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ags/tag21.xml" ContentType="application/vnd.openxmlformats-officedocument.presentationml.tags+xml"/>
  <Override PartName="/ppt/tags/tag22.xml" ContentType="application/vnd.openxmlformats-officedocument.presentationml.tag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88" r:id="rId1"/>
  </p:sldMasterIdLst>
  <p:notesMasterIdLst>
    <p:notesMasterId r:id="rId68"/>
  </p:notesMasterIdLst>
  <p:handoutMasterIdLst>
    <p:handoutMasterId r:id="rId69"/>
  </p:handoutMasterIdLst>
  <p:sldIdLst>
    <p:sldId id="358" r:id="rId2"/>
    <p:sldId id="359" r:id="rId3"/>
    <p:sldId id="360" r:id="rId4"/>
    <p:sldId id="361" r:id="rId5"/>
    <p:sldId id="362" r:id="rId6"/>
    <p:sldId id="363" r:id="rId7"/>
    <p:sldId id="364" r:id="rId8"/>
    <p:sldId id="365" r:id="rId9"/>
    <p:sldId id="366" r:id="rId10"/>
    <p:sldId id="367" r:id="rId11"/>
    <p:sldId id="368" r:id="rId12"/>
    <p:sldId id="369" r:id="rId13"/>
    <p:sldId id="370" r:id="rId14"/>
    <p:sldId id="371" r:id="rId15"/>
    <p:sldId id="372" r:id="rId16"/>
    <p:sldId id="373" r:id="rId17"/>
    <p:sldId id="374" r:id="rId18"/>
    <p:sldId id="375" r:id="rId19"/>
    <p:sldId id="448" r:id="rId20"/>
    <p:sldId id="462" r:id="rId21"/>
    <p:sldId id="447" r:id="rId22"/>
    <p:sldId id="453" r:id="rId23"/>
    <p:sldId id="432" r:id="rId24"/>
    <p:sldId id="433" r:id="rId25"/>
    <p:sldId id="434" r:id="rId26"/>
    <p:sldId id="435" r:id="rId27"/>
    <p:sldId id="436" r:id="rId28"/>
    <p:sldId id="437" r:id="rId29"/>
    <p:sldId id="438" r:id="rId30"/>
    <p:sldId id="439" r:id="rId31"/>
    <p:sldId id="449" r:id="rId32"/>
    <p:sldId id="450" r:id="rId33"/>
    <p:sldId id="440" r:id="rId34"/>
    <p:sldId id="441" r:id="rId35"/>
    <p:sldId id="442" r:id="rId36"/>
    <p:sldId id="443" r:id="rId37"/>
    <p:sldId id="444" r:id="rId38"/>
    <p:sldId id="445" r:id="rId39"/>
    <p:sldId id="446" r:id="rId40"/>
    <p:sldId id="399" r:id="rId41"/>
    <p:sldId id="400" r:id="rId42"/>
    <p:sldId id="403" r:id="rId43"/>
    <p:sldId id="404" r:id="rId44"/>
    <p:sldId id="405" r:id="rId45"/>
    <p:sldId id="406" r:id="rId46"/>
    <p:sldId id="464" r:id="rId47"/>
    <p:sldId id="408" r:id="rId48"/>
    <p:sldId id="452" r:id="rId49"/>
    <p:sldId id="407" r:id="rId50"/>
    <p:sldId id="460" r:id="rId51"/>
    <p:sldId id="457" r:id="rId52"/>
    <p:sldId id="410" r:id="rId53"/>
    <p:sldId id="458" r:id="rId54"/>
    <p:sldId id="420" r:id="rId55"/>
    <p:sldId id="421" r:id="rId56"/>
    <p:sldId id="422" r:id="rId57"/>
    <p:sldId id="423" r:id="rId58"/>
    <p:sldId id="461" r:id="rId59"/>
    <p:sldId id="424" r:id="rId60"/>
    <p:sldId id="425" r:id="rId61"/>
    <p:sldId id="428" r:id="rId62"/>
    <p:sldId id="429" r:id="rId63"/>
    <p:sldId id="430" r:id="rId64"/>
    <p:sldId id="455" r:id="rId65"/>
    <p:sldId id="456" r:id="rId66"/>
    <p:sldId id="396" r:id="rId67"/>
  </p:sldIdLst>
  <p:sldSz cx="12188825" cy="6858000"/>
  <p:notesSz cx="6858000" cy="9144000"/>
  <p:custDataLst>
    <p:tags r:id="rId70"/>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orient="horz" pos="3744">
          <p15:clr>
            <a:srgbClr val="A4A3A4"/>
          </p15:clr>
        </p15:guide>
        <p15:guide id="3" orient="horz" pos="912">
          <p15:clr>
            <a:srgbClr val="A4A3A4"/>
          </p15:clr>
        </p15:guide>
        <p15:guide id="4" orient="horz" pos="720">
          <p15:clr>
            <a:srgbClr val="A4A3A4"/>
          </p15:clr>
        </p15:guide>
        <p15:guide id="5" pos="3839">
          <p15:clr>
            <a:srgbClr val="A4A3A4"/>
          </p15:clr>
        </p15:guide>
        <p15:guide id="6" pos="7294">
          <p15:clr>
            <a:srgbClr val="A4A3A4"/>
          </p15:clr>
        </p15:guide>
        <p15:guide id="7" pos="384">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FEFEF"/>
    <a:srgbClr val="005884"/>
    <a:srgbClr val="404040"/>
    <a:srgbClr val="FAAC26"/>
    <a:srgbClr val="CDCDCD"/>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2D5ABB26-0587-4C30-8999-92F81FD0307C}">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5202B0CA-FC54-4496-8BCA-5EF66A818D29}" styleName="Dark Style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971" autoAdjust="0"/>
    <p:restoredTop sz="94127" autoAdjust="0"/>
  </p:normalViewPr>
  <p:slideViewPr>
    <p:cSldViewPr snapToGrid="0">
      <p:cViewPr varScale="1">
        <p:scale>
          <a:sx n="62" d="100"/>
          <a:sy n="62" d="100"/>
        </p:scale>
        <p:origin x="298" y="58"/>
      </p:cViewPr>
      <p:guideLst>
        <p:guide orient="horz" pos="2160"/>
        <p:guide orient="horz" pos="3744"/>
        <p:guide orient="horz" pos="912"/>
        <p:guide orient="horz" pos="720"/>
        <p:guide pos="3839"/>
        <p:guide pos="7294"/>
        <p:guide pos="384"/>
      </p:guideLst>
    </p:cSldViewPr>
  </p:slideViewPr>
  <p:notesTextViewPr>
    <p:cViewPr>
      <p:scale>
        <a:sx n="1" d="1"/>
        <a:sy n="1" d="1"/>
      </p:scale>
      <p:origin x="0" y="0"/>
    </p:cViewPr>
  </p:notesTextViewPr>
  <p:sorterViewPr>
    <p:cViewPr varScale="1">
      <p:scale>
        <a:sx n="1" d="1"/>
        <a:sy n="1" d="1"/>
      </p:scale>
      <p:origin x="0" y="0"/>
    </p:cViewPr>
  </p:sorterViewPr>
  <p:notesViewPr>
    <p:cSldViewPr snapToGrid="0">
      <p:cViewPr varScale="1">
        <p:scale>
          <a:sx n="87" d="100"/>
          <a:sy n="87" d="100"/>
        </p:scale>
        <p:origin x="-3738" y="-78"/>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handoutMaster" Target="handoutMasters/handout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ags" Target="tags/tag1.xml"/><Relationship Id="rId1" Type="http://schemas.openxmlformats.org/officeDocument/2006/relationships/slideMaster" Target="slideMasters/slideMaster1.xml"/><Relationship Id="rId6" Type="http://schemas.openxmlformats.org/officeDocument/2006/relationships/slide" Target="slides/slide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1E821AA6-70BE-4FDE-A8DC-DB381A688FD8}" type="datetimeFigureOut">
              <a:rPr lang="en-US"/>
              <a:t>11/3/2016</a:t>
            </a:fld>
            <a:endParaRPr/>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197E47EA-D299-42CE-88BF-4E1035596DA5}" type="slidenum">
              <a:rPr/>
              <a:t>‹#›</a:t>
            </a:fld>
            <a:endParaRPr/>
          </a:p>
        </p:txBody>
      </p:sp>
    </p:spTree>
    <p:extLst>
      <p:ext uri="{BB962C8B-B14F-4D97-AF65-F5344CB8AC3E}">
        <p14:creationId xmlns:p14="http://schemas.microsoft.com/office/powerpoint/2010/main" val="196681185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Slide Image Placeholder 3"/>
          <p:cNvSpPr>
            <a:spLocks noGrp="1" noRot="1" noChangeAspect="1"/>
          </p:cNvSpPr>
          <p:nvPr>
            <p:ph type="sldImg" idx="2"/>
          </p:nvPr>
        </p:nvSpPr>
        <p:spPr>
          <a:xfrm>
            <a:off x="382588" y="381000"/>
            <a:ext cx="4572000" cy="2573090"/>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381000" y="3124200"/>
            <a:ext cx="6096000" cy="5334000"/>
          </a:xfrm>
          <a:prstGeom prst="rect">
            <a:avLst/>
          </a:prstGeom>
        </p:spPr>
        <p:txBody>
          <a:bodyPr vert="horz" lIns="0" tIns="0" rIns="0" bIns="91440" rtlCol="0">
            <a:normAutofit/>
          </a:bodyPr>
          <a:lstStyle/>
          <a:p>
            <a:pPr lvl="0"/>
            <a:r>
              <a:rPr/>
              <a:t>Click to edit Master text styles</a:t>
            </a:r>
          </a:p>
          <a:p>
            <a:pPr lvl="1"/>
            <a:r>
              <a:rPr/>
              <a:t>Second level</a:t>
            </a:r>
          </a:p>
          <a:p>
            <a:pPr lvl="2"/>
            <a:r>
              <a:rPr/>
              <a:t>Third level</a:t>
            </a:r>
          </a:p>
          <a:p>
            <a:pPr lvl="3"/>
            <a:r>
              <a:rPr/>
              <a:t>Fourth level</a:t>
            </a:r>
          </a:p>
          <a:p>
            <a:pPr lvl="4"/>
            <a:r>
              <a:rPr/>
              <a:t>Fifth level</a:t>
            </a:r>
          </a:p>
        </p:txBody>
      </p:sp>
      <p:sp>
        <p:nvSpPr>
          <p:cNvPr id="6" name="Footer Placeholder 5"/>
          <p:cNvSpPr>
            <a:spLocks noGrp="1"/>
          </p:cNvSpPr>
          <p:nvPr>
            <p:ph type="ftr" sz="quarter" idx="4"/>
          </p:nvPr>
        </p:nvSpPr>
        <p:spPr>
          <a:xfrm>
            <a:off x="381000" y="8610600"/>
            <a:ext cx="4648200" cy="2270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715000" y="8610600"/>
            <a:ext cx="762000" cy="227013"/>
          </a:xfrm>
          <a:prstGeom prst="rect">
            <a:avLst/>
          </a:prstGeom>
        </p:spPr>
        <p:txBody>
          <a:bodyPr vert="horz" lIns="91440" tIns="45720" rIns="91440" bIns="45720" rtlCol="0" anchor="b"/>
          <a:lstStyle>
            <a:lvl1pPr algn="r">
              <a:defRPr sz="1200"/>
            </a:lvl1pPr>
          </a:lstStyle>
          <a:p>
            <a:fld id="{8C72D9AE-7182-4680-8F79-479C4181FF08}" type="slidenum">
              <a:rPr/>
              <a:t>‹#›</a:t>
            </a:fld>
            <a:endParaRPr/>
          </a:p>
        </p:txBody>
      </p:sp>
      <p:pic>
        <p:nvPicPr>
          <p:cNvPr id="9" name="LOGO"/>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105400" y="381000"/>
            <a:ext cx="1371600" cy="361900"/>
          </a:xfrm>
          <a:prstGeom prst="rect">
            <a:avLst/>
          </a:prstGeom>
        </p:spPr>
      </p:pic>
    </p:spTree>
    <p:extLst>
      <p:ext uri="{BB962C8B-B14F-4D97-AF65-F5344CB8AC3E}">
        <p14:creationId xmlns:p14="http://schemas.microsoft.com/office/powerpoint/2010/main" val="973114905"/>
      </p:ext>
    </p:extLst>
  </p:cSld>
  <p:clrMap bg1="lt1" tx1="dk1" bg2="lt2" tx2="dk2" accent1="accent1" accent2="accent2" accent3="accent3" accent4="accent4" accent5="accent5" accent6="accent6" hlink="hlink" folHlink="folHlink"/>
  <p:notesStyle>
    <a:lvl1pPr marL="36576" indent="-36576" algn="l" defTabSz="914400" rtl="0" eaLnBrk="1" latinLnBrk="0" hangingPunct="1">
      <a:spcBef>
        <a:spcPts val="600"/>
      </a:spcBef>
      <a:buSzPct val="25000"/>
      <a:buFont typeface="Calibri" panose="020F0502020204030204" pitchFamily="34" charset="0"/>
      <a:buChar char=" "/>
      <a:defRPr sz="1100" kern="1200">
        <a:solidFill>
          <a:schemeClr val="tx1"/>
        </a:solidFill>
        <a:latin typeface="+mn-lt"/>
        <a:ea typeface="+mn-ea"/>
        <a:cs typeface="+mn-cs"/>
      </a:defRPr>
    </a:lvl1pPr>
    <a:lvl2pPr marL="228600" indent="-114300" algn="l" defTabSz="914400" rtl="0" eaLnBrk="1" latinLnBrk="0" hangingPunct="1">
      <a:spcBef>
        <a:spcPts val="600"/>
      </a:spcBef>
      <a:buFont typeface="Arial" panose="020B0604020202020204" pitchFamily="34" charset="0"/>
      <a:buChar char="•"/>
      <a:defRPr sz="1050" kern="1200">
        <a:solidFill>
          <a:schemeClr val="tx1"/>
        </a:solidFill>
        <a:latin typeface="+mn-lt"/>
        <a:ea typeface="+mn-ea"/>
        <a:cs typeface="+mn-cs"/>
      </a:defRPr>
    </a:lvl2pPr>
    <a:lvl3pPr marL="400050" indent="-114300" algn="l" defTabSz="914400" rtl="0" eaLnBrk="1" latinLnBrk="0" hangingPunct="1">
      <a:spcBef>
        <a:spcPts val="600"/>
      </a:spcBef>
      <a:buFont typeface="Arial" panose="020B0604020202020204" pitchFamily="34" charset="0"/>
      <a:buChar char="–"/>
      <a:defRPr sz="900" kern="1200">
        <a:solidFill>
          <a:schemeClr val="tx1"/>
        </a:solidFill>
        <a:latin typeface="+mn-lt"/>
        <a:ea typeface="+mn-ea"/>
        <a:cs typeface="+mn-cs"/>
      </a:defRPr>
    </a:lvl3pPr>
    <a:lvl4pPr marL="571500" indent="-114300" algn="l" defTabSz="914400" rtl="0" eaLnBrk="1" latinLnBrk="0" hangingPunct="1">
      <a:spcBef>
        <a:spcPts val="600"/>
      </a:spcBef>
      <a:buFont typeface="Arial" panose="020B0604020202020204" pitchFamily="34" charset="0"/>
      <a:buChar char="•"/>
      <a:defRPr sz="900" kern="1200">
        <a:solidFill>
          <a:schemeClr val="tx1"/>
        </a:solidFill>
        <a:latin typeface="+mn-lt"/>
        <a:ea typeface="+mn-ea"/>
        <a:cs typeface="+mn-cs"/>
      </a:defRPr>
    </a:lvl4pPr>
    <a:lvl5pPr marL="742950" indent="-114300" algn="l" defTabSz="914400" rtl="0" eaLnBrk="1" latinLnBrk="0" hangingPunct="1">
      <a:spcBef>
        <a:spcPts val="600"/>
      </a:spcBef>
      <a:buFont typeface="Arial" panose="020B0604020202020204" pitchFamily="34" charset="0"/>
      <a:buChar char="–"/>
      <a:defRPr sz="8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C72D9AE-7182-4680-8F79-479C4181FF08}" type="slidenum">
              <a:rPr lang="en-US" smtClean="0"/>
              <a:t>1</a:t>
            </a:fld>
            <a:endParaRPr lang="en-US"/>
          </a:p>
        </p:txBody>
      </p:sp>
    </p:spTree>
    <p:extLst>
      <p:ext uri="{BB962C8B-B14F-4D97-AF65-F5344CB8AC3E}">
        <p14:creationId xmlns:p14="http://schemas.microsoft.com/office/powerpoint/2010/main" val="33506276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61950" y="374650"/>
            <a:ext cx="4497388" cy="2530475"/>
          </a:xfrm>
        </p:spPr>
      </p:sp>
      <p:sp>
        <p:nvSpPr>
          <p:cNvPr id="3" name="Notes Placeholder 2"/>
          <p:cNvSpPr>
            <a:spLocks noGrp="1"/>
          </p:cNvSpPr>
          <p:nvPr>
            <p:ph type="body" idx="1"/>
          </p:nvPr>
        </p:nvSpPr>
        <p:spPr/>
        <p:txBody>
          <a:bodyPr/>
          <a:lstStyle/>
          <a:p>
            <a:endParaRPr lang="sk-SK" dirty="0"/>
          </a:p>
        </p:txBody>
      </p:sp>
      <p:sp>
        <p:nvSpPr>
          <p:cNvPr id="4" name="Slide Number Placeholder 3"/>
          <p:cNvSpPr>
            <a:spLocks noGrp="1"/>
          </p:cNvSpPr>
          <p:nvPr>
            <p:ph type="sldNum" sz="quarter" idx="10"/>
          </p:nvPr>
        </p:nvSpPr>
        <p:spPr/>
        <p:txBody>
          <a:bodyPr/>
          <a:lstStyle/>
          <a:p>
            <a:fld id="{8C72D9AE-7182-4680-8F79-479C4181FF08}" type="slidenum">
              <a:rPr lang="uk-UA" smtClean="0">
                <a:solidFill>
                  <a:srgbClr val="404040"/>
                </a:solidFill>
              </a:rPr>
              <a:pPr/>
              <a:t>17</a:t>
            </a:fld>
            <a:endParaRPr lang="uk-UA">
              <a:solidFill>
                <a:srgbClr val="404040"/>
              </a:solidFill>
            </a:endParaRPr>
          </a:p>
        </p:txBody>
      </p:sp>
    </p:spTree>
    <p:extLst>
      <p:ext uri="{BB962C8B-B14F-4D97-AF65-F5344CB8AC3E}">
        <p14:creationId xmlns:p14="http://schemas.microsoft.com/office/powerpoint/2010/main" val="104584637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61950" y="374650"/>
            <a:ext cx="4497388" cy="2530475"/>
          </a:xfrm>
        </p:spPr>
      </p:sp>
      <p:sp>
        <p:nvSpPr>
          <p:cNvPr id="3" name="Notes Placeholder 2"/>
          <p:cNvSpPr>
            <a:spLocks noGrp="1"/>
          </p:cNvSpPr>
          <p:nvPr>
            <p:ph type="body" idx="1"/>
          </p:nvPr>
        </p:nvSpPr>
        <p:spPr/>
        <p:txBody>
          <a:bodyPr/>
          <a:lstStyle/>
          <a:p>
            <a:endParaRPr lang="sk-SK" dirty="0"/>
          </a:p>
        </p:txBody>
      </p:sp>
      <p:sp>
        <p:nvSpPr>
          <p:cNvPr id="4" name="Slide Number Placeholder 3"/>
          <p:cNvSpPr>
            <a:spLocks noGrp="1"/>
          </p:cNvSpPr>
          <p:nvPr>
            <p:ph type="sldNum" sz="quarter" idx="10"/>
          </p:nvPr>
        </p:nvSpPr>
        <p:spPr/>
        <p:txBody>
          <a:bodyPr/>
          <a:lstStyle/>
          <a:p>
            <a:fld id="{8C72D9AE-7182-4680-8F79-479C4181FF08}" type="slidenum">
              <a:rPr lang="uk-UA" smtClean="0">
                <a:solidFill>
                  <a:srgbClr val="404040"/>
                </a:solidFill>
              </a:rPr>
              <a:pPr/>
              <a:t>18</a:t>
            </a:fld>
            <a:endParaRPr lang="uk-UA">
              <a:solidFill>
                <a:srgbClr val="404040"/>
              </a:solidFill>
            </a:endParaRPr>
          </a:p>
        </p:txBody>
      </p:sp>
    </p:spTree>
    <p:extLst>
      <p:ext uri="{BB962C8B-B14F-4D97-AF65-F5344CB8AC3E}">
        <p14:creationId xmlns:p14="http://schemas.microsoft.com/office/powerpoint/2010/main" val="166110138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381000"/>
            <a:ext cx="4572000" cy="2573338"/>
          </a:xfrm>
        </p:spPr>
      </p:sp>
      <p:sp>
        <p:nvSpPr>
          <p:cNvPr id="3" name="Notes Placeholder 2"/>
          <p:cNvSpPr>
            <a:spLocks noGrp="1"/>
          </p:cNvSpPr>
          <p:nvPr>
            <p:ph type="body" idx="1"/>
          </p:nvPr>
        </p:nvSpPr>
        <p:spPr/>
        <p:txBody>
          <a:bodyPr/>
          <a:lstStyle/>
          <a:p>
            <a:pPr marL="0" indent="0">
              <a:buNone/>
            </a:pPr>
            <a:endParaRPr lang="en-US" dirty="0"/>
          </a:p>
        </p:txBody>
      </p:sp>
      <p:sp>
        <p:nvSpPr>
          <p:cNvPr id="4" name="Slide Number Placeholder 3"/>
          <p:cNvSpPr>
            <a:spLocks noGrp="1"/>
          </p:cNvSpPr>
          <p:nvPr>
            <p:ph type="sldNum" sz="quarter" idx="10"/>
          </p:nvPr>
        </p:nvSpPr>
        <p:spPr/>
        <p:txBody>
          <a:bodyPr/>
          <a:lstStyle/>
          <a:p>
            <a:fld id="{8C72D9AE-7182-4680-8F79-479C4181FF08}" type="slidenum">
              <a:rPr lang="en-US" smtClean="0"/>
              <a:t>22</a:t>
            </a:fld>
            <a:endParaRPr lang="en-US"/>
          </a:p>
        </p:txBody>
      </p:sp>
    </p:spTree>
    <p:extLst>
      <p:ext uri="{BB962C8B-B14F-4D97-AF65-F5344CB8AC3E}">
        <p14:creationId xmlns:p14="http://schemas.microsoft.com/office/powerpoint/2010/main" val="247670006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381000"/>
            <a:ext cx="4572000" cy="2573338"/>
          </a:xfrm>
        </p:spPr>
      </p:sp>
      <p:sp>
        <p:nvSpPr>
          <p:cNvPr id="3" name="Notes Placeholder 2"/>
          <p:cNvSpPr>
            <a:spLocks noGrp="1"/>
          </p:cNvSpPr>
          <p:nvPr>
            <p:ph type="body" idx="1"/>
          </p:nvPr>
        </p:nvSpPr>
        <p:spPr/>
        <p:txBody>
          <a:bodyPr>
            <a:normAutofit/>
          </a:bodyPr>
          <a:lstStyle/>
          <a:p>
            <a:pPr marL="0" indent="0">
              <a:buNone/>
              <a:defRPr/>
            </a:pPr>
            <a:endParaRPr lang="en-US" dirty="0"/>
          </a:p>
        </p:txBody>
      </p:sp>
      <p:sp>
        <p:nvSpPr>
          <p:cNvPr id="4" name="Slide Number Placeholder 3"/>
          <p:cNvSpPr>
            <a:spLocks noGrp="1"/>
          </p:cNvSpPr>
          <p:nvPr>
            <p:ph type="sldNum" sz="quarter" idx="10"/>
          </p:nvPr>
        </p:nvSpPr>
        <p:spPr/>
        <p:txBody>
          <a:bodyPr/>
          <a:lstStyle/>
          <a:p>
            <a:fld id="{8C72D9AE-7182-4680-8F79-479C4181FF08}" type="slidenum">
              <a:rPr lang="en-US" smtClean="0"/>
              <a:t>23</a:t>
            </a:fld>
            <a:endParaRPr lang="en-US"/>
          </a:p>
        </p:txBody>
      </p:sp>
    </p:spTree>
    <p:extLst>
      <p:ext uri="{BB962C8B-B14F-4D97-AF65-F5344CB8AC3E}">
        <p14:creationId xmlns:p14="http://schemas.microsoft.com/office/powerpoint/2010/main" val="419395119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381000"/>
            <a:ext cx="4572000" cy="2573338"/>
          </a:xfrm>
        </p:spPr>
      </p:sp>
      <p:sp>
        <p:nvSpPr>
          <p:cNvPr id="3" name="Notes Placeholder 2"/>
          <p:cNvSpPr>
            <a:spLocks noGrp="1"/>
          </p:cNvSpPr>
          <p:nvPr>
            <p:ph type="body" idx="1"/>
          </p:nvPr>
        </p:nvSpPr>
        <p:spPr/>
        <p:txBody>
          <a:bodyPr/>
          <a:lstStyle/>
          <a:p>
            <a:pPr marL="0" indent="0">
              <a:buNone/>
              <a:defRPr/>
            </a:pPr>
            <a:endParaRPr lang="en-US" dirty="0"/>
          </a:p>
        </p:txBody>
      </p:sp>
      <p:sp>
        <p:nvSpPr>
          <p:cNvPr id="4" name="Slide Number Placeholder 3"/>
          <p:cNvSpPr>
            <a:spLocks noGrp="1"/>
          </p:cNvSpPr>
          <p:nvPr>
            <p:ph type="sldNum" sz="quarter" idx="10"/>
          </p:nvPr>
        </p:nvSpPr>
        <p:spPr/>
        <p:txBody>
          <a:bodyPr/>
          <a:lstStyle/>
          <a:p>
            <a:fld id="{8C72D9AE-7182-4680-8F79-479C4181FF08}" type="slidenum">
              <a:rPr lang="en-US" smtClean="0"/>
              <a:t>24</a:t>
            </a:fld>
            <a:endParaRPr lang="en-US"/>
          </a:p>
        </p:txBody>
      </p:sp>
    </p:spTree>
    <p:extLst>
      <p:ext uri="{BB962C8B-B14F-4D97-AF65-F5344CB8AC3E}">
        <p14:creationId xmlns:p14="http://schemas.microsoft.com/office/powerpoint/2010/main" val="374426903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381000"/>
            <a:ext cx="4572000" cy="2573338"/>
          </a:xfrm>
        </p:spPr>
      </p:sp>
      <p:sp>
        <p:nvSpPr>
          <p:cNvPr id="3" name="Notes Placeholder 2"/>
          <p:cNvSpPr>
            <a:spLocks noGrp="1"/>
          </p:cNvSpPr>
          <p:nvPr>
            <p:ph type="body" idx="1"/>
          </p:nvPr>
        </p:nvSpPr>
        <p:spPr/>
        <p:txBody>
          <a:bodyPr/>
          <a:lstStyle/>
          <a:p>
            <a:pPr marL="0" indent="0">
              <a:buNone/>
            </a:pPr>
            <a:endParaRPr lang="en-US" dirty="0"/>
          </a:p>
        </p:txBody>
      </p:sp>
      <p:sp>
        <p:nvSpPr>
          <p:cNvPr id="4" name="Slide Number Placeholder 3"/>
          <p:cNvSpPr>
            <a:spLocks noGrp="1"/>
          </p:cNvSpPr>
          <p:nvPr>
            <p:ph type="sldNum" sz="quarter" idx="10"/>
          </p:nvPr>
        </p:nvSpPr>
        <p:spPr/>
        <p:txBody>
          <a:bodyPr/>
          <a:lstStyle/>
          <a:p>
            <a:fld id="{8C72D9AE-7182-4680-8F79-479C4181FF08}" type="slidenum">
              <a:rPr lang="en-US" smtClean="0"/>
              <a:t>25</a:t>
            </a:fld>
            <a:endParaRPr lang="en-US"/>
          </a:p>
        </p:txBody>
      </p:sp>
    </p:spTree>
    <p:extLst>
      <p:ext uri="{BB962C8B-B14F-4D97-AF65-F5344CB8AC3E}">
        <p14:creationId xmlns:p14="http://schemas.microsoft.com/office/powerpoint/2010/main" val="409775097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Slide Image Placeholder 1"/>
          <p:cNvSpPr>
            <a:spLocks noGrp="1" noRot="1" noChangeAspect="1"/>
          </p:cNvSpPr>
          <p:nvPr>
            <p:ph type="sldImg"/>
          </p:nvPr>
        </p:nvSpPr>
        <p:spPr bwMode="auto">
          <a:xfrm>
            <a:off x="403225" y="387350"/>
            <a:ext cx="4648200" cy="2616200"/>
          </a:xfrm>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3" name="Notes Placeholder 2"/>
          <p:cNvSpPr>
            <a:spLocks noGrp="1"/>
          </p:cNvSpPr>
          <p:nvPr>
            <p:ph type="body" idx="1"/>
          </p:nvPr>
        </p:nvSpPr>
        <p:spPr/>
        <p:txBody>
          <a:bodyPr/>
          <a:lstStyle/>
          <a:p>
            <a:pPr marL="0" indent="0">
              <a:buNone/>
              <a:defRPr/>
            </a:pPr>
            <a:endParaRPr lang="en-US" dirty="0"/>
          </a:p>
        </p:txBody>
      </p:sp>
      <p:sp>
        <p:nvSpPr>
          <p:cNvPr id="24579"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57066" indent="-291179" eaLnBrk="0" hangingPunct="0">
              <a:defRPr sz="2400">
                <a:solidFill>
                  <a:schemeClr val="tx1"/>
                </a:solidFill>
                <a:latin typeface="Calibri" charset="0"/>
                <a:ea typeface="ＭＳ Ｐゴシック" charset="0"/>
              </a:defRPr>
            </a:lvl2pPr>
            <a:lvl3pPr marL="1164717" indent="-232943" eaLnBrk="0" hangingPunct="0">
              <a:defRPr sz="2400">
                <a:solidFill>
                  <a:schemeClr val="tx1"/>
                </a:solidFill>
                <a:latin typeface="Calibri" charset="0"/>
                <a:ea typeface="ＭＳ Ｐゴシック" charset="0"/>
              </a:defRPr>
            </a:lvl3pPr>
            <a:lvl4pPr marL="1630604" indent="-232943" eaLnBrk="0" hangingPunct="0">
              <a:defRPr sz="2400">
                <a:solidFill>
                  <a:schemeClr val="tx1"/>
                </a:solidFill>
                <a:latin typeface="Calibri" charset="0"/>
                <a:ea typeface="ＭＳ Ｐゴシック" charset="0"/>
              </a:defRPr>
            </a:lvl4pPr>
            <a:lvl5pPr marL="2096491" indent="-232943" eaLnBrk="0" hangingPunct="0">
              <a:defRPr sz="2400">
                <a:solidFill>
                  <a:schemeClr val="tx1"/>
                </a:solidFill>
                <a:latin typeface="Calibri" charset="0"/>
                <a:ea typeface="ＭＳ Ｐゴシック" charset="0"/>
              </a:defRPr>
            </a:lvl5pPr>
            <a:lvl6pPr marL="2562377" indent="-232943" eaLnBrk="0" fontAlgn="base" hangingPunct="0">
              <a:spcBef>
                <a:spcPct val="0"/>
              </a:spcBef>
              <a:spcAft>
                <a:spcPct val="0"/>
              </a:spcAft>
              <a:defRPr sz="2400">
                <a:solidFill>
                  <a:schemeClr val="tx1"/>
                </a:solidFill>
                <a:latin typeface="Calibri" charset="0"/>
                <a:ea typeface="ＭＳ Ｐゴシック" charset="0"/>
              </a:defRPr>
            </a:lvl6pPr>
            <a:lvl7pPr marL="3028264" indent="-232943" eaLnBrk="0" fontAlgn="base" hangingPunct="0">
              <a:spcBef>
                <a:spcPct val="0"/>
              </a:spcBef>
              <a:spcAft>
                <a:spcPct val="0"/>
              </a:spcAft>
              <a:defRPr sz="2400">
                <a:solidFill>
                  <a:schemeClr val="tx1"/>
                </a:solidFill>
                <a:latin typeface="Calibri" charset="0"/>
                <a:ea typeface="ＭＳ Ｐゴシック" charset="0"/>
              </a:defRPr>
            </a:lvl7pPr>
            <a:lvl8pPr marL="3494151" indent="-232943" eaLnBrk="0" fontAlgn="base" hangingPunct="0">
              <a:spcBef>
                <a:spcPct val="0"/>
              </a:spcBef>
              <a:spcAft>
                <a:spcPct val="0"/>
              </a:spcAft>
              <a:defRPr sz="2400">
                <a:solidFill>
                  <a:schemeClr val="tx1"/>
                </a:solidFill>
                <a:latin typeface="Calibri" charset="0"/>
                <a:ea typeface="ＭＳ Ｐゴシック" charset="0"/>
              </a:defRPr>
            </a:lvl8pPr>
            <a:lvl9pPr marL="3960038" indent="-232943" eaLnBrk="0" fontAlgn="base" hangingPunct="0">
              <a:spcBef>
                <a:spcPct val="0"/>
              </a:spcBef>
              <a:spcAft>
                <a:spcPct val="0"/>
              </a:spcAft>
              <a:defRPr sz="2400">
                <a:solidFill>
                  <a:schemeClr val="tx1"/>
                </a:solidFill>
                <a:latin typeface="Calibri" charset="0"/>
                <a:ea typeface="ＭＳ Ｐゴシック" charset="0"/>
              </a:defRPr>
            </a:lvl9pPr>
          </a:lstStyle>
          <a:p>
            <a:pPr eaLnBrk="1" fontAlgn="base" hangingPunct="1">
              <a:spcBef>
                <a:spcPct val="0"/>
              </a:spcBef>
              <a:spcAft>
                <a:spcPct val="0"/>
              </a:spcAft>
            </a:pPr>
            <a:fld id="{31BE46C0-FDD9-2343-9573-E5BF672BE9F4}" type="slidenum">
              <a:rPr lang="en-US" sz="900"/>
              <a:pPr eaLnBrk="1" fontAlgn="base" hangingPunct="1">
                <a:spcBef>
                  <a:spcPct val="0"/>
                </a:spcBef>
                <a:spcAft>
                  <a:spcPct val="0"/>
                </a:spcAft>
              </a:pPr>
              <a:t>26</a:t>
            </a:fld>
            <a:endParaRPr lang="en-US" sz="900"/>
          </a:p>
        </p:txBody>
      </p:sp>
    </p:spTree>
    <p:extLst>
      <p:ext uri="{BB962C8B-B14F-4D97-AF65-F5344CB8AC3E}">
        <p14:creationId xmlns:p14="http://schemas.microsoft.com/office/powerpoint/2010/main" val="396826244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381000"/>
            <a:ext cx="4572000" cy="2573338"/>
          </a:xfrm>
        </p:spPr>
      </p:sp>
      <p:sp>
        <p:nvSpPr>
          <p:cNvPr id="3" name="Notes Placeholder 2"/>
          <p:cNvSpPr>
            <a:spLocks noGrp="1"/>
          </p:cNvSpPr>
          <p:nvPr>
            <p:ph type="body" idx="1"/>
          </p:nvPr>
        </p:nvSpPr>
        <p:spPr/>
        <p:txBody>
          <a:bodyPr>
            <a:normAutofit/>
          </a:bodyPr>
          <a:lstStyle/>
          <a:p>
            <a:pPr marL="0" indent="0">
              <a:buNone/>
              <a:defRPr/>
            </a:pPr>
            <a:endParaRPr lang="en-US"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8C72D9AE-7182-4680-8F79-479C4181FF08}"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27</a:t>
            </a:fld>
            <a:endParaRPr kumimoji="0" lang="en-US"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41731879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381000"/>
            <a:ext cx="4572000" cy="2573338"/>
          </a:xfrm>
        </p:spPr>
      </p:sp>
      <p:sp>
        <p:nvSpPr>
          <p:cNvPr id="3" name="Notes Placeholder 2"/>
          <p:cNvSpPr>
            <a:spLocks noGrp="1"/>
          </p:cNvSpPr>
          <p:nvPr>
            <p:ph type="body" idx="1"/>
          </p:nvPr>
        </p:nvSpPr>
        <p:spPr/>
        <p:txBody>
          <a:bodyPr/>
          <a:lstStyle/>
          <a:p>
            <a:pPr marL="0" indent="0">
              <a:buNone/>
              <a:defRPr/>
            </a:pPr>
            <a:endParaRPr lang="en-US"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8C72D9AE-7182-4680-8F79-479C4181FF08}"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28</a:t>
            </a:fld>
            <a:endParaRPr kumimoji="0" lang="en-US"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187228757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381000"/>
            <a:ext cx="4572000" cy="2573338"/>
          </a:xfrm>
        </p:spPr>
      </p:sp>
      <p:sp>
        <p:nvSpPr>
          <p:cNvPr id="3" name="Notes Placeholder 2"/>
          <p:cNvSpPr>
            <a:spLocks noGrp="1"/>
          </p:cNvSpPr>
          <p:nvPr>
            <p:ph type="body" idx="1"/>
          </p:nvPr>
        </p:nvSpPr>
        <p:spPr/>
        <p:txBody>
          <a:bodyPr>
            <a:normAutofit/>
          </a:bodyPr>
          <a:lstStyle/>
          <a:p>
            <a:pPr marL="914400" marR="0" lvl="2" indent="0">
              <a:spcBef>
                <a:spcPts val="600"/>
              </a:spcBef>
              <a:spcAft>
                <a:spcPts val="600"/>
              </a:spcAft>
              <a:buFont typeface="Wingdings" charset="2"/>
              <a:buNone/>
            </a:pPr>
            <a:endParaRPr lang="en-US" dirty="0"/>
          </a:p>
        </p:txBody>
      </p:sp>
      <p:sp>
        <p:nvSpPr>
          <p:cNvPr id="4" name="Slide Number Placeholder 3"/>
          <p:cNvSpPr>
            <a:spLocks noGrp="1"/>
          </p:cNvSpPr>
          <p:nvPr>
            <p:ph type="sldNum" sz="quarter" idx="10"/>
          </p:nvPr>
        </p:nvSpPr>
        <p:spPr/>
        <p:txBody>
          <a:bodyPr/>
          <a:lstStyle/>
          <a:p>
            <a:fld id="{8C72D9AE-7182-4680-8F79-479C4181FF08}" type="slidenum">
              <a:rPr lang="en-US" smtClean="0"/>
              <a:t>29</a:t>
            </a:fld>
            <a:endParaRPr lang="en-US" dirty="0"/>
          </a:p>
        </p:txBody>
      </p:sp>
    </p:spTree>
    <p:extLst>
      <p:ext uri="{BB962C8B-B14F-4D97-AF65-F5344CB8AC3E}">
        <p14:creationId xmlns:p14="http://schemas.microsoft.com/office/powerpoint/2010/main" val="27852016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381000"/>
            <a:ext cx="4573588" cy="2573338"/>
          </a:xfrm>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pPr>
              <a:defRPr/>
            </a:pPr>
            <a:fld id="{8C72D9AE-7182-4680-8F79-479C4181FF08}" type="slidenum">
              <a:rPr lang="en-CA" sz="1800" kern="0">
                <a:solidFill>
                  <a:sysClr val="windowText" lastClr="000000"/>
                </a:solidFill>
              </a:rPr>
              <a:pPr>
                <a:defRPr/>
              </a:pPr>
              <a:t>2</a:t>
            </a:fld>
            <a:endParaRPr lang="en-CA" sz="1800" kern="0">
              <a:solidFill>
                <a:sysClr val="windowText" lastClr="000000"/>
              </a:solidFill>
            </a:endParaRPr>
          </a:p>
        </p:txBody>
      </p:sp>
    </p:spTree>
    <p:extLst>
      <p:ext uri="{BB962C8B-B14F-4D97-AF65-F5344CB8AC3E}">
        <p14:creationId xmlns:p14="http://schemas.microsoft.com/office/powerpoint/2010/main" val="175028297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381000"/>
            <a:ext cx="4572000" cy="2573338"/>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C72D9AE-7182-4680-8F79-479C4181FF08}" type="slidenum">
              <a:rPr lang="en-US" smtClean="0"/>
              <a:t>30</a:t>
            </a:fld>
            <a:endParaRPr lang="en-US"/>
          </a:p>
        </p:txBody>
      </p:sp>
    </p:spTree>
    <p:extLst>
      <p:ext uri="{BB962C8B-B14F-4D97-AF65-F5344CB8AC3E}">
        <p14:creationId xmlns:p14="http://schemas.microsoft.com/office/powerpoint/2010/main" val="13004579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381000"/>
            <a:ext cx="4572000" cy="257333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C72D9AE-7182-4680-8F79-479C4181FF08}" type="slidenum">
              <a:rPr lang="en-US" smtClean="0"/>
              <a:t>33</a:t>
            </a:fld>
            <a:endParaRPr lang="en-US"/>
          </a:p>
        </p:txBody>
      </p:sp>
    </p:spTree>
    <p:extLst>
      <p:ext uri="{BB962C8B-B14F-4D97-AF65-F5344CB8AC3E}">
        <p14:creationId xmlns:p14="http://schemas.microsoft.com/office/powerpoint/2010/main" val="277209083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381000"/>
            <a:ext cx="4572000" cy="257333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C72D9AE-7182-4680-8F79-479C4181FF08}" type="slidenum">
              <a:rPr lang="en-US" smtClean="0"/>
              <a:t>34</a:t>
            </a:fld>
            <a:endParaRPr lang="en-US"/>
          </a:p>
        </p:txBody>
      </p:sp>
    </p:spTree>
    <p:extLst>
      <p:ext uri="{BB962C8B-B14F-4D97-AF65-F5344CB8AC3E}">
        <p14:creationId xmlns:p14="http://schemas.microsoft.com/office/powerpoint/2010/main" val="136466102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5"/>
        <p:cNvGrpSpPr/>
        <p:nvPr/>
      </p:nvGrpSpPr>
      <p:grpSpPr>
        <a:xfrm>
          <a:off x="0" y="0"/>
          <a:ext cx="0" cy="0"/>
          <a:chOff x="0" y="0"/>
          <a:chExt cx="0" cy="0"/>
        </a:xfrm>
      </p:grpSpPr>
      <p:sp>
        <p:nvSpPr>
          <p:cNvPr id="576" name="Shape 576"/>
          <p:cNvSpPr>
            <a:spLocks noGrp="1" noRot="1" noChangeAspect="1"/>
          </p:cNvSpPr>
          <p:nvPr>
            <p:ph type="sldImg" idx="2"/>
          </p:nvPr>
        </p:nvSpPr>
        <p:spPr>
          <a:xfrm>
            <a:off x="-190500" y="381000"/>
            <a:ext cx="4573588" cy="2573338"/>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577" name="Shape 577"/>
          <p:cNvSpPr txBox="1">
            <a:spLocks noGrp="1"/>
          </p:cNvSpPr>
          <p:nvPr>
            <p:ph type="body" idx="1"/>
          </p:nvPr>
        </p:nvSpPr>
        <p:spPr>
          <a:xfrm>
            <a:off x="381000" y="3124199"/>
            <a:ext cx="6096129" cy="5333902"/>
          </a:xfrm>
          <a:prstGeom prst="rect">
            <a:avLst/>
          </a:prstGeom>
          <a:noFill/>
          <a:ln>
            <a:noFill/>
          </a:ln>
        </p:spPr>
        <p:txBody>
          <a:bodyPr lIns="0" tIns="0" rIns="0" bIns="91433" anchor="t" anchorCtr="0">
            <a:noAutofit/>
          </a:bodyPr>
          <a:lstStyle/>
          <a:p>
            <a:pPr marL="35892" indent="-35892">
              <a:spcBef>
                <a:spcPts val="589"/>
              </a:spcBef>
              <a:buClr>
                <a:schemeClr val="dk1"/>
              </a:buClr>
              <a:buNone/>
            </a:pPr>
            <a:endParaRPr dirty="0">
              <a:sym typeface="Calibri"/>
            </a:endParaRPr>
          </a:p>
        </p:txBody>
      </p:sp>
      <p:sp>
        <p:nvSpPr>
          <p:cNvPr id="578" name="Shape 578"/>
          <p:cNvSpPr txBox="1">
            <a:spLocks noGrp="1"/>
          </p:cNvSpPr>
          <p:nvPr>
            <p:ph type="sldNum" idx="12"/>
          </p:nvPr>
        </p:nvSpPr>
        <p:spPr>
          <a:xfrm>
            <a:off x="5715000" y="8610600"/>
            <a:ext cx="761870" cy="226918"/>
          </a:xfrm>
          <a:prstGeom prst="rect">
            <a:avLst/>
          </a:prstGeom>
          <a:noFill/>
          <a:ln>
            <a:noFill/>
          </a:ln>
        </p:spPr>
        <p:txBody>
          <a:bodyPr lIns="0" tIns="0" rIns="0" bIns="0" anchor="b" anchorCtr="0">
            <a:noAutofit/>
          </a:bodyPr>
          <a:lstStyle/>
          <a:p>
            <a:pPr>
              <a:buSzPct val="25000"/>
            </a:pPr>
            <a:fld id="{00000000-1234-1234-1234-123412341234}" type="slidenum">
              <a:rPr lang="en-US" sz="900">
                <a:solidFill>
                  <a:schemeClr val="dk1"/>
                </a:solidFill>
                <a:latin typeface="Calibri"/>
                <a:ea typeface="Calibri"/>
                <a:cs typeface="Calibri"/>
                <a:sym typeface="Calibri"/>
              </a:rPr>
              <a:pPr>
                <a:buSzPct val="25000"/>
              </a:pPr>
              <a:t>35</a:t>
            </a:fld>
            <a:endParaRPr lang="en-US" sz="9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07843584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5"/>
        <p:cNvGrpSpPr/>
        <p:nvPr/>
      </p:nvGrpSpPr>
      <p:grpSpPr>
        <a:xfrm>
          <a:off x="0" y="0"/>
          <a:ext cx="0" cy="0"/>
          <a:chOff x="0" y="0"/>
          <a:chExt cx="0" cy="0"/>
        </a:xfrm>
      </p:grpSpPr>
      <p:sp>
        <p:nvSpPr>
          <p:cNvPr id="576" name="Shape 576"/>
          <p:cNvSpPr>
            <a:spLocks noGrp="1" noRot="1" noChangeAspect="1"/>
          </p:cNvSpPr>
          <p:nvPr>
            <p:ph type="sldImg" idx="2"/>
          </p:nvPr>
        </p:nvSpPr>
        <p:spPr>
          <a:xfrm>
            <a:off x="-190500" y="381000"/>
            <a:ext cx="4573588" cy="2573338"/>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577" name="Shape 577"/>
          <p:cNvSpPr txBox="1">
            <a:spLocks noGrp="1"/>
          </p:cNvSpPr>
          <p:nvPr>
            <p:ph type="body" idx="1"/>
          </p:nvPr>
        </p:nvSpPr>
        <p:spPr>
          <a:xfrm>
            <a:off x="381000" y="3124199"/>
            <a:ext cx="6096129" cy="5333902"/>
          </a:xfrm>
          <a:prstGeom prst="rect">
            <a:avLst/>
          </a:prstGeom>
          <a:noFill/>
          <a:ln>
            <a:noFill/>
          </a:ln>
        </p:spPr>
        <p:txBody>
          <a:bodyPr lIns="0" tIns="0" rIns="0" bIns="91433" anchor="t" anchorCtr="0">
            <a:noAutofit/>
          </a:bodyPr>
          <a:lstStyle/>
          <a:p>
            <a:pPr marL="35892" indent="-35892">
              <a:spcBef>
                <a:spcPts val="589"/>
              </a:spcBef>
              <a:buClr>
                <a:schemeClr val="dk1"/>
              </a:buClr>
              <a:buNone/>
            </a:pPr>
            <a:endParaRPr dirty="0">
              <a:sym typeface="Calibri"/>
            </a:endParaRPr>
          </a:p>
        </p:txBody>
      </p:sp>
      <p:sp>
        <p:nvSpPr>
          <p:cNvPr id="578" name="Shape 578"/>
          <p:cNvSpPr txBox="1">
            <a:spLocks noGrp="1"/>
          </p:cNvSpPr>
          <p:nvPr>
            <p:ph type="sldNum" idx="12"/>
          </p:nvPr>
        </p:nvSpPr>
        <p:spPr>
          <a:xfrm>
            <a:off x="5715000" y="8610600"/>
            <a:ext cx="761870" cy="226918"/>
          </a:xfrm>
          <a:prstGeom prst="rect">
            <a:avLst/>
          </a:prstGeom>
          <a:noFill/>
          <a:ln>
            <a:noFill/>
          </a:ln>
        </p:spPr>
        <p:txBody>
          <a:bodyPr lIns="0" tIns="0" rIns="0" bIns="0" anchor="b" anchorCtr="0">
            <a:noAutofit/>
          </a:bodyPr>
          <a:lstStyle/>
          <a:p>
            <a:pPr>
              <a:buSzPct val="25000"/>
            </a:pPr>
            <a:fld id="{00000000-1234-1234-1234-123412341234}" type="slidenum">
              <a:rPr lang="en-US" sz="900">
                <a:solidFill>
                  <a:schemeClr val="dk1"/>
                </a:solidFill>
                <a:latin typeface="Calibri"/>
                <a:ea typeface="Calibri"/>
                <a:cs typeface="Calibri"/>
                <a:sym typeface="Calibri"/>
              </a:rPr>
              <a:pPr>
                <a:buSzPct val="25000"/>
              </a:pPr>
              <a:t>36</a:t>
            </a:fld>
            <a:endParaRPr lang="en-US" sz="9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06669491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381000"/>
            <a:ext cx="4572000" cy="257333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C72D9AE-7182-4680-8F79-479C4181FF08}" type="slidenum">
              <a:rPr lang="en-US" smtClean="0"/>
              <a:t>37</a:t>
            </a:fld>
            <a:endParaRPr lang="en-US"/>
          </a:p>
        </p:txBody>
      </p:sp>
    </p:spTree>
    <p:extLst>
      <p:ext uri="{BB962C8B-B14F-4D97-AF65-F5344CB8AC3E}">
        <p14:creationId xmlns:p14="http://schemas.microsoft.com/office/powerpoint/2010/main" val="271379483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381000"/>
            <a:ext cx="4572000" cy="2573338"/>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900" b="0" i="0" u="none" strike="noStrike" cap="none" smtClean="0">
                <a:solidFill>
                  <a:schemeClr val="dk1"/>
                </a:solidFill>
                <a:latin typeface="Calibri"/>
                <a:ea typeface="Calibri"/>
                <a:cs typeface="Calibri"/>
                <a:sym typeface="Calibri"/>
              </a:rPr>
              <a:t>39</a:t>
            </a:fld>
            <a:endParaRPr lang="en-US" sz="9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87212144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381000"/>
            <a:ext cx="4572000" cy="2573338"/>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C72D9AE-7182-4680-8F79-479C4181FF08}" type="slidenum">
              <a:rPr lang="en-US" smtClean="0"/>
              <a:t>40</a:t>
            </a:fld>
            <a:endParaRPr lang="en-US"/>
          </a:p>
        </p:txBody>
      </p:sp>
    </p:spTree>
    <p:extLst>
      <p:ext uri="{BB962C8B-B14F-4D97-AF65-F5344CB8AC3E}">
        <p14:creationId xmlns:p14="http://schemas.microsoft.com/office/powerpoint/2010/main" val="414130381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1638" y="387350"/>
            <a:ext cx="4651375" cy="26162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C72D9AE-7182-4680-8F79-479C4181FF08}" type="slidenum">
              <a:rPr lang="en-US" smtClean="0"/>
              <a:pPr/>
              <a:t>41</a:t>
            </a:fld>
            <a:endParaRPr lang="en-US"/>
          </a:p>
        </p:txBody>
      </p:sp>
    </p:spTree>
    <p:extLst>
      <p:ext uri="{BB962C8B-B14F-4D97-AF65-F5344CB8AC3E}">
        <p14:creationId xmlns:p14="http://schemas.microsoft.com/office/powerpoint/2010/main" val="290121237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6913"/>
            <a:ext cx="6194425" cy="3486150"/>
          </a:xfrm>
        </p:spPr>
      </p:sp>
      <p:sp>
        <p:nvSpPr>
          <p:cNvPr id="3" name="Notes Placeholder 2"/>
          <p:cNvSpPr>
            <a:spLocks noGrp="1"/>
          </p:cNvSpPr>
          <p:nvPr>
            <p:ph type="body" idx="1"/>
          </p:nvPr>
        </p:nvSpPr>
        <p:spPr/>
        <p:txBody>
          <a:bodyPr>
            <a:normAutofit/>
          </a:bodyPr>
          <a:lstStyle/>
          <a:p>
            <a:pPr marL="0" marR="0" indent="0">
              <a:spcBef>
                <a:spcPts val="600"/>
              </a:spcBef>
              <a:spcAft>
                <a:spcPts val="600"/>
              </a:spcAft>
              <a:buNone/>
            </a:pPr>
            <a:endParaRPr lang="en-US" sz="205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8C72D9AE-7182-4680-8F79-479C4181FF08}" type="slidenum">
              <a:rPr lang="en-US" smtClean="0">
                <a:solidFill>
                  <a:prstClr val="black"/>
                </a:solidFill>
                <a:latin typeface="Calibri"/>
              </a:rPr>
              <a:pPr/>
              <a:t>42</a:t>
            </a:fld>
            <a:endParaRPr lang="en-US" dirty="0">
              <a:solidFill>
                <a:prstClr val="black"/>
              </a:solidFill>
              <a:latin typeface="Calibri"/>
            </a:endParaRPr>
          </a:p>
        </p:txBody>
      </p:sp>
    </p:spTree>
    <p:extLst>
      <p:ext uri="{BB962C8B-B14F-4D97-AF65-F5344CB8AC3E}">
        <p14:creationId xmlns:p14="http://schemas.microsoft.com/office/powerpoint/2010/main" val="1318849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61950" y="374650"/>
            <a:ext cx="4497388" cy="253047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AC02F30-A820-4C44-9475-11A7CFD9B01C}" type="slidenum">
              <a:rPr lang="en-US" sz="1800" kern="0">
                <a:solidFill>
                  <a:sysClr val="windowText" lastClr="000000"/>
                </a:solidFill>
              </a:rPr>
              <a:pPr>
                <a:defRPr/>
              </a:pPr>
              <a:t>4</a:t>
            </a:fld>
            <a:endParaRPr lang="en-US" sz="1800" kern="0">
              <a:solidFill>
                <a:sysClr val="windowText" lastClr="000000"/>
              </a:solidFill>
            </a:endParaRPr>
          </a:p>
        </p:txBody>
      </p:sp>
    </p:spTree>
    <p:extLst>
      <p:ext uri="{BB962C8B-B14F-4D97-AF65-F5344CB8AC3E}">
        <p14:creationId xmlns:p14="http://schemas.microsoft.com/office/powerpoint/2010/main" val="160233556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6913"/>
            <a:ext cx="6194425" cy="3486150"/>
          </a:xfrm>
        </p:spPr>
      </p:sp>
      <p:sp>
        <p:nvSpPr>
          <p:cNvPr id="3" name="Notes Placeholder 2"/>
          <p:cNvSpPr>
            <a:spLocks noGrp="1"/>
          </p:cNvSpPr>
          <p:nvPr>
            <p:ph type="body" idx="1"/>
          </p:nvPr>
        </p:nvSpPr>
        <p:spPr/>
        <p:txBody>
          <a:bodyPr/>
          <a:lstStyle/>
          <a:p>
            <a:pPr marL="265176" marR="0" lvl="0" indent="0">
              <a:spcBef>
                <a:spcPts val="600"/>
              </a:spcBef>
              <a:spcAft>
                <a:spcPts val="600"/>
              </a:spcAft>
              <a:buFont typeface="Arial"/>
              <a:buNone/>
            </a:pPr>
            <a:endParaRPr lang="en-IE" sz="1100" b="0" kern="1200" baseline="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8C72D9AE-7182-4680-8F79-479C4181FF08}" type="slidenum">
              <a:rPr lang="en-US" smtClean="0">
                <a:solidFill>
                  <a:prstClr val="black"/>
                </a:solidFill>
                <a:latin typeface="Calibri"/>
              </a:rPr>
              <a:pPr/>
              <a:t>43</a:t>
            </a:fld>
            <a:endParaRPr lang="en-US">
              <a:solidFill>
                <a:prstClr val="black"/>
              </a:solidFill>
              <a:latin typeface="Calibri"/>
            </a:endParaRPr>
          </a:p>
        </p:txBody>
      </p:sp>
    </p:spTree>
    <p:extLst>
      <p:ext uri="{BB962C8B-B14F-4D97-AF65-F5344CB8AC3E}">
        <p14:creationId xmlns:p14="http://schemas.microsoft.com/office/powerpoint/2010/main" val="427342155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6913"/>
            <a:ext cx="6194425"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C72D9AE-7182-4680-8F79-479C4181FF08}" type="slidenum">
              <a:rPr lang="en-US" smtClean="0">
                <a:solidFill>
                  <a:prstClr val="black"/>
                </a:solidFill>
                <a:latin typeface="Calibri"/>
              </a:rPr>
              <a:pPr/>
              <a:t>44</a:t>
            </a:fld>
            <a:endParaRPr lang="en-US">
              <a:solidFill>
                <a:prstClr val="black"/>
              </a:solidFill>
              <a:latin typeface="Calibri"/>
            </a:endParaRPr>
          </a:p>
        </p:txBody>
      </p:sp>
    </p:spTree>
    <p:extLst>
      <p:ext uri="{BB962C8B-B14F-4D97-AF65-F5344CB8AC3E}">
        <p14:creationId xmlns:p14="http://schemas.microsoft.com/office/powerpoint/2010/main" val="276838216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381000"/>
            <a:ext cx="4572000" cy="2573338"/>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CEA96130-80FE-450A-9D6E-2375B464A403}" type="slidenum">
              <a:rPr lang="en-US" smtClean="0"/>
              <a:pPr>
                <a:defRPr/>
              </a:pPr>
              <a:t>46</a:t>
            </a:fld>
            <a:endParaRPr lang="en-US" dirty="0"/>
          </a:p>
        </p:txBody>
      </p:sp>
    </p:spTree>
    <p:extLst>
      <p:ext uri="{BB962C8B-B14F-4D97-AF65-F5344CB8AC3E}">
        <p14:creationId xmlns:p14="http://schemas.microsoft.com/office/powerpoint/2010/main" val="178363374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36625" y="284163"/>
            <a:ext cx="4984750" cy="2805112"/>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CEA96130-80FE-450A-9D6E-2375B464A403}" type="slidenum">
              <a:rPr lang="en-US" smtClean="0"/>
              <a:pPr>
                <a:defRPr/>
              </a:pPr>
              <a:t>47</a:t>
            </a:fld>
            <a:endParaRPr lang="en-US" dirty="0"/>
          </a:p>
        </p:txBody>
      </p:sp>
    </p:spTree>
    <p:extLst>
      <p:ext uri="{BB962C8B-B14F-4D97-AF65-F5344CB8AC3E}">
        <p14:creationId xmlns:p14="http://schemas.microsoft.com/office/powerpoint/2010/main" val="109273181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381000"/>
            <a:ext cx="4572000" cy="2573338"/>
          </a:xfrm>
        </p:spPr>
      </p:sp>
      <p:sp>
        <p:nvSpPr>
          <p:cNvPr id="3" name="Notes Placeholder 2"/>
          <p:cNvSpPr>
            <a:spLocks noGrp="1"/>
          </p:cNvSpPr>
          <p:nvPr>
            <p:ph type="body" idx="1"/>
          </p:nvPr>
        </p:nvSpPr>
        <p:spPr/>
        <p:txBody>
          <a:bodyPr/>
          <a:lstStyle/>
          <a:p>
            <a:pPr marL="0" indent="0">
              <a:buNone/>
            </a:pPr>
            <a:endParaRPr lang="en-US" dirty="0"/>
          </a:p>
        </p:txBody>
      </p:sp>
      <p:sp>
        <p:nvSpPr>
          <p:cNvPr id="4" name="Slide Number Placeholder 3"/>
          <p:cNvSpPr>
            <a:spLocks noGrp="1"/>
          </p:cNvSpPr>
          <p:nvPr>
            <p:ph type="sldNum" sz="quarter" idx="10"/>
          </p:nvPr>
        </p:nvSpPr>
        <p:spPr/>
        <p:txBody>
          <a:bodyPr/>
          <a:lstStyle/>
          <a:p>
            <a:fld id="{8C72D9AE-7182-4680-8F79-479C4181FF08}" type="slidenum">
              <a:rPr lang="en-US" smtClean="0"/>
              <a:t>48</a:t>
            </a:fld>
            <a:endParaRPr lang="en-US"/>
          </a:p>
        </p:txBody>
      </p:sp>
    </p:spTree>
    <p:extLst>
      <p:ext uri="{BB962C8B-B14F-4D97-AF65-F5344CB8AC3E}">
        <p14:creationId xmlns:p14="http://schemas.microsoft.com/office/powerpoint/2010/main" val="240371241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1638" y="387350"/>
            <a:ext cx="4651375" cy="26162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C72D9AE-7182-4680-8F79-479C4181FF08}" type="slidenum">
              <a:rPr lang="en-US" smtClean="0"/>
              <a:pPr/>
              <a:t>49</a:t>
            </a:fld>
            <a:endParaRPr lang="en-US"/>
          </a:p>
        </p:txBody>
      </p:sp>
    </p:spTree>
    <p:extLst>
      <p:ext uri="{BB962C8B-B14F-4D97-AF65-F5344CB8AC3E}">
        <p14:creationId xmlns:p14="http://schemas.microsoft.com/office/powerpoint/2010/main" val="82076444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36625" y="284163"/>
            <a:ext cx="4984750" cy="2805112"/>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CEA96130-80FE-450A-9D6E-2375B464A403}" type="slidenum">
              <a:rPr lang="en-US" smtClean="0"/>
              <a:pPr>
                <a:defRPr/>
              </a:pPr>
              <a:t>50</a:t>
            </a:fld>
            <a:endParaRPr lang="en-US" dirty="0"/>
          </a:p>
        </p:txBody>
      </p:sp>
    </p:spTree>
    <p:extLst>
      <p:ext uri="{BB962C8B-B14F-4D97-AF65-F5344CB8AC3E}">
        <p14:creationId xmlns:p14="http://schemas.microsoft.com/office/powerpoint/2010/main" val="137363785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36625" y="284163"/>
            <a:ext cx="4984750" cy="2805112"/>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CEA96130-80FE-450A-9D6E-2375B464A403}" type="slidenum">
              <a:rPr lang="en-US" smtClean="0"/>
              <a:pPr>
                <a:defRPr/>
              </a:pPr>
              <a:t>51</a:t>
            </a:fld>
            <a:endParaRPr lang="en-US" dirty="0"/>
          </a:p>
        </p:txBody>
      </p:sp>
    </p:spTree>
    <p:extLst>
      <p:ext uri="{BB962C8B-B14F-4D97-AF65-F5344CB8AC3E}">
        <p14:creationId xmlns:p14="http://schemas.microsoft.com/office/powerpoint/2010/main" val="402509341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381000"/>
            <a:ext cx="4572000" cy="2573338"/>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900" b="0" i="0" u="none" strike="noStrike" cap="none" smtClean="0">
                <a:solidFill>
                  <a:schemeClr val="dk1"/>
                </a:solidFill>
                <a:latin typeface="Calibri"/>
                <a:ea typeface="Calibri"/>
                <a:cs typeface="Calibri"/>
                <a:sym typeface="Calibri"/>
              </a:rPr>
              <a:t>52</a:t>
            </a:fld>
            <a:endParaRPr lang="en-US" sz="9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91940477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36625" y="284163"/>
            <a:ext cx="4984750" cy="2805112"/>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CEA96130-80FE-450A-9D6E-2375B464A403}" type="slidenum">
              <a:rPr lang="en-US" smtClean="0"/>
              <a:pPr>
                <a:defRPr/>
              </a:pPr>
              <a:t>53</a:t>
            </a:fld>
            <a:endParaRPr lang="en-US" dirty="0"/>
          </a:p>
        </p:txBody>
      </p:sp>
    </p:spTree>
    <p:extLst>
      <p:ext uri="{BB962C8B-B14F-4D97-AF65-F5344CB8AC3E}">
        <p14:creationId xmlns:p14="http://schemas.microsoft.com/office/powerpoint/2010/main" val="17711620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61950" y="374650"/>
            <a:ext cx="4497388" cy="253047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AC02F30-A820-4C44-9475-11A7CFD9B01C}" type="slidenum">
              <a:rPr lang="en-US" sz="1800" kern="0">
                <a:solidFill>
                  <a:sysClr val="windowText" lastClr="000000"/>
                </a:solidFill>
              </a:rPr>
              <a:pPr>
                <a:defRPr/>
              </a:pPr>
              <a:t>5</a:t>
            </a:fld>
            <a:endParaRPr lang="en-US" sz="1800" kern="0">
              <a:solidFill>
                <a:sysClr val="windowText" lastClr="000000"/>
              </a:solidFill>
            </a:endParaRPr>
          </a:p>
        </p:txBody>
      </p:sp>
    </p:spTree>
    <p:extLst>
      <p:ext uri="{BB962C8B-B14F-4D97-AF65-F5344CB8AC3E}">
        <p14:creationId xmlns:p14="http://schemas.microsoft.com/office/powerpoint/2010/main" val="46121156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36625" y="284163"/>
            <a:ext cx="4984750" cy="2805112"/>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CEA96130-80FE-450A-9D6E-2375B464A403}" type="slidenum">
              <a:rPr lang="en-US" smtClean="0"/>
              <a:pPr>
                <a:defRPr/>
              </a:pPr>
              <a:t>58</a:t>
            </a:fld>
            <a:endParaRPr lang="en-US" dirty="0"/>
          </a:p>
        </p:txBody>
      </p:sp>
    </p:spTree>
    <p:extLst>
      <p:ext uri="{BB962C8B-B14F-4D97-AF65-F5344CB8AC3E}">
        <p14:creationId xmlns:p14="http://schemas.microsoft.com/office/powerpoint/2010/main" val="71387039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42925" y="466725"/>
            <a:ext cx="5859463" cy="329723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B3739BE-E55C-1748-896A-61E8E094E49F}" type="slidenum">
              <a:rPr lang="en-US" smtClean="0"/>
              <a:pPr/>
              <a:t>59</a:t>
            </a:fld>
            <a:endParaRPr lang="en-US"/>
          </a:p>
        </p:txBody>
      </p:sp>
    </p:spTree>
    <p:extLst>
      <p:ext uri="{BB962C8B-B14F-4D97-AF65-F5344CB8AC3E}">
        <p14:creationId xmlns:p14="http://schemas.microsoft.com/office/powerpoint/2010/main" val="337010093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42925" y="466725"/>
            <a:ext cx="5859463" cy="329723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B3739BE-E55C-1748-896A-61E8E094E49F}" type="slidenum">
              <a:rPr lang="en-US" smtClean="0"/>
              <a:pPr/>
              <a:t>60</a:t>
            </a:fld>
            <a:endParaRPr lang="en-US"/>
          </a:p>
        </p:txBody>
      </p:sp>
    </p:spTree>
    <p:extLst>
      <p:ext uri="{BB962C8B-B14F-4D97-AF65-F5344CB8AC3E}">
        <p14:creationId xmlns:p14="http://schemas.microsoft.com/office/powerpoint/2010/main" val="326369130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381000"/>
            <a:ext cx="4573588" cy="257333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C72D9AE-7182-4680-8F79-479C4181FF08}" type="slidenum">
              <a:rPr lang="en-US" smtClean="0">
                <a:solidFill>
                  <a:prstClr val="black"/>
                </a:solidFill>
              </a:rPr>
              <a:pPr/>
              <a:t>64</a:t>
            </a:fld>
            <a:endParaRPr lang="en-US">
              <a:solidFill>
                <a:prstClr val="black"/>
              </a:solidFill>
            </a:endParaRPr>
          </a:p>
        </p:txBody>
      </p:sp>
    </p:spTree>
    <p:extLst>
      <p:ext uri="{BB962C8B-B14F-4D97-AF65-F5344CB8AC3E}">
        <p14:creationId xmlns:p14="http://schemas.microsoft.com/office/powerpoint/2010/main" val="153012926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1638" y="387350"/>
            <a:ext cx="4651375" cy="26162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C72D9AE-7182-4680-8F79-479C4181FF08}" type="slidenum">
              <a:rPr lang="en-US" smtClean="0"/>
              <a:pPr/>
              <a:t>65</a:t>
            </a:fld>
            <a:endParaRPr lang="en-US"/>
          </a:p>
        </p:txBody>
      </p:sp>
    </p:spTree>
    <p:extLst>
      <p:ext uri="{BB962C8B-B14F-4D97-AF65-F5344CB8AC3E}">
        <p14:creationId xmlns:p14="http://schemas.microsoft.com/office/powerpoint/2010/main" val="427681570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C72D9AE-7182-4680-8F79-479C4181FF08}" type="slidenum">
              <a:rPr lang="en-US" smtClean="0"/>
              <a:t>66</a:t>
            </a:fld>
            <a:endParaRPr lang="en-US"/>
          </a:p>
        </p:txBody>
      </p:sp>
    </p:spTree>
    <p:extLst>
      <p:ext uri="{BB962C8B-B14F-4D97-AF65-F5344CB8AC3E}">
        <p14:creationId xmlns:p14="http://schemas.microsoft.com/office/powerpoint/2010/main" val="23200640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61950" y="374650"/>
            <a:ext cx="4497388" cy="253047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AC02F30-A820-4C44-9475-11A7CFD9B01C}" type="slidenum">
              <a:rPr lang="en-US" sz="1800" kern="0">
                <a:solidFill>
                  <a:sysClr val="windowText" lastClr="000000"/>
                </a:solidFill>
              </a:rPr>
              <a:pPr>
                <a:defRPr/>
              </a:pPr>
              <a:t>6</a:t>
            </a:fld>
            <a:endParaRPr lang="en-US" sz="1800" kern="0">
              <a:solidFill>
                <a:sysClr val="windowText" lastClr="000000"/>
              </a:solidFill>
            </a:endParaRPr>
          </a:p>
        </p:txBody>
      </p:sp>
    </p:spTree>
    <p:extLst>
      <p:ext uri="{BB962C8B-B14F-4D97-AF65-F5344CB8AC3E}">
        <p14:creationId xmlns:p14="http://schemas.microsoft.com/office/powerpoint/2010/main" val="15709589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61950" y="374650"/>
            <a:ext cx="4497388" cy="253047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AC02F30-A820-4C44-9475-11A7CFD9B01C}" type="slidenum">
              <a:rPr lang="en-US" sz="1800" kern="0">
                <a:solidFill>
                  <a:sysClr val="windowText" lastClr="000000"/>
                </a:solidFill>
              </a:rPr>
              <a:pPr>
                <a:defRPr/>
              </a:pPr>
              <a:t>7</a:t>
            </a:fld>
            <a:endParaRPr lang="en-US" sz="1800" kern="0">
              <a:solidFill>
                <a:sysClr val="windowText" lastClr="000000"/>
              </a:solidFill>
            </a:endParaRPr>
          </a:p>
        </p:txBody>
      </p:sp>
    </p:spTree>
    <p:extLst>
      <p:ext uri="{BB962C8B-B14F-4D97-AF65-F5344CB8AC3E}">
        <p14:creationId xmlns:p14="http://schemas.microsoft.com/office/powerpoint/2010/main" val="162332607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61950" y="374650"/>
            <a:ext cx="4497388" cy="253047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AC02F30-A820-4C44-9475-11A7CFD9B01C}" type="slidenum">
              <a:rPr lang="en-US" sz="1800" kern="0">
                <a:solidFill>
                  <a:sysClr val="windowText" lastClr="000000"/>
                </a:solidFill>
              </a:rPr>
              <a:pPr>
                <a:defRPr/>
              </a:pPr>
              <a:t>8</a:t>
            </a:fld>
            <a:endParaRPr lang="en-US" sz="1800" kern="0">
              <a:solidFill>
                <a:sysClr val="windowText" lastClr="000000"/>
              </a:solidFill>
            </a:endParaRPr>
          </a:p>
        </p:txBody>
      </p:sp>
    </p:spTree>
    <p:extLst>
      <p:ext uri="{BB962C8B-B14F-4D97-AF65-F5344CB8AC3E}">
        <p14:creationId xmlns:p14="http://schemas.microsoft.com/office/powerpoint/2010/main" val="7314921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61950" y="374650"/>
            <a:ext cx="4497388" cy="2530475"/>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97393780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61950" y="374650"/>
            <a:ext cx="4497388" cy="2530475"/>
          </a:xfrm>
        </p:spPr>
      </p:sp>
      <p:sp>
        <p:nvSpPr>
          <p:cNvPr id="3" name="Notes Placeholder 2"/>
          <p:cNvSpPr>
            <a:spLocks noGrp="1"/>
          </p:cNvSpPr>
          <p:nvPr>
            <p:ph type="body" idx="1"/>
          </p:nvPr>
        </p:nvSpPr>
        <p:spPr/>
        <p:txBody>
          <a:bodyPr/>
          <a:lstStyle/>
          <a:p>
            <a:endParaRPr lang="sk-SK" dirty="0"/>
          </a:p>
        </p:txBody>
      </p:sp>
      <p:sp>
        <p:nvSpPr>
          <p:cNvPr id="4" name="Slide Number Placeholder 3"/>
          <p:cNvSpPr>
            <a:spLocks noGrp="1"/>
          </p:cNvSpPr>
          <p:nvPr>
            <p:ph type="sldNum" sz="quarter" idx="10"/>
          </p:nvPr>
        </p:nvSpPr>
        <p:spPr/>
        <p:txBody>
          <a:bodyPr/>
          <a:lstStyle/>
          <a:p>
            <a:fld id="{8C72D9AE-7182-4680-8F79-479C4181FF08}" type="slidenum">
              <a:rPr lang="uk-UA" smtClean="0">
                <a:solidFill>
                  <a:srgbClr val="404040"/>
                </a:solidFill>
              </a:rPr>
              <a:pPr/>
              <a:t>16</a:t>
            </a:fld>
            <a:endParaRPr lang="uk-UA">
              <a:solidFill>
                <a:srgbClr val="404040"/>
              </a:solidFill>
            </a:endParaRPr>
          </a:p>
        </p:txBody>
      </p:sp>
    </p:spTree>
    <p:extLst>
      <p:ext uri="{BB962C8B-B14F-4D97-AF65-F5344CB8AC3E}">
        <p14:creationId xmlns:p14="http://schemas.microsoft.com/office/powerpoint/2010/main" val="120218779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Title Slide">
    <p:spTree>
      <p:nvGrpSpPr>
        <p:cNvPr id="1" name=""/>
        <p:cNvGrpSpPr/>
        <p:nvPr/>
      </p:nvGrpSpPr>
      <p:grpSpPr>
        <a:xfrm>
          <a:off x="0" y="0"/>
          <a:ext cx="0" cy="0"/>
          <a:chOff x="0" y="0"/>
          <a:chExt cx="0" cy="0"/>
        </a:xfrm>
      </p:grpSpPr>
      <p:sp>
        <p:nvSpPr>
          <p:cNvPr id="59" name="Rectangle 58"/>
          <p:cNvSpPr/>
          <p:nvPr/>
        </p:nvSpPr>
        <p:spPr bwMode="ltGray">
          <a:xfrm>
            <a:off x="10734443" y="539871"/>
            <a:ext cx="1254534" cy="1254533"/>
          </a:xfrm>
          <a:prstGeom prst="rect">
            <a:avLst/>
          </a:prstGeom>
          <a:solidFill>
            <a:srgbClr val="FDBA30"/>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p>
        </p:txBody>
      </p:sp>
      <p:sp>
        <p:nvSpPr>
          <p:cNvPr id="60" name="Rectangle 59"/>
          <p:cNvSpPr/>
          <p:nvPr/>
        </p:nvSpPr>
        <p:spPr bwMode="ltGray">
          <a:xfrm>
            <a:off x="9885187" y="370770"/>
            <a:ext cx="1612958" cy="1628698"/>
          </a:xfrm>
          <a:prstGeom prst="rect">
            <a:avLst/>
          </a:prstGeom>
          <a:solidFill>
            <a:srgbClr val="E5E5E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p>
        </p:txBody>
      </p:sp>
      <p:sp>
        <p:nvSpPr>
          <p:cNvPr id="61" name="Rectangle 60"/>
          <p:cNvSpPr/>
          <p:nvPr/>
        </p:nvSpPr>
        <p:spPr bwMode="ltGray">
          <a:xfrm>
            <a:off x="10734445" y="539871"/>
            <a:ext cx="763700" cy="1254533"/>
          </a:xfrm>
          <a:prstGeom prst="rect">
            <a:avLst/>
          </a:prstGeom>
          <a:solidFill>
            <a:srgbClr val="E5AA2D"/>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p>
        </p:txBody>
      </p:sp>
      <p:sp>
        <p:nvSpPr>
          <p:cNvPr id="62" name="Rectangle 23"/>
          <p:cNvSpPr/>
          <p:nvPr/>
        </p:nvSpPr>
        <p:spPr bwMode="ltGray">
          <a:xfrm>
            <a:off x="11310746" y="370770"/>
            <a:ext cx="187398" cy="591855"/>
          </a:xfrm>
          <a:custGeom>
            <a:avLst/>
            <a:gdLst/>
            <a:ahLst/>
            <a:cxnLst/>
            <a:rect l="l" t="t" r="r" b="b"/>
            <a:pathLst>
              <a:path w="135715" h="428625">
                <a:moveTo>
                  <a:pt x="0" y="0"/>
                </a:moveTo>
                <a:lnTo>
                  <a:pt x="135715" y="0"/>
                </a:lnTo>
                <a:lnTo>
                  <a:pt x="135715" y="428625"/>
                </a:lnTo>
                <a:lnTo>
                  <a:pt x="0" y="428625"/>
                </a:lnTo>
                <a:close/>
              </a:path>
            </a:pathLst>
          </a:custGeom>
          <a:solidFill>
            <a:srgbClr val="D3D4D6"/>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p>
        </p:txBody>
      </p:sp>
      <p:sp>
        <p:nvSpPr>
          <p:cNvPr id="63" name="Rectangle 62"/>
          <p:cNvSpPr/>
          <p:nvPr/>
        </p:nvSpPr>
        <p:spPr bwMode="ltGray">
          <a:xfrm>
            <a:off x="11310746" y="539871"/>
            <a:ext cx="678231" cy="422754"/>
          </a:xfrm>
          <a:prstGeom prst="rect">
            <a:avLst/>
          </a:prstGeom>
          <a:solidFill>
            <a:srgbClr val="E5AA2D"/>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p>
        </p:txBody>
      </p:sp>
      <p:sp>
        <p:nvSpPr>
          <p:cNvPr id="64" name="Rectangle 63"/>
          <p:cNvSpPr/>
          <p:nvPr/>
        </p:nvSpPr>
        <p:spPr bwMode="ltGray">
          <a:xfrm>
            <a:off x="11310746" y="539871"/>
            <a:ext cx="187400" cy="422754"/>
          </a:xfrm>
          <a:prstGeom prst="rect">
            <a:avLst/>
          </a:prstGeom>
          <a:solidFill>
            <a:srgbClr val="D29C28"/>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p>
        </p:txBody>
      </p:sp>
      <p:sp>
        <p:nvSpPr>
          <p:cNvPr id="65" name="Rectangle 64"/>
          <p:cNvSpPr/>
          <p:nvPr/>
        </p:nvSpPr>
        <p:spPr bwMode="ltGray">
          <a:xfrm>
            <a:off x="10349871" y="858723"/>
            <a:ext cx="512691" cy="518199"/>
          </a:xfrm>
          <a:prstGeom prst="rect">
            <a:avLst/>
          </a:prstGeom>
          <a:solidFill>
            <a:srgbClr val="E5AA2D"/>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p>
        </p:txBody>
      </p:sp>
      <p:sp>
        <p:nvSpPr>
          <p:cNvPr id="66" name="Rectangle 65"/>
          <p:cNvSpPr/>
          <p:nvPr/>
        </p:nvSpPr>
        <p:spPr bwMode="ltGray">
          <a:xfrm>
            <a:off x="10734443" y="858723"/>
            <a:ext cx="128117" cy="518199"/>
          </a:xfrm>
          <a:prstGeom prst="rect">
            <a:avLst/>
          </a:prstGeom>
          <a:solidFill>
            <a:srgbClr val="E0871C"/>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p>
        </p:txBody>
      </p:sp>
      <p:sp>
        <p:nvSpPr>
          <p:cNvPr id="67" name="Rectangle 66"/>
          <p:cNvSpPr/>
          <p:nvPr/>
        </p:nvSpPr>
        <p:spPr bwMode="ltGray">
          <a:xfrm>
            <a:off x="9680503" y="1709936"/>
            <a:ext cx="491136" cy="496414"/>
          </a:xfrm>
          <a:prstGeom prst="rect">
            <a:avLst/>
          </a:prstGeom>
          <a:solidFill>
            <a:srgbClr val="FDBA30"/>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p>
        </p:txBody>
      </p:sp>
      <p:sp>
        <p:nvSpPr>
          <p:cNvPr id="68" name="Rectangle 67"/>
          <p:cNvSpPr/>
          <p:nvPr/>
        </p:nvSpPr>
        <p:spPr bwMode="ltGray">
          <a:xfrm>
            <a:off x="9885187" y="1709936"/>
            <a:ext cx="286453" cy="289531"/>
          </a:xfrm>
          <a:prstGeom prst="rect">
            <a:avLst/>
          </a:prstGeom>
          <a:solidFill>
            <a:srgbClr val="E5AA2D"/>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p>
        </p:txBody>
      </p:sp>
      <p:sp>
        <p:nvSpPr>
          <p:cNvPr id="72" name="Rectangle 71"/>
          <p:cNvSpPr/>
          <p:nvPr/>
        </p:nvSpPr>
        <p:spPr bwMode="ltGray">
          <a:xfrm>
            <a:off x="1679448" y="1869742"/>
            <a:ext cx="702710" cy="709567"/>
          </a:xfrm>
          <a:prstGeom prst="rect">
            <a:avLst/>
          </a:prstGeom>
          <a:solidFill>
            <a:srgbClr val="E5E5E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p>
        </p:txBody>
      </p:sp>
      <p:grpSp>
        <p:nvGrpSpPr>
          <p:cNvPr id="4" name="Group 3"/>
          <p:cNvGrpSpPr/>
          <p:nvPr userDrawn="1"/>
        </p:nvGrpSpPr>
        <p:grpSpPr>
          <a:xfrm>
            <a:off x="5810242" y="201168"/>
            <a:ext cx="3375039" cy="3024137"/>
            <a:chOff x="5810242" y="218886"/>
            <a:chExt cx="3375039" cy="3024137"/>
          </a:xfrm>
        </p:grpSpPr>
        <p:sp>
          <p:nvSpPr>
            <p:cNvPr id="69" name="Rectangle 68"/>
            <p:cNvSpPr/>
            <p:nvPr/>
          </p:nvSpPr>
          <p:spPr bwMode="ltGray">
            <a:xfrm>
              <a:off x="7086086" y="872794"/>
              <a:ext cx="1074582" cy="1085068"/>
            </a:xfrm>
            <a:prstGeom prst="rect">
              <a:avLst/>
            </a:prstGeom>
            <a:solidFill>
              <a:srgbClr val="E5E5E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p>
          </p:txBody>
        </p:sp>
        <p:sp>
          <p:nvSpPr>
            <p:cNvPr id="70" name="Rectangle 69"/>
            <p:cNvSpPr/>
            <p:nvPr/>
          </p:nvSpPr>
          <p:spPr bwMode="ltGray">
            <a:xfrm>
              <a:off x="6290368" y="1688239"/>
              <a:ext cx="1054857" cy="1065150"/>
            </a:xfrm>
            <a:prstGeom prst="rect">
              <a:avLst/>
            </a:prstGeom>
            <a:solidFill>
              <a:srgbClr val="E5E5E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p>
          </p:txBody>
        </p:sp>
        <p:sp>
          <p:nvSpPr>
            <p:cNvPr id="73" name="Rectangle 72"/>
            <p:cNvSpPr/>
            <p:nvPr/>
          </p:nvSpPr>
          <p:spPr bwMode="ltGray">
            <a:xfrm>
              <a:off x="7885748" y="424895"/>
              <a:ext cx="1130577" cy="1141610"/>
            </a:xfrm>
            <a:prstGeom prst="rect">
              <a:avLst/>
            </a:prstGeom>
            <a:solidFill>
              <a:srgbClr val="F7F7F7"/>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p>
          </p:txBody>
        </p:sp>
        <p:sp>
          <p:nvSpPr>
            <p:cNvPr id="120" name="Rectangle 43"/>
            <p:cNvSpPr/>
            <p:nvPr/>
          </p:nvSpPr>
          <p:spPr bwMode="ltGray">
            <a:xfrm>
              <a:off x="7885748" y="872794"/>
              <a:ext cx="274920" cy="693711"/>
            </a:xfrm>
            <a:custGeom>
              <a:avLst/>
              <a:gdLst/>
              <a:ahLst/>
              <a:cxnLst/>
              <a:rect l="l" t="t" r="r" b="b"/>
              <a:pathLst>
                <a:path w="199099" h="502390">
                  <a:moveTo>
                    <a:pt x="0" y="0"/>
                  </a:moveTo>
                  <a:lnTo>
                    <a:pt x="199099" y="0"/>
                  </a:lnTo>
                  <a:lnTo>
                    <a:pt x="199099" y="502390"/>
                  </a:lnTo>
                  <a:lnTo>
                    <a:pt x="0" y="502390"/>
                  </a:lnTo>
                  <a:close/>
                </a:path>
              </a:pathLst>
            </a:custGeom>
            <a:solidFill>
              <a:srgbClr val="F3F3F4"/>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p>
          </p:txBody>
        </p:sp>
        <p:sp>
          <p:nvSpPr>
            <p:cNvPr id="121" name="Rectangle 120"/>
            <p:cNvSpPr/>
            <p:nvPr/>
          </p:nvSpPr>
          <p:spPr bwMode="ltGray">
            <a:xfrm>
              <a:off x="8338964" y="218886"/>
              <a:ext cx="428424" cy="433027"/>
            </a:xfrm>
            <a:prstGeom prst="rect">
              <a:avLst/>
            </a:prstGeom>
            <a:solidFill>
              <a:srgbClr val="E7E7E8"/>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p>
          </p:txBody>
        </p:sp>
        <p:sp>
          <p:nvSpPr>
            <p:cNvPr id="122" name="Rectangle 46"/>
            <p:cNvSpPr/>
            <p:nvPr/>
          </p:nvSpPr>
          <p:spPr bwMode="ltGray">
            <a:xfrm>
              <a:off x="8338964" y="424895"/>
              <a:ext cx="428424" cy="227018"/>
            </a:xfrm>
            <a:custGeom>
              <a:avLst/>
              <a:gdLst/>
              <a:ahLst/>
              <a:cxnLst/>
              <a:rect l="l" t="t" r="r" b="b"/>
              <a:pathLst>
                <a:path w="310267" h="164408">
                  <a:moveTo>
                    <a:pt x="0" y="0"/>
                  </a:moveTo>
                  <a:lnTo>
                    <a:pt x="310267" y="0"/>
                  </a:lnTo>
                  <a:lnTo>
                    <a:pt x="310267" y="164408"/>
                  </a:lnTo>
                  <a:lnTo>
                    <a:pt x="0" y="164408"/>
                  </a:lnTo>
                  <a:close/>
                </a:path>
              </a:pathLst>
            </a:custGeom>
            <a:solidFill>
              <a:srgbClr val="F3F3F4"/>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p>
          </p:txBody>
        </p:sp>
        <p:sp>
          <p:nvSpPr>
            <p:cNvPr id="128" name="Rectangle 127"/>
            <p:cNvSpPr/>
            <p:nvPr/>
          </p:nvSpPr>
          <p:spPr bwMode="ltGray">
            <a:xfrm>
              <a:off x="8624841" y="548066"/>
              <a:ext cx="560440" cy="566462"/>
            </a:xfrm>
            <a:prstGeom prst="rect">
              <a:avLst/>
            </a:prstGeom>
            <a:solidFill>
              <a:srgbClr val="C7C8CA"/>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p>
          </p:txBody>
        </p:sp>
        <p:sp>
          <p:nvSpPr>
            <p:cNvPr id="129" name="Rectangle 46"/>
            <p:cNvSpPr/>
            <p:nvPr/>
          </p:nvSpPr>
          <p:spPr bwMode="ltGray">
            <a:xfrm>
              <a:off x="8624841" y="548066"/>
              <a:ext cx="142546" cy="103847"/>
            </a:xfrm>
            <a:custGeom>
              <a:avLst/>
              <a:gdLst/>
              <a:ahLst/>
              <a:cxnLst/>
              <a:rect l="l" t="t" r="r" b="b"/>
              <a:pathLst>
                <a:path w="103233" h="75207">
                  <a:moveTo>
                    <a:pt x="0" y="0"/>
                  </a:moveTo>
                  <a:lnTo>
                    <a:pt x="103233" y="0"/>
                  </a:lnTo>
                  <a:lnTo>
                    <a:pt x="103233" y="75207"/>
                  </a:lnTo>
                  <a:lnTo>
                    <a:pt x="0" y="75207"/>
                  </a:lnTo>
                  <a:close/>
                </a:path>
              </a:pathLst>
            </a:custGeom>
            <a:solidFill>
              <a:srgbClr val="BEC0C2"/>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p>
          </p:txBody>
        </p:sp>
        <p:sp>
          <p:nvSpPr>
            <p:cNvPr id="130" name="Rectangle 53"/>
            <p:cNvSpPr/>
            <p:nvPr/>
          </p:nvSpPr>
          <p:spPr bwMode="ltGray">
            <a:xfrm>
              <a:off x="7086086" y="1688239"/>
              <a:ext cx="259139" cy="269622"/>
            </a:xfrm>
            <a:custGeom>
              <a:avLst/>
              <a:gdLst/>
              <a:ahLst/>
              <a:cxnLst/>
              <a:rect l="l" t="t" r="r" b="b"/>
              <a:pathLst>
                <a:path w="187670" h="195262">
                  <a:moveTo>
                    <a:pt x="0" y="0"/>
                  </a:moveTo>
                  <a:lnTo>
                    <a:pt x="187670" y="0"/>
                  </a:lnTo>
                  <a:lnTo>
                    <a:pt x="187670" y="195262"/>
                  </a:lnTo>
                  <a:lnTo>
                    <a:pt x="0" y="195262"/>
                  </a:lnTo>
                  <a:close/>
                </a:path>
              </a:pathLst>
            </a:custGeom>
            <a:solidFill>
              <a:srgbClr val="D3D4D6"/>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p>
          </p:txBody>
        </p:sp>
        <p:sp>
          <p:nvSpPr>
            <p:cNvPr id="131" name="Rectangle 130"/>
            <p:cNvSpPr/>
            <p:nvPr/>
          </p:nvSpPr>
          <p:spPr bwMode="ltGray">
            <a:xfrm>
              <a:off x="6415250" y="2106289"/>
              <a:ext cx="519581" cy="525164"/>
            </a:xfrm>
            <a:prstGeom prst="rect">
              <a:avLst/>
            </a:prstGeom>
            <a:solidFill>
              <a:srgbClr val="C0C1C4"/>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p>
          </p:txBody>
        </p:sp>
        <p:sp>
          <p:nvSpPr>
            <p:cNvPr id="132" name="Rectangle 131"/>
            <p:cNvSpPr/>
            <p:nvPr/>
          </p:nvSpPr>
          <p:spPr bwMode="ltGray">
            <a:xfrm>
              <a:off x="5810242" y="2911405"/>
              <a:ext cx="328093" cy="331618"/>
            </a:xfrm>
            <a:prstGeom prst="rect">
              <a:avLst/>
            </a:prstGeom>
            <a:solidFill>
              <a:srgbClr val="C7C8CA"/>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p>
          </p:txBody>
        </p:sp>
      </p:grpSp>
      <p:grpSp>
        <p:nvGrpSpPr>
          <p:cNvPr id="5" name="Group 4"/>
          <p:cNvGrpSpPr/>
          <p:nvPr userDrawn="1"/>
        </p:nvGrpSpPr>
        <p:grpSpPr>
          <a:xfrm>
            <a:off x="3931054" y="1298448"/>
            <a:ext cx="2147163" cy="1897884"/>
            <a:chOff x="3931054" y="1188451"/>
            <a:chExt cx="2147163" cy="1897884"/>
          </a:xfrm>
        </p:grpSpPr>
        <p:sp>
          <p:nvSpPr>
            <p:cNvPr id="71" name="Rectangle 70"/>
            <p:cNvSpPr/>
            <p:nvPr/>
          </p:nvSpPr>
          <p:spPr bwMode="ltGray">
            <a:xfrm>
              <a:off x="5023360" y="1188451"/>
              <a:ext cx="1054857" cy="1065150"/>
            </a:xfrm>
            <a:prstGeom prst="rect">
              <a:avLst/>
            </a:prstGeom>
            <a:solidFill>
              <a:srgbClr val="E5E5E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p>
          </p:txBody>
        </p:sp>
        <p:sp>
          <p:nvSpPr>
            <p:cNvPr id="133" name="Rectangle 132"/>
            <p:cNvSpPr/>
            <p:nvPr/>
          </p:nvSpPr>
          <p:spPr bwMode="ltGray">
            <a:xfrm>
              <a:off x="4637140" y="1969879"/>
              <a:ext cx="840475" cy="840475"/>
            </a:xfrm>
            <a:prstGeom prst="rect">
              <a:avLst/>
            </a:prstGeom>
            <a:solidFill>
              <a:srgbClr val="FDBA30"/>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p>
          </p:txBody>
        </p:sp>
        <p:sp>
          <p:nvSpPr>
            <p:cNvPr id="134" name="Rectangle 133"/>
            <p:cNvSpPr/>
            <p:nvPr/>
          </p:nvSpPr>
          <p:spPr bwMode="ltGray">
            <a:xfrm>
              <a:off x="4068182" y="1856589"/>
              <a:ext cx="1080600" cy="1091145"/>
            </a:xfrm>
            <a:prstGeom prst="rect">
              <a:avLst/>
            </a:prstGeom>
            <a:solidFill>
              <a:srgbClr val="E5E5E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p>
          </p:txBody>
        </p:sp>
        <p:sp>
          <p:nvSpPr>
            <p:cNvPr id="135" name="Rectangle 134"/>
            <p:cNvSpPr/>
            <p:nvPr/>
          </p:nvSpPr>
          <p:spPr bwMode="ltGray">
            <a:xfrm>
              <a:off x="4637141" y="1969879"/>
              <a:ext cx="511640" cy="840475"/>
            </a:xfrm>
            <a:prstGeom prst="rect">
              <a:avLst/>
            </a:prstGeom>
            <a:solidFill>
              <a:srgbClr val="E5AA2D"/>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p>
          </p:txBody>
        </p:sp>
        <p:sp>
          <p:nvSpPr>
            <p:cNvPr id="136" name="Rectangle 23"/>
            <p:cNvSpPr/>
            <p:nvPr/>
          </p:nvSpPr>
          <p:spPr bwMode="ltGray">
            <a:xfrm>
              <a:off x="5023235" y="1856589"/>
              <a:ext cx="125547" cy="396513"/>
            </a:xfrm>
            <a:custGeom>
              <a:avLst/>
              <a:gdLst/>
              <a:ahLst/>
              <a:cxnLst/>
              <a:rect l="l" t="t" r="r" b="b"/>
              <a:pathLst>
                <a:path w="135715" h="428625">
                  <a:moveTo>
                    <a:pt x="0" y="0"/>
                  </a:moveTo>
                  <a:lnTo>
                    <a:pt x="135715" y="0"/>
                  </a:lnTo>
                  <a:lnTo>
                    <a:pt x="135715" y="428625"/>
                  </a:lnTo>
                  <a:lnTo>
                    <a:pt x="0" y="428625"/>
                  </a:lnTo>
                  <a:close/>
                </a:path>
              </a:pathLst>
            </a:custGeom>
            <a:solidFill>
              <a:srgbClr val="D3D4D6"/>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p>
          </p:txBody>
        </p:sp>
        <p:sp>
          <p:nvSpPr>
            <p:cNvPr id="137" name="Rectangle 136"/>
            <p:cNvSpPr/>
            <p:nvPr/>
          </p:nvSpPr>
          <p:spPr bwMode="ltGray">
            <a:xfrm>
              <a:off x="5023235" y="1969879"/>
              <a:ext cx="454380" cy="283223"/>
            </a:xfrm>
            <a:prstGeom prst="rect">
              <a:avLst/>
            </a:prstGeom>
            <a:solidFill>
              <a:srgbClr val="E5AA2D"/>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p>
          </p:txBody>
        </p:sp>
        <p:sp>
          <p:nvSpPr>
            <p:cNvPr id="138" name="Rectangle 137"/>
            <p:cNvSpPr/>
            <p:nvPr/>
          </p:nvSpPr>
          <p:spPr bwMode="ltGray">
            <a:xfrm>
              <a:off x="4379497" y="2183493"/>
              <a:ext cx="343477" cy="347168"/>
            </a:xfrm>
            <a:prstGeom prst="rect">
              <a:avLst/>
            </a:prstGeom>
            <a:solidFill>
              <a:srgbClr val="E5AA2D"/>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p>
          </p:txBody>
        </p:sp>
        <p:sp>
          <p:nvSpPr>
            <p:cNvPr id="139" name="Rectangle 138"/>
            <p:cNvSpPr/>
            <p:nvPr/>
          </p:nvSpPr>
          <p:spPr bwMode="ltGray">
            <a:xfrm>
              <a:off x="4637140" y="2183493"/>
              <a:ext cx="85832" cy="347168"/>
            </a:xfrm>
            <a:prstGeom prst="rect">
              <a:avLst/>
            </a:prstGeom>
            <a:solidFill>
              <a:srgbClr val="E0871C"/>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p>
          </p:txBody>
        </p:sp>
        <p:sp>
          <p:nvSpPr>
            <p:cNvPr id="140" name="Rectangle 139"/>
            <p:cNvSpPr/>
            <p:nvPr/>
          </p:nvSpPr>
          <p:spPr bwMode="ltGray">
            <a:xfrm>
              <a:off x="3931054" y="2753763"/>
              <a:ext cx="329036" cy="332572"/>
            </a:xfrm>
            <a:prstGeom prst="rect">
              <a:avLst/>
            </a:prstGeom>
            <a:solidFill>
              <a:srgbClr val="FDBA30"/>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p>
          </p:txBody>
        </p:sp>
        <p:sp>
          <p:nvSpPr>
            <p:cNvPr id="141" name="Rectangle 140"/>
            <p:cNvSpPr/>
            <p:nvPr/>
          </p:nvSpPr>
          <p:spPr bwMode="ltGray">
            <a:xfrm>
              <a:off x="4068182" y="2753763"/>
              <a:ext cx="191909" cy="193971"/>
            </a:xfrm>
            <a:prstGeom prst="rect">
              <a:avLst/>
            </a:prstGeom>
            <a:solidFill>
              <a:srgbClr val="E5AA2D"/>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p>
          </p:txBody>
        </p:sp>
        <p:sp>
          <p:nvSpPr>
            <p:cNvPr id="142" name="Rectangle 141"/>
            <p:cNvSpPr/>
            <p:nvPr/>
          </p:nvSpPr>
          <p:spPr bwMode="ltGray">
            <a:xfrm>
              <a:off x="5023236" y="1969879"/>
              <a:ext cx="125547" cy="283223"/>
            </a:xfrm>
            <a:prstGeom prst="rect">
              <a:avLst/>
            </a:prstGeom>
            <a:solidFill>
              <a:srgbClr val="D29C28"/>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p>
          </p:txBody>
        </p:sp>
      </p:grpSp>
      <p:sp>
        <p:nvSpPr>
          <p:cNvPr id="143" name="Rectangle 142"/>
          <p:cNvSpPr/>
          <p:nvPr/>
        </p:nvSpPr>
        <p:spPr bwMode="ltGray">
          <a:xfrm>
            <a:off x="2195171" y="2176088"/>
            <a:ext cx="728210" cy="735317"/>
          </a:xfrm>
          <a:prstGeom prst="rect">
            <a:avLst/>
          </a:prstGeom>
          <a:solidFill>
            <a:srgbClr val="E5E5E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p>
        </p:txBody>
      </p:sp>
      <p:sp>
        <p:nvSpPr>
          <p:cNvPr id="144" name="Rectangle 143"/>
          <p:cNvSpPr/>
          <p:nvPr/>
        </p:nvSpPr>
        <p:spPr bwMode="ltGray">
          <a:xfrm>
            <a:off x="2737076" y="1872561"/>
            <a:ext cx="766156" cy="773633"/>
          </a:xfrm>
          <a:prstGeom prst="rect">
            <a:avLst/>
          </a:prstGeom>
          <a:solidFill>
            <a:srgbClr val="F7F7F7"/>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p>
        </p:txBody>
      </p:sp>
      <p:sp>
        <p:nvSpPr>
          <p:cNvPr id="145" name="Rectangle 43"/>
          <p:cNvSpPr/>
          <p:nvPr/>
        </p:nvSpPr>
        <p:spPr bwMode="ltGray">
          <a:xfrm>
            <a:off x="2737076" y="2176088"/>
            <a:ext cx="186305" cy="470106"/>
          </a:xfrm>
          <a:custGeom>
            <a:avLst/>
            <a:gdLst/>
            <a:ahLst/>
            <a:cxnLst/>
            <a:rect l="l" t="t" r="r" b="b"/>
            <a:pathLst>
              <a:path w="199099" h="502390">
                <a:moveTo>
                  <a:pt x="0" y="0"/>
                </a:moveTo>
                <a:lnTo>
                  <a:pt x="199099" y="0"/>
                </a:lnTo>
                <a:lnTo>
                  <a:pt x="199099" y="502390"/>
                </a:lnTo>
                <a:lnTo>
                  <a:pt x="0" y="502390"/>
                </a:lnTo>
                <a:close/>
              </a:path>
            </a:pathLst>
          </a:custGeom>
          <a:solidFill>
            <a:srgbClr val="F3F3F4"/>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p>
        </p:txBody>
      </p:sp>
      <p:sp>
        <p:nvSpPr>
          <p:cNvPr id="146" name="Rectangle 145"/>
          <p:cNvSpPr/>
          <p:nvPr/>
        </p:nvSpPr>
        <p:spPr bwMode="ltGray">
          <a:xfrm>
            <a:off x="3044207" y="1732956"/>
            <a:ext cx="290329" cy="293448"/>
          </a:xfrm>
          <a:prstGeom prst="rect">
            <a:avLst/>
          </a:prstGeom>
          <a:solidFill>
            <a:srgbClr val="E7E7E8"/>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p>
        </p:txBody>
      </p:sp>
      <p:sp>
        <p:nvSpPr>
          <p:cNvPr id="147" name="Rectangle 46"/>
          <p:cNvSpPr/>
          <p:nvPr/>
        </p:nvSpPr>
        <p:spPr bwMode="ltGray">
          <a:xfrm>
            <a:off x="3044207" y="1872561"/>
            <a:ext cx="290329" cy="153843"/>
          </a:xfrm>
          <a:custGeom>
            <a:avLst/>
            <a:gdLst/>
            <a:ahLst/>
            <a:cxnLst/>
            <a:rect l="l" t="t" r="r" b="b"/>
            <a:pathLst>
              <a:path w="310267" h="164408">
                <a:moveTo>
                  <a:pt x="0" y="0"/>
                </a:moveTo>
                <a:lnTo>
                  <a:pt x="310267" y="0"/>
                </a:lnTo>
                <a:lnTo>
                  <a:pt x="310267" y="164408"/>
                </a:lnTo>
                <a:lnTo>
                  <a:pt x="0" y="164408"/>
                </a:lnTo>
                <a:close/>
              </a:path>
            </a:pathLst>
          </a:custGeom>
          <a:solidFill>
            <a:srgbClr val="F3F3F4"/>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p>
        </p:txBody>
      </p:sp>
      <p:sp>
        <p:nvSpPr>
          <p:cNvPr id="148" name="Rectangle 147"/>
          <p:cNvSpPr/>
          <p:nvPr/>
        </p:nvSpPr>
        <p:spPr bwMode="ltGray">
          <a:xfrm>
            <a:off x="3237936" y="1956031"/>
            <a:ext cx="379792" cy="383873"/>
          </a:xfrm>
          <a:prstGeom prst="rect">
            <a:avLst/>
          </a:prstGeom>
          <a:solidFill>
            <a:srgbClr val="C7C8CA"/>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p>
        </p:txBody>
      </p:sp>
      <p:sp>
        <p:nvSpPr>
          <p:cNvPr id="149" name="Rectangle 46"/>
          <p:cNvSpPr/>
          <p:nvPr/>
        </p:nvSpPr>
        <p:spPr bwMode="ltGray">
          <a:xfrm>
            <a:off x="3237936" y="1956031"/>
            <a:ext cx="96600" cy="70374"/>
          </a:xfrm>
          <a:custGeom>
            <a:avLst/>
            <a:gdLst/>
            <a:ahLst/>
            <a:cxnLst/>
            <a:rect l="l" t="t" r="r" b="b"/>
            <a:pathLst>
              <a:path w="103233" h="75207">
                <a:moveTo>
                  <a:pt x="0" y="0"/>
                </a:moveTo>
                <a:lnTo>
                  <a:pt x="103233" y="0"/>
                </a:lnTo>
                <a:lnTo>
                  <a:pt x="103233" y="75207"/>
                </a:lnTo>
                <a:lnTo>
                  <a:pt x="0" y="75207"/>
                </a:lnTo>
                <a:close/>
              </a:path>
            </a:pathLst>
          </a:custGeom>
          <a:solidFill>
            <a:srgbClr val="BEC0C2"/>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p>
        </p:txBody>
      </p:sp>
      <p:sp>
        <p:nvSpPr>
          <p:cNvPr id="150" name="Rectangle 74"/>
          <p:cNvSpPr/>
          <p:nvPr/>
        </p:nvSpPr>
        <p:spPr bwMode="ltGray">
          <a:xfrm>
            <a:off x="2195171" y="2176088"/>
            <a:ext cx="186987" cy="403221"/>
          </a:xfrm>
          <a:custGeom>
            <a:avLst/>
            <a:gdLst/>
            <a:ahLst/>
            <a:cxnLst/>
            <a:rect l="l" t="t" r="r" b="b"/>
            <a:pathLst>
              <a:path w="135417" h="292015">
                <a:moveTo>
                  <a:pt x="0" y="0"/>
                </a:moveTo>
                <a:lnTo>
                  <a:pt x="135417" y="0"/>
                </a:lnTo>
                <a:lnTo>
                  <a:pt x="135417" y="292015"/>
                </a:lnTo>
                <a:lnTo>
                  <a:pt x="0" y="292015"/>
                </a:lnTo>
                <a:close/>
              </a:path>
            </a:pathLst>
          </a:custGeom>
          <a:solidFill>
            <a:srgbClr val="D3D4D6"/>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p>
        </p:txBody>
      </p:sp>
      <p:sp>
        <p:nvSpPr>
          <p:cNvPr id="151" name="Rectangle 150"/>
          <p:cNvSpPr/>
          <p:nvPr/>
        </p:nvSpPr>
        <p:spPr bwMode="ltGray">
          <a:xfrm>
            <a:off x="1748993" y="2123936"/>
            <a:ext cx="323445" cy="326921"/>
          </a:xfrm>
          <a:prstGeom prst="rect">
            <a:avLst/>
          </a:prstGeom>
          <a:solidFill>
            <a:srgbClr val="C0C1C4"/>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p>
        </p:txBody>
      </p:sp>
      <p:sp>
        <p:nvSpPr>
          <p:cNvPr id="152" name="Rectangle 151"/>
          <p:cNvSpPr/>
          <p:nvPr/>
        </p:nvSpPr>
        <p:spPr bwMode="ltGray">
          <a:xfrm>
            <a:off x="1438275" y="2880775"/>
            <a:ext cx="218191" cy="220535"/>
          </a:xfrm>
          <a:prstGeom prst="rect">
            <a:avLst/>
          </a:prstGeom>
          <a:solidFill>
            <a:srgbClr val="FDBA30"/>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p>
        </p:txBody>
      </p:sp>
      <p:sp>
        <p:nvSpPr>
          <p:cNvPr id="2" name="Title 1"/>
          <p:cNvSpPr>
            <a:spLocks noGrp="1"/>
          </p:cNvSpPr>
          <p:nvPr>
            <p:ph type="ctrTitle"/>
          </p:nvPr>
        </p:nvSpPr>
        <p:spPr>
          <a:xfrm>
            <a:off x="1218882" y="3048001"/>
            <a:ext cx="9751063" cy="1393825"/>
          </a:xfrm>
        </p:spPr>
        <p:txBody>
          <a:bodyPr/>
          <a:lstStyle>
            <a:lvl1pPr>
              <a:lnSpc>
                <a:spcPct val="90000"/>
              </a:lnSpc>
              <a:defRPr sz="3200"/>
            </a:lvl1pPr>
          </a:lstStyle>
          <a:p>
            <a:r>
              <a:rPr lang="en-US" smtClean="0"/>
              <a:t>Click to edit Master title style</a:t>
            </a:r>
            <a:endParaRPr/>
          </a:p>
        </p:txBody>
      </p:sp>
      <p:sp>
        <p:nvSpPr>
          <p:cNvPr id="3" name="Subtitle 2"/>
          <p:cNvSpPr>
            <a:spLocks noGrp="1"/>
          </p:cNvSpPr>
          <p:nvPr>
            <p:ph type="subTitle" idx="1" hasCustomPrompt="1"/>
          </p:nvPr>
        </p:nvSpPr>
        <p:spPr>
          <a:xfrm>
            <a:off x="1218881" y="5050673"/>
            <a:ext cx="9751063" cy="381000"/>
          </a:xfrm>
        </p:spPr>
        <p:txBody>
          <a:bodyPr>
            <a:noAutofit/>
          </a:bodyPr>
          <a:lstStyle>
            <a:lvl1pPr marL="0" indent="0" algn="l">
              <a:spcBef>
                <a:spcPts val="0"/>
              </a:spcBef>
              <a:buNone/>
              <a:defRPr sz="2400" b="1">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a:t>Click to add presenter’s name</a:t>
            </a:r>
          </a:p>
        </p:txBody>
      </p:sp>
      <p:grpSp>
        <p:nvGrpSpPr>
          <p:cNvPr id="154" name="Group 153"/>
          <p:cNvGrpSpPr/>
          <p:nvPr/>
        </p:nvGrpSpPr>
        <p:grpSpPr bwMode="invGray">
          <a:xfrm>
            <a:off x="0" y="0"/>
            <a:ext cx="12188825" cy="6858000"/>
            <a:chOff x="0" y="0"/>
            <a:chExt cx="12188825" cy="6858000"/>
          </a:xfrm>
        </p:grpSpPr>
        <p:sp>
          <p:nvSpPr>
            <p:cNvPr id="155" name="Rectangle 154"/>
            <p:cNvSpPr/>
            <p:nvPr/>
          </p:nvSpPr>
          <p:spPr bwMode="invGray">
            <a:xfrm>
              <a:off x="0" y="0"/>
              <a:ext cx="201168" cy="6858000"/>
            </a:xfrm>
            <a:prstGeom prst="rect">
              <a:avLst/>
            </a:prstGeom>
            <a:solidFill>
              <a:schemeClr val="tx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p>
          </p:txBody>
        </p:sp>
        <p:sp>
          <p:nvSpPr>
            <p:cNvPr id="156" name="Rectangle 155"/>
            <p:cNvSpPr/>
            <p:nvPr/>
          </p:nvSpPr>
          <p:spPr bwMode="invGray">
            <a:xfrm>
              <a:off x="11987657" y="0"/>
              <a:ext cx="201168" cy="6858000"/>
            </a:xfrm>
            <a:prstGeom prst="rect">
              <a:avLst/>
            </a:prstGeom>
            <a:solidFill>
              <a:schemeClr val="tx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p>
          </p:txBody>
        </p:sp>
        <p:sp>
          <p:nvSpPr>
            <p:cNvPr id="157" name="Rectangle 156"/>
            <p:cNvSpPr/>
            <p:nvPr/>
          </p:nvSpPr>
          <p:spPr bwMode="invGray">
            <a:xfrm>
              <a:off x="0" y="0"/>
              <a:ext cx="12188825" cy="201168"/>
            </a:xfrm>
            <a:prstGeom prst="rect">
              <a:avLst/>
            </a:prstGeom>
            <a:solidFill>
              <a:schemeClr val="tx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p>
          </p:txBody>
        </p:sp>
        <p:sp>
          <p:nvSpPr>
            <p:cNvPr id="158" name="Rectangle 157"/>
            <p:cNvSpPr/>
            <p:nvPr/>
          </p:nvSpPr>
          <p:spPr bwMode="invGray">
            <a:xfrm>
              <a:off x="0" y="6656832"/>
              <a:ext cx="12188825" cy="201168"/>
            </a:xfrm>
            <a:prstGeom prst="rect">
              <a:avLst/>
            </a:prstGeom>
            <a:solidFill>
              <a:schemeClr val="tx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p>
          </p:txBody>
        </p:sp>
      </p:grpSp>
      <p:pic>
        <p:nvPicPr>
          <p:cNvPr id="56" name="LOGO"/>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29857" y="783325"/>
            <a:ext cx="2468880" cy="651420"/>
          </a:xfrm>
          <a:prstGeom prst="rect">
            <a:avLst/>
          </a:prstGeom>
        </p:spPr>
      </p:pic>
    </p:spTree>
    <p:extLst>
      <p:ext uri="{BB962C8B-B14F-4D97-AF65-F5344CB8AC3E}">
        <p14:creationId xmlns:p14="http://schemas.microsoft.com/office/powerpoint/2010/main" val="24041574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secHead" preserve="1">
  <p:cSld name="Transition Vertical Picture">
    <p:bg bwMode="lt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9" name="Rectangle 82"/>
          <p:cNvSpPr/>
          <p:nvPr/>
        </p:nvSpPr>
        <p:spPr bwMode="white">
          <a:xfrm>
            <a:off x="100584" y="100583"/>
            <a:ext cx="9669653" cy="6656832"/>
          </a:xfrm>
          <a:custGeom>
            <a:avLst/>
            <a:gdLst/>
            <a:ahLst/>
            <a:cxnLst/>
            <a:rect l="l" t="t" r="r" b="b"/>
            <a:pathLst>
              <a:path w="9669653" h="6656832">
                <a:moveTo>
                  <a:pt x="0" y="0"/>
                </a:moveTo>
                <a:lnTo>
                  <a:pt x="2939923" y="0"/>
                </a:lnTo>
                <a:lnTo>
                  <a:pt x="7988095" y="0"/>
                </a:lnTo>
                <a:lnTo>
                  <a:pt x="8826373" y="0"/>
                </a:lnTo>
                <a:lnTo>
                  <a:pt x="8826373" y="3124200"/>
                </a:lnTo>
                <a:lnTo>
                  <a:pt x="9410573" y="3124200"/>
                </a:lnTo>
                <a:lnTo>
                  <a:pt x="9410573" y="5210708"/>
                </a:lnTo>
                <a:lnTo>
                  <a:pt x="9669653" y="5210708"/>
                </a:lnTo>
                <a:lnTo>
                  <a:pt x="9669653" y="6641591"/>
                </a:lnTo>
                <a:lnTo>
                  <a:pt x="9410573" y="6641591"/>
                </a:lnTo>
                <a:lnTo>
                  <a:pt x="9410573" y="6656832"/>
                </a:lnTo>
                <a:lnTo>
                  <a:pt x="8780872" y="6656832"/>
                </a:lnTo>
                <a:lnTo>
                  <a:pt x="3524123" y="6656832"/>
                </a:lnTo>
                <a:lnTo>
                  <a:pt x="792777" y="6656832"/>
                </a:lnTo>
                <a:lnTo>
                  <a:pt x="792777" y="6655816"/>
                </a:lnTo>
                <a:lnTo>
                  <a:pt x="0" y="6655816"/>
                </a:lnTo>
                <a:close/>
              </a:path>
            </a:pathLst>
          </a:custGeom>
          <a:solidFill>
            <a:srgbClr val="EFEFEF"/>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p>
        </p:txBody>
      </p:sp>
      <p:grpSp>
        <p:nvGrpSpPr>
          <p:cNvPr id="70" name="Group 69"/>
          <p:cNvGrpSpPr/>
          <p:nvPr/>
        </p:nvGrpSpPr>
        <p:grpSpPr bwMode="ltGray">
          <a:xfrm>
            <a:off x="8330058" y="187419"/>
            <a:ext cx="1440575" cy="1811704"/>
            <a:chOff x="10441503" y="494758"/>
            <a:chExt cx="1329339" cy="1671811"/>
          </a:xfrm>
        </p:grpSpPr>
        <p:sp>
          <p:nvSpPr>
            <p:cNvPr id="71" name="Rectangle 70"/>
            <p:cNvSpPr/>
            <p:nvPr/>
          </p:nvSpPr>
          <p:spPr bwMode="ltGray">
            <a:xfrm rot="16200000">
              <a:off x="10563967" y="494758"/>
              <a:ext cx="908541" cy="908541"/>
            </a:xfrm>
            <a:prstGeom prst="rect">
              <a:avLst/>
            </a:prstGeom>
            <a:solidFill>
              <a:srgbClr val="FDBA30"/>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p>
          </p:txBody>
        </p:sp>
        <p:sp>
          <p:nvSpPr>
            <p:cNvPr id="72" name="Rectangle 71"/>
            <p:cNvSpPr/>
            <p:nvPr/>
          </p:nvSpPr>
          <p:spPr bwMode="ltGray">
            <a:xfrm rot="16200000">
              <a:off x="10447203" y="844523"/>
              <a:ext cx="1168114" cy="1179513"/>
            </a:xfrm>
            <a:prstGeom prst="rect">
              <a:avLst/>
            </a:prstGeom>
            <a:solidFill>
              <a:srgbClr val="E5E5E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p>
          </p:txBody>
        </p:sp>
        <p:sp>
          <p:nvSpPr>
            <p:cNvPr id="73" name="Rectangle 72"/>
            <p:cNvSpPr/>
            <p:nvPr/>
          </p:nvSpPr>
          <p:spPr bwMode="ltGray">
            <a:xfrm rot="16200000">
              <a:off x="10741700" y="672490"/>
              <a:ext cx="553076" cy="908541"/>
            </a:xfrm>
            <a:prstGeom prst="rect">
              <a:avLst/>
            </a:prstGeom>
            <a:solidFill>
              <a:srgbClr val="E5AA2D"/>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p>
          </p:txBody>
        </p:sp>
        <p:sp>
          <p:nvSpPr>
            <p:cNvPr id="74" name="Rectangle 73"/>
            <p:cNvSpPr/>
            <p:nvPr/>
          </p:nvSpPr>
          <p:spPr bwMode="ltGray">
            <a:xfrm rot="16200000">
              <a:off x="10796877" y="1308521"/>
              <a:ext cx="371294" cy="375283"/>
            </a:xfrm>
            <a:prstGeom prst="rect">
              <a:avLst/>
            </a:prstGeom>
            <a:solidFill>
              <a:srgbClr val="E5AA2D"/>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p>
          </p:txBody>
        </p:sp>
        <p:sp>
          <p:nvSpPr>
            <p:cNvPr id="75" name="Rectangle 74"/>
            <p:cNvSpPr/>
            <p:nvPr/>
          </p:nvSpPr>
          <p:spPr bwMode="ltGray">
            <a:xfrm rot="16200000">
              <a:off x="10936132" y="1169266"/>
              <a:ext cx="92783" cy="375283"/>
            </a:xfrm>
            <a:prstGeom prst="rect">
              <a:avLst/>
            </a:prstGeom>
            <a:solidFill>
              <a:srgbClr val="E0871C"/>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p>
          </p:txBody>
        </p:sp>
        <p:sp>
          <p:nvSpPr>
            <p:cNvPr id="76" name="Rectangle 75"/>
            <p:cNvSpPr/>
            <p:nvPr/>
          </p:nvSpPr>
          <p:spPr bwMode="ltGray">
            <a:xfrm rot="16200000">
              <a:off x="11413247" y="1808974"/>
              <a:ext cx="355684" cy="359506"/>
            </a:xfrm>
            <a:prstGeom prst="rect">
              <a:avLst/>
            </a:prstGeom>
            <a:solidFill>
              <a:srgbClr val="FDBA30"/>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p>
          </p:txBody>
        </p:sp>
        <p:sp>
          <p:nvSpPr>
            <p:cNvPr id="77" name="Rectangle 76"/>
            <p:cNvSpPr/>
            <p:nvPr/>
          </p:nvSpPr>
          <p:spPr bwMode="ltGray">
            <a:xfrm rot="16200000">
              <a:off x="11412451" y="1809771"/>
              <a:ext cx="207451" cy="209680"/>
            </a:xfrm>
            <a:prstGeom prst="rect">
              <a:avLst/>
            </a:prstGeom>
            <a:solidFill>
              <a:srgbClr val="E5AA2D"/>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p>
          </p:txBody>
        </p:sp>
      </p:grpSp>
      <p:grpSp>
        <p:nvGrpSpPr>
          <p:cNvPr id="78" name="Group 77"/>
          <p:cNvGrpSpPr/>
          <p:nvPr/>
        </p:nvGrpSpPr>
        <p:grpSpPr bwMode="ltGray">
          <a:xfrm>
            <a:off x="8330057" y="1838488"/>
            <a:ext cx="1798680" cy="2054453"/>
            <a:chOff x="10331508" y="2525213"/>
            <a:chExt cx="1835504" cy="2096514"/>
          </a:xfrm>
        </p:grpSpPr>
        <p:sp>
          <p:nvSpPr>
            <p:cNvPr id="79" name="Rectangle 78"/>
            <p:cNvSpPr/>
            <p:nvPr/>
          </p:nvSpPr>
          <p:spPr bwMode="ltGray">
            <a:xfrm rot="16200000">
              <a:off x="10808869" y="3263446"/>
              <a:ext cx="778219" cy="785813"/>
            </a:xfrm>
            <a:prstGeom prst="rect">
              <a:avLst/>
            </a:prstGeom>
            <a:solidFill>
              <a:srgbClr val="E5E5E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p>
          </p:txBody>
        </p:sp>
        <p:sp>
          <p:nvSpPr>
            <p:cNvPr id="80" name="Rectangle 79"/>
            <p:cNvSpPr/>
            <p:nvPr/>
          </p:nvSpPr>
          <p:spPr bwMode="ltGray">
            <a:xfrm rot="16200000">
              <a:off x="11399351" y="3854066"/>
              <a:ext cx="763934" cy="771388"/>
            </a:xfrm>
            <a:prstGeom prst="rect">
              <a:avLst/>
            </a:prstGeom>
            <a:solidFill>
              <a:srgbClr val="E5E5E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p>
          </p:txBody>
        </p:sp>
        <p:sp>
          <p:nvSpPr>
            <p:cNvPr id="81" name="Rectangle 80"/>
            <p:cNvSpPr/>
            <p:nvPr/>
          </p:nvSpPr>
          <p:spPr bwMode="ltGray">
            <a:xfrm rot="16200000">
              <a:off x="10484696" y="2643576"/>
              <a:ext cx="818771" cy="826761"/>
            </a:xfrm>
            <a:prstGeom prst="rect">
              <a:avLst/>
            </a:prstGeom>
            <a:solidFill>
              <a:srgbClr val="F7F7F7"/>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p>
          </p:txBody>
        </p:sp>
        <p:sp>
          <p:nvSpPr>
            <p:cNvPr id="82" name="Rectangle 43"/>
            <p:cNvSpPr/>
            <p:nvPr/>
          </p:nvSpPr>
          <p:spPr bwMode="ltGray">
            <a:xfrm rot="16200000">
              <a:off x="10956718" y="3115598"/>
              <a:ext cx="199099" cy="502390"/>
            </a:xfrm>
            <a:custGeom>
              <a:avLst/>
              <a:gdLst/>
              <a:ahLst/>
              <a:cxnLst/>
              <a:rect l="l" t="t" r="r" b="b"/>
              <a:pathLst>
                <a:path w="199099" h="502390">
                  <a:moveTo>
                    <a:pt x="0" y="0"/>
                  </a:moveTo>
                  <a:lnTo>
                    <a:pt x="199099" y="0"/>
                  </a:lnTo>
                  <a:lnTo>
                    <a:pt x="199099" y="502390"/>
                  </a:lnTo>
                  <a:lnTo>
                    <a:pt x="0" y="502390"/>
                  </a:lnTo>
                  <a:close/>
                </a:path>
              </a:pathLst>
            </a:custGeom>
            <a:solidFill>
              <a:srgbClr val="F3F3F4"/>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p>
          </p:txBody>
        </p:sp>
        <p:sp>
          <p:nvSpPr>
            <p:cNvPr id="83" name="Rectangle 82"/>
            <p:cNvSpPr/>
            <p:nvPr/>
          </p:nvSpPr>
          <p:spPr bwMode="ltGray">
            <a:xfrm rot="16200000">
              <a:off x="10333175" y="2826187"/>
              <a:ext cx="310267" cy="313601"/>
            </a:xfrm>
            <a:prstGeom prst="rect">
              <a:avLst/>
            </a:prstGeom>
            <a:solidFill>
              <a:srgbClr val="E7E7E8"/>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p>
          </p:txBody>
        </p:sp>
        <p:sp>
          <p:nvSpPr>
            <p:cNvPr id="84" name="Rectangle 46"/>
            <p:cNvSpPr/>
            <p:nvPr/>
          </p:nvSpPr>
          <p:spPr bwMode="ltGray">
            <a:xfrm rot="16200000">
              <a:off x="10407772" y="2900783"/>
              <a:ext cx="310267" cy="164408"/>
            </a:xfrm>
            <a:custGeom>
              <a:avLst/>
              <a:gdLst/>
              <a:ahLst/>
              <a:cxnLst/>
              <a:rect l="l" t="t" r="r" b="b"/>
              <a:pathLst>
                <a:path w="310267" h="164408">
                  <a:moveTo>
                    <a:pt x="0" y="0"/>
                  </a:moveTo>
                  <a:lnTo>
                    <a:pt x="310267" y="0"/>
                  </a:lnTo>
                  <a:lnTo>
                    <a:pt x="310267" y="164408"/>
                  </a:lnTo>
                  <a:lnTo>
                    <a:pt x="0" y="164408"/>
                  </a:lnTo>
                  <a:close/>
                </a:path>
              </a:pathLst>
            </a:custGeom>
            <a:solidFill>
              <a:srgbClr val="F3F3F4"/>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p>
          </p:txBody>
        </p:sp>
        <p:sp>
          <p:nvSpPr>
            <p:cNvPr id="85" name="Rectangle 84"/>
            <p:cNvSpPr/>
            <p:nvPr/>
          </p:nvSpPr>
          <p:spPr bwMode="ltGray">
            <a:xfrm rot="16200000">
              <a:off x="10572083" y="2523032"/>
              <a:ext cx="405874" cy="410235"/>
            </a:xfrm>
            <a:prstGeom prst="rect">
              <a:avLst/>
            </a:prstGeom>
            <a:solidFill>
              <a:srgbClr val="C7C8CA"/>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p>
          </p:txBody>
        </p:sp>
        <p:sp>
          <p:nvSpPr>
            <p:cNvPr id="86" name="Rectangle 46"/>
            <p:cNvSpPr/>
            <p:nvPr/>
          </p:nvSpPr>
          <p:spPr bwMode="ltGray">
            <a:xfrm rot="16200000">
              <a:off x="10555889" y="2841867"/>
              <a:ext cx="103233" cy="75207"/>
            </a:xfrm>
            <a:custGeom>
              <a:avLst/>
              <a:gdLst/>
              <a:ahLst/>
              <a:cxnLst/>
              <a:rect l="l" t="t" r="r" b="b"/>
              <a:pathLst>
                <a:path w="103233" h="75207">
                  <a:moveTo>
                    <a:pt x="0" y="0"/>
                  </a:moveTo>
                  <a:lnTo>
                    <a:pt x="103233" y="0"/>
                  </a:lnTo>
                  <a:lnTo>
                    <a:pt x="103233" y="75207"/>
                  </a:lnTo>
                  <a:lnTo>
                    <a:pt x="0" y="75207"/>
                  </a:lnTo>
                  <a:close/>
                </a:path>
              </a:pathLst>
            </a:custGeom>
            <a:solidFill>
              <a:srgbClr val="BEC0C2"/>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p>
          </p:txBody>
        </p:sp>
        <p:sp>
          <p:nvSpPr>
            <p:cNvPr id="87" name="Rectangle 53"/>
            <p:cNvSpPr/>
            <p:nvPr/>
          </p:nvSpPr>
          <p:spPr bwMode="ltGray">
            <a:xfrm rot="16200000">
              <a:off x="11399420" y="3853996"/>
              <a:ext cx="187670" cy="195262"/>
            </a:xfrm>
            <a:custGeom>
              <a:avLst/>
              <a:gdLst/>
              <a:ahLst/>
              <a:cxnLst/>
              <a:rect l="l" t="t" r="r" b="b"/>
              <a:pathLst>
                <a:path w="187670" h="195262">
                  <a:moveTo>
                    <a:pt x="0" y="0"/>
                  </a:moveTo>
                  <a:lnTo>
                    <a:pt x="187670" y="0"/>
                  </a:lnTo>
                  <a:lnTo>
                    <a:pt x="187670" y="195262"/>
                  </a:lnTo>
                  <a:lnTo>
                    <a:pt x="0" y="195262"/>
                  </a:lnTo>
                  <a:close/>
                </a:path>
              </a:pathLst>
            </a:custGeom>
            <a:solidFill>
              <a:srgbClr val="D3D4D6"/>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p>
          </p:txBody>
        </p:sp>
        <p:sp>
          <p:nvSpPr>
            <p:cNvPr id="88" name="Rectangle 87"/>
            <p:cNvSpPr/>
            <p:nvPr/>
          </p:nvSpPr>
          <p:spPr bwMode="ltGray">
            <a:xfrm rot="16200000">
              <a:off x="11700399" y="4152981"/>
              <a:ext cx="376284" cy="380327"/>
            </a:xfrm>
            <a:prstGeom prst="rect">
              <a:avLst/>
            </a:prstGeom>
            <a:solidFill>
              <a:srgbClr val="C0C1C4"/>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p>
          </p:txBody>
        </p:sp>
      </p:grpSp>
      <p:grpSp>
        <p:nvGrpSpPr>
          <p:cNvPr id="89" name="Group 88"/>
          <p:cNvGrpSpPr/>
          <p:nvPr/>
        </p:nvGrpSpPr>
        <p:grpSpPr bwMode="ltGray">
          <a:xfrm>
            <a:off x="9016988" y="3846915"/>
            <a:ext cx="1458083" cy="1566458"/>
            <a:chOff x="11033674" y="4731829"/>
            <a:chExt cx="1487934" cy="1598528"/>
          </a:xfrm>
        </p:grpSpPr>
        <p:sp>
          <p:nvSpPr>
            <p:cNvPr id="90" name="Rectangle 89"/>
            <p:cNvSpPr/>
            <p:nvPr/>
          </p:nvSpPr>
          <p:spPr bwMode="ltGray">
            <a:xfrm rot="16200000">
              <a:off x="11037401" y="4771641"/>
              <a:ext cx="763934" cy="771388"/>
            </a:xfrm>
            <a:prstGeom prst="rect">
              <a:avLst/>
            </a:prstGeom>
            <a:solidFill>
              <a:srgbClr val="E5E5E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p>
          </p:txBody>
        </p:sp>
        <p:sp>
          <p:nvSpPr>
            <p:cNvPr id="91" name="Rectangle 90"/>
            <p:cNvSpPr/>
            <p:nvPr/>
          </p:nvSpPr>
          <p:spPr bwMode="ltGray">
            <a:xfrm rot="16200000">
              <a:off x="12282724" y="4730553"/>
              <a:ext cx="237607" cy="240160"/>
            </a:xfrm>
            <a:prstGeom prst="rect">
              <a:avLst/>
            </a:prstGeom>
            <a:solidFill>
              <a:srgbClr val="C7C8CA"/>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p>
          </p:txBody>
        </p:sp>
        <p:sp>
          <p:nvSpPr>
            <p:cNvPr id="92" name="Rectangle 91"/>
            <p:cNvSpPr/>
            <p:nvPr/>
          </p:nvSpPr>
          <p:spPr bwMode="ltGray">
            <a:xfrm rot="16200000">
              <a:off x="11599589" y="5210328"/>
              <a:ext cx="608677" cy="608677"/>
            </a:xfrm>
            <a:prstGeom prst="rect">
              <a:avLst/>
            </a:prstGeom>
            <a:solidFill>
              <a:srgbClr val="FDBA30"/>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p>
          </p:txBody>
        </p:sp>
        <p:sp>
          <p:nvSpPr>
            <p:cNvPr id="93" name="Rectangle 92"/>
            <p:cNvSpPr/>
            <p:nvPr/>
          </p:nvSpPr>
          <p:spPr bwMode="ltGray">
            <a:xfrm rot="16200000">
              <a:off x="11521362" y="5444652"/>
              <a:ext cx="782577" cy="790214"/>
            </a:xfrm>
            <a:prstGeom prst="rect">
              <a:avLst/>
            </a:prstGeom>
            <a:solidFill>
              <a:srgbClr val="E5E5E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p>
          </p:txBody>
        </p:sp>
        <p:sp>
          <p:nvSpPr>
            <p:cNvPr id="94" name="Rectangle 93"/>
            <p:cNvSpPr/>
            <p:nvPr/>
          </p:nvSpPr>
          <p:spPr bwMode="ltGray">
            <a:xfrm rot="16200000">
              <a:off x="11718661" y="5329399"/>
              <a:ext cx="370533" cy="608677"/>
            </a:xfrm>
            <a:prstGeom prst="rect">
              <a:avLst/>
            </a:prstGeom>
            <a:solidFill>
              <a:srgbClr val="E5AA2D"/>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p>
          </p:txBody>
        </p:sp>
        <p:sp>
          <p:nvSpPr>
            <p:cNvPr id="95" name="Rectangle 23"/>
            <p:cNvSpPr/>
            <p:nvPr/>
          </p:nvSpPr>
          <p:spPr bwMode="ltGray">
            <a:xfrm rot="16200000">
              <a:off x="11615661" y="5350353"/>
              <a:ext cx="90922" cy="287157"/>
            </a:xfrm>
            <a:custGeom>
              <a:avLst/>
              <a:gdLst/>
              <a:ahLst/>
              <a:cxnLst/>
              <a:rect l="l" t="t" r="r" b="b"/>
              <a:pathLst>
                <a:path w="135715" h="428625">
                  <a:moveTo>
                    <a:pt x="0" y="0"/>
                  </a:moveTo>
                  <a:lnTo>
                    <a:pt x="135715" y="0"/>
                  </a:lnTo>
                  <a:lnTo>
                    <a:pt x="135715" y="428625"/>
                  </a:lnTo>
                  <a:lnTo>
                    <a:pt x="0" y="428625"/>
                  </a:lnTo>
                  <a:close/>
                </a:path>
              </a:pathLst>
            </a:custGeom>
            <a:solidFill>
              <a:srgbClr val="D3D4D6"/>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p>
          </p:txBody>
        </p:sp>
        <p:sp>
          <p:nvSpPr>
            <p:cNvPr id="96" name="Rectangle 95"/>
            <p:cNvSpPr/>
            <p:nvPr/>
          </p:nvSpPr>
          <p:spPr bwMode="ltGray">
            <a:xfrm rot="16200000">
              <a:off x="11537612" y="5272304"/>
              <a:ext cx="329065" cy="205112"/>
            </a:xfrm>
            <a:prstGeom prst="rect">
              <a:avLst/>
            </a:prstGeom>
            <a:solidFill>
              <a:srgbClr val="E5AA2D"/>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p>
          </p:txBody>
        </p:sp>
        <p:sp>
          <p:nvSpPr>
            <p:cNvPr id="97" name="Rectangle 96"/>
            <p:cNvSpPr/>
            <p:nvPr/>
          </p:nvSpPr>
          <p:spPr bwMode="ltGray">
            <a:xfrm rot="16200000">
              <a:off x="11755626" y="5755507"/>
              <a:ext cx="248748" cy="251421"/>
            </a:xfrm>
            <a:prstGeom prst="rect">
              <a:avLst/>
            </a:prstGeom>
            <a:solidFill>
              <a:srgbClr val="E5AA2D"/>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p>
          </p:txBody>
        </p:sp>
        <p:sp>
          <p:nvSpPr>
            <p:cNvPr id="98" name="Rectangle 97"/>
            <p:cNvSpPr/>
            <p:nvPr/>
          </p:nvSpPr>
          <p:spPr bwMode="ltGray">
            <a:xfrm rot="16200000">
              <a:off x="11848920" y="5662214"/>
              <a:ext cx="62160" cy="251421"/>
            </a:xfrm>
            <a:prstGeom prst="rect">
              <a:avLst/>
            </a:prstGeom>
            <a:solidFill>
              <a:srgbClr val="E0871C"/>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p>
          </p:txBody>
        </p:sp>
        <p:sp>
          <p:nvSpPr>
            <p:cNvPr id="99" name="Rectangle 98"/>
            <p:cNvSpPr/>
            <p:nvPr/>
          </p:nvSpPr>
          <p:spPr bwMode="ltGray">
            <a:xfrm rot="16200000">
              <a:off x="12168563" y="6090786"/>
              <a:ext cx="238290" cy="240851"/>
            </a:xfrm>
            <a:prstGeom prst="rect">
              <a:avLst/>
            </a:prstGeom>
            <a:solidFill>
              <a:srgbClr val="FDBA30"/>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p>
          </p:txBody>
        </p:sp>
        <p:sp>
          <p:nvSpPr>
            <p:cNvPr id="100" name="Rectangle 99"/>
            <p:cNvSpPr/>
            <p:nvPr/>
          </p:nvSpPr>
          <p:spPr bwMode="ltGray">
            <a:xfrm rot="16200000">
              <a:off x="12168029" y="6091319"/>
              <a:ext cx="138982" cy="140475"/>
            </a:xfrm>
            <a:prstGeom prst="rect">
              <a:avLst/>
            </a:prstGeom>
            <a:solidFill>
              <a:srgbClr val="E5AA2D"/>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p>
          </p:txBody>
        </p:sp>
        <p:sp>
          <p:nvSpPr>
            <p:cNvPr id="101" name="Rectangle 100"/>
            <p:cNvSpPr/>
            <p:nvPr/>
          </p:nvSpPr>
          <p:spPr bwMode="ltGray">
            <a:xfrm rot="16200000">
              <a:off x="11656684" y="5391375"/>
              <a:ext cx="90922" cy="205112"/>
            </a:xfrm>
            <a:prstGeom prst="rect">
              <a:avLst/>
            </a:prstGeom>
            <a:solidFill>
              <a:srgbClr val="D29C28"/>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p>
          </p:txBody>
        </p:sp>
      </p:grpSp>
      <p:sp>
        <p:nvSpPr>
          <p:cNvPr id="102" name="Rectangle 101"/>
          <p:cNvSpPr/>
          <p:nvPr/>
        </p:nvSpPr>
        <p:spPr bwMode="ltGray">
          <a:xfrm rot="16200000">
            <a:off x="9546155" y="6153175"/>
            <a:ext cx="503748" cy="503564"/>
          </a:xfrm>
          <a:prstGeom prst="rect">
            <a:avLst/>
          </a:prstGeom>
          <a:solidFill>
            <a:srgbClr val="E5E5E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p>
        </p:txBody>
      </p:sp>
      <p:sp>
        <p:nvSpPr>
          <p:cNvPr id="103" name="Rectangle 102"/>
          <p:cNvSpPr/>
          <p:nvPr/>
        </p:nvSpPr>
        <p:spPr bwMode="ltGray">
          <a:xfrm rot="16200000">
            <a:off x="9766174" y="5801534"/>
            <a:ext cx="516794" cy="521837"/>
          </a:xfrm>
          <a:prstGeom prst="rect">
            <a:avLst/>
          </a:prstGeom>
          <a:solidFill>
            <a:srgbClr val="E5E5E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p>
        </p:txBody>
      </p:sp>
      <p:sp>
        <p:nvSpPr>
          <p:cNvPr id="104" name="Rectangle 103"/>
          <p:cNvSpPr/>
          <p:nvPr/>
        </p:nvSpPr>
        <p:spPr bwMode="ltGray">
          <a:xfrm rot="16200000">
            <a:off x="9550899" y="5389896"/>
            <a:ext cx="543723" cy="549030"/>
          </a:xfrm>
          <a:prstGeom prst="rect">
            <a:avLst/>
          </a:prstGeom>
          <a:solidFill>
            <a:srgbClr val="F7F7F7"/>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p>
        </p:txBody>
      </p:sp>
      <p:sp>
        <p:nvSpPr>
          <p:cNvPr id="105" name="Rectangle 43"/>
          <p:cNvSpPr/>
          <p:nvPr/>
        </p:nvSpPr>
        <p:spPr bwMode="ltGray">
          <a:xfrm rot="16200000">
            <a:off x="9864356" y="5703352"/>
            <a:ext cx="132216" cy="333624"/>
          </a:xfrm>
          <a:custGeom>
            <a:avLst/>
            <a:gdLst/>
            <a:ahLst/>
            <a:cxnLst/>
            <a:rect l="l" t="t" r="r" b="b"/>
            <a:pathLst>
              <a:path w="199099" h="502390">
                <a:moveTo>
                  <a:pt x="0" y="0"/>
                </a:moveTo>
                <a:lnTo>
                  <a:pt x="199099" y="0"/>
                </a:lnTo>
                <a:lnTo>
                  <a:pt x="199099" y="502390"/>
                </a:lnTo>
                <a:lnTo>
                  <a:pt x="0" y="502390"/>
                </a:lnTo>
                <a:close/>
              </a:path>
            </a:pathLst>
          </a:custGeom>
          <a:solidFill>
            <a:srgbClr val="F3F3F4"/>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p>
        </p:txBody>
      </p:sp>
      <p:sp>
        <p:nvSpPr>
          <p:cNvPr id="106" name="Rectangle 105"/>
          <p:cNvSpPr/>
          <p:nvPr/>
        </p:nvSpPr>
        <p:spPr bwMode="ltGray">
          <a:xfrm rot="16200000">
            <a:off x="9450278" y="5511162"/>
            <a:ext cx="206040" cy="208253"/>
          </a:xfrm>
          <a:prstGeom prst="rect">
            <a:avLst/>
          </a:prstGeom>
          <a:solidFill>
            <a:srgbClr val="E7E7E8"/>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p>
        </p:txBody>
      </p:sp>
      <p:sp>
        <p:nvSpPr>
          <p:cNvPr id="107" name="Rectangle 46"/>
          <p:cNvSpPr/>
          <p:nvPr/>
        </p:nvSpPr>
        <p:spPr bwMode="ltGray">
          <a:xfrm rot="16200000">
            <a:off x="9499816" y="5560700"/>
            <a:ext cx="206040" cy="109179"/>
          </a:xfrm>
          <a:custGeom>
            <a:avLst/>
            <a:gdLst/>
            <a:ahLst/>
            <a:cxnLst/>
            <a:rect l="l" t="t" r="r" b="b"/>
            <a:pathLst>
              <a:path w="310267" h="164408">
                <a:moveTo>
                  <a:pt x="0" y="0"/>
                </a:moveTo>
                <a:lnTo>
                  <a:pt x="310267" y="0"/>
                </a:lnTo>
                <a:lnTo>
                  <a:pt x="310267" y="164408"/>
                </a:lnTo>
                <a:lnTo>
                  <a:pt x="0" y="164408"/>
                </a:lnTo>
                <a:close/>
              </a:path>
            </a:pathLst>
          </a:custGeom>
          <a:solidFill>
            <a:srgbClr val="F3F3F4"/>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p>
        </p:txBody>
      </p:sp>
      <p:sp>
        <p:nvSpPr>
          <p:cNvPr id="108" name="Rectangle 107"/>
          <p:cNvSpPr/>
          <p:nvPr/>
        </p:nvSpPr>
        <p:spPr bwMode="ltGray">
          <a:xfrm rot="16200000">
            <a:off x="9608930" y="5309846"/>
            <a:ext cx="269530" cy="272426"/>
          </a:xfrm>
          <a:prstGeom prst="rect">
            <a:avLst/>
          </a:prstGeom>
          <a:solidFill>
            <a:srgbClr val="C7C8CA"/>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p>
        </p:txBody>
      </p:sp>
      <p:sp>
        <p:nvSpPr>
          <p:cNvPr id="109" name="Rectangle 46"/>
          <p:cNvSpPr/>
          <p:nvPr/>
        </p:nvSpPr>
        <p:spPr bwMode="ltGray">
          <a:xfrm rot="16200000">
            <a:off x="9598176" y="5521575"/>
            <a:ext cx="68554" cy="49943"/>
          </a:xfrm>
          <a:custGeom>
            <a:avLst/>
            <a:gdLst/>
            <a:ahLst/>
            <a:cxnLst/>
            <a:rect l="l" t="t" r="r" b="b"/>
            <a:pathLst>
              <a:path w="103233" h="75207">
                <a:moveTo>
                  <a:pt x="0" y="0"/>
                </a:moveTo>
                <a:lnTo>
                  <a:pt x="103233" y="0"/>
                </a:lnTo>
                <a:lnTo>
                  <a:pt x="103233" y="75207"/>
                </a:lnTo>
                <a:lnTo>
                  <a:pt x="0" y="75207"/>
                </a:lnTo>
                <a:close/>
              </a:path>
            </a:pathLst>
          </a:custGeom>
          <a:solidFill>
            <a:srgbClr val="BEC0C2"/>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p>
        </p:txBody>
      </p:sp>
      <p:sp>
        <p:nvSpPr>
          <p:cNvPr id="110" name="Rectangle 74"/>
          <p:cNvSpPr/>
          <p:nvPr/>
        </p:nvSpPr>
        <p:spPr bwMode="ltGray">
          <a:xfrm rot="16200000">
            <a:off x="9822850" y="6093888"/>
            <a:ext cx="167766" cy="286157"/>
          </a:xfrm>
          <a:custGeom>
            <a:avLst/>
            <a:gdLst/>
            <a:ahLst/>
            <a:cxnLst/>
            <a:rect l="l" t="t" r="r" b="b"/>
            <a:pathLst>
              <a:path w="135417" h="292015">
                <a:moveTo>
                  <a:pt x="0" y="0"/>
                </a:moveTo>
                <a:lnTo>
                  <a:pt x="135417" y="0"/>
                </a:lnTo>
                <a:lnTo>
                  <a:pt x="135417" y="292015"/>
                </a:lnTo>
                <a:lnTo>
                  <a:pt x="0" y="292015"/>
                </a:lnTo>
                <a:close/>
              </a:path>
            </a:pathLst>
          </a:custGeom>
          <a:solidFill>
            <a:srgbClr val="D3D4D6"/>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p>
        </p:txBody>
      </p:sp>
      <p:sp>
        <p:nvSpPr>
          <p:cNvPr id="111" name="Rectangle 110"/>
          <p:cNvSpPr/>
          <p:nvPr/>
        </p:nvSpPr>
        <p:spPr bwMode="ltGray">
          <a:xfrm rot="16200000">
            <a:off x="9727875" y="6371650"/>
            <a:ext cx="229542" cy="232008"/>
          </a:xfrm>
          <a:prstGeom prst="rect">
            <a:avLst/>
          </a:prstGeom>
          <a:solidFill>
            <a:srgbClr val="C0C1C4"/>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p>
        </p:txBody>
      </p:sp>
      <p:sp>
        <p:nvSpPr>
          <p:cNvPr id="2" name="Title 1"/>
          <p:cNvSpPr>
            <a:spLocks noGrp="1"/>
          </p:cNvSpPr>
          <p:nvPr>
            <p:ph type="title"/>
          </p:nvPr>
        </p:nvSpPr>
        <p:spPr>
          <a:xfrm>
            <a:off x="1218883" y="3048001"/>
            <a:ext cx="5484971" cy="1393825"/>
          </a:xfrm>
        </p:spPr>
        <p:txBody>
          <a:bodyPr anchor="b"/>
          <a:lstStyle>
            <a:lvl1pPr algn="l">
              <a:lnSpc>
                <a:spcPct val="90000"/>
              </a:lnSpc>
              <a:defRPr sz="3200" b="1" cap="none" baseline="0"/>
            </a:lvl1pPr>
          </a:lstStyle>
          <a:p>
            <a:r>
              <a:rPr lang="en-US" smtClean="0"/>
              <a:t>Click to edit Master title style</a:t>
            </a:r>
            <a:endParaRPr/>
          </a:p>
        </p:txBody>
      </p:sp>
      <p:sp>
        <p:nvSpPr>
          <p:cNvPr id="3" name="Text Placeholder 2"/>
          <p:cNvSpPr>
            <a:spLocks noGrp="1"/>
          </p:cNvSpPr>
          <p:nvPr>
            <p:ph type="body" idx="1"/>
          </p:nvPr>
        </p:nvSpPr>
        <p:spPr>
          <a:xfrm>
            <a:off x="1218881" y="4593474"/>
            <a:ext cx="5484971" cy="664327"/>
          </a:xfrm>
        </p:spPr>
        <p:txBody>
          <a:bodyPr anchor="t">
            <a:noAutofit/>
          </a:bodyPr>
          <a:lstStyle>
            <a:lvl1pPr marL="0" indent="0">
              <a:spcBef>
                <a:spcPts val="0"/>
              </a:spcBef>
              <a:buNone/>
              <a:defRPr sz="2400" b="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7" name="Date Placeholder 6"/>
          <p:cNvSpPr>
            <a:spLocks noGrp="1"/>
          </p:cNvSpPr>
          <p:nvPr>
            <p:ph type="dt" sz="half" idx="10"/>
          </p:nvPr>
        </p:nvSpPr>
        <p:spPr>
          <a:xfrm>
            <a:off x="6703854" y="6329172"/>
            <a:ext cx="1422030" cy="182880"/>
          </a:xfrm>
        </p:spPr>
        <p:txBody>
          <a:bodyPr/>
          <a:lstStyle/>
          <a:p>
            <a:endParaRPr/>
          </a:p>
        </p:txBody>
      </p:sp>
      <p:sp>
        <p:nvSpPr>
          <p:cNvPr id="8" name="Footer Placeholder 7"/>
          <p:cNvSpPr>
            <a:spLocks noGrp="1"/>
          </p:cNvSpPr>
          <p:nvPr>
            <p:ph type="ftr" sz="quarter" idx="11"/>
          </p:nvPr>
        </p:nvSpPr>
        <p:spPr/>
        <p:txBody>
          <a:bodyPr/>
          <a:lstStyle/>
          <a:p>
            <a:r>
              <a:rPr lang="en-US" smtClean="0"/>
              <a:t>Symantec Confidential - NDA required</a:t>
            </a:r>
            <a:endParaRPr dirty="0"/>
          </a:p>
        </p:txBody>
      </p:sp>
      <p:sp>
        <p:nvSpPr>
          <p:cNvPr id="9" name="Slide Number Placeholder 8"/>
          <p:cNvSpPr>
            <a:spLocks noGrp="1"/>
          </p:cNvSpPr>
          <p:nvPr>
            <p:ph type="sldNum" sz="quarter" idx="12"/>
          </p:nvPr>
        </p:nvSpPr>
        <p:spPr>
          <a:xfrm>
            <a:off x="11054393" y="6329172"/>
            <a:ext cx="524991" cy="182880"/>
          </a:xfrm>
        </p:spPr>
        <p:txBody>
          <a:bodyPr/>
          <a:lstStyle>
            <a:lvl1pPr algn="r">
              <a:defRPr>
                <a:solidFill>
                  <a:schemeClr val="tx1">
                    <a:lumMod val="60000"/>
                    <a:lumOff val="40000"/>
                  </a:schemeClr>
                </a:solidFill>
              </a:defRPr>
            </a:lvl1pPr>
          </a:lstStyle>
          <a:p>
            <a:fld id="{C51EAA63-D034-42AE-91FA-B13B9518C7BE}" type="slidenum">
              <a:rPr/>
              <a:pPr/>
              <a:t>‹#›</a:t>
            </a:fld>
            <a:endParaRPr/>
          </a:p>
        </p:txBody>
      </p:sp>
      <p:grpSp>
        <p:nvGrpSpPr>
          <p:cNvPr id="59" name="Group 58"/>
          <p:cNvGrpSpPr/>
          <p:nvPr/>
        </p:nvGrpSpPr>
        <p:grpSpPr bwMode="invGray">
          <a:xfrm>
            <a:off x="0" y="0"/>
            <a:ext cx="12188825" cy="6858000"/>
            <a:chOff x="0" y="0"/>
            <a:chExt cx="12188825" cy="6858000"/>
          </a:xfrm>
        </p:grpSpPr>
        <p:sp>
          <p:nvSpPr>
            <p:cNvPr id="60" name="Rectangle 59"/>
            <p:cNvSpPr/>
            <p:nvPr/>
          </p:nvSpPr>
          <p:spPr bwMode="invGray">
            <a:xfrm>
              <a:off x="0" y="0"/>
              <a:ext cx="201168" cy="6858000"/>
            </a:xfrm>
            <a:prstGeom prst="rect">
              <a:avLst/>
            </a:prstGeom>
            <a:solidFill>
              <a:schemeClr val="tx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p>
          </p:txBody>
        </p:sp>
        <p:sp>
          <p:nvSpPr>
            <p:cNvPr id="61" name="Rectangle 60"/>
            <p:cNvSpPr/>
            <p:nvPr/>
          </p:nvSpPr>
          <p:spPr bwMode="invGray">
            <a:xfrm>
              <a:off x="11987657" y="0"/>
              <a:ext cx="201168" cy="6858000"/>
            </a:xfrm>
            <a:prstGeom prst="rect">
              <a:avLst/>
            </a:prstGeom>
            <a:solidFill>
              <a:schemeClr val="tx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p>
          </p:txBody>
        </p:sp>
        <p:sp>
          <p:nvSpPr>
            <p:cNvPr id="62" name="Rectangle 61"/>
            <p:cNvSpPr/>
            <p:nvPr/>
          </p:nvSpPr>
          <p:spPr bwMode="invGray">
            <a:xfrm>
              <a:off x="0" y="0"/>
              <a:ext cx="12188825" cy="201168"/>
            </a:xfrm>
            <a:prstGeom prst="rect">
              <a:avLst/>
            </a:prstGeom>
            <a:solidFill>
              <a:schemeClr val="tx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p>
          </p:txBody>
        </p:sp>
        <p:sp>
          <p:nvSpPr>
            <p:cNvPr id="68" name="Rectangle 67"/>
            <p:cNvSpPr/>
            <p:nvPr/>
          </p:nvSpPr>
          <p:spPr bwMode="invGray">
            <a:xfrm>
              <a:off x="0" y="6656832"/>
              <a:ext cx="12188825" cy="201168"/>
            </a:xfrm>
            <a:prstGeom prst="rect">
              <a:avLst/>
            </a:prstGeom>
            <a:solidFill>
              <a:schemeClr val="tx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p>
          </p:txBody>
        </p:sp>
      </p:grpSp>
      <p:pic>
        <p:nvPicPr>
          <p:cNvPr id="63" name="LOGO"/>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29857" y="783325"/>
            <a:ext cx="2468880" cy="651420"/>
          </a:xfrm>
          <a:prstGeom prst="rect">
            <a:avLst/>
          </a:prstGeom>
        </p:spPr>
      </p:pic>
      <p:sp>
        <p:nvSpPr>
          <p:cNvPr id="113" name="Rectangle 112"/>
          <p:cNvSpPr/>
          <p:nvPr/>
        </p:nvSpPr>
        <p:spPr bwMode="ltGray">
          <a:xfrm rot="16200000">
            <a:off x="10217093" y="6654829"/>
            <a:ext cx="202084" cy="204255"/>
          </a:xfrm>
          <a:prstGeom prst="rect">
            <a:avLst/>
          </a:prstGeom>
          <a:solidFill>
            <a:srgbClr val="FDBA30"/>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p>
        </p:txBody>
      </p:sp>
    </p:spTree>
    <p:extLst>
      <p:ext uri="{BB962C8B-B14F-4D97-AF65-F5344CB8AC3E}">
        <p14:creationId xmlns:p14="http://schemas.microsoft.com/office/powerpoint/2010/main" val="30521711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10"/>
          </p:nvPr>
        </p:nvSpPr>
        <p:spPr/>
        <p:txBody>
          <a:bodyPr/>
          <a:lstStyle/>
          <a:p>
            <a:endParaRPr/>
          </a:p>
        </p:txBody>
      </p:sp>
      <p:sp>
        <p:nvSpPr>
          <p:cNvPr id="5" name="Footer Placeholder 4"/>
          <p:cNvSpPr>
            <a:spLocks noGrp="1"/>
          </p:cNvSpPr>
          <p:nvPr>
            <p:ph type="ftr" sz="quarter" idx="11"/>
          </p:nvPr>
        </p:nvSpPr>
        <p:spPr/>
        <p:txBody>
          <a:bodyPr/>
          <a:lstStyle/>
          <a:p>
            <a:r>
              <a:rPr lang="en-US" smtClean="0"/>
              <a:t>Symantec Confidential - NDA required</a:t>
            </a:r>
            <a:endParaRPr dirty="0"/>
          </a:p>
        </p:txBody>
      </p:sp>
      <p:sp>
        <p:nvSpPr>
          <p:cNvPr id="6" name="Slide Number Placeholder 5"/>
          <p:cNvSpPr>
            <a:spLocks noGrp="1"/>
          </p:cNvSpPr>
          <p:nvPr>
            <p:ph type="sldNum" sz="quarter" idx="12"/>
          </p:nvPr>
        </p:nvSpPr>
        <p:spPr/>
        <p:txBody>
          <a:bodyPr/>
          <a:lstStyle/>
          <a:p>
            <a:fld id="{2D88F0F9-74A8-45E4-B405-052EDB68E8BD}" type="slidenum">
              <a:rPr/>
              <a:t>‹#›</a:t>
            </a:fld>
            <a:endParaRPr/>
          </a:p>
        </p:txBody>
      </p:sp>
    </p:spTree>
    <p:extLst>
      <p:ext uri="{BB962C8B-B14F-4D97-AF65-F5344CB8AC3E}">
        <p14:creationId xmlns:p14="http://schemas.microsoft.com/office/powerpoint/2010/main" val="28385992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Title, Sub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idx="1"/>
          </p:nvPr>
        </p:nvSpPr>
        <p:spPr>
          <a:xfrm>
            <a:off x="609441" y="1752600"/>
            <a:ext cx="10969943" cy="4191002"/>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7" name="Text Placeholder 18"/>
          <p:cNvSpPr>
            <a:spLocks noGrp="1"/>
          </p:cNvSpPr>
          <p:nvPr>
            <p:ph type="body" sz="quarter" idx="13" hasCustomPrompt="1"/>
          </p:nvPr>
        </p:nvSpPr>
        <p:spPr>
          <a:xfrm>
            <a:off x="609599" y="1168878"/>
            <a:ext cx="10969625" cy="332118"/>
          </a:xfrm>
          <a:noFill/>
          <a:ln w="9525">
            <a:noFill/>
            <a:miter lim="800000"/>
            <a:headEnd/>
            <a:tailEnd/>
          </a:ln>
        </p:spPr>
        <p:txBody>
          <a:bodyPr vert="horz" wrap="square" lIns="0" tIns="0" rIns="0" bIns="0" numCol="1" anchor="t" anchorCtr="0" compatLnSpc="1">
            <a:prstTxWarp prst="textNoShape">
              <a:avLst/>
            </a:prstTxWarp>
            <a:noAutofit/>
          </a:bodyPr>
          <a:lstStyle>
            <a:lvl1pPr marL="0" indent="0" algn="l" rtl="0" eaLnBrk="1" fontAlgn="base" hangingPunct="1">
              <a:lnSpc>
                <a:spcPct val="90000"/>
              </a:lnSpc>
              <a:spcBef>
                <a:spcPct val="0"/>
              </a:spcBef>
              <a:spcAft>
                <a:spcPts val="0"/>
              </a:spcAft>
              <a:buClr>
                <a:schemeClr val="bg2">
                  <a:lumMod val="50000"/>
                </a:schemeClr>
              </a:buClr>
              <a:buFontTx/>
              <a:buNone/>
              <a:defRPr sz="2400" b="1" baseline="0">
                <a:solidFill>
                  <a:schemeClr val="tx1">
                    <a:lumMod val="60000"/>
                    <a:lumOff val="40000"/>
                  </a:schemeClr>
                </a:solidFill>
                <a:latin typeface="+mn-lt"/>
                <a:ea typeface="+mn-ea"/>
                <a:cs typeface="+mn-cs"/>
              </a:defRPr>
            </a:lvl1pPr>
          </a:lstStyle>
          <a:p>
            <a:pPr lvl="0"/>
            <a:r>
              <a:rPr/>
              <a:t>Click to add subtitle</a:t>
            </a:r>
          </a:p>
        </p:txBody>
      </p:sp>
      <p:sp>
        <p:nvSpPr>
          <p:cNvPr id="4" name="Date Placeholder 3"/>
          <p:cNvSpPr>
            <a:spLocks noGrp="1"/>
          </p:cNvSpPr>
          <p:nvPr>
            <p:ph type="dt" sz="half" idx="10"/>
          </p:nvPr>
        </p:nvSpPr>
        <p:spPr/>
        <p:txBody>
          <a:bodyPr/>
          <a:lstStyle/>
          <a:p>
            <a:endParaRPr/>
          </a:p>
        </p:txBody>
      </p:sp>
      <p:sp>
        <p:nvSpPr>
          <p:cNvPr id="5" name="Footer Placeholder 4"/>
          <p:cNvSpPr>
            <a:spLocks noGrp="1"/>
          </p:cNvSpPr>
          <p:nvPr>
            <p:ph type="ftr" sz="quarter" idx="11"/>
          </p:nvPr>
        </p:nvSpPr>
        <p:spPr/>
        <p:txBody>
          <a:bodyPr/>
          <a:lstStyle/>
          <a:p>
            <a:r>
              <a:rPr lang="en-US" smtClean="0"/>
              <a:t>Symantec Confidential - NDA required</a:t>
            </a:r>
            <a:endParaRPr dirty="0"/>
          </a:p>
        </p:txBody>
      </p:sp>
      <p:sp>
        <p:nvSpPr>
          <p:cNvPr id="6" name="Slide Number Placeholder 5"/>
          <p:cNvSpPr>
            <a:spLocks noGrp="1"/>
          </p:cNvSpPr>
          <p:nvPr>
            <p:ph type="sldNum" sz="quarter" idx="12"/>
          </p:nvPr>
        </p:nvSpPr>
        <p:spPr/>
        <p:txBody>
          <a:bodyPr/>
          <a:lstStyle/>
          <a:p>
            <a:fld id="{2D88F0F9-74A8-45E4-B405-052EDB68E8BD}" type="slidenum">
              <a:rPr/>
              <a:t>‹#›</a:t>
            </a:fld>
            <a:endParaRPr/>
          </a:p>
        </p:txBody>
      </p:sp>
    </p:spTree>
    <p:extLst>
      <p:ext uri="{BB962C8B-B14F-4D97-AF65-F5344CB8AC3E}">
        <p14:creationId xmlns:p14="http://schemas.microsoft.com/office/powerpoint/2010/main" val="9621838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smtClean="0"/>
              <a:t>Click to edit Master title style</a:t>
            </a:r>
            <a:endParaRPr/>
          </a:p>
        </p:txBody>
      </p:sp>
      <p:sp>
        <p:nvSpPr>
          <p:cNvPr id="2" name="Date Placeholder 1"/>
          <p:cNvSpPr>
            <a:spLocks noGrp="1"/>
          </p:cNvSpPr>
          <p:nvPr>
            <p:ph type="dt" sz="half" idx="10"/>
          </p:nvPr>
        </p:nvSpPr>
        <p:spPr/>
        <p:txBody>
          <a:bodyPr/>
          <a:lstStyle/>
          <a:p>
            <a:endParaRPr/>
          </a:p>
        </p:txBody>
      </p:sp>
      <p:sp>
        <p:nvSpPr>
          <p:cNvPr id="7" name="Footer Placeholder 6"/>
          <p:cNvSpPr>
            <a:spLocks noGrp="1"/>
          </p:cNvSpPr>
          <p:nvPr>
            <p:ph type="ftr" sz="quarter" idx="11"/>
          </p:nvPr>
        </p:nvSpPr>
        <p:spPr/>
        <p:txBody>
          <a:bodyPr/>
          <a:lstStyle/>
          <a:p>
            <a:r>
              <a:rPr lang="en-US" smtClean="0"/>
              <a:t>Symantec Confidential - NDA required</a:t>
            </a:r>
            <a:endParaRPr dirty="0"/>
          </a:p>
        </p:txBody>
      </p:sp>
      <p:sp>
        <p:nvSpPr>
          <p:cNvPr id="8" name="Slide Number Placeholder 7"/>
          <p:cNvSpPr>
            <a:spLocks noGrp="1"/>
          </p:cNvSpPr>
          <p:nvPr>
            <p:ph type="sldNum" sz="quarter" idx="12"/>
          </p:nvPr>
        </p:nvSpPr>
        <p:spPr/>
        <p:txBody>
          <a:bodyPr/>
          <a:lstStyle/>
          <a:p>
            <a:fld id="{C51EAA63-D034-42AE-91FA-B13B9518C7BE}" type="slidenum">
              <a:rPr/>
              <a:pPr/>
              <a:t>‹#›</a:t>
            </a:fld>
            <a:endParaRPr/>
          </a:p>
        </p:txBody>
      </p:sp>
    </p:spTree>
    <p:extLst>
      <p:ext uri="{BB962C8B-B14F-4D97-AF65-F5344CB8AC3E}">
        <p14:creationId xmlns:p14="http://schemas.microsoft.com/office/powerpoint/2010/main" val="33376993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itle and Subtitle">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smtClean="0"/>
              <a:t>Click to edit Master title style</a:t>
            </a:r>
            <a:endParaRPr/>
          </a:p>
        </p:txBody>
      </p:sp>
      <p:sp>
        <p:nvSpPr>
          <p:cNvPr id="10" name="Text Placeholder 18"/>
          <p:cNvSpPr>
            <a:spLocks noGrp="1"/>
          </p:cNvSpPr>
          <p:nvPr>
            <p:ph type="body" sz="quarter" idx="13" hasCustomPrompt="1"/>
          </p:nvPr>
        </p:nvSpPr>
        <p:spPr>
          <a:xfrm>
            <a:off x="609599" y="1168878"/>
            <a:ext cx="10969625" cy="332118"/>
          </a:xfrm>
          <a:noFill/>
          <a:ln w="9525">
            <a:noFill/>
            <a:miter lim="800000"/>
            <a:headEnd/>
            <a:tailEnd/>
          </a:ln>
        </p:spPr>
        <p:txBody>
          <a:bodyPr vert="horz" wrap="square" lIns="0" tIns="0" rIns="0" bIns="0" numCol="1" anchor="t" anchorCtr="0" compatLnSpc="1">
            <a:prstTxWarp prst="textNoShape">
              <a:avLst/>
            </a:prstTxWarp>
            <a:noAutofit/>
          </a:bodyPr>
          <a:lstStyle>
            <a:lvl1pPr marL="0" indent="0" algn="l" rtl="0" eaLnBrk="1" fontAlgn="base" hangingPunct="1">
              <a:lnSpc>
                <a:spcPct val="90000"/>
              </a:lnSpc>
              <a:spcBef>
                <a:spcPct val="0"/>
              </a:spcBef>
              <a:spcAft>
                <a:spcPts val="0"/>
              </a:spcAft>
              <a:buClr>
                <a:schemeClr val="bg2">
                  <a:lumMod val="50000"/>
                </a:schemeClr>
              </a:buClr>
              <a:buFontTx/>
              <a:buNone/>
              <a:defRPr sz="2400" b="1" baseline="0">
                <a:solidFill>
                  <a:schemeClr val="tx1">
                    <a:lumMod val="60000"/>
                    <a:lumOff val="40000"/>
                  </a:schemeClr>
                </a:solidFill>
                <a:latin typeface="+mn-lt"/>
                <a:ea typeface="+mn-ea"/>
                <a:cs typeface="+mn-cs"/>
              </a:defRPr>
            </a:lvl1pPr>
          </a:lstStyle>
          <a:p>
            <a:pPr lvl="0"/>
            <a:r>
              <a:rPr/>
              <a:t>Click to add subtitle</a:t>
            </a:r>
          </a:p>
        </p:txBody>
      </p:sp>
      <p:sp>
        <p:nvSpPr>
          <p:cNvPr id="2" name="Date Placeholder 1"/>
          <p:cNvSpPr>
            <a:spLocks noGrp="1"/>
          </p:cNvSpPr>
          <p:nvPr>
            <p:ph type="dt" sz="half" idx="14"/>
          </p:nvPr>
        </p:nvSpPr>
        <p:spPr/>
        <p:txBody>
          <a:bodyPr/>
          <a:lstStyle/>
          <a:p>
            <a:endParaRPr/>
          </a:p>
        </p:txBody>
      </p:sp>
      <p:sp>
        <p:nvSpPr>
          <p:cNvPr id="8" name="Footer Placeholder 7"/>
          <p:cNvSpPr>
            <a:spLocks noGrp="1"/>
          </p:cNvSpPr>
          <p:nvPr>
            <p:ph type="ftr" sz="quarter" idx="15"/>
          </p:nvPr>
        </p:nvSpPr>
        <p:spPr/>
        <p:txBody>
          <a:bodyPr/>
          <a:lstStyle/>
          <a:p>
            <a:r>
              <a:rPr lang="en-US" smtClean="0"/>
              <a:t>Symantec Confidential - NDA required</a:t>
            </a:r>
            <a:endParaRPr dirty="0"/>
          </a:p>
        </p:txBody>
      </p:sp>
      <p:sp>
        <p:nvSpPr>
          <p:cNvPr id="9" name="Slide Number Placeholder 8"/>
          <p:cNvSpPr>
            <a:spLocks noGrp="1"/>
          </p:cNvSpPr>
          <p:nvPr>
            <p:ph type="sldNum" sz="quarter" idx="16"/>
          </p:nvPr>
        </p:nvSpPr>
        <p:spPr/>
        <p:txBody>
          <a:bodyPr/>
          <a:lstStyle/>
          <a:p>
            <a:fld id="{C51EAA63-D034-42AE-91FA-B13B9518C7BE}" type="slidenum">
              <a:rPr/>
              <a:pPr/>
              <a:t>‹#›</a:t>
            </a:fld>
            <a:endParaRPr/>
          </a:p>
        </p:txBody>
      </p:sp>
    </p:spTree>
    <p:extLst>
      <p:ext uri="{BB962C8B-B14F-4D97-AF65-F5344CB8AC3E}">
        <p14:creationId xmlns:p14="http://schemas.microsoft.com/office/powerpoint/2010/main" val="41636203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endParaRPr/>
          </a:p>
        </p:txBody>
      </p:sp>
      <p:sp>
        <p:nvSpPr>
          <p:cNvPr id="6" name="Footer Placeholder 5"/>
          <p:cNvSpPr>
            <a:spLocks noGrp="1"/>
          </p:cNvSpPr>
          <p:nvPr>
            <p:ph type="ftr" sz="quarter" idx="11"/>
          </p:nvPr>
        </p:nvSpPr>
        <p:spPr/>
        <p:txBody>
          <a:bodyPr/>
          <a:lstStyle/>
          <a:p>
            <a:r>
              <a:rPr lang="en-US" smtClean="0"/>
              <a:t>Symantec Confidential - NDA required</a:t>
            </a:r>
            <a:endParaRPr dirty="0"/>
          </a:p>
        </p:txBody>
      </p:sp>
      <p:sp>
        <p:nvSpPr>
          <p:cNvPr id="7" name="Slide Number Placeholder 6"/>
          <p:cNvSpPr>
            <a:spLocks noGrp="1"/>
          </p:cNvSpPr>
          <p:nvPr>
            <p:ph type="sldNum" sz="quarter" idx="12"/>
          </p:nvPr>
        </p:nvSpPr>
        <p:spPr/>
        <p:txBody>
          <a:bodyPr/>
          <a:lstStyle/>
          <a:p>
            <a:fld id="{C51EAA63-D034-42AE-91FA-B13B9518C7BE}" type="slidenum">
              <a:rPr/>
              <a:pPr/>
              <a:t>‹#›</a:t>
            </a:fld>
            <a:endParaRPr/>
          </a:p>
        </p:txBody>
      </p:sp>
    </p:spTree>
    <p:extLst>
      <p:ext uri="{BB962C8B-B14F-4D97-AF65-F5344CB8AC3E}">
        <p14:creationId xmlns:p14="http://schemas.microsoft.com/office/powerpoint/2010/main" val="36082293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599" y="304800"/>
            <a:ext cx="10969625" cy="838200"/>
          </a:xfrm>
        </p:spPr>
        <p:txBody>
          <a:bodyPr/>
          <a:lstStyle/>
          <a:p>
            <a:r>
              <a:rPr lang="en-US" smtClean="0"/>
              <a:t>Click to edit Master title style</a:t>
            </a:r>
            <a:endParaRPr/>
          </a:p>
        </p:txBody>
      </p:sp>
      <p:sp>
        <p:nvSpPr>
          <p:cNvPr id="3" name="Content Placeholder 2"/>
          <p:cNvSpPr>
            <a:spLocks noGrp="1"/>
          </p:cNvSpPr>
          <p:nvPr>
            <p:ph sz="half" idx="1"/>
          </p:nvPr>
        </p:nvSpPr>
        <p:spPr>
          <a:xfrm>
            <a:off x="609441" y="1447799"/>
            <a:ext cx="5241195" cy="4495801"/>
          </a:xfrm>
        </p:spPr>
        <p:txBody>
          <a:bodyPr>
            <a:normAutofit/>
          </a:bodyPr>
          <a:lstStyle>
            <a:lvl1pPr>
              <a:defRPr sz="2000" b="0"/>
            </a:lvl1pPr>
            <a:lvl2pPr>
              <a:defRPr sz="1800" b="0"/>
            </a:lvl2pPr>
            <a:lvl3pPr>
              <a:defRPr sz="1600" b="0"/>
            </a:lvl3pPr>
            <a:lvl4pPr>
              <a:defRPr sz="1400" b="0"/>
            </a:lvl4pPr>
            <a:lvl5pPr>
              <a:defRPr sz="1400" b="0"/>
            </a:lvl5pPr>
            <a:lvl6pPr>
              <a:defRPr sz="1400" b="0"/>
            </a:lvl6pPr>
            <a:lvl7pPr>
              <a:defRPr sz="1400" b="0"/>
            </a:lvl7pPr>
            <a:lvl8pPr>
              <a:defRPr sz="1400" b="0"/>
            </a:lvl8pPr>
            <a:lvl9pPr>
              <a:defRPr sz="1400" b="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Content Placeholder 3"/>
          <p:cNvSpPr>
            <a:spLocks noGrp="1"/>
          </p:cNvSpPr>
          <p:nvPr>
            <p:ph sz="half" idx="2"/>
          </p:nvPr>
        </p:nvSpPr>
        <p:spPr>
          <a:xfrm>
            <a:off x="6338189" y="1447799"/>
            <a:ext cx="5241195" cy="4495801"/>
          </a:xfrm>
        </p:spPr>
        <p:txBody>
          <a:bodyPr>
            <a:normAutofit/>
          </a:bodyPr>
          <a:lstStyle>
            <a:lvl1pPr>
              <a:defRPr sz="2000" b="0"/>
            </a:lvl1pPr>
            <a:lvl2pPr>
              <a:defRPr sz="1800" b="0"/>
            </a:lvl2pPr>
            <a:lvl3pPr>
              <a:defRPr sz="1600" b="0"/>
            </a:lvl3pPr>
            <a:lvl4pPr>
              <a:defRPr sz="1400" b="0"/>
            </a:lvl4pPr>
            <a:lvl5pPr>
              <a:defRPr sz="1400" b="0"/>
            </a:lvl5pPr>
            <a:lvl6pPr>
              <a:defRPr sz="1400" b="0"/>
            </a:lvl6pPr>
            <a:lvl7pPr>
              <a:defRPr sz="1400" b="0"/>
            </a:lvl7pPr>
            <a:lvl8pPr>
              <a:defRPr sz="1400" b="0"/>
            </a:lvl8pPr>
            <a:lvl9pPr>
              <a:defRPr sz="1400" b="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5" name="Date Placeholder 4"/>
          <p:cNvSpPr>
            <a:spLocks noGrp="1"/>
          </p:cNvSpPr>
          <p:nvPr>
            <p:ph type="dt" sz="half" idx="10"/>
          </p:nvPr>
        </p:nvSpPr>
        <p:spPr/>
        <p:txBody>
          <a:bodyPr/>
          <a:lstStyle/>
          <a:p>
            <a:endParaRPr/>
          </a:p>
        </p:txBody>
      </p:sp>
      <p:sp>
        <p:nvSpPr>
          <p:cNvPr id="6" name="Footer Placeholder 5"/>
          <p:cNvSpPr>
            <a:spLocks noGrp="1"/>
          </p:cNvSpPr>
          <p:nvPr>
            <p:ph type="ftr" sz="quarter" idx="11"/>
          </p:nvPr>
        </p:nvSpPr>
        <p:spPr/>
        <p:txBody>
          <a:bodyPr/>
          <a:lstStyle/>
          <a:p>
            <a:r>
              <a:rPr lang="en-US" smtClean="0"/>
              <a:t>Symantec Confidential - NDA required</a:t>
            </a:r>
            <a:endParaRPr dirty="0"/>
          </a:p>
        </p:txBody>
      </p:sp>
      <p:sp>
        <p:nvSpPr>
          <p:cNvPr id="7" name="Slide Number Placeholder 6"/>
          <p:cNvSpPr>
            <a:spLocks noGrp="1"/>
          </p:cNvSpPr>
          <p:nvPr>
            <p:ph type="sldNum" sz="quarter" idx="12"/>
          </p:nvPr>
        </p:nvSpPr>
        <p:spPr/>
        <p:txBody>
          <a:bodyPr/>
          <a:lstStyle/>
          <a:p>
            <a:fld id="{2D88F0F9-74A8-45E4-B405-052EDB68E8BD}" type="slidenum">
              <a:rPr/>
              <a:t>‹#›</a:t>
            </a:fld>
            <a:endParaRPr/>
          </a:p>
        </p:txBody>
      </p:sp>
    </p:spTree>
    <p:extLst>
      <p:ext uri="{BB962C8B-B14F-4D97-AF65-F5344CB8AC3E}">
        <p14:creationId xmlns:p14="http://schemas.microsoft.com/office/powerpoint/2010/main" val="17720276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a:p>
        </p:txBody>
      </p:sp>
      <p:sp>
        <p:nvSpPr>
          <p:cNvPr id="3" name="Text Placeholder 2"/>
          <p:cNvSpPr>
            <a:spLocks noGrp="1"/>
          </p:cNvSpPr>
          <p:nvPr>
            <p:ph type="body" idx="1"/>
          </p:nvPr>
        </p:nvSpPr>
        <p:spPr>
          <a:xfrm>
            <a:off x="609600" y="1371600"/>
            <a:ext cx="5385816" cy="609599"/>
          </a:xfrm>
        </p:spPr>
        <p:txBody>
          <a:bodyPr anchor="ctr">
            <a:noAutofit/>
          </a:bodyPr>
          <a:lstStyle>
            <a:lvl1pPr marL="0" indent="0">
              <a:spcBef>
                <a:spcPts val="0"/>
              </a:spcBef>
              <a:buNone/>
              <a:defRPr sz="24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609441" y="2057400"/>
            <a:ext cx="5385514" cy="3886200"/>
          </a:xfrm>
        </p:spPr>
        <p:txBody>
          <a:bodyPr>
            <a:normAutofit/>
          </a:bodyPr>
          <a:lstStyle>
            <a:lvl1pPr>
              <a:defRPr sz="2000" b="0"/>
            </a:lvl1pPr>
            <a:lvl2pPr>
              <a:defRPr sz="1800" b="0"/>
            </a:lvl2pPr>
            <a:lvl3pPr>
              <a:defRPr sz="1600" b="0"/>
            </a:lvl3pPr>
            <a:lvl4pPr>
              <a:defRPr sz="1400" b="0"/>
            </a:lvl4pPr>
            <a:lvl5pPr>
              <a:defRPr sz="1400" b="0"/>
            </a:lvl5pPr>
            <a:lvl6pPr>
              <a:defRPr sz="1400" b="0"/>
            </a:lvl6pPr>
            <a:lvl7pPr>
              <a:defRPr sz="1400" b="0"/>
            </a:lvl7pPr>
            <a:lvl8pPr>
              <a:defRPr sz="1400" b="0"/>
            </a:lvl8pPr>
            <a:lvl9pPr>
              <a:defRPr sz="1400" b="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5" name="Text Placeholder 4"/>
          <p:cNvSpPr>
            <a:spLocks noGrp="1"/>
          </p:cNvSpPr>
          <p:nvPr>
            <p:ph type="body" sz="quarter" idx="3"/>
          </p:nvPr>
        </p:nvSpPr>
        <p:spPr>
          <a:xfrm>
            <a:off x="6191754" y="1371600"/>
            <a:ext cx="5387630" cy="609599"/>
          </a:xfrm>
        </p:spPr>
        <p:txBody>
          <a:bodyPr anchor="ctr">
            <a:noAutofit/>
          </a:bodyPr>
          <a:lstStyle>
            <a:lvl1pPr marL="0" indent="0">
              <a:spcBef>
                <a:spcPts val="0"/>
              </a:spcBef>
              <a:buNone/>
              <a:defRPr sz="24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91754" y="2057400"/>
            <a:ext cx="5387630" cy="3886200"/>
          </a:xfrm>
        </p:spPr>
        <p:txBody>
          <a:bodyPr>
            <a:normAutofit/>
          </a:bodyPr>
          <a:lstStyle>
            <a:lvl1pPr>
              <a:defRPr sz="2000" b="0"/>
            </a:lvl1pPr>
            <a:lvl2pPr>
              <a:defRPr sz="1800" b="0"/>
            </a:lvl2pPr>
            <a:lvl3pPr>
              <a:defRPr sz="1600" b="0"/>
            </a:lvl3pPr>
            <a:lvl4pPr>
              <a:defRPr sz="1400" b="0"/>
            </a:lvl4pPr>
            <a:lvl5pPr>
              <a:defRPr sz="1400" b="0"/>
            </a:lvl5pPr>
            <a:lvl6pPr>
              <a:defRPr sz="1400" b="0"/>
            </a:lvl6pPr>
            <a:lvl7pPr>
              <a:defRPr sz="1400" b="0"/>
            </a:lvl7pPr>
            <a:lvl8pPr>
              <a:defRPr sz="1400" b="0"/>
            </a:lvl8pPr>
            <a:lvl9pPr>
              <a:defRPr sz="1400" b="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7" name="Date Placeholder 6"/>
          <p:cNvSpPr>
            <a:spLocks noGrp="1"/>
          </p:cNvSpPr>
          <p:nvPr>
            <p:ph type="dt" sz="half" idx="10"/>
          </p:nvPr>
        </p:nvSpPr>
        <p:spPr/>
        <p:txBody>
          <a:bodyPr/>
          <a:lstStyle/>
          <a:p>
            <a:endParaRPr/>
          </a:p>
        </p:txBody>
      </p:sp>
      <p:sp>
        <p:nvSpPr>
          <p:cNvPr id="8" name="Footer Placeholder 7"/>
          <p:cNvSpPr>
            <a:spLocks noGrp="1"/>
          </p:cNvSpPr>
          <p:nvPr>
            <p:ph type="ftr" sz="quarter" idx="11"/>
          </p:nvPr>
        </p:nvSpPr>
        <p:spPr/>
        <p:txBody>
          <a:bodyPr/>
          <a:lstStyle/>
          <a:p>
            <a:r>
              <a:rPr lang="en-US" smtClean="0"/>
              <a:t>Symantec Confidential - NDA required</a:t>
            </a:r>
            <a:endParaRPr dirty="0"/>
          </a:p>
        </p:txBody>
      </p:sp>
      <p:sp>
        <p:nvSpPr>
          <p:cNvPr id="9" name="Slide Number Placeholder 8"/>
          <p:cNvSpPr>
            <a:spLocks noGrp="1"/>
          </p:cNvSpPr>
          <p:nvPr>
            <p:ph type="sldNum" sz="quarter" idx="12"/>
          </p:nvPr>
        </p:nvSpPr>
        <p:spPr/>
        <p:txBody>
          <a:bodyPr/>
          <a:lstStyle/>
          <a:p>
            <a:fld id="{2D88F0F9-74A8-45E4-B405-052EDB68E8BD}" type="slidenum">
              <a:rPr/>
              <a:t>‹#›</a:t>
            </a:fld>
            <a:endParaRPr/>
          </a:p>
        </p:txBody>
      </p:sp>
    </p:spTree>
    <p:extLst>
      <p:ext uri="{BB962C8B-B14F-4D97-AF65-F5344CB8AC3E}">
        <p14:creationId xmlns:p14="http://schemas.microsoft.com/office/powerpoint/2010/main" val="8582739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Content with Caption">
    <p:spTree>
      <p:nvGrpSpPr>
        <p:cNvPr id="1" name=""/>
        <p:cNvGrpSpPr/>
        <p:nvPr/>
      </p:nvGrpSpPr>
      <p:grpSpPr>
        <a:xfrm>
          <a:off x="0" y="0"/>
          <a:ext cx="0" cy="0"/>
          <a:chOff x="0" y="0"/>
          <a:chExt cx="0" cy="0"/>
        </a:xfrm>
      </p:grpSpPr>
      <p:sp>
        <p:nvSpPr>
          <p:cNvPr id="8" name="Title 7"/>
          <p:cNvSpPr>
            <a:spLocks noGrp="1"/>
          </p:cNvSpPr>
          <p:nvPr>
            <p:ph type="title"/>
          </p:nvPr>
        </p:nvSpPr>
        <p:spPr>
          <a:xfrm>
            <a:off x="609599" y="304800"/>
            <a:ext cx="10969625" cy="838200"/>
          </a:xfrm>
        </p:spPr>
        <p:txBody>
          <a:bodyPr/>
          <a:lstStyle/>
          <a:p>
            <a:r>
              <a:rPr lang="en-US" smtClean="0"/>
              <a:t>Click to edit Master title style</a:t>
            </a:r>
            <a:endParaRPr/>
          </a:p>
        </p:txBody>
      </p:sp>
      <p:sp>
        <p:nvSpPr>
          <p:cNvPr id="3" name="Content Placeholder 2"/>
          <p:cNvSpPr>
            <a:spLocks noGrp="1"/>
          </p:cNvSpPr>
          <p:nvPr>
            <p:ph idx="1"/>
          </p:nvPr>
        </p:nvSpPr>
        <p:spPr>
          <a:xfrm>
            <a:off x="609441" y="1447800"/>
            <a:ext cx="7313771" cy="4495800"/>
          </a:xfrm>
        </p:spPr>
        <p:txBody>
          <a:bodyPr>
            <a:normAutofit/>
          </a:bodyPr>
          <a:lstStyle>
            <a:lvl1pPr>
              <a:defRPr sz="2400" b="0"/>
            </a:lvl1pPr>
            <a:lvl2pPr>
              <a:defRPr sz="2000" b="0"/>
            </a:lvl2pPr>
            <a:lvl3pPr>
              <a:defRPr sz="1800" b="0"/>
            </a:lvl3pPr>
            <a:lvl4pPr>
              <a:defRPr sz="1600" b="0"/>
            </a:lvl4pPr>
            <a:lvl5pPr>
              <a:defRPr sz="1400" b="0"/>
            </a:lvl5pPr>
            <a:lvl6pPr>
              <a:defRPr sz="1400" b="0"/>
            </a:lvl6pPr>
            <a:lvl7pPr>
              <a:defRPr sz="1400" b="0"/>
            </a:lvl7pPr>
            <a:lvl8pPr>
              <a:defRPr sz="1400" b="0"/>
            </a:lvl8pPr>
            <a:lvl9pPr>
              <a:defRPr sz="1400" b="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Text Placeholder 3"/>
          <p:cNvSpPr>
            <a:spLocks noGrp="1"/>
          </p:cNvSpPr>
          <p:nvPr>
            <p:ph type="body" sz="half" idx="2"/>
          </p:nvPr>
        </p:nvSpPr>
        <p:spPr>
          <a:xfrm>
            <a:off x="8288401" y="1447800"/>
            <a:ext cx="3290983" cy="4495801"/>
          </a:xfrm>
        </p:spPr>
        <p:txBody>
          <a:bodyPr>
            <a:noAutofit/>
          </a:bodyPr>
          <a:lstStyle>
            <a:lvl1pPr marL="0" indent="0">
              <a:spcBef>
                <a:spcPts val="1200"/>
              </a:spcBef>
              <a:buNone/>
              <a:defRPr sz="2000" b="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2" name="Date Placeholder 1"/>
          <p:cNvSpPr>
            <a:spLocks noGrp="1"/>
          </p:cNvSpPr>
          <p:nvPr>
            <p:ph type="dt" sz="half" idx="10"/>
          </p:nvPr>
        </p:nvSpPr>
        <p:spPr/>
        <p:txBody>
          <a:bodyPr/>
          <a:lstStyle/>
          <a:p>
            <a:endParaRPr/>
          </a:p>
        </p:txBody>
      </p:sp>
      <p:sp>
        <p:nvSpPr>
          <p:cNvPr id="9" name="Footer Placeholder 8"/>
          <p:cNvSpPr>
            <a:spLocks noGrp="1"/>
          </p:cNvSpPr>
          <p:nvPr>
            <p:ph type="ftr" sz="quarter" idx="11"/>
          </p:nvPr>
        </p:nvSpPr>
        <p:spPr/>
        <p:txBody>
          <a:bodyPr/>
          <a:lstStyle/>
          <a:p>
            <a:r>
              <a:rPr lang="en-US" smtClean="0"/>
              <a:t>Symantec Confidential - NDA required</a:t>
            </a:r>
            <a:endParaRPr dirty="0"/>
          </a:p>
        </p:txBody>
      </p:sp>
      <p:sp>
        <p:nvSpPr>
          <p:cNvPr id="10" name="Slide Number Placeholder 9"/>
          <p:cNvSpPr>
            <a:spLocks noGrp="1"/>
          </p:cNvSpPr>
          <p:nvPr>
            <p:ph type="sldNum" sz="quarter" idx="12"/>
          </p:nvPr>
        </p:nvSpPr>
        <p:spPr/>
        <p:txBody>
          <a:bodyPr/>
          <a:lstStyle/>
          <a:p>
            <a:fld id="{C51EAA63-D034-42AE-91FA-B13B9518C7BE}" type="slidenum">
              <a:rPr/>
              <a:pPr/>
              <a:t>‹#›</a:t>
            </a:fld>
            <a:endParaRPr/>
          </a:p>
        </p:txBody>
      </p:sp>
    </p:spTree>
    <p:extLst>
      <p:ext uri="{BB962C8B-B14F-4D97-AF65-F5344CB8AC3E}">
        <p14:creationId xmlns:p14="http://schemas.microsoft.com/office/powerpoint/2010/main" val="34578507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sp>
        <p:nvSpPr>
          <p:cNvPr id="8" name="Title 7"/>
          <p:cNvSpPr>
            <a:spLocks noGrp="1"/>
          </p:cNvSpPr>
          <p:nvPr>
            <p:ph type="title"/>
          </p:nvPr>
        </p:nvSpPr>
        <p:spPr>
          <a:xfrm>
            <a:off x="609599" y="304800"/>
            <a:ext cx="10969625" cy="838200"/>
          </a:xfrm>
        </p:spPr>
        <p:txBody>
          <a:bodyPr/>
          <a:lstStyle/>
          <a:p>
            <a:r>
              <a:rPr lang="en-US" smtClean="0"/>
              <a:t>Click to edit Master title style</a:t>
            </a:r>
            <a:endParaRPr/>
          </a:p>
        </p:txBody>
      </p:sp>
      <p:sp>
        <p:nvSpPr>
          <p:cNvPr id="11" name="Rectangle 10"/>
          <p:cNvSpPr/>
          <p:nvPr/>
        </p:nvSpPr>
        <p:spPr bwMode="auto">
          <a:xfrm>
            <a:off x="200026" y="1447800"/>
            <a:ext cx="7727474" cy="3844528"/>
          </a:xfrm>
          <a:prstGeom prst="rect">
            <a:avLst/>
          </a:prstGeom>
          <a:solidFill>
            <a:schemeClr val="bg2"/>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90000"/>
              </a:lnSpc>
              <a:spcBef>
                <a:spcPct val="0"/>
              </a:spcBef>
              <a:spcAft>
                <a:spcPct val="0"/>
              </a:spcAft>
              <a:buClrTx/>
              <a:buSzTx/>
              <a:buFontTx/>
              <a:buNone/>
              <a:tabLst/>
            </a:pPr>
            <a:endParaRPr kumimoji="0" sz="2400" i="0" u="none" strike="noStrike" cap="none" normalizeH="0" baseline="0">
              <a:ln>
                <a:noFill/>
              </a:ln>
              <a:solidFill>
                <a:schemeClr val="bg1"/>
              </a:solidFill>
              <a:effectLst/>
              <a:latin typeface="+mn-lt"/>
            </a:endParaRPr>
          </a:p>
        </p:txBody>
      </p:sp>
      <p:sp>
        <p:nvSpPr>
          <p:cNvPr id="3" name="Picture Placeholder 2"/>
          <p:cNvSpPr>
            <a:spLocks noGrp="1"/>
          </p:cNvSpPr>
          <p:nvPr>
            <p:ph type="pic" idx="1"/>
          </p:nvPr>
        </p:nvSpPr>
        <p:spPr bwMode="gray">
          <a:xfrm>
            <a:off x="266701" y="1511808"/>
            <a:ext cx="7571352" cy="3715950"/>
          </a:xfrm>
          <a:noFill/>
        </p:spPr>
        <p:txBody>
          <a:bodyPr tIns="182880">
            <a:normAutofit/>
          </a:bodyPr>
          <a:lstStyle>
            <a:lvl1pPr marL="0" indent="0" algn="ctr">
              <a:buNone/>
              <a:defRPr sz="2000" b="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a:p>
        </p:txBody>
      </p:sp>
      <p:sp>
        <p:nvSpPr>
          <p:cNvPr id="4" name="Text Placeholder 3"/>
          <p:cNvSpPr>
            <a:spLocks noGrp="1"/>
          </p:cNvSpPr>
          <p:nvPr>
            <p:ph type="body" sz="half" idx="2"/>
          </p:nvPr>
        </p:nvSpPr>
        <p:spPr>
          <a:xfrm>
            <a:off x="8288401" y="1449388"/>
            <a:ext cx="3290983" cy="3842941"/>
          </a:xfrm>
        </p:spPr>
        <p:txBody>
          <a:bodyPr>
            <a:noAutofit/>
          </a:bodyPr>
          <a:lstStyle>
            <a:lvl1pPr marL="0" indent="0">
              <a:spcBef>
                <a:spcPts val="1200"/>
              </a:spcBef>
              <a:buNone/>
              <a:defRPr sz="2000" b="0" i="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2" name="Date Placeholder 1"/>
          <p:cNvSpPr>
            <a:spLocks noGrp="1"/>
          </p:cNvSpPr>
          <p:nvPr>
            <p:ph type="dt" sz="half" idx="10"/>
          </p:nvPr>
        </p:nvSpPr>
        <p:spPr/>
        <p:txBody>
          <a:bodyPr/>
          <a:lstStyle/>
          <a:p>
            <a:endParaRPr/>
          </a:p>
        </p:txBody>
      </p:sp>
      <p:sp>
        <p:nvSpPr>
          <p:cNvPr id="9" name="Footer Placeholder 8"/>
          <p:cNvSpPr>
            <a:spLocks noGrp="1"/>
          </p:cNvSpPr>
          <p:nvPr>
            <p:ph type="ftr" sz="quarter" idx="11"/>
          </p:nvPr>
        </p:nvSpPr>
        <p:spPr/>
        <p:txBody>
          <a:bodyPr/>
          <a:lstStyle/>
          <a:p>
            <a:r>
              <a:rPr lang="en-US" smtClean="0"/>
              <a:t>Symantec Confidential - NDA required</a:t>
            </a:r>
            <a:endParaRPr dirty="0"/>
          </a:p>
        </p:txBody>
      </p:sp>
      <p:sp>
        <p:nvSpPr>
          <p:cNvPr id="10" name="Slide Number Placeholder 9"/>
          <p:cNvSpPr>
            <a:spLocks noGrp="1"/>
          </p:cNvSpPr>
          <p:nvPr>
            <p:ph type="sldNum" sz="quarter" idx="12"/>
          </p:nvPr>
        </p:nvSpPr>
        <p:spPr/>
        <p:txBody>
          <a:bodyPr/>
          <a:lstStyle/>
          <a:p>
            <a:fld id="{C51EAA63-D034-42AE-91FA-B13B9518C7BE}" type="slidenum">
              <a:rPr/>
              <a:pPr/>
              <a:t>‹#›</a:t>
            </a:fld>
            <a:endParaRPr/>
          </a:p>
        </p:txBody>
      </p:sp>
    </p:spTree>
    <p:extLst>
      <p:ext uri="{BB962C8B-B14F-4D97-AF65-F5344CB8AC3E}">
        <p14:creationId xmlns:p14="http://schemas.microsoft.com/office/powerpoint/2010/main" val="30582747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p:cSld name="Title Slide with Name">
    <p:spTree>
      <p:nvGrpSpPr>
        <p:cNvPr id="1" name=""/>
        <p:cNvGrpSpPr/>
        <p:nvPr/>
      </p:nvGrpSpPr>
      <p:grpSpPr>
        <a:xfrm>
          <a:off x="0" y="0"/>
          <a:ext cx="0" cy="0"/>
          <a:chOff x="0" y="0"/>
          <a:chExt cx="0" cy="0"/>
        </a:xfrm>
      </p:grpSpPr>
      <p:sp>
        <p:nvSpPr>
          <p:cNvPr id="134" name="Rectangle 133"/>
          <p:cNvSpPr/>
          <p:nvPr/>
        </p:nvSpPr>
        <p:spPr bwMode="ltGray">
          <a:xfrm>
            <a:off x="10734443" y="539871"/>
            <a:ext cx="1254534" cy="1254533"/>
          </a:xfrm>
          <a:prstGeom prst="rect">
            <a:avLst/>
          </a:prstGeom>
          <a:solidFill>
            <a:srgbClr val="FDBA30"/>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p>
        </p:txBody>
      </p:sp>
      <p:sp>
        <p:nvSpPr>
          <p:cNvPr id="135" name="Rectangle 134"/>
          <p:cNvSpPr/>
          <p:nvPr/>
        </p:nvSpPr>
        <p:spPr bwMode="ltGray">
          <a:xfrm>
            <a:off x="9885187" y="370770"/>
            <a:ext cx="1612958" cy="1628698"/>
          </a:xfrm>
          <a:prstGeom prst="rect">
            <a:avLst/>
          </a:prstGeom>
          <a:solidFill>
            <a:srgbClr val="E5E5E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p>
        </p:txBody>
      </p:sp>
      <p:sp>
        <p:nvSpPr>
          <p:cNvPr id="136" name="Rectangle 135"/>
          <p:cNvSpPr/>
          <p:nvPr/>
        </p:nvSpPr>
        <p:spPr bwMode="ltGray">
          <a:xfrm>
            <a:off x="10734445" y="539871"/>
            <a:ext cx="763700" cy="1254533"/>
          </a:xfrm>
          <a:prstGeom prst="rect">
            <a:avLst/>
          </a:prstGeom>
          <a:solidFill>
            <a:srgbClr val="E5AA2D"/>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p>
        </p:txBody>
      </p:sp>
      <p:sp>
        <p:nvSpPr>
          <p:cNvPr id="137" name="Rectangle 23"/>
          <p:cNvSpPr/>
          <p:nvPr/>
        </p:nvSpPr>
        <p:spPr bwMode="ltGray">
          <a:xfrm>
            <a:off x="11310746" y="370770"/>
            <a:ext cx="187398" cy="591855"/>
          </a:xfrm>
          <a:custGeom>
            <a:avLst/>
            <a:gdLst/>
            <a:ahLst/>
            <a:cxnLst/>
            <a:rect l="l" t="t" r="r" b="b"/>
            <a:pathLst>
              <a:path w="135715" h="428625">
                <a:moveTo>
                  <a:pt x="0" y="0"/>
                </a:moveTo>
                <a:lnTo>
                  <a:pt x="135715" y="0"/>
                </a:lnTo>
                <a:lnTo>
                  <a:pt x="135715" y="428625"/>
                </a:lnTo>
                <a:lnTo>
                  <a:pt x="0" y="428625"/>
                </a:lnTo>
                <a:close/>
              </a:path>
            </a:pathLst>
          </a:custGeom>
          <a:solidFill>
            <a:srgbClr val="D3D4D6"/>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p>
        </p:txBody>
      </p:sp>
      <p:sp>
        <p:nvSpPr>
          <p:cNvPr id="138" name="Rectangle 137"/>
          <p:cNvSpPr/>
          <p:nvPr/>
        </p:nvSpPr>
        <p:spPr bwMode="ltGray">
          <a:xfrm>
            <a:off x="11310746" y="539871"/>
            <a:ext cx="678231" cy="422754"/>
          </a:xfrm>
          <a:prstGeom prst="rect">
            <a:avLst/>
          </a:prstGeom>
          <a:solidFill>
            <a:srgbClr val="E5AA2D"/>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p>
        </p:txBody>
      </p:sp>
      <p:sp>
        <p:nvSpPr>
          <p:cNvPr id="139" name="Rectangle 138"/>
          <p:cNvSpPr/>
          <p:nvPr/>
        </p:nvSpPr>
        <p:spPr bwMode="ltGray">
          <a:xfrm>
            <a:off x="11310746" y="539871"/>
            <a:ext cx="187400" cy="422754"/>
          </a:xfrm>
          <a:prstGeom prst="rect">
            <a:avLst/>
          </a:prstGeom>
          <a:solidFill>
            <a:srgbClr val="D29C28"/>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p>
        </p:txBody>
      </p:sp>
      <p:sp>
        <p:nvSpPr>
          <p:cNvPr id="140" name="Rectangle 139"/>
          <p:cNvSpPr/>
          <p:nvPr/>
        </p:nvSpPr>
        <p:spPr bwMode="ltGray">
          <a:xfrm>
            <a:off x="10349871" y="858723"/>
            <a:ext cx="512691" cy="518199"/>
          </a:xfrm>
          <a:prstGeom prst="rect">
            <a:avLst/>
          </a:prstGeom>
          <a:solidFill>
            <a:srgbClr val="E5AA2D"/>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p>
        </p:txBody>
      </p:sp>
      <p:sp>
        <p:nvSpPr>
          <p:cNvPr id="141" name="Rectangle 140"/>
          <p:cNvSpPr/>
          <p:nvPr/>
        </p:nvSpPr>
        <p:spPr bwMode="ltGray">
          <a:xfrm>
            <a:off x="10734443" y="858723"/>
            <a:ext cx="128117" cy="518199"/>
          </a:xfrm>
          <a:prstGeom prst="rect">
            <a:avLst/>
          </a:prstGeom>
          <a:solidFill>
            <a:srgbClr val="E0871C"/>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p>
        </p:txBody>
      </p:sp>
      <p:sp>
        <p:nvSpPr>
          <p:cNvPr id="142" name="Rectangle 141"/>
          <p:cNvSpPr/>
          <p:nvPr/>
        </p:nvSpPr>
        <p:spPr bwMode="ltGray">
          <a:xfrm>
            <a:off x="9680503" y="1709936"/>
            <a:ext cx="491136" cy="496414"/>
          </a:xfrm>
          <a:prstGeom prst="rect">
            <a:avLst/>
          </a:prstGeom>
          <a:solidFill>
            <a:srgbClr val="FDBA30"/>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p>
        </p:txBody>
      </p:sp>
      <p:sp>
        <p:nvSpPr>
          <p:cNvPr id="143" name="Rectangle 142"/>
          <p:cNvSpPr/>
          <p:nvPr/>
        </p:nvSpPr>
        <p:spPr bwMode="ltGray">
          <a:xfrm>
            <a:off x="9885187" y="1709936"/>
            <a:ext cx="286453" cy="289531"/>
          </a:xfrm>
          <a:prstGeom prst="rect">
            <a:avLst/>
          </a:prstGeom>
          <a:solidFill>
            <a:srgbClr val="E5AA2D"/>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p>
        </p:txBody>
      </p:sp>
      <p:sp>
        <p:nvSpPr>
          <p:cNvPr id="147" name="Rectangle 146"/>
          <p:cNvSpPr/>
          <p:nvPr/>
        </p:nvSpPr>
        <p:spPr bwMode="ltGray">
          <a:xfrm>
            <a:off x="1679448" y="1869742"/>
            <a:ext cx="702710" cy="709567"/>
          </a:xfrm>
          <a:prstGeom prst="rect">
            <a:avLst/>
          </a:prstGeom>
          <a:solidFill>
            <a:srgbClr val="E5E5E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p>
        </p:txBody>
      </p:sp>
      <p:grpSp>
        <p:nvGrpSpPr>
          <p:cNvPr id="2" name="Group 1"/>
          <p:cNvGrpSpPr/>
          <p:nvPr userDrawn="1"/>
        </p:nvGrpSpPr>
        <p:grpSpPr>
          <a:xfrm>
            <a:off x="5810242" y="201168"/>
            <a:ext cx="3375039" cy="3024137"/>
            <a:chOff x="5810242" y="218886"/>
            <a:chExt cx="3375039" cy="3024137"/>
          </a:xfrm>
        </p:grpSpPr>
        <p:sp>
          <p:nvSpPr>
            <p:cNvPr id="144" name="Rectangle 143"/>
            <p:cNvSpPr/>
            <p:nvPr/>
          </p:nvSpPr>
          <p:spPr bwMode="ltGray">
            <a:xfrm>
              <a:off x="7086086" y="872794"/>
              <a:ext cx="1074582" cy="1085068"/>
            </a:xfrm>
            <a:prstGeom prst="rect">
              <a:avLst/>
            </a:prstGeom>
            <a:solidFill>
              <a:srgbClr val="E5E5E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p>
          </p:txBody>
        </p:sp>
        <p:sp>
          <p:nvSpPr>
            <p:cNvPr id="145" name="Rectangle 144"/>
            <p:cNvSpPr/>
            <p:nvPr/>
          </p:nvSpPr>
          <p:spPr bwMode="ltGray">
            <a:xfrm>
              <a:off x="6290368" y="1688239"/>
              <a:ext cx="1054857" cy="1065150"/>
            </a:xfrm>
            <a:prstGeom prst="rect">
              <a:avLst/>
            </a:prstGeom>
            <a:solidFill>
              <a:srgbClr val="E5E5E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p>
          </p:txBody>
        </p:sp>
        <p:sp>
          <p:nvSpPr>
            <p:cNvPr id="148" name="Rectangle 147"/>
            <p:cNvSpPr/>
            <p:nvPr/>
          </p:nvSpPr>
          <p:spPr bwMode="ltGray">
            <a:xfrm>
              <a:off x="7885748" y="424895"/>
              <a:ext cx="1130577" cy="1141610"/>
            </a:xfrm>
            <a:prstGeom prst="rect">
              <a:avLst/>
            </a:prstGeom>
            <a:solidFill>
              <a:srgbClr val="F7F7F7"/>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p>
          </p:txBody>
        </p:sp>
        <p:sp>
          <p:nvSpPr>
            <p:cNvPr id="149" name="Rectangle 43"/>
            <p:cNvSpPr/>
            <p:nvPr/>
          </p:nvSpPr>
          <p:spPr bwMode="ltGray">
            <a:xfrm>
              <a:off x="7885748" y="872794"/>
              <a:ext cx="274920" cy="693711"/>
            </a:xfrm>
            <a:custGeom>
              <a:avLst/>
              <a:gdLst/>
              <a:ahLst/>
              <a:cxnLst/>
              <a:rect l="l" t="t" r="r" b="b"/>
              <a:pathLst>
                <a:path w="199099" h="502390">
                  <a:moveTo>
                    <a:pt x="0" y="0"/>
                  </a:moveTo>
                  <a:lnTo>
                    <a:pt x="199099" y="0"/>
                  </a:lnTo>
                  <a:lnTo>
                    <a:pt x="199099" y="502390"/>
                  </a:lnTo>
                  <a:lnTo>
                    <a:pt x="0" y="502390"/>
                  </a:lnTo>
                  <a:close/>
                </a:path>
              </a:pathLst>
            </a:custGeom>
            <a:solidFill>
              <a:srgbClr val="F3F3F4"/>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p>
          </p:txBody>
        </p:sp>
        <p:sp>
          <p:nvSpPr>
            <p:cNvPr id="150" name="Rectangle 149"/>
            <p:cNvSpPr/>
            <p:nvPr/>
          </p:nvSpPr>
          <p:spPr bwMode="ltGray">
            <a:xfrm>
              <a:off x="8338964" y="218886"/>
              <a:ext cx="428424" cy="433027"/>
            </a:xfrm>
            <a:prstGeom prst="rect">
              <a:avLst/>
            </a:prstGeom>
            <a:solidFill>
              <a:srgbClr val="E7E7E8"/>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p>
          </p:txBody>
        </p:sp>
        <p:sp>
          <p:nvSpPr>
            <p:cNvPr id="151" name="Rectangle 46"/>
            <p:cNvSpPr/>
            <p:nvPr/>
          </p:nvSpPr>
          <p:spPr bwMode="ltGray">
            <a:xfrm>
              <a:off x="8338964" y="424895"/>
              <a:ext cx="428424" cy="227018"/>
            </a:xfrm>
            <a:custGeom>
              <a:avLst/>
              <a:gdLst/>
              <a:ahLst/>
              <a:cxnLst/>
              <a:rect l="l" t="t" r="r" b="b"/>
              <a:pathLst>
                <a:path w="310267" h="164408">
                  <a:moveTo>
                    <a:pt x="0" y="0"/>
                  </a:moveTo>
                  <a:lnTo>
                    <a:pt x="310267" y="0"/>
                  </a:lnTo>
                  <a:lnTo>
                    <a:pt x="310267" y="164408"/>
                  </a:lnTo>
                  <a:lnTo>
                    <a:pt x="0" y="164408"/>
                  </a:lnTo>
                  <a:close/>
                </a:path>
              </a:pathLst>
            </a:custGeom>
            <a:solidFill>
              <a:srgbClr val="F3F3F4"/>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p>
          </p:txBody>
        </p:sp>
        <p:sp>
          <p:nvSpPr>
            <p:cNvPr id="152" name="Rectangle 151"/>
            <p:cNvSpPr/>
            <p:nvPr/>
          </p:nvSpPr>
          <p:spPr bwMode="ltGray">
            <a:xfrm>
              <a:off x="8624841" y="548066"/>
              <a:ext cx="560440" cy="566462"/>
            </a:xfrm>
            <a:prstGeom prst="rect">
              <a:avLst/>
            </a:prstGeom>
            <a:solidFill>
              <a:srgbClr val="C7C8CA"/>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p>
          </p:txBody>
        </p:sp>
        <p:sp>
          <p:nvSpPr>
            <p:cNvPr id="153" name="Rectangle 46"/>
            <p:cNvSpPr/>
            <p:nvPr/>
          </p:nvSpPr>
          <p:spPr bwMode="ltGray">
            <a:xfrm>
              <a:off x="8624841" y="548066"/>
              <a:ext cx="142546" cy="103847"/>
            </a:xfrm>
            <a:custGeom>
              <a:avLst/>
              <a:gdLst/>
              <a:ahLst/>
              <a:cxnLst/>
              <a:rect l="l" t="t" r="r" b="b"/>
              <a:pathLst>
                <a:path w="103233" h="75207">
                  <a:moveTo>
                    <a:pt x="0" y="0"/>
                  </a:moveTo>
                  <a:lnTo>
                    <a:pt x="103233" y="0"/>
                  </a:lnTo>
                  <a:lnTo>
                    <a:pt x="103233" y="75207"/>
                  </a:lnTo>
                  <a:lnTo>
                    <a:pt x="0" y="75207"/>
                  </a:lnTo>
                  <a:close/>
                </a:path>
              </a:pathLst>
            </a:custGeom>
            <a:solidFill>
              <a:srgbClr val="BEC0C2"/>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p>
          </p:txBody>
        </p:sp>
        <p:sp>
          <p:nvSpPr>
            <p:cNvPr id="154" name="Rectangle 53"/>
            <p:cNvSpPr/>
            <p:nvPr/>
          </p:nvSpPr>
          <p:spPr bwMode="ltGray">
            <a:xfrm>
              <a:off x="7086086" y="1688239"/>
              <a:ext cx="259139" cy="269622"/>
            </a:xfrm>
            <a:custGeom>
              <a:avLst/>
              <a:gdLst/>
              <a:ahLst/>
              <a:cxnLst/>
              <a:rect l="l" t="t" r="r" b="b"/>
              <a:pathLst>
                <a:path w="187670" h="195262">
                  <a:moveTo>
                    <a:pt x="0" y="0"/>
                  </a:moveTo>
                  <a:lnTo>
                    <a:pt x="187670" y="0"/>
                  </a:lnTo>
                  <a:lnTo>
                    <a:pt x="187670" y="195262"/>
                  </a:lnTo>
                  <a:lnTo>
                    <a:pt x="0" y="195262"/>
                  </a:lnTo>
                  <a:close/>
                </a:path>
              </a:pathLst>
            </a:custGeom>
            <a:solidFill>
              <a:srgbClr val="D3D4D6"/>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p>
          </p:txBody>
        </p:sp>
        <p:sp>
          <p:nvSpPr>
            <p:cNvPr id="155" name="Rectangle 154"/>
            <p:cNvSpPr/>
            <p:nvPr/>
          </p:nvSpPr>
          <p:spPr bwMode="ltGray">
            <a:xfrm>
              <a:off x="6415250" y="2106289"/>
              <a:ext cx="519581" cy="525164"/>
            </a:xfrm>
            <a:prstGeom prst="rect">
              <a:avLst/>
            </a:prstGeom>
            <a:solidFill>
              <a:srgbClr val="C0C1C4"/>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p>
          </p:txBody>
        </p:sp>
        <p:sp>
          <p:nvSpPr>
            <p:cNvPr id="156" name="Rectangle 155"/>
            <p:cNvSpPr/>
            <p:nvPr/>
          </p:nvSpPr>
          <p:spPr bwMode="ltGray">
            <a:xfrm>
              <a:off x="5810242" y="2911405"/>
              <a:ext cx="328093" cy="331618"/>
            </a:xfrm>
            <a:prstGeom prst="rect">
              <a:avLst/>
            </a:prstGeom>
            <a:solidFill>
              <a:srgbClr val="C7C8CA"/>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p>
          </p:txBody>
        </p:sp>
      </p:grpSp>
      <p:grpSp>
        <p:nvGrpSpPr>
          <p:cNvPr id="3" name="Group 2"/>
          <p:cNvGrpSpPr/>
          <p:nvPr userDrawn="1"/>
        </p:nvGrpSpPr>
        <p:grpSpPr>
          <a:xfrm>
            <a:off x="3931054" y="1298448"/>
            <a:ext cx="2147163" cy="1897884"/>
            <a:chOff x="3931054" y="1188451"/>
            <a:chExt cx="2147163" cy="1897884"/>
          </a:xfrm>
        </p:grpSpPr>
        <p:sp>
          <p:nvSpPr>
            <p:cNvPr id="146" name="Rectangle 145"/>
            <p:cNvSpPr/>
            <p:nvPr/>
          </p:nvSpPr>
          <p:spPr bwMode="ltGray">
            <a:xfrm>
              <a:off x="5023360" y="1188451"/>
              <a:ext cx="1054857" cy="1065150"/>
            </a:xfrm>
            <a:prstGeom prst="rect">
              <a:avLst/>
            </a:prstGeom>
            <a:solidFill>
              <a:srgbClr val="E5E5E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p>
          </p:txBody>
        </p:sp>
        <p:sp>
          <p:nvSpPr>
            <p:cNvPr id="157" name="Rectangle 156"/>
            <p:cNvSpPr/>
            <p:nvPr/>
          </p:nvSpPr>
          <p:spPr bwMode="ltGray">
            <a:xfrm>
              <a:off x="4637140" y="1969879"/>
              <a:ext cx="840475" cy="840475"/>
            </a:xfrm>
            <a:prstGeom prst="rect">
              <a:avLst/>
            </a:prstGeom>
            <a:solidFill>
              <a:srgbClr val="FDBA30"/>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p>
          </p:txBody>
        </p:sp>
        <p:sp>
          <p:nvSpPr>
            <p:cNvPr id="158" name="Rectangle 157"/>
            <p:cNvSpPr/>
            <p:nvPr/>
          </p:nvSpPr>
          <p:spPr bwMode="ltGray">
            <a:xfrm>
              <a:off x="4068182" y="1856589"/>
              <a:ext cx="1080600" cy="1091145"/>
            </a:xfrm>
            <a:prstGeom prst="rect">
              <a:avLst/>
            </a:prstGeom>
            <a:solidFill>
              <a:srgbClr val="E5E5E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p>
          </p:txBody>
        </p:sp>
        <p:sp>
          <p:nvSpPr>
            <p:cNvPr id="159" name="Rectangle 158"/>
            <p:cNvSpPr/>
            <p:nvPr/>
          </p:nvSpPr>
          <p:spPr bwMode="ltGray">
            <a:xfrm>
              <a:off x="4637141" y="1969879"/>
              <a:ext cx="511640" cy="840475"/>
            </a:xfrm>
            <a:prstGeom prst="rect">
              <a:avLst/>
            </a:prstGeom>
            <a:solidFill>
              <a:srgbClr val="E5AA2D"/>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p>
          </p:txBody>
        </p:sp>
        <p:sp>
          <p:nvSpPr>
            <p:cNvPr id="160" name="Rectangle 23"/>
            <p:cNvSpPr/>
            <p:nvPr/>
          </p:nvSpPr>
          <p:spPr bwMode="ltGray">
            <a:xfrm>
              <a:off x="5023235" y="1856589"/>
              <a:ext cx="125547" cy="396513"/>
            </a:xfrm>
            <a:custGeom>
              <a:avLst/>
              <a:gdLst/>
              <a:ahLst/>
              <a:cxnLst/>
              <a:rect l="l" t="t" r="r" b="b"/>
              <a:pathLst>
                <a:path w="135715" h="428625">
                  <a:moveTo>
                    <a:pt x="0" y="0"/>
                  </a:moveTo>
                  <a:lnTo>
                    <a:pt x="135715" y="0"/>
                  </a:lnTo>
                  <a:lnTo>
                    <a:pt x="135715" y="428625"/>
                  </a:lnTo>
                  <a:lnTo>
                    <a:pt x="0" y="428625"/>
                  </a:lnTo>
                  <a:close/>
                </a:path>
              </a:pathLst>
            </a:custGeom>
            <a:solidFill>
              <a:srgbClr val="D3D4D6"/>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p>
          </p:txBody>
        </p:sp>
        <p:sp>
          <p:nvSpPr>
            <p:cNvPr id="161" name="Rectangle 160"/>
            <p:cNvSpPr/>
            <p:nvPr/>
          </p:nvSpPr>
          <p:spPr bwMode="ltGray">
            <a:xfrm>
              <a:off x="5023235" y="1969879"/>
              <a:ext cx="454380" cy="283223"/>
            </a:xfrm>
            <a:prstGeom prst="rect">
              <a:avLst/>
            </a:prstGeom>
            <a:solidFill>
              <a:srgbClr val="E5AA2D"/>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p>
          </p:txBody>
        </p:sp>
        <p:sp>
          <p:nvSpPr>
            <p:cNvPr id="162" name="Rectangle 161"/>
            <p:cNvSpPr/>
            <p:nvPr/>
          </p:nvSpPr>
          <p:spPr bwMode="ltGray">
            <a:xfrm>
              <a:off x="4379497" y="2183493"/>
              <a:ext cx="343477" cy="347168"/>
            </a:xfrm>
            <a:prstGeom prst="rect">
              <a:avLst/>
            </a:prstGeom>
            <a:solidFill>
              <a:srgbClr val="E5AA2D"/>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p>
          </p:txBody>
        </p:sp>
        <p:sp>
          <p:nvSpPr>
            <p:cNvPr id="163" name="Rectangle 162"/>
            <p:cNvSpPr/>
            <p:nvPr/>
          </p:nvSpPr>
          <p:spPr bwMode="ltGray">
            <a:xfrm>
              <a:off x="4637140" y="2183493"/>
              <a:ext cx="85832" cy="347168"/>
            </a:xfrm>
            <a:prstGeom prst="rect">
              <a:avLst/>
            </a:prstGeom>
            <a:solidFill>
              <a:srgbClr val="E0871C"/>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p>
          </p:txBody>
        </p:sp>
        <p:sp>
          <p:nvSpPr>
            <p:cNvPr id="164" name="Rectangle 163"/>
            <p:cNvSpPr/>
            <p:nvPr/>
          </p:nvSpPr>
          <p:spPr bwMode="ltGray">
            <a:xfrm>
              <a:off x="3931054" y="2753763"/>
              <a:ext cx="329036" cy="332572"/>
            </a:xfrm>
            <a:prstGeom prst="rect">
              <a:avLst/>
            </a:prstGeom>
            <a:solidFill>
              <a:srgbClr val="FDBA30"/>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p>
          </p:txBody>
        </p:sp>
        <p:sp>
          <p:nvSpPr>
            <p:cNvPr id="165" name="Rectangle 164"/>
            <p:cNvSpPr/>
            <p:nvPr/>
          </p:nvSpPr>
          <p:spPr bwMode="ltGray">
            <a:xfrm>
              <a:off x="4068182" y="2753763"/>
              <a:ext cx="191909" cy="193971"/>
            </a:xfrm>
            <a:prstGeom prst="rect">
              <a:avLst/>
            </a:prstGeom>
            <a:solidFill>
              <a:srgbClr val="E5AA2D"/>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p>
          </p:txBody>
        </p:sp>
        <p:sp>
          <p:nvSpPr>
            <p:cNvPr id="166" name="Rectangle 165"/>
            <p:cNvSpPr/>
            <p:nvPr/>
          </p:nvSpPr>
          <p:spPr bwMode="ltGray">
            <a:xfrm>
              <a:off x="5023236" y="1969879"/>
              <a:ext cx="125547" cy="283223"/>
            </a:xfrm>
            <a:prstGeom prst="rect">
              <a:avLst/>
            </a:prstGeom>
            <a:solidFill>
              <a:srgbClr val="D29C28"/>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p>
          </p:txBody>
        </p:sp>
      </p:grpSp>
      <p:sp>
        <p:nvSpPr>
          <p:cNvPr id="167" name="Rectangle 166"/>
          <p:cNvSpPr/>
          <p:nvPr/>
        </p:nvSpPr>
        <p:spPr bwMode="ltGray">
          <a:xfrm>
            <a:off x="2195171" y="2176088"/>
            <a:ext cx="728210" cy="735317"/>
          </a:xfrm>
          <a:prstGeom prst="rect">
            <a:avLst/>
          </a:prstGeom>
          <a:solidFill>
            <a:srgbClr val="E5E5E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p>
        </p:txBody>
      </p:sp>
      <p:sp>
        <p:nvSpPr>
          <p:cNvPr id="168" name="Rectangle 167"/>
          <p:cNvSpPr/>
          <p:nvPr/>
        </p:nvSpPr>
        <p:spPr bwMode="ltGray">
          <a:xfrm>
            <a:off x="2737076" y="1872561"/>
            <a:ext cx="766156" cy="773633"/>
          </a:xfrm>
          <a:prstGeom prst="rect">
            <a:avLst/>
          </a:prstGeom>
          <a:solidFill>
            <a:srgbClr val="F7F7F7"/>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p>
        </p:txBody>
      </p:sp>
      <p:sp>
        <p:nvSpPr>
          <p:cNvPr id="169" name="Rectangle 43"/>
          <p:cNvSpPr/>
          <p:nvPr/>
        </p:nvSpPr>
        <p:spPr bwMode="ltGray">
          <a:xfrm>
            <a:off x="2737076" y="2176088"/>
            <a:ext cx="186305" cy="470106"/>
          </a:xfrm>
          <a:custGeom>
            <a:avLst/>
            <a:gdLst/>
            <a:ahLst/>
            <a:cxnLst/>
            <a:rect l="l" t="t" r="r" b="b"/>
            <a:pathLst>
              <a:path w="199099" h="502390">
                <a:moveTo>
                  <a:pt x="0" y="0"/>
                </a:moveTo>
                <a:lnTo>
                  <a:pt x="199099" y="0"/>
                </a:lnTo>
                <a:lnTo>
                  <a:pt x="199099" y="502390"/>
                </a:lnTo>
                <a:lnTo>
                  <a:pt x="0" y="502390"/>
                </a:lnTo>
                <a:close/>
              </a:path>
            </a:pathLst>
          </a:custGeom>
          <a:solidFill>
            <a:srgbClr val="F3F3F4"/>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p>
        </p:txBody>
      </p:sp>
      <p:sp>
        <p:nvSpPr>
          <p:cNvPr id="170" name="Rectangle 169"/>
          <p:cNvSpPr/>
          <p:nvPr/>
        </p:nvSpPr>
        <p:spPr bwMode="ltGray">
          <a:xfrm>
            <a:off x="3044207" y="1732956"/>
            <a:ext cx="290329" cy="293448"/>
          </a:xfrm>
          <a:prstGeom prst="rect">
            <a:avLst/>
          </a:prstGeom>
          <a:solidFill>
            <a:srgbClr val="E7E7E8"/>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p>
        </p:txBody>
      </p:sp>
      <p:sp>
        <p:nvSpPr>
          <p:cNvPr id="171" name="Rectangle 46"/>
          <p:cNvSpPr/>
          <p:nvPr/>
        </p:nvSpPr>
        <p:spPr bwMode="ltGray">
          <a:xfrm>
            <a:off x="3044207" y="1872561"/>
            <a:ext cx="290329" cy="153843"/>
          </a:xfrm>
          <a:custGeom>
            <a:avLst/>
            <a:gdLst/>
            <a:ahLst/>
            <a:cxnLst/>
            <a:rect l="l" t="t" r="r" b="b"/>
            <a:pathLst>
              <a:path w="310267" h="164408">
                <a:moveTo>
                  <a:pt x="0" y="0"/>
                </a:moveTo>
                <a:lnTo>
                  <a:pt x="310267" y="0"/>
                </a:lnTo>
                <a:lnTo>
                  <a:pt x="310267" y="164408"/>
                </a:lnTo>
                <a:lnTo>
                  <a:pt x="0" y="164408"/>
                </a:lnTo>
                <a:close/>
              </a:path>
            </a:pathLst>
          </a:custGeom>
          <a:solidFill>
            <a:srgbClr val="F3F3F4"/>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p>
        </p:txBody>
      </p:sp>
      <p:sp>
        <p:nvSpPr>
          <p:cNvPr id="172" name="Rectangle 171"/>
          <p:cNvSpPr/>
          <p:nvPr/>
        </p:nvSpPr>
        <p:spPr bwMode="ltGray">
          <a:xfrm>
            <a:off x="3237936" y="1956031"/>
            <a:ext cx="379792" cy="383873"/>
          </a:xfrm>
          <a:prstGeom prst="rect">
            <a:avLst/>
          </a:prstGeom>
          <a:solidFill>
            <a:srgbClr val="C7C8CA"/>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p>
        </p:txBody>
      </p:sp>
      <p:sp>
        <p:nvSpPr>
          <p:cNvPr id="173" name="Rectangle 46"/>
          <p:cNvSpPr/>
          <p:nvPr/>
        </p:nvSpPr>
        <p:spPr bwMode="ltGray">
          <a:xfrm>
            <a:off x="3237936" y="1956031"/>
            <a:ext cx="96600" cy="70374"/>
          </a:xfrm>
          <a:custGeom>
            <a:avLst/>
            <a:gdLst/>
            <a:ahLst/>
            <a:cxnLst/>
            <a:rect l="l" t="t" r="r" b="b"/>
            <a:pathLst>
              <a:path w="103233" h="75207">
                <a:moveTo>
                  <a:pt x="0" y="0"/>
                </a:moveTo>
                <a:lnTo>
                  <a:pt x="103233" y="0"/>
                </a:lnTo>
                <a:lnTo>
                  <a:pt x="103233" y="75207"/>
                </a:lnTo>
                <a:lnTo>
                  <a:pt x="0" y="75207"/>
                </a:lnTo>
                <a:close/>
              </a:path>
            </a:pathLst>
          </a:custGeom>
          <a:solidFill>
            <a:srgbClr val="BEC0C2"/>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p>
        </p:txBody>
      </p:sp>
      <p:sp>
        <p:nvSpPr>
          <p:cNvPr id="174" name="Rectangle 74"/>
          <p:cNvSpPr/>
          <p:nvPr/>
        </p:nvSpPr>
        <p:spPr bwMode="ltGray">
          <a:xfrm>
            <a:off x="2195171" y="2176088"/>
            <a:ext cx="186987" cy="403221"/>
          </a:xfrm>
          <a:custGeom>
            <a:avLst/>
            <a:gdLst/>
            <a:ahLst/>
            <a:cxnLst/>
            <a:rect l="l" t="t" r="r" b="b"/>
            <a:pathLst>
              <a:path w="135417" h="292015">
                <a:moveTo>
                  <a:pt x="0" y="0"/>
                </a:moveTo>
                <a:lnTo>
                  <a:pt x="135417" y="0"/>
                </a:lnTo>
                <a:lnTo>
                  <a:pt x="135417" y="292015"/>
                </a:lnTo>
                <a:lnTo>
                  <a:pt x="0" y="292015"/>
                </a:lnTo>
                <a:close/>
              </a:path>
            </a:pathLst>
          </a:custGeom>
          <a:solidFill>
            <a:srgbClr val="D3D4D6"/>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p>
        </p:txBody>
      </p:sp>
      <p:sp>
        <p:nvSpPr>
          <p:cNvPr id="175" name="Rectangle 174"/>
          <p:cNvSpPr/>
          <p:nvPr/>
        </p:nvSpPr>
        <p:spPr bwMode="ltGray">
          <a:xfrm>
            <a:off x="1748993" y="2123936"/>
            <a:ext cx="323445" cy="326921"/>
          </a:xfrm>
          <a:prstGeom prst="rect">
            <a:avLst/>
          </a:prstGeom>
          <a:solidFill>
            <a:srgbClr val="C0C1C4"/>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p>
        </p:txBody>
      </p:sp>
      <p:sp>
        <p:nvSpPr>
          <p:cNvPr id="176" name="Rectangle 175"/>
          <p:cNvSpPr/>
          <p:nvPr/>
        </p:nvSpPr>
        <p:spPr bwMode="ltGray">
          <a:xfrm>
            <a:off x="1438275" y="2880775"/>
            <a:ext cx="218191" cy="220535"/>
          </a:xfrm>
          <a:prstGeom prst="rect">
            <a:avLst/>
          </a:prstGeom>
          <a:solidFill>
            <a:srgbClr val="FDBA30"/>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p>
        </p:txBody>
      </p:sp>
      <p:pic>
        <p:nvPicPr>
          <p:cNvPr id="55" name="LOGO"/>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29857" y="783325"/>
            <a:ext cx="2468880" cy="651420"/>
          </a:xfrm>
          <a:prstGeom prst="rect">
            <a:avLst/>
          </a:prstGeom>
        </p:spPr>
      </p:pic>
      <p:sp>
        <p:nvSpPr>
          <p:cNvPr id="3075" name="Rectangle 3"/>
          <p:cNvSpPr>
            <a:spLocks noGrp="1" noChangeArrowheads="1"/>
          </p:cNvSpPr>
          <p:nvPr>
            <p:ph type="ctrTitle" hasCustomPrompt="1"/>
          </p:nvPr>
        </p:nvSpPr>
        <p:spPr bwMode="auto">
          <a:xfrm>
            <a:off x="1218882" y="3048001"/>
            <a:ext cx="9751063" cy="1393825"/>
          </a:xfrm>
        </p:spPr>
        <p:txBody>
          <a:bodyPr/>
          <a:lstStyle>
            <a:lvl1pPr>
              <a:defRPr sz="3200">
                <a:solidFill>
                  <a:schemeClr val="tx1"/>
                </a:solidFill>
              </a:defRPr>
            </a:lvl1pPr>
          </a:lstStyle>
          <a:p>
            <a:r>
              <a:rPr/>
              <a:t>Click to add title</a:t>
            </a:r>
          </a:p>
        </p:txBody>
      </p:sp>
      <p:sp>
        <p:nvSpPr>
          <p:cNvPr id="3076" name="Rectangle 4"/>
          <p:cNvSpPr>
            <a:spLocks noGrp="1" noChangeArrowheads="1"/>
          </p:cNvSpPr>
          <p:nvPr>
            <p:ph type="subTitle" idx="1" hasCustomPrompt="1"/>
          </p:nvPr>
        </p:nvSpPr>
        <p:spPr bwMode="auto">
          <a:xfrm>
            <a:off x="1218881" y="5050673"/>
            <a:ext cx="9751063" cy="381000"/>
          </a:xfrm>
        </p:spPr>
        <p:txBody>
          <a:bodyPr anchor="t" anchorCtr="0">
            <a:noAutofit/>
          </a:bodyPr>
          <a:lstStyle>
            <a:lvl1pPr marL="0" indent="0">
              <a:spcBef>
                <a:spcPts val="0"/>
              </a:spcBef>
              <a:buFontTx/>
              <a:buNone/>
              <a:defRPr sz="2400" b="1" baseline="0"/>
            </a:lvl1pPr>
          </a:lstStyle>
          <a:p>
            <a:r>
              <a:rPr/>
              <a:t>Click to add presenter’s name</a:t>
            </a:r>
          </a:p>
        </p:txBody>
      </p:sp>
      <p:sp>
        <p:nvSpPr>
          <p:cNvPr id="19" name="Text Placeholder 18"/>
          <p:cNvSpPr>
            <a:spLocks noGrp="1"/>
          </p:cNvSpPr>
          <p:nvPr>
            <p:ph type="body" sz="quarter" idx="10" hasCustomPrompt="1"/>
          </p:nvPr>
        </p:nvSpPr>
        <p:spPr bwMode="auto">
          <a:xfrm>
            <a:off x="1218884" y="5486401"/>
            <a:ext cx="9751060" cy="301925"/>
          </a:xfrm>
          <a:noFill/>
          <a:ln w="9525">
            <a:noFill/>
            <a:miter lim="800000"/>
            <a:headEnd/>
            <a:tailEnd/>
          </a:ln>
        </p:spPr>
        <p:txBody>
          <a:bodyPr vert="horz" wrap="square" lIns="0" tIns="0" rIns="0" bIns="0" numCol="1" anchor="t" anchorCtr="0" compatLnSpc="1">
            <a:prstTxWarp prst="textNoShape">
              <a:avLst/>
            </a:prstTxWarp>
            <a:noAutofit/>
          </a:bodyPr>
          <a:lstStyle>
            <a:lvl1pPr marL="0" indent="0" algn="l" rtl="0" eaLnBrk="1" fontAlgn="base" hangingPunct="1">
              <a:lnSpc>
                <a:spcPct val="90000"/>
              </a:lnSpc>
              <a:spcBef>
                <a:spcPct val="0"/>
              </a:spcBef>
              <a:spcAft>
                <a:spcPts val="0"/>
              </a:spcAft>
              <a:buClr>
                <a:schemeClr val="bg2">
                  <a:lumMod val="50000"/>
                </a:schemeClr>
              </a:buClr>
              <a:buFontTx/>
              <a:buNone/>
              <a:defRPr sz="2000" b="0" baseline="0">
                <a:solidFill>
                  <a:schemeClr val="tx1"/>
                </a:solidFill>
                <a:latin typeface="+mn-lt"/>
                <a:ea typeface="+mn-ea"/>
                <a:cs typeface="+mn-cs"/>
              </a:defRPr>
            </a:lvl1pPr>
          </a:lstStyle>
          <a:p>
            <a:pPr lvl="0"/>
            <a:r>
              <a:rPr/>
              <a:t>Click to add presenter’s title</a:t>
            </a:r>
          </a:p>
        </p:txBody>
      </p:sp>
      <p:grpSp>
        <p:nvGrpSpPr>
          <p:cNvPr id="128" name="Group 127"/>
          <p:cNvGrpSpPr/>
          <p:nvPr/>
        </p:nvGrpSpPr>
        <p:grpSpPr bwMode="invGray">
          <a:xfrm>
            <a:off x="0" y="0"/>
            <a:ext cx="12188825" cy="6858000"/>
            <a:chOff x="0" y="0"/>
            <a:chExt cx="12188825" cy="6858000"/>
          </a:xfrm>
        </p:grpSpPr>
        <p:sp>
          <p:nvSpPr>
            <p:cNvPr id="129" name="Rectangle 128"/>
            <p:cNvSpPr/>
            <p:nvPr/>
          </p:nvSpPr>
          <p:spPr bwMode="invGray">
            <a:xfrm>
              <a:off x="0" y="0"/>
              <a:ext cx="201168" cy="6858000"/>
            </a:xfrm>
            <a:prstGeom prst="rect">
              <a:avLst/>
            </a:prstGeom>
            <a:solidFill>
              <a:schemeClr val="tx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p>
          </p:txBody>
        </p:sp>
        <p:sp>
          <p:nvSpPr>
            <p:cNvPr id="130" name="Rectangle 129"/>
            <p:cNvSpPr/>
            <p:nvPr/>
          </p:nvSpPr>
          <p:spPr bwMode="invGray">
            <a:xfrm>
              <a:off x="11987657" y="0"/>
              <a:ext cx="201168" cy="6858000"/>
            </a:xfrm>
            <a:prstGeom prst="rect">
              <a:avLst/>
            </a:prstGeom>
            <a:solidFill>
              <a:schemeClr val="tx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p>
          </p:txBody>
        </p:sp>
        <p:sp>
          <p:nvSpPr>
            <p:cNvPr id="131" name="Rectangle 130"/>
            <p:cNvSpPr/>
            <p:nvPr/>
          </p:nvSpPr>
          <p:spPr bwMode="invGray">
            <a:xfrm>
              <a:off x="0" y="0"/>
              <a:ext cx="12188825" cy="201168"/>
            </a:xfrm>
            <a:prstGeom prst="rect">
              <a:avLst/>
            </a:prstGeom>
            <a:solidFill>
              <a:schemeClr val="tx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p>
          </p:txBody>
        </p:sp>
        <p:sp>
          <p:nvSpPr>
            <p:cNvPr id="132" name="Rectangle 131"/>
            <p:cNvSpPr/>
            <p:nvPr/>
          </p:nvSpPr>
          <p:spPr bwMode="invGray">
            <a:xfrm>
              <a:off x="0" y="6656832"/>
              <a:ext cx="12188825" cy="201168"/>
            </a:xfrm>
            <a:prstGeom prst="rect">
              <a:avLst/>
            </a:prstGeom>
            <a:solidFill>
              <a:schemeClr val="tx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p>
          </p:txBody>
        </p:sp>
      </p:grpSp>
    </p:spTree>
    <p:extLst>
      <p:ext uri="{BB962C8B-B14F-4D97-AF65-F5344CB8AC3E}">
        <p14:creationId xmlns:p14="http://schemas.microsoft.com/office/powerpoint/2010/main" val="12615054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Two Pictures with Captions">
    <p:spTree>
      <p:nvGrpSpPr>
        <p:cNvPr id="1" name=""/>
        <p:cNvGrpSpPr/>
        <p:nvPr/>
      </p:nvGrpSpPr>
      <p:grpSpPr>
        <a:xfrm>
          <a:off x="0" y="0"/>
          <a:ext cx="0" cy="0"/>
          <a:chOff x="0" y="0"/>
          <a:chExt cx="0" cy="0"/>
        </a:xfrm>
      </p:grpSpPr>
      <p:sp>
        <p:nvSpPr>
          <p:cNvPr id="11" name="Title 10"/>
          <p:cNvSpPr>
            <a:spLocks noGrp="1"/>
          </p:cNvSpPr>
          <p:nvPr>
            <p:ph type="title"/>
          </p:nvPr>
        </p:nvSpPr>
        <p:spPr>
          <a:xfrm>
            <a:off x="609599" y="304800"/>
            <a:ext cx="10969625" cy="838200"/>
          </a:xfrm>
        </p:spPr>
        <p:txBody>
          <a:bodyPr/>
          <a:lstStyle/>
          <a:p>
            <a:r>
              <a:rPr lang="en-US" smtClean="0"/>
              <a:t>Click to edit Master title style</a:t>
            </a:r>
            <a:endParaRPr/>
          </a:p>
        </p:txBody>
      </p:sp>
      <p:sp>
        <p:nvSpPr>
          <p:cNvPr id="14" name="Rectangle 13"/>
          <p:cNvSpPr/>
          <p:nvPr/>
        </p:nvSpPr>
        <p:spPr bwMode="auto">
          <a:xfrm>
            <a:off x="200025" y="1446212"/>
            <a:ext cx="11790364" cy="2668588"/>
          </a:xfrm>
          <a:prstGeom prst="rect">
            <a:avLst/>
          </a:prstGeom>
          <a:solidFill>
            <a:schemeClr val="bg2"/>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90000"/>
              </a:lnSpc>
              <a:spcBef>
                <a:spcPct val="0"/>
              </a:spcBef>
              <a:spcAft>
                <a:spcPct val="0"/>
              </a:spcAft>
              <a:buClrTx/>
              <a:buSzTx/>
              <a:buFontTx/>
              <a:buNone/>
              <a:tabLst/>
            </a:pPr>
            <a:endParaRPr kumimoji="0" sz="2400" i="0" u="none" strike="noStrike" cap="none" normalizeH="0" baseline="0">
              <a:ln>
                <a:noFill/>
              </a:ln>
              <a:solidFill>
                <a:schemeClr val="bg1"/>
              </a:solidFill>
              <a:effectLst/>
              <a:latin typeface="+mn-lt"/>
            </a:endParaRPr>
          </a:p>
        </p:txBody>
      </p:sp>
      <p:sp>
        <p:nvSpPr>
          <p:cNvPr id="3" name="Picture Placeholder 2"/>
          <p:cNvSpPr>
            <a:spLocks noGrp="1"/>
          </p:cNvSpPr>
          <p:nvPr>
            <p:ph type="pic" idx="1"/>
          </p:nvPr>
        </p:nvSpPr>
        <p:spPr bwMode="gray">
          <a:xfrm>
            <a:off x="265907" y="1510220"/>
            <a:ext cx="5795564" cy="2540572"/>
          </a:xfrm>
          <a:noFill/>
        </p:spPr>
        <p:txBody>
          <a:bodyPr tIns="182880">
            <a:normAutofit/>
          </a:bodyPr>
          <a:lstStyle>
            <a:lvl1pPr marL="0" indent="0" algn="ctr">
              <a:buNone/>
              <a:defRPr sz="2000" b="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a:p>
        </p:txBody>
      </p:sp>
      <p:sp>
        <p:nvSpPr>
          <p:cNvPr id="4" name="Text Placeholder 3"/>
          <p:cNvSpPr>
            <a:spLocks noGrp="1"/>
          </p:cNvSpPr>
          <p:nvPr>
            <p:ph type="body" sz="half" idx="2"/>
          </p:nvPr>
        </p:nvSpPr>
        <p:spPr>
          <a:xfrm>
            <a:off x="609441" y="4267200"/>
            <a:ext cx="5241195" cy="1676400"/>
          </a:xfrm>
        </p:spPr>
        <p:txBody>
          <a:bodyPr>
            <a:noAutofit/>
          </a:bodyPr>
          <a:lstStyle>
            <a:lvl1pPr marL="0" indent="0">
              <a:spcBef>
                <a:spcPts val="1200"/>
              </a:spcBef>
              <a:buNone/>
              <a:defRPr sz="2000" b="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9" name="Picture Placeholder 2"/>
          <p:cNvSpPr>
            <a:spLocks noGrp="1"/>
          </p:cNvSpPr>
          <p:nvPr>
            <p:ph type="pic" idx="13"/>
          </p:nvPr>
        </p:nvSpPr>
        <p:spPr bwMode="gray">
          <a:xfrm>
            <a:off x="6127352" y="1510220"/>
            <a:ext cx="5797153" cy="2540572"/>
          </a:xfrm>
          <a:noFill/>
        </p:spPr>
        <p:txBody>
          <a:bodyPr tIns="182880">
            <a:normAutofit/>
          </a:bodyPr>
          <a:lstStyle>
            <a:lvl1pPr marL="0" indent="0" algn="ctr">
              <a:buNone/>
              <a:defRPr sz="2000" b="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a:p>
        </p:txBody>
      </p:sp>
      <p:sp>
        <p:nvSpPr>
          <p:cNvPr id="10" name="Text Placeholder 3"/>
          <p:cNvSpPr>
            <a:spLocks noGrp="1"/>
          </p:cNvSpPr>
          <p:nvPr>
            <p:ph type="body" sz="half" idx="14"/>
          </p:nvPr>
        </p:nvSpPr>
        <p:spPr>
          <a:xfrm>
            <a:off x="6338189" y="4264152"/>
            <a:ext cx="5241195" cy="1679315"/>
          </a:xfrm>
        </p:spPr>
        <p:txBody>
          <a:bodyPr>
            <a:noAutofit/>
          </a:bodyPr>
          <a:lstStyle>
            <a:lvl1pPr marL="0" indent="0">
              <a:spcBef>
                <a:spcPts val="1200"/>
              </a:spcBef>
              <a:buNone/>
              <a:defRPr sz="2000" b="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2" name="Date Placeholder 1"/>
          <p:cNvSpPr>
            <a:spLocks noGrp="1"/>
          </p:cNvSpPr>
          <p:nvPr>
            <p:ph type="dt" sz="half" idx="15"/>
          </p:nvPr>
        </p:nvSpPr>
        <p:spPr/>
        <p:txBody>
          <a:bodyPr/>
          <a:lstStyle/>
          <a:p>
            <a:endParaRPr/>
          </a:p>
        </p:txBody>
      </p:sp>
      <p:sp>
        <p:nvSpPr>
          <p:cNvPr id="12" name="Footer Placeholder 11"/>
          <p:cNvSpPr>
            <a:spLocks noGrp="1"/>
          </p:cNvSpPr>
          <p:nvPr>
            <p:ph type="ftr" sz="quarter" idx="16"/>
          </p:nvPr>
        </p:nvSpPr>
        <p:spPr/>
        <p:txBody>
          <a:bodyPr/>
          <a:lstStyle/>
          <a:p>
            <a:r>
              <a:rPr lang="en-US" smtClean="0"/>
              <a:t>Symantec Confidential - NDA required</a:t>
            </a:r>
            <a:endParaRPr dirty="0"/>
          </a:p>
        </p:txBody>
      </p:sp>
      <p:sp>
        <p:nvSpPr>
          <p:cNvPr id="13" name="Slide Number Placeholder 12"/>
          <p:cNvSpPr>
            <a:spLocks noGrp="1"/>
          </p:cNvSpPr>
          <p:nvPr>
            <p:ph type="sldNum" sz="quarter" idx="17"/>
          </p:nvPr>
        </p:nvSpPr>
        <p:spPr/>
        <p:txBody>
          <a:bodyPr/>
          <a:lstStyle/>
          <a:p>
            <a:fld id="{C51EAA63-D034-42AE-91FA-B13B9518C7BE}" type="slidenum">
              <a:rPr/>
              <a:pPr/>
              <a:t>‹#›</a:t>
            </a:fld>
            <a:endParaRPr/>
          </a:p>
        </p:txBody>
      </p:sp>
    </p:spTree>
    <p:extLst>
      <p:ext uri="{BB962C8B-B14F-4D97-AF65-F5344CB8AC3E}">
        <p14:creationId xmlns:p14="http://schemas.microsoft.com/office/powerpoint/2010/main" val="9089822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Three Pictures with Captions">
    <p:spTree>
      <p:nvGrpSpPr>
        <p:cNvPr id="1" name=""/>
        <p:cNvGrpSpPr/>
        <p:nvPr/>
      </p:nvGrpSpPr>
      <p:grpSpPr>
        <a:xfrm>
          <a:off x="0" y="0"/>
          <a:ext cx="0" cy="0"/>
          <a:chOff x="0" y="0"/>
          <a:chExt cx="0" cy="0"/>
        </a:xfrm>
      </p:grpSpPr>
      <p:sp>
        <p:nvSpPr>
          <p:cNvPr id="8" name="Title 7"/>
          <p:cNvSpPr>
            <a:spLocks noGrp="1"/>
          </p:cNvSpPr>
          <p:nvPr>
            <p:ph type="title"/>
          </p:nvPr>
        </p:nvSpPr>
        <p:spPr>
          <a:xfrm>
            <a:off x="609599" y="304800"/>
            <a:ext cx="10969625" cy="838200"/>
          </a:xfrm>
        </p:spPr>
        <p:txBody>
          <a:bodyPr/>
          <a:lstStyle/>
          <a:p>
            <a:r>
              <a:rPr lang="en-US" smtClean="0"/>
              <a:t>Click to edit Master title style</a:t>
            </a:r>
            <a:endParaRPr/>
          </a:p>
        </p:txBody>
      </p:sp>
      <p:sp>
        <p:nvSpPr>
          <p:cNvPr id="18" name="Rectangle 17"/>
          <p:cNvSpPr/>
          <p:nvPr/>
        </p:nvSpPr>
        <p:spPr bwMode="auto">
          <a:xfrm>
            <a:off x="200026" y="1446212"/>
            <a:ext cx="11790362" cy="2668588"/>
          </a:xfrm>
          <a:prstGeom prst="rect">
            <a:avLst/>
          </a:prstGeom>
          <a:solidFill>
            <a:schemeClr val="bg2"/>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90000"/>
              </a:lnSpc>
              <a:spcBef>
                <a:spcPct val="0"/>
              </a:spcBef>
              <a:spcAft>
                <a:spcPct val="0"/>
              </a:spcAft>
              <a:buClrTx/>
              <a:buSzTx/>
              <a:buFontTx/>
              <a:buNone/>
              <a:tabLst/>
            </a:pPr>
            <a:endParaRPr kumimoji="0" sz="2400" i="0" u="none" strike="noStrike" cap="none" normalizeH="0" baseline="0">
              <a:ln>
                <a:noFill/>
              </a:ln>
              <a:solidFill>
                <a:schemeClr val="bg1"/>
              </a:solidFill>
              <a:effectLst/>
              <a:latin typeface="+mn-lt"/>
            </a:endParaRPr>
          </a:p>
        </p:txBody>
      </p:sp>
      <p:sp>
        <p:nvSpPr>
          <p:cNvPr id="3" name="Picture Placeholder 2"/>
          <p:cNvSpPr>
            <a:spLocks noGrp="1"/>
          </p:cNvSpPr>
          <p:nvPr>
            <p:ph type="pic" idx="1"/>
          </p:nvPr>
        </p:nvSpPr>
        <p:spPr bwMode="gray">
          <a:xfrm>
            <a:off x="265906" y="1509714"/>
            <a:ext cx="3856767" cy="2542032"/>
          </a:xfrm>
          <a:noFill/>
        </p:spPr>
        <p:txBody>
          <a:bodyPr tIns="182880">
            <a:normAutofit/>
          </a:bodyPr>
          <a:lstStyle>
            <a:lvl1pPr marL="0" indent="0" algn="ctr">
              <a:buNone/>
              <a:defRPr sz="1800" b="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a:p>
        </p:txBody>
      </p:sp>
      <p:sp>
        <p:nvSpPr>
          <p:cNvPr id="4" name="Text Placeholder 3"/>
          <p:cNvSpPr>
            <a:spLocks noGrp="1"/>
          </p:cNvSpPr>
          <p:nvPr>
            <p:ph type="body" sz="half" idx="2"/>
          </p:nvPr>
        </p:nvSpPr>
        <p:spPr>
          <a:xfrm>
            <a:off x="609441" y="4267200"/>
            <a:ext cx="3412871" cy="1676400"/>
          </a:xfrm>
        </p:spPr>
        <p:txBody>
          <a:bodyPr>
            <a:noAutofit/>
          </a:bodyPr>
          <a:lstStyle>
            <a:lvl1pPr marL="0" indent="0">
              <a:spcBef>
                <a:spcPts val="1200"/>
              </a:spcBef>
              <a:buNone/>
              <a:defRPr sz="1800" b="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9" name="Picture Placeholder 2"/>
          <p:cNvSpPr>
            <a:spLocks noGrp="1"/>
          </p:cNvSpPr>
          <p:nvPr>
            <p:ph type="pic" idx="13"/>
          </p:nvPr>
        </p:nvSpPr>
        <p:spPr bwMode="gray">
          <a:xfrm>
            <a:off x="4193381" y="1509714"/>
            <a:ext cx="3801008" cy="2542032"/>
          </a:xfrm>
          <a:noFill/>
        </p:spPr>
        <p:txBody>
          <a:bodyPr tIns="182880">
            <a:normAutofit/>
          </a:bodyPr>
          <a:lstStyle>
            <a:lvl1pPr marL="0" indent="0" algn="ctr">
              <a:buNone/>
              <a:defRPr sz="1800" b="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a:p>
        </p:txBody>
      </p:sp>
      <p:sp>
        <p:nvSpPr>
          <p:cNvPr id="10" name="Text Placeholder 3"/>
          <p:cNvSpPr>
            <a:spLocks noGrp="1"/>
          </p:cNvSpPr>
          <p:nvPr>
            <p:ph type="body" sz="half" idx="14"/>
          </p:nvPr>
        </p:nvSpPr>
        <p:spPr>
          <a:xfrm>
            <a:off x="4387977" y="4267200"/>
            <a:ext cx="3412871" cy="1676400"/>
          </a:xfrm>
        </p:spPr>
        <p:txBody>
          <a:bodyPr>
            <a:noAutofit/>
          </a:bodyPr>
          <a:lstStyle>
            <a:lvl1pPr marL="0" indent="0">
              <a:spcBef>
                <a:spcPts val="1200"/>
              </a:spcBef>
              <a:buNone/>
              <a:defRPr sz="1800" b="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13" name="Picture Placeholder 2"/>
          <p:cNvSpPr>
            <a:spLocks noGrp="1"/>
          </p:cNvSpPr>
          <p:nvPr>
            <p:ph type="pic" idx="15"/>
          </p:nvPr>
        </p:nvSpPr>
        <p:spPr bwMode="gray">
          <a:xfrm>
            <a:off x="8065094" y="1509714"/>
            <a:ext cx="3859411" cy="2542032"/>
          </a:xfrm>
          <a:noFill/>
        </p:spPr>
        <p:txBody>
          <a:bodyPr tIns="182880">
            <a:normAutofit/>
          </a:bodyPr>
          <a:lstStyle>
            <a:lvl1pPr marL="0" indent="0" algn="ctr">
              <a:buNone/>
              <a:defRPr sz="1800" b="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a:p>
        </p:txBody>
      </p:sp>
      <p:sp>
        <p:nvSpPr>
          <p:cNvPr id="14" name="Text Placeholder 3"/>
          <p:cNvSpPr>
            <a:spLocks noGrp="1"/>
          </p:cNvSpPr>
          <p:nvPr>
            <p:ph type="body" sz="half" idx="16"/>
          </p:nvPr>
        </p:nvSpPr>
        <p:spPr>
          <a:xfrm>
            <a:off x="8170102" y="4267200"/>
            <a:ext cx="3412871" cy="1676400"/>
          </a:xfrm>
        </p:spPr>
        <p:txBody>
          <a:bodyPr>
            <a:noAutofit/>
          </a:bodyPr>
          <a:lstStyle>
            <a:lvl1pPr marL="0" indent="0">
              <a:spcBef>
                <a:spcPts val="1200"/>
              </a:spcBef>
              <a:buNone/>
              <a:defRPr sz="1800" b="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2" name="Date Placeholder 1"/>
          <p:cNvSpPr>
            <a:spLocks noGrp="1"/>
          </p:cNvSpPr>
          <p:nvPr>
            <p:ph type="dt" sz="half" idx="17"/>
          </p:nvPr>
        </p:nvSpPr>
        <p:spPr/>
        <p:txBody>
          <a:bodyPr/>
          <a:lstStyle/>
          <a:p>
            <a:endParaRPr/>
          </a:p>
        </p:txBody>
      </p:sp>
      <p:sp>
        <p:nvSpPr>
          <p:cNvPr id="15" name="Footer Placeholder 14"/>
          <p:cNvSpPr>
            <a:spLocks noGrp="1"/>
          </p:cNvSpPr>
          <p:nvPr>
            <p:ph type="ftr" sz="quarter" idx="18"/>
          </p:nvPr>
        </p:nvSpPr>
        <p:spPr/>
        <p:txBody>
          <a:bodyPr/>
          <a:lstStyle/>
          <a:p>
            <a:r>
              <a:rPr lang="en-US" smtClean="0"/>
              <a:t>Symantec Confidential - NDA required</a:t>
            </a:r>
            <a:endParaRPr dirty="0"/>
          </a:p>
        </p:txBody>
      </p:sp>
      <p:sp>
        <p:nvSpPr>
          <p:cNvPr id="16" name="Slide Number Placeholder 15"/>
          <p:cNvSpPr>
            <a:spLocks noGrp="1"/>
          </p:cNvSpPr>
          <p:nvPr>
            <p:ph type="sldNum" sz="quarter" idx="19"/>
          </p:nvPr>
        </p:nvSpPr>
        <p:spPr/>
        <p:txBody>
          <a:bodyPr/>
          <a:lstStyle/>
          <a:p>
            <a:fld id="{C51EAA63-D034-42AE-91FA-B13B9518C7BE}" type="slidenum">
              <a:rPr/>
              <a:pPr/>
              <a:t>‹#›</a:t>
            </a:fld>
            <a:endParaRPr/>
          </a:p>
        </p:txBody>
      </p:sp>
    </p:spTree>
    <p:extLst>
      <p:ext uri="{BB962C8B-B14F-4D97-AF65-F5344CB8AC3E}">
        <p14:creationId xmlns:p14="http://schemas.microsoft.com/office/powerpoint/2010/main" val="27908547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Four Pictures with Captions">
    <p:spTree>
      <p:nvGrpSpPr>
        <p:cNvPr id="1" name=""/>
        <p:cNvGrpSpPr/>
        <p:nvPr/>
      </p:nvGrpSpPr>
      <p:grpSpPr>
        <a:xfrm>
          <a:off x="0" y="0"/>
          <a:ext cx="0" cy="0"/>
          <a:chOff x="0" y="0"/>
          <a:chExt cx="0" cy="0"/>
        </a:xfrm>
      </p:grpSpPr>
      <p:sp>
        <p:nvSpPr>
          <p:cNvPr id="8" name="Title 7"/>
          <p:cNvSpPr>
            <a:spLocks noGrp="1"/>
          </p:cNvSpPr>
          <p:nvPr>
            <p:ph type="title"/>
          </p:nvPr>
        </p:nvSpPr>
        <p:spPr>
          <a:xfrm>
            <a:off x="609599" y="304800"/>
            <a:ext cx="10969625" cy="838200"/>
          </a:xfrm>
        </p:spPr>
        <p:txBody>
          <a:bodyPr/>
          <a:lstStyle/>
          <a:p>
            <a:r>
              <a:rPr lang="en-US" smtClean="0"/>
              <a:t>Click to edit Master title style</a:t>
            </a:r>
            <a:endParaRPr/>
          </a:p>
        </p:txBody>
      </p:sp>
      <p:sp>
        <p:nvSpPr>
          <p:cNvPr id="18" name="Rectangle 17"/>
          <p:cNvSpPr/>
          <p:nvPr/>
        </p:nvSpPr>
        <p:spPr bwMode="auto">
          <a:xfrm>
            <a:off x="200026" y="1446212"/>
            <a:ext cx="11790362" cy="2103120"/>
          </a:xfrm>
          <a:prstGeom prst="rect">
            <a:avLst/>
          </a:prstGeom>
          <a:solidFill>
            <a:schemeClr val="bg2"/>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90000"/>
              </a:lnSpc>
              <a:spcBef>
                <a:spcPct val="0"/>
              </a:spcBef>
              <a:spcAft>
                <a:spcPct val="0"/>
              </a:spcAft>
              <a:buClrTx/>
              <a:buSzTx/>
              <a:buFontTx/>
              <a:buNone/>
              <a:tabLst/>
            </a:pPr>
            <a:endParaRPr kumimoji="0" sz="2400" i="0" u="none" strike="noStrike" cap="none" normalizeH="0" baseline="0">
              <a:ln>
                <a:noFill/>
              </a:ln>
              <a:solidFill>
                <a:schemeClr val="bg1"/>
              </a:solidFill>
              <a:effectLst/>
              <a:latin typeface="+mn-lt"/>
            </a:endParaRPr>
          </a:p>
        </p:txBody>
      </p:sp>
      <p:sp>
        <p:nvSpPr>
          <p:cNvPr id="3" name="Picture Placeholder 2"/>
          <p:cNvSpPr>
            <a:spLocks noGrp="1"/>
          </p:cNvSpPr>
          <p:nvPr>
            <p:ph type="pic" idx="1"/>
          </p:nvPr>
        </p:nvSpPr>
        <p:spPr bwMode="gray">
          <a:xfrm>
            <a:off x="270047" y="1510220"/>
            <a:ext cx="2862072" cy="1976152"/>
          </a:xfrm>
          <a:noFill/>
        </p:spPr>
        <p:txBody>
          <a:bodyPr tIns="182880">
            <a:normAutofit/>
          </a:bodyPr>
          <a:lstStyle>
            <a:lvl1pPr marL="0" indent="0" algn="ctr">
              <a:buNone/>
              <a:defRPr sz="1600" b="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a:p>
        </p:txBody>
      </p:sp>
      <p:sp>
        <p:nvSpPr>
          <p:cNvPr id="4" name="Text Placeholder 3"/>
          <p:cNvSpPr>
            <a:spLocks noGrp="1"/>
          </p:cNvSpPr>
          <p:nvPr>
            <p:ph type="body" sz="half" idx="2"/>
          </p:nvPr>
        </p:nvSpPr>
        <p:spPr>
          <a:xfrm>
            <a:off x="605852" y="3657600"/>
            <a:ext cx="2441355" cy="2286000"/>
          </a:xfrm>
        </p:spPr>
        <p:txBody>
          <a:bodyPr>
            <a:noAutofit/>
          </a:bodyPr>
          <a:lstStyle>
            <a:lvl1pPr marL="0" indent="0">
              <a:spcBef>
                <a:spcPts val="1200"/>
              </a:spcBef>
              <a:buNone/>
              <a:defRPr sz="1600" b="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9" name="Picture Placeholder 2"/>
          <p:cNvSpPr>
            <a:spLocks noGrp="1"/>
          </p:cNvSpPr>
          <p:nvPr>
            <p:ph type="pic" idx="13"/>
          </p:nvPr>
        </p:nvSpPr>
        <p:spPr bwMode="gray">
          <a:xfrm>
            <a:off x="3201308" y="1510220"/>
            <a:ext cx="2862072" cy="1976152"/>
          </a:xfrm>
          <a:noFill/>
        </p:spPr>
        <p:txBody>
          <a:bodyPr tIns="182880">
            <a:normAutofit/>
          </a:bodyPr>
          <a:lstStyle>
            <a:lvl1pPr marL="0" indent="0" algn="ctr">
              <a:buNone/>
              <a:defRPr sz="1600" b="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a:p>
        </p:txBody>
      </p:sp>
      <p:sp>
        <p:nvSpPr>
          <p:cNvPr id="10" name="Text Placeholder 3"/>
          <p:cNvSpPr>
            <a:spLocks noGrp="1"/>
          </p:cNvSpPr>
          <p:nvPr>
            <p:ph type="body" sz="half" idx="14"/>
          </p:nvPr>
        </p:nvSpPr>
        <p:spPr>
          <a:xfrm>
            <a:off x="3449911" y="3657600"/>
            <a:ext cx="2441355" cy="2286000"/>
          </a:xfrm>
        </p:spPr>
        <p:txBody>
          <a:bodyPr>
            <a:noAutofit/>
          </a:bodyPr>
          <a:lstStyle>
            <a:lvl1pPr marL="0" indent="0">
              <a:spcBef>
                <a:spcPts val="1200"/>
              </a:spcBef>
              <a:buNone/>
              <a:defRPr sz="1600" b="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13" name="Picture Placeholder 2"/>
          <p:cNvSpPr>
            <a:spLocks noGrp="1"/>
          </p:cNvSpPr>
          <p:nvPr>
            <p:ph type="pic" idx="15"/>
          </p:nvPr>
        </p:nvSpPr>
        <p:spPr bwMode="gray">
          <a:xfrm>
            <a:off x="6132569" y="1510220"/>
            <a:ext cx="2862072" cy="1976152"/>
          </a:xfrm>
          <a:noFill/>
        </p:spPr>
        <p:txBody>
          <a:bodyPr tIns="182880">
            <a:normAutofit/>
          </a:bodyPr>
          <a:lstStyle>
            <a:lvl1pPr marL="0" indent="0" algn="ctr">
              <a:buNone/>
              <a:defRPr sz="1600" b="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a:p>
        </p:txBody>
      </p:sp>
      <p:sp>
        <p:nvSpPr>
          <p:cNvPr id="14" name="Text Placeholder 3"/>
          <p:cNvSpPr>
            <a:spLocks noGrp="1"/>
          </p:cNvSpPr>
          <p:nvPr>
            <p:ph type="body" sz="half" idx="16"/>
          </p:nvPr>
        </p:nvSpPr>
        <p:spPr>
          <a:xfrm>
            <a:off x="6293970" y="3657600"/>
            <a:ext cx="2441355" cy="2286000"/>
          </a:xfrm>
        </p:spPr>
        <p:txBody>
          <a:bodyPr>
            <a:noAutofit/>
          </a:bodyPr>
          <a:lstStyle>
            <a:lvl1pPr marL="0" indent="0">
              <a:spcBef>
                <a:spcPts val="1200"/>
              </a:spcBef>
              <a:buNone/>
              <a:defRPr sz="1600" b="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17" name="Picture Placeholder 2"/>
          <p:cNvSpPr>
            <a:spLocks noGrp="1"/>
          </p:cNvSpPr>
          <p:nvPr>
            <p:ph type="pic" idx="20"/>
          </p:nvPr>
        </p:nvSpPr>
        <p:spPr bwMode="gray">
          <a:xfrm>
            <a:off x="9063831" y="1510220"/>
            <a:ext cx="2862072" cy="1976152"/>
          </a:xfrm>
          <a:noFill/>
        </p:spPr>
        <p:txBody>
          <a:bodyPr tIns="182880">
            <a:normAutofit/>
          </a:bodyPr>
          <a:lstStyle>
            <a:lvl1pPr marL="0" indent="0" algn="ctr">
              <a:buNone/>
              <a:defRPr sz="1600" b="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a:p>
        </p:txBody>
      </p:sp>
      <p:sp>
        <p:nvSpPr>
          <p:cNvPr id="24" name="Text Placeholder 3"/>
          <p:cNvSpPr>
            <a:spLocks noGrp="1"/>
          </p:cNvSpPr>
          <p:nvPr>
            <p:ph type="body" sz="half" idx="21"/>
          </p:nvPr>
        </p:nvSpPr>
        <p:spPr>
          <a:xfrm>
            <a:off x="9138030" y="3657600"/>
            <a:ext cx="2441355" cy="2286000"/>
          </a:xfrm>
        </p:spPr>
        <p:txBody>
          <a:bodyPr>
            <a:noAutofit/>
          </a:bodyPr>
          <a:lstStyle>
            <a:lvl1pPr marL="0" indent="0">
              <a:spcBef>
                <a:spcPts val="1200"/>
              </a:spcBef>
              <a:buNone/>
              <a:defRPr sz="1600" b="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2" name="Date Placeholder 1"/>
          <p:cNvSpPr>
            <a:spLocks noGrp="1"/>
          </p:cNvSpPr>
          <p:nvPr>
            <p:ph type="dt" sz="half" idx="17"/>
          </p:nvPr>
        </p:nvSpPr>
        <p:spPr/>
        <p:txBody>
          <a:bodyPr/>
          <a:lstStyle/>
          <a:p>
            <a:endParaRPr/>
          </a:p>
        </p:txBody>
      </p:sp>
      <p:sp>
        <p:nvSpPr>
          <p:cNvPr id="15" name="Footer Placeholder 14"/>
          <p:cNvSpPr>
            <a:spLocks noGrp="1"/>
          </p:cNvSpPr>
          <p:nvPr>
            <p:ph type="ftr" sz="quarter" idx="18"/>
          </p:nvPr>
        </p:nvSpPr>
        <p:spPr/>
        <p:txBody>
          <a:bodyPr/>
          <a:lstStyle/>
          <a:p>
            <a:r>
              <a:rPr lang="en-US" smtClean="0"/>
              <a:t>Symantec Confidential - NDA required</a:t>
            </a:r>
            <a:endParaRPr dirty="0"/>
          </a:p>
        </p:txBody>
      </p:sp>
      <p:sp>
        <p:nvSpPr>
          <p:cNvPr id="16" name="Slide Number Placeholder 15"/>
          <p:cNvSpPr>
            <a:spLocks noGrp="1"/>
          </p:cNvSpPr>
          <p:nvPr>
            <p:ph type="sldNum" sz="quarter" idx="19"/>
          </p:nvPr>
        </p:nvSpPr>
        <p:spPr/>
        <p:txBody>
          <a:bodyPr/>
          <a:lstStyle/>
          <a:p>
            <a:fld id="{C51EAA63-D034-42AE-91FA-B13B9518C7BE}" type="slidenum">
              <a:rPr/>
              <a:pPr/>
              <a:t>‹#›</a:t>
            </a:fld>
            <a:endParaRPr/>
          </a:p>
        </p:txBody>
      </p:sp>
    </p:spTree>
    <p:extLst>
      <p:ext uri="{BB962C8B-B14F-4D97-AF65-F5344CB8AC3E}">
        <p14:creationId xmlns:p14="http://schemas.microsoft.com/office/powerpoint/2010/main" val="8201320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Alt Four Pictures with Captions">
    <p:spTree>
      <p:nvGrpSpPr>
        <p:cNvPr id="1" name=""/>
        <p:cNvGrpSpPr/>
        <p:nvPr/>
      </p:nvGrpSpPr>
      <p:grpSpPr>
        <a:xfrm>
          <a:off x="0" y="0"/>
          <a:ext cx="0" cy="0"/>
          <a:chOff x="0" y="0"/>
          <a:chExt cx="0" cy="0"/>
        </a:xfrm>
      </p:grpSpPr>
      <p:sp>
        <p:nvSpPr>
          <p:cNvPr id="8" name="Title 7"/>
          <p:cNvSpPr>
            <a:spLocks noGrp="1"/>
          </p:cNvSpPr>
          <p:nvPr>
            <p:ph type="title"/>
          </p:nvPr>
        </p:nvSpPr>
        <p:spPr>
          <a:xfrm>
            <a:off x="609599" y="304800"/>
            <a:ext cx="10969625" cy="838200"/>
          </a:xfrm>
        </p:spPr>
        <p:txBody>
          <a:bodyPr/>
          <a:lstStyle/>
          <a:p>
            <a:r>
              <a:rPr lang="en-US" smtClean="0"/>
              <a:t>Click to edit Master title style</a:t>
            </a:r>
            <a:endParaRPr/>
          </a:p>
        </p:txBody>
      </p:sp>
      <p:sp>
        <p:nvSpPr>
          <p:cNvPr id="18" name="Rectangle 17"/>
          <p:cNvSpPr/>
          <p:nvPr/>
        </p:nvSpPr>
        <p:spPr bwMode="auto">
          <a:xfrm>
            <a:off x="3158303" y="1447800"/>
            <a:ext cx="5878570" cy="4144678"/>
          </a:xfrm>
          <a:prstGeom prst="rect">
            <a:avLst/>
          </a:prstGeom>
          <a:solidFill>
            <a:schemeClr val="bg2"/>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90000"/>
              </a:lnSpc>
              <a:spcBef>
                <a:spcPct val="0"/>
              </a:spcBef>
              <a:spcAft>
                <a:spcPct val="0"/>
              </a:spcAft>
              <a:buClrTx/>
              <a:buSzTx/>
              <a:buFontTx/>
              <a:buNone/>
              <a:tabLst/>
            </a:pPr>
            <a:endParaRPr kumimoji="0" sz="2400" i="0" u="none" strike="noStrike" cap="none" normalizeH="0" baseline="0">
              <a:ln>
                <a:noFill/>
              </a:ln>
              <a:solidFill>
                <a:schemeClr val="bg1"/>
              </a:solidFill>
              <a:effectLst/>
              <a:latin typeface="+mn-lt"/>
            </a:endParaRPr>
          </a:p>
        </p:txBody>
      </p:sp>
      <p:sp>
        <p:nvSpPr>
          <p:cNvPr id="9" name="Picture Placeholder 2"/>
          <p:cNvSpPr>
            <a:spLocks noGrp="1"/>
          </p:cNvSpPr>
          <p:nvPr>
            <p:ph type="pic" idx="13"/>
          </p:nvPr>
        </p:nvSpPr>
        <p:spPr bwMode="gray">
          <a:xfrm>
            <a:off x="3224185" y="1511808"/>
            <a:ext cx="2833100" cy="1976152"/>
          </a:xfrm>
          <a:noFill/>
        </p:spPr>
        <p:txBody>
          <a:bodyPr tIns="182880">
            <a:normAutofit/>
          </a:bodyPr>
          <a:lstStyle>
            <a:lvl1pPr marL="0" indent="0" algn="ctr">
              <a:buNone/>
              <a:defRPr sz="1600" b="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a:p>
        </p:txBody>
      </p:sp>
      <p:sp>
        <p:nvSpPr>
          <p:cNvPr id="4" name="Text Placeholder 3"/>
          <p:cNvSpPr>
            <a:spLocks noGrp="1"/>
          </p:cNvSpPr>
          <p:nvPr>
            <p:ph type="body" sz="half" idx="2"/>
          </p:nvPr>
        </p:nvSpPr>
        <p:spPr>
          <a:xfrm>
            <a:off x="615191" y="1676924"/>
            <a:ext cx="2441355" cy="1645920"/>
          </a:xfrm>
        </p:spPr>
        <p:txBody>
          <a:bodyPr anchor="ctr">
            <a:noAutofit/>
          </a:bodyPr>
          <a:lstStyle>
            <a:lvl1pPr marL="0" indent="0" algn="r">
              <a:spcBef>
                <a:spcPts val="0"/>
              </a:spcBef>
              <a:buNone/>
              <a:defRPr sz="1600" b="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3" name="Picture Placeholder 2"/>
          <p:cNvSpPr>
            <a:spLocks noGrp="1"/>
          </p:cNvSpPr>
          <p:nvPr>
            <p:ph type="pic" idx="1"/>
          </p:nvPr>
        </p:nvSpPr>
        <p:spPr bwMode="gray">
          <a:xfrm>
            <a:off x="3224185" y="3551998"/>
            <a:ext cx="2834640" cy="1976152"/>
          </a:xfrm>
          <a:noFill/>
        </p:spPr>
        <p:txBody>
          <a:bodyPr tIns="182880">
            <a:normAutofit/>
          </a:bodyPr>
          <a:lstStyle>
            <a:lvl1pPr marL="0" indent="0" algn="ctr">
              <a:buNone/>
              <a:defRPr sz="1600" b="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a:p>
        </p:txBody>
      </p:sp>
      <p:sp>
        <p:nvSpPr>
          <p:cNvPr id="10" name="Text Placeholder 3"/>
          <p:cNvSpPr>
            <a:spLocks noGrp="1"/>
          </p:cNvSpPr>
          <p:nvPr>
            <p:ph type="body" sz="half" idx="14"/>
          </p:nvPr>
        </p:nvSpPr>
        <p:spPr>
          <a:xfrm>
            <a:off x="615191" y="3717114"/>
            <a:ext cx="2441355" cy="1645920"/>
          </a:xfrm>
        </p:spPr>
        <p:txBody>
          <a:bodyPr anchor="ctr">
            <a:noAutofit/>
          </a:bodyPr>
          <a:lstStyle>
            <a:lvl1pPr marL="0" indent="0" algn="r">
              <a:spcBef>
                <a:spcPts val="0"/>
              </a:spcBef>
              <a:buNone/>
              <a:defRPr sz="1600" b="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13" name="Picture Placeholder 2"/>
          <p:cNvSpPr>
            <a:spLocks noGrp="1"/>
          </p:cNvSpPr>
          <p:nvPr>
            <p:ph type="pic" idx="15"/>
          </p:nvPr>
        </p:nvSpPr>
        <p:spPr bwMode="gray">
          <a:xfrm>
            <a:off x="6127413" y="1511808"/>
            <a:ext cx="2834640" cy="1976152"/>
          </a:xfrm>
          <a:noFill/>
        </p:spPr>
        <p:txBody>
          <a:bodyPr tIns="182880">
            <a:normAutofit/>
          </a:bodyPr>
          <a:lstStyle>
            <a:lvl1pPr marL="0" indent="0" algn="ctr">
              <a:buNone/>
              <a:defRPr sz="1600" b="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a:p>
        </p:txBody>
      </p:sp>
      <p:sp>
        <p:nvSpPr>
          <p:cNvPr id="14" name="Text Placeholder 3"/>
          <p:cNvSpPr>
            <a:spLocks noGrp="1"/>
          </p:cNvSpPr>
          <p:nvPr>
            <p:ph type="body" sz="half" idx="16"/>
          </p:nvPr>
        </p:nvSpPr>
        <p:spPr>
          <a:xfrm>
            <a:off x="9138030" y="1677988"/>
            <a:ext cx="2441355" cy="1643792"/>
          </a:xfrm>
        </p:spPr>
        <p:txBody>
          <a:bodyPr anchor="ctr">
            <a:noAutofit/>
          </a:bodyPr>
          <a:lstStyle>
            <a:lvl1pPr marL="0" indent="0">
              <a:spcBef>
                <a:spcPts val="0"/>
              </a:spcBef>
              <a:buNone/>
              <a:defRPr sz="1600" b="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17" name="Picture Placeholder 2"/>
          <p:cNvSpPr>
            <a:spLocks noGrp="1"/>
          </p:cNvSpPr>
          <p:nvPr>
            <p:ph type="pic" idx="20"/>
          </p:nvPr>
        </p:nvSpPr>
        <p:spPr bwMode="gray">
          <a:xfrm>
            <a:off x="6136935" y="3551998"/>
            <a:ext cx="2834640" cy="1976152"/>
          </a:xfrm>
          <a:noFill/>
        </p:spPr>
        <p:txBody>
          <a:bodyPr tIns="182880">
            <a:normAutofit/>
          </a:bodyPr>
          <a:lstStyle>
            <a:lvl1pPr marL="0" indent="0" algn="ctr">
              <a:buNone/>
              <a:defRPr sz="1600" b="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a:p>
        </p:txBody>
      </p:sp>
      <p:sp>
        <p:nvSpPr>
          <p:cNvPr id="24" name="Text Placeholder 3"/>
          <p:cNvSpPr>
            <a:spLocks noGrp="1"/>
          </p:cNvSpPr>
          <p:nvPr>
            <p:ph type="body" sz="half" idx="21"/>
          </p:nvPr>
        </p:nvSpPr>
        <p:spPr>
          <a:xfrm>
            <a:off x="9138030" y="3717114"/>
            <a:ext cx="2441355" cy="1645920"/>
          </a:xfrm>
        </p:spPr>
        <p:txBody>
          <a:bodyPr anchor="ctr">
            <a:noAutofit/>
          </a:bodyPr>
          <a:lstStyle>
            <a:lvl1pPr marL="0" indent="0">
              <a:spcBef>
                <a:spcPts val="0"/>
              </a:spcBef>
              <a:buNone/>
              <a:defRPr sz="1600" b="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2" name="Date Placeholder 1"/>
          <p:cNvSpPr>
            <a:spLocks noGrp="1"/>
          </p:cNvSpPr>
          <p:nvPr>
            <p:ph type="dt" sz="half" idx="17"/>
          </p:nvPr>
        </p:nvSpPr>
        <p:spPr/>
        <p:txBody>
          <a:bodyPr/>
          <a:lstStyle/>
          <a:p>
            <a:endParaRPr/>
          </a:p>
        </p:txBody>
      </p:sp>
      <p:sp>
        <p:nvSpPr>
          <p:cNvPr id="15" name="Footer Placeholder 14"/>
          <p:cNvSpPr>
            <a:spLocks noGrp="1"/>
          </p:cNvSpPr>
          <p:nvPr>
            <p:ph type="ftr" sz="quarter" idx="18"/>
          </p:nvPr>
        </p:nvSpPr>
        <p:spPr/>
        <p:txBody>
          <a:bodyPr/>
          <a:lstStyle/>
          <a:p>
            <a:r>
              <a:rPr lang="en-US" smtClean="0"/>
              <a:t>Symantec Confidential - NDA required</a:t>
            </a:r>
            <a:endParaRPr dirty="0"/>
          </a:p>
        </p:txBody>
      </p:sp>
      <p:sp>
        <p:nvSpPr>
          <p:cNvPr id="16" name="Slide Number Placeholder 15"/>
          <p:cNvSpPr>
            <a:spLocks noGrp="1"/>
          </p:cNvSpPr>
          <p:nvPr>
            <p:ph type="sldNum" sz="quarter" idx="19"/>
          </p:nvPr>
        </p:nvSpPr>
        <p:spPr/>
        <p:txBody>
          <a:bodyPr/>
          <a:lstStyle/>
          <a:p>
            <a:fld id="{C51EAA63-D034-42AE-91FA-B13B9518C7BE}" type="slidenum">
              <a:rPr/>
              <a:pPr/>
              <a:t>‹#›</a:t>
            </a:fld>
            <a:endParaRPr/>
          </a:p>
        </p:txBody>
      </p:sp>
    </p:spTree>
    <p:extLst>
      <p:ext uri="{BB962C8B-B14F-4D97-AF65-F5344CB8AC3E}">
        <p14:creationId xmlns:p14="http://schemas.microsoft.com/office/powerpoint/2010/main" val="38449347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Quote">
    <p:spTree>
      <p:nvGrpSpPr>
        <p:cNvPr id="1" name=""/>
        <p:cNvGrpSpPr/>
        <p:nvPr/>
      </p:nvGrpSpPr>
      <p:grpSpPr>
        <a:xfrm>
          <a:off x="0" y="0"/>
          <a:ext cx="0" cy="0"/>
          <a:chOff x="0" y="0"/>
          <a:chExt cx="0" cy="0"/>
        </a:xfrm>
      </p:grpSpPr>
      <p:sp>
        <p:nvSpPr>
          <p:cNvPr id="13" name="Freeform 6"/>
          <p:cNvSpPr>
            <a:spLocks noEditPoints="1"/>
          </p:cNvSpPr>
          <p:nvPr/>
        </p:nvSpPr>
        <p:spPr bwMode="ltGray">
          <a:xfrm>
            <a:off x="1789199" y="1428531"/>
            <a:ext cx="458956" cy="406469"/>
          </a:xfrm>
          <a:custGeom>
            <a:avLst/>
            <a:gdLst>
              <a:gd name="T0" fmla="*/ 1445 w 6269"/>
              <a:gd name="T1" fmla="*/ 3135 h 5547"/>
              <a:gd name="T2" fmla="*/ 2412 w 6269"/>
              <a:gd name="T3" fmla="*/ 3135 h 5547"/>
              <a:gd name="T4" fmla="*/ 2412 w 6269"/>
              <a:gd name="T5" fmla="*/ 5547 h 5547"/>
              <a:gd name="T6" fmla="*/ 0 w 6269"/>
              <a:gd name="T7" fmla="*/ 5547 h 5547"/>
              <a:gd name="T8" fmla="*/ 0 w 6269"/>
              <a:gd name="T9" fmla="*/ 3454 h 5547"/>
              <a:gd name="T10" fmla="*/ 132 w 6269"/>
              <a:gd name="T11" fmla="*/ 1742 h 5547"/>
              <a:gd name="T12" fmla="*/ 771 w 6269"/>
              <a:gd name="T13" fmla="*/ 754 h 5547"/>
              <a:gd name="T14" fmla="*/ 2412 w 6269"/>
              <a:gd name="T15" fmla="*/ 0 h 5547"/>
              <a:gd name="T16" fmla="*/ 2412 w 6269"/>
              <a:gd name="T17" fmla="*/ 596 h 5547"/>
              <a:gd name="T18" fmla="*/ 1445 w 6269"/>
              <a:gd name="T19" fmla="*/ 2498 h 5547"/>
              <a:gd name="T20" fmla="*/ 1445 w 6269"/>
              <a:gd name="T21" fmla="*/ 3135 h 5547"/>
              <a:gd name="T22" fmla="*/ 5302 w 6269"/>
              <a:gd name="T23" fmla="*/ 3135 h 5547"/>
              <a:gd name="T24" fmla="*/ 6269 w 6269"/>
              <a:gd name="T25" fmla="*/ 3135 h 5547"/>
              <a:gd name="T26" fmla="*/ 6269 w 6269"/>
              <a:gd name="T27" fmla="*/ 5547 h 5547"/>
              <a:gd name="T28" fmla="*/ 3857 w 6269"/>
              <a:gd name="T29" fmla="*/ 5547 h 5547"/>
              <a:gd name="T30" fmla="*/ 3857 w 6269"/>
              <a:gd name="T31" fmla="*/ 3454 h 5547"/>
              <a:gd name="T32" fmla="*/ 3989 w 6269"/>
              <a:gd name="T33" fmla="*/ 1742 h 5547"/>
              <a:gd name="T34" fmla="*/ 4629 w 6269"/>
              <a:gd name="T35" fmla="*/ 754 h 5547"/>
              <a:gd name="T36" fmla="*/ 6269 w 6269"/>
              <a:gd name="T37" fmla="*/ 0 h 5547"/>
              <a:gd name="T38" fmla="*/ 6269 w 6269"/>
              <a:gd name="T39" fmla="*/ 596 h 5547"/>
              <a:gd name="T40" fmla="*/ 5302 w 6269"/>
              <a:gd name="T41" fmla="*/ 2498 h 5547"/>
              <a:gd name="T42" fmla="*/ 5302 w 6269"/>
              <a:gd name="T43" fmla="*/ 3135 h 55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6269" h="5547">
                <a:moveTo>
                  <a:pt x="1445" y="3135"/>
                </a:moveTo>
                <a:lnTo>
                  <a:pt x="2412" y="3135"/>
                </a:lnTo>
                <a:lnTo>
                  <a:pt x="2412" y="5547"/>
                </a:lnTo>
                <a:lnTo>
                  <a:pt x="0" y="5547"/>
                </a:lnTo>
                <a:lnTo>
                  <a:pt x="0" y="3454"/>
                </a:lnTo>
                <a:cubicBezTo>
                  <a:pt x="0" y="2626"/>
                  <a:pt x="44" y="2055"/>
                  <a:pt x="132" y="1742"/>
                </a:cubicBezTo>
                <a:cubicBezTo>
                  <a:pt x="219" y="1429"/>
                  <a:pt x="433" y="1099"/>
                  <a:pt x="771" y="754"/>
                </a:cubicBezTo>
                <a:cubicBezTo>
                  <a:pt x="1227" y="291"/>
                  <a:pt x="1774" y="40"/>
                  <a:pt x="2412" y="0"/>
                </a:cubicBezTo>
                <a:lnTo>
                  <a:pt x="2412" y="596"/>
                </a:lnTo>
                <a:cubicBezTo>
                  <a:pt x="1767" y="648"/>
                  <a:pt x="1445" y="1282"/>
                  <a:pt x="1445" y="2498"/>
                </a:cubicBezTo>
                <a:lnTo>
                  <a:pt x="1445" y="3135"/>
                </a:lnTo>
                <a:close/>
                <a:moveTo>
                  <a:pt x="5302" y="3135"/>
                </a:moveTo>
                <a:lnTo>
                  <a:pt x="6269" y="3135"/>
                </a:lnTo>
                <a:lnTo>
                  <a:pt x="6269" y="5547"/>
                </a:lnTo>
                <a:lnTo>
                  <a:pt x="3857" y="5547"/>
                </a:lnTo>
                <a:lnTo>
                  <a:pt x="3857" y="3454"/>
                </a:lnTo>
                <a:cubicBezTo>
                  <a:pt x="3857" y="2619"/>
                  <a:pt x="3901" y="2048"/>
                  <a:pt x="3989" y="1742"/>
                </a:cubicBezTo>
                <a:cubicBezTo>
                  <a:pt x="4077" y="1435"/>
                  <a:pt x="4290" y="1106"/>
                  <a:pt x="4629" y="754"/>
                </a:cubicBezTo>
                <a:cubicBezTo>
                  <a:pt x="5084" y="291"/>
                  <a:pt x="5631" y="40"/>
                  <a:pt x="6269" y="0"/>
                </a:cubicBezTo>
                <a:lnTo>
                  <a:pt x="6269" y="596"/>
                </a:lnTo>
                <a:cubicBezTo>
                  <a:pt x="5625" y="648"/>
                  <a:pt x="5302" y="1282"/>
                  <a:pt x="5302" y="2498"/>
                </a:cubicBezTo>
                <a:lnTo>
                  <a:pt x="5302" y="3135"/>
                </a:lnTo>
                <a:close/>
              </a:path>
            </a:pathLst>
          </a:custGeom>
          <a:solidFill>
            <a:srgbClr val="D89102"/>
          </a:solid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 name="Title 1"/>
          <p:cNvSpPr>
            <a:spLocks noGrp="1"/>
          </p:cNvSpPr>
          <p:nvPr>
            <p:ph type="title" hasCustomPrompt="1"/>
          </p:nvPr>
        </p:nvSpPr>
        <p:spPr>
          <a:xfrm>
            <a:off x="2425933" y="1447800"/>
            <a:ext cx="7336962" cy="2057400"/>
          </a:xfrm>
        </p:spPr>
        <p:txBody>
          <a:bodyPr anchor="t"/>
          <a:lstStyle>
            <a:lvl1pPr marL="0" indent="0" algn="l">
              <a:lnSpc>
                <a:spcPct val="110000"/>
              </a:lnSpc>
              <a:defRPr sz="3200" b="1" baseline="0"/>
            </a:lvl1pPr>
          </a:lstStyle>
          <a:p>
            <a:r>
              <a:rPr/>
              <a:t>This is a sample quote slide. Type a brief quotation inside this textbox. Add a close quote mark at the end of the quotation.”</a:t>
            </a:r>
          </a:p>
        </p:txBody>
      </p:sp>
      <p:sp>
        <p:nvSpPr>
          <p:cNvPr id="10" name="Text Placeholder 18"/>
          <p:cNvSpPr>
            <a:spLocks noGrp="1"/>
          </p:cNvSpPr>
          <p:nvPr>
            <p:ph type="body" sz="quarter" idx="13" hasCustomPrompt="1"/>
          </p:nvPr>
        </p:nvSpPr>
        <p:spPr>
          <a:xfrm>
            <a:off x="6094412" y="3810000"/>
            <a:ext cx="3656647" cy="304800"/>
          </a:xfrm>
          <a:noFill/>
          <a:ln w="9525">
            <a:noFill/>
            <a:miter lim="800000"/>
            <a:headEnd/>
            <a:tailEnd/>
          </a:ln>
        </p:spPr>
        <p:txBody>
          <a:bodyPr vert="horz" wrap="none" lIns="0" tIns="0" rIns="0" bIns="0" numCol="1" anchor="t" anchorCtr="0" compatLnSpc="1">
            <a:prstTxWarp prst="textNoShape">
              <a:avLst/>
            </a:prstTxWarp>
            <a:noAutofit/>
          </a:bodyPr>
          <a:lstStyle>
            <a:lvl1pPr marL="0" indent="0" algn="l" rtl="0" eaLnBrk="1" fontAlgn="base" hangingPunct="1">
              <a:lnSpc>
                <a:spcPct val="90000"/>
              </a:lnSpc>
              <a:spcBef>
                <a:spcPct val="0"/>
              </a:spcBef>
              <a:spcAft>
                <a:spcPts val="0"/>
              </a:spcAft>
              <a:buClr>
                <a:schemeClr val="bg2">
                  <a:lumMod val="50000"/>
                </a:schemeClr>
              </a:buClr>
              <a:buFontTx/>
              <a:buNone/>
              <a:defRPr sz="2000" b="1" i="1" baseline="0">
                <a:solidFill>
                  <a:schemeClr val="tx1"/>
                </a:solidFill>
                <a:latin typeface="+mn-lt"/>
                <a:ea typeface="+mn-ea"/>
                <a:cs typeface="+mn-cs"/>
              </a:defRPr>
            </a:lvl1pPr>
          </a:lstStyle>
          <a:p>
            <a:pPr lvl="0"/>
            <a:r>
              <a:rPr/>
              <a:t>Name of Person Quoted</a:t>
            </a:r>
          </a:p>
        </p:txBody>
      </p:sp>
      <p:sp>
        <p:nvSpPr>
          <p:cNvPr id="11" name="Text Placeholder 18"/>
          <p:cNvSpPr>
            <a:spLocks noGrp="1"/>
          </p:cNvSpPr>
          <p:nvPr>
            <p:ph type="body" sz="quarter" idx="14" hasCustomPrompt="1"/>
          </p:nvPr>
        </p:nvSpPr>
        <p:spPr>
          <a:xfrm>
            <a:off x="6094412" y="4132052"/>
            <a:ext cx="3656647" cy="744748"/>
          </a:xfrm>
          <a:noFill/>
          <a:ln w="9525">
            <a:noFill/>
            <a:miter lim="800000"/>
            <a:headEnd/>
            <a:tailEnd/>
          </a:ln>
        </p:spPr>
        <p:txBody>
          <a:bodyPr vert="horz" wrap="square" lIns="0" tIns="0" rIns="0" bIns="0" numCol="1" anchor="t" anchorCtr="0" compatLnSpc="1">
            <a:prstTxWarp prst="textNoShape">
              <a:avLst/>
            </a:prstTxWarp>
            <a:noAutofit/>
          </a:bodyPr>
          <a:lstStyle>
            <a:lvl1pPr marL="0" indent="0" algn="l" rtl="0" eaLnBrk="1" fontAlgn="base" hangingPunct="1">
              <a:lnSpc>
                <a:spcPct val="90000"/>
              </a:lnSpc>
              <a:spcBef>
                <a:spcPct val="0"/>
              </a:spcBef>
              <a:spcAft>
                <a:spcPts val="0"/>
              </a:spcAft>
              <a:buClr>
                <a:schemeClr val="bg2">
                  <a:lumMod val="50000"/>
                </a:schemeClr>
              </a:buClr>
              <a:buFontTx/>
              <a:buNone/>
              <a:defRPr sz="2000" b="0" i="1" baseline="0">
                <a:solidFill>
                  <a:schemeClr val="accent1"/>
                </a:solidFill>
                <a:latin typeface="+mn-lt"/>
                <a:ea typeface="+mn-ea"/>
                <a:cs typeface="+mn-cs"/>
              </a:defRPr>
            </a:lvl1pPr>
          </a:lstStyle>
          <a:p>
            <a:pPr lvl="0"/>
            <a:r>
              <a:rPr/>
              <a:t>Title, Company Name</a:t>
            </a:r>
          </a:p>
        </p:txBody>
      </p:sp>
      <p:sp>
        <p:nvSpPr>
          <p:cNvPr id="3" name="Date Placeholder 2"/>
          <p:cNvSpPr>
            <a:spLocks noGrp="1"/>
          </p:cNvSpPr>
          <p:nvPr>
            <p:ph type="dt" sz="half" idx="10"/>
          </p:nvPr>
        </p:nvSpPr>
        <p:spPr/>
        <p:txBody>
          <a:bodyPr/>
          <a:lstStyle/>
          <a:p>
            <a:endParaRPr/>
          </a:p>
        </p:txBody>
      </p:sp>
      <p:sp>
        <p:nvSpPr>
          <p:cNvPr id="8" name="Footer Placeholder 7"/>
          <p:cNvSpPr>
            <a:spLocks noGrp="1"/>
          </p:cNvSpPr>
          <p:nvPr>
            <p:ph type="ftr" sz="quarter" idx="11"/>
          </p:nvPr>
        </p:nvSpPr>
        <p:spPr/>
        <p:txBody>
          <a:bodyPr/>
          <a:lstStyle/>
          <a:p>
            <a:r>
              <a:rPr lang="en-US" smtClean="0"/>
              <a:t>Symantec Confidential - NDA required</a:t>
            </a:r>
            <a:endParaRPr dirty="0"/>
          </a:p>
        </p:txBody>
      </p:sp>
      <p:sp>
        <p:nvSpPr>
          <p:cNvPr id="9" name="Slide Number Placeholder 8"/>
          <p:cNvSpPr>
            <a:spLocks noGrp="1"/>
          </p:cNvSpPr>
          <p:nvPr>
            <p:ph type="sldNum" sz="quarter" idx="12"/>
          </p:nvPr>
        </p:nvSpPr>
        <p:spPr/>
        <p:txBody>
          <a:bodyPr/>
          <a:lstStyle/>
          <a:p>
            <a:fld id="{C51EAA63-D034-42AE-91FA-B13B9518C7BE}" type="slidenum">
              <a:rPr/>
              <a:pPr/>
              <a:t>‹#›</a:t>
            </a:fld>
            <a:endParaRPr/>
          </a:p>
        </p:txBody>
      </p:sp>
    </p:spTree>
    <p:extLst>
      <p:ext uri="{BB962C8B-B14F-4D97-AF65-F5344CB8AC3E}">
        <p14:creationId xmlns:p14="http://schemas.microsoft.com/office/powerpoint/2010/main" val="9450984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Quote with Picture">
    <p:spTree>
      <p:nvGrpSpPr>
        <p:cNvPr id="1" name=""/>
        <p:cNvGrpSpPr/>
        <p:nvPr/>
      </p:nvGrpSpPr>
      <p:grpSpPr>
        <a:xfrm>
          <a:off x="0" y="0"/>
          <a:ext cx="0" cy="0"/>
          <a:chOff x="0" y="0"/>
          <a:chExt cx="0" cy="0"/>
        </a:xfrm>
      </p:grpSpPr>
      <p:sp>
        <p:nvSpPr>
          <p:cNvPr id="13" name="Rectangle 12"/>
          <p:cNvSpPr/>
          <p:nvPr/>
        </p:nvSpPr>
        <p:spPr bwMode="auto">
          <a:xfrm>
            <a:off x="1218883" y="1447800"/>
            <a:ext cx="2286000" cy="2743200"/>
          </a:xfrm>
          <a:prstGeom prst="rect">
            <a:avLst/>
          </a:prstGeom>
          <a:solidFill>
            <a:schemeClr val="bg2"/>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90000"/>
              </a:lnSpc>
              <a:spcBef>
                <a:spcPct val="0"/>
              </a:spcBef>
              <a:spcAft>
                <a:spcPct val="0"/>
              </a:spcAft>
              <a:buClrTx/>
              <a:buSzTx/>
              <a:buFontTx/>
              <a:buNone/>
              <a:tabLst/>
            </a:pPr>
            <a:endParaRPr kumimoji="0" sz="2400" i="0" u="none" strike="noStrike" cap="none" normalizeH="0" baseline="0">
              <a:ln>
                <a:noFill/>
              </a:ln>
              <a:solidFill>
                <a:schemeClr val="bg1"/>
              </a:solidFill>
              <a:effectLst/>
              <a:latin typeface="+mn-lt"/>
            </a:endParaRPr>
          </a:p>
        </p:txBody>
      </p:sp>
      <p:sp>
        <p:nvSpPr>
          <p:cNvPr id="12" name="Picture Placeholder 15"/>
          <p:cNvSpPr>
            <a:spLocks noGrp="1"/>
          </p:cNvSpPr>
          <p:nvPr>
            <p:ph type="pic" sz="quarter" idx="15" hasCustomPrompt="1"/>
          </p:nvPr>
        </p:nvSpPr>
        <p:spPr>
          <a:xfrm>
            <a:off x="1282891" y="1513396"/>
            <a:ext cx="2157984" cy="2613596"/>
          </a:xfrm>
          <a:noFill/>
        </p:spPr>
        <p:txBody>
          <a:bodyPr tIns="91440">
            <a:noAutofit/>
          </a:bodyPr>
          <a:lstStyle>
            <a:lvl1pPr marL="0" indent="0" algn="ctr">
              <a:spcBef>
                <a:spcPts val="0"/>
              </a:spcBef>
              <a:buNone/>
              <a:defRPr sz="1800" b="0" baseline="0">
                <a:solidFill>
                  <a:schemeClr val="tx1"/>
                </a:solidFill>
              </a:defRPr>
            </a:lvl1pPr>
          </a:lstStyle>
          <a:p>
            <a:r>
              <a:rPr/>
              <a:t>Click icon to insert picture</a:t>
            </a:r>
          </a:p>
        </p:txBody>
      </p:sp>
      <p:sp>
        <p:nvSpPr>
          <p:cNvPr id="14" name="Freeform 6"/>
          <p:cNvSpPr>
            <a:spLocks noEditPoints="1"/>
          </p:cNvSpPr>
          <p:nvPr/>
        </p:nvSpPr>
        <p:spPr bwMode="ltGray">
          <a:xfrm>
            <a:off x="4067789" y="1355379"/>
            <a:ext cx="458956" cy="406469"/>
          </a:xfrm>
          <a:custGeom>
            <a:avLst/>
            <a:gdLst>
              <a:gd name="T0" fmla="*/ 1445 w 6269"/>
              <a:gd name="T1" fmla="*/ 3135 h 5547"/>
              <a:gd name="T2" fmla="*/ 2412 w 6269"/>
              <a:gd name="T3" fmla="*/ 3135 h 5547"/>
              <a:gd name="T4" fmla="*/ 2412 w 6269"/>
              <a:gd name="T5" fmla="*/ 5547 h 5547"/>
              <a:gd name="T6" fmla="*/ 0 w 6269"/>
              <a:gd name="T7" fmla="*/ 5547 h 5547"/>
              <a:gd name="T8" fmla="*/ 0 w 6269"/>
              <a:gd name="T9" fmla="*/ 3454 h 5547"/>
              <a:gd name="T10" fmla="*/ 132 w 6269"/>
              <a:gd name="T11" fmla="*/ 1742 h 5547"/>
              <a:gd name="T12" fmla="*/ 771 w 6269"/>
              <a:gd name="T13" fmla="*/ 754 h 5547"/>
              <a:gd name="T14" fmla="*/ 2412 w 6269"/>
              <a:gd name="T15" fmla="*/ 0 h 5547"/>
              <a:gd name="T16" fmla="*/ 2412 w 6269"/>
              <a:gd name="T17" fmla="*/ 596 h 5547"/>
              <a:gd name="T18" fmla="*/ 1445 w 6269"/>
              <a:gd name="T19" fmla="*/ 2498 h 5547"/>
              <a:gd name="T20" fmla="*/ 1445 w 6269"/>
              <a:gd name="T21" fmla="*/ 3135 h 5547"/>
              <a:gd name="T22" fmla="*/ 5302 w 6269"/>
              <a:gd name="T23" fmla="*/ 3135 h 5547"/>
              <a:gd name="T24" fmla="*/ 6269 w 6269"/>
              <a:gd name="T25" fmla="*/ 3135 h 5547"/>
              <a:gd name="T26" fmla="*/ 6269 w 6269"/>
              <a:gd name="T27" fmla="*/ 5547 h 5547"/>
              <a:gd name="T28" fmla="*/ 3857 w 6269"/>
              <a:gd name="T29" fmla="*/ 5547 h 5547"/>
              <a:gd name="T30" fmla="*/ 3857 w 6269"/>
              <a:gd name="T31" fmla="*/ 3454 h 5547"/>
              <a:gd name="T32" fmla="*/ 3989 w 6269"/>
              <a:gd name="T33" fmla="*/ 1742 h 5547"/>
              <a:gd name="T34" fmla="*/ 4629 w 6269"/>
              <a:gd name="T35" fmla="*/ 754 h 5547"/>
              <a:gd name="T36" fmla="*/ 6269 w 6269"/>
              <a:gd name="T37" fmla="*/ 0 h 5547"/>
              <a:gd name="T38" fmla="*/ 6269 w 6269"/>
              <a:gd name="T39" fmla="*/ 596 h 5547"/>
              <a:gd name="T40" fmla="*/ 5302 w 6269"/>
              <a:gd name="T41" fmla="*/ 2498 h 5547"/>
              <a:gd name="T42" fmla="*/ 5302 w 6269"/>
              <a:gd name="T43" fmla="*/ 3135 h 55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6269" h="5547">
                <a:moveTo>
                  <a:pt x="1445" y="3135"/>
                </a:moveTo>
                <a:lnTo>
                  <a:pt x="2412" y="3135"/>
                </a:lnTo>
                <a:lnTo>
                  <a:pt x="2412" y="5547"/>
                </a:lnTo>
                <a:lnTo>
                  <a:pt x="0" y="5547"/>
                </a:lnTo>
                <a:lnTo>
                  <a:pt x="0" y="3454"/>
                </a:lnTo>
                <a:cubicBezTo>
                  <a:pt x="0" y="2626"/>
                  <a:pt x="44" y="2055"/>
                  <a:pt x="132" y="1742"/>
                </a:cubicBezTo>
                <a:cubicBezTo>
                  <a:pt x="219" y="1429"/>
                  <a:pt x="433" y="1099"/>
                  <a:pt x="771" y="754"/>
                </a:cubicBezTo>
                <a:cubicBezTo>
                  <a:pt x="1227" y="291"/>
                  <a:pt x="1774" y="40"/>
                  <a:pt x="2412" y="0"/>
                </a:cubicBezTo>
                <a:lnTo>
                  <a:pt x="2412" y="596"/>
                </a:lnTo>
                <a:cubicBezTo>
                  <a:pt x="1767" y="648"/>
                  <a:pt x="1445" y="1282"/>
                  <a:pt x="1445" y="2498"/>
                </a:cubicBezTo>
                <a:lnTo>
                  <a:pt x="1445" y="3135"/>
                </a:lnTo>
                <a:close/>
                <a:moveTo>
                  <a:pt x="5302" y="3135"/>
                </a:moveTo>
                <a:lnTo>
                  <a:pt x="6269" y="3135"/>
                </a:lnTo>
                <a:lnTo>
                  <a:pt x="6269" y="5547"/>
                </a:lnTo>
                <a:lnTo>
                  <a:pt x="3857" y="5547"/>
                </a:lnTo>
                <a:lnTo>
                  <a:pt x="3857" y="3454"/>
                </a:lnTo>
                <a:cubicBezTo>
                  <a:pt x="3857" y="2619"/>
                  <a:pt x="3901" y="2048"/>
                  <a:pt x="3989" y="1742"/>
                </a:cubicBezTo>
                <a:cubicBezTo>
                  <a:pt x="4077" y="1435"/>
                  <a:pt x="4290" y="1106"/>
                  <a:pt x="4629" y="754"/>
                </a:cubicBezTo>
                <a:cubicBezTo>
                  <a:pt x="5084" y="291"/>
                  <a:pt x="5631" y="40"/>
                  <a:pt x="6269" y="0"/>
                </a:cubicBezTo>
                <a:lnTo>
                  <a:pt x="6269" y="596"/>
                </a:lnTo>
                <a:cubicBezTo>
                  <a:pt x="5625" y="648"/>
                  <a:pt x="5302" y="1282"/>
                  <a:pt x="5302" y="2498"/>
                </a:cubicBezTo>
                <a:lnTo>
                  <a:pt x="5302" y="3135"/>
                </a:lnTo>
                <a:close/>
              </a:path>
            </a:pathLst>
          </a:custGeom>
          <a:solidFill>
            <a:srgbClr val="D89102"/>
          </a:solid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 name="Title 1"/>
          <p:cNvSpPr>
            <a:spLocks noGrp="1"/>
          </p:cNvSpPr>
          <p:nvPr>
            <p:ph type="title" hasCustomPrompt="1"/>
          </p:nvPr>
        </p:nvSpPr>
        <p:spPr>
          <a:xfrm>
            <a:off x="4722812" y="1440612"/>
            <a:ext cx="6247131" cy="2672602"/>
          </a:xfrm>
        </p:spPr>
        <p:txBody>
          <a:bodyPr anchor="t"/>
          <a:lstStyle>
            <a:lvl1pPr marL="0" indent="0" algn="l">
              <a:lnSpc>
                <a:spcPct val="110000"/>
              </a:lnSpc>
              <a:defRPr sz="3200" b="1" baseline="0"/>
            </a:lvl1pPr>
          </a:lstStyle>
          <a:p>
            <a:r>
              <a:rPr/>
              <a:t>This is a sample quote slide. Type a brief quotation inside this textbox. Add a close quote mark at the end of the quotation.”</a:t>
            </a:r>
          </a:p>
        </p:txBody>
      </p:sp>
      <p:sp>
        <p:nvSpPr>
          <p:cNvPr id="10" name="Text Placeholder 18"/>
          <p:cNvSpPr>
            <a:spLocks noGrp="1"/>
          </p:cNvSpPr>
          <p:nvPr>
            <p:ph type="body" sz="quarter" idx="13" hasCustomPrompt="1"/>
          </p:nvPr>
        </p:nvSpPr>
        <p:spPr>
          <a:xfrm>
            <a:off x="1201634" y="4419600"/>
            <a:ext cx="3017520" cy="304800"/>
          </a:xfrm>
          <a:noFill/>
          <a:ln w="9525">
            <a:noFill/>
            <a:miter lim="800000"/>
            <a:headEnd/>
            <a:tailEnd/>
          </a:ln>
        </p:spPr>
        <p:txBody>
          <a:bodyPr vert="horz" wrap="none" lIns="0" tIns="0" rIns="0" bIns="0" numCol="1" anchor="t" anchorCtr="0" compatLnSpc="1">
            <a:prstTxWarp prst="textNoShape">
              <a:avLst/>
            </a:prstTxWarp>
            <a:noAutofit/>
          </a:bodyPr>
          <a:lstStyle>
            <a:lvl1pPr marL="0" indent="0" algn="l" rtl="0" eaLnBrk="1" fontAlgn="base" hangingPunct="1">
              <a:lnSpc>
                <a:spcPct val="90000"/>
              </a:lnSpc>
              <a:spcBef>
                <a:spcPct val="0"/>
              </a:spcBef>
              <a:spcAft>
                <a:spcPts val="0"/>
              </a:spcAft>
              <a:buClr>
                <a:schemeClr val="bg2">
                  <a:lumMod val="50000"/>
                </a:schemeClr>
              </a:buClr>
              <a:buFontTx/>
              <a:buNone/>
              <a:defRPr sz="1800" b="1" i="1" baseline="0">
                <a:solidFill>
                  <a:schemeClr val="tx1"/>
                </a:solidFill>
                <a:latin typeface="+mn-lt"/>
                <a:ea typeface="+mn-ea"/>
                <a:cs typeface="+mn-cs"/>
              </a:defRPr>
            </a:lvl1pPr>
          </a:lstStyle>
          <a:p>
            <a:pPr lvl="0"/>
            <a:r>
              <a:rPr/>
              <a:t>Name of Person Quoted</a:t>
            </a:r>
          </a:p>
        </p:txBody>
      </p:sp>
      <p:sp>
        <p:nvSpPr>
          <p:cNvPr id="11" name="Text Placeholder 18"/>
          <p:cNvSpPr>
            <a:spLocks noGrp="1"/>
          </p:cNvSpPr>
          <p:nvPr>
            <p:ph type="body" sz="quarter" idx="14" hasCustomPrompt="1"/>
          </p:nvPr>
        </p:nvSpPr>
        <p:spPr>
          <a:xfrm>
            <a:off x="1201634" y="4724400"/>
            <a:ext cx="3017520" cy="744748"/>
          </a:xfrm>
          <a:noFill/>
          <a:ln w="9525">
            <a:noFill/>
            <a:miter lim="800000"/>
            <a:headEnd/>
            <a:tailEnd/>
          </a:ln>
        </p:spPr>
        <p:txBody>
          <a:bodyPr vert="horz" wrap="square" lIns="0" tIns="0" rIns="0" bIns="0" numCol="1" anchor="t" anchorCtr="0" compatLnSpc="1">
            <a:prstTxWarp prst="textNoShape">
              <a:avLst/>
            </a:prstTxWarp>
            <a:noAutofit/>
          </a:bodyPr>
          <a:lstStyle>
            <a:lvl1pPr marL="0" indent="0" algn="l" rtl="0" eaLnBrk="1" fontAlgn="base" hangingPunct="1">
              <a:lnSpc>
                <a:spcPct val="90000"/>
              </a:lnSpc>
              <a:spcBef>
                <a:spcPct val="0"/>
              </a:spcBef>
              <a:spcAft>
                <a:spcPts val="0"/>
              </a:spcAft>
              <a:buClr>
                <a:schemeClr val="bg2">
                  <a:lumMod val="50000"/>
                </a:schemeClr>
              </a:buClr>
              <a:buFontTx/>
              <a:buNone/>
              <a:defRPr sz="1800" b="0" i="1" baseline="0">
                <a:solidFill>
                  <a:schemeClr val="accent1"/>
                </a:solidFill>
                <a:latin typeface="+mn-lt"/>
                <a:ea typeface="+mn-ea"/>
                <a:cs typeface="+mn-cs"/>
              </a:defRPr>
            </a:lvl1pPr>
          </a:lstStyle>
          <a:p>
            <a:pPr lvl="0"/>
            <a:r>
              <a:rPr/>
              <a:t>Title, Company Name</a:t>
            </a:r>
          </a:p>
        </p:txBody>
      </p:sp>
      <p:sp>
        <p:nvSpPr>
          <p:cNvPr id="3" name="Date Placeholder 2"/>
          <p:cNvSpPr>
            <a:spLocks noGrp="1"/>
          </p:cNvSpPr>
          <p:nvPr>
            <p:ph type="dt" sz="half" idx="10"/>
          </p:nvPr>
        </p:nvSpPr>
        <p:spPr/>
        <p:txBody>
          <a:bodyPr/>
          <a:lstStyle/>
          <a:p>
            <a:endParaRPr/>
          </a:p>
        </p:txBody>
      </p:sp>
      <p:sp>
        <p:nvSpPr>
          <p:cNvPr id="8" name="Footer Placeholder 7"/>
          <p:cNvSpPr>
            <a:spLocks noGrp="1"/>
          </p:cNvSpPr>
          <p:nvPr>
            <p:ph type="ftr" sz="quarter" idx="11"/>
          </p:nvPr>
        </p:nvSpPr>
        <p:spPr/>
        <p:txBody>
          <a:bodyPr/>
          <a:lstStyle/>
          <a:p>
            <a:r>
              <a:rPr lang="en-US" smtClean="0"/>
              <a:t>Symantec Confidential - NDA required</a:t>
            </a:r>
            <a:endParaRPr dirty="0"/>
          </a:p>
        </p:txBody>
      </p:sp>
      <p:sp>
        <p:nvSpPr>
          <p:cNvPr id="9" name="Slide Number Placeholder 8"/>
          <p:cNvSpPr>
            <a:spLocks noGrp="1"/>
          </p:cNvSpPr>
          <p:nvPr>
            <p:ph type="sldNum" sz="quarter" idx="12"/>
          </p:nvPr>
        </p:nvSpPr>
        <p:spPr/>
        <p:txBody>
          <a:bodyPr/>
          <a:lstStyle/>
          <a:p>
            <a:fld id="{C51EAA63-D034-42AE-91FA-B13B9518C7BE}" type="slidenum">
              <a:rPr/>
              <a:pPr/>
              <a:t>‹#›</a:t>
            </a:fld>
            <a:endParaRPr/>
          </a:p>
        </p:txBody>
      </p:sp>
    </p:spTree>
    <p:extLst>
      <p:ext uri="{BB962C8B-B14F-4D97-AF65-F5344CB8AC3E}">
        <p14:creationId xmlns:p14="http://schemas.microsoft.com/office/powerpoint/2010/main" val="6679451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p:cSld name="Q&amp;A">
    <p:bg>
      <p:bgPr>
        <a:solidFill>
          <a:srgbClr val="EFEFEF"/>
        </a:solidFill>
        <a:effectLst/>
      </p:bgPr>
    </p:bg>
    <p:spTree>
      <p:nvGrpSpPr>
        <p:cNvPr id="1" name=""/>
        <p:cNvGrpSpPr/>
        <p:nvPr/>
      </p:nvGrpSpPr>
      <p:grpSpPr>
        <a:xfrm>
          <a:off x="0" y="0"/>
          <a:ext cx="0" cy="0"/>
          <a:chOff x="0" y="0"/>
          <a:chExt cx="0" cy="0"/>
        </a:xfrm>
      </p:grpSpPr>
      <p:sp>
        <p:nvSpPr>
          <p:cNvPr id="164" name="TextBox 163"/>
          <p:cNvSpPr txBox="1"/>
          <p:nvPr/>
        </p:nvSpPr>
        <p:spPr>
          <a:xfrm>
            <a:off x="1147138" y="4011283"/>
            <a:ext cx="967895" cy="1246517"/>
          </a:xfrm>
          <a:prstGeom prst="rect">
            <a:avLst/>
          </a:prstGeom>
          <a:noFill/>
        </p:spPr>
        <p:txBody>
          <a:bodyPr wrap="square" lIns="0" tIns="0" rIns="0" bIns="0" rtlCol="0">
            <a:noAutofit/>
          </a:bodyPr>
          <a:lstStyle/>
          <a:p>
            <a:pPr>
              <a:lnSpc>
                <a:spcPct val="90000"/>
              </a:lnSpc>
            </a:pPr>
            <a:r>
              <a:rPr sz="7200" b="1"/>
              <a:t>Q</a:t>
            </a:r>
          </a:p>
        </p:txBody>
      </p:sp>
      <p:sp>
        <p:nvSpPr>
          <p:cNvPr id="163" name="TextBox 162"/>
          <p:cNvSpPr txBox="1"/>
          <p:nvPr/>
        </p:nvSpPr>
        <p:spPr>
          <a:xfrm>
            <a:off x="1585797" y="4027226"/>
            <a:ext cx="883806" cy="1304925"/>
          </a:xfrm>
          <a:prstGeom prst="rect">
            <a:avLst/>
          </a:prstGeom>
          <a:noFill/>
        </p:spPr>
        <p:txBody>
          <a:bodyPr wrap="square" lIns="0" tIns="0" rIns="0" bIns="0" rtlCol="0">
            <a:noAutofit/>
          </a:bodyPr>
          <a:lstStyle/>
          <a:p>
            <a:pPr algn="ctr">
              <a:lnSpc>
                <a:spcPct val="90000"/>
              </a:lnSpc>
            </a:pPr>
            <a:r>
              <a:rPr sz="6600" b="0">
                <a:solidFill>
                  <a:schemeClr val="bg2"/>
                </a:solidFill>
              </a:rPr>
              <a:t>&amp;</a:t>
            </a:r>
          </a:p>
        </p:txBody>
      </p:sp>
      <p:sp>
        <p:nvSpPr>
          <p:cNvPr id="165" name="TextBox 164"/>
          <p:cNvSpPr txBox="1"/>
          <p:nvPr/>
        </p:nvSpPr>
        <p:spPr>
          <a:xfrm>
            <a:off x="2246732" y="4011283"/>
            <a:ext cx="847305" cy="1246517"/>
          </a:xfrm>
          <a:prstGeom prst="rect">
            <a:avLst/>
          </a:prstGeom>
          <a:noFill/>
        </p:spPr>
        <p:txBody>
          <a:bodyPr wrap="square" lIns="0" tIns="0" rIns="0" bIns="0" rtlCol="0">
            <a:noAutofit/>
          </a:bodyPr>
          <a:lstStyle/>
          <a:p>
            <a:pPr>
              <a:lnSpc>
                <a:spcPct val="90000"/>
              </a:lnSpc>
            </a:pPr>
            <a:r>
              <a:rPr sz="7200" b="1"/>
              <a:t>A</a:t>
            </a:r>
          </a:p>
        </p:txBody>
      </p:sp>
      <p:sp>
        <p:nvSpPr>
          <p:cNvPr id="119" name="Rectangle 118"/>
          <p:cNvSpPr/>
          <p:nvPr/>
        </p:nvSpPr>
        <p:spPr bwMode="ltGray">
          <a:xfrm>
            <a:off x="10734443" y="539871"/>
            <a:ext cx="1254534" cy="1254533"/>
          </a:xfrm>
          <a:prstGeom prst="rect">
            <a:avLst/>
          </a:prstGeom>
          <a:solidFill>
            <a:srgbClr val="FDBA30"/>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p>
        </p:txBody>
      </p:sp>
      <p:sp>
        <p:nvSpPr>
          <p:cNvPr id="120" name="Rectangle 119"/>
          <p:cNvSpPr/>
          <p:nvPr/>
        </p:nvSpPr>
        <p:spPr bwMode="ltGray">
          <a:xfrm>
            <a:off x="9885187" y="370770"/>
            <a:ext cx="1612958" cy="1628698"/>
          </a:xfrm>
          <a:prstGeom prst="rect">
            <a:avLst/>
          </a:prstGeom>
          <a:solidFill>
            <a:srgbClr val="E5E5E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p>
        </p:txBody>
      </p:sp>
      <p:sp>
        <p:nvSpPr>
          <p:cNvPr id="121" name="Rectangle 120"/>
          <p:cNvSpPr/>
          <p:nvPr/>
        </p:nvSpPr>
        <p:spPr bwMode="ltGray">
          <a:xfrm>
            <a:off x="10734445" y="539871"/>
            <a:ext cx="763700" cy="1254533"/>
          </a:xfrm>
          <a:prstGeom prst="rect">
            <a:avLst/>
          </a:prstGeom>
          <a:solidFill>
            <a:srgbClr val="E5AA2D"/>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p>
        </p:txBody>
      </p:sp>
      <p:sp>
        <p:nvSpPr>
          <p:cNvPr id="122" name="Rectangle 23"/>
          <p:cNvSpPr/>
          <p:nvPr/>
        </p:nvSpPr>
        <p:spPr bwMode="ltGray">
          <a:xfrm>
            <a:off x="11310746" y="370770"/>
            <a:ext cx="187398" cy="591855"/>
          </a:xfrm>
          <a:custGeom>
            <a:avLst/>
            <a:gdLst/>
            <a:ahLst/>
            <a:cxnLst/>
            <a:rect l="l" t="t" r="r" b="b"/>
            <a:pathLst>
              <a:path w="135715" h="428625">
                <a:moveTo>
                  <a:pt x="0" y="0"/>
                </a:moveTo>
                <a:lnTo>
                  <a:pt x="135715" y="0"/>
                </a:lnTo>
                <a:lnTo>
                  <a:pt x="135715" y="428625"/>
                </a:lnTo>
                <a:lnTo>
                  <a:pt x="0" y="428625"/>
                </a:lnTo>
                <a:close/>
              </a:path>
            </a:pathLst>
          </a:custGeom>
          <a:solidFill>
            <a:srgbClr val="D3D4D6"/>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p>
        </p:txBody>
      </p:sp>
      <p:sp>
        <p:nvSpPr>
          <p:cNvPr id="123" name="Rectangle 122"/>
          <p:cNvSpPr/>
          <p:nvPr/>
        </p:nvSpPr>
        <p:spPr bwMode="ltGray">
          <a:xfrm>
            <a:off x="11310746" y="539871"/>
            <a:ext cx="678231" cy="422754"/>
          </a:xfrm>
          <a:prstGeom prst="rect">
            <a:avLst/>
          </a:prstGeom>
          <a:solidFill>
            <a:srgbClr val="E5AA2D"/>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p>
        </p:txBody>
      </p:sp>
      <p:sp>
        <p:nvSpPr>
          <p:cNvPr id="124" name="Rectangle 123"/>
          <p:cNvSpPr/>
          <p:nvPr/>
        </p:nvSpPr>
        <p:spPr bwMode="ltGray">
          <a:xfrm>
            <a:off x="11310746" y="539871"/>
            <a:ext cx="187400" cy="422754"/>
          </a:xfrm>
          <a:prstGeom prst="rect">
            <a:avLst/>
          </a:prstGeom>
          <a:solidFill>
            <a:srgbClr val="D29C28"/>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p>
        </p:txBody>
      </p:sp>
      <p:sp>
        <p:nvSpPr>
          <p:cNvPr id="125" name="Rectangle 124"/>
          <p:cNvSpPr/>
          <p:nvPr/>
        </p:nvSpPr>
        <p:spPr bwMode="ltGray">
          <a:xfrm>
            <a:off x="10349871" y="858723"/>
            <a:ext cx="512691" cy="518199"/>
          </a:xfrm>
          <a:prstGeom prst="rect">
            <a:avLst/>
          </a:prstGeom>
          <a:solidFill>
            <a:srgbClr val="E5AA2D"/>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p>
        </p:txBody>
      </p:sp>
      <p:sp>
        <p:nvSpPr>
          <p:cNvPr id="126" name="Rectangle 125"/>
          <p:cNvSpPr/>
          <p:nvPr/>
        </p:nvSpPr>
        <p:spPr bwMode="ltGray">
          <a:xfrm>
            <a:off x="10734443" y="858723"/>
            <a:ext cx="128117" cy="518199"/>
          </a:xfrm>
          <a:prstGeom prst="rect">
            <a:avLst/>
          </a:prstGeom>
          <a:solidFill>
            <a:srgbClr val="E0871C"/>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p>
        </p:txBody>
      </p:sp>
      <p:sp>
        <p:nvSpPr>
          <p:cNvPr id="127" name="Rectangle 126"/>
          <p:cNvSpPr/>
          <p:nvPr/>
        </p:nvSpPr>
        <p:spPr bwMode="ltGray">
          <a:xfrm>
            <a:off x="9680503" y="1709936"/>
            <a:ext cx="491136" cy="496414"/>
          </a:xfrm>
          <a:prstGeom prst="rect">
            <a:avLst/>
          </a:prstGeom>
          <a:solidFill>
            <a:srgbClr val="FDBA30"/>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p>
        </p:txBody>
      </p:sp>
      <p:sp>
        <p:nvSpPr>
          <p:cNvPr id="128" name="Rectangle 127"/>
          <p:cNvSpPr/>
          <p:nvPr/>
        </p:nvSpPr>
        <p:spPr bwMode="ltGray">
          <a:xfrm>
            <a:off x="9885187" y="1709936"/>
            <a:ext cx="286453" cy="289531"/>
          </a:xfrm>
          <a:prstGeom prst="rect">
            <a:avLst/>
          </a:prstGeom>
          <a:solidFill>
            <a:srgbClr val="E5AA2D"/>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p>
        </p:txBody>
      </p:sp>
      <p:sp>
        <p:nvSpPr>
          <p:cNvPr id="132" name="Rectangle 131"/>
          <p:cNvSpPr/>
          <p:nvPr/>
        </p:nvSpPr>
        <p:spPr bwMode="ltGray">
          <a:xfrm>
            <a:off x="1679448" y="1869742"/>
            <a:ext cx="702710" cy="709567"/>
          </a:xfrm>
          <a:prstGeom prst="rect">
            <a:avLst/>
          </a:prstGeom>
          <a:solidFill>
            <a:srgbClr val="E5E5E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p>
        </p:txBody>
      </p:sp>
      <p:grpSp>
        <p:nvGrpSpPr>
          <p:cNvPr id="2" name="Group 1"/>
          <p:cNvGrpSpPr/>
          <p:nvPr userDrawn="1"/>
        </p:nvGrpSpPr>
        <p:grpSpPr>
          <a:xfrm>
            <a:off x="5810242" y="201168"/>
            <a:ext cx="3375039" cy="3024137"/>
            <a:chOff x="5810242" y="218886"/>
            <a:chExt cx="3375039" cy="3024137"/>
          </a:xfrm>
        </p:grpSpPr>
        <p:sp>
          <p:nvSpPr>
            <p:cNvPr id="129" name="Rectangle 128"/>
            <p:cNvSpPr/>
            <p:nvPr/>
          </p:nvSpPr>
          <p:spPr bwMode="ltGray">
            <a:xfrm>
              <a:off x="7086086" y="872794"/>
              <a:ext cx="1074582" cy="1085068"/>
            </a:xfrm>
            <a:prstGeom prst="rect">
              <a:avLst/>
            </a:prstGeom>
            <a:solidFill>
              <a:srgbClr val="E5E5E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p>
          </p:txBody>
        </p:sp>
        <p:sp>
          <p:nvSpPr>
            <p:cNvPr id="130" name="Rectangle 129"/>
            <p:cNvSpPr/>
            <p:nvPr/>
          </p:nvSpPr>
          <p:spPr bwMode="ltGray">
            <a:xfrm>
              <a:off x="6290368" y="1688239"/>
              <a:ext cx="1054857" cy="1065150"/>
            </a:xfrm>
            <a:prstGeom prst="rect">
              <a:avLst/>
            </a:prstGeom>
            <a:solidFill>
              <a:srgbClr val="E5E5E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p>
          </p:txBody>
        </p:sp>
        <p:sp>
          <p:nvSpPr>
            <p:cNvPr id="133" name="Rectangle 132"/>
            <p:cNvSpPr/>
            <p:nvPr/>
          </p:nvSpPr>
          <p:spPr bwMode="ltGray">
            <a:xfrm>
              <a:off x="7885748" y="424895"/>
              <a:ext cx="1130577" cy="1141610"/>
            </a:xfrm>
            <a:prstGeom prst="rect">
              <a:avLst/>
            </a:prstGeom>
            <a:solidFill>
              <a:srgbClr val="F7F7F7"/>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p>
          </p:txBody>
        </p:sp>
        <p:sp>
          <p:nvSpPr>
            <p:cNvPr id="134" name="Rectangle 43"/>
            <p:cNvSpPr/>
            <p:nvPr/>
          </p:nvSpPr>
          <p:spPr bwMode="ltGray">
            <a:xfrm>
              <a:off x="7885748" y="872794"/>
              <a:ext cx="274920" cy="693711"/>
            </a:xfrm>
            <a:custGeom>
              <a:avLst/>
              <a:gdLst/>
              <a:ahLst/>
              <a:cxnLst/>
              <a:rect l="l" t="t" r="r" b="b"/>
              <a:pathLst>
                <a:path w="199099" h="502390">
                  <a:moveTo>
                    <a:pt x="0" y="0"/>
                  </a:moveTo>
                  <a:lnTo>
                    <a:pt x="199099" y="0"/>
                  </a:lnTo>
                  <a:lnTo>
                    <a:pt x="199099" y="502390"/>
                  </a:lnTo>
                  <a:lnTo>
                    <a:pt x="0" y="502390"/>
                  </a:lnTo>
                  <a:close/>
                </a:path>
              </a:pathLst>
            </a:custGeom>
            <a:solidFill>
              <a:srgbClr val="F3F3F4"/>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p>
          </p:txBody>
        </p:sp>
        <p:sp>
          <p:nvSpPr>
            <p:cNvPr id="135" name="Rectangle 134"/>
            <p:cNvSpPr/>
            <p:nvPr/>
          </p:nvSpPr>
          <p:spPr bwMode="ltGray">
            <a:xfrm>
              <a:off x="8338964" y="218886"/>
              <a:ext cx="428424" cy="433027"/>
            </a:xfrm>
            <a:prstGeom prst="rect">
              <a:avLst/>
            </a:prstGeom>
            <a:solidFill>
              <a:srgbClr val="E7E7E8"/>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p>
          </p:txBody>
        </p:sp>
        <p:sp>
          <p:nvSpPr>
            <p:cNvPr id="136" name="Rectangle 46"/>
            <p:cNvSpPr/>
            <p:nvPr/>
          </p:nvSpPr>
          <p:spPr bwMode="ltGray">
            <a:xfrm>
              <a:off x="8338964" y="424895"/>
              <a:ext cx="428424" cy="227018"/>
            </a:xfrm>
            <a:custGeom>
              <a:avLst/>
              <a:gdLst/>
              <a:ahLst/>
              <a:cxnLst/>
              <a:rect l="l" t="t" r="r" b="b"/>
              <a:pathLst>
                <a:path w="310267" h="164408">
                  <a:moveTo>
                    <a:pt x="0" y="0"/>
                  </a:moveTo>
                  <a:lnTo>
                    <a:pt x="310267" y="0"/>
                  </a:lnTo>
                  <a:lnTo>
                    <a:pt x="310267" y="164408"/>
                  </a:lnTo>
                  <a:lnTo>
                    <a:pt x="0" y="164408"/>
                  </a:lnTo>
                  <a:close/>
                </a:path>
              </a:pathLst>
            </a:custGeom>
            <a:solidFill>
              <a:srgbClr val="F3F3F4"/>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p>
          </p:txBody>
        </p:sp>
        <p:sp>
          <p:nvSpPr>
            <p:cNvPr id="137" name="Rectangle 136"/>
            <p:cNvSpPr/>
            <p:nvPr/>
          </p:nvSpPr>
          <p:spPr bwMode="ltGray">
            <a:xfrm>
              <a:off x="8624841" y="548066"/>
              <a:ext cx="560440" cy="566462"/>
            </a:xfrm>
            <a:prstGeom prst="rect">
              <a:avLst/>
            </a:prstGeom>
            <a:solidFill>
              <a:srgbClr val="C7C8CA"/>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p>
          </p:txBody>
        </p:sp>
        <p:sp>
          <p:nvSpPr>
            <p:cNvPr id="138" name="Rectangle 46"/>
            <p:cNvSpPr/>
            <p:nvPr/>
          </p:nvSpPr>
          <p:spPr bwMode="ltGray">
            <a:xfrm>
              <a:off x="8624841" y="548066"/>
              <a:ext cx="142546" cy="103847"/>
            </a:xfrm>
            <a:custGeom>
              <a:avLst/>
              <a:gdLst/>
              <a:ahLst/>
              <a:cxnLst/>
              <a:rect l="l" t="t" r="r" b="b"/>
              <a:pathLst>
                <a:path w="103233" h="75207">
                  <a:moveTo>
                    <a:pt x="0" y="0"/>
                  </a:moveTo>
                  <a:lnTo>
                    <a:pt x="103233" y="0"/>
                  </a:lnTo>
                  <a:lnTo>
                    <a:pt x="103233" y="75207"/>
                  </a:lnTo>
                  <a:lnTo>
                    <a:pt x="0" y="75207"/>
                  </a:lnTo>
                  <a:close/>
                </a:path>
              </a:pathLst>
            </a:custGeom>
            <a:solidFill>
              <a:srgbClr val="BEC0C2"/>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p>
          </p:txBody>
        </p:sp>
        <p:sp>
          <p:nvSpPr>
            <p:cNvPr id="139" name="Rectangle 53"/>
            <p:cNvSpPr/>
            <p:nvPr/>
          </p:nvSpPr>
          <p:spPr bwMode="ltGray">
            <a:xfrm>
              <a:off x="7086086" y="1688239"/>
              <a:ext cx="259139" cy="269622"/>
            </a:xfrm>
            <a:custGeom>
              <a:avLst/>
              <a:gdLst/>
              <a:ahLst/>
              <a:cxnLst/>
              <a:rect l="l" t="t" r="r" b="b"/>
              <a:pathLst>
                <a:path w="187670" h="195262">
                  <a:moveTo>
                    <a:pt x="0" y="0"/>
                  </a:moveTo>
                  <a:lnTo>
                    <a:pt x="187670" y="0"/>
                  </a:lnTo>
                  <a:lnTo>
                    <a:pt x="187670" y="195262"/>
                  </a:lnTo>
                  <a:lnTo>
                    <a:pt x="0" y="195262"/>
                  </a:lnTo>
                  <a:close/>
                </a:path>
              </a:pathLst>
            </a:custGeom>
            <a:solidFill>
              <a:srgbClr val="D3D4D6"/>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p>
          </p:txBody>
        </p:sp>
        <p:sp>
          <p:nvSpPr>
            <p:cNvPr id="140" name="Rectangle 139"/>
            <p:cNvSpPr/>
            <p:nvPr/>
          </p:nvSpPr>
          <p:spPr bwMode="ltGray">
            <a:xfrm>
              <a:off x="6415250" y="2106289"/>
              <a:ext cx="519581" cy="525164"/>
            </a:xfrm>
            <a:prstGeom prst="rect">
              <a:avLst/>
            </a:prstGeom>
            <a:solidFill>
              <a:srgbClr val="C0C1C4"/>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p>
          </p:txBody>
        </p:sp>
        <p:sp>
          <p:nvSpPr>
            <p:cNvPr id="141" name="Rectangle 140"/>
            <p:cNvSpPr/>
            <p:nvPr/>
          </p:nvSpPr>
          <p:spPr bwMode="ltGray">
            <a:xfrm>
              <a:off x="5810242" y="2911405"/>
              <a:ext cx="328093" cy="331618"/>
            </a:xfrm>
            <a:prstGeom prst="rect">
              <a:avLst/>
            </a:prstGeom>
            <a:solidFill>
              <a:srgbClr val="C7C8CA"/>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p>
          </p:txBody>
        </p:sp>
      </p:grpSp>
      <p:grpSp>
        <p:nvGrpSpPr>
          <p:cNvPr id="3" name="Group 2"/>
          <p:cNvGrpSpPr/>
          <p:nvPr userDrawn="1"/>
        </p:nvGrpSpPr>
        <p:grpSpPr>
          <a:xfrm>
            <a:off x="3931054" y="1298448"/>
            <a:ext cx="2147163" cy="1897884"/>
            <a:chOff x="3931054" y="1188451"/>
            <a:chExt cx="2147163" cy="1897884"/>
          </a:xfrm>
        </p:grpSpPr>
        <p:sp>
          <p:nvSpPr>
            <p:cNvPr id="131" name="Rectangle 130"/>
            <p:cNvSpPr/>
            <p:nvPr/>
          </p:nvSpPr>
          <p:spPr bwMode="ltGray">
            <a:xfrm>
              <a:off x="5023360" y="1188451"/>
              <a:ext cx="1054857" cy="1065150"/>
            </a:xfrm>
            <a:prstGeom prst="rect">
              <a:avLst/>
            </a:prstGeom>
            <a:solidFill>
              <a:srgbClr val="E5E5E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p>
          </p:txBody>
        </p:sp>
        <p:sp>
          <p:nvSpPr>
            <p:cNvPr id="142" name="Rectangle 141"/>
            <p:cNvSpPr/>
            <p:nvPr/>
          </p:nvSpPr>
          <p:spPr bwMode="ltGray">
            <a:xfrm>
              <a:off x="4637140" y="1969879"/>
              <a:ext cx="840475" cy="840475"/>
            </a:xfrm>
            <a:prstGeom prst="rect">
              <a:avLst/>
            </a:prstGeom>
            <a:solidFill>
              <a:srgbClr val="FDBA30"/>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p>
          </p:txBody>
        </p:sp>
        <p:sp>
          <p:nvSpPr>
            <p:cNvPr id="143" name="Rectangle 142"/>
            <p:cNvSpPr/>
            <p:nvPr/>
          </p:nvSpPr>
          <p:spPr bwMode="ltGray">
            <a:xfrm>
              <a:off x="4068182" y="1856589"/>
              <a:ext cx="1080600" cy="1091145"/>
            </a:xfrm>
            <a:prstGeom prst="rect">
              <a:avLst/>
            </a:prstGeom>
            <a:solidFill>
              <a:srgbClr val="E5E5E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p>
          </p:txBody>
        </p:sp>
        <p:sp>
          <p:nvSpPr>
            <p:cNvPr id="144" name="Rectangle 143"/>
            <p:cNvSpPr/>
            <p:nvPr/>
          </p:nvSpPr>
          <p:spPr bwMode="ltGray">
            <a:xfrm>
              <a:off x="4637141" y="1969879"/>
              <a:ext cx="511640" cy="840475"/>
            </a:xfrm>
            <a:prstGeom prst="rect">
              <a:avLst/>
            </a:prstGeom>
            <a:solidFill>
              <a:srgbClr val="E5AA2D"/>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p>
          </p:txBody>
        </p:sp>
        <p:sp>
          <p:nvSpPr>
            <p:cNvPr id="145" name="Rectangle 23"/>
            <p:cNvSpPr/>
            <p:nvPr/>
          </p:nvSpPr>
          <p:spPr bwMode="ltGray">
            <a:xfrm>
              <a:off x="5023235" y="1856589"/>
              <a:ext cx="125547" cy="396513"/>
            </a:xfrm>
            <a:custGeom>
              <a:avLst/>
              <a:gdLst/>
              <a:ahLst/>
              <a:cxnLst/>
              <a:rect l="l" t="t" r="r" b="b"/>
              <a:pathLst>
                <a:path w="135715" h="428625">
                  <a:moveTo>
                    <a:pt x="0" y="0"/>
                  </a:moveTo>
                  <a:lnTo>
                    <a:pt x="135715" y="0"/>
                  </a:lnTo>
                  <a:lnTo>
                    <a:pt x="135715" y="428625"/>
                  </a:lnTo>
                  <a:lnTo>
                    <a:pt x="0" y="428625"/>
                  </a:lnTo>
                  <a:close/>
                </a:path>
              </a:pathLst>
            </a:custGeom>
            <a:solidFill>
              <a:srgbClr val="D3D4D6"/>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p>
          </p:txBody>
        </p:sp>
        <p:sp>
          <p:nvSpPr>
            <p:cNvPr id="146" name="Rectangle 145"/>
            <p:cNvSpPr/>
            <p:nvPr/>
          </p:nvSpPr>
          <p:spPr bwMode="ltGray">
            <a:xfrm>
              <a:off x="5023235" y="1969879"/>
              <a:ext cx="454380" cy="283223"/>
            </a:xfrm>
            <a:prstGeom prst="rect">
              <a:avLst/>
            </a:prstGeom>
            <a:solidFill>
              <a:srgbClr val="E5AA2D"/>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p>
          </p:txBody>
        </p:sp>
        <p:sp>
          <p:nvSpPr>
            <p:cNvPr id="147" name="Rectangle 146"/>
            <p:cNvSpPr/>
            <p:nvPr/>
          </p:nvSpPr>
          <p:spPr bwMode="ltGray">
            <a:xfrm>
              <a:off x="4379497" y="2183493"/>
              <a:ext cx="343477" cy="347168"/>
            </a:xfrm>
            <a:prstGeom prst="rect">
              <a:avLst/>
            </a:prstGeom>
            <a:solidFill>
              <a:srgbClr val="E5AA2D"/>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p>
          </p:txBody>
        </p:sp>
        <p:sp>
          <p:nvSpPr>
            <p:cNvPr id="148" name="Rectangle 147"/>
            <p:cNvSpPr/>
            <p:nvPr/>
          </p:nvSpPr>
          <p:spPr bwMode="ltGray">
            <a:xfrm>
              <a:off x="4637140" y="2183493"/>
              <a:ext cx="85832" cy="347168"/>
            </a:xfrm>
            <a:prstGeom prst="rect">
              <a:avLst/>
            </a:prstGeom>
            <a:solidFill>
              <a:srgbClr val="E0871C"/>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p>
          </p:txBody>
        </p:sp>
        <p:sp>
          <p:nvSpPr>
            <p:cNvPr id="149" name="Rectangle 148"/>
            <p:cNvSpPr/>
            <p:nvPr/>
          </p:nvSpPr>
          <p:spPr bwMode="ltGray">
            <a:xfrm>
              <a:off x="3931054" y="2753763"/>
              <a:ext cx="329036" cy="332572"/>
            </a:xfrm>
            <a:prstGeom prst="rect">
              <a:avLst/>
            </a:prstGeom>
            <a:solidFill>
              <a:srgbClr val="FDBA30"/>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p>
          </p:txBody>
        </p:sp>
        <p:sp>
          <p:nvSpPr>
            <p:cNvPr id="150" name="Rectangle 149"/>
            <p:cNvSpPr/>
            <p:nvPr/>
          </p:nvSpPr>
          <p:spPr bwMode="ltGray">
            <a:xfrm>
              <a:off x="4068182" y="2753763"/>
              <a:ext cx="191909" cy="193971"/>
            </a:xfrm>
            <a:prstGeom prst="rect">
              <a:avLst/>
            </a:prstGeom>
            <a:solidFill>
              <a:srgbClr val="E5AA2D"/>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p>
          </p:txBody>
        </p:sp>
        <p:sp>
          <p:nvSpPr>
            <p:cNvPr id="151" name="Rectangle 150"/>
            <p:cNvSpPr/>
            <p:nvPr/>
          </p:nvSpPr>
          <p:spPr bwMode="ltGray">
            <a:xfrm>
              <a:off x="5023236" y="1969879"/>
              <a:ext cx="125547" cy="283223"/>
            </a:xfrm>
            <a:prstGeom prst="rect">
              <a:avLst/>
            </a:prstGeom>
            <a:solidFill>
              <a:srgbClr val="D29C28"/>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p>
          </p:txBody>
        </p:sp>
      </p:grpSp>
      <p:sp>
        <p:nvSpPr>
          <p:cNvPr id="152" name="Rectangle 151"/>
          <p:cNvSpPr/>
          <p:nvPr/>
        </p:nvSpPr>
        <p:spPr bwMode="ltGray">
          <a:xfrm>
            <a:off x="2195171" y="2176088"/>
            <a:ext cx="728210" cy="735317"/>
          </a:xfrm>
          <a:prstGeom prst="rect">
            <a:avLst/>
          </a:prstGeom>
          <a:solidFill>
            <a:srgbClr val="E5E5E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p>
        </p:txBody>
      </p:sp>
      <p:sp>
        <p:nvSpPr>
          <p:cNvPr id="153" name="Rectangle 152"/>
          <p:cNvSpPr/>
          <p:nvPr/>
        </p:nvSpPr>
        <p:spPr bwMode="ltGray">
          <a:xfrm>
            <a:off x="2737076" y="1872561"/>
            <a:ext cx="766156" cy="773633"/>
          </a:xfrm>
          <a:prstGeom prst="rect">
            <a:avLst/>
          </a:prstGeom>
          <a:solidFill>
            <a:srgbClr val="F7F7F7"/>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p>
        </p:txBody>
      </p:sp>
      <p:sp>
        <p:nvSpPr>
          <p:cNvPr id="154" name="Rectangle 43"/>
          <p:cNvSpPr/>
          <p:nvPr/>
        </p:nvSpPr>
        <p:spPr bwMode="ltGray">
          <a:xfrm>
            <a:off x="2737076" y="2176088"/>
            <a:ext cx="186305" cy="470106"/>
          </a:xfrm>
          <a:custGeom>
            <a:avLst/>
            <a:gdLst/>
            <a:ahLst/>
            <a:cxnLst/>
            <a:rect l="l" t="t" r="r" b="b"/>
            <a:pathLst>
              <a:path w="199099" h="502390">
                <a:moveTo>
                  <a:pt x="0" y="0"/>
                </a:moveTo>
                <a:lnTo>
                  <a:pt x="199099" y="0"/>
                </a:lnTo>
                <a:lnTo>
                  <a:pt x="199099" y="502390"/>
                </a:lnTo>
                <a:lnTo>
                  <a:pt x="0" y="502390"/>
                </a:lnTo>
                <a:close/>
              </a:path>
            </a:pathLst>
          </a:custGeom>
          <a:solidFill>
            <a:srgbClr val="F3F3F4"/>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p>
        </p:txBody>
      </p:sp>
      <p:sp>
        <p:nvSpPr>
          <p:cNvPr id="155" name="Rectangle 154"/>
          <p:cNvSpPr/>
          <p:nvPr/>
        </p:nvSpPr>
        <p:spPr bwMode="ltGray">
          <a:xfrm>
            <a:off x="3044207" y="1732956"/>
            <a:ext cx="290329" cy="293448"/>
          </a:xfrm>
          <a:prstGeom prst="rect">
            <a:avLst/>
          </a:prstGeom>
          <a:solidFill>
            <a:srgbClr val="E7E7E8"/>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p>
        </p:txBody>
      </p:sp>
      <p:sp>
        <p:nvSpPr>
          <p:cNvPr id="156" name="Rectangle 46"/>
          <p:cNvSpPr/>
          <p:nvPr/>
        </p:nvSpPr>
        <p:spPr bwMode="ltGray">
          <a:xfrm>
            <a:off x="3044207" y="1872561"/>
            <a:ext cx="290329" cy="153843"/>
          </a:xfrm>
          <a:custGeom>
            <a:avLst/>
            <a:gdLst/>
            <a:ahLst/>
            <a:cxnLst/>
            <a:rect l="l" t="t" r="r" b="b"/>
            <a:pathLst>
              <a:path w="310267" h="164408">
                <a:moveTo>
                  <a:pt x="0" y="0"/>
                </a:moveTo>
                <a:lnTo>
                  <a:pt x="310267" y="0"/>
                </a:lnTo>
                <a:lnTo>
                  <a:pt x="310267" y="164408"/>
                </a:lnTo>
                <a:lnTo>
                  <a:pt x="0" y="164408"/>
                </a:lnTo>
                <a:close/>
              </a:path>
            </a:pathLst>
          </a:custGeom>
          <a:solidFill>
            <a:srgbClr val="F3F3F4"/>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p>
        </p:txBody>
      </p:sp>
      <p:sp>
        <p:nvSpPr>
          <p:cNvPr id="157" name="Rectangle 156"/>
          <p:cNvSpPr/>
          <p:nvPr/>
        </p:nvSpPr>
        <p:spPr bwMode="ltGray">
          <a:xfrm>
            <a:off x="3237936" y="1956031"/>
            <a:ext cx="379792" cy="383873"/>
          </a:xfrm>
          <a:prstGeom prst="rect">
            <a:avLst/>
          </a:prstGeom>
          <a:solidFill>
            <a:srgbClr val="C7C8CA"/>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p>
        </p:txBody>
      </p:sp>
      <p:sp>
        <p:nvSpPr>
          <p:cNvPr id="158" name="Rectangle 46"/>
          <p:cNvSpPr/>
          <p:nvPr/>
        </p:nvSpPr>
        <p:spPr bwMode="ltGray">
          <a:xfrm>
            <a:off x="3237936" y="1956031"/>
            <a:ext cx="96600" cy="70374"/>
          </a:xfrm>
          <a:custGeom>
            <a:avLst/>
            <a:gdLst/>
            <a:ahLst/>
            <a:cxnLst/>
            <a:rect l="l" t="t" r="r" b="b"/>
            <a:pathLst>
              <a:path w="103233" h="75207">
                <a:moveTo>
                  <a:pt x="0" y="0"/>
                </a:moveTo>
                <a:lnTo>
                  <a:pt x="103233" y="0"/>
                </a:lnTo>
                <a:lnTo>
                  <a:pt x="103233" y="75207"/>
                </a:lnTo>
                <a:lnTo>
                  <a:pt x="0" y="75207"/>
                </a:lnTo>
                <a:close/>
              </a:path>
            </a:pathLst>
          </a:custGeom>
          <a:solidFill>
            <a:srgbClr val="BEC0C2"/>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p>
        </p:txBody>
      </p:sp>
      <p:sp>
        <p:nvSpPr>
          <p:cNvPr id="159" name="Rectangle 74"/>
          <p:cNvSpPr/>
          <p:nvPr/>
        </p:nvSpPr>
        <p:spPr bwMode="ltGray">
          <a:xfrm>
            <a:off x="2195171" y="2176088"/>
            <a:ext cx="186987" cy="403221"/>
          </a:xfrm>
          <a:custGeom>
            <a:avLst/>
            <a:gdLst/>
            <a:ahLst/>
            <a:cxnLst/>
            <a:rect l="l" t="t" r="r" b="b"/>
            <a:pathLst>
              <a:path w="135417" h="292015">
                <a:moveTo>
                  <a:pt x="0" y="0"/>
                </a:moveTo>
                <a:lnTo>
                  <a:pt x="135417" y="0"/>
                </a:lnTo>
                <a:lnTo>
                  <a:pt x="135417" y="292015"/>
                </a:lnTo>
                <a:lnTo>
                  <a:pt x="0" y="292015"/>
                </a:lnTo>
                <a:close/>
              </a:path>
            </a:pathLst>
          </a:custGeom>
          <a:solidFill>
            <a:srgbClr val="D3D4D6"/>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p>
        </p:txBody>
      </p:sp>
      <p:sp>
        <p:nvSpPr>
          <p:cNvPr id="160" name="Rectangle 159"/>
          <p:cNvSpPr/>
          <p:nvPr/>
        </p:nvSpPr>
        <p:spPr bwMode="ltGray">
          <a:xfrm>
            <a:off x="1748993" y="2123936"/>
            <a:ext cx="323445" cy="326921"/>
          </a:xfrm>
          <a:prstGeom prst="rect">
            <a:avLst/>
          </a:prstGeom>
          <a:solidFill>
            <a:srgbClr val="C0C1C4"/>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p>
        </p:txBody>
      </p:sp>
      <p:sp>
        <p:nvSpPr>
          <p:cNvPr id="161" name="Rectangle 160"/>
          <p:cNvSpPr/>
          <p:nvPr/>
        </p:nvSpPr>
        <p:spPr bwMode="ltGray">
          <a:xfrm>
            <a:off x="1438275" y="2880775"/>
            <a:ext cx="218191" cy="220535"/>
          </a:xfrm>
          <a:prstGeom prst="rect">
            <a:avLst/>
          </a:prstGeom>
          <a:solidFill>
            <a:srgbClr val="FDBA30"/>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p>
        </p:txBody>
      </p:sp>
      <p:grpSp>
        <p:nvGrpSpPr>
          <p:cNvPr id="66" name="Group 65"/>
          <p:cNvGrpSpPr/>
          <p:nvPr/>
        </p:nvGrpSpPr>
        <p:grpSpPr bwMode="invGray">
          <a:xfrm>
            <a:off x="0" y="0"/>
            <a:ext cx="12188825" cy="6858000"/>
            <a:chOff x="0" y="0"/>
            <a:chExt cx="12188825" cy="6858000"/>
          </a:xfrm>
        </p:grpSpPr>
        <p:sp>
          <p:nvSpPr>
            <p:cNvPr id="67" name="Rectangle 66"/>
            <p:cNvSpPr/>
            <p:nvPr/>
          </p:nvSpPr>
          <p:spPr bwMode="invGray">
            <a:xfrm>
              <a:off x="0" y="0"/>
              <a:ext cx="201168" cy="6858000"/>
            </a:xfrm>
            <a:prstGeom prst="rect">
              <a:avLst/>
            </a:prstGeom>
            <a:solidFill>
              <a:schemeClr val="tx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p>
          </p:txBody>
        </p:sp>
        <p:sp>
          <p:nvSpPr>
            <p:cNvPr id="68" name="Rectangle 67"/>
            <p:cNvSpPr/>
            <p:nvPr/>
          </p:nvSpPr>
          <p:spPr bwMode="invGray">
            <a:xfrm>
              <a:off x="11987657" y="0"/>
              <a:ext cx="201168" cy="6858000"/>
            </a:xfrm>
            <a:prstGeom prst="rect">
              <a:avLst/>
            </a:prstGeom>
            <a:solidFill>
              <a:schemeClr val="tx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p>
          </p:txBody>
        </p:sp>
        <p:sp>
          <p:nvSpPr>
            <p:cNvPr id="69" name="Rectangle 68"/>
            <p:cNvSpPr/>
            <p:nvPr/>
          </p:nvSpPr>
          <p:spPr bwMode="invGray">
            <a:xfrm>
              <a:off x="0" y="0"/>
              <a:ext cx="12188825" cy="201168"/>
            </a:xfrm>
            <a:prstGeom prst="rect">
              <a:avLst/>
            </a:prstGeom>
            <a:solidFill>
              <a:schemeClr val="tx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p>
          </p:txBody>
        </p:sp>
        <p:sp>
          <p:nvSpPr>
            <p:cNvPr id="73" name="Rectangle 72"/>
            <p:cNvSpPr/>
            <p:nvPr/>
          </p:nvSpPr>
          <p:spPr bwMode="invGray">
            <a:xfrm>
              <a:off x="0" y="6656832"/>
              <a:ext cx="12188825" cy="201168"/>
            </a:xfrm>
            <a:prstGeom prst="rect">
              <a:avLst/>
            </a:prstGeom>
            <a:solidFill>
              <a:schemeClr val="tx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p>
          </p:txBody>
        </p:sp>
      </p:grpSp>
      <p:sp>
        <p:nvSpPr>
          <p:cNvPr id="7" name="Date Placeholder 6"/>
          <p:cNvSpPr>
            <a:spLocks noGrp="1"/>
          </p:cNvSpPr>
          <p:nvPr>
            <p:ph type="dt" sz="half" idx="10"/>
          </p:nvPr>
        </p:nvSpPr>
        <p:spPr>
          <a:xfrm>
            <a:off x="6703854" y="6329172"/>
            <a:ext cx="1422030" cy="182880"/>
          </a:xfrm>
        </p:spPr>
        <p:txBody>
          <a:bodyPr/>
          <a:lstStyle/>
          <a:p>
            <a:endParaRPr/>
          </a:p>
        </p:txBody>
      </p:sp>
      <p:sp>
        <p:nvSpPr>
          <p:cNvPr id="8" name="Footer Placeholder 7"/>
          <p:cNvSpPr>
            <a:spLocks noGrp="1"/>
          </p:cNvSpPr>
          <p:nvPr>
            <p:ph type="ftr" sz="quarter" idx="11"/>
          </p:nvPr>
        </p:nvSpPr>
        <p:spPr/>
        <p:txBody>
          <a:bodyPr/>
          <a:lstStyle/>
          <a:p>
            <a:r>
              <a:rPr lang="en-US" smtClean="0"/>
              <a:t>Symantec Confidential - NDA required</a:t>
            </a:r>
            <a:endParaRPr dirty="0"/>
          </a:p>
        </p:txBody>
      </p:sp>
      <p:sp>
        <p:nvSpPr>
          <p:cNvPr id="9" name="Slide Number Placeholder 8"/>
          <p:cNvSpPr>
            <a:spLocks noGrp="1"/>
          </p:cNvSpPr>
          <p:nvPr>
            <p:ph type="sldNum" sz="quarter" idx="12"/>
          </p:nvPr>
        </p:nvSpPr>
        <p:spPr>
          <a:xfrm>
            <a:off x="11054393" y="6329172"/>
            <a:ext cx="524991" cy="182880"/>
          </a:xfrm>
        </p:spPr>
        <p:txBody>
          <a:bodyPr/>
          <a:lstStyle>
            <a:lvl1pPr algn="r">
              <a:defRPr>
                <a:solidFill>
                  <a:schemeClr val="tx1">
                    <a:lumMod val="60000"/>
                    <a:lumOff val="40000"/>
                  </a:schemeClr>
                </a:solidFill>
              </a:defRPr>
            </a:lvl1pPr>
          </a:lstStyle>
          <a:p>
            <a:fld id="{C51EAA63-D034-42AE-91FA-B13B9518C7BE}" type="slidenum">
              <a:rPr/>
              <a:pPr/>
              <a:t>‹#›</a:t>
            </a:fld>
            <a:endParaRPr/>
          </a:p>
        </p:txBody>
      </p:sp>
    </p:spTree>
    <p:extLst>
      <p:ext uri="{BB962C8B-B14F-4D97-AF65-F5344CB8AC3E}">
        <p14:creationId xmlns:p14="http://schemas.microsoft.com/office/powerpoint/2010/main" val="32879265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p:cSld name="Thank you - External">
    <p:bg>
      <p:bgPr>
        <a:solidFill>
          <a:srgbClr val="EFEFEF"/>
        </a:solidFill>
        <a:effectLst/>
      </p:bgPr>
    </p:bg>
    <p:spTree>
      <p:nvGrpSpPr>
        <p:cNvPr id="1" name=""/>
        <p:cNvGrpSpPr/>
        <p:nvPr/>
      </p:nvGrpSpPr>
      <p:grpSpPr>
        <a:xfrm>
          <a:off x="0" y="0"/>
          <a:ext cx="0" cy="0"/>
          <a:chOff x="0" y="0"/>
          <a:chExt cx="0" cy="0"/>
        </a:xfrm>
      </p:grpSpPr>
      <p:sp>
        <p:nvSpPr>
          <p:cNvPr id="165" name="Rectangle 164"/>
          <p:cNvSpPr/>
          <p:nvPr/>
        </p:nvSpPr>
        <p:spPr bwMode="ltGray">
          <a:xfrm>
            <a:off x="10734443" y="539871"/>
            <a:ext cx="1254534" cy="1254533"/>
          </a:xfrm>
          <a:prstGeom prst="rect">
            <a:avLst/>
          </a:prstGeom>
          <a:solidFill>
            <a:srgbClr val="FDBA30"/>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p>
        </p:txBody>
      </p:sp>
      <p:sp>
        <p:nvSpPr>
          <p:cNvPr id="166" name="Rectangle 165"/>
          <p:cNvSpPr/>
          <p:nvPr/>
        </p:nvSpPr>
        <p:spPr bwMode="ltGray">
          <a:xfrm>
            <a:off x="9885187" y="370770"/>
            <a:ext cx="1612958" cy="1628698"/>
          </a:xfrm>
          <a:prstGeom prst="rect">
            <a:avLst/>
          </a:prstGeom>
          <a:solidFill>
            <a:srgbClr val="E5E5E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p>
        </p:txBody>
      </p:sp>
      <p:sp>
        <p:nvSpPr>
          <p:cNvPr id="167" name="Rectangle 166"/>
          <p:cNvSpPr/>
          <p:nvPr/>
        </p:nvSpPr>
        <p:spPr bwMode="ltGray">
          <a:xfrm>
            <a:off x="10734445" y="539871"/>
            <a:ext cx="763700" cy="1254533"/>
          </a:xfrm>
          <a:prstGeom prst="rect">
            <a:avLst/>
          </a:prstGeom>
          <a:solidFill>
            <a:srgbClr val="E5AA2D"/>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p>
        </p:txBody>
      </p:sp>
      <p:sp>
        <p:nvSpPr>
          <p:cNvPr id="168" name="Rectangle 23"/>
          <p:cNvSpPr/>
          <p:nvPr/>
        </p:nvSpPr>
        <p:spPr bwMode="ltGray">
          <a:xfrm>
            <a:off x="11310746" y="370770"/>
            <a:ext cx="187398" cy="591855"/>
          </a:xfrm>
          <a:custGeom>
            <a:avLst/>
            <a:gdLst/>
            <a:ahLst/>
            <a:cxnLst/>
            <a:rect l="l" t="t" r="r" b="b"/>
            <a:pathLst>
              <a:path w="135715" h="428625">
                <a:moveTo>
                  <a:pt x="0" y="0"/>
                </a:moveTo>
                <a:lnTo>
                  <a:pt x="135715" y="0"/>
                </a:lnTo>
                <a:lnTo>
                  <a:pt x="135715" y="428625"/>
                </a:lnTo>
                <a:lnTo>
                  <a:pt x="0" y="428625"/>
                </a:lnTo>
                <a:close/>
              </a:path>
            </a:pathLst>
          </a:custGeom>
          <a:solidFill>
            <a:srgbClr val="D3D4D6"/>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p>
        </p:txBody>
      </p:sp>
      <p:sp>
        <p:nvSpPr>
          <p:cNvPr id="169" name="Rectangle 168"/>
          <p:cNvSpPr/>
          <p:nvPr/>
        </p:nvSpPr>
        <p:spPr bwMode="ltGray">
          <a:xfrm>
            <a:off x="11310746" y="539871"/>
            <a:ext cx="678231" cy="422754"/>
          </a:xfrm>
          <a:prstGeom prst="rect">
            <a:avLst/>
          </a:prstGeom>
          <a:solidFill>
            <a:srgbClr val="E5AA2D"/>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p>
        </p:txBody>
      </p:sp>
      <p:sp>
        <p:nvSpPr>
          <p:cNvPr id="170" name="Rectangle 169"/>
          <p:cNvSpPr/>
          <p:nvPr/>
        </p:nvSpPr>
        <p:spPr bwMode="ltGray">
          <a:xfrm>
            <a:off x="11310746" y="539871"/>
            <a:ext cx="187400" cy="422754"/>
          </a:xfrm>
          <a:prstGeom prst="rect">
            <a:avLst/>
          </a:prstGeom>
          <a:solidFill>
            <a:srgbClr val="D29C28"/>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p>
        </p:txBody>
      </p:sp>
      <p:sp>
        <p:nvSpPr>
          <p:cNvPr id="171" name="Rectangle 170"/>
          <p:cNvSpPr/>
          <p:nvPr/>
        </p:nvSpPr>
        <p:spPr bwMode="ltGray">
          <a:xfrm>
            <a:off x="10349871" y="858723"/>
            <a:ext cx="512691" cy="518199"/>
          </a:xfrm>
          <a:prstGeom prst="rect">
            <a:avLst/>
          </a:prstGeom>
          <a:solidFill>
            <a:srgbClr val="E5AA2D"/>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p>
        </p:txBody>
      </p:sp>
      <p:sp>
        <p:nvSpPr>
          <p:cNvPr id="172" name="Rectangle 171"/>
          <p:cNvSpPr/>
          <p:nvPr/>
        </p:nvSpPr>
        <p:spPr bwMode="ltGray">
          <a:xfrm>
            <a:off x="10734443" y="858723"/>
            <a:ext cx="128117" cy="518199"/>
          </a:xfrm>
          <a:prstGeom prst="rect">
            <a:avLst/>
          </a:prstGeom>
          <a:solidFill>
            <a:srgbClr val="E0871C"/>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p>
        </p:txBody>
      </p:sp>
      <p:sp>
        <p:nvSpPr>
          <p:cNvPr id="173" name="Rectangle 172"/>
          <p:cNvSpPr/>
          <p:nvPr/>
        </p:nvSpPr>
        <p:spPr bwMode="ltGray">
          <a:xfrm>
            <a:off x="9680503" y="1709936"/>
            <a:ext cx="491136" cy="496414"/>
          </a:xfrm>
          <a:prstGeom prst="rect">
            <a:avLst/>
          </a:prstGeom>
          <a:solidFill>
            <a:srgbClr val="FDBA30"/>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p>
        </p:txBody>
      </p:sp>
      <p:sp>
        <p:nvSpPr>
          <p:cNvPr id="174" name="Rectangle 173"/>
          <p:cNvSpPr/>
          <p:nvPr/>
        </p:nvSpPr>
        <p:spPr bwMode="ltGray">
          <a:xfrm>
            <a:off x="9885187" y="1709936"/>
            <a:ext cx="286453" cy="289531"/>
          </a:xfrm>
          <a:prstGeom prst="rect">
            <a:avLst/>
          </a:prstGeom>
          <a:solidFill>
            <a:srgbClr val="E5AA2D"/>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p>
        </p:txBody>
      </p:sp>
      <p:sp>
        <p:nvSpPr>
          <p:cNvPr id="178" name="Rectangle 177"/>
          <p:cNvSpPr/>
          <p:nvPr/>
        </p:nvSpPr>
        <p:spPr bwMode="ltGray">
          <a:xfrm>
            <a:off x="1679448" y="1869742"/>
            <a:ext cx="702710" cy="709567"/>
          </a:xfrm>
          <a:prstGeom prst="rect">
            <a:avLst/>
          </a:prstGeom>
          <a:solidFill>
            <a:srgbClr val="E5E5E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p>
        </p:txBody>
      </p:sp>
      <p:grpSp>
        <p:nvGrpSpPr>
          <p:cNvPr id="5" name="Group 4"/>
          <p:cNvGrpSpPr/>
          <p:nvPr userDrawn="1"/>
        </p:nvGrpSpPr>
        <p:grpSpPr>
          <a:xfrm>
            <a:off x="5810242" y="201168"/>
            <a:ext cx="3375039" cy="3024137"/>
            <a:chOff x="5810242" y="218886"/>
            <a:chExt cx="3375039" cy="3024137"/>
          </a:xfrm>
        </p:grpSpPr>
        <p:sp>
          <p:nvSpPr>
            <p:cNvPr id="175" name="Rectangle 174"/>
            <p:cNvSpPr/>
            <p:nvPr/>
          </p:nvSpPr>
          <p:spPr bwMode="ltGray">
            <a:xfrm>
              <a:off x="7086086" y="872794"/>
              <a:ext cx="1074582" cy="1085068"/>
            </a:xfrm>
            <a:prstGeom prst="rect">
              <a:avLst/>
            </a:prstGeom>
            <a:solidFill>
              <a:srgbClr val="E5E5E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p>
          </p:txBody>
        </p:sp>
        <p:sp>
          <p:nvSpPr>
            <p:cNvPr id="176" name="Rectangle 175"/>
            <p:cNvSpPr/>
            <p:nvPr/>
          </p:nvSpPr>
          <p:spPr bwMode="ltGray">
            <a:xfrm>
              <a:off x="6290368" y="1688239"/>
              <a:ext cx="1054857" cy="1065150"/>
            </a:xfrm>
            <a:prstGeom prst="rect">
              <a:avLst/>
            </a:prstGeom>
            <a:solidFill>
              <a:srgbClr val="E5E5E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p>
          </p:txBody>
        </p:sp>
        <p:sp>
          <p:nvSpPr>
            <p:cNvPr id="179" name="Rectangle 178"/>
            <p:cNvSpPr/>
            <p:nvPr/>
          </p:nvSpPr>
          <p:spPr bwMode="ltGray">
            <a:xfrm>
              <a:off x="7885748" y="424895"/>
              <a:ext cx="1130577" cy="1141610"/>
            </a:xfrm>
            <a:prstGeom prst="rect">
              <a:avLst/>
            </a:prstGeom>
            <a:solidFill>
              <a:srgbClr val="F7F7F7"/>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p>
          </p:txBody>
        </p:sp>
        <p:sp>
          <p:nvSpPr>
            <p:cNvPr id="180" name="Rectangle 43"/>
            <p:cNvSpPr/>
            <p:nvPr/>
          </p:nvSpPr>
          <p:spPr bwMode="ltGray">
            <a:xfrm>
              <a:off x="7885748" y="872794"/>
              <a:ext cx="274920" cy="693711"/>
            </a:xfrm>
            <a:custGeom>
              <a:avLst/>
              <a:gdLst/>
              <a:ahLst/>
              <a:cxnLst/>
              <a:rect l="l" t="t" r="r" b="b"/>
              <a:pathLst>
                <a:path w="199099" h="502390">
                  <a:moveTo>
                    <a:pt x="0" y="0"/>
                  </a:moveTo>
                  <a:lnTo>
                    <a:pt x="199099" y="0"/>
                  </a:lnTo>
                  <a:lnTo>
                    <a:pt x="199099" y="502390"/>
                  </a:lnTo>
                  <a:lnTo>
                    <a:pt x="0" y="502390"/>
                  </a:lnTo>
                  <a:close/>
                </a:path>
              </a:pathLst>
            </a:custGeom>
            <a:solidFill>
              <a:srgbClr val="F3F3F4"/>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p>
          </p:txBody>
        </p:sp>
        <p:sp>
          <p:nvSpPr>
            <p:cNvPr id="181" name="Rectangle 180"/>
            <p:cNvSpPr/>
            <p:nvPr/>
          </p:nvSpPr>
          <p:spPr bwMode="ltGray">
            <a:xfrm>
              <a:off x="8338964" y="218886"/>
              <a:ext cx="428424" cy="433027"/>
            </a:xfrm>
            <a:prstGeom prst="rect">
              <a:avLst/>
            </a:prstGeom>
            <a:solidFill>
              <a:srgbClr val="E7E7E8"/>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p>
          </p:txBody>
        </p:sp>
        <p:sp>
          <p:nvSpPr>
            <p:cNvPr id="182" name="Rectangle 46"/>
            <p:cNvSpPr/>
            <p:nvPr/>
          </p:nvSpPr>
          <p:spPr bwMode="ltGray">
            <a:xfrm>
              <a:off x="8338964" y="424895"/>
              <a:ext cx="428424" cy="227018"/>
            </a:xfrm>
            <a:custGeom>
              <a:avLst/>
              <a:gdLst/>
              <a:ahLst/>
              <a:cxnLst/>
              <a:rect l="l" t="t" r="r" b="b"/>
              <a:pathLst>
                <a:path w="310267" h="164408">
                  <a:moveTo>
                    <a:pt x="0" y="0"/>
                  </a:moveTo>
                  <a:lnTo>
                    <a:pt x="310267" y="0"/>
                  </a:lnTo>
                  <a:lnTo>
                    <a:pt x="310267" y="164408"/>
                  </a:lnTo>
                  <a:lnTo>
                    <a:pt x="0" y="164408"/>
                  </a:lnTo>
                  <a:close/>
                </a:path>
              </a:pathLst>
            </a:custGeom>
            <a:solidFill>
              <a:srgbClr val="F3F3F4"/>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p>
          </p:txBody>
        </p:sp>
        <p:sp>
          <p:nvSpPr>
            <p:cNvPr id="183" name="Rectangle 182"/>
            <p:cNvSpPr/>
            <p:nvPr/>
          </p:nvSpPr>
          <p:spPr bwMode="ltGray">
            <a:xfrm>
              <a:off x="8624841" y="548066"/>
              <a:ext cx="560440" cy="566462"/>
            </a:xfrm>
            <a:prstGeom prst="rect">
              <a:avLst/>
            </a:prstGeom>
            <a:solidFill>
              <a:srgbClr val="C7C8CA"/>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p>
          </p:txBody>
        </p:sp>
        <p:sp>
          <p:nvSpPr>
            <p:cNvPr id="184" name="Rectangle 46"/>
            <p:cNvSpPr/>
            <p:nvPr/>
          </p:nvSpPr>
          <p:spPr bwMode="ltGray">
            <a:xfrm>
              <a:off x="8624841" y="548066"/>
              <a:ext cx="142546" cy="103847"/>
            </a:xfrm>
            <a:custGeom>
              <a:avLst/>
              <a:gdLst/>
              <a:ahLst/>
              <a:cxnLst/>
              <a:rect l="l" t="t" r="r" b="b"/>
              <a:pathLst>
                <a:path w="103233" h="75207">
                  <a:moveTo>
                    <a:pt x="0" y="0"/>
                  </a:moveTo>
                  <a:lnTo>
                    <a:pt x="103233" y="0"/>
                  </a:lnTo>
                  <a:lnTo>
                    <a:pt x="103233" y="75207"/>
                  </a:lnTo>
                  <a:lnTo>
                    <a:pt x="0" y="75207"/>
                  </a:lnTo>
                  <a:close/>
                </a:path>
              </a:pathLst>
            </a:custGeom>
            <a:solidFill>
              <a:srgbClr val="BEC0C2"/>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p>
          </p:txBody>
        </p:sp>
        <p:sp>
          <p:nvSpPr>
            <p:cNvPr id="185" name="Rectangle 53"/>
            <p:cNvSpPr/>
            <p:nvPr/>
          </p:nvSpPr>
          <p:spPr bwMode="ltGray">
            <a:xfrm>
              <a:off x="7086086" y="1688239"/>
              <a:ext cx="259139" cy="269622"/>
            </a:xfrm>
            <a:custGeom>
              <a:avLst/>
              <a:gdLst/>
              <a:ahLst/>
              <a:cxnLst/>
              <a:rect l="l" t="t" r="r" b="b"/>
              <a:pathLst>
                <a:path w="187670" h="195262">
                  <a:moveTo>
                    <a:pt x="0" y="0"/>
                  </a:moveTo>
                  <a:lnTo>
                    <a:pt x="187670" y="0"/>
                  </a:lnTo>
                  <a:lnTo>
                    <a:pt x="187670" y="195262"/>
                  </a:lnTo>
                  <a:lnTo>
                    <a:pt x="0" y="195262"/>
                  </a:lnTo>
                  <a:close/>
                </a:path>
              </a:pathLst>
            </a:custGeom>
            <a:solidFill>
              <a:srgbClr val="D3D4D6"/>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p>
          </p:txBody>
        </p:sp>
        <p:sp>
          <p:nvSpPr>
            <p:cNvPr id="186" name="Rectangle 185"/>
            <p:cNvSpPr/>
            <p:nvPr/>
          </p:nvSpPr>
          <p:spPr bwMode="ltGray">
            <a:xfrm>
              <a:off x="6415250" y="2106289"/>
              <a:ext cx="519581" cy="525164"/>
            </a:xfrm>
            <a:prstGeom prst="rect">
              <a:avLst/>
            </a:prstGeom>
            <a:solidFill>
              <a:srgbClr val="C0C1C4"/>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p>
          </p:txBody>
        </p:sp>
        <p:sp>
          <p:nvSpPr>
            <p:cNvPr id="187" name="Rectangle 186"/>
            <p:cNvSpPr/>
            <p:nvPr/>
          </p:nvSpPr>
          <p:spPr bwMode="ltGray">
            <a:xfrm>
              <a:off x="5810242" y="2911405"/>
              <a:ext cx="328093" cy="331618"/>
            </a:xfrm>
            <a:prstGeom prst="rect">
              <a:avLst/>
            </a:prstGeom>
            <a:solidFill>
              <a:srgbClr val="C7C8CA"/>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p>
          </p:txBody>
        </p:sp>
      </p:grpSp>
      <p:grpSp>
        <p:nvGrpSpPr>
          <p:cNvPr id="6" name="Group 5"/>
          <p:cNvGrpSpPr/>
          <p:nvPr userDrawn="1"/>
        </p:nvGrpSpPr>
        <p:grpSpPr>
          <a:xfrm>
            <a:off x="3931054" y="1298448"/>
            <a:ext cx="2147163" cy="1897884"/>
            <a:chOff x="3931054" y="1188451"/>
            <a:chExt cx="2147163" cy="1897884"/>
          </a:xfrm>
        </p:grpSpPr>
        <p:sp>
          <p:nvSpPr>
            <p:cNvPr id="177" name="Rectangle 176"/>
            <p:cNvSpPr/>
            <p:nvPr/>
          </p:nvSpPr>
          <p:spPr bwMode="ltGray">
            <a:xfrm>
              <a:off x="5023360" y="1188451"/>
              <a:ext cx="1054857" cy="1065150"/>
            </a:xfrm>
            <a:prstGeom prst="rect">
              <a:avLst/>
            </a:prstGeom>
            <a:solidFill>
              <a:srgbClr val="E5E5E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p>
          </p:txBody>
        </p:sp>
        <p:sp>
          <p:nvSpPr>
            <p:cNvPr id="188" name="Rectangle 187"/>
            <p:cNvSpPr/>
            <p:nvPr/>
          </p:nvSpPr>
          <p:spPr bwMode="ltGray">
            <a:xfrm>
              <a:off x="4637140" y="1969879"/>
              <a:ext cx="840475" cy="840475"/>
            </a:xfrm>
            <a:prstGeom prst="rect">
              <a:avLst/>
            </a:prstGeom>
            <a:solidFill>
              <a:srgbClr val="FDBA30"/>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p>
          </p:txBody>
        </p:sp>
        <p:sp>
          <p:nvSpPr>
            <p:cNvPr id="189" name="Rectangle 188"/>
            <p:cNvSpPr/>
            <p:nvPr/>
          </p:nvSpPr>
          <p:spPr bwMode="ltGray">
            <a:xfrm>
              <a:off x="4068182" y="1856589"/>
              <a:ext cx="1080600" cy="1091145"/>
            </a:xfrm>
            <a:prstGeom prst="rect">
              <a:avLst/>
            </a:prstGeom>
            <a:solidFill>
              <a:srgbClr val="E5E5E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p>
          </p:txBody>
        </p:sp>
        <p:sp>
          <p:nvSpPr>
            <p:cNvPr id="190" name="Rectangle 189"/>
            <p:cNvSpPr/>
            <p:nvPr/>
          </p:nvSpPr>
          <p:spPr bwMode="ltGray">
            <a:xfrm>
              <a:off x="4637141" y="1969879"/>
              <a:ext cx="511640" cy="840475"/>
            </a:xfrm>
            <a:prstGeom prst="rect">
              <a:avLst/>
            </a:prstGeom>
            <a:solidFill>
              <a:srgbClr val="E5AA2D"/>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p>
          </p:txBody>
        </p:sp>
        <p:sp>
          <p:nvSpPr>
            <p:cNvPr id="191" name="Rectangle 23"/>
            <p:cNvSpPr/>
            <p:nvPr/>
          </p:nvSpPr>
          <p:spPr bwMode="ltGray">
            <a:xfrm>
              <a:off x="5023235" y="1856589"/>
              <a:ext cx="125547" cy="396513"/>
            </a:xfrm>
            <a:custGeom>
              <a:avLst/>
              <a:gdLst/>
              <a:ahLst/>
              <a:cxnLst/>
              <a:rect l="l" t="t" r="r" b="b"/>
              <a:pathLst>
                <a:path w="135715" h="428625">
                  <a:moveTo>
                    <a:pt x="0" y="0"/>
                  </a:moveTo>
                  <a:lnTo>
                    <a:pt x="135715" y="0"/>
                  </a:lnTo>
                  <a:lnTo>
                    <a:pt x="135715" y="428625"/>
                  </a:lnTo>
                  <a:lnTo>
                    <a:pt x="0" y="428625"/>
                  </a:lnTo>
                  <a:close/>
                </a:path>
              </a:pathLst>
            </a:custGeom>
            <a:solidFill>
              <a:srgbClr val="D3D4D6"/>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p>
          </p:txBody>
        </p:sp>
        <p:sp>
          <p:nvSpPr>
            <p:cNvPr id="192" name="Rectangle 191"/>
            <p:cNvSpPr/>
            <p:nvPr/>
          </p:nvSpPr>
          <p:spPr bwMode="ltGray">
            <a:xfrm>
              <a:off x="5023235" y="1969879"/>
              <a:ext cx="454380" cy="283223"/>
            </a:xfrm>
            <a:prstGeom prst="rect">
              <a:avLst/>
            </a:prstGeom>
            <a:solidFill>
              <a:srgbClr val="E5AA2D"/>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p>
          </p:txBody>
        </p:sp>
        <p:sp>
          <p:nvSpPr>
            <p:cNvPr id="193" name="Rectangle 192"/>
            <p:cNvSpPr/>
            <p:nvPr/>
          </p:nvSpPr>
          <p:spPr bwMode="ltGray">
            <a:xfrm>
              <a:off x="4379497" y="2183493"/>
              <a:ext cx="343477" cy="347168"/>
            </a:xfrm>
            <a:prstGeom prst="rect">
              <a:avLst/>
            </a:prstGeom>
            <a:solidFill>
              <a:srgbClr val="E5AA2D"/>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p>
          </p:txBody>
        </p:sp>
        <p:sp>
          <p:nvSpPr>
            <p:cNvPr id="194" name="Rectangle 193"/>
            <p:cNvSpPr/>
            <p:nvPr/>
          </p:nvSpPr>
          <p:spPr bwMode="ltGray">
            <a:xfrm>
              <a:off x="4637140" y="2183493"/>
              <a:ext cx="85832" cy="347168"/>
            </a:xfrm>
            <a:prstGeom prst="rect">
              <a:avLst/>
            </a:prstGeom>
            <a:solidFill>
              <a:srgbClr val="E0871C"/>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p>
          </p:txBody>
        </p:sp>
        <p:sp>
          <p:nvSpPr>
            <p:cNvPr id="195" name="Rectangle 194"/>
            <p:cNvSpPr/>
            <p:nvPr/>
          </p:nvSpPr>
          <p:spPr bwMode="ltGray">
            <a:xfrm>
              <a:off x="3931054" y="2753763"/>
              <a:ext cx="329036" cy="332572"/>
            </a:xfrm>
            <a:prstGeom prst="rect">
              <a:avLst/>
            </a:prstGeom>
            <a:solidFill>
              <a:srgbClr val="FDBA30"/>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p>
          </p:txBody>
        </p:sp>
        <p:sp>
          <p:nvSpPr>
            <p:cNvPr id="196" name="Rectangle 195"/>
            <p:cNvSpPr/>
            <p:nvPr/>
          </p:nvSpPr>
          <p:spPr bwMode="ltGray">
            <a:xfrm>
              <a:off x="4068182" y="2753763"/>
              <a:ext cx="191909" cy="193971"/>
            </a:xfrm>
            <a:prstGeom prst="rect">
              <a:avLst/>
            </a:prstGeom>
            <a:solidFill>
              <a:srgbClr val="E5AA2D"/>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p>
          </p:txBody>
        </p:sp>
        <p:sp>
          <p:nvSpPr>
            <p:cNvPr id="197" name="Rectangle 196"/>
            <p:cNvSpPr/>
            <p:nvPr/>
          </p:nvSpPr>
          <p:spPr bwMode="ltGray">
            <a:xfrm>
              <a:off x="5023236" y="1969879"/>
              <a:ext cx="125547" cy="283223"/>
            </a:xfrm>
            <a:prstGeom prst="rect">
              <a:avLst/>
            </a:prstGeom>
            <a:solidFill>
              <a:srgbClr val="D29C28"/>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p>
          </p:txBody>
        </p:sp>
      </p:grpSp>
      <p:sp>
        <p:nvSpPr>
          <p:cNvPr id="198" name="Rectangle 197"/>
          <p:cNvSpPr/>
          <p:nvPr/>
        </p:nvSpPr>
        <p:spPr bwMode="ltGray">
          <a:xfrm>
            <a:off x="2195171" y="2176088"/>
            <a:ext cx="728210" cy="735317"/>
          </a:xfrm>
          <a:prstGeom prst="rect">
            <a:avLst/>
          </a:prstGeom>
          <a:solidFill>
            <a:srgbClr val="E5E5E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p>
        </p:txBody>
      </p:sp>
      <p:sp>
        <p:nvSpPr>
          <p:cNvPr id="199" name="Rectangle 198"/>
          <p:cNvSpPr/>
          <p:nvPr/>
        </p:nvSpPr>
        <p:spPr bwMode="ltGray">
          <a:xfrm>
            <a:off x="2737076" y="1872561"/>
            <a:ext cx="766156" cy="773633"/>
          </a:xfrm>
          <a:prstGeom prst="rect">
            <a:avLst/>
          </a:prstGeom>
          <a:solidFill>
            <a:srgbClr val="F7F7F7"/>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p>
        </p:txBody>
      </p:sp>
      <p:sp>
        <p:nvSpPr>
          <p:cNvPr id="200" name="Rectangle 43"/>
          <p:cNvSpPr/>
          <p:nvPr/>
        </p:nvSpPr>
        <p:spPr bwMode="ltGray">
          <a:xfrm>
            <a:off x="2737076" y="2176088"/>
            <a:ext cx="186305" cy="470106"/>
          </a:xfrm>
          <a:custGeom>
            <a:avLst/>
            <a:gdLst/>
            <a:ahLst/>
            <a:cxnLst/>
            <a:rect l="l" t="t" r="r" b="b"/>
            <a:pathLst>
              <a:path w="199099" h="502390">
                <a:moveTo>
                  <a:pt x="0" y="0"/>
                </a:moveTo>
                <a:lnTo>
                  <a:pt x="199099" y="0"/>
                </a:lnTo>
                <a:lnTo>
                  <a:pt x="199099" y="502390"/>
                </a:lnTo>
                <a:lnTo>
                  <a:pt x="0" y="502390"/>
                </a:lnTo>
                <a:close/>
              </a:path>
            </a:pathLst>
          </a:custGeom>
          <a:solidFill>
            <a:srgbClr val="F3F3F4"/>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p>
        </p:txBody>
      </p:sp>
      <p:sp>
        <p:nvSpPr>
          <p:cNvPr id="201" name="Rectangle 200"/>
          <p:cNvSpPr/>
          <p:nvPr/>
        </p:nvSpPr>
        <p:spPr bwMode="ltGray">
          <a:xfrm>
            <a:off x="3044207" y="1732956"/>
            <a:ext cx="290329" cy="293448"/>
          </a:xfrm>
          <a:prstGeom prst="rect">
            <a:avLst/>
          </a:prstGeom>
          <a:solidFill>
            <a:srgbClr val="E7E7E8"/>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p>
        </p:txBody>
      </p:sp>
      <p:sp>
        <p:nvSpPr>
          <p:cNvPr id="202" name="Rectangle 46"/>
          <p:cNvSpPr/>
          <p:nvPr/>
        </p:nvSpPr>
        <p:spPr bwMode="ltGray">
          <a:xfrm>
            <a:off x="3044207" y="1872561"/>
            <a:ext cx="290329" cy="153843"/>
          </a:xfrm>
          <a:custGeom>
            <a:avLst/>
            <a:gdLst/>
            <a:ahLst/>
            <a:cxnLst/>
            <a:rect l="l" t="t" r="r" b="b"/>
            <a:pathLst>
              <a:path w="310267" h="164408">
                <a:moveTo>
                  <a:pt x="0" y="0"/>
                </a:moveTo>
                <a:lnTo>
                  <a:pt x="310267" y="0"/>
                </a:lnTo>
                <a:lnTo>
                  <a:pt x="310267" y="164408"/>
                </a:lnTo>
                <a:lnTo>
                  <a:pt x="0" y="164408"/>
                </a:lnTo>
                <a:close/>
              </a:path>
            </a:pathLst>
          </a:custGeom>
          <a:solidFill>
            <a:srgbClr val="F3F3F4"/>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p>
        </p:txBody>
      </p:sp>
      <p:sp>
        <p:nvSpPr>
          <p:cNvPr id="203" name="Rectangle 202"/>
          <p:cNvSpPr/>
          <p:nvPr/>
        </p:nvSpPr>
        <p:spPr bwMode="ltGray">
          <a:xfrm>
            <a:off x="3237936" y="1956031"/>
            <a:ext cx="379792" cy="383873"/>
          </a:xfrm>
          <a:prstGeom prst="rect">
            <a:avLst/>
          </a:prstGeom>
          <a:solidFill>
            <a:srgbClr val="C7C8CA"/>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p>
        </p:txBody>
      </p:sp>
      <p:sp>
        <p:nvSpPr>
          <p:cNvPr id="204" name="Rectangle 46"/>
          <p:cNvSpPr/>
          <p:nvPr/>
        </p:nvSpPr>
        <p:spPr bwMode="ltGray">
          <a:xfrm>
            <a:off x="3237936" y="1956031"/>
            <a:ext cx="96600" cy="70374"/>
          </a:xfrm>
          <a:custGeom>
            <a:avLst/>
            <a:gdLst/>
            <a:ahLst/>
            <a:cxnLst/>
            <a:rect l="l" t="t" r="r" b="b"/>
            <a:pathLst>
              <a:path w="103233" h="75207">
                <a:moveTo>
                  <a:pt x="0" y="0"/>
                </a:moveTo>
                <a:lnTo>
                  <a:pt x="103233" y="0"/>
                </a:lnTo>
                <a:lnTo>
                  <a:pt x="103233" y="75207"/>
                </a:lnTo>
                <a:lnTo>
                  <a:pt x="0" y="75207"/>
                </a:lnTo>
                <a:close/>
              </a:path>
            </a:pathLst>
          </a:custGeom>
          <a:solidFill>
            <a:srgbClr val="BEC0C2"/>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p>
        </p:txBody>
      </p:sp>
      <p:sp>
        <p:nvSpPr>
          <p:cNvPr id="205" name="Rectangle 74"/>
          <p:cNvSpPr/>
          <p:nvPr/>
        </p:nvSpPr>
        <p:spPr bwMode="ltGray">
          <a:xfrm>
            <a:off x="2195171" y="2176088"/>
            <a:ext cx="186987" cy="403221"/>
          </a:xfrm>
          <a:custGeom>
            <a:avLst/>
            <a:gdLst/>
            <a:ahLst/>
            <a:cxnLst/>
            <a:rect l="l" t="t" r="r" b="b"/>
            <a:pathLst>
              <a:path w="135417" h="292015">
                <a:moveTo>
                  <a:pt x="0" y="0"/>
                </a:moveTo>
                <a:lnTo>
                  <a:pt x="135417" y="0"/>
                </a:lnTo>
                <a:lnTo>
                  <a:pt x="135417" y="292015"/>
                </a:lnTo>
                <a:lnTo>
                  <a:pt x="0" y="292015"/>
                </a:lnTo>
                <a:close/>
              </a:path>
            </a:pathLst>
          </a:custGeom>
          <a:solidFill>
            <a:srgbClr val="D3D4D6"/>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p>
        </p:txBody>
      </p:sp>
      <p:sp>
        <p:nvSpPr>
          <p:cNvPr id="206" name="Rectangle 205"/>
          <p:cNvSpPr/>
          <p:nvPr/>
        </p:nvSpPr>
        <p:spPr bwMode="ltGray">
          <a:xfrm>
            <a:off x="1748993" y="2123936"/>
            <a:ext cx="323445" cy="326921"/>
          </a:xfrm>
          <a:prstGeom prst="rect">
            <a:avLst/>
          </a:prstGeom>
          <a:solidFill>
            <a:srgbClr val="C0C1C4"/>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p>
        </p:txBody>
      </p:sp>
      <p:sp>
        <p:nvSpPr>
          <p:cNvPr id="207" name="Rectangle 206"/>
          <p:cNvSpPr/>
          <p:nvPr/>
        </p:nvSpPr>
        <p:spPr bwMode="ltGray">
          <a:xfrm>
            <a:off x="1438275" y="2880775"/>
            <a:ext cx="218191" cy="220535"/>
          </a:xfrm>
          <a:prstGeom prst="rect">
            <a:avLst/>
          </a:prstGeom>
          <a:solidFill>
            <a:srgbClr val="FDBA30"/>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p>
        </p:txBody>
      </p:sp>
      <p:pic>
        <p:nvPicPr>
          <p:cNvPr id="56" name="LOGO"/>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29857" y="783325"/>
            <a:ext cx="2468880" cy="651420"/>
          </a:xfrm>
          <a:prstGeom prst="rect">
            <a:avLst/>
          </a:prstGeom>
        </p:spPr>
      </p:pic>
      <p:sp>
        <p:nvSpPr>
          <p:cNvPr id="4" name="TextBox 3"/>
          <p:cNvSpPr txBox="1"/>
          <p:nvPr/>
        </p:nvSpPr>
        <p:spPr>
          <a:xfrm>
            <a:off x="1213910" y="3401683"/>
            <a:ext cx="4880502" cy="439312"/>
          </a:xfrm>
          <a:prstGeom prst="rect">
            <a:avLst/>
          </a:prstGeom>
          <a:noFill/>
        </p:spPr>
        <p:txBody>
          <a:bodyPr wrap="square" lIns="0" tIns="0" rIns="0" bIns="0" rtlCol="0">
            <a:noAutofit/>
          </a:bodyPr>
          <a:lstStyle/>
          <a:p>
            <a:pPr>
              <a:lnSpc>
                <a:spcPct val="90000"/>
              </a:lnSpc>
            </a:pPr>
            <a:r>
              <a:rPr sz="3200" b="1"/>
              <a:t>Thank you!</a:t>
            </a:r>
          </a:p>
        </p:txBody>
      </p:sp>
      <p:sp>
        <p:nvSpPr>
          <p:cNvPr id="2" name="Title 1"/>
          <p:cNvSpPr>
            <a:spLocks noGrp="1"/>
          </p:cNvSpPr>
          <p:nvPr>
            <p:ph type="ctrTitle" hasCustomPrompt="1"/>
          </p:nvPr>
        </p:nvSpPr>
        <p:spPr>
          <a:xfrm>
            <a:off x="1218882" y="4464316"/>
            <a:ext cx="9751063" cy="403225"/>
          </a:xfrm>
        </p:spPr>
        <p:txBody>
          <a:bodyPr anchor="t"/>
          <a:lstStyle>
            <a:lvl1pPr>
              <a:lnSpc>
                <a:spcPct val="90000"/>
              </a:lnSpc>
              <a:defRPr sz="2400"/>
            </a:lvl1pPr>
          </a:lstStyle>
          <a:p>
            <a:r>
              <a:rPr/>
              <a:t>Click to add presenter’s name</a:t>
            </a:r>
          </a:p>
        </p:txBody>
      </p:sp>
      <p:sp>
        <p:nvSpPr>
          <p:cNvPr id="3" name="Subtitle 2"/>
          <p:cNvSpPr>
            <a:spLocks noGrp="1"/>
          </p:cNvSpPr>
          <p:nvPr>
            <p:ph type="subTitle" idx="1" hasCustomPrompt="1"/>
          </p:nvPr>
        </p:nvSpPr>
        <p:spPr>
          <a:xfrm>
            <a:off x="1218881" y="4910670"/>
            <a:ext cx="9751063" cy="651930"/>
          </a:xfrm>
        </p:spPr>
        <p:txBody>
          <a:bodyPr>
            <a:noAutofit/>
          </a:bodyPr>
          <a:lstStyle>
            <a:lvl1pPr marL="0" indent="0" algn="l">
              <a:spcBef>
                <a:spcPts val="0"/>
              </a:spcBef>
              <a:buNone/>
              <a:defRPr sz="2000" b="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a:t>Presenter’s email</a:t>
            </a:r>
            <a:br>
              <a:rPr/>
            </a:br>
            <a:r>
              <a:rPr/>
              <a:t>Presenter’s phone</a:t>
            </a:r>
          </a:p>
        </p:txBody>
      </p:sp>
      <p:sp>
        <p:nvSpPr>
          <p:cNvPr id="57" name="Rectangle 6"/>
          <p:cNvSpPr>
            <a:spLocks noChangeArrowheads="1"/>
          </p:cNvSpPr>
          <p:nvPr/>
        </p:nvSpPr>
        <p:spPr bwMode="auto">
          <a:xfrm>
            <a:off x="1211428" y="5638801"/>
            <a:ext cx="9758514" cy="534625"/>
          </a:xfrm>
          <a:prstGeom prst="rect">
            <a:avLst/>
          </a:prstGeom>
          <a:noFill/>
          <a:ln w="9525">
            <a:noFill/>
            <a:miter lim="800000"/>
            <a:headEnd/>
            <a:tailEnd/>
          </a:ln>
          <a:effectLst/>
        </p:spPr>
        <p:txBody>
          <a:bodyPr wrap="square" lIns="0" tIns="0" rIns="0" bIns="0" anchor="b">
            <a:noAutofit/>
          </a:bodyPr>
          <a:lstStyle/>
          <a:p>
            <a:pPr algn="l">
              <a:lnSpc>
                <a:spcPct val="90000"/>
              </a:lnSpc>
              <a:spcBef>
                <a:spcPts val="400"/>
              </a:spcBef>
            </a:pPr>
            <a:r>
              <a:rPr sz="800" b="1" dirty="0">
                <a:solidFill>
                  <a:schemeClr val="tx1"/>
                </a:solidFill>
                <a:latin typeface="+mn-lt"/>
              </a:rPr>
              <a:t>Copyright © </a:t>
            </a:r>
            <a:r>
              <a:rPr sz="800" b="1" dirty="0" smtClean="0">
                <a:solidFill>
                  <a:schemeClr val="tx1"/>
                </a:solidFill>
                <a:latin typeface="+mn-lt"/>
              </a:rPr>
              <a:t>201</a:t>
            </a:r>
            <a:r>
              <a:rPr lang="en-US" sz="800" b="1" dirty="0" smtClean="0">
                <a:solidFill>
                  <a:schemeClr val="tx1"/>
                </a:solidFill>
                <a:latin typeface="+mn-lt"/>
              </a:rPr>
              <a:t>6</a:t>
            </a:r>
            <a:r>
              <a:rPr sz="800" b="1" dirty="0" smtClean="0">
                <a:solidFill>
                  <a:schemeClr val="tx1"/>
                </a:solidFill>
                <a:latin typeface="+mn-lt"/>
              </a:rPr>
              <a:t> </a:t>
            </a:r>
            <a:r>
              <a:rPr sz="800" b="1" dirty="0">
                <a:solidFill>
                  <a:schemeClr val="tx1"/>
                </a:solidFill>
                <a:latin typeface="+mn-lt"/>
              </a:rPr>
              <a:t>Symantec Corporation. All rights reserved. </a:t>
            </a:r>
            <a:r>
              <a:rPr sz="800" dirty="0">
                <a:solidFill>
                  <a:schemeClr val="tx1"/>
                </a:solidFill>
                <a:latin typeface="+mn-lt"/>
              </a:rPr>
              <a:t>Symantec and the Symantec Logo are trademarks or registered trademarks of Symantec Corporation or its affiliates in the U.S. and other countries.  Other names may be trademarks of their respective owners.</a:t>
            </a:r>
          </a:p>
          <a:p>
            <a:pPr algn="l">
              <a:lnSpc>
                <a:spcPct val="90000"/>
              </a:lnSpc>
              <a:spcBef>
                <a:spcPts val="400"/>
              </a:spcBef>
            </a:pPr>
            <a:r>
              <a:rPr sz="800" dirty="0">
                <a:solidFill>
                  <a:schemeClr val="tx1"/>
                </a:solidFill>
                <a:latin typeface="+mn-lt"/>
              </a:rPr>
              <a:t>This document is provided for informational purposes only and is not intended as advertising.  All warranties relating to the information in this document, either express or implied, are disclaimed to the maximum extent allowed by law.  The information in this document is subject to change without notice.</a:t>
            </a:r>
          </a:p>
        </p:txBody>
      </p:sp>
      <p:grpSp>
        <p:nvGrpSpPr>
          <p:cNvPr id="60" name="Group 59"/>
          <p:cNvGrpSpPr/>
          <p:nvPr/>
        </p:nvGrpSpPr>
        <p:grpSpPr bwMode="invGray">
          <a:xfrm>
            <a:off x="0" y="0"/>
            <a:ext cx="12188825" cy="6858000"/>
            <a:chOff x="0" y="0"/>
            <a:chExt cx="12188825" cy="6858000"/>
          </a:xfrm>
        </p:grpSpPr>
        <p:sp>
          <p:nvSpPr>
            <p:cNvPr id="61" name="Rectangle 60"/>
            <p:cNvSpPr/>
            <p:nvPr/>
          </p:nvSpPr>
          <p:spPr bwMode="invGray">
            <a:xfrm>
              <a:off x="0" y="0"/>
              <a:ext cx="201168" cy="6858000"/>
            </a:xfrm>
            <a:prstGeom prst="rect">
              <a:avLst/>
            </a:prstGeom>
            <a:solidFill>
              <a:schemeClr val="tx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p>
          </p:txBody>
        </p:sp>
        <p:sp>
          <p:nvSpPr>
            <p:cNvPr id="62" name="Rectangle 61"/>
            <p:cNvSpPr/>
            <p:nvPr/>
          </p:nvSpPr>
          <p:spPr bwMode="invGray">
            <a:xfrm>
              <a:off x="11987657" y="0"/>
              <a:ext cx="201168" cy="6858000"/>
            </a:xfrm>
            <a:prstGeom prst="rect">
              <a:avLst/>
            </a:prstGeom>
            <a:solidFill>
              <a:schemeClr val="tx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p>
          </p:txBody>
        </p:sp>
        <p:sp>
          <p:nvSpPr>
            <p:cNvPr id="63" name="Rectangle 62"/>
            <p:cNvSpPr/>
            <p:nvPr/>
          </p:nvSpPr>
          <p:spPr bwMode="invGray">
            <a:xfrm>
              <a:off x="0" y="0"/>
              <a:ext cx="12188825" cy="201168"/>
            </a:xfrm>
            <a:prstGeom prst="rect">
              <a:avLst/>
            </a:prstGeom>
            <a:solidFill>
              <a:schemeClr val="tx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p>
          </p:txBody>
        </p:sp>
        <p:sp>
          <p:nvSpPr>
            <p:cNvPr id="64" name="Rectangle 63"/>
            <p:cNvSpPr/>
            <p:nvPr/>
          </p:nvSpPr>
          <p:spPr bwMode="invGray">
            <a:xfrm>
              <a:off x="0" y="6656832"/>
              <a:ext cx="12188825" cy="201168"/>
            </a:xfrm>
            <a:prstGeom prst="rect">
              <a:avLst/>
            </a:prstGeom>
            <a:solidFill>
              <a:schemeClr val="tx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p>
          </p:txBody>
        </p:sp>
      </p:grpSp>
    </p:spTree>
    <p:extLst>
      <p:ext uri="{BB962C8B-B14F-4D97-AF65-F5344CB8AC3E}">
        <p14:creationId xmlns:p14="http://schemas.microsoft.com/office/powerpoint/2010/main" val="32324784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p:cSld name="Thank you - Internal">
    <p:bg>
      <p:bgPr>
        <a:solidFill>
          <a:srgbClr val="EFEFEF"/>
        </a:solidFill>
        <a:effectLst/>
      </p:bgPr>
    </p:bg>
    <p:spTree>
      <p:nvGrpSpPr>
        <p:cNvPr id="1" name=""/>
        <p:cNvGrpSpPr/>
        <p:nvPr/>
      </p:nvGrpSpPr>
      <p:grpSpPr>
        <a:xfrm>
          <a:off x="0" y="0"/>
          <a:ext cx="0" cy="0"/>
          <a:chOff x="0" y="0"/>
          <a:chExt cx="0" cy="0"/>
        </a:xfrm>
      </p:grpSpPr>
      <p:sp>
        <p:nvSpPr>
          <p:cNvPr id="162" name="Rectangle 161"/>
          <p:cNvSpPr/>
          <p:nvPr/>
        </p:nvSpPr>
        <p:spPr bwMode="ltGray">
          <a:xfrm>
            <a:off x="10734443" y="539871"/>
            <a:ext cx="1254534" cy="1254533"/>
          </a:xfrm>
          <a:prstGeom prst="rect">
            <a:avLst/>
          </a:prstGeom>
          <a:solidFill>
            <a:srgbClr val="FDBA30"/>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p>
        </p:txBody>
      </p:sp>
      <p:sp>
        <p:nvSpPr>
          <p:cNvPr id="163" name="Rectangle 162"/>
          <p:cNvSpPr/>
          <p:nvPr/>
        </p:nvSpPr>
        <p:spPr bwMode="ltGray">
          <a:xfrm>
            <a:off x="9885187" y="370770"/>
            <a:ext cx="1612958" cy="1628698"/>
          </a:xfrm>
          <a:prstGeom prst="rect">
            <a:avLst/>
          </a:prstGeom>
          <a:solidFill>
            <a:srgbClr val="E5E5E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p>
        </p:txBody>
      </p:sp>
      <p:sp>
        <p:nvSpPr>
          <p:cNvPr id="164" name="Rectangle 163"/>
          <p:cNvSpPr/>
          <p:nvPr/>
        </p:nvSpPr>
        <p:spPr bwMode="ltGray">
          <a:xfrm>
            <a:off x="10734445" y="539871"/>
            <a:ext cx="763700" cy="1254533"/>
          </a:xfrm>
          <a:prstGeom prst="rect">
            <a:avLst/>
          </a:prstGeom>
          <a:solidFill>
            <a:srgbClr val="E5AA2D"/>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p>
        </p:txBody>
      </p:sp>
      <p:sp>
        <p:nvSpPr>
          <p:cNvPr id="165" name="Rectangle 23"/>
          <p:cNvSpPr/>
          <p:nvPr/>
        </p:nvSpPr>
        <p:spPr bwMode="ltGray">
          <a:xfrm>
            <a:off x="11310746" y="370770"/>
            <a:ext cx="187398" cy="591855"/>
          </a:xfrm>
          <a:custGeom>
            <a:avLst/>
            <a:gdLst/>
            <a:ahLst/>
            <a:cxnLst/>
            <a:rect l="l" t="t" r="r" b="b"/>
            <a:pathLst>
              <a:path w="135715" h="428625">
                <a:moveTo>
                  <a:pt x="0" y="0"/>
                </a:moveTo>
                <a:lnTo>
                  <a:pt x="135715" y="0"/>
                </a:lnTo>
                <a:lnTo>
                  <a:pt x="135715" y="428625"/>
                </a:lnTo>
                <a:lnTo>
                  <a:pt x="0" y="428625"/>
                </a:lnTo>
                <a:close/>
              </a:path>
            </a:pathLst>
          </a:custGeom>
          <a:solidFill>
            <a:srgbClr val="D3D4D6"/>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p>
        </p:txBody>
      </p:sp>
      <p:sp>
        <p:nvSpPr>
          <p:cNvPr id="166" name="Rectangle 165"/>
          <p:cNvSpPr/>
          <p:nvPr/>
        </p:nvSpPr>
        <p:spPr bwMode="ltGray">
          <a:xfrm>
            <a:off x="11310746" y="539871"/>
            <a:ext cx="678231" cy="422754"/>
          </a:xfrm>
          <a:prstGeom prst="rect">
            <a:avLst/>
          </a:prstGeom>
          <a:solidFill>
            <a:srgbClr val="E5AA2D"/>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p>
        </p:txBody>
      </p:sp>
      <p:sp>
        <p:nvSpPr>
          <p:cNvPr id="167" name="Rectangle 166"/>
          <p:cNvSpPr/>
          <p:nvPr/>
        </p:nvSpPr>
        <p:spPr bwMode="ltGray">
          <a:xfrm>
            <a:off x="11310746" y="539871"/>
            <a:ext cx="187400" cy="422754"/>
          </a:xfrm>
          <a:prstGeom prst="rect">
            <a:avLst/>
          </a:prstGeom>
          <a:solidFill>
            <a:srgbClr val="D29C28"/>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p>
        </p:txBody>
      </p:sp>
      <p:sp>
        <p:nvSpPr>
          <p:cNvPr id="168" name="Rectangle 167"/>
          <p:cNvSpPr/>
          <p:nvPr/>
        </p:nvSpPr>
        <p:spPr bwMode="ltGray">
          <a:xfrm>
            <a:off x="10349871" y="858723"/>
            <a:ext cx="512691" cy="518199"/>
          </a:xfrm>
          <a:prstGeom prst="rect">
            <a:avLst/>
          </a:prstGeom>
          <a:solidFill>
            <a:srgbClr val="E5AA2D"/>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p>
        </p:txBody>
      </p:sp>
      <p:sp>
        <p:nvSpPr>
          <p:cNvPr id="169" name="Rectangle 168"/>
          <p:cNvSpPr/>
          <p:nvPr/>
        </p:nvSpPr>
        <p:spPr bwMode="ltGray">
          <a:xfrm>
            <a:off x="10734443" y="858723"/>
            <a:ext cx="128117" cy="518199"/>
          </a:xfrm>
          <a:prstGeom prst="rect">
            <a:avLst/>
          </a:prstGeom>
          <a:solidFill>
            <a:srgbClr val="E0871C"/>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p>
        </p:txBody>
      </p:sp>
      <p:sp>
        <p:nvSpPr>
          <p:cNvPr id="170" name="Rectangle 169"/>
          <p:cNvSpPr/>
          <p:nvPr/>
        </p:nvSpPr>
        <p:spPr bwMode="ltGray">
          <a:xfrm>
            <a:off x="9680503" y="1709936"/>
            <a:ext cx="491136" cy="496414"/>
          </a:xfrm>
          <a:prstGeom prst="rect">
            <a:avLst/>
          </a:prstGeom>
          <a:solidFill>
            <a:srgbClr val="FDBA30"/>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p>
        </p:txBody>
      </p:sp>
      <p:sp>
        <p:nvSpPr>
          <p:cNvPr id="171" name="Rectangle 170"/>
          <p:cNvSpPr/>
          <p:nvPr/>
        </p:nvSpPr>
        <p:spPr bwMode="ltGray">
          <a:xfrm>
            <a:off x="9885187" y="1709936"/>
            <a:ext cx="286453" cy="289531"/>
          </a:xfrm>
          <a:prstGeom prst="rect">
            <a:avLst/>
          </a:prstGeom>
          <a:solidFill>
            <a:srgbClr val="E5AA2D"/>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p>
        </p:txBody>
      </p:sp>
      <p:sp>
        <p:nvSpPr>
          <p:cNvPr id="175" name="Rectangle 174"/>
          <p:cNvSpPr/>
          <p:nvPr/>
        </p:nvSpPr>
        <p:spPr bwMode="ltGray">
          <a:xfrm>
            <a:off x="1679448" y="1869742"/>
            <a:ext cx="702710" cy="709567"/>
          </a:xfrm>
          <a:prstGeom prst="rect">
            <a:avLst/>
          </a:prstGeom>
          <a:solidFill>
            <a:srgbClr val="E5E5E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p>
        </p:txBody>
      </p:sp>
      <p:grpSp>
        <p:nvGrpSpPr>
          <p:cNvPr id="5" name="Group 4"/>
          <p:cNvGrpSpPr/>
          <p:nvPr userDrawn="1"/>
        </p:nvGrpSpPr>
        <p:grpSpPr>
          <a:xfrm>
            <a:off x="5810242" y="201168"/>
            <a:ext cx="3375039" cy="3024137"/>
            <a:chOff x="5810242" y="218886"/>
            <a:chExt cx="3375039" cy="3024137"/>
          </a:xfrm>
        </p:grpSpPr>
        <p:sp>
          <p:nvSpPr>
            <p:cNvPr id="172" name="Rectangle 171"/>
            <p:cNvSpPr/>
            <p:nvPr/>
          </p:nvSpPr>
          <p:spPr bwMode="ltGray">
            <a:xfrm>
              <a:off x="7086086" y="872794"/>
              <a:ext cx="1074582" cy="1085068"/>
            </a:xfrm>
            <a:prstGeom prst="rect">
              <a:avLst/>
            </a:prstGeom>
            <a:solidFill>
              <a:srgbClr val="E5E5E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p>
          </p:txBody>
        </p:sp>
        <p:sp>
          <p:nvSpPr>
            <p:cNvPr id="173" name="Rectangle 172"/>
            <p:cNvSpPr/>
            <p:nvPr/>
          </p:nvSpPr>
          <p:spPr bwMode="ltGray">
            <a:xfrm>
              <a:off x="6290368" y="1688239"/>
              <a:ext cx="1054857" cy="1065150"/>
            </a:xfrm>
            <a:prstGeom prst="rect">
              <a:avLst/>
            </a:prstGeom>
            <a:solidFill>
              <a:srgbClr val="E5E5E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p>
          </p:txBody>
        </p:sp>
        <p:sp>
          <p:nvSpPr>
            <p:cNvPr id="176" name="Rectangle 175"/>
            <p:cNvSpPr/>
            <p:nvPr/>
          </p:nvSpPr>
          <p:spPr bwMode="ltGray">
            <a:xfrm>
              <a:off x="7885748" y="424895"/>
              <a:ext cx="1130577" cy="1141610"/>
            </a:xfrm>
            <a:prstGeom prst="rect">
              <a:avLst/>
            </a:prstGeom>
            <a:solidFill>
              <a:srgbClr val="F7F7F7"/>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p>
          </p:txBody>
        </p:sp>
        <p:sp>
          <p:nvSpPr>
            <p:cNvPr id="177" name="Rectangle 43"/>
            <p:cNvSpPr/>
            <p:nvPr/>
          </p:nvSpPr>
          <p:spPr bwMode="ltGray">
            <a:xfrm>
              <a:off x="7885748" y="872794"/>
              <a:ext cx="274920" cy="693711"/>
            </a:xfrm>
            <a:custGeom>
              <a:avLst/>
              <a:gdLst/>
              <a:ahLst/>
              <a:cxnLst/>
              <a:rect l="l" t="t" r="r" b="b"/>
              <a:pathLst>
                <a:path w="199099" h="502390">
                  <a:moveTo>
                    <a:pt x="0" y="0"/>
                  </a:moveTo>
                  <a:lnTo>
                    <a:pt x="199099" y="0"/>
                  </a:lnTo>
                  <a:lnTo>
                    <a:pt x="199099" y="502390"/>
                  </a:lnTo>
                  <a:lnTo>
                    <a:pt x="0" y="502390"/>
                  </a:lnTo>
                  <a:close/>
                </a:path>
              </a:pathLst>
            </a:custGeom>
            <a:solidFill>
              <a:srgbClr val="F3F3F4"/>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p>
          </p:txBody>
        </p:sp>
        <p:sp>
          <p:nvSpPr>
            <p:cNvPr id="178" name="Rectangle 177"/>
            <p:cNvSpPr/>
            <p:nvPr/>
          </p:nvSpPr>
          <p:spPr bwMode="ltGray">
            <a:xfrm>
              <a:off x="8338964" y="218886"/>
              <a:ext cx="428424" cy="433027"/>
            </a:xfrm>
            <a:prstGeom prst="rect">
              <a:avLst/>
            </a:prstGeom>
            <a:solidFill>
              <a:srgbClr val="E7E7E8"/>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p>
          </p:txBody>
        </p:sp>
        <p:sp>
          <p:nvSpPr>
            <p:cNvPr id="179" name="Rectangle 46"/>
            <p:cNvSpPr/>
            <p:nvPr/>
          </p:nvSpPr>
          <p:spPr bwMode="ltGray">
            <a:xfrm>
              <a:off x="8338964" y="424895"/>
              <a:ext cx="428424" cy="227018"/>
            </a:xfrm>
            <a:custGeom>
              <a:avLst/>
              <a:gdLst/>
              <a:ahLst/>
              <a:cxnLst/>
              <a:rect l="l" t="t" r="r" b="b"/>
              <a:pathLst>
                <a:path w="310267" h="164408">
                  <a:moveTo>
                    <a:pt x="0" y="0"/>
                  </a:moveTo>
                  <a:lnTo>
                    <a:pt x="310267" y="0"/>
                  </a:lnTo>
                  <a:lnTo>
                    <a:pt x="310267" y="164408"/>
                  </a:lnTo>
                  <a:lnTo>
                    <a:pt x="0" y="164408"/>
                  </a:lnTo>
                  <a:close/>
                </a:path>
              </a:pathLst>
            </a:custGeom>
            <a:solidFill>
              <a:srgbClr val="F3F3F4"/>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p>
          </p:txBody>
        </p:sp>
        <p:sp>
          <p:nvSpPr>
            <p:cNvPr id="180" name="Rectangle 179"/>
            <p:cNvSpPr/>
            <p:nvPr/>
          </p:nvSpPr>
          <p:spPr bwMode="ltGray">
            <a:xfrm>
              <a:off x="8624841" y="548066"/>
              <a:ext cx="560440" cy="566462"/>
            </a:xfrm>
            <a:prstGeom prst="rect">
              <a:avLst/>
            </a:prstGeom>
            <a:solidFill>
              <a:srgbClr val="C7C8CA"/>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p>
          </p:txBody>
        </p:sp>
        <p:sp>
          <p:nvSpPr>
            <p:cNvPr id="181" name="Rectangle 46"/>
            <p:cNvSpPr/>
            <p:nvPr/>
          </p:nvSpPr>
          <p:spPr bwMode="ltGray">
            <a:xfrm>
              <a:off x="8624841" y="548066"/>
              <a:ext cx="142546" cy="103847"/>
            </a:xfrm>
            <a:custGeom>
              <a:avLst/>
              <a:gdLst/>
              <a:ahLst/>
              <a:cxnLst/>
              <a:rect l="l" t="t" r="r" b="b"/>
              <a:pathLst>
                <a:path w="103233" h="75207">
                  <a:moveTo>
                    <a:pt x="0" y="0"/>
                  </a:moveTo>
                  <a:lnTo>
                    <a:pt x="103233" y="0"/>
                  </a:lnTo>
                  <a:lnTo>
                    <a:pt x="103233" y="75207"/>
                  </a:lnTo>
                  <a:lnTo>
                    <a:pt x="0" y="75207"/>
                  </a:lnTo>
                  <a:close/>
                </a:path>
              </a:pathLst>
            </a:custGeom>
            <a:solidFill>
              <a:srgbClr val="BEC0C2"/>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p>
          </p:txBody>
        </p:sp>
        <p:sp>
          <p:nvSpPr>
            <p:cNvPr id="182" name="Rectangle 53"/>
            <p:cNvSpPr/>
            <p:nvPr/>
          </p:nvSpPr>
          <p:spPr bwMode="ltGray">
            <a:xfrm>
              <a:off x="7086086" y="1688239"/>
              <a:ext cx="259139" cy="269622"/>
            </a:xfrm>
            <a:custGeom>
              <a:avLst/>
              <a:gdLst/>
              <a:ahLst/>
              <a:cxnLst/>
              <a:rect l="l" t="t" r="r" b="b"/>
              <a:pathLst>
                <a:path w="187670" h="195262">
                  <a:moveTo>
                    <a:pt x="0" y="0"/>
                  </a:moveTo>
                  <a:lnTo>
                    <a:pt x="187670" y="0"/>
                  </a:lnTo>
                  <a:lnTo>
                    <a:pt x="187670" y="195262"/>
                  </a:lnTo>
                  <a:lnTo>
                    <a:pt x="0" y="195262"/>
                  </a:lnTo>
                  <a:close/>
                </a:path>
              </a:pathLst>
            </a:custGeom>
            <a:solidFill>
              <a:srgbClr val="D3D4D6"/>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p>
          </p:txBody>
        </p:sp>
        <p:sp>
          <p:nvSpPr>
            <p:cNvPr id="183" name="Rectangle 182"/>
            <p:cNvSpPr/>
            <p:nvPr/>
          </p:nvSpPr>
          <p:spPr bwMode="ltGray">
            <a:xfrm>
              <a:off x="6415250" y="2106289"/>
              <a:ext cx="519581" cy="525164"/>
            </a:xfrm>
            <a:prstGeom prst="rect">
              <a:avLst/>
            </a:prstGeom>
            <a:solidFill>
              <a:srgbClr val="C0C1C4"/>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p>
          </p:txBody>
        </p:sp>
        <p:sp>
          <p:nvSpPr>
            <p:cNvPr id="184" name="Rectangle 183"/>
            <p:cNvSpPr/>
            <p:nvPr/>
          </p:nvSpPr>
          <p:spPr bwMode="ltGray">
            <a:xfrm>
              <a:off x="5810242" y="2911405"/>
              <a:ext cx="328093" cy="331618"/>
            </a:xfrm>
            <a:prstGeom prst="rect">
              <a:avLst/>
            </a:prstGeom>
            <a:solidFill>
              <a:srgbClr val="C7C8CA"/>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p>
          </p:txBody>
        </p:sp>
      </p:grpSp>
      <p:grpSp>
        <p:nvGrpSpPr>
          <p:cNvPr id="6" name="Group 5"/>
          <p:cNvGrpSpPr/>
          <p:nvPr userDrawn="1"/>
        </p:nvGrpSpPr>
        <p:grpSpPr>
          <a:xfrm>
            <a:off x="3931054" y="1298448"/>
            <a:ext cx="2147163" cy="1897884"/>
            <a:chOff x="3931054" y="1188451"/>
            <a:chExt cx="2147163" cy="1897884"/>
          </a:xfrm>
        </p:grpSpPr>
        <p:sp>
          <p:nvSpPr>
            <p:cNvPr id="174" name="Rectangle 173"/>
            <p:cNvSpPr/>
            <p:nvPr/>
          </p:nvSpPr>
          <p:spPr bwMode="ltGray">
            <a:xfrm>
              <a:off x="5023360" y="1188451"/>
              <a:ext cx="1054857" cy="1065150"/>
            </a:xfrm>
            <a:prstGeom prst="rect">
              <a:avLst/>
            </a:prstGeom>
            <a:solidFill>
              <a:srgbClr val="E5E5E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p>
          </p:txBody>
        </p:sp>
        <p:sp>
          <p:nvSpPr>
            <p:cNvPr id="185" name="Rectangle 184"/>
            <p:cNvSpPr/>
            <p:nvPr/>
          </p:nvSpPr>
          <p:spPr bwMode="ltGray">
            <a:xfrm>
              <a:off x="4637140" y="1969879"/>
              <a:ext cx="840475" cy="840475"/>
            </a:xfrm>
            <a:prstGeom prst="rect">
              <a:avLst/>
            </a:prstGeom>
            <a:solidFill>
              <a:srgbClr val="FDBA30"/>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p>
          </p:txBody>
        </p:sp>
        <p:sp>
          <p:nvSpPr>
            <p:cNvPr id="186" name="Rectangle 185"/>
            <p:cNvSpPr/>
            <p:nvPr/>
          </p:nvSpPr>
          <p:spPr bwMode="ltGray">
            <a:xfrm>
              <a:off x="4068182" y="1856589"/>
              <a:ext cx="1080600" cy="1091145"/>
            </a:xfrm>
            <a:prstGeom prst="rect">
              <a:avLst/>
            </a:prstGeom>
            <a:solidFill>
              <a:srgbClr val="E5E5E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p>
          </p:txBody>
        </p:sp>
        <p:sp>
          <p:nvSpPr>
            <p:cNvPr id="187" name="Rectangle 186"/>
            <p:cNvSpPr/>
            <p:nvPr/>
          </p:nvSpPr>
          <p:spPr bwMode="ltGray">
            <a:xfrm>
              <a:off x="4637141" y="1969879"/>
              <a:ext cx="511640" cy="840475"/>
            </a:xfrm>
            <a:prstGeom prst="rect">
              <a:avLst/>
            </a:prstGeom>
            <a:solidFill>
              <a:srgbClr val="E5AA2D"/>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p>
          </p:txBody>
        </p:sp>
        <p:sp>
          <p:nvSpPr>
            <p:cNvPr id="188" name="Rectangle 23"/>
            <p:cNvSpPr/>
            <p:nvPr/>
          </p:nvSpPr>
          <p:spPr bwMode="ltGray">
            <a:xfrm>
              <a:off x="5023235" y="1856589"/>
              <a:ext cx="125547" cy="396513"/>
            </a:xfrm>
            <a:custGeom>
              <a:avLst/>
              <a:gdLst/>
              <a:ahLst/>
              <a:cxnLst/>
              <a:rect l="l" t="t" r="r" b="b"/>
              <a:pathLst>
                <a:path w="135715" h="428625">
                  <a:moveTo>
                    <a:pt x="0" y="0"/>
                  </a:moveTo>
                  <a:lnTo>
                    <a:pt x="135715" y="0"/>
                  </a:lnTo>
                  <a:lnTo>
                    <a:pt x="135715" y="428625"/>
                  </a:lnTo>
                  <a:lnTo>
                    <a:pt x="0" y="428625"/>
                  </a:lnTo>
                  <a:close/>
                </a:path>
              </a:pathLst>
            </a:custGeom>
            <a:solidFill>
              <a:srgbClr val="D3D4D6"/>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p>
          </p:txBody>
        </p:sp>
        <p:sp>
          <p:nvSpPr>
            <p:cNvPr id="189" name="Rectangle 188"/>
            <p:cNvSpPr/>
            <p:nvPr/>
          </p:nvSpPr>
          <p:spPr bwMode="ltGray">
            <a:xfrm>
              <a:off x="5023235" y="1969879"/>
              <a:ext cx="454380" cy="283223"/>
            </a:xfrm>
            <a:prstGeom prst="rect">
              <a:avLst/>
            </a:prstGeom>
            <a:solidFill>
              <a:srgbClr val="E5AA2D"/>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p>
          </p:txBody>
        </p:sp>
        <p:sp>
          <p:nvSpPr>
            <p:cNvPr id="190" name="Rectangle 189"/>
            <p:cNvSpPr/>
            <p:nvPr/>
          </p:nvSpPr>
          <p:spPr bwMode="ltGray">
            <a:xfrm>
              <a:off x="4379497" y="2183493"/>
              <a:ext cx="343477" cy="347168"/>
            </a:xfrm>
            <a:prstGeom prst="rect">
              <a:avLst/>
            </a:prstGeom>
            <a:solidFill>
              <a:srgbClr val="E5AA2D"/>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p>
          </p:txBody>
        </p:sp>
        <p:sp>
          <p:nvSpPr>
            <p:cNvPr id="191" name="Rectangle 190"/>
            <p:cNvSpPr/>
            <p:nvPr/>
          </p:nvSpPr>
          <p:spPr bwMode="ltGray">
            <a:xfrm>
              <a:off x="4637140" y="2183493"/>
              <a:ext cx="85832" cy="347168"/>
            </a:xfrm>
            <a:prstGeom prst="rect">
              <a:avLst/>
            </a:prstGeom>
            <a:solidFill>
              <a:srgbClr val="E0871C"/>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p>
          </p:txBody>
        </p:sp>
        <p:sp>
          <p:nvSpPr>
            <p:cNvPr id="192" name="Rectangle 191"/>
            <p:cNvSpPr/>
            <p:nvPr/>
          </p:nvSpPr>
          <p:spPr bwMode="ltGray">
            <a:xfrm>
              <a:off x="3931054" y="2753763"/>
              <a:ext cx="329036" cy="332572"/>
            </a:xfrm>
            <a:prstGeom prst="rect">
              <a:avLst/>
            </a:prstGeom>
            <a:solidFill>
              <a:srgbClr val="FDBA30"/>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p>
          </p:txBody>
        </p:sp>
        <p:sp>
          <p:nvSpPr>
            <p:cNvPr id="193" name="Rectangle 192"/>
            <p:cNvSpPr/>
            <p:nvPr/>
          </p:nvSpPr>
          <p:spPr bwMode="ltGray">
            <a:xfrm>
              <a:off x="4068182" y="2753763"/>
              <a:ext cx="191909" cy="193971"/>
            </a:xfrm>
            <a:prstGeom prst="rect">
              <a:avLst/>
            </a:prstGeom>
            <a:solidFill>
              <a:srgbClr val="E5AA2D"/>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p>
          </p:txBody>
        </p:sp>
        <p:sp>
          <p:nvSpPr>
            <p:cNvPr id="194" name="Rectangle 193"/>
            <p:cNvSpPr/>
            <p:nvPr/>
          </p:nvSpPr>
          <p:spPr bwMode="ltGray">
            <a:xfrm>
              <a:off x="5023236" y="1969879"/>
              <a:ext cx="125547" cy="283223"/>
            </a:xfrm>
            <a:prstGeom prst="rect">
              <a:avLst/>
            </a:prstGeom>
            <a:solidFill>
              <a:srgbClr val="D29C28"/>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p>
          </p:txBody>
        </p:sp>
      </p:grpSp>
      <p:sp>
        <p:nvSpPr>
          <p:cNvPr id="195" name="Rectangle 194"/>
          <p:cNvSpPr/>
          <p:nvPr/>
        </p:nvSpPr>
        <p:spPr bwMode="ltGray">
          <a:xfrm>
            <a:off x="2195171" y="2176088"/>
            <a:ext cx="728210" cy="735317"/>
          </a:xfrm>
          <a:prstGeom prst="rect">
            <a:avLst/>
          </a:prstGeom>
          <a:solidFill>
            <a:srgbClr val="E5E5E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p>
        </p:txBody>
      </p:sp>
      <p:sp>
        <p:nvSpPr>
          <p:cNvPr id="196" name="Rectangle 195"/>
          <p:cNvSpPr/>
          <p:nvPr/>
        </p:nvSpPr>
        <p:spPr bwMode="ltGray">
          <a:xfrm>
            <a:off x="2737076" y="1872561"/>
            <a:ext cx="766156" cy="773633"/>
          </a:xfrm>
          <a:prstGeom prst="rect">
            <a:avLst/>
          </a:prstGeom>
          <a:solidFill>
            <a:srgbClr val="F7F7F7"/>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p>
        </p:txBody>
      </p:sp>
      <p:sp>
        <p:nvSpPr>
          <p:cNvPr id="197" name="Rectangle 43"/>
          <p:cNvSpPr/>
          <p:nvPr/>
        </p:nvSpPr>
        <p:spPr bwMode="ltGray">
          <a:xfrm>
            <a:off x="2737076" y="2176088"/>
            <a:ext cx="186305" cy="470106"/>
          </a:xfrm>
          <a:custGeom>
            <a:avLst/>
            <a:gdLst/>
            <a:ahLst/>
            <a:cxnLst/>
            <a:rect l="l" t="t" r="r" b="b"/>
            <a:pathLst>
              <a:path w="199099" h="502390">
                <a:moveTo>
                  <a:pt x="0" y="0"/>
                </a:moveTo>
                <a:lnTo>
                  <a:pt x="199099" y="0"/>
                </a:lnTo>
                <a:lnTo>
                  <a:pt x="199099" y="502390"/>
                </a:lnTo>
                <a:lnTo>
                  <a:pt x="0" y="502390"/>
                </a:lnTo>
                <a:close/>
              </a:path>
            </a:pathLst>
          </a:custGeom>
          <a:solidFill>
            <a:srgbClr val="F3F3F4"/>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p>
        </p:txBody>
      </p:sp>
      <p:sp>
        <p:nvSpPr>
          <p:cNvPr id="198" name="Rectangle 197"/>
          <p:cNvSpPr/>
          <p:nvPr/>
        </p:nvSpPr>
        <p:spPr bwMode="ltGray">
          <a:xfrm>
            <a:off x="3044207" y="1732956"/>
            <a:ext cx="290329" cy="293448"/>
          </a:xfrm>
          <a:prstGeom prst="rect">
            <a:avLst/>
          </a:prstGeom>
          <a:solidFill>
            <a:srgbClr val="E7E7E8"/>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p>
        </p:txBody>
      </p:sp>
      <p:sp>
        <p:nvSpPr>
          <p:cNvPr id="199" name="Rectangle 46"/>
          <p:cNvSpPr/>
          <p:nvPr/>
        </p:nvSpPr>
        <p:spPr bwMode="ltGray">
          <a:xfrm>
            <a:off x="3044207" y="1872561"/>
            <a:ext cx="290329" cy="153843"/>
          </a:xfrm>
          <a:custGeom>
            <a:avLst/>
            <a:gdLst/>
            <a:ahLst/>
            <a:cxnLst/>
            <a:rect l="l" t="t" r="r" b="b"/>
            <a:pathLst>
              <a:path w="310267" h="164408">
                <a:moveTo>
                  <a:pt x="0" y="0"/>
                </a:moveTo>
                <a:lnTo>
                  <a:pt x="310267" y="0"/>
                </a:lnTo>
                <a:lnTo>
                  <a:pt x="310267" y="164408"/>
                </a:lnTo>
                <a:lnTo>
                  <a:pt x="0" y="164408"/>
                </a:lnTo>
                <a:close/>
              </a:path>
            </a:pathLst>
          </a:custGeom>
          <a:solidFill>
            <a:srgbClr val="F3F3F4"/>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p>
        </p:txBody>
      </p:sp>
      <p:sp>
        <p:nvSpPr>
          <p:cNvPr id="200" name="Rectangle 199"/>
          <p:cNvSpPr/>
          <p:nvPr/>
        </p:nvSpPr>
        <p:spPr bwMode="ltGray">
          <a:xfrm>
            <a:off x="3237936" y="1956031"/>
            <a:ext cx="379792" cy="383873"/>
          </a:xfrm>
          <a:prstGeom prst="rect">
            <a:avLst/>
          </a:prstGeom>
          <a:solidFill>
            <a:srgbClr val="C7C8CA"/>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p>
        </p:txBody>
      </p:sp>
      <p:sp>
        <p:nvSpPr>
          <p:cNvPr id="201" name="Rectangle 46"/>
          <p:cNvSpPr/>
          <p:nvPr/>
        </p:nvSpPr>
        <p:spPr bwMode="ltGray">
          <a:xfrm>
            <a:off x="3237936" y="1956031"/>
            <a:ext cx="96600" cy="70374"/>
          </a:xfrm>
          <a:custGeom>
            <a:avLst/>
            <a:gdLst/>
            <a:ahLst/>
            <a:cxnLst/>
            <a:rect l="l" t="t" r="r" b="b"/>
            <a:pathLst>
              <a:path w="103233" h="75207">
                <a:moveTo>
                  <a:pt x="0" y="0"/>
                </a:moveTo>
                <a:lnTo>
                  <a:pt x="103233" y="0"/>
                </a:lnTo>
                <a:lnTo>
                  <a:pt x="103233" y="75207"/>
                </a:lnTo>
                <a:lnTo>
                  <a:pt x="0" y="75207"/>
                </a:lnTo>
                <a:close/>
              </a:path>
            </a:pathLst>
          </a:custGeom>
          <a:solidFill>
            <a:srgbClr val="BEC0C2"/>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p>
        </p:txBody>
      </p:sp>
      <p:sp>
        <p:nvSpPr>
          <p:cNvPr id="202" name="Rectangle 74"/>
          <p:cNvSpPr/>
          <p:nvPr/>
        </p:nvSpPr>
        <p:spPr bwMode="ltGray">
          <a:xfrm>
            <a:off x="2195171" y="2176088"/>
            <a:ext cx="186987" cy="403221"/>
          </a:xfrm>
          <a:custGeom>
            <a:avLst/>
            <a:gdLst/>
            <a:ahLst/>
            <a:cxnLst/>
            <a:rect l="l" t="t" r="r" b="b"/>
            <a:pathLst>
              <a:path w="135417" h="292015">
                <a:moveTo>
                  <a:pt x="0" y="0"/>
                </a:moveTo>
                <a:lnTo>
                  <a:pt x="135417" y="0"/>
                </a:lnTo>
                <a:lnTo>
                  <a:pt x="135417" y="292015"/>
                </a:lnTo>
                <a:lnTo>
                  <a:pt x="0" y="292015"/>
                </a:lnTo>
                <a:close/>
              </a:path>
            </a:pathLst>
          </a:custGeom>
          <a:solidFill>
            <a:srgbClr val="D3D4D6"/>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p>
        </p:txBody>
      </p:sp>
      <p:sp>
        <p:nvSpPr>
          <p:cNvPr id="203" name="Rectangle 202"/>
          <p:cNvSpPr/>
          <p:nvPr/>
        </p:nvSpPr>
        <p:spPr bwMode="ltGray">
          <a:xfrm>
            <a:off x="1748993" y="2123936"/>
            <a:ext cx="323445" cy="326921"/>
          </a:xfrm>
          <a:prstGeom prst="rect">
            <a:avLst/>
          </a:prstGeom>
          <a:solidFill>
            <a:srgbClr val="C0C1C4"/>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p>
        </p:txBody>
      </p:sp>
      <p:sp>
        <p:nvSpPr>
          <p:cNvPr id="204" name="Rectangle 203"/>
          <p:cNvSpPr/>
          <p:nvPr/>
        </p:nvSpPr>
        <p:spPr bwMode="ltGray">
          <a:xfrm>
            <a:off x="1438275" y="2880775"/>
            <a:ext cx="218191" cy="220535"/>
          </a:xfrm>
          <a:prstGeom prst="rect">
            <a:avLst/>
          </a:prstGeom>
          <a:solidFill>
            <a:srgbClr val="FDBA30"/>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p>
        </p:txBody>
      </p:sp>
      <p:pic>
        <p:nvPicPr>
          <p:cNvPr id="56" name="LOGO"/>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29857" y="783325"/>
            <a:ext cx="2468880" cy="651420"/>
          </a:xfrm>
          <a:prstGeom prst="rect">
            <a:avLst/>
          </a:prstGeom>
        </p:spPr>
      </p:pic>
      <p:sp>
        <p:nvSpPr>
          <p:cNvPr id="4" name="TextBox 3"/>
          <p:cNvSpPr txBox="1"/>
          <p:nvPr/>
        </p:nvSpPr>
        <p:spPr>
          <a:xfrm>
            <a:off x="1213910" y="3401683"/>
            <a:ext cx="4880502" cy="439312"/>
          </a:xfrm>
          <a:prstGeom prst="rect">
            <a:avLst/>
          </a:prstGeom>
          <a:noFill/>
        </p:spPr>
        <p:txBody>
          <a:bodyPr wrap="square" lIns="0" tIns="0" rIns="0" bIns="0" rtlCol="0">
            <a:noAutofit/>
          </a:bodyPr>
          <a:lstStyle/>
          <a:p>
            <a:pPr>
              <a:lnSpc>
                <a:spcPct val="90000"/>
              </a:lnSpc>
            </a:pPr>
            <a:r>
              <a:rPr sz="3200" b="1"/>
              <a:t>Thank you!</a:t>
            </a:r>
          </a:p>
        </p:txBody>
      </p:sp>
      <p:sp>
        <p:nvSpPr>
          <p:cNvPr id="2" name="Title 1"/>
          <p:cNvSpPr>
            <a:spLocks noGrp="1"/>
          </p:cNvSpPr>
          <p:nvPr>
            <p:ph type="ctrTitle" hasCustomPrompt="1"/>
          </p:nvPr>
        </p:nvSpPr>
        <p:spPr>
          <a:xfrm>
            <a:off x="1218882" y="4464316"/>
            <a:ext cx="9751063" cy="403225"/>
          </a:xfrm>
        </p:spPr>
        <p:txBody>
          <a:bodyPr anchor="t"/>
          <a:lstStyle>
            <a:lvl1pPr>
              <a:lnSpc>
                <a:spcPct val="90000"/>
              </a:lnSpc>
              <a:defRPr sz="2400"/>
            </a:lvl1pPr>
          </a:lstStyle>
          <a:p>
            <a:r>
              <a:rPr/>
              <a:t>Click to add presenter’s name</a:t>
            </a:r>
          </a:p>
        </p:txBody>
      </p:sp>
      <p:sp>
        <p:nvSpPr>
          <p:cNvPr id="3" name="Subtitle 2"/>
          <p:cNvSpPr>
            <a:spLocks noGrp="1"/>
          </p:cNvSpPr>
          <p:nvPr>
            <p:ph type="subTitle" idx="1" hasCustomPrompt="1"/>
          </p:nvPr>
        </p:nvSpPr>
        <p:spPr>
          <a:xfrm>
            <a:off x="1218881" y="4910670"/>
            <a:ext cx="9751063" cy="651930"/>
          </a:xfrm>
        </p:spPr>
        <p:txBody>
          <a:bodyPr>
            <a:noAutofit/>
          </a:bodyPr>
          <a:lstStyle>
            <a:lvl1pPr marL="0" indent="0" algn="l">
              <a:spcBef>
                <a:spcPts val="0"/>
              </a:spcBef>
              <a:buNone/>
              <a:defRPr sz="2000" b="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a:t>Presenter’s email</a:t>
            </a:r>
            <a:br>
              <a:rPr/>
            </a:br>
            <a:r>
              <a:rPr/>
              <a:t>Presenter’s phone</a:t>
            </a:r>
          </a:p>
        </p:txBody>
      </p:sp>
      <p:sp>
        <p:nvSpPr>
          <p:cNvPr id="57" name="Rectangle 6"/>
          <p:cNvSpPr>
            <a:spLocks noChangeArrowheads="1"/>
          </p:cNvSpPr>
          <p:nvPr/>
        </p:nvSpPr>
        <p:spPr bwMode="auto">
          <a:xfrm>
            <a:off x="1211428" y="5867401"/>
            <a:ext cx="9758514" cy="298853"/>
          </a:xfrm>
          <a:prstGeom prst="rect">
            <a:avLst/>
          </a:prstGeom>
          <a:noFill/>
          <a:ln w="9525">
            <a:noFill/>
            <a:miter lim="800000"/>
            <a:headEnd/>
            <a:tailEnd/>
          </a:ln>
          <a:effectLst/>
        </p:spPr>
        <p:txBody>
          <a:bodyPr wrap="square" lIns="0" tIns="0" rIns="0" bIns="0" anchor="b">
            <a:noAutofit/>
          </a:bodyPr>
          <a:lstStyle/>
          <a:p>
            <a:pPr algn="l">
              <a:lnSpc>
                <a:spcPct val="90000"/>
              </a:lnSpc>
            </a:pPr>
            <a:r>
              <a:rPr sz="800" b="1" dirty="0">
                <a:solidFill>
                  <a:schemeClr val="tx1"/>
                </a:solidFill>
                <a:latin typeface="+mn-lt"/>
              </a:rPr>
              <a:t>SYMANTEC PROPRIETARY/CONFIDENTIAL – INTERNAL USE ONLY</a:t>
            </a:r>
            <a:br>
              <a:rPr sz="800" b="1" dirty="0">
                <a:solidFill>
                  <a:schemeClr val="tx1"/>
                </a:solidFill>
                <a:latin typeface="+mn-lt"/>
              </a:rPr>
            </a:br>
            <a:r>
              <a:rPr sz="800" b="0" dirty="0">
                <a:solidFill>
                  <a:schemeClr val="tx1"/>
                </a:solidFill>
                <a:latin typeface="+mn-lt"/>
              </a:rPr>
              <a:t>Copyright © </a:t>
            </a:r>
            <a:r>
              <a:rPr sz="800" b="0" dirty="0" smtClean="0">
                <a:solidFill>
                  <a:schemeClr val="tx1"/>
                </a:solidFill>
                <a:latin typeface="+mn-lt"/>
              </a:rPr>
              <a:t>201</a:t>
            </a:r>
            <a:r>
              <a:rPr lang="en-US" sz="800" b="0" dirty="0" smtClean="0">
                <a:solidFill>
                  <a:schemeClr val="tx1"/>
                </a:solidFill>
                <a:latin typeface="+mn-lt"/>
              </a:rPr>
              <a:t>6</a:t>
            </a:r>
            <a:r>
              <a:rPr sz="800" b="0" dirty="0" smtClean="0">
                <a:solidFill>
                  <a:schemeClr val="tx1"/>
                </a:solidFill>
                <a:latin typeface="+mn-lt"/>
              </a:rPr>
              <a:t> </a:t>
            </a:r>
            <a:r>
              <a:rPr sz="800" b="0" dirty="0">
                <a:solidFill>
                  <a:schemeClr val="tx1"/>
                </a:solidFill>
                <a:latin typeface="+mn-lt"/>
              </a:rPr>
              <a:t>Symantec Corporation. All rights reserved.</a:t>
            </a:r>
          </a:p>
        </p:txBody>
      </p:sp>
      <p:grpSp>
        <p:nvGrpSpPr>
          <p:cNvPr id="60" name="Group 59"/>
          <p:cNvGrpSpPr/>
          <p:nvPr/>
        </p:nvGrpSpPr>
        <p:grpSpPr bwMode="invGray">
          <a:xfrm>
            <a:off x="0" y="0"/>
            <a:ext cx="12188825" cy="6858000"/>
            <a:chOff x="0" y="0"/>
            <a:chExt cx="12188825" cy="6858000"/>
          </a:xfrm>
        </p:grpSpPr>
        <p:sp>
          <p:nvSpPr>
            <p:cNvPr id="61" name="Rectangle 60"/>
            <p:cNvSpPr/>
            <p:nvPr/>
          </p:nvSpPr>
          <p:spPr bwMode="invGray">
            <a:xfrm>
              <a:off x="0" y="0"/>
              <a:ext cx="201168" cy="6858000"/>
            </a:xfrm>
            <a:prstGeom prst="rect">
              <a:avLst/>
            </a:prstGeom>
            <a:solidFill>
              <a:schemeClr val="tx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p>
          </p:txBody>
        </p:sp>
        <p:sp>
          <p:nvSpPr>
            <p:cNvPr id="62" name="Rectangle 61"/>
            <p:cNvSpPr/>
            <p:nvPr/>
          </p:nvSpPr>
          <p:spPr bwMode="invGray">
            <a:xfrm>
              <a:off x="11987657" y="0"/>
              <a:ext cx="201168" cy="6858000"/>
            </a:xfrm>
            <a:prstGeom prst="rect">
              <a:avLst/>
            </a:prstGeom>
            <a:solidFill>
              <a:schemeClr val="tx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p>
          </p:txBody>
        </p:sp>
        <p:sp>
          <p:nvSpPr>
            <p:cNvPr id="63" name="Rectangle 62"/>
            <p:cNvSpPr/>
            <p:nvPr/>
          </p:nvSpPr>
          <p:spPr bwMode="invGray">
            <a:xfrm>
              <a:off x="0" y="0"/>
              <a:ext cx="12188825" cy="201168"/>
            </a:xfrm>
            <a:prstGeom prst="rect">
              <a:avLst/>
            </a:prstGeom>
            <a:solidFill>
              <a:schemeClr val="tx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p>
          </p:txBody>
        </p:sp>
        <p:sp>
          <p:nvSpPr>
            <p:cNvPr id="64" name="Rectangle 63"/>
            <p:cNvSpPr/>
            <p:nvPr/>
          </p:nvSpPr>
          <p:spPr bwMode="invGray">
            <a:xfrm>
              <a:off x="0" y="6656832"/>
              <a:ext cx="12188825" cy="201168"/>
            </a:xfrm>
            <a:prstGeom prst="rect">
              <a:avLst/>
            </a:prstGeom>
            <a:solidFill>
              <a:schemeClr val="tx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p>
          </p:txBody>
        </p:sp>
      </p:grpSp>
    </p:spTree>
    <p:extLst>
      <p:ext uri="{BB962C8B-B14F-4D97-AF65-F5344CB8AC3E}">
        <p14:creationId xmlns:p14="http://schemas.microsoft.com/office/powerpoint/2010/main" val="6633128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10"/>
          </p:nvPr>
        </p:nvSpPr>
        <p:spPr/>
        <p:txBody>
          <a:bodyPr/>
          <a:lstStyle/>
          <a:p>
            <a:endParaRPr/>
          </a:p>
        </p:txBody>
      </p:sp>
      <p:sp>
        <p:nvSpPr>
          <p:cNvPr id="5" name="Footer Placeholder 4"/>
          <p:cNvSpPr>
            <a:spLocks noGrp="1"/>
          </p:cNvSpPr>
          <p:nvPr>
            <p:ph type="ftr" sz="quarter" idx="11"/>
          </p:nvPr>
        </p:nvSpPr>
        <p:spPr/>
        <p:txBody>
          <a:bodyPr/>
          <a:lstStyle/>
          <a:p>
            <a:r>
              <a:rPr lang="en-US" smtClean="0"/>
              <a:t>Symantec Confidential - NDA required</a:t>
            </a:r>
            <a:endParaRPr dirty="0"/>
          </a:p>
        </p:txBody>
      </p:sp>
      <p:sp>
        <p:nvSpPr>
          <p:cNvPr id="6" name="Slide Number Placeholder 5"/>
          <p:cNvSpPr>
            <a:spLocks noGrp="1"/>
          </p:cNvSpPr>
          <p:nvPr>
            <p:ph type="sldNum" sz="quarter" idx="12"/>
          </p:nvPr>
        </p:nvSpPr>
        <p:spPr/>
        <p:txBody>
          <a:bodyPr/>
          <a:lstStyle/>
          <a:p>
            <a:fld id="{8BF906E5-C384-47B9-9DB1-FC459299E421}" type="slidenum">
              <a:rPr/>
              <a:t>‹#›</a:t>
            </a:fld>
            <a:endParaRPr/>
          </a:p>
        </p:txBody>
      </p:sp>
    </p:spTree>
    <p:extLst>
      <p:ext uri="{BB962C8B-B14F-4D97-AF65-F5344CB8AC3E}">
        <p14:creationId xmlns:p14="http://schemas.microsoft.com/office/powerpoint/2010/main" val="27010677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p:cSld name="Title Slide Portrait">
    <p:spTree>
      <p:nvGrpSpPr>
        <p:cNvPr id="1" name=""/>
        <p:cNvGrpSpPr/>
        <p:nvPr/>
      </p:nvGrpSpPr>
      <p:grpSpPr>
        <a:xfrm>
          <a:off x="0" y="0"/>
          <a:ext cx="0" cy="0"/>
          <a:chOff x="0" y="0"/>
          <a:chExt cx="0" cy="0"/>
        </a:xfrm>
      </p:grpSpPr>
      <p:sp>
        <p:nvSpPr>
          <p:cNvPr id="136" name="Rectangle 135"/>
          <p:cNvSpPr/>
          <p:nvPr/>
        </p:nvSpPr>
        <p:spPr bwMode="ltGray">
          <a:xfrm>
            <a:off x="10734443" y="539871"/>
            <a:ext cx="1254534" cy="1254533"/>
          </a:xfrm>
          <a:prstGeom prst="rect">
            <a:avLst/>
          </a:prstGeom>
          <a:solidFill>
            <a:srgbClr val="FDBA30"/>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p>
        </p:txBody>
      </p:sp>
      <p:sp>
        <p:nvSpPr>
          <p:cNvPr id="137" name="Rectangle 136"/>
          <p:cNvSpPr/>
          <p:nvPr/>
        </p:nvSpPr>
        <p:spPr bwMode="ltGray">
          <a:xfrm>
            <a:off x="9885187" y="370770"/>
            <a:ext cx="1612958" cy="1628698"/>
          </a:xfrm>
          <a:prstGeom prst="rect">
            <a:avLst/>
          </a:prstGeom>
          <a:solidFill>
            <a:srgbClr val="E5E5E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p>
        </p:txBody>
      </p:sp>
      <p:sp>
        <p:nvSpPr>
          <p:cNvPr id="138" name="Rectangle 137"/>
          <p:cNvSpPr/>
          <p:nvPr/>
        </p:nvSpPr>
        <p:spPr bwMode="ltGray">
          <a:xfrm>
            <a:off x="10734445" y="539871"/>
            <a:ext cx="763700" cy="1254533"/>
          </a:xfrm>
          <a:prstGeom prst="rect">
            <a:avLst/>
          </a:prstGeom>
          <a:solidFill>
            <a:srgbClr val="E5AA2D"/>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p>
        </p:txBody>
      </p:sp>
      <p:sp>
        <p:nvSpPr>
          <p:cNvPr id="139" name="Rectangle 23"/>
          <p:cNvSpPr/>
          <p:nvPr/>
        </p:nvSpPr>
        <p:spPr bwMode="ltGray">
          <a:xfrm>
            <a:off x="11310746" y="370770"/>
            <a:ext cx="187398" cy="591855"/>
          </a:xfrm>
          <a:custGeom>
            <a:avLst/>
            <a:gdLst/>
            <a:ahLst/>
            <a:cxnLst/>
            <a:rect l="l" t="t" r="r" b="b"/>
            <a:pathLst>
              <a:path w="135715" h="428625">
                <a:moveTo>
                  <a:pt x="0" y="0"/>
                </a:moveTo>
                <a:lnTo>
                  <a:pt x="135715" y="0"/>
                </a:lnTo>
                <a:lnTo>
                  <a:pt x="135715" y="428625"/>
                </a:lnTo>
                <a:lnTo>
                  <a:pt x="0" y="428625"/>
                </a:lnTo>
                <a:close/>
              </a:path>
            </a:pathLst>
          </a:custGeom>
          <a:solidFill>
            <a:srgbClr val="D3D4D6"/>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p>
        </p:txBody>
      </p:sp>
      <p:sp>
        <p:nvSpPr>
          <p:cNvPr id="140" name="Rectangle 139"/>
          <p:cNvSpPr/>
          <p:nvPr/>
        </p:nvSpPr>
        <p:spPr bwMode="ltGray">
          <a:xfrm>
            <a:off x="11310746" y="539871"/>
            <a:ext cx="678231" cy="422754"/>
          </a:xfrm>
          <a:prstGeom prst="rect">
            <a:avLst/>
          </a:prstGeom>
          <a:solidFill>
            <a:srgbClr val="E5AA2D"/>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p>
        </p:txBody>
      </p:sp>
      <p:sp>
        <p:nvSpPr>
          <p:cNvPr id="141" name="Rectangle 140"/>
          <p:cNvSpPr/>
          <p:nvPr/>
        </p:nvSpPr>
        <p:spPr bwMode="ltGray">
          <a:xfrm>
            <a:off x="11310746" y="539871"/>
            <a:ext cx="187400" cy="422754"/>
          </a:xfrm>
          <a:prstGeom prst="rect">
            <a:avLst/>
          </a:prstGeom>
          <a:solidFill>
            <a:srgbClr val="D29C28"/>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p>
        </p:txBody>
      </p:sp>
      <p:sp>
        <p:nvSpPr>
          <p:cNvPr id="142" name="Rectangle 141"/>
          <p:cNvSpPr/>
          <p:nvPr/>
        </p:nvSpPr>
        <p:spPr bwMode="ltGray">
          <a:xfrm>
            <a:off x="10349871" y="858723"/>
            <a:ext cx="512691" cy="518199"/>
          </a:xfrm>
          <a:prstGeom prst="rect">
            <a:avLst/>
          </a:prstGeom>
          <a:solidFill>
            <a:srgbClr val="E5AA2D"/>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p>
        </p:txBody>
      </p:sp>
      <p:sp>
        <p:nvSpPr>
          <p:cNvPr id="143" name="Rectangle 142"/>
          <p:cNvSpPr/>
          <p:nvPr/>
        </p:nvSpPr>
        <p:spPr bwMode="ltGray">
          <a:xfrm>
            <a:off x="10734443" y="858723"/>
            <a:ext cx="128117" cy="518199"/>
          </a:xfrm>
          <a:prstGeom prst="rect">
            <a:avLst/>
          </a:prstGeom>
          <a:solidFill>
            <a:srgbClr val="E0871C"/>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p>
        </p:txBody>
      </p:sp>
      <p:sp>
        <p:nvSpPr>
          <p:cNvPr id="144" name="Rectangle 143"/>
          <p:cNvSpPr/>
          <p:nvPr/>
        </p:nvSpPr>
        <p:spPr bwMode="ltGray">
          <a:xfrm>
            <a:off x="9680503" y="1709936"/>
            <a:ext cx="491136" cy="496414"/>
          </a:xfrm>
          <a:prstGeom prst="rect">
            <a:avLst/>
          </a:prstGeom>
          <a:solidFill>
            <a:srgbClr val="FDBA30"/>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p>
        </p:txBody>
      </p:sp>
      <p:sp>
        <p:nvSpPr>
          <p:cNvPr id="145" name="Rectangle 144"/>
          <p:cNvSpPr/>
          <p:nvPr/>
        </p:nvSpPr>
        <p:spPr bwMode="ltGray">
          <a:xfrm>
            <a:off x="9885187" y="1709936"/>
            <a:ext cx="286453" cy="289531"/>
          </a:xfrm>
          <a:prstGeom prst="rect">
            <a:avLst/>
          </a:prstGeom>
          <a:solidFill>
            <a:srgbClr val="E5AA2D"/>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p>
        </p:txBody>
      </p:sp>
      <p:sp>
        <p:nvSpPr>
          <p:cNvPr id="149" name="Rectangle 148"/>
          <p:cNvSpPr/>
          <p:nvPr/>
        </p:nvSpPr>
        <p:spPr bwMode="ltGray">
          <a:xfrm>
            <a:off x="1679448" y="1869742"/>
            <a:ext cx="702710" cy="709567"/>
          </a:xfrm>
          <a:prstGeom prst="rect">
            <a:avLst/>
          </a:prstGeom>
          <a:solidFill>
            <a:srgbClr val="E5E5E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p>
        </p:txBody>
      </p:sp>
      <p:grpSp>
        <p:nvGrpSpPr>
          <p:cNvPr id="2" name="Group 1"/>
          <p:cNvGrpSpPr/>
          <p:nvPr userDrawn="1"/>
        </p:nvGrpSpPr>
        <p:grpSpPr>
          <a:xfrm>
            <a:off x="5810242" y="201168"/>
            <a:ext cx="3375039" cy="3024137"/>
            <a:chOff x="5810242" y="218886"/>
            <a:chExt cx="3375039" cy="3024137"/>
          </a:xfrm>
        </p:grpSpPr>
        <p:sp>
          <p:nvSpPr>
            <p:cNvPr id="146" name="Rectangle 145"/>
            <p:cNvSpPr/>
            <p:nvPr/>
          </p:nvSpPr>
          <p:spPr bwMode="ltGray">
            <a:xfrm>
              <a:off x="7086086" y="872794"/>
              <a:ext cx="1074582" cy="1085068"/>
            </a:xfrm>
            <a:prstGeom prst="rect">
              <a:avLst/>
            </a:prstGeom>
            <a:solidFill>
              <a:srgbClr val="E5E5E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p>
          </p:txBody>
        </p:sp>
        <p:sp>
          <p:nvSpPr>
            <p:cNvPr id="147" name="Rectangle 146"/>
            <p:cNvSpPr/>
            <p:nvPr/>
          </p:nvSpPr>
          <p:spPr bwMode="ltGray">
            <a:xfrm>
              <a:off x="6290368" y="1688239"/>
              <a:ext cx="1054857" cy="1065150"/>
            </a:xfrm>
            <a:prstGeom prst="rect">
              <a:avLst/>
            </a:prstGeom>
            <a:solidFill>
              <a:srgbClr val="E5E5E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p>
          </p:txBody>
        </p:sp>
        <p:sp>
          <p:nvSpPr>
            <p:cNvPr id="150" name="Rectangle 149"/>
            <p:cNvSpPr/>
            <p:nvPr/>
          </p:nvSpPr>
          <p:spPr bwMode="ltGray">
            <a:xfrm>
              <a:off x="7885748" y="424895"/>
              <a:ext cx="1130577" cy="1141610"/>
            </a:xfrm>
            <a:prstGeom prst="rect">
              <a:avLst/>
            </a:prstGeom>
            <a:solidFill>
              <a:srgbClr val="F7F7F7"/>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p>
          </p:txBody>
        </p:sp>
        <p:sp>
          <p:nvSpPr>
            <p:cNvPr id="151" name="Rectangle 43"/>
            <p:cNvSpPr/>
            <p:nvPr/>
          </p:nvSpPr>
          <p:spPr bwMode="ltGray">
            <a:xfrm>
              <a:off x="7885748" y="872794"/>
              <a:ext cx="274920" cy="693711"/>
            </a:xfrm>
            <a:custGeom>
              <a:avLst/>
              <a:gdLst/>
              <a:ahLst/>
              <a:cxnLst/>
              <a:rect l="l" t="t" r="r" b="b"/>
              <a:pathLst>
                <a:path w="199099" h="502390">
                  <a:moveTo>
                    <a:pt x="0" y="0"/>
                  </a:moveTo>
                  <a:lnTo>
                    <a:pt x="199099" y="0"/>
                  </a:lnTo>
                  <a:lnTo>
                    <a:pt x="199099" y="502390"/>
                  </a:lnTo>
                  <a:lnTo>
                    <a:pt x="0" y="502390"/>
                  </a:lnTo>
                  <a:close/>
                </a:path>
              </a:pathLst>
            </a:custGeom>
            <a:solidFill>
              <a:srgbClr val="F3F3F4"/>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p>
          </p:txBody>
        </p:sp>
        <p:sp>
          <p:nvSpPr>
            <p:cNvPr id="152" name="Rectangle 151"/>
            <p:cNvSpPr/>
            <p:nvPr/>
          </p:nvSpPr>
          <p:spPr bwMode="ltGray">
            <a:xfrm>
              <a:off x="8338964" y="218886"/>
              <a:ext cx="428424" cy="433027"/>
            </a:xfrm>
            <a:prstGeom prst="rect">
              <a:avLst/>
            </a:prstGeom>
            <a:solidFill>
              <a:srgbClr val="E7E7E8"/>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p>
          </p:txBody>
        </p:sp>
        <p:sp>
          <p:nvSpPr>
            <p:cNvPr id="153" name="Rectangle 46"/>
            <p:cNvSpPr/>
            <p:nvPr/>
          </p:nvSpPr>
          <p:spPr bwMode="ltGray">
            <a:xfrm>
              <a:off x="8338964" y="424895"/>
              <a:ext cx="428424" cy="227018"/>
            </a:xfrm>
            <a:custGeom>
              <a:avLst/>
              <a:gdLst/>
              <a:ahLst/>
              <a:cxnLst/>
              <a:rect l="l" t="t" r="r" b="b"/>
              <a:pathLst>
                <a:path w="310267" h="164408">
                  <a:moveTo>
                    <a:pt x="0" y="0"/>
                  </a:moveTo>
                  <a:lnTo>
                    <a:pt x="310267" y="0"/>
                  </a:lnTo>
                  <a:lnTo>
                    <a:pt x="310267" y="164408"/>
                  </a:lnTo>
                  <a:lnTo>
                    <a:pt x="0" y="164408"/>
                  </a:lnTo>
                  <a:close/>
                </a:path>
              </a:pathLst>
            </a:custGeom>
            <a:solidFill>
              <a:srgbClr val="F3F3F4"/>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p>
          </p:txBody>
        </p:sp>
        <p:sp>
          <p:nvSpPr>
            <p:cNvPr id="154" name="Rectangle 153"/>
            <p:cNvSpPr/>
            <p:nvPr/>
          </p:nvSpPr>
          <p:spPr bwMode="ltGray">
            <a:xfrm>
              <a:off x="8624841" y="548066"/>
              <a:ext cx="560440" cy="566462"/>
            </a:xfrm>
            <a:prstGeom prst="rect">
              <a:avLst/>
            </a:prstGeom>
            <a:solidFill>
              <a:srgbClr val="C7C8CA"/>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p>
          </p:txBody>
        </p:sp>
        <p:sp>
          <p:nvSpPr>
            <p:cNvPr id="155" name="Rectangle 46"/>
            <p:cNvSpPr/>
            <p:nvPr/>
          </p:nvSpPr>
          <p:spPr bwMode="ltGray">
            <a:xfrm>
              <a:off x="8624841" y="548066"/>
              <a:ext cx="142546" cy="103847"/>
            </a:xfrm>
            <a:custGeom>
              <a:avLst/>
              <a:gdLst/>
              <a:ahLst/>
              <a:cxnLst/>
              <a:rect l="l" t="t" r="r" b="b"/>
              <a:pathLst>
                <a:path w="103233" h="75207">
                  <a:moveTo>
                    <a:pt x="0" y="0"/>
                  </a:moveTo>
                  <a:lnTo>
                    <a:pt x="103233" y="0"/>
                  </a:lnTo>
                  <a:lnTo>
                    <a:pt x="103233" y="75207"/>
                  </a:lnTo>
                  <a:lnTo>
                    <a:pt x="0" y="75207"/>
                  </a:lnTo>
                  <a:close/>
                </a:path>
              </a:pathLst>
            </a:custGeom>
            <a:solidFill>
              <a:srgbClr val="BEC0C2"/>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p>
          </p:txBody>
        </p:sp>
        <p:sp>
          <p:nvSpPr>
            <p:cNvPr id="156" name="Rectangle 53"/>
            <p:cNvSpPr/>
            <p:nvPr/>
          </p:nvSpPr>
          <p:spPr bwMode="ltGray">
            <a:xfrm>
              <a:off x="7086086" y="1688239"/>
              <a:ext cx="259139" cy="269622"/>
            </a:xfrm>
            <a:custGeom>
              <a:avLst/>
              <a:gdLst/>
              <a:ahLst/>
              <a:cxnLst/>
              <a:rect l="l" t="t" r="r" b="b"/>
              <a:pathLst>
                <a:path w="187670" h="195262">
                  <a:moveTo>
                    <a:pt x="0" y="0"/>
                  </a:moveTo>
                  <a:lnTo>
                    <a:pt x="187670" y="0"/>
                  </a:lnTo>
                  <a:lnTo>
                    <a:pt x="187670" y="195262"/>
                  </a:lnTo>
                  <a:lnTo>
                    <a:pt x="0" y="195262"/>
                  </a:lnTo>
                  <a:close/>
                </a:path>
              </a:pathLst>
            </a:custGeom>
            <a:solidFill>
              <a:srgbClr val="D3D4D6"/>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p>
          </p:txBody>
        </p:sp>
        <p:sp>
          <p:nvSpPr>
            <p:cNvPr id="157" name="Rectangle 156"/>
            <p:cNvSpPr/>
            <p:nvPr/>
          </p:nvSpPr>
          <p:spPr bwMode="ltGray">
            <a:xfrm>
              <a:off x="6415250" y="2106289"/>
              <a:ext cx="519581" cy="525164"/>
            </a:xfrm>
            <a:prstGeom prst="rect">
              <a:avLst/>
            </a:prstGeom>
            <a:solidFill>
              <a:srgbClr val="C0C1C4"/>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p>
          </p:txBody>
        </p:sp>
        <p:sp>
          <p:nvSpPr>
            <p:cNvPr id="158" name="Rectangle 157"/>
            <p:cNvSpPr/>
            <p:nvPr/>
          </p:nvSpPr>
          <p:spPr bwMode="ltGray">
            <a:xfrm>
              <a:off x="5810242" y="2911405"/>
              <a:ext cx="328093" cy="331618"/>
            </a:xfrm>
            <a:prstGeom prst="rect">
              <a:avLst/>
            </a:prstGeom>
            <a:solidFill>
              <a:srgbClr val="C7C8CA"/>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p>
          </p:txBody>
        </p:sp>
      </p:grpSp>
      <p:grpSp>
        <p:nvGrpSpPr>
          <p:cNvPr id="3" name="Group 2"/>
          <p:cNvGrpSpPr/>
          <p:nvPr userDrawn="1"/>
        </p:nvGrpSpPr>
        <p:grpSpPr>
          <a:xfrm>
            <a:off x="3931054" y="1298448"/>
            <a:ext cx="2147163" cy="1897884"/>
            <a:chOff x="3931054" y="1188451"/>
            <a:chExt cx="2147163" cy="1897884"/>
          </a:xfrm>
        </p:grpSpPr>
        <p:sp>
          <p:nvSpPr>
            <p:cNvPr id="148" name="Rectangle 147"/>
            <p:cNvSpPr/>
            <p:nvPr/>
          </p:nvSpPr>
          <p:spPr bwMode="ltGray">
            <a:xfrm>
              <a:off x="5023360" y="1188451"/>
              <a:ext cx="1054857" cy="1065150"/>
            </a:xfrm>
            <a:prstGeom prst="rect">
              <a:avLst/>
            </a:prstGeom>
            <a:solidFill>
              <a:srgbClr val="E5E5E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p>
          </p:txBody>
        </p:sp>
        <p:sp>
          <p:nvSpPr>
            <p:cNvPr id="159" name="Rectangle 158"/>
            <p:cNvSpPr/>
            <p:nvPr/>
          </p:nvSpPr>
          <p:spPr bwMode="ltGray">
            <a:xfrm>
              <a:off x="4637140" y="1969879"/>
              <a:ext cx="840475" cy="840475"/>
            </a:xfrm>
            <a:prstGeom prst="rect">
              <a:avLst/>
            </a:prstGeom>
            <a:solidFill>
              <a:srgbClr val="FDBA30"/>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p>
          </p:txBody>
        </p:sp>
        <p:sp>
          <p:nvSpPr>
            <p:cNvPr id="160" name="Rectangle 159"/>
            <p:cNvSpPr/>
            <p:nvPr/>
          </p:nvSpPr>
          <p:spPr bwMode="ltGray">
            <a:xfrm>
              <a:off x="4068182" y="1856589"/>
              <a:ext cx="1080600" cy="1091145"/>
            </a:xfrm>
            <a:prstGeom prst="rect">
              <a:avLst/>
            </a:prstGeom>
            <a:solidFill>
              <a:srgbClr val="E5E5E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p>
          </p:txBody>
        </p:sp>
        <p:sp>
          <p:nvSpPr>
            <p:cNvPr id="161" name="Rectangle 160"/>
            <p:cNvSpPr/>
            <p:nvPr/>
          </p:nvSpPr>
          <p:spPr bwMode="ltGray">
            <a:xfrm>
              <a:off x="4637141" y="1969879"/>
              <a:ext cx="511640" cy="840475"/>
            </a:xfrm>
            <a:prstGeom prst="rect">
              <a:avLst/>
            </a:prstGeom>
            <a:solidFill>
              <a:srgbClr val="E5AA2D"/>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p>
          </p:txBody>
        </p:sp>
        <p:sp>
          <p:nvSpPr>
            <p:cNvPr id="162" name="Rectangle 23"/>
            <p:cNvSpPr/>
            <p:nvPr/>
          </p:nvSpPr>
          <p:spPr bwMode="ltGray">
            <a:xfrm>
              <a:off x="5023235" y="1856589"/>
              <a:ext cx="125547" cy="396513"/>
            </a:xfrm>
            <a:custGeom>
              <a:avLst/>
              <a:gdLst/>
              <a:ahLst/>
              <a:cxnLst/>
              <a:rect l="l" t="t" r="r" b="b"/>
              <a:pathLst>
                <a:path w="135715" h="428625">
                  <a:moveTo>
                    <a:pt x="0" y="0"/>
                  </a:moveTo>
                  <a:lnTo>
                    <a:pt x="135715" y="0"/>
                  </a:lnTo>
                  <a:lnTo>
                    <a:pt x="135715" y="428625"/>
                  </a:lnTo>
                  <a:lnTo>
                    <a:pt x="0" y="428625"/>
                  </a:lnTo>
                  <a:close/>
                </a:path>
              </a:pathLst>
            </a:custGeom>
            <a:solidFill>
              <a:srgbClr val="D3D4D6"/>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p>
          </p:txBody>
        </p:sp>
        <p:sp>
          <p:nvSpPr>
            <p:cNvPr id="163" name="Rectangle 162"/>
            <p:cNvSpPr/>
            <p:nvPr/>
          </p:nvSpPr>
          <p:spPr bwMode="ltGray">
            <a:xfrm>
              <a:off x="5023235" y="1969879"/>
              <a:ext cx="454380" cy="283223"/>
            </a:xfrm>
            <a:prstGeom prst="rect">
              <a:avLst/>
            </a:prstGeom>
            <a:solidFill>
              <a:srgbClr val="E5AA2D"/>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p>
          </p:txBody>
        </p:sp>
        <p:sp>
          <p:nvSpPr>
            <p:cNvPr id="164" name="Rectangle 163"/>
            <p:cNvSpPr/>
            <p:nvPr/>
          </p:nvSpPr>
          <p:spPr bwMode="ltGray">
            <a:xfrm>
              <a:off x="4379497" y="2183493"/>
              <a:ext cx="343477" cy="347168"/>
            </a:xfrm>
            <a:prstGeom prst="rect">
              <a:avLst/>
            </a:prstGeom>
            <a:solidFill>
              <a:srgbClr val="E5AA2D"/>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p>
          </p:txBody>
        </p:sp>
        <p:sp>
          <p:nvSpPr>
            <p:cNvPr id="165" name="Rectangle 164"/>
            <p:cNvSpPr/>
            <p:nvPr/>
          </p:nvSpPr>
          <p:spPr bwMode="ltGray">
            <a:xfrm>
              <a:off x="4637140" y="2183493"/>
              <a:ext cx="85832" cy="347168"/>
            </a:xfrm>
            <a:prstGeom prst="rect">
              <a:avLst/>
            </a:prstGeom>
            <a:solidFill>
              <a:srgbClr val="E0871C"/>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p>
          </p:txBody>
        </p:sp>
        <p:sp>
          <p:nvSpPr>
            <p:cNvPr id="166" name="Rectangle 165"/>
            <p:cNvSpPr/>
            <p:nvPr/>
          </p:nvSpPr>
          <p:spPr bwMode="ltGray">
            <a:xfrm>
              <a:off x="3931054" y="2753763"/>
              <a:ext cx="329036" cy="332572"/>
            </a:xfrm>
            <a:prstGeom prst="rect">
              <a:avLst/>
            </a:prstGeom>
            <a:solidFill>
              <a:srgbClr val="FDBA30"/>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p>
          </p:txBody>
        </p:sp>
        <p:sp>
          <p:nvSpPr>
            <p:cNvPr id="167" name="Rectangle 166"/>
            <p:cNvSpPr/>
            <p:nvPr/>
          </p:nvSpPr>
          <p:spPr bwMode="ltGray">
            <a:xfrm>
              <a:off x="4068182" y="2753763"/>
              <a:ext cx="191909" cy="193971"/>
            </a:xfrm>
            <a:prstGeom prst="rect">
              <a:avLst/>
            </a:prstGeom>
            <a:solidFill>
              <a:srgbClr val="E5AA2D"/>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p>
          </p:txBody>
        </p:sp>
        <p:sp>
          <p:nvSpPr>
            <p:cNvPr id="168" name="Rectangle 167"/>
            <p:cNvSpPr/>
            <p:nvPr/>
          </p:nvSpPr>
          <p:spPr bwMode="ltGray">
            <a:xfrm>
              <a:off x="5023236" y="1969879"/>
              <a:ext cx="125547" cy="283223"/>
            </a:xfrm>
            <a:prstGeom prst="rect">
              <a:avLst/>
            </a:prstGeom>
            <a:solidFill>
              <a:srgbClr val="D29C28"/>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p>
          </p:txBody>
        </p:sp>
      </p:grpSp>
      <p:sp>
        <p:nvSpPr>
          <p:cNvPr id="169" name="Rectangle 168"/>
          <p:cNvSpPr/>
          <p:nvPr/>
        </p:nvSpPr>
        <p:spPr bwMode="ltGray">
          <a:xfrm>
            <a:off x="2195171" y="2176088"/>
            <a:ext cx="728210" cy="735317"/>
          </a:xfrm>
          <a:prstGeom prst="rect">
            <a:avLst/>
          </a:prstGeom>
          <a:solidFill>
            <a:srgbClr val="E5E5E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p>
        </p:txBody>
      </p:sp>
      <p:sp>
        <p:nvSpPr>
          <p:cNvPr id="170" name="Rectangle 169"/>
          <p:cNvSpPr/>
          <p:nvPr/>
        </p:nvSpPr>
        <p:spPr bwMode="ltGray">
          <a:xfrm>
            <a:off x="2737076" y="1872561"/>
            <a:ext cx="766156" cy="773633"/>
          </a:xfrm>
          <a:prstGeom prst="rect">
            <a:avLst/>
          </a:prstGeom>
          <a:solidFill>
            <a:srgbClr val="F7F7F7"/>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p>
        </p:txBody>
      </p:sp>
      <p:sp>
        <p:nvSpPr>
          <p:cNvPr id="171" name="Rectangle 43"/>
          <p:cNvSpPr/>
          <p:nvPr/>
        </p:nvSpPr>
        <p:spPr bwMode="ltGray">
          <a:xfrm>
            <a:off x="2737076" y="2176088"/>
            <a:ext cx="186305" cy="470106"/>
          </a:xfrm>
          <a:custGeom>
            <a:avLst/>
            <a:gdLst/>
            <a:ahLst/>
            <a:cxnLst/>
            <a:rect l="l" t="t" r="r" b="b"/>
            <a:pathLst>
              <a:path w="199099" h="502390">
                <a:moveTo>
                  <a:pt x="0" y="0"/>
                </a:moveTo>
                <a:lnTo>
                  <a:pt x="199099" y="0"/>
                </a:lnTo>
                <a:lnTo>
                  <a:pt x="199099" y="502390"/>
                </a:lnTo>
                <a:lnTo>
                  <a:pt x="0" y="502390"/>
                </a:lnTo>
                <a:close/>
              </a:path>
            </a:pathLst>
          </a:custGeom>
          <a:solidFill>
            <a:srgbClr val="F3F3F4"/>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p>
        </p:txBody>
      </p:sp>
      <p:sp>
        <p:nvSpPr>
          <p:cNvPr id="172" name="Rectangle 171"/>
          <p:cNvSpPr/>
          <p:nvPr/>
        </p:nvSpPr>
        <p:spPr bwMode="ltGray">
          <a:xfrm>
            <a:off x="3044207" y="1732956"/>
            <a:ext cx="290329" cy="293448"/>
          </a:xfrm>
          <a:prstGeom prst="rect">
            <a:avLst/>
          </a:prstGeom>
          <a:solidFill>
            <a:srgbClr val="E7E7E8"/>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p>
        </p:txBody>
      </p:sp>
      <p:sp>
        <p:nvSpPr>
          <p:cNvPr id="173" name="Rectangle 46"/>
          <p:cNvSpPr/>
          <p:nvPr/>
        </p:nvSpPr>
        <p:spPr bwMode="ltGray">
          <a:xfrm>
            <a:off x="3044207" y="1872561"/>
            <a:ext cx="290329" cy="153843"/>
          </a:xfrm>
          <a:custGeom>
            <a:avLst/>
            <a:gdLst/>
            <a:ahLst/>
            <a:cxnLst/>
            <a:rect l="l" t="t" r="r" b="b"/>
            <a:pathLst>
              <a:path w="310267" h="164408">
                <a:moveTo>
                  <a:pt x="0" y="0"/>
                </a:moveTo>
                <a:lnTo>
                  <a:pt x="310267" y="0"/>
                </a:lnTo>
                <a:lnTo>
                  <a:pt x="310267" y="164408"/>
                </a:lnTo>
                <a:lnTo>
                  <a:pt x="0" y="164408"/>
                </a:lnTo>
                <a:close/>
              </a:path>
            </a:pathLst>
          </a:custGeom>
          <a:solidFill>
            <a:srgbClr val="F3F3F4"/>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p>
        </p:txBody>
      </p:sp>
      <p:sp>
        <p:nvSpPr>
          <p:cNvPr id="174" name="Rectangle 173"/>
          <p:cNvSpPr/>
          <p:nvPr/>
        </p:nvSpPr>
        <p:spPr bwMode="ltGray">
          <a:xfrm>
            <a:off x="3237936" y="1956031"/>
            <a:ext cx="379792" cy="383873"/>
          </a:xfrm>
          <a:prstGeom prst="rect">
            <a:avLst/>
          </a:prstGeom>
          <a:solidFill>
            <a:srgbClr val="C7C8CA"/>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p>
        </p:txBody>
      </p:sp>
      <p:sp>
        <p:nvSpPr>
          <p:cNvPr id="175" name="Rectangle 46"/>
          <p:cNvSpPr/>
          <p:nvPr/>
        </p:nvSpPr>
        <p:spPr bwMode="ltGray">
          <a:xfrm>
            <a:off x="3237936" y="1956031"/>
            <a:ext cx="96600" cy="70374"/>
          </a:xfrm>
          <a:custGeom>
            <a:avLst/>
            <a:gdLst/>
            <a:ahLst/>
            <a:cxnLst/>
            <a:rect l="l" t="t" r="r" b="b"/>
            <a:pathLst>
              <a:path w="103233" h="75207">
                <a:moveTo>
                  <a:pt x="0" y="0"/>
                </a:moveTo>
                <a:lnTo>
                  <a:pt x="103233" y="0"/>
                </a:lnTo>
                <a:lnTo>
                  <a:pt x="103233" y="75207"/>
                </a:lnTo>
                <a:lnTo>
                  <a:pt x="0" y="75207"/>
                </a:lnTo>
                <a:close/>
              </a:path>
            </a:pathLst>
          </a:custGeom>
          <a:solidFill>
            <a:srgbClr val="BEC0C2"/>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p>
        </p:txBody>
      </p:sp>
      <p:sp>
        <p:nvSpPr>
          <p:cNvPr id="176" name="Rectangle 74"/>
          <p:cNvSpPr/>
          <p:nvPr/>
        </p:nvSpPr>
        <p:spPr bwMode="ltGray">
          <a:xfrm>
            <a:off x="2195171" y="2176088"/>
            <a:ext cx="186987" cy="403221"/>
          </a:xfrm>
          <a:custGeom>
            <a:avLst/>
            <a:gdLst/>
            <a:ahLst/>
            <a:cxnLst/>
            <a:rect l="l" t="t" r="r" b="b"/>
            <a:pathLst>
              <a:path w="135417" h="292015">
                <a:moveTo>
                  <a:pt x="0" y="0"/>
                </a:moveTo>
                <a:lnTo>
                  <a:pt x="135417" y="0"/>
                </a:lnTo>
                <a:lnTo>
                  <a:pt x="135417" y="292015"/>
                </a:lnTo>
                <a:lnTo>
                  <a:pt x="0" y="292015"/>
                </a:lnTo>
                <a:close/>
              </a:path>
            </a:pathLst>
          </a:custGeom>
          <a:solidFill>
            <a:srgbClr val="D3D4D6"/>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p>
        </p:txBody>
      </p:sp>
      <p:sp>
        <p:nvSpPr>
          <p:cNvPr id="177" name="Rectangle 176"/>
          <p:cNvSpPr/>
          <p:nvPr/>
        </p:nvSpPr>
        <p:spPr bwMode="ltGray">
          <a:xfrm>
            <a:off x="1748993" y="2123936"/>
            <a:ext cx="323445" cy="326921"/>
          </a:xfrm>
          <a:prstGeom prst="rect">
            <a:avLst/>
          </a:prstGeom>
          <a:solidFill>
            <a:srgbClr val="C0C1C4"/>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p>
        </p:txBody>
      </p:sp>
      <p:sp>
        <p:nvSpPr>
          <p:cNvPr id="178" name="Rectangle 177"/>
          <p:cNvSpPr/>
          <p:nvPr/>
        </p:nvSpPr>
        <p:spPr bwMode="ltGray">
          <a:xfrm>
            <a:off x="1438275" y="2880775"/>
            <a:ext cx="218191" cy="220535"/>
          </a:xfrm>
          <a:prstGeom prst="rect">
            <a:avLst/>
          </a:prstGeom>
          <a:solidFill>
            <a:srgbClr val="FDBA30"/>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p>
        </p:txBody>
      </p:sp>
      <p:pic>
        <p:nvPicPr>
          <p:cNvPr id="56" name="LOGO"/>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29857" y="783325"/>
            <a:ext cx="2468880" cy="651420"/>
          </a:xfrm>
          <a:prstGeom prst="rect">
            <a:avLst/>
          </a:prstGeom>
        </p:spPr>
      </p:pic>
      <p:sp>
        <p:nvSpPr>
          <p:cNvPr id="3075" name="Rectangle 3"/>
          <p:cNvSpPr>
            <a:spLocks noGrp="1" noChangeArrowheads="1"/>
          </p:cNvSpPr>
          <p:nvPr>
            <p:ph type="ctrTitle" hasCustomPrompt="1"/>
          </p:nvPr>
        </p:nvSpPr>
        <p:spPr bwMode="auto">
          <a:xfrm>
            <a:off x="1218881" y="3048001"/>
            <a:ext cx="5484971" cy="1393825"/>
          </a:xfrm>
        </p:spPr>
        <p:txBody>
          <a:bodyPr/>
          <a:lstStyle>
            <a:lvl1pPr>
              <a:defRPr sz="3200">
                <a:solidFill>
                  <a:schemeClr val="tx1"/>
                </a:solidFill>
              </a:defRPr>
            </a:lvl1pPr>
          </a:lstStyle>
          <a:p>
            <a:r>
              <a:rPr/>
              <a:t>Click to add title</a:t>
            </a:r>
          </a:p>
        </p:txBody>
      </p:sp>
      <p:sp>
        <p:nvSpPr>
          <p:cNvPr id="3076" name="Rectangle 4"/>
          <p:cNvSpPr>
            <a:spLocks noGrp="1" noChangeArrowheads="1"/>
          </p:cNvSpPr>
          <p:nvPr>
            <p:ph type="subTitle" idx="1" hasCustomPrompt="1"/>
          </p:nvPr>
        </p:nvSpPr>
        <p:spPr bwMode="auto">
          <a:xfrm>
            <a:off x="1218881" y="5050673"/>
            <a:ext cx="5484971" cy="381000"/>
          </a:xfrm>
        </p:spPr>
        <p:txBody>
          <a:bodyPr anchor="t" anchorCtr="0">
            <a:noAutofit/>
          </a:bodyPr>
          <a:lstStyle>
            <a:lvl1pPr marL="0" indent="0">
              <a:spcBef>
                <a:spcPts val="0"/>
              </a:spcBef>
              <a:buFontTx/>
              <a:buNone/>
              <a:defRPr sz="2400" b="1" baseline="0"/>
            </a:lvl1pPr>
          </a:lstStyle>
          <a:p>
            <a:r>
              <a:rPr/>
              <a:t>Click to add presenter’s name</a:t>
            </a:r>
          </a:p>
        </p:txBody>
      </p:sp>
      <p:sp>
        <p:nvSpPr>
          <p:cNvPr id="19" name="Text Placeholder 18"/>
          <p:cNvSpPr>
            <a:spLocks noGrp="1"/>
          </p:cNvSpPr>
          <p:nvPr>
            <p:ph type="body" sz="quarter" idx="10" hasCustomPrompt="1"/>
          </p:nvPr>
        </p:nvSpPr>
        <p:spPr bwMode="auto">
          <a:xfrm>
            <a:off x="1218882" y="5486401"/>
            <a:ext cx="5484970" cy="301925"/>
          </a:xfrm>
          <a:noFill/>
          <a:ln w="9525">
            <a:noFill/>
            <a:miter lim="800000"/>
            <a:headEnd/>
            <a:tailEnd/>
          </a:ln>
        </p:spPr>
        <p:txBody>
          <a:bodyPr vert="horz" wrap="square" lIns="0" tIns="0" rIns="0" bIns="0" numCol="1" anchor="t" anchorCtr="0" compatLnSpc="1">
            <a:prstTxWarp prst="textNoShape">
              <a:avLst/>
            </a:prstTxWarp>
            <a:noAutofit/>
          </a:bodyPr>
          <a:lstStyle>
            <a:lvl1pPr marL="0" indent="0" algn="l" rtl="0" eaLnBrk="1" fontAlgn="base" hangingPunct="1">
              <a:lnSpc>
                <a:spcPct val="90000"/>
              </a:lnSpc>
              <a:spcBef>
                <a:spcPct val="0"/>
              </a:spcBef>
              <a:spcAft>
                <a:spcPts val="0"/>
              </a:spcAft>
              <a:buClr>
                <a:schemeClr val="bg2">
                  <a:lumMod val="50000"/>
                </a:schemeClr>
              </a:buClr>
              <a:buFontTx/>
              <a:buNone/>
              <a:defRPr sz="2000" b="0" baseline="0">
                <a:solidFill>
                  <a:schemeClr val="tx1"/>
                </a:solidFill>
                <a:latin typeface="+mn-lt"/>
                <a:ea typeface="+mn-ea"/>
                <a:cs typeface="+mn-cs"/>
              </a:defRPr>
            </a:lvl1pPr>
          </a:lstStyle>
          <a:p>
            <a:pPr lvl="0"/>
            <a:r>
              <a:rPr/>
              <a:t>Click to add presenter’s title</a:t>
            </a:r>
          </a:p>
        </p:txBody>
      </p:sp>
      <p:sp>
        <p:nvSpPr>
          <p:cNvPr id="129" name="Picture Placeholder 2"/>
          <p:cNvSpPr>
            <a:spLocks noGrp="1"/>
          </p:cNvSpPr>
          <p:nvPr>
            <p:ph type="pic" sz="quarter" idx="11"/>
          </p:nvPr>
        </p:nvSpPr>
        <p:spPr>
          <a:xfrm>
            <a:off x="7502874" y="1147763"/>
            <a:ext cx="3574702" cy="5508625"/>
          </a:xfrm>
        </p:spPr>
        <p:txBody>
          <a:bodyPr tIns="1371600">
            <a:noAutofit/>
          </a:bodyPr>
          <a:lstStyle>
            <a:lvl1pPr marL="0" indent="0" algn="ctr">
              <a:buNone/>
              <a:defRPr/>
            </a:lvl1pPr>
          </a:lstStyle>
          <a:p>
            <a:r>
              <a:rPr lang="en-US" smtClean="0"/>
              <a:t>Click icon to add picture</a:t>
            </a:r>
            <a:endParaRPr/>
          </a:p>
        </p:txBody>
      </p:sp>
      <p:grpSp>
        <p:nvGrpSpPr>
          <p:cNvPr id="130" name="Group 129"/>
          <p:cNvGrpSpPr/>
          <p:nvPr/>
        </p:nvGrpSpPr>
        <p:grpSpPr bwMode="invGray">
          <a:xfrm>
            <a:off x="0" y="0"/>
            <a:ext cx="12188825" cy="6858000"/>
            <a:chOff x="0" y="0"/>
            <a:chExt cx="12188825" cy="6858000"/>
          </a:xfrm>
        </p:grpSpPr>
        <p:sp>
          <p:nvSpPr>
            <p:cNvPr id="131" name="Rectangle 130"/>
            <p:cNvSpPr/>
            <p:nvPr/>
          </p:nvSpPr>
          <p:spPr bwMode="invGray">
            <a:xfrm>
              <a:off x="0" y="0"/>
              <a:ext cx="201168" cy="6858000"/>
            </a:xfrm>
            <a:prstGeom prst="rect">
              <a:avLst/>
            </a:prstGeom>
            <a:solidFill>
              <a:schemeClr val="tx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p>
          </p:txBody>
        </p:sp>
        <p:sp>
          <p:nvSpPr>
            <p:cNvPr id="132" name="Rectangle 131"/>
            <p:cNvSpPr/>
            <p:nvPr/>
          </p:nvSpPr>
          <p:spPr bwMode="invGray">
            <a:xfrm>
              <a:off x="11987657" y="0"/>
              <a:ext cx="201168" cy="6858000"/>
            </a:xfrm>
            <a:prstGeom prst="rect">
              <a:avLst/>
            </a:prstGeom>
            <a:solidFill>
              <a:schemeClr val="tx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p>
          </p:txBody>
        </p:sp>
        <p:sp>
          <p:nvSpPr>
            <p:cNvPr id="133" name="Rectangle 132"/>
            <p:cNvSpPr/>
            <p:nvPr/>
          </p:nvSpPr>
          <p:spPr bwMode="invGray">
            <a:xfrm>
              <a:off x="0" y="0"/>
              <a:ext cx="12188825" cy="201168"/>
            </a:xfrm>
            <a:prstGeom prst="rect">
              <a:avLst/>
            </a:prstGeom>
            <a:solidFill>
              <a:schemeClr val="tx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p>
          </p:txBody>
        </p:sp>
        <p:sp>
          <p:nvSpPr>
            <p:cNvPr id="134" name="Rectangle 133"/>
            <p:cNvSpPr/>
            <p:nvPr/>
          </p:nvSpPr>
          <p:spPr bwMode="invGray">
            <a:xfrm>
              <a:off x="0" y="6656832"/>
              <a:ext cx="12188825" cy="201168"/>
            </a:xfrm>
            <a:prstGeom prst="rect">
              <a:avLst/>
            </a:prstGeom>
            <a:solidFill>
              <a:schemeClr val="tx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p>
          </p:txBody>
        </p:sp>
      </p:grpSp>
    </p:spTree>
    <p:extLst>
      <p:ext uri="{BB962C8B-B14F-4D97-AF65-F5344CB8AC3E}">
        <p14:creationId xmlns:p14="http://schemas.microsoft.com/office/powerpoint/2010/main" val="27296492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0462075" y="533400"/>
            <a:ext cx="1117309" cy="5410200"/>
          </a:xfrm>
        </p:spPr>
        <p:txBody>
          <a:bodyPr vert="eaVert"/>
          <a:lstStyle>
            <a:lvl1pPr>
              <a:defRPr/>
            </a:lvl1pPr>
          </a:lstStyle>
          <a:p>
            <a:r>
              <a:rPr lang="en-US" smtClean="0"/>
              <a:t>Click to edit Master title style</a:t>
            </a:r>
            <a:endParaRPr/>
          </a:p>
        </p:txBody>
      </p:sp>
      <p:sp>
        <p:nvSpPr>
          <p:cNvPr id="3" name="Vertical Text Placeholder 2"/>
          <p:cNvSpPr>
            <a:spLocks noGrp="1"/>
          </p:cNvSpPr>
          <p:nvPr>
            <p:ph type="body" orient="vert" idx="1"/>
          </p:nvPr>
        </p:nvSpPr>
        <p:spPr>
          <a:xfrm>
            <a:off x="609441" y="533400"/>
            <a:ext cx="9447371" cy="5410200"/>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7" name="Date Placeholder 6"/>
          <p:cNvSpPr>
            <a:spLocks noGrp="1"/>
          </p:cNvSpPr>
          <p:nvPr>
            <p:ph type="dt" sz="half" idx="10"/>
          </p:nvPr>
        </p:nvSpPr>
        <p:spPr/>
        <p:txBody>
          <a:bodyPr/>
          <a:lstStyle/>
          <a:p>
            <a:endParaRPr/>
          </a:p>
        </p:txBody>
      </p:sp>
      <p:sp>
        <p:nvSpPr>
          <p:cNvPr id="8" name="Footer Placeholder 7"/>
          <p:cNvSpPr>
            <a:spLocks noGrp="1"/>
          </p:cNvSpPr>
          <p:nvPr>
            <p:ph type="ftr" sz="quarter" idx="11"/>
          </p:nvPr>
        </p:nvSpPr>
        <p:spPr/>
        <p:txBody>
          <a:bodyPr/>
          <a:lstStyle/>
          <a:p>
            <a:r>
              <a:rPr lang="en-US" smtClean="0"/>
              <a:t>Symantec Confidential - NDA required</a:t>
            </a:r>
            <a:endParaRPr dirty="0"/>
          </a:p>
        </p:txBody>
      </p:sp>
      <p:sp>
        <p:nvSpPr>
          <p:cNvPr id="9" name="Slide Number Placeholder 8"/>
          <p:cNvSpPr>
            <a:spLocks noGrp="1"/>
          </p:cNvSpPr>
          <p:nvPr>
            <p:ph type="sldNum" sz="quarter" idx="12"/>
          </p:nvPr>
        </p:nvSpPr>
        <p:spPr/>
        <p:txBody>
          <a:bodyPr/>
          <a:lstStyle/>
          <a:p>
            <a:fld id="{C51EAA63-D034-42AE-91FA-B13B9518C7BE}" type="slidenum">
              <a:rPr/>
              <a:pPr/>
              <a:t>‹#›</a:t>
            </a:fld>
            <a:endParaRPr/>
          </a:p>
        </p:txBody>
      </p:sp>
    </p:spTree>
    <p:extLst>
      <p:ext uri="{BB962C8B-B14F-4D97-AF65-F5344CB8AC3E}">
        <p14:creationId xmlns:p14="http://schemas.microsoft.com/office/powerpoint/2010/main" val="21734545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p:cSld name="Title Slide CoBranded">
    <p:spTree>
      <p:nvGrpSpPr>
        <p:cNvPr id="1" name=""/>
        <p:cNvGrpSpPr/>
        <p:nvPr/>
      </p:nvGrpSpPr>
      <p:grpSpPr>
        <a:xfrm>
          <a:off x="0" y="0"/>
          <a:ext cx="0" cy="0"/>
          <a:chOff x="0" y="0"/>
          <a:chExt cx="0" cy="0"/>
        </a:xfrm>
      </p:grpSpPr>
      <p:sp>
        <p:nvSpPr>
          <p:cNvPr id="134" name="Rectangle 133"/>
          <p:cNvSpPr/>
          <p:nvPr/>
        </p:nvSpPr>
        <p:spPr bwMode="ltGray">
          <a:xfrm>
            <a:off x="10734443" y="539871"/>
            <a:ext cx="1254534" cy="1254533"/>
          </a:xfrm>
          <a:prstGeom prst="rect">
            <a:avLst/>
          </a:prstGeom>
          <a:solidFill>
            <a:srgbClr val="FDBA30"/>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p>
        </p:txBody>
      </p:sp>
      <p:sp>
        <p:nvSpPr>
          <p:cNvPr id="135" name="Rectangle 134"/>
          <p:cNvSpPr/>
          <p:nvPr/>
        </p:nvSpPr>
        <p:spPr bwMode="ltGray">
          <a:xfrm>
            <a:off x="9885187" y="370770"/>
            <a:ext cx="1612958" cy="1628698"/>
          </a:xfrm>
          <a:prstGeom prst="rect">
            <a:avLst/>
          </a:prstGeom>
          <a:solidFill>
            <a:srgbClr val="E5E5E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p>
        </p:txBody>
      </p:sp>
      <p:sp>
        <p:nvSpPr>
          <p:cNvPr id="136" name="Rectangle 135"/>
          <p:cNvSpPr/>
          <p:nvPr/>
        </p:nvSpPr>
        <p:spPr bwMode="ltGray">
          <a:xfrm>
            <a:off x="10734445" y="539871"/>
            <a:ext cx="763700" cy="1254533"/>
          </a:xfrm>
          <a:prstGeom prst="rect">
            <a:avLst/>
          </a:prstGeom>
          <a:solidFill>
            <a:srgbClr val="E5AA2D"/>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p>
        </p:txBody>
      </p:sp>
      <p:sp>
        <p:nvSpPr>
          <p:cNvPr id="137" name="Rectangle 23"/>
          <p:cNvSpPr/>
          <p:nvPr/>
        </p:nvSpPr>
        <p:spPr bwMode="ltGray">
          <a:xfrm>
            <a:off x="11310746" y="370770"/>
            <a:ext cx="187398" cy="591855"/>
          </a:xfrm>
          <a:custGeom>
            <a:avLst/>
            <a:gdLst/>
            <a:ahLst/>
            <a:cxnLst/>
            <a:rect l="l" t="t" r="r" b="b"/>
            <a:pathLst>
              <a:path w="135715" h="428625">
                <a:moveTo>
                  <a:pt x="0" y="0"/>
                </a:moveTo>
                <a:lnTo>
                  <a:pt x="135715" y="0"/>
                </a:lnTo>
                <a:lnTo>
                  <a:pt x="135715" y="428625"/>
                </a:lnTo>
                <a:lnTo>
                  <a:pt x="0" y="428625"/>
                </a:lnTo>
                <a:close/>
              </a:path>
            </a:pathLst>
          </a:custGeom>
          <a:solidFill>
            <a:srgbClr val="D3D4D6"/>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p>
        </p:txBody>
      </p:sp>
      <p:sp>
        <p:nvSpPr>
          <p:cNvPr id="138" name="Rectangle 137"/>
          <p:cNvSpPr/>
          <p:nvPr/>
        </p:nvSpPr>
        <p:spPr bwMode="ltGray">
          <a:xfrm>
            <a:off x="11310746" y="539871"/>
            <a:ext cx="678231" cy="422754"/>
          </a:xfrm>
          <a:prstGeom prst="rect">
            <a:avLst/>
          </a:prstGeom>
          <a:solidFill>
            <a:srgbClr val="E5AA2D"/>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p>
        </p:txBody>
      </p:sp>
      <p:sp>
        <p:nvSpPr>
          <p:cNvPr id="139" name="Rectangle 138"/>
          <p:cNvSpPr/>
          <p:nvPr/>
        </p:nvSpPr>
        <p:spPr bwMode="ltGray">
          <a:xfrm>
            <a:off x="11310746" y="539871"/>
            <a:ext cx="187400" cy="422754"/>
          </a:xfrm>
          <a:prstGeom prst="rect">
            <a:avLst/>
          </a:prstGeom>
          <a:solidFill>
            <a:srgbClr val="D29C28"/>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p>
        </p:txBody>
      </p:sp>
      <p:sp>
        <p:nvSpPr>
          <p:cNvPr id="140" name="Rectangle 139"/>
          <p:cNvSpPr/>
          <p:nvPr/>
        </p:nvSpPr>
        <p:spPr bwMode="ltGray">
          <a:xfrm>
            <a:off x="10349871" y="858723"/>
            <a:ext cx="512691" cy="518199"/>
          </a:xfrm>
          <a:prstGeom prst="rect">
            <a:avLst/>
          </a:prstGeom>
          <a:solidFill>
            <a:srgbClr val="E5AA2D"/>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p>
        </p:txBody>
      </p:sp>
      <p:sp>
        <p:nvSpPr>
          <p:cNvPr id="141" name="Rectangle 140"/>
          <p:cNvSpPr/>
          <p:nvPr/>
        </p:nvSpPr>
        <p:spPr bwMode="ltGray">
          <a:xfrm>
            <a:off x="10734443" y="858723"/>
            <a:ext cx="128117" cy="518199"/>
          </a:xfrm>
          <a:prstGeom prst="rect">
            <a:avLst/>
          </a:prstGeom>
          <a:solidFill>
            <a:srgbClr val="E0871C"/>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p>
        </p:txBody>
      </p:sp>
      <p:sp>
        <p:nvSpPr>
          <p:cNvPr id="142" name="Rectangle 141"/>
          <p:cNvSpPr/>
          <p:nvPr/>
        </p:nvSpPr>
        <p:spPr bwMode="ltGray">
          <a:xfrm>
            <a:off x="9680503" y="1709936"/>
            <a:ext cx="491136" cy="496414"/>
          </a:xfrm>
          <a:prstGeom prst="rect">
            <a:avLst/>
          </a:prstGeom>
          <a:solidFill>
            <a:srgbClr val="FDBA30"/>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p>
        </p:txBody>
      </p:sp>
      <p:sp>
        <p:nvSpPr>
          <p:cNvPr id="143" name="Rectangle 142"/>
          <p:cNvSpPr/>
          <p:nvPr/>
        </p:nvSpPr>
        <p:spPr bwMode="ltGray">
          <a:xfrm>
            <a:off x="9885187" y="1709936"/>
            <a:ext cx="286453" cy="289531"/>
          </a:xfrm>
          <a:prstGeom prst="rect">
            <a:avLst/>
          </a:prstGeom>
          <a:solidFill>
            <a:srgbClr val="E5AA2D"/>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p>
        </p:txBody>
      </p:sp>
      <p:sp>
        <p:nvSpPr>
          <p:cNvPr id="147" name="Rectangle 146"/>
          <p:cNvSpPr/>
          <p:nvPr/>
        </p:nvSpPr>
        <p:spPr bwMode="ltGray">
          <a:xfrm>
            <a:off x="1679448" y="1869742"/>
            <a:ext cx="702710" cy="709567"/>
          </a:xfrm>
          <a:prstGeom prst="rect">
            <a:avLst/>
          </a:prstGeom>
          <a:solidFill>
            <a:srgbClr val="E5E5E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p>
        </p:txBody>
      </p:sp>
      <p:grpSp>
        <p:nvGrpSpPr>
          <p:cNvPr id="2" name="Group 1"/>
          <p:cNvGrpSpPr/>
          <p:nvPr userDrawn="1"/>
        </p:nvGrpSpPr>
        <p:grpSpPr>
          <a:xfrm>
            <a:off x="5810242" y="201168"/>
            <a:ext cx="3375039" cy="3024137"/>
            <a:chOff x="5810242" y="218886"/>
            <a:chExt cx="3375039" cy="3024137"/>
          </a:xfrm>
        </p:grpSpPr>
        <p:sp>
          <p:nvSpPr>
            <p:cNvPr id="144" name="Rectangle 143"/>
            <p:cNvSpPr/>
            <p:nvPr/>
          </p:nvSpPr>
          <p:spPr bwMode="ltGray">
            <a:xfrm>
              <a:off x="7086086" y="872794"/>
              <a:ext cx="1074582" cy="1085068"/>
            </a:xfrm>
            <a:prstGeom prst="rect">
              <a:avLst/>
            </a:prstGeom>
            <a:solidFill>
              <a:srgbClr val="E5E5E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p>
          </p:txBody>
        </p:sp>
        <p:sp>
          <p:nvSpPr>
            <p:cNvPr id="145" name="Rectangle 144"/>
            <p:cNvSpPr/>
            <p:nvPr/>
          </p:nvSpPr>
          <p:spPr bwMode="ltGray">
            <a:xfrm>
              <a:off x="6290368" y="1688239"/>
              <a:ext cx="1054857" cy="1065150"/>
            </a:xfrm>
            <a:prstGeom prst="rect">
              <a:avLst/>
            </a:prstGeom>
            <a:solidFill>
              <a:srgbClr val="E5E5E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p>
          </p:txBody>
        </p:sp>
        <p:sp>
          <p:nvSpPr>
            <p:cNvPr id="148" name="Rectangle 147"/>
            <p:cNvSpPr/>
            <p:nvPr/>
          </p:nvSpPr>
          <p:spPr bwMode="ltGray">
            <a:xfrm>
              <a:off x="7885748" y="424895"/>
              <a:ext cx="1130577" cy="1141610"/>
            </a:xfrm>
            <a:prstGeom prst="rect">
              <a:avLst/>
            </a:prstGeom>
            <a:solidFill>
              <a:srgbClr val="F7F7F7"/>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p>
          </p:txBody>
        </p:sp>
        <p:sp>
          <p:nvSpPr>
            <p:cNvPr id="149" name="Rectangle 43"/>
            <p:cNvSpPr/>
            <p:nvPr/>
          </p:nvSpPr>
          <p:spPr bwMode="ltGray">
            <a:xfrm>
              <a:off x="7885748" y="872794"/>
              <a:ext cx="274920" cy="693711"/>
            </a:xfrm>
            <a:custGeom>
              <a:avLst/>
              <a:gdLst/>
              <a:ahLst/>
              <a:cxnLst/>
              <a:rect l="l" t="t" r="r" b="b"/>
              <a:pathLst>
                <a:path w="199099" h="502390">
                  <a:moveTo>
                    <a:pt x="0" y="0"/>
                  </a:moveTo>
                  <a:lnTo>
                    <a:pt x="199099" y="0"/>
                  </a:lnTo>
                  <a:lnTo>
                    <a:pt x="199099" y="502390"/>
                  </a:lnTo>
                  <a:lnTo>
                    <a:pt x="0" y="502390"/>
                  </a:lnTo>
                  <a:close/>
                </a:path>
              </a:pathLst>
            </a:custGeom>
            <a:solidFill>
              <a:srgbClr val="F3F3F4"/>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p>
          </p:txBody>
        </p:sp>
        <p:sp>
          <p:nvSpPr>
            <p:cNvPr id="150" name="Rectangle 149"/>
            <p:cNvSpPr/>
            <p:nvPr/>
          </p:nvSpPr>
          <p:spPr bwMode="ltGray">
            <a:xfrm>
              <a:off x="8338964" y="218886"/>
              <a:ext cx="428424" cy="433027"/>
            </a:xfrm>
            <a:prstGeom prst="rect">
              <a:avLst/>
            </a:prstGeom>
            <a:solidFill>
              <a:srgbClr val="E7E7E8"/>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p>
          </p:txBody>
        </p:sp>
        <p:sp>
          <p:nvSpPr>
            <p:cNvPr id="151" name="Rectangle 46"/>
            <p:cNvSpPr/>
            <p:nvPr/>
          </p:nvSpPr>
          <p:spPr bwMode="ltGray">
            <a:xfrm>
              <a:off x="8338964" y="424895"/>
              <a:ext cx="428424" cy="227018"/>
            </a:xfrm>
            <a:custGeom>
              <a:avLst/>
              <a:gdLst/>
              <a:ahLst/>
              <a:cxnLst/>
              <a:rect l="l" t="t" r="r" b="b"/>
              <a:pathLst>
                <a:path w="310267" h="164408">
                  <a:moveTo>
                    <a:pt x="0" y="0"/>
                  </a:moveTo>
                  <a:lnTo>
                    <a:pt x="310267" y="0"/>
                  </a:lnTo>
                  <a:lnTo>
                    <a:pt x="310267" y="164408"/>
                  </a:lnTo>
                  <a:lnTo>
                    <a:pt x="0" y="164408"/>
                  </a:lnTo>
                  <a:close/>
                </a:path>
              </a:pathLst>
            </a:custGeom>
            <a:solidFill>
              <a:srgbClr val="F3F3F4"/>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p>
          </p:txBody>
        </p:sp>
        <p:sp>
          <p:nvSpPr>
            <p:cNvPr id="152" name="Rectangle 151"/>
            <p:cNvSpPr/>
            <p:nvPr/>
          </p:nvSpPr>
          <p:spPr bwMode="ltGray">
            <a:xfrm>
              <a:off x="8624841" y="548066"/>
              <a:ext cx="560440" cy="566462"/>
            </a:xfrm>
            <a:prstGeom prst="rect">
              <a:avLst/>
            </a:prstGeom>
            <a:solidFill>
              <a:srgbClr val="C7C8CA"/>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p>
          </p:txBody>
        </p:sp>
        <p:sp>
          <p:nvSpPr>
            <p:cNvPr id="153" name="Rectangle 46"/>
            <p:cNvSpPr/>
            <p:nvPr/>
          </p:nvSpPr>
          <p:spPr bwMode="ltGray">
            <a:xfrm>
              <a:off x="8624841" y="548066"/>
              <a:ext cx="142546" cy="103847"/>
            </a:xfrm>
            <a:custGeom>
              <a:avLst/>
              <a:gdLst/>
              <a:ahLst/>
              <a:cxnLst/>
              <a:rect l="l" t="t" r="r" b="b"/>
              <a:pathLst>
                <a:path w="103233" h="75207">
                  <a:moveTo>
                    <a:pt x="0" y="0"/>
                  </a:moveTo>
                  <a:lnTo>
                    <a:pt x="103233" y="0"/>
                  </a:lnTo>
                  <a:lnTo>
                    <a:pt x="103233" y="75207"/>
                  </a:lnTo>
                  <a:lnTo>
                    <a:pt x="0" y="75207"/>
                  </a:lnTo>
                  <a:close/>
                </a:path>
              </a:pathLst>
            </a:custGeom>
            <a:solidFill>
              <a:srgbClr val="BEC0C2"/>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p>
          </p:txBody>
        </p:sp>
        <p:sp>
          <p:nvSpPr>
            <p:cNvPr id="154" name="Rectangle 53"/>
            <p:cNvSpPr/>
            <p:nvPr/>
          </p:nvSpPr>
          <p:spPr bwMode="ltGray">
            <a:xfrm>
              <a:off x="7086086" y="1688239"/>
              <a:ext cx="259139" cy="269622"/>
            </a:xfrm>
            <a:custGeom>
              <a:avLst/>
              <a:gdLst/>
              <a:ahLst/>
              <a:cxnLst/>
              <a:rect l="l" t="t" r="r" b="b"/>
              <a:pathLst>
                <a:path w="187670" h="195262">
                  <a:moveTo>
                    <a:pt x="0" y="0"/>
                  </a:moveTo>
                  <a:lnTo>
                    <a:pt x="187670" y="0"/>
                  </a:lnTo>
                  <a:lnTo>
                    <a:pt x="187670" y="195262"/>
                  </a:lnTo>
                  <a:lnTo>
                    <a:pt x="0" y="195262"/>
                  </a:lnTo>
                  <a:close/>
                </a:path>
              </a:pathLst>
            </a:custGeom>
            <a:solidFill>
              <a:srgbClr val="D3D4D6"/>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p>
          </p:txBody>
        </p:sp>
        <p:sp>
          <p:nvSpPr>
            <p:cNvPr id="155" name="Rectangle 154"/>
            <p:cNvSpPr/>
            <p:nvPr/>
          </p:nvSpPr>
          <p:spPr bwMode="ltGray">
            <a:xfrm>
              <a:off x="6415250" y="2106289"/>
              <a:ext cx="519581" cy="525164"/>
            </a:xfrm>
            <a:prstGeom prst="rect">
              <a:avLst/>
            </a:prstGeom>
            <a:solidFill>
              <a:srgbClr val="C0C1C4"/>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p>
          </p:txBody>
        </p:sp>
        <p:sp>
          <p:nvSpPr>
            <p:cNvPr id="156" name="Rectangle 155"/>
            <p:cNvSpPr/>
            <p:nvPr/>
          </p:nvSpPr>
          <p:spPr bwMode="ltGray">
            <a:xfrm>
              <a:off x="5810242" y="2911405"/>
              <a:ext cx="328093" cy="331618"/>
            </a:xfrm>
            <a:prstGeom prst="rect">
              <a:avLst/>
            </a:prstGeom>
            <a:solidFill>
              <a:srgbClr val="C7C8CA"/>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p>
          </p:txBody>
        </p:sp>
      </p:grpSp>
      <p:grpSp>
        <p:nvGrpSpPr>
          <p:cNvPr id="3" name="Group 2"/>
          <p:cNvGrpSpPr/>
          <p:nvPr userDrawn="1"/>
        </p:nvGrpSpPr>
        <p:grpSpPr>
          <a:xfrm>
            <a:off x="3931054" y="1298448"/>
            <a:ext cx="2147163" cy="1897884"/>
            <a:chOff x="3931054" y="1188451"/>
            <a:chExt cx="2147163" cy="1897884"/>
          </a:xfrm>
        </p:grpSpPr>
        <p:sp>
          <p:nvSpPr>
            <p:cNvPr id="146" name="Rectangle 145"/>
            <p:cNvSpPr/>
            <p:nvPr/>
          </p:nvSpPr>
          <p:spPr bwMode="ltGray">
            <a:xfrm>
              <a:off x="5023360" y="1188451"/>
              <a:ext cx="1054857" cy="1065150"/>
            </a:xfrm>
            <a:prstGeom prst="rect">
              <a:avLst/>
            </a:prstGeom>
            <a:solidFill>
              <a:srgbClr val="E5E5E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p>
          </p:txBody>
        </p:sp>
        <p:sp>
          <p:nvSpPr>
            <p:cNvPr id="157" name="Rectangle 156"/>
            <p:cNvSpPr/>
            <p:nvPr/>
          </p:nvSpPr>
          <p:spPr bwMode="ltGray">
            <a:xfrm>
              <a:off x="4637140" y="1969879"/>
              <a:ext cx="840475" cy="840475"/>
            </a:xfrm>
            <a:prstGeom prst="rect">
              <a:avLst/>
            </a:prstGeom>
            <a:solidFill>
              <a:srgbClr val="FDBA30"/>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p>
          </p:txBody>
        </p:sp>
        <p:sp>
          <p:nvSpPr>
            <p:cNvPr id="158" name="Rectangle 157"/>
            <p:cNvSpPr/>
            <p:nvPr/>
          </p:nvSpPr>
          <p:spPr bwMode="ltGray">
            <a:xfrm>
              <a:off x="4068182" y="1856589"/>
              <a:ext cx="1080600" cy="1091145"/>
            </a:xfrm>
            <a:prstGeom prst="rect">
              <a:avLst/>
            </a:prstGeom>
            <a:solidFill>
              <a:srgbClr val="E5E5E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p>
          </p:txBody>
        </p:sp>
        <p:sp>
          <p:nvSpPr>
            <p:cNvPr id="159" name="Rectangle 158"/>
            <p:cNvSpPr/>
            <p:nvPr/>
          </p:nvSpPr>
          <p:spPr bwMode="ltGray">
            <a:xfrm>
              <a:off x="4637141" y="1969879"/>
              <a:ext cx="511640" cy="840475"/>
            </a:xfrm>
            <a:prstGeom prst="rect">
              <a:avLst/>
            </a:prstGeom>
            <a:solidFill>
              <a:srgbClr val="E5AA2D"/>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p>
          </p:txBody>
        </p:sp>
        <p:sp>
          <p:nvSpPr>
            <p:cNvPr id="160" name="Rectangle 23"/>
            <p:cNvSpPr/>
            <p:nvPr/>
          </p:nvSpPr>
          <p:spPr bwMode="ltGray">
            <a:xfrm>
              <a:off x="5023235" y="1856589"/>
              <a:ext cx="125547" cy="396513"/>
            </a:xfrm>
            <a:custGeom>
              <a:avLst/>
              <a:gdLst/>
              <a:ahLst/>
              <a:cxnLst/>
              <a:rect l="l" t="t" r="r" b="b"/>
              <a:pathLst>
                <a:path w="135715" h="428625">
                  <a:moveTo>
                    <a:pt x="0" y="0"/>
                  </a:moveTo>
                  <a:lnTo>
                    <a:pt x="135715" y="0"/>
                  </a:lnTo>
                  <a:lnTo>
                    <a:pt x="135715" y="428625"/>
                  </a:lnTo>
                  <a:lnTo>
                    <a:pt x="0" y="428625"/>
                  </a:lnTo>
                  <a:close/>
                </a:path>
              </a:pathLst>
            </a:custGeom>
            <a:solidFill>
              <a:srgbClr val="D3D4D6"/>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p>
          </p:txBody>
        </p:sp>
        <p:sp>
          <p:nvSpPr>
            <p:cNvPr id="161" name="Rectangle 160"/>
            <p:cNvSpPr/>
            <p:nvPr/>
          </p:nvSpPr>
          <p:spPr bwMode="ltGray">
            <a:xfrm>
              <a:off x="5023235" y="1969879"/>
              <a:ext cx="454380" cy="283223"/>
            </a:xfrm>
            <a:prstGeom prst="rect">
              <a:avLst/>
            </a:prstGeom>
            <a:solidFill>
              <a:srgbClr val="E5AA2D"/>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p>
          </p:txBody>
        </p:sp>
        <p:sp>
          <p:nvSpPr>
            <p:cNvPr id="162" name="Rectangle 161"/>
            <p:cNvSpPr/>
            <p:nvPr/>
          </p:nvSpPr>
          <p:spPr bwMode="ltGray">
            <a:xfrm>
              <a:off x="4379497" y="2183493"/>
              <a:ext cx="343477" cy="347168"/>
            </a:xfrm>
            <a:prstGeom prst="rect">
              <a:avLst/>
            </a:prstGeom>
            <a:solidFill>
              <a:srgbClr val="E5AA2D"/>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p>
          </p:txBody>
        </p:sp>
        <p:sp>
          <p:nvSpPr>
            <p:cNvPr id="163" name="Rectangle 162"/>
            <p:cNvSpPr/>
            <p:nvPr/>
          </p:nvSpPr>
          <p:spPr bwMode="ltGray">
            <a:xfrm>
              <a:off x="4637140" y="2183493"/>
              <a:ext cx="85832" cy="347168"/>
            </a:xfrm>
            <a:prstGeom prst="rect">
              <a:avLst/>
            </a:prstGeom>
            <a:solidFill>
              <a:srgbClr val="E0871C"/>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p>
          </p:txBody>
        </p:sp>
        <p:sp>
          <p:nvSpPr>
            <p:cNvPr id="164" name="Rectangle 163"/>
            <p:cNvSpPr/>
            <p:nvPr/>
          </p:nvSpPr>
          <p:spPr bwMode="ltGray">
            <a:xfrm>
              <a:off x="3931054" y="2753763"/>
              <a:ext cx="329036" cy="332572"/>
            </a:xfrm>
            <a:prstGeom prst="rect">
              <a:avLst/>
            </a:prstGeom>
            <a:solidFill>
              <a:srgbClr val="FDBA30"/>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p>
          </p:txBody>
        </p:sp>
        <p:sp>
          <p:nvSpPr>
            <p:cNvPr id="165" name="Rectangle 164"/>
            <p:cNvSpPr/>
            <p:nvPr/>
          </p:nvSpPr>
          <p:spPr bwMode="ltGray">
            <a:xfrm>
              <a:off x="4068182" y="2753763"/>
              <a:ext cx="191909" cy="193971"/>
            </a:xfrm>
            <a:prstGeom prst="rect">
              <a:avLst/>
            </a:prstGeom>
            <a:solidFill>
              <a:srgbClr val="E5AA2D"/>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p>
          </p:txBody>
        </p:sp>
        <p:sp>
          <p:nvSpPr>
            <p:cNvPr id="166" name="Rectangle 165"/>
            <p:cNvSpPr/>
            <p:nvPr/>
          </p:nvSpPr>
          <p:spPr bwMode="ltGray">
            <a:xfrm>
              <a:off x="5023236" y="1969879"/>
              <a:ext cx="125547" cy="283223"/>
            </a:xfrm>
            <a:prstGeom prst="rect">
              <a:avLst/>
            </a:prstGeom>
            <a:solidFill>
              <a:srgbClr val="D29C28"/>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p>
          </p:txBody>
        </p:sp>
      </p:grpSp>
      <p:sp>
        <p:nvSpPr>
          <p:cNvPr id="167" name="Rectangle 166"/>
          <p:cNvSpPr/>
          <p:nvPr/>
        </p:nvSpPr>
        <p:spPr bwMode="ltGray">
          <a:xfrm>
            <a:off x="2195171" y="2176088"/>
            <a:ext cx="728210" cy="735317"/>
          </a:xfrm>
          <a:prstGeom prst="rect">
            <a:avLst/>
          </a:prstGeom>
          <a:solidFill>
            <a:srgbClr val="E5E5E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p>
        </p:txBody>
      </p:sp>
      <p:sp>
        <p:nvSpPr>
          <p:cNvPr id="168" name="Rectangle 167"/>
          <p:cNvSpPr/>
          <p:nvPr/>
        </p:nvSpPr>
        <p:spPr bwMode="ltGray">
          <a:xfrm>
            <a:off x="2737076" y="1872561"/>
            <a:ext cx="766156" cy="773633"/>
          </a:xfrm>
          <a:prstGeom prst="rect">
            <a:avLst/>
          </a:prstGeom>
          <a:solidFill>
            <a:srgbClr val="F7F7F7"/>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p>
        </p:txBody>
      </p:sp>
      <p:sp>
        <p:nvSpPr>
          <p:cNvPr id="169" name="Rectangle 43"/>
          <p:cNvSpPr/>
          <p:nvPr/>
        </p:nvSpPr>
        <p:spPr bwMode="ltGray">
          <a:xfrm>
            <a:off x="2737076" y="2176088"/>
            <a:ext cx="186305" cy="470106"/>
          </a:xfrm>
          <a:custGeom>
            <a:avLst/>
            <a:gdLst/>
            <a:ahLst/>
            <a:cxnLst/>
            <a:rect l="l" t="t" r="r" b="b"/>
            <a:pathLst>
              <a:path w="199099" h="502390">
                <a:moveTo>
                  <a:pt x="0" y="0"/>
                </a:moveTo>
                <a:lnTo>
                  <a:pt x="199099" y="0"/>
                </a:lnTo>
                <a:lnTo>
                  <a:pt x="199099" y="502390"/>
                </a:lnTo>
                <a:lnTo>
                  <a:pt x="0" y="502390"/>
                </a:lnTo>
                <a:close/>
              </a:path>
            </a:pathLst>
          </a:custGeom>
          <a:solidFill>
            <a:srgbClr val="F3F3F4"/>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p>
        </p:txBody>
      </p:sp>
      <p:sp>
        <p:nvSpPr>
          <p:cNvPr id="170" name="Rectangle 169"/>
          <p:cNvSpPr/>
          <p:nvPr/>
        </p:nvSpPr>
        <p:spPr bwMode="ltGray">
          <a:xfrm>
            <a:off x="3044207" y="1732956"/>
            <a:ext cx="290329" cy="293448"/>
          </a:xfrm>
          <a:prstGeom prst="rect">
            <a:avLst/>
          </a:prstGeom>
          <a:solidFill>
            <a:srgbClr val="E7E7E8"/>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p>
        </p:txBody>
      </p:sp>
      <p:sp>
        <p:nvSpPr>
          <p:cNvPr id="171" name="Rectangle 46"/>
          <p:cNvSpPr/>
          <p:nvPr/>
        </p:nvSpPr>
        <p:spPr bwMode="ltGray">
          <a:xfrm>
            <a:off x="3044207" y="1872561"/>
            <a:ext cx="290329" cy="153843"/>
          </a:xfrm>
          <a:custGeom>
            <a:avLst/>
            <a:gdLst/>
            <a:ahLst/>
            <a:cxnLst/>
            <a:rect l="l" t="t" r="r" b="b"/>
            <a:pathLst>
              <a:path w="310267" h="164408">
                <a:moveTo>
                  <a:pt x="0" y="0"/>
                </a:moveTo>
                <a:lnTo>
                  <a:pt x="310267" y="0"/>
                </a:lnTo>
                <a:lnTo>
                  <a:pt x="310267" y="164408"/>
                </a:lnTo>
                <a:lnTo>
                  <a:pt x="0" y="164408"/>
                </a:lnTo>
                <a:close/>
              </a:path>
            </a:pathLst>
          </a:custGeom>
          <a:solidFill>
            <a:srgbClr val="F3F3F4"/>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p>
        </p:txBody>
      </p:sp>
      <p:sp>
        <p:nvSpPr>
          <p:cNvPr id="172" name="Rectangle 171"/>
          <p:cNvSpPr/>
          <p:nvPr/>
        </p:nvSpPr>
        <p:spPr bwMode="ltGray">
          <a:xfrm>
            <a:off x="3237936" y="1956031"/>
            <a:ext cx="379792" cy="383873"/>
          </a:xfrm>
          <a:prstGeom prst="rect">
            <a:avLst/>
          </a:prstGeom>
          <a:solidFill>
            <a:srgbClr val="C7C8CA"/>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p>
        </p:txBody>
      </p:sp>
      <p:sp>
        <p:nvSpPr>
          <p:cNvPr id="173" name="Rectangle 46"/>
          <p:cNvSpPr/>
          <p:nvPr/>
        </p:nvSpPr>
        <p:spPr bwMode="ltGray">
          <a:xfrm>
            <a:off x="3237936" y="1956031"/>
            <a:ext cx="96600" cy="70374"/>
          </a:xfrm>
          <a:custGeom>
            <a:avLst/>
            <a:gdLst/>
            <a:ahLst/>
            <a:cxnLst/>
            <a:rect l="l" t="t" r="r" b="b"/>
            <a:pathLst>
              <a:path w="103233" h="75207">
                <a:moveTo>
                  <a:pt x="0" y="0"/>
                </a:moveTo>
                <a:lnTo>
                  <a:pt x="103233" y="0"/>
                </a:lnTo>
                <a:lnTo>
                  <a:pt x="103233" y="75207"/>
                </a:lnTo>
                <a:lnTo>
                  <a:pt x="0" y="75207"/>
                </a:lnTo>
                <a:close/>
              </a:path>
            </a:pathLst>
          </a:custGeom>
          <a:solidFill>
            <a:srgbClr val="BEC0C2"/>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p>
        </p:txBody>
      </p:sp>
      <p:sp>
        <p:nvSpPr>
          <p:cNvPr id="174" name="Rectangle 74"/>
          <p:cNvSpPr/>
          <p:nvPr/>
        </p:nvSpPr>
        <p:spPr bwMode="ltGray">
          <a:xfrm>
            <a:off x="2195171" y="2176088"/>
            <a:ext cx="186987" cy="403221"/>
          </a:xfrm>
          <a:custGeom>
            <a:avLst/>
            <a:gdLst/>
            <a:ahLst/>
            <a:cxnLst/>
            <a:rect l="l" t="t" r="r" b="b"/>
            <a:pathLst>
              <a:path w="135417" h="292015">
                <a:moveTo>
                  <a:pt x="0" y="0"/>
                </a:moveTo>
                <a:lnTo>
                  <a:pt x="135417" y="0"/>
                </a:lnTo>
                <a:lnTo>
                  <a:pt x="135417" y="292015"/>
                </a:lnTo>
                <a:lnTo>
                  <a:pt x="0" y="292015"/>
                </a:lnTo>
                <a:close/>
              </a:path>
            </a:pathLst>
          </a:custGeom>
          <a:solidFill>
            <a:srgbClr val="D3D4D6"/>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p>
        </p:txBody>
      </p:sp>
      <p:sp>
        <p:nvSpPr>
          <p:cNvPr id="175" name="Rectangle 174"/>
          <p:cNvSpPr/>
          <p:nvPr/>
        </p:nvSpPr>
        <p:spPr bwMode="ltGray">
          <a:xfrm>
            <a:off x="1748993" y="2123936"/>
            <a:ext cx="323445" cy="326921"/>
          </a:xfrm>
          <a:prstGeom prst="rect">
            <a:avLst/>
          </a:prstGeom>
          <a:solidFill>
            <a:srgbClr val="C0C1C4"/>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p>
        </p:txBody>
      </p:sp>
      <p:sp>
        <p:nvSpPr>
          <p:cNvPr id="176" name="Rectangle 175"/>
          <p:cNvSpPr/>
          <p:nvPr/>
        </p:nvSpPr>
        <p:spPr bwMode="ltGray">
          <a:xfrm>
            <a:off x="1438275" y="2880775"/>
            <a:ext cx="218191" cy="220535"/>
          </a:xfrm>
          <a:prstGeom prst="rect">
            <a:avLst/>
          </a:prstGeom>
          <a:solidFill>
            <a:srgbClr val="FDBA30"/>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p>
        </p:txBody>
      </p:sp>
      <p:sp>
        <p:nvSpPr>
          <p:cNvPr id="3075" name="Rectangle 3"/>
          <p:cNvSpPr>
            <a:spLocks noGrp="1" noChangeArrowheads="1"/>
          </p:cNvSpPr>
          <p:nvPr>
            <p:ph type="ctrTitle" hasCustomPrompt="1"/>
          </p:nvPr>
        </p:nvSpPr>
        <p:spPr bwMode="auto">
          <a:xfrm>
            <a:off x="1218882" y="3048001"/>
            <a:ext cx="9751063" cy="1393825"/>
          </a:xfrm>
        </p:spPr>
        <p:txBody>
          <a:bodyPr/>
          <a:lstStyle>
            <a:lvl1pPr>
              <a:defRPr sz="3200">
                <a:solidFill>
                  <a:schemeClr val="tx1"/>
                </a:solidFill>
              </a:defRPr>
            </a:lvl1pPr>
          </a:lstStyle>
          <a:p>
            <a:r>
              <a:rPr/>
              <a:t>Click to add title</a:t>
            </a:r>
          </a:p>
        </p:txBody>
      </p:sp>
      <p:sp>
        <p:nvSpPr>
          <p:cNvPr id="3076" name="Rectangle 4"/>
          <p:cNvSpPr>
            <a:spLocks noGrp="1" noChangeArrowheads="1"/>
          </p:cNvSpPr>
          <p:nvPr>
            <p:ph type="subTitle" idx="1" hasCustomPrompt="1"/>
          </p:nvPr>
        </p:nvSpPr>
        <p:spPr bwMode="auto">
          <a:xfrm>
            <a:off x="1218881" y="5050673"/>
            <a:ext cx="9751063" cy="381000"/>
          </a:xfrm>
        </p:spPr>
        <p:txBody>
          <a:bodyPr anchor="t" anchorCtr="0">
            <a:noAutofit/>
          </a:bodyPr>
          <a:lstStyle>
            <a:lvl1pPr marL="0" indent="0">
              <a:spcBef>
                <a:spcPts val="0"/>
              </a:spcBef>
              <a:buFontTx/>
              <a:buNone/>
              <a:defRPr sz="2400" b="1" baseline="0"/>
            </a:lvl1pPr>
          </a:lstStyle>
          <a:p>
            <a:r>
              <a:rPr/>
              <a:t>Click to add presenter’s name</a:t>
            </a:r>
          </a:p>
        </p:txBody>
      </p:sp>
      <p:sp>
        <p:nvSpPr>
          <p:cNvPr id="19" name="Text Placeholder 18"/>
          <p:cNvSpPr>
            <a:spLocks noGrp="1"/>
          </p:cNvSpPr>
          <p:nvPr>
            <p:ph type="body" sz="quarter" idx="10" hasCustomPrompt="1"/>
          </p:nvPr>
        </p:nvSpPr>
        <p:spPr bwMode="auto">
          <a:xfrm>
            <a:off x="1218884" y="5486401"/>
            <a:ext cx="9751060" cy="301925"/>
          </a:xfrm>
          <a:noFill/>
          <a:ln w="9525">
            <a:noFill/>
            <a:miter lim="800000"/>
            <a:headEnd/>
            <a:tailEnd/>
          </a:ln>
        </p:spPr>
        <p:txBody>
          <a:bodyPr vert="horz" wrap="square" lIns="0" tIns="0" rIns="0" bIns="0" numCol="1" anchor="t" anchorCtr="0" compatLnSpc="1">
            <a:prstTxWarp prst="textNoShape">
              <a:avLst/>
            </a:prstTxWarp>
            <a:noAutofit/>
          </a:bodyPr>
          <a:lstStyle>
            <a:lvl1pPr marL="0" indent="0" algn="l" rtl="0" eaLnBrk="1" fontAlgn="base" hangingPunct="1">
              <a:lnSpc>
                <a:spcPct val="90000"/>
              </a:lnSpc>
              <a:spcBef>
                <a:spcPct val="0"/>
              </a:spcBef>
              <a:spcAft>
                <a:spcPts val="0"/>
              </a:spcAft>
              <a:buClr>
                <a:schemeClr val="bg2">
                  <a:lumMod val="50000"/>
                </a:schemeClr>
              </a:buClr>
              <a:buFontTx/>
              <a:buNone/>
              <a:defRPr sz="2000" b="0" baseline="0">
                <a:solidFill>
                  <a:schemeClr val="tx1"/>
                </a:solidFill>
                <a:latin typeface="+mn-lt"/>
                <a:ea typeface="+mn-ea"/>
                <a:cs typeface="+mn-cs"/>
              </a:defRPr>
            </a:lvl1pPr>
          </a:lstStyle>
          <a:p>
            <a:pPr lvl="0"/>
            <a:r>
              <a:rPr/>
              <a:t>Click to add presenter’s title</a:t>
            </a:r>
          </a:p>
        </p:txBody>
      </p:sp>
      <p:grpSp>
        <p:nvGrpSpPr>
          <p:cNvPr id="128" name="Group 127"/>
          <p:cNvGrpSpPr/>
          <p:nvPr/>
        </p:nvGrpSpPr>
        <p:grpSpPr bwMode="invGray">
          <a:xfrm>
            <a:off x="0" y="0"/>
            <a:ext cx="12188825" cy="6858000"/>
            <a:chOff x="0" y="0"/>
            <a:chExt cx="12188825" cy="6858000"/>
          </a:xfrm>
        </p:grpSpPr>
        <p:sp>
          <p:nvSpPr>
            <p:cNvPr id="129" name="Rectangle 128"/>
            <p:cNvSpPr/>
            <p:nvPr/>
          </p:nvSpPr>
          <p:spPr bwMode="invGray">
            <a:xfrm>
              <a:off x="0" y="0"/>
              <a:ext cx="201168" cy="6858000"/>
            </a:xfrm>
            <a:prstGeom prst="rect">
              <a:avLst/>
            </a:prstGeom>
            <a:solidFill>
              <a:schemeClr val="tx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p>
          </p:txBody>
        </p:sp>
        <p:sp>
          <p:nvSpPr>
            <p:cNvPr id="130" name="Rectangle 129"/>
            <p:cNvSpPr/>
            <p:nvPr/>
          </p:nvSpPr>
          <p:spPr bwMode="invGray">
            <a:xfrm>
              <a:off x="11987657" y="0"/>
              <a:ext cx="201168" cy="6858000"/>
            </a:xfrm>
            <a:prstGeom prst="rect">
              <a:avLst/>
            </a:prstGeom>
            <a:solidFill>
              <a:schemeClr val="tx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p>
          </p:txBody>
        </p:sp>
        <p:sp>
          <p:nvSpPr>
            <p:cNvPr id="131" name="Rectangle 130"/>
            <p:cNvSpPr/>
            <p:nvPr/>
          </p:nvSpPr>
          <p:spPr bwMode="invGray">
            <a:xfrm>
              <a:off x="0" y="0"/>
              <a:ext cx="12188825" cy="201168"/>
            </a:xfrm>
            <a:prstGeom prst="rect">
              <a:avLst/>
            </a:prstGeom>
            <a:solidFill>
              <a:schemeClr val="tx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p>
          </p:txBody>
        </p:sp>
        <p:sp>
          <p:nvSpPr>
            <p:cNvPr id="132" name="Rectangle 131"/>
            <p:cNvSpPr/>
            <p:nvPr/>
          </p:nvSpPr>
          <p:spPr bwMode="invGray">
            <a:xfrm>
              <a:off x="0" y="6656832"/>
              <a:ext cx="12188825" cy="201168"/>
            </a:xfrm>
            <a:prstGeom prst="rect">
              <a:avLst/>
            </a:prstGeom>
            <a:solidFill>
              <a:schemeClr val="tx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p>
          </p:txBody>
        </p:sp>
      </p:grpSp>
      <p:pic>
        <p:nvPicPr>
          <p:cNvPr id="56" name="LOGO"/>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29857" y="623361"/>
            <a:ext cx="2468880" cy="651420"/>
          </a:xfrm>
          <a:prstGeom prst="rect">
            <a:avLst/>
          </a:prstGeom>
        </p:spPr>
      </p:pic>
      <p:cxnSp>
        <p:nvCxnSpPr>
          <p:cNvPr id="58" name="Straight Connector 57"/>
          <p:cNvCxnSpPr/>
          <p:nvPr/>
        </p:nvCxnSpPr>
        <p:spPr bwMode="auto">
          <a:xfrm>
            <a:off x="3636778" y="624198"/>
            <a:ext cx="0" cy="609600"/>
          </a:xfrm>
          <a:prstGeom prst="line">
            <a:avLst/>
          </a:prstGeom>
          <a:solidFill>
            <a:schemeClr val="accent1"/>
          </a:solidFill>
          <a:ln w="19050" cap="flat" cmpd="sng" algn="ctr">
            <a:solidFill>
              <a:schemeClr val="accent6">
                <a:lumMod val="40000"/>
                <a:lumOff val="60000"/>
              </a:schemeClr>
            </a:solidFill>
            <a:prstDash val="solid"/>
            <a:miter lim="800000"/>
            <a:headEnd type="none" w="med" len="med"/>
            <a:tailEnd type="none" w="med" len="med"/>
          </a:ln>
          <a:effectLst/>
        </p:spPr>
      </p:cxnSp>
    </p:spTree>
    <p:extLst>
      <p:ext uri="{BB962C8B-B14F-4D97-AF65-F5344CB8AC3E}">
        <p14:creationId xmlns:p14="http://schemas.microsoft.com/office/powerpoint/2010/main" val="16566266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p:cSld name="Title Slide CoBranded Portrait">
    <p:spTree>
      <p:nvGrpSpPr>
        <p:cNvPr id="1" name=""/>
        <p:cNvGrpSpPr/>
        <p:nvPr/>
      </p:nvGrpSpPr>
      <p:grpSpPr>
        <a:xfrm>
          <a:off x="0" y="0"/>
          <a:ext cx="0" cy="0"/>
          <a:chOff x="0" y="0"/>
          <a:chExt cx="0" cy="0"/>
        </a:xfrm>
      </p:grpSpPr>
      <p:sp>
        <p:nvSpPr>
          <p:cNvPr id="136" name="Rectangle 135"/>
          <p:cNvSpPr/>
          <p:nvPr/>
        </p:nvSpPr>
        <p:spPr bwMode="ltGray">
          <a:xfrm>
            <a:off x="10734443" y="539871"/>
            <a:ext cx="1254534" cy="1254533"/>
          </a:xfrm>
          <a:prstGeom prst="rect">
            <a:avLst/>
          </a:prstGeom>
          <a:solidFill>
            <a:srgbClr val="FDBA30"/>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p>
        </p:txBody>
      </p:sp>
      <p:sp>
        <p:nvSpPr>
          <p:cNvPr id="137" name="Rectangle 136"/>
          <p:cNvSpPr/>
          <p:nvPr/>
        </p:nvSpPr>
        <p:spPr bwMode="ltGray">
          <a:xfrm>
            <a:off x="9885187" y="370770"/>
            <a:ext cx="1612958" cy="1628698"/>
          </a:xfrm>
          <a:prstGeom prst="rect">
            <a:avLst/>
          </a:prstGeom>
          <a:solidFill>
            <a:srgbClr val="E5E5E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p>
        </p:txBody>
      </p:sp>
      <p:sp>
        <p:nvSpPr>
          <p:cNvPr id="138" name="Rectangle 137"/>
          <p:cNvSpPr/>
          <p:nvPr/>
        </p:nvSpPr>
        <p:spPr bwMode="ltGray">
          <a:xfrm>
            <a:off x="10734445" y="539871"/>
            <a:ext cx="763700" cy="1254533"/>
          </a:xfrm>
          <a:prstGeom prst="rect">
            <a:avLst/>
          </a:prstGeom>
          <a:solidFill>
            <a:srgbClr val="E5AA2D"/>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p>
        </p:txBody>
      </p:sp>
      <p:sp>
        <p:nvSpPr>
          <p:cNvPr id="139" name="Rectangle 23"/>
          <p:cNvSpPr/>
          <p:nvPr/>
        </p:nvSpPr>
        <p:spPr bwMode="ltGray">
          <a:xfrm>
            <a:off x="11310746" y="370770"/>
            <a:ext cx="187398" cy="591855"/>
          </a:xfrm>
          <a:custGeom>
            <a:avLst/>
            <a:gdLst/>
            <a:ahLst/>
            <a:cxnLst/>
            <a:rect l="l" t="t" r="r" b="b"/>
            <a:pathLst>
              <a:path w="135715" h="428625">
                <a:moveTo>
                  <a:pt x="0" y="0"/>
                </a:moveTo>
                <a:lnTo>
                  <a:pt x="135715" y="0"/>
                </a:lnTo>
                <a:lnTo>
                  <a:pt x="135715" y="428625"/>
                </a:lnTo>
                <a:lnTo>
                  <a:pt x="0" y="428625"/>
                </a:lnTo>
                <a:close/>
              </a:path>
            </a:pathLst>
          </a:custGeom>
          <a:solidFill>
            <a:srgbClr val="D3D4D6"/>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p>
        </p:txBody>
      </p:sp>
      <p:sp>
        <p:nvSpPr>
          <p:cNvPr id="140" name="Rectangle 139"/>
          <p:cNvSpPr/>
          <p:nvPr/>
        </p:nvSpPr>
        <p:spPr bwMode="ltGray">
          <a:xfrm>
            <a:off x="11310746" y="539871"/>
            <a:ext cx="678231" cy="422754"/>
          </a:xfrm>
          <a:prstGeom prst="rect">
            <a:avLst/>
          </a:prstGeom>
          <a:solidFill>
            <a:srgbClr val="E5AA2D"/>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p>
        </p:txBody>
      </p:sp>
      <p:sp>
        <p:nvSpPr>
          <p:cNvPr id="141" name="Rectangle 140"/>
          <p:cNvSpPr/>
          <p:nvPr/>
        </p:nvSpPr>
        <p:spPr bwMode="ltGray">
          <a:xfrm>
            <a:off x="11310746" y="539871"/>
            <a:ext cx="187400" cy="422754"/>
          </a:xfrm>
          <a:prstGeom prst="rect">
            <a:avLst/>
          </a:prstGeom>
          <a:solidFill>
            <a:srgbClr val="D29C28"/>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p>
        </p:txBody>
      </p:sp>
      <p:sp>
        <p:nvSpPr>
          <p:cNvPr id="142" name="Rectangle 141"/>
          <p:cNvSpPr/>
          <p:nvPr/>
        </p:nvSpPr>
        <p:spPr bwMode="ltGray">
          <a:xfrm>
            <a:off x="10349871" y="858723"/>
            <a:ext cx="512691" cy="518199"/>
          </a:xfrm>
          <a:prstGeom prst="rect">
            <a:avLst/>
          </a:prstGeom>
          <a:solidFill>
            <a:srgbClr val="E5AA2D"/>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p>
        </p:txBody>
      </p:sp>
      <p:sp>
        <p:nvSpPr>
          <p:cNvPr id="143" name="Rectangle 142"/>
          <p:cNvSpPr/>
          <p:nvPr/>
        </p:nvSpPr>
        <p:spPr bwMode="ltGray">
          <a:xfrm>
            <a:off x="10734443" y="858723"/>
            <a:ext cx="128117" cy="518199"/>
          </a:xfrm>
          <a:prstGeom prst="rect">
            <a:avLst/>
          </a:prstGeom>
          <a:solidFill>
            <a:srgbClr val="E0871C"/>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p>
        </p:txBody>
      </p:sp>
      <p:sp>
        <p:nvSpPr>
          <p:cNvPr id="144" name="Rectangle 143"/>
          <p:cNvSpPr/>
          <p:nvPr/>
        </p:nvSpPr>
        <p:spPr bwMode="ltGray">
          <a:xfrm>
            <a:off x="9680503" y="1709936"/>
            <a:ext cx="491136" cy="496414"/>
          </a:xfrm>
          <a:prstGeom prst="rect">
            <a:avLst/>
          </a:prstGeom>
          <a:solidFill>
            <a:srgbClr val="FDBA30"/>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p>
        </p:txBody>
      </p:sp>
      <p:sp>
        <p:nvSpPr>
          <p:cNvPr id="145" name="Rectangle 144"/>
          <p:cNvSpPr/>
          <p:nvPr/>
        </p:nvSpPr>
        <p:spPr bwMode="ltGray">
          <a:xfrm>
            <a:off x="9885187" y="1709936"/>
            <a:ext cx="286453" cy="289531"/>
          </a:xfrm>
          <a:prstGeom prst="rect">
            <a:avLst/>
          </a:prstGeom>
          <a:solidFill>
            <a:srgbClr val="E5AA2D"/>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p>
        </p:txBody>
      </p:sp>
      <p:sp>
        <p:nvSpPr>
          <p:cNvPr id="149" name="Rectangle 148"/>
          <p:cNvSpPr/>
          <p:nvPr/>
        </p:nvSpPr>
        <p:spPr bwMode="ltGray">
          <a:xfrm>
            <a:off x="1679448" y="1869742"/>
            <a:ext cx="702710" cy="709567"/>
          </a:xfrm>
          <a:prstGeom prst="rect">
            <a:avLst/>
          </a:prstGeom>
          <a:solidFill>
            <a:srgbClr val="E5E5E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p>
        </p:txBody>
      </p:sp>
      <p:grpSp>
        <p:nvGrpSpPr>
          <p:cNvPr id="2" name="Group 1"/>
          <p:cNvGrpSpPr/>
          <p:nvPr userDrawn="1"/>
        </p:nvGrpSpPr>
        <p:grpSpPr>
          <a:xfrm>
            <a:off x="5810242" y="201168"/>
            <a:ext cx="3375039" cy="3024137"/>
            <a:chOff x="5810242" y="218886"/>
            <a:chExt cx="3375039" cy="3024137"/>
          </a:xfrm>
        </p:grpSpPr>
        <p:sp>
          <p:nvSpPr>
            <p:cNvPr id="146" name="Rectangle 145"/>
            <p:cNvSpPr/>
            <p:nvPr/>
          </p:nvSpPr>
          <p:spPr bwMode="ltGray">
            <a:xfrm>
              <a:off x="7086086" y="872794"/>
              <a:ext cx="1074582" cy="1085068"/>
            </a:xfrm>
            <a:prstGeom prst="rect">
              <a:avLst/>
            </a:prstGeom>
            <a:solidFill>
              <a:srgbClr val="E5E5E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p>
          </p:txBody>
        </p:sp>
        <p:sp>
          <p:nvSpPr>
            <p:cNvPr id="147" name="Rectangle 146"/>
            <p:cNvSpPr/>
            <p:nvPr/>
          </p:nvSpPr>
          <p:spPr bwMode="ltGray">
            <a:xfrm>
              <a:off x="6290368" y="1688239"/>
              <a:ext cx="1054857" cy="1065150"/>
            </a:xfrm>
            <a:prstGeom prst="rect">
              <a:avLst/>
            </a:prstGeom>
            <a:solidFill>
              <a:srgbClr val="E5E5E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p>
          </p:txBody>
        </p:sp>
        <p:sp>
          <p:nvSpPr>
            <p:cNvPr id="150" name="Rectangle 149"/>
            <p:cNvSpPr/>
            <p:nvPr/>
          </p:nvSpPr>
          <p:spPr bwMode="ltGray">
            <a:xfrm>
              <a:off x="7885748" y="424895"/>
              <a:ext cx="1130577" cy="1141610"/>
            </a:xfrm>
            <a:prstGeom prst="rect">
              <a:avLst/>
            </a:prstGeom>
            <a:solidFill>
              <a:srgbClr val="F7F7F7"/>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p>
          </p:txBody>
        </p:sp>
        <p:sp>
          <p:nvSpPr>
            <p:cNvPr id="151" name="Rectangle 43"/>
            <p:cNvSpPr/>
            <p:nvPr/>
          </p:nvSpPr>
          <p:spPr bwMode="ltGray">
            <a:xfrm>
              <a:off x="7885748" y="872794"/>
              <a:ext cx="274920" cy="693711"/>
            </a:xfrm>
            <a:custGeom>
              <a:avLst/>
              <a:gdLst/>
              <a:ahLst/>
              <a:cxnLst/>
              <a:rect l="l" t="t" r="r" b="b"/>
              <a:pathLst>
                <a:path w="199099" h="502390">
                  <a:moveTo>
                    <a:pt x="0" y="0"/>
                  </a:moveTo>
                  <a:lnTo>
                    <a:pt x="199099" y="0"/>
                  </a:lnTo>
                  <a:lnTo>
                    <a:pt x="199099" y="502390"/>
                  </a:lnTo>
                  <a:lnTo>
                    <a:pt x="0" y="502390"/>
                  </a:lnTo>
                  <a:close/>
                </a:path>
              </a:pathLst>
            </a:custGeom>
            <a:solidFill>
              <a:srgbClr val="F3F3F4"/>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p>
          </p:txBody>
        </p:sp>
        <p:sp>
          <p:nvSpPr>
            <p:cNvPr id="152" name="Rectangle 151"/>
            <p:cNvSpPr/>
            <p:nvPr/>
          </p:nvSpPr>
          <p:spPr bwMode="ltGray">
            <a:xfrm>
              <a:off x="8338964" y="218886"/>
              <a:ext cx="428424" cy="433027"/>
            </a:xfrm>
            <a:prstGeom prst="rect">
              <a:avLst/>
            </a:prstGeom>
            <a:solidFill>
              <a:srgbClr val="E7E7E8"/>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p>
          </p:txBody>
        </p:sp>
        <p:sp>
          <p:nvSpPr>
            <p:cNvPr id="153" name="Rectangle 46"/>
            <p:cNvSpPr/>
            <p:nvPr/>
          </p:nvSpPr>
          <p:spPr bwMode="ltGray">
            <a:xfrm>
              <a:off x="8338964" y="424895"/>
              <a:ext cx="428424" cy="227018"/>
            </a:xfrm>
            <a:custGeom>
              <a:avLst/>
              <a:gdLst/>
              <a:ahLst/>
              <a:cxnLst/>
              <a:rect l="l" t="t" r="r" b="b"/>
              <a:pathLst>
                <a:path w="310267" h="164408">
                  <a:moveTo>
                    <a:pt x="0" y="0"/>
                  </a:moveTo>
                  <a:lnTo>
                    <a:pt x="310267" y="0"/>
                  </a:lnTo>
                  <a:lnTo>
                    <a:pt x="310267" y="164408"/>
                  </a:lnTo>
                  <a:lnTo>
                    <a:pt x="0" y="164408"/>
                  </a:lnTo>
                  <a:close/>
                </a:path>
              </a:pathLst>
            </a:custGeom>
            <a:solidFill>
              <a:srgbClr val="F3F3F4"/>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p>
          </p:txBody>
        </p:sp>
        <p:sp>
          <p:nvSpPr>
            <p:cNvPr id="154" name="Rectangle 153"/>
            <p:cNvSpPr/>
            <p:nvPr/>
          </p:nvSpPr>
          <p:spPr bwMode="ltGray">
            <a:xfrm>
              <a:off x="8624841" y="548066"/>
              <a:ext cx="560440" cy="566462"/>
            </a:xfrm>
            <a:prstGeom prst="rect">
              <a:avLst/>
            </a:prstGeom>
            <a:solidFill>
              <a:srgbClr val="C7C8CA"/>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p>
          </p:txBody>
        </p:sp>
        <p:sp>
          <p:nvSpPr>
            <p:cNvPr id="155" name="Rectangle 46"/>
            <p:cNvSpPr/>
            <p:nvPr/>
          </p:nvSpPr>
          <p:spPr bwMode="ltGray">
            <a:xfrm>
              <a:off x="8624841" y="548066"/>
              <a:ext cx="142546" cy="103847"/>
            </a:xfrm>
            <a:custGeom>
              <a:avLst/>
              <a:gdLst/>
              <a:ahLst/>
              <a:cxnLst/>
              <a:rect l="l" t="t" r="r" b="b"/>
              <a:pathLst>
                <a:path w="103233" h="75207">
                  <a:moveTo>
                    <a:pt x="0" y="0"/>
                  </a:moveTo>
                  <a:lnTo>
                    <a:pt x="103233" y="0"/>
                  </a:lnTo>
                  <a:lnTo>
                    <a:pt x="103233" y="75207"/>
                  </a:lnTo>
                  <a:lnTo>
                    <a:pt x="0" y="75207"/>
                  </a:lnTo>
                  <a:close/>
                </a:path>
              </a:pathLst>
            </a:custGeom>
            <a:solidFill>
              <a:srgbClr val="BEC0C2"/>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p>
          </p:txBody>
        </p:sp>
        <p:sp>
          <p:nvSpPr>
            <p:cNvPr id="156" name="Rectangle 53"/>
            <p:cNvSpPr/>
            <p:nvPr/>
          </p:nvSpPr>
          <p:spPr bwMode="ltGray">
            <a:xfrm>
              <a:off x="7086086" y="1688239"/>
              <a:ext cx="259139" cy="269622"/>
            </a:xfrm>
            <a:custGeom>
              <a:avLst/>
              <a:gdLst/>
              <a:ahLst/>
              <a:cxnLst/>
              <a:rect l="l" t="t" r="r" b="b"/>
              <a:pathLst>
                <a:path w="187670" h="195262">
                  <a:moveTo>
                    <a:pt x="0" y="0"/>
                  </a:moveTo>
                  <a:lnTo>
                    <a:pt x="187670" y="0"/>
                  </a:lnTo>
                  <a:lnTo>
                    <a:pt x="187670" y="195262"/>
                  </a:lnTo>
                  <a:lnTo>
                    <a:pt x="0" y="195262"/>
                  </a:lnTo>
                  <a:close/>
                </a:path>
              </a:pathLst>
            </a:custGeom>
            <a:solidFill>
              <a:srgbClr val="D3D4D6"/>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p>
          </p:txBody>
        </p:sp>
        <p:sp>
          <p:nvSpPr>
            <p:cNvPr id="157" name="Rectangle 156"/>
            <p:cNvSpPr/>
            <p:nvPr/>
          </p:nvSpPr>
          <p:spPr bwMode="ltGray">
            <a:xfrm>
              <a:off x="6415250" y="2106289"/>
              <a:ext cx="519581" cy="525164"/>
            </a:xfrm>
            <a:prstGeom prst="rect">
              <a:avLst/>
            </a:prstGeom>
            <a:solidFill>
              <a:srgbClr val="C0C1C4"/>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p>
          </p:txBody>
        </p:sp>
        <p:sp>
          <p:nvSpPr>
            <p:cNvPr id="158" name="Rectangle 157"/>
            <p:cNvSpPr/>
            <p:nvPr/>
          </p:nvSpPr>
          <p:spPr bwMode="ltGray">
            <a:xfrm>
              <a:off x="5810242" y="2911405"/>
              <a:ext cx="328093" cy="331618"/>
            </a:xfrm>
            <a:prstGeom prst="rect">
              <a:avLst/>
            </a:prstGeom>
            <a:solidFill>
              <a:srgbClr val="C7C8CA"/>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p>
          </p:txBody>
        </p:sp>
      </p:grpSp>
      <p:grpSp>
        <p:nvGrpSpPr>
          <p:cNvPr id="3" name="Group 2"/>
          <p:cNvGrpSpPr/>
          <p:nvPr userDrawn="1"/>
        </p:nvGrpSpPr>
        <p:grpSpPr>
          <a:xfrm>
            <a:off x="3931054" y="1298448"/>
            <a:ext cx="2147163" cy="1897884"/>
            <a:chOff x="3931054" y="1188451"/>
            <a:chExt cx="2147163" cy="1897884"/>
          </a:xfrm>
        </p:grpSpPr>
        <p:sp>
          <p:nvSpPr>
            <p:cNvPr id="148" name="Rectangle 147"/>
            <p:cNvSpPr/>
            <p:nvPr/>
          </p:nvSpPr>
          <p:spPr bwMode="ltGray">
            <a:xfrm>
              <a:off x="5023360" y="1188451"/>
              <a:ext cx="1054857" cy="1065150"/>
            </a:xfrm>
            <a:prstGeom prst="rect">
              <a:avLst/>
            </a:prstGeom>
            <a:solidFill>
              <a:srgbClr val="E5E5E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p>
          </p:txBody>
        </p:sp>
        <p:sp>
          <p:nvSpPr>
            <p:cNvPr id="159" name="Rectangle 158"/>
            <p:cNvSpPr/>
            <p:nvPr/>
          </p:nvSpPr>
          <p:spPr bwMode="ltGray">
            <a:xfrm>
              <a:off x="4637140" y="1969879"/>
              <a:ext cx="840475" cy="840475"/>
            </a:xfrm>
            <a:prstGeom prst="rect">
              <a:avLst/>
            </a:prstGeom>
            <a:solidFill>
              <a:srgbClr val="FDBA30"/>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p>
          </p:txBody>
        </p:sp>
        <p:sp>
          <p:nvSpPr>
            <p:cNvPr id="160" name="Rectangle 159"/>
            <p:cNvSpPr/>
            <p:nvPr/>
          </p:nvSpPr>
          <p:spPr bwMode="ltGray">
            <a:xfrm>
              <a:off x="4068182" y="1856589"/>
              <a:ext cx="1080600" cy="1091145"/>
            </a:xfrm>
            <a:prstGeom prst="rect">
              <a:avLst/>
            </a:prstGeom>
            <a:solidFill>
              <a:srgbClr val="E5E5E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p>
          </p:txBody>
        </p:sp>
        <p:sp>
          <p:nvSpPr>
            <p:cNvPr id="161" name="Rectangle 160"/>
            <p:cNvSpPr/>
            <p:nvPr/>
          </p:nvSpPr>
          <p:spPr bwMode="ltGray">
            <a:xfrm>
              <a:off x="4637141" y="1969879"/>
              <a:ext cx="511640" cy="840475"/>
            </a:xfrm>
            <a:prstGeom prst="rect">
              <a:avLst/>
            </a:prstGeom>
            <a:solidFill>
              <a:srgbClr val="E5AA2D"/>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p>
          </p:txBody>
        </p:sp>
        <p:sp>
          <p:nvSpPr>
            <p:cNvPr id="162" name="Rectangle 23"/>
            <p:cNvSpPr/>
            <p:nvPr/>
          </p:nvSpPr>
          <p:spPr bwMode="ltGray">
            <a:xfrm>
              <a:off x="5023235" y="1856589"/>
              <a:ext cx="125547" cy="396513"/>
            </a:xfrm>
            <a:custGeom>
              <a:avLst/>
              <a:gdLst/>
              <a:ahLst/>
              <a:cxnLst/>
              <a:rect l="l" t="t" r="r" b="b"/>
              <a:pathLst>
                <a:path w="135715" h="428625">
                  <a:moveTo>
                    <a:pt x="0" y="0"/>
                  </a:moveTo>
                  <a:lnTo>
                    <a:pt x="135715" y="0"/>
                  </a:lnTo>
                  <a:lnTo>
                    <a:pt x="135715" y="428625"/>
                  </a:lnTo>
                  <a:lnTo>
                    <a:pt x="0" y="428625"/>
                  </a:lnTo>
                  <a:close/>
                </a:path>
              </a:pathLst>
            </a:custGeom>
            <a:solidFill>
              <a:srgbClr val="D3D4D6"/>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p>
          </p:txBody>
        </p:sp>
        <p:sp>
          <p:nvSpPr>
            <p:cNvPr id="163" name="Rectangle 162"/>
            <p:cNvSpPr/>
            <p:nvPr/>
          </p:nvSpPr>
          <p:spPr bwMode="ltGray">
            <a:xfrm>
              <a:off x="5023235" y="1969879"/>
              <a:ext cx="454380" cy="283223"/>
            </a:xfrm>
            <a:prstGeom prst="rect">
              <a:avLst/>
            </a:prstGeom>
            <a:solidFill>
              <a:srgbClr val="E5AA2D"/>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p>
          </p:txBody>
        </p:sp>
        <p:sp>
          <p:nvSpPr>
            <p:cNvPr id="164" name="Rectangle 163"/>
            <p:cNvSpPr/>
            <p:nvPr/>
          </p:nvSpPr>
          <p:spPr bwMode="ltGray">
            <a:xfrm>
              <a:off x="4379497" y="2183493"/>
              <a:ext cx="343477" cy="347168"/>
            </a:xfrm>
            <a:prstGeom prst="rect">
              <a:avLst/>
            </a:prstGeom>
            <a:solidFill>
              <a:srgbClr val="E5AA2D"/>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p>
          </p:txBody>
        </p:sp>
        <p:sp>
          <p:nvSpPr>
            <p:cNvPr id="165" name="Rectangle 164"/>
            <p:cNvSpPr/>
            <p:nvPr/>
          </p:nvSpPr>
          <p:spPr bwMode="ltGray">
            <a:xfrm>
              <a:off x="4637140" y="2183493"/>
              <a:ext cx="85832" cy="347168"/>
            </a:xfrm>
            <a:prstGeom prst="rect">
              <a:avLst/>
            </a:prstGeom>
            <a:solidFill>
              <a:srgbClr val="E0871C"/>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p>
          </p:txBody>
        </p:sp>
        <p:sp>
          <p:nvSpPr>
            <p:cNvPr id="166" name="Rectangle 165"/>
            <p:cNvSpPr/>
            <p:nvPr/>
          </p:nvSpPr>
          <p:spPr bwMode="ltGray">
            <a:xfrm>
              <a:off x="3931054" y="2753763"/>
              <a:ext cx="329036" cy="332572"/>
            </a:xfrm>
            <a:prstGeom prst="rect">
              <a:avLst/>
            </a:prstGeom>
            <a:solidFill>
              <a:srgbClr val="FDBA30"/>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p>
          </p:txBody>
        </p:sp>
        <p:sp>
          <p:nvSpPr>
            <p:cNvPr id="167" name="Rectangle 166"/>
            <p:cNvSpPr/>
            <p:nvPr/>
          </p:nvSpPr>
          <p:spPr bwMode="ltGray">
            <a:xfrm>
              <a:off x="4068182" y="2753763"/>
              <a:ext cx="191909" cy="193971"/>
            </a:xfrm>
            <a:prstGeom prst="rect">
              <a:avLst/>
            </a:prstGeom>
            <a:solidFill>
              <a:srgbClr val="E5AA2D"/>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p>
          </p:txBody>
        </p:sp>
        <p:sp>
          <p:nvSpPr>
            <p:cNvPr id="168" name="Rectangle 167"/>
            <p:cNvSpPr/>
            <p:nvPr/>
          </p:nvSpPr>
          <p:spPr bwMode="ltGray">
            <a:xfrm>
              <a:off x="5023236" y="1969879"/>
              <a:ext cx="125547" cy="283223"/>
            </a:xfrm>
            <a:prstGeom prst="rect">
              <a:avLst/>
            </a:prstGeom>
            <a:solidFill>
              <a:srgbClr val="D29C28"/>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p>
          </p:txBody>
        </p:sp>
      </p:grpSp>
      <p:sp>
        <p:nvSpPr>
          <p:cNvPr id="169" name="Rectangle 168"/>
          <p:cNvSpPr/>
          <p:nvPr/>
        </p:nvSpPr>
        <p:spPr bwMode="ltGray">
          <a:xfrm>
            <a:off x="2195171" y="2176088"/>
            <a:ext cx="728210" cy="735317"/>
          </a:xfrm>
          <a:prstGeom prst="rect">
            <a:avLst/>
          </a:prstGeom>
          <a:solidFill>
            <a:srgbClr val="E5E5E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p>
        </p:txBody>
      </p:sp>
      <p:sp>
        <p:nvSpPr>
          <p:cNvPr id="170" name="Rectangle 169"/>
          <p:cNvSpPr/>
          <p:nvPr/>
        </p:nvSpPr>
        <p:spPr bwMode="ltGray">
          <a:xfrm>
            <a:off x="2737076" y="1872561"/>
            <a:ext cx="766156" cy="773633"/>
          </a:xfrm>
          <a:prstGeom prst="rect">
            <a:avLst/>
          </a:prstGeom>
          <a:solidFill>
            <a:srgbClr val="F7F7F7"/>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p>
        </p:txBody>
      </p:sp>
      <p:sp>
        <p:nvSpPr>
          <p:cNvPr id="171" name="Rectangle 43"/>
          <p:cNvSpPr/>
          <p:nvPr/>
        </p:nvSpPr>
        <p:spPr bwMode="ltGray">
          <a:xfrm>
            <a:off x="2737076" y="2176088"/>
            <a:ext cx="186305" cy="470106"/>
          </a:xfrm>
          <a:custGeom>
            <a:avLst/>
            <a:gdLst/>
            <a:ahLst/>
            <a:cxnLst/>
            <a:rect l="l" t="t" r="r" b="b"/>
            <a:pathLst>
              <a:path w="199099" h="502390">
                <a:moveTo>
                  <a:pt x="0" y="0"/>
                </a:moveTo>
                <a:lnTo>
                  <a:pt x="199099" y="0"/>
                </a:lnTo>
                <a:lnTo>
                  <a:pt x="199099" y="502390"/>
                </a:lnTo>
                <a:lnTo>
                  <a:pt x="0" y="502390"/>
                </a:lnTo>
                <a:close/>
              </a:path>
            </a:pathLst>
          </a:custGeom>
          <a:solidFill>
            <a:srgbClr val="F3F3F4"/>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p>
        </p:txBody>
      </p:sp>
      <p:sp>
        <p:nvSpPr>
          <p:cNvPr id="172" name="Rectangle 171"/>
          <p:cNvSpPr/>
          <p:nvPr/>
        </p:nvSpPr>
        <p:spPr bwMode="ltGray">
          <a:xfrm>
            <a:off x="3044207" y="1732956"/>
            <a:ext cx="290329" cy="293448"/>
          </a:xfrm>
          <a:prstGeom prst="rect">
            <a:avLst/>
          </a:prstGeom>
          <a:solidFill>
            <a:srgbClr val="E7E7E8"/>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p>
        </p:txBody>
      </p:sp>
      <p:sp>
        <p:nvSpPr>
          <p:cNvPr id="173" name="Rectangle 46"/>
          <p:cNvSpPr/>
          <p:nvPr/>
        </p:nvSpPr>
        <p:spPr bwMode="ltGray">
          <a:xfrm>
            <a:off x="3044207" y="1872561"/>
            <a:ext cx="290329" cy="153843"/>
          </a:xfrm>
          <a:custGeom>
            <a:avLst/>
            <a:gdLst/>
            <a:ahLst/>
            <a:cxnLst/>
            <a:rect l="l" t="t" r="r" b="b"/>
            <a:pathLst>
              <a:path w="310267" h="164408">
                <a:moveTo>
                  <a:pt x="0" y="0"/>
                </a:moveTo>
                <a:lnTo>
                  <a:pt x="310267" y="0"/>
                </a:lnTo>
                <a:lnTo>
                  <a:pt x="310267" y="164408"/>
                </a:lnTo>
                <a:lnTo>
                  <a:pt x="0" y="164408"/>
                </a:lnTo>
                <a:close/>
              </a:path>
            </a:pathLst>
          </a:custGeom>
          <a:solidFill>
            <a:srgbClr val="F3F3F4"/>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p>
        </p:txBody>
      </p:sp>
      <p:sp>
        <p:nvSpPr>
          <p:cNvPr id="174" name="Rectangle 173"/>
          <p:cNvSpPr/>
          <p:nvPr/>
        </p:nvSpPr>
        <p:spPr bwMode="ltGray">
          <a:xfrm>
            <a:off x="3237936" y="1956031"/>
            <a:ext cx="379792" cy="383873"/>
          </a:xfrm>
          <a:prstGeom prst="rect">
            <a:avLst/>
          </a:prstGeom>
          <a:solidFill>
            <a:srgbClr val="C7C8CA"/>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p>
        </p:txBody>
      </p:sp>
      <p:sp>
        <p:nvSpPr>
          <p:cNvPr id="175" name="Rectangle 46"/>
          <p:cNvSpPr/>
          <p:nvPr/>
        </p:nvSpPr>
        <p:spPr bwMode="ltGray">
          <a:xfrm>
            <a:off x="3237936" y="1956031"/>
            <a:ext cx="96600" cy="70374"/>
          </a:xfrm>
          <a:custGeom>
            <a:avLst/>
            <a:gdLst/>
            <a:ahLst/>
            <a:cxnLst/>
            <a:rect l="l" t="t" r="r" b="b"/>
            <a:pathLst>
              <a:path w="103233" h="75207">
                <a:moveTo>
                  <a:pt x="0" y="0"/>
                </a:moveTo>
                <a:lnTo>
                  <a:pt x="103233" y="0"/>
                </a:lnTo>
                <a:lnTo>
                  <a:pt x="103233" y="75207"/>
                </a:lnTo>
                <a:lnTo>
                  <a:pt x="0" y="75207"/>
                </a:lnTo>
                <a:close/>
              </a:path>
            </a:pathLst>
          </a:custGeom>
          <a:solidFill>
            <a:srgbClr val="BEC0C2"/>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p>
        </p:txBody>
      </p:sp>
      <p:sp>
        <p:nvSpPr>
          <p:cNvPr id="176" name="Rectangle 74"/>
          <p:cNvSpPr/>
          <p:nvPr/>
        </p:nvSpPr>
        <p:spPr bwMode="ltGray">
          <a:xfrm>
            <a:off x="2195171" y="2176088"/>
            <a:ext cx="186987" cy="403221"/>
          </a:xfrm>
          <a:custGeom>
            <a:avLst/>
            <a:gdLst/>
            <a:ahLst/>
            <a:cxnLst/>
            <a:rect l="l" t="t" r="r" b="b"/>
            <a:pathLst>
              <a:path w="135417" h="292015">
                <a:moveTo>
                  <a:pt x="0" y="0"/>
                </a:moveTo>
                <a:lnTo>
                  <a:pt x="135417" y="0"/>
                </a:lnTo>
                <a:lnTo>
                  <a:pt x="135417" y="292015"/>
                </a:lnTo>
                <a:lnTo>
                  <a:pt x="0" y="292015"/>
                </a:lnTo>
                <a:close/>
              </a:path>
            </a:pathLst>
          </a:custGeom>
          <a:solidFill>
            <a:srgbClr val="D3D4D6"/>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p>
        </p:txBody>
      </p:sp>
      <p:sp>
        <p:nvSpPr>
          <p:cNvPr id="177" name="Rectangle 176"/>
          <p:cNvSpPr/>
          <p:nvPr/>
        </p:nvSpPr>
        <p:spPr bwMode="ltGray">
          <a:xfrm>
            <a:off x="1748993" y="2123936"/>
            <a:ext cx="323445" cy="326921"/>
          </a:xfrm>
          <a:prstGeom prst="rect">
            <a:avLst/>
          </a:prstGeom>
          <a:solidFill>
            <a:srgbClr val="C0C1C4"/>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p>
        </p:txBody>
      </p:sp>
      <p:sp>
        <p:nvSpPr>
          <p:cNvPr id="178" name="Rectangle 177"/>
          <p:cNvSpPr/>
          <p:nvPr/>
        </p:nvSpPr>
        <p:spPr bwMode="ltGray">
          <a:xfrm>
            <a:off x="1438275" y="2880775"/>
            <a:ext cx="218191" cy="220535"/>
          </a:xfrm>
          <a:prstGeom prst="rect">
            <a:avLst/>
          </a:prstGeom>
          <a:solidFill>
            <a:srgbClr val="FDBA30"/>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p>
        </p:txBody>
      </p:sp>
      <p:sp>
        <p:nvSpPr>
          <p:cNvPr id="3075" name="Rectangle 3"/>
          <p:cNvSpPr>
            <a:spLocks noGrp="1" noChangeArrowheads="1"/>
          </p:cNvSpPr>
          <p:nvPr>
            <p:ph type="ctrTitle" hasCustomPrompt="1"/>
          </p:nvPr>
        </p:nvSpPr>
        <p:spPr bwMode="auto">
          <a:xfrm>
            <a:off x="1218881" y="3048001"/>
            <a:ext cx="5484971" cy="1393825"/>
          </a:xfrm>
        </p:spPr>
        <p:txBody>
          <a:bodyPr/>
          <a:lstStyle>
            <a:lvl1pPr>
              <a:defRPr sz="3200">
                <a:solidFill>
                  <a:schemeClr val="tx1"/>
                </a:solidFill>
              </a:defRPr>
            </a:lvl1pPr>
          </a:lstStyle>
          <a:p>
            <a:r>
              <a:rPr/>
              <a:t>Click to add title</a:t>
            </a:r>
          </a:p>
        </p:txBody>
      </p:sp>
      <p:sp>
        <p:nvSpPr>
          <p:cNvPr id="3076" name="Rectangle 4"/>
          <p:cNvSpPr>
            <a:spLocks noGrp="1" noChangeArrowheads="1"/>
          </p:cNvSpPr>
          <p:nvPr>
            <p:ph type="subTitle" idx="1" hasCustomPrompt="1"/>
          </p:nvPr>
        </p:nvSpPr>
        <p:spPr bwMode="auto">
          <a:xfrm>
            <a:off x="1218881" y="5050673"/>
            <a:ext cx="5484971" cy="381000"/>
          </a:xfrm>
        </p:spPr>
        <p:txBody>
          <a:bodyPr anchor="t" anchorCtr="0">
            <a:noAutofit/>
          </a:bodyPr>
          <a:lstStyle>
            <a:lvl1pPr marL="0" indent="0">
              <a:spcBef>
                <a:spcPts val="0"/>
              </a:spcBef>
              <a:buFontTx/>
              <a:buNone/>
              <a:defRPr sz="2400" b="1" baseline="0"/>
            </a:lvl1pPr>
          </a:lstStyle>
          <a:p>
            <a:r>
              <a:rPr/>
              <a:t>Click to add presenter’s name</a:t>
            </a:r>
          </a:p>
        </p:txBody>
      </p:sp>
      <p:sp>
        <p:nvSpPr>
          <p:cNvPr id="19" name="Text Placeholder 18"/>
          <p:cNvSpPr>
            <a:spLocks noGrp="1"/>
          </p:cNvSpPr>
          <p:nvPr>
            <p:ph type="body" sz="quarter" idx="10" hasCustomPrompt="1"/>
          </p:nvPr>
        </p:nvSpPr>
        <p:spPr bwMode="auto">
          <a:xfrm>
            <a:off x="1218882" y="5486401"/>
            <a:ext cx="5484970" cy="301925"/>
          </a:xfrm>
          <a:noFill/>
          <a:ln w="9525">
            <a:noFill/>
            <a:miter lim="800000"/>
            <a:headEnd/>
            <a:tailEnd/>
          </a:ln>
        </p:spPr>
        <p:txBody>
          <a:bodyPr vert="horz" wrap="square" lIns="0" tIns="0" rIns="0" bIns="0" numCol="1" anchor="t" anchorCtr="0" compatLnSpc="1">
            <a:prstTxWarp prst="textNoShape">
              <a:avLst/>
            </a:prstTxWarp>
            <a:noAutofit/>
          </a:bodyPr>
          <a:lstStyle>
            <a:lvl1pPr marL="0" indent="0" algn="l" rtl="0" eaLnBrk="1" fontAlgn="base" hangingPunct="1">
              <a:lnSpc>
                <a:spcPct val="90000"/>
              </a:lnSpc>
              <a:spcBef>
                <a:spcPct val="0"/>
              </a:spcBef>
              <a:spcAft>
                <a:spcPts val="0"/>
              </a:spcAft>
              <a:buClr>
                <a:schemeClr val="bg2">
                  <a:lumMod val="50000"/>
                </a:schemeClr>
              </a:buClr>
              <a:buFontTx/>
              <a:buNone/>
              <a:defRPr sz="2000" b="0" baseline="0">
                <a:solidFill>
                  <a:schemeClr val="tx1"/>
                </a:solidFill>
                <a:latin typeface="+mn-lt"/>
                <a:ea typeface="+mn-ea"/>
                <a:cs typeface="+mn-cs"/>
              </a:defRPr>
            </a:lvl1pPr>
          </a:lstStyle>
          <a:p>
            <a:pPr lvl="0"/>
            <a:r>
              <a:rPr/>
              <a:t>Click to add presenter’s title</a:t>
            </a:r>
          </a:p>
        </p:txBody>
      </p:sp>
      <p:sp>
        <p:nvSpPr>
          <p:cNvPr id="129" name="Picture Placeholder 2"/>
          <p:cNvSpPr>
            <a:spLocks noGrp="1"/>
          </p:cNvSpPr>
          <p:nvPr>
            <p:ph type="pic" sz="quarter" idx="11"/>
          </p:nvPr>
        </p:nvSpPr>
        <p:spPr>
          <a:xfrm>
            <a:off x="7502874" y="1147763"/>
            <a:ext cx="3574702" cy="5508625"/>
          </a:xfrm>
        </p:spPr>
        <p:txBody>
          <a:bodyPr tIns="1371600">
            <a:noAutofit/>
          </a:bodyPr>
          <a:lstStyle>
            <a:lvl1pPr marL="0" indent="0" algn="ctr">
              <a:buNone/>
              <a:defRPr/>
            </a:lvl1pPr>
          </a:lstStyle>
          <a:p>
            <a:r>
              <a:rPr lang="en-US" smtClean="0"/>
              <a:t>Click icon to add picture</a:t>
            </a:r>
            <a:endParaRPr/>
          </a:p>
        </p:txBody>
      </p:sp>
      <p:grpSp>
        <p:nvGrpSpPr>
          <p:cNvPr id="130" name="Group 129"/>
          <p:cNvGrpSpPr/>
          <p:nvPr/>
        </p:nvGrpSpPr>
        <p:grpSpPr bwMode="invGray">
          <a:xfrm>
            <a:off x="0" y="0"/>
            <a:ext cx="12188825" cy="6858000"/>
            <a:chOff x="0" y="0"/>
            <a:chExt cx="12188825" cy="6858000"/>
          </a:xfrm>
        </p:grpSpPr>
        <p:sp>
          <p:nvSpPr>
            <p:cNvPr id="131" name="Rectangle 130"/>
            <p:cNvSpPr/>
            <p:nvPr/>
          </p:nvSpPr>
          <p:spPr bwMode="invGray">
            <a:xfrm>
              <a:off x="0" y="0"/>
              <a:ext cx="201168" cy="6858000"/>
            </a:xfrm>
            <a:prstGeom prst="rect">
              <a:avLst/>
            </a:prstGeom>
            <a:solidFill>
              <a:schemeClr val="tx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p>
          </p:txBody>
        </p:sp>
        <p:sp>
          <p:nvSpPr>
            <p:cNvPr id="132" name="Rectangle 131"/>
            <p:cNvSpPr/>
            <p:nvPr/>
          </p:nvSpPr>
          <p:spPr bwMode="invGray">
            <a:xfrm>
              <a:off x="11987657" y="0"/>
              <a:ext cx="201168" cy="6858000"/>
            </a:xfrm>
            <a:prstGeom prst="rect">
              <a:avLst/>
            </a:prstGeom>
            <a:solidFill>
              <a:schemeClr val="tx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p>
          </p:txBody>
        </p:sp>
        <p:sp>
          <p:nvSpPr>
            <p:cNvPr id="133" name="Rectangle 132"/>
            <p:cNvSpPr/>
            <p:nvPr/>
          </p:nvSpPr>
          <p:spPr bwMode="invGray">
            <a:xfrm>
              <a:off x="0" y="0"/>
              <a:ext cx="12188825" cy="201168"/>
            </a:xfrm>
            <a:prstGeom prst="rect">
              <a:avLst/>
            </a:prstGeom>
            <a:solidFill>
              <a:schemeClr val="tx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p>
          </p:txBody>
        </p:sp>
        <p:sp>
          <p:nvSpPr>
            <p:cNvPr id="134" name="Rectangle 133"/>
            <p:cNvSpPr/>
            <p:nvPr/>
          </p:nvSpPr>
          <p:spPr bwMode="invGray">
            <a:xfrm>
              <a:off x="0" y="6656832"/>
              <a:ext cx="12188825" cy="201168"/>
            </a:xfrm>
            <a:prstGeom prst="rect">
              <a:avLst/>
            </a:prstGeom>
            <a:solidFill>
              <a:schemeClr val="tx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p>
          </p:txBody>
        </p:sp>
      </p:grpSp>
      <p:pic>
        <p:nvPicPr>
          <p:cNvPr id="58" name="LOGO"/>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29857" y="623361"/>
            <a:ext cx="2468880" cy="651420"/>
          </a:xfrm>
          <a:prstGeom prst="rect">
            <a:avLst/>
          </a:prstGeom>
        </p:spPr>
      </p:pic>
      <p:cxnSp>
        <p:nvCxnSpPr>
          <p:cNvPr id="57" name="Straight Connector 56"/>
          <p:cNvCxnSpPr/>
          <p:nvPr/>
        </p:nvCxnSpPr>
        <p:spPr bwMode="auto">
          <a:xfrm>
            <a:off x="3636778" y="624198"/>
            <a:ext cx="0" cy="609600"/>
          </a:xfrm>
          <a:prstGeom prst="line">
            <a:avLst/>
          </a:prstGeom>
          <a:solidFill>
            <a:schemeClr val="accent1"/>
          </a:solidFill>
          <a:ln w="19050" cap="flat" cmpd="sng" algn="ctr">
            <a:solidFill>
              <a:schemeClr val="accent6">
                <a:lumMod val="40000"/>
                <a:lumOff val="60000"/>
              </a:schemeClr>
            </a:solidFill>
            <a:prstDash val="solid"/>
            <a:miter lim="800000"/>
            <a:headEnd type="none" w="med" len="med"/>
            <a:tailEnd type="none" w="med" len="med"/>
          </a:ln>
          <a:effectLst/>
        </p:spPr>
      </p:cxnSp>
    </p:spTree>
    <p:extLst>
      <p:ext uri="{BB962C8B-B14F-4D97-AF65-F5344CB8AC3E}">
        <p14:creationId xmlns:p14="http://schemas.microsoft.com/office/powerpoint/2010/main" val="25405443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p:cSld name="Title Slide Horizontal Picture">
    <p:bg bwMode="lt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bwMode="white">
          <a:xfrm>
            <a:off x="0" y="3041202"/>
            <a:ext cx="12188825" cy="3816798"/>
          </a:xfrm>
          <a:prstGeom prst="rect">
            <a:avLst/>
          </a:prstGeom>
          <a:solidFill>
            <a:srgbClr val="EFEFEF"/>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p>
        </p:txBody>
      </p:sp>
      <p:sp>
        <p:nvSpPr>
          <p:cNvPr id="3075" name="Rectangle 3"/>
          <p:cNvSpPr>
            <a:spLocks noGrp="1" noChangeArrowheads="1"/>
          </p:cNvSpPr>
          <p:nvPr>
            <p:ph type="ctrTitle" hasCustomPrompt="1"/>
          </p:nvPr>
        </p:nvSpPr>
        <p:spPr bwMode="auto">
          <a:xfrm>
            <a:off x="1218882" y="3200401"/>
            <a:ext cx="9751063" cy="1241425"/>
          </a:xfrm>
        </p:spPr>
        <p:txBody>
          <a:bodyPr/>
          <a:lstStyle>
            <a:lvl1pPr>
              <a:defRPr sz="3200">
                <a:solidFill>
                  <a:schemeClr val="tx1"/>
                </a:solidFill>
              </a:defRPr>
            </a:lvl1pPr>
          </a:lstStyle>
          <a:p>
            <a:r>
              <a:rPr/>
              <a:t>Click to add title</a:t>
            </a:r>
          </a:p>
        </p:txBody>
      </p:sp>
      <p:sp>
        <p:nvSpPr>
          <p:cNvPr id="3076" name="Rectangle 4"/>
          <p:cNvSpPr>
            <a:spLocks noGrp="1" noChangeArrowheads="1"/>
          </p:cNvSpPr>
          <p:nvPr>
            <p:ph type="subTitle" idx="1" hasCustomPrompt="1"/>
          </p:nvPr>
        </p:nvSpPr>
        <p:spPr bwMode="auto">
          <a:xfrm>
            <a:off x="1218881" y="5050673"/>
            <a:ext cx="9751063" cy="381000"/>
          </a:xfrm>
        </p:spPr>
        <p:txBody>
          <a:bodyPr anchor="t" anchorCtr="0">
            <a:noAutofit/>
          </a:bodyPr>
          <a:lstStyle>
            <a:lvl1pPr marL="0" indent="0">
              <a:spcBef>
                <a:spcPts val="0"/>
              </a:spcBef>
              <a:buFontTx/>
              <a:buNone/>
              <a:defRPr sz="2400" b="1" baseline="0"/>
            </a:lvl1pPr>
          </a:lstStyle>
          <a:p>
            <a:r>
              <a:rPr/>
              <a:t>Click to add presenter’s name</a:t>
            </a:r>
          </a:p>
        </p:txBody>
      </p:sp>
      <p:sp>
        <p:nvSpPr>
          <p:cNvPr id="19" name="Text Placeholder 18"/>
          <p:cNvSpPr>
            <a:spLocks noGrp="1"/>
          </p:cNvSpPr>
          <p:nvPr>
            <p:ph type="body" sz="quarter" idx="10" hasCustomPrompt="1"/>
          </p:nvPr>
        </p:nvSpPr>
        <p:spPr bwMode="auto">
          <a:xfrm>
            <a:off x="1218884" y="5486401"/>
            <a:ext cx="9751060" cy="301925"/>
          </a:xfrm>
          <a:noFill/>
          <a:ln w="9525">
            <a:noFill/>
            <a:miter lim="800000"/>
            <a:headEnd/>
            <a:tailEnd/>
          </a:ln>
        </p:spPr>
        <p:txBody>
          <a:bodyPr vert="horz" wrap="square" lIns="0" tIns="0" rIns="0" bIns="0" numCol="1" anchor="t" anchorCtr="0" compatLnSpc="1">
            <a:prstTxWarp prst="textNoShape">
              <a:avLst/>
            </a:prstTxWarp>
            <a:noAutofit/>
          </a:bodyPr>
          <a:lstStyle>
            <a:lvl1pPr marL="0" indent="0" algn="l" rtl="0" eaLnBrk="1" fontAlgn="base" hangingPunct="1">
              <a:lnSpc>
                <a:spcPct val="90000"/>
              </a:lnSpc>
              <a:spcBef>
                <a:spcPct val="0"/>
              </a:spcBef>
              <a:spcAft>
                <a:spcPts val="0"/>
              </a:spcAft>
              <a:buClr>
                <a:schemeClr val="bg2">
                  <a:lumMod val="50000"/>
                </a:schemeClr>
              </a:buClr>
              <a:buFontTx/>
              <a:buNone/>
              <a:defRPr sz="2000" b="0" baseline="0">
                <a:solidFill>
                  <a:schemeClr val="tx1"/>
                </a:solidFill>
                <a:latin typeface="+mn-lt"/>
                <a:ea typeface="+mn-ea"/>
                <a:cs typeface="+mn-cs"/>
              </a:defRPr>
            </a:lvl1pPr>
          </a:lstStyle>
          <a:p>
            <a:pPr lvl="0"/>
            <a:r>
              <a:rPr/>
              <a:t>Click to add presenter’s title</a:t>
            </a:r>
          </a:p>
        </p:txBody>
      </p:sp>
      <p:grpSp>
        <p:nvGrpSpPr>
          <p:cNvPr id="76" name="Group 75"/>
          <p:cNvGrpSpPr/>
          <p:nvPr/>
        </p:nvGrpSpPr>
        <p:grpSpPr bwMode="invGray">
          <a:xfrm>
            <a:off x="0" y="0"/>
            <a:ext cx="12188825" cy="6858000"/>
            <a:chOff x="0" y="0"/>
            <a:chExt cx="12188825" cy="6858000"/>
          </a:xfrm>
        </p:grpSpPr>
        <p:sp>
          <p:nvSpPr>
            <p:cNvPr id="77" name="Rectangle 76"/>
            <p:cNvSpPr/>
            <p:nvPr/>
          </p:nvSpPr>
          <p:spPr bwMode="invGray">
            <a:xfrm>
              <a:off x="0" y="0"/>
              <a:ext cx="201168" cy="6858000"/>
            </a:xfrm>
            <a:prstGeom prst="rect">
              <a:avLst/>
            </a:prstGeom>
            <a:solidFill>
              <a:schemeClr val="tx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p>
          </p:txBody>
        </p:sp>
        <p:sp>
          <p:nvSpPr>
            <p:cNvPr id="78" name="Rectangle 77"/>
            <p:cNvSpPr/>
            <p:nvPr/>
          </p:nvSpPr>
          <p:spPr bwMode="invGray">
            <a:xfrm>
              <a:off x="11987657" y="0"/>
              <a:ext cx="201168" cy="6858000"/>
            </a:xfrm>
            <a:prstGeom prst="rect">
              <a:avLst/>
            </a:prstGeom>
            <a:solidFill>
              <a:schemeClr val="tx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p>
          </p:txBody>
        </p:sp>
        <p:sp>
          <p:nvSpPr>
            <p:cNvPr id="79" name="Rectangle 78"/>
            <p:cNvSpPr/>
            <p:nvPr/>
          </p:nvSpPr>
          <p:spPr bwMode="invGray">
            <a:xfrm>
              <a:off x="0" y="0"/>
              <a:ext cx="12188825" cy="201168"/>
            </a:xfrm>
            <a:prstGeom prst="rect">
              <a:avLst/>
            </a:prstGeom>
            <a:solidFill>
              <a:schemeClr val="tx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p>
          </p:txBody>
        </p:sp>
        <p:sp>
          <p:nvSpPr>
            <p:cNvPr id="81" name="Rectangle 80"/>
            <p:cNvSpPr/>
            <p:nvPr/>
          </p:nvSpPr>
          <p:spPr bwMode="invGray">
            <a:xfrm>
              <a:off x="0" y="6656832"/>
              <a:ext cx="12188825" cy="201168"/>
            </a:xfrm>
            <a:prstGeom prst="rect">
              <a:avLst/>
            </a:prstGeom>
            <a:solidFill>
              <a:schemeClr val="tx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p>
          </p:txBody>
        </p:sp>
      </p:grpSp>
    </p:spTree>
    <p:extLst>
      <p:ext uri="{BB962C8B-B14F-4D97-AF65-F5344CB8AC3E}">
        <p14:creationId xmlns:p14="http://schemas.microsoft.com/office/powerpoint/2010/main" val="9796517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p:cSld name="Title Slide Vertical Picture">
    <p:bg bwMode="lt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3" name="Rectangle 82"/>
          <p:cNvSpPr/>
          <p:nvPr/>
        </p:nvSpPr>
        <p:spPr bwMode="white">
          <a:xfrm>
            <a:off x="100584" y="100583"/>
            <a:ext cx="9669653" cy="6656832"/>
          </a:xfrm>
          <a:custGeom>
            <a:avLst/>
            <a:gdLst/>
            <a:ahLst/>
            <a:cxnLst/>
            <a:rect l="l" t="t" r="r" b="b"/>
            <a:pathLst>
              <a:path w="9669653" h="6656832">
                <a:moveTo>
                  <a:pt x="0" y="0"/>
                </a:moveTo>
                <a:lnTo>
                  <a:pt x="2939923" y="0"/>
                </a:lnTo>
                <a:lnTo>
                  <a:pt x="7988095" y="0"/>
                </a:lnTo>
                <a:lnTo>
                  <a:pt x="8826373" y="0"/>
                </a:lnTo>
                <a:lnTo>
                  <a:pt x="8826373" y="3124200"/>
                </a:lnTo>
                <a:lnTo>
                  <a:pt x="9410573" y="3124200"/>
                </a:lnTo>
                <a:lnTo>
                  <a:pt x="9410573" y="5210708"/>
                </a:lnTo>
                <a:lnTo>
                  <a:pt x="9669653" y="5210708"/>
                </a:lnTo>
                <a:lnTo>
                  <a:pt x="9669653" y="6641591"/>
                </a:lnTo>
                <a:lnTo>
                  <a:pt x="9410573" y="6641591"/>
                </a:lnTo>
                <a:lnTo>
                  <a:pt x="9410573" y="6656832"/>
                </a:lnTo>
                <a:lnTo>
                  <a:pt x="8780872" y="6656832"/>
                </a:lnTo>
                <a:lnTo>
                  <a:pt x="3524123" y="6656832"/>
                </a:lnTo>
                <a:lnTo>
                  <a:pt x="792777" y="6656832"/>
                </a:lnTo>
                <a:lnTo>
                  <a:pt x="792777" y="6655816"/>
                </a:lnTo>
                <a:lnTo>
                  <a:pt x="0" y="6655816"/>
                </a:lnTo>
                <a:close/>
              </a:path>
            </a:pathLst>
          </a:custGeom>
          <a:solidFill>
            <a:srgbClr val="EFEFEF"/>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p>
        </p:txBody>
      </p:sp>
      <p:grpSp>
        <p:nvGrpSpPr>
          <p:cNvPr id="91" name="Group 90"/>
          <p:cNvGrpSpPr/>
          <p:nvPr/>
        </p:nvGrpSpPr>
        <p:grpSpPr bwMode="ltGray">
          <a:xfrm>
            <a:off x="8330058" y="187419"/>
            <a:ext cx="1440575" cy="1811704"/>
            <a:chOff x="10441503" y="494758"/>
            <a:chExt cx="1329339" cy="1671811"/>
          </a:xfrm>
        </p:grpSpPr>
        <p:sp>
          <p:nvSpPr>
            <p:cNvPr id="92" name="Rectangle 91"/>
            <p:cNvSpPr/>
            <p:nvPr/>
          </p:nvSpPr>
          <p:spPr bwMode="ltGray">
            <a:xfrm rot="16200000">
              <a:off x="10563967" y="494758"/>
              <a:ext cx="908541" cy="908541"/>
            </a:xfrm>
            <a:prstGeom prst="rect">
              <a:avLst/>
            </a:prstGeom>
            <a:solidFill>
              <a:srgbClr val="FDBA30"/>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p>
          </p:txBody>
        </p:sp>
        <p:sp>
          <p:nvSpPr>
            <p:cNvPr id="93" name="Rectangle 92"/>
            <p:cNvSpPr/>
            <p:nvPr/>
          </p:nvSpPr>
          <p:spPr bwMode="ltGray">
            <a:xfrm rot="16200000">
              <a:off x="10447203" y="844523"/>
              <a:ext cx="1168114" cy="1179513"/>
            </a:xfrm>
            <a:prstGeom prst="rect">
              <a:avLst/>
            </a:prstGeom>
            <a:solidFill>
              <a:srgbClr val="E5E5E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p>
          </p:txBody>
        </p:sp>
        <p:sp>
          <p:nvSpPr>
            <p:cNvPr id="94" name="Rectangle 93"/>
            <p:cNvSpPr/>
            <p:nvPr/>
          </p:nvSpPr>
          <p:spPr bwMode="ltGray">
            <a:xfrm rot="16200000">
              <a:off x="10741700" y="672490"/>
              <a:ext cx="553076" cy="908541"/>
            </a:xfrm>
            <a:prstGeom prst="rect">
              <a:avLst/>
            </a:prstGeom>
            <a:solidFill>
              <a:srgbClr val="E5AA2D"/>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p>
          </p:txBody>
        </p:sp>
        <p:sp>
          <p:nvSpPr>
            <p:cNvPr id="95" name="Rectangle 94"/>
            <p:cNvSpPr/>
            <p:nvPr/>
          </p:nvSpPr>
          <p:spPr bwMode="ltGray">
            <a:xfrm rot="16200000">
              <a:off x="10796877" y="1308521"/>
              <a:ext cx="371294" cy="375283"/>
            </a:xfrm>
            <a:prstGeom prst="rect">
              <a:avLst/>
            </a:prstGeom>
            <a:solidFill>
              <a:srgbClr val="E5AA2D"/>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p>
          </p:txBody>
        </p:sp>
        <p:sp>
          <p:nvSpPr>
            <p:cNvPr id="96" name="Rectangle 95"/>
            <p:cNvSpPr/>
            <p:nvPr/>
          </p:nvSpPr>
          <p:spPr bwMode="ltGray">
            <a:xfrm rot="16200000">
              <a:off x="10936132" y="1169266"/>
              <a:ext cx="92783" cy="375283"/>
            </a:xfrm>
            <a:prstGeom prst="rect">
              <a:avLst/>
            </a:prstGeom>
            <a:solidFill>
              <a:srgbClr val="E0871C"/>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p>
          </p:txBody>
        </p:sp>
        <p:sp>
          <p:nvSpPr>
            <p:cNvPr id="97" name="Rectangle 96"/>
            <p:cNvSpPr/>
            <p:nvPr/>
          </p:nvSpPr>
          <p:spPr bwMode="ltGray">
            <a:xfrm rot="16200000">
              <a:off x="11413247" y="1808974"/>
              <a:ext cx="355684" cy="359506"/>
            </a:xfrm>
            <a:prstGeom prst="rect">
              <a:avLst/>
            </a:prstGeom>
            <a:solidFill>
              <a:srgbClr val="FDBA30"/>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p>
          </p:txBody>
        </p:sp>
        <p:sp>
          <p:nvSpPr>
            <p:cNvPr id="98" name="Rectangle 97"/>
            <p:cNvSpPr/>
            <p:nvPr/>
          </p:nvSpPr>
          <p:spPr bwMode="ltGray">
            <a:xfrm rot="16200000">
              <a:off x="11412451" y="1809771"/>
              <a:ext cx="207451" cy="209680"/>
            </a:xfrm>
            <a:prstGeom prst="rect">
              <a:avLst/>
            </a:prstGeom>
            <a:solidFill>
              <a:srgbClr val="E5AA2D"/>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p>
          </p:txBody>
        </p:sp>
      </p:grpSp>
      <p:grpSp>
        <p:nvGrpSpPr>
          <p:cNvPr id="99" name="Group 98"/>
          <p:cNvGrpSpPr/>
          <p:nvPr/>
        </p:nvGrpSpPr>
        <p:grpSpPr bwMode="ltGray">
          <a:xfrm>
            <a:off x="8330057" y="1838488"/>
            <a:ext cx="1798680" cy="2054453"/>
            <a:chOff x="10331508" y="2525213"/>
            <a:chExt cx="1835504" cy="2096514"/>
          </a:xfrm>
        </p:grpSpPr>
        <p:sp>
          <p:nvSpPr>
            <p:cNvPr id="100" name="Rectangle 99"/>
            <p:cNvSpPr/>
            <p:nvPr/>
          </p:nvSpPr>
          <p:spPr bwMode="ltGray">
            <a:xfrm rot="16200000">
              <a:off x="10808869" y="3263446"/>
              <a:ext cx="778219" cy="785813"/>
            </a:xfrm>
            <a:prstGeom prst="rect">
              <a:avLst/>
            </a:prstGeom>
            <a:solidFill>
              <a:srgbClr val="E5E5E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p>
          </p:txBody>
        </p:sp>
        <p:sp>
          <p:nvSpPr>
            <p:cNvPr id="101" name="Rectangle 100"/>
            <p:cNvSpPr/>
            <p:nvPr/>
          </p:nvSpPr>
          <p:spPr bwMode="ltGray">
            <a:xfrm rot="16200000">
              <a:off x="11399351" y="3854066"/>
              <a:ext cx="763934" cy="771388"/>
            </a:xfrm>
            <a:prstGeom prst="rect">
              <a:avLst/>
            </a:prstGeom>
            <a:solidFill>
              <a:srgbClr val="E5E5E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p>
          </p:txBody>
        </p:sp>
        <p:sp>
          <p:nvSpPr>
            <p:cNvPr id="102" name="Rectangle 101"/>
            <p:cNvSpPr/>
            <p:nvPr/>
          </p:nvSpPr>
          <p:spPr bwMode="ltGray">
            <a:xfrm rot="16200000">
              <a:off x="10484696" y="2643576"/>
              <a:ext cx="818771" cy="826761"/>
            </a:xfrm>
            <a:prstGeom prst="rect">
              <a:avLst/>
            </a:prstGeom>
            <a:solidFill>
              <a:srgbClr val="F7F7F7"/>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p>
          </p:txBody>
        </p:sp>
        <p:sp>
          <p:nvSpPr>
            <p:cNvPr id="103" name="Rectangle 43"/>
            <p:cNvSpPr/>
            <p:nvPr/>
          </p:nvSpPr>
          <p:spPr bwMode="ltGray">
            <a:xfrm rot="16200000">
              <a:off x="10956718" y="3115598"/>
              <a:ext cx="199099" cy="502390"/>
            </a:xfrm>
            <a:custGeom>
              <a:avLst/>
              <a:gdLst/>
              <a:ahLst/>
              <a:cxnLst/>
              <a:rect l="l" t="t" r="r" b="b"/>
              <a:pathLst>
                <a:path w="199099" h="502390">
                  <a:moveTo>
                    <a:pt x="0" y="0"/>
                  </a:moveTo>
                  <a:lnTo>
                    <a:pt x="199099" y="0"/>
                  </a:lnTo>
                  <a:lnTo>
                    <a:pt x="199099" y="502390"/>
                  </a:lnTo>
                  <a:lnTo>
                    <a:pt x="0" y="502390"/>
                  </a:lnTo>
                  <a:close/>
                </a:path>
              </a:pathLst>
            </a:custGeom>
            <a:solidFill>
              <a:srgbClr val="F3F3F4"/>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p>
          </p:txBody>
        </p:sp>
        <p:sp>
          <p:nvSpPr>
            <p:cNvPr id="104" name="Rectangle 103"/>
            <p:cNvSpPr/>
            <p:nvPr/>
          </p:nvSpPr>
          <p:spPr bwMode="ltGray">
            <a:xfrm rot="16200000">
              <a:off x="10333175" y="2826187"/>
              <a:ext cx="310267" cy="313601"/>
            </a:xfrm>
            <a:prstGeom prst="rect">
              <a:avLst/>
            </a:prstGeom>
            <a:solidFill>
              <a:srgbClr val="E7E7E8"/>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p>
          </p:txBody>
        </p:sp>
        <p:sp>
          <p:nvSpPr>
            <p:cNvPr id="105" name="Rectangle 46"/>
            <p:cNvSpPr/>
            <p:nvPr/>
          </p:nvSpPr>
          <p:spPr bwMode="ltGray">
            <a:xfrm rot="16200000">
              <a:off x="10407772" y="2900783"/>
              <a:ext cx="310267" cy="164408"/>
            </a:xfrm>
            <a:custGeom>
              <a:avLst/>
              <a:gdLst/>
              <a:ahLst/>
              <a:cxnLst/>
              <a:rect l="l" t="t" r="r" b="b"/>
              <a:pathLst>
                <a:path w="310267" h="164408">
                  <a:moveTo>
                    <a:pt x="0" y="0"/>
                  </a:moveTo>
                  <a:lnTo>
                    <a:pt x="310267" y="0"/>
                  </a:lnTo>
                  <a:lnTo>
                    <a:pt x="310267" y="164408"/>
                  </a:lnTo>
                  <a:lnTo>
                    <a:pt x="0" y="164408"/>
                  </a:lnTo>
                  <a:close/>
                </a:path>
              </a:pathLst>
            </a:custGeom>
            <a:solidFill>
              <a:srgbClr val="F3F3F4"/>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p>
          </p:txBody>
        </p:sp>
        <p:sp>
          <p:nvSpPr>
            <p:cNvPr id="106" name="Rectangle 105"/>
            <p:cNvSpPr/>
            <p:nvPr/>
          </p:nvSpPr>
          <p:spPr bwMode="ltGray">
            <a:xfrm rot="16200000">
              <a:off x="10572083" y="2523032"/>
              <a:ext cx="405874" cy="410235"/>
            </a:xfrm>
            <a:prstGeom prst="rect">
              <a:avLst/>
            </a:prstGeom>
            <a:solidFill>
              <a:srgbClr val="C7C8CA"/>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p>
          </p:txBody>
        </p:sp>
        <p:sp>
          <p:nvSpPr>
            <p:cNvPr id="107" name="Rectangle 46"/>
            <p:cNvSpPr/>
            <p:nvPr/>
          </p:nvSpPr>
          <p:spPr bwMode="ltGray">
            <a:xfrm rot="16200000">
              <a:off x="10555889" y="2841867"/>
              <a:ext cx="103233" cy="75207"/>
            </a:xfrm>
            <a:custGeom>
              <a:avLst/>
              <a:gdLst/>
              <a:ahLst/>
              <a:cxnLst/>
              <a:rect l="l" t="t" r="r" b="b"/>
              <a:pathLst>
                <a:path w="103233" h="75207">
                  <a:moveTo>
                    <a:pt x="0" y="0"/>
                  </a:moveTo>
                  <a:lnTo>
                    <a:pt x="103233" y="0"/>
                  </a:lnTo>
                  <a:lnTo>
                    <a:pt x="103233" y="75207"/>
                  </a:lnTo>
                  <a:lnTo>
                    <a:pt x="0" y="75207"/>
                  </a:lnTo>
                  <a:close/>
                </a:path>
              </a:pathLst>
            </a:custGeom>
            <a:solidFill>
              <a:srgbClr val="BEC0C2"/>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p>
          </p:txBody>
        </p:sp>
        <p:sp>
          <p:nvSpPr>
            <p:cNvPr id="108" name="Rectangle 53"/>
            <p:cNvSpPr/>
            <p:nvPr/>
          </p:nvSpPr>
          <p:spPr bwMode="ltGray">
            <a:xfrm rot="16200000">
              <a:off x="11399420" y="3853996"/>
              <a:ext cx="187670" cy="195262"/>
            </a:xfrm>
            <a:custGeom>
              <a:avLst/>
              <a:gdLst/>
              <a:ahLst/>
              <a:cxnLst/>
              <a:rect l="l" t="t" r="r" b="b"/>
              <a:pathLst>
                <a:path w="187670" h="195262">
                  <a:moveTo>
                    <a:pt x="0" y="0"/>
                  </a:moveTo>
                  <a:lnTo>
                    <a:pt x="187670" y="0"/>
                  </a:lnTo>
                  <a:lnTo>
                    <a:pt x="187670" y="195262"/>
                  </a:lnTo>
                  <a:lnTo>
                    <a:pt x="0" y="195262"/>
                  </a:lnTo>
                  <a:close/>
                </a:path>
              </a:pathLst>
            </a:custGeom>
            <a:solidFill>
              <a:srgbClr val="D3D4D6"/>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p>
          </p:txBody>
        </p:sp>
        <p:sp>
          <p:nvSpPr>
            <p:cNvPr id="109" name="Rectangle 108"/>
            <p:cNvSpPr/>
            <p:nvPr/>
          </p:nvSpPr>
          <p:spPr bwMode="ltGray">
            <a:xfrm rot="16200000">
              <a:off x="11700399" y="4152981"/>
              <a:ext cx="376284" cy="380327"/>
            </a:xfrm>
            <a:prstGeom prst="rect">
              <a:avLst/>
            </a:prstGeom>
            <a:solidFill>
              <a:srgbClr val="C0C1C4"/>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p>
          </p:txBody>
        </p:sp>
      </p:grpSp>
      <p:grpSp>
        <p:nvGrpSpPr>
          <p:cNvPr id="110" name="Group 109"/>
          <p:cNvGrpSpPr/>
          <p:nvPr/>
        </p:nvGrpSpPr>
        <p:grpSpPr bwMode="ltGray">
          <a:xfrm>
            <a:off x="9016988" y="3847709"/>
            <a:ext cx="1458083" cy="1566458"/>
            <a:chOff x="11033674" y="4731829"/>
            <a:chExt cx="1487934" cy="1598528"/>
          </a:xfrm>
        </p:grpSpPr>
        <p:sp>
          <p:nvSpPr>
            <p:cNvPr id="111" name="Rectangle 110"/>
            <p:cNvSpPr/>
            <p:nvPr/>
          </p:nvSpPr>
          <p:spPr bwMode="ltGray">
            <a:xfrm rot="16200000">
              <a:off x="11037401" y="4771641"/>
              <a:ext cx="763934" cy="771388"/>
            </a:xfrm>
            <a:prstGeom prst="rect">
              <a:avLst/>
            </a:prstGeom>
            <a:solidFill>
              <a:srgbClr val="E5E5E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p>
          </p:txBody>
        </p:sp>
        <p:sp>
          <p:nvSpPr>
            <p:cNvPr id="112" name="Rectangle 111"/>
            <p:cNvSpPr/>
            <p:nvPr/>
          </p:nvSpPr>
          <p:spPr bwMode="ltGray">
            <a:xfrm rot="16200000">
              <a:off x="12282724" y="4730553"/>
              <a:ext cx="237607" cy="240160"/>
            </a:xfrm>
            <a:prstGeom prst="rect">
              <a:avLst/>
            </a:prstGeom>
            <a:solidFill>
              <a:srgbClr val="C7C8CA"/>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p>
          </p:txBody>
        </p:sp>
        <p:sp>
          <p:nvSpPr>
            <p:cNvPr id="113" name="Rectangle 112"/>
            <p:cNvSpPr/>
            <p:nvPr/>
          </p:nvSpPr>
          <p:spPr bwMode="ltGray">
            <a:xfrm rot="16200000">
              <a:off x="11599589" y="5210328"/>
              <a:ext cx="608677" cy="608677"/>
            </a:xfrm>
            <a:prstGeom prst="rect">
              <a:avLst/>
            </a:prstGeom>
            <a:solidFill>
              <a:srgbClr val="FDBA30"/>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p>
          </p:txBody>
        </p:sp>
        <p:sp>
          <p:nvSpPr>
            <p:cNvPr id="114" name="Rectangle 113"/>
            <p:cNvSpPr/>
            <p:nvPr/>
          </p:nvSpPr>
          <p:spPr bwMode="ltGray">
            <a:xfrm rot="16200000">
              <a:off x="11521362" y="5444652"/>
              <a:ext cx="782577" cy="790214"/>
            </a:xfrm>
            <a:prstGeom prst="rect">
              <a:avLst/>
            </a:prstGeom>
            <a:solidFill>
              <a:srgbClr val="E5E5E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p>
          </p:txBody>
        </p:sp>
        <p:sp>
          <p:nvSpPr>
            <p:cNvPr id="115" name="Rectangle 114"/>
            <p:cNvSpPr/>
            <p:nvPr/>
          </p:nvSpPr>
          <p:spPr bwMode="ltGray">
            <a:xfrm rot="16200000">
              <a:off x="11718661" y="5329399"/>
              <a:ext cx="370533" cy="608677"/>
            </a:xfrm>
            <a:prstGeom prst="rect">
              <a:avLst/>
            </a:prstGeom>
            <a:solidFill>
              <a:srgbClr val="E5AA2D"/>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p>
          </p:txBody>
        </p:sp>
        <p:sp>
          <p:nvSpPr>
            <p:cNvPr id="116" name="Rectangle 23"/>
            <p:cNvSpPr/>
            <p:nvPr/>
          </p:nvSpPr>
          <p:spPr bwMode="ltGray">
            <a:xfrm rot="16200000">
              <a:off x="11615661" y="5350353"/>
              <a:ext cx="90922" cy="287157"/>
            </a:xfrm>
            <a:custGeom>
              <a:avLst/>
              <a:gdLst/>
              <a:ahLst/>
              <a:cxnLst/>
              <a:rect l="l" t="t" r="r" b="b"/>
              <a:pathLst>
                <a:path w="135715" h="428625">
                  <a:moveTo>
                    <a:pt x="0" y="0"/>
                  </a:moveTo>
                  <a:lnTo>
                    <a:pt x="135715" y="0"/>
                  </a:lnTo>
                  <a:lnTo>
                    <a:pt x="135715" y="428625"/>
                  </a:lnTo>
                  <a:lnTo>
                    <a:pt x="0" y="428625"/>
                  </a:lnTo>
                  <a:close/>
                </a:path>
              </a:pathLst>
            </a:custGeom>
            <a:solidFill>
              <a:srgbClr val="D3D4D6"/>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p>
          </p:txBody>
        </p:sp>
        <p:sp>
          <p:nvSpPr>
            <p:cNvPr id="117" name="Rectangle 116"/>
            <p:cNvSpPr/>
            <p:nvPr/>
          </p:nvSpPr>
          <p:spPr bwMode="ltGray">
            <a:xfrm rot="16200000">
              <a:off x="11537612" y="5272304"/>
              <a:ext cx="329065" cy="205112"/>
            </a:xfrm>
            <a:prstGeom prst="rect">
              <a:avLst/>
            </a:prstGeom>
            <a:solidFill>
              <a:srgbClr val="E5AA2D"/>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p>
          </p:txBody>
        </p:sp>
        <p:sp>
          <p:nvSpPr>
            <p:cNvPr id="118" name="Rectangle 117"/>
            <p:cNvSpPr/>
            <p:nvPr/>
          </p:nvSpPr>
          <p:spPr bwMode="ltGray">
            <a:xfrm rot="16200000">
              <a:off x="11755626" y="5755507"/>
              <a:ext cx="248748" cy="251421"/>
            </a:xfrm>
            <a:prstGeom prst="rect">
              <a:avLst/>
            </a:prstGeom>
            <a:solidFill>
              <a:srgbClr val="E5AA2D"/>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p>
          </p:txBody>
        </p:sp>
        <p:sp>
          <p:nvSpPr>
            <p:cNvPr id="119" name="Rectangle 118"/>
            <p:cNvSpPr/>
            <p:nvPr/>
          </p:nvSpPr>
          <p:spPr bwMode="ltGray">
            <a:xfrm rot="16200000">
              <a:off x="11848920" y="5662214"/>
              <a:ext cx="62160" cy="251421"/>
            </a:xfrm>
            <a:prstGeom prst="rect">
              <a:avLst/>
            </a:prstGeom>
            <a:solidFill>
              <a:srgbClr val="E0871C"/>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p>
          </p:txBody>
        </p:sp>
        <p:sp>
          <p:nvSpPr>
            <p:cNvPr id="120" name="Rectangle 119"/>
            <p:cNvSpPr/>
            <p:nvPr/>
          </p:nvSpPr>
          <p:spPr bwMode="ltGray">
            <a:xfrm rot="16200000">
              <a:off x="12168563" y="6090786"/>
              <a:ext cx="238290" cy="240851"/>
            </a:xfrm>
            <a:prstGeom prst="rect">
              <a:avLst/>
            </a:prstGeom>
            <a:solidFill>
              <a:srgbClr val="FDBA30"/>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p>
          </p:txBody>
        </p:sp>
        <p:sp>
          <p:nvSpPr>
            <p:cNvPr id="121" name="Rectangle 120"/>
            <p:cNvSpPr/>
            <p:nvPr/>
          </p:nvSpPr>
          <p:spPr bwMode="ltGray">
            <a:xfrm rot="16200000">
              <a:off x="12168029" y="6091319"/>
              <a:ext cx="138982" cy="140475"/>
            </a:xfrm>
            <a:prstGeom prst="rect">
              <a:avLst/>
            </a:prstGeom>
            <a:solidFill>
              <a:srgbClr val="E5AA2D"/>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p>
          </p:txBody>
        </p:sp>
        <p:sp>
          <p:nvSpPr>
            <p:cNvPr id="122" name="Rectangle 121"/>
            <p:cNvSpPr/>
            <p:nvPr/>
          </p:nvSpPr>
          <p:spPr bwMode="ltGray">
            <a:xfrm rot="16200000">
              <a:off x="11656684" y="5391375"/>
              <a:ext cx="90922" cy="205112"/>
            </a:xfrm>
            <a:prstGeom prst="rect">
              <a:avLst/>
            </a:prstGeom>
            <a:solidFill>
              <a:srgbClr val="D29C28"/>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p>
          </p:txBody>
        </p:sp>
      </p:grpSp>
      <p:sp>
        <p:nvSpPr>
          <p:cNvPr id="123" name="Rectangle 122"/>
          <p:cNvSpPr/>
          <p:nvPr/>
        </p:nvSpPr>
        <p:spPr bwMode="ltGray">
          <a:xfrm rot="16200000">
            <a:off x="9546155" y="6153175"/>
            <a:ext cx="503748" cy="503564"/>
          </a:xfrm>
          <a:prstGeom prst="rect">
            <a:avLst/>
          </a:prstGeom>
          <a:solidFill>
            <a:srgbClr val="E5E5E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p>
        </p:txBody>
      </p:sp>
      <p:sp>
        <p:nvSpPr>
          <p:cNvPr id="124" name="Rectangle 123"/>
          <p:cNvSpPr/>
          <p:nvPr/>
        </p:nvSpPr>
        <p:spPr bwMode="ltGray">
          <a:xfrm rot="16200000">
            <a:off x="9766174" y="5801534"/>
            <a:ext cx="516794" cy="521837"/>
          </a:xfrm>
          <a:prstGeom prst="rect">
            <a:avLst/>
          </a:prstGeom>
          <a:solidFill>
            <a:srgbClr val="E5E5E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p>
        </p:txBody>
      </p:sp>
      <p:sp>
        <p:nvSpPr>
          <p:cNvPr id="125" name="Rectangle 124"/>
          <p:cNvSpPr/>
          <p:nvPr/>
        </p:nvSpPr>
        <p:spPr bwMode="ltGray">
          <a:xfrm rot="16200000">
            <a:off x="9550899" y="5389896"/>
            <a:ext cx="543723" cy="549030"/>
          </a:xfrm>
          <a:prstGeom prst="rect">
            <a:avLst/>
          </a:prstGeom>
          <a:solidFill>
            <a:srgbClr val="F7F7F7"/>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p>
        </p:txBody>
      </p:sp>
      <p:sp>
        <p:nvSpPr>
          <p:cNvPr id="126" name="Rectangle 43"/>
          <p:cNvSpPr/>
          <p:nvPr/>
        </p:nvSpPr>
        <p:spPr bwMode="ltGray">
          <a:xfrm rot="16200000">
            <a:off x="9864356" y="5703352"/>
            <a:ext cx="132216" cy="333624"/>
          </a:xfrm>
          <a:custGeom>
            <a:avLst/>
            <a:gdLst/>
            <a:ahLst/>
            <a:cxnLst/>
            <a:rect l="l" t="t" r="r" b="b"/>
            <a:pathLst>
              <a:path w="199099" h="502390">
                <a:moveTo>
                  <a:pt x="0" y="0"/>
                </a:moveTo>
                <a:lnTo>
                  <a:pt x="199099" y="0"/>
                </a:lnTo>
                <a:lnTo>
                  <a:pt x="199099" y="502390"/>
                </a:lnTo>
                <a:lnTo>
                  <a:pt x="0" y="502390"/>
                </a:lnTo>
                <a:close/>
              </a:path>
            </a:pathLst>
          </a:custGeom>
          <a:solidFill>
            <a:srgbClr val="F3F3F4"/>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p>
        </p:txBody>
      </p:sp>
      <p:sp>
        <p:nvSpPr>
          <p:cNvPr id="127" name="Rectangle 126"/>
          <p:cNvSpPr/>
          <p:nvPr/>
        </p:nvSpPr>
        <p:spPr bwMode="ltGray">
          <a:xfrm rot="16200000">
            <a:off x="9450278" y="5511162"/>
            <a:ext cx="206040" cy="208253"/>
          </a:xfrm>
          <a:prstGeom prst="rect">
            <a:avLst/>
          </a:prstGeom>
          <a:solidFill>
            <a:srgbClr val="E7E7E8"/>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p>
        </p:txBody>
      </p:sp>
      <p:sp>
        <p:nvSpPr>
          <p:cNvPr id="128" name="Rectangle 46"/>
          <p:cNvSpPr/>
          <p:nvPr/>
        </p:nvSpPr>
        <p:spPr bwMode="ltGray">
          <a:xfrm rot="16200000">
            <a:off x="9499816" y="5560700"/>
            <a:ext cx="206040" cy="109179"/>
          </a:xfrm>
          <a:custGeom>
            <a:avLst/>
            <a:gdLst/>
            <a:ahLst/>
            <a:cxnLst/>
            <a:rect l="l" t="t" r="r" b="b"/>
            <a:pathLst>
              <a:path w="310267" h="164408">
                <a:moveTo>
                  <a:pt x="0" y="0"/>
                </a:moveTo>
                <a:lnTo>
                  <a:pt x="310267" y="0"/>
                </a:lnTo>
                <a:lnTo>
                  <a:pt x="310267" y="164408"/>
                </a:lnTo>
                <a:lnTo>
                  <a:pt x="0" y="164408"/>
                </a:lnTo>
                <a:close/>
              </a:path>
            </a:pathLst>
          </a:custGeom>
          <a:solidFill>
            <a:srgbClr val="F3F3F4"/>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p>
        </p:txBody>
      </p:sp>
      <p:sp>
        <p:nvSpPr>
          <p:cNvPr id="129" name="Rectangle 128"/>
          <p:cNvSpPr/>
          <p:nvPr/>
        </p:nvSpPr>
        <p:spPr bwMode="ltGray">
          <a:xfrm rot="16200000">
            <a:off x="9608930" y="5309846"/>
            <a:ext cx="269530" cy="272426"/>
          </a:xfrm>
          <a:prstGeom prst="rect">
            <a:avLst/>
          </a:prstGeom>
          <a:solidFill>
            <a:srgbClr val="C7C8CA"/>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p>
        </p:txBody>
      </p:sp>
      <p:sp>
        <p:nvSpPr>
          <p:cNvPr id="130" name="Rectangle 46"/>
          <p:cNvSpPr/>
          <p:nvPr/>
        </p:nvSpPr>
        <p:spPr bwMode="ltGray">
          <a:xfrm rot="16200000">
            <a:off x="9598176" y="5521575"/>
            <a:ext cx="68554" cy="49943"/>
          </a:xfrm>
          <a:custGeom>
            <a:avLst/>
            <a:gdLst/>
            <a:ahLst/>
            <a:cxnLst/>
            <a:rect l="l" t="t" r="r" b="b"/>
            <a:pathLst>
              <a:path w="103233" h="75207">
                <a:moveTo>
                  <a:pt x="0" y="0"/>
                </a:moveTo>
                <a:lnTo>
                  <a:pt x="103233" y="0"/>
                </a:lnTo>
                <a:lnTo>
                  <a:pt x="103233" y="75207"/>
                </a:lnTo>
                <a:lnTo>
                  <a:pt x="0" y="75207"/>
                </a:lnTo>
                <a:close/>
              </a:path>
            </a:pathLst>
          </a:custGeom>
          <a:solidFill>
            <a:srgbClr val="BEC0C2"/>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p>
        </p:txBody>
      </p:sp>
      <p:sp>
        <p:nvSpPr>
          <p:cNvPr id="131" name="Rectangle 74"/>
          <p:cNvSpPr/>
          <p:nvPr/>
        </p:nvSpPr>
        <p:spPr bwMode="ltGray">
          <a:xfrm rot="16200000">
            <a:off x="9822850" y="6093888"/>
            <a:ext cx="167766" cy="286157"/>
          </a:xfrm>
          <a:custGeom>
            <a:avLst/>
            <a:gdLst/>
            <a:ahLst/>
            <a:cxnLst/>
            <a:rect l="l" t="t" r="r" b="b"/>
            <a:pathLst>
              <a:path w="135417" h="292015">
                <a:moveTo>
                  <a:pt x="0" y="0"/>
                </a:moveTo>
                <a:lnTo>
                  <a:pt x="135417" y="0"/>
                </a:lnTo>
                <a:lnTo>
                  <a:pt x="135417" y="292015"/>
                </a:lnTo>
                <a:lnTo>
                  <a:pt x="0" y="292015"/>
                </a:lnTo>
                <a:close/>
              </a:path>
            </a:pathLst>
          </a:custGeom>
          <a:solidFill>
            <a:srgbClr val="D3D4D6"/>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p>
        </p:txBody>
      </p:sp>
      <p:sp>
        <p:nvSpPr>
          <p:cNvPr id="132" name="Rectangle 131"/>
          <p:cNvSpPr/>
          <p:nvPr/>
        </p:nvSpPr>
        <p:spPr bwMode="ltGray">
          <a:xfrm rot="16200000">
            <a:off x="9727875" y="6371650"/>
            <a:ext cx="229542" cy="232008"/>
          </a:xfrm>
          <a:prstGeom prst="rect">
            <a:avLst/>
          </a:prstGeom>
          <a:solidFill>
            <a:srgbClr val="C0C1C4"/>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p>
        </p:txBody>
      </p:sp>
      <p:sp>
        <p:nvSpPr>
          <p:cNvPr id="3075" name="Rectangle 3"/>
          <p:cNvSpPr>
            <a:spLocks noGrp="1" noChangeArrowheads="1"/>
          </p:cNvSpPr>
          <p:nvPr>
            <p:ph type="ctrTitle" hasCustomPrompt="1"/>
          </p:nvPr>
        </p:nvSpPr>
        <p:spPr bwMode="auto">
          <a:xfrm>
            <a:off x="1218883" y="3048001"/>
            <a:ext cx="6704329" cy="1393825"/>
          </a:xfrm>
        </p:spPr>
        <p:txBody>
          <a:bodyPr/>
          <a:lstStyle>
            <a:lvl1pPr>
              <a:defRPr sz="3200">
                <a:solidFill>
                  <a:schemeClr val="tx1"/>
                </a:solidFill>
              </a:defRPr>
            </a:lvl1pPr>
          </a:lstStyle>
          <a:p>
            <a:r>
              <a:rPr/>
              <a:t>Click to add title</a:t>
            </a:r>
          </a:p>
        </p:txBody>
      </p:sp>
      <p:sp>
        <p:nvSpPr>
          <p:cNvPr id="3076" name="Rectangle 4"/>
          <p:cNvSpPr>
            <a:spLocks noGrp="1" noChangeArrowheads="1"/>
          </p:cNvSpPr>
          <p:nvPr>
            <p:ph type="subTitle" idx="1" hasCustomPrompt="1"/>
          </p:nvPr>
        </p:nvSpPr>
        <p:spPr bwMode="auto">
          <a:xfrm>
            <a:off x="1218881" y="5050673"/>
            <a:ext cx="6704329" cy="381000"/>
          </a:xfrm>
        </p:spPr>
        <p:txBody>
          <a:bodyPr anchor="t" anchorCtr="0">
            <a:noAutofit/>
          </a:bodyPr>
          <a:lstStyle>
            <a:lvl1pPr marL="0" indent="0">
              <a:spcBef>
                <a:spcPts val="0"/>
              </a:spcBef>
              <a:buFontTx/>
              <a:buNone/>
              <a:defRPr sz="2400" b="1" baseline="0"/>
            </a:lvl1pPr>
          </a:lstStyle>
          <a:p>
            <a:r>
              <a:rPr/>
              <a:t>Click to add presenter’s name</a:t>
            </a:r>
          </a:p>
        </p:txBody>
      </p:sp>
      <p:sp>
        <p:nvSpPr>
          <p:cNvPr id="19" name="Text Placeholder 18"/>
          <p:cNvSpPr>
            <a:spLocks noGrp="1"/>
          </p:cNvSpPr>
          <p:nvPr>
            <p:ph type="body" sz="quarter" idx="10" hasCustomPrompt="1"/>
          </p:nvPr>
        </p:nvSpPr>
        <p:spPr bwMode="auto">
          <a:xfrm>
            <a:off x="1218884" y="5486401"/>
            <a:ext cx="6704329" cy="301925"/>
          </a:xfrm>
          <a:noFill/>
          <a:ln w="9525">
            <a:noFill/>
            <a:miter lim="800000"/>
            <a:headEnd/>
            <a:tailEnd/>
          </a:ln>
        </p:spPr>
        <p:txBody>
          <a:bodyPr vert="horz" wrap="square" lIns="0" tIns="0" rIns="0" bIns="0" numCol="1" anchor="t" anchorCtr="0" compatLnSpc="1">
            <a:prstTxWarp prst="textNoShape">
              <a:avLst/>
            </a:prstTxWarp>
            <a:noAutofit/>
          </a:bodyPr>
          <a:lstStyle>
            <a:lvl1pPr marL="0" indent="0" algn="l" rtl="0" eaLnBrk="1" fontAlgn="base" hangingPunct="1">
              <a:lnSpc>
                <a:spcPct val="90000"/>
              </a:lnSpc>
              <a:spcBef>
                <a:spcPct val="0"/>
              </a:spcBef>
              <a:spcAft>
                <a:spcPts val="0"/>
              </a:spcAft>
              <a:buClr>
                <a:schemeClr val="bg2">
                  <a:lumMod val="50000"/>
                </a:schemeClr>
              </a:buClr>
              <a:buFontTx/>
              <a:buNone/>
              <a:defRPr sz="2000" b="0" baseline="0">
                <a:solidFill>
                  <a:schemeClr val="tx1"/>
                </a:solidFill>
                <a:latin typeface="+mn-lt"/>
                <a:ea typeface="+mn-ea"/>
                <a:cs typeface="+mn-cs"/>
              </a:defRPr>
            </a:lvl1pPr>
          </a:lstStyle>
          <a:p>
            <a:pPr lvl="0"/>
            <a:r>
              <a:rPr/>
              <a:t>Click to add presenter’s title</a:t>
            </a:r>
          </a:p>
        </p:txBody>
      </p:sp>
      <p:grpSp>
        <p:nvGrpSpPr>
          <p:cNvPr id="82" name="Group 81"/>
          <p:cNvGrpSpPr/>
          <p:nvPr/>
        </p:nvGrpSpPr>
        <p:grpSpPr bwMode="invGray">
          <a:xfrm>
            <a:off x="0" y="0"/>
            <a:ext cx="12188825" cy="6858000"/>
            <a:chOff x="0" y="0"/>
            <a:chExt cx="12188825" cy="6858000"/>
          </a:xfrm>
        </p:grpSpPr>
        <p:sp>
          <p:nvSpPr>
            <p:cNvPr id="84" name="Rectangle 83"/>
            <p:cNvSpPr/>
            <p:nvPr/>
          </p:nvSpPr>
          <p:spPr bwMode="invGray">
            <a:xfrm>
              <a:off x="0" y="0"/>
              <a:ext cx="201168" cy="6858000"/>
            </a:xfrm>
            <a:prstGeom prst="rect">
              <a:avLst/>
            </a:prstGeom>
            <a:solidFill>
              <a:schemeClr val="tx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p>
          </p:txBody>
        </p:sp>
        <p:sp>
          <p:nvSpPr>
            <p:cNvPr id="85" name="Rectangle 84"/>
            <p:cNvSpPr/>
            <p:nvPr/>
          </p:nvSpPr>
          <p:spPr bwMode="invGray">
            <a:xfrm>
              <a:off x="11987657" y="0"/>
              <a:ext cx="201168" cy="6858000"/>
            </a:xfrm>
            <a:prstGeom prst="rect">
              <a:avLst/>
            </a:prstGeom>
            <a:solidFill>
              <a:schemeClr val="tx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p>
          </p:txBody>
        </p:sp>
        <p:sp>
          <p:nvSpPr>
            <p:cNvPr id="86" name="Rectangle 85"/>
            <p:cNvSpPr/>
            <p:nvPr/>
          </p:nvSpPr>
          <p:spPr bwMode="invGray">
            <a:xfrm>
              <a:off x="0" y="0"/>
              <a:ext cx="12188825" cy="201168"/>
            </a:xfrm>
            <a:prstGeom prst="rect">
              <a:avLst/>
            </a:prstGeom>
            <a:solidFill>
              <a:schemeClr val="tx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p>
          </p:txBody>
        </p:sp>
        <p:sp>
          <p:nvSpPr>
            <p:cNvPr id="87" name="Rectangle 86"/>
            <p:cNvSpPr/>
            <p:nvPr/>
          </p:nvSpPr>
          <p:spPr bwMode="invGray">
            <a:xfrm>
              <a:off x="0" y="6656832"/>
              <a:ext cx="12188825" cy="201168"/>
            </a:xfrm>
            <a:prstGeom prst="rect">
              <a:avLst/>
            </a:prstGeom>
            <a:solidFill>
              <a:schemeClr val="tx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p>
          </p:txBody>
        </p:sp>
      </p:grpSp>
      <p:sp>
        <p:nvSpPr>
          <p:cNvPr id="133" name="Rectangle 132"/>
          <p:cNvSpPr/>
          <p:nvPr/>
        </p:nvSpPr>
        <p:spPr bwMode="ltGray">
          <a:xfrm rot="16200000">
            <a:off x="10217093" y="6654829"/>
            <a:ext cx="202084" cy="204255"/>
          </a:xfrm>
          <a:prstGeom prst="rect">
            <a:avLst/>
          </a:prstGeom>
          <a:solidFill>
            <a:srgbClr val="FDBA30"/>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p>
        </p:txBody>
      </p:sp>
      <p:pic>
        <p:nvPicPr>
          <p:cNvPr id="56" name="LOGO"/>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29857" y="783325"/>
            <a:ext cx="2468880" cy="651420"/>
          </a:xfrm>
          <a:prstGeom prst="rect">
            <a:avLst/>
          </a:prstGeom>
        </p:spPr>
      </p:pic>
    </p:spTree>
    <p:extLst>
      <p:ext uri="{BB962C8B-B14F-4D97-AF65-F5344CB8AC3E}">
        <p14:creationId xmlns:p14="http://schemas.microsoft.com/office/powerpoint/2010/main" val="34042366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secHead" preserve="1">
  <p:cSld name="Transition">
    <p:bg>
      <p:bgPr>
        <a:solidFill>
          <a:srgbClr val="EFEFEF"/>
        </a:solidFill>
        <a:effectLst/>
      </p:bgPr>
    </p:bg>
    <p:spTree>
      <p:nvGrpSpPr>
        <p:cNvPr id="1" name=""/>
        <p:cNvGrpSpPr/>
        <p:nvPr/>
      </p:nvGrpSpPr>
      <p:grpSpPr>
        <a:xfrm>
          <a:off x="0" y="0"/>
          <a:ext cx="0" cy="0"/>
          <a:chOff x="0" y="0"/>
          <a:chExt cx="0" cy="0"/>
        </a:xfrm>
      </p:grpSpPr>
      <p:sp>
        <p:nvSpPr>
          <p:cNvPr id="117" name="Rectangle 116"/>
          <p:cNvSpPr/>
          <p:nvPr/>
        </p:nvSpPr>
        <p:spPr bwMode="ltGray">
          <a:xfrm>
            <a:off x="10734443" y="539871"/>
            <a:ext cx="1254534" cy="1254533"/>
          </a:xfrm>
          <a:prstGeom prst="rect">
            <a:avLst/>
          </a:prstGeom>
          <a:solidFill>
            <a:srgbClr val="FDBA30"/>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p>
        </p:txBody>
      </p:sp>
      <p:sp>
        <p:nvSpPr>
          <p:cNvPr id="118" name="Rectangle 117"/>
          <p:cNvSpPr/>
          <p:nvPr/>
        </p:nvSpPr>
        <p:spPr bwMode="ltGray">
          <a:xfrm>
            <a:off x="9885187" y="370770"/>
            <a:ext cx="1612958" cy="1628698"/>
          </a:xfrm>
          <a:prstGeom prst="rect">
            <a:avLst/>
          </a:prstGeom>
          <a:solidFill>
            <a:srgbClr val="E5E5E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p>
        </p:txBody>
      </p:sp>
      <p:sp>
        <p:nvSpPr>
          <p:cNvPr id="119" name="Rectangle 118"/>
          <p:cNvSpPr/>
          <p:nvPr/>
        </p:nvSpPr>
        <p:spPr bwMode="ltGray">
          <a:xfrm>
            <a:off x="10734445" y="539871"/>
            <a:ext cx="763700" cy="1254533"/>
          </a:xfrm>
          <a:prstGeom prst="rect">
            <a:avLst/>
          </a:prstGeom>
          <a:solidFill>
            <a:srgbClr val="E5AA2D"/>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p>
        </p:txBody>
      </p:sp>
      <p:sp>
        <p:nvSpPr>
          <p:cNvPr id="120" name="Rectangle 23"/>
          <p:cNvSpPr/>
          <p:nvPr/>
        </p:nvSpPr>
        <p:spPr bwMode="ltGray">
          <a:xfrm>
            <a:off x="11310746" y="370770"/>
            <a:ext cx="187398" cy="591855"/>
          </a:xfrm>
          <a:custGeom>
            <a:avLst/>
            <a:gdLst/>
            <a:ahLst/>
            <a:cxnLst/>
            <a:rect l="l" t="t" r="r" b="b"/>
            <a:pathLst>
              <a:path w="135715" h="428625">
                <a:moveTo>
                  <a:pt x="0" y="0"/>
                </a:moveTo>
                <a:lnTo>
                  <a:pt x="135715" y="0"/>
                </a:lnTo>
                <a:lnTo>
                  <a:pt x="135715" y="428625"/>
                </a:lnTo>
                <a:lnTo>
                  <a:pt x="0" y="428625"/>
                </a:lnTo>
                <a:close/>
              </a:path>
            </a:pathLst>
          </a:custGeom>
          <a:solidFill>
            <a:srgbClr val="D3D4D6"/>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p>
        </p:txBody>
      </p:sp>
      <p:sp>
        <p:nvSpPr>
          <p:cNvPr id="121" name="Rectangle 120"/>
          <p:cNvSpPr/>
          <p:nvPr/>
        </p:nvSpPr>
        <p:spPr bwMode="ltGray">
          <a:xfrm>
            <a:off x="11310746" y="539871"/>
            <a:ext cx="678231" cy="422754"/>
          </a:xfrm>
          <a:prstGeom prst="rect">
            <a:avLst/>
          </a:prstGeom>
          <a:solidFill>
            <a:srgbClr val="E5AA2D"/>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p>
        </p:txBody>
      </p:sp>
      <p:sp>
        <p:nvSpPr>
          <p:cNvPr id="122" name="Rectangle 121"/>
          <p:cNvSpPr/>
          <p:nvPr/>
        </p:nvSpPr>
        <p:spPr bwMode="ltGray">
          <a:xfrm>
            <a:off x="11310746" y="539871"/>
            <a:ext cx="187400" cy="422754"/>
          </a:xfrm>
          <a:prstGeom prst="rect">
            <a:avLst/>
          </a:prstGeom>
          <a:solidFill>
            <a:srgbClr val="D29C28"/>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p>
        </p:txBody>
      </p:sp>
      <p:sp>
        <p:nvSpPr>
          <p:cNvPr id="123" name="Rectangle 122"/>
          <p:cNvSpPr/>
          <p:nvPr/>
        </p:nvSpPr>
        <p:spPr bwMode="ltGray">
          <a:xfrm>
            <a:off x="10349871" y="858723"/>
            <a:ext cx="512691" cy="518199"/>
          </a:xfrm>
          <a:prstGeom prst="rect">
            <a:avLst/>
          </a:prstGeom>
          <a:solidFill>
            <a:srgbClr val="E5AA2D"/>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p>
        </p:txBody>
      </p:sp>
      <p:sp>
        <p:nvSpPr>
          <p:cNvPr id="124" name="Rectangle 123"/>
          <p:cNvSpPr/>
          <p:nvPr/>
        </p:nvSpPr>
        <p:spPr bwMode="ltGray">
          <a:xfrm>
            <a:off x="10734443" y="858723"/>
            <a:ext cx="128117" cy="518199"/>
          </a:xfrm>
          <a:prstGeom prst="rect">
            <a:avLst/>
          </a:prstGeom>
          <a:solidFill>
            <a:srgbClr val="E0871C"/>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p>
        </p:txBody>
      </p:sp>
      <p:sp>
        <p:nvSpPr>
          <p:cNvPr id="125" name="Rectangle 124"/>
          <p:cNvSpPr/>
          <p:nvPr/>
        </p:nvSpPr>
        <p:spPr bwMode="ltGray">
          <a:xfrm>
            <a:off x="9680503" y="1709936"/>
            <a:ext cx="491136" cy="496414"/>
          </a:xfrm>
          <a:prstGeom prst="rect">
            <a:avLst/>
          </a:prstGeom>
          <a:solidFill>
            <a:srgbClr val="FDBA30"/>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p>
        </p:txBody>
      </p:sp>
      <p:sp>
        <p:nvSpPr>
          <p:cNvPr id="126" name="Rectangle 125"/>
          <p:cNvSpPr/>
          <p:nvPr/>
        </p:nvSpPr>
        <p:spPr bwMode="ltGray">
          <a:xfrm>
            <a:off x="9885187" y="1709936"/>
            <a:ext cx="286453" cy="289531"/>
          </a:xfrm>
          <a:prstGeom prst="rect">
            <a:avLst/>
          </a:prstGeom>
          <a:solidFill>
            <a:srgbClr val="E5AA2D"/>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p>
        </p:txBody>
      </p:sp>
      <p:sp>
        <p:nvSpPr>
          <p:cNvPr id="130" name="Rectangle 129"/>
          <p:cNvSpPr/>
          <p:nvPr/>
        </p:nvSpPr>
        <p:spPr bwMode="ltGray">
          <a:xfrm>
            <a:off x="1679448" y="1869742"/>
            <a:ext cx="702710" cy="709567"/>
          </a:xfrm>
          <a:prstGeom prst="rect">
            <a:avLst/>
          </a:prstGeom>
          <a:solidFill>
            <a:srgbClr val="E5E5E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p>
        </p:txBody>
      </p:sp>
      <p:grpSp>
        <p:nvGrpSpPr>
          <p:cNvPr id="7" name="Group 6"/>
          <p:cNvGrpSpPr/>
          <p:nvPr userDrawn="1"/>
        </p:nvGrpSpPr>
        <p:grpSpPr>
          <a:xfrm>
            <a:off x="5810242" y="201168"/>
            <a:ext cx="3375039" cy="3024137"/>
            <a:chOff x="5810242" y="218886"/>
            <a:chExt cx="3375039" cy="3024137"/>
          </a:xfrm>
        </p:grpSpPr>
        <p:sp>
          <p:nvSpPr>
            <p:cNvPr id="127" name="Rectangle 126"/>
            <p:cNvSpPr/>
            <p:nvPr/>
          </p:nvSpPr>
          <p:spPr bwMode="ltGray">
            <a:xfrm>
              <a:off x="7086086" y="872794"/>
              <a:ext cx="1074582" cy="1085068"/>
            </a:xfrm>
            <a:prstGeom prst="rect">
              <a:avLst/>
            </a:prstGeom>
            <a:solidFill>
              <a:srgbClr val="E5E5E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p>
          </p:txBody>
        </p:sp>
        <p:sp>
          <p:nvSpPr>
            <p:cNvPr id="128" name="Rectangle 127"/>
            <p:cNvSpPr/>
            <p:nvPr/>
          </p:nvSpPr>
          <p:spPr bwMode="ltGray">
            <a:xfrm>
              <a:off x="6290368" y="1688239"/>
              <a:ext cx="1054857" cy="1065150"/>
            </a:xfrm>
            <a:prstGeom prst="rect">
              <a:avLst/>
            </a:prstGeom>
            <a:solidFill>
              <a:srgbClr val="E5E5E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p>
          </p:txBody>
        </p:sp>
        <p:sp>
          <p:nvSpPr>
            <p:cNvPr id="131" name="Rectangle 130"/>
            <p:cNvSpPr/>
            <p:nvPr/>
          </p:nvSpPr>
          <p:spPr bwMode="ltGray">
            <a:xfrm>
              <a:off x="7885748" y="424895"/>
              <a:ext cx="1130577" cy="1141610"/>
            </a:xfrm>
            <a:prstGeom prst="rect">
              <a:avLst/>
            </a:prstGeom>
            <a:solidFill>
              <a:srgbClr val="F7F7F7"/>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p>
          </p:txBody>
        </p:sp>
        <p:sp>
          <p:nvSpPr>
            <p:cNvPr id="132" name="Rectangle 43"/>
            <p:cNvSpPr/>
            <p:nvPr/>
          </p:nvSpPr>
          <p:spPr bwMode="ltGray">
            <a:xfrm>
              <a:off x="7885748" y="872794"/>
              <a:ext cx="274920" cy="693711"/>
            </a:xfrm>
            <a:custGeom>
              <a:avLst/>
              <a:gdLst/>
              <a:ahLst/>
              <a:cxnLst/>
              <a:rect l="l" t="t" r="r" b="b"/>
              <a:pathLst>
                <a:path w="199099" h="502390">
                  <a:moveTo>
                    <a:pt x="0" y="0"/>
                  </a:moveTo>
                  <a:lnTo>
                    <a:pt x="199099" y="0"/>
                  </a:lnTo>
                  <a:lnTo>
                    <a:pt x="199099" y="502390"/>
                  </a:lnTo>
                  <a:lnTo>
                    <a:pt x="0" y="502390"/>
                  </a:lnTo>
                  <a:close/>
                </a:path>
              </a:pathLst>
            </a:custGeom>
            <a:solidFill>
              <a:srgbClr val="F3F3F4"/>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p>
          </p:txBody>
        </p:sp>
        <p:sp>
          <p:nvSpPr>
            <p:cNvPr id="133" name="Rectangle 132"/>
            <p:cNvSpPr/>
            <p:nvPr/>
          </p:nvSpPr>
          <p:spPr bwMode="ltGray">
            <a:xfrm>
              <a:off x="8338964" y="218886"/>
              <a:ext cx="428424" cy="433027"/>
            </a:xfrm>
            <a:prstGeom prst="rect">
              <a:avLst/>
            </a:prstGeom>
            <a:solidFill>
              <a:srgbClr val="E7E7E8"/>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p>
          </p:txBody>
        </p:sp>
        <p:sp>
          <p:nvSpPr>
            <p:cNvPr id="134" name="Rectangle 46"/>
            <p:cNvSpPr/>
            <p:nvPr/>
          </p:nvSpPr>
          <p:spPr bwMode="ltGray">
            <a:xfrm>
              <a:off x="8338964" y="424895"/>
              <a:ext cx="428424" cy="227018"/>
            </a:xfrm>
            <a:custGeom>
              <a:avLst/>
              <a:gdLst/>
              <a:ahLst/>
              <a:cxnLst/>
              <a:rect l="l" t="t" r="r" b="b"/>
              <a:pathLst>
                <a:path w="310267" h="164408">
                  <a:moveTo>
                    <a:pt x="0" y="0"/>
                  </a:moveTo>
                  <a:lnTo>
                    <a:pt x="310267" y="0"/>
                  </a:lnTo>
                  <a:lnTo>
                    <a:pt x="310267" y="164408"/>
                  </a:lnTo>
                  <a:lnTo>
                    <a:pt x="0" y="164408"/>
                  </a:lnTo>
                  <a:close/>
                </a:path>
              </a:pathLst>
            </a:custGeom>
            <a:solidFill>
              <a:srgbClr val="F3F3F4"/>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p>
          </p:txBody>
        </p:sp>
        <p:sp>
          <p:nvSpPr>
            <p:cNvPr id="135" name="Rectangle 134"/>
            <p:cNvSpPr/>
            <p:nvPr/>
          </p:nvSpPr>
          <p:spPr bwMode="ltGray">
            <a:xfrm>
              <a:off x="8624841" y="548066"/>
              <a:ext cx="560440" cy="566462"/>
            </a:xfrm>
            <a:prstGeom prst="rect">
              <a:avLst/>
            </a:prstGeom>
            <a:solidFill>
              <a:srgbClr val="C7C8CA"/>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p>
          </p:txBody>
        </p:sp>
        <p:sp>
          <p:nvSpPr>
            <p:cNvPr id="136" name="Rectangle 46"/>
            <p:cNvSpPr/>
            <p:nvPr/>
          </p:nvSpPr>
          <p:spPr bwMode="ltGray">
            <a:xfrm>
              <a:off x="8624841" y="548066"/>
              <a:ext cx="142546" cy="103847"/>
            </a:xfrm>
            <a:custGeom>
              <a:avLst/>
              <a:gdLst/>
              <a:ahLst/>
              <a:cxnLst/>
              <a:rect l="l" t="t" r="r" b="b"/>
              <a:pathLst>
                <a:path w="103233" h="75207">
                  <a:moveTo>
                    <a:pt x="0" y="0"/>
                  </a:moveTo>
                  <a:lnTo>
                    <a:pt x="103233" y="0"/>
                  </a:lnTo>
                  <a:lnTo>
                    <a:pt x="103233" y="75207"/>
                  </a:lnTo>
                  <a:lnTo>
                    <a:pt x="0" y="75207"/>
                  </a:lnTo>
                  <a:close/>
                </a:path>
              </a:pathLst>
            </a:custGeom>
            <a:solidFill>
              <a:srgbClr val="BEC0C2"/>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p>
          </p:txBody>
        </p:sp>
        <p:sp>
          <p:nvSpPr>
            <p:cNvPr id="137" name="Rectangle 53"/>
            <p:cNvSpPr/>
            <p:nvPr/>
          </p:nvSpPr>
          <p:spPr bwMode="ltGray">
            <a:xfrm>
              <a:off x="7086086" y="1688239"/>
              <a:ext cx="259139" cy="269622"/>
            </a:xfrm>
            <a:custGeom>
              <a:avLst/>
              <a:gdLst/>
              <a:ahLst/>
              <a:cxnLst/>
              <a:rect l="l" t="t" r="r" b="b"/>
              <a:pathLst>
                <a:path w="187670" h="195262">
                  <a:moveTo>
                    <a:pt x="0" y="0"/>
                  </a:moveTo>
                  <a:lnTo>
                    <a:pt x="187670" y="0"/>
                  </a:lnTo>
                  <a:lnTo>
                    <a:pt x="187670" y="195262"/>
                  </a:lnTo>
                  <a:lnTo>
                    <a:pt x="0" y="195262"/>
                  </a:lnTo>
                  <a:close/>
                </a:path>
              </a:pathLst>
            </a:custGeom>
            <a:solidFill>
              <a:srgbClr val="D3D4D6"/>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p>
          </p:txBody>
        </p:sp>
        <p:sp>
          <p:nvSpPr>
            <p:cNvPr id="138" name="Rectangle 137"/>
            <p:cNvSpPr/>
            <p:nvPr/>
          </p:nvSpPr>
          <p:spPr bwMode="ltGray">
            <a:xfrm>
              <a:off x="6415250" y="2106289"/>
              <a:ext cx="519581" cy="525164"/>
            </a:xfrm>
            <a:prstGeom prst="rect">
              <a:avLst/>
            </a:prstGeom>
            <a:solidFill>
              <a:srgbClr val="C0C1C4"/>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p>
          </p:txBody>
        </p:sp>
        <p:sp>
          <p:nvSpPr>
            <p:cNvPr id="139" name="Rectangle 138"/>
            <p:cNvSpPr/>
            <p:nvPr/>
          </p:nvSpPr>
          <p:spPr bwMode="ltGray">
            <a:xfrm>
              <a:off x="5810242" y="2911405"/>
              <a:ext cx="328093" cy="331618"/>
            </a:xfrm>
            <a:prstGeom prst="rect">
              <a:avLst/>
            </a:prstGeom>
            <a:solidFill>
              <a:srgbClr val="C7C8CA"/>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p>
          </p:txBody>
        </p:sp>
      </p:grpSp>
      <p:grpSp>
        <p:nvGrpSpPr>
          <p:cNvPr id="8" name="Group 7"/>
          <p:cNvGrpSpPr/>
          <p:nvPr userDrawn="1"/>
        </p:nvGrpSpPr>
        <p:grpSpPr>
          <a:xfrm>
            <a:off x="3931054" y="1298448"/>
            <a:ext cx="2147163" cy="1897884"/>
            <a:chOff x="3931054" y="1188451"/>
            <a:chExt cx="2147163" cy="1897884"/>
          </a:xfrm>
        </p:grpSpPr>
        <p:sp>
          <p:nvSpPr>
            <p:cNvPr id="129" name="Rectangle 128"/>
            <p:cNvSpPr/>
            <p:nvPr/>
          </p:nvSpPr>
          <p:spPr bwMode="ltGray">
            <a:xfrm>
              <a:off x="5023360" y="1188451"/>
              <a:ext cx="1054857" cy="1065150"/>
            </a:xfrm>
            <a:prstGeom prst="rect">
              <a:avLst/>
            </a:prstGeom>
            <a:solidFill>
              <a:srgbClr val="E5E5E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p>
          </p:txBody>
        </p:sp>
        <p:sp>
          <p:nvSpPr>
            <p:cNvPr id="140" name="Rectangle 139"/>
            <p:cNvSpPr/>
            <p:nvPr/>
          </p:nvSpPr>
          <p:spPr bwMode="ltGray">
            <a:xfrm>
              <a:off x="4637140" y="1969879"/>
              <a:ext cx="840475" cy="840475"/>
            </a:xfrm>
            <a:prstGeom prst="rect">
              <a:avLst/>
            </a:prstGeom>
            <a:solidFill>
              <a:srgbClr val="FDBA30"/>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p>
          </p:txBody>
        </p:sp>
        <p:sp>
          <p:nvSpPr>
            <p:cNvPr id="141" name="Rectangle 140"/>
            <p:cNvSpPr/>
            <p:nvPr/>
          </p:nvSpPr>
          <p:spPr bwMode="ltGray">
            <a:xfrm>
              <a:off x="4068182" y="1856589"/>
              <a:ext cx="1080600" cy="1091145"/>
            </a:xfrm>
            <a:prstGeom prst="rect">
              <a:avLst/>
            </a:prstGeom>
            <a:solidFill>
              <a:srgbClr val="E5E5E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p>
          </p:txBody>
        </p:sp>
        <p:sp>
          <p:nvSpPr>
            <p:cNvPr id="142" name="Rectangle 141"/>
            <p:cNvSpPr/>
            <p:nvPr/>
          </p:nvSpPr>
          <p:spPr bwMode="ltGray">
            <a:xfrm>
              <a:off x="4637141" y="1969879"/>
              <a:ext cx="511640" cy="840475"/>
            </a:xfrm>
            <a:prstGeom prst="rect">
              <a:avLst/>
            </a:prstGeom>
            <a:solidFill>
              <a:srgbClr val="E5AA2D"/>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p>
          </p:txBody>
        </p:sp>
        <p:sp>
          <p:nvSpPr>
            <p:cNvPr id="143" name="Rectangle 23"/>
            <p:cNvSpPr/>
            <p:nvPr/>
          </p:nvSpPr>
          <p:spPr bwMode="ltGray">
            <a:xfrm>
              <a:off x="5023235" y="1856589"/>
              <a:ext cx="125547" cy="396513"/>
            </a:xfrm>
            <a:custGeom>
              <a:avLst/>
              <a:gdLst/>
              <a:ahLst/>
              <a:cxnLst/>
              <a:rect l="l" t="t" r="r" b="b"/>
              <a:pathLst>
                <a:path w="135715" h="428625">
                  <a:moveTo>
                    <a:pt x="0" y="0"/>
                  </a:moveTo>
                  <a:lnTo>
                    <a:pt x="135715" y="0"/>
                  </a:lnTo>
                  <a:lnTo>
                    <a:pt x="135715" y="428625"/>
                  </a:lnTo>
                  <a:lnTo>
                    <a:pt x="0" y="428625"/>
                  </a:lnTo>
                  <a:close/>
                </a:path>
              </a:pathLst>
            </a:custGeom>
            <a:solidFill>
              <a:srgbClr val="D3D4D6"/>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p>
          </p:txBody>
        </p:sp>
        <p:sp>
          <p:nvSpPr>
            <p:cNvPr id="144" name="Rectangle 143"/>
            <p:cNvSpPr/>
            <p:nvPr/>
          </p:nvSpPr>
          <p:spPr bwMode="ltGray">
            <a:xfrm>
              <a:off x="5023235" y="1969879"/>
              <a:ext cx="454380" cy="283223"/>
            </a:xfrm>
            <a:prstGeom prst="rect">
              <a:avLst/>
            </a:prstGeom>
            <a:solidFill>
              <a:srgbClr val="E5AA2D"/>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p>
          </p:txBody>
        </p:sp>
        <p:sp>
          <p:nvSpPr>
            <p:cNvPr id="145" name="Rectangle 144"/>
            <p:cNvSpPr/>
            <p:nvPr/>
          </p:nvSpPr>
          <p:spPr bwMode="ltGray">
            <a:xfrm>
              <a:off x="4379497" y="2183493"/>
              <a:ext cx="343477" cy="347168"/>
            </a:xfrm>
            <a:prstGeom prst="rect">
              <a:avLst/>
            </a:prstGeom>
            <a:solidFill>
              <a:srgbClr val="E5AA2D"/>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p>
          </p:txBody>
        </p:sp>
        <p:sp>
          <p:nvSpPr>
            <p:cNvPr id="146" name="Rectangle 145"/>
            <p:cNvSpPr/>
            <p:nvPr/>
          </p:nvSpPr>
          <p:spPr bwMode="ltGray">
            <a:xfrm>
              <a:off x="4637140" y="2183493"/>
              <a:ext cx="85832" cy="347168"/>
            </a:xfrm>
            <a:prstGeom prst="rect">
              <a:avLst/>
            </a:prstGeom>
            <a:solidFill>
              <a:srgbClr val="E0871C"/>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p>
          </p:txBody>
        </p:sp>
        <p:sp>
          <p:nvSpPr>
            <p:cNvPr id="147" name="Rectangle 146"/>
            <p:cNvSpPr/>
            <p:nvPr/>
          </p:nvSpPr>
          <p:spPr bwMode="ltGray">
            <a:xfrm>
              <a:off x="3931054" y="2753763"/>
              <a:ext cx="329036" cy="332572"/>
            </a:xfrm>
            <a:prstGeom prst="rect">
              <a:avLst/>
            </a:prstGeom>
            <a:solidFill>
              <a:srgbClr val="FDBA30"/>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p>
          </p:txBody>
        </p:sp>
        <p:sp>
          <p:nvSpPr>
            <p:cNvPr id="148" name="Rectangle 147"/>
            <p:cNvSpPr/>
            <p:nvPr/>
          </p:nvSpPr>
          <p:spPr bwMode="ltGray">
            <a:xfrm>
              <a:off x="4068182" y="2753763"/>
              <a:ext cx="191909" cy="193971"/>
            </a:xfrm>
            <a:prstGeom prst="rect">
              <a:avLst/>
            </a:prstGeom>
            <a:solidFill>
              <a:srgbClr val="E5AA2D"/>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p>
          </p:txBody>
        </p:sp>
        <p:sp>
          <p:nvSpPr>
            <p:cNvPr id="149" name="Rectangle 148"/>
            <p:cNvSpPr/>
            <p:nvPr/>
          </p:nvSpPr>
          <p:spPr bwMode="ltGray">
            <a:xfrm>
              <a:off x="5023236" y="1969879"/>
              <a:ext cx="125547" cy="283223"/>
            </a:xfrm>
            <a:prstGeom prst="rect">
              <a:avLst/>
            </a:prstGeom>
            <a:solidFill>
              <a:srgbClr val="D29C28"/>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p>
          </p:txBody>
        </p:sp>
      </p:grpSp>
      <p:sp>
        <p:nvSpPr>
          <p:cNvPr id="150" name="Rectangle 149"/>
          <p:cNvSpPr/>
          <p:nvPr/>
        </p:nvSpPr>
        <p:spPr bwMode="ltGray">
          <a:xfrm>
            <a:off x="2195171" y="2176088"/>
            <a:ext cx="728210" cy="735317"/>
          </a:xfrm>
          <a:prstGeom prst="rect">
            <a:avLst/>
          </a:prstGeom>
          <a:solidFill>
            <a:srgbClr val="E5E5E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p>
        </p:txBody>
      </p:sp>
      <p:sp>
        <p:nvSpPr>
          <p:cNvPr id="151" name="Rectangle 150"/>
          <p:cNvSpPr/>
          <p:nvPr/>
        </p:nvSpPr>
        <p:spPr bwMode="ltGray">
          <a:xfrm>
            <a:off x="2737076" y="1872561"/>
            <a:ext cx="766156" cy="773633"/>
          </a:xfrm>
          <a:prstGeom prst="rect">
            <a:avLst/>
          </a:prstGeom>
          <a:solidFill>
            <a:srgbClr val="F7F7F7"/>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p>
        </p:txBody>
      </p:sp>
      <p:sp>
        <p:nvSpPr>
          <p:cNvPr id="152" name="Rectangle 43"/>
          <p:cNvSpPr/>
          <p:nvPr/>
        </p:nvSpPr>
        <p:spPr bwMode="ltGray">
          <a:xfrm>
            <a:off x="2737076" y="2176088"/>
            <a:ext cx="186305" cy="470106"/>
          </a:xfrm>
          <a:custGeom>
            <a:avLst/>
            <a:gdLst/>
            <a:ahLst/>
            <a:cxnLst/>
            <a:rect l="l" t="t" r="r" b="b"/>
            <a:pathLst>
              <a:path w="199099" h="502390">
                <a:moveTo>
                  <a:pt x="0" y="0"/>
                </a:moveTo>
                <a:lnTo>
                  <a:pt x="199099" y="0"/>
                </a:lnTo>
                <a:lnTo>
                  <a:pt x="199099" y="502390"/>
                </a:lnTo>
                <a:lnTo>
                  <a:pt x="0" y="502390"/>
                </a:lnTo>
                <a:close/>
              </a:path>
            </a:pathLst>
          </a:custGeom>
          <a:solidFill>
            <a:srgbClr val="F3F3F4"/>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p>
        </p:txBody>
      </p:sp>
      <p:sp>
        <p:nvSpPr>
          <p:cNvPr id="153" name="Rectangle 152"/>
          <p:cNvSpPr/>
          <p:nvPr/>
        </p:nvSpPr>
        <p:spPr bwMode="ltGray">
          <a:xfrm>
            <a:off x="3044207" y="1732956"/>
            <a:ext cx="290329" cy="293448"/>
          </a:xfrm>
          <a:prstGeom prst="rect">
            <a:avLst/>
          </a:prstGeom>
          <a:solidFill>
            <a:srgbClr val="E7E7E8"/>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p>
        </p:txBody>
      </p:sp>
      <p:sp>
        <p:nvSpPr>
          <p:cNvPr id="154" name="Rectangle 46"/>
          <p:cNvSpPr/>
          <p:nvPr/>
        </p:nvSpPr>
        <p:spPr bwMode="ltGray">
          <a:xfrm>
            <a:off x="3044207" y="1872561"/>
            <a:ext cx="290329" cy="153843"/>
          </a:xfrm>
          <a:custGeom>
            <a:avLst/>
            <a:gdLst/>
            <a:ahLst/>
            <a:cxnLst/>
            <a:rect l="l" t="t" r="r" b="b"/>
            <a:pathLst>
              <a:path w="310267" h="164408">
                <a:moveTo>
                  <a:pt x="0" y="0"/>
                </a:moveTo>
                <a:lnTo>
                  <a:pt x="310267" y="0"/>
                </a:lnTo>
                <a:lnTo>
                  <a:pt x="310267" y="164408"/>
                </a:lnTo>
                <a:lnTo>
                  <a:pt x="0" y="164408"/>
                </a:lnTo>
                <a:close/>
              </a:path>
            </a:pathLst>
          </a:custGeom>
          <a:solidFill>
            <a:srgbClr val="F3F3F4"/>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p>
        </p:txBody>
      </p:sp>
      <p:sp>
        <p:nvSpPr>
          <p:cNvPr id="155" name="Rectangle 154"/>
          <p:cNvSpPr/>
          <p:nvPr/>
        </p:nvSpPr>
        <p:spPr bwMode="ltGray">
          <a:xfrm>
            <a:off x="3237936" y="1956031"/>
            <a:ext cx="379792" cy="383873"/>
          </a:xfrm>
          <a:prstGeom prst="rect">
            <a:avLst/>
          </a:prstGeom>
          <a:solidFill>
            <a:srgbClr val="C7C8CA"/>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p>
        </p:txBody>
      </p:sp>
      <p:sp>
        <p:nvSpPr>
          <p:cNvPr id="156" name="Rectangle 46"/>
          <p:cNvSpPr/>
          <p:nvPr/>
        </p:nvSpPr>
        <p:spPr bwMode="ltGray">
          <a:xfrm>
            <a:off x="3237936" y="1956031"/>
            <a:ext cx="96600" cy="70374"/>
          </a:xfrm>
          <a:custGeom>
            <a:avLst/>
            <a:gdLst/>
            <a:ahLst/>
            <a:cxnLst/>
            <a:rect l="l" t="t" r="r" b="b"/>
            <a:pathLst>
              <a:path w="103233" h="75207">
                <a:moveTo>
                  <a:pt x="0" y="0"/>
                </a:moveTo>
                <a:lnTo>
                  <a:pt x="103233" y="0"/>
                </a:lnTo>
                <a:lnTo>
                  <a:pt x="103233" y="75207"/>
                </a:lnTo>
                <a:lnTo>
                  <a:pt x="0" y="75207"/>
                </a:lnTo>
                <a:close/>
              </a:path>
            </a:pathLst>
          </a:custGeom>
          <a:solidFill>
            <a:srgbClr val="BEC0C2"/>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p>
        </p:txBody>
      </p:sp>
      <p:sp>
        <p:nvSpPr>
          <p:cNvPr id="157" name="Rectangle 74"/>
          <p:cNvSpPr/>
          <p:nvPr/>
        </p:nvSpPr>
        <p:spPr bwMode="ltGray">
          <a:xfrm>
            <a:off x="2195171" y="2176088"/>
            <a:ext cx="186987" cy="403221"/>
          </a:xfrm>
          <a:custGeom>
            <a:avLst/>
            <a:gdLst/>
            <a:ahLst/>
            <a:cxnLst/>
            <a:rect l="l" t="t" r="r" b="b"/>
            <a:pathLst>
              <a:path w="135417" h="292015">
                <a:moveTo>
                  <a:pt x="0" y="0"/>
                </a:moveTo>
                <a:lnTo>
                  <a:pt x="135417" y="0"/>
                </a:lnTo>
                <a:lnTo>
                  <a:pt x="135417" y="292015"/>
                </a:lnTo>
                <a:lnTo>
                  <a:pt x="0" y="292015"/>
                </a:lnTo>
                <a:close/>
              </a:path>
            </a:pathLst>
          </a:custGeom>
          <a:solidFill>
            <a:srgbClr val="D3D4D6"/>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p>
        </p:txBody>
      </p:sp>
      <p:sp>
        <p:nvSpPr>
          <p:cNvPr id="158" name="Rectangle 157"/>
          <p:cNvSpPr/>
          <p:nvPr/>
        </p:nvSpPr>
        <p:spPr bwMode="ltGray">
          <a:xfrm>
            <a:off x="1748993" y="2123936"/>
            <a:ext cx="323445" cy="326921"/>
          </a:xfrm>
          <a:prstGeom prst="rect">
            <a:avLst/>
          </a:prstGeom>
          <a:solidFill>
            <a:srgbClr val="C0C1C4"/>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p>
        </p:txBody>
      </p:sp>
      <p:sp>
        <p:nvSpPr>
          <p:cNvPr id="159" name="Rectangle 158"/>
          <p:cNvSpPr/>
          <p:nvPr/>
        </p:nvSpPr>
        <p:spPr bwMode="ltGray">
          <a:xfrm>
            <a:off x="1438275" y="2880775"/>
            <a:ext cx="218191" cy="220535"/>
          </a:xfrm>
          <a:prstGeom prst="rect">
            <a:avLst/>
          </a:prstGeom>
          <a:solidFill>
            <a:srgbClr val="FDBA30"/>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p>
        </p:txBody>
      </p:sp>
      <p:pic>
        <p:nvPicPr>
          <p:cNvPr id="57" name="LOGO"/>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475275" y="6182859"/>
            <a:ext cx="1371600" cy="361900"/>
          </a:xfrm>
          <a:prstGeom prst="rect">
            <a:avLst/>
          </a:prstGeom>
        </p:spPr>
      </p:pic>
      <p:sp>
        <p:nvSpPr>
          <p:cNvPr id="2" name="Title 1"/>
          <p:cNvSpPr>
            <a:spLocks noGrp="1"/>
          </p:cNvSpPr>
          <p:nvPr>
            <p:ph type="title"/>
          </p:nvPr>
        </p:nvSpPr>
        <p:spPr>
          <a:xfrm>
            <a:off x="1218882" y="3200401"/>
            <a:ext cx="9751063" cy="1241425"/>
          </a:xfrm>
        </p:spPr>
        <p:txBody>
          <a:bodyPr anchor="b"/>
          <a:lstStyle>
            <a:lvl1pPr algn="l">
              <a:lnSpc>
                <a:spcPct val="90000"/>
              </a:lnSpc>
              <a:defRPr sz="3200" b="1" cap="none" baseline="0"/>
            </a:lvl1pPr>
          </a:lstStyle>
          <a:p>
            <a:r>
              <a:rPr lang="en-US" smtClean="0"/>
              <a:t>Click to edit Master title style</a:t>
            </a:r>
            <a:endParaRPr/>
          </a:p>
        </p:txBody>
      </p:sp>
      <p:sp>
        <p:nvSpPr>
          <p:cNvPr id="3" name="Text Placeholder 2"/>
          <p:cNvSpPr>
            <a:spLocks noGrp="1"/>
          </p:cNvSpPr>
          <p:nvPr>
            <p:ph type="body" idx="1"/>
          </p:nvPr>
        </p:nvSpPr>
        <p:spPr>
          <a:xfrm>
            <a:off x="1218881" y="4593474"/>
            <a:ext cx="9751063" cy="664327"/>
          </a:xfrm>
        </p:spPr>
        <p:txBody>
          <a:bodyPr anchor="t">
            <a:noAutofit/>
          </a:bodyPr>
          <a:lstStyle>
            <a:lvl1pPr marL="0" indent="0">
              <a:spcBef>
                <a:spcPts val="0"/>
              </a:spcBef>
              <a:buNone/>
              <a:defRPr sz="2400" b="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a:xfrm>
            <a:off x="7694612" y="6329172"/>
            <a:ext cx="1422030" cy="182880"/>
          </a:xfrm>
        </p:spPr>
        <p:txBody>
          <a:bodyPr/>
          <a:lstStyle/>
          <a:p>
            <a:endParaRPr/>
          </a:p>
        </p:txBody>
      </p:sp>
      <p:sp>
        <p:nvSpPr>
          <p:cNvPr id="5" name="Footer Placeholder 4"/>
          <p:cNvSpPr>
            <a:spLocks noGrp="1"/>
          </p:cNvSpPr>
          <p:nvPr>
            <p:ph type="ftr" sz="quarter" idx="11"/>
          </p:nvPr>
        </p:nvSpPr>
        <p:spPr/>
        <p:txBody>
          <a:bodyPr/>
          <a:lstStyle/>
          <a:p>
            <a:r>
              <a:rPr lang="en-US" smtClean="0"/>
              <a:t>Symantec Confidential - NDA required</a:t>
            </a:r>
            <a:endParaRPr dirty="0"/>
          </a:p>
        </p:txBody>
      </p:sp>
      <p:sp>
        <p:nvSpPr>
          <p:cNvPr id="6" name="Slide Number Placeholder 5"/>
          <p:cNvSpPr>
            <a:spLocks noGrp="1"/>
          </p:cNvSpPr>
          <p:nvPr>
            <p:ph type="sldNum" sz="quarter" idx="12"/>
          </p:nvPr>
        </p:nvSpPr>
        <p:spPr>
          <a:xfrm>
            <a:off x="11054234" y="6329172"/>
            <a:ext cx="524991" cy="182880"/>
          </a:xfrm>
        </p:spPr>
        <p:txBody>
          <a:bodyPr/>
          <a:lstStyle>
            <a:lvl1pPr algn="r">
              <a:defRPr>
                <a:solidFill>
                  <a:schemeClr val="tx1">
                    <a:lumMod val="60000"/>
                    <a:lumOff val="40000"/>
                  </a:schemeClr>
                </a:solidFill>
              </a:defRPr>
            </a:lvl1pPr>
          </a:lstStyle>
          <a:p>
            <a:fld id="{C51EAA63-D034-42AE-91FA-B13B9518C7BE}" type="slidenum">
              <a:rPr/>
              <a:pPr/>
              <a:t>‹#›</a:t>
            </a:fld>
            <a:endParaRPr/>
          </a:p>
        </p:txBody>
      </p:sp>
      <p:grpSp>
        <p:nvGrpSpPr>
          <p:cNvPr id="66" name="Group 65"/>
          <p:cNvGrpSpPr/>
          <p:nvPr/>
        </p:nvGrpSpPr>
        <p:grpSpPr bwMode="invGray">
          <a:xfrm>
            <a:off x="0" y="0"/>
            <a:ext cx="12188825" cy="6858000"/>
            <a:chOff x="0" y="0"/>
            <a:chExt cx="12188825" cy="6858000"/>
          </a:xfrm>
        </p:grpSpPr>
        <p:sp>
          <p:nvSpPr>
            <p:cNvPr id="67" name="Rectangle 66"/>
            <p:cNvSpPr/>
            <p:nvPr/>
          </p:nvSpPr>
          <p:spPr bwMode="invGray">
            <a:xfrm>
              <a:off x="0" y="0"/>
              <a:ext cx="201168" cy="6858000"/>
            </a:xfrm>
            <a:prstGeom prst="rect">
              <a:avLst/>
            </a:prstGeom>
            <a:solidFill>
              <a:schemeClr val="tx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p>
          </p:txBody>
        </p:sp>
        <p:sp>
          <p:nvSpPr>
            <p:cNvPr id="68" name="Rectangle 67"/>
            <p:cNvSpPr/>
            <p:nvPr/>
          </p:nvSpPr>
          <p:spPr bwMode="invGray">
            <a:xfrm>
              <a:off x="11987657" y="0"/>
              <a:ext cx="201168" cy="6858000"/>
            </a:xfrm>
            <a:prstGeom prst="rect">
              <a:avLst/>
            </a:prstGeom>
            <a:solidFill>
              <a:schemeClr val="tx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p>
          </p:txBody>
        </p:sp>
        <p:sp>
          <p:nvSpPr>
            <p:cNvPr id="69" name="Rectangle 68"/>
            <p:cNvSpPr/>
            <p:nvPr/>
          </p:nvSpPr>
          <p:spPr bwMode="invGray">
            <a:xfrm>
              <a:off x="0" y="0"/>
              <a:ext cx="12188825" cy="201168"/>
            </a:xfrm>
            <a:prstGeom prst="rect">
              <a:avLst/>
            </a:prstGeom>
            <a:solidFill>
              <a:schemeClr val="tx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p>
          </p:txBody>
        </p:sp>
        <p:sp>
          <p:nvSpPr>
            <p:cNvPr id="70" name="Rectangle 69"/>
            <p:cNvSpPr/>
            <p:nvPr/>
          </p:nvSpPr>
          <p:spPr bwMode="invGray">
            <a:xfrm>
              <a:off x="0" y="6656832"/>
              <a:ext cx="12188825" cy="201168"/>
            </a:xfrm>
            <a:prstGeom prst="rect">
              <a:avLst/>
            </a:prstGeom>
            <a:solidFill>
              <a:schemeClr val="tx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p>
          </p:txBody>
        </p:sp>
      </p:grpSp>
    </p:spTree>
    <p:extLst>
      <p:ext uri="{BB962C8B-B14F-4D97-AF65-F5344CB8AC3E}">
        <p14:creationId xmlns:p14="http://schemas.microsoft.com/office/powerpoint/2010/main" val="15138533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secHead" preserve="1">
  <p:cSld name="Transition Horizontal Picture">
    <p:bg bwMode="lt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6" name="Rectangle 55"/>
          <p:cNvSpPr/>
          <p:nvPr/>
        </p:nvSpPr>
        <p:spPr bwMode="white">
          <a:xfrm>
            <a:off x="0" y="3041202"/>
            <a:ext cx="12188825" cy="3816798"/>
          </a:xfrm>
          <a:prstGeom prst="rect">
            <a:avLst/>
          </a:prstGeom>
          <a:solidFill>
            <a:srgbClr val="EFEFEF"/>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p>
        </p:txBody>
      </p:sp>
      <p:pic>
        <p:nvPicPr>
          <p:cNvPr id="60" name="LOGO"/>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475275" y="6182859"/>
            <a:ext cx="1371600" cy="361900"/>
          </a:xfrm>
          <a:prstGeom prst="rect">
            <a:avLst/>
          </a:prstGeom>
        </p:spPr>
      </p:pic>
      <p:sp>
        <p:nvSpPr>
          <p:cNvPr id="2" name="Title 1"/>
          <p:cNvSpPr>
            <a:spLocks noGrp="1"/>
          </p:cNvSpPr>
          <p:nvPr>
            <p:ph type="title"/>
          </p:nvPr>
        </p:nvSpPr>
        <p:spPr>
          <a:xfrm>
            <a:off x="1218882" y="3200401"/>
            <a:ext cx="9751063" cy="1241425"/>
          </a:xfrm>
        </p:spPr>
        <p:txBody>
          <a:bodyPr anchor="b"/>
          <a:lstStyle>
            <a:lvl1pPr algn="l">
              <a:lnSpc>
                <a:spcPct val="90000"/>
              </a:lnSpc>
              <a:defRPr sz="3200" b="1" cap="none" baseline="0"/>
            </a:lvl1pPr>
          </a:lstStyle>
          <a:p>
            <a:r>
              <a:rPr lang="en-US" smtClean="0"/>
              <a:t>Click to edit Master title style</a:t>
            </a:r>
            <a:endParaRPr/>
          </a:p>
        </p:txBody>
      </p:sp>
      <p:sp>
        <p:nvSpPr>
          <p:cNvPr id="3" name="Text Placeholder 2"/>
          <p:cNvSpPr>
            <a:spLocks noGrp="1"/>
          </p:cNvSpPr>
          <p:nvPr>
            <p:ph type="body" idx="1"/>
          </p:nvPr>
        </p:nvSpPr>
        <p:spPr>
          <a:xfrm>
            <a:off x="1218881" y="4593474"/>
            <a:ext cx="9751063" cy="664327"/>
          </a:xfrm>
        </p:spPr>
        <p:txBody>
          <a:bodyPr anchor="t">
            <a:noAutofit/>
          </a:bodyPr>
          <a:lstStyle>
            <a:lvl1pPr marL="0" indent="0">
              <a:spcBef>
                <a:spcPts val="0"/>
              </a:spcBef>
              <a:buNone/>
              <a:defRPr sz="2400" b="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7" name="Date Placeholder 6"/>
          <p:cNvSpPr>
            <a:spLocks noGrp="1"/>
          </p:cNvSpPr>
          <p:nvPr>
            <p:ph type="dt" sz="half" idx="10"/>
          </p:nvPr>
        </p:nvSpPr>
        <p:spPr>
          <a:xfrm>
            <a:off x="6703854" y="6329172"/>
            <a:ext cx="1422030" cy="182880"/>
          </a:xfrm>
        </p:spPr>
        <p:txBody>
          <a:bodyPr/>
          <a:lstStyle/>
          <a:p>
            <a:endParaRPr/>
          </a:p>
        </p:txBody>
      </p:sp>
      <p:sp>
        <p:nvSpPr>
          <p:cNvPr id="8" name="Footer Placeholder 7"/>
          <p:cNvSpPr>
            <a:spLocks noGrp="1"/>
          </p:cNvSpPr>
          <p:nvPr>
            <p:ph type="ftr" sz="quarter" idx="11"/>
          </p:nvPr>
        </p:nvSpPr>
        <p:spPr/>
        <p:txBody>
          <a:bodyPr/>
          <a:lstStyle/>
          <a:p>
            <a:r>
              <a:rPr lang="en-US" smtClean="0"/>
              <a:t>Symantec Confidential - NDA required</a:t>
            </a:r>
            <a:endParaRPr dirty="0"/>
          </a:p>
        </p:txBody>
      </p:sp>
      <p:sp>
        <p:nvSpPr>
          <p:cNvPr id="9" name="Slide Number Placeholder 8"/>
          <p:cNvSpPr>
            <a:spLocks noGrp="1"/>
          </p:cNvSpPr>
          <p:nvPr>
            <p:ph type="sldNum" sz="quarter" idx="12"/>
          </p:nvPr>
        </p:nvSpPr>
        <p:spPr>
          <a:xfrm>
            <a:off x="11054393" y="6329172"/>
            <a:ext cx="524991" cy="182880"/>
          </a:xfrm>
        </p:spPr>
        <p:txBody>
          <a:bodyPr/>
          <a:lstStyle>
            <a:lvl1pPr algn="r">
              <a:defRPr>
                <a:solidFill>
                  <a:schemeClr val="tx1">
                    <a:lumMod val="60000"/>
                    <a:lumOff val="40000"/>
                  </a:schemeClr>
                </a:solidFill>
              </a:defRPr>
            </a:lvl1pPr>
          </a:lstStyle>
          <a:p>
            <a:fld id="{C51EAA63-D034-42AE-91FA-B13B9518C7BE}" type="slidenum">
              <a:rPr/>
              <a:pPr/>
              <a:t>‹#›</a:t>
            </a:fld>
            <a:endParaRPr/>
          </a:p>
        </p:txBody>
      </p:sp>
      <p:grpSp>
        <p:nvGrpSpPr>
          <p:cNvPr id="57" name="Group 56"/>
          <p:cNvGrpSpPr/>
          <p:nvPr/>
        </p:nvGrpSpPr>
        <p:grpSpPr bwMode="invGray">
          <a:xfrm>
            <a:off x="0" y="0"/>
            <a:ext cx="12188825" cy="6858000"/>
            <a:chOff x="0" y="0"/>
            <a:chExt cx="12188825" cy="6858000"/>
          </a:xfrm>
        </p:grpSpPr>
        <p:sp>
          <p:nvSpPr>
            <p:cNvPr id="58" name="Rectangle 57"/>
            <p:cNvSpPr/>
            <p:nvPr/>
          </p:nvSpPr>
          <p:spPr bwMode="invGray">
            <a:xfrm>
              <a:off x="0" y="0"/>
              <a:ext cx="201168" cy="6858000"/>
            </a:xfrm>
            <a:prstGeom prst="rect">
              <a:avLst/>
            </a:prstGeom>
            <a:solidFill>
              <a:schemeClr val="tx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p>
          </p:txBody>
        </p:sp>
        <p:sp>
          <p:nvSpPr>
            <p:cNvPr id="59" name="Rectangle 58"/>
            <p:cNvSpPr/>
            <p:nvPr/>
          </p:nvSpPr>
          <p:spPr bwMode="invGray">
            <a:xfrm>
              <a:off x="11987657" y="0"/>
              <a:ext cx="201168" cy="6858000"/>
            </a:xfrm>
            <a:prstGeom prst="rect">
              <a:avLst/>
            </a:prstGeom>
            <a:solidFill>
              <a:schemeClr val="tx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p>
          </p:txBody>
        </p:sp>
        <p:sp>
          <p:nvSpPr>
            <p:cNvPr id="61" name="Rectangle 60"/>
            <p:cNvSpPr/>
            <p:nvPr/>
          </p:nvSpPr>
          <p:spPr bwMode="invGray">
            <a:xfrm>
              <a:off x="0" y="0"/>
              <a:ext cx="12188825" cy="201168"/>
            </a:xfrm>
            <a:prstGeom prst="rect">
              <a:avLst/>
            </a:prstGeom>
            <a:solidFill>
              <a:schemeClr val="tx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p>
          </p:txBody>
        </p:sp>
        <p:sp>
          <p:nvSpPr>
            <p:cNvPr id="62" name="Rectangle 61"/>
            <p:cNvSpPr/>
            <p:nvPr/>
          </p:nvSpPr>
          <p:spPr bwMode="invGray">
            <a:xfrm>
              <a:off x="0" y="6656832"/>
              <a:ext cx="12188825" cy="201168"/>
            </a:xfrm>
            <a:prstGeom prst="rect">
              <a:avLst/>
            </a:prstGeom>
            <a:solidFill>
              <a:schemeClr val="tx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p>
          </p:txBody>
        </p:sp>
      </p:grpSp>
    </p:spTree>
    <p:extLst>
      <p:ext uri="{BB962C8B-B14F-4D97-AF65-F5344CB8AC3E}">
        <p14:creationId xmlns:p14="http://schemas.microsoft.com/office/powerpoint/2010/main" val="14738389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EFEFEF"/>
        </a:solidFill>
        <a:effectLst/>
      </p:bgPr>
    </p:bg>
    <p:spTree>
      <p:nvGrpSpPr>
        <p:cNvPr id="1" name=""/>
        <p:cNvGrpSpPr/>
        <p:nvPr/>
      </p:nvGrpSpPr>
      <p:grpSpPr>
        <a:xfrm>
          <a:off x="0" y="0"/>
          <a:ext cx="0" cy="0"/>
          <a:chOff x="0" y="0"/>
          <a:chExt cx="0" cy="0"/>
        </a:xfrm>
      </p:grpSpPr>
      <p:grpSp>
        <p:nvGrpSpPr>
          <p:cNvPr id="7" name="Group 6"/>
          <p:cNvGrpSpPr/>
          <p:nvPr/>
        </p:nvGrpSpPr>
        <p:grpSpPr bwMode="invGray">
          <a:xfrm>
            <a:off x="0" y="0"/>
            <a:ext cx="12188825" cy="6858000"/>
            <a:chOff x="0" y="0"/>
            <a:chExt cx="12188825" cy="6858000"/>
          </a:xfrm>
        </p:grpSpPr>
        <p:sp>
          <p:nvSpPr>
            <p:cNvPr id="8" name="Rectangle 7"/>
            <p:cNvSpPr/>
            <p:nvPr/>
          </p:nvSpPr>
          <p:spPr bwMode="invGray">
            <a:xfrm>
              <a:off x="0" y="0"/>
              <a:ext cx="201168" cy="6858000"/>
            </a:xfrm>
            <a:prstGeom prst="rect">
              <a:avLst/>
            </a:prstGeom>
            <a:solidFill>
              <a:schemeClr val="tx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p>
          </p:txBody>
        </p:sp>
        <p:sp>
          <p:nvSpPr>
            <p:cNvPr id="23" name="Rectangle 22"/>
            <p:cNvSpPr/>
            <p:nvPr/>
          </p:nvSpPr>
          <p:spPr bwMode="invGray">
            <a:xfrm>
              <a:off x="11987657" y="0"/>
              <a:ext cx="201168" cy="6858000"/>
            </a:xfrm>
            <a:prstGeom prst="rect">
              <a:avLst/>
            </a:prstGeom>
            <a:solidFill>
              <a:schemeClr val="tx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p>
          </p:txBody>
        </p:sp>
        <p:sp>
          <p:nvSpPr>
            <p:cNvPr id="24" name="Rectangle 23"/>
            <p:cNvSpPr/>
            <p:nvPr/>
          </p:nvSpPr>
          <p:spPr bwMode="invGray">
            <a:xfrm>
              <a:off x="0" y="0"/>
              <a:ext cx="12188825" cy="201168"/>
            </a:xfrm>
            <a:prstGeom prst="rect">
              <a:avLst/>
            </a:prstGeom>
            <a:solidFill>
              <a:schemeClr val="tx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p>
          </p:txBody>
        </p:sp>
        <p:sp>
          <p:nvSpPr>
            <p:cNvPr id="25" name="Rectangle 24"/>
            <p:cNvSpPr/>
            <p:nvPr/>
          </p:nvSpPr>
          <p:spPr bwMode="invGray">
            <a:xfrm>
              <a:off x="0" y="6656832"/>
              <a:ext cx="12188825" cy="201168"/>
            </a:xfrm>
            <a:prstGeom prst="rect">
              <a:avLst/>
            </a:prstGeom>
            <a:solidFill>
              <a:schemeClr val="tx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p>
          </p:txBody>
        </p:sp>
      </p:grpSp>
      <p:sp>
        <p:nvSpPr>
          <p:cNvPr id="2" name="Title Placeholder 1"/>
          <p:cNvSpPr>
            <a:spLocks noGrp="1"/>
          </p:cNvSpPr>
          <p:nvPr>
            <p:ph type="title"/>
          </p:nvPr>
        </p:nvSpPr>
        <p:spPr>
          <a:xfrm>
            <a:off x="609599" y="304800"/>
            <a:ext cx="10969625" cy="838200"/>
          </a:xfrm>
          <a:prstGeom prst="rect">
            <a:avLst/>
          </a:prstGeom>
        </p:spPr>
        <p:txBody>
          <a:bodyPr vert="horz" lIns="0" tIns="0" rIns="0" bIns="0" rtlCol="0" anchor="b">
            <a:noAutofit/>
          </a:bodyPr>
          <a:lstStyle/>
          <a:p>
            <a:r>
              <a:rPr lang="en-US" smtClean="0"/>
              <a:t>Click to edit Master title style</a:t>
            </a:r>
            <a:endParaRPr/>
          </a:p>
        </p:txBody>
      </p:sp>
      <p:sp>
        <p:nvSpPr>
          <p:cNvPr id="3" name="Text Placeholder 2"/>
          <p:cNvSpPr>
            <a:spLocks noGrp="1"/>
          </p:cNvSpPr>
          <p:nvPr>
            <p:ph type="body" idx="1"/>
          </p:nvPr>
        </p:nvSpPr>
        <p:spPr>
          <a:xfrm>
            <a:off x="609441" y="1447800"/>
            <a:ext cx="10969943" cy="4495801"/>
          </a:xfrm>
          <a:prstGeom prst="rect">
            <a:avLst/>
          </a:prstGeom>
        </p:spPr>
        <p:txBody>
          <a:bodyPr vert="horz" lIns="0" tIns="0" rIns="0" bIns="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2"/>
          </p:nvPr>
        </p:nvSpPr>
        <p:spPr>
          <a:xfrm>
            <a:off x="7694612" y="6329172"/>
            <a:ext cx="1422030" cy="182880"/>
          </a:xfrm>
          <a:prstGeom prst="rect">
            <a:avLst/>
          </a:prstGeom>
        </p:spPr>
        <p:txBody>
          <a:bodyPr vert="horz" wrap="none" lIns="0" tIns="0" rIns="0" bIns="0" rtlCol="0" anchor="b"/>
          <a:lstStyle>
            <a:lvl1pPr algn="l">
              <a:defRPr sz="1000">
                <a:solidFill>
                  <a:schemeClr val="tx1">
                    <a:lumMod val="60000"/>
                    <a:lumOff val="40000"/>
                  </a:schemeClr>
                </a:solidFill>
              </a:defRPr>
            </a:lvl1pPr>
          </a:lstStyle>
          <a:p>
            <a:endParaRPr/>
          </a:p>
        </p:txBody>
      </p:sp>
      <p:sp>
        <p:nvSpPr>
          <p:cNvPr id="5" name="Footer Placeholder 4"/>
          <p:cNvSpPr>
            <a:spLocks noGrp="1"/>
          </p:cNvSpPr>
          <p:nvPr>
            <p:ph type="ftr" sz="quarter" idx="3"/>
          </p:nvPr>
        </p:nvSpPr>
        <p:spPr>
          <a:xfrm>
            <a:off x="609440" y="6329172"/>
            <a:ext cx="5495958" cy="182880"/>
          </a:xfrm>
          <a:prstGeom prst="rect">
            <a:avLst/>
          </a:prstGeom>
        </p:spPr>
        <p:txBody>
          <a:bodyPr vert="horz" wrap="none" lIns="0" tIns="0" rIns="0" bIns="0" rtlCol="0" anchor="b"/>
          <a:lstStyle>
            <a:lvl1pPr algn="l">
              <a:defRPr sz="1000">
                <a:solidFill>
                  <a:schemeClr val="tx1">
                    <a:lumMod val="60000"/>
                    <a:lumOff val="40000"/>
                  </a:schemeClr>
                </a:solidFill>
              </a:defRPr>
            </a:lvl1pPr>
          </a:lstStyle>
          <a:p>
            <a:r>
              <a:rPr lang="en-US" smtClean="0"/>
              <a:t>Symantec Confidential - NDA required</a:t>
            </a:r>
            <a:endParaRPr dirty="0"/>
          </a:p>
        </p:txBody>
      </p:sp>
      <p:grpSp>
        <p:nvGrpSpPr>
          <p:cNvPr id="27" name="Group 26"/>
          <p:cNvGrpSpPr/>
          <p:nvPr/>
        </p:nvGrpSpPr>
        <p:grpSpPr bwMode="ltGray">
          <a:xfrm>
            <a:off x="11033656" y="5946511"/>
            <a:ext cx="1155169" cy="911489"/>
            <a:chOff x="2916555" y="1923047"/>
            <a:chExt cx="1908466" cy="1505880"/>
          </a:xfrm>
        </p:grpSpPr>
        <p:sp>
          <p:nvSpPr>
            <p:cNvPr id="28" name="Rectangle 27"/>
            <p:cNvSpPr/>
            <p:nvPr/>
          </p:nvSpPr>
          <p:spPr bwMode="ltGray">
            <a:xfrm>
              <a:off x="2989396" y="2387191"/>
              <a:ext cx="517544" cy="522593"/>
            </a:xfrm>
            <a:prstGeom prst="rect">
              <a:avLst/>
            </a:prstGeom>
            <a:solidFill>
              <a:srgbClr val="E5E5E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p>
          </p:txBody>
        </p:sp>
        <p:sp>
          <p:nvSpPr>
            <p:cNvPr id="29" name="Rectangle 28"/>
            <p:cNvSpPr/>
            <p:nvPr/>
          </p:nvSpPr>
          <p:spPr bwMode="ltGray">
            <a:xfrm>
              <a:off x="3680212" y="2011408"/>
              <a:ext cx="1144809" cy="1144809"/>
            </a:xfrm>
            <a:prstGeom prst="rect">
              <a:avLst/>
            </a:prstGeom>
            <a:solidFill>
              <a:srgbClr val="FDBA30"/>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p>
          </p:txBody>
        </p:sp>
        <p:sp>
          <p:nvSpPr>
            <p:cNvPr id="30" name="Rectangle 29"/>
            <p:cNvSpPr/>
            <p:nvPr/>
          </p:nvSpPr>
          <p:spPr bwMode="ltGray">
            <a:xfrm>
              <a:off x="3564081" y="2621056"/>
              <a:ext cx="807871" cy="807871"/>
            </a:xfrm>
            <a:prstGeom prst="rect">
              <a:avLst/>
            </a:prstGeom>
            <a:solidFill>
              <a:srgbClr val="FEC10D"/>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p>
          </p:txBody>
        </p:sp>
        <p:sp>
          <p:nvSpPr>
            <p:cNvPr id="31" name="Rectangle 40"/>
            <p:cNvSpPr/>
            <p:nvPr/>
          </p:nvSpPr>
          <p:spPr bwMode="ltGray">
            <a:xfrm>
              <a:off x="3680212" y="2621056"/>
              <a:ext cx="691740" cy="535161"/>
            </a:xfrm>
            <a:custGeom>
              <a:avLst/>
              <a:gdLst/>
              <a:ahLst/>
              <a:cxnLst/>
              <a:rect l="l" t="t" r="r" b="b"/>
              <a:pathLst>
                <a:path w="691740" h="535161">
                  <a:moveTo>
                    <a:pt x="0" y="0"/>
                  </a:moveTo>
                  <a:lnTo>
                    <a:pt x="691740" y="0"/>
                  </a:lnTo>
                  <a:lnTo>
                    <a:pt x="691740" y="535161"/>
                  </a:lnTo>
                  <a:lnTo>
                    <a:pt x="0" y="535161"/>
                  </a:lnTo>
                  <a:close/>
                </a:path>
              </a:pathLst>
            </a:custGeom>
            <a:solidFill>
              <a:srgbClr val="F7961E"/>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p>
          </p:txBody>
        </p:sp>
        <p:sp>
          <p:nvSpPr>
            <p:cNvPr id="32" name="Rectangle 31"/>
            <p:cNvSpPr/>
            <p:nvPr/>
          </p:nvSpPr>
          <p:spPr bwMode="ltGray">
            <a:xfrm>
              <a:off x="3248168" y="2305142"/>
              <a:ext cx="343345" cy="343346"/>
            </a:xfrm>
            <a:prstGeom prst="rect">
              <a:avLst/>
            </a:prstGeom>
            <a:solidFill>
              <a:srgbClr val="888D90"/>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p>
          </p:txBody>
        </p:sp>
        <p:sp>
          <p:nvSpPr>
            <p:cNvPr id="33" name="Rectangle 32"/>
            <p:cNvSpPr/>
            <p:nvPr/>
          </p:nvSpPr>
          <p:spPr bwMode="ltGray">
            <a:xfrm>
              <a:off x="3564081" y="2621056"/>
              <a:ext cx="27432" cy="27432"/>
            </a:xfrm>
            <a:prstGeom prst="rect">
              <a:avLst/>
            </a:prstGeom>
            <a:solidFill>
              <a:srgbClr val="8B6E18"/>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p>
          </p:txBody>
        </p:sp>
        <p:sp>
          <p:nvSpPr>
            <p:cNvPr id="34" name="Rectangle 26"/>
            <p:cNvSpPr/>
            <p:nvPr/>
          </p:nvSpPr>
          <p:spPr bwMode="ltGray">
            <a:xfrm>
              <a:off x="3248168" y="2387191"/>
              <a:ext cx="258772" cy="261297"/>
            </a:xfrm>
            <a:custGeom>
              <a:avLst/>
              <a:gdLst/>
              <a:ahLst/>
              <a:cxnLst/>
              <a:rect l="l" t="t" r="r" b="b"/>
              <a:pathLst>
                <a:path w="258772" h="261297">
                  <a:moveTo>
                    <a:pt x="0" y="0"/>
                  </a:moveTo>
                  <a:lnTo>
                    <a:pt x="258772" y="0"/>
                  </a:lnTo>
                  <a:lnTo>
                    <a:pt x="258772" y="261297"/>
                  </a:lnTo>
                  <a:lnTo>
                    <a:pt x="0" y="261297"/>
                  </a:lnTo>
                  <a:close/>
                </a:path>
              </a:pathLst>
            </a:custGeom>
            <a:solidFill>
              <a:srgbClr val="808485"/>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p>
          </p:txBody>
        </p:sp>
        <p:sp>
          <p:nvSpPr>
            <p:cNvPr id="35" name="Rectangle 34"/>
            <p:cNvSpPr/>
            <p:nvPr/>
          </p:nvSpPr>
          <p:spPr bwMode="ltGray">
            <a:xfrm>
              <a:off x="3013379" y="2648496"/>
              <a:ext cx="234789" cy="237312"/>
            </a:xfrm>
            <a:prstGeom prst="rect">
              <a:avLst/>
            </a:prstGeom>
            <a:solidFill>
              <a:srgbClr val="E8B217"/>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p>
          </p:txBody>
        </p:sp>
        <p:sp>
          <p:nvSpPr>
            <p:cNvPr id="36" name="Rectangle 35"/>
            <p:cNvSpPr/>
            <p:nvPr/>
          </p:nvSpPr>
          <p:spPr bwMode="ltGray">
            <a:xfrm>
              <a:off x="2916555" y="2567414"/>
              <a:ext cx="234789" cy="237312"/>
            </a:xfrm>
            <a:prstGeom prst="rect">
              <a:avLst/>
            </a:prstGeom>
            <a:solidFill>
              <a:srgbClr val="FFC20E"/>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p>
          </p:txBody>
        </p:sp>
        <p:sp>
          <p:nvSpPr>
            <p:cNvPr id="37" name="Rectangle 36"/>
            <p:cNvSpPr/>
            <p:nvPr/>
          </p:nvSpPr>
          <p:spPr bwMode="ltGray">
            <a:xfrm>
              <a:off x="2989395" y="2567414"/>
              <a:ext cx="161949" cy="237312"/>
            </a:xfrm>
            <a:prstGeom prst="rect">
              <a:avLst/>
            </a:prstGeom>
            <a:solidFill>
              <a:srgbClr val="E8B217"/>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p>
          </p:txBody>
        </p:sp>
        <p:sp>
          <p:nvSpPr>
            <p:cNvPr id="38" name="Rectangle 37"/>
            <p:cNvSpPr/>
            <p:nvPr/>
          </p:nvSpPr>
          <p:spPr bwMode="ltGray">
            <a:xfrm>
              <a:off x="3013379" y="2648496"/>
              <a:ext cx="137965" cy="156230"/>
            </a:xfrm>
            <a:prstGeom prst="rect">
              <a:avLst/>
            </a:prstGeom>
            <a:solidFill>
              <a:srgbClr val="E3931E"/>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p>
          </p:txBody>
        </p:sp>
        <p:sp>
          <p:nvSpPr>
            <p:cNvPr id="39" name="Rectangle 38"/>
            <p:cNvSpPr/>
            <p:nvPr/>
          </p:nvSpPr>
          <p:spPr bwMode="ltGray">
            <a:xfrm>
              <a:off x="3128912" y="1923047"/>
              <a:ext cx="174198" cy="176722"/>
            </a:xfrm>
            <a:prstGeom prst="rect">
              <a:avLst/>
            </a:prstGeom>
            <a:solidFill>
              <a:srgbClr val="FFC20E"/>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p>
          </p:txBody>
        </p:sp>
      </p:grpSp>
      <p:sp>
        <p:nvSpPr>
          <p:cNvPr id="6" name="Slide Number Placeholder 5"/>
          <p:cNvSpPr>
            <a:spLocks noGrp="1"/>
          </p:cNvSpPr>
          <p:nvPr>
            <p:ph type="sldNum" sz="quarter" idx="4"/>
          </p:nvPr>
        </p:nvSpPr>
        <p:spPr>
          <a:xfrm>
            <a:off x="11436821" y="6439756"/>
            <a:ext cx="524991" cy="182880"/>
          </a:xfrm>
          <a:prstGeom prst="rect">
            <a:avLst/>
          </a:prstGeom>
        </p:spPr>
        <p:txBody>
          <a:bodyPr vert="horz" wrap="none" lIns="0" tIns="0" rIns="0" bIns="0" rtlCol="0" anchor="b"/>
          <a:lstStyle>
            <a:lvl1pPr algn="ctr">
              <a:defRPr sz="1000">
                <a:solidFill>
                  <a:schemeClr val="tx1"/>
                </a:solidFill>
              </a:defRPr>
            </a:lvl1pPr>
          </a:lstStyle>
          <a:p>
            <a:fld id="{C51EAA63-D034-42AE-91FA-B13B9518C7BE}" type="slidenum">
              <a:rPr/>
              <a:pPr/>
              <a:t>‹#›</a:t>
            </a:fld>
            <a:endParaRPr/>
          </a:p>
        </p:txBody>
      </p:sp>
    </p:spTree>
    <p:extLst>
      <p:ext uri="{BB962C8B-B14F-4D97-AF65-F5344CB8AC3E}">
        <p14:creationId xmlns:p14="http://schemas.microsoft.com/office/powerpoint/2010/main" val="3193062027"/>
      </p:ext>
    </p:extLst>
  </p:cSld>
  <p:clrMap bg1="lt1" tx1="dk1" bg2="lt2" tx2="dk2" accent1="accent1" accent2="accent2" accent3="accent3" accent4="accent4" accent5="accent5" accent6="accent6" hlink="hlink" folHlink="folHlink"/>
  <p:sldLayoutIdLst>
    <p:sldLayoutId id="2147483689" r:id="rId1"/>
    <p:sldLayoutId id="2147483707" r:id="rId2"/>
    <p:sldLayoutId id="2147483710" r:id="rId3"/>
    <p:sldLayoutId id="2147483726" r:id="rId4"/>
    <p:sldLayoutId id="2147483727" r:id="rId5"/>
    <p:sldLayoutId id="2147483711" r:id="rId6"/>
    <p:sldLayoutId id="2147483715" r:id="rId7"/>
    <p:sldLayoutId id="2147483692" r:id="rId8"/>
    <p:sldLayoutId id="2147483716" r:id="rId9"/>
    <p:sldLayoutId id="2147483717" r:id="rId10"/>
    <p:sldLayoutId id="2147483708" r:id="rId11"/>
    <p:sldLayoutId id="2147483709" r:id="rId12"/>
    <p:sldLayoutId id="2147483697" r:id="rId13"/>
    <p:sldLayoutId id="2147483698" r:id="rId14"/>
    <p:sldLayoutId id="2147483699" r:id="rId15"/>
    <p:sldLayoutId id="2147483719" r:id="rId16"/>
    <p:sldLayoutId id="2147483720" r:id="rId17"/>
    <p:sldLayoutId id="2147483700" r:id="rId18"/>
    <p:sldLayoutId id="2147483701" r:id="rId19"/>
    <p:sldLayoutId id="2147483702" r:id="rId20"/>
    <p:sldLayoutId id="2147483703" r:id="rId21"/>
    <p:sldLayoutId id="2147483721" r:id="rId22"/>
    <p:sldLayoutId id="2147483722" r:id="rId23"/>
    <p:sldLayoutId id="2147483693" r:id="rId24"/>
    <p:sldLayoutId id="2147483718" r:id="rId25"/>
    <p:sldLayoutId id="2147483725" r:id="rId26"/>
    <p:sldLayoutId id="2147483723" r:id="rId27"/>
    <p:sldLayoutId id="2147483724" r:id="rId28"/>
    <p:sldLayoutId id="2147483704" r:id="rId29"/>
    <p:sldLayoutId id="2147483705" r:id="rId30"/>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hf sldNum="0" hdr="0" dt="0"/>
  <p:txStyles>
    <p:titleStyle>
      <a:lvl1pPr algn="l" defTabSz="914400" rtl="0" eaLnBrk="1" latinLnBrk="0" hangingPunct="1">
        <a:lnSpc>
          <a:spcPct val="90000"/>
        </a:lnSpc>
        <a:spcBef>
          <a:spcPct val="0"/>
        </a:spcBef>
        <a:buNone/>
        <a:defRPr sz="2800" b="1" kern="1200">
          <a:solidFill>
            <a:srgbClr val="404040"/>
          </a:solidFill>
          <a:latin typeface="+mj-lt"/>
          <a:ea typeface="+mj-ea"/>
          <a:cs typeface="+mj-cs"/>
        </a:defRPr>
      </a:lvl1pPr>
    </p:titleStyle>
    <p:bodyStyle>
      <a:lvl1pPr marL="228600" indent="-228600" algn="l" defTabSz="914400" rtl="0" eaLnBrk="1" latinLnBrk="0" hangingPunct="1">
        <a:lnSpc>
          <a:spcPct val="90000"/>
        </a:lnSpc>
        <a:spcBef>
          <a:spcPts val="1800"/>
        </a:spcBef>
        <a:buClr>
          <a:schemeClr val="tx1">
            <a:lumMod val="40000"/>
            <a:lumOff val="60000"/>
          </a:schemeClr>
        </a:buClr>
        <a:buFont typeface="Arial" panose="020B0604020202020204" pitchFamily="34" charset="0"/>
        <a:buChar char="•"/>
        <a:defRPr sz="2400" b="0" kern="1200">
          <a:solidFill>
            <a:schemeClr val="tx1"/>
          </a:solidFill>
          <a:latin typeface="+mn-lt"/>
          <a:ea typeface="+mn-ea"/>
          <a:cs typeface="+mn-cs"/>
        </a:defRPr>
      </a:lvl1pPr>
      <a:lvl2pPr marL="502920" indent="-228600" algn="l" defTabSz="914400" rtl="0" eaLnBrk="1" latinLnBrk="0" hangingPunct="1">
        <a:lnSpc>
          <a:spcPct val="90000"/>
        </a:lnSpc>
        <a:spcBef>
          <a:spcPts val="800"/>
        </a:spcBef>
        <a:buClr>
          <a:schemeClr val="tx1">
            <a:lumMod val="40000"/>
            <a:lumOff val="60000"/>
          </a:schemeClr>
        </a:buClr>
        <a:buFont typeface="Arial" panose="020B0604020202020204" pitchFamily="34" charset="0"/>
        <a:buChar char="–"/>
        <a:defRPr sz="2000" b="0" kern="1200">
          <a:solidFill>
            <a:schemeClr val="tx1"/>
          </a:solidFill>
          <a:latin typeface="+mn-lt"/>
          <a:ea typeface="+mn-ea"/>
          <a:cs typeface="+mn-cs"/>
        </a:defRPr>
      </a:lvl2pPr>
      <a:lvl3pPr marL="731520" indent="-182880" algn="l" defTabSz="914400" rtl="0" eaLnBrk="1" latinLnBrk="0" hangingPunct="1">
        <a:lnSpc>
          <a:spcPct val="90000"/>
        </a:lnSpc>
        <a:spcBef>
          <a:spcPts val="600"/>
        </a:spcBef>
        <a:buClr>
          <a:schemeClr val="tx1">
            <a:lumMod val="40000"/>
            <a:lumOff val="60000"/>
          </a:schemeClr>
        </a:buClr>
        <a:buFont typeface="Arial" panose="020B0604020202020204" pitchFamily="34" charset="0"/>
        <a:buChar char="•"/>
        <a:defRPr sz="1800" b="0" kern="1200">
          <a:solidFill>
            <a:schemeClr val="tx1"/>
          </a:solidFill>
          <a:latin typeface="+mn-lt"/>
          <a:ea typeface="+mn-ea"/>
          <a:cs typeface="+mn-cs"/>
        </a:defRPr>
      </a:lvl3pPr>
      <a:lvl4pPr marL="960120" indent="-182880" algn="l" defTabSz="914400" rtl="0" eaLnBrk="1" latinLnBrk="0" hangingPunct="1">
        <a:lnSpc>
          <a:spcPct val="90000"/>
        </a:lnSpc>
        <a:spcBef>
          <a:spcPts val="600"/>
        </a:spcBef>
        <a:buClr>
          <a:schemeClr val="tx1">
            <a:lumMod val="40000"/>
            <a:lumOff val="60000"/>
          </a:schemeClr>
        </a:buClr>
        <a:buFont typeface="Arial" panose="020B0604020202020204" pitchFamily="34" charset="0"/>
        <a:buChar char="–"/>
        <a:defRPr sz="1600" b="0" kern="1200">
          <a:solidFill>
            <a:schemeClr val="tx1"/>
          </a:solidFill>
          <a:latin typeface="+mn-lt"/>
          <a:ea typeface="+mn-ea"/>
          <a:cs typeface="+mn-cs"/>
        </a:defRPr>
      </a:lvl4pPr>
      <a:lvl5pPr marL="1188720" indent="-182880" algn="l" defTabSz="914400" rtl="0" eaLnBrk="1" latinLnBrk="0" hangingPunct="1">
        <a:lnSpc>
          <a:spcPct val="90000"/>
        </a:lnSpc>
        <a:spcBef>
          <a:spcPts val="600"/>
        </a:spcBef>
        <a:buClr>
          <a:schemeClr val="tx1">
            <a:lumMod val="40000"/>
            <a:lumOff val="60000"/>
          </a:schemeClr>
        </a:buClr>
        <a:buFont typeface="Arial" panose="020B0604020202020204" pitchFamily="34" charset="0"/>
        <a:buChar char="•"/>
        <a:defRPr sz="1600" b="0" kern="1200">
          <a:solidFill>
            <a:schemeClr val="tx1"/>
          </a:solidFill>
          <a:latin typeface="+mn-lt"/>
          <a:ea typeface="+mn-ea"/>
          <a:cs typeface="+mn-cs"/>
        </a:defRPr>
      </a:lvl5pPr>
      <a:lvl6pPr marL="1417320" indent="-182880" algn="l" defTabSz="914400" rtl="0" eaLnBrk="1" latinLnBrk="0" hangingPunct="1">
        <a:lnSpc>
          <a:spcPct val="90000"/>
        </a:lnSpc>
        <a:spcBef>
          <a:spcPts val="600"/>
        </a:spcBef>
        <a:buClr>
          <a:schemeClr val="tx1">
            <a:lumMod val="40000"/>
            <a:lumOff val="60000"/>
          </a:schemeClr>
        </a:buClr>
        <a:buFont typeface="Arial" panose="020B0604020202020204" pitchFamily="34" charset="0"/>
        <a:buChar char="–"/>
        <a:defRPr sz="1600" b="0" kern="1200">
          <a:solidFill>
            <a:schemeClr val="tx1"/>
          </a:solidFill>
          <a:latin typeface="+mn-lt"/>
          <a:ea typeface="+mn-ea"/>
          <a:cs typeface="+mn-cs"/>
        </a:defRPr>
      </a:lvl6pPr>
      <a:lvl7pPr marL="1645920" indent="-182880" algn="l" defTabSz="914400" rtl="0" eaLnBrk="1" latinLnBrk="0" hangingPunct="1">
        <a:lnSpc>
          <a:spcPct val="90000"/>
        </a:lnSpc>
        <a:spcBef>
          <a:spcPts val="600"/>
        </a:spcBef>
        <a:buClr>
          <a:schemeClr val="tx1">
            <a:lumMod val="40000"/>
            <a:lumOff val="60000"/>
          </a:schemeClr>
        </a:buClr>
        <a:buFont typeface="Arial" panose="020B0604020202020204" pitchFamily="34" charset="0"/>
        <a:buChar char="•"/>
        <a:defRPr sz="1600" b="0" kern="1200">
          <a:solidFill>
            <a:schemeClr val="tx1"/>
          </a:solidFill>
          <a:latin typeface="+mn-lt"/>
          <a:ea typeface="+mn-ea"/>
          <a:cs typeface="+mn-cs"/>
        </a:defRPr>
      </a:lvl7pPr>
      <a:lvl8pPr marL="1874520" indent="-182880" algn="l" defTabSz="914400" rtl="0" eaLnBrk="1" latinLnBrk="0" hangingPunct="1">
        <a:lnSpc>
          <a:spcPct val="90000"/>
        </a:lnSpc>
        <a:spcBef>
          <a:spcPts val="600"/>
        </a:spcBef>
        <a:buClr>
          <a:schemeClr val="tx1">
            <a:lumMod val="40000"/>
            <a:lumOff val="60000"/>
          </a:schemeClr>
        </a:buClr>
        <a:buFont typeface="Arial" panose="020B0604020202020204" pitchFamily="34" charset="0"/>
        <a:buChar char="–"/>
        <a:defRPr sz="1600" b="0" kern="1200">
          <a:solidFill>
            <a:schemeClr val="tx1"/>
          </a:solidFill>
          <a:latin typeface="+mn-lt"/>
          <a:ea typeface="+mn-ea"/>
          <a:cs typeface="+mn-cs"/>
        </a:defRPr>
      </a:lvl8pPr>
      <a:lvl9pPr marL="2103120" indent="-182880" algn="l" defTabSz="914400" rtl="0" eaLnBrk="1" latinLnBrk="0" hangingPunct="1">
        <a:lnSpc>
          <a:spcPct val="90000"/>
        </a:lnSpc>
        <a:spcBef>
          <a:spcPts val="600"/>
        </a:spcBef>
        <a:buClr>
          <a:schemeClr val="tx1">
            <a:lumMod val="40000"/>
            <a:lumOff val="60000"/>
          </a:schemeClr>
        </a:buClr>
        <a:buFont typeface="Arial" panose="020B0604020202020204" pitchFamily="34" charset="0"/>
        <a:buChar char="•"/>
        <a:defRPr sz="1600" b="0" kern="120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slideLayout" Target="../slideLayouts/slideLayout15.xml"/><Relationship Id="rId1" Type="http://schemas.openxmlformats.org/officeDocument/2006/relationships/tags" Target="../tags/tag15.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11.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32.png"/><Relationship Id="rId3" Type="http://schemas.openxmlformats.org/officeDocument/2006/relationships/image" Target="../media/image22.png"/><Relationship Id="rId7" Type="http://schemas.openxmlformats.org/officeDocument/2006/relationships/image" Target="../media/image27.png"/><Relationship Id="rId12" Type="http://schemas.openxmlformats.org/officeDocument/2006/relationships/image" Target="../media/image31.jpg"/><Relationship Id="rId2" Type="http://schemas.openxmlformats.org/officeDocument/2006/relationships/slideLayout" Target="../slideLayouts/slideLayout15.xml"/><Relationship Id="rId1" Type="http://schemas.openxmlformats.org/officeDocument/2006/relationships/tags" Target="../tags/tag16.xml"/><Relationship Id="rId6" Type="http://schemas.openxmlformats.org/officeDocument/2006/relationships/image" Target="../media/image25.png"/><Relationship Id="rId11" Type="http://schemas.openxmlformats.org/officeDocument/2006/relationships/image" Target="../media/image26.png"/><Relationship Id="rId5" Type="http://schemas.openxmlformats.org/officeDocument/2006/relationships/image" Target="../media/image24.png"/><Relationship Id="rId10" Type="http://schemas.openxmlformats.org/officeDocument/2006/relationships/image" Target="../media/image30.png"/><Relationship Id="rId4" Type="http://schemas.openxmlformats.org/officeDocument/2006/relationships/image" Target="../media/image23.png"/><Relationship Id="rId9" Type="http://schemas.openxmlformats.org/officeDocument/2006/relationships/image" Target="../media/image29.png"/></Relationships>
</file>

<file path=ppt/slides/_rels/slide12.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image" Target="../media/image29.png"/><Relationship Id="rId18" Type="http://schemas.openxmlformats.org/officeDocument/2006/relationships/image" Target="../media/image37.png"/><Relationship Id="rId3" Type="http://schemas.openxmlformats.org/officeDocument/2006/relationships/image" Target="../media/image22.png"/><Relationship Id="rId7" Type="http://schemas.openxmlformats.org/officeDocument/2006/relationships/image" Target="../media/image33.png"/><Relationship Id="rId12" Type="http://schemas.openxmlformats.org/officeDocument/2006/relationships/image" Target="../media/image28.png"/><Relationship Id="rId17" Type="http://schemas.openxmlformats.org/officeDocument/2006/relationships/image" Target="../media/image32.png"/><Relationship Id="rId2" Type="http://schemas.openxmlformats.org/officeDocument/2006/relationships/slideLayout" Target="../slideLayouts/slideLayout15.xml"/><Relationship Id="rId16" Type="http://schemas.openxmlformats.org/officeDocument/2006/relationships/image" Target="../media/image31.jpg"/><Relationship Id="rId1" Type="http://schemas.openxmlformats.org/officeDocument/2006/relationships/tags" Target="../tags/tag17.xml"/><Relationship Id="rId6" Type="http://schemas.openxmlformats.org/officeDocument/2006/relationships/image" Target="../media/image25.png"/><Relationship Id="rId11" Type="http://schemas.openxmlformats.org/officeDocument/2006/relationships/image" Target="../media/image27.png"/><Relationship Id="rId5" Type="http://schemas.openxmlformats.org/officeDocument/2006/relationships/image" Target="../media/image24.png"/><Relationship Id="rId15" Type="http://schemas.openxmlformats.org/officeDocument/2006/relationships/image" Target="../media/image26.png"/><Relationship Id="rId10" Type="http://schemas.openxmlformats.org/officeDocument/2006/relationships/image" Target="../media/image36.png"/><Relationship Id="rId19" Type="http://schemas.openxmlformats.org/officeDocument/2006/relationships/image" Target="../media/image38.jpg"/><Relationship Id="rId4" Type="http://schemas.openxmlformats.org/officeDocument/2006/relationships/image" Target="../media/image23.png"/><Relationship Id="rId9" Type="http://schemas.openxmlformats.org/officeDocument/2006/relationships/image" Target="../media/image35.png"/><Relationship Id="rId14" Type="http://schemas.openxmlformats.org/officeDocument/2006/relationships/image" Target="../media/image30.png"/></Relationships>
</file>

<file path=ppt/slides/_rels/slide13.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image" Target="../media/image29.png"/><Relationship Id="rId18" Type="http://schemas.openxmlformats.org/officeDocument/2006/relationships/image" Target="../media/image41.png"/><Relationship Id="rId3" Type="http://schemas.openxmlformats.org/officeDocument/2006/relationships/image" Target="../media/image22.png"/><Relationship Id="rId21" Type="http://schemas.openxmlformats.org/officeDocument/2006/relationships/image" Target="../media/image32.png"/><Relationship Id="rId7" Type="http://schemas.openxmlformats.org/officeDocument/2006/relationships/image" Target="../media/image33.png"/><Relationship Id="rId12" Type="http://schemas.openxmlformats.org/officeDocument/2006/relationships/image" Target="../media/image28.png"/><Relationship Id="rId17" Type="http://schemas.openxmlformats.org/officeDocument/2006/relationships/image" Target="../media/image40.png"/><Relationship Id="rId25" Type="http://schemas.openxmlformats.org/officeDocument/2006/relationships/image" Target="../media/image38.jpg"/><Relationship Id="rId2" Type="http://schemas.openxmlformats.org/officeDocument/2006/relationships/slideLayout" Target="../slideLayouts/slideLayout15.xml"/><Relationship Id="rId16" Type="http://schemas.openxmlformats.org/officeDocument/2006/relationships/image" Target="../media/image39.png"/><Relationship Id="rId20" Type="http://schemas.openxmlformats.org/officeDocument/2006/relationships/image" Target="../media/image31.jpg"/><Relationship Id="rId1" Type="http://schemas.openxmlformats.org/officeDocument/2006/relationships/tags" Target="../tags/tag18.xml"/><Relationship Id="rId6" Type="http://schemas.openxmlformats.org/officeDocument/2006/relationships/image" Target="../media/image25.png"/><Relationship Id="rId11" Type="http://schemas.openxmlformats.org/officeDocument/2006/relationships/image" Target="../media/image27.png"/><Relationship Id="rId24" Type="http://schemas.openxmlformats.org/officeDocument/2006/relationships/image" Target="../media/image44.jpg"/><Relationship Id="rId5" Type="http://schemas.openxmlformats.org/officeDocument/2006/relationships/image" Target="../media/image24.png"/><Relationship Id="rId15" Type="http://schemas.openxmlformats.org/officeDocument/2006/relationships/image" Target="../media/image26.png"/><Relationship Id="rId23" Type="http://schemas.openxmlformats.org/officeDocument/2006/relationships/image" Target="../media/image43.png"/><Relationship Id="rId10" Type="http://schemas.openxmlformats.org/officeDocument/2006/relationships/image" Target="../media/image36.png"/><Relationship Id="rId19" Type="http://schemas.openxmlformats.org/officeDocument/2006/relationships/image" Target="../media/image42.png"/><Relationship Id="rId4" Type="http://schemas.openxmlformats.org/officeDocument/2006/relationships/image" Target="../media/image23.png"/><Relationship Id="rId9" Type="http://schemas.openxmlformats.org/officeDocument/2006/relationships/image" Target="../media/image35.png"/><Relationship Id="rId14" Type="http://schemas.openxmlformats.org/officeDocument/2006/relationships/image" Target="../media/image30.png"/><Relationship Id="rId22" Type="http://schemas.openxmlformats.org/officeDocument/2006/relationships/image" Target="../media/image37.png"/></Relationships>
</file>

<file path=ppt/slides/_rels/slide14.xml.rels><?xml version="1.0" encoding="UTF-8" standalone="yes"?>
<Relationships xmlns="http://schemas.openxmlformats.org/package/2006/relationships"><Relationship Id="rId8" Type="http://schemas.openxmlformats.org/officeDocument/2006/relationships/image" Target="../media/image46.png"/><Relationship Id="rId13" Type="http://schemas.openxmlformats.org/officeDocument/2006/relationships/image" Target="../media/image35.png"/><Relationship Id="rId18" Type="http://schemas.openxmlformats.org/officeDocument/2006/relationships/image" Target="../media/image30.png"/><Relationship Id="rId26" Type="http://schemas.openxmlformats.org/officeDocument/2006/relationships/image" Target="../media/image38.jpg"/><Relationship Id="rId3" Type="http://schemas.openxmlformats.org/officeDocument/2006/relationships/image" Target="../media/image22.png"/><Relationship Id="rId21" Type="http://schemas.openxmlformats.org/officeDocument/2006/relationships/image" Target="../media/image40.png"/><Relationship Id="rId7" Type="http://schemas.openxmlformats.org/officeDocument/2006/relationships/image" Target="../media/image45.png"/><Relationship Id="rId12" Type="http://schemas.openxmlformats.org/officeDocument/2006/relationships/image" Target="../media/image34.png"/><Relationship Id="rId17" Type="http://schemas.openxmlformats.org/officeDocument/2006/relationships/image" Target="../media/image29.png"/><Relationship Id="rId25" Type="http://schemas.openxmlformats.org/officeDocument/2006/relationships/image" Target="../media/image37.png"/><Relationship Id="rId2" Type="http://schemas.openxmlformats.org/officeDocument/2006/relationships/slideLayout" Target="../slideLayouts/slideLayout15.xml"/><Relationship Id="rId16" Type="http://schemas.openxmlformats.org/officeDocument/2006/relationships/image" Target="../media/image28.png"/><Relationship Id="rId20" Type="http://schemas.openxmlformats.org/officeDocument/2006/relationships/image" Target="../media/image39.png"/><Relationship Id="rId29" Type="http://schemas.openxmlformats.org/officeDocument/2006/relationships/image" Target="../media/image44.jpg"/><Relationship Id="rId1" Type="http://schemas.openxmlformats.org/officeDocument/2006/relationships/tags" Target="../tags/tag19.xml"/><Relationship Id="rId6" Type="http://schemas.openxmlformats.org/officeDocument/2006/relationships/image" Target="../media/image25.png"/><Relationship Id="rId11" Type="http://schemas.openxmlformats.org/officeDocument/2006/relationships/image" Target="../media/image33.png"/><Relationship Id="rId24" Type="http://schemas.openxmlformats.org/officeDocument/2006/relationships/image" Target="../media/image32.png"/><Relationship Id="rId5" Type="http://schemas.openxmlformats.org/officeDocument/2006/relationships/image" Target="../media/image24.png"/><Relationship Id="rId15" Type="http://schemas.openxmlformats.org/officeDocument/2006/relationships/image" Target="../media/image27.png"/><Relationship Id="rId23" Type="http://schemas.openxmlformats.org/officeDocument/2006/relationships/image" Target="../media/image31.jpg"/><Relationship Id="rId28" Type="http://schemas.openxmlformats.org/officeDocument/2006/relationships/image" Target="../media/image42.png"/><Relationship Id="rId10" Type="http://schemas.openxmlformats.org/officeDocument/2006/relationships/image" Target="../media/image48.png"/><Relationship Id="rId19" Type="http://schemas.openxmlformats.org/officeDocument/2006/relationships/image" Target="../media/image26.png"/><Relationship Id="rId31" Type="http://schemas.openxmlformats.org/officeDocument/2006/relationships/image" Target="../media/image50.png"/><Relationship Id="rId4" Type="http://schemas.openxmlformats.org/officeDocument/2006/relationships/image" Target="../media/image23.png"/><Relationship Id="rId9" Type="http://schemas.openxmlformats.org/officeDocument/2006/relationships/image" Target="../media/image47.png"/><Relationship Id="rId14" Type="http://schemas.openxmlformats.org/officeDocument/2006/relationships/image" Target="../media/image36.png"/><Relationship Id="rId22" Type="http://schemas.openxmlformats.org/officeDocument/2006/relationships/image" Target="../media/image41.png"/><Relationship Id="rId27" Type="http://schemas.openxmlformats.org/officeDocument/2006/relationships/image" Target="../media/image43.png"/><Relationship Id="rId30" Type="http://schemas.openxmlformats.org/officeDocument/2006/relationships/image" Target="../media/image49.png"/></Relationships>
</file>

<file path=ppt/slides/_rels/slide15.xml.rels><?xml version="1.0" encoding="UTF-8" standalone="yes"?>
<Relationships xmlns="http://schemas.openxmlformats.org/package/2006/relationships"><Relationship Id="rId8" Type="http://schemas.openxmlformats.org/officeDocument/2006/relationships/image" Target="../media/image46.png"/><Relationship Id="rId13" Type="http://schemas.openxmlformats.org/officeDocument/2006/relationships/image" Target="../media/image35.png"/><Relationship Id="rId18" Type="http://schemas.openxmlformats.org/officeDocument/2006/relationships/image" Target="../media/image30.png"/><Relationship Id="rId26" Type="http://schemas.openxmlformats.org/officeDocument/2006/relationships/image" Target="../media/image37.png"/><Relationship Id="rId3" Type="http://schemas.openxmlformats.org/officeDocument/2006/relationships/image" Target="../media/image22.png"/><Relationship Id="rId21" Type="http://schemas.openxmlformats.org/officeDocument/2006/relationships/image" Target="../media/image40.png"/><Relationship Id="rId7" Type="http://schemas.openxmlformats.org/officeDocument/2006/relationships/image" Target="../media/image45.png"/><Relationship Id="rId12" Type="http://schemas.openxmlformats.org/officeDocument/2006/relationships/image" Target="../media/image34.png"/><Relationship Id="rId17" Type="http://schemas.openxmlformats.org/officeDocument/2006/relationships/image" Target="../media/image29.png"/><Relationship Id="rId25" Type="http://schemas.openxmlformats.org/officeDocument/2006/relationships/image" Target="../media/image32.png"/><Relationship Id="rId33" Type="http://schemas.openxmlformats.org/officeDocument/2006/relationships/image" Target="../media/image52.png"/><Relationship Id="rId2" Type="http://schemas.openxmlformats.org/officeDocument/2006/relationships/slideLayout" Target="../slideLayouts/slideLayout15.xml"/><Relationship Id="rId16" Type="http://schemas.openxmlformats.org/officeDocument/2006/relationships/image" Target="../media/image28.png"/><Relationship Id="rId20" Type="http://schemas.openxmlformats.org/officeDocument/2006/relationships/image" Target="../media/image39.png"/><Relationship Id="rId29" Type="http://schemas.openxmlformats.org/officeDocument/2006/relationships/image" Target="../media/image44.jpg"/><Relationship Id="rId1" Type="http://schemas.openxmlformats.org/officeDocument/2006/relationships/tags" Target="../tags/tag20.xml"/><Relationship Id="rId6" Type="http://schemas.openxmlformats.org/officeDocument/2006/relationships/image" Target="../media/image25.png"/><Relationship Id="rId11" Type="http://schemas.openxmlformats.org/officeDocument/2006/relationships/image" Target="../media/image33.png"/><Relationship Id="rId24" Type="http://schemas.openxmlformats.org/officeDocument/2006/relationships/image" Target="../media/image31.jpg"/><Relationship Id="rId32" Type="http://schemas.openxmlformats.org/officeDocument/2006/relationships/image" Target="../media/image51.png"/><Relationship Id="rId5" Type="http://schemas.openxmlformats.org/officeDocument/2006/relationships/image" Target="../media/image24.png"/><Relationship Id="rId15" Type="http://schemas.openxmlformats.org/officeDocument/2006/relationships/image" Target="../media/image27.png"/><Relationship Id="rId23" Type="http://schemas.openxmlformats.org/officeDocument/2006/relationships/image" Target="../media/image42.png"/><Relationship Id="rId28" Type="http://schemas.openxmlformats.org/officeDocument/2006/relationships/image" Target="../media/image43.png"/><Relationship Id="rId10" Type="http://schemas.openxmlformats.org/officeDocument/2006/relationships/image" Target="../media/image48.png"/><Relationship Id="rId19" Type="http://schemas.openxmlformats.org/officeDocument/2006/relationships/image" Target="../media/image26.png"/><Relationship Id="rId31" Type="http://schemas.openxmlformats.org/officeDocument/2006/relationships/image" Target="../media/image50.png"/><Relationship Id="rId4" Type="http://schemas.openxmlformats.org/officeDocument/2006/relationships/image" Target="../media/image23.png"/><Relationship Id="rId9" Type="http://schemas.openxmlformats.org/officeDocument/2006/relationships/image" Target="../media/image47.png"/><Relationship Id="rId14" Type="http://schemas.openxmlformats.org/officeDocument/2006/relationships/image" Target="../media/image36.png"/><Relationship Id="rId22" Type="http://schemas.openxmlformats.org/officeDocument/2006/relationships/image" Target="../media/image41.png"/><Relationship Id="rId27" Type="http://schemas.openxmlformats.org/officeDocument/2006/relationships/image" Target="../media/image38.jpg"/><Relationship Id="rId30" Type="http://schemas.openxmlformats.org/officeDocument/2006/relationships/image" Target="../media/image49.png"/></Relationships>
</file>

<file path=ppt/slides/_rels/slide16.xml.rels><?xml version="1.0" encoding="UTF-8" standalone="yes"?>
<Relationships xmlns="http://schemas.openxmlformats.org/package/2006/relationships"><Relationship Id="rId3" Type="http://schemas.openxmlformats.org/officeDocument/2006/relationships/image" Target="../media/image53.png"/><Relationship Id="rId7" Type="http://schemas.openxmlformats.org/officeDocument/2006/relationships/image" Target="../media/image57.png"/><Relationship Id="rId2" Type="http://schemas.openxmlformats.org/officeDocument/2006/relationships/notesSlide" Target="../notesSlides/notesSlide9.xml"/><Relationship Id="rId1" Type="http://schemas.openxmlformats.org/officeDocument/2006/relationships/slideLayout" Target="../slideLayouts/slideLayout15.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5.xml"/></Relationships>
</file>

<file path=ppt/slides/_rels/slide19.xml.rels><?xml version="1.0" encoding="UTF-8" standalone="yes"?>
<Relationships xmlns="http://schemas.openxmlformats.org/package/2006/relationships"><Relationship Id="rId8" Type="http://schemas.openxmlformats.org/officeDocument/2006/relationships/image" Target="../media/image46.png"/><Relationship Id="rId13" Type="http://schemas.openxmlformats.org/officeDocument/2006/relationships/image" Target="../media/image35.png"/><Relationship Id="rId18" Type="http://schemas.openxmlformats.org/officeDocument/2006/relationships/image" Target="../media/image30.png"/><Relationship Id="rId26" Type="http://schemas.openxmlformats.org/officeDocument/2006/relationships/image" Target="../media/image38.jpg"/><Relationship Id="rId3" Type="http://schemas.openxmlformats.org/officeDocument/2006/relationships/image" Target="../media/image22.png"/><Relationship Id="rId21" Type="http://schemas.openxmlformats.org/officeDocument/2006/relationships/image" Target="../media/image40.png"/><Relationship Id="rId7" Type="http://schemas.openxmlformats.org/officeDocument/2006/relationships/image" Target="../media/image45.png"/><Relationship Id="rId12" Type="http://schemas.openxmlformats.org/officeDocument/2006/relationships/image" Target="../media/image34.png"/><Relationship Id="rId17" Type="http://schemas.openxmlformats.org/officeDocument/2006/relationships/image" Target="../media/image29.png"/><Relationship Id="rId25" Type="http://schemas.openxmlformats.org/officeDocument/2006/relationships/image" Target="../media/image37.png"/><Relationship Id="rId2" Type="http://schemas.openxmlformats.org/officeDocument/2006/relationships/slideLayout" Target="../slideLayouts/slideLayout15.xml"/><Relationship Id="rId16" Type="http://schemas.openxmlformats.org/officeDocument/2006/relationships/image" Target="../media/image28.png"/><Relationship Id="rId20" Type="http://schemas.openxmlformats.org/officeDocument/2006/relationships/image" Target="../media/image39.png"/><Relationship Id="rId29" Type="http://schemas.openxmlformats.org/officeDocument/2006/relationships/image" Target="../media/image44.jpg"/><Relationship Id="rId1" Type="http://schemas.openxmlformats.org/officeDocument/2006/relationships/tags" Target="../tags/tag21.xml"/><Relationship Id="rId6" Type="http://schemas.openxmlformats.org/officeDocument/2006/relationships/image" Target="../media/image25.png"/><Relationship Id="rId11" Type="http://schemas.openxmlformats.org/officeDocument/2006/relationships/image" Target="../media/image33.png"/><Relationship Id="rId24" Type="http://schemas.openxmlformats.org/officeDocument/2006/relationships/image" Target="../media/image32.png"/><Relationship Id="rId5" Type="http://schemas.openxmlformats.org/officeDocument/2006/relationships/image" Target="../media/image24.png"/><Relationship Id="rId15" Type="http://schemas.openxmlformats.org/officeDocument/2006/relationships/image" Target="../media/image27.png"/><Relationship Id="rId23" Type="http://schemas.openxmlformats.org/officeDocument/2006/relationships/image" Target="../media/image31.jpg"/><Relationship Id="rId28" Type="http://schemas.openxmlformats.org/officeDocument/2006/relationships/image" Target="../media/image42.png"/><Relationship Id="rId10" Type="http://schemas.openxmlformats.org/officeDocument/2006/relationships/image" Target="../media/image48.png"/><Relationship Id="rId19" Type="http://schemas.openxmlformats.org/officeDocument/2006/relationships/image" Target="../media/image26.png"/><Relationship Id="rId31" Type="http://schemas.openxmlformats.org/officeDocument/2006/relationships/image" Target="../media/image50.png"/><Relationship Id="rId4" Type="http://schemas.openxmlformats.org/officeDocument/2006/relationships/image" Target="../media/image23.png"/><Relationship Id="rId9" Type="http://schemas.openxmlformats.org/officeDocument/2006/relationships/image" Target="../media/image47.png"/><Relationship Id="rId14" Type="http://schemas.openxmlformats.org/officeDocument/2006/relationships/image" Target="../media/image36.png"/><Relationship Id="rId22" Type="http://schemas.openxmlformats.org/officeDocument/2006/relationships/image" Target="../media/image41.png"/><Relationship Id="rId27" Type="http://schemas.openxmlformats.org/officeDocument/2006/relationships/image" Target="../media/image43.png"/><Relationship Id="rId30" Type="http://schemas.openxmlformats.org/officeDocument/2006/relationships/image" Target="../media/image49.pn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13.xml"/><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8" Type="http://schemas.openxmlformats.org/officeDocument/2006/relationships/image" Target="../media/image46.png"/><Relationship Id="rId13" Type="http://schemas.openxmlformats.org/officeDocument/2006/relationships/image" Target="../media/image35.png"/><Relationship Id="rId18" Type="http://schemas.openxmlformats.org/officeDocument/2006/relationships/image" Target="../media/image30.png"/><Relationship Id="rId26" Type="http://schemas.openxmlformats.org/officeDocument/2006/relationships/image" Target="../media/image38.jpg"/><Relationship Id="rId3" Type="http://schemas.openxmlformats.org/officeDocument/2006/relationships/image" Target="../media/image22.png"/><Relationship Id="rId21" Type="http://schemas.openxmlformats.org/officeDocument/2006/relationships/image" Target="../media/image40.png"/><Relationship Id="rId7" Type="http://schemas.openxmlformats.org/officeDocument/2006/relationships/image" Target="../media/image45.png"/><Relationship Id="rId12" Type="http://schemas.openxmlformats.org/officeDocument/2006/relationships/image" Target="../media/image34.png"/><Relationship Id="rId17" Type="http://schemas.openxmlformats.org/officeDocument/2006/relationships/image" Target="../media/image29.png"/><Relationship Id="rId25" Type="http://schemas.openxmlformats.org/officeDocument/2006/relationships/image" Target="../media/image37.png"/><Relationship Id="rId2" Type="http://schemas.openxmlformats.org/officeDocument/2006/relationships/slideLayout" Target="../slideLayouts/slideLayout15.xml"/><Relationship Id="rId16" Type="http://schemas.openxmlformats.org/officeDocument/2006/relationships/image" Target="../media/image28.png"/><Relationship Id="rId20" Type="http://schemas.openxmlformats.org/officeDocument/2006/relationships/image" Target="../media/image39.png"/><Relationship Id="rId29" Type="http://schemas.openxmlformats.org/officeDocument/2006/relationships/image" Target="../media/image44.jpg"/><Relationship Id="rId1" Type="http://schemas.openxmlformats.org/officeDocument/2006/relationships/tags" Target="../tags/tag22.xml"/><Relationship Id="rId6" Type="http://schemas.openxmlformats.org/officeDocument/2006/relationships/image" Target="../media/image25.png"/><Relationship Id="rId11" Type="http://schemas.openxmlformats.org/officeDocument/2006/relationships/image" Target="../media/image33.png"/><Relationship Id="rId24" Type="http://schemas.openxmlformats.org/officeDocument/2006/relationships/image" Target="../media/image32.png"/><Relationship Id="rId5" Type="http://schemas.openxmlformats.org/officeDocument/2006/relationships/image" Target="../media/image24.png"/><Relationship Id="rId15" Type="http://schemas.openxmlformats.org/officeDocument/2006/relationships/image" Target="../media/image27.png"/><Relationship Id="rId23" Type="http://schemas.openxmlformats.org/officeDocument/2006/relationships/image" Target="../media/image31.jpg"/><Relationship Id="rId28" Type="http://schemas.openxmlformats.org/officeDocument/2006/relationships/image" Target="../media/image42.png"/><Relationship Id="rId10" Type="http://schemas.openxmlformats.org/officeDocument/2006/relationships/image" Target="../media/image48.png"/><Relationship Id="rId19" Type="http://schemas.openxmlformats.org/officeDocument/2006/relationships/image" Target="../media/image26.png"/><Relationship Id="rId31" Type="http://schemas.openxmlformats.org/officeDocument/2006/relationships/image" Target="../media/image50.png"/><Relationship Id="rId4" Type="http://schemas.openxmlformats.org/officeDocument/2006/relationships/image" Target="../media/image23.png"/><Relationship Id="rId9" Type="http://schemas.openxmlformats.org/officeDocument/2006/relationships/image" Target="../media/image47.png"/><Relationship Id="rId14" Type="http://schemas.openxmlformats.org/officeDocument/2006/relationships/image" Target="../media/image36.png"/><Relationship Id="rId22" Type="http://schemas.openxmlformats.org/officeDocument/2006/relationships/image" Target="../media/image41.png"/><Relationship Id="rId27" Type="http://schemas.openxmlformats.org/officeDocument/2006/relationships/image" Target="../media/image43.png"/><Relationship Id="rId30" Type="http://schemas.openxmlformats.org/officeDocument/2006/relationships/image" Target="../media/image49.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1.xml"/></Relationships>
</file>

<file path=ppt/slides/_rels/slide23.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image" Target="../media/image58.png"/><Relationship Id="rId7" Type="http://schemas.openxmlformats.org/officeDocument/2006/relationships/image" Target="../media/image62.png"/><Relationship Id="rId2" Type="http://schemas.openxmlformats.org/officeDocument/2006/relationships/notesSlide" Target="../notesSlides/notesSlide13.xml"/><Relationship Id="rId1" Type="http://schemas.openxmlformats.org/officeDocument/2006/relationships/slideLayout" Target="../slideLayouts/slideLayout13.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png"/><Relationship Id="rId9" Type="http://schemas.openxmlformats.org/officeDocument/2006/relationships/image" Target="../media/image64.png"/></Relationships>
</file>

<file path=ppt/slides/_rels/slide24.xml.rels><?xml version="1.0" encoding="UTF-8" standalone="yes"?>
<Relationships xmlns="http://schemas.openxmlformats.org/package/2006/relationships"><Relationship Id="rId8" Type="http://schemas.openxmlformats.org/officeDocument/2006/relationships/image" Target="../media/image70.emf"/><Relationship Id="rId3" Type="http://schemas.openxmlformats.org/officeDocument/2006/relationships/image" Target="../media/image65.png"/><Relationship Id="rId7" Type="http://schemas.openxmlformats.org/officeDocument/2006/relationships/image" Target="../media/image69.emf"/><Relationship Id="rId2" Type="http://schemas.openxmlformats.org/officeDocument/2006/relationships/notesSlide" Target="../notesSlides/notesSlide14.xml"/><Relationship Id="rId1" Type="http://schemas.openxmlformats.org/officeDocument/2006/relationships/slideLayout" Target="../slideLayouts/slideLayout13.xml"/><Relationship Id="rId6" Type="http://schemas.openxmlformats.org/officeDocument/2006/relationships/image" Target="../media/image68.png"/><Relationship Id="rId5" Type="http://schemas.openxmlformats.org/officeDocument/2006/relationships/image" Target="../media/image67.png"/><Relationship Id="rId10" Type="http://schemas.openxmlformats.org/officeDocument/2006/relationships/image" Target="../media/image72.png"/><Relationship Id="rId4" Type="http://schemas.openxmlformats.org/officeDocument/2006/relationships/image" Target="../media/image66.png"/><Relationship Id="rId9" Type="http://schemas.openxmlformats.org/officeDocument/2006/relationships/image" Target="../media/image71.emf"/></Relationships>
</file>

<file path=ppt/slides/_rels/slide25.xml.rels><?xml version="1.0" encoding="UTF-8" standalone="yes"?>
<Relationships xmlns="http://schemas.openxmlformats.org/package/2006/relationships"><Relationship Id="rId3" Type="http://schemas.openxmlformats.org/officeDocument/2006/relationships/image" Target="../media/image73.emf"/><Relationship Id="rId2" Type="http://schemas.openxmlformats.org/officeDocument/2006/relationships/notesSlide" Target="../notesSlides/notesSlide15.xml"/><Relationship Id="rId1" Type="http://schemas.openxmlformats.org/officeDocument/2006/relationships/slideLayout" Target="../slideLayouts/slideLayout11.xml"/><Relationship Id="rId4" Type="http://schemas.openxmlformats.org/officeDocument/2006/relationships/image" Target="../media/image74.emf"/></Relationships>
</file>

<file path=ppt/slides/_rels/slide26.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16.xml"/><Relationship Id="rId1" Type="http://schemas.openxmlformats.org/officeDocument/2006/relationships/slideLayout" Target="../slideLayouts/slideLayout13.xml"/><Relationship Id="rId4" Type="http://schemas.openxmlformats.org/officeDocument/2006/relationships/image" Target="../media/image76.png"/></Relationships>
</file>

<file path=ppt/slides/_rels/slide27.xml.rels><?xml version="1.0" encoding="UTF-8" standalone="yes"?>
<Relationships xmlns="http://schemas.openxmlformats.org/package/2006/relationships"><Relationship Id="rId8" Type="http://schemas.openxmlformats.org/officeDocument/2006/relationships/image" Target="../media/image81.png"/><Relationship Id="rId3" Type="http://schemas.openxmlformats.org/officeDocument/2006/relationships/image" Target="../media/image77.png"/><Relationship Id="rId7" Type="http://schemas.microsoft.com/office/2007/relationships/hdphoto" Target="../media/hdphoto3.wdp"/><Relationship Id="rId2" Type="http://schemas.openxmlformats.org/officeDocument/2006/relationships/notesSlide" Target="../notesSlides/notesSlide17.xml"/><Relationship Id="rId1" Type="http://schemas.openxmlformats.org/officeDocument/2006/relationships/slideLayout" Target="../slideLayouts/slideLayout13.xml"/><Relationship Id="rId6" Type="http://schemas.openxmlformats.org/officeDocument/2006/relationships/image" Target="../media/image80.png"/><Relationship Id="rId5" Type="http://schemas.openxmlformats.org/officeDocument/2006/relationships/image" Target="../media/image79.png"/><Relationship Id="rId4" Type="http://schemas.openxmlformats.org/officeDocument/2006/relationships/image" Target="../media/image78.png"/></Relationships>
</file>

<file path=ppt/slides/_rels/slide28.xml.rels><?xml version="1.0" encoding="UTF-8" standalone="yes"?>
<Relationships xmlns="http://schemas.openxmlformats.org/package/2006/relationships"><Relationship Id="rId8" Type="http://schemas.openxmlformats.org/officeDocument/2006/relationships/image" Target="../media/image83.png"/><Relationship Id="rId3" Type="http://schemas.openxmlformats.org/officeDocument/2006/relationships/image" Target="../media/image69.emf"/><Relationship Id="rId7" Type="http://schemas.openxmlformats.org/officeDocument/2006/relationships/image" Target="../media/image82.png"/><Relationship Id="rId2" Type="http://schemas.openxmlformats.org/officeDocument/2006/relationships/notesSlide" Target="../notesSlides/notesSlide18.xml"/><Relationship Id="rId1" Type="http://schemas.openxmlformats.org/officeDocument/2006/relationships/slideLayout" Target="../slideLayouts/slideLayout13.xml"/><Relationship Id="rId6" Type="http://schemas.openxmlformats.org/officeDocument/2006/relationships/image" Target="../media/image72.png"/><Relationship Id="rId5" Type="http://schemas.openxmlformats.org/officeDocument/2006/relationships/image" Target="../media/image71.emf"/><Relationship Id="rId10" Type="http://schemas.openxmlformats.org/officeDocument/2006/relationships/image" Target="../media/image85.png"/><Relationship Id="rId4" Type="http://schemas.openxmlformats.org/officeDocument/2006/relationships/image" Target="../media/image70.emf"/><Relationship Id="rId9" Type="http://schemas.openxmlformats.org/officeDocument/2006/relationships/image" Target="../media/image84.png"/></Relationships>
</file>

<file path=ppt/slides/_rels/slide29.xml.rels><?xml version="1.0" encoding="UTF-8" standalone="yes"?>
<Relationships xmlns="http://schemas.openxmlformats.org/package/2006/relationships"><Relationship Id="rId3" Type="http://schemas.openxmlformats.org/officeDocument/2006/relationships/image" Target="../media/image86.emf"/><Relationship Id="rId2" Type="http://schemas.openxmlformats.org/officeDocument/2006/relationships/notesSlide" Target="../notesSlides/notesSlide19.xml"/><Relationship Id="rId1" Type="http://schemas.openxmlformats.org/officeDocument/2006/relationships/slideLayout" Target="../slideLayouts/slideLayout13.xml"/><Relationship Id="rId5" Type="http://schemas.openxmlformats.org/officeDocument/2006/relationships/image" Target="../media/image88.emf"/><Relationship Id="rId4" Type="http://schemas.openxmlformats.org/officeDocument/2006/relationships/image" Target="../media/image87.emf"/></Relationships>
</file>

<file path=ppt/slides/_rels/slide3.xml.rels><?xml version="1.0" encoding="UTF-8" standalone="yes"?>
<Relationships xmlns="http://schemas.openxmlformats.org/package/2006/relationships"><Relationship Id="rId8" Type="http://schemas.openxmlformats.org/officeDocument/2006/relationships/image" Target="../media/image13.emf"/><Relationship Id="rId3" Type="http://schemas.openxmlformats.org/officeDocument/2006/relationships/image" Target="../media/image9.png"/><Relationship Id="rId7" Type="http://schemas.openxmlformats.org/officeDocument/2006/relationships/image" Target="../media/image12.emf"/><Relationship Id="rId2" Type="http://schemas.openxmlformats.org/officeDocument/2006/relationships/image" Target="../media/image8.png"/><Relationship Id="rId1" Type="http://schemas.openxmlformats.org/officeDocument/2006/relationships/slideLayout" Target="../slideLayouts/slideLayout15.xml"/><Relationship Id="rId6" Type="http://schemas.openxmlformats.org/officeDocument/2006/relationships/image" Target="../media/image11.emf"/><Relationship Id="rId5" Type="http://schemas.microsoft.com/office/2007/relationships/hdphoto" Target="../media/hdphoto2.wdp"/><Relationship Id="rId4" Type="http://schemas.openxmlformats.org/officeDocument/2006/relationships/image" Target="../media/image10.png"/></Relationships>
</file>

<file path=ppt/slides/_rels/slide30.xml.rels><?xml version="1.0" encoding="UTF-8" standalone="yes"?>
<Relationships xmlns="http://schemas.openxmlformats.org/package/2006/relationships"><Relationship Id="rId3" Type="http://schemas.openxmlformats.org/officeDocument/2006/relationships/image" Target="../media/image89.emf"/><Relationship Id="rId2" Type="http://schemas.openxmlformats.org/officeDocument/2006/relationships/notesSlide" Target="../notesSlides/notesSlide20.xml"/><Relationship Id="rId1" Type="http://schemas.openxmlformats.org/officeDocument/2006/relationships/slideLayout" Target="../slideLayouts/slideLayout13.xml"/><Relationship Id="rId4" Type="http://schemas.openxmlformats.org/officeDocument/2006/relationships/image" Target="../media/image90.emf"/></Relationships>
</file>

<file path=ppt/slides/_rels/slide31.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21.xml"/><Relationship Id="rId1" Type="http://schemas.openxmlformats.org/officeDocument/2006/relationships/slideLayout" Target="../slideLayouts/slideLayout13.xml"/><Relationship Id="rId6" Type="http://schemas.openxmlformats.org/officeDocument/2006/relationships/image" Target="../media/image97.png"/><Relationship Id="rId5" Type="http://schemas.openxmlformats.org/officeDocument/2006/relationships/image" Target="../media/image96.png"/><Relationship Id="rId4" Type="http://schemas.openxmlformats.org/officeDocument/2006/relationships/image" Target="../media/image95.png"/></Relationships>
</file>

<file path=ppt/slides/_rels/slide34.xml.rels><?xml version="1.0" encoding="UTF-8" standalone="yes"?>
<Relationships xmlns="http://schemas.openxmlformats.org/package/2006/relationships"><Relationship Id="rId8" Type="http://schemas.openxmlformats.org/officeDocument/2006/relationships/image" Target="../media/image103.png"/><Relationship Id="rId13" Type="http://schemas.openxmlformats.org/officeDocument/2006/relationships/image" Target="../media/image108.png"/><Relationship Id="rId18" Type="http://schemas.openxmlformats.org/officeDocument/2006/relationships/image" Target="../media/image113.png"/><Relationship Id="rId26" Type="http://schemas.openxmlformats.org/officeDocument/2006/relationships/image" Target="../media/image121.png"/><Relationship Id="rId3" Type="http://schemas.openxmlformats.org/officeDocument/2006/relationships/image" Target="../media/image98.png"/><Relationship Id="rId21" Type="http://schemas.openxmlformats.org/officeDocument/2006/relationships/image" Target="../media/image116.png"/><Relationship Id="rId34" Type="http://schemas.openxmlformats.org/officeDocument/2006/relationships/image" Target="../media/image129.png"/><Relationship Id="rId7" Type="http://schemas.openxmlformats.org/officeDocument/2006/relationships/image" Target="../media/image102.png"/><Relationship Id="rId12" Type="http://schemas.openxmlformats.org/officeDocument/2006/relationships/image" Target="../media/image107.png"/><Relationship Id="rId17" Type="http://schemas.openxmlformats.org/officeDocument/2006/relationships/image" Target="../media/image112.png"/><Relationship Id="rId25" Type="http://schemas.openxmlformats.org/officeDocument/2006/relationships/image" Target="../media/image120.png"/><Relationship Id="rId33" Type="http://schemas.openxmlformats.org/officeDocument/2006/relationships/image" Target="../media/image128.png"/><Relationship Id="rId2" Type="http://schemas.openxmlformats.org/officeDocument/2006/relationships/notesSlide" Target="../notesSlides/notesSlide22.xml"/><Relationship Id="rId16" Type="http://schemas.openxmlformats.org/officeDocument/2006/relationships/image" Target="../media/image111.png"/><Relationship Id="rId20" Type="http://schemas.openxmlformats.org/officeDocument/2006/relationships/image" Target="../media/image115.png"/><Relationship Id="rId29" Type="http://schemas.openxmlformats.org/officeDocument/2006/relationships/image" Target="../media/image124.png"/><Relationship Id="rId1" Type="http://schemas.openxmlformats.org/officeDocument/2006/relationships/slideLayout" Target="../slideLayouts/slideLayout13.xml"/><Relationship Id="rId6" Type="http://schemas.openxmlformats.org/officeDocument/2006/relationships/image" Target="../media/image101.png"/><Relationship Id="rId11" Type="http://schemas.openxmlformats.org/officeDocument/2006/relationships/image" Target="../media/image106.png"/><Relationship Id="rId24" Type="http://schemas.openxmlformats.org/officeDocument/2006/relationships/image" Target="../media/image119.png"/><Relationship Id="rId32" Type="http://schemas.openxmlformats.org/officeDocument/2006/relationships/image" Target="../media/image127.png"/><Relationship Id="rId5" Type="http://schemas.openxmlformats.org/officeDocument/2006/relationships/image" Target="../media/image100.png"/><Relationship Id="rId15" Type="http://schemas.openxmlformats.org/officeDocument/2006/relationships/image" Target="../media/image110.png"/><Relationship Id="rId23" Type="http://schemas.openxmlformats.org/officeDocument/2006/relationships/image" Target="../media/image118.png"/><Relationship Id="rId28" Type="http://schemas.openxmlformats.org/officeDocument/2006/relationships/image" Target="../media/image123.png"/><Relationship Id="rId10" Type="http://schemas.openxmlformats.org/officeDocument/2006/relationships/image" Target="../media/image105.png"/><Relationship Id="rId19" Type="http://schemas.openxmlformats.org/officeDocument/2006/relationships/image" Target="../media/image114.png"/><Relationship Id="rId31" Type="http://schemas.openxmlformats.org/officeDocument/2006/relationships/image" Target="../media/image126.png"/><Relationship Id="rId4" Type="http://schemas.openxmlformats.org/officeDocument/2006/relationships/image" Target="../media/image99.png"/><Relationship Id="rId9" Type="http://schemas.openxmlformats.org/officeDocument/2006/relationships/image" Target="../media/image104.png"/><Relationship Id="rId14" Type="http://schemas.openxmlformats.org/officeDocument/2006/relationships/image" Target="../media/image109.png"/><Relationship Id="rId22" Type="http://schemas.openxmlformats.org/officeDocument/2006/relationships/image" Target="../media/image117.png"/><Relationship Id="rId27" Type="http://schemas.openxmlformats.org/officeDocument/2006/relationships/image" Target="../media/image122.png"/><Relationship Id="rId30" Type="http://schemas.openxmlformats.org/officeDocument/2006/relationships/image" Target="../media/image125.png"/><Relationship Id="rId35" Type="http://schemas.openxmlformats.org/officeDocument/2006/relationships/image" Target="../media/image130.png"/></Relationships>
</file>

<file path=ppt/slides/_rels/slide35.xml.rels><?xml version="1.0" encoding="UTF-8" standalone="yes"?>
<Relationships xmlns="http://schemas.openxmlformats.org/package/2006/relationships"><Relationship Id="rId8" Type="http://schemas.openxmlformats.org/officeDocument/2006/relationships/image" Target="../media/image135.png"/><Relationship Id="rId3" Type="http://schemas.openxmlformats.org/officeDocument/2006/relationships/image" Target="../media/image131.png"/><Relationship Id="rId7" Type="http://schemas.openxmlformats.org/officeDocument/2006/relationships/image" Target="../media/image134.png"/><Relationship Id="rId2" Type="http://schemas.openxmlformats.org/officeDocument/2006/relationships/notesSlide" Target="../notesSlides/notesSlide23.xml"/><Relationship Id="rId1" Type="http://schemas.openxmlformats.org/officeDocument/2006/relationships/slideLayout" Target="../slideLayouts/slideLayout13.xml"/><Relationship Id="rId6" Type="http://schemas.openxmlformats.org/officeDocument/2006/relationships/image" Target="../media/image133.jpeg"/><Relationship Id="rId5" Type="http://schemas.openxmlformats.org/officeDocument/2006/relationships/image" Target="../media/image106.png"/><Relationship Id="rId4" Type="http://schemas.openxmlformats.org/officeDocument/2006/relationships/image" Target="../media/image132.png"/><Relationship Id="rId9" Type="http://schemas.openxmlformats.org/officeDocument/2006/relationships/image" Target="../media/image136.png"/></Relationships>
</file>

<file path=ppt/slides/_rels/slide36.xml.rels><?xml version="1.0" encoding="UTF-8" standalone="yes"?>
<Relationships xmlns="http://schemas.openxmlformats.org/package/2006/relationships"><Relationship Id="rId8" Type="http://schemas.openxmlformats.org/officeDocument/2006/relationships/image" Target="../media/image108.png"/><Relationship Id="rId13" Type="http://schemas.openxmlformats.org/officeDocument/2006/relationships/image" Target="../media/image113.png"/><Relationship Id="rId18" Type="http://schemas.openxmlformats.org/officeDocument/2006/relationships/image" Target="../media/image118.png"/><Relationship Id="rId26" Type="http://schemas.openxmlformats.org/officeDocument/2006/relationships/image" Target="../media/image126.png"/><Relationship Id="rId3" Type="http://schemas.openxmlformats.org/officeDocument/2006/relationships/image" Target="../media/image137.png"/><Relationship Id="rId21" Type="http://schemas.openxmlformats.org/officeDocument/2006/relationships/image" Target="../media/image121.png"/><Relationship Id="rId7" Type="http://schemas.openxmlformats.org/officeDocument/2006/relationships/image" Target="../media/image107.png"/><Relationship Id="rId12" Type="http://schemas.openxmlformats.org/officeDocument/2006/relationships/image" Target="../media/image112.png"/><Relationship Id="rId17" Type="http://schemas.openxmlformats.org/officeDocument/2006/relationships/image" Target="../media/image117.png"/><Relationship Id="rId25" Type="http://schemas.openxmlformats.org/officeDocument/2006/relationships/image" Target="../media/image125.png"/><Relationship Id="rId2" Type="http://schemas.openxmlformats.org/officeDocument/2006/relationships/notesSlide" Target="../notesSlides/notesSlide24.xml"/><Relationship Id="rId16" Type="http://schemas.openxmlformats.org/officeDocument/2006/relationships/image" Target="../media/image116.png"/><Relationship Id="rId20" Type="http://schemas.openxmlformats.org/officeDocument/2006/relationships/image" Target="../media/image120.png"/><Relationship Id="rId29" Type="http://schemas.openxmlformats.org/officeDocument/2006/relationships/image" Target="../media/image136.png"/><Relationship Id="rId1" Type="http://schemas.openxmlformats.org/officeDocument/2006/relationships/slideLayout" Target="../slideLayouts/slideLayout13.xml"/><Relationship Id="rId6" Type="http://schemas.openxmlformats.org/officeDocument/2006/relationships/image" Target="../media/image106.png"/><Relationship Id="rId11" Type="http://schemas.openxmlformats.org/officeDocument/2006/relationships/image" Target="../media/image111.png"/><Relationship Id="rId24" Type="http://schemas.openxmlformats.org/officeDocument/2006/relationships/image" Target="../media/image124.png"/><Relationship Id="rId5" Type="http://schemas.openxmlformats.org/officeDocument/2006/relationships/image" Target="../media/image132.png"/><Relationship Id="rId15" Type="http://schemas.openxmlformats.org/officeDocument/2006/relationships/image" Target="../media/image115.png"/><Relationship Id="rId23" Type="http://schemas.openxmlformats.org/officeDocument/2006/relationships/image" Target="../media/image123.png"/><Relationship Id="rId28" Type="http://schemas.openxmlformats.org/officeDocument/2006/relationships/image" Target="../media/image128.png"/><Relationship Id="rId10" Type="http://schemas.openxmlformats.org/officeDocument/2006/relationships/image" Target="../media/image110.png"/><Relationship Id="rId19" Type="http://schemas.openxmlformats.org/officeDocument/2006/relationships/image" Target="../media/image119.png"/><Relationship Id="rId4" Type="http://schemas.microsoft.com/office/2007/relationships/hdphoto" Target="../media/hdphoto4.wdp"/><Relationship Id="rId9" Type="http://schemas.openxmlformats.org/officeDocument/2006/relationships/image" Target="../media/image109.png"/><Relationship Id="rId14" Type="http://schemas.openxmlformats.org/officeDocument/2006/relationships/image" Target="../media/image114.png"/><Relationship Id="rId22" Type="http://schemas.openxmlformats.org/officeDocument/2006/relationships/image" Target="../media/image122.png"/><Relationship Id="rId27" Type="http://schemas.openxmlformats.org/officeDocument/2006/relationships/image" Target="../media/image127.png"/><Relationship Id="rId30" Type="http://schemas.openxmlformats.org/officeDocument/2006/relationships/image" Target="../media/image135.pn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2" Type="http://schemas.openxmlformats.org/officeDocument/2006/relationships/image" Target="../media/image138.png"/><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notesSlide" Target="../notesSlides/notesSlide26.xml"/><Relationship Id="rId1" Type="http://schemas.openxmlformats.org/officeDocument/2006/relationships/slideLayout" Target="../slideLayouts/slideLayout13.xml"/><Relationship Id="rId4" Type="http://schemas.openxmlformats.org/officeDocument/2006/relationships/image" Target="../media/image140.png"/></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notesSlide" Target="../notesSlides/notesSlide27.xml"/><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3" Type="http://schemas.openxmlformats.org/officeDocument/2006/relationships/image" Target="../media/image141.jpeg"/><Relationship Id="rId2" Type="http://schemas.openxmlformats.org/officeDocument/2006/relationships/notesSlide" Target="../notesSlides/notesSlide28.xml"/><Relationship Id="rId1" Type="http://schemas.openxmlformats.org/officeDocument/2006/relationships/slideLayout" Target="../slideLayouts/slideLayout11.xml"/></Relationships>
</file>

<file path=ppt/slides/_rels/slide42.xml.rels><?xml version="1.0" encoding="UTF-8" standalone="yes"?>
<Relationships xmlns="http://schemas.openxmlformats.org/package/2006/relationships"><Relationship Id="rId3" Type="http://schemas.openxmlformats.org/officeDocument/2006/relationships/image" Target="../media/image142.emf"/><Relationship Id="rId2" Type="http://schemas.openxmlformats.org/officeDocument/2006/relationships/notesSlide" Target="../notesSlides/notesSlide29.xml"/><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8" Type="http://schemas.openxmlformats.org/officeDocument/2006/relationships/image" Target="../media/image148.png"/><Relationship Id="rId3" Type="http://schemas.openxmlformats.org/officeDocument/2006/relationships/image" Target="../media/image143.emf"/><Relationship Id="rId7" Type="http://schemas.openxmlformats.org/officeDocument/2006/relationships/image" Target="../media/image147.emf"/><Relationship Id="rId12" Type="http://schemas.openxmlformats.org/officeDocument/2006/relationships/image" Target="../media/image151.png"/><Relationship Id="rId2" Type="http://schemas.openxmlformats.org/officeDocument/2006/relationships/notesSlide" Target="../notesSlides/notesSlide30.xml"/><Relationship Id="rId1" Type="http://schemas.openxmlformats.org/officeDocument/2006/relationships/slideLayout" Target="../slideLayouts/slideLayout13.xml"/><Relationship Id="rId6" Type="http://schemas.openxmlformats.org/officeDocument/2006/relationships/image" Target="../media/image146.emf"/><Relationship Id="rId11" Type="http://schemas.openxmlformats.org/officeDocument/2006/relationships/image" Target="../media/image95.png"/><Relationship Id="rId5" Type="http://schemas.openxmlformats.org/officeDocument/2006/relationships/image" Target="../media/image145.emf"/><Relationship Id="rId10" Type="http://schemas.openxmlformats.org/officeDocument/2006/relationships/image" Target="../media/image150.png"/><Relationship Id="rId4" Type="http://schemas.openxmlformats.org/officeDocument/2006/relationships/image" Target="../media/image144.emf"/><Relationship Id="rId9" Type="http://schemas.openxmlformats.org/officeDocument/2006/relationships/image" Target="../media/image149.emf"/></Relationships>
</file>

<file path=ppt/slides/_rels/slide44.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31.xml"/><Relationship Id="rId1" Type="http://schemas.openxmlformats.org/officeDocument/2006/relationships/slideLayout" Target="../slideLayouts/slideLayout13.xml"/><Relationship Id="rId4" Type="http://schemas.openxmlformats.org/officeDocument/2006/relationships/image" Target="../media/image152.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8" Type="http://schemas.openxmlformats.org/officeDocument/2006/relationships/image" Target="../media/image158.png"/><Relationship Id="rId3" Type="http://schemas.openxmlformats.org/officeDocument/2006/relationships/image" Target="../media/image153.png"/><Relationship Id="rId7" Type="http://schemas.openxmlformats.org/officeDocument/2006/relationships/image" Target="../media/image157.emf"/><Relationship Id="rId2" Type="http://schemas.openxmlformats.org/officeDocument/2006/relationships/notesSlide" Target="../notesSlides/notesSlide33.xml"/><Relationship Id="rId1" Type="http://schemas.openxmlformats.org/officeDocument/2006/relationships/slideLayout" Target="../slideLayouts/slideLayout13.xml"/><Relationship Id="rId6" Type="http://schemas.openxmlformats.org/officeDocument/2006/relationships/image" Target="../media/image156.png"/><Relationship Id="rId5" Type="http://schemas.openxmlformats.org/officeDocument/2006/relationships/image" Target="../media/image155.jpeg"/><Relationship Id="rId4" Type="http://schemas.openxmlformats.org/officeDocument/2006/relationships/image" Target="../media/image154.jpeg"/></Relationships>
</file>

<file path=ppt/slides/_rels/slide48.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notesSlide" Target="../notesSlides/notesSlide34.xml"/><Relationship Id="rId1" Type="http://schemas.openxmlformats.org/officeDocument/2006/relationships/slideLayout" Target="../slideLayouts/slideLayout14.xml"/><Relationship Id="rId4" Type="http://schemas.openxmlformats.org/officeDocument/2006/relationships/image" Target="../media/image160.png"/></Relationships>
</file>

<file path=ppt/slides/_rels/slide49.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notesSlide" Target="../notesSlides/notesSlide35.xml"/><Relationship Id="rId1" Type="http://schemas.openxmlformats.org/officeDocument/2006/relationships/slideLayout" Target="../slideLayouts/slideLayout11.xml"/><Relationship Id="rId4" Type="http://schemas.openxmlformats.org/officeDocument/2006/relationships/image" Target="../media/image21.emf"/></Relationships>
</file>

<file path=ppt/slides/_rels/slide5.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4.png"/><Relationship Id="rId7"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13.xml"/><Relationship Id="rId6" Type="http://schemas.openxmlformats.org/officeDocument/2006/relationships/image" Target="../media/image16.png"/><Relationship Id="rId5" Type="http://schemas.openxmlformats.org/officeDocument/2006/relationships/image" Target="../media/image12.emf"/><Relationship Id="rId4" Type="http://schemas.openxmlformats.org/officeDocument/2006/relationships/image" Target="../media/image15.png"/></Relationships>
</file>

<file path=ppt/slides/_rels/slide50.xml.rels><?xml version="1.0" encoding="UTF-8" standalone="yes"?>
<Relationships xmlns="http://schemas.openxmlformats.org/package/2006/relationships"><Relationship Id="rId3" Type="http://schemas.openxmlformats.org/officeDocument/2006/relationships/hyperlink" Target="file:///\\localhost\Users\nicolas_popp\Desktop\LAS%20VEGAS\Check.mp4" TargetMode="External"/><Relationship Id="rId2" Type="http://schemas.openxmlformats.org/officeDocument/2006/relationships/notesSlide" Target="../notesSlides/notesSlide36.xml"/><Relationship Id="rId1" Type="http://schemas.openxmlformats.org/officeDocument/2006/relationships/slideLayout" Target="../slideLayouts/slideLayout12.xml"/><Relationship Id="rId5" Type="http://schemas.openxmlformats.org/officeDocument/2006/relationships/image" Target="../media/image163.png"/><Relationship Id="rId4" Type="http://schemas.openxmlformats.org/officeDocument/2006/relationships/image" Target="../media/image162.png"/></Relationships>
</file>

<file path=ppt/slides/_rels/slide51.xml.rels><?xml version="1.0" encoding="UTF-8" standalone="yes"?>
<Relationships xmlns="http://schemas.openxmlformats.org/package/2006/relationships"><Relationship Id="rId8" Type="http://schemas.openxmlformats.org/officeDocument/2006/relationships/image" Target="../media/image167.tiff"/><Relationship Id="rId13" Type="http://schemas.openxmlformats.org/officeDocument/2006/relationships/image" Target="../media/image172.emf"/><Relationship Id="rId3" Type="http://schemas.openxmlformats.org/officeDocument/2006/relationships/hyperlink" Target="file:///\\Users\nicolas_popp\Desktop\Enforce_FormMatching_kunala_FINAL_v.mp4" TargetMode="External"/><Relationship Id="rId7" Type="http://schemas.openxmlformats.org/officeDocument/2006/relationships/image" Target="../media/image166.tiff"/><Relationship Id="rId12" Type="http://schemas.openxmlformats.org/officeDocument/2006/relationships/image" Target="../media/image171.tiff"/><Relationship Id="rId2" Type="http://schemas.openxmlformats.org/officeDocument/2006/relationships/notesSlide" Target="../notesSlides/notesSlide37.xml"/><Relationship Id="rId1" Type="http://schemas.openxmlformats.org/officeDocument/2006/relationships/slideLayout" Target="../slideLayouts/slideLayout11.xml"/><Relationship Id="rId6" Type="http://schemas.openxmlformats.org/officeDocument/2006/relationships/image" Target="../media/image165.tiff"/><Relationship Id="rId11" Type="http://schemas.openxmlformats.org/officeDocument/2006/relationships/image" Target="../media/image170.tiff"/><Relationship Id="rId5" Type="http://schemas.openxmlformats.org/officeDocument/2006/relationships/image" Target="../media/image163.png"/><Relationship Id="rId10" Type="http://schemas.openxmlformats.org/officeDocument/2006/relationships/image" Target="../media/image169.tiff"/><Relationship Id="rId4" Type="http://schemas.openxmlformats.org/officeDocument/2006/relationships/image" Target="../media/image164.jpeg"/><Relationship Id="rId9" Type="http://schemas.openxmlformats.org/officeDocument/2006/relationships/image" Target="../media/image168.png"/></Relationships>
</file>

<file path=ppt/slides/_rels/slide52.xml.rels><?xml version="1.0" encoding="UTF-8" standalone="yes"?>
<Relationships xmlns="http://schemas.openxmlformats.org/package/2006/relationships"><Relationship Id="rId8" Type="http://schemas.openxmlformats.org/officeDocument/2006/relationships/image" Target="../media/image178.jpeg"/><Relationship Id="rId3" Type="http://schemas.openxmlformats.org/officeDocument/2006/relationships/image" Target="../media/image173.png"/><Relationship Id="rId7" Type="http://schemas.openxmlformats.org/officeDocument/2006/relationships/image" Target="../media/image177.jpeg"/><Relationship Id="rId2" Type="http://schemas.openxmlformats.org/officeDocument/2006/relationships/notesSlide" Target="../notesSlides/notesSlide38.xml"/><Relationship Id="rId1" Type="http://schemas.openxmlformats.org/officeDocument/2006/relationships/slideLayout" Target="../slideLayouts/slideLayout13.xml"/><Relationship Id="rId6" Type="http://schemas.openxmlformats.org/officeDocument/2006/relationships/image" Target="../media/image176.jpeg"/><Relationship Id="rId5" Type="http://schemas.openxmlformats.org/officeDocument/2006/relationships/image" Target="../media/image175.png"/><Relationship Id="rId4" Type="http://schemas.openxmlformats.org/officeDocument/2006/relationships/image" Target="../media/image174.png"/></Relationships>
</file>

<file path=ppt/slides/_rels/slide53.xml.rels><?xml version="1.0" encoding="UTF-8" standalone="yes"?>
<Relationships xmlns="http://schemas.openxmlformats.org/package/2006/relationships"><Relationship Id="rId3" Type="http://schemas.openxmlformats.org/officeDocument/2006/relationships/image" Target="../media/image179.png"/><Relationship Id="rId2" Type="http://schemas.openxmlformats.org/officeDocument/2006/relationships/notesSlide" Target="../notesSlides/notesSlide39.xml"/><Relationship Id="rId1" Type="http://schemas.openxmlformats.org/officeDocument/2006/relationships/slideLayout" Target="../slideLayouts/slideLayout12.xml"/></Relationships>
</file>

<file path=ppt/slides/_rels/slide54.xml.rels><?xml version="1.0" encoding="UTF-8" standalone="yes"?>
<Relationships xmlns="http://schemas.openxmlformats.org/package/2006/relationships"><Relationship Id="rId2" Type="http://schemas.openxmlformats.org/officeDocument/2006/relationships/image" Target="../media/image180.png"/><Relationship Id="rId1" Type="http://schemas.openxmlformats.org/officeDocument/2006/relationships/slideLayout" Target="../slideLayouts/slideLayout11.xml"/></Relationships>
</file>

<file path=ppt/slides/_rels/slide55.xml.rels><?xml version="1.0" encoding="UTF-8" standalone="yes"?>
<Relationships xmlns="http://schemas.openxmlformats.org/package/2006/relationships"><Relationship Id="rId2" Type="http://schemas.openxmlformats.org/officeDocument/2006/relationships/image" Target="../media/image181.png"/><Relationship Id="rId1" Type="http://schemas.openxmlformats.org/officeDocument/2006/relationships/slideLayout" Target="../slideLayouts/slideLayout11.xml"/></Relationships>
</file>

<file path=ppt/slides/_rels/slide56.xml.rels><?xml version="1.0" encoding="UTF-8" standalone="yes"?>
<Relationships xmlns="http://schemas.openxmlformats.org/package/2006/relationships"><Relationship Id="rId2" Type="http://schemas.openxmlformats.org/officeDocument/2006/relationships/image" Target="../media/image182.png"/><Relationship Id="rId1" Type="http://schemas.openxmlformats.org/officeDocument/2006/relationships/slideLayout" Target="../slideLayouts/slideLayout11.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8.xml.rels><?xml version="1.0" encoding="UTF-8" standalone="yes"?>
<Relationships xmlns="http://schemas.openxmlformats.org/package/2006/relationships"><Relationship Id="rId3" Type="http://schemas.openxmlformats.org/officeDocument/2006/relationships/image" Target="../media/image179.png"/><Relationship Id="rId2" Type="http://schemas.openxmlformats.org/officeDocument/2006/relationships/notesSlide" Target="../notesSlides/notesSlide40.xml"/><Relationship Id="rId1" Type="http://schemas.openxmlformats.org/officeDocument/2006/relationships/slideLayout" Target="../slideLayouts/slideLayout12.xml"/><Relationship Id="rId4" Type="http://schemas.openxmlformats.org/officeDocument/2006/relationships/image" Target="../media/image183.tiff"/></Relationships>
</file>

<file path=ppt/slides/_rels/slide59.xml.rels><?xml version="1.0" encoding="UTF-8" standalone="yes"?>
<Relationships xmlns="http://schemas.openxmlformats.org/package/2006/relationships"><Relationship Id="rId8" Type="http://schemas.openxmlformats.org/officeDocument/2006/relationships/image" Target="../media/image189.png"/><Relationship Id="rId3" Type="http://schemas.openxmlformats.org/officeDocument/2006/relationships/image" Target="../media/image184.emf"/><Relationship Id="rId7" Type="http://schemas.openxmlformats.org/officeDocument/2006/relationships/image" Target="../media/image188.png"/><Relationship Id="rId2" Type="http://schemas.openxmlformats.org/officeDocument/2006/relationships/notesSlide" Target="../notesSlides/notesSlide41.xml"/><Relationship Id="rId1" Type="http://schemas.openxmlformats.org/officeDocument/2006/relationships/slideLayout" Target="../slideLayouts/slideLayout15.xml"/><Relationship Id="rId6" Type="http://schemas.openxmlformats.org/officeDocument/2006/relationships/image" Target="../media/image187.png"/><Relationship Id="rId5" Type="http://schemas.openxmlformats.org/officeDocument/2006/relationships/image" Target="../media/image186.emf"/><Relationship Id="rId10" Type="http://schemas.openxmlformats.org/officeDocument/2006/relationships/image" Target="../media/image191.emf"/><Relationship Id="rId4" Type="http://schemas.openxmlformats.org/officeDocument/2006/relationships/image" Target="../media/image185.emf"/><Relationship Id="rId9" Type="http://schemas.openxmlformats.org/officeDocument/2006/relationships/image" Target="../media/image190.png"/></Relationships>
</file>

<file path=ppt/slides/_rels/slide6.xml.rels><?xml version="1.0" encoding="UTF-8" standalone="yes"?>
<Relationships xmlns="http://schemas.openxmlformats.org/package/2006/relationships"><Relationship Id="rId8" Type="http://schemas.openxmlformats.org/officeDocument/2006/relationships/image" Target="../media/image12.emf"/><Relationship Id="rId3" Type="http://schemas.openxmlformats.org/officeDocument/2006/relationships/slideLayout" Target="../slideLayouts/slideLayout13.xml"/><Relationship Id="rId7" Type="http://schemas.openxmlformats.org/officeDocument/2006/relationships/image" Target="../media/image11.emf"/><Relationship Id="rId12" Type="http://schemas.openxmlformats.org/officeDocument/2006/relationships/image" Target="../media/image15.png"/><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image" Target="../media/image13.emf"/><Relationship Id="rId11" Type="http://schemas.openxmlformats.org/officeDocument/2006/relationships/image" Target="../media/image14.png"/><Relationship Id="rId5" Type="http://schemas.openxmlformats.org/officeDocument/2006/relationships/image" Target="../media/image19.emf"/><Relationship Id="rId10" Type="http://schemas.openxmlformats.org/officeDocument/2006/relationships/image" Target="../media/image18.png"/><Relationship Id="rId4" Type="http://schemas.openxmlformats.org/officeDocument/2006/relationships/notesSlide" Target="../notesSlides/notesSlide5.xml"/><Relationship Id="rId9" Type="http://schemas.openxmlformats.org/officeDocument/2006/relationships/image" Target="../media/image20.emf"/></Relationships>
</file>

<file path=ppt/slides/_rels/slide60.xml.rels><?xml version="1.0" encoding="UTF-8" standalone="yes"?>
<Relationships xmlns="http://schemas.openxmlformats.org/package/2006/relationships"><Relationship Id="rId8" Type="http://schemas.openxmlformats.org/officeDocument/2006/relationships/image" Target="../media/image189.png"/><Relationship Id="rId13" Type="http://schemas.openxmlformats.org/officeDocument/2006/relationships/image" Target="../media/image21.emf"/><Relationship Id="rId3" Type="http://schemas.openxmlformats.org/officeDocument/2006/relationships/image" Target="../media/image184.emf"/><Relationship Id="rId7" Type="http://schemas.openxmlformats.org/officeDocument/2006/relationships/image" Target="../media/image188.png"/><Relationship Id="rId12" Type="http://schemas.openxmlformats.org/officeDocument/2006/relationships/image" Target="../media/image193.emf"/><Relationship Id="rId2" Type="http://schemas.openxmlformats.org/officeDocument/2006/relationships/notesSlide" Target="../notesSlides/notesSlide42.xml"/><Relationship Id="rId1" Type="http://schemas.openxmlformats.org/officeDocument/2006/relationships/slideLayout" Target="../slideLayouts/slideLayout15.xml"/><Relationship Id="rId6" Type="http://schemas.openxmlformats.org/officeDocument/2006/relationships/image" Target="../media/image187.png"/><Relationship Id="rId11" Type="http://schemas.openxmlformats.org/officeDocument/2006/relationships/image" Target="../media/image192.emf"/><Relationship Id="rId5" Type="http://schemas.openxmlformats.org/officeDocument/2006/relationships/image" Target="../media/image186.emf"/><Relationship Id="rId10" Type="http://schemas.openxmlformats.org/officeDocument/2006/relationships/image" Target="../media/image191.emf"/><Relationship Id="rId4" Type="http://schemas.openxmlformats.org/officeDocument/2006/relationships/image" Target="../media/image185.emf"/><Relationship Id="rId9" Type="http://schemas.openxmlformats.org/officeDocument/2006/relationships/image" Target="../media/image190.png"/></Relationships>
</file>

<file path=ppt/slides/_rels/slide61.xml.rels><?xml version="1.0" encoding="UTF-8" standalone="yes"?>
<Relationships xmlns="http://schemas.openxmlformats.org/package/2006/relationships"><Relationship Id="rId2" Type="http://schemas.openxmlformats.org/officeDocument/2006/relationships/image" Target="../media/image194.png"/><Relationship Id="rId1" Type="http://schemas.openxmlformats.org/officeDocument/2006/relationships/slideLayout" Target="../slideLayouts/slideLayout11.xml"/></Relationships>
</file>

<file path=ppt/slides/_rels/slide62.xml.rels><?xml version="1.0" encoding="UTF-8" standalone="yes"?>
<Relationships xmlns="http://schemas.openxmlformats.org/package/2006/relationships"><Relationship Id="rId2" Type="http://schemas.openxmlformats.org/officeDocument/2006/relationships/image" Target="../media/image195.png"/><Relationship Id="rId1" Type="http://schemas.openxmlformats.org/officeDocument/2006/relationships/slideLayout" Target="../slideLayouts/slideLayout11.xml"/></Relationships>
</file>

<file path=ppt/slides/_rels/slide63.xml.rels><?xml version="1.0" encoding="UTF-8" standalone="yes"?>
<Relationships xmlns="http://schemas.openxmlformats.org/package/2006/relationships"><Relationship Id="rId2" Type="http://schemas.openxmlformats.org/officeDocument/2006/relationships/image" Target="../media/image196.png"/><Relationship Id="rId1" Type="http://schemas.openxmlformats.org/officeDocument/2006/relationships/slideLayout" Target="../slideLayouts/slideLayout11.xml"/></Relationships>
</file>

<file path=ppt/slides/_rels/slide64.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notesSlide" Target="../notesSlides/notesSlide43.xml"/><Relationship Id="rId1" Type="http://schemas.openxmlformats.org/officeDocument/2006/relationships/slideLayout" Target="../slideLayouts/slideLayout11.xml"/><Relationship Id="rId6" Type="http://schemas.openxmlformats.org/officeDocument/2006/relationships/image" Target="../media/image139.png"/><Relationship Id="rId5" Type="http://schemas.openxmlformats.org/officeDocument/2006/relationships/image" Target="../media/image138.png"/><Relationship Id="rId4" Type="http://schemas.openxmlformats.org/officeDocument/2006/relationships/image" Target="../media/image131.png"/></Relationships>
</file>

<file path=ppt/slides/_rels/slide65.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notesSlide" Target="../notesSlides/notesSlide44.xml"/><Relationship Id="rId1" Type="http://schemas.openxmlformats.org/officeDocument/2006/relationships/slideLayout" Target="../slideLayouts/slideLayout11.xml"/><Relationship Id="rId4" Type="http://schemas.openxmlformats.org/officeDocument/2006/relationships/image" Target="../media/image21.emf"/></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7.xml"/></Relationships>
</file>

<file path=ppt/slides/_rels/slide7.xml.rels><?xml version="1.0" encoding="UTF-8" standalone="yes"?>
<Relationships xmlns="http://schemas.openxmlformats.org/package/2006/relationships"><Relationship Id="rId8" Type="http://schemas.openxmlformats.org/officeDocument/2006/relationships/image" Target="../media/image20.emf"/><Relationship Id="rId3" Type="http://schemas.openxmlformats.org/officeDocument/2006/relationships/image" Target="../media/image14.png"/><Relationship Id="rId7" Type="http://schemas.openxmlformats.org/officeDocument/2006/relationships/image" Target="../media/image12.emf"/><Relationship Id="rId2" Type="http://schemas.openxmlformats.org/officeDocument/2006/relationships/notesSlide" Target="../notesSlides/notesSlide6.xml"/><Relationship Id="rId1" Type="http://schemas.openxmlformats.org/officeDocument/2006/relationships/slideLayout" Target="../slideLayouts/slideLayout13.xml"/><Relationship Id="rId6" Type="http://schemas.openxmlformats.org/officeDocument/2006/relationships/image" Target="../media/image11.emf"/><Relationship Id="rId5" Type="http://schemas.openxmlformats.org/officeDocument/2006/relationships/image" Target="../media/image13.emf"/><Relationship Id="rId10" Type="http://schemas.openxmlformats.org/officeDocument/2006/relationships/image" Target="../media/image15.png"/><Relationship Id="rId4" Type="http://schemas.openxmlformats.org/officeDocument/2006/relationships/image" Target="../media/image19.emf"/><Relationship Id="rId9" Type="http://schemas.openxmlformats.org/officeDocument/2006/relationships/image" Target="../media/image18.png"/></Relationships>
</file>

<file path=ppt/slides/_rels/slide8.xml.rels><?xml version="1.0" encoding="UTF-8" standalone="yes"?>
<Relationships xmlns="http://schemas.openxmlformats.org/package/2006/relationships"><Relationship Id="rId8" Type="http://schemas.openxmlformats.org/officeDocument/2006/relationships/tags" Target="../tags/tag11.xml"/><Relationship Id="rId13" Type="http://schemas.openxmlformats.org/officeDocument/2006/relationships/notesSlide" Target="../notesSlides/notesSlide7.xml"/><Relationship Id="rId18" Type="http://schemas.openxmlformats.org/officeDocument/2006/relationships/image" Target="../media/image11.emf"/><Relationship Id="rId3" Type="http://schemas.openxmlformats.org/officeDocument/2006/relationships/tags" Target="../tags/tag6.xml"/><Relationship Id="rId21" Type="http://schemas.openxmlformats.org/officeDocument/2006/relationships/image" Target="../media/image18.png"/><Relationship Id="rId7" Type="http://schemas.openxmlformats.org/officeDocument/2006/relationships/tags" Target="../tags/tag10.xml"/><Relationship Id="rId12" Type="http://schemas.openxmlformats.org/officeDocument/2006/relationships/slideLayout" Target="../slideLayouts/slideLayout13.xml"/><Relationship Id="rId17" Type="http://schemas.openxmlformats.org/officeDocument/2006/relationships/image" Target="../media/image13.emf"/><Relationship Id="rId2" Type="http://schemas.openxmlformats.org/officeDocument/2006/relationships/tags" Target="../tags/tag5.xml"/><Relationship Id="rId16" Type="http://schemas.openxmlformats.org/officeDocument/2006/relationships/image" Target="../media/image19.emf"/><Relationship Id="rId20" Type="http://schemas.openxmlformats.org/officeDocument/2006/relationships/image" Target="../media/image20.emf"/><Relationship Id="rId1" Type="http://schemas.openxmlformats.org/officeDocument/2006/relationships/tags" Target="../tags/tag4.xml"/><Relationship Id="rId6" Type="http://schemas.openxmlformats.org/officeDocument/2006/relationships/tags" Target="../tags/tag9.xml"/><Relationship Id="rId11" Type="http://schemas.openxmlformats.org/officeDocument/2006/relationships/tags" Target="../tags/tag14.xml"/><Relationship Id="rId5" Type="http://schemas.openxmlformats.org/officeDocument/2006/relationships/tags" Target="../tags/tag8.xml"/><Relationship Id="rId15" Type="http://schemas.openxmlformats.org/officeDocument/2006/relationships/image" Target="../media/image14.png"/><Relationship Id="rId10" Type="http://schemas.openxmlformats.org/officeDocument/2006/relationships/tags" Target="../tags/tag13.xml"/><Relationship Id="rId19" Type="http://schemas.openxmlformats.org/officeDocument/2006/relationships/image" Target="../media/image12.emf"/><Relationship Id="rId4" Type="http://schemas.openxmlformats.org/officeDocument/2006/relationships/tags" Target="../tags/tag7.xml"/><Relationship Id="rId9" Type="http://schemas.openxmlformats.org/officeDocument/2006/relationships/tags" Target="../tags/tag12.xml"/><Relationship Id="rId14" Type="http://schemas.openxmlformats.org/officeDocument/2006/relationships/image" Target="../media/image15.png"/></Relationships>
</file>

<file path=ppt/slides/_rels/slide9.xml.rels><?xml version="1.0" encoding="UTF-8" standalone="yes"?>
<Relationships xmlns="http://schemas.openxmlformats.org/package/2006/relationships"><Relationship Id="rId8" Type="http://schemas.openxmlformats.org/officeDocument/2006/relationships/image" Target="../media/image11.emf"/><Relationship Id="rId3" Type="http://schemas.openxmlformats.org/officeDocument/2006/relationships/image" Target="../media/image14.png"/><Relationship Id="rId7" Type="http://schemas.openxmlformats.org/officeDocument/2006/relationships/image" Target="../media/image13.emf"/><Relationship Id="rId2" Type="http://schemas.openxmlformats.org/officeDocument/2006/relationships/notesSlide" Target="../notesSlides/notesSlide8.xml"/><Relationship Id="rId1" Type="http://schemas.openxmlformats.org/officeDocument/2006/relationships/slideLayout" Target="../slideLayouts/slideLayout13.xml"/><Relationship Id="rId6" Type="http://schemas.openxmlformats.org/officeDocument/2006/relationships/image" Target="../media/image19.emf"/><Relationship Id="rId11" Type="http://schemas.openxmlformats.org/officeDocument/2006/relationships/image" Target="../media/image18.png"/><Relationship Id="rId5" Type="http://schemas.openxmlformats.org/officeDocument/2006/relationships/image" Target="../media/image21.emf"/><Relationship Id="rId10" Type="http://schemas.openxmlformats.org/officeDocument/2006/relationships/image" Target="../media/image20.emf"/><Relationship Id="rId4" Type="http://schemas.openxmlformats.org/officeDocument/2006/relationships/image" Target="../media/image15.png"/><Relationship Id="rId9" Type="http://schemas.openxmlformats.org/officeDocument/2006/relationships/image" Target="../media/image12.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smtClean="0"/>
              <a:t>Symantec Briefing</a:t>
            </a:r>
            <a:endParaRPr lang="en-US" dirty="0"/>
          </a:p>
        </p:txBody>
      </p:sp>
      <p:sp>
        <p:nvSpPr>
          <p:cNvPr id="5" name="Subtitle 4"/>
          <p:cNvSpPr>
            <a:spLocks noGrp="1"/>
          </p:cNvSpPr>
          <p:nvPr>
            <p:ph type="subTitle" idx="1"/>
          </p:nvPr>
        </p:nvSpPr>
        <p:spPr/>
        <p:txBody>
          <a:bodyPr/>
          <a:lstStyle/>
          <a:p>
            <a:r>
              <a:rPr lang="en-US" dirty="0" smtClean="0"/>
              <a:t>Mario Espinoza</a:t>
            </a:r>
            <a:endParaRPr lang="en-US" dirty="0"/>
          </a:p>
        </p:txBody>
      </p:sp>
      <p:sp>
        <p:nvSpPr>
          <p:cNvPr id="6" name="Text Placeholder 5"/>
          <p:cNvSpPr>
            <a:spLocks noGrp="1"/>
          </p:cNvSpPr>
          <p:nvPr>
            <p:ph type="body" sz="quarter" idx="10"/>
          </p:nvPr>
        </p:nvSpPr>
        <p:spPr/>
        <p:txBody>
          <a:bodyPr/>
          <a:lstStyle/>
          <a:p>
            <a:r>
              <a:rPr lang="en-US" dirty="0" smtClean="0"/>
              <a:t>Sr. Dir Product Management, Information Protection</a:t>
            </a:r>
            <a:endParaRPr lang="en-US" dirty="0"/>
          </a:p>
        </p:txBody>
      </p:sp>
    </p:spTree>
    <p:extLst>
      <p:ext uri="{BB962C8B-B14F-4D97-AF65-F5344CB8AC3E}">
        <p14:creationId xmlns:p14="http://schemas.microsoft.com/office/powerpoint/2010/main" val="2904308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GrayShadow"/>
          <p:cNvSpPr/>
          <p:nvPr>
            <p:custDataLst>
              <p:tags r:id="rId1"/>
            </p:custDataLst>
          </p:nvPr>
        </p:nvSpPr>
        <p:spPr bwMode="gray">
          <a:xfrm>
            <a:off x="-339709" y="2014538"/>
            <a:ext cx="12787422" cy="4672011"/>
          </a:xfrm>
          <a:prstGeom prst="ellipse">
            <a:avLst/>
          </a:prstGeom>
          <a:gradFill flip="none" rotWithShape="1">
            <a:gsLst>
              <a:gs pos="0">
                <a:schemeClr val="accent1">
                  <a:lumMod val="5000"/>
                  <a:lumOff val="95000"/>
                  <a:alpha val="36000"/>
                </a:schemeClr>
              </a:gs>
              <a:gs pos="100000">
                <a:schemeClr val="tx1">
                  <a:alpha val="0"/>
                </a:schemeClr>
              </a:gs>
            </a:gsLst>
            <a:path path="shape">
              <a:fillToRect l="50000" t="50000" r="50000" b="50000"/>
            </a:path>
            <a:tileRect/>
          </a:gradFill>
          <a:ln w="19050">
            <a:noFill/>
            <a:miter lim="800000"/>
          </a:ln>
          <a:effectLst>
            <a:outerShdw blurRad="50800" dist="50800" dir="5400000" algn="ctr" rotWithShape="0">
              <a:srgbClr val="000000">
                <a:alpha val="36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lang="en-US">
              <a:solidFill>
                <a:srgbClr val="FFFFFF"/>
              </a:solidFill>
            </a:endParaRPr>
          </a:p>
        </p:txBody>
      </p:sp>
      <p:sp>
        <p:nvSpPr>
          <p:cNvPr id="11" name="GrayShadow2"/>
          <p:cNvSpPr/>
          <p:nvPr/>
        </p:nvSpPr>
        <p:spPr bwMode="gray">
          <a:xfrm rot="21356934">
            <a:off x="2652663" y="3457305"/>
            <a:ext cx="8115166" cy="2529169"/>
          </a:xfrm>
          <a:prstGeom prst="ellipse">
            <a:avLst/>
          </a:prstGeom>
          <a:gradFill flip="none" rotWithShape="1">
            <a:gsLst>
              <a:gs pos="60000">
                <a:schemeClr val="bg2">
                  <a:alpha val="0"/>
                </a:schemeClr>
              </a:gs>
              <a:gs pos="88000">
                <a:schemeClr val="bg2">
                  <a:alpha val="16000"/>
                </a:schemeClr>
              </a:gs>
            </a:gsLst>
            <a:lin ang="5400000" scaled="1"/>
            <a:tileRect/>
          </a:gradFill>
          <a:ln w="19050">
            <a:noFill/>
            <a:miter lim="800000"/>
          </a:ln>
          <a:effectLst>
            <a:outerShdw blurRad="279400" dist="50800" dir="5400000" algn="ctr" rotWithShape="0">
              <a:srgbClr val="000000">
                <a:alpha val="43137"/>
              </a:srgbClr>
            </a:outerShdw>
            <a:softEdge rad="5080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lang="en-US">
              <a:solidFill>
                <a:srgbClr val="FFFFFF"/>
              </a:solidFill>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39738" y="1908657"/>
            <a:ext cx="8509348" cy="3598787"/>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68390" y="1527473"/>
            <a:ext cx="1700403" cy="2298945"/>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62410" y="2495566"/>
            <a:ext cx="1734411" cy="1339918"/>
          </a:xfrm>
          <a:prstGeom prst="rect">
            <a:avLst/>
          </a:prstGeom>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652040" y="1903988"/>
            <a:ext cx="1754816" cy="1326314"/>
          </a:xfrm>
          <a:prstGeom prst="rect">
            <a:avLst/>
          </a:prstGeom>
        </p:spPr>
      </p:pic>
      <p:pic>
        <p:nvPicPr>
          <p:cNvPr id="9" name="Picture 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784138" y="1863179"/>
            <a:ext cx="1761618" cy="1367124"/>
          </a:xfrm>
          <a:prstGeom prst="rect">
            <a:avLst/>
          </a:prstGeom>
        </p:spPr>
      </p:pic>
      <p:sp>
        <p:nvSpPr>
          <p:cNvPr id="2" name="Footer Placeholder 1"/>
          <p:cNvSpPr>
            <a:spLocks noGrp="1"/>
          </p:cNvSpPr>
          <p:nvPr>
            <p:ph type="ftr" sz="quarter" idx="11"/>
          </p:nvPr>
        </p:nvSpPr>
        <p:spPr/>
        <p:txBody>
          <a:bodyPr/>
          <a:lstStyle/>
          <a:p>
            <a:r>
              <a:rPr lang="en-US" smtClean="0"/>
              <a:t>Symantec Confidential - NDA required</a:t>
            </a:r>
            <a:endParaRPr lang="en-US" dirty="0"/>
          </a:p>
        </p:txBody>
      </p:sp>
    </p:spTree>
    <p:extLst>
      <p:ext uri="{BB962C8B-B14F-4D97-AF65-F5344CB8AC3E}">
        <p14:creationId xmlns:p14="http://schemas.microsoft.com/office/powerpoint/2010/main" val="41384078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GrayShadow"/>
          <p:cNvSpPr/>
          <p:nvPr>
            <p:custDataLst>
              <p:tags r:id="rId1"/>
            </p:custDataLst>
          </p:nvPr>
        </p:nvSpPr>
        <p:spPr bwMode="gray">
          <a:xfrm>
            <a:off x="-339709" y="2014538"/>
            <a:ext cx="12787422" cy="4672011"/>
          </a:xfrm>
          <a:prstGeom prst="ellipse">
            <a:avLst/>
          </a:prstGeom>
          <a:gradFill flip="none" rotWithShape="1">
            <a:gsLst>
              <a:gs pos="0">
                <a:schemeClr val="accent1">
                  <a:lumMod val="5000"/>
                  <a:lumOff val="95000"/>
                  <a:alpha val="36000"/>
                </a:schemeClr>
              </a:gs>
              <a:gs pos="100000">
                <a:schemeClr val="tx1">
                  <a:alpha val="0"/>
                </a:schemeClr>
              </a:gs>
            </a:gsLst>
            <a:path path="shape">
              <a:fillToRect l="50000" t="50000" r="50000" b="50000"/>
            </a:path>
            <a:tileRect/>
          </a:gradFill>
          <a:ln w="19050">
            <a:noFill/>
            <a:miter lim="800000"/>
          </a:ln>
          <a:effectLst>
            <a:outerShdw blurRad="50800" dist="50800" dir="5400000" algn="ctr" rotWithShape="0">
              <a:srgbClr val="000000">
                <a:alpha val="36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lang="en-US">
              <a:solidFill>
                <a:srgbClr val="FFFFFF"/>
              </a:solidFill>
            </a:endParaRPr>
          </a:p>
        </p:txBody>
      </p:sp>
      <p:sp>
        <p:nvSpPr>
          <p:cNvPr id="11" name="GrayShadow2"/>
          <p:cNvSpPr/>
          <p:nvPr/>
        </p:nvSpPr>
        <p:spPr bwMode="gray">
          <a:xfrm rot="21356934">
            <a:off x="2652663" y="3457305"/>
            <a:ext cx="8115166" cy="2529169"/>
          </a:xfrm>
          <a:prstGeom prst="ellipse">
            <a:avLst/>
          </a:prstGeom>
          <a:gradFill flip="none" rotWithShape="1">
            <a:gsLst>
              <a:gs pos="60000">
                <a:schemeClr val="bg2">
                  <a:alpha val="0"/>
                </a:schemeClr>
              </a:gs>
              <a:gs pos="88000">
                <a:schemeClr val="bg2">
                  <a:alpha val="16000"/>
                </a:schemeClr>
              </a:gs>
            </a:gsLst>
            <a:lin ang="5400000" scaled="1"/>
            <a:tileRect/>
          </a:gradFill>
          <a:ln w="19050">
            <a:noFill/>
            <a:miter lim="800000"/>
          </a:ln>
          <a:effectLst>
            <a:outerShdw blurRad="279400" dist="50800" dir="5400000" algn="ctr" rotWithShape="0">
              <a:srgbClr val="000000">
                <a:alpha val="43137"/>
              </a:srgbClr>
            </a:outerShdw>
            <a:softEdge rad="5080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lang="en-US">
              <a:solidFill>
                <a:srgbClr val="FFFFFF"/>
              </a:solidFill>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39738" y="1908656"/>
            <a:ext cx="8509348" cy="3598787"/>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68390" y="1527472"/>
            <a:ext cx="1700403" cy="2298945"/>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62410" y="2495565"/>
            <a:ext cx="1734411" cy="1339918"/>
          </a:xfrm>
          <a:prstGeom prst="rect">
            <a:avLst/>
          </a:prstGeom>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652040" y="1903988"/>
            <a:ext cx="1754816" cy="1326314"/>
          </a:xfrm>
          <a:prstGeom prst="rect">
            <a:avLst/>
          </a:prstGeom>
        </p:spPr>
      </p:pic>
      <p:pic>
        <p:nvPicPr>
          <p:cNvPr id="23" name="Picture 2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634563" y="2339070"/>
            <a:ext cx="1217489" cy="1101861"/>
          </a:xfrm>
          <a:prstGeom prst="rect">
            <a:avLst/>
          </a:prstGeom>
        </p:spPr>
      </p:pic>
      <p:pic>
        <p:nvPicPr>
          <p:cNvPr id="24" name="Picture 2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606223" y="1935889"/>
            <a:ext cx="1244696" cy="1115464"/>
          </a:xfrm>
          <a:prstGeom prst="rect">
            <a:avLst/>
          </a:prstGeom>
        </p:spPr>
      </p:pic>
      <p:pic>
        <p:nvPicPr>
          <p:cNvPr id="25" name="Picture 2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563713" y="1506267"/>
            <a:ext cx="1278704" cy="1129068"/>
          </a:xfrm>
          <a:prstGeom prst="rect">
            <a:avLst/>
          </a:prstGeom>
        </p:spPr>
      </p:pic>
      <p:pic>
        <p:nvPicPr>
          <p:cNvPr id="27" name="Picture 26"/>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529611" y="1075840"/>
            <a:ext cx="1312712" cy="1135869"/>
          </a:xfrm>
          <a:prstGeom prst="rect">
            <a:avLst/>
          </a:prstGeom>
        </p:spPr>
      </p:pic>
      <p:pic>
        <p:nvPicPr>
          <p:cNvPr id="9" name="Picture 8"/>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784138" y="1863178"/>
            <a:ext cx="1761618" cy="1367124"/>
          </a:xfrm>
          <a:prstGeom prst="rect">
            <a:avLst/>
          </a:prstGeom>
        </p:spPr>
      </p:pic>
      <p:pic>
        <p:nvPicPr>
          <p:cNvPr id="8" name="Picture 7"/>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902503" y="1207320"/>
            <a:ext cx="566928" cy="426720"/>
          </a:xfrm>
          <a:prstGeom prst="rect">
            <a:avLst/>
          </a:prstGeom>
        </p:spPr>
      </p:pic>
      <p:pic>
        <p:nvPicPr>
          <p:cNvPr id="13" name="Picture 12"/>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5039859" y="3574902"/>
            <a:ext cx="451104" cy="121920"/>
          </a:xfrm>
          <a:prstGeom prst="rect">
            <a:avLst/>
          </a:prstGeom>
        </p:spPr>
      </p:pic>
      <p:sp>
        <p:nvSpPr>
          <p:cNvPr id="2" name="Footer Placeholder 1"/>
          <p:cNvSpPr>
            <a:spLocks noGrp="1"/>
          </p:cNvSpPr>
          <p:nvPr>
            <p:ph type="ftr" sz="quarter" idx="11"/>
          </p:nvPr>
        </p:nvSpPr>
        <p:spPr/>
        <p:txBody>
          <a:bodyPr/>
          <a:lstStyle/>
          <a:p>
            <a:r>
              <a:rPr lang="en-US" smtClean="0"/>
              <a:t>Symantec Confidential - NDA required</a:t>
            </a:r>
            <a:endParaRPr lang="en-US" dirty="0"/>
          </a:p>
        </p:txBody>
      </p:sp>
    </p:spTree>
    <p:extLst>
      <p:ext uri="{BB962C8B-B14F-4D97-AF65-F5344CB8AC3E}">
        <p14:creationId xmlns:p14="http://schemas.microsoft.com/office/powerpoint/2010/main" val="2687748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500"/>
                                        <p:tgtEl>
                                          <p:spTgt spid="2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fade">
                                      <p:cBhvr>
                                        <p:cTn id="17" dur="500"/>
                                        <p:tgtEl>
                                          <p:spTgt spid="2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7"/>
                                        </p:tgtEl>
                                        <p:attrNameLst>
                                          <p:attrName>style.visibility</p:attrName>
                                        </p:attrNameLst>
                                      </p:cBhvr>
                                      <p:to>
                                        <p:strVal val="visible"/>
                                      </p:to>
                                    </p:set>
                                    <p:animEffect transition="in" filter="fade">
                                      <p:cBhvr>
                                        <p:cTn id="22" dur="500"/>
                                        <p:tgtEl>
                                          <p:spTgt spid="27"/>
                                        </p:tgtEl>
                                      </p:cBhvr>
                                    </p:animEffect>
                                  </p:childTnLst>
                                </p:cTn>
                              </p:par>
                            </p:childTnLst>
                          </p:cTn>
                        </p:par>
                        <p:par>
                          <p:cTn id="23" fill="hold">
                            <p:stCondLst>
                              <p:cond delay="500"/>
                            </p:stCondLst>
                            <p:childTnLst>
                              <p:par>
                                <p:cTn id="24" presetID="10" presetClass="entr" presetSubtype="0" fill="hold" nodeType="after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fade">
                                      <p:cBhvr>
                                        <p:cTn id="26" dur="500"/>
                                        <p:tgtEl>
                                          <p:spTgt spid="13"/>
                                        </p:tgtEl>
                                      </p:cBhvr>
                                    </p:animEffect>
                                  </p:childTnLst>
                                </p:cTn>
                              </p:par>
                              <p:par>
                                <p:cTn id="27" presetID="10" presetClass="entr" presetSubtype="0" fill="hold" nodeType="with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fade">
                                      <p:cBhvr>
                                        <p:cTn id="2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GrayShadow"/>
          <p:cNvSpPr/>
          <p:nvPr>
            <p:custDataLst>
              <p:tags r:id="rId1"/>
            </p:custDataLst>
          </p:nvPr>
        </p:nvSpPr>
        <p:spPr bwMode="gray">
          <a:xfrm>
            <a:off x="-339709" y="2014538"/>
            <a:ext cx="12787422" cy="4672011"/>
          </a:xfrm>
          <a:prstGeom prst="ellipse">
            <a:avLst/>
          </a:prstGeom>
          <a:gradFill flip="none" rotWithShape="1">
            <a:gsLst>
              <a:gs pos="0">
                <a:schemeClr val="accent1">
                  <a:lumMod val="5000"/>
                  <a:lumOff val="95000"/>
                  <a:alpha val="36000"/>
                </a:schemeClr>
              </a:gs>
              <a:gs pos="100000">
                <a:schemeClr val="tx1">
                  <a:alpha val="0"/>
                </a:schemeClr>
              </a:gs>
            </a:gsLst>
            <a:path path="shape">
              <a:fillToRect l="50000" t="50000" r="50000" b="50000"/>
            </a:path>
            <a:tileRect/>
          </a:gradFill>
          <a:ln w="19050">
            <a:noFill/>
            <a:miter lim="800000"/>
          </a:ln>
          <a:effectLst>
            <a:outerShdw blurRad="50800" dist="50800" dir="5400000" algn="ctr" rotWithShape="0">
              <a:srgbClr val="000000">
                <a:alpha val="36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lang="en-US">
              <a:solidFill>
                <a:srgbClr val="FFFFFF"/>
              </a:solidFill>
            </a:endParaRPr>
          </a:p>
        </p:txBody>
      </p:sp>
      <p:sp>
        <p:nvSpPr>
          <p:cNvPr id="11" name="GrayShadow2"/>
          <p:cNvSpPr/>
          <p:nvPr/>
        </p:nvSpPr>
        <p:spPr bwMode="gray">
          <a:xfrm rot="21356934">
            <a:off x="2652663" y="3457305"/>
            <a:ext cx="8115166" cy="2529169"/>
          </a:xfrm>
          <a:prstGeom prst="ellipse">
            <a:avLst/>
          </a:prstGeom>
          <a:gradFill flip="none" rotWithShape="1">
            <a:gsLst>
              <a:gs pos="60000">
                <a:schemeClr val="bg2">
                  <a:alpha val="0"/>
                </a:schemeClr>
              </a:gs>
              <a:gs pos="88000">
                <a:schemeClr val="bg2">
                  <a:alpha val="16000"/>
                </a:schemeClr>
              </a:gs>
            </a:gsLst>
            <a:lin ang="5400000" scaled="1"/>
            <a:tileRect/>
          </a:gradFill>
          <a:ln w="19050">
            <a:noFill/>
            <a:miter lim="800000"/>
          </a:ln>
          <a:effectLst>
            <a:outerShdw blurRad="279400" dist="50800" dir="5400000" algn="ctr" rotWithShape="0">
              <a:srgbClr val="000000">
                <a:alpha val="43137"/>
              </a:srgbClr>
            </a:outerShdw>
            <a:softEdge rad="5080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lang="en-US">
              <a:solidFill>
                <a:srgbClr val="FFFFFF"/>
              </a:solidFill>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39738" y="1908657"/>
            <a:ext cx="8509348" cy="3598787"/>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68390" y="1527473"/>
            <a:ext cx="1700403" cy="2298945"/>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62410" y="2495566"/>
            <a:ext cx="1734411" cy="1339918"/>
          </a:xfrm>
          <a:prstGeom prst="rect">
            <a:avLst/>
          </a:prstGeom>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652040" y="1903988"/>
            <a:ext cx="1754816" cy="1326314"/>
          </a:xfrm>
          <a:prstGeom prst="rect">
            <a:avLst/>
          </a:prstGeom>
        </p:spPr>
      </p:pic>
      <p:pic>
        <p:nvPicPr>
          <p:cNvPr id="19" name="Picture 1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317239" y="2336946"/>
            <a:ext cx="1217488" cy="1101861"/>
          </a:xfrm>
          <a:prstGeom prst="rect">
            <a:avLst/>
          </a:prstGeom>
        </p:spPr>
      </p:pic>
      <p:pic>
        <p:nvPicPr>
          <p:cNvPr id="20" name="Picture 1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314554" y="1929093"/>
            <a:ext cx="1244695" cy="1115465"/>
          </a:xfrm>
          <a:prstGeom prst="rect">
            <a:avLst/>
          </a:prstGeom>
        </p:spPr>
      </p:pic>
      <p:pic>
        <p:nvPicPr>
          <p:cNvPr id="21" name="Picture 20"/>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320994" y="1506268"/>
            <a:ext cx="1278703" cy="1129068"/>
          </a:xfrm>
          <a:prstGeom prst="rect">
            <a:avLst/>
          </a:prstGeom>
        </p:spPr>
      </p:pic>
      <p:pic>
        <p:nvPicPr>
          <p:cNvPr id="22" name="Picture 21"/>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311587" y="1075841"/>
            <a:ext cx="1312711" cy="1135869"/>
          </a:xfrm>
          <a:prstGeom prst="rect">
            <a:avLst/>
          </a:prstGeom>
        </p:spPr>
      </p:pic>
      <p:pic>
        <p:nvPicPr>
          <p:cNvPr id="23" name="Picture 2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634563" y="2339071"/>
            <a:ext cx="1217489" cy="1101861"/>
          </a:xfrm>
          <a:prstGeom prst="rect">
            <a:avLst/>
          </a:prstGeom>
        </p:spPr>
      </p:pic>
      <p:pic>
        <p:nvPicPr>
          <p:cNvPr id="24" name="Picture 23"/>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606223" y="1935890"/>
            <a:ext cx="1244696" cy="1115464"/>
          </a:xfrm>
          <a:prstGeom prst="rect">
            <a:avLst/>
          </a:prstGeom>
        </p:spPr>
      </p:pic>
      <p:pic>
        <p:nvPicPr>
          <p:cNvPr id="25" name="Picture 24"/>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4563713" y="1506268"/>
            <a:ext cx="1278704" cy="1129068"/>
          </a:xfrm>
          <a:prstGeom prst="rect">
            <a:avLst/>
          </a:prstGeom>
        </p:spPr>
      </p:pic>
      <p:pic>
        <p:nvPicPr>
          <p:cNvPr id="27" name="Picture 26"/>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4529611" y="1075841"/>
            <a:ext cx="1312712" cy="1135869"/>
          </a:xfrm>
          <a:prstGeom prst="rect">
            <a:avLst/>
          </a:prstGeom>
        </p:spPr>
      </p:pic>
      <p:pic>
        <p:nvPicPr>
          <p:cNvPr id="9" name="Picture 8"/>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2784138" y="1863179"/>
            <a:ext cx="1761618" cy="1367124"/>
          </a:xfrm>
          <a:prstGeom prst="rect">
            <a:avLst/>
          </a:prstGeom>
        </p:spPr>
      </p:pic>
      <p:pic>
        <p:nvPicPr>
          <p:cNvPr id="26" name="Picture 25"/>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4902503" y="1207320"/>
            <a:ext cx="566928" cy="426720"/>
          </a:xfrm>
          <a:prstGeom prst="rect">
            <a:avLst/>
          </a:prstGeom>
        </p:spPr>
      </p:pic>
      <p:pic>
        <p:nvPicPr>
          <p:cNvPr id="28" name="Picture 27"/>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5036799" y="3574902"/>
            <a:ext cx="451104" cy="121920"/>
          </a:xfrm>
          <a:prstGeom prst="rect">
            <a:avLst/>
          </a:prstGeom>
        </p:spPr>
      </p:pic>
      <p:pic>
        <p:nvPicPr>
          <p:cNvPr id="29" name="Picture 28"/>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6743498" y="3574902"/>
            <a:ext cx="365760" cy="121920"/>
          </a:xfrm>
          <a:prstGeom prst="rect">
            <a:avLst/>
          </a:prstGeom>
        </p:spPr>
      </p:pic>
      <p:pic>
        <p:nvPicPr>
          <p:cNvPr id="8" name="Picture 7"/>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6660199" y="1186874"/>
            <a:ext cx="526814" cy="451554"/>
          </a:xfrm>
          <a:prstGeom prst="rect">
            <a:avLst/>
          </a:prstGeom>
        </p:spPr>
      </p:pic>
      <p:sp>
        <p:nvSpPr>
          <p:cNvPr id="2" name="Footer Placeholder 1"/>
          <p:cNvSpPr>
            <a:spLocks noGrp="1"/>
          </p:cNvSpPr>
          <p:nvPr>
            <p:ph type="ftr" sz="quarter" idx="11"/>
          </p:nvPr>
        </p:nvSpPr>
        <p:spPr/>
        <p:txBody>
          <a:bodyPr/>
          <a:lstStyle/>
          <a:p>
            <a:r>
              <a:rPr lang="en-US" smtClean="0"/>
              <a:t>Symantec Confidential - NDA required</a:t>
            </a:r>
            <a:endParaRPr lang="en-US" dirty="0"/>
          </a:p>
        </p:txBody>
      </p:sp>
    </p:spTree>
    <p:extLst>
      <p:ext uri="{BB962C8B-B14F-4D97-AF65-F5344CB8AC3E}">
        <p14:creationId xmlns:p14="http://schemas.microsoft.com/office/powerpoint/2010/main" val="70553415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500"/>
                                        <p:tgtEl>
                                          <p:spTgt spid="2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fade">
                                      <p:cBhvr>
                                        <p:cTn id="22" dur="500"/>
                                        <p:tgtEl>
                                          <p:spTgt spid="22"/>
                                        </p:tgtEl>
                                      </p:cBhvr>
                                    </p:animEffect>
                                  </p:childTnLst>
                                </p:cTn>
                              </p:par>
                            </p:childTnLst>
                          </p:cTn>
                        </p:par>
                        <p:par>
                          <p:cTn id="23" fill="hold">
                            <p:stCondLst>
                              <p:cond delay="500"/>
                            </p:stCondLst>
                            <p:childTnLst>
                              <p:par>
                                <p:cTn id="24" presetID="10" presetClass="entr" presetSubtype="0" fill="hold" nodeType="after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500"/>
                                        <p:tgtEl>
                                          <p:spTgt spid="8"/>
                                        </p:tgtEl>
                                      </p:cBhvr>
                                    </p:animEffect>
                                  </p:childTnLst>
                                </p:cTn>
                              </p:par>
                              <p:par>
                                <p:cTn id="27" presetID="10" presetClass="entr" presetSubtype="0" fill="hold" nodeType="withEffect">
                                  <p:stCondLst>
                                    <p:cond delay="0"/>
                                  </p:stCondLst>
                                  <p:childTnLst>
                                    <p:set>
                                      <p:cBhvr>
                                        <p:cTn id="28" dur="1" fill="hold">
                                          <p:stCondLst>
                                            <p:cond delay="0"/>
                                          </p:stCondLst>
                                        </p:cTn>
                                        <p:tgtEl>
                                          <p:spTgt spid="29"/>
                                        </p:tgtEl>
                                        <p:attrNameLst>
                                          <p:attrName>style.visibility</p:attrName>
                                        </p:attrNameLst>
                                      </p:cBhvr>
                                      <p:to>
                                        <p:strVal val="visible"/>
                                      </p:to>
                                    </p:set>
                                    <p:animEffect transition="in" filter="fade">
                                      <p:cBhvr>
                                        <p:cTn id="29"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GrayShadow"/>
          <p:cNvSpPr/>
          <p:nvPr>
            <p:custDataLst>
              <p:tags r:id="rId1"/>
            </p:custDataLst>
          </p:nvPr>
        </p:nvSpPr>
        <p:spPr bwMode="gray">
          <a:xfrm>
            <a:off x="-339709" y="2014538"/>
            <a:ext cx="12787422" cy="4672011"/>
          </a:xfrm>
          <a:prstGeom prst="ellipse">
            <a:avLst/>
          </a:prstGeom>
          <a:gradFill flip="none" rotWithShape="1">
            <a:gsLst>
              <a:gs pos="0">
                <a:schemeClr val="accent1">
                  <a:lumMod val="5000"/>
                  <a:lumOff val="95000"/>
                  <a:alpha val="36000"/>
                </a:schemeClr>
              </a:gs>
              <a:gs pos="100000">
                <a:schemeClr val="tx1">
                  <a:alpha val="0"/>
                </a:schemeClr>
              </a:gs>
            </a:gsLst>
            <a:path path="shape">
              <a:fillToRect l="50000" t="50000" r="50000" b="50000"/>
            </a:path>
            <a:tileRect/>
          </a:gradFill>
          <a:ln w="19050">
            <a:noFill/>
            <a:miter lim="800000"/>
          </a:ln>
          <a:effectLst>
            <a:outerShdw blurRad="50800" dist="50800" dir="5400000" algn="ctr" rotWithShape="0">
              <a:srgbClr val="000000">
                <a:alpha val="36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lang="en-US">
              <a:solidFill>
                <a:srgbClr val="FFFFFF"/>
              </a:solidFill>
            </a:endParaRPr>
          </a:p>
        </p:txBody>
      </p:sp>
      <p:sp>
        <p:nvSpPr>
          <p:cNvPr id="11" name="GrayShadow2"/>
          <p:cNvSpPr/>
          <p:nvPr/>
        </p:nvSpPr>
        <p:spPr bwMode="gray">
          <a:xfrm rot="21356934">
            <a:off x="2652663" y="3457305"/>
            <a:ext cx="8115166" cy="2529169"/>
          </a:xfrm>
          <a:prstGeom prst="ellipse">
            <a:avLst/>
          </a:prstGeom>
          <a:gradFill flip="none" rotWithShape="1">
            <a:gsLst>
              <a:gs pos="60000">
                <a:schemeClr val="bg2">
                  <a:alpha val="0"/>
                </a:schemeClr>
              </a:gs>
              <a:gs pos="88000">
                <a:schemeClr val="bg2">
                  <a:alpha val="16000"/>
                </a:schemeClr>
              </a:gs>
            </a:gsLst>
            <a:lin ang="5400000" scaled="1"/>
            <a:tileRect/>
          </a:gradFill>
          <a:ln w="19050">
            <a:noFill/>
            <a:miter lim="800000"/>
          </a:ln>
          <a:effectLst>
            <a:outerShdw blurRad="279400" dist="50800" dir="5400000" algn="ctr" rotWithShape="0">
              <a:srgbClr val="000000">
                <a:alpha val="43137"/>
              </a:srgbClr>
            </a:outerShdw>
            <a:softEdge rad="5080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lang="en-US">
              <a:solidFill>
                <a:srgbClr val="FFFFFF"/>
              </a:solidFill>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39738" y="1908657"/>
            <a:ext cx="8509348" cy="3598787"/>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68390" y="1527473"/>
            <a:ext cx="1700403" cy="2298945"/>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62410" y="2495566"/>
            <a:ext cx="1734411" cy="1339918"/>
          </a:xfrm>
          <a:prstGeom prst="rect">
            <a:avLst/>
          </a:prstGeom>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652040" y="1903988"/>
            <a:ext cx="1754816" cy="1326314"/>
          </a:xfrm>
          <a:prstGeom prst="rect">
            <a:avLst/>
          </a:prstGeom>
        </p:spPr>
      </p:pic>
      <p:pic>
        <p:nvPicPr>
          <p:cNvPr id="19" name="Picture 1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317239" y="2336946"/>
            <a:ext cx="1217488" cy="1101861"/>
          </a:xfrm>
          <a:prstGeom prst="rect">
            <a:avLst/>
          </a:prstGeom>
        </p:spPr>
      </p:pic>
      <p:pic>
        <p:nvPicPr>
          <p:cNvPr id="20" name="Picture 1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314554" y="1929093"/>
            <a:ext cx="1244695" cy="1115465"/>
          </a:xfrm>
          <a:prstGeom prst="rect">
            <a:avLst/>
          </a:prstGeom>
        </p:spPr>
      </p:pic>
      <p:pic>
        <p:nvPicPr>
          <p:cNvPr id="21" name="Picture 20"/>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320994" y="1506268"/>
            <a:ext cx="1278703" cy="1129068"/>
          </a:xfrm>
          <a:prstGeom prst="rect">
            <a:avLst/>
          </a:prstGeom>
        </p:spPr>
      </p:pic>
      <p:pic>
        <p:nvPicPr>
          <p:cNvPr id="22" name="Picture 21"/>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311587" y="1075841"/>
            <a:ext cx="1312711" cy="1135869"/>
          </a:xfrm>
          <a:prstGeom prst="rect">
            <a:avLst/>
          </a:prstGeom>
        </p:spPr>
      </p:pic>
      <p:pic>
        <p:nvPicPr>
          <p:cNvPr id="23" name="Picture 2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634563" y="2339071"/>
            <a:ext cx="1217489" cy="1101861"/>
          </a:xfrm>
          <a:prstGeom prst="rect">
            <a:avLst/>
          </a:prstGeom>
        </p:spPr>
      </p:pic>
      <p:pic>
        <p:nvPicPr>
          <p:cNvPr id="24" name="Picture 23"/>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606223" y="1935890"/>
            <a:ext cx="1244696" cy="1115464"/>
          </a:xfrm>
          <a:prstGeom prst="rect">
            <a:avLst/>
          </a:prstGeom>
        </p:spPr>
      </p:pic>
      <p:pic>
        <p:nvPicPr>
          <p:cNvPr id="25" name="Picture 24"/>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4563713" y="1506268"/>
            <a:ext cx="1278704" cy="1129068"/>
          </a:xfrm>
          <a:prstGeom prst="rect">
            <a:avLst/>
          </a:prstGeom>
        </p:spPr>
      </p:pic>
      <p:pic>
        <p:nvPicPr>
          <p:cNvPr id="27" name="Picture 26"/>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4529611" y="1075841"/>
            <a:ext cx="1312712" cy="1135869"/>
          </a:xfrm>
          <a:prstGeom prst="rect">
            <a:avLst/>
          </a:prstGeom>
        </p:spPr>
      </p:pic>
      <p:pic>
        <p:nvPicPr>
          <p:cNvPr id="9" name="Picture 8"/>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2784138" y="1863179"/>
            <a:ext cx="1761618" cy="1367124"/>
          </a:xfrm>
          <a:prstGeom prst="rect">
            <a:avLst/>
          </a:prstGeom>
        </p:spPr>
      </p:pic>
      <p:pic>
        <p:nvPicPr>
          <p:cNvPr id="30" name="Picture 29"/>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3088659" y="1830451"/>
            <a:ext cx="1292307" cy="1020242"/>
          </a:xfrm>
          <a:prstGeom prst="rect">
            <a:avLst/>
          </a:prstGeom>
        </p:spPr>
      </p:pic>
      <p:pic>
        <p:nvPicPr>
          <p:cNvPr id="31" name="Picture 30"/>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3015978" y="1438457"/>
            <a:ext cx="1312711" cy="1033845"/>
          </a:xfrm>
          <a:prstGeom prst="rect">
            <a:avLst/>
          </a:prstGeom>
        </p:spPr>
      </p:pic>
      <p:pic>
        <p:nvPicPr>
          <p:cNvPr id="32" name="Picture 31"/>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2928232" y="1034991"/>
            <a:ext cx="1353521" cy="1040647"/>
          </a:xfrm>
          <a:prstGeom prst="rect">
            <a:avLst/>
          </a:prstGeom>
        </p:spPr>
      </p:pic>
      <p:pic>
        <p:nvPicPr>
          <p:cNvPr id="33" name="Picture 32"/>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2852162" y="606047"/>
            <a:ext cx="1387529" cy="1054249"/>
          </a:xfrm>
          <a:prstGeom prst="rect">
            <a:avLst/>
          </a:prstGeom>
        </p:spPr>
      </p:pic>
      <p:pic>
        <p:nvPicPr>
          <p:cNvPr id="26" name="Picture 25"/>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4902503" y="1207320"/>
            <a:ext cx="566928" cy="426720"/>
          </a:xfrm>
          <a:prstGeom prst="rect">
            <a:avLst/>
          </a:prstGeom>
        </p:spPr>
      </p:pic>
      <p:pic>
        <p:nvPicPr>
          <p:cNvPr id="28" name="Picture 27"/>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5036799" y="3574902"/>
            <a:ext cx="451104" cy="121920"/>
          </a:xfrm>
          <a:prstGeom prst="rect">
            <a:avLst/>
          </a:prstGeom>
        </p:spPr>
      </p:pic>
      <p:pic>
        <p:nvPicPr>
          <p:cNvPr id="29" name="Picture 28"/>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6739782" y="3574902"/>
            <a:ext cx="365760" cy="121920"/>
          </a:xfrm>
          <a:prstGeom prst="rect">
            <a:avLst/>
          </a:prstGeom>
        </p:spPr>
      </p:pic>
      <p:pic>
        <p:nvPicPr>
          <p:cNvPr id="36" name="Picture 35"/>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3231494" y="2974830"/>
            <a:ext cx="932688" cy="128016"/>
          </a:xfrm>
          <a:prstGeom prst="rect">
            <a:avLst/>
          </a:prstGeom>
        </p:spPr>
      </p:pic>
      <p:pic>
        <p:nvPicPr>
          <p:cNvPr id="8" name="Picture 7"/>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3215959" y="702852"/>
            <a:ext cx="694944" cy="445008"/>
          </a:xfrm>
          <a:prstGeom prst="rect">
            <a:avLst/>
          </a:prstGeom>
        </p:spPr>
      </p:pic>
      <p:pic>
        <p:nvPicPr>
          <p:cNvPr id="37" name="Picture 36"/>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6660199" y="1186874"/>
            <a:ext cx="526814" cy="451554"/>
          </a:xfrm>
          <a:prstGeom prst="rect">
            <a:avLst/>
          </a:prstGeom>
        </p:spPr>
      </p:pic>
      <p:sp>
        <p:nvSpPr>
          <p:cNvPr id="2" name="Footer Placeholder 1"/>
          <p:cNvSpPr>
            <a:spLocks noGrp="1"/>
          </p:cNvSpPr>
          <p:nvPr>
            <p:ph type="ftr" sz="quarter" idx="11"/>
          </p:nvPr>
        </p:nvSpPr>
        <p:spPr/>
        <p:txBody>
          <a:bodyPr/>
          <a:lstStyle/>
          <a:p>
            <a:r>
              <a:rPr lang="en-US" smtClean="0"/>
              <a:t>Symantec Confidential - NDA required</a:t>
            </a:r>
            <a:endParaRPr lang="en-US" dirty="0"/>
          </a:p>
        </p:txBody>
      </p:sp>
    </p:spTree>
    <p:extLst>
      <p:ext uri="{BB962C8B-B14F-4D97-AF65-F5344CB8AC3E}">
        <p14:creationId xmlns:p14="http://schemas.microsoft.com/office/powerpoint/2010/main" val="138550172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500"/>
                                        <p:tgtEl>
                                          <p:spTgt spid="3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fade">
                                      <p:cBhvr>
                                        <p:cTn id="12" dur="500"/>
                                        <p:tgtEl>
                                          <p:spTgt spid="3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2"/>
                                        </p:tgtEl>
                                        <p:attrNameLst>
                                          <p:attrName>style.visibility</p:attrName>
                                        </p:attrNameLst>
                                      </p:cBhvr>
                                      <p:to>
                                        <p:strVal val="visible"/>
                                      </p:to>
                                    </p:set>
                                    <p:animEffect transition="in" filter="fade">
                                      <p:cBhvr>
                                        <p:cTn id="17" dur="500"/>
                                        <p:tgtEl>
                                          <p:spTgt spid="3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3"/>
                                        </p:tgtEl>
                                        <p:attrNameLst>
                                          <p:attrName>style.visibility</p:attrName>
                                        </p:attrNameLst>
                                      </p:cBhvr>
                                      <p:to>
                                        <p:strVal val="visible"/>
                                      </p:to>
                                    </p:set>
                                    <p:animEffect transition="in" filter="fade">
                                      <p:cBhvr>
                                        <p:cTn id="22" dur="500"/>
                                        <p:tgtEl>
                                          <p:spTgt spid="33"/>
                                        </p:tgtEl>
                                      </p:cBhvr>
                                    </p:animEffect>
                                  </p:childTnLst>
                                </p:cTn>
                              </p:par>
                            </p:childTnLst>
                          </p:cTn>
                        </p:par>
                        <p:par>
                          <p:cTn id="23" fill="hold">
                            <p:stCondLst>
                              <p:cond delay="500"/>
                            </p:stCondLst>
                            <p:childTnLst>
                              <p:par>
                                <p:cTn id="24" presetID="10" presetClass="entr" presetSubtype="0" fill="hold" nodeType="after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500"/>
                                        <p:tgtEl>
                                          <p:spTgt spid="8"/>
                                        </p:tgtEl>
                                      </p:cBhvr>
                                    </p:animEffect>
                                  </p:childTnLst>
                                </p:cTn>
                              </p:par>
                              <p:par>
                                <p:cTn id="27" presetID="10" presetClass="entr" presetSubtype="0" fill="hold" nodeType="withEffect">
                                  <p:stCondLst>
                                    <p:cond delay="0"/>
                                  </p:stCondLst>
                                  <p:childTnLst>
                                    <p:set>
                                      <p:cBhvr>
                                        <p:cTn id="28" dur="1" fill="hold">
                                          <p:stCondLst>
                                            <p:cond delay="0"/>
                                          </p:stCondLst>
                                        </p:cTn>
                                        <p:tgtEl>
                                          <p:spTgt spid="36"/>
                                        </p:tgtEl>
                                        <p:attrNameLst>
                                          <p:attrName>style.visibility</p:attrName>
                                        </p:attrNameLst>
                                      </p:cBhvr>
                                      <p:to>
                                        <p:strVal val="visible"/>
                                      </p:to>
                                    </p:set>
                                    <p:animEffect transition="in" filter="fade">
                                      <p:cBhvr>
                                        <p:cTn id="29"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GrayShadow"/>
          <p:cNvSpPr/>
          <p:nvPr>
            <p:custDataLst>
              <p:tags r:id="rId1"/>
            </p:custDataLst>
          </p:nvPr>
        </p:nvSpPr>
        <p:spPr bwMode="gray">
          <a:xfrm>
            <a:off x="-339709" y="2014538"/>
            <a:ext cx="12787422" cy="4672011"/>
          </a:xfrm>
          <a:prstGeom prst="ellipse">
            <a:avLst/>
          </a:prstGeom>
          <a:gradFill flip="none" rotWithShape="1">
            <a:gsLst>
              <a:gs pos="0">
                <a:schemeClr val="accent1">
                  <a:lumMod val="5000"/>
                  <a:lumOff val="95000"/>
                  <a:alpha val="36000"/>
                </a:schemeClr>
              </a:gs>
              <a:gs pos="100000">
                <a:schemeClr val="tx1">
                  <a:alpha val="0"/>
                </a:schemeClr>
              </a:gs>
            </a:gsLst>
            <a:path path="shape">
              <a:fillToRect l="50000" t="50000" r="50000" b="50000"/>
            </a:path>
            <a:tileRect/>
          </a:gradFill>
          <a:ln w="19050">
            <a:noFill/>
            <a:miter lim="800000"/>
          </a:ln>
          <a:effectLst>
            <a:outerShdw blurRad="50800" dist="50800" dir="5400000" algn="ctr" rotWithShape="0">
              <a:srgbClr val="000000">
                <a:alpha val="36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lang="en-US">
              <a:solidFill>
                <a:srgbClr val="FFFFFF"/>
              </a:solidFill>
            </a:endParaRPr>
          </a:p>
        </p:txBody>
      </p:sp>
      <p:sp>
        <p:nvSpPr>
          <p:cNvPr id="11" name="GrayShadow2"/>
          <p:cNvSpPr/>
          <p:nvPr/>
        </p:nvSpPr>
        <p:spPr bwMode="gray">
          <a:xfrm rot="21356934">
            <a:off x="2652663" y="3457305"/>
            <a:ext cx="8115166" cy="2529169"/>
          </a:xfrm>
          <a:prstGeom prst="ellipse">
            <a:avLst/>
          </a:prstGeom>
          <a:gradFill flip="none" rotWithShape="1">
            <a:gsLst>
              <a:gs pos="60000">
                <a:schemeClr val="bg2">
                  <a:alpha val="0"/>
                </a:schemeClr>
              </a:gs>
              <a:gs pos="88000">
                <a:schemeClr val="bg2">
                  <a:alpha val="16000"/>
                </a:schemeClr>
              </a:gs>
            </a:gsLst>
            <a:lin ang="5400000" scaled="1"/>
            <a:tileRect/>
          </a:gradFill>
          <a:ln w="19050">
            <a:noFill/>
            <a:miter lim="800000"/>
          </a:ln>
          <a:effectLst>
            <a:outerShdw blurRad="279400" dist="50800" dir="5400000" algn="ctr" rotWithShape="0">
              <a:srgbClr val="000000">
                <a:alpha val="43137"/>
              </a:srgbClr>
            </a:outerShdw>
            <a:softEdge rad="5080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lang="en-US">
              <a:solidFill>
                <a:srgbClr val="FFFFFF"/>
              </a:solidFill>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39738" y="1908657"/>
            <a:ext cx="8509348" cy="3598787"/>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68390" y="1527473"/>
            <a:ext cx="1700403" cy="2298945"/>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62410" y="2495566"/>
            <a:ext cx="1734411" cy="1339918"/>
          </a:xfrm>
          <a:prstGeom prst="rect">
            <a:avLst/>
          </a:prstGeom>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652040" y="1903988"/>
            <a:ext cx="1754816" cy="1326314"/>
          </a:xfrm>
          <a:prstGeom prst="rect">
            <a:avLst/>
          </a:prstGeom>
        </p:spPr>
      </p:pic>
      <p:pic>
        <p:nvPicPr>
          <p:cNvPr id="13" name="Picture 1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802989" y="1843373"/>
            <a:ext cx="1292306" cy="1020242"/>
          </a:xfrm>
          <a:prstGeom prst="rect">
            <a:avLst/>
          </a:prstGeom>
        </p:spPr>
      </p:pic>
      <p:pic>
        <p:nvPicPr>
          <p:cNvPr id="14" name="Picture 1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856686" y="1448309"/>
            <a:ext cx="1312711" cy="1033845"/>
          </a:xfrm>
          <a:prstGeom prst="rect">
            <a:avLst/>
          </a:prstGeom>
        </p:spPr>
      </p:pic>
      <p:pic>
        <p:nvPicPr>
          <p:cNvPr id="15" name="Picture 1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905476" y="1031364"/>
            <a:ext cx="1353521" cy="1040647"/>
          </a:xfrm>
          <a:prstGeom prst="rect">
            <a:avLst/>
          </a:prstGeom>
        </p:spPr>
      </p:pic>
      <p:pic>
        <p:nvPicPr>
          <p:cNvPr id="17" name="Picture 16"/>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963911" y="592596"/>
            <a:ext cx="1387529" cy="1054250"/>
          </a:xfrm>
          <a:prstGeom prst="rect">
            <a:avLst/>
          </a:prstGeom>
        </p:spPr>
      </p:pic>
      <p:pic>
        <p:nvPicPr>
          <p:cNvPr id="19" name="Picture 18"/>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317239" y="2336946"/>
            <a:ext cx="1217488" cy="1101861"/>
          </a:xfrm>
          <a:prstGeom prst="rect">
            <a:avLst/>
          </a:prstGeom>
        </p:spPr>
      </p:pic>
      <p:pic>
        <p:nvPicPr>
          <p:cNvPr id="20" name="Picture 19"/>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314554" y="1929093"/>
            <a:ext cx="1244695" cy="1115465"/>
          </a:xfrm>
          <a:prstGeom prst="rect">
            <a:avLst/>
          </a:prstGeom>
        </p:spPr>
      </p:pic>
      <p:pic>
        <p:nvPicPr>
          <p:cNvPr id="21" name="Picture 20"/>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6320994" y="1506268"/>
            <a:ext cx="1278703" cy="1129068"/>
          </a:xfrm>
          <a:prstGeom prst="rect">
            <a:avLst/>
          </a:prstGeom>
        </p:spPr>
      </p:pic>
      <p:pic>
        <p:nvPicPr>
          <p:cNvPr id="22" name="Picture 21"/>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6311587" y="1075841"/>
            <a:ext cx="1312711" cy="1135869"/>
          </a:xfrm>
          <a:prstGeom prst="rect">
            <a:avLst/>
          </a:prstGeom>
        </p:spPr>
      </p:pic>
      <p:pic>
        <p:nvPicPr>
          <p:cNvPr id="23" name="Picture 22"/>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4634563" y="2339071"/>
            <a:ext cx="1217489" cy="1101861"/>
          </a:xfrm>
          <a:prstGeom prst="rect">
            <a:avLst/>
          </a:prstGeom>
        </p:spPr>
      </p:pic>
      <p:pic>
        <p:nvPicPr>
          <p:cNvPr id="24" name="Picture 23"/>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4606223" y="1935890"/>
            <a:ext cx="1244696" cy="1115464"/>
          </a:xfrm>
          <a:prstGeom prst="rect">
            <a:avLst/>
          </a:prstGeom>
        </p:spPr>
      </p:pic>
      <p:pic>
        <p:nvPicPr>
          <p:cNvPr id="25" name="Picture 24"/>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4563713" y="1506268"/>
            <a:ext cx="1278704" cy="1129068"/>
          </a:xfrm>
          <a:prstGeom prst="rect">
            <a:avLst/>
          </a:prstGeom>
        </p:spPr>
      </p:pic>
      <p:pic>
        <p:nvPicPr>
          <p:cNvPr id="27" name="Picture 26"/>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4529611" y="1075841"/>
            <a:ext cx="1312712" cy="1135869"/>
          </a:xfrm>
          <a:prstGeom prst="rect">
            <a:avLst/>
          </a:prstGeom>
        </p:spPr>
      </p:pic>
      <p:pic>
        <p:nvPicPr>
          <p:cNvPr id="9" name="Picture 8"/>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2784138" y="1863179"/>
            <a:ext cx="1761618" cy="1367124"/>
          </a:xfrm>
          <a:prstGeom prst="rect">
            <a:avLst/>
          </a:prstGeom>
        </p:spPr>
      </p:pic>
      <p:pic>
        <p:nvPicPr>
          <p:cNvPr id="30" name="Picture 29"/>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3088659" y="1830451"/>
            <a:ext cx="1292307" cy="1020242"/>
          </a:xfrm>
          <a:prstGeom prst="rect">
            <a:avLst/>
          </a:prstGeom>
        </p:spPr>
      </p:pic>
      <p:pic>
        <p:nvPicPr>
          <p:cNvPr id="31" name="Picture 30"/>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3015978" y="1438457"/>
            <a:ext cx="1312711" cy="1033845"/>
          </a:xfrm>
          <a:prstGeom prst="rect">
            <a:avLst/>
          </a:prstGeom>
        </p:spPr>
      </p:pic>
      <p:pic>
        <p:nvPicPr>
          <p:cNvPr id="32" name="Picture 31"/>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2928232" y="1034991"/>
            <a:ext cx="1353521" cy="1040647"/>
          </a:xfrm>
          <a:prstGeom prst="rect">
            <a:avLst/>
          </a:prstGeom>
        </p:spPr>
      </p:pic>
      <p:pic>
        <p:nvPicPr>
          <p:cNvPr id="28" name="Picture 27"/>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4902503" y="1207320"/>
            <a:ext cx="566928" cy="426720"/>
          </a:xfrm>
          <a:prstGeom prst="rect">
            <a:avLst/>
          </a:prstGeom>
        </p:spPr>
      </p:pic>
      <p:pic>
        <p:nvPicPr>
          <p:cNvPr id="29" name="Picture 28"/>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5036799" y="3574902"/>
            <a:ext cx="451104" cy="121920"/>
          </a:xfrm>
          <a:prstGeom prst="rect">
            <a:avLst/>
          </a:prstGeom>
        </p:spPr>
      </p:pic>
      <p:pic>
        <p:nvPicPr>
          <p:cNvPr id="34" name="Picture 33"/>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6739782" y="3574902"/>
            <a:ext cx="365760" cy="121920"/>
          </a:xfrm>
          <a:prstGeom prst="rect">
            <a:avLst/>
          </a:prstGeom>
        </p:spPr>
      </p:pic>
      <p:pic>
        <p:nvPicPr>
          <p:cNvPr id="36" name="Picture 35"/>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6660199" y="1186874"/>
            <a:ext cx="526814" cy="451554"/>
          </a:xfrm>
          <a:prstGeom prst="rect">
            <a:avLst/>
          </a:prstGeom>
        </p:spPr>
      </p:pic>
      <p:pic>
        <p:nvPicPr>
          <p:cNvPr id="37" name="Picture 36"/>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3227346" y="2974830"/>
            <a:ext cx="932688" cy="128016"/>
          </a:xfrm>
          <a:prstGeom prst="rect">
            <a:avLst/>
          </a:prstGeom>
        </p:spPr>
      </p:pic>
      <p:pic>
        <p:nvPicPr>
          <p:cNvPr id="39" name="Picture 38"/>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2852163" y="606047"/>
            <a:ext cx="1387527" cy="1054249"/>
          </a:xfrm>
          <a:prstGeom prst="rect">
            <a:avLst/>
          </a:prstGeom>
        </p:spPr>
      </p:pic>
      <p:pic>
        <p:nvPicPr>
          <p:cNvPr id="40" name="Picture 39"/>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3215959" y="702852"/>
            <a:ext cx="694944" cy="445008"/>
          </a:xfrm>
          <a:prstGeom prst="rect">
            <a:avLst/>
          </a:prstGeom>
        </p:spPr>
      </p:pic>
      <p:pic>
        <p:nvPicPr>
          <p:cNvPr id="8" name="Picture 7"/>
          <p:cNvPicPr>
            <a:picLocks noChangeAspect="1"/>
          </p:cNvPicPr>
          <p:nvPr/>
        </p:nvPicPr>
        <p:blipFill>
          <a:blip r:embed="rId30">
            <a:extLst>
              <a:ext uri="{28A0092B-C50C-407E-A947-70E740481C1C}">
                <a14:useLocalDpi xmlns:a14="http://schemas.microsoft.com/office/drawing/2010/main" val="0"/>
              </a:ext>
            </a:extLst>
          </a:blip>
          <a:stretch>
            <a:fillRect/>
          </a:stretch>
        </p:blipFill>
        <p:spPr>
          <a:xfrm>
            <a:off x="8111872" y="2975769"/>
            <a:ext cx="835152" cy="152400"/>
          </a:xfrm>
          <a:prstGeom prst="rect">
            <a:avLst/>
          </a:prstGeom>
        </p:spPr>
      </p:pic>
      <p:pic>
        <p:nvPicPr>
          <p:cNvPr id="16" name="Picture 15"/>
          <p:cNvPicPr>
            <a:picLocks noChangeAspect="1"/>
          </p:cNvPicPr>
          <p:nvPr/>
        </p:nvPicPr>
        <p:blipFill>
          <a:blip r:embed="rId31">
            <a:extLst>
              <a:ext uri="{28A0092B-C50C-407E-A947-70E740481C1C}">
                <a14:useLocalDpi xmlns:a14="http://schemas.microsoft.com/office/drawing/2010/main" val="0"/>
              </a:ext>
            </a:extLst>
          </a:blip>
          <a:stretch>
            <a:fillRect/>
          </a:stretch>
        </p:blipFill>
        <p:spPr>
          <a:xfrm>
            <a:off x="8270772" y="661329"/>
            <a:ext cx="768096" cy="463296"/>
          </a:xfrm>
          <a:prstGeom prst="rect">
            <a:avLst/>
          </a:prstGeom>
        </p:spPr>
      </p:pic>
      <p:sp>
        <p:nvSpPr>
          <p:cNvPr id="2" name="Footer Placeholder 1"/>
          <p:cNvSpPr>
            <a:spLocks noGrp="1"/>
          </p:cNvSpPr>
          <p:nvPr>
            <p:ph type="ftr" sz="quarter" idx="11"/>
          </p:nvPr>
        </p:nvSpPr>
        <p:spPr/>
        <p:txBody>
          <a:bodyPr/>
          <a:lstStyle/>
          <a:p>
            <a:r>
              <a:rPr lang="en-US" smtClean="0"/>
              <a:t>Symantec Confidential - NDA required</a:t>
            </a:r>
            <a:endParaRPr lang="en-US" dirty="0"/>
          </a:p>
        </p:txBody>
      </p:sp>
    </p:spTree>
    <p:extLst>
      <p:ext uri="{BB962C8B-B14F-4D97-AF65-F5344CB8AC3E}">
        <p14:creationId xmlns:p14="http://schemas.microsoft.com/office/powerpoint/2010/main" val="5439778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500"/>
                                        <p:tgtEl>
                                          <p:spTgt spid="17"/>
                                        </p:tgtEl>
                                      </p:cBhvr>
                                    </p:animEffect>
                                  </p:childTnLst>
                                </p:cTn>
                              </p:par>
                            </p:childTnLst>
                          </p:cTn>
                        </p:par>
                        <p:par>
                          <p:cTn id="23" fill="hold">
                            <p:stCondLst>
                              <p:cond delay="500"/>
                            </p:stCondLst>
                            <p:childTnLst>
                              <p:par>
                                <p:cTn id="24" presetID="10" presetClass="entr" presetSubtype="0" fill="hold" nodeType="after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fade">
                                      <p:cBhvr>
                                        <p:cTn id="26" dur="500"/>
                                        <p:tgtEl>
                                          <p:spTgt spid="16"/>
                                        </p:tgtEl>
                                      </p:cBhvr>
                                    </p:animEffect>
                                  </p:childTnLst>
                                </p:cTn>
                              </p:par>
                              <p:par>
                                <p:cTn id="27" presetID="10" presetClass="entr" presetSubtype="0" fill="hold" nodeType="with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fade">
                                      <p:cBhvr>
                                        <p:cTn id="2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GrayShadow"/>
          <p:cNvSpPr/>
          <p:nvPr>
            <p:custDataLst>
              <p:tags r:id="rId1"/>
            </p:custDataLst>
          </p:nvPr>
        </p:nvSpPr>
        <p:spPr bwMode="gray">
          <a:xfrm>
            <a:off x="-339709" y="2349303"/>
            <a:ext cx="12787422" cy="4672011"/>
          </a:xfrm>
          <a:prstGeom prst="ellipse">
            <a:avLst/>
          </a:prstGeom>
          <a:gradFill flip="none" rotWithShape="1">
            <a:gsLst>
              <a:gs pos="0">
                <a:schemeClr val="accent1">
                  <a:lumMod val="5000"/>
                  <a:lumOff val="95000"/>
                  <a:alpha val="36000"/>
                </a:schemeClr>
              </a:gs>
              <a:gs pos="100000">
                <a:schemeClr val="tx1">
                  <a:alpha val="0"/>
                </a:schemeClr>
              </a:gs>
            </a:gsLst>
            <a:path path="shape">
              <a:fillToRect l="50000" t="50000" r="50000" b="50000"/>
            </a:path>
            <a:tileRect/>
          </a:gradFill>
          <a:ln w="19050">
            <a:noFill/>
            <a:miter lim="800000"/>
          </a:ln>
          <a:effectLst>
            <a:outerShdw blurRad="50800" dist="50800" dir="5400000" algn="ctr" rotWithShape="0">
              <a:srgbClr val="000000">
                <a:alpha val="36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lang="en-US">
              <a:solidFill>
                <a:srgbClr val="FFFFFF"/>
              </a:solidFill>
            </a:endParaRPr>
          </a:p>
        </p:txBody>
      </p:sp>
      <p:sp>
        <p:nvSpPr>
          <p:cNvPr id="11" name="GrayShadow2"/>
          <p:cNvSpPr/>
          <p:nvPr/>
        </p:nvSpPr>
        <p:spPr bwMode="gray">
          <a:xfrm rot="21356934">
            <a:off x="2652663" y="3781752"/>
            <a:ext cx="8115166" cy="2529169"/>
          </a:xfrm>
          <a:prstGeom prst="ellipse">
            <a:avLst/>
          </a:prstGeom>
          <a:gradFill flip="none" rotWithShape="1">
            <a:gsLst>
              <a:gs pos="60000">
                <a:schemeClr val="bg2">
                  <a:alpha val="0"/>
                </a:schemeClr>
              </a:gs>
              <a:gs pos="88000">
                <a:schemeClr val="bg2">
                  <a:alpha val="16000"/>
                </a:schemeClr>
              </a:gs>
            </a:gsLst>
            <a:lin ang="5400000" scaled="1"/>
            <a:tileRect/>
          </a:gradFill>
          <a:ln w="19050">
            <a:noFill/>
            <a:miter lim="800000"/>
          </a:ln>
          <a:effectLst>
            <a:outerShdw blurRad="279400" dist="50800" dir="5400000" algn="ctr" rotWithShape="0">
              <a:srgbClr val="000000">
                <a:alpha val="43137"/>
              </a:srgbClr>
            </a:outerShdw>
            <a:softEdge rad="5080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lang="en-US">
              <a:solidFill>
                <a:srgbClr val="FFFFFF"/>
              </a:solidFill>
            </a:endParaRPr>
          </a:p>
        </p:txBody>
      </p:sp>
      <p:grpSp>
        <p:nvGrpSpPr>
          <p:cNvPr id="35" name="Group 34"/>
          <p:cNvGrpSpPr/>
          <p:nvPr/>
        </p:nvGrpSpPr>
        <p:grpSpPr>
          <a:xfrm>
            <a:off x="3357419" y="2689028"/>
            <a:ext cx="5836130" cy="3370844"/>
            <a:chOff x="2435114" y="835008"/>
            <a:chExt cx="7626572" cy="4404972"/>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35114" y="2014538"/>
              <a:ext cx="7626572" cy="3225442"/>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14703" y="1672899"/>
              <a:ext cx="1524000" cy="2060448"/>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06453" y="2540560"/>
              <a:ext cx="1554480" cy="1200912"/>
            </a:xfrm>
            <a:prstGeom prst="rect">
              <a:avLst/>
            </a:prstGeom>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644437" y="2010354"/>
              <a:ext cx="1572768" cy="1188720"/>
            </a:xfrm>
            <a:prstGeom prst="rect">
              <a:avLst/>
            </a:prstGeom>
          </p:spPr>
        </p:pic>
        <p:grpSp>
          <p:nvGrpSpPr>
            <p:cNvPr id="18" name="Group 17"/>
            <p:cNvGrpSpPr/>
            <p:nvPr/>
          </p:nvGrpSpPr>
          <p:grpSpPr>
            <a:xfrm>
              <a:off x="7779726" y="835008"/>
              <a:ext cx="1387812" cy="2035419"/>
              <a:chOff x="7838703" y="-242890"/>
              <a:chExt cx="1387812" cy="2035419"/>
            </a:xfrm>
          </p:grpSpPr>
          <p:pic>
            <p:nvPicPr>
              <p:cNvPr id="13" name="Picture 1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838703" y="878129"/>
                <a:ext cx="1158240" cy="914400"/>
              </a:xfrm>
              <a:prstGeom prst="rect">
                <a:avLst/>
              </a:prstGeom>
            </p:spPr>
          </p:pic>
          <p:pic>
            <p:nvPicPr>
              <p:cNvPr id="14" name="Picture 1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886829" y="524050"/>
                <a:ext cx="1176528" cy="926592"/>
              </a:xfrm>
              <a:prstGeom prst="rect">
                <a:avLst/>
              </a:prstGeom>
            </p:spPr>
          </p:pic>
          <p:pic>
            <p:nvPicPr>
              <p:cNvPr id="15" name="Picture 1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930558" y="150359"/>
                <a:ext cx="1213104" cy="932688"/>
              </a:xfrm>
              <a:prstGeom prst="rect">
                <a:avLst/>
              </a:prstGeom>
            </p:spPr>
          </p:pic>
          <p:pic>
            <p:nvPicPr>
              <p:cNvPr id="17" name="Picture 16"/>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982931" y="-242890"/>
                <a:ext cx="1243584" cy="944880"/>
              </a:xfrm>
              <a:prstGeom prst="rect">
                <a:avLst/>
              </a:prstGeom>
            </p:spPr>
          </p:pic>
        </p:grpSp>
        <p:grpSp>
          <p:nvGrpSpPr>
            <p:cNvPr id="28" name="Group 27"/>
            <p:cNvGrpSpPr/>
            <p:nvPr/>
          </p:nvGrpSpPr>
          <p:grpSpPr>
            <a:xfrm>
              <a:off x="6443045" y="1268120"/>
              <a:ext cx="1176528" cy="2117827"/>
              <a:chOff x="6443045" y="1268120"/>
              <a:chExt cx="1176528" cy="2117827"/>
            </a:xfrm>
          </p:grpSpPr>
          <p:pic>
            <p:nvPicPr>
              <p:cNvPr id="19" name="Picture 18"/>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448111" y="2398395"/>
                <a:ext cx="1091184" cy="987552"/>
              </a:xfrm>
              <a:prstGeom prst="rect">
                <a:avLst/>
              </a:prstGeom>
            </p:spPr>
          </p:pic>
          <p:pic>
            <p:nvPicPr>
              <p:cNvPr id="20" name="Picture 19"/>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445704" y="2032854"/>
                <a:ext cx="1115568" cy="999744"/>
              </a:xfrm>
              <a:prstGeom prst="rect">
                <a:avLst/>
              </a:prstGeom>
            </p:spPr>
          </p:pic>
          <p:pic>
            <p:nvPicPr>
              <p:cNvPr id="21" name="Picture 20"/>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6451476" y="1653894"/>
                <a:ext cx="1146048" cy="1011936"/>
              </a:xfrm>
              <a:prstGeom prst="rect">
                <a:avLst/>
              </a:prstGeom>
            </p:spPr>
          </p:pic>
          <p:pic>
            <p:nvPicPr>
              <p:cNvPr id="22" name="Picture 21"/>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6443045" y="1268120"/>
                <a:ext cx="1176528" cy="1018032"/>
              </a:xfrm>
              <a:prstGeom prst="rect">
                <a:avLst/>
              </a:prstGeom>
            </p:spPr>
          </p:pic>
        </p:grpSp>
        <p:grpSp>
          <p:nvGrpSpPr>
            <p:cNvPr id="29" name="Group 28"/>
            <p:cNvGrpSpPr/>
            <p:nvPr/>
          </p:nvGrpSpPr>
          <p:grpSpPr>
            <a:xfrm>
              <a:off x="4845934" y="1268120"/>
              <a:ext cx="1185248" cy="2119732"/>
              <a:chOff x="4845934" y="1268120"/>
              <a:chExt cx="1185248" cy="2119732"/>
            </a:xfrm>
          </p:grpSpPr>
          <p:pic>
            <p:nvPicPr>
              <p:cNvPr id="23" name="Picture 22"/>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4939998" y="2400300"/>
                <a:ext cx="1091184" cy="987552"/>
              </a:xfrm>
              <a:prstGeom prst="rect">
                <a:avLst/>
              </a:prstGeom>
            </p:spPr>
          </p:pic>
          <p:pic>
            <p:nvPicPr>
              <p:cNvPr id="24" name="Picture 23"/>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4914598" y="2038946"/>
                <a:ext cx="1115568" cy="999744"/>
              </a:xfrm>
              <a:prstGeom prst="rect">
                <a:avLst/>
              </a:prstGeom>
            </p:spPr>
          </p:pic>
          <p:pic>
            <p:nvPicPr>
              <p:cNvPr id="25" name="Picture 24"/>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4876498" y="1653894"/>
                <a:ext cx="1146048" cy="1011936"/>
              </a:xfrm>
              <a:prstGeom prst="rect">
                <a:avLst/>
              </a:prstGeom>
            </p:spPr>
          </p:pic>
          <p:pic>
            <p:nvPicPr>
              <p:cNvPr id="27" name="Picture 26"/>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4845934" y="1268120"/>
                <a:ext cx="1176528" cy="1018032"/>
              </a:xfrm>
              <a:prstGeom prst="rect">
                <a:avLst/>
              </a:prstGeom>
            </p:spPr>
          </p:pic>
        </p:grpSp>
        <p:grpSp>
          <p:nvGrpSpPr>
            <p:cNvPr id="34" name="Group 33"/>
            <p:cNvGrpSpPr/>
            <p:nvPr/>
          </p:nvGrpSpPr>
          <p:grpSpPr>
            <a:xfrm>
              <a:off x="3281540" y="851028"/>
              <a:ext cx="1578864" cy="2348046"/>
              <a:chOff x="3281540" y="851028"/>
              <a:chExt cx="1578864" cy="2348046"/>
            </a:xfrm>
          </p:grpSpPr>
          <p:pic>
            <p:nvPicPr>
              <p:cNvPr id="9" name="Picture 8"/>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3281540" y="1973778"/>
                <a:ext cx="1578864" cy="1225296"/>
              </a:xfrm>
              <a:prstGeom prst="rect">
                <a:avLst/>
              </a:prstGeom>
            </p:spPr>
          </p:pic>
          <p:pic>
            <p:nvPicPr>
              <p:cNvPr id="30" name="Picture 29"/>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3554469" y="1944446"/>
                <a:ext cx="1158240" cy="914400"/>
              </a:xfrm>
              <a:prstGeom prst="rect">
                <a:avLst/>
              </a:prstGeom>
            </p:spPr>
          </p:pic>
          <p:pic>
            <p:nvPicPr>
              <p:cNvPr id="31" name="Picture 30"/>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3489328" y="1593118"/>
                <a:ext cx="1176528" cy="926592"/>
              </a:xfrm>
              <a:prstGeom prst="rect">
                <a:avLst/>
              </a:prstGeom>
            </p:spPr>
          </p:pic>
          <p:pic>
            <p:nvPicPr>
              <p:cNvPr id="32" name="Picture 31"/>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3410685" y="1231508"/>
                <a:ext cx="1213104" cy="932688"/>
              </a:xfrm>
              <a:prstGeom prst="rect">
                <a:avLst/>
              </a:prstGeom>
            </p:spPr>
          </p:pic>
          <p:pic>
            <p:nvPicPr>
              <p:cNvPr id="33" name="Picture 32"/>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3342508" y="851028"/>
                <a:ext cx="1243582" cy="944879"/>
              </a:xfrm>
              <a:prstGeom prst="rect">
                <a:avLst/>
              </a:prstGeom>
            </p:spPr>
          </p:pic>
        </p:grpSp>
      </p:grpSp>
      <p:pic>
        <p:nvPicPr>
          <p:cNvPr id="79" name="Picture 78"/>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5429377" y="3105471"/>
            <a:ext cx="437007" cy="328930"/>
          </a:xfrm>
          <a:prstGeom prst="rect">
            <a:avLst/>
          </a:prstGeom>
        </p:spPr>
      </p:pic>
      <p:pic>
        <p:nvPicPr>
          <p:cNvPr id="80" name="Picture 79"/>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5525589" y="4734157"/>
            <a:ext cx="347726" cy="93980"/>
          </a:xfrm>
          <a:prstGeom prst="rect">
            <a:avLst/>
          </a:prstGeom>
        </p:spPr>
      </p:pic>
      <p:pic>
        <p:nvPicPr>
          <p:cNvPr id="81" name="Picture 80"/>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6677286" y="4729709"/>
            <a:ext cx="281940" cy="93980"/>
          </a:xfrm>
          <a:prstGeom prst="rect">
            <a:avLst/>
          </a:prstGeom>
        </p:spPr>
      </p:pic>
      <p:pic>
        <p:nvPicPr>
          <p:cNvPr id="82" name="Picture 81"/>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6648660" y="3092706"/>
            <a:ext cx="372608" cy="319378"/>
          </a:xfrm>
          <a:prstGeom prst="rect">
            <a:avLst/>
          </a:prstGeom>
        </p:spPr>
      </p:pic>
      <p:pic>
        <p:nvPicPr>
          <p:cNvPr id="83" name="Picture 82"/>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4258744" y="4317921"/>
            <a:ext cx="718947" cy="98679"/>
          </a:xfrm>
          <a:prstGeom prst="rect">
            <a:avLst/>
          </a:prstGeom>
        </p:spPr>
      </p:pic>
      <p:pic>
        <p:nvPicPr>
          <p:cNvPr id="84" name="Picture 83"/>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4260568" y="2759900"/>
            <a:ext cx="506469" cy="324318"/>
          </a:xfrm>
          <a:prstGeom prst="rect">
            <a:avLst/>
          </a:prstGeom>
        </p:spPr>
      </p:pic>
      <p:pic>
        <p:nvPicPr>
          <p:cNvPr id="85" name="Picture 84"/>
          <p:cNvPicPr>
            <a:picLocks noChangeAspect="1"/>
          </p:cNvPicPr>
          <p:nvPr/>
        </p:nvPicPr>
        <p:blipFill>
          <a:blip r:embed="rId30">
            <a:extLst>
              <a:ext uri="{28A0092B-C50C-407E-A947-70E740481C1C}">
                <a14:useLocalDpi xmlns:a14="http://schemas.microsoft.com/office/drawing/2010/main" val="0"/>
              </a:ext>
            </a:extLst>
          </a:blip>
          <a:stretch>
            <a:fillRect/>
          </a:stretch>
        </p:blipFill>
        <p:spPr>
          <a:xfrm>
            <a:off x="7634345" y="4317464"/>
            <a:ext cx="643763" cy="117475"/>
          </a:xfrm>
          <a:prstGeom prst="rect">
            <a:avLst/>
          </a:prstGeom>
        </p:spPr>
      </p:pic>
      <p:pic>
        <p:nvPicPr>
          <p:cNvPr id="86" name="Picture 85"/>
          <p:cNvPicPr>
            <a:picLocks noChangeAspect="1"/>
          </p:cNvPicPr>
          <p:nvPr/>
        </p:nvPicPr>
        <p:blipFill>
          <a:blip r:embed="rId31">
            <a:extLst>
              <a:ext uri="{28A0092B-C50C-407E-A947-70E740481C1C}">
                <a14:useLocalDpi xmlns:a14="http://schemas.microsoft.com/office/drawing/2010/main" val="0"/>
              </a:ext>
            </a:extLst>
          </a:blip>
          <a:stretch>
            <a:fillRect/>
          </a:stretch>
        </p:blipFill>
        <p:spPr>
          <a:xfrm>
            <a:off x="7753065" y="2741412"/>
            <a:ext cx="562074" cy="339029"/>
          </a:xfrm>
          <a:prstGeom prst="rect">
            <a:avLst/>
          </a:prstGeom>
        </p:spPr>
      </p:pic>
      <p:pic>
        <p:nvPicPr>
          <p:cNvPr id="26" name="Picture 25"/>
          <p:cNvPicPr>
            <a:picLocks noChangeAspect="1"/>
          </p:cNvPicPr>
          <p:nvPr/>
        </p:nvPicPr>
        <p:blipFill>
          <a:blip r:embed="rId32">
            <a:grayscl/>
            <a:extLst>
              <a:ext uri="{28A0092B-C50C-407E-A947-70E740481C1C}">
                <a14:useLocalDpi xmlns:a14="http://schemas.microsoft.com/office/drawing/2010/main" val="0"/>
              </a:ext>
            </a:extLst>
          </a:blip>
          <a:stretch>
            <a:fillRect/>
          </a:stretch>
        </p:blipFill>
        <p:spPr>
          <a:xfrm>
            <a:off x="2298903" y="990851"/>
            <a:ext cx="7739888" cy="4745976"/>
          </a:xfrm>
          <a:prstGeom prst="rect">
            <a:avLst/>
          </a:prstGeom>
        </p:spPr>
      </p:pic>
      <p:grpSp>
        <p:nvGrpSpPr>
          <p:cNvPr id="179" name="Group 178"/>
          <p:cNvGrpSpPr/>
          <p:nvPr/>
        </p:nvGrpSpPr>
        <p:grpSpPr>
          <a:xfrm>
            <a:off x="3253947" y="474415"/>
            <a:ext cx="3317182" cy="1685656"/>
            <a:chOff x="1514454" y="118976"/>
            <a:chExt cx="4086324" cy="2076502"/>
          </a:xfrm>
        </p:grpSpPr>
        <p:sp>
          <p:nvSpPr>
            <p:cNvPr id="180" name="Freeform 179"/>
            <p:cNvSpPr>
              <a:spLocks/>
            </p:cNvSpPr>
            <p:nvPr/>
          </p:nvSpPr>
          <p:spPr bwMode="auto">
            <a:xfrm flipH="1">
              <a:off x="2279564" y="290943"/>
              <a:ext cx="3321214" cy="1904535"/>
            </a:xfrm>
            <a:custGeom>
              <a:avLst/>
              <a:gdLst>
                <a:gd name="T0" fmla="*/ 2421 w 2797"/>
                <a:gd name="T1" fmla="*/ 681 h 1561"/>
                <a:gd name="T2" fmla="*/ 2422 w 2797"/>
                <a:gd name="T3" fmla="*/ 646 h 1561"/>
                <a:gd name="T4" fmla="*/ 1775 w 2797"/>
                <a:gd name="T5" fmla="*/ 0 h 1561"/>
                <a:gd name="T6" fmla="*/ 1208 w 2797"/>
                <a:gd name="T7" fmla="*/ 336 h 1561"/>
                <a:gd name="T8" fmla="*/ 915 w 2797"/>
                <a:gd name="T9" fmla="*/ 224 h 1561"/>
                <a:gd name="T10" fmla="*/ 474 w 2797"/>
                <a:gd name="T11" fmla="*/ 664 h 1561"/>
                <a:gd name="T12" fmla="*/ 475 w 2797"/>
                <a:gd name="T13" fmla="*/ 677 h 1561"/>
                <a:gd name="T14" fmla="*/ 441 w 2797"/>
                <a:gd name="T15" fmla="*/ 676 h 1561"/>
                <a:gd name="T16" fmla="*/ 0 w 2797"/>
                <a:gd name="T17" fmla="*/ 1117 h 1561"/>
                <a:gd name="T18" fmla="*/ 415 w 2797"/>
                <a:gd name="T19" fmla="*/ 1556 h 1561"/>
                <a:gd name="T20" fmla="*/ 415 w 2797"/>
                <a:gd name="T21" fmla="*/ 1561 h 1561"/>
                <a:gd name="T22" fmla="*/ 2332 w 2797"/>
                <a:gd name="T23" fmla="*/ 1561 h 1561"/>
                <a:gd name="T24" fmla="*/ 2332 w 2797"/>
                <a:gd name="T25" fmla="*/ 1556 h 1561"/>
                <a:gd name="T26" fmla="*/ 2357 w 2797"/>
                <a:gd name="T27" fmla="*/ 1557 h 1561"/>
                <a:gd name="T28" fmla="*/ 2797 w 2797"/>
                <a:gd name="T29" fmla="*/ 1117 h 1561"/>
                <a:gd name="T30" fmla="*/ 2421 w 2797"/>
                <a:gd name="T31" fmla="*/ 681 h 1561"/>
                <a:gd name="connsiteX0" fmla="*/ 8656 w 10000"/>
                <a:gd name="connsiteY0" fmla="*/ 4363 h 10000"/>
                <a:gd name="connsiteX1" fmla="*/ 8659 w 10000"/>
                <a:gd name="connsiteY1" fmla="*/ 4138 h 10000"/>
                <a:gd name="connsiteX2" fmla="*/ 6346 w 10000"/>
                <a:gd name="connsiteY2" fmla="*/ 0 h 10000"/>
                <a:gd name="connsiteX3" fmla="*/ 4319 w 10000"/>
                <a:gd name="connsiteY3" fmla="*/ 2152 h 10000"/>
                <a:gd name="connsiteX4" fmla="*/ 3271 w 10000"/>
                <a:gd name="connsiteY4" fmla="*/ 1435 h 10000"/>
                <a:gd name="connsiteX5" fmla="*/ 1695 w 10000"/>
                <a:gd name="connsiteY5" fmla="*/ 4254 h 10000"/>
                <a:gd name="connsiteX6" fmla="*/ 1698 w 10000"/>
                <a:gd name="connsiteY6" fmla="*/ 4337 h 10000"/>
                <a:gd name="connsiteX7" fmla="*/ 1577 w 10000"/>
                <a:gd name="connsiteY7" fmla="*/ 4331 h 10000"/>
                <a:gd name="connsiteX8" fmla="*/ 0 w 10000"/>
                <a:gd name="connsiteY8" fmla="*/ 7156 h 10000"/>
                <a:gd name="connsiteX9" fmla="*/ 1484 w 10000"/>
                <a:gd name="connsiteY9" fmla="*/ 9968 h 10000"/>
                <a:gd name="connsiteX10" fmla="*/ 1484 w 10000"/>
                <a:gd name="connsiteY10" fmla="*/ 10000 h 10000"/>
                <a:gd name="connsiteX11" fmla="*/ 8338 w 10000"/>
                <a:gd name="connsiteY11" fmla="*/ 10000 h 10000"/>
                <a:gd name="connsiteX12" fmla="*/ 8427 w 10000"/>
                <a:gd name="connsiteY12" fmla="*/ 9974 h 10000"/>
                <a:gd name="connsiteX13" fmla="*/ 10000 w 10000"/>
                <a:gd name="connsiteY13" fmla="*/ 7156 h 10000"/>
                <a:gd name="connsiteX14" fmla="*/ 8656 w 10000"/>
                <a:gd name="connsiteY14" fmla="*/ 4363 h 10000"/>
                <a:gd name="connsiteX0" fmla="*/ 8656 w 10000"/>
                <a:gd name="connsiteY0" fmla="*/ 4363 h 10000"/>
                <a:gd name="connsiteX1" fmla="*/ 8659 w 10000"/>
                <a:gd name="connsiteY1" fmla="*/ 4138 h 10000"/>
                <a:gd name="connsiteX2" fmla="*/ 6346 w 10000"/>
                <a:gd name="connsiteY2" fmla="*/ 0 h 10000"/>
                <a:gd name="connsiteX3" fmla="*/ 4319 w 10000"/>
                <a:gd name="connsiteY3" fmla="*/ 2152 h 10000"/>
                <a:gd name="connsiteX4" fmla="*/ 3271 w 10000"/>
                <a:gd name="connsiteY4" fmla="*/ 1435 h 10000"/>
                <a:gd name="connsiteX5" fmla="*/ 1695 w 10000"/>
                <a:gd name="connsiteY5" fmla="*/ 4254 h 10000"/>
                <a:gd name="connsiteX6" fmla="*/ 1698 w 10000"/>
                <a:gd name="connsiteY6" fmla="*/ 4337 h 10000"/>
                <a:gd name="connsiteX7" fmla="*/ 1577 w 10000"/>
                <a:gd name="connsiteY7" fmla="*/ 4331 h 10000"/>
                <a:gd name="connsiteX8" fmla="*/ 0 w 10000"/>
                <a:gd name="connsiteY8" fmla="*/ 7156 h 10000"/>
                <a:gd name="connsiteX9" fmla="*/ 1484 w 10000"/>
                <a:gd name="connsiteY9" fmla="*/ 9968 h 10000"/>
                <a:gd name="connsiteX10" fmla="*/ 1484 w 10000"/>
                <a:gd name="connsiteY10" fmla="*/ 10000 h 10000"/>
                <a:gd name="connsiteX11" fmla="*/ 8427 w 10000"/>
                <a:gd name="connsiteY11" fmla="*/ 9974 h 10000"/>
                <a:gd name="connsiteX12" fmla="*/ 10000 w 10000"/>
                <a:gd name="connsiteY12" fmla="*/ 7156 h 10000"/>
                <a:gd name="connsiteX13" fmla="*/ 8656 w 10000"/>
                <a:gd name="connsiteY13" fmla="*/ 4363 h 10000"/>
                <a:gd name="connsiteX0" fmla="*/ 8656 w 10000"/>
                <a:gd name="connsiteY0" fmla="*/ 4363 h 9974"/>
                <a:gd name="connsiteX1" fmla="*/ 8659 w 10000"/>
                <a:gd name="connsiteY1" fmla="*/ 4138 h 9974"/>
                <a:gd name="connsiteX2" fmla="*/ 6346 w 10000"/>
                <a:gd name="connsiteY2" fmla="*/ 0 h 9974"/>
                <a:gd name="connsiteX3" fmla="*/ 4319 w 10000"/>
                <a:gd name="connsiteY3" fmla="*/ 2152 h 9974"/>
                <a:gd name="connsiteX4" fmla="*/ 3271 w 10000"/>
                <a:gd name="connsiteY4" fmla="*/ 1435 h 9974"/>
                <a:gd name="connsiteX5" fmla="*/ 1695 w 10000"/>
                <a:gd name="connsiteY5" fmla="*/ 4254 h 9974"/>
                <a:gd name="connsiteX6" fmla="*/ 1698 w 10000"/>
                <a:gd name="connsiteY6" fmla="*/ 4337 h 9974"/>
                <a:gd name="connsiteX7" fmla="*/ 1577 w 10000"/>
                <a:gd name="connsiteY7" fmla="*/ 4331 h 9974"/>
                <a:gd name="connsiteX8" fmla="*/ 0 w 10000"/>
                <a:gd name="connsiteY8" fmla="*/ 7156 h 9974"/>
                <a:gd name="connsiteX9" fmla="*/ 1484 w 10000"/>
                <a:gd name="connsiteY9" fmla="*/ 9968 h 9974"/>
                <a:gd name="connsiteX10" fmla="*/ 8427 w 10000"/>
                <a:gd name="connsiteY10" fmla="*/ 9974 h 9974"/>
                <a:gd name="connsiteX11" fmla="*/ 10000 w 10000"/>
                <a:gd name="connsiteY11" fmla="*/ 7156 h 9974"/>
                <a:gd name="connsiteX12" fmla="*/ 8656 w 10000"/>
                <a:gd name="connsiteY12" fmla="*/ 4363 h 9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000" h="9974">
                  <a:moveTo>
                    <a:pt x="8656" y="4363"/>
                  </a:moveTo>
                  <a:cubicBezTo>
                    <a:pt x="8656" y="4286"/>
                    <a:pt x="8659" y="4209"/>
                    <a:pt x="8659" y="4138"/>
                  </a:cubicBezTo>
                  <a:cubicBezTo>
                    <a:pt x="8659" y="1851"/>
                    <a:pt x="7622" y="0"/>
                    <a:pt x="6346" y="0"/>
                  </a:cubicBezTo>
                  <a:cubicBezTo>
                    <a:pt x="5474" y="0"/>
                    <a:pt x="4712" y="865"/>
                    <a:pt x="4319" y="2152"/>
                  </a:cubicBezTo>
                  <a:cubicBezTo>
                    <a:pt x="4040" y="1704"/>
                    <a:pt x="3675" y="1435"/>
                    <a:pt x="3271" y="1435"/>
                  </a:cubicBezTo>
                  <a:cubicBezTo>
                    <a:pt x="2403" y="1435"/>
                    <a:pt x="1695" y="2697"/>
                    <a:pt x="1695" y="4254"/>
                  </a:cubicBezTo>
                  <a:cubicBezTo>
                    <a:pt x="1695" y="4286"/>
                    <a:pt x="1698" y="4311"/>
                    <a:pt x="1698" y="4337"/>
                  </a:cubicBezTo>
                  <a:cubicBezTo>
                    <a:pt x="1655" y="4337"/>
                    <a:pt x="1616" y="4331"/>
                    <a:pt x="1577" y="4331"/>
                  </a:cubicBezTo>
                  <a:cubicBezTo>
                    <a:pt x="704" y="4331"/>
                    <a:pt x="0" y="5593"/>
                    <a:pt x="0" y="7156"/>
                  </a:cubicBezTo>
                  <a:cubicBezTo>
                    <a:pt x="0" y="8661"/>
                    <a:pt x="658" y="9885"/>
                    <a:pt x="1484" y="9968"/>
                  </a:cubicBezTo>
                  <a:lnTo>
                    <a:pt x="8427" y="9974"/>
                  </a:lnTo>
                  <a:cubicBezTo>
                    <a:pt x="9296" y="9974"/>
                    <a:pt x="10000" y="8712"/>
                    <a:pt x="10000" y="7156"/>
                  </a:cubicBezTo>
                  <a:cubicBezTo>
                    <a:pt x="10000" y="5734"/>
                    <a:pt x="9417" y="4561"/>
                    <a:pt x="8656" y="4363"/>
                  </a:cubicBezTo>
                  <a:close/>
                </a:path>
              </a:pathLst>
            </a:custGeom>
            <a:solidFill>
              <a:schemeClr val="bg2"/>
            </a:solidFill>
            <a:ln w="38100">
              <a:solidFill>
                <a:schemeClr val="tx1"/>
              </a:solidFill>
            </a:ln>
          </p:spPr>
          <p:txBody>
            <a:bodyPr vert="horz" wrap="square" lIns="91416" tIns="45708" rIns="91416" bIns="45708" numCol="1" anchor="t" anchorCtr="0" compatLnSpc="1">
              <a:prstTxWarp prst="textNoShape">
                <a:avLst/>
              </a:prstTxWarp>
            </a:bodyPr>
            <a:lstStyle/>
            <a:p>
              <a:pPr defTabSz="914126">
                <a:defRPr/>
              </a:pPr>
              <a:endParaRPr lang="en-US" sz="1050" kern="0">
                <a:solidFill>
                  <a:sysClr val="windowText" lastClr="000000"/>
                </a:solidFill>
              </a:endParaRPr>
            </a:p>
          </p:txBody>
        </p:sp>
        <p:sp>
          <p:nvSpPr>
            <p:cNvPr id="181" name="Oval 180"/>
            <p:cNvSpPr/>
            <p:nvPr/>
          </p:nvSpPr>
          <p:spPr>
            <a:xfrm>
              <a:off x="3721587" y="828012"/>
              <a:ext cx="479832" cy="179341"/>
            </a:xfrm>
            <a:prstGeom prst="ellipse">
              <a:avLst/>
            </a:prstGeom>
            <a:solidFill>
              <a:schemeClr val="tx1"/>
            </a:solidFill>
            <a:ln w="9525">
              <a:noFill/>
              <a:miter lim="800000"/>
              <a:headEnd/>
              <a:tailEnd/>
            </a:ln>
          </p:spPr>
          <p:txBody>
            <a:bodyPr wrap="square" rtlCol="0" anchor="ctr"/>
            <a:lstStyle/>
            <a:p>
              <a:pPr algn="ctr" defTabSz="914126"/>
              <a:endParaRPr lang="en-US" sz="1600" kern="0" dirty="0">
                <a:solidFill>
                  <a:srgbClr val="404040"/>
                </a:solidFill>
                <a:latin typeface="Arial"/>
              </a:endParaRPr>
            </a:p>
          </p:txBody>
        </p:sp>
        <p:sp>
          <p:nvSpPr>
            <p:cNvPr id="182" name="Oval 181"/>
            <p:cNvSpPr/>
            <p:nvPr/>
          </p:nvSpPr>
          <p:spPr>
            <a:xfrm>
              <a:off x="3721587" y="1180977"/>
              <a:ext cx="479832" cy="179341"/>
            </a:xfrm>
            <a:prstGeom prst="ellipse">
              <a:avLst/>
            </a:prstGeom>
            <a:solidFill>
              <a:schemeClr val="tx1"/>
            </a:solidFill>
            <a:ln w="9525">
              <a:noFill/>
              <a:miter lim="800000"/>
              <a:headEnd/>
              <a:tailEnd/>
            </a:ln>
          </p:spPr>
          <p:txBody>
            <a:bodyPr wrap="square" rtlCol="0" anchor="ctr"/>
            <a:lstStyle/>
            <a:p>
              <a:pPr algn="ctr" defTabSz="914126"/>
              <a:endParaRPr lang="en-US" sz="1600" kern="0" dirty="0">
                <a:solidFill>
                  <a:srgbClr val="404040"/>
                </a:solidFill>
                <a:latin typeface="Arial"/>
              </a:endParaRPr>
            </a:p>
          </p:txBody>
        </p:sp>
        <p:sp>
          <p:nvSpPr>
            <p:cNvPr id="183" name="Rectangle 182"/>
            <p:cNvSpPr/>
            <p:nvPr/>
          </p:nvSpPr>
          <p:spPr>
            <a:xfrm>
              <a:off x="3721587" y="929586"/>
              <a:ext cx="479832" cy="322116"/>
            </a:xfrm>
            <a:prstGeom prst="rect">
              <a:avLst/>
            </a:prstGeom>
            <a:solidFill>
              <a:schemeClr val="tx1"/>
            </a:solidFill>
            <a:ln w="9525">
              <a:noFill/>
              <a:miter lim="800000"/>
              <a:headEnd/>
              <a:tailEnd/>
            </a:ln>
          </p:spPr>
          <p:txBody>
            <a:bodyPr wrap="square" rtlCol="0" anchor="ctr"/>
            <a:lstStyle/>
            <a:p>
              <a:pPr algn="ctr" defTabSz="914126"/>
              <a:endParaRPr lang="en-US" sz="1600" kern="0" dirty="0">
                <a:solidFill>
                  <a:srgbClr val="404040"/>
                </a:solidFill>
                <a:latin typeface="Arial"/>
              </a:endParaRPr>
            </a:p>
          </p:txBody>
        </p:sp>
        <p:sp>
          <p:nvSpPr>
            <p:cNvPr id="184" name="Freeform 17"/>
            <p:cNvSpPr>
              <a:spLocks noEditPoints="1"/>
            </p:cNvSpPr>
            <p:nvPr/>
          </p:nvSpPr>
          <p:spPr bwMode="auto">
            <a:xfrm>
              <a:off x="3721587" y="806490"/>
              <a:ext cx="479832" cy="577634"/>
            </a:xfrm>
            <a:custGeom>
              <a:avLst/>
              <a:gdLst>
                <a:gd name="T0" fmla="*/ 307 w 308"/>
                <a:gd name="T1" fmla="*/ 55 h 371"/>
                <a:gd name="T2" fmla="*/ 154 w 308"/>
                <a:gd name="T3" fmla="*/ 0 h 371"/>
                <a:gd name="T4" fmla="*/ 1 w 308"/>
                <a:gd name="T5" fmla="*/ 55 h 371"/>
                <a:gd name="T6" fmla="*/ 0 w 308"/>
                <a:gd name="T7" fmla="*/ 59 h 371"/>
                <a:gd name="T8" fmla="*/ 0 w 308"/>
                <a:gd name="T9" fmla="*/ 315 h 371"/>
                <a:gd name="T10" fmla="*/ 3 w 308"/>
                <a:gd name="T11" fmla="*/ 321 h 371"/>
                <a:gd name="T12" fmla="*/ 154 w 308"/>
                <a:gd name="T13" fmla="*/ 371 h 371"/>
                <a:gd name="T14" fmla="*/ 305 w 308"/>
                <a:gd name="T15" fmla="*/ 321 h 371"/>
                <a:gd name="T16" fmla="*/ 308 w 308"/>
                <a:gd name="T17" fmla="*/ 315 h 371"/>
                <a:gd name="T18" fmla="*/ 308 w 308"/>
                <a:gd name="T19" fmla="*/ 309 h 371"/>
                <a:gd name="T20" fmla="*/ 308 w 308"/>
                <a:gd name="T21" fmla="*/ 309 h 371"/>
                <a:gd name="T22" fmla="*/ 308 w 308"/>
                <a:gd name="T23" fmla="*/ 309 h 371"/>
                <a:gd name="T24" fmla="*/ 308 w 308"/>
                <a:gd name="T25" fmla="*/ 226 h 371"/>
                <a:gd name="T26" fmla="*/ 308 w 308"/>
                <a:gd name="T27" fmla="*/ 226 h 371"/>
                <a:gd name="T28" fmla="*/ 308 w 308"/>
                <a:gd name="T29" fmla="*/ 225 h 371"/>
                <a:gd name="T30" fmla="*/ 308 w 308"/>
                <a:gd name="T31" fmla="*/ 144 h 371"/>
                <a:gd name="T32" fmla="*/ 308 w 308"/>
                <a:gd name="T33" fmla="*/ 144 h 371"/>
                <a:gd name="T34" fmla="*/ 308 w 308"/>
                <a:gd name="T35" fmla="*/ 144 h 371"/>
                <a:gd name="T36" fmla="*/ 308 w 308"/>
                <a:gd name="T37" fmla="*/ 62 h 371"/>
                <a:gd name="T38" fmla="*/ 308 w 308"/>
                <a:gd name="T39" fmla="*/ 62 h 371"/>
                <a:gd name="T40" fmla="*/ 308 w 308"/>
                <a:gd name="T41" fmla="*/ 62 h 371"/>
                <a:gd name="T42" fmla="*/ 308 w 308"/>
                <a:gd name="T43" fmla="*/ 59 h 371"/>
                <a:gd name="T44" fmla="*/ 307 w 308"/>
                <a:gd name="T45" fmla="*/ 55 h 371"/>
                <a:gd name="T46" fmla="*/ 292 w 308"/>
                <a:gd name="T47" fmla="*/ 226 h 371"/>
                <a:gd name="T48" fmla="*/ 154 w 308"/>
                <a:gd name="T49" fmla="*/ 272 h 371"/>
                <a:gd name="T50" fmla="*/ 16 w 308"/>
                <a:gd name="T51" fmla="*/ 226 h 371"/>
                <a:gd name="T52" fmla="*/ 16 w 308"/>
                <a:gd name="T53" fmla="*/ 225 h 371"/>
                <a:gd name="T54" fmla="*/ 16 w 308"/>
                <a:gd name="T55" fmla="*/ 172 h 371"/>
                <a:gd name="T56" fmla="*/ 154 w 308"/>
                <a:gd name="T57" fmla="*/ 206 h 371"/>
                <a:gd name="T58" fmla="*/ 292 w 308"/>
                <a:gd name="T59" fmla="*/ 172 h 371"/>
                <a:gd name="T60" fmla="*/ 292 w 308"/>
                <a:gd name="T61" fmla="*/ 226 h 371"/>
                <a:gd name="T62" fmla="*/ 292 w 308"/>
                <a:gd name="T63" fmla="*/ 144 h 371"/>
                <a:gd name="T64" fmla="*/ 154 w 308"/>
                <a:gd name="T65" fmla="*/ 190 h 371"/>
                <a:gd name="T66" fmla="*/ 16 w 308"/>
                <a:gd name="T67" fmla="*/ 144 h 371"/>
                <a:gd name="T68" fmla="*/ 16 w 308"/>
                <a:gd name="T69" fmla="*/ 144 h 371"/>
                <a:gd name="T70" fmla="*/ 16 w 308"/>
                <a:gd name="T71" fmla="*/ 90 h 371"/>
                <a:gd name="T72" fmla="*/ 154 w 308"/>
                <a:gd name="T73" fmla="*/ 124 h 371"/>
                <a:gd name="T74" fmla="*/ 292 w 308"/>
                <a:gd name="T75" fmla="*/ 90 h 371"/>
                <a:gd name="T76" fmla="*/ 292 w 308"/>
                <a:gd name="T77" fmla="*/ 144 h 371"/>
                <a:gd name="T78" fmla="*/ 154 w 308"/>
                <a:gd name="T79" fmla="*/ 16 h 371"/>
                <a:gd name="T80" fmla="*/ 292 w 308"/>
                <a:gd name="T81" fmla="*/ 62 h 371"/>
                <a:gd name="T82" fmla="*/ 292 w 308"/>
                <a:gd name="T83" fmla="*/ 62 h 371"/>
                <a:gd name="T84" fmla="*/ 154 w 308"/>
                <a:gd name="T85" fmla="*/ 108 h 371"/>
                <a:gd name="T86" fmla="*/ 16 w 308"/>
                <a:gd name="T87" fmla="*/ 62 h 371"/>
                <a:gd name="T88" fmla="*/ 154 w 308"/>
                <a:gd name="T89" fmla="*/ 16 h 371"/>
                <a:gd name="T90" fmla="*/ 154 w 308"/>
                <a:gd name="T91" fmla="*/ 355 h 371"/>
                <a:gd name="T92" fmla="*/ 16 w 308"/>
                <a:gd name="T93" fmla="*/ 309 h 371"/>
                <a:gd name="T94" fmla="*/ 16 w 308"/>
                <a:gd name="T95" fmla="*/ 309 h 371"/>
                <a:gd name="T96" fmla="*/ 16 w 308"/>
                <a:gd name="T97" fmla="*/ 254 h 371"/>
                <a:gd name="T98" fmla="*/ 154 w 308"/>
                <a:gd name="T99" fmla="*/ 288 h 371"/>
                <a:gd name="T100" fmla="*/ 292 w 308"/>
                <a:gd name="T101" fmla="*/ 254 h 371"/>
                <a:gd name="T102" fmla="*/ 292 w 308"/>
                <a:gd name="T103" fmla="*/ 309 h 371"/>
                <a:gd name="T104" fmla="*/ 154 w 308"/>
                <a:gd name="T105" fmla="*/ 355 h 3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308" h="371">
                  <a:moveTo>
                    <a:pt x="307" y="55"/>
                  </a:moveTo>
                  <a:cubicBezTo>
                    <a:pt x="300" y="27"/>
                    <a:pt x="247" y="0"/>
                    <a:pt x="154" y="0"/>
                  </a:cubicBezTo>
                  <a:cubicBezTo>
                    <a:pt x="61" y="0"/>
                    <a:pt x="8" y="27"/>
                    <a:pt x="1" y="55"/>
                  </a:cubicBezTo>
                  <a:cubicBezTo>
                    <a:pt x="0" y="56"/>
                    <a:pt x="0" y="58"/>
                    <a:pt x="0" y="59"/>
                  </a:cubicBezTo>
                  <a:cubicBezTo>
                    <a:pt x="0" y="315"/>
                    <a:pt x="0" y="315"/>
                    <a:pt x="0" y="315"/>
                  </a:cubicBezTo>
                  <a:cubicBezTo>
                    <a:pt x="0" y="317"/>
                    <a:pt x="1" y="320"/>
                    <a:pt x="3" y="321"/>
                  </a:cubicBezTo>
                  <a:cubicBezTo>
                    <a:pt x="15" y="347"/>
                    <a:pt x="67" y="371"/>
                    <a:pt x="154" y="371"/>
                  </a:cubicBezTo>
                  <a:cubicBezTo>
                    <a:pt x="241" y="371"/>
                    <a:pt x="293" y="347"/>
                    <a:pt x="305" y="321"/>
                  </a:cubicBezTo>
                  <a:cubicBezTo>
                    <a:pt x="307" y="320"/>
                    <a:pt x="308" y="317"/>
                    <a:pt x="308" y="315"/>
                  </a:cubicBezTo>
                  <a:cubicBezTo>
                    <a:pt x="308" y="309"/>
                    <a:pt x="308" y="309"/>
                    <a:pt x="308" y="309"/>
                  </a:cubicBezTo>
                  <a:cubicBezTo>
                    <a:pt x="308" y="309"/>
                    <a:pt x="308" y="309"/>
                    <a:pt x="308" y="309"/>
                  </a:cubicBezTo>
                  <a:cubicBezTo>
                    <a:pt x="308" y="309"/>
                    <a:pt x="308" y="309"/>
                    <a:pt x="308" y="309"/>
                  </a:cubicBezTo>
                  <a:cubicBezTo>
                    <a:pt x="308" y="226"/>
                    <a:pt x="308" y="226"/>
                    <a:pt x="308" y="226"/>
                  </a:cubicBezTo>
                  <a:cubicBezTo>
                    <a:pt x="308" y="226"/>
                    <a:pt x="308" y="226"/>
                    <a:pt x="308" y="226"/>
                  </a:cubicBezTo>
                  <a:cubicBezTo>
                    <a:pt x="308" y="226"/>
                    <a:pt x="308" y="226"/>
                    <a:pt x="308" y="225"/>
                  </a:cubicBezTo>
                  <a:cubicBezTo>
                    <a:pt x="308" y="144"/>
                    <a:pt x="308" y="144"/>
                    <a:pt x="308" y="144"/>
                  </a:cubicBezTo>
                  <a:cubicBezTo>
                    <a:pt x="308" y="144"/>
                    <a:pt x="308" y="144"/>
                    <a:pt x="308" y="144"/>
                  </a:cubicBezTo>
                  <a:cubicBezTo>
                    <a:pt x="308" y="144"/>
                    <a:pt x="308" y="144"/>
                    <a:pt x="308" y="144"/>
                  </a:cubicBezTo>
                  <a:cubicBezTo>
                    <a:pt x="308" y="62"/>
                    <a:pt x="308" y="62"/>
                    <a:pt x="308" y="62"/>
                  </a:cubicBezTo>
                  <a:cubicBezTo>
                    <a:pt x="308" y="62"/>
                    <a:pt x="308" y="62"/>
                    <a:pt x="308" y="62"/>
                  </a:cubicBezTo>
                  <a:cubicBezTo>
                    <a:pt x="308" y="62"/>
                    <a:pt x="308" y="62"/>
                    <a:pt x="308" y="62"/>
                  </a:cubicBezTo>
                  <a:cubicBezTo>
                    <a:pt x="308" y="59"/>
                    <a:pt x="308" y="59"/>
                    <a:pt x="308" y="59"/>
                  </a:cubicBezTo>
                  <a:cubicBezTo>
                    <a:pt x="308" y="58"/>
                    <a:pt x="308" y="57"/>
                    <a:pt x="307" y="55"/>
                  </a:cubicBezTo>
                  <a:close/>
                  <a:moveTo>
                    <a:pt x="292" y="226"/>
                  </a:moveTo>
                  <a:cubicBezTo>
                    <a:pt x="292" y="248"/>
                    <a:pt x="235" y="272"/>
                    <a:pt x="154" y="272"/>
                  </a:cubicBezTo>
                  <a:cubicBezTo>
                    <a:pt x="73" y="272"/>
                    <a:pt x="16" y="248"/>
                    <a:pt x="16" y="226"/>
                  </a:cubicBezTo>
                  <a:cubicBezTo>
                    <a:pt x="16" y="226"/>
                    <a:pt x="16" y="226"/>
                    <a:pt x="16" y="225"/>
                  </a:cubicBezTo>
                  <a:cubicBezTo>
                    <a:pt x="16" y="172"/>
                    <a:pt x="16" y="172"/>
                    <a:pt x="16" y="172"/>
                  </a:cubicBezTo>
                  <a:cubicBezTo>
                    <a:pt x="39" y="191"/>
                    <a:pt x="86" y="206"/>
                    <a:pt x="154" y="206"/>
                  </a:cubicBezTo>
                  <a:cubicBezTo>
                    <a:pt x="222" y="206"/>
                    <a:pt x="269" y="191"/>
                    <a:pt x="292" y="172"/>
                  </a:cubicBezTo>
                  <a:lnTo>
                    <a:pt x="292" y="226"/>
                  </a:lnTo>
                  <a:close/>
                  <a:moveTo>
                    <a:pt x="292" y="144"/>
                  </a:moveTo>
                  <a:cubicBezTo>
                    <a:pt x="292" y="166"/>
                    <a:pt x="235" y="190"/>
                    <a:pt x="154" y="190"/>
                  </a:cubicBezTo>
                  <a:cubicBezTo>
                    <a:pt x="73" y="190"/>
                    <a:pt x="16" y="166"/>
                    <a:pt x="16" y="144"/>
                  </a:cubicBezTo>
                  <a:cubicBezTo>
                    <a:pt x="16" y="144"/>
                    <a:pt x="16" y="144"/>
                    <a:pt x="16" y="144"/>
                  </a:cubicBezTo>
                  <a:cubicBezTo>
                    <a:pt x="16" y="90"/>
                    <a:pt x="16" y="90"/>
                    <a:pt x="16" y="90"/>
                  </a:cubicBezTo>
                  <a:cubicBezTo>
                    <a:pt x="39" y="109"/>
                    <a:pt x="86" y="124"/>
                    <a:pt x="154" y="124"/>
                  </a:cubicBezTo>
                  <a:cubicBezTo>
                    <a:pt x="222" y="124"/>
                    <a:pt x="269" y="109"/>
                    <a:pt x="292" y="90"/>
                  </a:cubicBezTo>
                  <a:lnTo>
                    <a:pt x="292" y="144"/>
                  </a:lnTo>
                  <a:close/>
                  <a:moveTo>
                    <a:pt x="154" y="16"/>
                  </a:moveTo>
                  <a:cubicBezTo>
                    <a:pt x="235" y="16"/>
                    <a:pt x="292" y="40"/>
                    <a:pt x="292" y="62"/>
                  </a:cubicBezTo>
                  <a:cubicBezTo>
                    <a:pt x="292" y="62"/>
                    <a:pt x="292" y="62"/>
                    <a:pt x="292" y="62"/>
                  </a:cubicBezTo>
                  <a:cubicBezTo>
                    <a:pt x="292" y="84"/>
                    <a:pt x="235" y="108"/>
                    <a:pt x="154" y="108"/>
                  </a:cubicBezTo>
                  <a:cubicBezTo>
                    <a:pt x="73" y="108"/>
                    <a:pt x="16" y="84"/>
                    <a:pt x="16" y="62"/>
                  </a:cubicBezTo>
                  <a:cubicBezTo>
                    <a:pt x="16" y="40"/>
                    <a:pt x="73" y="16"/>
                    <a:pt x="154" y="16"/>
                  </a:cubicBezTo>
                  <a:close/>
                  <a:moveTo>
                    <a:pt x="154" y="355"/>
                  </a:moveTo>
                  <a:cubicBezTo>
                    <a:pt x="73" y="355"/>
                    <a:pt x="16" y="331"/>
                    <a:pt x="16" y="309"/>
                  </a:cubicBezTo>
                  <a:cubicBezTo>
                    <a:pt x="16" y="309"/>
                    <a:pt x="16" y="309"/>
                    <a:pt x="16" y="309"/>
                  </a:cubicBezTo>
                  <a:cubicBezTo>
                    <a:pt x="16" y="254"/>
                    <a:pt x="16" y="254"/>
                    <a:pt x="16" y="254"/>
                  </a:cubicBezTo>
                  <a:cubicBezTo>
                    <a:pt x="39" y="273"/>
                    <a:pt x="86" y="288"/>
                    <a:pt x="154" y="288"/>
                  </a:cubicBezTo>
                  <a:cubicBezTo>
                    <a:pt x="222" y="288"/>
                    <a:pt x="269" y="273"/>
                    <a:pt x="292" y="254"/>
                  </a:cubicBezTo>
                  <a:cubicBezTo>
                    <a:pt x="292" y="309"/>
                    <a:pt x="292" y="309"/>
                    <a:pt x="292" y="309"/>
                  </a:cubicBezTo>
                  <a:cubicBezTo>
                    <a:pt x="292" y="331"/>
                    <a:pt x="235" y="355"/>
                    <a:pt x="154" y="355"/>
                  </a:cubicBezTo>
                  <a:close/>
                </a:path>
              </a:pathLst>
            </a:custGeom>
            <a:solidFill>
              <a:srgbClr val="707072"/>
            </a:solidFill>
            <a:ln>
              <a:solidFill>
                <a:srgbClr val="707072"/>
              </a:solidFill>
            </a:ln>
          </p:spPr>
          <p:txBody>
            <a:bodyPr vert="horz" wrap="square" lIns="91416" tIns="45708" rIns="91416" bIns="45708" numCol="1" anchor="t" anchorCtr="0" compatLnSpc="1">
              <a:prstTxWarp prst="textNoShape">
                <a:avLst/>
              </a:prstTxWarp>
            </a:bodyPr>
            <a:lstStyle/>
            <a:p>
              <a:pPr defTabSz="914126"/>
              <a:endParaRPr lang="en-US" sz="1600" kern="0">
                <a:solidFill>
                  <a:sysClr val="windowText" lastClr="000000"/>
                </a:solidFill>
              </a:endParaRPr>
            </a:p>
          </p:txBody>
        </p:sp>
        <p:cxnSp>
          <p:nvCxnSpPr>
            <p:cNvPr id="185" name="Straight Connector 184"/>
            <p:cNvCxnSpPr/>
            <p:nvPr/>
          </p:nvCxnSpPr>
          <p:spPr>
            <a:xfrm>
              <a:off x="2709813" y="1484581"/>
              <a:ext cx="2403972" cy="0"/>
            </a:xfrm>
            <a:prstGeom prst="line">
              <a:avLst/>
            </a:prstGeom>
            <a:ln w="12700">
              <a:solidFill>
                <a:schemeClr val="tx2"/>
              </a:solidFill>
              <a:prstDash val="sysDash"/>
              <a:miter lim="800000"/>
            </a:ln>
          </p:spPr>
          <p:style>
            <a:lnRef idx="1">
              <a:schemeClr val="accent1"/>
            </a:lnRef>
            <a:fillRef idx="0">
              <a:schemeClr val="accent1"/>
            </a:fillRef>
            <a:effectRef idx="0">
              <a:schemeClr val="accent1"/>
            </a:effectRef>
            <a:fontRef idx="minor">
              <a:schemeClr val="tx1"/>
            </a:fontRef>
          </p:style>
        </p:cxnSp>
        <p:sp>
          <p:nvSpPr>
            <p:cNvPr id="186" name="Oval 185"/>
            <p:cNvSpPr/>
            <p:nvPr/>
          </p:nvSpPr>
          <p:spPr>
            <a:xfrm>
              <a:off x="2771607" y="1749928"/>
              <a:ext cx="261860" cy="97872"/>
            </a:xfrm>
            <a:prstGeom prst="ellipse">
              <a:avLst/>
            </a:prstGeom>
            <a:solidFill>
              <a:schemeClr val="tx1"/>
            </a:solidFill>
            <a:ln w="9525">
              <a:noFill/>
              <a:miter lim="800000"/>
              <a:headEnd/>
              <a:tailEnd/>
            </a:ln>
          </p:spPr>
          <p:txBody>
            <a:bodyPr wrap="square" rtlCol="0" anchor="ctr"/>
            <a:lstStyle/>
            <a:p>
              <a:pPr algn="ctr" defTabSz="914126"/>
              <a:endParaRPr lang="en-US" sz="1600" kern="0" dirty="0">
                <a:solidFill>
                  <a:srgbClr val="404040"/>
                </a:solidFill>
                <a:latin typeface="Arial"/>
              </a:endParaRPr>
            </a:p>
          </p:txBody>
        </p:sp>
        <p:sp>
          <p:nvSpPr>
            <p:cNvPr id="187" name="Oval 186"/>
            <p:cNvSpPr/>
            <p:nvPr/>
          </p:nvSpPr>
          <p:spPr>
            <a:xfrm>
              <a:off x="2771607" y="1942554"/>
              <a:ext cx="261860" cy="97872"/>
            </a:xfrm>
            <a:prstGeom prst="ellipse">
              <a:avLst/>
            </a:prstGeom>
            <a:solidFill>
              <a:schemeClr val="tx1"/>
            </a:solidFill>
            <a:ln w="9525">
              <a:noFill/>
              <a:miter lim="800000"/>
              <a:headEnd/>
              <a:tailEnd/>
            </a:ln>
          </p:spPr>
          <p:txBody>
            <a:bodyPr wrap="square" rtlCol="0" anchor="ctr"/>
            <a:lstStyle/>
            <a:p>
              <a:pPr algn="ctr" defTabSz="914126"/>
              <a:endParaRPr lang="en-US" sz="1600" kern="0" dirty="0">
                <a:solidFill>
                  <a:srgbClr val="404040"/>
                </a:solidFill>
                <a:latin typeface="Arial"/>
              </a:endParaRPr>
            </a:p>
          </p:txBody>
        </p:sp>
        <p:sp>
          <p:nvSpPr>
            <p:cNvPr id="188" name="Rectangle 187"/>
            <p:cNvSpPr/>
            <p:nvPr/>
          </p:nvSpPr>
          <p:spPr>
            <a:xfrm>
              <a:off x="2771607" y="1805360"/>
              <a:ext cx="261860" cy="175790"/>
            </a:xfrm>
            <a:prstGeom prst="rect">
              <a:avLst/>
            </a:prstGeom>
            <a:solidFill>
              <a:schemeClr val="tx1"/>
            </a:solidFill>
            <a:ln w="9525">
              <a:noFill/>
              <a:miter lim="800000"/>
              <a:headEnd/>
              <a:tailEnd/>
            </a:ln>
          </p:spPr>
          <p:txBody>
            <a:bodyPr wrap="square" rtlCol="0" anchor="ctr"/>
            <a:lstStyle/>
            <a:p>
              <a:pPr algn="ctr" defTabSz="914126"/>
              <a:endParaRPr lang="en-US" sz="1600" kern="0" dirty="0">
                <a:solidFill>
                  <a:srgbClr val="404040"/>
                </a:solidFill>
                <a:latin typeface="Arial"/>
              </a:endParaRPr>
            </a:p>
          </p:txBody>
        </p:sp>
        <p:sp>
          <p:nvSpPr>
            <p:cNvPr id="189" name="Freeform 17"/>
            <p:cNvSpPr>
              <a:spLocks noEditPoints="1"/>
            </p:cNvSpPr>
            <p:nvPr/>
          </p:nvSpPr>
          <p:spPr bwMode="auto">
            <a:xfrm>
              <a:off x="2771607" y="1738183"/>
              <a:ext cx="261860" cy="315235"/>
            </a:xfrm>
            <a:custGeom>
              <a:avLst/>
              <a:gdLst>
                <a:gd name="T0" fmla="*/ 307 w 308"/>
                <a:gd name="T1" fmla="*/ 55 h 371"/>
                <a:gd name="T2" fmla="*/ 154 w 308"/>
                <a:gd name="T3" fmla="*/ 0 h 371"/>
                <a:gd name="T4" fmla="*/ 1 w 308"/>
                <a:gd name="T5" fmla="*/ 55 h 371"/>
                <a:gd name="T6" fmla="*/ 0 w 308"/>
                <a:gd name="T7" fmla="*/ 59 h 371"/>
                <a:gd name="T8" fmla="*/ 0 w 308"/>
                <a:gd name="T9" fmla="*/ 315 h 371"/>
                <a:gd name="T10" fmla="*/ 3 w 308"/>
                <a:gd name="T11" fmla="*/ 321 h 371"/>
                <a:gd name="T12" fmla="*/ 154 w 308"/>
                <a:gd name="T13" fmla="*/ 371 h 371"/>
                <a:gd name="T14" fmla="*/ 305 w 308"/>
                <a:gd name="T15" fmla="*/ 321 h 371"/>
                <a:gd name="T16" fmla="*/ 308 w 308"/>
                <a:gd name="T17" fmla="*/ 315 h 371"/>
                <a:gd name="T18" fmla="*/ 308 w 308"/>
                <a:gd name="T19" fmla="*/ 309 h 371"/>
                <a:gd name="T20" fmla="*/ 308 w 308"/>
                <a:gd name="T21" fmla="*/ 309 h 371"/>
                <a:gd name="T22" fmla="*/ 308 w 308"/>
                <a:gd name="T23" fmla="*/ 309 h 371"/>
                <a:gd name="T24" fmla="*/ 308 w 308"/>
                <a:gd name="T25" fmla="*/ 226 h 371"/>
                <a:gd name="T26" fmla="*/ 308 w 308"/>
                <a:gd name="T27" fmla="*/ 226 h 371"/>
                <a:gd name="T28" fmla="*/ 308 w 308"/>
                <a:gd name="T29" fmla="*/ 225 h 371"/>
                <a:gd name="T30" fmla="*/ 308 w 308"/>
                <a:gd name="T31" fmla="*/ 144 h 371"/>
                <a:gd name="T32" fmla="*/ 308 w 308"/>
                <a:gd name="T33" fmla="*/ 144 h 371"/>
                <a:gd name="T34" fmla="*/ 308 w 308"/>
                <a:gd name="T35" fmla="*/ 144 h 371"/>
                <a:gd name="T36" fmla="*/ 308 w 308"/>
                <a:gd name="T37" fmla="*/ 62 h 371"/>
                <a:gd name="T38" fmla="*/ 308 w 308"/>
                <a:gd name="T39" fmla="*/ 62 h 371"/>
                <a:gd name="T40" fmla="*/ 308 w 308"/>
                <a:gd name="T41" fmla="*/ 62 h 371"/>
                <a:gd name="T42" fmla="*/ 308 w 308"/>
                <a:gd name="T43" fmla="*/ 59 h 371"/>
                <a:gd name="T44" fmla="*/ 307 w 308"/>
                <a:gd name="T45" fmla="*/ 55 h 371"/>
                <a:gd name="T46" fmla="*/ 292 w 308"/>
                <a:gd name="T47" fmla="*/ 226 h 371"/>
                <a:gd name="T48" fmla="*/ 154 w 308"/>
                <a:gd name="T49" fmla="*/ 272 h 371"/>
                <a:gd name="T50" fmla="*/ 16 w 308"/>
                <a:gd name="T51" fmla="*/ 226 h 371"/>
                <a:gd name="T52" fmla="*/ 16 w 308"/>
                <a:gd name="T53" fmla="*/ 225 h 371"/>
                <a:gd name="T54" fmla="*/ 16 w 308"/>
                <a:gd name="T55" fmla="*/ 172 h 371"/>
                <a:gd name="T56" fmla="*/ 154 w 308"/>
                <a:gd name="T57" fmla="*/ 206 h 371"/>
                <a:gd name="T58" fmla="*/ 292 w 308"/>
                <a:gd name="T59" fmla="*/ 172 h 371"/>
                <a:gd name="T60" fmla="*/ 292 w 308"/>
                <a:gd name="T61" fmla="*/ 226 h 371"/>
                <a:gd name="T62" fmla="*/ 292 w 308"/>
                <a:gd name="T63" fmla="*/ 144 h 371"/>
                <a:gd name="T64" fmla="*/ 154 w 308"/>
                <a:gd name="T65" fmla="*/ 190 h 371"/>
                <a:gd name="T66" fmla="*/ 16 w 308"/>
                <a:gd name="T67" fmla="*/ 144 h 371"/>
                <a:gd name="T68" fmla="*/ 16 w 308"/>
                <a:gd name="T69" fmla="*/ 144 h 371"/>
                <a:gd name="T70" fmla="*/ 16 w 308"/>
                <a:gd name="T71" fmla="*/ 90 h 371"/>
                <a:gd name="T72" fmla="*/ 154 w 308"/>
                <a:gd name="T73" fmla="*/ 124 h 371"/>
                <a:gd name="T74" fmla="*/ 292 w 308"/>
                <a:gd name="T75" fmla="*/ 90 h 371"/>
                <a:gd name="T76" fmla="*/ 292 w 308"/>
                <a:gd name="T77" fmla="*/ 144 h 371"/>
                <a:gd name="T78" fmla="*/ 154 w 308"/>
                <a:gd name="T79" fmla="*/ 16 h 371"/>
                <a:gd name="T80" fmla="*/ 292 w 308"/>
                <a:gd name="T81" fmla="*/ 62 h 371"/>
                <a:gd name="T82" fmla="*/ 292 w 308"/>
                <a:gd name="T83" fmla="*/ 62 h 371"/>
                <a:gd name="T84" fmla="*/ 154 w 308"/>
                <a:gd name="T85" fmla="*/ 108 h 371"/>
                <a:gd name="T86" fmla="*/ 16 w 308"/>
                <a:gd name="T87" fmla="*/ 62 h 371"/>
                <a:gd name="T88" fmla="*/ 154 w 308"/>
                <a:gd name="T89" fmla="*/ 16 h 371"/>
                <a:gd name="T90" fmla="*/ 154 w 308"/>
                <a:gd name="T91" fmla="*/ 355 h 371"/>
                <a:gd name="T92" fmla="*/ 16 w 308"/>
                <a:gd name="T93" fmla="*/ 309 h 371"/>
                <a:gd name="T94" fmla="*/ 16 w 308"/>
                <a:gd name="T95" fmla="*/ 309 h 371"/>
                <a:gd name="T96" fmla="*/ 16 w 308"/>
                <a:gd name="T97" fmla="*/ 254 h 371"/>
                <a:gd name="T98" fmla="*/ 154 w 308"/>
                <a:gd name="T99" fmla="*/ 288 h 371"/>
                <a:gd name="T100" fmla="*/ 292 w 308"/>
                <a:gd name="T101" fmla="*/ 254 h 371"/>
                <a:gd name="T102" fmla="*/ 292 w 308"/>
                <a:gd name="T103" fmla="*/ 309 h 371"/>
                <a:gd name="T104" fmla="*/ 154 w 308"/>
                <a:gd name="T105" fmla="*/ 355 h 3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308" h="371">
                  <a:moveTo>
                    <a:pt x="307" y="55"/>
                  </a:moveTo>
                  <a:cubicBezTo>
                    <a:pt x="300" y="27"/>
                    <a:pt x="247" y="0"/>
                    <a:pt x="154" y="0"/>
                  </a:cubicBezTo>
                  <a:cubicBezTo>
                    <a:pt x="61" y="0"/>
                    <a:pt x="8" y="27"/>
                    <a:pt x="1" y="55"/>
                  </a:cubicBezTo>
                  <a:cubicBezTo>
                    <a:pt x="0" y="56"/>
                    <a:pt x="0" y="58"/>
                    <a:pt x="0" y="59"/>
                  </a:cubicBezTo>
                  <a:cubicBezTo>
                    <a:pt x="0" y="315"/>
                    <a:pt x="0" y="315"/>
                    <a:pt x="0" y="315"/>
                  </a:cubicBezTo>
                  <a:cubicBezTo>
                    <a:pt x="0" y="317"/>
                    <a:pt x="1" y="320"/>
                    <a:pt x="3" y="321"/>
                  </a:cubicBezTo>
                  <a:cubicBezTo>
                    <a:pt x="15" y="347"/>
                    <a:pt x="67" y="371"/>
                    <a:pt x="154" y="371"/>
                  </a:cubicBezTo>
                  <a:cubicBezTo>
                    <a:pt x="241" y="371"/>
                    <a:pt x="293" y="347"/>
                    <a:pt x="305" y="321"/>
                  </a:cubicBezTo>
                  <a:cubicBezTo>
                    <a:pt x="307" y="320"/>
                    <a:pt x="308" y="317"/>
                    <a:pt x="308" y="315"/>
                  </a:cubicBezTo>
                  <a:cubicBezTo>
                    <a:pt x="308" y="309"/>
                    <a:pt x="308" y="309"/>
                    <a:pt x="308" y="309"/>
                  </a:cubicBezTo>
                  <a:cubicBezTo>
                    <a:pt x="308" y="309"/>
                    <a:pt x="308" y="309"/>
                    <a:pt x="308" y="309"/>
                  </a:cubicBezTo>
                  <a:cubicBezTo>
                    <a:pt x="308" y="309"/>
                    <a:pt x="308" y="309"/>
                    <a:pt x="308" y="309"/>
                  </a:cubicBezTo>
                  <a:cubicBezTo>
                    <a:pt x="308" y="226"/>
                    <a:pt x="308" y="226"/>
                    <a:pt x="308" y="226"/>
                  </a:cubicBezTo>
                  <a:cubicBezTo>
                    <a:pt x="308" y="226"/>
                    <a:pt x="308" y="226"/>
                    <a:pt x="308" y="226"/>
                  </a:cubicBezTo>
                  <a:cubicBezTo>
                    <a:pt x="308" y="226"/>
                    <a:pt x="308" y="226"/>
                    <a:pt x="308" y="225"/>
                  </a:cubicBezTo>
                  <a:cubicBezTo>
                    <a:pt x="308" y="144"/>
                    <a:pt x="308" y="144"/>
                    <a:pt x="308" y="144"/>
                  </a:cubicBezTo>
                  <a:cubicBezTo>
                    <a:pt x="308" y="144"/>
                    <a:pt x="308" y="144"/>
                    <a:pt x="308" y="144"/>
                  </a:cubicBezTo>
                  <a:cubicBezTo>
                    <a:pt x="308" y="144"/>
                    <a:pt x="308" y="144"/>
                    <a:pt x="308" y="144"/>
                  </a:cubicBezTo>
                  <a:cubicBezTo>
                    <a:pt x="308" y="62"/>
                    <a:pt x="308" y="62"/>
                    <a:pt x="308" y="62"/>
                  </a:cubicBezTo>
                  <a:cubicBezTo>
                    <a:pt x="308" y="62"/>
                    <a:pt x="308" y="62"/>
                    <a:pt x="308" y="62"/>
                  </a:cubicBezTo>
                  <a:cubicBezTo>
                    <a:pt x="308" y="62"/>
                    <a:pt x="308" y="62"/>
                    <a:pt x="308" y="62"/>
                  </a:cubicBezTo>
                  <a:cubicBezTo>
                    <a:pt x="308" y="59"/>
                    <a:pt x="308" y="59"/>
                    <a:pt x="308" y="59"/>
                  </a:cubicBezTo>
                  <a:cubicBezTo>
                    <a:pt x="308" y="58"/>
                    <a:pt x="308" y="57"/>
                    <a:pt x="307" y="55"/>
                  </a:cubicBezTo>
                  <a:close/>
                  <a:moveTo>
                    <a:pt x="292" y="226"/>
                  </a:moveTo>
                  <a:cubicBezTo>
                    <a:pt x="292" y="248"/>
                    <a:pt x="235" y="272"/>
                    <a:pt x="154" y="272"/>
                  </a:cubicBezTo>
                  <a:cubicBezTo>
                    <a:pt x="73" y="272"/>
                    <a:pt x="16" y="248"/>
                    <a:pt x="16" y="226"/>
                  </a:cubicBezTo>
                  <a:cubicBezTo>
                    <a:pt x="16" y="226"/>
                    <a:pt x="16" y="226"/>
                    <a:pt x="16" y="225"/>
                  </a:cubicBezTo>
                  <a:cubicBezTo>
                    <a:pt x="16" y="172"/>
                    <a:pt x="16" y="172"/>
                    <a:pt x="16" y="172"/>
                  </a:cubicBezTo>
                  <a:cubicBezTo>
                    <a:pt x="39" y="191"/>
                    <a:pt x="86" y="206"/>
                    <a:pt x="154" y="206"/>
                  </a:cubicBezTo>
                  <a:cubicBezTo>
                    <a:pt x="222" y="206"/>
                    <a:pt x="269" y="191"/>
                    <a:pt x="292" y="172"/>
                  </a:cubicBezTo>
                  <a:lnTo>
                    <a:pt x="292" y="226"/>
                  </a:lnTo>
                  <a:close/>
                  <a:moveTo>
                    <a:pt x="292" y="144"/>
                  </a:moveTo>
                  <a:cubicBezTo>
                    <a:pt x="292" y="166"/>
                    <a:pt x="235" y="190"/>
                    <a:pt x="154" y="190"/>
                  </a:cubicBezTo>
                  <a:cubicBezTo>
                    <a:pt x="73" y="190"/>
                    <a:pt x="16" y="166"/>
                    <a:pt x="16" y="144"/>
                  </a:cubicBezTo>
                  <a:cubicBezTo>
                    <a:pt x="16" y="144"/>
                    <a:pt x="16" y="144"/>
                    <a:pt x="16" y="144"/>
                  </a:cubicBezTo>
                  <a:cubicBezTo>
                    <a:pt x="16" y="90"/>
                    <a:pt x="16" y="90"/>
                    <a:pt x="16" y="90"/>
                  </a:cubicBezTo>
                  <a:cubicBezTo>
                    <a:pt x="39" y="109"/>
                    <a:pt x="86" y="124"/>
                    <a:pt x="154" y="124"/>
                  </a:cubicBezTo>
                  <a:cubicBezTo>
                    <a:pt x="222" y="124"/>
                    <a:pt x="269" y="109"/>
                    <a:pt x="292" y="90"/>
                  </a:cubicBezTo>
                  <a:lnTo>
                    <a:pt x="292" y="144"/>
                  </a:lnTo>
                  <a:close/>
                  <a:moveTo>
                    <a:pt x="154" y="16"/>
                  </a:moveTo>
                  <a:cubicBezTo>
                    <a:pt x="235" y="16"/>
                    <a:pt x="292" y="40"/>
                    <a:pt x="292" y="62"/>
                  </a:cubicBezTo>
                  <a:cubicBezTo>
                    <a:pt x="292" y="62"/>
                    <a:pt x="292" y="62"/>
                    <a:pt x="292" y="62"/>
                  </a:cubicBezTo>
                  <a:cubicBezTo>
                    <a:pt x="292" y="84"/>
                    <a:pt x="235" y="108"/>
                    <a:pt x="154" y="108"/>
                  </a:cubicBezTo>
                  <a:cubicBezTo>
                    <a:pt x="73" y="108"/>
                    <a:pt x="16" y="84"/>
                    <a:pt x="16" y="62"/>
                  </a:cubicBezTo>
                  <a:cubicBezTo>
                    <a:pt x="16" y="40"/>
                    <a:pt x="73" y="16"/>
                    <a:pt x="154" y="16"/>
                  </a:cubicBezTo>
                  <a:close/>
                  <a:moveTo>
                    <a:pt x="154" y="355"/>
                  </a:moveTo>
                  <a:cubicBezTo>
                    <a:pt x="73" y="355"/>
                    <a:pt x="16" y="331"/>
                    <a:pt x="16" y="309"/>
                  </a:cubicBezTo>
                  <a:cubicBezTo>
                    <a:pt x="16" y="309"/>
                    <a:pt x="16" y="309"/>
                    <a:pt x="16" y="309"/>
                  </a:cubicBezTo>
                  <a:cubicBezTo>
                    <a:pt x="16" y="254"/>
                    <a:pt x="16" y="254"/>
                    <a:pt x="16" y="254"/>
                  </a:cubicBezTo>
                  <a:cubicBezTo>
                    <a:pt x="39" y="273"/>
                    <a:pt x="86" y="288"/>
                    <a:pt x="154" y="288"/>
                  </a:cubicBezTo>
                  <a:cubicBezTo>
                    <a:pt x="222" y="288"/>
                    <a:pt x="269" y="273"/>
                    <a:pt x="292" y="254"/>
                  </a:cubicBezTo>
                  <a:cubicBezTo>
                    <a:pt x="292" y="309"/>
                    <a:pt x="292" y="309"/>
                    <a:pt x="292" y="309"/>
                  </a:cubicBezTo>
                  <a:cubicBezTo>
                    <a:pt x="292" y="331"/>
                    <a:pt x="235" y="355"/>
                    <a:pt x="154" y="355"/>
                  </a:cubicBezTo>
                  <a:close/>
                </a:path>
              </a:pathLst>
            </a:custGeom>
            <a:solidFill>
              <a:srgbClr val="707072"/>
            </a:solidFill>
            <a:ln>
              <a:solidFill>
                <a:srgbClr val="707072"/>
              </a:solidFill>
            </a:ln>
          </p:spPr>
          <p:txBody>
            <a:bodyPr vert="horz" wrap="square" lIns="91416" tIns="45708" rIns="91416" bIns="45708" numCol="1" anchor="t" anchorCtr="0" compatLnSpc="1">
              <a:prstTxWarp prst="textNoShape">
                <a:avLst/>
              </a:prstTxWarp>
            </a:bodyPr>
            <a:lstStyle/>
            <a:p>
              <a:pPr defTabSz="914126"/>
              <a:endParaRPr lang="en-US" sz="1600" kern="0">
                <a:solidFill>
                  <a:sysClr val="windowText" lastClr="000000"/>
                </a:solidFill>
              </a:endParaRPr>
            </a:p>
          </p:txBody>
        </p:sp>
        <p:sp>
          <p:nvSpPr>
            <p:cNvPr id="190" name="Oval 189"/>
            <p:cNvSpPr/>
            <p:nvPr/>
          </p:nvSpPr>
          <p:spPr>
            <a:xfrm>
              <a:off x="3295537" y="1749928"/>
              <a:ext cx="261860" cy="97872"/>
            </a:xfrm>
            <a:prstGeom prst="ellipse">
              <a:avLst/>
            </a:prstGeom>
            <a:solidFill>
              <a:schemeClr val="tx1"/>
            </a:solidFill>
            <a:ln w="9525">
              <a:noFill/>
              <a:miter lim="800000"/>
              <a:headEnd/>
              <a:tailEnd/>
            </a:ln>
          </p:spPr>
          <p:txBody>
            <a:bodyPr wrap="square" rtlCol="0" anchor="ctr"/>
            <a:lstStyle/>
            <a:p>
              <a:pPr algn="ctr" defTabSz="914126"/>
              <a:endParaRPr lang="en-US" sz="1600" kern="0" dirty="0">
                <a:solidFill>
                  <a:srgbClr val="404040"/>
                </a:solidFill>
                <a:latin typeface="Arial"/>
              </a:endParaRPr>
            </a:p>
          </p:txBody>
        </p:sp>
        <p:sp>
          <p:nvSpPr>
            <p:cNvPr id="191" name="Oval 190"/>
            <p:cNvSpPr/>
            <p:nvPr/>
          </p:nvSpPr>
          <p:spPr>
            <a:xfrm>
              <a:off x="3295537" y="1942554"/>
              <a:ext cx="261860" cy="97872"/>
            </a:xfrm>
            <a:prstGeom prst="ellipse">
              <a:avLst/>
            </a:prstGeom>
            <a:solidFill>
              <a:schemeClr val="tx1"/>
            </a:solidFill>
            <a:ln w="9525">
              <a:noFill/>
              <a:miter lim="800000"/>
              <a:headEnd/>
              <a:tailEnd/>
            </a:ln>
          </p:spPr>
          <p:txBody>
            <a:bodyPr wrap="square" rtlCol="0" anchor="ctr"/>
            <a:lstStyle/>
            <a:p>
              <a:pPr algn="ctr" defTabSz="914126"/>
              <a:endParaRPr lang="en-US" sz="1600" kern="0" dirty="0">
                <a:solidFill>
                  <a:srgbClr val="404040"/>
                </a:solidFill>
                <a:latin typeface="Arial"/>
              </a:endParaRPr>
            </a:p>
          </p:txBody>
        </p:sp>
        <p:sp>
          <p:nvSpPr>
            <p:cNvPr id="192" name="Rectangle 191"/>
            <p:cNvSpPr/>
            <p:nvPr/>
          </p:nvSpPr>
          <p:spPr>
            <a:xfrm>
              <a:off x="3295537" y="1805360"/>
              <a:ext cx="261860" cy="175790"/>
            </a:xfrm>
            <a:prstGeom prst="rect">
              <a:avLst/>
            </a:prstGeom>
            <a:solidFill>
              <a:schemeClr val="tx1"/>
            </a:solidFill>
            <a:ln w="9525">
              <a:noFill/>
              <a:miter lim="800000"/>
              <a:headEnd/>
              <a:tailEnd/>
            </a:ln>
          </p:spPr>
          <p:txBody>
            <a:bodyPr wrap="square" rtlCol="0" anchor="ctr"/>
            <a:lstStyle/>
            <a:p>
              <a:pPr algn="ctr" defTabSz="914126"/>
              <a:endParaRPr lang="en-US" sz="1600" kern="0" dirty="0">
                <a:solidFill>
                  <a:srgbClr val="404040"/>
                </a:solidFill>
                <a:latin typeface="Arial"/>
              </a:endParaRPr>
            </a:p>
          </p:txBody>
        </p:sp>
        <p:sp>
          <p:nvSpPr>
            <p:cNvPr id="193" name="Freeform 192"/>
            <p:cNvSpPr>
              <a:spLocks noEditPoints="1"/>
            </p:cNvSpPr>
            <p:nvPr/>
          </p:nvSpPr>
          <p:spPr bwMode="auto">
            <a:xfrm>
              <a:off x="3295537" y="1738183"/>
              <a:ext cx="261860" cy="315235"/>
            </a:xfrm>
            <a:custGeom>
              <a:avLst/>
              <a:gdLst>
                <a:gd name="T0" fmla="*/ 307 w 308"/>
                <a:gd name="T1" fmla="*/ 55 h 371"/>
                <a:gd name="T2" fmla="*/ 154 w 308"/>
                <a:gd name="T3" fmla="*/ 0 h 371"/>
                <a:gd name="T4" fmla="*/ 1 w 308"/>
                <a:gd name="T5" fmla="*/ 55 h 371"/>
                <a:gd name="T6" fmla="*/ 0 w 308"/>
                <a:gd name="T7" fmla="*/ 59 h 371"/>
                <a:gd name="T8" fmla="*/ 0 w 308"/>
                <a:gd name="T9" fmla="*/ 315 h 371"/>
                <a:gd name="T10" fmla="*/ 3 w 308"/>
                <a:gd name="T11" fmla="*/ 321 h 371"/>
                <a:gd name="T12" fmla="*/ 154 w 308"/>
                <a:gd name="T13" fmla="*/ 371 h 371"/>
                <a:gd name="T14" fmla="*/ 305 w 308"/>
                <a:gd name="T15" fmla="*/ 321 h 371"/>
                <a:gd name="T16" fmla="*/ 308 w 308"/>
                <a:gd name="T17" fmla="*/ 315 h 371"/>
                <a:gd name="T18" fmla="*/ 308 w 308"/>
                <a:gd name="T19" fmla="*/ 309 h 371"/>
                <a:gd name="T20" fmla="*/ 308 w 308"/>
                <a:gd name="T21" fmla="*/ 309 h 371"/>
                <a:gd name="T22" fmla="*/ 308 w 308"/>
                <a:gd name="T23" fmla="*/ 309 h 371"/>
                <a:gd name="T24" fmla="*/ 308 w 308"/>
                <a:gd name="T25" fmla="*/ 226 h 371"/>
                <a:gd name="T26" fmla="*/ 308 w 308"/>
                <a:gd name="T27" fmla="*/ 226 h 371"/>
                <a:gd name="T28" fmla="*/ 308 w 308"/>
                <a:gd name="T29" fmla="*/ 225 h 371"/>
                <a:gd name="T30" fmla="*/ 308 w 308"/>
                <a:gd name="T31" fmla="*/ 144 h 371"/>
                <a:gd name="T32" fmla="*/ 308 w 308"/>
                <a:gd name="T33" fmla="*/ 144 h 371"/>
                <a:gd name="T34" fmla="*/ 308 w 308"/>
                <a:gd name="T35" fmla="*/ 144 h 371"/>
                <a:gd name="T36" fmla="*/ 308 w 308"/>
                <a:gd name="T37" fmla="*/ 62 h 371"/>
                <a:gd name="T38" fmla="*/ 308 w 308"/>
                <a:gd name="T39" fmla="*/ 62 h 371"/>
                <a:gd name="T40" fmla="*/ 308 w 308"/>
                <a:gd name="T41" fmla="*/ 62 h 371"/>
                <a:gd name="T42" fmla="*/ 308 w 308"/>
                <a:gd name="T43" fmla="*/ 59 h 371"/>
                <a:gd name="T44" fmla="*/ 307 w 308"/>
                <a:gd name="T45" fmla="*/ 55 h 371"/>
                <a:gd name="T46" fmla="*/ 292 w 308"/>
                <a:gd name="T47" fmla="*/ 226 h 371"/>
                <a:gd name="T48" fmla="*/ 154 w 308"/>
                <a:gd name="T49" fmla="*/ 272 h 371"/>
                <a:gd name="T50" fmla="*/ 16 w 308"/>
                <a:gd name="T51" fmla="*/ 226 h 371"/>
                <a:gd name="T52" fmla="*/ 16 w 308"/>
                <a:gd name="T53" fmla="*/ 225 h 371"/>
                <a:gd name="T54" fmla="*/ 16 w 308"/>
                <a:gd name="T55" fmla="*/ 172 h 371"/>
                <a:gd name="T56" fmla="*/ 154 w 308"/>
                <a:gd name="T57" fmla="*/ 206 h 371"/>
                <a:gd name="T58" fmla="*/ 292 w 308"/>
                <a:gd name="T59" fmla="*/ 172 h 371"/>
                <a:gd name="T60" fmla="*/ 292 w 308"/>
                <a:gd name="T61" fmla="*/ 226 h 371"/>
                <a:gd name="T62" fmla="*/ 292 w 308"/>
                <a:gd name="T63" fmla="*/ 144 h 371"/>
                <a:gd name="T64" fmla="*/ 154 w 308"/>
                <a:gd name="T65" fmla="*/ 190 h 371"/>
                <a:gd name="T66" fmla="*/ 16 w 308"/>
                <a:gd name="T67" fmla="*/ 144 h 371"/>
                <a:gd name="T68" fmla="*/ 16 w 308"/>
                <a:gd name="T69" fmla="*/ 144 h 371"/>
                <a:gd name="T70" fmla="*/ 16 w 308"/>
                <a:gd name="T71" fmla="*/ 90 h 371"/>
                <a:gd name="T72" fmla="*/ 154 w 308"/>
                <a:gd name="T73" fmla="*/ 124 h 371"/>
                <a:gd name="T74" fmla="*/ 292 w 308"/>
                <a:gd name="T75" fmla="*/ 90 h 371"/>
                <a:gd name="T76" fmla="*/ 292 w 308"/>
                <a:gd name="T77" fmla="*/ 144 h 371"/>
                <a:gd name="T78" fmla="*/ 154 w 308"/>
                <a:gd name="T79" fmla="*/ 16 h 371"/>
                <a:gd name="T80" fmla="*/ 292 w 308"/>
                <a:gd name="T81" fmla="*/ 62 h 371"/>
                <a:gd name="T82" fmla="*/ 292 w 308"/>
                <a:gd name="T83" fmla="*/ 62 h 371"/>
                <a:gd name="T84" fmla="*/ 154 w 308"/>
                <a:gd name="T85" fmla="*/ 108 h 371"/>
                <a:gd name="T86" fmla="*/ 16 w 308"/>
                <a:gd name="T87" fmla="*/ 62 h 371"/>
                <a:gd name="T88" fmla="*/ 154 w 308"/>
                <a:gd name="T89" fmla="*/ 16 h 371"/>
                <a:gd name="T90" fmla="*/ 154 w 308"/>
                <a:gd name="T91" fmla="*/ 355 h 371"/>
                <a:gd name="T92" fmla="*/ 16 w 308"/>
                <a:gd name="T93" fmla="*/ 309 h 371"/>
                <a:gd name="T94" fmla="*/ 16 w 308"/>
                <a:gd name="T95" fmla="*/ 309 h 371"/>
                <a:gd name="T96" fmla="*/ 16 w 308"/>
                <a:gd name="T97" fmla="*/ 254 h 371"/>
                <a:gd name="T98" fmla="*/ 154 w 308"/>
                <a:gd name="T99" fmla="*/ 288 h 371"/>
                <a:gd name="T100" fmla="*/ 292 w 308"/>
                <a:gd name="T101" fmla="*/ 254 h 371"/>
                <a:gd name="T102" fmla="*/ 292 w 308"/>
                <a:gd name="T103" fmla="*/ 309 h 371"/>
                <a:gd name="T104" fmla="*/ 154 w 308"/>
                <a:gd name="T105" fmla="*/ 355 h 3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308" h="371">
                  <a:moveTo>
                    <a:pt x="307" y="55"/>
                  </a:moveTo>
                  <a:cubicBezTo>
                    <a:pt x="300" y="27"/>
                    <a:pt x="247" y="0"/>
                    <a:pt x="154" y="0"/>
                  </a:cubicBezTo>
                  <a:cubicBezTo>
                    <a:pt x="61" y="0"/>
                    <a:pt x="8" y="27"/>
                    <a:pt x="1" y="55"/>
                  </a:cubicBezTo>
                  <a:cubicBezTo>
                    <a:pt x="0" y="56"/>
                    <a:pt x="0" y="58"/>
                    <a:pt x="0" y="59"/>
                  </a:cubicBezTo>
                  <a:cubicBezTo>
                    <a:pt x="0" y="315"/>
                    <a:pt x="0" y="315"/>
                    <a:pt x="0" y="315"/>
                  </a:cubicBezTo>
                  <a:cubicBezTo>
                    <a:pt x="0" y="317"/>
                    <a:pt x="1" y="320"/>
                    <a:pt x="3" y="321"/>
                  </a:cubicBezTo>
                  <a:cubicBezTo>
                    <a:pt x="15" y="347"/>
                    <a:pt x="67" y="371"/>
                    <a:pt x="154" y="371"/>
                  </a:cubicBezTo>
                  <a:cubicBezTo>
                    <a:pt x="241" y="371"/>
                    <a:pt x="293" y="347"/>
                    <a:pt x="305" y="321"/>
                  </a:cubicBezTo>
                  <a:cubicBezTo>
                    <a:pt x="307" y="320"/>
                    <a:pt x="308" y="317"/>
                    <a:pt x="308" y="315"/>
                  </a:cubicBezTo>
                  <a:cubicBezTo>
                    <a:pt x="308" y="309"/>
                    <a:pt x="308" y="309"/>
                    <a:pt x="308" y="309"/>
                  </a:cubicBezTo>
                  <a:cubicBezTo>
                    <a:pt x="308" y="309"/>
                    <a:pt x="308" y="309"/>
                    <a:pt x="308" y="309"/>
                  </a:cubicBezTo>
                  <a:cubicBezTo>
                    <a:pt x="308" y="309"/>
                    <a:pt x="308" y="309"/>
                    <a:pt x="308" y="309"/>
                  </a:cubicBezTo>
                  <a:cubicBezTo>
                    <a:pt x="308" y="226"/>
                    <a:pt x="308" y="226"/>
                    <a:pt x="308" y="226"/>
                  </a:cubicBezTo>
                  <a:cubicBezTo>
                    <a:pt x="308" y="226"/>
                    <a:pt x="308" y="226"/>
                    <a:pt x="308" y="226"/>
                  </a:cubicBezTo>
                  <a:cubicBezTo>
                    <a:pt x="308" y="226"/>
                    <a:pt x="308" y="226"/>
                    <a:pt x="308" y="225"/>
                  </a:cubicBezTo>
                  <a:cubicBezTo>
                    <a:pt x="308" y="144"/>
                    <a:pt x="308" y="144"/>
                    <a:pt x="308" y="144"/>
                  </a:cubicBezTo>
                  <a:cubicBezTo>
                    <a:pt x="308" y="144"/>
                    <a:pt x="308" y="144"/>
                    <a:pt x="308" y="144"/>
                  </a:cubicBezTo>
                  <a:cubicBezTo>
                    <a:pt x="308" y="144"/>
                    <a:pt x="308" y="144"/>
                    <a:pt x="308" y="144"/>
                  </a:cubicBezTo>
                  <a:cubicBezTo>
                    <a:pt x="308" y="62"/>
                    <a:pt x="308" y="62"/>
                    <a:pt x="308" y="62"/>
                  </a:cubicBezTo>
                  <a:cubicBezTo>
                    <a:pt x="308" y="62"/>
                    <a:pt x="308" y="62"/>
                    <a:pt x="308" y="62"/>
                  </a:cubicBezTo>
                  <a:cubicBezTo>
                    <a:pt x="308" y="62"/>
                    <a:pt x="308" y="62"/>
                    <a:pt x="308" y="62"/>
                  </a:cubicBezTo>
                  <a:cubicBezTo>
                    <a:pt x="308" y="59"/>
                    <a:pt x="308" y="59"/>
                    <a:pt x="308" y="59"/>
                  </a:cubicBezTo>
                  <a:cubicBezTo>
                    <a:pt x="308" y="58"/>
                    <a:pt x="308" y="57"/>
                    <a:pt x="307" y="55"/>
                  </a:cubicBezTo>
                  <a:close/>
                  <a:moveTo>
                    <a:pt x="292" y="226"/>
                  </a:moveTo>
                  <a:cubicBezTo>
                    <a:pt x="292" y="248"/>
                    <a:pt x="235" y="272"/>
                    <a:pt x="154" y="272"/>
                  </a:cubicBezTo>
                  <a:cubicBezTo>
                    <a:pt x="73" y="272"/>
                    <a:pt x="16" y="248"/>
                    <a:pt x="16" y="226"/>
                  </a:cubicBezTo>
                  <a:cubicBezTo>
                    <a:pt x="16" y="226"/>
                    <a:pt x="16" y="226"/>
                    <a:pt x="16" y="225"/>
                  </a:cubicBezTo>
                  <a:cubicBezTo>
                    <a:pt x="16" y="172"/>
                    <a:pt x="16" y="172"/>
                    <a:pt x="16" y="172"/>
                  </a:cubicBezTo>
                  <a:cubicBezTo>
                    <a:pt x="39" y="191"/>
                    <a:pt x="86" y="206"/>
                    <a:pt x="154" y="206"/>
                  </a:cubicBezTo>
                  <a:cubicBezTo>
                    <a:pt x="222" y="206"/>
                    <a:pt x="269" y="191"/>
                    <a:pt x="292" y="172"/>
                  </a:cubicBezTo>
                  <a:lnTo>
                    <a:pt x="292" y="226"/>
                  </a:lnTo>
                  <a:close/>
                  <a:moveTo>
                    <a:pt x="292" y="144"/>
                  </a:moveTo>
                  <a:cubicBezTo>
                    <a:pt x="292" y="166"/>
                    <a:pt x="235" y="190"/>
                    <a:pt x="154" y="190"/>
                  </a:cubicBezTo>
                  <a:cubicBezTo>
                    <a:pt x="73" y="190"/>
                    <a:pt x="16" y="166"/>
                    <a:pt x="16" y="144"/>
                  </a:cubicBezTo>
                  <a:cubicBezTo>
                    <a:pt x="16" y="144"/>
                    <a:pt x="16" y="144"/>
                    <a:pt x="16" y="144"/>
                  </a:cubicBezTo>
                  <a:cubicBezTo>
                    <a:pt x="16" y="90"/>
                    <a:pt x="16" y="90"/>
                    <a:pt x="16" y="90"/>
                  </a:cubicBezTo>
                  <a:cubicBezTo>
                    <a:pt x="39" y="109"/>
                    <a:pt x="86" y="124"/>
                    <a:pt x="154" y="124"/>
                  </a:cubicBezTo>
                  <a:cubicBezTo>
                    <a:pt x="222" y="124"/>
                    <a:pt x="269" y="109"/>
                    <a:pt x="292" y="90"/>
                  </a:cubicBezTo>
                  <a:lnTo>
                    <a:pt x="292" y="144"/>
                  </a:lnTo>
                  <a:close/>
                  <a:moveTo>
                    <a:pt x="154" y="16"/>
                  </a:moveTo>
                  <a:cubicBezTo>
                    <a:pt x="235" y="16"/>
                    <a:pt x="292" y="40"/>
                    <a:pt x="292" y="62"/>
                  </a:cubicBezTo>
                  <a:cubicBezTo>
                    <a:pt x="292" y="62"/>
                    <a:pt x="292" y="62"/>
                    <a:pt x="292" y="62"/>
                  </a:cubicBezTo>
                  <a:cubicBezTo>
                    <a:pt x="292" y="84"/>
                    <a:pt x="235" y="108"/>
                    <a:pt x="154" y="108"/>
                  </a:cubicBezTo>
                  <a:cubicBezTo>
                    <a:pt x="73" y="108"/>
                    <a:pt x="16" y="84"/>
                    <a:pt x="16" y="62"/>
                  </a:cubicBezTo>
                  <a:cubicBezTo>
                    <a:pt x="16" y="40"/>
                    <a:pt x="73" y="16"/>
                    <a:pt x="154" y="16"/>
                  </a:cubicBezTo>
                  <a:close/>
                  <a:moveTo>
                    <a:pt x="154" y="355"/>
                  </a:moveTo>
                  <a:cubicBezTo>
                    <a:pt x="73" y="355"/>
                    <a:pt x="16" y="331"/>
                    <a:pt x="16" y="309"/>
                  </a:cubicBezTo>
                  <a:cubicBezTo>
                    <a:pt x="16" y="309"/>
                    <a:pt x="16" y="309"/>
                    <a:pt x="16" y="309"/>
                  </a:cubicBezTo>
                  <a:cubicBezTo>
                    <a:pt x="16" y="254"/>
                    <a:pt x="16" y="254"/>
                    <a:pt x="16" y="254"/>
                  </a:cubicBezTo>
                  <a:cubicBezTo>
                    <a:pt x="39" y="273"/>
                    <a:pt x="86" y="288"/>
                    <a:pt x="154" y="288"/>
                  </a:cubicBezTo>
                  <a:cubicBezTo>
                    <a:pt x="222" y="288"/>
                    <a:pt x="269" y="273"/>
                    <a:pt x="292" y="254"/>
                  </a:cubicBezTo>
                  <a:cubicBezTo>
                    <a:pt x="292" y="309"/>
                    <a:pt x="292" y="309"/>
                    <a:pt x="292" y="309"/>
                  </a:cubicBezTo>
                  <a:cubicBezTo>
                    <a:pt x="292" y="331"/>
                    <a:pt x="235" y="355"/>
                    <a:pt x="154" y="355"/>
                  </a:cubicBezTo>
                  <a:close/>
                </a:path>
              </a:pathLst>
            </a:custGeom>
            <a:solidFill>
              <a:srgbClr val="707072"/>
            </a:solidFill>
            <a:ln>
              <a:solidFill>
                <a:srgbClr val="707072"/>
              </a:solidFill>
            </a:ln>
          </p:spPr>
          <p:txBody>
            <a:bodyPr vert="horz" wrap="square" lIns="91416" tIns="45708" rIns="91416" bIns="45708" numCol="1" anchor="t" anchorCtr="0" compatLnSpc="1">
              <a:prstTxWarp prst="textNoShape">
                <a:avLst/>
              </a:prstTxWarp>
            </a:bodyPr>
            <a:lstStyle/>
            <a:p>
              <a:pPr defTabSz="914126"/>
              <a:endParaRPr lang="en-US" sz="1600" kern="0">
                <a:solidFill>
                  <a:sysClr val="windowText" lastClr="000000"/>
                </a:solidFill>
              </a:endParaRPr>
            </a:p>
          </p:txBody>
        </p:sp>
        <p:sp>
          <p:nvSpPr>
            <p:cNvPr id="194" name="Oval 193"/>
            <p:cNvSpPr/>
            <p:nvPr/>
          </p:nvSpPr>
          <p:spPr>
            <a:xfrm>
              <a:off x="3819467" y="1749928"/>
              <a:ext cx="261860" cy="97872"/>
            </a:xfrm>
            <a:prstGeom prst="ellipse">
              <a:avLst/>
            </a:prstGeom>
            <a:solidFill>
              <a:schemeClr val="tx1"/>
            </a:solidFill>
            <a:ln w="9525">
              <a:noFill/>
              <a:miter lim="800000"/>
              <a:headEnd/>
              <a:tailEnd/>
            </a:ln>
          </p:spPr>
          <p:txBody>
            <a:bodyPr wrap="square" rtlCol="0" anchor="ctr"/>
            <a:lstStyle/>
            <a:p>
              <a:pPr algn="ctr" defTabSz="914126"/>
              <a:endParaRPr lang="en-US" sz="1600" kern="0" dirty="0">
                <a:solidFill>
                  <a:srgbClr val="404040"/>
                </a:solidFill>
                <a:latin typeface="Arial"/>
              </a:endParaRPr>
            </a:p>
          </p:txBody>
        </p:sp>
        <p:sp>
          <p:nvSpPr>
            <p:cNvPr id="195" name="Oval 194"/>
            <p:cNvSpPr/>
            <p:nvPr/>
          </p:nvSpPr>
          <p:spPr>
            <a:xfrm>
              <a:off x="3819467" y="1942554"/>
              <a:ext cx="261860" cy="97872"/>
            </a:xfrm>
            <a:prstGeom prst="ellipse">
              <a:avLst/>
            </a:prstGeom>
            <a:solidFill>
              <a:schemeClr val="tx1"/>
            </a:solidFill>
            <a:ln w="9525">
              <a:noFill/>
              <a:miter lim="800000"/>
              <a:headEnd/>
              <a:tailEnd/>
            </a:ln>
          </p:spPr>
          <p:txBody>
            <a:bodyPr wrap="square" rtlCol="0" anchor="ctr"/>
            <a:lstStyle/>
            <a:p>
              <a:pPr algn="ctr" defTabSz="914126"/>
              <a:endParaRPr lang="en-US" sz="1600" kern="0" dirty="0">
                <a:solidFill>
                  <a:srgbClr val="404040"/>
                </a:solidFill>
                <a:latin typeface="Arial"/>
              </a:endParaRPr>
            </a:p>
          </p:txBody>
        </p:sp>
        <p:sp>
          <p:nvSpPr>
            <p:cNvPr id="196" name="Rectangle 195"/>
            <p:cNvSpPr/>
            <p:nvPr/>
          </p:nvSpPr>
          <p:spPr>
            <a:xfrm>
              <a:off x="3819467" y="1805360"/>
              <a:ext cx="261860" cy="175790"/>
            </a:xfrm>
            <a:prstGeom prst="rect">
              <a:avLst/>
            </a:prstGeom>
            <a:solidFill>
              <a:schemeClr val="tx1"/>
            </a:solidFill>
            <a:ln w="9525">
              <a:noFill/>
              <a:miter lim="800000"/>
              <a:headEnd/>
              <a:tailEnd/>
            </a:ln>
          </p:spPr>
          <p:txBody>
            <a:bodyPr wrap="square" rtlCol="0" anchor="ctr"/>
            <a:lstStyle/>
            <a:p>
              <a:pPr algn="ctr" defTabSz="914126"/>
              <a:endParaRPr lang="en-US" sz="1600" kern="0" dirty="0">
                <a:solidFill>
                  <a:srgbClr val="404040"/>
                </a:solidFill>
                <a:latin typeface="Arial"/>
              </a:endParaRPr>
            </a:p>
          </p:txBody>
        </p:sp>
        <p:sp>
          <p:nvSpPr>
            <p:cNvPr id="197" name="Freeform 17"/>
            <p:cNvSpPr>
              <a:spLocks noEditPoints="1"/>
            </p:cNvSpPr>
            <p:nvPr/>
          </p:nvSpPr>
          <p:spPr bwMode="auto">
            <a:xfrm>
              <a:off x="3819467" y="1738183"/>
              <a:ext cx="261860" cy="315235"/>
            </a:xfrm>
            <a:custGeom>
              <a:avLst/>
              <a:gdLst>
                <a:gd name="T0" fmla="*/ 307 w 308"/>
                <a:gd name="T1" fmla="*/ 55 h 371"/>
                <a:gd name="T2" fmla="*/ 154 w 308"/>
                <a:gd name="T3" fmla="*/ 0 h 371"/>
                <a:gd name="T4" fmla="*/ 1 w 308"/>
                <a:gd name="T5" fmla="*/ 55 h 371"/>
                <a:gd name="T6" fmla="*/ 0 w 308"/>
                <a:gd name="T7" fmla="*/ 59 h 371"/>
                <a:gd name="T8" fmla="*/ 0 w 308"/>
                <a:gd name="T9" fmla="*/ 315 h 371"/>
                <a:gd name="T10" fmla="*/ 3 w 308"/>
                <a:gd name="T11" fmla="*/ 321 h 371"/>
                <a:gd name="T12" fmla="*/ 154 w 308"/>
                <a:gd name="T13" fmla="*/ 371 h 371"/>
                <a:gd name="T14" fmla="*/ 305 w 308"/>
                <a:gd name="T15" fmla="*/ 321 h 371"/>
                <a:gd name="T16" fmla="*/ 308 w 308"/>
                <a:gd name="T17" fmla="*/ 315 h 371"/>
                <a:gd name="T18" fmla="*/ 308 w 308"/>
                <a:gd name="T19" fmla="*/ 309 h 371"/>
                <a:gd name="T20" fmla="*/ 308 w 308"/>
                <a:gd name="T21" fmla="*/ 309 h 371"/>
                <a:gd name="T22" fmla="*/ 308 w 308"/>
                <a:gd name="T23" fmla="*/ 309 h 371"/>
                <a:gd name="T24" fmla="*/ 308 w 308"/>
                <a:gd name="T25" fmla="*/ 226 h 371"/>
                <a:gd name="T26" fmla="*/ 308 w 308"/>
                <a:gd name="T27" fmla="*/ 226 h 371"/>
                <a:gd name="T28" fmla="*/ 308 w 308"/>
                <a:gd name="T29" fmla="*/ 225 h 371"/>
                <a:gd name="T30" fmla="*/ 308 w 308"/>
                <a:gd name="T31" fmla="*/ 144 h 371"/>
                <a:gd name="T32" fmla="*/ 308 w 308"/>
                <a:gd name="T33" fmla="*/ 144 h 371"/>
                <a:gd name="T34" fmla="*/ 308 w 308"/>
                <a:gd name="T35" fmla="*/ 144 h 371"/>
                <a:gd name="T36" fmla="*/ 308 w 308"/>
                <a:gd name="T37" fmla="*/ 62 h 371"/>
                <a:gd name="T38" fmla="*/ 308 w 308"/>
                <a:gd name="T39" fmla="*/ 62 h 371"/>
                <a:gd name="T40" fmla="*/ 308 w 308"/>
                <a:gd name="T41" fmla="*/ 62 h 371"/>
                <a:gd name="T42" fmla="*/ 308 w 308"/>
                <a:gd name="T43" fmla="*/ 59 h 371"/>
                <a:gd name="T44" fmla="*/ 307 w 308"/>
                <a:gd name="T45" fmla="*/ 55 h 371"/>
                <a:gd name="T46" fmla="*/ 292 w 308"/>
                <a:gd name="T47" fmla="*/ 226 h 371"/>
                <a:gd name="T48" fmla="*/ 154 w 308"/>
                <a:gd name="T49" fmla="*/ 272 h 371"/>
                <a:gd name="T50" fmla="*/ 16 w 308"/>
                <a:gd name="T51" fmla="*/ 226 h 371"/>
                <a:gd name="T52" fmla="*/ 16 w 308"/>
                <a:gd name="T53" fmla="*/ 225 h 371"/>
                <a:gd name="T54" fmla="*/ 16 w 308"/>
                <a:gd name="T55" fmla="*/ 172 h 371"/>
                <a:gd name="T56" fmla="*/ 154 w 308"/>
                <a:gd name="T57" fmla="*/ 206 h 371"/>
                <a:gd name="T58" fmla="*/ 292 w 308"/>
                <a:gd name="T59" fmla="*/ 172 h 371"/>
                <a:gd name="T60" fmla="*/ 292 w 308"/>
                <a:gd name="T61" fmla="*/ 226 h 371"/>
                <a:gd name="T62" fmla="*/ 292 w 308"/>
                <a:gd name="T63" fmla="*/ 144 h 371"/>
                <a:gd name="T64" fmla="*/ 154 w 308"/>
                <a:gd name="T65" fmla="*/ 190 h 371"/>
                <a:gd name="T66" fmla="*/ 16 w 308"/>
                <a:gd name="T67" fmla="*/ 144 h 371"/>
                <a:gd name="T68" fmla="*/ 16 w 308"/>
                <a:gd name="T69" fmla="*/ 144 h 371"/>
                <a:gd name="T70" fmla="*/ 16 w 308"/>
                <a:gd name="T71" fmla="*/ 90 h 371"/>
                <a:gd name="T72" fmla="*/ 154 w 308"/>
                <a:gd name="T73" fmla="*/ 124 h 371"/>
                <a:gd name="T74" fmla="*/ 292 w 308"/>
                <a:gd name="T75" fmla="*/ 90 h 371"/>
                <a:gd name="T76" fmla="*/ 292 w 308"/>
                <a:gd name="T77" fmla="*/ 144 h 371"/>
                <a:gd name="T78" fmla="*/ 154 w 308"/>
                <a:gd name="T79" fmla="*/ 16 h 371"/>
                <a:gd name="T80" fmla="*/ 292 w 308"/>
                <a:gd name="T81" fmla="*/ 62 h 371"/>
                <a:gd name="T82" fmla="*/ 292 w 308"/>
                <a:gd name="T83" fmla="*/ 62 h 371"/>
                <a:gd name="T84" fmla="*/ 154 w 308"/>
                <a:gd name="T85" fmla="*/ 108 h 371"/>
                <a:gd name="T86" fmla="*/ 16 w 308"/>
                <a:gd name="T87" fmla="*/ 62 h 371"/>
                <a:gd name="T88" fmla="*/ 154 w 308"/>
                <a:gd name="T89" fmla="*/ 16 h 371"/>
                <a:gd name="T90" fmla="*/ 154 w 308"/>
                <a:gd name="T91" fmla="*/ 355 h 371"/>
                <a:gd name="T92" fmla="*/ 16 w 308"/>
                <a:gd name="T93" fmla="*/ 309 h 371"/>
                <a:gd name="T94" fmla="*/ 16 w 308"/>
                <a:gd name="T95" fmla="*/ 309 h 371"/>
                <a:gd name="T96" fmla="*/ 16 w 308"/>
                <a:gd name="T97" fmla="*/ 254 h 371"/>
                <a:gd name="T98" fmla="*/ 154 w 308"/>
                <a:gd name="T99" fmla="*/ 288 h 371"/>
                <a:gd name="T100" fmla="*/ 292 w 308"/>
                <a:gd name="T101" fmla="*/ 254 h 371"/>
                <a:gd name="T102" fmla="*/ 292 w 308"/>
                <a:gd name="T103" fmla="*/ 309 h 371"/>
                <a:gd name="T104" fmla="*/ 154 w 308"/>
                <a:gd name="T105" fmla="*/ 355 h 3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308" h="371">
                  <a:moveTo>
                    <a:pt x="307" y="55"/>
                  </a:moveTo>
                  <a:cubicBezTo>
                    <a:pt x="300" y="27"/>
                    <a:pt x="247" y="0"/>
                    <a:pt x="154" y="0"/>
                  </a:cubicBezTo>
                  <a:cubicBezTo>
                    <a:pt x="61" y="0"/>
                    <a:pt x="8" y="27"/>
                    <a:pt x="1" y="55"/>
                  </a:cubicBezTo>
                  <a:cubicBezTo>
                    <a:pt x="0" y="56"/>
                    <a:pt x="0" y="58"/>
                    <a:pt x="0" y="59"/>
                  </a:cubicBezTo>
                  <a:cubicBezTo>
                    <a:pt x="0" y="315"/>
                    <a:pt x="0" y="315"/>
                    <a:pt x="0" y="315"/>
                  </a:cubicBezTo>
                  <a:cubicBezTo>
                    <a:pt x="0" y="317"/>
                    <a:pt x="1" y="320"/>
                    <a:pt x="3" y="321"/>
                  </a:cubicBezTo>
                  <a:cubicBezTo>
                    <a:pt x="15" y="347"/>
                    <a:pt x="67" y="371"/>
                    <a:pt x="154" y="371"/>
                  </a:cubicBezTo>
                  <a:cubicBezTo>
                    <a:pt x="241" y="371"/>
                    <a:pt x="293" y="347"/>
                    <a:pt x="305" y="321"/>
                  </a:cubicBezTo>
                  <a:cubicBezTo>
                    <a:pt x="307" y="320"/>
                    <a:pt x="308" y="317"/>
                    <a:pt x="308" y="315"/>
                  </a:cubicBezTo>
                  <a:cubicBezTo>
                    <a:pt x="308" y="309"/>
                    <a:pt x="308" y="309"/>
                    <a:pt x="308" y="309"/>
                  </a:cubicBezTo>
                  <a:cubicBezTo>
                    <a:pt x="308" y="309"/>
                    <a:pt x="308" y="309"/>
                    <a:pt x="308" y="309"/>
                  </a:cubicBezTo>
                  <a:cubicBezTo>
                    <a:pt x="308" y="309"/>
                    <a:pt x="308" y="309"/>
                    <a:pt x="308" y="309"/>
                  </a:cubicBezTo>
                  <a:cubicBezTo>
                    <a:pt x="308" y="226"/>
                    <a:pt x="308" y="226"/>
                    <a:pt x="308" y="226"/>
                  </a:cubicBezTo>
                  <a:cubicBezTo>
                    <a:pt x="308" y="226"/>
                    <a:pt x="308" y="226"/>
                    <a:pt x="308" y="226"/>
                  </a:cubicBezTo>
                  <a:cubicBezTo>
                    <a:pt x="308" y="226"/>
                    <a:pt x="308" y="226"/>
                    <a:pt x="308" y="225"/>
                  </a:cubicBezTo>
                  <a:cubicBezTo>
                    <a:pt x="308" y="144"/>
                    <a:pt x="308" y="144"/>
                    <a:pt x="308" y="144"/>
                  </a:cubicBezTo>
                  <a:cubicBezTo>
                    <a:pt x="308" y="144"/>
                    <a:pt x="308" y="144"/>
                    <a:pt x="308" y="144"/>
                  </a:cubicBezTo>
                  <a:cubicBezTo>
                    <a:pt x="308" y="144"/>
                    <a:pt x="308" y="144"/>
                    <a:pt x="308" y="144"/>
                  </a:cubicBezTo>
                  <a:cubicBezTo>
                    <a:pt x="308" y="62"/>
                    <a:pt x="308" y="62"/>
                    <a:pt x="308" y="62"/>
                  </a:cubicBezTo>
                  <a:cubicBezTo>
                    <a:pt x="308" y="62"/>
                    <a:pt x="308" y="62"/>
                    <a:pt x="308" y="62"/>
                  </a:cubicBezTo>
                  <a:cubicBezTo>
                    <a:pt x="308" y="62"/>
                    <a:pt x="308" y="62"/>
                    <a:pt x="308" y="62"/>
                  </a:cubicBezTo>
                  <a:cubicBezTo>
                    <a:pt x="308" y="59"/>
                    <a:pt x="308" y="59"/>
                    <a:pt x="308" y="59"/>
                  </a:cubicBezTo>
                  <a:cubicBezTo>
                    <a:pt x="308" y="58"/>
                    <a:pt x="308" y="57"/>
                    <a:pt x="307" y="55"/>
                  </a:cubicBezTo>
                  <a:close/>
                  <a:moveTo>
                    <a:pt x="292" y="226"/>
                  </a:moveTo>
                  <a:cubicBezTo>
                    <a:pt x="292" y="248"/>
                    <a:pt x="235" y="272"/>
                    <a:pt x="154" y="272"/>
                  </a:cubicBezTo>
                  <a:cubicBezTo>
                    <a:pt x="73" y="272"/>
                    <a:pt x="16" y="248"/>
                    <a:pt x="16" y="226"/>
                  </a:cubicBezTo>
                  <a:cubicBezTo>
                    <a:pt x="16" y="226"/>
                    <a:pt x="16" y="226"/>
                    <a:pt x="16" y="225"/>
                  </a:cubicBezTo>
                  <a:cubicBezTo>
                    <a:pt x="16" y="172"/>
                    <a:pt x="16" y="172"/>
                    <a:pt x="16" y="172"/>
                  </a:cubicBezTo>
                  <a:cubicBezTo>
                    <a:pt x="39" y="191"/>
                    <a:pt x="86" y="206"/>
                    <a:pt x="154" y="206"/>
                  </a:cubicBezTo>
                  <a:cubicBezTo>
                    <a:pt x="222" y="206"/>
                    <a:pt x="269" y="191"/>
                    <a:pt x="292" y="172"/>
                  </a:cubicBezTo>
                  <a:lnTo>
                    <a:pt x="292" y="226"/>
                  </a:lnTo>
                  <a:close/>
                  <a:moveTo>
                    <a:pt x="292" y="144"/>
                  </a:moveTo>
                  <a:cubicBezTo>
                    <a:pt x="292" y="166"/>
                    <a:pt x="235" y="190"/>
                    <a:pt x="154" y="190"/>
                  </a:cubicBezTo>
                  <a:cubicBezTo>
                    <a:pt x="73" y="190"/>
                    <a:pt x="16" y="166"/>
                    <a:pt x="16" y="144"/>
                  </a:cubicBezTo>
                  <a:cubicBezTo>
                    <a:pt x="16" y="144"/>
                    <a:pt x="16" y="144"/>
                    <a:pt x="16" y="144"/>
                  </a:cubicBezTo>
                  <a:cubicBezTo>
                    <a:pt x="16" y="90"/>
                    <a:pt x="16" y="90"/>
                    <a:pt x="16" y="90"/>
                  </a:cubicBezTo>
                  <a:cubicBezTo>
                    <a:pt x="39" y="109"/>
                    <a:pt x="86" y="124"/>
                    <a:pt x="154" y="124"/>
                  </a:cubicBezTo>
                  <a:cubicBezTo>
                    <a:pt x="222" y="124"/>
                    <a:pt x="269" y="109"/>
                    <a:pt x="292" y="90"/>
                  </a:cubicBezTo>
                  <a:lnTo>
                    <a:pt x="292" y="144"/>
                  </a:lnTo>
                  <a:close/>
                  <a:moveTo>
                    <a:pt x="154" y="16"/>
                  </a:moveTo>
                  <a:cubicBezTo>
                    <a:pt x="235" y="16"/>
                    <a:pt x="292" y="40"/>
                    <a:pt x="292" y="62"/>
                  </a:cubicBezTo>
                  <a:cubicBezTo>
                    <a:pt x="292" y="62"/>
                    <a:pt x="292" y="62"/>
                    <a:pt x="292" y="62"/>
                  </a:cubicBezTo>
                  <a:cubicBezTo>
                    <a:pt x="292" y="84"/>
                    <a:pt x="235" y="108"/>
                    <a:pt x="154" y="108"/>
                  </a:cubicBezTo>
                  <a:cubicBezTo>
                    <a:pt x="73" y="108"/>
                    <a:pt x="16" y="84"/>
                    <a:pt x="16" y="62"/>
                  </a:cubicBezTo>
                  <a:cubicBezTo>
                    <a:pt x="16" y="40"/>
                    <a:pt x="73" y="16"/>
                    <a:pt x="154" y="16"/>
                  </a:cubicBezTo>
                  <a:close/>
                  <a:moveTo>
                    <a:pt x="154" y="355"/>
                  </a:moveTo>
                  <a:cubicBezTo>
                    <a:pt x="73" y="355"/>
                    <a:pt x="16" y="331"/>
                    <a:pt x="16" y="309"/>
                  </a:cubicBezTo>
                  <a:cubicBezTo>
                    <a:pt x="16" y="309"/>
                    <a:pt x="16" y="309"/>
                    <a:pt x="16" y="309"/>
                  </a:cubicBezTo>
                  <a:cubicBezTo>
                    <a:pt x="16" y="254"/>
                    <a:pt x="16" y="254"/>
                    <a:pt x="16" y="254"/>
                  </a:cubicBezTo>
                  <a:cubicBezTo>
                    <a:pt x="39" y="273"/>
                    <a:pt x="86" y="288"/>
                    <a:pt x="154" y="288"/>
                  </a:cubicBezTo>
                  <a:cubicBezTo>
                    <a:pt x="222" y="288"/>
                    <a:pt x="269" y="273"/>
                    <a:pt x="292" y="254"/>
                  </a:cubicBezTo>
                  <a:cubicBezTo>
                    <a:pt x="292" y="309"/>
                    <a:pt x="292" y="309"/>
                    <a:pt x="292" y="309"/>
                  </a:cubicBezTo>
                  <a:cubicBezTo>
                    <a:pt x="292" y="331"/>
                    <a:pt x="235" y="355"/>
                    <a:pt x="154" y="355"/>
                  </a:cubicBezTo>
                  <a:close/>
                </a:path>
              </a:pathLst>
            </a:custGeom>
            <a:solidFill>
              <a:srgbClr val="707072"/>
            </a:solidFill>
            <a:ln>
              <a:solidFill>
                <a:srgbClr val="707072"/>
              </a:solidFill>
            </a:ln>
          </p:spPr>
          <p:txBody>
            <a:bodyPr vert="horz" wrap="square" lIns="91416" tIns="45708" rIns="91416" bIns="45708" numCol="1" anchor="t" anchorCtr="0" compatLnSpc="1">
              <a:prstTxWarp prst="textNoShape">
                <a:avLst/>
              </a:prstTxWarp>
            </a:bodyPr>
            <a:lstStyle/>
            <a:p>
              <a:pPr defTabSz="914126"/>
              <a:endParaRPr lang="en-US" sz="1600" kern="0">
                <a:solidFill>
                  <a:sysClr val="windowText" lastClr="000000"/>
                </a:solidFill>
              </a:endParaRPr>
            </a:p>
          </p:txBody>
        </p:sp>
        <p:grpSp>
          <p:nvGrpSpPr>
            <p:cNvPr id="198" name="Group 197"/>
            <p:cNvGrpSpPr/>
            <p:nvPr/>
          </p:nvGrpSpPr>
          <p:grpSpPr>
            <a:xfrm>
              <a:off x="4343397" y="1738183"/>
              <a:ext cx="261860" cy="315235"/>
              <a:chOff x="2377390" y="2287147"/>
              <a:chExt cx="187486" cy="225701"/>
            </a:xfrm>
          </p:grpSpPr>
          <p:sp>
            <p:nvSpPr>
              <p:cNvPr id="217" name="Oval 216"/>
              <p:cNvSpPr/>
              <p:nvPr/>
            </p:nvSpPr>
            <p:spPr>
              <a:xfrm>
                <a:off x="2377390" y="2295556"/>
                <a:ext cx="187486" cy="70074"/>
              </a:xfrm>
              <a:prstGeom prst="ellipse">
                <a:avLst/>
              </a:prstGeom>
              <a:solidFill>
                <a:schemeClr val="tx1"/>
              </a:solidFill>
              <a:ln w="9525">
                <a:noFill/>
                <a:miter lim="800000"/>
                <a:headEnd/>
                <a:tailEnd/>
              </a:ln>
            </p:spPr>
            <p:txBody>
              <a:bodyPr wrap="square" rtlCol="0" anchor="ctr"/>
              <a:lstStyle/>
              <a:p>
                <a:pPr algn="ctr" defTabSz="914126"/>
                <a:endParaRPr lang="en-US" sz="1600" kern="0" dirty="0">
                  <a:solidFill>
                    <a:srgbClr val="404040"/>
                  </a:solidFill>
                  <a:latin typeface="Arial"/>
                </a:endParaRPr>
              </a:p>
            </p:txBody>
          </p:sp>
          <p:sp>
            <p:nvSpPr>
              <p:cNvPr id="218" name="Oval 217"/>
              <p:cNvSpPr/>
              <p:nvPr/>
            </p:nvSpPr>
            <p:spPr>
              <a:xfrm>
                <a:off x="2377390" y="2433472"/>
                <a:ext cx="187486" cy="70074"/>
              </a:xfrm>
              <a:prstGeom prst="ellipse">
                <a:avLst/>
              </a:prstGeom>
              <a:solidFill>
                <a:schemeClr val="tx1"/>
              </a:solidFill>
              <a:ln w="9525">
                <a:noFill/>
                <a:miter lim="800000"/>
                <a:headEnd/>
                <a:tailEnd/>
              </a:ln>
            </p:spPr>
            <p:txBody>
              <a:bodyPr wrap="square" rtlCol="0" anchor="ctr"/>
              <a:lstStyle/>
              <a:p>
                <a:pPr algn="ctr" defTabSz="914126"/>
                <a:endParaRPr lang="en-US" sz="1600" kern="0" dirty="0">
                  <a:solidFill>
                    <a:srgbClr val="404040"/>
                  </a:solidFill>
                  <a:latin typeface="Arial"/>
                </a:endParaRPr>
              </a:p>
            </p:txBody>
          </p:sp>
          <p:sp>
            <p:nvSpPr>
              <p:cNvPr id="219" name="Rectangle 218"/>
              <p:cNvSpPr/>
              <p:nvPr/>
            </p:nvSpPr>
            <p:spPr>
              <a:xfrm>
                <a:off x="2377390" y="2335244"/>
                <a:ext cx="187486" cy="125862"/>
              </a:xfrm>
              <a:prstGeom prst="rect">
                <a:avLst/>
              </a:prstGeom>
              <a:solidFill>
                <a:schemeClr val="tx1"/>
              </a:solidFill>
              <a:ln w="9525">
                <a:noFill/>
                <a:miter lim="800000"/>
                <a:headEnd/>
                <a:tailEnd/>
              </a:ln>
            </p:spPr>
            <p:txBody>
              <a:bodyPr wrap="square" rtlCol="0" anchor="ctr"/>
              <a:lstStyle/>
              <a:p>
                <a:pPr algn="ctr" defTabSz="914126"/>
                <a:endParaRPr lang="en-US" sz="1600" kern="0" dirty="0">
                  <a:solidFill>
                    <a:srgbClr val="404040"/>
                  </a:solidFill>
                  <a:latin typeface="Arial"/>
                </a:endParaRPr>
              </a:p>
            </p:txBody>
          </p:sp>
          <p:sp>
            <p:nvSpPr>
              <p:cNvPr id="220" name="Freeform 17"/>
              <p:cNvSpPr>
                <a:spLocks noEditPoints="1"/>
              </p:cNvSpPr>
              <p:nvPr/>
            </p:nvSpPr>
            <p:spPr bwMode="auto">
              <a:xfrm>
                <a:off x="2377390" y="2287147"/>
                <a:ext cx="187486" cy="225701"/>
              </a:xfrm>
              <a:custGeom>
                <a:avLst/>
                <a:gdLst>
                  <a:gd name="T0" fmla="*/ 307 w 308"/>
                  <a:gd name="T1" fmla="*/ 55 h 371"/>
                  <a:gd name="T2" fmla="*/ 154 w 308"/>
                  <a:gd name="T3" fmla="*/ 0 h 371"/>
                  <a:gd name="T4" fmla="*/ 1 w 308"/>
                  <a:gd name="T5" fmla="*/ 55 h 371"/>
                  <a:gd name="T6" fmla="*/ 0 w 308"/>
                  <a:gd name="T7" fmla="*/ 59 h 371"/>
                  <a:gd name="T8" fmla="*/ 0 w 308"/>
                  <a:gd name="T9" fmla="*/ 315 h 371"/>
                  <a:gd name="T10" fmla="*/ 3 w 308"/>
                  <a:gd name="T11" fmla="*/ 321 h 371"/>
                  <a:gd name="T12" fmla="*/ 154 w 308"/>
                  <a:gd name="T13" fmla="*/ 371 h 371"/>
                  <a:gd name="T14" fmla="*/ 305 w 308"/>
                  <a:gd name="T15" fmla="*/ 321 h 371"/>
                  <a:gd name="T16" fmla="*/ 308 w 308"/>
                  <a:gd name="T17" fmla="*/ 315 h 371"/>
                  <a:gd name="T18" fmla="*/ 308 w 308"/>
                  <a:gd name="T19" fmla="*/ 309 h 371"/>
                  <a:gd name="T20" fmla="*/ 308 w 308"/>
                  <a:gd name="T21" fmla="*/ 309 h 371"/>
                  <a:gd name="T22" fmla="*/ 308 w 308"/>
                  <a:gd name="T23" fmla="*/ 309 h 371"/>
                  <a:gd name="T24" fmla="*/ 308 w 308"/>
                  <a:gd name="T25" fmla="*/ 226 h 371"/>
                  <a:gd name="T26" fmla="*/ 308 w 308"/>
                  <a:gd name="T27" fmla="*/ 226 h 371"/>
                  <a:gd name="T28" fmla="*/ 308 w 308"/>
                  <a:gd name="T29" fmla="*/ 225 h 371"/>
                  <a:gd name="T30" fmla="*/ 308 w 308"/>
                  <a:gd name="T31" fmla="*/ 144 h 371"/>
                  <a:gd name="T32" fmla="*/ 308 w 308"/>
                  <a:gd name="T33" fmla="*/ 144 h 371"/>
                  <a:gd name="T34" fmla="*/ 308 w 308"/>
                  <a:gd name="T35" fmla="*/ 144 h 371"/>
                  <a:gd name="T36" fmla="*/ 308 w 308"/>
                  <a:gd name="T37" fmla="*/ 62 h 371"/>
                  <a:gd name="T38" fmla="*/ 308 w 308"/>
                  <a:gd name="T39" fmla="*/ 62 h 371"/>
                  <a:gd name="T40" fmla="*/ 308 w 308"/>
                  <a:gd name="T41" fmla="*/ 62 h 371"/>
                  <a:gd name="T42" fmla="*/ 308 w 308"/>
                  <a:gd name="T43" fmla="*/ 59 h 371"/>
                  <a:gd name="T44" fmla="*/ 307 w 308"/>
                  <a:gd name="T45" fmla="*/ 55 h 371"/>
                  <a:gd name="T46" fmla="*/ 292 w 308"/>
                  <a:gd name="T47" fmla="*/ 226 h 371"/>
                  <a:gd name="T48" fmla="*/ 154 w 308"/>
                  <a:gd name="T49" fmla="*/ 272 h 371"/>
                  <a:gd name="T50" fmla="*/ 16 w 308"/>
                  <a:gd name="T51" fmla="*/ 226 h 371"/>
                  <a:gd name="T52" fmla="*/ 16 w 308"/>
                  <a:gd name="T53" fmla="*/ 225 h 371"/>
                  <a:gd name="T54" fmla="*/ 16 w 308"/>
                  <a:gd name="T55" fmla="*/ 172 h 371"/>
                  <a:gd name="T56" fmla="*/ 154 w 308"/>
                  <a:gd name="T57" fmla="*/ 206 h 371"/>
                  <a:gd name="T58" fmla="*/ 292 w 308"/>
                  <a:gd name="T59" fmla="*/ 172 h 371"/>
                  <a:gd name="T60" fmla="*/ 292 w 308"/>
                  <a:gd name="T61" fmla="*/ 226 h 371"/>
                  <a:gd name="T62" fmla="*/ 292 w 308"/>
                  <a:gd name="T63" fmla="*/ 144 h 371"/>
                  <a:gd name="T64" fmla="*/ 154 w 308"/>
                  <a:gd name="T65" fmla="*/ 190 h 371"/>
                  <a:gd name="T66" fmla="*/ 16 w 308"/>
                  <a:gd name="T67" fmla="*/ 144 h 371"/>
                  <a:gd name="T68" fmla="*/ 16 w 308"/>
                  <a:gd name="T69" fmla="*/ 144 h 371"/>
                  <a:gd name="T70" fmla="*/ 16 w 308"/>
                  <a:gd name="T71" fmla="*/ 90 h 371"/>
                  <a:gd name="T72" fmla="*/ 154 w 308"/>
                  <a:gd name="T73" fmla="*/ 124 h 371"/>
                  <a:gd name="T74" fmla="*/ 292 w 308"/>
                  <a:gd name="T75" fmla="*/ 90 h 371"/>
                  <a:gd name="T76" fmla="*/ 292 w 308"/>
                  <a:gd name="T77" fmla="*/ 144 h 371"/>
                  <a:gd name="T78" fmla="*/ 154 w 308"/>
                  <a:gd name="T79" fmla="*/ 16 h 371"/>
                  <a:gd name="T80" fmla="*/ 292 w 308"/>
                  <a:gd name="T81" fmla="*/ 62 h 371"/>
                  <a:gd name="T82" fmla="*/ 292 w 308"/>
                  <a:gd name="T83" fmla="*/ 62 h 371"/>
                  <a:gd name="T84" fmla="*/ 154 w 308"/>
                  <a:gd name="T85" fmla="*/ 108 h 371"/>
                  <a:gd name="T86" fmla="*/ 16 w 308"/>
                  <a:gd name="T87" fmla="*/ 62 h 371"/>
                  <a:gd name="T88" fmla="*/ 154 w 308"/>
                  <a:gd name="T89" fmla="*/ 16 h 371"/>
                  <a:gd name="T90" fmla="*/ 154 w 308"/>
                  <a:gd name="T91" fmla="*/ 355 h 371"/>
                  <a:gd name="T92" fmla="*/ 16 w 308"/>
                  <a:gd name="T93" fmla="*/ 309 h 371"/>
                  <a:gd name="T94" fmla="*/ 16 w 308"/>
                  <a:gd name="T95" fmla="*/ 309 h 371"/>
                  <a:gd name="T96" fmla="*/ 16 w 308"/>
                  <a:gd name="T97" fmla="*/ 254 h 371"/>
                  <a:gd name="T98" fmla="*/ 154 w 308"/>
                  <a:gd name="T99" fmla="*/ 288 h 371"/>
                  <a:gd name="T100" fmla="*/ 292 w 308"/>
                  <a:gd name="T101" fmla="*/ 254 h 371"/>
                  <a:gd name="T102" fmla="*/ 292 w 308"/>
                  <a:gd name="T103" fmla="*/ 309 h 371"/>
                  <a:gd name="T104" fmla="*/ 154 w 308"/>
                  <a:gd name="T105" fmla="*/ 355 h 3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308" h="371">
                    <a:moveTo>
                      <a:pt x="307" y="55"/>
                    </a:moveTo>
                    <a:cubicBezTo>
                      <a:pt x="300" y="27"/>
                      <a:pt x="247" y="0"/>
                      <a:pt x="154" y="0"/>
                    </a:cubicBezTo>
                    <a:cubicBezTo>
                      <a:pt x="61" y="0"/>
                      <a:pt x="8" y="27"/>
                      <a:pt x="1" y="55"/>
                    </a:cubicBezTo>
                    <a:cubicBezTo>
                      <a:pt x="0" y="56"/>
                      <a:pt x="0" y="58"/>
                      <a:pt x="0" y="59"/>
                    </a:cubicBezTo>
                    <a:cubicBezTo>
                      <a:pt x="0" y="315"/>
                      <a:pt x="0" y="315"/>
                      <a:pt x="0" y="315"/>
                    </a:cubicBezTo>
                    <a:cubicBezTo>
                      <a:pt x="0" y="317"/>
                      <a:pt x="1" y="320"/>
                      <a:pt x="3" y="321"/>
                    </a:cubicBezTo>
                    <a:cubicBezTo>
                      <a:pt x="15" y="347"/>
                      <a:pt x="67" y="371"/>
                      <a:pt x="154" y="371"/>
                    </a:cubicBezTo>
                    <a:cubicBezTo>
                      <a:pt x="241" y="371"/>
                      <a:pt x="293" y="347"/>
                      <a:pt x="305" y="321"/>
                    </a:cubicBezTo>
                    <a:cubicBezTo>
                      <a:pt x="307" y="320"/>
                      <a:pt x="308" y="317"/>
                      <a:pt x="308" y="315"/>
                    </a:cubicBezTo>
                    <a:cubicBezTo>
                      <a:pt x="308" y="309"/>
                      <a:pt x="308" y="309"/>
                      <a:pt x="308" y="309"/>
                    </a:cubicBezTo>
                    <a:cubicBezTo>
                      <a:pt x="308" y="309"/>
                      <a:pt x="308" y="309"/>
                      <a:pt x="308" y="309"/>
                    </a:cubicBezTo>
                    <a:cubicBezTo>
                      <a:pt x="308" y="309"/>
                      <a:pt x="308" y="309"/>
                      <a:pt x="308" y="309"/>
                    </a:cubicBezTo>
                    <a:cubicBezTo>
                      <a:pt x="308" y="226"/>
                      <a:pt x="308" y="226"/>
                      <a:pt x="308" y="226"/>
                    </a:cubicBezTo>
                    <a:cubicBezTo>
                      <a:pt x="308" y="226"/>
                      <a:pt x="308" y="226"/>
                      <a:pt x="308" y="226"/>
                    </a:cubicBezTo>
                    <a:cubicBezTo>
                      <a:pt x="308" y="226"/>
                      <a:pt x="308" y="226"/>
                      <a:pt x="308" y="225"/>
                    </a:cubicBezTo>
                    <a:cubicBezTo>
                      <a:pt x="308" y="144"/>
                      <a:pt x="308" y="144"/>
                      <a:pt x="308" y="144"/>
                    </a:cubicBezTo>
                    <a:cubicBezTo>
                      <a:pt x="308" y="144"/>
                      <a:pt x="308" y="144"/>
                      <a:pt x="308" y="144"/>
                    </a:cubicBezTo>
                    <a:cubicBezTo>
                      <a:pt x="308" y="144"/>
                      <a:pt x="308" y="144"/>
                      <a:pt x="308" y="144"/>
                    </a:cubicBezTo>
                    <a:cubicBezTo>
                      <a:pt x="308" y="62"/>
                      <a:pt x="308" y="62"/>
                      <a:pt x="308" y="62"/>
                    </a:cubicBezTo>
                    <a:cubicBezTo>
                      <a:pt x="308" y="62"/>
                      <a:pt x="308" y="62"/>
                      <a:pt x="308" y="62"/>
                    </a:cubicBezTo>
                    <a:cubicBezTo>
                      <a:pt x="308" y="62"/>
                      <a:pt x="308" y="62"/>
                      <a:pt x="308" y="62"/>
                    </a:cubicBezTo>
                    <a:cubicBezTo>
                      <a:pt x="308" y="59"/>
                      <a:pt x="308" y="59"/>
                      <a:pt x="308" y="59"/>
                    </a:cubicBezTo>
                    <a:cubicBezTo>
                      <a:pt x="308" y="58"/>
                      <a:pt x="308" y="57"/>
                      <a:pt x="307" y="55"/>
                    </a:cubicBezTo>
                    <a:close/>
                    <a:moveTo>
                      <a:pt x="292" y="226"/>
                    </a:moveTo>
                    <a:cubicBezTo>
                      <a:pt x="292" y="248"/>
                      <a:pt x="235" y="272"/>
                      <a:pt x="154" y="272"/>
                    </a:cubicBezTo>
                    <a:cubicBezTo>
                      <a:pt x="73" y="272"/>
                      <a:pt x="16" y="248"/>
                      <a:pt x="16" y="226"/>
                    </a:cubicBezTo>
                    <a:cubicBezTo>
                      <a:pt x="16" y="226"/>
                      <a:pt x="16" y="226"/>
                      <a:pt x="16" y="225"/>
                    </a:cubicBezTo>
                    <a:cubicBezTo>
                      <a:pt x="16" y="172"/>
                      <a:pt x="16" y="172"/>
                      <a:pt x="16" y="172"/>
                    </a:cubicBezTo>
                    <a:cubicBezTo>
                      <a:pt x="39" y="191"/>
                      <a:pt x="86" y="206"/>
                      <a:pt x="154" y="206"/>
                    </a:cubicBezTo>
                    <a:cubicBezTo>
                      <a:pt x="222" y="206"/>
                      <a:pt x="269" y="191"/>
                      <a:pt x="292" y="172"/>
                    </a:cubicBezTo>
                    <a:lnTo>
                      <a:pt x="292" y="226"/>
                    </a:lnTo>
                    <a:close/>
                    <a:moveTo>
                      <a:pt x="292" y="144"/>
                    </a:moveTo>
                    <a:cubicBezTo>
                      <a:pt x="292" y="166"/>
                      <a:pt x="235" y="190"/>
                      <a:pt x="154" y="190"/>
                    </a:cubicBezTo>
                    <a:cubicBezTo>
                      <a:pt x="73" y="190"/>
                      <a:pt x="16" y="166"/>
                      <a:pt x="16" y="144"/>
                    </a:cubicBezTo>
                    <a:cubicBezTo>
                      <a:pt x="16" y="144"/>
                      <a:pt x="16" y="144"/>
                      <a:pt x="16" y="144"/>
                    </a:cubicBezTo>
                    <a:cubicBezTo>
                      <a:pt x="16" y="90"/>
                      <a:pt x="16" y="90"/>
                      <a:pt x="16" y="90"/>
                    </a:cubicBezTo>
                    <a:cubicBezTo>
                      <a:pt x="39" y="109"/>
                      <a:pt x="86" y="124"/>
                      <a:pt x="154" y="124"/>
                    </a:cubicBezTo>
                    <a:cubicBezTo>
                      <a:pt x="222" y="124"/>
                      <a:pt x="269" y="109"/>
                      <a:pt x="292" y="90"/>
                    </a:cubicBezTo>
                    <a:lnTo>
                      <a:pt x="292" y="144"/>
                    </a:lnTo>
                    <a:close/>
                    <a:moveTo>
                      <a:pt x="154" y="16"/>
                    </a:moveTo>
                    <a:cubicBezTo>
                      <a:pt x="235" y="16"/>
                      <a:pt x="292" y="40"/>
                      <a:pt x="292" y="62"/>
                    </a:cubicBezTo>
                    <a:cubicBezTo>
                      <a:pt x="292" y="62"/>
                      <a:pt x="292" y="62"/>
                      <a:pt x="292" y="62"/>
                    </a:cubicBezTo>
                    <a:cubicBezTo>
                      <a:pt x="292" y="84"/>
                      <a:pt x="235" y="108"/>
                      <a:pt x="154" y="108"/>
                    </a:cubicBezTo>
                    <a:cubicBezTo>
                      <a:pt x="73" y="108"/>
                      <a:pt x="16" y="84"/>
                      <a:pt x="16" y="62"/>
                    </a:cubicBezTo>
                    <a:cubicBezTo>
                      <a:pt x="16" y="40"/>
                      <a:pt x="73" y="16"/>
                      <a:pt x="154" y="16"/>
                    </a:cubicBezTo>
                    <a:close/>
                    <a:moveTo>
                      <a:pt x="154" y="355"/>
                    </a:moveTo>
                    <a:cubicBezTo>
                      <a:pt x="73" y="355"/>
                      <a:pt x="16" y="331"/>
                      <a:pt x="16" y="309"/>
                    </a:cubicBezTo>
                    <a:cubicBezTo>
                      <a:pt x="16" y="309"/>
                      <a:pt x="16" y="309"/>
                      <a:pt x="16" y="309"/>
                    </a:cubicBezTo>
                    <a:cubicBezTo>
                      <a:pt x="16" y="254"/>
                      <a:pt x="16" y="254"/>
                      <a:pt x="16" y="254"/>
                    </a:cubicBezTo>
                    <a:cubicBezTo>
                      <a:pt x="39" y="273"/>
                      <a:pt x="86" y="288"/>
                      <a:pt x="154" y="288"/>
                    </a:cubicBezTo>
                    <a:cubicBezTo>
                      <a:pt x="222" y="288"/>
                      <a:pt x="269" y="273"/>
                      <a:pt x="292" y="254"/>
                    </a:cubicBezTo>
                    <a:cubicBezTo>
                      <a:pt x="292" y="309"/>
                      <a:pt x="292" y="309"/>
                      <a:pt x="292" y="309"/>
                    </a:cubicBezTo>
                    <a:cubicBezTo>
                      <a:pt x="292" y="331"/>
                      <a:pt x="235" y="355"/>
                      <a:pt x="154" y="355"/>
                    </a:cubicBezTo>
                    <a:close/>
                  </a:path>
                </a:pathLst>
              </a:custGeom>
              <a:solidFill>
                <a:srgbClr val="707072"/>
              </a:solidFill>
              <a:ln>
                <a:solidFill>
                  <a:srgbClr val="707072"/>
                </a:solidFill>
              </a:ln>
            </p:spPr>
            <p:txBody>
              <a:bodyPr vert="horz" wrap="square" lIns="91416" tIns="45708" rIns="91416" bIns="45708" numCol="1" anchor="t" anchorCtr="0" compatLnSpc="1">
                <a:prstTxWarp prst="textNoShape">
                  <a:avLst/>
                </a:prstTxWarp>
              </a:bodyPr>
              <a:lstStyle/>
              <a:p>
                <a:pPr defTabSz="914126"/>
                <a:endParaRPr lang="en-US" sz="1600" kern="0">
                  <a:solidFill>
                    <a:sysClr val="windowText" lastClr="000000"/>
                  </a:solidFill>
                </a:endParaRPr>
              </a:p>
            </p:txBody>
          </p:sp>
        </p:grpSp>
        <p:grpSp>
          <p:nvGrpSpPr>
            <p:cNvPr id="199" name="Group 198"/>
            <p:cNvGrpSpPr/>
            <p:nvPr/>
          </p:nvGrpSpPr>
          <p:grpSpPr>
            <a:xfrm>
              <a:off x="4923914" y="1738183"/>
              <a:ext cx="261860" cy="315235"/>
              <a:chOff x="2377390" y="2287147"/>
              <a:chExt cx="187486" cy="225701"/>
            </a:xfrm>
          </p:grpSpPr>
          <p:sp>
            <p:nvSpPr>
              <p:cNvPr id="213" name="Oval 212"/>
              <p:cNvSpPr/>
              <p:nvPr/>
            </p:nvSpPr>
            <p:spPr>
              <a:xfrm>
                <a:off x="2377390" y="2295556"/>
                <a:ext cx="187486" cy="70074"/>
              </a:xfrm>
              <a:prstGeom prst="ellipse">
                <a:avLst/>
              </a:prstGeom>
              <a:solidFill>
                <a:schemeClr val="tx1"/>
              </a:solidFill>
              <a:ln w="9525">
                <a:noFill/>
                <a:miter lim="800000"/>
                <a:headEnd/>
                <a:tailEnd/>
              </a:ln>
            </p:spPr>
            <p:txBody>
              <a:bodyPr wrap="square" rtlCol="0" anchor="ctr"/>
              <a:lstStyle/>
              <a:p>
                <a:pPr algn="ctr" defTabSz="914126"/>
                <a:endParaRPr lang="en-US" sz="1600" kern="0" dirty="0">
                  <a:solidFill>
                    <a:srgbClr val="404040"/>
                  </a:solidFill>
                  <a:latin typeface="Arial"/>
                </a:endParaRPr>
              </a:p>
            </p:txBody>
          </p:sp>
          <p:sp>
            <p:nvSpPr>
              <p:cNvPr id="214" name="Oval 213"/>
              <p:cNvSpPr/>
              <p:nvPr/>
            </p:nvSpPr>
            <p:spPr>
              <a:xfrm>
                <a:off x="2377390" y="2433472"/>
                <a:ext cx="187486" cy="70074"/>
              </a:xfrm>
              <a:prstGeom prst="ellipse">
                <a:avLst/>
              </a:prstGeom>
              <a:solidFill>
                <a:schemeClr val="tx1"/>
              </a:solidFill>
              <a:ln w="9525">
                <a:noFill/>
                <a:miter lim="800000"/>
                <a:headEnd/>
                <a:tailEnd/>
              </a:ln>
            </p:spPr>
            <p:txBody>
              <a:bodyPr wrap="square" rtlCol="0" anchor="ctr"/>
              <a:lstStyle/>
              <a:p>
                <a:pPr algn="ctr" defTabSz="914126"/>
                <a:endParaRPr lang="en-US" sz="1600" kern="0" dirty="0">
                  <a:solidFill>
                    <a:srgbClr val="404040"/>
                  </a:solidFill>
                  <a:latin typeface="Arial"/>
                </a:endParaRPr>
              </a:p>
            </p:txBody>
          </p:sp>
          <p:sp>
            <p:nvSpPr>
              <p:cNvPr id="215" name="Rectangle 214"/>
              <p:cNvSpPr/>
              <p:nvPr/>
            </p:nvSpPr>
            <p:spPr>
              <a:xfrm>
                <a:off x="2377390" y="2335244"/>
                <a:ext cx="187486" cy="125862"/>
              </a:xfrm>
              <a:prstGeom prst="rect">
                <a:avLst/>
              </a:prstGeom>
              <a:solidFill>
                <a:schemeClr val="tx1"/>
              </a:solidFill>
              <a:ln w="9525">
                <a:noFill/>
                <a:miter lim="800000"/>
                <a:headEnd/>
                <a:tailEnd/>
              </a:ln>
            </p:spPr>
            <p:txBody>
              <a:bodyPr wrap="square" rtlCol="0" anchor="ctr"/>
              <a:lstStyle/>
              <a:p>
                <a:pPr algn="ctr" defTabSz="914126"/>
                <a:endParaRPr lang="en-US" sz="1600" kern="0" dirty="0">
                  <a:solidFill>
                    <a:srgbClr val="404040"/>
                  </a:solidFill>
                  <a:latin typeface="Arial"/>
                </a:endParaRPr>
              </a:p>
            </p:txBody>
          </p:sp>
          <p:sp>
            <p:nvSpPr>
              <p:cNvPr id="216" name="Freeform 17"/>
              <p:cNvSpPr>
                <a:spLocks noEditPoints="1"/>
              </p:cNvSpPr>
              <p:nvPr/>
            </p:nvSpPr>
            <p:spPr bwMode="auto">
              <a:xfrm>
                <a:off x="2377390" y="2287147"/>
                <a:ext cx="187486" cy="225701"/>
              </a:xfrm>
              <a:custGeom>
                <a:avLst/>
                <a:gdLst>
                  <a:gd name="T0" fmla="*/ 307 w 308"/>
                  <a:gd name="T1" fmla="*/ 55 h 371"/>
                  <a:gd name="T2" fmla="*/ 154 w 308"/>
                  <a:gd name="T3" fmla="*/ 0 h 371"/>
                  <a:gd name="T4" fmla="*/ 1 w 308"/>
                  <a:gd name="T5" fmla="*/ 55 h 371"/>
                  <a:gd name="T6" fmla="*/ 0 w 308"/>
                  <a:gd name="T7" fmla="*/ 59 h 371"/>
                  <a:gd name="T8" fmla="*/ 0 w 308"/>
                  <a:gd name="T9" fmla="*/ 315 h 371"/>
                  <a:gd name="T10" fmla="*/ 3 w 308"/>
                  <a:gd name="T11" fmla="*/ 321 h 371"/>
                  <a:gd name="T12" fmla="*/ 154 w 308"/>
                  <a:gd name="T13" fmla="*/ 371 h 371"/>
                  <a:gd name="T14" fmla="*/ 305 w 308"/>
                  <a:gd name="T15" fmla="*/ 321 h 371"/>
                  <a:gd name="T16" fmla="*/ 308 w 308"/>
                  <a:gd name="T17" fmla="*/ 315 h 371"/>
                  <a:gd name="T18" fmla="*/ 308 w 308"/>
                  <a:gd name="T19" fmla="*/ 309 h 371"/>
                  <a:gd name="T20" fmla="*/ 308 w 308"/>
                  <a:gd name="T21" fmla="*/ 309 h 371"/>
                  <a:gd name="T22" fmla="*/ 308 w 308"/>
                  <a:gd name="T23" fmla="*/ 309 h 371"/>
                  <a:gd name="T24" fmla="*/ 308 w 308"/>
                  <a:gd name="T25" fmla="*/ 226 h 371"/>
                  <a:gd name="T26" fmla="*/ 308 w 308"/>
                  <a:gd name="T27" fmla="*/ 226 h 371"/>
                  <a:gd name="T28" fmla="*/ 308 w 308"/>
                  <a:gd name="T29" fmla="*/ 225 h 371"/>
                  <a:gd name="T30" fmla="*/ 308 w 308"/>
                  <a:gd name="T31" fmla="*/ 144 h 371"/>
                  <a:gd name="T32" fmla="*/ 308 w 308"/>
                  <a:gd name="T33" fmla="*/ 144 h 371"/>
                  <a:gd name="T34" fmla="*/ 308 w 308"/>
                  <a:gd name="T35" fmla="*/ 144 h 371"/>
                  <a:gd name="T36" fmla="*/ 308 w 308"/>
                  <a:gd name="T37" fmla="*/ 62 h 371"/>
                  <a:gd name="T38" fmla="*/ 308 w 308"/>
                  <a:gd name="T39" fmla="*/ 62 h 371"/>
                  <a:gd name="T40" fmla="*/ 308 w 308"/>
                  <a:gd name="T41" fmla="*/ 62 h 371"/>
                  <a:gd name="T42" fmla="*/ 308 w 308"/>
                  <a:gd name="T43" fmla="*/ 59 h 371"/>
                  <a:gd name="T44" fmla="*/ 307 w 308"/>
                  <a:gd name="T45" fmla="*/ 55 h 371"/>
                  <a:gd name="T46" fmla="*/ 292 w 308"/>
                  <a:gd name="T47" fmla="*/ 226 h 371"/>
                  <a:gd name="T48" fmla="*/ 154 w 308"/>
                  <a:gd name="T49" fmla="*/ 272 h 371"/>
                  <a:gd name="T50" fmla="*/ 16 w 308"/>
                  <a:gd name="T51" fmla="*/ 226 h 371"/>
                  <a:gd name="T52" fmla="*/ 16 w 308"/>
                  <a:gd name="T53" fmla="*/ 225 h 371"/>
                  <a:gd name="T54" fmla="*/ 16 w 308"/>
                  <a:gd name="T55" fmla="*/ 172 h 371"/>
                  <a:gd name="T56" fmla="*/ 154 w 308"/>
                  <a:gd name="T57" fmla="*/ 206 h 371"/>
                  <a:gd name="T58" fmla="*/ 292 w 308"/>
                  <a:gd name="T59" fmla="*/ 172 h 371"/>
                  <a:gd name="T60" fmla="*/ 292 w 308"/>
                  <a:gd name="T61" fmla="*/ 226 h 371"/>
                  <a:gd name="T62" fmla="*/ 292 w 308"/>
                  <a:gd name="T63" fmla="*/ 144 h 371"/>
                  <a:gd name="T64" fmla="*/ 154 w 308"/>
                  <a:gd name="T65" fmla="*/ 190 h 371"/>
                  <a:gd name="T66" fmla="*/ 16 w 308"/>
                  <a:gd name="T67" fmla="*/ 144 h 371"/>
                  <a:gd name="T68" fmla="*/ 16 w 308"/>
                  <a:gd name="T69" fmla="*/ 144 h 371"/>
                  <a:gd name="T70" fmla="*/ 16 w 308"/>
                  <a:gd name="T71" fmla="*/ 90 h 371"/>
                  <a:gd name="T72" fmla="*/ 154 w 308"/>
                  <a:gd name="T73" fmla="*/ 124 h 371"/>
                  <a:gd name="T74" fmla="*/ 292 w 308"/>
                  <a:gd name="T75" fmla="*/ 90 h 371"/>
                  <a:gd name="T76" fmla="*/ 292 w 308"/>
                  <a:gd name="T77" fmla="*/ 144 h 371"/>
                  <a:gd name="T78" fmla="*/ 154 w 308"/>
                  <a:gd name="T79" fmla="*/ 16 h 371"/>
                  <a:gd name="T80" fmla="*/ 292 w 308"/>
                  <a:gd name="T81" fmla="*/ 62 h 371"/>
                  <a:gd name="T82" fmla="*/ 292 w 308"/>
                  <a:gd name="T83" fmla="*/ 62 h 371"/>
                  <a:gd name="T84" fmla="*/ 154 w 308"/>
                  <a:gd name="T85" fmla="*/ 108 h 371"/>
                  <a:gd name="T86" fmla="*/ 16 w 308"/>
                  <a:gd name="T87" fmla="*/ 62 h 371"/>
                  <a:gd name="T88" fmla="*/ 154 w 308"/>
                  <a:gd name="T89" fmla="*/ 16 h 371"/>
                  <a:gd name="T90" fmla="*/ 154 w 308"/>
                  <a:gd name="T91" fmla="*/ 355 h 371"/>
                  <a:gd name="T92" fmla="*/ 16 w 308"/>
                  <a:gd name="T93" fmla="*/ 309 h 371"/>
                  <a:gd name="T94" fmla="*/ 16 w 308"/>
                  <a:gd name="T95" fmla="*/ 309 h 371"/>
                  <a:gd name="T96" fmla="*/ 16 w 308"/>
                  <a:gd name="T97" fmla="*/ 254 h 371"/>
                  <a:gd name="T98" fmla="*/ 154 w 308"/>
                  <a:gd name="T99" fmla="*/ 288 h 371"/>
                  <a:gd name="T100" fmla="*/ 292 w 308"/>
                  <a:gd name="T101" fmla="*/ 254 h 371"/>
                  <a:gd name="T102" fmla="*/ 292 w 308"/>
                  <a:gd name="T103" fmla="*/ 309 h 371"/>
                  <a:gd name="T104" fmla="*/ 154 w 308"/>
                  <a:gd name="T105" fmla="*/ 355 h 3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308" h="371">
                    <a:moveTo>
                      <a:pt x="307" y="55"/>
                    </a:moveTo>
                    <a:cubicBezTo>
                      <a:pt x="300" y="27"/>
                      <a:pt x="247" y="0"/>
                      <a:pt x="154" y="0"/>
                    </a:cubicBezTo>
                    <a:cubicBezTo>
                      <a:pt x="61" y="0"/>
                      <a:pt x="8" y="27"/>
                      <a:pt x="1" y="55"/>
                    </a:cubicBezTo>
                    <a:cubicBezTo>
                      <a:pt x="0" y="56"/>
                      <a:pt x="0" y="58"/>
                      <a:pt x="0" y="59"/>
                    </a:cubicBezTo>
                    <a:cubicBezTo>
                      <a:pt x="0" y="315"/>
                      <a:pt x="0" y="315"/>
                      <a:pt x="0" y="315"/>
                    </a:cubicBezTo>
                    <a:cubicBezTo>
                      <a:pt x="0" y="317"/>
                      <a:pt x="1" y="320"/>
                      <a:pt x="3" y="321"/>
                    </a:cubicBezTo>
                    <a:cubicBezTo>
                      <a:pt x="15" y="347"/>
                      <a:pt x="67" y="371"/>
                      <a:pt x="154" y="371"/>
                    </a:cubicBezTo>
                    <a:cubicBezTo>
                      <a:pt x="241" y="371"/>
                      <a:pt x="293" y="347"/>
                      <a:pt x="305" y="321"/>
                    </a:cubicBezTo>
                    <a:cubicBezTo>
                      <a:pt x="307" y="320"/>
                      <a:pt x="308" y="317"/>
                      <a:pt x="308" y="315"/>
                    </a:cubicBezTo>
                    <a:cubicBezTo>
                      <a:pt x="308" y="309"/>
                      <a:pt x="308" y="309"/>
                      <a:pt x="308" y="309"/>
                    </a:cubicBezTo>
                    <a:cubicBezTo>
                      <a:pt x="308" y="309"/>
                      <a:pt x="308" y="309"/>
                      <a:pt x="308" y="309"/>
                    </a:cubicBezTo>
                    <a:cubicBezTo>
                      <a:pt x="308" y="309"/>
                      <a:pt x="308" y="309"/>
                      <a:pt x="308" y="309"/>
                    </a:cubicBezTo>
                    <a:cubicBezTo>
                      <a:pt x="308" y="226"/>
                      <a:pt x="308" y="226"/>
                      <a:pt x="308" y="226"/>
                    </a:cubicBezTo>
                    <a:cubicBezTo>
                      <a:pt x="308" y="226"/>
                      <a:pt x="308" y="226"/>
                      <a:pt x="308" y="226"/>
                    </a:cubicBezTo>
                    <a:cubicBezTo>
                      <a:pt x="308" y="226"/>
                      <a:pt x="308" y="226"/>
                      <a:pt x="308" y="225"/>
                    </a:cubicBezTo>
                    <a:cubicBezTo>
                      <a:pt x="308" y="144"/>
                      <a:pt x="308" y="144"/>
                      <a:pt x="308" y="144"/>
                    </a:cubicBezTo>
                    <a:cubicBezTo>
                      <a:pt x="308" y="144"/>
                      <a:pt x="308" y="144"/>
                      <a:pt x="308" y="144"/>
                    </a:cubicBezTo>
                    <a:cubicBezTo>
                      <a:pt x="308" y="144"/>
                      <a:pt x="308" y="144"/>
                      <a:pt x="308" y="144"/>
                    </a:cubicBezTo>
                    <a:cubicBezTo>
                      <a:pt x="308" y="62"/>
                      <a:pt x="308" y="62"/>
                      <a:pt x="308" y="62"/>
                    </a:cubicBezTo>
                    <a:cubicBezTo>
                      <a:pt x="308" y="62"/>
                      <a:pt x="308" y="62"/>
                      <a:pt x="308" y="62"/>
                    </a:cubicBezTo>
                    <a:cubicBezTo>
                      <a:pt x="308" y="62"/>
                      <a:pt x="308" y="62"/>
                      <a:pt x="308" y="62"/>
                    </a:cubicBezTo>
                    <a:cubicBezTo>
                      <a:pt x="308" y="59"/>
                      <a:pt x="308" y="59"/>
                      <a:pt x="308" y="59"/>
                    </a:cubicBezTo>
                    <a:cubicBezTo>
                      <a:pt x="308" y="58"/>
                      <a:pt x="308" y="57"/>
                      <a:pt x="307" y="55"/>
                    </a:cubicBezTo>
                    <a:close/>
                    <a:moveTo>
                      <a:pt x="292" y="226"/>
                    </a:moveTo>
                    <a:cubicBezTo>
                      <a:pt x="292" y="248"/>
                      <a:pt x="235" y="272"/>
                      <a:pt x="154" y="272"/>
                    </a:cubicBezTo>
                    <a:cubicBezTo>
                      <a:pt x="73" y="272"/>
                      <a:pt x="16" y="248"/>
                      <a:pt x="16" y="226"/>
                    </a:cubicBezTo>
                    <a:cubicBezTo>
                      <a:pt x="16" y="226"/>
                      <a:pt x="16" y="226"/>
                      <a:pt x="16" y="225"/>
                    </a:cubicBezTo>
                    <a:cubicBezTo>
                      <a:pt x="16" y="172"/>
                      <a:pt x="16" y="172"/>
                      <a:pt x="16" y="172"/>
                    </a:cubicBezTo>
                    <a:cubicBezTo>
                      <a:pt x="39" y="191"/>
                      <a:pt x="86" y="206"/>
                      <a:pt x="154" y="206"/>
                    </a:cubicBezTo>
                    <a:cubicBezTo>
                      <a:pt x="222" y="206"/>
                      <a:pt x="269" y="191"/>
                      <a:pt x="292" y="172"/>
                    </a:cubicBezTo>
                    <a:lnTo>
                      <a:pt x="292" y="226"/>
                    </a:lnTo>
                    <a:close/>
                    <a:moveTo>
                      <a:pt x="292" y="144"/>
                    </a:moveTo>
                    <a:cubicBezTo>
                      <a:pt x="292" y="166"/>
                      <a:pt x="235" y="190"/>
                      <a:pt x="154" y="190"/>
                    </a:cubicBezTo>
                    <a:cubicBezTo>
                      <a:pt x="73" y="190"/>
                      <a:pt x="16" y="166"/>
                      <a:pt x="16" y="144"/>
                    </a:cubicBezTo>
                    <a:cubicBezTo>
                      <a:pt x="16" y="144"/>
                      <a:pt x="16" y="144"/>
                      <a:pt x="16" y="144"/>
                    </a:cubicBezTo>
                    <a:cubicBezTo>
                      <a:pt x="16" y="90"/>
                      <a:pt x="16" y="90"/>
                      <a:pt x="16" y="90"/>
                    </a:cubicBezTo>
                    <a:cubicBezTo>
                      <a:pt x="39" y="109"/>
                      <a:pt x="86" y="124"/>
                      <a:pt x="154" y="124"/>
                    </a:cubicBezTo>
                    <a:cubicBezTo>
                      <a:pt x="222" y="124"/>
                      <a:pt x="269" y="109"/>
                      <a:pt x="292" y="90"/>
                    </a:cubicBezTo>
                    <a:lnTo>
                      <a:pt x="292" y="144"/>
                    </a:lnTo>
                    <a:close/>
                    <a:moveTo>
                      <a:pt x="154" y="16"/>
                    </a:moveTo>
                    <a:cubicBezTo>
                      <a:pt x="235" y="16"/>
                      <a:pt x="292" y="40"/>
                      <a:pt x="292" y="62"/>
                    </a:cubicBezTo>
                    <a:cubicBezTo>
                      <a:pt x="292" y="62"/>
                      <a:pt x="292" y="62"/>
                      <a:pt x="292" y="62"/>
                    </a:cubicBezTo>
                    <a:cubicBezTo>
                      <a:pt x="292" y="84"/>
                      <a:pt x="235" y="108"/>
                      <a:pt x="154" y="108"/>
                    </a:cubicBezTo>
                    <a:cubicBezTo>
                      <a:pt x="73" y="108"/>
                      <a:pt x="16" y="84"/>
                      <a:pt x="16" y="62"/>
                    </a:cubicBezTo>
                    <a:cubicBezTo>
                      <a:pt x="16" y="40"/>
                      <a:pt x="73" y="16"/>
                      <a:pt x="154" y="16"/>
                    </a:cubicBezTo>
                    <a:close/>
                    <a:moveTo>
                      <a:pt x="154" y="355"/>
                    </a:moveTo>
                    <a:cubicBezTo>
                      <a:pt x="73" y="355"/>
                      <a:pt x="16" y="331"/>
                      <a:pt x="16" y="309"/>
                    </a:cubicBezTo>
                    <a:cubicBezTo>
                      <a:pt x="16" y="309"/>
                      <a:pt x="16" y="309"/>
                      <a:pt x="16" y="309"/>
                    </a:cubicBezTo>
                    <a:cubicBezTo>
                      <a:pt x="16" y="254"/>
                      <a:pt x="16" y="254"/>
                      <a:pt x="16" y="254"/>
                    </a:cubicBezTo>
                    <a:cubicBezTo>
                      <a:pt x="39" y="273"/>
                      <a:pt x="86" y="288"/>
                      <a:pt x="154" y="288"/>
                    </a:cubicBezTo>
                    <a:cubicBezTo>
                      <a:pt x="222" y="288"/>
                      <a:pt x="269" y="273"/>
                      <a:pt x="292" y="254"/>
                    </a:cubicBezTo>
                    <a:cubicBezTo>
                      <a:pt x="292" y="309"/>
                      <a:pt x="292" y="309"/>
                      <a:pt x="292" y="309"/>
                    </a:cubicBezTo>
                    <a:cubicBezTo>
                      <a:pt x="292" y="331"/>
                      <a:pt x="235" y="355"/>
                      <a:pt x="154" y="355"/>
                    </a:cubicBezTo>
                    <a:close/>
                  </a:path>
                </a:pathLst>
              </a:custGeom>
              <a:solidFill>
                <a:srgbClr val="707072"/>
              </a:solidFill>
              <a:ln>
                <a:solidFill>
                  <a:srgbClr val="707072"/>
                </a:solidFill>
              </a:ln>
            </p:spPr>
            <p:txBody>
              <a:bodyPr vert="horz" wrap="square" lIns="91416" tIns="45708" rIns="91416" bIns="45708" numCol="1" anchor="t" anchorCtr="0" compatLnSpc="1">
                <a:prstTxWarp prst="textNoShape">
                  <a:avLst/>
                </a:prstTxWarp>
              </a:bodyPr>
              <a:lstStyle/>
              <a:p>
                <a:pPr defTabSz="914126"/>
                <a:endParaRPr lang="en-US" sz="1600" kern="0">
                  <a:solidFill>
                    <a:sysClr val="windowText" lastClr="000000"/>
                  </a:solidFill>
                </a:endParaRPr>
              </a:p>
            </p:txBody>
          </p:sp>
        </p:grpSp>
        <p:grpSp>
          <p:nvGrpSpPr>
            <p:cNvPr id="200" name="Group 199"/>
            <p:cNvGrpSpPr/>
            <p:nvPr/>
          </p:nvGrpSpPr>
          <p:grpSpPr>
            <a:xfrm>
              <a:off x="1514454" y="118976"/>
              <a:ext cx="2068924" cy="1238580"/>
              <a:chOff x="416715" y="1023297"/>
              <a:chExt cx="2068924" cy="1238580"/>
            </a:xfrm>
          </p:grpSpPr>
          <p:sp>
            <p:nvSpPr>
              <p:cNvPr id="201" name="Freeform 200"/>
              <p:cNvSpPr>
                <a:spLocks/>
              </p:cNvSpPr>
              <p:nvPr/>
            </p:nvSpPr>
            <p:spPr bwMode="auto">
              <a:xfrm>
                <a:off x="416715" y="1023297"/>
                <a:ext cx="2068924" cy="1186416"/>
              </a:xfrm>
              <a:custGeom>
                <a:avLst/>
                <a:gdLst>
                  <a:gd name="T0" fmla="*/ 2421 w 2797"/>
                  <a:gd name="T1" fmla="*/ 681 h 1561"/>
                  <a:gd name="T2" fmla="*/ 2422 w 2797"/>
                  <a:gd name="T3" fmla="*/ 646 h 1561"/>
                  <a:gd name="T4" fmla="*/ 1775 w 2797"/>
                  <a:gd name="T5" fmla="*/ 0 h 1561"/>
                  <a:gd name="T6" fmla="*/ 1208 w 2797"/>
                  <a:gd name="T7" fmla="*/ 336 h 1561"/>
                  <a:gd name="T8" fmla="*/ 915 w 2797"/>
                  <a:gd name="T9" fmla="*/ 224 h 1561"/>
                  <a:gd name="T10" fmla="*/ 474 w 2797"/>
                  <a:gd name="T11" fmla="*/ 664 h 1561"/>
                  <a:gd name="T12" fmla="*/ 475 w 2797"/>
                  <a:gd name="T13" fmla="*/ 677 h 1561"/>
                  <a:gd name="T14" fmla="*/ 441 w 2797"/>
                  <a:gd name="T15" fmla="*/ 676 h 1561"/>
                  <a:gd name="T16" fmla="*/ 0 w 2797"/>
                  <a:gd name="T17" fmla="*/ 1117 h 1561"/>
                  <a:gd name="T18" fmla="*/ 415 w 2797"/>
                  <a:gd name="T19" fmla="*/ 1556 h 1561"/>
                  <a:gd name="T20" fmla="*/ 415 w 2797"/>
                  <a:gd name="T21" fmla="*/ 1561 h 1561"/>
                  <a:gd name="T22" fmla="*/ 2332 w 2797"/>
                  <a:gd name="T23" fmla="*/ 1561 h 1561"/>
                  <a:gd name="T24" fmla="*/ 2332 w 2797"/>
                  <a:gd name="T25" fmla="*/ 1556 h 1561"/>
                  <a:gd name="T26" fmla="*/ 2357 w 2797"/>
                  <a:gd name="T27" fmla="*/ 1557 h 1561"/>
                  <a:gd name="T28" fmla="*/ 2797 w 2797"/>
                  <a:gd name="T29" fmla="*/ 1117 h 1561"/>
                  <a:gd name="T30" fmla="*/ 2421 w 2797"/>
                  <a:gd name="T31" fmla="*/ 681 h 1561"/>
                  <a:gd name="connsiteX0" fmla="*/ 8656 w 10000"/>
                  <a:gd name="connsiteY0" fmla="*/ 4363 h 10000"/>
                  <a:gd name="connsiteX1" fmla="*/ 8659 w 10000"/>
                  <a:gd name="connsiteY1" fmla="*/ 4138 h 10000"/>
                  <a:gd name="connsiteX2" fmla="*/ 6346 w 10000"/>
                  <a:gd name="connsiteY2" fmla="*/ 0 h 10000"/>
                  <a:gd name="connsiteX3" fmla="*/ 4319 w 10000"/>
                  <a:gd name="connsiteY3" fmla="*/ 2152 h 10000"/>
                  <a:gd name="connsiteX4" fmla="*/ 3271 w 10000"/>
                  <a:gd name="connsiteY4" fmla="*/ 1435 h 10000"/>
                  <a:gd name="connsiteX5" fmla="*/ 1695 w 10000"/>
                  <a:gd name="connsiteY5" fmla="*/ 4254 h 10000"/>
                  <a:gd name="connsiteX6" fmla="*/ 1698 w 10000"/>
                  <a:gd name="connsiteY6" fmla="*/ 4337 h 10000"/>
                  <a:gd name="connsiteX7" fmla="*/ 1577 w 10000"/>
                  <a:gd name="connsiteY7" fmla="*/ 4331 h 10000"/>
                  <a:gd name="connsiteX8" fmla="*/ 0 w 10000"/>
                  <a:gd name="connsiteY8" fmla="*/ 7156 h 10000"/>
                  <a:gd name="connsiteX9" fmla="*/ 1484 w 10000"/>
                  <a:gd name="connsiteY9" fmla="*/ 9968 h 10000"/>
                  <a:gd name="connsiteX10" fmla="*/ 1484 w 10000"/>
                  <a:gd name="connsiteY10" fmla="*/ 10000 h 10000"/>
                  <a:gd name="connsiteX11" fmla="*/ 8338 w 10000"/>
                  <a:gd name="connsiteY11" fmla="*/ 10000 h 10000"/>
                  <a:gd name="connsiteX12" fmla="*/ 8427 w 10000"/>
                  <a:gd name="connsiteY12" fmla="*/ 9974 h 10000"/>
                  <a:gd name="connsiteX13" fmla="*/ 10000 w 10000"/>
                  <a:gd name="connsiteY13" fmla="*/ 7156 h 10000"/>
                  <a:gd name="connsiteX14" fmla="*/ 8656 w 10000"/>
                  <a:gd name="connsiteY14" fmla="*/ 4363 h 10000"/>
                  <a:gd name="connsiteX0" fmla="*/ 8656 w 10000"/>
                  <a:gd name="connsiteY0" fmla="*/ 4363 h 10000"/>
                  <a:gd name="connsiteX1" fmla="*/ 8659 w 10000"/>
                  <a:gd name="connsiteY1" fmla="*/ 4138 h 10000"/>
                  <a:gd name="connsiteX2" fmla="*/ 6346 w 10000"/>
                  <a:gd name="connsiteY2" fmla="*/ 0 h 10000"/>
                  <a:gd name="connsiteX3" fmla="*/ 4319 w 10000"/>
                  <a:gd name="connsiteY3" fmla="*/ 2152 h 10000"/>
                  <a:gd name="connsiteX4" fmla="*/ 3271 w 10000"/>
                  <a:gd name="connsiteY4" fmla="*/ 1435 h 10000"/>
                  <a:gd name="connsiteX5" fmla="*/ 1695 w 10000"/>
                  <a:gd name="connsiteY5" fmla="*/ 4254 h 10000"/>
                  <a:gd name="connsiteX6" fmla="*/ 1698 w 10000"/>
                  <a:gd name="connsiteY6" fmla="*/ 4337 h 10000"/>
                  <a:gd name="connsiteX7" fmla="*/ 1577 w 10000"/>
                  <a:gd name="connsiteY7" fmla="*/ 4331 h 10000"/>
                  <a:gd name="connsiteX8" fmla="*/ 0 w 10000"/>
                  <a:gd name="connsiteY8" fmla="*/ 7156 h 10000"/>
                  <a:gd name="connsiteX9" fmla="*/ 1484 w 10000"/>
                  <a:gd name="connsiteY9" fmla="*/ 9968 h 10000"/>
                  <a:gd name="connsiteX10" fmla="*/ 1484 w 10000"/>
                  <a:gd name="connsiteY10" fmla="*/ 10000 h 10000"/>
                  <a:gd name="connsiteX11" fmla="*/ 8427 w 10000"/>
                  <a:gd name="connsiteY11" fmla="*/ 9974 h 10000"/>
                  <a:gd name="connsiteX12" fmla="*/ 10000 w 10000"/>
                  <a:gd name="connsiteY12" fmla="*/ 7156 h 10000"/>
                  <a:gd name="connsiteX13" fmla="*/ 8656 w 10000"/>
                  <a:gd name="connsiteY13" fmla="*/ 4363 h 10000"/>
                  <a:gd name="connsiteX0" fmla="*/ 8656 w 10000"/>
                  <a:gd name="connsiteY0" fmla="*/ 4363 h 9974"/>
                  <a:gd name="connsiteX1" fmla="*/ 8659 w 10000"/>
                  <a:gd name="connsiteY1" fmla="*/ 4138 h 9974"/>
                  <a:gd name="connsiteX2" fmla="*/ 6346 w 10000"/>
                  <a:gd name="connsiteY2" fmla="*/ 0 h 9974"/>
                  <a:gd name="connsiteX3" fmla="*/ 4319 w 10000"/>
                  <a:gd name="connsiteY3" fmla="*/ 2152 h 9974"/>
                  <a:gd name="connsiteX4" fmla="*/ 3271 w 10000"/>
                  <a:gd name="connsiteY4" fmla="*/ 1435 h 9974"/>
                  <a:gd name="connsiteX5" fmla="*/ 1695 w 10000"/>
                  <a:gd name="connsiteY5" fmla="*/ 4254 h 9974"/>
                  <a:gd name="connsiteX6" fmla="*/ 1698 w 10000"/>
                  <a:gd name="connsiteY6" fmla="*/ 4337 h 9974"/>
                  <a:gd name="connsiteX7" fmla="*/ 1577 w 10000"/>
                  <a:gd name="connsiteY7" fmla="*/ 4331 h 9974"/>
                  <a:gd name="connsiteX8" fmla="*/ 0 w 10000"/>
                  <a:gd name="connsiteY8" fmla="*/ 7156 h 9974"/>
                  <a:gd name="connsiteX9" fmla="*/ 1484 w 10000"/>
                  <a:gd name="connsiteY9" fmla="*/ 9968 h 9974"/>
                  <a:gd name="connsiteX10" fmla="*/ 8427 w 10000"/>
                  <a:gd name="connsiteY10" fmla="*/ 9974 h 9974"/>
                  <a:gd name="connsiteX11" fmla="*/ 10000 w 10000"/>
                  <a:gd name="connsiteY11" fmla="*/ 7156 h 9974"/>
                  <a:gd name="connsiteX12" fmla="*/ 8656 w 10000"/>
                  <a:gd name="connsiteY12" fmla="*/ 4363 h 9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000" h="9974">
                    <a:moveTo>
                      <a:pt x="8656" y="4363"/>
                    </a:moveTo>
                    <a:cubicBezTo>
                      <a:pt x="8656" y="4286"/>
                      <a:pt x="8659" y="4209"/>
                      <a:pt x="8659" y="4138"/>
                    </a:cubicBezTo>
                    <a:cubicBezTo>
                      <a:pt x="8659" y="1851"/>
                      <a:pt x="7622" y="0"/>
                      <a:pt x="6346" y="0"/>
                    </a:cubicBezTo>
                    <a:cubicBezTo>
                      <a:pt x="5474" y="0"/>
                      <a:pt x="4712" y="865"/>
                      <a:pt x="4319" y="2152"/>
                    </a:cubicBezTo>
                    <a:cubicBezTo>
                      <a:pt x="4040" y="1704"/>
                      <a:pt x="3675" y="1435"/>
                      <a:pt x="3271" y="1435"/>
                    </a:cubicBezTo>
                    <a:cubicBezTo>
                      <a:pt x="2403" y="1435"/>
                      <a:pt x="1695" y="2697"/>
                      <a:pt x="1695" y="4254"/>
                    </a:cubicBezTo>
                    <a:cubicBezTo>
                      <a:pt x="1695" y="4286"/>
                      <a:pt x="1698" y="4311"/>
                      <a:pt x="1698" y="4337"/>
                    </a:cubicBezTo>
                    <a:cubicBezTo>
                      <a:pt x="1655" y="4337"/>
                      <a:pt x="1616" y="4331"/>
                      <a:pt x="1577" y="4331"/>
                    </a:cubicBezTo>
                    <a:cubicBezTo>
                      <a:pt x="704" y="4331"/>
                      <a:pt x="0" y="5593"/>
                      <a:pt x="0" y="7156"/>
                    </a:cubicBezTo>
                    <a:cubicBezTo>
                      <a:pt x="0" y="8661"/>
                      <a:pt x="658" y="9885"/>
                      <a:pt x="1484" y="9968"/>
                    </a:cubicBezTo>
                    <a:lnTo>
                      <a:pt x="8427" y="9974"/>
                    </a:lnTo>
                    <a:cubicBezTo>
                      <a:pt x="9296" y="9974"/>
                      <a:pt x="10000" y="8712"/>
                      <a:pt x="10000" y="7156"/>
                    </a:cubicBezTo>
                    <a:cubicBezTo>
                      <a:pt x="10000" y="5734"/>
                      <a:pt x="9417" y="4561"/>
                      <a:pt x="8656" y="4363"/>
                    </a:cubicBezTo>
                    <a:close/>
                  </a:path>
                </a:pathLst>
              </a:custGeom>
              <a:solidFill>
                <a:schemeClr val="bg2"/>
              </a:solidFill>
              <a:ln w="38100">
                <a:solidFill>
                  <a:schemeClr val="accent1">
                    <a:lumMod val="60000"/>
                    <a:lumOff val="40000"/>
                  </a:schemeClr>
                </a:solidFill>
              </a:ln>
            </p:spPr>
            <p:txBody>
              <a:bodyPr vert="horz" wrap="square" lIns="91416" tIns="45708" rIns="91416" bIns="45708" numCol="1" anchor="t" anchorCtr="0" compatLnSpc="1">
                <a:prstTxWarp prst="textNoShape">
                  <a:avLst/>
                </a:prstTxWarp>
              </a:bodyPr>
              <a:lstStyle/>
              <a:p>
                <a:pPr defTabSz="914126">
                  <a:defRPr/>
                </a:pPr>
                <a:endParaRPr lang="en-US" sz="600" kern="0">
                  <a:solidFill>
                    <a:sysClr val="windowText" lastClr="000000"/>
                  </a:solidFill>
                </a:endParaRPr>
              </a:p>
            </p:txBody>
          </p:sp>
          <p:cxnSp>
            <p:nvCxnSpPr>
              <p:cNvPr id="202" name="Straight Connector 201"/>
              <p:cNvCxnSpPr/>
              <p:nvPr/>
            </p:nvCxnSpPr>
            <p:spPr>
              <a:xfrm>
                <a:off x="1094355" y="1543319"/>
                <a:ext cx="0" cy="585276"/>
              </a:xfrm>
              <a:prstGeom prst="line">
                <a:avLst/>
              </a:prstGeom>
              <a:ln w="6350">
                <a:solidFill>
                  <a:schemeClr val="tx2">
                    <a:lumMod val="50000"/>
                    <a:lumOff val="50000"/>
                  </a:schemeClr>
                </a:solidFill>
                <a:prstDash val="sysDash"/>
                <a:miter lim="800000"/>
              </a:ln>
            </p:spPr>
            <p:style>
              <a:lnRef idx="1">
                <a:schemeClr val="accent1"/>
              </a:lnRef>
              <a:fillRef idx="0">
                <a:schemeClr val="accent1"/>
              </a:fillRef>
              <a:effectRef idx="0">
                <a:schemeClr val="accent1"/>
              </a:effectRef>
              <a:fontRef idx="minor">
                <a:schemeClr val="tx1"/>
              </a:fontRef>
            </p:style>
          </p:cxnSp>
          <p:cxnSp>
            <p:nvCxnSpPr>
              <p:cNvPr id="203" name="Straight Connector 202"/>
              <p:cNvCxnSpPr/>
              <p:nvPr/>
            </p:nvCxnSpPr>
            <p:spPr>
              <a:xfrm>
                <a:off x="1604699" y="1543319"/>
                <a:ext cx="0" cy="585276"/>
              </a:xfrm>
              <a:prstGeom prst="line">
                <a:avLst/>
              </a:prstGeom>
              <a:ln w="6350">
                <a:solidFill>
                  <a:schemeClr val="tx2">
                    <a:lumMod val="50000"/>
                    <a:lumOff val="50000"/>
                  </a:schemeClr>
                </a:solidFill>
                <a:prstDash val="sysDash"/>
                <a:miter lim="800000"/>
              </a:ln>
            </p:spPr>
            <p:style>
              <a:lnRef idx="1">
                <a:schemeClr val="accent1"/>
              </a:lnRef>
              <a:fillRef idx="0">
                <a:schemeClr val="accent1"/>
              </a:fillRef>
              <a:effectRef idx="0">
                <a:schemeClr val="accent1"/>
              </a:effectRef>
              <a:fontRef idx="minor">
                <a:schemeClr val="tx1"/>
              </a:fontRef>
            </p:style>
          </p:cxnSp>
          <p:cxnSp>
            <p:nvCxnSpPr>
              <p:cNvPr id="204" name="Straight Connector 203"/>
              <p:cNvCxnSpPr/>
              <p:nvPr/>
            </p:nvCxnSpPr>
            <p:spPr>
              <a:xfrm>
                <a:off x="1349527" y="1543319"/>
                <a:ext cx="0" cy="585276"/>
              </a:xfrm>
              <a:prstGeom prst="line">
                <a:avLst/>
              </a:prstGeom>
              <a:ln w="6350">
                <a:solidFill>
                  <a:schemeClr val="tx2">
                    <a:lumMod val="50000"/>
                    <a:lumOff val="50000"/>
                  </a:schemeClr>
                </a:solidFill>
                <a:prstDash val="sysDash"/>
                <a:miter lim="800000"/>
              </a:ln>
            </p:spPr>
            <p:style>
              <a:lnRef idx="1">
                <a:schemeClr val="accent1"/>
              </a:lnRef>
              <a:fillRef idx="0">
                <a:schemeClr val="accent1"/>
              </a:fillRef>
              <a:effectRef idx="0">
                <a:schemeClr val="accent1"/>
              </a:effectRef>
              <a:fontRef idx="minor">
                <a:schemeClr val="tx1"/>
              </a:fontRef>
            </p:style>
          </p:cxnSp>
          <p:sp>
            <p:nvSpPr>
              <p:cNvPr id="205" name="Rectangle 204"/>
              <p:cNvSpPr/>
              <p:nvPr/>
            </p:nvSpPr>
            <p:spPr>
              <a:xfrm rot="16200000" flipH="1">
                <a:off x="322987" y="1749599"/>
                <a:ext cx="777220" cy="172716"/>
              </a:xfrm>
              <a:prstGeom prst="rect">
                <a:avLst/>
              </a:prstGeom>
            </p:spPr>
            <p:txBody>
              <a:bodyPr wrap="square" anchor="ctr">
                <a:noAutofit/>
              </a:bodyPr>
              <a:lstStyle/>
              <a:p>
                <a:pPr algn="ctr" defTabSz="914126"/>
                <a:r>
                  <a:rPr lang="en-US" sz="800" kern="0" dirty="0">
                    <a:solidFill>
                      <a:srgbClr val="404040"/>
                    </a:solidFill>
                  </a:rPr>
                  <a:t>File</a:t>
                </a:r>
              </a:p>
            </p:txBody>
          </p:sp>
          <p:sp>
            <p:nvSpPr>
              <p:cNvPr id="206" name="Rectangle 205"/>
              <p:cNvSpPr/>
              <p:nvPr/>
            </p:nvSpPr>
            <p:spPr>
              <a:xfrm rot="16200000" flipH="1">
                <a:off x="578159" y="1749599"/>
                <a:ext cx="777220" cy="172716"/>
              </a:xfrm>
              <a:prstGeom prst="rect">
                <a:avLst/>
              </a:prstGeom>
            </p:spPr>
            <p:txBody>
              <a:bodyPr wrap="square" anchor="ctr">
                <a:noAutofit/>
              </a:bodyPr>
              <a:lstStyle/>
              <a:p>
                <a:pPr algn="ctr" defTabSz="914126"/>
                <a:r>
                  <a:rPr lang="en-US" sz="800" kern="0" dirty="0">
                    <a:solidFill>
                      <a:srgbClr val="404040"/>
                    </a:solidFill>
                  </a:rPr>
                  <a:t>URL</a:t>
                </a:r>
              </a:p>
            </p:txBody>
          </p:sp>
          <p:sp>
            <p:nvSpPr>
              <p:cNvPr id="207" name="Rectangle 206"/>
              <p:cNvSpPr/>
              <p:nvPr/>
            </p:nvSpPr>
            <p:spPr>
              <a:xfrm rot="16200000" flipH="1">
                <a:off x="833331" y="1749599"/>
                <a:ext cx="777220" cy="172716"/>
              </a:xfrm>
              <a:prstGeom prst="rect">
                <a:avLst/>
              </a:prstGeom>
            </p:spPr>
            <p:txBody>
              <a:bodyPr wrap="square" anchor="ctr">
                <a:noAutofit/>
              </a:bodyPr>
              <a:lstStyle/>
              <a:p>
                <a:pPr algn="ctr" defTabSz="914126"/>
                <a:r>
                  <a:rPr lang="en-US" sz="800" kern="0" dirty="0">
                    <a:solidFill>
                      <a:srgbClr val="404040"/>
                    </a:solidFill>
                  </a:rPr>
                  <a:t>Whitelist</a:t>
                </a:r>
              </a:p>
            </p:txBody>
          </p:sp>
          <p:sp>
            <p:nvSpPr>
              <p:cNvPr id="208" name="Rectangle 207"/>
              <p:cNvSpPr/>
              <p:nvPr/>
            </p:nvSpPr>
            <p:spPr>
              <a:xfrm rot="16200000" flipH="1">
                <a:off x="1088503" y="1749599"/>
                <a:ext cx="777220" cy="172716"/>
              </a:xfrm>
              <a:prstGeom prst="rect">
                <a:avLst/>
              </a:prstGeom>
            </p:spPr>
            <p:txBody>
              <a:bodyPr wrap="square" anchor="ctr">
                <a:noAutofit/>
              </a:bodyPr>
              <a:lstStyle/>
              <a:p>
                <a:pPr algn="ctr" defTabSz="914126"/>
                <a:r>
                  <a:rPr lang="en-US" sz="800" kern="0" dirty="0">
                    <a:solidFill>
                      <a:srgbClr val="404040"/>
                    </a:solidFill>
                  </a:rPr>
                  <a:t>Blacklist</a:t>
                </a:r>
              </a:p>
            </p:txBody>
          </p:sp>
          <p:sp>
            <p:nvSpPr>
              <p:cNvPr id="209" name="Rectangle 208"/>
              <p:cNvSpPr/>
              <p:nvPr/>
            </p:nvSpPr>
            <p:spPr>
              <a:xfrm rot="16200000" flipH="1">
                <a:off x="1306366" y="1749600"/>
                <a:ext cx="851837" cy="172716"/>
              </a:xfrm>
              <a:prstGeom prst="rect">
                <a:avLst/>
              </a:prstGeom>
            </p:spPr>
            <p:txBody>
              <a:bodyPr wrap="square" anchor="ctr">
                <a:noAutofit/>
              </a:bodyPr>
              <a:lstStyle/>
              <a:p>
                <a:pPr algn="ctr" defTabSz="914126"/>
                <a:r>
                  <a:rPr lang="en-US" sz="800" kern="0" dirty="0">
                    <a:solidFill>
                      <a:srgbClr val="404040"/>
                    </a:solidFill>
                  </a:rPr>
                  <a:t>Certificate</a:t>
                </a:r>
              </a:p>
            </p:txBody>
          </p:sp>
          <p:cxnSp>
            <p:nvCxnSpPr>
              <p:cNvPr id="210" name="Straight Connector 209"/>
              <p:cNvCxnSpPr/>
              <p:nvPr/>
            </p:nvCxnSpPr>
            <p:spPr>
              <a:xfrm>
                <a:off x="839183" y="1543319"/>
                <a:ext cx="0" cy="585276"/>
              </a:xfrm>
              <a:prstGeom prst="line">
                <a:avLst/>
              </a:prstGeom>
              <a:ln w="6350">
                <a:solidFill>
                  <a:schemeClr val="tx2">
                    <a:lumMod val="50000"/>
                    <a:lumOff val="50000"/>
                  </a:schemeClr>
                </a:solidFill>
                <a:prstDash val="sysDash"/>
                <a:miter lim="800000"/>
              </a:ln>
            </p:spPr>
            <p:style>
              <a:lnRef idx="1">
                <a:schemeClr val="accent1"/>
              </a:lnRef>
              <a:fillRef idx="0">
                <a:schemeClr val="accent1"/>
              </a:fillRef>
              <a:effectRef idx="0">
                <a:schemeClr val="accent1"/>
              </a:effectRef>
              <a:fontRef idx="minor">
                <a:schemeClr val="tx1"/>
              </a:fontRef>
            </p:style>
          </p:cxnSp>
          <p:sp>
            <p:nvSpPr>
              <p:cNvPr id="211" name="Rectangle 210"/>
              <p:cNvSpPr/>
              <p:nvPr/>
            </p:nvSpPr>
            <p:spPr>
              <a:xfrm rot="16200000" flipH="1">
                <a:off x="1629129" y="1749601"/>
                <a:ext cx="851837" cy="172716"/>
              </a:xfrm>
              <a:prstGeom prst="rect">
                <a:avLst/>
              </a:prstGeom>
            </p:spPr>
            <p:txBody>
              <a:bodyPr wrap="square" anchor="ctr">
                <a:noAutofit/>
              </a:bodyPr>
              <a:lstStyle/>
              <a:p>
                <a:pPr algn="ctr" defTabSz="914126">
                  <a:lnSpc>
                    <a:spcPct val="75000"/>
                  </a:lnSpc>
                </a:pPr>
                <a:r>
                  <a:rPr lang="en-US" sz="800" kern="0" dirty="0">
                    <a:solidFill>
                      <a:srgbClr val="404040"/>
                    </a:solidFill>
                  </a:rPr>
                  <a:t>Machine Learning</a:t>
                </a:r>
              </a:p>
            </p:txBody>
          </p:sp>
          <p:cxnSp>
            <p:nvCxnSpPr>
              <p:cNvPr id="212" name="Straight Connector 211"/>
              <p:cNvCxnSpPr/>
              <p:nvPr/>
            </p:nvCxnSpPr>
            <p:spPr>
              <a:xfrm>
                <a:off x="1859871" y="1543319"/>
                <a:ext cx="0" cy="585276"/>
              </a:xfrm>
              <a:prstGeom prst="line">
                <a:avLst/>
              </a:prstGeom>
              <a:ln w="6350">
                <a:solidFill>
                  <a:schemeClr val="tx2">
                    <a:lumMod val="50000"/>
                    <a:lumOff val="50000"/>
                  </a:schemeClr>
                </a:solidFill>
                <a:prstDash val="sysDash"/>
                <a:miter lim="800000"/>
              </a:ln>
            </p:spPr>
            <p:style>
              <a:lnRef idx="1">
                <a:schemeClr val="accent1"/>
              </a:lnRef>
              <a:fillRef idx="0">
                <a:schemeClr val="accent1"/>
              </a:fillRef>
              <a:effectRef idx="0">
                <a:schemeClr val="accent1"/>
              </a:effectRef>
              <a:fontRef idx="minor">
                <a:schemeClr val="tx1"/>
              </a:fontRef>
            </p:style>
          </p:cxnSp>
        </p:grpSp>
      </p:grpSp>
      <p:grpSp>
        <p:nvGrpSpPr>
          <p:cNvPr id="221" name="Group 220"/>
          <p:cNvGrpSpPr/>
          <p:nvPr/>
        </p:nvGrpSpPr>
        <p:grpSpPr>
          <a:xfrm>
            <a:off x="6496747" y="485877"/>
            <a:ext cx="2353928" cy="1276122"/>
            <a:chOff x="9950880" y="2450844"/>
            <a:chExt cx="2112447" cy="1145210"/>
          </a:xfrm>
        </p:grpSpPr>
        <p:sp>
          <p:nvSpPr>
            <p:cNvPr id="222" name="Freeform 328"/>
            <p:cNvSpPr>
              <a:spLocks/>
            </p:cNvSpPr>
            <p:nvPr/>
          </p:nvSpPr>
          <p:spPr bwMode="auto">
            <a:xfrm flipH="1">
              <a:off x="10051593" y="2450844"/>
              <a:ext cx="1974271" cy="1145210"/>
            </a:xfrm>
            <a:custGeom>
              <a:avLst/>
              <a:gdLst>
                <a:gd name="T0" fmla="*/ 2421 w 2797"/>
                <a:gd name="T1" fmla="*/ 681 h 1561"/>
                <a:gd name="T2" fmla="*/ 2422 w 2797"/>
                <a:gd name="T3" fmla="*/ 646 h 1561"/>
                <a:gd name="T4" fmla="*/ 1775 w 2797"/>
                <a:gd name="T5" fmla="*/ 0 h 1561"/>
                <a:gd name="T6" fmla="*/ 1208 w 2797"/>
                <a:gd name="T7" fmla="*/ 336 h 1561"/>
                <a:gd name="T8" fmla="*/ 915 w 2797"/>
                <a:gd name="T9" fmla="*/ 224 h 1561"/>
                <a:gd name="T10" fmla="*/ 474 w 2797"/>
                <a:gd name="T11" fmla="*/ 664 h 1561"/>
                <a:gd name="T12" fmla="*/ 475 w 2797"/>
                <a:gd name="T13" fmla="*/ 677 h 1561"/>
                <a:gd name="T14" fmla="*/ 441 w 2797"/>
                <a:gd name="T15" fmla="*/ 676 h 1561"/>
                <a:gd name="T16" fmla="*/ 0 w 2797"/>
                <a:gd name="T17" fmla="*/ 1117 h 1561"/>
                <a:gd name="T18" fmla="*/ 415 w 2797"/>
                <a:gd name="T19" fmla="*/ 1556 h 1561"/>
                <a:gd name="T20" fmla="*/ 415 w 2797"/>
                <a:gd name="T21" fmla="*/ 1561 h 1561"/>
                <a:gd name="T22" fmla="*/ 2332 w 2797"/>
                <a:gd name="T23" fmla="*/ 1561 h 1561"/>
                <a:gd name="T24" fmla="*/ 2332 w 2797"/>
                <a:gd name="T25" fmla="*/ 1556 h 1561"/>
                <a:gd name="T26" fmla="*/ 2357 w 2797"/>
                <a:gd name="T27" fmla="*/ 1557 h 1561"/>
                <a:gd name="T28" fmla="*/ 2797 w 2797"/>
                <a:gd name="T29" fmla="*/ 1117 h 1561"/>
                <a:gd name="T30" fmla="*/ 2421 w 2797"/>
                <a:gd name="T31" fmla="*/ 681 h 1561"/>
                <a:gd name="connsiteX0" fmla="*/ 8656 w 10000"/>
                <a:gd name="connsiteY0" fmla="*/ 4363 h 10000"/>
                <a:gd name="connsiteX1" fmla="*/ 8659 w 10000"/>
                <a:gd name="connsiteY1" fmla="*/ 4138 h 10000"/>
                <a:gd name="connsiteX2" fmla="*/ 6346 w 10000"/>
                <a:gd name="connsiteY2" fmla="*/ 0 h 10000"/>
                <a:gd name="connsiteX3" fmla="*/ 4319 w 10000"/>
                <a:gd name="connsiteY3" fmla="*/ 2152 h 10000"/>
                <a:gd name="connsiteX4" fmla="*/ 3271 w 10000"/>
                <a:gd name="connsiteY4" fmla="*/ 1435 h 10000"/>
                <a:gd name="connsiteX5" fmla="*/ 1695 w 10000"/>
                <a:gd name="connsiteY5" fmla="*/ 4254 h 10000"/>
                <a:gd name="connsiteX6" fmla="*/ 1698 w 10000"/>
                <a:gd name="connsiteY6" fmla="*/ 4337 h 10000"/>
                <a:gd name="connsiteX7" fmla="*/ 1577 w 10000"/>
                <a:gd name="connsiteY7" fmla="*/ 4331 h 10000"/>
                <a:gd name="connsiteX8" fmla="*/ 0 w 10000"/>
                <a:gd name="connsiteY8" fmla="*/ 7156 h 10000"/>
                <a:gd name="connsiteX9" fmla="*/ 1484 w 10000"/>
                <a:gd name="connsiteY9" fmla="*/ 9968 h 10000"/>
                <a:gd name="connsiteX10" fmla="*/ 1484 w 10000"/>
                <a:gd name="connsiteY10" fmla="*/ 10000 h 10000"/>
                <a:gd name="connsiteX11" fmla="*/ 8338 w 10000"/>
                <a:gd name="connsiteY11" fmla="*/ 10000 h 10000"/>
                <a:gd name="connsiteX12" fmla="*/ 8427 w 10000"/>
                <a:gd name="connsiteY12" fmla="*/ 9974 h 10000"/>
                <a:gd name="connsiteX13" fmla="*/ 10000 w 10000"/>
                <a:gd name="connsiteY13" fmla="*/ 7156 h 10000"/>
                <a:gd name="connsiteX14" fmla="*/ 8656 w 10000"/>
                <a:gd name="connsiteY14" fmla="*/ 4363 h 10000"/>
                <a:gd name="connsiteX0" fmla="*/ 8656 w 10000"/>
                <a:gd name="connsiteY0" fmla="*/ 4363 h 10000"/>
                <a:gd name="connsiteX1" fmla="*/ 8659 w 10000"/>
                <a:gd name="connsiteY1" fmla="*/ 4138 h 10000"/>
                <a:gd name="connsiteX2" fmla="*/ 6346 w 10000"/>
                <a:gd name="connsiteY2" fmla="*/ 0 h 10000"/>
                <a:gd name="connsiteX3" fmla="*/ 4319 w 10000"/>
                <a:gd name="connsiteY3" fmla="*/ 2152 h 10000"/>
                <a:gd name="connsiteX4" fmla="*/ 3271 w 10000"/>
                <a:gd name="connsiteY4" fmla="*/ 1435 h 10000"/>
                <a:gd name="connsiteX5" fmla="*/ 1695 w 10000"/>
                <a:gd name="connsiteY5" fmla="*/ 4254 h 10000"/>
                <a:gd name="connsiteX6" fmla="*/ 1698 w 10000"/>
                <a:gd name="connsiteY6" fmla="*/ 4337 h 10000"/>
                <a:gd name="connsiteX7" fmla="*/ 1577 w 10000"/>
                <a:gd name="connsiteY7" fmla="*/ 4331 h 10000"/>
                <a:gd name="connsiteX8" fmla="*/ 0 w 10000"/>
                <a:gd name="connsiteY8" fmla="*/ 7156 h 10000"/>
                <a:gd name="connsiteX9" fmla="*/ 1484 w 10000"/>
                <a:gd name="connsiteY9" fmla="*/ 9968 h 10000"/>
                <a:gd name="connsiteX10" fmla="*/ 1484 w 10000"/>
                <a:gd name="connsiteY10" fmla="*/ 10000 h 10000"/>
                <a:gd name="connsiteX11" fmla="*/ 8427 w 10000"/>
                <a:gd name="connsiteY11" fmla="*/ 9974 h 10000"/>
                <a:gd name="connsiteX12" fmla="*/ 10000 w 10000"/>
                <a:gd name="connsiteY12" fmla="*/ 7156 h 10000"/>
                <a:gd name="connsiteX13" fmla="*/ 8656 w 10000"/>
                <a:gd name="connsiteY13" fmla="*/ 4363 h 10000"/>
                <a:gd name="connsiteX0" fmla="*/ 8656 w 10000"/>
                <a:gd name="connsiteY0" fmla="*/ 4363 h 9974"/>
                <a:gd name="connsiteX1" fmla="*/ 8659 w 10000"/>
                <a:gd name="connsiteY1" fmla="*/ 4138 h 9974"/>
                <a:gd name="connsiteX2" fmla="*/ 6346 w 10000"/>
                <a:gd name="connsiteY2" fmla="*/ 0 h 9974"/>
                <a:gd name="connsiteX3" fmla="*/ 4319 w 10000"/>
                <a:gd name="connsiteY3" fmla="*/ 2152 h 9974"/>
                <a:gd name="connsiteX4" fmla="*/ 3271 w 10000"/>
                <a:gd name="connsiteY4" fmla="*/ 1435 h 9974"/>
                <a:gd name="connsiteX5" fmla="*/ 1695 w 10000"/>
                <a:gd name="connsiteY5" fmla="*/ 4254 h 9974"/>
                <a:gd name="connsiteX6" fmla="*/ 1698 w 10000"/>
                <a:gd name="connsiteY6" fmla="*/ 4337 h 9974"/>
                <a:gd name="connsiteX7" fmla="*/ 1577 w 10000"/>
                <a:gd name="connsiteY7" fmla="*/ 4331 h 9974"/>
                <a:gd name="connsiteX8" fmla="*/ 0 w 10000"/>
                <a:gd name="connsiteY8" fmla="*/ 7156 h 9974"/>
                <a:gd name="connsiteX9" fmla="*/ 1484 w 10000"/>
                <a:gd name="connsiteY9" fmla="*/ 9968 h 9974"/>
                <a:gd name="connsiteX10" fmla="*/ 8427 w 10000"/>
                <a:gd name="connsiteY10" fmla="*/ 9974 h 9974"/>
                <a:gd name="connsiteX11" fmla="*/ 10000 w 10000"/>
                <a:gd name="connsiteY11" fmla="*/ 7156 h 9974"/>
                <a:gd name="connsiteX12" fmla="*/ 8656 w 10000"/>
                <a:gd name="connsiteY12" fmla="*/ 4363 h 9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000" h="9974">
                  <a:moveTo>
                    <a:pt x="8656" y="4363"/>
                  </a:moveTo>
                  <a:cubicBezTo>
                    <a:pt x="8656" y="4286"/>
                    <a:pt x="8659" y="4209"/>
                    <a:pt x="8659" y="4138"/>
                  </a:cubicBezTo>
                  <a:cubicBezTo>
                    <a:pt x="8659" y="1851"/>
                    <a:pt x="7622" y="0"/>
                    <a:pt x="6346" y="0"/>
                  </a:cubicBezTo>
                  <a:cubicBezTo>
                    <a:pt x="5474" y="0"/>
                    <a:pt x="4712" y="865"/>
                    <a:pt x="4319" y="2152"/>
                  </a:cubicBezTo>
                  <a:cubicBezTo>
                    <a:pt x="4040" y="1704"/>
                    <a:pt x="3675" y="1435"/>
                    <a:pt x="3271" y="1435"/>
                  </a:cubicBezTo>
                  <a:cubicBezTo>
                    <a:pt x="2403" y="1435"/>
                    <a:pt x="1695" y="2697"/>
                    <a:pt x="1695" y="4254"/>
                  </a:cubicBezTo>
                  <a:cubicBezTo>
                    <a:pt x="1695" y="4286"/>
                    <a:pt x="1698" y="4311"/>
                    <a:pt x="1698" y="4337"/>
                  </a:cubicBezTo>
                  <a:cubicBezTo>
                    <a:pt x="1655" y="4337"/>
                    <a:pt x="1616" y="4331"/>
                    <a:pt x="1577" y="4331"/>
                  </a:cubicBezTo>
                  <a:cubicBezTo>
                    <a:pt x="704" y="4331"/>
                    <a:pt x="0" y="5593"/>
                    <a:pt x="0" y="7156"/>
                  </a:cubicBezTo>
                  <a:cubicBezTo>
                    <a:pt x="0" y="8661"/>
                    <a:pt x="658" y="9885"/>
                    <a:pt x="1484" y="9968"/>
                  </a:cubicBezTo>
                  <a:lnTo>
                    <a:pt x="8427" y="9974"/>
                  </a:lnTo>
                  <a:cubicBezTo>
                    <a:pt x="9296" y="9974"/>
                    <a:pt x="10000" y="8712"/>
                    <a:pt x="10000" y="7156"/>
                  </a:cubicBezTo>
                  <a:cubicBezTo>
                    <a:pt x="10000" y="5734"/>
                    <a:pt x="9417" y="4561"/>
                    <a:pt x="8656" y="4363"/>
                  </a:cubicBezTo>
                  <a:close/>
                </a:path>
              </a:pathLst>
            </a:custGeom>
            <a:solidFill>
              <a:schemeClr val="bg2"/>
            </a:solidFill>
            <a:ln w="38100">
              <a:solidFill>
                <a:srgbClr val="FAAC26"/>
              </a:solidFill>
            </a:ln>
          </p:spPr>
          <p:txBody>
            <a:bodyPr vert="horz" wrap="square" lIns="91416" tIns="45708" rIns="91416" bIns="45708" numCol="1" anchor="t" anchorCtr="0" compatLnSpc="1">
              <a:prstTxWarp prst="textNoShape">
                <a:avLst/>
              </a:prstTxWarp>
            </a:bodyPr>
            <a:lstStyle/>
            <a:p>
              <a:pPr defTabSz="914126">
                <a:defRPr/>
              </a:pPr>
              <a:endParaRPr lang="en-US" sz="1100" kern="0">
                <a:solidFill>
                  <a:sysClr val="windowText" lastClr="000000"/>
                </a:solidFill>
              </a:endParaRPr>
            </a:p>
          </p:txBody>
        </p:sp>
        <p:sp>
          <p:nvSpPr>
            <p:cNvPr id="223" name="TextBox 222"/>
            <p:cNvSpPr txBox="1"/>
            <p:nvPr/>
          </p:nvSpPr>
          <p:spPr>
            <a:xfrm>
              <a:off x="9950880" y="3179253"/>
              <a:ext cx="2112447" cy="276203"/>
            </a:xfrm>
            <a:prstGeom prst="rect">
              <a:avLst/>
            </a:prstGeom>
            <a:noFill/>
          </p:spPr>
          <p:txBody>
            <a:bodyPr wrap="square" rtlCol="0">
              <a:spAutoFit/>
            </a:bodyPr>
            <a:lstStyle>
              <a:defPPr>
                <a:defRPr lang="en-US"/>
              </a:defPPr>
              <a:lvl1pPr>
                <a:defRPr sz="1200" b="1">
                  <a:solidFill>
                    <a:schemeClr val="accent5">
                      <a:lumMod val="20000"/>
                      <a:lumOff val="80000"/>
                    </a:schemeClr>
                  </a:solidFill>
                </a:defRPr>
              </a:lvl1pPr>
            </a:lstStyle>
            <a:p>
              <a:pPr algn="ctr"/>
              <a:r>
                <a:rPr lang="en-US" sz="1400" b="0" dirty="0">
                  <a:solidFill>
                    <a:srgbClr val="404040"/>
                  </a:solidFill>
                </a:rPr>
                <a:t>Cyber Security Services</a:t>
              </a:r>
              <a:endParaRPr lang="en-US" sz="1400" b="0" dirty="0">
                <a:solidFill>
                  <a:srgbClr val="404040"/>
                </a:solidFill>
                <a:ea typeface="Calibri" charset="0"/>
                <a:cs typeface="Calibri" charset="0"/>
              </a:endParaRPr>
            </a:p>
          </p:txBody>
        </p:sp>
        <p:pic>
          <p:nvPicPr>
            <p:cNvPr id="224" name="Picture 223"/>
            <p:cNvPicPr>
              <a:picLocks noChangeAspect="1"/>
            </p:cNvPicPr>
            <p:nvPr/>
          </p:nvPicPr>
          <p:blipFill>
            <a:blip r:embed="rId33">
              <a:extLst>
                <a:ext uri="{28A0092B-C50C-407E-A947-70E740481C1C}">
                  <a14:useLocalDpi xmlns:a14="http://schemas.microsoft.com/office/drawing/2010/main" val="0"/>
                </a:ext>
              </a:extLst>
            </a:blip>
            <a:stretch>
              <a:fillRect/>
            </a:stretch>
          </p:blipFill>
          <p:spPr>
            <a:xfrm>
              <a:off x="10483993" y="2862973"/>
              <a:ext cx="1130654" cy="297926"/>
            </a:xfrm>
            <a:prstGeom prst="rect">
              <a:avLst/>
            </a:prstGeom>
          </p:spPr>
        </p:pic>
      </p:grpSp>
      <p:sp>
        <p:nvSpPr>
          <p:cNvPr id="2" name="Footer Placeholder 1"/>
          <p:cNvSpPr>
            <a:spLocks noGrp="1"/>
          </p:cNvSpPr>
          <p:nvPr>
            <p:ph type="ftr" sz="quarter" idx="11"/>
          </p:nvPr>
        </p:nvSpPr>
        <p:spPr/>
        <p:txBody>
          <a:bodyPr/>
          <a:lstStyle/>
          <a:p>
            <a:r>
              <a:rPr lang="en-US" smtClean="0"/>
              <a:t>Symantec Confidential - NDA required</a:t>
            </a:r>
            <a:endParaRPr lang="en-US" dirty="0"/>
          </a:p>
        </p:txBody>
      </p:sp>
    </p:spTree>
    <p:extLst>
      <p:ext uri="{BB962C8B-B14F-4D97-AF65-F5344CB8AC3E}">
        <p14:creationId xmlns:p14="http://schemas.microsoft.com/office/powerpoint/2010/main" val="2219673206"/>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179"/>
                                        </p:tgtEl>
                                        <p:attrNameLst>
                                          <p:attrName>style.visibility</p:attrName>
                                        </p:attrNameLst>
                                      </p:cBhvr>
                                      <p:to>
                                        <p:strVal val="visible"/>
                                      </p:to>
                                    </p:set>
                                    <p:animEffect transition="in" filter="fade">
                                      <p:cBhvr>
                                        <p:cTn id="7" dur="1000"/>
                                        <p:tgtEl>
                                          <p:spTgt spid="179"/>
                                        </p:tgtEl>
                                      </p:cBhvr>
                                    </p:animEffect>
                                    <p:anim calcmode="lin" valueType="num">
                                      <p:cBhvr>
                                        <p:cTn id="8" dur="1000" fill="hold"/>
                                        <p:tgtEl>
                                          <p:spTgt spid="179"/>
                                        </p:tgtEl>
                                        <p:attrNameLst>
                                          <p:attrName>ppt_x</p:attrName>
                                        </p:attrNameLst>
                                      </p:cBhvr>
                                      <p:tavLst>
                                        <p:tav tm="0">
                                          <p:val>
                                            <p:strVal val="#ppt_x"/>
                                          </p:val>
                                        </p:tav>
                                        <p:tav tm="100000">
                                          <p:val>
                                            <p:strVal val="#ppt_x"/>
                                          </p:val>
                                        </p:tav>
                                      </p:tavLst>
                                    </p:anim>
                                    <p:anim calcmode="lin" valueType="num">
                                      <p:cBhvr>
                                        <p:cTn id="9" dur="1000" fill="hold"/>
                                        <p:tgtEl>
                                          <p:spTgt spid="179"/>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221"/>
                                        </p:tgtEl>
                                        <p:attrNameLst>
                                          <p:attrName>style.visibility</p:attrName>
                                        </p:attrNameLst>
                                      </p:cBhvr>
                                      <p:to>
                                        <p:strVal val="visible"/>
                                      </p:to>
                                    </p:set>
                                    <p:animEffect transition="in" filter="fade">
                                      <p:cBhvr>
                                        <p:cTn id="12" dur="1000"/>
                                        <p:tgtEl>
                                          <p:spTgt spid="221"/>
                                        </p:tgtEl>
                                      </p:cBhvr>
                                    </p:animEffect>
                                    <p:anim calcmode="lin" valueType="num">
                                      <p:cBhvr>
                                        <p:cTn id="13" dur="1000" fill="hold"/>
                                        <p:tgtEl>
                                          <p:spTgt spid="221"/>
                                        </p:tgtEl>
                                        <p:attrNameLst>
                                          <p:attrName>ppt_x</p:attrName>
                                        </p:attrNameLst>
                                      </p:cBhvr>
                                      <p:tavLst>
                                        <p:tav tm="0">
                                          <p:val>
                                            <p:strVal val="#ppt_x"/>
                                          </p:val>
                                        </p:tav>
                                        <p:tav tm="100000">
                                          <p:val>
                                            <p:strVal val="#ppt_x"/>
                                          </p:val>
                                        </p:tav>
                                      </p:tavLst>
                                    </p:anim>
                                    <p:anim calcmode="lin" valueType="num">
                                      <p:cBhvr>
                                        <p:cTn id="14" dur="1000" fill="hold"/>
                                        <p:tgtEl>
                                          <p:spTgt spid="221"/>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22" presetClass="entr" presetSubtype="4" fill="hold" nodeType="afterEffect">
                                  <p:stCondLst>
                                    <p:cond delay="0"/>
                                  </p:stCondLst>
                                  <p:childTnLst>
                                    <p:set>
                                      <p:cBhvr>
                                        <p:cTn id="17" dur="1" fill="hold">
                                          <p:stCondLst>
                                            <p:cond delay="0"/>
                                          </p:stCondLst>
                                        </p:cTn>
                                        <p:tgtEl>
                                          <p:spTgt spid="26"/>
                                        </p:tgtEl>
                                        <p:attrNameLst>
                                          <p:attrName>style.visibility</p:attrName>
                                        </p:attrNameLst>
                                      </p:cBhvr>
                                      <p:to>
                                        <p:strVal val="visible"/>
                                      </p:to>
                                    </p:set>
                                    <p:animEffect transition="in" filter="wipe(down)">
                                      <p:cBhvr>
                                        <p:cTn id="18"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Isosceles Triangle 14"/>
          <p:cNvSpPr/>
          <p:nvPr/>
        </p:nvSpPr>
        <p:spPr bwMode="gray">
          <a:xfrm rot="16200000">
            <a:off x="2508047" y="1983885"/>
            <a:ext cx="4119327" cy="769075"/>
          </a:xfrm>
          <a:prstGeom prst="triangle">
            <a:avLst>
              <a:gd name="adj" fmla="val 49270"/>
            </a:avLst>
          </a:prstGeom>
          <a:gradFill flip="none" rotWithShape="1">
            <a:gsLst>
              <a:gs pos="0">
                <a:srgbClr val="F2A212">
                  <a:alpha val="0"/>
                </a:srgbClr>
              </a:gs>
              <a:gs pos="100000">
                <a:srgbClr val="F2A212">
                  <a:alpha val="39000"/>
                </a:srgbClr>
              </a:gs>
            </a:gsLst>
            <a:lin ang="5400000" scaled="1"/>
            <a:tileRect/>
          </a:gra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lang="en-US">
              <a:solidFill>
                <a:srgbClr val="FFFFFF"/>
              </a:solidFill>
            </a:endParaRPr>
          </a:p>
        </p:txBody>
      </p:sp>
      <p:sp>
        <p:nvSpPr>
          <p:cNvPr id="22" name="Rectangle 21"/>
          <p:cNvSpPr/>
          <p:nvPr/>
        </p:nvSpPr>
        <p:spPr bwMode="gray">
          <a:xfrm>
            <a:off x="4952245" y="316870"/>
            <a:ext cx="6835368" cy="4110275"/>
          </a:xfrm>
          <a:prstGeom prst="rect">
            <a:avLst/>
          </a:prstGeom>
          <a:solidFill>
            <a:schemeClr val="tx2"/>
          </a:solidFill>
          <a:ln w="19050">
            <a:solidFill>
              <a:schemeClr val="accent1"/>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lang="en-US">
              <a:solidFill>
                <a:srgbClr val="FFFFFF"/>
              </a:solidFill>
            </a:endParaRPr>
          </a:p>
        </p:txBody>
      </p:sp>
      <p:grpSp>
        <p:nvGrpSpPr>
          <p:cNvPr id="3" name="Group 2"/>
          <p:cNvGrpSpPr/>
          <p:nvPr/>
        </p:nvGrpSpPr>
        <p:grpSpPr>
          <a:xfrm>
            <a:off x="374587" y="1070761"/>
            <a:ext cx="4086324" cy="2076502"/>
            <a:chOff x="1514454" y="118976"/>
            <a:chExt cx="4086324" cy="2076502"/>
          </a:xfrm>
        </p:grpSpPr>
        <p:sp>
          <p:nvSpPr>
            <p:cNvPr id="252" name="Freeform 251"/>
            <p:cNvSpPr>
              <a:spLocks/>
            </p:cNvSpPr>
            <p:nvPr/>
          </p:nvSpPr>
          <p:spPr bwMode="auto">
            <a:xfrm flipH="1">
              <a:off x="2279564" y="290943"/>
              <a:ext cx="3321214" cy="1904535"/>
            </a:xfrm>
            <a:custGeom>
              <a:avLst/>
              <a:gdLst>
                <a:gd name="T0" fmla="*/ 2421 w 2797"/>
                <a:gd name="T1" fmla="*/ 681 h 1561"/>
                <a:gd name="T2" fmla="*/ 2422 w 2797"/>
                <a:gd name="T3" fmla="*/ 646 h 1561"/>
                <a:gd name="T4" fmla="*/ 1775 w 2797"/>
                <a:gd name="T5" fmla="*/ 0 h 1561"/>
                <a:gd name="T6" fmla="*/ 1208 w 2797"/>
                <a:gd name="T7" fmla="*/ 336 h 1561"/>
                <a:gd name="T8" fmla="*/ 915 w 2797"/>
                <a:gd name="T9" fmla="*/ 224 h 1561"/>
                <a:gd name="T10" fmla="*/ 474 w 2797"/>
                <a:gd name="T11" fmla="*/ 664 h 1561"/>
                <a:gd name="T12" fmla="*/ 475 w 2797"/>
                <a:gd name="T13" fmla="*/ 677 h 1561"/>
                <a:gd name="T14" fmla="*/ 441 w 2797"/>
                <a:gd name="T15" fmla="*/ 676 h 1561"/>
                <a:gd name="T16" fmla="*/ 0 w 2797"/>
                <a:gd name="T17" fmla="*/ 1117 h 1561"/>
                <a:gd name="T18" fmla="*/ 415 w 2797"/>
                <a:gd name="T19" fmla="*/ 1556 h 1561"/>
                <a:gd name="T20" fmla="*/ 415 w 2797"/>
                <a:gd name="T21" fmla="*/ 1561 h 1561"/>
                <a:gd name="T22" fmla="*/ 2332 w 2797"/>
                <a:gd name="T23" fmla="*/ 1561 h 1561"/>
                <a:gd name="T24" fmla="*/ 2332 w 2797"/>
                <a:gd name="T25" fmla="*/ 1556 h 1561"/>
                <a:gd name="T26" fmla="*/ 2357 w 2797"/>
                <a:gd name="T27" fmla="*/ 1557 h 1561"/>
                <a:gd name="T28" fmla="*/ 2797 w 2797"/>
                <a:gd name="T29" fmla="*/ 1117 h 1561"/>
                <a:gd name="T30" fmla="*/ 2421 w 2797"/>
                <a:gd name="T31" fmla="*/ 681 h 1561"/>
                <a:gd name="connsiteX0" fmla="*/ 8656 w 10000"/>
                <a:gd name="connsiteY0" fmla="*/ 4363 h 10000"/>
                <a:gd name="connsiteX1" fmla="*/ 8659 w 10000"/>
                <a:gd name="connsiteY1" fmla="*/ 4138 h 10000"/>
                <a:gd name="connsiteX2" fmla="*/ 6346 w 10000"/>
                <a:gd name="connsiteY2" fmla="*/ 0 h 10000"/>
                <a:gd name="connsiteX3" fmla="*/ 4319 w 10000"/>
                <a:gd name="connsiteY3" fmla="*/ 2152 h 10000"/>
                <a:gd name="connsiteX4" fmla="*/ 3271 w 10000"/>
                <a:gd name="connsiteY4" fmla="*/ 1435 h 10000"/>
                <a:gd name="connsiteX5" fmla="*/ 1695 w 10000"/>
                <a:gd name="connsiteY5" fmla="*/ 4254 h 10000"/>
                <a:gd name="connsiteX6" fmla="*/ 1698 w 10000"/>
                <a:gd name="connsiteY6" fmla="*/ 4337 h 10000"/>
                <a:gd name="connsiteX7" fmla="*/ 1577 w 10000"/>
                <a:gd name="connsiteY7" fmla="*/ 4331 h 10000"/>
                <a:gd name="connsiteX8" fmla="*/ 0 w 10000"/>
                <a:gd name="connsiteY8" fmla="*/ 7156 h 10000"/>
                <a:gd name="connsiteX9" fmla="*/ 1484 w 10000"/>
                <a:gd name="connsiteY9" fmla="*/ 9968 h 10000"/>
                <a:gd name="connsiteX10" fmla="*/ 1484 w 10000"/>
                <a:gd name="connsiteY10" fmla="*/ 10000 h 10000"/>
                <a:gd name="connsiteX11" fmla="*/ 8338 w 10000"/>
                <a:gd name="connsiteY11" fmla="*/ 10000 h 10000"/>
                <a:gd name="connsiteX12" fmla="*/ 8427 w 10000"/>
                <a:gd name="connsiteY12" fmla="*/ 9974 h 10000"/>
                <a:gd name="connsiteX13" fmla="*/ 10000 w 10000"/>
                <a:gd name="connsiteY13" fmla="*/ 7156 h 10000"/>
                <a:gd name="connsiteX14" fmla="*/ 8656 w 10000"/>
                <a:gd name="connsiteY14" fmla="*/ 4363 h 10000"/>
                <a:gd name="connsiteX0" fmla="*/ 8656 w 10000"/>
                <a:gd name="connsiteY0" fmla="*/ 4363 h 10000"/>
                <a:gd name="connsiteX1" fmla="*/ 8659 w 10000"/>
                <a:gd name="connsiteY1" fmla="*/ 4138 h 10000"/>
                <a:gd name="connsiteX2" fmla="*/ 6346 w 10000"/>
                <a:gd name="connsiteY2" fmla="*/ 0 h 10000"/>
                <a:gd name="connsiteX3" fmla="*/ 4319 w 10000"/>
                <a:gd name="connsiteY3" fmla="*/ 2152 h 10000"/>
                <a:gd name="connsiteX4" fmla="*/ 3271 w 10000"/>
                <a:gd name="connsiteY4" fmla="*/ 1435 h 10000"/>
                <a:gd name="connsiteX5" fmla="*/ 1695 w 10000"/>
                <a:gd name="connsiteY5" fmla="*/ 4254 h 10000"/>
                <a:gd name="connsiteX6" fmla="*/ 1698 w 10000"/>
                <a:gd name="connsiteY6" fmla="*/ 4337 h 10000"/>
                <a:gd name="connsiteX7" fmla="*/ 1577 w 10000"/>
                <a:gd name="connsiteY7" fmla="*/ 4331 h 10000"/>
                <a:gd name="connsiteX8" fmla="*/ 0 w 10000"/>
                <a:gd name="connsiteY8" fmla="*/ 7156 h 10000"/>
                <a:gd name="connsiteX9" fmla="*/ 1484 w 10000"/>
                <a:gd name="connsiteY9" fmla="*/ 9968 h 10000"/>
                <a:gd name="connsiteX10" fmla="*/ 1484 w 10000"/>
                <a:gd name="connsiteY10" fmla="*/ 10000 h 10000"/>
                <a:gd name="connsiteX11" fmla="*/ 8427 w 10000"/>
                <a:gd name="connsiteY11" fmla="*/ 9974 h 10000"/>
                <a:gd name="connsiteX12" fmla="*/ 10000 w 10000"/>
                <a:gd name="connsiteY12" fmla="*/ 7156 h 10000"/>
                <a:gd name="connsiteX13" fmla="*/ 8656 w 10000"/>
                <a:gd name="connsiteY13" fmla="*/ 4363 h 10000"/>
                <a:gd name="connsiteX0" fmla="*/ 8656 w 10000"/>
                <a:gd name="connsiteY0" fmla="*/ 4363 h 9974"/>
                <a:gd name="connsiteX1" fmla="*/ 8659 w 10000"/>
                <a:gd name="connsiteY1" fmla="*/ 4138 h 9974"/>
                <a:gd name="connsiteX2" fmla="*/ 6346 w 10000"/>
                <a:gd name="connsiteY2" fmla="*/ 0 h 9974"/>
                <a:gd name="connsiteX3" fmla="*/ 4319 w 10000"/>
                <a:gd name="connsiteY3" fmla="*/ 2152 h 9974"/>
                <a:gd name="connsiteX4" fmla="*/ 3271 w 10000"/>
                <a:gd name="connsiteY4" fmla="*/ 1435 h 9974"/>
                <a:gd name="connsiteX5" fmla="*/ 1695 w 10000"/>
                <a:gd name="connsiteY5" fmla="*/ 4254 h 9974"/>
                <a:gd name="connsiteX6" fmla="*/ 1698 w 10000"/>
                <a:gd name="connsiteY6" fmla="*/ 4337 h 9974"/>
                <a:gd name="connsiteX7" fmla="*/ 1577 w 10000"/>
                <a:gd name="connsiteY7" fmla="*/ 4331 h 9974"/>
                <a:gd name="connsiteX8" fmla="*/ 0 w 10000"/>
                <a:gd name="connsiteY8" fmla="*/ 7156 h 9974"/>
                <a:gd name="connsiteX9" fmla="*/ 1484 w 10000"/>
                <a:gd name="connsiteY9" fmla="*/ 9968 h 9974"/>
                <a:gd name="connsiteX10" fmla="*/ 8427 w 10000"/>
                <a:gd name="connsiteY10" fmla="*/ 9974 h 9974"/>
                <a:gd name="connsiteX11" fmla="*/ 10000 w 10000"/>
                <a:gd name="connsiteY11" fmla="*/ 7156 h 9974"/>
                <a:gd name="connsiteX12" fmla="*/ 8656 w 10000"/>
                <a:gd name="connsiteY12" fmla="*/ 4363 h 9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000" h="9974">
                  <a:moveTo>
                    <a:pt x="8656" y="4363"/>
                  </a:moveTo>
                  <a:cubicBezTo>
                    <a:pt x="8656" y="4286"/>
                    <a:pt x="8659" y="4209"/>
                    <a:pt x="8659" y="4138"/>
                  </a:cubicBezTo>
                  <a:cubicBezTo>
                    <a:pt x="8659" y="1851"/>
                    <a:pt x="7622" y="0"/>
                    <a:pt x="6346" y="0"/>
                  </a:cubicBezTo>
                  <a:cubicBezTo>
                    <a:pt x="5474" y="0"/>
                    <a:pt x="4712" y="865"/>
                    <a:pt x="4319" y="2152"/>
                  </a:cubicBezTo>
                  <a:cubicBezTo>
                    <a:pt x="4040" y="1704"/>
                    <a:pt x="3675" y="1435"/>
                    <a:pt x="3271" y="1435"/>
                  </a:cubicBezTo>
                  <a:cubicBezTo>
                    <a:pt x="2403" y="1435"/>
                    <a:pt x="1695" y="2697"/>
                    <a:pt x="1695" y="4254"/>
                  </a:cubicBezTo>
                  <a:cubicBezTo>
                    <a:pt x="1695" y="4286"/>
                    <a:pt x="1698" y="4311"/>
                    <a:pt x="1698" y="4337"/>
                  </a:cubicBezTo>
                  <a:cubicBezTo>
                    <a:pt x="1655" y="4337"/>
                    <a:pt x="1616" y="4331"/>
                    <a:pt x="1577" y="4331"/>
                  </a:cubicBezTo>
                  <a:cubicBezTo>
                    <a:pt x="704" y="4331"/>
                    <a:pt x="0" y="5593"/>
                    <a:pt x="0" y="7156"/>
                  </a:cubicBezTo>
                  <a:cubicBezTo>
                    <a:pt x="0" y="8661"/>
                    <a:pt x="658" y="9885"/>
                    <a:pt x="1484" y="9968"/>
                  </a:cubicBezTo>
                  <a:lnTo>
                    <a:pt x="8427" y="9974"/>
                  </a:lnTo>
                  <a:cubicBezTo>
                    <a:pt x="9296" y="9974"/>
                    <a:pt x="10000" y="8712"/>
                    <a:pt x="10000" y="7156"/>
                  </a:cubicBezTo>
                  <a:cubicBezTo>
                    <a:pt x="10000" y="5734"/>
                    <a:pt x="9417" y="4561"/>
                    <a:pt x="8656" y="4363"/>
                  </a:cubicBezTo>
                  <a:close/>
                </a:path>
              </a:pathLst>
            </a:custGeom>
            <a:solidFill>
              <a:schemeClr val="bg2"/>
            </a:solidFill>
            <a:ln w="38100">
              <a:solidFill>
                <a:schemeClr val="tx1"/>
              </a:solidFill>
            </a:ln>
          </p:spPr>
          <p:txBody>
            <a:bodyPr vert="horz" wrap="square" lIns="91416" tIns="45708" rIns="91416" bIns="45708" numCol="1" anchor="t" anchorCtr="0" compatLnSpc="1">
              <a:prstTxWarp prst="textNoShape">
                <a:avLst/>
              </a:prstTxWarp>
            </a:bodyPr>
            <a:lstStyle/>
            <a:p>
              <a:pPr defTabSz="914126">
                <a:defRPr/>
              </a:pPr>
              <a:endParaRPr lang="en-US" sz="1400" kern="0">
                <a:solidFill>
                  <a:sysClr val="windowText" lastClr="000000"/>
                </a:solidFill>
              </a:endParaRPr>
            </a:p>
          </p:txBody>
        </p:sp>
        <p:sp>
          <p:nvSpPr>
            <p:cNvPr id="253" name="Oval 252"/>
            <p:cNvSpPr/>
            <p:nvPr/>
          </p:nvSpPr>
          <p:spPr>
            <a:xfrm>
              <a:off x="3721587" y="828012"/>
              <a:ext cx="479832" cy="179341"/>
            </a:xfrm>
            <a:prstGeom prst="ellipse">
              <a:avLst/>
            </a:prstGeom>
            <a:solidFill>
              <a:schemeClr val="bg2"/>
            </a:solidFill>
            <a:ln w="9525">
              <a:noFill/>
              <a:miter lim="800000"/>
              <a:headEnd/>
              <a:tailEnd/>
            </a:ln>
          </p:spPr>
          <p:txBody>
            <a:bodyPr wrap="square" rtlCol="0" anchor="ctr"/>
            <a:lstStyle/>
            <a:p>
              <a:pPr algn="ctr" defTabSz="914126"/>
              <a:endParaRPr lang="en-US" sz="2400" kern="0" dirty="0">
                <a:solidFill>
                  <a:srgbClr val="404040"/>
                </a:solidFill>
                <a:latin typeface="Arial"/>
              </a:endParaRPr>
            </a:p>
          </p:txBody>
        </p:sp>
        <p:sp>
          <p:nvSpPr>
            <p:cNvPr id="254" name="Oval 253"/>
            <p:cNvSpPr/>
            <p:nvPr/>
          </p:nvSpPr>
          <p:spPr>
            <a:xfrm>
              <a:off x="3721587" y="1180977"/>
              <a:ext cx="479832" cy="179341"/>
            </a:xfrm>
            <a:prstGeom prst="ellipse">
              <a:avLst/>
            </a:prstGeom>
            <a:solidFill>
              <a:schemeClr val="bg2"/>
            </a:solidFill>
            <a:ln w="9525">
              <a:noFill/>
              <a:miter lim="800000"/>
              <a:headEnd/>
              <a:tailEnd/>
            </a:ln>
          </p:spPr>
          <p:txBody>
            <a:bodyPr wrap="square" rtlCol="0" anchor="ctr"/>
            <a:lstStyle/>
            <a:p>
              <a:pPr algn="ctr" defTabSz="914126"/>
              <a:endParaRPr lang="en-US" sz="2400" kern="0" dirty="0">
                <a:solidFill>
                  <a:srgbClr val="404040"/>
                </a:solidFill>
                <a:latin typeface="Arial"/>
              </a:endParaRPr>
            </a:p>
          </p:txBody>
        </p:sp>
        <p:sp>
          <p:nvSpPr>
            <p:cNvPr id="255" name="Rectangle 254"/>
            <p:cNvSpPr/>
            <p:nvPr/>
          </p:nvSpPr>
          <p:spPr>
            <a:xfrm>
              <a:off x="3721587" y="929586"/>
              <a:ext cx="479832" cy="322116"/>
            </a:xfrm>
            <a:prstGeom prst="rect">
              <a:avLst/>
            </a:prstGeom>
            <a:solidFill>
              <a:schemeClr val="bg2"/>
            </a:solidFill>
            <a:ln w="9525">
              <a:noFill/>
              <a:miter lim="800000"/>
              <a:headEnd/>
              <a:tailEnd/>
            </a:ln>
          </p:spPr>
          <p:txBody>
            <a:bodyPr wrap="square" rtlCol="0" anchor="ctr"/>
            <a:lstStyle/>
            <a:p>
              <a:pPr algn="ctr" defTabSz="914126"/>
              <a:endParaRPr lang="en-US" sz="2400" kern="0" dirty="0">
                <a:solidFill>
                  <a:srgbClr val="404040"/>
                </a:solidFill>
                <a:latin typeface="Arial"/>
              </a:endParaRPr>
            </a:p>
          </p:txBody>
        </p:sp>
        <p:sp>
          <p:nvSpPr>
            <p:cNvPr id="258" name="Oval 257"/>
            <p:cNvSpPr/>
            <p:nvPr/>
          </p:nvSpPr>
          <p:spPr>
            <a:xfrm>
              <a:off x="2771607" y="1749928"/>
              <a:ext cx="261860" cy="97872"/>
            </a:xfrm>
            <a:prstGeom prst="ellipse">
              <a:avLst/>
            </a:prstGeom>
            <a:solidFill>
              <a:schemeClr val="bg2"/>
            </a:solidFill>
            <a:ln w="9525">
              <a:noFill/>
              <a:miter lim="800000"/>
              <a:headEnd/>
              <a:tailEnd/>
            </a:ln>
          </p:spPr>
          <p:txBody>
            <a:bodyPr wrap="square" rtlCol="0" anchor="ctr"/>
            <a:lstStyle/>
            <a:p>
              <a:pPr algn="ctr" defTabSz="914126"/>
              <a:endParaRPr lang="en-US" sz="2400" kern="0" dirty="0">
                <a:solidFill>
                  <a:srgbClr val="404040"/>
                </a:solidFill>
                <a:latin typeface="Arial"/>
              </a:endParaRPr>
            </a:p>
          </p:txBody>
        </p:sp>
        <p:sp>
          <p:nvSpPr>
            <p:cNvPr id="259" name="Oval 258"/>
            <p:cNvSpPr/>
            <p:nvPr/>
          </p:nvSpPr>
          <p:spPr>
            <a:xfrm>
              <a:off x="2771607" y="1942554"/>
              <a:ext cx="261860" cy="97872"/>
            </a:xfrm>
            <a:prstGeom prst="ellipse">
              <a:avLst/>
            </a:prstGeom>
            <a:solidFill>
              <a:schemeClr val="bg2"/>
            </a:solidFill>
            <a:ln w="9525">
              <a:noFill/>
              <a:miter lim="800000"/>
              <a:headEnd/>
              <a:tailEnd/>
            </a:ln>
          </p:spPr>
          <p:txBody>
            <a:bodyPr wrap="square" rtlCol="0" anchor="ctr"/>
            <a:lstStyle/>
            <a:p>
              <a:pPr algn="ctr" defTabSz="914126"/>
              <a:endParaRPr lang="en-US" sz="2400" kern="0" dirty="0">
                <a:solidFill>
                  <a:srgbClr val="404040"/>
                </a:solidFill>
                <a:latin typeface="Arial"/>
              </a:endParaRPr>
            </a:p>
          </p:txBody>
        </p:sp>
        <p:sp>
          <p:nvSpPr>
            <p:cNvPr id="260" name="Rectangle 259"/>
            <p:cNvSpPr/>
            <p:nvPr/>
          </p:nvSpPr>
          <p:spPr>
            <a:xfrm>
              <a:off x="2771607" y="1805360"/>
              <a:ext cx="261860" cy="175790"/>
            </a:xfrm>
            <a:prstGeom prst="rect">
              <a:avLst/>
            </a:prstGeom>
            <a:solidFill>
              <a:schemeClr val="bg2"/>
            </a:solidFill>
            <a:ln w="9525">
              <a:noFill/>
              <a:miter lim="800000"/>
              <a:headEnd/>
              <a:tailEnd/>
            </a:ln>
          </p:spPr>
          <p:txBody>
            <a:bodyPr wrap="square" rtlCol="0" anchor="ctr"/>
            <a:lstStyle/>
            <a:p>
              <a:pPr algn="ctr" defTabSz="914126"/>
              <a:endParaRPr lang="en-US" sz="2400" kern="0" dirty="0">
                <a:solidFill>
                  <a:srgbClr val="404040"/>
                </a:solidFill>
                <a:latin typeface="Arial"/>
              </a:endParaRPr>
            </a:p>
          </p:txBody>
        </p:sp>
        <p:sp>
          <p:nvSpPr>
            <p:cNvPr id="262" name="Oval 261"/>
            <p:cNvSpPr/>
            <p:nvPr/>
          </p:nvSpPr>
          <p:spPr>
            <a:xfrm>
              <a:off x="3295537" y="1749928"/>
              <a:ext cx="261860" cy="97872"/>
            </a:xfrm>
            <a:prstGeom prst="ellipse">
              <a:avLst/>
            </a:prstGeom>
            <a:solidFill>
              <a:schemeClr val="bg2"/>
            </a:solidFill>
            <a:ln w="9525">
              <a:noFill/>
              <a:miter lim="800000"/>
              <a:headEnd/>
              <a:tailEnd/>
            </a:ln>
          </p:spPr>
          <p:txBody>
            <a:bodyPr wrap="square" rtlCol="0" anchor="ctr"/>
            <a:lstStyle/>
            <a:p>
              <a:pPr algn="ctr" defTabSz="914126"/>
              <a:endParaRPr lang="en-US" sz="2400" kern="0" dirty="0">
                <a:solidFill>
                  <a:srgbClr val="404040"/>
                </a:solidFill>
                <a:latin typeface="Arial"/>
              </a:endParaRPr>
            </a:p>
          </p:txBody>
        </p:sp>
        <p:sp>
          <p:nvSpPr>
            <p:cNvPr id="263" name="Oval 262"/>
            <p:cNvSpPr/>
            <p:nvPr/>
          </p:nvSpPr>
          <p:spPr>
            <a:xfrm>
              <a:off x="3295537" y="1942554"/>
              <a:ext cx="261860" cy="97872"/>
            </a:xfrm>
            <a:prstGeom prst="ellipse">
              <a:avLst/>
            </a:prstGeom>
            <a:solidFill>
              <a:schemeClr val="bg2"/>
            </a:solidFill>
            <a:ln w="9525">
              <a:noFill/>
              <a:miter lim="800000"/>
              <a:headEnd/>
              <a:tailEnd/>
            </a:ln>
          </p:spPr>
          <p:txBody>
            <a:bodyPr wrap="square" rtlCol="0" anchor="ctr"/>
            <a:lstStyle/>
            <a:p>
              <a:pPr algn="ctr" defTabSz="914126"/>
              <a:endParaRPr lang="en-US" sz="2400" kern="0" dirty="0">
                <a:solidFill>
                  <a:srgbClr val="404040"/>
                </a:solidFill>
                <a:latin typeface="Arial"/>
              </a:endParaRPr>
            </a:p>
          </p:txBody>
        </p:sp>
        <p:sp>
          <p:nvSpPr>
            <p:cNvPr id="264" name="Rectangle 263"/>
            <p:cNvSpPr/>
            <p:nvPr/>
          </p:nvSpPr>
          <p:spPr>
            <a:xfrm>
              <a:off x="3295537" y="1805360"/>
              <a:ext cx="261860" cy="175790"/>
            </a:xfrm>
            <a:prstGeom prst="rect">
              <a:avLst/>
            </a:prstGeom>
            <a:solidFill>
              <a:schemeClr val="bg2"/>
            </a:solidFill>
            <a:ln w="9525">
              <a:noFill/>
              <a:miter lim="800000"/>
              <a:headEnd/>
              <a:tailEnd/>
            </a:ln>
          </p:spPr>
          <p:txBody>
            <a:bodyPr wrap="square" rtlCol="0" anchor="ctr"/>
            <a:lstStyle/>
            <a:p>
              <a:pPr algn="ctr" defTabSz="914126"/>
              <a:endParaRPr lang="en-US" sz="2400" kern="0" dirty="0">
                <a:solidFill>
                  <a:srgbClr val="404040"/>
                </a:solidFill>
                <a:latin typeface="Arial"/>
              </a:endParaRPr>
            </a:p>
          </p:txBody>
        </p:sp>
        <p:sp>
          <p:nvSpPr>
            <p:cNvPr id="266" name="Oval 265"/>
            <p:cNvSpPr/>
            <p:nvPr/>
          </p:nvSpPr>
          <p:spPr>
            <a:xfrm>
              <a:off x="3819467" y="1749928"/>
              <a:ext cx="261860" cy="97872"/>
            </a:xfrm>
            <a:prstGeom prst="ellipse">
              <a:avLst/>
            </a:prstGeom>
            <a:solidFill>
              <a:schemeClr val="bg2"/>
            </a:solidFill>
            <a:ln w="9525">
              <a:noFill/>
              <a:miter lim="800000"/>
              <a:headEnd/>
              <a:tailEnd/>
            </a:ln>
          </p:spPr>
          <p:txBody>
            <a:bodyPr wrap="square" rtlCol="0" anchor="ctr"/>
            <a:lstStyle/>
            <a:p>
              <a:pPr algn="ctr" defTabSz="914126"/>
              <a:endParaRPr lang="en-US" sz="2400" kern="0" dirty="0">
                <a:solidFill>
                  <a:srgbClr val="404040"/>
                </a:solidFill>
                <a:latin typeface="Arial"/>
              </a:endParaRPr>
            </a:p>
          </p:txBody>
        </p:sp>
        <p:sp>
          <p:nvSpPr>
            <p:cNvPr id="267" name="Oval 266"/>
            <p:cNvSpPr/>
            <p:nvPr/>
          </p:nvSpPr>
          <p:spPr>
            <a:xfrm>
              <a:off x="3819467" y="1942554"/>
              <a:ext cx="261860" cy="97872"/>
            </a:xfrm>
            <a:prstGeom prst="ellipse">
              <a:avLst/>
            </a:prstGeom>
            <a:solidFill>
              <a:schemeClr val="bg2"/>
            </a:solidFill>
            <a:ln w="9525">
              <a:noFill/>
              <a:miter lim="800000"/>
              <a:headEnd/>
              <a:tailEnd/>
            </a:ln>
          </p:spPr>
          <p:txBody>
            <a:bodyPr wrap="square" rtlCol="0" anchor="ctr"/>
            <a:lstStyle/>
            <a:p>
              <a:pPr algn="ctr" defTabSz="914126"/>
              <a:endParaRPr lang="en-US" sz="2400" kern="0" dirty="0">
                <a:solidFill>
                  <a:srgbClr val="404040"/>
                </a:solidFill>
                <a:latin typeface="Arial"/>
              </a:endParaRPr>
            </a:p>
          </p:txBody>
        </p:sp>
        <p:sp>
          <p:nvSpPr>
            <p:cNvPr id="268" name="Rectangle 267"/>
            <p:cNvSpPr/>
            <p:nvPr/>
          </p:nvSpPr>
          <p:spPr>
            <a:xfrm>
              <a:off x="3819467" y="1805360"/>
              <a:ext cx="261860" cy="175790"/>
            </a:xfrm>
            <a:prstGeom prst="rect">
              <a:avLst/>
            </a:prstGeom>
            <a:solidFill>
              <a:schemeClr val="bg2"/>
            </a:solidFill>
            <a:ln w="9525">
              <a:noFill/>
              <a:miter lim="800000"/>
              <a:headEnd/>
              <a:tailEnd/>
            </a:ln>
          </p:spPr>
          <p:txBody>
            <a:bodyPr wrap="square" rtlCol="0" anchor="ctr"/>
            <a:lstStyle/>
            <a:p>
              <a:pPr algn="ctr" defTabSz="914126"/>
              <a:endParaRPr lang="en-US" sz="2400" kern="0" dirty="0">
                <a:solidFill>
                  <a:srgbClr val="404040"/>
                </a:solidFill>
                <a:latin typeface="Arial"/>
              </a:endParaRPr>
            </a:p>
          </p:txBody>
        </p:sp>
        <p:sp>
          <p:nvSpPr>
            <p:cNvPr id="256" name="Freeform 17"/>
            <p:cNvSpPr>
              <a:spLocks noEditPoints="1"/>
            </p:cNvSpPr>
            <p:nvPr/>
          </p:nvSpPr>
          <p:spPr bwMode="auto">
            <a:xfrm>
              <a:off x="3721587" y="806490"/>
              <a:ext cx="479832" cy="577634"/>
            </a:xfrm>
            <a:custGeom>
              <a:avLst/>
              <a:gdLst>
                <a:gd name="T0" fmla="*/ 307 w 308"/>
                <a:gd name="T1" fmla="*/ 55 h 371"/>
                <a:gd name="T2" fmla="*/ 154 w 308"/>
                <a:gd name="T3" fmla="*/ 0 h 371"/>
                <a:gd name="T4" fmla="*/ 1 w 308"/>
                <a:gd name="T5" fmla="*/ 55 h 371"/>
                <a:gd name="T6" fmla="*/ 0 w 308"/>
                <a:gd name="T7" fmla="*/ 59 h 371"/>
                <a:gd name="T8" fmla="*/ 0 w 308"/>
                <a:gd name="T9" fmla="*/ 315 h 371"/>
                <a:gd name="T10" fmla="*/ 3 w 308"/>
                <a:gd name="T11" fmla="*/ 321 h 371"/>
                <a:gd name="T12" fmla="*/ 154 w 308"/>
                <a:gd name="T13" fmla="*/ 371 h 371"/>
                <a:gd name="T14" fmla="*/ 305 w 308"/>
                <a:gd name="T15" fmla="*/ 321 h 371"/>
                <a:gd name="T16" fmla="*/ 308 w 308"/>
                <a:gd name="T17" fmla="*/ 315 h 371"/>
                <a:gd name="T18" fmla="*/ 308 w 308"/>
                <a:gd name="T19" fmla="*/ 309 h 371"/>
                <a:gd name="T20" fmla="*/ 308 w 308"/>
                <a:gd name="T21" fmla="*/ 309 h 371"/>
                <a:gd name="T22" fmla="*/ 308 w 308"/>
                <a:gd name="T23" fmla="*/ 309 h 371"/>
                <a:gd name="T24" fmla="*/ 308 w 308"/>
                <a:gd name="T25" fmla="*/ 226 h 371"/>
                <a:gd name="T26" fmla="*/ 308 w 308"/>
                <a:gd name="T27" fmla="*/ 226 h 371"/>
                <a:gd name="T28" fmla="*/ 308 w 308"/>
                <a:gd name="T29" fmla="*/ 225 h 371"/>
                <a:gd name="T30" fmla="*/ 308 w 308"/>
                <a:gd name="T31" fmla="*/ 144 h 371"/>
                <a:gd name="T32" fmla="*/ 308 w 308"/>
                <a:gd name="T33" fmla="*/ 144 h 371"/>
                <a:gd name="T34" fmla="*/ 308 w 308"/>
                <a:gd name="T35" fmla="*/ 144 h 371"/>
                <a:gd name="T36" fmla="*/ 308 w 308"/>
                <a:gd name="T37" fmla="*/ 62 h 371"/>
                <a:gd name="T38" fmla="*/ 308 w 308"/>
                <a:gd name="T39" fmla="*/ 62 h 371"/>
                <a:gd name="T40" fmla="*/ 308 w 308"/>
                <a:gd name="T41" fmla="*/ 62 h 371"/>
                <a:gd name="T42" fmla="*/ 308 w 308"/>
                <a:gd name="T43" fmla="*/ 59 h 371"/>
                <a:gd name="T44" fmla="*/ 307 w 308"/>
                <a:gd name="T45" fmla="*/ 55 h 371"/>
                <a:gd name="T46" fmla="*/ 292 w 308"/>
                <a:gd name="T47" fmla="*/ 226 h 371"/>
                <a:gd name="T48" fmla="*/ 154 w 308"/>
                <a:gd name="T49" fmla="*/ 272 h 371"/>
                <a:gd name="T50" fmla="*/ 16 w 308"/>
                <a:gd name="T51" fmla="*/ 226 h 371"/>
                <a:gd name="T52" fmla="*/ 16 w 308"/>
                <a:gd name="T53" fmla="*/ 225 h 371"/>
                <a:gd name="T54" fmla="*/ 16 w 308"/>
                <a:gd name="T55" fmla="*/ 172 h 371"/>
                <a:gd name="T56" fmla="*/ 154 w 308"/>
                <a:gd name="T57" fmla="*/ 206 h 371"/>
                <a:gd name="T58" fmla="*/ 292 w 308"/>
                <a:gd name="T59" fmla="*/ 172 h 371"/>
                <a:gd name="T60" fmla="*/ 292 w 308"/>
                <a:gd name="T61" fmla="*/ 226 h 371"/>
                <a:gd name="T62" fmla="*/ 292 w 308"/>
                <a:gd name="T63" fmla="*/ 144 h 371"/>
                <a:gd name="T64" fmla="*/ 154 w 308"/>
                <a:gd name="T65" fmla="*/ 190 h 371"/>
                <a:gd name="T66" fmla="*/ 16 w 308"/>
                <a:gd name="T67" fmla="*/ 144 h 371"/>
                <a:gd name="T68" fmla="*/ 16 w 308"/>
                <a:gd name="T69" fmla="*/ 144 h 371"/>
                <a:gd name="T70" fmla="*/ 16 w 308"/>
                <a:gd name="T71" fmla="*/ 90 h 371"/>
                <a:gd name="T72" fmla="*/ 154 w 308"/>
                <a:gd name="T73" fmla="*/ 124 h 371"/>
                <a:gd name="T74" fmla="*/ 292 w 308"/>
                <a:gd name="T75" fmla="*/ 90 h 371"/>
                <a:gd name="T76" fmla="*/ 292 w 308"/>
                <a:gd name="T77" fmla="*/ 144 h 371"/>
                <a:gd name="T78" fmla="*/ 154 w 308"/>
                <a:gd name="T79" fmla="*/ 16 h 371"/>
                <a:gd name="T80" fmla="*/ 292 w 308"/>
                <a:gd name="T81" fmla="*/ 62 h 371"/>
                <a:gd name="T82" fmla="*/ 292 w 308"/>
                <a:gd name="T83" fmla="*/ 62 h 371"/>
                <a:gd name="T84" fmla="*/ 154 w 308"/>
                <a:gd name="T85" fmla="*/ 108 h 371"/>
                <a:gd name="T86" fmla="*/ 16 w 308"/>
                <a:gd name="T87" fmla="*/ 62 h 371"/>
                <a:gd name="T88" fmla="*/ 154 w 308"/>
                <a:gd name="T89" fmla="*/ 16 h 371"/>
                <a:gd name="T90" fmla="*/ 154 w 308"/>
                <a:gd name="T91" fmla="*/ 355 h 371"/>
                <a:gd name="T92" fmla="*/ 16 w 308"/>
                <a:gd name="T93" fmla="*/ 309 h 371"/>
                <a:gd name="T94" fmla="*/ 16 w 308"/>
                <a:gd name="T95" fmla="*/ 309 h 371"/>
                <a:gd name="T96" fmla="*/ 16 w 308"/>
                <a:gd name="T97" fmla="*/ 254 h 371"/>
                <a:gd name="T98" fmla="*/ 154 w 308"/>
                <a:gd name="T99" fmla="*/ 288 h 371"/>
                <a:gd name="T100" fmla="*/ 292 w 308"/>
                <a:gd name="T101" fmla="*/ 254 h 371"/>
                <a:gd name="T102" fmla="*/ 292 w 308"/>
                <a:gd name="T103" fmla="*/ 309 h 371"/>
                <a:gd name="T104" fmla="*/ 154 w 308"/>
                <a:gd name="T105" fmla="*/ 355 h 3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308" h="371">
                  <a:moveTo>
                    <a:pt x="307" y="55"/>
                  </a:moveTo>
                  <a:cubicBezTo>
                    <a:pt x="300" y="27"/>
                    <a:pt x="247" y="0"/>
                    <a:pt x="154" y="0"/>
                  </a:cubicBezTo>
                  <a:cubicBezTo>
                    <a:pt x="61" y="0"/>
                    <a:pt x="8" y="27"/>
                    <a:pt x="1" y="55"/>
                  </a:cubicBezTo>
                  <a:cubicBezTo>
                    <a:pt x="0" y="56"/>
                    <a:pt x="0" y="58"/>
                    <a:pt x="0" y="59"/>
                  </a:cubicBezTo>
                  <a:cubicBezTo>
                    <a:pt x="0" y="315"/>
                    <a:pt x="0" y="315"/>
                    <a:pt x="0" y="315"/>
                  </a:cubicBezTo>
                  <a:cubicBezTo>
                    <a:pt x="0" y="317"/>
                    <a:pt x="1" y="320"/>
                    <a:pt x="3" y="321"/>
                  </a:cubicBezTo>
                  <a:cubicBezTo>
                    <a:pt x="15" y="347"/>
                    <a:pt x="67" y="371"/>
                    <a:pt x="154" y="371"/>
                  </a:cubicBezTo>
                  <a:cubicBezTo>
                    <a:pt x="241" y="371"/>
                    <a:pt x="293" y="347"/>
                    <a:pt x="305" y="321"/>
                  </a:cubicBezTo>
                  <a:cubicBezTo>
                    <a:pt x="307" y="320"/>
                    <a:pt x="308" y="317"/>
                    <a:pt x="308" y="315"/>
                  </a:cubicBezTo>
                  <a:cubicBezTo>
                    <a:pt x="308" y="309"/>
                    <a:pt x="308" y="309"/>
                    <a:pt x="308" y="309"/>
                  </a:cubicBezTo>
                  <a:cubicBezTo>
                    <a:pt x="308" y="309"/>
                    <a:pt x="308" y="309"/>
                    <a:pt x="308" y="309"/>
                  </a:cubicBezTo>
                  <a:cubicBezTo>
                    <a:pt x="308" y="309"/>
                    <a:pt x="308" y="309"/>
                    <a:pt x="308" y="309"/>
                  </a:cubicBezTo>
                  <a:cubicBezTo>
                    <a:pt x="308" y="226"/>
                    <a:pt x="308" y="226"/>
                    <a:pt x="308" y="226"/>
                  </a:cubicBezTo>
                  <a:cubicBezTo>
                    <a:pt x="308" y="226"/>
                    <a:pt x="308" y="226"/>
                    <a:pt x="308" y="226"/>
                  </a:cubicBezTo>
                  <a:cubicBezTo>
                    <a:pt x="308" y="226"/>
                    <a:pt x="308" y="226"/>
                    <a:pt x="308" y="225"/>
                  </a:cubicBezTo>
                  <a:cubicBezTo>
                    <a:pt x="308" y="144"/>
                    <a:pt x="308" y="144"/>
                    <a:pt x="308" y="144"/>
                  </a:cubicBezTo>
                  <a:cubicBezTo>
                    <a:pt x="308" y="144"/>
                    <a:pt x="308" y="144"/>
                    <a:pt x="308" y="144"/>
                  </a:cubicBezTo>
                  <a:cubicBezTo>
                    <a:pt x="308" y="144"/>
                    <a:pt x="308" y="144"/>
                    <a:pt x="308" y="144"/>
                  </a:cubicBezTo>
                  <a:cubicBezTo>
                    <a:pt x="308" y="62"/>
                    <a:pt x="308" y="62"/>
                    <a:pt x="308" y="62"/>
                  </a:cubicBezTo>
                  <a:cubicBezTo>
                    <a:pt x="308" y="62"/>
                    <a:pt x="308" y="62"/>
                    <a:pt x="308" y="62"/>
                  </a:cubicBezTo>
                  <a:cubicBezTo>
                    <a:pt x="308" y="62"/>
                    <a:pt x="308" y="62"/>
                    <a:pt x="308" y="62"/>
                  </a:cubicBezTo>
                  <a:cubicBezTo>
                    <a:pt x="308" y="59"/>
                    <a:pt x="308" y="59"/>
                    <a:pt x="308" y="59"/>
                  </a:cubicBezTo>
                  <a:cubicBezTo>
                    <a:pt x="308" y="58"/>
                    <a:pt x="308" y="57"/>
                    <a:pt x="307" y="55"/>
                  </a:cubicBezTo>
                  <a:close/>
                  <a:moveTo>
                    <a:pt x="292" y="226"/>
                  </a:moveTo>
                  <a:cubicBezTo>
                    <a:pt x="292" y="248"/>
                    <a:pt x="235" y="272"/>
                    <a:pt x="154" y="272"/>
                  </a:cubicBezTo>
                  <a:cubicBezTo>
                    <a:pt x="73" y="272"/>
                    <a:pt x="16" y="248"/>
                    <a:pt x="16" y="226"/>
                  </a:cubicBezTo>
                  <a:cubicBezTo>
                    <a:pt x="16" y="226"/>
                    <a:pt x="16" y="226"/>
                    <a:pt x="16" y="225"/>
                  </a:cubicBezTo>
                  <a:cubicBezTo>
                    <a:pt x="16" y="172"/>
                    <a:pt x="16" y="172"/>
                    <a:pt x="16" y="172"/>
                  </a:cubicBezTo>
                  <a:cubicBezTo>
                    <a:pt x="39" y="191"/>
                    <a:pt x="86" y="206"/>
                    <a:pt x="154" y="206"/>
                  </a:cubicBezTo>
                  <a:cubicBezTo>
                    <a:pt x="222" y="206"/>
                    <a:pt x="269" y="191"/>
                    <a:pt x="292" y="172"/>
                  </a:cubicBezTo>
                  <a:lnTo>
                    <a:pt x="292" y="226"/>
                  </a:lnTo>
                  <a:close/>
                  <a:moveTo>
                    <a:pt x="292" y="144"/>
                  </a:moveTo>
                  <a:cubicBezTo>
                    <a:pt x="292" y="166"/>
                    <a:pt x="235" y="190"/>
                    <a:pt x="154" y="190"/>
                  </a:cubicBezTo>
                  <a:cubicBezTo>
                    <a:pt x="73" y="190"/>
                    <a:pt x="16" y="166"/>
                    <a:pt x="16" y="144"/>
                  </a:cubicBezTo>
                  <a:cubicBezTo>
                    <a:pt x="16" y="144"/>
                    <a:pt x="16" y="144"/>
                    <a:pt x="16" y="144"/>
                  </a:cubicBezTo>
                  <a:cubicBezTo>
                    <a:pt x="16" y="90"/>
                    <a:pt x="16" y="90"/>
                    <a:pt x="16" y="90"/>
                  </a:cubicBezTo>
                  <a:cubicBezTo>
                    <a:pt x="39" y="109"/>
                    <a:pt x="86" y="124"/>
                    <a:pt x="154" y="124"/>
                  </a:cubicBezTo>
                  <a:cubicBezTo>
                    <a:pt x="222" y="124"/>
                    <a:pt x="269" y="109"/>
                    <a:pt x="292" y="90"/>
                  </a:cubicBezTo>
                  <a:lnTo>
                    <a:pt x="292" y="144"/>
                  </a:lnTo>
                  <a:close/>
                  <a:moveTo>
                    <a:pt x="154" y="16"/>
                  </a:moveTo>
                  <a:cubicBezTo>
                    <a:pt x="235" y="16"/>
                    <a:pt x="292" y="40"/>
                    <a:pt x="292" y="62"/>
                  </a:cubicBezTo>
                  <a:cubicBezTo>
                    <a:pt x="292" y="62"/>
                    <a:pt x="292" y="62"/>
                    <a:pt x="292" y="62"/>
                  </a:cubicBezTo>
                  <a:cubicBezTo>
                    <a:pt x="292" y="84"/>
                    <a:pt x="235" y="108"/>
                    <a:pt x="154" y="108"/>
                  </a:cubicBezTo>
                  <a:cubicBezTo>
                    <a:pt x="73" y="108"/>
                    <a:pt x="16" y="84"/>
                    <a:pt x="16" y="62"/>
                  </a:cubicBezTo>
                  <a:cubicBezTo>
                    <a:pt x="16" y="40"/>
                    <a:pt x="73" y="16"/>
                    <a:pt x="154" y="16"/>
                  </a:cubicBezTo>
                  <a:close/>
                  <a:moveTo>
                    <a:pt x="154" y="355"/>
                  </a:moveTo>
                  <a:cubicBezTo>
                    <a:pt x="73" y="355"/>
                    <a:pt x="16" y="331"/>
                    <a:pt x="16" y="309"/>
                  </a:cubicBezTo>
                  <a:cubicBezTo>
                    <a:pt x="16" y="309"/>
                    <a:pt x="16" y="309"/>
                    <a:pt x="16" y="309"/>
                  </a:cubicBezTo>
                  <a:cubicBezTo>
                    <a:pt x="16" y="254"/>
                    <a:pt x="16" y="254"/>
                    <a:pt x="16" y="254"/>
                  </a:cubicBezTo>
                  <a:cubicBezTo>
                    <a:pt x="39" y="273"/>
                    <a:pt x="86" y="288"/>
                    <a:pt x="154" y="288"/>
                  </a:cubicBezTo>
                  <a:cubicBezTo>
                    <a:pt x="222" y="288"/>
                    <a:pt x="269" y="273"/>
                    <a:pt x="292" y="254"/>
                  </a:cubicBezTo>
                  <a:cubicBezTo>
                    <a:pt x="292" y="309"/>
                    <a:pt x="292" y="309"/>
                    <a:pt x="292" y="309"/>
                  </a:cubicBezTo>
                  <a:cubicBezTo>
                    <a:pt x="292" y="331"/>
                    <a:pt x="235" y="355"/>
                    <a:pt x="154" y="355"/>
                  </a:cubicBezTo>
                  <a:close/>
                </a:path>
              </a:pathLst>
            </a:custGeom>
            <a:solidFill>
              <a:srgbClr val="707072"/>
            </a:solidFill>
            <a:ln>
              <a:solidFill>
                <a:srgbClr val="707072"/>
              </a:solidFill>
            </a:ln>
          </p:spPr>
          <p:txBody>
            <a:bodyPr vert="horz" wrap="square" lIns="91416" tIns="45708" rIns="91416" bIns="45708" numCol="1" anchor="t" anchorCtr="0" compatLnSpc="1">
              <a:prstTxWarp prst="textNoShape">
                <a:avLst/>
              </a:prstTxWarp>
            </a:bodyPr>
            <a:lstStyle/>
            <a:p>
              <a:pPr defTabSz="914126"/>
              <a:endParaRPr lang="en-US" sz="2400" kern="0">
                <a:solidFill>
                  <a:sysClr val="windowText" lastClr="000000"/>
                </a:solidFill>
              </a:endParaRPr>
            </a:p>
          </p:txBody>
        </p:sp>
        <p:sp>
          <p:nvSpPr>
            <p:cNvPr id="261" name="Freeform 17"/>
            <p:cNvSpPr>
              <a:spLocks noEditPoints="1"/>
            </p:cNvSpPr>
            <p:nvPr/>
          </p:nvSpPr>
          <p:spPr bwMode="auto">
            <a:xfrm>
              <a:off x="2771607" y="1738183"/>
              <a:ext cx="261860" cy="315235"/>
            </a:xfrm>
            <a:custGeom>
              <a:avLst/>
              <a:gdLst>
                <a:gd name="T0" fmla="*/ 307 w 308"/>
                <a:gd name="T1" fmla="*/ 55 h 371"/>
                <a:gd name="T2" fmla="*/ 154 w 308"/>
                <a:gd name="T3" fmla="*/ 0 h 371"/>
                <a:gd name="T4" fmla="*/ 1 w 308"/>
                <a:gd name="T5" fmla="*/ 55 h 371"/>
                <a:gd name="T6" fmla="*/ 0 w 308"/>
                <a:gd name="T7" fmla="*/ 59 h 371"/>
                <a:gd name="T8" fmla="*/ 0 w 308"/>
                <a:gd name="T9" fmla="*/ 315 h 371"/>
                <a:gd name="T10" fmla="*/ 3 w 308"/>
                <a:gd name="T11" fmla="*/ 321 h 371"/>
                <a:gd name="T12" fmla="*/ 154 w 308"/>
                <a:gd name="T13" fmla="*/ 371 h 371"/>
                <a:gd name="T14" fmla="*/ 305 w 308"/>
                <a:gd name="T15" fmla="*/ 321 h 371"/>
                <a:gd name="T16" fmla="*/ 308 w 308"/>
                <a:gd name="T17" fmla="*/ 315 h 371"/>
                <a:gd name="T18" fmla="*/ 308 w 308"/>
                <a:gd name="T19" fmla="*/ 309 h 371"/>
                <a:gd name="T20" fmla="*/ 308 w 308"/>
                <a:gd name="T21" fmla="*/ 309 h 371"/>
                <a:gd name="T22" fmla="*/ 308 w 308"/>
                <a:gd name="T23" fmla="*/ 309 h 371"/>
                <a:gd name="T24" fmla="*/ 308 w 308"/>
                <a:gd name="T25" fmla="*/ 226 h 371"/>
                <a:gd name="T26" fmla="*/ 308 w 308"/>
                <a:gd name="T27" fmla="*/ 226 h 371"/>
                <a:gd name="T28" fmla="*/ 308 w 308"/>
                <a:gd name="T29" fmla="*/ 225 h 371"/>
                <a:gd name="T30" fmla="*/ 308 w 308"/>
                <a:gd name="T31" fmla="*/ 144 h 371"/>
                <a:gd name="T32" fmla="*/ 308 w 308"/>
                <a:gd name="T33" fmla="*/ 144 h 371"/>
                <a:gd name="T34" fmla="*/ 308 w 308"/>
                <a:gd name="T35" fmla="*/ 144 h 371"/>
                <a:gd name="T36" fmla="*/ 308 w 308"/>
                <a:gd name="T37" fmla="*/ 62 h 371"/>
                <a:gd name="T38" fmla="*/ 308 w 308"/>
                <a:gd name="T39" fmla="*/ 62 h 371"/>
                <a:gd name="T40" fmla="*/ 308 w 308"/>
                <a:gd name="T41" fmla="*/ 62 h 371"/>
                <a:gd name="T42" fmla="*/ 308 w 308"/>
                <a:gd name="T43" fmla="*/ 59 h 371"/>
                <a:gd name="T44" fmla="*/ 307 w 308"/>
                <a:gd name="T45" fmla="*/ 55 h 371"/>
                <a:gd name="T46" fmla="*/ 292 w 308"/>
                <a:gd name="T47" fmla="*/ 226 h 371"/>
                <a:gd name="T48" fmla="*/ 154 w 308"/>
                <a:gd name="T49" fmla="*/ 272 h 371"/>
                <a:gd name="T50" fmla="*/ 16 w 308"/>
                <a:gd name="T51" fmla="*/ 226 h 371"/>
                <a:gd name="T52" fmla="*/ 16 w 308"/>
                <a:gd name="T53" fmla="*/ 225 h 371"/>
                <a:gd name="T54" fmla="*/ 16 w 308"/>
                <a:gd name="T55" fmla="*/ 172 h 371"/>
                <a:gd name="T56" fmla="*/ 154 w 308"/>
                <a:gd name="T57" fmla="*/ 206 h 371"/>
                <a:gd name="T58" fmla="*/ 292 w 308"/>
                <a:gd name="T59" fmla="*/ 172 h 371"/>
                <a:gd name="T60" fmla="*/ 292 w 308"/>
                <a:gd name="T61" fmla="*/ 226 h 371"/>
                <a:gd name="T62" fmla="*/ 292 w 308"/>
                <a:gd name="T63" fmla="*/ 144 h 371"/>
                <a:gd name="T64" fmla="*/ 154 w 308"/>
                <a:gd name="T65" fmla="*/ 190 h 371"/>
                <a:gd name="T66" fmla="*/ 16 w 308"/>
                <a:gd name="T67" fmla="*/ 144 h 371"/>
                <a:gd name="T68" fmla="*/ 16 w 308"/>
                <a:gd name="T69" fmla="*/ 144 h 371"/>
                <a:gd name="T70" fmla="*/ 16 w 308"/>
                <a:gd name="T71" fmla="*/ 90 h 371"/>
                <a:gd name="T72" fmla="*/ 154 w 308"/>
                <a:gd name="T73" fmla="*/ 124 h 371"/>
                <a:gd name="T74" fmla="*/ 292 w 308"/>
                <a:gd name="T75" fmla="*/ 90 h 371"/>
                <a:gd name="T76" fmla="*/ 292 w 308"/>
                <a:gd name="T77" fmla="*/ 144 h 371"/>
                <a:gd name="T78" fmla="*/ 154 w 308"/>
                <a:gd name="T79" fmla="*/ 16 h 371"/>
                <a:gd name="T80" fmla="*/ 292 w 308"/>
                <a:gd name="T81" fmla="*/ 62 h 371"/>
                <a:gd name="T82" fmla="*/ 292 w 308"/>
                <a:gd name="T83" fmla="*/ 62 h 371"/>
                <a:gd name="T84" fmla="*/ 154 w 308"/>
                <a:gd name="T85" fmla="*/ 108 h 371"/>
                <a:gd name="T86" fmla="*/ 16 w 308"/>
                <a:gd name="T87" fmla="*/ 62 h 371"/>
                <a:gd name="T88" fmla="*/ 154 w 308"/>
                <a:gd name="T89" fmla="*/ 16 h 371"/>
                <a:gd name="T90" fmla="*/ 154 w 308"/>
                <a:gd name="T91" fmla="*/ 355 h 371"/>
                <a:gd name="T92" fmla="*/ 16 w 308"/>
                <a:gd name="T93" fmla="*/ 309 h 371"/>
                <a:gd name="T94" fmla="*/ 16 w 308"/>
                <a:gd name="T95" fmla="*/ 309 h 371"/>
                <a:gd name="T96" fmla="*/ 16 w 308"/>
                <a:gd name="T97" fmla="*/ 254 h 371"/>
                <a:gd name="T98" fmla="*/ 154 w 308"/>
                <a:gd name="T99" fmla="*/ 288 h 371"/>
                <a:gd name="T100" fmla="*/ 292 w 308"/>
                <a:gd name="T101" fmla="*/ 254 h 371"/>
                <a:gd name="T102" fmla="*/ 292 w 308"/>
                <a:gd name="T103" fmla="*/ 309 h 371"/>
                <a:gd name="T104" fmla="*/ 154 w 308"/>
                <a:gd name="T105" fmla="*/ 355 h 3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308" h="371">
                  <a:moveTo>
                    <a:pt x="307" y="55"/>
                  </a:moveTo>
                  <a:cubicBezTo>
                    <a:pt x="300" y="27"/>
                    <a:pt x="247" y="0"/>
                    <a:pt x="154" y="0"/>
                  </a:cubicBezTo>
                  <a:cubicBezTo>
                    <a:pt x="61" y="0"/>
                    <a:pt x="8" y="27"/>
                    <a:pt x="1" y="55"/>
                  </a:cubicBezTo>
                  <a:cubicBezTo>
                    <a:pt x="0" y="56"/>
                    <a:pt x="0" y="58"/>
                    <a:pt x="0" y="59"/>
                  </a:cubicBezTo>
                  <a:cubicBezTo>
                    <a:pt x="0" y="315"/>
                    <a:pt x="0" y="315"/>
                    <a:pt x="0" y="315"/>
                  </a:cubicBezTo>
                  <a:cubicBezTo>
                    <a:pt x="0" y="317"/>
                    <a:pt x="1" y="320"/>
                    <a:pt x="3" y="321"/>
                  </a:cubicBezTo>
                  <a:cubicBezTo>
                    <a:pt x="15" y="347"/>
                    <a:pt x="67" y="371"/>
                    <a:pt x="154" y="371"/>
                  </a:cubicBezTo>
                  <a:cubicBezTo>
                    <a:pt x="241" y="371"/>
                    <a:pt x="293" y="347"/>
                    <a:pt x="305" y="321"/>
                  </a:cubicBezTo>
                  <a:cubicBezTo>
                    <a:pt x="307" y="320"/>
                    <a:pt x="308" y="317"/>
                    <a:pt x="308" y="315"/>
                  </a:cubicBezTo>
                  <a:cubicBezTo>
                    <a:pt x="308" y="309"/>
                    <a:pt x="308" y="309"/>
                    <a:pt x="308" y="309"/>
                  </a:cubicBezTo>
                  <a:cubicBezTo>
                    <a:pt x="308" y="309"/>
                    <a:pt x="308" y="309"/>
                    <a:pt x="308" y="309"/>
                  </a:cubicBezTo>
                  <a:cubicBezTo>
                    <a:pt x="308" y="309"/>
                    <a:pt x="308" y="309"/>
                    <a:pt x="308" y="309"/>
                  </a:cubicBezTo>
                  <a:cubicBezTo>
                    <a:pt x="308" y="226"/>
                    <a:pt x="308" y="226"/>
                    <a:pt x="308" y="226"/>
                  </a:cubicBezTo>
                  <a:cubicBezTo>
                    <a:pt x="308" y="226"/>
                    <a:pt x="308" y="226"/>
                    <a:pt x="308" y="226"/>
                  </a:cubicBezTo>
                  <a:cubicBezTo>
                    <a:pt x="308" y="226"/>
                    <a:pt x="308" y="226"/>
                    <a:pt x="308" y="225"/>
                  </a:cubicBezTo>
                  <a:cubicBezTo>
                    <a:pt x="308" y="144"/>
                    <a:pt x="308" y="144"/>
                    <a:pt x="308" y="144"/>
                  </a:cubicBezTo>
                  <a:cubicBezTo>
                    <a:pt x="308" y="144"/>
                    <a:pt x="308" y="144"/>
                    <a:pt x="308" y="144"/>
                  </a:cubicBezTo>
                  <a:cubicBezTo>
                    <a:pt x="308" y="144"/>
                    <a:pt x="308" y="144"/>
                    <a:pt x="308" y="144"/>
                  </a:cubicBezTo>
                  <a:cubicBezTo>
                    <a:pt x="308" y="62"/>
                    <a:pt x="308" y="62"/>
                    <a:pt x="308" y="62"/>
                  </a:cubicBezTo>
                  <a:cubicBezTo>
                    <a:pt x="308" y="62"/>
                    <a:pt x="308" y="62"/>
                    <a:pt x="308" y="62"/>
                  </a:cubicBezTo>
                  <a:cubicBezTo>
                    <a:pt x="308" y="62"/>
                    <a:pt x="308" y="62"/>
                    <a:pt x="308" y="62"/>
                  </a:cubicBezTo>
                  <a:cubicBezTo>
                    <a:pt x="308" y="59"/>
                    <a:pt x="308" y="59"/>
                    <a:pt x="308" y="59"/>
                  </a:cubicBezTo>
                  <a:cubicBezTo>
                    <a:pt x="308" y="58"/>
                    <a:pt x="308" y="57"/>
                    <a:pt x="307" y="55"/>
                  </a:cubicBezTo>
                  <a:close/>
                  <a:moveTo>
                    <a:pt x="292" y="226"/>
                  </a:moveTo>
                  <a:cubicBezTo>
                    <a:pt x="292" y="248"/>
                    <a:pt x="235" y="272"/>
                    <a:pt x="154" y="272"/>
                  </a:cubicBezTo>
                  <a:cubicBezTo>
                    <a:pt x="73" y="272"/>
                    <a:pt x="16" y="248"/>
                    <a:pt x="16" y="226"/>
                  </a:cubicBezTo>
                  <a:cubicBezTo>
                    <a:pt x="16" y="226"/>
                    <a:pt x="16" y="226"/>
                    <a:pt x="16" y="225"/>
                  </a:cubicBezTo>
                  <a:cubicBezTo>
                    <a:pt x="16" y="172"/>
                    <a:pt x="16" y="172"/>
                    <a:pt x="16" y="172"/>
                  </a:cubicBezTo>
                  <a:cubicBezTo>
                    <a:pt x="39" y="191"/>
                    <a:pt x="86" y="206"/>
                    <a:pt x="154" y="206"/>
                  </a:cubicBezTo>
                  <a:cubicBezTo>
                    <a:pt x="222" y="206"/>
                    <a:pt x="269" y="191"/>
                    <a:pt x="292" y="172"/>
                  </a:cubicBezTo>
                  <a:lnTo>
                    <a:pt x="292" y="226"/>
                  </a:lnTo>
                  <a:close/>
                  <a:moveTo>
                    <a:pt x="292" y="144"/>
                  </a:moveTo>
                  <a:cubicBezTo>
                    <a:pt x="292" y="166"/>
                    <a:pt x="235" y="190"/>
                    <a:pt x="154" y="190"/>
                  </a:cubicBezTo>
                  <a:cubicBezTo>
                    <a:pt x="73" y="190"/>
                    <a:pt x="16" y="166"/>
                    <a:pt x="16" y="144"/>
                  </a:cubicBezTo>
                  <a:cubicBezTo>
                    <a:pt x="16" y="144"/>
                    <a:pt x="16" y="144"/>
                    <a:pt x="16" y="144"/>
                  </a:cubicBezTo>
                  <a:cubicBezTo>
                    <a:pt x="16" y="90"/>
                    <a:pt x="16" y="90"/>
                    <a:pt x="16" y="90"/>
                  </a:cubicBezTo>
                  <a:cubicBezTo>
                    <a:pt x="39" y="109"/>
                    <a:pt x="86" y="124"/>
                    <a:pt x="154" y="124"/>
                  </a:cubicBezTo>
                  <a:cubicBezTo>
                    <a:pt x="222" y="124"/>
                    <a:pt x="269" y="109"/>
                    <a:pt x="292" y="90"/>
                  </a:cubicBezTo>
                  <a:lnTo>
                    <a:pt x="292" y="144"/>
                  </a:lnTo>
                  <a:close/>
                  <a:moveTo>
                    <a:pt x="154" y="16"/>
                  </a:moveTo>
                  <a:cubicBezTo>
                    <a:pt x="235" y="16"/>
                    <a:pt x="292" y="40"/>
                    <a:pt x="292" y="62"/>
                  </a:cubicBezTo>
                  <a:cubicBezTo>
                    <a:pt x="292" y="62"/>
                    <a:pt x="292" y="62"/>
                    <a:pt x="292" y="62"/>
                  </a:cubicBezTo>
                  <a:cubicBezTo>
                    <a:pt x="292" y="84"/>
                    <a:pt x="235" y="108"/>
                    <a:pt x="154" y="108"/>
                  </a:cubicBezTo>
                  <a:cubicBezTo>
                    <a:pt x="73" y="108"/>
                    <a:pt x="16" y="84"/>
                    <a:pt x="16" y="62"/>
                  </a:cubicBezTo>
                  <a:cubicBezTo>
                    <a:pt x="16" y="40"/>
                    <a:pt x="73" y="16"/>
                    <a:pt x="154" y="16"/>
                  </a:cubicBezTo>
                  <a:close/>
                  <a:moveTo>
                    <a:pt x="154" y="355"/>
                  </a:moveTo>
                  <a:cubicBezTo>
                    <a:pt x="73" y="355"/>
                    <a:pt x="16" y="331"/>
                    <a:pt x="16" y="309"/>
                  </a:cubicBezTo>
                  <a:cubicBezTo>
                    <a:pt x="16" y="309"/>
                    <a:pt x="16" y="309"/>
                    <a:pt x="16" y="309"/>
                  </a:cubicBezTo>
                  <a:cubicBezTo>
                    <a:pt x="16" y="254"/>
                    <a:pt x="16" y="254"/>
                    <a:pt x="16" y="254"/>
                  </a:cubicBezTo>
                  <a:cubicBezTo>
                    <a:pt x="39" y="273"/>
                    <a:pt x="86" y="288"/>
                    <a:pt x="154" y="288"/>
                  </a:cubicBezTo>
                  <a:cubicBezTo>
                    <a:pt x="222" y="288"/>
                    <a:pt x="269" y="273"/>
                    <a:pt x="292" y="254"/>
                  </a:cubicBezTo>
                  <a:cubicBezTo>
                    <a:pt x="292" y="309"/>
                    <a:pt x="292" y="309"/>
                    <a:pt x="292" y="309"/>
                  </a:cubicBezTo>
                  <a:cubicBezTo>
                    <a:pt x="292" y="331"/>
                    <a:pt x="235" y="355"/>
                    <a:pt x="154" y="355"/>
                  </a:cubicBezTo>
                  <a:close/>
                </a:path>
              </a:pathLst>
            </a:custGeom>
            <a:solidFill>
              <a:srgbClr val="707072"/>
            </a:solidFill>
            <a:ln>
              <a:solidFill>
                <a:srgbClr val="707072"/>
              </a:solidFill>
            </a:ln>
          </p:spPr>
          <p:txBody>
            <a:bodyPr vert="horz" wrap="square" lIns="91416" tIns="45708" rIns="91416" bIns="45708" numCol="1" anchor="t" anchorCtr="0" compatLnSpc="1">
              <a:prstTxWarp prst="textNoShape">
                <a:avLst/>
              </a:prstTxWarp>
            </a:bodyPr>
            <a:lstStyle/>
            <a:p>
              <a:pPr defTabSz="914126"/>
              <a:endParaRPr lang="en-US" sz="2400" kern="0">
                <a:solidFill>
                  <a:sysClr val="windowText" lastClr="000000"/>
                </a:solidFill>
              </a:endParaRPr>
            </a:p>
          </p:txBody>
        </p:sp>
        <p:sp>
          <p:nvSpPr>
            <p:cNvPr id="265" name="Freeform 264"/>
            <p:cNvSpPr>
              <a:spLocks noEditPoints="1"/>
            </p:cNvSpPr>
            <p:nvPr/>
          </p:nvSpPr>
          <p:spPr bwMode="auto">
            <a:xfrm>
              <a:off x="3295537" y="1738183"/>
              <a:ext cx="261860" cy="315235"/>
            </a:xfrm>
            <a:custGeom>
              <a:avLst/>
              <a:gdLst>
                <a:gd name="T0" fmla="*/ 307 w 308"/>
                <a:gd name="T1" fmla="*/ 55 h 371"/>
                <a:gd name="T2" fmla="*/ 154 w 308"/>
                <a:gd name="T3" fmla="*/ 0 h 371"/>
                <a:gd name="T4" fmla="*/ 1 w 308"/>
                <a:gd name="T5" fmla="*/ 55 h 371"/>
                <a:gd name="T6" fmla="*/ 0 w 308"/>
                <a:gd name="T7" fmla="*/ 59 h 371"/>
                <a:gd name="T8" fmla="*/ 0 w 308"/>
                <a:gd name="T9" fmla="*/ 315 h 371"/>
                <a:gd name="T10" fmla="*/ 3 w 308"/>
                <a:gd name="T11" fmla="*/ 321 h 371"/>
                <a:gd name="T12" fmla="*/ 154 w 308"/>
                <a:gd name="T13" fmla="*/ 371 h 371"/>
                <a:gd name="T14" fmla="*/ 305 w 308"/>
                <a:gd name="T15" fmla="*/ 321 h 371"/>
                <a:gd name="T16" fmla="*/ 308 w 308"/>
                <a:gd name="T17" fmla="*/ 315 h 371"/>
                <a:gd name="T18" fmla="*/ 308 w 308"/>
                <a:gd name="T19" fmla="*/ 309 h 371"/>
                <a:gd name="T20" fmla="*/ 308 w 308"/>
                <a:gd name="T21" fmla="*/ 309 h 371"/>
                <a:gd name="T22" fmla="*/ 308 w 308"/>
                <a:gd name="T23" fmla="*/ 309 h 371"/>
                <a:gd name="T24" fmla="*/ 308 w 308"/>
                <a:gd name="T25" fmla="*/ 226 h 371"/>
                <a:gd name="T26" fmla="*/ 308 w 308"/>
                <a:gd name="T27" fmla="*/ 226 h 371"/>
                <a:gd name="T28" fmla="*/ 308 w 308"/>
                <a:gd name="T29" fmla="*/ 225 h 371"/>
                <a:gd name="T30" fmla="*/ 308 w 308"/>
                <a:gd name="T31" fmla="*/ 144 h 371"/>
                <a:gd name="T32" fmla="*/ 308 w 308"/>
                <a:gd name="T33" fmla="*/ 144 h 371"/>
                <a:gd name="T34" fmla="*/ 308 w 308"/>
                <a:gd name="T35" fmla="*/ 144 h 371"/>
                <a:gd name="T36" fmla="*/ 308 w 308"/>
                <a:gd name="T37" fmla="*/ 62 h 371"/>
                <a:gd name="T38" fmla="*/ 308 w 308"/>
                <a:gd name="T39" fmla="*/ 62 h 371"/>
                <a:gd name="T40" fmla="*/ 308 w 308"/>
                <a:gd name="T41" fmla="*/ 62 h 371"/>
                <a:gd name="T42" fmla="*/ 308 w 308"/>
                <a:gd name="T43" fmla="*/ 59 h 371"/>
                <a:gd name="T44" fmla="*/ 307 w 308"/>
                <a:gd name="T45" fmla="*/ 55 h 371"/>
                <a:gd name="T46" fmla="*/ 292 w 308"/>
                <a:gd name="T47" fmla="*/ 226 h 371"/>
                <a:gd name="T48" fmla="*/ 154 w 308"/>
                <a:gd name="T49" fmla="*/ 272 h 371"/>
                <a:gd name="T50" fmla="*/ 16 w 308"/>
                <a:gd name="T51" fmla="*/ 226 h 371"/>
                <a:gd name="T52" fmla="*/ 16 w 308"/>
                <a:gd name="T53" fmla="*/ 225 h 371"/>
                <a:gd name="T54" fmla="*/ 16 w 308"/>
                <a:gd name="T55" fmla="*/ 172 h 371"/>
                <a:gd name="T56" fmla="*/ 154 w 308"/>
                <a:gd name="T57" fmla="*/ 206 h 371"/>
                <a:gd name="T58" fmla="*/ 292 w 308"/>
                <a:gd name="T59" fmla="*/ 172 h 371"/>
                <a:gd name="T60" fmla="*/ 292 w 308"/>
                <a:gd name="T61" fmla="*/ 226 h 371"/>
                <a:gd name="T62" fmla="*/ 292 w 308"/>
                <a:gd name="T63" fmla="*/ 144 h 371"/>
                <a:gd name="T64" fmla="*/ 154 w 308"/>
                <a:gd name="T65" fmla="*/ 190 h 371"/>
                <a:gd name="T66" fmla="*/ 16 w 308"/>
                <a:gd name="T67" fmla="*/ 144 h 371"/>
                <a:gd name="T68" fmla="*/ 16 w 308"/>
                <a:gd name="T69" fmla="*/ 144 h 371"/>
                <a:gd name="T70" fmla="*/ 16 w 308"/>
                <a:gd name="T71" fmla="*/ 90 h 371"/>
                <a:gd name="T72" fmla="*/ 154 w 308"/>
                <a:gd name="T73" fmla="*/ 124 h 371"/>
                <a:gd name="T74" fmla="*/ 292 w 308"/>
                <a:gd name="T75" fmla="*/ 90 h 371"/>
                <a:gd name="T76" fmla="*/ 292 w 308"/>
                <a:gd name="T77" fmla="*/ 144 h 371"/>
                <a:gd name="T78" fmla="*/ 154 w 308"/>
                <a:gd name="T79" fmla="*/ 16 h 371"/>
                <a:gd name="T80" fmla="*/ 292 w 308"/>
                <a:gd name="T81" fmla="*/ 62 h 371"/>
                <a:gd name="T82" fmla="*/ 292 w 308"/>
                <a:gd name="T83" fmla="*/ 62 h 371"/>
                <a:gd name="T84" fmla="*/ 154 w 308"/>
                <a:gd name="T85" fmla="*/ 108 h 371"/>
                <a:gd name="T86" fmla="*/ 16 w 308"/>
                <a:gd name="T87" fmla="*/ 62 h 371"/>
                <a:gd name="T88" fmla="*/ 154 w 308"/>
                <a:gd name="T89" fmla="*/ 16 h 371"/>
                <a:gd name="T90" fmla="*/ 154 w 308"/>
                <a:gd name="T91" fmla="*/ 355 h 371"/>
                <a:gd name="T92" fmla="*/ 16 w 308"/>
                <a:gd name="T93" fmla="*/ 309 h 371"/>
                <a:gd name="T94" fmla="*/ 16 w 308"/>
                <a:gd name="T95" fmla="*/ 309 h 371"/>
                <a:gd name="T96" fmla="*/ 16 w 308"/>
                <a:gd name="T97" fmla="*/ 254 h 371"/>
                <a:gd name="T98" fmla="*/ 154 w 308"/>
                <a:gd name="T99" fmla="*/ 288 h 371"/>
                <a:gd name="T100" fmla="*/ 292 w 308"/>
                <a:gd name="T101" fmla="*/ 254 h 371"/>
                <a:gd name="T102" fmla="*/ 292 w 308"/>
                <a:gd name="T103" fmla="*/ 309 h 371"/>
                <a:gd name="T104" fmla="*/ 154 w 308"/>
                <a:gd name="T105" fmla="*/ 355 h 3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308" h="371">
                  <a:moveTo>
                    <a:pt x="307" y="55"/>
                  </a:moveTo>
                  <a:cubicBezTo>
                    <a:pt x="300" y="27"/>
                    <a:pt x="247" y="0"/>
                    <a:pt x="154" y="0"/>
                  </a:cubicBezTo>
                  <a:cubicBezTo>
                    <a:pt x="61" y="0"/>
                    <a:pt x="8" y="27"/>
                    <a:pt x="1" y="55"/>
                  </a:cubicBezTo>
                  <a:cubicBezTo>
                    <a:pt x="0" y="56"/>
                    <a:pt x="0" y="58"/>
                    <a:pt x="0" y="59"/>
                  </a:cubicBezTo>
                  <a:cubicBezTo>
                    <a:pt x="0" y="315"/>
                    <a:pt x="0" y="315"/>
                    <a:pt x="0" y="315"/>
                  </a:cubicBezTo>
                  <a:cubicBezTo>
                    <a:pt x="0" y="317"/>
                    <a:pt x="1" y="320"/>
                    <a:pt x="3" y="321"/>
                  </a:cubicBezTo>
                  <a:cubicBezTo>
                    <a:pt x="15" y="347"/>
                    <a:pt x="67" y="371"/>
                    <a:pt x="154" y="371"/>
                  </a:cubicBezTo>
                  <a:cubicBezTo>
                    <a:pt x="241" y="371"/>
                    <a:pt x="293" y="347"/>
                    <a:pt x="305" y="321"/>
                  </a:cubicBezTo>
                  <a:cubicBezTo>
                    <a:pt x="307" y="320"/>
                    <a:pt x="308" y="317"/>
                    <a:pt x="308" y="315"/>
                  </a:cubicBezTo>
                  <a:cubicBezTo>
                    <a:pt x="308" y="309"/>
                    <a:pt x="308" y="309"/>
                    <a:pt x="308" y="309"/>
                  </a:cubicBezTo>
                  <a:cubicBezTo>
                    <a:pt x="308" y="309"/>
                    <a:pt x="308" y="309"/>
                    <a:pt x="308" y="309"/>
                  </a:cubicBezTo>
                  <a:cubicBezTo>
                    <a:pt x="308" y="309"/>
                    <a:pt x="308" y="309"/>
                    <a:pt x="308" y="309"/>
                  </a:cubicBezTo>
                  <a:cubicBezTo>
                    <a:pt x="308" y="226"/>
                    <a:pt x="308" y="226"/>
                    <a:pt x="308" y="226"/>
                  </a:cubicBezTo>
                  <a:cubicBezTo>
                    <a:pt x="308" y="226"/>
                    <a:pt x="308" y="226"/>
                    <a:pt x="308" y="226"/>
                  </a:cubicBezTo>
                  <a:cubicBezTo>
                    <a:pt x="308" y="226"/>
                    <a:pt x="308" y="226"/>
                    <a:pt x="308" y="225"/>
                  </a:cubicBezTo>
                  <a:cubicBezTo>
                    <a:pt x="308" y="144"/>
                    <a:pt x="308" y="144"/>
                    <a:pt x="308" y="144"/>
                  </a:cubicBezTo>
                  <a:cubicBezTo>
                    <a:pt x="308" y="144"/>
                    <a:pt x="308" y="144"/>
                    <a:pt x="308" y="144"/>
                  </a:cubicBezTo>
                  <a:cubicBezTo>
                    <a:pt x="308" y="144"/>
                    <a:pt x="308" y="144"/>
                    <a:pt x="308" y="144"/>
                  </a:cubicBezTo>
                  <a:cubicBezTo>
                    <a:pt x="308" y="62"/>
                    <a:pt x="308" y="62"/>
                    <a:pt x="308" y="62"/>
                  </a:cubicBezTo>
                  <a:cubicBezTo>
                    <a:pt x="308" y="62"/>
                    <a:pt x="308" y="62"/>
                    <a:pt x="308" y="62"/>
                  </a:cubicBezTo>
                  <a:cubicBezTo>
                    <a:pt x="308" y="62"/>
                    <a:pt x="308" y="62"/>
                    <a:pt x="308" y="62"/>
                  </a:cubicBezTo>
                  <a:cubicBezTo>
                    <a:pt x="308" y="59"/>
                    <a:pt x="308" y="59"/>
                    <a:pt x="308" y="59"/>
                  </a:cubicBezTo>
                  <a:cubicBezTo>
                    <a:pt x="308" y="58"/>
                    <a:pt x="308" y="57"/>
                    <a:pt x="307" y="55"/>
                  </a:cubicBezTo>
                  <a:close/>
                  <a:moveTo>
                    <a:pt x="292" y="226"/>
                  </a:moveTo>
                  <a:cubicBezTo>
                    <a:pt x="292" y="248"/>
                    <a:pt x="235" y="272"/>
                    <a:pt x="154" y="272"/>
                  </a:cubicBezTo>
                  <a:cubicBezTo>
                    <a:pt x="73" y="272"/>
                    <a:pt x="16" y="248"/>
                    <a:pt x="16" y="226"/>
                  </a:cubicBezTo>
                  <a:cubicBezTo>
                    <a:pt x="16" y="226"/>
                    <a:pt x="16" y="226"/>
                    <a:pt x="16" y="225"/>
                  </a:cubicBezTo>
                  <a:cubicBezTo>
                    <a:pt x="16" y="172"/>
                    <a:pt x="16" y="172"/>
                    <a:pt x="16" y="172"/>
                  </a:cubicBezTo>
                  <a:cubicBezTo>
                    <a:pt x="39" y="191"/>
                    <a:pt x="86" y="206"/>
                    <a:pt x="154" y="206"/>
                  </a:cubicBezTo>
                  <a:cubicBezTo>
                    <a:pt x="222" y="206"/>
                    <a:pt x="269" y="191"/>
                    <a:pt x="292" y="172"/>
                  </a:cubicBezTo>
                  <a:lnTo>
                    <a:pt x="292" y="226"/>
                  </a:lnTo>
                  <a:close/>
                  <a:moveTo>
                    <a:pt x="292" y="144"/>
                  </a:moveTo>
                  <a:cubicBezTo>
                    <a:pt x="292" y="166"/>
                    <a:pt x="235" y="190"/>
                    <a:pt x="154" y="190"/>
                  </a:cubicBezTo>
                  <a:cubicBezTo>
                    <a:pt x="73" y="190"/>
                    <a:pt x="16" y="166"/>
                    <a:pt x="16" y="144"/>
                  </a:cubicBezTo>
                  <a:cubicBezTo>
                    <a:pt x="16" y="144"/>
                    <a:pt x="16" y="144"/>
                    <a:pt x="16" y="144"/>
                  </a:cubicBezTo>
                  <a:cubicBezTo>
                    <a:pt x="16" y="90"/>
                    <a:pt x="16" y="90"/>
                    <a:pt x="16" y="90"/>
                  </a:cubicBezTo>
                  <a:cubicBezTo>
                    <a:pt x="39" y="109"/>
                    <a:pt x="86" y="124"/>
                    <a:pt x="154" y="124"/>
                  </a:cubicBezTo>
                  <a:cubicBezTo>
                    <a:pt x="222" y="124"/>
                    <a:pt x="269" y="109"/>
                    <a:pt x="292" y="90"/>
                  </a:cubicBezTo>
                  <a:lnTo>
                    <a:pt x="292" y="144"/>
                  </a:lnTo>
                  <a:close/>
                  <a:moveTo>
                    <a:pt x="154" y="16"/>
                  </a:moveTo>
                  <a:cubicBezTo>
                    <a:pt x="235" y="16"/>
                    <a:pt x="292" y="40"/>
                    <a:pt x="292" y="62"/>
                  </a:cubicBezTo>
                  <a:cubicBezTo>
                    <a:pt x="292" y="62"/>
                    <a:pt x="292" y="62"/>
                    <a:pt x="292" y="62"/>
                  </a:cubicBezTo>
                  <a:cubicBezTo>
                    <a:pt x="292" y="84"/>
                    <a:pt x="235" y="108"/>
                    <a:pt x="154" y="108"/>
                  </a:cubicBezTo>
                  <a:cubicBezTo>
                    <a:pt x="73" y="108"/>
                    <a:pt x="16" y="84"/>
                    <a:pt x="16" y="62"/>
                  </a:cubicBezTo>
                  <a:cubicBezTo>
                    <a:pt x="16" y="40"/>
                    <a:pt x="73" y="16"/>
                    <a:pt x="154" y="16"/>
                  </a:cubicBezTo>
                  <a:close/>
                  <a:moveTo>
                    <a:pt x="154" y="355"/>
                  </a:moveTo>
                  <a:cubicBezTo>
                    <a:pt x="73" y="355"/>
                    <a:pt x="16" y="331"/>
                    <a:pt x="16" y="309"/>
                  </a:cubicBezTo>
                  <a:cubicBezTo>
                    <a:pt x="16" y="309"/>
                    <a:pt x="16" y="309"/>
                    <a:pt x="16" y="309"/>
                  </a:cubicBezTo>
                  <a:cubicBezTo>
                    <a:pt x="16" y="254"/>
                    <a:pt x="16" y="254"/>
                    <a:pt x="16" y="254"/>
                  </a:cubicBezTo>
                  <a:cubicBezTo>
                    <a:pt x="39" y="273"/>
                    <a:pt x="86" y="288"/>
                    <a:pt x="154" y="288"/>
                  </a:cubicBezTo>
                  <a:cubicBezTo>
                    <a:pt x="222" y="288"/>
                    <a:pt x="269" y="273"/>
                    <a:pt x="292" y="254"/>
                  </a:cubicBezTo>
                  <a:cubicBezTo>
                    <a:pt x="292" y="309"/>
                    <a:pt x="292" y="309"/>
                    <a:pt x="292" y="309"/>
                  </a:cubicBezTo>
                  <a:cubicBezTo>
                    <a:pt x="292" y="331"/>
                    <a:pt x="235" y="355"/>
                    <a:pt x="154" y="355"/>
                  </a:cubicBezTo>
                  <a:close/>
                </a:path>
              </a:pathLst>
            </a:custGeom>
            <a:solidFill>
              <a:srgbClr val="707072"/>
            </a:solidFill>
            <a:ln>
              <a:solidFill>
                <a:srgbClr val="707072"/>
              </a:solidFill>
            </a:ln>
          </p:spPr>
          <p:txBody>
            <a:bodyPr vert="horz" wrap="square" lIns="91416" tIns="45708" rIns="91416" bIns="45708" numCol="1" anchor="t" anchorCtr="0" compatLnSpc="1">
              <a:prstTxWarp prst="textNoShape">
                <a:avLst/>
              </a:prstTxWarp>
            </a:bodyPr>
            <a:lstStyle/>
            <a:p>
              <a:pPr defTabSz="914126"/>
              <a:endParaRPr lang="en-US" sz="2400" kern="0">
                <a:solidFill>
                  <a:sysClr val="windowText" lastClr="000000"/>
                </a:solidFill>
              </a:endParaRPr>
            </a:p>
          </p:txBody>
        </p:sp>
        <p:sp>
          <p:nvSpPr>
            <p:cNvPr id="269" name="Freeform 17"/>
            <p:cNvSpPr>
              <a:spLocks noEditPoints="1"/>
            </p:cNvSpPr>
            <p:nvPr/>
          </p:nvSpPr>
          <p:spPr bwMode="auto">
            <a:xfrm>
              <a:off x="3819467" y="1738183"/>
              <a:ext cx="261860" cy="315235"/>
            </a:xfrm>
            <a:custGeom>
              <a:avLst/>
              <a:gdLst>
                <a:gd name="T0" fmla="*/ 307 w 308"/>
                <a:gd name="T1" fmla="*/ 55 h 371"/>
                <a:gd name="T2" fmla="*/ 154 w 308"/>
                <a:gd name="T3" fmla="*/ 0 h 371"/>
                <a:gd name="T4" fmla="*/ 1 w 308"/>
                <a:gd name="T5" fmla="*/ 55 h 371"/>
                <a:gd name="T6" fmla="*/ 0 w 308"/>
                <a:gd name="T7" fmla="*/ 59 h 371"/>
                <a:gd name="T8" fmla="*/ 0 w 308"/>
                <a:gd name="T9" fmla="*/ 315 h 371"/>
                <a:gd name="T10" fmla="*/ 3 w 308"/>
                <a:gd name="T11" fmla="*/ 321 h 371"/>
                <a:gd name="T12" fmla="*/ 154 w 308"/>
                <a:gd name="T13" fmla="*/ 371 h 371"/>
                <a:gd name="T14" fmla="*/ 305 w 308"/>
                <a:gd name="T15" fmla="*/ 321 h 371"/>
                <a:gd name="T16" fmla="*/ 308 w 308"/>
                <a:gd name="T17" fmla="*/ 315 h 371"/>
                <a:gd name="T18" fmla="*/ 308 w 308"/>
                <a:gd name="T19" fmla="*/ 309 h 371"/>
                <a:gd name="T20" fmla="*/ 308 w 308"/>
                <a:gd name="T21" fmla="*/ 309 h 371"/>
                <a:gd name="T22" fmla="*/ 308 w 308"/>
                <a:gd name="T23" fmla="*/ 309 h 371"/>
                <a:gd name="T24" fmla="*/ 308 w 308"/>
                <a:gd name="T25" fmla="*/ 226 h 371"/>
                <a:gd name="T26" fmla="*/ 308 w 308"/>
                <a:gd name="T27" fmla="*/ 226 h 371"/>
                <a:gd name="T28" fmla="*/ 308 w 308"/>
                <a:gd name="T29" fmla="*/ 225 h 371"/>
                <a:gd name="T30" fmla="*/ 308 w 308"/>
                <a:gd name="T31" fmla="*/ 144 h 371"/>
                <a:gd name="T32" fmla="*/ 308 w 308"/>
                <a:gd name="T33" fmla="*/ 144 h 371"/>
                <a:gd name="T34" fmla="*/ 308 w 308"/>
                <a:gd name="T35" fmla="*/ 144 h 371"/>
                <a:gd name="T36" fmla="*/ 308 w 308"/>
                <a:gd name="T37" fmla="*/ 62 h 371"/>
                <a:gd name="T38" fmla="*/ 308 w 308"/>
                <a:gd name="T39" fmla="*/ 62 h 371"/>
                <a:gd name="T40" fmla="*/ 308 w 308"/>
                <a:gd name="T41" fmla="*/ 62 h 371"/>
                <a:gd name="T42" fmla="*/ 308 w 308"/>
                <a:gd name="T43" fmla="*/ 59 h 371"/>
                <a:gd name="T44" fmla="*/ 307 w 308"/>
                <a:gd name="T45" fmla="*/ 55 h 371"/>
                <a:gd name="T46" fmla="*/ 292 w 308"/>
                <a:gd name="T47" fmla="*/ 226 h 371"/>
                <a:gd name="T48" fmla="*/ 154 w 308"/>
                <a:gd name="T49" fmla="*/ 272 h 371"/>
                <a:gd name="T50" fmla="*/ 16 w 308"/>
                <a:gd name="T51" fmla="*/ 226 h 371"/>
                <a:gd name="T52" fmla="*/ 16 w 308"/>
                <a:gd name="T53" fmla="*/ 225 h 371"/>
                <a:gd name="T54" fmla="*/ 16 w 308"/>
                <a:gd name="T55" fmla="*/ 172 h 371"/>
                <a:gd name="T56" fmla="*/ 154 w 308"/>
                <a:gd name="T57" fmla="*/ 206 h 371"/>
                <a:gd name="T58" fmla="*/ 292 w 308"/>
                <a:gd name="T59" fmla="*/ 172 h 371"/>
                <a:gd name="T60" fmla="*/ 292 w 308"/>
                <a:gd name="T61" fmla="*/ 226 h 371"/>
                <a:gd name="T62" fmla="*/ 292 w 308"/>
                <a:gd name="T63" fmla="*/ 144 h 371"/>
                <a:gd name="T64" fmla="*/ 154 w 308"/>
                <a:gd name="T65" fmla="*/ 190 h 371"/>
                <a:gd name="T66" fmla="*/ 16 w 308"/>
                <a:gd name="T67" fmla="*/ 144 h 371"/>
                <a:gd name="T68" fmla="*/ 16 w 308"/>
                <a:gd name="T69" fmla="*/ 144 h 371"/>
                <a:gd name="T70" fmla="*/ 16 w 308"/>
                <a:gd name="T71" fmla="*/ 90 h 371"/>
                <a:gd name="T72" fmla="*/ 154 w 308"/>
                <a:gd name="T73" fmla="*/ 124 h 371"/>
                <a:gd name="T74" fmla="*/ 292 w 308"/>
                <a:gd name="T75" fmla="*/ 90 h 371"/>
                <a:gd name="T76" fmla="*/ 292 w 308"/>
                <a:gd name="T77" fmla="*/ 144 h 371"/>
                <a:gd name="T78" fmla="*/ 154 w 308"/>
                <a:gd name="T79" fmla="*/ 16 h 371"/>
                <a:gd name="T80" fmla="*/ 292 w 308"/>
                <a:gd name="T81" fmla="*/ 62 h 371"/>
                <a:gd name="T82" fmla="*/ 292 w 308"/>
                <a:gd name="T83" fmla="*/ 62 h 371"/>
                <a:gd name="T84" fmla="*/ 154 w 308"/>
                <a:gd name="T85" fmla="*/ 108 h 371"/>
                <a:gd name="T86" fmla="*/ 16 w 308"/>
                <a:gd name="T87" fmla="*/ 62 h 371"/>
                <a:gd name="T88" fmla="*/ 154 w 308"/>
                <a:gd name="T89" fmla="*/ 16 h 371"/>
                <a:gd name="T90" fmla="*/ 154 w 308"/>
                <a:gd name="T91" fmla="*/ 355 h 371"/>
                <a:gd name="T92" fmla="*/ 16 w 308"/>
                <a:gd name="T93" fmla="*/ 309 h 371"/>
                <a:gd name="T94" fmla="*/ 16 w 308"/>
                <a:gd name="T95" fmla="*/ 309 h 371"/>
                <a:gd name="T96" fmla="*/ 16 w 308"/>
                <a:gd name="T97" fmla="*/ 254 h 371"/>
                <a:gd name="T98" fmla="*/ 154 w 308"/>
                <a:gd name="T99" fmla="*/ 288 h 371"/>
                <a:gd name="T100" fmla="*/ 292 w 308"/>
                <a:gd name="T101" fmla="*/ 254 h 371"/>
                <a:gd name="T102" fmla="*/ 292 w 308"/>
                <a:gd name="T103" fmla="*/ 309 h 371"/>
                <a:gd name="T104" fmla="*/ 154 w 308"/>
                <a:gd name="T105" fmla="*/ 355 h 3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308" h="371">
                  <a:moveTo>
                    <a:pt x="307" y="55"/>
                  </a:moveTo>
                  <a:cubicBezTo>
                    <a:pt x="300" y="27"/>
                    <a:pt x="247" y="0"/>
                    <a:pt x="154" y="0"/>
                  </a:cubicBezTo>
                  <a:cubicBezTo>
                    <a:pt x="61" y="0"/>
                    <a:pt x="8" y="27"/>
                    <a:pt x="1" y="55"/>
                  </a:cubicBezTo>
                  <a:cubicBezTo>
                    <a:pt x="0" y="56"/>
                    <a:pt x="0" y="58"/>
                    <a:pt x="0" y="59"/>
                  </a:cubicBezTo>
                  <a:cubicBezTo>
                    <a:pt x="0" y="315"/>
                    <a:pt x="0" y="315"/>
                    <a:pt x="0" y="315"/>
                  </a:cubicBezTo>
                  <a:cubicBezTo>
                    <a:pt x="0" y="317"/>
                    <a:pt x="1" y="320"/>
                    <a:pt x="3" y="321"/>
                  </a:cubicBezTo>
                  <a:cubicBezTo>
                    <a:pt x="15" y="347"/>
                    <a:pt x="67" y="371"/>
                    <a:pt x="154" y="371"/>
                  </a:cubicBezTo>
                  <a:cubicBezTo>
                    <a:pt x="241" y="371"/>
                    <a:pt x="293" y="347"/>
                    <a:pt x="305" y="321"/>
                  </a:cubicBezTo>
                  <a:cubicBezTo>
                    <a:pt x="307" y="320"/>
                    <a:pt x="308" y="317"/>
                    <a:pt x="308" y="315"/>
                  </a:cubicBezTo>
                  <a:cubicBezTo>
                    <a:pt x="308" y="309"/>
                    <a:pt x="308" y="309"/>
                    <a:pt x="308" y="309"/>
                  </a:cubicBezTo>
                  <a:cubicBezTo>
                    <a:pt x="308" y="309"/>
                    <a:pt x="308" y="309"/>
                    <a:pt x="308" y="309"/>
                  </a:cubicBezTo>
                  <a:cubicBezTo>
                    <a:pt x="308" y="309"/>
                    <a:pt x="308" y="309"/>
                    <a:pt x="308" y="309"/>
                  </a:cubicBezTo>
                  <a:cubicBezTo>
                    <a:pt x="308" y="226"/>
                    <a:pt x="308" y="226"/>
                    <a:pt x="308" y="226"/>
                  </a:cubicBezTo>
                  <a:cubicBezTo>
                    <a:pt x="308" y="226"/>
                    <a:pt x="308" y="226"/>
                    <a:pt x="308" y="226"/>
                  </a:cubicBezTo>
                  <a:cubicBezTo>
                    <a:pt x="308" y="226"/>
                    <a:pt x="308" y="226"/>
                    <a:pt x="308" y="225"/>
                  </a:cubicBezTo>
                  <a:cubicBezTo>
                    <a:pt x="308" y="144"/>
                    <a:pt x="308" y="144"/>
                    <a:pt x="308" y="144"/>
                  </a:cubicBezTo>
                  <a:cubicBezTo>
                    <a:pt x="308" y="144"/>
                    <a:pt x="308" y="144"/>
                    <a:pt x="308" y="144"/>
                  </a:cubicBezTo>
                  <a:cubicBezTo>
                    <a:pt x="308" y="144"/>
                    <a:pt x="308" y="144"/>
                    <a:pt x="308" y="144"/>
                  </a:cubicBezTo>
                  <a:cubicBezTo>
                    <a:pt x="308" y="62"/>
                    <a:pt x="308" y="62"/>
                    <a:pt x="308" y="62"/>
                  </a:cubicBezTo>
                  <a:cubicBezTo>
                    <a:pt x="308" y="62"/>
                    <a:pt x="308" y="62"/>
                    <a:pt x="308" y="62"/>
                  </a:cubicBezTo>
                  <a:cubicBezTo>
                    <a:pt x="308" y="62"/>
                    <a:pt x="308" y="62"/>
                    <a:pt x="308" y="62"/>
                  </a:cubicBezTo>
                  <a:cubicBezTo>
                    <a:pt x="308" y="59"/>
                    <a:pt x="308" y="59"/>
                    <a:pt x="308" y="59"/>
                  </a:cubicBezTo>
                  <a:cubicBezTo>
                    <a:pt x="308" y="58"/>
                    <a:pt x="308" y="57"/>
                    <a:pt x="307" y="55"/>
                  </a:cubicBezTo>
                  <a:close/>
                  <a:moveTo>
                    <a:pt x="292" y="226"/>
                  </a:moveTo>
                  <a:cubicBezTo>
                    <a:pt x="292" y="248"/>
                    <a:pt x="235" y="272"/>
                    <a:pt x="154" y="272"/>
                  </a:cubicBezTo>
                  <a:cubicBezTo>
                    <a:pt x="73" y="272"/>
                    <a:pt x="16" y="248"/>
                    <a:pt x="16" y="226"/>
                  </a:cubicBezTo>
                  <a:cubicBezTo>
                    <a:pt x="16" y="226"/>
                    <a:pt x="16" y="226"/>
                    <a:pt x="16" y="225"/>
                  </a:cubicBezTo>
                  <a:cubicBezTo>
                    <a:pt x="16" y="172"/>
                    <a:pt x="16" y="172"/>
                    <a:pt x="16" y="172"/>
                  </a:cubicBezTo>
                  <a:cubicBezTo>
                    <a:pt x="39" y="191"/>
                    <a:pt x="86" y="206"/>
                    <a:pt x="154" y="206"/>
                  </a:cubicBezTo>
                  <a:cubicBezTo>
                    <a:pt x="222" y="206"/>
                    <a:pt x="269" y="191"/>
                    <a:pt x="292" y="172"/>
                  </a:cubicBezTo>
                  <a:lnTo>
                    <a:pt x="292" y="226"/>
                  </a:lnTo>
                  <a:close/>
                  <a:moveTo>
                    <a:pt x="292" y="144"/>
                  </a:moveTo>
                  <a:cubicBezTo>
                    <a:pt x="292" y="166"/>
                    <a:pt x="235" y="190"/>
                    <a:pt x="154" y="190"/>
                  </a:cubicBezTo>
                  <a:cubicBezTo>
                    <a:pt x="73" y="190"/>
                    <a:pt x="16" y="166"/>
                    <a:pt x="16" y="144"/>
                  </a:cubicBezTo>
                  <a:cubicBezTo>
                    <a:pt x="16" y="144"/>
                    <a:pt x="16" y="144"/>
                    <a:pt x="16" y="144"/>
                  </a:cubicBezTo>
                  <a:cubicBezTo>
                    <a:pt x="16" y="90"/>
                    <a:pt x="16" y="90"/>
                    <a:pt x="16" y="90"/>
                  </a:cubicBezTo>
                  <a:cubicBezTo>
                    <a:pt x="39" y="109"/>
                    <a:pt x="86" y="124"/>
                    <a:pt x="154" y="124"/>
                  </a:cubicBezTo>
                  <a:cubicBezTo>
                    <a:pt x="222" y="124"/>
                    <a:pt x="269" y="109"/>
                    <a:pt x="292" y="90"/>
                  </a:cubicBezTo>
                  <a:lnTo>
                    <a:pt x="292" y="144"/>
                  </a:lnTo>
                  <a:close/>
                  <a:moveTo>
                    <a:pt x="154" y="16"/>
                  </a:moveTo>
                  <a:cubicBezTo>
                    <a:pt x="235" y="16"/>
                    <a:pt x="292" y="40"/>
                    <a:pt x="292" y="62"/>
                  </a:cubicBezTo>
                  <a:cubicBezTo>
                    <a:pt x="292" y="62"/>
                    <a:pt x="292" y="62"/>
                    <a:pt x="292" y="62"/>
                  </a:cubicBezTo>
                  <a:cubicBezTo>
                    <a:pt x="292" y="84"/>
                    <a:pt x="235" y="108"/>
                    <a:pt x="154" y="108"/>
                  </a:cubicBezTo>
                  <a:cubicBezTo>
                    <a:pt x="73" y="108"/>
                    <a:pt x="16" y="84"/>
                    <a:pt x="16" y="62"/>
                  </a:cubicBezTo>
                  <a:cubicBezTo>
                    <a:pt x="16" y="40"/>
                    <a:pt x="73" y="16"/>
                    <a:pt x="154" y="16"/>
                  </a:cubicBezTo>
                  <a:close/>
                  <a:moveTo>
                    <a:pt x="154" y="355"/>
                  </a:moveTo>
                  <a:cubicBezTo>
                    <a:pt x="73" y="355"/>
                    <a:pt x="16" y="331"/>
                    <a:pt x="16" y="309"/>
                  </a:cubicBezTo>
                  <a:cubicBezTo>
                    <a:pt x="16" y="309"/>
                    <a:pt x="16" y="309"/>
                    <a:pt x="16" y="309"/>
                  </a:cubicBezTo>
                  <a:cubicBezTo>
                    <a:pt x="16" y="254"/>
                    <a:pt x="16" y="254"/>
                    <a:pt x="16" y="254"/>
                  </a:cubicBezTo>
                  <a:cubicBezTo>
                    <a:pt x="39" y="273"/>
                    <a:pt x="86" y="288"/>
                    <a:pt x="154" y="288"/>
                  </a:cubicBezTo>
                  <a:cubicBezTo>
                    <a:pt x="222" y="288"/>
                    <a:pt x="269" y="273"/>
                    <a:pt x="292" y="254"/>
                  </a:cubicBezTo>
                  <a:cubicBezTo>
                    <a:pt x="292" y="309"/>
                    <a:pt x="292" y="309"/>
                    <a:pt x="292" y="309"/>
                  </a:cubicBezTo>
                  <a:cubicBezTo>
                    <a:pt x="292" y="331"/>
                    <a:pt x="235" y="355"/>
                    <a:pt x="154" y="355"/>
                  </a:cubicBezTo>
                  <a:close/>
                </a:path>
              </a:pathLst>
            </a:custGeom>
            <a:solidFill>
              <a:srgbClr val="707072"/>
            </a:solidFill>
            <a:ln>
              <a:solidFill>
                <a:srgbClr val="707072"/>
              </a:solidFill>
            </a:ln>
          </p:spPr>
          <p:txBody>
            <a:bodyPr vert="horz" wrap="square" lIns="91416" tIns="45708" rIns="91416" bIns="45708" numCol="1" anchor="t" anchorCtr="0" compatLnSpc="1">
              <a:prstTxWarp prst="textNoShape">
                <a:avLst/>
              </a:prstTxWarp>
            </a:bodyPr>
            <a:lstStyle/>
            <a:p>
              <a:pPr defTabSz="914126"/>
              <a:endParaRPr lang="en-US" sz="2400" kern="0">
                <a:solidFill>
                  <a:sysClr val="windowText" lastClr="000000"/>
                </a:solidFill>
              </a:endParaRPr>
            </a:p>
          </p:txBody>
        </p:sp>
        <p:cxnSp>
          <p:nvCxnSpPr>
            <p:cNvPr id="257" name="Straight Connector 256"/>
            <p:cNvCxnSpPr/>
            <p:nvPr/>
          </p:nvCxnSpPr>
          <p:spPr>
            <a:xfrm>
              <a:off x="2709813" y="1484581"/>
              <a:ext cx="2403972" cy="0"/>
            </a:xfrm>
            <a:prstGeom prst="line">
              <a:avLst/>
            </a:prstGeom>
            <a:ln w="12700">
              <a:solidFill>
                <a:schemeClr val="tx2"/>
              </a:solidFill>
              <a:prstDash val="sysDash"/>
              <a:miter lim="800000"/>
            </a:ln>
          </p:spPr>
          <p:style>
            <a:lnRef idx="1">
              <a:schemeClr val="accent1"/>
            </a:lnRef>
            <a:fillRef idx="0">
              <a:schemeClr val="accent1"/>
            </a:fillRef>
            <a:effectRef idx="0">
              <a:schemeClr val="accent1"/>
            </a:effectRef>
            <a:fontRef idx="minor">
              <a:schemeClr val="tx1"/>
            </a:fontRef>
          </p:style>
        </p:cxnSp>
        <p:grpSp>
          <p:nvGrpSpPr>
            <p:cNvPr id="270" name="Group 269"/>
            <p:cNvGrpSpPr/>
            <p:nvPr/>
          </p:nvGrpSpPr>
          <p:grpSpPr>
            <a:xfrm>
              <a:off x="4343397" y="1738183"/>
              <a:ext cx="261860" cy="315235"/>
              <a:chOff x="2377390" y="2287147"/>
              <a:chExt cx="187486" cy="225701"/>
            </a:xfrm>
          </p:grpSpPr>
          <p:sp>
            <p:nvSpPr>
              <p:cNvPr id="302" name="Oval 301"/>
              <p:cNvSpPr/>
              <p:nvPr/>
            </p:nvSpPr>
            <p:spPr>
              <a:xfrm>
                <a:off x="2377390" y="2295556"/>
                <a:ext cx="187486" cy="70074"/>
              </a:xfrm>
              <a:prstGeom prst="ellipse">
                <a:avLst/>
              </a:prstGeom>
              <a:solidFill>
                <a:schemeClr val="bg2"/>
              </a:solidFill>
              <a:ln w="9525">
                <a:noFill/>
                <a:miter lim="800000"/>
                <a:headEnd/>
                <a:tailEnd/>
              </a:ln>
            </p:spPr>
            <p:txBody>
              <a:bodyPr wrap="square" rtlCol="0" anchor="ctr"/>
              <a:lstStyle/>
              <a:p>
                <a:pPr algn="ctr" defTabSz="914126"/>
                <a:endParaRPr lang="en-US" sz="2400" kern="0" dirty="0">
                  <a:solidFill>
                    <a:srgbClr val="404040"/>
                  </a:solidFill>
                  <a:latin typeface="Arial"/>
                </a:endParaRPr>
              </a:p>
            </p:txBody>
          </p:sp>
          <p:sp>
            <p:nvSpPr>
              <p:cNvPr id="303" name="Oval 302"/>
              <p:cNvSpPr/>
              <p:nvPr/>
            </p:nvSpPr>
            <p:spPr>
              <a:xfrm>
                <a:off x="2377390" y="2433472"/>
                <a:ext cx="187486" cy="70074"/>
              </a:xfrm>
              <a:prstGeom prst="ellipse">
                <a:avLst/>
              </a:prstGeom>
              <a:solidFill>
                <a:schemeClr val="bg2"/>
              </a:solidFill>
              <a:ln w="9525">
                <a:noFill/>
                <a:miter lim="800000"/>
                <a:headEnd/>
                <a:tailEnd/>
              </a:ln>
            </p:spPr>
            <p:txBody>
              <a:bodyPr wrap="square" rtlCol="0" anchor="ctr"/>
              <a:lstStyle/>
              <a:p>
                <a:pPr algn="ctr" defTabSz="914126"/>
                <a:endParaRPr lang="en-US" sz="2400" kern="0" dirty="0">
                  <a:solidFill>
                    <a:srgbClr val="404040"/>
                  </a:solidFill>
                  <a:latin typeface="Arial"/>
                </a:endParaRPr>
              </a:p>
            </p:txBody>
          </p:sp>
          <p:sp>
            <p:nvSpPr>
              <p:cNvPr id="304" name="Rectangle 303"/>
              <p:cNvSpPr/>
              <p:nvPr/>
            </p:nvSpPr>
            <p:spPr>
              <a:xfrm>
                <a:off x="2377390" y="2335244"/>
                <a:ext cx="187486" cy="125862"/>
              </a:xfrm>
              <a:prstGeom prst="rect">
                <a:avLst/>
              </a:prstGeom>
              <a:solidFill>
                <a:schemeClr val="bg2"/>
              </a:solidFill>
              <a:ln w="9525">
                <a:noFill/>
                <a:miter lim="800000"/>
                <a:headEnd/>
                <a:tailEnd/>
              </a:ln>
            </p:spPr>
            <p:txBody>
              <a:bodyPr wrap="square" rtlCol="0" anchor="ctr"/>
              <a:lstStyle/>
              <a:p>
                <a:pPr algn="ctr" defTabSz="914126"/>
                <a:endParaRPr lang="en-US" sz="2400" kern="0" dirty="0">
                  <a:solidFill>
                    <a:srgbClr val="404040"/>
                  </a:solidFill>
                  <a:latin typeface="Arial"/>
                </a:endParaRPr>
              </a:p>
            </p:txBody>
          </p:sp>
          <p:sp>
            <p:nvSpPr>
              <p:cNvPr id="305" name="Freeform 17"/>
              <p:cNvSpPr>
                <a:spLocks noEditPoints="1"/>
              </p:cNvSpPr>
              <p:nvPr/>
            </p:nvSpPr>
            <p:spPr bwMode="auto">
              <a:xfrm>
                <a:off x="2377390" y="2287147"/>
                <a:ext cx="187486" cy="225701"/>
              </a:xfrm>
              <a:custGeom>
                <a:avLst/>
                <a:gdLst>
                  <a:gd name="T0" fmla="*/ 307 w 308"/>
                  <a:gd name="T1" fmla="*/ 55 h 371"/>
                  <a:gd name="T2" fmla="*/ 154 w 308"/>
                  <a:gd name="T3" fmla="*/ 0 h 371"/>
                  <a:gd name="T4" fmla="*/ 1 w 308"/>
                  <a:gd name="T5" fmla="*/ 55 h 371"/>
                  <a:gd name="T6" fmla="*/ 0 w 308"/>
                  <a:gd name="T7" fmla="*/ 59 h 371"/>
                  <a:gd name="T8" fmla="*/ 0 w 308"/>
                  <a:gd name="T9" fmla="*/ 315 h 371"/>
                  <a:gd name="T10" fmla="*/ 3 w 308"/>
                  <a:gd name="T11" fmla="*/ 321 h 371"/>
                  <a:gd name="T12" fmla="*/ 154 w 308"/>
                  <a:gd name="T13" fmla="*/ 371 h 371"/>
                  <a:gd name="T14" fmla="*/ 305 w 308"/>
                  <a:gd name="T15" fmla="*/ 321 h 371"/>
                  <a:gd name="T16" fmla="*/ 308 w 308"/>
                  <a:gd name="T17" fmla="*/ 315 h 371"/>
                  <a:gd name="T18" fmla="*/ 308 w 308"/>
                  <a:gd name="T19" fmla="*/ 309 h 371"/>
                  <a:gd name="T20" fmla="*/ 308 w 308"/>
                  <a:gd name="T21" fmla="*/ 309 h 371"/>
                  <a:gd name="T22" fmla="*/ 308 w 308"/>
                  <a:gd name="T23" fmla="*/ 309 h 371"/>
                  <a:gd name="T24" fmla="*/ 308 w 308"/>
                  <a:gd name="T25" fmla="*/ 226 h 371"/>
                  <a:gd name="T26" fmla="*/ 308 w 308"/>
                  <a:gd name="T27" fmla="*/ 226 h 371"/>
                  <a:gd name="T28" fmla="*/ 308 w 308"/>
                  <a:gd name="T29" fmla="*/ 225 h 371"/>
                  <a:gd name="T30" fmla="*/ 308 w 308"/>
                  <a:gd name="T31" fmla="*/ 144 h 371"/>
                  <a:gd name="T32" fmla="*/ 308 w 308"/>
                  <a:gd name="T33" fmla="*/ 144 h 371"/>
                  <a:gd name="T34" fmla="*/ 308 w 308"/>
                  <a:gd name="T35" fmla="*/ 144 h 371"/>
                  <a:gd name="T36" fmla="*/ 308 w 308"/>
                  <a:gd name="T37" fmla="*/ 62 h 371"/>
                  <a:gd name="T38" fmla="*/ 308 w 308"/>
                  <a:gd name="T39" fmla="*/ 62 h 371"/>
                  <a:gd name="T40" fmla="*/ 308 w 308"/>
                  <a:gd name="T41" fmla="*/ 62 h 371"/>
                  <a:gd name="T42" fmla="*/ 308 w 308"/>
                  <a:gd name="T43" fmla="*/ 59 h 371"/>
                  <a:gd name="T44" fmla="*/ 307 w 308"/>
                  <a:gd name="T45" fmla="*/ 55 h 371"/>
                  <a:gd name="T46" fmla="*/ 292 w 308"/>
                  <a:gd name="T47" fmla="*/ 226 h 371"/>
                  <a:gd name="T48" fmla="*/ 154 w 308"/>
                  <a:gd name="T49" fmla="*/ 272 h 371"/>
                  <a:gd name="T50" fmla="*/ 16 w 308"/>
                  <a:gd name="T51" fmla="*/ 226 h 371"/>
                  <a:gd name="T52" fmla="*/ 16 w 308"/>
                  <a:gd name="T53" fmla="*/ 225 h 371"/>
                  <a:gd name="T54" fmla="*/ 16 w 308"/>
                  <a:gd name="T55" fmla="*/ 172 h 371"/>
                  <a:gd name="T56" fmla="*/ 154 w 308"/>
                  <a:gd name="T57" fmla="*/ 206 h 371"/>
                  <a:gd name="T58" fmla="*/ 292 w 308"/>
                  <a:gd name="T59" fmla="*/ 172 h 371"/>
                  <a:gd name="T60" fmla="*/ 292 w 308"/>
                  <a:gd name="T61" fmla="*/ 226 h 371"/>
                  <a:gd name="T62" fmla="*/ 292 w 308"/>
                  <a:gd name="T63" fmla="*/ 144 h 371"/>
                  <a:gd name="T64" fmla="*/ 154 w 308"/>
                  <a:gd name="T65" fmla="*/ 190 h 371"/>
                  <a:gd name="T66" fmla="*/ 16 w 308"/>
                  <a:gd name="T67" fmla="*/ 144 h 371"/>
                  <a:gd name="T68" fmla="*/ 16 w 308"/>
                  <a:gd name="T69" fmla="*/ 144 h 371"/>
                  <a:gd name="T70" fmla="*/ 16 w 308"/>
                  <a:gd name="T71" fmla="*/ 90 h 371"/>
                  <a:gd name="T72" fmla="*/ 154 w 308"/>
                  <a:gd name="T73" fmla="*/ 124 h 371"/>
                  <a:gd name="T74" fmla="*/ 292 w 308"/>
                  <a:gd name="T75" fmla="*/ 90 h 371"/>
                  <a:gd name="T76" fmla="*/ 292 w 308"/>
                  <a:gd name="T77" fmla="*/ 144 h 371"/>
                  <a:gd name="T78" fmla="*/ 154 w 308"/>
                  <a:gd name="T79" fmla="*/ 16 h 371"/>
                  <a:gd name="T80" fmla="*/ 292 w 308"/>
                  <a:gd name="T81" fmla="*/ 62 h 371"/>
                  <a:gd name="T82" fmla="*/ 292 w 308"/>
                  <a:gd name="T83" fmla="*/ 62 h 371"/>
                  <a:gd name="T84" fmla="*/ 154 w 308"/>
                  <a:gd name="T85" fmla="*/ 108 h 371"/>
                  <a:gd name="T86" fmla="*/ 16 w 308"/>
                  <a:gd name="T87" fmla="*/ 62 h 371"/>
                  <a:gd name="T88" fmla="*/ 154 w 308"/>
                  <a:gd name="T89" fmla="*/ 16 h 371"/>
                  <a:gd name="T90" fmla="*/ 154 w 308"/>
                  <a:gd name="T91" fmla="*/ 355 h 371"/>
                  <a:gd name="T92" fmla="*/ 16 w 308"/>
                  <a:gd name="T93" fmla="*/ 309 h 371"/>
                  <a:gd name="T94" fmla="*/ 16 w 308"/>
                  <a:gd name="T95" fmla="*/ 309 h 371"/>
                  <a:gd name="T96" fmla="*/ 16 w 308"/>
                  <a:gd name="T97" fmla="*/ 254 h 371"/>
                  <a:gd name="T98" fmla="*/ 154 w 308"/>
                  <a:gd name="T99" fmla="*/ 288 h 371"/>
                  <a:gd name="T100" fmla="*/ 292 w 308"/>
                  <a:gd name="T101" fmla="*/ 254 h 371"/>
                  <a:gd name="T102" fmla="*/ 292 w 308"/>
                  <a:gd name="T103" fmla="*/ 309 h 371"/>
                  <a:gd name="T104" fmla="*/ 154 w 308"/>
                  <a:gd name="T105" fmla="*/ 355 h 3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308" h="371">
                    <a:moveTo>
                      <a:pt x="307" y="55"/>
                    </a:moveTo>
                    <a:cubicBezTo>
                      <a:pt x="300" y="27"/>
                      <a:pt x="247" y="0"/>
                      <a:pt x="154" y="0"/>
                    </a:cubicBezTo>
                    <a:cubicBezTo>
                      <a:pt x="61" y="0"/>
                      <a:pt x="8" y="27"/>
                      <a:pt x="1" y="55"/>
                    </a:cubicBezTo>
                    <a:cubicBezTo>
                      <a:pt x="0" y="56"/>
                      <a:pt x="0" y="58"/>
                      <a:pt x="0" y="59"/>
                    </a:cubicBezTo>
                    <a:cubicBezTo>
                      <a:pt x="0" y="315"/>
                      <a:pt x="0" y="315"/>
                      <a:pt x="0" y="315"/>
                    </a:cubicBezTo>
                    <a:cubicBezTo>
                      <a:pt x="0" y="317"/>
                      <a:pt x="1" y="320"/>
                      <a:pt x="3" y="321"/>
                    </a:cubicBezTo>
                    <a:cubicBezTo>
                      <a:pt x="15" y="347"/>
                      <a:pt x="67" y="371"/>
                      <a:pt x="154" y="371"/>
                    </a:cubicBezTo>
                    <a:cubicBezTo>
                      <a:pt x="241" y="371"/>
                      <a:pt x="293" y="347"/>
                      <a:pt x="305" y="321"/>
                    </a:cubicBezTo>
                    <a:cubicBezTo>
                      <a:pt x="307" y="320"/>
                      <a:pt x="308" y="317"/>
                      <a:pt x="308" y="315"/>
                    </a:cubicBezTo>
                    <a:cubicBezTo>
                      <a:pt x="308" y="309"/>
                      <a:pt x="308" y="309"/>
                      <a:pt x="308" y="309"/>
                    </a:cubicBezTo>
                    <a:cubicBezTo>
                      <a:pt x="308" y="309"/>
                      <a:pt x="308" y="309"/>
                      <a:pt x="308" y="309"/>
                    </a:cubicBezTo>
                    <a:cubicBezTo>
                      <a:pt x="308" y="309"/>
                      <a:pt x="308" y="309"/>
                      <a:pt x="308" y="309"/>
                    </a:cubicBezTo>
                    <a:cubicBezTo>
                      <a:pt x="308" y="226"/>
                      <a:pt x="308" y="226"/>
                      <a:pt x="308" y="226"/>
                    </a:cubicBezTo>
                    <a:cubicBezTo>
                      <a:pt x="308" y="226"/>
                      <a:pt x="308" y="226"/>
                      <a:pt x="308" y="226"/>
                    </a:cubicBezTo>
                    <a:cubicBezTo>
                      <a:pt x="308" y="226"/>
                      <a:pt x="308" y="226"/>
                      <a:pt x="308" y="225"/>
                    </a:cubicBezTo>
                    <a:cubicBezTo>
                      <a:pt x="308" y="144"/>
                      <a:pt x="308" y="144"/>
                      <a:pt x="308" y="144"/>
                    </a:cubicBezTo>
                    <a:cubicBezTo>
                      <a:pt x="308" y="144"/>
                      <a:pt x="308" y="144"/>
                      <a:pt x="308" y="144"/>
                    </a:cubicBezTo>
                    <a:cubicBezTo>
                      <a:pt x="308" y="144"/>
                      <a:pt x="308" y="144"/>
                      <a:pt x="308" y="144"/>
                    </a:cubicBezTo>
                    <a:cubicBezTo>
                      <a:pt x="308" y="62"/>
                      <a:pt x="308" y="62"/>
                      <a:pt x="308" y="62"/>
                    </a:cubicBezTo>
                    <a:cubicBezTo>
                      <a:pt x="308" y="62"/>
                      <a:pt x="308" y="62"/>
                      <a:pt x="308" y="62"/>
                    </a:cubicBezTo>
                    <a:cubicBezTo>
                      <a:pt x="308" y="62"/>
                      <a:pt x="308" y="62"/>
                      <a:pt x="308" y="62"/>
                    </a:cubicBezTo>
                    <a:cubicBezTo>
                      <a:pt x="308" y="59"/>
                      <a:pt x="308" y="59"/>
                      <a:pt x="308" y="59"/>
                    </a:cubicBezTo>
                    <a:cubicBezTo>
                      <a:pt x="308" y="58"/>
                      <a:pt x="308" y="57"/>
                      <a:pt x="307" y="55"/>
                    </a:cubicBezTo>
                    <a:close/>
                    <a:moveTo>
                      <a:pt x="292" y="226"/>
                    </a:moveTo>
                    <a:cubicBezTo>
                      <a:pt x="292" y="248"/>
                      <a:pt x="235" y="272"/>
                      <a:pt x="154" y="272"/>
                    </a:cubicBezTo>
                    <a:cubicBezTo>
                      <a:pt x="73" y="272"/>
                      <a:pt x="16" y="248"/>
                      <a:pt x="16" y="226"/>
                    </a:cubicBezTo>
                    <a:cubicBezTo>
                      <a:pt x="16" y="226"/>
                      <a:pt x="16" y="226"/>
                      <a:pt x="16" y="225"/>
                    </a:cubicBezTo>
                    <a:cubicBezTo>
                      <a:pt x="16" y="172"/>
                      <a:pt x="16" y="172"/>
                      <a:pt x="16" y="172"/>
                    </a:cubicBezTo>
                    <a:cubicBezTo>
                      <a:pt x="39" y="191"/>
                      <a:pt x="86" y="206"/>
                      <a:pt x="154" y="206"/>
                    </a:cubicBezTo>
                    <a:cubicBezTo>
                      <a:pt x="222" y="206"/>
                      <a:pt x="269" y="191"/>
                      <a:pt x="292" y="172"/>
                    </a:cubicBezTo>
                    <a:lnTo>
                      <a:pt x="292" y="226"/>
                    </a:lnTo>
                    <a:close/>
                    <a:moveTo>
                      <a:pt x="292" y="144"/>
                    </a:moveTo>
                    <a:cubicBezTo>
                      <a:pt x="292" y="166"/>
                      <a:pt x="235" y="190"/>
                      <a:pt x="154" y="190"/>
                    </a:cubicBezTo>
                    <a:cubicBezTo>
                      <a:pt x="73" y="190"/>
                      <a:pt x="16" y="166"/>
                      <a:pt x="16" y="144"/>
                    </a:cubicBezTo>
                    <a:cubicBezTo>
                      <a:pt x="16" y="144"/>
                      <a:pt x="16" y="144"/>
                      <a:pt x="16" y="144"/>
                    </a:cubicBezTo>
                    <a:cubicBezTo>
                      <a:pt x="16" y="90"/>
                      <a:pt x="16" y="90"/>
                      <a:pt x="16" y="90"/>
                    </a:cubicBezTo>
                    <a:cubicBezTo>
                      <a:pt x="39" y="109"/>
                      <a:pt x="86" y="124"/>
                      <a:pt x="154" y="124"/>
                    </a:cubicBezTo>
                    <a:cubicBezTo>
                      <a:pt x="222" y="124"/>
                      <a:pt x="269" y="109"/>
                      <a:pt x="292" y="90"/>
                    </a:cubicBezTo>
                    <a:lnTo>
                      <a:pt x="292" y="144"/>
                    </a:lnTo>
                    <a:close/>
                    <a:moveTo>
                      <a:pt x="154" y="16"/>
                    </a:moveTo>
                    <a:cubicBezTo>
                      <a:pt x="235" y="16"/>
                      <a:pt x="292" y="40"/>
                      <a:pt x="292" y="62"/>
                    </a:cubicBezTo>
                    <a:cubicBezTo>
                      <a:pt x="292" y="62"/>
                      <a:pt x="292" y="62"/>
                      <a:pt x="292" y="62"/>
                    </a:cubicBezTo>
                    <a:cubicBezTo>
                      <a:pt x="292" y="84"/>
                      <a:pt x="235" y="108"/>
                      <a:pt x="154" y="108"/>
                    </a:cubicBezTo>
                    <a:cubicBezTo>
                      <a:pt x="73" y="108"/>
                      <a:pt x="16" y="84"/>
                      <a:pt x="16" y="62"/>
                    </a:cubicBezTo>
                    <a:cubicBezTo>
                      <a:pt x="16" y="40"/>
                      <a:pt x="73" y="16"/>
                      <a:pt x="154" y="16"/>
                    </a:cubicBezTo>
                    <a:close/>
                    <a:moveTo>
                      <a:pt x="154" y="355"/>
                    </a:moveTo>
                    <a:cubicBezTo>
                      <a:pt x="73" y="355"/>
                      <a:pt x="16" y="331"/>
                      <a:pt x="16" y="309"/>
                    </a:cubicBezTo>
                    <a:cubicBezTo>
                      <a:pt x="16" y="309"/>
                      <a:pt x="16" y="309"/>
                      <a:pt x="16" y="309"/>
                    </a:cubicBezTo>
                    <a:cubicBezTo>
                      <a:pt x="16" y="254"/>
                      <a:pt x="16" y="254"/>
                      <a:pt x="16" y="254"/>
                    </a:cubicBezTo>
                    <a:cubicBezTo>
                      <a:pt x="39" y="273"/>
                      <a:pt x="86" y="288"/>
                      <a:pt x="154" y="288"/>
                    </a:cubicBezTo>
                    <a:cubicBezTo>
                      <a:pt x="222" y="288"/>
                      <a:pt x="269" y="273"/>
                      <a:pt x="292" y="254"/>
                    </a:cubicBezTo>
                    <a:cubicBezTo>
                      <a:pt x="292" y="309"/>
                      <a:pt x="292" y="309"/>
                      <a:pt x="292" y="309"/>
                    </a:cubicBezTo>
                    <a:cubicBezTo>
                      <a:pt x="292" y="331"/>
                      <a:pt x="235" y="355"/>
                      <a:pt x="154" y="355"/>
                    </a:cubicBezTo>
                    <a:close/>
                  </a:path>
                </a:pathLst>
              </a:custGeom>
              <a:solidFill>
                <a:srgbClr val="707072"/>
              </a:solidFill>
              <a:ln>
                <a:solidFill>
                  <a:srgbClr val="707072"/>
                </a:solidFill>
              </a:ln>
            </p:spPr>
            <p:txBody>
              <a:bodyPr vert="horz" wrap="square" lIns="91416" tIns="45708" rIns="91416" bIns="45708" numCol="1" anchor="t" anchorCtr="0" compatLnSpc="1">
                <a:prstTxWarp prst="textNoShape">
                  <a:avLst/>
                </a:prstTxWarp>
              </a:bodyPr>
              <a:lstStyle/>
              <a:p>
                <a:pPr defTabSz="914126"/>
                <a:endParaRPr lang="en-US" sz="2400" kern="0">
                  <a:solidFill>
                    <a:sysClr val="windowText" lastClr="000000"/>
                  </a:solidFill>
                </a:endParaRPr>
              </a:p>
            </p:txBody>
          </p:sp>
        </p:grpSp>
        <p:grpSp>
          <p:nvGrpSpPr>
            <p:cNvPr id="271" name="Group 270"/>
            <p:cNvGrpSpPr/>
            <p:nvPr/>
          </p:nvGrpSpPr>
          <p:grpSpPr>
            <a:xfrm>
              <a:off x="4923914" y="1738183"/>
              <a:ext cx="261860" cy="315235"/>
              <a:chOff x="2377390" y="2287147"/>
              <a:chExt cx="187486" cy="225701"/>
            </a:xfrm>
          </p:grpSpPr>
          <p:sp>
            <p:nvSpPr>
              <p:cNvPr id="298" name="Oval 297"/>
              <p:cNvSpPr/>
              <p:nvPr/>
            </p:nvSpPr>
            <p:spPr>
              <a:xfrm>
                <a:off x="2377390" y="2295556"/>
                <a:ext cx="187486" cy="70074"/>
              </a:xfrm>
              <a:prstGeom prst="ellipse">
                <a:avLst/>
              </a:prstGeom>
              <a:solidFill>
                <a:schemeClr val="bg2"/>
              </a:solidFill>
              <a:ln w="9525">
                <a:noFill/>
                <a:miter lim="800000"/>
                <a:headEnd/>
                <a:tailEnd/>
              </a:ln>
            </p:spPr>
            <p:txBody>
              <a:bodyPr wrap="square" rtlCol="0" anchor="ctr"/>
              <a:lstStyle/>
              <a:p>
                <a:pPr algn="ctr" defTabSz="914126"/>
                <a:endParaRPr lang="en-US" sz="2400" kern="0" dirty="0">
                  <a:solidFill>
                    <a:srgbClr val="404040"/>
                  </a:solidFill>
                  <a:latin typeface="Arial"/>
                </a:endParaRPr>
              </a:p>
            </p:txBody>
          </p:sp>
          <p:sp>
            <p:nvSpPr>
              <p:cNvPr id="299" name="Oval 298"/>
              <p:cNvSpPr/>
              <p:nvPr/>
            </p:nvSpPr>
            <p:spPr>
              <a:xfrm>
                <a:off x="2377390" y="2433472"/>
                <a:ext cx="187486" cy="70074"/>
              </a:xfrm>
              <a:prstGeom prst="ellipse">
                <a:avLst/>
              </a:prstGeom>
              <a:solidFill>
                <a:schemeClr val="bg2"/>
              </a:solidFill>
              <a:ln w="9525">
                <a:noFill/>
                <a:miter lim="800000"/>
                <a:headEnd/>
                <a:tailEnd/>
              </a:ln>
            </p:spPr>
            <p:txBody>
              <a:bodyPr wrap="square" rtlCol="0" anchor="ctr"/>
              <a:lstStyle/>
              <a:p>
                <a:pPr algn="ctr" defTabSz="914126"/>
                <a:endParaRPr lang="en-US" sz="2400" kern="0" dirty="0">
                  <a:solidFill>
                    <a:srgbClr val="404040"/>
                  </a:solidFill>
                  <a:latin typeface="Arial"/>
                </a:endParaRPr>
              </a:p>
            </p:txBody>
          </p:sp>
          <p:sp>
            <p:nvSpPr>
              <p:cNvPr id="300" name="Rectangle 299"/>
              <p:cNvSpPr/>
              <p:nvPr/>
            </p:nvSpPr>
            <p:spPr>
              <a:xfrm>
                <a:off x="2377390" y="2335244"/>
                <a:ext cx="187486" cy="125862"/>
              </a:xfrm>
              <a:prstGeom prst="rect">
                <a:avLst/>
              </a:prstGeom>
              <a:solidFill>
                <a:schemeClr val="bg2"/>
              </a:solidFill>
              <a:ln w="9525">
                <a:noFill/>
                <a:miter lim="800000"/>
                <a:headEnd/>
                <a:tailEnd/>
              </a:ln>
            </p:spPr>
            <p:txBody>
              <a:bodyPr wrap="square" rtlCol="0" anchor="ctr"/>
              <a:lstStyle/>
              <a:p>
                <a:pPr algn="ctr" defTabSz="914126"/>
                <a:endParaRPr lang="en-US" sz="2400" kern="0" dirty="0">
                  <a:solidFill>
                    <a:srgbClr val="404040"/>
                  </a:solidFill>
                  <a:latin typeface="Arial"/>
                </a:endParaRPr>
              </a:p>
            </p:txBody>
          </p:sp>
          <p:sp>
            <p:nvSpPr>
              <p:cNvPr id="301" name="Freeform 17"/>
              <p:cNvSpPr>
                <a:spLocks noEditPoints="1"/>
              </p:cNvSpPr>
              <p:nvPr/>
            </p:nvSpPr>
            <p:spPr bwMode="auto">
              <a:xfrm>
                <a:off x="2377390" y="2287147"/>
                <a:ext cx="187486" cy="225701"/>
              </a:xfrm>
              <a:custGeom>
                <a:avLst/>
                <a:gdLst>
                  <a:gd name="T0" fmla="*/ 307 w 308"/>
                  <a:gd name="T1" fmla="*/ 55 h 371"/>
                  <a:gd name="T2" fmla="*/ 154 w 308"/>
                  <a:gd name="T3" fmla="*/ 0 h 371"/>
                  <a:gd name="T4" fmla="*/ 1 w 308"/>
                  <a:gd name="T5" fmla="*/ 55 h 371"/>
                  <a:gd name="T6" fmla="*/ 0 w 308"/>
                  <a:gd name="T7" fmla="*/ 59 h 371"/>
                  <a:gd name="T8" fmla="*/ 0 w 308"/>
                  <a:gd name="T9" fmla="*/ 315 h 371"/>
                  <a:gd name="T10" fmla="*/ 3 w 308"/>
                  <a:gd name="T11" fmla="*/ 321 h 371"/>
                  <a:gd name="T12" fmla="*/ 154 w 308"/>
                  <a:gd name="T13" fmla="*/ 371 h 371"/>
                  <a:gd name="T14" fmla="*/ 305 w 308"/>
                  <a:gd name="T15" fmla="*/ 321 h 371"/>
                  <a:gd name="T16" fmla="*/ 308 w 308"/>
                  <a:gd name="T17" fmla="*/ 315 h 371"/>
                  <a:gd name="T18" fmla="*/ 308 w 308"/>
                  <a:gd name="T19" fmla="*/ 309 h 371"/>
                  <a:gd name="T20" fmla="*/ 308 w 308"/>
                  <a:gd name="T21" fmla="*/ 309 h 371"/>
                  <a:gd name="T22" fmla="*/ 308 w 308"/>
                  <a:gd name="T23" fmla="*/ 309 h 371"/>
                  <a:gd name="T24" fmla="*/ 308 w 308"/>
                  <a:gd name="T25" fmla="*/ 226 h 371"/>
                  <a:gd name="T26" fmla="*/ 308 w 308"/>
                  <a:gd name="T27" fmla="*/ 226 h 371"/>
                  <a:gd name="T28" fmla="*/ 308 w 308"/>
                  <a:gd name="T29" fmla="*/ 225 h 371"/>
                  <a:gd name="T30" fmla="*/ 308 w 308"/>
                  <a:gd name="T31" fmla="*/ 144 h 371"/>
                  <a:gd name="T32" fmla="*/ 308 w 308"/>
                  <a:gd name="T33" fmla="*/ 144 h 371"/>
                  <a:gd name="T34" fmla="*/ 308 w 308"/>
                  <a:gd name="T35" fmla="*/ 144 h 371"/>
                  <a:gd name="T36" fmla="*/ 308 w 308"/>
                  <a:gd name="T37" fmla="*/ 62 h 371"/>
                  <a:gd name="T38" fmla="*/ 308 w 308"/>
                  <a:gd name="T39" fmla="*/ 62 h 371"/>
                  <a:gd name="T40" fmla="*/ 308 w 308"/>
                  <a:gd name="T41" fmla="*/ 62 h 371"/>
                  <a:gd name="T42" fmla="*/ 308 w 308"/>
                  <a:gd name="T43" fmla="*/ 59 h 371"/>
                  <a:gd name="T44" fmla="*/ 307 w 308"/>
                  <a:gd name="T45" fmla="*/ 55 h 371"/>
                  <a:gd name="T46" fmla="*/ 292 w 308"/>
                  <a:gd name="T47" fmla="*/ 226 h 371"/>
                  <a:gd name="T48" fmla="*/ 154 w 308"/>
                  <a:gd name="T49" fmla="*/ 272 h 371"/>
                  <a:gd name="T50" fmla="*/ 16 w 308"/>
                  <a:gd name="T51" fmla="*/ 226 h 371"/>
                  <a:gd name="T52" fmla="*/ 16 w 308"/>
                  <a:gd name="T53" fmla="*/ 225 h 371"/>
                  <a:gd name="T54" fmla="*/ 16 w 308"/>
                  <a:gd name="T55" fmla="*/ 172 h 371"/>
                  <a:gd name="T56" fmla="*/ 154 w 308"/>
                  <a:gd name="T57" fmla="*/ 206 h 371"/>
                  <a:gd name="T58" fmla="*/ 292 w 308"/>
                  <a:gd name="T59" fmla="*/ 172 h 371"/>
                  <a:gd name="T60" fmla="*/ 292 w 308"/>
                  <a:gd name="T61" fmla="*/ 226 h 371"/>
                  <a:gd name="T62" fmla="*/ 292 w 308"/>
                  <a:gd name="T63" fmla="*/ 144 h 371"/>
                  <a:gd name="T64" fmla="*/ 154 w 308"/>
                  <a:gd name="T65" fmla="*/ 190 h 371"/>
                  <a:gd name="T66" fmla="*/ 16 w 308"/>
                  <a:gd name="T67" fmla="*/ 144 h 371"/>
                  <a:gd name="T68" fmla="*/ 16 w 308"/>
                  <a:gd name="T69" fmla="*/ 144 h 371"/>
                  <a:gd name="T70" fmla="*/ 16 w 308"/>
                  <a:gd name="T71" fmla="*/ 90 h 371"/>
                  <a:gd name="T72" fmla="*/ 154 w 308"/>
                  <a:gd name="T73" fmla="*/ 124 h 371"/>
                  <a:gd name="T74" fmla="*/ 292 w 308"/>
                  <a:gd name="T75" fmla="*/ 90 h 371"/>
                  <a:gd name="T76" fmla="*/ 292 w 308"/>
                  <a:gd name="T77" fmla="*/ 144 h 371"/>
                  <a:gd name="T78" fmla="*/ 154 w 308"/>
                  <a:gd name="T79" fmla="*/ 16 h 371"/>
                  <a:gd name="T80" fmla="*/ 292 w 308"/>
                  <a:gd name="T81" fmla="*/ 62 h 371"/>
                  <a:gd name="T82" fmla="*/ 292 w 308"/>
                  <a:gd name="T83" fmla="*/ 62 h 371"/>
                  <a:gd name="T84" fmla="*/ 154 w 308"/>
                  <a:gd name="T85" fmla="*/ 108 h 371"/>
                  <a:gd name="T86" fmla="*/ 16 w 308"/>
                  <a:gd name="T87" fmla="*/ 62 h 371"/>
                  <a:gd name="T88" fmla="*/ 154 w 308"/>
                  <a:gd name="T89" fmla="*/ 16 h 371"/>
                  <a:gd name="T90" fmla="*/ 154 w 308"/>
                  <a:gd name="T91" fmla="*/ 355 h 371"/>
                  <a:gd name="T92" fmla="*/ 16 w 308"/>
                  <a:gd name="T93" fmla="*/ 309 h 371"/>
                  <a:gd name="T94" fmla="*/ 16 w 308"/>
                  <a:gd name="T95" fmla="*/ 309 h 371"/>
                  <a:gd name="T96" fmla="*/ 16 w 308"/>
                  <a:gd name="T97" fmla="*/ 254 h 371"/>
                  <a:gd name="T98" fmla="*/ 154 w 308"/>
                  <a:gd name="T99" fmla="*/ 288 h 371"/>
                  <a:gd name="T100" fmla="*/ 292 w 308"/>
                  <a:gd name="T101" fmla="*/ 254 h 371"/>
                  <a:gd name="T102" fmla="*/ 292 w 308"/>
                  <a:gd name="T103" fmla="*/ 309 h 371"/>
                  <a:gd name="T104" fmla="*/ 154 w 308"/>
                  <a:gd name="T105" fmla="*/ 355 h 3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308" h="371">
                    <a:moveTo>
                      <a:pt x="307" y="55"/>
                    </a:moveTo>
                    <a:cubicBezTo>
                      <a:pt x="300" y="27"/>
                      <a:pt x="247" y="0"/>
                      <a:pt x="154" y="0"/>
                    </a:cubicBezTo>
                    <a:cubicBezTo>
                      <a:pt x="61" y="0"/>
                      <a:pt x="8" y="27"/>
                      <a:pt x="1" y="55"/>
                    </a:cubicBezTo>
                    <a:cubicBezTo>
                      <a:pt x="0" y="56"/>
                      <a:pt x="0" y="58"/>
                      <a:pt x="0" y="59"/>
                    </a:cubicBezTo>
                    <a:cubicBezTo>
                      <a:pt x="0" y="315"/>
                      <a:pt x="0" y="315"/>
                      <a:pt x="0" y="315"/>
                    </a:cubicBezTo>
                    <a:cubicBezTo>
                      <a:pt x="0" y="317"/>
                      <a:pt x="1" y="320"/>
                      <a:pt x="3" y="321"/>
                    </a:cubicBezTo>
                    <a:cubicBezTo>
                      <a:pt x="15" y="347"/>
                      <a:pt x="67" y="371"/>
                      <a:pt x="154" y="371"/>
                    </a:cubicBezTo>
                    <a:cubicBezTo>
                      <a:pt x="241" y="371"/>
                      <a:pt x="293" y="347"/>
                      <a:pt x="305" y="321"/>
                    </a:cubicBezTo>
                    <a:cubicBezTo>
                      <a:pt x="307" y="320"/>
                      <a:pt x="308" y="317"/>
                      <a:pt x="308" y="315"/>
                    </a:cubicBezTo>
                    <a:cubicBezTo>
                      <a:pt x="308" y="309"/>
                      <a:pt x="308" y="309"/>
                      <a:pt x="308" y="309"/>
                    </a:cubicBezTo>
                    <a:cubicBezTo>
                      <a:pt x="308" y="309"/>
                      <a:pt x="308" y="309"/>
                      <a:pt x="308" y="309"/>
                    </a:cubicBezTo>
                    <a:cubicBezTo>
                      <a:pt x="308" y="309"/>
                      <a:pt x="308" y="309"/>
                      <a:pt x="308" y="309"/>
                    </a:cubicBezTo>
                    <a:cubicBezTo>
                      <a:pt x="308" y="226"/>
                      <a:pt x="308" y="226"/>
                      <a:pt x="308" y="226"/>
                    </a:cubicBezTo>
                    <a:cubicBezTo>
                      <a:pt x="308" y="226"/>
                      <a:pt x="308" y="226"/>
                      <a:pt x="308" y="226"/>
                    </a:cubicBezTo>
                    <a:cubicBezTo>
                      <a:pt x="308" y="226"/>
                      <a:pt x="308" y="226"/>
                      <a:pt x="308" y="225"/>
                    </a:cubicBezTo>
                    <a:cubicBezTo>
                      <a:pt x="308" y="144"/>
                      <a:pt x="308" y="144"/>
                      <a:pt x="308" y="144"/>
                    </a:cubicBezTo>
                    <a:cubicBezTo>
                      <a:pt x="308" y="144"/>
                      <a:pt x="308" y="144"/>
                      <a:pt x="308" y="144"/>
                    </a:cubicBezTo>
                    <a:cubicBezTo>
                      <a:pt x="308" y="144"/>
                      <a:pt x="308" y="144"/>
                      <a:pt x="308" y="144"/>
                    </a:cubicBezTo>
                    <a:cubicBezTo>
                      <a:pt x="308" y="62"/>
                      <a:pt x="308" y="62"/>
                      <a:pt x="308" y="62"/>
                    </a:cubicBezTo>
                    <a:cubicBezTo>
                      <a:pt x="308" y="62"/>
                      <a:pt x="308" y="62"/>
                      <a:pt x="308" y="62"/>
                    </a:cubicBezTo>
                    <a:cubicBezTo>
                      <a:pt x="308" y="62"/>
                      <a:pt x="308" y="62"/>
                      <a:pt x="308" y="62"/>
                    </a:cubicBezTo>
                    <a:cubicBezTo>
                      <a:pt x="308" y="59"/>
                      <a:pt x="308" y="59"/>
                      <a:pt x="308" y="59"/>
                    </a:cubicBezTo>
                    <a:cubicBezTo>
                      <a:pt x="308" y="58"/>
                      <a:pt x="308" y="57"/>
                      <a:pt x="307" y="55"/>
                    </a:cubicBezTo>
                    <a:close/>
                    <a:moveTo>
                      <a:pt x="292" y="226"/>
                    </a:moveTo>
                    <a:cubicBezTo>
                      <a:pt x="292" y="248"/>
                      <a:pt x="235" y="272"/>
                      <a:pt x="154" y="272"/>
                    </a:cubicBezTo>
                    <a:cubicBezTo>
                      <a:pt x="73" y="272"/>
                      <a:pt x="16" y="248"/>
                      <a:pt x="16" y="226"/>
                    </a:cubicBezTo>
                    <a:cubicBezTo>
                      <a:pt x="16" y="226"/>
                      <a:pt x="16" y="226"/>
                      <a:pt x="16" y="225"/>
                    </a:cubicBezTo>
                    <a:cubicBezTo>
                      <a:pt x="16" y="172"/>
                      <a:pt x="16" y="172"/>
                      <a:pt x="16" y="172"/>
                    </a:cubicBezTo>
                    <a:cubicBezTo>
                      <a:pt x="39" y="191"/>
                      <a:pt x="86" y="206"/>
                      <a:pt x="154" y="206"/>
                    </a:cubicBezTo>
                    <a:cubicBezTo>
                      <a:pt x="222" y="206"/>
                      <a:pt x="269" y="191"/>
                      <a:pt x="292" y="172"/>
                    </a:cubicBezTo>
                    <a:lnTo>
                      <a:pt x="292" y="226"/>
                    </a:lnTo>
                    <a:close/>
                    <a:moveTo>
                      <a:pt x="292" y="144"/>
                    </a:moveTo>
                    <a:cubicBezTo>
                      <a:pt x="292" y="166"/>
                      <a:pt x="235" y="190"/>
                      <a:pt x="154" y="190"/>
                    </a:cubicBezTo>
                    <a:cubicBezTo>
                      <a:pt x="73" y="190"/>
                      <a:pt x="16" y="166"/>
                      <a:pt x="16" y="144"/>
                    </a:cubicBezTo>
                    <a:cubicBezTo>
                      <a:pt x="16" y="144"/>
                      <a:pt x="16" y="144"/>
                      <a:pt x="16" y="144"/>
                    </a:cubicBezTo>
                    <a:cubicBezTo>
                      <a:pt x="16" y="90"/>
                      <a:pt x="16" y="90"/>
                      <a:pt x="16" y="90"/>
                    </a:cubicBezTo>
                    <a:cubicBezTo>
                      <a:pt x="39" y="109"/>
                      <a:pt x="86" y="124"/>
                      <a:pt x="154" y="124"/>
                    </a:cubicBezTo>
                    <a:cubicBezTo>
                      <a:pt x="222" y="124"/>
                      <a:pt x="269" y="109"/>
                      <a:pt x="292" y="90"/>
                    </a:cubicBezTo>
                    <a:lnTo>
                      <a:pt x="292" y="144"/>
                    </a:lnTo>
                    <a:close/>
                    <a:moveTo>
                      <a:pt x="154" y="16"/>
                    </a:moveTo>
                    <a:cubicBezTo>
                      <a:pt x="235" y="16"/>
                      <a:pt x="292" y="40"/>
                      <a:pt x="292" y="62"/>
                    </a:cubicBezTo>
                    <a:cubicBezTo>
                      <a:pt x="292" y="62"/>
                      <a:pt x="292" y="62"/>
                      <a:pt x="292" y="62"/>
                    </a:cubicBezTo>
                    <a:cubicBezTo>
                      <a:pt x="292" y="84"/>
                      <a:pt x="235" y="108"/>
                      <a:pt x="154" y="108"/>
                    </a:cubicBezTo>
                    <a:cubicBezTo>
                      <a:pt x="73" y="108"/>
                      <a:pt x="16" y="84"/>
                      <a:pt x="16" y="62"/>
                    </a:cubicBezTo>
                    <a:cubicBezTo>
                      <a:pt x="16" y="40"/>
                      <a:pt x="73" y="16"/>
                      <a:pt x="154" y="16"/>
                    </a:cubicBezTo>
                    <a:close/>
                    <a:moveTo>
                      <a:pt x="154" y="355"/>
                    </a:moveTo>
                    <a:cubicBezTo>
                      <a:pt x="73" y="355"/>
                      <a:pt x="16" y="331"/>
                      <a:pt x="16" y="309"/>
                    </a:cubicBezTo>
                    <a:cubicBezTo>
                      <a:pt x="16" y="309"/>
                      <a:pt x="16" y="309"/>
                      <a:pt x="16" y="309"/>
                    </a:cubicBezTo>
                    <a:cubicBezTo>
                      <a:pt x="16" y="254"/>
                      <a:pt x="16" y="254"/>
                      <a:pt x="16" y="254"/>
                    </a:cubicBezTo>
                    <a:cubicBezTo>
                      <a:pt x="39" y="273"/>
                      <a:pt x="86" y="288"/>
                      <a:pt x="154" y="288"/>
                    </a:cubicBezTo>
                    <a:cubicBezTo>
                      <a:pt x="222" y="288"/>
                      <a:pt x="269" y="273"/>
                      <a:pt x="292" y="254"/>
                    </a:cubicBezTo>
                    <a:cubicBezTo>
                      <a:pt x="292" y="309"/>
                      <a:pt x="292" y="309"/>
                      <a:pt x="292" y="309"/>
                    </a:cubicBezTo>
                    <a:cubicBezTo>
                      <a:pt x="292" y="331"/>
                      <a:pt x="235" y="355"/>
                      <a:pt x="154" y="355"/>
                    </a:cubicBezTo>
                    <a:close/>
                  </a:path>
                </a:pathLst>
              </a:custGeom>
              <a:solidFill>
                <a:srgbClr val="707072"/>
              </a:solidFill>
              <a:ln>
                <a:solidFill>
                  <a:srgbClr val="707072"/>
                </a:solidFill>
              </a:ln>
            </p:spPr>
            <p:txBody>
              <a:bodyPr vert="horz" wrap="square" lIns="91416" tIns="45708" rIns="91416" bIns="45708" numCol="1" anchor="t" anchorCtr="0" compatLnSpc="1">
                <a:prstTxWarp prst="textNoShape">
                  <a:avLst/>
                </a:prstTxWarp>
              </a:bodyPr>
              <a:lstStyle/>
              <a:p>
                <a:pPr defTabSz="914126"/>
                <a:endParaRPr lang="en-US" sz="2400" kern="0">
                  <a:solidFill>
                    <a:sysClr val="windowText" lastClr="000000"/>
                  </a:solidFill>
                </a:endParaRPr>
              </a:p>
            </p:txBody>
          </p:sp>
        </p:grpSp>
        <p:grpSp>
          <p:nvGrpSpPr>
            <p:cNvPr id="2" name="Group 1"/>
            <p:cNvGrpSpPr/>
            <p:nvPr/>
          </p:nvGrpSpPr>
          <p:grpSpPr>
            <a:xfrm>
              <a:off x="1514454" y="118976"/>
              <a:ext cx="2068924" cy="1238580"/>
              <a:chOff x="416715" y="1023297"/>
              <a:chExt cx="2068924" cy="1238580"/>
            </a:xfrm>
          </p:grpSpPr>
          <p:sp>
            <p:nvSpPr>
              <p:cNvPr id="99" name="Freeform 98"/>
              <p:cNvSpPr>
                <a:spLocks/>
              </p:cNvSpPr>
              <p:nvPr/>
            </p:nvSpPr>
            <p:spPr bwMode="auto">
              <a:xfrm>
                <a:off x="416715" y="1023297"/>
                <a:ext cx="2068924" cy="1186416"/>
              </a:xfrm>
              <a:custGeom>
                <a:avLst/>
                <a:gdLst>
                  <a:gd name="T0" fmla="*/ 2421 w 2797"/>
                  <a:gd name="T1" fmla="*/ 681 h 1561"/>
                  <a:gd name="T2" fmla="*/ 2422 w 2797"/>
                  <a:gd name="T3" fmla="*/ 646 h 1561"/>
                  <a:gd name="T4" fmla="*/ 1775 w 2797"/>
                  <a:gd name="T5" fmla="*/ 0 h 1561"/>
                  <a:gd name="T6" fmla="*/ 1208 w 2797"/>
                  <a:gd name="T7" fmla="*/ 336 h 1561"/>
                  <a:gd name="T8" fmla="*/ 915 w 2797"/>
                  <a:gd name="T9" fmla="*/ 224 h 1561"/>
                  <a:gd name="T10" fmla="*/ 474 w 2797"/>
                  <a:gd name="T11" fmla="*/ 664 h 1561"/>
                  <a:gd name="T12" fmla="*/ 475 w 2797"/>
                  <a:gd name="T13" fmla="*/ 677 h 1561"/>
                  <a:gd name="T14" fmla="*/ 441 w 2797"/>
                  <a:gd name="T15" fmla="*/ 676 h 1561"/>
                  <a:gd name="T16" fmla="*/ 0 w 2797"/>
                  <a:gd name="T17" fmla="*/ 1117 h 1561"/>
                  <a:gd name="T18" fmla="*/ 415 w 2797"/>
                  <a:gd name="T19" fmla="*/ 1556 h 1561"/>
                  <a:gd name="T20" fmla="*/ 415 w 2797"/>
                  <a:gd name="T21" fmla="*/ 1561 h 1561"/>
                  <a:gd name="T22" fmla="*/ 2332 w 2797"/>
                  <a:gd name="T23" fmla="*/ 1561 h 1561"/>
                  <a:gd name="T24" fmla="*/ 2332 w 2797"/>
                  <a:gd name="T25" fmla="*/ 1556 h 1561"/>
                  <a:gd name="T26" fmla="*/ 2357 w 2797"/>
                  <a:gd name="T27" fmla="*/ 1557 h 1561"/>
                  <a:gd name="T28" fmla="*/ 2797 w 2797"/>
                  <a:gd name="T29" fmla="*/ 1117 h 1561"/>
                  <a:gd name="T30" fmla="*/ 2421 w 2797"/>
                  <a:gd name="T31" fmla="*/ 681 h 1561"/>
                  <a:gd name="connsiteX0" fmla="*/ 8656 w 10000"/>
                  <a:gd name="connsiteY0" fmla="*/ 4363 h 10000"/>
                  <a:gd name="connsiteX1" fmla="*/ 8659 w 10000"/>
                  <a:gd name="connsiteY1" fmla="*/ 4138 h 10000"/>
                  <a:gd name="connsiteX2" fmla="*/ 6346 w 10000"/>
                  <a:gd name="connsiteY2" fmla="*/ 0 h 10000"/>
                  <a:gd name="connsiteX3" fmla="*/ 4319 w 10000"/>
                  <a:gd name="connsiteY3" fmla="*/ 2152 h 10000"/>
                  <a:gd name="connsiteX4" fmla="*/ 3271 w 10000"/>
                  <a:gd name="connsiteY4" fmla="*/ 1435 h 10000"/>
                  <a:gd name="connsiteX5" fmla="*/ 1695 w 10000"/>
                  <a:gd name="connsiteY5" fmla="*/ 4254 h 10000"/>
                  <a:gd name="connsiteX6" fmla="*/ 1698 w 10000"/>
                  <a:gd name="connsiteY6" fmla="*/ 4337 h 10000"/>
                  <a:gd name="connsiteX7" fmla="*/ 1577 w 10000"/>
                  <a:gd name="connsiteY7" fmla="*/ 4331 h 10000"/>
                  <a:gd name="connsiteX8" fmla="*/ 0 w 10000"/>
                  <a:gd name="connsiteY8" fmla="*/ 7156 h 10000"/>
                  <a:gd name="connsiteX9" fmla="*/ 1484 w 10000"/>
                  <a:gd name="connsiteY9" fmla="*/ 9968 h 10000"/>
                  <a:gd name="connsiteX10" fmla="*/ 1484 w 10000"/>
                  <a:gd name="connsiteY10" fmla="*/ 10000 h 10000"/>
                  <a:gd name="connsiteX11" fmla="*/ 8338 w 10000"/>
                  <a:gd name="connsiteY11" fmla="*/ 10000 h 10000"/>
                  <a:gd name="connsiteX12" fmla="*/ 8427 w 10000"/>
                  <a:gd name="connsiteY12" fmla="*/ 9974 h 10000"/>
                  <a:gd name="connsiteX13" fmla="*/ 10000 w 10000"/>
                  <a:gd name="connsiteY13" fmla="*/ 7156 h 10000"/>
                  <a:gd name="connsiteX14" fmla="*/ 8656 w 10000"/>
                  <a:gd name="connsiteY14" fmla="*/ 4363 h 10000"/>
                  <a:gd name="connsiteX0" fmla="*/ 8656 w 10000"/>
                  <a:gd name="connsiteY0" fmla="*/ 4363 h 10000"/>
                  <a:gd name="connsiteX1" fmla="*/ 8659 w 10000"/>
                  <a:gd name="connsiteY1" fmla="*/ 4138 h 10000"/>
                  <a:gd name="connsiteX2" fmla="*/ 6346 w 10000"/>
                  <a:gd name="connsiteY2" fmla="*/ 0 h 10000"/>
                  <a:gd name="connsiteX3" fmla="*/ 4319 w 10000"/>
                  <a:gd name="connsiteY3" fmla="*/ 2152 h 10000"/>
                  <a:gd name="connsiteX4" fmla="*/ 3271 w 10000"/>
                  <a:gd name="connsiteY4" fmla="*/ 1435 h 10000"/>
                  <a:gd name="connsiteX5" fmla="*/ 1695 w 10000"/>
                  <a:gd name="connsiteY5" fmla="*/ 4254 h 10000"/>
                  <a:gd name="connsiteX6" fmla="*/ 1698 w 10000"/>
                  <a:gd name="connsiteY6" fmla="*/ 4337 h 10000"/>
                  <a:gd name="connsiteX7" fmla="*/ 1577 w 10000"/>
                  <a:gd name="connsiteY7" fmla="*/ 4331 h 10000"/>
                  <a:gd name="connsiteX8" fmla="*/ 0 w 10000"/>
                  <a:gd name="connsiteY8" fmla="*/ 7156 h 10000"/>
                  <a:gd name="connsiteX9" fmla="*/ 1484 w 10000"/>
                  <a:gd name="connsiteY9" fmla="*/ 9968 h 10000"/>
                  <a:gd name="connsiteX10" fmla="*/ 1484 w 10000"/>
                  <a:gd name="connsiteY10" fmla="*/ 10000 h 10000"/>
                  <a:gd name="connsiteX11" fmla="*/ 8427 w 10000"/>
                  <a:gd name="connsiteY11" fmla="*/ 9974 h 10000"/>
                  <a:gd name="connsiteX12" fmla="*/ 10000 w 10000"/>
                  <a:gd name="connsiteY12" fmla="*/ 7156 h 10000"/>
                  <a:gd name="connsiteX13" fmla="*/ 8656 w 10000"/>
                  <a:gd name="connsiteY13" fmla="*/ 4363 h 10000"/>
                  <a:gd name="connsiteX0" fmla="*/ 8656 w 10000"/>
                  <a:gd name="connsiteY0" fmla="*/ 4363 h 9974"/>
                  <a:gd name="connsiteX1" fmla="*/ 8659 w 10000"/>
                  <a:gd name="connsiteY1" fmla="*/ 4138 h 9974"/>
                  <a:gd name="connsiteX2" fmla="*/ 6346 w 10000"/>
                  <a:gd name="connsiteY2" fmla="*/ 0 h 9974"/>
                  <a:gd name="connsiteX3" fmla="*/ 4319 w 10000"/>
                  <a:gd name="connsiteY3" fmla="*/ 2152 h 9974"/>
                  <a:gd name="connsiteX4" fmla="*/ 3271 w 10000"/>
                  <a:gd name="connsiteY4" fmla="*/ 1435 h 9974"/>
                  <a:gd name="connsiteX5" fmla="*/ 1695 w 10000"/>
                  <a:gd name="connsiteY5" fmla="*/ 4254 h 9974"/>
                  <a:gd name="connsiteX6" fmla="*/ 1698 w 10000"/>
                  <a:gd name="connsiteY6" fmla="*/ 4337 h 9974"/>
                  <a:gd name="connsiteX7" fmla="*/ 1577 w 10000"/>
                  <a:gd name="connsiteY7" fmla="*/ 4331 h 9974"/>
                  <a:gd name="connsiteX8" fmla="*/ 0 w 10000"/>
                  <a:gd name="connsiteY8" fmla="*/ 7156 h 9974"/>
                  <a:gd name="connsiteX9" fmla="*/ 1484 w 10000"/>
                  <a:gd name="connsiteY9" fmla="*/ 9968 h 9974"/>
                  <a:gd name="connsiteX10" fmla="*/ 8427 w 10000"/>
                  <a:gd name="connsiteY10" fmla="*/ 9974 h 9974"/>
                  <a:gd name="connsiteX11" fmla="*/ 10000 w 10000"/>
                  <a:gd name="connsiteY11" fmla="*/ 7156 h 9974"/>
                  <a:gd name="connsiteX12" fmla="*/ 8656 w 10000"/>
                  <a:gd name="connsiteY12" fmla="*/ 4363 h 9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000" h="9974">
                    <a:moveTo>
                      <a:pt x="8656" y="4363"/>
                    </a:moveTo>
                    <a:cubicBezTo>
                      <a:pt x="8656" y="4286"/>
                      <a:pt x="8659" y="4209"/>
                      <a:pt x="8659" y="4138"/>
                    </a:cubicBezTo>
                    <a:cubicBezTo>
                      <a:pt x="8659" y="1851"/>
                      <a:pt x="7622" y="0"/>
                      <a:pt x="6346" y="0"/>
                    </a:cubicBezTo>
                    <a:cubicBezTo>
                      <a:pt x="5474" y="0"/>
                      <a:pt x="4712" y="865"/>
                      <a:pt x="4319" y="2152"/>
                    </a:cubicBezTo>
                    <a:cubicBezTo>
                      <a:pt x="4040" y="1704"/>
                      <a:pt x="3675" y="1435"/>
                      <a:pt x="3271" y="1435"/>
                    </a:cubicBezTo>
                    <a:cubicBezTo>
                      <a:pt x="2403" y="1435"/>
                      <a:pt x="1695" y="2697"/>
                      <a:pt x="1695" y="4254"/>
                    </a:cubicBezTo>
                    <a:cubicBezTo>
                      <a:pt x="1695" y="4286"/>
                      <a:pt x="1698" y="4311"/>
                      <a:pt x="1698" y="4337"/>
                    </a:cubicBezTo>
                    <a:cubicBezTo>
                      <a:pt x="1655" y="4337"/>
                      <a:pt x="1616" y="4331"/>
                      <a:pt x="1577" y="4331"/>
                    </a:cubicBezTo>
                    <a:cubicBezTo>
                      <a:pt x="704" y="4331"/>
                      <a:pt x="0" y="5593"/>
                      <a:pt x="0" y="7156"/>
                    </a:cubicBezTo>
                    <a:cubicBezTo>
                      <a:pt x="0" y="8661"/>
                      <a:pt x="658" y="9885"/>
                      <a:pt x="1484" y="9968"/>
                    </a:cubicBezTo>
                    <a:lnTo>
                      <a:pt x="8427" y="9974"/>
                    </a:lnTo>
                    <a:cubicBezTo>
                      <a:pt x="9296" y="9974"/>
                      <a:pt x="10000" y="8712"/>
                      <a:pt x="10000" y="7156"/>
                    </a:cubicBezTo>
                    <a:cubicBezTo>
                      <a:pt x="10000" y="5734"/>
                      <a:pt x="9417" y="4561"/>
                      <a:pt x="8656" y="4363"/>
                    </a:cubicBezTo>
                    <a:close/>
                  </a:path>
                </a:pathLst>
              </a:custGeom>
              <a:solidFill>
                <a:schemeClr val="bg2"/>
              </a:solidFill>
              <a:ln w="38100">
                <a:solidFill>
                  <a:schemeClr val="accent1">
                    <a:lumMod val="60000"/>
                    <a:lumOff val="40000"/>
                  </a:schemeClr>
                </a:solidFill>
              </a:ln>
            </p:spPr>
            <p:txBody>
              <a:bodyPr vert="horz" wrap="square" lIns="91416" tIns="45708" rIns="91416" bIns="45708" numCol="1" anchor="t" anchorCtr="0" compatLnSpc="1">
                <a:prstTxWarp prst="textNoShape">
                  <a:avLst/>
                </a:prstTxWarp>
              </a:bodyPr>
              <a:lstStyle/>
              <a:p>
                <a:pPr defTabSz="914126">
                  <a:defRPr/>
                </a:pPr>
                <a:endParaRPr lang="en-US" sz="900" kern="0">
                  <a:solidFill>
                    <a:sysClr val="windowText" lastClr="000000"/>
                  </a:solidFill>
                </a:endParaRPr>
              </a:p>
            </p:txBody>
          </p:sp>
          <p:cxnSp>
            <p:nvCxnSpPr>
              <p:cNvPr id="100" name="Straight Connector 99"/>
              <p:cNvCxnSpPr/>
              <p:nvPr/>
            </p:nvCxnSpPr>
            <p:spPr>
              <a:xfrm>
                <a:off x="1094355" y="1543319"/>
                <a:ext cx="0" cy="585276"/>
              </a:xfrm>
              <a:prstGeom prst="line">
                <a:avLst/>
              </a:prstGeom>
              <a:ln w="6350">
                <a:solidFill>
                  <a:schemeClr val="tx2">
                    <a:lumMod val="50000"/>
                    <a:lumOff val="50000"/>
                  </a:schemeClr>
                </a:solidFill>
                <a:prstDash val="sysDash"/>
                <a:miter lim="800000"/>
              </a:ln>
            </p:spPr>
            <p:style>
              <a:lnRef idx="1">
                <a:schemeClr val="accent1"/>
              </a:lnRef>
              <a:fillRef idx="0">
                <a:schemeClr val="accent1"/>
              </a:fillRef>
              <a:effectRef idx="0">
                <a:schemeClr val="accent1"/>
              </a:effectRef>
              <a:fontRef idx="minor">
                <a:schemeClr val="tx1"/>
              </a:fontRef>
            </p:style>
          </p:cxnSp>
          <p:cxnSp>
            <p:nvCxnSpPr>
              <p:cNvPr id="101" name="Straight Connector 100"/>
              <p:cNvCxnSpPr/>
              <p:nvPr/>
            </p:nvCxnSpPr>
            <p:spPr>
              <a:xfrm>
                <a:off x="1604699" y="1543319"/>
                <a:ext cx="0" cy="585276"/>
              </a:xfrm>
              <a:prstGeom prst="line">
                <a:avLst/>
              </a:prstGeom>
              <a:ln w="6350">
                <a:solidFill>
                  <a:schemeClr val="tx2">
                    <a:lumMod val="50000"/>
                    <a:lumOff val="50000"/>
                  </a:schemeClr>
                </a:solidFill>
                <a:prstDash val="sysDash"/>
                <a:miter lim="800000"/>
              </a:ln>
            </p:spPr>
            <p:style>
              <a:lnRef idx="1">
                <a:schemeClr val="accent1"/>
              </a:lnRef>
              <a:fillRef idx="0">
                <a:schemeClr val="accent1"/>
              </a:fillRef>
              <a:effectRef idx="0">
                <a:schemeClr val="accent1"/>
              </a:effectRef>
              <a:fontRef idx="minor">
                <a:schemeClr val="tx1"/>
              </a:fontRef>
            </p:style>
          </p:cxnSp>
          <p:cxnSp>
            <p:nvCxnSpPr>
              <p:cNvPr id="102" name="Straight Connector 101"/>
              <p:cNvCxnSpPr/>
              <p:nvPr/>
            </p:nvCxnSpPr>
            <p:spPr>
              <a:xfrm>
                <a:off x="1349527" y="1543319"/>
                <a:ext cx="0" cy="585276"/>
              </a:xfrm>
              <a:prstGeom prst="line">
                <a:avLst/>
              </a:prstGeom>
              <a:ln w="6350">
                <a:solidFill>
                  <a:schemeClr val="tx2">
                    <a:lumMod val="50000"/>
                    <a:lumOff val="50000"/>
                  </a:schemeClr>
                </a:solidFill>
                <a:prstDash val="sysDash"/>
                <a:miter lim="800000"/>
              </a:ln>
            </p:spPr>
            <p:style>
              <a:lnRef idx="1">
                <a:schemeClr val="accent1"/>
              </a:lnRef>
              <a:fillRef idx="0">
                <a:schemeClr val="accent1"/>
              </a:fillRef>
              <a:effectRef idx="0">
                <a:schemeClr val="accent1"/>
              </a:effectRef>
              <a:fontRef idx="minor">
                <a:schemeClr val="tx1"/>
              </a:fontRef>
            </p:style>
          </p:cxnSp>
          <p:sp>
            <p:nvSpPr>
              <p:cNvPr id="103" name="Rectangle 102"/>
              <p:cNvSpPr/>
              <p:nvPr/>
            </p:nvSpPr>
            <p:spPr>
              <a:xfrm rot="16200000" flipH="1">
                <a:off x="322987" y="1749599"/>
                <a:ext cx="777220" cy="172716"/>
              </a:xfrm>
              <a:prstGeom prst="rect">
                <a:avLst/>
              </a:prstGeom>
            </p:spPr>
            <p:txBody>
              <a:bodyPr wrap="square" anchor="ctr">
                <a:noAutofit/>
              </a:bodyPr>
              <a:lstStyle/>
              <a:p>
                <a:pPr algn="ctr" defTabSz="914126"/>
                <a:r>
                  <a:rPr lang="en-US" sz="1050" kern="0" dirty="0">
                    <a:solidFill>
                      <a:sysClr val="windowText" lastClr="000000"/>
                    </a:solidFill>
                  </a:rPr>
                  <a:t>File</a:t>
                </a:r>
              </a:p>
            </p:txBody>
          </p:sp>
          <p:sp>
            <p:nvSpPr>
              <p:cNvPr id="104" name="Rectangle 103"/>
              <p:cNvSpPr/>
              <p:nvPr/>
            </p:nvSpPr>
            <p:spPr>
              <a:xfrm rot="16200000" flipH="1">
                <a:off x="578159" y="1749599"/>
                <a:ext cx="777220" cy="172716"/>
              </a:xfrm>
              <a:prstGeom prst="rect">
                <a:avLst/>
              </a:prstGeom>
            </p:spPr>
            <p:txBody>
              <a:bodyPr wrap="square" anchor="ctr">
                <a:noAutofit/>
              </a:bodyPr>
              <a:lstStyle/>
              <a:p>
                <a:pPr algn="ctr" defTabSz="914126"/>
                <a:r>
                  <a:rPr lang="en-US" sz="1050" kern="0" dirty="0">
                    <a:solidFill>
                      <a:sysClr val="windowText" lastClr="000000"/>
                    </a:solidFill>
                  </a:rPr>
                  <a:t>URL</a:t>
                </a:r>
              </a:p>
            </p:txBody>
          </p:sp>
          <p:sp>
            <p:nvSpPr>
              <p:cNvPr id="105" name="Rectangle 104"/>
              <p:cNvSpPr/>
              <p:nvPr/>
            </p:nvSpPr>
            <p:spPr>
              <a:xfrm rot="16200000" flipH="1">
                <a:off x="833331" y="1749599"/>
                <a:ext cx="777220" cy="172716"/>
              </a:xfrm>
              <a:prstGeom prst="rect">
                <a:avLst/>
              </a:prstGeom>
            </p:spPr>
            <p:txBody>
              <a:bodyPr wrap="square" anchor="ctr">
                <a:noAutofit/>
              </a:bodyPr>
              <a:lstStyle/>
              <a:p>
                <a:pPr algn="ctr" defTabSz="914126"/>
                <a:r>
                  <a:rPr lang="en-US" sz="1050" kern="0" dirty="0">
                    <a:solidFill>
                      <a:sysClr val="windowText" lastClr="000000"/>
                    </a:solidFill>
                  </a:rPr>
                  <a:t>Whitelist</a:t>
                </a:r>
              </a:p>
            </p:txBody>
          </p:sp>
          <p:sp>
            <p:nvSpPr>
              <p:cNvPr id="106" name="Rectangle 105"/>
              <p:cNvSpPr/>
              <p:nvPr/>
            </p:nvSpPr>
            <p:spPr>
              <a:xfrm rot="16200000" flipH="1">
                <a:off x="1088503" y="1749599"/>
                <a:ext cx="777220" cy="172716"/>
              </a:xfrm>
              <a:prstGeom prst="rect">
                <a:avLst/>
              </a:prstGeom>
            </p:spPr>
            <p:txBody>
              <a:bodyPr wrap="square" anchor="ctr">
                <a:noAutofit/>
              </a:bodyPr>
              <a:lstStyle/>
              <a:p>
                <a:pPr algn="ctr" defTabSz="914126"/>
                <a:r>
                  <a:rPr lang="en-US" sz="1050" kern="0" dirty="0">
                    <a:solidFill>
                      <a:sysClr val="windowText" lastClr="000000"/>
                    </a:solidFill>
                  </a:rPr>
                  <a:t>Blacklist</a:t>
                </a:r>
              </a:p>
            </p:txBody>
          </p:sp>
          <p:sp>
            <p:nvSpPr>
              <p:cNvPr id="107" name="Rectangle 106"/>
              <p:cNvSpPr/>
              <p:nvPr/>
            </p:nvSpPr>
            <p:spPr>
              <a:xfrm rot="16200000" flipH="1">
                <a:off x="1306366" y="1749600"/>
                <a:ext cx="851837" cy="172716"/>
              </a:xfrm>
              <a:prstGeom prst="rect">
                <a:avLst/>
              </a:prstGeom>
            </p:spPr>
            <p:txBody>
              <a:bodyPr wrap="square" anchor="ctr">
                <a:noAutofit/>
              </a:bodyPr>
              <a:lstStyle/>
              <a:p>
                <a:pPr algn="ctr" defTabSz="914126"/>
                <a:r>
                  <a:rPr lang="en-US" sz="1050" kern="0" dirty="0">
                    <a:solidFill>
                      <a:sysClr val="windowText" lastClr="000000"/>
                    </a:solidFill>
                  </a:rPr>
                  <a:t>Certificate</a:t>
                </a:r>
              </a:p>
            </p:txBody>
          </p:sp>
          <p:cxnSp>
            <p:nvCxnSpPr>
              <p:cNvPr id="108" name="Straight Connector 107"/>
              <p:cNvCxnSpPr/>
              <p:nvPr/>
            </p:nvCxnSpPr>
            <p:spPr>
              <a:xfrm>
                <a:off x="839183" y="1543319"/>
                <a:ext cx="0" cy="585276"/>
              </a:xfrm>
              <a:prstGeom prst="line">
                <a:avLst/>
              </a:prstGeom>
              <a:ln w="6350">
                <a:solidFill>
                  <a:schemeClr val="tx2">
                    <a:lumMod val="50000"/>
                    <a:lumOff val="50000"/>
                  </a:schemeClr>
                </a:solidFill>
                <a:prstDash val="sysDash"/>
                <a:miter lim="800000"/>
              </a:ln>
            </p:spPr>
            <p:style>
              <a:lnRef idx="1">
                <a:schemeClr val="accent1"/>
              </a:lnRef>
              <a:fillRef idx="0">
                <a:schemeClr val="accent1"/>
              </a:fillRef>
              <a:effectRef idx="0">
                <a:schemeClr val="accent1"/>
              </a:effectRef>
              <a:fontRef idx="minor">
                <a:schemeClr val="tx1"/>
              </a:fontRef>
            </p:style>
          </p:cxnSp>
          <p:sp>
            <p:nvSpPr>
              <p:cNvPr id="109" name="Rectangle 108"/>
              <p:cNvSpPr/>
              <p:nvPr/>
            </p:nvSpPr>
            <p:spPr>
              <a:xfrm rot="16200000" flipH="1">
                <a:off x="1629129" y="1749601"/>
                <a:ext cx="851837" cy="172716"/>
              </a:xfrm>
              <a:prstGeom prst="rect">
                <a:avLst/>
              </a:prstGeom>
            </p:spPr>
            <p:txBody>
              <a:bodyPr wrap="square" anchor="ctr">
                <a:noAutofit/>
              </a:bodyPr>
              <a:lstStyle/>
              <a:p>
                <a:pPr algn="ctr" defTabSz="914126">
                  <a:lnSpc>
                    <a:spcPct val="75000"/>
                  </a:lnSpc>
                </a:pPr>
                <a:r>
                  <a:rPr lang="en-US" sz="1050" kern="0" dirty="0">
                    <a:solidFill>
                      <a:sysClr val="windowText" lastClr="000000"/>
                    </a:solidFill>
                  </a:rPr>
                  <a:t>Machine Learning</a:t>
                </a:r>
              </a:p>
            </p:txBody>
          </p:sp>
          <p:cxnSp>
            <p:nvCxnSpPr>
              <p:cNvPr id="110" name="Straight Connector 109"/>
              <p:cNvCxnSpPr/>
              <p:nvPr/>
            </p:nvCxnSpPr>
            <p:spPr>
              <a:xfrm>
                <a:off x="1859871" y="1543319"/>
                <a:ext cx="0" cy="585276"/>
              </a:xfrm>
              <a:prstGeom prst="line">
                <a:avLst/>
              </a:prstGeom>
              <a:ln w="6350">
                <a:solidFill>
                  <a:schemeClr val="tx2">
                    <a:lumMod val="50000"/>
                    <a:lumOff val="50000"/>
                  </a:schemeClr>
                </a:solidFill>
                <a:prstDash val="sysDash"/>
                <a:miter lim="800000"/>
              </a:ln>
            </p:spPr>
            <p:style>
              <a:lnRef idx="1">
                <a:schemeClr val="accent1"/>
              </a:lnRef>
              <a:fillRef idx="0">
                <a:schemeClr val="accent1"/>
              </a:fillRef>
              <a:effectRef idx="0">
                <a:schemeClr val="accent1"/>
              </a:effectRef>
              <a:fontRef idx="minor">
                <a:schemeClr val="tx1"/>
              </a:fontRef>
            </p:style>
          </p:cxnSp>
        </p:grpSp>
      </p:grpSp>
      <p:sp>
        <p:nvSpPr>
          <p:cNvPr id="145" name="Rectangle 144"/>
          <p:cNvSpPr/>
          <p:nvPr/>
        </p:nvSpPr>
        <p:spPr bwMode="gray">
          <a:xfrm>
            <a:off x="10090408" y="3083334"/>
            <a:ext cx="1753865" cy="830964"/>
          </a:xfrm>
          <a:prstGeom prst="rect">
            <a:avLst/>
          </a:prstGeom>
          <a:noFill/>
          <a:ln w="19050" cap="flat" cmpd="sng" algn="ctr">
            <a:noFill/>
            <a:prstDash val="solid"/>
            <a:miter lim="800000"/>
            <a:headEnd type="none" w="med" len="med"/>
            <a:tailEnd type="none" w="med" len="med"/>
          </a:ln>
          <a:effectLst/>
        </p:spPr>
        <p:txBody>
          <a:bodyPr vert="horz" wrap="square" lIns="121888" tIns="60944" rIns="121888" bIns="60944" numCol="1" rtlCol="0" anchor="t" anchorCtr="0" compatLnSpc="1">
            <a:prstTxWarp prst="textNoShape">
              <a:avLst/>
            </a:prstTxWarp>
            <a:spAutoFit/>
          </a:bodyPr>
          <a:lstStyle/>
          <a:p>
            <a:pPr>
              <a:spcAft>
                <a:spcPts val="600"/>
              </a:spcAft>
              <a:buClr>
                <a:srgbClr val="FFFFFF">
                  <a:lumMod val="40000"/>
                  <a:lumOff val="60000"/>
                </a:srgbClr>
              </a:buClr>
            </a:pPr>
            <a:r>
              <a:rPr lang="en-CA" sz="1600" b="1" dirty="0">
                <a:solidFill>
                  <a:srgbClr val="FDBA30"/>
                </a:solidFill>
              </a:rPr>
              <a:t>182M</a:t>
            </a:r>
            <a:r>
              <a:rPr lang="en-CA" b="1" dirty="0">
                <a:solidFill>
                  <a:srgbClr val="FDBA30"/>
                </a:solidFill>
              </a:rPr>
              <a:t> </a:t>
            </a:r>
            <a:r>
              <a:rPr lang="en-CA" sz="1400" dirty="0">
                <a:solidFill>
                  <a:srgbClr val="FFFFFF"/>
                </a:solidFill>
              </a:rPr>
              <a:t>web </a:t>
            </a:r>
            <a:br>
              <a:rPr lang="en-CA" sz="1400" dirty="0">
                <a:solidFill>
                  <a:srgbClr val="FFFFFF"/>
                </a:solidFill>
              </a:rPr>
            </a:br>
            <a:r>
              <a:rPr lang="en-CA" sz="1400" dirty="0">
                <a:solidFill>
                  <a:srgbClr val="FFFFFF"/>
                </a:solidFill>
              </a:rPr>
              <a:t>attacks blocked </a:t>
            </a:r>
            <a:br>
              <a:rPr lang="en-CA" sz="1400" dirty="0">
                <a:solidFill>
                  <a:srgbClr val="FFFFFF"/>
                </a:solidFill>
              </a:rPr>
            </a:br>
            <a:r>
              <a:rPr lang="en-CA" sz="1400" dirty="0">
                <a:solidFill>
                  <a:srgbClr val="FFFFFF"/>
                </a:solidFill>
              </a:rPr>
              <a:t>last year</a:t>
            </a:r>
          </a:p>
        </p:txBody>
      </p:sp>
      <p:sp>
        <p:nvSpPr>
          <p:cNvPr id="158" name="Rectangle 157"/>
          <p:cNvSpPr/>
          <p:nvPr/>
        </p:nvSpPr>
        <p:spPr bwMode="gray">
          <a:xfrm>
            <a:off x="5155422" y="644496"/>
            <a:ext cx="2250158" cy="1015630"/>
          </a:xfrm>
          <a:prstGeom prst="rect">
            <a:avLst/>
          </a:prstGeom>
          <a:noFill/>
          <a:ln w="19050" cap="flat" cmpd="sng" algn="ctr">
            <a:noFill/>
            <a:prstDash val="solid"/>
            <a:miter lim="800000"/>
            <a:headEnd type="none" w="med" len="med"/>
            <a:tailEnd type="none" w="med" len="med"/>
          </a:ln>
          <a:effectLst/>
        </p:spPr>
        <p:txBody>
          <a:bodyPr vert="horz" wrap="square" lIns="121888" tIns="60944" rIns="121888" bIns="60944" numCol="1" rtlCol="0" anchor="t" anchorCtr="0" compatLnSpc="1">
            <a:prstTxWarp prst="textNoShape">
              <a:avLst/>
            </a:prstTxWarp>
            <a:spAutoFit/>
          </a:bodyPr>
          <a:lstStyle/>
          <a:p>
            <a:pPr>
              <a:spcAft>
                <a:spcPts val="600"/>
              </a:spcAft>
              <a:buClr>
                <a:srgbClr val="FFFFFF">
                  <a:lumMod val="40000"/>
                  <a:lumOff val="60000"/>
                </a:srgbClr>
              </a:buClr>
            </a:pPr>
            <a:r>
              <a:rPr lang="en-CA" sz="1400" dirty="0">
                <a:solidFill>
                  <a:srgbClr val="FFFFFF"/>
                </a:solidFill>
              </a:rPr>
              <a:t>Discovered</a:t>
            </a:r>
            <a:r>
              <a:rPr lang="en-CA" sz="1400" dirty="0">
                <a:solidFill>
                  <a:srgbClr val="404040"/>
                </a:solidFill>
              </a:rPr>
              <a:t/>
            </a:r>
            <a:br>
              <a:rPr lang="en-CA" sz="1400" dirty="0">
                <a:solidFill>
                  <a:srgbClr val="404040"/>
                </a:solidFill>
              </a:rPr>
            </a:br>
            <a:r>
              <a:rPr lang="en-CA" sz="1400" dirty="0">
                <a:solidFill>
                  <a:srgbClr val="404040"/>
                </a:solidFill>
              </a:rPr>
              <a:t> </a:t>
            </a:r>
            <a:r>
              <a:rPr lang="en-CA" sz="1600" b="1" dirty="0">
                <a:solidFill>
                  <a:srgbClr val="FDBA30"/>
                </a:solidFill>
              </a:rPr>
              <a:t>430 million</a:t>
            </a:r>
            <a:r>
              <a:rPr lang="en-CA" sz="1600" b="1" dirty="0">
                <a:solidFill>
                  <a:srgbClr val="F7961E"/>
                </a:solidFill>
              </a:rPr>
              <a:t/>
            </a:r>
            <a:br>
              <a:rPr lang="en-CA" sz="1600" b="1" dirty="0">
                <a:solidFill>
                  <a:srgbClr val="F7961E"/>
                </a:solidFill>
              </a:rPr>
            </a:br>
            <a:r>
              <a:rPr lang="en-CA" sz="1400" dirty="0">
                <a:solidFill>
                  <a:srgbClr val="FFFFFF"/>
                </a:solidFill>
              </a:rPr>
              <a:t>new unique pieces</a:t>
            </a:r>
            <a:br>
              <a:rPr lang="en-CA" sz="1400" dirty="0">
                <a:solidFill>
                  <a:srgbClr val="FFFFFF"/>
                </a:solidFill>
              </a:rPr>
            </a:br>
            <a:r>
              <a:rPr lang="en-CA" sz="1400" dirty="0">
                <a:solidFill>
                  <a:srgbClr val="FFFFFF"/>
                </a:solidFill>
              </a:rPr>
              <a:t>of malware last year</a:t>
            </a:r>
          </a:p>
        </p:txBody>
      </p:sp>
      <p:sp>
        <p:nvSpPr>
          <p:cNvPr id="159" name="Rectangle 158"/>
          <p:cNvSpPr/>
          <p:nvPr/>
        </p:nvSpPr>
        <p:spPr bwMode="gray">
          <a:xfrm>
            <a:off x="10090408" y="510554"/>
            <a:ext cx="1606669" cy="1015630"/>
          </a:xfrm>
          <a:prstGeom prst="rect">
            <a:avLst/>
          </a:prstGeom>
          <a:noFill/>
          <a:ln w="19050" cap="flat" cmpd="sng" algn="ctr">
            <a:noFill/>
            <a:prstDash val="solid"/>
            <a:miter lim="800000"/>
            <a:headEnd type="none" w="med" len="med"/>
            <a:tailEnd type="none" w="med" len="med"/>
          </a:ln>
          <a:effectLst/>
        </p:spPr>
        <p:txBody>
          <a:bodyPr vert="horz" wrap="square" lIns="121888" tIns="60944" rIns="121888" bIns="60944" numCol="1" rtlCol="0" anchor="t" anchorCtr="0" compatLnSpc="1">
            <a:prstTxWarp prst="textNoShape">
              <a:avLst/>
            </a:prstTxWarp>
            <a:spAutoFit/>
          </a:bodyPr>
          <a:lstStyle/>
          <a:p>
            <a:pPr>
              <a:spcAft>
                <a:spcPts val="600"/>
              </a:spcAft>
              <a:buClr>
                <a:srgbClr val="FFFFFF">
                  <a:lumMod val="40000"/>
                  <a:lumOff val="60000"/>
                </a:srgbClr>
              </a:buClr>
            </a:pPr>
            <a:r>
              <a:rPr lang="en-CA" sz="1600" b="1" dirty="0">
                <a:solidFill>
                  <a:srgbClr val="FDBA30"/>
                </a:solidFill>
              </a:rPr>
              <a:t>12,000+ </a:t>
            </a:r>
            <a:br>
              <a:rPr lang="en-CA" sz="1600" b="1" dirty="0">
                <a:solidFill>
                  <a:srgbClr val="FDBA30"/>
                </a:solidFill>
              </a:rPr>
            </a:br>
            <a:r>
              <a:rPr lang="en-CA" sz="1400" dirty="0">
                <a:solidFill>
                  <a:srgbClr val="FFFFFF"/>
                </a:solidFill>
              </a:rPr>
              <a:t>Cloud applications discovered and protected</a:t>
            </a:r>
          </a:p>
        </p:txBody>
      </p:sp>
      <p:sp>
        <p:nvSpPr>
          <p:cNvPr id="160" name="Rectangle 159"/>
          <p:cNvSpPr/>
          <p:nvPr/>
        </p:nvSpPr>
        <p:spPr bwMode="gray">
          <a:xfrm>
            <a:off x="5155422" y="3294466"/>
            <a:ext cx="1637066" cy="1046408"/>
          </a:xfrm>
          <a:prstGeom prst="rect">
            <a:avLst/>
          </a:prstGeom>
          <a:noFill/>
          <a:ln w="19050" cap="flat" cmpd="sng" algn="ctr">
            <a:noFill/>
            <a:prstDash val="solid"/>
            <a:miter lim="800000"/>
            <a:headEnd type="none" w="med" len="med"/>
            <a:tailEnd type="none" w="med" len="med"/>
          </a:ln>
          <a:effectLst/>
        </p:spPr>
        <p:txBody>
          <a:bodyPr vert="horz" wrap="square" lIns="121888" tIns="60944" rIns="121888" bIns="60944" numCol="1" rtlCol="0" anchor="t" anchorCtr="0" compatLnSpc="1">
            <a:prstTxWarp prst="textNoShape">
              <a:avLst/>
            </a:prstTxWarp>
            <a:spAutoFit/>
          </a:bodyPr>
          <a:lstStyle/>
          <a:p>
            <a:pPr>
              <a:spcAft>
                <a:spcPts val="600"/>
              </a:spcAft>
              <a:buClr>
                <a:srgbClr val="FFFFFF">
                  <a:lumMod val="40000"/>
                  <a:lumOff val="60000"/>
                </a:srgbClr>
              </a:buClr>
            </a:pPr>
            <a:r>
              <a:rPr lang="en-CA" b="1" dirty="0">
                <a:solidFill>
                  <a:srgbClr val="FDBA30"/>
                </a:solidFill>
              </a:rPr>
              <a:t>100M</a:t>
            </a:r>
            <a:r>
              <a:rPr lang="en-CA" sz="2000" b="1" dirty="0">
                <a:solidFill>
                  <a:srgbClr val="FDBA30"/>
                </a:solidFill>
              </a:rPr>
              <a:t/>
            </a:r>
            <a:br>
              <a:rPr lang="en-CA" sz="2000" b="1" dirty="0">
                <a:solidFill>
                  <a:srgbClr val="FDBA30"/>
                </a:solidFill>
              </a:rPr>
            </a:br>
            <a:r>
              <a:rPr lang="en-CA" sz="1400" dirty="0">
                <a:solidFill>
                  <a:srgbClr val="FFFFFF"/>
                </a:solidFill>
              </a:rPr>
              <a:t>social engineering </a:t>
            </a:r>
            <a:br>
              <a:rPr lang="en-CA" sz="1400" dirty="0">
                <a:solidFill>
                  <a:srgbClr val="FFFFFF"/>
                </a:solidFill>
              </a:rPr>
            </a:br>
            <a:r>
              <a:rPr lang="en-CA" sz="1400" dirty="0">
                <a:solidFill>
                  <a:srgbClr val="FFFFFF"/>
                </a:solidFill>
              </a:rPr>
              <a:t>scams blocked </a:t>
            </a:r>
            <a:br>
              <a:rPr lang="en-CA" sz="1400" dirty="0">
                <a:solidFill>
                  <a:srgbClr val="FFFFFF"/>
                </a:solidFill>
              </a:rPr>
            </a:br>
            <a:r>
              <a:rPr lang="en-CA" sz="1400" dirty="0">
                <a:solidFill>
                  <a:srgbClr val="FFFFFF"/>
                </a:solidFill>
              </a:rPr>
              <a:t>last year</a:t>
            </a:r>
            <a:endParaRPr lang="en-CA" sz="1600" dirty="0">
              <a:solidFill>
                <a:srgbClr val="FFFFFF"/>
              </a:solidFill>
            </a:endParaRPr>
          </a:p>
        </p:txBody>
      </p:sp>
      <p:sp>
        <p:nvSpPr>
          <p:cNvPr id="162" name="Rectangle 161"/>
          <p:cNvSpPr/>
          <p:nvPr/>
        </p:nvSpPr>
        <p:spPr bwMode="gray">
          <a:xfrm>
            <a:off x="5155422" y="1937762"/>
            <a:ext cx="1740612" cy="800187"/>
          </a:xfrm>
          <a:prstGeom prst="rect">
            <a:avLst/>
          </a:prstGeom>
          <a:noFill/>
          <a:ln w="19050" cap="flat" cmpd="sng" algn="ctr">
            <a:noFill/>
            <a:prstDash val="solid"/>
            <a:miter lim="800000"/>
            <a:headEnd type="none" w="med" len="med"/>
            <a:tailEnd type="none" w="med" len="med"/>
          </a:ln>
          <a:effectLst/>
        </p:spPr>
        <p:txBody>
          <a:bodyPr vert="horz" wrap="square" lIns="121888" tIns="60944" rIns="121888" bIns="60944" numCol="1" rtlCol="0" anchor="t" anchorCtr="0" compatLnSpc="1">
            <a:prstTxWarp prst="textNoShape">
              <a:avLst/>
            </a:prstTxWarp>
            <a:spAutoFit/>
          </a:bodyPr>
          <a:lstStyle/>
          <a:p>
            <a:pPr>
              <a:spcAft>
                <a:spcPts val="600"/>
              </a:spcAft>
              <a:buClr>
                <a:srgbClr val="FFFFFF">
                  <a:lumMod val="40000"/>
                  <a:lumOff val="60000"/>
                </a:srgbClr>
              </a:buClr>
            </a:pPr>
            <a:r>
              <a:rPr lang="en-CA" sz="1600" b="1" dirty="0">
                <a:solidFill>
                  <a:srgbClr val="FDBA30"/>
                </a:solidFill>
              </a:rPr>
              <a:t>1B</a:t>
            </a:r>
            <a:r>
              <a:rPr lang="en-CA" b="1" dirty="0">
                <a:solidFill>
                  <a:srgbClr val="FDBA30"/>
                </a:solidFill>
              </a:rPr>
              <a:t/>
            </a:r>
            <a:br>
              <a:rPr lang="en-CA" b="1" dirty="0">
                <a:solidFill>
                  <a:srgbClr val="FDBA30"/>
                </a:solidFill>
              </a:rPr>
            </a:br>
            <a:r>
              <a:rPr lang="en-CA" sz="1400" dirty="0">
                <a:solidFill>
                  <a:srgbClr val="FFFFFF"/>
                </a:solidFill>
              </a:rPr>
              <a:t>malicious emails stopped last year</a:t>
            </a:r>
          </a:p>
        </p:txBody>
      </p:sp>
      <p:pic>
        <p:nvPicPr>
          <p:cNvPr id="163" name="Picture 16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36091" y="486473"/>
            <a:ext cx="3008875" cy="3008875"/>
          </a:xfrm>
          <a:prstGeom prst="rect">
            <a:avLst/>
          </a:prstGeom>
        </p:spPr>
      </p:pic>
      <p:cxnSp>
        <p:nvCxnSpPr>
          <p:cNvPr id="165" name="Elbow Connector 164"/>
          <p:cNvCxnSpPr/>
          <p:nvPr/>
        </p:nvCxnSpPr>
        <p:spPr>
          <a:xfrm rot="10800000">
            <a:off x="9427189" y="2952492"/>
            <a:ext cx="634987" cy="364947"/>
          </a:xfrm>
          <a:prstGeom prst="bentConnector3">
            <a:avLst>
              <a:gd name="adj1" fmla="val 99001"/>
            </a:avLst>
          </a:prstGeom>
          <a:ln w="19050">
            <a:solidFill>
              <a:srgbClr val="85DFFF"/>
            </a:solidFill>
            <a:miter lim="800000"/>
            <a:headEnd type="oval"/>
            <a:tailEnd type="oval"/>
          </a:ln>
        </p:spPr>
        <p:style>
          <a:lnRef idx="1">
            <a:schemeClr val="accent1"/>
          </a:lnRef>
          <a:fillRef idx="0">
            <a:schemeClr val="accent1"/>
          </a:fillRef>
          <a:effectRef idx="0">
            <a:schemeClr val="accent1"/>
          </a:effectRef>
          <a:fontRef idx="minor">
            <a:schemeClr val="tx1"/>
          </a:fontRef>
        </p:style>
      </p:cxnSp>
      <p:cxnSp>
        <p:nvCxnSpPr>
          <p:cNvPr id="168" name="Elbow Connector 167"/>
          <p:cNvCxnSpPr/>
          <p:nvPr/>
        </p:nvCxnSpPr>
        <p:spPr>
          <a:xfrm rot="10800000" flipV="1">
            <a:off x="9381981" y="736679"/>
            <a:ext cx="710340" cy="330303"/>
          </a:xfrm>
          <a:prstGeom prst="bentConnector3">
            <a:avLst>
              <a:gd name="adj1" fmla="val 100671"/>
            </a:avLst>
          </a:prstGeom>
          <a:ln w="19050">
            <a:solidFill>
              <a:srgbClr val="85DFFF"/>
            </a:solidFill>
            <a:miter lim="800000"/>
            <a:headEnd type="oval"/>
            <a:tailEnd type="oval"/>
          </a:ln>
        </p:spPr>
        <p:style>
          <a:lnRef idx="1">
            <a:schemeClr val="accent1"/>
          </a:lnRef>
          <a:fillRef idx="0">
            <a:schemeClr val="accent1"/>
          </a:fillRef>
          <a:effectRef idx="0">
            <a:schemeClr val="accent1"/>
          </a:effectRef>
          <a:fontRef idx="minor">
            <a:schemeClr val="tx1"/>
          </a:fontRef>
        </p:style>
      </p:cxnSp>
      <p:cxnSp>
        <p:nvCxnSpPr>
          <p:cNvPr id="169" name="Elbow Connector 168"/>
          <p:cNvCxnSpPr/>
          <p:nvPr/>
        </p:nvCxnSpPr>
        <p:spPr>
          <a:xfrm flipV="1">
            <a:off x="6052745" y="3341439"/>
            <a:ext cx="2533052" cy="122821"/>
          </a:xfrm>
          <a:prstGeom prst="bentConnector2">
            <a:avLst/>
          </a:prstGeom>
          <a:ln w="19050">
            <a:solidFill>
              <a:srgbClr val="85DFFF"/>
            </a:solidFill>
            <a:miter lim="800000"/>
            <a:headEnd type="oval"/>
            <a:tailEnd type="oval"/>
          </a:ln>
        </p:spPr>
        <p:style>
          <a:lnRef idx="1">
            <a:schemeClr val="accent1"/>
          </a:lnRef>
          <a:fillRef idx="0">
            <a:schemeClr val="accent1"/>
          </a:fillRef>
          <a:effectRef idx="0">
            <a:schemeClr val="accent1"/>
          </a:effectRef>
          <a:fontRef idx="minor">
            <a:schemeClr val="tx1"/>
          </a:fontRef>
        </p:style>
      </p:cxnSp>
      <p:cxnSp>
        <p:nvCxnSpPr>
          <p:cNvPr id="170" name="Straight Connector 169"/>
          <p:cNvCxnSpPr/>
          <p:nvPr/>
        </p:nvCxnSpPr>
        <p:spPr>
          <a:xfrm>
            <a:off x="5664577" y="2142688"/>
            <a:ext cx="1403573" cy="0"/>
          </a:xfrm>
          <a:prstGeom prst="line">
            <a:avLst/>
          </a:prstGeom>
          <a:ln w="19050">
            <a:solidFill>
              <a:srgbClr val="85DFFF"/>
            </a:solidFill>
            <a:miter lim="800000"/>
            <a:headEnd type="oval"/>
            <a:tailEnd type="oval"/>
          </a:ln>
        </p:spPr>
        <p:style>
          <a:lnRef idx="1">
            <a:schemeClr val="accent1"/>
          </a:lnRef>
          <a:fillRef idx="0">
            <a:schemeClr val="accent1"/>
          </a:fillRef>
          <a:effectRef idx="0">
            <a:schemeClr val="accent1"/>
          </a:effectRef>
          <a:fontRef idx="minor">
            <a:schemeClr val="tx1"/>
          </a:fontRef>
        </p:style>
      </p:cxnSp>
      <p:sp>
        <p:nvSpPr>
          <p:cNvPr id="72" name="Rectangle 71"/>
          <p:cNvSpPr/>
          <p:nvPr/>
        </p:nvSpPr>
        <p:spPr bwMode="gray">
          <a:xfrm>
            <a:off x="1" y="4852658"/>
            <a:ext cx="12188824" cy="1803896"/>
          </a:xfrm>
          <a:prstGeom prst="rect">
            <a:avLst/>
          </a:prstGeom>
          <a:solidFill>
            <a:schemeClr val="bg2">
              <a:lumMod val="50000"/>
            </a:schemeClr>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lang="en-US" dirty="0">
              <a:solidFill>
                <a:srgbClr val="FFFFFF"/>
              </a:solidFill>
            </a:endParaRPr>
          </a:p>
        </p:txBody>
      </p:sp>
      <p:sp>
        <p:nvSpPr>
          <p:cNvPr id="75" name="Rectangle 74"/>
          <p:cNvSpPr/>
          <p:nvPr/>
        </p:nvSpPr>
        <p:spPr bwMode="gray">
          <a:xfrm>
            <a:off x="6137734" y="5641124"/>
            <a:ext cx="1849343" cy="698620"/>
          </a:xfrm>
          <a:prstGeom prst="rect">
            <a:avLst/>
          </a:prstGeom>
          <a:noFill/>
          <a:ln w="19050" cap="flat" cmpd="sng" algn="ctr">
            <a:noFill/>
            <a:prstDash val="solid"/>
            <a:miter lim="800000"/>
            <a:headEnd type="none" w="med" len="med"/>
            <a:tailEnd type="none" w="med" len="med"/>
          </a:ln>
          <a:effectLst/>
        </p:spPr>
        <p:txBody>
          <a:bodyPr vert="horz" wrap="square" lIns="121888" tIns="60944" rIns="121888" bIns="60944" numCol="1" rtlCol="0" anchor="t" anchorCtr="0" compatLnSpc="1">
            <a:prstTxWarp prst="textNoShape">
              <a:avLst/>
            </a:prstTxWarp>
            <a:spAutoFit/>
          </a:bodyPr>
          <a:lstStyle/>
          <a:p>
            <a:pPr algn="ctr">
              <a:lnSpc>
                <a:spcPct val="85000"/>
              </a:lnSpc>
              <a:spcBef>
                <a:spcPts val="400"/>
              </a:spcBef>
              <a:buClr>
                <a:srgbClr val="FFFFFF">
                  <a:lumMod val="40000"/>
                  <a:lumOff val="60000"/>
                </a:srgbClr>
              </a:buClr>
            </a:pPr>
            <a:r>
              <a:rPr lang="en-CA" sz="1600" b="1" dirty="0">
                <a:solidFill>
                  <a:srgbClr val="FDBA30"/>
                </a:solidFill>
              </a:rPr>
              <a:t>175M </a:t>
            </a:r>
            <a:r>
              <a:rPr lang="en-CA" sz="1400" dirty="0">
                <a:solidFill>
                  <a:srgbClr val="FFFFFF"/>
                </a:solidFill>
              </a:rPr>
              <a:t>Consumer and Enterprise endpoints protected </a:t>
            </a:r>
          </a:p>
        </p:txBody>
      </p:sp>
      <p:sp>
        <p:nvSpPr>
          <p:cNvPr id="76" name="Rectangle 75"/>
          <p:cNvSpPr/>
          <p:nvPr/>
        </p:nvSpPr>
        <p:spPr bwMode="gray">
          <a:xfrm>
            <a:off x="8382000" y="5641124"/>
            <a:ext cx="2507673" cy="1011527"/>
          </a:xfrm>
          <a:prstGeom prst="rect">
            <a:avLst/>
          </a:prstGeom>
          <a:noFill/>
          <a:ln w="19050" cap="flat" cmpd="sng" algn="ctr">
            <a:noFill/>
            <a:prstDash val="solid"/>
            <a:miter lim="800000"/>
            <a:headEnd type="none" w="med" len="med"/>
            <a:tailEnd type="none" w="med" len="med"/>
          </a:ln>
          <a:effectLst/>
        </p:spPr>
        <p:txBody>
          <a:bodyPr vert="horz" wrap="square" lIns="121888" tIns="60944" rIns="121888" bIns="60944" numCol="1" rtlCol="0" anchor="t" anchorCtr="0" compatLnSpc="1">
            <a:prstTxWarp prst="textNoShape">
              <a:avLst/>
            </a:prstTxWarp>
            <a:spAutoFit/>
          </a:bodyPr>
          <a:lstStyle/>
          <a:p>
            <a:pPr algn="ctr">
              <a:lnSpc>
                <a:spcPct val="85000"/>
              </a:lnSpc>
              <a:spcBef>
                <a:spcPts val="400"/>
              </a:spcBef>
              <a:buClr>
                <a:srgbClr val="FFFFFF">
                  <a:lumMod val="40000"/>
                  <a:lumOff val="60000"/>
                </a:srgbClr>
              </a:buClr>
            </a:pPr>
            <a:r>
              <a:rPr lang="en-CA" b="1" dirty="0">
                <a:solidFill>
                  <a:srgbClr val="FDBA30"/>
                </a:solidFill>
              </a:rPr>
              <a:t>9</a:t>
            </a:r>
            <a:r>
              <a:rPr lang="en-CA" sz="1400" b="1" dirty="0">
                <a:solidFill>
                  <a:srgbClr val="FFFFFF"/>
                </a:solidFill>
              </a:rPr>
              <a:t> </a:t>
            </a:r>
            <a:r>
              <a:rPr lang="en-CA" sz="1400" dirty="0">
                <a:solidFill>
                  <a:srgbClr val="FFFFFF"/>
                </a:solidFill>
              </a:rPr>
              <a:t>global threat response centers with </a:t>
            </a:r>
          </a:p>
          <a:p>
            <a:pPr algn="ctr">
              <a:lnSpc>
                <a:spcPct val="85000"/>
              </a:lnSpc>
              <a:spcBef>
                <a:spcPts val="400"/>
              </a:spcBef>
              <a:buClr>
                <a:srgbClr val="FFFFFF">
                  <a:lumMod val="40000"/>
                  <a:lumOff val="60000"/>
                </a:srgbClr>
              </a:buClr>
            </a:pPr>
            <a:r>
              <a:rPr lang="en-CA" b="1" dirty="0">
                <a:solidFill>
                  <a:srgbClr val="FDBA30"/>
                </a:solidFill>
              </a:rPr>
              <a:t>3,000</a:t>
            </a:r>
            <a:r>
              <a:rPr lang="en-CA" sz="1100" dirty="0">
                <a:solidFill>
                  <a:srgbClr val="404040"/>
                </a:solidFill>
              </a:rPr>
              <a:t> </a:t>
            </a:r>
            <a:r>
              <a:rPr lang="en-CA" sz="1400" dirty="0">
                <a:solidFill>
                  <a:srgbClr val="404040"/>
                </a:solidFill>
              </a:rPr>
              <a:t> </a:t>
            </a:r>
            <a:r>
              <a:rPr lang="en-CA" sz="1400" dirty="0">
                <a:solidFill>
                  <a:srgbClr val="FFFFFF"/>
                </a:solidFill>
              </a:rPr>
              <a:t>Researchers and Engineers</a:t>
            </a:r>
          </a:p>
        </p:txBody>
      </p:sp>
      <p:sp>
        <p:nvSpPr>
          <p:cNvPr id="77" name="Rectangle 76"/>
          <p:cNvSpPr/>
          <p:nvPr/>
        </p:nvSpPr>
        <p:spPr bwMode="gray">
          <a:xfrm>
            <a:off x="1980598" y="5641124"/>
            <a:ext cx="1935600" cy="698620"/>
          </a:xfrm>
          <a:prstGeom prst="rect">
            <a:avLst/>
          </a:prstGeom>
          <a:noFill/>
          <a:ln w="19050" cap="flat" cmpd="sng" algn="ctr">
            <a:noFill/>
            <a:prstDash val="solid"/>
            <a:miter lim="800000"/>
            <a:headEnd type="none" w="med" len="med"/>
            <a:tailEnd type="none" w="med" len="med"/>
          </a:ln>
          <a:effectLst/>
        </p:spPr>
        <p:txBody>
          <a:bodyPr vert="horz" wrap="square" lIns="121888" tIns="60944" rIns="121888" bIns="60944" numCol="1" rtlCol="0" anchor="t" anchorCtr="0" compatLnSpc="1">
            <a:prstTxWarp prst="textNoShape">
              <a:avLst/>
            </a:prstTxWarp>
            <a:spAutoFit/>
          </a:bodyPr>
          <a:lstStyle/>
          <a:p>
            <a:pPr algn="ctr">
              <a:lnSpc>
                <a:spcPct val="85000"/>
              </a:lnSpc>
              <a:spcBef>
                <a:spcPts val="400"/>
              </a:spcBef>
              <a:buClr>
                <a:srgbClr val="FFFFFF">
                  <a:lumMod val="40000"/>
                  <a:lumOff val="60000"/>
                </a:srgbClr>
              </a:buClr>
            </a:pPr>
            <a:r>
              <a:rPr lang="en-CA" sz="1600" b="1" dirty="0">
                <a:solidFill>
                  <a:srgbClr val="FDBA30"/>
                </a:solidFill>
              </a:rPr>
              <a:t>1 Billion </a:t>
            </a:r>
            <a:r>
              <a:rPr lang="en-CA" sz="1400" dirty="0">
                <a:solidFill>
                  <a:srgbClr val="FFFFFF"/>
                </a:solidFill>
              </a:rPr>
              <a:t>previously unseen web requests scanned daily</a:t>
            </a:r>
          </a:p>
        </p:txBody>
      </p:sp>
      <p:pic>
        <p:nvPicPr>
          <p:cNvPr id="78" name="Picture 77" descr="email_security_icon.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47371" y="5130525"/>
            <a:ext cx="602054" cy="445140"/>
          </a:xfrm>
          <a:prstGeom prst="rect">
            <a:avLst/>
          </a:prstGeom>
        </p:spPr>
      </p:pic>
      <p:sp>
        <p:nvSpPr>
          <p:cNvPr id="79" name="Rectangle 78"/>
          <p:cNvSpPr/>
          <p:nvPr/>
        </p:nvSpPr>
        <p:spPr bwMode="gray">
          <a:xfrm>
            <a:off x="4006723" y="5641124"/>
            <a:ext cx="1974112" cy="515493"/>
          </a:xfrm>
          <a:prstGeom prst="rect">
            <a:avLst/>
          </a:prstGeom>
          <a:noFill/>
          <a:ln w="19050" cap="flat" cmpd="sng" algn="ctr">
            <a:noFill/>
            <a:prstDash val="solid"/>
            <a:miter lim="800000"/>
            <a:headEnd type="none" w="med" len="med"/>
            <a:tailEnd type="none" w="med" len="med"/>
          </a:ln>
          <a:effectLst/>
        </p:spPr>
        <p:txBody>
          <a:bodyPr vert="horz" wrap="square" lIns="121888" tIns="60944" rIns="121888" bIns="60944" numCol="1" rtlCol="0" anchor="t" anchorCtr="0" compatLnSpc="1">
            <a:prstTxWarp prst="textNoShape">
              <a:avLst/>
            </a:prstTxWarp>
            <a:spAutoFit/>
          </a:bodyPr>
          <a:lstStyle/>
          <a:p>
            <a:pPr algn="ctr">
              <a:lnSpc>
                <a:spcPct val="85000"/>
              </a:lnSpc>
              <a:spcBef>
                <a:spcPts val="400"/>
              </a:spcBef>
              <a:buClr>
                <a:srgbClr val="FFFFFF">
                  <a:lumMod val="40000"/>
                  <a:lumOff val="60000"/>
                </a:srgbClr>
              </a:buClr>
            </a:pPr>
            <a:r>
              <a:rPr lang="en-CA" sz="1600" b="1" dirty="0">
                <a:solidFill>
                  <a:srgbClr val="FDBA30"/>
                </a:solidFill>
              </a:rPr>
              <a:t>2 Billion</a:t>
            </a:r>
            <a:r>
              <a:rPr lang="en-CA" sz="1600" b="1" dirty="0">
                <a:solidFill>
                  <a:srgbClr val="F7961E"/>
                </a:solidFill>
              </a:rPr>
              <a:t> </a:t>
            </a:r>
            <a:r>
              <a:rPr lang="en-CA" sz="1400" dirty="0">
                <a:solidFill>
                  <a:srgbClr val="FFFFFF"/>
                </a:solidFill>
              </a:rPr>
              <a:t>emails scanned per day</a:t>
            </a:r>
          </a:p>
        </p:txBody>
      </p:sp>
      <p:pic>
        <p:nvPicPr>
          <p:cNvPr id="80" name="Picture 79" descr="web_security_icon.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743026" y="5085814"/>
            <a:ext cx="501506" cy="534562"/>
          </a:xfrm>
          <a:prstGeom prst="rect">
            <a:avLst/>
          </a:prstGeom>
        </p:spPr>
      </p:pic>
      <p:pic>
        <p:nvPicPr>
          <p:cNvPr id="81" name="Picture 80" descr="bot.png"/>
          <p:cNvPicPr>
            <a:picLocks noChangeAspect="1"/>
          </p:cNvPicPr>
          <p:nvPr/>
        </p:nvPicPr>
        <p:blipFill>
          <a:blip r:embed="rId6" cstate="print">
            <a:biLevel thresh="25000"/>
            <a:extLst>
              <a:ext uri="{28A0092B-C50C-407E-A947-70E740481C1C}">
                <a14:useLocalDpi xmlns:a14="http://schemas.microsoft.com/office/drawing/2010/main" val="0"/>
              </a:ext>
            </a:extLst>
          </a:blip>
          <a:stretch>
            <a:fillRect/>
          </a:stretch>
        </p:blipFill>
        <p:spPr>
          <a:xfrm>
            <a:off x="6464429" y="4793415"/>
            <a:ext cx="1195952" cy="1219110"/>
          </a:xfrm>
          <a:prstGeom prst="rect">
            <a:avLst/>
          </a:prstGeom>
        </p:spPr>
      </p:pic>
      <p:pic>
        <p:nvPicPr>
          <p:cNvPr id="82" name="Picture 81"/>
          <p:cNvPicPr>
            <a:picLocks noChangeAspect="1"/>
          </p:cNvPicPr>
          <p:nvPr/>
        </p:nvPicPr>
        <p:blipFill>
          <a:blip r:embed="rId7" cstate="print">
            <a:biLevel thresh="25000"/>
            <a:extLst>
              <a:ext uri="{28A0092B-C50C-407E-A947-70E740481C1C}">
                <a14:useLocalDpi xmlns:a14="http://schemas.microsoft.com/office/drawing/2010/main" val="0"/>
              </a:ext>
            </a:extLst>
          </a:blip>
          <a:stretch>
            <a:fillRect/>
          </a:stretch>
        </p:blipFill>
        <p:spPr>
          <a:xfrm>
            <a:off x="9320424" y="5059686"/>
            <a:ext cx="755540" cy="487068"/>
          </a:xfrm>
          <a:prstGeom prst="rect">
            <a:avLst/>
          </a:prstGeom>
        </p:spPr>
      </p:pic>
      <p:cxnSp>
        <p:nvCxnSpPr>
          <p:cNvPr id="84" name="Straight Connector 83"/>
          <p:cNvCxnSpPr/>
          <p:nvPr/>
        </p:nvCxnSpPr>
        <p:spPr>
          <a:xfrm>
            <a:off x="6380932" y="1049985"/>
            <a:ext cx="1108673" cy="0"/>
          </a:xfrm>
          <a:prstGeom prst="line">
            <a:avLst/>
          </a:prstGeom>
          <a:ln w="19050">
            <a:solidFill>
              <a:srgbClr val="85DFFF"/>
            </a:solidFill>
            <a:miter lim="800000"/>
            <a:headEnd type="oval"/>
            <a:tailEnd type="ova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4032753" y="5015620"/>
            <a:ext cx="0" cy="1339913"/>
          </a:xfrm>
          <a:prstGeom prst="line">
            <a:avLst/>
          </a:prstGeom>
          <a:ln w="19050">
            <a:solidFill>
              <a:schemeClr val="bg2"/>
            </a:solidFill>
            <a:miter lim="800000"/>
          </a:ln>
        </p:spPr>
        <p:style>
          <a:lnRef idx="1">
            <a:schemeClr val="accent1"/>
          </a:lnRef>
          <a:fillRef idx="0">
            <a:schemeClr val="accent1"/>
          </a:fillRef>
          <a:effectRef idx="0">
            <a:schemeClr val="accent1"/>
          </a:effectRef>
          <a:fontRef idx="minor">
            <a:schemeClr val="tx1"/>
          </a:fontRef>
        </p:style>
      </p:cxnSp>
      <p:cxnSp>
        <p:nvCxnSpPr>
          <p:cNvPr id="97" name="Straight Connector 96"/>
          <p:cNvCxnSpPr/>
          <p:nvPr/>
        </p:nvCxnSpPr>
        <p:spPr>
          <a:xfrm>
            <a:off x="5925116" y="5015620"/>
            <a:ext cx="0" cy="1339913"/>
          </a:xfrm>
          <a:prstGeom prst="line">
            <a:avLst/>
          </a:prstGeom>
          <a:ln w="19050">
            <a:solidFill>
              <a:schemeClr val="bg2"/>
            </a:solidFill>
            <a:miter lim="800000"/>
          </a:ln>
        </p:spPr>
        <p:style>
          <a:lnRef idx="1">
            <a:schemeClr val="accent1"/>
          </a:lnRef>
          <a:fillRef idx="0">
            <a:schemeClr val="accent1"/>
          </a:fillRef>
          <a:effectRef idx="0">
            <a:schemeClr val="accent1"/>
          </a:effectRef>
          <a:fontRef idx="minor">
            <a:schemeClr val="tx1"/>
          </a:fontRef>
        </p:style>
      </p:cxnSp>
      <p:cxnSp>
        <p:nvCxnSpPr>
          <p:cNvPr id="98" name="Straight Connector 97"/>
          <p:cNvCxnSpPr/>
          <p:nvPr/>
        </p:nvCxnSpPr>
        <p:spPr>
          <a:xfrm>
            <a:off x="8225734" y="5015620"/>
            <a:ext cx="0" cy="1339913"/>
          </a:xfrm>
          <a:prstGeom prst="line">
            <a:avLst/>
          </a:prstGeom>
          <a:ln w="19050">
            <a:solidFill>
              <a:schemeClr val="bg2"/>
            </a:solidFill>
            <a:miter lim="800000"/>
          </a:ln>
        </p:spPr>
        <p:style>
          <a:lnRef idx="1">
            <a:schemeClr val="accent1"/>
          </a:lnRef>
          <a:fillRef idx="0">
            <a:schemeClr val="accent1"/>
          </a:fillRef>
          <a:effectRef idx="0">
            <a:schemeClr val="accent1"/>
          </a:effectRef>
          <a:fontRef idx="minor">
            <a:schemeClr val="tx1"/>
          </a:fontRef>
        </p:style>
      </p:cxnSp>
      <p:sp>
        <p:nvSpPr>
          <p:cNvPr id="111" name="Rectangle 110"/>
          <p:cNvSpPr/>
          <p:nvPr/>
        </p:nvSpPr>
        <p:spPr bwMode="gray">
          <a:xfrm>
            <a:off x="0" y="4851401"/>
            <a:ext cx="1866900" cy="1805154"/>
          </a:xfrm>
          <a:prstGeom prst="rect">
            <a:avLst/>
          </a:prstGeom>
          <a:solidFill>
            <a:srgbClr val="FDBA30"/>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lvl="1" algn="ctr" defTabSz="444500">
              <a:lnSpc>
                <a:spcPct val="90000"/>
              </a:lnSpc>
              <a:spcBef>
                <a:spcPct val="0"/>
              </a:spcBef>
              <a:spcAft>
                <a:spcPct val="15000"/>
              </a:spcAft>
            </a:pPr>
            <a:endParaRPr lang="en-US" sz="1400" dirty="0">
              <a:solidFill>
                <a:srgbClr val="FFFFFF"/>
              </a:solidFill>
            </a:endParaRPr>
          </a:p>
        </p:txBody>
      </p:sp>
      <p:sp>
        <p:nvSpPr>
          <p:cNvPr id="74" name="Rectangle 73"/>
          <p:cNvSpPr/>
          <p:nvPr/>
        </p:nvSpPr>
        <p:spPr>
          <a:xfrm>
            <a:off x="127000" y="5409140"/>
            <a:ext cx="1651908" cy="830997"/>
          </a:xfrm>
          <a:prstGeom prst="rect">
            <a:avLst/>
          </a:prstGeom>
        </p:spPr>
        <p:txBody>
          <a:bodyPr wrap="square">
            <a:spAutoFit/>
          </a:bodyPr>
          <a:lstStyle/>
          <a:p>
            <a:r>
              <a:rPr lang="en-US" sz="1600" b="1" dirty="0">
                <a:solidFill>
                  <a:srgbClr val="000000"/>
                </a:solidFill>
              </a:rPr>
              <a:t>CLOUD GLOBAL INTELLIGENCE SOURCED FROM:</a:t>
            </a:r>
          </a:p>
        </p:txBody>
      </p:sp>
      <p:grpSp>
        <p:nvGrpSpPr>
          <p:cNvPr id="85" name="Group 84"/>
          <p:cNvGrpSpPr/>
          <p:nvPr/>
        </p:nvGrpSpPr>
        <p:grpSpPr bwMode="ltGray">
          <a:xfrm>
            <a:off x="11033656" y="5946511"/>
            <a:ext cx="1155169" cy="911489"/>
            <a:chOff x="2916555" y="1923047"/>
            <a:chExt cx="1908466" cy="1505880"/>
          </a:xfrm>
        </p:grpSpPr>
        <p:sp>
          <p:nvSpPr>
            <p:cNvPr id="86" name="Rectangle 85"/>
            <p:cNvSpPr/>
            <p:nvPr/>
          </p:nvSpPr>
          <p:spPr bwMode="ltGray">
            <a:xfrm>
              <a:off x="2989396" y="2387191"/>
              <a:ext cx="517544" cy="522593"/>
            </a:xfrm>
            <a:prstGeom prst="rect">
              <a:avLst/>
            </a:prstGeom>
            <a:solidFill>
              <a:schemeClr val="bg1">
                <a:lumMod val="50000"/>
              </a:schemeClr>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p>
          </p:txBody>
        </p:sp>
        <p:sp>
          <p:nvSpPr>
            <p:cNvPr id="87" name="Rectangle 86"/>
            <p:cNvSpPr/>
            <p:nvPr/>
          </p:nvSpPr>
          <p:spPr bwMode="ltGray">
            <a:xfrm>
              <a:off x="3680212" y="2011408"/>
              <a:ext cx="1144809" cy="1144809"/>
            </a:xfrm>
            <a:prstGeom prst="rect">
              <a:avLst/>
            </a:prstGeom>
            <a:solidFill>
              <a:srgbClr val="FDBA30"/>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p>
          </p:txBody>
        </p:sp>
        <p:sp>
          <p:nvSpPr>
            <p:cNvPr id="88" name="Rectangle 87"/>
            <p:cNvSpPr/>
            <p:nvPr/>
          </p:nvSpPr>
          <p:spPr bwMode="ltGray">
            <a:xfrm>
              <a:off x="3564081" y="2621056"/>
              <a:ext cx="807871" cy="807871"/>
            </a:xfrm>
            <a:prstGeom prst="rect">
              <a:avLst/>
            </a:prstGeom>
            <a:solidFill>
              <a:srgbClr val="FEC10D"/>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p>
          </p:txBody>
        </p:sp>
        <p:sp>
          <p:nvSpPr>
            <p:cNvPr id="89" name="Rectangle 40"/>
            <p:cNvSpPr/>
            <p:nvPr/>
          </p:nvSpPr>
          <p:spPr bwMode="ltGray">
            <a:xfrm>
              <a:off x="3680212" y="2621056"/>
              <a:ext cx="691740" cy="535161"/>
            </a:xfrm>
            <a:custGeom>
              <a:avLst/>
              <a:gdLst/>
              <a:ahLst/>
              <a:cxnLst/>
              <a:rect l="l" t="t" r="r" b="b"/>
              <a:pathLst>
                <a:path w="691740" h="535161">
                  <a:moveTo>
                    <a:pt x="0" y="0"/>
                  </a:moveTo>
                  <a:lnTo>
                    <a:pt x="691740" y="0"/>
                  </a:lnTo>
                  <a:lnTo>
                    <a:pt x="691740" y="535161"/>
                  </a:lnTo>
                  <a:lnTo>
                    <a:pt x="0" y="535161"/>
                  </a:lnTo>
                  <a:close/>
                </a:path>
              </a:pathLst>
            </a:custGeom>
            <a:solidFill>
              <a:srgbClr val="F7961E"/>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p>
          </p:txBody>
        </p:sp>
        <p:sp>
          <p:nvSpPr>
            <p:cNvPr id="90" name="Rectangle 89"/>
            <p:cNvSpPr/>
            <p:nvPr/>
          </p:nvSpPr>
          <p:spPr bwMode="ltGray">
            <a:xfrm>
              <a:off x="3248168" y="2305142"/>
              <a:ext cx="343345" cy="343346"/>
            </a:xfrm>
            <a:prstGeom prst="rect">
              <a:avLst/>
            </a:prstGeom>
            <a:solidFill>
              <a:srgbClr val="888D90"/>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p>
          </p:txBody>
        </p:sp>
        <p:sp>
          <p:nvSpPr>
            <p:cNvPr id="91" name="Rectangle 90"/>
            <p:cNvSpPr/>
            <p:nvPr/>
          </p:nvSpPr>
          <p:spPr bwMode="ltGray">
            <a:xfrm>
              <a:off x="3564081" y="2621056"/>
              <a:ext cx="27432" cy="27432"/>
            </a:xfrm>
            <a:prstGeom prst="rect">
              <a:avLst/>
            </a:prstGeom>
            <a:solidFill>
              <a:srgbClr val="8B6E18"/>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p>
          </p:txBody>
        </p:sp>
        <p:sp>
          <p:nvSpPr>
            <p:cNvPr id="92" name="Rectangle 26"/>
            <p:cNvSpPr/>
            <p:nvPr/>
          </p:nvSpPr>
          <p:spPr bwMode="ltGray">
            <a:xfrm>
              <a:off x="3248168" y="2387191"/>
              <a:ext cx="258772" cy="261297"/>
            </a:xfrm>
            <a:custGeom>
              <a:avLst/>
              <a:gdLst/>
              <a:ahLst/>
              <a:cxnLst/>
              <a:rect l="l" t="t" r="r" b="b"/>
              <a:pathLst>
                <a:path w="258772" h="261297">
                  <a:moveTo>
                    <a:pt x="0" y="0"/>
                  </a:moveTo>
                  <a:lnTo>
                    <a:pt x="258772" y="0"/>
                  </a:lnTo>
                  <a:lnTo>
                    <a:pt x="258772" y="261297"/>
                  </a:lnTo>
                  <a:lnTo>
                    <a:pt x="0" y="261297"/>
                  </a:lnTo>
                  <a:close/>
                </a:path>
              </a:pathLst>
            </a:custGeom>
            <a:solidFill>
              <a:srgbClr val="808485"/>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p>
          </p:txBody>
        </p:sp>
        <p:sp>
          <p:nvSpPr>
            <p:cNvPr id="93" name="Rectangle 92"/>
            <p:cNvSpPr/>
            <p:nvPr/>
          </p:nvSpPr>
          <p:spPr bwMode="ltGray">
            <a:xfrm>
              <a:off x="3013379" y="2648496"/>
              <a:ext cx="234789" cy="237312"/>
            </a:xfrm>
            <a:prstGeom prst="rect">
              <a:avLst/>
            </a:prstGeom>
            <a:solidFill>
              <a:srgbClr val="E8B217"/>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p>
          </p:txBody>
        </p:sp>
        <p:sp>
          <p:nvSpPr>
            <p:cNvPr id="94" name="Rectangle 93"/>
            <p:cNvSpPr/>
            <p:nvPr/>
          </p:nvSpPr>
          <p:spPr bwMode="ltGray">
            <a:xfrm>
              <a:off x="2916555" y="2567414"/>
              <a:ext cx="234789" cy="237312"/>
            </a:xfrm>
            <a:prstGeom prst="rect">
              <a:avLst/>
            </a:prstGeom>
            <a:solidFill>
              <a:srgbClr val="FFC20E"/>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p>
          </p:txBody>
        </p:sp>
        <p:sp>
          <p:nvSpPr>
            <p:cNvPr id="95" name="Rectangle 94"/>
            <p:cNvSpPr/>
            <p:nvPr/>
          </p:nvSpPr>
          <p:spPr bwMode="ltGray">
            <a:xfrm>
              <a:off x="2989395" y="2567414"/>
              <a:ext cx="161949" cy="237312"/>
            </a:xfrm>
            <a:prstGeom prst="rect">
              <a:avLst/>
            </a:prstGeom>
            <a:solidFill>
              <a:srgbClr val="E8B217"/>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p>
          </p:txBody>
        </p:sp>
        <p:sp>
          <p:nvSpPr>
            <p:cNvPr id="96" name="Rectangle 95"/>
            <p:cNvSpPr/>
            <p:nvPr/>
          </p:nvSpPr>
          <p:spPr bwMode="ltGray">
            <a:xfrm>
              <a:off x="3013379" y="2648496"/>
              <a:ext cx="137965" cy="156230"/>
            </a:xfrm>
            <a:prstGeom prst="rect">
              <a:avLst/>
            </a:prstGeom>
            <a:solidFill>
              <a:srgbClr val="E3931E"/>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p>
          </p:txBody>
        </p:sp>
        <p:sp>
          <p:nvSpPr>
            <p:cNvPr id="112" name="Rectangle 111"/>
            <p:cNvSpPr/>
            <p:nvPr/>
          </p:nvSpPr>
          <p:spPr bwMode="ltGray">
            <a:xfrm>
              <a:off x="3128912" y="1923047"/>
              <a:ext cx="174198" cy="176722"/>
            </a:xfrm>
            <a:prstGeom prst="rect">
              <a:avLst/>
            </a:prstGeom>
            <a:solidFill>
              <a:srgbClr val="FFC20E"/>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p>
          </p:txBody>
        </p:sp>
      </p:grpSp>
      <p:sp>
        <p:nvSpPr>
          <p:cNvPr id="4" name="Footer Placeholder 3"/>
          <p:cNvSpPr>
            <a:spLocks noGrp="1"/>
          </p:cNvSpPr>
          <p:nvPr>
            <p:ph type="ftr" sz="quarter" idx="11"/>
          </p:nvPr>
        </p:nvSpPr>
        <p:spPr/>
        <p:txBody>
          <a:bodyPr/>
          <a:lstStyle/>
          <a:p>
            <a:r>
              <a:rPr lang="en-US" smtClean="0"/>
              <a:t>Symantec Confidential - NDA required</a:t>
            </a:r>
            <a:endParaRPr lang="en-US" dirty="0"/>
          </a:p>
        </p:txBody>
      </p:sp>
    </p:spTree>
    <p:extLst>
      <p:ext uri="{BB962C8B-B14F-4D97-AF65-F5344CB8AC3E}">
        <p14:creationId xmlns:p14="http://schemas.microsoft.com/office/powerpoint/2010/main" val="7990646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500"/>
                                        <p:tgtEl>
                                          <p:spTgt spid="15"/>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wipe(left)">
                                      <p:cBhvr>
                                        <p:cTn id="11" dur="500"/>
                                        <p:tgtEl>
                                          <p:spTgt spid="22"/>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63"/>
                                        </p:tgtEl>
                                        <p:attrNameLst>
                                          <p:attrName>style.visibility</p:attrName>
                                        </p:attrNameLst>
                                      </p:cBhvr>
                                      <p:to>
                                        <p:strVal val="visible"/>
                                      </p:to>
                                    </p:set>
                                    <p:animEffect transition="in" filter="fade">
                                      <p:cBhvr>
                                        <p:cTn id="15" dur="500"/>
                                        <p:tgtEl>
                                          <p:spTgt spid="163"/>
                                        </p:tgtEl>
                                      </p:cBhvr>
                                    </p:animEffect>
                                  </p:childTnLst>
                                </p:cTn>
                              </p:par>
                            </p:childTnLst>
                          </p:cTn>
                        </p:par>
                        <p:par>
                          <p:cTn id="16" fill="hold">
                            <p:stCondLst>
                              <p:cond delay="1500"/>
                            </p:stCondLst>
                            <p:childTnLst>
                              <p:par>
                                <p:cTn id="17" presetID="22" presetClass="entr" presetSubtype="8" fill="hold" nodeType="afterEffect">
                                  <p:stCondLst>
                                    <p:cond delay="0"/>
                                  </p:stCondLst>
                                  <p:childTnLst>
                                    <p:set>
                                      <p:cBhvr>
                                        <p:cTn id="18" dur="1" fill="hold">
                                          <p:stCondLst>
                                            <p:cond delay="0"/>
                                          </p:stCondLst>
                                        </p:cTn>
                                        <p:tgtEl>
                                          <p:spTgt spid="168"/>
                                        </p:tgtEl>
                                        <p:attrNameLst>
                                          <p:attrName>style.visibility</p:attrName>
                                        </p:attrNameLst>
                                      </p:cBhvr>
                                      <p:to>
                                        <p:strVal val="visible"/>
                                      </p:to>
                                    </p:set>
                                    <p:animEffect transition="in" filter="wipe(left)">
                                      <p:cBhvr>
                                        <p:cTn id="19" dur="500"/>
                                        <p:tgtEl>
                                          <p:spTgt spid="168"/>
                                        </p:tgtEl>
                                      </p:cBhvr>
                                    </p:animEffect>
                                  </p:childTnLst>
                                </p:cTn>
                              </p:par>
                              <p:par>
                                <p:cTn id="20" presetID="10" presetClass="entr" presetSubtype="0" fill="hold" grpId="0" nodeType="withEffect">
                                  <p:stCondLst>
                                    <p:cond delay="250"/>
                                  </p:stCondLst>
                                  <p:childTnLst>
                                    <p:set>
                                      <p:cBhvr>
                                        <p:cTn id="21" dur="1" fill="hold">
                                          <p:stCondLst>
                                            <p:cond delay="0"/>
                                          </p:stCondLst>
                                        </p:cTn>
                                        <p:tgtEl>
                                          <p:spTgt spid="159"/>
                                        </p:tgtEl>
                                        <p:attrNameLst>
                                          <p:attrName>style.visibility</p:attrName>
                                        </p:attrNameLst>
                                      </p:cBhvr>
                                      <p:to>
                                        <p:strVal val="visible"/>
                                      </p:to>
                                    </p:set>
                                    <p:animEffect transition="in" filter="fade">
                                      <p:cBhvr>
                                        <p:cTn id="22" dur="500"/>
                                        <p:tgtEl>
                                          <p:spTgt spid="159"/>
                                        </p:tgtEl>
                                      </p:cBhvr>
                                    </p:animEffect>
                                  </p:childTnLst>
                                </p:cTn>
                              </p:par>
                            </p:childTnLst>
                          </p:cTn>
                        </p:par>
                        <p:par>
                          <p:cTn id="23" fill="hold">
                            <p:stCondLst>
                              <p:cond delay="2250"/>
                            </p:stCondLst>
                            <p:childTnLst>
                              <p:par>
                                <p:cTn id="24" presetID="22" presetClass="entr" presetSubtype="8" fill="hold" nodeType="afterEffect">
                                  <p:stCondLst>
                                    <p:cond delay="0"/>
                                  </p:stCondLst>
                                  <p:childTnLst>
                                    <p:set>
                                      <p:cBhvr>
                                        <p:cTn id="25" dur="1" fill="hold">
                                          <p:stCondLst>
                                            <p:cond delay="0"/>
                                          </p:stCondLst>
                                        </p:cTn>
                                        <p:tgtEl>
                                          <p:spTgt spid="165"/>
                                        </p:tgtEl>
                                        <p:attrNameLst>
                                          <p:attrName>style.visibility</p:attrName>
                                        </p:attrNameLst>
                                      </p:cBhvr>
                                      <p:to>
                                        <p:strVal val="visible"/>
                                      </p:to>
                                    </p:set>
                                    <p:animEffect transition="in" filter="wipe(left)">
                                      <p:cBhvr>
                                        <p:cTn id="26" dur="500"/>
                                        <p:tgtEl>
                                          <p:spTgt spid="165"/>
                                        </p:tgtEl>
                                      </p:cBhvr>
                                    </p:animEffect>
                                  </p:childTnLst>
                                </p:cTn>
                              </p:par>
                              <p:par>
                                <p:cTn id="27" presetID="10" presetClass="entr" presetSubtype="0" fill="hold" grpId="0" nodeType="withEffect">
                                  <p:stCondLst>
                                    <p:cond delay="250"/>
                                  </p:stCondLst>
                                  <p:childTnLst>
                                    <p:set>
                                      <p:cBhvr>
                                        <p:cTn id="28" dur="1" fill="hold">
                                          <p:stCondLst>
                                            <p:cond delay="0"/>
                                          </p:stCondLst>
                                        </p:cTn>
                                        <p:tgtEl>
                                          <p:spTgt spid="145"/>
                                        </p:tgtEl>
                                        <p:attrNameLst>
                                          <p:attrName>style.visibility</p:attrName>
                                        </p:attrNameLst>
                                      </p:cBhvr>
                                      <p:to>
                                        <p:strVal val="visible"/>
                                      </p:to>
                                    </p:set>
                                    <p:animEffect transition="in" filter="fade">
                                      <p:cBhvr>
                                        <p:cTn id="29" dur="500"/>
                                        <p:tgtEl>
                                          <p:spTgt spid="145"/>
                                        </p:tgtEl>
                                      </p:cBhvr>
                                    </p:animEffect>
                                  </p:childTnLst>
                                </p:cTn>
                              </p:par>
                            </p:childTnLst>
                          </p:cTn>
                        </p:par>
                        <p:par>
                          <p:cTn id="30" fill="hold">
                            <p:stCondLst>
                              <p:cond delay="3000"/>
                            </p:stCondLst>
                            <p:childTnLst>
                              <p:par>
                                <p:cTn id="31" presetID="22" presetClass="entr" presetSubtype="2" fill="hold" nodeType="afterEffect">
                                  <p:stCondLst>
                                    <p:cond delay="0"/>
                                  </p:stCondLst>
                                  <p:childTnLst>
                                    <p:set>
                                      <p:cBhvr>
                                        <p:cTn id="32" dur="1" fill="hold">
                                          <p:stCondLst>
                                            <p:cond delay="0"/>
                                          </p:stCondLst>
                                        </p:cTn>
                                        <p:tgtEl>
                                          <p:spTgt spid="169"/>
                                        </p:tgtEl>
                                        <p:attrNameLst>
                                          <p:attrName>style.visibility</p:attrName>
                                        </p:attrNameLst>
                                      </p:cBhvr>
                                      <p:to>
                                        <p:strVal val="visible"/>
                                      </p:to>
                                    </p:set>
                                    <p:animEffect transition="in" filter="wipe(right)">
                                      <p:cBhvr>
                                        <p:cTn id="33" dur="500"/>
                                        <p:tgtEl>
                                          <p:spTgt spid="169"/>
                                        </p:tgtEl>
                                      </p:cBhvr>
                                    </p:animEffect>
                                  </p:childTnLst>
                                </p:cTn>
                              </p:par>
                              <p:par>
                                <p:cTn id="34" presetID="10" presetClass="entr" presetSubtype="0" fill="hold" grpId="0" nodeType="withEffect">
                                  <p:stCondLst>
                                    <p:cond delay="250"/>
                                  </p:stCondLst>
                                  <p:childTnLst>
                                    <p:set>
                                      <p:cBhvr>
                                        <p:cTn id="35" dur="1" fill="hold">
                                          <p:stCondLst>
                                            <p:cond delay="0"/>
                                          </p:stCondLst>
                                        </p:cTn>
                                        <p:tgtEl>
                                          <p:spTgt spid="160"/>
                                        </p:tgtEl>
                                        <p:attrNameLst>
                                          <p:attrName>style.visibility</p:attrName>
                                        </p:attrNameLst>
                                      </p:cBhvr>
                                      <p:to>
                                        <p:strVal val="visible"/>
                                      </p:to>
                                    </p:set>
                                    <p:animEffect transition="in" filter="fade">
                                      <p:cBhvr>
                                        <p:cTn id="36" dur="500"/>
                                        <p:tgtEl>
                                          <p:spTgt spid="160"/>
                                        </p:tgtEl>
                                      </p:cBhvr>
                                    </p:animEffect>
                                  </p:childTnLst>
                                </p:cTn>
                              </p:par>
                            </p:childTnLst>
                          </p:cTn>
                        </p:par>
                        <p:par>
                          <p:cTn id="37" fill="hold">
                            <p:stCondLst>
                              <p:cond delay="3750"/>
                            </p:stCondLst>
                            <p:childTnLst>
                              <p:par>
                                <p:cTn id="38" presetID="22" presetClass="entr" presetSubtype="2" fill="hold" nodeType="afterEffect">
                                  <p:stCondLst>
                                    <p:cond delay="0"/>
                                  </p:stCondLst>
                                  <p:childTnLst>
                                    <p:set>
                                      <p:cBhvr>
                                        <p:cTn id="39" dur="1" fill="hold">
                                          <p:stCondLst>
                                            <p:cond delay="0"/>
                                          </p:stCondLst>
                                        </p:cTn>
                                        <p:tgtEl>
                                          <p:spTgt spid="170"/>
                                        </p:tgtEl>
                                        <p:attrNameLst>
                                          <p:attrName>style.visibility</p:attrName>
                                        </p:attrNameLst>
                                      </p:cBhvr>
                                      <p:to>
                                        <p:strVal val="visible"/>
                                      </p:to>
                                    </p:set>
                                    <p:animEffect transition="in" filter="wipe(right)">
                                      <p:cBhvr>
                                        <p:cTn id="40" dur="500"/>
                                        <p:tgtEl>
                                          <p:spTgt spid="170"/>
                                        </p:tgtEl>
                                      </p:cBhvr>
                                    </p:animEffect>
                                  </p:childTnLst>
                                </p:cTn>
                              </p:par>
                            </p:childTnLst>
                          </p:cTn>
                        </p:par>
                        <p:par>
                          <p:cTn id="41" fill="hold">
                            <p:stCondLst>
                              <p:cond delay="4250"/>
                            </p:stCondLst>
                            <p:childTnLst>
                              <p:par>
                                <p:cTn id="42" presetID="10" presetClass="entr" presetSubtype="0" fill="hold" grpId="0" nodeType="afterEffect">
                                  <p:stCondLst>
                                    <p:cond delay="0"/>
                                  </p:stCondLst>
                                  <p:childTnLst>
                                    <p:set>
                                      <p:cBhvr>
                                        <p:cTn id="43" dur="1" fill="hold">
                                          <p:stCondLst>
                                            <p:cond delay="0"/>
                                          </p:stCondLst>
                                        </p:cTn>
                                        <p:tgtEl>
                                          <p:spTgt spid="162"/>
                                        </p:tgtEl>
                                        <p:attrNameLst>
                                          <p:attrName>style.visibility</p:attrName>
                                        </p:attrNameLst>
                                      </p:cBhvr>
                                      <p:to>
                                        <p:strVal val="visible"/>
                                      </p:to>
                                    </p:set>
                                    <p:animEffect transition="in" filter="fade">
                                      <p:cBhvr>
                                        <p:cTn id="44" dur="500"/>
                                        <p:tgtEl>
                                          <p:spTgt spid="162"/>
                                        </p:tgtEl>
                                      </p:cBhvr>
                                    </p:animEffect>
                                  </p:childTnLst>
                                </p:cTn>
                              </p:par>
                            </p:childTnLst>
                          </p:cTn>
                        </p:par>
                        <p:par>
                          <p:cTn id="45" fill="hold">
                            <p:stCondLst>
                              <p:cond delay="4750"/>
                            </p:stCondLst>
                            <p:childTnLst>
                              <p:par>
                                <p:cTn id="46" presetID="22" presetClass="entr" presetSubtype="2" fill="hold" nodeType="afterEffect">
                                  <p:stCondLst>
                                    <p:cond delay="0"/>
                                  </p:stCondLst>
                                  <p:childTnLst>
                                    <p:set>
                                      <p:cBhvr>
                                        <p:cTn id="47" dur="1" fill="hold">
                                          <p:stCondLst>
                                            <p:cond delay="0"/>
                                          </p:stCondLst>
                                        </p:cTn>
                                        <p:tgtEl>
                                          <p:spTgt spid="84"/>
                                        </p:tgtEl>
                                        <p:attrNameLst>
                                          <p:attrName>style.visibility</p:attrName>
                                        </p:attrNameLst>
                                      </p:cBhvr>
                                      <p:to>
                                        <p:strVal val="visible"/>
                                      </p:to>
                                    </p:set>
                                    <p:animEffect transition="in" filter="wipe(right)">
                                      <p:cBhvr>
                                        <p:cTn id="48" dur="500"/>
                                        <p:tgtEl>
                                          <p:spTgt spid="84"/>
                                        </p:tgtEl>
                                      </p:cBhvr>
                                    </p:animEffect>
                                  </p:childTnLst>
                                </p:cTn>
                              </p:par>
                            </p:childTnLst>
                          </p:cTn>
                        </p:par>
                        <p:par>
                          <p:cTn id="49" fill="hold">
                            <p:stCondLst>
                              <p:cond delay="5250"/>
                            </p:stCondLst>
                            <p:childTnLst>
                              <p:par>
                                <p:cTn id="50" presetID="10" presetClass="entr" presetSubtype="0" fill="hold" grpId="0" nodeType="afterEffect">
                                  <p:stCondLst>
                                    <p:cond delay="0"/>
                                  </p:stCondLst>
                                  <p:childTnLst>
                                    <p:set>
                                      <p:cBhvr>
                                        <p:cTn id="51" dur="1" fill="hold">
                                          <p:stCondLst>
                                            <p:cond delay="0"/>
                                          </p:stCondLst>
                                        </p:cTn>
                                        <p:tgtEl>
                                          <p:spTgt spid="158"/>
                                        </p:tgtEl>
                                        <p:attrNameLst>
                                          <p:attrName>style.visibility</p:attrName>
                                        </p:attrNameLst>
                                      </p:cBhvr>
                                      <p:to>
                                        <p:strVal val="visible"/>
                                      </p:to>
                                    </p:set>
                                    <p:animEffect transition="in" filter="fade">
                                      <p:cBhvr>
                                        <p:cTn id="52" dur="500"/>
                                        <p:tgtEl>
                                          <p:spTgt spid="158"/>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72"/>
                                        </p:tgtEl>
                                        <p:attrNameLst>
                                          <p:attrName>style.visibility</p:attrName>
                                        </p:attrNameLst>
                                      </p:cBhvr>
                                      <p:to>
                                        <p:strVal val="visible"/>
                                      </p:to>
                                    </p:set>
                                    <p:animEffect transition="in" filter="fade">
                                      <p:cBhvr>
                                        <p:cTn id="55" dur="500"/>
                                        <p:tgtEl>
                                          <p:spTgt spid="72"/>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75"/>
                                        </p:tgtEl>
                                        <p:attrNameLst>
                                          <p:attrName>style.visibility</p:attrName>
                                        </p:attrNameLst>
                                      </p:cBhvr>
                                      <p:to>
                                        <p:strVal val="visible"/>
                                      </p:to>
                                    </p:set>
                                    <p:animEffect transition="in" filter="fade">
                                      <p:cBhvr>
                                        <p:cTn id="58" dur="500"/>
                                        <p:tgtEl>
                                          <p:spTgt spid="75"/>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76"/>
                                        </p:tgtEl>
                                        <p:attrNameLst>
                                          <p:attrName>style.visibility</p:attrName>
                                        </p:attrNameLst>
                                      </p:cBhvr>
                                      <p:to>
                                        <p:strVal val="visible"/>
                                      </p:to>
                                    </p:set>
                                    <p:animEffect transition="in" filter="fade">
                                      <p:cBhvr>
                                        <p:cTn id="61" dur="500"/>
                                        <p:tgtEl>
                                          <p:spTgt spid="76"/>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77"/>
                                        </p:tgtEl>
                                        <p:attrNameLst>
                                          <p:attrName>style.visibility</p:attrName>
                                        </p:attrNameLst>
                                      </p:cBhvr>
                                      <p:to>
                                        <p:strVal val="visible"/>
                                      </p:to>
                                    </p:set>
                                    <p:animEffect transition="in" filter="fade">
                                      <p:cBhvr>
                                        <p:cTn id="64" dur="500"/>
                                        <p:tgtEl>
                                          <p:spTgt spid="77"/>
                                        </p:tgtEl>
                                      </p:cBhvr>
                                    </p:animEffect>
                                  </p:childTnLst>
                                </p:cTn>
                              </p:par>
                              <p:par>
                                <p:cTn id="65" presetID="10" presetClass="entr" presetSubtype="0" fill="hold" nodeType="withEffect">
                                  <p:stCondLst>
                                    <p:cond delay="0"/>
                                  </p:stCondLst>
                                  <p:childTnLst>
                                    <p:set>
                                      <p:cBhvr>
                                        <p:cTn id="66" dur="1" fill="hold">
                                          <p:stCondLst>
                                            <p:cond delay="0"/>
                                          </p:stCondLst>
                                        </p:cTn>
                                        <p:tgtEl>
                                          <p:spTgt spid="78"/>
                                        </p:tgtEl>
                                        <p:attrNameLst>
                                          <p:attrName>style.visibility</p:attrName>
                                        </p:attrNameLst>
                                      </p:cBhvr>
                                      <p:to>
                                        <p:strVal val="visible"/>
                                      </p:to>
                                    </p:set>
                                    <p:animEffect transition="in" filter="fade">
                                      <p:cBhvr>
                                        <p:cTn id="67" dur="500"/>
                                        <p:tgtEl>
                                          <p:spTgt spid="78"/>
                                        </p:tgtEl>
                                      </p:cBhvr>
                                    </p:animEffect>
                                  </p:childTnLst>
                                </p:cTn>
                              </p:par>
                              <p:par>
                                <p:cTn id="68" presetID="10" presetClass="entr" presetSubtype="0" fill="hold" grpId="0" nodeType="withEffect">
                                  <p:stCondLst>
                                    <p:cond delay="0"/>
                                  </p:stCondLst>
                                  <p:childTnLst>
                                    <p:set>
                                      <p:cBhvr>
                                        <p:cTn id="69" dur="1" fill="hold">
                                          <p:stCondLst>
                                            <p:cond delay="0"/>
                                          </p:stCondLst>
                                        </p:cTn>
                                        <p:tgtEl>
                                          <p:spTgt spid="79"/>
                                        </p:tgtEl>
                                        <p:attrNameLst>
                                          <p:attrName>style.visibility</p:attrName>
                                        </p:attrNameLst>
                                      </p:cBhvr>
                                      <p:to>
                                        <p:strVal val="visible"/>
                                      </p:to>
                                    </p:set>
                                    <p:animEffect transition="in" filter="fade">
                                      <p:cBhvr>
                                        <p:cTn id="70" dur="500"/>
                                        <p:tgtEl>
                                          <p:spTgt spid="79"/>
                                        </p:tgtEl>
                                      </p:cBhvr>
                                    </p:animEffect>
                                  </p:childTnLst>
                                </p:cTn>
                              </p:par>
                              <p:par>
                                <p:cTn id="71" presetID="10" presetClass="entr" presetSubtype="0" fill="hold" nodeType="withEffect">
                                  <p:stCondLst>
                                    <p:cond delay="0"/>
                                  </p:stCondLst>
                                  <p:childTnLst>
                                    <p:set>
                                      <p:cBhvr>
                                        <p:cTn id="72" dur="1" fill="hold">
                                          <p:stCondLst>
                                            <p:cond delay="0"/>
                                          </p:stCondLst>
                                        </p:cTn>
                                        <p:tgtEl>
                                          <p:spTgt spid="80"/>
                                        </p:tgtEl>
                                        <p:attrNameLst>
                                          <p:attrName>style.visibility</p:attrName>
                                        </p:attrNameLst>
                                      </p:cBhvr>
                                      <p:to>
                                        <p:strVal val="visible"/>
                                      </p:to>
                                    </p:set>
                                    <p:animEffect transition="in" filter="fade">
                                      <p:cBhvr>
                                        <p:cTn id="73" dur="500"/>
                                        <p:tgtEl>
                                          <p:spTgt spid="80"/>
                                        </p:tgtEl>
                                      </p:cBhvr>
                                    </p:animEffect>
                                  </p:childTnLst>
                                </p:cTn>
                              </p:par>
                              <p:par>
                                <p:cTn id="74" presetID="10" presetClass="entr" presetSubtype="0" fill="hold" nodeType="withEffect">
                                  <p:stCondLst>
                                    <p:cond delay="0"/>
                                  </p:stCondLst>
                                  <p:childTnLst>
                                    <p:set>
                                      <p:cBhvr>
                                        <p:cTn id="75" dur="1" fill="hold">
                                          <p:stCondLst>
                                            <p:cond delay="0"/>
                                          </p:stCondLst>
                                        </p:cTn>
                                        <p:tgtEl>
                                          <p:spTgt spid="81"/>
                                        </p:tgtEl>
                                        <p:attrNameLst>
                                          <p:attrName>style.visibility</p:attrName>
                                        </p:attrNameLst>
                                      </p:cBhvr>
                                      <p:to>
                                        <p:strVal val="visible"/>
                                      </p:to>
                                    </p:set>
                                    <p:animEffect transition="in" filter="fade">
                                      <p:cBhvr>
                                        <p:cTn id="76" dur="500"/>
                                        <p:tgtEl>
                                          <p:spTgt spid="81"/>
                                        </p:tgtEl>
                                      </p:cBhvr>
                                    </p:animEffect>
                                  </p:childTnLst>
                                </p:cTn>
                              </p:par>
                              <p:par>
                                <p:cTn id="77" presetID="10" presetClass="entr" presetSubtype="0" fill="hold" nodeType="withEffect">
                                  <p:stCondLst>
                                    <p:cond delay="0"/>
                                  </p:stCondLst>
                                  <p:childTnLst>
                                    <p:set>
                                      <p:cBhvr>
                                        <p:cTn id="78" dur="1" fill="hold">
                                          <p:stCondLst>
                                            <p:cond delay="0"/>
                                          </p:stCondLst>
                                        </p:cTn>
                                        <p:tgtEl>
                                          <p:spTgt spid="82"/>
                                        </p:tgtEl>
                                        <p:attrNameLst>
                                          <p:attrName>style.visibility</p:attrName>
                                        </p:attrNameLst>
                                      </p:cBhvr>
                                      <p:to>
                                        <p:strVal val="visible"/>
                                      </p:to>
                                    </p:set>
                                    <p:animEffect transition="in" filter="fade">
                                      <p:cBhvr>
                                        <p:cTn id="79" dur="500"/>
                                        <p:tgtEl>
                                          <p:spTgt spid="82"/>
                                        </p:tgtEl>
                                      </p:cBhvr>
                                    </p:animEffect>
                                  </p:childTnLst>
                                </p:cTn>
                              </p:par>
                              <p:par>
                                <p:cTn id="80" presetID="10" presetClass="entr" presetSubtype="0" fill="hold" nodeType="withEffect">
                                  <p:stCondLst>
                                    <p:cond delay="0"/>
                                  </p:stCondLst>
                                  <p:childTnLst>
                                    <p:set>
                                      <p:cBhvr>
                                        <p:cTn id="81" dur="1" fill="hold">
                                          <p:stCondLst>
                                            <p:cond delay="0"/>
                                          </p:stCondLst>
                                        </p:cTn>
                                        <p:tgtEl>
                                          <p:spTgt spid="14"/>
                                        </p:tgtEl>
                                        <p:attrNameLst>
                                          <p:attrName>style.visibility</p:attrName>
                                        </p:attrNameLst>
                                      </p:cBhvr>
                                      <p:to>
                                        <p:strVal val="visible"/>
                                      </p:to>
                                    </p:set>
                                    <p:animEffect transition="in" filter="fade">
                                      <p:cBhvr>
                                        <p:cTn id="82" dur="500"/>
                                        <p:tgtEl>
                                          <p:spTgt spid="14"/>
                                        </p:tgtEl>
                                      </p:cBhvr>
                                    </p:animEffect>
                                  </p:childTnLst>
                                </p:cTn>
                              </p:par>
                              <p:par>
                                <p:cTn id="83" presetID="10" presetClass="entr" presetSubtype="0" fill="hold" nodeType="withEffect">
                                  <p:stCondLst>
                                    <p:cond delay="0"/>
                                  </p:stCondLst>
                                  <p:childTnLst>
                                    <p:set>
                                      <p:cBhvr>
                                        <p:cTn id="84" dur="1" fill="hold">
                                          <p:stCondLst>
                                            <p:cond delay="0"/>
                                          </p:stCondLst>
                                        </p:cTn>
                                        <p:tgtEl>
                                          <p:spTgt spid="97"/>
                                        </p:tgtEl>
                                        <p:attrNameLst>
                                          <p:attrName>style.visibility</p:attrName>
                                        </p:attrNameLst>
                                      </p:cBhvr>
                                      <p:to>
                                        <p:strVal val="visible"/>
                                      </p:to>
                                    </p:set>
                                    <p:animEffect transition="in" filter="fade">
                                      <p:cBhvr>
                                        <p:cTn id="85" dur="500"/>
                                        <p:tgtEl>
                                          <p:spTgt spid="97"/>
                                        </p:tgtEl>
                                      </p:cBhvr>
                                    </p:animEffect>
                                  </p:childTnLst>
                                </p:cTn>
                              </p:par>
                              <p:par>
                                <p:cTn id="86" presetID="10" presetClass="entr" presetSubtype="0" fill="hold" nodeType="withEffect">
                                  <p:stCondLst>
                                    <p:cond delay="0"/>
                                  </p:stCondLst>
                                  <p:childTnLst>
                                    <p:set>
                                      <p:cBhvr>
                                        <p:cTn id="87" dur="1" fill="hold">
                                          <p:stCondLst>
                                            <p:cond delay="0"/>
                                          </p:stCondLst>
                                        </p:cTn>
                                        <p:tgtEl>
                                          <p:spTgt spid="98"/>
                                        </p:tgtEl>
                                        <p:attrNameLst>
                                          <p:attrName>style.visibility</p:attrName>
                                        </p:attrNameLst>
                                      </p:cBhvr>
                                      <p:to>
                                        <p:strVal val="visible"/>
                                      </p:to>
                                    </p:set>
                                    <p:animEffect transition="in" filter="fade">
                                      <p:cBhvr>
                                        <p:cTn id="88" dur="500"/>
                                        <p:tgtEl>
                                          <p:spTgt spid="98"/>
                                        </p:tgtEl>
                                      </p:cBhvr>
                                    </p:animEffect>
                                  </p:childTnLst>
                                </p:cTn>
                              </p:par>
                              <p:par>
                                <p:cTn id="89" presetID="10" presetClass="entr" presetSubtype="0" fill="hold" grpId="0" nodeType="withEffect">
                                  <p:stCondLst>
                                    <p:cond delay="0"/>
                                  </p:stCondLst>
                                  <p:childTnLst>
                                    <p:set>
                                      <p:cBhvr>
                                        <p:cTn id="90" dur="1" fill="hold">
                                          <p:stCondLst>
                                            <p:cond delay="0"/>
                                          </p:stCondLst>
                                        </p:cTn>
                                        <p:tgtEl>
                                          <p:spTgt spid="111"/>
                                        </p:tgtEl>
                                        <p:attrNameLst>
                                          <p:attrName>style.visibility</p:attrName>
                                        </p:attrNameLst>
                                      </p:cBhvr>
                                      <p:to>
                                        <p:strVal val="visible"/>
                                      </p:to>
                                    </p:set>
                                    <p:animEffect transition="in" filter="fade">
                                      <p:cBhvr>
                                        <p:cTn id="91" dur="500"/>
                                        <p:tgtEl>
                                          <p:spTgt spid="111"/>
                                        </p:tgtEl>
                                      </p:cBhvr>
                                    </p:animEffect>
                                  </p:childTnLst>
                                </p:cTn>
                              </p:par>
                              <p:par>
                                <p:cTn id="92" presetID="10" presetClass="entr" presetSubtype="0" fill="hold" grpId="0" nodeType="withEffect">
                                  <p:stCondLst>
                                    <p:cond delay="0"/>
                                  </p:stCondLst>
                                  <p:childTnLst>
                                    <p:set>
                                      <p:cBhvr>
                                        <p:cTn id="93" dur="1" fill="hold">
                                          <p:stCondLst>
                                            <p:cond delay="0"/>
                                          </p:stCondLst>
                                        </p:cTn>
                                        <p:tgtEl>
                                          <p:spTgt spid="74"/>
                                        </p:tgtEl>
                                        <p:attrNameLst>
                                          <p:attrName>style.visibility</p:attrName>
                                        </p:attrNameLst>
                                      </p:cBhvr>
                                      <p:to>
                                        <p:strVal val="visible"/>
                                      </p:to>
                                    </p:set>
                                    <p:animEffect transition="in" filter="fade">
                                      <p:cBhvr>
                                        <p:cTn id="94" dur="500"/>
                                        <p:tgtEl>
                                          <p:spTgt spid="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22" grpId="0" animBg="1"/>
      <p:bldP spid="145" grpId="0"/>
      <p:bldP spid="158" grpId="0"/>
      <p:bldP spid="159" grpId="0"/>
      <p:bldP spid="160" grpId="0"/>
      <p:bldP spid="162" grpId="0"/>
      <p:bldP spid="72" grpId="0" animBg="1"/>
      <p:bldP spid="75" grpId="0"/>
      <p:bldP spid="76" grpId="0"/>
      <p:bldP spid="77" grpId="0"/>
      <p:bldP spid="79" grpId="0"/>
      <p:bldP spid="111" grpId="0" animBg="1"/>
      <p:bldP spid="7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11445743" y="844259"/>
            <a:ext cx="225366" cy="4864165"/>
            <a:chOff x="11445743" y="844259"/>
            <a:chExt cx="225366" cy="4864165"/>
          </a:xfrm>
        </p:grpSpPr>
        <p:sp>
          <p:nvSpPr>
            <p:cNvPr id="477" name="Rectangle 476"/>
            <p:cNvSpPr/>
            <p:nvPr/>
          </p:nvSpPr>
          <p:spPr>
            <a:xfrm rot="16200000">
              <a:off x="9126343" y="3163659"/>
              <a:ext cx="4864165" cy="225366"/>
            </a:xfrm>
            <a:prstGeom prst="rect">
              <a:avLst/>
            </a:prstGeom>
            <a:solidFill>
              <a:schemeClr val="bg2">
                <a:lumMod val="85000"/>
                <a:lumOff val="15000"/>
              </a:schemeClr>
            </a:solidFill>
            <a:ln w="9525">
              <a:noFill/>
              <a:miter lim="800000"/>
              <a:headEnd/>
              <a:tailEnd/>
            </a:ln>
          </p:spPr>
          <p:txBody>
            <a:bodyPr wrap="square" rtlCol="0" anchor="ctr"/>
            <a:lstStyle/>
            <a:p>
              <a:pPr algn="ctr" defTabSz="914126"/>
              <a:endParaRPr lang="en-US" sz="1799" kern="0" dirty="0">
                <a:solidFill>
                  <a:srgbClr val="404040"/>
                </a:solidFill>
              </a:endParaRPr>
            </a:p>
          </p:txBody>
        </p:sp>
        <p:cxnSp>
          <p:nvCxnSpPr>
            <p:cNvPr id="478" name="Straight Connector 477"/>
            <p:cNvCxnSpPr/>
            <p:nvPr/>
          </p:nvCxnSpPr>
          <p:spPr>
            <a:xfrm flipV="1">
              <a:off x="11561080" y="1258433"/>
              <a:ext cx="0" cy="4164593"/>
            </a:xfrm>
            <a:prstGeom prst="line">
              <a:avLst/>
            </a:prstGeom>
            <a:noFill/>
            <a:ln w="38100" cap="rnd" cmpd="sng" algn="ctr">
              <a:solidFill>
                <a:schemeClr val="tx2">
                  <a:lumMod val="50000"/>
                  <a:lumOff val="50000"/>
                </a:schemeClr>
              </a:solidFill>
              <a:prstDash val="sysDot"/>
              <a:miter lim="800000"/>
              <a:headEnd type="triangle" w="med" len="med"/>
              <a:tailEnd type="triangle" w="med" len="med"/>
            </a:ln>
            <a:effectLst/>
          </p:spPr>
        </p:cxnSp>
      </p:grpSp>
      <p:grpSp>
        <p:nvGrpSpPr>
          <p:cNvPr id="3" name="Group 2"/>
          <p:cNvGrpSpPr/>
          <p:nvPr/>
        </p:nvGrpSpPr>
        <p:grpSpPr>
          <a:xfrm>
            <a:off x="770023" y="1444418"/>
            <a:ext cx="2504297" cy="3938018"/>
            <a:chOff x="770023" y="1444418"/>
            <a:chExt cx="2504297" cy="3938018"/>
          </a:xfrm>
        </p:grpSpPr>
        <p:sp>
          <p:nvSpPr>
            <p:cNvPr id="153" name="Arc 152"/>
            <p:cNvSpPr/>
            <p:nvPr/>
          </p:nvSpPr>
          <p:spPr>
            <a:xfrm flipV="1">
              <a:off x="1260971" y="3379561"/>
              <a:ext cx="2002877" cy="2002875"/>
            </a:xfrm>
            <a:prstGeom prst="arc">
              <a:avLst>
                <a:gd name="adj1" fmla="val 3691205"/>
                <a:gd name="adj2" fmla="val 12170088"/>
              </a:avLst>
            </a:prstGeom>
            <a:noFill/>
            <a:ln w="219075">
              <a:solidFill>
                <a:schemeClr val="bg2">
                  <a:lumMod val="85000"/>
                  <a:lumOff val="15000"/>
                </a:schemeClr>
              </a:solidFill>
              <a:miter lim="800000"/>
              <a:headEnd/>
              <a:tailEnd/>
            </a:ln>
          </p:spPr>
          <p:txBody>
            <a:bodyPr wrap="square" rtlCol="0" anchor="ctr"/>
            <a:lstStyle/>
            <a:p>
              <a:pPr algn="ctr" defTabSz="914126"/>
              <a:endParaRPr lang="en-US" sz="1050" kern="0">
                <a:solidFill>
                  <a:srgbClr val="404040"/>
                </a:solidFill>
              </a:endParaRPr>
            </a:p>
          </p:txBody>
        </p:sp>
        <p:sp>
          <p:nvSpPr>
            <p:cNvPr id="154" name="Arc 153"/>
            <p:cNvSpPr/>
            <p:nvPr/>
          </p:nvSpPr>
          <p:spPr>
            <a:xfrm flipV="1">
              <a:off x="1271443" y="3379561"/>
              <a:ext cx="2002877" cy="2002875"/>
            </a:xfrm>
            <a:prstGeom prst="arc">
              <a:avLst>
                <a:gd name="adj1" fmla="val 7403762"/>
                <a:gd name="adj2" fmla="val 10984685"/>
              </a:avLst>
            </a:prstGeom>
            <a:noFill/>
            <a:ln w="38100" cap="rnd" cmpd="sng" algn="ctr">
              <a:solidFill>
                <a:schemeClr val="tx2">
                  <a:lumMod val="50000"/>
                  <a:lumOff val="50000"/>
                </a:schemeClr>
              </a:solidFill>
              <a:prstDash val="sysDot"/>
              <a:miter lim="800000"/>
              <a:headEnd type="triangle" w="med" len="med"/>
              <a:tailEnd type="triangle" w="med" len="med"/>
            </a:ln>
            <a:effectLst/>
          </p:spPr>
          <p:txBody>
            <a:bodyPr wrap="square" rtlCol="0" anchor="ctr"/>
            <a:lstStyle/>
            <a:p>
              <a:pPr algn="ctr" defTabSz="914126"/>
              <a:endParaRPr lang="en-US" sz="1050" kern="0">
                <a:solidFill>
                  <a:srgbClr val="404040"/>
                </a:solidFill>
              </a:endParaRPr>
            </a:p>
          </p:txBody>
        </p:sp>
        <p:sp>
          <p:nvSpPr>
            <p:cNvPr id="155" name="Arc 154"/>
            <p:cNvSpPr/>
            <p:nvPr/>
          </p:nvSpPr>
          <p:spPr>
            <a:xfrm>
              <a:off x="1325615" y="2148936"/>
              <a:ext cx="1239252" cy="1239252"/>
            </a:xfrm>
            <a:prstGeom prst="arc">
              <a:avLst>
                <a:gd name="adj1" fmla="val 5231728"/>
                <a:gd name="adj2" fmla="val 13671114"/>
              </a:avLst>
            </a:prstGeom>
            <a:noFill/>
            <a:ln w="219075">
              <a:solidFill>
                <a:schemeClr val="bg2">
                  <a:lumMod val="85000"/>
                  <a:lumOff val="15000"/>
                </a:schemeClr>
              </a:solidFill>
              <a:miter lim="800000"/>
              <a:headEnd/>
              <a:tailEnd/>
            </a:ln>
          </p:spPr>
          <p:txBody>
            <a:bodyPr wrap="square" rtlCol="0" anchor="ctr"/>
            <a:lstStyle/>
            <a:p>
              <a:pPr algn="ctr" defTabSz="914126"/>
              <a:endParaRPr lang="en-US" sz="1050" kern="0">
                <a:solidFill>
                  <a:srgbClr val="404040"/>
                </a:solidFill>
              </a:endParaRPr>
            </a:p>
          </p:txBody>
        </p:sp>
        <p:sp>
          <p:nvSpPr>
            <p:cNvPr id="156" name="Arc 155"/>
            <p:cNvSpPr/>
            <p:nvPr/>
          </p:nvSpPr>
          <p:spPr>
            <a:xfrm>
              <a:off x="770023" y="1444418"/>
              <a:ext cx="2002877" cy="2002875"/>
            </a:xfrm>
            <a:prstGeom prst="arc">
              <a:avLst>
                <a:gd name="adj1" fmla="val 3691205"/>
                <a:gd name="adj2" fmla="val 15293025"/>
              </a:avLst>
            </a:prstGeom>
            <a:noFill/>
            <a:ln w="219075">
              <a:solidFill>
                <a:schemeClr val="bg2">
                  <a:lumMod val="85000"/>
                  <a:lumOff val="15000"/>
                </a:schemeClr>
              </a:solidFill>
              <a:miter lim="800000"/>
              <a:headEnd/>
              <a:tailEnd/>
            </a:ln>
          </p:spPr>
          <p:txBody>
            <a:bodyPr wrap="square" rtlCol="0" anchor="ctr"/>
            <a:lstStyle/>
            <a:p>
              <a:pPr algn="ctr" defTabSz="914126"/>
              <a:endParaRPr lang="en-US" sz="1050" kern="0">
                <a:solidFill>
                  <a:srgbClr val="404040"/>
                </a:solidFill>
              </a:endParaRPr>
            </a:p>
          </p:txBody>
        </p:sp>
        <p:sp>
          <p:nvSpPr>
            <p:cNvPr id="192" name="Arc 191"/>
            <p:cNvSpPr/>
            <p:nvPr/>
          </p:nvSpPr>
          <p:spPr>
            <a:xfrm>
              <a:off x="776548" y="1444418"/>
              <a:ext cx="2002877" cy="2002875"/>
            </a:xfrm>
            <a:prstGeom prst="arc">
              <a:avLst>
                <a:gd name="adj1" fmla="val 5541321"/>
                <a:gd name="adj2" fmla="val 12900005"/>
              </a:avLst>
            </a:prstGeom>
            <a:noFill/>
            <a:ln w="38100" cap="rnd" cmpd="sng" algn="ctr">
              <a:solidFill>
                <a:schemeClr val="tx2">
                  <a:lumMod val="50000"/>
                  <a:lumOff val="50000"/>
                </a:schemeClr>
              </a:solidFill>
              <a:prstDash val="sysDot"/>
              <a:miter lim="800000"/>
              <a:headEnd type="triangle" w="med" len="med"/>
              <a:tailEnd type="triangle" w="med" len="med"/>
            </a:ln>
            <a:effectLst/>
          </p:spPr>
          <p:txBody>
            <a:bodyPr wrap="square" rtlCol="0" anchor="ctr"/>
            <a:lstStyle/>
            <a:p>
              <a:pPr algn="ctr" defTabSz="914126"/>
              <a:endParaRPr lang="en-US" sz="1050" kern="0">
                <a:solidFill>
                  <a:srgbClr val="404040"/>
                </a:solidFill>
              </a:endParaRPr>
            </a:p>
          </p:txBody>
        </p:sp>
        <p:sp>
          <p:nvSpPr>
            <p:cNvPr id="193" name="Arc 192"/>
            <p:cNvSpPr/>
            <p:nvPr/>
          </p:nvSpPr>
          <p:spPr>
            <a:xfrm>
              <a:off x="1319960" y="2148936"/>
              <a:ext cx="1239252" cy="1239252"/>
            </a:xfrm>
            <a:prstGeom prst="arc">
              <a:avLst>
                <a:gd name="adj1" fmla="val 6611030"/>
                <a:gd name="adj2" fmla="val 11808095"/>
              </a:avLst>
            </a:prstGeom>
            <a:noFill/>
            <a:ln w="38100" cap="rnd" cmpd="sng" algn="ctr">
              <a:solidFill>
                <a:schemeClr val="tx2">
                  <a:lumMod val="50000"/>
                  <a:lumOff val="50000"/>
                </a:schemeClr>
              </a:solidFill>
              <a:prstDash val="sysDot"/>
              <a:miter lim="800000"/>
              <a:headEnd type="triangle" w="med" len="med"/>
              <a:tailEnd type="triangle" w="med" len="med"/>
            </a:ln>
            <a:effectLst/>
          </p:spPr>
          <p:txBody>
            <a:bodyPr wrap="square" rtlCol="0" anchor="ctr"/>
            <a:lstStyle/>
            <a:p>
              <a:pPr algn="ctr" defTabSz="914126"/>
              <a:endParaRPr lang="en-US" sz="1050" kern="0">
                <a:solidFill>
                  <a:srgbClr val="404040"/>
                </a:solidFill>
              </a:endParaRPr>
            </a:p>
          </p:txBody>
        </p:sp>
      </p:grpSp>
      <p:sp>
        <p:nvSpPr>
          <p:cNvPr id="157" name="Freeform 156"/>
          <p:cNvSpPr>
            <a:spLocks/>
          </p:cNvSpPr>
          <p:nvPr/>
        </p:nvSpPr>
        <p:spPr bwMode="auto">
          <a:xfrm flipH="1">
            <a:off x="1342717" y="1347212"/>
            <a:ext cx="2421623" cy="1388670"/>
          </a:xfrm>
          <a:custGeom>
            <a:avLst/>
            <a:gdLst>
              <a:gd name="T0" fmla="*/ 2421 w 2797"/>
              <a:gd name="T1" fmla="*/ 681 h 1561"/>
              <a:gd name="T2" fmla="*/ 2422 w 2797"/>
              <a:gd name="T3" fmla="*/ 646 h 1561"/>
              <a:gd name="T4" fmla="*/ 1775 w 2797"/>
              <a:gd name="T5" fmla="*/ 0 h 1561"/>
              <a:gd name="T6" fmla="*/ 1208 w 2797"/>
              <a:gd name="T7" fmla="*/ 336 h 1561"/>
              <a:gd name="T8" fmla="*/ 915 w 2797"/>
              <a:gd name="T9" fmla="*/ 224 h 1561"/>
              <a:gd name="T10" fmla="*/ 474 w 2797"/>
              <a:gd name="T11" fmla="*/ 664 h 1561"/>
              <a:gd name="T12" fmla="*/ 475 w 2797"/>
              <a:gd name="T13" fmla="*/ 677 h 1561"/>
              <a:gd name="T14" fmla="*/ 441 w 2797"/>
              <a:gd name="T15" fmla="*/ 676 h 1561"/>
              <a:gd name="T16" fmla="*/ 0 w 2797"/>
              <a:gd name="T17" fmla="*/ 1117 h 1561"/>
              <a:gd name="T18" fmla="*/ 415 w 2797"/>
              <a:gd name="T19" fmla="*/ 1556 h 1561"/>
              <a:gd name="T20" fmla="*/ 415 w 2797"/>
              <a:gd name="T21" fmla="*/ 1561 h 1561"/>
              <a:gd name="T22" fmla="*/ 2332 w 2797"/>
              <a:gd name="T23" fmla="*/ 1561 h 1561"/>
              <a:gd name="T24" fmla="*/ 2332 w 2797"/>
              <a:gd name="T25" fmla="*/ 1556 h 1561"/>
              <a:gd name="T26" fmla="*/ 2357 w 2797"/>
              <a:gd name="T27" fmla="*/ 1557 h 1561"/>
              <a:gd name="T28" fmla="*/ 2797 w 2797"/>
              <a:gd name="T29" fmla="*/ 1117 h 1561"/>
              <a:gd name="T30" fmla="*/ 2421 w 2797"/>
              <a:gd name="T31" fmla="*/ 681 h 1561"/>
              <a:gd name="connsiteX0" fmla="*/ 8656 w 10000"/>
              <a:gd name="connsiteY0" fmla="*/ 4363 h 10000"/>
              <a:gd name="connsiteX1" fmla="*/ 8659 w 10000"/>
              <a:gd name="connsiteY1" fmla="*/ 4138 h 10000"/>
              <a:gd name="connsiteX2" fmla="*/ 6346 w 10000"/>
              <a:gd name="connsiteY2" fmla="*/ 0 h 10000"/>
              <a:gd name="connsiteX3" fmla="*/ 4319 w 10000"/>
              <a:gd name="connsiteY3" fmla="*/ 2152 h 10000"/>
              <a:gd name="connsiteX4" fmla="*/ 3271 w 10000"/>
              <a:gd name="connsiteY4" fmla="*/ 1435 h 10000"/>
              <a:gd name="connsiteX5" fmla="*/ 1695 w 10000"/>
              <a:gd name="connsiteY5" fmla="*/ 4254 h 10000"/>
              <a:gd name="connsiteX6" fmla="*/ 1698 w 10000"/>
              <a:gd name="connsiteY6" fmla="*/ 4337 h 10000"/>
              <a:gd name="connsiteX7" fmla="*/ 1577 w 10000"/>
              <a:gd name="connsiteY7" fmla="*/ 4331 h 10000"/>
              <a:gd name="connsiteX8" fmla="*/ 0 w 10000"/>
              <a:gd name="connsiteY8" fmla="*/ 7156 h 10000"/>
              <a:gd name="connsiteX9" fmla="*/ 1484 w 10000"/>
              <a:gd name="connsiteY9" fmla="*/ 9968 h 10000"/>
              <a:gd name="connsiteX10" fmla="*/ 1484 w 10000"/>
              <a:gd name="connsiteY10" fmla="*/ 10000 h 10000"/>
              <a:gd name="connsiteX11" fmla="*/ 8338 w 10000"/>
              <a:gd name="connsiteY11" fmla="*/ 10000 h 10000"/>
              <a:gd name="connsiteX12" fmla="*/ 8427 w 10000"/>
              <a:gd name="connsiteY12" fmla="*/ 9974 h 10000"/>
              <a:gd name="connsiteX13" fmla="*/ 10000 w 10000"/>
              <a:gd name="connsiteY13" fmla="*/ 7156 h 10000"/>
              <a:gd name="connsiteX14" fmla="*/ 8656 w 10000"/>
              <a:gd name="connsiteY14" fmla="*/ 4363 h 10000"/>
              <a:gd name="connsiteX0" fmla="*/ 8656 w 10000"/>
              <a:gd name="connsiteY0" fmla="*/ 4363 h 10000"/>
              <a:gd name="connsiteX1" fmla="*/ 8659 w 10000"/>
              <a:gd name="connsiteY1" fmla="*/ 4138 h 10000"/>
              <a:gd name="connsiteX2" fmla="*/ 6346 w 10000"/>
              <a:gd name="connsiteY2" fmla="*/ 0 h 10000"/>
              <a:gd name="connsiteX3" fmla="*/ 4319 w 10000"/>
              <a:gd name="connsiteY3" fmla="*/ 2152 h 10000"/>
              <a:gd name="connsiteX4" fmla="*/ 3271 w 10000"/>
              <a:gd name="connsiteY4" fmla="*/ 1435 h 10000"/>
              <a:gd name="connsiteX5" fmla="*/ 1695 w 10000"/>
              <a:gd name="connsiteY5" fmla="*/ 4254 h 10000"/>
              <a:gd name="connsiteX6" fmla="*/ 1698 w 10000"/>
              <a:gd name="connsiteY6" fmla="*/ 4337 h 10000"/>
              <a:gd name="connsiteX7" fmla="*/ 1577 w 10000"/>
              <a:gd name="connsiteY7" fmla="*/ 4331 h 10000"/>
              <a:gd name="connsiteX8" fmla="*/ 0 w 10000"/>
              <a:gd name="connsiteY8" fmla="*/ 7156 h 10000"/>
              <a:gd name="connsiteX9" fmla="*/ 1484 w 10000"/>
              <a:gd name="connsiteY9" fmla="*/ 9968 h 10000"/>
              <a:gd name="connsiteX10" fmla="*/ 1484 w 10000"/>
              <a:gd name="connsiteY10" fmla="*/ 10000 h 10000"/>
              <a:gd name="connsiteX11" fmla="*/ 8427 w 10000"/>
              <a:gd name="connsiteY11" fmla="*/ 9974 h 10000"/>
              <a:gd name="connsiteX12" fmla="*/ 10000 w 10000"/>
              <a:gd name="connsiteY12" fmla="*/ 7156 h 10000"/>
              <a:gd name="connsiteX13" fmla="*/ 8656 w 10000"/>
              <a:gd name="connsiteY13" fmla="*/ 4363 h 10000"/>
              <a:gd name="connsiteX0" fmla="*/ 8656 w 10000"/>
              <a:gd name="connsiteY0" fmla="*/ 4363 h 9974"/>
              <a:gd name="connsiteX1" fmla="*/ 8659 w 10000"/>
              <a:gd name="connsiteY1" fmla="*/ 4138 h 9974"/>
              <a:gd name="connsiteX2" fmla="*/ 6346 w 10000"/>
              <a:gd name="connsiteY2" fmla="*/ 0 h 9974"/>
              <a:gd name="connsiteX3" fmla="*/ 4319 w 10000"/>
              <a:gd name="connsiteY3" fmla="*/ 2152 h 9974"/>
              <a:gd name="connsiteX4" fmla="*/ 3271 w 10000"/>
              <a:gd name="connsiteY4" fmla="*/ 1435 h 9974"/>
              <a:gd name="connsiteX5" fmla="*/ 1695 w 10000"/>
              <a:gd name="connsiteY5" fmla="*/ 4254 h 9974"/>
              <a:gd name="connsiteX6" fmla="*/ 1698 w 10000"/>
              <a:gd name="connsiteY6" fmla="*/ 4337 h 9974"/>
              <a:gd name="connsiteX7" fmla="*/ 1577 w 10000"/>
              <a:gd name="connsiteY7" fmla="*/ 4331 h 9974"/>
              <a:gd name="connsiteX8" fmla="*/ 0 w 10000"/>
              <a:gd name="connsiteY8" fmla="*/ 7156 h 9974"/>
              <a:gd name="connsiteX9" fmla="*/ 1484 w 10000"/>
              <a:gd name="connsiteY9" fmla="*/ 9968 h 9974"/>
              <a:gd name="connsiteX10" fmla="*/ 8427 w 10000"/>
              <a:gd name="connsiteY10" fmla="*/ 9974 h 9974"/>
              <a:gd name="connsiteX11" fmla="*/ 10000 w 10000"/>
              <a:gd name="connsiteY11" fmla="*/ 7156 h 9974"/>
              <a:gd name="connsiteX12" fmla="*/ 8656 w 10000"/>
              <a:gd name="connsiteY12" fmla="*/ 4363 h 9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000" h="9974">
                <a:moveTo>
                  <a:pt x="8656" y="4363"/>
                </a:moveTo>
                <a:cubicBezTo>
                  <a:pt x="8656" y="4286"/>
                  <a:pt x="8659" y="4209"/>
                  <a:pt x="8659" y="4138"/>
                </a:cubicBezTo>
                <a:cubicBezTo>
                  <a:pt x="8659" y="1851"/>
                  <a:pt x="7622" y="0"/>
                  <a:pt x="6346" y="0"/>
                </a:cubicBezTo>
                <a:cubicBezTo>
                  <a:pt x="5474" y="0"/>
                  <a:pt x="4712" y="865"/>
                  <a:pt x="4319" y="2152"/>
                </a:cubicBezTo>
                <a:cubicBezTo>
                  <a:pt x="4040" y="1704"/>
                  <a:pt x="3675" y="1435"/>
                  <a:pt x="3271" y="1435"/>
                </a:cubicBezTo>
                <a:cubicBezTo>
                  <a:pt x="2403" y="1435"/>
                  <a:pt x="1695" y="2697"/>
                  <a:pt x="1695" y="4254"/>
                </a:cubicBezTo>
                <a:cubicBezTo>
                  <a:pt x="1695" y="4286"/>
                  <a:pt x="1698" y="4311"/>
                  <a:pt x="1698" y="4337"/>
                </a:cubicBezTo>
                <a:cubicBezTo>
                  <a:pt x="1655" y="4337"/>
                  <a:pt x="1616" y="4331"/>
                  <a:pt x="1577" y="4331"/>
                </a:cubicBezTo>
                <a:cubicBezTo>
                  <a:pt x="704" y="4331"/>
                  <a:pt x="0" y="5593"/>
                  <a:pt x="0" y="7156"/>
                </a:cubicBezTo>
                <a:cubicBezTo>
                  <a:pt x="0" y="8661"/>
                  <a:pt x="658" y="9885"/>
                  <a:pt x="1484" y="9968"/>
                </a:cubicBezTo>
                <a:lnTo>
                  <a:pt x="8427" y="9974"/>
                </a:lnTo>
                <a:cubicBezTo>
                  <a:pt x="9296" y="9974"/>
                  <a:pt x="10000" y="8712"/>
                  <a:pt x="10000" y="7156"/>
                </a:cubicBezTo>
                <a:cubicBezTo>
                  <a:pt x="10000" y="5734"/>
                  <a:pt x="9417" y="4561"/>
                  <a:pt x="8656" y="4363"/>
                </a:cubicBezTo>
                <a:close/>
              </a:path>
            </a:pathLst>
          </a:custGeom>
          <a:solidFill>
            <a:schemeClr val="bg2"/>
          </a:solidFill>
          <a:ln w="38100">
            <a:solidFill>
              <a:schemeClr val="tx1"/>
            </a:solidFill>
          </a:ln>
        </p:spPr>
        <p:txBody>
          <a:bodyPr vert="horz" wrap="square" lIns="91416" tIns="45708" rIns="91416" bIns="45708" numCol="1" anchor="t" anchorCtr="0" compatLnSpc="1">
            <a:prstTxWarp prst="textNoShape">
              <a:avLst/>
            </a:prstTxWarp>
          </a:bodyPr>
          <a:lstStyle/>
          <a:p>
            <a:pPr defTabSz="914126">
              <a:defRPr/>
            </a:pPr>
            <a:endParaRPr lang="en-US" sz="1100" kern="0">
              <a:solidFill>
                <a:sysClr val="windowText" lastClr="000000"/>
              </a:solidFill>
            </a:endParaRPr>
          </a:p>
        </p:txBody>
      </p:sp>
      <p:sp>
        <p:nvSpPr>
          <p:cNvPr id="158" name="Oval 157"/>
          <p:cNvSpPr/>
          <p:nvPr/>
        </p:nvSpPr>
        <p:spPr>
          <a:xfrm>
            <a:off x="2394151" y="1738810"/>
            <a:ext cx="349864" cy="130764"/>
          </a:xfrm>
          <a:prstGeom prst="ellipse">
            <a:avLst/>
          </a:prstGeom>
          <a:solidFill>
            <a:schemeClr val="bg2"/>
          </a:solidFill>
          <a:ln w="9525">
            <a:noFill/>
            <a:miter lim="800000"/>
            <a:headEnd/>
            <a:tailEnd/>
          </a:ln>
        </p:spPr>
        <p:txBody>
          <a:bodyPr wrap="square" rtlCol="0" anchor="ctr"/>
          <a:lstStyle/>
          <a:p>
            <a:pPr algn="ctr" defTabSz="914126"/>
            <a:endParaRPr lang="en-US" sz="2000" kern="0" dirty="0">
              <a:solidFill>
                <a:srgbClr val="404040"/>
              </a:solidFill>
              <a:latin typeface="Arial"/>
            </a:endParaRPr>
          </a:p>
        </p:txBody>
      </p:sp>
      <p:sp>
        <p:nvSpPr>
          <p:cNvPr id="159" name="Oval 158"/>
          <p:cNvSpPr/>
          <p:nvPr/>
        </p:nvSpPr>
        <p:spPr>
          <a:xfrm>
            <a:off x="2394151" y="1996171"/>
            <a:ext cx="349864" cy="130764"/>
          </a:xfrm>
          <a:prstGeom prst="ellipse">
            <a:avLst/>
          </a:prstGeom>
          <a:solidFill>
            <a:schemeClr val="bg2"/>
          </a:solidFill>
          <a:ln w="9525">
            <a:noFill/>
            <a:miter lim="800000"/>
            <a:headEnd/>
            <a:tailEnd/>
          </a:ln>
        </p:spPr>
        <p:txBody>
          <a:bodyPr wrap="square" rtlCol="0" anchor="ctr"/>
          <a:lstStyle/>
          <a:p>
            <a:pPr algn="ctr" defTabSz="914126"/>
            <a:endParaRPr lang="en-US" sz="2000" kern="0" dirty="0">
              <a:solidFill>
                <a:srgbClr val="404040"/>
              </a:solidFill>
              <a:latin typeface="Arial"/>
            </a:endParaRPr>
          </a:p>
        </p:txBody>
      </p:sp>
      <p:sp>
        <p:nvSpPr>
          <p:cNvPr id="160" name="Rectangle 159"/>
          <p:cNvSpPr/>
          <p:nvPr/>
        </p:nvSpPr>
        <p:spPr>
          <a:xfrm>
            <a:off x="2394151" y="1812872"/>
            <a:ext cx="349864" cy="234868"/>
          </a:xfrm>
          <a:prstGeom prst="rect">
            <a:avLst/>
          </a:prstGeom>
          <a:solidFill>
            <a:schemeClr val="bg2"/>
          </a:solidFill>
          <a:ln w="9525">
            <a:noFill/>
            <a:miter lim="800000"/>
            <a:headEnd/>
            <a:tailEnd/>
          </a:ln>
        </p:spPr>
        <p:txBody>
          <a:bodyPr wrap="square" rtlCol="0" anchor="ctr"/>
          <a:lstStyle/>
          <a:p>
            <a:pPr algn="ctr" defTabSz="914126"/>
            <a:endParaRPr lang="en-US" sz="2000" kern="0" dirty="0">
              <a:solidFill>
                <a:srgbClr val="404040"/>
              </a:solidFill>
              <a:latin typeface="Arial"/>
            </a:endParaRPr>
          </a:p>
        </p:txBody>
      </p:sp>
      <p:sp>
        <p:nvSpPr>
          <p:cNvPr id="161" name="Freeform 17"/>
          <p:cNvSpPr>
            <a:spLocks noEditPoints="1"/>
          </p:cNvSpPr>
          <p:nvPr/>
        </p:nvSpPr>
        <p:spPr bwMode="auto">
          <a:xfrm>
            <a:off x="2394151" y="1723118"/>
            <a:ext cx="349864" cy="421175"/>
          </a:xfrm>
          <a:custGeom>
            <a:avLst/>
            <a:gdLst>
              <a:gd name="T0" fmla="*/ 307 w 308"/>
              <a:gd name="T1" fmla="*/ 55 h 371"/>
              <a:gd name="T2" fmla="*/ 154 w 308"/>
              <a:gd name="T3" fmla="*/ 0 h 371"/>
              <a:gd name="T4" fmla="*/ 1 w 308"/>
              <a:gd name="T5" fmla="*/ 55 h 371"/>
              <a:gd name="T6" fmla="*/ 0 w 308"/>
              <a:gd name="T7" fmla="*/ 59 h 371"/>
              <a:gd name="T8" fmla="*/ 0 w 308"/>
              <a:gd name="T9" fmla="*/ 315 h 371"/>
              <a:gd name="T10" fmla="*/ 3 w 308"/>
              <a:gd name="T11" fmla="*/ 321 h 371"/>
              <a:gd name="T12" fmla="*/ 154 w 308"/>
              <a:gd name="T13" fmla="*/ 371 h 371"/>
              <a:gd name="T14" fmla="*/ 305 w 308"/>
              <a:gd name="T15" fmla="*/ 321 h 371"/>
              <a:gd name="T16" fmla="*/ 308 w 308"/>
              <a:gd name="T17" fmla="*/ 315 h 371"/>
              <a:gd name="T18" fmla="*/ 308 w 308"/>
              <a:gd name="T19" fmla="*/ 309 h 371"/>
              <a:gd name="T20" fmla="*/ 308 w 308"/>
              <a:gd name="T21" fmla="*/ 309 h 371"/>
              <a:gd name="T22" fmla="*/ 308 w 308"/>
              <a:gd name="T23" fmla="*/ 309 h 371"/>
              <a:gd name="T24" fmla="*/ 308 w 308"/>
              <a:gd name="T25" fmla="*/ 226 h 371"/>
              <a:gd name="T26" fmla="*/ 308 w 308"/>
              <a:gd name="T27" fmla="*/ 226 h 371"/>
              <a:gd name="T28" fmla="*/ 308 w 308"/>
              <a:gd name="T29" fmla="*/ 225 h 371"/>
              <a:gd name="T30" fmla="*/ 308 w 308"/>
              <a:gd name="T31" fmla="*/ 144 h 371"/>
              <a:gd name="T32" fmla="*/ 308 w 308"/>
              <a:gd name="T33" fmla="*/ 144 h 371"/>
              <a:gd name="T34" fmla="*/ 308 w 308"/>
              <a:gd name="T35" fmla="*/ 144 h 371"/>
              <a:gd name="T36" fmla="*/ 308 w 308"/>
              <a:gd name="T37" fmla="*/ 62 h 371"/>
              <a:gd name="T38" fmla="*/ 308 w 308"/>
              <a:gd name="T39" fmla="*/ 62 h 371"/>
              <a:gd name="T40" fmla="*/ 308 w 308"/>
              <a:gd name="T41" fmla="*/ 62 h 371"/>
              <a:gd name="T42" fmla="*/ 308 w 308"/>
              <a:gd name="T43" fmla="*/ 59 h 371"/>
              <a:gd name="T44" fmla="*/ 307 w 308"/>
              <a:gd name="T45" fmla="*/ 55 h 371"/>
              <a:gd name="T46" fmla="*/ 292 w 308"/>
              <a:gd name="T47" fmla="*/ 226 h 371"/>
              <a:gd name="T48" fmla="*/ 154 w 308"/>
              <a:gd name="T49" fmla="*/ 272 h 371"/>
              <a:gd name="T50" fmla="*/ 16 w 308"/>
              <a:gd name="T51" fmla="*/ 226 h 371"/>
              <a:gd name="T52" fmla="*/ 16 w 308"/>
              <a:gd name="T53" fmla="*/ 225 h 371"/>
              <a:gd name="T54" fmla="*/ 16 w 308"/>
              <a:gd name="T55" fmla="*/ 172 h 371"/>
              <a:gd name="T56" fmla="*/ 154 w 308"/>
              <a:gd name="T57" fmla="*/ 206 h 371"/>
              <a:gd name="T58" fmla="*/ 292 w 308"/>
              <a:gd name="T59" fmla="*/ 172 h 371"/>
              <a:gd name="T60" fmla="*/ 292 w 308"/>
              <a:gd name="T61" fmla="*/ 226 h 371"/>
              <a:gd name="T62" fmla="*/ 292 w 308"/>
              <a:gd name="T63" fmla="*/ 144 h 371"/>
              <a:gd name="T64" fmla="*/ 154 w 308"/>
              <a:gd name="T65" fmla="*/ 190 h 371"/>
              <a:gd name="T66" fmla="*/ 16 w 308"/>
              <a:gd name="T67" fmla="*/ 144 h 371"/>
              <a:gd name="T68" fmla="*/ 16 w 308"/>
              <a:gd name="T69" fmla="*/ 144 h 371"/>
              <a:gd name="T70" fmla="*/ 16 w 308"/>
              <a:gd name="T71" fmla="*/ 90 h 371"/>
              <a:gd name="T72" fmla="*/ 154 w 308"/>
              <a:gd name="T73" fmla="*/ 124 h 371"/>
              <a:gd name="T74" fmla="*/ 292 w 308"/>
              <a:gd name="T75" fmla="*/ 90 h 371"/>
              <a:gd name="T76" fmla="*/ 292 w 308"/>
              <a:gd name="T77" fmla="*/ 144 h 371"/>
              <a:gd name="T78" fmla="*/ 154 w 308"/>
              <a:gd name="T79" fmla="*/ 16 h 371"/>
              <a:gd name="T80" fmla="*/ 292 w 308"/>
              <a:gd name="T81" fmla="*/ 62 h 371"/>
              <a:gd name="T82" fmla="*/ 292 w 308"/>
              <a:gd name="T83" fmla="*/ 62 h 371"/>
              <a:gd name="T84" fmla="*/ 154 w 308"/>
              <a:gd name="T85" fmla="*/ 108 h 371"/>
              <a:gd name="T86" fmla="*/ 16 w 308"/>
              <a:gd name="T87" fmla="*/ 62 h 371"/>
              <a:gd name="T88" fmla="*/ 154 w 308"/>
              <a:gd name="T89" fmla="*/ 16 h 371"/>
              <a:gd name="T90" fmla="*/ 154 w 308"/>
              <a:gd name="T91" fmla="*/ 355 h 371"/>
              <a:gd name="T92" fmla="*/ 16 w 308"/>
              <a:gd name="T93" fmla="*/ 309 h 371"/>
              <a:gd name="T94" fmla="*/ 16 w 308"/>
              <a:gd name="T95" fmla="*/ 309 h 371"/>
              <a:gd name="T96" fmla="*/ 16 w 308"/>
              <a:gd name="T97" fmla="*/ 254 h 371"/>
              <a:gd name="T98" fmla="*/ 154 w 308"/>
              <a:gd name="T99" fmla="*/ 288 h 371"/>
              <a:gd name="T100" fmla="*/ 292 w 308"/>
              <a:gd name="T101" fmla="*/ 254 h 371"/>
              <a:gd name="T102" fmla="*/ 292 w 308"/>
              <a:gd name="T103" fmla="*/ 309 h 371"/>
              <a:gd name="T104" fmla="*/ 154 w 308"/>
              <a:gd name="T105" fmla="*/ 355 h 3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308" h="371">
                <a:moveTo>
                  <a:pt x="307" y="55"/>
                </a:moveTo>
                <a:cubicBezTo>
                  <a:pt x="300" y="27"/>
                  <a:pt x="247" y="0"/>
                  <a:pt x="154" y="0"/>
                </a:cubicBezTo>
                <a:cubicBezTo>
                  <a:pt x="61" y="0"/>
                  <a:pt x="8" y="27"/>
                  <a:pt x="1" y="55"/>
                </a:cubicBezTo>
                <a:cubicBezTo>
                  <a:pt x="0" y="56"/>
                  <a:pt x="0" y="58"/>
                  <a:pt x="0" y="59"/>
                </a:cubicBezTo>
                <a:cubicBezTo>
                  <a:pt x="0" y="315"/>
                  <a:pt x="0" y="315"/>
                  <a:pt x="0" y="315"/>
                </a:cubicBezTo>
                <a:cubicBezTo>
                  <a:pt x="0" y="317"/>
                  <a:pt x="1" y="320"/>
                  <a:pt x="3" y="321"/>
                </a:cubicBezTo>
                <a:cubicBezTo>
                  <a:pt x="15" y="347"/>
                  <a:pt x="67" y="371"/>
                  <a:pt x="154" y="371"/>
                </a:cubicBezTo>
                <a:cubicBezTo>
                  <a:pt x="241" y="371"/>
                  <a:pt x="293" y="347"/>
                  <a:pt x="305" y="321"/>
                </a:cubicBezTo>
                <a:cubicBezTo>
                  <a:pt x="307" y="320"/>
                  <a:pt x="308" y="317"/>
                  <a:pt x="308" y="315"/>
                </a:cubicBezTo>
                <a:cubicBezTo>
                  <a:pt x="308" y="309"/>
                  <a:pt x="308" y="309"/>
                  <a:pt x="308" y="309"/>
                </a:cubicBezTo>
                <a:cubicBezTo>
                  <a:pt x="308" y="309"/>
                  <a:pt x="308" y="309"/>
                  <a:pt x="308" y="309"/>
                </a:cubicBezTo>
                <a:cubicBezTo>
                  <a:pt x="308" y="309"/>
                  <a:pt x="308" y="309"/>
                  <a:pt x="308" y="309"/>
                </a:cubicBezTo>
                <a:cubicBezTo>
                  <a:pt x="308" y="226"/>
                  <a:pt x="308" y="226"/>
                  <a:pt x="308" y="226"/>
                </a:cubicBezTo>
                <a:cubicBezTo>
                  <a:pt x="308" y="226"/>
                  <a:pt x="308" y="226"/>
                  <a:pt x="308" y="226"/>
                </a:cubicBezTo>
                <a:cubicBezTo>
                  <a:pt x="308" y="226"/>
                  <a:pt x="308" y="226"/>
                  <a:pt x="308" y="225"/>
                </a:cubicBezTo>
                <a:cubicBezTo>
                  <a:pt x="308" y="144"/>
                  <a:pt x="308" y="144"/>
                  <a:pt x="308" y="144"/>
                </a:cubicBezTo>
                <a:cubicBezTo>
                  <a:pt x="308" y="144"/>
                  <a:pt x="308" y="144"/>
                  <a:pt x="308" y="144"/>
                </a:cubicBezTo>
                <a:cubicBezTo>
                  <a:pt x="308" y="144"/>
                  <a:pt x="308" y="144"/>
                  <a:pt x="308" y="144"/>
                </a:cubicBezTo>
                <a:cubicBezTo>
                  <a:pt x="308" y="62"/>
                  <a:pt x="308" y="62"/>
                  <a:pt x="308" y="62"/>
                </a:cubicBezTo>
                <a:cubicBezTo>
                  <a:pt x="308" y="62"/>
                  <a:pt x="308" y="62"/>
                  <a:pt x="308" y="62"/>
                </a:cubicBezTo>
                <a:cubicBezTo>
                  <a:pt x="308" y="62"/>
                  <a:pt x="308" y="62"/>
                  <a:pt x="308" y="62"/>
                </a:cubicBezTo>
                <a:cubicBezTo>
                  <a:pt x="308" y="59"/>
                  <a:pt x="308" y="59"/>
                  <a:pt x="308" y="59"/>
                </a:cubicBezTo>
                <a:cubicBezTo>
                  <a:pt x="308" y="58"/>
                  <a:pt x="308" y="57"/>
                  <a:pt x="307" y="55"/>
                </a:cubicBezTo>
                <a:close/>
                <a:moveTo>
                  <a:pt x="292" y="226"/>
                </a:moveTo>
                <a:cubicBezTo>
                  <a:pt x="292" y="248"/>
                  <a:pt x="235" y="272"/>
                  <a:pt x="154" y="272"/>
                </a:cubicBezTo>
                <a:cubicBezTo>
                  <a:pt x="73" y="272"/>
                  <a:pt x="16" y="248"/>
                  <a:pt x="16" y="226"/>
                </a:cubicBezTo>
                <a:cubicBezTo>
                  <a:pt x="16" y="226"/>
                  <a:pt x="16" y="226"/>
                  <a:pt x="16" y="225"/>
                </a:cubicBezTo>
                <a:cubicBezTo>
                  <a:pt x="16" y="172"/>
                  <a:pt x="16" y="172"/>
                  <a:pt x="16" y="172"/>
                </a:cubicBezTo>
                <a:cubicBezTo>
                  <a:pt x="39" y="191"/>
                  <a:pt x="86" y="206"/>
                  <a:pt x="154" y="206"/>
                </a:cubicBezTo>
                <a:cubicBezTo>
                  <a:pt x="222" y="206"/>
                  <a:pt x="269" y="191"/>
                  <a:pt x="292" y="172"/>
                </a:cubicBezTo>
                <a:lnTo>
                  <a:pt x="292" y="226"/>
                </a:lnTo>
                <a:close/>
                <a:moveTo>
                  <a:pt x="292" y="144"/>
                </a:moveTo>
                <a:cubicBezTo>
                  <a:pt x="292" y="166"/>
                  <a:pt x="235" y="190"/>
                  <a:pt x="154" y="190"/>
                </a:cubicBezTo>
                <a:cubicBezTo>
                  <a:pt x="73" y="190"/>
                  <a:pt x="16" y="166"/>
                  <a:pt x="16" y="144"/>
                </a:cubicBezTo>
                <a:cubicBezTo>
                  <a:pt x="16" y="144"/>
                  <a:pt x="16" y="144"/>
                  <a:pt x="16" y="144"/>
                </a:cubicBezTo>
                <a:cubicBezTo>
                  <a:pt x="16" y="90"/>
                  <a:pt x="16" y="90"/>
                  <a:pt x="16" y="90"/>
                </a:cubicBezTo>
                <a:cubicBezTo>
                  <a:pt x="39" y="109"/>
                  <a:pt x="86" y="124"/>
                  <a:pt x="154" y="124"/>
                </a:cubicBezTo>
                <a:cubicBezTo>
                  <a:pt x="222" y="124"/>
                  <a:pt x="269" y="109"/>
                  <a:pt x="292" y="90"/>
                </a:cubicBezTo>
                <a:lnTo>
                  <a:pt x="292" y="144"/>
                </a:lnTo>
                <a:close/>
                <a:moveTo>
                  <a:pt x="154" y="16"/>
                </a:moveTo>
                <a:cubicBezTo>
                  <a:pt x="235" y="16"/>
                  <a:pt x="292" y="40"/>
                  <a:pt x="292" y="62"/>
                </a:cubicBezTo>
                <a:cubicBezTo>
                  <a:pt x="292" y="62"/>
                  <a:pt x="292" y="62"/>
                  <a:pt x="292" y="62"/>
                </a:cubicBezTo>
                <a:cubicBezTo>
                  <a:pt x="292" y="84"/>
                  <a:pt x="235" y="108"/>
                  <a:pt x="154" y="108"/>
                </a:cubicBezTo>
                <a:cubicBezTo>
                  <a:pt x="73" y="108"/>
                  <a:pt x="16" y="84"/>
                  <a:pt x="16" y="62"/>
                </a:cubicBezTo>
                <a:cubicBezTo>
                  <a:pt x="16" y="40"/>
                  <a:pt x="73" y="16"/>
                  <a:pt x="154" y="16"/>
                </a:cubicBezTo>
                <a:close/>
                <a:moveTo>
                  <a:pt x="154" y="355"/>
                </a:moveTo>
                <a:cubicBezTo>
                  <a:pt x="73" y="355"/>
                  <a:pt x="16" y="331"/>
                  <a:pt x="16" y="309"/>
                </a:cubicBezTo>
                <a:cubicBezTo>
                  <a:pt x="16" y="309"/>
                  <a:pt x="16" y="309"/>
                  <a:pt x="16" y="309"/>
                </a:cubicBezTo>
                <a:cubicBezTo>
                  <a:pt x="16" y="254"/>
                  <a:pt x="16" y="254"/>
                  <a:pt x="16" y="254"/>
                </a:cubicBezTo>
                <a:cubicBezTo>
                  <a:pt x="39" y="273"/>
                  <a:pt x="86" y="288"/>
                  <a:pt x="154" y="288"/>
                </a:cubicBezTo>
                <a:cubicBezTo>
                  <a:pt x="222" y="288"/>
                  <a:pt x="269" y="273"/>
                  <a:pt x="292" y="254"/>
                </a:cubicBezTo>
                <a:cubicBezTo>
                  <a:pt x="292" y="309"/>
                  <a:pt x="292" y="309"/>
                  <a:pt x="292" y="309"/>
                </a:cubicBezTo>
                <a:cubicBezTo>
                  <a:pt x="292" y="331"/>
                  <a:pt x="235" y="355"/>
                  <a:pt x="154" y="355"/>
                </a:cubicBezTo>
                <a:close/>
              </a:path>
            </a:pathLst>
          </a:custGeom>
          <a:solidFill>
            <a:srgbClr val="707072"/>
          </a:solidFill>
          <a:ln>
            <a:solidFill>
              <a:srgbClr val="707072"/>
            </a:solidFill>
          </a:ln>
        </p:spPr>
        <p:txBody>
          <a:bodyPr vert="horz" wrap="square" lIns="91416" tIns="45708" rIns="91416" bIns="45708" numCol="1" anchor="t" anchorCtr="0" compatLnSpc="1">
            <a:prstTxWarp prst="textNoShape">
              <a:avLst/>
            </a:prstTxWarp>
          </a:bodyPr>
          <a:lstStyle/>
          <a:p>
            <a:pPr defTabSz="914126"/>
            <a:endParaRPr lang="en-US" sz="2000" kern="0">
              <a:solidFill>
                <a:sysClr val="windowText" lastClr="000000"/>
              </a:solidFill>
            </a:endParaRPr>
          </a:p>
        </p:txBody>
      </p:sp>
      <p:cxnSp>
        <p:nvCxnSpPr>
          <p:cNvPr id="162" name="Straight Connector 161"/>
          <p:cNvCxnSpPr/>
          <p:nvPr/>
        </p:nvCxnSpPr>
        <p:spPr>
          <a:xfrm>
            <a:off x="1656428" y="2217539"/>
            <a:ext cx="1752828" cy="0"/>
          </a:xfrm>
          <a:prstGeom prst="line">
            <a:avLst/>
          </a:prstGeom>
          <a:ln w="12700">
            <a:solidFill>
              <a:schemeClr val="tx2"/>
            </a:solidFill>
            <a:prstDash val="sysDash"/>
            <a:miter lim="800000"/>
          </a:ln>
        </p:spPr>
        <p:style>
          <a:lnRef idx="1">
            <a:schemeClr val="accent1"/>
          </a:lnRef>
          <a:fillRef idx="0">
            <a:schemeClr val="accent1"/>
          </a:fillRef>
          <a:effectRef idx="0">
            <a:schemeClr val="accent1"/>
          </a:effectRef>
          <a:fontRef idx="minor">
            <a:schemeClr val="tx1"/>
          </a:fontRef>
        </p:style>
      </p:cxnSp>
      <p:sp>
        <p:nvSpPr>
          <p:cNvPr id="163" name="Oval 162"/>
          <p:cNvSpPr/>
          <p:nvPr/>
        </p:nvSpPr>
        <p:spPr>
          <a:xfrm>
            <a:off x="1701484" y="2411014"/>
            <a:ext cx="190932" cy="71361"/>
          </a:xfrm>
          <a:prstGeom prst="ellipse">
            <a:avLst/>
          </a:prstGeom>
          <a:solidFill>
            <a:schemeClr val="bg2"/>
          </a:solidFill>
          <a:ln w="9525">
            <a:noFill/>
            <a:miter lim="800000"/>
            <a:headEnd/>
            <a:tailEnd/>
          </a:ln>
        </p:spPr>
        <p:txBody>
          <a:bodyPr wrap="square" rtlCol="0" anchor="ctr"/>
          <a:lstStyle/>
          <a:p>
            <a:pPr algn="ctr" defTabSz="914126"/>
            <a:endParaRPr lang="en-US" sz="2000" kern="0" dirty="0">
              <a:solidFill>
                <a:srgbClr val="404040"/>
              </a:solidFill>
              <a:latin typeface="Arial"/>
            </a:endParaRPr>
          </a:p>
        </p:txBody>
      </p:sp>
      <p:sp>
        <p:nvSpPr>
          <p:cNvPr id="164" name="Oval 163"/>
          <p:cNvSpPr/>
          <p:nvPr/>
        </p:nvSpPr>
        <p:spPr>
          <a:xfrm>
            <a:off x="1701484" y="2551466"/>
            <a:ext cx="190932" cy="71361"/>
          </a:xfrm>
          <a:prstGeom prst="ellipse">
            <a:avLst/>
          </a:prstGeom>
          <a:solidFill>
            <a:schemeClr val="bg2"/>
          </a:solidFill>
          <a:ln w="9525">
            <a:noFill/>
            <a:miter lim="800000"/>
            <a:headEnd/>
            <a:tailEnd/>
          </a:ln>
        </p:spPr>
        <p:txBody>
          <a:bodyPr wrap="square" rtlCol="0" anchor="ctr"/>
          <a:lstStyle/>
          <a:p>
            <a:pPr algn="ctr" defTabSz="914126"/>
            <a:endParaRPr lang="en-US" sz="2000" kern="0" dirty="0">
              <a:solidFill>
                <a:srgbClr val="404040"/>
              </a:solidFill>
              <a:latin typeface="Arial"/>
            </a:endParaRPr>
          </a:p>
        </p:txBody>
      </p:sp>
      <p:sp>
        <p:nvSpPr>
          <p:cNvPr id="165" name="Rectangle 164"/>
          <p:cNvSpPr/>
          <p:nvPr/>
        </p:nvSpPr>
        <p:spPr>
          <a:xfrm>
            <a:off x="1701484" y="2451432"/>
            <a:ext cx="190932" cy="128176"/>
          </a:xfrm>
          <a:prstGeom prst="rect">
            <a:avLst/>
          </a:prstGeom>
          <a:solidFill>
            <a:schemeClr val="bg2"/>
          </a:solidFill>
          <a:ln w="9525">
            <a:noFill/>
            <a:miter lim="800000"/>
            <a:headEnd/>
            <a:tailEnd/>
          </a:ln>
        </p:spPr>
        <p:txBody>
          <a:bodyPr wrap="square" rtlCol="0" anchor="ctr"/>
          <a:lstStyle/>
          <a:p>
            <a:pPr algn="ctr" defTabSz="914126"/>
            <a:endParaRPr lang="en-US" sz="2000" kern="0" dirty="0">
              <a:solidFill>
                <a:srgbClr val="404040"/>
              </a:solidFill>
              <a:latin typeface="Arial"/>
            </a:endParaRPr>
          </a:p>
        </p:txBody>
      </p:sp>
      <p:sp>
        <p:nvSpPr>
          <p:cNvPr id="166" name="Freeform 17"/>
          <p:cNvSpPr>
            <a:spLocks noEditPoints="1"/>
          </p:cNvSpPr>
          <p:nvPr/>
        </p:nvSpPr>
        <p:spPr bwMode="auto">
          <a:xfrm>
            <a:off x="1701484" y="2402450"/>
            <a:ext cx="190932" cy="229849"/>
          </a:xfrm>
          <a:custGeom>
            <a:avLst/>
            <a:gdLst>
              <a:gd name="T0" fmla="*/ 307 w 308"/>
              <a:gd name="T1" fmla="*/ 55 h 371"/>
              <a:gd name="T2" fmla="*/ 154 w 308"/>
              <a:gd name="T3" fmla="*/ 0 h 371"/>
              <a:gd name="T4" fmla="*/ 1 w 308"/>
              <a:gd name="T5" fmla="*/ 55 h 371"/>
              <a:gd name="T6" fmla="*/ 0 w 308"/>
              <a:gd name="T7" fmla="*/ 59 h 371"/>
              <a:gd name="T8" fmla="*/ 0 w 308"/>
              <a:gd name="T9" fmla="*/ 315 h 371"/>
              <a:gd name="T10" fmla="*/ 3 w 308"/>
              <a:gd name="T11" fmla="*/ 321 h 371"/>
              <a:gd name="T12" fmla="*/ 154 w 308"/>
              <a:gd name="T13" fmla="*/ 371 h 371"/>
              <a:gd name="T14" fmla="*/ 305 w 308"/>
              <a:gd name="T15" fmla="*/ 321 h 371"/>
              <a:gd name="T16" fmla="*/ 308 w 308"/>
              <a:gd name="T17" fmla="*/ 315 h 371"/>
              <a:gd name="T18" fmla="*/ 308 w 308"/>
              <a:gd name="T19" fmla="*/ 309 h 371"/>
              <a:gd name="T20" fmla="*/ 308 w 308"/>
              <a:gd name="T21" fmla="*/ 309 h 371"/>
              <a:gd name="T22" fmla="*/ 308 w 308"/>
              <a:gd name="T23" fmla="*/ 309 h 371"/>
              <a:gd name="T24" fmla="*/ 308 w 308"/>
              <a:gd name="T25" fmla="*/ 226 h 371"/>
              <a:gd name="T26" fmla="*/ 308 w 308"/>
              <a:gd name="T27" fmla="*/ 226 h 371"/>
              <a:gd name="T28" fmla="*/ 308 w 308"/>
              <a:gd name="T29" fmla="*/ 225 h 371"/>
              <a:gd name="T30" fmla="*/ 308 w 308"/>
              <a:gd name="T31" fmla="*/ 144 h 371"/>
              <a:gd name="T32" fmla="*/ 308 w 308"/>
              <a:gd name="T33" fmla="*/ 144 h 371"/>
              <a:gd name="T34" fmla="*/ 308 w 308"/>
              <a:gd name="T35" fmla="*/ 144 h 371"/>
              <a:gd name="T36" fmla="*/ 308 w 308"/>
              <a:gd name="T37" fmla="*/ 62 h 371"/>
              <a:gd name="T38" fmla="*/ 308 w 308"/>
              <a:gd name="T39" fmla="*/ 62 h 371"/>
              <a:gd name="T40" fmla="*/ 308 w 308"/>
              <a:gd name="T41" fmla="*/ 62 h 371"/>
              <a:gd name="T42" fmla="*/ 308 w 308"/>
              <a:gd name="T43" fmla="*/ 59 h 371"/>
              <a:gd name="T44" fmla="*/ 307 w 308"/>
              <a:gd name="T45" fmla="*/ 55 h 371"/>
              <a:gd name="T46" fmla="*/ 292 w 308"/>
              <a:gd name="T47" fmla="*/ 226 h 371"/>
              <a:gd name="T48" fmla="*/ 154 w 308"/>
              <a:gd name="T49" fmla="*/ 272 h 371"/>
              <a:gd name="T50" fmla="*/ 16 w 308"/>
              <a:gd name="T51" fmla="*/ 226 h 371"/>
              <a:gd name="T52" fmla="*/ 16 w 308"/>
              <a:gd name="T53" fmla="*/ 225 h 371"/>
              <a:gd name="T54" fmla="*/ 16 w 308"/>
              <a:gd name="T55" fmla="*/ 172 h 371"/>
              <a:gd name="T56" fmla="*/ 154 w 308"/>
              <a:gd name="T57" fmla="*/ 206 h 371"/>
              <a:gd name="T58" fmla="*/ 292 w 308"/>
              <a:gd name="T59" fmla="*/ 172 h 371"/>
              <a:gd name="T60" fmla="*/ 292 w 308"/>
              <a:gd name="T61" fmla="*/ 226 h 371"/>
              <a:gd name="T62" fmla="*/ 292 w 308"/>
              <a:gd name="T63" fmla="*/ 144 h 371"/>
              <a:gd name="T64" fmla="*/ 154 w 308"/>
              <a:gd name="T65" fmla="*/ 190 h 371"/>
              <a:gd name="T66" fmla="*/ 16 w 308"/>
              <a:gd name="T67" fmla="*/ 144 h 371"/>
              <a:gd name="T68" fmla="*/ 16 w 308"/>
              <a:gd name="T69" fmla="*/ 144 h 371"/>
              <a:gd name="T70" fmla="*/ 16 w 308"/>
              <a:gd name="T71" fmla="*/ 90 h 371"/>
              <a:gd name="T72" fmla="*/ 154 w 308"/>
              <a:gd name="T73" fmla="*/ 124 h 371"/>
              <a:gd name="T74" fmla="*/ 292 w 308"/>
              <a:gd name="T75" fmla="*/ 90 h 371"/>
              <a:gd name="T76" fmla="*/ 292 w 308"/>
              <a:gd name="T77" fmla="*/ 144 h 371"/>
              <a:gd name="T78" fmla="*/ 154 w 308"/>
              <a:gd name="T79" fmla="*/ 16 h 371"/>
              <a:gd name="T80" fmla="*/ 292 w 308"/>
              <a:gd name="T81" fmla="*/ 62 h 371"/>
              <a:gd name="T82" fmla="*/ 292 w 308"/>
              <a:gd name="T83" fmla="*/ 62 h 371"/>
              <a:gd name="T84" fmla="*/ 154 w 308"/>
              <a:gd name="T85" fmla="*/ 108 h 371"/>
              <a:gd name="T86" fmla="*/ 16 w 308"/>
              <a:gd name="T87" fmla="*/ 62 h 371"/>
              <a:gd name="T88" fmla="*/ 154 w 308"/>
              <a:gd name="T89" fmla="*/ 16 h 371"/>
              <a:gd name="T90" fmla="*/ 154 w 308"/>
              <a:gd name="T91" fmla="*/ 355 h 371"/>
              <a:gd name="T92" fmla="*/ 16 w 308"/>
              <a:gd name="T93" fmla="*/ 309 h 371"/>
              <a:gd name="T94" fmla="*/ 16 w 308"/>
              <a:gd name="T95" fmla="*/ 309 h 371"/>
              <a:gd name="T96" fmla="*/ 16 w 308"/>
              <a:gd name="T97" fmla="*/ 254 h 371"/>
              <a:gd name="T98" fmla="*/ 154 w 308"/>
              <a:gd name="T99" fmla="*/ 288 h 371"/>
              <a:gd name="T100" fmla="*/ 292 w 308"/>
              <a:gd name="T101" fmla="*/ 254 h 371"/>
              <a:gd name="T102" fmla="*/ 292 w 308"/>
              <a:gd name="T103" fmla="*/ 309 h 371"/>
              <a:gd name="T104" fmla="*/ 154 w 308"/>
              <a:gd name="T105" fmla="*/ 355 h 3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308" h="371">
                <a:moveTo>
                  <a:pt x="307" y="55"/>
                </a:moveTo>
                <a:cubicBezTo>
                  <a:pt x="300" y="27"/>
                  <a:pt x="247" y="0"/>
                  <a:pt x="154" y="0"/>
                </a:cubicBezTo>
                <a:cubicBezTo>
                  <a:pt x="61" y="0"/>
                  <a:pt x="8" y="27"/>
                  <a:pt x="1" y="55"/>
                </a:cubicBezTo>
                <a:cubicBezTo>
                  <a:pt x="0" y="56"/>
                  <a:pt x="0" y="58"/>
                  <a:pt x="0" y="59"/>
                </a:cubicBezTo>
                <a:cubicBezTo>
                  <a:pt x="0" y="315"/>
                  <a:pt x="0" y="315"/>
                  <a:pt x="0" y="315"/>
                </a:cubicBezTo>
                <a:cubicBezTo>
                  <a:pt x="0" y="317"/>
                  <a:pt x="1" y="320"/>
                  <a:pt x="3" y="321"/>
                </a:cubicBezTo>
                <a:cubicBezTo>
                  <a:pt x="15" y="347"/>
                  <a:pt x="67" y="371"/>
                  <a:pt x="154" y="371"/>
                </a:cubicBezTo>
                <a:cubicBezTo>
                  <a:pt x="241" y="371"/>
                  <a:pt x="293" y="347"/>
                  <a:pt x="305" y="321"/>
                </a:cubicBezTo>
                <a:cubicBezTo>
                  <a:pt x="307" y="320"/>
                  <a:pt x="308" y="317"/>
                  <a:pt x="308" y="315"/>
                </a:cubicBezTo>
                <a:cubicBezTo>
                  <a:pt x="308" y="309"/>
                  <a:pt x="308" y="309"/>
                  <a:pt x="308" y="309"/>
                </a:cubicBezTo>
                <a:cubicBezTo>
                  <a:pt x="308" y="309"/>
                  <a:pt x="308" y="309"/>
                  <a:pt x="308" y="309"/>
                </a:cubicBezTo>
                <a:cubicBezTo>
                  <a:pt x="308" y="309"/>
                  <a:pt x="308" y="309"/>
                  <a:pt x="308" y="309"/>
                </a:cubicBezTo>
                <a:cubicBezTo>
                  <a:pt x="308" y="226"/>
                  <a:pt x="308" y="226"/>
                  <a:pt x="308" y="226"/>
                </a:cubicBezTo>
                <a:cubicBezTo>
                  <a:pt x="308" y="226"/>
                  <a:pt x="308" y="226"/>
                  <a:pt x="308" y="226"/>
                </a:cubicBezTo>
                <a:cubicBezTo>
                  <a:pt x="308" y="226"/>
                  <a:pt x="308" y="226"/>
                  <a:pt x="308" y="225"/>
                </a:cubicBezTo>
                <a:cubicBezTo>
                  <a:pt x="308" y="144"/>
                  <a:pt x="308" y="144"/>
                  <a:pt x="308" y="144"/>
                </a:cubicBezTo>
                <a:cubicBezTo>
                  <a:pt x="308" y="144"/>
                  <a:pt x="308" y="144"/>
                  <a:pt x="308" y="144"/>
                </a:cubicBezTo>
                <a:cubicBezTo>
                  <a:pt x="308" y="144"/>
                  <a:pt x="308" y="144"/>
                  <a:pt x="308" y="144"/>
                </a:cubicBezTo>
                <a:cubicBezTo>
                  <a:pt x="308" y="62"/>
                  <a:pt x="308" y="62"/>
                  <a:pt x="308" y="62"/>
                </a:cubicBezTo>
                <a:cubicBezTo>
                  <a:pt x="308" y="62"/>
                  <a:pt x="308" y="62"/>
                  <a:pt x="308" y="62"/>
                </a:cubicBezTo>
                <a:cubicBezTo>
                  <a:pt x="308" y="62"/>
                  <a:pt x="308" y="62"/>
                  <a:pt x="308" y="62"/>
                </a:cubicBezTo>
                <a:cubicBezTo>
                  <a:pt x="308" y="59"/>
                  <a:pt x="308" y="59"/>
                  <a:pt x="308" y="59"/>
                </a:cubicBezTo>
                <a:cubicBezTo>
                  <a:pt x="308" y="58"/>
                  <a:pt x="308" y="57"/>
                  <a:pt x="307" y="55"/>
                </a:cubicBezTo>
                <a:close/>
                <a:moveTo>
                  <a:pt x="292" y="226"/>
                </a:moveTo>
                <a:cubicBezTo>
                  <a:pt x="292" y="248"/>
                  <a:pt x="235" y="272"/>
                  <a:pt x="154" y="272"/>
                </a:cubicBezTo>
                <a:cubicBezTo>
                  <a:pt x="73" y="272"/>
                  <a:pt x="16" y="248"/>
                  <a:pt x="16" y="226"/>
                </a:cubicBezTo>
                <a:cubicBezTo>
                  <a:pt x="16" y="226"/>
                  <a:pt x="16" y="226"/>
                  <a:pt x="16" y="225"/>
                </a:cubicBezTo>
                <a:cubicBezTo>
                  <a:pt x="16" y="172"/>
                  <a:pt x="16" y="172"/>
                  <a:pt x="16" y="172"/>
                </a:cubicBezTo>
                <a:cubicBezTo>
                  <a:pt x="39" y="191"/>
                  <a:pt x="86" y="206"/>
                  <a:pt x="154" y="206"/>
                </a:cubicBezTo>
                <a:cubicBezTo>
                  <a:pt x="222" y="206"/>
                  <a:pt x="269" y="191"/>
                  <a:pt x="292" y="172"/>
                </a:cubicBezTo>
                <a:lnTo>
                  <a:pt x="292" y="226"/>
                </a:lnTo>
                <a:close/>
                <a:moveTo>
                  <a:pt x="292" y="144"/>
                </a:moveTo>
                <a:cubicBezTo>
                  <a:pt x="292" y="166"/>
                  <a:pt x="235" y="190"/>
                  <a:pt x="154" y="190"/>
                </a:cubicBezTo>
                <a:cubicBezTo>
                  <a:pt x="73" y="190"/>
                  <a:pt x="16" y="166"/>
                  <a:pt x="16" y="144"/>
                </a:cubicBezTo>
                <a:cubicBezTo>
                  <a:pt x="16" y="144"/>
                  <a:pt x="16" y="144"/>
                  <a:pt x="16" y="144"/>
                </a:cubicBezTo>
                <a:cubicBezTo>
                  <a:pt x="16" y="90"/>
                  <a:pt x="16" y="90"/>
                  <a:pt x="16" y="90"/>
                </a:cubicBezTo>
                <a:cubicBezTo>
                  <a:pt x="39" y="109"/>
                  <a:pt x="86" y="124"/>
                  <a:pt x="154" y="124"/>
                </a:cubicBezTo>
                <a:cubicBezTo>
                  <a:pt x="222" y="124"/>
                  <a:pt x="269" y="109"/>
                  <a:pt x="292" y="90"/>
                </a:cubicBezTo>
                <a:lnTo>
                  <a:pt x="292" y="144"/>
                </a:lnTo>
                <a:close/>
                <a:moveTo>
                  <a:pt x="154" y="16"/>
                </a:moveTo>
                <a:cubicBezTo>
                  <a:pt x="235" y="16"/>
                  <a:pt x="292" y="40"/>
                  <a:pt x="292" y="62"/>
                </a:cubicBezTo>
                <a:cubicBezTo>
                  <a:pt x="292" y="62"/>
                  <a:pt x="292" y="62"/>
                  <a:pt x="292" y="62"/>
                </a:cubicBezTo>
                <a:cubicBezTo>
                  <a:pt x="292" y="84"/>
                  <a:pt x="235" y="108"/>
                  <a:pt x="154" y="108"/>
                </a:cubicBezTo>
                <a:cubicBezTo>
                  <a:pt x="73" y="108"/>
                  <a:pt x="16" y="84"/>
                  <a:pt x="16" y="62"/>
                </a:cubicBezTo>
                <a:cubicBezTo>
                  <a:pt x="16" y="40"/>
                  <a:pt x="73" y="16"/>
                  <a:pt x="154" y="16"/>
                </a:cubicBezTo>
                <a:close/>
                <a:moveTo>
                  <a:pt x="154" y="355"/>
                </a:moveTo>
                <a:cubicBezTo>
                  <a:pt x="73" y="355"/>
                  <a:pt x="16" y="331"/>
                  <a:pt x="16" y="309"/>
                </a:cubicBezTo>
                <a:cubicBezTo>
                  <a:pt x="16" y="309"/>
                  <a:pt x="16" y="309"/>
                  <a:pt x="16" y="309"/>
                </a:cubicBezTo>
                <a:cubicBezTo>
                  <a:pt x="16" y="254"/>
                  <a:pt x="16" y="254"/>
                  <a:pt x="16" y="254"/>
                </a:cubicBezTo>
                <a:cubicBezTo>
                  <a:pt x="39" y="273"/>
                  <a:pt x="86" y="288"/>
                  <a:pt x="154" y="288"/>
                </a:cubicBezTo>
                <a:cubicBezTo>
                  <a:pt x="222" y="288"/>
                  <a:pt x="269" y="273"/>
                  <a:pt x="292" y="254"/>
                </a:cubicBezTo>
                <a:cubicBezTo>
                  <a:pt x="292" y="309"/>
                  <a:pt x="292" y="309"/>
                  <a:pt x="292" y="309"/>
                </a:cubicBezTo>
                <a:cubicBezTo>
                  <a:pt x="292" y="331"/>
                  <a:pt x="235" y="355"/>
                  <a:pt x="154" y="355"/>
                </a:cubicBezTo>
                <a:close/>
              </a:path>
            </a:pathLst>
          </a:custGeom>
          <a:solidFill>
            <a:srgbClr val="707072"/>
          </a:solidFill>
          <a:ln>
            <a:solidFill>
              <a:srgbClr val="707072"/>
            </a:solidFill>
          </a:ln>
        </p:spPr>
        <p:txBody>
          <a:bodyPr vert="horz" wrap="square" lIns="91416" tIns="45708" rIns="91416" bIns="45708" numCol="1" anchor="t" anchorCtr="0" compatLnSpc="1">
            <a:prstTxWarp prst="textNoShape">
              <a:avLst/>
            </a:prstTxWarp>
          </a:bodyPr>
          <a:lstStyle/>
          <a:p>
            <a:pPr defTabSz="914126"/>
            <a:endParaRPr lang="en-US" sz="2000" kern="0">
              <a:solidFill>
                <a:sysClr val="windowText" lastClr="000000"/>
              </a:solidFill>
            </a:endParaRPr>
          </a:p>
        </p:txBody>
      </p:sp>
      <p:sp>
        <p:nvSpPr>
          <p:cNvPr id="167" name="Oval 166"/>
          <p:cNvSpPr/>
          <p:nvPr/>
        </p:nvSpPr>
        <p:spPr>
          <a:xfrm>
            <a:off x="2083501" y="2411014"/>
            <a:ext cx="190932" cy="71361"/>
          </a:xfrm>
          <a:prstGeom prst="ellipse">
            <a:avLst/>
          </a:prstGeom>
          <a:solidFill>
            <a:schemeClr val="bg2"/>
          </a:solidFill>
          <a:ln w="9525">
            <a:noFill/>
            <a:miter lim="800000"/>
            <a:headEnd/>
            <a:tailEnd/>
          </a:ln>
        </p:spPr>
        <p:txBody>
          <a:bodyPr wrap="square" rtlCol="0" anchor="ctr"/>
          <a:lstStyle/>
          <a:p>
            <a:pPr algn="ctr" defTabSz="914126"/>
            <a:endParaRPr lang="en-US" sz="2000" kern="0" dirty="0">
              <a:solidFill>
                <a:srgbClr val="404040"/>
              </a:solidFill>
              <a:latin typeface="Arial"/>
            </a:endParaRPr>
          </a:p>
        </p:txBody>
      </p:sp>
      <p:sp>
        <p:nvSpPr>
          <p:cNvPr id="168" name="Oval 167"/>
          <p:cNvSpPr/>
          <p:nvPr/>
        </p:nvSpPr>
        <p:spPr>
          <a:xfrm>
            <a:off x="2083501" y="2551466"/>
            <a:ext cx="190932" cy="71361"/>
          </a:xfrm>
          <a:prstGeom prst="ellipse">
            <a:avLst/>
          </a:prstGeom>
          <a:solidFill>
            <a:schemeClr val="bg2"/>
          </a:solidFill>
          <a:ln w="9525">
            <a:noFill/>
            <a:miter lim="800000"/>
            <a:headEnd/>
            <a:tailEnd/>
          </a:ln>
        </p:spPr>
        <p:txBody>
          <a:bodyPr wrap="square" rtlCol="0" anchor="ctr"/>
          <a:lstStyle/>
          <a:p>
            <a:pPr algn="ctr" defTabSz="914126"/>
            <a:endParaRPr lang="en-US" sz="2000" kern="0" dirty="0">
              <a:solidFill>
                <a:srgbClr val="404040"/>
              </a:solidFill>
              <a:latin typeface="Arial"/>
            </a:endParaRPr>
          </a:p>
        </p:txBody>
      </p:sp>
      <p:sp>
        <p:nvSpPr>
          <p:cNvPr id="169" name="Rectangle 168"/>
          <p:cNvSpPr/>
          <p:nvPr/>
        </p:nvSpPr>
        <p:spPr>
          <a:xfrm>
            <a:off x="2083501" y="2451432"/>
            <a:ext cx="190932" cy="128176"/>
          </a:xfrm>
          <a:prstGeom prst="rect">
            <a:avLst/>
          </a:prstGeom>
          <a:solidFill>
            <a:schemeClr val="bg2"/>
          </a:solidFill>
          <a:ln w="9525">
            <a:noFill/>
            <a:miter lim="800000"/>
            <a:headEnd/>
            <a:tailEnd/>
          </a:ln>
        </p:spPr>
        <p:txBody>
          <a:bodyPr wrap="square" rtlCol="0" anchor="ctr"/>
          <a:lstStyle/>
          <a:p>
            <a:pPr algn="ctr" defTabSz="914126"/>
            <a:endParaRPr lang="en-US" sz="2000" kern="0" dirty="0">
              <a:solidFill>
                <a:srgbClr val="404040"/>
              </a:solidFill>
              <a:latin typeface="Arial"/>
            </a:endParaRPr>
          </a:p>
        </p:txBody>
      </p:sp>
      <p:sp>
        <p:nvSpPr>
          <p:cNvPr id="170" name="Freeform 169"/>
          <p:cNvSpPr>
            <a:spLocks noEditPoints="1"/>
          </p:cNvSpPr>
          <p:nvPr/>
        </p:nvSpPr>
        <p:spPr bwMode="auto">
          <a:xfrm>
            <a:off x="2083501" y="2402450"/>
            <a:ext cx="190932" cy="229849"/>
          </a:xfrm>
          <a:custGeom>
            <a:avLst/>
            <a:gdLst>
              <a:gd name="T0" fmla="*/ 307 w 308"/>
              <a:gd name="T1" fmla="*/ 55 h 371"/>
              <a:gd name="T2" fmla="*/ 154 w 308"/>
              <a:gd name="T3" fmla="*/ 0 h 371"/>
              <a:gd name="T4" fmla="*/ 1 w 308"/>
              <a:gd name="T5" fmla="*/ 55 h 371"/>
              <a:gd name="T6" fmla="*/ 0 w 308"/>
              <a:gd name="T7" fmla="*/ 59 h 371"/>
              <a:gd name="T8" fmla="*/ 0 w 308"/>
              <a:gd name="T9" fmla="*/ 315 h 371"/>
              <a:gd name="T10" fmla="*/ 3 w 308"/>
              <a:gd name="T11" fmla="*/ 321 h 371"/>
              <a:gd name="T12" fmla="*/ 154 w 308"/>
              <a:gd name="T13" fmla="*/ 371 h 371"/>
              <a:gd name="T14" fmla="*/ 305 w 308"/>
              <a:gd name="T15" fmla="*/ 321 h 371"/>
              <a:gd name="T16" fmla="*/ 308 w 308"/>
              <a:gd name="T17" fmla="*/ 315 h 371"/>
              <a:gd name="T18" fmla="*/ 308 w 308"/>
              <a:gd name="T19" fmla="*/ 309 h 371"/>
              <a:gd name="T20" fmla="*/ 308 w 308"/>
              <a:gd name="T21" fmla="*/ 309 h 371"/>
              <a:gd name="T22" fmla="*/ 308 w 308"/>
              <a:gd name="T23" fmla="*/ 309 h 371"/>
              <a:gd name="T24" fmla="*/ 308 w 308"/>
              <a:gd name="T25" fmla="*/ 226 h 371"/>
              <a:gd name="T26" fmla="*/ 308 w 308"/>
              <a:gd name="T27" fmla="*/ 226 h 371"/>
              <a:gd name="T28" fmla="*/ 308 w 308"/>
              <a:gd name="T29" fmla="*/ 225 h 371"/>
              <a:gd name="T30" fmla="*/ 308 w 308"/>
              <a:gd name="T31" fmla="*/ 144 h 371"/>
              <a:gd name="T32" fmla="*/ 308 w 308"/>
              <a:gd name="T33" fmla="*/ 144 h 371"/>
              <a:gd name="T34" fmla="*/ 308 w 308"/>
              <a:gd name="T35" fmla="*/ 144 h 371"/>
              <a:gd name="T36" fmla="*/ 308 w 308"/>
              <a:gd name="T37" fmla="*/ 62 h 371"/>
              <a:gd name="T38" fmla="*/ 308 w 308"/>
              <a:gd name="T39" fmla="*/ 62 h 371"/>
              <a:gd name="T40" fmla="*/ 308 w 308"/>
              <a:gd name="T41" fmla="*/ 62 h 371"/>
              <a:gd name="T42" fmla="*/ 308 w 308"/>
              <a:gd name="T43" fmla="*/ 59 h 371"/>
              <a:gd name="T44" fmla="*/ 307 w 308"/>
              <a:gd name="T45" fmla="*/ 55 h 371"/>
              <a:gd name="T46" fmla="*/ 292 w 308"/>
              <a:gd name="T47" fmla="*/ 226 h 371"/>
              <a:gd name="T48" fmla="*/ 154 w 308"/>
              <a:gd name="T49" fmla="*/ 272 h 371"/>
              <a:gd name="T50" fmla="*/ 16 w 308"/>
              <a:gd name="T51" fmla="*/ 226 h 371"/>
              <a:gd name="T52" fmla="*/ 16 w 308"/>
              <a:gd name="T53" fmla="*/ 225 h 371"/>
              <a:gd name="T54" fmla="*/ 16 w 308"/>
              <a:gd name="T55" fmla="*/ 172 h 371"/>
              <a:gd name="T56" fmla="*/ 154 w 308"/>
              <a:gd name="T57" fmla="*/ 206 h 371"/>
              <a:gd name="T58" fmla="*/ 292 w 308"/>
              <a:gd name="T59" fmla="*/ 172 h 371"/>
              <a:gd name="T60" fmla="*/ 292 w 308"/>
              <a:gd name="T61" fmla="*/ 226 h 371"/>
              <a:gd name="T62" fmla="*/ 292 w 308"/>
              <a:gd name="T63" fmla="*/ 144 h 371"/>
              <a:gd name="T64" fmla="*/ 154 w 308"/>
              <a:gd name="T65" fmla="*/ 190 h 371"/>
              <a:gd name="T66" fmla="*/ 16 w 308"/>
              <a:gd name="T67" fmla="*/ 144 h 371"/>
              <a:gd name="T68" fmla="*/ 16 w 308"/>
              <a:gd name="T69" fmla="*/ 144 h 371"/>
              <a:gd name="T70" fmla="*/ 16 w 308"/>
              <a:gd name="T71" fmla="*/ 90 h 371"/>
              <a:gd name="T72" fmla="*/ 154 w 308"/>
              <a:gd name="T73" fmla="*/ 124 h 371"/>
              <a:gd name="T74" fmla="*/ 292 w 308"/>
              <a:gd name="T75" fmla="*/ 90 h 371"/>
              <a:gd name="T76" fmla="*/ 292 w 308"/>
              <a:gd name="T77" fmla="*/ 144 h 371"/>
              <a:gd name="T78" fmla="*/ 154 w 308"/>
              <a:gd name="T79" fmla="*/ 16 h 371"/>
              <a:gd name="T80" fmla="*/ 292 w 308"/>
              <a:gd name="T81" fmla="*/ 62 h 371"/>
              <a:gd name="T82" fmla="*/ 292 w 308"/>
              <a:gd name="T83" fmla="*/ 62 h 371"/>
              <a:gd name="T84" fmla="*/ 154 w 308"/>
              <a:gd name="T85" fmla="*/ 108 h 371"/>
              <a:gd name="T86" fmla="*/ 16 w 308"/>
              <a:gd name="T87" fmla="*/ 62 h 371"/>
              <a:gd name="T88" fmla="*/ 154 w 308"/>
              <a:gd name="T89" fmla="*/ 16 h 371"/>
              <a:gd name="T90" fmla="*/ 154 w 308"/>
              <a:gd name="T91" fmla="*/ 355 h 371"/>
              <a:gd name="T92" fmla="*/ 16 w 308"/>
              <a:gd name="T93" fmla="*/ 309 h 371"/>
              <a:gd name="T94" fmla="*/ 16 w 308"/>
              <a:gd name="T95" fmla="*/ 309 h 371"/>
              <a:gd name="T96" fmla="*/ 16 w 308"/>
              <a:gd name="T97" fmla="*/ 254 h 371"/>
              <a:gd name="T98" fmla="*/ 154 w 308"/>
              <a:gd name="T99" fmla="*/ 288 h 371"/>
              <a:gd name="T100" fmla="*/ 292 w 308"/>
              <a:gd name="T101" fmla="*/ 254 h 371"/>
              <a:gd name="T102" fmla="*/ 292 w 308"/>
              <a:gd name="T103" fmla="*/ 309 h 371"/>
              <a:gd name="T104" fmla="*/ 154 w 308"/>
              <a:gd name="T105" fmla="*/ 355 h 3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308" h="371">
                <a:moveTo>
                  <a:pt x="307" y="55"/>
                </a:moveTo>
                <a:cubicBezTo>
                  <a:pt x="300" y="27"/>
                  <a:pt x="247" y="0"/>
                  <a:pt x="154" y="0"/>
                </a:cubicBezTo>
                <a:cubicBezTo>
                  <a:pt x="61" y="0"/>
                  <a:pt x="8" y="27"/>
                  <a:pt x="1" y="55"/>
                </a:cubicBezTo>
                <a:cubicBezTo>
                  <a:pt x="0" y="56"/>
                  <a:pt x="0" y="58"/>
                  <a:pt x="0" y="59"/>
                </a:cubicBezTo>
                <a:cubicBezTo>
                  <a:pt x="0" y="315"/>
                  <a:pt x="0" y="315"/>
                  <a:pt x="0" y="315"/>
                </a:cubicBezTo>
                <a:cubicBezTo>
                  <a:pt x="0" y="317"/>
                  <a:pt x="1" y="320"/>
                  <a:pt x="3" y="321"/>
                </a:cubicBezTo>
                <a:cubicBezTo>
                  <a:pt x="15" y="347"/>
                  <a:pt x="67" y="371"/>
                  <a:pt x="154" y="371"/>
                </a:cubicBezTo>
                <a:cubicBezTo>
                  <a:pt x="241" y="371"/>
                  <a:pt x="293" y="347"/>
                  <a:pt x="305" y="321"/>
                </a:cubicBezTo>
                <a:cubicBezTo>
                  <a:pt x="307" y="320"/>
                  <a:pt x="308" y="317"/>
                  <a:pt x="308" y="315"/>
                </a:cubicBezTo>
                <a:cubicBezTo>
                  <a:pt x="308" y="309"/>
                  <a:pt x="308" y="309"/>
                  <a:pt x="308" y="309"/>
                </a:cubicBezTo>
                <a:cubicBezTo>
                  <a:pt x="308" y="309"/>
                  <a:pt x="308" y="309"/>
                  <a:pt x="308" y="309"/>
                </a:cubicBezTo>
                <a:cubicBezTo>
                  <a:pt x="308" y="309"/>
                  <a:pt x="308" y="309"/>
                  <a:pt x="308" y="309"/>
                </a:cubicBezTo>
                <a:cubicBezTo>
                  <a:pt x="308" y="226"/>
                  <a:pt x="308" y="226"/>
                  <a:pt x="308" y="226"/>
                </a:cubicBezTo>
                <a:cubicBezTo>
                  <a:pt x="308" y="226"/>
                  <a:pt x="308" y="226"/>
                  <a:pt x="308" y="226"/>
                </a:cubicBezTo>
                <a:cubicBezTo>
                  <a:pt x="308" y="226"/>
                  <a:pt x="308" y="226"/>
                  <a:pt x="308" y="225"/>
                </a:cubicBezTo>
                <a:cubicBezTo>
                  <a:pt x="308" y="144"/>
                  <a:pt x="308" y="144"/>
                  <a:pt x="308" y="144"/>
                </a:cubicBezTo>
                <a:cubicBezTo>
                  <a:pt x="308" y="144"/>
                  <a:pt x="308" y="144"/>
                  <a:pt x="308" y="144"/>
                </a:cubicBezTo>
                <a:cubicBezTo>
                  <a:pt x="308" y="144"/>
                  <a:pt x="308" y="144"/>
                  <a:pt x="308" y="144"/>
                </a:cubicBezTo>
                <a:cubicBezTo>
                  <a:pt x="308" y="62"/>
                  <a:pt x="308" y="62"/>
                  <a:pt x="308" y="62"/>
                </a:cubicBezTo>
                <a:cubicBezTo>
                  <a:pt x="308" y="62"/>
                  <a:pt x="308" y="62"/>
                  <a:pt x="308" y="62"/>
                </a:cubicBezTo>
                <a:cubicBezTo>
                  <a:pt x="308" y="62"/>
                  <a:pt x="308" y="62"/>
                  <a:pt x="308" y="62"/>
                </a:cubicBezTo>
                <a:cubicBezTo>
                  <a:pt x="308" y="59"/>
                  <a:pt x="308" y="59"/>
                  <a:pt x="308" y="59"/>
                </a:cubicBezTo>
                <a:cubicBezTo>
                  <a:pt x="308" y="58"/>
                  <a:pt x="308" y="57"/>
                  <a:pt x="307" y="55"/>
                </a:cubicBezTo>
                <a:close/>
                <a:moveTo>
                  <a:pt x="292" y="226"/>
                </a:moveTo>
                <a:cubicBezTo>
                  <a:pt x="292" y="248"/>
                  <a:pt x="235" y="272"/>
                  <a:pt x="154" y="272"/>
                </a:cubicBezTo>
                <a:cubicBezTo>
                  <a:pt x="73" y="272"/>
                  <a:pt x="16" y="248"/>
                  <a:pt x="16" y="226"/>
                </a:cubicBezTo>
                <a:cubicBezTo>
                  <a:pt x="16" y="226"/>
                  <a:pt x="16" y="226"/>
                  <a:pt x="16" y="225"/>
                </a:cubicBezTo>
                <a:cubicBezTo>
                  <a:pt x="16" y="172"/>
                  <a:pt x="16" y="172"/>
                  <a:pt x="16" y="172"/>
                </a:cubicBezTo>
                <a:cubicBezTo>
                  <a:pt x="39" y="191"/>
                  <a:pt x="86" y="206"/>
                  <a:pt x="154" y="206"/>
                </a:cubicBezTo>
                <a:cubicBezTo>
                  <a:pt x="222" y="206"/>
                  <a:pt x="269" y="191"/>
                  <a:pt x="292" y="172"/>
                </a:cubicBezTo>
                <a:lnTo>
                  <a:pt x="292" y="226"/>
                </a:lnTo>
                <a:close/>
                <a:moveTo>
                  <a:pt x="292" y="144"/>
                </a:moveTo>
                <a:cubicBezTo>
                  <a:pt x="292" y="166"/>
                  <a:pt x="235" y="190"/>
                  <a:pt x="154" y="190"/>
                </a:cubicBezTo>
                <a:cubicBezTo>
                  <a:pt x="73" y="190"/>
                  <a:pt x="16" y="166"/>
                  <a:pt x="16" y="144"/>
                </a:cubicBezTo>
                <a:cubicBezTo>
                  <a:pt x="16" y="144"/>
                  <a:pt x="16" y="144"/>
                  <a:pt x="16" y="144"/>
                </a:cubicBezTo>
                <a:cubicBezTo>
                  <a:pt x="16" y="90"/>
                  <a:pt x="16" y="90"/>
                  <a:pt x="16" y="90"/>
                </a:cubicBezTo>
                <a:cubicBezTo>
                  <a:pt x="39" y="109"/>
                  <a:pt x="86" y="124"/>
                  <a:pt x="154" y="124"/>
                </a:cubicBezTo>
                <a:cubicBezTo>
                  <a:pt x="222" y="124"/>
                  <a:pt x="269" y="109"/>
                  <a:pt x="292" y="90"/>
                </a:cubicBezTo>
                <a:lnTo>
                  <a:pt x="292" y="144"/>
                </a:lnTo>
                <a:close/>
                <a:moveTo>
                  <a:pt x="154" y="16"/>
                </a:moveTo>
                <a:cubicBezTo>
                  <a:pt x="235" y="16"/>
                  <a:pt x="292" y="40"/>
                  <a:pt x="292" y="62"/>
                </a:cubicBezTo>
                <a:cubicBezTo>
                  <a:pt x="292" y="62"/>
                  <a:pt x="292" y="62"/>
                  <a:pt x="292" y="62"/>
                </a:cubicBezTo>
                <a:cubicBezTo>
                  <a:pt x="292" y="84"/>
                  <a:pt x="235" y="108"/>
                  <a:pt x="154" y="108"/>
                </a:cubicBezTo>
                <a:cubicBezTo>
                  <a:pt x="73" y="108"/>
                  <a:pt x="16" y="84"/>
                  <a:pt x="16" y="62"/>
                </a:cubicBezTo>
                <a:cubicBezTo>
                  <a:pt x="16" y="40"/>
                  <a:pt x="73" y="16"/>
                  <a:pt x="154" y="16"/>
                </a:cubicBezTo>
                <a:close/>
                <a:moveTo>
                  <a:pt x="154" y="355"/>
                </a:moveTo>
                <a:cubicBezTo>
                  <a:pt x="73" y="355"/>
                  <a:pt x="16" y="331"/>
                  <a:pt x="16" y="309"/>
                </a:cubicBezTo>
                <a:cubicBezTo>
                  <a:pt x="16" y="309"/>
                  <a:pt x="16" y="309"/>
                  <a:pt x="16" y="309"/>
                </a:cubicBezTo>
                <a:cubicBezTo>
                  <a:pt x="16" y="254"/>
                  <a:pt x="16" y="254"/>
                  <a:pt x="16" y="254"/>
                </a:cubicBezTo>
                <a:cubicBezTo>
                  <a:pt x="39" y="273"/>
                  <a:pt x="86" y="288"/>
                  <a:pt x="154" y="288"/>
                </a:cubicBezTo>
                <a:cubicBezTo>
                  <a:pt x="222" y="288"/>
                  <a:pt x="269" y="273"/>
                  <a:pt x="292" y="254"/>
                </a:cubicBezTo>
                <a:cubicBezTo>
                  <a:pt x="292" y="309"/>
                  <a:pt x="292" y="309"/>
                  <a:pt x="292" y="309"/>
                </a:cubicBezTo>
                <a:cubicBezTo>
                  <a:pt x="292" y="331"/>
                  <a:pt x="235" y="355"/>
                  <a:pt x="154" y="355"/>
                </a:cubicBezTo>
                <a:close/>
              </a:path>
            </a:pathLst>
          </a:custGeom>
          <a:solidFill>
            <a:srgbClr val="707072"/>
          </a:solidFill>
          <a:ln>
            <a:solidFill>
              <a:srgbClr val="707072"/>
            </a:solidFill>
          </a:ln>
        </p:spPr>
        <p:txBody>
          <a:bodyPr vert="horz" wrap="square" lIns="91416" tIns="45708" rIns="91416" bIns="45708" numCol="1" anchor="t" anchorCtr="0" compatLnSpc="1">
            <a:prstTxWarp prst="textNoShape">
              <a:avLst/>
            </a:prstTxWarp>
          </a:bodyPr>
          <a:lstStyle/>
          <a:p>
            <a:pPr defTabSz="914126"/>
            <a:endParaRPr lang="en-US" sz="2000" kern="0">
              <a:solidFill>
                <a:sysClr val="windowText" lastClr="000000"/>
              </a:solidFill>
            </a:endParaRPr>
          </a:p>
        </p:txBody>
      </p:sp>
      <p:sp>
        <p:nvSpPr>
          <p:cNvPr id="171" name="Oval 170"/>
          <p:cNvSpPr/>
          <p:nvPr/>
        </p:nvSpPr>
        <p:spPr>
          <a:xfrm>
            <a:off x="2465518" y="2411014"/>
            <a:ext cx="190932" cy="71361"/>
          </a:xfrm>
          <a:prstGeom prst="ellipse">
            <a:avLst/>
          </a:prstGeom>
          <a:solidFill>
            <a:schemeClr val="bg2"/>
          </a:solidFill>
          <a:ln w="9525">
            <a:noFill/>
            <a:miter lim="800000"/>
            <a:headEnd/>
            <a:tailEnd/>
          </a:ln>
        </p:spPr>
        <p:txBody>
          <a:bodyPr wrap="square" rtlCol="0" anchor="ctr"/>
          <a:lstStyle/>
          <a:p>
            <a:pPr algn="ctr" defTabSz="914126"/>
            <a:endParaRPr lang="en-US" sz="2000" kern="0" dirty="0">
              <a:solidFill>
                <a:srgbClr val="404040"/>
              </a:solidFill>
              <a:latin typeface="Arial"/>
            </a:endParaRPr>
          </a:p>
        </p:txBody>
      </p:sp>
      <p:sp>
        <p:nvSpPr>
          <p:cNvPr id="172" name="Oval 171"/>
          <p:cNvSpPr/>
          <p:nvPr/>
        </p:nvSpPr>
        <p:spPr>
          <a:xfrm>
            <a:off x="2465518" y="2551466"/>
            <a:ext cx="190932" cy="71361"/>
          </a:xfrm>
          <a:prstGeom prst="ellipse">
            <a:avLst/>
          </a:prstGeom>
          <a:solidFill>
            <a:schemeClr val="bg2"/>
          </a:solidFill>
          <a:ln w="9525">
            <a:noFill/>
            <a:miter lim="800000"/>
            <a:headEnd/>
            <a:tailEnd/>
          </a:ln>
        </p:spPr>
        <p:txBody>
          <a:bodyPr wrap="square" rtlCol="0" anchor="ctr"/>
          <a:lstStyle/>
          <a:p>
            <a:pPr algn="ctr" defTabSz="914126"/>
            <a:endParaRPr lang="en-US" sz="2000" kern="0" dirty="0">
              <a:solidFill>
                <a:srgbClr val="404040"/>
              </a:solidFill>
              <a:latin typeface="Arial"/>
            </a:endParaRPr>
          </a:p>
        </p:txBody>
      </p:sp>
      <p:sp>
        <p:nvSpPr>
          <p:cNvPr id="173" name="Rectangle 172"/>
          <p:cNvSpPr/>
          <p:nvPr/>
        </p:nvSpPr>
        <p:spPr>
          <a:xfrm>
            <a:off x="2465518" y="2451432"/>
            <a:ext cx="190932" cy="128176"/>
          </a:xfrm>
          <a:prstGeom prst="rect">
            <a:avLst/>
          </a:prstGeom>
          <a:solidFill>
            <a:schemeClr val="bg2"/>
          </a:solidFill>
          <a:ln w="9525">
            <a:noFill/>
            <a:miter lim="800000"/>
            <a:headEnd/>
            <a:tailEnd/>
          </a:ln>
        </p:spPr>
        <p:txBody>
          <a:bodyPr wrap="square" rtlCol="0" anchor="ctr"/>
          <a:lstStyle/>
          <a:p>
            <a:pPr algn="ctr" defTabSz="914126"/>
            <a:endParaRPr lang="en-US" sz="2000" kern="0" dirty="0">
              <a:solidFill>
                <a:srgbClr val="404040"/>
              </a:solidFill>
              <a:latin typeface="Arial"/>
            </a:endParaRPr>
          </a:p>
        </p:txBody>
      </p:sp>
      <p:sp>
        <p:nvSpPr>
          <p:cNvPr id="174" name="Freeform 17"/>
          <p:cNvSpPr>
            <a:spLocks noEditPoints="1"/>
          </p:cNvSpPr>
          <p:nvPr/>
        </p:nvSpPr>
        <p:spPr bwMode="auto">
          <a:xfrm>
            <a:off x="2465518" y="2402450"/>
            <a:ext cx="190932" cy="229849"/>
          </a:xfrm>
          <a:custGeom>
            <a:avLst/>
            <a:gdLst>
              <a:gd name="T0" fmla="*/ 307 w 308"/>
              <a:gd name="T1" fmla="*/ 55 h 371"/>
              <a:gd name="T2" fmla="*/ 154 w 308"/>
              <a:gd name="T3" fmla="*/ 0 h 371"/>
              <a:gd name="T4" fmla="*/ 1 w 308"/>
              <a:gd name="T5" fmla="*/ 55 h 371"/>
              <a:gd name="T6" fmla="*/ 0 w 308"/>
              <a:gd name="T7" fmla="*/ 59 h 371"/>
              <a:gd name="T8" fmla="*/ 0 w 308"/>
              <a:gd name="T9" fmla="*/ 315 h 371"/>
              <a:gd name="T10" fmla="*/ 3 w 308"/>
              <a:gd name="T11" fmla="*/ 321 h 371"/>
              <a:gd name="T12" fmla="*/ 154 w 308"/>
              <a:gd name="T13" fmla="*/ 371 h 371"/>
              <a:gd name="T14" fmla="*/ 305 w 308"/>
              <a:gd name="T15" fmla="*/ 321 h 371"/>
              <a:gd name="T16" fmla="*/ 308 w 308"/>
              <a:gd name="T17" fmla="*/ 315 h 371"/>
              <a:gd name="T18" fmla="*/ 308 w 308"/>
              <a:gd name="T19" fmla="*/ 309 h 371"/>
              <a:gd name="T20" fmla="*/ 308 w 308"/>
              <a:gd name="T21" fmla="*/ 309 h 371"/>
              <a:gd name="T22" fmla="*/ 308 w 308"/>
              <a:gd name="T23" fmla="*/ 309 h 371"/>
              <a:gd name="T24" fmla="*/ 308 w 308"/>
              <a:gd name="T25" fmla="*/ 226 h 371"/>
              <a:gd name="T26" fmla="*/ 308 w 308"/>
              <a:gd name="T27" fmla="*/ 226 h 371"/>
              <a:gd name="T28" fmla="*/ 308 w 308"/>
              <a:gd name="T29" fmla="*/ 225 h 371"/>
              <a:gd name="T30" fmla="*/ 308 w 308"/>
              <a:gd name="T31" fmla="*/ 144 h 371"/>
              <a:gd name="T32" fmla="*/ 308 w 308"/>
              <a:gd name="T33" fmla="*/ 144 h 371"/>
              <a:gd name="T34" fmla="*/ 308 w 308"/>
              <a:gd name="T35" fmla="*/ 144 h 371"/>
              <a:gd name="T36" fmla="*/ 308 w 308"/>
              <a:gd name="T37" fmla="*/ 62 h 371"/>
              <a:gd name="T38" fmla="*/ 308 w 308"/>
              <a:gd name="T39" fmla="*/ 62 h 371"/>
              <a:gd name="T40" fmla="*/ 308 w 308"/>
              <a:gd name="T41" fmla="*/ 62 h 371"/>
              <a:gd name="T42" fmla="*/ 308 w 308"/>
              <a:gd name="T43" fmla="*/ 59 h 371"/>
              <a:gd name="T44" fmla="*/ 307 w 308"/>
              <a:gd name="T45" fmla="*/ 55 h 371"/>
              <a:gd name="T46" fmla="*/ 292 w 308"/>
              <a:gd name="T47" fmla="*/ 226 h 371"/>
              <a:gd name="T48" fmla="*/ 154 w 308"/>
              <a:gd name="T49" fmla="*/ 272 h 371"/>
              <a:gd name="T50" fmla="*/ 16 w 308"/>
              <a:gd name="T51" fmla="*/ 226 h 371"/>
              <a:gd name="T52" fmla="*/ 16 w 308"/>
              <a:gd name="T53" fmla="*/ 225 h 371"/>
              <a:gd name="T54" fmla="*/ 16 w 308"/>
              <a:gd name="T55" fmla="*/ 172 h 371"/>
              <a:gd name="T56" fmla="*/ 154 w 308"/>
              <a:gd name="T57" fmla="*/ 206 h 371"/>
              <a:gd name="T58" fmla="*/ 292 w 308"/>
              <a:gd name="T59" fmla="*/ 172 h 371"/>
              <a:gd name="T60" fmla="*/ 292 w 308"/>
              <a:gd name="T61" fmla="*/ 226 h 371"/>
              <a:gd name="T62" fmla="*/ 292 w 308"/>
              <a:gd name="T63" fmla="*/ 144 h 371"/>
              <a:gd name="T64" fmla="*/ 154 w 308"/>
              <a:gd name="T65" fmla="*/ 190 h 371"/>
              <a:gd name="T66" fmla="*/ 16 w 308"/>
              <a:gd name="T67" fmla="*/ 144 h 371"/>
              <a:gd name="T68" fmla="*/ 16 w 308"/>
              <a:gd name="T69" fmla="*/ 144 h 371"/>
              <a:gd name="T70" fmla="*/ 16 w 308"/>
              <a:gd name="T71" fmla="*/ 90 h 371"/>
              <a:gd name="T72" fmla="*/ 154 w 308"/>
              <a:gd name="T73" fmla="*/ 124 h 371"/>
              <a:gd name="T74" fmla="*/ 292 w 308"/>
              <a:gd name="T75" fmla="*/ 90 h 371"/>
              <a:gd name="T76" fmla="*/ 292 w 308"/>
              <a:gd name="T77" fmla="*/ 144 h 371"/>
              <a:gd name="T78" fmla="*/ 154 w 308"/>
              <a:gd name="T79" fmla="*/ 16 h 371"/>
              <a:gd name="T80" fmla="*/ 292 w 308"/>
              <a:gd name="T81" fmla="*/ 62 h 371"/>
              <a:gd name="T82" fmla="*/ 292 w 308"/>
              <a:gd name="T83" fmla="*/ 62 h 371"/>
              <a:gd name="T84" fmla="*/ 154 w 308"/>
              <a:gd name="T85" fmla="*/ 108 h 371"/>
              <a:gd name="T86" fmla="*/ 16 w 308"/>
              <a:gd name="T87" fmla="*/ 62 h 371"/>
              <a:gd name="T88" fmla="*/ 154 w 308"/>
              <a:gd name="T89" fmla="*/ 16 h 371"/>
              <a:gd name="T90" fmla="*/ 154 w 308"/>
              <a:gd name="T91" fmla="*/ 355 h 371"/>
              <a:gd name="T92" fmla="*/ 16 w 308"/>
              <a:gd name="T93" fmla="*/ 309 h 371"/>
              <a:gd name="T94" fmla="*/ 16 w 308"/>
              <a:gd name="T95" fmla="*/ 309 h 371"/>
              <a:gd name="T96" fmla="*/ 16 w 308"/>
              <a:gd name="T97" fmla="*/ 254 h 371"/>
              <a:gd name="T98" fmla="*/ 154 w 308"/>
              <a:gd name="T99" fmla="*/ 288 h 371"/>
              <a:gd name="T100" fmla="*/ 292 w 308"/>
              <a:gd name="T101" fmla="*/ 254 h 371"/>
              <a:gd name="T102" fmla="*/ 292 w 308"/>
              <a:gd name="T103" fmla="*/ 309 h 371"/>
              <a:gd name="T104" fmla="*/ 154 w 308"/>
              <a:gd name="T105" fmla="*/ 355 h 3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308" h="371">
                <a:moveTo>
                  <a:pt x="307" y="55"/>
                </a:moveTo>
                <a:cubicBezTo>
                  <a:pt x="300" y="27"/>
                  <a:pt x="247" y="0"/>
                  <a:pt x="154" y="0"/>
                </a:cubicBezTo>
                <a:cubicBezTo>
                  <a:pt x="61" y="0"/>
                  <a:pt x="8" y="27"/>
                  <a:pt x="1" y="55"/>
                </a:cubicBezTo>
                <a:cubicBezTo>
                  <a:pt x="0" y="56"/>
                  <a:pt x="0" y="58"/>
                  <a:pt x="0" y="59"/>
                </a:cubicBezTo>
                <a:cubicBezTo>
                  <a:pt x="0" y="315"/>
                  <a:pt x="0" y="315"/>
                  <a:pt x="0" y="315"/>
                </a:cubicBezTo>
                <a:cubicBezTo>
                  <a:pt x="0" y="317"/>
                  <a:pt x="1" y="320"/>
                  <a:pt x="3" y="321"/>
                </a:cubicBezTo>
                <a:cubicBezTo>
                  <a:pt x="15" y="347"/>
                  <a:pt x="67" y="371"/>
                  <a:pt x="154" y="371"/>
                </a:cubicBezTo>
                <a:cubicBezTo>
                  <a:pt x="241" y="371"/>
                  <a:pt x="293" y="347"/>
                  <a:pt x="305" y="321"/>
                </a:cubicBezTo>
                <a:cubicBezTo>
                  <a:pt x="307" y="320"/>
                  <a:pt x="308" y="317"/>
                  <a:pt x="308" y="315"/>
                </a:cubicBezTo>
                <a:cubicBezTo>
                  <a:pt x="308" y="309"/>
                  <a:pt x="308" y="309"/>
                  <a:pt x="308" y="309"/>
                </a:cubicBezTo>
                <a:cubicBezTo>
                  <a:pt x="308" y="309"/>
                  <a:pt x="308" y="309"/>
                  <a:pt x="308" y="309"/>
                </a:cubicBezTo>
                <a:cubicBezTo>
                  <a:pt x="308" y="309"/>
                  <a:pt x="308" y="309"/>
                  <a:pt x="308" y="309"/>
                </a:cubicBezTo>
                <a:cubicBezTo>
                  <a:pt x="308" y="226"/>
                  <a:pt x="308" y="226"/>
                  <a:pt x="308" y="226"/>
                </a:cubicBezTo>
                <a:cubicBezTo>
                  <a:pt x="308" y="226"/>
                  <a:pt x="308" y="226"/>
                  <a:pt x="308" y="226"/>
                </a:cubicBezTo>
                <a:cubicBezTo>
                  <a:pt x="308" y="226"/>
                  <a:pt x="308" y="226"/>
                  <a:pt x="308" y="225"/>
                </a:cubicBezTo>
                <a:cubicBezTo>
                  <a:pt x="308" y="144"/>
                  <a:pt x="308" y="144"/>
                  <a:pt x="308" y="144"/>
                </a:cubicBezTo>
                <a:cubicBezTo>
                  <a:pt x="308" y="144"/>
                  <a:pt x="308" y="144"/>
                  <a:pt x="308" y="144"/>
                </a:cubicBezTo>
                <a:cubicBezTo>
                  <a:pt x="308" y="144"/>
                  <a:pt x="308" y="144"/>
                  <a:pt x="308" y="144"/>
                </a:cubicBezTo>
                <a:cubicBezTo>
                  <a:pt x="308" y="62"/>
                  <a:pt x="308" y="62"/>
                  <a:pt x="308" y="62"/>
                </a:cubicBezTo>
                <a:cubicBezTo>
                  <a:pt x="308" y="62"/>
                  <a:pt x="308" y="62"/>
                  <a:pt x="308" y="62"/>
                </a:cubicBezTo>
                <a:cubicBezTo>
                  <a:pt x="308" y="62"/>
                  <a:pt x="308" y="62"/>
                  <a:pt x="308" y="62"/>
                </a:cubicBezTo>
                <a:cubicBezTo>
                  <a:pt x="308" y="59"/>
                  <a:pt x="308" y="59"/>
                  <a:pt x="308" y="59"/>
                </a:cubicBezTo>
                <a:cubicBezTo>
                  <a:pt x="308" y="58"/>
                  <a:pt x="308" y="57"/>
                  <a:pt x="307" y="55"/>
                </a:cubicBezTo>
                <a:close/>
                <a:moveTo>
                  <a:pt x="292" y="226"/>
                </a:moveTo>
                <a:cubicBezTo>
                  <a:pt x="292" y="248"/>
                  <a:pt x="235" y="272"/>
                  <a:pt x="154" y="272"/>
                </a:cubicBezTo>
                <a:cubicBezTo>
                  <a:pt x="73" y="272"/>
                  <a:pt x="16" y="248"/>
                  <a:pt x="16" y="226"/>
                </a:cubicBezTo>
                <a:cubicBezTo>
                  <a:pt x="16" y="226"/>
                  <a:pt x="16" y="226"/>
                  <a:pt x="16" y="225"/>
                </a:cubicBezTo>
                <a:cubicBezTo>
                  <a:pt x="16" y="172"/>
                  <a:pt x="16" y="172"/>
                  <a:pt x="16" y="172"/>
                </a:cubicBezTo>
                <a:cubicBezTo>
                  <a:pt x="39" y="191"/>
                  <a:pt x="86" y="206"/>
                  <a:pt x="154" y="206"/>
                </a:cubicBezTo>
                <a:cubicBezTo>
                  <a:pt x="222" y="206"/>
                  <a:pt x="269" y="191"/>
                  <a:pt x="292" y="172"/>
                </a:cubicBezTo>
                <a:lnTo>
                  <a:pt x="292" y="226"/>
                </a:lnTo>
                <a:close/>
                <a:moveTo>
                  <a:pt x="292" y="144"/>
                </a:moveTo>
                <a:cubicBezTo>
                  <a:pt x="292" y="166"/>
                  <a:pt x="235" y="190"/>
                  <a:pt x="154" y="190"/>
                </a:cubicBezTo>
                <a:cubicBezTo>
                  <a:pt x="73" y="190"/>
                  <a:pt x="16" y="166"/>
                  <a:pt x="16" y="144"/>
                </a:cubicBezTo>
                <a:cubicBezTo>
                  <a:pt x="16" y="144"/>
                  <a:pt x="16" y="144"/>
                  <a:pt x="16" y="144"/>
                </a:cubicBezTo>
                <a:cubicBezTo>
                  <a:pt x="16" y="90"/>
                  <a:pt x="16" y="90"/>
                  <a:pt x="16" y="90"/>
                </a:cubicBezTo>
                <a:cubicBezTo>
                  <a:pt x="39" y="109"/>
                  <a:pt x="86" y="124"/>
                  <a:pt x="154" y="124"/>
                </a:cubicBezTo>
                <a:cubicBezTo>
                  <a:pt x="222" y="124"/>
                  <a:pt x="269" y="109"/>
                  <a:pt x="292" y="90"/>
                </a:cubicBezTo>
                <a:lnTo>
                  <a:pt x="292" y="144"/>
                </a:lnTo>
                <a:close/>
                <a:moveTo>
                  <a:pt x="154" y="16"/>
                </a:moveTo>
                <a:cubicBezTo>
                  <a:pt x="235" y="16"/>
                  <a:pt x="292" y="40"/>
                  <a:pt x="292" y="62"/>
                </a:cubicBezTo>
                <a:cubicBezTo>
                  <a:pt x="292" y="62"/>
                  <a:pt x="292" y="62"/>
                  <a:pt x="292" y="62"/>
                </a:cubicBezTo>
                <a:cubicBezTo>
                  <a:pt x="292" y="84"/>
                  <a:pt x="235" y="108"/>
                  <a:pt x="154" y="108"/>
                </a:cubicBezTo>
                <a:cubicBezTo>
                  <a:pt x="73" y="108"/>
                  <a:pt x="16" y="84"/>
                  <a:pt x="16" y="62"/>
                </a:cubicBezTo>
                <a:cubicBezTo>
                  <a:pt x="16" y="40"/>
                  <a:pt x="73" y="16"/>
                  <a:pt x="154" y="16"/>
                </a:cubicBezTo>
                <a:close/>
                <a:moveTo>
                  <a:pt x="154" y="355"/>
                </a:moveTo>
                <a:cubicBezTo>
                  <a:pt x="73" y="355"/>
                  <a:pt x="16" y="331"/>
                  <a:pt x="16" y="309"/>
                </a:cubicBezTo>
                <a:cubicBezTo>
                  <a:pt x="16" y="309"/>
                  <a:pt x="16" y="309"/>
                  <a:pt x="16" y="309"/>
                </a:cubicBezTo>
                <a:cubicBezTo>
                  <a:pt x="16" y="254"/>
                  <a:pt x="16" y="254"/>
                  <a:pt x="16" y="254"/>
                </a:cubicBezTo>
                <a:cubicBezTo>
                  <a:pt x="39" y="273"/>
                  <a:pt x="86" y="288"/>
                  <a:pt x="154" y="288"/>
                </a:cubicBezTo>
                <a:cubicBezTo>
                  <a:pt x="222" y="288"/>
                  <a:pt x="269" y="273"/>
                  <a:pt x="292" y="254"/>
                </a:cubicBezTo>
                <a:cubicBezTo>
                  <a:pt x="292" y="309"/>
                  <a:pt x="292" y="309"/>
                  <a:pt x="292" y="309"/>
                </a:cubicBezTo>
                <a:cubicBezTo>
                  <a:pt x="292" y="331"/>
                  <a:pt x="235" y="355"/>
                  <a:pt x="154" y="355"/>
                </a:cubicBezTo>
                <a:close/>
              </a:path>
            </a:pathLst>
          </a:custGeom>
          <a:solidFill>
            <a:srgbClr val="707072"/>
          </a:solidFill>
          <a:ln>
            <a:solidFill>
              <a:srgbClr val="707072"/>
            </a:solidFill>
          </a:ln>
        </p:spPr>
        <p:txBody>
          <a:bodyPr vert="horz" wrap="square" lIns="91416" tIns="45708" rIns="91416" bIns="45708" numCol="1" anchor="t" anchorCtr="0" compatLnSpc="1">
            <a:prstTxWarp prst="textNoShape">
              <a:avLst/>
            </a:prstTxWarp>
          </a:bodyPr>
          <a:lstStyle/>
          <a:p>
            <a:pPr defTabSz="914126"/>
            <a:endParaRPr lang="en-US" sz="2000" kern="0">
              <a:solidFill>
                <a:sysClr val="windowText" lastClr="000000"/>
              </a:solidFill>
            </a:endParaRPr>
          </a:p>
        </p:txBody>
      </p:sp>
      <p:grpSp>
        <p:nvGrpSpPr>
          <p:cNvPr id="175" name="Group 174"/>
          <p:cNvGrpSpPr/>
          <p:nvPr/>
        </p:nvGrpSpPr>
        <p:grpSpPr>
          <a:xfrm>
            <a:off x="2847536" y="2402450"/>
            <a:ext cx="190932" cy="229849"/>
            <a:chOff x="2377390" y="2287147"/>
            <a:chExt cx="187486" cy="225701"/>
          </a:xfrm>
        </p:grpSpPr>
        <p:sp>
          <p:nvSpPr>
            <p:cNvPr id="176" name="Oval 175"/>
            <p:cNvSpPr/>
            <p:nvPr/>
          </p:nvSpPr>
          <p:spPr>
            <a:xfrm>
              <a:off x="2377390" y="2295556"/>
              <a:ext cx="187486" cy="70074"/>
            </a:xfrm>
            <a:prstGeom prst="ellipse">
              <a:avLst/>
            </a:prstGeom>
            <a:solidFill>
              <a:schemeClr val="bg2"/>
            </a:solidFill>
            <a:ln w="9525">
              <a:noFill/>
              <a:miter lim="800000"/>
              <a:headEnd/>
              <a:tailEnd/>
            </a:ln>
          </p:spPr>
          <p:txBody>
            <a:bodyPr wrap="square" rtlCol="0" anchor="ctr"/>
            <a:lstStyle/>
            <a:p>
              <a:pPr algn="ctr" defTabSz="914126"/>
              <a:endParaRPr lang="en-US" sz="2000" kern="0" dirty="0">
                <a:solidFill>
                  <a:srgbClr val="404040"/>
                </a:solidFill>
                <a:latin typeface="Arial"/>
              </a:endParaRPr>
            </a:p>
          </p:txBody>
        </p:sp>
        <p:sp>
          <p:nvSpPr>
            <p:cNvPr id="177" name="Oval 176"/>
            <p:cNvSpPr/>
            <p:nvPr/>
          </p:nvSpPr>
          <p:spPr>
            <a:xfrm>
              <a:off x="2377390" y="2433472"/>
              <a:ext cx="187486" cy="70074"/>
            </a:xfrm>
            <a:prstGeom prst="ellipse">
              <a:avLst/>
            </a:prstGeom>
            <a:solidFill>
              <a:schemeClr val="bg2"/>
            </a:solidFill>
            <a:ln w="9525">
              <a:noFill/>
              <a:miter lim="800000"/>
              <a:headEnd/>
              <a:tailEnd/>
            </a:ln>
          </p:spPr>
          <p:txBody>
            <a:bodyPr wrap="square" rtlCol="0" anchor="ctr"/>
            <a:lstStyle/>
            <a:p>
              <a:pPr algn="ctr" defTabSz="914126"/>
              <a:endParaRPr lang="en-US" sz="2000" kern="0" dirty="0">
                <a:solidFill>
                  <a:srgbClr val="404040"/>
                </a:solidFill>
                <a:latin typeface="Arial"/>
              </a:endParaRPr>
            </a:p>
          </p:txBody>
        </p:sp>
        <p:sp>
          <p:nvSpPr>
            <p:cNvPr id="178" name="Rectangle 177"/>
            <p:cNvSpPr/>
            <p:nvPr/>
          </p:nvSpPr>
          <p:spPr>
            <a:xfrm>
              <a:off x="2377390" y="2335244"/>
              <a:ext cx="187486" cy="125862"/>
            </a:xfrm>
            <a:prstGeom prst="rect">
              <a:avLst/>
            </a:prstGeom>
            <a:solidFill>
              <a:schemeClr val="bg2"/>
            </a:solidFill>
            <a:ln w="9525">
              <a:noFill/>
              <a:miter lim="800000"/>
              <a:headEnd/>
              <a:tailEnd/>
            </a:ln>
          </p:spPr>
          <p:txBody>
            <a:bodyPr wrap="square" rtlCol="0" anchor="ctr"/>
            <a:lstStyle/>
            <a:p>
              <a:pPr algn="ctr" defTabSz="914126"/>
              <a:endParaRPr lang="en-US" sz="2000" kern="0" dirty="0">
                <a:solidFill>
                  <a:srgbClr val="404040"/>
                </a:solidFill>
                <a:latin typeface="Arial"/>
              </a:endParaRPr>
            </a:p>
          </p:txBody>
        </p:sp>
        <p:sp>
          <p:nvSpPr>
            <p:cNvPr id="179" name="Freeform 17"/>
            <p:cNvSpPr>
              <a:spLocks noEditPoints="1"/>
            </p:cNvSpPr>
            <p:nvPr/>
          </p:nvSpPr>
          <p:spPr bwMode="auto">
            <a:xfrm>
              <a:off x="2377390" y="2287147"/>
              <a:ext cx="187486" cy="225701"/>
            </a:xfrm>
            <a:custGeom>
              <a:avLst/>
              <a:gdLst>
                <a:gd name="T0" fmla="*/ 307 w 308"/>
                <a:gd name="T1" fmla="*/ 55 h 371"/>
                <a:gd name="T2" fmla="*/ 154 w 308"/>
                <a:gd name="T3" fmla="*/ 0 h 371"/>
                <a:gd name="T4" fmla="*/ 1 w 308"/>
                <a:gd name="T5" fmla="*/ 55 h 371"/>
                <a:gd name="T6" fmla="*/ 0 w 308"/>
                <a:gd name="T7" fmla="*/ 59 h 371"/>
                <a:gd name="T8" fmla="*/ 0 w 308"/>
                <a:gd name="T9" fmla="*/ 315 h 371"/>
                <a:gd name="T10" fmla="*/ 3 w 308"/>
                <a:gd name="T11" fmla="*/ 321 h 371"/>
                <a:gd name="T12" fmla="*/ 154 w 308"/>
                <a:gd name="T13" fmla="*/ 371 h 371"/>
                <a:gd name="T14" fmla="*/ 305 w 308"/>
                <a:gd name="T15" fmla="*/ 321 h 371"/>
                <a:gd name="T16" fmla="*/ 308 w 308"/>
                <a:gd name="T17" fmla="*/ 315 h 371"/>
                <a:gd name="T18" fmla="*/ 308 w 308"/>
                <a:gd name="T19" fmla="*/ 309 h 371"/>
                <a:gd name="T20" fmla="*/ 308 w 308"/>
                <a:gd name="T21" fmla="*/ 309 h 371"/>
                <a:gd name="T22" fmla="*/ 308 w 308"/>
                <a:gd name="T23" fmla="*/ 309 h 371"/>
                <a:gd name="T24" fmla="*/ 308 w 308"/>
                <a:gd name="T25" fmla="*/ 226 h 371"/>
                <a:gd name="T26" fmla="*/ 308 w 308"/>
                <a:gd name="T27" fmla="*/ 226 h 371"/>
                <a:gd name="T28" fmla="*/ 308 w 308"/>
                <a:gd name="T29" fmla="*/ 225 h 371"/>
                <a:gd name="T30" fmla="*/ 308 w 308"/>
                <a:gd name="T31" fmla="*/ 144 h 371"/>
                <a:gd name="T32" fmla="*/ 308 w 308"/>
                <a:gd name="T33" fmla="*/ 144 h 371"/>
                <a:gd name="T34" fmla="*/ 308 w 308"/>
                <a:gd name="T35" fmla="*/ 144 h 371"/>
                <a:gd name="T36" fmla="*/ 308 w 308"/>
                <a:gd name="T37" fmla="*/ 62 h 371"/>
                <a:gd name="T38" fmla="*/ 308 w 308"/>
                <a:gd name="T39" fmla="*/ 62 h 371"/>
                <a:gd name="T40" fmla="*/ 308 w 308"/>
                <a:gd name="T41" fmla="*/ 62 h 371"/>
                <a:gd name="T42" fmla="*/ 308 w 308"/>
                <a:gd name="T43" fmla="*/ 59 h 371"/>
                <a:gd name="T44" fmla="*/ 307 w 308"/>
                <a:gd name="T45" fmla="*/ 55 h 371"/>
                <a:gd name="T46" fmla="*/ 292 w 308"/>
                <a:gd name="T47" fmla="*/ 226 h 371"/>
                <a:gd name="T48" fmla="*/ 154 w 308"/>
                <a:gd name="T49" fmla="*/ 272 h 371"/>
                <a:gd name="T50" fmla="*/ 16 w 308"/>
                <a:gd name="T51" fmla="*/ 226 h 371"/>
                <a:gd name="T52" fmla="*/ 16 w 308"/>
                <a:gd name="T53" fmla="*/ 225 h 371"/>
                <a:gd name="T54" fmla="*/ 16 w 308"/>
                <a:gd name="T55" fmla="*/ 172 h 371"/>
                <a:gd name="T56" fmla="*/ 154 w 308"/>
                <a:gd name="T57" fmla="*/ 206 h 371"/>
                <a:gd name="T58" fmla="*/ 292 w 308"/>
                <a:gd name="T59" fmla="*/ 172 h 371"/>
                <a:gd name="T60" fmla="*/ 292 w 308"/>
                <a:gd name="T61" fmla="*/ 226 h 371"/>
                <a:gd name="T62" fmla="*/ 292 w 308"/>
                <a:gd name="T63" fmla="*/ 144 h 371"/>
                <a:gd name="T64" fmla="*/ 154 w 308"/>
                <a:gd name="T65" fmla="*/ 190 h 371"/>
                <a:gd name="T66" fmla="*/ 16 w 308"/>
                <a:gd name="T67" fmla="*/ 144 h 371"/>
                <a:gd name="T68" fmla="*/ 16 w 308"/>
                <a:gd name="T69" fmla="*/ 144 h 371"/>
                <a:gd name="T70" fmla="*/ 16 w 308"/>
                <a:gd name="T71" fmla="*/ 90 h 371"/>
                <a:gd name="T72" fmla="*/ 154 w 308"/>
                <a:gd name="T73" fmla="*/ 124 h 371"/>
                <a:gd name="T74" fmla="*/ 292 w 308"/>
                <a:gd name="T75" fmla="*/ 90 h 371"/>
                <a:gd name="T76" fmla="*/ 292 w 308"/>
                <a:gd name="T77" fmla="*/ 144 h 371"/>
                <a:gd name="T78" fmla="*/ 154 w 308"/>
                <a:gd name="T79" fmla="*/ 16 h 371"/>
                <a:gd name="T80" fmla="*/ 292 w 308"/>
                <a:gd name="T81" fmla="*/ 62 h 371"/>
                <a:gd name="T82" fmla="*/ 292 w 308"/>
                <a:gd name="T83" fmla="*/ 62 h 371"/>
                <a:gd name="T84" fmla="*/ 154 w 308"/>
                <a:gd name="T85" fmla="*/ 108 h 371"/>
                <a:gd name="T86" fmla="*/ 16 w 308"/>
                <a:gd name="T87" fmla="*/ 62 h 371"/>
                <a:gd name="T88" fmla="*/ 154 w 308"/>
                <a:gd name="T89" fmla="*/ 16 h 371"/>
                <a:gd name="T90" fmla="*/ 154 w 308"/>
                <a:gd name="T91" fmla="*/ 355 h 371"/>
                <a:gd name="T92" fmla="*/ 16 w 308"/>
                <a:gd name="T93" fmla="*/ 309 h 371"/>
                <a:gd name="T94" fmla="*/ 16 w 308"/>
                <a:gd name="T95" fmla="*/ 309 h 371"/>
                <a:gd name="T96" fmla="*/ 16 w 308"/>
                <a:gd name="T97" fmla="*/ 254 h 371"/>
                <a:gd name="T98" fmla="*/ 154 w 308"/>
                <a:gd name="T99" fmla="*/ 288 h 371"/>
                <a:gd name="T100" fmla="*/ 292 w 308"/>
                <a:gd name="T101" fmla="*/ 254 h 371"/>
                <a:gd name="T102" fmla="*/ 292 w 308"/>
                <a:gd name="T103" fmla="*/ 309 h 371"/>
                <a:gd name="T104" fmla="*/ 154 w 308"/>
                <a:gd name="T105" fmla="*/ 355 h 3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308" h="371">
                  <a:moveTo>
                    <a:pt x="307" y="55"/>
                  </a:moveTo>
                  <a:cubicBezTo>
                    <a:pt x="300" y="27"/>
                    <a:pt x="247" y="0"/>
                    <a:pt x="154" y="0"/>
                  </a:cubicBezTo>
                  <a:cubicBezTo>
                    <a:pt x="61" y="0"/>
                    <a:pt x="8" y="27"/>
                    <a:pt x="1" y="55"/>
                  </a:cubicBezTo>
                  <a:cubicBezTo>
                    <a:pt x="0" y="56"/>
                    <a:pt x="0" y="58"/>
                    <a:pt x="0" y="59"/>
                  </a:cubicBezTo>
                  <a:cubicBezTo>
                    <a:pt x="0" y="315"/>
                    <a:pt x="0" y="315"/>
                    <a:pt x="0" y="315"/>
                  </a:cubicBezTo>
                  <a:cubicBezTo>
                    <a:pt x="0" y="317"/>
                    <a:pt x="1" y="320"/>
                    <a:pt x="3" y="321"/>
                  </a:cubicBezTo>
                  <a:cubicBezTo>
                    <a:pt x="15" y="347"/>
                    <a:pt x="67" y="371"/>
                    <a:pt x="154" y="371"/>
                  </a:cubicBezTo>
                  <a:cubicBezTo>
                    <a:pt x="241" y="371"/>
                    <a:pt x="293" y="347"/>
                    <a:pt x="305" y="321"/>
                  </a:cubicBezTo>
                  <a:cubicBezTo>
                    <a:pt x="307" y="320"/>
                    <a:pt x="308" y="317"/>
                    <a:pt x="308" y="315"/>
                  </a:cubicBezTo>
                  <a:cubicBezTo>
                    <a:pt x="308" y="309"/>
                    <a:pt x="308" y="309"/>
                    <a:pt x="308" y="309"/>
                  </a:cubicBezTo>
                  <a:cubicBezTo>
                    <a:pt x="308" y="309"/>
                    <a:pt x="308" y="309"/>
                    <a:pt x="308" y="309"/>
                  </a:cubicBezTo>
                  <a:cubicBezTo>
                    <a:pt x="308" y="309"/>
                    <a:pt x="308" y="309"/>
                    <a:pt x="308" y="309"/>
                  </a:cubicBezTo>
                  <a:cubicBezTo>
                    <a:pt x="308" y="226"/>
                    <a:pt x="308" y="226"/>
                    <a:pt x="308" y="226"/>
                  </a:cubicBezTo>
                  <a:cubicBezTo>
                    <a:pt x="308" y="226"/>
                    <a:pt x="308" y="226"/>
                    <a:pt x="308" y="226"/>
                  </a:cubicBezTo>
                  <a:cubicBezTo>
                    <a:pt x="308" y="226"/>
                    <a:pt x="308" y="226"/>
                    <a:pt x="308" y="225"/>
                  </a:cubicBezTo>
                  <a:cubicBezTo>
                    <a:pt x="308" y="144"/>
                    <a:pt x="308" y="144"/>
                    <a:pt x="308" y="144"/>
                  </a:cubicBezTo>
                  <a:cubicBezTo>
                    <a:pt x="308" y="144"/>
                    <a:pt x="308" y="144"/>
                    <a:pt x="308" y="144"/>
                  </a:cubicBezTo>
                  <a:cubicBezTo>
                    <a:pt x="308" y="144"/>
                    <a:pt x="308" y="144"/>
                    <a:pt x="308" y="144"/>
                  </a:cubicBezTo>
                  <a:cubicBezTo>
                    <a:pt x="308" y="62"/>
                    <a:pt x="308" y="62"/>
                    <a:pt x="308" y="62"/>
                  </a:cubicBezTo>
                  <a:cubicBezTo>
                    <a:pt x="308" y="62"/>
                    <a:pt x="308" y="62"/>
                    <a:pt x="308" y="62"/>
                  </a:cubicBezTo>
                  <a:cubicBezTo>
                    <a:pt x="308" y="62"/>
                    <a:pt x="308" y="62"/>
                    <a:pt x="308" y="62"/>
                  </a:cubicBezTo>
                  <a:cubicBezTo>
                    <a:pt x="308" y="59"/>
                    <a:pt x="308" y="59"/>
                    <a:pt x="308" y="59"/>
                  </a:cubicBezTo>
                  <a:cubicBezTo>
                    <a:pt x="308" y="58"/>
                    <a:pt x="308" y="57"/>
                    <a:pt x="307" y="55"/>
                  </a:cubicBezTo>
                  <a:close/>
                  <a:moveTo>
                    <a:pt x="292" y="226"/>
                  </a:moveTo>
                  <a:cubicBezTo>
                    <a:pt x="292" y="248"/>
                    <a:pt x="235" y="272"/>
                    <a:pt x="154" y="272"/>
                  </a:cubicBezTo>
                  <a:cubicBezTo>
                    <a:pt x="73" y="272"/>
                    <a:pt x="16" y="248"/>
                    <a:pt x="16" y="226"/>
                  </a:cubicBezTo>
                  <a:cubicBezTo>
                    <a:pt x="16" y="226"/>
                    <a:pt x="16" y="226"/>
                    <a:pt x="16" y="225"/>
                  </a:cubicBezTo>
                  <a:cubicBezTo>
                    <a:pt x="16" y="172"/>
                    <a:pt x="16" y="172"/>
                    <a:pt x="16" y="172"/>
                  </a:cubicBezTo>
                  <a:cubicBezTo>
                    <a:pt x="39" y="191"/>
                    <a:pt x="86" y="206"/>
                    <a:pt x="154" y="206"/>
                  </a:cubicBezTo>
                  <a:cubicBezTo>
                    <a:pt x="222" y="206"/>
                    <a:pt x="269" y="191"/>
                    <a:pt x="292" y="172"/>
                  </a:cubicBezTo>
                  <a:lnTo>
                    <a:pt x="292" y="226"/>
                  </a:lnTo>
                  <a:close/>
                  <a:moveTo>
                    <a:pt x="292" y="144"/>
                  </a:moveTo>
                  <a:cubicBezTo>
                    <a:pt x="292" y="166"/>
                    <a:pt x="235" y="190"/>
                    <a:pt x="154" y="190"/>
                  </a:cubicBezTo>
                  <a:cubicBezTo>
                    <a:pt x="73" y="190"/>
                    <a:pt x="16" y="166"/>
                    <a:pt x="16" y="144"/>
                  </a:cubicBezTo>
                  <a:cubicBezTo>
                    <a:pt x="16" y="144"/>
                    <a:pt x="16" y="144"/>
                    <a:pt x="16" y="144"/>
                  </a:cubicBezTo>
                  <a:cubicBezTo>
                    <a:pt x="16" y="90"/>
                    <a:pt x="16" y="90"/>
                    <a:pt x="16" y="90"/>
                  </a:cubicBezTo>
                  <a:cubicBezTo>
                    <a:pt x="39" y="109"/>
                    <a:pt x="86" y="124"/>
                    <a:pt x="154" y="124"/>
                  </a:cubicBezTo>
                  <a:cubicBezTo>
                    <a:pt x="222" y="124"/>
                    <a:pt x="269" y="109"/>
                    <a:pt x="292" y="90"/>
                  </a:cubicBezTo>
                  <a:lnTo>
                    <a:pt x="292" y="144"/>
                  </a:lnTo>
                  <a:close/>
                  <a:moveTo>
                    <a:pt x="154" y="16"/>
                  </a:moveTo>
                  <a:cubicBezTo>
                    <a:pt x="235" y="16"/>
                    <a:pt x="292" y="40"/>
                    <a:pt x="292" y="62"/>
                  </a:cubicBezTo>
                  <a:cubicBezTo>
                    <a:pt x="292" y="62"/>
                    <a:pt x="292" y="62"/>
                    <a:pt x="292" y="62"/>
                  </a:cubicBezTo>
                  <a:cubicBezTo>
                    <a:pt x="292" y="84"/>
                    <a:pt x="235" y="108"/>
                    <a:pt x="154" y="108"/>
                  </a:cubicBezTo>
                  <a:cubicBezTo>
                    <a:pt x="73" y="108"/>
                    <a:pt x="16" y="84"/>
                    <a:pt x="16" y="62"/>
                  </a:cubicBezTo>
                  <a:cubicBezTo>
                    <a:pt x="16" y="40"/>
                    <a:pt x="73" y="16"/>
                    <a:pt x="154" y="16"/>
                  </a:cubicBezTo>
                  <a:close/>
                  <a:moveTo>
                    <a:pt x="154" y="355"/>
                  </a:moveTo>
                  <a:cubicBezTo>
                    <a:pt x="73" y="355"/>
                    <a:pt x="16" y="331"/>
                    <a:pt x="16" y="309"/>
                  </a:cubicBezTo>
                  <a:cubicBezTo>
                    <a:pt x="16" y="309"/>
                    <a:pt x="16" y="309"/>
                    <a:pt x="16" y="309"/>
                  </a:cubicBezTo>
                  <a:cubicBezTo>
                    <a:pt x="16" y="254"/>
                    <a:pt x="16" y="254"/>
                    <a:pt x="16" y="254"/>
                  </a:cubicBezTo>
                  <a:cubicBezTo>
                    <a:pt x="39" y="273"/>
                    <a:pt x="86" y="288"/>
                    <a:pt x="154" y="288"/>
                  </a:cubicBezTo>
                  <a:cubicBezTo>
                    <a:pt x="222" y="288"/>
                    <a:pt x="269" y="273"/>
                    <a:pt x="292" y="254"/>
                  </a:cubicBezTo>
                  <a:cubicBezTo>
                    <a:pt x="292" y="309"/>
                    <a:pt x="292" y="309"/>
                    <a:pt x="292" y="309"/>
                  </a:cubicBezTo>
                  <a:cubicBezTo>
                    <a:pt x="292" y="331"/>
                    <a:pt x="235" y="355"/>
                    <a:pt x="154" y="355"/>
                  </a:cubicBezTo>
                  <a:close/>
                </a:path>
              </a:pathLst>
            </a:custGeom>
            <a:solidFill>
              <a:srgbClr val="707072"/>
            </a:solidFill>
            <a:ln>
              <a:solidFill>
                <a:srgbClr val="707072"/>
              </a:solidFill>
            </a:ln>
          </p:spPr>
          <p:txBody>
            <a:bodyPr vert="horz" wrap="square" lIns="91416" tIns="45708" rIns="91416" bIns="45708" numCol="1" anchor="t" anchorCtr="0" compatLnSpc="1">
              <a:prstTxWarp prst="textNoShape">
                <a:avLst/>
              </a:prstTxWarp>
            </a:bodyPr>
            <a:lstStyle/>
            <a:p>
              <a:pPr defTabSz="914126"/>
              <a:endParaRPr lang="en-US" sz="2000" kern="0">
                <a:solidFill>
                  <a:sysClr val="windowText" lastClr="000000"/>
                </a:solidFill>
              </a:endParaRPr>
            </a:p>
          </p:txBody>
        </p:sp>
      </p:grpSp>
      <p:grpSp>
        <p:nvGrpSpPr>
          <p:cNvPr id="180" name="Group 179"/>
          <p:cNvGrpSpPr/>
          <p:nvPr/>
        </p:nvGrpSpPr>
        <p:grpSpPr>
          <a:xfrm>
            <a:off x="3218983" y="2402450"/>
            <a:ext cx="190932" cy="229849"/>
            <a:chOff x="2377390" y="2287147"/>
            <a:chExt cx="187486" cy="225701"/>
          </a:xfrm>
        </p:grpSpPr>
        <p:sp>
          <p:nvSpPr>
            <p:cNvPr id="181" name="Oval 180"/>
            <p:cNvSpPr/>
            <p:nvPr/>
          </p:nvSpPr>
          <p:spPr>
            <a:xfrm>
              <a:off x="2377390" y="2295556"/>
              <a:ext cx="187486" cy="70074"/>
            </a:xfrm>
            <a:prstGeom prst="ellipse">
              <a:avLst/>
            </a:prstGeom>
            <a:solidFill>
              <a:schemeClr val="bg2"/>
            </a:solidFill>
            <a:ln w="9525">
              <a:noFill/>
              <a:miter lim="800000"/>
              <a:headEnd/>
              <a:tailEnd/>
            </a:ln>
          </p:spPr>
          <p:txBody>
            <a:bodyPr wrap="square" rtlCol="0" anchor="ctr"/>
            <a:lstStyle/>
            <a:p>
              <a:pPr algn="ctr" defTabSz="914126"/>
              <a:endParaRPr lang="en-US" sz="2000" kern="0" dirty="0">
                <a:solidFill>
                  <a:srgbClr val="404040"/>
                </a:solidFill>
                <a:latin typeface="Arial"/>
              </a:endParaRPr>
            </a:p>
          </p:txBody>
        </p:sp>
        <p:sp>
          <p:nvSpPr>
            <p:cNvPr id="182" name="Oval 181"/>
            <p:cNvSpPr/>
            <p:nvPr/>
          </p:nvSpPr>
          <p:spPr>
            <a:xfrm>
              <a:off x="2377390" y="2433472"/>
              <a:ext cx="187486" cy="70074"/>
            </a:xfrm>
            <a:prstGeom prst="ellipse">
              <a:avLst/>
            </a:prstGeom>
            <a:solidFill>
              <a:schemeClr val="bg2"/>
            </a:solidFill>
            <a:ln w="9525">
              <a:noFill/>
              <a:miter lim="800000"/>
              <a:headEnd/>
              <a:tailEnd/>
            </a:ln>
          </p:spPr>
          <p:txBody>
            <a:bodyPr wrap="square" rtlCol="0" anchor="ctr"/>
            <a:lstStyle/>
            <a:p>
              <a:pPr algn="ctr" defTabSz="914126"/>
              <a:endParaRPr lang="en-US" sz="2000" kern="0" dirty="0">
                <a:solidFill>
                  <a:srgbClr val="404040"/>
                </a:solidFill>
                <a:latin typeface="Arial"/>
              </a:endParaRPr>
            </a:p>
          </p:txBody>
        </p:sp>
        <p:sp>
          <p:nvSpPr>
            <p:cNvPr id="183" name="Rectangle 182"/>
            <p:cNvSpPr/>
            <p:nvPr/>
          </p:nvSpPr>
          <p:spPr>
            <a:xfrm>
              <a:off x="2377390" y="2335244"/>
              <a:ext cx="187486" cy="125862"/>
            </a:xfrm>
            <a:prstGeom prst="rect">
              <a:avLst/>
            </a:prstGeom>
            <a:solidFill>
              <a:schemeClr val="bg2"/>
            </a:solidFill>
            <a:ln w="9525">
              <a:noFill/>
              <a:miter lim="800000"/>
              <a:headEnd/>
              <a:tailEnd/>
            </a:ln>
          </p:spPr>
          <p:txBody>
            <a:bodyPr wrap="square" rtlCol="0" anchor="ctr"/>
            <a:lstStyle/>
            <a:p>
              <a:pPr algn="ctr" defTabSz="914126"/>
              <a:endParaRPr lang="en-US" sz="2000" kern="0" dirty="0">
                <a:solidFill>
                  <a:srgbClr val="404040"/>
                </a:solidFill>
                <a:latin typeface="Arial"/>
              </a:endParaRPr>
            </a:p>
          </p:txBody>
        </p:sp>
        <p:sp>
          <p:nvSpPr>
            <p:cNvPr id="184" name="Freeform 17"/>
            <p:cNvSpPr>
              <a:spLocks noEditPoints="1"/>
            </p:cNvSpPr>
            <p:nvPr/>
          </p:nvSpPr>
          <p:spPr bwMode="auto">
            <a:xfrm>
              <a:off x="2377390" y="2287147"/>
              <a:ext cx="187486" cy="225701"/>
            </a:xfrm>
            <a:custGeom>
              <a:avLst/>
              <a:gdLst>
                <a:gd name="T0" fmla="*/ 307 w 308"/>
                <a:gd name="T1" fmla="*/ 55 h 371"/>
                <a:gd name="T2" fmla="*/ 154 w 308"/>
                <a:gd name="T3" fmla="*/ 0 h 371"/>
                <a:gd name="T4" fmla="*/ 1 w 308"/>
                <a:gd name="T5" fmla="*/ 55 h 371"/>
                <a:gd name="T6" fmla="*/ 0 w 308"/>
                <a:gd name="T7" fmla="*/ 59 h 371"/>
                <a:gd name="T8" fmla="*/ 0 w 308"/>
                <a:gd name="T9" fmla="*/ 315 h 371"/>
                <a:gd name="T10" fmla="*/ 3 w 308"/>
                <a:gd name="T11" fmla="*/ 321 h 371"/>
                <a:gd name="T12" fmla="*/ 154 w 308"/>
                <a:gd name="T13" fmla="*/ 371 h 371"/>
                <a:gd name="T14" fmla="*/ 305 w 308"/>
                <a:gd name="T15" fmla="*/ 321 h 371"/>
                <a:gd name="T16" fmla="*/ 308 w 308"/>
                <a:gd name="T17" fmla="*/ 315 h 371"/>
                <a:gd name="T18" fmla="*/ 308 w 308"/>
                <a:gd name="T19" fmla="*/ 309 h 371"/>
                <a:gd name="T20" fmla="*/ 308 w 308"/>
                <a:gd name="T21" fmla="*/ 309 h 371"/>
                <a:gd name="T22" fmla="*/ 308 w 308"/>
                <a:gd name="T23" fmla="*/ 309 h 371"/>
                <a:gd name="T24" fmla="*/ 308 w 308"/>
                <a:gd name="T25" fmla="*/ 226 h 371"/>
                <a:gd name="T26" fmla="*/ 308 w 308"/>
                <a:gd name="T27" fmla="*/ 226 h 371"/>
                <a:gd name="T28" fmla="*/ 308 w 308"/>
                <a:gd name="T29" fmla="*/ 225 h 371"/>
                <a:gd name="T30" fmla="*/ 308 w 308"/>
                <a:gd name="T31" fmla="*/ 144 h 371"/>
                <a:gd name="T32" fmla="*/ 308 w 308"/>
                <a:gd name="T33" fmla="*/ 144 h 371"/>
                <a:gd name="T34" fmla="*/ 308 w 308"/>
                <a:gd name="T35" fmla="*/ 144 h 371"/>
                <a:gd name="T36" fmla="*/ 308 w 308"/>
                <a:gd name="T37" fmla="*/ 62 h 371"/>
                <a:gd name="T38" fmla="*/ 308 w 308"/>
                <a:gd name="T39" fmla="*/ 62 h 371"/>
                <a:gd name="T40" fmla="*/ 308 w 308"/>
                <a:gd name="T41" fmla="*/ 62 h 371"/>
                <a:gd name="T42" fmla="*/ 308 w 308"/>
                <a:gd name="T43" fmla="*/ 59 h 371"/>
                <a:gd name="T44" fmla="*/ 307 w 308"/>
                <a:gd name="T45" fmla="*/ 55 h 371"/>
                <a:gd name="T46" fmla="*/ 292 w 308"/>
                <a:gd name="T47" fmla="*/ 226 h 371"/>
                <a:gd name="T48" fmla="*/ 154 w 308"/>
                <a:gd name="T49" fmla="*/ 272 h 371"/>
                <a:gd name="T50" fmla="*/ 16 w 308"/>
                <a:gd name="T51" fmla="*/ 226 h 371"/>
                <a:gd name="T52" fmla="*/ 16 w 308"/>
                <a:gd name="T53" fmla="*/ 225 h 371"/>
                <a:gd name="T54" fmla="*/ 16 w 308"/>
                <a:gd name="T55" fmla="*/ 172 h 371"/>
                <a:gd name="T56" fmla="*/ 154 w 308"/>
                <a:gd name="T57" fmla="*/ 206 h 371"/>
                <a:gd name="T58" fmla="*/ 292 w 308"/>
                <a:gd name="T59" fmla="*/ 172 h 371"/>
                <a:gd name="T60" fmla="*/ 292 w 308"/>
                <a:gd name="T61" fmla="*/ 226 h 371"/>
                <a:gd name="T62" fmla="*/ 292 w 308"/>
                <a:gd name="T63" fmla="*/ 144 h 371"/>
                <a:gd name="T64" fmla="*/ 154 w 308"/>
                <a:gd name="T65" fmla="*/ 190 h 371"/>
                <a:gd name="T66" fmla="*/ 16 w 308"/>
                <a:gd name="T67" fmla="*/ 144 h 371"/>
                <a:gd name="T68" fmla="*/ 16 w 308"/>
                <a:gd name="T69" fmla="*/ 144 h 371"/>
                <a:gd name="T70" fmla="*/ 16 w 308"/>
                <a:gd name="T71" fmla="*/ 90 h 371"/>
                <a:gd name="T72" fmla="*/ 154 w 308"/>
                <a:gd name="T73" fmla="*/ 124 h 371"/>
                <a:gd name="T74" fmla="*/ 292 w 308"/>
                <a:gd name="T75" fmla="*/ 90 h 371"/>
                <a:gd name="T76" fmla="*/ 292 w 308"/>
                <a:gd name="T77" fmla="*/ 144 h 371"/>
                <a:gd name="T78" fmla="*/ 154 w 308"/>
                <a:gd name="T79" fmla="*/ 16 h 371"/>
                <a:gd name="T80" fmla="*/ 292 w 308"/>
                <a:gd name="T81" fmla="*/ 62 h 371"/>
                <a:gd name="T82" fmla="*/ 292 w 308"/>
                <a:gd name="T83" fmla="*/ 62 h 371"/>
                <a:gd name="T84" fmla="*/ 154 w 308"/>
                <a:gd name="T85" fmla="*/ 108 h 371"/>
                <a:gd name="T86" fmla="*/ 16 w 308"/>
                <a:gd name="T87" fmla="*/ 62 h 371"/>
                <a:gd name="T88" fmla="*/ 154 w 308"/>
                <a:gd name="T89" fmla="*/ 16 h 371"/>
                <a:gd name="T90" fmla="*/ 154 w 308"/>
                <a:gd name="T91" fmla="*/ 355 h 371"/>
                <a:gd name="T92" fmla="*/ 16 w 308"/>
                <a:gd name="T93" fmla="*/ 309 h 371"/>
                <a:gd name="T94" fmla="*/ 16 w 308"/>
                <a:gd name="T95" fmla="*/ 309 h 371"/>
                <a:gd name="T96" fmla="*/ 16 w 308"/>
                <a:gd name="T97" fmla="*/ 254 h 371"/>
                <a:gd name="T98" fmla="*/ 154 w 308"/>
                <a:gd name="T99" fmla="*/ 288 h 371"/>
                <a:gd name="T100" fmla="*/ 292 w 308"/>
                <a:gd name="T101" fmla="*/ 254 h 371"/>
                <a:gd name="T102" fmla="*/ 292 w 308"/>
                <a:gd name="T103" fmla="*/ 309 h 371"/>
                <a:gd name="T104" fmla="*/ 154 w 308"/>
                <a:gd name="T105" fmla="*/ 355 h 3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308" h="371">
                  <a:moveTo>
                    <a:pt x="307" y="55"/>
                  </a:moveTo>
                  <a:cubicBezTo>
                    <a:pt x="300" y="27"/>
                    <a:pt x="247" y="0"/>
                    <a:pt x="154" y="0"/>
                  </a:cubicBezTo>
                  <a:cubicBezTo>
                    <a:pt x="61" y="0"/>
                    <a:pt x="8" y="27"/>
                    <a:pt x="1" y="55"/>
                  </a:cubicBezTo>
                  <a:cubicBezTo>
                    <a:pt x="0" y="56"/>
                    <a:pt x="0" y="58"/>
                    <a:pt x="0" y="59"/>
                  </a:cubicBezTo>
                  <a:cubicBezTo>
                    <a:pt x="0" y="315"/>
                    <a:pt x="0" y="315"/>
                    <a:pt x="0" y="315"/>
                  </a:cubicBezTo>
                  <a:cubicBezTo>
                    <a:pt x="0" y="317"/>
                    <a:pt x="1" y="320"/>
                    <a:pt x="3" y="321"/>
                  </a:cubicBezTo>
                  <a:cubicBezTo>
                    <a:pt x="15" y="347"/>
                    <a:pt x="67" y="371"/>
                    <a:pt x="154" y="371"/>
                  </a:cubicBezTo>
                  <a:cubicBezTo>
                    <a:pt x="241" y="371"/>
                    <a:pt x="293" y="347"/>
                    <a:pt x="305" y="321"/>
                  </a:cubicBezTo>
                  <a:cubicBezTo>
                    <a:pt x="307" y="320"/>
                    <a:pt x="308" y="317"/>
                    <a:pt x="308" y="315"/>
                  </a:cubicBezTo>
                  <a:cubicBezTo>
                    <a:pt x="308" y="309"/>
                    <a:pt x="308" y="309"/>
                    <a:pt x="308" y="309"/>
                  </a:cubicBezTo>
                  <a:cubicBezTo>
                    <a:pt x="308" y="309"/>
                    <a:pt x="308" y="309"/>
                    <a:pt x="308" y="309"/>
                  </a:cubicBezTo>
                  <a:cubicBezTo>
                    <a:pt x="308" y="309"/>
                    <a:pt x="308" y="309"/>
                    <a:pt x="308" y="309"/>
                  </a:cubicBezTo>
                  <a:cubicBezTo>
                    <a:pt x="308" y="226"/>
                    <a:pt x="308" y="226"/>
                    <a:pt x="308" y="226"/>
                  </a:cubicBezTo>
                  <a:cubicBezTo>
                    <a:pt x="308" y="226"/>
                    <a:pt x="308" y="226"/>
                    <a:pt x="308" y="226"/>
                  </a:cubicBezTo>
                  <a:cubicBezTo>
                    <a:pt x="308" y="226"/>
                    <a:pt x="308" y="226"/>
                    <a:pt x="308" y="225"/>
                  </a:cubicBezTo>
                  <a:cubicBezTo>
                    <a:pt x="308" y="144"/>
                    <a:pt x="308" y="144"/>
                    <a:pt x="308" y="144"/>
                  </a:cubicBezTo>
                  <a:cubicBezTo>
                    <a:pt x="308" y="144"/>
                    <a:pt x="308" y="144"/>
                    <a:pt x="308" y="144"/>
                  </a:cubicBezTo>
                  <a:cubicBezTo>
                    <a:pt x="308" y="144"/>
                    <a:pt x="308" y="144"/>
                    <a:pt x="308" y="144"/>
                  </a:cubicBezTo>
                  <a:cubicBezTo>
                    <a:pt x="308" y="62"/>
                    <a:pt x="308" y="62"/>
                    <a:pt x="308" y="62"/>
                  </a:cubicBezTo>
                  <a:cubicBezTo>
                    <a:pt x="308" y="62"/>
                    <a:pt x="308" y="62"/>
                    <a:pt x="308" y="62"/>
                  </a:cubicBezTo>
                  <a:cubicBezTo>
                    <a:pt x="308" y="62"/>
                    <a:pt x="308" y="62"/>
                    <a:pt x="308" y="62"/>
                  </a:cubicBezTo>
                  <a:cubicBezTo>
                    <a:pt x="308" y="59"/>
                    <a:pt x="308" y="59"/>
                    <a:pt x="308" y="59"/>
                  </a:cubicBezTo>
                  <a:cubicBezTo>
                    <a:pt x="308" y="58"/>
                    <a:pt x="308" y="57"/>
                    <a:pt x="307" y="55"/>
                  </a:cubicBezTo>
                  <a:close/>
                  <a:moveTo>
                    <a:pt x="292" y="226"/>
                  </a:moveTo>
                  <a:cubicBezTo>
                    <a:pt x="292" y="248"/>
                    <a:pt x="235" y="272"/>
                    <a:pt x="154" y="272"/>
                  </a:cubicBezTo>
                  <a:cubicBezTo>
                    <a:pt x="73" y="272"/>
                    <a:pt x="16" y="248"/>
                    <a:pt x="16" y="226"/>
                  </a:cubicBezTo>
                  <a:cubicBezTo>
                    <a:pt x="16" y="226"/>
                    <a:pt x="16" y="226"/>
                    <a:pt x="16" y="225"/>
                  </a:cubicBezTo>
                  <a:cubicBezTo>
                    <a:pt x="16" y="172"/>
                    <a:pt x="16" y="172"/>
                    <a:pt x="16" y="172"/>
                  </a:cubicBezTo>
                  <a:cubicBezTo>
                    <a:pt x="39" y="191"/>
                    <a:pt x="86" y="206"/>
                    <a:pt x="154" y="206"/>
                  </a:cubicBezTo>
                  <a:cubicBezTo>
                    <a:pt x="222" y="206"/>
                    <a:pt x="269" y="191"/>
                    <a:pt x="292" y="172"/>
                  </a:cubicBezTo>
                  <a:lnTo>
                    <a:pt x="292" y="226"/>
                  </a:lnTo>
                  <a:close/>
                  <a:moveTo>
                    <a:pt x="292" y="144"/>
                  </a:moveTo>
                  <a:cubicBezTo>
                    <a:pt x="292" y="166"/>
                    <a:pt x="235" y="190"/>
                    <a:pt x="154" y="190"/>
                  </a:cubicBezTo>
                  <a:cubicBezTo>
                    <a:pt x="73" y="190"/>
                    <a:pt x="16" y="166"/>
                    <a:pt x="16" y="144"/>
                  </a:cubicBezTo>
                  <a:cubicBezTo>
                    <a:pt x="16" y="144"/>
                    <a:pt x="16" y="144"/>
                    <a:pt x="16" y="144"/>
                  </a:cubicBezTo>
                  <a:cubicBezTo>
                    <a:pt x="16" y="90"/>
                    <a:pt x="16" y="90"/>
                    <a:pt x="16" y="90"/>
                  </a:cubicBezTo>
                  <a:cubicBezTo>
                    <a:pt x="39" y="109"/>
                    <a:pt x="86" y="124"/>
                    <a:pt x="154" y="124"/>
                  </a:cubicBezTo>
                  <a:cubicBezTo>
                    <a:pt x="222" y="124"/>
                    <a:pt x="269" y="109"/>
                    <a:pt x="292" y="90"/>
                  </a:cubicBezTo>
                  <a:lnTo>
                    <a:pt x="292" y="144"/>
                  </a:lnTo>
                  <a:close/>
                  <a:moveTo>
                    <a:pt x="154" y="16"/>
                  </a:moveTo>
                  <a:cubicBezTo>
                    <a:pt x="235" y="16"/>
                    <a:pt x="292" y="40"/>
                    <a:pt x="292" y="62"/>
                  </a:cubicBezTo>
                  <a:cubicBezTo>
                    <a:pt x="292" y="62"/>
                    <a:pt x="292" y="62"/>
                    <a:pt x="292" y="62"/>
                  </a:cubicBezTo>
                  <a:cubicBezTo>
                    <a:pt x="292" y="84"/>
                    <a:pt x="235" y="108"/>
                    <a:pt x="154" y="108"/>
                  </a:cubicBezTo>
                  <a:cubicBezTo>
                    <a:pt x="73" y="108"/>
                    <a:pt x="16" y="84"/>
                    <a:pt x="16" y="62"/>
                  </a:cubicBezTo>
                  <a:cubicBezTo>
                    <a:pt x="16" y="40"/>
                    <a:pt x="73" y="16"/>
                    <a:pt x="154" y="16"/>
                  </a:cubicBezTo>
                  <a:close/>
                  <a:moveTo>
                    <a:pt x="154" y="355"/>
                  </a:moveTo>
                  <a:cubicBezTo>
                    <a:pt x="73" y="355"/>
                    <a:pt x="16" y="331"/>
                    <a:pt x="16" y="309"/>
                  </a:cubicBezTo>
                  <a:cubicBezTo>
                    <a:pt x="16" y="309"/>
                    <a:pt x="16" y="309"/>
                    <a:pt x="16" y="309"/>
                  </a:cubicBezTo>
                  <a:cubicBezTo>
                    <a:pt x="16" y="254"/>
                    <a:pt x="16" y="254"/>
                    <a:pt x="16" y="254"/>
                  </a:cubicBezTo>
                  <a:cubicBezTo>
                    <a:pt x="39" y="273"/>
                    <a:pt x="86" y="288"/>
                    <a:pt x="154" y="288"/>
                  </a:cubicBezTo>
                  <a:cubicBezTo>
                    <a:pt x="222" y="288"/>
                    <a:pt x="269" y="273"/>
                    <a:pt x="292" y="254"/>
                  </a:cubicBezTo>
                  <a:cubicBezTo>
                    <a:pt x="292" y="309"/>
                    <a:pt x="292" y="309"/>
                    <a:pt x="292" y="309"/>
                  </a:cubicBezTo>
                  <a:cubicBezTo>
                    <a:pt x="292" y="331"/>
                    <a:pt x="235" y="355"/>
                    <a:pt x="154" y="355"/>
                  </a:cubicBezTo>
                  <a:close/>
                </a:path>
              </a:pathLst>
            </a:custGeom>
            <a:solidFill>
              <a:srgbClr val="707072"/>
            </a:solidFill>
            <a:ln>
              <a:solidFill>
                <a:srgbClr val="707072"/>
              </a:solidFill>
            </a:ln>
          </p:spPr>
          <p:txBody>
            <a:bodyPr vert="horz" wrap="square" lIns="91416" tIns="45708" rIns="91416" bIns="45708" numCol="1" anchor="t" anchorCtr="0" compatLnSpc="1">
              <a:prstTxWarp prst="textNoShape">
                <a:avLst/>
              </a:prstTxWarp>
            </a:bodyPr>
            <a:lstStyle/>
            <a:p>
              <a:pPr defTabSz="914126"/>
              <a:endParaRPr lang="en-US" sz="2000" kern="0">
                <a:solidFill>
                  <a:sysClr val="windowText" lastClr="000000"/>
                </a:solidFill>
              </a:endParaRPr>
            </a:p>
          </p:txBody>
        </p:sp>
      </p:grpSp>
      <p:grpSp>
        <p:nvGrpSpPr>
          <p:cNvPr id="241" name="Group 240"/>
          <p:cNvGrpSpPr/>
          <p:nvPr/>
        </p:nvGrpSpPr>
        <p:grpSpPr>
          <a:xfrm>
            <a:off x="959242" y="4496762"/>
            <a:ext cx="728693" cy="877216"/>
            <a:chOff x="3013418" y="1975878"/>
            <a:chExt cx="324660" cy="390835"/>
          </a:xfrm>
        </p:grpSpPr>
        <p:sp>
          <p:nvSpPr>
            <p:cNvPr id="242" name="Oval 241"/>
            <p:cNvSpPr/>
            <p:nvPr/>
          </p:nvSpPr>
          <p:spPr>
            <a:xfrm>
              <a:off x="3013418" y="1990440"/>
              <a:ext cx="324660" cy="121344"/>
            </a:xfrm>
            <a:prstGeom prst="ellipse">
              <a:avLst/>
            </a:prstGeom>
            <a:solidFill>
              <a:schemeClr val="bg2"/>
            </a:solidFill>
            <a:ln w="9525">
              <a:noFill/>
              <a:miter lim="800000"/>
              <a:headEnd/>
              <a:tailEnd/>
            </a:ln>
          </p:spPr>
          <p:txBody>
            <a:bodyPr wrap="square" rtlCol="0" anchor="ctr"/>
            <a:lstStyle/>
            <a:p>
              <a:pPr algn="ctr" defTabSz="914126"/>
              <a:endParaRPr lang="en-US" sz="1799" kern="0" dirty="0">
                <a:solidFill>
                  <a:srgbClr val="404040"/>
                </a:solidFill>
                <a:latin typeface="Arial"/>
              </a:endParaRPr>
            </a:p>
          </p:txBody>
        </p:sp>
        <p:sp>
          <p:nvSpPr>
            <p:cNvPr id="244" name="Oval 243"/>
            <p:cNvSpPr/>
            <p:nvPr/>
          </p:nvSpPr>
          <p:spPr>
            <a:xfrm>
              <a:off x="3013418" y="2229261"/>
              <a:ext cx="324660" cy="121344"/>
            </a:xfrm>
            <a:prstGeom prst="ellipse">
              <a:avLst/>
            </a:prstGeom>
            <a:solidFill>
              <a:schemeClr val="bg2"/>
            </a:solidFill>
            <a:ln w="9525">
              <a:noFill/>
              <a:miter lim="800000"/>
              <a:headEnd/>
              <a:tailEnd/>
            </a:ln>
          </p:spPr>
          <p:txBody>
            <a:bodyPr wrap="square" rtlCol="0" anchor="ctr"/>
            <a:lstStyle/>
            <a:p>
              <a:pPr algn="ctr" defTabSz="914126"/>
              <a:endParaRPr lang="en-US" sz="1799" kern="0" dirty="0">
                <a:solidFill>
                  <a:srgbClr val="404040"/>
                </a:solidFill>
                <a:latin typeface="Arial"/>
              </a:endParaRPr>
            </a:p>
          </p:txBody>
        </p:sp>
        <p:sp>
          <p:nvSpPr>
            <p:cNvPr id="245" name="Rectangle 244"/>
            <p:cNvSpPr/>
            <p:nvPr/>
          </p:nvSpPr>
          <p:spPr>
            <a:xfrm>
              <a:off x="3013418" y="2059166"/>
              <a:ext cx="324660" cy="217948"/>
            </a:xfrm>
            <a:prstGeom prst="rect">
              <a:avLst/>
            </a:prstGeom>
            <a:solidFill>
              <a:schemeClr val="bg2"/>
            </a:solidFill>
            <a:ln w="9525">
              <a:noFill/>
              <a:miter lim="800000"/>
              <a:headEnd/>
              <a:tailEnd/>
            </a:ln>
          </p:spPr>
          <p:txBody>
            <a:bodyPr wrap="square" rtlCol="0" anchor="ctr"/>
            <a:lstStyle/>
            <a:p>
              <a:pPr algn="ctr" defTabSz="914126"/>
              <a:endParaRPr lang="en-US" sz="1799" kern="0" dirty="0">
                <a:solidFill>
                  <a:srgbClr val="404040"/>
                </a:solidFill>
                <a:latin typeface="Arial"/>
              </a:endParaRPr>
            </a:p>
          </p:txBody>
        </p:sp>
        <p:sp>
          <p:nvSpPr>
            <p:cNvPr id="289" name="Freeform 17"/>
            <p:cNvSpPr>
              <a:spLocks noEditPoints="1"/>
            </p:cNvSpPr>
            <p:nvPr/>
          </p:nvSpPr>
          <p:spPr bwMode="auto">
            <a:xfrm>
              <a:off x="3013418" y="1975878"/>
              <a:ext cx="324660" cy="390835"/>
            </a:xfrm>
            <a:custGeom>
              <a:avLst/>
              <a:gdLst>
                <a:gd name="T0" fmla="*/ 307 w 308"/>
                <a:gd name="T1" fmla="*/ 55 h 371"/>
                <a:gd name="T2" fmla="*/ 154 w 308"/>
                <a:gd name="T3" fmla="*/ 0 h 371"/>
                <a:gd name="T4" fmla="*/ 1 w 308"/>
                <a:gd name="T5" fmla="*/ 55 h 371"/>
                <a:gd name="T6" fmla="*/ 0 w 308"/>
                <a:gd name="T7" fmla="*/ 59 h 371"/>
                <a:gd name="T8" fmla="*/ 0 w 308"/>
                <a:gd name="T9" fmla="*/ 315 h 371"/>
                <a:gd name="T10" fmla="*/ 3 w 308"/>
                <a:gd name="T11" fmla="*/ 321 h 371"/>
                <a:gd name="T12" fmla="*/ 154 w 308"/>
                <a:gd name="T13" fmla="*/ 371 h 371"/>
                <a:gd name="T14" fmla="*/ 305 w 308"/>
                <a:gd name="T15" fmla="*/ 321 h 371"/>
                <a:gd name="T16" fmla="*/ 308 w 308"/>
                <a:gd name="T17" fmla="*/ 315 h 371"/>
                <a:gd name="T18" fmla="*/ 308 w 308"/>
                <a:gd name="T19" fmla="*/ 309 h 371"/>
                <a:gd name="T20" fmla="*/ 308 w 308"/>
                <a:gd name="T21" fmla="*/ 309 h 371"/>
                <a:gd name="T22" fmla="*/ 308 w 308"/>
                <a:gd name="T23" fmla="*/ 309 h 371"/>
                <a:gd name="T24" fmla="*/ 308 w 308"/>
                <a:gd name="T25" fmla="*/ 226 h 371"/>
                <a:gd name="T26" fmla="*/ 308 w 308"/>
                <a:gd name="T27" fmla="*/ 226 h 371"/>
                <a:gd name="T28" fmla="*/ 308 w 308"/>
                <a:gd name="T29" fmla="*/ 225 h 371"/>
                <a:gd name="T30" fmla="*/ 308 w 308"/>
                <a:gd name="T31" fmla="*/ 144 h 371"/>
                <a:gd name="T32" fmla="*/ 308 w 308"/>
                <a:gd name="T33" fmla="*/ 144 h 371"/>
                <a:gd name="T34" fmla="*/ 308 w 308"/>
                <a:gd name="T35" fmla="*/ 144 h 371"/>
                <a:gd name="T36" fmla="*/ 308 w 308"/>
                <a:gd name="T37" fmla="*/ 62 h 371"/>
                <a:gd name="T38" fmla="*/ 308 w 308"/>
                <a:gd name="T39" fmla="*/ 62 h 371"/>
                <a:gd name="T40" fmla="*/ 308 w 308"/>
                <a:gd name="T41" fmla="*/ 62 h 371"/>
                <a:gd name="T42" fmla="*/ 308 w 308"/>
                <a:gd name="T43" fmla="*/ 59 h 371"/>
                <a:gd name="T44" fmla="*/ 307 w 308"/>
                <a:gd name="T45" fmla="*/ 55 h 371"/>
                <a:gd name="T46" fmla="*/ 292 w 308"/>
                <a:gd name="T47" fmla="*/ 226 h 371"/>
                <a:gd name="T48" fmla="*/ 154 w 308"/>
                <a:gd name="T49" fmla="*/ 272 h 371"/>
                <a:gd name="T50" fmla="*/ 16 w 308"/>
                <a:gd name="T51" fmla="*/ 226 h 371"/>
                <a:gd name="T52" fmla="*/ 16 w 308"/>
                <a:gd name="T53" fmla="*/ 225 h 371"/>
                <a:gd name="T54" fmla="*/ 16 w 308"/>
                <a:gd name="T55" fmla="*/ 172 h 371"/>
                <a:gd name="T56" fmla="*/ 154 w 308"/>
                <a:gd name="T57" fmla="*/ 206 h 371"/>
                <a:gd name="T58" fmla="*/ 292 w 308"/>
                <a:gd name="T59" fmla="*/ 172 h 371"/>
                <a:gd name="T60" fmla="*/ 292 w 308"/>
                <a:gd name="T61" fmla="*/ 226 h 371"/>
                <a:gd name="T62" fmla="*/ 292 w 308"/>
                <a:gd name="T63" fmla="*/ 144 h 371"/>
                <a:gd name="T64" fmla="*/ 154 w 308"/>
                <a:gd name="T65" fmla="*/ 190 h 371"/>
                <a:gd name="T66" fmla="*/ 16 w 308"/>
                <a:gd name="T67" fmla="*/ 144 h 371"/>
                <a:gd name="T68" fmla="*/ 16 w 308"/>
                <a:gd name="T69" fmla="*/ 144 h 371"/>
                <a:gd name="T70" fmla="*/ 16 w 308"/>
                <a:gd name="T71" fmla="*/ 90 h 371"/>
                <a:gd name="T72" fmla="*/ 154 w 308"/>
                <a:gd name="T73" fmla="*/ 124 h 371"/>
                <a:gd name="T74" fmla="*/ 292 w 308"/>
                <a:gd name="T75" fmla="*/ 90 h 371"/>
                <a:gd name="T76" fmla="*/ 292 w 308"/>
                <a:gd name="T77" fmla="*/ 144 h 371"/>
                <a:gd name="T78" fmla="*/ 154 w 308"/>
                <a:gd name="T79" fmla="*/ 16 h 371"/>
                <a:gd name="T80" fmla="*/ 292 w 308"/>
                <a:gd name="T81" fmla="*/ 62 h 371"/>
                <a:gd name="T82" fmla="*/ 292 w 308"/>
                <a:gd name="T83" fmla="*/ 62 h 371"/>
                <a:gd name="T84" fmla="*/ 154 w 308"/>
                <a:gd name="T85" fmla="*/ 108 h 371"/>
                <a:gd name="T86" fmla="*/ 16 w 308"/>
                <a:gd name="T87" fmla="*/ 62 h 371"/>
                <a:gd name="T88" fmla="*/ 154 w 308"/>
                <a:gd name="T89" fmla="*/ 16 h 371"/>
                <a:gd name="T90" fmla="*/ 154 w 308"/>
                <a:gd name="T91" fmla="*/ 355 h 371"/>
                <a:gd name="T92" fmla="*/ 16 w 308"/>
                <a:gd name="T93" fmla="*/ 309 h 371"/>
                <a:gd name="T94" fmla="*/ 16 w 308"/>
                <a:gd name="T95" fmla="*/ 309 h 371"/>
                <a:gd name="T96" fmla="*/ 16 w 308"/>
                <a:gd name="T97" fmla="*/ 254 h 371"/>
                <a:gd name="T98" fmla="*/ 154 w 308"/>
                <a:gd name="T99" fmla="*/ 288 h 371"/>
                <a:gd name="T100" fmla="*/ 292 w 308"/>
                <a:gd name="T101" fmla="*/ 254 h 371"/>
                <a:gd name="T102" fmla="*/ 292 w 308"/>
                <a:gd name="T103" fmla="*/ 309 h 371"/>
                <a:gd name="T104" fmla="*/ 154 w 308"/>
                <a:gd name="T105" fmla="*/ 355 h 3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308" h="371">
                  <a:moveTo>
                    <a:pt x="307" y="55"/>
                  </a:moveTo>
                  <a:cubicBezTo>
                    <a:pt x="300" y="27"/>
                    <a:pt x="247" y="0"/>
                    <a:pt x="154" y="0"/>
                  </a:cubicBezTo>
                  <a:cubicBezTo>
                    <a:pt x="61" y="0"/>
                    <a:pt x="8" y="27"/>
                    <a:pt x="1" y="55"/>
                  </a:cubicBezTo>
                  <a:cubicBezTo>
                    <a:pt x="0" y="56"/>
                    <a:pt x="0" y="58"/>
                    <a:pt x="0" y="59"/>
                  </a:cubicBezTo>
                  <a:cubicBezTo>
                    <a:pt x="0" y="315"/>
                    <a:pt x="0" y="315"/>
                    <a:pt x="0" y="315"/>
                  </a:cubicBezTo>
                  <a:cubicBezTo>
                    <a:pt x="0" y="317"/>
                    <a:pt x="1" y="320"/>
                    <a:pt x="3" y="321"/>
                  </a:cubicBezTo>
                  <a:cubicBezTo>
                    <a:pt x="15" y="347"/>
                    <a:pt x="67" y="371"/>
                    <a:pt x="154" y="371"/>
                  </a:cubicBezTo>
                  <a:cubicBezTo>
                    <a:pt x="241" y="371"/>
                    <a:pt x="293" y="347"/>
                    <a:pt x="305" y="321"/>
                  </a:cubicBezTo>
                  <a:cubicBezTo>
                    <a:pt x="307" y="320"/>
                    <a:pt x="308" y="317"/>
                    <a:pt x="308" y="315"/>
                  </a:cubicBezTo>
                  <a:cubicBezTo>
                    <a:pt x="308" y="309"/>
                    <a:pt x="308" y="309"/>
                    <a:pt x="308" y="309"/>
                  </a:cubicBezTo>
                  <a:cubicBezTo>
                    <a:pt x="308" y="309"/>
                    <a:pt x="308" y="309"/>
                    <a:pt x="308" y="309"/>
                  </a:cubicBezTo>
                  <a:cubicBezTo>
                    <a:pt x="308" y="309"/>
                    <a:pt x="308" y="309"/>
                    <a:pt x="308" y="309"/>
                  </a:cubicBezTo>
                  <a:cubicBezTo>
                    <a:pt x="308" y="226"/>
                    <a:pt x="308" y="226"/>
                    <a:pt x="308" y="226"/>
                  </a:cubicBezTo>
                  <a:cubicBezTo>
                    <a:pt x="308" y="226"/>
                    <a:pt x="308" y="226"/>
                    <a:pt x="308" y="226"/>
                  </a:cubicBezTo>
                  <a:cubicBezTo>
                    <a:pt x="308" y="226"/>
                    <a:pt x="308" y="226"/>
                    <a:pt x="308" y="225"/>
                  </a:cubicBezTo>
                  <a:cubicBezTo>
                    <a:pt x="308" y="144"/>
                    <a:pt x="308" y="144"/>
                    <a:pt x="308" y="144"/>
                  </a:cubicBezTo>
                  <a:cubicBezTo>
                    <a:pt x="308" y="144"/>
                    <a:pt x="308" y="144"/>
                    <a:pt x="308" y="144"/>
                  </a:cubicBezTo>
                  <a:cubicBezTo>
                    <a:pt x="308" y="144"/>
                    <a:pt x="308" y="144"/>
                    <a:pt x="308" y="144"/>
                  </a:cubicBezTo>
                  <a:cubicBezTo>
                    <a:pt x="308" y="62"/>
                    <a:pt x="308" y="62"/>
                    <a:pt x="308" y="62"/>
                  </a:cubicBezTo>
                  <a:cubicBezTo>
                    <a:pt x="308" y="62"/>
                    <a:pt x="308" y="62"/>
                    <a:pt x="308" y="62"/>
                  </a:cubicBezTo>
                  <a:cubicBezTo>
                    <a:pt x="308" y="62"/>
                    <a:pt x="308" y="62"/>
                    <a:pt x="308" y="62"/>
                  </a:cubicBezTo>
                  <a:cubicBezTo>
                    <a:pt x="308" y="59"/>
                    <a:pt x="308" y="59"/>
                    <a:pt x="308" y="59"/>
                  </a:cubicBezTo>
                  <a:cubicBezTo>
                    <a:pt x="308" y="58"/>
                    <a:pt x="308" y="57"/>
                    <a:pt x="307" y="55"/>
                  </a:cubicBezTo>
                  <a:close/>
                  <a:moveTo>
                    <a:pt x="292" y="226"/>
                  </a:moveTo>
                  <a:cubicBezTo>
                    <a:pt x="292" y="248"/>
                    <a:pt x="235" y="272"/>
                    <a:pt x="154" y="272"/>
                  </a:cubicBezTo>
                  <a:cubicBezTo>
                    <a:pt x="73" y="272"/>
                    <a:pt x="16" y="248"/>
                    <a:pt x="16" y="226"/>
                  </a:cubicBezTo>
                  <a:cubicBezTo>
                    <a:pt x="16" y="226"/>
                    <a:pt x="16" y="226"/>
                    <a:pt x="16" y="225"/>
                  </a:cubicBezTo>
                  <a:cubicBezTo>
                    <a:pt x="16" y="172"/>
                    <a:pt x="16" y="172"/>
                    <a:pt x="16" y="172"/>
                  </a:cubicBezTo>
                  <a:cubicBezTo>
                    <a:pt x="39" y="191"/>
                    <a:pt x="86" y="206"/>
                    <a:pt x="154" y="206"/>
                  </a:cubicBezTo>
                  <a:cubicBezTo>
                    <a:pt x="222" y="206"/>
                    <a:pt x="269" y="191"/>
                    <a:pt x="292" y="172"/>
                  </a:cubicBezTo>
                  <a:lnTo>
                    <a:pt x="292" y="226"/>
                  </a:lnTo>
                  <a:close/>
                  <a:moveTo>
                    <a:pt x="292" y="144"/>
                  </a:moveTo>
                  <a:cubicBezTo>
                    <a:pt x="292" y="166"/>
                    <a:pt x="235" y="190"/>
                    <a:pt x="154" y="190"/>
                  </a:cubicBezTo>
                  <a:cubicBezTo>
                    <a:pt x="73" y="190"/>
                    <a:pt x="16" y="166"/>
                    <a:pt x="16" y="144"/>
                  </a:cubicBezTo>
                  <a:cubicBezTo>
                    <a:pt x="16" y="144"/>
                    <a:pt x="16" y="144"/>
                    <a:pt x="16" y="144"/>
                  </a:cubicBezTo>
                  <a:cubicBezTo>
                    <a:pt x="16" y="90"/>
                    <a:pt x="16" y="90"/>
                    <a:pt x="16" y="90"/>
                  </a:cubicBezTo>
                  <a:cubicBezTo>
                    <a:pt x="39" y="109"/>
                    <a:pt x="86" y="124"/>
                    <a:pt x="154" y="124"/>
                  </a:cubicBezTo>
                  <a:cubicBezTo>
                    <a:pt x="222" y="124"/>
                    <a:pt x="269" y="109"/>
                    <a:pt x="292" y="90"/>
                  </a:cubicBezTo>
                  <a:lnTo>
                    <a:pt x="292" y="144"/>
                  </a:lnTo>
                  <a:close/>
                  <a:moveTo>
                    <a:pt x="154" y="16"/>
                  </a:moveTo>
                  <a:cubicBezTo>
                    <a:pt x="235" y="16"/>
                    <a:pt x="292" y="40"/>
                    <a:pt x="292" y="62"/>
                  </a:cubicBezTo>
                  <a:cubicBezTo>
                    <a:pt x="292" y="62"/>
                    <a:pt x="292" y="62"/>
                    <a:pt x="292" y="62"/>
                  </a:cubicBezTo>
                  <a:cubicBezTo>
                    <a:pt x="292" y="84"/>
                    <a:pt x="235" y="108"/>
                    <a:pt x="154" y="108"/>
                  </a:cubicBezTo>
                  <a:cubicBezTo>
                    <a:pt x="73" y="108"/>
                    <a:pt x="16" y="84"/>
                    <a:pt x="16" y="62"/>
                  </a:cubicBezTo>
                  <a:cubicBezTo>
                    <a:pt x="16" y="40"/>
                    <a:pt x="73" y="16"/>
                    <a:pt x="154" y="16"/>
                  </a:cubicBezTo>
                  <a:close/>
                  <a:moveTo>
                    <a:pt x="154" y="355"/>
                  </a:moveTo>
                  <a:cubicBezTo>
                    <a:pt x="73" y="355"/>
                    <a:pt x="16" y="331"/>
                    <a:pt x="16" y="309"/>
                  </a:cubicBezTo>
                  <a:cubicBezTo>
                    <a:pt x="16" y="309"/>
                    <a:pt x="16" y="309"/>
                    <a:pt x="16" y="309"/>
                  </a:cubicBezTo>
                  <a:cubicBezTo>
                    <a:pt x="16" y="254"/>
                    <a:pt x="16" y="254"/>
                    <a:pt x="16" y="254"/>
                  </a:cubicBezTo>
                  <a:cubicBezTo>
                    <a:pt x="39" y="273"/>
                    <a:pt x="86" y="288"/>
                    <a:pt x="154" y="288"/>
                  </a:cubicBezTo>
                  <a:cubicBezTo>
                    <a:pt x="222" y="288"/>
                    <a:pt x="269" y="273"/>
                    <a:pt x="292" y="254"/>
                  </a:cubicBezTo>
                  <a:cubicBezTo>
                    <a:pt x="292" y="309"/>
                    <a:pt x="292" y="309"/>
                    <a:pt x="292" y="309"/>
                  </a:cubicBezTo>
                  <a:cubicBezTo>
                    <a:pt x="292" y="331"/>
                    <a:pt x="235" y="355"/>
                    <a:pt x="154" y="355"/>
                  </a:cubicBezTo>
                  <a:close/>
                </a:path>
              </a:pathLst>
            </a:custGeom>
            <a:solidFill>
              <a:srgbClr val="707072"/>
            </a:solidFill>
            <a:ln>
              <a:solidFill>
                <a:srgbClr val="707072"/>
              </a:solidFill>
            </a:ln>
          </p:spPr>
          <p:txBody>
            <a:bodyPr vert="horz" wrap="square" lIns="91416" tIns="45708" rIns="91416" bIns="45708" numCol="1" anchor="t" anchorCtr="0" compatLnSpc="1">
              <a:prstTxWarp prst="textNoShape">
                <a:avLst/>
              </a:prstTxWarp>
            </a:bodyPr>
            <a:lstStyle/>
            <a:p>
              <a:pPr defTabSz="914126"/>
              <a:endParaRPr lang="en-US" sz="1799" kern="0">
                <a:solidFill>
                  <a:sysClr val="windowText" lastClr="000000"/>
                </a:solidFill>
              </a:endParaRPr>
            </a:p>
          </p:txBody>
        </p:sp>
      </p:grpSp>
      <p:sp>
        <p:nvSpPr>
          <p:cNvPr id="290" name="Rectangle 289"/>
          <p:cNvSpPr/>
          <p:nvPr/>
        </p:nvSpPr>
        <p:spPr>
          <a:xfrm flipH="1">
            <a:off x="1724680" y="4739983"/>
            <a:ext cx="1285455" cy="461665"/>
          </a:xfrm>
          <a:prstGeom prst="rect">
            <a:avLst/>
          </a:prstGeom>
        </p:spPr>
        <p:txBody>
          <a:bodyPr wrap="square" anchor="t" anchorCtr="0">
            <a:spAutoFit/>
          </a:bodyPr>
          <a:lstStyle/>
          <a:p>
            <a:pPr defTabSz="914126"/>
            <a:r>
              <a:rPr lang="en-US" sz="1200" kern="0" dirty="0">
                <a:solidFill>
                  <a:sysClr val="windowText" lastClr="000000"/>
                </a:solidFill>
              </a:rPr>
              <a:t>Local</a:t>
            </a:r>
            <a:br>
              <a:rPr lang="en-US" sz="1200" kern="0" dirty="0">
                <a:solidFill>
                  <a:sysClr val="windowText" lastClr="000000"/>
                </a:solidFill>
              </a:rPr>
            </a:br>
            <a:r>
              <a:rPr lang="en-US" sz="1200" kern="0" dirty="0">
                <a:solidFill>
                  <a:sysClr val="windowText" lastClr="000000"/>
                </a:solidFill>
              </a:rPr>
              <a:t>Intelligence</a:t>
            </a:r>
          </a:p>
        </p:txBody>
      </p:sp>
      <p:grpSp>
        <p:nvGrpSpPr>
          <p:cNvPr id="360" name="Group 359"/>
          <p:cNvGrpSpPr/>
          <p:nvPr/>
        </p:nvGrpSpPr>
        <p:grpSpPr>
          <a:xfrm>
            <a:off x="618051" y="749300"/>
            <a:ext cx="1776099" cy="1063278"/>
            <a:chOff x="618051" y="495022"/>
            <a:chExt cx="2068924" cy="1238580"/>
          </a:xfrm>
        </p:grpSpPr>
        <p:sp>
          <p:nvSpPr>
            <p:cNvPr id="361" name="Freeform 360"/>
            <p:cNvSpPr>
              <a:spLocks/>
            </p:cNvSpPr>
            <p:nvPr/>
          </p:nvSpPr>
          <p:spPr bwMode="auto">
            <a:xfrm>
              <a:off x="618051" y="495022"/>
              <a:ext cx="2068924" cy="1186416"/>
            </a:xfrm>
            <a:custGeom>
              <a:avLst/>
              <a:gdLst>
                <a:gd name="T0" fmla="*/ 2421 w 2797"/>
                <a:gd name="T1" fmla="*/ 681 h 1561"/>
                <a:gd name="T2" fmla="*/ 2422 w 2797"/>
                <a:gd name="T3" fmla="*/ 646 h 1561"/>
                <a:gd name="T4" fmla="*/ 1775 w 2797"/>
                <a:gd name="T5" fmla="*/ 0 h 1561"/>
                <a:gd name="T6" fmla="*/ 1208 w 2797"/>
                <a:gd name="T7" fmla="*/ 336 h 1561"/>
                <a:gd name="T8" fmla="*/ 915 w 2797"/>
                <a:gd name="T9" fmla="*/ 224 h 1561"/>
                <a:gd name="T10" fmla="*/ 474 w 2797"/>
                <a:gd name="T11" fmla="*/ 664 h 1561"/>
                <a:gd name="T12" fmla="*/ 475 w 2797"/>
                <a:gd name="T13" fmla="*/ 677 h 1561"/>
                <a:gd name="T14" fmla="*/ 441 w 2797"/>
                <a:gd name="T15" fmla="*/ 676 h 1561"/>
                <a:gd name="T16" fmla="*/ 0 w 2797"/>
                <a:gd name="T17" fmla="*/ 1117 h 1561"/>
                <a:gd name="T18" fmla="*/ 415 w 2797"/>
                <a:gd name="T19" fmla="*/ 1556 h 1561"/>
                <a:gd name="T20" fmla="*/ 415 w 2797"/>
                <a:gd name="T21" fmla="*/ 1561 h 1561"/>
                <a:gd name="T22" fmla="*/ 2332 w 2797"/>
                <a:gd name="T23" fmla="*/ 1561 h 1561"/>
                <a:gd name="T24" fmla="*/ 2332 w 2797"/>
                <a:gd name="T25" fmla="*/ 1556 h 1561"/>
                <a:gd name="T26" fmla="*/ 2357 w 2797"/>
                <a:gd name="T27" fmla="*/ 1557 h 1561"/>
                <a:gd name="T28" fmla="*/ 2797 w 2797"/>
                <a:gd name="T29" fmla="*/ 1117 h 1561"/>
                <a:gd name="T30" fmla="*/ 2421 w 2797"/>
                <a:gd name="T31" fmla="*/ 681 h 1561"/>
                <a:gd name="connsiteX0" fmla="*/ 8656 w 10000"/>
                <a:gd name="connsiteY0" fmla="*/ 4363 h 10000"/>
                <a:gd name="connsiteX1" fmla="*/ 8659 w 10000"/>
                <a:gd name="connsiteY1" fmla="*/ 4138 h 10000"/>
                <a:gd name="connsiteX2" fmla="*/ 6346 w 10000"/>
                <a:gd name="connsiteY2" fmla="*/ 0 h 10000"/>
                <a:gd name="connsiteX3" fmla="*/ 4319 w 10000"/>
                <a:gd name="connsiteY3" fmla="*/ 2152 h 10000"/>
                <a:gd name="connsiteX4" fmla="*/ 3271 w 10000"/>
                <a:gd name="connsiteY4" fmla="*/ 1435 h 10000"/>
                <a:gd name="connsiteX5" fmla="*/ 1695 w 10000"/>
                <a:gd name="connsiteY5" fmla="*/ 4254 h 10000"/>
                <a:gd name="connsiteX6" fmla="*/ 1698 w 10000"/>
                <a:gd name="connsiteY6" fmla="*/ 4337 h 10000"/>
                <a:gd name="connsiteX7" fmla="*/ 1577 w 10000"/>
                <a:gd name="connsiteY7" fmla="*/ 4331 h 10000"/>
                <a:gd name="connsiteX8" fmla="*/ 0 w 10000"/>
                <a:gd name="connsiteY8" fmla="*/ 7156 h 10000"/>
                <a:gd name="connsiteX9" fmla="*/ 1484 w 10000"/>
                <a:gd name="connsiteY9" fmla="*/ 9968 h 10000"/>
                <a:gd name="connsiteX10" fmla="*/ 1484 w 10000"/>
                <a:gd name="connsiteY10" fmla="*/ 10000 h 10000"/>
                <a:gd name="connsiteX11" fmla="*/ 8338 w 10000"/>
                <a:gd name="connsiteY11" fmla="*/ 10000 h 10000"/>
                <a:gd name="connsiteX12" fmla="*/ 8427 w 10000"/>
                <a:gd name="connsiteY12" fmla="*/ 9974 h 10000"/>
                <a:gd name="connsiteX13" fmla="*/ 10000 w 10000"/>
                <a:gd name="connsiteY13" fmla="*/ 7156 h 10000"/>
                <a:gd name="connsiteX14" fmla="*/ 8656 w 10000"/>
                <a:gd name="connsiteY14" fmla="*/ 4363 h 10000"/>
                <a:gd name="connsiteX0" fmla="*/ 8656 w 10000"/>
                <a:gd name="connsiteY0" fmla="*/ 4363 h 10000"/>
                <a:gd name="connsiteX1" fmla="*/ 8659 w 10000"/>
                <a:gd name="connsiteY1" fmla="*/ 4138 h 10000"/>
                <a:gd name="connsiteX2" fmla="*/ 6346 w 10000"/>
                <a:gd name="connsiteY2" fmla="*/ 0 h 10000"/>
                <a:gd name="connsiteX3" fmla="*/ 4319 w 10000"/>
                <a:gd name="connsiteY3" fmla="*/ 2152 h 10000"/>
                <a:gd name="connsiteX4" fmla="*/ 3271 w 10000"/>
                <a:gd name="connsiteY4" fmla="*/ 1435 h 10000"/>
                <a:gd name="connsiteX5" fmla="*/ 1695 w 10000"/>
                <a:gd name="connsiteY5" fmla="*/ 4254 h 10000"/>
                <a:gd name="connsiteX6" fmla="*/ 1698 w 10000"/>
                <a:gd name="connsiteY6" fmla="*/ 4337 h 10000"/>
                <a:gd name="connsiteX7" fmla="*/ 1577 w 10000"/>
                <a:gd name="connsiteY7" fmla="*/ 4331 h 10000"/>
                <a:gd name="connsiteX8" fmla="*/ 0 w 10000"/>
                <a:gd name="connsiteY8" fmla="*/ 7156 h 10000"/>
                <a:gd name="connsiteX9" fmla="*/ 1484 w 10000"/>
                <a:gd name="connsiteY9" fmla="*/ 9968 h 10000"/>
                <a:gd name="connsiteX10" fmla="*/ 1484 w 10000"/>
                <a:gd name="connsiteY10" fmla="*/ 10000 h 10000"/>
                <a:gd name="connsiteX11" fmla="*/ 8427 w 10000"/>
                <a:gd name="connsiteY11" fmla="*/ 9974 h 10000"/>
                <a:gd name="connsiteX12" fmla="*/ 10000 w 10000"/>
                <a:gd name="connsiteY12" fmla="*/ 7156 h 10000"/>
                <a:gd name="connsiteX13" fmla="*/ 8656 w 10000"/>
                <a:gd name="connsiteY13" fmla="*/ 4363 h 10000"/>
                <a:gd name="connsiteX0" fmla="*/ 8656 w 10000"/>
                <a:gd name="connsiteY0" fmla="*/ 4363 h 9974"/>
                <a:gd name="connsiteX1" fmla="*/ 8659 w 10000"/>
                <a:gd name="connsiteY1" fmla="*/ 4138 h 9974"/>
                <a:gd name="connsiteX2" fmla="*/ 6346 w 10000"/>
                <a:gd name="connsiteY2" fmla="*/ 0 h 9974"/>
                <a:gd name="connsiteX3" fmla="*/ 4319 w 10000"/>
                <a:gd name="connsiteY3" fmla="*/ 2152 h 9974"/>
                <a:gd name="connsiteX4" fmla="*/ 3271 w 10000"/>
                <a:gd name="connsiteY4" fmla="*/ 1435 h 9974"/>
                <a:gd name="connsiteX5" fmla="*/ 1695 w 10000"/>
                <a:gd name="connsiteY5" fmla="*/ 4254 h 9974"/>
                <a:gd name="connsiteX6" fmla="*/ 1698 w 10000"/>
                <a:gd name="connsiteY6" fmla="*/ 4337 h 9974"/>
                <a:gd name="connsiteX7" fmla="*/ 1577 w 10000"/>
                <a:gd name="connsiteY7" fmla="*/ 4331 h 9974"/>
                <a:gd name="connsiteX8" fmla="*/ 0 w 10000"/>
                <a:gd name="connsiteY8" fmla="*/ 7156 h 9974"/>
                <a:gd name="connsiteX9" fmla="*/ 1484 w 10000"/>
                <a:gd name="connsiteY9" fmla="*/ 9968 h 9974"/>
                <a:gd name="connsiteX10" fmla="*/ 8427 w 10000"/>
                <a:gd name="connsiteY10" fmla="*/ 9974 h 9974"/>
                <a:gd name="connsiteX11" fmla="*/ 10000 w 10000"/>
                <a:gd name="connsiteY11" fmla="*/ 7156 h 9974"/>
                <a:gd name="connsiteX12" fmla="*/ 8656 w 10000"/>
                <a:gd name="connsiteY12" fmla="*/ 4363 h 9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000" h="9974">
                  <a:moveTo>
                    <a:pt x="8656" y="4363"/>
                  </a:moveTo>
                  <a:cubicBezTo>
                    <a:pt x="8656" y="4286"/>
                    <a:pt x="8659" y="4209"/>
                    <a:pt x="8659" y="4138"/>
                  </a:cubicBezTo>
                  <a:cubicBezTo>
                    <a:pt x="8659" y="1851"/>
                    <a:pt x="7622" y="0"/>
                    <a:pt x="6346" y="0"/>
                  </a:cubicBezTo>
                  <a:cubicBezTo>
                    <a:pt x="5474" y="0"/>
                    <a:pt x="4712" y="865"/>
                    <a:pt x="4319" y="2152"/>
                  </a:cubicBezTo>
                  <a:cubicBezTo>
                    <a:pt x="4040" y="1704"/>
                    <a:pt x="3675" y="1435"/>
                    <a:pt x="3271" y="1435"/>
                  </a:cubicBezTo>
                  <a:cubicBezTo>
                    <a:pt x="2403" y="1435"/>
                    <a:pt x="1695" y="2697"/>
                    <a:pt x="1695" y="4254"/>
                  </a:cubicBezTo>
                  <a:cubicBezTo>
                    <a:pt x="1695" y="4286"/>
                    <a:pt x="1698" y="4311"/>
                    <a:pt x="1698" y="4337"/>
                  </a:cubicBezTo>
                  <a:cubicBezTo>
                    <a:pt x="1655" y="4337"/>
                    <a:pt x="1616" y="4331"/>
                    <a:pt x="1577" y="4331"/>
                  </a:cubicBezTo>
                  <a:cubicBezTo>
                    <a:pt x="704" y="4331"/>
                    <a:pt x="0" y="5593"/>
                    <a:pt x="0" y="7156"/>
                  </a:cubicBezTo>
                  <a:cubicBezTo>
                    <a:pt x="0" y="8661"/>
                    <a:pt x="658" y="9885"/>
                    <a:pt x="1484" y="9968"/>
                  </a:cubicBezTo>
                  <a:lnTo>
                    <a:pt x="8427" y="9974"/>
                  </a:lnTo>
                  <a:cubicBezTo>
                    <a:pt x="9296" y="9974"/>
                    <a:pt x="10000" y="8712"/>
                    <a:pt x="10000" y="7156"/>
                  </a:cubicBezTo>
                  <a:cubicBezTo>
                    <a:pt x="10000" y="5734"/>
                    <a:pt x="9417" y="4561"/>
                    <a:pt x="8656" y="4363"/>
                  </a:cubicBezTo>
                  <a:close/>
                </a:path>
              </a:pathLst>
            </a:custGeom>
            <a:solidFill>
              <a:schemeClr val="bg2"/>
            </a:solidFill>
            <a:ln w="38100">
              <a:solidFill>
                <a:schemeClr val="accent1">
                  <a:lumMod val="60000"/>
                  <a:lumOff val="40000"/>
                </a:schemeClr>
              </a:solidFill>
            </a:ln>
          </p:spPr>
          <p:txBody>
            <a:bodyPr vert="horz" wrap="square" lIns="91416" tIns="45708" rIns="91416" bIns="45708" numCol="1" anchor="t" anchorCtr="0" compatLnSpc="1">
              <a:prstTxWarp prst="textNoShape">
                <a:avLst/>
              </a:prstTxWarp>
            </a:bodyPr>
            <a:lstStyle/>
            <a:p>
              <a:pPr defTabSz="914126">
                <a:defRPr/>
              </a:pPr>
              <a:endParaRPr lang="en-US" sz="600" kern="0">
                <a:solidFill>
                  <a:sysClr val="windowText" lastClr="000000"/>
                </a:solidFill>
              </a:endParaRPr>
            </a:p>
          </p:txBody>
        </p:sp>
        <p:cxnSp>
          <p:nvCxnSpPr>
            <p:cNvPr id="362" name="Straight Connector 361"/>
            <p:cNvCxnSpPr/>
            <p:nvPr/>
          </p:nvCxnSpPr>
          <p:spPr>
            <a:xfrm>
              <a:off x="1295691" y="1015044"/>
              <a:ext cx="0" cy="585276"/>
            </a:xfrm>
            <a:prstGeom prst="line">
              <a:avLst/>
            </a:prstGeom>
            <a:ln w="6350">
              <a:solidFill>
                <a:schemeClr val="tx1"/>
              </a:solidFill>
              <a:prstDash val="sysDash"/>
              <a:miter lim="800000"/>
            </a:ln>
          </p:spPr>
          <p:style>
            <a:lnRef idx="1">
              <a:schemeClr val="accent1"/>
            </a:lnRef>
            <a:fillRef idx="0">
              <a:schemeClr val="accent1"/>
            </a:fillRef>
            <a:effectRef idx="0">
              <a:schemeClr val="accent1"/>
            </a:effectRef>
            <a:fontRef idx="minor">
              <a:schemeClr val="tx1"/>
            </a:fontRef>
          </p:style>
        </p:cxnSp>
        <p:cxnSp>
          <p:nvCxnSpPr>
            <p:cNvPr id="363" name="Straight Connector 362"/>
            <p:cNvCxnSpPr/>
            <p:nvPr/>
          </p:nvCxnSpPr>
          <p:spPr>
            <a:xfrm>
              <a:off x="1806035" y="1015044"/>
              <a:ext cx="0" cy="585276"/>
            </a:xfrm>
            <a:prstGeom prst="line">
              <a:avLst/>
            </a:prstGeom>
            <a:ln w="6350">
              <a:solidFill>
                <a:schemeClr val="tx1"/>
              </a:solidFill>
              <a:prstDash val="sysDash"/>
              <a:miter lim="800000"/>
            </a:ln>
          </p:spPr>
          <p:style>
            <a:lnRef idx="1">
              <a:schemeClr val="accent1"/>
            </a:lnRef>
            <a:fillRef idx="0">
              <a:schemeClr val="accent1"/>
            </a:fillRef>
            <a:effectRef idx="0">
              <a:schemeClr val="accent1"/>
            </a:effectRef>
            <a:fontRef idx="minor">
              <a:schemeClr val="tx1"/>
            </a:fontRef>
          </p:style>
        </p:cxnSp>
        <p:cxnSp>
          <p:nvCxnSpPr>
            <p:cNvPr id="364" name="Straight Connector 363"/>
            <p:cNvCxnSpPr/>
            <p:nvPr/>
          </p:nvCxnSpPr>
          <p:spPr>
            <a:xfrm>
              <a:off x="1550863" y="1015044"/>
              <a:ext cx="0" cy="585276"/>
            </a:xfrm>
            <a:prstGeom prst="line">
              <a:avLst/>
            </a:prstGeom>
            <a:ln w="6350">
              <a:solidFill>
                <a:schemeClr val="tx1"/>
              </a:solidFill>
              <a:prstDash val="sysDash"/>
              <a:miter lim="800000"/>
            </a:ln>
          </p:spPr>
          <p:style>
            <a:lnRef idx="1">
              <a:schemeClr val="accent1"/>
            </a:lnRef>
            <a:fillRef idx="0">
              <a:schemeClr val="accent1"/>
            </a:fillRef>
            <a:effectRef idx="0">
              <a:schemeClr val="accent1"/>
            </a:effectRef>
            <a:fontRef idx="minor">
              <a:schemeClr val="tx1"/>
            </a:fontRef>
          </p:style>
        </p:cxnSp>
        <p:sp>
          <p:nvSpPr>
            <p:cNvPr id="365" name="Rectangle 364"/>
            <p:cNvSpPr/>
            <p:nvPr/>
          </p:nvSpPr>
          <p:spPr>
            <a:xfrm rot="16200000" flipH="1">
              <a:off x="524323" y="1221324"/>
              <a:ext cx="777220" cy="172716"/>
            </a:xfrm>
            <a:prstGeom prst="rect">
              <a:avLst/>
            </a:prstGeom>
          </p:spPr>
          <p:txBody>
            <a:bodyPr wrap="square" anchor="ctr">
              <a:noAutofit/>
            </a:bodyPr>
            <a:lstStyle/>
            <a:p>
              <a:pPr algn="ctr" defTabSz="914126"/>
              <a:r>
                <a:rPr lang="en-US" sz="800" kern="0" dirty="0">
                  <a:solidFill>
                    <a:sysClr val="windowText" lastClr="000000"/>
                  </a:solidFill>
                </a:rPr>
                <a:t>File</a:t>
              </a:r>
            </a:p>
          </p:txBody>
        </p:sp>
        <p:sp>
          <p:nvSpPr>
            <p:cNvPr id="366" name="Rectangle 365"/>
            <p:cNvSpPr/>
            <p:nvPr/>
          </p:nvSpPr>
          <p:spPr>
            <a:xfrm rot="16200000" flipH="1">
              <a:off x="779495" y="1221324"/>
              <a:ext cx="777220" cy="172716"/>
            </a:xfrm>
            <a:prstGeom prst="rect">
              <a:avLst/>
            </a:prstGeom>
          </p:spPr>
          <p:txBody>
            <a:bodyPr wrap="square" anchor="ctr">
              <a:noAutofit/>
            </a:bodyPr>
            <a:lstStyle/>
            <a:p>
              <a:pPr algn="ctr" defTabSz="914126"/>
              <a:r>
                <a:rPr lang="en-US" sz="800" kern="0" dirty="0">
                  <a:solidFill>
                    <a:sysClr val="windowText" lastClr="000000"/>
                  </a:solidFill>
                </a:rPr>
                <a:t>URL</a:t>
              </a:r>
            </a:p>
          </p:txBody>
        </p:sp>
        <p:sp>
          <p:nvSpPr>
            <p:cNvPr id="367" name="Rectangle 366"/>
            <p:cNvSpPr/>
            <p:nvPr/>
          </p:nvSpPr>
          <p:spPr>
            <a:xfrm rot="16200000" flipH="1">
              <a:off x="1034667" y="1221324"/>
              <a:ext cx="777220" cy="172716"/>
            </a:xfrm>
            <a:prstGeom prst="rect">
              <a:avLst/>
            </a:prstGeom>
          </p:spPr>
          <p:txBody>
            <a:bodyPr wrap="square" anchor="ctr">
              <a:noAutofit/>
            </a:bodyPr>
            <a:lstStyle/>
            <a:p>
              <a:pPr algn="ctr" defTabSz="914126"/>
              <a:r>
                <a:rPr lang="en-US" sz="800" kern="0" dirty="0">
                  <a:solidFill>
                    <a:sysClr val="windowText" lastClr="000000"/>
                  </a:solidFill>
                </a:rPr>
                <a:t>Whitelist</a:t>
              </a:r>
            </a:p>
          </p:txBody>
        </p:sp>
        <p:sp>
          <p:nvSpPr>
            <p:cNvPr id="368" name="Rectangle 367"/>
            <p:cNvSpPr/>
            <p:nvPr/>
          </p:nvSpPr>
          <p:spPr>
            <a:xfrm rot="16200000" flipH="1">
              <a:off x="1289839" y="1221324"/>
              <a:ext cx="777220" cy="172716"/>
            </a:xfrm>
            <a:prstGeom prst="rect">
              <a:avLst/>
            </a:prstGeom>
          </p:spPr>
          <p:txBody>
            <a:bodyPr wrap="square" anchor="ctr">
              <a:noAutofit/>
            </a:bodyPr>
            <a:lstStyle/>
            <a:p>
              <a:pPr algn="ctr" defTabSz="914126"/>
              <a:r>
                <a:rPr lang="en-US" sz="800" kern="0" dirty="0">
                  <a:solidFill>
                    <a:sysClr val="windowText" lastClr="000000"/>
                  </a:solidFill>
                </a:rPr>
                <a:t>Blacklist</a:t>
              </a:r>
            </a:p>
          </p:txBody>
        </p:sp>
        <p:sp>
          <p:nvSpPr>
            <p:cNvPr id="369" name="Rectangle 368"/>
            <p:cNvSpPr/>
            <p:nvPr/>
          </p:nvSpPr>
          <p:spPr>
            <a:xfrm rot="16200000" flipH="1">
              <a:off x="1507702" y="1221325"/>
              <a:ext cx="851837" cy="172716"/>
            </a:xfrm>
            <a:prstGeom prst="rect">
              <a:avLst/>
            </a:prstGeom>
          </p:spPr>
          <p:txBody>
            <a:bodyPr wrap="square" anchor="ctr">
              <a:noAutofit/>
            </a:bodyPr>
            <a:lstStyle/>
            <a:p>
              <a:pPr algn="ctr" defTabSz="914126"/>
              <a:r>
                <a:rPr lang="en-US" sz="800" kern="0" dirty="0">
                  <a:solidFill>
                    <a:sysClr val="windowText" lastClr="000000"/>
                  </a:solidFill>
                </a:rPr>
                <a:t>Certificate</a:t>
              </a:r>
            </a:p>
          </p:txBody>
        </p:sp>
        <p:cxnSp>
          <p:nvCxnSpPr>
            <p:cNvPr id="370" name="Straight Connector 369"/>
            <p:cNvCxnSpPr/>
            <p:nvPr/>
          </p:nvCxnSpPr>
          <p:spPr>
            <a:xfrm>
              <a:off x="1040519" y="1015044"/>
              <a:ext cx="0" cy="585276"/>
            </a:xfrm>
            <a:prstGeom prst="line">
              <a:avLst/>
            </a:prstGeom>
            <a:ln w="6350">
              <a:solidFill>
                <a:schemeClr val="tx1"/>
              </a:solidFill>
              <a:prstDash val="sysDash"/>
              <a:miter lim="800000"/>
            </a:ln>
          </p:spPr>
          <p:style>
            <a:lnRef idx="1">
              <a:schemeClr val="accent1"/>
            </a:lnRef>
            <a:fillRef idx="0">
              <a:schemeClr val="accent1"/>
            </a:fillRef>
            <a:effectRef idx="0">
              <a:schemeClr val="accent1"/>
            </a:effectRef>
            <a:fontRef idx="minor">
              <a:schemeClr val="tx1"/>
            </a:fontRef>
          </p:style>
        </p:cxnSp>
        <p:sp>
          <p:nvSpPr>
            <p:cNvPr id="371" name="Rectangle 370"/>
            <p:cNvSpPr/>
            <p:nvPr/>
          </p:nvSpPr>
          <p:spPr>
            <a:xfrm rot="16200000" flipH="1">
              <a:off x="1830465" y="1221326"/>
              <a:ext cx="851837" cy="172716"/>
            </a:xfrm>
            <a:prstGeom prst="rect">
              <a:avLst/>
            </a:prstGeom>
          </p:spPr>
          <p:txBody>
            <a:bodyPr wrap="square" anchor="ctr">
              <a:noAutofit/>
            </a:bodyPr>
            <a:lstStyle/>
            <a:p>
              <a:pPr algn="ctr" defTabSz="914126">
                <a:lnSpc>
                  <a:spcPct val="75000"/>
                </a:lnSpc>
              </a:pPr>
              <a:r>
                <a:rPr lang="en-US" sz="800" kern="0" dirty="0">
                  <a:solidFill>
                    <a:sysClr val="windowText" lastClr="000000"/>
                  </a:solidFill>
                </a:rPr>
                <a:t>Machine Learning</a:t>
              </a:r>
            </a:p>
          </p:txBody>
        </p:sp>
        <p:cxnSp>
          <p:nvCxnSpPr>
            <p:cNvPr id="372" name="Straight Connector 371"/>
            <p:cNvCxnSpPr/>
            <p:nvPr/>
          </p:nvCxnSpPr>
          <p:spPr>
            <a:xfrm>
              <a:off x="2061207" y="1015044"/>
              <a:ext cx="0" cy="585276"/>
            </a:xfrm>
            <a:prstGeom prst="line">
              <a:avLst/>
            </a:prstGeom>
            <a:ln w="6350">
              <a:solidFill>
                <a:schemeClr val="tx1"/>
              </a:solidFill>
              <a:prstDash val="sysDash"/>
              <a:miter lim="800000"/>
            </a:ln>
          </p:spPr>
          <p:style>
            <a:lnRef idx="1">
              <a:schemeClr val="accent1"/>
            </a:lnRef>
            <a:fillRef idx="0">
              <a:schemeClr val="accent1"/>
            </a:fillRef>
            <a:effectRef idx="0">
              <a:schemeClr val="accent1"/>
            </a:effectRef>
            <a:fontRef idx="minor">
              <a:schemeClr val="tx1"/>
            </a:fontRef>
          </p:style>
        </p:cxnSp>
      </p:grpSp>
      <p:sp>
        <p:nvSpPr>
          <p:cNvPr id="150" name="Rectangle 149"/>
          <p:cNvSpPr/>
          <p:nvPr/>
        </p:nvSpPr>
        <p:spPr>
          <a:xfrm rot="16200000">
            <a:off x="-213390" y="4827430"/>
            <a:ext cx="1005403" cy="276999"/>
          </a:xfrm>
          <a:prstGeom prst="rect">
            <a:avLst/>
          </a:prstGeom>
        </p:spPr>
        <p:txBody>
          <a:bodyPr wrap="none">
            <a:spAutoFit/>
          </a:bodyPr>
          <a:lstStyle/>
          <a:p>
            <a:pPr algn="ctr" defTabSz="914126"/>
            <a:r>
              <a:rPr lang="en-US" sz="1200" kern="0" dirty="0">
                <a:solidFill>
                  <a:srgbClr val="169AFF"/>
                </a:solidFill>
              </a:rPr>
              <a:t>On  Premises</a:t>
            </a:r>
          </a:p>
        </p:txBody>
      </p:sp>
      <p:sp>
        <p:nvSpPr>
          <p:cNvPr id="151" name="Rectangle 150"/>
          <p:cNvSpPr/>
          <p:nvPr/>
        </p:nvSpPr>
        <p:spPr>
          <a:xfrm rot="16200000">
            <a:off x="17444" y="1707189"/>
            <a:ext cx="543739" cy="276999"/>
          </a:xfrm>
          <a:prstGeom prst="rect">
            <a:avLst/>
          </a:prstGeom>
        </p:spPr>
        <p:txBody>
          <a:bodyPr wrap="none">
            <a:spAutoFit/>
          </a:bodyPr>
          <a:lstStyle/>
          <a:p>
            <a:pPr algn="ctr" defTabSz="914126"/>
            <a:r>
              <a:rPr lang="en-US" sz="1200" kern="0" dirty="0">
                <a:solidFill>
                  <a:srgbClr val="169AFF"/>
                </a:solidFill>
              </a:rPr>
              <a:t>Cloud</a:t>
            </a:r>
          </a:p>
        </p:txBody>
      </p:sp>
      <p:sp>
        <p:nvSpPr>
          <p:cNvPr id="211" name="Left Brace 210"/>
          <p:cNvSpPr/>
          <p:nvPr/>
        </p:nvSpPr>
        <p:spPr>
          <a:xfrm>
            <a:off x="431933" y="638175"/>
            <a:ext cx="210756" cy="2443054"/>
          </a:xfrm>
          <a:prstGeom prst="leftBrace">
            <a:avLst>
              <a:gd name="adj1" fmla="val 48405"/>
              <a:gd name="adj2" fmla="val 49488"/>
            </a:avLst>
          </a:prstGeom>
          <a:ln w="19050">
            <a:gradFill flip="none" rotWithShape="1">
              <a:gsLst>
                <a:gs pos="0">
                  <a:srgbClr val="148AE4">
                    <a:alpha val="0"/>
                  </a:srgbClr>
                </a:gs>
                <a:gs pos="100000">
                  <a:srgbClr val="1179C9">
                    <a:alpha val="0"/>
                  </a:srgbClr>
                </a:gs>
                <a:gs pos="53000">
                  <a:srgbClr val="169AFF">
                    <a:alpha val="50000"/>
                  </a:srgbClr>
                </a:gs>
              </a:gsLst>
              <a:lin ang="10800000" scaled="1"/>
              <a:tileRect/>
            </a:gradFill>
            <a:prstDash val="solid"/>
            <a:miter lim="800000"/>
          </a:ln>
        </p:spPr>
        <p:style>
          <a:lnRef idx="1">
            <a:schemeClr val="accent1"/>
          </a:lnRef>
          <a:fillRef idx="0">
            <a:schemeClr val="accent1"/>
          </a:fillRef>
          <a:effectRef idx="0">
            <a:schemeClr val="accent1"/>
          </a:effectRef>
          <a:fontRef idx="minor">
            <a:schemeClr val="tx1"/>
          </a:fontRef>
        </p:style>
        <p:txBody>
          <a:bodyPr rtlCol="0" anchor="ctr"/>
          <a:lstStyle/>
          <a:p>
            <a:pPr algn="ctr" defTabSz="914126"/>
            <a:endParaRPr lang="en-US" sz="1799" kern="0">
              <a:solidFill>
                <a:sysClr val="windowText" lastClr="000000"/>
              </a:solidFill>
            </a:endParaRPr>
          </a:p>
        </p:txBody>
      </p:sp>
      <p:sp>
        <p:nvSpPr>
          <p:cNvPr id="212" name="Left Brace 211"/>
          <p:cNvSpPr/>
          <p:nvPr/>
        </p:nvSpPr>
        <p:spPr>
          <a:xfrm>
            <a:off x="431933" y="3602948"/>
            <a:ext cx="210756" cy="2776428"/>
          </a:xfrm>
          <a:prstGeom prst="leftBrace">
            <a:avLst>
              <a:gd name="adj1" fmla="val 48405"/>
              <a:gd name="adj2" fmla="val 49488"/>
            </a:avLst>
          </a:prstGeom>
          <a:ln w="19050">
            <a:gradFill flip="none" rotWithShape="1">
              <a:gsLst>
                <a:gs pos="0">
                  <a:srgbClr val="148AE4">
                    <a:alpha val="0"/>
                  </a:srgbClr>
                </a:gs>
                <a:gs pos="100000">
                  <a:srgbClr val="1179C9">
                    <a:alpha val="0"/>
                  </a:srgbClr>
                </a:gs>
                <a:gs pos="53000">
                  <a:srgbClr val="169AFF">
                    <a:alpha val="50000"/>
                  </a:srgbClr>
                </a:gs>
              </a:gsLst>
              <a:lin ang="10800000" scaled="1"/>
              <a:tileRect/>
            </a:gradFill>
            <a:prstDash val="solid"/>
            <a:miter lim="800000"/>
          </a:ln>
        </p:spPr>
        <p:style>
          <a:lnRef idx="1">
            <a:schemeClr val="accent1"/>
          </a:lnRef>
          <a:fillRef idx="0">
            <a:schemeClr val="accent1"/>
          </a:fillRef>
          <a:effectRef idx="0">
            <a:schemeClr val="accent1"/>
          </a:effectRef>
          <a:fontRef idx="minor">
            <a:schemeClr val="tx1"/>
          </a:fontRef>
        </p:style>
        <p:txBody>
          <a:bodyPr rtlCol="0" anchor="ctr"/>
          <a:lstStyle/>
          <a:p>
            <a:pPr algn="ctr" defTabSz="914126"/>
            <a:endParaRPr lang="en-US" sz="1799" kern="0">
              <a:solidFill>
                <a:sysClr val="windowText" lastClr="000000"/>
              </a:solidFill>
            </a:endParaRPr>
          </a:p>
        </p:txBody>
      </p:sp>
      <p:grpSp>
        <p:nvGrpSpPr>
          <p:cNvPr id="4" name="Group 3"/>
          <p:cNvGrpSpPr/>
          <p:nvPr/>
        </p:nvGrpSpPr>
        <p:grpSpPr>
          <a:xfrm>
            <a:off x="10448065" y="5537200"/>
            <a:ext cx="1419088" cy="636580"/>
            <a:chOff x="10448065" y="5467350"/>
            <a:chExt cx="1419088" cy="636580"/>
          </a:xfrm>
        </p:grpSpPr>
        <p:sp>
          <p:nvSpPr>
            <p:cNvPr id="125" name="Rectangle 124"/>
            <p:cNvSpPr/>
            <p:nvPr/>
          </p:nvSpPr>
          <p:spPr>
            <a:xfrm>
              <a:off x="10585916" y="5467350"/>
              <a:ext cx="1141142" cy="609600"/>
            </a:xfrm>
            <a:prstGeom prst="rect">
              <a:avLst/>
            </a:prstGeom>
            <a:solidFill>
              <a:srgbClr val="09ADFF">
                <a:lumMod val="50000"/>
              </a:srgbClr>
            </a:solidFill>
            <a:ln w="57150">
              <a:solidFill>
                <a:srgbClr val="00547E"/>
              </a:solidFill>
              <a:miter lim="800000"/>
              <a:headEnd/>
              <a:tailEnd/>
            </a:ln>
            <a:effectLst>
              <a:outerShdw blurRad="50800" dist="38100" dir="5400000" algn="t" rotWithShape="0">
                <a:prstClr val="black">
                  <a:alpha val="40000"/>
                </a:prstClr>
              </a:outerShdw>
            </a:effectLst>
          </p:spPr>
          <p:txBody>
            <a:bodyPr wrap="none" rtlCol="0" anchor="ctr"/>
            <a:lstStyle/>
            <a:p>
              <a:pPr algn="ctr">
                <a:defRPr/>
              </a:pPr>
              <a:endParaRPr lang="en-US" kern="0" dirty="0">
                <a:solidFill>
                  <a:srgbClr val="09ADFF"/>
                </a:solidFill>
                <a:latin typeface="Arial"/>
              </a:endParaRPr>
            </a:p>
          </p:txBody>
        </p:sp>
        <p:sp>
          <p:nvSpPr>
            <p:cNvPr id="126" name="TextBox 125"/>
            <p:cNvSpPr txBox="1"/>
            <p:nvPr/>
          </p:nvSpPr>
          <p:spPr>
            <a:xfrm>
              <a:off x="10448065" y="5857709"/>
              <a:ext cx="1419088" cy="246221"/>
            </a:xfrm>
            <a:prstGeom prst="rect">
              <a:avLst/>
            </a:prstGeom>
            <a:noFill/>
          </p:spPr>
          <p:txBody>
            <a:bodyPr wrap="square" rtlCol="0">
              <a:spAutoFit/>
            </a:bodyPr>
            <a:lstStyle>
              <a:defPPr>
                <a:defRPr lang="en-US"/>
              </a:defPPr>
              <a:lvl1pPr>
                <a:defRPr sz="1200" b="1">
                  <a:solidFill>
                    <a:schemeClr val="accent5">
                      <a:lumMod val="20000"/>
                      <a:lumOff val="80000"/>
                    </a:schemeClr>
                  </a:solidFill>
                </a:defRPr>
              </a:lvl1pPr>
            </a:lstStyle>
            <a:p>
              <a:pPr algn="ctr"/>
              <a:r>
                <a:rPr lang="en-US" sz="1000" b="0" dirty="0">
                  <a:solidFill>
                    <a:srgbClr val="707072">
                      <a:lumMod val="20000"/>
                      <a:lumOff val="80000"/>
                    </a:srgbClr>
                  </a:solidFill>
                  <a:ea typeface="Calibri" charset="0"/>
                  <a:cs typeface="Calibri" charset="0"/>
                </a:rPr>
                <a:t>SIEM Integration</a:t>
              </a:r>
            </a:p>
          </p:txBody>
        </p:sp>
        <p:grpSp>
          <p:nvGrpSpPr>
            <p:cNvPr id="152" name="Group 151"/>
            <p:cNvGrpSpPr/>
            <p:nvPr/>
          </p:nvGrpSpPr>
          <p:grpSpPr>
            <a:xfrm>
              <a:off x="10848251" y="5518150"/>
              <a:ext cx="653574" cy="351336"/>
              <a:chOff x="8424507" y="5746213"/>
              <a:chExt cx="688829" cy="357622"/>
            </a:xfrm>
          </p:grpSpPr>
          <p:grpSp>
            <p:nvGrpSpPr>
              <p:cNvPr id="213" name="Group 212"/>
              <p:cNvGrpSpPr/>
              <p:nvPr/>
            </p:nvGrpSpPr>
            <p:grpSpPr>
              <a:xfrm>
                <a:off x="8816261" y="5746213"/>
                <a:ext cx="297075" cy="357622"/>
                <a:chOff x="3013417" y="1975878"/>
                <a:chExt cx="324662" cy="390835"/>
              </a:xfrm>
            </p:grpSpPr>
            <p:sp>
              <p:nvSpPr>
                <p:cNvPr id="248" name="Oval 247"/>
                <p:cNvSpPr/>
                <p:nvPr/>
              </p:nvSpPr>
              <p:spPr>
                <a:xfrm>
                  <a:off x="3013418" y="1990440"/>
                  <a:ext cx="324660" cy="121344"/>
                </a:xfrm>
                <a:prstGeom prst="ellipse">
                  <a:avLst/>
                </a:prstGeom>
                <a:solidFill>
                  <a:srgbClr val="005884"/>
                </a:solidFill>
                <a:ln w="9525">
                  <a:noFill/>
                  <a:miter lim="800000"/>
                  <a:headEnd/>
                  <a:tailEnd/>
                </a:ln>
              </p:spPr>
              <p:txBody>
                <a:bodyPr wrap="square" rtlCol="0" anchor="ctr"/>
                <a:lstStyle/>
                <a:p>
                  <a:pPr algn="ctr" defTabSz="914126"/>
                  <a:endParaRPr lang="en-US" sz="1799" kern="0" dirty="0">
                    <a:solidFill>
                      <a:srgbClr val="404040"/>
                    </a:solidFill>
                    <a:latin typeface="Arial"/>
                  </a:endParaRPr>
                </a:p>
              </p:txBody>
            </p:sp>
            <p:sp>
              <p:nvSpPr>
                <p:cNvPr id="249" name="Oval 248"/>
                <p:cNvSpPr/>
                <p:nvPr/>
              </p:nvSpPr>
              <p:spPr>
                <a:xfrm>
                  <a:off x="3013417" y="2229261"/>
                  <a:ext cx="324660" cy="121344"/>
                </a:xfrm>
                <a:prstGeom prst="ellipse">
                  <a:avLst/>
                </a:prstGeom>
                <a:solidFill>
                  <a:srgbClr val="005884"/>
                </a:solidFill>
                <a:ln w="9525">
                  <a:noFill/>
                  <a:miter lim="800000"/>
                  <a:headEnd/>
                  <a:tailEnd/>
                </a:ln>
              </p:spPr>
              <p:txBody>
                <a:bodyPr wrap="square" rtlCol="0" anchor="ctr"/>
                <a:lstStyle/>
                <a:p>
                  <a:pPr algn="ctr" defTabSz="914126"/>
                  <a:endParaRPr lang="en-US" sz="1799" kern="0" dirty="0">
                    <a:solidFill>
                      <a:srgbClr val="404040"/>
                    </a:solidFill>
                    <a:latin typeface="Arial"/>
                  </a:endParaRPr>
                </a:p>
              </p:txBody>
            </p:sp>
            <p:sp>
              <p:nvSpPr>
                <p:cNvPr id="250" name="Rectangle 249"/>
                <p:cNvSpPr/>
                <p:nvPr/>
              </p:nvSpPr>
              <p:spPr>
                <a:xfrm>
                  <a:off x="3013418" y="2059166"/>
                  <a:ext cx="324660" cy="217948"/>
                </a:xfrm>
                <a:prstGeom prst="rect">
                  <a:avLst/>
                </a:prstGeom>
                <a:solidFill>
                  <a:srgbClr val="005884"/>
                </a:solidFill>
                <a:ln w="9525">
                  <a:noFill/>
                  <a:miter lim="800000"/>
                  <a:headEnd/>
                  <a:tailEnd/>
                </a:ln>
              </p:spPr>
              <p:txBody>
                <a:bodyPr wrap="square" rtlCol="0" anchor="ctr"/>
                <a:lstStyle/>
                <a:p>
                  <a:pPr algn="ctr" defTabSz="914126"/>
                  <a:endParaRPr lang="en-US" sz="1799" kern="0" dirty="0">
                    <a:solidFill>
                      <a:srgbClr val="404040"/>
                    </a:solidFill>
                    <a:latin typeface="Arial"/>
                  </a:endParaRPr>
                </a:p>
              </p:txBody>
            </p:sp>
            <p:sp>
              <p:nvSpPr>
                <p:cNvPr id="251" name="Freeform 17"/>
                <p:cNvSpPr>
                  <a:spLocks noEditPoints="1"/>
                </p:cNvSpPr>
                <p:nvPr/>
              </p:nvSpPr>
              <p:spPr bwMode="auto">
                <a:xfrm>
                  <a:off x="3013419" y="1975878"/>
                  <a:ext cx="324660" cy="390835"/>
                </a:xfrm>
                <a:custGeom>
                  <a:avLst/>
                  <a:gdLst>
                    <a:gd name="T0" fmla="*/ 307 w 308"/>
                    <a:gd name="T1" fmla="*/ 55 h 371"/>
                    <a:gd name="T2" fmla="*/ 154 w 308"/>
                    <a:gd name="T3" fmla="*/ 0 h 371"/>
                    <a:gd name="T4" fmla="*/ 1 w 308"/>
                    <a:gd name="T5" fmla="*/ 55 h 371"/>
                    <a:gd name="T6" fmla="*/ 0 w 308"/>
                    <a:gd name="T7" fmla="*/ 59 h 371"/>
                    <a:gd name="T8" fmla="*/ 0 w 308"/>
                    <a:gd name="T9" fmla="*/ 315 h 371"/>
                    <a:gd name="T10" fmla="*/ 3 w 308"/>
                    <a:gd name="T11" fmla="*/ 321 h 371"/>
                    <a:gd name="T12" fmla="*/ 154 w 308"/>
                    <a:gd name="T13" fmla="*/ 371 h 371"/>
                    <a:gd name="T14" fmla="*/ 305 w 308"/>
                    <a:gd name="T15" fmla="*/ 321 h 371"/>
                    <a:gd name="T16" fmla="*/ 308 w 308"/>
                    <a:gd name="T17" fmla="*/ 315 h 371"/>
                    <a:gd name="T18" fmla="*/ 308 w 308"/>
                    <a:gd name="T19" fmla="*/ 309 h 371"/>
                    <a:gd name="T20" fmla="*/ 308 w 308"/>
                    <a:gd name="T21" fmla="*/ 309 h 371"/>
                    <a:gd name="T22" fmla="*/ 308 w 308"/>
                    <a:gd name="T23" fmla="*/ 309 h 371"/>
                    <a:gd name="T24" fmla="*/ 308 w 308"/>
                    <a:gd name="T25" fmla="*/ 226 h 371"/>
                    <a:gd name="T26" fmla="*/ 308 w 308"/>
                    <a:gd name="T27" fmla="*/ 226 h 371"/>
                    <a:gd name="T28" fmla="*/ 308 w 308"/>
                    <a:gd name="T29" fmla="*/ 225 h 371"/>
                    <a:gd name="T30" fmla="*/ 308 w 308"/>
                    <a:gd name="T31" fmla="*/ 144 h 371"/>
                    <a:gd name="T32" fmla="*/ 308 w 308"/>
                    <a:gd name="T33" fmla="*/ 144 h 371"/>
                    <a:gd name="T34" fmla="*/ 308 w 308"/>
                    <a:gd name="T35" fmla="*/ 144 h 371"/>
                    <a:gd name="T36" fmla="*/ 308 w 308"/>
                    <a:gd name="T37" fmla="*/ 62 h 371"/>
                    <a:gd name="T38" fmla="*/ 308 w 308"/>
                    <a:gd name="T39" fmla="*/ 62 h 371"/>
                    <a:gd name="T40" fmla="*/ 308 w 308"/>
                    <a:gd name="T41" fmla="*/ 62 h 371"/>
                    <a:gd name="T42" fmla="*/ 308 w 308"/>
                    <a:gd name="T43" fmla="*/ 59 h 371"/>
                    <a:gd name="T44" fmla="*/ 307 w 308"/>
                    <a:gd name="T45" fmla="*/ 55 h 371"/>
                    <a:gd name="T46" fmla="*/ 292 w 308"/>
                    <a:gd name="T47" fmla="*/ 226 h 371"/>
                    <a:gd name="T48" fmla="*/ 154 w 308"/>
                    <a:gd name="T49" fmla="*/ 272 h 371"/>
                    <a:gd name="T50" fmla="*/ 16 w 308"/>
                    <a:gd name="T51" fmla="*/ 226 h 371"/>
                    <a:gd name="T52" fmla="*/ 16 w 308"/>
                    <a:gd name="T53" fmla="*/ 225 h 371"/>
                    <a:gd name="T54" fmla="*/ 16 w 308"/>
                    <a:gd name="T55" fmla="*/ 172 h 371"/>
                    <a:gd name="T56" fmla="*/ 154 w 308"/>
                    <a:gd name="T57" fmla="*/ 206 h 371"/>
                    <a:gd name="T58" fmla="*/ 292 w 308"/>
                    <a:gd name="T59" fmla="*/ 172 h 371"/>
                    <a:gd name="T60" fmla="*/ 292 w 308"/>
                    <a:gd name="T61" fmla="*/ 226 h 371"/>
                    <a:gd name="T62" fmla="*/ 292 w 308"/>
                    <a:gd name="T63" fmla="*/ 144 h 371"/>
                    <a:gd name="T64" fmla="*/ 154 w 308"/>
                    <a:gd name="T65" fmla="*/ 190 h 371"/>
                    <a:gd name="T66" fmla="*/ 16 w 308"/>
                    <a:gd name="T67" fmla="*/ 144 h 371"/>
                    <a:gd name="T68" fmla="*/ 16 w 308"/>
                    <a:gd name="T69" fmla="*/ 144 h 371"/>
                    <a:gd name="T70" fmla="*/ 16 w 308"/>
                    <a:gd name="T71" fmla="*/ 90 h 371"/>
                    <a:gd name="T72" fmla="*/ 154 w 308"/>
                    <a:gd name="T73" fmla="*/ 124 h 371"/>
                    <a:gd name="T74" fmla="*/ 292 w 308"/>
                    <a:gd name="T75" fmla="*/ 90 h 371"/>
                    <a:gd name="T76" fmla="*/ 292 w 308"/>
                    <a:gd name="T77" fmla="*/ 144 h 371"/>
                    <a:gd name="T78" fmla="*/ 154 w 308"/>
                    <a:gd name="T79" fmla="*/ 16 h 371"/>
                    <a:gd name="T80" fmla="*/ 292 w 308"/>
                    <a:gd name="T81" fmla="*/ 62 h 371"/>
                    <a:gd name="T82" fmla="*/ 292 w 308"/>
                    <a:gd name="T83" fmla="*/ 62 h 371"/>
                    <a:gd name="T84" fmla="*/ 154 w 308"/>
                    <a:gd name="T85" fmla="*/ 108 h 371"/>
                    <a:gd name="T86" fmla="*/ 16 w 308"/>
                    <a:gd name="T87" fmla="*/ 62 h 371"/>
                    <a:gd name="T88" fmla="*/ 154 w 308"/>
                    <a:gd name="T89" fmla="*/ 16 h 371"/>
                    <a:gd name="T90" fmla="*/ 154 w 308"/>
                    <a:gd name="T91" fmla="*/ 355 h 371"/>
                    <a:gd name="T92" fmla="*/ 16 w 308"/>
                    <a:gd name="T93" fmla="*/ 309 h 371"/>
                    <a:gd name="T94" fmla="*/ 16 w 308"/>
                    <a:gd name="T95" fmla="*/ 309 h 371"/>
                    <a:gd name="T96" fmla="*/ 16 w 308"/>
                    <a:gd name="T97" fmla="*/ 254 h 371"/>
                    <a:gd name="T98" fmla="*/ 154 w 308"/>
                    <a:gd name="T99" fmla="*/ 288 h 371"/>
                    <a:gd name="T100" fmla="*/ 292 w 308"/>
                    <a:gd name="T101" fmla="*/ 254 h 371"/>
                    <a:gd name="T102" fmla="*/ 292 w 308"/>
                    <a:gd name="T103" fmla="*/ 309 h 371"/>
                    <a:gd name="T104" fmla="*/ 154 w 308"/>
                    <a:gd name="T105" fmla="*/ 355 h 3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308" h="371">
                      <a:moveTo>
                        <a:pt x="307" y="55"/>
                      </a:moveTo>
                      <a:cubicBezTo>
                        <a:pt x="300" y="27"/>
                        <a:pt x="247" y="0"/>
                        <a:pt x="154" y="0"/>
                      </a:cubicBezTo>
                      <a:cubicBezTo>
                        <a:pt x="61" y="0"/>
                        <a:pt x="8" y="27"/>
                        <a:pt x="1" y="55"/>
                      </a:cubicBezTo>
                      <a:cubicBezTo>
                        <a:pt x="0" y="56"/>
                        <a:pt x="0" y="58"/>
                        <a:pt x="0" y="59"/>
                      </a:cubicBezTo>
                      <a:cubicBezTo>
                        <a:pt x="0" y="315"/>
                        <a:pt x="0" y="315"/>
                        <a:pt x="0" y="315"/>
                      </a:cubicBezTo>
                      <a:cubicBezTo>
                        <a:pt x="0" y="317"/>
                        <a:pt x="1" y="320"/>
                        <a:pt x="3" y="321"/>
                      </a:cubicBezTo>
                      <a:cubicBezTo>
                        <a:pt x="15" y="347"/>
                        <a:pt x="67" y="371"/>
                        <a:pt x="154" y="371"/>
                      </a:cubicBezTo>
                      <a:cubicBezTo>
                        <a:pt x="241" y="371"/>
                        <a:pt x="293" y="347"/>
                        <a:pt x="305" y="321"/>
                      </a:cubicBezTo>
                      <a:cubicBezTo>
                        <a:pt x="307" y="320"/>
                        <a:pt x="308" y="317"/>
                        <a:pt x="308" y="315"/>
                      </a:cubicBezTo>
                      <a:cubicBezTo>
                        <a:pt x="308" y="309"/>
                        <a:pt x="308" y="309"/>
                        <a:pt x="308" y="309"/>
                      </a:cubicBezTo>
                      <a:cubicBezTo>
                        <a:pt x="308" y="309"/>
                        <a:pt x="308" y="309"/>
                        <a:pt x="308" y="309"/>
                      </a:cubicBezTo>
                      <a:cubicBezTo>
                        <a:pt x="308" y="309"/>
                        <a:pt x="308" y="309"/>
                        <a:pt x="308" y="309"/>
                      </a:cubicBezTo>
                      <a:cubicBezTo>
                        <a:pt x="308" y="226"/>
                        <a:pt x="308" y="226"/>
                        <a:pt x="308" y="226"/>
                      </a:cubicBezTo>
                      <a:cubicBezTo>
                        <a:pt x="308" y="226"/>
                        <a:pt x="308" y="226"/>
                        <a:pt x="308" y="226"/>
                      </a:cubicBezTo>
                      <a:cubicBezTo>
                        <a:pt x="308" y="226"/>
                        <a:pt x="308" y="226"/>
                        <a:pt x="308" y="225"/>
                      </a:cubicBezTo>
                      <a:cubicBezTo>
                        <a:pt x="308" y="144"/>
                        <a:pt x="308" y="144"/>
                        <a:pt x="308" y="144"/>
                      </a:cubicBezTo>
                      <a:cubicBezTo>
                        <a:pt x="308" y="144"/>
                        <a:pt x="308" y="144"/>
                        <a:pt x="308" y="144"/>
                      </a:cubicBezTo>
                      <a:cubicBezTo>
                        <a:pt x="308" y="144"/>
                        <a:pt x="308" y="144"/>
                        <a:pt x="308" y="144"/>
                      </a:cubicBezTo>
                      <a:cubicBezTo>
                        <a:pt x="308" y="62"/>
                        <a:pt x="308" y="62"/>
                        <a:pt x="308" y="62"/>
                      </a:cubicBezTo>
                      <a:cubicBezTo>
                        <a:pt x="308" y="62"/>
                        <a:pt x="308" y="62"/>
                        <a:pt x="308" y="62"/>
                      </a:cubicBezTo>
                      <a:cubicBezTo>
                        <a:pt x="308" y="62"/>
                        <a:pt x="308" y="62"/>
                        <a:pt x="308" y="62"/>
                      </a:cubicBezTo>
                      <a:cubicBezTo>
                        <a:pt x="308" y="59"/>
                        <a:pt x="308" y="59"/>
                        <a:pt x="308" y="59"/>
                      </a:cubicBezTo>
                      <a:cubicBezTo>
                        <a:pt x="308" y="58"/>
                        <a:pt x="308" y="57"/>
                        <a:pt x="307" y="55"/>
                      </a:cubicBezTo>
                      <a:close/>
                      <a:moveTo>
                        <a:pt x="292" y="226"/>
                      </a:moveTo>
                      <a:cubicBezTo>
                        <a:pt x="292" y="248"/>
                        <a:pt x="235" y="272"/>
                        <a:pt x="154" y="272"/>
                      </a:cubicBezTo>
                      <a:cubicBezTo>
                        <a:pt x="73" y="272"/>
                        <a:pt x="16" y="248"/>
                        <a:pt x="16" y="226"/>
                      </a:cubicBezTo>
                      <a:cubicBezTo>
                        <a:pt x="16" y="226"/>
                        <a:pt x="16" y="226"/>
                        <a:pt x="16" y="225"/>
                      </a:cubicBezTo>
                      <a:cubicBezTo>
                        <a:pt x="16" y="172"/>
                        <a:pt x="16" y="172"/>
                        <a:pt x="16" y="172"/>
                      </a:cubicBezTo>
                      <a:cubicBezTo>
                        <a:pt x="39" y="191"/>
                        <a:pt x="86" y="206"/>
                        <a:pt x="154" y="206"/>
                      </a:cubicBezTo>
                      <a:cubicBezTo>
                        <a:pt x="222" y="206"/>
                        <a:pt x="269" y="191"/>
                        <a:pt x="292" y="172"/>
                      </a:cubicBezTo>
                      <a:lnTo>
                        <a:pt x="292" y="226"/>
                      </a:lnTo>
                      <a:close/>
                      <a:moveTo>
                        <a:pt x="292" y="144"/>
                      </a:moveTo>
                      <a:cubicBezTo>
                        <a:pt x="292" y="166"/>
                        <a:pt x="235" y="190"/>
                        <a:pt x="154" y="190"/>
                      </a:cubicBezTo>
                      <a:cubicBezTo>
                        <a:pt x="73" y="190"/>
                        <a:pt x="16" y="166"/>
                        <a:pt x="16" y="144"/>
                      </a:cubicBezTo>
                      <a:cubicBezTo>
                        <a:pt x="16" y="144"/>
                        <a:pt x="16" y="144"/>
                        <a:pt x="16" y="144"/>
                      </a:cubicBezTo>
                      <a:cubicBezTo>
                        <a:pt x="16" y="90"/>
                        <a:pt x="16" y="90"/>
                        <a:pt x="16" y="90"/>
                      </a:cubicBezTo>
                      <a:cubicBezTo>
                        <a:pt x="39" y="109"/>
                        <a:pt x="86" y="124"/>
                        <a:pt x="154" y="124"/>
                      </a:cubicBezTo>
                      <a:cubicBezTo>
                        <a:pt x="222" y="124"/>
                        <a:pt x="269" y="109"/>
                        <a:pt x="292" y="90"/>
                      </a:cubicBezTo>
                      <a:lnTo>
                        <a:pt x="292" y="144"/>
                      </a:lnTo>
                      <a:close/>
                      <a:moveTo>
                        <a:pt x="154" y="16"/>
                      </a:moveTo>
                      <a:cubicBezTo>
                        <a:pt x="235" y="16"/>
                        <a:pt x="292" y="40"/>
                        <a:pt x="292" y="62"/>
                      </a:cubicBezTo>
                      <a:cubicBezTo>
                        <a:pt x="292" y="62"/>
                        <a:pt x="292" y="62"/>
                        <a:pt x="292" y="62"/>
                      </a:cubicBezTo>
                      <a:cubicBezTo>
                        <a:pt x="292" y="84"/>
                        <a:pt x="235" y="108"/>
                        <a:pt x="154" y="108"/>
                      </a:cubicBezTo>
                      <a:cubicBezTo>
                        <a:pt x="73" y="108"/>
                        <a:pt x="16" y="84"/>
                        <a:pt x="16" y="62"/>
                      </a:cubicBezTo>
                      <a:cubicBezTo>
                        <a:pt x="16" y="40"/>
                        <a:pt x="73" y="16"/>
                        <a:pt x="154" y="16"/>
                      </a:cubicBezTo>
                      <a:close/>
                      <a:moveTo>
                        <a:pt x="154" y="355"/>
                      </a:moveTo>
                      <a:cubicBezTo>
                        <a:pt x="73" y="355"/>
                        <a:pt x="16" y="331"/>
                        <a:pt x="16" y="309"/>
                      </a:cubicBezTo>
                      <a:cubicBezTo>
                        <a:pt x="16" y="309"/>
                        <a:pt x="16" y="309"/>
                        <a:pt x="16" y="309"/>
                      </a:cubicBezTo>
                      <a:cubicBezTo>
                        <a:pt x="16" y="254"/>
                        <a:pt x="16" y="254"/>
                        <a:pt x="16" y="254"/>
                      </a:cubicBezTo>
                      <a:cubicBezTo>
                        <a:pt x="39" y="273"/>
                        <a:pt x="86" y="288"/>
                        <a:pt x="154" y="288"/>
                      </a:cubicBezTo>
                      <a:cubicBezTo>
                        <a:pt x="222" y="288"/>
                        <a:pt x="269" y="273"/>
                        <a:pt x="292" y="254"/>
                      </a:cubicBezTo>
                      <a:cubicBezTo>
                        <a:pt x="292" y="309"/>
                        <a:pt x="292" y="309"/>
                        <a:pt x="292" y="309"/>
                      </a:cubicBezTo>
                      <a:cubicBezTo>
                        <a:pt x="292" y="331"/>
                        <a:pt x="235" y="355"/>
                        <a:pt x="154" y="355"/>
                      </a:cubicBezTo>
                      <a:close/>
                    </a:path>
                  </a:pathLst>
                </a:custGeom>
                <a:solidFill>
                  <a:srgbClr val="169AFF"/>
                </a:solidFill>
                <a:ln>
                  <a:solidFill>
                    <a:srgbClr val="169AFF"/>
                  </a:solidFill>
                </a:ln>
              </p:spPr>
              <p:txBody>
                <a:bodyPr vert="horz" wrap="square" lIns="91416" tIns="45708" rIns="91416" bIns="45708" numCol="1" anchor="t" anchorCtr="0" compatLnSpc="1">
                  <a:prstTxWarp prst="textNoShape">
                    <a:avLst/>
                  </a:prstTxWarp>
                </a:bodyPr>
                <a:lstStyle/>
                <a:p>
                  <a:pPr defTabSz="914126"/>
                  <a:endParaRPr lang="en-US" sz="1799" kern="0">
                    <a:solidFill>
                      <a:sysClr val="windowText" lastClr="000000"/>
                    </a:solidFill>
                  </a:endParaRPr>
                </a:p>
              </p:txBody>
            </p:sp>
          </p:grpSp>
          <p:grpSp>
            <p:nvGrpSpPr>
              <p:cNvPr id="214" name="Group 44"/>
              <p:cNvGrpSpPr>
                <a:grpSpLocks noChangeAspect="1"/>
              </p:cNvGrpSpPr>
              <p:nvPr/>
            </p:nvGrpSpPr>
            <p:grpSpPr bwMode="auto">
              <a:xfrm>
                <a:off x="8424507" y="5765800"/>
                <a:ext cx="344222" cy="320470"/>
                <a:chOff x="3356" y="1710"/>
                <a:chExt cx="971" cy="904"/>
              </a:xfrm>
              <a:solidFill>
                <a:schemeClr val="tx1"/>
              </a:solidFill>
            </p:grpSpPr>
            <p:sp>
              <p:nvSpPr>
                <p:cNvPr id="215" name="Freeform 45"/>
                <p:cNvSpPr>
                  <a:spLocks/>
                </p:cNvSpPr>
                <p:nvPr/>
              </p:nvSpPr>
              <p:spPr bwMode="auto">
                <a:xfrm>
                  <a:off x="3367" y="1711"/>
                  <a:ext cx="35" cy="108"/>
                </a:xfrm>
                <a:custGeom>
                  <a:avLst/>
                  <a:gdLst>
                    <a:gd name="T0" fmla="*/ 23 w 35"/>
                    <a:gd name="T1" fmla="*/ 0 h 108"/>
                    <a:gd name="T2" fmla="*/ 0 w 35"/>
                    <a:gd name="T3" fmla="*/ 13 h 108"/>
                    <a:gd name="T4" fmla="*/ 2 w 35"/>
                    <a:gd name="T5" fmla="*/ 25 h 108"/>
                    <a:gd name="T6" fmla="*/ 22 w 35"/>
                    <a:gd name="T7" fmla="*/ 15 h 108"/>
                    <a:gd name="T8" fmla="*/ 22 w 35"/>
                    <a:gd name="T9" fmla="*/ 15 h 108"/>
                    <a:gd name="T10" fmla="*/ 22 w 35"/>
                    <a:gd name="T11" fmla="*/ 108 h 108"/>
                    <a:gd name="T12" fmla="*/ 35 w 35"/>
                    <a:gd name="T13" fmla="*/ 108 h 108"/>
                    <a:gd name="T14" fmla="*/ 35 w 35"/>
                    <a:gd name="T15" fmla="*/ 0 h 108"/>
                    <a:gd name="T16" fmla="*/ 23 w 35"/>
                    <a:gd name="T17" fmla="*/ 0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 h="108">
                      <a:moveTo>
                        <a:pt x="23" y="0"/>
                      </a:moveTo>
                      <a:lnTo>
                        <a:pt x="0" y="13"/>
                      </a:lnTo>
                      <a:lnTo>
                        <a:pt x="2" y="25"/>
                      </a:lnTo>
                      <a:lnTo>
                        <a:pt x="22" y="15"/>
                      </a:lnTo>
                      <a:lnTo>
                        <a:pt x="22" y="15"/>
                      </a:lnTo>
                      <a:lnTo>
                        <a:pt x="22" y="108"/>
                      </a:lnTo>
                      <a:lnTo>
                        <a:pt x="35" y="108"/>
                      </a:lnTo>
                      <a:lnTo>
                        <a:pt x="35" y="0"/>
                      </a:lnTo>
                      <a:lnTo>
                        <a:pt x="23"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16" name="Freeform 46"/>
                <p:cNvSpPr>
                  <a:spLocks noEditPoints="1"/>
                </p:cNvSpPr>
                <p:nvPr/>
              </p:nvSpPr>
              <p:spPr bwMode="auto">
                <a:xfrm>
                  <a:off x="3459" y="1710"/>
                  <a:ext cx="74" cy="111"/>
                </a:xfrm>
                <a:custGeom>
                  <a:avLst/>
                  <a:gdLst>
                    <a:gd name="T0" fmla="*/ 23 w 45"/>
                    <a:gd name="T1" fmla="*/ 0 h 68"/>
                    <a:gd name="T2" fmla="*/ 0 w 45"/>
                    <a:gd name="T3" fmla="*/ 34 h 68"/>
                    <a:gd name="T4" fmla="*/ 22 w 45"/>
                    <a:gd name="T5" fmla="*/ 68 h 68"/>
                    <a:gd name="T6" fmla="*/ 45 w 45"/>
                    <a:gd name="T7" fmla="*/ 34 h 68"/>
                    <a:gd name="T8" fmla="*/ 23 w 45"/>
                    <a:gd name="T9" fmla="*/ 0 h 68"/>
                    <a:gd name="T10" fmla="*/ 23 w 45"/>
                    <a:gd name="T11" fmla="*/ 61 h 68"/>
                    <a:gd name="T12" fmla="*/ 9 w 45"/>
                    <a:gd name="T13" fmla="*/ 35 h 68"/>
                    <a:gd name="T14" fmla="*/ 23 w 45"/>
                    <a:gd name="T15" fmla="*/ 7 h 68"/>
                    <a:gd name="T16" fmla="*/ 36 w 45"/>
                    <a:gd name="T17" fmla="*/ 34 h 68"/>
                    <a:gd name="T18" fmla="*/ 23 w 45"/>
                    <a:gd name="T19" fmla="*/ 61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5" h="68">
                      <a:moveTo>
                        <a:pt x="23" y="0"/>
                      </a:moveTo>
                      <a:cubicBezTo>
                        <a:pt x="10" y="0"/>
                        <a:pt x="0" y="12"/>
                        <a:pt x="0" y="34"/>
                      </a:cubicBezTo>
                      <a:cubicBezTo>
                        <a:pt x="1" y="56"/>
                        <a:pt x="9" y="68"/>
                        <a:pt x="22" y="68"/>
                      </a:cubicBezTo>
                      <a:cubicBezTo>
                        <a:pt x="37" y="68"/>
                        <a:pt x="45" y="56"/>
                        <a:pt x="45" y="34"/>
                      </a:cubicBezTo>
                      <a:cubicBezTo>
                        <a:pt x="45" y="13"/>
                        <a:pt x="37" y="0"/>
                        <a:pt x="23" y="0"/>
                      </a:cubicBezTo>
                      <a:close/>
                      <a:moveTo>
                        <a:pt x="23" y="61"/>
                      </a:moveTo>
                      <a:cubicBezTo>
                        <a:pt x="15" y="61"/>
                        <a:pt x="9" y="52"/>
                        <a:pt x="9" y="35"/>
                      </a:cubicBezTo>
                      <a:cubicBezTo>
                        <a:pt x="9" y="17"/>
                        <a:pt x="15" y="7"/>
                        <a:pt x="23" y="7"/>
                      </a:cubicBezTo>
                      <a:cubicBezTo>
                        <a:pt x="32" y="7"/>
                        <a:pt x="36" y="18"/>
                        <a:pt x="36" y="34"/>
                      </a:cubicBezTo>
                      <a:cubicBezTo>
                        <a:pt x="36" y="51"/>
                        <a:pt x="32" y="61"/>
                        <a:pt x="23" y="61"/>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17" name="Freeform 47"/>
                <p:cNvSpPr>
                  <a:spLocks noEditPoints="1"/>
                </p:cNvSpPr>
                <p:nvPr/>
              </p:nvSpPr>
              <p:spPr bwMode="auto">
                <a:xfrm>
                  <a:off x="3565" y="1710"/>
                  <a:ext cx="73" cy="111"/>
                </a:xfrm>
                <a:custGeom>
                  <a:avLst/>
                  <a:gdLst>
                    <a:gd name="T0" fmla="*/ 23 w 45"/>
                    <a:gd name="T1" fmla="*/ 0 h 68"/>
                    <a:gd name="T2" fmla="*/ 0 w 45"/>
                    <a:gd name="T3" fmla="*/ 34 h 68"/>
                    <a:gd name="T4" fmla="*/ 22 w 45"/>
                    <a:gd name="T5" fmla="*/ 68 h 68"/>
                    <a:gd name="T6" fmla="*/ 45 w 45"/>
                    <a:gd name="T7" fmla="*/ 34 h 68"/>
                    <a:gd name="T8" fmla="*/ 23 w 45"/>
                    <a:gd name="T9" fmla="*/ 0 h 68"/>
                    <a:gd name="T10" fmla="*/ 22 w 45"/>
                    <a:gd name="T11" fmla="*/ 61 h 68"/>
                    <a:gd name="T12" fmla="*/ 9 w 45"/>
                    <a:gd name="T13" fmla="*/ 35 h 68"/>
                    <a:gd name="T14" fmla="*/ 22 w 45"/>
                    <a:gd name="T15" fmla="*/ 7 h 68"/>
                    <a:gd name="T16" fmla="*/ 36 w 45"/>
                    <a:gd name="T17" fmla="*/ 34 h 68"/>
                    <a:gd name="T18" fmla="*/ 22 w 45"/>
                    <a:gd name="T19" fmla="*/ 61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5" h="68">
                      <a:moveTo>
                        <a:pt x="23" y="0"/>
                      </a:moveTo>
                      <a:cubicBezTo>
                        <a:pt x="10" y="0"/>
                        <a:pt x="0" y="12"/>
                        <a:pt x="0" y="34"/>
                      </a:cubicBezTo>
                      <a:cubicBezTo>
                        <a:pt x="0" y="56"/>
                        <a:pt x="9" y="68"/>
                        <a:pt x="22" y="68"/>
                      </a:cubicBezTo>
                      <a:cubicBezTo>
                        <a:pt x="36" y="68"/>
                        <a:pt x="45" y="56"/>
                        <a:pt x="45" y="34"/>
                      </a:cubicBezTo>
                      <a:cubicBezTo>
                        <a:pt x="45" y="13"/>
                        <a:pt x="37" y="0"/>
                        <a:pt x="23" y="0"/>
                      </a:cubicBezTo>
                      <a:close/>
                      <a:moveTo>
                        <a:pt x="22" y="61"/>
                      </a:moveTo>
                      <a:cubicBezTo>
                        <a:pt x="14" y="61"/>
                        <a:pt x="9" y="52"/>
                        <a:pt x="9" y="35"/>
                      </a:cubicBezTo>
                      <a:cubicBezTo>
                        <a:pt x="9" y="17"/>
                        <a:pt x="15" y="7"/>
                        <a:pt x="22" y="7"/>
                      </a:cubicBezTo>
                      <a:cubicBezTo>
                        <a:pt x="32" y="7"/>
                        <a:pt x="36" y="18"/>
                        <a:pt x="36" y="34"/>
                      </a:cubicBezTo>
                      <a:cubicBezTo>
                        <a:pt x="36" y="51"/>
                        <a:pt x="31" y="61"/>
                        <a:pt x="22" y="61"/>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18" name="Freeform 48"/>
                <p:cNvSpPr>
                  <a:spLocks noEditPoints="1"/>
                </p:cNvSpPr>
                <p:nvPr/>
              </p:nvSpPr>
              <p:spPr bwMode="auto">
                <a:xfrm>
                  <a:off x="3670" y="1710"/>
                  <a:ext cx="72" cy="111"/>
                </a:xfrm>
                <a:custGeom>
                  <a:avLst/>
                  <a:gdLst>
                    <a:gd name="T0" fmla="*/ 23 w 44"/>
                    <a:gd name="T1" fmla="*/ 0 h 68"/>
                    <a:gd name="T2" fmla="*/ 0 w 44"/>
                    <a:gd name="T3" fmla="*/ 34 h 68"/>
                    <a:gd name="T4" fmla="*/ 22 w 44"/>
                    <a:gd name="T5" fmla="*/ 68 h 68"/>
                    <a:gd name="T6" fmla="*/ 44 w 44"/>
                    <a:gd name="T7" fmla="*/ 34 h 68"/>
                    <a:gd name="T8" fmla="*/ 23 w 44"/>
                    <a:gd name="T9" fmla="*/ 0 h 68"/>
                    <a:gd name="T10" fmla="*/ 22 w 44"/>
                    <a:gd name="T11" fmla="*/ 61 h 68"/>
                    <a:gd name="T12" fmla="*/ 9 w 44"/>
                    <a:gd name="T13" fmla="*/ 35 h 68"/>
                    <a:gd name="T14" fmla="*/ 22 w 44"/>
                    <a:gd name="T15" fmla="*/ 7 h 68"/>
                    <a:gd name="T16" fmla="*/ 36 w 44"/>
                    <a:gd name="T17" fmla="*/ 34 h 68"/>
                    <a:gd name="T18" fmla="*/ 22 w 44"/>
                    <a:gd name="T19" fmla="*/ 61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4" h="68">
                      <a:moveTo>
                        <a:pt x="23" y="0"/>
                      </a:moveTo>
                      <a:cubicBezTo>
                        <a:pt x="9" y="0"/>
                        <a:pt x="0" y="12"/>
                        <a:pt x="0" y="34"/>
                      </a:cubicBezTo>
                      <a:cubicBezTo>
                        <a:pt x="0" y="56"/>
                        <a:pt x="9" y="68"/>
                        <a:pt x="22" y="68"/>
                      </a:cubicBezTo>
                      <a:cubicBezTo>
                        <a:pt x="36" y="68"/>
                        <a:pt x="44" y="56"/>
                        <a:pt x="44" y="34"/>
                      </a:cubicBezTo>
                      <a:cubicBezTo>
                        <a:pt x="44" y="13"/>
                        <a:pt x="37" y="0"/>
                        <a:pt x="23" y="0"/>
                      </a:cubicBezTo>
                      <a:close/>
                      <a:moveTo>
                        <a:pt x="22" y="61"/>
                      </a:moveTo>
                      <a:cubicBezTo>
                        <a:pt x="14" y="61"/>
                        <a:pt x="9" y="52"/>
                        <a:pt x="9" y="35"/>
                      </a:cubicBezTo>
                      <a:cubicBezTo>
                        <a:pt x="9" y="17"/>
                        <a:pt x="14" y="7"/>
                        <a:pt x="22" y="7"/>
                      </a:cubicBezTo>
                      <a:cubicBezTo>
                        <a:pt x="31" y="7"/>
                        <a:pt x="36" y="18"/>
                        <a:pt x="36" y="34"/>
                      </a:cubicBezTo>
                      <a:cubicBezTo>
                        <a:pt x="36" y="51"/>
                        <a:pt x="31" y="61"/>
                        <a:pt x="22" y="61"/>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19" name="Freeform 49"/>
                <p:cNvSpPr>
                  <a:spLocks/>
                </p:cNvSpPr>
                <p:nvPr/>
              </p:nvSpPr>
              <p:spPr bwMode="auto">
                <a:xfrm>
                  <a:off x="3786" y="1711"/>
                  <a:ext cx="35" cy="108"/>
                </a:xfrm>
                <a:custGeom>
                  <a:avLst/>
                  <a:gdLst>
                    <a:gd name="T0" fmla="*/ 23 w 35"/>
                    <a:gd name="T1" fmla="*/ 0 h 108"/>
                    <a:gd name="T2" fmla="*/ 0 w 35"/>
                    <a:gd name="T3" fmla="*/ 13 h 108"/>
                    <a:gd name="T4" fmla="*/ 2 w 35"/>
                    <a:gd name="T5" fmla="*/ 25 h 108"/>
                    <a:gd name="T6" fmla="*/ 22 w 35"/>
                    <a:gd name="T7" fmla="*/ 15 h 108"/>
                    <a:gd name="T8" fmla="*/ 22 w 35"/>
                    <a:gd name="T9" fmla="*/ 15 h 108"/>
                    <a:gd name="T10" fmla="*/ 22 w 35"/>
                    <a:gd name="T11" fmla="*/ 108 h 108"/>
                    <a:gd name="T12" fmla="*/ 35 w 35"/>
                    <a:gd name="T13" fmla="*/ 108 h 108"/>
                    <a:gd name="T14" fmla="*/ 35 w 35"/>
                    <a:gd name="T15" fmla="*/ 0 h 108"/>
                    <a:gd name="T16" fmla="*/ 23 w 35"/>
                    <a:gd name="T17" fmla="*/ 0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 h="108">
                      <a:moveTo>
                        <a:pt x="23" y="0"/>
                      </a:moveTo>
                      <a:lnTo>
                        <a:pt x="0" y="13"/>
                      </a:lnTo>
                      <a:lnTo>
                        <a:pt x="2" y="25"/>
                      </a:lnTo>
                      <a:lnTo>
                        <a:pt x="22" y="15"/>
                      </a:lnTo>
                      <a:lnTo>
                        <a:pt x="22" y="15"/>
                      </a:lnTo>
                      <a:lnTo>
                        <a:pt x="22" y="108"/>
                      </a:lnTo>
                      <a:lnTo>
                        <a:pt x="35" y="108"/>
                      </a:lnTo>
                      <a:lnTo>
                        <a:pt x="35" y="0"/>
                      </a:lnTo>
                      <a:lnTo>
                        <a:pt x="23"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20" name="Freeform 50"/>
                <p:cNvSpPr>
                  <a:spLocks/>
                </p:cNvSpPr>
                <p:nvPr/>
              </p:nvSpPr>
              <p:spPr bwMode="auto">
                <a:xfrm>
                  <a:off x="3890" y="1711"/>
                  <a:ext cx="36" cy="108"/>
                </a:xfrm>
                <a:custGeom>
                  <a:avLst/>
                  <a:gdLst>
                    <a:gd name="T0" fmla="*/ 24 w 36"/>
                    <a:gd name="T1" fmla="*/ 0 h 108"/>
                    <a:gd name="T2" fmla="*/ 0 w 36"/>
                    <a:gd name="T3" fmla="*/ 13 h 108"/>
                    <a:gd name="T4" fmla="*/ 3 w 36"/>
                    <a:gd name="T5" fmla="*/ 25 h 108"/>
                    <a:gd name="T6" fmla="*/ 21 w 36"/>
                    <a:gd name="T7" fmla="*/ 15 h 108"/>
                    <a:gd name="T8" fmla="*/ 23 w 36"/>
                    <a:gd name="T9" fmla="*/ 15 h 108"/>
                    <a:gd name="T10" fmla="*/ 23 w 36"/>
                    <a:gd name="T11" fmla="*/ 108 h 108"/>
                    <a:gd name="T12" fmla="*/ 36 w 36"/>
                    <a:gd name="T13" fmla="*/ 108 h 108"/>
                    <a:gd name="T14" fmla="*/ 36 w 36"/>
                    <a:gd name="T15" fmla="*/ 0 h 108"/>
                    <a:gd name="T16" fmla="*/ 24 w 36"/>
                    <a:gd name="T17" fmla="*/ 0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 h="108">
                      <a:moveTo>
                        <a:pt x="24" y="0"/>
                      </a:moveTo>
                      <a:lnTo>
                        <a:pt x="0" y="13"/>
                      </a:lnTo>
                      <a:lnTo>
                        <a:pt x="3" y="25"/>
                      </a:lnTo>
                      <a:lnTo>
                        <a:pt x="21" y="15"/>
                      </a:lnTo>
                      <a:lnTo>
                        <a:pt x="23" y="15"/>
                      </a:lnTo>
                      <a:lnTo>
                        <a:pt x="23" y="108"/>
                      </a:lnTo>
                      <a:lnTo>
                        <a:pt x="36" y="108"/>
                      </a:lnTo>
                      <a:lnTo>
                        <a:pt x="36" y="0"/>
                      </a:lnTo>
                      <a:lnTo>
                        <a:pt x="24"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21" name="Freeform 51"/>
                <p:cNvSpPr>
                  <a:spLocks noEditPoints="1"/>
                </p:cNvSpPr>
                <p:nvPr/>
              </p:nvSpPr>
              <p:spPr bwMode="auto">
                <a:xfrm>
                  <a:off x="3983" y="1710"/>
                  <a:ext cx="74" cy="111"/>
                </a:xfrm>
                <a:custGeom>
                  <a:avLst/>
                  <a:gdLst>
                    <a:gd name="T0" fmla="*/ 23 w 45"/>
                    <a:gd name="T1" fmla="*/ 0 h 68"/>
                    <a:gd name="T2" fmla="*/ 0 w 45"/>
                    <a:gd name="T3" fmla="*/ 34 h 68"/>
                    <a:gd name="T4" fmla="*/ 22 w 45"/>
                    <a:gd name="T5" fmla="*/ 68 h 68"/>
                    <a:gd name="T6" fmla="*/ 45 w 45"/>
                    <a:gd name="T7" fmla="*/ 34 h 68"/>
                    <a:gd name="T8" fmla="*/ 23 w 45"/>
                    <a:gd name="T9" fmla="*/ 0 h 68"/>
                    <a:gd name="T10" fmla="*/ 22 w 45"/>
                    <a:gd name="T11" fmla="*/ 61 h 68"/>
                    <a:gd name="T12" fmla="*/ 9 w 45"/>
                    <a:gd name="T13" fmla="*/ 35 h 68"/>
                    <a:gd name="T14" fmla="*/ 22 w 45"/>
                    <a:gd name="T15" fmla="*/ 7 h 68"/>
                    <a:gd name="T16" fmla="*/ 36 w 45"/>
                    <a:gd name="T17" fmla="*/ 34 h 68"/>
                    <a:gd name="T18" fmla="*/ 22 w 45"/>
                    <a:gd name="T19" fmla="*/ 61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5" h="68">
                      <a:moveTo>
                        <a:pt x="23" y="0"/>
                      </a:moveTo>
                      <a:cubicBezTo>
                        <a:pt x="10" y="0"/>
                        <a:pt x="0" y="12"/>
                        <a:pt x="0" y="34"/>
                      </a:cubicBezTo>
                      <a:cubicBezTo>
                        <a:pt x="0" y="56"/>
                        <a:pt x="9" y="68"/>
                        <a:pt x="22" y="68"/>
                      </a:cubicBezTo>
                      <a:cubicBezTo>
                        <a:pt x="36" y="68"/>
                        <a:pt x="45" y="56"/>
                        <a:pt x="45" y="34"/>
                      </a:cubicBezTo>
                      <a:cubicBezTo>
                        <a:pt x="45" y="13"/>
                        <a:pt x="37" y="0"/>
                        <a:pt x="23" y="0"/>
                      </a:cubicBezTo>
                      <a:close/>
                      <a:moveTo>
                        <a:pt x="22" y="61"/>
                      </a:moveTo>
                      <a:cubicBezTo>
                        <a:pt x="14" y="61"/>
                        <a:pt x="9" y="52"/>
                        <a:pt x="9" y="35"/>
                      </a:cubicBezTo>
                      <a:cubicBezTo>
                        <a:pt x="9" y="17"/>
                        <a:pt x="15" y="7"/>
                        <a:pt x="22" y="7"/>
                      </a:cubicBezTo>
                      <a:cubicBezTo>
                        <a:pt x="32" y="7"/>
                        <a:pt x="36" y="18"/>
                        <a:pt x="36" y="34"/>
                      </a:cubicBezTo>
                      <a:cubicBezTo>
                        <a:pt x="36" y="51"/>
                        <a:pt x="31" y="61"/>
                        <a:pt x="22" y="61"/>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22" name="Freeform 52"/>
                <p:cNvSpPr>
                  <a:spLocks/>
                </p:cNvSpPr>
                <p:nvPr/>
              </p:nvSpPr>
              <p:spPr bwMode="auto">
                <a:xfrm>
                  <a:off x="3367" y="1911"/>
                  <a:ext cx="35" cy="107"/>
                </a:xfrm>
                <a:custGeom>
                  <a:avLst/>
                  <a:gdLst>
                    <a:gd name="T0" fmla="*/ 23 w 35"/>
                    <a:gd name="T1" fmla="*/ 0 h 107"/>
                    <a:gd name="T2" fmla="*/ 0 w 35"/>
                    <a:gd name="T3" fmla="*/ 12 h 107"/>
                    <a:gd name="T4" fmla="*/ 2 w 35"/>
                    <a:gd name="T5" fmla="*/ 23 h 107"/>
                    <a:gd name="T6" fmla="*/ 22 w 35"/>
                    <a:gd name="T7" fmla="*/ 13 h 107"/>
                    <a:gd name="T8" fmla="*/ 22 w 35"/>
                    <a:gd name="T9" fmla="*/ 13 h 107"/>
                    <a:gd name="T10" fmla="*/ 22 w 35"/>
                    <a:gd name="T11" fmla="*/ 107 h 107"/>
                    <a:gd name="T12" fmla="*/ 35 w 35"/>
                    <a:gd name="T13" fmla="*/ 107 h 107"/>
                    <a:gd name="T14" fmla="*/ 35 w 35"/>
                    <a:gd name="T15" fmla="*/ 0 h 107"/>
                    <a:gd name="T16" fmla="*/ 23 w 35"/>
                    <a:gd name="T17" fmla="*/ 0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 h="107">
                      <a:moveTo>
                        <a:pt x="23" y="0"/>
                      </a:moveTo>
                      <a:lnTo>
                        <a:pt x="0" y="12"/>
                      </a:lnTo>
                      <a:lnTo>
                        <a:pt x="2" y="23"/>
                      </a:lnTo>
                      <a:lnTo>
                        <a:pt x="22" y="13"/>
                      </a:lnTo>
                      <a:lnTo>
                        <a:pt x="22" y="13"/>
                      </a:lnTo>
                      <a:lnTo>
                        <a:pt x="22" y="107"/>
                      </a:lnTo>
                      <a:lnTo>
                        <a:pt x="35" y="107"/>
                      </a:lnTo>
                      <a:lnTo>
                        <a:pt x="35" y="0"/>
                      </a:lnTo>
                      <a:lnTo>
                        <a:pt x="23"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23" name="Freeform 53"/>
                <p:cNvSpPr>
                  <a:spLocks noEditPoints="1"/>
                </p:cNvSpPr>
                <p:nvPr/>
              </p:nvSpPr>
              <p:spPr bwMode="auto">
                <a:xfrm>
                  <a:off x="3459" y="1908"/>
                  <a:ext cx="74" cy="111"/>
                </a:xfrm>
                <a:custGeom>
                  <a:avLst/>
                  <a:gdLst>
                    <a:gd name="T0" fmla="*/ 23 w 45"/>
                    <a:gd name="T1" fmla="*/ 0 h 68"/>
                    <a:gd name="T2" fmla="*/ 0 w 45"/>
                    <a:gd name="T3" fmla="*/ 34 h 68"/>
                    <a:gd name="T4" fmla="*/ 22 w 45"/>
                    <a:gd name="T5" fmla="*/ 68 h 68"/>
                    <a:gd name="T6" fmla="*/ 45 w 45"/>
                    <a:gd name="T7" fmla="*/ 34 h 68"/>
                    <a:gd name="T8" fmla="*/ 23 w 45"/>
                    <a:gd name="T9" fmla="*/ 0 h 68"/>
                    <a:gd name="T10" fmla="*/ 23 w 45"/>
                    <a:gd name="T11" fmla="*/ 61 h 68"/>
                    <a:gd name="T12" fmla="*/ 9 w 45"/>
                    <a:gd name="T13" fmla="*/ 35 h 68"/>
                    <a:gd name="T14" fmla="*/ 23 w 45"/>
                    <a:gd name="T15" fmla="*/ 7 h 68"/>
                    <a:gd name="T16" fmla="*/ 36 w 45"/>
                    <a:gd name="T17" fmla="*/ 34 h 68"/>
                    <a:gd name="T18" fmla="*/ 23 w 45"/>
                    <a:gd name="T19" fmla="*/ 61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5" h="68">
                      <a:moveTo>
                        <a:pt x="23" y="0"/>
                      </a:moveTo>
                      <a:cubicBezTo>
                        <a:pt x="10" y="0"/>
                        <a:pt x="0" y="13"/>
                        <a:pt x="0" y="34"/>
                      </a:cubicBezTo>
                      <a:cubicBezTo>
                        <a:pt x="1" y="56"/>
                        <a:pt x="9" y="68"/>
                        <a:pt x="22" y="68"/>
                      </a:cubicBezTo>
                      <a:cubicBezTo>
                        <a:pt x="37" y="68"/>
                        <a:pt x="45" y="56"/>
                        <a:pt x="45" y="34"/>
                      </a:cubicBezTo>
                      <a:cubicBezTo>
                        <a:pt x="45" y="13"/>
                        <a:pt x="37" y="0"/>
                        <a:pt x="23" y="0"/>
                      </a:cubicBezTo>
                      <a:close/>
                      <a:moveTo>
                        <a:pt x="23" y="61"/>
                      </a:moveTo>
                      <a:cubicBezTo>
                        <a:pt x="15" y="61"/>
                        <a:pt x="9" y="52"/>
                        <a:pt x="9" y="35"/>
                      </a:cubicBezTo>
                      <a:cubicBezTo>
                        <a:pt x="9" y="17"/>
                        <a:pt x="15" y="7"/>
                        <a:pt x="23" y="7"/>
                      </a:cubicBezTo>
                      <a:cubicBezTo>
                        <a:pt x="32" y="7"/>
                        <a:pt x="36" y="18"/>
                        <a:pt x="36" y="34"/>
                      </a:cubicBezTo>
                      <a:cubicBezTo>
                        <a:pt x="36" y="51"/>
                        <a:pt x="32" y="61"/>
                        <a:pt x="23" y="61"/>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24" name="Freeform 54"/>
                <p:cNvSpPr>
                  <a:spLocks noEditPoints="1"/>
                </p:cNvSpPr>
                <p:nvPr/>
              </p:nvSpPr>
              <p:spPr bwMode="auto">
                <a:xfrm>
                  <a:off x="3565" y="1908"/>
                  <a:ext cx="73" cy="111"/>
                </a:xfrm>
                <a:custGeom>
                  <a:avLst/>
                  <a:gdLst>
                    <a:gd name="T0" fmla="*/ 23 w 45"/>
                    <a:gd name="T1" fmla="*/ 0 h 68"/>
                    <a:gd name="T2" fmla="*/ 0 w 45"/>
                    <a:gd name="T3" fmla="*/ 34 h 68"/>
                    <a:gd name="T4" fmla="*/ 22 w 45"/>
                    <a:gd name="T5" fmla="*/ 68 h 68"/>
                    <a:gd name="T6" fmla="*/ 45 w 45"/>
                    <a:gd name="T7" fmla="*/ 34 h 68"/>
                    <a:gd name="T8" fmla="*/ 23 w 45"/>
                    <a:gd name="T9" fmla="*/ 0 h 68"/>
                    <a:gd name="T10" fmla="*/ 22 w 45"/>
                    <a:gd name="T11" fmla="*/ 61 h 68"/>
                    <a:gd name="T12" fmla="*/ 9 w 45"/>
                    <a:gd name="T13" fmla="*/ 35 h 68"/>
                    <a:gd name="T14" fmla="*/ 22 w 45"/>
                    <a:gd name="T15" fmla="*/ 7 h 68"/>
                    <a:gd name="T16" fmla="*/ 36 w 45"/>
                    <a:gd name="T17" fmla="*/ 34 h 68"/>
                    <a:gd name="T18" fmla="*/ 22 w 45"/>
                    <a:gd name="T19" fmla="*/ 61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5" h="68">
                      <a:moveTo>
                        <a:pt x="23" y="0"/>
                      </a:moveTo>
                      <a:cubicBezTo>
                        <a:pt x="10" y="0"/>
                        <a:pt x="0" y="13"/>
                        <a:pt x="0" y="34"/>
                      </a:cubicBezTo>
                      <a:cubicBezTo>
                        <a:pt x="0" y="56"/>
                        <a:pt x="9" y="68"/>
                        <a:pt x="22" y="68"/>
                      </a:cubicBezTo>
                      <a:cubicBezTo>
                        <a:pt x="36" y="68"/>
                        <a:pt x="45" y="56"/>
                        <a:pt x="45" y="34"/>
                      </a:cubicBezTo>
                      <a:cubicBezTo>
                        <a:pt x="45" y="13"/>
                        <a:pt x="37" y="0"/>
                        <a:pt x="23" y="0"/>
                      </a:cubicBezTo>
                      <a:close/>
                      <a:moveTo>
                        <a:pt x="22" y="61"/>
                      </a:moveTo>
                      <a:cubicBezTo>
                        <a:pt x="14" y="61"/>
                        <a:pt x="9" y="52"/>
                        <a:pt x="9" y="35"/>
                      </a:cubicBezTo>
                      <a:cubicBezTo>
                        <a:pt x="9" y="17"/>
                        <a:pt x="15" y="7"/>
                        <a:pt x="22" y="7"/>
                      </a:cubicBezTo>
                      <a:cubicBezTo>
                        <a:pt x="32" y="7"/>
                        <a:pt x="36" y="18"/>
                        <a:pt x="36" y="34"/>
                      </a:cubicBezTo>
                      <a:cubicBezTo>
                        <a:pt x="36" y="51"/>
                        <a:pt x="31" y="61"/>
                        <a:pt x="22" y="61"/>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25" name="Freeform 55"/>
                <p:cNvSpPr>
                  <a:spLocks/>
                </p:cNvSpPr>
                <p:nvPr/>
              </p:nvSpPr>
              <p:spPr bwMode="auto">
                <a:xfrm>
                  <a:off x="3681" y="1911"/>
                  <a:ext cx="36" cy="107"/>
                </a:xfrm>
                <a:custGeom>
                  <a:avLst/>
                  <a:gdLst>
                    <a:gd name="T0" fmla="*/ 23 w 36"/>
                    <a:gd name="T1" fmla="*/ 0 h 107"/>
                    <a:gd name="T2" fmla="*/ 0 w 36"/>
                    <a:gd name="T3" fmla="*/ 12 h 107"/>
                    <a:gd name="T4" fmla="*/ 3 w 36"/>
                    <a:gd name="T5" fmla="*/ 23 h 107"/>
                    <a:gd name="T6" fmla="*/ 22 w 36"/>
                    <a:gd name="T7" fmla="*/ 13 h 107"/>
                    <a:gd name="T8" fmla="*/ 22 w 36"/>
                    <a:gd name="T9" fmla="*/ 13 h 107"/>
                    <a:gd name="T10" fmla="*/ 22 w 36"/>
                    <a:gd name="T11" fmla="*/ 107 h 107"/>
                    <a:gd name="T12" fmla="*/ 36 w 36"/>
                    <a:gd name="T13" fmla="*/ 107 h 107"/>
                    <a:gd name="T14" fmla="*/ 36 w 36"/>
                    <a:gd name="T15" fmla="*/ 0 h 107"/>
                    <a:gd name="T16" fmla="*/ 23 w 36"/>
                    <a:gd name="T17" fmla="*/ 0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 h="107">
                      <a:moveTo>
                        <a:pt x="23" y="0"/>
                      </a:moveTo>
                      <a:lnTo>
                        <a:pt x="0" y="12"/>
                      </a:lnTo>
                      <a:lnTo>
                        <a:pt x="3" y="23"/>
                      </a:lnTo>
                      <a:lnTo>
                        <a:pt x="22" y="13"/>
                      </a:lnTo>
                      <a:lnTo>
                        <a:pt x="22" y="13"/>
                      </a:lnTo>
                      <a:lnTo>
                        <a:pt x="22" y="107"/>
                      </a:lnTo>
                      <a:lnTo>
                        <a:pt x="36" y="107"/>
                      </a:lnTo>
                      <a:lnTo>
                        <a:pt x="36" y="0"/>
                      </a:lnTo>
                      <a:lnTo>
                        <a:pt x="23"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26" name="Freeform 56"/>
                <p:cNvSpPr>
                  <a:spLocks noEditPoints="1"/>
                </p:cNvSpPr>
                <p:nvPr/>
              </p:nvSpPr>
              <p:spPr bwMode="auto">
                <a:xfrm>
                  <a:off x="3775" y="1908"/>
                  <a:ext cx="72" cy="111"/>
                </a:xfrm>
                <a:custGeom>
                  <a:avLst/>
                  <a:gdLst>
                    <a:gd name="T0" fmla="*/ 22 w 44"/>
                    <a:gd name="T1" fmla="*/ 0 h 68"/>
                    <a:gd name="T2" fmla="*/ 0 w 44"/>
                    <a:gd name="T3" fmla="*/ 34 h 68"/>
                    <a:gd name="T4" fmla="*/ 21 w 44"/>
                    <a:gd name="T5" fmla="*/ 68 h 68"/>
                    <a:gd name="T6" fmla="*/ 44 w 44"/>
                    <a:gd name="T7" fmla="*/ 34 h 68"/>
                    <a:gd name="T8" fmla="*/ 22 w 44"/>
                    <a:gd name="T9" fmla="*/ 0 h 68"/>
                    <a:gd name="T10" fmla="*/ 22 w 44"/>
                    <a:gd name="T11" fmla="*/ 61 h 68"/>
                    <a:gd name="T12" fmla="*/ 9 w 44"/>
                    <a:gd name="T13" fmla="*/ 35 h 68"/>
                    <a:gd name="T14" fmla="*/ 22 w 44"/>
                    <a:gd name="T15" fmla="*/ 7 h 68"/>
                    <a:gd name="T16" fmla="*/ 35 w 44"/>
                    <a:gd name="T17" fmla="*/ 34 h 68"/>
                    <a:gd name="T18" fmla="*/ 22 w 44"/>
                    <a:gd name="T19" fmla="*/ 61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4" h="68">
                      <a:moveTo>
                        <a:pt x="22" y="0"/>
                      </a:moveTo>
                      <a:cubicBezTo>
                        <a:pt x="9" y="0"/>
                        <a:pt x="0" y="13"/>
                        <a:pt x="0" y="34"/>
                      </a:cubicBezTo>
                      <a:cubicBezTo>
                        <a:pt x="0" y="56"/>
                        <a:pt x="9" y="68"/>
                        <a:pt x="21" y="68"/>
                      </a:cubicBezTo>
                      <a:cubicBezTo>
                        <a:pt x="36" y="68"/>
                        <a:pt x="44" y="56"/>
                        <a:pt x="44" y="34"/>
                      </a:cubicBezTo>
                      <a:cubicBezTo>
                        <a:pt x="44" y="13"/>
                        <a:pt x="36" y="0"/>
                        <a:pt x="22" y="0"/>
                      </a:cubicBezTo>
                      <a:close/>
                      <a:moveTo>
                        <a:pt x="22" y="61"/>
                      </a:moveTo>
                      <a:cubicBezTo>
                        <a:pt x="14" y="61"/>
                        <a:pt x="9" y="52"/>
                        <a:pt x="9" y="35"/>
                      </a:cubicBezTo>
                      <a:cubicBezTo>
                        <a:pt x="9" y="17"/>
                        <a:pt x="14" y="7"/>
                        <a:pt x="22" y="7"/>
                      </a:cubicBezTo>
                      <a:cubicBezTo>
                        <a:pt x="31" y="7"/>
                        <a:pt x="35" y="18"/>
                        <a:pt x="35" y="34"/>
                      </a:cubicBezTo>
                      <a:cubicBezTo>
                        <a:pt x="35" y="51"/>
                        <a:pt x="31" y="61"/>
                        <a:pt x="22" y="61"/>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27" name="Freeform 57"/>
                <p:cNvSpPr>
                  <a:spLocks/>
                </p:cNvSpPr>
                <p:nvPr/>
              </p:nvSpPr>
              <p:spPr bwMode="auto">
                <a:xfrm>
                  <a:off x="3890" y="1911"/>
                  <a:ext cx="36" cy="107"/>
                </a:xfrm>
                <a:custGeom>
                  <a:avLst/>
                  <a:gdLst>
                    <a:gd name="T0" fmla="*/ 24 w 36"/>
                    <a:gd name="T1" fmla="*/ 0 h 107"/>
                    <a:gd name="T2" fmla="*/ 0 w 36"/>
                    <a:gd name="T3" fmla="*/ 12 h 107"/>
                    <a:gd name="T4" fmla="*/ 3 w 36"/>
                    <a:gd name="T5" fmla="*/ 23 h 107"/>
                    <a:gd name="T6" fmla="*/ 21 w 36"/>
                    <a:gd name="T7" fmla="*/ 13 h 107"/>
                    <a:gd name="T8" fmla="*/ 23 w 36"/>
                    <a:gd name="T9" fmla="*/ 13 h 107"/>
                    <a:gd name="T10" fmla="*/ 23 w 36"/>
                    <a:gd name="T11" fmla="*/ 107 h 107"/>
                    <a:gd name="T12" fmla="*/ 36 w 36"/>
                    <a:gd name="T13" fmla="*/ 107 h 107"/>
                    <a:gd name="T14" fmla="*/ 36 w 36"/>
                    <a:gd name="T15" fmla="*/ 0 h 107"/>
                    <a:gd name="T16" fmla="*/ 24 w 36"/>
                    <a:gd name="T17" fmla="*/ 0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 h="107">
                      <a:moveTo>
                        <a:pt x="24" y="0"/>
                      </a:moveTo>
                      <a:lnTo>
                        <a:pt x="0" y="12"/>
                      </a:lnTo>
                      <a:lnTo>
                        <a:pt x="3" y="23"/>
                      </a:lnTo>
                      <a:lnTo>
                        <a:pt x="21" y="13"/>
                      </a:lnTo>
                      <a:lnTo>
                        <a:pt x="23" y="13"/>
                      </a:lnTo>
                      <a:lnTo>
                        <a:pt x="23" y="107"/>
                      </a:lnTo>
                      <a:lnTo>
                        <a:pt x="36" y="107"/>
                      </a:lnTo>
                      <a:lnTo>
                        <a:pt x="36" y="0"/>
                      </a:lnTo>
                      <a:lnTo>
                        <a:pt x="24"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28" name="Freeform 58"/>
                <p:cNvSpPr>
                  <a:spLocks noEditPoints="1"/>
                </p:cNvSpPr>
                <p:nvPr/>
              </p:nvSpPr>
              <p:spPr bwMode="auto">
                <a:xfrm>
                  <a:off x="3983" y="1908"/>
                  <a:ext cx="74" cy="111"/>
                </a:xfrm>
                <a:custGeom>
                  <a:avLst/>
                  <a:gdLst>
                    <a:gd name="T0" fmla="*/ 23 w 45"/>
                    <a:gd name="T1" fmla="*/ 0 h 68"/>
                    <a:gd name="T2" fmla="*/ 0 w 45"/>
                    <a:gd name="T3" fmla="*/ 34 h 68"/>
                    <a:gd name="T4" fmla="*/ 22 w 45"/>
                    <a:gd name="T5" fmla="*/ 68 h 68"/>
                    <a:gd name="T6" fmla="*/ 45 w 45"/>
                    <a:gd name="T7" fmla="*/ 34 h 68"/>
                    <a:gd name="T8" fmla="*/ 23 w 45"/>
                    <a:gd name="T9" fmla="*/ 0 h 68"/>
                    <a:gd name="T10" fmla="*/ 22 w 45"/>
                    <a:gd name="T11" fmla="*/ 61 h 68"/>
                    <a:gd name="T12" fmla="*/ 9 w 45"/>
                    <a:gd name="T13" fmla="*/ 35 h 68"/>
                    <a:gd name="T14" fmla="*/ 22 w 45"/>
                    <a:gd name="T15" fmla="*/ 7 h 68"/>
                    <a:gd name="T16" fmla="*/ 36 w 45"/>
                    <a:gd name="T17" fmla="*/ 34 h 68"/>
                    <a:gd name="T18" fmla="*/ 22 w 45"/>
                    <a:gd name="T19" fmla="*/ 61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5" h="68">
                      <a:moveTo>
                        <a:pt x="23" y="0"/>
                      </a:moveTo>
                      <a:cubicBezTo>
                        <a:pt x="10" y="0"/>
                        <a:pt x="0" y="13"/>
                        <a:pt x="0" y="34"/>
                      </a:cubicBezTo>
                      <a:cubicBezTo>
                        <a:pt x="0" y="56"/>
                        <a:pt x="9" y="68"/>
                        <a:pt x="22" y="68"/>
                      </a:cubicBezTo>
                      <a:cubicBezTo>
                        <a:pt x="36" y="68"/>
                        <a:pt x="45" y="56"/>
                        <a:pt x="45" y="34"/>
                      </a:cubicBezTo>
                      <a:cubicBezTo>
                        <a:pt x="45" y="13"/>
                        <a:pt x="37" y="0"/>
                        <a:pt x="23" y="0"/>
                      </a:cubicBezTo>
                      <a:close/>
                      <a:moveTo>
                        <a:pt x="22" y="61"/>
                      </a:moveTo>
                      <a:cubicBezTo>
                        <a:pt x="14" y="61"/>
                        <a:pt x="9" y="52"/>
                        <a:pt x="9" y="35"/>
                      </a:cubicBezTo>
                      <a:cubicBezTo>
                        <a:pt x="9" y="17"/>
                        <a:pt x="15" y="7"/>
                        <a:pt x="22" y="7"/>
                      </a:cubicBezTo>
                      <a:cubicBezTo>
                        <a:pt x="32" y="7"/>
                        <a:pt x="36" y="18"/>
                        <a:pt x="36" y="34"/>
                      </a:cubicBezTo>
                      <a:cubicBezTo>
                        <a:pt x="36" y="51"/>
                        <a:pt x="31" y="61"/>
                        <a:pt x="22" y="61"/>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29" name="Freeform 59"/>
                <p:cNvSpPr>
                  <a:spLocks/>
                </p:cNvSpPr>
                <p:nvPr/>
              </p:nvSpPr>
              <p:spPr bwMode="auto">
                <a:xfrm>
                  <a:off x="3367" y="2109"/>
                  <a:ext cx="35" cy="107"/>
                </a:xfrm>
                <a:custGeom>
                  <a:avLst/>
                  <a:gdLst>
                    <a:gd name="T0" fmla="*/ 23 w 35"/>
                    <a:gd name="T1" fmla="*/ 0 h 107"/>
                    <a:gd name="T2" fmla="*/ 0 w 35"/>
                    <a:gd name="T3" fmla="*/ 12 h 107"/>
                    <a:gd name="T4" fmla="*/ 2 w 35"/>
                    <a:gd name="T5" fmla="*/ 23 h 107"/>
                    <a:gd name="T6" fmla="*/ 22 w 35"/>
                    <a:gd name="T7" fmla="*/ 13 h 107"/>
                    <a:gd name="T8" fmla="*/ 22 w 35"/>
                    <a:gd name="T9" fmla="*/ 13 h 107"/>
                    <a:gd name="T10" fmla="*/ 22 w 35"/>
                    <a:gd name="T11" fmla="*/ 107 h 107"/>
                    <a:gd name="T12" fmla="*/ 35 w 35"/>
                    <a:gd name="T13" fmla="*/ 107 h 107"/>
                    <a:gd name="T14" fmla="*/ 35 w 35"/>
                    <a:gd name="T15" fmla="*/ 0 h 107"/>
                    <a:gd name="T16" fmla="*/ 23 w 35"/>
                    <a:gd name="T17" fmla="*/ 0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 h="107">
                      <a:moveTo>
                        <a:pt x="23" y="0"/>
                      </a:moveTo>
                      <a:lnTo>
                        <a:pt x="0" y="12"/>
                      </a:lnTo>
                      <a:lnTo>
                        <a:pt x="2" y="23"/>
                      </a:lnTo>
                      <a:lnTo>
                        <a:pt x="22" y="13"/>
                      </a:lnTo>
                      <a:lnTo>
                        <a:pt x="22" y="13"/>
                      </a:lnTo>
                      <a:lnTo>
                        <a:pt x="22" y="107"/>
                      </a:lnTo>
                      <a:lnTo>
                        <a:pt x="35" y="107"/>
                      </a:lnTo>
                      <a:lnTo>
                        <a:pt x="35" y="0"/>
                      </a:lnTo>
                      <a:lnTo>
                        <a:pt x="23"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30" name="Freeform 60"/>
                <p:cNvSpPr>
                  <a:spLocks/>
                </p:cNvSpPr>
                <p:nvPr/>
              </p:nvSpPr>
              <p:spPr bwMode="auto">
                <a:xfrm>
                  <a:off x="3471" y="2109"/>
                  <a:ext cx="36" cy="107"/>
                </a:xfrm>
                <a:custGeom>
                  <a:avLst/>
                  <a:gdLst>
                    <a:gd name="T0" fmla="*/ 25 w 36"/>
                    <a:gd name="T1" fmla="*/ 0 h 107"/>
                    <a:gd name="T2" fmla="*/ 0 w 36"/>
                    <a:gd name="T3" fmla="*/ 12 h 107"/>
                    <a:gd name="T4" fmla="*/ 3 w 36"/>
                    <a:gd name="T5" fmla="*/ 23 h 107"/>
                    <a:gd name="T6" fmla="*/ 21 w 36"/>
                    <a:gd name="T7" fmla="*/ 13 h 107"/>
                    <a:gd name="T8" fmla="*/ 23 w 36"/>
                    <a:gd name="T9" fmla="*/ 13 h 107"/>
                    <a:gd name="T10" fmla="*/ 23 w 36"/>
                    <a:gd name="T11" fmla="*/ 107 h 107"/>
                    <a:gd name="T12" fmla="*/ 36 w 36"/>
                    <a:gd name="T13" fmla="*/ 107 h 107"/>
                    <a:gd name="T14" fmla="*/ 36 w 36"/>
                    <a:gd name="T15" fmla="*/ 0 h 107"/>
                    <a:gd name="T16" fmla="*/ 25 w 36"/>
                    <a:gd name="T17" fmla="*/ 0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 h="107">
                      <a:moveTo>
                        <a:pt x="25" y="0"/>
                      </a:moveTo>
                      <a:lnTo>
                        <a:pt x="0" y="12"/>
                      </a:lnTo>
                      <a:lnTo>
                        <a:pt x="3" y="23"/>
                      </a:lnTo>
                      <a:lnTo>
                        <a:pt x="21" y="13"/>
                      </a:lnTo>
                      <a:lnTo>
                        <a:pt x="23" y="13"/>
                      </a:lnTo>
                      <a:lnTo>
                        <a:pt x="23" y="107"/>
                      </a:lnTo>
                      <a:lnTo>
                        <a:pt x="36" y="107"/>
                      </a:lnTo>
                      <a:lnTo>
                        <a:pt x="36" y="0"/>
                      </a:lnTo>
                      <a:lnTo>
                        <a:pt x="25"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31" name="Freeform 61"/>
                <p:cNvSpPr>
                  <a:spLocks/>
                </p:cNvSpPr>
                <p:nvPr/>
              </p:nvSpPr>
              <p:spPr bwMode="auto">
                <a:xfrm>
                  <a:off x="3576" y="2109"/>
                  <a:ext cx="36" cy="107"/>
                </a:xfrm>
                <a:custGeom>
                  <a:avLst/>
                  <a:gdLst>
                    <a:gd name="T0" fmla="*/ 23 w 36"/>
                    <a:gd name="T1" fmla="*/ 0 h 107"/>
                    <a:gd name="T2" fmla="*/ 0 w 36"/>
                    <a:gd name="T3" fmla="*/ 12 h 107"/>
                    <a:gd name="T4" fmla="*/ 3 w 36"/>
                    <a:gd name="T5" fmla="*/ 23 h 107"/>
                    <a:gd name="T6" fmla="*/ 21 w 36"/>
                    <a:gd name="T7" fmla="*/ 13 h 107"/>
                    <a:gd name="T8" fmla="*/ 21 w 36"/>
                    <a:gd name="T9" fmla="*/ 13 h 107"/>
                    <a:gd name="T10" fmla="*/ 21 w 36"/>
                    <a:gd name="T11" fmla="*/ 107 h 107"/>
                    <a:gd name="T12" fmla="*/ 36 w 36"/>
                    <a:gd name="T13" fmla="*/ 107 h 107"/>
                    <a:gd name="T14" fmla="*/ 36 w 36"/>
                    <a:gd name="T15" fmla="*/ 0 h 107"/>
                    <a:gd name="T16" fmla="*/ 23 w 36"/>
                    <a:gd name="T17" fmla="*/ 0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 h="107">
                      <a:moveTo>
                        <a:pt x="23" y="0"/>
                      </a:moveTo>
                      <a:lnTo>
                        <a:pt x="0" y="12"/>
                      </a:lnTo>
                      <a:lnTo>
                        <a:pt x="3" y="23"/>
                      </a:lnTo>
                      <a:lnTo>
                        <a:pt x="21" y="13"/>
                      </a:lnTo>
                      <a:lnTo>
                        <a:pt x="21" y="13"/>
                      </a:lnTo>
                      <a:lnTo>
                        <a:pt x="21" y="107"/>
                      </a:lnTo>
                      <a:lnTo>
                        <a:pt x="36" y="107"/>
                      </a:lnTo>
                      <a:lnTo>
                        <a:pt x="36" y="0"/>
                      </a:lnTo>
                      <a:lnTo>
                        <a:pt x="23"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32" name="Freeform 62"/>
                <p:cNvSpPr>
                  <a:spLocks noEditPoints="1"/>
                </p:cNvSpPr>
                <p:nvPr/>
              </p:nvSpPr>
              <p:spPr bwMode="auto">
                <a:xfrm>
                  <a:off x="3670" y="2106"/>
                  <a:ext cx="72" cy="111"/>
                </a:xfrm>
                <a:custGeom>
                  <a:avLst/>
                  <a:gdLst>
                    <a:gd name="T0" fmla="*/ 23 w 44"/>
                    <a:gd name="T1" fmla="*/ 0 h 68"/>
                    <a:gd name="T2" fmla="*/ 0 w 44"/>
                    <a:gd name="T3" fmla="*/ 35 h 68"/>
                    <a:gd name="T4" fmla="*/ 22 w 44"/>
                    <a:gd name="T5" fmla="*/ 68 h 68"/>
                    <a:gd name="T6" fmla="*/ 44 w 44"/>
                    <a:gd name="T7" fmla="*/ 34 h 68"/>
                    <a:gd name="T8" fmla="*/ 23 w 44"/>
                    <a:gd name="T9" fmla="*/ 0 h 68"/>
                    <a:gd name="T10" fmla="*/ 22 w 44"/>
                    <a:gd name="T11" fmla="*/ 61 h 68"/>
                    <a:gd name="T12" fmla="*/ 9 w 44"/>
                    <a:gd name="T13" fmla="*/ 35 h 68"/>
                    <a:gd name="T14" fmla="*/ 22 w 44"/>
                    <a:gd name="T15" fmla="*/ 7 h 68"/>
                    <a:gd name="T16" fmla="*/ 36 w 44"/>
                    <a:gd name="T17" fmla="*/ 34 h 68"/>
                    <a:gd name="T18" fmla="*/ 22 w 44"/>
                    <a:gd name="T19" fmla="*/ 61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4" h="68">
                      <a:moveTo>
                        <a:pt x="23" y="0"/>
                      </a:moveTo>
                      <a:cubicBezTo>
                        <a:pt x="9" y="0"/>
                        <a:pt x="0" y="13"/>
                        <a:pt x="0" y="35"/>
                      </a:cubicBezTo>
                      <a:cubicBezTo>
                        <a:pt x="0" y="56"/>
                        <a:pt x="9" y="68"/>
                        <a:pt x="22" y="68"/>
                      </a:cubicBezTo>
                      <a:cubicBezTo>
                        <a:pt x="36" y="68"/>
                        <a:pt x="44" y="56"/>
                        <a:pt x="44" y="34"/>
                      </a:cubicBezTo>
                      <a:cubicBezTo>
                        <a:pt x="44" y="13"/>
                        <a:pt x="37" y="0"/>
                        <a:pt x="23" y="0"/>
                      </a:cubicBezTo>
                      <a:close/>
                      <a:moveTo>
                        <a:pt x="22" y="61"/>
                      </a:moveTo>
                      <a:cubicBezTo>
                        <a:pt x="14" y="61"/>
                        <a:pt x="9" y="52"/>
                        <a:pt x="9" y="35"/>
                      </a:cubicBezTo>
                      <a:cubicBezTo>
                        <a:pt x="9" y="17"/>
                        <a:pt x="14" y="7"/>
                        <a:pt x="22" y="7"/>
                      </a:cubicBezTo>
                      <a:cubicBezTo>
                        <a:pt x="31" y="7"/>
                        <a:pt x="36" y="18"/>
                        <a:pt x="36" y="34"/>
                      </a:cubicBezTo>
                      <a:cubicBezTo>
                        <a:pt x="36" y="51"/>
                        <a:pt x="31" y="61"/>
                        <a:pt x="22" y="61"/>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33" name="Freeform 63"/>
                <p:cNvSpPr>
                  <a:spLocks noEditPoints="1"/>
                </p:cNvSpPr>
                <p:nvPr/>
              </p:nvSpPr>
              <p:spPr bwMode="auto">
                <a:xfrm>
                  <a:off x="3670" y="2106"/>
                  <a:ext cx="657" cy="485"/>
                </a:xfrm>
                <a:custGeom>
                  <a:avLst/>
                  <a:gdLst>
                    <a:gd name="T0" fmla="*/ 386 w 400"/>
                    <a:gd name="T1" fmla="*/ 252 h 296"/>
                    <a:gd name="T2" fmla="*/ 243 w 400"/>
                    <a:gd name="T3" fmla="*/ 161 h 296"/>
                    <a:gd name="T4" fmla="*/ 243 w 400"/>
                    <a:gd name="T5" fmla="*/ 161 h 296"/>
                    <a:gd name="T6" fmla="*/ 251 w 400"/>
                    <a:gd name="T7" fmla="*/ 119 h 296"/>
                    <a:gd name="T8" fmla="*/ 220 w 400"/>
                    <a:gd name="T9" fmla="*/ 43 h 296"/>
                    <a:gd name="T10" fmla="*/ 220 w 400"/>
                    <a:gd name="T11" fmla="*/ 2 h 296"/>
                    <a:gd name="T12" fmla="*/ 212 w 400"/>
                    <a:gd name="T13" fmla="*/ 2 h 296"/>
                    <a:gd name="T14" fmla="*/ 198 w 400"/>
                    <a:gd name="T15" fmla="*/ 9 h 296"/>
                    <a:gd name="T16" fmla="*/ 200 w 400"/>
                    <a:gd name="T17" fmla="*/ 16 h 296"/>
                    <a:gd name="T18" fmla="*/ 211 w 400"/>
                    <a:gd name="T19" fmla="*/ 10 h 296"/>
                    <a:gd name="T20" fmla="*/ 211 w 400"/>
                    <a:gd name="T21" fmla="*/ 10 h 296"/>
                    <a:gd name="T22" fmla="*/ 211 w 400"/>
                    <a:gd name="T23" fmla="*/ 35 h 296"/>
                    <a:gd name="T24" fmla="*/ 169 w 400"/>
                    <a:gd name="T25" fmla="*/ 14 h 296"/>
                    <a:gd name="T26" fmla="*/ 150 w 400"/>
                    <a:gd name="T27" fmla="*/ 0 h 296"/>
                    <a:gd name="T28" fmla="*/ 132 w 400"/>
                    <a:gd name="T29" fmla="*/ 12 h 296"/>
                    <a:gd name="T30" fmla="*/ 92 w 400"/>
                    <a:gd name="T31" fmla="*/ 25 h 296"/>
                    <a:gd name="T32" fmla="*/ 92 w 400"/>
                    <a:gd name="T33" fmla="*/ 2 h 296"/>
                    <a:gd name="T34" fmla="*/ 85 w 400"/>
                    <a:gd name="T35" fmla="*/ 2 h 296"/>
                    <a:gd name="T36" fmla="*/ 71 w 400"/>
                    <a:gd name="T37" fmla="*/ 9 h 296"/>
                    <a:gd name="T38" fmla="*/ 72 w 400"/>
                    <a:gd name="T39" fmla="*/ 16 h 296"/>
                    <a:gd name="T40" fmla="*/ 84 w 400"/>
                    <a:gd name="T41" fmla="*/ 10 h 296"/>
                    <a:gd name="T42" fmla="*/ 84 w 400"/>
                    <a:gd name="T43" fmla="*/ 10 h 296"/>
                    <a:gd name="T44" fmla="*/ 84 w 400"/>
                    <a:gd name="T45" fmla="*/ 30 h 296"/>
                    <a:gd name="T46" fmla="*/ 37 w 400"/>
                    <a:gd name="T47" fmla="*/ 119 h 296"/>
                    <a:gd name="T48" fmla="*/ 37 w 400"/>
                    <a:gd name="T49" fmla="*/ 129 h 296"/>
                    <a:gd name="T50" fmla="*/ 23 w 400"/>
                    <a:gd name="T51" fmla="*/ 121 h 296"/>
                    <a:gd name="T52" fmla="*/ 0 w 400"/>
                    <a:gd name="T53" fmla="*/ 156 h 296"/>
                    <a:gd name="T54" fmla="*/ 22 w 400"/>
                    <a:gd name="T55" fmla="*/ 189 h 296"/>
                    <a:gd name="T56" fmla="*/ 44 w 400"/>
                    <a:gd name="T57" fmla="*/ 157 h 296"/>
                    <a:gd name="T58" fmla="*/ 144 w 400"/>
                    <a:gd name="T59" fmla="*/ 226 h 296"/>
                    <a:gd name="T60" fmla="*/ 214 w 400"/>
                    <a:gd name="T61" fmla="*/ 199 h 296"/>
                    <a:gd name="T62" fmla="*/ 217 w 400"/>
                    <a:gd name="T63" fmla="*/ 201 h 296"/>
                    <a:gd name="T64" fmla="*/ 360 w 400"/>
                    <a:gd name="T65" fmla="*/ 292 h 296"/>
                    <a:gd name="T66" fmla="*/ 373 w 400"/>
                    <a:gd name="T67" fmla="*/ 296 h 296"/>
                    <a:gd name="T68" fmla="*/ 393 w 400"/>
                    <a:gd name="T69" fmla="*/ 285 h 296"/>
                    <a:gd name="T70" fmla="*/ 386 w 400"/>
                    <a:gd name="T71" fmla="*/ 252 h 296"/>
                    <a:gd name="T72" fmla="*/ 22 w 400"/>
                    <a:gd name="T73" fmla="*/ 182 h 296"/>
                    <a:gd name="T74" fmla="*/ 9 w 400"/>
                    <a:gd name="T75" fmla="*/ 156 h 296"/>
                    <a:gd name="T76" fmla="*/ 22 w 400"/>
                    <a:gd name="T77" fmla="*/ 128 h 296"/>
                    <a:gd name="T78" fmla="*/ 36 w 400"/>
                    <a:gd name="T79" fmla="*/ 155 h 296"/>
                    <a:gd name="T80" fmla="*/ 22 w 400"/>
                    <a:gd name="T81" fmla="*/ 182 h 296"/>
                    <a:gd name="T82" fmla="*/ 150 w 400"/>
                    <a:gd name="T83" fmla="*/ 7 h 296"/>
                    <a:gd name="T84" fmla="*/ 159 w 400"/>
                    <a:gd name="T85" fmla="*/ 12 h 296"/>
                    <a:gd name="T86" fmla="*/ 144 w 400"/>
                    <a:gd name="T87" fmla="*/ 11 h 296"/>
                    <a:gd name="T88" fmla="*/ 142 w 400"/>
                    <a:gd name="T89" fmla="*/ 11 h 296"/>
                    <a:gd name="T90" fmla="*/ 150 w 400"/>
                    <a:gd name="T91" fmla="*/ 7 h 296"/>
                    <a:gd name="T92" fmla="*/ 219 w 400"/>
                    <a:gd name="T93" fmla="*/ 122 h 296"/>
                    <a:gd name="T94" fmla="*/ 218 w 400"/>
                    <a:gd name="T95" fmla="*/ 130 h 296"/>
                    <a:gd name="T96" fmla="*/ 201 w 400"/>
                    <a:gd name="T97" fmla="*/ 167 h 296"/>
                    <a:gd name="T98" fmla="*/ 194 w 400"/>
                    <a:gd name="T99" fmla="*/ 174 h 296"/>
                    <a:gd name="T100" fmla="*/ 144 w 400"/>
                    <a:gd name="T101" fmla="*/ 194 h 296"/>
                    <a:gd name="T102" fmla="*/ 92 w 400"/>
                    <a:gd name="T103" fmla="*/ 173 h 296"/>
                    <a:gd name="T104" fmla="*/ 84 w 400"/>
                    <a:gd name="T105" fmla="*/ 163 h 296"/>
                    <a:gd name="T106" fmla="*/ 69 w 400"/>
                    <a:gd name="T107" fmla="*/ 119 h 296"/>
                    <a:gd name="T108" fmla="*/ 89 w 400"/>
                    <a:gd name="T109" fmla="*/ 67 h 296"/>
                    <a:gd name="T110" fmla="*/ 92 w 400"/>
                    <a:gd name="T111" fmla="*/ 64 h 296"/>
                    <a:gd name="T112" fmla="*/ 128 w 400"/>
                    <a:gd name="T113" fmla="*/ 45 h 296"/>
                    <a:gd name="T114" fmla="*/ 137 w 400"/>
                    <a:gd name="T115" fmla="*/ 44 h 296"/>
                    <a:gd name="T116" fmla="*/ 144 w 400"/>
                    <a:gd name="T117" fmla="*/ 43 h 296"/>
                    <a:gd name="T118" fmla="*/ 162 w 400"/>
                    <a:gd name="T119" fmla="*/ 46 h 296"/>
                    <a:gd name="T120" fmla="*/ 170 w 400"/>
                    <a:gd name="T121" fmla="*/ 48 h 296"/>
                    <a:gd name="T122" fmla="*/ 219 w 400"/>
                    <a:gd name="T123" fmla="*/ 119 h 296"/>
                    <a:gd name="T124" fmla="*/ 219 w 400"/>
                    <a:gd name="T125" fmla="*/ 122 h 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00" h="296">
                      <a:moveTo>
                        <a:pt x="386" y="252"/>
                      </a:moveTo>
                      <a:cubicBezTo>
                        <a:pt x="243" y="161"/>
                        <a:pt x="243" y="161"/>
                        <a:pt x="243" y="161"/>
                      </a:cubicBezTo>
                      <a:cubicBezTo>
                        <a:pt x="243" y="161"/>
                        <a:pt x="243" y="161"/>
                        <a:pt x="243" y="161"/>
                      </a:cubicBezTo>
                      <a:cubicBezTo>
                        <a:pt x="248" y="148"/>
                        <a:pt x="251" y="133"/>
                        <a:pt x="251" y="119"/>
                      </a:cubicBezTo>
                      <a:cubicBezTo>
                        <a:pt x="251" y="89"/>
                        <a:pt x="239" y="62"/>
                        <a:pt x="220" y="43"/>
                      </a:cubicBezTo>
                      <a:cubicBezTo>
                        <a:pt x="220" y="2"/>
                        <a:pt x="220" y="2"/>
                        <a:pt x="220" y="2"/>
                      </a:cubicBezTo>
                      <a:cubicBezTo>
                        <a:pt x="212" y="2"/>
                        <a:pt x="212" y="2"/>
                        <a:pt x="212" y="2"/>
                      </a:cubicBezTo>
                      <a:cubicBezTo>
                        <a:pt x="198" y="9"/>
                        <a:pt x="198" y="9"/>
                        <a:pt x="198" y="9"/>
                      </a:cubicBezTo>
                      <a:cubicBezTo>
                        <a:pt x="200" y="16"/>
                        <a:pt x="200" y="16"/>
                        <a:pt x="200" y="16"/>
                      </a:cubicBezTo>
                      <a:cubicBezTo>
                        <a:pt x="211" y="10"/>
                        <a:pt x="211" y="10"/>
                        <a:pt x="211" y="10"/>
                      </a:cubicBezTo>
                      <a:cubicBezTo>
                        <a:pt x="211" y="10"/>
                        <a:pt x="211" y="10"/>
                        <a:pt x="211" y="10"/>
                      </a:cubicBezTo>
                      <a:cubicBezTo>
                        <a:pt x="211" y="35"/>
                        <a:pt x="211" y="35"/>
                        <a:pt x="211" y="35"/>
                      </a:cubicBezTo>
                      <a:cubicBezTo>
                        <a:pt x="199" y="25"/>
                        <a:pt x="185" y="18"/>
                        <a:pt x="169" y="14"/>
                      </a:cubicBezTo>
                      <a:cubicBezTo>
                        <a:pt x="165" y="5"/>
                        <a:pt x="159" y="0"/>
                        <a:pt x="150" y="0"/>
                      </a:cubicBezTo>
                      <a:cubicBezTo>
                        <a:pt x="143" y="0"/>
                        <a:pt x="136" y="4"/>
                        <a:pt x="132" y="12"/>
                      </a:cubicBezTo>
                      <a:cubicBezTo>
                        <a:pt x="118" y="14"/>
                        <a:pt x="104" y="18"/>
                        <a:pt x="92" y="25"/>
                      </a:cubicBezTo>
                      <a:cubicBezTo>
                        <a:pt x="92" y="2"/>
                        <a:pt x="92" y="2"/>
                        <a:pt x="92" y="2"/>
                      </a:cubicBezTo>
                      <a:cubicBezTo>
                        <a:pt x="85" y="2"/>
                        <a:pt x="85" y="2"/>
                        <a:pt x="85" y="2"/>
                      </a:cubicBezTo>
                      <a:cubicBezTo>
                        <a:pt x="71" y="9"/>
                        <a:pt x="71" y="9"/>
                        <a:pt x="71" y="9"/>
                      </a:cubicBezTo>
                      <a:cubicBezTo>
                        <a:pt x="72" y="16"/>
                        <a:pt x="72" y="16"/>
                        <a:pt x="72" y="16"/>
                      </a:cubicBezTo>
                      <a:cubicBezTo>
                        <a:pt x="84" y="10"/>
                        <a:pt x="84" y="10"/>
                        <a:pt x="84" y="10"/>
                      </a:cubicBezTo>
                      <a:cubicBezTo>
                        <a:pt x="84" y="10"/>
                        <a:pt x="84" y="10"/>
                        <a:pt x="84" y="10"/>
                      </a:cubicBezTo>
                      <a:cubicBezTo>
                        <a:pt x="84" y="30"/>
                        <a:pt x="84" y="30"/>
                        <a:pt x="84" y="30"/>
                      </a:cubicBezTo>
                      <a:cubicBezTo>
                        <a:pt x="56" y="49"/>
                        <a:pt x="37" y="82"/>
                        <a:pt x="37" y="119"/>
                      </a:cubicBezTo>
                      <a:cubicBezTo>
                        <a:pt x="37" y="122"/>
                        <a:pt x="37" y="125"/>
                        <a:pt x="37" y="129"/>
                      </a:cubicBezTo>
                      <a:cubicBezTo>
                        <a:pt x="34" y="124"/>
                        <a:pt x="29" y="121"/>
                        <a:pt x="23" y="121"/>
                      </a:cubicBezTo>
                      <a:cubicBezTo>
                        <a:pt x="9" y="121"/>
                        <a:pt x="0" y="134"/>
                        <a:pt x="0" y="156"/>
                      </a:cubicBezTo>
                      <a:cubicBezTo>
                        <a:pt x="0" y="177"/>
                        <a:pt x="9" y="189"/>
                        <a:pt x="22" y="189"/>
                      </a:cubicBezTo>
                      <a:cubicBezTo>
                        <a:pt x="36" y="189"/>
                        <a:pt x="44" y="178"/>
                        <a:pt x="44" y="157"/>
                      </a:cubicBezTo>
                      <a:cubicBezTo>
                        <a:pt x="60" y="197"/>
                        <a:pt x="99" y="226"/>
                        <a:pt x="144" y="226"/>
                      </a:cubicBezTo>
                      <a:cubicBezTo>
                        <a:pt x="171" y="226"/>
                        <a:pt x="195" y="216"/>
                        <a:pt x="214" y="199"/>
                      </a:cubicBezTo>
                      <a:cubicBezTo>
                        <a:pt x="215" y="200"/>
                        <a:pt x="216" y="201"/>
                        <a:pt x="217" y="201"/>
                      </a:cubicBezTo>
                      <a:cubicBezTo>
                        <a:pt x="360" y="292"/>
                        <a:pt x="360" y="292"/>
                        <a:pt x="360" y="292"/>
                      </a:cubicBezTo>
                      <a:cubicBezTo>
                        <a:pt x="364" y="295"/>
                        <a:pt x="369" y="296"/>
                        <a:pt x="373" y="296"/>
                      </a:cubicBezTo>
                      <a:cubicBezTo>
                        <a:pt x="381" y="296"/>
                        <a:pt x="389" y="292"/>
                        <a:pt x="393" y="285"/>
                      </a:cubicBezTo>
                      <a:cubicBezTo>
                        <a:pt x="400" y="274"/>
                        <a:pt x="397" y="259"/>
                        <a:pt x="386" y="252"/>
                      </a:cubicBezTo>
                      <a:close/>
                      <a:moveTo>
                        <a:pt x="22" y="182"/>
                      </a:moveTo>
                      <a:cubicBezTo>
                        <a:pt x="14" y="182"/>
                        <a:pt x="9" y="173"/>
                        <a:pt x="9" y="156"/>
                      </a:cubicBezTo>
                      <a:cubicBezTo>
                        <a:pt x="9" y="138"/>
                        <a:pt x="14" y="128"/>
                        <a:pt x="22" y="128"/>
                      </a:cubicBezTo>
                      <a:cubicBezTo>
                        <a:pt x="31" y="128"/>
                        <a:pt x="36" y="139"/>
                        <a:pt x="36" y="155"/>
                      </a:cubicBezTo>
                      <a:cubicBezTo>
                        <a:pt x="36" y="172"/>
                        <a:pt x="31" y="182"/>
                        <a:pt x="22" y="182"/>
                      </a:cubicBezTo>
                      <a:close/>
                      <a:moveTo>
                        <a:pt x="150" y="7"/>
                      </a:moveTo>
                      <a:cubicBezTo>
                        <a:pt x="154" y="7"/>
                        <a:pt x="157" y="9"/>
                        <a:pt x="159" y="12"/>
                      </a:cubicBezTo>
                      <a:cubicBezTo>
                        <a:pt x="154" y="12"/>
                        <a:pt x="149" y="11"/>
                        <a:pt x="144" y="11"/>
                      </a:cubicBezTo>
                      <a:cubicBezTo>
                        <a:pt x="143" y="11"/>
                        <a:pt x="143" y="11"/>
                        <a:pt x="142" y="11"/>
                      </a:cubicBezTo>
                      <a:cubicBezTo>
                        <a:pt x="144" y="9"/>
                        <a:pt x="147" y="7"/>
                        <a:pt x="150" y="7"/>
                      </a:cubicBezTo>
                      <a:close/>
                      <a:moveTo>
                        <a:pt x="219" y="122"/>
                      </a:moveTo>
                      <a:cubicBezTo>
                        <a:pt x="219" y="125"/>
                        <a:pt x="219" y="127"/>
                        <a:pt x="218" y="130"/>
                      </a:cubicBezTo>
                      <a:cubicBezTo>
                        <a:pt x="216" y="144"/>
                        <a:pt x="210" y="157"/>
                        <a:pt x="201" y="167"/>
                      </a:cubicBezTo>
                      <a:cubicBezTo>
                        <a:pt x="199" y="170"/>
                        <a:pt x="197" y="172"/>
                        <a:pt x="194" y="174"/>
                      </a:cubicBezTo>
                      <a:cubicBezTo>
                        <a:pt x="181" y="186"/>
                        <a:pt x="163" y="194"/>
                        <a:pt x="144" y="194"/>
                      </a:cubicBezTo>
                      <a:cubicBezTo>
                        <a:pt x="124" y="194"/>
                        <a:pt x="106" y="186"/>
                        <a:pt x="92" y="173"/>
                      </a:cubicBezTo>
                      <a:cubicBezTo>
                        <a:pt x="89" y="170"/>
                        <a:pt x="86" y="167"/>
                        <a:pt x="84" y="163"/>
                      </a:cubicBezTo>
                      <a:cubicBezTo>
                        <a:pt x="75" y="151"/>
                        <a:pt x="69" y="135"/>
                        <a:pt x="69" y="119"/>
                      </a:cubicBezTo>
                      <a:cubicBezTo>
                        <a:pt x="69" y="99"/>
                        <a:pt x="77" y="81"/>
                        <a:pt x="89" y="67"/>
                      </a:cubicBezTo>
                      <a:cubicBezTo>
                        <a:pt x="90" y="66"/>
                        <a:pt x="91" y="65"/>
                        <a:pt x="92" y="64"/>
                      </a:cubicBezTo>
                      <a:cubicBezTo>
                        <a:pt x="102" y="55"/>
                        <a:pt x="115" y="48"/>
                        <a:pt x="128" y="45"/>
                      </a:cubicBezTo>
                      <a:cubicBezTo>
                        <a:pt x="131" y="44"/>
                        <a:pt x="134" y="44"/>
                        <a:pt x="137" y="44"/>
                      </a:cubicBezTo>
                      <a:cubicBezTo>
                        <a:pt x="139" y="44"/>
                        <a:pt x="142" y="43"/>
                        <a:pt x="144" y="43"/>
                      </a:cubicBezTo>
                      <a:cubicBezTo>
                        <a:pt x="150" y="43"/>
                        <a:pt x="156" y="44"/>
                        <a:pt x="162" y="46"/>
                      </a:cubicBezTo>
                      <a:cubicBezTo>
                        <a:pt x="165" y="46"/>
                        <a:pt x="168" y="47"/>
                        <a:pt x="170" y="48"/>
                      </a:cubicBezTo>
                      <a:cubicBezTo>
                        <a:pt x="199" y="59"/>
                        <a:pt x="219" y="86"/>
                        <a:pt x="219" y="119"/>
                      </a:cubicBezTo>
                      <a:cubicBezTo>
                        <a:pt x="219" y="120"/>
                        <a:pt x="219" y="121"/>
                        <a:pt x="219" y="122"/>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34" name="Freeform 64"/>
                <p:cNvSpPr>
                  <a:spLocks noEditPoints="1"/>
                </p:cNvSpPr>
                <p:nvPr/>
              </p:nvSpPr>
              <p:spPr bwMode="auto">
                <a:xfrm>
                  <a:off x="3356" y="2304"/>
                  <a:ext cx="72" cy="111"/>
                </a:xfrm>
                <a:custGeom>
                  <a:avLst/>
                  <a:gdLst>
                    <a:gd name="T0" fmla="*/ 23 w 44"/>
                    <a:gd name="T1" fmla="*/ 0 h 68"/>
                    <a:gd name="T2" fmla="*/ 0 w 44"/>
                    <a:gd name="T3" fmla="*/ 35 h 68"/>
                    <a:gd name="T4" fmla="*/ 21 w 44"/>
                    <a:gd name="T5" fmla="*/ 68 h 68"/>
                    <a:gd name="T6" fmla="*/ 44 w 44"/>
                    <a:gd name="T7" fmla="*/ 34 h 68"/>
                    <a:gd name="T8" fmla="*/ 23 w 44"/>
                    <a:gd name="T9" fmla="*/ 0 h 68"/>
                    <a:gd name="T10" fmla="*/ 22 w 44"/>
                    <a:gd name="T11" fmla="*/ 61 h 68"/>
                    <a:gd name="T12" fmla="*/ 9 w 44"/>
                    <a:gd name="T13" fmla="*/ 35 h 68"/>
                    <a:gd name="T14" fmla="*/ 22 w 44"/>
                    <a:gd name="T15" fmla="*/ 7 h 68"/>
                    <a:gd name="T16" fmla="*/ 35 w 44"/>
                    <a:gd name="T17" fmla="*/ 34 h 68"/>
                    <a:gd name="T18" fmla="*/ 22 w 44"/>
                    <a:gd name="T19" fmla="*/ 61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4" h="68">
                      <a:moveTo>
                        <a:pt x="23" y="0"/>
                      </a:moveTo>
                      <a:cubicBezTo>
                        <a:pt x="9" y="0"/>
                        <a:pt x="0" y="13"/>
                        <a:pt x="0" y="35"/>
                      </a:cubicBezTo>
                      <a:cubicBezTo>
                        <a:pt x="0" y="56"/>
                        <a:pt x="9" y="68"/>
                        <a:pt x="21" y="68"/>
                      </a:cubicBezTo>
                      <a:cubicBezTo>
                        <a:pt x="36" y="68"/>
                        <a:pt x="44" y="56"/>
                        <a:pt x="44" y="34"/>
                      </a:cubicBezTo>
                      <a:cubicBezTo>
                        <a:pt x="44" y="13"/>
                        <a:pt x="36" y="0"/>
                        <a:pt x="23" y="0"/>
                      </a:cubicBezTo>
                      <a:close/>
                      <a:moveTo>
                        <a:pt x="22" y="61"/>
                      </a:moveTo>
                      <a:cubicBezTo>
                        <a:pt x="14" y="61"/>
                        <a:pt x="9" y="52"/>
                        <a:pt x="9" y="35"/>
                      </a:cubicBezTo>
                      <a:cubicBezTo>
                        <a:pt x="9" y="17"/>
                        <a:pt x="14" y="7"/>
                        <a:pt x="22" y="7"/>
                      </a:cubicBezTo>
                      <a:cubicBezTo>
                        <a:pt x="31" y="7"/>
                        <a:pt x="35" y="18"/>
                        <a:pt x="35" y="34"/>
                      </a:cubicBezTo>
                      <a:cubicBezTo>
                        <a:pt x="35" y="51"/>
                        <a:pt x="31" y="61"/>
                        <a:pt x="22" y="61"/>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35" name="Freeform 65"/>
                <p:cNvSpPr>
                  <a:spLocks noEditPoints="1"/>
                </p:cNvSpPr>
                <p:nvPr/>
              </p:nvSpPr>
              <p:spPr bwMode="auto">
                <a:xfrm>
                  <a:off x="3459" y="2304"/>
                  <a:ext cx="74" cy="111"/>
                </a:xfrm>
                <a:custGeom>
                  <a:avLst/>
                  <a:gdLst>
                    <a:gd name="T0" fmla="*/ 23 w 45"/>
                    <a:gd name="T1" fmla="*/ 0 h 68"/>
                    <a:gd name="T2" fmla="*/ 0 w 45"/>
                    <a:gd name="T3" fmla="*/ 35 h 68"/>
                    <a:gd name="T4" fmla="*/ 22 w 45"/>
                    <a:gd name="T5" fmla="*/ 68 h 68"/>
                    <a:gd name="T6" fmla="*/ 45 w 45"/>
                    <a:gd name="T7" fmla="*/ 34 h 68"/>
                    <a:gd name="T8" fmla="*/ 23 w 45"/>
                    <a:gd name="T9" fmla="*/ 0 h 68"/>
                    <a:gd name="T10" fmla="*/ 23 w 45"/>
                    <a:gd name="T11" fmla="*/ 61 h 68"/>
                    <a:gd name="T12" fmla="*/ 9 w 45"/>
                    <a:gd name="T13" fmla="*/ 35 h 68"/>
                    <a:gd name="T14" fmla="*/ 23 w 45"/>
                    <a:gd name="T15" fmla="*/ 7 h 68"/>
                    <a:gd name="T16" fmla="*/ 36 w 45"/>
                    <a:gd name="T17" fmla="*/ 34 h 68"/>
                    <a:gd name="T18" fmla="*/ 23 w 45"/>
                    <a:gd name="T19" fmla="*/ 61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5" h="68">
                      <a:moveTo>
                        <a:pt x="23" y="0"/>
                      </a:moveTo>
                      <a:cubicBezTo>
                        <a:pt x="10" y="0"/>
                        <a:pt x="0" y="13"/>
                        <a:pt x="0" y="35"/>
                      </a:cubicBezTo>
                      <a:cubicBezTo>
                        <a:pt x="1" y="56"/>
                        <a:pt x="9" y="68"/>
                        <a:pt x="22" y="68"/>
                      </a:cubicBezTo>
                      <a:cubicBezTo>
                        <a:pt x="37" y="68"/>
                        <a:pt x="45" y="56"/>
                        <a:pt x="45" y="34"/>
                      </a:cubicBezTo>
                      <a:cubicBezTo>
                        <a:pt x="45" y="13"/>
                        <a:pt x="37" y="0"/>
                        <a:pt x="23" y="0"/>
                      </a:cubicBezTo>
                      <a:close/>
                      <a:moveTo>
                        <a:pt x="23" y="61"/>
                      </a:moveTo>
                      <a:cubicBezTo>
                        <a:pt x="15" y="61"/>
                        <a:pt x="9" y="52"/>
                        <a:pt x="9" y="35"/>
                      </a:cubicBezTo>
                      <a:cubicBezTo>
                        <a:pt x="9" y="17"/>
                        <a:pt x="15" y="7"/>
                        <a:pt x="23" y="7"/>
                      </a:cubicBezTo>
                      <a:cubicBezTo>
                        <a:pt x="32" y="7"/>
                        <a:pt x="36" y="18"/>
                        <a:pt x="36" y="34"/>
                      </a:cubicBezTo>
                      <a:cubicBezTo>
                        <a:pt x="36" y="51"/>
                        <a:pt x="32" y="61"/>
                        <a:pt x="23" y="61"/>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36" name="Freeform 66"/>
                <p:cNvSpPr>
                  <a:spLocks/>
                </p:cNvSpPr>
                <p:nvPr/>
              </p:nvSpPr>
              <p:spPr bwMode="auto">
                <a:xfrm>
                  <a:off x="3576" y="2307"/>
                  <a:ext cx="36" cy="107"/>
                </a:xfrm>
                <a:custGeom>
                  <a:avLst/>
                  <a:gdLst>
                    <a:gd name="T0" fmla="*/ 23 w 36"/>
                    <a:gd name="T1" fmla="*/ 0 h 107"/>
                    <a:gd name="T2" fmla="*/ 0 w 36"/>
                    <a:gd name="T3" fmla="*/ 12 h 107"/>
                    <a:gd name="T4" fmla="*/ 3 w 36"/>
                    <a:gd name="T5" fmla="*/ 23 h 107"/>
                    <a:gd name="T6" fmla="*/ 21 w 36"/>
                    <a:gd name="T7" fmla="*/ 13 h 107"/>
                    <a:gd name="T8" fmla="*/ 21 w 36"/>
                    <a:gd name="T9" fmla="*/ 13 h 107"/>
                    <a:gd name="T10" fmla="*/ 21 w 36"/>
                    <a:gd name="T11" fmla="*/ 107 h 107"/>
                    <a:gd name="T12" fmla="*/ 36 w 36"/>
                    <a:gd name="T13" fmla="*/ 107 h 107"/>
                    <a:gd name="T14" fmla="*/ 36 w 36"/>
                    <a:gd name="T15" fmla="*/ 0 h 107"/>
                    <a:gd name="T16" fmla="*/ 23 w 36"/>
                    <a:gd name="T17" fmla="*/ 0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 h="107">
                      <a:moveTo>
                        <a:pt x="23" y="0"/>
                      </a:moveTo>
                      <a:lnTo>
                        <a:pt x="0" y="12"/>
                      </a:lnTo>
                      <a:lnTo>
                        <a:pt x="3" y="23"/>
                      </a:lnTo>
                      <a:lnTo>
                        <a:pt x="21" y="13"/>
                      </a:lnTo>
                      <a:lnTo>
                        <a:pt x="21" y="13"/>
                      </a:lnTo>
                      <a:lnTo>
                        <a:pt x="21" y="107"/>
                      </a:lnTo>
                      <a:lnTo>
                        <a:pt x="36" y="107"/>
                      </a:lnTo>
                      <a:lnTo>
                        <a:pt x="36" y="0"/>
                      </a:lnTo>
                      <a:lnTo>
                        <a:pt x="23"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37" name="Freeform 67"/>
                <p:cNvSpPr>
                  <a:spLocks/>
                </p:cNvSpPr>
                <p:nvPr/>
              </p:nvSpPr>
              <p:spPr bwMode="auto">
                <a:xfrm>
                  <a:off x="3367" y="2506"/>
                  <a:ext cx="35" cy="106"/>
                </a:xfrm>
                <a:custGeom>
                  <a:avLst/>
                  <a:gdLst>
                    <a:gd name="T0" fmla="*/ 23 w 35"/>
                    <a:gd name="T1" fmla="*/ 0 h 106"/>
                    <a:gd name="T2" fmla="*/ 0 w 35"/>
                    <a:gd name="T3" fmla="*/ 11 h 106"/>
                    <a:gd name="T4" fmla="*/ 2 w 35"/>
                    <a:gd name="T5" fmla="*/ 22 h 106"/>
                    <a:gd name="T6" fmla="*/ 22 w 35"/>
                    <a:gd name="T7" fmla="*/ 13 h 106"/>
                    <a:gd name="T8" fmla="*/ 22 w 35"/>
                    <a:gd name="T9" fmla="*/ 13 h 106"/>
                    <a:gd name="T10" fmla="*/ 22 w 35"/>
                    <a:gd name="T11" fmla="*/ 106 h 106"/>
                    <a:gd name="T12" fmla="*/ 35 w 35"/>
                    <a:gd name="T13" fmla="*/ 106 h 106"/>
                    <a:gd name="T14" fmla="*/ 35 w 35"/>
                    <a:gd name="T15" fmla="*/ 0 h 106"/>
                    <a:gd name="T16" fmla="*/ 23 w 35"/>
                    <a:gd name="T17" fmla="*/ 0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 h="106">
                      <a:moveTo>
                        <a:pt x="23" y="0"/>
                      </a:moveTo>
                      <a:lnTo>
                        <a:pt x="0" y="11"/>
                      </a:lnTo>
                      <a:lnTo>
                        <a:pt x="2" y="22"/>
                      </a:lnTo>
                      <a:lnTo>
                        <a:pt x="22" y="13"/>
                      </a:lnTo>
                      <a:lnTo>
                        <a:pt x="22" y="13"/>
                      </a:lnTo>
                      <a:lnTo>
                        <a:pt x="22" y="106"/>
                      </a:lnTo>
                      <a:lnTo>
                        <a:pt x="35" y="106"/>
                      </a:lnTo>
                      <a:lnTo>
                        <a:pt x="35" y="0"/>
                      </a:lnTo>
                      <a:lnTo>
                        <a:pt x="23"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38" name="Freeform 68"/>
                <p:cNvSpPr>
                  <a:spLocks noEditPoints="1"/>
                </p:cNvSpPr>
                <p:nvPr/>
              </p:nvSpPr>
              <p:spPr bwMode="auto">
                <a:xfrm>
                  <a:off x="3459" y="2504"/>
                  <a:ext cx="74" cy="110"/>
                </a:xfrm>
                <a:custGeom>
                  <a:avLst/>
                  <a:gdLst>
                    <a:gd name="T0" fmla="*/ 23 w 45"/>
                    <a:gd name="T1" fmla="*/ 0 h 67"/>
                    <a:gd name="T2" fmla="*/ 0 w 45"/>
                    <a:gd name="T3" fmla="*/ 34 h 67"/>
                    <a:gd name="T4" fmla="*/ 22 w 45"/>
                    <a:gd name="T5" fmla="*/ 67 h 67"/>
                    <a:gd name="T6" fmla="*/ 45 w 45"/>
                    <a:gd name="T7" fmla="*/ 33 h 67"/>
                    <a:gd name="T8" fmla="*/ 23 w 45"/>
                    <a:gd name="T9" fmla="*/ 0 h 67"/>
                    <a:gd name="T10" fmla="*/ 23 w 45"/>
                    <a:gd name="T11" fmla="*/ 60 h 67"/>
                    <a:gd name="T12" fmla="*/ 9 w 45"/>
                    <a:gd name="T13" fmla="*/ 34 h 67"/>
                    <a:gd name="T14" fmla="*/ 23 w 45"/>
                    <a:gd name="T15" fmla="*/ 6 h 67"/>
                    <a:gd name="T16" fmla="*/ 36 w 45"/>
                    <a:gd name="T17" fmla="*/ 33 h 67"/>
                    <a:gd name="T18" fmla="*/ 23 w 45"/>
                    <a:gd name="T19" fmla="*/ 60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5" h="67">
                      <a:moveTo>
                        <a:pt x="23" y="0"/>
                      </a:moveTo>
                      <a:cubicBezTo>
                        <a:pt x="10" y="0"/>
                        <a:pt x="0" y="12"/>
                        <a:pt x="0" y="34"/>
                      </a:cubicBezTo>
                      <a:cubicBezTo>
                        <a:pt x="1" y="55"/>
                        <a:pt x="9" y="67"/>
                        <a:pt x="22" y="67"/>
                      </a:cubicBezTo>
                      <a:cubicBezTo>
                        <a:pt x="37" y="67"/>
                        <a:pt x="45" y="55"/>
                        <a:pt x="45" y="33"/>
                      </a:cubicBezTo>
                      <a:cubicBezTo>
                        <a:pt x="45" y="12"/>
                        <a:pt x="37" y="0"/>
                        <a:pt x="23" y="0"/>
                      </a:cubicBezTo>
                      <a:close/>
                      <a:moveTo>
                        <a:pt x="23" y="60"/>
                      </a:moveTo>
                      <a:cubicBezTo>
                        <a:pt x="15" y="60"/>
                        <a:pt x="9" y="51"/>
                        <a:pt x="9" y="34"/>
                      </a:cubicBezTo>
                      <a:cubicBezTo>
                        <a:pt x="9" y="16"/>
                        <a:pt x="15" y="6"/>
                        <a:pt x="23" y="6"/>
                      </a:cubicBezTo>
                      <a:cubicBezTo>
                        <a:pt x="32" y="6"/>
                        <a:pt x="36" y="17"/>
                        <a:pt x="36" y="33"/>
                      </a:cubicBezTo>
                      <a:cubicBezTo>
                        <a:pt x="36" y="50"/>
                        <a:pt x="32" y="60"/>
                        <a:pt x="23" y="60"/>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39" name="Freeform 69"/>
                <p:cNvSpPr>
                  <a:spLocks/>
                </p:cNvSpPr>
                <p:nvPr/>
              </p:nvSpPr>
              <p:spPr bwMode="auto">
                <a:xfrm>
                  <a:off x="3576" y="2506"/>
                  <a:ext cx="36" cy="106"/>
                </a:xfrm>
                <a:custGeom>
                  <a:avLst/>
                  <a:gdLst>
                    <a:gd name="T0" fmla="*/ 23 w 36"/>
                    <a:gd name="T1" fmla="*/ 0 h 106"/>
                    <a:gd name="T2" fmla="*/ 0 w 36"/>
                    <a:gd name="T3" fmla="*/ 11 h 106"/>
                    <a:gd name="T4" fmla="*/ 3 w 36"/>
                    <a:gd name="T5" fmla="*/ 22 h 106"/>
                    <a:gd name="T6" fmla="*/ 21 w 36"/>
                    <a:gd name="T7" fmla="*/ 13 h 106"/>
                    <a:gd name="T8" fmla="*/ 21 w 36"/>
                    <a:gd name="T9" fmla="*/ 13 h 106"/>
                    <a:gd name="T10" fmla="*/ 21 w 36"/>
                    <a:gd name="T11" fmla="*/ 106 h 106"/>
                    <a:gd name="T12" fmla="*/ 36 w 36"/>
                    <a:gd name="T13" fmla="*/ 106 h 106"/>
                    <a:gd name="T14" fmla="*/ 36 w 36"/>
                    <a:gd name="T15" fmla="*/ 0 h 106"/>
                    <a:gd name="T16" fmla="*/ 23 w 36"/>
                    <a:gd name="T17" fmla="*/ 0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 h="106">
                      <a:moveTo>
                        <a:pt x="23" y="0"/>
                      </a:moveTo>
                      <a:lnTo>
                        <a:pt x="0" y="11"/>
                      </a:lnTo>
                      <a:lnTo>
                        <a:pt x="3" y="22"/>
                      </a:lnTo>
                      <a:lnTo>
                        <a:pt x="21" y="13"/>
                      </a:lnTo>
                      <a:lnTo>
                        <a:pt x="21" y="13"/>
                      </a:lnTo>
                      <a:lnTo>
                        <a:pt x="21" y="106"/>
                      </a:lnTo>
                      <a:lnTo>
                        <a:pt x="36" y="106"/>
                      </a:lnTo>
                      <a:lnTo>
                        <a:pt x="36" y="0"/>
                      </a:lnTo>
                      <a:lnTo>
                        <a:pt x="23"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40" name="Freeform 70"/>
                <p:cNvSpPr>
                  <a:spLocks noEditPoints="1"/>
                </p:cNvSpPr>
                <p:nvPr/>
              </p:nvSpPr>
              <p:spPr bwMode="auto">
                <a:xfrm>
                  <a:off x="3670" y="2504"/>
                  <a:ext cx="72" cy="110"/>
                </a:xfrm>
                <a:custGeom>
                  <a:avLst/>
                  <a:gdLst>
                    <a:gd name="T0" fmla="*/ 23 w 44"/>
                    <a:gd name="T1" fmla="*/ 0 h 67"/>
                    <a:gd name="T2" fmla="*/ 0 w 44"/>
                    <a:gd name="T3" fmla="*/ 34 h 67"/>
                    <a:gd name="T4" fmla="*/ 22 w 44"/>
                    <a:gd name="T5" fmla="*/ 67 h 67"/>
                    <a:gd name="T6" fmla="*/ 44 w 44"/>
                    <a:gd name="T7" fmla="*/ 33 h 67"/>
                    <a:gd name="T8" fmla="*/ 23 w 44"/>
                    <a:gd name="T9" fmla="*/ 0 h 67"/>
                    <a:gd name="T10" fmla="*/ 22 w 44"/>
                    <a:gd name="T11" fmla="*/ 60 h 67"/>
                    <a:gd name="T12" fmla="*/ 9 w 44"/>
                    <a:gd name="T13" fmla="*/ 34 h 67"/>
                    <a:gd name="T14" fmla="*/ 22 w 44"/>
                    <a:gd name="T15" fmla="*/ 6 h 67"/>
                    <a:gd name="T16" fmla="*/ 36 w 44"/>
                    <a:gd name="T17" fmla="*/ 33 h 67"/>
                    <a:gd name="T18" fmla="*/ 22 w 44"/>
                    <a:gd name="T19" fmla="*/ 60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4" h="67">
                      <a:moveTo>
                        <a:pt x="23" y="0"/>
                      </a:moveTo>
                      <a:cubicBezTo>
                        <a:pt x="9" y="0"/>
                        <a:pt x="0" y="12"/>
                        <a:pt x="0" y="34"/>
                      </a:cubicBezTo>
                      <a:cubicBezTo>
                        <a:pt x="0" y="55"/>
                        <a:pt x="9" y="67"/>
                        <a:pt x="22" y="67"/>
                      </a:cubicBezTo>
                      <a:cubicBezTo>
                        <a:pt x="36" y="67"/>
                        <a:pt x="44" y="55"/>
                        <a:pt x="44" y="33"/>
                      </a:cubicBezTo>
                      <a:cubicBezTo>
                        <a:pt x="44" y="12"/>
                        <a:pt x="37" y="0"/>
                        <a:pt x="23" y="0"/>
                      </a:cubicBezTo>
                      <a:close/>
                      <a:moveTo>
                        <a:pt x="22" y="60"/>
                      </a:moveTo>
                      <a:cubicBezTo>
                        <a:pt x="14" y="60"/>
                        <a:pt x="9" y="51"/>
                        <a:pt x="9" y="34"/>
                      </a:cubicBezTo>
                      <a:cubicBezTo>
                        <a:pt x="9" y="16"/>
                        <a:pt x="14" y="6"/>
                        <a:pt x="22" y="6"/>
                      </a:cubicBezTo>
                      <a:cubicBezTo>
                        <a:pt x="31" y="6"/>
                        <a:pt x="36" y="17"/>
                        <a:pt x="36" y="33"/>
                      </a:cubicBezTo>
                      <a:cubicBezTo>
                        <a:pt x="36" y="50"/>
                        <a:pt x="31" y="60"/>
                        <a:pt x="22" y="60"/>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43" name="Freeform 71"/>
                <p:cNvSpPr>
                  <a:spLocks/>
                </p:cNvSpPr>
                <p:nvPr/>
              </p:nvSpPr>
              <p:spPr bwMode="auto">
                <a:xfrm>
                  <a:off x="3786" y="2506"/>
                  <a:ext cx="35" cy="106"/>
                </a:xfrm>
                <a:custGeom>
                  <a:avLst/>
                  <a:gdLst>
                    <a:gd name="T0" fmla="*/ 23 w 35"/>
                    <a:gd name="T1" fmla="*/ 0 h 106"/>
                    <a:gd name="T2" fmla="*/ 0 w 35"/>
                    <a:gd name="T3" fmla="*/ 11 h 106"/>
                    <a:gd name="T4" fmla="*/ 2 w 35"/>
                    <a:gd name="T5" fmla="*/ 22 h 106"/>
                    <a:gd name="T6" fmla="*/ 22 w 35"/>
                    <a:gd name="T7" fmla="*/ 13 h 106"/>
                    <a:gd name="T8" fmla="*/ 22 w 35"/>
                    <a:gd name="T9" fmla="*/ 13 h 106"/>
                    <a:gd name="T10" fmla="*/ 22 w 35"/>
                    <a:gd name="T11" fmla="*/ 106 h 106"/>
                    <a:gd name="T12" fmla="*/ 35 w 35"/>
                    <a:gd name="T13" fmla="*/ 106 h 106"/>
                    <a:gd name="T14" fmla="*/ 35 w 35"/>
                    <a:gd name="T15" fmla="*/ 0 h 106"/>
                    <a:gd name="T16" fmla="*/ 23 w 35"/>
                    <a:gd name="T17" fmla="*/ 0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 h="106">
                      <a:moveTo>
                        <a:pt x="23" y="0"/>
                      </a:moveTo>
                      <a:lnTo>
                        <a:pt x="0" y="11"/>
                      </a:lnTo>
                      <a:lnTo>
                        <a:pt x="2" y="22"/>
                      </a:lnTo>
                      <a:lnTo>
                        <a:pt x="22" y="13"/>
                      </a:lnTo>
                      <a:lnTo>
                        <a:pt x="22" y="13"/>
                      </a:lnTo>
                      <a:lnTo>
                        <a:pt x="22" y="106"/>
                      </a:lnTo>
                      <a:lnTo>
                        <a:pt x="35" y="106"/>
                      </a:lnTo>
                      <a:lnTo>
                        <a:pt x="35" y="0"/>
                      </a:lnTo>
                      <a:lnTo>
                        <a:pt x="23"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46" name="Freeform 72"/>
                <p:cNvSpPr>
                  <a:spLocks/>
                </p:cNvSpPr>
                <p:nvPr/>
              </p:nvSpPr>
              <p:spPr bwMode="auto">
                <a:xfrm>
                  <a:off x="3890" y="2506"/>
                  <a:ext cx="36" cy="106"/>
                </a:xfrm>
                <a:custGeom>
                  <a:avLst/>
                  <a:gdLst>
                    <a:gd name="T0" fmla="*/ 24 w 36"/>
                    <a:gd name="T1" fmla="*/ 0 h 106"/>
                    <a:gd name="T2" fmla="*/ 0 w 36"/>
                    <a:gd name="T3" fmla="*/ 11 h 106"/>
                    <a:gd name="T4" fmla="*/ 3 w 36"/>
                    <a:gd name="T5" fmla="*/ 22 h 106"/>
                    <a:gd name="T6" fmla="*/ 21 w 36"/>
                    <a:gd name="T7" fmla="*/ 13 h 106"/>
                    <a:gd name="T8" fmla="*/ 23 w 36"/>
                    <a:gd name="T9" fmla="*/ 13 h 106"/>
                    <a:gd name="T10" fmla="*/ 23 w 36"/>
                    <a:gd name="T11" fmla="*/ 106 h 106"/>
                    <a:gd name="T12" fmla="*/ 36 w 36"/>
                    <a:gd name="T13" fmla="*/ 106 h 106"/>
                    <a:gd name="T14" fmla="*/ 36 w 36"/>
                    <a:gd name="T15" fmla="*/ 0 h 106"/>
                    <a:gd name="T16" fmla="*/ 24 w 36"/>
                    <a:gd name="T17" fmla="*/ 0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 h="106">
                      <a:moveTo>
                        <a:pt x="24" y="0"/>
                      </a:moveTo>
                      <a:lnTo>
                        <a:pt x="0" y="11"/>
                      </a:lnTo>
                      <a:lnTo>
                        <a:pt x="3" y="22"/>
                      </a:lnTo>
                      <a:lnTo>
                        <a:pt x="21" y="13"/>
                      </a:lnTo>
                      <a:lnTo>
                        <a:pt x="23" y="13"/>
                      </a:lnTo>
                      <a:lnTo>
                        <a:pt x="23" y="106"/>
                      </a:lnTo>
                      <a:lnTo>
                        <a:pt x="36" y="106"/>
                      </a:lnTo>
                      <a:lnTo>
                        <a:pt x="36" y="0"/>
                      </a:lnTo>
                      <a:lnTo>
                        <a:pt x="24"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47" name="Freeform 73"/>
                <p:cNvSpPr>
                  <a:spLocks/>
                </p:cNvSpPr>
                <p:nvPr/>
              </p:nvSpPr>
              <p:spPr bwMode="auto">
                <a:xfrm>
                  <a:off x="3995" y="2506"/>
                  <a:ext cx="36" cy="106"/>
                </a:xfrm>
                <a:custGeom>
                  <a:avLst/>
                  <a:gdLst>
                    <a:gd name="T0" fmla="*/ 23 w 36"/>
                    <a:gd name="T1" fmla="*/ 0 h 106"/>
                    <a:gd name="T2" fmla="*/ 0 w 36"/>
                    <a:gd name="T3" fmla="*/ 11 h 106"/>
                    <a:gd name="T4" fmla="*/ 3 w 36"/>
                    <a:gd name="T5" fmla="*/ 22 h 106"/>
                    <a:gd name="T6" fmla="*/ 21 w 36"/>
                    <a:gd name="T7" fmla="*/ 13 h 106"/>
                    <a:gd name="T8" fmla="*/ 21 w 36"/>
                    <a:gd name="T9" fmla="*/ 13 h 106"/>
                    <a:gd name="T10" fmla="*/ 21 w 36"/>
                    <a:gd name="T11" fmla="*/ 106 h 106"/>
                    <a:gd name="T12" fmla="*/ 36 w 36"/>
                    <a:gd name="T13" fmla="*/ 106 h 106"/>
                    <a:gd name="T14" fmla="*/ 36 w 36"/>
                    <a:gd name="T15" fmla="*/ 0 h 106"/>
                    <a:gd name="T16" fmla="*/ 23 w 36"/>
                    <a:gd name="T17" fmla="*/ 0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 h="106">
                      <a:moveTo>
                        <a:pt x="23" y="0"/>
                      </a:moveTo>
                      <a:lnTo>
                        <a:pt x="0" y="11"/>
                      </a:lnTo>
                      <a:lnTo>
                        <a:pt x="3" y="22"/>
                      </a:lnTo>
                      <a:lnTo>
                        <a:pt x="21" y="13"/>
                      </a:lnTo>
                      <a:lnTo>
                        <a:pt x="21" y="13"/>
                      </a:lnTo>
                      <a:lnTo>
                        <a:pt x="21" y="106"/>
                      </a:lnTo>
                      <a:lnTo>
                        <a:pt x="36" y="106"/>
                      </a:lnTo>
                      <a:lnTo>
                        <a:pt x="36" y="0"/>
                      </a:lnTo>
                      <a:lnTo>
                        <a:pt x="23"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grpSp>
        </p:grpSp>
      </p:grpSp>
      <p:grpSp>
        <p:nvGrpSpPr>
          <p:cNvPr id="322" name="Group 321"/>
          <p:cNvGrpSpPr/>
          <p:nvPr/>
        </p:nvGrpSpPr>
        <p:grpSpPr>
          <a:xfrm>
            <a:off x="6306843" y="3375036"/>
            <a:ext cx="1308266" cy="2061925"/>
            <a:chOff x="7601250" y="3348275"/>
            <a:chExt cx="1308266" cy="2061925"/>
          </a:xfrm>
        </p:grpSpPr>
        <p:sp>
          <p:nvSpPr>
            <p:cNvPr id="323" name="Rectangle 322"/>
            <p:cNvSpPr/>
            <p:nvPr/>
          </p:nvSpPr>
          <p:spPr>
            <a:xfrm rot="16200000">
              <a:off x="7472205" y="4026548"/>
              <a:ext cx="1581912" cy="225366"/>
            </a:xfrm>
            <a:prstGeom prst="rect">
              <a:avLst/>
            </a:prstGeom>
            <a:solidFill>
              <a:schemeClr val="bg2">
                <a:lumMod val="85000"/>
                <a:lumOff val="15000"/>
              </a:schemeClr>
            </a:solidFill>
            <a:ln w="9525">
              <a:noFill/>
              <a:miter lim="800000"/>
              <a:headEnd/>
              <a:tailEnd/>
            </a:ln>
          </p:spPr>
          <p:txBody>
            <a:bodyPr wrap="square" rtlCol="0" anchor="ctr"/>
            <a:lstStyle/>
            <a:p>
              <a:pPr algn="ctr" defTabSz="914126"/>
              <a:endParaRPr lang="en-US" sz="1799" kern="0" dirty="0">
                <a:solidFill>
                  <a:sysClr val="windowText" lastClr="000000"/>
                </a:solidFill>
              </a:endParaRPr>
            </a:p>
          </p:txBody>
        </p:sp>
        <p:sp>
          <p:nvSpPr>
            <p:cNvPr id="324" name="Rectangle 323"/>
            <p:cNvSpPr/>
            <p:nvPr/>
          </p:nvSpPr>
          <p:spPr>
            <a:xfrm>
              <a:off x="8024333" y="4848146"/>
              <a:ext cx="478529" cy="122874"/>
            </a:xfrm>
            <a:prstGeom prst="rect">
              <a:avLst/>
            </a:prstGeom>
            <a:solidFill>
              <a:schemeClr val="bg2"/>
            </a:solidFill>
            <a:ln w="9525">
              <a:noFill/>
              <a:miter lim="800000"/>
              <a:headEnd/>
              <a:tailEnd/>
            </a:ln>
          </p:spPr>
          <p:txBody>
            <a:bodyPr wrap="square" rtlCol="0" anchor="ctr"/>
            <a:lstStyle/>
            <a:p>
              <a:pPr algn="ctr" defTabSz="914126"/>
              <a:endParaRPr lang="en-US" sz="1799" kern="0" dirty="0">
                <a:solidFill>
                  <a:sysClr val="windowText" lastClr="000000"/>
                </a:solidFill>
                <a:latin typeface="Arial"/>
              </a:endParaRPr>
            </a:p>
          </p:txBody>
        </p:sp>
        <p:sp>
          <p:nvSpPr>
            <p:cNvPr id="325" name="Freeform 13"/>
            <p:cNvSpPr>
              <a:spLocks noEditPoints="1"/>
            </p:cNvSpPr>
            <p:nvPr/>
          </p:nvSpPr>
          <p:spPr bwMode="auto">
            <a:xfrm>
              <a:off x="8003140" y="4835830"/>
              <a:ext cx="520044" cy="155332"/>
            </a:xfrm>
            <a:custGeom>
              <a:avLst/>
              <a:gdLst>
                <a:gd name="T0" fmla="*/ 230 w 241"/>
                <a:gd name="T1" fmla="*/ 0 h 70"/>
                <a:gd name="T2" fmla="*/ 11 w 241"/>
                <a:gd name="T3" fmla="*/ 0 h 70"/>
                <a:gd name="T4" fmla="*/ 0 w 241"/>
                <a:gd name="T5" fmla="*/ 11 h 70"/>
                <a:gd name="T6" fmla="*/ 0 w 241"/>
                <a:gd name="T7" fmla="*/ 58 h 70"/>
                <a:gd name="T8" fmla="*/ 11 w 241"/>
                <a:gd name="T9" fmla="*/ 70 h 70"/>
                <a:gd name="T10" fmla="*/ 230 w 241"/>
                <a:gd name="T11" fmla="*/ 70 h 70"/>
                <a:gd name="T12" fmla="*/ 241 w 241"/>
                <a:gd name="T13" fmla="*/ 58 h 70"/>
                <a:gd name="T14" fmla="*/ 241 w 241"/>
                <a:gd name="T15" fmla="*/ 11 h 70"/>
                <a:gd name="T16" fmla="*/ 230 w 241"/>
                <a:gd name="T17" fmla="*/ 0 h 70"/>
                <a:gd name="T18" fmla="*/ 163 w 241"/>
                <a:gd name="T19" fmla="*/ 45 h 70"/>
                <a:gd name="T20" fmla="*/ 25 w 241"/>
                <a:gd name="T21" fmla="*/ 45 h 70"/>
                <a:gd name="T22" fmla="*/ 25 w 241"/>
                <a:gd name="T23" fmla="*/ 24 h 70"/>
                <a:gd name="T24" fmla="*/ 163 w 241"/>
                <a:gd name="T25" fmla="*/ 24 h 70"/>
                <a:gd name="T26" fmla="*/ 163 w 241"/>
                <a:gd name="T27" fmla="*/ 45 h 70"/>
                <a:gd name="T28" fmla="*/ 212 w 241"/>
                <a:gd name="T29" fmla="*/ 44 h 70"/>
                <a:gd name="T30" fmla="*/ 202 w 241"/>
                <a:gd name="T31" fmla="*/ 35 h 70"/>
                <a:gd name="T32" fmla="*/ 212 w 241"/>
                <a:gd name="T33" fmla="*/ 25 h 70"/>
                <a:gd name="T34" fmla="*/ 222 w 241"/>
                <a:gd name="T35" fmla="*/ 35 h 70"/>
                <a:gd name="T36" fmla="*/ 212 w 241"/>
                <a:gd name="T37" fmla="*/ 44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41" h="70">
                  <a:moveTo>
                    <a:pt x="230" y="0"/>
                  </a:moveTo>
                  <a:cubicBezTo>
                    <a:pt x="11" y="0"/>
                    <a:pt x="11" y="0"/>
                    <a:pt x="11" y="0"/>
                  </a:cubicBezTo>
                  <a:cubicBezTo>
                    <a:pt x="5" y="0"/>
                    <a:pt x="0" y="5"/>
                    <a:pt x="0" y="11"/>
                  </a:cubicBezTo>
                  <a:cubicBezTo>
                    <a:pt x="0" y="58"/>
                    <a:pt x="0" y="58"/>
                    <a:pt x="0" y="58"/>
                  </a:cubicBezTo>
                  <a:cubicBezTo>
                    <a:pt x="0" y="65"/>
                    <a:pt x="5" y="70"/>
                    <a:pt x="11" y="70"/>
                  </a:cubicBezTo>
                  <a:cubicBezTo>
                    <a:pt x="230" y="70"/>
                    <a:pt x="230" y="70"/>
                    <a:pt x="230" y="70"/>
                  </a:cubicBezTo>
                  <a:cubicBezTo>
                    <a:pt x="236" y="70"/>
                    <a:pt x="241" y="65"/>
                    <a:pt x="241" y="58"/>
                  </a:cubicBezTo>
                  <a:cubicBezTo>
                    <a:pt x="241" y="11"/>
                    <a:pt x="241" y="11"/>
                    <a:pt x="241" y="11"/>
                  </a:cubicBezTo>
                  <a:cubicBezTo>
                    <a:pt x="241" y="5"/>
                    <a:pt x="236" y="0"/>
                    <a:pt x="230" y="0"/>
                  </a:cubicBezTo>
                  <a:close/>
                  <a:moveTo>
                    <a:pt x="163" y="45"/>
                  </a:moveTo>
                  <a:cubicBezTo>
                    <a:pt x="25" y="45"/>
                    <a:pt x="25" y="45"/>
                    <a:pt x="25" y="45"/>
                  </a:cubicBezTo>
                  <a:cubicBezTo>
                    <a:pt x="25" y="24"/>
                    <a:pt x="25" y="24"/>
                    <a:pt x="25" y="24"/>
                  </a:cubicBezTo>
                  <a:cubicBezTo>
                    <a:pt x="163" y="24"/>
                    <a:pt x="163" y="24"/>
                    <a:pt x="163" y="24"/>
                  </a:cubicBezTo>
                  <a:lnTo>
                    <a:pt x="163" y="45"/>
                  </a:lnTo>
                  <a:close/>
                  <a:moveTo>
                    <a:pt x="212" y="44"/>
                  </a:moveTo>
                  <a:cubicBezTo>
                    <a:pt x="207" y="44"/>
                    <a:pt x="202" y="40"/>
                    <a:pt x="202" y="35"/>
                  </a:cubicBezTo>
                  <a:cubicBezTo>
                    <a:pt x="202" y="29"/>
                    <a:pt x="207" y="25"/>
                    <a:pt x="212" y="25"/>
                  </a:cubicBezTo>
                  <a:cubicBezTo>
                    <a:pt x="218" y="25"/>
                    <a:pt x="222" y="29"/>
                    <a:pt x="222" y="35"/>
                  </a:cubicBezTo>
                  <a:cubicBezTo>
                    <a:pt x="222" y="40"/>
                    <a:pt x="218" y="44"/>
                    <a:pt x="212" y="44"/>
                  </a:cubicBezTo>
                  <a:close/>
                </a:path>
              </a:pathLst>
            </a:custGeom>
            <a:solidFill>
              <a:srgbClr val="707072"/>
            </a:solidFill>
            <a:ln w="12700">
              <a:noFill/>
            </a:ln>
          </p:spPr>
          <p:txBody>
            <a:bodyPr vert="horz" wrap="square" lIns="91416" tIns="45708" rIns="91416" bIns="45708" numCol="1" anchor="t" anchorCtr="0" compatLnSpc="1">
              <a:prstTxWarp prst="textNoShape">
                <a:avLst/>
              </a:prstTxWarp>
            </a:bodyPr>
            <a:lstStyle/>
            <a:p>
              <a:pPr defTabSz="914126"/>
              <a:endParaRPr lang="en-US" sz="1799" kern="0">
                <a:solidFill>
                  <a:sysClr val="windowText" lastClr="000000"/>
                </a:solidFill>
              </a:endParaRPr>
            </a:p>
          </p:txBody>
        </p:sp>
        <p:sp>
          <p:nvSpPr>
            <p:cNvPr id="326" name="Rectangle 325"/>
            <p:cNvSpPr/>
            <p:nvPr/>
          </p:nvSpPr>
          <p:spPr>
            <a:xfrm flipH="1">
              <a:off x="7601250" y="5010090"/>
              <a:ext cx="1308266" cy="400110"/>
            </a:xfrm>
            <a:prstGeom prst="rect">
              <a:avLst/>
            </a:prstGeom>
          </p:spPr>
          <p:txBody>
            <a:bodyPr wrap="square" anchor="t" anchorCtr="0">
              <a:spAutoFit/>
            </a:bodyPr>
            <a:lstStyle/>
            <a:p>
              <a:pPr algn="ctr" defTabSz="914126"/>
              <a:r>
                <a:rPr lang="en-US" sz="1000" kern="0" dirty="0">
                  <a:solidFill>
                    <a:sysClr val="windowText" lastClr="000000"/>
                  </a:solidFill>
                </a:rPr>
                <a:t>Data Center</a:t>
              </a:r>
            </a:p>
            <a:p>
              <a:pPr algn="ctr" defTabSz="914126"/>
              <a:r>
                <a:rPr lang="en-US" sz="1000" kern="0" dirty="0">
                  <a:solidFill>
                    <a:sysClr val="windowText" lastClr="000000"/>
                  </a:solidFill>
                </a:rPr>
                <a:t>Security</a:t>
              </a:r>
            </a:p>
          </p:txBody>
        </p:sp>
        <p:cxnSp>
          <p:nvCxnSpPr>
            <p:cNvPr id="327" name="Straight Connector 326"/>
            <p:cNvCxnSpPr/>
            <p:nvPr/>
          </p:nvCxnSpPr>
          <p:spPr>
            <a:xfrm>
              <a:off x="8261914" y="3464461"/>
              <a:ext cx="0" cy="1280160"/>
            </a:xfrm>
            <a:prstGeom prst="line">
              <a:avLst/>
            </a:prstGeom>
            <a:noFill/>
            <a:ln w="38100" cap="rnd" cmpd="sng" algn="ctr">
              <a:solidFill>
                <a:schemeClr val="tx2">
                  <a:lumMod val="50000"/>
                  <a:lumOff val="50000"/>
                </a:schemeClr>
              </a:solidFill>
              <a:prstDash val="sysDot"/>
              <a:miter lim="800000"/>
              <a:headEnd type="triangle" w="med" len="med"/>
              <a:tailEnd type="triangle" w="med" len="med"/>
            </a:ln>
            <a:effectLst/>
          </p:spPr>
        </p:cxnSp>
      </p:grpSp>
      <p:grpSp>
        <p:nvGrpSpPr>
          <p:cNvPr id="328" name="Group 327"/>
          <p:cNvGrpSpPr/>
          <p:nvPr/>
        </p:nvGrpSpPr>
        <p:grpSpPr>
          <a:xfrm>
            <a:off x="5339761" y="3348275"/>
            <a:ext cx="848570" cy="1908036"/>
            <a:chOff x="5680384" y="3348275"/>
            <a:chExt cx="848570" cy="1908036"/>
          </a:xfrm>
        </p:grpSpPr>
        <p:sp>
          <p:nvSpPr>
            <p:cNvPr id="329" name="Rectangle 328"/>
            <p:cNvSpPr/>
            <p:nvPr/>
          </p:nvSpPr>
          <p:spPr>
            <a:xfrm rot="16200000">
              <a:off x="5321491" y="4026548"/>
              <a:ext cx="1581912" cy="225366"/>
            </a:xfrm>
            <a:prstGeom prst="rect">
              <a:avLst/>
            </a:prstGeom>
            <a:solidFill>
              <a:schemeClr val="bg2">
                <a:lumMod val="85000"/>
                <a:lumOff val="15000"/>
              </a:schemeClr>
            </a:solidFill>
            <a:ln w="9525">
              <a:noFill/>
              <a:miter lim="800000"/>
              <a:headEnd/>
              <a:tailEnd/>
            </a:ln>
          </p:spPr>
          <p:txBody>
            <a:bodyPr wrap="square" rtlCol="0" anchor="ctr"/>
            <a:lstStyle/>
            <a:p>
              <a:pPr algn="ctr" defTabSz="914126"/>
              <a:endParaRPr lang="en-US" sz="1000" kern="0" dirty="0">
                <a:solidFill>
                  <a:sysClr val="windowText" lastClr="000000"/>
                </a:solidFill>
              </a:endParaRPr>
            </a:p>
          </p:txBody>
        </p:sp>
        <p:sp>
          <p:nvSpPr>
            <p:cNvPr id="330" name="Rectangle 329"/>
            <p:cNvSpPr/>
            <p:nvPr/>
          </p:nvSpPr>
          <p:spPr>
            <a:xfrm>
              <a:off x="5873619" y="4848146"/>
              <a:ext cx="478529" cy="122874"/>
            </a:xfrm>
            <a:prstGeom prst="rect">
              <a:avLst/>
            </a:prstGeom>
            <a:solidFill>
              <a:schemeClr val="bg2"/>
            </a:solidFill>
            <a:ln w="9525">
              <a:noFill/>
              <a:miter lim="800000"/>
              <a:headEnd/>
              <a:tailEnd/>
            </a:ln>
          </p:spPr>
          <p:txBody>
            <a:bodyPr wrap="square" rtlCol="0" anchor="ctr"/>
            <a:lstStyle/>
            <a:p>
              <a:pPr algn="ctr" defTabSz="914126"/>
              <a:endParaRPr lang="en-US" sz="1000" kern="0" dirty="0">
                <a:solidFill>
                  <a:sysClr val="windowText" lastClr="000000"/>
                </a:solidFill>
                <a:latin typeface="Arial"/>
              </a:endParaRPr>
            </a:p>
          </p:txBody>
        </p:sp>
        <p:sp>
          <p:nvSpPr>
            <p:cNvPr id="331" name="Freeform 13"/>
            <p:cNvSpPr>
              <a:spLocks noEditPoints="1"/>
            </p:cNvSpPr>
            <p:nvPr/>
          </p:nvSpPr>
          <p:spPr bwMode="auto">
            <a:xfrm>
              <a:off x="5852426" y="4835830"/>
              <a:ext cx="520044" cy="155332"/>
            </a:xfrm>
            <a:custGeom>
              <a:avLst/>
              <a:gdLst>
                <a:gd name="T0" fmla="*/ 230 w 241"/>
                <a:gd name="T1" fmla="*/ 0 h 70"/>
                <a:gd name="T2" fmla="*/ 11 w 241"/>
                <a:gd name="T3" fmla="*/ 0 h 70"/>
                <a:gd name="T4" fmla="*/ 0 w 241"/>
                <a:gd name="T5" fmla="*/ 11 h 70"/>
                <a:gd name="T6" fmla="*/ 0 w 241"/>
                <a:gd name="T7" fmla="*/ 58 h 70"/>
                <a:gd name="T8" fmla="*/ 11 w 241"/>
                <a:gd name="T9" fmla="*/ 70 h 70"/>
                <a:gd name="T10" fmla="*/ 230 w 241"/>
                <a:gd name="T11" fmla="*/ 70 h 70"/>
                <a:gd name="T12" fmla="*/ 241 w 241"/>
                <a:gd name="T13" fmla="*/ 58 h 70"/>
                <a:gd name="T14" fmla="*/ 241 w 241"/>
                <a:gd name="T15" fmla="*/ 11 h 70"/>
                <a:gd name="T16" fmla="*/ 230 w 241"/>
                <a:gd name="T17" fmla="*/ 0 h 70"/>
                <a:gd name="T18" fmla="*/ 163 w 241"/>
                <a:gd name="T19" fmla="*/ 45 h 70"/>
                <a:gd name="T20" fmla="*/ 25 w 241"/>
                <a:gd name="T21" fmla="*/ 45 h 70"/>
                <a:gd name="T22" fmla="*/ 25 w 241"/>
                <a:gd name="T23" fmla="*/ 24 h 70"/>
                <a:gd name="T24" fmla="*/ 163 w 241"/>
                <a:gd name="T25" fmla="*/ 24 h 70"/>
                <a:gd name="T26" fmla="*/ 163 w 241"/>
                <a:gd name="T27" fmla="*/ 45 h 70"/>
                <a:gd name="T28" fmla="*/ 212 w 241"/>
                <a:gd name="T29" fmla="*/ 44 h 70"/>
                <a:gd name="T30" fmla="*/ 202 w 241"/>
                <a:gd name="T31" fmla="*/ 35 h 70"/>
                <a:gd name="T32" fmla="*/ 212 w 241"/>
                <a:gd name="T33" fmla="*/ 25 h 70"/>
                <a:gd name="T34" fmla="*/ 222 w 241"/>
                <a:gd name="T35" fmla="*/ 35 h 70"/>
                <a:gd name="T36" fmla="*/ 212 w 241"/>
                <a:gd name="T37" fmla="*/ 44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41" h="70">
                  <a:moveTo>
                    <a:pt x="230" y="0"/>
                  </a:moveTo>
                  <a:cubicBezTo>
                    <a:pt x="11" y="0"/>
                    <a:pt x="11" y="0"/>
                    <a:pt x="11" y="0"/>
                  </a:cubicBezTo>
                  <a:cubicBezTo>
                    <a:pt x="5" y="0"/>
                    <a:pt x="0" y="5"/>
                    <a:pt x="0" y="11"/>
                  </a:cubicBezTo>
                  <a:cubicBezTo>
                    <a:pt x="0" y="58"/>
                    <a:pt x="0" y="58"/>
                    <a:pt x="0" y="58"/>
                  </a:cubicBezTo>
                  <a:cubicBezTo>
                    <a:pt x="0" y="65"/>
                    <a:pt x="5" y="70"/>
                    <a:pt x="11" y="70"/>
                  </a:cubicBezTo>
                  <a:cubicBezTo>
                    <a:pt x="230" y="70"/>
                    <a:pt x="230" y="70"/>
                    <a:pt x="230" y="70"/>
                  </a:cubicBezTo>
                  <a:cubicBezTo>
                    <a:pt x="236" y="70"/>
                    <a:pt x="241" y="65"/>
                    <a:pt x="241" y="58"/>
                  </a:cubicBezTo>
                  <a:cubicBezTo>
                    <a:pt x="241" y="11"/>
                    <a:pt x="241" y="11"/>
                    <a:pt x="241" y="11"/>
                  </a:cubicBezTo>
                  <a:cubicBezTo>
                    <a:pt x="241" y="5"/>
                    <a:pt x="236" y="0"/>
                    <a:pt x="230" y="0"/>
                  </a:cubicBezTo>
                  <a:close/>
                  <a:moveTo>
                    <a:pt x="163" y="45"/>
                  </a:moveTo>
                  <a:cubicBezTo>
                    <a:pt x="25" y="45"/>
                    <a:pt x="25" y="45"/>
                    <a:pt x="25" y="45"/>
                  </a:cubicBezTo>
                  <a:cubicBezTo>
                    <a:pt x="25" y="24"/>
                    <a:pt x="25" y="24"/>
                    <a:pt x="25" y="24"/>
                  </a:cubicBezTo>
                  <a:cubicBezTo>
                    <a:pt x="163" y="24"/>
                    <a:pt x="163" y="24"/>
                    <a:pt x="163" y="24"/>
                  </a:cubicBezTo>
                  <a:lnTo>
                    <a:pt x="163" y="45"/>
                  </a:lnTo>
                  <a:close/>
                  <a:moveTo>
                    <a:pt x="212" y="44"/>
                  </a:moveTo>
                  <a:cubicBezTo>
                    <a:pt x="207" y="44"/>
                    <a:pt x="202" y="40"/>
                    <a:pt x="202" y="35"/>
                  </a:cubicBezTo>
                  <a:cubicBezTo>
                    <a:pt x="202" y="29"/>
                    <a:pt x="207" y="25"/>
                    <a:pt x="212" y="25"/>
                  </a:cubicBezTo>
                  <a:cubicBezTo>
                    <a:pt x="218" y="25"/>
                    <a:pt x="222" y="29"/>
                    <a:pt x="222" y="35"/>
                  </a:cubicBezTo>
                  <a:cubicBezTo>
                    <a:pt x="222" y="40"/>
                    <a:pt x="218" y="44"/>
                    <a:pt x="212" y="44"/>
                  </a:cubicBezTo>
                  <a:close/>
                </a:path>
              </a:pathLst>
            </a:custGeom>
            <a:solidFill>
              <a:srgbClr val="707072"/>
            </a:solidFill>
            <a:ln w="12700">
              <a:noFill/>
            </a:ln>
          </p:spPr>
          <p:txBody>
            <a:bodyPr vert="horz" wrap="square" lIns="91416" tIns="45708" rIns="91416" bIns="45708" numCol="1" anchor="t" anchorCtr="0" compatLnSpc="1">
              <a:prstTxWarp prst="textNoShape">
                <a:avLst/>
              </a:prstTxWarp>
            </a:bodyPr>
            <a:lstStyle/>
            <a:p>
              <a:pPr defTabSz="914126"/>
              <a:endParaRPr lang="en-US" sz="1000" kern="0">
                <a:solidFill>
                  <a:sysClr val="windowText" lastClr="000000"/>
                </a:solidFill>
              </a:endParaRPr>
            </a:p>
          </p:txBody>
        </p:sp>
        <p:sp>
          <p:nvSpPr>
            <p:cNvPr id="332" name="Rectangle 331"/>
            <p:cNvSpPr/>
            <p:nvPr/>
          </p:nvSpPr>
          <p:spPr>
            <a:xfrm flipH="1">
              <a:off x="5680384" y="5010090"/>
              <a:ext cx="848570" cy="246221"/>
            </a:xfrm>
            <a:prstGeom prst="rect">
              <a:avLst/>
            </a:prstGeom>
          </p:spPr>
          <p:txBody>
            <a:bodyPr wrap="square" anchor="t" anchorCtr="0">
              <a:spAutoFit/>
            </a:bodyPr>
            <a:lstStyle/>
            <a:p>
              <a:pPr algn="ctr" defTabSz="914126"/>
              <a:r>
                <a:rPr lang="en-US" sz="1000" kern="0">
                  <a:solidFill>
                    <a:sysClr val="windowText" lastClr="000000"/>
                  </a:solidFill>
                </a:rPr>
                <a:t>Encryption</a:t>
              </a:r>
              <a:endParaRPr lang="en-US" sz="1000" kern="0" dirty="0">
                <a:solidFill>
                  <a:sysClr val="windowText" lastClr="000000"/>
                </a:solidFill>
              </a:endParaRPr>
            </a:p>
          </p:txBody>
        </p:sp>
        <p:cxnSp>
          <p:nvCxnSpPr>
            <p:cNvPr id="333" name="Straight Connector 332"/>
            <p:cNvCxnSpPr/>
            <p:nvPr/>
          </p:nvCxnSpPr>
          <p:spPr>
            <a:xfrm>
              <a:off x="6112447" y="3464461"/>
              <a:ext cx="0" cy="1280160"/>
            </a:xfrm>
            <a:prstGeom prst="line">
              <a:avLst/>
            </a:prstGeom>
            <a:noFill/>
            <a:ln w="38100" cap="rnd" cmpd="sng" algn="ctr">
              <a:solidFill>
                <a:schemeClr val="tx2">
                  <a:lumMod val="50000"/>
                  <a:lumOff val="50000"/>
                </a:schemeClr>
              </a:solidFill>
              <a:prstDash val="sysDot"/>
              <a:miter lim="800000"/>
              <a:headEnd type="triangle" w="med" len="med"/>
              <a:tailEnd type="triangle" w="med" len="med"/>
            </a:ln>
            <a:effectLst/>
          </p:spPr>
        </p:cxnSp>
      </p:grpSp>
      <p:grpSp>
        <p:nvGrpSpPr>
          <p:cNvPr id="339" name="Group 338"/>
          <p:cNvGrpSpPr/>
          <p:nvPr/>
        </p:nvGrpSpPr>
        <p:grpSpPr>
          <a:xfrm>
            <a:off x="3952223" y="3348275"/>
            <a:ext cx="865620" cy="2061925"/>
            <a:chOff x="4319227" y="3348275"/>
            <a:chExt cx="865620" cy="2061925"/>
          </a:xfrm>
        </p:grpSpPr>
        <p:sp>
          <p:nvSpPr>
            <p:cNvPr id="340" name="Rectangle 339"/>
            <p:cNvSpPr/>
            <p:nvPr/>
          </p:nvSpPr>
          <p:spPr>
            <a:xfrm rot="16200000">
              <a:off x="3964752" y="4026548"/>
              <a:ext cx="1581912" cy="225366"/>
            </a:xfrm>
            <a:prstGeom prst="rect">
              <a:avLst/>
            </a:prstGeom>
            <a:solidFill>
              <a:schemeClr val="bg2">
                <a:lumMod val="85000"/>
                <a:lumOff val="15000"/>
              </a:schemeClr>
            </a:solidFill>
            <a:ln w="9525">
              <a:noFill/>
              <a:miter lim="800000"/>
              <a:headEnd/>
              <a:tailEnd/>
            </a:ln>
          </p:spPr>
          <p:txBody>
            <a:bodyPr wrap="square" rtlCol="0" anchor="ctr"/>
            <a:lstStyle/>
            <a:p>
              <a:pPr algn="ctr" defTabSz="914126"/>
              <a:endParaRPr lang="en-US" sz="1000" kern="0" dirty="0">
                <a:solidFill>
                  <a:sysClr val="windowText" lastClr="000000"/>
                </a:solidFill>
              </a:endParaRPr>
            </a:p>
          </p:txBody>
        </p:sp>
        <p:sp>
          <p:nvSpPr>
            <p:cNvPr id="341" name="Rectangle 340"/>
            <p:cNvSpPr/>
            <p:nvPr/>
          </p:nvSpPr>
          <p:spPr>
            <a:xfrm>
              <a:off x="4516880" y="4848146"/>
              <a:ext cx="478529" cy="122874"/>
            </a:xfrm>
            <a:prstGeom prst="rect">
              <a:avLst/>
            </a:prstGeom>
            <a:solidFill>
              <a:schemeClr val="bg2"/>
            </a:solidFill>
            <a:ln w="9525">
              <a:noFill/>
              <a:miter lim="800000"/>
              <a:headEnd/>
              <a:tailEnd/>
            </a:ln>
          </p:spPr>
          <p:txBody>
            <a:bodyPr wrap="square" rtlCol="0" anchor="ctr"/>
            <a:lstStyle/>
            <a:p>
              <a:pPr algn="ctr" defTabSz="914126"/>
              <a:endParaRPr lang="en-US" sz="1000" kern="0" dirty="0">
                <a:solidFill>
                  <a:sysClr val="windowText" lastClr="000000"/>
                </a:solidFill>
                <a:latin typeface="Arial"/>
              </a:endParaRPr>
            </a:p>
          </p:txBody>
        </p:sp>
        <p:sp>
          <p:nvSpPr>
            <p:cNvPr id="342" name="Freeform 13"/>
            <p:cNvSpPr>
              <a:spLocks noEditPoints="1"/>
            </p:cNvSpPr>
            <p:nvPr/>
          </p:nvSpPr>
          <p:spPr bwMode="auto">
            <a:xfrm>
              <a:off x="4495687" y="4835830"/>
              <a:ext cx="520044" cy="155332"/>
            </a:xfrm>
            <a:custGeom>
              <a:avLst/>
              <a:gdLst>
                <a:gd name="T0" fmla="*/ 230 w 241"/>
                <a:gd name="T1" fmla="*/ 0 h 70"/>
                <a:gd name="T2" fmla="*/ 11 w 241"/>
                <a:gd name="T3" fmla="*/ 0 h 70"/>
                <a:gd name="T4" fmla="*/ 0 w 241"/>
                <a:gd name="T5" fmla="*/ 11 h 70"/>
                <a:gd name="T6" fmla="*/ 0 w 241"/>
                <a:gd name="T7" fmla="*/ 58 h 70"/>
                <a:gd name="T8" fmla="*/ 11 w 241"/>
                <a:gd name="T9" fmla="*/ 70 h 70"/>
                <a:gd name="T10" fmla="*/ 230 w 241"/>
                <a:gd name="T11" fmla="*/ 70 h 70"/>
                <a:gd name="T12" fmla="*/ 241 w 241"/>
                <a:gd name="T13" fmla="*/ 58 h 70"/>
                <a:gd name="T14" fmla="*/ 241 w 241"/>
                <a:gd name="T15" fmla="*/ 11 h 70"/>
                <a:gd name="T16" fmla="*/ 230 w 241"/>
                <a:gd name="T17" fmla="*/ 0 h 70"/>
                <a:gd name="T18" fmla="*/ 163 w 241"/>
                <a:gd name="T19" fmla="*/ 45 h 70"/>
                <a:gd name="T20" fmla="*/ 25 w 241"/>
                <a:gd name="T21" fmla="*/ 45 h 70"/>
                <a:gd name="T22" fmla="*/ 25 w 241"/>
                <a:gd name="T23" fmla="*/ 24 h 70"/>
                <a:gd name="T24" fmla="*/ 163 w 241"/>
                <a:gd name="T25" fmla="*/ 24 h 70"/>
                <a:gd name="T26" fmla="*/ 163 w 241"/>
                <a:gd name="T27" fmla="*/ 45 h 70"/>
                <a:gd name="T28" fmla="*/ 212 w 241"/>
                <a:gd name="T29" fmla="*/ 44 h 70"/>
                <a:gd name="T30" fmla="*/ 202 w 241"/>
                <a:gd name="T31" fmla="*/ 35 h 70"/>
                <a:gd name="T32" fmla="*/ 212 w 241"/>
                <a:gd name="T33" fmla="*/ 25 h 70"/>
                <a:gd name="T34" fmla="*/ 222 w 241"/>
                <a:gd name="T35" fmla="*/ 35 h 70"/>
                <a:gd name="T36" fmla="*/ 212 w 241"/>
                <a:gd name="T37" fmla="*/ 44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41" h="70">
                  <a:moveTo>
                    <a:pt x="230" y="0"/>
                  </a:moveTo>
                  <a:cubicBezTo>
                    <a:pt x="11" y="0"/>
                    <a:pt x="11" y="0"/>
                    <a:pt x="11" y="0"/>
                  </a:cubicBezTo>
                  <a:cubicBezTo>
                    <a:pt x="5" y="0"/>
                    <a:pt x="0" y="5"/>
                    <a:pt x="0" y="11"/>
                  </a:cubicBezTo>
                  <a:cubicBezTo>
                    <a:pt x="0" y="58"/>
                    <a:pt x="0" y="58"/>
                    <a:pt x="0" y="58"/>
                  </a:cubicBezTo>
                  <a:cubicBezTo>
                    <a:pt x="0" y="65"/>
                    <a:pt x="5" y="70"/>
                    <a:pt x="11" y="70"/>
                  </a:cubicBezTo>
                  <a:cubicBezTo>
                    <a:pt x="230" y="70"/>
                    <a:pt x="230" y="70"/>
                    <a:pt x="230" y="70"/>
                  </a:cubicBezTo>
                  <a:cubicBezTo>
                    <a:pt x="236" y="70"/>
                    <a:pt x="241" y="65"/>
                    <a:pt x="241" y="58"/>
                  </a:cubicBezTo>
                  <a:cubicBezTo>
                    <a:pt x="241" y="11"/>
                    <a:pt x="241" y="11"/>
                    <a:pt x="241" y="11"/>
                  </a:cubicBezTo>
                  <a:cubicBezTo>
                    <a:pt x="241" y="5"/>
                    <a:pt x="236" y="0"/>
                    <a:pt x="230" y="0"/>
                  </a:cubicBezTo>
                  <a:close/>
                  <a:moveTo>
                    <a:pt x="163" y="45"/>
                  </a:moveTo>
                  <a:cubicBezTo>
                    <a:pt x="25" y="45"/>
                    <a:pt x="25" y="45"/>
                    <a:pt x="25" y="45"/>
                  </a:cubicBezTo>
                  <a:cubicBezTo>
                    <a:pt x="25" y="24"/>
                    <a:pt x="25" y="24"/>
                    <a:pt x="25" y="24"/>
                  </a:cubicBezTo>
                  <a:cubicBezTo>
                    <a:pt x="163" y="24"/>
                    <a:pt x="163" y="24"/>
                    <a:pt x="163" y="24"/>
                  </a:cubicBezTo>
                  <a:lnTo>
                    <a:pt x="163" y="45"/>
                  </a:lnTo>
                  <a:close/>
                  <a:moveTo>
                    <a:pt x="212" y="44"/>
                  </a:moveTo>
                  <a:cubicBezTo>
                    <a:pt x="207" y="44"/>
                    <a:pt x="202" y="40"/>
                    <a:pt x="202" y="35"/>
                  </a:cubicBezTo>
                  <a:cubicBezTo>
                    <a:pt x="202" y="29"/>
                    <a:pt x="207" y="25"/>
                    <a:pt x="212" y="25"/>
                  </a:cubicBezTo>
                  <a:cubicBezTo>
                    <a:pt x="218" y="25"/>
                    <a:pt x="222" y="29"/>
                    <a:pt x="222" y="35"/>
                  </a:cubicBezTo>
                  <a:cubicBezTo>
                    <a:pt x="222" y="40"/>
                    <a:pt x="218" y="44"/>
                    <a:pt x="212" y="44"/>
                  </a:cubicBezTo>
                  <a:close/>
                </a:path>
              </a:pathLst>
            </a:custGeom>
            <a:solidFill>
              <a:srgbClr val="707072"/>
            </a:solidFill>
            <a:ln w="12700">
              <a:noFill/>
            </a:ln>
          </p:spPr>
          <p:txBody>
            <a:bodyPr vert="horz" wrap="square" lIns="91416" tIns="45708" rIns="91416" bIns="45708" numCol="1" anchor="t" anchorCtr="0" compatLnSpc="1">
              <a:prstTxWarp prst="textNoShape">
                <a:avLst/>
              </a:prstTxWarp>
            </a:bodyPr>
            <a:lstStyle/>
            <a:p>
              <a:pPr defTabSz="914126"/>
              <a:endParaRPr lang="en-US" sz="1000" kern="0">
                <a:solidFill>
                  <a:sysClr val="windowText" lastClr="000000"/>
                </a:solidFill>
              </a:endParaRPr>
            </a:p>
          </p:txBody>
        </p:sp>
        <p:sp>
          <p:nvSpPr>
            <p:cNvPr id="343" name="Rectangle 342"/>
            <p:cNvSpPr/>
            <p:nvPr/>
          </p:nvSpPr>
          <p:spPr>
            <a:xfrm flipH="1">
              <a:off x="4319227" y="5010090"/>
              <a:ext cx="865620" cy="400110"/>
            </a:xfrm>
            <a:prstGeom prst="rect">
              <a:avLst/>
            </a:prstGeom>
          </p:spPr>
          <p:txBody>
            <a:bodyPr wrap="square" anchor="t" anchorCtr="0">
              <a:spAutoFit/>
            </a:bodyPr>
            <a:lstStyle/>
            <a:p>
              <a:pPr algn="ctr" defTabSz="914126"/>
              <a:r>
                <a:rPr lang="en-US" sz="1000" kern="0" dirty="0">
                  <a:solidFill>
                    <a:sysClr val="windowText" lastClr="000000"/>
                  </a:solidFill>
                </a:rPr>
                <a:t>Content Analysis</a:t>
              </a:r>
            </a:p>
          </p:txBody>
        </p:sp>
        <p:cxnSp>
          <p:nvCxnSpPr>
            <p:cNvPr id="344" name="Straight Connector 343"/>
            <p:cNvCxnSpPr/>
            <p:nvPr/>
          </p:nvCxnSpPr>
          <p:spPr>
            <a:xfrm>
              <a:off x="4752237" y="3464461"/>
              <a:ext cx="0" cy="1280160"/>
            </a:xfrm>
            <a:prstGeom prst="line">
              <a:avLst/>
            </a:prstGeom>
            <a:noFill/>
            <a:ln w="38100" cap="rnd" cmpd="sng" algn="ctr">
              <a:solidFill>
                <a:schemeClr val="tx2">
                  <a:lumMod val="50000"/>
                  <a:lumOff val="50000"/>
                </a:schemeClr>
              </a:solidFill>
              <a:prstDash val="sysDot"/>
              <a:miter lim="800000"/>
              <a:headEnd type="triangle" w="med" len="med"/>
              <a:tailEnd type="triangle" w="med" len="med"/>
            </a:ln>
            <a:effectLst/>
          </p:spPr>
        </p:cxnSp>
      </p:grpSp>
      <p:grpSp>
        <p:nvGrpSpPr>
          <p:cNvPr id="33" name="Group 32"/>
          <p:cNvGrpSpPr/>
          <p:nvPr/>
        </p:nvGrpSpPr>
        <p:grpSpPr>
          <a:xfrm>
            <a:off x="3368885" y="3348275"/>
            <a:ext cx="865620" cy="1543900"/>
            <a:chOff x="3368885" y="3348275"/>
            <a:chExt cx="865620" cy="1543900"/>
          </a:xfrm>
        </p:grpSpPr>
        <p:grpSp>
          <p:nvGrpSpPr>
            <p:cNvPr id="375" name="Group 374"/>
            <p:cNvGrpSpPr/>
            <p:nvPr/>
          </p:nvGrpSpPr>
          <p:grpSpPr>
            <a:xfrm>
              <a:off x="3368885" y="3348275"/>
              <a:ext cx="865620" cy="1543900"/>
              <a:chOff x="3406896" y="3348275"/>
              <a:chExt cx="865620" cy="1543900"/>
            </a:xfrm>
          </p:grpSpPr>
          <p:sp>
            <p:nvSpPr>
              <p:cNvPr id="376" name="Rectangle 375"/>
              <p:cNvSpPr/>
              <p:nvPr/>
            </p:nvSpPr>
            <p:spPr>
              <a:xfrm flipH="1">
                <a:off x="3406896" y="4492065"/>
                <a:ext cx="865620" cy="400110"/>
              </a:xfrm>
              <a:prstGeom prst="rect">
                <a:avLst/>
              </a:prstGeom>
            </p:spPr>
            <p:txBody>
              <a:bodyPr wrap="square" anchor="t" anchorCtr="0">
                <a:spAutoFit/>
              </a:bodyPr>
              <a:lstStyle/>
              <a:p>
                <a:pPr algn="ctr" defTabSz="914126"/>
                <a:r>
                  <a:rPr lang="en-US" sz="1000" kern="0" dirty="0">
                    <a:solidFill>
                      <a:sysClr val="windowText" lastClr="000000"/>
                    </a:solidFill>
                  </a:rPr>
                  <a:t>Web Protection</a:t>
                </a:r>
              </a:p>
            </p:txBody>
          </p:sp>
          <p:sp>
            <p:nvSpPr>
              <p:cNvPr id="377" name="Rectangle 376"/>
              <p:cNvSpPr/>
              <p:nvPr/>
            </p:nvSpPr>
            <p:spPr>
              <a:xfrm rot="16200000">
                <a:off x="3341560" y="3734878"/>
                <a:ext cx="998571" cy="225366"/>
              </a:xfrm>
              <a:prstGeom prst="rect">
                <a:avLst/>
              </a:prstGeom>
              <a:solidFill>
                <a:schemeClr val="bg2">
                  <a:lumMod val="85000"/>
                  <a:lumOff val="15000"/>
                </a:schemeClr>
              </a:solidFill>
              <a:ln w="9525">
                <a:noFill/>
                <a:miter lim="800000"/>
                <a:headEnd/>
                <a:tailEnd/>
              </a:ln>
            </p:spPr>
            <p:txBody>
              <a:bodyPr wrap="square" rtlCol="0" anchor="ctr"/>
              <a:lstStyle/>
              <a:p>
                <a:pPr algn="ctr" defTabSz="914126"/>
                <a:endParaRPr lang="en-US" sz="1000" kern="0" dirty="0">
                  <a:solidFill>
                    <a:sysClr val="windowText" lastClr="000000"/>
                  </a:solidFill>
                </a:endParaRPr>
              </a:p>
            </p:txBody>
          </p:sp>
          <p:grpSp>
            <p:nvGrpSpPr>
              <p:cNvPr id="378" name="Group 377"/>
              <p:cNvGrpSpPr/>
              <p:nvPr/>
            </p:nvGrpSpPr>
            <p:grpSpPr>
              <a:xfrm>
                <a:off x="3580824" y="4317805"/>
                <a:ext cx="520044" cy="155332"/>
                <a:chOff x="5173543" y="1992208"/>
                <a:chExt cx="1366378" cy="408124"/>
              </a:xfrm>
            </p:grpSpPr>
            <p:sp>
              <p:nvSpPr>
                <p:cNvPr id="379" name="Rectangle 378"/>
                <p:cNvSpPr/>
                <p:nvPr/>
              </p:nvSpPr>
              <p:spPr>
                <a:xfrm>
                  <a:off x="5229225" y="2024568"/>
                  <a:ext cx="1257300" cy="322842"/>
                </a:xfrm>
                <a:prstGeom prst="rect">
                  <a:avLst/>
                </a:prstGeom>
                <a:solidFill>
                  <a:schemeClr val="bg2"/>
                </a:solidFill>
                <a:ln w="9525">
                  <a:noFill/>
                  <a:miter lim="800000"/>
                  <a:headEnd/>
                  <a:tailEnd/>
                </a:ln>
              </p:spPr>
              <p:txBody>
                <a:bodyPr wrap="square" rtlCol="0" anchor="ctr"/>
                <a:lstStyle/>
                <a:p>
                  <a:pPr algn="ctr" defTabSz="914126"/>
                  <a:endParaRPr lang="en-US" sz="1000" kern="0" dirty="0">
                    <a:solidFill>
                      <a:sysClr val="windowText" lastClr="000000"/>
                    </a:solidFill>
                    <a:latin typeface="Arial"/>
                  </a:endParaRPr>
                </a:p>
              </p:txBody>
            </p:sp>
            <p:sp>
              <p:nvSpPr>
                <p:cNvPr id="380" name="Freeform 13"/>
                <p:cNvSpPr>
                  <a:spLocks noEditPoints="1"/>
                </p:cNvSpPr>
                <p:nvPr/>
              </p:nvSpPr>
              <p:spPr bwMode="auto">
                <a:xfrm>
                  <a:off x="5173543" y="1992208"/>
                  <a:ext cx="1366378" cy="408124"/>
                </a:xfrm>
                <a:custGeom>
                  <a:avLst/>
                  <a:gdLst>
                    <a:gd name="T0" fmla="*/ 230 w 241"/>
                    <a:gd name="T1" fmla="*/ 0 h 70"/>
                    <a:gd name="T2" fmla="*/ 11 w 241"/>
                    <a:gd name="T3" fmla="*/ 0 h 70"/>
                    <a:gd name="T4" fmla="*/ 0 w 241"/>
                    <a:gd name="T5" fmla="*/ 11 h 70"/>
                    <a:gd name="T6" fmla="*/ 0 w 241"/>
                    <a:gd name="T7" fmla="*/ 58 h 70"/>
                    <a:gd name="T8" fmla="*/ 11 w 241"/>
                    <a:gd name="T9" fmla="*/ 70 h 70"/>
                    <a:gd name="T10" fmla="*/ 230 w 241"/>
                    <a:gd name="T11" fmla="*/ 70 h 70"/>
                    <a:gd name="T12" fmla="*/ 241 w 241"/>
                    <a:gd name="T13" fmla="*/ 58 h 70"/>
                    <a:gd name="T14" fmla="*/ 241 w 241"/>
                    <a:gd name="T15" fmla="*/ 11 h 70"/>
                    <a:gd name="T16" fmla="*/ 230 w 241"/>
                    <a:gd name="T17" fmla="*/ 0 h 70"/>
                    <a:gd name="T18" fmla="*/ 163 w 241"/>
                    <a:gd name="T19" fmla="*/ 45 h 70"/>
                    <a:gd name="T20" fmla="*/ 25 w 241"/>
                    <a:gd name="T21" fmla="*/ 45 h 70"/>
                    <a:gd name="T22" fmla="*/ 25 w 241"/>
                    <a:gd name="T23" fmla="*/ 24 h 70"/>
                    <a:gd name="T24" fmla="*/ 163 w 241"/>
                    <a:gd name="T25" fmla="*/ 24 h 70"/>
                    <a:gd name="T26" fmla="*/ 163 w 241"/>
                    <a:gd name="T27" fmla="*/ 45 h 70"/>
                    <a:gd name="T28" fmla="*/ 212 w 241"/>
                    <a:gd name="T29" fmla="*/ 44 h 70"/>
                    <a:gd name="T30" fmla="*/ 202 w 241"/>
                    <a:gd name="T31" fmla="*/ 35 h 70"/>
                    <a:gd name="T32" fmla="*/ 212 w 241"/>
                    <a:gd name="T33" fmla="*/ 25 h 70"/>
                    <a:gd name="T34" fmla="*/ 222 w 241"/>
                    <a:gd name="T35" fmla="*/ 35 h 70"/>
                    <a:gd name="T36" fmla="*/ 212 w 241"/>
                    <a:gd name="T37" fmla="*/ 44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41" h="70">
                      <a:moveTo>
                        <a:pt x="230" y="0"/>
                      </a:moveTo>
                      <a:cubicBezTo>
                        <a:pt x="11" y="0"/>
                        <a:pt x="11" y="0"/>
                        <a:pt x="11" y="0"/>
                      </a:cubicBezTo>
                      <a:cubicBezTo>
                        <a:pt x="5" y="0"/>
                        <a:pt x="0" y="5"/>
                        <a:pt x="0" y="11"/>
                      </a:cubicBezTo>
                      <a:cubicBezTo>
                        <a:pt x="0" y="58"/>
                        <a:pt x="0" y="58"/>
                        <a:pt x="0" y="58"/>
                      </a:cubicBezTo>
                      <a:cubicBezTo>
                        <a:pt x="0" y="65"/>
                        <a:pt x="5" y="70"/>
                        <a:pt x="11" y="70"/>
                      </a:cubicBezTo>
                      <a:cubicBezTo>
                        <a:pt x="230" y="70"/>
                        <a:pt x="230" y="70"/>
                        <a:pt x="230" y="70"/>
                      </a:cubicBezTo>
                      <a:cubicBezTo>
                        <a:pt x="236" y="70"/>
                        <a:pt x="241" y="65"/>
                        <a:pt x="241" y="58"/>
                      </a:cubicBezTo>
                      <a:cubicBezTo>
                        <a:pt x="241" y="11"/>
                        <a:pt x="241" y="11"/>
                        <a:pt x="241" y="11"/>
                      </a:cubicBezTo>
                      <a:cubicBezTo>
                        <a:pt x="241" y="5"/>
                        <a:pt x="236" y="0"/>
                        <a:pt x="230" y="0"/>
                      </a:cubicBezTo>
                      <a:close/>
                      <a:moveTo>
                        <a:pt x="163" y="45"/>
                      </a:moveTo>
                      <a:cubicBezTo>
                        <a:pt x="25" y="45"/>
                        <a:pt x="25" y="45"/>
                        <a:pt x="25" y="45"/>
                      </a:cubicBezTo>
                      <a:cubicBezTo>
                        <a:pt x="25" y="24"/>
                        <a:pt x="25" y="24"/>
                        <a:pt x="25" y="24"/>
                      </a:cubicBezTo>
                      <a:cubicBezTo>
                        <a:pt x="163" y="24"/>
                        <a:pt x="163" y="24"/>
                        <a:pt x="163" y="24"/>
                      </a:cubicBezTo>
                      <a:lnTo>
                        <a:pt x="163" y="45"/>
                      </a:lnTo>
                      <a:close/>
                      <a:moveTo>
                        <a:pt x="212" y="44"/>
                      </a:moveTo>
                      <a:cubicBezTo>
                        <a:pt x="207" y="44"/>
                        <a:pt x="202" y="40"/>
                        <a:pt x="202" y="35"/>
                      </a:cubicBezTo>
                      <a:cubicBezTo>
                        <a:pt x="202" y="29"/>
                        <a:pt x="207" y="25"/>
                        <a:pt x="212" y="25"/>
                      </a:cubicBezTo>
                      <a:cubicBezTo>
                        <a:pt x="218" y="25"/>
                        <a:pt x="222" y="29"/>
                        <a:pt x="222" y="35"/>
                      </a:cubicBezTo>
                      <a:cubicBezTo>
                        <a:pt x="222" y="40"/>
                        <a:pt x="218" y="44"/>
                        <a:pt x="212" y="44"/>
                      </a:cubicBezTo>
                      <a:close/>
                    </a:path>
                  </a:pathLst>
                </a:custGeom>
                <a:solidFill>
                  <a:srgbClr val="707072"/>
                </a:solidFill>
                <a:ln w="12700">
                  <a:noFill/>
                </a:ln>
              </p:spPr>
              <p:txBody>
                <a:bodyPr vert="horz" wrap="square" lIns="91416" tIns="45708" rIns="91416" bIns="45708" numCol="1" anchor="t" anchorCtr="0" compatLnSpc="1">
                  <a:prstTxWarp prst="textNoShape">
                    <a:avLst/>
                  </a:prstTxWarp>
                </a:bodyPr>
                <a:lstStyle/>
                <a:p>
                  <a:pPr defTabSz="914126"/>
                  <a:endParaRPr lang="en-US" sz="1000" kern="0">
                    <a:solidFill>
                      <a:sysClr val="windowText" lastClr="000000"/>
                    </a:solidFill>
                  </a:endParaRPr>
                </a:p>
              </p:txBody>
            </p:sp>
          </p:grpSp>
        </p:grpSp>
        <p:cxnSp>
          <p:nvCxnSpPr>
            <p:cNvPr id="381" name="Straight Connector 380"/>
            <p:cNvCxnSpPr/>
            <p:nvPr/>
          </p:nvCxnSpPr>
          <p:spPr>
            <a:xfrm>
              <a:off x="3802310" y="3464461"/>
              <a:ext cx="0" cy="764639"/>
            </a:xfrm>
            <a:prstGeom prst="line">
              <a:avLst/>
            </a:prstGeom>
            <a:noFill/>
            <a:ln w="38100" cap="rnd" cmpd="sng" algn="ctr">
              <a:solidFill>
                <a:schemeClr val="tx2">
                  <a:lumMod val="50000"/>
                  <a:lumOff val="50000"/>
                </a:schemeClr>
              </a:solidFill>
              <a:prstDash val="sysDot"/>
              <a:miter lim="800000"/>
              <a:headEnd type="triangle" w="med" len="med"/>
              <a:tailEnd type="triangle" w="med" len="med"/>
            </a:ln>
            <a:effectLst/>
          </p:spPr>
        </p:cxnSp>
      </p:grpSp>
      <p:grpSp>
        <p:nvGrpSpPr>
          <p:cNvPr id="382" name="Group 381"/>
          <p:cNvGrpSpPr/>
          <p:nvPr/>
        </p:nvGrpSpPr>
        <p:grpSpPr>
          <a:xfrm>
            <a:off x="7514466" y="3375040"/>
            <a:ext cx="1308266" cy="2061925"/>
            <a:chOff x="7601250" y="3348275"/>
            <a:chExt cx="1308266" cy="2061925"/>
          </a:xfrm>
        </p:grpSpPr>
        <p:sp>
          <p:nvSpPr>
            <p:cNvPr id="383" name="Rectangle 382"/>
            <p:cNvSpPr/>
            <p:nvPr/>
          </p:nvSpPr>
          <p:spPr>
            <a:xfrm rot="16200000">
              <a:off x="7472205" y="4026548"/>
              <a:ext cx="1581912" cy="225366"/>
            </a:xfrm>
            <a:prstGeom prst="rect">
              <a:avLst/>
            </a:prstGeom>
            <a:solidFill>
              <a:schemeClr val="bg2">
                <a:lumMod val="85000"/>
                <a:lumOff val="15000"/>
              </a:schemeClr>
            </a:solidFill>
            <a:ln w="9525">
              <a:noFill/>
              <a:miter lim="800000"/>
              <a:headEnd/>
              <a:tailEnd/>
            </a:ln>
          </p:spPr>
          <p:txBody>
            <a:bodyPr wrap="square" rtlCol="0" anchor="ctr"/>
            <a:lstStyle/>
            <a:p>
              <a:pPr algn="ctr" defTabSz="914126"/>
              <a:endParaRPr lang="en-US" sz="1799" kern="0" dirty="0">
                <a:solidFill>
                  <a:sysClr val="windowText" lastClr="000000"/>
                </a:solidFill>
              </a:endParaRPr>
            </a:p>
          </p:txBody>
        </p:sp>
        <p:sp>
          <p:nvSpPr>
            <p:cNvPr id="384" name="Rectangle 383"/>
            <p:cNvSpPr/>
            <p:nvPr/>
          </p:nvSpPr>
          <p:spPr>
            <a:xfrm>
              <a:off x="8024333" y="4848146"/>
              <a:ext cx="478529" cy="122874"/>
            </a:xfrm>
            <a:prstGeom prst="rect">
              <a:avLst/>
            </a:prstGeom>
            <a:solidFill>
              <a:schemeClr val="bg2"/>
            </a:solidFill>
            <a:ln w="9525">
              <a:noFill/>
              <a:miter lim="800000"/>
              <a:headEnd/>
              <a:tailEnd/>
            </a:ln>
          </p:spPr>
          <p:txBody>
            <a:bodyPr wrap="square" rtlCol="0" anchor="ctr"/>
            <a:lstStyle/>
            <a:p>
              <a:pPr algn="ctr" defTabSz="914126"/>
              <a:endParaRPr lang="en-US" sz="1799" kern="0" dirty="0">
                <a:solidFill>
                  <a:sysClr val="windowText" lastClr="000000"/>
                </a:solidFill>
                <a:latin typeface="Arial"/>
              </a:endParaRPr>
            </a:p>
          </p:txBody>
        </p:sp>
        <p:sp>
          <p:nvSpPr>
            <p:cNvPr id="385" name="Freeform 13"/>
            <p:cNvSpPr>
              <a:spLocks noEditPoints="1"/>
            </p:cNvSpPr>
            <p:nvPr/>
          </p:nvSpPr>
          <p:spPr bwMode="auto">
            <a:xfrm>
              <a:off x="8003140" y="4835830"/>
              <a:ext cx="520044" cy="155332"/>
            </a:xfrm>
            <a:custGeom>
              <a:avLst/>
              <a:gdLst>
                <a:gd name="T0" fmla="*/ 230 w 241"/>
                <a:gd name="T1" fmla="*/ 0 h 70"/>
                <a:gd name="T2" fmla="*/ 11 w 241"/>
                <a:gd name="T3" fmla="*/ 0 h 70"/>
                <a:gd name="T4" fmla="*/ 0 w 241"/>
                <a:gd name="T5" fmla="*/ 11 h 70"/>
                <a:gd name="T6" fmla="*/ 0 w 241"/>
                <a:gd name="T7" fmla="*/ 58 h 70"/>
                <a:gd name="T8" fmla="*/ 11 w 241"/>
                <a:gd name="T9" fmla="*/ 70 h 70"/>
                <a:gd name="T10" fmla="*/ 230 w 241"/>
                <a:gd name="T11" fmla="*/ 70 h 70"/>
                <a:gd name="T12" fmla="*/ 241 w 241"/>
                <a:gd name="T13" fmla="*/ 58 h 70"/>
                <a:gd name="T14" fmla="*/ 241 w 241"/>
                <a:gd name="T15" fmla="*/ 11 h 70"/>
                <a:gd name="T16" fmla="*/ 230 w 241"/>
                <a:gd name="T17" fmla="*/ 0 h 70"/>
                <a:gd name="T18" fmla="*/ 163 w 241"/>
                <a:gd name="T19" fmla="*/ 45 h 70"/>
                <a:gd name="T20" fmla="*/ 25 w 241"/>
                <a:gd name="T21" fmla="*/ 45 h 70"/>
                <a:gd name="T22" fmla="*/ 25 w 241"/>
                <a:gd name="T23" fmla="*/ 24 h 70"/>
                <a:gd name="T24" fmla="*/ 163 w 241"/>
                <a:gd name="T25" fmla="*/ 24 h 70"/>
                <a:gd name="T26" fmla="*/ 163 w 241"/>
                <a:gd name="T27" fmla="*/ 45 h 70"/>
                <a:gd name="T28" fmla="*/ 212 w 241"/>
                <a:gd name="T29" fmla="*/ 44 h 70"/>
                <a:gd name="T30" fmla="*/ 202 w 241"/>
                <a:gd name="T31" fmla="*/ 35 h 70"/>
                <a:gd name="T32" fmla="*/ 212 w 241"/>
                <a:gd name="T33" fmla="*/ 25 h 70"/>
                <a:gd name="T34" fmla="*/ 222 w 241"/>
                <a:gd name="T35" fmla="*/ 35 h 70"/>
                <a:gd name="T36" fmla="*/ 212 w 241"/>
                <a:gd name="T37" fmla="*/ 44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41" h="70">
                  <a:moveTo>
                    <a:pt x="230" y="0"/>
                  </a:moveTo>
                  <a:cubicBezTo>
                    <a:pt x="11" y="0"/>
                    <a:pt x="11" y="0"/>
                    <a:pt x="11" y="0"/>
                  </a:cubicBezTo>
                  <a:cubicBezTo>
                    <a:pt x="5" y="0"/>
                    <a:pt x="0" y="5"/>
                    <a:pt x="0" y="11"/>
                  </a:cubicBezTo>
                  <a:cubicBezTo>
                    <a:pt x="0" y="58"/>
                    <a:pt x="0" y="58"/>
                    <a:pt x="0" y="58"/>
                  </a:cubicBezTo>
                  <a:cubicBezTo>
                    <a:pt x="0" y="65"/>
                    <a:pt x="5" y="70"/>
                    <a:pt x="11" y="70"/>
                  </a:cubicBezTo>
                  <a:cubicBezTo>
                    <a:pt x="230" y="70"/>
                    <a:pt x="230" y="70"/>
                    <a:pt x="230" y="70"/>
                  </a:cubicBezTo>
                  <a:cubicBezTo>
                    <a:pt x="236" y="70"/>
                    <a:pt x="241" y="65"/>
                    <a:pt x="241" y="58"/>
                  </a:cubicBezTo>
                  <a:cubicBezTo>
                    <a:pt x="241" y="11"/>
                    <a:pt x="241" y="11"/>
                    <a:pt x="241" y="11"/>
                  </a:cubicBezTo>
                  <a:cubicBezTo>
                    <a:pt x="241" y="5"/>
                    <a:pt x="236" y="0"/>
                    <a:pt x="230" y="0"/>
                  </a:cubicBezTo>
                  <a:close/>
                  <a:moveTo>
                    <a:pt x="163" y="45"/>
                  </a:moveTo>
                  <a:cubicBezTo>
                    <a:pt x="25" y="45"/>
                    <a:pt x="25" y="45"/>
                    <a:pt x="25" y="45"/>
                  </a:cubicBezTo>
                  <a:cubicBezTo>
                    <a:pt x="25" y="24"/>
                    <a:pt x="25" y="24"/>
                    <a:pt x="25" y="24"/>
                  </a:cubicBezTo>
                  <a:cubicBezTo>
                    <a:pt x="163" y="24"/>
                    <a:pt x="163" y="24"/>
                    <a:pt x="163" y="24"/>
                  </a:cubicBezTo>
                  <a:lnTo>
                    <a:pt x="163" y="45"/>
                  </a:lnTo>
                  <a:close/>
                  <a:moveTo>
                    <a:pt x="212" y="44"/>
                  </a:moveTo>
                  <a:cubicBezTo>
                    <a:pt x="207" y="44"/>
                    <a:pt x="202" y="40"/>
                    <a:pt x="202" y="35"/>
                  </a:cubicBezTo>
                  <a:cubicBezTo>
                    <a:pt x="202" y="29"/>
                    <a:pt x="207" y="25"/>
                    <a:pt x="212" y="25"/>
                  </a:cubicBezTo>
                  <a:cubicBezTo>
                    <a:pt x="218" y="25"/>
                    <a:pt x="222" y="29"/>
                    <a:pt x="222" y="35"/>
                  </a:cubicBezTo>
                  <a:cubicBezTo>
                    <a:pt x="222" y="40"/>
                    <a:pt x="218" y="44"/>
                    <a:pt x="212" y="44"/>
                  </a:cubicBezTo>
                  <a:close/>
                </a:path>
              </a:pathLst>
            </a:custGeom>
            <a:solidFill>
              <a:srgbClr val="707072"/>
            </a:solidFill>
            <a:ln w="12700">
              <a:noFill/>
            </a:ln>
          </p:spPr>
          <p:txBody>
            <a:bodyPr vert="horz" wrap="square" lIns="91416" tIns="45708" rIns="91416" bIns="45708" numCol="1" anchor="t" anchorCtr="0" compatLnSpc="1">
              <a:prstTxWarp prst="textNoShape">
                <a:avLst/>
              </a:prstTxWarp>
            </a:bodyPr>
            <a:lstStyle/>
            <a:p>
              <a:pPr defTabSz="914126"/>
              <a:endParaRPr lang="en-US" sz="1799" kern="0">
                <a:solidFill>
                  <a:sysClr val="windowText" lastClr="000000"/>
                </a:solidFill>
              </a:endParaRPr>
            </a:p>
          </p:txBody>
        </p:sp>
        <p:sp>
          <p:nvSpPr>
            <p:cNvPr id="386" name="Rectangle 385"/>
            <p:cNvSpPr/>
            <p:nvPr/>
          </p:nvSpPr>
          <p:spPr>
            <a:xfrm flipH="1">
              <a:off x="7601250" y="5010090"/>
              <a:ext cx="1308266" cy="400110"/>
            </a:xfrm>
            <a:prstGeom prst="rect">
              <a:avLst/>
            </a:prstGeom>
          </p:spPr>
          <p:txBody>
            <a:bodyPr wrap="square" anchor="t" anchorCtr="0">
              <a:spAutoFit/>
            </a:bodyPr>
            <a:lstStyle/>
            <a:p>
              <a:pPr algn="ctr" defTabSz="914126"/>
              <a:r>
                <a:rPr lang="en-US" sz="1000" kern="0" dirty="0">
                  <a:solidFill>
                    <a:sysClr val="windowText" lastClr="000000"/>
                  </a:solidFill>
                </a:rPr>
                <a:t>Performance</a:t>
              </a:r>
            </a:p>
            <a:p>
              <a:pPr algn="ctr" defTabSz="914126"/>
              <a:endParaRPr lang="en-US" sz="1000" kern="0" dirty="0">
                <a:solidFill>
                  <a:sysClr val="windowText" lastClr="000000"/>
                </a:solidFill>
              </a:endParaRPr>
            </a:p>
          </p:txBody>
        </p:sp>
        <p:cxnSp>
          <p:nvCxnSpPr>
            <p:cNvPr id="387" name="Straight Connector 386"/>
            <p:cNvCxnSpPr/>
            <p:nvPr/>
          </p:nvCxnSpPr>
          <p:spPr>
            <a:xfrm>
              <a:off x="8261914" y="3464461"/>
              <a:ext cx="0" cy="1280160"/>
            </a:xfrm>
            <a:prstGeom prst="line">
              <a:avLst/>
            </a:prstGeom>
            <a:noFill/>
            <a:ln w="38100" cap="rnd" cmpd="sng" algn="ctr">
              <a:solidFill>
                <a:schemeClr val="tx2">
                  <a:lumMod val="50000"/>
                  <a:lumOff val="50000"/>
                </a:schemeClr>
              </a:solidFill>
              <a:prstDash val="sysDot"/>
              <a:miter lim="800000"/>
              <a:headEnd type="triangle" w="med" len="med"/>
              <a:tailEnd type="triangle" w="med" len="med"/>
            </a:ln>
            <a:effectLst/>
          </p:spPr>
        </p:cxnSp>
      </p:grpSp>
      <p:grpSp>
        <p:nvGrpSpPr>
          <p:cNvPr id="16" name="Group 15"/>
          <p:cNvGrpSpPr/>
          <p:nvPr/>
        </p:nvGrpSpPr>
        <p:grpSpPr>
          <a:xfrm>
            <a:off x="3626287" y="1124223"/>
            <a:ext cx="865620" cy="2349476"/>
            <a:chOff x="3626287" y="1124223"/>
            <a:chExt cx="865620" cy="2349476"/>
          </a:xfrm>
        </p:grpSpPr>
        <p:sp>
          <p:nvSpPr>
            <p:cNvPr id="277" name="Rectangle 276"/>
            <p:cNvSpPr/>
            <p:nvPr/>
          </p:nvSpPr>
          <p:spPr>
            <a:xfrm rot="5400000" flipV="1">
              <a:off x="3292245" y="2594129"/>
              <a:ext cx="1533774" cy="225366"/>
            </a:xfrm>
            <a:prstGeom prst="rect">
              <a:avLst/>
            </a:prstGeom>
            <a:solidFill>
              <a:schemeClr val="bg2">
                <a:lumMod val="85000"/>
                <a:lumOff val="15000"/>
              </a:schemeClr>
            </a:solidFill>
            <a:ln w="9525">
              <a:noFill/>
              <a:miter lim="800000"/>
              <a:headEnd/>
              <a:tailEnd/>
            </a:ln>
          </p:spPr>
          <p:txBody>
            <a:bodyPr wrap="square" rtlCol="0" anchor="ctr"/>
            <a:lstStyle/>
            <a:p>
              <a:pPr algn="ctr" defTabSz="914126"/>
              <a:endParaRPr lang="en-US" sz="1799" kern="0" dirty="0">
                <a:solidFill>
                  <a:srgbClr val="404040"/>
                </a:solidFill>
              </a:endParaRPr>
            </a:p>
          </p:txBody>
        </p:sp>
        <p:grpSp>
          <p:nvGrpSpPr>
            <p:cNvPr id="12" name="Group 11"/>
            <p:cNvGrpSpPr/>
            <p:nvPr/>
          </p:nvGrpSpPr>
          <p:grpSpPr>
            <a:xfrm>
              <a:off x="3626287" y="1124223"/>
              <a:ext cx="865620" cy="2134901"/>
              <a:chOff x="3626287" y="1124223"/>
              <a:chExt cx="865620" cy="2134901"/>
            </a:xfrm>
          </p:grpSpPr>
          <p:sp>
            <p:nvSpPr>
              <p:cNvPr id="398" name="Freeform 211"/>
              <p:cNvSpPr>
                <a:spLocks/>
              </p:cNvSpPr>
              <p:nvPr/>
            </p:nvSpPr>
            <p:spPr bwMode="auto">
              <a:xfrm flipH="1">
                <a:off x="3668700" y="1507903"/>
                <a:ext cx="785989" cy="450722"/>
              </a:xfrm>
              <a:custGeom>
                <a:avLst/>
                <a:gdLst>
                  <a:gd name="T0" fmla="*/ 2421 w 2797"/>
                  <a:gd name="T1" fmla="*/ 681 h 1561"/>
                  <a:gd name="T2" fmla="*/ 2422 w 2797"/>
                  <a:gd name="T3" fmla="*/ 646 h 1561"/>
                  <a:gd name="T4" fmla="*/ 1775 w 2797"/>
                  <a:gd name="T5" fmla="*/ 0 h 1561"/>
                  <a:gd name="T6" fmla="*/ 1208 w 2797"/>
                  <a:gd name="T7" fmla="*/ 336 h 1561"/>
                  <a:gd name="T8" fmla="*/ 915 w 2797"/>
                  <a:gd name="T9" fmla="*/ 224 h 1561"/>
                  <a:gd name="T10" fmla="*/ 474 w 2797"/>
                  <a:gd name="T11" fmla="*/ 664 h 1561"/>
                  <a:gd name="T12" fmla="*/ 475 w 2797"/>
                  <a:gd name="T13" fmla="*/ 677 h 1561"/>
                  <a:gd name="T14" fmla="*/ 441 w 2797"/>
                  <a:gd name="T15" fmla="*/ 676 h 1561"/>
                  <a:gd name="T16" fmla="*/ 0 w 2797"/>
                  <a:gd name="T17" fmla="*/ 1117 h 1561"/>
                  <a:gd name="T18" fmla="*/ 415 w 2797"/>
                  <a:gd name="T19" fmla="*/ 1556 h 1561"/>
                  <a:gd name="T20" fmla="*/ 415 w 2797"/>
                  <a:gd name="T21" fmla="*/ 1561 h 1561"/>
                  <a:gd name="T22" fmla="*/ 2332 w 2797"/>
                  <a:gd name="T23" fmla="*/ 1561 h 1561"/>
                  <a:gd name="T24" fmla="*/ 2332 w 2797"/>
                  <a:gd name="T25" fmla="*/ 1556 h 1561"/>
                  <a:gd name="T26" fmla="*/ 2357 w 2797"/>
                  <a:gd name="T27" fmla="*/ 1557 h 1561"/>
                  <a:gd name="T28" fmla="*/ 2797 w 2797"/>
                  <a:gd name="T29" fmla="*/ 1117 h 1561"/>
                  <a:gd name="T30" fmla="*/ 2421 w 2797"/>
                  <a:gd name="T31" fmla="*/ 681 h 1561"/>
                  <a:gd name="connsiteX0" fmla="*/ 8656 w 10000"/>
                  <a:gd name="connsiteY0" fmla="*/ 4363 h 10000"/>
                  <a:gd name="connsiteX1" fmla="*/ 8659 w 10000"/>
                  <a:gd name="connsiteY1" fmla="*/ 4138 h 10000"/>
                  <a:gd name="connsiteX2" fmla="*/ 6346 w 10000"/>
                  <a:gd name="connsiteY2" fmla="*/ 0 h 10000"/>
                  <a:gd name="connsiteX3" fmla="*/ 4319 w 10000"/>
                  <a:gd name="connsiteY3" fmla="*/ 2152 h 10000"/>
                  <a:gd name="connsiteX4" fmla="*/ 3271 w 10000"/>
                  <a:gd name="connsiteY4" fmla="*/ 1435 h 10000"/>
                  <a:gd name="connsiteX5" fmla="*/ 1695 w 10000"/>
                  <a:gd name="connsiteY5" fmla="*/ 4254 h 10000"/>
                  <a:gd name="connsiteX6" fmla="*/ 1698 w 10000"/>
                  <a:gd name="connsiteY6" fmla="*/ 4337 h 10000"/>
                  <a:gd name="connsiteX7" fmla="*/ 1577 w 10000"/>
                  <a:gd name="connsiteY7" fmla="*/ 4331 h 10000"/>
                  <a:gd name="connsiteX8" fmla="*/ 0 w 10000"/>
                  <a:gd name="connsiteY8" fmla="*/ 7156 h 10000"/>
                  <a:gd name="connsiteX9" fmla="*/ 1484 w 10000"/>
                  <a:gd name="connsiteY9" fmla="*/ 9968 h 10000"/>
                  <a:gd name="connsiteX10" fmla="*/ 1484 w 10000"/>
                  <a:gd name="connsiteY10" fmla="*/ 10000 h 10000"/>
                  <a:gd name="connsiteX11" fmla="*/ 8338 w 10000"/>
                  <a:gd name="connsiteY11" fmla="*/ 10000 h 10000"/>
                  <a:gd name="connsiteX12" fmla="*/ 8427 w 10000"/>
                  <a:gd name="connsiteY12" fmla="*/ 9974 h 10000"/>
                  <a:gd name="connsiteX13" fmla="*/ 10000 w 10000"/>
                  <a:gd name="connsiteY13" fmla="*/ 7156 h 10000"/>
                  <a:gd name="connsiteX14" fmla="*/ 8656 w 10000"/>
                  <a:gd name="connsiteY14" fmla="*/ 4363 h 10000"/>
                  <a:gd name="connsiteX0" fmla="*/ 8656 w 10000"/>
                  <a:gd name="connsiteY0" fmla="*/ 4363 h 10000"/>
                  <a:gd name="connsiteX1" fmla="*/ 8659 w 10000"/>
                  <a:gd name="connsiteY1" fmla="*/ 4138 h 10000"/>
                  <a:gd name="connsiteX2" fmla="*/ 6346 w 10000"/>
                  <a:gd name="connsiteY2" fmla="*/ 0 h 10000"/>
                  <a:gd name="connsiteX3" fmla="*/ 4319 w 10000"/>
                  <a:gd name="connsiteY3" fmla="*/ 2152 h 10000"/>
                  <a:gd name="connsiteX4" fmla="*/ 3271 w 10000"/>
                  <a:gd name="connsiteY4" fmla="*/ 1435 h 10000"/>
                  <a:gd name="connsiteX5" fmla="*/ 1695 w 10000"/>
                  <a:gd name="connsiteY5" fmla="*/ 4254 h 10000"/>
                  <a:gd name="connsiteX6" fmla="*/ 1698 w 10000"/>
                  <a:gd name="connsiteY6" fmla="*/ 4337 h 10000"/>
                  <a:gd name="connsiteX7" fmla="*/ 1577 w 10000"/>
                  <a:gd name="connsiteY7" fmla="*/ 4331 h 10000"/>
                  <a:gd name="connsiteX8" fmla="*/ 0 w 10000"/>
                  <a:gd name="connsiteY8" fmla="*/ 7156 h 10000"/>
                  <a:gd name="connsiteX9" fmla="*/ 1484 w 10000"/>
                  <a:gd name="connsiteY9" fmla="*/ 9968 h 10000"/>
                  <a:gd name="connsiteX10" fmla="*/ 1484 w 10000"/>
                  <a:gd name="connsiteY10" fmla="*/ 10000 h 10000"/>
                  <a:gd name="connsiteX11" fmla="*/ 8427 w 10000"/>
                  <a:gd name="connsiteY11" fmla="*/ 9974 h 10000"/>
                  <a:gd name="connsiteX12" fmla="*/ 10000 w 10000"/>
                  <a:gd name="connsiteY12" fmla="*/ 7156 h 10000"/>
                  <a:gd name="connsiteX13" fmla="*/ 8656 w 10000"/>
                  <a:gd name="connsiteY13" fmla="*/ 4363 h 10000"/>
                  <a:gd name="connsiteX0" fmla="*/ 8656 w 10000"/>
                  <a:gd name="connsiteY0" fmla="*/ 4363 h 9974"/>
                  <a:gd name="connsiteX1" fmla="*/ 8659 w 10000"/>
                  <a:gd name="connsiteY1" fmla="*/ 4138 h 9974"/>
                  <a:gd name="connsiteX2" fmla="*/ 6346 w 10000"/>
                  <a:gd name="connsiteY2" fmla="*/ 0 h 9974"/>
                  <a:gd name="connsiteX3" fmla="*/ 4319 w 10000"/>
                  <a:gd name="connsiteY3" fmla="*/ 2152 h 9974"/>
                  <a:gd name="connsiteX4" fmla="*/ 3271 w 10000"/>
                  <a:gd name="connsiteY4" fmla="*/ 1435 h 9974"/>
                  <a:gd name="connsiteX5" fmla="*/ 1695 w 10000"/>
                  <a:gd name="connsiteY5" fmla="*/ 4254 h 9974"/>
                  <a:gd name="connsiteX6" fmla="*/ 1698 w 10000"/>
                  <a:gd name="connsiteY6" fmla="*/ 4337 h 9974"/>
                  <a:gd name="connsiteX7" fmla="*/ 1577 w 10000"/>
                  <a:gd name="connsiteY7" fmla="*/ 4331 h 9974"/>
                  <a:gd name="connsiteX8" fmla="*/ 0 w 10000"/>
                  <a:gd name="connsiteY8" fmla="*/ 7156 h 9974"/>
                  <a:gd name="connsiteX9" fmla="*/ 1484 w 10000"/>
                  <a:gd name="connsiteY9" fmla="*/ 9968 h 9974"/>
                  <a:gd name="connsiteX10" fmla="*/ 8427 w 10000"/>
                  <a:gd name="connsiteY10" fmla="*/ 9974 h 9974"/>
                  <a:gd name="connsiteX11" fmla="*/ 10000 w 10000"/>
                  <a:gd name="connsiteY11" fmla="*/ 7156 h 9974"/>
                  <a:gd name="connsiteX12" fmla="*/ 8656 w 10000"/>
                  <a:gd name="connsiteY12" fmla="*/ 4363 h 9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000" h="9974">
                    <a:moveTo>
                      <a:pt x="8656" y="4363"/>
                    </a:moveTo>
                    <a:cubicBezTo>
                      <a:pt x="8656" y="4286"/>
                      <a:pt x="8659" y="4209"/>
                      <a:pt x="8659" y="4138"/>
                    </a:cubicBezTo>
                    <a:cubicBezTo>
                      <a:pt x="8659" y="1851"/>
                      <a:pt x="7622" y="0"/>
                      <a:pt x="6346" y="0"/>
                    </a:cubicBezTo>
                    <a:cubicBezTo>
                      <a:pt x="5474" y="0"/>
                      <a:pt x="4712" y="865"/>
                      <a:pt x="4319" y="2152"/>
                    </a:cubicBezTo>
                    <a:cubicBezTo>
                      <a:pt x="4040" y="1704"/>
                      <a:pt x="3675" y="1435"/>
                      <a:pt x="3271" y="1435"/>
                    </a:cubicBezTo>
                    <a:cubicBezTo>
                      <a:pt x="2403" y="1435"/>
                      <a:pt x="1695" y="2697"/>
                      <a:pt x="1695" y="4254"/>
                    </a:cubicBezTo>
                    <a:cubicBezTo>
                      <a:pt x="1695" y="4286"/>
                      <a:pt x="1698" y="4311"/>
                      <a:pt x="1698" y="4337"/>
                    </a:cubicBezTo>
                    <a:cubicBezTo>
                      <a:pt x="1655" y="4337"/>
                      <a:pt x="1616" y="4331"/>
                      <a:pt x="1577" y="4331"/>
                    </a:cubicBezTo>
                    <a:cubicBezTo>
                      <a:pt x="704" y="4331"/>
                      <a:pt x="0" y="5593"/>
                      <a:pt x="0" y="7156"/>
                    </a:cubicBezTo>
                    <a:cubicBezTo>
                      <a:pt x="0" y="8661"/>
                      <a:pt x="658" y="9885"/>
                      <a:pt x="1484" y="9968"/>
                    </a:cubicBezTo>
                    <a:lnTo>
                      <a:pt x="8427" y="9974"/>
                    </a:lnTo>
                    <a:cubicBezTo>
                      <a:pt x="9296" y="9974"/>
                      <a:pt x="10000" y="8712"/>
                      <a:pt x="10000" y="7156"/>
                    </a:cubicBezTo>
                    <a:cubicBezTo>
                      <a:pt x="10000" y="5734"/>
                      <a:pt x="9417" y="4561"/>
                      <a:pt x="8656" y="4363"/>
                    </a:cubicBezTo>
                    <a:close/>
                  </a:path>
                </a:pathLst>
              </a:custGeom>
              <a:solidFill>
                <a:schemeClr val="bg2"/>
              </a:solidFill>
              <a:ln w="38100">
                <a:solidFill>
                  <a:schemeClr val="bg1">
                    <a:lumMod val="75000"/>
                  </a:schemeClr>
                </a:solidFill>
              </a:ln>
            </p:spPr>
            <p:txBody>
              <a:bodyPr vert="horz" wrap="square" lIns="91416" tIns="45708" rIns="91416" bIns="45708" numCol="1" anchor="t" anchorCtr="0" compatLnSpc="1">
                <a:prstTxWarp prst="textNoShape">
                  <a:avLst/>
                </a:prstTxWarp>
              </a:bodyPr>
              <a:lstStyle/>
              <a:p>
                <a:pPr defTabSz="914126">
                  <a:defRPr/>
                </a:pPr>
                <a:endParaRPr lang="en-US" sz="1100" kern="0">
                  <a:solidFill>
                    <a:sysClr val="windowText" lastClr="000000"/>
                  </a:solidFill>
                </a:endParaRPr>
              </a:p>
            </p:txBody>
          </p:sp>
          <p:grpSp>
            <p:nvGrpSpPr>
              <p:cNvPr id="278" name="Group 277"/>
              <p:cNvGrpSpPr/>
              <p:nvPr/>
            </p:nvGrpSpPr>
            <p:grpSpPr>
              <a:xfrm flipV="1">
                <a:off x="3799111" y="1736453"/>
                <a:ext cx="520044" cy="155332"/>
                <a:chOff x="5173543" y="1992208"/>
                <a:chExt cx="1366378" cy="408124"/>
              </a:xfrm>
            </p:grpSpPr>
            <p:sp>
              <p:nvSpPr>
                <p:cNvPr id="280" name="Rectangle 279"/>
                <p:cNvSpPr/>
                <p:nvPr/>
              </p:nvSpPr>
              <p:spPr>
                <a:xfrm>
                  <a:off x="5229225" y="2024568"/>
                  <a:ext cx="1257300" cy="322842"/>
                </a:xfrm>
                <a:prstGeom prst="rect">
                  <a:avLst/>
                </a:prstGeom>
                <a:solidFill>
                  <a:schemeClr val="bg2"/>
                </a:solidFill>
                <a:ln w="9525">
                  <a:noFill/>
                  <a:miter lim="800000"/>
                  <a:headEnd/>
                  <a:tailEnd/>
                </a:ln>
              </p:spPr>
              <p:txBody>
                <a:bodyPr wrap="square" rtlCol="0" anchor="ctr"/>
                <a:lstStyle/>
                <a:p>
                  <a:pPr algn="ctr" defTabSz="914126"/>
                  <a:endParaRPr lang="en-US" sz="1799" kern="0" dirty="0">
                    <a:solidFill>
                      <a:srgbClr val="404040"/>
                    </a:solidFill>
                    <a:latin typeface="Arial"/>
                  </a:endParaRPr>
                </a:p>
              </p:txBody>
            </p:sp>
            <p:sp>
              <p:nvSpPr>
                <p:cNvPr id="281" name="Freeform 13"/>
                <p:cNvSpPr>
                  <a:spLocks noEditPoints="1"/>
                </p:cNvSpPr>
                <p:nvPr/>
              </p:nvSpPr>
              <p:spPr bwMode="auto">
                <a:xfrm>
                  <a:off x="5173543" y="1992208"/>
                  <a:ext cx="1366378" cy="408124"/>
                </a:xfrm>
                <a:custGeom>
                  <a:avLst/>
                  <a:gdLst>
                    <a:gd name="T0" fmla="*/ 230 w 241"/>
                    <a:gd name="T1" fmla="*/ 0 h 70"/>
                    <a:gd name="T2" fmla="*/ 11 w 241"/>
                    <a:gd name="T3" fmla="*/ 0 h 70"/>
                    <a:gd name="T4" fmla="*/ 0 w 241"/>
                    <a:gd name="T5" fmla="*/ 11 h 70"/>
                    <a:gd name="T6" fmla="*/ 0 w 241"/>
                    <a:gd name="T7" fmla="*/ 58 h 70"/>
                    <a:gd name="T8" fmla="*/ 11 w 241"/>
                    <a:gd name="T9" fmla="*/ 70 h 70"/>
                    <a:gd name="T10" fmla="*/ 230 w 241"/>
                    <a:gd name="T11" fmla="*/ 70 h 70"/>
                    <a:gd name="T12" fmla="*/ 241 w 241"/>
                    <a:gd name="T13" fmla="*/ 58 h 70"/>
                    <a:gd name="T14" fmla="*/ 241 w 241"/>
                    <a:gd name="T15" fmla="*/ 11 h 70"/>
                    <a:gd name="T16" fmla="*/ 230 w 241"/>
                    <a:gd name="T17" fmla="*/ 0 h 70"/>
                    <a:gd name="T18" fmla="*/ 163 w 241"/>
                    <a:gd name="T19" fmla="*/ 45 h 70"/>
                    <a:gd name="T20" fmla="*/ 25 w 241"/>
                    <a:gd name="T21" fmla="*/ 45 h 70"/>
                    <a:gd name="T22" fmla="*/ 25 w 241"/>
                    <a:gd name="T23" fmla="*/ 24 h 70"/>
                    <a:gd name="T24" fmla="*/ 163 w 241"/>
                    <a:gd name="T25" fmla="*/ 24 h 70"/>
                    <a:gd name="T26" fmla="*/ 163 w 241"/>
                    <a:gd name="T27" fmla="*/ 45 h 70"/>
                    <a:gd name="T28" fmla="*/ 212 w 241"/>
                    <a:gd name="T29" fmla="*/ 44 h 70"/>
                    <a:gd name="T30" fmla="*/ 202 w 241"/>
                    <a:gd name="T31" fmla="*/ 35 h 70"/>
                    <a:gd name="T32" fmla="*/ 212 w 241"/>
                    <a:gd name="T33" fmla="*/ 25 h 70"/>
                    <a:gd name="T34" fmla="*/ 222 w 241"/>
                    <a:gd name="T35" fmla="*/ 35 h 70"/>
                    <a:gd name="T36" fmla="*/ 212 w 241"/>
                    <a:gd name="T37" fmla="*/ 44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41" h="70">
                      <a:moveTo>
                        <a:pt x="230" y="0"/>
                      </a:moveTo>
                      <a:cubicBezTo>
                        <a:pt x="11" y="0"/>
                        <a:pt x="11" y="0"/>
                        <a:pt x="11" y="0"/>
                      </a:cubicBezTo>
                      <a:cubicBezTo>
                        <a:pt x="5" y="0"/>
                        <a:pt x="0" y="5"/>
                        <a:pt x="0" y="11"/>
                      </a:cubicBezTo>
                      <a:cubicBezTo>
                        <a:pt x="0" y="58"/>
                        <a:pt x="0" y="58"/>
                        <a:pt x="0" y="58"/>
                      </a:cubicBezTo>
                      <a:cubicBezTo>
                        <a:pt x="0" y="65"/>
                        <a:pt x="5" y="70"/>
                        <a:pt x="11" y="70"/>
                      </a:cubicBezTo>
                      <a:cubicBezTo>
                        <a:pt x="230" y="70"/>
                        <a:pt x="230" y="70"/>
                        <a:pt x="230" y="70"/>
                      </a:cubicBezTo>
                      <a:cubicBezTo>
                        <a:pt x="236" y="70"/>
                        <a:pt x="241" y="65"/>
                        <a:pt x="241" y="58"/>
                      </a:cubicBezTo>
                      <a:cubicBezTo>
                        <a:pt x="241" y="11"/>
                        <a:pt x="241" y="11"/>
                        <a:pt x="241" y="11"/>
                      </a:cubicBezTo>
                      <a:cubicBezTo>
                        <a:pt x="241" y="5"/>
                        <a:pt x="236" y="0"/>
                        <a:pt x="230" y="0"/>
                      </a:cubicBezTo>
                      <a:close/>
                      <a:moveTo>
                        <a:pt x="163" y="45"/>
                      </a:moveTo>
                      <a:cubicBezTo>
                        <a:pt x="25" y="45"/>
                        <a:pt x="25" y="45"/>
                        <a:pt x="25" y="45"/>
                      </a:cubicBezTo>
                      <a:cubicBezTo>
                        <a:pt x="25" y="24"/>
                        <a:pt x="25" y="24"/>
                        <a:pt x="25" y="24"/>
                      </a:cubicBezTo>
                      <a:cubicBezTo>
                        <a:pt x="163" y="24"/>
                        <a:pt x="163" y="24"/>
                        <a:pt x="163" y="24"/>
                      </a:cubicBezTo>
                      <a:lnTo>
                        <a:pt x="163" y="45"/>
                      </a:lnTo>
                      <a:close/>
                      <a:moveTo>
                        <a:pt x="212" y="44"/>
                      </a:moveTo>
                      <a:cubicBezTo>
                        <a:pt x="207" y="44"/>
                        <a:pt x="202" y="40"/>
                        <a:pt x="202" y="35"/>
                      </a:cubicBezTo>
                      <a:cubicBezTo>
                        <a:pt x="202" y="29"/>
                        <a:pt x="207" y="25"/>
                        <a:pt x="212" y="25"/>
                      </a:cubicBezTo>
                      <a:cubicBezTo>
                        <a:pt x="218" y="25"/>
                        <a:pt x="222" y="29"/>
                        <a:pt x="222" y="35"/>
                      </a:cubicBezTo>
                      <a:cubicBezTo>
                        <a:pt x="222" y="40"/>
                        <a:pt x="218" y="44"/>
                        <a:pt x="212" y="44"/>
                      </a:cubicBezTo>
                      <a:close/>
                    </a:path>
                  </a:pathLst>
                </a:custGeom>
                <a:solidFill>
                  <a:srgbClr val="707072"/>
                </a:solidFill>
                <a:ln w="12700">
                  <a:noFill/>
                </a:ln>
              </p:spPr>
              <p:txBody>
                <a:bodyPr vert="horz" wrap="square" lIns="91416" tIns="45708" rIns="91416" bIns="45708" numCol="1" anchor="t" anchorCtr="0" compatLnSpc="1">
                  <a:prstTxWarp prst="textNoShape">
                    <a:avLst/>
                  </a:prstTxWarp>
                </a:bodyPr>
                <a:lstStyle/>
                <a:p>
                  <a:pPr defTabSz="914126"/>
                  <a:endParaRPr lang="en-US" sz="1799" kern="0">
                    <a:solidFill>
                      <a:sysClr val="windowText" lastClr="000000"/>
                    </a:solidFill>
                  </a:endParaRPr>
                </a:p>
              </p:txBody>
            </p:sp>
          </p:grpSp>
          <p:cxnSp>
            <p:nvCxnSpPr>
              <p:cNvPr id="279" name="Straight Connector 278"/>
              <p:cNvCxnSpPr/>
              <p:nvPr/>
            </p:nvCxnSpPr>
            <p:spPr>
              <a:xfrm flipV="1">
                <a:off x="4056271" y="1978964"/>
                <a:ext cx="0" cy="1280160"/>
              </a:xfrm>
              <a:prstGeom prst="line">
                <a:avLst/>
              </a:prstGeom>
              <a:noFill/>
              <a:ln w="38100" cap="rnd" cmpd="sng" algn="ctr">
                <a:solidFill>
                  <a:schemeClr val="tx2">
                    <a:lumMod val="50000"/>
                    <a:lumOff val="50000"/>
                  </a:schemeClr>
                </a:solidFill>
                <a:prstDash val="sysDot"/>
                <a:miter lim="800000"/>
                <a:headEnd type="triangle" w="med" len="med"/>
                <a:tailEnd type="triangle" w="med" len="med"/>
              </a:ln>
              <a:effectLst/>
            </p:spPr>
          </p:cxnSp>
          <p:sp>
            <p:nvSpPr>
              <p:cNvPr id="388" name="Rectangle 387"/>
              <p:cNvSpPr/>
              <p:nvPr/>
            </p:nvSpPr>
            <p:spPr>
              <a:xfrm flipH="1">
                <a:off x="3626287" y="1124223"/>
                <a:ext cx="865620" cy="400110"/>
              </a:xfrm>
              <a:prstGeom prst="rect">
                <a:avLst/>
              </a:prstGeom>
            </p:spPr>
            <p:txBody>
              <a:bodyPr wrap="square" anchor="ctr">
                <a:spAutoFit/>
              </a:bodyPr>
              <a:lstStyle/>
              <a:p>
                <a:pPr algn="ctr" defTabSz="914126"/>
                <a:r>
                  <a:rPr lang="en-US" sz="1000" kern="0" dirty="0">
                    <a:solidFill>
                      <a:sysClr val="windowText" lastClr="000000"/>
                    </a:solidFill>
                  </a:rPr>
                  <a:t>Endpoint Cloud</a:t>
                </a:r>
              </a:p>
            </p:txBody>
          </p:sp>
        </p:grpSp>
      </p:grpSp>
      <p:grpSp>
        <p:nvGrpSpPr>
          <p:cNvPr id="17" name="Group 16"/>
          <p:cNvGrpSpPr/>
          <p:nvPr/>
        </p:nvGrpSpPr>
        <p:grpSpPr>
          <a:xfrm>
            <a:off x="4304464" y="1637716"/>
            <a:ext cx="962128" cy="1838363"/>
            <a:chOff x="4304464" y="1637716"/>
            <a:chExt cx="962128" cy="1838363"/>
          </a:xfrm>
        </p:grpSpPr>
        <p:sp>
          <p:nvSpPr>
            <p:cNvPr id="284" name="Rectangle 283"/>
            <p:cNvSpPr/>
            <p:nvPr/>
          </p:nvSpPr>
          <p:spPr>
            <a:xfrm rot="5400000" flipV="1">
              <a:off x="4268072" y="2852891"/>
              <a:ext cx="1021011" cy="225366"/>
            </a:xfrm>
            <a:prstGeom prst="rect">
              <a:avLst/>
            </a:prstGeom>
            <a:solidFill>
              <a:schemeClr val="bg2">
                <a:lumMod val="85000"/>
                <a:lumOff val="15000"/>
              </a:schemeClr>
            </a:solidFill>
            <a:ln w="9525">
              <a:noFill/>
              <a:miter lim="800000"/>
              <a:headEnd/>
              <a:tailEnd/>
            </a:ln>
          </p:spPr>
          <p:txBody>
            <a:bodyPr wrap="square" rtlCol="0" anchor="ctr"/>
            <a:lstStyle/>
            <a:p>
              <a:pPr algn="ctr" defTabSz="914126"/>
              <a:endParaRPr lang="en-US" sz="1799" kern="0" dirty="0">
                <a:solidFill>
                  <a:srgbClr val="404040"/>
                </a:solidFill>
              </a:endParaRPr>
            </a:p>
          </p:txBody>
        </p:sp>
        <p:grpSp>
          <p:nvGrpSpPr>
            <p:cNvPr id="13" name="Group 12"/>
            <p:cNvGrpSpPr/>
            <p:nvPr/>
          </p:nvGrpSpPr>
          <p:grpSpPr>
            <a:xfrm>
              <a:off x="4304464" y="1637716"/>
              <a:ext cx="962128" cy="1598975"/>
              <a:chOff x="4304464" y="1637716"/>
              <a:chExt cx="962128" cy="1598975"/>
            </a:xfrm>
          </p:grpSpPr>
          <p:sp>
            <p:nvSpPr>
              <p:cNvPr id="283" name="Freeform 211"/>
              <p:cNvSpPr>
                <a:spLocks/>
              </p:cNvSpPr>
              <p:nvPr/>
            </p:nvSpPr>
            <p:spPr bwMode="auto">
              <a:xfrm flipH="1">
                <a:off x="4386250" y="2020153"/>
                <a:ext cx="785989" cy="450722"/>
              </a:xfrm>
              <a:custGeom>
                <a:avLst/>
                <a:gdLst>
                  <a:gd name="T0" fmla="*/ 2421 w 2797"/>
                  <a:gd name="T1" fmla="*/ 681 h 1561"/>
                  <a:gd name="T2" fmla="*/ 2422 w 2797"/>
                  <a:gd name="T3" fmla="*/ 646 h 1561"/>
                  <a:gd name="T4" fmla="*/ 1775 w 2797"/>
                  <a:gd name="T5" fmla="*/ 0 h 1561"/>
                  <a:gd name="T6" fmla="*/ 1208 w 2797"/>
                  <a:gd name="T7" fmla="*/ 336 h 1561"/>
                  <a:gd name="T8" fmla="*/ 915 w 2797"/>
                  <a:gd name="T9" fmla="*/ 224 h 1561"/>
                  <a:gd name="T10" fmla="*/ 474 w 2797"/>
                  <a:gd name="T11" fmla="*/ 664 h 1561"/>
                  <a:gd name="T12" fmla="*/ 475 w 2797"/>
                  <a:gd name="T13" fmla="*/ 677 h 1561"/>
                  <a:gd name="T14" fmla="*/ 441 w 2797"/>
                  <a:gd name="T15" fmla="*/ 676 h 1561"/>
                  <a:gd name="T16" fmla="*/ 0 w 2797"/>
                  <a:gd name="T17" fmla="*/ 1117 h 1561"/>
                  <a:gd name="T18" fmla="*/ 415 w 2797"/>
                  <a:gd name="T19" fmla="*/ 1556 h 1561"/>
                  <a:gd name="T20" fmla="*/ 415 w 2797"/>
                  <a:gd name="T21" fmla="*/ 1561 h 1561"/>
                  <a:gd name="T22" fmla="*/ 2332 w 2797"/>
                  <a:gd name="T23" fmla="*/ 1561 h 1561"/>
                  <a:gd name="T24" fmla="*/ 2332 w 2797"/>
                  <a:gd name="T25" fmla="*/ 1556 h 1561"/>
                  <a:gd name="T26" fmla="*/ 2357 w 2797"/>
                  <a:gd name="T27" fmla="*/ 1557 h 1561"/>
                  <a:gd name="T28" fmla="*/ 2797 w 2797"/>
                  <a:gd name="T29" fmla="*/ 1117 h 1561"/>
                  <a:gd name="T30" fmla="*/ 2421 w 2797"/>
                  <a:gd name="T31" fmla="*/ 681 h 1561"/>
                  <a:gd name="connsiteX0" fmla="*/ 8656 w 10000"/>
                  <a:gd name="connsiteY0" fmla="*/ 4363 h 10000"/>
                  <a:gd name="connsiteX1" fmla="*/ 8659 w 10000"/>
                  <a:gd name="connsiteY1" fmla="*/ 4138 h 10000"/>
                  <a:gd name="connsiteX2" fmla="*/ 6346 w 10000"/>
                  <a:gd name="connsiteY2" fmla="*/ 0 h 10000"/>
                  <a:gd name="connsiteX3" fmla="*/ 4319 w 10000"/>
                  <a:gd name="connsiteY3" fmla="*/ 2152 h 10000"/>
                  <a:gd name="connsiteX4" fmla="*/ 3271 w 10000"/>
                  <a:gd name="connsiteY4" fmla="*/ 1435 h 10000"/>
                  <a:gd name="connsiteX5" fmla="*/ 1695 w 10000"/>
                  <a:gd name="connsiteY5" fmla="*/ 4254 h 10000"/>
                  <a:gd name="connsiteX6" fmla="*/ 1698 w 10000"/>
                  <a:gd name="connsiteY6" fmla="*/ 4337 h 10000"/>
                  <a:gd name="connsiteX7" fmla="*/ 1577 w 10000"/>
                  <a:gd name="connsiteY7" fmla="*/ 4331 h 10000"/>
                  <a:gd name="connsiteX8" fmla="*/ 0 w 10000"/>
                  <a:gd name="connsiteY8" fmla="*/ 7156 h 10000"/>
                  <a:gd name="connsiteX9" fmla="*/ 1484 w 10000"/>
                  <a:gd name="connsiteY9" fmla="*/ 9968 h 10000"/>
                  <a:gd name="connsiteX10" fmla="*/ 1484 w 10000"/>
                  <a:gd name="connsiteY10" fmla="*/ 10000 h 10000"/>
                  <a:gd name="connsiteX11" fmla="*/ 8338 w 10000"/>
                  <a:gd name="connsiteY11" fmla="*/ 10000 h 10000"/>
                  <a:gd name="connsiteX12" fmla="*/ 8427 w 10000"/>
                  <a:gd name="connsiteY12" fmla="*/ 9974 h 10000"/>
                  <a:gd name="connsiteX13" fmla="*/ 10000 w 10000"/>
                  <a:gd name="connsiteY13" fmla="*/ 7156 h 10000"/>
                  <a:gd name="connsiteX14" fmla="*/ 8656 w 10000"/>
                  <a:gd name="connsiteY14" fmla="*/ 4363 h 10000"/>
                  <a:gd name="connsiteX0" fmla="*/ 8656 w 10000"/>
                  <a:gd name="connsiteY0" fmla="*/ 4363 h 10000"/>
                  <a:gd name="connsiteX1" fmla="*/ 8659 w 10000"/>
                  <a:gd name="connsiteY1" fmla="*/ 4138 h 10000"/>
                  <a:gd name="connsiteX2" fmla="*/ 6346 w 10000"/>
                  <a:gd name="connsiteY2" fmla="*/ 0 h 10000"/>
                  <a:gd name="connsiteX3" fmla="*/ 4319 w 10000"/>
                  <a:gd name="connsiteY3" fmla="*/ 2152 h 10000"/>
                  <a:gd name="connsiteX4" fmla="*/ 3271 w 10000"/>
                  <a:gd name="connsiteY4" fmla="*/ 1435 h 10000"/>
                  <a:gd name="connsiteX5" fmla="*/ 1695 w 10000"/>
                  <a:gd name="connsiteY5" fmla="*/ 4254 h 10000"/>
                  <a:gd name="connsiteX6" fmla="*/ 1698 w 10000"/>
                  <a:gd name="connsiteY6" fmla="*/ 4337 h 10000"/>
                  <a:gd name="connsiteX7" fmla="*/ 1577 w 10000"/>
                  <a:gd name="connsiteY7" fmla="*/ 4331 h 10000"/>
                  <a:gd name="connsiteX8" fmla="*/ 0 w 10000"/>
                  <a:gd name="connsiteY8" fmla="*/ 7156 h 10000"/>
                  <a:gd name="connsiteX9" fmla="*/ 1484 w 10000"/>
                  <a:gd name="connsiteY9" fmla="*/ 9968 h 10000"/>
                  <a:gd name="connsiteX10" fmla="*/ 1484 w 10000"/>
                  <a:gd name="connsiteY10" fmla="*/ 10000 h 10000"/>
                  <a:gd name="connsiteX11" fmla="*/ 8427 w 10000"/>
                  <a:gd name="connsiteY11" fmla="*/ 9974 h 10000"/>
                  <a:gd name="connsiteX12" fmla="*/ 10000 w 10000"/>
                  <a:gd name="connsiteY12" fmla="*/ 7156 h 10000"/>
                  <a:gd name="connsiteX13" fmla="*/ 8656 w 10000"/>
                  <a:gd name="connsiteY13" fmla="*/ 4363 h 10000"/>
                  <a:gd name="connsiteX0" fmla="*/ 8656 w 10000"/>
                  <a:gd name="connsiteY0" fmla="*/ 4363 h 9974"/>
                  <a:gd name="connsiteX1" fmla="*/ 8659 w 10000"/>
                  <a:gd name="connsiteY1" fmla="*/ 4138 h 9974"/>
                  <a:gd name="connsiteX2" fmla="*/ 6346 w 10000"/>
                  <a:gd name="connsiteY2" fmla="*/ 0 h 9974"/>
                  <a:gd name="connsiteX3" fmla="*/ 4319 w 10000"/>
                  <a:gd name="connsiteY3" fmla="*/ 2152 h 9974"/>
                  <a:gd name="connsiteX4" fmla="*/ 3271 w 10000"/>
                  <a:gd name="connsiteY4" fmla="*/ 1435 h 9974"/>
                  <a:gd name="connsiteX5" fmla="*/ 1695 w 10000"/>
                  <a:gd name="connsiteY5" fmla="*/ 4254 h 9974"/>
                  <a:gd name="connsiteX6" fmla="*/ 1698 w 10000"/>
                  <a:gd name="connsiteY6" fmla="*/ 4337 h 9974"/>
                  <a:gd name="connsiteX7" fmla="*/ 1577 w 10000"/>
                  <a:gd name="connsiteY7" fmla="*/ 4331 h 9974"/>
                  <a:gd name="connsiteX8" fmla="*/ 0 w 10000"/>
                  <a:gd name="connsiteY8" fmla="*/ 7156 h 9974"/>
                  <a:gd name="connsiteX9" fmla="*/ 1484 w 10000"/>
                  <a:gd name="connsiteY9" fmla="*/ 9968 h 9974"/>
                  <a:gd name="connsiteX10" fmla="*/ 8427 w 10000"/>
                  <a:gd name="connsiteY10" fmla="*/ 9974 h 9974"/>
                  <a:gd name="connsiteX11" fmla="*/ 10000 w 10000"/>
                  <a:gd name="connsiteY11" fmla="*/ 7156 h 9974"/>
                  <a:gd name="connsiteX12" fmla="*/ 8656 w 10000"/>
                  <a:gd name="connsiteY12" fmla="*/ 4363 h 9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000" h="9974">
                    <a:moveTo>
                      <a:pt x="8656" y="4363"/>
                    </a:moveTo>
                    <a:cubicBezTo>
                      <a:pt x="8656" y="4286"/>
                      <a:pt x="8659" y="4209"/>
                      <a:pt x="8659" y="4138"/>
                    </a:cubicBezTo>
                    <a:cubicBezTo>
                      <a:pt x="8659" y="1851"/>
                      <a:pt x="7622" y="0"/>
                      <a:pt x="6346" y="0"/>
                    </a:cubicBezTo>
                    <a:cubicBezTo>
                      <a:pt x="5474" y="0"/>
                      <a:pt x="4712" y="865"/>
                      <a:pt x="4319" y="2152"/>
                    </a:cubicBezTo>
                    <a:cubicBezTo>
                      <a:pt x="4040" y="1704"/>
                      <a:pt x="3675" y="1435"/>
                      <a:pt x="3271" y="1435"/>
                    </a:cubicBezTo>
                    <a:cubicBezTo>
                      <a:pt x="2403" y="1435"/>
                      <a:pt x="1695" y="2697"/>
                      <a:pt x="1695" y="4254"/>
                    </a:cubicBezTo>
                    <a:cubicBezTo>
                      <a:pt x="1695" y="4286"/>
                      <a:pt x="1698" y="4311"/>
                      <a:pt x="1698" y="4337"/>
                    </a:cubicBezTo>
                    <a:cubicBezTo>
                      <a:pt x="1655" y="4337"/>
                      <a:pt x="1616" y="4331"/>
                      <a:pt x="1577" y="4331"/>
                    </a:cubicBezTo>
                    <a:cubicBezTo>
                      <a:pt x="704" y="4331"/>
                      <a:pt x="0" y="5593"/>
                      <a:pt x="0" y="7156"/>
                    </a:cubicBezTo>
                    <a:cubicBezTo>
                      <a:pt x="0" y="8661"/>
                      <a:pt x="658" y="9885"/>
                      <a:pt x="1484" y="9968"/>
                    </a:cubicBezTo>
                    <a:lnTo>
                      <a:pt x="8427" y="9974"/>
                    </a:lnTo>
                    <a:cubicBezTo>
                      <a:pt x="9296" y="9974"/>
                      <a:pt x="10000" y="8712"/>
                      <a:pt x="10000" y="7156"/>
                    </a:cubicBezTo>
                    <a:cubicBezTo>
                      <a:pt x="10000" y="5734"/>
                      <a:pt x="9417" y="4561"/>
                      <a:pt x="8656" y="4363"/>
                    </a:cubicBezTo>
                    <a:close/>
                  </a:path>
                </a:pathLst>
              </a:custGeom>
              <a:solidFill>
                <a:schemeClr val="bg2"/>
              </a:solidFill>
              <a:ln w="38100">
                <a:solidFill>
                  <a:schemeClr val="bg1">
                    <a:lumMod val="75000"/>
                  </a:schemeClr>
                </a:solidFill>
              </a:ln>
            </p:spPr>
            <p:txBody>
              <a:bodyPr vert="horz" wrap="square" lIns="91416" tIns="45708" rIns="91416" bIns="45708" numCol="1" anchor="t" anchorCtr="0" compatLnSpc="1">
                <a:prstTxWarp prst="textNoShape">
                  <a:avLst/>
                </a:prstTxWarp>
              </a:bodyPr>
              <a:lstStyle/>
              <a:p>
                <a:pPr defTabSz="914126">
                  <a:defRPr/>
                </a:pPr>
                <a:endParaRPr lang="en-US" sz="1100" kern="0">
                  <a:solidFill>
                    <a:sysClr val="windowText" lastClr="000000"/>
                  </a:solidFill>
                </a:endParaRPr>
              </a:p>
            </p:txBody>
          </p:sp>
          <p:grpSp>
            <p:nvGrpSpPr>
              <p:cNvPr id="285" name="Group 284"/>
              <p:cNvGrpSpPr/>
              <p:nvPr/>
            </p:nvGrpSpPr>
            <p:grpSpPr>
              <a:xfrm flipV="1">
                <a:off x="4518557" y="2247846"/>
                <a:ext cx="520044" cy="155332"/>
                <a:chOff x="5173543" y="1992208"/>
                <a:chExt cx="1366378" cy="408124"/>
              </a:xfrm>
            </p:grpSpPr>
            <p:sp>
              <p:nvSpPr>
                <p:cNvPr id="287" name="Rectangle 286"/>
                <p:cNvSpPr/>
                <p:nvPr/>
              </p:nvSpPr>
              <p:spPr>
                <a:xfrm>
                  <a:off x="5229225" y="2024568"/>
                  <a:ext cx="1257300" cy="322842"/>
                </a:xfrm>
                <a:prstGeom prst="rect">
                  <a:avLst/>
                </a:prstGeom>
                <a:solidFill>
                  <a:schemeClr val="bg2"/>
                </a:solidFill>
                <a:ln w="9525">
                  <a:noFill/>
                  <a:miter lim="800000"/>
                  <a:headEnd/>
                  <a:tailEnd/>
                </a:ln>
              </p:spPr>
              <p:txBody>
                <a:bodyPr wrap="square" rtlCol="0" anchor="ctr"/>
                <a:lstStyle/>
                <a:p>
                  <a:pPr algn="ctr" defTabSz="914126"/>
                  <a:endParaRPr lang="en-US" sz="1799" kern="0" dirty="0">
                    <a:solidFill>
                      <a:srgbClr val="404040"/>
                    </a:solidFill>
                    <a:latin typeface="Arial"/>
                  </a:endParaRPr>
                </a:p>
              </p:txBody>
            </p:sp>
            <p:sp>
              <p:nvSpPr>
                <p:cNvPr id="288" name="Freeform 13"/>
                <p:cNvSpPr>
                  <a:spLocks noEditPoints="1"/>
                </p:cNvSpPr>
                <p:nvPr/>
              </p:nvSpPr>
              <p:spPr bwMode="auto">
                <a:xfrm>
                  <a:off x="5173543" y="1992208"/>
                  <a:ext cx="1366378" cy="408124"/>
                </a:xfrm>
                <a:custGeom>
                  <a:avLst/>
                  <a:gdLst>
                    <a:gd name="T0" fmla="*/ 230 w 241"/>
                    <a:gd name="T1" fmla="*/ 0 h 70"/>
                    <a:gd name="T2" fmla="*/ 11 w 241"/>
                    <a:gd name="T3" fmla="*/ 0 h 70"/>
                    <a:gd name="T4" fmla="*/ 0 w 241"/>
                    <a:gd name="T5" fmla="*/ 11 h 70"/>
                    <a:gd name="T6" fmla="*/ 0 w 241"/>
                    <a:gd name="T7" fmla="*/ 58 h 70"/>
                    <a:gd name="T8" fmla="*/ 11 w 241"/>
                    <a:gd name="T9" fmla="*/ 70 h 70"/>
                    <a:gd name="T10" fmla="*/ 230 w 241"/>
                    <a:gd name="T11" fmla="*/ 70 h 70"/>
                    <a:gd name="T12" fmla="*/ 241 w 241"/>
                    <a:gd name="T13" fmla="*/ 58 h 70"/>
                    <a:gd name="T14" fmla="*/ 241 w 241"/>
                    <a:gd name="T15" fmla="*/ 11 h 70"/>
                    <a:gd name="T16" fmla="*/ 230 w 241"/>
                    <a:gd name="T17" fmla="*/ 0 h 70"/>
                    <a:gd name="T18" fmla="*/ 163 w 241"/>
                    <a:gd name="T19" fmla="*/ 45 h 70"/>
                    <a:gd name="T20" fmla="*/ 25 w 241"/>
                    <a:gd name="T21" fmla="*/ 45 h 70"/>
                    <a:gd name="T22" fmla="*/ 25 w 241"/>
                    <a:gd name="T23" fmla="*/ 24 h 70"/>
                    <a:gd name="T24" fmla="*/ 163 w 241"/>
                    <a:gd name="T25" fmla="*/ 24 h 70"/>
                    <a:gd name="T26" fmla="*/ 163 w 241"/>
                    <a:gd name="T27" fmla="*/ 45 h 70"/>
                    <a:gd name="T28" fmla="*/ 212 w 241"/>
                    <a:gd name="T29" fmla="*/ 44 h 70"/>
                    <a:gd name="T30" fmla="*/ 202 w 241"/>
                    <a:gd name="T31" fmla="*/ 35 h 70"/>
                    <a:gd name="T32" fmla="*/ 212 w 241"/>
                    <a:gd name="T33" fmla="*/ 25 h 70"/>
                    <a:gd name="T34" fmla="*/ 222 w 241"/>
                    <a:gd name="T35" fmla="*/ 35 h 70"/>
                    <a:gd name="T36" fmla="*/ 212 w 241"/>
                    <a:gd name="T37" fmla="*/ 44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41" h="70">
                      <a:moveTo>
                        <a:pt x="230" y="0"/>
                      </a:moveTo>
                      <a:cubicBezTo>
                        <a:pt x="11" y="0"/>
                        <a:pt x="11" y="0"/>
                        <a:pt x="11" y="0"/>
                      </a:cubicBezTo>
                      <a:cubicBezTo>
                        <a:pt x="5" y="0"/>
                        <a:pt x="0" y="5"/>
                        <a:pt x="0" y="11"/>
                      </a:cubicBezTo>
                      <a:cubicBezTo>
                        <a:pt x="0" y="58"/>
                        <a:pt x="0" y="58"/>
                        <a:pt x="0" y="58"/>
                      </a:cubicBezTo>
                      <a:cubicBezTo>
                        <a:pt x="0" y="65"/>
                        <a:pt x="5" y="70"/>
                        <a:pt x="11" y="70"/>
                      </a:cubicBezTo>
                      <a:cubicBezTo>
                        <a:pt x="230" y="70"/>
                        <a:pt x="230" y="70"/>
                        <a:pt x="230" y="70"/>
                      </a:cubicBezTo>
                      <a:cubicBezTo>
                        <a:pt x="236" y="70"/>
                        <a:pt x="241" y="65"/>
                        <a:pt x="241" y="58"/>
                      </a:cubicBezTo>
                      <a:cubicBezTo>
                        <a:pt x="241" y="11"/>
                        <a:pt x="241" y="11"/>
                        <a:pt x="241" y="11"/>
                      </a:cubicBezTo>
                      <a:cubicBezTo>
                        <a:pt x="241" y="5"/>
                        <a:pt x="236" y="0"/>
                        <a:pt x="230" y="0"/>
                      </a:cubicBezTo>
                      <a:close/>
                      <a:moveTo>
                        <a:pt x="163" y="45"/>
                      </a:moveTo>
                      <a:cubicBezTo>
                        <a:pt x="25" y="45"/>
                        <a:pt x="25" y="45"/>
                        <a:pt x="25" y="45"/>
                      </a:cubicBezTo>
                      <a:cubicBezTo>
                        <a:pt x="25" y="24"/>
                        <a:pt x="25" y="24"/>
                        <a:pt x="25" y="24"/>
                      </a:cubicBezTo>
                      <a:cubicBezTo>
                        <a:pt x="163" y="24"/>
                        <a:pt x="163" y="24"/>
                        <a:pt x="163" y="24"/>
                      </a:cubicBezTo>
                      <a:lnTo>
                        <a:pt x="163" y="45"/>
                      </a:lnTo>
                      <a:close/>
                      <a:moveTo>
                        <a:pt x="212" y="44"/>
                      </a:moveTo>
                      <a:cubicBezTo>
                        <a:pt x="207" y="44"/>
                        <a:pt x="202" y="40"/>
                        <a:pt x="202" y="35"/>
                      </a:cubicBezTo>
                      <a:cubicBezTo>
                        <a:pt x="202" y="29"/>
                        <a:pt x="207" y="25"/>
                        <a:pt x="212" y="25"/>
                      </a:cubicBezTo>
                      <a:cubicBezTo>
                        <a:pt x="218" y="25"/>
                        <a:pt x="222" y="29"/>
                        <a:pt x="222" y="35"/>
                      </a:cubicBezTo>
                      <a:cubicBezTo>
                        <a:pt x="222" y="40"/>
                        <a:pt x="218" y="44"/>
                        <a:pt x="212" y="44"/>
                      </a:cubicBezTo>
                      <a:close/>
                    </a:path>
                  </a:pathLst>
                </a:custGeom>
                <a:solidFill>
                  <a:srgbClr val="707072"/>
                </a:solidFill>
                <a:ln w="12700">
                  <a:noFill/>
                </a:ln>
              </p:spPr>
              <p:txBody>
                <a:bodyPr vert="horz" wrap="square" lIns="91416" tIns="45708" rIns="91416" bIns="45708" numCol="1" anchor="t" anchorCtr="0" compatLnSpc="1">
                  <a:prstTxWarp prst="textNoShape">
                    <a:avLst/>
                  </a:prstTxWarp>
                </a:bodyPr>
                <a:lstStyle/>
                <a:p>
                  <a:pPr defTabSz="914126"/>
                  <a:endParaRPr lang="en-US" sz="1799" kern="0">
                    <a:solidFill>
                      <a:sysClr val="windowText" lastClr="000000"/>
                    </a:solidFill>
                  </a:endParaRPr>
                </a:p>
              </p:txBody>
            </p:sp>
          </p:grpSp>
          <p:cxnSp>
            <p:nvCxnSpPr>
              <p:cNvPr id="286" name="Straight Connector 285"/>
              <p:cNvCxnSpPr/>
              <p:nvPr/>
            </p:nvCxnSpPr>
            <p:spPr>
              <a:xfrm flipV="1">
                <a:off x="4778578" y="2495550"/>
                <a:ext cx="0" cy="741141"/>
              </a:xfrm>
              <a:prstGeom prst="line">
                <a:avLst/>
              </a:prstGeom>
              <a:noFill/>
              <a:ln w="38100" cap="rnd" cmpd="sng" algn="ctr">
                <a:solidFill>
                  <a:schemeClr val="tx2">
                    <a:lumMod val="50000"/>
                    <a:lumOff val="50000"/>
                  </a:schemeClr>
                </a:solidFill>
                <a:prstDash val="sysDot"/>
                <a:miter lim="800000"/>
                <a:headEnd type="triangle" w="med" len="med"/>
                <a:tailEnd type="triangle" w="med" len="med"/>
              </a:ln>
              <a:effectLst/>
            </p:spPr>
          </p:cxnSp>
          <p:sp>
            <p:nvSpPr>
              <p:cNvPr id="389" name="Rectangle 388"/>
              <p:cNvSpPr/>
              <p:nvPr/>
            </p:nvSpPr>
            <p:spPr>
              <a:xfrm flipH="1">
                <a:off x="4304464" y="1637716"/>
                <a:ext cx="962128" cy="400110"/>
              </a:xfrm>
              <a:prstGeom prst="rect">
                <a:avLst/>
              </a:prstGeom>
            </p:spPr>
            <p:txBody>
              <a:bodyPr wrap="square" anchor="ctr">
                <a:spAutoFit/>
              </a:bodyPr>
              <a:lstStyle/>
              <a:p>
                <a:pPr algn="ctr" defTabSz="914126"/>
                <a:r>
                  <a:rPr lang="en-US" sz="1000" kern="0" dirty="0">
                    <a:solidFill>
                      <a:sysClr val="windowText" lastClr="000000"/>
                    </a:solidFill>
                  </a:rPr>
                  <a:t>Cloud Web Protection</a:t>
                </a:r>
              </a:p>
            </p:txBody>
          </p:sp>
        </p:grpSp>
      </p:grpSp>
      <p:grpSp>
        <p:nvGrpSpPr>
          <p:cNvPr id="18" name="Group 17"/>
          <p:cNvGrpSpPr/>
          <p:nvPr/>
        </p:nvGrpSpPr>
        <p:grpSpPr>
          <a:xfrm>
            <a:off x="5103800" y="1124223"/>
            <a:ext cx="785989" cy="2346301"/>
            <a:chOff x="5103800" y="1124223"/>
            <a:chExt cx="785989" cy="2346301"/>
          </a:xfrm>
        </p:grpSpPr>
        <p:sp>
          <p:nvSpPr>
            <p:cNvPr id="292" name="Rectangle 291"/>
            <p:cNvSpPr/>
            <p:nvPr/>
          </p:nvSpPr>
          <p:spPr>
            <a:xfrm rot="5400000" flipV="1">
              <a:off x="4728310" y="2592542"/>
              <a:ext cx="1530599" cy="225366"/>
            </a:xfrm>
            <a:prstGeom prst="rect">
              <a:avLst/>
            </a:prstGeom>
            <a:solidFill>
              <a:schemeClr val="bg2">
                <a:lumMod val="85000"/>
                <a:lumOff val="15000"/>
              </a:schemeClr>
            </a:solidFill>
            <a:ln w="9525">
              <a:noFill/>
              <a:miter lim="800000"/>
              <a:headEnd/>
              <a:tailEnd/>
            </a:ln>
          </p:spPr>
          <p:txBody>
            <a:bodyPr wrap="square" rtlCol="0" anchor="ctr"/>
            <a:lstStyle/>
            <a:p>
              <a:pPr algn="ctr" defTabSz="914126"/>
              <a:endParaRPr lang="en-US" sz="1799" kern="0" dirty="0">
                <a:solidFill>
                  <a:srgbClr val="404040"/>
                </a:solidFill>
              </a:endParaRPr>
            </a:p>
          </p:txBody>
        </p:sp>
        <p:grpSp>
          <p:nvGrpSpPr>
            <p:cNvPr id="14" name="Group 13"/>
            <p:cNvGrpSpPr/>
            <p:nvPr/>
          </p:nvGrpSpPr>
          <p:grpSpPr>
            <a:xfrm>
              <a:off x="5103800" y="1124223"/>
              <a:ext cx="785989" cy="2134901"/>
              <a:chOff x="5103800" y="1124223"/>
              <a:chExt cx="785989" cy="2134901"/>
            </a:xfrm>
          </p:grpSpPr>
          <p:sp>
            <p:nvSpPr>
              <p:cNvPr id="399" name="Freeform 211"/>
              <p:cNvSpPr>
                <a:spLocks/>
              </p:cNvSpPr>
              <p:nvPr/>
            </p:nvSpPr>
            <p:spPr bwMode="auto">
              <a:xfrm flipH="1">
                <a:off x="5103800" y="1507903"/>
                <a:ext cx="785989" cy="450722"/>
              </a:xfrm>
              <a:custGeom>
                <a:avLst/>
                <a:gdLst>
                  <a:gd name="T0" fmla="*/ 2421 w 2797"/>
                  <a:gd name="T1" fmla="*/ 681 h 1561"/>
                  <a:gd name="T2" fmla="*/ 2422 w 2797"/>
                  <a:gd name="T3" fmla="*/ 646 h 1561"/>
                  <a:gd name="T4" fmla="*/ 1775 w 2797"/>
                  <a:gd name="T5" fmla="*/ 0 h 1561"/>
                  <a:gd name="T6" fmla="*/ 1208 w 2797"/>
                  <a:gd name="T7" fmla="*/ 336 h 1561"/>
                  <a:gd name="T8" fmla="*/ 915 w 2797"/>
                  <a:gd name="T9" fmla="*/ 224 h 1561"/>
                  <a:gd name="T10" fmla="*/ 474 w 2797"/>
                  <a:gd name="T11" fmla="*/ 664 h 1561"/>
                  <a:gd name="T12" fmla="*/ 475 w 2797"/>
                  <a:gd name="T13" fmla="*/ 677 h 1561"/>
                  <a:gd name="T14" fmla="*/ 441 w 2797"/>
                  <a:gd name="T15" fmla="*/ 676 h 1561"/>
                  <a:gd name="T16" fmla="*/ 0 w 2797"/>
                  <a:gd name="T17" fmla="*/ 1117 h 1561"/>
                  <a:gd name="T18" fmla="*/ 415 w 2797"/>
                  <a:gd name="T19" fmla="*/ 1556 h 1561"/>
                  <a:gd name="T20" fmla="*/ 415 w 2797"/>
                  <a:gd name="T21" fmla="*/ 1561 h 1561"/>
                  <a:gd name="T22" fmla="*/ 2332 w 2797"/>
                  <a:gd name="T23" fmla="*/ 1561 h 1561"/>
                  <a:gd name="T24" fmla="*/ 2332 w 2797"/>
                  <a:gd name="T25" fmla="*/ 1556 h 1561"/>
                  <a:gd name="T26" fmla="*/ 2357 w 2797"/>
                  <a:gd name="T27" fmla="*/ 1557 h 1561"/>
                  <a:gd name="T28" fmla="*/ 2797 w 2797"/>
                  <a:gd name="T29" fmla="*/ 1117 h 1561"/>
                  <a:gd name="T30" fmla="*/ 2421 w 2797"/>
                  <a:gd name="T31" fmla="*/ 681 h 1561"/>
                  <a:gd name="connsiteX0" fmla="*/ 8656 w 10000"/>
                  <a:gd name="connsiteY0" fmla="*/ 4363 h 10000"/>
                  <a:gd name="connsiteX1" fmla="*/ 8659 w 10000"/>
                  <a:gd name="connsiteY1" fmla="*/ 4138 h 10000"/>
                  <a:gd name="connsiteX2" fmla="*/ 6346 w 10000"/>
                  <a:gd name="connsiteY2" fmla="*/ 0 h 10000"/>
                  <a:gd name="connsiteX3" fmla="*/ 4319 w 10000"/>
                  <a:gd name="connsiteY3" fmla="*/ 2152 h 10000"/>
                  <a:gd name="connsiteX4" fmla="*/ 3271 w 10000"/>
                  <a:gd name="connsiteY4" fmla="*/ 1435 h 10000"/>
                  <a:gd name="connsiteX5" fmla="*/ 1695 w 10000"/>
                  <a:gd name="connsiteY5" fmla="*/ 4254 h 10000"/>
                  <a:gd name="connsiteX6" fmla="*/ 1698 w 10000"/>
                  <a:gd name="connsiteY6" fmla="*/ 4337 h 10000"/>
                  <a:gd name="connsiteX7" fmla="*/ 1577 w 10000"/>
                  <a:gd name="connsiteY7" fmla="*/ 4331 h 10000"/>
                  <a:gd name="connsiteX8" fmla="*/ 0 w 10000"/>
                  <a:gd name="connsiteY8" fmla="*/ 7156 h 10000"/>
                  <a:gd name="connsiteX9" fmla="*/ 1484 w 10000"/>
                  <a:gd name="connsiteY9" fmla="*/ 9968 h 10000"/>
                  <a:gd name="connsiteX10" fmla="*/ 1484 w 10000"/>
                  <a:gd name="connsiteY10" fmla="*/ 10000 h 10000"/>
                  <a:gd name="connsiteX11" fmla="*/ 8338 w 10000"/>
                  <a:gd name="connsiteY11" fmla="*/ 10000 h 10000"/>
                  <a:gd name="connsiteX12" fmla="*/ 8427 w 10000"/>
                  <a:gd name="connsiteY12" fmla="*/ 9974 h 10000"/>
                  <a:gd name="connsiteX13" fmla="*/ 10000 w 10000"/>
                  <a:gd name="connsiteY13" fmla="*/ 7156 h 10000"/>
                  <a:gd name="connsiteX14" fmla="*/ 8656 w 10000"/>
                  <a:gd name="connsiteY14" fmla="*/ 4363 h 10000"/>
                  <a:gd name="connsiteX0" fmla="*/ 8656 w 10000"/>
                  <a:gd name="connsiteY0" fmla="*/ 4363 h 10000"/>
                  <a:gd name="connsiteX1" fmla="*/ 8659 w 10000"/>
                  <a:gd name="connsiteY1" fmla="*/ 4138 h 10000"/>
                  <a:gd name="connsiteX2" fmla="*/ 6346 w 10000"/>
                  <a:gd name="connsiteY2" fmla="*/ 0 h 10000"/>
                  <a:gd name="connsiteX3" fmla="*/ 4319 w 10000"/>
                  <a:gd name="connsiteY3" fmla="*/ 2152 h 10000"/>
                  <a:gd name="connsiteX4" fmla="*/ 3271 w 10000"/>
                  <a:gd name="connsiteY4" fmla="*/ 1435 h 10000"/>
                  <a:gd name="connsiteX5" fmla="*/ 1695 w 10000"/>
                  <a:gd name="connsiteY5" fmla="*/ 4254 h 10000"/>
                  <a:gd name="connsiteX6" fmla="*/ 1698 w 10000"/>
                  <a:gd name="connsiteY6" fmla="*/ 4337 h 10000"/>
                  <a:gd name="connsiteX7" fmla="*/ 1577 w 10000"/>
                  <a:gd name="connsiteY7" fmla="*/ 4331 h 10000"/>
                  <a:gd name="connsiteX8" fmla="*/ 0 w 10000"/>
                  <a:gd name="connsiteY8" fmla="*/ 7156 h 10000"/>
                  <a:gd name="connsiteX9" fmla="*/ 1484 w 10000"/>
                  <a:gd name="connsiteY9" fmla="*/ 9968 h 10000"/>
                  <a:gd name="connsiteX10" fmla="*/ 1484 w 10000"/>
                  <a:gd name="connsiteY10" fmla="*/ 10000 h 10000"/>
                  <a:gd name="connsiteX11" fmla="*/ 8427 w 10000"/>
                  <a:gd name="connsiteY11" fmla="*/ 9974 h 10000"/>
                  <a:gd name="connsiteX12" fmla="*/ 10000 w 10000"/>
                  <a:gd name="connsiteY12" fmla="*/ 7156 h 10000"/>
                  <a:gd name="connsiteX13" fmla="*/ 8656 w 10000"/>
                  <a:gd name="connsiteY13" fmla="*/ 4363 h 10000"/>
                  <a:gd name="connsiteX0" fmla="*/ 8656 w 10000"/>
                  <a:gd name="connsiteY0" fmla="*/ 4363 h 9974"/>
                  <a:gd name="connsiteX1" fmla="*/ 8659 w 10000"/>
                  <a:gd name="connsiteY1" fmla="*/ 4138 h 9974"/>
                  <a:gd name="connsiteX2" fmla="*/ 6346 w 10000"/>
                  <a:gd name="connsiteY2" fmla="*/ 0 h 9974"/>
                  <a:gd name="connsiteX3" fmla="*/ 4319 w 10000"/>
                  <a:gd name="connsiteY3" fmla="*/ 2152 h 9974"/>
                  <a:gd name="connsiteX4" fmla="*/ 3271 w 10000"/>
                  <a:gd name="connsiteY4" fmla="*/ 1435 h 9974"/>
                  <a:gd name="connsiteX5" fmla="*/ 1695 w 10000"/>
                  <a:gd name="connsiteY5" fmla="*/ 4254 h 9974"/>
                  <a:gd name="connsiteX6" fmla="*/ 1698 w 10000"/>
                  <a:gd name="connsiteY6" fmla="*/ 4337 h 9974"/>
                  <a:gd name="connsiteX7" fmla="*/ 1577 w 10000"/>
                  <a:gd name="connsiteY7" fmla="*/ 4331 h 9974"/>
                  <a:gd name="connsiteX8" fmla="*/ 0 w 10000"/>
                  <a:gd name="connsiteY8" fmla="*/ 7156 h 9974"/>
                  <a:gd name="connsiteX9" fmla="*/ 1484 w 10000"/>
                  <a:gd name="connsiteY9" fmla="*/ 9968 h 9974"/>
                  <a:gd name="connsiteX10" fmla="*/ 8427 w 10000"/>
                  <a:gd name="connsiteY10" fmla="*/ 9974 h 9974"/>
                  <a:gd name="connsiteX11" fmla="*/ 10000 w 10000"/>
                  <a:gd name="connsiteY11" fmla="*/ 7156 h 9974"/>
                  <a:gd name="connsiteX12" fmla="*/ 8656 w 10000"/>
                  <a:gd name="connsiteY12" fmla="*/ 4363 h 9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000" h="9974">
                    <a:moveTo>
                      <a:pt x="8656" y="4363"/>
                    </a:moveTo>
                    <a:cubicBezTo>
                      <a:pt x="8656" y="4286"/>
                      <a:pt x="8659" y="4209"/>
                      <a:pt x="8659" y="4138"/>
                    </a:cubicBezTo>
                    <a:cubicBezTo>
                      <a:pt x="8659" y="1851"/>
                      <a:pt x="7622" y="0"/>
                      <a:pt x="6346" y="0"/>
                    </a:cubicBezTo>
                    <a:cubicBezTo>
                      <a:pt x="5474" y="0"/>
                      <a:pt x="4712" y="865"/>
                      <a:pt x="4319" y="2152"/>
                    </a:cubicBezTo>
                    <a:cubicBezTo>
                      <a:pt x="4040" y="1704"/>
                      <a:pt x="3675" y="1435"/>
                      <a:pt x="3271" y="1435"/>
                    </a:cubicBezTo>
                    <a:cubicBezTo>
                      <a:pt x="2403" y="1435"/>
                      <a:pt x="1695" y="2697"/>
                      <a:pt x="1695" y="4254"/>
                    </a:cubicBezTo>
                    <a:cubicBezTo>
                      <a:pt x="1695" y="4286"/>
                      <a:pt x="1698" y="4311"/>
                      <a:pt x="1698" y="4337"/>
                    </a:cubicBezTo>
                    <a:cubicBezTo>
                      <a:pt x="1655" y="4337"/>
                      <a:pt x="1616" y="4331"/>
                      <a:pt x="1577" y="4331"/>
                    </a:cubicBezTo>
                    <a:cubicBezTo>
                      <a:pt x="704" y="4331"/>
                      <a:pt x="0" y="5593"/>
                      <a:pt x="0" y="7156"/>
                    </a:cubicBezTo>
                    <a:cubicBezTo>
                      <a:pt x="0" y="8661"/>
                      <a:pt x="658" y="9885"/>
                      <a:pt x="1484" y="9968"/>
                    </a:cubicBezTo>
                    <a:lnTo>
                      <a:pt x="8427" y="9974"/>
                    </a:lnTo>
                    <a:cubicBezTo>
                      <a:pt x="9296" y="9974"/>
                      <a:pt x="10000" y="8712"/>
                      <a:pt x="10000" y="7156"/>
                    </a:cubicBezTo>
                    <a:cubicBezTo>
                      <a:pt x="10000" y="5734"/>
                      <a:pt x="9417" y="4561"/>
                      <a:pt x="8656" y="4363"/>
                    </a:cubicBezTo>
                    <a:close/>
                  </a:path>
                </a:pathLst>
              </a:custGeom>
              <a:solidFill>
                <a:schemeClr val="bg2"/>
              </a:solidFill>
              <a:ln w="38100">
                <a:solidFill>
                  <a:schemeClr val="bg1">
                    <a:lumMod val="75000"/>
                  </a:schemeClr>
                </a:solidFill>
              </a:ln>
            </p:spPr>
            <p:txBody>
              <a:bodyPr vert="horz" wrap="square" lIns="91416" tIns="45708" rIns="91416" bIns="45708" numCol="1" anchor="t" anchorCtr="0" compatLnSpc="1">
                <a:prstTxWarp prst="textNoShape">
                  <a:avLst/>
                </a:prstTxWarp>
              </a:bodyPr>
              <a:lstStyle/>
              <a:p>
                <a:pPr defTabSz="914126">
                  <a:defRPr/>
                </a:pPr>
                <a:endParaRPr lang="en-US" sz="1100" kern="0">
                  <a:solidFill>
                    <a:sysClr val="windowText" lastClr="000000"/>
                  </a:solidFill>
                </a:endParaRPr>
              </a:p>
            </p:txBody>
          </p:sp>
          <p:grpSp>
            <p:nvGrpSpPr>
              <p:cNvPr id="293" name="Group 292"/>
              <p:cNvGrpSpPr/>
              <p:nvPr/>
            </p:nvGrpSpPr>
            <p:grpSpPr>
              <a:xfrm flipV="1">
                <a:off x="5233590" y="1736453"/>
                <a:ext cx="520044" cy="155332"/>
                <a:chOff x="5173543" y="1992208"/>
                <a:chExt cx="1366378" cy="408124"/>
              </a:xfrm>
            </p:grpSpPr>
            <p:sp>
              <p:nvSpPr>
                <p:cNvPr id="295" name="Rectangle 294"/>
                <p:cNvSpPr/>
                <p:nvPr/>
              </p:nvSpPr>
              <p:spPr>
                <a:xfrm>
                  <a:off x="5229225" y="2024568"/>
                  <a:ext cx="1257300" cy="322842"/>
                </a:xfrm>
                <a:prstGeom prst="rect">
                  <a:avLst/>
                </a:prstGeom>
                <a:solidFill>
                  <a:schemeClr val="bg2"/>
                </a:solidFill>
                <a:ln w="9525">
                  <a:noFill/>
                  <a:miter lim="800000"/>
                  <a:headEnd/>
                  <a:tailEnd/>
                </a:ln>
              </p:spPr>
              <p:txBody>
                <a:bodyPr wrap="square" rtlCol="0" anchor="ctr"/>
                <a:lstStyle/>
                <a:p>
                  <a:pPr algn="ctr" defTabSz="914126"/>
                  <a:endParaRPr lang="en-US" sz="1799" kern="0" dirty="0">
                    <a:solidFill>
                      <a:srgbClr val="404040"/>
                    </a:solidFill>
                    <a:latin typeface="Arial"/>
                  </a:endParaRPr>
                </a:p>
              </p:txBody>
            </p:sp>
            <p:sp>
              <p:nvSpPr>
                <p:cNvPr id="296" name="Freeform 13"/>
                <p:cNvSpPr>
                  <a:spLocks noEditPoints="1"/>
                </p:cNvSpPr>
                <p:nvPr/>
              </p:nvSpPr>
              <p:spPr bwMode="auto">
                <a:xfrm>
                  <a:off x="5173543" y="1992208"/>
                  <a:ext cx="1366378" cy="408124"/>
                </a:xfrm>
                <a:custGeom>
                  <a:avLst/>
                  <a:gdLst>
                    <a:gd name="T0" fmla="*/ 230 w 241"/>
                    <a:gd name="T1" fmla="*/ 0 h 70"/>
                    <a:gd name="T2" fmla="*/ 11 w 241"/>
                    <a:gd name="T3" fmla="*/ 0 h 70"/>
                    <a:gd name="T4" fmla="*/ 0 w 241"/>
                    <a:gd name="T5" fmla="*/ 11 h 70"/>
                    <a:gd name="T6" fmla="*/ 0 w 241"/>
                    <a:gd name="T7" fmla="*/ 58 h 70"/>
                    <a:gd name="T8" fmla="*/ 11 w 241"/>
                    <a:gd name="T9" fmla="*/ 70 h 70"/>
                    <a:gd name="T10" fmla="*/ 230 w 241"/>
                    <a:gd name="T11" fmla="*/ 70 h 70"/>
                    <a:gd name="T12" fmla="*/ 241 w 241"/>
                    <a:gd name="T13" fmla="*/ 58 h 70"/>
                    <a:gd name="T14" fmla="*/ 241 w 241"/>
                    <a:gd name="T15" fmla="*/ 11 h 70"/>
                    <a:gd name="T16" fmla="*/ 230 w 241"/>
                    <a:gd name="T17" fmla="*/ 0 h 70"/>
                    <a:gd name="T18" fmla="*/ 163 w 241"/>
                    <a:gd name="T19" fmla="*/ 45 h 70"/>
                    <a:gd name="T20" fmla="*/ 25 w 241"/>
                    <a:gd name="T21" fmla="*/ 45 h 70"/>
                    <a:gd name="T22" fmla="*/ 25 w 241"/>
                    <a:gd name="T23" fmla="*/ 24 h 70"/>
                    <a:gd name="T24" fmla="*/ 163 w 241"/>
                    <a:gd name="T25" fmla="*/ 24 h 70"/>
                    <a:gd name="T26" fmla="*/ 163 w 241"/>
                    <a:gd name="T27" fmla="*/ 45 h 70"/>
                    <a:gd name="T28" fmla="*/ 212 w 241"/>
                    <a:gd name="T29" fmla="*/ 44 h 70"/>
                    <a:gd name="T30" fmla="*/ 202 w 241"/>
                    <a:gd name="T31" fmla="*/ 35 h 70"/>
                    <a:gd name="T32" fmla="*/ 212 w 241"/>
                    <a:gd name="T33" fmla="*/ 25 h 70"/>
                    <a:gd name="T34" fmla="*/ 222 w 241"/>
                    <a:gd name="T35" fmla="*/ 35 h 70"/>
                    <a:gd name="T36" fmla="*/ 212 w 241"/>
                    <a:gd name="T37" fmla="*/ 44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41" h="70">
                      <a:moveTo>
                        <a:pt x="230" y="0"/>
                      </a:moveTo>
                      <a:cubicBezTo>
                        <a:pt x="11" y="0"/>
                        <a:pt x="11" y="0"/>
                        <a:pt x="11" y="0"/>
                      </a:cubicBezTo>
                      <a:cubicBezTo>
                        <a:pt x="5" y="0"/>
                        <a:pt x="0" y="5"/>
                        <a:pt x="0" y="11"/>
                      </a:cubicBezTo>
                      <a:cubicBezTo>
                        <a:pt x="0" y="58"/>
                        <a:pt x="0" y="58"/>
                        <a:pt x="0" y="58"/>
                      </a:cubicBezTo>
                      <a:cubicBezTo>
                        <a:pt x="0" y="65"/>
                        <a:pt x="5" y="70"/>
                        <a:pt x="11" y="70"/>
                      </a:cubicBezTo>
                      <a:cubicBezTo>
                        <a:pt x="230" y="70"/>
                        <a:pt x="230" y="70"/>
                        <a:pt x="230" y="70"/>
                      </a:cubicBezTo>
                      <a:cubicBezTo>
                        <a:pt x="236" y="70"/>
                        <a:pt x="241" y="65"/>
                        <a:pt x="241" y="58"/>
                      </a:cubicBezTo>
                      <a:cubicBezTo>
                        <a:pt x="241" y="11"/>
                        <a:pt x="241" y="11"/>
                        <a:pt x="241" y="11"/>
                      </a:cubicBezTo>
                      <a:cubicBezTo>
                        <a:pt x="241" y="5"/>
                        <a:pt x="236" y="0"/>
                        <a:pt x="230" y="0"/>
                      </a:cubicBezTo>
                      <a:close/>
                      <a:moveTo>
                        <a:pt x="163" y="45"/>
                      </a:moveTo>
                      <a:cubicBezTo>
                        <a:pt x="25" y="45"/>
                        <a:pt x="25" y="45"/>
                        <a:pt x="25" y="45"/>
                      </a:cubicBezTo>
                      <a:cubicBezTo>
                        <a:pt x="25" y="24"/>
                        <a:pt x="25" y="24"/>
                        <a:pt x="25" y="24"/>
                      </a:cubicBezTo>
                      <a:cubicBezTo>
                        <a:pt x="163" y="24"/>
                        <a:pt x="163" y="24"/>
                        <a:pt x="163" y="24"/>
                      </a:cubicBezTo>
                      <a:lnTo>
                        <a:pt x="163" y="45"/>
                      </a:lnTo>
                      <a:close/>
                      <a:moveTo>
                        <a:pt x="212" y="44"/>
                      </a:moveTo>
                      <a:cubicBezTo>
                        <a:pt x="207" y="44"/>
                        <a:pt x="202" y="40"/>
                        <a:pt x="202" y="35"/>
                      </a:cubicBezTo>
                      <a:cubicBezTo>
                        <a:pt x="202" y="29"/>
                        <a:pt x="207" y="25"/>
                        <a:pt x="212" y="25"/>
                      </a:cubicBezTo>
                      <a:cubicBezTo>
                        <a:pt x="218" y="25"/>
                        <a:pt x="222" y="29"/>
                        <a:pt x="222" y="35"/>
                      </a:cubicBezTo>
                      <a:cubicBezTo>
                        <a:pt x="222" y="40"/>
                        <a:pt x="218" y="44"/>
                        <a:pt x="212" y="44"/>
                      </a:cubicBezTo>
                      <a:close/>
                    </a:path>
                  </a:pathLst>
                </a:custGeom>
                <a:solidFill>
                  <a:srgbClr val="707072"/>
                </a:solidFill>
                <a:ln w="12700">
                  <a:noFill/>
                </a:ln>
              </p:spPr>
              <p:txBody>
                <a:bodyPr vert="horz" wrap="square" lIns="91416" tIns="45708" rIns="91416" bIns="45708" numCol="1" anchor="t" anchorCtr="0" compatLnSpc="1">
                  <a:prstTxWarp prst="textNoShape">
                    <a:avLst/>
                  </a:prstTxWarp>
                </a:bodyPr>
                <a:lstStyle/>
                <a:p>
                  <a:pPr defTabSz="914126"/>
                  <a:endParaRPr lang="en-US" sz="1799" kern="0">
                    <a:solidFill>
                      <a:sysClr val="windowText" lastClr="000000"/>
                    </a:solidFill>
                  </a:endParaRPr>
                </a:p>
              </p:txBody>
            </p:sp>
          </p:grpSp>
          <p:cxnSp>
            <p:nvCxnSpPr>
              <p:cNvPr id="294" name="Straight Connector 293"/>
              <p:cNvCxnSpPr/>
              <p:nvPr/>
            </p:nvCxnSpPr>
            <p:spPr>
              <a:xfrm flipV="1">
                <a:off x="5493609" y="1978964"/>
                <a:ext cx="0" cy="1280160"/>
              </a:xfrm>
              <a:prstGeom prst="line">
                <a:avLst/>
              </a:prstGeom>
              <a:noFill/>
              <a:ln w="38100" cap="rnd" cmpd="sng" algn="ctr">
                <a:solidFill>
                  <a:schemeClr val="tx2">
                    <a:lumMod val="50000"/>
                    <a:lumOff val="50000"/>
                  </a:schemeClr>
                </a:solidFill>
                <a:prstDash val="sysDot"/>
                <a:miter lim="800000"/>
                <a:headEnd type="triangle" w="med" len="med"/>
                <a:tailEnd type="triangle" w="med" len="med"/>
              </a:ln>
              <a:effectLst/>
            </p:spPr>
          </p:cxnSp>
          <p:sp>
            <p:nvSpPr>
              <p:cNvPr id="390" name="Rectangle 389"/>
              <p:cNvSpPr/>
              <p:nvPr/>
            </p:nvSpPr>
            <p:spPr>
              <a:xfrm flipH="1">
                <a:off x="5160742" y="1124223"/>
                <a:ext cx="649622" cy="400110"/>
              </a:xfrm>
              <a:prstGeom prst="rect">
                <a:avLst/>
              </a:prstGeom>
            </p:spPr>
            <p:txBody>
              <a:bodyPr wrap="square" anchor="ctr">
                <a:spAutoFit/>
              </a:bodyPr>
              <a:lstStyle/>
              <a:p>
                <a:pPr algn="ctr" defTabSz="914126"/>
                <a:r>
                  <a:rPr lang="en-US" sz="1000" kern="0" dirty="0">
                    <a:solidFill>
                      <a:sysClr val="windowText" lastClr="000000"/>
                    </a:solidFill>
                  </a:rPr>
                  <a:t>VIP</a:t>
                </a:r>
                <a:br>
                  <a:rPr lang="en-US" sz="1000" kern="0" dirty="0">
                    <a:solidFill>
                      <a:sysClr val="windowText" lastClr="000000"/>
                    </a:solidFill>
                  </a:rPr>
                </a:br>
                <a:r>
                  <a:rPr lang="en-US" sz="1000" kern="0" dirty="0">
                    <a:solidFill>
                      <a:sysClr val="windowText" lastClr="000000"/>
                    </a:solidFill>
                  </a:rPr>
                  <a:t> Identity</a:t>
                </a:r>
              </a:p>
            </p:txBody>
          </p:sp>
        </p:grpSp>
      </p:grpSp>
      <p:grpSp>
        <p:nvGrpSpPr>
          <p:cNvPr id="15" name="Group 14"/>
          <p:cNvGrpSpPr/>
          <p:nvPr/>
        </p:nvGrpSpPr>
        <p:grpSpPr>
          <a:xfrm>
            <a:off x="5689325" y="1637716"/>
            <a:ext cx="785989" cy="1808676"/>
            <a:chOff x="5689325" y="1637716"/>
            <a:chExt cx="785989" cy="1808676"/>
          </a:xfrm>
        </p:grpSpPr>
        <p:sp>
          <p:nvSpPr>
            <p:cNvPr id="299" name="Rectangle 298"/>
            <p:cNvSpPr/>
            <p:nvPr/>
          </p:nvSpPr>
          <p:spPr>
            <a:xfrm rot="5400000" flipV="1">
              <a:off x="5598849" y="2838047"/>
              <a:ext cx="991324" cy="225366"/>
            </a:xfrm>
            <a:prstGeom prst="rect">
              <a:avLst/>
            </a:prstGeom>
            <a:solidFill>
              <a:schemeClr val="bg2">
                <a:lumMod val="85000"/>
                <a:lumOff val="15000"/>
              </a:schemeClr>
            </a:solidFill>
            <a:ln w="9525">
              <a:noFill/>
              <a:miter lim="800000"/>
              <a:headEnd/>
              <a:tailEnd/>
            </a:ln>
          </p:spPr>
          <p:txBody>
            <a:bodyPr wrap="square" rtlCol="0" anchor="ctr"/>
            <a:lstStyle/>
            <a:p>
              <a:pPr algn="ctr" defTabSz="914126"/>
              <a:endParaRPr lang="en-US" sz="1799" kern="0" dirty="0">
                <a:solidFill>
                  <a:sysClr val="windowText" lastClr="000000"/>
                </a:solidFill>
              </a:endParaRPr>
            </a:p>
          </p:txBody>
        </p:sp>
        <p:sp>
          <p:nvSpPr>
            <p:cNvPr id="298" name="Freeform 211"/>
            <p:cNvSpPr>
              <a:spLocks/>
            </p:cNvSpPr>
            <p:nvPr/>
          </p:nvSpPr>
          <p:spPr bwMode="auto">
            <a:xfrm flipH="1">
              <a:off x="5689325" y="2020153"/>
              <a:ext cx="785989" cy="450722"/>
            </a:xfrm>
            <a:custGeom>
              <a:avLst/>
              <a:gdLst>
                <a:gd name="T0" fmla="*/ 2421 w 2797"/>
                <a:gd name="T1" fmla="*/ 681 h 1561"/>
                <a:gd name="T2" fmla="*/ 2422 w 2797"/>
                <a:gd name="T3" fmla="*/ 646 h 1561"/>
                <a:gd name="T4" fmla="*/ 1775 w 2797"/>
                <a:gd name="T5" fmla="*/ 0 h 1561"/>
                <a:gd name="T6" fmla="*/ 1208 w 2797"/>
                <a:gd name="T7" fmla="*/ 336 h 1561"/>
                <a:gd name="T8" fmla="*/ 915 w 2797"/>
                <a:gd name="T9" fmla="*/ 224 h 1561"/>
                <a:gd name="T10" fmla="*/ 474 w 2797"/>
                <a:gd name="T11" fmla="*/ 664 h 1561"/>
                <a:gd name="T12" fmla="*/ 475 w 2797"/>
                <a:gd name="T13" fmla="*/ 677 h 1561"/>
                <a:gd name="T14" fmla="*/ 441 w 2797"/>
                <a:gd name="T15" fmla="*/ 676 h 1561"/>
                <a:gd name="T16" fmla="*/ 0 w 2797"/>
                <a:gd name="T17" fmla="*/ 1117 h 1561"/>
                <a:gd name="T18" fmla="*/ 415 w 2797"/>
                <a:gd name="T19" fmla="*/ 1556 h 1561"/>
                <a:gd name="T20" fmla="*/ 415 w 2797"/>
                <a:gd name="T21" fmla="*/ 1561 h 1561"/>
                <a:gd name="T22" fmla="*/ 2332 w 2797"/>
                <a:gd name="T23" fmla="*/ 1561 h 1561"/>
                <a:gd name="T24" fmla="*/ 2332 w 2797"/>
                <a:gd name="T25" fmla="*/ 1556 h 1561"/>
                <a:gd name="T26" fmla="*/ 2357 w 2797"/>
                <a:gd name="T27" fmla="*/ 1557 h 1561"/>
                <a:gd name="T28" fmla="*/ 2797 w 2797"/>
                <a:gd name="T29" fmla="*/ 1117 h 1561"/>
                <a:gd name="T30" fmla="*/ 2421 w 2797"/>
                <a:gd name="T31" fmla="*/ 681 h 1561"/>
                <a:gd name="connsiteX0" fmla="*/ 8656 w 10000"/>
                <a:gd name="connsiteY0" fmla="*/ 4363 h 10000"/>
                <a:gd name="connsiteX1" fmla="*/ 8659 w 10000"/>
                <a:gd name="connsiteY1" fmla="*/ 4138 h 10000"/>
                <a:gd name="connsiteX2" fmla="*/ 6346 w 10000"/>
                <a:gd name="connsiteY2" fmla="*/ 0 h 10000"/>
                <a:gd name="connsiteX3" fmla="*/ 4319 w 10000"/>
                <a:gd name="connsiteY3" fmla="*/ 2152 h 10000"/>
                <a:gd name="connsiteX4" fmla="*/ 3271 w 10000"/>
                <a:gd name="connsiteY4" fmla="*/ 1435 h 10000"/>
                <a:gd name="connsiteX5" fmla="*/ 1695 w 10000"/>
                <a:gd name="connsiteY5" fmla="*/ 4254 h 10000"/>
                <a:gd name="connsiteX6" fmla="*/ 1698 w 10000"/>
                <a:gd name="connsiteY6" fmla="*/ 4337 h 10000"/>
                <a:gd name="connsiteX7" fmla="*/ 1577 w 10000"/>
                <a:gd name="connsiteY7" fmla="*/ 4331 h 10000"/>
                <a:gd name="connsiteX8" fmla="*/ 0 w 10000"/>
                <a:gd name="connsiteY8" fmla="*/ 7156 h 10000"/>
                <a:gd name="connsiteX9" fmla="*/ 1484 w 10000"/>
                <a:gd name="connsiteY9" fmla="*/ 9968 h 10000"/>
                <a:gd name="connsiteX10" fmla="*/ 1484 w 10000"/>
                <a:gd name="connsiteY10" fmla="*/ 10000 h 10000"/>
                <a:gd name="connsiteX11" fmla="*/ 8338 w 10000"/>
                <a:gd name="connsiteY11" fmla="*/ 10000 h 10000"/>
                <a:gd name="connsiteX12" fmla="*/ 8427 w 10000"/>
                <a:gd name="connsiteY12" fmla="*/ 9974 h 10000"/>
                <a:gd name="connsiteX13" fmla="*/ 10000 w 10000"/>
                <a:gd name="connsiteY13" fmla="*/ 7156 h 10000"/>
                <a:gd name="connsiteX14" fmla="*/ 8656 w 10000"/>
                <a:gd name="connsiteY14" fmla="*/ 4363 h 10000"/>
                <a:gd name="connsiteX0" fmla="*/ 8656 w 10000"/>
                <a:gd name="connsiteY0" fmla="*/ 4363 h 10000"/>
                <a:gd name="connsiteX1" fmla="*/ 8659 w 10000"/>
                <a:gd name="connsiteY1" fmla="*/ 4138 h 10000"/>
                <a:gd name="connsiteX2" fmla="*/ 6346 w 10000"/>
                <a:gd name="connsiteY2" fmla="*/ 0 h 10000"/>
                <a:gd name="connsiteX3" fmla="*/ 4319 w 10000"/>
                <a:gd name="connsiteY3" fmla="*/ 2152 h 10000"/>
                <a:gd name="connsiteX4" fmla="*/ 3271 w 10000"/>
                <a:gd name="connsiteY4" fmla="*/ 1435 h 10000"/>
                <a:gd name="connsiteX5" fmla="*/ 1695 w 10000"/>
                <a:gd name="connsiteY5" fmla="*/ 4254 h 10000"/>
                <a:gd name="connsiteX6" fmla="*/ 1698 w 10000"/>
                <a:gd name="connsiteY6" fmla="*/ 4337 h 10000"/>
                <a:gd name="connsiteX7" fmla="*/ 1577 w 10000"/>
                <a:gd name="connsiteY7" fmla="*/ 4331 h 10000"/>
                <a:gd name="connsiteX8" fmla="*/ 0 w 10000"/>
                <a:gd name="connsiteY8" fmla="*/ 7156 h 10000"/>
                <a:gd name="connsiteX9" fmla="*/ 1484 w 10000"/>
                <a:gd name="connsiteY9" fmla="*/ 9968 h 10000"/>
                <a:gd name="connsiteX10" fmla="*/ 1484 w 10000"/>
                <a:gd name="connsiteY10" fmla="*/ 10000 h 10000"/>
                <a:gd name="connsiteX11" fmla="*/ 8427 w 10000"/>
                <a:gd name="connsiteY11" fmla="*/ 9974 h 10000"/>
                <a:gd name="connsiteX12" fmla="*/ 10000 w 10000"/>
                <a:gd name="connsiteY12" fmla="*/ 7156 h 10000"/>
                <a:gd name="connsiteX13" fmla="*/ 8656 w 10000"/>
                <a:gd name="connsiteY13" fmla="*/ 4363 h 10000"/>
                <a:gd name="connsiteX0" fmla="*/ 8656 w 10000"/>
                <a:gd name="connsiteY0" fmla="*/ 4363 h 9974"/>
                <a:gd name="connsiteX1" fmla="*/ 8659 w 10000"/>
                <a:gd name="connsiteY1" fmla="*/ 4138 h 9974"/>
                <a:gd name="connsiteX2" fmla="*/ 6346 w 10000"/>
                <a:gd name="connsiteY2" fmla="*/ 0 h 9974"/>
                <a:gd name="connsiteX3" fmla="*/ 4319 w 10000"/>
                <a:gd name="connsiteY3" fmla="*/ 2152 h 9974"/>
                <a:gd name="connsiteX4" fmla="*/ 3271 w 10000"/>
                <a:gd name="connsiteY4" fmla="*/ 1435 h 9974"/>
                <a:gd name="connsiteX5" fmla="*/ 1695 w 10000"/>
                <a:gd name="connsiteY5" fmla="*/ 4254 h 9974"/>
                <a:gd name="connsiteX6" fmla="*/ 1698 w 10000"/>
                <a:gd name="connsiteY6" fmla="*/ 4337 h 9974"/>
                <a:gd name="connsiteX7" fmla="*/ 1577 w 10000"/>
                <a:gd name="connsiteY7" fmla="*/ 4331 h 9974"/>
                <a:gd name="connsiteX8" fmla="*/ 0 w 10000"/>
                <a:gd name="connsiteY8" fmla="*/ 7156 h 9974"/>
                <a:gd name="connsiteX9" fmla="*/ 1484 w 10000"/>
                <a:gd name="connsiteY9" fmla="*/ 9968 h 9974"/>
                <a:gd name="connsiteX10" fmla="*/ 8427 w 10000"/>
                <a:gd name="connsiteY10" fmla="*/ 9974 h 9974"/>
                <a:gd name="connsiteX11" fmla="*/ 10000 w 10000"/>
                <a:gd name="connsiteY11" fmla="*/ 7156 h 9974"/>
                <a:gd name="connsiteX12" fmla="*/ 8656 w 10000"/>
                <a:gd name="connsiteY12" fmla="*/ 4363 h 9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000" h="9974">
                  <a:moveTo>
                    <a:pt x="8656" y="4363"/>
                  </a:moveTo>
                  <a:cubicBezTo>
                    <a:pt x="8656" y="4286"/>
                    <a:pt x="8659" y="4209"/>
                    <a:pt x="8659" y="4138"/>
                  </a:cubicBezTo>
                  <a:cubicBezTo>
                    <a:pt x="8659" y="1851"/>
                    <a:pt x="7622" y="0"/>
                    <a:pt x="6346" y="0"/>
                  </a:cubicBezTo>
                  <a:cubicBezTo>
                    <a:pt x="5474" y="0"/>
                    <a:pt x="4712" y="865"/>
                    <a:pt x="4319" y="2152"/>
                  </a:cubicBezTo>
                  <a:cubicBezTo>
                    <a:pt x="4040" y="1704"/>
                    <a:pt x="3675" y="1435"/>
                    <a:pt x="3271" y="1435"/>
                  </a:cubicBezTo>
                  <a:cubicBezTo>
                    <a:pt x="2403" y="1435"/>
                    <a:pt x="1695" y="2697"/>
                    <a:pt x="1695" y="4254"/>
                  </a:cubicBezTo>
                  <a:cubicBezTo>
                    <a:pt x="1695" y="4286"/>
                    <a:pt x="1698" y="4311"/>
                    <a:pt x="1698" y="4337"/>
                  </a:cubicBezTo>
                  <a:cubicBezTo>
                    <a:pt x="1655" y="4337"/>
                    <a:pt x="1616" y="4331"/>
                    <a:pt x="1577" y="4331"/>
                  </a:cubicBezTo>
                  <a:cubicBezTo>
                    <a:pt x="704" y="4331"/>
                    <a:pt x="0" y="5593"/>
                    <a:pt x="0" y="7156"/>
                  </a:cubicBezTo>
                  <a:cubicBezTo>
                    <a:pt x="0" y="8661"/>
                    <a:pt x="658" y="9885"/>
                    <a:pt x="1484" y="9968"/>
                  </a:cubicBezTo>
                  <a:lnTo>
                    <a:pt x="8427" y="9974"/>
                  </a:lnTo>
                  <a:cubicBezTo>
                    <a:pt x="9296" y="9974"/>
                    <a:pt x="10000" y="8712"/>
                    <a:pt x="10000" y="7156"/>
                  </a:cubicBezTo>
                  <a:cubicBezTo>
                    <a:pt x="10000" y="5734"/>
                    <a:pt x="9417" y="4561"/>
                    <a:pt x="8656" y="4363"/>
                  </a:cubicBezTo>
                  <a:close/>
                </a:path>
              </a:pathLst>
            </a:custGeom>
            <a:solidFill>
              <a:schemeClr val="bg2"/>
            </a:solidFill>
            <a:ln w="38100">
              <a:solidFill>
                <a:schemeClr val="bg1">
                  <a:lumMod val="75000"/>
                </a:schemeClr>
              </a:solidFill>
            </a:ln>
          </p:spPr>
          <p:txBody>
            <a:bodyPr vert="horz" wrap="square" lIns="91416" tIns="45708" rIns="91416" bIns="45708" numCol="1" anchor="t" anchorCtr="0" compatLnSpc="1">
              <a:prstTxWarp prst="textNoShape">
                <a:avLst/>
              </a:prstTxWarp>
            </a:bodyPr>
            <a:lstStyle/>
            <a:p>
              <a:pPr defTabSz="914126">
                <a:defRPr/>
              </a:pPr>
              <a:endParaRPr lang="en-US" sz="1100" kern="0">
                <a:solidFill>
                  <a:sysClr val="windowText" lastClr="000000"/>
                </a:solidFill>
              </a:endParaRPr>
            </a:p>
          </p:txBody>
        </p:sp>
        <p:grpSp>
          <p:nvGrpSpPr>
            <p:cNvPr id="300" name="Group 299"/>
            <p:cNvGrpSpPr/>
            <p:nvPr/>
          </p:nvGrpSpPr>
          <p:grpSpPr>
            <a:xfrm flipV="1">
              <a:off x="5834491" y="2247846"/>
              <a:ext cx="520044" cy="155332"/>
              <a:chOff x="5173543" y="1992208"/>
              <a:chExt cx="1366378" cy="408124"/>
            </a:xfrm>
          </p:grpSpPr>
          <p:sp>
            <p:nvSpPr>
              <p:cNvPr id="302" name="Rectangle 301"/>
              <p:cNvSpPr/>
              <p:nvPr/>
            </p:nvSpPr>
            <p:spPr>
              <a:xfrm>
                <a:off x="5229225" y="2024568"/>
                <a:ext cx="1257300" cy="322842"/>
              </a:xfrm>
              <a:prstGeom prst="rect">
                <a:avLst/>
              </a:prstGeom>
              <a:solidFill>
                <a:schemeClr val="bg2"/>
              </a:solidFill>
              <a:ln w="9525">
                <a:noFill/>
                <a:miter lim="800000"/>
                <a:headEnd/>
                <a:tailEnd/>
              </a:ln>
            </p:spPr>
            <p:txBody>
              <a:bodyPr wrap="square" rtlCol="0" anchor="ctr"/>
              <a:lstStyle/>
              <a:p>
                <a:pPr algn="ctr" defTabSz="914126"/>
                <a:endParaRPr lang="en-US" sz="1799" kern="0" dirty="0">
                  <a:solidFill>
                    <a:sysClr val="windowText" lastClr="000000"/>
                  </a:solidFill>
                  <a:latin typeface="Arial"/>
                </a:endParaRPr>
              </a:p>
            </p:txBody>
          </p:sp>
          <p:sp>
            <p:nvSpPr>
              <p:cNvPr id="315" name="Freeform 13"/>
              <p:cNvSpPr>
                <a:spLocks noEditPoints="1"/>
              </p:cNvSpPr>
              <p:nvPr/>
            </p:nvSpPr>
            <p:spPr bwMode="auto">
              <a:xfrm>
                <a:off x="5173543" y="1992208"/>
                <a:ext cx="1366378" cy="408124"/>
              </a:xfrm>
              <a:custGeom>
                <a:avLst/>
                <a:gdLst>
                  <a:gd name="T0" fmla="*/ 230 w 241"/>
                  <a:gd name="T1" fmla="*/ 0 h 70"/>
                  <a:gd name="T2" fmla="*/ 11 w 241"/>
                  <a:gd name="T3" fmla="*/ 0 h 70"/>
                  <a:gd name="T4" fmla="*/ 0 w 241"/>
                  <a:gd name="T5" fmla="*/ 11 h 70"/>
                  <a:gd name="T6" fmla="*/ 0 w 241"/>
                  <a:gd name="T7" fmla="*/ 58 h 70"/>
                  <a:gd name="T8" fmla="*/ 11 w 241"/>
                  <a:gd name="T9" fmla="*/ 70 h 70"/>
                  <a:gd name="T10" fmla="*/ 230 w 241"/>
                  <a:gd name="T11" fmla="*/ 70 h 70"/>
                  <a:gd name="T12" fmla="*/ 241 w 241"/>
                  <a:gd name="T13" fmla="*/ 58 h 70"/>
                  <a:gd name="T14" fmla="*/ 241 w 241"/>
                  <a:gd name="T15" fmla="*/ 11 h 70"/>
                  <a:gd name="T16" fmla="*/ 230 w 241"/>
                  <a:gd name="T17" fmla="*/ 0 h 70"/>
                  <a:gd name="T18" fmla="*/ 163 w 241"/>
                  <a:gd name="T19" fmla="*/ 45 h 70"/>
                  <a:gd name="T20" fmla="*/ 25 w 241"/>
                  <a:gd name="T21" fmla="*/ 45 h 70"/>
                  <a:gd name="T22" fmla="*/ 25 w 241"/>
                  <a:gd name="T23" fmla="*/ 24 h 70"/>
                  <a:gd name="T24" fmla="*/ 163 w 241"/>
                  <a:gd name="T25" fmla="*/ 24 h 70"/>
                  <a:gd name="T26" fmla="*/ 163 w 241"/>
                  <a:gd name="T27" fmla="*/ 45 h 70"/>
                  <a:gd name="T28" fmla="*/ 212 w 241"/>
                  <a:gd name="T29" fmla="*/ 44 h 70"/>
                  <a:gd name="T30" fmla="*/ 202 w 241"/>
                  <a:gd name="T31" fmla="*/ 35 h 70"/>
                  <a:gd name="T32" fmla="*/ 212 w 241"/>
                  <a:gd name="T33" fmla="*/ 25 h 70"/>
                  <a:gd name="T34" fmla="*/ 222 w 241"/>
                  <a:gd name="T35" fmla="*/ 35 h 70"/>
                  <a:gd name="T36" fmla="*/ 212 w 241"/>
                  <a:gd name="T37" fmla="*/ 44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41" h="70">
                    <a:moveTo>
                      <a:pt x="230" y="0"/>
                    </a:moveTo>
                    <a:cubicBezTo>
                      <a:pt x="11" y="0"/>
                      <a:pt x="11" y="0"/>
                      <a:pt x="11" y="0"/>
                    </a:cubicBezTo>
                    <a:cubicBezTo>
                      <a:pt x="5" y="0"/>
                      <a:pt x="0" y="5"/>
                      <a:pt x="0" y="11"/>
                    </a:cubicBezTo>
                    <a:cubicBezTo>
                      <a:pt x="0" y="58"/>
                      <a:pt x="0" y="58"/>
                      <a:pt x="0" y="58"/>
                    </a:cubicBezTo>
                    <a:cubicBezTo>
                      <a:pt x="0" y="65"/>
                      <a:pt x="5" y="70"/>
                      <a:pt x="11" y="70"/>
                    </a:cubicBezTo>
                    <a:cubicBezTo>
                      <a:pt x="230" y="70"/>
                      <a:pt x="230" y="70"/>
                      <a:pt x="230" y="70"/>
                    </a:cubicBezTo>
                    <a:cubicBezTo>
                      <a:pt x="236" y="70"/>
                      <a:pt x="241" y="65"/>
                      <a:pt x="241" y="58"/>
                    </a:cubicBezTo>
                    <a:cubicBezTo>
                      <a:pt x="241" y="11"/>
                      <a:pt x="241" y="11"/>
                      <a:pt x="241" y="11"/>
                    </a:cubicBezTo>
                    <a:cubicBezTo>
                      <a:pt x="241" y="5"/>
                      <a:pt x="236" y="0"/>
                      <a:pt x="230" y="0"/>
                    </a:cubicBezTo>
                    <a:close/>
                    <a:moveTo>
                      <a:pt x="163" y="45"/>
                    </a:moveTo>
                    <a:cubicBezTo>
                      <a:pt x="25" y="45"/>
                      <a:pt x="25" y="45"/>
                      <a:pt x="25" y="45"/>
                    </a:cubicBezTo>
                    <a:cubicBezTo>
                      <a:pt x="25" y="24"/>
                      <a:pt x="25" y="24"/>
                      <a:pt x="25" y="24"/>
                    </a:cubicBezTo>
                    <a:cubicBezTo>
                      <a:pt x="163" y="24"/>
                      <a:pt x="163" y="24"/>
                      <a:pt x="163" y="24"/>
                    </a:cubicBezTo>
                    <a:lnTo>
                      <a:pt x="163" y="45"/>
                    </a:lnTo>
                    <a:close/>
                    <a:moveTo>
                      <a:pt x="212" y="44"/>
                    </a:moveTo>
                    <a:cubicBezTo>
                      <a:pt x="207" y="44"/>
                      <a:pt x="202" y="40"/>
                      <a:pt x="202" y="35"/>
                    </a:cubicBezTo>
                    <a:cubicBezTo>
                      <a:pt x="202" y="29"/>
                      <a:pt x="207" y="25"/>
                      <a:pt x="212" y="25"/>
                    </a:cubicBezTo>
                    <a:cubicBezTo>
                      <a:pt x="218" y="25"/>
                      <a:pt x="222" y="29"/>
                      <a:pt x="222" y="35"/>
                    </a:cubicBezTo>
                    <a:cubicBezTo>
                      <a:pt x="222" y="40"/>
                      <a:pt x="218" y="44"/>
                      <a:pt x="212" y="44"/>
                    </a:cubicBezTo>
                    <a:close/>
                  </a:path>
                </a:pathLst>
              </a:custGeom>
              <a:solidFill>
                <a:srgbClr val="707072"/>
              </a:solidFill>
              <a:ln w="12700">
                <a:noFill/>
              </a:ln>
            </p:spPr>
            <p:txBody>
              <a:bodyPr vert="horz" wrap="square" lIns="91416" tIns="45708" rIns="91416" bIns="45708" numCol="1" anchor="t" anchorCtr="0" compatLnSpc="1">
                <a:prstTxWarp prst="textNoShape">
                  <a:avLst/>
                </a:prstTxWarp>
              </a:bodyPr>
              <a:lstStyle/>
              <a:p>
                <a:pPr defTabSz="914126"/>
                <a:endParaRPr lang="en-US" sz="1799" kern="0">
                  <a:solidFill>
                    <a:sysClr val="windowText" lastClr="000000"/>
                  </a:solidFill>
                </a:endParaRPr>
              </a:p>
            </p:txBody>
          </p:sp>
        </p:grpSp>
        <p:cxnSp>
          <p:nvCxnSpPr>
            <p:cNvPr id="301" name="Straight Connector 300"/>
            <p:cNvCxnSpPr/>
            <p:nvPr/>
          </p:nvCxnSpPr>
          <p:spPr>
            <a:xfrm flipV="1">
              <a:off x="6094735" y="2495550"/>
              <a:ext cx="0" cy="741141"/>
            </a:xfrm>
            <a:prstGeom prst="line">
              <a:avLst/>
            </a:prstGeom>
            <a:noFill/>
            <a:ln w="38100" cap="rnd" cmpd="sng" algn="ctr">
              <a:solidFill>
                <a:schemeClr val="tx2">
                  <a:lumMod val="50000"/>
                  <a:lumOff val="50000"/>
                </a:schemeClr>
              </a:solidFill>
              <a:prstDash val="sysDot"/>
              <a:miter lim="800000"/>
              <a:headEnd type="triangle" w="med" len="med"/>
              <a:tailEnd type="triangle" w="med" len="med"/>
            </a:ln>
            <a:effectLst/>
          </p:spPr>
        </p:cxnSp>
        <p:sp>
          <p:nvSpPr>
            <p:cNvPr id="391" name="Rectangle 390"/>
            <p:cNvSpPr/>
            <p:nvPr/>
          </p:nvSpPr>
          <p:spPr>
            <a:xfrm flipH="1">
              <a:off x="5758294" y="1637716"/>
              <a:ext cx="666996" cy="400110"/>
            </a:xfrm>
            <a:prstGeom prst="rect">
              <a:avLst/>
            </a:prstGeom>
          </p:spPr>
          <p:txBody>
            <a:bodyPr wrap="square" anchor="ctr">
              <a:spAutoFit/>
            </a:bodyPr>
            <a:lstStyle/>
            <a:p>
              <a:pPr algn="ctr" defTabSz="914126"/>
              <a:r>
                <a:rPr lang="en-US" sz="1000" kern="0" dirty="0">
                  <a:solidFill>
                    <a:sysClr val="windowText" lastClr="000000"/>
                  </a:solidFill>
                </a:rPr>
                <a:t>Cloud DLP</a:t>
              </a:r>
            </a:p>
          </p:txBody>
        </p:sp>
      </p:grpSp>
      <p:grpSp>
        <p:nvGrpSpPr>
          <p:cNvPr id="21" name="Group 20"/>
          <p:cNvGrpSpPr/>
          <p:nvPr/>
        </p:nvGrpSpPr>
        <p:grpSpPr>
          <a:xfrm>
            <a:off x="6844086" y="1755191"/>
            <a:ext cx="865620" cy="1718508"/>
            <a:chOff x="6844086" y="1755191"/>
            <a:chExt cx="865620" cy="1718508"/>
          </a:xfrm>
        </p:grpSpPr>
        <p:sp>
          <p:nvSpPr>
            <p:cNvPr id="265" name="Rectangle 264"/>
            <p:cNvSpPr/>
            <p:nvPr/>
          </p:nvSpPr>
          <p:spPr>
            <a:xfrm rot="5400000" flipV="1">
              <a:off x="6777113" y="2851701"/>
              <a:ext cx="1018631" cy="225366"/>
            </a:xfrm>
            <a:prstGeom prst="rect">
              <a:avLst/>
            </a:prstGeom>
            <a:solidFill>
              <a:schemeClr val="bg2">
                <a:lumMod val="85000"/>
                <a:lumOff val="15000"/>
              </a:schemeClr>
            </a:solidFill>
            <a:ln w="9525">
              <a:noFill/>
              <a:miter lim="800000"/>
              <a:headEnd/>
              <a:tailEnd/>
            </a:ln>
          </p:spPr>
          <p:txBody>
            <a:bodyPr wrap="square" rtlCol="0" anchor="ctr"/>
            <a:lstStyle/>
            <a:p>
              <a:pPr algn="ctr" defTabSz="914126"/>
              <a:endParaRPr lang="en-US" sz="1799" kern="0" dirty="0">
                <a:solidFill>
                  <a:sysClr val="windowText" lastClr="000000"/>
                </a:solidFill>
              </a:endParaRPr>
            </a:p>
          </p:txBody>
        </p:sp>
        <p:sp>
          <p:nvSpPr>
            <p:cNvPr id="264" name="Freeform 211"/>
            <p:cNvSpPr>
              <a:spLocks/>
            </p:cNvSpPr>
            <p:nvPr/>
          </p:nvSpPr>
          <p:spPr bwMode="auto">
            <a:xfrm flipH="1">
              <a:off x="6885377" y="2020153"/>
              <a:ext cx="785989" cy="450722"/>
            </a:xfrm>
            <a:custGeom>
              <a:avLst/>
              <a:gdLst>
                <a:gd name="T0" fmla="*/ 2421 w 2797"/>
                <a:gd name="T1" fmla="*/ 681 h 1561"/>
                <a:gd name="T2" fmla="*/ 2422 w 2797"/>
                <a:gd name="T3" fmla="*/ 646 h 1561"/>
                <a:gd name="T4" fmla="*/ 1775 w 2797"/>
                <a:gd name="T5" fmla="*/ 0 h 1561"/>
                <a:gd name="T6" fmla="*/ 1208 w 2797"/>
                <a:gd name="T7" fmla="*/ 336 h 1561"/>
                <a:gd name="T8" fmla="*/ 915 w 2797"/>
                <a:gd name="T9" fmla="*/ 224 h 1561"/>
                <a:gd name="T10" fmla="*/ 474 w 2797"/>
                <a:gd name="T11" fmla="*/ 664 h 1561"/>
                <a:gd name="T12" fmla="*/ 475 w 2797"/>
                <a:gd name="T13" fmla="*/ 677 h 1561"/>
                <a:gd name="T14" fmla="*/ 441 w 2797"/>
                <a:gd name="T15" fmla="*/ 676 h 1561"/>
                <a:gd name="T16" fmla="*/ 0 w 2797"/>
                <a:gd name="T17" fmla="*/ 1117 h 1561"/>
                <a:gd name="T18" fmla="*/ 415 w 2797"/>
                <a:gd name="T19" fmla="*/ 1556 h 1561"/>
                <a:gd name="T20" fmla="*/ 415 w 2797"/>
                <a:gd name="T21" fmla="*/ 1561 h 1561"/>
                <a:gd name="T22" fmla="*/ 2332 w 2797"/>
                <a:gd name="T23" fmla="*/ 1561 h 1561"/>
                <a:gd name="T24" fmla="*/ 2332 w 2797"/>
                <a:gd name="T25" fmla="*/ 1556 h 1561"/>
                <a:gd name="T26" fmla="*/ 2357 w 2797"/>
                <a:gd name="T27" fmla="*/ 1557 h 1561"/>
                <a:gd name="T28" fmla="*/ 2797 w 2797"/>
                <a:gd name="T29" fmla="*/ 1117 h 1561"/>
                <a:gd name="T30" fmla="*/ 2421 w 2797"/>
                <a:gd name="T31" fmla="*/ 681 h 1561"/>
                <a:gd name="connsiteX0" fmla="*/ 8656 w 10000"/>
                <a:gd name="connsiteY0" fmla="*/ 4363 h 10000"/>
                <a:gd name="connsiteX1" fmla="*/ 8659 w 10000"/>
                <a:gd name="connsiteY1" fmla="*/ 4138 h 10000"/>
                <a:gd name="connsiteX2" fmla="*/ 6346 w 10000"/>
                <a:gd name="connsiteY2" fmla="*/ 0 h 10000"/>
                <a:gd name="connsiteX3" fmla="*/ 4319 w 10000"/>
                <a:gd name="connsiteY3" fmla="*/ 2152 h 10000"/>
                <a:gd name="connsiteX4" fmla="*/ 3271 w 10000"/>
                <a:gd name="connsiteY4" fmla="*/ 1435 h 10000"/>
                <a:gd name="connsiteX5" fmla="*/ 1695 w 10000"/>
                <a:gd name="connsiteY5" fmla="*/ 4254 h 10000"/>
                <a:gd name="connsiteX6" fmla="*/ 1698 w 10000"/>
                <a:gd name="connsiteY6" fmla="*/ 4337 h 10000"/>
                <a:gd name="connsiteX7" fmla="*/ 1577 w 10000"/>
                <a:gd name="connsiteY7" fmla="*/ 4331 h 10000"/>
                <a:gd name="connsiteX8" fmla="*/ 0 w 10000"/>
                <a:gd name="connsiteY8" fmla="*/ 7156 h 10000"/>
                <a:gd name="connsiteX9" fmla="*/ 1484 w 10000"/>
                <a:gd name="connsiteY9" fmla="*/ 9968 h 10000"/>
                <a:gd name="connsiteX10" fmla="*/ 1484 w 10000"/>
                <a:gd name="connsiteY10" fmla="*/ 10000 h 10000"/>
                <a:gd name="connsiteX11" fmla="*/ 8338 w 10000"/>
                <a:gd name="connsiteY11" fmla="*/ 10000 h 10000"/>
                <a:gd name="connsiteX12" fmla="*/ 8427 w 10000"/>
                <a:gd name="connsiteY12" fmla="*/ 9974 h 10000"/>
                <a:gd name="connsiteX13" fmla="*/ 10000 w 10000"/>
                <a:gd name="connsiteY13" fmla="*/ 7156 h 10000"/>
                <a:gd name="connsiteX14" fmla="*/ 8656 w 10000"/>
                <a:gd name="connsiteY14" fmla="*/ 4363 h 10000"/>
                <a:gd name="connsiteX0" fmla="*/ 8656 w 10000"/>
                <a:gd name="connsiteY0" fmla="*/ 4363 h 10000"/>
                <a:gd name="connsiteX1" fmla="*/ 8659 w 10000"/>
                <a:gd name="connsiteY1" fmla="*/ 4138 h 10000"/>
                <a:gd name="connsiteX2" fmla="*/ 6346 w 10000"/>
                <a:gd name="connsiteY2" fmla="*/ 0 h 10000"/>
                <a:gd name="connsiteX3" fmla="*/ 4319 w 10000"/>
                <a:gd name="connsiteY3" fmla="*/ 2152 h 10000"/>
                <a:gd name="connsiteX4" fmla="*/ 3271 w 10000"/>
                <a:gd name="connsiteY4" fmla="*/ 1435 h 10000"/>
                <a:gd name="connsiteX5" fmla="*/ 1695 w 10000"/>
                <a:gd name="connsiteY5" fmla="*/ 4254 h 10000"/>
                <a:gd name="connsiteX6" fmla="*/ 1698 w 10000"/>
                <a:gd name="connsiteY6" fmla="*/ 4337 h 10000"/>
                <a:gd name="connsiteX7" fmla="*/ 1577 w 10000"/>
                <a:gd name="connsiteY7" fmla="*/ 4331 h 10000"/>
                <a:gd name="connsiteX8" fmla="*/ 0 w 10000"/>
                <a:gd name="connsiteY8" fmla="*/ 7156 h 10000"/>
                <a:gd name="connsiteX9" fmla="*/ 1484 w 10000"/>
                <a:gd name="connsiteY9" fmla="*/ 9968 h 10000"/>
                <a:gd name="connsiteX10" fmla="*/ 1484 w 10000"/>
                <a:gd name="connsiteY10" fmla="*/ 10000 h 10000"/>
                <a:gd name="connsiteX11" fmla="*/ 8427 w 10000"/>
                <a:gd name="connsiteY11" fmla="*/ 9974 h 10000"/>
                <a:gd name="connsiteX12" fmla="*/ 10000 w 10000"/>
                <a:gd name="connsiteY12" fmla="*/ 7156 h 10000"/>
                <a:gd name="connsiteX13" fmla="*/ 8656 w 10000"/>
                <a:gd name="connsiteY13" fmla="*/ 4363 h 10000"/>
                <a:gd name="connsiteX0" fmla="*/ 8656 w 10000"/>
                <a:gd name="connsiteY0" fmla="*/ 4363 h 9974"/>
                <a:gd name="connsiteX1" fmla="*/ 8659 w 10000"/>
                <a:gd name="connsiteY1" fmla="*/ 4138 h 9974"/>
                <a:gd name="connsiteX2" fmla="*/ 6346 w 10000"/>
                <a:gd name="connsiteY2" fmla="*/ 0 h 9974"/>
                <a:gd name="connsiteX3" fmla="*/ 4319 w 10000"/>
                <a:gd name="connsiteY3" fmla="*/ 2152 h 9974"/>
                <a:gd name="connsiteX4" fmla="*/ 3271 w 10000"/>
                <a:gd name="connsiteY4" fmla="*/ 1435 h 9974"/>
                <a:gd name="connsiteX5" fmla="*/ 1695 w 10000"/>
                <a:gd name="connsiteY5" fmla="*/ 4254 h 9974"/>
                <a:gd name="connsiteX6" fmla="*/ 1698 w 10000"/>
                <a:gd name="connsiteY6" fmla="*/ 4337 h 9974"/>
                <a:gd name="connsiteX7" fmla="*/ 1577 w 10000"/>
                <a:gd name="connsiteY7" fmla="*/ 4331 h 9974"/>
                <a:gd name="connsiteX8" fmla="*/ 0 w 10000"/>
                <a:gd name="connsiteY8" fmla="*/ 7156 h 9974"/>
                <a:gd name="connsiteX9" fmla="*/ 1484 w 10000"/>
                <a:gd name="connsiteY9" fmla="*/ 9968 h 9974"/>
                <a:gd name="connsiteX10" fmla="*/ 8427 w 10000"/>
                <a:gd name="connsiteY10" fmla="*/ 9974 h 9974"/>
                <a:gd name="connsiteX11" fmla="*/ 10000 w 10000"/>
                <a:gd name="connsiteY11" fmla="*/ 7156 h 9974"/>
                <a:gd name="connsiteX12" fmla="*/ 8656 w 10000"/>
                <a:gd name="connsiteY12" fmla="*/ 4363 h 9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000" h="9974">
                  <a:moveTo>
                    <a:pt x="8656" y="4363"/>
                  </a:moveTo>
                  <a:cubicBezTo>
                    <a:pt x="8656" y="4286"/>
                    <a:pt x="8659" y="4209"/>
                    <a:pt x="8659" y="4138"/>
                  </a:cubicBezTo>
                  <a:cubicBezTo>
                    <a:pt x="8659" y="1851"/>
                    <a:pt x="7622" y="0"/>
                    <a:pt x="6346" y="0"/>
                  </a:cubicBezTo>
                  <a:cubicBezTo>
                    <a:pt x="5474" y="0"/>
                    <a:pt x="4712" y="865"/>
                    <a:pt x="4319" y="2152"/>
                  </a:cubicBezTo>
                  <a:cubicBezTo>
                    <a:pt x="4040" y="1704"/>
                    <a:pt x="3675" y="1435"/>
                    <a:pt x="3271" y="1435"/>
                  </a:cubicBezTo>
                  <a:cubicBezTo>
                    <a:pt x="2403" y="1435"/>
                    <a:pt x="1695" y="2697"/>
                    <a:pt x="1695" y="4254"/>
                  </a:cubicBezTo>
                  <a:cubicBezTo>
                    <a:pt x="1695" y="4286"/>
                    <a:pt x="1698" y="4311"/>
                    <a:pt x="1698" y="4337"/>
                  </a:cubicBezTo>
                  <a:cubicBezTo>
                    <a:pt x="1655" y="4337"/>
                    <a:pt x="1616" y="4331"/>
                    <a:pt x="1577" y="4331"/>
                  </a:cubicBezTo>
                  <a:cubicBezTo>
                    <a:pt x="704" y="4331"/>
                    <a:pt x="0" y="5593"/>
                    <a:pt x="0" y="7156"/>
                  </a:cubicBezTo>
                  <a:cubicBezTo>
                    <a:pt x="0" y="8661"/>
                    <a:pt x="658" y="9885"/>
                    <a:pt x="1484" y="9968"/>
                  </a:cubicBezTo>
                  <a:lnTo>
                    <a:pt x="8427" y="9974"/>
                  </a:lnTo>
                  <a:cubicBezTo>
                    <a:pt x="9296" y="9974"/>
                    <a:pt x="10000" y="8712"/>
                    <a:pt x="10000" y="7156"/>
                  </a:cubicBezTo>
                  <a:cubicBezTo>
                    <a:pt x="10000" y="5734"/>
                    <a:pt x="9417" y="4561"/>
                    <a:pt x="8656" y="4363"/>
                  </a:cubicBezTo>
                  <a:close/>
                </a:path>
              </a:pathLst>
            </a:custGeom>
            <a:solidFill>
              <a:schemeClr val="bg2"/>
            </a:solidFill>
            <a:ln w="38100">
              <a:solidFill>
                <a:schemeClr val="bg1">
                  <a:lumMod val="75000"/>
                </a:schemeClr>
              </a:solidFill>
            </a:ln>
          </p:spPr>
          <p:txBody>
            <a:bodyPr vert="horz" wrap="square" lIns="91416" tIns="45708" rIns="91416" bIns="45708" numCol="1" anchor="t" anchorCtr="0" compatLnSpc="1">
              <a:prstTxWarp prst="textNoShape">
                <a:avLst/>
              </a:prstTxWarp>
            </a:bodyPr>
            <a:lstStyle/>
            <a:p>
              <a:pPr defTabSz="914126">
                <a:defRPr/>
              </a:pPr>
              <a:endParaRPr lang="en-US" sz="1100" kern="0">
                <a:solidFill>
                  <a:sysClr val="windowText" lastClr="000000"/>
                </a:solidFill>
              </a:endParaRPr>
            </a:p>
          </p:txBody>
        </p:sp>
        <p:grpSp>
          <p:nvGrpSpPr>
            <p:cNvPr id="266" name="Group 265"/>
            <p:cNvGrpSpPr/>
            <p:nvPr/>
          </p:nvGrpSpPr>
          <p:grpSpPr>
            <a:xfrm flipV="1">
              <a:off x="7026408" y="2247846"/>
              <a:ext cx="520044" cy="155332"/>
              <a:chOff x="5173543" y="1992208"/>
              <a:chExt cx="1366378" cy="408124"/>
            </a:xfrm>
          </p:grpSpPr>
          <p:sp>
            <p:nvSpPr>
              <p:cNvPr id="268" name="Rectangle 267"/>
              <p:cNvSpPr/>
              <p:nvPr/>
            </p:nvSpPr>
            <p:spPr>
              <a:xfrm>
                <a:off x="5229225" y="2024568"/>
                <a:ext cx="1257300" cy="322842"/>
              </a:xfrm>
              <a:prstGeom prst="rect">
                <a:avLst/>
              </a:prstGeom>
              <a:solidFill>
                <a:schemeClr val="bg2"/>
              </a:solidFill>
              <a:ln w="9525">
                <a:noFill/>
                <a:miter lim="800000"/>
                <a:headEnd/>
                <a:tailEnd/>
              </a:ln>
            </p:spPr>
            <p:txBody>
              <a:bodyPr wrap="square" rtlCol="0" anchor="ctr"/>
              <a:lstStyle/>
              <a:p>
                <a:pPr algn="ctr" defTabSz="914126"/>
                <a:endParaRPr lang="en-US" sz="1799" kern="0" dirty="0">
                  <a:solidFill>
                    <a:sysClr val="windowText" lastClr="000000"/>
                  </a:solidFill>
                  <a:latin typeface="Arial"/>
                </a:endParaRPr>
              </a:p>
            </p:txBody>
          </p:sp>
          <p:sp>
            <p:nvSpPr>
              <p:cNvPr id="269" name="Freeform 13"/>
              <p:cNvSpPr>
                <a:spLocks noEditPoints="1"/>
              </p:cNvSpPr>
              <p:nvPr/>
            </p:nvSpPr>
            <p:spPr bwMode="auto">
              <a:xfrm>
                <a:off x="5173543" y="1992208"/>
                <a:ext cx="1366378" cy="408124"/>
              </a:xfrm>
              <a:custGeom>
                <a:avLst/>
                <a:gdLst>
                  <a:gd name="T0" fmla="*/ 230 w 241"/>
                  <a:gd name="T1" fmla="*/ 0 h 70"/>
                  <a:gd name="T2" fmla="*/ 11 w 241"/>
                  <a:gd name="T3" fmla="*/ 0 h 70"/>
                  <a:gd name="T4" fmla="*/ 0 w 241"/>
                  <a:gd name="T5" fmla="*/ 11 h 70"/>
                  <a:gd name="T6" fmla="*/ 0 w 241"/>
                  <a:gd name="T7" fmla="*/ 58 h 70"/>
                  <a:gd name="T8" fmla="*/ 11 w 241"/>
                  <a:gd name="T9" fmla="*/ 70 h 70"/>
                  <a:gd name="T10" fmla="*/ 230 w 241"/>
                  <a:gd name="T11" fmla="*/ 70 h 70"/>
                  <a:gd name="T12" fmla="*/ 241 w 241"/>
                  <a:gd name="T13" fmla="*/ 58 h 70"/>
                  <a:gd name="T14" fmla="*/ 241 w 241"/>
                  <a:gd name="T15" fmla="*/ 11 h 70"/>
                  <a:gd name="T16" fmla="*/ 230 w 241"/>
                  <a:gd name="T17" fmla="*/ 0 h 70"/>
                  <a:gd name="T18" fmla="*/ 163 w 241"/>
                  <a:gd name="T19" fmla="*/ 45 h 70"/>
                  <a:gd name="T20" fmla="*/ 25 w 241"/>
                  <a:gd name="T21" fmla="*/ 45 h 70"/>
                  <a:gd name="T22" fmla="*/ 25 w 241"/>
                  <a:gd name="T23" fmla="*/ 24 h 70"/>
                  <a:gd name="T24" fmla="*/ 163 w 241"/>
                  <a:gd name="T25" fmla="*/ 24 h 70"/>
                  <a:gd name="T26" fmla="*/ 163 w 241"/>
                  <a:gd name="T27" fmla="*/ 45 h 70"/>
                  <a:gd name="T28" fmla="*/ 212 w 241"/>
                  <a:gd name="T29" fmla="*/ 44 h 70"/>
                  <a:gd name="T30" fmla="*/ 202 w 241"/>
                  <a:gd name="T31" fmla="*/ 35 h 70"/>
                  <a:gd name="T32" fmla="*/ 212 w 241"/>
                  <a:gd name="T33" fmla="*/ 25 h 70"/>
                  <a:gd name="T34" fmla="*/ 222 w 241"/>
                  <a:gd name="T35" fmla="*/ 35 h 70"/>
                  <a:gd name="T36" fmla="*/ 212 w 241"/>
                  <a:gd name="T37" fmla="*/ 44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41" h="70">
                    <a:moveTo>
                      <a:pt x="230" y="0"/>
                    </a:moveTo>
                    <a:cubicBezTo>
                      <a:pt x="11" y="0"/>
                      <a:pt x="11" y="0"/>
                      <a:pt x="11" y="0"/>
                    </a:cubicBezTo>
                    <a:cubicBezTo>
                      <a:pt x="5" y="0"/>
                      <a:pt x="0" y="5"/>
                      <a:pt x="0" y="11"/>
                    </a:cubicBezTo>
                    <a:cubicBezTo>
                      <a:pt x="0" y="58"/>
                      <a:pt x="0" y="58"/>
                      <a:pt x="0" y="58"/>
                    </a:cubicBezTo>
                    <a:cubicBezTo>
                      <a:pt x="0" y="65"/>
                      <a:pt x="5" y="70"/>
                      <a:pt x="11" y="70"/>
                    </a:cubicBezTo>
                    <a:cubicBezTo>
                      <a:pt x="230" y="70"/>
                      <a:pt x="230" y="70"/>
                      <a:pt x="230" y="70"/>
                    </a:cubicBezTo>
                    <a:cubicBezTo>
                      <a:pt x="236" y="70"/>
                      <a:pt x="241" y="65"/>
                      <a:pt x="241" y="58"/>
                    </a:cubicBezTo>
                    <a:cubicBezTo>
                      <a:pt x="241" y="11"/>
                      <a:pt x="241" y="11"/>
                      <a:pt x="241" y="11"/>
                    </a:cubicBezTo>
                    <a:cubicBezTo>
                      <a:pt x="241" y="5"/>
                      <a:pt x="236" y="0"/>
                      <a:pt x="230" y="0"/>
                    </a:cubicBezTo>
                    <a:close/>
                    <a:moveTo>
                      <a:pt x="163" y="45"/>
                    </a:moveTo>
                    <a:cubicBezTo>
                      <a:pt x="25" y="45"/>
                      <a:pt x="25" y="45"/>
                      <a:pt x="25" y="45"/>
                    </a:cubicBezTo>
                    <a:cubicBezTo>
                      <a:pt x="25" y="24"/>
                      <a:pt x="25" y="24"/>
                      <a:pt x="25" y="24"/>
                    </a:cubicBezTo>
                    <a:cubicBezTo>
                      <a:pt x="163" y="24"/>
                      <a:pt x="163" y="24"/>
                      <a:pt x="163" y="24"/>
                    </a:cubicBezTo>
                    <a:lnTo>
                      <a:pt x="163" y="45"/>
                    </a:lnTo>
                    <a:close/>
                    <a:moveTo>
                      <a:pt x="212" y="44"/>
                    </a:moveTo>
                    <a:cubicBezTo>
                      <a:pt x="207" y="44"/>
                      <a:pt x="202" y="40"/>
                      <a:pt x="202" y="35"/>
                    </a:cubicBezTo>
                    <a:cubicBezTo>
                      <a:pt x="202" y="29"/>
                      <a:pt x="207" y="25"/>
                      <a:pt x="212" y="25"/>
                    </a:cubicBezTo>
                    <a:cubicBezTo>
                      <a:pt x="218" y="25"/>
                      <a:pt x="222" y="29"/>
                      <a:pt x="222" y="35"/>
                    </a:cubicBezTo>
                    <a:cubicBezTo>
                      <a:pt x="222" y="40"/>
                      <a:pt x="218" y="44"/>
                      <a:pt x="212" y="44"/>
                    </a:cubicBezTo>
                    <a:close/>
                  </a:path>
                </a:pathLst>
              </a:custGeom>
              <a:solidFill>
                <a:srgbClr val="707072"/>
              </a:solidFill>
              <a:ln w="12700">
                <a:noFill/>
              </a:ln>
            </p:spPr>
            <p:txBody>
              <a:bodyPr vert="horz" wrap="square" lIns="91416" tIns="45708" rIns="91416" bIns="45708" numCol="1" anchor="t" anchorCtr="0" compatLnSpc="1">
                <a:prstTxWarp prst="textNoShape">
                  <a:avLst/>
                </a:prstTxWarp>
              </a:bodyPr>
              <a:lstStyle/>
              <a:p>
                <a:pPr defTabSz="914126"/>
                <a:endParaRPr lang="en-US" sz="1799" kern="0">
                  <a:solidFill>
                    <a:sysClr val="windowText" lastClr="000000"/>
                  </a:solidFill>
                </a:endParaRPr>
              </a:p>
            </p:txBody>
          </p:sp>
        </p:grpSp>
        <p:cxnSp>
          <p:nvCxnSpPr>
            <p:cNvPr id="267" name="Straight Connector 266"/>
            <p:cNvCxnSpPr/>
            <p:nvPr/>
          </p:nvCxnSpPr>
          <p:spPr>
            <a:xfrm flipV="1">
              <a:off x="7286428" y="2495550"/>
              <a:ext cx="0" cy="771482"/>
            </a:xfrm>
            <a:prstGeom prst="line">
              <a:avLst/>
            </a:prstGeom>
            <a:noFill/>
            <a:ln w="38100" cap="rnd" cmpd="sng" algn="ctr">
              <a:solidFill>
                <a:schemeClr val="tx2">
                  <a:lumMod val="50000"/>
                  <a:lumOff val="50000"/>
                </a:schemeClr>
              </a:solidFill>
              <a:prstDash val="sysDot"/>
              <a:miter lim="800000"/>
              <a:headEnd type="triangle" w="med" len="med"/>
              <a:tailEnd type="triangle" w="med" len="med"/>
            </a:ln>
            <a:effectLst/>
          </p:spPr>
        </p:cxnSp>
        <p:sp>
          <p:nvSpPr>
            <p:cNvPr id="392" name="Rectangle 391"/>
            <p:cNvSpPr/>
            <p:nvPr/>
          </p:nvSpPr>
          <p:spPr>
            <a:xfrm flipH="1">
              <a:off x="6844086" y="1755191"/>
              <a:ext cx="865620" cy="246221"/>
            </a:xfrm>
            <a:prstGeom prst="rect">
              <a:avLst/>
            </a:prstGeom>
          </p:spPr>
          <p:txBody>
            <a:bodyPr wrap="square" anchor="ctr">
              <a:spAutoFit/>
            </a:bodyPr>
            <a:lstStyle/>
            <a:p>
              <a:pPr algn="ctr" defTabSz="914126"/>
              <a:r>
                <a:rPr lang="en-US" sz="1000" kern="0" dirty="0">
                  <a:solidFill>
                    <a:sysClr val="windowText" lastClr="000000"/>
                  </a:solidFill>
                </a:rPr>
                <a:t>CASB</a:t>
              </a:r>
            </a:p>
          </p:txBody>
        </p:sp>
      </p:grpSp>
      <p:grpSp>
        <p:nvGrpSpPr>
          <p:cNvPr id="22" name="Group 21"/>
          <p:cNvGrpSpPr/>
          <p:nvPr/>
        </p:nvGrpSpPr>
        <p:grpSpPr>
          <a:xfrm>
            <a:off x="7461572" y="1138619"/>
            <a:ext cx="865620" cy="2326380"/>
            <a:chOff x="7461572" y="1138619"/>
            <a:chExt cx="865620" cy="2326380"/>
          </a:xfrm>
        </p:grpSpPr>
        <p:sp>
          <p:nvSpPr>
            <p:cNvPr id="258" name="Rectangle 257"/>
            <p:cNvSpPr/>
            <p:nvPr/>
          </p:nvSpPr>
          <p:spPr>
            <a:xfrm rot="5400000" flipV="1">
              <a:off x="7108406" y="2589780"/>
              <a:ext cx="1525073" cy="225366"/>
            </a:xfrm>
            <a:prstGeom prst="rect">
              <a:avLst/>
            </a:prstGeom>
            <a:solidFill>
              <a:schemeClr val="bg2">
                <a:lumMod val="85000"/>
                <a:lumOff val="15000"/>
              </a:schemeClr>
            </a:solidFill>
            <a:ln w="9525">
              <a:noFill/>
              <a:miter lim="800000"/>
              <a:headEnd/>
              <a:tailEnd/>
            </a:ln>
          </p:spPr>
          <p:txBody>
            <a:bodyPr wrap="square" rtlCol="0" anchor="ctr"/>
            <a:lstStyle/>
            <a:p>
              <a:pPr algn="ctr" defTabSz="914126"/>
              <a:endParaRPr lang="en-US" sz="1799" kern="0" dirty="0">
                <a:solidFill>
                  <a:sysClr val="windowText" lastClr="000000"/>
                </a:solidFill>
              </a:endParaRPr>
            </a:p>
          </p:txBody>
        </p:sp>
        <p:sp>
          <p:nvSpPr>
            <p:cNvPr id="401" name="Freeform 211"/>
            <p:cNvSpPr>
              <a:spLocks/>
            </p:cNvSpPr>
            <p:nvPr/>
          </p:nvSpPr>
          <p:spPr bwMode="auto">
            <a:xfrm flipH="1">
              <a:off x="7491084" y="1507904"/>
              <a:ext cx="785989" cy="450722"/>
            </a:xfrm>
            <a:custGeom>
              <a:avLst/>
              <a:gdLst>
                <a:gd name="T0" fmla="*/ 2421 w 2797"/>
                <a:gd name="T1" fmla="*/ 681 h 1561"/>
                <a:gd name="T2" fmla="*/ 2422 w 2797"/>
                <a:gd name="T3" fmla="*/ 646 h 1561"/>
                <a:gd name="T4" fmla="*/ 1775 w 2797"/>
                <a:gd name="T5" fmla="*/ 0 h 1561"/>
                <a:gd name="T6" fmla="*/ 1208 w 2797"/>
                <a:gd name="T7" fmla="*/ 336 h 1561"/>
                <a:gd name="T8" fmla="*/ 915 w 2797"/>
                <a:gd name="T9" fmla="*/ 224 h 1561"/>
                <a:gd name="T10" fmla="*/ 474 w 2797"/>
                <a:gd name="T11" fmla="*/ 664 h 1561"/>
                <a:gd name="T12" fmla="*/ 475 w 2797"/>
                <a:gd name="T13" fmla="*/ 677 h 1561"/>
                <a:gd name="T14" fmla="*/ 441 w 2797"/>
                <a:gd name="T15" fmla="*/ 676 h 1561"/>
                <a:gd name="T16" fmla="*/ 0 w 2797"/>
                <a:gd name="T17" fmla="*/ 1117 h 1561"/>
                <a:gd name="T18" fmla="*/ 415 w 2797"/>
                <a:gd name="T19" fmla="*/ 1556 h 1561"/>
                <a:gd name="T20" fmla="*/ 415 w 2797"/>
                <a:gd name="T21" fmla="*/ 1561 h 1561"/>
                <a:gd name="T22" fmla="*/ 2332 w 2797"/>
                <a:gd name="T23" fmla="*/ 1561 h 1561"/>
                <a:gd name="T24" fmla="*/ 2332 w 2797"/>
                <a:gd name="T25" fmla="*/ 1556 h 1561"/>
                <a:gd name="T26" fmla="*/ 2357 w 2797"/>
                <a:gd name="T27" fmla="*/ 1557 h 1561"/>
                <a:gd name="T28" fmla="*/ 2797 w 2797"/>
                <a:gd name="T29" fmla="*/ 1117 h 1561"/>
                <a:gd name="T30" fmla="*/ 2421 w 2797"/>
                <a:gd name="T31" fmla="*/ 681 h 1561"/>
                <a:gd name="connsiteX0" fmla="*/ 8656 w 10000"/>
                <a:gd name="connsiteY0" fmla="*/ 4363 h 10000"/>
                <a:gd name="connsiteX1" fmla="*/ 8659 w 10000"/>
                <a:gd name="connsiteY1" fmla="*/ 4138 h 10000"/>
                <a:gd name="connsiteX2" fmla="*/ 6346 w 10000"/>
                <a:gd name="connsiteY2" fmla="*/ 0 h 10000"/>
                <a:gd name="connsiteX3" fmla="*/ 4319 w 10000"/>
                <a:gd name="connsiteY3" fmla="*/ 2152 h 10000"/>
                <a:gd name="connsiteX4" fmla="*/ 3271 w 10000"/>
                <a:gd name="connsiteY4" fmla="*/ 1435 h 10000"/>
                <a:gd name="connsiteX5" fmla="*/ 1695 w 10000"/>
                <a:gd name="connsiteY5" fmla="*/ 4254 h 10000"/>
                <a:gd name="connsiteX6" fmla="*/ 1698 w 10000"/>
                <a:gd name="connsiteY6" fmla="*/ 4337 h 10000"/>
                <a:gd name="connsiteX7" fmla="*/ 1577 w 10000"/>
                <a:gd name="connsiteY7" fmla="*/ 4331 h 10000"/>
                <a:gd name="connsiteX8" fmla="*/ 0 w 10000"/>
                <a:gd name="connsiteY8" fmla="*/ 7156 h 10000"/>
                <a:gd name="connsiteX9" fmla="*/ 1484 w 10000"/>
                <a:gd name="connsiteY9" fmla="*/ 9968 h 10000"/>
                <a:gd name="connsiteX10" fmla="*/ 1484 w 10000"/>
                <a:gd name="connsiteY10" fmla="*/ 10000 h 10000"/>
                <a:gd name="connsiteX11" fmla="*/ 8338 w 10000"/>
                <a:gd name="connsiteY11" fmla="*/ 10000 h 10000"/>
                <a:gd name="connsiteX12" fmla="*/ 8427 w 10000"/>
                <a:gd name="connsiteY12" fmla="*/ 9974 h 10000"/>
                <a:gd name="connsiteX13" fmla="*/ 10000 w 10000"/>
                <a:gd name="connsiteY13" fmla="*/ 7156 h 10000"/>
                <a:gd name="connsiteX14" fmla="*/ 8656 w 10000"/>
                <a:gd name="connsiteY14" fmla="*/ 4363 h 10000"/>
                <a:gd name="connsiteX0" fmla="*/ 8656 w 10000"/>
                <a:gd name="connsiteY0" fmla="*/ 4363 h 10000"/>
                <a:gd name="connsiteX1" fmla="*/ 8659 w 10000"/>
                <a:gd name="connsiteY1" fmla="*/ 4138 h 10000"/>
                <a:gd name="connsiteX2" fmla="*/ 6346 w 10000"/>
                <a:gd name="connsiteY2" fmla="*/ 0 h 10000"/>
                <a:gd name="connsiteX3" fmla="*/ 4319 w 10000"/>
                <a:gd name="connsiteY3" fmla="*/ 2152 h 10000"/>
                <a:gd name="connsiteX4" fmla="*/ 3271 w 10000"/>
                <a:gd name="connsiteY4" fmla="*/ 1435 h 10000"/>
                <a:gd name="connsiteX5" fmla="*/ 1695 w 10000"/>
                <a:gd name="connsiteY5" fmla="*/ 4254 h 10000"/>
                <a:gd name="connsiteX6" fmla="*/ 1698 w 10000"/>
                <a:gd name="connsiteY6" fmla="*/ 4337 h 10000"/>
                <a:gd name="connsiteX7" fmla="*/ 1577 w 10000"/>
                <a:gd name="connsiteY7" fmla="*/ 4331 h 10000"/>
                <a:gd name="connsiteX8" fmla="*/ 0 w 10000"/>
                <a:gd name="connsiteY8" fmla="*/ 7156 h 10000"/>
                <a:gd name="connsiteX9" fmla="*/ 1484 w 10000"/>
                <a:gd name="connsiteY9" fmla="*/ 9968 h 10000"/>
                <a:gd name="connsiteX10" fmla="*/ 1484 w 10000"/>
                <a:gd name="connsiteY10" fmla="*/ 10000 h 10000"/>
                <a:gd name="connsiteX11" fmla="*/ 8427 w 10000"/>
                <a:gd name="connsiteY11" fmla="*/ 9974 h 10000"/>
                <a:gd name="connsiteX12" fmla="*/ 10000 w 10000"/>
                <a:gd name="connsiteY12" fmla="*/ 7156 h 10000"/>
                <a:gd name="connsiteX13" fmla="*/ 8656 w 10000"/>
                <a:gd name="connsiteY13" fmla="*/ 4363 h 10000"/>
                <a:gd name="connsiteX0" fmla="*/ 8656 w 10000"/>
                <a:gd name="connsiteY0" fmla="*/ 4363 h 9974"/>
                <a:gd name="connsiteX1" fmla="*/ 8659 w 10000"/>
                <a:gd name="connsiteY1" fmla="*/ 4138 h 9974"/>
                <a:gd name="connsiteX2" fmla="*/ 6346 w 10000"/>
                <a:gd name="connsiteY2" fmla="*/ 0 h 9974"/>
                <a:gd name="connsiteX3" fmla="*/ 4319 w 10000"/>
                <a:gd name="connsiteY3" fmla="*/ 2152 h 9974"/>
                <a:gd name="connsiteX4" fmla="*/ 3271 w 10000"/>
                <a:gd name="connsiteY4" fmla="*/ 1435 h 9974"/>
                <a:gd name="connsiteX5" fmla="*/ 1695 w 10000"/>
                <a:gd name="connsiteY5" fmla="*/ 4254 h 9974"/>
                <a:gd name="connsiteX6" fmla="*/ 1698 w 10000"/>
                <a:gd name="connsiteY6" fmla="*/ 4337 h 9974"/>
                <a:gd name="connsiteX7" fmla="*/ 1577 w 10000"/>
                <a:gd name="connsiteY7" fmla="*/ 4331 h 9974"/>
                <a:gd name="connsiteX8" fmla="*/ 0 w 10000"/>
                <a:gd name="connsiteY8" fmla="*/ 7156 h 9974"/>
                <a:gd name="connsiteX9" fmla="*/ 1484 w 10000"/>
                <a:gd name="connsiteY9" fmla="*/ 9968 h 9974"/>
                <a:gd name="connsiteX10" fmla="*/ 8427 w 10000"/>
                <a:gd name="connsiteY10" fmla="*/ 9974 h 9974"/>
                <a:gd name="connsiteX11" fmla="*/ 10000 w 10000"/>
                <a:gd name="connsiteY11" fmla="*/ 7156 h 9974"/>
                <a:gd name="connsiteX12" fmla="*/ 8656 w 10000"/>
                <a:gd name="connsiteY12" fmla="*/ 4363 h 9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000" h="9974">
                  <a:moveTo>
                    <a:pt x="8656" y="4363"/>
                  </a:moveTo>
                  <a:cubicBezTo>
                    <a:pt x="8656" y="4286"/>
                    <a:pt x="8659" y="4209"/>
                    <a:pt x="8659" y="4138"/>
                  </a:cubicBezTo>
                  <a:cubicBezTo>
                    <a:pt x="8659" y="1851"/>
                    <a:pt x="7622" y="0"/>
                    <a:pt x="6346" y="0"/>
                  </a:cubicBezTo>
                  <a:cubicBezTo>
                    <a:pt x="5474" y="0"/>
                    <a:pt x="4712" y="865"/>
                    <a:pt x="4319" y="2152"/>
                  </a:cubicBezTo>
                  <a:cubicBezTo>
                    <a:pt x="4040" y="1704"/>
                    <a:pt x="3675" y="1435"/>
                    <a:pt x="3271" y="1435"/>
                  </a:cubicBezTo>
                  <a:cubicBezTo>
                    <a:pt x="2403" y="1435"/>
                    <a:pt x="1695" y="2697"/>
                    <a:pt x="1695" y="4254"/>
                  </a:cubicBezTo>
                  <a:cubicBezTo>
                    <a:pt x="1695" y="4286"/>
                    <a:pt x="1698" y="4311"/>
                    <a:pt x="1698" y="4337"/>
                  </a:cubicBezTo>
                  <a:cubicBezTo>
                    <a:pt x="1655" y="4337"/>
                    <a:pt x="1616" y="4331"/>
                    <a:pt x="1577" y="4331"/>
                  </a:cubicBezTo>
                  <a:cubicBezTo>
                    <a:pt x="704" y="4331"/>
                    <a:pt x="0" y="5593"/>
                    <a:pt x="0" y="7156"/>
                  </a:cubicBezTo>
                  <a:cubicBezTo>
                    <a:pt x="0" y="8661"/>
                    <a:pt x="658" y="9885"/>
                    <a:pt x="1484" y="9968"/>
                  </a:cubicBezTo>
                  <a:lnTo>
                    <a:pt x="8427" y="9974"/>
                  </a:lnTo>
                  <a:cubicBezTo>
                    <a:pt x="9296" y="9974"/>
                    <a:pt x="10000" y="8712"/>
                    <a:pt x="10000" y="7156"/>
                  </a:cubicBezTo>
                  <a:cubicBezTo>
                    <a:pt x="10000" y="5734"/>
                    <a:pt x="9417" y="4561"/>
                    <a:pt x="8656" y="4363"/>
                  </a:cubicBezTo>
                  <a:close/>
                </a:path>
              </a:pathLst>
            </a:custGeom>
            <a:solidFill>
              <a:schemeClr val="bg2"/>
            </a:solidFill>
            <a:ln w="38100">
              <a:solidFill>
                <a:schemeClr val="bg1">
                  <a:lumMod val="75000"/>
                </a:schemeClr>
              </a:solidFill>
            </a:ln>
          </p:spPr>
          <p:txBody>
            <a:bodyPr vert="horz" wrap="square" lIns="91416" tIns="45708" rIns="91416" bIns="45708" numCol="1" anchor="t" anchorCtr="0" compatLnSpc="1">
              <a:prstTxWarp prst="textNoShape">
                <a:avLst/>
              </a:prstTxWarp>
            </a:bodyPr>
            <a:lstStyle/>
            <a:p>
              <a:pPr defTabSz="914126">
                <a:defRPr/>
              </a:pPr>
              <a:endParaRPr lang="en-US" sz="1100" kern="0">
                <a:solidFill>
                  <a:sysClr val="windowText" lastClr="000000"/>
                </a:solidFill>
              </a:endParaRPr>
            </a:p>
          </p:txBody>
        </p:sp>
        <p:sp>
          <p:nvSpPr>
            <p:cNvPr id="261" name="Rectangle 260"/>
            <p:cNvSpPr/>
            <p:nvPr/>
          </p:nvSpPr>
          <p:spPr>
            <a:xfrm flipV="1">
              <a:off x="7632115" y="1748688"/>
              <a:ext cx="478529" cy="122874"/>
            </a:xfrm>
            <a:prstGeom prst="rect">
              <a:avLst/>
            </a:prstGeom>
            <a:solidFill>
              <a:schemeClr val="bg2"/>
            </a:solidFill>
            <a:ln w="9525">
              <a:noFill/>
              <a:miter lim="800000"/>
              <a:headEnd/>
              <a:tailEnd/>
            </a:ln>
          </p:spPr>
          <p:txBody>
            <a:bodyPr wrap="square" rtlCol="0" anchor="ctr"/>
            <a:lstStyle/>
            <a:p>
              <a:pPr algn="ctr" defTabSz="914126"/>
              <a:endParaRPr lang="en-US" sz="1799" kern="0" dirty="0">
                <a:solidFill>
                  <a:sysClr val="windowText" lastClr="000000"/>
                </a:solidFill>
                <a:latin typeface="Arial"/>
              </a:endParaRPr>
            </a:p>
          </p:txBody>
        </p:sp>
        <p:sp>
          <p:nvSpPr>
            <p:cNvPr id="262" name="Freeform 13"/>
            <p:cNvSpPr>
              <a:spLocks noEditPoints="1"/>
            </p:cNvSpPr>
            <p:nvPr/>
          </p:nvSpPr>
          <p:spPr bwMode="auto">
            <a:xfrm flipV="1">
              <a:off x="7610922" y="1728546"/>
              <a:ext cx="520044" cy="155332"/>
            </a:xfrm>
            <a:custGeom>
              <a:avLst/>
              <a:gdLst>
                <a:gd name="T0" fmla="*/ 230 w 241"/>
                <a:gd name="T1" fmla="*/ 0 h 70"/>
                <a:gd name="T2" fmla="*/ 11 w 241"/>
                <a:gd name="T3" fmla="*/ 0 h 70"/>
                <a:gd name="T4" fmla="*/ 0 w 241"/>
                <a:gd name="T5" fmla="*/ 11 h 70"/>
                <a:gd name="T6" fmla="*/ 0 w 241"/>
                <a:gd name="T7" fmla="*/ 58 h 70"/>
                <a:gd name="T8" fmla="*/ 11 w 241"/>
                <a:gd name="T9" fmla="*/ 70 h 70"/>
                <a:gd name="T10" fmla="*/ 230 w 241"/>
                <a:gd name="T11" fmla="*/ 70 h 70"/>
                <a:gd name="T12" fmla="*/ 241 w 241"/>
                <a:gd name="T13" fmla="*/ 58 h 70"/>
                <a:gd name="T14" fmla="*/ 241 w 241"/>
                <a:gd name="T15" fmla="*/ 11 h 70"/>
                <a:gd name="T16" fmla="*/ 230 w 241"/>
                <a:gd name="T17" fmla="*/ 0 h 70"/>
                <a:gd name="T18" fmla="*/ 163 w 241"/>
                <a:gd name="T19" fmla="*/ 45 h 70"/>
                <a:gd name="T20" fmla="*/ 25 w 241"/>
                <a:gd name="T21" fmla="*/ 45 h 70"/>
                <a:gd name="T22" fmla="*/ 25 w 241"/>
                <a:gd name="T23" fmla="*/ 24 h 70"/>
                <a:gd name="T24" fmla="*/ 163 w 241"/>
                <a:gd name="T25" fmla="*/ 24 h 70"/>
                <a:gd name="T26" fmla="*/ 163 w 241"/>
                <a:gd name="T27" fmla="*/ 45 h 70"/>
                <a:gd name="T28" fmla="*/ 212 w 241"/>
                <a:gd name="T29" fmla="*/ 44 h 70"/>
                <a:gd name="T30" fmla="*/ 202 w 241"/>
                <a:gd name="T31" fmla="*/ 35 h 70"/>
                <a:gd name="T32" fmla="*/ 212 w 241"/>
                <a:gd name="T33" fmla="*/ 25 h 70"/>
                <a:gd name="T34" fmla="*/ 222 w 241"/>
                <a:gd name="T35" fmla="*/ 35 h 70"/>
                <a:gd name="T36" fmla="*/ 212 w 241"/>
                <a:gd name="T37" fmla="*/ 44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41" h="70">
                  <a:moveTo>
                    <a:pt x="230" y="0"/>
                  </a:moveTo>
                  <a:cubicBezTo>
                    <a:pt x="11" y="0"/>
                    <a:pt x="11" y="0"/>
                    <a:pt x="11" y="0"/>
                  </a:cubicBezTo>
                  <a:cubicBezTo>
                    <a:pt x="5" y="0"/>
                    <a:pt x="0" y="5"/>
                    <a:pt x="0" y="11"/>
                  </a:cubicBezTo>
                  <a:cubicBezTo>
                    <a:pt x="0" y="58"/>
                    <a:pt x="0" y="58"/>
                    <a:pt x="0" y="58"/>
                  </a:cubicBezTo>
                  <a:cubicBezTo>
                    <a:pt x="0" y="65"/>
                    <a:pt x="5" y="70"/>
                    <a:pt x="11" y="70"/>
                  </a:cubicBezTo>
                  <a:cubicBezTo>
                    <a:pt x="230" y="70"/>
                    <a:pt x="230" y="70"/>
                    <a:pt x="230" y="70"/>
                  </a:cubicBezTo>
                  <a:cubicBezTo>
                    <a:pt x="236" y="70"/>
                    <a:pt x="241" y="65"/>
                    <a:pt x="241" y="58"/>
                  </a:cubicBezTo>
                  <a:cubicBezTo>
                    <a:pt x="241" y="11"/>
                    <a:pt x="241" y="11"/>
                    <a:pt x="241" y="11"/>
                  </a:cubicBezTo>
                  <a:cubicBezTo>
                    <a:pt x="241" y="5"/>
                    <a:pt x="236" y="0"/>
                    <a:pt x="230" y="0"/>
                  </a:cubicBezTo>
                  <a:close/>
                  <a:moveTo>
                    <a:pt x="163" y="45"/>
                  </a:moveTo>
                  <a:cubicBezTo>
                    <a:pt x="25" y="45"/>
                    <a:pt x="25" y="45"/>
                    <a:pt x="25" y="45"/>
                  </a:cubicBezTo>
                  <a:cubicBezTo>
                    <a:pt x="25" y="24"/>
                    <a:pt x="25" y="24"/>
                    <a:pt x="25" y="24"/>
                  </a:cubicBezTo>
                  <a:cubicBezTo>
                    <a:pt x="163" y="24"/>
                    <a:pt x="163" y="24"/>
                    <a:pt x="163" y="24"/>
                  </a:cubicBezTo>
                  <a:lnTo>
                    <a:pt x="163" y="45"/>
                  </a:lnTo>
                  <a:close/>
                  <a:moveTo>
                    <a:pt x="212" y="44"/>
                  </a:moveTo>
                  <a:cubicBezTo>
                    <a:pt x="207" y="44"/>
                    <a:pt x="202" y="40"/>
                    <a:pt x="202" y="35"/>
                  </a:cubicBezTo>
                  <a:cubicBezTo>
                    <a:pt x="202" y="29"/>
                    <a:pt x="207" y="25"/>
                    <a:pt x="212" y="25"/>
                  </a:cubicBezTo>
                  <a:cubicBezTo>
                    <a:pt x="218" y="25"/>
                    <a:pt x="222" y="29"/>
                    <a:pt x="222" y="35"/>
                  </a:cubicBezTo>
                  <a:cubicBezTo>
                    <a:pt x="222" y="40"/>
                    <a:pt x="218" y="44"/>
                    <a:pt x="212" y="44"/>
                  </a:cubicBezTo>
                  <a:close/>
                </a:path>
              </a:pathLst>
            </a:custGeom>
            <a:solidFill>
              <a:srgbClr val="707072"/>
            </a:solidFill>
            <a:ln w="12700">
              <a:noFill/>
            </a:ln>
          </p:spPr>
          <p:txBody>
            <a:bodyPr vert="horz" wrap="square" lIns="91416" tIns="45708" rIns="91416" bIns="45708" numCol="1" anchor="t" anchorCtr="0" compatLnSpc="1">
              <a:prstTxWarp prst="textNoShape">
                <a:avLst/>
              </a:prstTxWarp>
            </a:bodyPr>
            <a:lstStyle/>
            <a:p>
              <a:pPr defTabSz="914126"/>
              <a:endParaRPr lang="en-US" sz="1799" kern="0">
                <a:solidFill>
                  <a:sysClr val="windowText" lastClr="000000"/>
                </a:solidFill>
              </a:endParaRPr>
            </a:p>
          </p:txBody>
        </p:sp>
        <p:cxnSp>
          <p:nvCxnSpPr>
            <p:cNvPr id="260" name="Straight Connector 259"/>
            <p:cNvCxnSpPr/>
            <p:nvPr/>
          </p:nvCxnSpPr>
          <p:spPr>
            <a:xfrm flipV="1">
              <a:off x="7870942" y="1978965"/>
              <a:ext cx="0" cy="1280160"/>
            </a:xfrm>
            <a:prstGeom prst="line">
              <a:avLst/>
            </a:prstGeom>
            <a:noFill/>
            <a:ln w="38100" cap="rnd" cmpd="sng" algn="ctr">
              <a:solidFill>
                <a:schemeClr val="tx2">
                  <a:lumMod val="50000"/>
                  <a:lumOff val="50000"/>
                </a:schemeClr>
              </a:solidFill>
              <a:prstDash val="sysDot"/>
              <a:miter lim="800000"/>
              <a:headEnd type="triangle" w="med" len="med"/>
              <a:tailEnd type="triangle" w="med" len="med"/>
            </a:ln>
            <a:effectLst/>
          </p:spPr>
        </p:cxnSp>
        <p:sp>
          <p:nvSpPr>
            <p:cNvPr id="393" name="Rectangle 392"/>
            <p:cNvSpPr/>
            <p:nvPr/>
          </p:nvSpPr>
          <p:spPr>
            <a:xfrm flipH="1">
              <a:off x="7461572" y="1138619"/>
              <a:ext cx="865620" cy="400110"/>
            </a:xfrm>
            <a:prstGeom prst="rect">
              <a:avLst/>
            </a:prstGeom>
          </p:spPr>
          <p:txBody>
            <a:bodyPr wrap="square" anchor="ctr">
              <a:spAutoFit/>
            </a:bodyPr>
            <a:lstStyle/>
            <a:p>
              <a:pPr algn="ctr" defTabSz="914126"/>
              <a:r>
                <a:rPr lang="en-US" sz="1000" kern="0" dirty="0">
                  <a:solidFill>
                    <a:sysClr val="windowText" lastClr="000000"/>
                  </a:solidFill>
                </a:rPr>
                <a:t>Managed </a:t>
              </a:r>
              <a:br>
                <a:rPr lang="en-US" sz="1000" kern="0" dirty="0">
                  <a:solidFill>
                    <a:sysClr val="windowText" lastClr="000000"/>
                  </a:solidFill>
                </a:rPr>
              </a:br>
              <a:r>
                <a:rPr lang="en-US" sz="1000" kern="0" dirty="0">
                  <a:solidFill>
                    <a:sysClr val="windowText" lastClr="000000"/>
                  </a:solidFill>
                </a:rPr>
                <a:t>PKI</a:t>
              </a:r>
            </a:p>
          </p:txBody>
        </p:sp>
      </p:grpSp>
      <p:grpSp>
        <p:nvGrpSpPr>
          <p:cNvPr id="20" name="Group 19"/>
          <p:cNvGrpSpPr/>
          <p:nvPr/>
        </p:nvGrpSpPr>
        <p:grpSpPr>
          <a:xfrm>
            <a:off x="6263516" y="1224101"/>
            <a:ext cx="865620" cy="2248805"/>
            <a:chOff x="6263516" y="1224101"/>
            <a:chExt cx="865620" cy="2248805"/>
          </a:xfrm>
        </p:grpSpPr>
        <p:grpSp>
          <p:nvGrpSpPr>
            <p:cNvPr id="19" name="Group 18"/>
            <p:cNvGrpSpPr/>
            <p:nvPr/>
          </p:nvGrpSpPr>
          <p:grpSpPr>
            <a:xfrm>
              <a:off x="6311253" y="1507903"/>
              <a:ext cx="785989" cy="1965003"/>
              <a:chOff x="6311253" y="1507903"/>
              <a:chExt cx="785989" cy="1965003"/>
            </a:xfrm>
          </p:grpSpPr>
          <p:sp>
            <p:nvSpPr>
              <p:cNvPr id="271" name="Rectangle 270"/>
              <p:cNvSpPr/>
              <p:nvPr/>
            </p:nvSpPr>
            <p:spPr>
              <a:xfrm rot="5400000" flipV="1">
                <a:off x="5929836" y="2593733"/>
                <a:ext cx="1532981" cy="225366"/>
              </a:xfrm>
              <a:prstGeom prst="rect">
                <a:avLst/>
              </a:prstGeom>
              <a:solidFill>
                <a:schemeClr val="bg2">
                  <a:lumMod val="85000"/>
                  <a:lumOff val="15000"/>
                </a:schemeClr>
              </a:solidFill>
              <a:ln w="9525">
                <a:noFill/>
                <a:miter lim="800000"/>
                <a:headEnd/>
                <a:tailEnd/>
              </a:ln>
            </p:spPr>
            <p:txBody>
              <a:bodyPr wrap="square" rtlCol="0" anchor="ctr"/>
              <a:lstStyle/>
              <a:p>
                <a:pPr algn="ctr" defTabSz="914126"/>
                <a:endParaRPr lang="en-US" sz="1799" kern="0" dirty="0">
                  <a:solidFill>
                    <a:sysClr val="windowText" lastClr="000000"/>
                  </a:solidFill>
                </a:endParaRPr>
              </a:p>
            </p:txBody>
          </p:sp>
          <p:sp>
            <p:nvSpPr>
              <p:cNvPr id="400" name="Freeform 211"/>
              <p:cNvSpPr>
                <a:spLocks/>
              </p:cNvSpPr>
              <p:nvPr/>
            </p:nvSpPr>
            <p:spPr bwMode="auto">
              <a:xfrm flipH="1">
                <a:off x="6311253" y="1507903"/>
                <a:ext cx="785989" cy="450722"/>
              </a:xfrm>
              <a:custGeom>
                <a:avLst/>
                <a:gdLst>
                  <a:gd name="T0" fmla="*/ 2421 w 2797"/>
                  <a:gd name="T1" fmla="*/ 681 h 1561"/>
                  <a:gd name="T2" fmla="*/ 2422 w 2797"/>
                  <a:gd name="T3" fmla="*/ 646 h 1561"/>
                  <a:gd name="T4" fmla="*/ 1775 w 2797"/>
                  <a:gd name="T5" fmla="*/ 0 h 1561"/>
                  <a:gd name="T6" fmla="*/ 1208 w 2797"/>
                  <a:gd name="T7" fmla="*/ 336 h 1561"/>
                  <a:gd name="T8" fmla="*/ 915 w 2797"/>
                  <a:gd name="T9" fmla="*/ 224 h 1561"/>
                  <a:gd name="T10" fmla="*/ 474 w 2797"/>
                  <a:gd name="T11" fmla="*/ 664 h 1561"/>
                  <a:gd name="T12" fmla="*/ 475 w 2797"/>
                  <a:gd name="T13" fmla="*/ 677 h 1561"/>
                  <a:gd name="T14" fmla="*/ 441 w 2797"/>
                  <a:gd name="T15" fmla="*/ 676 h 1561"/>
                  <a:gd name="T16" fmla="*/ 0 w 2797"/>
                  <a:gd name="T17" fmla="*/ 1117 h 1561"/>
                  <a:gd name="T18" fmla="*/ 415 w 2797"/>
                  <a:gd name="T19" fmla="*/ 1556 h 1561"/>
                  <a:gd name="T20" fmla="*/ 415 w 2797"/>
                  <a:gd name="T21" fmla="*/ 1561 h 1561"/>
                  <a:gd name="T22" fmla="*/ 2332 w 2797"/>
                  <a:gd name="T23" fmla="*/ 1561 h 1561"/>
                  <a:gd name="T24" fmla="*/ 2332 w 2797"/>
                  <a:gd name="T25" fmla="*/ 1556 h 1561"/>
                  <a:gd name="T26" fmla="*/ 2357 w 2797"/>
                  <a:gd name="T27" fmla="*/ 1557 h 1561"/>
                  <a:gd name="T28" fmla="*/ 2797 w 2797"/>
                  <a:gd name="T29" fmla="*/ 1117 h 1561"/>
                  <a:gd name="T30" fmla="*/ 2421 w 2797"/>
                  <a:gd name="T31" fmla="*/ 681 h 1561"/>
                  <a:gd name="connsiteX0" fmla="*/ 8656 w 10000"/>
                  <a:gd name="connsiteY0" fmla="*/ 4363 h 10000"/>
                  <a:gd name="connsiteX1" fmla="*/ 8659 w 10000"/>
                  <a:gd name="connsiteY1" fmla="*/ 4138 h 10000"/>
                  <a:gd name="connsiteX2" fmla="*/ 6346 w 10000"/>
                  <a:gd name="connsiteY2" fmla="*/ 0 h 10000"/>
                  <a:gd name="connsiteX3" fmla="*/ 4319 w 10000"/>
                  <a:gd name="connsiteY3" fmla="*/ 2152 h 10000"/>
                  <a:gd name="connsiteX4" fmla="*/ 3271 w 10000"/>
                  <a:gd name="connsiteY4" fmla="*/ 1435 h 10000"/>
                  <a:gd name="connsiteX5" fmla="*/ 1695 w 10000"/>
                  <a:gd name="connsiteY5" fmla="*/ 4254 h 10000"/>
                  <a:gd name="connsiteX6" fmla="*/ 1698 w 10000"/>
                  <a:gd name="connsiteY6" fmla="*/ 4337 h 10000"/>
                  <a:gd name="connsiteX7" fmla="*/ 1577 w 10000"/>
                  <a:gd name="connsiteY7" fmla="*/ 4331 h 10000"/>
                  <a:gd name="connsiteX8" fmla="*/ 0 w 10000"/>
                  <a:gd name="connsiteY8" fmla="*/ 7156 h 10000"/>
                  <a:gd name="connsiteX9" fmla="*/ 1484 w 10000"/>
                  <a:gd name="connsiteY9" fmla="*/ 9968 h 10000"/>
                  <a:gd name="connsiteX10" fmla="*/ 1484 w 10000"/>
                  <a:gd name="connsiteY10" fmla="*/ 10000 h 10000"/>
                  <a:gd name="connsiteX11" fmla="*/ 8338 w 10000"/>
                  <a:gd name="connsiteY11" fmla="*/ 10000 h 10000"/>
                  <a:gd name="connsiteX12" fmla="*/ 8427 w 10000"/>
                  <a:gd name="connsiteY12" fmla="*/ 9974 h 10000"/>
                  <a:gd name="connsiteX13" fmla="*/ 10000 w 10000"/>
                  <a:gd name="connsiteY13" fmla="*/ 7156 h 10000"/>
                  <a:gd name="connsiteX14" fmla="*/ 8656 w 10000"/>
                  <a:gd name="connsiteY14" fmla="*/ 4363 h 10000"/>
                  <a:gd name="connsiteX0" fmla="*/ 8656 w 10000"/>
                  <a:gd name="connsiteY0" fmla="*/ 4363 h 10000"/>
                  <a:gd name="connsiteX1" fmla="*/ 8659 w 10000"/>
                  <a:gd name="connsiteY1" fmla="*/ 4138 h 10000"/>
                  <a:gd name="connsiteX2" fmla="*/ 6346 w 10000"/>
                  <a:gd name="connsiteY2" fmla="*/ 0 h 10000"/>
                  <a:gd name="connsiteX3" fmla="*/ 4319 w 10000"/>
                  <a:gd name="connsiteY3" fmla="*/ 2152 h 10000"/>
                  <a:gd name="connsiteX4" fmla="*/ 3271 w 10000"/>
                  <a:gd name="connsiteY4" fmla="*/ 1435 h 10000"/>
                  <a:gd name="connsiteX5" fmla="*/ 1695 w 10000"/>
                  <a:gd name="connsiteY5" fmla="*/ 4254 h 10000"/>
                  <a:gd name="connsiteX6" fmla="*/ 1698 w 10000"/>
                  <a:gd name="connsiteY6" fmla="*/ 4337 h 10000"/>
                  <a:gd name="connsiteX7" fmla="*/ 1577 w 10000"/>
                  <a:gd name="connsiteY7" fmla="*/ 4331 h 10000"/>
                  <a:gd name="connsiteX8" fmla="*/ 0 w 10000"/>
                  <a:gd name="connsiteY8" fmla="*/ 7156 h 10000"/>
                  <a:gd name="connsiteX9" fmla="*/ 1484 w 10000"/>
                  <a:gd name="connsiteY9" fmla="*/ 9968 h 10000"/>
                  <a:gd name="connsiteX10" fmla="*/ 1484 w 10000"/>
                  <a:gd name="connsiteY10" fmla="*/ 10000 h 10000"/>
                  <a:gd name="connsiteX11" fmla="*/ 8427 w 10000"/>
                  <a:gd name="connsiteY11" fmla="*/ 9974 h 10000"/>
                  <a:gd name="connsiteX12" fmla="*/ 10000 w 10000"/>
                  <a:gd name="connsiteY12" fmla="*/ 7156 h 10000"/>
                  <a:gd name="connsiteX13" fmla="*/ 8656 w 10000"/>
                  <a:gd name="connsiteY13" fmla="*/ 4363 h 10000"/>
                  <a:gd name="connsiteX0" fmla="*/ 8656 w 10000"/>
                  <a:gd name="connsiteY0" fmla="*/ 4363 h 9974"/>
                  <a:gd name="connsiteX1" fmla="*/ 8659 w 10000"/>
                  <a:gd name="connsiteY1" fmla="*/ 4138 h 9974"/>
                  <a:gd name="connsiteX2" fmla="*/ 6346 w 10000"/>
                  <a:gd name="connsiteY2" fmla="*/ 0 h 9974"/>
                  <a:gd name="connsiteX3" fmla="*/ 4319 w 10000"/>
                  <a:gd name="connsiteY3" fmla="*/ 2152 h 9974"/>
                  <a:gd name="connsiteX4" fmla="*/ 3271 w 10000"/>
                  <a:gd name="connsiteY4" fmla="*/ 1435 h 9974"/>
                  <a:gd name="connsiteX5" fmla="*/ 1695 w 10000"/>
                  <a:gd name="connsiteY5" fmla="*/ 4254 h 9974"/>
                  <a:gd name="connsiteX6" fmla="*/ 1698 w 10000"/>
                  <a:gd name="connsiteY6" fmla="*/ 4337 h 9974"/>
                  <a:gd name="connsiteX7" fmla="*/ 1577 w 10000"/>
                  <a:gd name="connsiteY7" fmla="*/ 4331 h 9974"/>
                  <a:gd name="connsiteX8" fmla="*/ 0 w 10000"/>
                  <a:gd name="connsiteY8" fmla="*/ 7156 h 9974"/>
                  <a:gd name="connsiteX9" fmla="*/ 1484 w 10000"/>
                  <a:gd name="connsiteY9" fmla="*/ 9968 h 9974"/>
                  <a:gd name="connsiteX10" fmla="*/ 8427 w 10000"/>
                  <a:gd name="connsiteY10" fmla="*/ 9974 h 9974"/>
                  <a:gd name="connsiteX11" fmla="*/ 10000 w 10000"/>
                  <a:gd name="connsiteY11" fmla="*/ 7156 h 9974"/>
                  <a:gd name="connsiteX12" fmla="*/ 8656 w 10000"/>
                  <a:gd name="connsiteY12" fmla="*/ 4363 h 9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000" h="9974">
                    <a:moveTo>
                      <a:pt x="8656" y="4363"/>
                    </a:moveTo>
                    <a:cubicBezTo>
                      <a:pt x="8656" y="4286"/>
                      <a:pt x="8659" y="4209"/>
                      <a:pt x="8659" y="4138"/>
                    </a:cubicBezTo>
                    <a:cubicBezTo>
                      <a:pt x="8659" y="1851"/>
                      <a:pt x="7622" y="0"/>
                      <a:pt x="6346" y="0"/>
                    </a:cubicBezTo>
                    <a:cubicBezTo>
                      <a:pt x="5474" y="0"/>
                      <a:pt x="4712" y="865"/>
                      <a:pt x="4319" y="2152"/>
                    </a:cubicBezTo>
                    <a:cubicBezTo>
                      <a:pt x="4040" y="1704"/>
                      <a:pt x="3675" y="1435"/>
                      <a:pt x="3271" y="1435"/>
                    </a:cubicBezTo>
                    <a:cubicBezTo>
                      <a:pt x="2403" y="1435"/>
                      <a:pt x="1695" y="2697"/>
                      <a:pt x="1695" y="4254"/>
                    </a:cubicBezTo>
                    <a:cubicBezTo>
                      <a:pt x="1695" y="4286"/>
                      <a:pt x="1698" y="4311"/>
                      <a:pt x="1698" y="4337"/>
                    </a:cubicBezTo>
                    <a:cubicBezTo>
                      <a:pt x="1655" y="4337"/>
                      <a:pt x="1616" y="4331"/>
                      <a:pt x="1577" y="4331"/>
                    </a:cubicBezTo>
                    <a:cubicBezTo>
                      <a:pt x="704" y="4331"/>
                      <a:pt x="0" y="5593"/>
                      <a:pt x="0" y="7156"/>
                    </a:cubicBezTo>
                    <a:cubicBezTo>
                      <a:pt x="0" y="8661"/>
                      <a:pt x="658" y="9885"/>
                      <a:pt x="1484" y="9968"/>
                    </a:cubicBezTo>
                    <a:lnTo>
                      <a:pt x="8427" y="9974"/>
                    </a:lnTo>
                    <a:cubicBezTo>
                      <a:pt x="9296" y="9974"/>
                      <a:pt x="10000" y="8712"/>
                      <a:pt x="10000" y="7156"/>
                    </a:cubicBezTo>
                    <a:cubicBezTo>
                      <a:pt x="10000" y="5734"/>
                      <a:pt x="9417" y="4561"/>
                      <a:pt x="8656" y="4363"/>
                    </a:cubicBezTo>
                    <a:close/>
                  </a:path>
                </a:pathLst>
              </a:custGeom>
              <a:solidFill>
                <a:schemeClr val="bg2"/>
              </a:solidFill>
              <a:ln w="38100">
                <a:solidFill>
                  <a:schemeClr val="bg1">
                    <a:lumMod val="75000"/>
                  </a:schemeClr>
                </a:solidFill>
              </a:ln>
            </p:spPr>
            <p:txBody>
              <a:bodyPr vert="horz" wrap="square" lIns="91416" tIns="45708" rIns="91416" bIns="45708" numCol="1" anchor="t" anchorCtr="0" compatLnSpc="1">
                <a:prstTxWarp prst="textNoShape">
                  <a:avLst/>
                </a:prstTxWarp>
              </a:bodyPr>
              <a:lstStyle/>
              <a:p>
                <a:pPr defTabSz="914126">
                  <a:defRPr/>
                </a:pPr>
                <a:endParaRPr lang="en-US" sz="1100" kern="0">
                  <a:solidFill>
                    <a:sysClr val="windowText" lastClr="000000"/>
                  </a:solidFill>
                </a:endParaRPr>
              </a:p>
            </p:txBody>
          </p:sp>
          <p:grpSp>
            <p:nvGrpSpPr>
              <p:cNvPr id="272" name="Group 271"/>
              <p:cNvGrpSpPr/>
              <p:nvPr/>
            </p:nvGrpSpPr>
            <p:grpSpPr>
              <a:xfrm flipV="1">
                <a:off x="6436306" y="1736453"/>
                <a:ext cx="520044" cy="155332"/>
                <a:chOff x="5173543" y="1992208"/>
                <a:chExt cx="1366378" cy="408124"/>
              </a:xfrm>
            </p:grpSpPr>
            <p:sp>
              <p:nvSpPr>
                <p:cNvPr id="274" name="Rectangle 273"/>
                <p:cNvSpPr/>
                <p:nvPr/>
              </p:nvSpPr>
              <p:spPr>
                <a:xfrm>
                  <a:off x="5229225" y="2024568"/>
                  <a:ext cx="1257300" cy="322842"/>
                </a:xfrm>
                <a:prstGeom prst="rect">
                  <a:avLst/>
                </a:prstGeom>
                <a:solidFill>
                  <a:schemeClr val="bg2"/>
                </a:solidFill>
                <a:ln w="9525">
                  <a:noFill/>
                  <a:miter lim="800000"/>
                  <a:headEnd/>
                  <a:tailEnd/>
                </a:ln>
              </p:spPr>
              <p:txBody>
                <a:bodyPr wrap="square" rtlCol="0" anchor="ctr"/>
                <a:lstStyle/>
                <a:p>
                  <a:pPr algn="ctr" defTabSz="914126"/>
                  <a:endParaRPr lang="en-US" sz="1799" kern="0" dirty="0">
                    <a:solidFill>
                      <a:sysClr val="windowText" lastClr="000000"/>
                    </a:solidFill>
                    <a:latin typeface="Arial"/>
                  </a:endParaRPr>
                </a:p>
              </p:txBody>
            </p:sp>
            <p:sp>
              <p:nvSpPr>
                <p:cNvPr id="275" name="Freeform 13"/>
                <p:cNvSpPr>
                  <a:spLocks noEditPoints="1"/>
                </p:cNvSpPr>
                <p:nvPr/>
              </p:nvSpPr>
              <p:spPr bwMode="auto">
                <a:xfrm>
                  <a:off x="5173543" y="1992208"/>
                  <a:ext cx="1366378" cy="408124"/>
                </a:xfrm>
                <a:custGeom>
                  <a:avLst/>
                  <a:gdLst>
                    <a:gd name="T0" fmla="*/ 230 w 241"/>
                    <a:gd name="T1" fmla="*/ 0 h 70"/>
                    <a:gd name="T2" fmla="*/ 11 w 241"/>
                    <a:gd name="T3" fmla="*/ 0 h 70"/>
                    <a:gd name="T4" fmla="*/ 0 w 241"/>
                    <a:gd name="T5" fmla="*/ 11 h 70"/>
                    <a:gd name="T6" fmla="*/ 0 w 241"/>
                    <a:gd name="T7" fmla="*/ 58 h 70"/>
                    <a:gd name="T8" fmla="*/ 11 w 241"/>
                    <a:gd name="T9" fmla="*/ 70 h 70"/>
                    <a:gd name="T10" fmla="*/ 230 w 241"/>
                    <a:gd name="T11" fmla="*/ 70 h 70"/>
                    <a:gd name="T12" fmla="*/ 241 w 241"/>
                    <a:gd name="T13" fmla="*/ 58 h 70"/>
                    <a:gd name="T14" fmla="*/ 241 w 241"/>
                    <a:gd name="T15" fmla="*/ 11 h 70"/>
                    <a:gd name="T16" fmla="*/ 230 w 241"/>
                    <a:gd name="T17" fmla="*/ 0 h 70"/>
                    <a:gd name="T18" fmla="*/ 163 w 241"/>
                    <a:gd name="T19" fmla="*/ 45 h 70"/>
                    <a:gd name="T20" fmla="*/ 25 w 241"/>
                    <a:gd name="T21" fmla="*/ 45 h 70"/>
                    <a:gd name="T22" fmla="*/ 25 w 241"/>
                    <a:gd name="T23" fmla="*/ 24 h 70"/>
                    <a:gd name="T24" fmla="*/ 163 w 241"/>
                    <a:gd name="T25" fmla="*/ 24 h 70"/>
                    <a:gd name="T26" fmla="*/ 163 w 241"/>
                    <a:gd name="T27" fmla="*/ 45 h 70"/>
                    <a:gd name="T28" fmla="*/ 212 w 241"/>
                    <a:gd name="T29" fmla="*/ 44 h 70"/>
                    <a:gd name="T30" fmla="*/ 202 w 241"/>
                    <a:gd name="T31" fmla="*/ 35 h 70"/>
                    <a:gd name="T32" fmla="*/ 212 w 241"/>
                    <a:gd name="T33" fmla="*/ 25 h 70"/>
                    <a:gd name="T34" fmla="*/ 222 w 241"/>
                    <a:gd name="T35" fmla="*/ 35 h 70"/>
                    <a:gd name="T36" fmla="*/ 212 w 241"/>
                    <a:gd name="T37" fmla="*/ 44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41" h="70">
                      <a:moveTo>
                        <a:pt x="230" y="0"/>
                      </a:moveTo>
                      <a:cubicBezTo>
                        <a:pt x="11" y="0"/>
                        <a:pt x="11" y="0"/>
                        <a:pt x="11" y="0"/>
                      </a:cubicBezTo>
                      <a:cubicBezTo>
                        <a:pt x="5" y="0"/>
                        <a:pt x="0" y="5"/>
                        <a:pt x="0" y="11"/>
                      </a:cubicBezTo>
                      <a:cubicBezTo>
                        <a:pt x="0" y="58"/>
                        <a:pt x="0" y="58"/>
                        <a:pt x="0" y="58"/>
                      </a:cubicBezTo>
                      <a:cubicBezTo>
                        <a:pt x="0" y="65"/>
                        <a:pt x="5" y="70"/>
                        <a:pt x="11" y="70"/>
                      </a:cubicBezTo>
                      <a:cubicBezTo>
                        <a:pt x="230" y="70"/>
                        <a:pt x="230" y="70"/>
                        <a:pt x="230" y="70"/>
                      </a:cubicBezTo>
                      <a:cubicBezTo>
                        <a:pt x="236" y="70"/>
                        <a:pt x="241" y="65"/>
                        <a:pt x="241" y="58"/>
                      </a:cubicBezTo>
                      <a:cubicBezTo>
                        <a:pt x="241" y="11"/>
                        <a:pt x="241" y="11"/>
                        <a:pt x="241" y="11"/>
                      </a:cubicBezTo>
                      <a:cubicBezTo>
                        <a:pt x="241" y="5"/>
                        <a:pt x="236" y="0"/>
                        <a:pt x="230" y="0"/>
                      </a:cubicBezTo>
                      <a:close/>
                      <a:moveTo>
                        <a:pt x="163" y="45"/>
                      </a:moveTo>
                      <a:cubicBezTo>
                        <a:pt x="25" y="45"/>
                        <a:pt x="25" y="45"/>
                        <a:pt x="25" y="45"/>
                      </a:cubicBezTo>
                      <a:cubicBezTo>
                        <a:pt x="25" y="24"/>
                        <a:pt x="25" y="24"/>
                        <a:pt x="25" y="24"/>
                      </a:cubicBezTo>
                      <a:cubicBezTo>
                        <a:pt x="163" y="24"/>
                        <a:pt x="163" y="24"/>
                        <a:pt x="163" y="24"/>
                      </a:cubicBezTo>
                      <a:lnTo>
                        <a:pt x="163" y="45"/>
                      </a:lnTo>
                      <a:close/>
                      <a:moveTo>
                        <a:pt x="212" y="44"/>
                      </a:moveTo>
                      <a:cubicBezTo>
                        <a:pt x="207" y="44"/>
                        <a:pt x="202" y="40"/>
                        <a:pt x="202" y="35"/>
                      </a:cubicBezTo>
                      <a:cubicBezTo>
                        <a:pt x="202" y="29"/>
                        <a:pt x="207" y="25"/>
                        <a:pt x="212" y="25"/>
                      </a:cubicBezTo>
                      <a:cubicBezTo>
                        <a:pt x="218" y="25"/>
                        <a:pt x="222" y="29"/>
                        <a:pt x="222" y="35"/>
                      </a:cubicBezTo>
                      <a:cubicBezTo>
                        <a:pt x="222" y="40"/>
                        <a:pt x="218" y="44"/>
                        <a:pt x="212" y="44"/>
                      </a:cubicBezTo>
                      <a:close/>
                    </a:path>
                  </a:pathLst>
                </a:custGeom>
                <a:solidFill>
                  <a:srgbClr val="707072"/>
                </a:solidFill>
                <a:ln w="12700">
                  <a:noFill/>
                </a:ln>
              </p:spPr>
              <p:txBody>
                <a:bodyPr vert="horz" wrap="square" lIns="91416" tIns="45708" rIns="91416" bIns="45708" numCol="1" anchor="t" anchorCtr="0" compatLnSpc="1">
                  <a:prstTxWarp prst="textNoShape">
                    <a:avLst/>
                  </a:prstTxWarp>
                </a:bodyPr>
                <a:lstStyle/>
                <a:p>
                  <a:pPr defTabSz="914126"/>
                  <a:endParaRPr lang="en-US" sz="1799" kern="0">
                    <a:solidFill>
                      <a:sysClr val="windowText" lastClr="000000"/>
                    </a:solidFill>
                  </a:endParaRPr>
                </a:p>
              </p:txBody>
            </p:sp>
          </p:grpSp>
          <p:cxnSp>
            <p:nvCxnSpPr>
              <p:cNvPr id="273" name="Straight Connector 272"/>
              <p:cNvCxnSpPr/>
              <p:nvPr/>
            </p:nvCxnSpPr>
            <p:spPr>
              <a:xfrm flipV="1">
                <a:off x="6696326" y="1978964"/>
                <a:ext cx="0" cy="1280160"/>
              </a:xfrm>
              <a:prstGeom prst="line">
                <a:avLst/>
              </a:prstGeom>
              <a:noFill/>
              <a:ln w="38100" cap="rnd" cmpd="sng" algn="ctr">
                <a:solidFill>
                  <a:schemeClr val="tx2">
                    <a:lumMod val="50000"/>
                    <a:lumOff val="50000"/>
                  </a:schemeClr>
                </a:solidFill>
                <a:prstDash val="sysDot"/>
                <a:miter lim="800000"/>
                <a:headEnd type="triangle" w="med" len="med"/>
                <a:tailEnd type="triangle" w="med" len="med"/>
              </a:ln>
              <a:effectLst/>
            </p:spPr>
          </p:cxnSp>
        </p:grpSp>
        <p:sp>
          <p:nvSpPr>
            <p:cNvPr id="394" name="Rectangle 393"/>
            <p:cNvSpPr/>
            <p:nvPr/>
          </p:nvSpPr>
          <p:spPr>
            <a:xfrm flipH="1">
              <a:off x="6263516" y="1224101"/>
              <a:ext cx="865620" cy="246221"/>
            </a:xfrm>
            <a:prstGeom prst="rect">
              <a:avLst/>
            </a:prstGeom>
          </p:spPr>
          <p:txBody>
            <a:bodyPr wrap="square" anchor="ctr">
              <a:spAutoFit/>
            </a:bodyPr>
            <a:lstStyle/>
            <a:p>
              <a:pPr algn="ctr" defTabSz="914126"/>
              <a:r>
                <a:rPr lang="en-US" sz="1000" kern="0" dirty="0">
                  <a:solidFill>
                    <a:sysClr val="windowText" lastClr="000000"/>
                  </a:solidFill>
                </a:rPr>
                <a:t>Messaging</a:t>
              </a:r>
            </a:p>
          </p:txBody>
        </p:sp>
      </p:grpSp>
      <p:grpSp>
        <p:nvGrpSpPr>
          <p:cNvPr id="23" name="Group 22"/>
          <p:cNvGrpSpPr/>
          <p:nvPr/>
        </p:nvGrpSpPr>
        <p:grpSpPr>
          <a:xfrm>
            <a:off x="8107607" y="1517706"/>
            <a:ext cx="865620" cy="1955993"/>
            <a:chOff x="8107607" y="1517706"/>
            <a:chExt cx="865620" cy="1955993"/>
          </a:xfrm>
        </p:grpSpPr>
        <p:sp>
          <p:nvSpPr>
            <p:cNvPr id="408" name="Rectangle 407"/>
            <p:cNvSpPr/>
            <p:nvPr/>
          </p:nvSpPr>
          <p:spPr>
            <a:xfrm rot="5400000" flipV="1">
              <a:off x="8040634" y="2851701"/>
              <a:ext cx="1018631" cy="225366"/>
            </a:xfrm>
            <a:prstGeom prst="rect">
              <a:avLst/>
            </a:prstGeom>
            <a:solidFill>
              <a:schemeClr val="bg2">
                <a:lumMod val="85000"/>
                <a:lumOff val="15000"/>
              </a:schemeClr>
            </a:solidFill>
            <a:ln w="9525">
              <a:noFill/>
              <a:miter lim="800000"/>
              <a:headEnd/>
              <a:tailEnd/>
            </a:ln>
          </p:spPr>
          <p:txBody>
            <a:bodyPr wrap="square" rtlCol="0" anchor="ctr"/>
            <a:lstStyle/>
            <a:p>
              <a:pPr algn="ctr" defTabSz="914126"/>
              <a:endParaRPr lang="en-US" sz="1799" kern="0" dirty="0">
                <a:solidFill>
                  <a:sysClr val="windowText" lastClr="000000"/>
                </a:solidFill>
              </a:endParaRPr>
            </a:p>
          </p:txBody>
        </p:sp>
        <p:sp>
          <p:nvSpPr>
            <p:cNvPr id="407" name="Freeform 211"/>
            <p:cNvSpPr>
              <a:spLocks/>
            </p:cNvSpPr>
            <p:nvPr/>
          </p:nvSpPr>
          <p:spPr bwMode="auto">
            <a:xfrm flipH="1">
              <a:off x="8148898" y="2020153"/>
              <a:ext cx="785989" cy="450722"/>
            </a:xfrm>
            <a:custGeom>
              <a:avLst/>
              <a:gdLst>
                <a:gd name="T0" fmla="*/ 2421 w 2797"/>
                <a:gd name="T1" fmla="*/ 681 h 1561"/>
                <a:gd name="T2" fmla="*/ 2422 w 2797"/>
                <a:gd name="T3" fmla="*/ 646 h 1561"/>
                <a:gd name="T4" fmla="*/ 1775 w 2797"/>
                <a:gd name="T5" fmla="*/ 0 h 1561"/>
                <a:gd name="T6" fmla="*/ 1208 w 2797"/>
                <a:gd name="T7" fmla="*/ 336 h 1561"/>
                <a:gd name="T8" fmla="*/ 915 w 2797"/>
                <a:gd name="T9" fmla="*/ 224 h 1561"/>
                <a:gd name="T10" fmla="*/ 474 w 2797"/>
                <a:gd name="T11" fmla="*/ 664 h 1561"/>
                <a:gd name="T12" fmla="*/ 475 w 2797"/>
                <a:gd name="T13" fmla="*/ 677 h 1561"/>
                <a:gd name="T14" fmla="*/ 441 w 2797"/>
                <a:gd name="T15" fmla="*/ 676 h 1561"/>
                <a:gd name="T16" fmla="*/ 0 w 2797"/>
                <a:gd name="T17" fmla="*/ 1117 h 1561"/>
                <a:gd name="T18" fmla="*/ 415 w 2797"/>
                <a:gd name="T19" fmla="*/ 1556 h 1561"/>
                <a:gd name="T20" fmla="*/ 415 w 2797"/>
                <a:gd name="T21" fmla="*/ 1561 h 1561"/>
                <a:gd name="T22" fmla="*/ 2332 w 2797"/>
                <a:gd name="T23" fmla="*/ 1561 h 1561"/>
                <a:gd name="T24" fmla="*/ 2332 w 2797"/>
                <a:gd name="T25" fmla="*/ 1556 h 1561"/>
                <a:gd name="T26" fmla="*/ 2357 w 2797"/>
                <a:gd name="T27" fmla="*/ 1557 h 1561"/>
                <a:gd name="T28" fmla="*/ 2797 w 2797"/>
                <a:gd name="T29" fmla="*/ 1117 h 1561"/>
                <a:gd name="T30" fmla="*/ 2421 w 2797"/>
                <a:gd name="T31" fmla="*/ 681 h 1561"/>
                <a:gd name="connsiteX0" fmla="*/ 8656 w 10000"/>
                <a:gd name="connsiteY0" fmla="*/ 4363 h 10000"/>
                <a:gd name="connsiteX1" fmla="*/ 8659 w 10000"/>
                <a:gd name="connsiteY1" fmla="*/ 4138 h 10000"/>
                <a:gd name="connsiteX2" fmla="*/ 6346 w 10000"/>
                <a:gd name="connsiteY2" fmla="*/ 0 h 10000"/>
                <a:gd name="connsiteX3" fmla="*/ 4319 w 10000"/>
                <a:gd name="connsiteY3" fmla="*/ 2152 h 10000"/>
                <a:gd name="connsiteX4" fmla="*/ 3271 w 10000"/>
                <a:gd name="connsiteY4" fmla="*/ 1435 h 10000"/>
                <a:gd name="connsiteX5" fmla="*/ 1695 w 10000"/>
                <a:gd name="connsiteY5" fmla="*/ 4254 h 10000"/>
                <a:gd name="connsiteX6" fmla="*/ 1698 w 10000"/>
                <a:gd name="connsiteY6" fmla="*/ 4337 h 10000"/>
                <a:gd name="connsiteX7" fmla="*/ 1577 w 10000"/>
                <a:gd name="connsiteY7" fmla="*/ 4331 h 10000"/>
                <a:gd name="connsiteX8" fmla="*/ 0 w 10000"/>
                <a:gd name="connsiteY8" fmla="*/ 7156 h 10000"/>
                <a:gd name="connsiteX9" fmla="*/ 1484 w 10000"/>
                <a:gd name="connsiteY9" fmla="*/ 9968 h 10000"/>
                <a:gd name="connsiteX10" fmla="*/ 1484 w 10000"/>
                <a:gd name="connsiteY10" fmla="*/ 10000 h 10000"/>
                <a:gd name="connsiteX11" fmla="*/ 8338 w 10000"/>
                <a:gd name="connsiteY11" fmla="*/ 10000 h 10000"/>
                <a:gd name="connsiteX12" fmla="*/ 8427 w 10000"/>
                <a:gd name="connsiteY12" fmla="*/ 9974 h 10000"/>
                <a:gd name="connsiteX13" fmla="*/ 10000 w 10000"/>
                <a:gd name="connsiteY13" fmla="*/ 7156 h 10000"/>
                <a:gd name="connsiteX14" fmla="*/ 8656 w 10000"/>
                <a:gd name="connsiteY14" fmla="*/ 4363 h 10000"/>
                <a:gd name="connsiteX0" fmla="*/ 8656 w 10000"/>
                <a:gd name="connsiteY0" fmla="*/ 4363 h 10000"/>
                <a:gd name="connsiteX1" fmla="*/ 8659 w 10000"/>
                <a:gd name="connsiteY1" fmla="*/ 4138 h 10000"/>
                <a:gd name="connsiteX2" fmla="*/ 6346 w 10000"/>
                <a:gd name="connsiteY2" fmla="*/ 0 h 10000"/>
                <a:gd name="connsiteX3" fmla="*/ 4319 w 10000"/>
                <a:gd name="connsiteY3" fmla="*/ 2152 h 10000"/>
                <a:gd name="connsiteX4" fmla="*/ 3271 w 10000"/>
                <a:gd name="connsiteY4" fmla="*/ 1435 h 10000"/>
                <a:gd name="connsiteX5" fmla="*/ 1695 w 10000"/>
                <a:gd name="connsiteY5" fmla="*/ 4254 h 10000"/>
                <a:gd name="connsiteX6" fmla="*/ 1698 w 10000"/>
                <a:gd name="connsiteY6" fmla="*/ 4337 h 10000"/>
                <a:gd name="connsiteX7" fmla="*/ 1577 w 10000"/>
                <a:gd name="connsiteY7" fmla="*/ 4331 h 10000"/>
                <a:gd name="connsiteX8" fmla="*/ 0 w 10000"/>
                <a:gd name="connsiteY8" fmla="*/ 7156 h 10000"/>
                <a:gd name="connsiteX9" fmla="*/ 1484 w 10000"/>
                <a:gd name="connsiteY9" fmla="*/ 9968 h 10000"/>
                <a:gd name="connsiteX10" fmla="*/ 1484 w 10000"/>
                <a:gd name="connsiteY10" fmla="*/ 10000 h 10000"/>
                <a:gd name="connsiteX11" fmla="*/ 8427 w 10000"/>
                <a:gd name="connsiteY11" fmla="*/ 9974 h 10000"/>
                <a:gd name="connsiteX12" fmla="*/ 10000 w 10000"/>
                <a:gd name="connsiteY12" fmla="*/ 7156 h 10000"/>
                <a:gd name="connsiteX13" fmla="*/ 8656 w 10000"/>
                <a:gd name="connsiteY13" fmla="*/ 4363 h 10000"/>
                <a:gd name="connsiteX0" fmla="*/ 8656 w 10000"/>
                <a:gd name="connsiteY0" fmla="*/ 4363 h 9974"/>
                <a:gd name="connsiteX1" fmla="*/ 8659 w 10000"/>
                <a:gd name="connsiteY1" fmla="*/ 4138 h 9974"/>
                <a:gd name="connsiteX2" fmla="*/ 6346 w 10000"/>
                <a:gd name="connsiteY2" fmla="*/ 0 h 9974"/>
                <a:gd name="connsiteX3" fmla="*/ 4319 w 10000"/>
                <a:gd name="connsiteY3" fmla="*/ 2152 h 9974"/>
                <a:gd name="connsiteX4" fmla="*/ 3271 w 10000"/>
                <a:gd name="connsiteY4" fmla="*/ 1435 h 9974"/>
                <a:gd name="connsiteX5" fmla="*/ 1695 w 10000"/>
                <a:gd name="connsiteY5" fmla="*/ 4254 h 9974"/>
                <a:gd name="connsiteX6" fmla="*/ 1698 w 10000"/>
                <a:gd name="connsiteY6" fmla="*/ 4337 h 9974"/>
                <a:gd name="connsiteX7" fmla="*/ 1577 w 10000"/>
                <a:gd name="connsiteY7" fmla="*/ 4331 h 9974"/>
                <a:gd name="connsiteX8" fmla="*/ 0 w 10000"/>
                <a:gd name="connsiteY8" fmla="*/ 7156 h 9974"/>
                <a:gd name="connsiteX9" fmla="*/ 1484 w 10000"/>
                <a:gd name="connsiteY9" fmla="*/ 9968 h 9974"/>
                <a:gd name="connsiteX10" fmla="*/ 8427 w 10000"/>
                <a:gd name="connsiteY10" fmla="*/ 9974 h 9974"/>
                <a:gd name="connsiteX11" fmla="*/ 10000 w 10000"/>
                <a:gd name="connsiteY11" fmla="*/ 7156 h 9974"/>
                <a:gd name="connsiteX12" fmla="*/ 8656 w 10000"/>
                <a:gd name="connsiteY12" fmla="*/ 4363 h 9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000" h="9974">
                  <a:moveTo>
                    <a:pt x="8656" y="4363"/>
                  </a:moveTo>
                  <a:cubicBezTo>
                    <a:pt x="8656" y="4286"/>
                    <a:pt x="8659" y="4209"/>
                    <a:pt x="8659" y="4138"/>
                  </a:cubicBezTo>
                  <a:cubicBezTo>
                    <a:pt x="8659" y="1851"/>
                    <a:pt x="7622" y="0"/>
                    <a:pt x="6346" y="0"/>
                  </a:cubicBezTo>
                  <a:cubicBezTo>
                    <a:pt x="5474" y="0"/>
                    <a:pt x="4712" y="865"/>
                    <a:pt x="4319" y="2152"/>
                  </a:cubicBezTo>
                  <a:cubicBezTo>
                    <a:pt x="4040" y="1704"/>
                    <a:pt x="3675" y="1435"/>
                    <a:pt x="3271" y="1435"/>
                  </a:cubicBezTo>
                  <a:cubicBezTo>
                    <a:pt x="2403" y="1435"/>
                    <a:pt x="1695" y="2697"/>
                    <a:pt x="1695" y="4254"/>
                  </a:cubicBezTo>
                  <a:cubicBezTo>
                    <a:pt x="1695" y="4286"/>
                    <a:pt x="1698" y="4311"/>
                    <a:pt x="1698" y="4337"/>
                  </a:cubicBezTo>
                  <a:cubicBezTo>
                    <a:pt x="1655" y="4337"/>
                    <a:pt x="1616" y="4331"/>
                    <a:pt x="1577" y="4331"/>
                  </a:cubicBezTo>
                  <a:cubicBezTo>
                    <a:pt x="704" y="4331"/>
                    <a:pt x="0" y="5593"/>
                    <a:pt x="0" y="7156"/>
                  </a:cubicBezTo>
                  <a:cubicBezTo>
                    <a:pt x="0" y="8661"/>
                    <a:pt x="658" y="9885"/>
                    <a:pt x="1484" y="9968"/>
                  </a:cubicBezTo>
                  <a:lnTo>
                    <a:pt x="8427" y="9974"/>
                  </a:lnTo>
                  <a:cubicBezTo>
                    <a:pt x="9296" y="9974"/>
                    <a:pt x="10000" y="8712"/>
                    <a:pt x="10000" y="7156"/>
                  </a:cubicBezTo>
                  <a:cubicBezTo>
                    <a:pt x="10000" y="5734"/>
                    <a:pt x="9417" y="4561"/>
                    <a:pt x="8656" y="4363"/>
                  </a:cubicBezTo>
                  <a:close/>
                </a:path>
              </a:pathLst>
            </a:custGeom>
            <a:solidFill>
              <a:schemeClr val="bg2"/>
            </a:solidFill>
            <a:ln w="38100">
              <a:solidFill>
                <a:schemeClr val="bg1">
                  <a:lumMod val="75000"/>
                </a:schemeClr>
              </a:solidFill>
            </a:ln>
          </p:spPr>
          <p:txBody>
            <a:bodyPr vert="horz" wrap="square" lIns="91416" tIns="45708" rIns="91416" bIns="45708" numCol="1" anchor="t" anchorCtr="0" compatLnSpc="1">
              <a:prstTxWarp prst="textNoShape">
                <a:avLst/>
              </a:prstTxWarp>
            </a:bodyPr>
            <a:lstStyle/>
            <a:p>
              <a:pPr defTabSz="914126">
                <a:defRPr/>
              </a:pPr>
              <a:endParaRPr lang="en-US" sz="1100" kern="0">
                <a:solidFill>
                  <a:sysClr val="windowText" lastClr="000000"/>
                </a:solidFill>
              </a:endParaRPr>
            </a:p>
          </p:txBody>
        </p:sp>
        <p:grpSp>
          <p:nvGrpSpPr>
            <p:cNvPr id="409" name="Group 408"/>
            <p:cNvGrpSpPr/>
            <p:nvPr/>
          </p:nvGrpSpPr>
          <p:grpSpPr>
            <a:xfrm flipV="1">
              <a:off x="8289929" y="2247846"/>
              <a:ext cx="520044" cy="155332"/>
              <a:chOff x="5173543" y="1992208"/>
              <a:chExt cx="1366378" cy="408124"/>
            </a:xfrm>
          </p:grpSpPr>
          <p:sp>
            <p:nvSpPr>
              <p:cNvPr id="410" name="Rectangle 409"/>
              <p:cNvSpPr/>
              <p:nvPr/>
            </p:nvSpPr>
            <p:spPr>
              <a:xfrm>
                <a:off x="5229225" y="2024568"/>
                <a:ext cx="1257300" cy="322842"/>
              </a:xfrm>
              <a:prstGeom prst="rect">
                <a:avLst/>
              </a:prstGeom>
              <a:solidFill>
                <a:schemeClr val="bg2"/>
              </a:solidFill>
              <a:ln w="9525">
                <a:noFill/>
                <a:miter lim="800000"/>
                <a:headEnd/>
                <a:tailEnd/>
              </a:ln>
            </p:spPr>
            <p:txBody>
              <a:bodyPr wrap="square" rtlCol="0" anchor="ctr"/>
              <a:lstStyle/>
              <a:p>
                <a:pPr algn="ctr" defTabSz="914126"/>
                <a:endParaRPr lang="en-US" sz="1799" kern="0" dirty="0">
                  <a:solidFill>
                    <a:sysClr val="windowText" lastClr="000000"/>
                  </a:solidFill>
                  <a:latin typeface="Arial"/>
                </a:endParaRPr>
              </a:p>
            </p:txBody>
          </p:sp>
          <p:sp>
            <p:nvSpPr>
              <p:cNvPr id="411" name="Freeform 13"/>
              <p:cNvSpPr>
                <a:spLocks noEditPoints="1"/>
              </p:cNvSpPr>
              <p:nvPr/>
            </p:nvSpPr>
            <p:spPr bwMode="auto">
              <a:xfrm>
                <a:off x="5173543" y="1992208"/>
                <a:ext cx="1366378" cy="408124"/>
              </a:xfrm>
              <a:custGeom>
                <a:avLst/>
                <a:gdLst>
                  <a:gd name="T0" fmla="*/ 230 w 241"/>
                  <a:gd name="T1" fmla="*/ 0 h 70"/>
                  <a:gd name="T2" fmla="*/ 11 w 241"/>
                  <a:gd name="T3" fmla="*/ 0 h 70"/>
                  <a:gd name="T4" fmla="*/ 0 w 241"/>
                  <a:gd name="T5" fmla="*/ 11 h 70"/>
                  <a:gd name="T6" fmla="*/ 0 w 241"/>
                  <a:gd name="T7" fmla="*/ 58 h 70"/>
                  <a:gd name="T8" fmla="*/ 11 w 241"/>
                  <a:gd name="T9" fmla="*/ 70 h 70"/>
                  <a:gd name="T10" fmla="*/ 230 w 241"/>
                  <a:gd name="T11" fmla="*/ 70 h 70"/>
                  <a:gd name="T12" fmla="*/ 241 w 241"/>
                  <a:gd name="T13" fmla="*/ 58 h 70"/>
                  <a:gd name="T14" fmla="*/ 241 w 241"/>
                  <a:gd name="T15" fmla="*/ 11 h 70"/>
                  <a:gd name="T16" fmla="*/ 230 w 241"/>
                  <a:gd name="T17" fmla="*/ 0 h 70"/>
                  <a:gd name="T18" fmla="*/ 163 w 241"/>
                  <a:gd name="T19" fmla="*/ 45 h 70"/>
                  <a:gd name="T20" fmla="*/ 25 w 241"/>
                  <a:gd name="T21" fmla="*/ 45 h 70"/>
                  <a:gd name="T22" fmla="*/ 25 w 241"/>
                  <a:gd name="T23" fmla="*/ 24 h 70"/>
                  <a:gd name="T24" fmla="*/ 163 w 241"/>
                  <a:gd name="T25" fmla="*/ 24 h 70"/>
                  <a:gd name="T26" fmla="*/ 163 w 241"/>
                  <a:gd name="T27" fmla="*/ 45 h 70"/>
                  <a:gd name="T28" fmla="*/ 212 w 241"/>
                  <a:gd name="T29" fmla="*/ 44 h 70"/>
                  <a:gd name="T30" fmla="*/ 202 w 241"/>
                  <a:gd name="T31" fmla="*/ 35 h 70"/>
                  <a:gd name="T32" fmla="*/ 212 w 241"/>
                  <a:gd name="T33" fmla="*/ 25 h 70"/>
                  <a:gd name="T34" fmla="*/ 222 w 241"/>
                  <a:gd name="T35" fmla="*/ 35 h 70"/>
                  <a:gd name="T36" fmla="*/ 212 w 241"/>
                  <a:gd name="T37" fmla="*/ 44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41" h="70">
                    <a:moveTo>
                      <a:pt x="230" y="0"/>
                    </a:moveTo>
                    <a:cubicBezTo>
                      <a:pt x="11" y="0"/>
                      <a:pt x="11" y="0"/>
                      <a:pt x="11" y="0"/>
                    </a:cubicBezTo>
                    <a:cubicBezTo>
                      <a:pt x="5" y="0"/>
                      <a:pt x="0" y="5"/>
                      <a:pt x="0" y="11"/>
                    </a:cubicBezTo>
                    <a:cubicBezTo>
                      <a:pt x="0" y="58"/>
                      <a:pt x="0" y="58"/>
                      <a:pt x="0" y="58"/>
                    </a:cubicBezTo>
                    <a:cubicBezTo>
                      <a:pt x="0" y="65"/>
                      <a:pt x="5" y="70"/>
                      <a:pt x="11" y="70"/>
                    </a:cubicBezTo>
                    <a:cubicBezTo>
                      <a:pt x="230" y="70"/>
                      <a:pt x="230" y="70"/>
                      <a:pt x="230" y="70"/>
                    </a:cubicBezTo>
                    <a:cubicBezTo>
                      <a:pt x="236" y="70"/>
                      <a:pt x="241" y="65"/>
                      <a:pt x="241" y="58"/>
                    </a:cubicBezTo>
                    <a:cubicBezTo>
                      <a:pt x="241" y="11"/>
                      <a:pt x="241" y="11"/>
                      <a:pt x="241" y="11"/>
                    </a:cubicBezTo>
                    <a:cubicBezTo>
                      <a:pt x="241" y="5"/>
                      <a:pt x="236" y="0"/>
                      <a:pt x="230" y="0"/>
                    </a:cubicBezTo>
                    <a:close/>
                    <a:moveTo>
                      <a:pt x="163" y="45"/>
                    </a:moveTo>
                    <a:cubicBezTo>
                      <a:pt x="25" y="45"/>
                      <a:pt x="25" y="45"/>
                      <a:pt x="25" y="45"/>
                    </a:cubicBezTo>
                    <a:cubicBezTo>
                      <a:pt x="25" y="24"/>
                      <a:pt x="25" y="24"/>
                      <a:pt x="25" y="24"/>
                    </a:cubicBezTo>
                    <a:cubicBezTo>
                      <a:pt x="163" y="24"/>
                      <a:pt x="163" y="24"/>
                      <a:pt x="163" y="24"/>
                    </a:cubicBezTo>
                    <a:lnTo>
                      <a:pt x="163" y="45"/>
                    </a:lnTo>
                    <a:close/>
                    <a:moveTo>
                      <a:pt x="212" y="44"/>
                    </a:moveTo>
                    <a:cubicBezTo>
                      <a:pt x="207" y="44"/>
                      <a:pt x="202" y="40"/>
                      <a:pt x="202" y="35"/>
                    </a:cubicBezTo>
                    <a:cubicBezTo>
                      <a:pt x="202" y="29"/>
                      <a:pt x="207" y="25"/>
                      <a:pt x="212" y="25"/>
                    </a:cubicBezTo>
                    <a:cubicBezTo>
                      <a:pt x="218" y="25"/>
                      <a:pt x="222" y="29"/>
                      <a:pt x="222" y="35"/>
                    </a:cubicBezTo>
                    <a:cubicBezTo>
                      <a:pt x="222" y="40"/>
                      <a:pt x="218" y="44"/>
                      <a:pt x="212" y="44"/>
                    </a:cubicBezTo>
                    <a:close/>
                  </a:path>
                </a:pathLst>
              </a:custGeom>
              <a:solidFill>
                <a:srgbClr val="707072"/>
              </a:solidFill>
              <a:ln w="12700">
                <a:noFill/>
              </a:ln>
            </p:spPr>
            <p:txBody>
              <a:bodyPr vert="horz" wrap="square" lIns="91416" tIns="45708" rIns="91416" bIns="45708" numCol="1" anchor="t" anchorCtr="0" compatLnSpc="1">
                <a:prstTxWarp prst="textNoShape">
                  <a:avLst/>
                </a:prstTxWarp>
              </a:bodyPr>
              <a:lstStyle/>
              <a:p>
                <a:pPr defTabSz="914126"/>
                <a:endParaRPr lang="en-US" sz="1799" kern="0">
                  <a:solidFill>
                    <a:sysClr val="windowText" lastClr="000000"/>
                  </a:solidFill>
                </a:endParaRPr>
              </a:p>
            </p:txBody>
          </p:sp>
        </p:grpSp>
        <p:cxnSp>
          <p:nvCxnSpPr>
            <p:cNvPr id="412" name="Straight Connector 411"/>
            <p:cNvCxnSpPr/>
            <p:nvPr/>
          </p:nvCxnSpPr>
          <p:spPr>
            <a:xfrm flipV="1">
              <a:off x="8549949" y="2495550"/>
              <a:ext cx="0" cy="771482"/>
            </a:xfrm>
            <a:prstGeom prst="line">
              <a:avLst/>
            </a:prstGeom>
            <a:noFill/>
            <a:ln w="38100" cap="rnd" cmpd="sng" algn="ctr">
              <a:solidFill>
                <a:schemeClr val="tx2">
                  <a:lumMod val="50000"/>
                  <a:lumOff val="50000"/>
                </a:schemeClr>
              </a:solidFill>
              <a:prstDash val="sysDot"/>
              <a:miter lim="800000"/>
              <a:headEnd type="triangle" w="med" len="med"/>
              <a:tailEnd type="triangle" w="med" len="med"/>
            </a:ln>
            <a:effectLst/>
          </p:spPr>
        </p:cxnSp>
        <p:sp>
          <p:nvSpPr>
            <p:cNvPr id="413" name="Rectangle 412"/>
            <p:cNvSpPr/>
            <p:nvPr/>
          </p:nvSpPr>
          <p:spPr>
            <a:xfrm flipH="1">
              <a:off x="8107607" y="1517706"/>
              <a:ext cx="865620" cy="507831"/>
            </a:xfrm>
            <a:prstGeom prst="rect">
              <a:avLst/>
            </a:prstGeom>
          </p:spPr>
          <p:txBody>
            <a:bodyPr wrap="square" anchor="ctr">
              <a:spAutoFit/>
            </a:bodyPr>
            <a:lstStyle/>
            <a:p>
              <a:pPr algn="ctr">
                <a:lnSpc>
                  <a:spcPct val="90000"/>
                </a:lnSpc>
              </a:pPr>
              <a:r>
                <a:rPr lang="en-US" sz="1000" dirty="0">
                  <a:solidFill>
                    <a:sysClr val="windowText" lastClr="000000"/>
                  </a:solidFill>
                </a:rPr>
                <a:t>Data </a:t>
              </a:r>
              <a:br>
                <a:rPr lang="en-US" sz="1000" dirty="0">
                  <a:solidFill>
                    <a:sysClr val="windowText" lastClr="000000"/>
                  </a:solidFill>
                </a:rPr>
              </a:br>
              <a:r>
                <a:rPr lang="en-US" sz="1000" dirty="0">
                  <a:solidFill>
                    <a:sysClr val="windowText" lastClr="000000"/>
                  </a:solidFill>
                </a:rPr>
                <a:t>Center Security</a:t>
              </a:r>
            </a:p>
          </p:txBody>
        </p:sp>
      </p:grpSp>
      <p:grpSp>
        <p:nvGrpSpPr>
          <p:cNvPr id="24" name="Group 23"/>
          <p:cNvGrpSpPr/>
          <p:nvPr/>
        </p:nvGrpSpPr>
        <p:grpSpPr>
          <a:xfrm>
            <a:off x="8750621" y="1154007"/>
            <a:ext cx="865620" cy="2310991"/>
            <a:chOff x="8750621" y="1154007"/>
            <a:chExt cx="865620" cy="2310991"/>
          </a:xfrm>
        </p:grpSpPr>
        <p:sp>
          <p:nvSpPr>
            <p:cNvPr id="403" name="Rectangle 402"/>
            <p:cNvSpPr/>
            <p:nvPr/>
          </p:nvSpPr>
          <p:spPr>
            <a:xfrm rot="5400000" flipV="1">
              <a:off x="8435555" y="2589779"/>
              <a:ext cx="1525073" cy="225366"/>
            </a:xfrm>
            <a:prstGeom prst="rect">
              <a:avLst/>
            </a:prstGeom>
            <a:solidFill>
              <a:schemeClr val="bg2">
                <a:lumMod val="85000"/>
                <a:lumOff val="15000"/>
              </a:schemeClr>
            </a:solidFill>
            <a:ln w="9525">
              <a:noFill/>
              <a:miter lim="800000"/>
              <a:headEnd/>
              <a:tailEnd/>
            </a:ln>
          </p:spPr>
          <p:txBody>
            <a:bodyPr wrap="square" rtlCol="0" anchor="ctr"/>
            <a:lstStyle/>
            <a:p>
              <a:pPr algn="ctr" defTabSz="914126"/>
              <a:endParaRPr lang="en-US" sz="1799" kern="0" dirty="0">
                <a:solidFill>
                  <a:sysClr val="windowText" lastClr="000000"/>
                </a:solidFill>
              </a:endParaRPr>
            </a:p>
          </p:txBody>
        </p:sp>
        <p:sp>
          <p:nvSpPr>
            <p:cNvPr id="402" name="Freeform 211"/>
            <p:cNvSpPr>
              <a:spLocks/>
            </p:cNvSpPr>
            <p:nvPr/>
          </p:nvSpPr>
          <p:spPr bwMode="auto">
            <a:xfrm flipH="1">
              <a:off x="8818233" y="1507903"/>
              <a:ext cx="785989" cy="450722"/>
            </a:xfrm>
            <a:custGeom>
              <a:avLst/>
              <a:gdLst>
                <a:gd name="T0" fmla="*/ 2421 w 2797"/>
                <a:gd name="T1" fmla="*/ 681 h 1561"/>
                <a:gd name="T2" fmla="*/ 2422 w 2797"/>
                <a:gd name="T3" fmla="*/ 646 h 1561"/>
                <a:gd name="T4" fmla="*/ 1775 w 2797"/>
                <a:gd name="T5" fmla="*/ 0 h 1561"/>
                <a:gd name="T6" fmla="*/ 1208 w 2797"/>
                <a:gd name="T7" fmla="*/ 336 h 1561"/>
                <a:gd name="T8" fmla="*/ 915 w 2797"/>
                <a:gd name="T9" fmla="*/ 224 h 1561"/>
                <a:gd name="T10" fmla="*/ 474 w 2797"/>
                <a:gd name="T11" fmla="*/ 664 h 1561"/>
                <a:gd name="T12" fmla="*/ 475 w 2797"/>
                <a:gd name="T13" fmla="*/ 677 h 1561"/>
                <a:gd name="T14" fmla="*/ 441 w 2797"/>
                <a:gd name="T15" fmla="*/ 676 h 1561"/>
                <a:gd name="T16" fmla="*/ 0 w 2797"/>
                <a:gd name="T17" fmla="*/ 1117 h 1561"/>
                <a:gd name="T18" fmla="*/ 415 w 2797"/>
                <a:gd name="T19" fmla="*/ 1556 h 1561"/>
                <a:gd name="T20" fmla="*/ 415 w 2797"/>
                <a:gd name="T21" fmla="*/ 1561 h 1561"/>
                <a:gd name="T22" fmla="*/ 2332 w 2797"/>
                <a:gd name="T23" fmla="*/ 1561 h 1561"/>
                <a:gd name="T24" fmla="*/ 2332 w 2797"/>
                <a:gd name="T25" fmla="*/ 1556 h 1561"/>
                <a:gd name="T26" fmla="*/ 2357 w 2797"/>
                <a:gd name="T27" fmla="*/ 1557 h 1561"/>
                <a:gd name="T28" fmla="*/ 2797 w 2797"/>
                <a:gd name="T29" fmla="*/ 1117 h 1561"/>
                <a:gd name="T30" fmla="*/ 2421 w 2797"/>
                <a:gd name="T31" fmla="*/ 681 h 1561"/>
                <a:gd name="connsiteX0" fmla="*/ 8656 w 10000"/>
                <a:gd name="connsiteY0" fmla="*/ 4363 h 10000"/>
                <a:gd name="connsiteX1" fmla="*/ 8659 w 10000"/>
                <a:gd name="connsiteY1" fmla="*/ 4138 h 10000"/>
                <a:gd name="connsiteX2" fmla="*/ 6346 w 10000"/>
                <a:gd name="connsiteY2" fmla="*/ 0 h 10000"/>
                <a:gd name="connsiteX3" fmla="*/ 4319 w 10000"/>
                <a:gd name="connsiteY3" fmla="*/ 2152 h 10000"/>
                <a:gd name="connsiteX4" fmla="*/ 3271 w 10000"/>
                <a:gd name="connsiteY4" fmla="*/ 1435 h 10000"/>
                <a:gd name="connsiteX5" fmla="*/ 1695 w 10000"/>
                <a:gd name="connsiteY5" fmla="*/ 4254 h 10000"/>
                <a:gd name="connsiteX6" fmla="*/ 1698 w 10000"/>
                <a:gd name="connsiteY6" fmla="*/ 4337 h 10000"/>
                <a:gd name="connsiteX7" fmla="*/ 1577 w 10000"/>
                <a:gd name="connsiteY7" fmla="*/ 4331 h 10000"/>
                <a:gd name="connsiteX8" fmla="*/ 0 w 10000"/>
                <a:gd name="connsiteY8" fmla="*/ 7156 h 10000"/>
                <a:gd name="connsiteX9" fmla="*/ 1484 w 10000"/>
                <a:gd name="connsiteY9" fmla="*/ 9968 h 10000"/>
                <a:gd name="connsiteX10" fmla="*/ 1484 w 10000"/>
                <a:gd name="connsiteY10" fmla="*/ 10000 h 10000"/>
                <a:gd name="connsiteX11" fmla="*/ 8338 w 10000"/>
                <a:gd name="connsiteY11" fmla="*/ 10000 h 10000"/>
                <a:gd name="connsiteX12" fmla="*/ 8427 w 10000"/>
                <a:gd name="connsiteY12" fmla="*/ 9974 h 10000"/>
                <a:gd name="connsiteX13" fmla="*/ 10000 w 10000"/>
                <a:gd name="connsiteY13" fmla="*/ 7156 h 10000"/>
                <a:gd name="connsiteX14" fmla="*/ 8656 w 10000"/>
                <a:gd name="connsiteY14" fmla="*/ 4363 h 10000"/>
                <a:gd name="connsiteX0" fmla="*/ 8656 w 10000"/>
                <a:gd name="connsiteY0" fmla="*/ 4363 h 10000"/>
                <a:gd name="connsiteX1" fmla="*/ 8659 w 10000"/>
                <a:gd name="connsiteY1" fmla="*/ 4138 h 10000"/>
                <a:gd name="connsiteX2" fmla="*/ 6346 w 10000"/>
                <a:gd name="connsiteY2" fmla="*/ 0 h 10000"/>
                <a:gd name="connsiteX3" fmla="*/ 4319 w 10000"/>
                <a:gd name="connsiteY3" fmla="*/ 2152 h 10000"/>
                <a:gd name="connsiteX4" fmla="*/ 3271 w 10000"/>
                <a:gd name="connsiteY4" fmla="*/ 1435 h 10000"/>
                <a:gd name="connsiteX5" fmla="*/ 1695 w 10000"/>
                <a:gd name="connsiteY5" fmla="*/ 4254 h 10000"/>
                <a:gd name="connsiteX6" fmla="*/ 1698 w 10000"/>
                <a:gd name="connsiteY6" fmla="*/ 4337 h 10000"/>
                <a:gd name="connsiteX7" fmla="*/ 1577 w 10000"/>
                <a:gd name="connsiteY7" fmla="*/ 4331 h 10000"/>
                <a:gd name="connsiteX8" fmla="*/ 0 w 10000"/>
                <a:gd name="connsiteY8" fmla="*/ 7156 h 10000"/>
                <a:gd name="connsiteX9" fmla="*/ 1484 w 10000"/>
                <a:gd name="connsiteY9" fmla="*/ 9968 h 10000"/>
                <a:gd name="connsiteX10" fmla="*/ 1484 w 10000"/>
                <a:gd name="connsiteY10" fmla="*/ 10000 h 10000"/>
                <a:gd name="connsiteX11" fmla="*/ 8427 w 10000"/>
                <a:gd name="connsiteY11" fmla="*/ 9974 h 10000"/>
                <a:gd name="connsiteX12" fmla="*/ 10000 w 10000"/>
                <a:gd name="connsiteY12" fmla="*/ 7156 h 10000"/>
                <a:gd name="connsiteX13" fmla="*/ 8656 w 10000"/>
                <a:gd name="connsiteY13" fmla="*/ 4363 h 10000"/>
                <a:gd name="connsiteX0" fmla="*/ 8656 w 10000"/>
                <a:gd name="connsiteY0" fmla="*/ 4363 h 9974"/>
                <a:gd name="connsiteX1" fmla="*/ 8659 w 10000"/>
                <a:gd name="connsiteY1" fmla="*/ 4138 h 9974"/>
                <a:gd name="connsiteX2" fmla="*/ 6346 w 10000"/>
                <a:gd name="connsiteY2" fmla="*/ 0 h 9974"/>
                <a:gd name="connsiteX3" fmla="*/ 4319 w 10000"/>
                <a:gd name="connsiteY3" fmla="*/ 2152 h 9974"/>
                <a:gd name="connsiteX4" fmla="*/ 3271 w 10000"/>
                <a:gd name="connsiteY4" fmla="*/ 1435 h 9974"/>
                <a:gd name="connsiteX5" fmla="*/ 1695 w 10000"/>
                <a:gd name="connsiteY5" fmla="*/ 4254 h 9974"/>
                <a:gd name="connsiteX6" fmla="*/ 1698 w 10000"/>
                <a:gd name="connsiteY6" fmla="*/ 4337 h 9974"/>
                <a:gd name="connsiteX7" fmla="*/ 1577 w 10000"/>
                <a:gd name="connsiteY7" fmla="*/ 4331 h 9974"/>
                <a:gd name="connsiteX8" fmla="*/ 0 w 10000"/>
                <a:gd name="connsiteY8" fmla="*/ 7156 h 9974"/>
                <a:gd name="connsiteX9" fmla="*/ 1484 w 10000"/>
                <a:gd name="connsiteY9" fmla="*/ 9968 h 9974"/>
                <a:gd name="connsiteX10" fmla="*/ 8427 w 10000"/>
                <a:gd name="connsiteY10" fmla="*/ 9974 h 9974"/>
                <a:gd name="connsiteX11" fmla="*/ 10000 w 10000"/>
                <a:gd name="connsiteY11" fmla="*/ 7156 h 9974"/>
                <a:gd name="connsiteX12" fmla="*/ 8656 w 10000"/>
                <a:gd name="connsiteY12" fmla="*/ 4363 h 9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000" h="9974">
                  <a:moveTo>
                    <a:pt x="8656" y="4363"/>
                  </a:moveTo>
                  <a:cubicBezTo>
                    <a:pt x="8656" y="4286"/>
                    <a:pt x="8659" y="4209"/>
                    <a:pt x="8659" y="4138"/>
                  </a:cubicBezTo>
                  <a:cubicBezTo>
                    <a:pt x="8659" y="1851"/>
                    <a:pt x="7622" y="0"/>
                    <a:pt x="6346" y="0"/>
                  </a:cubicBezTo>
                  <a:cubicBezTo>
                    <a:pt x="5474" y="0"/>
                    <a:pt x="4712" y="865"/>
                    <a:pt x="4319" y="2152"/>
                  </a:cubicBezTo>
                  <a:cubicBezTo>
                    <a:pt x="4040" y="1704"/>
                    <a:pt x="3675" y="1435"/>
                    <a:pt x="3271" y="1435"/>
                  </a:cubicBezTo>
                  <a:cubicBezTo>
                    <a:pt x="2403" y="1435"/>
                    <a:pt x="1695" y="2697"/>
                    <a:pt x="1695" y="4254"/>
                  </a:cubicBezTo>
                  <a:cubicBezTo>
                    <a:pt x="1695" y="4286"/>
                    <a:pt x="1698" y="4311"/>
                    <a:pt x="1698" y="4337"/>
                  </a:cubicBezTo>
                  <a:cubicBezTo>
                    <a:pt x="1655" y="4337"/>
                    <a:pt x="1616" y="4331"/>
                    <a:pt x="1577" y="4331"/>
                  </a:cubicBezTo>
                  <a:cubicBezTo>
                    <a:pt x="704" y="4331"/>
                    <a:pt x="0" y="5593"/>
                    <a:pt x="0" y="7156"/>
                  </a:cubicBezTo>
                  <a:cubicBezTo>
                    <a:pt x="0" y="8661"/>
                    <a:pt x="658" y="9885"/>
                    <a:pt x="1484" y="9968"/>
                  </a:cubicBezTo>
                  <a:lnTo>
                    <a:pt x="8427" y="9974"/>
                  </a:lnTo>
                  <a:cubicBezTo>
                    <a:pt x="9296" y="9974"/>
                    <a:pt x="10000" y="8712"/>
                    <a:pt x="10000" y="7156"/>
                  </a:cubicBezTo>
                  <a:cubicBezTo>
                    <a:pt x="10000" y="5734"/>
                    <a:pt x="9417" y="4561"/>
                    <a:pt x="8656" y="4363"/>
                  </a:cubicBezTo>
                  <a:close/>
                </a:path>
              </a:pathLst>
            </a:custGeom>
            <a:solidFill>
              <a:schemeClr val="bg2"/>
            </a:solidFill>
            <a:ln w="38100">
              <a:solidFill>
                <a:schemeClr val="bg1">
                  <a:lumMod val="75000"/>
                </a:schemeClr>
              </a:solidFill>
            </a:ln>
          </p:spPr>
          <p:txBody>
            <a:bodyPr vert="horz" wrap="square" lIns="91416" tIns="45708" rIns="91416" bIns="45708" numCol="1" anchor="t" anchorCtr="0" compatLnSpc="1">
              <a:prstTxWarp prst="textNoShape">
                <a:avLst/>
              </a:prstTxWarp>
            </a:bodyPr>
            <a:lstStyle/>
            <a:p>
              <a:pPr defTabSz="914126">
                <a:defRPr/>
              </a:pPr>
              <a:endParaRPr lang="en-US" sz="1100" kern="0">
                <a:solidFill>
                  <a:sysClr val="windowText" lastClr="000000"/>
                </a:solidFill>
              </a:endParaRPr>
            </a:p>
          </p:txBody>
        </p:sp>
        <p:sp>
          <p:nvSpPr>
            <p:cNvPr id="404" name="Rectangle 403"/>
            <p:cNvSpPr/>
            <p:nvPr/>
          </p:nvSpPr>
          <p:spPr>
            <a:xfrm flipV="1">
              <a:off x="8959264" y="1748687"/>
              <a:ext cx="478529" cy="122874"/>
            </a:xfrm>
            <a:prstGeom prst="rect">
              <a:avLst/>
            </a:prstGeom>
            <a:solidFill>
              <a:schemeClr val="bg2"/>
            </a:solidFill>
            <a:ln w="9525">
              <a:noFill/>
              <a:miter lim="800000"/>
              <a:headEnd/>
              <a:tailEnd/>
            </a:ln>
          </p:spPr>
          <p:txBody>
            <a:bodyPr wrap="square" rtlCol="0" anchor="ctr"/>
            <a:lstStyle/>
            <a:p>
              <a:pPr algn="ctr" defTabSz="914126"/>
              <a:endParaRPr lang="en-US" sz="1799" kern="0" dirty="0">
                <a:solidFill>
                  <a:sysClr val="windowText" lastClr="000000"/>
                </a:solidFill>
                <a:latin typeface="Arial"/>
              </a:endParaRPr>
            </a:p>
          </p:txBody>
        </p:sp>
        <p:sp>
          <p:nvSpPr>
            <p:cNvPr id="405" name="Freeform 13"/>
            <p:cNvSpPr>
              <a:spLocks noEditPoints="1"/>
            </p:cNvSpPr>
            <p:nvPr/>
          </p:nvSpPr>
          <p:spPr bwMode="auto">
            <a:xfrm flipV="1">
              <a:off x="8938071" y="1728545"/>
              <a:ext cx="520044" cy="155332"/>
            </a:xfrm>
            <a:custGeom>
              <a:avLst/>
              <a:gdLst>
                <a:gd name="T0" fmla="*/ 230 w 241"/>
                <a:gd name="T1" fmla="*/ 0 h 70"/>
                <a:gd name="T2" fmla="*/ 11 w 241"/>
                <a:gd name="T3" fmla="*/ 0 h 70"/>
                <a:gd name="T4" fmla="*/ 0 w 241"/>
                <a:gd name="T5" fmla="*/ 11 h 70"/>
                <a:gd name="T6" fmla="*/ 0 w 241"/>
                <a:gd name="T7" fmla="*/ 58 h 70"/>
                <a:gd name="T8" fmla="*/ 11 w 241"/>
                <a:gd name="T9" fmla="*/ 70 h 70"/>
                <a:gd name="T10" fmla="*/ 230 w 241"/>
                <a:gd name="T11" fmla="*/ 70 h 70"/>
                <a:gd name="T12" fmla="*/ 241 w 241"/>
                <a:gd name="T13" fmla="*/ 58 h 70"/>
                <a:gd name="T14" fmla="*/ 241 w 241"/>
                <a:gd name="T15" fmla="*/ 11 h 70"/>
                <a:gd name="T16" fmla="*/ 230 w 241"/>
                <a:gd name="T17" fmla="*/ 0 h 70"/>
                <a:gd name="T18" fmla="*/ 163 w 241"/>
                <a:gd name="T19" fmla="*/ 45 h 70"/>
                <a:gd name="T20" fmla="*/ 25 w 241"/>
                <a:gd name="T21" fmla="*/ 45 h 70"/>
                <a:gd name="T22" fmla="*/ 25 w 241"/>
                <a:gd name="T23" fmla="*/ 24 h 70"/>
                <a:gd name="T24" fmla="*/ 163 w 241"/>
                <a:gd name="T25" fmla="*/ 24 h 70"/>
                <a:gd name="T26" fmla="*/ 163 w 241"/>
                <a:gd name="T27" fmla="*/ 45 h 70"/>
                <a:gd name="T28" fmla="*/ 212 w 241"/>
                <a:gd name="T29" fmla="*/ 44 h 70"/>
                <a:gd name="T30" fmla="*/ 202 w 241"/>
                <a:gd name="T31" fmla="*/ 35 h 70"/>
                <a:gd name="T32" fmla="*/ 212 w 241"/>
                <a:gd name="T33" fmla="*/ 25 h 70"/>
                <a:gd name="T34" fmla="*/ 222 w 241"/>
                <a:gd name="T35" fmla="*/ 35 h 70"/>
                <a:gd name="T36" fmla="*/ 212 w 241"/>
                <a:gd name="T37" fmla="*/ 44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41" h="70">
                  <a:moveTo>
                    <a:pt x="230" y="0"/>
                  </a:moveTo>
                  <a:cubicBezTo>
                    <a:pt x="11" y="0"/>
                    <a:pt x="11" y="0"/>
                    <a:pt x="11" y="0"/>
                  </a:cubicBezTo>
                  <a:cubicBezTo>
                    <a:pt x="5" y="0"/>
                    <a:pt x="0" y="5"/>
                    <a:pt x="0" y="11"/>
                  </a:cubicBezTo>
                  <a:cubicBezTo>
                    <a:pt x="0" y="58"/>
                    <a:pt x="0" y="58"/>
                    <a:pt x="0" y="58"/>
                  </a:cubicBezTo>
                  <a:cubicBezTo>
                    <a:pt x="0" y="65"/>
                    <a:pt x="5" y="70"/>
                    <a:pt x="11" y="70"/>
                  </a:cubicBezTo>
                  <a:cubicBezTo>
                    <a:pt x="230" y="70"/>
                    <a:pt x="230" y="70"/>
                    <a:pt x="230" y="70"/>
                  </a:cubicBezTo>
                  <a:cubicBezTo>
                    <a:pt x="236" y="70"/>
                    <a:pt x="241" y="65"/>
                    <a:pt x="241" y="58"/>
                  </a:cubicBezTo>
                  <a:cubicBezTo>
                    <a:pt x="241" y="11"/>
                    <a:pt x="241" y="11"/>
                    <a:pt x="241" y="11"/>
                  </a:cubicBezTo>
                  <a:cubicBezTo>
                    <a:pt x="241" y="5"/>
                    <a:pt x="236" y="0"/>
                    <a:pt x="230" y="0"/>
                  </a:cubicBezTo>
                  <a:close/>
                  <a:moveTo>
                    <a:pt x="163" y="45"/>
                  </a:moveTo>
                  <a:cubicBezTo>
                    <a:pt x="25" y="45"/>
                    <a:pt x="25" y="45"/>
                    <a:pt x="25" y="45"/>
                  </a:cubicBezTo>
                  <a:cubicBezTo>
                    <a:pt x="25" y="24"/>
                    <a:pt x="25" y="24"/>
                    <a:pt x="25" y="24"/>
                  </a:cubicBezTo>
                  <a:cubicBezTo>
                    <a:pt x="163" y="24"/>
                    <a:pt x="163" y="24"/>
                    <a:pt x="163" y="24"/>
                  </a:cubicBezTo>
                  <a:lnTo>
                    <a:pt x="163" y="45"/>
                  </a:lnTo>
                  <a:close/>
                  <a:moveTo>
                    <a:pt x="212" y="44"/>
                  </a:moveTo>
                  <a:cubicBezTo>
                    <a:pt x="207" y="44"/>
                    <a:pt x="202" y="40"/>
                    <a:pt x="202" y="35"/>
                  </a:cubicBezTo>
                  <a:cubicBezTo>
                    <a:pt x="202" y="29"/>
                    <a:pt x="207" y="25"/>
                    <a:pt x="212" y="25"/>
                  </a:cubicBezTo>
                  <a:cubicBezTo>
                    <a:pt x="218" y="25"/>
                    <a:pt x="222" y="29"/>
                    <a:pt x="222" y="35"/>
                  </a:cubicBezTo>
                  <a:cubicBezTo>
                    <a:pt x="222" y="40"/>
                    <a:pt x="218" y="44"/>
                    <a:pt x="212" y="44"/>
                  </a:cubicBezTo>
                  <a:close/>
                </a:path>
              </a:pathLst>
            </a:custGeom>
            <a:solidFill>
              <a:srgbClr val="707072"/>
            </a:solidFill>
            <a:ln w="12700">
              <a:noFill/>
            </a:ln>
          </p:spPr>
          <p:txBody>
            <a:bodyPr vert="horz" wrap="square" lIns="91416" tIns="45708" rIns="91416" bIns="45708" numCol="1" anchor="t" anchorCtr="0" compatLnSpc="1">
              <a:prstTxWarp prst="textNoShape">
                <a:avLst/>
              </a:prstTxWarp>
            </a:bodyPr>
            <a:lstStyle/>
            <a:p>
              <a:pPr defTabSz="914126"/>
              <a:endParaRPr lang="en-US" sz="1799" kern="0">
                <a:solidFill>
                  <a:sysClr val="windowText" lastClr="000000"/>
                </a:solidFill>
              </a:endParaRPr>
            </a:p>
          </p:txBody>
        </p:sp>
        <p:cxnSp>
          <p:nvCxnSpPr>
            <p:cNvPr id="406" name="Straight Connector 405"/>
            <p:cNvCxnSpPr/>
            <p:nvPr/>
          </p:nvCxnSpPr>
          <p:spPr>
            <a:xfrm flipV="1">
              <a:off x="9198091" y="1978964"/>
              <a:ext cx="0" cy="1280160"/>
            </a:xfrm>
            <a:prstGeom prst="line">
              <a:avLst/>
            </a:prstGeom>
            <a:noFill/>
            <a:ln w="38100" cap="rnd" cmpd="sng" algn="ctr">
              <a:solidFill>
                <a:schemeClr val="tx2">
                  <a:lumMod val="50000"/>
                  <a:lumOff val="50000"/>
                </a:schemeClr>
              </a:solidFill>
              <a:prstDash val="sysDot"/>
              <a:miter lim="800000"/>
              <a:headEnd type="triangle" w="med" len="med"/>
              <a:tailEnd type="triangle" w="med" len="med"/>
            </a:ln>
            <a:effectLst/>
          </p:spPr>
        </p:cxnSp>
        <p:sp>
          <p:nvSpPr>
            <p:cNvPr id="414" name="Rectangle 413"/>
            <p:cNvSpPr/>
            <p:nvPr/>
          </p:nvSpPr>
          <p:spPr>
            <a:xfrm flipH="1">
              <a:off x="8750621" y="1154007"/>
              <a:ext cx="865620" cy="369332"/>
            </a:xfrm>
            <a:prstGeom prst="rect">
              <a:avLst/>
            </a:prstGeom>
          </p:spPr>
          <p:txBody>
            <a:bodyPr wrap="square" anchor="ctr">
              <a:spAutoFit/>
            </a:bodyPr>
            <a:lstStyle/>
            <a:p>
              <a:pPr algn="ctr">
                <a:lnSpc>
                  <a:spcPct val="90000"/>
                </a:lnSpc>
              </a:pPr>
              <a:r>
                <a:rPr lang="en-US" sz="1000" dirty="0">
                  <a:solidFill>
                    <a:sysClr val="windowText" lastClr="000000"/>
                  </a:solidFill>
                </a:rPr>
                <a:t>Cloud Sandbox</a:t>
              </a:r>
            </a:p>
          </p:txBody>
        </p:sp>
      </p:grpSp>
      <p:grpSp>
        <p:nvGrpSpPr>
          <p:cNvPr id="25" name="Group 24"/>
          <p:cNvGrpSpPr/>
          <p:nvPr/>
        </p:nvGrpSpPr>
        <p:grpSpPr>
          <a:xfrm>
            <a:off x="9466507" y="1517706"/>
            <a:ext cx="865620" cy="1955993"/>
            <a:chOff x="9466507" y="1517706"/>
            <a:chExt cx="865620" cy="1955993"/>
          </a:xfrm>
        </p:grpSpPr>
        <p:sp>
          <p:nvSpPr>
            <p:cNvPr id="434" name="Rectangle 433"/>
            <p:cNvSpPr/>
            <p:nvPr/>
          </p:nvSpPr>
          <p:spPr>
            <a:xfrm rot="5400000" flipV="1">
              <a:off x="9399534" y="2851701"/>
              <a:ext cx="1018631" cy="225366"/>
            </a:xfrm>
            <a:prstGeom prst="rect">
              <a:avLst/>
            </a:prstGeom>
            <a:solidFill>
              <a:schemeClr val="bg2">
                <a:lumMod val="85000"/>
                <a:lumOff val="15000"/>
              </a:schemeClr>
            </a:solidFill>
            <a:ln w="9525">
              <a:noFill/>
              <a:miter lim="800000"/>
              <a:headEnd/>
              <a:tailEnd/>
            </a:ln>
          </p:spPr>
          <p:txBody>
            <a:bodyPr wrap="square" rtlCol="0" anchor="ctr"/>
            <a:lstStyle/>
            <a:p>
              <a:pPr algn="ctr" defTabSz="914126"/>
              <a:endParaRPr lang="en-US" sz="1799" kern="0" dirty="0">
                <a:solidFill>
                  <a:sysClr val="windowText" lastClr="000000"/>
                </a:solidFill>
              </a:endParaRPr>
            </a:p>
          </p:txBody>
        </p:sp>
        <p:sp>
          <p:nvSpPr>
            <p:cNvPr id="433" name="Freeform 211"/>
            <p:cNvSpPr>
              <a:spLocks/>
            </p:cNvSpPr>
            <p:nvPr/>
          </p:nvSpPr>
          <p:spPr bwMode="auto">
            <a:xfrm flipH="1">
              <a:off x="9507798" y="2020153"/>
              <a:ext cx="785989" cy="450722"/>
            </a:xfrm>
            <a:custGeom>
              <a:avLst/>
              <a:gdLst>
                <a:gd name="T0" fmla="*/ 2421 w 2797"/>
                <a:gd name="T1" fmla="*/ 681 h 1561"/>
                <a:gd name="T2" fmla="*/ 2422 w 2797"/>
                <a:gd name="T3" fmla="*/ 646 h 1561"/>
                <a:gd name="T4" fmla="*/ 1775 w 2797"/>
                <a:gd name="T5" fmla="*/ 0 h 1561"/>
                <a:gd name="T6" fmla="*/ 1208 w 2797"/>
                <a:gd name="T7" fmla="*/ 336 h 1561"/>
                <a:gd name="T8" fmla="*/ 915 w 2797"/>
                <a:gd name="T9" fmla="*/ 224 h 1561"/>
                <a:gd name="T10" fmla="*/ 474 w 2797"/>
                <a:gd name="T11" fmla="*/ 664 h 1561"/>
                <a:gd name="T12" fmla="*/ 475 w 2797"/>
                <a:gd name="T13" fmla="*/ 677 h 1561"/>
                <a:gd name="T14" fmla="*/ 441 w 2797"/>
                <a:gd name="T15" fmla="*/ 676 h 1561"/>
                <a:gd name="T16" fmla="*/ 0 w 2797"/>
                <a:gd name="T17" fmla="*/ 1117 h 1561"/>
                <a:gd name="T18" fmla="*/ 415 w 2797"/>
                <a:gd name="T19" fmla="*/ 1556 h 1561"/>
                <a:gd name="T20" fmla="*/ 415 w 2797"/>
                <a:gd name="T21" fmla="*/ 1561 h 1561"/>
                <a:gd name="T22" fmla="*/ 2332 w 2797"/>
                <a:gd name="T23" fmla="*/ 1561 h 1561"/>
                <a:gd name="T24" fmla="*/ 2332 w 2797"/>
                <a:gd name="T25" fmla="*/ 1556 h 1561"/>
                <a:gd name="T26" fmla="*/ 2357 w 2797"/>
                <a:gd name="T27" fmla="*/ 1557 h 1561"/>
                <a:gd name="T28" fmla="*/ 2797 w 2797"/>
                <a:gd name="T29" fmla="*/ 1117 h 1561"/>
                <a:gd name="T30" fmla="*/ 2421 w 2797"/>
                <a:gd name="T31" fmla="*/ 681 h 1561"/>
                <a:gd name="connsiteX0" fmla="*/ 8656 w 10000"/>
                <a:gd name="connsiteY0" fmla="*/ 4363 h 10000"/>
                <a:gd name="connsiteX1" fmla="*/ 8659 w 10000"/>
                <a:gd name="connsiteY1" fmla="*/ 4138 h 10000"/>
                <a:gd name="connsiteX2" fmla="*/ 6346 w 10000"/>
                <a:gd name="connsiteY2" fmla="*/ 0 h 10000"/>
                <a:gd name="connsiteX3" fmla="*/ 4319 w 10000"/>
                <a:gd name="connsiteY3" fmla="*/ 2152 h 10000"/>
                <a:gd name="connsiteX4" fmla="*/ 3271 w 10000"/>
                <a:gd name="connsiteY4" fmla="*/ 1435 h 10000"/>
                <a:gd name="connsiteX5" fmla="*/ 1695 w 10000"/>
                <a:gd name="connsiteY5" fmla="*/ 4254 h 10000"/>
                <a:gd name="connsiteX6" fmla="*/ 1698 w 10000"/>
                <a:gd name="connsiteY6" fmla="*/ 4337 h 10000"/>
                <a:gd name="connsiteX7" fmla="*/ 1577 w 10000"/>
                <a:gd name="connsiteY7" fmla="*/ 4331 h 10000"/>
                <a:gd name="connsiteX8" fmla="*/ 0 w 10000"/>
                <a:gd name="connsiteY8" fmla="*/ 7156 h 10000"/>
                <a:gd name="connsiteX9" fmla="*/ 1484 w 10000"/>
                <a:gd name="connsiteY9" fmla="*/ 9968 h 10000"/>
                <a:gd name="connsiteX10" fmla="*/ 1484 w 10000"/>
                <a:gd name="connsiteY10" fmla="*/ 10000 h 10000"/>
                <a:gd name="connsiteX11" fmla="*/ 8338 w 10000"/>
                <a:gd name="connsiteY11" fmla="*/ 10000 h 10000"/>
                <a:gd name="connsiteX12" fmla="*/ 8427 w 10000"/>
                <a:gd name="connsiteY12" fmla="*/ 9974 h 10000"/>
                <a:gd name="connsiteX13" fmla="*/ 10000 w 10000"/>
                <a:gd name="connsiteY13" fmla="*/ 7156 h 10000"/>
                <a:gd name="connsiteX14" fmla="*/ 8656 w 10000"/>
                <a:gd name="connsiteY14" fmla="*/ 4363 h 10000"/>
                <a:gd name="connsiteX0" fmla="*/ 8656 w 10000"/>
                <a:gd name="connsiteY0" fmla="*/ 4363 h 10000"/>
                <a:gd name="connsiteX1" fmla="*/ 8659 w 10000"/>
                <a:gd name="connsiteY1" fmla="*/ 4138 h 10000"/>
                <a:gd name="connsiteX2" fmla="*/ 6346 w 10000"/>
                <a:gd name="connsiteY2" fmla="*/ 0 h 10000"/>
                <a:gd name="connsiteX3" fmla="*/ 4319 w 10000"/>
                <a:gd name="connsiteY3" fmla="*/ 2152 h 10000"/>
                <a:gd name="connsiteX4" fmla="*/ 3271 w 10000"/>
                <a:gd name="connsiteY4" fmla="*/ 1435 h 10000"/>
                <a:gd name="connsiteX5" fmla="*/ 1695 w 10000"/>
                <a:gd name="connsiteY5" fmla="*/ 4254 h 10000"/>
                <a:gd name="connsiteX6" fmla="*/ 1698 w 10000"/>
                <a:gd name="connsiteY6" fmla="*/ 4337 h 10000"/>
                <a:gd name="connsiteX7" fmla="*/ 1577 w 10000"/>
                <a:gd name="connsiteY7" fmla="*/ 4331 h 10000"/>
                <a:gd name="connsiteX8" fmla="*/ 0 w 10000"/>
                <a:gd name="connsiteY8" fmla="*/ 7156 h 10000"/>
                <a:gd name="connsiteX9" fmla="*/ 1484 w 10000"/>
                <a:gd name="connsiteY9" fmla="*/ 9968 h 10000"/>
                <a:gd name="connsiteX10" fmla="*/ 1484 w 10000"/>
                <a:gd name="connsiteY10" fmla="*/ 10000 h 10000"/>
                <a:gd name="connsiteX11" fmla="*/ 8427 w 10000"/>
                <a:gd name="connsiteY11" fmla="*/ 9974 h 10000"/>
                <a:gd name="connsiteX12" fmla="*/ 10000 w 10000"/>
                <a:gd name="connsiteY12" fmla="*/ 7156 h 10000"/>
                <a:gd name="connsiteX13" fmla="*/ 8656 w 10000"/>
                <a:gd name="connsiteY13" fmla="*/ 4363 h 10000"/>
                <a:gd name="connsiteX0" fmla="*/ 8656 w 10000"/>
                <a:gd name="connsiteY0" fmla="*/ 4363 h 9974"/>
                <a:gd name="connsiteX1" fmla="*/ 8659 w 10000"/>
                <a:gd name="connsiteY1" fmla="*/ 4138 h 9974"/>
                <a:gd name="connsiteX2" fmla="*/ 6346 w 10000"/>
                <a:gd name="connsiteY2" fmla="*/ 0 h 9974"/>
                <a:gd name="connsiteX3" fmla="*/ 4319 w 10000"/>
                <a:gd name="connsiteY3" fmla="*/ 2152 h 9974"/>
                <a:gd name="connsiteX4" fmla="*/ 3271 w 10000"/>
                <a:gd name="connsiteY4" fmla="*/ 1435 h 9974"/>
                <a:gd name="connsiteX5" fmla="*/ 1695 w 10000"/>
                <a:gd name="connsiteY5" fmla="*/ 4254 h 9974"/>
                <a:gd name="connsiteX6" fmla="*/ 1698 w 10000"/>
                <a:gd name="connsiteY6" fmla="*/ 4337 h 9974"/>
                <a:gd name="connsiteX7" fmla="*/ 1577 w 10000"/>
                <a:gd name="connsiteY7" fmla="*/ 4331 h 9974"/>
                <a:gd name="connsiteX8" fmla="*/ 0 w 10000"/>
                <a:gd name="connsiteY8" fmla="*/ 7156 h 9974"/>
                <a:gd name="connsiteX9" fmla="*/ 1484 w 10000"/>
                <a:gd name="connsiteY9" fmla="*/ 9968 h 9974"/>
                <a:gd name="connsiteX10" fmla="*/ 8427 w 10000"/>
                <a:gd name="connsiteY10" fmla="*/ 9974 h 9974"/>
                <a:gd name="connsiteX11" fmla="*/ 10000 w 10000"/>
                <a:gd name="connsiteY11" fmla="*/ 7156 h 9974"/>
                <a:gd name="connsiteX12" fmla="*/ 8656 w 10000"/>
                <a:gd name="connsiteY12" fmla="*/ 4363 h 9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000" h="9974">
                  <a:moveTo>
                    <a:pt x="8656" y="4363"/>
                  </a:moveTo>
                  <a:cubicBezTo>
                    <a:pt x="8656" y="4286"/>
                    <a:pt x="8659" y="4209"/>
                    <a:pt x="8659" y="4138"/>
                  </a:cubicBezTo>
                  <a:cubicBezTo>
                    <a:pt x="8659" y="1851"/>
                    <a:pt x="7622" y="0"/>
                    <a:pt x="6346" y="0"/>
                  </a:cubicBezTo>
                  <a:cubicBezTo>
                    <a:pt x="5474" y="0"/>
                    <a:pt x="4712" y="865"/>
                    <a:pt x="4319" y="2152"/>
                  </a:cubicBezTo>
                  <a:cubicBezTo>
                    <a:pt x="4040" y="1704"/>
                    <a:pt x="3675" y="1435"/>
                    <a:pt x="3271" y="1435"/>
                  </a:cubicBezTo>
                  <a:cubicBezTo>
                    <a:pt x="2403" y="1435"/>
                    <a:pt x="1695" y="2697"/>
                    <a:pt x="1695" y="4254"/>
                  </a:cubicBezTo>
                  <a:cubicBezTo>
                    <a:pt x="1695" y="4286"/>
                    <a:pt x="1698" y="4311"/>
                    <a:pt x="1698" y="4337"/>
                  </a:cubicBezTo>
                  <a:cubicBezTo>
                    <a:pt x="1655" y="4337"/>
                    <a:pt x="1616" y="4331"/>
                    <a:pt x="1577" y="4331"/>
                  </a:cubicBezTo>
                  <a:cubicBezTo>
                    <a:pt x="704" y="4331"/>
                    <a:pt x="0" y="5593"/>
                    <a:pt x="0" y="7156"/>
                  </a:cubicBezTo>
                  <a:cubicBezTo>
                    <a:pt x="0" y="8661"/>
                    <a:pt x="658" y="9885"/>
                    <a:pt x="1484" y="9968"/>
                  </a:cubicBezTo>
                  <a:lnTo>
                    <a:pt x="8427" y="9974"/>
                  </a:lnTo>
                  <a:cubicBezTo>
                    <a:pt x="9296" y="9974"/>
                    <a:pt x="10000" y="8712"/>
                    <a:pt x="10000" y="7156"/>
                  </a:cubicBezTo>
                  <a:cubicBezTo>
                    <a:pt x="10000" y="5734"/>
                    <a:pt x="9417" y="4561"/>
                    <a:pt x="8656" y="4363"/>
                  </a:cubicBezTo>
                  <a:close/>
                </a:path>
              </a:pathLst>
            </a:custGeom>
            <a:solidFill>
              <a:schemeClr val="bg2"/>
            </a:solidFill>
            <a:ln w="38100">
              <a:solidFill>
                <a:schemeClr val="bg1">
                  <a:lumMod val="75000"/>
                </a:schemeClr>
              </a:solidFill>
            </a:ln>
          </p:spPr>
          <p:txBody>
            <a:bodyPr vert="horz" wrap="square" lIns="91416" tIns="45708" rIns="91416" bIns="45708" numCol="1" anchor="t" anchorCtr="0" compatLnSpc="1">
              <a:prstTxWarp prst="textNoShape">
                <a:avLst/>
              </a:prstTxWarp>
            </a:bodyPr>
            <a:lstStyle/>
            <a:p>
              <a:pPr defTabSz="914126">
                <a:defRPr/>
              </a:pPr>
              <a:endParaRPr lang="en-US" sz="1100" kern="0">
                <a:solidFill>
                  <a:sysClr val="windowText" lastClr="000000"/>
                </a:solidFill>
              </a:endParaRPr>
            </a:p>
          </p:txBody>
        </p:sp>
        <p:grpSp>
          <p:nvGrpSpPr>
            <p:cNvPr id="435" name="Group 434"/>
            <p:cNvGrpSpPr/>
            <p:nvPr/>
          </p:nvGrpSpPr>
          <p:grpSpPr>
            <a:xfrm flipV="1">
              <a:off x="9648829" y="2247846"/>
              <a:ext cx="520044" cy="155332"/>
              <a:chOff x="5173543" y="1992208"/>
              <a:chExt cx="1366378" cy="408124"/>
            </a:xfrm>
          </p:grpSpPr>
          <p:sp>
            <p:nvSpPr>
              <p:cNvPr id="436" name="Rectangle 435"/>
              <p:cNvSpPr/>
              <p:nvPr/>
            </p:nvSpPr>
            <p:spPr>
              <a:xfrm>
                <a:off x="5229225" y="2024568"/>
                <a:ext cx="1257300" cy="322842"/>
              </a:xfrm>
              <a:prstGeom prst="rect">
                <a:avLst/>
              </a:prstGeom>
              <a:solidFill>
                <a:schemeClr val="bg2"/>
              </a:solidFill>
              <a:ln w="9525">
                <a:noFill/>
                <a:miter lim="800000"/>
                <a:headEnd/>
                <a:tailEnd/>
              </a:ln>
            </p:spPr>
            <p:txBody>
              <a:bodyPr wrap="square" rtlCol="0" anchor="ctr"/>
              <a:lstStyle/>
              <a:p>
                <a:pPr algn="ctr" defTabSz="914126"/>
                <a:endParaRPr lang="en-US" sz="1799" kern="0" dirty="0">
                  <a:solidFill>
                    <a:sysClr val="windowText" lastClr="000000"/>
                  </a:solidFill>
                  <a:latin typeface="Arial"/>
                </a:endParaRPr>
              </a:p>
            </p:txBody>
          </p:sp>
          <p:sp>
            <p:nvSpPr>
              <p:cNvPr id="437" name="Freeform 13"/>
              <p:cNvSpPr>
                <a:spLocks noEditPoints="1"/>
              </p:cNvSpPr>
              <p:nvPr/>
            </p:nvSpPr>
            <p:spPr bwMode="auto">
              <a:xfrm>
                <a:off x="5173543" y="1992208"/>
                <a:ext cx="1366378" cy="408124"/>
              </a:xfrm>
              <a:custGeom>
                <a:avLst/>
                <a:gdLst>
                  <a:gd name="T0" fmla="*/ 230 w 241"/>
                  <a:gd name="T1" fmla="*/ 0 h 70"/>
                  <a:gd name="T2" fmla="*/ 11 w 241"/>
                  <a:gd name="T3" fmla="*/ 0 h 70"/>
                  <a:gd name="T4" fmla="*/ 0 w 241"/>
                  <a:gd name="T5" fmla="*/ 11 h 70"/>
                  <a:gd name="T6" fmla="*/ 0 w 241"/>
                  <a:gd name="T7" fmla="*/ 58 h 70"/>
                  <a:gd name="T8" fmla="*/ 11 w 241"/>
                  <a:gd name="T9" fmla="*/ 70 h 70"/>
                  <a:gd name="T10" fmla="*/ 230 w 241"/>
                  <a:gd name="T11" fmla="*/ 70 h 70"/>
                  <a:gd name="T12" fmla="*/ 241 w 241"/>
                  <a:gd name="T13" fmla="*/ 58 h 70"/>
                  <a:gd name="T14" fmla="*/ 241 w 241"/>
                  <a:gd name="T15" fmla="*/ 11 h 70"/>
                  <a:gd name="T16" fmla="*/ 230 w 241"/>
                  <a:gd name="T17" fmla="*/ 0 h 70"/>
                  <a:gd name="T18" fmla="*/ 163 w 241"/>
                  <a:gd name="T19" fmla="*/ 45 h 70"/>
                  <a:gd name="T20" fmla="*/ 25 w 241"/>
                  <a:gd name="T21" fmla="*/ 45 h 70"/>
                  <a:gd name="T22" fmla="*/ 25 w 241"/>
                  <a:gd name="T23" fmla="*/ 24 h 70"/>
                  <a:gd name="T24" fmla="*/ 163 w 241"/>
                  <a:gd name="T25" fmla="*/ 24 h 70"/>
                  <a:gd name="T26" fmla="*/ 163 w 241"/>
                  <a:gd name="T27" fmla="*/ 45 h 70"/>
                  <a:gd name="T28" fmla="*/ 212 w 241"/>
                  <a:gd name="T29" fmla="*/ 44 h 70"/>
                  <a:gd name="T30" fmla="*/ 202 w 241"/>
                  <a:gd name="T31" fmla="*/ 35 h 70"/>
                  <a:gd name="T32" fmla="*/ 212 w 241"/>
                  <a:gd name="T33" fmla="*/ 25 h 70"/>
                  <a:gd name="T34" fmla="*/ 222 w 241"/>
                  <a:gd name="T35" fmla="*/ 35 h 70"/>
                  <a:gd name="T36" fmla="*/ 212 w 241"/>
                  <a:gd name="T37" fmla="*/ 44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41" h="70">
                    <a:moveTo>
                      <a:pt x="230" y="0"/>
                    </a:moveTo>
                    <a:cubicBezTo>
                      <a:pt x="11" y="0"/>
                      <a:pt x="11" y="0"/>
                      <a:pt x="11" y="0"/>
                    </a:cubicBezTo>
                    <a:cubicBezTo>
                      <a:pt x="5" y="0"/>
                      <a:pt x="0" y="5"/>
                      <a:pt x="0" y="11"/>
                    </a:cubicBezTo>
                    <a:cubicBezTo>
                      <a:pt x="0" y="58"/>
                      <a:pt x="0" y="58"/>
                      <a:pt x="0" y="58"/>
                    </a:cubicBezTo>
                    <a:cubicBezTo>
                      <a:pt x="0" y="65"/>
                      <a:pt x="5" y="70"/>
                      <a:pt x="11" y="70"/>
                    </a:cubicBezTo>
                    <a:cubicBezTo>
                      <a:pt x="230" y="70"/>
                      <a:pt x="230" y="70"/>
                      <a:pt x="230" y="70"/>
                    </a:cubicBezTo>
                    <a:cubicBezTo>
                      <a:pt x="236" y="70"/>
                      <a:pt x="241" y="65"/>
                      <a:pt x="241" y="58"/>
                    </a:cubicBezTo>
                    <a:cubicBezTo>
                      <a:pt x="241" y="11"/>
                      <a:pt x="241" y="11"/>
                      <a:pt x="241" y="11"/>
                    </a:cubicBezTo>
                    <a:cubicBezTo>
                      <a:pt x="241" y="5"/>
                      <a:pt x="236" y="0"/>
                      <a:pt x="230" y="0"/>
                    </a:cubicBezTo>
                    <a:close/>
                    <a:moveTo>
                      <a:pt x="163" y="45"/>
                    </a:moveTo>
                    <a:cubicBezTo>
                      <a:pt x="25" y="45"/>
                      <a:pt x="25" y="45"/>
                      <a:pt x="25" y="45"/>
                    </a:cubicBezTo>
                    <a:cubicBezTo>
                      <a:pt x="25" y="24"/>
                      <a:pt x="25" y="24"/>
                      <a:pt x="25" y="24"/>
                    </a:cubicBezTo>
                    <a:cubicBezTo>
                      <a:pt x="163" y="24"/>
                      <a:pt x="163" y="24"/>
                      <a:pt x="163" y="24"/>
                    </a:cubicBezTo>
                    <a:lnTo>
                      <a:pt x="163" y="45"/>
                    </a:lnTo>
                    <a:close/>
                    <a:moveTo>
                      <a:pt x="212" y="44"/>
                    </a:moveTo>
                    <a:cubicBezTo>
                      <a:pt x="207" y="44"/>
                      <a:pt x="202" y="40"/>
                      <a:pt x="202" y="35"/>
                    </a:cubicBezTo>
                    <a:cubicBezTo>
                      <a:pt x="202" y="29"/>
                      <a:pt x="207" y="25"/>
                      <a:pt x="212" y="25"/>
                    </a:cubicBezTo>
                    <a:cubicBezTo>
                      <a:pt x="218" y="25"/>
                      <a:pt x="222" y="29"/>
                      <a:pt x="222" y="35"/>
                    </a:cubicBezTo>
                    <a:cubicBezTo>
                      <a:pt x="222" y="40"/>
                      <a:pt x="218" y="44"/>
                      <a:pt x="212" y="44"/>
                    </a:cubicBezTo>
                    <a:close/>
                  </a:path>
                </a:pathLst>
              </a:custGeom>
              <a:solidFill>
                <a:srgbClr val="707072"/>
              </a:solidFill>
              <a:ln w="12700">
                <a:noFill/>
              </a:ln>
            </p:spPr>
            <p:txBody>
              <a:bodyPr vert="horz" wrap="square" lIns="91416" tIns="45708" rIns="91416" bIns="45708" numCol="1" anchor="t" anchorCtr="0" compatLnSpc="1">
                <a:prstTxWarp prst="textNoShape">
                  <a:avLst/>
                </a:prstTxWarp>
              </a:bodyPr>
              <a:lstStyle/>
              <a:p>
                <a:pPr defTabSz="914126"/>
                <a:endParaRPr lang="en-US" sz="1799" kern="0">
                  <a:solidFill>
                    <a:sysClr val="windowText" lastClr="000000"/>
                  </a:solidFill>
                </a:endParaRPr>
              </a:p>
            </p:txBody>
          </p:sp>
        </p:grpSp>
        <p:cxnSp>
          <p:nvCxnSpPr>
            <p:cNvPr id="438" name="Straight Connector 437"/>
            <p:cNvCxnSpPr/>
            <p:nvPr/>
          </p:nvCxnSpPr>
          <p:spPr>
            <a:xfrm flipV="1">
              <a:off x="9908849" y="2495550"/>
              <a:ext cx="0" cy="771482"/>
            </a:xfrm>
            <a:prstGeom prst="line">
              <a:avLst/>
            </a:prstGeom>
            <a:noFill/>
            <a:ln w="38100" cap="rnd" cmpd="sng" algn="ctr">
              <a:solidFill>
                <a:schemeClr val="tx2">
                  <a:lumMod val="50000"/>
                  <a:lumOff val="50000"/>
                </a:schemeClr>
              </a:solidFill>
              <a:prstDash val="sysDot"/>
              <a:miter lim="800000"/>
              <a:headEnd type="triangle" w="med" len="med"/>
              <a:tailEnd type="triangle" w="med" len="med"/>
            </a:ln>
            <a:effectLst/>
          </p:spPr>
        </p:cxnSp>
        <p:sp>
          <p:nvSpPr>
            <p:cNvPr id="439" name="Rectangle 438"/>
            <p:cNvSpPr/>
            <p:nvPr/>
          </p:nvSpPr>
          <p:spPr>
            <a:xfrm flipH="1">
              <a:off x="9466507" y="1517706"/>
              <a:ext cx="865620" cy="507831"/>
            </a:xfrm>
            <a:prstGeom prst="rect">
              <a:avLst/>
            </a:prstGeom>
          </p:spPr>
          <p:txBody>
            <a:bodyPr wrap="square" anchor="ctr">
              <a:spAutoFit/>
            </a:bodyPr>
            <a:lstStyle/>
            <a:p>
              <a:pPr algn="ctr">
                <a:lnSpc>
                  <a:spcPct val="90000"/>
                </a:lnSpc>
              </a:pPr>
              <a:r>
                <a:rPr lang="en-US" sz="1000" dirty="0">
                  <a:solidFill>
                    <a:sysClr val="windowText" lastClr="000000"/>
                  </a:solidFill>
                </a:rPr>
                <a:t>Cyber Security Services</a:t>
              </a:r>
            </a:p>
          </p:txBody>
        </p:sp>
      </p:grpSp>
      <p:grpSp>
        <p:nvGrpSpPr>
          <p:cNvPr id="34" name="Group 33"/>
          <p:cNvGrpSpPr/>
          <p:nvPr/>
        </p:nvGrpSpPr>
        <p:grpSpPr>
          <a:xfrm>
            <a:off x="10145081" y="1223257"/>
            <a:ext cx="865620" cy="2241741"/>
            <a:chOff x="10145081" y="1223257"/>
            <a:chExt cx="865620" cy="2241741"/>
          </a:xfrm>
        </p:grpSpPr>
        <p:grpSp>
          <p:nvGrpSpPr>
            <p:cNvPr id="26" name="Group 25"/>
            <p:cNvGrpSpPr/>
            <p:nvPr/>
          </p:nvGrpSpPr>
          <p:grpSpPr>
            <a:xfrm>
              <a:off x="10212693" y="1507903"/>
              <a:ext cx="785989" cy="1957095"/>
              <a:chOff x="10212693" y="1507903"/>
              <a:chExt cx="785989" cy="1957095"/>
            </a:xfrm>
          </p:grpSpPr>
          <p:sp>
            <p:nvSpPr>
              <p:cNvPr id="429" name="Rectangle 428"/>
              <p:cNvSpPr/>
              <p:nvPr/>
            </p:nvSpPr>
            <p:spPr>
              <a:xfrm rot="5400000" flipV="1">
                <a:off x="9830015" y="2589779"/>
                <a:ext cx="1525073" cy="225366"/>
              </a:xfrm>
              <a:prstGeom prst="rect">
                <a:avLst/>
              </a:prstGeom>
              <a:solidFill>
                <a:schemeClr val="bg2">
                  <a:lumMod val="85000"/>
                  <a:lumOff val="15000"/>
                </a:schemeClr>
              </a:solidFill>
              <a:ln w="9525">
                <a:noFill/>
                <a:miter lim="800000"/>
                <a:headEnd/>
                <a:tailEnd/>
              </a:ln>
            </p:spPr>
            <p:txBody>
              <a:bodyPr wrap="square" rtlCol="0" anchor="ctr"/>
              <a:lstStyle/>
              <a:p>
                <a:pPr algn="ctr" defTabSz="914126"/>
                <a:endParaRPr lang="en-US" sz="1799" kern="0" dirty="0">
                  <a:solidFill>
                    <a:sysClr val="windowText" lastClr="000000"/>
                  </a:solidFill>
                </a:endParaRPr>
              </a:p>
            </p:txBody>
          </p:sp>
          <p:sp>
            <p:nvSpPr>
              <p:cNvPr id="428" name="Freeform 211"/>
              <p:cNvSpPr>
                <a:spLocks/>
              </p:cNvSpPr>
              <p:nvPr/>
            </p:nvSpPr>
            <p:spPr bwMode="auto">
              <a:xfrm flipH="1">
                <a:off x="10212693" y="1507903"/>
                <a:ext cx="785989" cy="450722"/>
              </a:xfrm>
              <a:custGeom>
                <a:avLst/>
                <a:gdLst>
                  <a:gd name="T0" fmla="*/ 2421 w 2797"/>
                  <a:gd name="T1" fmla="*/ 681 h 1561"/>
                  <a:gd name="T2" fmla="*/ 2422 w 2797"/>
                  <a:gd name="T3" fmla="*/ 646 h 1561"/>
                  <a:gd name="T4" fmla="*/ 1775 w 2797"/>
                  <a:gd name="T5" fmla="*/ 0 h 1561"/>
                  <a:gd name="T6" fmla="*/ 1208 w 2797"/>
                  <a:gd name="T7" fmla="*/ 336 h 1561"/>
                  <a:gd name="T8" fmla="*/ 915 w 2797"/>
                  <a:gd name="T9" fmla="*/ 224 h 1561"/>
                  <a:gd name="T10" fmla="*/ 474 w 2797"/>
                  <a:gd name="T11" fmla="*/ 664 h 1561"/>
                  <a:gd name="T12" fmla="*/ 475 w 2797"/>
                  <a:gd name="T13" fmla="*/ 677 h 1561"/>
                  <a:gd name="T14" fmla="*/ 441 w 2797"/>
                  <a:gd name="T15" fmla="*/ 676 h 1561"/>
                  <a:gd name="T16" fmla="*/ 0 w 2797"/>
                  <a:gd name="T17" fmla="*/ 1117 h 1561"/>
                  <a:gd name="T18" fmla="*/ 415 w 2797"/>
                  <a:gd name="T19" fmla="*/ 1556 h 1561"/>
                  <a:gd name="T20" fmla="*/ 415 w 2797"/>
                  <a:gd name="T21" fmla="*/ 1561 h 1561"/>
                  <a:gd name="T22" fmla="*/ 2332 w 2797"/>
                  <a:gd name="T23" fmla="*/ 1561 h 1561"/>
                  <a:gd name="T24" fmla="*/ 2332 w 2797"/>
                  <a:gd name="T25" fmla="*/ 1556 h 1561"/>
                  <a:gd name="T26" fmla="*/ 2357 w 2797"/>
                  <a:gd name="T27" fmla="*/ 1557 h 1561"/>
                  <a:gd name="T28" fmla="*/ 2797 w 2797"/>
                  <a:gd name="T29" fmla="*/ 1117 h 1561"/>
                  <a:gd name="T30" fmla="*/ 2421 w 2797"/>
                  <a:gd name="T31" fmla="*/ 681 h 1561"/>
                  <a:gd name="connsiteX0" fmla="*/ 8656 w 10000"/>
                  <a:gd name="connsiteY0" fmla="*/ 4363 h 10000"/>
                  <a:gd name="connsiteX1" fmla="*/ 8659 w 10000"/>
                  <a:gd name="connsiteY1" fmla="*/ 4138 h 10000"/>
                  <a:gd name="connsiteX2" fmla="*/ 6346 w 10000"/>
                  <a:gd name="connsiteY2" fmla="*/ 0 h 10000"/>
                  <a:gd name="connsiteX3" fmla="*/ 4319 w 10000"/>
                  <a:gd name="connsiteY3" fmla="*/ 2152 h 10000"/>
                  <a:gd name="connsiteX4" fmla="*/ 3271 w 10000"/>
                  <a:gd name="connsiteY4" fmla="*/ 1435 h 10000"/>
                  <a:gd name="connsiteX5" fmla="*/ 1695 w 10000"/>
                  <a:gd name="connsiteY5" fmla="*/ 4254 h 10000"/>
                  <a:gd name="connsiteX6" fmla="*/ 1698 w 10000"/>
                  <a:gd name="connsiteY6" fmla="*/ 4337 h 10000"/>
                  <a:gd name="connsiteX7" fmla="*/ 1577 w 10000"/>
                  <a:gd name="connsiteY7" fmla="*/ 4331 h 10000"/>
                  <a:gd name="connsiteX8" fmla="*/ 0 w 10000"/>
                  <a:gd name="connsiteY8" fmla="*/ 7156 h 10000"/>
                  <a:gd name="connsiteX9" fmla="*/ 1484 w 10000"/>
                  <a:gd name="connsiteY9" fmla="*/ 9968 h 10000"/>
                  <a:gd name="connsiteX10" fmla="*/ 1484 w 10000"/>
                  <a:gd name="connsiteY10" fmla="*/ 10000 h 10000"/>
                  <a:gd name="connsiteX11" fmla="*/ 8338 w 10000"/>
                  <a:gd name="connsiteY11" fmla="*/ 10000 h 10000"/>
                  <a:gd name="connsiteX12" fmla="*/ 8427 w 10000"/>
                  <a:gd name="connsiteY12" fmla="*/ 9974 h 10000"/>
                  <a:gd name="connsiteX13" fmla="*/ 10000 w 10000"/>
                  <a:gd name="connsiteY13" fmla="*/ 7156 h 10000"/>
                  <a:gd name="connsiteX14" fmla="*/ 8656 w 10000"/>
                  <a:gd name="connsiteY14" fmla="*/ 4363 h 10000"/>
                  <a:gd name="connsiteX0" fmla="*/ 8656 w 10000"/>
                  <a:gd name="connsiteY0" fmla="*/ 4363 h 10000"/>
                  <a:gd name="connsiteX1" fmla="*/ 8659 w 10000"/>
                  <a:gd name="connsiteY1" fmla="*/ 4138 h 10000"/>
                  <a:gd name="connsiteX2" fmla="*/ 6346 w 10000"/>
                  <a:gd name="connsiteY2" fmla="*/ 0 h 10000"/>
                  <a:gd name="connsiteX3" fmla="*/ 4319 w 10000"/>
                  <a:gd name="connsiteY3" fmla="*/ 2152 h 10000"/>
                  <a:gd name="connsiteX4" fmla="*/ 3271 w 10000"/>
                  <a:gd name="connsiteY4" fmla="*/ 1435 h 10000"/>
                  <a:gd name="connsiteX5" fmla="*/ 1695 w 10000"/>
                  <a:gd name="connsiteY5" fmla="*/ 4254 h 10000"/>
                  <a:gd name="connsiteX6" fmla="*/ 1698 w 10000"/>
                  <a:gd name="connsiteY6" fmla="*/ 4337 h 10000"/>
                  <a:gd name="connsiteX7" fmla="*/ 1577 w 10000"/>
                  <a:gd name="connsiteY7" fmla="*/ 4331 h 10000"/>
                  <a:gd name="connsiteX8" fmla="*/ 0 w 10000"/>
                  <a:gd name="connsiteY8" fmla="*/ 7156 h 10000"/>
                  <a:gd name="connsiteX9" fmla="*/ 1484 w 10000"/>
                  <a:gd name="connsiteY9" fmla="*/ 9968 h 10000"/>
                  <a:gd name="connsiteX10" fmla="*/ 1484 w 10000"/>
                  <a:gd name="connsiteY10" fmla="*/ 10000 h 10000"/>
                  <a:gd name="connsiteX11" fmla="*/ 8427 w 10000"/>
                  <a:gd name="connsiteY11" fmla="*/ 9974 h 10000"/>
                  <a:gd name="connsiteX12" fmla="*/ 10000 w 10000"/>
                  <a:gd name="connsiteY12" fmla="*/ 7156 h 10000"/>
                  <a:gd name="connsiteX13" fmla="*/ 8656 w 10000"/>
                  <a:gd name="connsiteY13" fmla="*/ 4363 h 10000"/>
                  <a:gd name="connsiteX0" fmla="*/ 8656 w 10000"/>
                  <a:gd name="connsiteY0" fmla="*/ 4363 h 9974"/>
                  <a:gd name="connsiteX1" fmla="*/ 8659 w 10000"/>
                  <a:gd name="connsiteY1" fmla="*/ 4138 h 9974"/>
                  <a:gd name="connsiteX2" fmla="*/ 6346 w 10000"/>
                  <a:gd name="connsiteY2" fmla="*/ 0 h 9974"/>
                  <a:gd name="connsiteX3" fmla="*/ 4319 w 10000"/>
                  <a:gd name="connsiteY3" fmla="*/ 2152 h 9974"/>
                  <a:gd name="connsiteX4" fmla="*/ 3271 w 10000"/>
                  <a:gd name="connsiteY4" fmla="*/ 1435 h 9974"/>
                  <a:gd name="connsiteX5" fmla="*/ 1695 w 10000"/>
                  <a:gd name="connsiteY5" fmla="*/ 4254 h 9974"/>
                  <a:gd name="connsiteX6" fmla="*/ 1698 w 10000"/>
                  <a:gd name="connsiteY6" fmla="*/ 4337 h 9974"/>
                  <a:gd name="connsiteX7" fmla="*/ 1577 w 10000"/>
                  <a:gd name="connsiteY7" fmla="*/ 4331 h 9974"/>
                  <a:gd name="connsiteX8" fmla="*/ 0 w 10000"/>
                  <a:gd name="connsiteY8" fmla="*/ 7156 h 9974"/>
                  <a:gd name="connsiteX9" fmla="*/ 1484 w 10000"/>
                  <a:gd name="connsiteY9" fmla="*/ 9968 h 9974"/>
                  <a:gd name="connsiteX10" fmla="*/ 8427 w 10000"/>
                  <a:gd name="connsiteY10" fmla="*/ 9974 h 9974"/>
                  <a:gd name="connsiteX11" fmla="*/ 10000 w 10000"/>
                  <a:gd name="connsiteY11" fmla="*/ 7156 h 9974"/>
                  <a:gd name="connsiteX12" fmla="*/ 8656 w 10000"/>
                  <a:gd name="connsiteY12" fmla="*/ 4363 h 9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000" h="9974">
                    <a:moveTo>
                      <a:pt x="8656" y="4363"/>
                    </a:moveTo>
                    <a:cubicBezTo>
                      <a:pt x="8656" y="4286"/>
                      <a:pt x="8659" y="4209"/>
                      <a:pt x="8659" y="4138"/>
                    </a:cubicBezTo>
                    <a:cubicBezTo>
                      <a:pt x="8659" y="1851"/>
                      <a:pt x="7622" y="0"/>
                      <a:pt x="6346" y="0"/>
                    </a:cubicBezTo>
                    <a:cubicBezTo>
                      <a:pt x="5474" y="0"/>
                      <a:pt x="4712" y="865"/>
                      <a:pt x="4319" y="2152"/>
                    </a:cubicBezTo>
                    <a:cubicBezTo>
                      <a:pt x="4040" y="1704"/>
                      <a:pt x="3675" y="1435"/>
                      <a:pt x="3271" y="1435"/>
                    </a:cubicBezTo>
                    <a:cubicBezTo>
                      <a:pt x="2403" y="1435"/>
                      <a:pt x="1695" y="2697"/>
                      <a:pt x="1695" y="4254"/>
                    </a:cubicBezTo>
                    <a:cubicBezTo>
                      <a:pt x="1695" y="4286"/>
                      <a:pt x="1698" y="4311"/>
                      <a:pt x="1698" y="4337"/>
                    </a:cubicBezTo>
                    <a:cubicBezTo>
                      <a:pt x="1655" y="4337"/>
                      <a:pt x="1616" y="4331"/>
                      <a:pt x="1577" y="4331"/>
                    </a:cubicBezTo>
                    <a:cubicBezTo>
                      <a:pt x="704" y="4331"/>
                      <a:pt x="0" y="5593"/>
                      <a:pt x="0" y="7156"/>
                    </a:cubicBezTo>
                    <a:cubicBezTo>
                      <a:pt x="0" y="8661"/>
                      <a:pt x="658" y="9885"/>
                      <a:pt x="1484" y="9968"/>
                    </a:cubicBezTo>
                    <a:lnTo>
                      <a:pt x="8427" y="9974"/>
                    </a:lnTo>
                    <a:cubicBezTo>
                      <a:pt x="9296" y="9974"/>
                      <a:pt x="10000" y="8712"/>
                      <a:pt x="10000" y="7156"/>
                    </a:cubicBezTo>
                    <a:cubicBezTo>
                      <a:pt x="10000" y="5734"/>
                      <a:pt x="9417" y="4561"/>
                      <a:pt x="8656" y="4363"/>
                    </a:cubicBezTo>
                    <a:close/>
                  </a:path>
                </a:pathLst>
              </a:custGeom>
              <a:solidFill>
                <a:schemeClr val="bg2"/>
              </a:solidFill>
              <a:ln w="38100">
                <a:solidFill>
                  <a:schemeClr val="bg1">
                    <a:lumMod val="75000"/>
                  </a:schemeClr>
                </a:solidFill>
              </a:ln>
            </p:spPr>
            <p:txBody>
              <a:bodyPr vert="horz" wrap="square" lIns="91416" tIns="45708" rIns="91416" bIns="45708" numCol="1" anchor="t" anchorCtr="0" compatLnSpc="1">
                <a:prstTxWarp prst="textNoShape">
                  <a:avLst/>
                </a:prstTxWarp>
              </a:bodyPr>
              <a:lstStyle/>
              <a:p>
                <a:pPr defTabSz="914126">
                  <a:defRPr/>
                </a:pPr>
                <a:endParaRPr lang="en-US" sz="1100" kern="0">
                  <a:solidFill>
                    <a:sysClr val="windowText" lastClr="000000"/>
                  </a:solidFill>
                </a:endParaRPr>
              </a:p>
            </p:txBody>
          </p:sp>
          <p:sp>
            <p:nvSpPr>
              <p:cNvPr id="430" name="Rectangle 429"/>
              <p:cNvSpPr/>
              <p:nvPr/>
            </p:nvSpPr>
            <p:spPr>
              <a:xfrm flipV="1">
                <a:off x="10353724" y="1748687"/>
                <a:ext cx="478529" cy="122874"/>
              </a:xfrm>
              <a:prstGeom prst="rect">
                <a:avLst/>
              </a:prstGeom>
              <a:solidFill>
                <a:schemeClr val="bg2"/>
              </a:solidFill>
              <a:ln w="9525">
                <a:noFill/>
                <a:miter lim="800000"/>
                <a:headEnd/>
                <a:tailEnd/>
              </a:ln>
            </p:spPr>
            <p:txBody>
              <a:bodyPr wrap="square" rtlCol="0" anchor="ctr"/>
              <a:lstStyle/>
              <a:p>
                <a:pPr algn="ctr" defTabSz="914126"/>
                <a:endParaRPr lang="en-US" sz="1799" kern="0" dirty="0">
                  <a:solidFill>
                    <a:sysClr val="windowText" lastClr="000000"/>
                  </a:solidFill>
                  <a:latin typeface="Arial"/>
                </a:endParaRPr>
              </a:p>
            </p:txBody>
          </p:sp>
          <p:sp>
            <p:nvSpPr>
              <p:cNvPr id="431" name="Freeform 13"/>
              <p:cNvSpPr>
                <a:spLocks noEditPoints="1"/>
              </p:cNvSpPr>
              <p:nvPr/>
            </p:nvSpPr>
            <p:spPr bwMode="auto">
              <a:xfrm flipV="1">
                <a:off x="10332531" y="1728545"/>
                <a:ext cx="520044" cy="155332"/>
              </a:xfrm>
              <a:custGeom>
                <a:avLst/>
                <a:gdLst>
                  <a:gd name="T0" fmla="*/ 230 w 241"/>
                  <a:gd name="T1" fmla="*/ 0 h 70"/>
                  <a:gd name="T2" fmla="*/ 11 w 241"/>
                  <a:gd name="T3" fmla="*/ 0 h 70"/>
                  <a:gd name="T4" fmla="*/ 0 w 241"/>
                  <a:gd name="T5" fmla="*/ 11 h 70"/>
                  <a:gd name="T6" fmla="*/ 0 w 241"/>
                  <a:gd name="T7" fmla="*/ 58 h 70"/>
                  <a:gd name="T8" fmla="*/ 11 w 241"/>
                  <a:gd name="T9" fmla="*/ 70 h 70"/>
                  <a:gd name="T10" fmla="*/ 230 w 241"/>
                  <a:gd name="T11" fmla="*/ 70 h 70"/>
                  <a:gd name="T12" fmla="*/ 241 w 241"/>
                  <a:gd name="T13" fmla="*/ 58 h 70"/>
                  <a:gd name="T14" fmla="*/ 241 w 241"/>
                  <a:gd name="T15" fmla="*/ 11 h 70"/>
                  <a:gd name="T16" fmla="*/ 230 w 241"/>
                  <a:gd name="T17" fmla="*/ 0 h 70"/>
                  <a:gd name="T18" fmla="*/ 163 w 241"/>
                  <a:gd name="T19" fmla="*/ 45 h 70"/>
                  <a:gd name="T20" fmla="*/ 25 w 241"/>
                  <a:gd name="T21" fmla="*/ 45 h 70"/>
                  <a:gd name="T22" fmla="*/ 25 w 241"/>
                  <a:gd name="T23" fmla="*/ 24 h 70"/>
                  <a:gd name="T24" fmla="*/ 163 w 241"/>
                  <a:gd name="T25" fmla="*/ 24 h 70"/>
                  <a:gd name="T26" fmla="*/ 163 w 241"/>
                  <a:gd name="T27" fmla="*/ 45 h 70"/>
                  <a:gd name="T28" fmla="*/ 212 w 241"/>
                  <a:gd name="T29" fmla="*/ 44 h 70"/>
                  <a:gd name="T30" fmla="*/ 202 w 241"/>
                  <a:gd name="T31" fmla="*/ 35 h 70"/>
                  <a:gd name="T32" fmla="*/ 212 w 241"/>
                  <a:gd name="T33" fmla="*/ 25 h 70"/>
                  <a:gd name="T34" fmla="*/ 222 w 241"/>
                  <a:gd name="T35" fmla="*/ 35 h 70"/>
                  <a:gd name="T36" fmla="*/ 212 w 241"/>
                  <a:gd name="T37" fmla="*/ 44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41" h="70">
                    <a:moveTo>
                      <a:pt x="230" y="0"/>
                    </a:moveTo>
                    <a:cubicBezTo>
                      <a:pt x="11" y="0"/>
                      <a:pt x="11" y="0"/>
                      <a:pt x="11" y="0"/>
                    </a:cubicBezTo>
                    <a:cubicBezTo>
                      <a:pt x="5" y="0"/>
                      <a:pt x="0" y="5"/>
                      <a:pt x="0" y="11"/>
                    </a:cubicBezTo>
                    <a:cubicBezTo>
                      <a:pt x="0" y="58"/>
                      <a:pt x="0" y="58"/>
                      <a:pt x="0" y="58"/>
                    </a:cubicBezTo>
                    <a:cubicBezTo>
                      <a:pt x="0" y="65"/>
                      <a:pt x="5" y="70"/>
                      <a:pt x="11" y="70"/>
                    </a:cubicBezTo>
                    <a:cubicBezTo>
                      <a:pt x="230" y="70"/>
                      <a:pt x="230" y="70"/>
                      <a:pt x="230" y="70"/>
                    </a:cubicBezTo>
                    <a:cubicBezTo>
                      <a:pt x="236" y="70"/>
                      <a:pt x="241" y="65"/>
                      <a:pt x="241" y="58"/>
                    </a:cubicBezTo>
                    <a:cubicBezTo>
                      <a:pt x="241" y="11"/>
                      <a:pt x="241" y="11"/>
                      <a:pt x="241" y="11"/>
                    </a:cubicBezTo>
                    <a:cubicBezTo>
                      <a:pt x="241" y="5"/>
                      <a:pt x="236" y="0"/>
                      <a:pt x="230" y="0"/>
                    </a:cubicBezTo>
                    <a:close/>
                    <a:moveTo>
                      <a:pt x="163" y="45"/>
                    </a:moveTo>
                    <a:cubicBezTo>
                      <a:pt x="25" y="45"/>
                      <a:pt x="25" y="45"/>
                      <a:pt x="25" y="45"/>
                    </a:cubicBezTo>
                    <a:cubicBezTo>
                      <a:pt x="25" y="24"/>
                      <a:pt x="25" y="24"/>
                      <a:pt x="25" y="24"/>
                    </a:cubicBezTo>
                    <a:cubicBezTo>
                      <a:pt x="163" y="24"/>
                      <a:pt x="163" y="24"/>
                      <a:pt x="163" y="24"/>
                    </a:cubicBezTo>
                    <a:lnTo>
                      <a:pt x="163" y="45"/>
                    </a:lnTo>
                    <a:close/>
                    <a:moveTo>
                      <a:pt x="212" y="44"/>
                    </a:moveTo>
                    <a:cubicBezTo>
                      <a:pt x="207" y="44"/>
                      <a:pt x="202" y="40"/>
                      <a:pt x="202" y="35"/>
                    </a:cubicBezTo>
                    <a:cubicBezTo>
                      <a:pt x="202" y="29"/>
                      <a:pt x="207" y="25"/>
                      <a:pt x="212" y="25"/>
                    </a:cubicBezTo>
                    <a:cubicBezTo>
                      <a:pt x="218" y="25"/>
                      <a:pt x="222" y="29"/>
                      <a:pt x="222" y="35"/>
                    </a:cubicBezTo>
                    <a:cubicBezTo>
                      <a:pt x="222" y="40"/>
                      <a:pt x="218" y="44"/>
                      <a:pt x="212" y="44"/>
                    </a:cubicBezTo>
                    <a:close/>
                  </a:path>
                </a:pathLst>
              </a:custGeom>
              <a:solidFill>
                <a:srgbClr val="707072"/>
              </a:solidFill>
              <a:ln w="12700">
                <a:noFill/>
              </a:ln>
            </p:spPr>
            <p:txBody>
              <a:bodyPr vert="horz" wrap="square" lIns="91416" tIns="45708" rIns="91416" bIns="45708" numCol="1" anchor="t" anchorCtr="0" compatLnSpc="1">
                <a:prstTxWarp prst="textNoShape">
                  <a:avLst/>
                </a:prstTxWarp>
              </a:bodyPr>
              <a:lstStyle/>
              <a:p>
                <a:pPr defTabSz="914126"/>
                <a:endParaRPr lang="en-US" sz="1799" kern="0">
                  <a:solidFill>
                    <a:sysClr val="windowText" lastClr="000000"/>
                  </a:solidFill>
                </a:endParaRPr>
              </a:p>
            </p:txBody>
          </p:sp>
          <p:cxnSp>
            <p:nvCxnSpPr>
              <p:cNvPr id="432" name="Straight Connector 431"/>
              <p:cNvCxnSpPr/>
              <p:nvPr/>
            </p:nvCxnSpPr>
            <p:spPr>
              <a:xfrm flipV="1">
                <a:off x="10592551" y="1978964"/>
                <a:ext cx="0" cy="1280160"/>
              </a:xfrm>
              <a:prstGeom prst="line">
                <a:avLst/>
              </a:prstGeom>
              <a:noFill/>
              <a:ln w="38100" cap="rnd" cmpd="sng" algn="ctr">
                <a:solidFill>
                  <a:schemeClr val="tx2">
                    <a:lumMod val="50000"/>
                    <a:lumOff val="50000"/>
                  </a:schemeClr>
                </a:solidFill>
                <a:prstDash val="sysDot"/>
                <a:miter lim="800000"/>
                <a:headEnd type="triangle" w="med" len="med"/>
                <a:tailEnd type="triangle" w="med" len="med"/>
              </a:ln>
              <a:effectLst/>
            </p:spPr>
          </p:cxnSp>
        </p:grpSp>
        <p:sp>
          <p:nvSpPr>
            <p:cNvPr id="440" name="Rectangle 439"/>
            <p:cNvSpPr/>
            <p:nvPr/>
          </p:nvSpPr>
          <p:spPr>
            <a:xfrm flipH="1">
              <a:off x="10145081" y="1223257"/>
              <a:ext cx="865620" cy="230832"/>
            </a:xfrm>
            <a:prstGeom prst="rect">
              <a:avLst/>
            </a:prstGeom>
          </p:spPr>
          <p:txBody>
            <a:bodyPr wrap="square" anchor="ctr">
              <a:spAutoFit/>
            </a:bodyPr>
            <a:lstStyle/>
            <a:p>
              <a:pPr algn="ctr">
                <a:lnSpc>
                  <a:spcPct val="90000"/>
                </a:lnSpc>
              </a:pPr>
              <a:r>
                <a:rPr lang="en-US" sz="1000" dirty="0">
                  <a:solidFill>
                    <a:sysClr val="windowText" lastClr="000000"/>
                  </a:solidFill>
                </a:rPr>
                <a:t>Encryption</a:t>
              </a:r>
            </a:p>
          </p:txBody>
        </p:sp>
      </p:grpSp>
      <p:grpSp>
        <p:nvGrpSpPr>
          <p:cNvPr id="447" name="Group 446"/>
          <p:cNvGrpSpPr/>
          <p:nvPr/>
        </p:nvGrpSpPr>
        <p:grpSpPr>
          <a:xfrm>
            <a:off x="8858906" y="3375040"/>
            <a:ext cx="1308266" cy="2061925"/>
            <a:chOff x="7601250" y="3348275"/>
            <a:chExt cx="1308266" cy="2061925"/>
          </a:xfrm>
        </p:grpSpPr>
        <p:sp>
          <p:nvSpPr>
            <p:cNvPr id="448" name="Rectangle 447"/>
            <p:cNvSpPr/>
            <p:nvPr/>
          </p:nvSpPr>
          <p:spPr>
            <a:xfrm rot="16200000">
              <a:off x="7472205" y="4026548"/>
              <a:ext cx="1581912" cy="225366"/>
            </a:xfrm>
            <a:prstGeom prst="rect">
              <a:avLst/>
            </a:prstGeom>
            <a:solidFill>
              <a:schemeClr val="bg2">
                <a:lumMod val="85000"/>
                <a:lumOff val="15000"/>
              </a:schemeClr>
            </a:solidFill>
            <a:ln w="9525">
              <a:noFill/>
              <a:miter lim="800000"/>
              <a:headEnd/>
              <a:tailEnd/>
            </a:ln>
          </p:spPr>
          <p:txBody>
            <a:bodyPr wrap="square" rtlCol="0" anchor="ctr"/>
            <a:lstStyle/>
            <a:p>
              <a:pPr algn="ctr" defTabSz="914126"/>
              <a:endParaRPr lang="en-US" sz="1799" kern="0" dirty="0">
                <a:solidFill>
                  <a:sysClr val="windowText" lastClr="000000"/>
                </a:solidFill>
              </a:endParaRPr>
            </a:p>
          </p:txBody>
        </p:sp>
        <p:sp>
          <p:nvSpPr>
            <p:cNvPr id="449" name="Rectangle 448"/>
            <p:cNvSpPr/>
            <p:nvPr/>
          </p:nvSpPr>
          <p:spPr>
            <a:xfrm>
              <a:off x="8024333" y="4848146"/>
              <a:ext cx="478529" cy="122874"/>
            </a:xfrm>
            <a:prstGeom prst="rect">
              <a:avLst/>
            </a:prstGeom>
            <a:solidFill>
              <a:schemeClr val="bg2"/>
            </a:solidFill>
            <a:ln w="9525">
              <a:noFill/>
              <a:miter lim="800000"/>
              <a:headEnd/>
              <a:tailEnd/>
            </a:ln>
          </p:spPr>
          <p:txBody>
            <a:bodyPr wrap="square" rtlCol="0" anchor="ctr"/>
            <a:lstStyle/>
            <a:p>
              <a:pPr algn="ctr" defTabSz="914126"/>
              <a:endParaRPr lang="en-US" sz="1799" kern="0" dirty="0">
                <a:solidFill>
                  <a:sysClr val="windowText" lastClr="000000"/>
                </a:solidFill>
                <a:latin typeface="Arial"/>
              </a:endParaRPr>
            </a:p>
          </p:txBody>
        </p:sp>
        <p:sp>
          <p:nvSpPr>
            <p:cNvPr id="450" name="Freeform 13"/>
            <p:cNvSpPr>
              <a:spLocks noEditPoints="1"/>
            </p:cNvSpPr>
            <p:nvPr/>
          </p:nvSpPr>
          <p:spPr bwMode="auto">
            <a:xfrm>
              <a:off x="8003140" y="4835830"/>
              <a:ext cx="520044" cy="155332"/>
            </a:xfrm>
            <a:custGeom>
              <a:avLst/>
              <a:gdLst>
                <a:gd name="T0" fmla="*/ 230 w 241"/>
                <a:gd name="T1" fmla="*/ 0 h 70"/>
                <a:gd name="T2" fmla="*/ 11 w 241"/>
                <a:gd name="T3" fmla="*/ 0 h 70"/>
                <a:gd name="T4" fmla="*/ 0 w 241"/>
                <a:gd name="T5" fmla="*/ 11 h 70"/>
                <a:gd name="T6" fmla="*/ 0 w 241"/>
                <a:gd name="T7" fmla="*/ 58 h 70"/>
                <a:gd name="T8" fmla="*/ 11 w 241"/>
                <a:gd name="T9" fmla="*/ 70 h 70"/>
                <a:gd name="T10" fmla="*/ 230 w 241"/>
                <a:gd name="T11" fmla="*/ 70 h 70"/>
                <a:gd name="T12" fmla="*/ 241 w 241"/>
                <a:gd name="T13" fmla="*/ 58 h 70"/>
                <a:gd name="T14" fmla="*/ 241 w 241"/>
                <a:gd name="T15" fmla="*/ 11 h 70"/>
                <a:gd name="T16" fmla="*/ 230 w 241"/>
                <a:gd name="T17" fmla="*/ 0 h 70"/>
                <a:gd name="T18" fmla="*/ 163 w 241"/>
                <a:gd name="T19" fmla="*/ 45 h 70"/>
                <a:gd name="T20" fmla="*/ 25 w 241"/>
                <a:gd name="T21" fmla="*/ 45 h 70"/>
                <a:gd name="T22" fmla="*/ 25 w 241"/>
                <a:gd name="T23" fmla="*/ 24 h 70"/>
                <a:gd name="T24" fmla="*/ 163 w 241"/>
                <a:gd name="T25" fmla="*/ 24 h 70"/>
                <a:gd name="T26" fmla="*/ 163 w 241"/>
                <a:gd name="T27" fmla="*/ 45 h 70"/>
                <a:gd name="T28" fmla="*/ 212 w 241"/>
                <a:gd name="T29" fmla="*/ 44 h 70"/>
                <a:gd name="T30" fmla="*/ 202 w 241"/>
                <a:gd name="T31" fmla="*/ 35 h 70"/>
                <a:gd name="T32" fmla="*/ 212 w 241"/>
                <a:gd name="T33" fmla="*/ 25 h 70"/>
                <a:gd name="T34" fmla="*/ 222 w 241"/>
                <a:gd name="T35" fmla="*/ 35 h 70"/>
                <a:gd name="T36" fmla="*/ 212 w 241"/>
                <a:gd name="T37" fmla="*/ 44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41" h="70">
                  <a:moveTo>
                    <a:pt x="230" y="0"/>
                  </a:moveTo>
                  <a:cubicBezTo>
                    <a:pt x="11" y="0"/>
                    <a:pt x="11" y="0"/>
                    <a:pt x="11" y="0"/>
                  </a:cubicBezTo>
                  <a:cubicBezTo>
                    <a:pt x="5" y="0"/>
                    <a:pt x="0" y="5"/>
                    <a:pt x="0" y="11"/>
                  </a:cubicBezTo>
                  <a:cubicBezTo>
                    <a:pt x="0" y="58"/>
                    <a:pt x="0" y="58"/>
                    <a:pt x="0" y="58"/>
                  </a:cubicBezTo>
                  <a:cubicBezTo>
                    <a:pt x="0" y="65"/>
                    <a:pt x="5" y="70"/>
                    <a:pt x="11" y="70"/>
                  </a:cubicBezTo>
                  <a:cubicBezTo>
                    <a:pt x="230" y="70"/>
                    <a:pt x="230" y="70"/>
                    <a:pt x="230" y="70"/>
                  </a:cubicBezTo>
                  <a:cubicBezTo>
                    <a:pt x="236" y="70"/>
                    <a:pt x="241" y="65"/>
                    <a:pt x="241" y="58"/>
                  </a:cubicBezTo>
                  <a:cubicBezTo>
                    <a:pt x="241" y="11"/>
                    <a:pt x="241" y="11"/>
                    <a:pt x="241" y="11"/>
                  </a:cubicBezTo>
                  <a:cubicBezTo>
                    <a:pt x="241" y="5"/>
                    <a:pt x="236" y="0"/>
                    <a:pt x="230" y="0"/>
                  </a:cubicBezTo>
                  <a:close/>
                  <a:moveTo>
                    <a:pt x="163" y="45"/>
                  </a:moveTo>
                  <a:cubicBezTo>
                    <a:pt x="25" y="45"/>
                    <a:pt x="25" y="45"/>
                    <a:pt x="25" y="45"/>
                  </a:cubicBezTo>
                  <a:cubicBezTo>
                    <a:pt x="25" y="24"/>
                    <a:pt x="25" y="24"/>
                    <a:pt x="25" y="24"/>
                  </a:cubicBezTo>
                  <a:cubicBezTo>
                    <a:pt x="163" y="24"/>
                    <a:pt x="163" y="24"/>
                    <a:pt x="163" y="24"/>
                  </a:cubicBezTo>
                  <a:lnTo>
                    <a:pt x="163" y="45"/>
                  </a:lnTo>
                  <a:close/>
                  <a:moveTo>
                    <a:pt x="212" y="44"/>
                  </a:moveTo>
                  <a:cubicBezTo>
                    <a:pt x="207" y="44"/>
                    <a:pt x="202" y="40"/>
                    <a:pt x="202" y="35"/>
                  </a:cubicBezTo>
                  <a:cubicBezTo>
                    <a:pt x="202" y="29"/>
                    <a:pt x="207" y="25"/>
                    <a:pt x="212" y="25"/>
                  </a:cubicBezTo>
                  <a:cubicBezTo>
                    <a:pt x="218" y="25"/>
                    <a:pt x="222" y="29"/>
                    <a:pt x="222" y="35"/>
                  </a:cubicBezTo>
                  <a:cubicBezTo>
                    <a:pt x="222" y="40"/>
                    <a:pt x="218" y="44"/>
                    <a:pt x="212" y="44"/>
                  </a:cubicBezTo>
                  <a:close/>
                </a:path>
              </a:pathLst>
            </a:custGeom>
            <a:solidFill>
              <a:srgbClr val="707072"/>
            </a:solidFill>
            <a:ln w="12700">
              <a:noFill/>
            </a:ln>
          </p:spPr>
          <p:txBody>
            <a:bodyPr vert="horz" wrap="square" lIns="91416" tIns="45708" rIns="91416" bIns="45708" numCol="1" anchor="t" anchorCtr="0" compatLnSpc="1">
              <a:prstTxWarp prst="textNoShape">
                <a:avLst/>
              </a:prstTxWarp>
            </a:bodyPr>
            <a:lstStyle/>
            <a:p>
              <a:pPr defTabSz="914126"/>
              <a:endParaRPr lang="en-US" sz="1799" kern="0">
                <a:solidFill>
                  <a:sysClr val="windowText" lastClr="000000"/>
                </a:solidFill>
              </a:endParaRPr>
            </a:p>
          </p:txBody>
        </p:sp>
        <p:sp>
          <p:nvSpPr>
            <p:cNvPr id="451" name="Rectangle 450"/>
            <p:cNvSpPr/>
            <p:nvPr/>
          </p:nvSpPr>
          <p:spPr>
            <a:xfrm flipH="1">
              <a:off x="7601250" y="5010090"/>
              <a:ext cx="1308266" cy="400110"/>
            </a:xfrm>
            <a:prstGeom prst="rect">
              <a:avLst/>
            </a:prstGeom>
          </p:spPr>
          <p:txBody>
            <a:bodyPr wrap="square" anchor="t" anchorCtr="0">
              <a:spAutoFit/>
            </a:bodyPr>
            <a:lstStyle/>
            <a:p>
              <a:pPr algn="ctr" defTabSz="914126"/>
              <a:r>
                <a:rPr lang="en-US" sz="1000" dirty="0">
                  <a:solidFill>
                    <a:sysClr val="windowText" lastClr="000000"/>
                  </a:solidFill>
                </a:rPr>
                <a:t>Compliance</a:t>
              </a:r>
              <a:endParaRPr lang="en-US" sz="1000" kern="0" dirty="0">
                <a:solidFill>
                  <a:sysClr val="windowText" lastClr="000000"/>
                </a:solidFill>
              </a:endParaRPr>
            </a:p>
            <a:p>
              <a:pPr algn="ctr" defTabSz="914126"/>
              <a:endParaRPr lang="en-US" sz="1000" kern="0" dirty="0">
                <a:solidFill>
                  <a:sysClr val="windowText" lastClr="000000"/>
                </a:solidFill>
              </a:endParaRPr>
            </a:p>
          </p:txBody>
        </p:sp>
        <p:cxnSp>
          <p:nvCxnSpPr>
            <p:cNvPr id="452" name="Straight Connector 451"/>
            <p:cNvCxnSpPr/>
            <p:nvPr/>
          </p:nvCxnSpPr>
          <p:spPr>
            <a:xfrm>
              <a:off x="8261914" y="3464461"/>
              <a:ext cx="0" cy="1280160"/>
            </a:xfrm>
            <a:prstGeom prst="line">
              <a:avLst/>
            </a:prstGeom>
            <a:noFill/>
            <a:ln w="38100" cap="rnd" cmpd="sng" algn="ctr">
              <a:solidFill>
                <a:schemeClr val="tx2">
                  <a:lumMod val="50000"/>
                  <a:lumOff val="50000"/>
                </a:schemeClr>
              </a:solidFill>
              <a:prstDash val="sysDot"/>
              <a:miter lim="800000"/>
              <a:headEnd type="triangle" w="med" len="med"/>
              <a:tailEnd type="triangle" w="med" len="med"/>
            </a:ln>
            <a:effectLst/>
          </p:spPr>
        </p:cxnSp>
      </p:grpSp>
      <p:grpSp>
        <p:nvGrpSpPr>
          <p:cNvPr id="459" name="Group 458"/>
          <p:cNvGrpSpPr/>
          <p:nvPr/>
        </p:nvGrpSpPr>
        <p:grpSpPr>
          <a:xfrm>
            <a:off x="10286713" y="3375040"/>
            <a:ext cx="1308266" cy="2061925"/>
            <a:chOff x="7601250" y="3348275"/>
            <a:chExt cx="1308266" cy="2061925"/>
          </a:xfrm>
        </p:grpSpPr>
        <p:sp>
          <p:nvSpPr>
            <p:cNvPr id="460" name="Rectangle 459"/>
            <p:cNvSpPr/>
            <p:nvPr/>
          </p:nvSpPr>
          <p:spPr>
            <a:xfrm rot="16200000">
              <a:off x="7472205" y="4026548"/>
              <a:ext cx="1581912" cy="225366"/>
            </a:xfrm>
            <a:prstGeom prst="rect">
              <a:avLst/>
            </a:prstGeom>
            <a:solidFill>
              <a:schemeClr val="bg2">
                <a:lumMod val="85000"/>
                <a:lumOff val="15000"/>
              </a:schemeClr>
            </a:solidFill>
            <a:ln w="9525">
              <a:noFill/>
              <a:miter lim="800000"/>
              <a:headEnd/>
              <a:tailEnd/>
            </a:ln>
          </p:spPr>
          <p:txBody>
            <a:bodyPr wrap="square" rtlCol="0" anchor="ctr"/>
            <a:lstStyle/>
            <a:p>
              <a:pPr algn="ctr" defTabSz="914126"/>
              <a:endParaRPr lang="en-US" sz="1799" kern="0" dirty="0">
                <a:solidFill>
                  <a:sysClr val="windowText" lastClr="000000"/>
                </a:solidFill>
              </a:endParaRPr>
            </a:p>
          </p:txBody>
        </p:sp>
        <p:sp>
          <p:nvSpPr>
            <p:cNvPr id="461" name="Rectangle 460"/>
            <p:cNvSpPr/>
            <p:nvPr/>
          </p:nvSpPr>
          <p:spPr>
            <a:xfrm>
              <a:off x="8024333" y="4848146"/>
              <a:ext cx="478529" cy="122874"/>
            </a:xfrm>
            <a:prstGeom prst="rect">
              <a:avLst/>
            </a:prstGeom>
            <a:solidFill>
              <a:schemeClr val="bg2"/>
            </a:solidFill>
            <a:ln w="9525">
              <a:noFill/>
              <a:miter lim="800000"/>
              <a:headEnd/>
              <a:tailEnd/>
            </a:ln>
          </p:spPr>
          <p:txBody>
            <a:bodyPr wrap="square" rtlCol="0" anchor="ctr"/>
            <a:lstStyle/>
            <a:p>
              <a:pPr algn="ctr" defTabSz="914126"/>
              <a:endParaRPr lang="en-US" sz="1799" kern="0" dirty="0">
                <a:solidFill>
                  <a:sysClr val="windowText" lastClr="000000"/>
                </a:solidFill>
                <a:latin typeface="Arial"/>
              </a:endParaRPr>
            </a:p>
          </p:txBody>
        </p:sp>
        <p:sp>
          <p:nvSpPr>
            <p:cNvPr id="462" name="Freeform 13"/>
            <p:cNvSpPr>
              <a:spLocks noEditPoints="1"/>
            </p:cNvSpPr>
            <p:nvPr/>
          </p:nvSpPr>
          <p:spPr bwMode="auto">
            <a:xfrm>
              <a:off x="8003140" y="4835830"/>
              <a:ext cx="520044" cy="155332"/>
            </a:xfrm>
            <a:custGeom>
              <a:avLst/>
              <a:gdLst>
                <a:gd name="T0" fmla="*/ 230 w 241"/>
                <a:gd name="T1" fmla="*/ 0 h 70"/>
                <a:gd name="T2" fmla="*/ 11 w 241"/>
                <a:gd name="T3" fmla="*/ 0 h 70"/>
                <a:gd name="T4" fmla="*/ 0 w 241"/>
                <a:gd name="T5" fmla="*/ 11 h 70"/>
                <a:gd name="T6" fmla="*/ 0 w 241"/>
                <a:gd name="T7" fmla="*/ 58 h 70"/>
                <a:gd name="T8" fmla="*/ 11 w 241"/>
                <a:gd name="T9" fmla="*/ 70 h 70"/>
                <a:gd name="T10" fmla="*/ 230 w 241"/>
                <a:gd name="T11" fmla="*/ 70 h 70"/>
                <a:gd name="T12" fmla="*/ 241 w 241"/>
                <a:gd name="T13" fmla="*/ 58 h 70"/>
                <a:gd name="T14" fmla="*/ 241 w 241"/>
                <a:gd name="T15" fmla="*/ 11 h 70"/>
                <a:gd name="T16" fmla="*/ 230 w 241"/>
                <a:gd name="T17" fmla="*/ 0 h 70"/>
                <a:gd name="T18" fmla="*/ 163 w 241"/>
                <a:gd name="T19" fmla="*/ 45 h 70"/>
                <a:gd name="T20" fmla="*/ 25 w 241"/>
                <a:gd name="T21" fmla="*/ 45 h 70"/>
                <a:gd name="T22" fmla="*/ 25 w 241"/>
                <a:gd name="T23" fmla="*/ 24 h 70"/>
                <a:gd name="T24" fmla="*/ 163 w 241"/>
                <a:gd name="T25" fmla="*/ 24 h 70"/>
                <a:gd name="T26" fmla="*/ 163 w 241"/>
                <a:gd name="T27" fmla="*/ 45 h 70"/>
                <a:gd name="T28" fmla="*/ 212 w 241"/>
                <a:gd name="T29" fmla="*/ 44 h 70"/>
                <a:gd name="T30" fmla="*/ 202 w 241"/>
                <a:gd name="T31" fmla="*/ 35 h 70"/>
                <a:gd name="T32" fmla="*/ 212 w 241"/>
                <a:gd name="T33" fmla="*/ 25 h 70"/>
                <a:gd name="T34" fmla="*/ 222 w 241"/>
                <a:gd name="T35" fmla="*/ 35 h 70"/>
                <a:gd name="T36" fmla="*/ 212 w 241"/>
                <a:gd name="T37" fmla="*/ 44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41" h="70">
                  <a:moveTo>
                    <a:pt x="230" y="0"/>
                  </a:moveTo>
                  <a:cubicBezTo>
                    <a:pt x="11" y="0"/>
                    <a:pt x="11" y="0"/>
                    <a:pt x="11" y="0"/>
                  </a:cubicBezTo>
                  <a:cubicBezTo>
                    <a:pt x="5" y="0"/>
                    <a:pt x="0" y="5"/>
                    <a:pt x="0" y="11"/>
                  </a:cubicBezTo>
                  <a:cubicBezTo>
                    <a:pt x="0" y="58"/>
                    <a:pt x="0" y="58"/>
                    <a:pt x="0" y="58"/>
                  </a:cubicBezTo>
                  <a:cubicBezTo>
                    <a:pt x="0" y="65"/>
                    <a:pt x="5" y="70"/>
                    <a:pt x="11" y="70"/>
                  </a:cubicBezTo>
                  <a:cubicBezTo>
                    <a:pt x="230" y="70"/>
                    <a:pt x="230" y="70"/>
                    <a:pt x="230" y="70"/>
                  </a:cubicBezTo>
                  <a:cubicBezTo>
                    <a:pt x="236" y="70"/>
                    <a:pt x="241" y="65"/>
                    <a:pt x="241" y="58"/>
                  </a:cubicBezTo>
                  <a:cubicBezTo>
                    <a:pt x="241" y="11"/>
                    <a:pt x="241" y="11"/>
                    <a:pt x="241" y="11"/>
                  </a:cubicBezTo>
                  <a:cubicBezTo>
                    <a:pt x="241" y="5"/>
                    <a:pt x="236" y="0"/>
                    <a:pt x="230" y="0"/>
                  </a:cubicBezTo>
                  <a:close/>
                  <a:moveTo>
                    <a:pt x="163" y="45"/>
                  </a:moveTo>
                  <a:cubicBezTo>
                    <a:pt x="25" y="45"/>
                    <a:pt x="25" y="45"/>
                    <a:pt x="25" y="45"/>
                  </a:cubicBezTo>
                  <a:cubicBezTo>
                    <a:pt x="25" y="24"/>
                    <a:pt x="25" y="24"/>
                    <a:pt x="25" y="24"/>
                  </a:cubicBezTo>
                  <a:cubicBezTo>
                    <a:pt x="163" y="24"/>
                    <a:pt x="163" y="24"/>
                    <a:pt x="163" y="24"/>
                  </a:cubicBezTo>
                  <a:lnTo>
                    <a:pt x="163" y="45"/>
                  </a:lnTo>
                  <a:close/>
                  <a:moveTo>
                    <a:pt x="212" y="44"/>
                  </a:moveTo>
                  <a:cubicBezTo>
                    <a:pt x="207" y="44"/>
                    <a:pt x="202" y="40"/>
                    <a:pt x="202" y="35"/>
                  </a:cubicBezTo>
                  <a:cubicBezTo>
                    <a:pt x="202" y="29"/>
                    <a:pt x="207" y="25"/>
                    <a:pt x="212" y="25"/>
                  </a:cubicBezTo>
                  <a:cubicBezTo>
                    <a:pt x="218" y="25"/>
                    <a:pt x="222" y="29"/>
                    <a:pt x="222" y="35"/>
                  </a:cubicBezTo>
                  <a:cubicBezTo>
                    <a:pt x="222" y="40"/>
                    <a:pt x="218" y="44"/>
                    <a:pt x="212" y="44"/>
                  </a:cubicBezTo>
                  <a:close/>
                </a:path>
              </a:pathLst>
            </a:custGeom>
            <a:solidFill>
              <a:srgbClr val="707072"/>
            </a:solidFill>
            <a:ln w="12700">
              <a:noFill/>
            </a:ln>
          </p:spPr>
          <p:txBody>
            <a:bodyPr vert="horz" wrap="square" lIns="91416" tIns="45708" rIns="91416" bIns="45708" numCol="1" anchor="t" anchorCtr="0" compatLnSpc="1">
              <a:prstTxWarp prst="textNoShape">
                <a:avLst/>
              </a:prstTxWarp>
            </a:bodyPr>
            <a:lstStyle/>
            <a:p>
              <a:pPr defTabSz="914126"/>
              <a:endParaRPr lang="en-US" sz="1799" kern="0">
                <a:solidFill>
                  <a:sysClr val="windowText" lastClr="000000"/>
                </a:solidFill>
              </a:endParaRPr>
            </a:p>
          </p:txBody>
        </p:sp>
        <p:sp>
          <p:nvSpPr>
            <p:cNvPr id="463" name="Rectangle 462"/>
            <p:cNvSpPr/>
            <p:nvPr/>
          </p:nvSpPr>
          <p:spPr>
            <a:xfrm flipH="1">
              <a:off x="7601250" y="5010090"/>
              <a:ext cx="1308266" cy="400110"/>
            </a:xfrm>
            <a:prstGeom prst="rect">
              <a:avLst/>
            </a:prstGeom>
          </p:spPr>
          <p:txBody>
            <a:bodyPr wrap="square" anchor="t" anchorCtr="0">
              <a:spAutoFit/>
            </a:bodyPr>
            <a:lstStyle/>
            <a:p>
              <a:pPr algn="ctr" defTabSz="914126"/>
              <a:r>
                <a:rPr lang="en-US" sz="1000" dirty="0">
                  <a:solidFill>
                    <a:sysClr val="windowText" lastClr="000000"/>
                  </a:solidFill>
                </a:rPr>
                <a:t>Advanced Threat </a:t>
              </a:r>
              <a:r>
                <a:rPr lang="en-US" sz="1000" dirty="0" smtClean="0">
                  <a:solidFill>
                    <a:sysClr val="windowText" lastClr="000000"/>
                  </a:solidFill>
                </a:rPr>
                <a:t>Protection</a:t>
              </a:r>
              <a:endParaRPr lang="en-US" sz="1000" kern="0" dirty="0">
                <a:solidFill>
                  <a:sysClr val="windowText" lastClr="000000"/>
                </a:solidFill>
              </a:endParaRPr>
            </a:p>
          </p:txBody>
        </p:sp>
        <p:cxnSp>
          <p:nvCxnSpPr>
            <p:cNvPr id="464" name="Straight Connector 463"/>
            <p:cNvCxnSpPr/>
            <p:nvPr/>
          </p:nvCxnSpPr>
          <p:spPr>
            <a:xfrm>
              <a:off x="8261914" y="3464461"/>
              <a:ext cx="0" cy="1280160"/>
            </a:xfrm>
            <a:prstGeom prst="line">
              <a:avLst/>
            </a:prstGeom>
            <a:noFill/>
            <a:ln w="38100" cap="rnd" cmpd="sng" algn="ctr">
              <a:solidFill>
                <a:schemeClr val="tx2">
                  <a:lumMod val="50000"/>
                  <a:lumOff val="50000"/>
                </a:schemeClr>
              </a:solidFill>
              <a:prstDash val="sysDot"/>
              <a:miter lim="800000"/>
              <a:headEnd type="triangle" w="med" len="med"/>
              <a:tailEnd type="triangle" w="med" len="med"/>
            </a:ln>
            <a:effectLst/>
          </p:spPr>
        </p:cxnSp>
      </p:grpSp>
      <p:grpSp>
        <p:nvGrpSpPr>
          <p:cNvPr id="32" name="Group 31"/>
          <p:cNvGrpSpPr/>
          <p:nvPr/>
        </p:nvGrpSpPr>
        <p:grpSpPr>
          <a:xfrm>
            <a:off x="2808142" y="3363515"/>
            <a:ext cx="865620" cy="1908036"/>
            <a:chOff x="2808142" y="3363515"/>
            <a:chExt cx="865620" cy="1908036"/>
          </a:xfrm>
        </p:grpSpPr>
        <p:grpSp>
          <p:nvGrpSpPr>
            <p:cNvPr id="345" name="Group 344"/>
            <p:cNvGrpSpPr/>
            <p:nvPr/>
          </p:nvGrpSpPr>
          <p:grpSpPr>
            <a:xfrm>
              <a:off x="2808142" y="3363515"/>
              <a:ext cx="865620" cy="1908036"/>
              <a:chOff x="2982851" y="3348275"/>
              <a:chExt cx="865620" cy="1908036"/>
            </a:xfrm>
          </p:grpSpPr>
          <p:sp>
            <p:nvSpPr>
              <p:cNvPr id="346" name="Rectangle 345"/>
              <p:cNvSpPr/>
              <p:nvPr/>
            </p:nvSpPr>
            <p:spPr>
              <a:xfrm flipH="1">
                <a:off x="2982851" y="5010090"/>
                <a:ext cx="865620" cy="246221"/>
              </a:xfrm>
              <a:prstGeom prst="rect">
                <a:avLst/>
              </a:prstGeom>
            </p:spPr>
            <p:txBody>
              <a:bodyPr wrap="square" anchor="t" anchorCtr="0">
                <a:spAutoFit/>
              </a:bodyPr>
              <a:lstStyle/>
              <a:p>
                <a:pPr algn="ctr" defTabSz="914126"/>
                <a:r>
                  <a:rPr lang="en-US" sz="1000" kern="0" dirty="0">
                    <a:solidFill>
                      <a:sysClr val="windowText" lastClr="000000"/>
                    </a:solidFill>
                  </a:rPr>
                  <a:t>Endpoint</a:t>
                </a:r>
              </a:p>
            </p:txBody>
          </p:sp>
          <p:sp>
            <p:nvSpPr>
              <p:cNvPr id="347" name="Rectangle 346"/>
              <p:cNvSpPr/>
              <p:nvPr/>
            </p:nvSpPr>
            <p:spPr>
              <a:xfrm rot="16200000">
                <a:off x="2624704" y="4026548"/>
                <a:ext cx="1581912" cy="225366"/>
              </a:xfrm>
              <a:prstGeom prst="rect">
                <a:avLst/>
              </a:prstGeom>
              <a:solidFill>
                <a:schemeClr val="bg2">
                  <a:lumMod val="85000"/>
                  <a:lumOff val="15000"/>
                </a:schemeClr>
              </a:solidFill>
              <a:ln w="9525">
                <a:noFill/>
                <a:miter lim="800000"/>
                <a:headEnd/>
                <a:tailEnd/>
              </a:ln>
            </p:spPr>
            <p:txBody>
              <a:bodyPr wrap="square" rtlCol="0" anchor="ctr"/>
              <a:lstStyle/>
              <a:p>
                <a:pPr algn="ctr" defTabSz="914126"/>
                <a:endParaRPr lang="en-US" sz="1000" kern="0" dirty="0">
                  <a:solidFill>
                    <a:sysClr val="windowText" lastClr="000000"/>
                  </a:solidFill>
                </a:endParaRPr>
              </a:p>
            </p:txBody>
          </p:sp>
          <p:sp>
            <p:nvSpPr>
              <p:cNvPr id="348" name="Rectangle 347"/>
              <p:cNvSpPr/>
              <p:nvPr/>
            </p:nvSpPr>
            <p:spPr>
              <a:xfrm>
                <a:off x="3176832" y="4848146"/>
                <a:ext cx="478529" cy="122874"/>
              </a:xfrm>
              <a:prstGeom prst="rect">
                <a:avLst/>
              </a:prstGeom>
              <a:solidFill>
                <a:schemeClr val="bg2"/>
              </a:solidFill>
              <a:ln w="9525">
                <a:noFill/>
                <a:miter lim="800000"/>
                <a:headEnd/>
                <a:tailEnd/>
              </a:ln>
            </p:spPr>
            <p:txBody>
              <a:bodyPr wrap="square" rtlCol="0" anchor="ctr"/>
              <a:lstStyle/>
              <a:p>
                <a:pPr algn="ctr" defTabSz="914126"/>
                <a:endParaRPr lang="en-US" sz="1000" kern="0" dirty="0">
                  <a:solidFill>
                    <a:sysClr val="windowText" lastClr="000000"/>
                  </a:solidFill>
                  <a:latin typeface="Arial"/>
                </a:endParaRPr>
              </a:p>
            </p:txBody>
          </p:sp>
          <p:sp>
            <p:nvSpPr>
              <p:cNvPr id="349" name="Freeform 13"/>
              <p:cNvSpPr>
                <a:spLocks noEditPoints="1"/>
              </p:cNvSpPr>
              <p:nvPr/>
            </p:nvSpPr>
            <p:spPr bwMode="auto">
              <a:xfrm>
                <a:off x="3155639" y="4835830"/>
                <a:ext cx="520044" cy="155332"/>
              </a:xfrm>
              <a:custGeom>
                <a:avLst/>
                <a:gdLst>
                  <a:gd name="T0" fmla="*/ 230 w 241"/>
                  <a:gd name="T1" fmla="*/ 0 h 70"/>
                  <a:gd name="T2" fmla="*/ 11 w 241"/>
                  <a:gd name="T3" fmla="*/ 0 h 70"/>
                  <a:gd name="T4" fmla="*/ 0 w 241"/>
                  <a:gd name="T5" fmla="*/ 11 h 70"/>
                  <a:gd name="T6" fmla="*/ 0 w 241"/>
                  <a:gd name="T7" fmla="*/ 58 h 70"/>
                  <a:gd name="T8" fmla="*/ 11 w 241"/>
                  <a:gd name="T9" fmla="*/ 70 h 70"/>
                  <a:gd name="T10" fmla="*/ 230 w 241"/>
                  <a:gd name="T11" fmla="*/ 70 h 70"/>
                  <a:gd name="T12" fmla="*/ 241 w 241"/>
                  <a:gd name="T13" fmla="*/ 58 h 70"/>
                  <a:gd name="T14" fmla="*/ 241 w 241"/>
                  <a:gd name="T15" fmla="*/ 11 h 70"/>
                  <a:gd name="T16" fmla="*/ 230 w 241"/>
                  <a:gd name="T17" fmla="*/ 0 h 70"/>
                  <a:gd name="T18" fmla="*/ 163 w 241"/>
                  <a:gd name="T19" fmla="*/ 45 h 70"/>
                  <a:gd name="T20" fmla="*/ 25 w 241"/>
                  <a:gd name="T21" fmla="*/ 45 h 70"/>
                  <a:gd name="T22" fmla="*/ 25 w 241"/>
                  <a:gd name="T23" fmla="*/ 24 h 70"/>
                  <a:gd name="T24" fmla="*/ 163 w 241"/>
                  <a:gd name="T25" fmla="*/ 24 h 70"/>
                  <a:gd name="T26" fmla="*/ 163 w 241"/>
                  <a:gd name="T27" fmla="*/ 45 h 70"/>
                  <a:gd name="T28" fmla="*/ 212 w 241"/>
                  <a:gd name="T29" fmla="*/ 44 h 70"/>
                  <a:gd name="T30" fmla="*/ 202 w 241"/>
                  <a:gd name="T31" fmla="*/ 35 h 70"/>
                  <a:gd name="T32" fmla="*/ 212 w 241"/>
                  <a:gd name="T33" fmla="*/ 25 h 70"/>
                  <a:gd name="T34" fmla="*/ 222 w 241"/>
                  <a:gd name="T35" fmla="*/ 35 h 70"/>
                  <a:gd name="T36" fmla="*/ 212 w 241"/>
                  <a:gd name="T37" fmla="*/ 44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41" h="70">
                    <a:moveTo>
                      <a:pt x="230" y="0"/>
                    </a:moveTo>
                    <a:cubicBezTo>
                      <a:pt x="11" y="0"/>
                      <a:pt x="11" y="0"/>
                      <a:pt x="11" y="0"/>
                    </a:cubicBezTo>
                    <a:cubicBezTo>
                      <a:pt x="5" y="0"/>
                      <a:pt x="0" y="5"/>
                      <a:pt x="0" y="11"/>
                    </a:cubicBezTo>
                    <a:cubicBezTo>
                      <a:pt x="0" y="58"/>
                      <a:pt x="0" y="58"/>
                      <a:pt x="0" y="58"/>
                    </a:cubicBezTo>
                    <a:cubicBezTo>
                      <a:pt x="0" y="65"/>
                      <a:pt x="5" y="70"/>
                      <a:pt x="11" y="70"/>
                    </a:cubicBezTo>
                    <a:cubicBezTo>
                      <a:pt x="230" y="70"/>
                      <a:pt x="230" y="70"/>
                      <a:pt x="230" y="70"/>
                    </a:cubicBezTo>
                    <a:cubicBezTo>
                      <a:pt x="236" y="70"/>
                      <a:pt x="241" y="65"/>
                      <a:pt x="241" y="58"/>
                    </a:cubicBezTo>
                    <a:cubicBezTo>
                      <a:pt x="241" y="11"/>
                      <a:pt x="241" y="11"/>
                      <a:pt x="241" y="11"/>
                    </a:cubicBezTo>
                    <a:cubicBezTo>
                      <a:pt x="241" y="5"/>
                      <a:pt x="236" y="0"/>
                      <a:pt x="230" y="0"/>
                    </a:cubicBezTo>
                    <a:close/>
                    <a:moveTo>
                      <a:pt x="163" y="45"/>
                    </a:moveTo>
                    <a:cubicBezTo>
                      <a:pt x="25" y="45"/>
                      <a:pt x="25" y="45"/>
                      <a:pt x="25" y="45"/>
                    </a:cubicBezTo>
                    <a:cubicBezTo>
                      <a:pt x="25" y="24"/>
                      <a:pt x="25" y="24"/>
                      <a:pt x="25" y="24"/>
                    </a:cubicBezTo>
                    <a:cubicBezTo>
                      <a:pt x="163" y="24"/>
                      <a:pt x="163" y="24"/>
                      <a:pt x="163" y="24"/>
                    </a:cubicBezTo>
                    <a:lnTo>
                      <a:pt x="163" y="45"/>
                    </a:lnTo>
                    <a:close/>
                    <a:moveTo>
                      <a:pt x="212" y="44"/>
                    </a:moveTo>
                    <a:cubicBezTo>
                      <a:pt x="207" y="44"/>
                      <a:pt x="202" y="40"/>
                      <a:pt x="202" y="35"/>
                    </a:cubicBezTo>
                    <a:cubicBezTo>
                      <a:pt x="202" y="29"/>
                      <a:pt x="207" y="25"/>
                      <a:pt x="212" y="25"/>
                    </a:cubicBezTo>
                    <a:cubicBezTo>
                      <a:pt x="218" y="25"/>
                      <a:pt x="222" y="29"/>
                      <a:pt x="222" y="35"/>
                    </a:cubicBezTo>
                    <a:cubicBezTo>
                      <a:pt x="222" y="40"/>
                      <a:pt x="218" y="44"/>
                      <a:pt x="212" y="44"/>
                    </a:cubicBezTo>
                    <a:close/>
                  </a:path>
                </a:pathLst>
              </a:custGeom>
              <a:solidFill>
                <a:srgbClr val="707072"/>
              </a:solidFill>
              <a:ln w="12700">
                <a:noFill/>
              </a:ln>
            </p:spPr>
            <p:txBody>
              <a:bodyPr vert="horz" wrap="square" lIns="91416" tIns="45708" rIns="91416" bIns="45708" numCol="1" anchor="t" anchorCtr="0" compatLnSpc="1">
                <a:prstTxWarp prst="textNoShape">
                  <a:avLst/>
                </a:prstTxWarp>
              </a:bodyPr>
              <a:lstStyle/>
              <a:p>
                <a:pPr defTabSz="914126"/>
                <a:endParaRPr lang="en-US" sz="1000" kern="0">
                  <a:solidFill>
                    <a:sysClr val="windowText" lastClr="000000"/>
                  </a:solidFill>
                </a:endParaRPr>
              </a:p>
            </p:txBody>
          </p:sp>
        </p:grpSp>
        <p:cxnSp>
          <p:nvCxnSpPr>
            <p:cNvPr id="465" name="Straight Connector 464"/>
            <p:cNvCxnSpPr/>
            <p:nvPr/>
          </p:nvCxnSpPr>
          <p:spPr>
            <a:xfrm>
              <a:off x="3227762" y="3479701"/>
              <a:ext cx="0" cy="1280160"/>
            </a:xfrm>
            <a:prstGeom prst="line">
              <a:avLst/>
            </a:prstGeom>
            <a:noFill/>
            <a:ln w="38100" cap="rnd" cmpd="sng" algn="ctr">
              <a:solidFill>
                <a:schemeClr val="tx2">
                  <a:lumMod val="50000"/>
                  <a:lumOff val="50000"/>
                </a:schemeClr>
              </a:solidFill>
              <a:prstDash val="sysDot"/>
              <a:miter lim="800000"/>
              <a:headEnd type="triangle" w="med" len="med"/>
              <a:tailEnd type="triangle" w="med" len="med"/>
            </a:ln>
            <a:effectLst/>
          </p:spPr>
        </p:cxnSp>
      </p:grpSp>
      <p:grpSp>
        <p:nvGrpSpPr>
          <p:cNvPr id="28" name="Group 27"/>
          <p:cNvGrpSpPr/>
          <p:nvPr/>
        </p:nvGrpSpPr>
        <p:grpSpPr>
          <a:xfrm>
            <a:off x="5873490" y="3331674"/>
            <a:ext cx="1010630" cy="1342376"/>
            <a:chOff x="5873490" y="3331674"/>
            <a:chExt cx="1010630" cy="1342376"/>
          </a:xfrm>
        </p:grpSpPr>
        <p:grpSp>
          <p:nvGrpSpPr>
            <p:cNvPr id="351" name="Group 350"/>
            <p:cNvGrpSpPr/>
            <p:nvPr/>
          </p:nvGrpSpPr>
          <p:grpSpPr>
            <a:xfrm>
              <a:off x="5873490" y="3331674"/>
              <a:ext cx="1010630" cy="1342376"/>
              <a:chOff x="5519441" y="3712674"/>
              <a:chExt cx="1010630" cy="1342376"/>
            </a:xfrm>
          </p:grpSpPr>
          <p:sp>
            <p:nvSpPr>
              <p:cNvPr id="357" name="Rectangle 356"/>
              <p:cNvSpPr/>
              <p:nvPr/>
            </p:nvSpPr>
            <p:spPr>
              <a:xfrm rot="16200000">
                <a:off x="5719552" y="3912973"/>
                <a:ext cx="625963" cy="225366"/>
              </a:xfrm>
              <a:prstGeom prst="rect">
                <a:avLst/>
              </a:prstGeom>
              <a:solidFill>
                <a:schemeClr val="bg2">
                  <a:lumMod val="85000"/>
                  <a:lumOff val="15000"/>
                </a:schemeClr>
              </a:solidFill>
              <a:ln w="9525">
                <a:noFill/>
                <a:miter lim="800000"/>
                <a:headEnd/>
                <a:tailEnd/>
              </a:ln>
            </p:spPr>
            <p:txBody>
              <a:bodyPr wrap="square" rtlCol="0" anchor="ctr"/>
              <a:lstStyle/>
              <a:p>
                <a:pPr algn="ctr" defTabSz="914126"/>
                <a:endParaRPr lang="en-US" sz="1000" kern="0" dirty="0">
                  <a:solidFill>
                    <a:sysClr val="windowText" lastClr="000000"/>
                  </a:solidFill>
                </a:endParaRPr>
              </a:p>
            </p:txBody>
          </p:sp>
          <p:grpSp>
            <p:nvGrpSpPr>
              <p:cNvPr id="358" name="Group 357"/>
              <p:cNvGrpSpPr/>
              <p:nvPr/>
            </p:nvGrpSpPr>
            <p:grpSpPr>
              <a:xfrm>
                <a:off x="5772513" y="4326792"/>
                <a:ext cx="520044" cy="155332"/>
                <a:chOff x="5173543" y="1992208"/>
                <a:chExt cx="1366378" cy="408124"/>
              </a:xfrm>
            </p:grpSpPr>
            <p:sp>
              <p:nvSpPr>
                <p:cNvPr id="373" name="Rectangle 372"/>
                <p:cNvSpPr/>
                <p:nvPr/>
              </p:nvSpPr>
              <p:spPr>
                <a:xfrm>
                  <a:off x="5229225" y="2024568"/>
                  <a:ext cx="1257300" cy="322842"/>
                </a:xfrm>
                <a:prstGeom prst="rect">
                  <a:avLst/>
                </a:prstGeom>
                <a:solidFill>
                  <a:schemeClr val="bg2"/>
                </a:solidFill>
                <a:ln w="9525">
                  <a:noFill/>
                  <a:miter lim="800000"/>
                  <a:headEnd/>
                  <a:tailEnd/>
                </a:ln>
              </p:spPr>
              <p:txBody>
                <a:bodyPr wrap="square" rtlCol="0" anchor="ctr"/>
                <a:lstStyle/>
                <a:p>
                  <a:pPr algn="ctr" defTabSz="914126"/>
                  <a:endParaRPr lang="en-US" sz="1000" kern="0" dirty="0">
                    <a:solidFill>
                      <a:sysClr val="windowText" lastClr="000000"/>
                    </a:solidFill>
                    <a:latin typeface="Arial"/>
                  </a:endParaRPr>
                </a:p>
              </p:txBody>
            </p:sp>
            <p:sp>
              <p:nvSpPr>
                <p:cNvPr id="374" name="Freeform 13"/>
                <p:cNvSpPr>
                  <a:spLocks noEditPoints="1"/>
                </p:cNvSpPr>
                <p:nvPr/>
              </p:nvSpPr>
              <p:spPr bwMode="auto">
                <a:xfrm>
                  <a:off x="5173543" y="1992208"/>
                  <a:ext cx="1366378" cy="408124"/>
                </a:xfrm>
                <a:custGeom>
                  <a:avLst/>
                  <a:gdLst>
                    <a:gd name="T0" fmla="*/ 230 w 241"/>
                    <a:gd name="T1" fmla="*/ 0 h 70"/>
                    <a:gd name="T2" fmla="*/ 11 w 241"/>
                    <a:gd name="T3" fmla="*/ 0 h 70"/>
                    <a:gd name="T4" fmla="*/ 0 w 241"/>
                    <a:gd name="T5" fmla="*/ 11 h 70"/>
                    <a:gd name="T6" fmla="*/ 0 w 241"/>
                    <a:gd name="T7" fmla="*/ 58 h 70"/>
                    <a:gd name="T8" fmla="*/ 11 w 241"/>
                    <a:gd name="T9" fmla="*/ 70 h 70"/>
                    <a:gd name="T10" fmla="*/ 230 w 241"/>
                    <a:gd name="T11" fmla="*/ 70 h 70"/>
                    <a:gd name="T12" fmla="*/ 241 w 241"/>
                    <a:gd name="T13" fmla="*/ 58 h 70"/>
                    <a:gd name="T14" fmla="*/ 241 w 241"/>
                    <a:gd name="T15" fmla="*/ 11 h 70"/>
                    <a:gd name="T16" fmla="*/ 230 w 241"/>
                    <a:gd name="T17" fmla="*/ 0 h 70"/>
                    <a:gd name="T18" fmla="*/ 163 w 241"/>
                    <a:gd name="T19" fmla="*/ 45 h 70"/>
                    <a:gd name="T20" fmla="*/ 25 w 241"/>
                    <a:gd name="T21" fmla="*/ 45 h 70"/>
                    <a:gd name="T22" fmla="*/ 25 w 241"/>
                    <a:gd name="T23" fmla="*/ 24 h 70"/>
                    <a:gd name="T24" fmla="*/ 163 w 241"/>
                    <a:gd name="T25" fmla="*/ 24 h 70"/>
                    <a:gd name="T26" fmla="*/ 163 w 241"/>
                    <a:gd name="T27" fmla="*/ 45 h 70"/>
                    <a:gd name="T28" fmla="*/ 212 w 241"/>
                    <a:gd name="T29" fmla="*/ 44 h 70"/>
                    <a:gd name="T30" fmla="*/ 202 w 241"/>
                    <a:gd name="T31" fmla="*/ 35 h 70"/>
                    <a:gd name="T32" fmla="*/ 212 w 241"/>
                    <a:gd name="T33" fmla="*/ 25 h 70"/>
                    <a:gd name="T34" fmla="*/ 222 w 241"/>
                    <a:gd name="T35" fmla="*/ 35 h 70"/>
                    <a:gd name="T36" fmla="*/ 212 w 241"/>
                    <a:gd name="T37" fmla="*/ 44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41" h="70">
                      <a:moveTo>
                        <a:pt x="230" y="0"/>
                      </a:moveTo>
                      <a:cubicBezTo>
                        <a:pt x="11" y="0"/>
                        <a:pt x="11" y="0"/>
                        <a:pt x="11" y="0"/>
                      </a:cubicBezTo>
                      <a:cubicBezTo>
                        <a:pt x="5" y="0"/>
                        <a:pt x="0" y="5"/>
                        <a:pt x="0" y="11"/>
                      </a:cubicBezTo>
                      <a:cubicBezTo>
                        <a:pt x="0" y="58"/>
                        <a:pt x="0" y="58"/>
                        <a:pt x="0" y="58"/>
                      </a:cubicBezTo>
                      <a:cubicBezTo>
                        <a:pt x="0" y="65"/>
                        <a:pt x="5" y="70"/>
                        <a:pt x="11" y="70"/>
                      </a:cubicBezTo>
                      <a:cubicBezTo>
                        <a:pt x="230" y="70"/>
                        <a:pt x="230" y="70"/>
                        <a:pt x="230" y="70"/>
                      </a:cubicBezTo>
                      <a:cubicBezTo>
                        <a:pt x="236" y="70"/>
                        <a:pt x="241" y="65"/>
                        <a:pt x="241" y="58"/>
                      </a:cubicBezTo>
                      <a:cubicBezTo>
                        <a:pt x="241" y="11"/>
                        <a:pt x="241" y="11"/>
                        <a:pt x="241" y="11"/>
                      </a:cubicBezTo>
                      <a:cubicBezTo>
                        <a:pt x="241" y="5"/>
                        <a:pt x="236" y="0"/>
                        <a:pt x="230" y="0"/>
                      </a:cubicBezTo>
                      <a:close/>
                      <a:moveTo>
                        <a:pt x="163" y="45"/>
                      </a:moveTo>
                      <a:cubicBezTo>
                        <a:pt x="25" y="45"/>
                        <a:pt x="25" y="45"/>
                        <a:pt x="25" y="45"/>
                      </a:cubicBezTo>
                      <a:cubicBezTo>
                        <a:pt x="25" y="24"/>
                        <a:pt x="25" y="24"/>
                        <a:pt x="25" y="24"/>
                      </a:cubicBezTo>
                      <a:cubicBezTo>
                        <a:pt x="163" y="24"/>
                        <a:pt x="163" y="24"/>
                        <a:pt x="163" y="24"/>
                      </a:cubicBezTo>
                      <a:lnTo>
                        <a:pt x="163" y="45"/>
                      </a:lnTo>
                      <a:close/>
                      <a:moveTo>
                        <a:pt x="212" y="44"/>
                      </a:moveTo>
                      <a:cubicBezTo>
                        <a:pt x="207" y="44"/>
                        <a:pt x="202" y="40"/>
                        <a:pt x="202" y="35"/>
                      </a:cubicBezTo>
                      <a:cubicBezTo>
                        <a:pt x="202" y="29"/>
                        <a:pt x="207" y="25"/>
                        <a:pt x="212" y="25"/>
                      </a:cubicBezTo>
                      <a:cubicBezTo>
                        <a:pt x="218" y="25"/>
                        <a:pt x="222" y="29"/>
                        <a:pt x="222" y="35"/>
                      </a:cubicBezTo>
                      <a:cubicBezTo>
                        <a:pt x="222" y="40"/>
                        <a:pt x="218" y="44"/>
                        <a:pt x="212" y="44"/>
                      </a:cubicBezTo>
                      <a:close/>
                    </a:path>
                  </a:pathLst>
                </a:custGeom>
                <a:solidFill>
                  <a:srgbClr val="707072"/>
                </a:solidFill>
                <a:ln w="12700">
                  <a:noFill/>
                </a:ln>
              </p:spPr>
              <p:txBody>
                <a:bodyPr vert="horz" wrap="square" lIns="91416" tIns="45708" rIns="91416" bIns="45708" numCol="1" anchor="t" anchorCtr="0" compatLnSpc="1">
                  <a:prstTxWarp prst="textNoShape">
                    <a:avLst/>
                  </a:prstTxWarp>
                </a:bodyPr>
                <a:lstStyle/>
                <a:p>
                  <a:pPr defTabSz="914126"/>
                  <a:endParaRPr lang="en-US" sz="1000" kern="0">
                    <a:solidFill>
                      <a:sysClr val="windowText" lastClr="000000"/>
                    </a:solidFill>
                  </a:endParaRPr>
                </a:p>
              </p:txBody>
            </p:sp>
          </p:grpSp>
          <p:sp>
            <p:nvSpPr>
              <p:cNvPr id="359" name="Rectangle 358"/>
              <p:cNvSpPr/>
              <p:nvPr/>
            </p:nvSpPr>
            <p:spPr>
              <a:xfrm flipH="1">
                <a:off x="5519441" y="4501052"/>
                <a:ext cx="1010630" cy="553998"/>
              </a:xfrm>
              <a:prstGeom prst="rect">
                <a:avLst/>
              </a:prstGeom>
            </p:spPr>
            <p:txBody>
              <a:bodyPr wrap="square" anchor="t" anchorCtr="0">
                <a:spAutoFit/>
              </a:bodyPr>
              <a:lstStyle/>
              <a:p>
                <a:pPr algn="ctr" defTabSz="914126"/>
                <a:r>
                  <a:rPr lang="en-US" sz="1000" kern="0" dirty="0">
                    <a:solidFill>
                      <a:sysClr val="windowText" lastClr="000000"/>
                    </a:solidFill>
                  </a:rPr>
                  <a:t>Encrypted</a:t>
                </a:r>
              </a:p>
              <a:p>
                <a:pPr algn="ctr" defTabSz="914126"/>
                <a:r>
                  <a:rPr lang="en-US" sz="1000" kern="0" dirty="0">
                    <a:solidFill>
                      <a:sysClr val="windowText" lastClr="000000"/>
                    </a:solidFill>
                  </a:rPr>
                  <a:t>Traffic</a:t>
                </a:r>
              </a:p>
              <a:p>
                <a:pPr algn="ctr" defTabSz="914126"/>
                <a:r>
                  <a:rPr lang="en-US" sz="1000" kern="0" dirty="0">
                    <a:solidFill>
                      <a:sysClr val="windowText" lastClr="000000"/>
                    </a:solidFill>
                  </a:rPr>
                  <a:t>Management</a:t>
                </a:r>
              </a:p>
            </p:txBody>
          </p:sp>
        </p:grpSp>
        <p:cxnSp>
          <p:nvCxnSpPr>
            <p:cNvPr id="467" name="Straight Connector 466"/>
            <p:cNvCxnSpPr/>
            <p:nvPr/>
          </p:nvCxnSpPr>
          <p:spPr>
            <a:xfrm>
              <a:off x="6390571" y="3464719"/>
              <a:ext cx="0" cy="433388"/>
            </a:xfrm>
            <a:prstGeom prst="line">
              <a:avLst/>
            </a:prstGeom>
            <a:noFill/>
            <a:ln w="38100" cap="rnd" cmpd="sng" algn="ctr">
              <a:solidFill>
                <a:schemeClr val="tx2">
                  <a:lumMod val="50000"/>
                  <a:lumOff val="50000"/>
                </a:schemeClr>
              </a:solidFill>
              <a:prstDash val="sysDot"/>
              <a:miter lim="800000"/>
              <a:headEnd type="triangle" w="med" len="med"/>
              <a:tailEnd type="triangle" w="med" len="med"/>
            </a:ln>
            <a:effectLst/>
          </p:spPr>
        </p:cxnSp>
      </p:grpSp>
      <p:grpSp>
        <p:nvGrpSpPr>
          <p:cNvPr id="27" name="Group 26"/>
          <p:cNvGrpSpPr/>
          <p:nvPr/>
        </p:nvGrpSpPr>
        <p:grpSpPr>
          <a:xfrm>
            <a:off x="4662285" y="3348275"/>
            <a:ext cx="865620" cy="1390011"/>
            <a:chOff x="4662285" y="3348275"/>
            <a:chExt cx="865620" cy="1390011"/>
          </a:xfrm>
        </p:grpSpPr>
        <p:grpSp>
          <p:nvGrpSpPr>
            <p:cNvPr id="334" name="Group 333"/>
            <p:cNvGrpSpPr/>
            <p:nvPr/>
          </p:nvGrpSpPr>
          <p:grpSpPr>
            <a:xfrm>
              <a:off x="4662285" y="3348275"/>
              <a:ext cx="865620" cy="1390011"/>
              <a:chOff x="4503640" y="3348275"/>
              <a:chExt cx="865620" cy="1390011"/>
            </a:xfrm>
          </p:grpSpPr>
          <p:sp>
            <p:nvSpPr>
              <p:cNvPr id="335" name="Rectangle 334"/>
              <p:cNvSpPr/>
              <p:nvPr/>
            </p:nvSpPr>
            <p:spPr>
              <a:xfrm rot="16200000">
                <a:off x="4439180" y="3734878"/>
                <a:ext cx="998572" cy="225366"/>
              </a:xfrm>
              <a:prstGeom prst="rect">
                <a:avLst/>
              </a:prstGeom>
              <a:solidFill>
                <a:schemeClr val="bg2">
                  <a:lumMod val="85000"/>
                  <a:lumOff val="15000"/>
                </a:schemeClr>
              </a:solidFill>
              <a:ln w="9525">
                <a:noFill/>
                <a:miter lim="800000"/>
                <a:headEnd/>
                <a:tailEnd/>
              </a:ln>
            </p:spPr>
            <p:txBody>
              <a:bodyPr wrap="square" rtlCol="0" anchor="ctr"/>
              <a:lstStyle/>
              <a:p>
                <a:pPr algn="ctr" defTabSz="914126"/>
                <a:endParaRPr lang="en-US" sz="1000" kern="0" dirty="0">
                  <a:solidFill>
                    <a:sysClr val="windowText" lastClr="000000"/>
                  </a:solidFill>
                </a:endParaRPr>
              </a:p>
            </p:txBody>
          </p:sp>
          <p:sp>
            <p:nvSpPr>
              <p:cNvPr id="336" name="Rectangle 335"/>
              <p:cNvSpPr/>
              <p:nvPr/>
            </p:nvSpPr>
            <p:spPr>
              <a:xfrm>
                <a:off x="4699638" y="4330121"/>
                <a:ext cx="478529" cy="122874"/>
              </a:xfrm>
              <a:prstGeom prst="rect">
                <a:avLst/>
              </a:prstGeom>
              <a:solidFill>
                <a:schemeClr val="bg2"/>
              </a:solidFill>
              <a:ln w="9525">
                <a:noFill/>
                <a:miter lim="800000"/>
                <a:headEnd/>
                <a:tailEnd/>
              </a:ln>
            </p:spPr>
            <p:txBody>
              <a:bodyPr wrap="square" rtlCol="0" anchor="ctr"/>
              <a:lstStyle/>
              <a:p>
                <a:pPr algn="ctr" defTabSz="914126"/>
                <a:endParaRPr lang="en-US" sz="1000" kern="0" dirty="0">
                  <a:solidFill>
                    <a:sysClr val="windowText" lastClr="000000"/>
                  </a:solidFill>
                  <a:latin typeface="Arial"/>
                </a:endParaRPr>
              </a:p>
            </p:txBody>
          </p:sp>
          <p:sp>
            <p:nvSpPr>
              <p:cNvPr id="337" name="Freeform 13"/>
              <p:cNvSpPr>
                <a:spLocks noEditPoints="1"/>
              </p:cNvSpPr>
              <p:nvPr/>
            </p:nvSpPr>
            <p:spPr bwMode="auto">
              <a:xfrm>
                <a:off x="4678445" y="4317805"/>
                <a:ext cx="520044" cy="155332"/>
              </a:xfrm>
              <a:custGeom>
                <a:avLst/>
                <a:gdLst>
                  <a:gd name="T0" fmla="*/ 230 w 241"/>
                  <a:gd name="T1" fmla="*/ 0 h 70"/>
                  <a:gd name="T2" fmla="*/ 11 w 241"/>
                  <a:gd name="T3" fmla="*/ 0 h 70"/>
                  <a:gd name="T4" fmla="*/ 0 w 241"/>
                  <a:gd name="T5" fmla="*/ 11 h 70"/>
                  <a:gd name="T6" fmla="*/ 0 w 241"/>
                  <a:gd name="T7" fmla="*/ 58 h 70"/>
                  <a:gd name="T8" fmla="*/ 11 w 241"/>
                  <a:gd name="T9" fmla="*/ 70 h 70"/>
                  <a:gd name="T10" fmla="*/ 230 w 241"/>
                  <a:gd name="T11" fmla="*/ 70 h 70"/>
                  <a:gd name="T12" fmla="*/ 241 w 241"/>
                  <a:gd name="T13" fmla="*/ 58 h 70"/>
                  <a:gd name="T14" fmla="*/ 241 w 241"/>
                  <a:gd name="T15" fmla="*/ 11 h 70"/>
                  <a:gd name="T16" fmla="*/ 230 w 241"/>
                  <a:gd name="T17" fmla="*/ 0 h 70"/>
                  <a:gd name="T18" fmla="*/ 163 w 241"/>
                  <a:gd name="T19" fmla="*/ 45 h 70"/>
                  <a:gd name="T20" fmla="*/ 25 w 241"/>
                  <a:gd name="T21" fmla="*/ 45 h 70"/>
                  <a:gd name="T22" fmla="*/ 25 w 241"/>
                  <a:gd name="T23" fmla="*/ 24 h 70"/>
                  <a:gd name="T24" fmla="*/ 163 w 241"/>
                  <a:gd name="T25" fmla="*/ 24 h 70"/>
                  <a:gd name="T26" fmla="*/ 163 w 241"/>
                  <a:gd name="T27" fmla="*/ 45 h 70"/>
                  <a:gd name="T28" fmla="*/ 212 w 241"/>
                  <a:gd name="T29" fmla="*/ 44 h 70"/>
                  <a:gd name="T30" fmla="*/ 202 w 241"/>
                  <a:gd name="T31" fmla="*/ 35 h 70"/>
                  <a:gd name="T32" fmla="*/ 212 w 241"/>
                  <a:gd name="T33" fmla="*/ 25 h 70"/>
                  <a:gd name="T34" fmla="*/ 222 w 241"/>
                  <a:gd name="T35" fmla="*/ 35 h 70"/>
                  <a:gd name="T36" fmla="*/ 212 w 241"/>
                  <a:gd name="T37" fmla="*/ 44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41" h="70">
                    <a:moveTo>
                      <a:pt x="230" y="0"/>
                    </a:moveTo>
                    <a:cubicBezTo>
                      <a:pt x="11" y="0"/>
                      <a:pt x="11" y="0"/>
                      <a:pt x="11" y="0"/>
                    </a:cubicBezTo>
                    <a:cubicBezTo>
                      <a:pt x="5" y="0"/>
                      <a:pt x="0" y="5"/>
                      <a:pt x="0" y="11"/>
                    </a:cubicBezTo>
                    <a:cubicBezTo>
                      <a:pt x="0" y="58"/>
                      <a:pt x="0" y="58"/>
                      <a:pt x="0" y="58"/>
                    </a:cubicBezTo>
                    <a:cubicBezTo>
                      <a:pt x="0" y="65"/>
                      <a:pt x="5" y="70"/>
                      <a:pt x="11" y="70"/>
                    </a:cubicBezTo>
                    <a:cubicBezTo>
                      <a:pt x="230" y="70"/>
                      <a:pt x="230" y="70"/>
                      <a:pt x="230" y="70"/>
                    </a:cubicBezTo>
                    <a:cubicBezTo>
                      <a:pt x="236" y="70"/>
                      <a:pt x="241" y="65"/>
                      <a:pt x="241" y="58"/>
                    </a:cubicBezTo>
                    <a:cubicBezTo>
                      <a:pt x="241" y="11"/>
                      <a:pt x="241" y="11"/>
                      <a:pt x="241" y="11"/>
                    </a:cubicBezTo>
                    <a:cubicBezTo>
                      <a:pt x="241" y="5"/>
                      <a:pt x="236" y="0"/>
                      <a:pt x="230" y="0"/>
                    </a:cubicBezTo>
                    <a:close/>
                    <a:moveTo>
                      <a:pt x="163" y="45"/>
                    </a:moveTo>
                    <a:cubicBezTo>
                      <a:pt x="25" y="45"/>
                      <a:pt x="25" y="45"/>
                      <a:pt x="25" y="45"/>
                    </a:cubicBezTo>
                    <a:cubicBezTo>
                      <a:pt x="25" y="24"/>
                      <a:pt x="25" y="24"/>
                      <a:pt x="25" y="24"/>
                    </a:cubicBezTo>
                    <a:cubicBezTo>
                      <a:pt x="163" y="24"/>
                      <a:pt x="163" y="24"/>
                      <a:pt x="163" y="24"/>
                    </a:cubicBezTo>
                    <a:lnTo>
                      <a:pt x="163" y="45"/>
                    </a:lnTo>
                    <a:close/>
                    <a:moveTo>
                      <a:pt x="212" y="44"/>
                    </a:moveTo>
                    <a:cubicBezTo>
                      <a:pt x="207" y="44"/>
                      <a:pt x="202" y="40"/>
                      <a:pt x="202" y="35"/>
                    </a:cubicBezTo>
                    <a:cubicBezTo>
                      <a:pt x="202" y="29"/>
                      <a:pt x="207" y="25"/>
                      <a:pt x="212" y="25"/>
                    </a:cubicBezTo>
                    <a:cubicBezTo>
                      <a:pt x="218" y="25"/>
                      <a:pt x="222" y="29"/>
                      <a:pt x="222" y="35"/>
                    </a:cubicBezTo>
                    <a:cubicBezTo>
                      <a:pt x="222" y="40"/>
                      <a:pt x="218" y="44"/>
                      <a:pt x="212" y="44"/>
                    </a:cubicBezTo>
                    <a:close/>
                  </a:path>
                </a:pathLst>
              </a:custGeom>
              <a:solidFill>
                <a:srgbClr val="707072"/>
              </a:solidFill>
              <a:ln w="12700">
                <a:noFill/>
              </a:ln>
            </p:spPr>
            <p:txBody>
              <a:bodyPr vert="horz" wrap="square" lIns="91416" tIns="45708" rIns="91416" bIns="45708" numCol="1" anchor="t" anchorCtr="0" compatLnSpc="1">
                <a:prstTxWarp prst="textNoShape">
                  <a:avLst/>
                </a:prstTxWarp>
              </a:bodyPr>
              <a:lstStyle/>
              <a:p>
                <a:pPr defTabSz="914126"/>
                <a:endParaRPr lang="en-US" sz="1000" kern="0">
                  <a:solidFill>
                    <a:sysClr val="windowText" lastClr="000000"/>
                  </a:solidFill>
                </a:endParaRPr>
              </a:p>
            </p:txBody>
          </p:sp>
          <p:sp>
            <p:nvSpPr>
              <p:cNvPr id="338" name="Rectangle 337"/>
              <p:cNvSpPr/>
              <p:nvPr/>
            </p:nvSpPr>
            <p:spPr>
              <a:xfrm flipH="1">
                <a:off x="4503640" y="4492065"/>
                <a:ext cx="865620" cy="246221"/>
              </a:xfrm>
              <a:prstGeom prst="rect">
                <a:avLst/>
              </a:prstGeom>
            </p:spPr>
            <p:txBody>
              <a:bodyPr wrap="square" anchor="t" anchorCtr="0">
                <a:spAutoFit/>
              </a:bodyPr>
              <a:lstStyle/>
              <a:p>
                <a:pPr algn="ctr" defTabSz="914126"/>
                <a:r>
                  <a:rPr lang="en-US" sz="1000" kern="0" dirty="0">
                    <a:solidFill>
                      <a:sysClr val="windowText" lastClr="000000"/>
                    </a:solidFill>
                  </a:rPr>
                  <a:t>DLP</a:t>
                </a:r>
              </a:p>
            </p:txBody>
          </p:sp>
        </p:grpSp>
        <p:cxnSp>
          <p:nvCxnSpPr>
            <p:cNvPr id="468" name="Straight Connector 467"/>
            <p:cNvCxnSpPr/>
            <p:nvPr/>
          </p:nvCxnSpPr>
          <p:spPr>
            <a:xfrm>
              <a:off x="5097710" y="3464461"/>
              <a:ext cx="0" cy="764639"/>
            </a:xfrm>
            <a:prstGeom prst="line">
              <a:avLst/>
            </a:prstGeom>
            <a:noFill/>
            <a:ln w="38100" cap="rnd" cmpd="sng" algn="ctr">
              <a:solidFill>
                <a:schemeClr val="tx2">
                  <a:lumMod val="50000"/>
                  <a:lumOff val="50000"/>
                </a:schemeClr>
              </a:solidFill>
              <a:prstDash val="sysDot"/>
              <a:miter lim="800000"/>
              <a:headEnd type="triangle" w="med" len="med"/>
              <a:tailEnd type="triangle" w="med" len="med"/>
            </a:ln>
            <a:effectLst/>
          </p:spPr>
        </p:cxnSp>
      </p:grpSp>
      <p:grpSp>
        <p:nvGrpSpPr>
          <p:cNvPr id="29" name="Group 28"/>
          <p:cNvGrpSpPr/>
          <p:nvPr/>
        </p:nvGrpSpPr>
        <p:grpSpPr>
          <a:xfrm>
            <a:off x="6899543" y="3372831"/>
            <a:ext cx="1308266" cy="1548329"/>
            <a:chOff x="6899543" y="3372831"/>
            <a:chExt cx="1308266" cy="1548329"/>
          </a:xfrm>
        </p:grpSpPr>
        <p:grpSp>
          <p:nvGrpSpPr>
            <p:cNvPr id="316" name="Group 315"/>
            <p:cNvGrpSpPr/>
            <p:nvPr/>
          </p:nvGrpSpPr>
          <p:grpSpPr>
            <a:xfrm>
              <a:off x="6899543" y="3372831"/>
              <a:ext cx="1308266" cy="1548329"/>
              <a:chOff x="6545947" y="3372831"/>
              <a:chExt cx="1308266" cy="1548329"/>
            </a:xfrm>
          </p:grpSpPr>
          <p:sp>
            <p:nvSpPr>
              <p:cNvPr id="317" name="Rectangle 316"/>
              <p:cNvSpPr/>
              <p:nvPr/>
            </p:nvSpPr>
            <p:spPr>
              <a:xfrm rot="16200000">
                <a:off x="6720850" y="3747156"/>
                <a:ext cx="974016" cy="225366"/>
              </a:xfrm>
              <a:prstGeom prst="rect">
                <a:avLst/>
              </a:prstGeom>
              <a:solidFill>
                <a:schemeClr val="bg2">
                  <a:lumMod val="85000"/>
                  <a:lumOff val="15000"/>
                </a:schemeClr>
              </a:solidFill>
              <a:ln w="9525">
                <a:noFill/>
                <a:miter lim="800000"/>
                <a:headEnd/>
                <a:tailEnd/>
              </a:ln>
            </p:spPr>
            <p:txBody>
              <a:bodyPr wrap="square" rtlCol="0" anchor="ctr"/>
              <a:lstStyle/>
              <a:p>
                <a:pPr algn="ctr" defTabSz="914126"/>
                <a:endParaRPr lang="en-US" sz="1799" kern="0" dirty="0">
                  <a:solidFill>
                    <a:sysClr val="windowText" lastClr="000000"/>
                  </a:solidFill>
                </a:endParaRPr>
              </a:p>
            </p:txBody>
          </p:sp>
          <p:sp>
            <p:nvSpPr>
              <p:cNvPr id="318" name="Rectangle 317"/>
              <p:cNvSpPr/>
              <p:nvPr/>
            </p:nvSpPr>
            <p:spPr>
              <a:xfrm>
                <a:off x="6969030" y="4359106"/>
                <a:ext cx="478529" cy="122874"/>
              </a:xfrm>
              <a:prstGeom prst="rect">
                <a:avLst/>
              </a:prstGeom>
              <a:solidFill>
                <a:schemeClr val="bg2"/>
              </a:solidFill>
              <a:ln w="9525">
                <a:noFill/>
                <a:miter lim="800000"/>
                <a:headEnd/>
                <a:tailEnd/>
              </a:ln>
            </p:spPr>
            <p:txBody>
              <a:bodyPr wrap="square" rtlCol="0" anchor="ctr"/>
              <a:lstStyle/>
              <a:p>
                <a:pPr algn="ctr" defTabSz="914126"/>
                <a:endParaRPr lang="en-US" sz="1799" kern="0" dirty="0">
                  <a:solidFill>
                    <a:sysClr val="windowText" lastClr="000000"/>
                  </a:solidFill>
                  <a:latin typeface="Arial"/>
                </a:endParaRPr>
              </a:p>
            </p:txBody>
          </p:sp>
          <p:sp>
            <p:nvSpPr>
              <p:cNvPr id="319" name="Freeform 13"/>
              <p:cNvSpPr>
                <a:spLocks noEditPoints="1"/>
              </p:cNvSpPr>
              <p:nvPr/>
            </p:nvSpPr>
            <p:spPr bwMode="auto">
              <a:xfrm>
                <a:off x="6947837" y="4346790"/>
                <a:ext cx="520044" cy="155332"/>
              </a:xfrm>
              <a:custGeom>
                <a:avLst/>
                <a:gdLst>
                  <a:gd name="T0" fmla="*/ 230 w 241"/>
                  <a:gd name="T1" fmla="*/ 0 h 70"/>
                  <a:gd name="T2" fmla="*/ 11 w 241"/>
                  <a:gd name="T3" fmla="*/ 0 h 70"/>
                  <a:gd name="T4" fmla="*/ 0 w 241"/>
                  <a:gd name="T5" fmla="*/ 11 h 70"/>
                  <a:gd name="T6" fmla="*/ 0 w 241"/>
                  <a:gd name="T7" fmla="*/ 58 h 70"/>
                  <a:gd name="T8" fmla="*/ 11 w 241"/>
                  <a:gd name="T9" fmla="*/ 70 h 70"/>
                  <a:gd name="T10" fmla="*/ 230 w 241"/>
                  <a:gd name="T11" fmla="*/ 70 h 70"/>
                  <a:gd name="T12" fmla="*/ 241 w 241"/>
                  <a:gd name="T13" fmla="*/ 58 h 70"/>
                  <a:gd name="T14" fmla="*/ 241 w 241"/>
                  <a:gd name="T15" fmla="*/ 11 h 70"/>
                  <a:gd name="T16" fmla="*/ 230 w 241"/>
                  <a:gd name="T17" fmla="*/ 0 h 70"/>
                  <a:gd name="T18" fmla="*/ 163 w 241"/>
                  <a:gd name="T19" fmla="*/ 45 h 70"/>
                  <a:gd name="T20" fmla="*/ 25 w 241"/>
                  <a:gd name="T21" fmla="*/ 45 h 70"/>
                  <a:gd name="T22" fmla="*/ 25 w 241"/>
                  <a:gd name="T23" fmla="*/ 24 h 70"/>
                  <a:gd name="T24" fmla="*/ 163 w 241"/>
                  <a:gd name="T25" fmla="*/ 24 h 70"/>
                  <a:gd name="T26" fmla="*/ 163 w 241"/>
                  <a:gd name="T27" fmla="*/ 45 h 70"/>
                  <a:gd name="T28" fmla="*/ 212 w 241"/>
                  <a:gd name="T29" fmla="*/ 44 h 70"/>
                  <a:gd name="T30" fmla="*/ 202 w 241"/>
                  <a:gd name="T31" fmla="*/ 35 h 70"/>
                  <a:gd name="T32" fmla="*/ 212 w 241"/>
                  <a:gd name="T33" fmla="*/ 25 h 70"/>
                  <a:gd name="T34" fmla="*/ 222 w 241"/>
                  <a:gd name="T35" fmla="*/ 35 h 70"/>
                  <a:gd name="T36" fmla="*/ 212 w 241"/>
                  <a:gd name="T37" fmla="*/ 44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41" h="70">
                    <a:moveTo>
                      <a:pt x="230" y="0"/>
                    </a:moveTo>
                    <a:cubicBezTo>
                      <a:pt x="11" y="0"/>
                      <a:pt x="11" y="0"/>
                      <a:pt x="11" y="0"/>
                    </a:cubicBezTo>
                    <a:cubicBezTo>
                      <a:pt x="5" y="0"/>
                      <a:pt x="0" y="5"/>
                      <a:pt x="0" y="11"/>
                    </a:cubicBezTo>
                    <a:cubicBezTo>
                      <a:pt x="0" y="58"/>
                      <a:pt x="0" y="58"/>
                      <a:pt x="0" y="58"/>
                    </a:cubicBezTo>
                    <a:cubicBezTo>
                      <a:pt x="0" y="65"/>
                      <a:pt x="5" y="70"/>
                      <a:pt x="11" y="70"/>
                    </a:cubicBezTo>
                    <a:cubicBezTo>
                      <a:pt x="230" y="70"/>
                      <a:pt x="230" y="70"/>
                      <a:pt x="230" y="70"/>
                    </a:cubicBezTo>
                    <a:cubicBezTo>
                      <a:pt x="236" y="70"/>
                      <a:pt x="241" y="65"/>
                      <a:pt x="241" y="58"/>
                    </a:cubicBezTo>
                    <a:cubicBezTo>
                      <a:pt x="241" y="11"/>
                      <a:pt x="241" y="11"/>
                      <a:pt x="241" y="11"/>
                    </a:cubicBezTo>
                    <a:cubicBezTo>
                      <a:pt x="241" y="5"/>
                      <a:pt x="236" y="0"/>
                      <a:pt x="230" y="0"/>
                    </a:cubicBezTo>
                    <a:close/>
                    <a:moveTo>
                      <a:pt x="163" y="45"/>
                    </a:moveTo>
                    <a:cubicBezTo>
                      <a:pt x="25" y="45"/>
                      <a:pt x="25" y="45"/>
                      <a:pt x="25" y="45"/>
                    </a:cubicBezTo>
                    <a:cubicBezTo>
                      <a:pt x="25" y="24"/>
                      <a:pt x="25" y="24"/>
                      <a:pt x="25" y="24"/>
                    </a:cubicBezTo>
                    <a:cubicBezTo>
                      <a:pt x="163" y="24"/>
                      <a:pt x="163" y="24"/>
                      <a:pt x="163" y="24"/>
                    </a:cubicBezTo>
                    <a:lnTo>
                      <a:pt x="163" y="45"/>
                    </a:lnTo>
                    <a:close/>
                    <a:moveTo>
                      <a:pt x="212" y="44"/>
                    </a:moveTo>
                    <a:cubicBezTo>
                      <a:pt x="207" y="44"/>
                      <a:pt x="202" y="40"/>
                      <a:pt x="202" y="35"/>
                    </a:cubicBezTo>
                    <a:cubicBezTo>
                      <a:pt x="202" y="29"/>
                      <a:pt x="207" y="25"/>
                      <a:pt x="212" y="25"/>
                    </a:cubicBezTo>
                    <a:cubicBezTo>
                      <a:pt x="218" y="25"/>
                      <a:pt x="222" y="29"/>
                      <a:pt x="222" y="35"/>
                    </a:cubicBezTo>
                    <a:cubicBezTo>
                      <a:pt x="222" y="40"/>
                      <a:pt x="218" y="44"/>
                      <a:pt x="212" y="44"/>
                    </a:cubicBezTo>
                    <a:close/>
                  </a:path>
                </a:pathLst>
              </a:custGeom>
              <a:solidFill>
                <a:srgbClr val="707072"/>
              </a:solidFill>
              <a:ln w="12700">
                <a:noFill/>
              </a:ln>
            </p:spPr>
            <p:txBody>
              <a:bodyPr vert="horz" wrap="square" lIns="91416" tIns="45708" rIns="91416" bIns="45708" numCol="1" anchor="t" anchorCtr="0" compatLnSpc="1">
                <a:prstTxWarp prst="textNoShape">
                  <a:avLst/>
                </a:prstTxWarp>
              </a:bodyPr>
              <a:lstStyle/>
              <a:p>
                <a:pPr defTabSz="914126"/>
                <a:endParaRPr lang="en-US" sz="1799" kern="0">
                  <a:solidFill>
                    <a:sysClr val="windowText" lastClr="000000"/>
                  </a:solidFill>
                </a:endParaRPr>
              </a:p>
            </p:txBody>
          </p:sp>
          <p:sp>
            <p:nvSpPr>
              <p:cNvPr id="320" name="Rectangle 319"/>
              <p:cNvSpPr/>
              <p:nvPr/>
            </p:nvSpPr>
            <p:spPr>
              <a:xfrm flipH="1">
                <a:off x="6545947" y="4521050"/>
                <a:ext cx="1308266" cy="400110"/>
              </a:xfrm>
              <a:prstGeom prst="rect">
                <a:avLst/>
              </a:prstGeom>
            </p:spPr>
            <p:txBody>
              <a:bodyPr wrap="square" anchor="t" anchorCtr="0">
                <a:spAutoFit/>
              </a:bodyPr>
              <a:lstStyle/>
              <a:p>
                <a:pPr algn="ctr" defTabSz="914126"/>
                <a:r>
                  <a:rPr lang="en-US" sz="1000" kern="0" dirty="0">
                    <a:solidFill>
                      <a:sysClr val="windowText" lastClr="000000"/>
                    </a:solidFill>
                  </a:rPr>
                  <a:t>Security </a:t>
                </a:r>
              </a:p>
              <a:p>
                <a:pPr algn="ctr" defTabSz="914126"/>
                <a:r>
                  <a:rPr lang="en-US" sz="1000" kern="0" dirty="0">
                    <a:solidFill>
                      <a:sysClr val="windowText" lastClr="000000"/>
                    </a:solidFill>
                  </a:rPr>
                  <a:t>Analytics</a:t>
                </a:r>
              </a:p>
            </p:txBody>
          </p:sp>
        </p:grpSp>
        <p:cxnSp>
          <p:nvCxnSpPr>
            <p:cNvPr id="469" name="Straight Connector 468"/>
            <p:cNvCxnSpPr/>
            <p:nvPr/>
          </p:nvCxnSpPr>
          <p:spPr>
            <a:xfrm>
              <a:off x="7558970" y="3464461"/>
              <a:ext cx="0" cy="764639"/>
            </a:xfrm>
            <a:prstGeom prst="line">
              <a:avLst/>
            </a:prstGeom>
            <a:noFill/>
            <a:ln w="38100" cap="rnd" cmpd="sng" algn="ctr">
              <a:solidFill>
                <a:schemeClr val="tx2">
                  <a:lumMod val="50000"/>
                  <a:lumOff val="50000"/>
                </a:schemeClr>
              </a:solidFill>
              <a:prstDash val="sysDot"/>
              <a:miter lim="800000"/>
              <a:headEnd type="triangle" w="med" len="med"/>
              <a:tailEnd type="triangle" w="med" len="med"/>
            </a:ln>
            <a:effectLst/>
          </p:spPr>
        </p:cxnSp>
      </p:grpSp>
      <p:grpSp>
        <p:nvGrpSpPr>
          <p:cNvPr id="30" name="Group 29"/>
          <p:cNvGrpSpPr/>
          <p:nvPr/>
        </p:nvGrpSpPr>
        <p:grpSpPr>
          <a:xfrm>
            <a:off x="8185965" y="3372831"/>
            <a:ext cx="1308266" cy="1394440"/>
            <a:chOff x="8185965" y="3372831"/>
            <a:chExt cx="1308266" cy="1394440"/>
          </a:xfrm>
        </p:grpSpPr>
        <p:grpSp>
          <p:nvGrpSpPr>
            <p:cNvPr id="441" name="Group 440"/>
            <p:cNvGrpSpPr/>
            <p:nvPr/>
          </p:nvGrpSpPr>
          <p:grpSpPr>
            <a:xfrm>
              <a:off x="8185965" y="3372831"/>
              <a:ext cx="1308266" cy="1394440"/>
              <a:chOff x="6545947" y="3372831"/>
              <a:chExt cx="1308266" cy="1394440"/>
            </a:xfrm>
          </p:grpSpPr>
          <p:sp>
            <p:nvSpPr>
              <p:cNvPr id="442" name="Rectangle 441"/>
              <p:cNvSpPr/>
              <p:nvPr/>
            </p:nvSpPr>
            <p:spPr>
              <a:xfrm rot="16200000">
                <a:off x="6720850" y="3747156"/>
                <a:ext cx="974016" cy="225366"/>
              </a:xfrm>
              <a:prstGeom prst="rect">
                <a:avLst/>
              </a:prstGeom>
              <a:solidFill>
                <a:schemeClr val="bg2">
                  <a:lumMod val="85000"/>
                  <a:lumOff val="15000"/>
                </a:schemeClr>
              </a:solidFill>
              <a:ln w="9525">
                <a:noFill/>
                <a:miter lim="800000"/>
                <a:headEnd/>
                <a:tailEnd/>
              </a:ln>
            </p:spPr>
            <p:txBody>
              <a:bodyPr wrap="square" rtlCol="0" anchor="ctr"/>
              <a:lstStyle/>
              <a:p>
                <a:pPr algn="ctr" defTabSz="914126"/>
                <a:endParaRPr lang="en-US" sz="1799" kern="0" dirty="0">
                  <a:solidFill>
                    <a:sysClr val="windowText" lastClr="000000"/>
                  </a:solidFill>
                </a:endParaRPr>
              </a:p>
            </p:txBody>
          </p:sp>
          <p:sp>
            <p:nvSpPr>
              <p:cNvPr id="443" name="Rectangle 442"/>
              <p:cNvSpPr/>
              <p:nvPr/>
            </p:nvSpPr>
            <p:spPr>
              <a:xfrm>
                <a:off x="6969030" y="4359106"/>
                <a:ext cx="478529" cy="122874"/>
              </a:xfrm>
              <a:prstGeom prst="rect">
                <a:avLst/>
              </a:prstGeom>
              <a:solidFill>
                <a:schemeClr val="bg2"/>
              </a:solidFill>
              <a:ln w="9525">
                <a:noFill/>
                <a:miter lim="800000"/>
                <a:headEnd/>
                <a:tailEnd/>
              </a:ln>
            </p:spPr>
            <p:txBody>
              <a:bodyPr wrap="square" rtlCol="0" anchor="ctr"/>
              <a:lstStyle/>
              <a:p>
                <a:pPr algn="ctr" defTabSz="914126"/>
                <a:endParaRPr lang="en-US" sz="1799" kern="0" dirty="0">
                  <a:solidFill>
                    <a:sysClr val="windowText" lastClr="000000"/>
                  </a:solidFill>
                  <a:latin typeface="Arial"/>
                </a:endParaRPr>
              </a:p>
            </p:txBody>
          </p:sp>
          <p:sp>
            <p:nvSpPr>
              <p:cNvPr id="444" name="Freeform 13"/>
              <p:cNvSpPr>
                <a:spLocks noEditPoints="1"/>
              </p:cNvSpPr>
              <p:nvPr/>
            </p:nvSpPr>
            <p:spPr bwMode="auto">
              <a:xfrm>
                <a:off x="6947837" y="4346790"/>
                <a:ext cx="520044" cy="155332"/>
              </a:xfrm>
              <a:custGeom>
                <a:avLst/>
                <a:gdLst>
                  <a:gd name="T0" fmla="*/ 230 w 241"/>
                  <a:gd name="T1" fmla="*/ 0 h 70"/>
                  <a:gd name="T2" fmla="*/ 11 w 241"/>
                  <a:gd name="T3" fmla="*/ 0 h 70"/>
                  <a:gd name="T4" fmla="*/ 0 w 241"/>
                  <a:gd name="T5" fmla="*/ 11 h 70"/>
                  <a:gd name="T6" fmla="*/ 0 w 241"/>
                  <a:gd name="T7" fmla="*/ 58 h 70"/>
                  <a:gd name="T8" fmla="*/ 11 w 241"/>
                  <a:gd name="T9" fmla="*/ 70 h 70"/>
                  <a:gd name="T10" fmla="*/ 230 w 241"/>
                  <a:gd name="T11" fmla="*/ 70 h 70"/>
                  <a:gd name="T12" fmla="*/ 241 w 241"/>
                  <a:gd name="T13" fmla="*/ 58 h 70"/>
                  <a:gd name="T14" fmla="*/ 241 w 241"/>
                  <a:gd name="T15" fmla="*/ 11 h 70"/>
                  <a:gd name="T16" fmla="*/ 230 w 241"/>
                  <a:gd name="T17" fmla="*/ 0 h 70"/>
                  <a:gd name="T18" fmla="*/ 163 w 241"/>
                  <a:gd name="T19" fmla="*/ 45 h 70"/>
                  <a:gd name="T20" fmla="*/ 25 w 241"/>
                  <a:gd name="T21" fmla="*/ 45 h 70"/>
                  <a:gd name="T22" fmla="*/ 25 w 241"/>
                  <a:gd name="T23" fmla="*/ 24 h 70"/>
                  <a:gd name="T24" fmla="*/ 163 w 241"/>
                  <a:gd name="T25" fmla="*/ 24 h 70"/>
                  <a:gd name="T26" fmla="*/ 163 w 241"/>
                  <a:gd name="T27" fmla="*/ 45 h 70"/>
                  <a:gd name="T28" fmla="*/ 212 w 241"/>
                  <a:gd name="T29" fmla="*/ 44 h 70"/>
                  <a:gd name="T30" fmla="*/ 202 w 241"/>
                  <a:gd name="T31" fmla="*/ 35 h 70"/>
                  <a:gd name="T32" fmla="*/ 212 w 241"/>
                  <a:gd name="T33" fmla="*/ 25 h 70"/>
                  <a:gd name="T34" fmla="*/ 222 w 241"/>
                  <a:gd name="T35" fmla="*/ 35 h 70"/>
                  <a:gd name="T36" fmla="*/ 212 w 241"/>
                  <a:gd name="T37" fmla="*/ 44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41" h="70">
                    <a:moveTo>
                      <a:pt x="230" y="0"/>
                    </a:moveTo>
                    <a:cubicBezTo>
                      <a:pt x="11" y="0"/>
                      <a:pt x="11" y="0"/>
                      <a:pt x="11" y="0"/>
                    </a:cubicBezTo>
                    <a:cubicBezTo>
                      <a:pt x="5" y="0"/>
                      <a:pt x="0" y="5"/>
                      <a:pt x="0" y="11"/>
                    </a:cubicBezTo>
                    <a:cubicBezTo>
                      <a:pt x="0" y="58"/>
                      <a:pt x="0" y="58"/>
                      <a:pt x="0" y="58"/>
                    </a:cubicBezTo>
                    <a:cubicBezTo>
                      <a:pt x="0" y="65"/>
                      <a:pt x="5" y="70"/>
                      <a:pt x="11" y="70"/>
                    </a:cubicBezTo>
                    <a:cubicBezTo>
                      <a:pt x="230" y="70"/>
                      <a:pt x="230" y="70"/>
                      <a:pt x="230" y="70"/>
                    </a:cubicBezTo>
                    <a:cubicBezTo>
                      <a:pt x="236" y="70"/>
                      <a:pt x="241" y="65"/>
                      <a:pt x="241" y="58"/>
                    </a:cubicBezTo>
                    <a:cubicBezTo>
                      <a:pt x="241" y="11"/>
                      <a:pt x="241" y="11"/>
                      <a:pt x="241" y="11"/>
                    </a:cubicBezTo>
                    <a:cubicBezTo>
                      <a:pt x="241" y="5"/>
                      <a:pt x="236" y="0"/>
                      <a:pt x="230" y="0"/>
                    </a:cubicBezTo>
                    <a:close/>
                    <a:moveTo>
                      <a:pt x="163" y="45"/>
                    </a:moveTo>
                    <a:cubicBezTo>
                      <a:pt x="25" y="45"/>
                      <a:pt x="25" y="45"/>
                      <a:pt x="25" y="45"/>
                    </a:cubicBezTo>
                    <a:cubicBezTo>
                      <a:pt x="25" y="24"/>
                      <a:pt x="25" y="24"/>
                      <a:pt x="25" y="24"/>
                    </a:cubicBezTo>
                    <a:cubicBezTo>
                      <a:pt x="163" y="24"/>
                      <a:pt x="163" y="24"/>
                      <a:pt x="163" y="24"/>
                    </a:cubicBezTo>
                    <a:lnTo>
                      <a:pt x="163" y="45"/>
                    </a:lnTo>
                    <a:close/>
                    <a:moveTo>
                      <a:pt x="212" y="44"/>
                    </a:moveTo>
                    <a:cubicBezTo>
                      <a:pt x="207" y="44"/>
                      <a:pt x="202" y="40"/>
                      <a:pt x="202" y="35"/>
                    </a:cubicBezTo>
                    <a:cubicBezTo>
                      <a:pt x="202" y="29"/>
                      <a:pt x="207" y="25"/>
                      <a:pt x="212" y="25"/>
                    </a:cubicBezTo>
                    <a:cubicBezTo>
                      <a:pt x="218" y="25"/>
                      <a:pt x="222" y="29"/>
                      <a:pt x="222" y="35"/>
                    </a:cubicBezTo>
                    <a:cubicBezTo>
                      <a:pt x="222" y="40"/>
                      <a:pt x="218" y="44"/>
                      <a:pt x="212" y="44"/>
                    </a:cubicBezTo>
                    <a:close/>
                  </a:path>
                </a:pathLst>
              </a:custGeom>
              <a:solidFill>
                <a:srgbClr val="707072"/>
              </a:solidFill>
              <a:ln w="12700">
                <a:noFill/>
              </a:ln>
            </p:spPr>
            <p:txBody>
              <a:bodyPr vert="horz" wrap="square" lIns="91416" tIns="45708" rIns="91416" bIns="45708" numCol="1" anchor="t" anchorCtr="0" compatLnSpc="1">
                <a:prstTxWarp prst="textNoShape">
                  <a:avLst/>
                </a:prstTxWarp>
              </a:bodyPr>
              <a:lstStyle/>
              <a:p>
                <a:pPr defTabSz="914126"/>
                <a:endParaRPr lang="en-US" sz="1799" kern="0">
                  <a:solidFill>
                    <a:sysClr val="windowText" lastClr="000000"/>
                  </a:solidFill>
                </a:endParaRPr>
              </a:p>
            </p:txBody>
          </p:sp>
          <p:sp>
            <p:nvSpPr>
              <p:cNvPr id="445" name="Rectangle 444"/>
              <p:cNvSpPr/>
              <p:nvPr/>
            </p:nvSpPr>
            <p:spPr>
              <a:xfrm flipH="1">
                <a:off x="6545947" y="4521050"/>
                <a:ext cx="1308266" cy="246221"/>
              </a:xfrm>
              <a:prstGeom prst="rect">
                <a:avLst/>
              </a:prstGeom>
            </p:spPr>
            <p:txBody>
              <a:bodyPr wrap="square" anchor="t" anchorCtr="0">
                <a:spAutoFit/>
              </a:bodyPr>
              <a:lstStyle/>
              <a:p>
                <a:pPr algn="ctr" defTabSz="914126"/>
                <a:r>
                  <a:rPr lang="en-US" sz="1000" dirty="0">
                    <a:solidFill>
                      <a:sysClr val="windowText" lastClr="000000"/>
                    </a:solidFill>
                  </a:rPr>
                  <a:t>Management</a:t>
                </a:r>
                <a:endParaRPr lang="en-US" sz="1000" kern="0" dirty="0">
                  <a:solidFill>
                    <a:sysClr val="windowText" lastClr="000000"/>
                  </a:solidFill>
                </a:endParaRPr>
              </a:p>
            </p:txBody>
          </p:sp>
        </p:grpSp>
        <p:cxnSp>
          <p:nvCxnSpPr>
            <p:cNvPr id="470" name="Straight Connector 469"/>
            <p:cNvCxnSpPr/>
            <p:nvPr/>
          </p:nvCxnSpPr>
          <p:spPr>
            <a:xfrm>
              <a:off x="8846750" y="3464461"/>
              <a:ext cx="0" cy="764639"/>
            </a:xfrm>
            <a:prstGeom prst="line">
              <a:avLst/>
            </a:prstGeom>
            <a:noFill/>
            <a:ln w="38100" cap="rnd" cmpd="sng" algn="ctr">
              <a:solidFill>
                <a:schemeClr val="tx2">
                  <a:lumMod val="50000"/>
                  <a:lumOff val="50000"/>
                </a:schemeClr>
              </a:solidFill>
              <a:prstDash val="sysDot"/>
              <a:miter lim="800000"/>
              <a:headEnd type="triangle" w="med" len="med"/>
              <a:tailEnd type="triangle" w="med" len="med"/>
            </a:ln>
            <a:effectLst/>
          </p:spPr>
        </p:cxnSp>
      </p:grpSp>
      <p:grpSp>
        <p:nvGrpSpPr>
          <p:cNvPr id="31" name="Group 30"/>
          <p:cNvGrpSpPr/>
          <p:nvPr/>
        </p:nvGrpSpPr>
        <p:grpSpPr>
          <a:xfrm>
            <a:off x="9532290" y="3372831"/>
            <a:ext cx="1308266" cy="1394440"/>
            <a:chOff x="9532290" y="3372831"/>
            <a:chExt cx="1308266" cy="1394440"/>
          </a:xfrm>
        </p:grpSpPr>
        <p:grpSp>
          <p:nvGrpSpPr>
            <p:cNvPr id="453" name="Group 452"/>
            <p:cNvGrpSpPr/>
            <p:nvPr/>
          </p:nvGrpSpPr>
          <p:grpSpPr>
            <a:xfrm>
              <a:off x="9532290" y="3372831"/>
              <a:ext cx="1308266" cy="1394440"/>
              <a:chOff x="6545947" y="3372831"/>
              <a:chExt cx="1308266" cy="1394440"/>
            </a:xfrm>
          </p:grpSpPr>
          <p:sp>
            <p:nvSpPr>
              <p:cNvPr id="454" name="Rectangle 453"/>
              <p:cNvSpPr/>
              <p:nvPr/>
            </p:nvSpPr>
            <p:spPr>
              <a:xfrm rot="16200000">
                <a:off x="6720850" y="3747156"/>
                <a:ext cx="974016" cy="225366"/>
              </a:xfrm>
              <a:prstGeom prst="rect">
                <a:avLst/>
              </a:prstGeom>
              <a:solidFill>
                <a:schemeClr val="bg2">
                  <a:lumMod val="85000"/>
                  <a:lumOff val="15000"/>
                </a:schemeClr>
              </a:solidFill>
              <a:ln w="9525">
                <a:noFill/>
                <a:miter lim="800000"/>
                <a:headEnd/>
                <a:tailEnd/>
              </a:ln>
            </p:spPr>
            <p:txBody>
              <a:bodyPr wrap="square" rtlCol="0" anchor="ctr"/>
              <a:lstStyle/>
              <a:p>
                <a:pPr algn="ctr" defTabSz="914126"/>
                <a:endParaRPr lang="en-US" sz="1799" kern="0" dirty="0">
                  <a:solidFill>
                    <a:sysClr val="windowText" lastClr="000000"/>
                  </a:solidFill>
                </a:endParaRPr>
              </a:p>
            </p:txBody>
          </p:sp>
          <p:sp>
            <p:nvSpPr>
              <p:cNvPr id="455" name="Rectangle 454"/>
              <p:cNvSpPr/>
              <p:nvPr/>
            </p:nvSpPr>
            <p:spPr>
              <a:xfrm>
                <a:off x="6969030" y="4359106"/>
                <a:ext cx="478529" cy="122874"/>
              </a:xfrm>
              <a:prstGeom prst="rect">
                <a:avLst/>
              </a:prstGeom>
              <a:solidFill>
                <a:schemeClr val="bg2"/>
              </a:solidFill>
              <a:ln w="9525">
                <a:noFill/>
                <a:miter lim="800000"/>
                <a:headEnd/>
                <a:tailEnd/>
              </a:ln>
            </p:spPr>
            <p:txBody>
              <a:bodyPr wrap="square" rtlCol="0" anchor="ctr"/>
              <a:lstStyle/>
              <a:p>
                <a:pPr algn="ctr" defTabSz="914126"/>
                <a:endParaRPr lang="en-US" sz="1799" kern="0" dirty="0">
                  <a:solidFill>
                    <a:sysClr val="windowText" lastClr="000000"/>
                  </a:solidFill>
                  <a:latin typeface="Arial"/>
                </a:endParaRPr>
              </a:p>
            </p:txBody>
          </p:sp>
          <p:sp>
            <p:nvSpPr>
              <p:cNvPr id="456" name="Freeform 13"/>
              <p:cNvSpPr>
                <a:spLocks noEditPoints="1"/>
              </p:cNvSpPr>
              <p:nvPr/>
            </p:nvSpPr>
            <p:spPr bwMode="auto">
              <a:xfrm>
                <a:off x="6947837" y="4346790"/>
                <a:ext cx="520044" cy="155332"/>
              </a:xfrm>
              <a:custGeom>
                <a:avLst/>
                <a:gdLst>
                  <a:gd name="T0" fmla="*/ 230 w 241"/>
                  <a:gd name="T1" fmla="*/ 0 h 70"/>
                  <a:gd name="T2" fmla="*/ 11 w 241"/>
                  <a:gd name="T3" fmla="*/ 0 h 70"/>
                  <a:gd name="T4" fmla="*/ 0 w 241"/>
                  <a:gd name="T5" fmla="*/ 11 h 70"/>
                  <a:gd name="T6" fmla="*/ 0 w 241"/>
                  <a:gd name="T7" fmla="*/ 58 h 70"/>
                  <a:gd name="T8" fmla="*/ 11 w 241"/>
                  <a:gd name="T9" fmla="*/ 70 h 70"/>
                  <a:gd name="T10" fmla="*/ 230 w 241"/>
                  <a:gd name="T11" fmla="*/ 70 h 70"/>
                  <a:gd name="T12" fmla="*/ 241 w 241"/>
                  <a:gd name="T13" fmla="*/ 58 h 70"/>
                  <a:gd name="T14" fmla="*/ 241 w 241"/>
                  <a:gd name="T15" fmla="*/ 11 h 70"/>
                  <a:gd name="T16" fmla="*/ 230 w 241"/>
                  <a:gd name="T17" fmla="*/ 0 h 70"/>
                  <a:gd name="T18" fmla="*/ 163 w 241"/>
                  <a:gd name="T19" fmla="*/ 45 h 70"/>
                  <a:gd name="T20" fmla="*/ 25 w 241"/>
                  <a:gd name="T21" fmla="*/ 45 h 70"/>
                  <a:gd name="T22" fmla="*/ 25 w 241"/>
                  <a:gd name="T23" fmla="*/ 24 h 70"/>
                  <a:gd name="T24" fmla="*/ 163 w 241"/>
                  <a:gd name="T25" fmla="*/ 24 h 70"/>
                  <a:gd name="T26" fmla="*/ 163 w 241"/>
                  <a:gd name="T27" fmla="*/ 45 h 70"/>
                  <a:gd name="T28" fmla="*/ 212 w 241"/>
                  <a:gd name="T29" fmla="*/ 44 h 70"/>
                  <a:gd name="T30" fmla="*/ 202 w 241"/>
                  <a:gd name="T31" fmla="*/ 35 h 70"/>
                  <a:gd name="T32" fmla="*/ 212 w 241"/>
                  <a:gd name="T33" fmla="*/ 25 h 70"/>
                  <a:gd name="T34" fmla="*/ 222 w 241"/>
                  <a:gd name="T35" fmla="*/ 35 h 70"/>
                  <a:gd name="T36" fmla="*/ 212 w 241"/>
                  <a:gd name="T37" fmla="*/ 44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41" h="70">
                    <a:moveTo>
                      <a:pt x="230" y="0"/>
                    </a:moveTo>
                    <a:cubicBezTo>
                      <a:pt x="11" y="0"/>
                      <a:pt x="11" y="0"/>
                      <a:pt x="11" y="0"/>
                    </a:cubicBezTo>
                    <a:cubicBezTo>
                      <a:pt x="5" y="0"/>
                      <a:pt x="0" y="5"/>
                      <a:pt x="0" y="11"/>
                    </a:cubicBezTo>
                    <a:cubicBezTo>
                      <a:pt x="0" y="58"/>
                      <a:pt x="0" y="58"/>
                      <a:pt x="0" y="58"/>
                    </a:cubicBezTo>
                    <a:cubicBezTo>
                      <a:pt x="0" y="65"/>
                      <a:pt x="5" y="70"/>
                      <a:pt x="11" y="70"/>
                    </a:cubicBezTo>
                    <a:cubicBezTo>
                      <a:pt x="230" y="70"/>
                      <a:pt x="230" y="70"/>
                      <a:pt x="230" y="70"/>
                    </a:cubicBezTo>
                    <a:cubicBezTo>
                      <a:pt x="236" y="70"/>
                      <a:pt x="241" y="65"/>
                      <a:pt x="241" y="58"/>
                    </a:cubicBezTo>
                    <a:cubicBezTo>
                      <a:pt x="241" y="11"/>
                      <a:pt x="241" y="11"/>
                      <a:pt x="241" y="11"/>
                    </a:cubicBezTo>
                    <a:cubicBezTo>
                      <a:pt x="241" y="5"/>
                      <a:pt x="236" y="0"/>
                      <a:pt x="230" y="0"/>
                    </a:cubicBezTo>
                    <a:close/>
                    <a:moveTo>
                      <a:pt x="163" y="45"/>
                    </a:moveTo>
                    <a:cubicBezTo>
                      <a:pt x="25" y="45"/>
                      <a:pt x="25" y="45"/>
                      <a:pt x="25" y="45"/>
                    </a:cubicBezTo>
                    <a:cubicBezTo>
                      <a:pt x="25" y="24"/>
                      <a:pt x="25" y="24"/>
                      <a:pt x="25" y="24"/>
                    </a:cubicBezTo>
                    <a:cubicBezTo>
                      <a:pt x="163" y="24"/>
                      <a:pt x="163" y="24"/>
                      <a:pt x="163" y="24"/>
                    </a:cubicBezTo>
                    <a:lnTo>
                      <a:pt x="163" y="45"/>
                    </a:lnTo>
                    <a:close/>
                    <a:moveTo>
                      <a:pt x="212" y="44"/>
                    </a:moveTo>
                    <a:cubicBezTo>
                      <a:pt x="207" y="44"/>
                      <a:pt x="202" y="40"/>
                      <a:pt x="202" y="35"/>
                    </a:cubicBezTo>
                    <a:cubicBezTo>
                      <a:pt x="202" y="29"/>
                      <a:pt x="207" y="25"/>
                      <a:pt x="212" y="25"/>
                    </a:cubicBezTo>
                    <a:cubicBezTo>
                      <a:pt x="218" y="25"/>
                      <a:pt x="222" y="29"/>
                      <a:pt x="222" y="35"/>
                    </a:cubicBezTo>
                    <a:cubicBezTo>
                      <a:pt x="222" y="40"/>
                      <a:pt x="218" y="44"/>
                      <a:pt x="212" y="44"/>
                    </a:cubicBezTo>
                    <a:close/>
                  </a:path>
                </a:pathLst>
              </a:custGeom>
              <a:solidFill>
                <a:srgbClr val="707072"/>
              </a:solidFill>
              <a:ln w="12700">
                <a:noFill/>
              </a:ln>
            </p:spPr>
            <p:txBody>
              <a:bodyPr vert="horz" wrap="square" lIns="91416" tIns="45708" rIns="91416" bIns="45708" numCol="1" anchor="t" anchorCtr="0" compatLnSpc="1">
                <a:prstTxWarp prst="textNoShape">
                  <a:avLst/>
                </a:prstTxWarp>
              </a:bodyPr>
              <a:lstStyle/>
              <a:p>
                <a:pPr defTabSz="914126"/>
                <a:endParaRPr lang="en-US" sz="1799" kern="0">
                  <a:solidFill>
                    <a:sysClr val="windowText" lastClr="000000"/>
                  </a:solidFill>
                </a:endParaRPr>
              </a:p>
            </p:txBody>
          </p:sp>
          <p:sp>
            <p:nvSpPr>
              <p:cNvPr id="457" name="Rectangle 456"/>
              <p:cNvSpPr/>
              <p:nvPr/>
            </p:nvSpPr>
            <p:spPr>
              <a:xfrm flipH="1">
                <a:off x="6545947" y="4521050"/>
                <a:ext cx="1308266" cy="246221"/>
              </a:xfrm>
              <a:prstGeom prst="rect">
                <a:avLst/>
              </a:prstGeom>
            </p:spPr>
            <p:txBody>
              <a:bodyPr wrap="square" anchor="t" anchorCtr="0">
                <a:spAutoFit/>
              </a:bodyPr>
              <a:lstStyle/>
              <a:p>
                <a:pPr algn="ctr" defTabSz="914126"/>
                <a:r>
                  <a:rPr lang="en-US" sz="1000" dirty="0">
                    <a:solidFill>
                      <a:sysClr val="windowText" lastClr="000000"/>
                    </a:solidFill>
                  </a:rPr>
                  <a:t>Malware Analysis</a:t>
                </a:r>
                <a:endParaRPr lang="en-US" sz="1000" kern="0" dirty="0">
                  <a:solidFill>
                    <a:sysClr val="windowText" lastClr="000000"/>
                  </a:solidFill>
                </a:endParaRPr>
              </a:p>
            </p:txBody>
          </p:sp>
        </p:grpSp>
        <p:cxnSp>
          <p:nvCxnSpPr>
            <p:cNvPr id="471" name="Straight Connector 470"/>
            <p:cNvCxnSpPr/>
            <p:nvPr/>
          </p:nvCxnSpPr>
          <p:spPr>
            <a:xfrm>
              <a:off x="10195490" y="3464461"/>
              <a:ext cx="0" cy="764639"/>
            </a:xfrm>
            <a:prstGeom prst="line">
              <a:avLst/>
            </a:prstGeom>
            <a:noFill/>
            <a:ln w="38100" cap="rnd" cmpd="sng" algn="ctr">
              <a:solidFill>
                <a:schemeClr val="tx2">
                  <a:lumMod val="50000"/>
                  <a:lumOff val="50000"/>
                </a:schemeClr>
              </a:solidFill>
              <a:prstDash val="sysDot"/>
              <a:miter lim="800000"/>
              <a:headEnd type="triangle" w="med" len="med"/>
              <a:tailEnd type="triangle" w="med" len="med"/>
            </a:ln>
            <a:effectLst/>
          </p:spPr>
        </p:cxnSp>
      </p:grpSp>
      <p:grpSp>
        <p:nvGrpSpPr>
          <p:cNvPr id="5" name="Group 4"/>
          <p:cNvGrpSpPr/>
          <p:nvPr/>
        </p:nvGrpSpPr>
        <p:grpSpPr>
          <a:xfrm>
            <a:off x="2362358" y="3258028"/>
            <a:ext cx="9139859" cy="224264"/>
            <a:chOff x="2362358" y="3258028"/>
            <a:chExt cx="9139859" cy="224264"/>
          </a:xfrm>
        </p:grpSpPr>
        <p:sp>
          <p:nvSpPr>
            <p:cNvPr id="303" name="Rectangle 302"/>
            <p:cNvSpPr/>
            <p:nvPr/>
          </p:nvSpPr>
          <p:spPr>
            <a:xfrm>
              <a:off x="2362358" y="3258028"/>
              <a:ext cx="9139859" cy="224264"/>
            </a:xfrm>
            <a:prstGeom prst="rect">
              <a:avLst/>
            </a:prstGeom>
            <a:solidFill>
              <a:schemeClr val="bg2">
                <a:lumMod val="85000"/>
                <a:lumOff val="15000"/>
              </a:schemeClr>
            </a:solidFill>
            <a:ln w="9525">
              <a:noFill/>
              <a:miter lim="800000"/>
              <a:headEnd/>
              <a:tailEnd/>
            </a:ln>
          </p:spPr>
          <p:txBody>
            <a:bodyPr wrap="square" rtlCol="0" anchor="ctr"/>
            <a:lstStyle/>
            <a:p>
              <a:pPr algn="ctr" defTabSz="914126"/>
              <a:endParaRPr lang="en-US" sz="1799" kern="0" dirty="0">
                <a:solidFill>
                  <a:srgbClr val="404040"/>
                </a:solidFill>
              </a:endParaRPr>
            </a:p>
          </p:txBody>
        </p:sp>
        <p:cxnSp>
          <p:nvCxnSpPr>
            <p:cNvPr id="304" name="Straight Connector 303"/>
            <p:cNvCxnSpPr/>
            <p:nvPr/>
          </p:nvCxnSpPr>
          <p:spPr>
            <a:xfrm>
              <a:off x="2488451" y="3370160"/>
              <a:ext cx="8870327" cy="0"/>
            </a:xfrm>
            <a:prstGeom prst="line">
              <a:avLst/>
            </a:prstGeom>
            <a:noFill/>
            <a:ln w="38100" cap="rnd" cmpd="sng" algn="ctr">
              <a:solidFill>
                <a:schemeClr val="tx2">
                  <a:lumMod val="50000"/>
                  <a:lumOff val="50000"/>
                </a:schemeClr>
              </a:solidFill>
              <a:prstDash val="sysDot"/>
              <a:miter lim="800000"/>
              <a:headEnd type="triangle" w="med" len="med"/>
              <a:tailEnd type="triangle" w="med" len="med"/>
            </a:ln>
            <a:effectLst/>
          </p:spPr>
        </p:cxnSp>
      </p:grpSp>
      <p:grpSp>
        <p:nvGrpSpPr>
          <p:cNvPr id="7" name="Group 6"/>
          <p:cNvGrpSpPr/>
          <p:nvPr/>
        </p:nvGrpSpPr>
        <p:grpSpPr>
          <a:xfrm>
            <a:off x="1814913" y="2968637"/>
            <a:ext cx="1208787" cy="825361"/>
            <a:chOff x="1814913" y="2968637"/>
            <a:chExt cx="1208787" cy="825361"/>
          </a:xfrm>
        </p:grpSpPr>
        <p:sp>
          <p:nvSpPr>
            <p:cNvPr id="185" name="Rectangle 184"/>
            <p:cNvSpPr/>
            <p:nvPr/>
          </p:nvSpPr>
          <p:spPr>
            <a:xfrm>
              <a:off x="1814913" y="2968637"/>
              <a:ext cx="1208787" cy="797665"/>
            </a:xfrm>
            <a:prstGeom prst="rect">
              <a:avLst/>
            </a:prstGeom>
            <a:solidFill>
              <a:srgbClr val="005884"/>
            </a:solidFill>
            <a:ln w="57150">
              <a:solidFill>
                <a:srgbClr val="00547E"/>
              </a:solidFill>
              <a:miter lim="800000"/>
              <a:headEnd/>
              <a:tailEnd/>
            </a:ln>
            <a:effectLst>
              <a:outerShdw blurRad="50800" dist="38100" dir="5400000" algn="t" rotWithShape="0">
                <a:prstClr val="black">
                  <a:alpha val="40000"/>
                </a:prstClr>
              </a:outerShdw>
            </a:effectLst>
          </p:spPr>
          <p:txBody>
            <a:bodyPr wrap="none" rtlCol="0" anchor="ctr"/>
            <a:lstStyle/>
            <a:p>
              <a:pPr algn="ctr">
                <a:defRPr/>
              </a:pPr>
              <a:endParaRPr lang="en-US" sz="1050" kern="0" dirty="0">
                <a:solidFill>
                  <a:srgbClr val="09ADFF"/>
                </a:solidFill>
                <a:latin typeface="Arial"/>
              </a:endParaRPr>
            </a:p>
          </p:txBody>
        </p:sp>
        <p:sp>
          <p:nvSpPr>
            <p:cNvPr id="186" name="TextBox 185"/>
            <p:cNvSpPr txBox="1"/>
            <p:nvPr/>
          </p:nvSpPr>
          <p:spPr>
            <a:xfrm>
              <a:off x="1830858" y="3539280"/>
              <a:ext cx="1179277" cy="254718"/>
            </a:xfrm>
            <a:prstGeom prst="rect">
              <a:avLst/>
            </a:prstGeom>
            <a:noFill/>
          </p:spPr>
          <p:txBody>
            <a:bodyPr wrap="square" rtlCol="0">
              <a:spAutoFit/>
            </a:bodyPr>
            <a:lstStyle>
              <a:defPPr>
                <a:defRPr lang="en-US"/>
              </a:defPPr>
              <a:lvl1pPr>
                <a:defRPr sz="1200" b="1">
                  <a:solidFill>
                    <a:schemeClr val="accent5">
                      <a:lumMod val="20000"/>
                      <a:lumOff val="80000"/>
                    </a:schemeClr>
                  </a:solidFill>
                </a:defRPr>
              </a:lvl1pPr>
            </a:lstStyle>
            <a:p>
              <a:pPr algn="ctr"/>
              <a:r>
                <a:rPr lang="en-US" sz="800" dirty="0">
                  <a:solidFill>
                    <a:srgbClr val="707072">
                      <a:lumMod val="20000"/>
                      <a:lumOff val="80000"/>
                    </a:srgbClr>
                  </a:solidFill>
                  <a:latin typeface="Arial"/>
                </a:rPr>
                <a:t>SOC Workbench</a:t>
              </a:r>
            </a:p>
          </p:txBody>
        </p:sp>
        <p:grpSp>
          <p:nvGrpSpPr>
            <p:cNvPr id="187" name="Group 186"/>
            <p:cNvGrpSpPr/>
            <p:nvPr/>
          </p:nvGrpSpPr>
          <p:grpSpPr>
            <a:xfrm>
              <a:off x="2572498" y="3104090"/>
              <a:ext cx="314685" cy="378822"/>
              <a:chOff x="3013417" y="1975878"/>
              <a:chExt cx="324662" cy="390835"/>
            </a:xfrm>
          </p:grpSpPr>
          <p:sp>
            <p:nvSpPr>
              <p:cNvPr id="188" name="Oval 187"/>
              <p:cNvSpPr/>
              <p:nvPr/>
            </p:nvSpPr>
            <p:spPr>
              <a:xfrm>
                <a:off x="3013418" y="1990440"/>
                <a:ext cx="324660" cy="121344"/>
              </a:xfrm>
              <a:prstGeom prst="ellipse">
                <a:avLst/>
              </a:prstGeom>
              <a:solidFill>
                <a:srgbClr val="005884"/>
              </a:solidFill>
              <a:ln w="9525">
                <a:noFill/>
                <a:miter lim="800000"/>
                <a:headEnd/>
                <a:tailEnd/>
              </a:ln>
            </p:spPr>
            <p:txBody>
              <a:bodyPr wrap="square" rtlCol="0" anchor="ctr"/>
              <a:lstStyle/>
              <a:p>
                <a:pPr algn="ctr" defTabSz="914126"/>
                <a:endParaRPr lang="en-US" sz="1050" kern="0" dirty="0">
                  <a:solidFill>
                    <a:srgbClr val="404040"/>
                  </a:solidFill>
                  <a:latin typeface="Arial"/>
                </a:endParaRPr>
              </a:p>
            </p:txBody>
          </p:sp>
          <p:sp>
            <p:nvSpPr>
              <p:cNvPr id="189" name="Oval 188"/>
              <p:cNvSpPr/>
              <p:nvPr/>
            </p:nvSpPr>
            <p:spPr>
              <a:xfrm>
                <a:off x="3013417" y="2229261"/>
                <a:ext cx="324660" cy="121344"/>
              </a:xfrm>
              <a:prstGeom prst="ellipse">
                <a:avLst/>
              </a:prstGeom>
              <a:solidFill>
                <a:srgbClr val="005884"/>
              </a:solidFill>
              <a:ln w="9525">
                <a:noFill/>
                <a:miter lim="800000"/>
                <a:headEnd/>
                <a:tailEnd/>
              </a:ln>
            </p:spPr>
            <p:txBody>
              <a:bodyPr wrap="square" rtlCol="0" anchor="ctr"/>
              <a:lstStyle/>
              <a:p>
                <a:pPr algn="ctr" defTabSz="914126"/>
                <a:endParaRPr lang="en-US" sz="1050" kern="0" dirty="0">
                  <a:solidFill>
                    <a:srgbClr val="404040"/>
                  </a:solidFill>
                  <a:latin typeface="Arial"/>
                </a:endParaRPr>
              </a:p>
            </p:txBody>
          </p:sp>
          <p:sp>
            <p:nvSpPr>
              <p:cNvPr id="190" name="Rectangle 189"/>
              <p:cNvSpPr/>
              <p:nvPr/>
            </p:nvSpPr>
            <p:spPr>
              <a:xfrm>
                <a:off x="3013418" y="2059166"/>
                <a:ext cx="324660" cy="217948"/>
              </a:xfrm>
              <a:prstGeom prst="rect">
                <a:avLst/>
              </a:prstGeom>
              <a:solidFill>
                <a:srgbClr val="005884"/>
              </a:solidFill>
              <a:ln w="9525">
                <a:noFill/>
                <a:miter lim="800000"/>
                <a:headEnd/>
                <a:tailEnd/>
              </a:ln>
            </p:spPr>
            <p:txBody>
              <a:bodyPr wrap="square" rtlCol="0" anchor="ctr"/>
              <a:lstStyle/>
              <a:p>
                <a:pPr algn="ctr" defTabSz="914126"/>
                <a:endParaRPr lang="en-US" sz="1050" kern="0" dirty="0">
                  <a:solidFill>
                    <a:srgbClr val="404040"/>
                  </a:solidFill>
                  <a:latin typeface="Arial"/>
                </a:endParaRPr>
              </a:p>
            </p:txBody>
          </p:sp>
          <p:sp>
            <p:nvSpPr>
              <p:cNvPr id="191" name="Freeform 17"/>
              <p:cNvSpPr>
                <a:spLocks noEditPoints="1"/>
              </p:cNvSpPr>
              <p:nvPr/>
            </p:nvSpPr>
            <p:spPr bwMode="auto">
              <a:xfrm>
                <a:off x="3013419" y="1975878"/>
                <a:ext cx="324660" cy="390835"/>
              </a:xfrm>
              <a:custGeom>
                <a:avLst/>
                <a:gdLst>
                  <a:gd name="T0" fmla="*/ 307 w 308"/>
                  <a:gd name="T1" fmla="*/ 55 h 371"/>
                  <a:gd name="T2" fmla="*/ 154 w 308"/>
                  <a:gd name="T3" fmla="*/ 0 h 371"/>
                  <a:gd name="T4" fmla="*/ 1 w 308"/>
                  <a:gd name="T5" fmla="*/ 55 h 371"/>
                  <a:gd name="T6" fmla="*/ 0 w 308"/>
                  <a:gd name="T7" fmla="*/ 59 h 371"/>
                  <a:gd name="T8" fmla="*/ 0 w 308"/>
                  <a:gd name="T9" fmla="*/ 315 h 371"/>
                  <a:gd name="T10" fmla="*/ 3 w 308"/>
                  <a:gd name="T11" fmla="*/ 321 h 371"/>
                  <a:gd name="T12" fmla="*/ 154 w 308"/>
                  <a:gd name="T13" fmla="*/ 371 h 371"/>
                  <a:gd name="T14" fmla="*/ 305 w 308"/>
                  <a:gd name="T15" fmla="*/ 321 h 371"/>
                  <a:gd name="T16" fmla="*/ 308 w 308"/>
                  <a:gd name="T17" fmla="*/ 315 h 371"/>
                  <a:gd name="T18" fmla="*/ 308 w 308"/>
                  <a:gd name="T19" fmla="*/ 309 h 371"/>
                  <a:gd name="T20" fmla="*/ 308 w 308"/>
                  <a:gd name="T21" fmla="*/ 309 h 371"/>
                  <a:gd name="T22" fmla="*/ 308 w 308"/>
                  <a:gd name="T23" fmla="*/ 309 h 371"/>
                  <a:gd name="T24" fmla="*/ 308 w 308"/>
                  <a:gd name="T25" fmla="*/ 226 h 371"/>
                  <a:gd name="T26" fmla="*/ 308 w 308"/>
                  <a:gd name="T27" fmla="*/ 226 h 371"/>
                  <a:gd name="T28" fmla="*/ 308 w 308"/>
                  <a:gd name="T29" fmla="*/ 225 h 371"/>
                  <a:gd name="T30" fmla="*/ 308 w 308"/>
                  <a:gd name="T31" fmla="*/ 144 h 371"/>
                  <a:gd name="T32" fmla="*/ 308 w 308"/>
                  <a:gd name="T33" fmla="*/ 144 h 371"/>
                  <a:gd name="T34" fmla="*/ 308 w 308"/>
                  <a:gd name="T35" fmla="*/ 144 h 371"/>
                  <a:gd name="T36" fmla="*/ 308 w 308"/>
                  <a:gd name="T37" fmla="*/ 62 h 371"/>
                  <a:gd name="T38" fmla="*/ 308 w 308"/>
                  <a:gd name="T39" fmla="*/ 62 h 371"/>
                  <a:gd name="T40" fmla="*/ 308 w 308"/>
                  <a:gd name="T41" fmla="*/ 62 h 371"/>
                  <a:gd name="T42" fmla="*/ 308 w 308"/>
                  <a:gd name="T43" fmla="*/ 59 h 371"/>
                  <a:gd name="T44" fmla="*/ 307 w 308"/>
                  <a:gd name="T45" fmla="*/ 55 h 371"/>
                  <a:gd name="T46" fmla="*/ 292 w 308"/>
                  <a:gd name="T47" fmla="*/ 226 h 371"/>
                  <a:gd name="T48" fmla="*/ 154 w 308"/>
                  <a:gd name="T49" fmla="*/ 272 h 371"/>
                  <a:gd name="T50" fmla="*/ 16 w 308"/>
                  <a:gd name="T51" fmla="*/ 226 h 371"/>
                  <a:gd name="T52" fmla="*/ 16 w 308"/>
                  <a:gd name="T53" fmla="*/ 225 h 371"/>
                  <a:gd name="T54" fmla="*/ 16 w 308"/>
                  <a:gd name="T55" fmla="*/ 172 h 371"/>
                  <a:gd name="T56" fmla="*/ 154 w 308"/>
                  <a:gd name="T57" fmla="*/ 206 h 371"/>
                  <a:gd name="T58" fmla="*/ 292 w 308"/>
                  <a:gd name="T59" fmla="*/ 172 h 371"/>
                  <a:gd name="T60" fmla="*/ 292 w 308"/>
                  <a:gd name="T61" fmla="*/ 226 h 371"/>
                  <a:gd name="T62" fmla="*/ 292 w 308"/>
                  <a:gd name="T63" fmla="*/ 144 h 371"/>
                  <a:gd name="T64" fmla="*/ 154 w 308"/>
                  <a:gd name="T65" fmla="*/ 190 h 371"/>
                  <a:gd name="T66" fmla="*/ 16 w 308"/>
                  <a:gd name="T67" fmla="*/ 144 h 371"/>
                  <a:gd name="T68" fmla="*/ 16 w 308"/>
                  <a:gd name="T69" fmla="*/ 144 h 371"/>
                  <a:gd name="T70" fmla="*/ 16 w 308"/>
                  <a:gd name="T71" fmla="*/ 90 h 371"/>
                  <a:gd name="T72" fmla="*/ 154 w 308"/>
                  <a:gd name="T73" fmla="*/ 124 h 371"/>
                  <a:gd name="T74" fmla="*/ 292 w 308"/>
                  <a:gd name="T75" fmla="*/ 90 h 371"/>
                  <a:gd name="T76" fmla="*/ 292 w 308"/>
                  <a:gd name="T77" fmla="*/ 144 h 371"/>
                  <a:gd name="T78" fmla="*/ 154 w 308"/>
                  <a:gd name="T79" fmla="*/ 16 h 371"/>
                  <a:gd name="T80" fmla="*/ 292 w 308"/>
                  <a:gd name="T81" fmla="*/ 62 h 371"/>
                  <a:gd name="T82" fmla="*/ 292 w 308"/>
                  <a:gd name="T83" fmla="*/ 62 h 371"/>
                  <a:gd name="T84" fmla="*/ 154 w 308"/>
                  <a:gd name="T85" fmla="*/ 108 h 371"/>
                  <a:gd name="T86" fmla="*/ 16 w 308"/>
                  <a:gd name="T87" fmla="*/ 62 h 371"/>
                  <a:gd name="T88" fmla="*/ 154 w 308"/>
                  <a:gd name="T89" fmla="*/ 16 h 371"/>
                  <a:gd name="T90" fmla="*/ 154 w 308"/>
                  <a:gd name="T91" fmla="*/ 355 h 371"/>
                  <a:gd name="T92" fmla="*/ 16 w 308"/>
                  <a:gd name="T93" fmla="*/ 309 h 371"/>
                  <a:gd name="T94" fmla="*/ 16 w 308"/>
                  <a:gd name="T95" fmla="*/ 309 h 371"/>
                  <a:gd name="T96" fmla="*/ 16 w 308"/>
                  <a:gd name="T97" fmla="*/ 254 h 371"/>
                  <a:gd name="T98" fmla="*/ 154 w 308"/>
                  <a:gd name="T99" fmla="*/ 288 h 371"/>
                  <a:gd name="T100" fmla="*/ 292 w 308"/>
                  <a:gd name="T101" fmla="*/ 254 h 371"/>
                  <a:gd name="T102" fmla="*/ 292 w 308"/>
                  <a:gd name="T103" fmla="*/ 309 h 371"/>
                  <a:gd name="T104" fmla="*/ 154 w 308"/>
                  <a:gd name="T105" fmla="*/ 355 h 3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308" h="371">
                    <a:moveTo>
                      <a:pt x="307" y="55"/>
                    </a:moveTo>
                    <a:cubicBezTo>
                      <a:pt x="300" y="27"/>
                      <a:pt x="247" y="0"/>
                      <a:pt x="154" y="0"/>
                    </a:cubicBezTo>
                    <a:cubicBezTo>
                      <a:pt x="61" y="0"/>
                      <a:pt x="8" y="27"/>
                      <a:pt x="1" y="55"/>
                    </a:cubicBezTo>
                    <a:cubicBezTo>
                      <a:pt x="0" y="56"/>
                      <a:pt x="0" y="58"/>
                      <a:pt x="0" y="59"/>
                    </a:cubicBezTo>
                    <a:cubicBezTo>
                      <a:pt x="0" y="315"/>
                      <a:pt x="0" y="315"/>
                      <a:pt x="0" y="315"/>
                    </a:cubicBezTo>
                    <a:cubicBezTo>
                      <a:pt x="0" y="317"/>
                      <a:pt x="1" y="320"/>
                      <a:pt x="3" y="321"/>
                    </a:cubicBezTo>
                    <a:cubicBezTo>
                      <a:pt x="15" y="347"/>
                      <a:pt x="67" y="371"/>
                      <a:pt x="154" y="371"/>
                    </a:cubicBezTo>
                    <a:cubicBezTo>
                      <a:pt x="241" y="371"/>
                      <a:pt x="293" y="347"/>
                      <a:pt x="305" y="321"/>
                    </a:cubicBezTo>
                    <a:cubicBezTo>
                      <a:pt x="307" y="320"/>
                      <a:pt x="308" y="317"/>
                      <a:pt x="308" y="315"/>
                    </a:cubicBezTo>
                    <a:cubicBezTo>
                      <a:pt x="308" y="309"/>
                      <a:pt x="308" y="309"/>
                      <a:pt x="308" y="309"/>
                    </a:cubicBezTo>
                    <a:cubicBezTo>
                      <a:pt x="308" y="309"/>
                      <a:pt x="308" y="309"/>
                      <a:pt x="308" y="309"/>
                    </a:cubicBezTo>
                    <a:cubicBezTo>
                      <a:pt x="308" y="309"/>
                      <a:pt x="308" y="309"/>
                      <a:pt x="308" y="309"/>
                    </a:cubicBezTo>
                    <a:cubicBezTo>
                      <a:pt x="308" y="226"/>
                      <a:pt x="308" y="226"/>
                      <a:pt x="308" y="226"/>
                    </a:cubicBezTo>
                    <a:cubicBezTo>
                      <a:pt x="308" y="226"/>
                      <a:pt x="308" y="226"/>
                      <a:pt x="308" y="226"/>
                    </a:cubicBezTo>
                    <a:cubicBezTo>
                      <a:pt x="308" y="226"/>
                      <a:pt x="308" y="226"/>
                      <a:pt x="308" y="225"/>
                    </a:cubicBezTo>
                    <a:cubicBezTo>
                      <a:pt x="308" y="144"/>
                      <a:pt x="308" y="144"/>
                      <a:pt x="308" y="144"/>
                    </a:cubicBezTo>
                    <a:cubicBezTo>
                      <a:pt x="308" y="144"/>
                      <a:pt x="308" y="144"/>
                      <a:pt x="308" y="144"/>
                    </a:cubicBezTo>
                    <a:cubicBezTo>
                      <a:pt x="308" y="144"/>
                      <a:pt x="308" y="144"/>
                      <a:pt x="308" y="144"/>
                    </a:cubicBezTo>
                    <a:cubicBezTo>
                      <a:pt x="308" y="62"/>
                      <a:pt x="308" y="62"/>
                      <a:pt x="308" y="62"/>
                    </a:cubicBezTo>
                    <a:cubicBezTo>
                      <a:pt x="308" y="62"/>
                      <a:pt x="308" y="62"/>
                      <a:pt x="308" y="62"/>
                    </a:cubicBezTo>
                    <a:cubicBezTo>
                      <a:pt x="308" y="62"/>
                      <a:pt x="308" y="62"/>
                      <a:pt x="308" y="62"/>
                    </a:cubicBezTo>
                    <a:cubicBezTo>
                      <a:pt x="308" y="59"/>
                      <a:pt x="308" y="59"/>
                      <a:pt x="308" y="59"/>
                    </a:cubicBezTo>
                    <a:cubicBezTo>
                      <a:pt x="308" y="58"/>
                      <a:pt x="308" y="57"/>
                      <a:pt x="307" y="55"/>
                    </a:cubicBezTo>
                    <a:close/>
                    <a:moveTo>
                      <a:pt x="292" y="226"/>
                    </a:moveTo>
                    <a:cubicBezTo>
                      <a:pt x="292" y="248"/>
                      <a:pt x="235" y="272"/>
                      <a:pt x="154" y="272"/>
                    </a:cubicBezTo>
                    <a:cubicBezTo>
                      <a:pt x="73" y="272"/>
                      <a:pt x="16" y="248"/>
                      <a:pt x="16" y="226"/>
                    </a:cubicBezTo>
                    <a:cubicBezTo>
                      <a:pt x="16" y="226"/>
                      <a:pt x="16" y="226"/>
                      <a:pt x="16" y="225"/>
                    </a:cubicBezTo>
                    <a:cubicBezTo>
                      <a:pt x="16" y="172"/>
                      <a:pt x="16" y="172"/>
                      <a:pt x="16" y="172"/>
                    </a:cubicBezTo>
                    <a:cubicBezTo>
                      <a:pt x="39" y="191"/>
                      <a:pt x="86" y="206"/>
                      <a:pt x="154" y="206"/>
                    </a:cubicBezTo>
                    <a:cubicBezTo>
                      <a:pt x="222" y="206"/>
                      <a:pt x="269" y="191"/>
                      <a:pt x="292" y="172"/>
                    </a:cubicBezTo>
                    <a:lnTo>
                      <a:pt x="292" y="226"/>
                    </a:lnTo>
                    <a:close/>
                    <a:moveTo>
                      <a:pt x="292" y="144"/>
                    </a:moveTo>
                    <a:cubicBezTo>
                      <a:pt x="292" y="166"/>
                      <a:pt x="235" y="190"/>
                      <a:pt x="154" y="190"/>
                    </a:cubicBezTo>
                    <a:cubicBezTo>
                      <a:pt x="73" y="190"/>
                      <a:pt x="16" y="166"/>
                      <a:pt x="16" y="144"/>
                    </a:cubicBezTo>
                    <a:cubicBezTo>
                      <a:pt x="16" y="144"/>
                      <a:pt x="16" y="144"/>
                      <a:pt x="16" y="144"/>
                    </a:cubicBezTo>
                    <a:cubicBezTo>
                      <a:pt x="16" y="90"/>
                      <a:pt x="16" y="90"/>
                      <a:pt x="16" y="90"/>
                    </a:cubicBezTo>
                    <a:cubicBezTo>
                      <a:pt x="39" y="109"/>
                      <a:pt x="86" y="124"/>
                      <a:pt x="154" y="124"/>
                    </a:cubicBezTo>
                    <a:cubicBezTo>
                      <a:pt x="222" y="124"/>
                      <a:pt x="269" y="109"/>
                      <a:pt x="292" y="90"/>
                    </a:cubicBezTo>
                    <a:lnTo>
                      <a:pt x="292" y="144"/>
                    </a:lnTo>
                    <a:close/>
                    <a:moveTo>
                      <a:pt x="154" y="16"/>
                    </a:moveTo>
                    <a:cubicBezTo>
                      <a:pt x="235" y="16"/>
                      <a:pt x="292" y="40"/>
                      <a:pt x="292" y="62"/>
                    </a:cubicBezTo>
                    <a:cubicBezTo>
                      <a:pt x="292" y="62"/>
                      <a:pt x="292" y="62"/>
                      <a:pt x="292" y="62"/>
                    </a:cubicBezTo>
                    <a:cubicBezTo>
                      <a:pt x="292" y="84"/>
                      <a:pt x="235" y="108"/>
                      <a:pt x="154" y="108"/>
                    </a:cubicBezTo>
                    <a:cubicBezTo>
                      <a:pt x="73" y="108"/>
                      <a:pt x="16" y="84"/>
                      <a:pt x="16" y="62"/>
                    </a:cubicBezTo>
                    <a:cubicBezTo>
                      <a:pt x="16" y="40"/>
                      <a:pt x="73" y="16"/>
                      <a:pt x="154" y="16"/>
                    </a:cubicBezTo>
                    <a:close/>
                    <a:moveTo>
                      <a:pt x="154" y="355"/>
                    </a:moveTo>
                    <a:cubicBezTo>
                      <a:pt x="73" y="355"/>
                      <a:pt x="16" y="331"/>
                      <a:pt x="16" y="309"/>
                    </a:cubicBezTo>
                    <a:cubicBezTo>
                      <a:pt x="16" y="309"/>
                      <a:pt x="16" y="309"/>
                      <a:pt x="16" y="309"/>
                    </a:cubicBezTo>
                    <a:cubicBezTo>
                      <a:pt x="16" y="254"/>
                      <a:pt x="16" y="254"/>
                      <a:pt x="16" y="254"/>
                    </a:cubicBezTo>
                    <a:cubicBezTo>
                      <a:pt x="39" y="273"/>
                      <a:pt x="86" y="288"/>
                      <a:pt x="154" y="288"/>
                    </a:cubicBezTo>
                    <a:cubicBezTo>
                      <a:pt x="222" y="288"/>
                      <a:pt x="269" y="273"/>
                      <a:pt x="292" y="254"/>
                    </a:cubicBezTo>
                    <a:cubicBezTo>
                      <a:pt x="292" y="309"/>
                      <a:pt x="292" y="309"/>
                      <a:pt x="292" y="309"/>
                    </a:cubicBezTo>
                    <a:cubicBezTo>
                      <a:pt x="292" y="331"/>
                      <a:pt x="235" y="355"/>
                      <a:pt x="154" y="355"/>
                    </a:cubicBezTo>
                    <a:close/>
                  </a:path>
                </a:pathLst>
              </a:custGeom>
              <a:solidFill>
                <a:srgbClr val="169AFF"/>
              </a:solidFill>
              <a:ln>
                <a:solidFill>
                  <a:srgbClr val="169AFF"/>
                </a:solidFill>
              </a:ln>
            </p:spPr>
            <p:txBody>
              <a:bodyPr vert="horz" wrap="square" lIns="91416" tIns="45708" rIns="91416" bIns="45708" numCol="1" anchor="t" anchorCtr="0" compatLnSpc="1">
                <a:prstTxWarp prst="textNoShape">
                  <a:avLst/>
                </a:prstTxWarp>
              </a:bodyPr>
              <a:lstStyle/>
              <a:p>
                <a:pPr defTabSz="914126"/>
                <a:endParaRPr lang="en-US" sz="1050" kern="0">
                  <a:solidFill>
                    <a:sysClr val="windowText" lastClr="000000"/>
                  </a:solidFill>
                </a:endParaRPr>
              </a:p>
            </p:txBody>
          </p:sp>
        </p:grpSp>
        <p:grpSp>
          <p:nvGrpSpPr>
            <p:cNvPr id="194" name="Group 193"/>
            <p:cNvGrpSpPr/>
            <p:nvPr/>
          </p:nvGrpSpPr>
          <p:grpSpPr>
            <a:xfrm>
              <a:off x="1939522" y="3101497"/>
              <a:ext cx="504163" cy="371398"/>
              <a:chOff x="5020210" y="454705"/>
              <a:chExt cx="1271016" cy="936310"/>
            </a:xfrm>
          </p:grpSpPr>
          <p:sp>
            <p:nvSpPr>
              <p:cNvPr id="195" name="Freeform 76"/>
              <p:cNvSpPr>
                <a:spLocks noEditPoints="1"/>
              </p:cNvSpPr>
              <p:nvPr/>
            </p:nvSpPr>
            <p:spPr bwMode="auto">
              <a:xfrm>
                <a:off x="5020210" y="546414"/>
                <a:ext cx="1271016" cy="844601"/>
              </a:xfrm>
              <a:custGeom>
                <a:avLst/>
                <a:gdLst/>
                <a:ahLst/>
                <a:cxnLst>
                  <a:cxn ang="0">
                    <a:pos x="0" y="1759"/>
                  </a:cxn>
                  <a:cxn ang="0">
                    <a:pos x="0" y="0"/>
                  </a:cxn>
                  <a:cxn ang="0">
                    <a:pos x="2656" y="0"/>
                  </a:cxn>
                  <a:cxn ang="0">
                    <a:pos x="2656" y="1721"/>
                  </a:cxn>
                  <a:cxn ang="0">
                    <a:pos x="2656" y="1759"/>
                  </a:cxn>
                  <a:cxn ang="0">
                    <a:pos x="0" y="1759"/>
                  </a:cxn>
                  <a:cxn ang="0">
                    <a:pos x="0" y="1759"/>
                  </a:cxn>
                  <a:cxn ang="0">
                    <a:pos x="2618" y="1721"/>
                  </a:cxn>
                  <a:cxn ang="0">
                    <a:pos x="2618" y="1683"/>
                  </a:cxn>
                  <a:cxn ang="0">
                    <a:pos x="2618" y="1721"/>
                  </a:cxn>
                  <a:cxn ang="0">
                    <a:pos x="2618" y="1721"/>
                  </a:cxn>
                  <a:cxn ang="0">
                    <a:pos x="76" y="1683"/>
                  </a:cxn>
                  <a:cxn ang="0">
                    <a:pos x="2580" y="1683"/>
                  </a:cxn>
                  <a:cxn ang="0">
                    <a:pos x="2580" y="75"/>
                  </a:cxn>
                  <a:cxn ang="0">
                    <a:pos x="76" y="75"/>
                  </a:cxn>
                  <a:cxn ang="0">
                    <a:pos x="76" y="1683"/>
                  </a:cxn>
                  <a:cxn ang="0">
                    <a:pos x="76" y="1683"/>
                  </a:cxn>
                </a:cxnLst>
                <a:rect l="0" t="0" r="r" b="b"/>
                <a:pathLst>
                  <a:path w="2656" h="1759">
                    <a:moveTo>
                      <a:pt x="0" y="1759"/>
                    </a:moveTo>
                    <a:lnTo>
                      <a:pt x="0" y="0"/>
                    </a:lnTo>
                    <a:lnTo>
                      <a:pt x="2656" y="0"/>
                    </a:lnTo>
                    <a:lnTo>
                      <a:pt x="2656" y="1721"/>
                    </a:lnTo>
                    <a:lnTo>
                      <a:pt x="2656" y="1759"/>
                    </a:lnTo>
                    <a:lnTo>
                      <a:pt x="0" y="1759"/>
                    </a:lnTo>
                    <a:lnTo>
                      <a:pt x="0" y="1759"/>
                    </a:lnTo>
                    <a:close/>
                    <a:moveTo>
                      <a:pt x="2618" y="1721"/>
                    </a:moveTo>
                    <a:lnTo>
                      <a:pt x="2618" y="1683"/>
                    </a:lnTo>
                    <a:lnTo>
                      <a:pt x="2618" y="1721"/>
                    </a:lnTo>
                    <a:lnTo>
                      <a:pt x="2618" y="1721"/>
                    </a:lnTo>
                    <a:close/>
                    <a:moveTo>
                      <a:pt x="76" y="1683"/>
                    </a:moveTo>
                    <a:lnTo>
                      <a:pt x="2580" y="1683"/>
                    </a:lnTo>
                    <a:lnTo>
                      <a:pt x="2580" y="75"/>
                    </a:lnTo>
                    <a:lnTo>
                      <a:pt x="76" y="75"/>
                    </a:lnTo>
                    <a:lnTo>
                      <a:pt x="76" y="1683"/>
                    </a:lnTo>
                    <a:lnTo>
                      <a:pt x="76" y="1683"/>
                    </a:lnTo>
                    <a:close/>
                  </a:path>
                </a:pathLst>
              </a:custGeom>
              <a:solidFill>
                <a:schemeClr val="bg2"/>
              </a:solidFill>
              <a:ln w="9525">
                <a:noFill/>
                <a:round/>
                <a:headEnd/>
                <a:tailEnd/>
              </a:ln>
            </p:spPr>
            <p:txBody>
              <a:bodyPr vert="horz" wrap="square" lIns="91440" tIns="45720" rIns="91440" bIns="45720" numCol="1" anchor="t" anchorCtr="0" compatLnSpc="1">
                <a:prstTxWarp prst="textNoShape">
                  <a:avLst/>
                </a:prstTxWarp>
              </a:bodyPr>
              <a:lstStyle/>
              <a:p>
                <a:endParaRPr lang="en-US" sz="1050">
                  <a:solidFill>
                    <a:srgbClr val="FFFFFF"/>
                  </a:solidFill>
                </a:endParaRPr>
              </a:p>
            </p:txBody>
          </p:sp>
          <p:sp>
            <p:nvSpPr>
              <p:cNvPr id="196" name="Freeform 77"/>
              <p:cNvSpPr>
                <a:spLocks/>
              </p:cNvSpPr>
              <p:nvPr/>
            </p:nvSpPr>
            <p:spPr bwMode="auto">
              <a:xfrm>
                <a:off x="5347199" y="1076991"/>
                <a:ext cx="148370" cy="137326"/>
              </a:xfrm>
              <a:custGeom>
                <a:avLst/>
                <a:gdLst/>
                <a:ahLst/>
                <a:cxnLst>
                  <a:cxn ang="0">
                    <a:pos x="0" y="60"/>
                  </a:cxn>
                  <a:cxn ang="0">
                    <a:pos x="110" y="121"/>
                  </a:cxn>
                  <a:cxn ang="0">
                    <a:pos x="121" y="96"/>
                  </a:cxn>
                  <a:cxn ang="0">
                    <a:pos x="111" y="0"/>
                  </a:cxn>
                  <a:cxn ang="0">
                    <a:pos x="0" y="60"/>
                  </a:cxn>
                </a:cxnLst>
                <a:rect l="0" t="0" r="r" b="b"/>
                <a:pathLst>
                  <a:path w="131" h="121">
                    <a:moveTo>
                      <a:pt x="0" y="60"/>
                    </a:moveTo>
                    <a:cubicBezTo>
                      <a:pt x="110" y="121"/>
                      <a:pt x="110" y="121"/>
                      <a:pt x="110" y="121"/>
                    </a:cubicBezTo>
                    <a:cubicBezTo>
                      <a:pt x="115" y="113"/>
                      <a:pt x="118" y="105"/>
                      <a:pt x="121" y="96"/>
                    </a:cubicBezTo>
                    <a:cubicBezTo>
                      <a:pt x="131" y="63"/>
                      <a:pt x="126" y="29"/>
                      <a:pt x="111" y="0"/>
                    </a:cubicBezTo>
                    <a:lnTo>
                      <a:pt x="0" y="60"/>
                    </a:lnTo>
                    <a:close/>
                  </a:path>
                </a:pathLst>
              </a:custGeom>
              <a:solidFill>
                <a:schemeClr val="bg2"/>
              </a:solidFill>
              <a:ln w="9525">
                <a:noFill/>
                <a:round/>
                <a:headEnd/>
                <a:tailEnd/>
              </a:ln>
            </p:spPr>
            <p:txBody>
              <a:bodyPr vert="horz" wrap="square" lIns="91440" tIns="45720" rIns="91440" bIns="45720" numCol="1" anchor="t" anchorCtr="0" compatLnSpc="1">
                <a:prstTxWarp prst="textNoShape">
                  <a:avLst/>
                </a:prstTxWarp>
              </a:bodyPr>
              <a:lstStyle/>
              <a:p>
                <a:endParaRPr lang="en-US" sz="1050">
                  <a:solidFill>
                    <a:srgbClr val="FFFFFF"/>
                  </a:solidFill>
                </a:endParaRPr>
              </a:p>
            </p:txBody>
          </p:sp>
          <p:sp>
            <p:nvSpPr>
              <p:cNvPr id="197" name="Freeform 78"/>
              <p:cNvSpPr>
                <a:spLocks/>
              </p:cNvSpPr>
              <p:nvPr/>
            </p:nvSpPr>
            <p:spPr bwMode="auto">
              <a:xfrm>
                <a:off x="5241564" y="987201"/>
                <a:ext cx="223755" cy="152211"/>
              </a:xfrm>
              <a:custGeom>
                <a:avLst/>
                <a:gdLst/>
                <a:ahLst/>
                <a:cxnLst>
                  <a:cxn ang="0">
                    <a:pos x="86" y="134"/>
                  </a:cxn>
                  <a:cxn ang="0">
                    <a:pos x="197" y="74"/>
                  </a:cxn>
                  <a:cxn ang="0">
                    <a:pos x="119" y="12"/>
                  </a:cxn>
                  <a:cxn ang="0">
                    <a:pos x="0" y="41"/>
                  </a:cxn>
                  <a:cxn ang="0">
                    <a:pos x="86" y="134"/>
                  </a:cxn>
                </a:cxnLst>
                <a:rect l="0" t="0" r="r" b="b"/>
                <a:pathLst>
                  <a:path w="197" h="134">
                    <a:moveTo>
                      <a:pt x="86" y="134"/>
                    </a:moveTo>
                    <a:cubicBezTo>
                      <a:pt x="197" y="74"/>
                      <a:pt x="197" y="74"/>
                      <a:pt x="197" y="74"/>
                    </a:cubicBezTo>
                    <a:cubicBezTo>
                      <a:pt x="181" y="44"/>
                      <a:pt x="154" y="21"/>
                      <a:pt x="119" y="12"/>
                    </a:cubicBezTo>
                    <a:cubicBezTo>
                      <a:pt x="75" y="0"/>
                      <a:pt x="31" y="13"/>
                      <a:pt x="0" y="41"/>
                    </a:cubicBezTo>
                    <a:lnTo>
                      <a:pt x="86" y="134"/>
                    </a:lnTo>
                    <a:close/>
                  </a:path>
                </a:pathLst>
              </a:custGeom>
              <a:solidFill>
                <a:schemeClr val="bg2"/>
              </a:solidFill>
              <a:ln w="9525">
                <a:noFill/>
                <a:round/>
                <a:headEnd/>
                <a:tailEnd/>
              </a:ln>
            </p:spPr>
            <p:txBody>
              <a:bodyPr vert="horz" wrap="square" lIns="91440" tIns="45720" rIns="91440" bIns="45720" numCol="1" anchor="t" anchorCtr="0" compatLnSpc="1">
                <a:prstTxWarp prst="textNoShape">
                  <a:avLst/>
                </a:prstTxWarp>
              </a:bodyPr>
              <a:lstStyle/>
              <a:p>
                <a:endParaRPr lang="en-US" sz="1050">
                  <a:solidFill>
                    <a:srgbClr val="FFFFFF"/>
                  </a:solidFill>
                </a:endParaRPr>
              </a:p>
            </p:txBody>
          </p:sp>
          <p:sp>
            <p:nvSpPr>
              <p:cNvPr id="198" name="Freeform 79"/>
              <p:cNvSpPr>
                <a:spLocks/>
              </p:cNvSpPr>
              <p:nvPr/>
            </p:nvSpPr>
            <p:spPr bwMode="auto">
              <a:xfrm>
                <a:off x="5171461" y="1040498"/>
                <a:ext cx="294818" cy="268889"/>
              </a:xfrm>
              <a:custGeom>
                <a:avLst/>
                <a:gdLst/>
                <a:ahLst/>
                <a:cxnLst>
                  <a:cxn ang="0">
                    <a:pos x="145" y="98"/>
                  </a:cxn>
                  <a:cxn ang="0">
                    <a:pos x="56" y="0"/>
                  </a:cxn>
                  <a:cxn ang="0">
                    <a:pos x="20" y="57"/>
                  </a:cxn>
                  <a:cxn ang="0">
                    <a:pos x="109" y="219"/>
                  </a:cxn>
                  <a:cxn ang="0">
                    <a:pos x="260" y="161"/>
                  </a:cxn>
                  <a:cxn ang="0">
                    <a:pos x="145" y="98"/>
                  </a:cxn>
                </a:cxnLst>
                <a:rect l="0" t="0" r="r" b="b"/>
                <a:pathLst>
                  <a:path w="260" h="237">
                    <a:moveTo>
                      <a:pt x="145" y="98"/>
                    </a:moveTo>
                    <a:cubicBezTo>
                      <a:pt x="56" y="0"/>
                      <a:pt x="56" y="0"/>
                      <a:pt x="56" y="0"/>
                    </a:cubicBezTo>
                    <a:cubicBezTo>
                      <a:pt x="40" y="15"/>
                      <a:pt x="27" y="35"/>
                      <a:pt x="20" y="57"/>
                    </a:cubicBezTo>
                    <a:cubicBezTo>
                      <a:pt x="0" y="126"/>
                      <a:pt x="39" y="198"/>
                      <a:pt x="109" y="219"/>
                    </a:cubicBezTo>
                    <a:cubicBezTo>
                      <a:pt x="168" y="237"/>
                      <a:pt x="230" y="211"/>
                      <a:pt x="260" y="161"/>
                    </a:cubicBezTo>
                    <a:lnTo>
                      <a:pt x="145" y="98"/>
                    </a:lnTo>
                    <a:close/>
                  </a:path>
                </a:pathLst>
              </a:custGeom>
              <a:solidFill>
                <a:schemeClr val="bg2"/>
              </a:solidFill>
              <a:ln w="9525">
                <a:noFill/>
                <a:round/>
                <a:headEnd/>
                <a:tailEnd/>
              </a:ln>
            </p:spPr>
            <p:txBody>
              <a:bodyPr vert="horz" wrap="square" lIns="91440" tIns="45720" rIns="91440" bIns="45720" numCol="1" anchor="t" anchorCtr="0" compatLnSpc="1">
                <a:prstTxWarp prst="textNoShape">
                  <a:avLst/>
                </a:prstTxWarp>
              </a:bodyPr>
              <a:lstStyle/>
              <a:p>
                <a:endParaRPr lang="en-US" sz="1050">
                  <a:solidFill>
                    <a:srgbClr val="FFFFFF"/>
                  </a:solidFill>
                </a:endParaRPr>
              </a:p>
            </p:txBody>
          </p:sp>
          <p:sp>
            <p:nvSpPr>
              <p:cNvPr id="199" name="Rectangle 80"/>
              <p:cNvSpPr>
                <a:spLocks noChangeArrowheads="1"/>
              </p:cNvSpPr>
              <p:nvPr/>
            </p:nvSpPr>
            <p:spPr bwMode="auto">
              <a:xfrm>
                <a:off x="5147453" y="715430"/>
                <a:ext cx="54258" cy="221834"/>
              </a:xfrm>
              <a:prstGeom prst="rect">
                <a:avLst/>
              </a:prstGeom>
              <a:solidFill>
                <a:schemeClr val="bg2"/>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sz="1050">
                  <a:solidFill>
                    <a:srgbClr val="FFFFFF"/>
                  </a:solidFill>
                </a:endParaRPr>
              </a:p>
            </p:txBody>
          </p:sp>
          <p:sp>
            <p:nvSpPr>
              <p:cNvPr id="200" name="Rectangle 81"/>
              <p:cNvSpPr>
                <a:spLocks noChangeArrowheads="1"/>
              </p:cNvSpPr>
              <p:nvPr/>
            </p:nvSpPr>
            <p:spPr bwMode="auto">
              <a:xfrm>
                <a:off x="5233881" y="624680"/>
                <a:ext cx="53298" cy="312584"/>
              </a:xfrm>
              <a:prstGeom prst="rect">
                <a:avLst/>
              </a:prstGeom>
              <a:solidFill>
                <a:schemeClr val="bg2"/>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sz="1050">
                  <a:solidFill>
                    <a:srgbClr val="FFFFFF"/>
                  </a:solidFill>
                </a:endParaRPr>
              </a:p>
            </p:txBody>
          </p:sp>
          <p:sp>
            <p:nvSpPr>
              <p:cNvPr id="201" name="Rectangle 82"/>
              <p:cNvSpPr>
                <a:spLocks noChangeArrowheads="1"/>
              </p:cNvSpPr>
              <p:nvPr/>
            </p:nvSpPr>
            <p:spPr bwMode="auto">
              <a:xfrm>
                <a:off x="5318870" y="833069"/>
                <a:ext cx="54258" cy="104195"/>
              </a:xfrm>
              <a:prstGeom prst="rect">
                <a:avLst/>
              </a:prstGeom>
              <a:solidFill>
                <a:schemeClr val="bg2"/>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sz="1050">
                  <a:solidFill>
                    <a:srgbClr val="FFFFFF"/>
                  </a:solidFill>
                </a:endParaRPr>
              </a:p>
            </p:txBody>
          </p:sp>
          <p:sp>
            <p:nvSpPr>
              <p:cNvPr id="202" name="Rectangle 83"/>
              <p:cNvSpPr>
                <a:spLocks noChangeArrowheads="1"/>
              </p:cNvSpPr>
              <p:nvPr/>
            </p:nvSpPr>
            <p:spPr bwMode="auto">
              <a:xfrm>
                <a:off x="5404818" y="720712"/>
                <a:ext cx="53298" cy="216552"/>
              </a:xfrm>
              <a:prstGeom prst="rect">
                <a:avLst/>
              </a:prstGeom>
              <a:solidFill>
                <a:schemeClr val="bg2"/>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sz="1050">
                  <a:solidFill>
                    <a:srgbClr val="FFFFFF"/>
                  </a:solidFill>
                </a:endParaRPr>
              </a:p>
            </p:txBody>
          </p:sp>
          <p:sp>
            <p:nvSpPr>
              <p:cNvPr id="203" name="Rectangle 84"/>
              <p:cNvSpPr>
                <a:spLocks noChangeArrowheads="1"/>
              </p:cNvSpPr>
              <p:nvPr/>
            </p:nvSpPr>
            <p:spPr bwMode="auto">
              <a:xfrm>
                <a:off x="5490287" y="669815"/>
                <a:ext cx="54258" cy="267449"/>
              </a:xfrm>
              <a:prstGeom prst="rect">
                <a:avLst/>
              </a:prstGeom>
              <a:solidFill>
                <a:schemeClr val="bg2"/>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sz="1050">
                  <a:solidFill>
                    <a:srgbClr val="FFFFFF"/>
                  </a:solidFill>
                </a:endParaRPr>
              </a:p>
            </p:txBody>
          </p:sp>
          <p:grpSp>
            <p:nvGrpSpPr>
              <p:cNvPr id="204" name="Group 203"/>
              <p:cNvGrpSpPr/>
              <p:nvPr/>
            </p:nvGrpSpPr>
            <p:grpSpPr>
              <a:xfrm>
                <a:off x="5690994" y="828027"/>
                <a:ext cx="455672" cy="281374"/>
                <a:chOff x="5690994" y="669815"/>
                <a:chExt cx="455672" cy="281374"/>
              </a:xfrm>
            </p:grpSpPr>
            <p:sp>
              <p:nvSpPr>
                <p:cNvPr id="209" name="Freeform 85"/>
                <p:cNvSpPr>
                  <a:spLocks/>
                </p:cNvSpPr>
                <p:nvPr/>
              </p:nvSpPr>
              <p:spPr bwMode="auto">
                <a:xfrm>
                  <a:off x="5691954" y="669815"/>
                  <a:ext cx="454712" cy="281374"/>
                </a:xfrm>
                <a:custGeom>
                  <a:avLst/>
                  <a:gdLst/>
                  <a:ahLst/>
                  <a:cxnLst>
                    <a:cxn ang="0">
                      <a:pos x="0" y="586"/>
                    </a:cxn>
                    <a:cxn ang="0">
                      <a:pos x="0" y="0"/>
                    </a:cxn>
                    <a:cxn ang="0">
                      <a:pos x="38" y="0"/>
                    </a:cxn>
                    <a:cxn ang="0">
                      <a:pos x="38" y="548"/>
                    </a:cxn>
                    <a:cxn ang="0">
                      <a:pos x="947" y="548"/>
                    </a:cxn>
                    <a:cxn ang="0">
                      <a:pos x="947" y="586"/>
                    </a:cxn>
                    <a:cxn ang="0">
                      <a:pos x="0" y="586"/>
                    </a:cxn>
                    <a:cxn ang="0">
                      <a:pos x="0" y="586"/>
                    </a:cxn>
                  </a:cxnLst>
                  <a:rect l="0" t="0" r="r" b="b"/>
                  <a:pathLst>
                    <a:path w="947" h="586">
                      <a:moveTo>
                        <a:pt x="0" y="586"/>
                      </a:moveTo>
                      <a:lnTo>
                        <a:pt x="0" y="0"/>
                      </a:lnTo>
                      <a:lnTo>
                        <a:pt x="38" y="0"/>
                      </a:lnTo>
                      <a:lnTo>
                        <a:pt x="38" y="548"/>
                      </a:lnTo>
                      <a:lnTo>
                        <a:pt x="947" y="548"/>
                      </a:lnTo>
                      <a:lnTo>
                        <a:pt x="947" y="586"/>
                      </a:lnTo>
                      <a:lnTo>
                        <a:pt x="0" y="586"/>
                      </a:lnTo>
                      <a:lnTo>
                        <a:pt x="0" y="586"/>
                      </a:lnTo>
                      <a:close/>
                    </a:path>
                  </a:pathLst>
                </a:custGeom>
                <a:solidFill>
                  <a:schemeClr val="bg2"/>
                </a:solidFill>
                <a:ln w="9525">
                  <a:noFill/>
                  <a:round/>
                  <a:headEnd/>
                  <a:tailEnd/>
                </a:ln>
              </p:spPr>
              <p:txBody>
                <a:bodyPr vert="horz" wrap="square" lIns="91440" tIns="45720" rIns="91440" bIns="45720" numCol="1" anchor="t" anchorCtr="0" compatLnSpc="1">
                  <a:prstTxWarp prst="textNoShape">
                    <a:avLst/>
                  </a:prstTxWarp>
                </a:bodyPr>
                <a:lstStyle/>
                <a:p>
                  <a:endParaRPr lang="en-US" sz="1050">
                    <a:solidFill>
                      <a:srgbClr val="FFFFFF"/>
                    </a:solidFill>
                  </a:endParaRPr>
                </a:p>
              </p:txBody>
            </p:sp>
            <p:sp>
              <p:nvSpPr>
                <p:cNvPr id="210" name="Freeform 86"/>
                <p:cNvSpPr>
                  <a:spLocks/>
                </p:cNvSpPr>
                <p:nvPr/>
              </p:nvSpPr>
              <p:spPr bwMode="auto">
                <a:xfrm>
                  <a:off x="5690994" y="690462"/>
                  <a:ext cx="455672" cy="213191"/>
                </a:xfrm>
                <a:custGeom>
                  <a:avLst/>
                  <a:gdLst/>
                  <a:ahLst/>
                  <a:cxnLst>
                    <a:cxn ang="0">
                      <a:pos x="668" y="266"/>
                    </a:cxn>
                    <a:cxn ang="0">
                      <a:pos x="574" y="354"/>
                    </a:cxn>
                    <a:cxn ang="0">
                      <a:pos x="477" y="193"/>
                    </a:cxn>
                    <a:cxn ang="0">
                      <a:pos x="392" y="432"/>
                    </a:cxn>
                    <a:cxn ang="0">
                      <a:pos x="281" y="359"/>
                    </a:cxn>
                    <a:cxn ang="0">
                      <a:pos x="241" y="441"/>
                    </a:cxn>
                    <a:cxn ang="0">
                      <a:pos x="120" y="205"/>
                    </a:cxn>
                    <a:cxn ang="0">
                      <a:pos x="42" y="333"/>
                    </a:cxn>
                    <a:cxn ang="0">
                      <a:pos x="0" y="307"/>
                    </a:cxn>
                    <a:cxn ang="0">
                      <a:pos x="123" y="108"/>
                    </a:cxn>
                    <a:cxn ang="0">
                      <a:pos x="238" y="333"/>
                    </a:cxn>
                    <a:cxn ang="0">
                      <a:pos x="260" y="290"/>
                    </a:cxn>
                    <a:cxn ang="0">
                      <a:pos x="368" y="359"/>
                    </a:cxn>
                    <a:cxn ang="0">
                      <a:pos x="465" y="85"/>
                    </a:cxn>
                    <a:cxn ang="0">
                      <a:pos x="586" y="281"/>
                    </a:cxn>
                    <a:cxn ang="0">
                      <a:pos x="692" y="181"/>
                    </a:cxn>
                    <a:cxn ang="0">
                      <a:pos x="734" y="323"/>
                    </a:cxn>
                    <a:cxn ang="0">
                      <a:pos x="907" y="0"/>
                    </a:cxn>
                    <a:cxn ang="0">
                      <a:pos x="949" y="21"/>
                    </a:cxn>
                    <a:cxn ang="0">
                      <a:pos x="723" y="444"/>
                    </a:cxn>
                    <a:cxn ang="0">
                      <a:pos x="668" y="266"/>
                    </a:cxn>
                    <a:cxn ang="0">
                      <a:pos x="668" y="266"/>
                    </a:cxn>
                  </a:cxnLst>
                  <a:rect l="0" t="0" r="r" b="b"/>
                  <a:pathLst>
                    <a:path w="949" h="444">
                      <a:moveTo>
                        <a:pt x="668" y="266"/>
                      </a:moveTo>
                      <a:lnTo>
                        <a:pt x="574" y="354"/>
                      </a:lnTo>
                      <a:lnTo>
                        <a:pt x="477" y="193"/>
                      </a:lnTo>
                      <a:lnTo>
                        <a:pt x="392" y="432"/>
                      </a:lnTo>
                      <a:lnTo>
                        <a:pt x="281" y="359"/>
                      </a:lnTo>
                      <a:lnTo>
                        <a:pt x="241" y="441"/>
                      </a:lnTo>
                      <a:lnTo>
                        <a:pt x="120" y="205"/>
                      </a:lnTo>
                      <a:lnTo>
                        <a:pt x="42" y="333"/>
                      </a:lnTo>
                      <a:lnTo>
                        <a:pt x="0" y="307"/>
                      </a:lnTo>
                      <a:lnTo>
                        <a:pt x="123" y="108"/>
                      </a:lnTo>
                      <a:lnTo>
                        <a:pt x="238" y="333"/>
                      </a:lnTo>
                      <a:lnTo>
                        <a:pt x="260" y="290"/>
                      </a:lnTo>
                      <a:lnTo>
                        <a:pt x="368" y="359"/>
                      </a:lnTo>
                      <a:lnTo>
                        <a:pt x="465" y="85"/>
                      </a:lnTo>
                      <a:lnTo>
                        <a:pt x="586" y="281"/>
                      </a:lnTo>
                      <a:lnTo>
                        <a:pt x="692" y="181"/>
                      </a:lnTo>
                      <a:lnTo>
                        <a:pt x="734" y="323"/>
                      </a:lnTo>
                      <a:lnTo>
                        <a:pt x="907" y="0"/>
                      </a:lnTo>
                      <a:lnTo>
                        <a:pt x="949" y="21"/>
                      </a:lnTo>
                      <a:lnTo>
                        <a:pt x="723" y="444"/>
                      </a:lnTo>
                      <a:lnTo>
                        <a:pt x="668" y="266"/>
                      </a:lnTo>
                      <a:lnTo>
                        <a:pt x="668" y="266"/>
                      </a:lnTo>
                      <a:close/>
                    </a:path>
                  </a:pathLst>
                </a:custGeom>
                <a:solidFill>
                  <a:schemeClr val="bg2"/>
                </a:solidFill>
                <a:ln w="9525">
                  <a:noFill/>
                  <a:round/>
                  <a:headEnd/>
                  <a:tailEnd/>
                </a:ln>
              </p:spPr>
              <p:txBody>
                <a:bodyPr vert="horz" wrap="square" lIns="91440" tIns="45720" rIns="91440" bIns="45720" numCol="1" anchor="t" anchorCtr="0" compatLnSpc="1">
                  <a:prstTxWarp prst="textNoShape">
                    <a:avLst/>
                  </a:prstTxWarp>
                </a:bodyPr>
                <a:lstStyle/>
                <a:p>
                  <a:endParaRPr lang="en-US" sz="1050">
                    <a:solidFill>
                      <a:srgbClr val="FFFFFF"/>
                    </a:solidFill>
                  </a:endParaRPr>
                </a:p>
              </p:txBody>
            </p:sp>
          </p:grpSp>
          <p:sp>
            <p:nvSpPr>
              <p:cNvPr id="205" name="Rectangle 204"/>
              <p:cNvSpPr/>
              <p:nvPr/>
            </p:nvSpPr>
            <p:spPr bwMode="gray">
              <a:xfrm>
                <a:off x="5020210" y="454705"/>
                <a:ext cx="1271016" cy="114304"/>
              </a:xfrm>
              <a:prstGeom prst="rect">
                <a:avLst/>
              </a:prstGeom>
              <a:solidFill>
                <a:schemeClr val="bg2"/>
              </a:solidFill>
              <a:ln w="9525">
                <a:noFill/>
                <a:round/>
                <a:headEnd/>
                <a:tailEnd/>
              </a:ln>
            </p:spPr>
            <p:txBody>
              <a:bodyPr vert="horz" wrap="square" lIns="91440" tIns="45720" rIns="91440" bIns="45720" numCol="1" anchor="t" anchorCtr="0" compatLnSpc="1">
                <a:prstTxWarp prst="textNoShape">
                  <a:avLst/>
                </a:prstTxWarp>
              </a:bodyPr>
              <a:lstStyle/>
              <a:p>
                <a:endParaRPr lang="en-US" sz="1050">
                  <a:solidFill>
                    <a:srgbClr val="FFFFFF"/>
                  </a:solidFill>
                </a:endParaRPr>
              </a:p>
            </p:txBody>
          </p:sp>
          <p:sp>
            <p:nvSpPr>
              <p:cNvPr id="206" name="Oval 205"/>
              <p:cNvSpPr/>
              <p:nvPr/>
            </p:nvSpPr>
            <p:spPr bwMode="gray">
              <a:xfrm>
                <a:off x="6160505" y="488824"/>
                <a:ext cx="51068" cy="51068"/>
              </a:xfrm>
              <a:prstGeom prst="ellipse">
                <a:avLst/>
              </a:prstGeom>
              <a:solidFill>
                <a:srgbClr val="169AFF"/>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lang="en-US" sz="1050">
                  <a:solidFill>
                    <a:srgbClr val="FFFFFF"/>
                  </a:solidFill>
                </a:endParaRPr>
              </a:p>
            </p:txBody>
          </p:sp>
          <p:sp>
            <p:nvSpPr>
              <p:cNvPr id="207" name="Oval 206"/>
              <p:cNvSpPr/>
              <p:nvPr/>
            </p:nvSpPr>
            <p:spPr bwMode="gray">
              <a:xfrm>
                <a:off x="6055318" y="488824"/>
                <a:ext cx="51068" cy="51068"/>
              </a:xfrm>
              <a:prstGeom prst="ellipse">
                <a:avLst/>
              </a:prstGeom>
              <a:solidFill>
                <a:srgbClr val="169AFF"/>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lang="en-US" sz="1050">
                  <a:solidFill>
                    <a:srgbClr val="FFFFFF"/>
                  </a:solidFill>
                </a:endParaRPr>
              </a:p>
            </p:txBody>
          </p:sp>
          <p:sp>
            <p:nvSpPr>
              <p:cNvPr id="208" name="Oval 207"/>
              <p:cNvSpPr/>
              <p:nvPr/>
            </p:nvSpPr>
            <p:spPr bwMode="gray">
              <a:xfrm>
                <a:off x="5941430" y="488824"/>
                <a:ext cx="51068" cy="51068"/>
              </a:xfrm>
              <a:prstGeom prst="ellipse">
                <a:avLst/>
              </a:prstGeom>
              <a:solidFill>
                <a:srgbClr val="169AFF"/>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lang="en-US" sz="1050">
                  <a:solidFill>
                    <a:srgbClr val="FFFFFF"/>
                  </a:solidFill>
                </a:endParaRPr>
              </a:p>
            </p:txBody>
          </p:sp>
        </p:grpSp>
      </p:grpSp>
      <p:grpSp>
        <p:nvGrpSpPr>
          <p:cNvPr id="479" name="Group 478"/>
          <p:cNvGrpSpPr/>
          <p:nvPr/>
        </p:nvGrpSpPr>
        <p:grpSpPr>
          <a:xfrm>
            <a:off x="10453469" y="661717"/>
            <a:ext cx="1413684" cy="493293"/>
            <a:chOff x="8091538" y="604617"/>
            <a:chExt cx="1413684" cy="493293"/>
          </a:xfrm>
        </p:grpSpPr>
        <p:sp>
          <p:nvSpPr>
            <p:cNvPr id="480" name="Rectangle 479"/>
            <p:cNvSpPr/>
            <p:nvPr/>
          </p:nvSpPr>
          <p:spPr>
            <a:xfrm>
              <a:off x="8187665" y="626301"/>
              <a:ext cx="1221430" cy="471609"/>
            </a:xfrm>
            <a:prstGeom prst="rect">
              <a:avLst/>
            </a:prstGeom>
            <a:solidFill>
              <a:srgbClr val="09ADFF">
                <a:lumMod val="50000"/>
              </a:srgbClr>
            </a:solidFill>
            <a:ln w="57150">
              <a:solidFill>
                <a:srgbClr val="00547E"/>
              </a:solidFill>
              <a:miter lim="800000"/>
              <a:headEnd/>
              <a:tailEnd/>
            </a:ln>
            <a:effectLst>
              <a:outerShdw blurRad="50800" dist="38100" dir="5400000" algn="t" rotWithShape="0">
                <a:prstClr val="black">
                  <a:alpha val="40000"/>
                </a:prstClr>
              </a:outerShdw>
            </a:effectLst>
          </p:spPr>
          <p:txBody>
            <a:bodyPr wrap="none" rtlCol="0" anchor="ctr"/>
            <a:lstStyle/>
            <a:p>
              <a:pPr algn="ctr">
                <a:defRPr/>
              </a:pPr>
              <a:endParaRPr lang="en-US" kern="0" dirty="0">
                <a:solidFill>
                  <a:srgbClr val="09ADFF"/>
                </a:solidFill>
                <a:latin typeface="Arial"/>
              </a:endParaRPr>
            </a:p>
          </p:txBody>
        </p:sp>
        <p:sp>
          <p:nvSpPr>
            <p:cNvPr id="481" name="TextBox 480"/>
            <p:cNvSpPr txBox="1"/>
            <p:nvPr/>
          </p:nvSpPr>
          <p:spPr>
            <a:xfrm>
              <a:off x="8091538" y="604617"/>
              <a:ext cx="1413684" cy="246221"/>
            </a:xfrm>
            <a:prstGeom prst="rect">
              <a:avLst/>
            </a:prstGeom>
            <a:noFill/>
          </p:spPr>
          <p:txBody>
            <a:bodyPr wrap="square" rtlCol="0">
              <a:spAutoFit/>
            </a:bodyPr>
            <a:lstStyle>
              <a:defPPr>
                <a:defRPr lang="en-US"/>
              </a:defPPr>
              <a:lvl1pPr>
                <a:defRPr sz="1200" b="1">
                  <a:solidFill>
                    <a:schemeClr val="accent5">
                      <a:lumMod val="20000"/>
                      <a:lumOff val="80000"/>
                    </a:schemeClr>
                  </a:solidFill>
                </a:defRPr>
              </a:lvl1pPr>
            </a:lstStyle>
            <a:p>
              <a:pPr algn="ctr"/>
              <a:r>
                <a:rPr lang="en-US" sz="1000" b="0" dirty="0">
                  <a:solidFill>
                    <a:srgbClr val="707072">
                      <a:lumMod val="20000"/>
                      <a:lumOff val="80000"/>
                    </a:srgbClr>
                  </a:solidFill>
                  <a:ea typeface="Calibri" charset="0"/>
                  <a:cs typeface="Calibri" charset="0"/>
                </a:rPr>
                <a:t>Third Party Ecosystem</a:t>
              </a:r>
            </a:p>
          </p:txBody>
        </p:sp>
        <p:grpSp>
          <p:nvGrpSpPr>
            <p:cNvPr id="482" name="Group 481"/>
            <p:cNvGrpSpPr/>
            <p:nvPr/>
          </p:nvGrpSpPr>
          <p:grpSpPr>
            <a:xfrm flipV="1">
              <a:off x="8552409" y="881815"/>
              <a:ext cx="520044" cy="155332"/>
              <a:chOff x="5210457" y="2239479"/>
              <a:chExt cx="1366377" cy="408124"/>
            </a:xfrm>
          </p:grpSpPr>
          <p:sp>
            <p:nvSpPr>
              <p:cNvPr id="483" name="Rectangle 482"/>
              <p:cNvSpPr/>
              <p:nvPr/>
            </p:nvSpPr>
            <p:spPr>
              <a:xfrm>
                <a:off x="5266143" y="2271838"/>
                <a:ext cx="1257299" cy="322843"/>
              </a:xfrm>
              <a:prstGeom prst="rect">
                <a:avLst/>
              </a:prstGeom>
              <a:solidFill>
                <a:srgbClr val="005884"/>
              </a:solidFill>
              <a:ln w="9525">
                <a:noFill/>
                <a:miter lim="800000"/>
                <a:headEnd/>
                <a:tailEnd/>
              </a:ln>
            </p:spPr>
            <p:txBody>
              <a:bodyPr wrap="square" rtlCol="0" anchor="ctr"/>
              <a:lstStyle/>
              <a:p>
                <a:pPr algn="ctr" defTabSz="914126"/>
                <a:endParaRPr lang="en-US" sz="1799" kern="0" dirty="0">
                  <a:solidFill>
                    <a:srgbClr val="404040"/>
                  </a:solidFill>
                  <a:latin typeface="Arial"/>
                </a:endParaRPr>
              </a:p>
            </p:txBody>
          </p:sp>
          <p:sp>
            <p:nvSpPr>
              <p:cNvPr id="484" name="Freeform 13"/>
              <p:cNvSpPr>
                <a:spLocks noEditPoints="1"/>
              </p:cNvSpPr>
              <p:nvPr/>
            </p:nvSpPr>
            <p:spPr bwMode="auto">
              <a:xfrm>
                <a:off x="5210457" y="2239479"/>
                <a:ext cx="1366377" cy="408124"/>
              </a:xfrm>
              <a:custGeom>
                <a:avLst/>
                <a:gdLst>
                  <a:gd name="T0" fmla="*/ 230 w 241"/>
                  <a:gd name="T1" fmla="*/ 0 h 70"/>
                  <a:gd name="T2" fmla="*/ 11 w 241"/>
                  <a:gd name="T3" fmla="*/ 0 h 70"/>
                  <a:gd name="T4" fmla="*/ 0 w 241"/>
                  <a:gd name="T5" fmla="*/ 11 h 70"/>
                  <a:gd name="T6" fmla="*/ 0 w 241"/>
                  <a:gd name="T7" fmla="*/ 58 h 70"/>
                  <a:gd name="T8" fmla="*/ 11 w 241"/>
                  <a:gd name="T9" fmla="*/ 70 h 70"/>
                  <a:gd name="T10" fmla="*/ 230 w 241"/>
                  <a:gd name="T11" fmla="*/ 70 h 70"/>
                  <a:gd name="T12" fmla="*/ 241 w 241"/>
                  <a:gd name="T13" fmla="*/ 58 h 70"/>
                  <a:gd name="T14" fmla="*/ 241 w 241"/>
                  <a:gd name="T15" fmla="*/ 11 h 70"/>
                  <a:gd name="T16" fmla="*/ 230 w 241"/>
                  <a:gd name="T17" fmla="*/ 0 h 70"/>
                  <a:gd name="T18" fmla="*/ 163 w 241"/>
                  <a:gd name="T19" fmla="*/ 45 h 70"/>
                  <a:gd name="T20" fmla="*/ 25 w 241"/>
                  <a:gd name="T21" fmla="*/ 45 h 70"/>
                  <a:gd name="T22" fmla="*/ 25 w 241"/>
                  <a:gd name="T23" fmla="*/ 24 h 70"/>
                  <a:gd name="T24" fmla="*/ 163 w 241"/>
                  <a:gd name="T25" fmla="*/ 24 h 70"/>
                  <a:gd name="T26" fmla="*/ 163 w 241"/>
                  <a:gd name="T27" fmla="*/ 45 h 70"/>
                  <a:gd name="T28" fmla="*/ 212 w 241"/>
                  <a:gd name="T29" fmla="*/ 44 h 70"/>
                  <a:gd name="T30" fmla="*/ 202 w 241"/>
                  <a:gd name="T31" fmla="*/ 35 h 70"/>
                  <a:gd name="T32" fmla="*/ 212 w 241"/>
                  <a:gd name="T33" fmla="*/ 25 h 70"/>
                  <a:gd name="T34" fmla="*/ 222 w 241"/>
                  <a:gd name="T35" fmla="*/ 35 h 70"/>
                  <a:gd name="T36" fmla="*/ 212 w 241"/>
                  <a:gd name="T37" fmla="*/ 44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41" h="70">
                    <a:moveTo>
                      <a:pt x="230" y="0"/>
                    </a:moveTo>
                    <a:cubicBezTo>
                      <a:pt x="11" y="0"/>
                      <a:pt x="11" y="0"/>
                      <a:pt x="11" y="0"/>
                    </a:cubicBezTo>
                    <a:cubicBezTo>
                      <a:pt x="5" y="0"/>
                      <a:pt x="0" y="5"/>
                      <a:pt x="0" y="11"/>
                    </a:cubicBezTo>
                    <a:cubicBezTo>
                      <a:pt x="0" y="58"/>
                      <a:pt x="0" y="58"/>
                      <a:pt x="0" y="58"/>
                    </a:cubicBezTo>
                    <a:cubicBezTo>
                      <a:pt x="0" y="65"/>
                      <a:pt x="5" y="70"/>
                      <a:pt x="11" y="70"/>
                    </a:cubicBezTo>
                    <a:cubicBezTo>
                      <a:pt x="230" y="70"/>
                      <a:pt x="230" y="70"/>
                      <a:pt x="230" y="70"/>
                    </a:cubicBezTo>
                    <a:cubicBezTo>
                      <a:pt x="236" y="70"/>
                      <a:pt x="241" y="65"/>
                      <a:pt x="241" y="58"/>
                    </a:cubicBezTo>
                    <a:cubicBezTo>
                      <a:pt x="241" y="11"/>
                      <a:pt x="241" y="11"/>
                      <a:pt x="241" y="11"/>
                    </a:cubicBezTo>
                    <a:cubicBezTo>
                      <a:pt x="241" y="5"/>
                      <a:pt x="236" y="0"/>
                      <a:pt x="230" y="0"/>
                    </a:cubicBezTo>
                    <a:close/>
                    <a:moveTo>
                      <a:pt x="163" y="45"/>
                    </a:moveTo>
                    <a:cubicBezTo>
                      <a:pt x="25" y="45"/>
                      <a:pt x="25" y="45"/>
                      <a:pt x="25" y="45"/>
                    </a:cubicBezTo>
                    <a:cubicBezTo>
                      <a:pt x="25" y="24"/>
                      <a:pt x="25" y="24"/>
                      <a:pt x="25" y="24"/>
                    </a:cubicBezTo>
                    <a:cubicBezTo>
                      <a:pt x="163" y="24"/>
                      <a:pt x="163" y="24"/>
                      <a:pt x="163" y="24"/>
                    </a:cubicBezTo>
                    <a:lnTo>
                      <a:pt x="163" y="45"/>
                    </a:lnTo>
                    <a:close/>
                    <a:moveTo>
                      <a:pt x="212" y="44"/>
                    </a:moveTo>
                    <a:cubicBezTo>
                      <a:pt x="207" y="44"/>
                      <a:pt x="202" y="40"/>
                      <a:pt x="202" y="35"/>
                    </a:cubicBezTo>
                    <a:cubicBezTo>
                      <a:pt x="202" y="29"/>
                      <a:pt x="207" y="25"/>
                      <a:pt x="212" y="25"/>
                    </a:cubicBezTo>
                    <a:cubicBezTo>
                      <a:pt x="218" y="25"/>
                      <a:pt x="222" y="29"/>
                      <a:pt x="222" y="35"/>
                    </a:cubicBezTo>
                    <a:cubicBezTo>
                      <a:pt x="222" y="40"/>
                      <a:pt x="218" y="44"/>
                      <a:pt x="212" y="44"/>
                    </a:cubicBezTo>
                    <a:close/>
                  </a:path>
                </a:pathLst>
              </a:custGeom>
              <a:solidFill>
                <a:schemeClr val="bg2"/>
              </a:solidFill>
              <a:ln w="12700">
                <a:noFill/>
              </a:ln>
            </p:spPr>
            <p:txBody>
              <a:bodyPr vert="horz" wrap="square" lIns="91416" tIns="45708" rIns="91416" bIns="45708" numCol="1" anchor="t" anchorCtr="0" compatLnSpc="1">
                <a:prstTxWarp prst="textNoShape">
                  <a:avLst/>
                </a:prstTxWarp>
              </a:bodyPr>
              <a:lstStyle/>
              <a:p>
                <a:pPr defTabSz="914126"/>
                <a:endParaRPr lang="en-US" sz="1799" kern="0">
                  <a:solidFill>
                    <a:sysClr val="windowText" lastClr="000000"/>
                  </a:solidFill>
                </a:endParaRPr>
              </a:p>
            </p:txBody>
          </p:sp>
        </p:grpSp>
      </p:grpSp>
      <p:sp>
        <p:nvSpPr>
          <p:cNvPr id="2" name="Footer Placeholder 1"/>
          <p:cNvSpPr>
            <a:spLocks noGrp="1"/>
          </p:cNvSpPr>
          <p:nvPr>
            <p:ph type="ftr" sz="quarter" idx="11"/>
          </p:nvPr>
        </p:nvSpPr>
        <p:spPr/>
        <p:txBody>
          <a:bodyPr/>
          <a:lstStyle/>
          <a:p>
            <a:r>
              <a:rPr lang="en-US" smtClean="0"/>
              <a:t>Symantec Confidential - NDA required</a:t>
            </a:r>
            <a:endParaRPr lang="en-US" dirty="0"/>
          </a:p>
        </p:txBody>
      </p:sp>
    </p:spTree>
    <p:extLst>
      <p:ext uri="{BB962C8B-B14F-4D97-AF65-F5344CB8AC3E}">
        <p14:creationId xmlns:p14="http://schemas.microsoft.com/office/powerpoint/2010/main" val="32929619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42" fill="hold" grpId="0" nodeType="clickEffect">
                                  <p:stCondLst>
                                    <p:cond delay="0"/>
                                  </p:stCondLst>
                                  <p:childTnLst>
                                    <p:set>
                                      <p:cBhvr>
                                        <p:cTn id="6" dur="1" fill="hold">
                                          <p:stCondLst>
                                            <p:cond delay="0"/>
                                          </p:stCondLst>
                                        </p:cTn>
                                        <p:tgtEl>
                                          <p:spTgt spid="150"/>
                                        </p:tgtEl>
                                        <p:attrNameLst>
                                          <p:attrName>style.visibility</p:attrName>
                                        </p:attrNameLst>
                                      </p:cBhvr>
                                      <p:to>
                                        <p:strVal val="visible"/>
                                      </p:to>
                                    </p:set>
                                    <p:animEffect transition="in" filter="barn(outHorizontal)">
                                      <p:cBhvr>
                                        <p:cTn id="7" dur="500"/>
                                        <p:tgtEl>
                                          <p:spTgt spid="150"/>
                                        </p:tgtEl>
                                      </p:cBhvr>
                                    </p:animEffect>
                                  </p:childTnLst>
                                </p:cTn>
                              </p:par>
                              <p:par>
                                <p:cTn id="8" presetID="16" presetClass="entr" presetSubtype="42" fill="hold" grpId="0" nodeType="withEffect">
                                  <p:stCondLst>
                                    <p:cond delay="0"/>
                                  </p:stCondLst>
                                  <p:childTnLst>
                                    <p:set>
                                      <p:cBhvr>
                                        <p:cTn id="9" dur="1" fill="hold">
                                          <p:stCondLst>
                                            <p:cond delay="0"/>
                                          </p:stCondLst>
                                        </p:cTn>
                                        <p:tgtEl>
                                          <p:spTgt spid="151"/>
                                        </p:tgtEl>
                                        <p:attrNameLst>
                                          <p:attrName>style.visibility</p:attrName>
                                        </p:attrNameLst>
                                      </p:cBhvr>
                                      <p:to>
                                        <p:strVal val="visible"/>
                                      </p:to>
                                    </p:set>
                                    <p:animEffect transition="in" filter="barn(outHorizontal)">
                                      <p:cBhvr>
                                        <p:cTn id="10" dur="500"/>
                                        <p:tgtEl>
                                          <p:spTgt spid="151"/>
                                        </p:tgtEl>
                                      </p:cBhvr>
                                    </p:animEffect>
                                  </p:childTnLst>
                                </p:cTn>
                              </p:par>
                              <p:par>
                                <p:cTn id="11" presetID="16" presetClass="entr" presetSubtype="42" fill="hold" grpId="0" nodeType="withEffect">
                                  <p:stCondLst>
                                    <p:cond delay="0"/>
                                  </p:stCondLst>
                                  <p:childTnLst>
                                    <p:set>
                                      <p:cBhvr>
                                        <p:cTn id="12" dur="1" fill="hold">
                                          <p:stCondLst>
                                            <p:cond delay="0"/>
                                          </p:stCondLst>
                                        </p:cTn>
                                        <p:tgtEl>
                                          <p:spTgt spid="211"/>
                                        </p:tgtEl>
                                        <p:attrNameLst>
                                          <p:attrName>style.visibility</p:attrName>
                                        </p:attrNameLst>
                                      </p:cBhvr>
                                      <p:to>
                                        <p:strVal val="visible"/>
                                      </p:to>
                                    </p:set>
                                    <p:animEffect transition="in" filter="barn(outHorizontal)">
                                      <p:cBhvr>
                                        <p:cTn id="13" dur="500"/>
                                        <p:tgtEl>
                                          <p:spTgt spid="211"/>
                                        </p:tgtEl>
                                      </p:cBhvr>
                                    </p:animEffect>
                                  </p:childTnLst>
                                </p:cTn>
                              </p:par>
                              <p:par>
                                <p:cTn id="14" presetID="16" presetClass="entr" presetSubtype="42" fill="hold" grpId="0" nodeType="withEffect">
                                  <p:stCondLst>
                                    <p:cond delay="0"/>
                                  </p:stCondLst>
                                  <p:childTnLst>
                                    <p:set>
                                      <p:cBhvr>
                                        <p:cTn id="15" dur="1" fill="hold">
                                          <p:stCondLst>
                                            <p:cond delay="0"/>
                                          </p:stCondLst>
                                        </p:cTn>
                                        <p:tgtEl>
                                          <p:spTgt spid="212"/>
                                        </p:tgtEl>
                                        <p:attrNameLst>
                                          <p:attrName>style.visibility</p:attrName>
                                        </p:attrNameLst>
                                      </p:cBhvr>
                                      <p:to>
                                        <p:strVal val="visible"/>
                                      </p:to>
                                    </p:set>
                                    <p:animEffect transition="in" filter="barn(outHorizontal)">
                                      <p:cBhvr>
                                        <p:cTn id="16" dur="500"/>
                                        <p:tgtEl>
                                          <p:spTgt spid="212"/>
                                        </p:tgtEl>
                                      </p:cBhvr>
                                    </p:animEffect>
                                  </p:childTnLst>
                                </p:cTn>
                              </p:par>
                              <p:par>
                                <p:cTn id="17" presetID="22" presetClass="entr" presetSubtype="2" fill="hold" nodeType="withEffect">
                                  <p:stCondLst>
                                    <p:cond delay="250"/>
                                  </p:stCondLst>
                                  <p:childTnLst>
                                    <p:set>
                                      <p:cBhvr>
                                        <p:cTn id="18" dur="1" fill="hold">
                                          <p:stCondLst>
                                            <p:cond delay="0"/>
                                          </p:stCondLst>
                                        </p:cTn>
                                        <p:tgtEl>
                                          <p:spTgt spid="3"/>
                                        </p:tgtEl>
                                        <p:attrNameLst>
                                          <p:attrName>style.visibility</p:attrName>
                                        </p:attrNameLst>
                                      </p:cBhvr>
                                      <p:to>
                                        <p:strVal val="visible"/>
                                      </p:to>
                                    </p:set>
                                    <p:animEffect transition="in" filter="wipe(right)">
                                      <p:cBhvr>
                                        <p:cTn id="19" dur="500"/>
                                        <p:tgtEl>
                                          <p:spTgt spid="3"/>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290"/>
                                        </p:tgtEl>
                                        <p:attrNameLst>
                                          <p:attrName>style.visibility</p:attrName>
                                        </p:attrNameLst>
                                      </p:cBhvr>
                                      <p:to>
                                        <p:strVal val="visible"/>
                                      </p:to>
                                    </p:set>
                                    <p:animEffect transition="in" filter="fade">
                                      <p:cBhvr>
                                        <p:cTn id="22" dur="500"/>
                                        <p:tgtEl>
                                          <p:spTgt spid="290"/>
                                        </p:tgtEl>
                                      </p:cBhvr>
                                    </p:animEffect>
                                  </p:childTnLst>
                                </p:cTn>
                              </p:par>
                              <p:par>
                                <p:cTn id="23" presetID="10" presetClass="entr" presetSubtype="0" fill="hold" nodeType="withEffect">
                                  <p:stCondLst>
                                    <p:cond delay="0"/>
                                  </p:stCondLst>
                                  <p:childTnLst>
                                    <p:set>
                                      <p:cBhvr>
                                        <p:cTn id="24" dur="1" fill="hold">
                                          <p:stCondLst>
                                            <p:cond delay="0"/>
                                          </p:stCondLst>
                                        </p:cTn>
                                        <p:tgtEl>
                                          <p:spTgt spid="241"/>
                                        </p:tgtEl>
                                        <p:attrNameLst>
                                          <p:attrName>style.visibility</p:attrName>
                                        </p:attrNameLst>
                                      </p:cBhvr>
                                      <p:to>
                                        <p:strVal val="visible"/>
                                      </p:to>
                                    </p:set>
                                    <p:animEffect transition="in" filter="fade">
                                      <p:cBhvr>
                                        <p:cTn id="25" dur="500"/>
                                        <p:tgtEl>
                                          <p:spTgt spid="241"/>
                                        </p:tgtEl>
                                      </p:cBhvr>
                                    </p:animEffect>
                                  </p:childTnLst>
                                </p:cTn>
                              </p:par>
                              <p:par>
                                <p:cTn id="26" presetID="10" presetClass="entr" presetSubtype="0" fill="hold" nodeType="with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fade">
                                      <p:cBhvr>
                                        <p:cTn id="28" dur="500"/>
                                        <p:tgtEl>
                                          <p:spTgt spid="7"/>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nodeType="clickEffect">
                                  <p:stCondLst>
                                    <p:cond delay="0"/>
                                  </p:stCondLst>
                                  <p:childTnLst>
                                    <p:set>
                                      <p:cBhvr>
                                        <p:cTn id="32" dur="1" fill="hold">
                                          <p:stCondLst>
                                            <p:cond delay="0"/>
                                          </p:stCondLst>
                                        </p:cTn>
                                        <p:tgtEl>
                                          <p:spTgt spid="5"/>
                                        </p:tgtEl>
                                        <p:attrNameLst>
                                          <p:attrName>style.visibility</p:attrName>
                                        </p:attrNameLst>
                                      </p:cBhvr>
                                      <p:to>
                                        <p:strVal val="visible"/>
                                      </p:to>
                                    </p:set>
                                    <p:animEffect transition="in" filter="wipe(left)">
                                      <p:cBhvr>
                                        <p:cTn id="33" dur="500"/>
                                        <p:tgtEl>
                                          <p:spTgt spid="5"/>
                                        </p:tgtEl>
                                      </p:cBhvr>
                                    </p:animEffect>
                                  </p:childTnLst>
                                </p:cTn>
                              </p:par>
                            </p:childTnLst>
                          </p:cTn>
                        </p:par>
                        <p:par>
                          <p:cTn id="34" fill="hold">
                            <p:stCondLst>
                              <p:cond delay="500"/>
                            </p:stCondLst>
                            <p:childTnLst>
                              <p:par>
                                <p:cTn id="35" presetID="10" presetClass="entr" presetSubtype="0" fill="hold" nodeType="afterEffect">
                                  <p:stCondLst>
                                    <p:cond delay="0"/>
                                  </p:stCondLst>
                                  <p:childTnLst>
                                    <p:set>
                                      <p:cBhvr>
                                        <p:cTn id="36" dur="1" fill="hold">
                                          <p:stCondLst>
                                            <p:cond delay="0"/>
                                          </p:stCondLst>
                                        </p:cTn>
                                        <p:tgtEl>
                                          <p:spTgt spid="32"/>
                                        </p:tgtEl>
                                        <p:attrNameLst>
                                          <p:attrName>style.visibility</p:attrName>
                                        </p:attrNameLst>
                                      </p:cBhvr>
                                      <p:to>
                                        <p:strVal val="visible"/>
                                      </p:to>
                                    </p:set>
                                    <p:animEffect transition="in" filter="fade">
                                      <p:cBhvr>
                                        <p:cTn id="37" dur="750"/>
                                        <p:tgtEl>
                                          <p:spTgt spid="32"/>
                                        </p:tgtEl>
                                      </p:cBhvr>
                                    </p:animEffect>
                                  </p:childTnLst>
                                </p:cTn>
                              </p:par>
                            </p:childTnLst>
                          </p:cTn>
                        </p:par>
                        <p:par>
                          <p:cTn id="38" fill="hold">
                            <p:stCondLst>
                              <p:cond delay="1250"/>
                            </p:stCondLst>
                            <p:childTnLst>
                              <p:par>
                                <p:cTn id="39" presetID="10" presetClass="entr" presetSubtype="0" fill="hold" nodeType="afterEffect">
                                  <p:stCondLst>
                                    <p:cond delay="0"/>
                                  </p:stCondLst>
                                  <p:childTnLst>
                                    <p:set>
                                      <p:cBhvr>
                                        <p:cTn id="40" dur="1" fill="hold">
                                          <p:stCondLst>
                                            <p:cond delay="0"/>
                                          </p:stCondLst>
                                        </p:cTn>
                                        <p:tgtEl>
                                          <p:spTgt spid="16"/>
                                        </p:tgtEl>
                                        <p:attrNameLst>
                                          <p:attrName>style.visibility</p:attrName>
                                        </p:attrNameLst>
                                      </p:cBhvr>
                                      <p:to>
                                        <p:strVal val="visible"/>
                                      </p:to>
                                    </p:set>
                                    <p:animEffect transition="in" filter="fade">
                                      <p:cBhvr>
                                        <p:cTn id="41" dur="750"/>
                                        <p:tgtEl>
                                          <p:spTgt spid="16"/>
                                        </p:tgtEl>
                                      </p:cBhvr>
                                    </p:animEffect>
                                  </p:childTnLst>
                                </p:cTn>
                              </p:par>
                              <p:par>
                                <p:cTn id="42" presetID="10" presetClass="entr" presetSubtype="0" fill="hold" nodeType="withEffect">
                                  <p:stCondLst>
                                    <p:cond delay="0"/>
                                  </p:stCondLst>
                                  <p:childTnLst>
                                    <p:set>
                                      <p:cBhvr>
                                        <p:cTn id="43" dur="1" fill="hold">
                                          <p:stCondLst>
                                            <p:cond delay="0"/>
                                          </p:stCondLst>
                                        </p:cTn>
                                        <p:tgtEl>
                                          <p:spTgt spid="33"/>
                                        </p:tgtEl>
                                        <p:attrNameLst>
                                          <p:attrName>style.visibility</p:attrName>
                                        </p:attrNameLst>
                                      </p:cBhvr>
                                      <p:to>
                                        <p:strVal val="visible"/>
                                      </p:to>
                                    </p:set>
                                    <p:animEffect transition="in" filter="fade">
                                      <p:cBhvr>
                                        <p:cTn id="44" dur="750"/>
                                        <p:tgtEl>
                                          <p:spTgt spid="33"/>
                                        </p:tgtEl>
                                      </p:cBhvr>
                                    </p:animEffect>
                                  </p:childTnLst>
                                </p:cTn>
                              </p:par>
                            </p:childTnLst>
                          </p:cTn>
                        </p:par>
                        <p:par>
                          <p:cTn id="45" fill="hold">
                            <p:stCondLst>
                              <p:cond delay="2000"/>
                            </p:stCondLst>
                            <p:childTnLst>
                              <p:par>
                                <p:cTn id="46" presetID="10" presetClass="entr" presetSubtype="0" fill="hold" nodeType="afterEffect">
                                  <p:stCondLst>
                                    <p:cond delay="0"/>
                                  </p:stCondLst>
                                  <p:childTnLst>
                                    <p:set>
                                      <p:cBhvr>
                                        <p:cTn id="47" dur="1" fill="hold">
                                          <p:stCondLst>
                                            <p:cond delay="0"/>
                                          </p:stCondLst>
                                        </p:cTn>
                                        <p:tgtEl>
                                          <p:spTgt spid="339"/>
                                        </p:tgtEl>
                                        <p:attrNameLst>
                                          <p:attrName>style.visibility</p:attrName>
                                        </p:attrNameLst>
                                      </p:cBhvr>
                                      <p:to>
                                        <p:strVal val="visible"/>
                                      </p:to>
                                    </p:set>
                                    <p:animEffect transition="in" filter="fade">
                                      <p:cBhvr>
                                        <p:cTn id="48" dur="750"/>
                                        <p:tgtEl>
                                          <p:spTgt spid="339"/>
                                        </p:tgtEl>
                                      </p:cBhvr>
                                    </p:animEffect>
                                  </p:childTnLst>
                                </p:cTn>
                              </p:par>
                              <p:par>
                                <p:cTn id="49" presetID="10" presetClass="entr" presetSubtype="0" fill="hold" nodeType="withEffect">
                                  <p:stCondLst>
                                    <p:cond delay="0"/>
                                  </p:stCondLst>
                                  <p:childTnLst>
                                    <p:set>
                                      <p:cBhvr>
                                        <p:cTn id="50" dur="1" fill="hold">
                                          <p:stCondLst>
                                            <p:cond delay="0"/>
                                          </p:stCondLst>
                                        </p:cTn>
                                        <p:tgtEl>
                                          <p:spTgt spid="17"/>
                                        </p:tgtEl>
                                        <p:attrNameLst>
                                          <p:attrName>style.visibility</p:attrName>
                                        </p:attrNameLst>
                                      </p:cBhvr>
                                      <p:to>
                                        <p:strVal val="visible"/>
                                      </p:to>
                                    </p:set>
                                    <p:animEffect transition="in" filter="fade">
                                      <p:cBhvr>
                                        <p:cTn id="51" dur="750"/>
                                        <p:tgtEl>
                                          <p:spTgt spid="17"/>
                                        </p:tgtEl>
                                      </p:cBhvr>
                                    </p:animEffect>
                                  </p:childTnLst>
                                </p:cTn>
                              </p:par>
                            </p:childTnLst>
                          </p:cTn>
                        </p:par>
                        <p:par>
                          <p:cTn id="52" fill="hold">
                            <p:stCondLst>
                              <p:cond delay="2750"/>
                            </p:stCondLst>
                            <p:childTnLst>
                              <p:par>
                                <p:cTn id="53" presetID="10" presetClass="entr" presetSubtype="0" fill="hold" nodeType="afterEffect">
                                  <p:stCondLst>
                                    <p:cond delay="0"/>
                                  </p:stCondLst>
                                  <p:childTnLst>
                                    <p:set>
                                      <p:cBhvr>
                                        <p:cTn id="54" dur="1" fill="hold">
                                          <p:stCondLst>
                                            <p:cond delay="0"/>
                                          </p:stCondLst>
                                        </p:cTn>
                                        <p:tgtEl>
                                          <p:spTgt spid="27"/>
                                        </p:tgtEl>
                                        <p:attrNameLst>
                                          <p:attrName>style.visibility</p:attrName>
                                        </p:attrNameLst>
                                      </p:cBhvr>
                                      <p:to>
                                        <p:strVal val="visible"/>
                                      </p:to>
                                    </p:set>
                                    <p:animEffect transition="in" filter="fade">
                                      <p:cBhvr>
                                        <p:cTn id="55" dur="750"/>
                                        <p:tgtEl>
                                          <p:spTgt spid="27"/>
                                        </p:tgtEl>
                                      </p:cBhvr>
                                    </p:animEffect>
                                  </p:childTnLst>
                                </p:cTn>
                              </p:par>
                              <p:par>
                                <p:cTn id="56" presetID="10" presetClass="entr" presetSubtype="0" fill="hold" nodeType="withEffect">
                                  <p:stCondLst>
                                    <p:cond delay="0"/>
                                  </p:stCondLst>
                                  <p:childTnLst>
                                    <p:set>
                                      <p:cBhvr>
                                        <p:cTn id="57" dur="1" fill="hold">
                                          <p:stCondLst>
                                            <p:cond delay="0"/>
                                          </p:stCondLst>
                                        </p:cTn>
                                        <p:tgtEl>
                                          <p:spTgt spid="18"/>
                                        </p:tgtEl>
                                        <p:attrNameLst>
                                          <p:attrName>style.visibility</p:attrName>
                                        </p:attrNameLst>
                                      </p:cBhvr>
                                      <p:to>
                                        <p:strVal val="visible"/>
                                      </p:to>
                                    </p:set>
                                    <p:animEffect transition="in" filter="fade">
                                      <p:cBhvr>
                                        <p:cTn id="58" dur="750"/>
                                        <p:tgtEl>
                                          <p:spTgt spid="18"/>
                                        </p:tgtEl>
                                      </p:cBhvr>
                                    </p:animEffect>
                                  </p:childTnLst>
                                </p:cTn>
                              </p:par>
                            </p:childTnLst>
                          </p:cTn>
                        </p:par>
                        <p:par>
                          <p:cTn id="59" fill="hold">
                            <p:stCondLst>
                              <p:cond delay="3500"/>
                            </p:stCondLst>
                            <p:childTnLst>
                              <p:par>
                                <p:cTn id="60" presetID="10" presetClass="entr" presetSubtype="0" fill="hold" nodeType="afterEffect">
                                  <p:stCondLst>
                                    <p:cond delay="0"/>
                                  </p:stCondLst>
                                  <p:childTnLst>
                                    <p:set>
                                      <p:cBhvr>
                                        <p:cTn id="61" dur="1" fill="hold">
                                          <p:stCondLst>
                                            <p:cond delay="0"/>
                                          </p:stCondLst>
                                        </p:cTn>
                                        <p:tgtEl>
                                          <p:spTgt spid="328"/>
                                        </p:tgtEl>
                                        <p:attrNameLst>
                                          <p:attrName>style.visibility</p:attrName>
                                        </p:attrNameLst>
                                      </p:cBhvr>
                                      <p:to>
                                        <p:strVal val="visible"/>
                                      </p:to>
                                    </p:set>
                                    <p:animEffect transition="in" filter="fade">
                                      <p:cBhvr>
                                        <p:cTn id="62" dur="750"/>
                                        <p:tgtEl>
                                          <p:spTgt spid="328"/>
                                        </p:tgtEl>
                                      </p:cBhvr>
                                    </p:animEffect>
                                  </p:childTnLst>
                                </p:cTn>
                              </p:par>
                              <p:par>
                                <p:cTn id="63" presetID="10" presetClass="entr" presetSubtype="0" fill="hold" nodeType="withEffect">
                                  <p:stCondLst>
                                    <p:cond delay="0"/>
                                  </p:stCondLst>
                                  <p:childTnLst>
                                    <p:set>
                                      <p:cBhvr>
                                        <p:cTn id="64" dur="1" fill="hold">
                                          <p:stCondLst>
                                            <p:cond delay="0"/>
                                          </p:stCondLst>
                                        </p:cTn>
                                        <p:tgtEl>
                                          <p:spTgt spid="15"/>
                                        </p:tgtEl>
                                        <p:attrNameLst>
                                          <p:attrName>style.visibility</p:attrName>
                                        </p:attrNameLst>
                                      </p:cBhvr>
                                      <p:to>
                                        <p:strVal val="visible"/>
                                      </p:to>
                                    </p:set>
                                    <p:animEffect transition="in" filter="fade">
                                      <p:cBhvr>
                                        <p:cTn id="65" dur="750"/>
                                        <p:tgtEl>
                                          <p:spTgt spid="15"/>
                                        </p:tgtEl>
                                      </p:cBhvr>
                                    </p:animEffect>
                                  </p:childTnLst>
                                </p:cTn>
                              </p:par>
                            </p:childTnLst>
                          </p:cTn>
                        </p:par>
                        <p:par>
                          <p:cTn id="66" fill="hold">
                            <p:stCondLst>
                              <p:cond delay="4250"/>
                            </p:stCondLst>
                            <p:childTnLst>
                              <p:par>
                                <p:cTn id="67" presetID="10" presetClass="entr" presetSubtype="0" fill="hold" nodeType="afterEffect">
                                  <p:stCondLst>
                                    <p:cond delay="0"/>
                                  </p:stCondLst>
                                  <p:childTnLst>
                                    <p:set>
                                      <p:cBhvr>
                                        <p:cTn id="68" dur="1" fill="hold">
                                          <p:stCondLst>
                                            <p:cond delay="0"/>
                                          </p:stCondLst>
                                        </p:cTn>
                                        <p:tgtEl>
                                          <p:spTgt spid="28"/>
                                        </p:tgtEl>
                                        <p:attrNameLst>
                                          <p:attrName>style.visibility</p:attrName>
                                        </p:attrNameLst>
                                      </p:cBhvr>
                                      <p:to>
                                        <p:strVal val="visible"/>
                                      </p:to>
                                    </p:set>
                                    <p:animEffect transition="in" filter="fade">
                                      <p:cBhvr>
                                        <p:cTn id="69" dur="750"/>
                                        <p:tgtEl>
                                          <p:spTgt spid="28"/>
                                        </p:tgtEl>
                                      </p:cBhvr>
                                    </p:animEffect>
                                  </p:childTnLst>
                                </p:cTn>
                              </p:par>
                              <p:par>
                                <p:cTn id="70" presetID="10" presetClass="entr" presetSubtype="0" fill="hold" nodeType="withEffect">
                                  <p:stCondLst>
                                    <p:cond delay="0"/>
                                  </p:stCondLst>
                                  <p:childTnLst>
                                    <p:set>
                                      <p:cBhvr>
                                        <p:cTn id="71" dur="1" fill="hold">
                                          <p:stCondLst>
                                            <p:cond delay="0"/>
                                          </p:stCondLst>
                                        </p:cTn>
                                        <p:tgtEl>
                                          <p:spTgt spid="20"/>
                                        </p:tgtEl>
                                        <p:attrNameLst>
                                          <p:attrName>style.visibility</p:attrName>
                                        </p:attrNameLst>
                                      </p:cBhvr>
                                      <p:to>
                                        <p:strVal val="visible"/>
                                      </p:to>
                                    </p:set>
                                    <p:animEffect transition="in" filter="fade">
                                      <p:cBhvr>
                                        <p:cTn id="72" dur="750"/>
                                        <p:tgtEl>
                                          <p:spTgt spid="20"/>
                                        </p:tgtEl>
                                      </p:cBhvr>
                                    </p:animEffect>
                                  </p:childTnLst>
                                </p:cTn>
                              </p:par>
                            </p:childTnLst>
                          </p:cTn>
                        </p:par>
                        <p:par>
                          <p:cTn id="73" fill="hold">
                            <p:stCondLst>
                              <p:cond delay="5000"/>
                            </p:stCondLst>
                            <p:childTnLst>
                              <p:par>
                                <p:cTn id="74" presetID="10" presetClass="entr" presetSubtype="0" fill="hold" nodeType="afterEffect">
                                  <p:stCondLst>
                                    <p:cond delay="0"/>
                                  </p:stCondLst>
                                  <p:childTnLst>
                                    <p:set>
                                      <p:cBhvr>
                                        <p:cTn id="75" dur="1" fill="hold">
                                          <p:stCondLst>
                                            <p:cond delay="0"/>
                                          </p:stCondLst>
                                        </p:cTn>
                                        <p:tgtEl>
                                          <p:spTgt spid="322"/>
                                        </p:tgtEl>
                                        <p:attrNameLst>
                                          <p:attrName>style.visibility</p:attrName>
                                        </p:attrNameLst>
                                      </p:cBhvr>
                                      <p:to>
                                        <p:strVal val="visible"/>
                                      </p:to>
                                    </p:set>
                                    <p:animEffect transition="in" filter="fade">
                                      <p:cBhvr>
                                        <p:cTn id="76" dur="750"/>
                                        <p:tgtEl>
                                          <p:spTgt spid="322"/>
                                        </p:tgtEl>
                                      </p:cBhvr>
                                    </p:animEffect>
                                  </p:childTnLst>
                                </p:cTn>
                              </p:par>
                              <p:par>
                                <p:cTn id="77" presetID="10" presetClass="entr" presetSubtype="0" fill="hold" nodeType="withEffect">
                                  <p:stCondLst>
                                    <p:cond delay="0"/>
                                  </p:stCondLst>
                                  <p:childTnLst>
                                    <p:set>
                                      <p:cBhvr>
                                        <p:cTn id="78" dur="1" fill="hold">
                                          <p:stCondLst>
                                            <p:cond delay="0"/>
                                          </p:stCondLst>
                                        </p:cTn>
                                        <p:tgtEl>
                                          <p:spTgt spid="21"/>
                                        </p:tgtEl>
                                        <p:attrNameLst>
                                          <p:attrName>style.visibility</p:attrName>
                                        </p:attrNameLst>
                                      </p:cBhvr>
                                      <p:to>
                                        <p:strVal val="visible"/>
                                      </p:to>
                                    </p:set>
                                    <p:animEffect transition="in" filter="fade">
                                      <p:cBhvr>
                                        <p:cTn id="79" dur="750"/>
                                        <p:tgtEl>
                                          <p:spTgt spid="21"/>
                                        </p:tgtEl>
                                      </p:cBhvr>
                                    </p:animEffect>
                                  </p:childTnLst>
                                </p:cTn>
                              </p:par>
                            </p:childTnLst>
                          </p:cTn>
                        </p:par>
                        <p:par>
                          <p:cTn id="80" fill="hold">
                            <p:stCondLst>
                              <p:cond delay="5750"/>
                            </p:stCondLst>
                            <p:childTnLst>
                              <p:par>
                                <p:cTn id="81" presetID="10" presetClass="entr" presetSubtype="0" fill="hold" nodeType="afterEffect">
                                  <p:stCondLst>
                                    <p:cond delay="0"/>
                                  </p:stCondLst>
                                  <p:childTnLst>
                                    <p:set>
                                      <p:cBhvr>
                                        <p:cTn id="82" dur="1" fill="hold">
                                          <p:stCondLst>
                                            <p:cond delay="0"/>
                                          </p:stCondLst>
                                        </p:cTn>
                                        <p:tgtEl>
                                          <p:spTgt spid="29"/>
                                        </p:tgtEl>
                                        <p:attrNameLst>
                                          <p:attrName>style.visibility</p:attrName>
                                        </p:attrNameLst>
                                      </p:cBhvr>
                                      <p:to>
                                        <p:strVal val="visible"/>
                                      </p:to>
                                    </p:set>
                                    <p:animEffect transition="in" filter="fade">
                                      <p:cBhvr>
                                        <p:cTn id="83" dur="750"/>
                                        <p:tgtEl>
                                          <p:spTgt spid="29"/>
                                        </p:tgtEl>
                                      </p:cBhvr>
                                    </p:animEffect>
                                  </p:childTnLst>
                                </p:cTn>
                              </p:par>
                              <p:par>
                                <p:cTn id="84" presetID="10" presetClass="entr" presetSubtype="0" fill="hold" nodeType="withEffect">
                                  <p:stCondLst>
                                    <p:cond delay="0"/>
                                  </p:stCondLst>
                                  <p:childTnLst>
                                    <p:set>
                                      <p:cBhvr>
                                        <p:cTn id="85" dur="1" fill="hold">
                                          <p:stCondLst>
                                            <p:cond delay="0"/>
                                          </p:stCondLst>
                                        </p:cTn>
                                        <p:tgtEl>
                                          <p:spTgt spid="22"/>
                                        </p:tgtEl>
                                        <p:attrNameLst>
                                          <p:attrName>style.visibility</p:attrName>
                                        </p:attrNameLst>
                                      </p:cBhvr>
                                      <p:to>
                                        <p:strVal val="visible"/>
                                      </p:to>
                                    </p:set>
                                    <p:animEffect transition="in" filter="fade">
                                      <p:cBhvr>
                                        <p:cTn id="86" dur="750"/>
                                        <p:tgtEl>
                                          <p:spTgt spid="22"/>
                                        </p:tgtEl>
                                      </p:cBhvr>
                                    </p:animEffect>
                                  </p:childTnLst>
                                </p:cTn>
                              </p:par>
                            </p:childTnLst>
                          </p:cTn>
                        </p:par>
                        <p:par>
                          <p:cTn id="87" fill="hold">
                            <p:stCondLst>
                              <p:cond delay="6500"/>
                            </p:stCondLst>
                            <p:childTnLst>
                              <p:par>
                                <p:cTn id="88" presetID="10" presetClass="entr" presetSubtype="0" fill="hold" nodeType="afterEffect">
                                  <p:stCondLst>
                                    <p:cond delay="0"/>
                                  </p:stCondLst>
                                  <p:childTnLst>
                                    <p:set>
                                      <p:cBhvr>
                                        <p:cTn id="89" dur="1" fill="hold">
                                          <p:stCondLst>
                                            <p:cond delay="0"/>
                                          </p:stCondLst>
                                        </p:cTn>
                                        <p:tgtEl>
                                          <p:spTgt spid="23"/>
                                        </p:tgtEl>
                                        <p:attrNameLst>
                                          <p:attrName>style.visibility</p:attrName>
                                        </p:attrNameLst>
                                      </p:cBhvr>
                                      <p:to>
                                        <p:strVal val="visible"/>
                                      </p:to>
                                    </p:set>
                                    <p:animEffect transition="in" filter="fade">
                                      <p:cBhvr>
                                        <p:cTn id="90" dur="750"/>
                                        <p:tgtEl>
                                          <p:spTgt spid="23"/>
                                        </p:tgtEl>
                                      </p:cBhvr>
                                    </p:animEffect>
                                  </p:childTnLst>
                                </p:cTn>
                              </p:par>
                              <p:par>
                                <p:cTn id="91" presetID="10" presetClass="entr" presetSubtype="0" fill="hold" nodeType="withEffect">
                                  <p:stCondLst>
                                    <p:cond delay="0"/>
                                  </p:stCondLst>
                                  <p:childTnLst>
                                    <p:set>
                                      <p:cBhvr>
                                        <p:cTn id="92" dur="1" fill="hold">
                                          <p:stCondLst>
                                            <p:cond delay="0"/>
                                          </p:stCondLst>
                                        </p:cTn>
                                        <p:tgtEl>
                                          <p:spTgt spid="382"/>
                                        </p:tgtEl>
                                        <p:attrNameLst>
                                          <p:attrName>style.visibility</p:attrName>
                                        </p:attrNameLst>
                                      </p:cBhvr>
                                      <p:to>
                                        <p:strVal val="visible"/>
                                      </p:to>
                                    </p:set>
                                    <p:animEffect transition="in" filter="fade">
                                      <p:cBhvr>
                                        <p:cTn id="93" dur="750"/>
                                        <p:tgtEl>
                                          <p:spTgt spid="382"/>
                                        </p:tgtEl>
                                      </p:cBhvr>
                                    </p:animEffect>
                                  </p:childTnLst>
                                </p:cTn>
                              </p:par>
                            </p:childTnLst>
                          </p:cTn>
                        </p:par>
                        <p:par>
                          <p:cTn id="94" fill="hold">
                            <p:stCondLst>
                              <p:cond delay="7250"/>
                            </p:stCondLst>
                            <p:childTnLst>
                              <p:par>
                                <p:cTn id="95" presetID="10" presetClass="entr" presetSubtype="0" fill="hold" nodeType="afterEffect">
                                  <p:stCondLst>
                                    <p:cond delay="0"/>
                                  </p:stCondLst>
                                  <p:childTnLst>
                                    <p:set>
                                      <p:cBhvr>
                                        <p:cTn id="96" dur="1" fill="hold">
                                          <p:stCondLst>
                                            <p:cond delay="0"/>
                                          </p:stCondLst>
                                        </p:cTn>
                                        <p:tgtEl>
                                          <p:spTgt spid="24"/>
                                        </p:tgtEl>
                                        <p:attrNameLst>
                                          <p:attrName>style.visibility</p:attrName>
                                        </p:attrNameLst>
                                      </p:cBhvr>
                                      <p:to>
                                        <p:strVal val="visible"/>
                                      </p:to>
                                    </p:set>
                                    <p:animEffect transition="in" filter="fade">
                                      <p:cBhvr>
                                        <p:cTn id="97" dur="750"/>
                                        <p:tgtEl>
                                          <p:spTgt spid="24"/>
                                        </p:tgtEl>
                                      </p:cBhvr>
                                    </p:animEffect>
                                  </p:childTnLst>
                                </p:cTn>
                              </p:par>
                              <p:par>
                                <p:cTn id="98" presetID="10" presetClass="entr" presetSubtype="0" fill="hold" nodeType="withEffect">
                                  <p:stCondLst>
                                    <p:cond delay="0"/>
                                  </p:stCondLst>
                                  <p:childTnLst>
                                    <p:set>
                                      <p:cBhvr>
                                        <p:cTn id="99" dur="1" fill="hold">
                                          <p:stCondLst>
                                            <p:cond delay="0"/>
                                          </p:stCondLst>
                                        </p:cTn>
                                        <p:tgtEl>
                                          <p:spTgt spid="30"/>
                                        </p:tgtEl>
                                        <p:attrNameLst>
                                          <p:attrName>style.visibility</p:attrName>
                                        </p:attrNameLst>
                                      </p:cBhvr>
                                      <p:to>
                                        <p:strVal val="visible"/>
                                      </p:to>
                                    </p:set>
                                    <p:animEffect transition="in" filter="fade">
                                      <p:cBhvr>
                                        <p:cTn id="100" dur="750"/>
                                        <p:tgtEl>
                                          <p:spTgt spid="30"/>
                                        </p:tgtEl>
                                      </p:cBhvr>
                                    </p:animEffect>
                                  </p:childTnLst>
                                </p:cTn>
                              </p:par>
                            </p:childTnLst>
                          </p:cTn>
                        </p:par>
                        <p:par>
                          <p:cTn id="101" fill="hold">
                            <p:stCondLst>
                              <p:cond delay="8000"/>
                            </p:stCondLst>
                            <p:childTnLst>
                              <p:par>
                                <p:cTn id="102" presetID="10" presetClass="entr" presetSubtype="0" fill="hold" nodeType="afterEffect">
                                  <p:stCondLst>
                                    <p:cond delay="0"/>
                                  </p:stCondLst>
                                  <p:childTnLst>
                                    <p:set>
                                      <p:cBhvr>
                                        <p:cTn id="103" dur="1" fill="hold">
                                          <p:stCondLst>
                                            <p:cond delay="0"/>
                                          </p:stCondLst>
                                        </p:cTn>
                                        <p:tgtEl>
                                          <p:spTgt spid="25"/>
                                        </p:tgtEl>
                                        <p:attrNameLst>
                                          <p:attrName>style.visibility</p:attrName>
                                        </p:attrNameLst>
                                      </p:cBhvr>
                                      <p:to>
                                        <p:strVal val="visible"/>
                                      </p:to>
                                    </p:set>
                                    <p:animEffect transition="in" filter="fade">
                                      <p:cBhvr>
                                        <p:cTn id="104" dur="750"/>
                                        <p:tgtEl>
                                          <p:spTgt spid="25"/>
                                        </p:tgtEl>
                                      </p:cBhvr>
                                    </p:animEffect>
                                  </p:childTnLst>
                                </p:cTn>
                              </p:par>
                              <p:par>
                                <p:cTn id="105" presetID="10" presetClass="entr" presetSubtype="0" fill="hold" nodeType="withEffect">
                                  <p:stCondLst>
                                    <p:cond delay="0"/>
                                  </p:stCondLst>
                                  <p:childTnLst>
                                    <p:set>
                                      <p:cBhvr>
                                        <p:cTn id="106" dur="1" fill="hold">
                                          <p:stCondLst>
                                            <p:cond delay="0"/>
                                          </p:stCondLst>
                                        </p:cTn>
                                        <p:tgtEl>
                                          <p:spTgt spid="447"/>
                                        </p:tgtEl>
                                        <p:attrNameLst>
                                          <p:attrName>style.visibility</p:attrName>
                                        </p:attrNameLst>
                                      </p:cBhvr>
                                      <p:to>
                                        <p:strVal val="visible"/>
                                      </p:to>
                                    </p:set>
                                    <p:animEffect transition="in" filter="fade">
                                      <p:cBhvr>
                                        <p:cTn id="107" dur="750"/>
                                        <p:tgtEl>
                                          <p:spTgt spid="447"/>
                                        </p:tgtEl>
                                      </p:cBhvr>
                                    </p:animEffect>
                                  </p:childTnLst>
                                </p:cTn>
                              </p:par>
                            </p:childTnLst>
                          </p:cTn>
                        </p:par>
                        <p:par>
                          <p:cTn id="108" fill="hold">
                            <p:stCondLst>
                              <p:cond delay="8750"/>
                            </p:stCondLst>
                            <p:childTnLst>
                              <p:par>
                                <p:cTn id="109" presetID="10" presetClass="entr" presetSubtype="0" fill="hold" nodeType="afterEffect">
                                  <p:stCondLst>
                                    <p:cond delay="0"/>
                                  </p:stCondLst>
                                  <p:childTnLst>
                                    <p:set>
                                      <p:cBhvr>
                                        <p:cTn id="110" dur="1" fill="hold">
                                          <p:stCondLst>
                                            <p:cond delay="0"/>
                                          </p:stCondLst>
                                        </p:cTn>
                                        <p:tgtEl>
                                          <p:spTgt spid="34"/>
                                        </p:tgtEl>
                                        <p:attrNameLst>
                                          <p:attrName>style.visibility</p:attrName>
                                        </p:attrNameLst>
                                      </p:cBhvr>
                                      <p:to>
                                        <p:strVal val="visible"/>
                                      </p:to>
                                    </p:set>
                                    <p:animEffect transition="in" filter="fade">
                                      <p:cBhvr>
                                        <p:cTn id="111" dur="500"/>
                                        <p:tgtEl>
                                          <p:spTgt spid="34"/>
                                        </p:tgtEl>
                                      </p:cBhvr>
                                    </p:animEffect>
                                  </p:childTnLst>
                                </p:cTn>
                              </p:par>
                              <p:par>
                                <p:cTn id="112" presetID="10" presetClass="entr" presetSubtype="0" fill="hold" nodeType="withEffect">
                                  <p:stCondLst>
                                    <p:cond delay="0"/>
                                  </p:stCondLst>
                                  <p:childTnLst>
                                    <p:set>
                                      <p:cBhvr>
                                        <p:cTn id="113" dur="1" fill="hold">
                                          <p:stCondLst>
                                            <p:cond delay="0"/>
                                          </p:stCondLst>
                                        </p:cTn>
                                        <p:tgtEl>
                                          <p:spTgt spid="31"/>
                                        </p:tgtEl>
                                        <p:attrNameLst>
                                          <p:attrName>style.visibility</p:attrName>
                                        </p:attrNameLst>
                                      </p:cBhvr>
                                      <p:to>
                                        <p:strVal val="visible"/>
                                      </p:to>
                                    </p:set>
                                    <p:animEffect transition="in" filter="fade">
                                      <p:cBhvr>
                                        <p:cTn id="114" dur="750"/>
                                        <p:tgtEl>
                                          <p:spTgt spid="31"/>
                                        </p:tgtEl>
                                      </p:cBhvr>
                                    </p:animEffect>
                                  </p:childTnLst>
                                </p:cTn>
                              </p:par>
                            </p:childTnLst>
                          </p:cTn>
                        </p:par>
                        <p:par>
                          <p:cTn id="115" fill="hold">
                            <p:stCondLst>
                              <p:cond delay="9500"/>
                            </p:stCondLst>
                            <p:childTnLst>
                              <p:par>
                                <p:cTn id="116" presetID="10" presetClass="entr" presetSubtype="0" fill="hold" nodeType="afterEffect">
                                  <p:stCondLst>
                                    <p:cond delay="0"/>
                                  </p:stCondLst>
                                  <p:childTnLst>
                                    <p:set>
                                      <p:cBhvr>
                                        <p:cTn id="117" dur="1" fill="hold">
                                          <p:stCondLst>
                                            <p:cond delay="0"/>
                                          </p:stCondLst>
                                        </p:cTn>
                                        <p:tgtEl>
                                          <p:spTgt spid="459"/>
                                        </p:tgtEl>
                                        <p:attrNameLst>
                                          <p:attrName>style.visibility</p:attrName>
                                        </p:attrNameLst>
                                      </p:cBhvr>
                                      <p:to>
                                        <p:strVal val="visible"/>
                                      </p:to>
                                    </p:set>
                                    <p:animEffect transition="in" filter="fade">
                                      <p:cBhvr>
                                        <p:cTn id="118" dur="750"/>
                                        <p:tgtEl>
                                          <p:spTgt spid="459"/>
                                        </p:tgtEl>
                                      </p:cBhvr>
                                    </p:animEffect>
                                  </p:childTnLst>
                                </p:cTn>
                              </p:par>
                            </p:childTnLst>
                          </p:cTn>
                        </p:par>
                        <p:par>
                          <p:cTn id="119" fill="hold">
                            <p:stCondLst>
                              <p:cond delay="10250"/>
                            </p:stCondLst>
                            <p:childTnLst>
                              <p:par>
                                <p:cTn id="120" presetID="16" presetClass="entr" presetSubtype="42" fill="hold" nodeType="afterEffect">
                                  <p:stCondLst>
                                    <p:cond delay="0"/>
                                  </p:stCondLst>
                                  <p:childTnLst>
                                    <p:set>
                                      <p:cBhvr>
                                        <p:cTn id="121" dur="1" fill="hold">
                                          <p:stCondLst>
                                            <p:cond delay="0"/>
                                          </p:stCondLst>
                                        </p:cTn>
                                        <p:tgtEl>
                                          <p:spTgt spid="6"/>
                                        </p:tgtEl>
                                        <p:attrNameLst>
                                          <p:attrName>style.visibility</p:attrName>
                                        </p:attrNameLst>
                                      </p:cBhvr>
                                      <p:to>
                                        <p:strVal val="visible"/>
                                      </p:to>
                                    </p:set>
                                    <p:animEffect transition="in" filter="barn(outHorizontal)">
                                      <p:cBhvr>
                                        <p:cTn id="122" dur="500"/>
                                        <p:tgtEl>
                                          <p:spTgt spid="6"/>
                                        </p:tgtEl>
                                      </p:cBhvr>
                                    </p:animEffect>
                                  </p:childTnLst>
                                </p:cTn>
                              </p:par>
                            </p:childTnLst>
                          </p:cTn>
                        </p:par>
                        <p:par>
                          <p:cTn id="123" fill="hold">
                            <p:stCondLst>
                              <p:cond delay="10750"/>
                            </p:stCondLst>
                            <p:childTnLst>
                              <p:par>
                                <p:cTn id="124" presetID="10" presetClass="entr" presetSubtype="0" fill="hold" nodeType="afterEffect">
                                  <p:stCondLst>
                                    <p:cond delay="0"/>
                                  </p:stCondLst>
                                  <p:childTnLst>
                                    <p:set>
                                      <p:cBhvr>
                                        <p:cTn id="125" dur="1" fill="hold">
                                          <p:stCondLst>
                                            <p:cond delay="0"/>
                                          </p:stCondLst>
                                        </p:cTn>
                                        <p:tgtEl>
                                          <p:spTgt spid="479"/>
                                        </p:tgtEl>
                                        <p:attrNameLst>
                                          <p:attrName>style.visibility</p:attrName>
                                        </p:attrNameLst>
                                      </p:cBhvr>
                                      <p:to>
                                        <p:strVal val="visible"/>
                                      </p:to>
                                    </p:set>
                                    <p:animEffect transition="in" filter="fade">
                                      <p:cBhvr>
                                        <p:cTn id="126" dur="500"/>
                                        <p:tgtEl>
                                          <p:spTgt spid="479"/>
                                        </p:tgtEl>
                                      </p:cBhvr>
                                    </p:animEffect>
                                  </p:childTnLst>
                                </p:cTn>
                              </p:par>
                              <p:par>
                                <p:cTn id="127" presetID="10" presetClass="entr" presetSubtype="0" fill="hold" nodeType="withEffect">
                                  <p:stCondLst>
                                    <p:cond delay="0"/>
                                  </p:stCondLst>
                                  <p:childTnLst>
                                    <p:set>
                                      <p:cBhvr>
                                        <p:cTn id="128" dur="1" fill="hold">
                                          <p:stCondLst>
                                            <p:cond delay="0"/>
                                          </p:stCondLst>
                                        </p:cTn>
                                        <p:tgtEl>
                                          <p:spTgt spid="4"/>
                                        </p:tgtEl>
                                        <p:attrNameLst>
                                          <p:attrName>style.visibility</p:attrName>
                                        </p:attrNameLst>
                                      </p:cBhvr>
                                      <p:to>
                                        <p:strVal val="visible"/>
                                      </p:to>
                                    </p:set>
                                    <p:animEffect transition="in" filter="fade">
                                      <p:cBhvr>
                                        <p:cTn id="12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0" grpId="0"/>
      <p:bldP spid="150" grpId="0"/>
      <p:bldP spid="151" grpId="0"/>
      <p:bldP spid="211" grpId="0" animBg="1"/>
      <p:bldP spid="21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8" name="Rectangle 397"/>
          <p:cNvSpPr/>
          <p:nvPr/>
        </p:nvSpPr>
        <p:spPr bwMode="gray">
          <a:xfrm>
            <a:off x="214313" y="454760"/>
            <a:ext cx="11758613" cy="6191309"/>
          </a:xfrm>
          <a:prstGeom prst="rect">
            <a:avLst/>
          </a:prstGeom>
          <a:noFill/>
          <a:ln w="28575" cap="flat" cmpd="sng" algn="ctr">
            <a:solidFill>
              <a:srgbClr val="FDBA30"/>
            </a:solidFill>
            <a:prstDash val="solid"/>
            <a:miter lim="800000"/>
            <a:headEnd type="none" w="med" len="med"/>
            <a:tailEnd type="none" w="med" len="med"/>
          </a:ln>
          <a:effectLst/>
        </p:spPr>
        <p:txBody>
          <a:bodyPr rot="0" spcFirstLastPara="0" vertOverflow="overflow" horzOverflow="overflow" vert="horz" wrap="square" lIns="121888" tIns="60944" rIns="121888" bIns="60944" numCol="1" spcCol="0" rtlCol="0" fromWordArt="0" anchor="ctr" anchorCtr="0" forceAA="0" compatLnSpc="1">
            <a:prstTxWarp prst="textNoShape">
              <a:avLst/>
            </a:prstTxWarp>
            <a:noAutofit/>
          </a:bodyPr>
          <a:lstStyle/>
          <a:p>
            <a:pPr algn="ctr" defTabSz="1218895">
              <a:lnSpc>
                <a:spcPct val="90000"/>
              </a:lnSpc>
            </a:pPr>
            <a:endParaRPr lang="en-US" sz="2399" b="1" kern="0">
              <a:solidFill>
                <a:sysClr val="windowText" lastClr="000000"/>
              </a:solidFill>
              <a:latin typeface="Calibri Light" panose="020F0302020204030204" pitchFamily="34" charset="0"/>
            </a:endParaRPr>
          </a:p>
        </p:txBody>
      </p:sp>
      <p:grpSp>
        <p:nvGrpSpPr>
          <p:cNvPr id="399" name="Group 398"/>
          <p:cNvGrpSpPr/>
          <p:nvPr/>
        </p:nvGrpSpPr>
        <p:grpSpPr>
          <a:xfrm>
            <a:off x="93557" y="111833"/>
            <a:ext cx="11879368" cy="648496"/>
            <a:chOff x="-1787" y="111833"/>
            <a:chExt cx="9509096" cy="648496"/>
          </a:xfrm>
        </p:grpSpPr>
        <p:sp>
          <p:nvSpPr>
            <p:cNvPr id="400" name="Rectangle 399"/>
            <p:cNvSpPr/>
            <p:nvPr/>
          </p:nvSpPr>
          <p:spPr bwMode="gray">
            <a:xfrm>
              <a:off x="92968" y="128035"/>
              <a:ext cx="9414341" cy="404836"/>
            </a:xfrm>
            <a:prstGeom prst="rect">
              <a:avLst/>
            </a:prstGeom>
            <a:solidFill>
              <a:srgbClr val="FDBA30"/>
            </a:solidFill>
            <a:ln w="28575" cap="flat" cmpd="sng" algn="ctr">
              <a:solidFill>
                <a:srgbClr val="FDBA30"/>
              </a:solidFill>
              <a:prstDash val="solid"/>
              <a:miter lim="800000"/>
              <a:headEnd type="none" w="med" len="med"/>
              <a:tailEnd type="none" w="med" len="med"/>
            </a:ln>
            <a:effectLst/>
          </p:spPr>
          <p:txBody>
            <a:bodyPr rot="0" spcFirstLastPara="0" vertOverflow="overflow" horzOverflow="overflow" vert="horz" wrap="square" lIns="121888" tIns="60944" rIns="121888" bIns="60944" numCol="1" spcCol="0" rtlCol="0" fromWordArt="0" anchor="ctr" anchorCtr="0" forceAA="0" compatLnSpc="1">
              <a:prstTxWarp prst="textNoShape">
                <a:avLst/>
              </a:prstTxWarp>
              <a:noAutofit/>
            </a:bodyPr>
            <a:lstStyle/>
            <a:p>
              <a:pPr algn="ctr" defTabSz="1218895">
                <a:lnSpc>
                  <a:spcPct val="90000"/>
                </a:lnSpc>
              </a:pPr>
              <a:endParaRPr lang="en-US" sz="2399" b="1" kern="0">
                <a:solidFill>
                  <a:sysClr val="windowText" lastClr="000000"/>
                </a:solidFill>
                <a:latin typeface="Calibri Light" panose="020F0302020204030204" pitchFamily="34" charset="0"/>
              </a:endParaRPr>
            </a:p>
          </p:txBody>
        </p:sp>
        <p:sp>
          <p:nvSpPr>
            <p:cNvPr id="401" name="Rectangle 400"/>
            <p:cNvSpPr/>
            <p:nvPr/>
          </p:nvSpPr>
          <p:spPr>
            <a:xfrm>
              <a:off x="-1787" y="111833"/>
              <a:ext cx="9452238" cy="400110"/>
            </a:xfrm>
            <a:prstGeom prst="rect">
              <a:avLst/>
            </a:prstGeom>
          </p:spPr>
          <p:txBody>
            <a:bodyPr wrap="square">
              <a:spAutoFit/>
            </a:bodyPr>
            <a:lstStyle/>
            <a:p>
              <a:pPr algn="ctr"/>
              <a:r>
                <a:rPr lang="sk-SK" sz="2000" kern="100" spc="-50" dirty="0">
                  <a:solidFill>
                    <a:srgbClr val="000000"/>
                  </a:solidFill>
                </a:rPr>
                <a:t>Integrated Cyber Defense</a:t>
              </a:r>
              <a:r>
                <a:rPr lang="en-US" sz="2000" kern="100" spc="-50" dirty="0">
                  <a:solidFill>
                    <a:srgbClr val="000000"/>
                  </a:solidFill>
                </a:rPr>
                <a:t> Platform</a:t>
              </a:r>
            </a:p>
          </p:txBody>
        </p:sp>
        <p:grpSp>
          <p:nvGrpSpPr>
            <p:cNvPr id="402" name="Group 401"/>
            <p:cNvGrpSpPr/>
            <p:nvPr/>
          </p:nvGrpSpPr>
          <p:grpSpPr>
            <a:xfrm rot="10800000">
              <a:off x="4423004" y="459103"/>
              <a:ext cx="442353" cy="301226"/>
              <a:chOff x="1179513" y="4529455"/>
              <a:chExt cx="381000" cy="274320"/>
            </a:xfrm>
          </p:grpSpPr>
          <p:sp>
            <p:nvSpPr>
              <p:cNvPr id="403" name="Pentagon 402"/>
              <p:cNvSpPr/>
              <p:nvPr/>
            </p:nvSpPr>
            <p:spPr bwMode="gray">
              <a:xfrm rot="16200000">
                <a:off x="1232853" y="4476115"/>
                <a:ext cx="274320" cy="381000"/>
              </a:xfrm>
              <a:prstGeom prst="homePlate">
                <a:avLst>
                  <a:gd name="adj" fmla="val 68519"/>
                </a:avLst>
              </a:prstGeom>
              <a:solidFill>
                <a:srgbClr val="FDBA30"/>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lang="en-US">
                  <a:solidFill>
                    <a:srgbClr val="FFFFFF"/>
                  </a:solidFill>
                </a:endParaRPr>
              </a:p>
            </p:txBody>
          </p:sp>
          <p:sp>
            <p:nvSpPr>
              <p:cNvPr id="404" name="Chevron 403"/>
              <p:cNvSpPr/>
              <p:nvPr/>
            </p:nvSpPr>
            <p:spPr bwMode="gray">
              <a:xfrm rot="16200000">
                <a:off x="1278573" y="4539624"/>
                <a:ext cx="182880" cy="304800"/>
              </a:xfrm>
              <a:prstGeom prst="chevron">
                <a:avLst>
                  <a:gd name="adj" fmla="val 84000"/>
                </a:avLst>
              </a:prstGeom>
              <a:solidFill>
                <a:srgbClr val="A26D02">
                  <a:alpha val="50196"/>
                </a:srgbClr>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lang="en-US">
                  <a:solidFill>
                    <a:srgbClr val="FFFFFF"/>
                  </a:solidFill>
                </a:endParaRPr>
              </a:p>
            </p:txBody>
          </p:sp>
        </p:grpSp>
      </p:grpSp>
      <p:grpSp>
        <p:nvGrpSpPr>
          <p:cNvPr id="340" name="Group 339"/>
          <p:cNvGrpSpPr/>
          <p:nvPr/>
        </p:nvGrpSpPr>
        <p:grpSpPr>
          <a:xfrm>
            <a:off x="11445743" y="844259"/>
            <a:ext cx="225366" cy="4864165"/>
            <a:chOff x="11445743" y="844259"/>
            <a:chExt cx="225366" cy="4864165"/>
          </a:xfrm>
        </p:grpSpPr>
        <p:sp>
          <p:nvSpPr>
            <p:cNvPr id="341" name="Rectangle 340"/>
            <p:cNvSpPr/>
            <p:nvPr/>
          </p:nvSpPr>
          <p:spPr>
            <a:xfrm rot="16200000">
              <a:off x="9126343" y="3163659"/>
              <a:ext cx="4864165" cy="225366"/>
            </a:xfrm>
            <a:prstGeom prst="rect">
              <a:avLst/>
            </a:prstGeom>
            <a:solidFill>
              <a:schemeClr val="bg2">
                <a:lumMod val="85000"/>
                <a:lumOff val="15000"/>
              </a:schemeClr>
            </a:solidFill>
            <a:ln w="9525">
              <a:noFill/>
              <a:miter lim="800000"/>
              <a:headEnd/>
              <a:tailEnd/>
            </a:ln>
          </p:spPr>
          <p:txBody>
            <a:bodyPr wrap="square" rtlCol="0" anchor="ctr"/>
            <a:lstStyle/>
            <a:p>
              <a:pPr algn="ctr" defTabSz="914126"/>
              <a:endParaRPr lang="en-US" sz="1799" kern="0" dirty="0">
                <a:solidFill>
                  <a:srgbClr val="404040"/>
                </a:solidFill>
              </a:endParaRPr>
            </a:p>
          </p:txBody>
        </p:sp>
        <p:cxnSp>
          <p:nvCxnSpPr>
            <p:cNvPr id="342" name="Straight Connector 341"/>
            <p:cNvCxnSpPr/>
            <p:nvPr/>
          </p:nvCxnSpPr>
          <p:spPr>
            <a:xfrm flipV="1">
              <a:off x="11561080" y="1258433"/>
              <a:ext cx="0" cy="4164593"/>
            </a:xfrm>
            <a:prstGeom prst="line">
              <a:avLst/>
            </a:prstGeom>
            <a:noFill/>
            <a:ln w="38100" cap="rnd" cmpd="sng" algn="ctr">
              <a:solidFill>
                <a:schemeClr val="tx2">
                  <a:lumMod val="50000"/>
                  <a:lumOff val="50000"/>
                </a:schemeClr>
              </a:solidFill>
              <a:prstDash val="sysDot"/>
              <a:miter lim="800000"/>
              <a:headEnd type="triangle" w="med" len="med"/>
              <a:tailEnd type="triangle" w="med" len="med"/>
            </a:ln>
            <a:effectLst/>
          </p:spPr>
        </p:cxnSp>
      </p:grpSp>
      <p:grpSp>
        <p:nvGrpSpPr>
          <p:cNvPr id="343" name="Group 342"/>
          <p:cNvGrpSpPr/>
          <p:nvPr/>
        </p:nvGrpSpPr>
        <p:grpSpPr>
          <a:xfrm>
            <a:off x="770023" y="1444418"/>
            <a:ext cx="2504297" cy="3938018"/>
            <a:chOff x="770023" y="1444418"/>
            <a:chExt cx="2504297" cy="3938018"/>
          </a:xfrm>
        </p:grpSpPr>
        <p:sp>
          <p:nvSpPr>
            <p:cNvPr id="344" name="Arc 343"/>
            <p:cNvSpPr/>
            <p:nvPr/>
          </p:nvSpPr>
          <p:spPr>
            <a:xfrm flipV="1">
              <a:off x="1260971" y="3379561"/>
              <a:ext cx="2002877" cy="2002875"/>
            </a:xfrm>
            <a:prstGeom prst="arc">
              <a:avLst>
                <a:gd name="adj1" fmla="val 3691205"/>
                <a:gd name="adj2" fmla="val 12170088"/>
              </a:avLst>
            </a:prstGeom>
            <a:noFill/>
            <a:ln w="219075">
              <a:solidFill>
                <a:schemeClr val="bg2">
                  <a:lumMod val="85000"/>
                  <a:lumOff val="15000"/>
                </a:schemeClr>
              </a:solidFill>
              <a:miter lim="800000"/>
              <a:headEnd/>
              <a:tailEnd/>
            </a:ln>
          </p:spPr>
          <p:txBody>
            <a:bodyPr wrap="square" rtlCol="0" anchor="ctr"/>
            <a:lstStyle/>
            <a:p>
              <a:pPr algn="ctr" defTabSz="914126"/>
              <a:endParaRPr lang="en-US" sz="1050" kern="0">
                <a:solidFill>
                  <a:srgbClr val="404040"/>
                </a:solidFill>
              </a:endParaRPr>
            </a:p>
          </p:txBody>
        </p:sp>
        <p:sp>
          <p:nvSpPr>
            <p:cNvPr id="345" name="Arc 344"/>
            <p:cNvSpPr/>
            <p:nvPr/>
          </p:nvSpPr>
          <p:spPr>
            <a:xfrm flipV="1">
              <a:off x="1271443" y="3379561"/>
              <a:ext cx="2002877" cy="2002875"/>
            </a:xfrm>
            <a:prstGeom prst="arc">
              <a:avLst>
                <a:gd name="adj1" fmla="val 7403762"/>
                <a:gd name="adj2" fmla="val 10984685"/>
              </a:avLst>
            </a:prstGeom>
            <a:noFill/>
            <a:ln w="38100" cap="rnd" cmpd="sng" algn="ctr">
              <a:solidFill>
                <a:schemeClr val="tx2">
                  <a:lumMod val="50000"/>
                  <a:lumOff val="50000"/>
                </a:schemeClr>
              </a:solidFill>
              <a:prstDash val="sysDot"/>
              <a:miter lim="800000"/>
              <a:headEnd type="triangle" w="med" len="med"/>
              <a:tailEnd type="triangle" w="med" len="med"/>
            </a:ln>
            <a:effectLst/>
          </p:spPr>
          <p:txBody>
            <a:bodyPr wrap="square" rtlCol="0" anchor="ctr"/>
            <a:lstStyle/>
            <a:p>
              <a:pPr algn="ctr" defTabSz="914126"/>
              <a:endParaRPr lang="en-US" sz="1050" kern="0">
                <a:solidFill>
                  <a:srgbClr val="404040"/>
                </a:solidFill>
              </a:endParaRPr>
            </a:p>
          </p:txBody>
        </p:sp>
        <p:sp>
          <p:nvSpPr>
            <p:cNvPr id="346" name="Arc 345"/>
            <p:cNvSpPr/>
            <p:nvPr/>
          </p:nvSpPr>
          <p:spPr>
            <a:xfrm>
              <a:off x="1325615" y="2148936"/>
              <a:ext cx="1239252" cy="1239252"/>
            </a:xfrm>
            <a:prstGeom prst="arc">
              <a:avLst>
                <a:gd name="adj1" fmla="val 5231728"/>
                <a:gd name="adj2" fmla="val 13671114"/>
              </a:avLst>
            </a:prstGeom>
            <a:noFill/>
            <a:ln w="219075">
              <a:solidFill>
                <a:schemeClr val="bg2">
                  <a:lumMod val="85000"/>
                  <a:lumOff val="15000"/>
                </a:schemeClr>
              </a:solidFill>
              <a:miter lim="800000"/>
              <a:headEnd/>
              <a:tailEnd/>
            </a:ln>
          </p:spPr>
          <p:txBody>
            <a:bodyPr wrap="square" rtlCol="0" anchor="ctr"/>
            <a:lstStyle/>
            <a:p>
              <a:pPr algn="ctr" defTabSz="914126"/>
              <a:endParaRPr lang="en-US" sz="1050" kern="0">
                <a:solidFill>
                  <a:srgbClr val="404040"/>
                </a:solidFill>
              </a:endParaRPr>
            </a:p>
          </p:txBody>
        </p:sp>
        <p:sp>
          <p:nvSpPr>
            <p:cNvPr id="347" name="Arc 346"/>
            <p:cNvSpPr/>
            <p:nvPr/>
          </p:nvSpPr>
          <p:spPr>
            <a:xfrm>
              <a:off x="770023" y="1444418"/>
              <a:ext cx="2002877" cy="2002875"/>
            </a:xfrm>
            <a:prstGeom prst="arc">
              <a:avLst>
                <a:gd name="adj1" fmla="val 3691205"/>
                <a:gd name="adj2" fmla="val 15293025"/>
              </a:avLst>
            </a:prstGeom>
            <a:noFill/>
            <a:ln w="219075">
              <a:solidFill>
                <a:schemeClr val="bg2">
                  <a:lumMod val="85000"/>
                  <a:lumOff val="15000"/>
                </a:schemeClr>
              </a:solidFill>
              <a:miter lim="800000"/>
              <a:headEnd/>
              <a:tailEnd/>
            </a:ln>
          </p:spPr>
          <p:txBody>
            <a:bodyPr wrap="square" rtlCol="0" anchor="ctr"/>
            <a:lstStyle/>
            <a:p>
              <a:pPr algn="ctr" defTabSz="914126"/>
              <a:endParaRPr lang="en-US" sz="1050" kern="0">
                <a:solidFill>
                  <a:srgbClr val="404040"/>
                </a:solidFill>
              </a:endParaRPr>
            </a:p>
          </p:txBody>
        </p:sp>
        <p:sp>
          <p:nvSpPr>
            <p:cNvPr id="348" name="Arc 347"/>
            <p:cNvSpPr/>
            <p:nvPr/>
          </p:nvSpPr>
          <p:spPr>
            <a:xfrm>
              <a:off x="776548" y="1444418"/>
              <a:ext cx="2002877" cy="2002875"/>
            </a:xfrm>
            <a:prstGeom prst="arc">
              <a:avLst>
                <a:gd name="adj1" fmla="val 5541321"/>
                <a:gd name="adj2" fmla="val 12900005"/>
              </a:avLst>
            </a:prstGeom>
            <a:noFill/>
            <a:ln w="38100" cap="rnd" cmpd="sng" algn="ctr">
              <a:solidFill>
                <a:schemeClr val="tx2">
                  <a:lumMod val="50000"/>
                  <a:lumOff val="50000"/>
                </a:schemeClr>
              </a:solidFill>
              <a:prstDash val="sysDot"/>
              <a:miter lim="800000"/>
              <a:headEnd type="triangle" w="med" len="med"/>
              <a:tailEnd type="triangle" w="med" len="med"/>
            </a:ln>
            <a:effectLst/>
          </p:spPr>
          <p:txBody>
            <a:bodyPr wrap="square" rtlCol="0" anchor="ctr"/>
            <a:lstStyle/>
            <a:p>
              <a:pPr algn="ctr" defTabSz="914126"/>
              <a:endParaRPr lang="en-US" sz="1050" kern="0">
                <a:solidFill>
                  <a:srgbClr val="404040"/>
                </a:solidFill>
              </a:endParaRPr>
            </a:p>
          </p:txBody>
        </p:sp>
        <p:sp>
          <p:nvSpPr>
            <p:cNvPr id="349" name="Arc 348"/>
            <p:cNvSpPr/>
            <p:nvPr/>
          </p:nvSpPr>
          <p:spPr>
            <a:xfrm>
              <a:off x="1319960" y="2148936"/>
              <a:ext cx="1239252" cy="1239252"/>
            </a:xfrm>
            <a:prstGeom prst="arc">
              <a:avLst>
                <a:gd name="adj1" fmla="val 6611030"/>
                <a:gd name="adj2" fmla="val 11808095"/>
              </a:avLst>
            </a:prstGeom>
            <a:noFill/>
            <a:ln w="38100" cap="rnd" cmpd="sng" algn="ctr">
              <a:solidFill>
                <a:schemeClr val="tx2">
                  <a:lumMod val="50000"/>
                  <a:lumOff val="50000"/>
                </a:schemeClr>
              </a:solidFill>
              <a:prstDash val="sysDot"/>
              <a:miter lim="800000"/>
              <a:headEnd type="triangle" w="med" len="med"/>
              <a:tailEnd type="triangle" w="med" len="med"/>
            </a:ln>
            <a:effectLst/>
          </p:spPr>
          <p:txBody>
            <a:bodyPr wrap="square" rtlCol="0" anchor="ctr"/>
            <a:lstStyle/>
            <a:p>
              <a:pPr algn="ctr" defTabSz="914126"/>
              <a:endParaRPr lang="en-US" sz="1050" kern="0">
                <a:solidFill>
                  <a:srgbClr val="404040"/>
                </a:solidFill>
              </a:endParaRPr>
            </a:p>
          </p:txBody>
        </p:sp>
      </p:grpSp>
      <p:sp>
        <p:nvSpPr>
          <p:cNvPr id="350" name="Freeform 349"/>
          <p:cNvSpPr>
            <a:spLocks/>
          </p:cNvSpPr>
          <p:nvPr/>
        </p:nvSpPr>
        <p:spPr bwMode="auto">
          <a:xfrm flipH="1">
            <a:off x="1342717" y="1347212"/>
            <a:ext cx="2421623" cy="1388670"/>
          </a:xfrm>
          <a:custGeom>
            <a:avLst/>
            <a:gdLst>
              <a:gd name="T0" fmla="*/ 2421 w 2797"/>
              <a:gd name="T1" fmla="*/ 681 h 1561"/>
              <a:gd name="T2" fmla="*/ 2422 w 2797"/>
              <a:gd name="T3" fmla="*/ 646 h 1561"/>
              <a:gd name="T4" fmla="*/ 1775 w 2797"/>
              <a:gd name="T5" fmla="*/ 0 h 1561"/>
              <a:gd name="T6" fmla="*/ 1208 w 2797"/>
              <a:gd name="T7" fmla="*/ 336 h 1561"/>
              <a:gd name="T8" fmla="*/ 915 w 2797"/>
              <a:gd name="T9" fmla="*/ 224 h 1561"/>
              <a:gd name="T10" fmla="*/ 474 w 2797"/>
              <a:gd name="T11" fmla="*/ 664 h 1561"/>
              <a:gd name="T12" fmla="*/ 475 w 2797"/>
              <a:gd name="T13" fmla="*/ 677 h 1561"/>
              <a:gd name="T14" fmla="*/ 441 w 2797"/>
              <a:gd name="T15" fmla="*/ 676 h 1561"/>
              <a:gd name="T16" fmla="*/ 0 w 2797"/>
              <a:gd name="T17" fmla="*/ 1117 h 1561"/>
              <a:gd name="T18" fmla="*/ 415 w 2797"/>
              <a:gd name="T19" fmla="*/ 1556 h 1561"/>
              <a:gd name="T20" fmla="*/ 415 w 2797"/>
              <a:gd name="T21" fmla="*/ 1561 h 1561"/>
              <a:gd name="T22" fmla="*/ 2332 w 2797"/>
              <a:gd name="T23" fmla="*/ 1561 h 1561"/>
              <a:gd name="T24" fmla="*/ 2332 w 2797"/>
              <a:gd name="T25" fmla="*/ 1556 h 1561"/>
              <a:gd name="T26" fmla="*/ 2357 w 2797"/>
              <a:gd name="T27" fmla="*/ 1557 h 1561"/>
              <a:gd name="T28" fmla="*/ 2797 w 2797"/>
              <a:gd name="T29" fmla="*/ 1117 h 1561"/>
              <a:gd name="T30" fmla="*/ 2421 w 2797"/>
              <a:gd name="T31" fmla="*/ 681 h 1561"/>
              <a:gd name="connsiteX0" fmla="*/ 8656 w 10000"/>
              <a:gd name="connsiteY0" fmla="*/ 4363 h 10000"/>
              <a:gd name="connsiteX1" fmla="*/ 8659 w 10000"/>
              <a:gd name="connsiteY1" fmla="*/ 4138 h 10000"/>
              <a:gd name="connsiteX2" fmla="*/ 6346 w 10000"/>
              <a:gd name="connsiteY2" fmla="*/ 0 h 10000"/>
              <a:gd name="connsiteX3" fmla="*/ 4319 w 10000"/>
              <a:gd name="connsiteY3" fmla="*/ 2152 h 10000"/>
              <a:gd name="connsiteX4" fmla="*/ 3271 w 10000"/>
              <a:gd name="connsiteY4" fmla="*/ 1435 h 10000"/>
              <a:gd name="connsiteX5" fmla="*/ 1695 w 10000"/>
              <a:gd name="connsiteY5" fmla="*/ 4254 h 10000"/>
              <a:gd name="connsiteX6" fmla="*/ 1698 w 10000"/>
              <a:gd name="connsiteY6" fmla="*/ 4337 h 10000"/>
              <a:gd name="connsiteX7" fmla="*/ 1577 w 10000"/>
              <a:gd name="connsiteY7" fmla="*/ 4331 h 10000"/>
              <a:gd name="connsiteX8" fmla="*/ 0 w 10000"/>
              <a:gd name="connsiteY8" fmla="*/ 7156 h 10000"/>
              <a:gd name="connsiteX9" fmla="*/ 1484 w 10000"/>
              <a:gd name="connsiteY9" fmla="*/ 9968 h 10000"/>
              <a:gd name="connsiteX10" fmla="*/ 1484 w 10000"/>
              <a:gd name="connsiteY10" fmla="*/ 10000 h 10000"/>
              <a:gd name="connsiteX11" fmla="*/ 8338 w 10000"/>
              <a:gd name="connsiteY11" fmla="*/ 10000 h 10000"/>
              <a:gd name="connsiteX12" fmla="*/ 8427 w 10000"/>
              <a:gd name="connsiteY12" fmla="*/ 9974 h 10000"/>
              <a:gd name="connsiteX13" fmla="*/ 10000 w 10000"/>
              <a:gd name="connsiteY13" fmla="*/ 7156 h 10000"/>
              <a:gd name="connsiteX14" fmla="*/ 8656 w 10000"/>
              <a:gd name="connsiteY14" fmla="*/ 4363 h 10000"/>
              <a:gd name="connsiteX0" fmla="*/ 8656 w 10000"/>
              <a:gd name="connsiteY0" fmla="*/ 4363 h 10000"/>
              <a:gd name="connsiteX1" fmla="*/ 8659 w 10000"/>
              <a:gd name="connsiteY1" fmla="*/ 4138 h 10000"/>
              <a:gd name="connsiteX2" fmla="*/ 6346 w 10000"/>
              <a:gd name="connsiteY2" fmla="*/ 0 h 10000"/>
              <a:gd name="connsiteX3" fmla="*/ 4319 w 10000"/>
              <a:gd name="connsiteY3" fmla="*/ 2152 h 10000"/>
              <a:gd name="connsiteX4" fmla="*/ 3271 w 10000"/>
              <a:gd name="connsiteY4" fmla="*/ 1435 h 10000"/>
              <a:gd name="connsiteX5" fmla="*/ 1695 w 10000"/>
              <a:gd name="connsiteY5" fmla="*/ 4254 h 10000"/>
              <a:gd name="connsiteX6" fmla="*/ 1698 w 10000"/>
              <a:gd name="connsiteY6" fmla="*/ 4337 h 10000"/>
              <a:gd name="connsiteX7" fmla="*/ 1577 w 10000"/>
              <a:gd name="connsiteY7" fmla="*/ 4331 h 10000"/>
              <a:gd name="connsiteX8" fmla="*/ 0 w 10000"/>
              <a:gd name="connsiteY8" fmla="*/ 7156 h 10000"/>
              <a:gd name="connsiteX9" fmla="*/ 1484 w 10000"/>
              <a:gd name="connsiteY9" fmla="*/ 9968 h 10000"/>
              <a:gd name="connsiteX10" fmla="*/ 1484 w 10000"/>
              <a:gd name="connsiteY10" fmla="*/ 10000 h 10000"/>
              <a:gd name="connsiteX11" fmla="*/ 8427 w 10000"/>
              <a:gd name="connsiteY11" fmla="*/ 9974 h 10000"/>
              <a:gd name="connsiteX12" fmla="*/ 10000 w 10000"/>
              <a:gd name="connsiteY12" fmla="*/ 7156 h 10000"/>
              <a:gd name="connsiteX13" fmla="*/ 8656 w 10000"/>
              <a:gd name="connsiteY13" fmla="*/ 4363 h 10000"/>
              <a:gd name="connsiteX0" fmla="*/ 8656 w 10000"/>
              <a:gd name="connsiteY0" fmla="*/ 4363 h 9974"/>
              <a:gd name="connsiteX1" fmla="*/ 8659 w 10000"/>
              <a:gd name="connsiteY1" fmla="*/ 4138 h 9974"/>
              <a:gd name="connsiteX2" fmla="*/ 6346 w 10000"/>
              <a:gd name="connsiteY2" fmla="*/ 0 h 9974"/>
              <a:gd name="connsiteX3" fmla="*/ 4319 w 10000"/>
              <a:gd name="connsiteY3" fmla="*/ 2152 h 9974"/>
              <a:gd name="connsiteX4" fmla="*/ 3271 w 10000"/>
              <a:gd name="connsiteY4" fmla="*/ 1435 h 9974"/>
              <a:gd name="connsiteX5" fmla="*/ 1695 w 10000"/>
              <a:gd name="connsiteY5" fmla="*/ 4254 h 9974"/>
              <a:gd name="connsiteX6" fmla="*/ 1698 w 10000"/>
              <a:gd name="connsiteY6" fmla="*/ 4337 h 9974"/>
              <a:gd name="connsiteX7" fmla="*/ 1577 w 10000"/>
              <a:gd name="connsiteY7" fmla="*/ 4331 h 9974"/>
              <a:gd name="connsiteX8" fmla="*/ 0 w 10000"/>
              <a:gd name="connsiteY8" fmla="*/ 7156 h 9974"/>
              <a:gd name="connsiteX9" fmla="*/ 1484 w 10000"/>
              <a:gd name="connsiteY9" fmla="*/ 9968 h 9974"/>
              <a:gd name="connsiteX10" fmla="*/ 8427 w 10000"/>
              <a:gd name="connsiteY10" fmla="*/ 9974 h 9974"/>
              <a:gd name="connsiteX11" fmla="*/ 10000 w 10000"/>
              <a:gd name="connsiteY11" fmla="*/ 7156 h 9974"/>
              <a:gd name="connsiteX12" fmla="*/ 8656 w 10000"/>
              <a:gd name="connsiteY12" fmla="*/ 4363 h 9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000" h="9974">
                <a:moveTo>
                  <a:pt x="8656" y="4363"/>
                </a:moveTo>
                <a:cubicBezTo>
                  <a:pt x="8656" y="4286"/>
                  <a:pt x="8659" y="4209"/>
                  <a:pt x="8659" y="4138"/>
                </a:cubicBezTo>
                <a:cubicBezTo>
                  <a:pt x="8659" y="1851"/>
                  <a:pt x="7622" y="0"/>
                  <a:pt x="6346" y="0"/>
                </a:cubicBezTo>
                <a:cubicBezTo>
                  <a:pt x="5474" y="0"/>
                  <a:pt x="4712" y="865"/>
                  <a:pt x="4319" y="2152"/>
                </a:cubicBezTo>
                <a:cubicBezTo>
                  <a:pt x="4040" y="1704"/>
                  <a:pt x="3675" y="1435"/>
                  <a:pt x="3271" y="1435"/>
                </a:cubicBezTo>
                <a:cubicBezTo>
                  <a:pt x="2403" y="1435"/>
                  <a:pt x="1695" y="2697"/>
                  <a:pt x="1695" y="4254"/>
                </a:cubicBezTo>
                <a:cubicBezTo>
                  <a:pt x="1695" y="4286"/>
                  <a:pt x="1698" y="4311"/>
                  <a:pt x="1698" y="4337"/>
                </a:cubicBezTo>
                <a:cubicBezTo>
                  <a:pt x="1655" y="4337"/>
                  <a:pt x="1616" y="4331"/>
                  <a:pt x="1577" y="4331"/>
                </a:cubicBezTo>
                <a:cubicBezTo>
                  <a:pt x="704" y="4331"/>
                  <a:pt x="0" y="5593"/>
                  <a:pt x="0" y="7156"/>
                </a:cubicBezTo>
                <a:cubicBezTo>
                  <a:pt x="0" y="8661"/>
                  <a:pt x="658" y="9885"/>
                  <a:pt x="1484" y="9968"/>
                </a:cubicBezTo>
                <a:lnTo>
                  <a:pt x="8427" y="9974"/>
                </a:lnTo>
                <a:cubicBezTo>
                  <a:pt x="9296" y="9974"/>
                  <a:pt x="10000" y="8712"/>
                  <a:pt x="10000" y="7156"/>
                </a:cubicBezTo>
                <a:cubicBezTo>
                  <a:pt x="10000" y="5734"/>
                  <a:pt x="9417" y="4561"/>
                  <a:pt x="8656" y="4363"/>
                </a:cubicBezTo>
                <a:close/>
              </a:path>
            </a:pathLst>
          </a:custGeom>
          <a:solidFill>
            <a:schemeClr val="bg2"/>
          </a:solidFill>
          <a:ln w="38100">
            <a:solidFill>
              <a:schemeClr val="tx1"/>
            </a:solidFill>
          </a:ln>
        </p:spPr>
        <p:txBody>
          <a:bodyPr vert="horz" wrap="square" lIns="91416" tIns="45708" rIns="91416" bIns="45708" numCol="1" anchor="t" anchorCtr="0" compatLnSpc="1">
            <a:prstTxWarp prst="textNoShape">
              <a:avLst/>
            </a:prstTxWarp>
          </a:bodyPr>
          <a:lstStyle/>
          <a:p>
            <a:pPr defTabSz="914126">
              <a:defRPr/>
            </a:pPr>
            <a:endParaRPr lang="en-US" sz="1100" kern="0">
              <a:solidFill>
                <a:sysClr val="windowText" lastClr="000000"/>
              </a:solidFill>
            </a:endParaRPr>
          </a:p>
        </p:txBody>
      </p:sp>
      <p:sp>
        <p:nvSpPr>
          <p:cNvPr id="351" name="Oval 350"/>
          <p:cNvSpPr/>
          <p:nvPr/>
        </p:nvSpPr>
        <p:spPr>
          <a:xfrm>
            <a:off x="2394151" y="1738810"/>
            <a:ext cx="349864" cy="130764"/>
          </a:xfrm>
          <a:prstGeom prst="ellipse">
            <a:avLst/>
          </a:prstGeom>
          <a:solidFill>
            <a:schemeClr val="bg2"/>
          </a:solidFill>
          <a:ln w="9525">
            <a:noFill/>
            <a:miter lim="800000"/>
            <a:headEnd/>
            <a:tailEnd/>
          </a:ln>
        </p:spPr>
        <p:txBody>
          <a:bodyPr wrap="square" rtlCol="0" anchor="ctr"/>
          <a:lstStyle/>
          <a:p>
            <a:pPr algn="ctr" defTabSz="914126"/>
            <a:endParaRPr lang="en-US" sz="2000" kern="0" dirty="0">
              <a:solidFill>
                <a:srgbClr val="404040"/>
              </a:solidFill>
              <a:latin typeface="Arial"/>
            </a:endParaRPr>
          </a:p>
        </p:txBody>
      </p:sp>
      <p:sp>
        <p:nvSpPr>
          <p:cNvPr id="356" name="Oval 355"/>
          <p:cNvSpPr/>
          <p:nvPr/>
        </p:nvSpPr>
        <p:spPr>
          <a:xfrm>
            <a:off x="2394151" y="1996171"/>
            <a:ext cx="349864" cy="130764"/>
          </a:xfrm>
          <a:prstGeom prst="ellipse">
            <a:avLst/>
          </a:prstGeom>
          <a:solidFill>
            <a:schemeClr val="bg2"/>
          </a:solidFill>
          <a:ln w="9525">
            <a:noFill/>
            <a:miter lim="800000"/>
            <a:headEnd/>
            <a:tailEnd/>
          </a:ln>
        </p:spPr>
        <p:txBody>
          <a:bodyPr wrap="square" rtlCol="0" anchor="ctr"/>
          <a:lstStyle/>
          <a:p>
            <a:pPr algn="ctr" defTabSz="914126"/>
            <a:endParaRPr lang="en-US" sz="2000" kern="0" dirty="0">
              <a:solidFill>
                <a:srgbClr val="404040"/>
              </a:solidFill>
              <a:latin typeface="Arial"/>
            </a:endParaRPr>
          </a:p>
        </p:txBody>
      </p:sp>
      <p:sp>
        <p:nvSpPr>
          <p:cNvPr id="357" name="Rectangle 356"/>
          <p:cNvSpPr/>
          <p:nvPr/>
        </p:nvSpPr>
        <p:spPr>
          <a:xfrm>
            <a:off x="2394151" y="1812872"/>
            <a:ext cx="349864" cy="234868"/>
          </a:xfrm>
          <a:prstGeom prst="rect">
            <a:avLst/>
          </a:prstGeom>
          <a:solidFill>
            <a:schemeClr val="bg2"/>
          </a:solidFill>
          <a:ln w="9525">
            <a:noFill/>
            <a:miter lim="800000"/>
            <a:headEnd/>
            <a:tailEnd/>
          </a:ln>
        </p:spPr>
        <p:txBody>
          <a:bodyPr wrap="square" rtlCol="0" anchor="ctr"/>
          <a:lstStyle/>
          <a:p>
            <a:pPr algn="ctr" defTabSz="914126"/>
            <a:endParaRPr lang="en-US" sz="2000" kern="0" dirty="0">
              <a:solidFill>
                <a:srgbClr val="404040"/>
              </a:solidFill>
              <a:latin typeface="Arial"/>
            </a:endParaRPr>
          </a:p>
        </p:txBody>
      </p:sp>
      <p:sp>
        <p:nvSpPr>
          <p:cNvPr id="358" name="Freeform 17"/>
          <p:cNvSpPr>
            <a:spLocks noEditPoints="1"/>
          </p:cNvSpPr>
          <p:nvPr/>
        </p:nvSpPr>
        <p:spPr bwMode="auto">
          <a:xfrm>
            <a:off x="2394151" y="1723118"/>
            <a:ext cx="349864" cy="421175"/>
          </a:xfrm>
          <a:custGeom>
            <a:avLst/>
            <a:gdLst>
              <a:gd name="T0" fmla="*/ 307 w 308"/>
              <a:gd name="T1" fmla="*/ 55 h 371"/>
              <a:gd name="T2" fmla="*/ 154 w 308"/>
              <a:gd name="T3" fmla="*/ 0 h 371"/>
              <a:gd name="T4" fmla="*/ 1 w 308"/>
              <a:gd name="T5" fmla="*/ 55 h 371"/>
              <a:gd name="T6" fmla="*/ 0 w 308"/>
              <a:gd name="T7" fmla="*/ 59 h 371"/>
              <a:gd name="T8" fmla="*/ 0 w 308"/>
              <a:gd name="T9" fmla="*/ 315 h 371"/>
              <a:gd name="T10" fmla="*/ 3 w 308"/>
              <a:gd name="T11" fmla="*/ 321 h 371"/>
              <a:gd name="T12" fmla="*/ 154 w 308"/>
              <a:gd name="T13" fmla="*/ 371 h 371"/>
              <a:gd name="T14" fmla="*/ 305 w 308"/>
              <a:gd name="T15" fmla="*/ 321 h 371"/>
              <a:gd name="T16" fmla="*/ 308 w 308"/>
              <a:gd name="T17" fmla="*/ 315 h 371"/>
              <a:gd name="T18" fmla="*/ 308 w 308"/>
              <a:gd name="T19" fmla="*/ 309 h 371"/>
              <a:gd name="T20" fmla="*/ 308 w 308"/>
              <a:gd name="T21" fmla="*/ 309 h 371"/>
              <a:gd name="T22" fmla="*/ 308 w 308"/>
              <a:gd name="T23" fmla="*/ 309 h 371"/>
              <a:gd name="T24" fmla="*/ 308 w 308"/>
              <a:gd name="T25" fmla="*/ 226 h 371"/>
              <a:gd name="T26" fmla="*/ 308 w 308"/>
              <a:gd name="T27" fmla="*/ 226 h 371"/>
              <a:gd name="T28" fmla="*/ 308 w 308"/>
              <a:gd name="T29" fmla="*/ 225 h 371"/>
              <a:gd name="T30" fmla="*/ 308 w 308"/>
              <a:gd name="T31" fmla="*/ 144 h 371"/>
              <a:gd name="T32" fmla="*/ 308 w 308"/>
              <a:gd name="T33" fmla="*/ 144 h 371"/>
              <a:gd name="T34" fmla="*/ 308 w 308"/>
              <a:gd name="T35" fmla="*/ 144 h 371"/>
              <a:gd name="T36" fmla="*/ 308 w 308"/>
              <a:gd name="T37" fmla="*/ 62 h 371"/>
              <a:gd name="T38" fmla="*/ 308 w 308"/>
              <a:gd name="T39" fmla="*/ 62 h 371"/>
              <a:gd name="T40" fmla="*/ 308 w 308"/>
              <a:gd name="T41" fmla="*/ 62 h 371"/>
              <a:gd name="T42" fmla="*/ 308 w 308"/>
              <a:gd name="T43" fmla="*/ 59 h 371"/>
              <a:gd name="T44" fmla="*/ 307 w 308"/>
              <a:gd name="T45" fmla="*/ 55 h 371"/>
              <a:gd name="T46" fmla="*/ 292 w 308"/>
              <a:gd name="T47" fmla="*/ 226 h 371"/>
              <a:gd name="T48" fmla="*/ 154 w 308"/>
              <a:gd name="T49" fmla="*/ 272 h 371"/>
              <a:gd name="T50" fmla="*/ 16 w 308"/>
              <a:gd name="T51" fmla="*/ 226 h 371"/>
              <a:gd name="T52" fmla="*/ 16 w 308"/>
              <a:gd name="T53" fmla="*/ 225 h 371"/>
              <a:gd name="T54" fmla="*/ 16 w 308"/>
              <a:gd name="T55" fmla="*/ 172 h 371"/>
              <a:gd name="T56" fmla="*/ 154 w 308"/>
              <a:gd name="T57" fmla="*/ 206 h 371"/>
              <a:gd name="T58" fmla="*/ 292 w 308"/>
              <a:gd name="T59" fmla="*/ 172 h 371"/>
              <a:gd name="T60" fmla="*/ 292 w 308"/>
              <a:gd name="T61" fmla="*/ 226 h 371"/>
              <a:gd name="T62" fmla="*/ 292 w 308"/>
              <a:gd name="T63" fmla="*/ 144 h 371"/>
              <a:gd name="T64" fmla="*/ 154 w 308"/>
              <a:gd name="T65" fmla="*/ 190 h 371"/>
              <a:gd name="T66" fmla="*/ 16 w 308"/>
              <a:gd name="T67" fmla="*/ 144 h 371"/>
              <a:gd name="T68" fmla="*/ 16 w 308"/>
              <a:gd name="T69" fmla="*/ 144 h 371"/>
              <a:gd name="T70" fmla="*/ 16 w 308"/>
              <a:gd name="T71" fmla="*/ 90 h 371"/>
              <a:gd name="T72" fmla="*/ 154 w 308"/>
              <a:gd name="T73" fmla="*/ 124 h 371"/>
              <a:gd name="T74" fmla="*/ 292 w 308"/>
              <a:gd name="T75" fmla="*/ 90 h 371"/>
              <a:gd name="T76" fmla="*/ 292 w 308"/>
              <a:gd name="T77" fmla="*/ 144 h 371"/>
              <a:gd name="T78" fmla="*/ 154 w 308"/>
              <a:gd name="T79" fmla="*/ 16 h 371"/>
              <a:gd name="T80" fmla="*/ 292 w 308"/>
              <a:gd name="T81" fmla="*/ 62 h 371"/>
              <a:gd name="T82" fmla="*/ 292 w 308"/>
              <a:gd name="T83" fmla="*/ 62 h 371"/>
              <a:gd name="T84" fmla="*/ 154 w 308"/>
              <a:gd name="T85" fmla="*/ 108 h 371"/>
              <a:gd name="T86" fmla="*/ 16 w 308"/>
              <a:gd name="T87" fmla="*/ 62 h 371"/>
              <a:gd name="T88" fmla="*/ 154 w 308"/>
              <a:gd name="T89" fmla="*/ 16 h 371"/>
              <a:gd name="T90" fmla="*/ 154 w 308"/>
              <a:gd name="T91" fmla="*/ 355 h 371"/>
              <a:gd name="T92" fmla="*/ 16 w 308"/>
              <a:gd name="T93" fmla="*/ 309 h 371"/>
              <a:gd name="T94" fmla="*/ 16 w 308"/>
              <a:gd name="T95" fmla="*/ 309 h 371"/>
              <a:gd name="T96" fmla="*/ 16 w 308"/>
              <a:gd name="T97" fmla="*/ 254 h 371"/>
              <a:gd name="T98" fmla="*/ 154 w 308"/>
              <a:gd name="T99" fmla="*/ 288 h 371"/>
              <a:gd name="T100" fmla="*/ 292 w 308"/>
              <a:gd name="T101" fmla="*/ 254 h 371"/>
              <a:gd name="T102" fmla="*/ 292 w 308"/>
              <a:gd name="T103" fmla="*/ 309 h 371"/>
              <a:gd name="T104" fmla="*/ 154 w 308"/>
              <a:gd name="T105" fmla="*/ 355 h 3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308" h="371">
                <a:moveTo>
                  <a:pt x="307" y="55"/>
                </a:moveTo>
                <a:cubicBezTo>
                  <a:pt x="300" y="27"/>
                  <a:pt x="247" y="0"/>
                  <a:pt x="154" y="0"/>
                </a:cubicBezTo>
                <a:cubicBezTo>
                  <a:pt x="61" y="0"/>
                  <a:pt x="8" y="27"/>
                  <a:pt x="1" y="55"/>
                </a:cubicBezTo>
                <a:cubicBezTo>
                  <a:pt x="0" y="56"/>
                  <a:pt x="0" y="58"/>
                  <a:pt x="0" y="59"/>
                </a:cubicBezTo>
                <a:cubicBezTo>
                  <a:pt x="0" y="315"/>
                  <a:pt x="0" y="315"/>
                  <a:pt x="0" y="315"/>
                </a:cubicBezTo>
                <a:cubicBezTo>
                  <a:pt x="0" y="317"/>
                  <a:pt x="1" y="320"/>
                  <a:pt x="3" y="321"/>
                </a:cubicBezTo>
                <a:cubicBezTo>
                  <a:pt x="15" y="347"/>
                  <a:pt x="67" y="371"/>
                  <a:pt x="154" y="371"/>
                </a:cubicBezTo>
                <a:cubicBezTo>
                  <a:pt x="241" y="371"/>
                  <a:pt x="293" y="347"/>
                  <a:pt x="305" y="321"/>
                </a:cubicBezTo>
                <a:cubicBezTo>
                  <a:pt x="307" y="320"/>
                  <a:pt x="308" y="317"/>
                  <a:pt x="308" y="315"/>
                </a:cubicBezTo>
                <a:cubicBezTo>
                  <a:pt x="308" y="309"/>
                  <a:pt x="308" y="309"/>
                  <a:pt x="308" y="309"/>
                </a:cubicBezTo>
                <a:cubicBezTo>
                  <a:pt x="308" y="309"/>
                  <a:pt x="308" y="309"/>
                  <a:pt x="308" y="309"/>
                </a:cubicBezTo>
                <a:cubicBezTo>
                  <a:pt x="308" y="309"/>
                  <a:pt x="308" y="309"/>
                  <a:pt x="308" y="309"/>
                </a:cubicBezTo>
                <a:cubicBezTo>
                  <a:pt x="308" y="226"/>
                  <a:pt x="308" y="226"/>
                  <a:pt x="308" y="226"/>
                </a:cubicBezTo>
                <a:cubicBezTo>
                  <a:pt x="308" y="226"/>
                  <a:pt x="308" y="226"/>
                  <a:pt x="308" y="226"/>
                </a:cubicBezTo>
                <a:cubicBezTo>
                  <a:pt x="308" y="226"/>
                  <a:pt x="308" y="226"/>
                  <a:pt x="308" y="225"/>
                </a:cubicBezTo>
                <a:cubicBezTo>
                  <a:pt x="308" y="144"/>
                  <a:pt x="308" y="144"/>
                  <a:pt x="308" y="144"/>
                </a:cubicBezTo>
                <a:cubicBezTo>
                  <a:pt x="308" y="144"/>
                  <a:pt x="308" y="144"/>
                  <a:pt x="308" y="144"/>
                </a:cubicBezTo>
                <a:cubicBezTo>
                  <a:pt x="308" y="144"/>
                  <a:pt x="308" y="144"/>
                  <a:pt x="308" y="144"/>
                </a:cubicBezTo>
                <a:cubicBezTo>
                  <a:pt x="308" y="62"/>
                  <a:pt x="308" y="62"/>
                  <a:pt x="308" y="62"/>
                </a:cubicBezTo>
                <a:cubicBezTo>
                  <a:pt x="308" y="62"/>
                  <a:pt x="308" y="62"/>
                  <a:pt x="308" y="62"/>
                </a:cubicBezTo>
                <a:cubicBezTo>
                  <a:pt x="308" y="62"/>
                  <a:pt x="308" y="62"/>
                  <a:pt x="308" y="62"/>
                </a:cubicBezTo>
                <a:cubicBezTo>
                  <a:pt x="308" y="59"/>
                  <a:pt x="308" y="59"/>
                  <a:pt x="308" y="59"/>
                </a:cubicBezTo>
                <a:cubicBezTo>
                  <a:pt x="308" y="58"/>
                  <a:pt x="308" y="57"/>
                  <a:pt x="307" y="55"/>
                </a:cubicBezTo>
                <a:close/>
                <a:moveTo>
                  <a:pt x="292" y="226"/>
                </a:moveTo>
                <a:cubicBezTo>
                  <a:pt x="292" y="248"/>
                  <a:pt x="235" y="272"/>
                  <a:pt x="154" y="272"/>
                </a:cubicBezTo>
                <a:cubicBezTo>
                  <a:pt x="73" y="272"/>
                  <a:pt x="16" y="248"/>
                  <a:pt x="16" y="226"/>
                </a:cubicBezTo>
                <a:cubicBezTo>
                  <a:pt x="16" y="226"/>
                  <a:pt x="16" y="226"/>
                  <a:pt x="16" y="225"/>
                </a:cubicBezTo>
                <a:cubicBezTo>
                  <a:pt x="16" y="172"/>
                  <a:pt x="16" y="172"/>
                  <a:pt x="16" y="172"/>
                </a:cubicBezTo>
                <a:cubicBezTo>
                  <a:pt x="39" y="191"/>
                  <a:pt x="86" y="206"/>
                  <a:pt x="154" y="206"/>
                </a:cubicBezTo>
                <a:cubicBezTo>
                  <a:pt x="222" y="206"/>
                  <a:pt x="269" y="191"/>
                  <a:pt x="292" y="172"/>
                </a:cubicBezTo>
                <a:lnTo>
                  <a:pt x="292" y="226"/>
                </a:lnTo>
                <a:close/>
                <a:moveTo>
                  <a:pt x="292" y="144"/>
                </a:moveTo>
                <a:cubicBezTo>
                  <a:pt x="292" y="166"/>
                  <a:pt x="235" y="190"/>
                  <a:pt x="154" y="190"/>
                </a:cubicBezTo>
                <a:cubicBezTo>
                  <a:pt x="73" y="190"/>
                  <a:pt x="16" y="166"/>
                  <a:pt x="16" y="144"/>
                </a:cubicBezTo>
                <a:cubicBezTo>
                  <a:pt x="16" y="144"/>
                  <a:pt x="16" y="144"/>
                  <a:pt x="16" y="144"/>
                </a:cubicBezTo>
                <a:cubicBezTo>
                  <a:pt x="16" y="90"/>
                  <a:pt x="16" y="90"/>
                  <a:pt x="16" y="90"/>
                </a:cubicBezTo>
                <a:cubicBezTo>
                  <a:pt x="39" y="109"/>
                  <a:pt x="86" y="124"/>
                  <a:pt x="154" y="124"/>
                </a:cubicBezTo>
                <a:cubicBezTo>
                  <a:pt x="222" y="124"/>
                  <a:pt x="269" y="109"/>
                  <a:pt x="292" y="90"/>
                </a:cubicBezTo>
                <a:lnTo>
                  <a:pt x="292" y="144"/>
                </a:lnTo>
                <a:close/>
                <a:moveTo>
                  <a:pt x="154" y="16"/>
                </a:moveTo>
                <a:cubicBezTo>
                  <a:pt x="235" y="16"/>
                  <a:pt x="292" y="40"/>
                  <a:pt x="292" y="62"/>
                </a:cubicBezTo>
                <a:cubicBezTo>
                  <a:pt x="292" y="62"/>
                  <a:pt x="292" y="62"/>
                  <a:pt x="292" y="62"/>
                </a:cubicBezTo>
                <a:cubicBezTo>
                  <a:pt x="292" y="84"/>
                  <a:pt x="235" y="108"/>
                  <a:pt x="154" y="108"/>
                </a:cubicBezTo>
                <a:cubicBezTo>
                  <a:pt x="73" y="108"/>
                  <a:pt x="16" y="84"/>
                  <a:pt x="16" y="62"/>
                </a:cubicBezTo>
                <a:cubicBezTo>
                  <a:pt x="16" y="40"/>
                  <a:pt x="73" y="16"/>
                  <a:pt x="154" y="16"/>
                </a:cubicBezTo>
                <a:close/>
                <a:moveTo>
                  <a:pt x="154" y="355"/>
                </a:moveTo>
                <a:cubicBezTo>
                  <a:pt x="73" y="355"/>
                  <a:pt x="16" y="331"/>
                  <a:pt x="16" y="309"/>
                </a:cubicBezTo>
                <a:cubicBezTo>
                  <a:pt x="16" y="309"/>
                  <a:pt x="16" y="309"/>
                  <a:pt x="16" y="309"/>
                </a:cubicBezTo>
                <a:cubicBezTo>
                  <a:pt x="16" y="254"/>
                  <a:pt x="16" y="254"/>
                  <a:pt x="16" y="254"/>
                </a:cubicBezTo>
                <a:cubicBezTo>
                  <a:pt x="39" y="273"/>
                  <a:pt x="86" y="288"/>
                  <a:pt x="154" y="288"/>
                </a:cubicBezTo>
                <a:cubicBezTo>
                  <a:pt x="222" y="288"/>
                  <a:pt x="269" y="273"/>
                  <a:pt x="292" y="254"/>
                </a:cubicBezTo>
                <a:cubicBezTo>
                  <a:pt x="292" y="309"/>
                  <a:pt x="292" y="309"/>
                  <a:pt x="292" y="309"/>
                </a:cubicBezTo>
                <a:cubicBezTo>
                  <a:pt x="292" y="331"/>
                  <a:pt x="235" y="355"/>
                  <a:pt x="154" y="355"/>
                </a:cubicBezTo>
                <a:close/>
              </a:path>
            </a:pathLst>
          </a:custGeom>
          <a:solidFill>
            <a:srgbClr val="707072"/>
          </a:solidFill>
          <a:ln>
            <a:solidFill>
              <a:srgbClr val="707072"/>
            </a:solidFill>
          </a:ln>
        </p:spPr>
        <p:txBody>
          <a:bodyPr vert="horz" wrap="square" lIns="91416" tIns="45708" rIns="91416" bIns="45708" numCol="1" anchor="t" anchorCtr="0" compatLnSpc="1">
            <a:prstTxWarp prst="textNoShape">
              <a:avLst/>
            </a:prstTxWarp>
          </a:bodyPr>
          <a:lstStyle/>
          <a:p>
            <a:pPr defTabSz="914126"/>
            <a:endParaRPr lang="en-US" sz="2000" kern="0">
              <a:solidFill>
                <a:sysClr val="windowText" lastClr="000000"/>
              </a:solidFill>
            </a:endParaRPr>
          </a:p>
        </p:txBody>
      </p:sp>
      <p:cxnSp>
        <p:nvCxnSpPr>
          <p:cNvPr id="359" name="Straight Connector 358"/>
          <p:cNvCxnSpPr/>
          <p:nvPr/>
        </p:nvCxnSpPr>
        <p:spPr>
          <a:xfrm>
            <a:off x="1656428" y="2217539"/>
            <a:ext cx="1752828" cy="0"/>
          </a:xfrm>
          <a:prstGeom prst="line">
            <a:avLst/>
          </a:prstGeom>
          <a:ln w="12700">
            <a:solidFill>
              <a:schemeClr val="tx2"/>
            </a:solidFill>
            <a:prstDash val="sysDash"/>
            <a:miter lim="800000"/>
          </a:ln>
        </p:spPr>
        <p:style>
          <a:lnRef idx="1">
            <a:schemeClr val="accent1"/>
          </a:lnRef>
          <a:fillRef idx="0">
            <a:schemeClr val="accent1"/>
          </a:fillRef>
          <a:effectRef idx="0">
            <a:schemeClr val="accent1"/>
          </a:effectRef>
          <a:fontRef idx="minor">
            <a:schemeClr val="tx1"/>
          </a:fontRef>
        </p:style>
      </p:cxnSp>
      <p:sp>
        <p:nvSpPr>
          <p:cNvPr id="373" name="Oval 372"/>
          <p:cNvSpPr/>
          <p:nvPr/>
        </p:nvSpPr>
        <p:spPr>
          <a:xfrm>
            <a:off x="1701484" y="2411014"/>
            <a:ext cx="190932" cy="71361"/>
          </a:xfrm>
          <a:prstGeom prst="ellipse">
            <a:avLst/>
          </a:prstGeom>
          <a:solidFill>
            <a:schemeClr val="bg2"/>
          </a:solidFill>
          <a:ln w="9525">
            <a:noFill/>
            <a:miter lim="800000"/>
            <a:headEnd/>
            <a:tailEnd/>
          </a:ln>
        </p:spPr>
        <p:txBody>
          <a:bodyPr wrap="square" rtlCol="0" anchor="ctr"/>
          <a:lstStyle/>
          <a:p>
            <a:pPr algn="ctr" defTabSz="914126"/>
            <a:endParaRPr lang="en-US" sz="2000" kern="0" dirty="0">
              <a:solidFill>
                <a:srgbClr val="404040"/>
              </a:solidFill>
              <a:latin typeface="Arial"/>
            </a:endParaRPr>
          </a:p>
        </p:txBody>
      </p:sp>
      <p:sp>
        <p:nvSpPr>
          <p:cNvPr id="374" name="Oval 373"/>
          <p:cNvSpPr/>
          <p:nvPr/>
        </p:nvSpPr>
        <p:spPr>
          <a:xfrm>
            <a:off x="1701484" y="2551466"/>
            <a:ext cx="190932" cy="71361"/>
          </a:xfrm>
          <a:prstGeom prst="ellipse">
            <a:avLst/>
          </a:prstGeom>
          <a:solidFill>
            <a:schemeClr val="bg2"/>
          </a:solidFill>
          <a:ln w="9525">
            <a:noFill/>
            <a:miter lim="800000"/>
            <a:headEnd/>
            <a:tailEnd/>
          </a:ln>
        </p:spPr>
        <p:txBody>
          <a:bodyPr wrap="square" rtlCol="0" anchor="ctr"/>
          <a:lstStyle/>
          <a:p>
            <a:pPr algn="ctr" defTabSz="914126"/>
            <a:endParaRPr lang="en-US" sz="2000" kern="0" dirty="0">
              <a:solidFill>
                <a:srgbClr val="404040"/>
              </a:solidFill>
              <a:latin typeface="Arial"/>
            </a:endParaRPr>
          </a:p>
        </p:txBody>
      </p:sp>
      <p:sp>
        <p:nvSpPr>
          <p:cNvPr id="375" name="Rectangle 374"/>
          <p:cNvSpPr/>
          <p:nvPr/>
        </p:nvSpPr>
        <p:spPr>
          <a:xfrm>
            <a:off x="1701484" y="2451432"/>
            <a:ext cx="190932" cy="128176"/>
          </a:xfrm>
          <a:prstGeom prst="rect">
            <a:avLst/>
          </a:prstGeom>
          <a:solidFill>
            <a:schemeClr val="bg2"/>
          </a:solidFill>
          <a:ln w="9525">
            <a:noFill/>
            <a:miter lim="800000"/>
            <a:headEnd/>
            <a:tailEnd/>
          </a:ln>
        </p:spPr>
        <p:txBody>
          <a:bodyPr wrap="square" rtlCol="0" anchor="ctr"/>
          <a:lstStyle/>
          <a:p>
            <a:pPr algn="ctr" defTabSz="914126"/>
            <a:endParaRPr lang="en-US" sz="2000" kern="0" dirty="0">
              <a:solidFill>
                <a:srgbClr val="404040"/>
              </a:solidFill>
              <a:latin typeface="Arial"/>
            </a:endParaRPr>
          </a:p>
        </p:txBody>
      </p:sp>
      <p:sp>
        <p:nvSpPr>
          <p:cNvPr id="376" name="Freeform 17"/>
          <p:cNvSpPr>
            <a:spLocks noEditPoints="1"/>
          </p:cNvSpPr>
          <p:nvPr/>
        </p:nvSpPr>
        <p:spPr bwMode="auto">
          <a:xfrm>
            <a:off x="1701484" y="2402450"/>
            <a:ext cx="190932" cy="229849"/>
          </a:xfrm>
          <a:custGeom>
            <a:avLst/>
            <a:gdLst>
              <a:gd name="T0" fmla="*/ 307 w 308"/>
              <a:gd name="T1" fmla="*/ 55 h 371"/>
              <a:gd name="T2" fmla="*/ 154 w 308"/>
              <a:gd name="T3" fmla="*/ 0 h 371"/>
              <a:gd name="T4" fmla="*/ 1 w 308"/>
              <a:gd name="T5" fmla="*/ 55 h 371"/>
              <a:gd name="T6" fmla="*/ 0 w 308"/>
              <a:gd name="T7" fmla="*/ 59 h 371"/>
              <a:gd name="T8" fmla="*/ 0 w 308"/>
              <a:gd name="T9" fmla="*/ 315 h 371"/>
              <a:gd name="T10" fmla="*/ 3 w 308"/>
              <a:gd name="T11" fmla="*/ 321 h 371"/>
              <a:gd name="T12" fmla="*/ 154 w 308"/>
              <a:gd name="T13" fmla="*/ 371 h 371"/>
              <a:gd name="T14" fmla="*/ 305 w 308"/>
              <a:gd name="T15" fmla="*/ 321 h 371"/>
              <a:gd name="T16" fmla="*/ 308 w 308"/>
              <a:gd name="T17" fmla="*/ 315 h 371"/>
              <a:gd name="T18" fmla="*/ 308 w 308"/>
              <a:gd name="T19" fmla="*/ 309 h 371"/>
              <a:gd name="T20" fmla="*/ 308 w 308"/>
              <a:gd name="T21" fmla="*/ 309 h 371"/>
              <a:gd name="T22" fmla="*/ 308 w 308"/>
              <a:gd name="T23" fmla="*/ 309 h 371"/>
              <a:gd name="T24" fmla="*/ 308 w 308"/>
              <a:gd name="T25" fmla="*/ 226 h 371"/>
              <a:gd name="T26" fmla="*/ 308 w 308"/>
              <a:gd name="T27" fmla="*/ 226 h 371"/>
              <a:gd name="T28" fmla="*/ 308 w 308"/>
              <a:gd name="T29" fmla="*/ 225 h 371"/>
              <a:gd name="T30" fmla="*/ 308 w 308"/>
              <a:gd name="T31" fmla="*/ 144 h 371"/>
              <a:gd name="T32" fmla="*/ 308 w 308"/>
              <a:gd name="T33" fmla="*/ 144 h 371"/>
              <a:gd name="T34" fmla="*/ 308 w 308"/>
              <a:gd name="T35" fmla="*/ 144 h 371"/>
              <a:gd name="T36" fmla="*/ 308 w 308"/>
              <a:gd name="T37" fmla="*/ 62 h 371"/>
              <a:gd name="T38" fmla="*/ 308 w 308"/>
              <a:gd name="T39" fmla="*/ 62 h 371"/>
              <a:gd name="T40" fmla="*/ 308 w 308"/>
              <a:gd name="T41" fmla="*/ 62 h 371"/>
              <a:gd name="T42" fmla="*/ 308 w 308"/>
              <a:gd name="T43" fmla="*/ 59 h 371"/>
              <a:gd name="T44" fmla="*/ 307 w 308"/>
              <a:gd name="T45" fmla="*/ 55 h 371"/>
              <a:gd name="T46" fmla="*/ 292 w 308"/>
              <a:gd name="T47" fmla="*/ 226 h 371"/>
              <a:gd name="T48" fmla="*/ 154 w 308"/>
              <a:gd name="T49" fmla="*/ 272 h 371"/>
              <a:gd name="T50" fmla="*/ 16 w 308"/>
              <a:gd name="T51" fmla="*/ 226 h 371"/>
              <a:gd name="T52" fmla="*/ 16 w 308"/>
              <a:gd name="T53" fmla="*/ 225 h 371"/>
              <a:gd name="T54" fmla="*/ 16 w 308"/>
              <a:gd name="T55" fmla="*/ 172 h 371"/>
              <a:gd name="T56" fmla="*/ 154 w 308"/>
              <a:gd name="T57" fmla="*/ 206 h 371"/>
              <a:gd name="T58" fmla="*/ 292 w 308"/>
              <a:gd name="T59" fmla="*/ 172 h 371"/>
              <a:gd name="T60" fmla="*/ 292 w 308"/>
              <a:gd name="T61" fmla="*/ 226 h 371"/>
              <a:gd name="T62" fmla="*/ 292 w 308"/>
              <a:gd name="T63" fmla="*/ 144 h 371"/>
              <a:gd name="T64" fmla="*/ 154 w 308"/>
              <a:gd name="T65" fmla="*/ 190 h 371"/>
              <a:gd name="T66" fmla="*/ 16 w 308"/>
              <a:gd name="T67" fmla="*/ 144 h 371"/>
              <a:gd name="T68" fmla="*/ 16 w 308"/>
              <a:gd name="T69" fmla="*/ 144 h 371"/>
              <a:gd name="T70" fmla="*/ 16 w 308"/>
              <a:gd name="T71" fmla="*/ 90 h 371"/>
              <a:gd name="T72" fmla="*/ 154 w 308"/>
              <a:gd name="T73" fmla="*/ 124 h 371"/>
              <a:gd name="T74" fmla="*/ 292 w 308"/>
              <a:gd name="T75" fmla="*/ 90 h 371"/>
              <a:gd name="T76" fmla="*/ 292 w 308"/>
              <a:gd name="T77" fmla="*/ 144 h 371"/>
              <a:gd name="T78" fmla="*/ 154 w 308"/>
              <a:gd name="T79" fmla="*/ 16 h 371"/>
              <a:gd name="T80" fmla="*/ 292 w 308"/>
              <a:gd name="T81" fmla="*/ 62 h 371"/>
              <a:gd name="T82" fmla="*/ 292 w 308"/>
              <a:gd name="T83" fmla="*/ 62 h 371"/>
              <a:gd name="T84" fmla="*/ 154 w 308"/>
              <a:gd name="T85" fmla="*/ 108 h 371"/>
              <a:gd name="T86" fmla="*/ 16 w 308"/>
              <a:gd name="T87" fmla="*/ 62 h 371"/>
              <a:gd name="T88" fmla="*/ 154 w 308"/>
              <a:gd name="T89" fmla="*/ 16 h 371"/>
              <a:gd name="T90" fmla="*/ 154 w 308"/>
              <a:gd name="T91" fmla="*/ 355 h 371"/>
              <a:gd name="T92" fmla="*/ 16 w 308"/>
              <a:gd name="T93" fmla="*/ 309 h 371"/>
              <a:gd name="T94" fmla="*/ 16 w 308"/>
              <a:gd name="T95" fmla="*/ 309 h 371"/>
              <a:gd name="T96" fmla="*/ 16 w 308"/>
              <a:gd name="T97" fmla="*/ 254 h 371"/>
              <a:gd name="T98" fmla="*/ 154 w 308"/>
              <a:gd name="T99" fmla="*/ 288 h 371"/>
              <a:gd name="T100" fmla="*/ 292 w 308"/>
              <a:gd name="T101" fmla="*/ 254 h 371"/>
              <a:gd name="T102" fmla="*/ 292 w 308"/>
              <a:gd name="T103" fmla="*/ 309 h 371"/>
              <a:gd name="T104" fmla="*/ 154 w 308"/>
              <a:gd name="T105" fmla="*/ 355 h 3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308" h="371">
                <a:moveTo>
                  <a:pt x="307" y="55"/>
                </a:moveTo>
                <a:cubicBezTo>
                  <a:pt x="300" y="27"/>
                  <a:pt x="247" y="0"/>
                  <a:pt x="154" y="0"/>
                </a:cubicBezTo>
                <a:cubicBezTo>
                  <a:pt x="61" y="0"/>
                  <a:pt x="8" y="27"/>
                  <a:pt x="1" y="55"/>
                </a:cubicBezTo>
                <a:cubicBezTo>
                  <a:pt x="0" y="56"/>
                  <a:pt x="0" y="58"/>
                  <a:pt x="0" y="59"/>
                </a:cubicBezTo>
                <a:cubicBezTo>
                  <a:pt x="0" y="315"/>
                  <a:pt x="0" y="315"/>
                  <a:pt x="0" y="315"/>
                </a:cubicBezTo>
                <a:cubicBezTo>
                  <a:pt x="0" y="317"/>
                  <a:pt x="1" y="320"/>
                  <a:pt x="3" y="321"/>
                </a:cubicBezTo>
                <a:cubicBezTo>
                  <a:pt x="15" y="347"/>
                  <a:pt x="67" y="371"/>
                  <a:pt x="154" y="371"/>
                </a:cubicBezTo>
                <a:cubicBezTo>
                  <a:pt x="241" y="371"/>
                  <a:pt x="293" y="347"/>
                  <a:pt x="305" y="321"/>
                </a:cubicBezTo>
                <a:cubicBezTo>
                  <a:pt x="307" y="320"/>
                  <a:pt x="308" y="317"/>
                  <a:pt x="308" y="315"/>
                </a:cubicBezTo>
                <a:cubicBezTo>
                  <a:pt x="308" y="309"/>
                  <a:pt x="308" y="309"/>
                  <a:pt x="308" y="309"/>
                </a:cubicBezTo>
                <a:cubicBezTo>
                  <a:pt x="308" y="309"/>
                  <a:pt x="308" y="309"/>
                  <a:pt x="308" y="309"/>
                </a:cubicBezTo>
                <a:cubicBezTo>
                  <a:pt x="308" y="309"/>
                  <a:pt x="308" y="309"/>
                  <a:pt x="308" y="309"/>
                </a:cubicBezTo>
                <a:cubicBezTo>
                  <a:pt x="308" y="226"/>
                  <a:pt x="308" y="226"/>
                  <a:pt x="308" y="226"/>
                </a:cubicBezTo>
                <a:cubicBezTo>
                  <a:pt x="308" y="226"/>
                  <a:pt x="308" y="226"/>
                  <a:pt x="308" y="226"/>
                </a:cubicBezTo>
                <a:cubicBezTo>
                  <a:pt x="308" y="226"/>
                  <a:pt x="308" y="226"/>
                  <a:pt x="308" y="225"/>
                </a:cubicBezTo>
                <a:cubicBezTo>
                  <a:pt x="308" y="144"/>
                  <a:pt x="308" y="144"/>
                  <a:pt x="308" y="144"/>
                </a:cubicBezTo>
                <a:cubicBezTo>
                  <a:pt x="308" y="144"/>
                  <a:pt x="308" y="144"/>
                  <a:pt x="308" y="144"/>
                </a:cubicBezTo>
                <a:cubicBezTo>
                  <a:pt x="308" y="144"/>
                  <a:pt x="308" y="144"/>
                  <a:pt x="308" y="144"/>
                </a:cubicBezTo>
                <a:cubicBezTo>
                  <a:pt x="308" y="62"/>
                  <a:pt x="308" y="62"/>
                  <a:pt x="308" y="62"/>
                </a:cubicBezTo>
                <a:cubicBezTo>
                  <a:pt x="308" y="62"/>
                  <a:pt x="308" y="62"/>
                  <a:pt x="308" y="62"/>
                </a:cubicBezTo>
                <a:cubicBezTo>
                  <a:pt x="308" y="62"/>
                  <a:pt x="308" y="62"/>
                  <a:pt x="308" y="62"/>
                </a:cubicBezTo>
                <a:cubicBezTo>
                  <a:pt x="308" y="59"/>
                  <a:pt x="308" y="59"/>
                  <a:pt x="308" y="59"/>
                </a:cubicBezTo>
                <a:cubicBezTo>
                  <a:pt x="308" y="58"/>
                  <a:pt x="308" y="57"/>
                  <a:pt x="307" y="55"/>
                </a:cubicBezTo>
                <a:close/>
                <a:moveTo>
                  <a:pt x="292" y="226"/>
                </a:moveTo>
                <a:cubicBezTo>
                  <a:pt x="292" y="248"/>
                  <a:pt x="235" y="272"/>
                  <a:pt x="154" y="272"/>
                </a:cubicBezTo>
                <a:cubicBezTo>
                  <a:pt x="73" y="272"/>
                  <a:pt x="16" y="248"/>
                  <a:pt x="16" y="226"/>
                </a:cubicBezTo>
                <a:cubicBezTo>
                  <a:pt x="16" y="226"/>
                  <a:pt x="16" y="226"/>
                  <a:pt x="16" y="225"/>
                </a:cubicBezTo>
                <a:cubicBezTo>
                  <a:pt x="16" y="172"/>
                  <a:pt x="16" y="172"/>
                  <a:pt x="16" y="172"/>
                </a:cubicBezTo>
                <a:cubicBezTo>
                  <a:pt x="39" y="191"/>
                  <a:pt x="86" y="206"/>
                  <a:pt x="154" y="206"/>
                </a:cubicBezTo>
                <a:cubicBezTo>
                  <a:pt x="222" y="206"/>
                  <a:pt x="269" y="191"/>
                  <a:pt x="292" y="172"/>
                </a:cubicBezTo>
                <a:lnTo>
                  <a:pt x="292" y="226"/>
                </a:lnTo>
                <a:close/>
                <a:moveTo>
                  <a:pt x="292" y="144"/>
                </a:moveTo>
                <a:cubicBezTo>
                  <a:pt x="292" y="166"/>
                  <a:pt x="235" y="190"/>
                  <a:pt x="154" y="190"/>
                </a:cubicBezTo>
                <a:cubicBezTo>
                  <a:pt x="73" y="190"/>
                  <a:pt x="16" y="166"/>
                  <a:pt x="16" y="144"/>
                </a:cubicBezTo>
                <a:cubicBezTo>
                  <a:pt x="16" y="144"/>
                  <a:pt x="16" y="144"/>
                  <a:pt x="16" y="144"/>
                </a:cubicBezTo>
                <a:cubicBezTo>
                  <a:pt x="16" y="90"/>
                  <a:pt x="16" y="90"/>
                  <a:pt x="16" y="90"/>
                </a:cubicBezTo>
                <a:cubicBezTo>
                  <a:pt x="39" y="109"/>
                  <a:pt x="86" y="124"/>
                  <a:pt x="154" y="124"/>
                </a:cubicBezTo>
                <a:cubicBezTo>
                  <a:pt x="222" y="124"/>
                  <a:pt x="269" y="109"/>
                  <a:pt x="292" y="90"/>
                </a:cubicBezTo>
                <a:lnTo>
                  <a:pt x="292" y="144"/>
                </a:lnTo>
                <a:close/>
                <a:moveTo>
                  <a:pt x="154" y="16"/>
                </a:moveTo>
                <a:cubicBezTo>
                  <a:pt x="235" y="16"/>
                  <a:pt x="292" y="40"/>
                  <a:pt x="292" y="62"/>
                </a:cubicBezTo>
                <a:cubicBezTo>
                  <a:pt x="292" y="62"/>
                  <a:pt x="292" y="62"/>
                  <a:pt x="292" y="62"/>
                </a:cubicBezTo>
                <a:cubicBezTo>
                  <a:pt x="292" y="84"/>
                  <a:pt x="235" y="108"/>
                  <a:pt x="154" y="108"/>
                </a:cubicBezTo>
                <a:cubicBezTo>
                  <a:pt x="73" y="108"/>
                  <a:pt x="16" y="84"/>
                  <a:pt x="16" y="62"/>
                </a:cubicBezTo>
                <a:cubicBezTo>
                  <a:pt x="16" y="40"/>
                  <a:pt x="73" y="16"/>
                  <a:pt x="154" y="16"/>
                </a:cubicBezTo>
                <a:close/>
                <a:moveTo>
                  <a:pt x="154" y="355"/>
                </a:moveTo>
                <a:cubicBezTo>
                  <a:pt x="73" y="355"/>
                  <a:pt x="16" y="331"/>
                  <a:pt x="16" y="309"/>
                </a:cubicBezTo>
                <a:cubicBezTo>
                  <a:pt x="16" y="309"/>
                  <a:pt x="16" y="309"/>
                  <a:pt x="16" y="309"/>
                </a:cubicBezTo>
                <a:cubicBezTo>
                  <a:pt x="16" y="254"/>
                  <a:pt x="16" y="254"/>
                  <a:pt x="16" y="254"/>
                </a:cubicBezTo>
                <a:cubicBezTo>
                  <a:pt x="39" y="273"/>
                  <a:pt x="86" y="288"/>
                  <a:pt x="154" y="288"/>
                </a:cubicBezTo>
                <a:cubicBezTo>
                  <a:pt x="222" y="288"/>
                  <a:pt x="269" y="273"/>
                  <a:pt x="292" y="254"/>
                </a:cubicBezTo>
                <a:cubicBezTo>
                  <a:pt x="292" y="309"/>
                  <a:pt x="292" y="309"/>
                  <a:pt x="292" y="309"/>
                </a:cubicBezTo>
                <a:cubicBezTo>
                  <a:pt x="292" y="331"/>
                  <a:pt x="235" y="355"/>
                  <a:pt x="154" y="355"/>
                </a:cubicBezTo>
                <a:close/>
              </a:path>
            </a:pathLst>
          </a:custGeom>
          <a:solidFill>
            <a:srgbClr val="707072"/>
          </a:solidFill>
          <a:ln>
            <a:solidFill>
              <a:srgbClr val="707072"/>
            </a:solidFill>
          </a:ln>
        </p:spPr>
        <p:txBody>
          <a:bodyPr vert="horz" wrap="square" lIns="91416" tIns="45708" rIns="91416" bIns="45708" numCol="1" anchor="t" anchorCtr="0" compatLnSpc="1">
            <a:prstTxWarp prst="textNoShape">
              <a:avLst/>
            </a:prstTxWarp>
          </a:bodyPr>
          <a:lstStyle/>
          <a:p>
            <a:pPr defTabSz="914126"/>
            <a:endParaRPr lang="en-US" sz="2000" kern="0">
              <a:solidFill>
                <a:sysClr val="windowText" lastClr="000000"/>
              </a:solidFill>
            </a:endParaRPr>
          </a:p>
        </p:txBody>
      </p:sp>
      <p:sp>
        <p:nvSpPr>
          <p:cNvPr id="377" name="Oval 376"/>
          <p:cNvSpPr/>
          <p:nvPr/>
        </p:nvSpPr>
        <p:spPr>
          <a:xfrm>
            <a:off x="2083501" y="2411014"/>
            <a:ext cx="190932" cy="71361"/>
          </a:xfrm>
          <a:prstGeom prst="ellipse">
            <a:avLst/>
          </a:prstGeom>
          <a:solidFill>
            <a:schemeClr val="bg2"/>
          </a:solidFill>
          <a:ln w="9525">
            <a:noFill/>
            <a:miter lim="800000"/>
            <a:headEnd/>
            <a:tailEnd/>
          </a:ln>
        </p:spPr>
        <p:txBody>
          <a:bodyPr wrap="square" rtlCol="0" anchor="ctr"/>
          <a:lstStyle/>
          <a:p>
            <a:pPr algn="ctr" defTabSz="914126"/>
            <a:endParaRPr lang="en-US" sz="2000" kern="0" dirty="0">
              <a:solidFill>
                <a:srgbClr val="404040"/>
              </a:solidFill>
              <a:latin typeface="Arial"/>
            </a:endParaRPr>
          </a:p>
        </p:txBody>
      </p:sp>
      <p:sp>
        <p:nvSpPr>
          <p:cNvPr id="378" name="Oval 377"/>
          <p:cNvSpPr/>
          <p:nvPr/>
        </p:nvSpPr>
        <p:spPr>
          <a:xfrm>
            <a:off x="2083501" y="2551466"/>
            <a:ext cx="190932" cy="71361"/>
          </a:xfrm>
          <a:prstGeom prst="ellipse">
            <a:avLst/>
          </a:prstGeom>
          <a:solidFill>
            <a:schemeClr val="bg2"/>
          </a:solidFill>
          <a:ln w="9525">
            <a:noFill/>
            <a:miter lim="800000"/>
            <a:headEnd/>
            <a:tailEnd/>
          </a:ln>
        </p:spPr>
        <p:txBody>
          <a:bodyPr wrap="square" rtlCol="0" anchor="ctr"/>
          <a:lstStyle/>
          <a:p>
            <a:pPr algn="ctr" defTabSz="914126"/>
            <a:endParaRPr lang="en-US" sz="2000" kern="0" dirty="0">
              <a:solidFill>
                <a:srgbClr val="404040"/>
              </a:solidFill>
              <a:latin typeface="Arial"/>
            </a:endParaRPr>
          </a:p>
        </p:txBody>
      </p:sp>
      <p:sp>
        <p:nvSpPr>
          <p:cNvPr id="379" name="Rectangle 378"/>
          <p:cNvSpPr/>
          <p:nvPr/>
        </p:nvSpPr>
        <p:spPr>
          <a:xfrm>
            <a:off x="2083501" y="2451432"/>
            <a:ext cx="190932" cy="128176"/>
          </a:xfrm>
          <a:prstGeom prst="rect">
            <a:avLst/>
          </a:prstGeom>
          <a:solidFill>
            <a:schemeClr val="bg2"/>
          </a:solidFill>
          <a:ln w="9525">
            <a:noFill/>
            <a:miter lim="800000"/>
            <a:headEnd/>
            <a:tailEnd/>
          </a:ln>
        </p:spPr>
        <p:txBody>
          <a:bodyPr wrap="square" rtlCol="0" anchor="ctr"/>
          <a:lstStyle/>
          <a:p>
            <a:pPr algn="ctr" defTabSz="914126"/>
            <a:endParaRPr lang="en-US" sz="2000" kern="0" dirty="0">
              <a:solidFill>
                <a:srgbClr val="404040"/>
              </a:solidFill>
              <a:latin typeface="Arial"/>
            </a:endParaRPr>
          </a:p>
        </p:txBody>
      </p:sp>
      <p:sp>
        <p:nvSpPr>
          <p:cNvPr id="380" name="Freeform 379"/>
          <p:cNvSpPr>
            <a:spLocks noEditPoints="1"/>
          </p:cNvSpPr>
          <p:nvPr/>
        </p:nvSpPr>
        <p:spPr bwMode="auto">
          <a:xfrm>
            <a:off x="2083501" y="2402450"/>
            <a:ext cx="190932" cy="229849"/>
          </a:xfrm>
          <a:custGeom>
            <a:avLst/>
            <a:gdLst>
              <a:gd name="T0" fmla="*/ 307 w 308"/>
              <a:gd name="T1" fmla="*/ 55 h 371"/>
              <a:gd name="T2" fmla="*/ 154 w 308"/>
              <a:gd name="T3" fmla="*/ 0 h 371"/>
              <a:gd name="T4" fmla="*/ 1 w 308"/>
              <a:gd name="T5" fmla="*/ 55 h 371"/>
              <a:gd name="T6" fmla="*/ 0 w 308"/>
              <a:gd name="T7" fmla="*/ 59 h 371"/>
              <a:gd name="T8" fmla="*/ 0 w 308"/>
              <a:gd name="T9" fmla="*/ 315 h 371"/>
              <a:gd name="T10" fmla="*/ 3 w 308"/>
              <a:gd name="T11" fmla="*/ 321 h 371"/>
              <a:gd name="T12" fmla="*/ 154 w 308"/>
              <a:gd name="T13" fmla="*/ 371 h 371"/>
              <a:gd name="T14" fmla="*/ 305 w 308"/>
              <a:gd name="T15" fmla="*/ 321 h 371"/>
              <a:gd name="T16" fmla="*/ 308 w 308"/>
              <a:gd name="T17" fmla="*/ 315 h 371"/>
              <a:gd name="T18" fmla="*/ 308 w 308"/>
              <a:gd name="T19" fmla="*/ 309 h 371"/>
              <a:gd name="T20" fmla="*/ 308 w 308"/>
              <a:gd name="T21" fmla="*/ 309 h 371"/>
              <a:gd name="T22" fmla="*/ 308 w 308"/>
              <a:gd name="T23" fmla="*/ 309 h 371"/>
              <a:gd name="T24" fmla="*/ 308 w 308"/>
              <a:gd name="T25" fmla="*/ 226 h 371"/>
              <a:gd name="T26" fmla="*/ 308 w 308"/>
              <a:gd name="T27" fmla="*/ 226 h 371"/>
              <a:gd name="T28" fmla="*/ 308 w 308"/>
              <a:gd name="T29" fmla="*/ 225 h 371"/>
              <a:gd name="T30" fmla="*/ 308 w 308"/>
              <a:gd name="T31" fmla="*/ 144 h 371"/>
              <a:gd name="T32" fmla="*/ 308 w 308"/>
              <a:gd name="T33" fmla="*/ 144 h 371"/>
              <a:gd name="T34" fmla="*/ 308 w 308"/>
              <a:gd name="T35" fmla="*/ 144 h 371"/>
              <a:gd name="T36" fmla="*/ 308 w 308"/>
              <a:gd name="T37" fmla="*/ 62 h 371"/>
              <a:gd name="T38" fmla="*/ 308 w 308"/>
              <a:gd name="T39" fmla="*/ 62 h 371"/>
              <a:gd name="T40" fmla="*/ 308 w 308"/>
              <a:gd name="T41" fmla="*/ 62 h 371"/>
              <a:gd name="T42" fmla="*/ 308 w 308"/>
              <a:gd name="T43" fmla="*/ 59 h 371"/>
              <a:gd name="T44" fmla="*/ 307 w 308"/>
              <a:gd name="T45" fmla="*/ 55 h 371"/>
              <a:gd name="T46" fmla="*/ 292 w 308"/>
              <a:gd name="T47" fmla="*/ 226 h 371"/>
              <a:gd name="T48" fmla="*/ 154 w 308"/>
              <a:gd name="T49" fmla="*/ 272 h 371"/>
              <a:gd name="T50" fmla="*/ 16 w 308"/>
              <a:gd name="T51" fmla="*/ 226 h 371"/>
              <a:gd name="T52" fmla="*/ 16 w 308"/>
              <a:gd name="T53" fmla="*/ 225 h 371"/>
              <a:gd name="T54" fmla="*/ 16 w 308"/>
              <a:gd name="T55" fmla="*/ 172 h 371"/>
              <a:gd name="T56" fmla="*/ 154 w 308"/>
              <a:gd name="T57" fmla="*/ 206 h 371"/>
              <a:gd name="T58" fmla="*/ 292 w 308"/>
              <a:gd name="T59" fmla="*/ 172 h 371"/>
              <a:gd name="T60" fmla="*/ 292 w 308"/>
              <a:gd name="T61" fmla="*/ 226 h 371"/>
              <a:gd name="T62" fmla="*/ 292 w 308"/>
              <a:gd name="T63" fmla="*/ 144 h 371"/>
              <a:gd name="T64" fmla="*/ 154 w 308"/>
              <a:gd name="T65" fmla="*/ 190 h 371"/>
              <a:gd name="T66" fmla="*/ 16 w 308"/>
              <a:gd name="T67" fmla="*/ 144 h 371"/>
              <a:gd name="T68" fmla="*/ 16 w 308"/>
              <a:gd name="T69" fmla="*/ 144 h 371"/>
              <a:gd name="T70" fmla="*/ 16 w 308"/>
              <a:gd name="T71" fmla="*/ 90 h 371"/>
              <a:gd name="T72" fmla="*/ 154 w 308"/>
              <a:gd name="T73" fmla="*/ 124 h 371"/>
              <a:gd name="T74" fmla="*/ 292 w 308"/>
              <a:gd name="T75" fmla="*/ 90 h 371"/>
              <a:gd name="T76" fmla="*/ 292 w 308"/>
              <a:gd name="T77" fmla="*/ 144 h 371"/>
              <a:gd name="T78" fmla="*/ 154 w 308"/>
              <a:gd name="T79" fmla="*/ 16 h 371"/>
              <a:gd name="T80" fmla="*/ 292 w 308"/>
              <a:gd name="T81" fmla="*/ 62 h 371"/>
              <a:gd name="T82" fmla="*/ 292 w 308"/>
              <a:gd name="T83" fmla="*/ 62 h 371"/>
              <a:gd name="T84" fmla="*/ 154 w 308"/>
              <a:gd name="T85" fmla="*/ 108 h 371"/>
              <a:gd name="T86" fmla="*/ 16 w 308"/>
              <a:gd name="T87" fmla="*/ 62 h 371"/>
              <a:gd name="T88" fmla="*/ 154 w 308"/>
              <a:gd name="T89" fmla="*/ 16 h 371"/>
              <a:gd name="T90" fmla="*/ 154 w 308"/>
              <a:gd name="T91" fmla="*/ 355 h 371"/>
              <a:gd name="T92" fmla="*/ 16 w 308"/>
              <a:gd name="T93" fmla="*/ 309 h 371"/>
              <a:gd name="T94" fmla="*/ 16 w 308"/>
              <a:gd name="T95" fmla="*/ 309 h 371"/>
              <a:gd name="T96" fmla="*/ 16 w 308"/>
              <a:gd name="T97" fmla="*/ 254 h 371"/>
              <a:gd name="T98" fmla="*/ 154 w 308"/>
              <a:gd name="T99" fmla="*/ 288 h 371"/>
              <a:gd name="T100" fmla="*/ 292 w 308"/>
              <a:gd name="T101" fmla="*/ 254 h 371"/>
              <a:gd name="T102" fmla="*/ 292 w 308"/>
              <a:gd name="T103" fmla="*/ 309 h 371"/>
              <a:gd name="T104" fmla="*/ 154 w 308"/>
              <a:gd name="T105" fmla="*/ 355 h 3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308" h="371">
                <a:moveTo>
                  <a:pt x="307" y="55"/>
                </a:moveTo>
                <a:cubicBezTo>
                  <a:pt x="300" y="27"/>
                  <a:pt x="247" y="0"/>
                  <a:pt x="154" y="0"/>
                </a:cubicBezTo>
                <a:cubicBezTo>
                  <a:pt x="61" y="0"/>
                  <a:pt x="8" y="27"/>
                  <a:pt x="1" y="55"/>
                </a:cubicBezTo>
                <a:cubicBezTo>
                  <a:pt x="0" y="56"/>
                  <a:pt x="0" y="58"/>
                  <a:pt x="0" y="59"/>
                </a:cubicBezTo>
                <a:cubicBezTo>
                  <a:pt x="0" y="315"/>
                  <a:pt x="0" y="315"/>
                  <a:pt x="0" y="315"/>
                </a:cubicBezTo>
                <a:cubicBezTo>
                  <a:pt x="0" y="317"/>
                  <a:pt x="1" y="320"/>
                  <a:pt x="3" y="321"/>
                </a:cubicBezTo>
                <a:cubicBezTo>
                  <a:pt x="15" y="347"/>
                  <a:pt x="67" y="371"/>
                  <a:pt x="154" y="371"/>
                </a:cubicBezTo>
                <a:cubicBezTo>
                  <a:pt x="241" y="371"/>
                  <a:pt x="293" y="347"/>
                  <a:pt x="305" y="321"/>
                </a:cubicBezTo>
                <a:cubicBezTo>
                  <a:pt x="307" y="320"/>
                  <a:pt x="308" y="317"/>
                  <a:pt x="308" y="315"/>
                </a:cubicBezTo>
                <a:cubicBezTo>
                  <a:pt x="308" y="309"/>
                  <a:pt x="308" y="309"/>
                  <a:pt x="308" y="309"/>
                </a:cubicBezTo>
                <a:cubicBezTo>
                  <a:pt x="308" y="309"/>
                  <a:pt x="308" y="309"/>
                  <a:pt x="308" y="309"/>
                </a:cubicBezTo>
                <a:cubicBezTo>
                  <a:pt x="308" y="309"/>
                  <a:pt x="308" y="309"/>
                  <a:pt x="308" y="309"/>
                </a:cubicBezTo>
                <a:cubicBezTo>
                  <a:pt x="308" y="226"/>
                  <a:pt x="308" y="226"/>
                  <a:pt x="308" y="226"/>
                </a:cubicBezTo>
                <a:cubicBezTo>
                  <a:pt x="308" y="226"/>
                  <a:pt x="308" y="226"/>
                  <a:pt x="308" y="226"/>
                </a:cubicBezTo>
                <a:cubicBezTo>
                  <a:pt x="308" y="226"/>
                  <a:pt x="308" y="226"/>
                  <a:pt x="308" y="225"/>
                </a:cubicBezTo>
                <a:cubicBezTo>
                  <a:pt x="308" y="144"/>
                  <a:pt x="308" y="144"/>
                  <a:pt x="308" y="144"/>
                </a:cubicBezTo>
                <a:cubicBezTo>
                  <a:pt x="308" y="144"/>
                  <a:pt x="308" y="144"/>
                  <a:pt x="308" y="144"/>
                </a:cubicBezTo>
                <a:cubicBezTo>
                  <a:pt x="308" y="144"/>
                  <a:pt x="308" y="144"/>
                  <a:pt x="308" y="144"/>
                </a:cubicBezTo>
                <a:cubicBezTo>
                  <a:pt x="308" y="62"/>
                  <a:pt x="308" y="62"/>
                  <a:pt x="308" y="62"/>
                </a:cubicBezTo>
                <a:cubicBezTo>
                  <a:pt x="308" y="62"/>
                  <a:pt x="308" y="62"/>
                  <a:pt x="308" y="62"/>
                </a:cubicBezTo>
                <a:cubicBezTo>
                  <a:pt x="308" y="62"/>
                  <a:pt x="308" y="62"/>
                  <a:pt x="308" y="62"/>
                </a:cubicBezTo>
                <a:cubicBezTo>
                  <a:pt x="308" y="59"/>
                  <a:pt x="308" y="59"/>
                  <a:pt x="308" y="59"/>
                </a:cubicBezTo>
                <a:cubicBezTo>
                  <a:pt x="308" y="58"/>
                  <a:pt x="308" y="57"/>
                  <a:pt x="307" y="55"/>
                </a:cubicBezTo>
                <a:close/>
                <a:moveTo>
                  <a:pt x="292" y="226"/>
                </a:moveTo>
                <a:cubicBezTo>
                  <a:pt x="292" y="248"/>
                  <a:pt x="235" y="272"/>
                  <a:pt x="154" y="272"/>
                </a:cubicBezTo>
                <a:cubicBezTo>
                  <a:pt x="73" y="272"/>
                  <a:pt x="16" y="248"/>
                  <a:pt x="16" y="226"/>
                </a:cubicBezTo>
                <a:cubicBezTo>
                  <a:pt x="16" y="226"/>
                  <a:pt x="16" y="226"/>
                  <a:pt x="16" y="225"/>
                </a:cubicBezTo>
                <a:cubicBezTo>
                  <a:pt x="16" y="172"/>
                  <a:pt x="16" y="172"/>
                  <a:pt x="16" y="172"/>
                </a:cubicBezTo>
                <a:cubicBezTo>
                  <a:pt x="39" y="191"/>
                  <a:pt x="86" y="206"/>
                  <a:pt x="154" y="206"/>
                </a:cubicBezTo>
                <a:cubicBezTo>
                  <a:pt x="222" y="206"/>
                  <a:pt x="269" y="191"/>
                  <a:pt x="292" y="172"/>
                </a:cubicBezTo>
                <a:lnTo>
                  <a:pt x="292" y="226"/>
                </a:lnTo>
                <a:close/>
                <a:moveTo>
                  <a:pt x="292" y="144"/>
                </a:moveTo>
                <a:cubicBezTo>
                  <a:pt x="292" y="166"/>
                  <a:pt x="235" y="190"/>
                  <a:pt x="154" y="190"/>
                </a:cubicBezTo>
                <a:cubicBezTo>
                  <a:pt x="73" y="190"/>
                  <a:pt x="16" y="166"/>
                  <a:pt x="16" y="144"/>
                </a:cubicBezTo>
                <a:cubicBezTo>
                  <a:pt x="16" y="144"/>
                  <a:pt x="16" y="144"/>
                  <a:pt x="16" y="144"/>
                </a:cubicBezTo>
                <a:cubicBezTo>
                  <a:pt x="16" y="90"/>
                  <a:pt x="16" y="90"/>
                  <a:pt x="16" y="90"/>
                </a:cubicBezTo>
                <a:cubicBezTo>
                  <a:pt x="39" y="109"/>
                  <a:pt x="86" y="124"/>
                  <a:pt x="154" y="124"/>
                </a:cubicBezTo>
                <a:cubicBezTo>
                  <a:pt x="222" y="124"/>
                  <a:pt x="269" y="109"/>
                  <a:pt x="292" y="90"/>
                </a:cubicBezTo>
                <a:lnTo>
                  <a:pt x="292" y="144"/>
                </a:lnTo>
                <a:close/>
                <a:moveTo>
                  <a:pt x="154" y="16"/>
                </a:moveTo>
                <a:cubicBezTo>
                  <a:pt x="235" y="16"/>
                  <a:pt x="292" y="40"/>
                  <a:pt x="292" y="62"/>
                </a:cubicBezTo>
                <a:cubicBezTo>
                  <a:pt x="292" y="62"/>
                  <a:pt x="292" y="62"/>
                  <a:pt x="292" y="62"/>
                </a:cubicBezTo>
                <a:cubicBezTo>
                  <a:pt x="292" y="84"/>
                  <a:pt x="235" y="108"/>
                  <a:pt x="154" y="108"/>
                </a:cubicBezTo>
                <a:cubicBezTo>
                  <a:pt x="73" y="108"/>
                  <a:pt x="16" y="84"/>
                  <a:pt x="16" y="62"/>
                </a:cubicBezTo>
                <a:cubicBezTo>
                  <a:pt x="16" y="40"/>
                  <a:pt x="73" y="16"/>
                  <a:pt x="154" y="16"/>
                </a:cubicBezTo>
                <a:close/>
                <a:moveTo>
                  <a:pt x="154" y="355"/>
                </a:moveTo>
                <a:cubicBezTo>
                  <a:pt x="73" y="355"/>
                  <a:pt x="16" y="331"/>
                  <a:pt x="16" y="309"/>
                </a:cubicBezTo>
                <a:cubicBezTo>
                  <a:pt x="16" y="309"/>
                  <a:pt x="16" y="309"/>
                  <a:pt x="16" y="309"/>
                </a:cubicBezTo>
                <a:cubicBezTo>
                  <a:pt x="16" y="254"/>
                  <a:pt x="16" y="254"/>
                  <a:pt x="16" y="254"/>
                </a:cubicBezTo>
                <a:cubicBezTo>
                  <a:pt x="39" y="273"/>
                  <a:pt x="86" y="288"/>
                  <a:pt x="154" y="288"/>
                </a:cubicBezTo>
                <a:cubicBezTo>
                  <a:pt x="222" y="288"/>
                  <a:pt x="269" y="273"/>
                  <a:pt x="292" y="254"/>
                </a:cubicBezTo>
                <a:cubicBezTo>
                  <a:pt x="292" y="309"/>
                  <a:pt x="292" y="309"/>
                  <a:pt x="292" y="309"/>
                </a:cubicBezTo>
                <a:cubicBezTo>
                  <a:pt x="292" y="331"/>
                  <a:pt x="235" y="355"/>
                  <a:pt x="154" y="355"/>
                </a:cubicBezTo>
                <a:close/>
              </a:path>
            </a:pathLst>
          </a:custGeom>
          <a:solidFill>
            <a:srgbClr val="707072"/>
          </a:solidFill>
          <a:ln>
            <a:solidFill>
              <a:srgbClr val="707072"/>
            </a:solidFill>
          </a:ln>
        </p:spPr>
        <p:txBody>
          <a:bodyPr vert="horz" wrap="square" lIns="91416" tIns="45708" rIns="91416" bIns="45708" numCol="1" anchor="t" anchorCtr="0" compatLnSpc="1">
            <a:prstTxWarp prst="textNoShape">
              <a:avLst/>
            </a:prstTxWarp>
          </a:bodyPr>
          <a:lstStyle/>
          <a:p>
            <a:pPr defTabSz="914126"/>
            <a:endParaRPr lang="en-US" sz="2000" kern="0">
              <a:solidFill>
                <a:sysClr val="windowText" lastClr="000000"/>
              </a:solidFill>
            </a:endParaRPr>
          </a:p>
        </p:txBody>
      </p:sp>
      <p:sp>
        <p:nvSpPr>
          <p:cNvPr id="381" name="Oval 380"/>
          <p:cNvSpPr/>
          <p:nvPr/>
        </p:nvSpPr>
        <p:spPr>
          <a:xfrm>
            <a:off x="2465518" y="2411014"/>
            <a:ext cx="190932" cy="71361"/>
          </a:xfrm>
          <a:prstGeom prst="ellipse">
            <a:avLst/>
          </a:prstGeom>
          <a:solidFill>
            <a:schemeClr val="bg2"/>
          </a:solidFill>
          <a:ln w="9525">
            <a:noFill/>
            <a:miter lim="800000"/>
            <a:headEnd/>
            <a:tailEnd/>
          </a:ln>
        </p:spPr>
        <p:txBody>
          <a:bodyPr wrap="square" rtlCol="0" anchor="ctr"/>
          <a:lstStyle/>
          <a:p>
            <a:pPr algn="ctr" defTabSz="914126"/>
            <a:endParaRPr lang="en-US" sz="2000" kern="0" dirty="0">
              <a:solidFill>
                <a:srgbClr val="404040"/>
              </a:solidFill>
              <a:latin typeface="Arial"/>
            </a:endParaRPr>
          </a:p>
        </p:txBody>
      </p:sp>
      <p:sp>
        <p:nvSpPr>
          <p:cNvPr id="382" name="Oval 381"/>
          <p:cNvSpPr/>
          <p:nvPr/>
        </p:nvSpPr>
        <p:spPr>
          <a:xfrm>
            <a:off x="2465518" y="2551466"/>
            <a:ext cx="190932" cy="71361"/>
          </a:xfrm>
          <a:prstGeom prst="ellipse">
            <a:avLst/>
          </a:prstGeom>
          <a:solidFill>
            <a:schemeClr val="bg2"/>
          </a:solidFill>
          <a:ln w="9525">
            <a:noFill/>
            <a:miter lim="800000"/>
            <a:headEnd/>
            <a:tailEnd/>
          </a:ln>
        </p:spPr>
        <p:txBody>
          <a:bodyPr wrap="square" rtlCol="0" anchor="ctr"/>
          <a:lstStyle/>
          <a:p>
            <a:pPr algn="ctr" defTabSz="914126"/>
            <a:endParaRPr lang="en-US" sz="2000" kern="0" dirty="0">
              <a:solidFill>
                <a:srgbClr val="404040"/>
              </a:solidFill>
              <a:latin typeface="Arial"/>
            </a:endParaRPr>
          </a:p>
        </p:txBody>
      </p:sp>
      <p:sp>
        <p:nvSpPr>
          <p:cNvPr id="383" name="Rectangle 382"/>
          <p:cNvSpPr/>
          <p:nvPr/>
        </p:nvSpPr>
        <p:spPr>
          <a:xfrm>
            <a:off x="2465518" y="2451432"/>
            <a:ext cx="190932" cy="128176"/>
          </a:xfrm>
          <a:prstGeom prst="rect">
            <a:avLst/>
          </a:prstGeom>
          <a:solidFill>
            <a:schemeClr val="bg2"/>
          </a:solidFill>
          <a:ln w="9525">
            <a:noFill/>
            <a:miter lim="800000"/>
            <a:headEnd/>
            <a:tailEnd/>
          </a:ln>
        </p:spPr>
        <p:txBody>
          <a:bodyPr wrap="square" rtlCol="0" anchor="ctr"/>
          <a:lstStyle/>
          <a:p>
            <a:pPr algn="ctr" defTabSz="914126"/>
            <a:endParaRPr lang="en-US" sz="2000" kern="0" dirty="0">
              <a:solidFill>
                <a:srgbClr val="404040"/>
              </a:solidFill>
              <a:latin typeface="Arial"/>
            </a:endParaRPr>
          </a:p>
        </p:txBody>
      </p:sp>
      <p:sp>
        <p:nvSpPr>
          <p:cNvPr id="384" name="Freeform 17"/>
          <p:cNvSpPr>
            <a:spLocks noEditPoints="1"/>
          </p:cNvSpPr>
          <p:nvPr/>
        </p:nvSpPr>
        <p:spPr bwMode="auto">
          <a:xfrm>
            <a:off x="2465518" y="2402450"/>
            <a:ext cx="190932" cy="229849"/>
          </a:xfrm>
          <a:custGeom>
            <a:avLst/>
            <a:gdLst>
              <a:gd name="T0" fmla="*/ 307 w 308"/>
              <a:gd name="T1" fmla="*/ 55 h 371"/>
              <a:gd name="T2" fmla="*/ 154 w 308"/>
              <a:gd name="T3" fmla="*/ 0 h 371"/>
              <a:gd name="T4" fmla="*/ 1 w 308"/>
              <a:gd name="T5" fmla="*/ 55 h 371"/>
              <a:gd name="T6" fmla="*/ 0 w 308"/>
              <a:gd name="T7" fmla="*/ 59 h 371"/>
              <a:gd name="T8" fmla="*/ 0 w 308"/>
              <a:gd name="T9" fmla="*/ 315 h 371"/>
              <a:gd name="T10" fmla="*/ 3 w 308"/>
              <a:gd name="T11" fmla="*/ 321 h 371"/>
              <a:gd name="T12" fmla="*/ 154 w 308"/>
              <a:gd name="T13" fmla="*/ 371 h 371"/>
              <a:gd name="T14" fmla="*/ 305 w 308"/>
              <a:gd name="T15" fmla="*/ 321 h 371"/>
              <a:gd name="T16" fmla="*/ 308 w 308"/>
              <a:gd name="T17" fmla="*/ 315 h 371"/>
              <a:gd name="T18" fmla="*/ 308 w 308"/>
              <a:gd name="T19" fmla="*/ 309 h 371"/>
              <a:gd name="T20" fmla="*/ 308 w 308"/>
              <a:gd name="T21" fmla="*/ 309 h 371"/>
              <a:gd name="T22" fmla="*/ 308 w 308"/>
              <a:gd name="T23" fmla="*/ 309 h 371"/>
              <a:gd name="T24" fmla="*/ 308 w 308"/>
              <a:gd name="T25" fmla="*/ 226 h 371"/>
              <a:gd name="T26" fmla="*/ 308 w 308"/>
              <a:gd name="T27" fmla="*/ 226 h 371"/>
              <a:gd name="T28" fmla="*/ 308 w 308"/>
              <a:gd name="T29" fmla="*/ 225 h 371"/>
              <a:gd name="T30" fmla="*/ 308 w 308"/>
              <a:gd name="T31" fmla="*/ 144 h 371"/>
              <a:gd name="T32" fmla="*/ 308 w 308"/>
              <a:gd name="T33" fmla="*/ 144 h 371"/>
              <a:gd name="T34" fmla="*/ 308 w 308"/>
              <a:gd name="T35" fmla="*/ 144 h 371"/>
              <a:gd name="T36" fmla="*/ 308 w 308"/>
              <a:gd name="T37" fmla="*/ 62 h 371"/>
              <a:gd name="T38" fmla="*/ 308 w 308"/>
              <a:gd name="T39" fmla="*/ 62 h 371"/>
              <a:gd name="T40" fmla="*/ 308 w 308"/>
              <a:gd name="T41" fmla="*/ 62 h 371"/>
              <a:gd name="T42" fmla="*/ 308 w 308"/>
              <a:gd name="T43" fmla="*/ 59 h 371"/>
              <a:gd name="T44" fmla="*/ 307 w 308"/>
              <a:gd name="T45" fmla="*/ 55 h 371"/>
              <a:gd name="T46" fmla="*/ 292 w 308"/>
              <a:gd name="T47" fmla="*/ 226 h 371"/>
              <a:gd name="T48" fmla="*/ 154 w 308"/>
              <a:gd name="T49" fmla="*/ 272 h 371"/>
              <a:gd name="T50" fmla="*/ 16 w 308"/>
              <a:gd name="T51" fmla="*/ 226 h 371"/>
              <a:gd name="T52" fmla="*/ 16 w 308"/>
              <a:gd name="T53" fmla="*/ 225 h 371"/>
              <a:gd name="T54" fmla="*/ 16 w 308"/>
              <a:gd name="T55" fmla="*/ 172 h 371"/>
              <a:gd name="T56" fmla="*/ 154 w 308"/>
              <a:gd name="T57" fmla="*/ 206 h 371"/>
              <a:gd name="T58" fmla="*/ 292 w 308"/>
              <a:gd name="T59" fmla="*/ 172 h 371"/>
              <a:gd name="T60" fmla="*/ 292 w 308"/>
              <a:gd name="T61" fmla="*/ 226 h 371"/>
              <a:gd name="T62" fmla="*/ 292 w 308"/>
              <a:gd name="T63" fmla="*/ 144 h 371"/>
              <a:gd name="T64" fmla="*/ 154 w 308"/>
              <a:gd name="T65" fmla="*/ 190 h 371"/>
              <a:gd name="T66" fmla="*/ 16 w 308"/>
              <a:gd name="T67" fmla="*/ 144 h 371"/>
              <a:gd name="T68" fmla="*/ 16 w 308"/>
              <a:gd name="T69" fmla="*/ 144 h 371"/>
              <a:gd name="T70" fmla="*/ 16 w 308"/>
              <a:gd name="T71" fmla="*/ 90 h 371"/>
              <a:gd name="T72" fmla="*/ 154 w 308"/>
              <a:gd name="T73" fmla="*/ 124 h 371"/>
              <a:gd name="T74" fmla="*/ 292 w 308"/>
              <a:gd name="T75" fmla="*/ 90 h 371"/>
              <a:gd name="T76" fmla="*/ 292 w 308"/>
              <a:gd name="T77" fmla="*/ 144 h 371"/>
              <a:gd name="T78" fmla="*/ 154 w 308"/>
              <a:gd name="T79" fmla="*/ 16 h 371"/>
              <a:gd name="T80" fmla="*/ 292 w 308"/>
              <a:gd name="T81" fmla="*/ 62 h 371"/>
              <a:gd name="T82" fmla="*/ 292 w 308"/>
              <a:gd name="T83" fmla="*/ 62 h 371"/>
              <a:gd name="T84" fmla="*/ 154 w 308"/>
              <a:gd name="T85" fmla="*/ 108 h 371"/>
              <a:gd name="T86" fmla="*/ 16 w 308"/>
              <a:gd name="T87" fmla="*/ 62 h 371"/>
              <a:gd name="T88" fmla="*/ 154 w 308"/>
              <a:gd name="T89" fmla="*/ 16 h 371"/>
              <a:gd name="T90" fmla="*/ 154 w 308"/>
              <a:gd name="T91" fmla="*/ 355 h 371"/>
              <a:gd name="T92" fmla="*/ 16 w 308"/>
              <a:gd name="T93" fmla="*/ 309 h 371"/>
              <a:gd name="T94" fmla="*/ 16 w 308"/>
              <a:gd name="T95" fmla="*/ 309 h 371"/>
              <a:gd name="T96" fmla="*/ 16 w 308"/>
              <a:gd name="T97" fmla="*/ 254 h 371"/>
              <a:gd name="T98" fmla="*/ 154 w 308"/>
              <a:gd name="T99" fmla="*/ 288 h 371"/>
              <a:gd name="T100" fmla="*/ 292 w 308"/>
              <a:gd name="T101" fmla="*/ 254 h 371"/>
              <a:gd name="T102" fmla="*/ 292 w 308"/>
              <a:gd name="T103" fmla="*/ 309 h 371"/>
              <a:gd name="T104" fmla="*/ 154 w 308"/>
              <a:gd name="T105" fmla="*/ 355 h 3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308" h="371">
                <a:moveTo>
                  <a:pt x="307" y="55"/>
                </a:moveTo>
                <a:cubicBezTo>
                  <a:pt x="300" y="27"/>
                  <a:pt x="247" y="0"/>
                  <a:pt x="154" y="0"/>
                </a:cubicBezTo>
                <a:cubicBezTo>
                  <a:pt x="61" y="0"/>
                  <a:pt x="8" y="27"/>
                  <a:pt x="1" y="55"/>
                </a:cubicBezTo>
                <a:cubicBezTo>
                  <a:pt x="0" y="56"/>
                  <a:pt x="0" y="58"/>
                  <a:pt x="0" y="59"/>
                </a:cubicBezTo>
                <a:cubicBezTo>
                  <a:pt x="0" y="315"/>
                  <a:pt x="0" y="315"/>
                  <a:pt x="0" y="315"/>
                </a:cubicBezTo>
                <a:cubicBezTo>
                  <a:pt x="0" y="317"/>
                  <a:pt x="1" y="320"/>
                  <a:pt x="3" y="321"/>
                </a:cubicBezTo>
                <a:cubicBezTo>
                  <a:pt x="15" y="347"/>
                  <a:pt x="67" y="371"/>
                  <a:pt x="154" y="371"/>
                </a:cubicBezTo>
                <a:cubicBezTo>
                  <a:pt x="241" y="371"/>
                  <a:pt x="293" y="347"/>
                  <a:pt x="305" y="321"/>
                </a:cubicBezTo>
                <a:cubicBezTo>
                  <a:pt x="307" y="320"/>
                  <a:pt x="308" y="317"/>
                  <a:pt x="308" y="315"/>
                </a:cubicBezTo>
                <a:cubicBezTo>
                  <a:pt x="308" y="309"/>
                  <a:pt x="308" y="309"/>
                  <a:pt x="308" y="309"/>
                </a:cubicBezTo>
                <a:cubicBezTo>
                  <a:pt x="308" y="309"/>
                  <a:pt x="308" y="309"/>
                  <a:pt x="308" y="309"/>
                </a:cubicBezTo>
                <a:cubicBezTo>
                  <a:pt x="308" y="309"/>
                  <a:pt x="308" y="309"/>
                  <a:pt x="308" y="309"/>
                </a:cubicBezTo>
                <a:cubicBezTo>
                  <a:pt x="308" y="226"/>
                  <a:pt x="308" y="226"/>
                  <a:pt x="308" y="226"/>
                </a:cubicBezTo>
                <a:cubicBezTo>
                  <a:pt x="308" y="226"/>
                  <a:pt x="308" y="226"/>
                  <a:pt x="308" y="226"/>
                </a:cubicBezTo>
                <a:cubicBezTo>
                  <a:pt x="308" y="226"/>
                  <a:pt x="308" y="226"/>
                  <a:pt x="308" y="225"/>
                </a:cubicBezTo>
                <a:cubicBezTo>
                  <a:pt x="308" y="144"/>
                  <a:pt x="308" y="144"/>
                  <a:pt x="308" y="144"/>
                </a:cubicBezTo>
                <a:cubicBezTo>
                  <a:pt x="308" y="144"/>
                  <a:pt x="308" y="144"/>
                  <a:pt x="308" y="144"/>
                </a:cubicBezTo>
                <a:cubicBezTo>
                  <a:pt x="308" y="144"/>
                  <a:pt x="308" y="144"/>
                  <a:pt x="308" y="144"/>
                </a:cubicBezTo>
                <a:cubicBezTo>
                  <a:pt x="308" y="62"/>
                  <a:pt x="308" y="62"/>
                  <a:pt x="308" y="62"/>
                </a:cubicBezTo>
                <a:cubicBezTo>
                  <a:pt x="308" y="62"/>
                  <a:pt x="308" y="62"/>
                  <a:pt x="308" y="62"/>
                </a:cubicBezTo>
                <a:cubicBezTo>
                  <a:pt x="308" y="62"/>
                  <a:pt x="308" y="62"/>
                  <a:pt x="308" y="62"/>
                </a:cubicBezTo>
                <a:cubicBezTo>
                  <a:pt x="308" y="59"/>
                  <a:pt x="308" y="59"/>
                  <a:pt x="308" y="59"/>
                </a:cubicBezTo>
                <a:cubicBezTo>
                  <a:pt x="308" y="58"/>
                  <a:pt x="308" y="57"/>
                  <a:pt x="307" y="55"/>
                </a:cubicBezTo>
                <a:close/>
                <a:moveTo>
                  <a:pt x="292" y="226"/>
                </a:moveTo>
                <a:cubicBezTo>
                  <a:pt x="292" y="248"/>
                  <a:pt x="235" y="272"/>
                  <a:pt x="154" y="272"/>
                </a:cubicBezTo>
                <a:cubicBezTo>
                  <a:pt x="73" y="272"/>
                  <a:pt x="16" y="248"/>
                  <a:pt x="16" y="226"/>
                </a:cubicBezTo>
                <a:cubicBezTo>
                  <a:pt x="16" y="226"/>
                  <a:pt x="16" y="226"/>
                  <a:pt x="16" y="225"/>
                </a:cubicBezTo>
                <a:cubicBezTo>
                  <a:pt x="16" y="172"/>
                  <a:pt x="16" y="172"/>
                  <a:pt x="16" y="172"/>
                </a:cubicBezTo>
                <a:cubicBezTo>
                  <a:pt x="39" y="191"/>
                  <a:pt x="86" y="206"/>
                  <a:pt x="154" y="206"/>
                </a:cubicBezTo>
                <a:cubicBezTo>
                  <a:pt x="222" y="206"/>
                  <a:pt x="269" y="191"/>
                  <a:pt x="292" y="172"/>
                </a:cubicBezTo>
                <a:lnTo>
                  <a:pt x="292" y="226"/>
                </a:lnTo>
                <a:close/>
                <a:moveTo>
                  <a:pt x="292" y="144"/>
                </a:moveTo>
                <a:cubicBezTo>
                  <a:pt x="292" y="166"/>
                  <a:pt x="235" y="190"/>
                  <a:pt x="154" y="190"/>
                </a:cubicBezTo>
                <a:cubicBezTo>
                  <a:pt x="73" y="190"/>
                  <a:pt x="16" y="166"/>
                  <a:pt x="16" y="144"/>
                </a:cubicBezTo>
                <a:cubicBezTo>
                  <a:pt x="16" y="144"/>
                  <a:pt x="16" y="144"/>
                  <a:pt x="16" y="144"/>
                </a:cubicBezTo>
                <a:cubicBezTo>
                  <a:pt x="16" y="90"/>
                  <a:pt x="16" y="90"/>
                  <a:pt x="16" y="90"/>
                </a:cubicBezTo>
                <a:cubicBezTo>
                  <a:pt x="39" y="109"/>
                  <a:pt x="86" y="124"/>
                  <a:pt x="154" y="124"/>
                </a:cubicBezTo>
                <a:cubicBezTo>
                  <a:pt x="222" y="124"/>
                  <a:pt x="269" y="109"/>
                  <a:pt x="292" y="90"/>
                </a:cubicBezTo>
                <a:lnTo>
                  <a:pt x="292" y="144"/>
                </a:lnTo>
                <a:close/>
                <a:moveTo>
                  <a:pt x="154" y="16"/>
                </a:moveTo>
                <a:cubicBezTo>
                  <a:pt x="235" y="16"/>
                  <a:pt x="292" y="40"/>
                  <a:pt x="292" y="62"/>
                </a:cubicBezTo>
                <a:cubicBezTo>
                  <a:pt x="292" y="62"/>
                  <a:pt x="292" y="62"/>
                  <a:pt x="292" y="62"/>
                </a:cubicBezTo>
                <a:cubicBezTo>
                  <a:pt x="292" y="84"/>
                  <a:pt x="235" y="108"/>
                  <a:pt x="154" y="108"/>
                </a:cubicBezTo>
                <a:cubicBezTo>
                  <a:pt x="73" y="108"/>
                  <a:pt x="16" y="84"/>
                  <a:pt x="16" y="62"/>
                </a:cubicBezTo>
                <a:cubicBezTo>
                  <a:pt x="16" y="40"/>
                  <a:pt x="73" y="16"/>
                  <a:pt x="154" y="16"/>
                </a:cubicBezTo>
                <a:close/>
                <a:moveTo>
                  <a:pt x="154" y="355"/>
                </a:moveTo>
                <a:cubicBezTo>
                  <a:pt x="73" y="355"/>
                  <a:pt x="16" y="331"/>
                  <a:pt x="16" y="309"/>
                </a:cubicBezTo>
                <a:cubicBezTo>
                  <a:pt x="16" y="309"/>
                  <a:pt x="16" y="309"/>
                  <a:pt x="16" y="309"/>
                </a:cubicBezTo>
                <a:cubicBezTo>
                  <a:pt x="16" y="254"/>
                  <a:pt x="16" y="254"/>
                  <a:pt x="16" y="254"/>
                </a:cubicBezTo>
                <a:cubicBezTo>
                  <a:pt x="39" y="273"/>
                  <a:pt x="86" y="288"/>
                  <a:pt x="154" y="288"/>
                </a:cubicBezTo>
                <a:cubicBezTo>
                  <a:pt x="222" y="288"/>
                  <a:pt x="269" y="273"/>
                  <a:pt x="292" y="254"/>
                </a:cubicBezTo>
                <a:cubicBezTo>
                  <a:pt x="292" y="309"/>
                  <a:pt x="292" y="309"/>
                  <a:pt x="292" y="309"/>
                </a:cubicBezTo>
                <a:cubicBezTo>
                  <a:pt x="292" y="331"/>
                  <a:pt x="235" y="355"/>
                  <a:pt x="154" y="355"/>
                </a:cubicBezTo>
                <a:close/>
              </a:path>
            </a:pathLst>
          </a:custGeom>
          <a:solidFill>
            <a:srgbClr val="707072"/>
          </a:solidFill>
          <a:ln>
            <a:solidFill>
              <a:srgbClr val="707072"/>
            </a:solidFill>
          </a:ln>
        </p:spPr>
        <p:txBody>
          <a:bodyPr vert="horz" wrap="square" lIns="91416" tIns="45708" rIns="91416" bIns="45708" numCol="1" anchor="t" anchorCtr="0" compatLnSpc="1">
            <a:prstTxWarp prst="textNoShape">
              <a:avLst/>
            </a:prstTxWarp>
          </a:bodyPr>
          <a:lstStyle/>
          <a:p>
            <a:pPr defTabSz="914126"/>
            <a:endParaRPr lang="en-US" sz="2000" kern="0">
              <a:solidFill>
                <a:sysClr val="windowText" lastClr="000000"/>
              </a:solidFill>
            </a:endParaRPr>
          </a:p>
        </p:txBody>
      </p:sp>
      <p:grpSp>
        <p:nvGrpSpPr>
          <p:cNvPr id="385" name="Group 384"/>
          <p:cNvGrpSpPr/>
          <p:nvPr/>
        </p:nvGrpSpPr>
        <p:grpSpPr>
          <a:xfrm>
            <a:off x="2847536" y="2402450"/>
            <a:ext cx="190932" cy="229849"/>
            <a:chOff x="2377390" y="2287147"/>
            <a:chExt cx="187486" cy="225701"/>
          </a:xfrm>
        </p:grpSpPr>
        <p:sp>
          <p:nvSpPr>
            <p:cNvPr id="386" name="Oval 385"/>
            <p:cNvSpPr/>
            <p:nvPr/>
          </p:nvSpPr>
          <p:spPr>
            <a:xfrm>
              <a:off x="2377390" y="2295556"/>
              <a:ext cx="187486" cy="70074"/>
            </a:xfrm>
            <a:prstGeom prst="ellipse">
              <a:avLst/>
            </a:prstGeom>
            <a:solidFill>
              <a:schemeClr val="bg2"/>
            </a:solidFill>
            <a:ln w="9525">
              <a:noFill/>
              <a:miter lim="800000"/>
              <a:headEnd/>
              <a:tailEnd/>
            </a:ln>
          </p:spPr>
          <p:txBody>
            <a:bodyPr wrap="square" rtlCol="0" anchor="ctr"/>
            <a:lstStyle/>
            <a:p>
              <a:pPr algn="ctr" defTabSz="914126"/>
              <a:endParaRPr lang="en-US" sz="2000" kern="0" dirty="0">
                <a:solidFill>
                  <a:srgbClr val="404040"/>
                </a:solidFill>
                <a:latin typeface="Arial"/>
              </a:endParaRPr>
            </a:p>
          </p:txBody>
        </p:sp>
        <p:sp>
          <p:nvSpPr>
            <p:cNvPr id="387" name="Oval 386"/>
            <p:cNvSpPr/>
            <p:nvPr/>
          </p:nvSpPr>
          <p:spPr>
            <a:xfrm>
              <a:off x="2377390" y="2433472"/>
              <a:ext cx="187486" cy="70074"/>
            </a:xfrm>
            <a:prstGeom prst="ellipse">
              <a:avLst/>
            </a:prstGeom>
            <a:solidFill>
              <a:schemeClr val="bg2"/>
            </a:solidFill>
            <a:ln w="9525">
              <a:noFill/>
              <a:miter lim="800000"/>
              <a:headEnd/>
              <a:tailEnd/>
            </a:ln>
          </p:spPr>
          <p:txBody>
            <a:bodyPr wrap="square" rtlCol="0" anchor="ctr"/>
            <a:lstStyle/>
            <a:p>
              <a:pPr algn="ctr" defTabSz="914126"/>
              <a:endParaRPr lang="en-US" sz="2000" kern="0" dirty="0">
                <a:solidFill>
                  <a:srgbClr val="404040"/>
                </a:solidFill>
                <a:latin typeface="Arial"/>
              </a:endParaRPr>
            </a:p>
          </p:txBody>
        </p:sp>
        <p:sp>
          <p:nvSpPr>
            <p:cNvPr id="388" name="Rectangle 387"/>
            <p:cNvSpPr/>
            <p:nvPr/>
          </p:nvSpPr>
          <p:spPr>
            <a:xfrm>
              <a:off x="2377390" y="2335244"/>
              <a:ext cx="187486" cy="125862"/>
            </a:xfrm>
            <a:prstGeom prst="rect">
              <a:avLst/>
            </a:prstGeom>
            <a:solidFill>
              <a:schemeClr val="bg2"/>
            </a:solidFill>
            <a:ln w="9525">
              <a:noFill/>
              <a:miter lim="800000"/>
              <a:headEnd/>
              <a:tailEnd/>
            </a:ln>
          </p:spPr>
          <p:txBody>
            <a:bodyPr wrap="square" rtlCol="0" anchor="ctr"/>
            <a:lstStyle/>
            <a:p>
              <a:pPr algn="ctr" defTabSz="914126"/>
              <a:endParaRPr lang="en-US" sz="2000" kern="0" dirty="0">
                <a:solidFill>
                  <a:srgbClr val="404040"/>
                </a:solidFill>
                <a:latin typeface="Arial"/>
              </a:endParaRPr>
            </a:p>
          </p:txBody>
        </p:sp>
        <p:sp>
          <p:nvSpPr>
            <p:cNvPr id="389" name="Freeform 17"/>
            <p:cNvSpPr>
              <a:spLocks noEditPoints="1"/>
            </p:cNvSpPr>
            <p:nvPr/>
          </p:nvSpPr>
          <p:spPr bwMode="auto">
            <a:xfrm>
              <a:off x="2377390" y="2287147"/>
              <a:ext cx="187486" cy="225701"/>
            </a:xfrm>
            <a:custGeom>
              <a:avLst/>
              <a:gdLst>
                <a:gd name="T0" fmla="*/ 307 w 308"/>
                <a:gd name="T1" fmla="*/ 55 h 371"/>
                <a:gd name="T2" fmla="*/ 154 w 308"/>
                <a:gd name="T3" fmla="*/ 0 h 371"/>
                <a:gd name="T4" fmla="*/ 1 w 308"/>
                <a:gd name="T5" fmla="*/ 55 h 371"/>
                <a:gd name="T6" fmla="*/ 0 w 308"/>
                <a:gd name="T7" fmla="*/ 59 h 371"/>
                <a:gd name="T8" fmla="*/ 0 w 308"/>
                <a:gd name="T9" fmla="*/ 315 h 371"/>
                <a:gd name="T10" fmla="*/ 3 w 308"/>
                <a:gd name="T11" fmla="*/ 321 h 371"/>
                <a:gd name="T12" fmla="*/ 154 w 308"/>
                <a:gd name="T13" fmla="*/ 371 h 371"/>
                <a:gd name="T14" fmla="*/ 305 w 308"/>
                <a:gd name="T15" fmla="*/ 321 h 371"/>
                <a:gd name="T16" fmla="*/ 308 w 308"/>
                <a:gd name="T17" fmla="*/ 315 h 371"/>
                <a:gd name="T18" fmla="*/ 308 w 308"/>
                <a:gd name="T19" fmla="*/ 309 h 371"/>
                <a:gd name="T20" fmla="*/ 308 w 308"/>
                <a:gd name="T21" fmla="*/ 309 h 371"/>
                <a:gd name="T22" fmla="*/ 308 w 308"/>
                <a:gd name="T23" fmla="*/ 309 h 371"/>
                <a:gd name="T24" fmla="*/ 308 w 308"/>
                <a:gd name="T25" fmla="*/ 226 h 371"/>
                <a:gd name="T26" fmla="*/ 308 w 308"/>
                <a:gd name="T27" fmla="*/ 226 h 371"/>
                <a:gd name="T28" fmla="*/ 308 w 308"/>
                <a:gd name="T29" fmla="*/ 225 h 371"/>
                <a:gd name="T30" fmla="*/ 308 w 308"/>
                <a:gd name="T31" fmla="*/ 144 h 371"/>
                <a:gd name="T32" fmla="*/ 308 w 308"/>
                <a:gd name="T33" fmla="*/ 144 h 371"/>
                <a:gd name="T34" fmla="*/ 308 w 308"/>
                <a:gd name="T35" fmla="*/ 144 h 371"/>
                <a:gd name="T36" fmla="*/ 308 w 308"/>
                <a:gd name="T37" fmla="*/ 62 h 371"/>
                <a:gd name="T38" fmla="*/ 308 w 308"/>
                <a:gd name="T39" fmla="*/ 62 h 371"/>
                <a:gd name="T40" fmla="*/ 308 w 308"/>
                <a:gd name="T41" fmla="*/ 62 h 371"/>
                <a:gd name="T42" fmla="*/ 308 w 308"/>
                <a:gd name="T43" fmla="*/ 59 h 371"/>
                <a:gd name="T44" fmla="*/ 307 w 308"/>
                <a:gd name="T45" fmla="*/ 55 h 371"/>
                <a:gd name="T46" fmla="*/ 292 w 308"/>
                <a:gd name="T47" fmla="*/ 226 h 371"/>
                <a:gd name="T48" fmla="*/ 154 w 308"/>
                <a:gd name="T49" fmla="*/ 272 h 371"/>
                <a:gd name="T50" fmla="*/ 16 w 308"/>
                <a:gd name="T51" fmla="*/ 226 h 371"/>
                <a:gd name="T52" fmla="*/ 16 w 308"/>
                <a:gd name="T53" fmla="*/ 225 h 371"/>
                <a:gd name="T54" fmla="*/ 16 w 308"/>
                <a:gd name="T55" fmla="*/ 172 h 371"/>
                <a:gd name="T56" fmla="*/ 154 w 308"/>
                <a:gd name="T57" fmla="*/ 206 h 371"/>
                <a:gd name="T58" fmla="*/ 292 w 308"/>
                <a:gd name="T59" fmla="*/ 172 h 371"/>
                <a:gd name="T60" fmla="*/ 292 w 308"/>
                <a:gd name="T61" fmla="*/ 226 h 371"/>
                <a:gd name="T62" fmla="*/ 292 w 308"/>
                <a:gd name="T63" fmla="*/ 144 h 371"/>
                <a:gd name="T64" fmla="*/ 154 w 308"/>
                <a:gd name="T65" fmla="*/ 190 h 371"/>
                <a:gd name="T66" fmla="*/ 16 w 308"/>
                <a:gd name="T67" fmla="*/ 144 h 371"/>
                <a:gd name="T68" fmla="*/ 16 w 308"/>
                <a:gd name="T69" fmla="*/ 144 h 371"/>
                <a:gd name="T70" fmla="*/ 16 w 308"/>
                <a:gd name="T71" fmla="*/ 90 h 371"/>
                <a:gd name="T72" fmla="*/ 154 w 308"/>
                <a:gd name="T73" fmla="*/ 124 h 371"/>
                <a:gd name="T74" fmla="*/ 292 w 308"/>
                <a:gd name="T75" fmla="*/ 90 h 371"/>
                <a:gd name="T76" fmla="*/ 292 w 308"/>
                <a:gd name="T77" fmla="*/ 144 h 371"/>
                <a:gd name="T78" fmla="*/ 154 w 308"/>
                <a:gd name="T79" fmla="*/ 16 h 371"/>
                <a:gd name="T80" fmla="*/ 292 w 308"/>
                <a:gd name="T81" fmla="*/ 62 h 371"/>
                <a:gd name="T82" fmla="*/ 292 w 308"/>
                <a:gd name="T83" fmla="*/ 62 h 371"/>
                <a:gd name="T84" fmla="*/ 154 w 308"/>
                <a:gd name="T85" fmla="*/ 108 h 371"/>
                <a:gd name="T86" fmla="*/ 16 w 308"/>
                <a:gd name="T87" fmla="*/ 62 h 371"/>
                <a:gd name="T88" fmla="*/ 154 w 308"/>
                <a:gd name="T89" fmla="*/ 16 h 371"/>
                <a:gd name="T90" fmla="*/ 154 w 308"/>
                <a:gd name="T91" fmla="*/ 355 h 371"/>
                <a:gd name="T92" fmla="*/ 16 w 308"/>
                <a:gd name="T93" fmla="*/ 309 h 371"/>
                <a:gd name="T94" fmla="*/ 16 w 308"/>
                <a:gd name="T95" fmla="*/ 309 h 371"/>
                <a:gd name="T96" fmla="*/ 16 w 308"/>
                <a:gd name="T97" fmla="*/ 254 h 371"/>
                <a:gd name="T98" fmla="*/ 154 w 308"/>
                <a:gd name="T99" fmla="*/ 288 h 371"/>
                <a:gd name="T100" fmla="*/ 292 w 308"/>
                <a:gd name="T101" fmla="*/ 254 h 371"/>
                <a:gd name="T102" fmla="*/ 292 w 308"/>
                <a:gd name="T103" fmla="*/ 309 h 371"/>
                <a:gd name="T104" fmla="*/ 154 w 308"/>
                <a:gd name="T105" fmla="*/ 355 h 3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308" h="371">
                  <a:moveTo>
                    <a:pt x="307" y="55"/>
                  </a:moveTo>
                  <a:cubicBezTo>
                    <a:pt x="300" y="27"/>
                    <a:pt x="247" y="0"/>
                    <a:pt x="154" y="0"/>
                  </a:cubicBezTo>
                  <a:cubicBezTo>
                    <a:pt x="61" y="0"/>
                    <a:pt x="8" y="27"/>
                    <a:pt x="1" y="55"/>
                  </a:cubicBezTo>
                  <a:cubicBezTo>
                    <a:pt x="0" y="56"/>
                    <a:pt x="0" y="58"/>
                    <a:pt x="0" y="59"/>
                  </a:cubicBezTo>
                  <a:cubicBezTo>
                    <a:pt x="0" y="315"/>
                    <a:pt x="0" y="315"/>
                    <a:pt x="0" y="315"/>
                  </a:cubicBezTo>
                  <a:cubicBezTo>
                    <a:pt x="0" y="317"/>
                    <a:pt x="1" y="320"/>
                    <a:pt x="3" y="321"/>
                  </a:cubicBezTo>
                  <a:cubicBezTo>
                    <a:pt x="15" y="347"/>
                    <a:pt x="67" y="371"/>
                    <a:pt x="154" y="371"/>
                  </a:cubicBezTo>
                  <a:cubicBezTo>
                    <a:pt x="241" y="371"/>
                    <a:pt x="293" y="347"/>
                    <a:pt x="305" y="321"/>
                  </a:cubicBezTo>
                  <a:cubicBezTo>
                    <a:pt x="307" y="320"/>
                    <a:pt x="308" y="317"/>
                    <a:pt x="308" y="315"/>
                  </a:cubicBezTo>
                  <a:cubicBezTo>
                    <a:pt x="308" y="309"/>
                    <a:pt x="308" y="309"/>
                    <a:pt x="308" y="309"/>
                  </a:cubicBezTo>
                  <a:cubicBezTo>
                    <a:pt x="308" y="309"/>
                    <a:pt x="308" y="309"/>
                    <a:pt x="308" y="309"/>
                  </a:cubicBezTo>
                  <a:cubicBezTo>
                    <a:pt x="308" y="309"/>
                    <a:pt x="308" y="309"/>
                    <a:pt x="308" y="309"/>
                  </a:cubicBezTo>
                  <a:cubicBezTo>
                    <a:pt x="308" y="226"/>
                    <a:pt x="308" y="226"/>
                    <a:pt x="308" y="226"/>
                  </a:cubicBezTo>
                  <a:cubicBezTo>
                    <a:pt x="308" y="226"/>
                    <a:pt x="308" y="226"/>
                    <a:pt x="308" y="226"/>
                  </a:cubicBezTo>
                  <a:cubicBezTo>
                    <a:pt x="308" y="226"/>
                    <a:pt x="308" y="226"/>
                    <a:pt x="308" y="225"/>
                  </a:cubicBezTo>
                  <a:cubicBezTo>
                    <a:pt x="308" y="144"/>
                    <a:pt x="308" y="144"/>
                    <a:pt x="308" y="144"/>
                  </a:cubicBezTo>
                  <a:cubicBezTo>
                    <a:pt x="308" y="144"/>
                    <a:pt x="308" y="144"/>
                    <a:pt x="308" y="144"/>
                  </a:cubicBezTo>
                  <a:cubicBezTo>
                    <a:pt x="308" y="144"/>
                    <a:pt x="308" y="144"/>
                    <a:pt x="308" y="144"/>
                  </a:cubicBezTo>
                  <a:cubicBezTo>
                    <a:pt x="308" y="62"/>
                    <a:pt x="308" y="62"/>
                    <a:pt x="308" y="62"/>
                  </a:cubicBezTo>
                  <a:cubicBezTo>
                    <a:pt x="308" y="62"/>
                    <a:pt x="308" y="62"/>
                    <a:pt x="308" y="62"/>
                  </a:cubicBezTo>
                  <a:cubicBezTo>
                    <a:pt x="308" y="62"/>
                    <a:pt x="308" y="62"/>
                    <a:pt x="308" y="62"/>
                  </a:cubicBezTo>
                  <a:cubicBezTo>
                    <a:pt x="308" y="59"/>
                    <a:pt x="308" y="59"/>
                    <a:pt x="308" y="59"/>
                  </a:cubicBezTo>
                  <a:cubicBezTo>
                    <a:pt x="308" y="58"/>
                    <a:pt x="308" y="57"/>
                    <a:pt x="307" y="55"/>
                  </a:cubicBezTo>
                  <a:close/>
                  <a:moveTo>
                    <a:pt x="292" y="226"/>
                  </a:moveTo>
                  <a:cubicBezTo>
                    <a:pt x="292" y="248"/>
                    <a:pt x="235" y="272"/>
                    <a:pt x="154" y="272"/>
                  </a:cubicBezTo>
                  <a:cubicBezTo>
                    <a:pt x="73" y="272"/>
                    <a:pt x="16" y="248"/>
                    <a:pt x="16" y="226"/>
                  </a:cubicBezTo>
                  <a:cubicBezTo>
                    <a:pt x="16" y="226"/>
                    <a:pt x="16" y="226"/>
                    <a:pt x="16" y="225"/>
                  </a:cubicBezTo>
                  <a:cubicBezTo>
                    <a:pt x="16" y="172"/>
                    <a:pt x="16" y="172"/>
                    <a:pt x="16" y="172"/>
                  </a:cubicBezTo>
                  <a:cubicBezTo>
                    <a:pt x="39" y="191"/>
                    <a:pt x="86" y="206"/>
                    <a:pt x="154" y="206"/>
                  </a:cubicBezTo>
                  <a:cubicBezTo>
                    <a:pt x="222" y="206"/>
                    <a:pt x="269" y="191"/>
                    <a:pt x="292" y="172"/>
                  </a:cubicBezTo>
                  <a:lnTo>
                    <a:pt x="292" y="226"/>
                  </a:lnTo>
                  <a:close/>
                  <a:moveTo>
                    <a:pt x="292" y="144"/>
                  </a:moveTo>
                  <a:cubicBezTo>
                    <a:pt x="292" y="166"/>
                    <a:pt x="235" y="190"/>
                    <a:pt x="154" y="190"/>
                  </a:cubicBezTo>
                  <a:cubicBezTo>
                    <a:pt x="73" y="190"/>
                    <a:pt x="16" y="166"/>
                    <a:pt x="16" y="144"/>
                  </a:cubicBezTo>
                  <a:cubicBezTo>
                    <a:pt x="16" y="144"/>
                    <a:pt x="16" y="144"/>
                    <a:pt x="16" y="144"/>
                  </a:cubicBezTo>
                  <a:cubicBezTo>
                    <a:pt x="16" y="90"/>
                    <a:pt x="16" y="90"/>
                    <a:pt x="16" y="90"/>
                  </a:cubicBezTo>
                  <a:cubicBezTo>
                    <a:pt x="39" y="109"/>
                    <a:pt x="86" y="124"/>
                    <a:pt x="154" y="124"/>
                  </a:cubicBezTo>
                  <a:cubicBezTo>
                    <a:pt x="222" y="124"/>
                    <a:pt x="269" y="109"/>
                    <a:pt x="292" y="90"/>
                  </a:cubicBezTo>
                  <a:lnTo>
                    <a:pt x="292" y="144"/>
                  </a:lnTo>
                  <a:close/>
                  <a:moveTo>
                    <a:pt x="154" y="16"/>
                  </a:moveTo>
                  <a:cubicBezTo>
                    <a:pt x="235" y="16"/>
                    <a:pt x="292" y="40"/>
                    <a:pt x="292" y="62"/>
                  </a:cubicBezTo>
                  <a:cubicBezTo>
                    <a:pt x="292" y="62"/>
                    <a:pt x="292" y="62"/>
                    <a:pt x="292" y="62"/>
                  </a:cubicBezTo>
                  <a:cubicBezTo>
                    <a:pt x="292" y="84"/>
                    <a:pt x="235" y="108"/>
                    <a:pt x="154" y="108"/>
                  </a:cubicBezTo>
                  <a:cubicBezTo>
                    <a:pt x="73" y="108"/>
                    <a:pt x="16" y="84"/>
                    <a:pt x="16" y="62"/>
                  </a:cubicBezTo>
                  <a:cubicBezTo>
                    <a:pt x="16" y="40"/>
                    <a:pt x="73" y="16"/>
                    <a:pt x="154" y="16"/>
                  </a:cubicBezTo>
                  <a:close/>
                  <a:moveTo>
                    <a:pt x="154" y="355"/>
                  </a:moveTo>
                  <a:cubicBezTo>
                    <a:pt x="73" y="355"/>
                    <a:pt x="16" y="331"/>
                    <a:pt x="16" y="309"/>
                  </a:cubicBezTo>
                  <a:cubicBezTo>
                    <a:pt x="16" y="309"/>
                    <a:pt x="16" y="309"/>
                    <a:pt x="16" y="309"/>
                  </a:cubicBezTo>
                  <a:cubicBezTo>
                    <a:pt x="16" y="254"/>
                    <a:pt x="16" y="254"/>
                    <a:pt x="16" y="254"/>
                  </a:cubicBezTo>
                  <a:cubicBezTo>
                    <a:pt x="39" y="273"/>
                    <a:pt x="86" y="288"/>
                    <a:pt x="154" y="288"/>
                  </a:cubicBezTo>
                  <a:cubicBezTo>
                    <a:pt x="222" y="288"/>
                    <a:pt x="269" y="273"/>
                    <a:pt x="292" y="254"/>
                  </a:cubicBezTo>
                  <a:cubicBezTo>
                    <a:pt x="292" y="309"/>
                    <a:pt x="292" y="309"/>
                    <a:pt x="292" y="309"/>
                  </a:cubicBezTo>
                  <a:cubicBezTo>
                    <a:pt x="292" y="331"/>
                    <a:pt x="235" y="355"/>
                    <a:pt x="154" y="355"/>
                  </a:cubicBezTo>
                  <a:close/>
                </a:path>
              </a:pathLst>
            </a:custGeom>
            <a:solidFill>
              <a:srgbClr val="707072"/>
            </a:solidFill>
            <a:ln>
              <a:solidFill>
                <a:srgbClr val="707072"/>
              </a:solidFill>
            </a:ln>
          </p:spPr>
          <p:txBody>
            <a:bodyPr vert="horz" wrap="square" lIns="91416" tIns="45708" rIns="91416" bIns="45708" numCol="1" anchor="t" anchorCtr="0" compatLnSpc="1">
              <a:prstTxWarp prst="textNoShape">
                <a:avLst/>
              </a:prstTxWarp>
            </a:bodyPr>
            <a:lstStyle/>
            <a:p>
              <a:pPr defTabSz="914126"/>
              <a:endParaRPr lang="en-US" sz="2000" kern="0">
                <a:solidFill>
                  <a:sysClr val="windowText" lastClr="000000"/>
                </a:solidFill>
              </a:endParaRPr>
            </a:p>
          </p:txBody>
        </p:sp>
      </p:grpSp>
      <p:grpSp>
        <p:nvGrpSpPr>
          <p:cNvPr id="390" name="Group 389"/>
          <p:cNvGrpSpPr/>
          <p:nvPr/>
        </p:nvGrpSpPr>
        <p:grpSpPr>
          <a:xfrm>
            <a:off x="3218983" y="2402450"/>
            <a:ext cx="190932" cy="229849"/>
            <a:chOff x="2377390" y="2287147"/>
            <a:chExt cx="187486" cy="225701"/>
          </a:xfrm>
        </p:grpSpPr>
        <p:sp>
          <p:nvSpPr>
            <p:cNvPr id="391" name="Oval 390"/>
            <p:cNvSpPr/>
            <p:nvPr/>
          </p:nvSpPr>
          <p:spPr>
            <a:xfrm>
              <a:off x="2377390" y="2295556"/>
              <a:ext cx="187486" cy="70074"/>
            </a:xfrm>
            <a:prstGeom prst="ellipse">
              <a:avLst/>
            </a:prstGeom>
            <a:solidFill>
              <a:schemeClr val="bg2"/>
            </a:solidFill>
            <a:ln w="9525">
              <a:noFill/>
              <a:miter lim="800000"/>
              <a:headEnd/>
              <a:tailEnd/>
            </a:ln>
          </p:spPr>
          <p:txBody>
            <a:bodyPr wrap="square" rtlCol="0" anchor="ctr"/>
            <a:lstStyle/>
            <a:p>
              <a:pPr algn="ctr" defTabSz="914126"/>
              <a:endParaRPr lang="en-US" sz="2000" kern="0" dirty="0">
                <a:solidFill>
                  <a:srgbClr val="404040"/>
                </a:solidFill>
                <a:latin typeface="Arial"/>
              </a:endParaRPr>
            </a:p>
          </p:txBody>
        </p:sp>
        <p:sp>
          <p:nvSpPr>
            <p:cNvPr id="392" name="Oval 391"/>
            <p:cNvSpPr/>
            <p:nvPr/>
          </p:nvSpPr>
          <p:spPr>
            <a:xfrm>
              <a:off x="2377390" y="2433472"/>
              <a:ext cx="187486" cy="70074"/>
            </a:xfrm>
            <a:prstGeom prst="ellipse">
              <a:avLst/>
            </a:prstGeom>
            <a:solidFill>
              <a:schemeClr val="bg2"/>
            </a:solidFill>
            <a:ln w="9525">
              <a:noFill/>
              <a:miter lim="800000"/>
              <a:headEnd/>
              <a:tailEnd/>
            </a:ln>
          </p:spPr>
          <p:txBody>
            <a:bodyPr wrap="square" rtlCol="0" anchor="ctr"/>
            <a:lstStyle/>
            <a:p>
              <a:pPr algn="ctr" defTabSz="914126"/>
              <a:endParaRPr lang="en-US" sz="2000" kern="0" dirty="0">
                <a:solidFill>
                  <a:srgbClr val="404040"/>
                </a:solidFill>
                <a:latin typeface="Arial"/>
              </a:endParaRPr>
            </a:p>
          </p:txBody>
        </p:sp>
        <p:sp>
          <p:nvSpPr>
            <p:cNvPr id="393" name="Rectangle 392"/>
            <p:cNvSpPr/>
            <p:nvPr/>
          </p:nvSpPr>
          <p:spPr>
            <a:xfrm>
              <a:off x="2377390" y="2335244"/>
              <a:ext cx="187486" cy="125862"/>
            </a:xfrm>
            <a:prstGeom prst="rect">
              <a:avLst/>
            </a:prstGeom>
            <a:solidFill>
              <a:schemeClr val="bg2"/>
            </a:solidFill>
            <a:ln w="9525">
              <a:noFill/>
              <a:miter lim="800000"/>
              <a:headEnd/>
              <a:tailEnd/>
            </a:ln>
          </p:spPr>
          <p:txBody>
            <a:bodyPr wrap="square" rtlCol="0" anchor="ctr"/>
            <a:lstStyle/>
            <a:p>
              <a:pPr algn="ctr" defTabSz="914126"/>
              <a:endParaRPr lang="en-US" sz="2000" kern="0" dirty="0">
                <a:solidFill>
                  <a:srgbClr val="404040"/>
                </a:solidFill>
                <a:latin typeface="Arial"/>
              </a:endParaRPr>
            </a:p>
          </p:txBody>
        </p:sp>
        <p:sp>
          <p:nvSpPr>
            <p:cNvPr id="394" name="Freeform 17"/>
            <p:cNvSpPr>
              <a:spLocks noEditPoints="1"/>
            </p:cNvSpPr>
            <p:nvPr/>
          </p:nvSpPr>
          <p:spPr bwMode="auto">
            <a:xfrm>
              <a:off x="2377390" y="2287147"/>
              <a:ext cx="187486" cy="225701"/>
            </a:xfrm>
            <a:custGeom>
              <a:avLst/>
              <a:gdLst>
                <a:gd name="T0" fmla="*/ 307 w 308"/>
                <a:gd name="T1" fmla="*/ 55 h 371"/>
                <a:gd name="T2" fmla="*/ 154 w 308"/>
                <a:gd name="T3" fmla="*/ 0 h 371"/>
                <a:gd name="T4" fmla="*/ 1 w 308"/>
                <a:gd name="T5" fmla="*/ 55 h 371"/>
                <a:gd name="T6" fmla="*/ 0 w 308"/>
                <a:gd name="T7" fmla="*/ 59 h 371"/>
                <a:gd name="T8" fmla="*/ 0 w 308"/>
                <a:gd name="T9" fmla="*/ 315 h 371"/>
                <a:gd name="T10" fmla="*/ 3 w 308"/>
                <a:gd name="T11" fmla="*/ 321 h 371"/>
                <a:gd name="T12" fmla="*/ 154 w 308"/>
                <a:gd name="T13" fmla="*/ 371 h 371"/>
                <a:gd name="T14" fmla="*/ 305 w 308"/>
                <a:gd name="T15" fmla="*/ 321 h 371"/>
                <a:gd name="T16" fmla="*/ 308 w 308"/>
                <a:gd name="T17" fmla="*/ 315 h 371"/>
                <a:gd name="T18" fmla="*/ 308 w 308"/>
                <a:gd name="T19" fmla="*/ 309 h 371"/>
                <a:gd name="T20" fmla="*/ 308 w 308"/>
                <a:gd name="T21" fmla="*/ 309 h 371"/>
                <a:gd name="T22" fmla="*/ 308 w 308"/>
                <a:gd name="T23" fmla="*/ 309 h 371"/>
                <a:gd name="T24" fmla="*/ 308 w 308"/>
                <a:gd name="T25" fmla="*/ 226 h 371"/>
                <a:gd name="T26" fmla="*/ 308 w 308"/>
                <a:gd name="T27" fmla="*/ 226 h 371"/>
                <a:gd name="T28" fmla="*/ 308 w 308"/>
                <a:gd name="T29" fmla="*/ 225 h 371"/>
                <a:gd name="T30" fmla="*/ 308 w 308"/>
                <a:gd name="T31" fmla="*/ 144 h 371"/>
                <a:gd name="T32" fmla="*/ 308 w 308"/>
                <a:gd name="T33" fmla="*/ 144 h 371"/>
                <a:gd name="T34" fmla="*/ 308 w 308"/>
                <a:gd name="T35" fmla="*/ 144 h 371"/>
                <a:gd name="T36" fmla="*/ 308 w 308"/>
                <a:gd name="T37" fmla="*/ 62 h 371"/>
                <a:gd name="T38" fmla="*/ 308 w 308"/>
                <a:gd name="T39" fmla="*/ 62 h 371"/>
                <a:gd name="T40" fmla="*/ 308 w 308"/>
                <a:gd name="T41" fmla="*/ 62 h 371"/>
                <a:gd name="T42" fmla="*/ 308 w 308"/>
                <a:gd name="T43" fmla="*/ 59 h 371"/>
                <a:gd name="T44" fmla="*/ 307 w 308"/>
                <a:gd name="T45" fmla="*/ 55 h 371"/>
                <a:gd name="T46" fmla="*/ 292 w 308"/>
                <a:gd name="T47" fmla="*/ 226 h 371"/>
                <a:gd name="T48" fmla="*/ 154 w 308"/>
                <a:gd name="T49" fmla="*/ 272 h 371"/>
                <a:gd name="T50" fmla="*/ 16 w 308"/>
                <a:gd name="T51" fmla="*/ 226 h 371"/>
                <a:gd name="T52" fmla="*/ 16 w 308"/>
                <a:gd name="T53" fmla="*/ 225 h 371"/>
                <a:gd name="T54" fmla="*/ 16 w 308"/>
                <a:gd name="T55" fmla="*/ 172 h 371"/>
                <a:gd name="T56" fmla="*/ 154 w 308"/>
                <a:gd name="T57" fmla="*/ 206 h 371"/>
                <a:gd name="T58" fmla="*/ 292 w 308"/>
                <a:gd name="T59" fmla="*/ 172 h 371"/>
                <a:gd name="T60" fmla="*/ 292 w 308"/>
                <a:gd name="T61" fmla="*/ 226 h 371"/>
                <a:gd name="T62" fmla="*/ 292 w 308"/>
                <a:gd name="T63" fmla="*/ 144 h 371"/>
                <a:gd name="T64" fmla="*/ 154 w 308"/>
                <a:gd name="T65" fmla="*/ 190 h 371"/>
                <a:gd name="T66" fmla="*/ 16 w 308"/>
                <a:gd name="T67" fmla="*/ 144 h 371"/>
                <a:gd name="T68" fmla="*/ 16 w 308"/>
                <a:gd name="T69" fmla="*/ 144 h 371"/>
                <a:gd name="T70" fmla="*/ 16 w 308"/>
                <a:gd name="T71" fmla="*/ 90 h 371"/>
                <a:gd name="T72" fmla="*/ 154 w 308"/>
                <a:gd name="T73" fmla="*/ 124 h 371"/>
                <a:gd name="T74" fmla="*/ 292 w 308"/>
                <a:gd name="T75" fmla="*/ 90 h 371"/>
                <a:gd name="T76" fmla="*/ 292 w 308"/>
                <a:gd name="T77" fmla="*/ 144 h 371"/>
                <a:gd name="T78" fmla="*/ 154 w 308"/>
                <a:gd name="T79" fmla="*/ 16 h 371"/>
                <a:gd name="T80" fmla="*/ 292 w 308"/>
                <a:gd name="T81" fmla="*/ 62 h 371"/>
                <a:gd name="T82" fmla="*/ 292 w 308"/>
                <a:gd name="T83" fmla="*/ 62 h 371"/>
                <a:gd name="T84" fmla="*/ 154 w 308"/>
                <a:gd name="T85" fmla="*/ 108 h 371"/>
                <a:gd name="T86" fmla="*/ 16 w 308"/>
                <a:gd name="T87" fmla="*/ 62 h 371"/>
                <a:gd name="T88" fmla="*/ 154 w 308"/>
                <a:gd name="T89" fmla="*/ 16 h 371"/>
                <a:gd name="T90" fmla="*/ 154 w 308"/>
                <a:gd name="T91" fmla="*/ 355 h 371"/>
                <a:gd name="T92" fmla="*/ 16 w 308"/>
                <a:gd name="T93" fmla="*/ 309 h 371"/>
                <a:gd name="T94" fmla="*/ 16 w 308"/>
                <a:gd name="T95" fmla="*/ 309 h 371"/>
                <a:gd name="T96" fmla="*/ 16 w 308"/>
                <a:gd name="T97" fmla="*/ 254 h 371"/>
                <a:gd name="T98" fmla="*/ 154 w 308"/>
                <a:gd name="T99" fmla="*/ 288 h 371"/>
                <a:gd name="T100" fmla="*/ 292 w 308"/>
                <a:gd name="T101" fmla="*/ 254 h 371"/>
                <a:gd name="T102" fmla="*/ 292 w 308"/>
                <a:gd name="T103" fmla="*/ 309 h 371"/>
                <a:gd name="T104" fmla="*/ 154 w 308"/>
                <a:gd name="T105" fmla="*/ 355 h 3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308" h="371">
                  <a:moveTo>
                    <a:pt x="307" y="55"/>
                  </a:moveTo>
                  <a:cubicBezTo>
                    <a:pt x="300" y="27"/>
                    <a:pt x="247" y="0"/>
                    <a:pt x="154" y="0"/>
                  </a:cubicBezTo>
                  <a:cubicBezTo>
                    <a:pt x="61" y="0"/>
                    <a:pt x="8" y="27"/>
                    <a:pt x="1" y="55"/>
                  </a:cubicBezTo>
                  <a:cubicBezTo>
                    <a:pt x="0" y="56"/>
                    <a:pt x="0" y="58"/>
                    <a:pt x="0" y="59"/>
                  </a:cubicBezTo>
                  <a:cubicBezTo>
                    <a:pt x="0" y="315"/>
                    <a:pt x="0" y="315"/>
                    <a:pt x="0" y="315"/>
                  </a:cubicBezTo>
                  <a:cubicBezTo>
                    <a:pt x="0" y="317"/>
                    <a:pt x="1" y="320"/>
                    <a:pt x="3" y="321"/>
                  </a:cubicBezTo>
                  <a:cubicBezTo>
                    <a:pt x="15" y="347"/>
                    <a:pt x="67" y="371"/>
                    <a:pt x="154" y="371"/>
                  </a:cubicBezTo>
                  <a:cubicBezTo>
                    <a:pt x="241" y="371"/>
                    <a:pt x="293" y="347"/>
                    <a:pt x="305" y="321"/>
                  </a:cubicBezTo>
                  <a:cubicBezTo>
                    <a:pt x="307" y="320"/>
                    <a:pt x="308" y="317"/>
                    <a:pt x="308" y="315"/>
                  </a:cubicBezTo>
                  <a:cubicBezTo>
                    <a:pt x="308" y="309"/>
                    <a:pt x="308" y="309"/>
                    <a:pt x="308" y="309"/>
                  </a:cubicBezTo>
                  <a:cubicBezTo>
                    <a:pt x="308" y="309"/>
                    <a:pt x="308" y="309"/>
                    <a:pt x="308" y="309"/>
                  </a:cubicBezTo>
                  <a:cubicBezTo>
                    <a:pt x="308" y="309"/>
                    <a:pt x="308" y="309"/>
                    <a:pt x="308" y="309"/>
                  </a:cubicBezTo>
                  <a:cubicBezTo>
                    <a:pt x="308" y="226"/>
                    <a:pt x="308" y="226"/>
                    <a:pt x="308" y="226"/>
                  </a:cubicBezTo>
                  <a:cubicBezTo>
                    <a:pt x="308" y="226"/>
                    <a:pt x="308" y="226"/>
                    <a:pt x="308" y="226"/>
                  </a:cubicBezTo>
                  <a:cubicBezTo>
                    <a:pt x="308" y="226"/>
                    <a:pt x="308" y="226"/>
                    <a:pt x="308" y="225"/>
                  </a:cubicBezTo>
                  <a:cubicBezTo>
                    <a:pt x="308" y="144"/>
                    <a:pt x="308" y="144"/>
                    <a:pt x="308" y="144"/>
                  </a:cubicBezTo>
                  <a:cubicBezTo>
                    <a:pt x="308" y="144"/>
                    <a:pt x="308" y="144"/>
                    <a:pt x="308" y="144"/>
                  </a:cubicBezTo>
                  <a:cubicBezTo>
                    <a:pt x="308" y="144"/>
                    <a:pt x="308" y="144"/>
                    <a:pt x="308" y="144"/>
                  </a:cubicBezTo>
                  <a:cubicBezTo>
                    <a:pt x="308" y="62"/>
                    <a:pt x="308" y="62"/>
                    <a:pt x="308" y="62"/>
                  </a:cubicBezTo>
                  <a:cubicBezTo>
                    <a:pt x="308" y="62"/>
                    <a:pt x="308" y="62"/>
                    <a:pt x="308" y="62"/>
                  </a:cubicBezTo>
                  <a:cubicBezTo>
                    <a:pt x="308" y="62"/>
                    <a:pt x="308" y="62"/>
                    <a:pt x="308" y="62"/>
                  </a:cubicBezTo>
                  <a:cubicBezTo>
                    <a:pt x="308" y="59"/>
                    <a:pt x="308" y="59"/>
                    <a:pt x="308" y="59"/>
                  </a:cubicBezTo>
                  <a:cubicBezTo>
                    <a:pt x="308" y="58"/>
                    <a:pt x="308" y="57"/>
                    <a:pt x="307" y="55"/>
                  </a:cubicBezTo>
                  <a:close/>
                  <a:moveTo>
                    <a:pt x="292" y="226"/>
                  </a:moveTo>
                  <a:cubicBezTo>
                    <a:pt x="292" y="248"/>
                    <a:pt x="235" y="272"/>
                    <a:pt x="154" y="272"/>
                  </a:cubicBezTo>
                  <a:cubicBezTo>
                    <a:pt x="73" y="272"/>
                    <a:pt x="16" y="248"/>
                    <a:pt x="16" y="226"/>
                  </a:cubicBezTo>
                  <a:cubicBezTo>
                    <a:pt x="16" y="226"/>
                    <a:pt x="16" y="226"/>
                    <a:pt x="16" y="225"/>
                  </a:cubicBezTo>
                  <a:cubicBezTo>
                    <a:pt x="16" y="172"/>
                    <a:pt x="16" y="172"/>
                    <a:pt x="16" y="172"/>
                  </a:cubicBezTo>
                  <a:cubicBezTo>
                    <a:pt x="39" y="191"/>
                    <a:pt x="86" y="206"/>
                    <a:pt x="154" y="206"/>
                  </a:cubicBezTo>
                  <a:cubicBezTo>
                    <a:pt x="222" y="206"/>
                    <a:pt x="269" y="191"/>
                    <a:pt x="292" y="172"/>
                  </a:cubicBezTo>
                  <a:lnTo>
                    <a:pt x="292" y="226"/>
                  </a:lnTo>
                  <a:close/>
                  <a:moveTo>
                    <a:pt x="292" y="144"/>
                  </a:moveTo>
                  <a:cubicBezTo>
                    <a:pt x="292" y="166"/>
                    <a:pt x="235" y="190"/>
                    <a:pt x="154" y="190"/>
                  </a:cubicBezTo>
                  <a:cubicBezTo>
                    <a:pt x="73" y="190"/>
                    <a:pt x="16" y="166"/>
                    <a:pt x="16" y="144"/>
                  </a:cubicBezTo>
                  <a:cubicBezTo>
                    <a:pt x="16" y="144"/>
                    <a:pt x="16" y="144"/>
                    <a:pt x="16" y="144"/>
                  </a:cubicBezTo>
                  <a:cubicBezTo>
                    <a:pt x="16" y="90"/>
                    <a:pt x="16" y="90"/>
                    <a:pt x="16" y="90"/>
                  </a:cubicBezTo>
                  <a:cubicBezTo>
                    <a:pt x="39" y="109"/>
                    <a:pt x="86" y="124"/>
                    <a:pt x="154" y="124"/>
                  </a:cubicBezTo>
                  <a:cubicBezTo>
                    <a:pt x="222" y="124"/>
                    <a:pt x="269" y="109"/>
                    <a:pt x="292" y="90"/>
                  </a:cubicBezTo>
                  <a:lnTo>
                    <a:pt x="292" y="144"/>
                  </a:lnTo>
                  <a:close/>
                  <a:moveTo>
                    <a:pt x="154" y="16"/>
                  </a:moveTo>
                  <a:cubicBezTo>
                    <a:pt x="235" y="16"/>
                    <a:pt x="292" y="40"/>
                    <a:pt x="292" y="62"/>
                  </a:cubicBezTo>
                  <a:cubicBezTo>
                    <a:pt x="292" y="62"/>
                    <a:pt x="292" y="62"/>
                    <a:pt x="292" y="62"/>
                  </a:cubicBezTo>
                  <a:cubicBezTo>
                    <a:pt x="292" y="84"/>
                    <a:pt x="235" y="108"/>
                    <a:pt x="154" y="108"/>
                  </a:cubicBezTo>
                  <a:cubicBezTo>
                    <a:pt x="73" y="108"/>
                    <a:pt x="16" y="84"/>
                    <a:pt x="16" y="62"/>
                  </a:cubicBezTo>
                  <a:cubicBezTo>
                    <a:pt x="16" y="40"/>
                    <a:pt x="73" y="16"/>
                    <a:pt x="154" y="16"/>
                  </a:cubicBezTo>
                  <a:close/>
                  <a:moveTo>
                    <a:pt x="154" y="355"/>
                  </a:moveTo>
                  <a:cubicBezTo>
                    <a:pt x="73" y="355"/>
                    <a:pt x="16" y="331"/>
                    <a:pt x="16" y="309"/>
                  </a:cubicBezTo>
                  <a:cubicBezTo>
                    <a:pt x="16" y="309"/>
                    <a:pt x="16" y="309"/>
                    <a:pt x="16" y="309"/>
                  </a:cubicBezTo>
                  <a:cubicBezTo>
                    <a:pt x="16" y="254"/>
                    <a:pt x="16" y="254"/>
                    <a:pt x="16" y="254"/>
                  </a:cubicBezTo>
                  <a:cubicBezTo>
                    <a:pt x="39" y="273"/>
                    <a:pt x="86" y="288"/>
                    <a:pt x="154" y="288"/>
                  </a:cubicBezTo>
                  <a:cubicBezTo>
                    <a:pt x="222" y="288"/>
                    <a:pt x="269" y="273"/>
                    <a:pt x="292" y="254"/>
                  </a:cubicBezTo>
                  <a:cubicBezTo>
                    <a:pt x="292" y="309"/>
                    <a:pt x="292" y="309"/>
                    <a:pt x="292" y="309"/>
                  </a:cubicBezTo>
                  <a:cubicBezTo>
                    <a:pt x="292" y="331"/>
                    <a:pt x="235" y="355"/>
                    <a:pt x="154" y="355"/>
                  </a:cubicBezTo>
                  <a:close/>
                </a:path>
              </a:pathLst>
            </a:custGeom>
            <a:solidFill>
              <a:srgbClr val="707072"/>
            </a:solidFill>
            <a:ln>
              <a:solidFill>
                <a:srgbClr val="707072"/>
              </a:solidFill>
            </a:ln>
          </p:spPr>
          <p:txBody>
            <a:bodyPr vert="horz" wrap="square" lIns="91416" tIns="45708" rIns="91416" bIns="45708" numCol="1" anchor="t" anchorCtr="0" compatLnSpc="1">
              <a:prstTxWarp prst="textNoShape">
                <a:avLst/>
              </a:prstTxWarp>
            </a:bodyPr>
            <a:lstStyle/>
            <a:p>
              <a:pPr defTabSz="914126"/>
              <a:endParaRPr lang="en-US" sz="2000" kern="0">
                <a:solidFill>
                  <a:sysClr val="windowText" lastClr="000000"/>
                </a:solidFill>
              </a:endParaRPr>
            </a:p>
          </p:txBody>
        </p:sp>
      </p:grpSp>
      <p:grpSp>
        <p:nvGrpSpPr>
          <p:cNvPr id="628" name="Group 627"/>
          <p:cNvGrpSpPr/>
          <p:nvPr/>
        </p:nvGrpSpPr>
        <p:grpSpPr>
          <a:xfrm>
            <a:off x="959242" y="4496762"/>
            <a:ext cx="728693" cy="877216"/>
            <a:chOff x="3013418" y="1975878"/>
            <a:chExt cx="324660" cy="390835"/>
          </a:xfrm>
        </p:grpSpPr>
        <p:sp>
          <p:nvSpPr>
            <p:cNvPr id="629" name="Oval 628"/>
            <p:cNvSpPr/>
            <p:nvPr/>
          </p:nvSpPr>
          <p:spPr>
            <a:xfrm>
              <a:off x="3013418" y="1990440"/>
              <a:ext cx="324660" cy="121344"/>
            </a:xfrm>
            <a:prstGeom prst="ellipse">
              <a:avLst/>
            </a:prstGeom>
            <a:solidFill>
              <a:schemeClr val="bg2"/>
            </a:solidFill>
            <a:ln w="9525">
              <a:noFill/>
              <a:miter lim="800000"/>
              <a:headEnd/>
              <a:tailEnd/>
            </a:ln>
          </p:spPr>
          <p:txBody>
            <a:bodyPr wrap="square" rtlCol="0" anchor="ctr"/>
            <a:lstStyle/>
            <a:p>
              <a:pPr algn="ctr" defTabSz="914126"/>
              <a:endParaRPr lang="en-US" sz="1799" kern="0" dirty="0">
                <a:solidFill>
                  <a:srgbClr val="404040"/>
                </a:solidFill>
                <a:latin typeface="Arial"/>
              </a:endParaRPr>
            </a:p>
          </p:txBody>
        </p:sp>
        <p:sp>
          <p:nvSpPr>
            <p:cNvPr id="630" name="Oval 629"/>
            <p:cNvSpPr/>
            <p:nvPr/>
          </p:nvSpPr>
          <p:spPr>
            <a:xfrm>
              <a:off x="3013418" y="2229261"/>
              <a:ext cx="324660" cy="121344"/>
            </a:xfrm>
            <a:prstGeom prst="ellipse">
              <a:avLst/>
            </a:prstGeom>
            <a:solidFill>
              <a:schemeClr val="bg2"/>
            </a:solidFill>
            <a:ln w="9525">
              <a:noFill/>
              <a:miter lim="800000"/>
              <a:headEnd/>
              <a:tailEnd/>
            </a:ln>
          </p:spPr>
          <p:txBody>
            <a:bodyPr wrap="square" rtlCol="0" anchor="ctr"/>
            <a:lstStyle/>
            <a:p>
              <a:pPr algn="ctr" defTabSz="914126"/>
              <a:endParaRPr lang="en-US" sz="1799" kern="0" dirty="0">
                <a:solidFill>
                  <a:srgbClr val="404040"/>
                </a:solidFill>
                <a:latin typeface="Arial"/>
              </a:endParaRPr>
            </a:p>
          </p:txBody>
        </p:sp>
        <p:sp>
          <p:nvSpPr>
            <p:cNvPr id="631" name="Rectangle 630"/>
            <p:cNvSpPr/>
            <p:nvPr/>
          </p:nvSpPr>
          <p:spPr>
            <a:xfrm>
              <a:off x="3013418" y="2059166"/>
              <a:ext cx="324660" cy="217948"/>
            </a:xfrm>
            <a:prstGeom prst="rect">
              <a:avLst/>
            </a:prstGeom>
            <a:solidFill>
              <a:schemeClr val="bg2"/>
            </a:solidFill>
            <a:ln w="9525">
              <a:noFill/>
              <a:miter lim="800000"/>
              <a:headEnd/>
              <a:tailEnd/>
            </a:ln>
          </p:spPr>
          <p:txBody>
            <a:bodyPr wrap="square" rtlCol="0" anchor="ctr"/>
            <a:lstStyle/>
            <a:p>
              <a:pPr algn="ctr" defTabSz="914126"/>
              <a:endParaRPr lang="en-US" sz="1799" kern="0" dirty="0">
                <a:solidFill>
                  <a:srgbClr val="404040"/>
                </a:solidFill>
                <a:latin typeface="Arial"/>
              </a:endParaRPr>
            </a:p>
          </p:txBody>
        </p:sp>
        <p:sp>
          <p:nvSpPr>
            <p:cNvPr id="632" name="Freeform 17"/>
            <p:cNvSpPr>
              <a:spLocks noEditPoints="1"/>
            </p:cNvSpPr>
            <p:nvPr/>
          </p:nvSpPr>
          <p:spPr bwMode="auto">
            <a:xfrm>
              <a:off x="3013418" y="1975878"/>
              <a:ext cx="324660" cy="390835"/>
            </a:xfrm>
            <a:custGeom>
              <a:avLst/>
              <a:gdLst>
                <a:gd name="T0" fmla="*/ 307 w 308"/>
                <a:gd name="T1" fmla="*/ 55 h 371"/>
                <a:gd name="T2" fmla="*/ 154 w 308"/>
                <a:gd name="T3" fmla="*/ 0 h 371"/>
                <a:gd name="T4" fmla="*/ 1 w 308"/>
                <a:gd name="T5" fmla="*/ 55 h 371"/>
                <a:gd name="T6" fmla="*/ 0 w 308"/>
                <a:gd name="T7" fmla="*/ 59 h 371"/>
                <a:gd name="T8" fmla="*/ 0 w 308"/>
                <a:gd name="T9" fmla="*/ 315 h 371"/>
                <a:gd name="T10" fmla="*/ 3 w 308"/>
                <a:gd name="T11" fmla="*/ 321 h 371"/>
                <a:gd name="T12" fmla="*/ 154 w 308"/>
                <a:gd name="T13" fmla="*/ 371 h 371"/>
                <a:gd name="T14" fmla="*/ 305 w 308"/>
                <a:gd name="T15" fmla="*/ 321 h 371"/>
                <a:gd name="T16" fmla="*/ 308 w 308"/>
                <a:gd name="T17" fmla="*/ 315 h 371"/>
                <a:gd name="T18" fmla="*/ 308 w 308"/>
                <a:gd name="T19" fmla="*/ 309 h 371"/>
                <a:gd name="T20" fmla="*/ 308 w 308"/>
                <a:gd name="T21" fmla="*/ 309 h 371"/>
                <a:gd name="T22" fmla="*/ 308 w 308"/>
                <a:gd name="T23" fmla="*/ 309 h 371"/>
                <a:gd name="T24" fmla="*/ 308 w 308"/>
                <a:gd name="T25" fmla="*/ 226 h 371"/>
                <a:gd name="T26" fmla="*/ 308 w 308"/>
                <a:gd name="T27" fmla="*/ 226 h 371"/>
                <a:gd name="T28" fmla="*/ 308 w 308"/>
                <a:gd name="T29" fmla="*/ 225 h 371"/>
                <a:gd name="T30" fmla="*/ 308 w 308"/>
                <a:gd name="T31" fmla="*/ 144 h 371"/>
                <a:gd name="T32" fmla="*/ 308 w 308"/>
                <a:gd name="T33" fmla="*/ 144 h 371"/>
                <a:gd name="T34" fmla="*/ 308 w 308"/>
                <a:gd name="T35" fmla="*/ 144 h 371"/>
                <a:gd name="T36" fmla="*/ 308 w 308"/>
                <a:gd name="T37" fmla="*/ 62 h 371"/>
                <a:gd name="T38" fmla="*/ 308 w 308"/>
                <a:gd name="T39" fmla="*/ 62 h 371"/>
                <a:gd name="T40" fmla="*/ 308 w 308"/>
                <a:gd name="T41" fmla="*/ 62 h 371"/>
                <a:gd name="T42" fmla="*/ 308 w 308"/>
                <a:gd name="T43" fmla="*/ 59 h 371"/>
                <a:gd name="T44" fmla="*/ 307 w 308"/>
                <a:gd name="T45" fmla="*/ 55 h 371"/>
                <a:gd name="T46" fmla="*/ 292 w 308"/>
                <a:gd name="T47" fmla="*/ 226 h 371"/>
                <a:gd name="T48" fmla="*/ 154 w 308"/>
                <a:gd name="T49" fmla="*/ 272 h 371"/>
                <a:gd name="T50" fmla="*/ 16 w 308"/>
                <a:gd name="T51" fmla="*/ 226 h 371"/>
                <a:gd name="T52" fmla="*/ 16 w 308"/>
                <a:gd name="T53" fmla="*/ 225 h 371"/>
                <a:gd name="T54" fmla="*/ 16 w 308"/>
                <a:gd name="T55" fmla="*/ 172 h 371"/>
                <a:gd name="T56" fmla="*/ 154 w 308"/>
                <a:gd name="T57" fmla="*/ 206 h 371"/>
                <a:gd name="T58" fmla="*/ 292 w 308"/>
                <a:gd name="T59" fmla="*/ 172 h 371"/>
                <a:gd name="T60" fmla="*/ 292 w 308"/>
                <a:gd name="T61" fmla="*/ 226 h 371"/>
                <a:gd name="T62" fmla="*/ 292 w 308"/>
                <a:gd name="T63" fmla="*/ 144 h 371"/>
                <a:gd name="T64" fmla="*/ 154 w 308"/>
                <a:gd name="T65" fmla="*/ 190 h 371"/>
                <a:gd name="T66" fmla="*/ 16 w 308"/>
                <a:gd name="T67" fmla="*/ 144 h 371"/>
                <a:gd name="T68" fmla="*/ 16 w 308"/>
                <a:gd name="T69" fmla="*/ 144 h 371"/>
                <a:gd name="T70" fmla="*/ 16 w 308"/>
                <a:gd name="T71" fmla="*/ 90 h 371"/>
                <a:gd name="T72" fmla="*/ 154 w 308"/>
                <a:gd name="T73" fmla="*/ 124 h 371"/>
                <a:gd name="T74" fmla="*/ 292 w 308"/>
                <a:gd name="T75" fmla="*/ 90 h 371"/>
                <a:gd name="T76" fmla="*/ 292 w 308"/>
                <a:gd name="T77" fmla="*/ 144 h 371"/>
                <a:gd name="T78" fmla="*/ 154 w 308"/>
                <a:gd name="T79" fmla="*/ 16 h 371"/>
                <a:gd name="T80" fmla="*/ 292 w 308"/>
                <a:gd name="T81" fmla="*/ 62 h 371"/>
                <a:gd name="T82" fmla="*/ 292 w 308"/>
                <a:gd name="T83" fmla="*/ 62 h 371"/>
                <a:gd name="T84" fmla="*/ 154 w 308"/>
                <a:gd name="T85" fmla="*/ 108 h 371"/>
                <a:gd name="T86" fmla="*/ 16 w 308"/>
                <a:gd name="T87" fmla="*/ 62 h 371"/>
                <a:gd name="T88" fmla="*/ 154 w 308"/>
                <a:gd name="T89" fmla="*/ 16 h 371"/>
                <a:gd name="T90" fmla="*/ 154 w 308"/>
                <a:gd name="T91" fmla="*/ 355 h 371"/>
                <a:gd name="T92" fmla="*/ 16 w 308"/>
                <a:gd name="T93" fmla="*/ 309 h 371"/>
                <a:gd name="T94" fmla="*/ 16 w 308"/>
                <a:gd name="T95" fmla="*/ 309 h 371"/>
                <a:gd name="T96" fmla="*/ 16 w 308"/>
                <a:gd name="T97" fmla="*/ 254 h 371"/>
                <a:gd name="T98" fmla="*/ 154 w 308"/>
                <a:gd name="T99" fmla="*/ 288 h 371"/>
                <a:gd name="T100" fmla="*/ 292 w 308"/>
                <a:gd name="T101" fmla="*/ 254 h 371"/>
                <a:gd name="T102" fmla="*/ 292 w 308"/>
                <a:gd name="T103" fmla="*/ 309 h 371"/>
                <a:gd name="T104" fmla="*/ 154 w 308"/>
                <a:gd name="T105" fmla="*/ 355 h 3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308" h="371">
                  <a:moveTo>
                    <a:pt x="307" y="55"/>
                  </a:moveTo>
                  <a:cubicBezTo>
                    <a:pt x="300" y="27"/>
                    <a:pt x="247" y="0"/>
                    <a:pt x="154" y="0"/>
                  </a:cubicBezTo>
                  <a:cubicBezTo>
                    <a:pt x="61" y="0"/>
                    <a:pt x="8" y="27"/>
                    <a:pt x="1" y="55"/>
                  </a:cubicBezTo>
                  <a:cubicBezTo>
                    <a:pt x="0" y="56"/>
                    <a:pt x="0" y="58"/>
                    <a:pt x="0" y="59"/>
                  </a:cubicBezTo>
                  <a:cubicBezTo>
                    <a:pt x="0" y="315"/>
                    <a:pt x="0" y="315"/>
                    <a:pt x="0" y="315"/>
                  </a:cubicBezTo>
                  <a:cubicBezTo>
                    <a:pt x="0" y="317"/>
                    <a:pt x="1" y="320"/>
                    <a:pt x="3" y="321"/>
                  </a:cubicBezTo>
                  <a:cubicBezTo>
                    <a:pt x="15" y="347"/>
                    <a:pt x="67" y="371"/>
                    <a:pt x="154" y="371"/>
                  </a:cubicBezTo>
                  <a:cubicBezTo>
                    <a:pt x="241" y="371"/>
                    <a:pt x="293" y="347"/>
                    <a:pt x="305" y="321"/>
                  </a:cubicBezTo>
                  <a:cubicBezTo>
                    <a:pt x="307" y="320"/>
                    <a:pt x="308" y="317"/>
                    <a:pt x="308" y="315"/>
                  </a:cubicBezTo>
                  <a:cubicBezTo>
                    <a:pt x="308" y="309"/>
                    <a:pt x="308" y="309"/>
                    <a:pt x="308" y="309"/>
                  </a:cubicBezTo>
                  <a:cubicBezTo>
                    <a:pt x="308" y="309"/>
                    <a:pt x="308" y="309"/>
                    <a:pt x="308" y="309"/>
                  </a:cubicBezTo>
                  <a:cubicBezTo>
                    <a:pt x="308" y="309"/>
                    <a:pt x="308" y="309"/>
                    <a:pt x="308" y="309"/>
                  </a:cubicBezTo>
                  <a:cubicBezTo>
                    <a:pt x="308" y="226"/>
                    <a:pt x="308" y="226"/>
                    <a:pt x="308" y="226"/>
                  </a:cubicBezTo>
                  <a:cubicBezTo>
                    <a:pt x="308" y="226"/>
                    <a:pt x="308" y="226"/>
                    <a:pt x="308" y="226"/>
                  </a:cubicBezTo>
                  <a:cubicBezTo>
                    <a:pt x="308" y="226"/>
                    <a:pt x="308" y="226"/>
                    <a:pt x="308" y="225"/>
                  </a:cubicBezTo>
                  <a:cubicBezTo>
                    <a:pt x="308" y="144"/>
                    <a:pt x="308" y="144"/>
                    <a:pt x="308" y="144"/>
                  </a:cubicBezTo>
                  <a:cubicBezTo>
                    <a:pt x="308" y="144"/>
                    <a:pt x="308" y="144"/>
                    <a:pt x="308" y="144"/>
                  </a:cubicBezTo>
                  <a:cubicBezTo>
                    <a:pt x="308" y="144"/>
                    <a:pt x="308" y="144"/>
                    <a:pt x="308" y="144"/>
                  </a:cubicBezTo>
                  <a:cubicBezTo>
                    <a:pt x="308" y="62"/>
                    <a:pt x="308" y="62"/>
                    <a:pt x="308" y="62"/>
                  </a:cubicBezTo>
                  <a:cubicBezTo>
                    <a:pt x="308" y="62"/>
                    <a:pt x="308" y="62"/>
                    <a:pt x="308" y="62"/>
                  </a:cubicBezTo>
                  <a:cubicBezTo>
                    <a:pt x="308" y="62"/>
                    <a:pt x="308" y="62"/>
                    <a:pt x="308" y="62"/>
                  </a:cubicBezTo>
                  <a:cubicBezTo>
                    <a:pt x="308" y="59"/>
                    <a:pt x="308" y="59"/>
                    <a:pt x="308" y="59"/>
                  </a:cubicBezTo>
                  <a:cubicBezTo>
                    <a:pt x="308" y="58"/>
                    <a:pt x="308" y="57"/>
                    <a:pt x="307" y="55"/>
                  </a:cubicBezTo>
                  <a:close/>
                  <a:moveTo>
                    <a:pt x="292" y="226"/>
                  </a:moveTo>
                  <a:cubicBezTo>
                    <a:pt x="292" y="248"/>
                    <a:pt x="235" y="272"/>
                    <a:pt x="154" y="272"/>
                  </a:cubicBezTo>
                  <a:cubicBezTo>
                    <a:pt x="73" y="272"/>
                    <a:pt x="16" y="248"/>
                    <a:pt x="16" y="226"/>
                  </a:cubicBezTo>
                  <a:cubicBezTo>
                    <a:pt x="16" y="226"/>
                    <a:pt x="16" y="226"/>
                    <a:pt x="16" y="225"/>
                  </a:cubicBezTo>
                  <a:cubicBezTo>
                    <a:pt x="16" y="172"/>
                    <a:pt x="16" y="172"/>
                    <a:pt x="16" y="172"/>
                  </a:cubicBezTo>
                  <a:cubicBezTo>
                    <a:pt x="39" y="191"/>
                    <a:pt x="86" y="206"/>
                    <a:pt x="154" y="206"/>
                  </a:cubicBezTo>
                  <a:cubicBezTo>
                    <a:pt x="222" y="206"/>
                    <a:pt x="269" y="191"/>
                    <a:pt x="292" y="172"/>
                  </a:cubicBezTo>
                  <a:lnTo>
                    <a:pt x="292" y="226"/>
                  </a:lnTo>
                  <a:close/>
                  <a:moveTo>
                    <a:pt x="292" y="144"/>
                  </a:moveTo>
                  <a:cubicBezTo>
                    <a:pt x="292" y="166"/>
                    <a:pt x="235" y="190"/>
                    <a:pt x="154" y="190"/>
                  </a:cubicBezTo>
                  <a:cubicBezTo>
                    <a:pt x="73" y="190"/>
                    <a:pt x="16" y="166"/>
                    <a:pt x="16" y="144"/>
                  </a:cubicBezTo>
                  <a:cubicBezTo>
                    <a:pt x="16" y="144"/>
                    <a:pt x="16" y="144"/>
                    <a:pt x="16" y="144"/>
                  </a:cubicBezTo>
                  <a:cubicBezTo>
                    <a:pt x="16" y="90"/>
                    <a:pt x="16" y="90"/>
                    <a:pt x="16" y="90"/>
                  </a:cubicBezTo>
                  <a:cubicBezTo>
                    <a:pt x="39" y="109"/>
                    <a:pt x="86" y="124"/>
                    <a:pt x="154" y="124"/>
                  </a:cubicBezTo>
                  <a:cubicBezTo>
                    <a:pt x="222" y="124"/>
                    <a:pt x="269" y="109"/>
                    <a:pt x="292" y="90"/>
                  </a:cubicBezTo>
                  <a:lnTo>
                    <a:pt x="292" y="144"/>
                  </a:lnTo>
                  <a:close/>
                  <a:moveTo>
                    <a:pt x="154" y="16"/>
                  </a:moveTo>
                  <a:cubicBezTo>
                    <a:pt x="235" y="16"/>
                    <a:pt x="292" y="40"/>
                    <a:pt x="292" y="62"/>
                  </a:cubicBezTo>
                  <a:cubicBezTo>
                    <a:pt x="292" y="62"/>
                    <a:pt x="292" y="62"/>
                    <a:pt x="292" y="62"/>
                  </a:cubicBezTo>
                  <a:cubicBezTo>
                    <a:pt x="292" y="84"/>
                    <a:pt x="235" y="108"/>
                    <a:pt x="154" y="108"/>
                  </a:cubicBezTo>
                  <a:cubicBezTo>
                    <a:pt x="73" y="108"/>
                    <a:pt x="16" y="84"/>
                    <a:pt x="16" y="62"/>
                  </a:cubicBezTo>
                  <a:cubicBezTo>
                    <a:pt x="16" y="40"/>
                    <a:pt x="73" y="16"/>
                    <a:pt x="154" y="16"/>
                  </a:cubicBezTo>
                  <a:close/>
                  <a:moveTo>
                    <a:pt x="154" y="355"/>
                  </a:moveTo>
                  <a:cubicBezTo>
                    <a:pt x="73" y="355"/>
                    <a:pt x="16" y="331"/>
                    <a:pt x="16" y="309"/>
                  </a:cubicBezTo>
                  <a:cubicBezTo>
                    <a:pt x="16" y="309"/>
                    <a:pt x="16" y="309"/>
                    <a:pt x="16" y="309"/>
                  </a:cubicBezTo>
                  <a:cubicBezTo>
                    <a:pt x="16" y="254"/>
                    <a:pt x="16" y="254"/>
                    <a:pt x="16" y="254"/>
                  </a:cubicBezTo>
                  <a:cubicBezTo>
                    <a:pt x="39" y="273"/>
                    <a:pt x="86" y="288"/>
                    <a:pt x="154" y="288"/>
                  </a:cubicBezTo>
                  <a:cubicBezTo>
                    <a:pt x="222" y="288"/>
                    <a:pt x="269" y="273"/>
                    <a:pt x="292" y="254"/>
                  </a:cubicBezTo>
                  <a:cubicBezTo>
                    <a:pt x="292" y="309"/>
                    <a:pt x="292" y="309"/>
                    <a:pt x="292" y="309"/>
                  </a:cubicBezTo>
                  <a:cubicBezTo>
                    <a:pt x="292" y="331"/>
                    <a:pt x="235" y="355"/>
                    <a:pt x="154" y="355"/>
                  </a:cubicBezTo>
                  <a:close/>
                </a:path>
              </a:pathLst>
            </a:custGeom>
            <a:solidFill>
              <a:srgbClr val="707072"/>
            </a:solidFill>
            <a:ln>
              <a:solidFill>
                <a:srgbClr val="707072"/>
              </a:solidFill>
            </a:ln>
          </p:spPr>
          <p:txBody>
            <a:bodyPr vert="horz" wrap="square" lIns="91416" tIns="45708" rIns="91416" bIns="45708" numCol="1" anchor="t" anchorCtr="0" compatLnSpc="1">
              <a:prstTxWarp prst="textNoShape">
                <a:avLst/>
              </a:prstTxWarp>
            </a:bodyPr>
            <a:lstStyle/>
            <a:p>
              <a:pPr defTabSz="914126"/>
              <a:endParaRPr lang="en-US" sz="1799" kern="0">
                <a:solidFill>
                  <a:sysClr val="windowText" lastClr="000000"/>
                </a:solidFill>
              </a:endParaRPr>
            </a:p>
          </p:txBody>
        </p:sp>
      </p:grpSp>
      <p:sp>
        <p:nvSpPr>
          <p:cNvPr id="633" name="Rectangle 632"/>
          <p:cNvSpPr/>
          <p:nvPr/>
        </p:nvSpPr>
        <p:spPr>
          <a:xfrm flipH="1">
            <a:off x="1724680" y="4739983"/>
            <a:ext cx="1285455" cy="461665"/>
          </a:xfrm>
          <a:prstGeom prst="rect">
            <a:avLst/>
          </a:prstGeom>
        </p:spPr>
        <p:txBody>
          <a:bodyPr wrap="square" anchor="t" anchorCtr="0">
            <a:spAutoFit/>
          </a:bodyPr>
          <a:lstStyle/>
          <a:p>
            <a:pPr defTabSz="914126"/>
            <a:r>
              <a:rPr lang="en-US" sz="1200" kern="0" dirty="0">
                <a:solidFill>
                  <a:sysClr val="windowText" lastClr="000000"/>
                </a:solidFill>
              </a:rPr>
              <a:t>Local</a:t>
            </a:r>
            <a:br>
              <a:rPr lang="en-US" sz="1200" kern="0" dirty="0">
                <a:solidFill>
                  <a:sysClr val="windowText" lastClr="000000"/>
                </a:solidFill>
              </a:rPr>
            </a:br>
            <a:r>
              <a:rPr lang="en-US" sz="1200" kern="0" dirty="0">
                <a:solidFill>
                  <a:sysClr val="windowText" lastClr="000000"/>
                </a:solidFill>
              </a:rPr>
              <a:t>Intelligence</a:t>
            </a:r>
          </a:p>
        </p:txBody>
      </p:sp>
      <p:grpSp>
        <p:nvGrpSpPr>
          <p:cNvPr id="634" name="Group 633"/>
          <p:cNvGrpSpPr/>
          <p:nvPr/>
        </p:nvGrpSpPr>
        <p:grpSpPr>
          <a:xfrm>
            <a:off x="618051" y="749300"/>
            <a:ext cx="1776099" cy="1063278"/>
            <a:chOff x="618051" y="495022"/>
            <a:chExt cx="2068924" cy="1238580"/>
          </a:xfrm>
        </p:grpSpPr>
        <p:sp>
          <p:nvSpPr>
            <p:cNvPr id="635" name="Freeform 634"/>
            <p:cNvSpPr>
              <a:spLocks/>
            </p:cNvSpPr>
            <p:nvPr/>
          </p:nvSpPr>
          <p:spPr bwMode="auto">
            <a:xfrm>
              <a:off x="618051" y="495022"/>
              <a:ext cx="2068924" cy="1186416"/>
            </a:xfrm>
            <a:custGeom>
              <a:avLst/>
              <a:gdLst>
                <a:gd name="T0" fmla="*/ 2421 w 2797"/>
                <a:gd name="T1" fmla="*/ 681 h 1561"/>
                <a:gd name="T2" fmla="*/ 2422 w 2797"/>
                <a:gd name="T3" fmla="*/ 646 h 1561"/>
                <a:gd name="T4" fmla="*/ 1775 w 2797"/>
                <a:gd name="T5" fmla="*/ 0 h 1561"/>
                <a:gd name="T6" fmla="*/ 1208 w 2797"/>
                <a:gd name="T7" fmla="*/ 336 h 1561"/>
                <a:gd name="T8" fmla="*/ 915 w 2797"/>
                <a:gd name="T9" fmla="*/ 224 h 1561"/>
                <a:gd name="T10" fmla="*/ 474 w 2797"/>
                <a:gd name="T11" fmla="*/ 664 h 1561"/>
                <a:gd name="T12" fmla="*/ 475 w 2797"/>
                <a:gd name="T13" fmla="*/ 677 h 1561"/>
                <a:gd name="T14" fmla="*/ 441 w 2797"/>
                <a:gd name="T15" fmla="*/ 676 h 1561"/>
                <a:gd name="T16" fmla="*/ 0 w 2797"/>
                <a:gd name="T17" fmla="*/ 1117 h 1561"/>
                <a:gd name="T18" fmla="*/ 415 w 2797"/>
                <a:gd name="T19" fmla="*/ 1556 h 1561"/>
                <a:gd name="T20" fmla="*/ 415 w 2797"/>
                <a:gd name="T21" fmla="*/ 1561 h 1561"/>
                <a:gd name="T22" fmla="*/ 2332 w 2797"/>
                <a:gd name="T23" fmla="*/ 1561 h 1561"/>
                <a:gd name="T24" fmla="*/ 2332 w 2797"/>
                <a:gd name="T25" fmla="*/ 1556 h 1561"/>
                <a:gd name="T26" fmla="*/ 2357 w 2797"/>
                <a:gd name="T27" fmla="*/ 1557 h 1561"/>
                <a:gd name="T28" fmla="*/ 2797 w 2797"/>
                <a:gd name="T29" fmla="*/ 1117 h 1561"/>
                <a:gd name="T30" fmla="*/ 2421 w 2797"/>
                <a:gd name="T31" fmla="*/ 681 h 1561"/>
                <a:gd name="connsiteX0" fmla="*/ 8656 w 10000"/>
                <a:gd name="connsiteY0" fmla="*/ 4363 h 10000"/>
                <a:gd name="connsiteX1" fmla="*/ 8659 w 10000"/>
                <a:gd name="connsiteY1" fmla="*/ 4138 h 10000"/>
                <a:gd name="connsiteX2" fmla="*/ 6346 w 10000"/>
                <a:gd name="connsiteY2" fmla="*/ 0 h 10000"/>
                <a:gd name="connsiteX3" fmla="*/ 4319 w 10000"/>
                <a:gd name="connsiteY3" fmla="*/ 2152 h 10000"/>
                <a:gd name="connsiteX4" fmla="*/ 3271 w 10000"/>
                <a:gd name="connsiteY4" fmla="*/ 1435 h 10000"/>
                <a:gd name="connsiteX5" fmla="*/ 1695 w 10000"/>
                <a:gd name="connsiteY5" fmla="*/ 4254 h 10000"/>
                <a:gd name="connsiteX6" fmla="*/ 1698 w 10000"/>
                <a:gd name="connsiteY6" fmla="*/ 4337 h 10000"/>
                <a:gd name="connsiteX7" fmla="*/ 1577 w 10000"/>
                <a:gd name="connsiteY7" fmla="*/ 4331 h 10000"/>
                <a:gd name="connsiteX8" fmla="*/ 0 w 10000"/>
                <a:gd name="connsiteY8" fmla="*/ 7156 h 10000"/>
                <a:gd name="connsiteX9" fmla="*/ 1484 w 10000"/>
                <a:gd name="connsiteY9" fmla="*/ 9968 h 10000"/>
                <a:gd name="connsiteX10" fmla="*/ 1484 w 10000"/>
                <a:gd name="connsiteY10" fmla="*/ 10000 h 10000"/>
                <a:gd name="connsiteX11" fmla="*/ 8338 w 10000"/>
                <a:gd name="connsiteY11" fmla="*/ 10000 h 10000"/>
                <a:gd name="connsiteX12" fmla="*/ 8427 w 10000"/>
                <a:gd name="connsiteY12" fmla="*/ 9974 h 10000"/>
                <a:gd name="connsiteX13" fmla="*/ 10000 w 10000"/>
                <a:gd name="connsiteY13" fmla="*/ 7156 h 10000"/>
                <a:gd name="connsiteX14" fmla="*/ 8656 w 10000"/>
                <a:gd name="connsiteY14" fmla="*/ 4363 h 10000"/>
                <a:gd name="connsiteX0" fmla="*/ 8656 w 10000"/>
                <a:gd name="connsiteY0" fmla="*/ 4363 h 10000"/>
                <a:gd name="connsiteX1" fmla="*/ 8659 w 10000"/>
                <a:gd name="connsiteY1" fmla="*/ 4138 h 10000"/>
                <a:gd name="connsiteX2" fmla="*/ 6346 w 10000"/>
                <a:gd name="connsiteY2" fmla="*/ 0 h 10000"/>
                <a:gd name="connsiteX3" fmla="*/ 4319 w 10000"/>
                <a:gd name="connsiteY3" fmla="*/ 2152 h 10000"/>
                <a:gd name="connsiteX4" fmla="*/ 3271 w 10000"/>
                <a:gd name="connsiteY4" fmla="*/ 1435 h 10000"/>
                <a:gd name="connsiteX5" fmla="*/ 1695 w 10000"/>
                <a:gd name="connsiteY5" fmla="*/ 4254 h 10000"/>
                <a:gd name="connsiteX6" fmla="*/ 1698 w 10000"/>
                <a:gd name="connsiteY6" fmla="*/ 4337 h 10000"/>
                <a:gd name="connsiteX7" fmla="*/ 1577 w 10000"/>
                <a:gd name="connsiteY7" fmla="*/ 4331 h 10000"/>
                <a:gd name="connsiteX8" fmla="*/ 0 w 10000"/>
                <a:gd name="connsiteY8" fmla="*/ 7156 h 10000"/>
                <a:gd name="connsiteX9" fmla="*/ 1484 w 10000"/>
                <a:gd name="connsiteY9" fmla="*/ 9968 h 10000"/>
                <a:gd name="connsiteX10" fmla="*/ 1484 w 10000"/>
                <a:gd name="connsiteY10" fmla="*/ 10000 h 10000"/>
                <a:gd name="connsiteX11" fmla="*/ 8427 w 10000"/>
                <a:gd name="connsiteY11" fmla="*/ 9974 h 10000"/>
                <a:gd name="connsiteX12" fmla="*/ 10000 w 10000"/>
                <a:gd name="connsiteY12" fmla="*/ 7156 h 10000"/>
                <a:gd name="connsiteX13" fmla="*/ 8656 w 10000"/>
                <a:gd name="connsiteY13" fmla="*/ 4363 h 10000"/>
                <a:gd name="connsiteX0" fmla="*/ 8656 w 10000"/>
                <a:gd name="connsiteY0" fmla="*/ 4363 h 9974"/>
                <a:gd name="connsiteX1" fmla="*/ 8659 w 10000"/>
                <a:gd name="connsiteY1" fmla="*/ 4138 h 9974"/>
                <a:gd name="connsiteX2" fmla="*/ 6346 w 10000"/>
                <a:gd name="connsiteY2" fmla="*/ 0 h 9974"/>
                <a:gd name="connsiteX3" fmla="*/ 4319 w 10000"/>
                <a:gd name="connsiteY3" fmla="*/ 2152 h 9974"/>
                <a:gd name="connsiteX4" fmla="*/ 3271 w 10000"/>
                <a:gd name="connsiteY4" fmla="*/ 1435 h 9974"/>
                <a:gd name="connsiteX5" fmla="*/ 1695 w 10000"/>
                <a:gd name="connsiteY5" fmla="*/ 4254 h 9974"/>
                <a:gd name="connsiteX6" fmla="*/ 1698 w 10000"/>
                <a:gd name="connsiteY6" fmla="*/ 4337 h 9974"/>
                <a:gd name="connsiteX7" fmla="*/ 1577 w 10000"/>
                <a:gd name="connsiteY7" fmla="*/ 4331 h 9974"/>
                <a:gd name="connsiteX8" fmla="*/ 0 w 10000"/>
                <a:gd name="connsiteY8" fmla="*/ 7156 h 9974"/>
                <a:gd name="connsiteX9" fmla="*/ 1484 w 10000"/>
                <a:gd name="connsiteY9" fmla="*/ 9968 h 9974"/>
                <a:gd name="connsiteX10" fmla="*/ 8427 w 10000"/>
                <a:gd name="connsiteY10" fmla="*/ 9974 h 9974"/>
                <a:gd name="connsiteX11" fmla="*/ 10000 w 10000"/>
                <a:gd name="connsiteY11" fmla="*/ 7156 h 9974"/>
                <a:gd name="connsiteX12" fmla="*/ 8656 w 10000"/>
                <a:gd name="connsiteY12" fmla="*/ 4363 h 9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000" h="9974">
                  <a:moveTo>
                    <a:pt x="8656" y="4363"/>
                  </a:moveTo>
                  <a:cubicBezTo>
                    <a:pt x="8656" y="4286"/>
                    <a:pt x="8659" y="4209"/>
                    <a:pt x="8659" y="4138"/>
                  </a:cubicBezTo>
                  <a:cubicBezTo>
                    <a:pt x="8659" y="1851"/>
                    <a:pt x="7622" y="0"/>
                    <a:pt x="6346" y="0"/>
                  </a:cubicBezTo>
                  <a:cubicBezTo>
                    <a:pt x="5474" y="0"/>
                    <a:pt x="4712" y="865"/>
                    <a:pt x="4319" y="2152"/>
                  </a:cubicBezTo>
                  <a:cubicBezTo>
                    <a:pt x="4040" y="1704"/>
                    <a:pt x="3675" y="1435"/>
                    <a:pt x="3271" y="1435"/>
                  </a:cubicBezTo>
                  <a:cubicBezTo>
                    <a:pt x="2403" y="1435"/>
                    <a:pt x="1695" y="2697"/>
                    <a:pt x="1695" y="4254"/>
                  </a:cubicBezTo>
                  <a:cubicBezTo>
                    <a:pt x="1695" y="4286"/>
                    <a:pt x="1698" y="4311"/>
                    <a:pt x="1698" y="4337"/>
                  </a:cubicBezTo>
                  <a:cubicBezTo>
                    <a:pt x="1655" y="4337"/>
                    <a:pt x="1616" y="4331"/>
                    <a:pt x="1577" y="4331"/>
                  </a:cubicBezTo>
                  <a:cubicBezTo>
                    <a:pt x="704" y="4331"/>
                    <a:pt x="0" y="5593"/>
                    <a:pt x="0" y="7156"/>
                  </a:cubicBezTo>
                  <a:cubicBezTo>
                    <a:pt x="0" y="8661"/>
                    <a:pt x="658" y="9885"/>
                    <a:pt x="1484" y="9968"/>
                  </a:cubicBezTo>
                  <a:lnTo>
                    <a:pt x="8427" y="9974"/>
                  </a:lnTo>
                  <a:cubicBezTo>
                    <a:pt x="9296" y="9974"/>
                    <a:pt x="10000" y="8712"/>
                    <a:pt x="10000" y="7156"/>
                  </a:cubicBezTo>
                  <a:cubicBezTo>
                    <a:pt x="10000" y="5734"/>
                    <a:pt x="9417" y="4561"/>
                    <a:pt x="8656" y="4363"/>
                  </a:cubicBezTo>
                  <a:close/>
                </a:path>
              </a:pathLst>
            </a:custGeom>
            <a:solidFill>
              <a:schemeClr val="bg2"/>
            </a:solidFill>
            <a:ln w="38100">
              <a:solidFill>
                <a:schemeClr val="accent1">
                  <a:lumMod val="60000"/>
                  <a:lumOff val="40000"/>
                </a:schemeClr>
              </a:solidFill>
            </a:ln>
          </p:spPr>
          <p:txBody>
            <a:bodyPr vert="horz" wrap="square" lIns="91416" tIns="45708" rIns="91416" bIns="45708" numCol="1" anchor="t" anchorCtr="0" compatLnSpc="1">
              <a:prstTxWarp prst="textNoShape">
                <a:avLst/>
              </a:prstTxWarp>
            </a:bodyPr>
            <a:lstStyle/>
            <a:p>
              <a:pPr defTabSz="914126">
                <a:defRPr/>
              </a:pPr>
              <a:endParaRPr lang="en-US" sz="600" kern="0">
                <a:solidFill>
                  <a:sysClr val="windowText" lastClr="000000"/>
                </a:solidFill>
              </a:endParaRPr>
            </a:p>
          </p:txBody>
        </p:sp>
        <p:cxnSp>
          <p:nvCxnSpPr>
            <p:cNvPr id="636" name="Straight Connector 635"/>
            <p:cNvCxnSpPr/>
            <p:nvPr/>
          </p:nvCxnSpPr>
          <p:spPr>
            <a:xfrm>
              <a:off x="1295691" y="1015044"/>
              <a:ext cx="0" cy="585276"/>
            </a:xfrm>
            <a:prstGeom prst="line">
              <a:avLst/>
            </a:prstGeom>
            <a:ln w="6350">
              <a:solidFill>
                <a:schemeClr val="tx1"/>
              </a:solidFill>
              <a:prstDash val="sysDash"/>
              <a:miter lim="800000"/>
            </a:ln>
          </p:spPr>
          <p:style>
            <a:lnRef idx="1">
              <a:schemeClr val="accent1"/>
            </a:lnRef>
            <a:fillRef idx="0">
              <a:schemeClr val="accent1"/>
            </a:fillRef>
            <a:effectRef idx="0">
              <a:schemeClr val="accent1"/>
            </a:effectRef>
            <a:fontRef idx="minor">
              <a:schemeClr val="tx1"/>
            </a:fontRef>
          </p:style>
        </p:cxnSp>
        <p:cxnSp>
          <p:nvCxnSpPr>
            <p:cNvPr id="637" name="Straight Connector 636"/>
            <p:cNvCxnSpPr/>
            <p:nvPr/>
          </p:nvCxnSpPr>
          <p:spPr>
            <a:xfrm>
              <a:off x="1806035" y="1015044"/>
              <a:ext cx="0" cy="585276"/>
            </a:xfrm>
            <a:prstGeom prst="line">
              <a:avLst/>
            </a:prstGeom>
            <a:ln w="6350">
              <a:solidFill>
                <a:schemeClr val="tx1"/>
              </a:solidFill>
              <a:prstDash val="sysDash"/>
              <a:miter lim="800000"/>
            </a:ln>
          </p:spPr>
          <p:style>
            <a:lnRef idx="1">
              <a:schemeClr val="accent1"/>
            </a:lnRef>
            <a:fillRef idx="0">
              <a:schemeClr val="accent1"/>
            </a:fillRef>
            <a:effectRef idx="0">
              <a:schemeClr val="accent1"/>
            </a:effectRef>
            <a:fontRef idx="minor">
              <a:schemeClr val="tx1"/>
            </a:fontRef>
          </p:style>
        </p:cxnSp>
        <p:cxnSp>
          <p:nvCxnSpPr>
            <p:cNvPr id="638" name="Straight Connector 637"/>
            <p:cNvCxnSpPr/>
            <p:nvPr/>
          </p:nvCxnSpPr>
          <p:spPr>
            <a:xfrm>
              <a:off x="1550863" y="1015044"/>
              <a:ext cx="0" cy="585276"/>
            </a:xfrm>
            <a:prstGeom prst="line">
              <a:avLst/>
            </a:prstGeom>
            <a:ln w="6350">
              <a:solidFill>
                <a:schemeClr val="tx1"/>
              </a:solidFill>
              <a:prstDash val="sysDash"/>
              <a:miter lim="800000"/>
            </a:ln>
          </p:spPr>
          <p:style>
            <a:lnRef idx="1">
              <a:schemeClr val="accent1"/>
            </a:lnRef>
            <a:fillRef idx="0">
              <a:schemeClr val="accent1"/>
            </a:fillRef>
            <a:effectRef idx="0">
              <a:schemeClr val="accent1"/>
            </a:effectRef>
            <a:fontRef idx="minor">
              <a:schemeClr val="tx1"/>
            </a:fontRef>
          </p:style>
        </p:cxnSp>
        <p:sp>
          <p:nvSpPr>
            <p:cNvPr id="639" name="Rectangle 638"/>
            <p:cNvSpPr/>
            <p:nvPr/>
          </p:nvSpPr>
          <p:spPr>
            <a:xfrm rot="16200000" flipH="1">
              <a:off x="524323" y="1221324"/>
              <a:ext cx="777220" cy="172716"/>
            </a:xfrm>
            <a:prstGeom prst="rect">
              <a:avLst/>
            </a:prstGeom>
          </p:spPr>
          <p:txBody>
            <a:bodyPr wrap="square" anchor="ctr">
              <a:noAutofit/>
            </a:bodyPr>
            <a:lstStyle/>
            <a:p>
              <a:pPr algn="ctr" defTabSz="914126"/>
              <a:r>
                <a:rPr lang="en-US" sz="800" kern="0" dirty="0">
                  <a:solidFill>
                    <a:sysClr val="windowText" lastClr="000000"/>
                  </a:solidFill>
                </a:rPr>
                <a:t>File</a:t>
              </a:r>
            </a:p>
          </p:txBody>
        </p:sp>
        <p:sp>
          <p:nvSpPr>
            <p:cNvPr id="640" name="Rectangle 639"/>
            <p:cNvSpPr/>
            <p:nvPr/>
          </p:nvSpPr>
          <p:spPr>
            <a:xfrm rot="16200000" flipH="1">
              <a:off x="779495" y="1221324"/>
              <a:ext cx="777220" cy="172716"/>
            </a:xfrm>
            <a:prstGeom prst="rect">
              <a:avLst/>
            </a:prstGeom>
          </p:spPr>
          <p:txBody>
            <a:bodyPr wrap="square" anchor="ctr">
              <a:noAutofit/>
            </a:bodyPr>
            <a:lstStyle/>
            <a:p>
              <a:pPr algn="ctr" defTabSz="914126"/>
              <a:r>
                <a:rPr lang="en-US" sz="800" kern="0" dirty="0">
                  <a:solidFill>
                    <a:sysClr val="windowText" lastClr="000000"/>
                  </a:solidFill>
                </a:rPr>
                <a:t>URL</a:t>
              </a:r>
            </a:p>
          </p:txBody>
        </p:sp>
        <p:sp>
          <p:nvSpPr>
            <p:cNvPr id="641" name="Rectangle 640"/>
            <p:cNvSpPr/>
            <p:nvPr/>
          </p:nvSpPr>
          <p:spPr>
            <a:xfrm rot="16200000" flipH="1">
              <a:off x="1034667" y="1221324"/>
              <a:ext cx="777220" cy="172716"/>
            </a:xfrm>
            <a:prstGeom prst="rect">
              <a:avLst/>
            </a:prstGeom>
          </p:spPr>
          <p:txBody>
            <a:bodyPr wrap="square" anchor="ctr">
              <a:noAutofit/>
            </a:bodyPr>
            <a:lstStyle/>
            <a:p>
              <a:pPr algn="ctr" defTabSz="914126"/>
              <a:r>
                <a:rPr lang="en-US" sz="800" kern="0" dirty="0">
                  <a:solidFill>
                    <a:sysClr val="windowText" lastClr="000000"/>
                  </a:solidFill>
                </a:rPr>
                <a:t>Whitelist</a:t>
              </a:r>
            </a:p>
          </p:txBody>
        </p:sp>
        <p:sp>
          <p:nvSpPr>
            <p:cNvPr id="642" name="Rectangle 641"/>
            <p:cNvSpPr/>
            <p:nvPr/>
          </p:nvSpPr>
          <p:spPr>
            <a:xfrm rot="16200000" flipH="1">
              <a:off x="1289839" y="1221324"/>
              <a:ext cx="777220" cy="172716"/>
            </a:xfrm>
            <a:prstGeom prst="rect">
              <a:avLst/>
            </a:prstGeom>
          </p:spPr>
          <p:txBody>
            <a:bodyPr wrap="square" anchor="ctr">
              <a:noAutofit/>
            </a:bodyPr>
            <a:lstStyle/>
            <a:p>
              <a:pPr algn="ctr" defTabSz="914126"/>
              <a:r>
                <a:rPr lang="en-US" sz="800" kern="0" dirty="0">
                  <a:solidFill>
                    <a:sysClr val="windowText" lastClr="000000"/>
                  </a:solidFill>
                </a:rPr>
                <a:t>Blacklist</a:t>
              </a:r>
            </a:p>
          </p:txBody>
        </p:sp>
        <p:sp>
          <p:nvSpPr>
            <p:cNvPr id="643" name="Rectangle 642"/>
            <p:cNvSpPr/>
            <p:nvPr/>
          </p:nvSpPr>
          <p:spPr>
            <a:xfrm rot="16200000" flipH="1">
              <a:off x="1507702" y="1221325"/>
              <a:ext cx="851837" cy="172716"/>
            </a:xfrm>
            <a:prstGeom prst="rect">
              <a:avLst/>
            </a:prstGeom>
          </p:spPr>
          <p:txBody>
            <a:bodyPr wrap="square" anchor="ctr">
              <a:noAutofit/>
            </a:bodyPr>
            <a:lstStyle/>
            <a:p>
              <a:pPr algn="ctr" defTabSz="914126"/>
              <a:r>
                <a:rPr lang="en-US" sz="800" kern="0" dirty="0">
                  <a:solidFill>
                    <a:sysClr val="windowText" lastClr="000000"/>
                  </a:solidFill>
                </a:rPr>
                <a:t>Certificate</a:t>
              </a:r>
            </a:p>
          </p:txBody>
        </p:sp>
        <p:cxnSp>
          <p:nvCxnSpPr>
            <p:cNvPr id="644" name="Straight Connector 643"/>
            <p:cNvCxnSpPr/>
            <p:nvPr/>
          </p:nvCxnSpPr>
          <p:spPr>
            <a:xfrm>
              <a:off x="1040519" y="1015044"/>
              <a:ext cx="0" cy="585276"/>
            </a:xfrm>
            <a:prstGeom prst="line">
              <a:avLst/>
            </a:prstGeom>
            <a:ln w="6350">
              <a:solidFill>
                <a:schemeClr val="tx1"/>
              </a:solidFill>
              <a:prstDash val="sysDash"/>
              <a:miter lim="800000"/>
            </a:ln>
          </p:spPr>
          <p:style>
            <a:lnRef idx="1">
              <a:schemeClr val="accent1"/>
            </a:lnRef>
            <a:fillRef idx="0">
              <a:schemeClr val="accent1"/>
            </a:fillRef>
            <a:effectRef idx="0">
              <a:schemeClr val="accent1"/>
            </a:effectRef>
            <a:fontRef idx="minor">
              <a:schemeClr val="tx1"/>
            </a:fontRef>
          </p:style>
        </p:cxnSp>
        <p:sp>
          <p:nvSpPr>
            <p:cNvPr id="645" name="Rectangle 644"/>
            <p:cNvSpPr/>
            <p:nvPr/>
          </p:nvSpPr>
          <p:spPr>
            <a:xfrm rot="16200000" flipH="1">
              <a:off x="1830465" y="1221326"/>
              <a:ext cx="851837" cy="172716"/>
            </a:xfrm>
            <a:prstGeom prst="rect">
              <a:avLst/>
            </a:prstGeom>
          </p:spPr>
          <p:txBody>
            <a:bodyPr wrap="square" anchor="ctr">
              <a:noAutofit/>
            </a:bodyPr>
            <a:lstStyle/>
            <a:p>
              <a:pPr algn="ctr" defTabSz="914126">
                <a:lnSpc>
                  <a:spcPct val="75000"/>
                </a:lnSpc>
              </a:pPr>
              <a:r>
                <a:rPr lang="en-US" sz="800" kern="0" dirty="0">
                  <a:solidFill>
                    <a:sysClr val="windowText" lastClr="000000"/>
                  </a:solidFill>
                </a:rPr>
                <a:t>Machine Learning</a:t>
              </a:r>
            </a:p>
          </p:txBody>
        </p:sp>
        <p:cxnSp>
          <p:nvCxnSpPr>
            <p:cNvPr id="646" name="Straight Connector 645"/>
            <p:cNvCxnSpPr/>
            <p:nvPr/>
          </p:nvCxnSpPr>
          <p:spPr>
            <a:xfrm>
              <a:off x="2061207" y="1015044"/>
              <a:ext cx="0" cy="585276"/>
            </a:xfrm>
            <a:prstGeom prst="line">
              <a:avLst/>
            </a:prstGeom>
            <a:ln w="6350">
              <a:solidFill>
                <a:schemeClr val="tx1"/>
              </a:solidFill>
              <a:prstDash val="sysDash"/>
              <a:miter lim="800000"/>
            </a:ln>
          </p:spPr>
          <p:style>
            <a:lnRef idx="1">
              <a:schemeClr val="accent1"/>
            </a:lnRef>
            <a:fillRef idx="0">
              <a:schemeClr val="accent1"/>
            </a:fillRef>
            <a:effectRef idx="0">
              <a:schemeClr val="accent1"/>
            </a:effectRef>
            <a:fontRef idx="minor">
              <a:schemeClr val="tx1"/>
            </a:fontRef>
          </p:style>
        </p:cxnSp>
      </p:grpSp>
      <p:sp>
        <p:nvSpPr>
          <p:cNvPr id="647" name="Rectangle 646"/>
          <p:cNvSpPr/>
          <p:nvPr/>
        </p:nvSpPr>
        <p:spPr>
          <a:xfrm rot="16200000">
            <a:off x="-213390" y="4827430"/>
            <a:ext cx="1005403" cy="276999"/>
          </a:xfrm>
          <a:prstGeom prst="rect">
            <a:avLst/>
          </a:prstGeom>
        </p:spPr>
        <p:txBody>
          <a:bodyPr wrap="none">
            <a:spAutoFit/>
          </a:bodyPr>
          <a:lstStyle/>
          <a:p>
            <a:pPr algn="ctr" defTabSz="914126"/>
            <a:r>
              <a:rPr lang="en-US" sz="1200" kern="0" dirty="0">
                <a:solidFill>
                  <a:srgbClr val="169AFF"/>
                </a:solidFill>
              </a:rPr>
              <a:t>On  Premises</a:t>
            </a:r>
          </a:p>
        </p:txBody>
      </p:sp>
      <p:sp>
        <p:nvSpPr>
          <p:cNvPr id="650" name="Left Brace 649"/>
          <p:cNvSpPr/>
          <p:nvPr/>
        </p:nvSpPr>
        <p:spPr>
          <a:xfrm>
            <a:off x="431933" y="3602948"/>
            <a:ext cx="210756" cy="2776428"/>
          </a:xfrm>
          <a:prstGeom prst="leftBrace">
            <a:avLst>
              <a:gd name="adj1" fmla="val 48405"/>
              <a:gd name="adj2" fmla="val 49488"/>
            </a:avLst>
          </a:prstGeom>
          <a:ln w="19050">
            <a:gradFill flip="none" rotWithShape="1">
              <a:gsLst>
                <a:gs pos="0">
                  <a:srgbClr val="148AE4">
                    <a:alpha val="0"/>
                  </a:srgbClr>
                </a:gs>
                <a:gs pos="100000">
                  <a:srgbClr val="1179C9">
                    <a:alpha val="0"/>
                  </a:srgbClr>
                </a:gs>
                <a:gs pos="53000">
                  <a:srgbClr val="169AFF">
                    <a:alpha val="50000"/>
                  </a:srgbClr>
                </a:gs>
              </a:gsLst>
              <a:lin ang="10800000" scaled="1"/>
              <a:tileRect/>
            </a:gradFill>
            <a:prstDash val="solid"/>
            <a:miter lim="800000"/>
          </a:ln>
        </p:spPr>
        <p:style>
          <a:lnRef idx="1">
            <a:schemeClr val="accent1"/>
          </a:lnRef>
          <a:fillRef idx="0">
            <a:schemeClr val="accent1"/>
          </a:fillRef>
          <a:effectRef idx="0">
            <a:schemeClr val="accent1"/>
          </a:effectRef>
          <a:fontRef idx="minor">
            <a:schemeClr val="tx1"/>
          </a:fontRef>
        </p:style>
        <p:txBody>
          <a:bodyPr rtlCol="0" anchor="ctr"/>
          <a:lstStyle/>
          <a:p>
            <a:pPr algn="ctr" defTabSz="914126"/>
            <a:endParaRPr lang="en-US" sz="1799" kern="0">
              <a:solidFill>
                <a:sysClr val="windowText" lastClr="000000"/>
              </a:solidFill>
            </a:endParaRPr>
          </a:p>
        </p:txBody>
      </p:sp>
      <p:grpSp>
        <p:nvGrpSpPr>
          <p:cNvPr id="651" name="Group 650"/>
          <p:cNvGrpSpPr/>
          <p:nvPr/>
        </p:nvGrpSpPr>
        <p:grpSpPr>
          <a:xfrm>
            <a:off x="10448065" y="5537200"/>
            <a:ext cx="1419088" cy="636580"/>
            <a:chOff x="10448065" y="5467350"/>
            <a:chExt cx="1419088" cy="636580"/>
          </a:xfrm>
        </p:grpSpPr>
        <p:sp>
          <p:nvSpPr>
            <p:cNvPr id="652" name="Rectangle 651"/>
            <p:cNvSpPr/>
            <p:nvPr/>
          </p:nvSpPr>
          <p:spPr>
            <a:xfrm>
              <a:off x="10585916" y="5467350"/>
              <a:ext cx="1141142" cy="609600"/>
            </a:xfrm>
            <a:prstGeom prst="rect">
              <a:avLst/>
            </a:prstGeom>
            <a:solidFill>
              <a:srgbClr val="09ADFF">
                <a:lumMod val="50000"/>
              </a:srgbClr>
            </a:solidFill>
            <a:ln w="57150">
              <a:solidFill>
                <a:srgbClr val="00547E"/>
              </a:solidFill>
              <a:miter lim="800000"/>
              <a:headEnd/>
              <a:tailEnd/>
            </a:ln>
            <a:effectLst>
              <a:outerShdw blurRad="50800" dist="38100" dir="5400000" algn="t" rotWithShape="0">
                <a:prstClr val="black">
                  <a:alpha val="40000"/>
                </a:prstClr>
              </a:outerShdw>
            </a:effectLst>
          </p:spPr>
          <p:txBody>
            <a:bodyPr wrap="none" rtlCol="0" anchor="ctr"/>
            <a:lstStyle/>
            <a:p>
              <a:pPr algn="ctr">
                <a:defRPr/>
              </a:pPr>
              <a:endParaRPr lang="en-US" kern="0" dirty="0">
                <a:solidFill>
                  <a:srgbClr val="09ADFF"/>
                </a:solidFill>
                <a:latin typeface="Arial"/>
              </a:endParaRPr>
            </a:p>
          </p:txBody>
        </p:sp>
        <p:sp>
          <p:nvSpPr>
            <p:cNvPr id="653" name="TextBox 652"/>
            <p:cNvSpPr txBox="1"/>
            <p:nvPr/>
          </p:nvSpPr>
          <p:spPr>
            <a:xfrm>
              <a:off x="10448065" y="5857709"/>
              <a:ext cx="1419088" cy="246221"/>
            </a:xfrm>
            <a:prstGeom prst="rect">
              <a:avLst/>
            </a:prstGeom>
            <a:noFill/>
          </p:spPr>
          <p:txBody>
            <a:bodyPr wrap="square" rtlCol="0">
              <a:spAutoFit/>
            </a:bodyPr>
            <a:lstStyle>
              <a:defPPr>
                <a:defRPr lang="en-US"/>
              </a:defPPr>
              <a:lvl1pPr>
                <a:defRPr sz="1200" b="1">
                  <a:solidFill>
                    <a:schemeClr val="accent5">
                      <a:lumMod val="20000"/>
                      <a:lumOff val="80000"/>
                    </a:schemeClr>
                  </a:solidFill>
                </a:defRPr>
              </a:lvl1pPr>
            </a:lstStyle>
            <a:p>
              <a:pPr algn="ctr"/>
              <a:r>
                <a:rPr lang="en-US" sz="1000" b="0" dirty="0">
                  <a:solidFill>
                    <a:srgbClr val="707072">
                      <a:lumMod val="20000"/>
                      <a:lumOff val="80000"/>
                    </a:srgbClr>
                  </a:solidFill>
                  <a:ea typeface="Calibri" charset="0"/>
                  <a:cs typeface="Calibri" charset="0"/>
                </a:rPr>
                <a:t>SIEM Integration</a:t>
              </a:r>
            </a:p>
          </p:txBody>
        </p:sp>
        <p:grpSp>
          <p:nvGrpSpPr>
            <p:cNvPr id="654" name="Group 653"/>
            <p:cNvGrpSpPr/>
            <p:nvPr/>
          </p:nvGrpSpPr>
          <p:grpSpPr>
            <a:xfrm>
              <a:off x="10848251" y="5518150"/>
              <a:ext cx="653574" cy="351336"/>
              <a:chOff x="8424507" y="5746213"/>
              <a:chExt cx="688829" cy="357622"/>
            </a:xfrm>
          </p:grpSpPr>
          <p:grpSp>
            <p:nvGrpSpPr>
              <p:cNvPr id="655" name="Group 654"/>
              <p:cNvGrpSpPr/>
              <p:nvPr/>
            </p:nvGrpSpPr>
            <p:grpSpPr>
              <a:xfrm>
                <a:off x="8816261" y="5746213"/>
                <a:ext cx="297075" cy="357622"/>
                <a:chOff x="3013417" y="1975878"/>
                <a:chExt cx="324662" cy="390835"/>
              </a:xfrm>
            </p:grpSpPr>
            <p:sp>
              <p:nvSpPr>
                <p:cNvPr id="686" name="Oval 685"/>
                <p:cNvSpPr/>
                <p:nvPr/>
              </p:nvSpPr>
              <p:spPr>
                <a:xfrm>
                  <a:off x="3013418" y="1990440"/>
                  <a:ext cx="324660" cy="121344"/>
                </a:xfrm>
                <a:prstGeom prst="ellipse">
                  <a:avLst/>
                </a:prstGeom>
                <a:solidFill>
                  <a:srgbClr val="005884"/>
                </a:solidFill>
                <a:ln w="9525">
                  <a:noFill/>
                  <a:miter lim="800000"/>
                  <a:headEnd/>
                  <a:tailEnd/>
                </a:ln>
              </p:spPr>
              <p:txBody>
                <a:bodyPr wrap="square" rtlCol="0" anchor="ctr"/>
                <a:lstStyle/>
                <a:p>
                  <a:pPr algn="ctr" defTabSz="914126"/>
                  <a:endParaRPr lang="en-US" sz="1799" kern="0" dirty="0">
                    <a:solidFill>
                      <a:srgbClr val="404040"/>
                    </a:solidFill>
                    <a:latin typeface="Arial"/>
                  </a:endParaRPr>
                </a:p>
              </p:txBody>
            </p:sp>
            <p:sp>
              <p:nvSpPr>
                <p:cNvPr id="687" name="Oval 686"/>
                <p:cNvSpPr/>
                <p:nvPr/>
              </p:nvSpPr>
              <p:spPr>
                <a:xfrm>
                  <a:off x="3013417" y="2229261"/>
                  <a:ext cx="324660" cy="121344"/>
                </a:xfrm>
                <a:prstGeom prst="ellipse">
                  <a:avLst/>
                </a:prstGeom>
                <a:solidFill>
                  <a:srgbClr val="005884"/>
                </a:solidFill>
                <a:ln w="9525">
                  <a:noFill/>
                  <a:miter lim="800000"/>
                  <a:headEnd/>
                  <a:tailEnd/>
                </a:ln>
              </p:spPr>
              <p:txBody>
                <a:bodyPr wrap="square" rtlCol="0" anchor="ctr"/>
                <a:lstStyle/>
                <a:p>
                  <a:pPr algn="ctr" defTabSz="914126"/>
                  <a:endParaRPr lang="en-US" sz="1799" kern="0" dirty="0">
                    <a:solidFill>
                      <a:srgbClr val="404040"/>
                    </a:solidFill>
                    <a:latin typeface="Arial"/>
                  </a:endParaRPr>
                </a:p>
              </p:txBody>
            </p:sp>
            <p:sp>
              <p:nvSpPr>
                <p:cNvPr id="688" name="Rectangle 687"/>
                <p:cNvSpPr/>
                <p:nvPr/>
              </p:nvSpPr>
              <p:spPr>
                <a:xfrm>
                  <a:off x="3013418" y="2059166"/>
                  <a:ext cx="324660" cy="217948"/>
                </a:xfrm>
                <a:prstGeom prst="rect">
                  <a:avLst/>
                </a:prstGeom>
                <a:solidFill>
                  <a:srgbClr val="005884"/>
                </a:solidFill>
                <a:ln w="9525">
                  <a:noFill/>
                  <a:miter lim="800000"/>
                  <a:headEnd/>
                  <a:tailEnd/>
                </a:ln>
              </p:spPr>
              <p:txBody>
                <a:bodyPr wrap="square" rtlCol="0" anchor="ctr"/>
                <a:lstStyle/>
                <a:p>
                  <a:pPr algn="ctr" defTabSz="914126"/>
                  <a:endParaRPr lang="en-US" sz="1799" kern="0" dirty="0">
                    <a:solidFill>
                      <a:srgbClr val="404040"/>
                    </a:solidFill>
                    <a:latin typeface="Arial"/>
                  </a:endParaRPr>
                </a:p>
              </p:txBody>
            </p:sp>
            <p:sp>
              <p:nvSpPr>
                <p:cNvPr id="689" name="Freeform 17"/>
                <p:cNvSpPr>
                  <a:spLocks noEditPoints="1"/>
                </p:cNvSpPr>
                <p:nvPr/>
              </p:nvSpPr>
              <p:spPr bwMode="auto">
                <a:xfrm>
                  <a:off x="3013419" y="1975878"/>
                  <a:ext cx="324660" cy="390835"/>
                </a:xfrm>
                <a:custGeom>
                  <a:avLst/>
                  <a:gdLst>
                    <a:gd name="T0" fmla="*/ 307 w 308"/>
                    <a:gd name="T1" fmla="*/ 55 h 371"/>
                    <a:gd name="T2" fmla="*/ 154 w 308"/>
                    <a:gd name="T3" fmla="*/ 0 h 371"/>
                    <a:gd name="T4" fmla="*/ 1 w 308"/>
                    <a:gd name="T5" fmla="*/ 55 h 371"/>
                    <a:gd name="T6" fmla="*/ 0 w 308"/>
                    <a:gd name="T7" fmla="*/ 59 h 371"/>
                    <a:gd name="T8" fmla="*/ 0 w 308"/>
                    <a:gd name="T9" fmla="*/ 315 h 371"/>
                    <a:gd name="T10" fmla="*/ 3 w 308"/>
                    <a:gd name="T11" fmla="*/ 321 h 371"/>
                    <a:gd name="T12" fmla="*/ 154 w 308"/>
                    <a:gd name="T13" fmla="*/ 371 h 371"/>
                    <a:gd name="T14" fmla="*/ 305 w 308"/>
                    <a:gd name="T15" fmla="*/ 321 h 371"/>
                    <a:gd name="T16" fmla="*/ 308 w 308"/>
                    <a:gd name="T17" fmla="*/ 315 h 371"/>
                    <a:gd name="T18" fmla="*/ 308 w 308"/>
                    <a:gd name="T19" fmla="*/ 309 h 371"/>
                    <a:gd name="T20" fmla="*/ 308 w 308"/>
                    <a:gd name="T21" fmla="*/ 309 h 371"/>
                    <a:gd name="T22" fmla="*/ 308 w 308"/>
                    <a:gd name="T23" fmla="*/ 309 h 371"/>
                    <a:gd name="T24" fmla="*/ 308 w 308"/>
                    <a:gd name="T25" fmla="*/ 226 h 371"/>
                    <a:gd name="T26" fmla="*/ 308 w 308"/>
                    <a:gd name="T27" fmla="*/ 226 h 371"/>
                    <a:gd name="T28" fmla="*/ 308 w 308"/>
                    <a:gd name="T29" fmla="*/ 225 h 371"/>
                    <a:gd name="T30" fmla="*/ 308 w 308"/>
                    <a:gd name="T31" fmla="*/ 144 h 371"/>
                    <a:gd name="T32" fmla="*/ 308 w 308"/>
                    <a:gd name="T33" fmla="*/ 144 h 371"/>
                    <a:gd name="T34" fmla="*/ 308 w 308"/>
                    <a:gd name="T35" fmla="*/ 144 h 371"/>
                    <a:gd name="T36" fmla="*/ 308 w 308"/>
                    <a:gd name="T37" fmla="*/ 62 h 371"/>
                    <a:gd name="T38" fmla="*/ 308 w 308"/>
                    <a:gd name="T39" fmla="*/ 62 h 371"/>
                    <a:gd name="T40" fmla="*/ 308 w 308"/>
                    <a:gd name="T41" fmla="*/ 62 h 371"/>
                    <a:gd name="T42" fmla="*/ 308 w 308"/>
                    <a:gd name="T43" fmla="*/ 59 h 371"/>
                    <a:gd name="T44" fmla="*/ 307 w 308"/>
                    <a:gd name="T45" fmla="*/ 55 h 371"/>
                    <a:gd name="T46" fmla="*/ 292 w 308"/>
                    <a:gd name="T47" fmla="*/ 226 h 371"/>
                    <a:gd name="T48" fmla="*/ 154 w 308"/>
                    <a:gd name="T49" fmla="*/ 272 h 371"/>
                    <a:gd name="T50" fmla="*/ 16 w 308"/>
                    <a:gd name="T51" fmla="*/ 226 h 371"/>
                    <a:gd name="T52" fmla="*/ 16 w 308"/>
                    <a:gd name="T53" fmla="*/ 225 h 371"/>
                    <a:gd name="T54" fmla="*/ 16 w 308"/>
                    <a:gd name="T55" fmla="*/ 172 h 371"/>
                    <a:gd name="T56" fmla="*/ 154 w 308"/>
                    <a:gd name="T57" fmla="*/ 206 h 371"/>
                    <a:gd name="T58" fmla="*/ 292 w 308"/>
                    <a:gd name="T59" fmla="*/ 172 h 371"/>
                    <a:gd name="T60" fmla="*/ 292 w 308"/>
                    <a:gd name="T61" fmla="*/ 226 h 371"/>
                    <a:gd name="T62" fmla="*/ 292 w 308"/>
                    <a:gd name="T63" fmla="*/ 144 h 371"/>
                    <a:gd name="T64" fmla="*/ 154 w 308"/>
                    <a:gd name="T65" fmla="*/ 190 h 371"/>
                    <a:gd name="T66" fmla="*/ 16 w 308"/>
                    <a:gd name="T67" fmla="*/ 144 h 371"/>
                    <a:gd name="T68" fmla="*/ 16 w 308"/>
                    <a:gd name="T69" fmla="*/ 144 h 371"/>
                    <a:gd name="T70" fmla="*/ 16 w 308"/>
                    <a:gd name="T71" fmla="*/ 90 h 371"/>
                    <a:gd name="T72" fmla="*/ 154 w 308"/>
                    <a:gd name="T73" fmla="*/ 124 h 371"/>
                    <a:gd name="T74" fmla="*/ 292 w 308"/>
                    <a:gd name="T75" fmla="*/ 90 h 371"/>
                    <a:gd name="T76" fmla="*/ 292 w 308"/>
                    <a:gd name="T77" fmla="*/ 144 h 371"/>
                    <a:gd name="T78" fmla="*/ 154 w 308"/>
                    <a:gd name="T79" fmla="*/ 16 h 371"/>
                    <a:gd name="T80" fmla="*/ 292 w 308"/>
                    <a:gd name="T81" fmla="*/ 62 h 371"/>
                    <a:gd name="T82" fmla="*/ 292 w 308"/>
                    <a:gd name="T83" fmla="*/ 62 h 371"/>
                    <a:gd name="T84" fmla="*/ 154 w 308"/>
                    <a:gd name="T85" fmla="*/ 108 h 371"/>
                    <a:gd name="T86" fmla="*/ 16 w 308"/>
                    <a:gd name="T87" fmla="*/ 62 h 371"/>
                    <a:gd name="T88" fmla="*/ 154 w 308"/>
                    <a:gd name="T89" fmla="*/ 16 h 371"/>
                    <a:gd name="T90" fmla="*/ 154 w 308"/>
                    <a:gd name="T91" fmla="*/ 355 h 371"/>
                    <a:gd name="T92" fmla="*/ 16 w 308"/>
                    <a:gd name="T93" fmla="*/ 309 h 371"/>
                    <a:gd name="T94" fmla="*/ 16 w 308"/>
                    <a:gd name="T95" fmla="*/ 309 h 371"/>
                    <a:gd name="T96" fmla="*/ 16 w 308"/>
                    <a:gd name="T97" fmla="*/ 254 h 371"/>
                    <a:gd name="T98" fmla="*/ 154 w 308"/>
                    <a:gd name="T99" fmla="*/ 288 h 371"/>
                    <a:gd name="T100" fmla="*/ 292 w 308"/>
                    <a:gd name="T101" fmla="*/ 254 h 371"/>
                    <a:gd name="T102" fmla="*/ 292 w 308"/>
                    <a:gd name="T103" fmla="*/ 309 h 371"/>
                    <a:gd name="T104" fmla="*/ 154 w 308"/>
                    <a:gd name="T105" fmla="*/ 355 h 3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308" h="371">
                      <a:moveTo>
                        <a:pt x="307" y="55"/>
                      </a:moveTo>
                      <a:cubicBezTo>
                        <a:pt x="300" y="27"/>
                        <a:pt x="247" y="0"/>
                        <a:pt x="154" y="0"/>
                      </a:cubicBezTo>
                      <a:cubicBezTo>
                        <a:pt x="61" y="0"/>
                        <a:pt x="8" y="27"/>
                        <a:pt x="1" y="55"/>
                      </a:cubicBezTo>
                      <a:cubicBezTo>
                        <a:pt x="0" y="56"/>
                        <a:pt x="0" y="58"/>
                        <a:pt x="0" y="59"/>
                      </a:cubicBezTo>
                      <a:cubicBezTo>
                        <a:pt x="0" y="315"/>
                        <a:pt x="0" y="315"/>
                        <a:pt x="0" y="315"/>
                      </a:cubicBezTo>
                      <a:cubicBezTo>
                        <a:pt x="0" y="317"/>
                        <a:pt x="1" y="320"/>
                        <a:pt x="3" y="321"/>
                      </a:cubicBezTo>
                      <a:cubicBezTo>
                        <a:pt x="15" y="347"/>
                        <a:pt x="67" y="371"/>
                        <a:pt x="154" y="371"/>
                      </a:cubicBezTo>
                      <a:cubicBezTo>
                        <a:pt x="241" y="371"/>
                        <a:pt x="293" y="347"/>
                        <a:pt x="305" y="321"/>
                      </a:cubicBezTo>
                      <a:cubicBezTo>
                        <a:pt x="307" y="320"/>
                        <a:pt x="308" y="317"/>
                        <a:pt x="308" y="315"/>
                      </a:cubicBezTo>
                      <a:cubicBezTo>
                        <a:pt x="308" y="309"/>
                        <a:pt x="308" y="309"/>
                        <a:pt x="308" y="309"/>
                      </a:cubicBezTo>
                      <a:cubicBezTo>
                        <a:pt x="308" y="309"/>
                        <a:pt x="308" y="309"/>
                        <a:pt x="308" y="309"/>
                      </a:cubicBezTo>
                      <a:cubicBezTo>
                        <a:pt x="308" y="309"/>
                        <a:pt x="308" y="309"/>
                        <a:pt x="308" y="309"/>
                      </a:cubicBezTo>
                      <a:cubicBezTo>
                        <a:pt x="308" y="226"/>
                        <a:pt x="308" y="226"/>
                        <a:pt x="308" y="226"/>
                      </a:cubicBezTo>
                      <a:cubicBezTo>
                        <a:pt x="308" y="226"/>
                        <a:pt x="308" y="226"/>
                        <a:pt x="308" y="226"/>
                      </a:cubicBezTo>
                      <a:cubicBezTo>
                        <a:pt x="308" y="226"/>
                        <a:pt x="308" y="226"/>
                        <a:pt x="308" y="225"/>
                      </a:cubicBezTo>
                      <a:cubicBezTo>
                        <a:pt x="308" y="144"/>
                        <a:pt x="308" y="144"/>
                        <a:pt x="308" y="144"/>
                      </a:cubicBezTo>
                      <a:cubicBezTo>
                        <a:pt x="308" y="144"/>
                        <a:pt x="308" y="144"/>
                        <a:pt x="308" y="144"/>
                      </a:cubicBezTo>
                      <a:cubicBezTo>
                        <a:pt x="308" y="144"/>
                        <a:pt x="308" y="144"/>
                        <a:pt x="308" y="144"/>
                      </a:cubicBezTo>
                      <a:cubicBezTo>
                        <a:pt x="308" y="62"/>
                        <a:pt x="308" y="62"/>
                        <a:pt x="308" y="62"/>
                      </a:cubicBezTo>
                      <a:cubicBezTo>
                        <a:pt x="308" y="62"/>
                        <a:pt x="308" y="62"/>
                        <a:pt x="308" y="62"/>
                      </a:cubicBezTo>
                      <a:cubicBezTo>
                        <a:pt x="308" y="62"/>
                        <a:pt x="308" y="62"/>
                        <a:pt x="308" y="62"/>
                      </a:cubicBezTo>
                      <a:cubicBezTo>
                        <a:pt x="308" y="59"/>
                        <a:pt x="308" y="59"/>
                        <a:pt x="308" y="59"/>
                      </a:cubicBezTo>
                      <a:cubicBezTo>
                        <a:pt x="308" y="58"/>
                        <a:pt x="308" y="57"/>
                        <a:pt x="307" y="55"/>
                      </a:cubicBezTo>
                      <a:close/>
                      <a:moveTo>
                        <a:pt x="292" y="226"/>
                      </a:moveTo>
                      <a:cubicBezTo>
                        <a:pt x="292" y="248"/>
                        <a:pt x="235" y="272"/>
                        <a:pt x="154" y="272"/>
                      </a:cubicBezTo>
                      <a:cubicBezTo>
                        <a:pt x="73" y="272"/>
                        <a:pt x="16" y="248"/>
                        <a:pt x="16" y="226"/>
                      </a:cubicBezTo>
                      <a:cubicBezTo>
                        <a:pt x="16" y="226"/>
                        <a:pt x="16" y="226"/>
                        <a:pt x="16" y="225"/>
                      </a:cubicBezTo>
                      <a:cubicBezTo>
                        <a:pt x="16" y="172"/>
                        <a:pt x="16" y="172"/>
                        <a:pt x="16" y="172"/>
                      </a:cubicBezTo>
                      <a:cubicBezTo>
                        <a:pt x="39" y="191"/>
                        <a:pt x="86" y="206"/>
                        <a:pt x="154" y="206"/>
                      </a:cubicBezTo>
                      <a:cubicBezTo>
                        <a:pt x="222" y="206"/>
                        <a:pt x="269" y="191"/>
                        <a:pt x="292" y="172"/>
                      </a:cubicBezTo>
                      <a:lnTo>
                        <a:pt x="292" y="226"/>
                      </a:lnTo>
                      <a:close/>
                      <a:moveTo>
                        <a:pt x="292" y="144"/>
                      </a:moveTo>
                      <a:cubicBezTo>
                        <a:pt x="292" y="166"/>
                        <a:pt x="235" y="190"/>
                        <a:pt x="154" y="190"/>
                      </a:cubicBezTo>
                      <a:cubicBezTo>
                        <a:pt x="73" y="190"/>
                        <a:pt x="16" y="166"/>
                        <a:pt x="16" y="144"/>
                      </a:cubicBezTo>
                      <a:cubicBezTo>
                        <a:pt x="16" y="144"/>
                        <a:pt x="16" y="144"/>
                        <a:pt x="16" y="144"/>
                      </a:cubicBezTo>
                      <a:cubicBezTo>
                        <a:pt x="16" y="90"/>
                        <a:pt x="16" y="90"/>
                        <a:pt x="16" y="90"/>
                      </a:cubicBezTo>
                      <a:cubicBezTo>
                        <a:pt x="39" y="109"/>
                        <a:pt x="86" y="124"/>
                        <a:pt x="154" y="124"/>
                      </a:cubicBezTo>
                      <a:cubicBezTo>
                        <a:pt x="222" y="124"/>
                        <a:pt x="269" y="109"/>
                        <a:pt x="292" y="90"/>
                      </a:cubicBezTo>
                      <a:lnTo>
                        <a:pt x="292" y="144"/>
                      </a:lnTo>
                      <a:close/>
                      <a:moveTo>
                        <a:pt x="154" y="16"/>
                      </a:moveTo>
                      <a:cubicBezTo>
                        <a:pt x="235" y="16"/>
                        <a:pt x="292" y="40"/>
                        <a:pt x="292" y="62"/>
                      </a:cubicBezTo>
                      <a:cubicBezTo>
                        <a:pt x="292" y="62"/>
                        <a:pt x="292" y="62"/>
                        <a:pt x="292" y="62"/>
                      </a:cubicBezTo>
                      <a:cubicBezTo>
                        <a:pt x="292" y="84"/>
                        <a:pt x="235" y="108"/>
                        <a:pt x="154" y="108"/>
                      </a:cubicBezTo>
                      <a:cubicBezTo>
                        <a:pt x="73" y="108"/>
                        <a:pt x="16" y="84"/>
                        <a:pt x="16" y="62"/>
                      </a:cubicBezTo>
                      <a:cubicBezTo>
                        <a:pt x="16" y="40"/>
                        <a:pt x="73" y="16"/>
                        <a:pt x="154" y="16"/>
                      </a:cubicBezTo>
                      <a:close/>
                      <a:moveTo>
                        <a:pt x="154" y="355"/>
                      </a:moveTo>
                      <a:cubicBezTo>
                        <a:pt x="73" y="355"/>
                        <a:pt x="16" y="331"/>
                        <a:pt x="16" y="309"/>
                      </a:cubicBezTo>
                      <a:cubicBezTo>
                        <a:pt x="16" y="309"/>
                        <a:pt x="16" y="309"/>
                        <a:pt x="16" y="309"/>
                      </a:cubicBezTo>
                      <a:cubicBezTo>
                        <a:pt x="16" y="254"/>
                        <a:pt x="16" y="254"/>
                        <a:pt x="16" y="254"/>
                      </a:cubicBezTo>
                      <a:cubicBezTo>
                        <a:pt x="39" y="273"/>
                        <a:pt x="86" y="288"/>
                        <a:pt x="154" y="288"/>
                      </a:cubicBezTo>
                      <a:cubicBezTo>
                        <a:pt x="222" y="288"/>
                        <a:pt x="269" y="273"/>
                        <a:pt x="292" y="254"/>
                      </a:cubicBezTo>
                      <a:cubicBezTo>
                        <a:pt x="292" y="309"/>
                        <a:pt x="292" y="309"/>
                        <a:pt x="292" y="309"/>
                      </a:cubicBezTo>
                      <a:cubicBezTo>
                        <a:pt x="292" y="331"/>
                        <a:pt x="235" y="355"/>
                        <a:pt x="154" y="355"/>
                      </a:cubicBezTo>
                      <a:close/>
                    </a:path>
                  </a:pathLst>
                </a:custGeom>
                <a:solidFill>
                  <a:srgbClr val="169AFF"/>
                </a:solidFill>
                <a:ln>
                  <a:solidFill>
                    <a:srgbClr val="169AFF"/>
                  </a:solidFill>
                </a:ln>
              </p:spPr>
              <p:txBody>
                <a:bodyPr vert="horz" wrap="square" lIns="91416" tIns="45708" rIns="91416" bIns="45708" numCol="1" anchor="t" anchorCtr="0" compatLnSpc="1">
                  <a:prstTxWarp prst="textNoShape">
                    <a:avLst/>
                  </a:prstTxWarp>
                </a:bodyPr>
                <a:lstStyle/>
                <a:p>
                  <a:pPr defTabSz="914126"/>
                  <a:endParaRPr lang="en-US" sz="1799" kern="0">
                    <a:solidFill>
                      <a:sysClr val="windowText" lastClr="000000"/>
                    </a:solidFill>
                  </a:endParaRPr>
                </a:p>
              </p:txBody>
            </p:sp>
          </p:grpSp>
          <p:grpSp>
            <p:nvGrpSpPr>
              <p:cNvPr id="656" name="Group 44"/>
              <p:cNvGrpSpPr>
                <a:grpSpLocks noChangeAspect="1"/>
              </p:cNvGrpSpPr>
              <p:nvPr/>
            </p:nvGrpSpPr>
            <p:grpSpPr bwMode="auto">
              <a:xfrm>
                <a:off x="8424507" y="5765800"/>
                <a:ext cx="344222" cy="320470"/>
                <a:chOff x="3356" y="1710"/>
                <a:chExt cx="971" cy="904"/>
              </a:xfrm>
              <a:solidFill>
                <a:schemeClr val="tx1"/>
              </a:solidFill>
            </p:grpSpPr>
            <p:sp>
              <p:nvSpPr>
                <p:cNvPr id="657" name="Freeform 45"/>
                <p:cNvSpPr>
                  <a:spLocks/>
                </p:cNvSpPr>
                <p:nvPr/>
              </p:nvSpPr>
              <p:spPr bwMode="auto">
                <a:xfrm>
                  <a:off x="3367" y="1711"/>
                  <a:ext cx="35" cy="108"/>
                </a:xfrm>
                <a:custGeom>
                  <a:avLst/>
                  <a:gdLst>
                    <a:gd name="T0" fmla="*/ 23 w 35"/>
                    <a:gd name="T1" fmla="*/ 0 h 108"/>
                    <a:gd name="T2" fmla="*/ 0 w 35"/>
                    <a:gd name="T3" fmla="*/ 13 h 108"/>
                    <a:gd name="T4" fmla="*/ 2 w 35"/>
                    <a:gd name="T5" fmla="*/ 25 h 108"/>
                    <a:gd name="T6" fmla="*/ 22 w 35"/>
                    <a:gd name="T7" fmla="*/ 15 h 108"/>
                    <a:gd name="T8" fmla="*/ 22 w 35"/>
                    <a:gd name="T9" fmla="*/ 15 h 108"/>
                    <a:gd name="T10" fmla="*/ 22 w 35"/>
                    <a:gd name="T11" fmla="*/ 108 h 108"/>
                    <a:gd name="T12" fmla="*/ 35 w 35"/>
                    <a:gd name="T13" fmla="*/ 108 h 108"/>
                    <a:gd name="T14" fmla="*/ 35 w 35"/>
                    <a:gd name="T15" fmla="*/ 0 h 108"/>
                    <a:gd name="T16" fmla="*/ 23 w 35"/>
                    <a:gd name="T17" fmla="*/ 0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 h="108">
                      <a:moveTo>
                        <a:pt x="23" y="0"/>
                      </a:moveTo>
                      <a:lnTo>
                        <a:pt x="0" y="13"/>
                      </a:lnTo>
                      <a:lnTo>
                        <a:pt x="2" y="25"/>
                      </a:lnTo>
                      <a:lnTo>
                        <a:pt x="22" y="15"/>
                      </a:lnTo>
                      <a:lnTo>
                        <a:pt x="22" y="15"/>
                      </a:lnTo>
                      <a:lnTo>
                        <a:pt x="22" y="108"/>
                      </a:lnTo>
                      <a:lnTo>
                        <a:pt x="35" y="108"/>
                      </a:lnTo>
                      <a:lnTo>
                        <a:pt x="35" y="0"/>
                      </a:lnTo>
                      <a:lnTo>
                        <a:pt x="23"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658" name="Freeform 46"/>
                <p:cNvSpPr>
                  <a:spLocks noEditPoints="1"/>
                </p:cNvSpPr>
                <p:nvPr/>
              </p:nvSpPr>
              <p:spPr bwMode="auto">
                <a:xfrm>
                  <a:off x="3459" y="1710"/>
                  <a:ext cx="74" cy="111"/>
                </a:xfrm>
                <a:custGeom>
                  <a:avLst/>
                  <a:gdLst>
                    <a:gd name="T0" fmla="*/ 23 w 45"/>
                    <a:gd name="T1" fmla="*/ 0 h 68"/>
                    <a:gd name="T2" fmla="*/ 0 w 45"/>
                    <a:gd name="T3" fmla="*/ 34 h 68"/>
                    <a:gd name="T4" fmla="*/ 22 w 45"/>
                    <a:gd name="T5" fmla="*/ 68 h 68"/>
                    <a:gd name="T6" fmla="*/ 45 w 45"/>
                    <a:gd name="T7" fmla="*/ 34 h 68"/>
                    <a:gd name="T8" fmla="*/ 23 w 45"/>
                    <a:gd name="T9" fmla="*/ 0 h 68"/>
                    <a:gd name="T10" fmla="*/ 23 w 45"/>
                    <a:gd name="T11" fmla="*/ 61 h 68"/>
                    <a:gd name="T12" fmla="*/ 9 w 45"/>
                    <a:gd name="T13" fmla="*/ 35 h 68"/>
                    <a:gd name="T14" fmla="*/ 23 w 45"/>
                    <a:gd name="T15" fmla="*/ 7 h 68"/>
                    <a:gd name="T16" fmla="*/ 36 w 45"/>
                    <a:gd name="T17" fmla="*/ 34 h 68"/>
                    <a:gd name="T18" fmla="*/ 23 w 45"/>
                    <a:gd name="T19" fmla="*/ 61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5" h="68">
                      <a:moveTo>
                        <a:pt x="23" y="0"/>
                      </a:moveTo>
                      <a:cubicBezTo>
                        <a:pt x="10" y="0"/>
                        <a:pt x="0" y="12"/>
                        <a:pt x="0" y="34"/>
                      </a:cubicBezTo>
                      <a:cubicBezTo>
                        <a:pt x="1" y="56"/>
                        <a:pt x="9" y="68"/>
                        <a:pt x="22" y="68"/>
                      </a:cubicBezTo>
                      <a:cubicBezTo>
                        <a:pt x="37" y="68"/>
                        <a:pt x="45" y="56"/>
                        <a:pt x="45" y="34"/>
                      </a:cubicBezTo>
                      <a:cubicBezTo>
                        <a:pt x="45" y="13"/>
                        <a:pt x="37" y="0"/>
                        <a:pt x="23" y="0"/>
                      </a:cubicBezTo>
                      <a:close/>
                      <a:moveTo>
                        <a:pt x="23" y="61"/>
                      </a:moveTo>
                      <a:cubicBezTo>
                        <a:pt x="15" y="61"/>
                        <a:pt x="9" y="52"/>
                        <a:pt x="9" y="35"/>
                      </a:cubicBezTo>
                      <a:cubicBezTo>
                        <a:pt x="9" y="17"/>
                        <a:pt x="15" y="7"/>
                        <a:pt x="23" y="7"/>
                      </a:cubicBezTo>
                      <a:cubicBezTo>
                        <a:pt x="32" y="7"/>
                        <a:pt x="36" y="18"/>
                        <a:pt x="36" y="34"/>
                      </a:cubicBezTo>
                      <a:cubicBezTo>
                        <a:pt x="36" y="51"/>
                        <a:pt x="32" y="61"/>
                        <a:pt x="23" y="61"/>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659" name="Freeform 47"/>
                <p:cNvSpPr>
                  <a:spLocks noEditPoints="1"/>
                </p:cNvSpPr>
                <p:nvPr/>
              </p:nvSpPr>
              <p:spPr bwMode="auto">
                <a:xfrm>
                  <a:off x="3565" y="1710"/>
                  <a:ext cx="73" cy="111"/>
                </a:xfrm>
                <a:custGeom>
                  <a:avLst/>
                  <a:gdLst>
                    <a:gd name="T0" fmla="*/ 23 w 45"/>
                    <a:gd name="T1" fmla="*/ 0 h 68"/>
                    <a:gd name="T2" fmla="*/ 0 w 45"/>
                    <a:gd name="T3" fmla="*/ 34 h 68"/>
                    <a:gd name="T4" fmla="*/ 22 w 45"/>
                    <a:gd name="T5" fmla="*/ 68 h 68"/>
                    <a:gd name="T6" fmla="*/ 45 w 45"/>
                    <a:gd name="T7" fmla="*/ 34 h 68"/>
                    <a:gd name="T8" fmla="*/ 23 w 45"/>
                    <a:gd name="T9" fmla="*/ 0 h 68"/>
                    <a:gd name="T10" fmla="*/ 22 w 45"/>
                    <a:gd name="T11" fmla="*/ 61 h 68"/>
                    <a:gd name="T12" fmla="*/ 9 w 45"/>
                    <a:gd name="T13" fmla="*/ 35 h 68"/>
                    <a:gd name="T14" fmla="*/ 22 w 45"/>
                    <a:gd name="T15" fmla="*/ 7 h 68"/>
                    <a:gd name="T16" fmla="*/ 36 w 45"/>
                    <a:gd name="T17" fmla="*/ 34 h 68"/>
                    <a:gd name="T18" fmla="*/ 22 w 45"/>
                    <a:gd name="T19" fmla="*/ 61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5" h="68">
                      <a:moveTo>
                        <a:pt x="23" y="0"/>
                      </a:moveTo>
                      <a:cubicBezTo>
                        <a:pt x="10" y="0"/>
                        <a:pt x="0" y="12"/>
                        <a:pt x="0" y="34"/>
                      </a:cubicBezTo>
                      <a:cubicBezTo>
                        <a:pt x="0" y="56"/>
                        <a:pt x="9" y="68"/>
                        <a:pt x="22" y="68"/>
                      </a:cubicBezTo>
                      <a:cubicBezTo>
                        <a:pt x="36" y="68"/>
                        <a:pt x="45" y="56"/>
                        <a:pt x="45" y="34"/>
                      </a:cubicBezTo>
                      <a:cubicBezTo>
                        <a:pt x="45" y="13"/>
                        <a:pt x="37" y="0"/>
                        <a:pt x="23" y="0"/>
                      </a:cubicBezTo>
                      <a:close/>
                      <a:moveTo>
                        <a:pt x="22" y="61"/>
                      </a:moveTo>
                      <a:cubicBezTo>
                        <a:pt x="14" y="61"/>
                        <a:pt x="9" y="52"/>
                        <a:pt x="9" y="35"/>
                      </a:cubicBezTo>
                      <a:cubicBezTo>
                        <a:pt x="9" y="17"/>
                        <a:pt x="15" y="7"/>
                        <a:pt x="22" y="7"/>
                      </a:cubicBezTo>
                      <a:cubicBezTo>
                        <a:pt x="32" y="7"/>
                        <a:pt x="36" y="18"/>
                        <a:pt x="36" y="34"/>
                      </a:cubicBezTo>
                      <a:cubicBezTo>
                        <a:pt x="36" y="51"/>
                        <a:pt x="31" y="61"/>
                        <a:pt x="22" y="61"/>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660" name="Freeform 48"/>
                <p:cNvSpPr>
                  <a:spLocks noEditPoints="1"/>
                </p:cNvSpPr>
                <p:nvPr/>
              </p:nvSpPr>
              <p:spPr bwMode="auto">
                <a:xfrm>
                  <a:off x="3670" y="1710"/>
                  <a:ext cx="72" cy="111"/>
                </a:xfrm>
                <a:custGeom>
                  <a:avLst/>
                  <a:gdLst>
                    <a:gd name="T0" fmla="*/ 23 w 44"/>
                    <a:gd name="T1" fmla="*/ 0 h 68"/>
                    <a:gd name="T2" fmla="*/ 0 w 44"/>
                    <a:gd name="T3" fmla="*/ 34 h 68"/>
                    <a:gd name="T4" fmla="*/ 22 w 44"/>
                    <a:gd name="T5" fmla="*/ 68 h 68"/>
                    <a:gd name="T6" fmla="*/ 44 w 44"/>
                    <a:gd name="T7" fmla="*/ 34 h 68"/>
                    <a:gd name="T8" fmla="*/ 23 w 44"/>
                    <a:gd name="T9" fmla="*/ 0 h 68"/>
                    <a:gd name="T10" fmla="*/ 22 w 44"/>
                    <a:gd name="T11" fmla="*/ 61 h 68"/>
                    <a:gd name="T12" fmla="*/ 9 w 44"/>
                    <a:gd name="T13" fmla="*/ 35 h 68"/>
                    <a:gd name="T14" fmla="*/ 22 w 44"/>
                    <a:gd name="T15" fmla="*/ 7 h 68"/>
                    <a:gd name="T16" fmla="*/ 36 w 44"/>
                    <a:gd name="T17" fmla="*/ 34 h 68"/>
                    <a:gd name="T18" fmla="*/ 22 w 44"/>
                    <a:gd name="T19" fmla="*/ 61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4" h="68">
                      <a:moveTo>
                        <a:pt x="23" y="0"/>
                      </a:moveTo>
                      <a:cubicBezTo>
                        <a:pt x="9" y="0"/>
                        <a:pt x="0" y="12"/>
                        <a:pt x="0" y="34"/>
                      </a:cubicBezTo>
                      <a:cubicBezTo>
                        <a:pt x="0" y="56"/>
                        <a:pt x="9" y="68"/>
                        <a:pt x="22" y="68"/>
                      </a:cubicBezTo>
                      <a:cubicBezTo>
                        <a:pt x="36" y="68"/>
                        <a:pt x="44" y="56"/>
                        <a:pt x="44" y="34"/>
                      </a:cubicBezTo>
                      <a:cubicBezTo>
                        <a:pt x="44" y="13"/>
                        <a:pt x="37" y="0"/>
                        <a:pt x="23" y="0"/>
                      </a:cubicBezTo>
                      <a:close/>
                      <a:moveTo>
                        <a:pt x="22" y="61"/>
                      </a:moveTo>
                      <a:cubicBezTo>
                        <a:pt x="14" y="61"/>
                        <a:pt x="9" y="52"/>
                        <a:pt x="9" y="35"/>
                      </a:cubicBezTo>
                      <a:cubicBezTo>
                        <a:pt x="9" y="17"/>
                        <a:pt x="14" y="7"/>
                        <a:pt x="22" y="7"/>
                      </a:cubicBezTo>
                      <a:cubicBezTo>
                        <a:pt x="31" y="7"/>
                        <a:pt x="36" y="18"/>
                        <a:pt x="36" y="34"/>
                      </a:cubicBezTo>
                      <a:cubicBezTo>
                        <a:pt x="36" y="51"/>
                        <a:pt x="31" y="61"/>
                        <a:pt x="22" y="61"/>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661" name="Freeform 49"/>
                <p:cNvSpPr>
                  <a:spLocks/>
                </p:cNvSpPr>
                <p:nvPr/>
              </p:nvSpPr>
              <p:spPr bwMode="auto">
                <a:xfrm>
                  <a:off x="3786" y="1711"/>
                  <a:ext cx="35" cy="108"/>
                </a:xfrm>
                <a:custGeom>
                  <a:avLst/>
                  <a:gdLst>
                    <a:gd name="T0" fmla="*/ 23 w 35"/>
                    <a:gd name="T1" fmla="*/ 0 h 108"/>
                    <a:gd name="T2" fmla="*/ 0 w 35"/>
                    <a:gd name="T3" fmla="*/ 13 h 108"/>
                    <a:gd name="T4" fmla="*/ 2 w 35"/>
                    <a:gd name="T5" fmla="*/ 25 h 108"/>
                    <a:gd name="T6" fmla="*/ 22 w 35"/>
                    <a:gd name="T7" fmla="*/ 15 h 108"/>
                    <a:gd name="T8" fmla="*/ 22 w 35"/>
                    <a:gd name="T9" fmla="*/ 15 h 108"/>
                    <a:gd name="T10" fmla="*/ 22 w 35"/>
                    <a:gd name="T11" fmla="*/ 108 h 108"/>
                    <a:gd name="T12" fmla="*/ 35 w 35"/>
                    <a:gd name="T13" fmla="*/ 108 h 108"/>
                    <a:gd name="T14" fmla="*/ 35 w 35"/>
                    <a:gd name="T15" fmla="*/ 0 h 108"/>
                    <a:gd name="T16" fmla="*/ 23 w 35"/>
                    <a:gd name="T17" fmla="*/ 0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 h="108">
                      <a:moveTo>
                        <a:pt x="23" y="0"/>
                      </a:moveTo>
                      <a:lnTo>
                        <a:pt x="0" y="13"/>
                      </a:lnTo>
                      <a:lnTo>
                        <a:pt x="2" y="25"/>
                      </a:lnTo>
                      <a:lnTo>
                        <a:pt x="22" y="15"/>
                      </a:lnTo>
                      <a:lnTo>
                        <a:pt x="22" y="15"/>
                      </a:lnTo>
                      <a:lnTo>
                        <a:pt x="22" y="108"/>
                      </a:lnTo>
                      <a:lnTo>
                        <a:pt x="35" y="108"/>
                      </a:lnTo>
                      <a:lnTo>
                        <a:pt x="35" y="0"/>
                      </a:lnTo>
                      <a:lnTo>
                        <a:pt x="23"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662" name="Freeform 50"/>
                <p:cNvSpPr>
                  <a:spLocks/>
                </p:cNvSpPr>
                <p:nvPr/>
              </p:nvSpPr>
              <p:spPr bwMode="auto">
                <a:xfrm>
                  <a:off x="3890" y="1711"/>
                  <a:ext cx="36" cy="108"/>
                </a:xfrm>
                <a:custGeom>
                  <a:avLst/>
                  <a:gdLst>
                    <a:gd name="T0" fmla="*/ 24 w 36"/>
                    <a:gd name="T1" fmla="*/ 0 h 108"/>
                    <a:gd name="T2" fmla="*/ 0 w 36"/>
                    <a:gd name="T3" fmla="*/ 13 h 108"/>
                    <a:gd name="T4" fmla="*/ 3 w 36"/>
                    <a:gd name="T5" fmla="*/ 25 h 108"/>
                    <a:gd name="T6" fmla="*/ 21 w 36"/>
                    <a:gd name="T7" fmla="*/ 15 h 108"/>
                    <a:gd name="T8" fmla="*/ 23 w 36"/>
                    <a:gd name="T9" fmla="*/ 15 h 108"/>
                    <a:gd name="T10" fmla="*/ 23 w 36"/>
                    <a:gd name="T11" fmla="*/ 108 h 108"/>
                    <a:gd name="T12" fmla="*/ 36 w 36"/>
                    <a:gd name="T13" fmla="*/ 108 h 108"/>
                    <a:gd name="T14" fmla="*/ 36 w 36"/>
                    <a:gd name="T15" fmla="*/ 0 h 108"/>
                    <a:gd name="T16" fmla="*/ 24 w 36"/>
                    <a:gd name="T17" fmla="*/ 0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 h="108">
                      <a:moveTo>
                        <a:pt x="24" y="0"/>
                      </a:moveTo>
                      <a:lnTo>
                        <a:pt x="0" y="13"/>
                      </a:lnTo>
                      <a:lnTo>
                        <a:pt x="3" y="25"/>
                      </a:lnTo>
                      <a:lnTo>
                        <a:pt x="21" y="15"/>
                      </a:lnTo>
                      <a:lnTo>
                        <a:pt x="23" y="15"/>
                      </a:lnTo>
                      <a:lnTo>
                        <a:pt x="23" y="108"/>
                      </a:lnTo>
                      <a:lnTo>
                        <a:pt x="36" y="108"/>
                      </a:lnTo>
                      <a:lnTo>
                        <a:pt x="36" y="0"/>
                      </a:lnTo>
                      <a:lnTo>
                        <a:pt x="24"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663" name="Freeform 51"/>
                <p:cNvSpPr>
                  <a:spLocks noEditPoints="1"/>
                </p:cNvSpPr>
                <p:nvPr/>
              </p:nvSpPr>
              <p:spPr bwMode="auto">
                <a:xfrm>
                  <a:off x="3983" y="1710"/>
                  <a:ext cx="74" cy="111"/>
                </a:xfrm>
                <a:custGeom>
                  <a:avLst/>
                  <a:gdLst>
                    <a:gd name="T0" fmla="*/ 23 w 45"/>
                    <a:gd name="T1" fmla="*/ 0 h 68"/>
                    <a:gd name="T2" fmla="*/ 0 w 45"/>
                    <a:gd name="T3" fmla="*/ 34 h 68"/>
                    <a:gd name="T4" fmla="*/ 22 w 45"/>
                    <a:gd name="T5" fmla="*/ 68 h 68"/>
                    <a:gd name="T6" fmla="*/ 45 w 45"/>
                    <a:gd name="T7" fmla="*/ 34 h 68"/>
                    <a:gd name="T8" fmla="*/ 23 w 45"/>
                    <a:gd name="T9" fmla="*/ 0 h 68"/>
                    <a:gd name="T10" fmla="*/ 22 w 45"/>
                    <a:gd name="T11" fmla="*/ 61 h 68"/>
                    <a:gd name="T12" fmla="*/ 9 w 45"/>
                    <a:gd name="T13" fmla="*/ 35 h 68"/>
                    <a:gd name="T14" fmla="*/ 22 w 45"/>
                    <a:gd name="T15" fmla="*/ 7 h 68"/>
                    <a:gd name="T16" fmla="*/ 36 w 45"/>
                    <a:gd name="T17" fmla="*/ 34 h 68"/>
                    <a:gd name="T18" fmla="*/ 22 w 45"/>
                    <a:gd name="T19" fmla="*/ 61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5" h="68">
                      <a:moveTo>
                        <a:pt x="23" y="0"/>
                      </a:moveTo>
                      <a:cubicBezTo>
                        <a:pt x="10" y="0"/>
                        <a:pt x="0" y="12"/>
                        <a:pt x="0" y="34"/>
                      </a:cubicBezTo>
                      <a:cubicBezTo>
                        <a:pt x="0" y="56"/>
                        <a:pt x="9" y="68"/>
                        <a:pt x="22" y="68"/>
                      </a:cubicBezTo>
                      <a:cubicBezTo>
                        <a:pt x="36" y="68"/>
                        <a:pt x="45" y="56"/>
                        <a:pt x="45" y="34"/>
                      </a:cubicBezTo>
                      <a:cubicBezTo>
                        <a:pt x="45" y="13"/>
                        <a:pt x="37" y="0"/>
                        <a:pt x="23" y="0"/>
                      </a:cubicBezTo>
                      <a:close/>
                      <a:moveTo>
                        <a:pt x="22" y="61"/>
                      </a:moveTo>
                      <a:cubicBezTo>
                        <a:pt x="14" y="61"/>
                        <a:pt x="9" y="52"/>
                        <a:pt x="9" y="35"/>
                      </a:cubicBezTo>
                      <a:cubicBezTo>
                        <a:pt x="9" y="17"/>
                        <a:pt x="15" y="7"/>
                        <a:pt x="22" y="7"/>
                      </a:cubicBezTo>
                      <a:cubicBezTo>
                        <a:pt x="32" y="7"/>
                        <a:pt x="36" y="18"/>
                        <a:pt x="36" y="34"/>
                      </a:cubicBezTo>
                      <a:cubicBezTo>
                        <a:pt x="36" y="51"/>
                        <a:pt x="31" y="61"/>
                        <a:pt x="22" y="61"/>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664" name="Freeform 52"/>
                <p:cNvSpPr>
                  <a:spLocks/>
                </p:cNvSpPr>
                <p:nvPr/>
              </p:nvSpPr>
              <p:spPr bwMode="auto">
                <a:xfrm>
                  <a:off x="3367" y="1911"/>
                  <a:ext cx="35" cy="107"/>
                </a:xfrm>
                <a:custGeom>
                  <a:avLst/>
                  <a:gdLst>
                    <a:gd name="T0" fmla="*/ 23 w 35"/>
                    <a:gd name="T1" fmla="*/ 0 h 107"/>
                    <a:gd name="T2" fmla="*/ 0 w 35"/>
                    <a:gd name="T3" fmla="*/ 12 h 107"/>
                    <a:gd name="T4" fmla="*/ 2 w 35"/>
                    <a:gd name="T5" fmla="*/ 23 h 107"/>
                    <a:gd name="T6" fmla="*/ 22 w 35"/>
                    <a:gd name="T7" fmla="*/ 13 h 107"/>
                    <a:gd name="T8" fmla="*/ 22 w 35"/>
                    <a:gd name="T9" fmla="*/ 13 h 107"/>
                    <a:gd name="T10" fmla="*/ 22 w 35"/>
                    <a:gd name="T11" fmla="*/ 107 h 107"/>
                    <a:gd name="T12" fmla="*/ 35 w 35"/>
                    <a:gd name="T13" fmla="*/ 107 h 107"/>
                    <a:gd name="T14" fmla="*/ 35 w 35"/>
                    <a:gd name="T15" fmla="*/ 0 h 107"/>
                    <a:gd name="T16" fmla="*/ 23 w 35"/>
                    <a:gd name="T17" fmla="*/ 0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 h="107">
                      <a:moveTo>
                        <a:pt x="23" y="0"/>
                      </a:moveTo>
                      <a:lnTo>
                        <a:pt x="0" y="12"/>
                      </a:lnTo>
                      <a:lnTo>
                        <a:pt x="2" y="23"/>
                      </a:lnTo>
                      <a:lnTo>
                        <a:pt x="22" y="13"/>
                      </a:lnTo>
                      <a:lnTo>
                        <a:pt x="22" y="13"/>
                      </a:lnTo>
                      <a:lnTo>
                        <a:pt x="22" y="107"/>
                      </a:lnTo>
                      <a:lnTo>
                        <a:pt x="35" y="107"/>
                      </a:lnTo>
                      <a:lnTo>
                        <a:pt x="35" y="0"/>
                      </a:lnTo>
                      <a:lnTo>
                        <a:pt x="23"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665" name="Freeform 53"/>
                <p:cNvSpPr>
                  <a:spLocks noEditPoints="1"/>
                </p:cNvSpPr>
                <p:nvPr/>
              </p:nvSpPr>
              <p:spPr bwMode="auto">
                <a:xfrm>
                  <a:off x="3459" y="1908"/>
                  <a:ext cx="74" cy="111"/>
                </a:xfrm>
                <a:custGeom>
                  <a:avLst/>
                  <a:gdLst>
                    <a:gd name="T0" fmla="*/ 23 w 45"/>
                    <a:gd name="T1" fmla="*/ 0 h 68"/>
                    <a:gd name="T2" fmla="*/ 0 w 45"/>
                    <a:gd name="T3" fmla="*/ 34 h 68"/>
                    <a:gd name="T4" fmla="*/ 22 w 45"/>
                    <a:gd name="T5" fmla="*/ 68 h 68"/>
                    <a:gd name="T6" fmla="*/ 45 w 45"/>
                    <a:gd name="T7" fmla="*/ 34 h 68"/>
                    <a:gd name="T8" fmla="*/ 23 w 45"/>
                    <a:gd name="T9" fmla="*/ 0 h 68"/>
                    <a:gd name="T10" fmla="*/ 23 w 45"/>
                    <a:gd name="T11" fmla="*/ 61 h 68"/>
                    <a:gd name="T12" fmla="*/ 9 w 45"/>
                    <a:gd name="T13" fmla="*/ 35 h 68"/>
                    <a:gd name="T14" fmla="*/ 23 w 45"/>
                    <a:gd name="T15" fmla="*/ 7 h 68"/>
                    <a:gd name="T16" fmla="*/ 36 w 45"/>
                    <a:gd name="T17" fmla="*/ 34 h 68"/>
                    <a:gd name="T18" fmla="*/ 23 w 45"/>
                    <a:gd name="T19" fmla="*/ 61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5" h="68">
                      <a:moveTo>
                        <a:pt x="23" y="0"/>
                      </a:moveTo>
                      <a:cubicBezTo>
                        <a:pt x="10" y="0"/>
                        <a:pt x="0" y="13"/>
                        <a:pt x="0" y="34"/>
                      </a:cubicBezTo>
                      <a:cubicBezTo>
                        <a:pt x="1" y="56"/>
                        <a:pt x="9" y="68"/>
                        <a:pt x="22" y="68"/>
                      </a:cubicBezTo>
                      <a:cubicBezTo>
                        <a:pt x="37" y="68"/>
                        <a:pt x="45" y="56"/>
                        <a:pt x="45" y="34"/>
                      </a:cubicBezTo>
                      <a:cubicBezTo>
                        <a:pt x="45" y="13"/>
                        <a:pt x="37" y="0"/>
                        <a:pt x="23" y="0"/>
                      </a:cubicBezTo>
                      <a:close/>
                      <a:moveTo>
                        <a:pt x="23" y="61"/>
                      </a:moveTo>
                      <a:cubicBezTo>
                        <a:pt x="15" y="61"/>
                        <a:pt x="9" y="52"/>
                        <a:pt x="9" y="35"/>
                      </a:cubicBezTo>
                      <a:cubicBezTo>
                        <a:pt x="9" y="17"/>
                        <a:pt x="15" y="7"/>
                        <a:pt x="23" y="7"/>
                      </a:cubicBezTo>
                      <a:cubicBezTo>
                        <a:pt x="32" y="7"/>
                        <a:pt x="36" y="18"/>
                        <a:pt x="36" y="34"/>
                      </a:cubicBezTo>
                      <a:cubicBezTo>
                        <a:pt x="36" y="51"/>
                        <a:pt x="32" y="61"/>
                        <a:pt x="23" y="61"/>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666" name="Freeform 54"/>
                <p:cNvSpPr>
                  <a:spLocks noEditPoints="1"/>
                </p:cNvSpPr>
                <p:nvPr/>
              </p:nvSpPr>
              <p:spPr bwMode="auto">
                <a:xfrm>
                  <a:off x="3565" y="1908"/>
                  <a:ext cx="73" cy="111"/>
                </a:xfrm>
                <a:custGeom>
                  <a:avLst/>
                  <a:gdLst>
                    <a:gd name="T0" fmla="*/ 23 w 45"/>
                    <a:gd name="T1" fmla="*/ 0 h 68"/>
                    <a:gd name="T2" fmla="*/ 0 w 45"/>
                    <a:gd name="T3" fmla="*/ 34 h 68"/>
                    <a:gd name="T4" fmla="*/ 22 w 45"/>
                    <a:gd name="T5" fmla="*/ 68 h 68"/>
                    <a:gd name="T6" fmla="*/ 45 w 45"/>
                    <a:gd name="T7" fmla="*/ 34 h 68"/>
                    <a:gd name="T8" fmla="*/ 23 w 45"/>
                    <a:gd name="T9" fmla="*/ 0 h 68"/>
                    <a:gd name="T10" fmla="*/ 22 w 45"/>
                    <a:gd name="T11" fmla="*/ 61 h 68"/>
                    <a:gd name="T12" fmla="*/ 9 w 45"/>
                    <a:gd name="T13" fmla="*/ 35 h 68"/>
                    <a:gd name="T14" fmla="*/ 22 w 45"/>
                    <a:gd name="T15" fmla="*/ 7 h 68"/>
                    <a:gd name="T16" fmla="*/ 36 w 45"/>
                    <a:gd name="T17" fmla="*/ 34 h 68"/>
                    <a:gd name="T18" fmla="*/ 22 w 45"/>
                    <a:gd name="T19" fmla="*/ 61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5" h="68">
                      <a:moveTo>
                        <a:pt x="23" y="0"/>
                      </a:moveTo>
                      <a:cubicBezTo>
                        <a:pt x="10" y="0"/>
                        <a:pt x="0" y="13"/>
                        <a:pt x="0" y="34"/>
                      </a:cubicBezTo>
                      <a:cubicBezTo>
                        <a:pt x="0" y="56"/>
                        <a:pt x="9" y="68"/>
                        <a:pt x="22" y="68"/>
                      </a:cubicBezTo>
                      <a:cubicBezTo>
                        <a:pt x="36" y="68"/>
                        <a:pt x="45" y="56"/>
                        <a:pt x="45" y="34"/>
                      </a:cubicBezTo>
                      <a:cubicBezTo>
                        <a:pt x="45" y="13"/>
                        <a:pt x="37" y="0"/>
                        <a:pt x="23" y="0"/>
                      </a:cubicBezTo>
                      <a:close/>
                      <a:moveTo>
                        <a:pt x="22" y="61"/>
                      </a:moveTo>
                      <a:cubicBezTo>
                        <a:pt x="14" y="61"/>
                        <a:pt x="9" y="52"/>
                        <a:pt x="9" y="35"/>
                      </a:cubicBezTo>
                      <a:cubicBezTo>
                        <a:pt x="9" y="17"/>
                        <a:pt x="15" y="7"/>
                        <a:pt x="22" y="7"/>
                      </a:cubicBezTo>
                      <a:cubicBezTo>
                        <a:pt x="32" y="7"/>
                        <a:pt x="36" y="18"/>
                        <a:pt x="36" y="34"/>
                      </a:cubicBezTo>
                      <a:cubicBezTo>
                        <a:pt x="36" y="51"/>
                        <a:pt x="31" y="61"/>
                        <a:pt x="22" y="61"/>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667" name="Freeform 55"/>
                <p:cNvSpPr>
                  <a:spLocks/>
                </p:cNvSpPr>
                <p:nvPr/>
              </p:nvSpPr>
              <p:spPr bwMode="auto">
                <a:xfrm>
                  <a:off x="3681" y="1911"/>
                  <a:ext cx="36" cy="107"/>
                </a:xfrm>
                <a:custGeom>
                  <a:avLst/>
                  <a:gdLst>
                    <a:gd name="T0" fmla="*/ 23 w 36"/>
                    <a:gd name="T1" fmla="*/ 0 h 107"/>
                    <a:gd name="T2" fmla="*/ 0 w 36"/>
                    <a:gd name="T3" fmla="*/ 12 h 107"/>
                    <a:gd name="T4" fmla="*/ 3 w 36"/>
                    <a:gd name="T5" fmla="*/ 23 h 107"/>
                    <a:gd name="T6" fmla="*/ 22 w 36"/>
                    <a:gd name="T7" fmla="*/ 13 h 107"/>
                    <a:gd name="T8" fmla="*/ 22 w 36"/>
                    <a:gd name="T9" fmla="*/ 13 h 107"/>
                    <a:gd name="T10" fmla="*/ 22 w 36"/>
                    <a:gd name="T11" fmla="*/ 107 h 107"/>
                    <a:gd name="T12" fmla="*/ 36 w 36"/>
                    <a:gd name="T13" fmla="*/ 107 h 107"/>
                    <a:gd name="T14" fmla="*/ 36 w 36"/>
                    <a:gd name="T15" fmla="*/ 0 h 107"/>
                    <a:gd name="T16" fmla="*/ 23 w 36"/>
                    <a:gd name="T17" fmla="*/ 0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 h="107">
                      <a:moveTo>
                        <a:pt x="23" y="0"/>
                      </a:moveTo>
                      <a:lnTo>
                        <a:pt x="0" y="12"/>
                      </a:lnTo>
                      <a:lnTo>
                        <a:pt x="3" y="23"/>
                      </a:lnTo>
                      <a:lnTo>
                        <a:pt x="22" y="13"/>
                      </a:lnTo>
                      <a:lnTo>
                        <a:pt x="22" y="13"/>
                      </a:lnTo>
                      <a:lnTo>
                        <a:pt x="22" y="107"/>
                      </a:lnTo>
                      <a:lnTo>
                        <a:pt x="36" y="107"/>
                      </a:lnTo>
                      <a:lnTo>
                        <a:pt x="36" y="0"/>
                      </a:lnTo>
                      <a:lnTo>
                        <a:pt x="23"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668" name="Freeform 56"/>
                <p:cNvSpPr>
                  <a:spLocks noEditPoints="1"/>
                </p:cNvSpPr>
                <p:nvPr/>
              </p:nvSpPr>
              <p:spPr bwMode="auto">
                <a:xfrm>
                  <a:off x="3775" y="1908"/>
                  <a:ext cx="72" cy="111"/>
                </a:xfrm>
                <a:custGeom>
                  <a:avLst/>
                  <a:gdLst>
                    <a:gd name="T0" fmla="*/ 22 w 44"/>
                    <a:gd name="T1" fmla="*/ 0 h 68"/>
                    <a:gd name="T2" fmla="*/ 0 w 44"/>
                    <a:gd name="T3" fmla="*/ 34 h 68"/>
                    <a:gd name="T4" fmla="*/ 21 w 44"/>
                    <a:gd name="T5" fmla="*/ 68 h 68"/>
                    <a:gd name="T6" fmla="*/ 44 w 44"/>
                    <a:gd name="T7" fmla="*/ 34 h 68"/>
                    <a:gd name="T8" fmla="*/ 22 w 44"/>
                    <a:gd name="T9" fmla="*/ 0 h 68"/>
                    <a:gd name="T10" fmla="*/ 22 w 44"/>
                    <a:gd name="T11" fmla="*/ 61 h 68"/>
                    <a:gd name="T12" fmla="*/ 9 w 44"/>
                    <a:gd name="T13" fmla="*/ 35 h 68"/>
                    <a:gd name="T14" fmla="*/ 22 w 44"/>
                    <a:gd name="T15" fmla="*/ 7 h 68"/>
                    <a:gd name="T16" fmla="*/ 35 w 44"/>
                    <a:gd name="T17" fmla="*/ 34 h 68"/>
                    <a:gd name="T18" fmla="*/ 22 w 44"/>
                    <a:gd name="T19" fmla="*/ 61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4" h="68">
                      <a:moveTo>
                        <a:pt x="22" y="0"/>
                      </a:moveTo>
                      <a:cubicBezTo>
                        <a:pt x="9" y="0"/>
                        <a:pt x="0" y="13"/>
                        <a:pt x="0" y="34"/>
                      </a:cubicBezTo>
                      <a:cubicBezTo>
                        <a:pt x="0" y="56"/>
                        <a:pt x="9" y="68"/>
                        <a:pt x="21" y="68"/>
                      </a:cubicBezTo>
                      <a:cubicBezTo>
                        <a:pt x="36" y="68"/>
                        <a:pt x="44" y="56"/>
                        <a:pt x="44" y="34"/>
                      </a:cubicBezTo>
                      <a:cubicBezTo>
                        <a:pt x="44" y="13"/>
                        <a:pt x="36" y="0"/>
                        <a:pt x="22" y="0"/>
                      </a:cubicBezTo>
                      <a:close/>
                      <a:moveTo>
                        <a:pt x="22" y="61"/>
                      </a:moveTo>
                      <a:cubicBezTo>
                        <a:pt x="14" y="61"/>
                        <a:pt x="9" y="52"/>
                        <a:pt x="9" y="35"/>
                      </a:cubicBezTo>
                      <a:cubicBezTo>
                        <a:pt x="9" y="17"/>
                        <a:pt x="14" y="7"/>
                        <a:pt x="22" y="7"/>
                      </a:cubicBezTo>
                      <a:cubicBezTo>
                        <a:pt x="31" y="7"/>
                        <a:pt x="35" y="18"/>
                        <a:pt x="35" y="34"/>
                      </a:cubicBezTo>
                      <a:cubicBezTo>
                        <a:pt x="35" y="51"/>
                        <a:pt x="31" y="61"/>
                        <a:pt x="22" y="61"/>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669" name="Freeform 57"/>
                <p:cNvSpPr>
                  <a:spLocks/>
                </p:cNvSpPr>
                <p:nvPr/>
              </p:nvSpPr>
              <p:spPr bwMode="auto">
                <a:xfrm>
                  <a:off x="3890" y="1911"/>
                  <a:ext cx="36" cy="107"/>
                </a:xfrm>
                <a:custGeom>
                  <a:avLst/>
                  <a:gdLst>
                    <a:gd name="T0" fmla="*/ 24 w 36"/>
                    <a:gd name="T1" fmla="*/ 0 h 107"/>
                    <a:gd name="T2" fmla="*/ 0 w 36"/>
                    <a:gd name="T3" fmla="*/ 12 h 107"/>
                    <a:gd name="T4" fmla="*/ 3 w 36"/>
                    <a:gd name="T5" fmla="*/ 23 h 107"/>
                    <a:gd name="T6" fmla="*/ 21 w 36"/>
                    <a:gd name="T7" fmla="*/ 13 h 107"/>
                    <a:gd name="T8" fmla="*/ 23 w 36"/>
                    <a:gd name="T9" fmla="*/ 13 h 107"/>
                    <a:gd name="T10" fmla="*/ 23 w 36"/>
                    <a:gd name="T11" fmla="*/ 107 h 107"/>
                    <a:gd name="T12" fmla="*/ 36 w 36"/>
                    <a:gd name="T13" fmla="*/ 107 h 107"/>
                    <a:gd name="T14" fmla="*/ 36 w 36"/>
                    <a:gd name="T15" fmla="*/ 0 h 107"/>
                    <a:gd name="T16" fmla="*/ 24 w 36"/>
                    <a:gd name="T17" fmla="*/ 0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 h="107">
                      <a:moveTo>
                        <a:pt x="24" y="0"/>
                      </a:moveTo>
                      <a:lnTo>
                        <a:pt x="0" y="12"/>
                      </a:lnTo>
                      <a:lnTo>
                        <a:pt x="3" y="23"/>
                      </a:lnTo>
                      <a:lnTo>
                        <a:pt x="21" y="13"/>
                      </a:lnTo>
                      <a:lnTo>
                        <a:pt x="23" y="13"/>
                      </a:lnTo>
                      <a:lnTo>
                        <a:pt x="23" y="107"/>
                      </a:lnTo>
                      <a:lnTo>
                        <a:pt x="36" y="107"/>
                      </a:lnTo>
                      <a:lnTo>
                        <a:pt x="36" y="0"/>
                      </a:lnTo>
                      <a:lnTo>
                        <a:pt x="24"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670" name="Freeform 58"/>
                <p:cNvSpPr>
                  <a:spLocks noEditPoints="1"/>
                </p:cNvSpPr>
                <p:nvPr/>
              </p:nvSpPr>
              <p:spPr bwMode="auto">
                <a:xfrm>
                  <a:off x="3983" y="1908"/>
                  <a:ext cx="74" cy="111"/>
                </a:xfrm>
                <a:custGeom>
                  <a:avLst/>
                  <a:gdLst>
                    <a:gd name="T0" fmla="*/ 23 w 45"/>
                    <a:gd name="T1" fmla="*/ 0 h 68"/>
                    <a:gd name="T2" fmla="*/ 0 w 45"/>
                    <a:gd name="T3" fmla="*/ 34 h 68"/>
                    <a:gd name="T4" fmla="*/ 22 w 45"/>
                    <a:gd name="T5" fmla="*/ 68 h 68"/>
                    <a:gd name="T6" fmla="*/ 45 w 45"/>
                    <a:gd name="T7" fmla="*/ 34 h 68"/>
                    <a:gd name="T8" fmla="*/ 23 w 45"/>
                    <a:gd name="T9" fmla="*/ 0 h 68"/>
                    <a:gd name="T10" fmla="*/ 22 w 45"/>
                    <a:gd name="T11" fmla="*/ 61 h 68"/>
                    <a:gd name="T12" fmla="*/ 9 w 45"/>
                    <a:gd name="T13" fmla="*/ 35 h 68"/>
                    <a:gd name="T14" fmla="*/ 22 w 45"/>
                    <a:gd name="T15" fmla="*/ 7 h 68"/>
                    <a:gd name="T16" fmla="*/ 36 w 45"/>
                    <a:gd name="T17" fmla="*/ 34 h 68"/>
                    <a:gd name="T18" fmla="*/ 22 w 45"/>
                    <a:gd name="T19" fmla="*/ 61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5" h="68">
                      <a:moveTo>
                        <a:pt x="23" y="0"/>
                      </a:moveTo>
                      <a:cubicBezTo>
                        <a:pt x="10" y="0"/>
                        <a:pt x="0" y="13"/>
                        <a:pt x="0" y="34"/>
                      </a:cubicBezTo>
                      <a:cubicBezTo>
                        <a:pt x="0" y="56"/>
                        <a:pt x="9" y="68"/>
                        <a:pt x="22" y="68"/>
                      </a:cubicBezTo>
                      <a:cubicBezTo>
                        <a:pt x="36" y="68"/>
                        <a:pt x="45" y="56"/>
                        <a:pt x="45" y="34"/>
                      </a:cubicBezTo>
                      <a:cubicBezTo>
                        <a:pt x="45" y="13"/>
                        <a:pt x="37" y="0"/>
                        <a:pt x="23" y="0"/>
                      </a:cubicBezTo>
                      <a:close/>
                      <a:moveTo>
                        <a:pt x="22" y="61"/>
                      </a:moveTo>
                      <a:cubicBezTo>
                        <a:pt x="14" y="61"/>
                        <a:pt x="9" y="52"/>
                        <a:pt x="9" y="35"/>
                      </a:cubicBezTo>
                      <a:cubicBezTo>
                        <a:pt x="9" y="17"/>
                        <a:pt x="15" y="7"/>
                        <a:pt x="22" y="7"/>
                      </a:cubicBezTo>
                      <a:cubicBezTo>
                        <a:pt x="32" y="7"/>
                        <a:pt x="36" y="18"/>
                        <a:pt x="36" y="34"/>
                      </a:cubicBezTo>
                      <a:cubicBezTo>
                        <a:pt x="36" y="51"/>
                        <a:pt x="31" y="61"/>
                        <a:pt x="22" y="61"/>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671" name="Freeform 59"/>
                <p:cNvSpPr>
                  <a:spLocks/>
                </p:cNvSpPr>
                <p:nvPr/>
              </p:nvSpPr>
              <p:spPr bwMode="auto">
                <a:xfrm>
                  <a:off x="3367" y="2109"/>
                  <a:ext cx="35" cy="107"/>
                </a:xfrm>
                <a:custGeom>
                  <a:avLst/>
                  <a:gdLst>
                    <a:gd name="T0" fmla="*/ 23 w 35"/>
                    <a:gd name="T1" fmla="*/ 0 h 107"/>
                    <a:gd name="T2" fmla="*/ 0 w 35"/>
                    <a:gd name="T3" fmla="*/ 12 h 107"/>
                    <a:gd name="T4" fmla="*/ 2 w 35"/>
                    <a:gd name="T5" fmla="*/ 23 h 107"/>
                    <a:gd name="T6" fmla="*/ 22 w 35"/>
                    <a:gd name="T7" fmla="*/ 13 h 107"/>
                    <a:gd name="T8" fmla="*/ 22 w 35"/>
                    <a:gd name="T9" fmla="*/ 13 h 107"/>
                    <a:gd name="T10" fmla="*/ 22 w 35"/>
                    <a:gd name="T11" fmla="*/ 107 h 107"/>
                    <a:gd name="T12" fmla="*/ 35 w 35"/>
                    <a:gd name="T13" fmla="*/ 107 h 107"/>
                    <a:gd name="T14" fmla="*/ 35 w 35"/>
                    <a:gd name="T15" fmla="*/ 0 h 107"/>
                    <a:gd name="T16" fmla="*/ 23 w 35"/>
                    <a:gd name="T17" fmla="*/ 0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 h="107">
                      <a:moveTo>
                        <a:pt x="23" y="0"/>
                      </a:moveTo>
                      <a:lnTo>
                        <a:pt x="0" y="12"/>
                      </a:lnTo>
                      <a:lnTo>
                        <a:pt x="2" y="23"/>
                      </a:lnTo>
                      <a:lnTo>
                        <a:pt x="22" y="13"/>
                      </a:lnTo>
                      <a:lnTo>
                        <a:pt x="22" y="13"/>
                      </a:lnTo>
                      <a:lnTo>
                        <a:pt x="22" y="107"/>
                      </a:lnTo>
                      <a:lnTo>
                        <a:pt x="35" y="107"/>
                      </a:lnTo>
                      <a:lnTo>
                        <a:pt x="35" y="0"/>
                      </a:lnTo>
                      <a:lnTo>
                        <a:pt x="23"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672" name="Freeform 60"/>
                <p:cNvSpPr>
                  <a:spLocks/>
                </p:cNvSpPr>
                <p:nvPr/>
              </p:nvSpPr>
              <p:spPr bwMode="auto">
                <a:xfrm>
                  <a:off x="3471" y="2109"/>
                  <a:ext cx="36" cy="107"/>
                </a:xfrm>
                <a:custGeom>
                  <a:avLst/>
                  <a:gdLst>
                    <a:gd name="T0" fmla="*/ 25 w 36"/>
                    <a:gd name="T1" fmla="*/ 0 h 107"/>
                    <a:gd name="T2" fmla="*/ 0 w 36"/>
                    <a:gd name="T3" fmla="*/ 12 h 107"/>
                    <a:gd name="T4" fmla="*/ 3 w 36"/>
                    <a:gd name="T5" fmla="*/ 23 h 107"/>
                    <a:gd name="T6" fmla="*/ 21 w 36"/>
                    <a:gd name="T7" fmla="*/ 13 h 107"/>
                    <a:gd name="T8" fmla="*/ 23 w 36"/>
                    <a:gd name="T9" fmla="*/ 13 h 107"/>
                    <a:gd name="T10" fmla="*/ 23 w 36"/>
                    <a:gd name="T11" fmla="*/ 107 h 107"/>
                    <a:gd name="T12" fmla="*/ 36 w 36"/>
                    <a:gd name="T13" fmla="*/ 107 h 107"/>
                    <a:gd name="T14" fmla="*/ 36 w 36"/>
                    <a:gd name="T15" fmla="*/ 0 h 107"/>
                    <a:gd name="T16" fmla="*/ 25 w 36"/>
                    <a:gd name="T17" fmla="*/ 0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 h="107">
                      <a:moveTo>
                        <a:pt x="25" y="0"/>
                      </a:moveTo>
                      <a:lnTo>
                        <a:pt x="0" y="12"/>
                      </a:lnTo>
                      <a:lnTo>
                        <a:pt x="3" y="23"/>
                      </a:lnTo>
                      <a:lnTo>
                        <a:pt x="21" y="13"/>
                      </a:lnTo>
                      <a:lnTo>
                        <a:pt x="23" y="13"/>
                      </a:lnTo>
                      <a:lnTo>
                        <a:pt x="23" y="107"/>
                      </a:lnTo>
                      <a:lnTo>
                        <a:pt x="36" y="107"/>
                      </a:lnTo>
                      <a:lnTo>
                        <a:pt x="36" y="0"/>
                      </a:lnTo>
                      <a:lnTo>
                        <a:pt x="25"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673" name="Freeform 61"/>
                <p:cNvSpPr>
                  <a:spLocks/>
                </p:cNvSpPr>
                <p:nvPr/>
              </p:nvSpPr>
              <p:spPr bwMode="auto">
                <a:xfrm>
                  <a:off x="3576" y="2109"/>
                  <a:ext cx="36" cy="107"/>
                </a:xfrm>
                <a:custGeom>
                  <a:avLst/>
                  <a:gdLst>
                    <a:gd name="T0" fmla="*/ 23 w 36"/>
                    <a:gd name="T1" fmla="*/ 0 h 107"/>
                    <a:gd name="T2" fmla="*/ 0 w 36"/>
                    <a:gd name="T3" fmla="*/ 12 h 107"/>
                    <a:gd name="T4" fmla="*/ 3 w 36"/>
                    <a:gd name="T5" fmla="*/ 23 h 107"/>
                    <a:gd name="T6" fmla="*/ 21 w 36"/>
                    <a:gd name="T7" fmla="*/ 13 h 107"/>
                    <a:gd name="T8" fmla="*/ 21 w 36"/>
                    <a:gd name="T9" fmla="*/ 13 h 107"/>
                    <a:gd name="T10" fmla="*/ 21 w 36"/>
                    <a:gd name="T11" fmla="*/ 107 h 107"/>
                    <a:gd name="T12" fmla="*/ 36 w 36"/>
                    <a:gd name="T13" fmla="*/ 107 h 107"/>
                    <a:gd name="T14" fmla="*/ 36 w 36"/>
                    <a:gd name="T15" fmla="*/ 0 h 107"/>
                    <a:gd name="T16" fmla="*/ 23 w 36"/>
                    <a:gd name="T17" fmla="*/ 0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 h="107">
                      <a:moveTo>
                        <a:pt x="23" y="0"/>
                      </a:moveTo>
                      <a:lnTo>
                        <a:pt x="0" y="12"/>
                      </a:lnTo>
                      <a:lnTo>
                        <a:pt x="3" y="23"/>
                      </a:lnTo>
                      <a:lnTo>
                        <a:pt x="21" y="13"/>
                      </a:lnTo>
                      <a:lnTo>
                        <a:pt x="21" y="13"/>
                      </a:lnTo>
                      <a:lnTo>
                        <a:pt x="21" y="107"/>
                      </a:lnTo>
                      <a:lnTo>
                        <a:pt x="36" y="107"/>
                      </a:lnTo>
                      <a:lnTo>
                        <a:pt x="36" y="0"/>
                      </a:lnTo>
                      <a:lnTo>
                        <a:pt x="23"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674" name="Freeform 62"/>
                <p:cNvSpPr>
                  <a:spLocks noEditPoints="1"/>
                </p:cNvSpPr>
                <p:nvPr/>
              </p:nvSpPr>
              <p:spPr bwMode="auto">
                <a:xfrm>
                  <a:off x="3670" y="2106"/>
                  <a:ext cx="72" cy="111"/>
                </a:xfrm>
                <a:custGeom>
                  <a:avLst/>
                  <a:gdLst>
                    <a:gd name="T0" fmla="*/ 23 w 44"/>
                    <a:gd name="T1" fmla="*/ 0 h 68"/>
                    <a:gd name="T2" fmla="*/ 0 w 44"/>
                    <a:gd name="T3" fmla="*/ 35 h 68"/>
                    <a:gd name="T4" fmla="*/ 22 w 44"/>
                    <a:gd name="T5" fmla="*/ 68 h 68"/>
                    <a:gd name="T6" fmla="*/ 44 w 44"/>
                    <a:gd name="T7" fmla="*/ 34 h 68"/>
                    <a:gd name="T8" fmla="*/ 23 w 44"/>
                    <a:gd name="T9" fmla="*/ 0 h 68"/>
                    <a:gd name="T10" fmla="*/ 22 w 44"/>
                    <a:gd name="T11" fmla="*/ 61 h 68"/>
                    <a:gd name="T12" fmla="*/ 9 w 44"/>
                    <a:gd name="T13" fmla="*/ 35 h 68"/>
                    <a:gd name="T14" fmla="*/ 22 w 44"/>
                    <a:gd name="T15" fmla="*/ 7 h 68"/>
                    <a:gd name="T16" fmla="*/ 36 w 44"/>
                    <a:gd name="T17" fmla="*/ 34 h 68"/>
                    <a:gd name="T18" fmla="*/ 22 w 44"/>
                    <a:gd name="T19" fmla="*/ 61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4" h="68">
                      <a:moveTo>
                        <a:pt x="23" y="0"/>
                      </a:moveTo>
                      <a:cubicBezTo>
                        <a:pt x="9" y="0"/>
                        <a:pt x="0" y="13"/>
                        <a:pt x="0" y="35"/>
                      </a:cubicBezTo>
                      <a:cubicBezTo>
                        <a:pt x="0" y="56"/>
                        <a:pt x="9" y="68"/>
                        <a:pt x="22" y="68"/>
                      </a:cubicBezTo>
                      <a:cubicBezTo>
                        <a:pt x="36" y="68"/>
                        <a:pt x="44" y="56"/>
                        <a:pt x="44" y="34"/>
                      </a:cubicBezTo>
                      <a:cubicBezTo>
                        <a:pt x="44" y="13"/>
                        <a:pt x="37" y="0"/>
                        <a:pt x="23" y="0"/>
                      </a:cubicBezTo>
                      <a:close/>
                      <a:moveTo>
                        <a:pt x="22" y="61"/>
                      </a:moveTo>
                      <a:cubicBezTo>
                        <a:pt x="14" y="61"/>
                        <a:pt x="9" y="52"/>
                        <a:pt x="9" y="35"/>
                      </a:cubicBezTo>
                      <a:cubicBezTo>
                        <a:pt x="9" y="17"/>
                        <a:pt x="14" y="7"/>
                        <a:pt x="22" y="7"/>
                      </a:cubicBezTo>
                      <a:cubicBezTo>
                        <a:pt x="31" y="7"/>
                        <a:pt x="36" y="18"/>
                        <a:pt x="36" y="34"/>
                      </a:cubicBezTo>
                      <a:cubicBezTo>
                        <a:pt x="36" y="51"/>
                        <a:pt x="31" y="61"/>
                        <a:pt x="22" y="61"/>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675" name="Freeform 63"/>
                <p:cNvSpPr>
                  <a:spLocks noEditPoints="1"/>
                </p:cNvSpPr>
                <p:nvPr/>
              </p:nvSpPr>
              <p:spPr bwMode="auto">
                <a:xfrm>
                  <a:off x="3670" y="2106"/>
                  <a:ext cx="657" cy="485"/>
                </a:xfrm>
                <a:custGeom>
                  <a:avLst/>
                  <a:gdLst>
                    <a:gd name="T0" fmla="*/ 386 w 400"/>
                    <a:gd name="T1" fmla="*/ 252 h 296"/>
                    <a:gd name="T2" fmla="*/ 243 w 400"/>
                    <a:gd name="T3" fmla="*/ 161 h 296"/>
                    <a:gd name="T4" fmla="*/ 243 w 400"/>
                    <a:gd name="T5" fmla="*/ 161 h 296"/>
                    <a:gd name="T6" fmla="*/ 251 w 400"/>
                    <a:gd name="T7" fmla="*/ 119 h 296"/>
                    <a:gd name="T8" fmla="*/ 220 w 400"/>
                    <a:gd name="T9" fmla="*/ 43 h 296"/>
                    <a:gd name="T10" fmla="*/ 220 w 400"/>
                    <a:gd name="T11" fmla="*/ 2 h 296"/>
                    <a:gd name="T12" fmla="*/ 212 w 400"/>
                    <a:gd name="T13" fmla="*/ 2 h 296"/>
                    <a:gd name="T14" fmla="*/ 198 w 400"/>
                    <a:gd name="T15" fmla="*/ 9 h 296"/>
                    <a:gd name="T16" fmla="*/ 200 w 400"/>
                    <a:gd name="T17" fmla="*/ 16 h 296"/>
                    <a:gd name="T18" fmla="*/ 211 w 400"/>
                    <a:gd name="T19" fmla="*/ 10 h 296"/>
                    <a:gd name="T20" fmla="*/ 211 w 400"/>
                    <a:gd name="T21" fmla="*/ 10 h 296"/>
                    <a:gd name="T22" fmla="*/ 211 w 400"/>
                    <a:gd name="T23" fmla="*/ 35 h 296"/>
                    <a:gd name="T24" fmla="*/ 169 w 400"/>
                    <a:gd name="T25" fmla="*/ 14 h 296"/>
                    <a:gd name="T26" fmla="*/ 150 w 400"/>
                    <a:gd name="T27" fmla="*/ 0 h 296"/>
                    <a:gd name="T28" fmla="*/ 132 w 400"/>
                    <a:gd name="T29" fmla="*/ 12 h 296"/>
                    <a:gd name="T30" fmla="*/ 92 w 400"/>
                    <a:gd name="T31" fmla="*/ 25 h 296"/>
                    <a:gd name="T32" fmla="*/ 92 w 400"/>
                    <a:gd name="T33" fmla="*/ 2 h 296"/>
                    <a:gd name="T34" fmla="*/ 85 w 400"/>
                    <a:gd name="T35" fmla="*/ 2 h 296"/>
                    <a:gd name="T36" fmla="*/ 71 w 400"/>
                    <a:gd name="T37" fmla="*/ 9 h 296"/>
                    <a:gd name="T38" fmla="*/ 72 w 400"/>
                    <a:gd name="T39" fmla="*/ 16 h 296"/>
                    <a:gd name="T40" fmla="*/ 84 w 400"/>
                    <a:gd name="T41" fmla="*/ 10 h 296"/>
                    <a:gd name="T42" fmla="*/ 84 w 400"/>
                    <a:gd name="T43" fmla="*/ 10 h 296"/>
                    <a:gd name="T44" fmla="*/ 84 w 400"/>
                    <a:gd name="T45" fmla="*/ 30 h 296"/>
                    <a:gd name="T46" fmla="*/ 37 w 400"/>
                    <a:gd name="T47" fmla="*/ 119 h 296"/>
                    <a:gd name="T48" fmla="*/ 37 w 400"/>
                    <a:gd name="T49" fmla="*/ 129 h 296"/>
                    <a:gd name="T50" fmla="*/ 23 w 400"/>
                    <a:gd name="T51" fmla="*/ 121 h 296"/>
                    <a:gd name="T52" fmla="*/ 0 w 400"/>
                    <a:gd name="T53" fmla="*/ 156 h 296"/>
                    <a:gd name="T54" fmla="*/ 22 w 400"/>
                    <a:gd name="T55" fmla="*/ 189 h 296"/>
                    <a:gd name="T56" fmla="*/ 44 w 400"/>
                    <a:gd name="T57" fmla="*/ 157 h 296"/>
                    <a:gd name="T58" fmla="*/ 144 w 400"/>
                    <a:gd name="T59" fmla="*/ 226 h 296"/>
                    <a:gd name="T60" fmla="*/ 214 w 400"/>
                    <a:gd name="T61" fmla="*/ 199 h 296"/>
                    <a:gd name="T62" fmla="*/ 217 w 400"/>
                    <a:gd name="T63" fmla="*/ 201 h 296"/>
                    <a:gd name="T64" fmla="*/ 360 w 400"/>
                    <a:gd name="T65" fmla="*/ 292 h 296"/>
                    <a:gd name="T66" fmla="*/ 373 w 400"/>
                    <a:gd name="T67" fmla="*/ 296 h 296"/>
                    <a:gd name="T68" fmla="*/ 393 w 400"/>
                    <a:gd name="T69" fmla="*/ 285 h 296"/>
                    <a:gd name="T70" fmla="*/ 386 w 400"/>
                    <a:gd name="T71" fmla="*/ 252 h 296"/>
                    <a:gd name="T72" fmla="*/ 22 w 400"/>
                    <a:gd name="T73" fmla="*/ 182 h 296"/>
                    <a:gd name="T74" fmla="*/ 9 w 400"/>
                    <a:gd name="T75" fmla="*/ 156 h 296"/>
                    <a:gd name="T76" fmla="*/ 22 w 400"/>
                    <a:gd name="T77" fmla="*/ 128 h 296"/>
                    <a:gd name="T78" fmla="*/ 36 w 400"/>
                    <a:gd name="T79" fmla="*/ 155 h 296"/>
                    <a:gd name="T80" fmla="*/ 22 w 400"/>
                    <a:gd name="T81" fmla="*/ 182 h 296"/>
                    <a:gd name="T82" fmla="*/ 150 w 400"/>
                    <a:gd name="T83" fmla="*/ 7 h 296"/>
                    <a:gd name="T84" fmla="*/ 159 w 400"/>
                    <a:gd name="T85" fmla="*/ 12 h 296"/>
                    <a:gd name="T86" fmla="*/ 144 w 400"/>
                    <a:gd name="T87" fmla="*/ 11 h 296"/>
                    <a:gd name="T88" fmla="*/ 142 w 400"/>
                    <a:gd name="T89" fmla="*/ 11 h 296"/>
                    <a:gd name="T90" fmla="*/ 150 w 400"/>
                    <a:gd name="T91" fmla="*/ 7 h 296"/>
                    <a:gd name="T92" fmla="*/ 219 w 400"/>
                    <a:gd name="T93" fmla="*/ 122 h 296"/>
                    <a:gd name="T94" fmla="*/ 218 w 400"/>
                    <a:gd name="T95" fmla="*/ 130 h 296"/>
                    <a:gd name="T96" fmla="*/ 201 w 400"/>
                    <a:gd name="T97" fmla="*/ 167 h 296"/>
                    <a:gd name="T98" fmla="*/ 194 w 400"/>
                    <a:gd name="T99" fmla="*/ 174 h 296"/>
                    <a:gd name="T100" fmla="*/ 144 w 400"/>
                    <a:gd name="T101" fmla="*/ 194 h 296"/>
                    <a:gd name="T102" fmla="*/ 92 w 400"/>
                    <a:gd name="T103" fmla="*/ 173 h 296"/>
                    <a:gd name="T104" fmla="*/ 84 w 400"/>
                    <a:gd name="T105" fmla="*/ 163 h 296"/>
                    <a:gd name="T106" fmla="*/ 69 w 400"/>
                    <a:gd name="T107" fmla="*/ 119 h 296"/>
                    <a:gd name="T108" fmla="*/ 89 w 400"/>
                    <a:gd name="T109" fmla="*/ 67 h 296"/>
                    <a:gd name="T110" fmla="*/ 92 w 400"/>
                    <a:gd name="T111" fmla="*/ 64 h 296"/>
                    <a:gd name="T112" fmla="*/ 128 w 400"/>
                    <a:gd name="T113" fmla="*/ 45 h 296"/>
                    <a:gd name="T114" fmla="*/ 137 w 400"/>
                    <a:gd name="T115" fmla="*/ 44 h 296"/>
                    <a:gd name="T116" fmla="*/ 144 w 400"/>
                    <a:gd name="T117" fmla="*/ 43 h 296"/>
                    <a:gd name="T118" fmla="*/ 162 w 400"/>
                    <a:gd name="T119" fmla="*/ 46 h 296"/>
                    <a:gd name="T120" fmla="*/ 170 w 400"/>
                    <a:gd name="T121" fmla="*/ 48 h 296"/>
                    <a:gd name="T122" fmla="*/ 219 w 400"/>
                    <a:gd name="T123" fmla="*/ 119 h 296"/>
                    <a:gd name="T124" fmla="*/ 219 w 400"/>
                    <a:gd name="T125" fmla="*/ 122 h 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00" h="296">
                      <a:moveTo>
                        <a:pt x="386" y="252"/>
                      </a:moveTo>
                      <a:cubicBezTo>
                        <a:pt x="243" y="161"/>
                        <a:pt x="243" y="161"/>
                        <a:pt x="243" y="161"/>
                      </a:cubicBezTo>
                      <a:cubicBezTo>
                        <a:pt x="243" y="161"/>
                        <a:pt x="243" y="161"/>
                        <a:pt x="243" y="161"/>
                      </a:cubicBezTo>
                      <a:cubicBezTo>
                        <a:pt x="248" y="148"/>
                        <a:pt x="251" y="133"/>
                        <a:pt x="251" y="119"/>
                      </a:cubicBezTo>
                      <a:cubicBezTo>
                        <a:pt x="251" y="89"/>
                        <a:pt x="239" y="62"/>
                        <a:pt x="220" y="43"/>
                      </a:cubicBezTo>
                      <a:cubicBezTo>
                        <a:pt x="220" y="2"/>
                        <a:pt x="220" y="2"/>
                        <a:pt x="220" y="2"/>
                      </a:cubicBezTo>
                      <a:cubicBezTo>
                        <a:pt x="212" y="2"/>
                        <a:pt x="212" y="2"/>
                        <a:pt x="212" y="2"/>
                      </a:cubicBezTo>
                      <a:cubicBezTo>
                        <a:pt x="198" y="9"/>
                        <a:pt x="198" y="9"/>
                        <a:pt x="198" y="9"/>
                      </a:cubicBezTo>
                      <a:cubicBezTo>
                        <a:pt x="200" y="16"/>
                        <a:pt x="200" y="16"/>
                        <a:pt x="200" y="16"/>
                      </a:cubicBezTo>
                      <a:cubicBezTo>
                        <a:pt x="211" y="10"/>
                        <a:pt x="211" y="10"/>
                        <a:pt x="211" y="10"/>
                      </a:cubicBezTo>
                      <a:cubicBezTo>
                        <a:pt x="211" y="10"/>
                        <a:pt x="211" y="10"/>
                        <a:pt x="211" y="10"/>
                      </a:cubicBezTo>
                      <a:cubicBezTo>
                        <a:pt x="211" y="35"/>
                        <a:pt x="211" y="35"/>
                        <a:pt x="211" y="35"/>
                      </a:cubicBezTo>
                      <a:cubicBezTo>
                        <a:pt x="199" y="25"/>
                        <a:pt x="185" y="18"/>
                        <a:pt x="169" y="14"/>
                      </a:cubicBezTo>
                      <a:cubicBezTo>
                        <a:pt x="165" y="5"/>
                        <a:pt x="159" y="0"/>
                        <a:pt x="150" y="0"/>
                      </a:cubicBezTo>
                      <a:cubicBezTo>
                        <a:pt x="143" y="0"/>
                        <a:pt x="136" y="4"/>
                        <a:pt x="132" y="12"/>
                      </a:cubicBezTo>
                      <a:cubicBezTo>
                        <a:pt x="118" y="14"/>
                        <a:pt x="104" y="18"/>
                        <a:pt x="92" y="25"/>
                      </a:cubicBezTo>
                      <a:cubicBezTo>
                        <a:pt x="92" y="2"/>
                        <a:pt x="92" y="2"/>
                        <a:pt x="92" y="2"/>
                      </a:cubicBezTo>
                      <a:cubicBezTo>
                        <a:pt x="85" y="2"/>
                        <a:pt x="85" y="2"/>
                        <a:pt x="85" y="2"/>
                      </a:cubicBezTo>
                      <a:cubicBezTo>
                        <a:pt x="71" y="9"/>
                        <a:pt x="71" y="9"/>
                        <a:pt x="71" y="9"/>
                      </a:cubicBezTo>
                      <a:cubicBezTo>
                        <a:pt x="72" y="16"/>
                        <a:pt x="72" y="16"/>
                        <a:pt x="72" y="16"/>
                      </a:cubicBezTo>
                      <a:cubicBezTo>
                        <a:pt x="84" y="10"/>
                        <a:pt x="84" y="10"/>
                        <a:pt x="84" y="10"/>
                      </a:cubicBezTo>
                      <a:cubicBezTo>
                        <a:pt x="84" y="10"/>
                        <a:pt x="84" y="10"/>
                        <a:pt x="84" y="10"/>
                      </a:cubicBezTo>
                      <a:cubicBezTo>
                        <a:pt x="84" y="30"/>
                        <a:pt x="84" y="30"/>
                        <a:pt x="84" y="30"/>
                      </a:cubicBezTo>
                      <a:cubicBezTo>
                        <a:pt x="56" y="49"/>
                        <a:pt x="37" y="82"/>
                        <a:pt x="37" y="119"/>
                      </a:cubicBezTo>
                      <a:cubicBezTo>
                        <a:pt x="37" y="122"/>
                        <a:pt x="37" y="125"/>
                        <a:pt x="37" y="129"/>
                      </a:cubicBezTo>
                      <a:cubicBezTo>
                        <a:pt x="34" y="124"/>
                        <a:pt x="29" y="121"/>
                        <a:pt x="23" y="121"/>
                      </a:cubicBezTo>
                      <a:cubicBezTo>
                        <a:pt x="9" y="121"/>
                        <a:pt x="0" y="134"/>
                        <a:pt x="0" y="156"/>
                      </a:cubicBezTo>
                      <a:cubicBezTo>
                        <a:pt x="0" y="177"/>
                        <a:pt x="9" y="189"/>
                        <a:pt x="22" y="189"/>
                      </a:cubicBezTo>
                      <a:cubicBezTo>
                        <a:pt x="36" y="189"/>
                        <a:pt x="44" y="178"/>
                        <a:pt x="44" y="157"/>
                      </a:cubicBezTo>
                      <a:cubicBezTo>
                        <a:pt x="60" y="197"/>
                        <a:pt x="99" y="226"/>
                        <a:pt x="144" y="226"/>
                      </a:cubicBezTo>
                      <a:cubicBezTo>
                        <a:pt x="171" y="226"/>
                        <a:pt x="195" y="216"/>
                        <a:pt x="214" y="199"/>
                      </a:cubicBezTo>
                      <a:cubicBezTo>
                        <a:pt x="215" y="200"/>
                        <a:pt x="216" y="201"/>
                        <a:pt x="217" y="201"/>
                      </a:cubicBezTo>
                      <a:cubicBezTo>
                        <a:pt x="360" y="292"/>
                        <a:pt x="360" y="292"/>
                        <a:pt x="360" y="292"/>
                      </a:cubicBezTo>
                      <a:cubicBezTo>
                        <a:pt x="364" y="295"/>
                        <a:pt x="369" y="296"/>
                        <a:pt x="373" y="296"/>
                      </a:cubicBezTo>
                      <a:cubicBezTo>
                        <a:pt x="381" y="296"/>
                        <a:pt x="389" y="292"/>
                        <a:pt x="393" y="285"/>
                      </a:cubicBezTo>
                      <a:cubicBezTo>
                        <a:pt x="400" y="274"/>
                        <a:pt x="397" y="259"/>
                        <a:pt x="386" y="252"/>
                      </a:cubicBezTo>
                      <a:close/>
                      <a:moveTo>
                        <a:pt x="22" y="182"/>
                      </a:moveTo>
                      <a:cubicBezTo>
                        <a:pt x="14" y="182"/>
                        <a:pt x="9" y="173"/>
                        <a:pt x="9" y="156"/>
                      </a:cubicBezTo>
                      <a:cubicBezTo>
                        <a:pt x="9" y="138"/>
                        <a:pt x="14" y="128"/>
                        <a:pt x="22" y="128"/>
                      </a:cubicBezTo>
                      <a:cubicBezTo>
                        <a:pt x="31" y="128"/>
                        <a:pt x="36" y="139"/>
                        <a:pt x="36" y="155"/>
                      </a:cubicBezTo>
                      <a:cubicBezTo>
                        <a:pt x="36" y="172"/>
                        <a:pt x="31" y="182"/>
                        <a:pt x="22" y="182"/>
                      </a:cubicBezTo>
                      <a:close/>
                      <a:moveTo>
                        <a:pt x="150" y="7"/>
                      </a:moveTo>
                      <a:cubicBezTo>
                        <a:pt x="154" y="7"/>
                        <a:pt x="157" y="9"/>
                        <a:pt x="159" y="12"/>
                      </a:cubicBezTo>
                      <a:cubicBezTo>
                        <a:pt x="154" y="12"/>
                        <a:pt x="149" y="11"/>
                        <a:pt x="144" y="11"/>
                      </a:cubicBezTo>
                      <a:cubicBezTo>
                        <a:pt x="143" y="11"/>
                        <a:pt x="143" y="11"/>
                        <a:pt x="142" y="11"/>
                      </a:cubicBezTo>
                      <a:cubicBezTo>
                        <a:pt x="144" y="9"/>
                        <a:pt x="147" y="7"/>
                        <a:pt x="150" y="7"/>
                      </a:cubicBezTo>
                      <a:close/>
                      <a:moveTo>
                        <a:pt x="219" y="122"/>
                      </a:moveTo>
                      <a:cubicBezTo>
                        <a:pt x="219" y="125"/>
                        <a:pt x="219" y="127"/>
                        <a:pt x="218" y="130"/>
                      </a:cubicBezTo>
                      <a:cubicBezTo>
                        <a:pt x="216" y="144"/>
                        <a:pt x="210" y="157"/>
                        <a:pt x="201" y="167"/>
                      </a:cubicBezTo>
                      <a:cubicBezTo>
                        <a:pt x="199" y="170"/>
                        <a:pt x="197" y="172"/>
                        <a:pt x="194" y="174"/>
                      </a:cubicBezTo>
                      <a:cubicBezTo>
                        <a:pt x="181" y="186"/>
                        <a:pt x="163" y="194"/>
                        <a:pt x="144" y="194"/>
                      </a:cubicBezTo>
                      <a:cubicBezTo>
                        <a:pt x="124" y="194"/>
                        <a:pt x="106" y="186"/>
                        <a:pt x="92" y="173"/>
                      </a:cubicBezTo>
                      <a:cubicBezTo>
                        <a:pt x="89" y="170"/>
                        <a:pt x="86" y="167"/>
                        <a:pt x="84" y="163"/>
                      </a:cubicBezTo>
                      <a:cubicBezTo>
                        <a:pt x="75" y="151"/>
                        <a:pt x="69" y="135"/>
                        <a:pt x="69" y="119"/>
                      </a:cubicBezTo>
                      <a:cubicBezTo>
                        <a:pt x="69" y="99"/>
                        <a:pt x="77" y="81"/>
                        <a:pt x="89" y="67"/>
                      </a:cubicBezTo>
                      <a:cubicBezTo>
                        <a:pt x="90" y="66"/>
                        <a:pt x="91" y="65"/>
                        <a:pt x="92" y="64"/>
                      </a:cubicBezTo>
                      <a:cubicBezTo>
                        <a:pt x="102" y="55"/>
                        <a:pt x="115" y="48"/>
                        <a:pt x="128" y="45"/>
                      </a:cubicBezTo>
                      <a:cubicBezTo>
                        <a:pt x="131" y="44"/>
                        <a:pt x="134" y="44"/>
                        <a:pt x="137" y="44"/>
                      </a:cubicBezTo>
                      <a:cubicBezTo>
                        <a:pt x="139" y="44"/>
                        <a:pt x="142" y="43"/>
                        <a:pt x="144" y="43"/>
                      </a:cubicBezTo>
                      <a:cubicBezTo>
                        <a:pt x="150" y="43"/>
                        <a:pt x="156" y="44"/>
                        <a:pt x="162" y="46"/>
                      </a:cubicBezTo>
                      <a:cubicBezTo>
                        <a:pt x="165" y="46"/>
                        <a:pt x="168" y="47"/>
                        <a:pt x="170" y="48"/>
                      </a:cubicBezTo>
                      <a:cubicBezTo>
                        <a:pt x="199" y="59"/>
                        <a:pt x="219" y="86"/>
                        <a:pt x="219" y="119"/>
                      </a:cubicBezTo>
                      <a:cubicBezTo>
                        <a:pt x="219" y="120"/>
                        <a:pt x="219" y="121"/>
                        <a:pt x="219" y="122"/>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676" name="Freeform 64"/>
                <p:cNvSpPr>
                  <a:spLocks noEditPoints="1"/>
                </p:cNvSpPr>
                <p:nvPr/>
              </p:nvSpPr>
              <p:spPr bwMode="auto">
                <a:xfrm>
                  <a:off x="3356" y="2304"/>
                  <a:ext cx="72" cy="111"/>
                </a:xfrm>
                <a:custGeom>
                  <a:avLst/>
                  <a:gdLst>
                    <a:gd name="T0" fmla="*/ 23 w 44"/>
                    <a:gd name="T1" fmla="*/ 0 h 68"/>
                    <a:gd name="T2" fmla="*/ 0 w 44"/>
                    <a:gd name="T3" fmla="*/ 35 h 68"/>
                    <a:gd name="T4" fmla="*/ 21 w 44"/>
                    <a:gd name="T5" fmla="*/ 68 h 68"/>
                    <a:gd name="T6" fmla="*/ 44 w 44"/>
                    <a:gd name="T7" fmla="*/ 34 h 68"/>
                    <a:gd name="T8" fmla="*/ 23 w 44"/>
                    <a:gd name="T9" fmla="*/ 0 h 68"/>
                    <a:gd name="T10" fmla="*/ 22 w 44"/>
                    <a:gd name="T11" fmla="*/ 61 h 68"/>
                    <a:gd name="T12" fmla="*/ 9 w 44"/>
                    <a:gd name="T13" fmla="*/ 35 h 68"/>
                    <a:gd name="T14" fmla="*/ 22 w 44"/>
                    <a:gd name="T15" fmla="*/ 7 h 68"/>
                    <a:gd name="T16" fmla="*/ 35 w 44"/>
                    <a:gd name="T17" fmla="*/ 34 h 68"/>
                    <a:gd name="T18" fmla="*/ 22 w 44"/>
                    <a:gd name="T19" fmla="*/ 61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4" h="68">
                      <a:moveTo>
                        <a:pt x="23" y="0"/>
                      </a:moveTo>
                      <a:cubicBezTo>
                        <a:pt x="9" y="0"/>
                        <a:pt x="0" y="13"/>
                        <a:pt x="0" y="35"/>
                      </a:cubicBezTo>
                      <a:cubicBezTo>
                        <a:pt x="0" y="56"/>
                        <a:pt x="9" y="68"/>
                        <a:pt x="21" y="68"/>
                      </a:cubicBezTo>
                      <a:cubicBezTo>
                        <a:pt x="36" y="68"/>
                        <a:pt x="44" y="56"/>
                        <a:pt x="44" y="34"/>
                      </a:cubicBezTo>
                      <a:cubicBezTo>
                        <a:pt x="44" y="13"/>
                        <a:pt x="36" y="0"/>
                        <a:pt x="23" y="0"/>
                      </a:cubicBezTo>
                      <a:close/>
                      <a:moveTo>
                        <a:pt x="22" y="61"/>
                      </a:moveTo>
                      <a:cubicBezTo>
                        <a:pt x="14" y="61"/>
                        <a:pt x="9" y="52"/>
                        <a:pt x="9" y="35"/>
                      </a:cubicBezTo>
                      <a:cubicBezTo>
                        <a:pt x="9" y="17"/>
                        <a:pt x="14" y="7"/>
                        <a:pt x="22" y="7"/>
                      </a:cubicBezTo>
                      <a:cubicBezTo>
                        <a:pt x="31" y="7"/>
                        <a:pt x="35" y="18"/>
                        <a:pt x="35" y="34"/>
                      </a:cubicBezTo>
                      <a:cubicBezTo>
                        <a:pt x="35" y="51"/>
                        <a:pt x="31" y="61"/>
                        <a:pt x="22" y="61"/>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677" name="Freeform 65"/>
                <p:cNvSpPr>
                  <a:spLocks noEditPoints="1"/>
                </p:cNvSpPr>
                <p:nvPr/>
              </p:nvSpPr>
              <p:spPr bwMode="auto">
                <a:xfrm>
                  <a:off x="3459" y="2304"/>
                  <a:ext cx="74" cy="111"/>
                </a:xfrm>
                <a:custGeom>
                  <a:avLst/>
                  <a:gdLst>
                    <a:gd name="T0" fmla="*/ 23 w 45"/>
                    <a:gd name="T1" fmla="*/ 0 h 68"/>
                    <a:gd name="T2" fmla="*/ 0 w 45"/>
                    <a:gd name="T3" fmla="*/ 35 h 68"/>
                    <a:gd name="T4" fmla="*/ 22 w 45"/>
                    <a:gd name="T5" fmla="*/ 68 h 68"/>
                    <a:gd name="T6" fmla="*/ 45 w 45"/>
                    <a:gd name="T7" fmla="*/ 34 h 68"/>
                    <a:gd name="T8" fmla="*/ 23 w 45"/>
                    <a:gd name="T9" fmla="*/ 0 h 68"/>
                    <a:gd name="T10" fmla="*/ 23 w 45"/>
                    <a:gd name="T11" fmla="*/ 61 h 68"/>
                    <a:gd name="T12" fmla="*/ 9 w 45"/>
                    <a:gd name="T13" fmla="*/ 35 h 68"/>
                    <a:gd name="T14" fmla="*/ 23 w 45"/>
                    <a:gd name="T15" fmla="*/ 7 h 68"/>
                    <a:gd name="T16" fmla="*/ 36 w 45"/>
                    <a:gd name="T17" fmla="*/ 34 h 68"/>
                    <a:gd name="T18" fmla="*/ 23 w 45"/>
                    <a:gd name="T19" fmla="*/ 61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5" h="68">
                      <a:moveTo>
                        <a:pt x="23" y="0"/>
                      </a:moveTo>
                      <a:cubicBezTo>
                        <a:pt x="10" y="0"/>
                        <a:pt x="0" y="13"/>
                        <a:pt x="0" y="35"/>
                      </a:cubicBezTo>
                      <a:cubicBezTo>
                        <a:pt x="1" y="56"/>
                        <a:pt x="9" y="68"/>
                        <a:pt x="22" y="68"/>
                      </a:cubicBezTo>
                      <a:cubicBezTo>
                        <a:pt x="37" y="68"/>
                        <a:pt x="45" y="56"/>
                        <a:pt x="45" y="34"/>
                      </a:cubicBezTo>
                      <a:cubicBezTo>
                        <a:pt x="45" y="13"/>
                        <a:pt x="37" y="0"/>
                        <a:pt x="23" y="0"/>
                      </a:cubicBezTo>
                      <a:close/>
                      <a:moveTo>
                        <a:pt x="23" y="61"/>
                      </a:moveTo>
                      <a:cubicBezTo>
                        <a:pt x="15" y="61"/>
                        <a:pt x="9" y="52"/>
                        <a:pt x="9" y="35"/>
                      </a:cubicBezTo>
                      <a:cubicBezTo>
                        <a:pt x="9" y="17"/>
                        <a:pt x="15" y="7"/>
                        <a:pt x="23" y="7"/>
                      </a:cubicBezTo>
                      <a:cubicBezTo>
                        <a:pt x="32" y="7"/>
                        <a:pt x="36" y="18"/>
                        <a:pt x="36" y="34"/>
                      </a:cubicBezTo>
                      <a:cubicBezTo>
                        <a:pt x="36" y="51"/>
                        <a:pt x="32" y="61"/>
                        <a:pt x="23" y="61"/>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678" name="Freeform 66"/>
                <p:cNvSpPr>
                  <a:spLocks/>
                </p:cNvSpPr>
                <p:nvPr/>
              </p:nvSpPr>
              <p:spPr bwMode="auto">
                <a:xfrm>
                  <a:off x="3576" y="2307"/>
                  <a:ext cx="36" cy="107"/>
                </a:xfrm>
                <a:custGeom>
                  <a:avLst/>
                  <a:gdLst>
                    <a:gd name="T0" fmla="*/ 23 w 36"/>
                    <a:gd name="T1" fmla="*/ 0 h 107"/>
                    <a:gd name="T2" fmla="*/ 0 w 36"/>
                    <a:gd name="T3" fmla="*/ 12 h 107"/>
                    <a:gd name="T4" fmla="*/ 3 w 36"/>
                    <a:gd name="T5" fmla="*/ 23 h 107"/>
                    <a:gd name="T6" fmla="*/ 21 w 36"/>
                    <a:gd name="T7" fmla="*/ 13 h 107"/>
                    <a:gd name="T8" fmla="*/ 21 w 36"/>
                    <a:gd name="T9" fmla="*/ 13 h 107"/>
                    <a:gd name="T10" fmla="*/ 21 w 36"/>
                    <a:gd name="T11" fmla="*/ 107 h 107"/>
                    <a:gd name="T12" fmla="*/ 36 w 36"/>
                    <a:gd name="T13" fmla="*/ 107 h 107"/>
                    <a:gd name="T14" fmla="*/ 36 w 36"/>
                    <a:gd name="T15" fmla="*/ 0 h 107"/>
                    <a:gd name="T16" fmla="*/ 23 w 36"/>
                    <a:gd name="T17" fmla="*/ 0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 h="107">
                      <a:moveTo>
                        <a:pt x="23" y="0"/>
                      </a:moveTo>
                      <a:lnTo>
                        <a:pt x="0" y="12"/>
                      </a:lnTo>
                      <a:lnTo>
                        <a:pt x="3" y="23"/>
                      </a:lnTo>
                      <a:lnTo>
                        <a:pt x="21" y="13"/>
                      </a:lnTo>
                      <a:lnTo>
                        <a:pt x="21" y="13"/>
                      </a:lnTo>
                      <a:lnTo>
                        <a:pt x="21" y="107"/>
                      </a:lnTo>
                      <a:lnTo>
                        <a:pt x="36" y="107"/>
                      </a:lnTo>
                      <a:lnTo>
                        <a:pt x="36" y="0"/>
                      </a:lnTo>
                      <a:lnTo>
                        <a:pt x="23"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679" name="Freeform 67"/>
                <p:cNvSpPr>
                  <a:spLocks/>
                </p:cNvSpPr>
                <p:nvPr/>
              </p:nvSpPr>
              <p:spPr bwMode="auto">
                <a:xfrm>
                  <a:off x="3367" y="2506"/>
                  <a:ext cx="35" cy="106"/>
                </a:xfrm>
                <a:custGeom>
                  <a:avLst/>
                  <a:gdLst>
                    <a:gd name="T0" fmla="*/ 23 w 35"/>
                    <a:gd name="T1" fmla="*/ 0 h 106"/>
                    <a:gd name="T2" fmla="*/ 0 w 35"/>
                    <a:gd name="T3" fmla="*/ 11 h 106"/>
                    <a:gd name="T4" fmla="*/ 2 w 35"/>
                    <a:gd name="T5" fmla="*/ 22 h 106"/>
                    <a:gd name="T6" fmla="*/ 22 w 35"/>
                    <a:gd name="T7" fmla="*/ 13 h 106"/>
                    <a:gd name="T8" fmla="*/ 22 w 35"/>
                    <a:gd name="T9" fmla="*/ 13 h 106"/>
                    <a:gd name="T10" fmla="*/ 22 w 35"/>
                    <a:gd name="T11" fmla="*/ 106 h 106"/>
                    <a:gd name="T12" fmla="*/ 35 w 35"/>
                    <a:gd name="T13" fmla="*/ 106 h 106"/>
                    <a:gd name="T14" fmla="*/ 35 w 35"/>
                    <a:gd name="T15" fmla="*/ 0 h 106"/>
                    <a:gd name="T16" fmla="*/ 23 w 35"/>
                    <a:gd name="T17" fmla="*/ 0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 h="106">
                      <a:moveTo>
                        <a:pt x="23" y="0"/>
                      </a:moveTo>
                      <a:lnTo>
                        <a:pt x="0" y="11"/>
                      </a:lnTo>
                      <a:lnTo>
                        <a:pt x="2" y="22"/>
                      </a:lnTo>
                      <a:lnTo>
                        <a:pt x="22" y="13"/>
                      </a:lnTo>
                      <a:lnTo>
                        <a:pt x="22" y="13"/>
                      </a:lnTo>
                      <a:lnTo>
                        <a:pt x="22" y="106"/>
                      </a:lnTo>
                      <a:lnTo>
                        <a:pt x="35" y="106"/>
                      </a:lnTo>
                      <a:lnTo>
                        <a:pt x="35" y="0"/>
                      </a:lnTo>
                      <a:lnTo>
                        <a:pt x="23"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680" name="Freeform 68"/>
                <p:cNvSpPr>
                  <a:spLocks noEditPoints="1"/>
                </p:cNvSpPr>
                <p:nvPr/>
              </p:nvSpPr>
              <p:spPr bwMode="auto">
                <a:xfrm>
                  <a:off x="3459" y="2504"/>
                  <a:ext cx="74" cy="110"/>
                </a:xfrm>
                <a:custGeom>
                  <a:avLst/>
                  <a:gdLst>
                    <a:gd name="T0" fmla="*/ 23 w 45"/>
                    <a:gd name="T1" fmla="*/ 0 h 67"/>
                    <a:gd name="T2" fmla="*/ 0 w 45"/>
                    <a:gd name="T3" fmla="*/ 34 h 67"/>
                    <a:gd name="T4" fmla="*/ 22 w 45"/>
                    <a:gd name="T5" fmla="*/ 67 h 67"/>
                    <a:gd name="T6" fmla="*/ 45 w 45"/>
                    <a:gd name="T7" fmla="*/ 33 h 67"/>
                    <a:gd name="T8" fmla="*/ 23 w 45"/>
                    <a:gd name="T9" fmla="*/ 0 h 67"/>
                    <a:gd name="T10" fmla="*/ 23 w 45"/>
                    <a:gd name="T11" fmla="*/ 60 h 67"/>
                    <a:gd name="T12" fmla="*/ 9 w 45"/>
                    <a:gd name="T13" fmla="*/ 34 h 67"/>
                    <a:gd name="T14" fmla="*/ 23 w 45"/>
                    <a:gd name="T15" fmla="*/ 6 h 67"/>
                    <a:gd name="T16" fmla="*/ 36 w 45"/>
                    <a:gd name="T17" fmla="*/ 33 h 67"/>
                    <a:gd name="T18" fmla="*/ 23 w 45"/>
                    <a:gd name="T19" fmla="*/ 60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5" h="67">
                      <a:moveTo>
                        <a:pt x="23" y="0"/>
                      </a:moveTo>
                      <a:cubicBezTo>
                        <a:pt x="10" y="0"/>
                        <a:pt x="0" y="12"/>
                        <a:pt x="0" y="34"/>
                      </a:cubicBezTo>
                      <a:cubicBezTo>
                        <a:pt x="1" y="55"/>
                        <a:pt x="9" y="67"/>
                        <a:pt x="22" y="67"/>
                      </a:cubicBezTo>
                      <a:cubicBezTo>
                        <a:pt x="37" y="67"/>
                        <a:pt x="45" y="55"/>
                        <a:pt x="45" y="33"/>
                      </a:cubicBezTo>
                      <a:cubicBezTo>
                        <a:pt x="45" y="12"/>
                        <a:pt x="37" y="0"/>
                        <a:pt x="23" y="0"/>
                      </a:cubicBezTo>
                      <a:close/>
                      <a:moveTo>
                        <a:pt x="23" y="60"/>
                      </a:moveTo>
                      <a:cubicBezTo>
                        <a:pt x="15" y="60"/>
                        <a:pt x="9" y="51"/>
                        <a:pt x="9" y="34"/>
                      </a:cubicBezTo>
                      <a:cubicBezTo>
                        <a:pt x="9" y="16"/>
                        <a:pt x="15" y="6"/>
                        <a:pt x="23" y="6"/>
                      </a:cubicBezTo>
                      <a:cubicBezTo>
                        <a:pt x="32" y="6"/>
                        <a:pt x="36" y="17"/>
                        <a:pt x="36" y="33"/>
                      </a:cubicBezTo>
                      <a:cubicBezTo>
                        <a:pt x="36" y="50"/>
                        <a:pt x="32" y="60"/>
                        <a:pt x="23" y="60"/>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681" name="Freeform 69"/>
                <p:cNvSpPr>
                  <a:spLocks/>
                </p:cNvSpPr>
                <p:nvPr/>
              </p:nvSpPr>
              <p:spPr bwMode="auto">
                <a:xfrm>
                  <a:off x="3576" y="2506"/>
                  <a:ext cx="36" cy="106"/>
                </a:xfrm>
                <a:custGeom>
                  <a:avLst/>
                  <a:gdLst>
                    <a:gd name="T0" fmla="*/ 23 w 36"/>
                    <a:gd name="T1" fmla="*/ 0 h 106"/>
                    <a:gd name="T2" fmla="*/ 0 w 36"/>
                    <a:gd name="T3" fmla="*/ 11 h 106"/>
                    <a:gd name="T4" fmla="*/ 3 w 36"/>
                    <a:gd name="T5" fmla="*/ 22 h 106"/>
                    <a:gd name="T6" fmla="*/ 21 w 36"/>
                    <a:gd name="T7" fmla="*/ 13 h 106"/>
                    <a:gd name="T8" fmla="*/ 21 w 36"/>
                    <a:gd name="T9" fmla="*/ 13 h 106"/>
                    <a:gd name="T10" fmla="*/ 21 w 36"/>
                    <a:gd name="T11" fmla="*/ 106 h 106"/>
                    <a:gd name="T12" fmla="*/ 36 w 36"/>
                    <a:gd name="T13" fmla="*/ 106 h 106"/>
                    <a:gd name="T14" fmla="*/ 36 w 36"/>
                    <a:gd name="T15" fmla="*/ 0 h 106"/>
                    <a:gd name="T16" fmla="*/ 23 w 36"/>
                    <a:gd name="T17" fmla="*/ 0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 h="106">
                      <a:moveTo>
                        <a:pt x="23" y="0"/>
                      </a:moveTo>
                      <a:lnTo>
                        <a:pt x="0" y="11"/>
                      </a:lnTo>
                      <a:lnTo>
                        <a:pt x="3" y="22"/>
                      </a:lnTo>
                      <a:lnTo>
                        <a:pt x="21" y="13"/>
                      </a:lnTo>
                      <a:lnTo>
                        <a:pt x="21" y="13"/>
                      </a:lnTo>
                      <a:lnTo>
                        <a:pt x="21" y="106"/>
                      </a:lnTo>
                      <a:lnTo>
                        <a:pt x="36" y="106"/>
                      </a:lnTo>
                      <a:lnTo>
                        <a:pt x="36" y="0"/>
                      </a:lnTo>
                      <a:lnTo>
                        <a:pt x="23"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682" name="Freeform 70"/>
                <p:cNvSpPr>
                  <a:spLocks noEditPoints="1"/>
                </p:cNvSpPr>
                <p:nvPr/>
              </p:nvSpPr>
              <p:spPr bwMode="auto">
                <a:xfrm>
                  <a:off x="3670" y="2504"/>
                  <a:ext cx="72" cy="110"/>
                </a:xfrm>
                <a:custGeom>
                  <a:avLst/>
                  <a:gdLst>
                    <a:gd name="T0" fmla="*/ 23 w 44"/>
                    <a:gd name="T1" fmla="*/ 0 h 67"/>
                    <a:gd name="T2" fmla="*/ 0 w 44"/>
                    <a:gd name="T3" fmla="*/ 34 h 67"/>
                    <a:gd name="T4" fmla="*/ 22 w 44"/>
                    <a:gd name="T5" fmla="*/ 67 h 67"/>
                    <a:gd name="T6" fmla="*/ 44 w 44"/>
                    <a:gd name="T7" fmla="*/ 33 h 67"/>
                    <a:gd name="T8" fmla="*/ 23 w 44"/>
                    <a:gd name="T9" fmla="*/ 0 h 67"/>
                    <a:gd name="T10" fmla="*/ 22 w 44"/>
                    <a:gd name="T11" fmla="*/ 60 h 67"/>
                    <a:gd name="T12" fmla="*/ 9 w 44"/>
                    <a:gd name="T13" fmla="*/ 34 h 67"/>
                    <a:gd name="T14" fmla="*/ 22 w 44"/>
                    <a:gd name="T15" fmla="*/ 6 h 67"/>
                    <a:gd name="T16" fmla="*/ 36 w 44"/>
                    <a:gd name="T17" fmla="*/ 33 h 67"/>
                    <a:gd name="T18" fmla="*/ 22 w 44"/>
                    <a:gd name="T19" fmla="*/ 60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4" h="67">
                      <a:moveTo>
                        <a:pt x="23" y="0"/>
                      </a:moveTo>
                      <a:cubicBezTo>
                        <a:pt x="9" y="0"/>
                        <a:pt x="0" y="12"/>
                        <a:pt x="0" y="34"/>
                      </a:cubicBezTo>
                      <a:cubicBezTo>
                        <a:pt x="0" y="55"/>
                        <a:pt x="9" y="67"/>
                        <a:pt x="22" y="67"/>
                      </a:cubicBezTo>
                      <a:cubicBezTo>
                        <a:pt x="36" y="67"/>
                        <a:pt x="44" y="55"/>
                        <a:pt x="44" y="33"/>
                      </a:cubicBezTo>
                      <a:cubicBezTo>
                        <a:pt x="44" y="12"/>
                        <a:pt x="37" y="0"/>
                        <a:pt x="23" y="0"/>
                      </a:cubicBezTo>
                      <a:close/>
                      <a:moveTo>
                        <a:pt x="22" y="60"/>
                      </a:moveTo>
                      <a:cubicBezTo>
                        <a:pt x="14" y="60"/>
                        <a:pt x="9" y="51"/>
                        <a:pt x="9" y="34"/>
                      </a:cubicBezTo>
                      <a:cubicBezTo>
                        <a:pt x="9" y="16"/>
                        <a:pt x="14" y="6"/>
                        <a:pt x="22" y="6"/>
                      </a:cubicBezTo>
                      <a:cubicBezTo>
                        <a:pt x="31" y="6"/>
                        <a:pt x="36" y="17"/>
                        <a:pt x="36" y="33"/>
                      </a:cubicBezTo>
                      <a:cubicBezTo>
                        <a:pt x="36" y="50"/>
                        <a:pt x="31" y="60"/>
                        <a:pt x="22" y="60"/>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683" name="Freeform 71"/>
                <p:cNvSpPr>
                  <a:spLocks/>
                </p:cNvSpPr>
                <p:nvPr/>
              </p:nvSpPr>
              <p:spPr bwMode="auto">
                <a:xfrm>
                  <a:off x="3786" y="2506"/>
                  <a:ext cx="35" cy="106"/>
                </a:xfrm>
                <a:custGeom>
                  <a:avLst/>
                  <a:gdLst>
                    <a:gd name="T0" fmla="*/ 23 w 35"/>
                    <a:gd name="T1" fmla="*/ 0 h 106"/>
                    <a:gd name="T2" fmla="*/ 0 w 35"/>
                    <a:gd name="T3" fmla="*/ 11 h 106"/>
                    <a:gd name="T4" fmla="*/ 2 w 35"/>
                    <a:gd name="T5" fmla="*/ 22 h 106"/>
                    <a:gd name="T6" fmla="*/ 22 w 35"/>
                    <a:gd name="T7" fmla="*/ 13 h 106"/>
                    <a:gd name="T8" fmla="*/ 22 w 35"/>
                    <a:gd name="T9" fmla="*/ 13 h 106"/>
                    <a:gd name="T10" fmla="*/ 22 w 35"/>
                    <a:gd name="T11" fmla="*/ 106 h 106"/>
                    <a:gd name="T12" fmla="*/ 35 w 35"/>
                    <a:gd name="T13" fmla="*/ 106 h 106"/>
                    <a:gd name="T14" fmla="*/ 35 w 35"/>
                    <a:gd name="T15" fmla="*/ 0 h 106"/>
                    <a:gd name="T16" fmla="*/ 23 w 35"/>
                    <a:gd name="T17" fmla="*/ 0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 h="106">
                      <a:moveTo>
                        <a:pt x="23" y="0"/>
                      </a:moveTo>
                      <a:lnTo>
                        <a:pt x="0" y="11"/>
                      </a:lnTo>
                      <a:lnTo>
                        <a:pt x="2" y="22"/>
                      </a:lnTo>
                      <a:lnTo>
                        <a:pt x="22" y="13"/>
                      </a:lnTo>
                      <a:lnTo>
                        <a:pt x="22" y="13"/>
                      </a:lnTo>
                      <a:lnTo>
                        <a:pt x="22" y="106"/>
                      </a:lnTo>
                      <a:lnTo>
                        <a:pt x="35" y="106"/>
                      </a:lnTo>
                      <a:lnTo>
                        <a:pt x="35" y="0"/>
                      </a:lnTo>
                      <a:lnTo>
                        <a:pt x="23"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684" name="Freeform 72"/>
                <p:cNvSpPr>
                  <a:spLocks/>
                </p:cNvSpPr>
                <p:nvPr/>
              </p:nvSpPr>
              <p:spPr bwMode="auto">
                <a:xfrm>
                  <a:off x="3890" y="2506"/>
                  <a:ext cx="36" cy="106"/>
                </a:xfrm>
                <a:custGeom>
                  <a:avLst/>
                  <a:gdLst>
                    <a:gd name="T0" fmla="*/ 24 w 36"/>
                    <a:gd name="T1" fmla="*/ 0 h 106"/>
                    <a:gd name="T2" fmla="*/ 0 w 36"/>
                    <a:gd name="T3" fmla="*/ 11 h 106"/>
                    <a:gd name="T4" fmla="*/ 3 w 36"/>
                    <a:gd name="T5" fmla="*/ 22 h 106"/>
                    <a:gd name="T6" fmla="*/ 21 w 36"/>
                    <a:gd name="T7" fmla="*/ 13 h 106"/>
                    <a:gd name="T8" fmla="*/ 23 w 36"/>
                    <a:gd name="T9" fmla="*/ 13 h 106"/>
                    <a:gd name="T10" fmla="*/ 23 w 36"/>
                    <a:gd name="T11" fmla="*/ 106 h 106"/>
                    <a:gd name="T12" fmla="*/ 36 w 36"/>
                    <a:gd name="T13" fmla="*/ 106 h 106"/>
                    <a:gd name="T14" fmla="*/ 36 w 36"/>
                    <a:gd name="T15" fmla="*/ 0 h 106"/>
                    <a:gd name="T16" fmla="*/ 24 w 36"/>
                    <a:gd name="T17" fmla="*/ 0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 h="106">
                      <a:moveTo>
                        <a:pt x="24" y="0"/>
                      </a:moveTo>
                      <a:lnTo>
                        <a:pt x="0" y="11"/>
                      </a:lnTo>
                      <a:lnTo>
                        <a:pt x="3" y="22"/>
                      </a:lnTo>
                      <a:lnTo>
                        <a:pt x="21" y="13"/>
                      </a:lnTo>
                      <a:lnTo>
                        <a:pt x="23" y="13"/>
                      </a:lnTo>
                      <a:lnTo>
                        <a:pt x="23" y="106"/>
                      </a:lnTo>
                      <a:lnTo>
                        <a:pt x="36" y="106"/>
                      </a:lnTo>
                      <a:lnTo>
                        <a:pt x="36" y="0"/>
                      </a:lnTo>
                      <a:lnTo>
                        <a:pt x="24"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685" name="Freeform 73"/>
                <p:cNvSpPr>
                  <a:spLocks/>
                </p:cNvSpPr>
                <p:nvPr/>
              </p:nvSpPr>
              <p:spPr bwMode="auto">
                <a:xfrm>
                  <a:off x="3995" y="2506"/>
                  <a:ext cx="36" cy="106"/>
                </a:xfrm>
                <a:custGeom>
                  <a:avLst/>
                  <a:gdLst>
                    <a:gd name="T0" fmla="*/ 23 w 36"/>
                    <a:gd name="T1" fmla="*/ 0 h 106"/>
                    <a:gd name="T2" fmla="*/ 0 w 36"/>
                    <a:gd name="T3" fmla="*/ 11 h 106"/>
                    <a:gd name="T4" fmla="*/ 3 w 36"/>
                    <a:gd name="T5" fmla="*/ 22 h 106"/>
                    <a:gd name="T6" fmla="*/ 21 w 36"/>
                    <a:gd name="T7" fmla="*/ 13 h 106"/>
                    <a:gd name="T8" fmla="*/ 21 w 36"/>
                    <a:gd name="T9" fmla="*/ 13 h 106"/>
                    <a:gd name="T10" fmla="*/ 21 w 36"/>
                    <a:gd name="T11" fmla="*/ 106 h 106"/>
                    <a:gd name="T12" fmla="*/ 36 w 36"/>
                    <a:gd name="T13" fmla="*/ 106 h 106"/>
                    <a:gd name="T14" fmla="*/ 36 w 36"/>
                    <a:gd name="T15" fmla="*/ 0 h 106"/>
                    <a:gd name="T16" fmla="*/ 23 w 36"/>
                    <a:gd name="T17" fmla="*/ 0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 h="106">
                      <a:moveTo>
                        <a:pt x="23" y="0"/>
                      </a:moveTo>
                      <a:lnTo>
                        <a:pt x="0" y="11"/>
                      </a:lnTo>
                      <a:lnTo>
                        <a:pt x="3" y="22"/>
                      </a:lnTo>
                      <a:lnTo>
                        <a:pt x="21" y="13"/>
                      </a:lnTo>
                      <a:lnTo>
                        <a:pt x="21" y="13"/>
                      </a:lnTo>
                      <a:lnTo>
                        <a:pt x="21" y="106"/>
                      </a:lnTo>
                      <a:lnTo>
                        <a:pt x="36" y="106"/>
                      </a:lnTo>
                      <a:lnTo>
                        <a:pt x="36" y="0"/>
                      </a:lnTo>
                      <a:lnTo>
                        <a:pt x="23"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grpSp>
        </p:grpSp>
      </p:grpSp>
      <p:grpSp>
        <p:nvGrpSpPr>
          <p:cNvPr id="690" name="Group 689"/>
          <p:cNvGrpSpPr/>
          <p:nvPr/>
        </p:nvGrpSpPr>
        <p:grpSpPr>
          <a:xfrm>
            <a:off x="6306843" y="3375036"/>
            <a:ext cx="1308266" cy="2061925"/>
            <a:chOff x="7601250" y="3348275"/>
            <a:chExt cx="1308266" cy="2061925"/>
          </a:xfrm>
        </p:grpSpPr>
        <p:sp>
          <p:nvSpPr>
            <p:cNvPr id="691" name="Rectangle 690"/>
            <p:cNvSpPr/>
            <p:nvPr/>
          </p:nvSpPr>
          <p:spPr>
            <a:xfrm rot="16200000">
              <a:off x="7472205" y="4026548"/>
              <a:ext cx="1581912" cy="225366"/>
            </a:xfrm>
            <a:prstGeom prst="rect">
              <a:avLst/>
            </a:prstGeom>
            <a:solidFill>
              <a:schemeClr val="bg2">
                <a:lumMod val="85000"/>
                <a:lumOff val="15000"/>
              </a:schemeClr>
            </a:solidFill>
            <a:ln w="9525">
              <a:noFill/>
              <a:miter lim="800000"/>
              <a:headEnd/>
              <a:tailEnd/>
            </a:ln>
          </p:spPr>
          <p:txBody>
            <a:bodyPr wrap="square" rtlCol="0" anchor="ctr"/>
            <a:lstStyle/>
            <a:p>
              <a:pPr algn="ctr" defTabSz="914126"/>
              <a:endParaRPr lang="en-US" sz="1799" kern="0" dirty="0">
                <a:solidFill>
                  <a:sysClr val="windowText" lastClr="000000"/>
                </a:solidFill>
              </a:endParaRPr>
            </a:p>
          </p:txBody>
        </p:sp>
        <p:sp>
          <p:nvSpPr>
            <p:cNvPr id="692" name="Rectangle 691"/>
            <p:cNvSpPr/>
            <p:nvPr/>
          </p:nvSpPr>
          <p:spPr>
            <a:xfrm>
              <a:off x="8024333" y="4848146"/>
              <a:ext cx="478529" cy="122874"/>
            </a:xfrm>
            <a:prstGeom prst="rect">
              <a:avLst/>
            </a:prstGeom>
            <a:solidFill>
              <a:schemeClr val="bg2"/>
            </a:solidFill>
            <a:ln w="9525">
              <a:noFill/>
              <a:miter lim="800000"/>
              <a:headEnd/>
              <a:tailEnd/>
            </a:ln>
          </p:spPr>
          <p:txBody>
            <a:bodyPr wrap="square" rtlCol="0" anchor="ctr"/>
            <a:lstStyle/>
            <a:p>
              <a:pPr algn="ctr" defTabSz="914126"/>
              <a:endParaRPr lang="en-US" sz="1799" kern="0" dirty="0">
                <a:solidFill>
                  <a:sysClr val="windowText" lastClr="000000"/>
                </a:solidFill>
                <a:latin typeface="Arial"/>
              </a:endParaRPr>
            </a:p>
          </p:txBody>
        </p:sp>
        <p:sp>
          <p:nvSpPr>
            <p:cNvPr id="693" name="Freeform 13"/>
            <p:cNvSpPr>
              <a:spLocks noEditPoints="1"/>
            </p:cNvSpPr>
            <p:nvPr/>
          </p:nvSpPr>
          <p:spPr bwMode="auto">
            <a:xfrm>
              <a:off x="8003140" y="4835830"/>
              <a:ext cx="520044" cy="155332"/>
            </a:xfrm>
            <a:custGeom>
              <a:avLst/>
              <a:gdLst>
                <a:gd name="T0" fmla="*/ 230 w 241"/>
                <a:gd name="T1" fmla="*/ 0 h 70"/>
                <a:gd name="T2" fmla="*/ 11 w 241"/>
                <a:gd name="T3" fmla="*/ 0 h 70"/>
                <a:gd name="T4" fmla="*/ 0 w 241"/>
                <a:gd name="T5" fmla="*/ 11 h 70"/>
                <a:gd name="T6" fmla="*/ 0 w 241"/>
                <a:gd name="T7" fmla="*/ 58 h 70"/>
                <a:gd name="T8" fmla="*/ 11 w 241"/>
                <a:gd name="T9" fmla="*/ 70 h 70"/>
                <a:gd name="T10" fmla="*/ 230 w 241"/>
                <a:gd name="T11" fmla="*/ 70 h 70"/>
                <a:gd name="T12" fmla="*/ 241 w 241"/>
                <a:gd name="T13" fmla="*/ 58 h 70"/>
                <a:gd name="T14" fmla="*/ 241 w 241"/>
                <a:gd name="T15" fmla="*/ 11 h 70"/>
                <a:gd name="T16" fmla="*/ 230 w 241"/>
                <a:gd name="T17" fmla="*/ 0 h 70"/>
                <a:gd name="T18" fmla="*/ 163 w 241"/>
                <a:gd name="T19" fmla="*/ 45 h 70"/>
                <a:gd name="T20" fmla="*/ 25 w 241"/>
                <a:gd name="T21" fmla="*/ 45 h 70"/>
                <a:gd name="T22" fmla="*/ 25 w 241"/>
                <a:gd name="T23" fmla="*/ 24 h 70"/>
                <a:gd name="T24" fmla="*/ 163 w 241"/>
                <a:gd name="T25" fmla="*/ 24 h 70"/>
                <a:gd name="T26" fmla="*/ 163 w 241"/>
                <a:gd name="T27" fmla="*/ 45 h 70"/>
                <a:gd name="T28" fmla="*/ 212 w 241"/>
                <a:gd name="T29" fmla="*/ 44 h 70"/>
                <a:gd name="T30" fmla="*/ 202 w 241"/>
                <a:gd name="T31" fmla="*/ 35 h 70"/>
                <a:gd name="T32" fmla="*/ 212 w 241"/>
                <a:gd name="T33" fmla="*/ 25 h 70"/>
                <a:gd name="T34" fmla="*/ 222 w 241"/>
                <a:gd name="T35" fmla="*/ 35 h 70"/>
                <a:gd name="T36" fmla="*/ 212 w 241"/>
                <a:gd name="T37" fmla="*/ 44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41" h="70">
                  <a:moveTo>
                    <a:pt x="230" y="0"/>
                  </a:moveTo>
                  <a:cubicBezTo>
                    <a:pt x="11" y="0"/>
                    <a:pt x="11" y="0"/>
                    <a:pt x="11" y="0"/>
                  </a:cubicBezTo>
                  <a:cubicBezTo>
                    <a:pt x="5" y="0"/>
                    <a:pt x="0" y="5"/>
                    <a:pt x="0" y="11"/>
                  </a:cubicBezTo>
                  <a:cubicBezTo>
                    <a:pt x="0" y="58"/>
                    <a:pt x="0" y="58"/>
                    <a:pt x="0" y="58"/>
                  </a:cubicBezTo>
                  <a:cubicBezTo>
                    <a:pt x="0" y="65"/>
                    <a:pt x="5" y="70"/>
                    <a:pt x="11" y="70"/>
                  </a:cubicBezTo>
                  <a:cubicBezTo>
                    <a:pt x="230" y="70"/>
                    <a:pt x="230" y="70"/>
                    <a:pt x="230" y="70"/>
                  </a:cubicBezTo>
                  <a:cubicBezTo>
                    <a:pt x="236" y="70"/>
                    <a:pt x="241" y="65"/>
                    <a:pt x="241" y="58"/>
                  </a:cubicBezTo>
                  <a:cubicBezTo>
                    <a:pt x="241" y="11"/>
                    <a:pt x="241" y="11"/>
                    <a:pt x="241" y="11"/>
                  </a:cubicBezTo>
                  <a:cubicBezTo>
                    <a:pt x="241" y="5"/>
                    <a:pt x="236" y="0"/>
                    <a:pt x="230" y="0"/>
                  </a:cubicBezTo>
                  <a:close/>
                  <a:moveTo>
                    <a:pt x="163" y="45"/>
                  </a:moveTo>
                  <a:cubicBezTo>
                    <a:pt x="25" y="45"/>
                    <a:pt x="25" y="45"/>
                    <a:pt x="25" y="45"/>
                  </a:cubicBezTo>
                  <a:cubicBezTo>
                    <a:pt x="25" y="24"/>
                    <a:pt x="25" y="24"/>
                    <a:pt x="25" y="24"/>
                  </a:cubicBezTo>
                  <a:cubicBezTo>
                    <a:pt x="163" y="24"/>
                    <a:pt x="163" y="24"/>
                    <a:pt x="163" y="24"/>
                  </a:cubicBezTo>
                  <a:lnTo>
                    <a:pt x="163" y="45"/>
                  </a:lnTo>
                  <a:close/>
                  <a:moveTo>
                    <a:pt x="212" y="44"/>
                  </a:moveTo>
                  <a:cubicBezTo>
                    <a:pt x="207" y="44"/>
                    <a:pt x="202" y="40"/>
                    <a:pt x="202" y="35"/>
                  </a:cubicBezTo>
                  <a:cubicBezTo>
                    <a:pt x="202" y="29"/>
                    <a:pt x="207" y="25"/>
                    <a:pt x="212" y="25"/>
                  </a:cubicBezTo>
                  <a:cubicBezTo>
                    <a:pt x="218" y="25"/>
                    <a:pt x="222" y="29"/>
                    <a:pt x="222" y="35"/>
                  </a:cubicBezTo>
                  <a:cubicBezTo>
                    <a:pt x="222" y="40"/>
                    <a:pt x="218" y="44"/>
                    <a:pt x="212" y="44"/>
                  </a:cubicBezTo>
                  <a:close/>
                </a:path>
              </a:pathLst>
            </a:custGeom>
            <a:solidFill>
              <a:srgbClr val="707072"/>
            </a:solidFill>
            <a:ln w="12700">
              <a:noFill/>
            </a:ln>
          </p:spPr>
          <p:txBody>
            <a:bodyPr vert="horz" wrap="square" lIns="91416" tIns="45708" rIns="91416" bIns="45708" numCol="1" anchor="t" anchorCtr="0" compatLnSpc="1">
              <a:prstTxWarp prst="textNoShape">
                <a:avLst/>
              </a:prstTxWarp>
            </a:bodyPr>
            <a:lstStyle/>
            <a:p>
              <a:pPr defTabSz="914126"/>
              <a:endParaRPr lang="en-US" sz="1799" kern="0">
                <a:solidFill>
                  <a:sysClr val="windowText" lastClr="000000"/>
                </a:solidFill>
              </a:endParaRPr>
            </a:p>
          </p:txBody>
        </p:sp>
        <p:sp>
          <p:nvSpPr>
            <p:cNvPr id="694" name="Rectangle 693"/>
            <p:cNvSpPr/>
            <p:nvPr/>
          </p:nvSpPr>
          <p:spPr>
            <a:xfrm flipH="1">
              <a:off x="7601250" y="5010090"/>
              <a:ext cx="1308266" cy="400110"/>
            </a:xfrm>
            <a:prstGeom prst="rect">
              <a:avLst/>
            </a:prstGeom>
          </p:spPr>
          <p:txBody>
            <a:bodyPr wrap="square" anchor="t" anchorCtr="0">
              <a:spAutoFit/>
            </a:bodyPr>
            <a:lstStyle/>
            <a:p>
              <a:pPr algn="ctr" defTabSz="914126"/>
              <a:r>
                <a:rPr lang="en-US" sz="1000" kern="0" dirty="0">
                  <a:solidFill>
                    <a:sysClr val="windowText" lastClr="000000"/>
                  </a:solidFill>
                </a:rPr>
                <a:t>Data Center</a:t>
              </a:r>
            </a:p>
            <a:p>
              <a:pPr algn="ctr" defTabSz="914126"/>
              <a:r>
                <a:rPr lang="en-US" sz="1000" kern="0" dirty="0">
                  <a:solidFill>
                    <a:sysClr val="windowText" lastClr="000000"/>
                  </a:solidFill>
                </a:rPr>
                <a:t>Security</a:t>
              </a:r>
            </a:p>
          </p:txBody>
        </p:sp>
        <p:cxnSp>
          <p:nvCxnSpPr>
            <p:cNvPr id="695" name="Straight Connector 694"/>
            <p:cNvCxnSpPr/>
            <p:nvPr/>
          </p:nvCxnSpPr>
          <p:spPr>
            <a:xfrm>
              <a:off x="8261914" y="3464461"/>
              <a:ext cx="0" cy="1280160"/>
            </a:xfrm>
            <a:prstGeom prst="line">
              <a:avLst/>
            </a:prstGeom>
            <a:noFill/>
            <a:ln w="38100" cap="rnd" cmpd="sng" algn="ctr">
              <a:solidFill>
                <a:schemeClr val="tx2">
                  <a:lumMod val="50000"/>
                  <a:lumOff val="50000"/>
                </a:schemeClr>
              </a:solidFill>
              <a:prstDash val="sysDot"/>
              <a:miter lim="800000"/>
              <a:headEnd type="triangle" w="med" len="med"/>
              <a:tailEnd type="triangle" w="med" len="med"/>
            </a:ln>
            <a:effectLst/>
          </p:spPr>
        </p:cxnSp>
      </p:grpSp>
      <p:grpSp>
        <p:nvGrpSpPr>
          <p:cNvPr id="696" name="Group 695"/>
          <p:cNvGrpSpPr/>
          <p:nvPr/>
        </p:nvGrpSpPr>
        <p:grpSpPr>
          <a:xfrm>
            <a:off x="5339761" y="3348275"/>
            <a:ext cx="848570" cy="1908036"/>
            <a:chOff x="5680384" y="3348275"/>
            <a:chExt cx="848570" cy="1908036"/>
          </a:xfrm>
        </p:grpSpPr>
        <p:sp>
          <p:nvSpPr>
            <p:cNvPr id="697" name="Rectangle 696"/>
            <p:cNvSpPr/>
            <p:nvPr/>
          </p:nvSpPr>
          <p:spPr>
            <a:xfrm rot="16200000">
              <a:off x="5321491" y="4026548"/>
              <a:ext cx="1581912" cy="225366"/>
            </a:xfrm>
            <a:prstGeom prst="rect">
              <a:avLst/>
            </a:prstGeom>
            <a:solidFill>
              <a:schemeClr val="bg2">
                <a:lumMod val="85000"/>
                <a:lumOff val="15000"/>
              </a:schemeClr>
            </a:solidFill>
            <a:ln w="9525">
              <a:noFill/>
              <a:miter lim="800000"/>
              <a:headEnd/>
              <a:tailEnd/>
            </a:ln>
          </p:spPr>
          <p:txBody>
            <a:bodyPr wrap="square" rtlCol="0" anchor="ctr"/>
            <a:lstStyle/>
            <a:p>
              <a:pPr algn="ctr" defTabSz="914126"/>
              <a:endParaRPr lang="en-US" sz="1000" kern="0" dirty="0">
                <a:solidFill>
                  <a:sysClr val="windowText" lastClr="000000"/>
                </a:solidFill>
              </a:endParaRPr>
            </a:p>
          </p:txBody>
        </p:sp>
        <p:sp>
          <p:nvSpPr>
            <p:cNvPr id="698" name="Rectangle 697"/>
            <p:cNvSpPr/>
            <p:nvPr/>
          </p:nvSpPr>
          <p:spPr>
            <a:xfrm>
              <a:off x="5873619" y="4848146"/>
              <a:ext cx="478529" cy="122874"/>
            </a:xfrm>
            <a:prstGeom prst="rect">
              <a:avLst/>
            </a:prstGeom>
            <a:solidFill>
              <a:schemeClr val="bg2"/>
            </a:solidFill>
            <a:ln w="9525">
              <a:noFill/>
              <a:miter lim="800000"/>
              <a:headEnd/>
              <a:tailEnd/>
            </a:ln>
          </p:spPr>
          <p:txBody>
            <a:bodyPr wrap="square" rtlCol="0" anchor="ctr"/>
            <a:lstStyle/>
            <a:p>
              <a:pPr algn="ctr" defTabSz="914126"/>
              <a:endParaRPr lang="en-US" sz="1000" kern="0" dirty="0">
                <a:solidFill>
                  <a:sysClr val="windowText" lastClr="000000"/>
                </a:solidFill>
                <a:latin typeface="Arial"/>
              </a:endParaRPr>
            </a:p>
          </p:txBody>
        </p:sp>
        <p:sp>
          <p:nvSpPr>
            <p:cNvPr id="699" name="Freeform 13"/>
            <p:cNvSpPr>
              <a:spLocks noEditPoints="1"/>
            </p:cNvSpPr>
            <p:nvPr/>
          </p:nvSpPr>
          <p:spPr bwMode="auto">
            <a:xfrm>
              <a:off x="5852426" y="4835830"/>
              <a:ext cx="520044" cy="155332"/>
            </a:xfrm>
            <a:custGeom>
              <a:avLst/>
              <a:gdLst>
                <a:gd name="T0" fmla="*/ 230 w 241"/>
                <a:gd name="T1" fmla="*/ 0 h 70"/>
                <a:gd name="T2" fmla="*/ 11 w 241"/>
                <a:gd name="T3" fmla="*/ 0 h 70"/>
                <a:gd name="T4" fmla="*/ 0 w 241"/>
                <a:gd name="T5" fmla="*/ 11 h 70"/>
                <a:gd name="T6" fmla="*/ 0 w 241"/>
                <a:gd name="T7" fmla="*/ 58 h 70"/>
                <a:gd name="T8" fmla="*/ 11 w 241"/>
                <a:gd name="T9" fmla="*/ 70 h 70"/>
                <a:gd name="T10" fmla="*/ 230 w 241"/>
                <a:gd name="T11" fmla="*/ 70 h 70"/>
                <a:gd name="T12" fmla="*/ 241 w 241"/>
                <a:gd name="T13" fmla="*/ 58 h 70"/>
                <a:gd name="T14" fmla="*/ 241 w 241"/>
                <a:gd name="T15" fmla="*/ 11 h 70"/>
                <a:gd name="T16" fmla="*/ 230 w 241"/>
                <a:gd name="T17" fmla="*/ 0 h 70"/>
                <a:gd name="T18" fmla="*/ 163 w 241"/>
                <a:gd name="T19" fmla="*/ 45 h 70"/>
                <a:gd name="T20" fmla="*/ 25 w 241"/>
                <a:gd name="T21" fmla="*/ 45 h 70"/>
                <a:gd name="T22" fmla="*/ 25 w 241"/>
                <a:gd name="T23" fmla="*/ 24 h 70"/>
                <a:gd name="T24" fmla="*/ 163 w 241"/>
                <a:gd name="T25" fmla="*/ 24 h 70"/>
                <a:gd name="T26" fmla="*/ 163 w 241"/>
                <a:gd name="T27" fmla="*/ 45 h 70"/>
                <a:gd name="T28" fmla="*/ 212 w 241"/>
                <a:gd name="T29" fmla="*/ 44 h 70"/>
                <a:gd name="T30" fmla="*/ 202 w 241"/>
                <a:gd name="T31" fmla="*/ 35 h 70"/>
                <a:gd name="T32" fmla="*/ 212 w 241"/>
                <a:gd name="T33" fmla="*/ 25 h 70"/>
                <a:gd name="T34" fmla="*/ 222 w 241"/>
                <a:gd name="T35" fmla="*/ 35 h 70"/>
                <a:gd name="T36" fmla="*/ 212 w 241"/>
                <a:gd name="T37" fmla="*/ 44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41" h="70">
                  <a:moveTo>
                    <a:pt x="230" y="0"/>
                  </a:moveTo>
                  <a:cubicBezTo>
                    <a:pt x="11" y="0"/>
                    <a:pt x="11" y="0"/>
                    <a:pt x="11" y="0"/>
                  </a:cubicBezTo>
                  <a:cubicBezTo>
                    <a:pt x="5" y="0"/>
                    <a:pt x="0" y="5"/>
                    <a:pt x="0" y="11"/>
                  </a:cubicBezTo>
                  <a:cubicBezTo>
                    <a:pt x="0" y="58"/>
                    <a:pt x="0" y="58"/>
                    <a:pt x="0" y="58"/>
                  </a:cubicBezTo>
                  <a:cubicBezTo>
                    <a:pt x="0" y="65"/>
                    <a:pt x="5" y="70"/>
                    <a:pt x="11" y="70"/>
                  </a:cubicBezTo>
                  <a:cubicBezTo>
                    <a:pt x="230" y="70"/>
                    <a:pt x="230" y="70"/>
                    <a:pt x="230" y="70"/>
                  </a:cubicBezTo>
                  <a:cubicBezTo>
                    <a:pt x="236" y="70"/>
                    <a:pt x="241" y="65"/>
                    <a:pt x="241" y="58"/>
                  </a:cubicBezTo>
                  <a:cubicBezTo>
                    <a:pt x="241" y="11"/>
                    <a:pt x="241" y="11"/>
                    <a:pt x="241" y="11"/>
                  </a:cubicBezTo>
                  <a:cubicBezTo>
                    <a:pt x="241" y="5"/>
                    <a:pt x="236" y="0"/>
                    <a:pt x="230" y="0"/>
                  </a:cubicBezTo>
                  <a:close/>
                  <a:moveTo>
                    <a:pt x="163" y="45"/>
                  </a:moveTo>
                  <a:cubicBezTo>
                    <a:pt x="25" y="45"/>
                    <a:pt x="25" y="45"/>
                    <a:pt x="25" y="45"/>
                  </a:cubicBezTo>
                  <a:cubicBezTo>
                    <a:pt x="25" y="24"/>
                    <a:pt x="25" y="24"/>
                    <a:pt x="25" y="24"/>
                  </a:cubicBezTo>
                  <a:cubicBezTo>
                    <a:pt x="163" y="24"/>
                    <a:pt x="163" y="24"/>
                    <a:pt x="163" y="24"/>
                  </a:cubicBezTo>
                  <a:lnTo>
                    <a:pt x="163" y="45"/>
                  </a:lnTo>
                  <a:close/>
                  <a:moveTo>
                    <a:pt x="212" y="44"/>
                  </a:moveTo>
                  <a:cubicBezTo>
                    <a:pt x="207" y="44"/>
                    <a:pt x="202" y="40"/>
                    <a:pt x="202" y="35"/>
                  </a:cubicBezTo>
                  <a:cubicBezTo>
                    <a:pt x="202" y="29"/>
                    <a:pt x="207" y="25"/>
                    <a:pt x="212" y="25"/>
                  </a:cubicBezTo>
                  <a:cubicBezTo>
                    <a:pt x="218" y="25"/>
                    <a:pt x="222" y="29"/>
                    <a:pt x="222" y="35"/>
                  </a:cubicBezTo>
                  <a:cubicBezTo>
                    <a:pt x="222" y="40"/>
                    <a:pt x="218" y="44"/>
                    <a:pt x="212" y="44"/>
                  </a:cubicBezTo>
                  <a:close/>
                </a:path>
              </a:pathLst>
            </a:custGeom>
            <a:solidFill>
              <a:srgbClr val="707072"/>
            </a:solidFill>
            <a:ln w="12700">
              <a:noFill/>
            </a:ln>
          </p:spPr>
          <p:txBody>
            <a:bodyPr vert="horz" wrap="square" lIns="91416" tIns="45708" rIns="91416" bIns="45708" numCol="1" anchor="t" anchorCtr="0" compatLnSpc="1">
              <a:prstTxWarp prst="textNoShape">
                <a:avLst/>
              </a:prstTxWarp>
            </a:bodyPr>
            <a:lstStyle/>
            <a:p>
              <a:pPr defTabSz="914126"/>
              <a:endParaRPr lang="en-US" sz="1000" kern="0">
                <a:solidFill>
                  <a:sysClr val="windowText" lastClr="000000"/>
                </a:solidFill>
              </a:endParaRPr>
            </a:p>
          </p:txBody>
        </p:sp>
        <p:sp>
          <p:nvSpPr>
            <p:cNvPr id="700" name="Rectangle 699"/>
            <p:cNvSpPr/>
            <p:nvPr/>
          </p:nvSpPr>
          <p:spPr>
            <a:xfrm flipH="1">
              <a:off x="5680384" y="5010090"/>
              <a:ext cx="848570" cy="246221"/>
            </a:xfrm>
            <a:prstGeom prst="rect">
              <a:avLst/>
            </a:prstGeom>
          </p:spPr>
          <p:txBody>
            <a:bodyPr wrap="square" anchor="t" anchorCtr="0">
              <a:spAutoFit/>
            </a:bodyPr>
            <a:lstStyle/>
            <a:p>
              <a:pPr algn="ctr" defTabSz="914126"/>
              <a:r>
                <a:rPr lang="en-US" sz="1000" kern="0">
                  <a:solidFill>
                    <a:sysClr val="windowText" lastClr="000000"/>
                  </a:solidFill>
                </a:rPr>
                <a:t>Encryption</a:t>
              </a:r>
              <a:endParaRPr lang="en-US" sz="1000" kern="0" dirty="0">
                <a:solidFill>
                  <a:sysClr val="windowText" lastClr="000000"/>
                </a:solidFill>
              </a:endParaRPr>
            </a:p>
          </p:txBody>
        </p:sp>
        <p:cxnSp>
          <p:nvCxnSpPr>
            <p:cNvPr id="701" name="Straight Connector 700"/>
            <p:cNvCxnSpPr/>
            <p:nvPr/>
          </p:nvCxnSpPr>
          <p:spPr>
            <a:xfrm>
              <a:off x="6112447" y="3464461"/>
              <a:ext cx="0" cy="1280160"/>
            </a:xfrm>
            <a:prstGeom prst="line">
              <a:avLst/>
            </a:prstGeom>
            <a:noFill/>
            <a:ln w="38100" cap="rnd" cmpd="sng" algn="ctr">
              <a:solidFill>
                <a:schemeClr val="tx2">
                  <a:lumMod val="50000"/>
                  <a:lumOff val="50000"/>
                </a:schemeClr>
              </a:solidFill>
              <a:prstDash val="sysDot"/>
              <a:miter lim="800000"/>
              <a:headEnd type="triangle" w="med" len="med"/>
              <a:tailEnd type="triangle" w="med" len="med"/>
            </a:ln>
            <a:effectLst/>
          </p:spPr>
        </p:cxnSp>
      </p:grpSp>
      <p:grpSp>
        <p:nvGrpSpPr>
          <p:cNvPr id="702" name="Group 701"/>
          <p:cNvGrpSpPr/>
          <p:nvPr/>
        </p:nvGrpSpPr>
        <p:grpSpPr>
          <a:xfrm>
            <a:off x="3952223" y="3348275"/>
            <a:ext cx="865620" cy="2061925"/>
            <a:chOff x="4319227" y="3348275"/>
            <a:chExt cx="865620" cy="2061925"/>
          </a:xfrm>
        </p:grpSpPr>
        <p:sp>
          <p:nvSpPr>
            <p:cNvPr id="703" name="Rectangle 702"/>
            <p:cNvSpPr/>
            <p:nvPr/>
          </p:nvSpPr>
          <p:spPr>
            <a:xfrm rot="16200000">
              <a:off x="3964752" y="4026548"/>
              <a:ext cx="1581912" cy="225366"/>
            </a:xfrm>
            <a:prstGeom prst="rect">
              <a:avLst/>
            </a:prstGeom>
            <a:solidFill>
              <a:schemeClr val="bg2">
                <a:lumMod val="85000"/>
                <a:lumOff val="15000"/>
              </a:schemeClr>
            </a:solidFill>
            <a:ln w="9525">
              <a:noFill/>
              <a:miter lim="800000"/>
              <a:headEnd/>
              <a:tailEnd/>
            </a:ln>
          </p:spPr>
          <p:txBody>
            <a:bodyPr wrap="square" rtlCol="0" anchor="ctr"/>
            <a:lstStyle/>
            <a:p>
              <a:pPr algn="ctr" defTabSz="914126"/>
              <a:endParaRPr lang="en-US" sz="1000" kern="0" dirty="0">
                <a:solidFill>
                  <a:sysClr val="windowText" lastClr="000000"/>
                </a:solidFill>
              </a:endParaRPr>
            </a:p>
          </p:txBody>
        </p:sp>
        <p:sp>
          <p:nvSpPr>
            <p:cNvPr id="704" name="Rectangle 703"/>
            <p:cNvSpPr/>
            <p:nvPr/>
          </p:nvSpPr>
          <p:spPr>
            <a:xfrm>
              <a:off x="4516880" y="4848146"/>
              <a:ext cx="478529" cy="122874"/>
            </a:xfrm>
            <a:prstGeom prst="rect">
              <a:avLst/>
            </a:prstGeom>
            <a:solidFill>
              <a:schemeClr val="bg2"/>
            </a:solidFill>
            <a:ln w="9525">
              <a:noFill/>
              <a:miter lim="800000"/>
              <a:headEnd/>
              <a:tailEnd/>
            </a:ln>
          </p:spPr>
          <p:txBody>
            <a:bodyPr wrap="square" rtlCol="0" anchor="ctr"/>
            <a:lstStyle/>
            <a:p>
              <a:pPr algn="ctr" defTabSz="914126"/>
              <a:endParaRPr lang="en-US" sz="1000" kern="0" dirty="0">
                <a:solidFill>
                  <a:sysClr val="windowText" lastClr="000000"/>
                </a:solidFill>
                <a:latin typeface="Arial"/>
              </a:endParaRPr>
            </a:p>
          </p:txBody>
        </p:sp>
        <p:sp>
          <p:nvSpPr>
            <p:cNvPr id="705" name="Freeform 13"/>
            <p:cNvSpPr>
              <a:spLocks noEditPoints="1"/>
            </p:cNvSpPr>
            <p:nvPr/>
          </p:nvSpPr>
          <p:spPr bwMode="auto">
            <a:xfrm>
              <a:off x="4495687" y="4835830"/>
              <a:ext cx="520044" cy="155332"/>
            </a:xfrm>
            <a:custGeom>
              <a:avLst/>
              <a:gdLst>
                <a:gd name="T0" fmla="*/ 230 w 241"/>
                <a:gd name="T1" fmla="*/ 0 h 70"/>
                <a:gd name="T2" fmla="*/ 11 w 241"/>
                <a:gd name="T3" fmla="*/ 0 h 70"/>
                <a:gd name="T4" fmla="*/ 0 w 241"/>
                <a:gd name="T5" fmla="*/ 11 h 70"/>
                <a:gd name="T6" fmla="*/ 0 w 241"/>
                <a:gd name="T7" fmla="*/ 58 h 70"/>
                <a:gd name="T8" fmla="*/ 11 w 241"/>
                <a:gd name="T9" fmla="*/ 70 h 70"/>
                <a:gd name="T10" fmla="*/ 230 w 241"/>
                <a:gd name="T11" fmla="*/ 70 h 70"/>
                <a:gd name="T12" fmla="*/ 241 w 241"/>
                <a:gd name="T13" fmla="*/ 58 h 70"/>
                <a:gd name="T14" fmla="*/ 241 w 241"/>
                <a:gd name="T15" fmla="*/ 11 h 70"/>
                <a:gd name="T16" fmla="*/ 230 w 241"/>
                <a:gd name="T17" fmla="*/ 0 h 70"/>
                <a:gd name="T18" fmla="*/ 163 w 241"/>
                <a:gd name="T19" fmla="*/ 45 h 70"/>
                <a:gd name="T20" fmla="*/ 25 w 241"/>
                <a:gd name="T21" fmla="*/ 45 h 70"/>
                <a:gd name="T22" fmla="*/ 25 w 241"/>
                <a:gd name="T23" fmla="*/ 24 h 70"/>
                <a:gd name="T24" fmla="*/ 163 w 241"/>
                <a:gd name="T25" fmla="*/ 24 h 70"/>
                <a:gd name="T26" fmla="*/ 163 w 241"/>
                <a:gd name="T27" fmla="*/ 45 h 70"/>
                <a:gd name="T28" fmla="*/ 212 w 241"/>
                <a:gd name="T29" fmla="*/ 44 h 70"/>
                <a:gd name="T30" fmla="*/ 202 w 241"/>
                <a:gd name="T31" fmla="*/ 35 h 70"/>
                <a:gd name="T32" fmla="*/ 212 w 241"/>
                <a:gd name="T33" fmla="*/ 25 h 70"/>
                <a:gd name="T34" fmla="*/ 222 w 241"/>
                <a:gd name="T35" fmla="*/ 35 h 70"/>
                <a:gd name="T36" fmla="*/ 212 w 241"/>
                <a:gd name="T37" fmla="*/ 44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41" h="70">
                  <a:moveTo>
                    <a:pt x="230" y="0"/>
                  </a:moveTo>
                  <a:cubicBezTo>
                    <a:pt x="11" y="0"/>
                    <a:pt x="11" y="0"/>
                    <a:pt x="11" y="0"/>
                  </a:cubicBezTo>
                  <a:cubicBezTo>
                    <a:pt x="5" y="0"/>
                    <a:pt x="0" y="5"/>
                    <a:pt x="0" y="11"/>
                  </a:cubicBezTo>
                  <a:cubicBezTo>
                    <a:pt x="0" y="58"/>
                    <a:pt x="0" y="58"/>
                    <a:pt x="0" y="58"/>
                  </a:cubicBezTo>
                  <a:cubicBezTo>
                    <a:pt x="0" y="65"/>
                    <a:pt x="5" y="70"/>
                    <a:pt x="11" y="70"/>
                  </a:cubicBezTo>
                  <a:cubicBezTo>
                    <a:pt x="230" y="70"/>
                    <a:pt x="230" y="70"/>
                    <a:pt x="230" y="70"/>
                  </a:cubicBezTo>
                  <a:cubicBezTo>
                    <a:pt x="236" y="70"/>
                    <a:pt x="241" y="65"/>
                    <a:pt x="241" y="58"/>
                  </a:cubicBezTo>
                  <a:cubicBezTo>
                    <a:pt x="241" y="11"/>
                    <a:pt x="241" y="11"/>
                    <a:pt x="241" y="11"/>
                  </a:cubicBezTo>
                  <a:cubicBezTo>
                    <a:pt x="241" y="5"/>
                    <a:pt x="236" y="0"/>
                    <a:pt x="230" y="0"/>
                  </a:cubicBezTo>
                  <a:close/>
                  <a:moveTo>
                    <a:pt x="163" y="45"/>
                  </a:moveTo>
                  <a:cubicBezTo>
                    <a:pt x="25" y="45"/>
                    <a:pt x="25" y="45"/>
                    <a:pt x="25" y="45"/>
                  </a:cubicBezTo>
                  <a:cubicBezTo>
                    <a:pt x="25" y="24"/>
                    <a:pt x="25" y="24"/>
                    <a:pt x="25" y="24"/>
                  </a:cubicBezTo>
                  <a:cubicBezTo>
                    <a:pt x="163" y="24"/>
                    <a:pt x="163" y="24"/>
                    <a:pt x="163" y="24"/>
                  </a:cubicBezTo>
                  <a:lnTo>
                    <a:pt x="163" y="45"/>
                  </a:lnTo>
                  <a:close/>
                  <a:moveTo>
                    <a:pt x="212" y="44"/>
                  </a:moveTo>
                  <a:cubicBezTo>
                    <a:pt x="207" y="44"/>
                    <a:pt x="202" y="40"/>
                    <a:pt x="202" y="35"/>
                  </a:cubicBezTo>
                  <a:cubicBezTo>
                    <a:pt x="202" y="29"/>
                    <a:pt x="207" y="25"/>
                    <a:pt x="212" y="25"/>
                  </a:cubicBezTo>
                  <a:cubicBezTo>
                    <a:pt x="218" y="25"/>
                    <a:pt x="222" y="29"/>
                    <a:pt x="222" y="35"/>
                  </a:cubicBezTo>
                  <a:cubicBezTo>
                    <a:pt x="222" y="40"/>
                    <a:pt x="218" y="44"/>
                    <a:pt x="212" y="44"/>
                  </a:cubicBezTo>
                  <a:close/>
                </a:path>
              </a:pathLst>
            </a:custGeom>
            <a:solidFill>
              <a:srgbClr val="707072"/>
            </a:solidFill>
            <a:ln w="12700">
              <a:noFill/>
            </a:ln>
          </p:spPr>
          <p:txBody>
            <a:bodyPr vert="horz" wrap="square" lIns="91416" tIns="45708" rIns="91416" bIns="45708" numCol="1" anchor="t" anchorCtr="0" compatLnSpc="1">
              <a:prstTxWarp prst="textNoShape">
                <a:avLst/>
              </a:prstTxWarp>
            </a:bodyPr>
            <a:lstStyle/>
            <a:p>
              <a:pPr defTabSz="914126"/>
              <a:endParaRPr lang="en-US" sz="1000" kern="0">
                <a:solidFill>
                  <a:sysClr val="windowText" lastClr="000000"/>
                </a:solidFill>
              </a:endParaRPr>
            </a:p>
          </p:txBody>
        </p:sp>
        <p:sp>
          <p:nvSpPr>
            <p:cNvPr id="706" name="Rectangle 705"/>
            <p:cNvSpPr/>
            <p:nvPr/>
          </p:nvSpPr>
          <p:spPr>
            <a:xfrm flipH="1">
              <a:off x="4319227" y="5010090"/>
              <a:ext cx="865620" cy="400110"/>
            </a:xfrm>
            <a:prstGeom prst="rect">
              <a:avLst/>
            </a:prstGeom>
          </p:spPr>
          <p:txBody>
            <a:bodyPr wrap="square" anchor="t" anchorCtr="0">
              <a:spAutoFit/>
            </a:bodyPr>
            <a:lstStyle/>
            <a:p>
              <a:pPr algn="ctr" defTabSz="914126"/>
              <a:r>
                <a:rPr lang="en-US" sz="1000" kern="0" dirty="0">
                  <a:solidFill>
                    <a:sysClr val="windowText" lastClr="000000"/>
                  </a:solidFill>
                </a:rPr>
                <a:t>Content Analysis</a:t>
              </a:r>
            </a:p>
          </p:txBody>
        </p:sp>
        <p:cxnSp>
          <p:nvCxnSpPr>
            <p:cNvPr id="707" name="Straight Connector 706"/>
            <p:cNvCxnSpPr/>
            <p:nvPr/>
          </p:nvCxnSpPr>
          <p:spPr>
            <a:xfrm>
              <a:off x="4752237" y="3464461"/>
              <a:ext cx="0" cy="1280160"/>
            </a:xfrm>
            <a:prstGeom prst="line">
              <a:avLst/>
            </a:prstGeom>
            <a:noFill/>
            <a:ln w="38100" cap="rnd" cmpd="sng" algn="ctr">
              <a:solidFill>
                <a:schemeClr val="tx2">
                  <a:lumMod val="50000"/>
                  <a:lumOff val="50000"/>
                </a:schemeClr>
              </a:solidFill>
              <a:prstDash val="sysDot"/>
              <a:miter lim="800000"/>
              <a:headEnd type="triangle" w="med" len="med"/>
              <a:tailEnd type="triangle" w="med" len="med"/>
            </a:ln>
            <a:effectLst/>
          </p:spPr>
        </p:cxnSp>
      </p:grpSp>
      <p:grpSp>
        <p:nvGrpSpPr>
          <p:cNvPr id="708" name="Group 707"/>
          <p:cNvGrpSpPr/>
          <p:nvPr/>
        </p:nvGrpSpPr>
        <p:grpSpPr>
          <a:xfrm>
            <a:off x="3368885" y="3348275"/>
            <a:ext cx="865620" cy="1543900"/>
            <a:chOff x="3368885" y="3348275"/>
            <a:chExt cx="865620" cy="1543900"/>
          </a:xfrm>
        </p:grpSpPr>
        <p:grpSp>
          <p:nvGrpSpPr>
            <p:cNvPr id="709" name="Group 708"/>
            <p:cNvGrpSpPr/>
            <p:nvPr/>
          </p:nvGrpSpPr>
          <p:grpSpPr>
            <a:xfrm>
              <a:off x="3368885" y="3348275"/>
              <a:ext cx="865620" cy="1543900"/>
              <a:chOff x="3406896" y="3348275"/>
              <a:chExt cx="865620" cy="1543900"/>
            </a:xfrm>
          </p:grpSpPr>
          <p:sp>
            <p:nvSpPr>
              <p:cNvPr id="711" name="Rectangle 710"/>
              <p:cNvSpPr/>
              <p:nvPr/>
            </p:nvSpPr>
            <p:spPr>
              <a:xfrm flipH="1">
                <a:off x="3406896" y="4492065"/>
                <a:ext cx="865620" cy="400110"/>
              </a:xfrm>
              <a:prstGeom prst="rect">
                <a:avLst/>
              </a:prstGeom>
            </p:spPr>
            <p:txBody>
              <a:bodyPr wrap="square" anchor="t" anchorCtr="0">
                <a:spAutoFit/>
              </a:bodyPr>
              <a:lstStyle/>
              <a:p>
                <a:pPr algn="ctr" defTabSz="914126"/>
                <a:r>
                  <a:rPr lang="en-US" sz="1000" kern="0" dirty="0">
                    <a:solidFill>
                      <a:sysClr val="windowText" lastClr="000000"/>
                    </a:solidFill>
                  </a:rPr>
                  <a:t>Web Protection</a:t>
                </a:r>
              </a:p>
            </p:txBody>
          </p:sp>
          <p:sp>
            <p:nvSpPr>
              <p:cNvPr id="712" name="Rectangle 711"/>
              <p:cNvSpPr/>
              <p:nvPr/>
            </p:nvSpPr>
            <p:spPr>
              <a:xfrm rot="16200000">
                <a:off x="3341560" y="3734878"/>
                <a:ext cx="998571" cy="225366"/>
              </a:xfrm>
              <a:prstGeom prst="rect">
                <a:avLst/>
              </a:prstGeom>
              <a:solidFill>
                <a:schemeClr val="bg2">
                  <a:lumMod val="85000"/>
                  <a:lumOff val="15000"/>
                </a:schemeClr>
              </a:solidFill>
              <a:ln w="9525">
                <a:noFill/>
                <a:miter lim="800000"/>
                <a:headEnd/>
                <a:tailEnd/>
              </a:ln>
            </p:spPr>
            <p:txBody>
              <a:bodyPr wrap="square" rtlCol="0" anchor="ctr"/>
              <a:lstStyle/>
              <a:p>
                <a:pPr algn="ctr" defTabSz="914126"/>
                <a:endParaRPr lang="en-US" sz="1000" kern="0" dirty="0">
                  <a:solidFill>
                    <a:sysClr val="windowText" lastClr="000000"/>
                  </a:solidFill>
                </a:endParaRPr>
              </a:p>
            </p:txBody>
          </p:sp>
          <p:grpSp>
            <p:nvGrpSpPr>
              <p:cNvPr id="713" name="Group 712"/>
              <p:cNvGrpSpPr/>
              <p:nvPr/>
            </p:nvGrpSpPr>
            <p:grpSpPr>
              <a:xfrm>
                <a:off x="3580824" y="4317805"/>
                <a:ext cx="520044" cy="155332"/>
                <a:chOff x="5173543" y="1992208"/>
                <a:chExt cx="1366378" cy="408124"/>
              </a:xfrm>
            </p:grpSpPr>
            <p:sp>
              <p:nvSpPr>
                <p:cNvPr id="714" name="Rectangle 713"/>
                <p:cNvSpPr/>
                <p:nvPr/>
              </p:nvSpPr>
              <p:spPr>
                <a:xfrm>
                  <a:off x="5229225" y="2024568"/>
                  <a:ext cx="1257300" cy="322842"/>
                </a:xfrm>
                <a:prstGeom prst="rect">
                  <a:avLst/>
                </a:prstGeom>
                <a:solidFill>
                  <a:schemeClr val="bg2"/>
                </a:solidFill>
                <a:ln w="9525">
                  <a:noFill/>
                  <a:miter lim="800000"/>
                  <a:headEnd/>
                  <a:tailEnd/>
                </a:ln>
              </p:spPr>
              <p:txBody>
                <a:bodyPr wrap="square" rtlCol="0" anchor="ctr"/>
                <a:lstStyle/>
                <a:p>
                  <a:pPr algn="ctr" defTabSz="914126"/>
                  <a:endParaRPr lang="en-US" sz="1000" kern="0" dirty="0">
                    <a:solidFill>
                      <a:sysClr val="windowText" lastClr="000000"/>
                    </a:solidFill>
                    <a:latin typeface="Arial"/>
                  </a:endParaRPr>
                </a:p>
              </p:txBody>
            </p:sp>
            <p:sp>
              <p:nvSpPr>
                <p:cNvPr id="715" name="Freeform 13"/>
                <p:cNvSpPr>
                  <a:spLocks noEditPoints="1"/>
                </p:cNvSpPr>
                <p:nvPr/>
              </p:nvSpPr>
              <p:spPr bwMode="auto">
                <a:xfrm>
                  <a:off x="5173543" y="1992208"/>
                  <a:ext cx="1366378" cy="408124"/>
                </a:xfrm>
                <a:custGeom>
                  <a:avLst/>
                  <a:gdLst>
                    <a:gd name="T0" fmla="*/ 230 w 241"/>
                    <a:gd name="T1" fmla="*/ 0 h 70"/>
                    <a:gd name="T2" fmla="*/ 11 w 241"/>
                    <a:gd name="T3" fmla="*/ 0 h 70"/>
                    <a:gd name="T4" fmla="*/ 0 w 241"/>
                    <a:gd name="T5" fmla="*/ 11 h 70"/>
                    <a:gd name="T6" fmla="*/ 0 w 241"/>
                    <a:gd name="T7" fmla="*/ 58 h 70"/>
                    <a:gd name="T8" fmla="*/ 11 w 241"/>
                    <a:gd name="T9" fmla="*/ 70 h 70"/>
                    <a:gd name="T10" fmla="*/ 230 w 241"/>
                    <a:gd name="T11" fmla="*/ 70 h 70"/>
                    <a:gd name="T12" fmla="*/ 241 w 241"/>
                    <a:gd name="T13" fmla="*/ 58 h 70"/>
                    <a:gd name="T14" fmla="*/ 241 w 241"/>
                    <a:gd name="T15" fmla="*/ 11 h 70"/>
                    <a:gd name="T16" fmla="*/ 230 w 241"/>
                    <a:gd name="T17" fmla="*/ 0 h 70"/>
                    <a:gd name="T18" fmla="*/ 163 w 241"/>
                    <a:gd name="T19" fmla="*/ 45 h 70"/>
                    <a:gd name="T20" fmla="*/ 25 w 241"/>
                    <a:gd name="T21" fmla="*/ 45 h 70"/>
                    <a:gd name="T22" fmla="*/ 25 w 241"/>
                    <a:gd name="T23" fmla="*/ 24 h 70"/>
                    <a:gd name="T24" fmla="*/ 163 w 241"/>
                    <a:gd name="T25" fmla="*/ 24 h 70"/>
                    <a:gd name="T26" fmla="*/ 163 w 241"/>
                    <a:gd name="T27" fmla="*/ 45 h 70"/>
                    <a:gd name="T28" fmla="*/ 212 w 241"/>
                    <a:gd name="T29" fmla="*/ 44 h 70"/>
                    <a:gd name="T30" fmla="*/ 202 w 241"/>
                    <a:gd name="T31" fmla="*/ 35 h 70"/>
                    <a:gd name="T32" fmla="*/ 212 w 241"/>
                    <a:gd name="T33" fmla="*/ 25 h 70"/>
                    <a:gd name="T34" fmla="*/ 222 w 241"/>
                    <a:gd name="T35" fmla="*/ 35 h 70"/>
                    <a:gd name="T36" fmla="*/ 212 w 241"/>
                    <a:gd name="T37" fmla="*/ 44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41" h="70">
                      <a:moveTo>
                        <a:pt x="230" y="0"/>
                      </a:moveTo>
                      <a:cubicBezTo>
                        <a:pt x="11" y="0"/>
                        <a:pt x="11" y="0"/>
                        <a:pt x="11" y="0"/>
                      </a:cubicBezTo>
                      <a:cubicBezTo>
                        <a:pt x="5" y="0"/>
                        <a:pt x="0" y="5"/>
                        <a:pt x="0" y="11"/>
                      </a:cubicBezTo>
                      <a:cubicBezTo>
                        <a:pt x="0" y="58"/>
                        <a:pt x="0" y="58"/>
                        <a:pt x="0" y="58"/>
                      </a:cubicBezTo>
                      <a:cubicBezTo>
                        <a:pt x="0" y="65"/>
                        <a:pt x="5" y="70"/>
                        <a:pt x="11" y="70"/>
                      </a:cubicBezTo>
                      <a:cubicBezTo>
                        <a:pt x="230" y="70"/>
                        <a:pt x="230" y="70"/>
                        <a:pt x="230" y="70"/>
                      </a:cubicBezTo>
                      <a:cubicBezTo>
                        <a:pt x="236" y="70"/>
                        <a:pt x="241" y="65"/>
                        <a:pt x="241" y="58"/>
                      </a:cubicBezTo>
                      <a:cubicBezTo>
                        <a:pt x="241" y="11"/>
                        <a:pt x="241" y="11"/>
                        <a:pt x="241" y="11"/>
                      </a:cubicBezTo>
                      <a:cubicBezTo>
                        <a:pt x="241" y="5"/>
                        <a:pt x="236" y="0"/>
                        <a:pt x="230" y="0"/>
                      </a:cubicBezTo>
                      <a:close/>
                      <a:moveTo>
                        <a:pt x="163" y="45"/>
                      </a:moveTo>
                      <a:cubicBezTo>
                        <a:pt x="25" y="45"/>
                        <a:pt x="25" y="45"/>
                        <a:pt x="25" y="45"/>
                      </a:cubicBezTo>
                      <a:cubicBezTo>
                        <a:pt x="25" y="24"/>
                        <a:pt x="25" y="24"/>
                        <a:pt x="25" y="24"/>
                      </a:cubicBezTo>
                      <a:cubicBezTo>
                        <a:pt x="163" y="24"/>
                        <a:pt x="163" y="24"/>
                        <a:pt x="163" y="24"/>
                      </a:cubicBezTo>
                      <a:lnTo>
                        <a:pt x="163" y="45"/>
                      </a:lnTo>
                      <a:close/>
                      <a:moveTo>
                        <a:pt x="212" y="44"/>
                      </a:moveTo>
                      <a:cubicBezTo>
                        <a:pt x="207" y="44"/>
                        <a:pt x="202" y="40"/>
                        <a:pt x="202" y="35"/>
                      </a:cubicBezTo>
                      <a:cubicBezTo>
                        <a:pt x="202" y="29"/>
                        <a:pt x="207" y="25"/>
                        <a:pt x="212" y="25"/>
                      </a:cubicBezTo>
                      <a:cubicBezTo>
                        <a:pt x="218" y="25"/>
                        <a:pt x="222" y="29"/>
                        <a:pt x="222" y="35"/>
                      </a:cubicBezTo>
                      <a:cubicBezTo>
                        <a:pt x="222" y="40"/>
                        <a:pt x="218" y="44"/>
                        <a:pt x="212" y="44"/>
                      </a:cubicBezTo>
                      <a:close/>
                    </a:path>
                  </a:pathLst>
                </a:custGeom>
                <a:solidFill>
                  <a:srgbClr val="707072"/>
                </a:solidFill>
                <a:ln w="12700">
                  <a:noFill/>
                </a:ln>
              </p:spPr>
              <p:txBody>
                <a:bodyPr vert="horz" wrap="square" lIns="91416" tIns="45708" rIns="91416" bIns="45708" numCol="1" anchor="t" anchorCtr="0" compatLnSpc="1">
                  <a:prstTxWarp prst="textNoShape">
                    <a:avLst/>
                  </a:prstTxWarp>
                </a:bodyPr>
                <a:lstStyle/>
                <a:p>
                  <a:pPr defTabSz="914126"/>
                  <a:endParaRPr lang="en-US" sz="1000" kern="0">
                    <a:solidFill>
                      <a:sysClr val="windowText" lastClr="000000"/>
                    </a:solidFill>
                  </a:endParaRPr>
                </a:p>
              </p:txBody>
            </p:sp>
          </p:grpSp>
        </p:grpSp>
        <p:cxnSp>
          <p:nvCxnSpPr>
            <p:cNvPr id="710" name="Straight Connector 709"/>
            <p:cNvCxnSpPr/>
            <p:nvPr/>
          </p:nvCxnSpPr>
          <p:spPr>
            <a:xfrm>
              <a:off x="3802310" y="3464461"/>
              <a:ext cx="0" cy="764639"/>
            </a:xfrm>
            <a:prstGeom prst="line">
              <a:avLst/>
            </a:prstGeom>
            <a:noFill/>
            <a:ln w="38100" cap="rnd" cmpd="sng" algn="ctr">
              <a:solidFill>
                <a:schemeClr val="tx2">
                  <a:lumMod val="50000"/>
                  <a:lumOff val="50000"/>
                </a:schemeClr>
              </a:solidFill>
              <a:prstDash val="sysDot"/>
              <a:miter lim="800000"/>
              <a:headEnd type="triangle" w="med" len="med"/>
              <a:tailEnd type="triangle" w="med" len="med"/>
            </a:ln>
            <a:effectLst/>
          </p:spPr>
        </p:cxnSp>
      </p:grpSp>
      <p:grpSp>
        <p:nvGrpSpPr>
          <p:cNvPr id="716" name="Group 715"/>
          <p:cNvGrpSpPr/>
          <p:nvPr/>
        </p:nvGrpSpPr>
        <p:grpSpPr>
          <a:xfrm>
            <a:off x="7514466" y="3375040"/>
            <a:ext cx="1308266" cy="2061925"/>
            <a:chOff x="7601250" y="3348275"/>
            <a:chExt cx="1308266" cy="2061925"/>
          </a:xfrm>
        </p:grpSpPr>
        <p:sp>
          <p:nvSpPr>
            <p:cNvPr id="717" name="Rectangle 716"/>
            <p:cNvSpPr/>
            <p:nvPr/>
          </p:nvSpPr>
          <p:spPr>
            <a:xfrm rot="16200000">
              <a:off x="7472205" y="4026548"/>
              <a:ext cx="1581912" cy="225366"/>
            </a:xfrm>
            <a:prstGeom prst="rect">
              <a:avLst/>
            </a:prstGeom>
            <a:solidFill>
              <a:schemeClr val="bg2">
                <a:lumMod val="85000"/>
                <a:lumOff val="15000"/>
              </a:schemeClr>
            </a:solidFill>
            <a:ln w="9525">
              <a:noFill/>
              <a:miter lim="800000"/>
              <a:headEnd/>
              <a:tailEnd/>
            </a:ln>
          </p:spPr>
          <p:txBody>
            <a:bodyPr wrap="square" rtlCol="0" anchor="ctr"/>
            <a:lstStyle/>
            <a:p>
              <a:pPr algn="ctr" defTabSz="914126"/>
              <a:endParaRPr lang="en-US" sz="1799" kern="0" dirty="0">
                <a:solidFill>
                  <a:sysClr val="windowText" lastClr="000000"/>
                </a:solidFill>
              </a:endParaRPr>
            </a:p>
          </p:txBody>
        </p:sp>
        <p:sp>
          <p:nvSpPr>
            <p:cNvPr id="718" name="Rectangle 717"/>
            <p:cNvSpPr/>
            <p:nvPr/>
          </p:nvSpPr>
          <p:spPr>
            <a:xfrm>
              <a:off x="8024333" y="4848146"/>
              <a:ext cx="478529" cy="122874"/>
            </a:xfrm>
            <a:prstGeom prst="rect">
              <a:avLst/>
            </a:prstGeom>
            <a:solidFill>
              <a:schemeClr val="bg2"/>
            </a:solidFill>
            <a:ln w="9525">
              <a:noFill/>
              <a:miter lim="800000"/>
              <a:headEnd/>
              <a:tailEnd/>
            </a:ln>
          </p:spPr>
          <p:txBody>
            <a:bodyPr wrap="square" rtlCol="0" anchor="ctr"/>
            <a:lstStyle/>
            <a:p>
              <a:pPr algn="ctr" defTabSz="914126"/>
              <a:endParaRPr lang="en-US" sz="1799" kern="0" dirty="0">
                <a:solidFill>
                  <a:sysClr val="windowText" lastClr="000000"/>
                </a:solidFill>
                <a:latin typeface="Arial"/>
              </a:endParaRPr>
            </a:p>
          </p:txBody>
        </p:sp>
        <p:sp>
          <p:nvSpPr>
            <p:cNvPr id="719" name="Freeform 13"/>
            <p:cNvSpPr>
              <a:spLocks noEditPoints="1"/>
            </p:cNvSpPr>
            <p:nvPr/>
          </p:nvSpPr>
          <p:spPr bwMode="auto">
            <a:xfrm>
              <a:off x="8003140" y="4835830"/>
              <a:ext cx="520044" cy="155332"/>
            </a:xfrm>
            <a:custGeom>
              <a:avLst/>
              <a:gdLst>
                <a:gd name="T0" fmla="*/ 230 w 241"/>
                <a:gd name="T1" fmla="*/ 0 h 70"/>
                <a:gd name="T2" fmla="*/ 11 w 241"/>
                <a:gd name="T3" fmla="*/ 0 h 70"/>
                <a:gd name="T4" fmla="*/ 0 w 241"/>
                <a:gd name="T5" fmla="*/ 11 h 70"/>
                <a:gd name="T6" fmla="*/ 0 w 241"/>
                <a:gd name="T7" fmla="*/ 58 h 70"/>
                <a:gd name="T8" fmla="*/ 11 w 241"/>
                <a:gd name="T9" fmla="*/ 70 h 70"/>
                <a:gd name="T10" fmla="*/ 230 w 241"/>
                <a:gd name="T11" fmla="*/ 70 h 70"/>
                <a:gd name="T12" fmla="*/ 241 w 241"/>
                <a:gd name="T13" fmla="*/ 58 h 70"/>
                <a:gd name="T14" fmla="*/ 241 w 241"/>
                <a:gd name="T15" fmla="*/ 11 h 70"/>
                <a:gd name="T16" fmla="*/ 230 w 241"/>
                <a:gd name="T17" fmla="*/ 0 h 70"/>
                <a:gd name="T18" fmla="*/ 163 w 241"/>
                <a:gd name="T19" fmla="*/ 45 h 70"/>
                <a:gd name="T20" fmla="*/ 25 w 241"/>
                <a:gd name="T21" fmla="*/ 45 h 70"/>
                <a:gd name="T22" fmla="*/ 25 w 241"/>
                <a:gd name="T23" fmla="*/ 24 h 70"/>
                <a:gd name="T24" fmla="*/ 163 w 241"/>
                <a:gd name="T25" fmla="*/ 24 h 70"/>
                <a:gd name="T26" fmla="*/ 163 w 241"/>
                <a:gd name="T27" fmla="*/ 45 h 70"/>
                <a:gd name="T28" fmla="*/ 212 w 241"/>
                <a:gd name="T29" fmla="*/ 44 h 70"/>
                <a:gd name="T30" fmla="*/ 202 w 241"/>
                <a:gd name="T31" fmla="*/ 35 h 70"/>
                <a:gd name="T32" fmla="*/ 212 w 241"/>
                <a:gd name="T33" fmla="*/ 25 h 70"/>
                <a:gd name="T34" fmla="*/ 222 w 241"/>
                <a:gd name="T35" fmla="*/ 35 h 70"/>
                <a:gd name="T36" fmla="*/ 212 w 241"/>
                <a:gd name="T37" fmla="*/ 44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41" h="70">
                  <a:moveTo>
                    <a:pt x="230" y="0"/>
                  </a:moveTo>
                  <a:cubicBezTo>
                    <a:pt x="11" y="0"/>
                    <a:pt x="11" y="0"/>
                    <a:pt x="11" y="0"/>
                  </a:cubicBezTo>
                  <a:cubicBezTo>
                    <a:pt x="5" y="0"/>
                    <a:pt x="0" y="5"/>
                    <a:pt x="0" y="11"/>
                  </a:cubicBezTo>
                  <a:cubicBezTo>
                    <a:pt x="0" y="58"/>
                    <a:pt x="0" y="58"/>
                    <a:pt x="0" y="58"/>
                  </a:cubicBezTo>
                  <a:cubicBezTo>
                    <a:pt x="0" y="65"/>
                    <a:pt x="5" y="70"/>
                    <a:pt x="11" y="70"/>
                  </a:cubicBezTo>
                  <a:cubicBezTo>
                    <a:pt x="230" y="70"/>
                    <a:pt x="230" y="70"/>
                    <a:pt x="230" y="70"/>
                  </a:cubicBezTo>
                  <a:cubicBezTo>
                    <a:pt x="236" y="70"/>
                    <a:pt x="241" y="65"/>
                    <a:pt x="241" y="58"/>
                  </a:cubicBezTo>
                  <a:cubicBezTo>
                    <a:pt x="241" y="11"/>
                    <a:pt x="241" y="11"/>
                    <a:pt x="241" y="11"/>
                  </a:cubicBezTo>
                  <a:cubicBezTo>
                    <a:pt x="241" y="5"/>
                    <a:pt x="236" y="0"/>
                    <a:pt x="230" y="0"/>
                  </a:cubicBezTo>
                  <a:close/>
                  <a:moveTo>
                    <a:pt x="163" y="45"/>
                  </a:moveTo>
                  <a:cubicBezTo>
                    <a:pt x="25" y="45"/>
                    <a:pt x="25" y="45"/>
                    <a:pt x="25" y="45"/>
                  </a:cubicBezTo>
                  <a:cubicBezTo>
                    <a:pt x="25" y="24"/>
                    <a:pt x="25" y="24"/>
                    <a:pt x="25" y="24"/>
                  </a:cubicBezTo>
                  <a:cubicBezTo>
                    <a:pt x="163" y="24"/>
                    <a:pt x="163" y="24"/>
                    <a:pt x="163" y="24"/>
                  </a:cubicBezTo>
                  <a:lnTo>
                    <a:pt x="163" y="45"/>
                  </a:lnTo>
                  <a:close/>
                  <a:moveTo>
                    <a:pt x="212" y="44"/>
                  </a:moveTo>
                  <a:cubicBezTo>
                    <a:pt x="207" y="44"/>
                    <a:pt x="202" y="40"/>
                    <a:pt x="202" y="35"/>
                  </a:cubicBezTo>
                  <a:cubicBezTo>
                    <a:pt x="202" y="29"/>
                    <a:pt x="207" y="25"/>
                    <a:pt x="212" y="25"/>
                  </a:cubicBezTo>
                  <a:cubicBezTo>
                    <a:pt x="218" y="25"/>
                    <a:pt x="222" y="29"/>
                    <a:pt x="222" y="35"/>
                  </a:cubicBezTo>
                  <a:cubicBezTo>
                    <a:pt x="222" y="40"/>
                    <a:pt x="218" y="44"/>
                    <a:pt x="212" y="44"/>
                  </a:cubicBezTo>
                  <a:close/>
                </a:path>
              </a:pathLst>
            </a:custGeom>
            <a:solidFill>
              <a:srgbClr val="707072"/>
            </a:solidFill>
            <a:ln w="12700">
              <a:noFill/>
            </a:ln>
          </p:spPr>
          <p:txBody>
            <a:bodyPr vert="horz" wrap="square" lIns="91416" tIns="45708" rIns="91416" bIns="45708" numCol="1" anchor="t" anchorCtr="0" compatLnSpc="1">
              <a:prstTxWarp prst="textNoShape">
                <a:avLst/>
              </a:prstTxWarp>
            </a:bodyPr>
            <a:lstStyle/>
            <a:p>
              <a:pPr defTabSz="914126"/>
              <a:endParaRPr lang="en-US" sz="1799" kern="0">
                <a:solidFill>
                  <a:sysClr val="windowText" lastClr="000000"/>
                </a:solidFill>
              </a:endParaRPr>
            </a:p>
          </p:txBody>
        </p:sp>
        <p:sp>
          <p:nvSpPr>
            <p:cNvPr id="720" name="Rectangle 719"/>
            <p:cNvSpPr/>
            <p:nvPr/>
          </p:nvSpPr>
          <p:spPr>
            <a:xfrm flipH="1">
              <a:off x="7601250" y="5010090"/>
              <a:ext cx="1308266" cy="400110"/>
            </a:xfrm>
            <a:prstGeom prst="rect">
              <a:avLst/>
            </a:prstGeom>
          </p:spPr>
          <p:txBody>
            <a:bodyPr wrap="square" anchor="t" anchorCtr="0">
              <a:spAutoFit/>
            </a:bodyPr>
            <a:lstStyle/>
            <a:p>
              <a:pPr algn="ctr" defTabSz="914126"/>
              <a:r>
                <a:rPr lang="en-US" sz="1000" kern="0" dirty="0">
                  <a:solidFill>
                    <a:sysClr val="windowText" lastClr="000000"/>
                  </a:solidFill>
                </a:rPr>
                <a:t>Performance</a:t>
              </a:r>
            </a:p>
            <a:p>
              <a:pPr algn="ctr" defTabSz="914126"/>
              <a:endParaRPr lang="en-US" sz="1000" kern="0" dirty="0">
                <a:solidFill>
                  <a:sysClr val="windowText" lastClr="000000"/>
                </a:solidFill>
              </a:endParaRPr>
            </a:p>
          </p:txBody>
        </p:sp>
        <p:cxnSp>
          <p:nvCxnSpPr>
            <p:cNvPr id="721" name="Straight Connector 720"/>
            <p:cNvCxnSpPr/>
            <p:nvPr/>
          </p:nvCxnSpPr>
          <p:spPr>
            <a:xfrm>
              <a:off x="8261914" y="3464461"/>
              <a:ext cx="0" cy="1280160"/>
            </a:xfrm>
            <a:prstGeom prst="line">
              <a:avLst/>
            </a:prstGeom>
            <a:noFill/>
            <a:ln w="38100" cap="rnd" cmpd="sng" algn="ctr">
              <a:solidFill>
                <a:schemeClr val="tx2">
                  <a:lumMod val="50000"/>
                  <a:lumOff val="50000"/>
                </a:schemeClr>
              </a:solidFill>
              <a:prstDash val="sysDot"/>
              <a:miter lim="800000"/>
              <a:headEnd type="triangle" w="med" len="med"/>
              <a:tailEnd type="triangle" w="med" len="med"/>
            </a:ln>
            <a:effectLst/>
          </p:spPr>
        </p:cxnSp>
      </p:grpSp>
      <p:grpSp>
        <p:nvGrpSpPr>
          <p:cNvPr id="722" name="Group 721"/>
          <p:cNvGrpSpPr/>
          <p:nvPr/>
        </p:nvGrpSpPr>
        <p:grpSpPr>
          <a:xfrm>
            <a:off x="3626287" y="1124223"/>
            <a:ext cx="865620" cy="2349476"/>
            <a:chOff x="3626287" y="1124223"/>
            <a:chExt cx="865620" cy="2349476"/>
          </a:xfrm>
        </p:grpSpPr>
        <p:sp>
          <p:nvSpPr>
            <p:cNvPr id="723" name="Rectangle 722"/>
            <p:cNvSpPr/>
            <p:nvPr/>
          </p:nvSpPr>
          <p:spPr>
            <a:xfrm rot="5400000" flipV="1">
              <a:off x="3292245" y="2594129"/>
              <a:ext cx="1533774" cy="225366"/>
            </a:xfrm>
            <a:prstGeom prst="rect">
              <a:avLst/>
            </a:prstGeom>
            <a:solidFill>
              <a:schemeClr val="bg2">
                <a:lumMod val="85000"/>
                <a:lumOff val="15000"/>
              </a:schemeClr>
            </a:solidFill>
            <a:ln w="9525">
              <a:noFill/>
              <a:miter lim="800000"/>
              <a:headEnd/>
              <a:tailEnd/>
            </a:ln>
          </p:spPr>
          <p:txBody>
            <a:bodyPr wrap="square" rtlCol="0" anchor="ctr"/>
            <a:lstStyle/>
            <a:p>
              <a:pPr algn="ctr" defTabSz="914126"/>
              <a:endParaRPr lang="en-US" sz="1799" kern="0" dirty="0">
                <a:solidFill>
                  <a:srgbClr val="404040"/>
                </a:solidFill>
              </a:endParaRPr>
            </a:p>
          </p:txBody>
        </p:sp>
        <p:grpSp>
          <p:nvGrpSpPr>
            <p:cNvPr id="724" name="Group 723"/>
            <p:cNvGrpSpPr/>
            <p:nvPr/>
          </p:nvGrpSpPr>
          <p:grpSpPr>
            <a:xfrm>
              <a:off x="3626287" y="1124223"/>
              <a:ext cx="865620" cy="2134901"/>
              <a:chOff x="3626287" y="1124223"/>
              <a:chExt cx="865620" cy="2134901"/>
            </a:xfrm>
          </p:grpSpPr>
          <p:sp>
            <p:nvSpPr>
              <p:cNvPr id="725" name="Freeform 211"/>
              <p:cNvSpPr>
                <a:spLocks/>
              </p:cNvSpPr>
              <p:nvPr/>
            </p:nvSpPr>
            <p:spPr bwMode="auto">
              <a:xfrm flipH="1">
                <a:off x="3668700" y="1507903"/>
                <a:ext cx="785989" cy="450722"/>
              </a:xfrm>
              <a:custGeom>
                <a:avLst/>
                <a:gdLst>
                  <a:gd name="T0" fmla="*/ 2421 w 2797"/>
                  <a:gd name="T1" fmla="*/ 681 h 1561"/>
                  <a:gd name="T2" fmla="*/ 2422 w 2797"/>
                  <a:gd name="T3" fmla="*/ 646 h 1561"/>
                  <a:gd name="T4" fmla="*/ 1775 w 2797"/>
                  <a:gd name="T5" fmla="*/ 0 h 1561"/>
                  <a:gd name="T6" fmla="*/ 1208 w 2797"/>
                  <a:gd name="T7" fmla="*/ 336 h 1561"/>
                  <a:gd name="T8" fmla="*/ 915 w 2797"/>
                  <a:gd name="T9" fmla="*/ 224 h 1561"/>
                  <a:gd name="T10" fmla="*/ 474 w 2797"/>
                  <a:gd name="T11" fmla="*/ 664 h 1561"/>
                  <a:gd name="T12" fmla="*/ 475 w 2797"/>
                  <a:gd name="T13" fmla="*/ 677 h 1561"/>
                  <a:gd name="T14" fmla="*/ 441 w 2797"/>
                  <a:gd name="T15" fmla="*/ 676 h 1561"/>
                  <a:gd name="T16" fmla="*/ 0 w 2797"/>
                  <a:gd name="T17" fmla="*/ 1117 h 1561"/>
                  <a:gd name="T18" fmla="*/ 415 w 2797"/>
                  <a:gd name="T19" fmla="*/ 1556 h 1561"/>
                  <a:gd name="T20" fmla="*/ 415 w 2797"/>
                  <a:gd name="T21" fmla="*/ 1561 h 1561"/>
                  <a:gd name="T22" fmla="*/ 2332 w 2797"/>
                  <a:gd name="T23" fmla="*/ 1561 h 1561"/>
                  <a:gd name="T24" fmla="*/ 2332 w 2797"/>
                  <a:gd name="T25" fmla="*/ 1556 h 1561"/>
                  <a:gd name="T26" fmla="*/ 2357 w 2797"/>
                  <a:gd name="T27" fmla="*/ 1557 h 1561"/>
                  <a:gd name="T28" fmla="*/ 2797 w 2797"/>
                  <a:gd name="T29" fmla="*/ 1117 h 1561"/>
                  <a:gd name="T30" fmla="*/ 2421 w 2797"/>
                  <a:gd name="T31" fmla="*/ 681 h 1561"/>
                  <a:gd name="connsiteX0" fmla="*/ 8656 w 10000"/>
                  <a:gd name="connsiteY0" fmla="*/ 4363 h 10000"/>
                  <a:gd name="connsiteX1" fmla="*/ 8659 w 10000"/>
                  <a:gd name="connsiteY1" fmla="*/ 4138 h 10000"/>
                  <a:gd name="connsiteX2" fmla="*/ 6346 w 10000"/>
                  <a:gd name="connsiteY2" fmla="*/ 0 h 10000"/>
                  <a:gd name="connsiteX3" fmla="*/ 4319 w 10000"/>
                  <a:gd name="connsiteY3" fmla="*/ 2152 h 10000"/>
                  <a:gd name="connsiteX4" fmla="*/ 3271 w 10000"/>
                  <a:gd name="connsiteY4" fmla="*/ 1435 h 10000"/>
                  <a:gd name="connsiteX5" fmla="*/ 1695 w 10000"/>
                  <a:gd name="connsiteY5" fmla="*/ 4254 h 10000"/>
                  <a:gd name="connsiteX6" fmla="*/ 1698 w 10000"/>
                  <a:gd name="connsiteY6" fmla="*/ 4337 h 10000"/>
                  <a:gd name="connsiteX7" fmla="*/ 1577 w 10000"/>
                  <a:gd name="connsiteY7" fmla="*/ 4331 h 10000"/>
                  <a:gd name="connsiteX8" fmla="*/ 0 w 10000"/>
                  <a:gd name="connsiteY8" fmla="*/ 7156 h 10000"/>
                  <a:gd name="connsiteX9" fmla="*/ 1484 w 10000"/>
                  <a:gd name="connsiteY9" fmla="*/ 9968 h 10000"/>
                  <a:gd name="connsiteX10" fmla="*/ 1484 w 10000"/>
                  <a:gd name="connsiteY10" fmla="*/ 10000 h 10000"/>
                  <a:gd name="connsiteX11" fmla="*/ 8338 w 10000"/>
                  <a:gd name="connsiteY11" fmla="*/ 10000 h 10000"/>
                  <a:gd name="connsiteX12" fmla="*/ 8427 w 10000"/>
                  <a:gd name="connsiteY12" fmla="*/ 9974 h 10000"/>
                  <a:gd name="connsiteX13" fmla="*/ 10000 w 10000"/>
                  <a:gd name="connsiteY13" fmla="*/ 7156 h 10000"/>
                  <a:gd name="connsiteX14" fmla="*/ 8656 w 10000"/>
                  <a:gd name="connsiteY14" fmla="*/ 4363 h 10000"/>
                  <a:gd name="connsiteX0" fmla="*/ 8656 w 10000"/>
                  <a:gd name="connsiteY0" fmla="*/ 4363 h 10000"/>
                  <a:gd name="connsiteX1" fmla="*/ 8659 w 10000"/>
                  <a:gd name="connsiteY1" fmla="*/ 4138 h 10000"/>
                  <a:gd name="connsiteX2" fmla="*/ 6346 w 10000"/>
                  <a:gd name="connsiteY2" fmla="*/ 0 h 10000"/>
                  <a:gd name="connsiteX3" fmla="*/ 4319 w 10000"/>
                  <a:gd name="connsiteY3" fmla="*/ 2152 h 10000"/>
                  <a:gd name="connsiteX4" fmla="*/ 3271 w 10000"/>
                  <a:gd name="connsiteY4" fmla="*/ 1435 h 10000"/>
                  <a:gd name="connsiteX5" fmla="*/ 1695 w 10000"/>
                  <a:gd name="connsiteY5" fmla="*/ 4254 h 10000"/>
                  <a:gd name="connsiteX6" fmla="*/ 1698 w 10000"/>
                  <a:gd name="connsiteY6" fmla="*/ 4337 h 10000"/>
                  <a:gd name="connsiteX7" fmla="*/ 1577 w 10000"/>
                  <a:gd name="connsiteY7" fmla="*/ 4331 h 10000"/>
                  <a:gd name="connsiteX8" fmla="*/ 0 w 10000"/>
                  <a:gd name="connsiteY8" fmla="*/ 7156 h 10000"/>
                  <a:gd name="connsiteX9" fmla="*/ 1484 w 10000"/>
                  <a:gd name="connsiteY9" fmla="*/ 9968 h 10000"/>
                  <a:gd name="connsiteX10" fmla="*/ 1484 w 10000"/>
                  <a:gd name="connsiteY10" fmla="*/ 10000 h 10000"/>
                  <a:gd name="connsiteX11" fmla="*/ 8427 w 10000"/>
                  <a:gd name="connsiteY11" fmla="*/ 9974 h 10000"/>
                  <a:gd name="connsiteX12" fmla="*/ 10000 w 10000"/>
                  <a:gd name="connsiteY12" fmla="*/ 7156 h 10000"/>
                  <a:gd name="connsiteX13" fmla="*/ 8656 w 10000"/>
                  <a:gd name="connsiteY13" fmla="*/ 4363 h 10000"/>
                  <a:gd name="connsiteX0" fmla="*/ 8656 w 10000"/>
                  <a:gd name="connsiteY0" fmla="*/ 4363 h 9974"/>
                  <a:gd name="connsiteX1" fmla="*/ 8659 w 10000"/>
                  <a:gd name="connsiteY1" fmla="*/ 4138 h 9974"/>
                  <a:gd name="connsiteX2" fmla="*/ 6346 w 10000"/>
                  <a:gd name="connsiteY2" fmla="*/ 0 h 9974"/>
                  <a:gd name="connsiteX3" fmla="*/ 4319 w 10000"/>
                  <a:gd name="connsiteY3" fmla="*/ 2152 h 9974"/>
                  <a:gd name="connsiteX4" fmla="*/ 3271 w 10000"/>
                  <a:gd name="connsiteY4" fmla="*/ 1435 h 9974"/>
                  <a:gd name="connsiteX5" fmla="*/ 1695 w 10000"/>
                  <a:gd name="connsiteY5" fmla="*/ 4254 h 9974"/>
                  <a:gd name="connsiteX6" fmla="*/ 1698 w 10000"/>
                  <a:gd name="connsiteY6" fmla="*/ 4337 h 9974"/>
                  <a:gd name="connsiteX7" fmla="*/ 1577 w 10000"/>
                  <a:gd name="connsiteY7" fmla="*/ 4331 h 9974"/>
                  <a:gd name="connsiteX8" fmla="*/ 0 w 10000"/>
                  <a:gd name="connsiteY8" fmla="*/ 7156 h 9974"/>
                  <a:gd name="connsiteX9" fmla="*/ 1484 w 10000"/>
                  <a:gd name="connsiteY9" fmla="*/ 9968 h 9974"/>
                  <a:gd name="connsiteX10" fmla="*/ 8427 w 10000"/>
                  <a:gd name="connsiteY10" fmla="*/ 9974 h 9974"/>
                  <a:gd name="connsiteX11" fmla="*/ 10000 w 10000"/>
                  <a:gd name="connsiteY11" fmla="*/ 7156 h 9974"/>
                  <a:gd name="connsiteX12" fmla="*/ 8656 w 10000"/>
                  <a:gd name="connsiteY12" fmla="*/ 4363 h 9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000" h="9974">
                    <a:moveTo>
                      <a:pt x="8656" y="4363"/>
                    </a:moveTo>
                    <a:cubicBezTo>
                      <a:pt x="8656" y="4286"/>
                      <a:pt x="8659" y="4209"/>
                      <a:pt x="8659" y="4138"/>
                    </a:cubicBezTo>
                    <a:cubicBezTo>
                      <a:pt x="8659" y="1851"/>
                      <a:pt x="7622" y="0"/>
                      <a:pt x="6346" y="0"/>
                    </a:cubicBezTo>
                    <a:cubicBezTo>
                      <a:pt x="5474" y="0"/>
                      <a:pt x="4712" y="865"/>
                      <a:pt x="4319" y="2152"/>
                    </a:cubicBezTo>
                    <a:cubicBezTo>
                      <a:pt x="4040" y="1704"/>
                      <a:pt x="3675" y="1435"/>
                      <a:pt x="3271" y="1435"/>
                    </a:cubicBezTo>
                    <a:cubicBezTo>
                      <a:pt x="2403" y="1435"/>
                      <a:pt x="1695" y="2697"/>
                      <a:pt x="1695" y="4254"/>
                    </a:cubicBezTo>
                    <a:cubicBezTo>
                      <a:pt x="1695" y="4286"/>
                      <a:pt x="1698" y="4311"/>
                      <a:pt x="1698" y="4337"/>
                    </a:cubicBezTo>
                    <a:cubicBezTo>
                      <a:pt x="1655" y="4337"/>
                      <a:pt x="1616" y="4331"/>
                      <a:pt x="1577" y="4331"/>
                    </a:cubicBezTo>
                    <a:cubicBezTo>
                      <a:pt x="704" y="4331"/>
                      <a:pt x="0" y="5593"/>
                      <a:pt x="0" y="7156"/>
                    </a:cubicBezTo>
                    <a:cubicBezTo>
                      <a:pt x="0" y="8661"/>
                      <a:pt x="658" y="9885"/>
                      <a:pt x="1484" y="9968"/>
                    </a:cubicBezTo>
                    <a:lnTo>
                      <a:pt x="8427" y="9974"/>
                    </a:lnTo>
                    <a:cubicBezTo>
                      <a:pt x="9296" y="9974"/>
                      <a:pt x="10000" y="8712"/>
                      <a:pt x="10000" y="7156"/>
                    </a:cubicBezTo>
                    <a:cubicBezTo>
                      <a:pt x="10000" y="5734"/>
                      <a:pt x="9417" y="4561"/>
                      <a:pt x="8656" y="4363"/>
                    </a:cubicBezTo>
                    <a:close/>
                  </a:path>
                </a:pathLst>
              </a:custGeom>
              <a:solidFill>
                <a:schemeClr val="bg2"/>
              </a:solidFill>
              <a:ln w="38100">
                <a:solidFill>
                  <a:schemeClr val="bg1">
                    <a:lumMod val="75000"/>
                  </a:schemeClr>
                </a:solidFill>
              </a:ln>
            </p:spPr>
            <p:txBody>
              <a:bodyPr vert="horz" wrap="square" lIns="91416" tIns="45708" rIns="91416" bIns="45708" numCol="1" anchor="t" anchorCtr="0" compatLnSpc="1">
                <a:prstTxWarp prst="textNoShape">
                  <a:avLst/>
                </a:prstTxWarp>
              </a:bodyPr>
              <a:lstStyle/>
              <a:p>
                <a:pPr defTabSz="914126">
                  <a:defRPr/>
                </a:pPr>
                <a:endParaRPr lang="en-US" sz="1100" kern="0">
                  <a:solidFill>
                    <a:sysClr val="windowText" lastClr="000000"/>
                  </a:solidFill>
                </a:endParaRPr>
              </a:p>
            </p:txBody>
          </p:sp>
          <p:grpSp>
            <p:nvGrpSpPr>
              <p:cNvPr id="726" name="Group 725"/>
              <p:cNvGrpSpPr/>
              <p:nvPr/>
            </p:nvGrpSpPr>
            <p:grpSpPr>
              <a:xfrm flipV="1">
                <a:off x="3799111" y="1736453"/>
                <a:ext cx="520044" cy="155332"/>
                <a:chOff x="5173543" y="1992208"/>
                <a:chExt cx="1366378" cy="408124"/>
              </a:xfrm>
            </p:grpSpPr>
            <p:sp>
              <p:nvSpPr>
                <p:cNvPr id="729" name="Rectangle 728"/>
                <p:cNvSpPr/>
                <p:nvPr/>
              </p:nvSpPr>
              <p:spPr>
                <a:xfrm>
                  <a:off x="5229225" y="2024568"/>
                  <a:ext cx="1257300" cy="322842"/>
                </a:xfrm>
                <a:prstGeom prst="rect">
                  <a:avLst/>
                </a:prstGeom>
                <a:solidFill>
                  <a:schemeClr val="bg2"/>
                </a:solidFill>
                <a:ln w="9525">
                  <a:noFill/>
                  <a:miter lim="800000"/>
                  <a:headEnd/>
                  <a:tailEnd/>
                </a:ln>
              </p:spPr>
              <p:txBody>
                <a:bodyPr wrap="square" rtlCol="0" anchor="ctr"/>
                <a:lstStyle/>
                <a:p>
                  <a:pPr algn="ctr" defTabSz="914126"/>
                  <a:endParaRPr lang="en-US" sz="1799" kern="0" dirty="0">
                    <a:solidFill>
                      <a:srgbClr val="404040"/>
                    </a:solidFill>
                    <a:latin typeface="Arial"/>
                  </a:endParaRPr>
                </a:p>
              </p:txBody>
            </p:sp>
            <p:sp>
              <p:nvSpPr>
                <p:cNvPr id="730" name="Freeform 13"/>
                <p:cNvSpPr>
                  <a:spLocks noEditPoints="1"/>
                </p:cNvSpPr>
                <p:nvPr/>
              </p:nvSpPr>
              <p:spPr bwMode="auto">
                <a:xfrm>
                  <a:off x="5173543" y="1992208"/>
                  <a:ext cx="1366378" cy="408124"/>
                </a:xfrm>
                <a:custGeom>
                  <a:avLst/>
                  <a:gdLst>
                    <a:gd name="T0" fmla="*/ 230 w 241"/>
                    <a:gd name="T1" fmla="*/ 0 h 70"/>
                    <a:gd name="T2" fmla="*/ 11 w 241"/>
                    <a:gd name="T3" fmla="*/ 0 h 70"/>
                    <a:gd name="T4" fmla="*/ 0 w 241"/>
                    <a:gd name="T5" fmla="*/ 11 h 70"/>
                    <a:gd name="T6" fmla="*/ 0 w 241"/>
                    <a:gd name="T7" fmla="*/ 58 h 70"/>
                    <a:gd name="T8" fmla="*/ 11 w 241"/>
                    <a:gd name="T9" fmla="*/ 70 h 70"/>
                    <a:gd name="T10" fmla="*/ 230 w 241"/>
                    <a:gd name="T11" fmla="*/ 70 h 70"/>
                    <a:gd name="T12" fmla="*/ 241 w 241"/>
                    <a:gd name="T13" fmla="*/ 58 h 70"/>
                    <a:gd name="T14" fmla="*/ 241 w 241"/>
                    <a:gd name="T15" fmla="*/ 11 h 70"/>
                    <a:gd name="T16" fmla="*/ 230 w 241"/>
                    <a:gd name="T17" fmla="*/ 0 h 70"/>
                    <a:gd name="T18" fmla="*/ 163 w 241"/>
                    <a:gd name="T19" fmla="*/ 45 h 70"/>
                    <a:gd name="T20" fmla="*/ 25 w 241"/>
                    <a:gd name="T21" fmla="*/ 45 h 70"/>
                    <a:gd name="T22" fmla="*/ 25 w 241"/>
                    <a:gd name="T23" fmla="*/ 24 h 70"/>
                    <a:gd name="T24" fmla="*/ 163 w 241"/>
                    <a:gd name="T25" fmla="*/ 24 h 70"/>
                    <a:gd name="T26" fmla="*/ 163 w 241"/>
                    <a:gd name="T27" fmla="*/ 45 h 70"/>
                    <a:gd name="T28" fmla="*/ 212 w 241"/>
                    <a:gd name="T29" fmla="*/ 44 h 70"/>
                    <a:gd name="T30" fmla="*/ 202 w 241"/>
                    <a:gd name="T31" fmla="*/ 35 h 70"/>
                    <a:gd name="T32" fmla="*/ 212 w 241"/>
                    <a:gd name="T33" fmla="*/ 25 h 70"/>
                    <a:gd name="T34" fmla="*/ 222 w 241"/>
                    <a:gd name="T35" fmla="*/ 35 h 70"/>
                    <a:gd name="T36" fmla="*/ 212 w 241"/>
                    <a:gd name="T37" fmla="*/ 44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41" h="70">
                      <a:moveTo>
                        <a:pt x="230" y="0"/>
                      </a:moveTo>
                      <a:cubicBezTo>
                        <a:pt x="11" y="0"/>
                        <a:pt x="11" y="0"/>
                        <a:pt x="11" y="0"/>
                      </a:cubicBezTo>
                      <a:cubicBezTo>
                        <a:pt x="5" y="0"/>
                        <a:pt x="0" y="5"/>
                        <a:pt x="0" y="11"/>
                      </a:cubicBezTo>
                      <a:cubicBezTo>
                        <a:pt x="0" y="58"/>
                        <a:pt x="0" y="58"/>
                        <a:pt x="0" y="58"/>
                      </a:cubicBezTo>
                      <a:cubicBezTo>
                        <a:pt x="0" y="65"/>
                        <a:pt x="5" y="70"/>
                        <a:pt x="11" y="70"/>
                      </a:cubicBezTo>
                      <a:cubicBezTo>
                        <a:pt x="230" y="70"/>
                        <a:pt x="230" y="70"/>
                        <a:pt x="230" y="70"/>
                      </a:cubicBezTo>
                      <a:cubicBezTo>
                        <a:pt x="236" y="70"/>
                        <a:pt x="241" y="65"/>
                        <a:pt x="241" y="58"/>
                      </a:cubicBezTo>
                      <a:cubicBezTo>
                        <a:pt x="241" y="11"/>
                        <a:pt x="241" y="11"/>
                        <a:pt x="241" y="11"/>
                      </a:cubicBezTo>
                      <a:cubicBezTo>
                        <a:pt x="241" y="5"/>
                        <a:pt x="236" y="0"/>
                        <a:pt x="230" y="0"/>
                      </a:cubicBezTo>
                      <a:close/>
                      <a:moveTo>
                        <a:pt x="163" y="45"/>
                      </a:moveTo>
                      <a:cubicBezTo>
                        <a:pt x="25" y="45"/>
                        <a:pt x="25" y="45"/>
                        <a:pt x="25" y="45"/>
                      </a:cubicBezTo>
                      <a:cubicBezTo>
                        <a:pt x="25" y="24"/>
                        <a:pt x="25" y="24"/>
                        <a:pt x="25" y="24"/>
                      </a:cubicBezTo>
                      <a:cubicBezTo>
                        <a:pt x="163" y="24"/>
                        <a:pt x="163" y="24"/>
                        <a:pt x="163" y="24"/>
                      </a:cubicBezTo>
                      <a:lnTo>
                        <a:pt x="163" y="45"/>
                      </a:lnTo>
                      <a:close/>
                      <a:moveTo>
                        <a:pt x="212" y="44"/>
                      </a:moveTo>
                      <a:cubicBezTo>
                        <a:pt x="207" y="44"/>
                        <a:pt x="202" y="40"/>
                        <a:pt x="202" y="35"/>
                      </a:cubicBezTo>
                      <a:cubicBezTo>
                        <a:pt x="202" y="29"/>
                        <a:pt x="207" y="25"/>
                        <a:pt x="212" y="25"/>
                      </a:cubicBezTo>
                      <a:cubicBezTo>
                        <a:pt x="218" y="25"/>
                        <a:pt x="222" y="29"/>
                        <a:pt x="222" y="35"/>
                      </a:cubicBezTo>
                      <a:cubicBezTo>
                        <a:pt x="222" y="40"/>
                        <a:pt x="218" y="44"/>
                        <a:pt x="212" y="44"/>
                      </a:cubicBezTo>
                      <a:close/>
                    </a:path>
                  </a:pathLst>
                </a:custGeom>
                <a:solidFill>
                  <a:srgbClr val="707072"/>
                </a:solidFill>
                <a:ln w="12700">
                  <a:noFill/>
                </a:ln>
              </p:spPr>
              <p:txBody>
                <a:bodyPr vert="horz" wrap="square" lIns="91416" tIns="45708" rIns="91416" bIns="45708" numCol="1" anchor="t" anchorCtr="0" compatLnSpc="1">
                  <a:prstTxWarp prst="textNoShape">
                    <a:avLst/>
                  </a:prstTxWarp>
                </a:bodyPr>
                <a:lstStyle/>
                <a:p>
                  <a:pPr defTabSz="914126"/>
                  <a:endParaRPr lang="en-US" sz="1799" kern="0">
                    <a:solidFill>
                      <a:sysClr val="windowText" lastClr="000000"/>
                    </a:solidFill>
                  </a:endParaRPr>
                </a:p>
              </p:txBody>
            </p:sp>
          </p:grpSp>
          <p:cxnSp>
            <p:nvCxnSpPr>
              <p:cNvPr id="727" name="Straight Connector 726"/>
              <p:cNvCxnSpPr/>
              <p:nvPr/>
            </p:nvCxnSpPr>
            <p:spPr>
              <a:xfrm flipV="1">
                <a:off x="4056271" y="1978964"/>
                <a:ext cx="0" cy="1280160"/>
              </a:xfrm>
              <a:prstGeom prst="line">
                <a:avLst/>
              </a:prstGeom>
              <a:noFill/>
              <a:ln w="38100" cap="rnd" cmpd="sng" algn="ctr">
                <a:solidFill>
                  <a:schemeClr val="tx2">
                    <a:lumMod val="50000"/>
                    <a:lumOff val="50000"/>
                  </a:schemeClr>
                </a:solidFill>
                <a:prstDash val="sysDot"/>
                <a:miter lim="800000"/>
                <a:headEnd type="triangle" w="med" len="med"/>
                <a:tailEnd type="triangle" w="med" len="med"/>
              </a:ln>
              <a:effectLst/>
            </p:spPr>
          </p:cxnSp>
          <p:sp>
            <p:nvSpPr>
              <p:cNvPr id="728" name="Rectangle 727"/>
              <p:cNvSpPr/>
              <p:nvPr/>
            </p:nvSpPr>
            <p:spPr>
              <a:xfrm flipH="1">
                <a:off x="3626287" y="1124223"/>
                <a:ext cx="865620" cy="400110"/>
              </a:xfrm>
              <a:prstGeom prst="rect">
                <a:avLst/>
              </a:prstGeom>
            </p:spPr>
            <p:txBody>
              <a:bodyPr wrap="square" anchor="ctr">
                <a:spAutoFit/>
              </a:bodyPr>
              <a:lstStyle/>
              <a:p>
                <a:pPr algn="ctr" defTabSz="914126"/>
                <a:r>
                  <a:rPr lang="en-US" sz="1000" kern="0" dirty="0">
                    <a:solidFill>
                      <a:sysClr val="windowText" lastClr="000000"/>
                    </a:solidFill>
                  </a:rPr>
                  <a:t>Endpoint Cloud</a:t>
                </a:r>
              </a:p>
            </p:txBody>
          </p:sp>
        </p:grpSp>
      </p:grpSp>
      <p:grpSp>
        <p:nvGrpSpPr>
          <p:cNvPr id="731" name="Group 730"/>
          <p:cNvGrpSpPr/>
          <p:nvPr/>
        </p:nvGrpSpPr>
        <p:grpSpPr>
          <a:xfrm>
            <a:off x="4304464" y="1637716"/>
            <a:ext cx="962128" cy="1838363"/>
            <a:chOff x="4304464" y="1637716"/>
            <a:chExt cx="962128" cy="1838363"/>
          </a:xfrm>
        </p:grpSpPr>
        <p:sp>
          <p:nvSpPr>
            <p:cNvPr id="732" name="Rectangle 731"/>
            <p:cNvSpPr/>
            <p:nvPr/>
          </p:nvSpPr>
          <p:spPr>
            <a:xfrm rot="5400000" flipV="1">
              <a:off x="4268072" y="2852891"/>
              <a:ext cx="1021011" cy="225366"/>
            </a:xfrm>
            <a:prstGeom prst="rect">
              <a:avLst/>
            </a:prstGeom>
            <a:solidFill>
              <a:schemeClr val="bg2">
                <a:lumMod val="85000"/>
                <a:lumOff val="15000"/>
              </a:schemeClr>
            </a:solidFill>
            <a:ln w="9525">
              <a:noFill/>
              <a:miter lim="800000"/>
              <a:headEnd/>
              <a:tailEnd/>
            </a:ln>
          </p:spPr>
          <p:txBody>
            <a:bodyPr wrap="square" rtlCol="0" anchor="ctr"/>
            <a:lstStyle/>
            <a:p>
              <a:pPr algn="ctr" defTabSz="914126"/>
              <a:endParaRPr lang="en-US" sz="1799" kern="0" dirty="0">
                <a:solidFill>
                  <a:srgbClr val="404040"/>
                </a:solidFill>
              </a:endParaRPr>
            </a:p>
          </p:txBody>
        </p:sp>
        <p:grpSp>
          <p:nvGrpSpPr>
            <p:cNvPr id="733" name="Group 732"/>
            <p:cNvGrpSpPr/>
            <p:nvPr/>
          </p:nvGrpSpPr>
          <p:grpSpPr>
            <a:xfrm>
              <a:off x="4304464" y="1637716"/>
              <a:ext cx="962128" cy="1598975"/>
              <a:chOff x="4304464" y="1637716"/>
              <a:chExt cx="962128" cy="1598975"/>
            </a:xfrm>
          </p:grpSpPr>
          <p:sp>
            <p:nvSpPr>
              <p:cNvPr id="734" name="Freeform 211"/>
              <p:cNvSpPr>
                <a:spLocks/>
              </p:cNvSpPr>
              <p:nvPr/>
            </p:nvSpPr>
            <p:spPr bwMode="auto">
              <a:xfrm flipH="1">
                <a:off x="4386250" y="2020153"/>
                <a:ext cx="785989" cy="450722"/>
              </a:xfrm>
              <a:custGeom>
                <a:avLst/>
                <a:gdLst>
                  <a:gd name="T0" fmla="*/ 2421 w 2797"/>
                  <a:gd name="T1" fmla="*/ 681 h 1561"/>
                  <a:gd name="T2" fmla="*/ 2422 w 2797"/>
                  <a:gd name="T3" fmla="*/ 646 h 1561"/>
                  <a:gd name="T4" fmla="*/ 1775 w 2797"/>
                  <a:gd name="T5" fmla="*/ 0 h 1561"/>
                  <a:gd name="T6" fmla="*/ 1208 w 2797"/>
                  <a:gd name="T7" fmla="*/ 336 h 1561"/>
                  <a:gd name="T8" fmla="*/ 915 w 2797"/>
                  <a:gd name="T9" fmla="*/ 224 h 1561"/>
                  <a:gd name="T10" fmla="*/ 474 w 2797"/>
                  <a:gd name="T11" fmla="*/ 664 h 1561"/>
                  <a:gd name="T12" fmla="*/ 475 w 2797"/>
                  <a:gd name="T13" fmla="*/ 677 h 1561"/>
                  <a:gd name="T14" fmla="*/ 441 w 2797"/>
                  <a:gd name="T15" fmla="*/ 676 h 1561"/>
                  <a:gd name="T16" fmla="*/ 0 w 2797"/>
                  <a:gd name="T17" fmla="*/ 1117 h 1561"/>
                  <a:gd name="T18" fmla="*/ 415 w 2797"/>
                  <a:gd name="T19" fmla="*/ 1556 h 1561"/>
                  <a:gd name="T20" fmla="*/ 415 w 2797"/>
                  <a:gd name="T21" fmla="*/ 1561 h 1561"/>
                  <a:gd name="T22" fmla="*/ 2332 w 2797"/>
                  <a:gd name="T23" fmla="*/ 1561 h 1561"/>
                  <a:gd name="T24" fmla="*/ 2332 w 2797"/>
                  <a:gd name="T25" fmla="*/ 1556 h 1561"/>
                  <a:gd name="T26" fmla="*/ 2357 w 2797"/>
                  <a:gd name="T27" fmla="*/ 1557 h 1561"/>
                  <a:gd name="T28" fmla="*/ 2797 w 2797"/>
                  <a:gd name="T29" fmla="*/ 1117 h 1561"/>
                  <a:gd name="T30" fmla="*/ 2421 w 2797"/>
                  <a:gd name="T31" fmla="*/ 681 h 1561"/>
                  <a:gd name="connsiteX0" fmla="*/ 8656 w 10000"/>
                  <a:gd name="connsiteY0" fmla="*/ 4363 h 10000"/>
                  <a:gd name="connsiteX1" fmla="*/ 8659 w 10000"/>
                  <a:gd name="connsiteY1" fmla="*/ 4138 h 10000"/>
                  <a:gd name="connsiteX2" fmla="*/ 6346 w 10000"/>
                  <a:gd name="connsiteY2" fmla="*/ 0 h 10000"/>
                  <a:gd name="connsiteX3" fmla="*/ 4319 w 10000"/>
                  <a:gd name="connsiteY3" fmla="*/ 2152 h 10000"/>
                  <a:gd name="connsiteX4" fmla="*/ 3271 w 10000"/>
                  <a:gd name="connsiteY4" fmla="*/ 1435 h 10000"/>
                  <a:gd name="connsiteX5" fmla="*/ 1695 w 10000"/>
                  <a:gd name="connsiteY5" fmla="*/ 4254 h 10000"/>
                  <a:gd name="connsiteX6" fmla="*/ 1698 w 10000"/>
                  <a:gd name="connsiteY6" fmla="*/ 4337 h 10000"/>
                  <a:gd name="connsiteX7" fmla="*/ 1577 w 10000"/>
                  <a:gd name="connsiteY7" fmla="*/ 4331 h 10000"/>
                  <a:gd name="connsiteX8" fmla="*/ 0 w 10000"/>
                  <a:gd name="connsiteY8" fmla="*/ 7156 h 10000"/>
                  <a:gd name="connsiteX9" fmla="*/ 1484 w 10000"/>
                  <a:gd name="connsiteY9" fmla="*/ 9968 h 10000"/>
                  <a:gd name="connsiteX10" fmla="*/ 1484 w 10000"/>
                  <a:gd name="connsiteY10" fmla="*/ 10000 h 10000"/>
                  <a:gd name="connsiteX11" fmla="*/ 8338 w 10000"/>
                  <a:gd name="connsiteY11" fmla="*/ 10000 h 10000"/>
                  <a:gd name="connsiteX12" fmla="*/ 8427 w 10000"/>
                  <a:gd name="connsiteY12" fmla="*/ 9974 h 10000"/>
                  <a:gd name="connsiteX13" fmla="*/ 10000 w 10000"/>
                  <a:gd name="connsiteY13" fmla="*/ 7156 h 10000"/>
                  <a:gd name="connsiteX14" fmla="*/ 8656 w 10000"/>
                  <a:gd name="connsiteY14" fmla="*/ 4363 h 10000"/>
                  <a:gd name="connsiteX0" fmla="*/ 8656 w 10000"/>
                  <a:gd name="connsiteY0" fmla="*/ 4363 h 10000"/>
                  <a:gd name="connsiteX1" fmla="*/ 8659 w 10000"/>
                  <a:gd name="connsiteY1" fmla="*/ 4138 h 10000"/>
                  <a:gd name="connsiteX2" fmla="*/ 6346 w 10000"/>
                  <a:gd name="connsiteY2" fmla="*/ 0 h 10000"/>
                  <a:gd name="connsiteX3" fmla="*/ 4319 w 10000"/>
                  <a:gd name="connsiteY3" fmla="*/ 2152 h 10000"/>
                  <a:gd name="connsiteX4" fmla="*/ 3271 w 10000"/>
                  <a:gd name="connsiteY4" fmla="*/ 1435 h 10000"/>
                  <a:gd name="connsiteX5" fmla="*/ 1695 w 10000"/>
                  <a:gd name="connsiteY5" fmla="*/ 4254 h 10000"/>
                  <a:gd name="connsiteX6" fmla="*/ 1698 w 10000"/>
                  <a:gd name="connsiteY6" fmla="*/ 4337 h 10000"/>
                  <a:gd name="connsiteX7" fmla="*/ 1577 w 10000"/>
                  <a:gd name="connsiteY7" fmla="*/ 4331 h 10000"/>
                  <a:gd name="connsiteX8" fmla="*/ 0 w 10000"/>
                  <a:gd name="connsiteY8" fmla="*/ 7156 h 10000"/>
                  <a:gd name="connsiteX9" fmla="*/ 1484 w 10000"/>
                  <a:gd name="connsiteY9" fmla="*/ 9968 h 10000"/>
                  <a:gd name="connsiteX10" fmla="*/ 1484 w 10000"/>
                  <a:gd name="connsiteY10" fmla="*/ 10000 h 10000"/>
                  <a:gd name="connsiteX11" fmla="*/ 8427 w 10000"/>
                  <a:gd name="connsiteY11" fmla="*/ 9974 h 10000"/>
                  <a:gd name="connsiteX12" fmla="*/ 10000 w 10000"/>
                  <a:gd name="connsiteY12" fmla="*/ 7156 h 10000"/>
                  <a:gd name="connsiteX13" fmla="*/ 8656 w 10000"/>
                  <a:gd name="connsiteY13" fmla="*/ 4363 h 10000"/>
                  <a:gd name="connsiteX0" fmla="*/ 8656 w 10000"/>
                  <a:gd name="connsiteY0" fmla="*/ 4363 h 9974"/>
                  <a:gd name="connsiteX1" fmla="*/ 8659 w 10000"/>
                  <a:gd name="connsiteY1" fmla="*/ 4138 h 9974"/>
                  <a:gd name="connsiteX2" fmla="*/ 6346 w 10000"/>
                  <a:gd name="connsiteY2" fmla="*/ 0 h 9974"/>
                  <a:gd name="connsiteX3" fmla="*/ 4319 w 10000"/>
                  <a:gd name="connsiteY3" fmla="*/ 2152 h 9974"/>
                  <a:gd name="connsiteX4" fmla="*/ 3271 w 10000"/>
                  <a:gd name="connsiteY4" fmla="*/ 1435 h 9974"/>
                  <a:gd name="connsiteX5" fmla="*/ 1695 w 10000"/>
                  <a:gd name="connsiteY5" fmla="*/ 4254 h 9974"/>
                  <a:gd name="connsiteX6" fmla="*/ 1698 w 10000"/>
                  <a:gd name="connsiteY6" fmla="*/ 4337 h 9974"/>
                  <a:gd name="connsiteX7" fmla="*/ 1577 w 10000"/>
                  <a:gd name="connsiteY7" fmla="*/ 4331 h 9974"/>
                  <a:gd name="connsiteX8" fmla="*/ 0 w 10000"/>
                  <a:gd name="connsiteY8" fmla="*/ 7156 h 9974"/>
                  <a:gd name="connsiteX9" fmla="*/ 1484 w 10000"/>
                  <a:gd name="connsiteY9" fmla="*/ 9968 h 9974"/>
                  <a:gd name="connsiteX10" fmla="*/ 8427 w 10000"/>
                  <a:gd name="connsiteY10" fmla="*/ 9974 h 9974"/>
                  <a:gd name="connsiteX11" fmla="*/ 10000 w 10000"/>
                  <a:gd name="connsiteY11" fmla="*/ 7156 h 9974"/>
                  <a:gd name="connsiteX12" fmla="*/ 8656 w 10000"/>
                  <a:gd name="connsiteY12" fmla="*/ 4363 h 9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000" h="9974">
                    <a:moveTo>
                      <a:pt x="8656" y="4363"/>
                    </a:moveTo>
                    <a:cubicBezTo>
                      <a:pt x="8656" y="4286"/>
                      <a:pt x="8659" y="4209"/>
                      <a:pt x="8659" y="4138"/>
                    </a:cubicBezTo>
                    <a:cubicBezTo>
                      <a:pt x="8659" y="1851"/>
                      <a:pt x="7622" y="0"/>
                      <a:pt x="6346" y="0"/>
                    </a:cubicBezTo>
                    <a:cubicBezTo>
                      <a:pt x="5474" y="0"/>
                      <a:pt x="4712" y="865"/>
                      <a:pt x="4319" y="2152"/>
                    </a:cubicBezTo>
                    <a:cubicBezTo>
                      <a:pt x="4040" y="1704"/>
                      <a:pt x="3675" y="1435"/>
                      <a:pt x="3271" y="1435"/>
                    </a:cubicBezTo>
                    <a:cubicBezTo>
                      <a:pt x="2403" y="1435"/>
                      <a:pt x="1695" y="2697"/>
                      <a:pt x="1695" y="4254"/>
                    </a:cubicBezTo>
                    <a:cubicBezTo>
                      <a:pt x="1695" y="4286"/>
                      <a:pt x="1698" y="4311"/>
                      <a:pt x="1698" y="4337"/>
                    </a:cubicBezTo>
                    <a:cubicBezTo>
                      <a:pt x="1655" y="4337"/>
                      <a:pt x="1616" y="4331"/>
                      <a:pt x="1577" y="4331"/>
                    </a:cubicBezTo>
                    <a:cubicBezTo>
                      <a:pt x="704" y="4331"/>
                      <a:pt x="0" y="5593"/>
                      <a:pt x="0" y="7156"/>
                    </a:cubicBezTo>
                    <a:cubicBezTo>
                      <a:pt x="0" y="8661"/>
                      <a:pt x="658" y="9885"/>
                      <a:pt x="1484" y="9968"/>
                    </a:cubicBezTo>
                    <a:lnTo>
                      <a:pt x="8427" y="9974"/>
                    </a:lnTo>
                    <a:cubicBezTo>
                      <a:pt x="9296" y="9974"/>
                      <a:pt x="10000" y="8712"/>
                      <a:pt x="10000" y="7156"/>
                    </a:cubicBezTo>
                    <a:cubicBezTo>
                      <a:pt x="10000" y="5734"/>
                      <a:pt x="9417" y="4561"/>
                      <a:pt x="8656" y="4363"/>
                    </a:cubicBezTo>
                    <a:close/>
                  </a:path>
                </a:pathLst>
              </a:custGeom>
              <a:solidFill>
                <a:schemeClr val="bg2"/>
              </a:solidFill>
              <a:ln w="38100">
                <a:solidFill>
                  <a:schemeClr val="bg1">
                    <a:lumMod val="75000"/>
                  </a:schemeClr>
                </a:solidFill>
              </a:ln>
            </p:spPr>
            <p:txBody>
              <a:bodyPr vert="horz" wrap="square" lIns="91416" tIns="45708" rIns="91416" bIns="45708" numCol="1" anchor="t" anchorCtr="0" compatLnSpc="1">
                <a:prstTxWarp prst="textNoShape">
                  <a:avLst/>
                </a:prstTxWarp>
              </a:bodyPr>
              <a:lstStyle/>
              <a:p>
                <a:pPr defTabSz="914126">
                  <a:defRPr/>
                </a:pPr>
                <a:endParaRPr lang="en-US" sz="1100" kern="0">
                  <a:solidFill>
                    <a:sysClr val="windowText" lastClr="000000"/>
                  </a:solidFill>
                </a:endParaRPr>
              </a:p>
            </p:txBody>
          </p:sp>
          <p:grpSp>
            <p:nvGrpSpPr>
              <p:cNvPr id="735" name="Group 734"/>
              <p:cNvGrpSpPr/>
              <p:nvPr/>
            </p:nvGrpSpPr>
            <p:grpSpPr>
              <a:xfrm flipV="1">
                <a:off x="4518557" y="2247846"/>
                <a:ext cx="520044" cy="155332"/>
                <a:chOff x="5173543" y="1992208"/>
                <a:chExt cx="1366378" cy="408124"/>
              </a:xfrm>
            </p:grpSpPr>
            <p:sp>
              <p:nvSpPr>
                <p:cNvPr id="738" name="Rectangle 737"/>
                <p:cNvSpPr/>
                <p:nvPr/>
              </p:nvSpPr>
              <p:spPr>
                <a:xfrm>
                  <a:off x="5229225" y="2024568"/>
                  <a:ext cx="1257300" cy="322842"/>
                </a:xfrm>
                <a:prstGeom prst="rect">
                  <a:avLst/>
                </a:prstGeom>
                <a:solidFill>
                  <a:schemeClr val="bg2"/>
                </a:solidFill>
                <a:ln w="9525">
                  <a:noFill/>
                  <a:miter lim="800000"/>
                  <a:headEnd/>
                  <a:tailEnd/>
                </a:ln>
              </p:spPr>
              <p:txBody>
                <a:bodyPr wrap="square" rtlCol="0" anchor="ctr"/>
                <a:lstStyle/>
                <a:p>
                  <a:pPr algn="ctr" defTabSz="914126"/>
                  <a:endParaRPr lang="en-US" sz="1799" kern="0" dirty="0">
                    <a:solidFill>
                      <a:srgbClr val="404040"/>
                    </a:solidFill>
                    <a:latin typeface="Arial"/>
                  </a:endParaRPr>
                </a:p>
              </p:txBody>
            </p:sp>
            <p:sp>
              <p:nvSpPr>
                <p:cNvPr id="739" name="Freeform 13"/>
                <p:cNvSpPr>
                  <a:spLocks noEditPoints="1"/>
                </p:cNvSpPr>
                <p:nvPr/>
              </p:nvSpPr>
              <p:spPr bwMode="auto">
                <a:xfrm>
                  <a:off x="5173543" y="1992208"/>
                  <a:ext cx="1366378" cy="408124"/>
                </a:xfrm>
                <a:custGeom>
                  <a:avLst/>
                  <a:gdLst>
                    <a:gd name="T0" fmla="*/ 230 w 241"/>
                    <a:gd name="T1" fmla="*/ 0 h 70"/>
                    <a:gd name="T2" fmla="*/ 11 w 241"/>
                    <a:gd name="T3" fmla="*/ 0 h 70"/>
                    <a:gd name="T4" fmla="*/ 0 w 241"/>
                    <a:gd name="T5" fmla="*/ 11 h 70"/>
                    <a:gd name="T6" fmla="*/ 0 w 241"/>
                    <a:gd name="T7" fmla="*/ 58 h 70"/>
                    <a:gd name="T8" fmla="*/ 11 w 241"/>
                    <a:gd name="T9" fmla="*/ 70 h 70"/>
                    <a:gd name="T10" fmla="*/ 230 w 241"/>
                    <a:gd name="T11" fmla="*/ 70 h 70"/>
                    <a:gd name="T12" fmla="*/ 241 w 241"/>
                    <a:gd name="T13" fmla="*/ 58 h 70"/>
                    <a:gd name="T14" fmla="*/ 241 w 241"/>
                    <a:gd name="T15" fmla="*/ 11 h 70"/>
                    <a:gd name="T16" fmla="*/ 230 w 241"/>
                    <a:gd name="T17" fmla="*/ 0 h 70"/>
                    <a:gd name="T18" fmla="*/ 163 w 241"/>
                    <a:gd name="T19" fmla="*/ 45 h 70"/>
                    <a:gd name="T20" fmla="*/ 25 w 241"/>
                    <a:gd name="T21" fmla="*/ 45 h 70"/>
                    <a:gd name="T22" fmla="*/ 25 w 241"/>
                    <a:gd name="T23" fmla="*/ 24 h 70"/>
                    <a:gd name="T24" fmla="*/ 163 w 241"/>
                    <a:gd name="T25" fmla="*/ 24 h 70"/>
                    <a:gd name="T26" fmla="*/ 163 w 241"/>
                    <a:gd name="T27" fmla="*/ 45 h 70"/>
                    <a:gd name="T28" fmla="*/ 212 w 241"/>
                    <a:gd name="T29" fmla="*/ 44 h 70"/>
                    <a:gd name="T30" fmla="*/ 202 w 241"/>
                    <a:gd name="T31" fmla="*/ 35 h 70"/>
                    <a:gd name="T32" fmla="*/ 212 w 241"/>
                    <a:gd name="T33" fmla="*/ 25 h 70"/>
                    <a:gd name="T34" fmla="*/ 222 w 241"/>
                    <a:gd name="T35" fmla="*/ 35 h 70"/>
                    <a:gd name="T36" fmla="*/ 212 w 241"/>
                    <a:gd name="T37" fmla="*/ 44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41" h="70">
                      <a:moveTo>
                        <a:pt x="230" y="0"/>
                      </a:moveTo>
                      <a:cubicBezTo>
                        <a:pt x="11" y="0"/>
                        <a:pt x="11" y="0"/>
                        <a:pt x="11" y="0"/>
                      </a:cubicBezTo>
                      <a:cubicBezTo>
                        <a:pt x="5" y="0"/>
                        <a:pt x="0" y="5"/>
                        <a:pt x="0" y="11"/>
                      </a:cubicBezTo>
                      <a:cubicBezTo>
                        <a:pt x="0" y="58"/>
                        <a:pt x="0" y="58"/>
                        <a:pt x="0" y="58"/>
                      </a:cubicBezTo>
                      <a:cubicBezTo>
                        <a:pt x="0" y="65"/>
                        <a:pt x="5" y="70"/>
                        <a:pt x="11" y="70"/>
                      </a:cubicBezTo>
                      <a:cubicBezTo>
                        <a:pt x="230" y="70"/>
                        <a:pt x="230" y="70"/>
                        <a:pt x="230" y="70"/>
                      </a:cubicBezTo>
                      <a:cubicBezTo>
                        <a:pt x="236" y="70"/>
                        <a:pt x="241" y="65"/>
                        <a:pt x="241" y="58"/>
                      </a:cubicBezTo>
                      <a:cubicBezTo>
                        <a:pt x="241" y="11"/>
                        <a:pt x="241" y="11"/>
                        <a:pt x="241" y="11"/>
                      </a:cubicBezTo>
                      <a:cubicBezTo>
                        <a:pt x="241" y="5"/>
                        <a:pt x="236" y="0"/>
                        <a:pt x="230" y="0"/>
                      </a:cubicBezTo>
                      <a:close/>
                      <a:moveTo>
                        <a:pt x="163" y="45"/>
                      </a:moveTo>
                      <a:cubicBezTo>
                        <a:pt x="25" y="45"/>
                        <a:pt x="25" y="45"/>
                        <a:pt x="25" y="45"/>
                      </a:cubicBezTo>
                      <a:cubicBezTo>
                        <a:pt x="25" y="24"/>
                        <a:pt x="25" y="24"/>
                        <a:pt x="25" y="24"/>
                      </a:cubicBezTo>
                      <a:cubicBezTo>
                        <a:pt x="163" y="24"/>
                        <a:pt x="163" y="24"/>
                        <a:pt x="163" y="24"/>
                      </a:cubicBezTo>
                      <a:lnTo>
                        <a:pt x="163" y="45"/>
                      </a:lnTo>
                      <a:close/>
                      <a:moveTo>
                        <a:pt x="212" y="44"/>
                      </a:moveTo>
                      <a:cubicBezTo>
                        <a:pt x="207" y="44"/>
                        <a:pt x="202" y="40"/>
                        <a:pt x="202" y="35"/>
                      </a:cubicBezTo>
                      <a:cubicBezTo>
                        <a:pt x="202" y="29"/>
                        <a:pt x="207" y="25"/>
                        <a:pt x="212" y="25"/>
                      </a:cubicBezTo>
                      <a:cubicBezTo>
                        <a:pt x="218" y="25"/>
                        <a:pt x="222" y="29"/>
                        <a:pt x="222" y="35"/>
                      </a:cubicBezTo>
                      <a:cubicBezTo>
                        <a:pt x="222" y="40"/>
                        <a:pt x="218" y="44"/>
                        <a:pt x="212" y="44"/>
                      </a:cubicBezTo>
                      <a:close/>
                    </a:path>
                  </a:pathLst>
                </a:custGeom>
                <a:solidFill>
                  <a:srgbClr val="707072"/>
                </a:solidFill>
                <a:ln w="12700">
                  <a:noFill/>
                </a:ln>
              </p:spPr>
              <p:txBody>
                <a:bodyPr vert="horz" wrap="square" lIns="91416" tIns="45708" rIns="91416" bIns="45708" numCol="1" anchor="t" anchorCtr="0" compatLnSpc="1">
                  <a:prstTxWarp prst="textNoShape">
                    <a:avLst/>
                  </a:prstTxWarp>
                </a:bodyPr>
                <a:lstStyle/>
                <a:p>
                  <a:pPr defTabSz="914126"/>
                  <a:endParaRPr lang="en-US" sz="1799" kern="0">
                    <a:solidFill>
                      <a:sysClr val="windowText" lastClr="000000"/>
                    </a:solidFill>
                  </a:endParaRPr>
                </a:p>
              </p:txBody>
            </p:sp>
          </p:grpSp>
          <p:cxnSp>
            <p:nvCxnSpPr>
              <p:cNvPr id="736" name="Straight Connector 735"/>
              <p:cNvCxnSpPr/>
              <p:nvPr/>
            </p:nvCxnSpPr>
            <p:spPr>
              <a:xfrm flipV="1">
                <a:off x="4778578" y="2495550"/>
                <a:ext cx="0" cy="741141"/>
              </a:xfrm>
              <a:prstGeom prst="line">
                <a:avLst/>
              </a:prstGeom>
              <a:noFill/>
              <a:ln w="38100" cap="rnd" cmpd="sng" algn="ctr">
                <a:solidFill>
                  <a:schemeClr val="tx2">
                    <a:lumMod val="50000"/>
                    <a:lumOff val="50000"/>
                  </a:schemeClr>
                </a:solidFill>
                <a:prstDash val="sysDot"/>
                <a:miter lim="800000"/>
                <a:headEnd type="triangle" w="med" len="med"/>
                <a:tailEnd type="triangle" w="med" len="med"/>
              </a:ln>
              <a:effectLst/>
            </p:spPr>
          </p:cxnSp>
          <p:sp>
            <p:nvSpPr>
              <p:cNvPr id="737" name="Rectangle 736"/>
              <p:cNvSpPr/>
              <p:nvPr/>
            </p:nvSpPr>
            <p:spPr>
              <a:xfrm flipH="1">
                <a:off x="4304464" y="1637716"/>
                <a:ext cx="962128" cy="400110"/>
              </a:xfrm>
              <a:prstGeom prst="rect">
                <a:avLst/>
              </a:prstGeom>
            </p:spPr>
            <p:txBody>
              <a:bodyPr wrap="square" anchor="ctr">
                <a:spAutoFit/>
              </a:bodyPr>
              <a:lstStyle/>
              <a:p>
                <a:pPr algn="ctr" defTabSz="914126"/>
                <a:r>
                  <a:rPr lang="en-US" sz="1000" kern="0" dirty="0">
                    <a:solidFill>
                      <a:sysClr val="windowText" lastClr="000000"/>
                    </a:solidFill>
                  </a:rPr>
                  <a:t>Cloud Web Protection</a:t>
                </a:r>
              </a:p>
            </p:txBody>
          </p:sp>
        </p:grpSp>
      </p:grpSp>
      <p:grpSp>
        <p:nvGrpSpPr>
          <p:cNvPr id="740" name="Group 739"/>
          <p:cNvGrpSpPr/>
          <p:nvPr/>
        </p:nvGrpSpPr>
        <p:grpSpPr>
          <a:xfrm>
            <a:off x="5103800" y="1124223"/>
            <a:ext cx="785989" cy="2346301"/>
            <a:chOff x="5103800" y="1124223"/>
            <a:chExt cx="785989" cy="2346301"/>
          </a:xfrm>
        </p:grpSpPr>
        <p:sp>
          <p:nvSpPr>
            <p:cNvPr id="741" name="Rectangle 740"/>
            <p:cNvSpPr/>
            <p:nvPr/>
          </p:nvSpPr>
          <p:spPr>
            <a:xfrm rot="5400000" flipV="1">
              <a:off x="4728310" y="2592542"/>
              <a:ext cx="1530599" cy="225366"/>
            </a:xfrm>
            <a:prstGeom prst="rect">
              <a:avLst/>
            </a:prstGeom>
            <a:solidFill>
              <a:schemeClr val="bg2">
                <a:lumMod val="85000"/>
                <a:lumOff val="15000"/>
              </a:schemeClr>
            </a:solidFill>
            <a:ln w="9525">
              <a:noFill/>
              <a:miter lim="800000"/>
              <a:headEnd/>
              <a:tailEnd/>
            </a:ln>
          </p:spPr>
          <p:txBody>
            <a:bodyPr wrap="square" rtlCol="0" anchor="ctr"/>
            <a:lstStyle/>
            <a:p>
              <a:pPr algn="ctr" defTabSz="914126"/>
              <a:endParaRPr lang="en-US" sz="1799" kern="0" dirty="0">
                <a:solidFill>
                  <a:srgbClr val="404040"/>
                </a:solidFill>
              </a:endParaRPr>
            </a:p>
          </p:txBody>
        </p:sp>
        <p:grpSp>
          <p:nvGrpSpPr>
            <p:cNvPr id="742" name="Group 741"/>
            <p:cNvGrpSpPr/>
            <p:nvPr/>
          </p:nvGrpSpPr>
          <p:grpSpPr>
            <a:xfrm>
              <a:off x="5103800" y="1124223"/>
              <a:ext cx="785989" cy="2134901"/>
              <a:chOff x="5103800" y="1124223"/>
              <a:chExt cx="785989" cy="2134901"/>
            </a:xfrm>
          </p:grpSpPr>
          <p:sp>
            <p:nvSpPr>
              <p:cNvPr id="743" name="Freeform 211"/>
              <p:cNvSpPr>
                <a:spLocks/>
              </p:cNvSpPr>
              <p:nvPr/>
            </p:nvSpPr>
            <p:spPr bwMode="auto">
              <a:xfrm flipH="1">
                <a:off x="5103800" y="1507903"/>
                <a:ext cx="785989" cy="450722"/>
              </a:xfrm>
              <a:custGeom>
                <a:avLst/>
                <a:gdLst>
                  <a:gd name="T0" fmla="*/ 2421 w 2797"/>
                  <a:gd name="T1" fmla="*/ 681 h 1561"/>
                  <a:gd name="T2" fmla="*/ 2422 w 2797"/>
                  <a:gd name="T3" fmla="*/ 646 h 1561"/>
                  <a:gd name="T4" fmla="*/ 1775 w 2797"/>
                  <a:gd name="T5" fmla="*/ 0 h 1561"/>
                  <a:gd name="T6" fmla="*/ 1208 w 2797"/>
                  <a:gd name="T7" fmla="*/ 336 h 1561"/>
                  <a:gd name="T8" fmla="*/ 915 w 2797"/>
                  <a:gd name="T9" fmla="*/ 224 h 1561"/>
                  <a:gd name="T10" fmla="*/ 474 w 2797"/>
                  <a:gd name="T11" fmla="*/ 664 h 1561"/>
                  <a:gd name="T12" fmla="*/ 475 w 2797"/>
                  <a:gd name="T13" fmla="*/ 677 h 1561"/>
                  <a:gd name="T14" fmla="*/ 441 w 2797"/>
                  <a:gd name="T15" fmla="*/ 676 h 1561"/>
                  <a:gd name="T16" fmla="*/ 0 w 2797"/>
                  <a:gd name="T17" fmla="*/ 1117 h 1561"/>
                  <a:gd name="T18" fmla="*/ 415 w 2797"/>
                  <a:gd name="T19" fmla="*/ 1556 h 1561"/>
                  <a:gd name="T20" fmla="*/ 415 w 2797"/>
                  <a:gd name="T21" fmla="*/ 1561 h 1561"/>
                  <a:gd name="T22" fmla="*/ 2332 w 2797"/>
                  <a:gd name="T23" fmla="*/ 1561 h 1561"/>
                  <a:gd name="T24" fmla="*/ 2332 w 2797"/>
                  <a:gd name="T25" fmla="*/ 1556 h 1561"/>
                  <a:gd name="T26" fmla="*/ 2357 w 2797"/>
                  <a:gd name="T27" fmla="*/ 1557 h 1561"/>
                  <a:gd name="T28" fmla="*/ 2797 w 2797"/>
                  <a:gd name="T29" fmla="*/ 1117 h 1561"/>
                  <a:gd name="T30" fmla="*/ 2421 w 2797"/>
                  <a:gd name="T31" fmla="*/ 681 h 1561"/>
                  <a:gd name="connsiteX0" fmla="*/ 8656 w 10000"/>
                  <a:gd name="connsiteY0" fmla="*/ 4363 h 10000"/>
                  <a:gd name="connsiteX1" fmla="*/ 8659 w 10000"/>
                  <a:gd name="connsiteY1" fmla="*/ 4138 h 10000"/>
                  <a:gd name="connsiteX2" fmla="*/ 6346 w 10000"/>
                  <a:gd name="connsiteY2" fmla="*/ 0 h 10000"/>
                  <a:gd name="connsiteX3" fmla="*/ 4319 w 10000"/>
                  <a:gd name="connsiteY3" fmla="*/ 2152 h 10000"/>
                  <a:gd name="connsiteX4" fmla="*/ 3271 w 10000"/>
                  <a:gd name="connsiteY4" fmla="*/ 1435 h 10000"/>
                  <a:gd name="connsiteX5" fmla="*/ 1695 w 10000"/>
                  <a:gd name="connsiteY5" fmla="*/ 4254 h 10000"/>
                  <a:gd name="connsiteX6" fmla="*/ 1698 w 10000"/>
                  <a:gd name="connsiteY6" fmla="*/ 4337 h 10000"/>
                  <a:gd name="connsiteX7" fmla="*/ 1577 w 10000"/>
                  <a:gd name="connsiteY7" fmla="*/ 4331 h 10000"/>
                  <a:gd name="connsiteX8" fmla="*/ 0 w 10000"/>
                  <a:gd name="connsiteY8" fmla="*/ 7156 h 10000"/>
                  <a:gd name="connsiteX9" fmla="*/ 1484 w 10000"/>
                  <a:gd name="connsiteY9" fmla="*/ 9968 h 10000"/>
                  <a:gd name="connsiteX10" fmla="*/ 1484 w 10000"/>
                  <a:gd name="connsiteY10" fmla="*/ 10000 h 10000"/>
                  <a:gd name="connsiteX11" fmla="*/ 8338 w 10000"/>
                  <a:gd name="connsiteY11" fmla="*/ 10000 h 10000"/>
                  <a:gd name="connsiteX12" fmla="*/ 8427 w 10000"/>
                  <a:gd name="connsiteY12" fmla="*/ 9974 h 10000"/>
                  <a:gd name="connsiteX13" fmla="*/ 10000 w 10000"/>
                  <a:gd name="connsiteY13" fmla="*/ 7156 h 10000"/>
                  <a:gd name="connsiteX14" fmla="*/ 8656 w 10000"/>
                  <a:gd name="connsiteY14" fmla="*/ 4363 h 10000"/>
                  <a:gd name="connsiteX0" fmla="*/ 8656 w 10000"/>
                  <a:gd name="connsiteY0" fmla="*/ 4363 h 10000"/>
                  <a:gd name="connsiteX1" fmla="*/ 8659 w 10000"/>
                  <a:gd name="connsiteY1" fmla="*/ 4138 h 10000"/>
                  <a:gd name="connsiteX2" fmla="*/ 6346 w 10000"/>
                  <a:gd name="connsiteY2" fmla="*/ 0 h 10000"/>
                  <a:gd name="connsiteX3" fmla="*/ 4319 w 10000"/>
                  <a:gd name="connsiteY3" fmla="*/ 2152 h 10000"/>
                  <a:gd name="connsiteX4" fmla="*/ 3271 w 10000"/>
                  <a:gd name="connsiteY4" fmla="*/ 1435 h 10000"/>
                  <a:gd name="connsiteX5" fmla="*/ 1695 w 10000"/>
                  <a:gd name="connsiteY5" fmla="*/ 4254 h 10000"/>
                  <a:gd name="connsiteX6" fmla="*/ 1698 w 10000"/>
                  <a:gd name="connsiteY6" fmla="*/ 4337 h 10000"/>
                  <a:gd name="connsiteX7" fmla="*/ 1577 w 10000"/>
                  <a:gd name="connsiteY7" fmla="*/ 4331 h 10000"/>
                  <a:gd name="connsiteX8" fmla="*/ 0 w 10000"/>
                  <a:gd name="connsiteY8" fmla="*/ 7156 h 10000"/>
                  <a:gd name="connsiteX9" fmla="*/ 1484 w 10000"/>
                  <a:gd name="connsiteY9" fmla="*/ 9968 h 10000"/>
                  <a:gd name="connsiteX10" fmla="*/ 1484 w 10000"/>
                  <a:gd name="connsiteY10" fmla="*/ 10000 h 10000"/>
                  <a:gd name="connsiteX11" fmla="*/ 8427 w 10000"/>
                  <a:gd name="connsiteY11" fmla="*/ 9974 h 10000"/>
                  <a:gd name="connsiteX12" fmla="*/ 10000 w 10000"/>
                  <a:gd name="connsiteY12" fmla="*/ 7156 h 10000"/>
                  <a:gd name="connsiteX13" fmla="*/ 8656 w 10000"/>
                  <a:gd name="connsiteY13" fmla="*/ 4363 h 10000"/>
                  <a:gd name="connsiteX0" fmla="*/ 8656 w 10000"/>
                  <a:gd name="connsiteY0" fmla="*/ 4363 h 9974"/>
                  <a:gd name="connsiteX1" fmla="*/ 8659 w 10000"/>
                  <a:gd name="connsiteY1" fmla="*/ 4138 h 9974"/>
                  <a:gd name="connsiteX2" fmla="*/ 6346 w 10000"/>
                  <a:gd name="connsiteY2" fmla="*/ 0 h 9974"/>
                  <a:gd name="connsiteX3" fmla="*/ 4319 w 10000"/>
                  <a:gd name="connsiteY3" fmla="*/ 2152 h 9974"/>
                  <a:gd name="connsiteX4" fmla="*/ 3271 w 10000"/>
                  <a:gd name="connsiteY4" fmla="*/ 1435 h 9974"/>
                  <a:gd name="connsiteX5" fmla="*/ 1695 w 10000"/>
                  <a:gd name="connsiteY5" fmla="*/ 4254 h 9974"/>
                  <a:gd name="connsiteX6" fmla="*/ 1698 w 10000"/>
                  <a:gd name="connsiteY6" fmla="*/ 4337 h 9974"/>
                  <a:gd name="connsiteX7" fmla="*/ 1577 w 10000"/>
                  <a:gd name="connsiteY7" fmla="*/ 4331 h 9974"/>
                  <a:gd name="connsiteX8" fmla="*/ 0 w 10000"/>
                  <a:gd name="connsiteY8" fmla="*/ 7156 h 9974"/>
                  <a:gd name="connsiteX9" fmla="*/ 1484 w 10000"/>
                  <a:gd name="connsiteY9" fmla="*/ 9968 h 9974"/>
                  <a:gd name="connsiteX10" fmla="*/ 8427 w 10000"/>
                  <a:gd name="connsiteY10" fmla="*/ 9974 h 9974"/>
                  <a:gd name="connsiteX11" fmla="*/ 10000 w 10000"/>
                  <a:gd name="connsiteY11" fmla="*/ 7156 h 9974"/>
                  <a:gd name="connsiteX12" fmla="*/ 8656 w 10000"/>
                  <a:gd name="connsiteY12" fmla="*/ 4363 h 9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000" h="9974">
                    <a:moveTo>
                      <a:pt x="8656" y="4363"/>
                    </a:moveTo>
                    <a:cubicBezTo>
                      <a:pt x="8656" y="4286"/>
                      <a:pt x="8659" y="4209"/>
                      <a:pt x="8659" y="4138"/>
                    </a:cubicBezTo>
                    <a:cubicBezTo>
                      <a:pt x="8659" y="1851"/>
                      <a:pt x="7622" y="0"/>
                      <a:pt x="6346" y="0"/>
                    </a:cubicBezTo>
                    <a:cubicBezTo>
                      <a:pt x="5474" y="0"/>
                      <a:pt x="4712" y="865"/>
                      <a:pt x="4319" y="2152"/>
                    </a:cubicBezTo>
                    <a:cubicBezTo>
                      <a:pt x="4040" y="1704"/>
                      <a:pt x="3675" y="1435"/>
                      <a:pt x="3271" y="1435"/>
                    </a:cubicBezTo>
                    <a:cubicBezTo>
                      <a:pt x="2403" y="1435"/>
                      <a:pt x="1695" y="2697"/>
                      <a:pt x="1695" y="4254"/>
                    </a:cubicBezTo>
                    <a:cubicBezTo>
                      <a:pt x="1695" y="4286"/>
                      <a:pt x="1698" y="4311"/>
                      <a:pt x="1698" y="4337"/>
                    </a:cubicBezTo>
                    <a:cubicBezTo>
                      <a:pt x="1655" y="4337"/>
                      <a:pt x="1616" y="4331"/>
                      <a:pt x="1577" y="4331"/>
                    </a:cubicBezTo>
                    <a:cubicBezTo>
                      <a:pt x="704" y="4331"/>
                      <a:pt x="0" y="5593"/>
                      <a:pt x="0" y="7156"/>
                    </a:cubicBezTo>
                    <a:cubicBezTo>
                      <a:pt x="0" y="8661"/>
                      <a:pt x="658" y="9885"/>
                      <a:pt x="1484" y="9968"/>
                    </a:cubicBezTo>
                    <a:lnTo>
                      <a:pt x="8427" y="9974"/>
                    </a:lnTo>
                    <a:cubicBezTo>
                      <a:pt x="9296" y="9974"/>
                      <a:pt x="10000" y="8712"/>
                      <a:pt x="10000" y="7156"/>
                    </a:cubicBezTo>
                    <a:cubicBezTo>
                      <a:pt x="10000" y="5734"/>
                      <a:pt x="9417" y="4561"/>
                      <a:pt x="8656" y="4363"/>
                    </a:cubicBezTo>
                    <a:close/>
                  </a:path>
                </a:pathLst>
              </a:custGeom>
              <a:solidFill>
                <a:schemeClr val="bg2"/>
              </a:solidFill>
              <a:ln w="38100">
                <a:solidFill>
                  <a:schemeClr val="bg1">
                    <a:lumMod val="75000"/>
                  </a:schemeClr>
                </a:solidFill>
              </a:ln>
            </p:spPr>
            <p:txBody>
              <a:bodyPr vert="horz" wrap="square" lIns="91416" tIns="45708" rIns="91416" bIns="45708" numCol="1" anchor="t" anchorCtr="0" compatLnSpc="1">
                <a:prstTxWarp prst="textNoShape">
                  <a:avLst/>
                </a:prstTxWarp>
              </a:bodyPr>
              <a:lstStyle/>
              <a:p>
                <a:pPr defTabSz="914126">
                  <a:defRPr/>
                </a:pPr>
                <a:endParaRPr lang="en-US" sz="1100" kern="0">
                  <a:solidFill>
                    <a:sysClr val="windowText" lastClr="000000"/>
                  </a:solidFill>
                </a:endParaRPr>
              </a:p>
            </p:txBody>
          </p:sp>
          <p:grpSp>
            <p:nvGrpSpPr>
              <p:cNvPr id="744" name="Group 743"/>
              <p:cNvGrpSpPr/>
              <p:nvPr/>
            </p:nvGrpSpPr>
            <p:grpSpPr>
              <a:xfrm flipV="1">
                <a:off x="5233590" y="1736453"/>
                <a:ext cx="520044" cy="155332"/>
                <a:chOff x="5173543" y="1992208"/>
                <a:chExt cx="1366378" cy="408124"/>
              </a:xfrm>
            </p:grpSpPr>
            <p:sp>
              <p:nvSpPr>
                <p:cNvPr id="747" name="Rectangle 746"/>
                <p:cNvSpPr/>
                <p:nvPr/>
              </p:nvSpPr>
              <p:spPr>
                <a:xfrm>
                  <a:off x="5229225" y="2024568"/>
                  <a:ext cx="1257300" cy="322842"/>
                </a:xfrm>
                <a:prstGeom prst="rect">
                  <a:avLst/>
                </a:prstGeom>
                <a:solidFill>
                  <a:schemeClr val="bg2"/>
                </a:solidFill>
                <a:ln w="9525">
                  <a:noFill/>
                  <a:miter lim="800000"/>
                  <a:headEnd/>
                  <a:tailEnd/>
                </a:ln>
              </p:spPr>
              <p:txBody>
                <a:bodyPr wrap="square" rtlCol="0" anchor="ctr"/>
                <a:lstStyle/>
                <a:p>
                  <a:pPr algn="ctr" defTabSz="914126"/>
                  <a:endParaRPr lang="en-US" sz="1799" kern="0" dirty="0">
                    <a:solidFill>
                      <a:srgbClr val="404040"/>
                    </a:solidFill>
                    <a:latin typeface="Arial"/>
                  </a:endParaRPr>
                </a:p>
              </p:txBody>
            </p:sp>
            <p:sp>
              <p:nvSpPr>
                <p:cNvPr id="748" name="Freeform 13"/>
                <p:cNvSpPr>
                  <a:spLocks noEditPoints="1"/>
                </p:cNvSpPr>
                <p:nvPr/>
              </p:nvSpPr>
              <p:spPr bwMode="auto">
                <a:xfrm>
                  <a:off x="5173543" y="1992208"/>
                  <a:ext cx="1366378" cy="408124"/>
                </a:xfrm>
                <a:custGeom>
                  <a:avLst/>
                  <a:gdLst>
                    <a:gd name="T0" fmla="*/ 230 w 241"/>
                    <a:gd name="T1" fmla="*/ 0 h 70"/>
                    <a:gd name="T2" fmla="*/ 11 w 241"/>
                    <a:gd name="T3" fmla="*/ 0 h 70"/>
                    <a:gd name="T4" fmla="*/ 0 w 241"/>
                    <a:gd name="T5" fmla="*/ 11 h 70"/>
                    <a:gd name="T6" fmla="*/ 0 w 241"/>
                    <a:gd name="T7" fmla="*/ 58 h 70"/>
                    <a:gd name="T8" fmla="*/ 11 w 241"/>
                    <a:gd name="T9" fmla="*/ 70 h 70"/>
                    <a:gd name="T10" fmla="*/ 230 w 241"/>
                    <a:gd name="T11" fmla="*/ 70 h 70"/>
                    <a:gd name="T12" fmla="*/ 241 w 241"/>
                    <a:gd name="T13" fmla="*/ 58 h 70"/>
                    <a:gd name="T14" fmla="*/ 241 w 241"/>
                    <a:gd name="T15" fmla="*/ 11 h 70"/>
                    <a:gd name="T16" fmla="*/ 230 w 241"/>
                    <a:gd name="T17" fmla="*/ 0 h 70"/>
                    <a:gd name="T18" fmla="*/ 163 w 241"/>
                    <a:gd name="T19" fmla="*/ 45 h 70"/>
                    <a:gd name="T20" fmla="*/ 25 w 241"/>
                    <a:gd name="T21" fmla="*/ 45 h 70"/>
                    <a:gd name="T22" fmla="*/ 25 w 241"/>
                    <a:gd name="T23" fmla="*/ 24 h 70"/>
                    <a:gd name="T24" fmla="*/ 163 w 241"/>
                    <a:gd name="T25" fmla="*/ 24 h 70"/>
                    <a:gd name="T26" fmla="*/ 163 w 241"/>
                    <a:gd name="T27" fmla="*/ 45 h 70"/>
                    <a:gd name="T28" fmla="*/ 212 w 241"/>
                    <a:gd name="T29" fmla="*/ 44 h 70"/>
                    <a:gd name="T30" fmla="*/ 202 w 241"/>
                    <a:gd name="T31" fmla="*/ 35 h 70"/>
                    <a:gd name="T32" fmla="*/ 212 w 241"/>
                    <a:gd name="T33" fmla="*/ 25 h 70"/>
                    <a:gd name="T34" fmla="*/ 222 w 241"/>
                    <a:gd name="T35" fmla="*/ 35 h 70"/>
                    <a:gd name="T36" fmla="*/ 212 w 241"/>
                    <a:gd name="T37" fmla="*/ 44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41" h="70">
                      <a:moveTo>
                        <a:pt x="230" y="0"/>
                      </a:moveTo>
                      <a:cubicBezTo>
                        <a:pt x="11" y="0"/>
                        <a:pt x="11" y="0"/>
                        <a:pt x="11" y="0"/>
                      </a:cubicBezTo>
                      <a:cubicBezTo>
                        <a:pt x="5" y="0"/>
                        <a:pt x="0" y="5"/>
                        <a:pt x="0" y="11"/>
                      </a:cubicBezTo>
                      <a:cubicBezTo>
                        <a:pt x="0" y="58"/>
                        <a:pt x="0" y="58"/>
                        <a:pt x="0" y="58"/>
                      </a:cubicBezTo>
                      <a:cubicBezTo>
                        <a:pt x="0" y="65"/>
                        <a:pt x="5" y="70"/>
                        <a:pt x="11" y="70"/>
                      </a:cubicBezTo>
                      <a:cubicBezTo>
                        <a:pt x="230" y="70"/>
                        <a:pt x="230" y="70"/>
                        <a:pt x="230" y="70"/>
                      </a:cubicBezTo>
                      <a:cubicBezTo>
                        <a:pt x="236" y="70"/>
                        <a:pt x="241" y="65"/>
                        <a:pt x="241" y="58"/>
                      </a:cubicBezTo>
                      <a:cubicBezTo>
                        <a:pt x="241" y="11"/>
                        <a:pt x="241" y="11"/>
                        <a:pt x="241" y="11"/>
                      </a:cubicBezTo>
                      <a:cubicBezTo>
                        <a:pt x="241" y="5"/>
                        <a:pt x="236" y="0"/>
                        <a:pt x="230" y="0"/>
                      </a:cubicBezTo>
                      <a:close/>
                      <a:moveTo>
                        <a:pt x="163" y="45"/>
                      </a:moveTo>
                      <a:cubicBezTo>
                        <a:pt x="25" y="45"/>
                        <a:pt x="25" y="45"/>
                        <a:pt x="25" y="45"/>
                      </a:cubicBezTo>
                      <a:cubicBezTo>
                        <a:pt x="25" y="24"/>
                        <a:pt x="25" y="24"/>
                        <a:pt x="25" y="24"/>
                      </a:cubicBezTo>
                      <a:cubicBezTo>
                        <a:pt x="163" y="24"/>
                        <a:pt x="163" y="24"/>
                        <a:pt x="163" y="24"/>
                      </a:cubicBezTo>
                      <a:lnTo>
                        <a:pt x="163" y="45"/>
                      </a:lnTo>
                      <a:close/>
                      <a:moveTo>
                        <a:pt x="212" y="44"/>
                      </a:moveTo>
                      <a:cubicBezTo>
                        <a:pt x="207" y="44"/>
                        <a:pt x="202" y="40"/>
                        <a:pt x="202" y="35"/>
                      </a:cubicBezTo>
                      <a:cubicBezTo>
                        <a:pt x="202" y="29"/>
                        <a:pt x="207" y="25"/>
                        <a:pt x="212" y="25"/>
                      </a:cubicBezTo>
                      <a:cubicBezTo>
                        <a:pt x="218" y="25"/>
                        <a:pt x="222" y="29"/>
                        <a:pt x="222" y="35"/>
                      </a:cubicBezTo>
                      <a:cubicBezTo>
                        <a:pt x="222" y="40"/>
                        <a:pt x="218" y="44"/>
                        <a:pt x="212" y="44"/>
                      </a:cubicBezTo>
                      <a:close/>
                    </a:path>
                  </a:pathLst>
                </a:custGeom>
                <a:solidFill>
                  <a:srgbClr val="707072"/>
                </a:solidFill>
                <a:ln w="12700">
                  <a:noFill/>
                </a:ln>
              </p:spPr>
              <p:txBody>
                <a:bodyPr vert="horz" wrap="square" lIns="91416" tIns="45708" rIns="91416" bIns="45708" numCol="1" anchor="t" anchorCtr="0" compatLnSpc="1">
                  <a:prstTxWarp prst="textNoShape">
                    <a:avLst/>
                  </a:prstTxWarp>
                </a:bodyPr>
                <a:lstStyle/>
                <a:p>
                  <a:pPr defTabSz="914126"/>
                  <a:endParaRPr lang="en-US" sz="1799" kern="0">
                    <a:solidFill>
                      <a:sysClr val="windowText" lastClr="000000"/>
                    </a:solidFill>
                  </a:endParaRPr>
                </a:p>
              </p:txBody>
            </p:sp>
          </p:grpSp>
          <p:cxnSp>
            <p:nvCxnSpPr>
              <p:cNvPr id="745" name="Straight Connector 744"/>
              <p:cNvCxnSpPr/>
              <p:nvPr/>
            </p:nvCxnSpPr>
            <p:spPr>
              <a:xfrm flipV="1">
                <a:off x="5493609" y="1978964"/>
                <a:ext cx="0" cy="1280160"/>
              </a:xfrm>
              <a:prstGeom prst="line">
                <a:avLst/>
              </a:prstGeom>
              <a:noFill/>
              <a:ln w="38100" cap="rnd" cmpd="sng" algn="ctr">
                <a:solidFill>
                  <a:schemeClr val="tx2">
                    <a:lumMod val="50000"/>
                    <a:lumOff val="50000"/>
                  </a:schemeClr>
                </a:solidFill>
                <a:prstDash val="sysDot"/>
                <a:miter lim="800000"/>
                <a:headEnd type="triangle" w="med" len="med"/>
                <a:tailEnd type="triangle" w="med" len="med"/>
              </a:ln>
              <a:effectLst/>
            </p:spPr>
          </p:cxnSp>
          <p:sp>
            <p:nvSpPr>
              <p:cNvPr id="746" name="Rectangle 745"/>
              <p:cNvSpPr/>
              <p:nvPr/>
            </p:nvSpPr>
            <p:spPr>
              <a:xfrm flipH="1">
                <a:off x="5160742" y="1124223"/>
                <a:ext cx="649622" cy="400110"/>
              </a:xfrm>
              <a:prstGeom prst="rect">
                <a:avLst/>
              </a:prstGeom>
            </p:spPr>
            <p:txBody>
              <a:bodyPr wrap="square" anchor="ctr">
                <a:spAutoFit/>
              </a:bodyPr>
              <a:lstStyle/>
              <a:p>
                <a:pPr algn="ctr" defTabSz="914126"/>
                <a:r>
                  <a:rPr lang="en-US" sz="1000" kern="0" dirty="0">
                    <a:solidFill>
                      <a:sysClr val="windowText" lastClr="000000"/>
                    </a:solidFill>
                  </a:rPr>
                  <a:t>VIP</a:t>
                </a:r>
                <a:br>
                  <a:rPr lang="en-US" sz="1000" kern="0" dirty="0">
                    <a:solidFill>
                      <a:sysClr val="windowText" lastClr="000000"/>
                    </a:solidFill>
                  </a:rPr>
                </a:br>
                <a:r>
                  <a:rPr lang="en-US" sz="1000" kern="0" dirty="0">
                    <a:solidFill>
                      <a:sysClr val="windowText" lastClr="000000"/>
                    </a:solidFill>
                  </a:rPr>
                  <a:t> Identity</a:t>
                </a:r>
              </a:p>
            </p:txBody>
          </p:sp>
        </p:grpSp>
      </p:grpSp>
      <p:grpSp>
        <p:nvGrpSpPr>
          <p:cNvPr id="749" name="Group 748"/>
          <p:cNvGrpSpPr/>
          <p:nvPr/>
        </p:nvGrpSpPr>
        <p:grpSpPr>
          <a:xfrm>
            <a:off x="5689325" y="1637716"/>
            <a:ext cx="785989" cy="1808676"/>
            <a:chOff x="5689325" y="1637716"/>
            <a:chExt cx="785989" cy="1808676"/>
          </a:xfrm>
        </p:grpSpPr>
        <p:sp>
          <p:nvSpPr>
            <p:cNvPr id="750" name="Rectangle 749"/>
            <p:cNvSpPr/>
            <p:nvPr/>
          </p:nvSpPr>
          <p:spPr>
            <a:xfrm rot="5400000" flipV="1">
              <a:off x="5598849" y="2838047"/>
              <a:ext cx="991324" cy="225366"/>
            </a:xfrm>
            <a:prstGeom prst="rect">
              <a:avLst/>
            </a:prstGeom>
            <a:solidFill>
              <a:schemeClr val="bg2">
                <a:lumMod val="85000"/>
                <a:lumOff val="15000"/>
              </a:schemeClr>
            </a:solidFill>
            <a:ln w="9525">
              <a:noFill/>
              <a:miter lim="800000"/>
              <a:headEnd/>
              <a:tailEnd/>
            </a:ln>
          </p:spPr>
          <p:txBody>
            <a:bodyPr wrap="square" rtlCol="0" anchor="ctr"/>
            <a:lstStyle/>
            <a:p>
              <a:pPr algn="ctr" defTabSz="914126"/>
              <a:endParaRPr lang="en-US" sz="1799" kern="0" dirty="0">
                <a:solidFill>
                  <a:sysClr val="windowText" lastClr="000000"/>
                </a:solidFill>
              </a:endParaRPr>
            </a:p>
          </p:txBody>
        </p:sp>
        <p:sp>
          <p:nvSpPr>
            <p:cNvPr id="751" name="Freeform 211"/>
            <p:cNvSpPr>
              <a:spLocks/>
            </p:cNvSpPr>
            <p:nvPr/>
          </p:nvSpPr>
          <p:spPr bwMode="auto">
            <a:xfrm flipH="1">
              <a:off x="5689325" y="2020153"/>
              <a:ext cx="785989" cy="450722"/>
            </a:xfrm>
            <a:custGeom>
              <a:avLst/>
              <a:gdLst>
                <a:gd name="T0" fmla="*/ 2421 w 2797"/>
                <a:gd name="T1" fmla="*/ 681 h 1561"/>
                <a:gd name="T2" fmla="*/ 2422 w 2797"/>
                <a:gd name="T3" fmla="*/ 646 h 1561"/>
                <a:gd name="T4" fmla="*/ 1775 w 2797"/>
                <a:gd name="T5" fmla="*/ 0 h 1561"/>
                <a:gd name="T6" fmla="*/ 1208 w 2797"/>
                <a:gd name="T7" fmla="*/ 336 h 1561"/>
                <a:gd name="T8" fmla="*/ 915 w 2797"/>
                <a:gd name="T9" fmla="*/ 224 h 1561"/>
                <a:gd name="T10" fmla="*/ 474 w 2797"/>
                <a:gd name="T11" fmla="*/ 664 h 1561"/>
                <a:gd name="T12" fmla="*/ 475 w 2797"/>
                <a:gd name="T13" fmla="*/ 677 h 1561"/>
                <a:gd name="T14" fmla="*/ 441 w 2797"/>
                <a:gd name="T15" fmla="*/ 676 h 1561"/>
                <a:gd name="T16" fmla="*/ 0 w 2797"/>
                <a:gd name="T17" fmla="*/ 1117 h 1561"/>
                <a:gd name="T18" fmla="*/ 415 w 2797"/>
                <a:gd name="T19" fmla="*/ 1556 h 1561"/>
                <a:gd name="T20" fmla="*/ 415 w 2797"/>
                <a:gd name="T21" fmla="*/ 1561 h 1561"/>
                <a:gd name="T22" fmla="*/ 2332 w 2797"/>
                <a:gd name="T23" fmla="*/ 1561 h 1561"/>
                <a:gd name="T24" fmla="*/ 2332 w 2797"/>
                <a:gd name="T25" fmla="*/ 1556 h 1561"/>
                <a:gd name="T26" fmla="*/ 2357 w 2797"/>
                <a:gd name="T27" fmla="*/ 1557 h 1561"/>
                <a:gd name="T28" fmla="*/ 2797 w 2797"/>
                <a:gd name="T29" fmla="*/ 1117 h 1561"/>
                <a:gd name="T30" fmla="*/ 2421 w 2797"/>
                <a:gd name="T31" fmla="*/ 681 h 1561"/>
                <a:gd name="connsiteX0" fmla="*/ 8656 w 10000"/>
                <a:gd name="connsiteY0" fmla="*/ 4363 h 10000"/>
                <a:gd name="connsiteX1" fmla="*/ 8659 w 10000"/>
                <a:gd name="connsiteY1" fmla="*/ 4138 h 10000"/>
                <a:gd name="connsiteX2" fmla="*/ 6346 w 10000"/>
                <a:gd name="connsiteY2" fmla="*/ 0 h 10000"/>
                <a:gd name="connsiteX3" fmla="*/ 4319 w 10000"/>
                <a:gd name="connsiteY3" fmla="*/ 2152 h 10000"/>
                <a:gd name="connsiteX4" fmla="*/ 3271 w 10000"/>
                <a:gd name="connsiteY4" fmla="*/ 1435 h 10000"/>
                <a:gd name="connsiteX5" fmla="*/ 1695 w 10000"/>
                <a:gd name="connsiteY5" fmla="*/ 4254 h 10000"/>
                <a:gd name="connsiteX6" fmla="*/ 1698 w 10000"/>
                <a:gd name="connsiteY6" fmla="*/ 4337 h 10000"/>
                <a:gd name="connsiteX7" fmla="*/ 1577 w 10000"/>
                <a:gd name="connsiteY7" fmla="*/ 4331 h 10000"/>
                <a:gd name="connsiteX8" fmla="*/ 0 w 10000"/>
                <a:gd name="connsiteY8" fmla="*/ 7156 h 10000"/>
                <a:gd name="connsiteX9" fmla="*/ 1484 w 10000"/>
                <a:gd name="connsiteY9" fmla="*/ 9968 h 10000"/>
                <a:gd name="connsiteX10" fmla="*/ 1484 w 10000"/>
                <a:gd name="connsiteY10" fmla="*/ 10000 h 10000"/>
                <a:gd name="connsiteX11" fmla="*/ 8338 w 10000"/>
                <a:gd name="connsiteY11" fmla="*/ 10000 h 10000"/>
                <a:gd name="connsiteX12" fmla="*/ 8427 w 10000"/>
                <a:gd name="connsiteY12" fmla="*/ 9974 h 10000"/>
                <a:gd name="connsiteX13" fmla="*/ 10000 w 10000"/>
                <a:gd name="connsiteY13" fmla="*/ 7156 h 10000"/>
                <a:gd name="connsiteX14" fmla="*/ 8656 w 10000"/>
                <a:gd name="connsiteY14" fmla="*/ 4363 h 10000"/>
                <a:gd name="connsiteX0" fmla="*/ 8656 w 10000"/>
                <a:gd name="connsiteY0" fmla="*/ 4363 h 10000"/>
                <a:gd name="connsiteX1" fmla="*/ 8659 w 10000"/>
                <a:gd name="connsiteY1" fmla="*/ 4138 h 10000"/>
                <a:gd name="connsiteX2" fmla="*/ 6346 w 10000"/>
                <a:gd name="connsiteY2" fmla="*/ 0 h 10000"/>
                <a:gd name="connsiteX3" fmla="*/ 4319 w 10000"/>
                <a:gd name="connsiteY3" fmla="*/ 2152 h 10000"/>
                <a:gd name="connsiteX4" fmla="*/ 3271 w 10000"/>
                <a:gd name="connsiteY4" fmla="*/ 1435 h 10000"/>
                <a:gd name="connsiteX5" fmla="*/ 1695 w 10000"/>
                <a:gd name="connsiteY5" fmla="*/ 4254 h 10000"/>
                <a:gd name="connsiteX6" fmla="*/ 1698 w 10000"/>
                <a:gd name="connsiteY6" fmla="*/ 4337 h 10000"/>
                <a:gd name="connsiteX7" fmla="*/ 1577 w 10000"/>
                <a:gd name="connsiteY7" fmla="*/ 4331 h 10000"/>
                <a:gd name="connsiteX8" fmla="*/ 0 w 10000"/>
                <a:gd name="connsiteY8" fmla="*/ 7156 h 10000"/>
                <a:gd name="connsiteX9" fmla="*/ 1484 w 10000"/>
                <a:gd name="connsiteY9" fmla="*/ 9968 h 10000"/>
                <a:gd name="connsiteX10" fmla="*/ 1484 w 10000"/>
                <a:gd name="connsiteY10" fmla="*/ 10000 h 10000"/>
                <a:gd name="connsiteX11" fmla="*/ 8427 w 10000"/>
                <a:gd name="connsiteY11" fmla="*/ 9974 h 10000"/>
                <a:gd name="connsiteX12" fmla="*/ 10000 w 10000"/>
                <a:gd name="connsiteY12" fmla="*/ 7156 h 10000"/>
                <a:gd name="connsiteX13" fmla="*/ 8656 w 10000"/>
                <a:gd name="connsiteY13" fmla="*/ 4363 h 10000"/>
                <a:gd name="connsiteX0" fmla="*/ 8656 w 10000"/>
                <a:gd name="connsiteY0" fmla="*/ 4363 h 9974"/>
                <a:gd name="connsiteX1" fmla="*/ 8659 w 10000"/>
                <a:gd name="connsiteY1" fmla="*/ 4138 h 9974"/>
                <a:gd name="connsiteX2" fmla="*/ 6346 w 10000"/>
                <a:gd name="connsiteY2" fmla="*/ 0 h 9974"/>
                <a:gd name="connsiteX3" fmla="*/ 4319 w 10000"/>
                <a:gd name="connsiteY3" fmla="*/ 2152 h 9974"/>
                <a:gd name="connsiteX4" fmla="*/ 3271 w 10000"/>
                <a:gd name="connsiteY4" fmla="*/ 1435 h 9974"/>
                <a:gd name="connsiteX5" fmla="*/ 1695 w 10000"/>
                <a:gd name="connsiteY5" fmla="*/ 4254 h 9974"/>
                <a:gd name="connsiteX6" fmla="*/ 1698 w 10000"/>
                <a:gd name="connsiteY6" fmla="*/ 4337 h 9974"/>
                <a:gd name="connsiteX7" fmla="*/ 1577 w 10000"/>
                <a:gd name="connsiteY7" fmla="*/ 4331 h 9974"/>
                <a:gd name="connsiteX8" fmla="*/ 0 w 10000"/>
                <a:gd name="connsiteY8" fmla="*/ 7156 h 9974"/>
                <a:gd name="connsiteX9" fmla="*/ 1484 w 10000"/>
                <a:gd name="connsiteY9" fmla="*/ 9968 h 9974"/>
                <a:gd name="connsiteX10" fmla="*/ 8427 w 10000"/>
                <a:gd name="connsiteY10" fmla="*/ 9974 h 9974"/>
                <a:gd name="connsiteX11" fmla="*/ 10000 w 10000"/>
                <a:gd name="connsiteY11" fmla="*/ 7156 h 9974"/>
                <a:gd name="connsiteX12" fmla="*/ 8656 w 10000"/>
                <a:gd name="connsiteY12" fmla="*/ 4363 h 9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000" h="9974">
                  <a:moveTo>
                    <a:pt x="8656" y="4363"/>
                  </a:moveTo>
                  <a:cubicBezTo>
                    <a:pt x="8656" y="4286"/>
                    <a:pt x="8659" y="4209"/>
                    <a:pt x="8659" y="4138"/>
                  </a:cubicBezTo>
                  <a:cubicBezTo>
                    <a:pt x="8659" y="1851"/>
                    <a:pt x="7622" y="0"/>
                    <a:pt x="6346" y="0"/>
                  </a:cubicBezTo>
                  <a:cubicBezTo>
                    <a:pt x="5474" y="0"/>
                    <a:pt x="4712" y="865"/>
                    <a:pt x="4319" y="2152"/>
                  </a:cubicBezTo>
                  <a:cubicBezTo>
                    <a:pt x="4040" y="1704"/>
                    <a:pt x="3675" y="1435"/>
                    <a:pt x="3271" y="1435"/>
                  </a:cubicBezTo>
                  <a:cubicBezTo>
                    <a:pt x="2403" y="1435"/>
                    <a:pt x="1695" y="2697"/>
                    <a:pt x="1695" y="4254"/>
                  </a:cubicBezTo>
                  <a:cubicBezTo>
                    <a:pt x="1695" y="4286"/>
                    <a:pt x="1698" y="4311"/>
                    <a:pt x="1698" y="4337"/>
                  </a:cubicBezTo>
                  <a:cubicBezTo>
                    <a:pt x="1655" y="4337"/>
                    <a:pt x="1616" y="4331"/>
                    <a:pt x="1577" y="4331"/>
                  </a:cubicBezTo>
                  <a:cubicBezTo>
                    <a:pt x="704" y="4331"/>
                    <a:pt x="0" y="5593"/>
                    <a:pt x="0" y="7156"/>
                  </a:cubicBezTo>
                  <a:cubicBezTo>
                    <a:pt x="0" y="8661"/>
                    <a:pt x="658" y="9885"/>
                    <a:pt x="1484" y="9968"/>
                  </a:cubicBezTo>
                  <a:lnTo>
                    <a:pt x="8427" y="9974"/>
                  </a:lnTo>
                  <a:cubicBezTo>
                    <a:pt x="9296" y="9974"/>
                    <a:pt x="10000" y="8712"/>
                    <a:pt x="10000" y="7156"/>
                  </a:cubicBezTo>
                  <a:cubicBezTo>
                    <a:pt x="10000" y="5734"/>
                    <a:pt x="9417" y="4561"/>
                    <a:pt x="8656" y="4363"/>
                  </a:cubicBezTo>
                  <a:close/>
                </a:path>
              </a:pathLst>
            </a:custGeom>
            <a:solidFill>
              <a:schemeClr val="bg2"/>
            </a:solidFill>
            <a:ln w="38100">
              <a:solidFill>
                <a:schemeClr val="bg1">
                  <a:lumMod val="75000"/>
                </a:schemeClr>
              </a:solidFill>
            </a:ln>
          </p:spPr>
          <p:txBody>
            <a:bodyPr vert="horz" wrap="square" lIns="91416" tIns="45708" rIns="91416" bIns="45708" numCol="1" anchor="t" anchorCtr="0" compatLnSpc="1">
              <a:prstTxWarp prst="textNoShape">
                <a:avLst/>
              </a:prstTxWarp>
            </a:bodyPr>
            <a:lstStyle/>
            <a:p>
              <a:pPr defTabSz="914126">
                <a:defRPr/>
              </a:pPr>
              <a:endParaRPr lang="en-US" sz="1100" kern="0">
                <a:solidFill>
                  <a:sysClr val="windowText" lastClr="000000"/>
                </a:solidFill>
              </a:endParaRPr>
            </a:p>
          </p:txBody>
        </p:sp>
        <p:grpSp>
          <p:nvGrpSpPr>
            <p:cNvPr id="752" name="Group 751"/>
            <p:cNvGrpSpPr/>
            <p:nvPr/>
          </p:nvGrpSpPr>
          <p:grpSpPr>
            <a:xfrm flipV="1">
              <a:off x="5834491" y="2247846"/>
              <a:ext cx="520044" cy="155332"/>
              <a:chOff x="5173543" y="1992208"/>
              <a:chExt cx="1366378" cy="408124"/>
            </a:xfrm>
          </p:grpSpPr>
          <p:sp>
            <p:nvSpPr>
              <p:cNvPr id="755" name="Rectangle 754"/>
              <p:cNvSpPr/>
              <p:nvPr/>
            </p:nvSpPr>
            <p:spPr>
              <a:xfrm>
                <a:off x="5229225" y="2024568"/>
                <a:ext cx="1257300" cy="322842"/>
              </a:xfrm>
              <a:prstGeom prst="rect">
                <a:avLst/>
              </a:prstGeom>
              <a:solidFill>
                <a:schemeClr val="bg2"/>
              </a:solidFill>
              <a:ln w="9525">
                <a:noFill/>
                <a:miter lim="800000"/>
                <a:headEnd/>
                <a:tailEnd/>
              </a:ln>
            </p:spPr>
            <p:txBody>
              <a:bodyPr wrap="square" rtlCol="0" anchor="ctr"/>
              <a:lstStyle/>
              <a:p>
                <a:pPr algn="ctr" defTabSz="914126"/>
                <a:endParaRPr lang="en-US" sz="1799" kern="0" dirty="0">
                  <a:solidFill>
                    <a:sysClr val="windowText" lastClr="000000"/>
                  </a:solidFill>
                  <a:latin typeface="Arial"/>
                </a:endParaRPr>
              </a:p>
            </p:txBody>
          </p:sp>
          <p:sp>
            <p:nvSpPr>
              <p:cNvPr id="756" name="Freeform 13"/>
              <p:cNvSpPr>
                <a:spLocks noEditPoints="1"/>
              </p:cNvSpPr>
              <p:nvPr/>
            </p:nvSpPr>
            <p:spPr bwMode="auto">
              <a:xfrm>
                <a:off x="5173543" y="1992208"/>
                <a:ext cx="1366378" cy="408124"/>
              </a:xfrm>
              <a:custGeom>
                <a:avLst/>
                <a:gdLst>
                  <a:gd name="T0" fmla="*/ 230 w 241"/>
                  <a:gd name="T1" fmla="*/ 0 h 70"/>
                  <a:gd name="T2" fmla="*/ 11 w 241"/>
                  <a:gd name="T3" fmla="*/ 0 h 70"/>
                  <a:gd name="T4" fmla="*/ 0 w 241"/>
                  <a:gd name="T5" fmla="*/ 11 h 70"/>
                  <a:gd name="T6" fmla="*/ 0 w 241"/>
                  <a:gd name="T7" fmla="*/ 58 h 70"/>
                  <a:gd name="T8" fmla="*/ 11 w 241"/>
                  <a:gd name="T9" fmla="*/ 70 h 70"/>
                  <a:gd name="T10" fmla="*/ 230 w 241"/>
                  <a:gd name="T11" fmla="*/ 70 h 70"/>
                  <a:gd name="T12" fmla="*/ 241 w 241"/>
                  <a:gd name="T13" fmla="*/ 58 h 70"/>
                  <a:gd name="T14" fmla="*/ 241 w 241"/>
                  <a:gd name="T15" fmla="*/ 11 h 70"/>
                  <a:gd name="T16" fmla="*/ 230 w 241"/>
                  <a:gd name="T17" fmla="*/ 0 h 70"/>
                  <a:gd name="T18" fmla="*/ 163 w 241"/>
                  <a:gd name="T19" fmla="*/ 45 h 70"/>
                  <a:gd name="T20" fmla="*/ 25 w 241"/>
                  <a:gd name="T21" fmla="*/ 45 h 70"/>
                  <a:gd name="T22" fmla="*/ 25 w 241"/>
                  <a:gd name="T23" fmla="*/ 24 h 70"/>
                  <a:gd name="T24" fmla="*/ 163 w 241"/>
                  <a:gd name="T25" fmla="*/ 24 h 70"/>
                  <a:gd name="T26" fmla="*/ 163 w 241"/>
                  <a:gd name="T27" fmla="*/ 45 h 70"/>
                  <a:gd name="T28" fmla="*/ 212 w 241"/>
                  <a:gd name="T29" fmla="*/ 44 h 70"/>
                  <a:gd name="T30" fmla="*/ 202 w 241"/>
                  <a:gd name="T31" fmla="*/ 35 h 70"/>
                  <a:gd name="T32" fmla="*/ 212 w 241"/>
                  <a:gd name="T33" fmla="*/ 25 h 70"/>
                  <a:gd name="T34" fmla="*/ 222 w 241"/>
                  <a:gd name="T35" fmla="*/ 35 h 70"/>
                  <a:gd name="T36" fmla="*/ 212 w 241"/>
                  <a:gd name="T37" fmla="*/ 44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41" h="70">
                    <a:moveTo>
                      <a:pt x="230" y="0"/>
                    </a:moveTo>
                    <a:cubicBezTo>
                      <a:pt x="11" y="0"/>
                      <a:pt x="11" y="0"/>
                      <a:pt x="11" y="0"/>
                    </a:cubicBezTo>
                    <a:cubicBezTo>
                      <a:pt x="5" y="0"/>
                      <a:pt x="0" y="5"/>
                      <a:pt x="0" y="11"/>
                    </a:cubicBezTo>
                    <a:cubicBezTo>
                      <a:pt x="0" y="58"/>
                      <a:pt x="0" y="58"/>
                      <a:pt x="0" y="58"/>
                    </a:cubicBezTo>
                    <a:cubicBezTo>
                      <a:pt x="0" y="65"/>
                      <a:pt x="5" y="70"/>
                      <a:pt x="11" y="70"/>
                    </a:cubicBezTo>
                    <a:cubicBezTo>
                      <a:pt x="230" y="70"/>
                      <a:pt x="230" y="70"/>
                      <a:pt x="230" y="70"/>
                    </a:cubicBezTo>
                    <a:cubicBezTo>
                      <a:pt x="236" y="70"/>
                      <a:pt x="241" y="65"/>
                      <a:pt x="241" y="58"/>
                    </a:cubicBezTo>
                    <a:cubicBezTo>
                      <a:pt x="241" y="11"/>
                      <a:pt x="241" y="11"/>
                      <a:pt x="241" y="11"/>
                    </a:cubicBezTo>
                    <a:cubicBezTo>
                      <a:pt x="241" y="5"/>
                      <a:pt x="236" y="0"/>
                      <a:pt x="230" y="0"/>
                    </a:cubicBezTo>
                    <a:close/>
                    <a:moveTo>
                      <a:pt x="163" y="45"/>
                    </a:moveTo>
                    <a:cubicBezTo>
                      <a:pt x="25" y="45"/>
                      <a:pt x="25" y="45"/>
                      <a:pt x="25" y="45"/>
                    </a:cubicBezTo>
                    <a:cubicBezTo>
                      <a:pt x="25" y="24"/>
                      <a:pt x="25" y="24"/>
                      <a:pt x="25" y="24"/>
                    </a:cubicBezTo>
                    <a:cubicBezTo>
                      <a:pt x="163" y="24"/>
                      <a:pt x="163" y="24"/>
                      <a:pt x="163" y="24"/>
                    </a:cubicBezTo>
                    <a:lnTo>
                      <a:pt x="163" y="45"/>
                    </a:lnTo>
                    <a:close/>
                    <a:moveTo>
                      <a:pt x="212" y="44"/>
                    </a:moveTo>
                    <a:cubicBezTo>
                      <a:pt x="207" y="44"/>
                      <a:pt x="202" y="40"/>
                      <a:pt x="202" y="35"/>
                    </a:cubicBezTo>
                    <a:cubicBezTo>
                      <a:pt x="202" y="29"/>
                      <a:pt x="207" y="25"/>
                      <a:pt x="212" y="25"/>
                    </a:cubicBezTo>
                    <a:cubicBezTo>
                      <a:pt x="218" y="25"/>
                      <a:pt x="222" y="29"/>
                      <a:pt x="222" y="35"/>
                    </a:cubicBezTo>
                    <a:cubicBezTo>
                      <a:pt x="222" y="40"/>
                      <a:pt x="218" y="44"/>
                      <a:pt x="212" y="44"/>
                    </a:cubicBezTo>
                    <a:close/>
                  </a:path>
                </a:pathLst>
              </a:custGeom>
              <a:solidFill>
                <a:srgbClr val="707072"/>
              </a:solidFill>
              <a:ln w="12700">
                <a:noFill/>
              </a:ln>
            </p:spPr>
            <p:txBody>
              <a:bodyPr vert="horz" wrap="square" lIns="91416" tIns="45708" rIns="91416" bIns="45708" numCol="1" anchor="t" anchorCtr="0" compatLnSpc="1">
                <a:prstTxWarp prst="textNoShape">
                  <a:avLst/>
                </a:prstTxWarp>
              </a:bodyPr>
              <a:lstStyle/>
              <a:p>
                <a:pPr defTabSz="914126"/>
                <a:endParaRPr lang="en-US" sz="1799" kern="0">
                  <a:solidFill>
                    <a:sysClr val="windowText" lastClr="000000"/>
                  </a:solidFill>
                </a:endParaRPr>
              </a:p>
            </p:txBody>
          </p:sp>
        </p:grpSp>
        <p:cxnSp>
          <p:nvCxnSpPr>
            <p:cNvPr id="753" name="Straight Connector 752"/>
            <p:cNvCxnSpPr/>
            <p:nvPr/>
          </p:nvCxnSpPr>
          <p:spPr>
            <a:xfrm flipV="1">
              <a:off x="6094735" y="2495550"/>
              <a:ext cx="0" cy="741141"/>
            </a:xfrm>
            <a:prstGeom prst="line">
              <a:avLst/>
            </a:prstGeom>
            <a:noFill/>
            <a:ln w="38100" cap="rnd" cmpd="sng" algn="ctr">
              <a:solidFill>
                <a:schemeClr val="tx2">
                  <a:lumMod val="50000"/>
                  <a:lumOff val="50000"/>
                </a:schemeClr>
              </a:solidFill>
              <a:prstDash val="sysDot"/>
              <a:miter lim="800000"/>
              <a:headEnd type="triangle" w="med" len="med"/>
              <a:tailEnd type="triangle" w="med" len="med"/>
            </a:ln>
            <a:effectLst/>
          </p:spPr>
        </p:cxnSp>
        <p:sp>
          <p:nvSpPr>
            <p:cNvPr id="754" name="Rectangle 753"/>
            <p:cNvSpPr/>
            <p:nvPr/>
          </p:nvSpPr>
          <p:spPr>
            <a:xfrm flipH="1">
              <a:off x="5758294" y="1637716"/>
              <a:ext cx="666996" cy="400110"/>
            </a:xfrm>
            <a:prstGeom prst="rect">
              <a:avLst/>
            </a:prstGeom>
          </p:spPr>
          <p:txBody>
            <a:bodyPr wrap="square" anchor="ctr">
              <a:spAutoFit/>
            </a:bodyPr>
            <a:lstStyle/>
            <a:p>
              <a:pPr algn="ctr" defTabSz="914126"/>
              <a:r>
                <a:rPr lang="en-US" sz="1000" kern="0" dirty="0">
                  <a:solidFill>
                    <a:sysClr val="windowText" lastClr="000000"/>
                  </a:solidFill>
                </a:rPr>
                <a:t>Cloud DLP</a:t>
              </a:r>
            </a:p>
          </p:txBody>
        </p:sp>
      </p:grpSp>
      <p:grpSp>
        <p:nvGrpSpPr>
          <p:cNvPr id="757" name="Group 756"/>
          <p:cNvGrpSpPr/>
          <p:nvPr/>
        </p:nvGrpSpPr>
        <p:grpSpPr>
          <a:xfrm>
            <a:off x="6844086" y="1755191"/>
            <a:ext cx="865620" cy="1718508"/>
            <a:chOff x="6844086" y="1755191"/>
            <a:chExt cx="865620" cy="1718508"/>
          </a:xfrm>
        </p:grpSpPr>
        <p:sp>
          <p:nvSpPr>
            <p:cNvPr id="758" name="Rectangle 757"/>
            <p:cNvSpPr/>
            <p:nvPr/>
          </p:nvSpPr>
          <p:spPr>
            <a:xfrm rot="5400000" flipV="1">
              <a:off x="6777113" y="2851701"/>
              <a:ext cx="1018631" cy="225366"/>
            </a:xfrm>
            <a:prstGeom prst="rect">
              <a:avLst/>
            </a:prstGeom>
            <a:solidFill>
              <a:schemeClr val="bg2">
                <a:lumMod val="85000"/>
                <a:lumOff val="15000"/>
              </a:schemeClr>
            </a:solidFill>
            <a:ln w="9525">
              <a:noFill/>
              <a:miter lim="800000"/>
              <a:headEnd/>
              <a:tailEnd/>
            </a:ln>
          </p:spPr>
          <p:txBody>
            <a:bodyPr wrap="square" rtlCol="0" anchor="ctr"/>
            <a:lstStyle/>
            <a:p>
              <a:pPr algn="ctr" defTabSz="914126"/>
              <a:endParaRPr lang="en-US" sz="1799" kern="0" dirty="0">
                <a:solidFill>
                  <a:sysClr val="windowText" lastClr="000000"/>
                </a:solidFill>
              </a:endParaRPr>
            </a:p>
          </p:txBody>
        </p:sp>
        <p:sp>
          <p:nvSpPr>
            <p:cNvPr id="759" name="Freeform 211"/>
            <p:cNvSpPr>
              <a:spLocks/>
            </p:cNvSpPr>
            <p:nvPr/>
          </p:nvSpPr>
          <p:spPr bwMode="auto">
            <a:xfrm flipH="1">
              <a:off x="6885377" y="2020153"/>
              <a:ext cx="785989" cy="450722"/>
            </a:xfrm>
            <a:custGeom>
              <a:avLst/>
              <a:gdLst>
                <a:gd name="T0" fmla="*/ 2421 w 2797"/>
                <a:gd name="T1" fmla="*/ 681 h 1561"/>
                <a:gd name="T2" fmla="*/ 2422 w 2797"/>
                <a:gd name="T3" fmla="*/ 646 h 1561"/>
                <a:gd name="T4" fmla="*/ 1775 w 2797"/>
                <a:gd name="T5" fmla="*/ 0 h 1561"/>
                <a:gd name="T6" fmla="*/ 1208 w 2797"/>
                <a:gd name="T7" fmla="*/ 336 h 1561"/>
                <a:gd name="T8" fmla="*/ 915 w 2797"/>
                <a:gd name="T9" fmla="*/ 224 h 1561"/>
                <a:gd name="T10" fmla="*/ 474 w 2797"/>
                <a:gd name="T11" fmla="*/ 664 h 1561"/>
                <a:gd name="T12" fmla="*/ 475 w 2797"/>
                <a:gd name="T13" fmla="*/ 677 h 1561"/>
                <a:gd name="T14" fmla="*/ 441 w 2797"/>
                <a:gd name="T15" fmla="*/ 676 h 1561"/>
                <a:gd name="T16" fmla="*/ 0 w 2797"/>
                <a:gd name="T17" fmla="*/ 1117 h 1561"/>
                <a:gd name="T18" fmla="*/ 415 w 2797"/>
                <a:gd name="T19" fmla="*/ 1556 h 1561"/>
                <a:gd name="T20" fmla="*/ 415 w 2797"/>
                <a:gd name="T21" fmla="*/ 1561 h 1561"/>
                <a:gd name="T22" fmla="*/ 2332 w 2797"/>
                <a:gd name="T23" fmla="*/ 1561 h 1561"/>
                <a:gd name="T24" fmla="*/ 2332 w 2797"/>
                <a:gd name="T25" fmla="*/ 1556 h 1561"/>
                <a:gd name="T26" fmla="*/ 2357 w 2797"/>
                <a:gd name="T27" fmla="*/ 1557 h 1561"/>
                <a:gd name="T28" fmla="*/ 2797 w 2797"/>
                <a:gd name="T29" fmla="*/ 1117 h 1561"/>
                <a:gd name="T30" fmla="*/ 2421 w 2797"/>
                <a:gd name="T31" fmla="*/ 681 h 1561"/>
                <a:gd name="connsiteX0" fmla="*/ 8656 w 10000"/>
                <a:gd name="connsiteY0" fmla="*/ 4363 h 10000"/>
                <a:gd name="connsiteX1" fmla="*/ 8659 w 10000"/>
                <a:gd name="connsiteY1" fmla="*/ 4138 h 10000"/>
                <a:gd name="connsiteX2" fmla="*/ 6346 w 10000"/>
                <a:gd name="connsiteY2" fmla="*/ 0 h 10000"/>
                <a:gd name="connsiteX3" fmla="*/ 4319 w 10000"/>
                <a:gd name="connsiteY3" fmla="*/ 2152 h 10000"/>
                <a:gd name="connsiteX4" fmla="*/ 3271 w 10000"/>
                <a:gd name="connsiteY4" fmla="*/ 1435 h 10000"/>
                <a:gd name="connsiteX5" fmla="*/ 1695 w 10000"/>
                <a:gd name="connsiteY5" fmla="*/ 4254 h 10000"/>
                <a:gd name="connsiteX6" fmla="*/ 1698 w 10000"/>
                <a:gd name="connsiteY6" fmla="*/ 4337 h 10000"/>
                <a:gd name="connsiteX7" fmla="*/ 1577 w 10000"/>
                <a:gd name="connsiteY7" fmla="*/ 4331 h 10000"/>
                <a:gd name="connsiteX8" fmla="*/ 0 w 10000"/>
                <a:gd name="connsiteY8" fmla="*/ 7156 h 10000"/>
                <a:gd name="connsiteX9" fmla="*/ 1484 w 10000"/>
                <a:gd name="connsiteY9" fmla="*/ 9968 h 10000"/>
                <a:gd name="connsiteX10" fmla="*/ 1484 w 10000"/>
                <a:gd name="connsiteY10" fmla="*/ 10000 h 10000"/>
                <a:gd name="connsiteX11" fmla="*/ 8338 w 10000"/>
                <a:gd name="connsiteY11" fmla="*/ 10000 h 10000"/>
                <a:gd name="connsiteX12" fmla="*/ 8427 w 10000"/>
                <a:gd name="connsiteY12" fmla="*/ 9974 h 10000"/>
                <a:gd name="connsiteX13" fmla="*/ 10000 w 10000"/>
                <a:gd name="connsiteY13" fmla="*/ 7156 h 10000"/>
                <a:gd name="connsiteX14" fmla="*/ 8656 w 10000"/>
                <a:gd name="connsiteY14" fmla="*/ 4363 h 10000"/>
                <a:gd name="connsiteX0" fmla="*/ 8656 w 10000"/>
                <a:gd name="connsiteY0" fmla="*/ 4363 h 10000"/>
                <a:gd name="connsiteX1" fmla="*/ 8659 w 10000"/>
                <a:gd name="connsiteY1" fmla="*/ 4138 h 10000"/>
                <a:gd name="connsiteX2" fmla="*/ 6346 w 10000"/>
                <a:gd name="connsiteY2" fmla="*/ 0 h 10000"/>
                <a:gd name="connsiteX3" fmla="*/ 4319 w 10000"/>
                <a:gd name="connsiteY3" fmla="*/ 2152 h 10000"/>
                <a:gd name="connsiteX4" fmla="*/ 3271 w 10000"/>
                <a:gd name="connsiteY4" fmla="*/ 1435 h 10000"/>
                <a:gd name="connsiteX5" fmla="*/ 1695 w 10000"/>
                <a:gd name="connsiteY5" fmla="*/ 4254 h 10000"/>
                <a:gd name="connsiteX6" fmla="*/ 1698 w 10000"/>
                <a:gd name="connsiteY6" fmla="*/ 4337 h 10000"/>
                <a:gd name="connsiteX7" fmla="*/ 1577 w 10000"/>
                <a:gd name="connsiteY7" fmla="*/ 4331 h 10000"/>
                <a:gd name="connsiteX8" fmla="*/ 0 w 10000"/>
                <a:gd name="connsiteY8" fmla="*/ 7156 h 10000"/>
                <a:gd name="connsiteX9" fmla="*/ 1484 w 10000"/>
                <a:gd name="connsiteY9" fmla="*/ 9968 h 10000"/>
                <a:gd name="connsiteX10" fmla="*/ 1484 w 10000"/>
                <a:gd name="connsiteY10" fmla="*/ 10000 h 10000"/>
                <a:gd name="connsiteX11" fmla="*/ 8427 w 10000"/>
                <a:gd name="connsiteY11" fmla="*/ 9974 h 10000"/>
                <a:gd name="connsiteX12" fmla="*/ 10000 w 10000"/>
                <a:gd name="connsiteY12" fmla="*/ 7156 h 10000"/>
                <a:gd name="connsiteX13" fmla="*/ 8656 w 10000"/>
                <a:gd name="connsiteY13" fmla="*/ 4363 h 10000"/>
                <a:gd name="connsiteX0" fmla="*/ 8656 w 10000"/>
                <a:gd name="connsiteY0" fmla="*/ 4363 h 9974"/>
                <a:gd name="connsiteX1" fmla="*/ 8659 w 10000"/>
                <a:gd name="connsiteY1" fmla="*/ 4138 h 9974"/>
                <a:gd name="connsiteX2" fmla="*/ 6346 w 10000"/>
                <a:gd name="connsiteY2" fmla="*/ 0 h 9974"/>
                <a:gd name="connsiteX3" fmla="*/ 4319 w 10000"/>
                <a:gd name="connsiteY3" fmla="*/ 2152 h 9974"/>
                <a:gd name="connsiteX4" fmla="*/ 3271 w 10000"/>
                <a:gd name="connsiteY4" fmla="*/ 1435 h 9974"/>
                <a:gd name="connsiteX5" fmla="*/ 1695 w 10000"/>
                <a:gd name="connsiteY5" fmla="*/ 4254 h 9974"/>
                <a:gd name="connsiteX6" fmla="*/ 1698 w 10000"/>
                <a:gd name="connsiteY6" fmla="*/ 4337 h 9974"/>
                <a:gd name="connsiteX7" fmla="*/ 1577 w 10000"/>
                <a:gd name="connsiteY7" fmla="*/ 4331 h 9974"/>
                <a:gd name="connsiteX8" fmla="*/ 0 w 10000"/>
                <a:gd name="connsiteY8" fmla="*/ 7156 h 9974"/>
                <a:gd name="connsiteX9" fmla="*/ 1484 w 10000"/>
                <a:gd name="connsiteY9" fmla="*/ 9968 h 9974"/>
                <a:gd name="connsiteX10" fmla="*/ 8427 w 10000"/>
                <a:gd name="connsiteY10" fmla="*/ 9974 h 9974"/>
                <a:gd name="connsiteX11" fmla="*/ 10000 w 10000"/>
                <a:gd name="connsiteY11" fmla="*/ 7156 h 9974"/>
                <a:gd name="connsiteX12" fmla="*/ 8656 w 10000"/>
                <a:gd name="connsiteY12" fmla="*/ 4363 h 9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000" h="9974">
                  <a:moveTo>
                    <a:pt x="8656" y="4363"/>
                  </a:moveTo>
                  <a:cubicBezTo>
                    <a:pt x="8656" y="4286"/>
                    <a:pt x="8659" y="4209"/>
                    <a:pt x="8659" y="4138"/>
                  </a:cubicBezTo>
                  <a:cubicBezTo>
                    <a:pt x="8659" y="1851"/>
                    <a:pt x="7622" y="0"/>
                    <a:pt x="6346" y="0"/>
                  </a:cubicBezTo>
                  <a:cubicBezTo>
                    <a:pt x="5474" y="0"/>
                    <a:pt x="4712" y="865"/>
                    <a:pt x="4319" y="2152"/>
                  </a:cubicBezTo>
                  <a:cubicBezTo>
                    <a:pt x="4040" y="1704"/>
                    <a:pt x="3675" y="1435"/>
                    <a:pt x="3271" y="1435"/>
                  </a:cubicBezTo>
                  <a:cubicBezTo>
                    <a:pt x="2403" y="1435"/>
                    <a:pt x="1695" y="2697"/>
                    <a:pt x="1695" y="4254"/>
                  </a:cubicBezTo>
                  <a:cubicBezTo>
                    <a:pt x="1695" y="4286"/>
                    <a:pt x="1698" y="4311"/>
                    <a:pt x="1698" y="4337"/>
                  </a:cubicBezTo>
                  <a:cubicBezTo>
                    <a:pt x="1655" y="4337"/>
                    <a:pt x="1616" y="4331"/>
                    <a:pt x="1577" y="4331"/>
                  </a:cubicBezTo>
                  <a:cubicBezTo>
                    <a:pt x="704" y="4331"/>
                    <a:pt x="0" y="5593"/>
                    <a:pt x="0" y="7156"/>
                  </a:cubicBezTo>
                  <a:cubicBezTo>
                    <a:pt x="0" y="8661"/>
                    <a:pt x="658" y="9885"/>
                    <a:pt x="1484" y="9968"/>
                  </a:cubicBezTo>
                  <a:lnTo>
                    <a:pt x="8427" y="9974"/>
                  </a:lnTo>
                  <a:cubicBezTo>
                    <a:pt x="9296" y="9974"/>
                    <a:pt x="10000" y="8712"/>
                    <a:pt x="10000" y="7156"/>
                  </a:cubicBezTo>
                  <a:cubicBezTo>
                    <a:pt x="10000" y="5734"/>
                    <a:pt x="9417" y="4561"/>
                    <a:pt x="8656" y="4363"/>
                  </a:cubicBezTo>
                  <a:close/>
                </a:path>
              </a:pathLst>
            </a:custGeom>
            <a:solidFill>
              <a:schemeClr val="bg2"/>
            </a:solidFill>
            <a:ln w="38100">
              <a:solidFill>
                <a:schemeClr val="bg1">
                  <a:lumMod val="75000"/>
                </a:schemeClr>
              </a:solidFill>
            </a:ln>
          </p:spPr>
          <p:txBody>
            <a:bodyPr vert="horz" wrap="square" lIns="91416" tIns="45708" rIns="91416" bIns="45708" numCol="1" anchor="t" anchorCtr="0" compatLnSpc="1">
              <a:prstTxWarp prst="textNoShape">
                <a:avLst/>
              </a:prstTxWarp>
            </a:bodyPr>
            <a:lstStyle/>
            <a:p>
              <a:pPr defTabSz="914126">
                <a:defRPr/>
              </a:pPr>
              <a:endParaRPr lang="en-US" sz="1100" kern="0">
                <a:solidFill>
                  <a:sysClr val="windowText" lastClr="000000"/>
                </a:solidFill>
              </a:endParaRPr>
            </a:p>
          </p:txBody>
        </p:sp>
        <p:grpSp>
          <p:nvGrpSpPr>
            <p:cNvPr id="760" name="Group 759"/>
            <p:cNvGrpSpPr/>
            <p:nvPr/>
          </p:nvGrpSpPr>
          <p:grpSpPr>
            <a:xfrm flipV="1">
              <a:off x="7026408" y="2247846"/>
              <a:ext cx="520044" cy="155332"/>
              <a:chOff x="5173543" y="1992208"/>
              <a:chExt cx="1366378" cy="408124"/>
            </a:xfrm>
          </p:grpSpPr>
          <p:sp>
            <p:nvSpPr>
              <p:cNvPr id="763" name="Rectangle 762"/>
              <p:cNvSpPr/>
              <p:nvPr/>
            </p:nvSpPr>
            <p:spPr>
              <a:xfrm>
                <a:off x="5229225" y="2024568"/>
                <a:ext cx="1257300" cy="322842"/>
              </a:xfrm>
              <a:prstGeom prst="rect">
                <a:avLst/>
              </a:prstGeom>
              <a:solidFill>
                <a:schemeClr val="bg2"/>
              </a:solidFill>
              <a:ln w="9525">
                <a:noFill/>
                <a:miter lim="800000"/>
                <a:headEnd/>
                <a:tailEnd/>
              </a:ln>
            </p:spPr>
            <p:txBody>
              <a:bodyPr wrap="square" rtlCol="0" anchor="ctr"/>
              <a:lstStyle/>
              <a:p>
                <a:pPr algn="ctr" defTabSz="914126"/>
                <a:endParaRPr lang="en-US" sz="1799" kern="0" dirty="0">
                  <a:solidFill>
                    <a:sysClr val="windowText" lastClr="000000"/>
                  </a:solidFill>
                  <a:latin typeface="Arial"/>
                </a:endParaRPr>
              </a:p>
            </p:txBody>
          </p:sp>
          <p:sp>
            <p:nvSpPr>
              <p:cNvPr id="764" name="Freeform 13"/>
              <p:cNvSpPr>
                <a:spLocks noEditPoints="1"/>
              </p:cNvSpPr>
              <p:nvPr/>
            </p:nvSpPr>
            <p:spPr bwMode="auto">
              <a:xfrm>
                <a:off x="5173543" y="1992208"/>
                <a:ext cx="1366378" cy="408124"/>
              </a:xfrm>
              <a:custGeom>
                <a:avLst/>
                <a:gdLst>
                  <a:gd name="T0" fmla="*/ 230 w 241"/>
                  <a:gd name="T1" fmla="*/ 0 h 70"/>
                  <a:gd name="T2" fmla="*/ 11 w 241"/>
                  <a:gd name="T3" fmla="*/ 0 h 70"/>
                  <a:gd name="T4" fmla="*/ 0 w 241"/>
                  <a:gd name="T5" fmla="*/ 11 h 70"/>
                  <a:gd name="T6" fmla="*/ 0 w 241"/>
                  <a:gd name="T7" fmla="*/ 58 h 70"/>
                  <a:gd name="T8" fmla="*/ 11 w 241"/>
                  <a:gd name="T9" fmla="*/ 70 h 70"/>
                  <a:gd name="T10" fmla="*/ 230 w 241"/>
                  <a:gd name="T11" fmla="*/ 70 h 70"/>
                  <a:gd name="T12" fmla="*/ 241 w 241"/>
                  <a:gd name="T13" fmla="*/ 58 h 70"/>
                  <a:gd name="T14" fmla="*/ 241 w 241"/>
                  <a:gd name="T15" fmla="*/ 11 h 70"/>
                  <a:gd name="T16" fmla="*/ 230 w 241"/>
                  <a:gd name="T17" fmla="*/ 0 h 70"/>
                  <a:gd name="T18" fmla="*/ 163 w 241"/>
                  <a:gd name="T19" fmla="*/ 45 h 70"/>
                  <a:gd name="T20" fmla="*/ 25 w 241"/>
                  <a:gd name="T21" fmla="*/ 45 h 70"/>
                  <a:gd name="T22" fmla="*/ 25 w 241"/>
                  <a:gd name="T23" fmla="*/ 24 h 70"/>
                  <a:gd name="T24" fmla="*/ 163 w 241"/>
                  <a:gd name="T25" fmla="*/ 24 h 70"/>
                  <a:gd name="T26" fmla="*/ 163 w 241"/>
                  <a:gd name="T27" fmla="*/ 45 h 70"/>
                  <a:gd name="T28" fmla="*/ 212 w 241"/>
                  <a:gd name="T29" fmla="*/ 44 h 70"/>
                  <a:gd name="T30" fmla="*/ 202 w 241"/>
                  <a:gd name="T31" fmla="*/ 35 h 70"/>
                  <a:gd name="T32" fmla="*/ 212 w 241"/>
                  <a:gd name="T33" fmla="*/ 25 h 70"/>
                  <a:gd name="T34" fmla="*/ 222 w 241"/>
                  <a:gd name="T35" fmla="*/ 35 h 70"/>
                  <a:gd name="T36" fmla="*/ 212 w 241"/>
                  <a:gd name="T37" fmla="*/ 44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41" h="70">
                    <a:moveTo>
                      <a:pt x="230" y="0"/>
                    </a:moveTo>
                    <a:cubicBezTo>
                      <a:pt x="11" y="0"/>
                      <a:pt x="11" y="0"/>
                      <a:pt x="11" y="0"/>
                    </a:cubicBezTo>
                    <a:cubicBezTo>
                      <a:pt x="5" y="0"/>
                      <a:pt x="0" y="5"/>
                      <a:pt x="0" y="11"/>
                    </a:cubicBezTo>
                    <a:cubicBezTo>
                      <a:pt x="0" y="58"/>
                      <a:pt x="0" y="58"/>
                      <a:pt x="0" y="58"/>
                    </a:cubicBezTo>
                    <a:cubicBezTo>
                      <a:pt x="0" y="65"/>
                      <a:pt x="5" y="70"/>
                      <a:pt x="11" y="70"/>
                    </a:cubicBezTo>
                    <a:cubicBezTo>
                      <a:pt x="230" y="70"/>
                      <a:pt x="230" y="70"/>
                      <a:pt x="230" y="70"/>
                    </a:cubicBezTo>
                    <a:cubicBezTo>
                      <a:pt x="236" y="70"/>
                      <a:pt x="241" y="65"/>
                      <a:pt x="241" y="58"/>
                    </a:cubicBezTo>
                    <a:cubicBezTo>
                      <a:pt x="241" y="11"/>
                      <a:pt x="241" y="11"/>
                      <a:pt x="241" y="11"/>
                    </a:cubicBezTo>
                    <a:cubicBezTo>
                      <a:pt x="241" y="5"/>
                      <a:pt x="236" y="0"/>
                      <a:pt x="230" y="0"/>
                    </a:cubicBezTo>
                    <a:close/>
                    <a:moveTo>
                      <a:pt x="163" y="45"/>
                    </a:moveTo>
                    <a:cubicBezTo>
                      <a:pt x="25" y="45"/>
                      <a:pt x="25" y="45"/>
                      <a:pt x="25" y="45"/>
                    </a:cubicBezTo>
                    <a:cubicBezTo>
                      <a:pt x="25" y="24"/>
                      <a:pt x="25" y="24"/>
                      <a:pt x="25" y="24"/>
                    </a:cubicBezTo>
                    <a:cubicBezTo>
                      <a:pt x="163" y="24"/>
                      <a:pt x="163" y="24"/>
                      <a:pt x="163" y="24"/>
                    </a:cubicBezTo>
                    <a:lnTo>
                      <a:pt x="163" y="45"/>
                    </a:lnTo>
                    <a:close/>
                    <a:moveTo>
                      <a:pt x="212" y="44"/>
                    </a:moveTo>
                    <a:cubicBezTo>
                      <a:pt x="207" y="44"/>
                      <a:pt x="202" y="40"/>
                      <a:pt x="202" y="35"/>
                    </a:cubicBezTo>
                    <a:cubicBezTo>
                      <a:pt x="202" y="29"/>
                      <a:pt x="207" y="25"/>
                      <a:pt x="212" y="25"/>
                    </a:cubicBezTo>
                    <a:cubicBezTo>
                      <a:pt x="218" y="25"/>
                      <a:pt x="222" y="29"/>
                      <a:pt x="222" y="35"/>
                    </a:cubicBezTo>
                    <a:cubicBezTo>
                      <a:pt x="222" y="40"/>
                      <a:pt x="218" y="44"/>
                      <a:pt x="212" y="44"/>
                    </a:cubicBezTo>
                    <a:close/>
                  </a:path>
                </a:pathLst>
              </a:custGeom>
              <a:solidFill>
                <a:srgbClr val="707072"/>
              </a:solidFill>
              <a:ln w="12700">
                <a:noFill/>
              </a:ln>
            </p:spPr>
            <p:txBody>
              <a:bodyPr vert="horz" wrap="square" lIns="91416" tIns="45708" rIns="91416" bIns="45708" numCol="1" anchor="t" anchorCtr="0" compatLnSpc="1">
                <a:prstTxWarp prst="textNoShape">
                  <a:avLst/>
                </a:prstTxWarp>
              </a:bodyPr>
              <a:lstStyle/>
              <a:p>
                <a:pPr defTabSz="914126"/>
                <a:endParaRPr lang="en-US" sz="1799" kern="0">
                  <a:solidFill>
                    <a:sysClr val="windowText" lastClr="000000"/>
                  </a:solidFill>
                </a:endParaRPr>
              </a:p>
            </p:txBody>
          </p:sp>
        </p:grpSp>
        <p:cxnSp>
          <p:nvCxnSpPr>
            <p:cNvPr id="761" name="Straight Connector 760"/>
            <p:cNvCxnSpPr/>
            <p:nvPr/>
          </p:nvCxnSpPr>
          <p:spPr>
            <a:xfrm flipV="1">
              <a:off x="7286428" y="2495550"/>
              <a:ext cx="0" cy="771482"/>
            </a:xfrm>
            <a:prstGeom prst="line">
              <a:avLst/>
            </a:prstGeom>
            <a:noFill/>
            <a:ln w="38100" cap="rnd" cmpd="sng" algn="ctr">
              <a:solidFill>
                <a:schemeClr val="tx2">
                  <a:lumMod val="50000"/>
                  <a:lumOff val="50000"/>
                </a:schemeClr>
              </a:solidFill>
              <a:prstDash val="sysDot"/>
              <a:miter lim="800000"/>
              <a:headEnd type="triangle" w="med" len="med"/>
              <a:tailEnd type="triangle" w="med" len="med"/>
            </a:ln>
            <a:effectLst/>
          </p:spPr>
        </p:cxnSp>
        <p:sp>
          <p:nvSpPr>
            <p:cNvPr id="762" name="Rectangle 761"/>
            <p:cNvSpPr/>
            <p:nvPr/>
          </p:nvSpPr>
          <p:spPr>
            <a:xfrm flipH="1">
              <a:off x="6844086" y="1755191"/>
              <a:ext cx="865620" cy="246221"/>
            </a:xfrm>
            <a:prstGeom prst="rect">
              <a:avLst/>
            </a:prstGeom>
          </p:spPr>
          <p:txBody>
            <a:bodyPr wrap="square" anchor="ctr">
              <a:spAutoFit/>
            </a:bodyPr>
            <a:lstStyle/>
            <a:p>
              <a:pPr algn="ctr" defTabSz="914126"/>
              <a:r>
                <a:rPr lang="en-US" sz="1000" kern="0" dirty="0">
                  <a:solidFill>
                    <a:sysClr val="windowText" lastClr="000000"/>
                  </a:solidFill>
                </a:rPr>
                <a:t>CASB</a:t>
              </a:r>
            </a:p>
          </p:txBody>
        </p:sp>
      </p:grpSp>
      <p:grpSp>
        <p:nvGrpSpPr>
          <p:cNvPr id="765" name="Group 764"/>
          <p:cNvGrpSpPr/>
          <p:nvPr/>
        </p:nvGrpSpPr>
        <p:grpSpPr>
          <a:xfrm>
            <a:off x="7461572" y="1138619"/>
            <a:ext cx="865620" cy="2326380"/>
            <a:chOff x="7461572" y="1138619"/>
            <a:chExt cx="865620" cy="2326380"/>
          </a:xfrm>
        </p:grpSpPr>
        <p:sp>
          <p:nvSpPr>
            <p:cNvPr id="766" name="Rectangle 765"/>
            <p:cNvSpPr/>
            <p:nvPr/>
          </p:nvSpPr>
          <p:spPr>
            <a:xfrm rot="5400000" flipV="1">
              <a:off x="7108406" y="2589780"/>
              <a:ext cx="1525073" cy="225366"/>
            </a:xfrm>
            <a:prstGeom prst="rect">
              <a:avLst/>
            </a:prstGeom>
            <a:solidFill>
              <a:schemeClr val="bg2">
                <a:lumMod val="85000"/>
                <a:lumOff val="15000"/>
              </a:schemeClr>
            </a:solidFill>
            <a:ln w="9525">
              <a:noFill/>
              <a:miter lim="800000"/>
              <a:headEnd/>
              <a:tailEnd/>
            </a:ln>
          </p:spPr>
          <p:txBody>
            <a:bodyPr wrap="square" rtlCol="0" anchor="ctr"/>
            <a:lstStyle/>
            <a:p>
              <a:pPr algn="ctr" defTabSz="914126"/>
              <a:endParaRPr lang="en-US" sz="1799" kern="0" dirty="0">
                <a:solidFill>
                  <a:sysClr val="windowText" lastClr="000000"/>
                </a:solidFill>
              </a:endParaRPr>
            </a:p>
          </p:txBody>
        </p:sp>
        <p:sp>
          <p:nvSpPr>
            <p:cNvPr id="767" name="Freeform 211"/>
            <p:cNvSpPr>
              <a:spLocks/>
            </p:cNvSpPr>
            <p:nvPr/>
          </p:nvSpPr>
          <p:spPr bwMode="auto">
            <a:xfrm flipH="1">
              <a:off x="7491084" y="1507904"/>
              <a:ext cx="785989" cy="450722"/>
            </a:xfrm>
            <a:custGeom>
              <a:avLst/>
              <a:gdLst>
                <a:gd name="T0" fmla="*/ 2421 w 2797"/>
                <a:gd name="T1" fmla="*/ 681 h 1561"/>
                <a:gd name="T2" fmla="*/ 2422 w 2797"/>
                <a:gd name="T3" fmla="*/ 646 h 1561"/>
                <a:gd name="T4" fmla="*/ 1775 w 2797"/>
                <a:gd name="T5" fmla="*/ 0 h 1561"/>
                <a:gd name="T6" fmla="*/ 1208 w 2797"/>
                <a:gd name="T7" fmla="*/ 336 h 1561"/>
                <a:gd name="T8" fmla="*/ 915 w 2797"/>
                <a:gd name="T9" fmla="*/ 224 h 1561"/>
                <a:gd name="T10" fmla="*/ 474 w 2797"/>
                <a:gd name="T11" fmla="*/ 664 h 1561"/>
                <a:gd name="T12" fmla="*/ 475 w 2797"/>
                <a:gd name="T13" fmla="*/ 677 h 1561"/>
                <a:gd name="T14" fmla="*/ 441 w 2797"/>
                <a:gd name="T15" fmla="*/ 676 h 1561"/>
                <a:gd name="T16" fmla="*/ 0 w 2797"/>
                <a:gd name="T17" fmla="*/ 1117 h 1561"/>
                <a:gd name="T18" fmla="*/ 415 w 2797"/>
                <a:gd name="T19" fmla="*/ 1556 h 1561"/>
                <a:gd name="T20" fmla="*/ 415 w 2797"/>
                <a:gd name="T21" fmla="*/ 1561 h 1561"/>
                <a:gd name="T22" fmla="*/ 2332 w 2797"/>
                <a:gd name="T23" fmla="*/ 1561 h 1561"/>
                <a:gd name="T24" fmla="*/ 2332 w 2797"/>
                <a:gd name="T25" fmla="*/ 1556 h 1561"/>
                <a:gd name="T26" fmla="*/ 2357 w 2797"/>
                <a:gd name="T27" fmla="*/ 1557 h 1561"/>
                <a:gd name="T28" fmla="*/ 2797 w 2797"/>
                <a:gd name="T29" fmla="*/ 1117 h 1561"/>
                <a:gd name="T30" fmla="*/ 2421 w 2797"/>
                <a:gd name="T31" fmla="*/ 681 h 1561"/>
                <a:gd name="connsiteX0" fmla="*/ 8656 w 10000"/>
                <a:gd name="connsiteY0" fmla="*/ 4363 h 10000"/>
                <a:gd name="connsiteX1" fmla="*/ 8659 w 10000"/>
                <a:gd name="connsiteY1" fmla="*/ 4138 h 10000"/>
                <a:gd name="connsiteX2" fmla="*/ 6346 w 10000"/>
                <a:gd name="connsiteY2" fmla="*/ 0 h 10000"/>
                <a:gd name="connsiteX3" fmla="*/ 4319 w 10000"/>
                <a:gd name="connsiteY3" fmla="*/ 2152 h 10000"/>
                <a:gd name="connsiteX4" fmla="*/ 3271 w 10000"/>
                <a:gd name="connsiteY4" fmla="*/ 1435 h 10000"/>
                <a:gd name="connsiteX5" fmla="*/ 1695 w 10000"/>
                <a:gd name="connsiteY5" fmla="*/ 4254 h 10000"/>
                <a:gd name="connsiteX6" fmla="*/ 1698 w 10000"/>
                <a:gd name="connsiteY6" fmla="*/ 4337 h 10000"/>
                <a:gd name="connsiteX7" fmla="*/ 1577 w 10000"/>
                <a:gd name="connsiteY7" fmla="*/ 4331 h 10000"/>
                <a:gd name="connsiteX8" fmla="*/ 0 w 10000"/>
                <a:gd name="connsiteY8" fmla="*/ 7156 h 10000"/>
                <a:gd name="connsiteX9" fmla="*/ 1484 w 10000"/>
                <a:gd name="connsiteY9" fmla="*/ 9968 h 10000"/>
                <a:gd name="connsiteX10" fmla="*/ 1484 w 10000"/>
                <a:gd name="connsiteY10" fmla="*/ 10000 h 10000"/>
                <a:gd name="connsiteX11" fmla="*/ 8338 w 10000"/>
                <a:gd name="connsiteY11" fmla="*/ 10000 h 10000"/>
                <a:gd name="connsiteX12" fmla="*/ 8427 w 10000"/>
                <a:gd name="connsiteY12" fmla="*/ 9974 h 10000"/>
                <a:gd name="connsiteX13" fmla="*/ 10000 w 10000"/>
                <a:gd name="connsiteY13" fmla="*/ 7156 h 10000"/>
                <a:gd name="connsiteX14" fmla="*/ 8656 w 10000"/>
                <a:gd name="connsiteY14" fmla="*/ 4363 h 10000"/>
                <a:gd name="connsiteX0" fmla="*/ 8656 w 10000"/>
                <a:gd name="connsiteY0" fmla="*/ 4363 h 10000"/>
                <a:gd name="connsiteX1" fmla="*/ 8659 w 10000"/>
                <a:gd name="connsiteY1" fmla="*/ 4138 h 10000"/>
                <a:gd name="connsiteX2" fmla="*/ 6346 w 10000"/>
                <a:gd name="connsiteY2" fmla="*/ 0 h 10000"/>
                <a:gd name="connsiteX3" fmla="*/ 4319 w 10000"/>
                <a:gd name="connsiteY3" fmla="*/ 2152 h 10000"/>
                <a:gd name="connsiteX4" fmla="*/ 3271 w 10000"/>
                <a:gd name="connsiteY4" fmla="*/ 1435 h 10000"/>
                <a:gd name="connsiteX5" fmla="*/ 1695 w 10000"/>
                <a:gd name="connsiteY5" fmla="*/ 4254 h 10000"/>
                <a:gd name="connsiteX6" fmla="*/ 1698 w 10000"/>
                <a:gd name="connsiteY6" fmla="*/ 4337 h 10000"/>
                <a:gd name="connsiteX7" fmla="*/ 1577 w 10000"/>
                <a:gd name="connsiteY7" fmla="*/ 4331 h 10000"/>
                <a:gd name="connsiteX8" fmla="*/ 0 w 10000"/>
                <a:gd name="connsiteY8" fmla="*/ 7156 h 10000"/>
                <a:gd name="connsiteX9" fmla="*/ 1484 w 10000"/>
                <a:gd name="connsiteY9" fmla="*/ 9968 h 10000"/>
                <a:gd name="connsiteX10" fmla="*/ 1484 w 10000"/>
                <a:gd name="connsiteY10" fmla="*/ 10000 h 10000"/>
                <a:gd name="connsiteX11" fmla="*/ 8427 w 10000"/>
                <a:gd name="connsiteY11" fmla="*/ 9974 h 10000"/>
                <a:gd name="connsiteX12" fmla="*/ 10000 w 10000"/>
                <a:gd name="connsiteY12" fmla="*/ 7156 h 10000"/>
                <a:gd name="connsiteX13" fmla="*/ 8656 w 10000"/>
                <a:gd name="connsiteY13" fmla="*/ 4363 h 10000"/>
                <a:gd name="connsiteX0" fmla="*/ 8656 w 10000"/>
                <a:gd name="connsiteY0" fmla="*/ 4363 h 9974"/>
                <a:gd name="connsiteX1" fmla="*/ 8659 w 10000"/>
                <a:gd name="connsiteY1" fmla="*/ 4138 h 9974"/>
                <a:gd name="connsiteX2" fmla="*/ 6346 w 10000"/>
                <a:gd name="connsiteY2" fmla="*/ 0 h 9974"/>
                <a:gd name="connsiteX3" fmla="*/ 4319 w 10000"/>
                <a:gd name="connsiteY3" fmla="*/ 2152 h 9974"/>
                <a:gd name="connsiteX4" fmla="*/ 3271 w 10000"/>
                <a:gd name="connsiteY4" fmla="*/ 1435 h 9974"/>
                <a:gd name="connsiteX5" fmla="*/ 1695 w 10000"/>
                <a:gd name="connsiteY5" fmla="*/ 4254 h 9974"/>
                <a:gd name="connsiteX6" fmla="*/ 1698 w 10000"/>
                <a:gd name="connsiteY6" fmla="*/ 4337 h 9974"/>
                <a:gd name="connsiteX7" fmla="*/ 1577 w 10000"/>
                <a:gd name="connsiteY7" fmla="*/ 4331 h 9974"/>
                <a:gd name="connsiteX8" fmla="*/ 0 w 10000"/>
                <a:gd name="connsiteY8" fmla="*/ 7156 h 9974"/>
                <a:gd name="connsiteX9" fmla="*/ 1484 w 10000"/>
                <a:gd name="connsiteY9" fmla="*/ 9968 h 9974"/>
                <a:gd name="connsiteX10" fmla="*/ 8427 w 10000"/>
                <a:gd name="connsiteY10" fmla="*/ 9974 h 9974"/>
                <a:gd name="connsiteX11" fmla="*/ 10000 w 10000"/>
                <a:gd name="connsiteY11" fmla="*/ 7156 h 9974"/>
                <a:gd name="connsiteX12" fmla="*/ 8656 w 10000"/>
                <a:gd name="connsiteY12" fmla="*/ 4363 h 9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000" h="9974">
                  <a:moveTo>
                    <a:pt x="8656" y="4363"/>
                  </a:moveTo>
                  <a:cubicBezTo>
                    <a:pt x="8656" y="4286"/>
                    <a:pt x="8659" y="4209"/>
                    <a:pt x="8659" y="4138"/>
                  </a:cubicBezTo>
                  <a:cubicBezTo>
                    <a:pt x="8659" y="1851"/>
                    <a:pt x="7622" y="0"/>
                    <a:pt x="6346" y="0"/>
                  </a:cubicBezTo>
                  <a:cubicBezTo>
                    <a:pt x="5474" y="0"/>
                    <a:pt x="4712" y="865"/>
                    <a:pt x="4319" y="2152"/>
                  </a:cubicBezTo>
                  <a:cubicBezTo>
                    <a:pt x="4040" y="1704"/>
                    <a:pt x="3675" y="1435"/>
                    <a:pt x="3271" y="1435"/>
                  </a:cubicBezTo>
                  <a:cubicBezTo>
                    <a:pt x="2403" y="1435"/>
                    <a:pt x="1695" y="2697"/>
                    <a:pt x="1695" y="4254"/>
                  </a:cubicBezTo>
                  <a:cubicBezTo>
                    <a:pt x="1695" y="4286"/>
                    <a:pt x="1698" y="4311"/>
                    <a:pt x="1698" y="4337"/>
                  </a:cubicBezTo>
                  <a:cubicBezTo>
                    <a:pt x="1655" y="4337"/>
                    <a:pt x="1616" y="4331"/>
                    <a:pt x="1577" y="4331"/>
                  </a:cubicBezTo>
                  <a:cubicBezTo>
                    <a:pt x="704" y="4331"/>
                    <a:pt x="0" y="5593"/>
                    <a:pt x="0" y="7156"/>
                  </a:cubicBezTo>
                  <a:cubicBezTo>
                    <a:pt x="0" y="8661"/>
                    <a:pt x="658" y="9885"/>
                    <a:pt x="1484" y="9968"/>
                  </a:cubicBezTo>
                  <a:lnTo>
                    <a:pt x="8427" y="9974"/>
                  </a:lnTo>
                  <a:cubicBezTo>
                    <a:pt x="9296" y="9974"/>
                    <a:pt x="10000" y="8712"/>
                    <a:pt x="10000" y="7156"/>
                  </a:cubicBezTo>
                  <a:cubicBezTo>
                    <a:pt x="10000" y="5734"/>
                    <a:pt x="9417" y="4561"/>
                    <a:pt x="8656" y="4363"/>
                  </a:cubicBezTo>
                  <a:close/>
                </a:path>
              </a:pathLst>
            </a:custGeom>
            <a:solidFill>
              <a:schemeClr val="bg2"/>
            </a:solidFill>
            <a:ln w="38100">
              <a:solidFill>
                <a:schemeClr val="bg1">
                  <a:lumMod val="75000"/>
                </a:schemeClr>
              </a:solidFill>
            </a:ln>
          </p:spPr>
          <p:txBody>
            <a:bodyPr vert="horz" wrap="square" lIns="91416" tIns="45708" rIns="91416" bIns="45708" numCol="1" anchor="t" anchorCtr="0" compatLnSpc="1">
              <a:prstTxWarp prst="textNoShape">
                <a:avLst/>
              </a:prstTxWarp>
            </a:bodyPr>
            <a:lstStyle/>
            <a:p>
              <a:pPr defTabSz="914126">
                <a:defRPr/>
              </a:pPr>
              <a:endParaRPr lang="en-US" sz="1100" kern="0">
                <a:solidFill>
                  <a:sysClr val="windowText" lastClr="000000"/>
                </a:solidFill>
              </a:endParaRPr>
            </a:p>
          </p:txBody>
        </p:sp>
        <p:sp>
          <p:nvSpPr>
            <p:cNvPr id="768" name="Rectangle 767"/>
            <p:cNvSpPr/>
            <p:nvPr/>
          </p:nvSpPr>
          <p:spPr>
            <a:xfrm flipV="1">
              <a:off x="7632115" y="1748688"/>
              <a:ext cx="478529" cy="122874"/>
            </a:xfrm>
            <a:prstGeom prst="rect">
              <a:avLst/>
            </a:prstGeom>
            <a:solidFill>
              <a:schemeClr val="bg2"/>
            </a:solidFill>
            <a:ln w="9525">
              <a:noFill/>
              <a:miter lim="800000"/>
              <a:headEnd/>
              <a:tailEnd/>
            </a:ln>
          </p:spPr>
          <p:txBody>
            <a:bodyPr wrap="square" rtlCol="0" anchor="ctr"/>
            <a:lstStyle/>
            <a:p>
              <a:pPr algn="ctr" defTabSz="914126"/>
              <a:endParaRPr lang="en-US" sz="1799" kern="0" dirty="0">
                <a:solidFill>
                  <a:sysClr val="windowText" lastClr="000000"/>
                </a:solidFill>
                <a:latin typeface="Arial"/>
              </a:endParaRPr>
            </a:p>
          </p:txBody>
        </p:sp>
        <p:sp>
          <p:nvSpPr>
            <p:cNvPr id="769" name="Freeform 13"/>
            <p:cNvSpPr>
              <a:spLocks noEditPoints="1"/>
            </p:cNvSpPr>
            <p:nvPr/>
          </p:nvSpPr>
          <p:spPr bwMode="auto">
            <a:xfrm flipV="1">
              <a:off x="7610922" y="1728546"/>
              <a:ext cx="520044" cy="155332"/>
            </a:xfrm>
            <a:custGeom>
              <a:avLst/>
              <a:gdLst>
                <a:gd name="T0" fmla="*/ 230 w 241"/>
                <a:gd name="T1" fmla="*/ 0 h 70"/>
                <a:gd name="T2" fmla="*/ 11 w 241"/>
                <a:gd name="T3" fmla="*/ 0 h 70"/>
                <a:gd name="T4" fmla="*/ 0 w 241"/>
                <a:gd name="T5" fmla="*/ 11 h 70"/>
                <a:gd name="T6" fmla="*/ 0 w 241"/>
                <a:gd name="T7" fmla="*/ 58 h 70"/>
                <a:gd name="T8" fmla="*/ 11 w 241"/>
                <a:gd name="T9" fmla="*/ 70 h 70"/>
                <a:gd name="T10" fmla="*/ 230 w 241"/>
                <a:gd name="T11" fmla="*/ 70 h 70"/>
                <a:gd name="T12" fmla="*/ 241 w 241"/>
                <a:gd name="T13" fmla="*/ 58 h 70"/>
                <a:gd name="T14" fmla="*/ 241 w 241"/>
                <a:gd name="T15" fmla="*/ 11 h 70"/>
                <a:gd name="T16" fmla="*/ 230 w 241"/>
                <a:gd name="T17" fmla="*/ 0 h 70"/>
                <a:gd name="T18" fmla="*/ 163 w 241"/>
                <a:gd name="T19" fmla="*/ 45 h 70"/>
                <a:gd name="T20" fmla="*/ 25 w 241"/>
                <a:gd name="T21" fmla="*/ 45 h 70"/>
                <a:gd name="T22" fmla="*/ 25 w 241"/>
                <a:gd name="T23" fmla="*/ 24 h 70"/>
                <a:gd name="T24" fmla="*/ 163 w 241"/>
                <a:gd name="T25" fmla="*/ 24 h 70"/>
                <a:gd name="T26" fmla="*/ 163 w 241"/>
                <a:gd name="T27" fmla="*/ 45 h 70"/>
                <a:gd name="T28" fmla="*/ 212 w 241"/>
                <a:gd name="T29" fmla="*/ 44 h 70"/>
                <a:gd name="T30" fmla="*/ 202 w 241"/>
                <a:gd name="T31" fmla="*/ 35 h 70"/>
                <a:gd name="T32" fmla="*/ 212 w 241"/>
                <a:gd name="T33" fmla="*/ 25 h 70"/>
                <a:gd name="T34" fmla="*/ 222 w 241"/>
                <a:gd name="T35" fmla="*/ 35 h 70"/>
                <a:gd name="T36" fmla="*/ 212 w 241"/>
                <a:gd name="T37" fmla="*/ 44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41" h="70">
                  <a:moveTo>
                    <a:pt x="230" y="0"/>
                  </a:moveTo>
                  <a:cubicBezTo>
                    <a:pt x="11" y="0"/>
                    <a:pt x="11" y="0"/>
                    <a:pt x="11" y="0"/>
                  </a:cubicBezTo>
                  <a:cubicBezTo>
                    <a:pt x="5" y="0"/>
                    <a:pt x="0" y="5"/>
                    <a:pt x="0" y="11"/>
                  </a:cubicBezTo>
                  <a:cubicBezTo>
                    <a:pt x="0" y="58"/>
                    <a:pt x="0" y="58"/>
                    <a:pt x="0" y="58"/>
                  </a:cubicBezTo>
                  <a:cubicBezTo>
                    <a:pt x="0" y="65"/>
                    <a:pt x="5" y="70"/>
                    <a:pt x="11" y="70"/>
                  </a:cubicBezTo>
                  <a:cubicBezTo>
                    <a:pt x="230" y="70"/>
                    <a:pt x="230" y="70"/>
                    <a:pt x="230" y="70"/>
                  </a:cubicBezTo>
                  <a:cubicBezTo>
                    <a:pt x="236" y="70"/>
                    <a:pt x="241" y="65"/>
                    <a:pt x="241" y="58"/>
                  </a:cubicBezTo>
                  <a:cubicBezTo>
                    <a:pt x="241" y="11"/>
                    <a:pt x="241" y="11"/>
                    <a:pt x="241" y="11"/>
                  </a:cubicBezTo>
                  <a:cubicBezTo>
                    <a:pt x="241" y="5"/>
                    <a:pt x="236" y="0"/>
                    <a:pt x="230" y="0"/>
                  </a:cubicBezTo>
                  <a:close/>
                  <a:moveTo>
                    <a:pt x="163" y="45"/>
                  </a:moveTo>
                  <a:cubicBezTo>
                    <a:pt x="25" y="45"/>
                    <a:pt x="25" y="45"/>
                    <a:pt x="25" y="45"/>
                  </a:cubicBezTo>
                  <a:cubicBezTo>
                    <a:pt x="25" y="24"/>
                    <a:pt x="25" y="24"/>
                    <a:pt x="25" y="24"/>
                  </a:cubicBezTo>
                  <a:cubicBezTo>
                    <a:pt x="163" y="24"/>
                    <a:pt x="163" y="24"/>
                    <a:pt x="163" y="24"/>
                  </a:cubicBezTo>
                  <a:lnTo>
                    <a:pt x="163" y="45"/>
                  </a:lnTo>
                  <a:close/>
                  <a:moveTo>
                    <a:pt x="212" y="44"/>
                  </a:moveTo>
                  <a:cubicBezTo>
                    <a:pt x="207" y="44"/>
                    <a:pt x="202" y="40"/>
                    <a:pt x="202" y="35"/>
                  </a:cubicBezTo>
                  <a:cubicBezTo>
                    <a:pt x="202" y="29"/>
                    <a:pt x="207" y="25"/>
                    <a:pt x="212" y="25"/>
                  </a:cubicBezTo>
                  <a:cubicBezTo>
                    <a:pt x="218" y="25"/>
                    <a:pt x="222" y="29"/>
                    <a:pt x="222" y="35"/>
                  </a:cubicBezTo>
                  <a:cubicBezTo>
                    <a:pt x="222" y="40"/>
                    <a:pt x="218" y="44"/>
                    <a:pt x="212" y="44"/>
                  </a:cubicBezTo>
                  <a:close/>
                </a:path>
              </a:pathLst>
            </a:custGeom>
            <a:solidFill>
              <a:srgbClr val="707072"/>
            </a:solidFill>
            <a:ln w="12700">
              <a:noFill/>
            </a:ln>
          </p:spPr>
          <p:txBody>
            <a:bodyPr vert="horz" wrap="square" lIns="91416" tIns="45708" rIns="91416" bIns="45708" numCol="1" anchor="t" anchorCtr="0" compatLnSpc="1">
              <a:prstTxWarp prst="textNoShape">
                <a:avLst/>
              </a:prstTxWarp>
            </a:bodyPr>
            <a:lstStyle/>
            <a:p>
              <a:pPr defTabSz="914126"/>
              <a:endParaRPr lang="en-US" sz="1799" kern="0">
                <a:solidFill>
                  <a:sysClr val="windowText" lastClr="000000"/>
                </a:solidFill>
              </a:endParaRPr>
            </a:p>
          </p:txBody>
        </p:sp>
        <p:cxnSp>
          <p:nvCxnSpPr>
            <p:cNvPr id="770" name="Straight Connector 769"/>
            <p:cNvCxnSpPr/>
            <p:nvPr/>
          </p:nvCxnSpPr>
          <p:spPr>
            <a:xfrm flipV="1">
              <a:off x="7870942" y="1978965"/>
              <a:ext cx="0" cy="1280160"/>
            </a:xfrm>
            <a:prstGeom prst="line">
              <a:avLst/>
            </a:prstGeom>
            <a:noFill/>
            <a:ln w="38100" cap="rnd" cmpd="sng" algn="ctr">
              <a:solidFill>
                <a:schemeClr val="tx2">
                  <a:lumMod val="50000"/>
                  <a:lumOff val="50000"/>
                </a:schemeClr>
              </a:solidFill>
              <a:prstDash val="sysDot"/>
              <a:miter lim="800000"/>
              <a:headEnd type="triangle" w="med" len="med"/>
              <a:tailEnd type="triangle" w="med" len="med"/>
            </a:ln>
            <a:effectLst/>
          </p:spPr>
        </p:cxnSp>
        <p:sp>
          <p:nvSpPr>
            <p:cNvPr id="771" name="Rectangle 770"/>
            <p:cNvSpPr/>
            <p:nvPr/>
          </p:nvSpPr>
          <p:spPr>
            <a:xfrm flipH="1">
              <a:off x="7461572" y="1138619"/>
              <a:ext cx="865620" cy="400110"/>
            </a:xfrm>
            <a:prstGeom prst="rect">
              <a:avLst/>
            </a:prstGeom>
          </p:spPr>
          <p:txBody>
            <a:bodyPr wrap="square" anchor="ctr">
              <a:spAutoFit/>
            </a:bodyPr>
            <a:lstStyle/>
            <a:p>
              <a:pPr algn="ctr" defTabSz="914126"/>
              <a:r>
                <a:rPr lang="en-US" sz="1000" kern="0" dirty="0">
                  <a:solidFill>
                    <a:sysClr val="windowText" lastClr="000000"/>
                  </a:solidFill>
                </a:rPr>
                <a:t>Managed </a:t>
              </a:r>
              <a:br>
                <a:rPr lang="en-US" sz="1000" kern="0" dirty="0">
                  <a:solidFill>
                    <a:sysClr val="windowText" lastClr="000000"/>
                  </a:solidFill>
                </a:rPr>
              </a:br>
              <a:r>
                <a:rPr lang="en-US" sz="1000" kern="0" dirty="0">
                  <a:solidFill>
                    <a:sysClr val="windowText" lastClr="000000"/>
                  </a:solidFill>
                </a:rPr>
                <a:t>PKI</a:t>
              </a:r>
            </a:p>
          </p:txBody>
        </p:sp>
      </p:grpSp>
      <p:grpSp>
        <p:nvGrpSpPr>
          <p:cNvPr id="772" name="Group 771"/>
          <p:cNvGrpSpPr/>
          <p:nvPr/>
        </p:nvGrpSpPr>
        <p:grpSpPr>
          <a:xfrm>
            <a:off x="6263516" y="1224101"/>
            <a:ext cx="865620" cy="2248805"/>
            <a:chOff x="6263516" y="1224101"/>
            <a:chExt cx="865620" cy="2248805"/>
          </a:xfrm>
        </p:grpSpPr>
        <p:grpSp>
          <p:nvGrpSpPr>
            <p:cNvPr id="773" name="Group 772"/>
            <p:cNvGrpSpPr/>
            <p:nvPr/>
          </p:nvGrpSpPr>
          <p:grpSpPr>
            <a:xfrm>
              <a:off x="6311253" y="1507903"/>
              <a:ext cx="785989" cy="1965003"/>
              <a:chOff x="6311253" y="1507903"/>
              <a:chExt cx="785989" cy="1965003"/>
            </a:xfrm>
          </p:grpSpPr>
          <p:sp>
            <p:nvSpPr>
              <p:cNvPr id="775" name="Rectangle 774"/>
              <p:cNvSpPr/>
              <p:nvPr/>
            </p:nvSpPr>
            <p:spPr>
              <a:xfrm rot="5400000" flipV="1">
                <a:off x="5929836" y="2593733"/>
                <a:ext cx="1532981" cy="225366"/>
              </a:xfrm>
              <a:prstGeom prst="rect">
                <a:avLst/>
              </a:prstGeom>
              <a:solidFill>
                <a:schemeClr val="bg2">
                  <a:lumMod val="85000"/>
                  <a:lumOff val="15000"/>
                </a:schemeClr>
              </a:solidFill>
              <a:ln w="9525">
                <a:noFill/>
                <a:miter lim="800000"/>
                <a:headEnd/>
                <a:tailEnd/>
              </a:ln>
            </p:spPr>
            <p:txBody>
              <a:bodyPr wrap="square" rtlCol="0" anchor="ctr"/>
              <a:lstStyle/>
              <a:p>
                <a:pPr algn="ctr" defTabSz="914126"/>
                <a:endParaRPr lang="en-US" sz="1799" kern="0" dirty="0">
                  <a:solidFill>
                    <a:sysClr val="windowText" lastClr="000000"/>
                  </a:solidFill>
                </a:endParaRPr>
              </a:p>
            </p:txBody>
          </p:sp>
          <p:sp>
            <p:nvSpPr>
              <p:cNvPr id="776" name="Freeform 211"/>
              <p:cNvSpPr>
                <a:spLocks/>
              </p:cNvSpPr>
              <p:nvPr/>
            </p:nvSpPr>
            <p:spPr bwMode="auto">
              <a:xfrm flipH="1">
                <a:off x="6311253" y="1507903"/>
                <a:ext cx="785989" cy="450722"/>
              </a:xfrm>
              <a:custGeom>
                <a:avLst/>
                <a:gdLst>
                  <a:gd name="T0" fmla="*/ 2421 w 2797"/>
                  <a:gd name="T1" fmla="*/ 681 h 1561"/>
                  <a:gd name="T2" fmla="*/ 2422 w 2797"/>
                  <a:gd name="T3" fmla="*/ 646 h 1561"/>
                  <a:gd name="T4" fmla="*/ 1775 w 2797"/>
                  <a:gd name="T5" fmla="*/ 0 h 1561"/>
                  <a:gd name="T6" fmla="*/ 1208 w 2797"/>
                  <a:gd name="T7" fmla="*/ 336 h 1561"/>
                  <a:gd name="T8" fmla="*/ 915 w 2797"/>
                  <a:gd name="T9" fmla="*/ 224 h 1561"/>
                  <a:gd name="T10" fmla="*/ 474 w 2797"/>
                  <a:gd name="T11" fmla="*/ 664 h 1561"/>
                  <a:gd name="T12" fmla="*/ 475 w 2797"/>
                  <a:gd name="T13" fmla="*/ 677 h 1561"/>
                  <a:gd name="T14" fmla="*/ 441 w 2797"/>
                  <a:gd name="T15" fmla="*/ 676 h 1561"/>
                  <a:gd name="T16" fmla="*/ 0 w 2797"/>
                  <a:gd name="T17" fmla="*/ 1117 h 1561"/>
                  <a:gd name="T18" fmla="*/ 415 w 2797"/>
                  <a:gd name="T19" fmla="*/ 1556 h 1561"/>
                  <a:gd name="T20" fmla="*/ 415 w 2797"/>
                  <a:gd name="T21" fmla="*/ 1561 h 1561"/>
                  <a:gd name="T22" fmla="*/ 2332 w 2797"/>
                  <a:gd name="T23" fmla="*/ 1561 h 1561"/>
                  <a:gd name="T24" fmla="*/ 2332 w 2797"/>
                  <a:gd name="T25" fmla="*/ 1556 h 1561"/>
                  <a:gd name="T26" fmla="*/ 2357 w 2797"/>
                  <a:gd name="T27" fmla="*/ 1557 h 1561"/>
                  <a:gd name="T28" fmla="*/ 2797 w 2797"/>
                  <a:gd name="T29" fmla="*/ 1117 h 1561"/>
                  <a:gd name="T30" fmla="*/ 2421 w 2797"/>
                  <a:gd name="T31" fmla="*/ 681 h 1561"/>
                  <a:gd name="connsiteX0" fmla="*/ 8656 w 10000"/>
                  <a:gd name="connsiteY0" fmla="*/ 4363 h 10000"/>
                  <a:gd name="connsiteX1" fmla="*/ 8659 w 10000"/>
                  <a:gd name="connsiteY1" fmla="*/ 4138 h 10000"/>
                  <a:gd name="connsiteX2" fmla="*/ 6346 w 10000"/>
                  <a:gd name="connsiteY2" fmla="*/ 0 h 10000"/>
                  <a:gd name="connsiteX3" fmla="*/ 4319 w 10000"/>
                  <a:gd name="connsiteY3" fmla="*/ 2152 h 10000"/>
                  <a:gd name="connsiteX4" fmla="*/ 3271 w 10000"/>
                  <a:gd name="connsiteY4" fmla="*/ 1435 h 10000"/>
                  <a:gd name="connsiteX5" fmla="*/ 1695 w 10000"/>
                  <a:gd name="connsiteY5" fmla="*/ 4254 h 10000"/>
                  <a:gd name="connsiteX6" fmla="*/ 1698 w 10000"/>
                  <a:gd name="connsiteY6" fmla="*/ 4337 h 10000"/>
                  <a:gd name="connsiteX7" fmla="*/ 1577 w 10000"/>
                  <a:gd name="connsiteY7" fmla="*/ 4331 h 10000"/>
                  <a:gd name="connsiteX8" fmla="*/ 0 w 10000"/>
                  <a:gd name="connsiteY8" fmla="*/ 7156 h 10000"/>
                  <a:gd name="connsiteX9" fmla="*/ 1484 w 10000"/>
                  <a:gd name="connsiteY9" fmla="*/ 9968 h 10000"/>
                  <a:gd name="connsiteX10" fmla="*/ 1484 w 10000"/>
                  <a:gd name="connsiteY10" fmla="*/ 10000 h 10000"/>
                  <a:gd name="connsiteX11" fmla="*/ 8338 w 10000"/>
                  <a:gd name="connsiteY11" fmla="*/ 10000 h 10000"/>
                  <a:gd name="connsiteX12" fmla="*/ 8427 w 10000"/>
                  <a:gd name="connsiteY12" fmla="*/ 9974 h 10000"/>
                  <a:gd name="connsiteX13" fmla="*/ 10000 w 10000"/>
                  <a:gd name="connsiteY13" fmla="*/ 7156 h 10000"/>
                  <a:gd name="connsiteX14" fmla="*/ 8656 w 10000"/>
                  <a:gd name="connsiteY14" fmla="*/ 4363 h 10000"/>
                  <a:gd name="connsiteX0" fmla="*/ 8656 w 10000"/>
                  <a:gd name="connsiteY0" fmla="*/ 4363 h 10000"/>
                  <a:gd name="connsiteX1" fmla="*/ 8659 w 10000"/>
                  <a:gd name="connsiteY1" fmla="*/ 4138 h 10000"/>
                  <a:gd name="connsiteX2" fmla="*/ 6346 w 10000"/>
                  <a:gd name="connsiteY2" fmla="*/ 0 h 10000"/>
                  <a:gd name="connsiteX3" fmla="*/ 4319 w 10000"/>
                  <a:gd name="connsiteY3" fmla="*/ 2152 h 10000"/>
                  <a:gd name="connsiteX4" fmla="*/ 3271 w 10000"/>
                  <a:gd name="connsiteY4" fmla="*/ 1435 h 10000"/>
                  <a:gd name="connsiteX5" fmla="*/ 1695 w 10000"/>
                  <a:gd name="connsiteY5" fmla="*/ 4254 h 10000"/>
                  <a:gd name="connsiteX6" fmla="*/ 1698 w 10000"/>
                  <a:gd name="connsiteY6" fmla="*/ 4337 h 10000"/>
                  <a:gd name="connsiteX7" fmla="*/ 1577 w 10000"/>
                  <a:gd name="connsiteY7" fmla="*/ 4331 h 10000"/>
                  <a:gd name="connsiteX8" fmla="*/ 0 w 10000"/>
                  <a:gd name="connsiteY8" fmla="*/ 7156 h 10000"/>
                  <a:gd name="connsiteX9" fmla="*/ 1484 w 10000"/>
                  <a:gd name="connsiteY9" fmla="*/ 9968 h 10000"/>
                  <a:gd name="connsiteX10" fmla="*/ 1484 w 10000"/>
                  <a:gd name="connsiteY10" fmla="*/ 10000 h 10000"/>
                  <a:gd name="connsiteX11" fmla="*/ 8427 w 10000"/>
                  <a:gd name="connsiteY11" fmla="*/ 9974 h 10000"/>
                  <a:gd name="connsiteX12" fmla="*/ 10000 w 10000"/>
                  <a:gd name="connsiteY12" fmla="*/ 7156 h 10000"/>
                  <a:gd name="connsiteX13" fmla="*/ 8656 w 10000"/>
                  <a:gd name="connsiteY13" fmla="*/ 4363 h 10000"/>
                  <a:gd name="connsiteX0" fmla="*/ 8656 w 10000"/>
                  <a:gd name="connsiteY0" fmla="*/ 4363 h 9974"/>
                  <a:gd name="connsiteX1" fmla="*/ 8659 w 10000"/>
                  <a:gd name="connsiteY1" fmla="*/ 4138 h 9974"/>
                  <a:gd name="connsiteX2" fmla="*/ 6346 w 10000"/>
                  <a:gd name="connsiteY2" fmla="*/ 0 h 9974"/>
                  <a:gd name="connsiteX3" fmla="*/ 4319 w 10000"/>
                  <a:gd name="connsiteY3" fmla="*/ 2152 h 9974"/>
                  <a:gd name="connsiteX4" fmla="*/ 3271 w 10000"/>
                  <a:gd name="connsiteY4" fmla="*/ 1435 h 9974"/>
                  <a:gd name="connsiteX5" fmla="*/ 1695 w 10000"/>
                  <a:gd name="connsiteY5" fmla="*/ 4254 h 9974"/>
                  <a:gd name="connsiteX6" fmla="*/ 1698 w 10000"/>
                  <a:gd name="connsiteY6" fmla="*/ 4337 h 9974"/>
                  <a:gd name="connsiteX7" fmla="*/ 1577 w 10000"/>
                  <a:gd name="connsiteY7" fmla="*/ 4331 h 9974"/>
                  <a:gd name="connsiteX8" fmla="*/ 0 w 10000"/>
                  <a:gd name="connsiteY8" fmla="*/ 7156 h 9974"/>
                  <a:gd name="connsiteX9" fmla="*/ 1484 w 10000"/>
                  <a:gd name="connsiteY9" fmla="*/ 9968 h 9974"/>
                  <a:gd name="connsiteX10" fmla="*/ 8427 w 10000"/>
                  <a:gd name="connsiteY10" fmla="*/ 9974 h 9974"/>
                  <a:gd name="connsiteX11" fmla="*/ 10000 w 10000"/>
                  <a:gd name="connsiteY11" fmla="*/ 7156 h 9974"/>
                  <a:gd name="connsiteX12" fmla="*/ 8656 w 10000"/>
                  <a:gd name="connsiteY12" fmla="*/ 4363 h 9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000" h="9974">
                    <a:moveTo>
                      <a:pt x="8656" y="4363"/>
                    </a:moveTo>
                    <a:cubicBezTo>
                      <a:pt x="8656" y="4286"/>
                      <a:pt x="8659" y="4209"/>
                      <a:pt x="8659" y="4138"/>
                    </a:cubicBezTo>
                    <a:cubicBezTo>
                      <a:pt x="8659" y="1851"/>
                      <a:pt x="7622" y="0"/>
                      <a:pt x="6346" y="0"/>
                    </a:cubicBezTo>
                    <a:cubicBezTo>
                      <a:pt x="5474" y="0"/>
                      <a:pt x="4712" y="865"/>
                      <a:pt x="4319" y="2152"/>
                    </a:cubicBezTo>
                    <a:cubicBezTo>
                      <a:pt x="4040" y="1704"/>
                      <a:pt x="3675" y="1435"/>
                      <a:pt x="3271" y="1435"/>
                    </a:cubicBezTo>
                    <a:cubicBezTo>
                      <a:pt x="2403" y="1435"/>
                      <a:pt x="1695" y="2697"/>
                      <a:pt x="1695" y="4254"/>
                    </a:cubicBezTo>
                    <a:cubicBezTo>
                      <a:pt x="1695" y="4286"/>
                      <a:pt x="1698" y="4311"/>
                      <a:pt x="1698" y="4337"/>
                    </a:cubicBezTo>
                    <a:cubicBezTo>
                      <a:pt x="1655" y="4337"/>
                      <a:pt x="1616" y="4331"/>
                      <a:pt x="1577" y="4331"/>
                    </a:cubicBezTo>
                    <a:cubicBezTo>
                      <a:pt x="704" y="4331"/>
                      <a:pt x="0" y="5593"/>
                      <a:pt x="0" y="7156"/>
                    </a:cubicBezTo>
                    <a:cubicBezTo>
                      <a:pt x="0" y="8661"/>
                      <a:pt x="658" y="9885"/>
                      <a:pt x="1484" y="9968"/>
                    </a:cubicBezTo>
                    <a:lnTo>
                      <a:pt x="8427" y="9974"/>
                    </a:lnTo>
                    <a:cubicBezTo>
                      <a:pt x="9296" y="9974"/>
                      <a:pt x="10000" y="8712"/>
                      <a:pt x="10000" y="7156"/>
                    </a:cubicBezTo>
                    <a:cubicBezTo>
                      <a:pt x="10000" y="5734"/>
                      <a:pt x="9417" y="4561"/>
                      <a:pt x="8656" y="4363"/>
                    </a:cubicBezTo>
                    <a:close/>
                  </a:path>
                </a:pathLst>
              </a:custGeom>
              <a:solidFill>
                <a:schemeClr val="bg2"/>
              </a:solidFill>
              <a:ln w="38100">
                <a:solidFill>
                  <a:schemeClr val="bg1">
                    <a:lumMod val="75000"/>
                  </a:schemeClr>
                </a:solidFill>
              </a:ln>
            </p:spPr>
            <p:txBody>
              <a:bodyPr vert="horz" wrap="square" lIns="91416" tIns="45708" rIns="91416" bIns="45708" numCol="1" anchor="t" anchorCtr="0" compatLnSpc="1">
                <a:prstTxWarp prst="textNoShape">
                  <a:avLst/>
                </a:prstTxWarp>
              </a:bodyPr>
              <a:lstStyle/>
              <a:p>
                <a:pPr defTabSz="914126">
                  <a:defRPr/>
                </a:pPr>
                <a:endParaRPr lang="en-US" sz="1100" kern="0">
                  <a:solidFill>
                    <a:sysClr val="windowText" lastClr="000000"/>
                  </a:solidFill>
                </a:endParaRPr>
              </a:p>
            </p:txBody>
          </p:sp>
          <p:grpSp>
            <p:nvGrpSpPr>
              <p:cNvPr id="777" name="Group 776"/>
              <p:cNvGrpSpPr/>
              <p:nvPr/>
            </p:nvGrpSpPr>
            <p:grpSpPr>
              <a:xfrm flipV="1">
                <a:off x="6436306" y="1736453"/>
                <a:ext cx="520044" cy="155332"/>
                <a:chOff x="5173543" y="1992208"/>
                <a:chExt cx="1366378" cy="408124"/>
              </a:xfrm>
            </p:grpSpPr>
            <p:sp>
              <p:nvSpPr>
                <p:cNvPr id="779" name="Rectangle 778"/>
                <p:cNvSpPr/>
                <p:nvPr/>
              </p:nvSpPr>
              <p:spPr>
                <a:xfrm>
                  <a:off x="5229225" y="2024568"/>
                  <a:ext cx="1257300" cy="322842"/>
                </a:xfrm>
                <a:prstGeom prst="rect">
                  <a:avLst/>
                </a:prstGeom>
                <a:solidFill>
                  <a:schemeClr val="bg2"/>
                </a:solidFill>
                <a:ln w="9525">
                  <a:noFill/>
                  <a:miter lim="800000"/>
                  <a:headEnd/>
                  <a:tailEnd/>
                </a:ln>
              </p:spPr>
              <p:txBody>
                <a:bodyPr wrap="square" rtlCol="0" anchor="ctr"/>
                <a:lstStyle/>
                <a:p>
                  <a:pPr algn="ctr" defTabSz="914126"/>
                  <a:endParaRPr lang="en-US" sz="1799" kern="0" dirty="0">
                    <a:solidFill>
                      <a:sysClr val="windowText" lastClr="000000"/>
                    </a:solidFill>
                    <a:latin typeface="Arial"/>
                  </a:endParaRPr>
                </a:p>
              </p:txBody>
            </p:sp>
            <p:sp>
              <p:nvSpPr>
                <p:cNvPr id="780" name="Freeform 13"/>
                <p:cNvSpPr>
                  <a:spLocks noEditPoints="1"/>
                </p:cNvSpPr>
                <p:nvPr/>
              </p:nvSpPr>
              <p:spPr bwMode="auto">
                <a:xfrm>
                  <a:off x="5173543" y="1992208"/>
                  <a:ext cx="1366378" cy="408124"/>
                </a:xfrm>
                <a:custGeom>
                  <a:avLst/>
                  <a:gdLst>
                    <a:gd name="T0" fmla="*/ 230 w 241"/>
                    <a:gd name="T1" fmla="*/ 0 h 70"/>
                    <a:gd name="T2" fmla="*/ 11 w 241"/>
                    <a:gd name="T3" fmla="*/ 0 h 70"/>
                    <a:gd name="T4" fmla="*/ 0 w 241"/>
                    <a:gd name="T5" fmla="*/ 11 h 70"/>
                    <a:gd name="T6" fmla="*/ 0 w 241"/>
                    <a:gd name="T7" fmla="*/ 58 h 70"/>
                    <a:gd name="T8" fmla="*/ 11 w 241"/>
                    <a:gd name="T9" fmla="*/ 70 h 70"/>
                    <a:gd name="T10" fmla="*/ 230 w 241"/>
                    <a:gd name="T11" fmla="*/ 70 h 70"/>
                    <a:gd name="T12" fmla="*/ 241 w 241"/>
                    <a:gd name="T13" fmla="*/ 58 h 70"/>
                    <a:gd name="T14" fmla="*/ 241 w 241"/>
                    <a:gd name="T15" fmla="*/ 11 h 70"/>
                    <a:gd name="T16" fmla="*/ 230 w 241"/>
                    <a:gd name="T17" fmla="*/ 0 h 70"/>
                    <a:gd name="T18" fmla="*/ 163 w 241"/>
                    <a:gd name="T19" fmla="*/ 45 h 70"/>
                    <a:gd name="T20" fmla="*/ 25 w 241"/>
                    <a:gd name="T21" fmla="*/ 45 h 70"/>
                    <a:gd name="T22" fmla="*/ 25 w 241"/>
                    <a:gd name="T23" fmla="*/ 24 h 70"/>
                    <a:gd name="T24" fmla="*/ 163 w 241"/>
                    <a:gd name="T25" fmla="*/ 24 h 70"/>
                    <a:gd name="T26" fmla="*/ 163 w 241"/>
                    <a:gd name="T27" fmla="*/ 45 h 70"/>
                    <a:gd name="T28" fmla="*/ 212 w 241"/>
                    <a:gd name="T29" fmla="*/ 44 h 70"/>
                    <a:gd name="T30" fmla="*/ 202 w 241"/>
                    <a:gd name="T31" fmla="*/ 35 h 70"/>
                    <a:gd name="T32" fmla="*/ 212 w 241"/>
                    <a:gd name="T33" fmla="*/ 25 h 70"/>
                    <a:gd name="T34" fmla="*/ 222 w 241"/>
                    <a:gd name="T35" fmla="*/ 35 h 70"/>
                    <a:gd name="T36" fmla="*/ 212 w 241"/>
                    <a:gd name="T37" fmla="*/ 44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41" h="70">
                      <a:moveTo>
                        <a:pt x="230" y="0"/>
                      </a:moveTo>
                      <a:cubicBezTo>
                        <a:pt x="11" y="0"/>
                        <a:pt x="11" y="0"/>
                        <a:pt x="11" y="0"/>
                      </a:cubicBezTo>
                      <a:cubicBezTo>
                        <a:pt x="5" y="0"/>
                        <a:pt x="0" y="5"/>
                        <a:pt x="0" y="11"/>
                      </a:cubicBezTo>
                      <a:cubicBezTo>
                        <a:pt x="0" y="58"/>
                        <a:pt x="0" y="58"/>
                        <a:pt x="0" y="58"/>
                      </a:cubicBezTo>
                      <a:cubicBezTo>
                        <a:pt x="0" y="65"/>
                        <a:pt x="5" y="70"/>
                        <a:pt x="11" y="70"/>
                      </a:cubicBezTo>
                      <a:cubicBezTo>
                        <a:pt x="230" y="70"/>
                        <a:pt x="230" y="70"/>
                        <a:pt x="230" y="70"/>
                      </a:cubicBezTo>
                      <a:cubicBezTo>
                        <a:pt x="236" y="70"/>
                        <a:pt x="241" y="65"/>
                        <a:pt x="241" y="58"/>
                      </a:cubicBezTo>
                      <a:cubicBezTo>
                        <a:pt x="241" y="11"/>
                        <a:pt x="241" y="11"/>
                        <a:pt x="241" y="11"/>
                      </a:cubicBezTo>
                      <a:cubicBezTo>
                        <a:pt x="241" y="5"/>
                        <a:pt x="236" y="0"/>
                        <a:pt x="230" y="0"/>
                      </a:cubicBezTo>
                      <a:close/>
                      <a:moveTo>
                        <a:pt x="163" y="45"/>
                      </a:moveTo>
                      <a:cubicBezTo>
                        <a:pt x="25" y="45"/>
                        <a:pt x="25" y="45"/>
                        <a:pt x="25" y="45"/>
                      </a:cubicBezTo>
                      <a:cubicBezTo>
                        <a:pt x="25" y="24"/>
                        <a:pt x="25" y="24"/>
                        <a:pt x="25" y="24"/>
                      </a:cubicBezTo>
                      <a:cubicBezTo>
                        <a:pt x="163" y="24"/>
                        <a:pt x="163" y="24"/>
                        <a:pt x="163" y="24"/>
                      </a:cubicBezTo>
                      <a:lnTo>
                        <a:pt x="163" y="45"/>
                      </a:lnTo>
                      <a:close/>
                      <a:moveTo>
                        <a:pt x="212" y="44"/>
                      </a:moveTo>
                      <a:cubicBezTo>
                        <a:pt x="207" y="44"/>
                        <a:pt x="202" y="40"/>
                        <a:pt x="202" y="35"/>
                      </a:cubicBezTo>
                      <a:cubicBezTo>
                        <a:pt x="202" y="29"/>
                        <a:pt x="207" y="25"/>
                        <a:pt x="212" y="25"/>
                      </a:cubicBezTo>
                      <a:cubicBezTo>
                        <a:pt x="218" y="25"/>
                        <a:pt x="222" y="29"/>
                        <a:pt x="222" y="35"/>
                      </a:cubicBezTo>
                      <a:cubicBezTo>
                        <a:pt x="222" y="40"/>
                        <a:pt x="218" y="44"/>
                        <a:pt x="212" y="44"/>
                      </a:cubicBezTo>
                      <a:close/>
                    </a:path>
                  </a:pathLst>
                </a:custGeom>
                <a:solidFill>
                  <a:srgbClr val="707072"/>
                </a:solidFill>
                <a:ln w="12700">
                  <a:noFill/>
                </a:ln>
              </p:spPr>
              <p:txBody>
                <a:bodyPr vert="horz" wrap="square" lIns="91416" tIns="45708" rIns="91416" bIns="45708" numCol="1" anchor="t" anchorCtr="0" compatLnSpc="1">
                  <a:prstTxWarp prst="textNoShape">
                    <a:avLst/>
                  </a:prstTxWarp>
                </a:bodyPr>
                <a:lstStyle/>
                <a:p>
                  <a:pPr defTabSz="914126"/>
                  <a:endParaRPr lang="en-US" sz="1799" kern="0">
                    <a:solidFill>
                      <a:sysClr val="windowText" lastClr="000000"/>
                    </a:solidFill>
                  </a:endParaRPr>
                </a:p>
              </p:txBody>
            </p:sp>
          </p:grpSp>
          <p:cxnSp>
            <p:nvCxnSpPr>
              <p:cNvPr id="778" name="Straight Connector 777"/>
              <p:cNvCxnSpPr/>
              <p:nvPr/>
            </p:nvCxnSpPr>
            <p:spPr>
              <a:xfrm flipV="1">
                <a:off x="6696326" y="1978964"/>
                <a:ext cx="0" cy="1280160"/>
              </a:xfrm>
              <a:prstGeom prst="line">
                <a:avLst/>
              </a:prstGeom>
              <a:noFill/>
              <a:ln w="38100" cap="rnd" cmpd="sng" algn="ctr">
                <a:solidFill>
                  <a:schemeClr val="tx2">
                    <a:lumMod val="50000"/>
                    <a:lumOff val="50000"/>
                  </a:schemeClr>
                </a:solidFill>
                <a:prstDash val="sysDot"/>
                <a:miter lim="800000"/>
                <a:headEnd type="triangle" w="med" len="med"/>
                <a:tailEnd type="triangle" w="med" len="med"/>
              </a:ln>
              <a:effectLst/>
            </p:spPr>
          </p:cxnSp>
        </p:grpSp>
        <p:sp>
          <p:nvSpPr>
            <p:cNvPr id="774" name="Rectangle 773"/>
            <p:cNvSpPr/>
            <p:nvPr/>
          </p:nvSpPr>
          <p:spPr>
            <a:xfrm flipH="1">
              <a:off x="6263516" y="1224101"/>
              <a:ext cx="865620" cy="246221"/>
            </a:xfrm>
            <a:prstGeom prst="rect">
              <a:avLst/>
            </a:prstGeom>
          </p:spPr>
          <p:txBody>
            <a:bodyPr wrap="square" anchor="ctr">
              <a:spAutoFit/>
            </a:bodyPr>
            <a:lstStyle/>
            <a:p>
              <a:pPr algn="ctr" defTabSz="914126"/>
              <a:r>
                <a:rPr lang="en-US" sz="1000" kern="0" dirty="0">
                  <a:solidFill>
                    <a:sysClr val="windowText" lastClr="000000"/>
                  </a:solidFill>
                </a:rPr>
                <a:t>Messaging</a:t>
              </a:r>
            </a:p>
          </p:txBody>
        </p:sp>
      </p:grpSp>
      <p:grpSp>
        <p:nvGrpSpPr>
          <p:cNvPr id="781" name="Group 780"/>
          <p:cNvGrpSpPr/>
          <p:nvPr/>
        </p:nvGrpSpPr>
        <p:grpSpPr>
          <a:xfrm>
            <a:off x="8107607" y="1517706"/>
            <a:ext cx="865620" cy="1955993"/>
            <a:chOff x="8107607" y="1517706"/>
            <a:chExt cx="865620" cy="1955993"/>
          </a:xfrm>
        </p:grpSpPr>
        <p:sp>
          <p:nvSpPr>
            <p:cNvPr id="782" name="Rectangle 781"/>
            <p:cNvSpPr/>
            <p:nvPr/>
          </p:nvSpPr>
          <p:spPr>
            <a:xfrm rot="5400000" flipV="1">
              <a:off x="8040634" y="2851701"/>
              <a:ext cx="1018631" cy="225366"/>
            </a:xfrm>
            <a:prstGeom prst="rect">
              <a:avLst/>
            </a:prstGeom>
            <a:solidFill>
              <a:schemeClr val="bg2">
                <a:lumMod val="85000"/>
                <a:lumOff val="15000"/>
              </a:schemeClr>
            </a:solidFill>
            <a:ln w="9525">
              <a:noFill/>
              <a:miter lim="800000"/>
              <a:headEnd/>
              <a:tailEnd/>
            </a:ln>
          </p:spPr>
          <p:txBody>
            <a:bodyPr wrap="square" rtlCol="0" anchor="ctr"/>
            <a:lstStyle/>
            <a:p>
              <a:pPr algn="ctr" defTabSz="914126"/>
              <a:endParaRPr lang="en-US" sz="1799" kern="0" dirty="0">
                <a:solidFill>
                  <a:sysClr val="windowText" lastClr="000000"/>
                </a:solidFill>
              </a:endParaRPr>
            </a:p>
          </p:txBody>
        </p:sp>
        <p:sp>
          <p:nvSpPr>
            <p:cNvPr id="783" name="Freeform 211"/>
            <p:cNvSpPr>
              <a:spLocks/>
            </p:cNvSpPr>
            <p:nvPr/>
          </p:nvSpPr>
          <p:spPr bwMode="auto">
            <a:xfrm flipH="1">
              <a:off x="8148898" y="2020153"/>
              <a:ext cx="785989" cy="450722"/>
            </a:xfrm>
            <a:custGeom>
              <a:avLst/>
              <a:gdLst>
                <a:gd name="T0" fmla="*/ 2421 w 2797"/>
                <a:gd name="T1" fmla="*/ 681 h 1561"/>
                <a:gd name="T2" fmla="*/ 2422 w 2797"/>
                <a:gd name="T3" fmla="*/ 646 h 1561"/>
                <a:gd name="T4" fmla="*/ 1775 w 2797"/>
                <a:gd name="T5" fmla="*/ 0 h 1561"/>
                <a:gd name="T6" fmla="*/ 1208 w 2797"/>
                <a:gd name="T7" fmla="*/ 336 h 1561"/>
                <a:gd name="T8" fmla="*/ 915 w 2797"/>
                <a:gd name="T9" fmla="*/ 224 h 1561"/>
                <a:gd name="T10" fmla="*/ 474 w 2797"/>
                <a:gd name="T11" fmla="*/ 664 h 1561"/>
                <a:gd name="T12" fmla="*/ 475 w 2797"/>
                <a:gd name="T13" fmla="*/ 677 h 1561"/>
                <a:gd name="T14" fmla="*/ 441 w 2797"/>
                <a:gd name="T15" fmla="*/ 676 h 1561"/>
                <a:gd name="T16" fmla="*/ 0 w 2797"/>
                <a:gd name="T17" fmla="*/ 1117 h 1561"/>
                <a:gd name="T18" fmla="*/ 415 w 2797"/>
                <a:gd name="T19" fmla="*/ 1556 h 1561"/>
                <a:gd name="T20" fmla="*/ 415 w 2797"/>
                <a:gd name="T21" fmla="*/ 1561 h 1561"/>
                <a:gd name="T22" fmla="*/ 2332 w 2797"/>
                <a:gd name="T23" fmla="*/ 1561 h 1561"/>
                <a:gd name="T24" fmla="*/ 2332 w 2797"/>
                <a:gd name="T25" fmla="*/ 1556 h 1561"/>
                <a:gd name="T26" fmla="*/ 2357 w 2797"/>
                <a:gd name="T27" fmla="*/ 1557 h 1561"/>
                <a:gd name="T28" fmla="*/ 2797 w 2797"/>
                <a:gd name="T29" fmla="*/ 1117 h 1561"/>
                <a:gd name="T30" fmla="*/ 2421 w 2797"/>
                <a:gd name="T31" fmla="*/ 681 h 1561"/>
                <a:gd name="connsiteX0" fmla="*/ 8656 w 10000"/>
                <a:gd name="connsiteY0" fmla="*/ 4363 h 10000"/>
                <a:gd name="connsiteX1" fmla="*/ 8659 w 10000"/>
                <a:gd name="connsiteY1" fmla="*/ 4138 h 10000"/>
                <a:gd name="connsiteX2" fmla="*/ 6346 w 10000"/>
                <a:gd name="connsiteY2" fmla="*/ 0 h 10000"/>
                <a:gd name="connsiteX3" fmla="*/ 4319 w 10000"/>
                <a:gd name="connsiteY3" fmla="*/ 2152 h 10000"/>
                <a:gd name="connsiteX4" fmla="*/ 3271 w 10000"/>
                <a:gd name="connsiteY4" fmla="*/ 1435 h 10000"/>
                <a:gd name="connsiteX5" fmla="*/ 1695 w 10000"/>
                <a:gd name="connsiteY5" fmla="*/ 4254 h 10000"/>
                <a:gd name="connsiteX6" fmla="*/ 1698 w 10000"/>
                <a:gd name="connsiteY6" fmla="*/ 4337 h 10000"/>
                <a:gd name="connsiteX7" fmla="*/ 1577 w 10000"/>
                <a:gd name="connsiteY7" fmla="*/ 4331 h 10000"/>
                <a:gd name="connsiteX8" fmla="*/ 0 w 10000"/>
                <a:gd name="connsiteY8" fmla="*/ 7156 h 10000"/>
                <a:gd name="connsiteX9" fmla="*/ 1484 w 10000"/>
                <a:gd name="connsiteY9" fmla="*/ 9968 h 10000"/>
                <a:gd name="connsiteX10" fmla="*/ 1484 w 10000"/>
                <a:gd name="connsiteY10" fmla="*/ 10000 h 10000"/>
                <a:gd name="connsiteX11" fmla="*/ 8338 w 10000"/>
                <a:gd name="connsiteY11" fmla="*/ 10000 h 10000"/>
                <a:gd name="connsiteX12" fmla="*/ 8427 w 10000"/>
                <a:gd name="connsiteY12" fmla="*/ 9974 h 10000"/>
                <a:gd name="connsiteX13" fmla="*/ 10000 w 10000"/>
                <a:gd name="connsiteY13" fmla="*/ 7156 h 10000"/>
                <a:gd name="connsiteX14" fmla="*/ 8656 w 10000"/>
                <a:gd name="connsiteY14" fmla="*/ 4363 h 10000"/>
                <a:gd name="connsiteX0" fmla="*/ 8656 w 10000"/>
                <a:gd name="connsiteY0" fmla="*/ 4363 h 10000"/>
                <a:gd name="connsiteX1" fmla="*/ 8659 w 10000"/>
                <a:gd name="connsiteY1" fmla="*/ 4138 h 10000"/>
                <a:gd name="connsiteX2" fmla="*/ 6346 w 10000"/>
                <a:gd name="connsiteY2" fmla="*/ 0 h 10000"/>
                <a:gd name="connsiteX3" fmla="*/ 4319 w 10000"/>
                <a:gd name="connsiteY3" fmla="*/ 2152 h 10000"/>
                <a:gd name="connsiteX4" fmla="*/ 3271 w 10000"/>
                <a:gd name="connsiteY4" fmla="*/ 1435 h 10000"/>
                <a:gd name="connsiteX5" fmla="*/ 1695 w 10000"/>
                <a:gd name="connsiteY5" fmla="*/ 4254 h 10000"/>
                <a:gd name="connsiteX6" fmla="*/ 1698 w 10000"/>
                <a:gd name="connsiteY6" fmla="*/ 4337 h 10000"/>
                <a:gd name="connsiteX7" fmla="*/ 1577 w 10000"/>
                <a:gd name="connsiteY7" fmla="*/ 4331 h 10000"/>
                <a:gd name="connsiteX8" fmla="*/ 0 w 10000"/>
                <a:gd name="connsiteY8" fmla="*/ 7156 h 10000"/>
                <a:gd name="connsiteX9" fmla="*/ 1484 w 10000"/>
                <a:gd name="connsiteY9" fmla="*/ 9968 h 10000"/>
                <a:gd name="connsiteX10" fmla="*/ 1484 w 10000"/>
                <a:gd name="connsiteY10" fmla="*/ 10000 h 10000"/>
                <a:gd name="connsiteX11" fmla="*/ 8427 w 10000"/>
                <a:gd name="connsiteY11" fmla="*/ 9974 h 10000"/>
                <a:gd name="connsiteX12" fmla="*/ 10000 w 10000"/>
                <a:gd name="connsiteY12" fmla="*/ 7156 h 10000"/>
                <a:gd name="connsiteX13" fmla="*/ 8656 w 10000"/>
                <a:gd name="connsiteY13" fmla="*/ 4363 h 10000"/>
                <a:gd name="connsiteX0" fmla="*/ 8656 w 10000"/>
                <a:gd name="connsiteY0" fmla="*/ 4363 h 9974"/>
                <a:gd name="connsiteX1" fmla="*/ 8659 w 10000"/>
                <a:gd name="connsiteY1" fmla="*/ 4138 h 9974"/>
                <a:gd name="connsiteX2" fmla="*/ 6346 w 10000"/>
                <a:gd name="connsiteY2" fmla="*/ 0 h 9974"/>
                <a:gd name="connsiteX3" fmla="*/ 4319 w 10000"/>
                <a:gd name="connsiteY3" fmla="*/ 2152 h 9974"/>
                <a:gd name="connsiteX4" fmla="*/ 3271 w 10000"/>
                <a:gd name="connsiteY4" fmla="*/ 1435 h 9974"/>
                <a:gd name="connsiteX5" fmla="*/ 1695 w 10000"/>
                <a:gd name="connsiteY5" fmla="*/ 4254 h 9974"/>
                <a:gd name="connsiteX6" fmla="*/ 1698 w 10000"/>
                <a:gd name="connsiteY6" fmla="*/ 4337 h 9974"/>
                <a:gd name="connsiteX7" fmla="*/ 1577 w 10000"/>
                <a:gd name="connsiteY7" fmla="*/ 4331 h 9974"/>
                <a:gd name="connsiteX8" fmla="*/ 0 w 10000"/>
                <a:gd name="connsiteY8" fmla="*/ 7156 h 9974"/>
                <a:gd name="connsiteX9" fmla="*/ 1484 w 10000"/>
                <a:gd name="connsiteY9" fmla="*/ 9968 h 9974"/>
                <a:gd name="connsiteX10" fmla="*/ 8427 w 10000"/>
                <a:gd name="connsiteY10" fmla="*/ 9974 h 9974"/>
                <a:gd name="connsiteX11" fmla="*/ 10000 w 10000"/>
                <a:gd name="connsiteY11" fmla="*/ 7156 h 9974"/>
                <a:gd name="connsiteX12" fmla="*/ 8656 w 10000"/>
                <a:gd name="connsiteY12" fmla="*/ 4363 h 9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000" h="9974">
                  <a:moveTo>
                    <a:pt x="8656" y="4363"/>
                  </a:moveTo>
                  <a:cubicBezTo>
                    <a:pt x="8656" y="4286"/>
                    <a:pt x="8659" y="4209"/>
                    <a:pt x="8659" y="4138"/>
                  </a:cubicBezTo>
                  <a:cubicBezTo>
                    <a:pt x="8659" y="1851"/>
                    <a:pt x="7622" y="0"/>
                    <a:pt x="6346" y="0"/>
                  </a:cubicBezTo>
                  <a:cubicBezTo>
                    <a:pt x="5474" y="0"/>
                    <a:pt x="4712" y="865"/>
                    <a:pt x="4319" y="2152"/>
                  </a:cubicBezTo>
                  <a:cubicBezTo>
                    <a:pt x="4040" y="1704"/>
                    <a:pt x="3675" y="1435"/>
                    <a:pt x="3271" y="1435"/>
                  </a:cubicBezTo>
                  <a:cubicBezTo>
                    <a:pt x="2403" y="1435"/>
                    <a:pt x="1695" y="2697"/>
                    <a:pt x="1695" y="4254"/>
                  </a:cubicBezTo>
                  <a:cubicBezTo>
                    <a:pt x="1695" y="4286"/>
                    <a:pt x="1698" y="4311"/>
                    <a:pt x="1698" y="4337"/>
                  </a:cubicBezTo>
                  <a:cubicBezTo>
                    <a:pt x="1655" y="4337"/>
                    <a:pt x="1616" y="4331"/>
                    <a:pt x="1577" y="4331"/>
                  </a:cubicBezTo>
                  <a:cubicBezTo>
                    <a:pt x="704" y="4331"/>
                    <a:pt x="0" y="5593"/>
                    <a:pt x="0" y="7156"/>
                  </a:cubicBezTo>
                  <a:cubicBezTo>
                    <a:pt x="0" y="8661"/>
                    <a:pt x="658" y="9885"/>
                    <a:pt x="1484" y="9968"/>
                  </a:cubicBezTo>
                  <a:lnTo>
                    <a:pt x="8427" y="9974"/>
                  </a:lnTo>
                  <a:cubicBezTo>
                    <a:pt x="9296" y="9974"/>
                    <a:pt x="10000" y="8712"/>
                    <a:pt x="10000" y="7156"/>
                  </a:cubicBezTo>
                  <a:cubicBezTo>
                    <a:pt x="10000" y="5734"/>
                    <a:pt x="9417" y="4561"/>
                    <a:pt x="8656" y="4363"/>
                  </a:cubicBezTo>
                  <a:close/>
                </a:path>
              </a:pathLst>
            </a:custGeom>
            <a:solidFill>
              <a:schemeClr val="bg2"/>
            </a:solidFill>
            <a:ln w="38100">
              <a:solidFill>
                <a:schemeClr val="bg1">
                  <a:lumMod val="75000"/>
                </a:schemeClr>
              </a:solidFill>
            </a:ln>
          </p:spPr>
          <p:txBody>
            <a:bodyPr vert="horz" wrap="square" lIns="91416" tIns="45708" rIns="91416" bIns="45708" numCol="1" anchor="t" anchorCtr="0" compatLnSpc="1">
              <a:prstTxWarp prst="textNoShape">
                <a:avLst/>
              </a:prstTxWarp>
            </a:bodyPr>
            <a:lstStyle/>
            <a:p>
              <a:pPr defTabSz="914126">
                <a:defRPr/>
              </a:pPr>
              <a:endParaRPr lang="en-US" sz="1100" kern="0">
                <a:solidFill>
                  <a:sysClr val="windowText" lastClr="000000"/>
                </a:solidFill>
              </a:endParaRPr>
            </a:p>
          </p:txBody>
        </p:sp>
        <p:grpSp>
          <p:nvGrpSpPr>
            <p:cNvPr id="784" name="Group 783"/>
            <p:cNvGrpSpPr/>
            <p:nvPr/>
          </p:nvGrpSpPr>
          <p:grpSpPr>
            <a:xfrm flipV="1">
              <a:off x="8289929" y="2247846"/>
              <a:ext cx="520044" cy="155332"/>
              <a:chOff x="5173543" y="1992208"/>
              <a:chExt cx="1366378" cy="408124"/>
            </a:xfrm>
          </p:grpSpPr>
          <p:sp>
            <p:nvSpPr>
              <p:cNvPr id="787" name="Rectangle 786"/>
              <p:cNvSpPr/>
              <p:nvPr/>
            </p:nvSpPr>
            <p:spPr>
              <a:xfrm>
                <a:off x="5229225" y="2024568"/>
                <a:ext cx="1257300" cy="322842"/>
              </a:xfrm>
              <a:prstGeom prst="rect">
                <a:avLst/>
              </a:prstGeom>
              <a:solidFill>
                <a:schemeClr val="bg2"/>
              </a:solidFill>
              <a:ln w="9525">
                <a:noFill/>
                <a:miter lim="800000"/>
                <a:headEnd/>
                <a:tailEnd/>
              </a:ln>
            </p:spPr>
            <p:txBody>
              <a:bodyPr wrap="square" rtlCol="0" anchor="ctr"/>
              <a:lstStyle/>
              <a:p>
                <a:pPr algn="ctr" defTabSz="914126"/>
                <a:endParaRPr lang="en-US" sz="1799" kern="0" dirty="0">
                  <a:solidFill>
                    <a:sysClr val="windowText" lastClr="000000"/>
                  </a:solidFill>
                  <a:latin typeface="Arial"/>
                </a:endParaRPr>
              </a:p>
            </p:txBody>
          </p:sp>
          <p:sp>
            <p:nvSpPr>
              <p:cNvPr id="788" name="Freeform 13"/>
              <p:cNvSpPr>
                <a:spLocks noEditPoints="1"/>
              </p:cNvSpPr>
              <p:nvPr/>
            </p:nvSpPr>
            <p:spPr bwMode="auto">
              <a:xfrm>
                <a:off x="5173543" y="1992208"/>
                <a:ext cx="1366378" cy="408124"/>
              </a:xfrm>
              <a:custGeom>
                <a:avLst/>
                <a:gdLst>
                  <a:gd name="T0" fmla="*/ 230 w 241"/>
                  <a:gd name="T1" fmla="*/ 0 h 70"/>
                  <a:gd name="T2" fmla="*/ 11 w 241"/>
                  <a:gd name="T3" fmla="*/ 0 h 70"/>
                  <a:gd name="T4" fmla="*/ 0 w 241"/>
                  <a:gd name="T5" fmla="*/ 11 h 70"/>
                  <a:gd name="T6" fmla="*/ 0 w 241"/>
                  <a:gd name="T7" fmla="*/ 58 h 70"/>
                  <a:gd name="T8" fmla="*/ 11 w 241"/>
                  <a:gd name="T9" fmla="*/ 70 h 70"/>
                  <a:gd name="T10" fmla="*/ 230 w 241"/>
                  <a:gd name="T11" fmla="*/ 70 h 70"/>
                  <a:gd name="T12" fmla="*/ 241 w 241"/>
                  <a:gd name="T13" fmla="*/ 58 h 70"/>
                  <a:gd name="T14" fmla="*/ 241 w 241"/>
                  <a:gd name="T15" fmla="*/ 11 h 70"/>
                  <a:gd name="T16" fmla="*/ 230 w 241"/>
                  <a:gd name="T17" fmla="*/ 0 h 70"/>
                  <a:gd name="T18" fmla="*/ 163 w 241"/>
                  <a:gd name="T19" fmla="*/ 45 h 70"/>
                  <a:gd name="T20" fmla="*/ 25 w 241"/>
                  <a:gd name="T21" fmla="*/ 45 h 70"/>
                  <a:gd name="T22" fmla="*/ 25 w 241"/>
                  <a:gd name="T23" fmla="*/ 24 h 70"/>
                  <a:gd name="T24" fmla="*/ 163 w 241"/>
                  <a:gd name="T25" fmla="*/ 24 h 70"/>
                  <a:gd name="T26" fmla="*/ 163 w 241"/>
                  <a:gd name="T27" fmla="*/ 45 h 70"/>
                  <a:gd name="T28" fmla="*/ 212 w 241"/>
                  <a:gd name="T29" fmla="*/ 44 h 70"/>
                  <a:gd name="T30" fmla="*/ 202 w 241"/>
                  <a:gd name="T31" fmla="*/ 35 h 70"/>
                  <a:gd name="T32" fmla="*/ 212 w 241"/>
                  <a:gd name="T33" fmla="*/ 25 h 70"/>
                  <a:gd name="T34" fmla="*/ 222 w 241"/>
                  <a:gd name="T35" fmla="*/ 35 h 70"/>
                  <a:gd name="T36" fmla="*/ 212 w 241"/>
                  <a:gd name="T37" fmla="*/ 44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41" h="70">
                    <a:moveTo>
                      <a:pt x="230" y="0"/>
                    </a:moveTo>
                    <a:cubicBezTo>
                      <a:pt x="11" y="0"/>
                      <a:pt x="11" y="0"/>
                      <a:pt x="11" y="0"/>
                    </a:cubicBezTo>
                    <a:cubicBezTo>
                      <a:pt x="5" y="0"/>
                      <a:pt x="0" y="5"/>
                      <a:pt x="0" y="11"/>
                    </a:cubicBezTo>
                    <a:cubicBezTo>
                      <a:pt x="0" y="58"/>
                      <a:pt x="0" y="58"/>
                      <a:pt x="0" y="58"/>
                    </a:cubicBezTo>
                    <a:cubicBezTo>
                      <a:pt x="0" y="65"/>
                      <a:pt x="5" y="70"/>
                      <a:pt x="11" y="70"/>
                    </a:cubicBezTo>
                    <a:cubicBezTo>
                      <a:pt x="230" y="70"/>
                      <a:pt x="230" y="70"/>
                      <a:pt x="230" y="70"/>
                    </a:cubicBezTo>
                    <a:cubicBezTo>
                      <a:pt x="236" y="70"/>
                      <a:pt x="241" y="65"/>
                      <a:pt x="241" y="58"/>
                    </a:cubicBezTo>
                    <a:cubicBezTo>
                      <a:pt x="241" y="11"/>
                      <a:pt x="241" y="11"/>
                      <a:pt x="241" y="11"/>
                    </a:cubicBezTo>
                    <a:cubicBezTo>
                      <a:pt x="241" y="5"/>
                      <a:pt x="236" y="0"/>
                      <a:pt x="230" y="0"/>
                    </a:cubicBezTo>
                    <a:close/>
                    <a:moveTo>
                      <a:pt x="163" y="45"/>
                    </a:moveTo>
                    <a:cubicBezTo>
                      <a:pt x="25" y="45"/>
                      <a:pt x="25" y="45"/>
                      <a:pt x="25" y="45"/>
                    </a:cubicBezTo>
                    <a:cubicBezTo>
                      <a:pt x="25" y="24"/>
                      <a:pt x="25" y="24"/>
                      <a:pt x="25" y="24"/>
                    </a:cubicBezTo>
                    <a:cubicBezTo>
                      <a:pt x="163" y="24"/>
                      <a:pt x="163" y="24"/>
                      <a:pt x="163" y="24"/>
                    </a:cubicBezTo>
                    <a:lnTo>
                      <a:pt x="163" y="45"/>
                    </a:lnTo>
                    <a:close/>
                    <a:moveTo>
                      <a:pt x="212" y="44"/>
                    </a:moveTo>
                    <a:cubicBezTo>
                      <a:pt x="207" y="44"/>
                      <a:pt x="202" y="40"/>
                      <a:pt x="202" y="35"/>
                    </a:cubicBezTo>
                    <a:cubicBezTo>
                      <a:pt x="202" y="29"/>
                      <a:pt x="207" y="25"/>
                      <a:pt x="212" y="25"/>
                    </a:cubicBezTo>
                    <a:cubicBezTo>
                      <a:pt x="218" y="25"/>
                      <a:pt x="222" y="29"/>
                      <a:pt x="222" y="35"/>
                    </a:cubicBezTo>
                    <a:cubicBezTo>
                      <a:pt x="222" y="40"/>
                      <a:pt x="218" y="44"/>
                      <a:pt x="212" y="44"/>
                    </a:cubicBezTo>
                    <a:close/>
                  </a:path>
                </a:pathLst>
              </a:custGeom>
              <a:solidFill>
                <a:srgbClr val="707072"/>
              </a:solidFill>
              <a:ln w="12700">
                <a:noFill/>
              </a:ln>
            </p:spPr>
            <p:txBody>
              <a:bodyPr vert="horz" wrap="square" lIns="91416" tIns="45708" rIns="91416" bIns="45708" numCol="1" anchor="t" anchorCtr="0" compatLnSpc="1">
                <a:prstTxWarp prst="textNoShape">
                  <a:avLst/>
                </a:prstTxWarp>
              </a:bodyPr>
              <a:lstStyle/>
              <a:p>
                <a:pPr defTabSz="914126"/>
                <a:endParaRPr lang="en-US" sz="1799" kern="0">
                  <a:solidFill>
                    <a:sysClr val="windowText" lastClr="000000"/>
                  </a:solidFill>
                </a:endParaRPr>
              </a:p>
            </p:txBody>
          </p:sp>
        </p:grpSp>
        <p:cxnSp>
          <p:nvCxnSpPr>
            <p:cNvPr id="785" name="Straight Connector 784"/>
            <p:cNvCxnSpPr/>
            <p:nvPr/>
          </p:nvCxnSpPr>
          <p:spPr>
            <a:xfrm flipV="1">
              <a:off x="8549949" y="2495550"/>
              <a:ext cx="0" cy="771482"/>
            </a:xfrm>
            <a:prstGeom prst="line">
              <a:avLst/>
            </a:prstGeom>
            <a:noFill/>
            <a:ln w="38100" cap="rnd" cmpd="sng" algn="ctr">
              <a:solidFill>
                <a:schemeClr val="tx2">
                  <a:lumMod val="50000"/>
                  <a:lumOff val="50000"/>
                </a:schemeClr>
              </a:solidFill>
              <a:prstDash val="sysDot"/>
              <a:miter lim="800000"/>
              <a:headEnd type="triangle" w="med" len="med"/>
              <a:tailEnd type="triangle" w="med" len="med"/>
            </a:ln>
            <a:effectLst/>
          </p:spPr>
        </p:cxnSp>
        <p:sp>
          <p:nvSpPr>
            <p:cNvPr id="786" name="Rectangle 785"/>
            <p:cNvSpPr/>
            <p:nvPr/>
          </p:nvSpPr>
          <p:spPr>
            <a:xfrm flipH="1">
              <a:off x="8107607" y="1517706"/>
              <a:ext cx="865620" cy="507831"/>
            </a:xfrm>
            <a:prstGeom prst="rect">
              <a:avLst/>
            </a:prstGeom>
          </p:spPr>
          <p:txBody>
            <a:bodyPr wrap="square" anchor="ctr">
              <a:spAutoFit/>
            </a:bodyPr>
            <a:lstStyle/>
            <a:p>
              <a:pPr algn="ctr">
                <a:lnSpc>
                  <a:spcPct val="90000"/>
                </a:lnSpc>
              </a:pPr>
              <a:r>
                <a:rPr lang="en-US" sz="1000" dirty="0">
                  <a:solidFill>
                    <a:sysClr val="windowText" lastClr="000000"/>
                  </a:solidFill>
                </a:rPr>
                <a:t>Data </a:t>
              </a:r>
              <a:br>
                <a:rPr lang="en-US" sz="1000" dirty="0">
                  <a:solidFill>
                    <a:sysClr val="windowText" lastClr="000000"/>
                  </a:solidFill>
                </a:rPr>
              </a:br>
              <a:r>
                <a:rPr lang="en-US" sz="1000" dirty="0">
                  <a:solidFill>
                    <a:sysClr val="windowText" lastClr="000000"/>
                  </a:solidFill>
                </a:rPr>
                <a:t>Center Security</a:t>
              </a:r>
            </a:p>
          </p:txBody>
        </p:sp>
      </p:grpSp>
      <p:grpSp>
        <p:nvGrpSpPr>
          <p:cNvPr id="789" name="Group 788"/>
          <p:cNvGrpSpPr/>
          <p:nvPr/>
        </p:nvGrpSpPr>
        <p:grpSpPr>
          <a:xfrm>
            <a:off x="8750621" y="1154007"/>
            <a:ext cx="865620" cy="2310991"/>
            <a:chOff x="8750621" y="1154007"/>
            <a:chExt cx="865620" cy="2310991"/>
          </a:xfrm>
        </p:grpSpPr>
        <p:sp>
          <p:nvSpPr>
            <p:cNvPr id="790" name="Rectangle 789"/>
            <p:cNvSpPr/>
            <p:nvPr/>
          </p:nvSpPr>
          <p:spPr>
            <a:xfrm rot="5400000" flipV="1">
              <a:off x="8435555" y="2589779"/>
              <a:ext cx="1525073" cy="225366"/>
            </a:xfrm>
            <a:prstGeom prst="rect">
              <a:avLst/>
            </a:prstGeom>
            <a:solidFill>
              <a:schemeClr val="bg2">
                <a:lumMod val="85000"/>
                <a:lumOff val="15000"/>
              </a:schemeClr>
            </a:solidFill>
            <a:ln w="9525">
              <a:noFill/>
              <a:miter lim="800000"/>
              <a:headEnd/>
              <a:tailEnd/>
            </a:ln>
          </p:spPr>
          <p:txBody>
            <a:bodyPr wrap="square" rtlCol="0" anchor="ctr"/>
            <a:lstStyle/>
            <a:p>
              <a:pPr algn="ctr" defTabSz="914126"/>
              <a:endParaRPr lang="en-US" sz="1799" kern="0" dirty="0">
                <a:solidFill>
                  <a:sysClr val="windowText" lastClr="000000"/>
                </a:solidFill>
              </a:endParaRPr>
            </a:p>
          </p:txBody>
        </p:sp>
        <p:sp>
          <p:nvSpPr>
            <p:cNvPr id="791" name="Freeform 211"/>
            <p:cNvSpPr>
              <a:spLocks/>
            </p:cNvSpPr>
            <p:nvPr/>
          </p:nvSpPr>
          <p:spPr bwMode="auto">
            <a:xfrm flipH="1">
              <a:off x="8818233" y="1507903"/>
              <a:ext cx="785989" cy="450722"/>
            </a:xfrm>
            <a:custGeom>
              <a:avLst/>
              <a:gdLst>
                <a:gd name="T0" fmla="*/ 2421 w 2797"/>
                <a:gd name="T1" fmla="*/ 681 h 1561"/>
                <a:gd name="T2" fmla="*/ 2422 w 2797"/>
                <a:gd name="T3" fmla="*/ 646 h 1561"/>
                <a:gd name="T4" fmla="*/ 1775 w 2797"/>
                <a:gd name="T5" fmla="*/ 0 h 1561"/>
                <a:gd name="T6" fmla="*/ 1208 w 2797"/>
                <a:gd name="T7" fmla="*/ 336 h 1561"/>
                <a:gd name="T8" fmla="*/ 915 w 2797"/>
                <a:gd name="T9" fmla="*/ 224 h 1561"/>
                <a:gd name="T10" fmla="*/ 474 w 2797"/>
                <a:gd name="T11" fmla="*/ 664 h 1561"/>
                <a:gd name="T12" fmla="*/ 475 w 2797"/>
                <a:gd name="T13" fmla="*/ 677 h 1561"/>
                <a:gd name="T14" fmla="*/ 441 w 2797"/>
                <a:gd name="T15" fmla="*/ 676 h 1561"/>
                <a:gd name="T16" fmla="*/ 0 w 2797"/>
                <a:gd name="T17" fmla="*/ 1117 h 1561"/>
                <a:gd name="T18" fmla="*/ 415 w 2797"/>
                <a:gd name="T19" fmla="*/ 1556 h 1561"/>
                <a:gd name="T20" fmla="*/ 415 w 2797"/>
                <a:gd name="T21" fmla="*/ 1561 h 1561"/>
                <a:gd name="T22" fmla="*/ 2332 w 2797"/>
                <a:gd name="T23" fmla="*/ 1561 h 1561"/>
                <a:gd name="T24" fmla="*/ 2332 w 2797"/>
                <a:gd name="T25" fmla="*/ 1556 h 1561"/>
                <a:gd name="T26" fmla="*/ 2357 w 2797"/>
                <a:gd name="T27" fmla="*/ 1557 h 1561"/>
                <a:gd name="T28" fmla="*/ 2797 w 2797"/>
                <a:gd name="T29" fmla="*/ 1117 h 1561"/>
                <a:gd name="T30" fmla="*/ 2421 w 2797"/>
                <a:gd name="T31" fmla="*/ 681 h 1561"/>
                <a:gd name="connsiteX0" fmla="*/ 8656 w 10000"/>
                <a:gd name="connsiteY0" fmla="*/ 4363 h 10000"/>
                <a:gd name="connsiteX1" fmla="*/ 8659 w 10000"/>
                <a:gd name="connsiteY1" fmla="*/ 4138 h 10000"/>
                <a:gd name="connsiteX2" fmla="*/ 6346 w 10000"/>
                <a:gd name="connsiteY2" fmla="*/ 0 h 10000"/>
                <a:gd name="connsiteX3" fmla="*/ 4319 w 10000"/>
                <a:gd name="connsiteY3" fmla="*/ 2152 h 10000"/>
                <a:gd name="connsiteX4" fmla="*/ 3271 w 10000"/>
                <a:gd name="connsiteY4" fmla="*/ 1435 h 10000"/>
                <a:gd name="connsiteX5" fmla="*/ 1695 w 10000"/>
                <a:gd name="connsiteY5" fmla="*/ 4254 h 10000"/>
                <a:gd name="connsiteX6" fmla="*/ 1698 w 10000"/>
                <a:gd name="connsiteY6" fmla="*/ 4337 h 10000"/>
                <a:gd name="connsiteX7" fmla="*/ 1577 w 10000"/>
                <a:gd name="connsiteY7" fmla="*/ 4331 h 10000"/>
                <a:gd name="connsiteX8" fmla="*/ 0 w 10000"/>
                <a:gd name="connsiteY8" fmla="*/ 7156 h 10000"/>
                <a:gd name="connsiteX9" fmla="*/ 1484 w 10000"/>
                <a:gd name="connsiteY9" fmla="*/ 9968 h 10000"/>
                <a:gd name="connsiteX10" fmla="*/ 1484 w 10000"/>
                <a:gd name="connsiteY10" fmla="*/ 10000 h 10000"/>
                <a:gd name="connsiteX11" fmla="*/ 8338 w 10000"/>
                <a:gd name="connsiteY11" fmla="*/ 10000 h 10000"/>
                <a:gd name="connsiteX12" fmla="*/ 8427 w 10000"/>
                <a:gd name="connsiteY12" fmla="*/ 9974 h 10000"/>
                <a:gd name="connsiteX13" fmla="*/ 10000 w 10000"/>
                <a:gd name="connsiteY13" fmla="*/ 7156 h 10000"/>
                <a:gd name="connsiteX14" fmla="*/ 8656 w 10000"/>
                <a:gd name="connsiteY14" fmla="*/ 4363 h 10000"/>
                <a:gd name="connsiteX0" fmla="*/ 8656 w 10000"/>
                <a:gd name="connsiteY0" fmla="*/ 4363 h 10000"/>
                <a:gd name="connsiteX1" fmla="*/ 8659 w 10000"/>
                <a:gd name="connsiteY1" fmla="*/ 4138 h 10000"/>
                <a:gd name="connsiteX2" fmla="*/ 6346 w 10000"/>
                <a:gd name="connsiteY2" fmla="*/ 0 h 10000"/>
                <a:gd name="connsiteX3" fmla="*/ 4319 w 10000"/>
                <a:gd name="connsiteY3" fmla="*/ 2152 h 10000"/>
                <a:gd name="connsiteX4" fmla="*/ 3271 w 10000"/>
                <a:gd name="connsiteY4" fmla="*/ 1435 h 10000"/>
                <a:gd name="connsiteX5" fmla="*/ 1695 w 10000"/>
                <a:gd name="connsiteY5" fmla="*/ 4254 h 10000"/>
                <a:gd name="connsiteX6" fmla="*/ 1698 w 10000"/>
                <a:gd name="connsiteY6" fmla="*/ 4337 h 10000"/>
                <a:gd name="connsiteX7" fmla="*/ 1577 w 10000"/>
                <a:gd name="connsiteY7" fmla="*/ 4331 h 10000"/>
                <a:gd name="connsiteX8" fmla="*/ 0 w 10000"/>
                <a:gd name="connsiteY8" fmla="*/ 7156 h 10000"/>
                <a:gd name="connsiteX9" fmla="*/ 1484 w 10000"/>
                <a:gd name="connsiteY9" fmla="*/ 9968 h 10000"/>
                <a:gd name="connsiteX10" fmla="*/ 1484 w 10000"/>
                <a:gd name="connsiteY10" fmla="*/ 10000 h 10000"/>
                <a:gd name="connsiteX11" fmla="*/ 8427 w 10000"/>
                <a:gd name="connsiteY11" fmla="*/ 9974 h 10000"/>
                <a:gd name="connsiteX12" fmla="*/ 10000 w 10000"/>
                <a:gd name="connsiteY12" fmla="*/ 7156 h 10000"/>
                <a:gd name="connsiteX13" fmla="*/ 8656 w 10000"/>
                <a:gd name="connsiteY13" fmla="*/ 4363 h 10000"/>
                <a:gd name="connsiteX0" fmla="*/ 8656 w 10000"/>
                <a:gd name="connsiteY0" fmla="*/ 4363 h 9974"/>
                <a:gd name="connsiteX1" fmla="*/ 8659 w 10000"/>
                <a:gd name="connsiteY1" fmla="*/ 4138 h 9974"/>
                <a:gd name="connsiteX2" fmla="*/ 6346 w 10000"/>
                <a:gd name="connsiteY2" fmla="*/ 0 h 9974"/>
                <a:gd name="connsiteX3" fmla="*/ 4319 w 10000"/>
                <a:gd name="connsiteY3" fmla="*/ 2152 h 9974"/>
                <a:gd name="connsiteX4" fmla="*/ 3271 w 10000"/>
                <a:gd name="connsiteY4" fmla="*/ 1435 h 9974"/>
                <a:gd name="connsiteX5" fmla="*/ 1695 w 10000"/>
                <a:gd name="connsiteY5" fmla="*/ 4254 h 9974"/>
                <a:gd name="connsiteX6" fmla="*/ 1698 w 10000"/>
                <a:gd name="connsiteY6" fmla="*/ 4337 h 9974"/>
                <a:gd name="connsiteX7" fmla="*/ 1577 w 10000"/>
                <a:gd name="connsiteY7" fmla="*/ 4331 h 9974"/>
                <a:gd name="connsiteX8" fmla="*/ 0 w 10000"/>
                <a:gd name="connsiteY8" fmla="*/ 7156 h 9974"/>
                <a:gd name="connsiteX9" fmla="*/ 1484 w 10000"/>
                <a:gd name="connsiteY9" fmla="*/ 9968 h 9974"/>
                <a:gd name="connsiteX10" fmla="*/ 8427 w 10000"/>
                <a:gd name="connsiteY10" fmla="*/ 9974 h 9974"/>
                <a:gd name="connsiteX11" fmla="*/ 10000 w 10000"/>
                <a:gd name="connsiteY11" fmla="*/ 7156 h 9974"/>
                <a:gd name="connsiteX12" fmla="*/ 8656 w 10000"/>
                <a:gd name="connsiteY12" fmla="*/ 4363 h 9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000" h="9974">
                  <a:moveTo>
                    <a:pt x="8656" y="4363"/>
                  </a:moveTo>
                  <a:cubicBezTo>
                    <a:pt x="8656" y="4286"/>
                    <a:pt x="8659" y="4209"/>
                    <a:pt x="8659" y="4138"/>
                  </a:cubicBezTo>
                  <a:cubicBezTo>
                    <a:pt x="8659" y="1851"/>
                    <a:pt x="7622" y="0"/>
                    <a:pt x="6346" y="0"/>
                  </a:cubicBezTo>
                  <a:cubicBezTo>
                    <a:pt x="5474" y="0"/>
                    <a:pt x="4712" y="865"/>
                    <a:pt x="4319" y="2152"/>
                  </a:cubicBezTo>
                  <a:cubicBezTo>
                    <a:pt x="4040" y="1704"/>
                    <a:pt x="3675" y="1435"/>
                    <a:pt x="3271" y="1435"/>
                  </a:cubicBezTo>
                  <a:cubicBezTo>
                    <a:pt x="2403" y="1435"/>
                    <a:pt x="1695" y="2697"/>
                    <a:pt x="1695" y="4254"/>
                  </a:cubicBezTo>
                  <a:cubicBezTo>
                    <a:pt x="1695" y="4286"/>
                    <a:pt x="1698" y="4311"/>
                    <a:pt x="1698" y="4337"/>
                  </a:cubicBezTo>
                  <a:cubicBezTo>
                    <a:pt x="1655" y="4337"/>
                    <a:pt x="1616" y="4331"/>
                    <a:pt x="1577" y="4331"/>
                  </a:cubicBezTo>
                  <a:cubicBezTo>
                    <a:pt x="704" y="4331"/>
                    <a:pt x="0" y="5593"/>
                    <a:pt x="0" y="7156"/>
                  </a:cubicBezTo>
                  <a:cubicBezTo>
                    <a:pt x="0" y="8661"/>
                    <a:pt x="658" y="9885"/>
                    <a:pt x="1484" y="9968"/>
                  </a:cubicBezTo>
                  <a:lnTo>
                    <a:pt x="8427" y="9974"/>
                  </a:lnTo>
                  <a:cubicBezTo>
                    <a:pt x="9296" y="9974"/>
                    <a:pt x="10000" y="8712"/>
                    <a:pt x="10000" y="7156"/>
                  </a:cubicBezTo>
                  <a:cubicBezTo>
                    <a:pt x="10000" y="5734"/>
                    <a:pt x="9417" y="4561"/>
                    <a:pt x="8656" y="4363"/>
                  </a:cubicBezTo>
                  <a:close/>
                </a:path>
              </a:pathLst>
            </a:custGeom>
            <a:solidFill>
              <a:schemeClr val="bg2"/>
            </a:solidFill>
            <a:ln w="38100">
              <a:solidFill>
                <a:schemeClr val="bg1">
                  <a:lumMod val="75000"/>
                </a:schemeClr>
              </a:solidFill>
            </a:ln>
          </p:spPr>
          <p:txBody>
            <a:bodyPr vert="horz" wrap="square" lIns="91416" tIns="45708" rIns="91416" bIns="45708" numCol="1" anchor="t" anchorCtr="0" compatLnSpc="1">
              <a:prstTxWarp prst="textNoShape">
                <a:avLst/>
              </a:prstTxWarp>
            </a:bodyPr>
            <a:lstStyle/>
            <a:p>
              <a:pPr defTabSz="914126">
                <a:defRPr/>
              </a:pPr>
              <a:endParaRPr lang="en-US" sz="1100" kern="0">
                <a:solidFill>
                  <a:sysClr val="windowText" lastClr="000000"/>
                </a:solidFill>
              </a:endParaRPr>
            </a:p>
          </p:txBody>
        </p:sp>
        <p:sp>
          <p:nvSpPr>
            <p:cNvPr id="792" name="Rectangle 791"/>
            <p:cNvSpPr/>
            <p:nvPr/>
          </p:nvSpPr>
          <p:spPr>
            <a:xfrm flipV="1">
              <a:off x="8959264" y="1748687"/>
              <a:ext cx="478529" cy="122874"/>
            </a:xfrm>
            <a:prstGeom prst="rect">
              <a:avLst/>
            </a:prstGeom>
            <a:solidFill>
              <a:schemeClr val="bg2"/>
            </a:solidFill>
            <a:ln w="9525">
              <a:noFill/>
              <a:miter lim="800000"/>
              <a:headEnd/>
              <a:tailEnd/>
            </a:ln>
          </p:spPr>
          <p:txBody>
            <a:bodyPr wrap="square" rtlCol="0" anchor="ctr"/>
            <a:lstStyle/>
            <a:p>
              <a:pPr algn="ctr" defTabSz="914126"/>
              <a:endParaRPr lang="en-US" sz="1799" kern="0" dirty="0">
                <a:solidFill>
                  <a:sysClr val="windowText" lastClr="000000"/>
                </a:solidFill>
                <a:latin typeface="Arial"/>
              </a:endParaRPr>
            </a:p>
          </p:txBody>
        </p:sp>
        <p:sp>
          <p:nvSpPr>
            <p:cNvPr id="793" name="Freeform 13"/>
            <p:cNvSpPr>
              <a:spLocks noEditPoints="1"/>
            </p:cNvSpPr>
            <p:nvPr/>
          </p:nvSpPr>
          <p:spPr bwMode="auto">
            <a:xfrm flipV="1">
              <a:off x="8938071" y="1728545"/>
              <a:ext cx="520044" cy="155332"/>
            </a:xfrm>
            <a:custGeom>
              <a:avLst/>
              <a:gdLst>
                <a:gd name="T0" fmla="*/ 230 w 241"/>
                <a:gd name="T1" fmla="*/ 0 h 70"/>
                <a:gd name="T2" fmla="*/ 11 w 241"/>
                <a:gd name="T3" fmla="*/ 0 h 70"/>
                <a:gd name="T4" fmla="*/ 0 w 241"/>
                <a:gd name="T5" fmla="*/ 11 h 70"/>
                <a:gd name="T6" fmla="*/ 0 w 241"/>
                <a:gd name="T7" fmla="*/ 58 h 70"/>
                <a:gd name="T8" fmla="*/ 11 w 241"/>
                <a:gd name="T9" fmla="*/ 70 h 70"/>
                <a:gd name="T10" fmla="*/ 230 w 241"/>
                <a:gd name="T11" fmla="*/ 70 h 70"/>
                <a:gd name="T12" fmla="*/ 241 w 241"/>
                <a:gd name="T13" fmla="*/ 58 h 70"/>
                <a:gd name="T14" fmla="*/ 241 w 241"/>
                <a:gd name="T15" fmla="*/ 11 h 70"/>
                <a:gd name="T16" fmla="*/ 230 w 241"/>
                <a:gd name="T17" fmla="*/ 0 h 70"/>
                <a:gd name="T18" fmla="*/ 163 w 241"/>
                <a:gd name="T19" fmla="*/ 45 h 70"/>
                <a:gd name="T20" fmla="*/ 25 w 241"/>
                <a:gd name="T21" fmla="*/ 45 h 70"/>
                <a:gd name="T22" fmla="*/ 25 w 241"/>
                <a:gd name="T23" fmla="*/ 24 h 70"/>
                <a:gd name="T24" fmla="*/ 163 w 241"/>
                <a:gd name="T25" fmla="*/ 24 h 70"/>
                <a:gd name="T26" fmla="*/ 163 w 241"/>
                <a:gd name="T27" fmla="*/ 45 h 70"/>
                <a:gd name="T28" fmla="*/ 212 w 241"/>
                <a:gd name="T29" fmla="*/ 44 h 70"/>
                <a:gd name="T30" fmla="*/ 202 w 241"/>
                <a:gd name="T31" fmla="*/ 35 h 70"/>
                <a:gd name="T32" fmla="*/ 212 w 241"/>
                <a:gd name="T33" fmla="*/ 25 h 70"/>
                <a:gd name="T34" fmla="*/ 222 w 241"/>
                <a:gd name="T35" fmla="*/ 35 h 70"/>
                <a:gd name="T36" fmla="*/ 212 w 241"/>
                <a:gd name="T37" fmla="*/ 44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41" h="70">
                  <a:moveTo>
                    <a:pt x="230" y="0"/>
                  </a:moveTo>
                  <a:cubicBezTo>
                    <a:pt x="11" y="0"/>
                    <a:pt x="11" y="0"/>
                    <a:pt x="11" y="0"/>
                  </a:cubicBezTo>
                  <a:cubicBezTo>
                    <a:pt x="5" y="0"/>
                    <a:pt x="0" y="5"/>
                    <a:pt x="0" y="11"/>
                  </a:cubicBezTo>
                  <a:cubicBezTo>
                    <a:pt x="0" y="58"/>
                    <a:pt x="0" y="58"/>
                    <a:pt x="0" y="58"/>
                  </a:cubicBezTo>
                  <a:cubicBezTo>
                    <a:pt x="0" y="65"/>
                    <a:pt x="5" y="70"/>
                    <a:pt x="11" y="70"/>
                  </a:cubicBezTo>
                  <a:cubicBezTo>
                    <a:pt x="230" y="70"/>
                    <a:pt x="230" y="70"/>
                    <a:pt x="230" y="70"/>
                  </a:cubicBezTo>
                  <a:cubicBezTo>
                    <a:pt x="236" y="70"/>
                    <a:pt x="241" y="65"/>
                    <a:pt x="241" y="58"/>
                  </a:cubicBezTo>
                  <a:cubicBezTo>
                    <a:pt x="241" y="11"/>
                    <a:pt x="241" y="11"/>
                    <a:pt x="241" y="11"/>
                  </a:cubicBezTo>
                  <a:cubicBezTo>
                    <a:pt x="241" y="5"/>
                    <a:pt x="236" y="0"/>
                    <a:pt x="230" y="0"/>
                  </a:cubicBezTo>
                  <a:close/>
                  <a:moveTo>
                    <a:pt x="163" y="45"/>
                  </a:moveTo>
                  <a:cubicBezTo>
                    <a:pt x="25" y="45"/>
                    <a:pt x="25" y="45"/>
                    <a:pt x="25" y="45"/>
                  </a:cubicBezTo>
                  <a:cubicBezTo>
                    <a:pt x="25" y="24"/>
                    <a:pt x="25" y="24"/>
                    <a:pt x="25" y="24"/>
                  </a:cubicBezTo>
                  <a:cubicBezTo>
                    <a:pt x="163" y="24"/>
                    <a:pt x="163" y="24"/>
                    <a:pt x="163" y="24"/>
                  </a:cubicBezTo>
                  <a:lnTo>
                    <a:pt x="163" y="45"/>
                  </a:lnTo>
                  <a:close/>
                  <a:moveTo>
                    <a:pt x="212" y="44"/>
                  </a:moveTo>
                  <a:cubicBezTo>
                    <a:pt x="207" y="44"/>
                    <a:pt x="202" y="40"/>
                    <a:pt x="202" y="35"/>
                  </a:cubicBezTo>
                  <a:cubicBezTo>
                    <a:pt x="202" y="29"/>
                    <a:pt x="207" y="25"/>
                    <a:pt x="212" y="25"/>
                  </a:cubicBezTo>
                  <a:cubicBezTo>
                    <a:pt x="218" y="25"/>
                    <a:pt x="222" y="29"/>
                    <a:pt x="222" y="35"/>
                  </a:cubicBezTo>
                  <a:cubicBezTo>
                    <a:pt x="222" y="40"/>
                    <a:pt x="218" y="44"/>
                    <a:pt x="212" y="44"/>
                  </a:cubicBezTo>
                  <a:close/>
                </a:path>
              </a:pathLst>
            </a:custGeom>
            <a:solidFill>
              <a:srgbClr val="707072"/>
            </a:solidFill>
            <a:ln w="12700">
              <a:noFill/>
            </a:ln>
          </p:spPr>
          <p:txBody>
            <a:bodyPr vert="horz" wrap="square" lIns="91416" tIns="45708" rIns="91416" bIns="45708" numCol="1" anchor="t" anchorCtr="0" compatLnSpc="1">
              <a:prstTxWarp prst="textNoShape">
                <a:avLst/>
              </a:prstTxWarp>
            </a:bodyPr>
            <a:lstStyle/>
            <a:p>
              <a:pPr defTabSz="914126"/>
              <a:endParaRPr lang="en-US" sz="1799" kern="0">
                <a:solidFill>
                  <a:sysClr val="windowText" lastClr="000000"/>
                </a:solidFill>
              </a:endParaRPr>
            </a:p>
          </p:txBody>
        </p:sp>
        <p:cxnSp>
          <p:nvCxnSpPr>
            <p:cNvPr id="794" name="Straight Connector 793"/>
            <p:cNvCxnSpPr/>
            <p:nvPr/>
          </p:nvCxnSpPr>
          <p:spPr>
            <a:xfrm flipV="1">
              <a:off x="9198091" y="1978964"/>
              <a:ext cx="0" cy="1280160"/>
            </a:xfrm>
            <a:prstGeom prst="line">
              <a:avLst/>
            </a:prstGeom>
            <a:noFill/>
            <a:ln w="38100" cap="rnd" cmpd="sng" algn="ctr">
              <a:solidFill>
                <a:schemeClr val="tx2">
                  <a:lumMod val="50000"/>
                  <a:lumOff val="50000"/>
                </a:schemeClr>
              </a:solidFill>
              <a:prstDash val="sysDot"/>
              <a:miter lim="800000"/>
              <a:headEnd type="triangle" w="med" len="med"/>
              <a:tailEnd type="triangle" w="med" len="med"/>
            </a:ln>
            <a:effectLst/>
          </p:spPr>
        </p:cxnSp>
        <p:sp>
          <p:nvSpPr>
            <p:cNvPr id="795" name="Rectangle 794"/>
            <p:cNvSpPr/>
            <p:nvPr/>
          </p:nvSpPr>
          <p:spPr>
            <a:xfrm flipH="1">
              <a:off x="8750621" y="1154007"/>
              <a:ext cx="865620" cy="369332"/>
            </a:xfrm>
            <a:prstGeom prst="rect">
              <a:avLst/>
            </a:prstGeom>
          </p:spPr>
          <p:txBody>
            <a:bodyPr wrap="square" anchor="ctr">
              <a:spAutoFit/>
            </a:bodyPr>
            <a:lstStyle/>
            <a:p>
              <a:pPr algn="ctr">
                <a:lnSpc>
                  <a:spcPct val="90000"/>
                </a:lnSpc>
              </a:pPr>
              <a:r>
                <a:rPr lang="en-US" sz="1000" dirty="0">
                  <a:solidFill>
                    <a:sysClr val="windowText" lastClr="000000"/>
                  </a:solidFill>
                </a:rPr>
                <a:t>Cloud Sandbox</a:t>
              </a:r>
            </a:p>
          </p:txBody>
        </p:sp>
      </p:grpSp>
      <p:grpSp>
        <p:nvGrpSpPr>
          <p:cNvPr id="796" name="Group 795"/>
          <p:cNvGrpSpPr/>
          <p:nvPr/>
        </p:nvGrpSpPr>
        <p:grpSpPr>
          <a:xfrm>
            <a:off x="9466507" y="1517706"/>
            <a:ext cx="865620" cy="1955993"/>
            <a:chOff x="9466507" y="1517706"/>
            <a:chExt cx="865620" cy="1955993"/>
          </a:xfrm>
        </p:grpSpPr>
        <p:sp>
          <p:nvSpPr>
            <p:cNvPr id="797" name="Rectangle 796"/>
            <p:cNvSpPr/>
            <p:nvPr/>
          </p:nvSpPr>
          <p:spPr>
            <a:xfrm rot="5400000" flipV="1">
              <a:off x="9399534" y="2851701"/>
              <a:ext cx="1018631" cy="225366"/>
            </a:xfrm>
            <a:prstGeom prst="rect">
              <a:avLst/>
            </a:prstGeom>
            <a:solidFill>
              <a:schemeClr val="bg2">
                <a:lumMod val="85000"/>
                <a:lumOff val="15000"/>
              </a:schemeClr>
            </a:solidFill>
            <a:ln w="9525">
              <a:noFill/>
              <a:miter lim="800000"/>
              <a:headEnd/>
              <a:tailEnd/>
            </a:ln>
          </p:spPr>
          <p:txBody>
            <a:bodyPr wrap="square" rtlCol="0" anchor="ctr"/>
            <a:lstStyle/>
            <a:p>
              <a:pPr algn="ctr" defTabSz="914126"/>
              <a:endParaRPr lang="en-US" sz="1799" kern="0" dirty="0">
                <a:solidFill>
                  <a:sysClr val="windowText" lastClr="000000"/>
                </a:solidFill>
              </a:endParaRPr>
            </a:p>
          </p:txBody>
        </p:sp>
        <p:sp>
          <p:nvSpPr>
            <p:cNvPr id="798" name="Freeform 211"/>
            <p:cNvSpPr>
              <a:spLocks/>
            </p:cNvSpPr>
            <p:nvPr/>
          </p:nvSpPr>
          <p:spPr bwMode="auto">
            <a:xfrm flipH="1">
              <a:off x="9507798" y="2020153"/>
              <a:ext cx="785989" cy="450722"/>
            </a:xfrm>
            <a:custGeom>
              <a:avLst/>
              <a:gdLst>
                <a:gd name="T0" fmla="*/ 2421 w 2797"/>
                <a:gd name="T1" fmla="*/ 681 h 1561"/>
                <a:gd name="T2" fmla="*/ 2422 w 2797"/>
                <a:gd name="T3" fmla="*/ 646 h 1561"/>
                <a:gd name="T4" fmla="*/ 1775 w 2797"/>
                <a:gd name="T5" fmla="*/ 0 h 1561"/>
                <a:gd name="T6" fmla="*/ 1208 w 2797"/>
                <a:gd name="T7" fmla="*/ 336 h 1561"/>
                <a:gd name="T8" fmla="*/ 915 w 2797"/>
                <a:gd name="T9" fmla="*/ 224 h 1561"/>
                <a:gd name="T10" fmla="*/ 474 w 2797"/>
                <a:gd name="T11" fmla="*/ 664 h 1561"/>
                <a:gd name="T12" fmla="*/ 475 w 2797"/>
                <a:gd name="T13" fmla="*/ 677 h 1561"/>
                <a:gd name="T14" fmla="*/ 441 w 2797"/>
                <a:gd name="T15" fmla="*/ 676 h 1561"/>
                <a:gd name="T16" fmla="*/ 0 w 2797"/>
                <a:gd name="T17" fmla="*/ 1117 h 1561"/>
                <a:gd name="T18" fmla="*/ 415 w 2797"/>
                <a:gd name="T19" fmla="*/ 1556 h 1561"/>
                <a:gd name="T20" fmla="*/ 415 w 2797"/>
                <a:gd name="T21" fmla="*/ 1561 h 1561"/>
                <a:gd name="T22" fmla="*/ 2332 w 2797"/>
                <a:gd name="T23" fmla="*/ 1561 h 1561"/>
                <a:gd name="T24" fmla="*/ 2332 w 2797"/>
                <a:gd name="T25" fmla="*/ 1556 h 1561"/>
                <a:gd name="T26" fmla="*/ 2357 w 2797"/>
                <a:gd name="T27" fmla="*/ 1557 h 1561"/>
                <a:gd name="T28" fmla="*/ 2797 w 2797"/>
                <a:gd name="T29" fmla="*/ 1117 h 1561"/>
                <a:gd name="T30" fmla="*/ 2421 w 2797"/>
                <a:gd name="T31" fmla="*/ 681 h 1561"/>
                <a:gd name="connsiteX0" fmla="*/ 8656 w 10000"/>
                <a:gd name="connsiteY0" fmla="*/ 4363 h 10000"/>
                <a:gd name="connsiteX1" fmla="*/ 8659 w 10000"/>
                <a:gd name="connsiteY1" fmla="*/ 4138 h 10000"/>
                <a:gd name="connsiteX2" fmla="*/ 6346 w 10000"/>
                <a:gd name="connsiteY2" fmla="*/ 0 h 10000"/>
                <a:gd name="connsiteX3" fmla="*/ 4319 w 10000"/>
                <a:gd name="connsiteY3" fmla="*/ 2152 h 10000"/>
                <a:gd name="connsiteX4" fmla="*/ 3271 w 10000"/>
                <a:gd name="connsiteY4" fmla="*/ 1435 h 10000"/>
                <a:gd name="connsiteX5" fmla="*/ 1695 w 10000"/>
                <a:gd name="connsiteY5" fmla="*/ 4254 h 10000"/>
                <a:gd name="connsiteX6" fmla="*/ 1698 w 10000"/>
                <a:gd name="connsiteY6" fmla="*/ 4337 h 10000"/>
                <a:gd name="connsiteX7" fmla="*/ 1577 w 10000"/>
                <a:gd name="connsiteY7" fmla="*/ 4331 h 10000"/>
                <a:gd name="connsiteX8" fmla="*/ 0 w 10000"/>
                <a:gd name="connsiteY8" fmla="*/ 7156 h 10000"/>
                <a:gd name="connsiteX9" fmla="*/ 1484 w 10000"/>
                <a:gd name="connsiteY9" fmla="*/ 9968 h 10000"/>
                <a:gd name="connsiteX10" fmla="*/ 1484 w 10000"/>
                <a:gd name="connsiteY10" fmla="*/ 10000 h 10000"/>
                <a:gd name="connsiteX11" fmla="*/ 8338 w 10000"/>
                <a:gd name="connsiteY11" fmla="*/ 10000 h 10000"/>
                <a:gd name="connsiteX12" fmla="*/ 8427 w 10000"/>
                <a:gd name="connsiteY12" fmla="*/ 9974 h 10000"/>
                <a:gd name="connsiteX13" fmla="*/ 10000 w 10000"/>
                <a:gd name="connsiteY13" fmla="*/ 7156 h 10000"/>
                <a:gd name="connsiteX14" fmla="*/ 8656 w 10000"/>
                <a:gd name="connsiteY14" fmla="*/ 4363 h 10000"/>
                <a:gd name="connsiteX0" fmla="*/ 8656 w 10000"/>
                <a:gd name="connsiteY0" fmla="*/ 4363 h 10000"/>
                <a:gd name="connsiteX1" fmla="*/ 8659 w 10000"/>
                <a:gd name="connsiteY1" fmla="*/ 4138 h 10000"/>
                <a:gd name="connsiteX2" fmla="*/ 6346 w 10000"/>
                <a:gd name="connsiteY2" fmla="*/ 0 h 10000"/>
                <a:gd name="connsiteX3" fmla="*/ 4319 w 10000"/>
                <a:gd name="connsiteY3" fmla="*/ 2152 h 10000"/>
                <a:gd name="connsiteX4" fmla="*/ 3271 w 10000"/>
                <a:gd name="connsiteY4" fmla="*/ 1435 h 10000"/>
                <a:gd name="connsiteX5" fmla="*/ 1695 w 10000"/>
                <a:gd name="connsiteY5" fmla="*/ 4254 h 10000"/>
                <a:gd name="connsiteX6" fmla="*/ 1698 w 10000"/>
                <a:gd name="connsiteY6" fmla="*/ 4337 h 10000"/>
                <a:gd name="connsiteX7" fmla="*/ 1577 w 10000"/>
                <a:gd name="connsiteY7" fmla="*/ 4331 h 10000"/>
                <a:gd name="connsiteX8" fmla="*/ 0 w 10000"/>
                <a:gd name="connsiteY8" fmla="*/ 7156 h 10000"/>
                <a:gd name="connsiteX9" fmla="*/ 1484 w 10000"/>
                <a:gd name="connsiteY9" fmla="*/ 9968 h 10000"/>
                <a:gd name="connsiteX10" fmla="*/ 1484 w 10000"/>
                <a:gd name="connsiteY10" fmla="*/ 10000 h 10000"/>
                <a:gd name="connsiteX11" fmla="*/ 8427 w 10000"/>
                <a:gd name="connsiteY11" fmla="*/ 9974 h 10000"/>
                <a:gd name="connsiteX12" fmla="*/ 10000 w 10000"/>
                <a:gd name="connsiteY12" fmla="*/ 7156 h 10000"/>
                <a:gd name="connsiteX13" fmla="*/ 8656 w 10000"/>
                <a:gd name="connsiteY13" fmla="*/ 4363 h 10000"/>
                <a:gd name="connsiteX0" fmla="*/ 8656 w 10000"/>
                <a:gd name="connsiteY0" fmla="*/ 4363 h 9974"/>
                <a:gd name="connsiteX1" fmla="*/ 8659 w 10000"/>
                <a:gd name="connsiteY1" fmla="*/ 4138 h 9974"/>
                <a:gd name="connsiteX2" fmla="*/ 6346 w 10000"/>
                <a:gd name="connsiteY2" fmla="*/ 0 h 9974"/>
                <a:gd name="connsiteX3" fmla="*/ 4319 w 10000"/>
                <a:gd name="connsiteY3" fmla="*/ 2152 h 9974"/>
                <a:gd name="connsiteX4" fmla="*/ 3271 w 10000"/>
                <a:gd name="connsiteY4" fmla="*/ 1435 h 9974"/>
                <a:gd name="connsiteX5" fmla="*/ 1695 w 10000"/>
                <a:gd name="connsiteY5" fmla="*/ 4254 h 9974"/>
                <a:gd name="connsiteX6" fmla="*/ 1698 w 10000"/>
                <a:gd name="connsiteY6" fmla="*/ 4337 h 9974"/>
                <a:gd name="connsiteX7" fmla="*/ 1577 w 10000"/>
                <a:gd name="connsiteY7" fmla="*/ 4331 h 9974"/>
                <a:gd name="connsiteX8" fmla="*/ 0 w 10000"/>
                <a:gd name="connsiteY8" fmla="*/ 7156 h 9974"/>
                <a:gd name="connsiteX9" fmla="*/ 1484 w 10000"/>
                <a:gd name="connsiteY9" fmla="*/ 9968 h 9974"/>
                <a:gd name="connsiteX10" fmla="*/ 8427 w 10000"/>
                <a:gd name="connsiteY10" fmla="*/ 9974 h 9974"/>
                <a:gd name="connsiteX11" fmla="*/ 10000 w 10000"/>
                <a:gd name="connsiteY11" fmla="*/ 7156 h 9974"/>
                <a:gd name="connsiteX12" fmla="*/ 8656 w 10000"/>
                <a:gd name="connsiteY12" fmla="*/ 4363 h 9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000" h="9974">
                  <a:moveTo>
                    <a:pt x="8656" y="4363"/>
                  </a:moveTo>
                  <a:cubicBezTo>
                    <a:pt x="8656" y="4286"/>
                    <a:pt x="8659" y="4209"/>
                    <a:pt x="8659" y="4138"/>
                  </a:cubicBezTo>
                  <a:cubicBezTo>
                    <a:pt x="8659" y="1851"/>
                    <a:pt x="7622" y="0"/>
                    <a:pt x="6346" y="0"/>
                  </a:cubicBezTo>
                  <a:cubicBezTo>
                    <a:pt x="5474" y="0"/>
                    <a:pt x="4712" y="865"/>
                    <a:pt x="4319" y="2152"/>
                  </a:cubicBezTo>
                  <a:cubicBezTo>
                    <a:pt x="4040" y="1704"/>
                    <a:pt x="3675" y="1435"/>
                    <a:pt x="3271" y="1435"/>
                  </a:cubicBezTo>
                  <a:cubicBezTo>
                    <a:pt x="2403" y="1435"/>
                    <a:pt x="1695" y="2697"/>
                    <a:pt x="1695" y="4254"/>
                  </a:cubicBezTo>
                  <a:cubicBezTo>
                    <a:pt x="1695" y="4286"/>
                    <a:pt x="1698" y="4311"/>
                    <a:pt x="1698" y="4337"/>
                  </a:cubicBezTo>
                  <a:cubicBezTo>
                    <a:pt x="1655" y="4337"/>
                    <a:pt x="1616" y="4331"/>
                    <a:pt x="1577" y="4331"/>
                  </a:cubicBezTo>
                  <a:cubicBezTo>
                    <a:pt x="704" y="4331"/>
                    <a:pt x="0" y="5593"/>
                    <a:pt x="0" y="7156"/>
                  </a:cubicBezTo>
                  <a:cubicBezTo>
                    <a:pt x="0" y="8661"/>
                    <a:pt x="658" y="9885"/>
                    <a:pt x="1484" y="9968"/>
                  </a:cubicBezTo>
                  <a:lnTo>
                    <a:pt x="8427" y="9974"/>
                  </a:lnTo>
                  <a:cubicBezTo>
                    <a:pt x="9296" y="9974"/>
                    <a:pt x="10000" y="8712"/>
                    <a:pt x="10000" y="7156"/>
                  </a:cubicBezTo>
                  <a:cubicBezTo>
                    <a:pt x="10000" y="5734"/>
                    <a:pt x="9417" y="4561"/>
                    <a:pt x="8656" y="4363"/>
                  </a:cubicBezTo>
                  <a:close/>
                </a:path>
              </a:pathLst>
            </a:custGeom>
            <a:solidFill>
              <a:schemeClr val="bg2"/>
            </a:solidFill>
            <a:ln w="38100">
              <a:solidFill>
                <a:schemeClr val="bg1">
                  <a:lumMod val="75000"/>
                </a:schemeClr>
              </a:solidFill>
            </a:ln>
          </p:spPr>
          <p:txBody>
            <a:bodyPr vert="horz" wrap="square" lIns="91416" tIns="45708" rIns="91416" bIns="45708" numCol="1" anchor="t" anchorCtr="0" compatLnSpc="1">
              <a:prstTxWarp prst="textNoShape">
                <a:avLst/>
              </a:prstTxWarp>
            </a:bodyPr>
            <a:lstStyle/>
            <a:p>
              <a:pPr defTabSz="914126">
                <a:defRPr/>
              </a:pPr>
              <a:endParaRPr lang="en-US" sz="1100" kern="0">
                <a:solidFill>
                  <a:sysClr val="windowText" lastClr="000000"/>
                </a:solidFill>
              </a:endParaRPr>
            </a:p>
          </p:txBody>
        </p:sp>
        <p:grpSp>
          <p:nvGrpSpPr>
            <p:cNvPr id="799" name="Group 798"/>
            <p:cNvGrpSpPr/>
            <p:nvPr/>
          </p:nvGrpSpPr>
          <p:grpSpPr>
            <a:xfrm flipV="1">
              <a:off x="9648829" y="2247846"/>
              <a:ext cx="520044" cy="155332"/>
              <a:chOff x="5173543" y="1992208"/>
              <a:chExt cx="1366378" cy="408124"/>
            </a:xfrm>
          </p:grpSpPr>
          <p:sp>
            <p:nvSpPr>
              <p:cNvPr id="802" name="Rectangle 801"/>
              <p:cNvSpPr/>
              <p:nvPr/>
            </p:nvSpPr>
            <p:spPr>
              <a:xfrm>
                <a:off x="5229225" y="2024568"/>
                <a:ext cx="1257300" cy="322842"/>
              </a:xfrm>
              <a:prstGeom prst="rect">
                <a:avLst/>
              </a:prstGeom>
              <a:solidFill>
                <a:schemeClr val="bg2"/>
              </a:solidFill>
              <a:ln w="9525">
                <a:noFill/>
                <a:miter lim="800000"/>
                <a:headEnd/>
                <a:tailEnd/>
              </a:ln>
            </p:spPr>
            <p:txBody>
              <a:bodyPr wrap="square" rtlCol="0" anchor="ctr"/>
              <a:lstStyle/>
              <a:p>
                <a:pPr algn="ctr" defTabSz="914126"/>
                <a:endParaRPr lang="en-US" sz="1799" kern="0" dirty="0">
                  <a:solidFill>
                    <a:sysClr val="windowText" lastClr="000000"/>
                  </a:solidFill>
                  <a:latin typeface="Arial"/>
                </a:endParaRPr>
              </a:p>
            </p:txBody>
          </p:sp>
          <p:sp>
            <p:nvSpPr>
              <p:cNvPr id="803" name="Freeform 13"/>
              <p:cNvSpPr>
                <a:spLocks noEditPoints="1"/>
              </p:cNvSpPr>
              <p:nvPr/>
            </p:nvSpPr>
            <p:spPr bwMode="auto">
              <a:xfrm>
                <a:off x="5173543" y="1992208"/>
                <a:ext cx="1366378" cy="408124"/>
              </a:xfrm>
              <a:custGeom>
                <a:avLst/>
                <a:gdLst>
                  <a:gd name="T0" fmla="*/ 230 w 241"/>
                  <a:gd name="T1" fmla="*/ 0 h 70"/>
                  <a:gd name="T2" fmla="*/ 11 w 241"/>
                  <a:gd name="T3" fmla="*/ 0 h 70"/>
                  <a:gd name="T4" fmla="*/ 0 w 241"/>
                  <a:gd name="T5" fmla="*/ 11 h 70"/>
                  <a:gd name="T6" fmla="*/ 0 w 241"/>
                  <a:gd name="T7" fmla="*/ 58 h 70"/>
                  <a:gd name="T8" fmla="*/ 11 w 241"/>
                  <a:gd name="T9" fmla="*/ 70 h 70"/>
                  <a:gd name="T10" fmla="*/ 230 w 241"/>
                  <a:gd name="T11" fmla="*/ 70 h 70"/>
                  <a:gd name="T12" fmla="*/ 241 w 241"/>
                  <a:gd name="T13" fmla="*/ 58 h 70"/>
                  <a:gd name="T14" fmla="*/ 241 w 241"/>
                  <a:gd name="T15" fmla="*/ 11 h 70"/>
                  <a:gd name="T16" fmla="*/ 230 w 241"/>
                  <a:gd name="T17" fmla="*/ 0 h 70"/>
                  <a:gd name="T18" fmla="*/ 163 w 241"/>
                  <a:gd name="T19" fmla="*/ 45 h 70"/>
                  <a:gd name="T20" fmla="*/ 25 w 241"/>
                  <a:gd name="T21" fmla="*/ 45 h 70"/>
                  <a:gd name="T22" fmla="*/ 25 w 241"/>
                  <a:gd name="T23" fmla="*/ 24 h 70"/>
                  <a:gd name="T24" fmla="*/ 163 w 241"/>
                  <a:gd name="T25" fmla="*/ 24 h 70"/>
                  <a:gd name="T26" fmla="*/ 163 w 241"/>
                  <a:gd name="T27" fmla="*/ 45 h 70"/>
                  <a:gd name="T28" fmla="*/ 212 w 241"/>
                  <a:gd name="T29" fmla="*/ 44 h 70"/>
                  <a:gd name="T30" fmla="*/ 202 w 241"/>
                  <a:gd name="T31" fmla="*/ 35 h 70"/>
                  <a:gd name="T32" fmla="*/ 212 w 241"/>
                  <a:gd name="T33" fmla="*/ 25 h 70"/>
                  <a:gd name="T34" fmla="*/ 222 w 241"/>
                  <a:gd name="T35" fmla="*/ 35 h 70"/>
                  <a:gd name="T36" fmla="*/ 212 w 241"/>
                  <a:gd name="T37" fmla="*/ 44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41" h="70">
                    <a:moveTo>
                      <a:pt x="230" y="0"/>
                    </a:moveTo>
                    <a:cubicBezTo>
                      <a:pt x="11" y="0"/>
                      <a:pt x="11" y="0"/>
                      <a:pt x="11" y="0"/>
                    </a:cubicBezTo>
                    <a:cubicBezTo>
                      <a:pt x="5" y="0"/>
                      <a:pt x="0" y="5"/>
                      <a:pt x="0" y="11"/>
                    </a:cubicBezTo>
                    <a:cubicBezTo>
                      <a:pt x="0" y="58"/>
                      <a:pt x="0" y="58"/>
                      <a:pt x="0" y="58"/>
                    </a:cubicBezTo>
                    <a:cubicBezTo>
                      <a:pt x="0" y="65"/>
                      <a:pt x="5" y="70"/>
                      <a:pt x="11" y="70"/>
                    </a:cubicBezTo>
                    <a:cubicBezTo>
                      <a:pt x="230" y="70"/>
                      <a:pt x="230" y="70"/>
                      <a:pt x="230" y="70"/>
                    </a:cubicBezTo>
                    <a:cubicBezTo>
                      <a:pt x="236" y="70"/>
                      <a:pt x="241" y="65"/>
                      <a:pt x="241" y="58"/>
                    </a:cubicBezTo>
                    <a:cubicBezTo>
                      <a:pt x="241" y="11"/>
                      <a:pt x="241" y="11"/>
                      <a:pt x="241" y="11"/>
                    </a:cubicBezTo>
                    <a:cubicBezTo>
                      <a:pt x="241" y="5"/>
                      <a:pt x="236" y="0"/>
                      <a:pt x="230" y="0"/>
                    </a:cubicBezTo>
                    <a:close/>
                    <a:moveTo>
                      <a:pt x="163" y="45"/>
                    </a:moveTo>
                    <a:cubicBezTo>
                      <a:pt x="25" y="45"/>
                      <a:pt x="25" y="45"/>
                      <a:pt x="25" y="45"/>
                    </a:cubicBezTo>
                    <a:cubicBezTo>
                      <a:pt x="25" y="24"/>
                      <a:pt x="25" y="24"/>
                      <a:pt x="25" y="24"/>
                    </a:cubicBezTo>
                    <a:cubicBezTo>
                      <a:pt x="163" y="24"/>
                      <a:pt x="163" y="24"/>
                      <a:pt x="163" y="24"/>
                    </a:cubicBezTo>
                    <a:lnTo>
                      <a:pt x="163" y="45"/>
                    </a:lnTo>
                    <a:close/>
                    <a:moveTo>
                      <a:pt x="212" y="44"/>
                    </a:moveTo>
                    <a:cubicBezTo>
                      <a:pt x="207" y="44"/>
                      <a:pt x="202" y="40"/>
                      <a:pt x="202" y="35"/>
                    </a:cubicBezTo>
                    <a:cubicBezTo>
                      <a:pt x="202" y="29"/>
                      <a:pt x="207" y="25"/>
                      <a:pt x="212" y="25"/>
                    </a:cubicBezTo>
                    <a:cubicBezTo>
                      <a:pt x="218" y="25"/>
                      <a:pt x="222" y="29"/>
                      <a:pt x="222" y="35"/>
                    </a:cubicBezTo>
                    <a:cubicBezTo>
                      <a:pt x="222" y="40"/>
                      <a:pt x="218" y="44"/>
                      <a:pt x="212" y="44"/>
                    </a:cubicBezTo>
                    <a:close/>
                  </a:path>
                </a:pathLst>
              </a:custGeom>
              <a:solidFill>
                <a:srgbClr val="707072"/>
              </a:solidFill>
              <a:ln w="12700">
                <a:noFill/>
              </a:ln>
            </p:spPr>
            <p:txBody>
              <a:bodyPr vert="horz" wrap="square" lIns="91416" tIns="45708" rIns="91416" bIns="45708" numCol="1" anchor="t" anchorCtr="0" compatLnSpc="1">
                <a:prstTxWarp prst="textNoShape">
                  <a:avLst/>
                </a:prstTxWarp>
              </a:bodyPr>
              <a:lstStyle/>
              <a:p>
                <a:pPr defTabSz="914126"/>
                <a:endParaRPr lang="en-US" sz="1799" kern="0">
                  <a:solidFill>
                    <a:sysClr val="windowText" lastClr="000000"/>
                  </a:solidFill>
                </a:endParaRPr>
              </a:p>
            </p:txBody>
          </p:sp>
        </p:grpSp>
        <p:cxnSp>
          <p:nvCxnSpPr>
            <p:cNvPr id="800" name="Straight Connector 799"/>
            <p:cNvCxnSpPr/>
            <p:nvPr/>
          </p:nvCxnSpPr>
          <p:spPr>
            <a:xfrm flipV="1">
              <a:off x="9908849" y="2495550"/>
              <a:ext cx="0" cy="771482"/>
            </a:xfrm>
            <a:prstGeom prst="line">
              <a:avLst/>
            </a:prstGeom>
            <a:noFill/>
            <a:ln w="38100" cap="rnd" cmpd="sng" algn="ctr">
              <a:solidFill>
                <a:schemeClr val="tx2">
                  <a:lumMod val="50000"/>
                  <a:lumOff val="50000"/>
                </a:schemeClr>
              </a:solidFill>
              <a:prstDash val="sysDot"/>
              <a:miter lim="800000"/>
              <a:headEnd type="triangle" w="med" len="med"/>
              <a:tailEnd type="triangle" w="med" len="med"/>
            </a:ln>
            <a:effectLst/>
          </p:spPr>
        </p:cxnSp>
        <p:sp>
          <p:nvSpPr>
            <p:cNvPr id="801" name="Rectangle 800"/>
            <p:cNvSpPr/>
            <p:nvPr/>
          </p:nvSpPr>
          <p:spPr>
            <a:xfrm flipH="1">
              <a:off x="9466507" y="1517706"/>
              <a:ext cx="865620" cy="507831"/>
            </a:xfrm>
            <a:prstGeom prst="rect">
              <a:avLst/>
            </a:prstGeom>
          </p:spPr>
          <p:txBody>
            <a:bodyPr wrap="square" anchor="ctr">
              <a:spAutoFit/>
            </a:bodyPr>
            <a:lstStyle/>
            <a:p>
              <a:pPr algn="ctr">
                <a:lnSpc>
                  <a:spcPct val="90000"/>
                </a:lnSpc>
              </a:pPr>
              <a:r>
                <a:rPr lang="en-US" sz="1000" dirty="0">
                  <a:solidFill>
                    <a:sysClr val="windowText" lastClr="000000"/>
                  </a:solidFill>
                </a:rPr>
                <a:t>Cyber Security Services</a:t>
              </a:r>
            </a:p>
          </p:txBody>
        </p:sp>
      </p:grpSp>
      <p:grpSp>
        <p:nvGrpSpPr>
          <p:cNvPr id="804" name="Group 803"/>
          <p:cNvGrpSpPr/>
          <p:nvPr/>
        </p:nvGrpSpPr>
        <p:grpSpPr>
          <a:xfrm>
            <a:off x="10145081" y="1223257"/>
            <a:ext cx="865620" cy="2241741"/>
            <a:chOff x="10145081" y="1223257"/>
            <a:chExt cx="865620" cy="2241741"/>
          </a:xfrm>
        </p:grpSpPr>
        <p:grpSp>
          <p:nvGrpSpPr>
            <p:cNvPr id="805" name="Group 804"/>
            <p:cNvGrpSpPr/>
            <p:nvPr/>
          </p:nvGrpSpPr>
          <p:grpSpPr>
            <a:xfrm>
              <a:off x="10212693" y="1507903"/>
              <a:ext cx="785989" cy="1957095"/>
              <a:chOff x="10212693" y="1507903"/>
              <a:chExt cx="785989" cy="1957095"/>
            </a:xfrm>
          </p:grpSpPr>
          <p:sp>
            <p:nvSpPr>
              <p:cNvPr id="807" name="Rectangle 806"/>
              <p:cNvSpPr/>
              <p:nvPr/>
            </p:nvSpPr>
            <p:spPr>
              <a:xfrm rot="5400000" flipV="1">
                <a:off x="9830015" y="2589779"/>
                <a:ext cx="1525073" cy="225366"/>
              </a:xfrm>
              <a:prstGeom prst="rect">
                <a:avLst/>
              </a:prstGeom>
              <a:solidFill>
                <a:schemeClr val="bg2">
                  <a:lumMod val="85000"/>
                  <a:lumOff val="15000"/>
                </a:schemeClr>
              </a:solidFill>
              <a:ln w="9525">
                <a:noFill/>
                <a:miter lim="800000"/>
                <a:headEnd/>
                <a:tailEnd/>
              </a:ln>
            </p:spPr>
            <p:txBody>
              <a:bodyPr wrap="square" rtlCol="0" anchor="ctr"/>
              <a:lstStyle/>
              <a:p>
                <a:pPr algn="ctr" defTabSz="914126"/>
                <a:endParaRPr lang="en-US" sz="1799" kern="0" dirty="0">
                  <a:solidFill>
                    <a:sysClr val="windowText" lastClr="000000"/>
                  </a:solidFill>
                </a:endParaRPr>
              </a:p>
            </p:txBody>
          </p:sp>
          <p:sp>
            <p:nvSpPr>
              <p:cNvPr id="808" name="Freeform 211"/>
              <p:cNvSpPr>
                <a:spLocks/>
              </p:cNvSpPr>
              <p:nvPr/>
            </p:nvSpPr>
            <p:spPr bwMode="auto">
              <a:xfrm flipH="1">
                <a:off x="10212693" y="1507903"/>
                <a:ext cx="785989" cy="450722"/>
              </a:xfrm>
              <a:custGeom>
                <a:avLst/>
                <a:gdLst>
                  <a:gd name="T0" fmla="*/ 2421 w 2797"/>
                  <a:gd name="T1" fmla="*/ 681 h 1561"/>
                  <a:gd name="T2" fmla="*/ 2422 w 2797"/>
                  <a:gd name="T3" fmla="*/ 646 h 1561"/>
                  <a:gd name="T4" fmla="*/ 1775 w 2797"/>
                  <a:gd name="T5" fmla="*/ 0 h 1561"/>
                  <a:gd name="T6" fmla="*/ 1208 w 2797"/>
                  <a:gd name="T7" fmla="*/ 336 h 1561"/>
                  <a:gd name="T8" fmla="*/ 915 w 2797"/>
                  <a:gd name="T9" fmla="*/ 224 h 1561"/>
                  <a:gd name="T10" fmla="*/ 474 w 2797"/>
                  <a:gd name="T11" fmla="*/ 664 h 1561"/>
                  <a:gd name="T12" fmla="*/ 475 w 2797"/>
                  <a:gd name="T13" fmla="*/ 677 h 1561"/>
                  <a:gd name="T14" fmla="*/ 441 w 2797"/>
                  <a:gd name="T15" fmla="*/ 676 h 1561"/>
                  <a:gd name="T16" fmla="*/ 0 w 2797"/>
                  <a:gd name="T17" fmla="*/ 1117 h 1561"/>
                  <a:gd name="T18" fmla="*/ 415 w 2797"/>
                  <a:gd name="T19" fmla="*/ 1556 h 1561"/>
                  <a:gd name="T20" fmla="*/ 415 w 2797"/>
                  <a:gd name="T21" fmla="*/ 1561 h 1561"/>
                  <a:gd name="T22" fmla="*/ 2332 w 2797"/>
                  <a:gd name="T23" fmla="*/ 1561 h 1561"/>
                  <a:gd name="T24" fmla="*/ 2332 w 2797"/>
                  <a:gd name="T25" fmla="*/ 1556 h 1561"/>
                  <a:gd name="T26" fmla="*/ 2357 w 2797"/>
                  <a:gd name="T27" fmla="*/ 1557 h 1561"/>
                  <a:gd name="T28" fmla="*/ 2797 w 2797"/>
                  <a:gd name="T29" fmla="*/ 1117 h 1561"/>
                  <a:gd name="T30" fmla="*/ 2421 w 2797"/>
                  <a:gd name="T31" fmla="*/ 681 h 1561"/>
                  <a:gd name="connsiteX0" fmla="*/ 8656 w 10000"/>
                  <a:gd name="connsiteY0" fmla="*/ 4363 h 10000"/>
                  <a:gd name="connsiteX1" fmla="*/ 8659 w 10000"/>
                  <a:gd name="connsiteY1" fmla="*/ 4138 h 10000"/>
                  <a:gd name="connsiteX2" fmla="*/ 6346 w 10000"/>
                  <a:gd name="connsiteY2" fmla="*/ 0 h 10000"/>
                  <a:gd name="connsiteX3" fmla="*/ 4319 w 10000"/>
                  <a:gd name="connsiteY3" fmla="*/ 2152 h 10000"/>
                  <a:gd name="connsiteX4" fmla="*/ 3271 w 10000"/>
                  <a:gd name="connsiteY4" fmla="*/ 1435 h 10000"/>
                  <a:gd name="connsiteX5" fmla="*/ 1695 w 10000"/>
                  <a:gd name="connsiteY5" fmla="*/ 4254 h 10000"/>
                  <a:gd name="connsiteX6" fmla="*/ 1698 w 10000"/>
                  <a:gd name="connsiteY6" fmla="*/ 4337 h 10000"/>
                  <a:gd name="connsiteX7" fmla="*/ 1577 w 10000"/>
                  <a:gd name="connsiteY7" fmla="*/ 4331 h 10000"/>
                  <a:gd name="connsiteX8" fmla="*/ 0 w 10000"/>
                  <a:gd name="connsiteY8" fmla="*/ 7156 h 10000"/>
                  <a:gd name="connsiteX9" fmla="*/ 1484 w 10000"/>
                  <a:gd name="connsiteY9" fmla="*/ 9968 h 10000"/>
                  <a:gd name="connsiteX10" fmla="*/ 1484 w 10000"/>
                  <a:gd name="connsiteY10" fmla="*/ 10000 h 10000"/>
                  <a:gd name="connsiteX11" fmla="*/ 8338 w 10000"/>
                  <a:gd name="connsiteY11" fmla="*/ 10000 h 10000"/>
                  <a:gd name="connsiteX12" fmla="*/ 8427 w 10000"/>
                  <a:gd name="connsiteY12" fmla="*/ 9974 h 10000"/>
                  <a:gd name="connsiteX13" fmla="*/ 10000 w 10000"/>
                  <a:gd name="connsiteY13" fmla="*/ 7156 h 10000"/>
                  <a:gd name="connsiteX14" fmla="*/ 8656 w 10000"/>
                  <a:gd name="connsiteY14" fmla="*/ 4363 h 10000"/>
                  <a:gd name="connsiteX0" fmla="*/ 8656 w 10000"/>
                  <a:gd name="connsiteY0" fmla="*/ 4363 h 10000"/>
                  <a:gd name="connsiteX1" fmla="*/ 8659 w 10000"/>
                  <a:gd name="connsiteY1" fmla="*/ 4138 h 10000"/>
                  <a:gd name="connsiteX2" fmla="*/ 6346 w 10000"/>
                  <a:gd name="connsiteY2" fmla="*/ 0 h 10000"/>
                  <a:gd name="connsiteX3" fmla="*/ 4319 w 10000"/>
                  <a:gd name="connsiteY3" fmla="*/ 2152 h 10000"/>
                  <a:gd name="connsiteX4" fmla="*/ 3271 w 10000"/>
                  <a:gd name="connsiteY4" fmla="*/ 1435 h 10000"/>
                  <a:gd name="connsiteX5" fmla="*/ 1695 w 10000"/>
                  <a:gd name="connsiteY5" fmla="*/ 4254 h 10000"/>
                  <a:gd name="connsiteX6" fmla="*/ 1698 w 10000"/>
                  <a:gd name="connsiteY6" fmla="*/ 4337 h 10000"/>
                  <a:gd name="connsiteX7" fmla="*/ 1577 w 10000"/>
                  <a:gd name="connsiteY7" fmla="*/ 4331 h 10000"/>
                  <a:gd name="connsiteX8" fmla="*/ 0 w 10000"/>
                  <a:gd name="connsiteY8" fmla="*/ 7156 h 10000"/>
                  <a:gd name="connsiteX9" fmla="*/ 1484 w 10000"/>
                  <a:gd name="connsiteY9" fmla="*/ 9968 h 10000"/>
                  <a:gd name="connsiteX10" fmla="*/ 1484 w 10000"/>
                  <a:gd name="connsiteY10" fmla="*/ 10000 h 10000"/>
                  <a:gd name="connsiteX11" fmla="*/ 8427 w 10000"/>
                  <a:gd name="connsiteY11" fmla="*/ 9974 h 10000"/>
                  <a:gd name="connsiteX12" fmla="*/ 10000 w 10000"/>
                  <a:gd name="connsiteY12" fmla="*/ 7156 h 10000"/>
                  <a:gd name="connsiteX13" fmla="*/ 8656 w 10000"/>
                  <a:gd name="connsiteY13" fmla="*/ 4363 h 10000"/>
                  <a:gd name="connsiteX0" fmla="*/ 8656 w 10000"/>
                  <a:gd name="connsiteY0" fmla="*/ 4363 h 9974"/>
                  <a:gd name="connsiteX1" fmla="*/ 8659 w 10000"/>
                  <a:gd name="connsiteY1" fmla="*/ 4138 h 9974"/>
                  <a:gd name="connsiteX2" fmla="*/ 6346 w 10000"/>
                  <a:gd name="connsiteY2" fmla="*/ 0 h 9974"/>
                  <a:gd name="connsiteX3" fmla="*/ 4319 w 10000"/>
                  <a:gd name="connsiteY3" fmla="*/ 2152 h 9974"/>
                  <a:gd name="connsiteX4" fmla="*/ 3271 w 10000"/>
                  <a:gd name="connsiteY4" fmla="*/ 1435 h 9974"/>
                  <a:gd name="connsiteX5" fmla="*/ 1695 w 10000"/>
                  <a:gd name="connsiteY5" fmla="*/ 4254 h 9974"/>
                  <a:gd name="connsiteX6" fmla="*/ 1698 w 10000"/>
                  <a:gd name="connsiteY6" fmla="*/ 4337 h 9974"/>
                  <a:gd name="connsiteX7" fmla="*/ 1577 w 10000"/>
                  <a:gd name="connsiteY7" fmla="*/ 4331 h 9974"/>
                  <a:gd name="connsiteX8" fmla="*/ 0 w 10000"/>
                  <a:gd name="connsiteY8" fmla="*/ 7156 h 9974"/>
                  <a:gd name="connsiteX9" fmla="*/ 1484 w 10000"/>
                  <a:gd name="connsiteY9" fmla="*/ 9968 h 9974"/>
                  <a:gd name="connsiteX10" fmla="*/ 8427 w 10000"/>
                  <a:gd name="connsiteY10" fmla="*/ 9974 h 9974"/>
                  <a:gd name="connsiteX11" fmla="*/ 10000 w 10000"/>
                  <a:gd name="connsiteY11" fmla="*/ 7156 h 9974"/>
                  <a:gd name="connsiteX12" fmla="*/ 8656 w 10000"/>
                  <a:gd name="connsiteY12" fmla="*/ 4363 h 9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000" h="9974">
                    <a:moveTo>
                      <a:pt x="8656" y="4363"/>
                    </a:moveTo>
                    <a:cubicBezTo>
                      <a:pt x="8656" y="4286"/>
                      <a:pt x="8659" y="4209"/>
                      <a:pt x="8659" y="4138"/>
                    </a:cubicBezTo>
                    <a:cubicBezTo>
                      <a:pt x="8659" y="1851"/>
                      <a:pt x="7622" y="0"/>
                      <a:pt x="6346" y="0"/>
                    </a:cubicBezTo>
                    <a:cubicBezTo>
                      <a:pt x="5474" y="0"/>
                      <a:pt x="4712" y="865"/>
                      <a:pt x="4319" y="2152"/>
                    </a:cubicBezTo>
                    <a:cubicBezTo>
                      <a:pt x="4040" y="1704"/>
                      <a:pt x="3675" y="1435"/>
                      <a:pt x="3271" y="1435"/>
                    </a:cubicBezTo>
                    <a:cubicBezTo>
                      <a:pt x="2403" y="1435"/>
                      <a:pt x="1695" y="2697"/>
                      <a:pt x="1695" y="4254"/>
                    </a:cubicBezTo>
                    <a:cubicBezTo>
                      <a:pt x="1695" y="4286"/>
                      <a:pt x="1698" y="4311"/>
                      <a:pt x="1698" y="4337"/>
                    </a:cubicBezTo>
                    <a:cubicBezTo>
                      <a:pt x="1655" y="4337"/>
                      <a:pt x="1616" y="4331"/>
                      <a:pt x="1577" y="4331"/>
                    </a:cubicBezTo>
                    <a:cubicBezTo>
                      <a:pt x="704" y="4331"/>
                      <a:pt x="0" y="5593"/>
                      <a:pt x="0" y="7156"/>
                    </a:cubicBezTo>
                    <a:cubicBezTo>
                      <a:pt x="0" y="8661"/>
                      <a:pt x="658" y="9885"/>
                      <a:pt x="1484" y="9968"/>
                    </a:cubicBezTo>
                    <a:lnTo>
                      <a:pt x="8427" y="9974"/>
                    </a:lnTo>
                    <a:cubicBezTo>
                      <a:pt x="9296" y="9974"/>
                      <a:pt x="10000" y="8712"/>
                      <a:pt x="10000" y="7156"/>
                    </a:cubicBezTo>
                    <a:cubicBezTo>
                      <a:pt x="10000" y="5734"/>
                      <a:pt x="9417" y="4561"/>
                      <a:pt x="8656" y="4363"/>
                    </a:cubicBezTo>
                    <a:close/>
                  </a:path>
                </a:pathLst>
              </a:custGeom>
              <a:solidFill>
                <a:schemeClr val="bg2"/>
              </a:solidFill>
              <a:ln w="38100">
                <a:solidFill>
                  <a:schemeClr val="bg1">
                    <a:lumMod val="75000"/>
                  </a:schemeClr>
                </a:solidFill>
              </a:ln>
            </p:spPr>
            <p:txBody>
              <a:bodyPr vert="horz" wrap="square" lIns="91416" tIns="45708" rIns="91416" bIns="45708" numCol="1" anchor="t" anchorCtr="0" compatLnSpc="1">
                <a:prstTxWarp prst="textNoShape">
                  <a:avLst/>
                </a:prstTxWarp>
              </a:bodyPr>
              <a:lstStyle/>
              <a:p>
                <a:pPr defTabSz="914126">
                  <a:defRPr/>
                </a:pPr>
                <a:endParaRPr lang="en-US" sz="1100" kern="0">
                  <a:solidFill>
                    <a:sysClr val="windowText" lastClr="000000"/>
                  </a:solidFill>
                </a:endParaRPr>
              </a:p>
            </p:txBody>
          </p:sp>
          <p:sp>
            <p:nvSpPr>
              <p:cNvPr id="809" name="Rectangle 808"/>
              <p:cNvSpPr/>
              <p:nvPr/>
            </p:nvSpPr>
            <p:spPr>
              <a:xfrm flipV="1">
                <a:off x="10353724" y="1748687"/>
                <a:ext cx="478529" cy="122874"/>
              </a:xfrm>
              <a:prstGeom prst="rect">
                <a:avLst/>
              </a:prstGeom>
              <a:solidFill>
                <a:schemeClr val="bg2"/>
              </a:solidFill>
              <a:ln w="9525">
                <a:noFill/>
                <a:miter lim="800000"/>
                <a:headEnd/>
                <a:tailEnd/>
              </a:ln>
            </p:spPr>
            <p:txBody>
              <a:bodyPr wrap="square" rtlCol="0" anchor="ctr"/>
              <a:lstStyle/>
              <a:p>
                <a:pPr algn="ctr" defTabSz="914126"/>
                <a:endParaRPr lang="en-US" sz="1799" kern="0" dirty="0">
                  <a:solidFill>
                    <a:sysClr val="windowText" lastClr="000000"/>
                  </a:solidFill>
                  <a:latin typeface="Arial"/>
                </a:endParaRPr>
              </a:p>
            </p:txBody>
          </p:sp>
          <p:sp>
            <p:nvSpPr>
              <p:cNvPr id="810" name="Freeform 13"/>
              <p:cNvSpPr>
                <a:spLocks noEditPoints="1"/>
              </p:cNvSpPr>
              <p:nvPr/>
            </p:nvSpPr>
            <p:spPr bwMode="auto">
              <a:xfrm flipV="1">
                <a:off x="10332531" y="1728545"/>
                <a:ext cx="520044" cy="155332"/>
              </a:xfrm>
              <a:custGeom>
                <a:avLst/>
                <a:gdLst>
                  <a:gd name="T0" fmla="*/ 230 w 241"/>
                  <a:gd name="T1" fmla="*/ 0 h 70"/>
                  <a:gd name="T2" fmla="*/ 11 w 241"/>
                  <a:gd name="T3" fmla="*/ 0 h 70"/>
                  <a:gd name="T4" fmla="*/ 0 w 241"/>
                  <a:gd name="T5" fmla="*/ 11 h 70"/>
                  <a:gd name="T6" fmla="*/ 0 w 241"/>
                  <a:gd name="T7" fmla="*/ 58 h 70"/>
                  <a:gd name="T8" fmla="*/ 11 w 241"/>
                  <a:gd name="T9" fmla="*/ 70 h 70"/>
                  <a:gd name="T10" fmla="*/ 230 w 241"/>
                  <a:gd name="T11" fmla="*/ 70 h 70"/>
                  <a:gd name="T12" fmla="*/ 241 w 241"/>
                  <a:gd name="T13" fmla="*/ 58 h 70"/>
                  <a:gd name="T14" fmla="*/ 241 w 241"/>
                  <a:gd name="T15" fmla="*/ 11 h 70"/>
                  <a:gd name="T16" fmla="*/ 230 w 241"/>
                  <a:gd name="T17" fmla="*/ 0 h 70"/>
                  <a:gd name="T18" fmla="*/ 163 w 241"/>
                  <a:gd name="T19" fmla="*/ 45 h 70"/>
                  <a:gd name="T20" fmla="*/ 25 w 241"/>
                  <a:gd name="T21" fmla="*/ 45 h 70"/>
                  <a:gd name="T22" fmla="*/ 25 w 241"/>
                  <a:gd name="T23" fmla="*/ 24 h 70"/>
                  <a:gd name="T24" fmla="*/ 163 w 241"/>
                  <a:gd name="T25" fmla="*/ 24 h 70"/>
                  <a:gd name="T26" fmla="*/ 163 w 241"/>
                  <a:gd name="T27" fmla="*/ 45 h 70"/>
                  <a:gd name="T28" fmla="*/ 212 w 241"/>
                  <a:gd name="T29" fmla="*/ 44 h 70"/>
                  <a:gd name="T30" fmla="*/ 202 w 241"/>
                  <a:gd name="T31" fmla="*/ 35 h 70"/>
                  <a:gd name="T32" fmla="*/ 212 w 241"/>
                  <a:gd name="T33" fmla="*/ 25 h 70"/>
                  <a:gd name="T34" fmla="*/ 222 w 241"/>
                  <a:gd name="T35" fmla="*/ 35 h 70"/>
                  <a:gd name="T36" fmla="*/ 212 w 241"/>
                  <a:gd name="T37" fmla="*/ 44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41" h="70">
                    <a:moveTo>
                      <a:pt x="230" y="0"/>
                    </a:moveTo>
                    <a:cubicBezTo>
                      <a:pt x="11" y="0"/>
                      <a:pt x="11" y="0"/>
                      <a:pt x="11" y="0"/>
                    </a:cubicBezTo>
                    <a:cubicBezTo>
                      <a:pt x="5" y="0"/>
                      <a:pt x="0" y="5"/>
                      <a:pt x="0" y="11"/>
                    </a:cubicBezTo>
                    <a:cubicBezTo>
                      <a:pt x="0" y="58"/>
                      <a:pt x="0" y="58"/>
                      <a:pt x="0" y="58"/>
                    </a:cubicBezTo>
                    <a:cubicBezTo>
                      <a:pt x="0" y="65"/>
                      <a:pt x="5" y="70"/>
                      <a:pt x="11" y="70"/>
                    </a:cubicBezTo>
                    <a:cubicBezTo>
                      <a:pt x="230" y="70"/>
                      <a:pt x="230" y="70"/>
                      <a:pt x="230" y="70"/>
                    </a:cubicBezTo>
                    <a:cubicBezTo>
                      <a:pt x="236" y="70"/>
                      <a:pt x="241" y="65"/>
                      <a:pt x="241" y="58"/>
                    </a:cubicBezTo>
                    <a:cubicBezTo>
                      <a:pt x="241" y="11"/>
                      <a:pt x="241" y="11"/>
                      <a:pt x="241" y="11"/>
                    </a:cubicBezTo>
                    <a:cubicBezTo>
                      <a:pt x="241" y="5"/>
                      <a:pt x="236" y="0"/>
                      <a:pt x="230" y="0"/>
                    </a:cubicBezTo>
                    <a:close/>
                    <a:moveTo>
                      <a:pt x="163" y="45"/>
                    </a:moveTo>
                    <a:cubicBezTo>
                      <a:pt x="25" y="45"/>
                      <a:pt x="25" y="45"/>
                      <a:pt x="25" y="45"/>
                    </a:cubicBezTo>
                    <a:cubicBezTo>
                      <a:pt x="25" y="24"/>
                      <a:pt x="25" y="24"/>
                      <a:pt x="25" y="24"/>
                    </a:cubicBezTo>
                    <a:cubicBezTo>
                      <a:pt x="163" y="24"/>
                      <a:pt x="163" y="24"/>
                      <a:pt x="163" y="24"/>
                    </a:cubicBezTo>
                    <a:lnTo>
                      <a:pt x="163" y="45"/>
                    </a:lnTo>
                    <a:close/>
                    <a:moveTo>
                      <a:pt x="212" y="44"/>
                    </a:moveTo>
                    <a:cubicBezTo>
                      <a:pt x="207" y="44"/>
                      <a:pt x="202" y="40"/>
                      <a:pt x="202" y="35"/>
                    </a:cubicBezTo>
                    <a:cubicBezTo>
                      <a:pt x="202" y="29"/>
                      <a:pt x="207" y="25"/>
                      <a:pt x="212" y="25"/>
                    </a:cubicBezTo>
                    <a:cubicBezTo>
                      <a:pt x="218" y="25"/>
                      <a:pt x="222" y="29"/>
                      <a:pt x="222" y="35"/>
                    </a:cubicBezTo>
                    <a:cubicBezTo>
                      <a:pt x="222" y="40"/>
                      <a:pt x="218" y="44"/>
                      <a:pt x="212" y="44"/>
                    </a:cubicBezTo>
                    <a:close/>
                  </a:path>
                </a:pathLst>
              </a:custGeom>
              <a:solidFill>
                <a:srgbClr val="707072"/>
              </a:solidFill>
              <a:ln w="12700">
                <a:noFill/>
              </a:ln>
            </p:spPr>
            <p:txBody>
              <a:bodyPr vert="horz" wrap="square" lIns="91416" tIns="45708" rIns="91416" bIns="45708" numCol="1" anchor="t" anchorCtr="0" compatLnSpc="1">
                <a:prstTxWarp prst="textNoShape">
                  <a:avLst/>
                </a:prstTxWarp>
              </a:bodyPr>
              <a:lstStyle/>
              <a:p>
                <a:pPr defTabSz="914126"/>
                <a:endParaRPr lang="en-US" sz="1799" kern="0">
                  <a:solidFill>
                    <a:sysClr val="windowText" lastClr="000000"/>
                  </a:solidFill>
                </a:endParaRPr>
              </a:p>
            </p:txBody>
          </p:sp>
          <p:cxnSp>
            <p:nvCxnSpPr>
              <p:cNvPr id="811" name="Straight Connector 810"/>
              <p:cNvCxnSpPr/>
              <p:nvPr/>
            </p:nvCxnSpPr>
            <p:spPr>
              <a:xfrm flipV="1">
                <a:off x="10592551" y="1978964"/>
                <a:ext cx="0" cy="1280160"/>
              </a:xfrm>
              <a:prstGeom prst="line">
                <a:avLst/>
              </a:prstGeom>
              <a:noFill/>
              <a:ln w="38100" cap="rnd" cmpd="sng" algn="ctr">
                <a:solidFill>
                  <a:schemeClr val="tx2">
                    <a:lumMod val="50000"/>
                    <a:lumOff val="50000"/>
                  </a:schemeClr>
                </a:solidFill>
                <a:prstDash val="sysDot"/>
                <a:miter lim="800000"/>
                <a:headEnd type="triangle" w="med" len="med"/>
                <a:tailEnd type="triangle" w="med" len="med"/>
              </a:ln>
              <a:effectLst/>
            </p:spPr>
          </p:cxnSp>
        </p:grpSp>
        <p:sp>
          <p:nvSpPr>
            <p:cNvPr id="806" name="Rectangle 805"/>
            <p:cNvSpPr/>
            <p:nvPr/>
          </p:nvSpPr>
          <p:spPr>
            <a:xfrm flipH="1">
              <a:off x="10145081" y="1223257"/>
              <a:ext cx="865620" cy="230832"/>
            </a:xfrm>
            <a:prstGeom prst="rect">
              <a:avLst/>
            </a:prstGeom>
          </p:spPr>
          <p:txBody>
            <a:bodyPr wrap="square" anchor="ctr">
              <a:spAutoFit/>
            </a:bodyPr>
            <a:lstStyle/>
            <a:p>
              <a:pPr algn="ctr">
                <a:lnSpc>
                  <a:spcPct val="90000"/>
                </a:lnSpc>
              </a:pPr>
              <a:r>
                <a:rPr lang="en-US" sz="1000" dirty="0">
                  <a:solidFill>
                    <a:sysClr val="windowText" lastClr="000000"/>
                  </a:solidFill>
                </a:rPr>
                <a:t>Encryption</a:t>
              </a:r>
            </a:p>
          </p:txBody>
        </p:sp>
      </p:grpSp>
      <p:grpSp>
        <p:nvGrpSpPr>
          <p:cNvPr id="812" name="Group 811"/>
          <p:cNvGrpSpPr/>
          <p:nvPr/>
        </p:nvGrpSpPr>
        <p:grpSpPr>
          <a:xfrm>
            <a:off x="8858906" y="3375040"/>
            <a:ext cx="1308266" cy="2061925"/>
            <a:chOff x="7601250" y="3348275"/>
            <a:chExt cx="1308266" cy="2061925"/>
          </a:xfrm>
        </p:grpSpPr>
        <p:sp>
          <p:nvSpPr>
            <p:cNvPr id="813" name="Rectangle 812"/>
            <p:cNvSpPr/>
            <p:nvPr/>
          </p:nvSpPr>
          <p:spPr>
            <a:xfrm rot="16200000">
              <a:off x="7472205" y="4026548"/>
              <a:ext cx="1581912" cy="225366"/>
            </a:xfrm>
            <a:prstGeom prst="rect">
              <a:avLst/>
            </a:prstGeom>
            <a:solidFill>
              <a:schemeClr val="bg2">
                <a:lumMod val="85000"/>
                <a:lumOff val="15000"/>
              </a:schemeClr>
            </a:solidFill>
            <a:ln w="9525">
              <a:noFill/>
              <a:miter lim="800000"/>
              <a:headEnd/>
              <a:tailEnd/>
            </a:ln>
          </p:spPr>
          <p:txBody>
            <a:bodyPr wrap="square" rtlCol="0" anchor="ctr"/>
            <a:lstStyle/>
            <a:p>
              <a:pPr algn="ctr" defTabSz="914126"/>
              <a:endParaRPr lang="en-US" sz="1799" kern="0" dirty="0">
                <a:solidFill>
                  <a:sysClr val="windowText" lastClr="000000"/>
                </a:solidFill>
              </a:endParaRPr>
            </a:p>
          </p:txBody>
        </p:sp>
        <p:sp>
          <p:nvSpPr>
            <p:cNvPr id="814" name="Rectangle 813"/>
            <p:cNvSpPr/>
            <p:nvPr/>
          </p:nvSpPr>
          <p:spPr>
            <a:xfrm>
              <a:off x="8024333" y="4848146"/>
              <a:ext cx="478529" cy="122874"/>
            </a:xfrm>
            <a:prstGeom prst="rect">
              <a:avLst/>
            </a:prstGeom>
            <a:solidFill>
              <a:schemeClr val="bg2"/>
            </a:solidFill>
            <a:ln w="9525">
              <a:noFill/>
              <a:miter lim="800000"/>
              <a:headEnd/>
              <a:tailEnd/>
            </a:ln>
          </p:spPr>
          <p:txBody>
            <a:bodyPr wrap="square" rtlCol="0" anchor="ctr"/>
            <a:lstStyle/>
            <a:p>
              <a:pPr algn="ctr" defTabSz="914126"/>
              <a:endParaRPr lang="en-US" sz="1799" kern="0" dirty="0">
                <a:solidFill>
                  <a:sysClr val="windowText" lastClr="000000"/>
                </a:solidFill>
                <a:latin typeface="Arial"/>
              </a:endParaRPr>
            </a:p>
          </p:txBody>
        </p:sp>
        <p:sp>
          <p:nvSpPr>
            <p:cNvPr id="815" name="Freeform 13"/>
            <p:cNvSpPr>
              <a:spLocks noEditPoints="1"/>
            </p:cNvSpPr>
            <p:nvPr/>
          </p:nvSpPr>
          <p:spPr bwMode="auto">
            <a:xfrm>
              <a:off x="8003140" y="4835830"/>
              <a:ext cx="520044" cy="155332"/>
            </a:xfrm>
            <a:custGeom>
              <a:avLst/>
              <a:gdLst>
                <a:gd name="T0" fmla="*/ 230 w 241"/>
                <a:gd name="T1" fmla="*/ 0 h 70"/>
                <a:gd name="T2" fmla="*/ 11 w 241"/>
                <a:gd name="T3" fmla="*/ 0 h 70"/>
                <a:gd name="T4" fmla="*/ 0 w 241"/>
                <a:gd name="T5" fmla="*/ 11 h 70"/>
                <a:gd name="T6" fmla="*/ 0 w 241"/>
                <a:gd name="T7" fmla="*/ 58 h 70"/>
                <a:gd name="T8" fmla="*/ 11 w 241"/>
                <a:gd name="T9" fmla="*/ 70 h 70"/>
                <a:gd name="T10" fmla="*/ 230 w 241"/>
                <a:gd name="T11" fmla="*/ 70 h 70"/>
                <a:gd name="T12" fmla="*/ 241 w 241"/>
                <a:gd name="T13" fmla="*/ 58 h 70"/>
                <a:gd name="T14" fmla="*/ 241 w 241"/>
                <a:gd name="T15" fmla="*/ 11 h 70"/>
                <a:gd name="T16" fmla="*/ 230 w 241"/>
                <a:gd name="T17" fmla="*/ 0 h 70"/>
                <a:gd name="T18" fmla="*/ 163 w 241"/>
                <a:gd name="T19" fmla="*/ 45 h 70"/>
                <a:gd name="T20" fmla="*/ 25 w 241"/>
                <a:gd name="T21" fmla="*/ 45 h 70"/>
                <a:gd name="T22" fmla="*/ 25 w 241"/>
                <a:gd name="T23" fmla="*/ 24 h 70"/>
                <a:gd name="T24" fmla="*/ 163 w 241"/>
                <a:gd name="T25" fmla="*/ 24 h 70"/>
                <a:gd name="T26" fmla="*/ 163 w 241"/>
                <a:gd name="T27" fmla="*/ 45 h 70"/>
                <a:gd name="T28" fmla="*/ 212 w 241"/>
                <a:gd name="T29" fmla="*/ 44 h 70"/>
                <a:gd name="T30" fmla="*/ 202 w 241"/>
                <a:gd name="T31" fmla="*/ 35 h 70"/>
                <a:gd name="T32" fmla="*/ 212 w 241"/>
                <a:gd name="T33" fmla="*/ 25 h 70"/>
                <a:gd name="T34" fmla="*/ 222 w 241"/>
                <a:gd name="T35" fmla="*/ 35 h 70"/>
                <a:gd name="T36" fmla="*/ 212 w 241"/>
                <a:gd name="T37" fmla="*/ 44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41" h="70">
                  <a:moveTo>
                    <a:pt x="230" y="0"/>
                  </a:moveTo>
                  <a:cubicBezTo>
                    <a:pt x="11" y="0"/>
                    <a:pt x="11" y="0"/>
                    <a:pt x="11" y="0"/>
                  </a:cubicBezTo>
                  <a:cubicBezTo>
                    <a:pt x="5" y="0"/>
                    <a:pt x="0" y="5"/>
                    <a:pt x="0" y="11"/>
                  </a:cubicBezTo>
                  <a:cubicBezTo>
                    <a:pt x="0" y="58"/>
                    <a:pt x="0" y="58"/>
                    <a:pt x="0" y="58"/>
                  </a:cubicBezTo>
                  <a:cubicBezTo>
                    <a:pt x="0" y="65"/>
                    <a:pt x="5" y="70"/>
                    <a:pt x="11" y="70"/>
                  </a:cubicBezTo>
                  <a:cubicBezTo>
                    <a:pt x="230" y="70"/>
                    <a:pt x="230" y="70"/>
                    <a:pt x="230" y="70"/>
                  </a:cubicBezTo>
                  <a:cubicBezTo>
                    <a:pt x="236" y="70"/>
                    <a:pt x="241" y="65"/>
                    <a:pt x="241" y="58"/>
                  </a:cubicBezTo>
                  <a:cubicBezTo>
                    <a:pt x="241" y="11"/>
                    <a:pt x="241" y="11"/>
                    <a:pt x="241" y="11"/>
                  </a:cubicBezTo>
                  <a:cubicBezTo>
                    <a:pt x="241" y="5"/>
                    <a:pt x="236" y="0"/>
                    <a:pt x="230" y="0"/>
                  </a:cubicBezTo>
                  <a:close/>
                  <a:moveTo>
                    <a:pt x="163" y="45"/>
                  </a:moveTo>
                  <a:cubicBezTo>
                    <a:pt x="25" y="45"/>
                    <a:pt x="25" y="45"/>
                    <a:pt x="25" y="45"/>
                  </a:cubicBezTo>
                  <a:cubicBezTo>
                    <a:pt x="25" y="24"/>
                    <a:pt x="25" y="24"/>
                    <a:pt x="25" y="24"/>
                  </a:cubicBezTo>
                  <a:cubicBezTo>
                    <a:pt x="163" y="24"/>
                    <a:pt x="163" y="24"/>
                    <a:pt x="163" y="24"/>
                  </a:cubicBezTo>
                  <a:lnTo>
                    <a:pt x="163" y="45"/>
                  </a:lnTo>
                  <a:close/>
                  <a:moveTo>
                    <a:pt x="212" y="44"/>
                  </a:moveTo>
                  <a:cubicBezTo>
                    <a:pt x="207" y="44"/>
                    <a:pt x="202" y="40"/>
                    <a:pt x="202" y="35"/>
                  </a:cubicBezTo>
                  <a:cubicBezTo>
                    <a:pt x="202" y="29"/>
                    <a:pt x="207" y="25"/>
                    <a:pt x="212" y="25"/>
                  </a:cubicBezTo>
                  <a:cubicBezTo>
                    <a:pt x="218" y="25"/>
                    <a:pt x="222" y="29"/>
                    <a:pt x="222" y="35"/>
                  </a:cubicBezTo>
                  <a:cubicBezTo>
                    <a:pt x="222" y="40"/>
                    <a:pt x="218" y="44"/>
                    <a:pt x="212" y="44"/>
                  </a:cubicBezTo>
                  <a:close/>
                </a:path>
              </a:pathLst>
            </a:custGeom>
            <a:solidFill>
              <a:srgbClr val="707072"/>
            </a:solidFill>
            <a:ln w="12700">
              <a:noFill/>
            </a:ln>
          </p:spPr>
          <p:txBody>
            <a:bodyPr vert="horz" wrap="square" lIns="91416" tIns="45708" rIns="91416" bIns="45708" numCol="1" anchor="t" anchorCtr="0" compatLnSpc="1">
              <a:prstTxWarp prst="textNoShape">
                <a:avLst/>
              </a:prstTxWarp>
            </a:bodyPr>
            <a:lstStyle/>
            <a:p>
              <a:pPr defTabSz="914126"/>
              <a:endParaRPr lang="en-US" sz="1799" kern="0">
                <a:solidFill>
                  <a:sysClr val="windowText" lastClr="000000"/>
                </a:solidFill>
              </a:endParaRPr>
            </a:p>
          </p:txBody>
        </p:sp>
        <p:sp>
          <p:nvSpPr>
            <p:cNvPr id="816" name="Rectangle 815"/>
            <p:cNvSpPr/>
            <p:nvPr/>
          </p:nvSpPr>
          <p:spPr>
            <a:xfrm flipH="1">
              <a:off x="7601250" y="5010090"/>
              <a:ext cx="1308266" cy="400110"/>
            </a:xfrm>
            <a:prstGeom prst="rect">
              <a:avLst/>
            </a:prstGeom>
          </p:spPr>
          <p:txBody>
            <a:bodyPr wrap="square" anchor="t" anchorCtr="0">
              <a:spAutoFit/>
            </a:bodyPr>
            <a:lstStyle/>
            <a:p>
              <a:pPr algn="ctr" defTabSz="914126"/>
              <a:r>
                <a:rPr lang="en-US" sz="1000" dirty="0">
                  <a:solidFill>
                    <a:sysClr val="windowText" lastClr="000000"/>
                  </a:solidFill>
                </a:rPr>
                <a:t>Compliance</a:t>
              </a:r>
              <a:endParaRPr lang="en-US" sz="1000" kern="0" dirty="0">
                <a:solidFill>
                  <a:sysClr val="windowText" lastClr="000000"/>
                </a:solidFill>
              </a:endParaRPr>
            </a:p>
            <a:p>
              <a:pPr algn="ctr" defTabSz="914126"/>
              <a:endParaRPr lang="en-US" sz="1000" kern="0" dirty="0">
                <a:solidFill>
                  <a:sysClr val="windowText" lastClr="000000"/>
                </a:solidFill>
              </a:endParaRPr>
            </a:p>
          </p:txBody>
        </p:sp>
        <p:cxnSp>
          <p:nvCxnSpPr>
            <p:cNvPr id="817" name="Straight Connector 816"/>
            <p:cNvCxnSpPr/>
            <p:nvPr/>
          </p:nvCxnSpPr>
          <p:spPr>
            <a:xfrm>
              <a:off x="8261914" y="3464461"/>
              <a:ext cx="0" cy="1280160"/>
            </a:xfrm>
            <a:prstGeom prst="line">
              <a:avLst/>
            </a:prstGeom>
            <a:noFill/>
            <a:ln w="38100" cap="rnd" cmpd="sng" algn="ctr">
              <a:solidFill>
                <a:schemeClr val="tx2">
                  <a:lumMod val="50000"/>
                  <a:lumOff val="50000"/>
                </a:schemeClr>
              </a:solidFill>
              <a:prstDash val="sysDot"/>
              <a:miter lim="800000"/>
              <a:headEnd type="triangle" w="med" len="med"/>
              <a:tailEnd type="triangle" w="med" len="med"/>
            </a:ln>
            <a:effectLst/>
          </p:spPr>
        </p:cxnSp>
      </p:grpSp>
      <p:grpSp>
        <p:nvGrpSpPr>
          <p:cNvPr id="818" name="Group 817"/>
          <p:cNvGrpSpPr/>
          <p:nvPr/>
        </p:nvGrpSpPr>
        <p:grpSpPr>
          <a:xfrm>
            <a:off x="10286713" y="3375040"/>
            <a:ext cx="1308266" cy="2061925"/>
            <a:chOff x="7601250" y="3348275"/>
            <a:chExt cx="1308266" cy="2061925"/>
          </a:xfrm>
        </p:grpSpPr>
        <p:sp>
          <p:nvSpPr>
            <p:cNvPr id="819" name="Rectangle 818"/>
            <p:cNvSpPr/>
            <p:nvPr/>
          </p:nvSpPr>
          <p:spPr>
            <a:xfrm rot="16200000">
              <a:off x="7472205" y="4026548"/>
              <a:ext cx="1581912" cy="225366"/>
            </a:xfrm>
            <a:prstGeom prst="rect">
              <a:avLst/>
            </a:prstGeom>
            <a:solidFill>
              <a:schemeClr val="bg2">
                <a:lumMod val="85000"/>
                <a:lumOff val="15000"/>
              </a:schemeClr>
            </a:solidFill>
            <a:ln w="9525">
              <a:noFill/>
              <a:miter lim="800000"/>
              <a:headEnd/>
              <a:tailEnd/>
            </a:ln>
          </p:spPr>
          <p:txBody>
            <a:bodyPr wrap="square" rtlCol="0" anchor="ctr"/>
            <a:lstStyle/>
            <a:p>
              <a:pPr algn="ctr" defTabSz="914126"/>
              <a:endParaRPr lang="en-US" sz="1799" kern="0" dirty="0">
                <a:solidFill>
                  <a:sysClr val="windowText" lastClr="000000"/>
                </a:solidFill>
              </a:endParaRPr>
            </a:p>
          </p:txBody>
        </p:sp>
        <p:sp>
          <p:nvSpPr>
            <p:cNvPr id="820" name="Rectangle 819"/>
            <p:cNvSpPr/>
            <p:nvPr/>
          </p:nvSpPr>
          <p:spPr>
            <a:xfrm>
              <a:off x="8024333" y="4848146"/>
              <a:ext cx="478529" cy="122874"/>
            </a:xfrm>
            <a:prstGeom prst="rect">
              <a:avLst/>
            </a:prstGeom>
            <a:solidFill>
              <a:schemeClr val="bg2"/>
            </a:solidFill>
            <a:ln w="9525">
              <a:noFill/>
              <a:miter lim="800000"/>
              <a:headEnd/>
              <a:tailEnd/>
            </a:ln>
          </p:spPr>
          <p:txBody>
            <a:bodyPr wrap="square" rtlCol="0" anchor="ctr"/>
            <a:lstStyle/>
            <a:p>
              <a:pPr algn="ctr" defTabSz="914126"/>
              <a:endParaRPr lang="en-US" sz="1799" kern="0" dirty="0">
                <a:solidFill>
                  <a:sysClr val="windowText" lastClr="000000"/>
                </a:solidFill>
                <a:latin typeface="Arial"/>
              </a:endParaRPr>
            </a:p>
          </p:txBody>
        </p:sp>
        <p:sp>
          <p:nvSpPr>
            <p:cNvPr id="821" name="Freeform 13"/>
            <p:cNvSpPr>
              <a:spLocks noEditPoints="1"/>
            </p:cNvSpPr>
            <p:nvPr/>
          </p:nvSpPr>
          <p:spPr bwMode="auto">
            <a:xfrm>
              <a:off x="8003140" y="4835830"/>
              <a:ext cx="520044" cy="155332"/>
            </a:xfrm>
            <a:custGeom>
              <a:avLst/>
              <a:gdLst>
                <a:gd name="T0" fmla="*/ 230 w 241"/>
                <a:gd name="T1" fmla="*/ 0 h 70"/>
                <a:gd name="T2" fmla="*/ 11 w 241"/>
                <a:gd name="T3" fmla="*/ 0 h 70"/>
                <a:gd name="T4" fmla="*/ 0 w 241"/>
                <a:gd name="T5" fmla="*/ 11 h 70"/>
                <a:gd name="T6" fmla="*/ 0 w 241"/>
                <a:gd name="T7" fmla="*/ 58 h 70"/>
                <a:gd name="T8" fmla="*/ 11 w 241"/>
                <a:gd name="T9" fmla="*/ 70 h 70"/>
                <a:gd name="T10" fmla="*/ 230 w 241"/>
                <a:gd name="T11" fmla="*/ 70 h 70"/>
                <a:gd name="T12" fmla="*/ 241 w 241"/>
                <a:gd name="T13" fmla="*/ 58 h 70"/>
                <a:gd name="T14" fmla="*/ 241 w 241"/>
                <a:gd name="T15" fmla="*/ 11 h 70"/>
                <a:gd name="T16" fmla="*/ 230 w 241"/>
                <a:gd name="T17" fmla="*/ 0 h 70"/>
                <a:gd name="T18" fmla="*/ 163 w 241"/>
                <a:gd name="T19" fmla="*/ 45 h 70"/>
                <a:gd name="T20" fmla="*/ 25 w 241"/>
                <a:gd name="T21" fmla="*/ 45 h 70"/>
                <a:gd name="T22" fmla="*/ 25 w 241"/>
                <a:gd name="T23" fmla="*/ 24 h 70"/>
                <a:gd name="T24" fmla="*/ 163 w 241"/>
                <a:gd name="T25" fmla="*/ 24 h 70"/>
                <a:gd name="T26" fmla="*/ 163 w 241"/>
                <a:gd name="T27" fmla="*/ 45 h 70"/>
                <a:gd name="T28" fmla="*/ 212 w 241"/>
                <a:gd name="T29" fmla="*/ 44 h 70"/>
                <a:gd name="T30" fmla="*/ 202 w 241"/>
                <a:gd name="T31" fmla="*/ 35 h 70"/>
                <a:gd name="T32" fmla="*/ 212 w 241"/>
                <a:gd name="T33" fmla="*/ 25 h 70"/>
                <a:gd name="T34" fmla="*/ 222 w 241"/>
                <a:gd name="T35" fmla="*/ 35 h 70"/>
                <a:gd name="T36" fmla="*/ 212 w 241"/>
                <a:gd name="T37" fmla="*/ 44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41" h="70">
                  <a:moveTo>
                    <a:pt x="230" y="0"/>
                  </a:moveTo>
                  <a:cubicBezTo>
                    <a:pt x="11" y="0"/>
                    <a:pt x="11" y="0"/>
                    <a:pt x="11" y="0"/>
                  </a:cubicBezTo>
                  <a:cubicBezTo>
                    <a:pt x="5" y="0"/>
                    <a:pt x="0" y="5"/>
                    <a:pt x="0" y="11"/>
                  </a:cubicBezTo>
                  <a:cubicBezTo>
                    <a:pt x="0" y="58"/>
                    <a:pt x="0" y="58"/>
                    <a:pt x="0" y="58"/>
                  </a:cubicBezTo>
                  <a:cubicBezTo>
                    <a:pt x="0" y="65"/>
                    <a:pt x="5" y="70"/>
                    <a:pt x="11" y="70"/>
                  </a:cubicBezTo>
                  <a:cubicBezTo>
                    <a:pt x="230" y="70"/>
                    <a:pt x="230" y="70"/>
                    <a:pt x="230" y="70"/>
                  </a:cubicBezTo>
                  <a:cubicBezTo>
                    <a:pt x="236" y="70"/>
                    <a:pt x="241" y="65"/>
                    <a:pt x="241" y="58"/>
                  </a:cubicBezTo>
                  <a:cubicBezTo>
                    <a:pt x="241" y="11"/>
                    <a:pt x="241" y="11"/>
                    <a:pt x="241" y="11"/>
                  </a:cubicBezTo>
                  <a:cubicBezTo>
                    <a:pt x="241" y="5"/>
                    <a:pt x="236" y="0"/>
                    <a:pt x="230" y="0"/>
                  </a:cubicBezTo>
                  <a:close/>
                  <a:moveTo>
                    <a:pt x="163" y="45"/>
                  </a:moveTo>
                  <a:cubicBezTo>
                    <a:pt x="25" y="45"/>
                    <a:pt x="25" y="45"/>
                    <a:pt x="25" y="45"/>
                  </a:cubicBezTo>
                  <a:cubicBezTo>
                    <a:pt x="25" y="24"/>
                    <a:pt x="25" y="24"/>
                    <a:pt x="25" y="24"/>
                  </a:cubicBezTo>
                  <a:cubicBezTo>
                    <a:pt x="163" y="24"/>
                    <a:pt x="163" y="24"/>
                    <a:pt x="163" y="24"/>
                  </a:cubicBezTo>
                  <a:lnTo>
                    <a:pt x="163" y="45"/>
                  </a:lnTo>
                  <a:close/>
                  <a:moveTo>
                    <a:pt x="212" y="44"/>
                  </a:moveTo>
                  <a:cubicBezTo>
                    <a:pt x="207" y="44"/>
                    <a:pt x="202" y="40"/>
                    <a:pt x="202" y="35"/>
                  </a:cubicBezTo>
                  <a:cubicBezTo>
                    <a:pt x="202" y="29"/>
                    <a:pt x="207" y="25"/>
                    <a:pt x="212" y="25"/>
                  </a:cubicBezTo>
                  <a:cubicBezTo>
                    <a:pt x="218" y="25"/>
                    <a:pt x="222" y="29"/>
                    <a:pt x="222" y="35"/>
                  </a:cubicBezTo>
                  <a:cubicBezTo>
                    <a:pt x="222" y="40"/>
                    <a:pt x="218" y="44"/>
                    <a:pt x="212" y="44"/>
                  </a:cubicBezTo>
                  <a:close/>
                </a:path>
              </a:pathLst>
            </a:custGeom>
            <a:solidFill>
              <a:srgbClr val="707072"/>
            </a:solidFill>
            <a:ln w="12700">
              <a:noFill/>
            </a:ln>
          </p:spPr>
          <p:txBody>
            <a:bodyPr vert="horz" wrap="square" lIns="91416" tIns="45708" rIns="91416" bIns="45708" numCol="1" anchor="t" anchorCtr="0" compatLnSpc="1">
              <a:prstTxWarp prst="textNoShape">
                <a:avLst/>
              </a:prstTxWarp>
            </a:bodyPr>
            <a:lstStyle/>
            <a:p>
              <a:pPr defTabSz="914126"/>
              <a:endParaRPr lang="en-US" sz="1799" kern="0">
                <a:solidFill>
                  <a:sysClr val="windowText" lastClr="000000"/>
                </a:solidFill>
              </a:endParaRPr>
            </a:p>
          </p:txBody>
        </p:sp>
        <p:sp>
          <p:nvSpPr>
            <p:cNvPr id="822" name="Rectangle 821"/>
            <p:cNvSpPr/>
            <p:nvPr/>
          </p:nvSpPr>
          <p:spPr>
            <a:xfrm flipH="1">
              <a:off x="7601250" y="5010090"/>
              <a:ext cx="1308266" cy="400110"/>
            </a:xfrm>
            <a:prstGeom prst="rect">
              <a:avLst/>
            </a:prstGeom>
          </p:spPr>
          <p:txBody>
            <a:bodyPr wrap="square" anchor="t" anchorCtr="0">
              <a:spAutoFit/>
            </a:bodyPr>
            <a:lstStyle/>
            <a:p>
              <a:pPr algn="ctr" defTabSz="914126"/>
              <a:r>
                <a:rPr lang="en-US" sz="1000" dirty="0">
                  <a:solidFill>
                    <a:sysClr val="windowText" lastClr="000000"/>
                  </a:solidFill>
                </a:rPr>
                <a:t>Advanced Threat </a:t>
              </a:r>
              <a:r>
                <a:rPr lang="en-US" sz="1000" dirty="0" smtClean="0">
                  <a:solidFill>
                    <a:sysClr val="windowText" lastClr="000000"/>
                  </a:solidFill>
                </a:rPr>
                <a:t>Protection</a:t>
              </a:r>
              <a:endParaRPr lang="en-US" sz="1000" kern="0" dirty="0">
                <a:solidFill>
                  <a:sysClr val="windowText" lastClr="000000"/>
                </a:solidFill>
              </a:endParaRPr>
            </a:p>
          </p:txBody>
        </p:sp>
        <p:cxnSp>
          <p:nvCxnSpPr>
            <p:cNvPr id="823" name="Straight Connector 822"/>
            <p:cNvCxnSpPr/>
            <p:nvPr/>
          </p:nvCxnSpPr>
          <p:spPr>
            <a:xfrm>
              <a:off x="8261914" y="3464461"/>
              <a:ext cx="0" cy="1280160"/>
            </a:xfrm>
            <a:prstGeom prst="line">
              <a:avLst/>
            </a:prstGeom>
            <a:noFill/>
            <a:ln w="38100" cap="rnd" cmpd="sng" algn="ctr">
              <a:solidFill>
                <a:schemeClr val="tx2">
                  <a:lumMod val="50000"/>
                  <a:lumOff val="50000"/>
                </a:schemeClr>
              </a:solidFill>
              <a:prstDash val="sysDot"/>
              <a:miter lim="800000"/>
              <a:headEnd type="triangle" w="med" len="med"/>
              <a:tailEnd type="triangle" w="med" len="med"/>
            </a:ln>
            <a:effectLst/>
          </p:spPr>
        </p:cxnSp>
      </p:grpSp>
      <p:grpSp>
        <p:nvGrpSpPr>
          <p:cNvPr id="824" name="Group 823"/>
          <p:cNvGrpSpPr/>
          <p:nvPr/>
        </p:nvGrpSpPr>
        <p:grpSpPr>
          <a:xfrm>
            <a:off x="2808142" y="3363515"/>
            <a:ext cx="865620" cy="1908036"/>
            <a:chOff x="2808142" y="3363515"/>
            <a:chExt cx="865620" cy="1908036"/>
          </a:xfrm>
        </p:grpSpPr>
        <p:grpSp>
          <p:nvGrpSpPr>
            <p:cNvPr id="825" name="Group 824"/>
            <p:cNvGrpSpPr/>
            <p:nvPr/>
          </p:nvGrpSpPr>
          <p:grpSpPr>
            <a:xfrm>
              <a:off x="2808142" y="3363515"/>
              <a:ext cx="865620" cy="1908036"/>
              <a:chOff x="2982851" y="3348275"/>
              <a:chExt cx="865620" cy="1908036"/>
            </a:xfrm>
          </p:grpSpPr>
          <p:sp>
            <p:nvSpPr>
              <p:cNvPr id="827" name="Rectangle 826"/>
              <p:cNvSpPr/>
              <p:nvPr/>
            </p:nvSpPr>
            <p:spPr>
              <a:xfrm flipH="1">
                <a:off x="2982851" y="5010090"/>
                <a:ext cx="865620" cy="246221"/>
              </a:xfrm>
              <a:prstGeom prst="rect">
                <a:avLst/>
              </a:prstGeom>
            </p:spPr>
            <p:txBody>
              <a:bodyPr wrap="square" anchor="t" anchorCtr="0">
                <a:spAutoFit/>
              </a:bodyPr>
              <a:lstStyle/>
              <a:p>
                <a:pPr algn="ctr" defTabSz="914126"/>
                <a:r>
                  <a:rPr lang="en-US" sz="1000" kern="0" dirty="0">
                    <a:solidFill>
                      <a:sysClr val="windowText" lastClr="000000"/>
                    </a:solidFill>
                  </a:rPr>
                  <a:t>Endpoint</a:t>
                </a:r>
              </a:p>
            </p:txBody>
          </p:sp>
          <p:sp>
            <p:nvSpPr>
              <p:cNvPr id="828" name="Rectangle 827"/>
              <p:cNvSpPr/>
              <p:nvPr/>
            </p:nvSpPr>
            <p:spPr>
              <a:xfrm rot="16200000">
                <a:off x="2624704" y="4026548"/>
                <a:ext cx="1581912" cy="225366"/>
              </a:xfrm>
              <a:prstGeom prst="rect">
                <a:avLst/>
              </a:prstGeom>
              <a:solidFill>
                <a:schemeClr val="bg2">
                  <a:lumMod val="85000"/>
                  <a:lumOff val="15000"/>
                </a:schemeClr>
              </a:solidFill>
              <a:ln w="9525">
                <a:noFill/>
                <a:miter lim="800000"/>
                <a:headEnd/>
                <a:tailEnd/>
              </a:ln>
            </p:spPr>
            <p:txBody>
              <a:bodyPr wrap="square" rtlCol="0" anchor="ctr"/>
              <a:lstStyle/>
              <a:p>
                <a:pPr algn="ctr" defTabSz="914126"/>
                <a:endParaRPr lang="en-US" sz="1000" kern="0" dirty="0">
                  <a:solidFill>
                    <a:sysClr val="windowText" lastClr="000000"/>
                  </a:solidFill>
                </a:endParaRPr>
              </a:p>
            </p:txBody>
          </p:sp>
          <p:sp>
            <p:nvSpPr>
              <p:cNvPr id="829" name="Rectangle 828"/>
              <p:cNvSpPr/>
              <p:nvPr/>
            </p:nvSpPr>
            <p:spPr>
              <a:xfrm>
                <a:off x="3176832" y="4848146"/>
                <a:ext cx="478529" cy="122874"/>
              </a:xfrm>
              <a:prstGeom prst="rect">
                <a:avLst/>
              </a:prstGeom>
              <a:solidFill>
                <a:schemeClr val="bg2"/>
              </a:solidFill>
              <a:ln w="9525">
                <a:noFill/>
                <a:miter lim="800000"/>
                <a:headEnd/>
                <a:tailEnd/>
              </a:ln>
            </p:spPr>
            <p:txBody>
              <a:bodyPr wrap="square" rtlCol="0" anchor="ctr"/>
              <a:lstStyle/>
              <a:p>
                <a:pPr algn="ctr" defTabSz="914126"/>
                <a:endParaRPr lang="en-US" sz="1000" kern="0" dirty="0">
                  <a:solidFill>
                    <a:sysClr val="windowText" lastClr="000000"/>
                  </a:solidFill>
                  <a:latin typeface="Arial"/>
                </a:endParaRPr>
              </a:p>
            </p:txBody>
          </p:sp>
          <p:sp>
            <p:nvSpPr>
              <p:cNvPr id="830" name="Freeform 13"/>
              <p:cNvSpPr>
                <a:spLocks noEditPoints="1"/>
              </p:cNvSpPr>
              <p:nvPr/>
            </p:nvSpPr>
            <p:spPr bwMode="auto">
              <a:xfrm>
                <a:off x="3155639" y="4835830"/>
                <a:ext cx="520044" cy="155332"/>
              </a:xfrm>
              <a:custGeom>
                <a:avLst/>
                <a:gdLst>
                  <a:gd name="T0" fmla="*/ 230 w 241"/>
                  <a:gd name="T1" fmla="*/ 0 h 70"/>
                  <a:gd name="T2" fmla="*/ 11 w 241"/>
                  <a:gd name="T3" fmla="*/ 0 h 70"/>
                  <a:gd name="T4" fmla="*/ 0 w 241"/>
                  <a:gd name="T5" fmla="*/ 11 h 70"/>
                  <a:gd name="T6" fmla="*/ 0 w 241"/>
                  <a:gd name="T7" fmla="*/ 58 h 70"/>
                  <a:gd name="T8" fmla="*/ 11 w 241"/>
                  <a:gd name="T9" fmla="*/ 70 h 70"/>
                  <a:gd name="T10" fmla="*/ 230 w 241"/>
                  <a:gd name="T11" fmla="*/ 70 h 70"/>
                  <a:gd name="T12" fmla="*/ 241 w 241"/>
                  <a:gd name="T13" fmla="*/ 58 h 70"/>
                  <a:gd name="T14" fmla="*/ 241 w 241"/>
                  <a:gd name="T15" fmla="*/ 11 h 70"/>
                  <a:gd name="T16" fmla="*/ 230 w 241"/>
                  <a:gd name="T17" fmla="*/ 0 h 70"/>
                  <a:gd name="T18" fmla="*/ 163 w 241"/>
                  <a:gd name="T19" fmla="*/ 45 h 70"/>
                  <a:gd name="T20" fmla="*/ 25 w 241"/>
                  <a:gd name="T21" fmla="*/ 45 h 70"/>
                  <a:gd name="T22" fmla="*/ 25 w 241"/>
                  <a:gd name="T23" fmla="*/ 24 h 70"/>
                  <a:gd name="T24" fmla="*/ 163 w 241"/>
                  <a:gd name="T25" fmla="*/ 24 h 70"/>
                  <a:gd name="T26" fmla="*/ 163 w 241"/>
                  <a:gd name="T27" fmla="*/ 45 h 70"/>
                  <a:gd name="T28" fmla="*/ 212 w 241"/>
                  <a:gd name="T29" fmla="*/ 44 h 70"/>
                  <a:gd name="T30" fmla="*/ 202 w 241"/>
                  <a:gd name="T31" fmla="*/ 35 h 70"/>
                  <a:gd name="T32" fmla="*/ 212 w 241"/>
                  <a:gd name="T33" fmla="*/ 25 h 70"/>
                  <a:gd name="T34" fmla="*/ 222 w 241"/>
                  <a:gd name="T35" fmla="*/ 35 h 70"/>
                  <a:gd name="T36" fmla="*/ 212 w 241"/>
                  <a:gd name="T37" fmla="*/ 44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41" h="70">
                    <a:moveTo>
                      <a:pt x="230" y="0"/>
                    </a:moveTo>
                    <a:cubicBezTo>
                      <a:pt x="11" y="0"/>
                      <a:pt x="11" y="0"/>
                      <a:pt x="11" y="0"/>
                    </a:cubicBezTo>
                    <a:cubicBezTo>
                      <a:pt x="5" y="0"/>
                      <a:pt x="0" y="5"/>
                      <a:pt x="0" y="11"/>
                    </a:cubicBezTo>
                    <a:cubicBezTo>
                      <a:pt x="0" y="58"/>
                      <a:pt x="0" y="58"/>
                      <a:pt x="0" y="58"/>
                    </a:cubicBezTo>
                    <a:cubicBezTo>
                      <a:pt x="0" y="65"/>
                      <a:pt x="5" y="70"/>
                      <a:pt x="11" y="70"/>
                    </a:cubicBezTo>
                    <a:cubicBezTo>
                      <a:pt x="230" y="70"/>
                      <a:pt x="230" y="70"/>
                      <a:pt x="230" y="70"/>
                    </a:cubicBezTo>
                    <a:cubicBezTo>
                      <a:pt x="236" y="70"/>
                      <a:pt x="241" y="65"/>
                      <a:pt x="241" y="58"/>
                    </a:cubicBezTo>
                    <a:cubicBezTo>
                      <a:pt x="241" y="11"/>
                      <a:pt x="241" y="11"/>
                      <a:pt x="241" y="11"/>
                    </a:cubicBezTo>
                    <a:cubicBezTo>
                      <a:pt x="241" y="5"/>
                      <a:pt x="236" y="0"/>
                      <a:pt x="230" y="0"/>
                    </a:cubicBezTo>
                    <a:close/>
                    <a:moveTo>
                      <a:pt x="163" y="45"/>
                    </a:moveTo>
                    <a:cubicBezTo>
                      <a:pt x="25" y="45"/>
                      <a:pt x="25" y="45"/>
                      <a:pt x="25" y="45"/>
                    </a:cubicBezTo>
                    <a:cubicBezTo>
                      <a:pt x="25" y="24"/>
                      <a:pt x="25" y="24"/>
                      <a:pt x="25" y="24"/>
                    </a:cubicBezTo>
                    <a:cubicBezTo>
                      <a:pt x="163" y="24"/>
                      <a:pt x="163" y="24"/>
                      <a:pt x="163" y="24"/>
                    </a:cubicBezTo>
                    <a:lnTo>
                      <a:pt x="163" y="45"/>
                    </a:lnTo>
                    <a:close/>
                    <a:moveTo>
                      <a:pt x="212" y="44"/>
                    </a:moveTo>
                    <a:cubicBezTo>
                      <a:pt x="207" y="44"/>
                      <a:pt x="202" y="40"/>
                      <a:pt x="202" y="35"/>
                    </a:cubicBezTo>
                    <a:cubicBezTo>
                      <a:pt x="202" y="29"/>
                      <a:pt x="207" y="25"/>
                      <a:pt x="212" y="25"/>
                    </a:cubicBezTo>
                    <a:cubicBezTo>
                      <a:pt x="218" y="25"/>
                      <a:pt x="222" y="29"/>
                      <a:pt x="222" y="35"/>
                    </a:cubicBezTo>
                    <a:cubicBezTo>
                      <a:pt x="222" y="40"/>
                      <a:pt x="218" y="44"/>
                      <a:pt x="212" y="44"/>
                    </a:cubicBezTo>
                    <a:close/>
                  </a:path>
                </a:pathLst>
              </a:custGeom>
              <a:solidFill>
                <a:srgbClr val="707072"/>
              </a:solidFill>
              <a:ln w="12700">
                <a:noFill/>
              </a:ln>
            </p:spPr>
            <p:txBody>
              <a:bodyPr vert="horz" wrap="square" lIns="91416" tIns="45708" rIns="91416" bIns="45708" numCol="1" anchor="t" anchorCtr="0" compatLnSpc="1">
                <a:prstTxWarp prst="textNoShape">
                  <a:avLst/>
                </a:prstTxWarp>
              </a:bodyPr>
              <a:lstStyle/>
              <a:p>
                <a:pPr defTabSz="914126"/>
                <a:endParaRPr lang="en-US" sz="1000" kern="0">
                  <a:solidFill>
                    <a:sysClr val="windowText" lastClr="000000"/>
                  </a:solidFill>
                </a:endParaRPr>
              </a:p>
            </p:txBody>
          </p:sp>
        </p:grpSp>
        <p:cxnSp>
          <p:nvCxnSpPr>
            <p:cNvPr id="826" name="Straight Connector 825"/>
            <p:cNvCxnSpPr/>
            <p:nvPr/>
          </p:nvCxnSpPr>
          <p:spPr>
            <a:xfrm>
              <a:off x="3227762" y="3479701"/>
              <a:ext cx="0" cy="1280160"/>
            </a:xfrm>
            <a:prstGeom prst="line">
              <a:avLst/>
            </a:prstGeom>
            <a:noFill/>
            <a:ln w="38100" cap="rnd" cmpd="sng" algn="ctr">
              <a:solidFill>
                <a:schemeClr val="tx2">
                  <a:lumMod val="50000"/>
                  <a:lumOff val="50000"/>
                </a:schemeClr>
              </a:solidFill>
              <a:prstDash val="sysDot"/>
              <a:miter lim="800000"/>
              <a:headEnd type="triangle" w="med" len="med"/>
              <a:tailEnd type="triangle" w="med" len="med"/>
            </a:ln>
            <a:effectLst/>
          </p:spPr>
        </p:cxnSp>
      </p:grpSp>
      <p:grpSp>
        <p:nvGrpSpPr>
          <p:cNvPr id="831" name="Group 830"/>
          <p:cNvGrpSpPr/>
          <p:nvPr/>
        </p:nvGrpSpPr>
        <p:grpSpPr>
          <a:xfrm>
            <a:off x="5873490" y="3331674"/>
            <a:ext cx="1010630" cy="1342376"/>
            <a:chOff x="5873490" y="3331674"/>
            <a:chExt cx="1010630" cy="1342376"/>
          </a:xfrm>
        </p:grpSpPr>
        <p:grpSp>
          <p:nvGrpSpPr>
            <p:cNvPr id="832" name="Group 831"/>
            <p:cNvGrpSpPr/>
            <p:nvPr/>
          </p:nvGrpSpPr>
          <p:grpSpPr>
            <a:xfrm>
              <a:off x="5873490" y="3331674"/>
              <a:ext cx="1010630" cy="1342376"/>
              <a:chOff x="5519441" y="3712674"/>
              <a:chExt cx="1010630" cy="1342376"/>
            </a:xfrm>
          </p:grpSpPr>
          <p:sp>
            <p:nvSpPr>
              <p:cNvPr id="834" name="Rectangle 833"/>
              <p:cNvSpPr/>
              <p:nvPr/>
            </p:nvSpPr>
            <p:spPr>
              <a:xfrm rot="16200000">
                <a:off x="5719552" y="3912973"/>
                <a:ext cx="625963" cy="225366"/>
              </a:xfrm>
              <a:prstGeom prst="rect">
                <a:avLst/>
              </a:prstGeom>
              <a:solidFill>
                <a:schemeClr val="bg2">
                  <a:lumMod val="85000"/>
                  <a:lumOff val="15000"/>
                </a:schemeClr>
              </a:solidFill>
              <a:ln w="9525">
                <a:noFill/>
                <a:miter lim="800000"/>
                <a:headEnd/>
                <a:tailEnd/>
              </a:ln>
            </p:spPr>
            <p:txBody>
              <a:bodyPr wrap="square" rtlCol="0" anchor="ctr"/>
              <a:lstStyle/>
              <a:p>
                <a:pPr algn="ctr" defTabSz="914126"/>
                <a:endParaRPr lang="en-US" sz="1000" kern="0" dirty="0">
                  <a:solidFill>
                    <a:sysClr val="windowText" lastClr="000000"/>
                  </a:solidFill>
                </a:endParaRPr>
              </a:p>
            </p:txBody>
          </p:sp>
          <p:grpSp>
            <p:nvGrpSpPr>
              <p:cNvPr id="835" name="Group 834"/>
              <p:cNvGrpSpPr/>
              <p:nvPr/>
            </p:nvGrpSpPr>
            <p:grpSpPr>
              <a:xfrm>
                <a:off x="5772513" y="4326792"/>
                <a:ext cx="520044" cy="155332"/>
                <a:chOff x="5173543" y="1992208"/>
                <a:chExt cx="1366378" cy="408124"/>
              </a:xfrm>
            </p:grpSpPr>
            <p:sp>
              <p:nvSpPr>
                <p:cNvPr id="837" name="Rectangle 836"/>
                <p:cNvSpPr/>
                <p:nvPr/>
              </p:nvSpPr>
              <p:spPr>
                <a:xfrm>
                  <a:off x="5229225" y="2024568"/>
                  <a:ext cx="1257300" cy="322842"/>
                </a:xfrm>
                <a:prstGeom prst="rect">
                  <a:avLst/>
                </a:prstGeom>
                <a:solidFill>
                  <a:schemeClr val="bg2"/>
                </a:solidFill>
                <a:ln w="9525">
                  <a:noFill/>
                  <a:miter lim="800000"/>
                  <a:headEnd/>
                  <a:tailEnd/>
                </a:ln>
              </p:spPr>
              <p:txBody>
                <a:bodyPr wrap="square" rtlCol="0" anchor="ctr"/>
                <a:lstStyle/>
                <a:p>
                  <a:pPr algn="ctr" defTabSz="914126"/>
                  <a:endParaRPr lang="en-US" sz="1000" kern="0" dirty="0">
                    <a:solidFill>
                      <a:sysClr val="windowText" lastClr="000000"/>
                    </a:solidFill>
                    <a:latin typeface="Arial"/>
                  </a:endParaRPr>
                </a:p>
              </p:txBody>
            </p:sp>
            <p:sp>
              <p:nvSpPr>
                <p:cNvPr id="838" name="Freeform 13"/>
                <p:cNvSpPr>
                  <a:spLocks noEditPoints="1"/>
                </p:cNvSpPr>
                <p:nvPr/>
              </p:nvSpPr>
              <p:spPr bwMode="auto">
                <a:xfrm>
                  <a:off x="5173543" y="1992208"/>
                  <a:ext cx="1366378" cy="408124"/>
                </a:xfrm>
                <a:custGeom>
                  <a:avLst/>
                  <a:gdLst>
                    <a:gd name="T0" fmla="*/ 230 w 241"/>
                    <a:gd name="T1" fmla="*/ 0 h 70"/>
                    <a:gd name="T2" fmla="*/ 11 w 241"/>
                    <a:gd name="T3" fmla="*/ 0 h 70"/>
                    <a:gd name="T4" fmla="*/ 0 w 241"/>
                    <a:gd name="T5" fmla="*/ 11 h 70"/>
                    <a:gd name="T6" fmla="*/ 0 w 241"/>
                    <a:gd name="T7" fmla="*/ 58 h 70"/>
                    <a:gd name="T8" fmla="*/ 11 w 241"/>
                    <a:gd name="T9" fmla="*/ 70 h 70"/>
                    <a:gd name="T10" fmla="*/ 230 w 241"/>
                    <a:gd name="T11" fmla="*/ 70 h 70"/>
                    <a:gd name="T12" fmla="*/ 241 w 241"/>
                    <a:gd name="T13" fmla="*/ 58 h 70"/>
                    <a:gd name="T14" fmla="*/ 241 w 241"/>
                    <a:gd name="T15" fmla="*/ 11 h 70"/>
                    <a:gd name="T16" fmla="*/ 230 w 241"/>
                    <a:gd name="T17" fmla="*/ 0 h 70"/>
                    <a:gd name="T18" fmla="*/ 163 w 241"/>
                    <a:gd name="T19" fmla="*/ 45 h 70"/>
                    <a:gd name="T20" fmla="*/ 25 w 241"/>
                    <a:gd name="T21" fmla="*/ 45 h 70"/>
                    <a:gd name="T22" fmla="*/ 25 w 241"/>
                    <a:gd name="T23" fmla="*/ 24 h 70"/>
                    <a:gd name="T24" fmla="*/ 163 w 241"/>
                    <a:gd name="T25" fmla="*/ 24 h 70"/>
                    <a:gd name="T26" fmla="*/ 163 w 241"/>
                    <a:gd name="T27" fmla="*/ 45 h 70"/>
                    <a:gd name="T28" fmla="*/ 212 w 241"/>
                    <a:gd name="T29" fmla="*/ 44 h 70"/>
                    <a:gd name="T30" fmla="*/ 202 w 241"/>
                    <a:gd name="T31" fmla="*/ 35 h 70"/>
                    <a:gd name="T32" fmla="*/ 212 w 241"/>
                    <a:gd name="T33" fmla="*/ 25 h 70"/>
                    <a:gd name="T34" fmla="*/ 222 w 241"/>
                    <a:gd name="T35" fmla="*/ 35 h 70"/>
                    <a:gd name="T36" fmla="*/ 212 w 241"/>
                    <a:gd name="T37" fmla="*/ 44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41" h="70">
                      <a:moveTo>
                        <a:pt x="230" y="0"/>
                      </a:moveTo>
                      <a:cubicBezTo>
                        <a:pt x="11" y="0"/>
                        <a:pt x="11" y="0"/>
                        <a:pt x="11" y="0"/>
                      </a:cubicBezTo>
                      <a:cubicBezTo>
                        <a:pt x="5" y="0"/>
                        <a:pt x="0" y="5"/>
                        <a:pt x="0" y="11"/>
                      </a:cubicBezTo>
                      <a:cubicBezTo>
                        <a:pt x="0" y="58"/>
                        <a:pt x="0" y="58"/>
                        <a:pt x="0" y="58"/>
                      </a:cubicBezTo>
                      <a:cubicBezTo>
                        <a:pt x="0" y="65"/>
                        <a:pt x="5" y="70"/>
                        <a:pt x="11" y="70"/>
                      </a:cubicBezTo>
                      <a:cubicBezTo>
                        <a:pt x="230" y="70"/>
                        <a:pt x="230" y="70"/>
                        <a:pt x="230" y="70"/>
                      </a:cubicBezTo>
                      <a:cubicBezTo>
                        <a:pt x="236" y="70"/>
                        <a:pt x="241" y="65"/>
                        <a:pt x="241" y="58"/>
                      </a:cubicBezTo>
                      <a:cubicBezTo>
                        <a:pt x="241" y="11"/>
                        <a:pt x="241" y="11"/>
                        <a:pt x="241" y="11"/>
                      </a:cubicBezTo>
                      <a:cubicBezTo>
                        <a:pt x="241" y="5"/>
                        <a:pt x="236" y="0"/>
                        <a:pt x="230" y="0"/>
                      </a:cubicBezTo>
                      <a:close/>
                      <a:moveTo>
                        <a:pt x="163" y="45"/>
                      </a:moveTo>
                      <a:cubicBezTo>
                        <a:pt x="25" y="45"/>
                        <a:pt x="25" y="45"/>
                        <a:pt x="25" y="45"/>
                      </a:cubicBezTo>
                      <a:cubicBezTo>
                        <a:pt x="25" y="24"/>
                        <a:pt x="25" y="24"/>
                        <a:pt x="25" y="24"/>
                      </a:cubicBezTo>
                      <a:cubicBezTo>
                        <a:pt x="163" y="24"/>
                        <a:pt x="163" y="24"/>
                        <a:pt x="163" y="24"/>
                      </a:cubicBezTo>
                      <a:lnTo>
                        <a:pt x="163" y="45"/>
                      </a:lnTo>
                      <a:close/>
                      <a:moveTo>
                        <a:pt x="212" y="44"/>
                      </a:moveTo>
                      <a:cubicBezTo>
                        <a:pt x="207" y="44"/>
                        <a:pt x="202" y="40"/>
                        <a:pt x="202" y="35"/>
                      </a:cubicBezTo>
                      <a:cubicBezTo>
                        <a:pt x="202" y="29"/>
                        <a:pt x="207" y="25"/>
                        <a:pt x="212" y="25"/>
                      </a:cubicBezTo>
                      <a:cubicBezTo>
                        <a:pt x="218" y="25"/>
                        <a:pt x="222" y="29"/>
                        <a:pt x="222" y="35"/>
                      </a:cubicBezTo>
                      <a:cubicBezTo>
                        <a:pt x="222" y="40"/>
                        <a:pt x="218" y="44"/>
                        <a:pt x="212" y="44"/>
                      </a:cubicBezTo>
                      <a:close/>
                    </a:path>
                  </a:pathLst>
                </a:custGeom>
                <a:solidFill>
                  <a:srgbClr val="707072"/>
                </a:solidFill>
                <a:ln w="12700">
                  <a:noFill/>
                </a:ln>
              </p:spPr>
              <p:txBody>
                <a:bodyPr vert="horz" wrap="square" lIns="91416" tIns="45708" rIns="91416" bIns="45708" numCol="1" anchor="t" anchorCtr="0" compatLnSpc="1">
                  <a:prstTxWarp prst="textNoShape">
                    <a:avLst/>
                  </a:prstTxWarp>
                </a:bodyPr>
                <a:lstStyle/>
                <a:p>
                  <a:pPr defTabSz="914126"/>
                  <a:endParaRPr lang="en-US" sz="1000" kern="0">
                    <a:solidFill>
                      <a:sysClr val="windowText" lastClr="000000"/>
                    </a:solidFill>
                  </a:endParaRPr>
                </a:p>
              </p:txBody>
            </p:sp>
          </p:grpSp>
          <p:sp>
            <p:nvSpPr>
              <p:cNvPr id="836" name="Rectangle 835"/>
              <p:cNvSpPr/>
              <p:nvPr/>
            </p:nvSpPr>
            <p:spPr>
              <a:xfrm flipH="1">
                <a:off x="5519441" y="4501052"/>
                <a:ext cx="1010630" cy="553998"/>
              </a:xfrm>
              <a:prstGeom prst="rect">
                <a:avLst/>
              </a:prstGeom>
            </p:spPr>
            <p:txBody>
              <a:bodyPr wrap="square" anchor="t" anchorCtr="0">
                <a:spAutoFit/>
              </a:bodyPr>
              <a:lstStyle/>
              <a:p>
                <a:pPr algn="ctr" defTabSz="914126"/>
                <a:r>
                  <a:rPr lang="en-US" sz="1000" kern="0" dirty="0">
                    <a:solidFill>
                      <a:sysClr val="windowText" lastClr="000000"/>
                    </a:solidFill>
                  </a:rPr>
                  <a:t>Encrypted</a:t>
                </a:r>
              </a:p>
              <a:p>
                <a:pPr algn="ctr" defTabSz="914126"/>
                <a:r>
                  <a:rPr lang="en-US" sz="1000" kern="0" dirty="0">
                    <a:solidFill>
                      <a:sysClr val="windowText" lastClr="000000"/>
                    </a:solidFill>
                  </a:rPr>
                  <a:t>Traffic</a:t>
                </a:r>
              </a:p>
              <a:p>
                <a:pPr algn="ctr" defTabSz="914126"/>
                <a:r>
                  <a:rPr lang="en-US" sz="1000" kern="0" dirty="0">
                    <a:solidFill>
                      <a:sysClr val="windowText" lastClr="000000"/>
                    </a:solidFill>
                  </a:rPr>
                  <a:t>Management</a:t>
                </a:r>
              </a:p>
            </p:txBody>
          </p:sp>
        </p:grpSp>
        <p:cxnSp>
          <p:nvCxnSpPr>
            <p:cNvPr id="833" name="Straight Connector 832"/>
            <p:cNvCxnSpPr/>
            <p:nvPr/>
          </p:nvCxnSpPr>
          <p:spPr>
            <a:xfrm>
              <a:off x="6390571" y="3464719"/>
              <a:ext cx="0" cy="433388"/>
            </a:xfrm>
            <a:prstGeom prst="line">
              <a:avLst/>
            </a:prstGeom>
            <a:noFill/>
            <a:ln w="38100" cap="rnd" cmpd="sng" algn="ctr">
              <a:solidFill>
                <a:schemeClr val="tx2">
                  <a:lumMod val="50000"/>
                  <a:lumOff val="50000"/>
                </a:schemeClr>
              </a:solidFill>
              <a:prstDash val="sysDot"/>
              <a:miter lim="800000"/>
              <a:headEnd type="triangle" w="med" len="med"/>
              <a:tailEnd type="triangle" w="med" len="med"/>
            </a:ln>
            <a:effectLst/>
          </p:spPr>
        </p:cxnSp>
      </p:grpSp>
      <p:grpSp>
        <p:nvGrpSpPr>
          <p:cNvPr id="839" name="Group 838"/>
          <p:cNvGrpSpPr/>
          <p:nvPr/>
        </p:nvGrpSpPr>
        <p:grpSpPr>
          <a:xfrm>
            <a:off x="4662285" y="3348275"/>
            <a:ext cx="865620" cy="1390011"/>
            <a:chOff x="4662285" y="3348275"/>
            <a:chExt cx="865620" cy="1390011"/>
          </a:xfrm>
        </p:grpSpPr>
        <p:grpSp>
          <p:nvGrpSpPr>
            <p:cNvPr id="840" name="Group 839"/>
            <p:cNvGrpSpPr/>
            <p:nvPr/>
          </p:nvGrpSpPr>
          <p:grpSpPr>
            <a:xfrm>
              <a:off x="4662285" y="3348275"/>
              <a:ext cx="865620" cy="1390011"/>
              <a:chOff x="4503640" y="3348275"/>
              <a:chExt cx="865620" cy="1390011"/>
            </a:xfrm>
          </p:grpSpPr>
          <p:sp>
            <p:nvSpPr>
              <p:cNvPr id="842" name="Rectangle 841"/>
              <p:cNvSpPr/>
              <p:nvPr/>
            </p:nvSpPr>
            <p:spPr>
              <a:xfrm rot="16200000">
                <a:off x="4439180" y="3734878"/>
                <a:ext cx="998572" cy="225366"/>
              </a:xfrm>
              <a:prstGeom prst="rect">
                <a:avLst/>
              </a:prstGeom>
              <a:solidFill>
                <a:schemeClr val="bg2">
                  <a:lumMod val="85000"/>
                  <a:lumOff val="15000"/>
                </a:schemeClr>
              </a:solidFill>
              <a:ln w="9525">
                <a:noFill/>
                <a:miter lim="800000"/>
                <a:headEnd/>
                <a:tailEnd/>
              </a:ln>
            </p:spPr>
            <p:txBody>
              <a:bodyPr wrap="square" rtlCol="0" anchor="ctr"/>
              <a:lstStyle/>
              <a:p>
                <a:pPr algn="ctr" defTabSz="914126"/>
                <a:endParaRPr lang="en-US" sz="1000" kern="0" dirty="0">
                  <a:solidFill>
                    <a:sysClr val="windowText" lastClr="000000"/>
                  </a:solidFill>
                </a:endParaRPr>
              </a:p>
            </p:txBody>
          </p:sp>
          <p:sp>
            <p:nvSpPr>
              <p:cNvPr id="843" name="Rectangle 842"/>
              <p:cNvSpPr/>
              <p:nvPr/>
            </p:nvSpPr>
            <p:spPr>
              <a:xfrm>
                <a:off x="4699638" y="4330121"/>
                <a:ext cx="478529" cy="122874"/>
              </a:xfrm>
              <a:prstGeom prst="rect">
                <a:avLst/>
              </a:prstGeom>
              <a:solidFill>
                <a:schemeClr val="bg2"/>
              </a:solidFill>
              <a:ln w="9525">
                <a:noFill/>
                <a:miter lim="800000"/>
                <a:headEnd/>
                <a:tailEnd/>
              </a:ln>
            </p:spPr>
            <p:txBody>
              <a:bodyPr wrap="square" rtlCol="0" anchor="ctr"/>
              <a:lstStyle/>
              <a:p>
                <a:pPr algn="ctr" defTabSz="914126"/>
                <a:endParaRPr lang="en-US" sz="1000" kern="0" dirty="0">
                  <a:solidFill>
                    <a:sysClr val="windowText" lastClr="000000"/>
                  </a:solidFill>
                  <a:latin typeface="Arial"/>
                </a:endParaRPr>
              </a:p>
            </p:txBody>
          </p:sp>
          <p:sp>
            <p:nvSpPr>
              <p:cNvPr id="844" name="Freeform 13"/>
              <p:cNvSpPr>
                <a:spLocks noEditPoints="1"/>
              </p:cNvSpPr>
              <p:nvPr/>
            </p:nvSpPr>
            <p:spPr bwMode="auto">
              <a:xfrm>
                <a:off x="4678445" y="4317805"/>
                <a:ext cx="520044" cy="155332"/>
              </a:xfrm>
              <a:custGeom>
                <a:avLst/>
                <a:gdLst>
                  <a:gd name="T0" fmla="*/ 230 w 241"/>
                  <a:gd name="T1" fmla="*/ 0 h 70"/>
                  <a:gd name="T2" fmla="*/ 11 w 241"/>
                  <a:gd name="T3" fmla="*/ 0 h 70"/>
                  <a:gd name="T4" fmla="*/ 0 w 241"/>
                  <a:gd name="T5" fmla="*/ 11 h 70"/>
                  <a:gd name="T6" fmla="*/ 0 w 241"/>
                  <a:gd name="T7" fmla="*/ 58 h 70"/>
                  <a:gd name="T8" fmla="*/ 11 w 241"/>
                  <a:gd name="T9" fmla="*/ 70 h 70"/>
                  <a:gd name="T10" fmla="*/ 230 w 241"/>
                  <a:gd name="T11" fmla="*/ 70 h 70"/>
                  <a:gd name="T12" fmla="*/ 241 w 241"/>
                  <a:gd name="T13" fmla="*/ 58 h 70"/>
                  <a:gd name="T14" fmla="*/ 241 w 241"/>
                  <a:gd name="T15" fmla="*/ 11 h 70"/>
                  <a:gd name="T16" fmla="*/ 230 w 241"/>
                  <a:gd name="T17" fmla="*/ 0 h 70"/>
                  <a:gd name="T18" fmla="*/ 163 w 241"/>
                  <a:gd name="T19" fmla="*/ 45 h 70"/>
                  <a:gd name="T20" fmla="*/ 25 w 241"/>
                  <a:gd name="T21" fmla="*/ 45 h 70"/>
                  <a:gd name="T22" fmla="*/ 25 w 241"/>
                  <a:gd name="T23" fmla="*/ 24 h 70"/>
                  <a:gd name="T24" fmla="*/ 163 w 241"/>
                  <a:gd name="T25" fmla="*/ 24 h 70"/>
                  <a:gd name="T26" fmla="*/ 163 w 241"/>
                  <a:gd name="T27" fmla="*/ 45 h 70"/>
                  <a:gd name="T28" fmla="*/ 212 w 241"/>
                  <a:gd name="T29" fmla="*/ 44 h 70"/>
                  <a:gd name="T30" fmla="*/ 202 w 241"/>
                  <a:gd name="T31" fmla="*/ 35 h 70"/>
                  <a:gd name="T32" fmla="*/ 212 w 241"/>
                  <a:gd name="T33" fmla="*/ 25 h 70"/>
                  <a:gd name="T34" fmla="*/ 222 w 241"/>
                  <a:gd name="T35" fmla="*/ 35 h 70"/>
                  <a:gd name="T36" fmla="*/ 212 w 241"/>
                  <a:gd name="T37" fmla="*/ 44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41" h="70">
                    <a:moveTo>
                      <a:pt x="230" y="0"/>
                    </a:moveTo>
                    <a:cubicBezTo>
                      <a:pt x="11" y="0"/>
                      <a:pt x="11" y="0"/>
                      <a:pt x="11" y="0"/>
                    </a:cubicBezTo>
                    <a:cubicBezTo>
                      <a:pt x="5" y="0"/>
                      <a:pt x="0" y="5"/>
                      <a:pt x="0" y="11"/>
                    </a:cubicBezTo>
                    <a:cubicBezTo>
                      <a:pt x="0" y="58"/>
                      <a:pt x="0" y="58"/>
                      <a:pt x="0" y="58"/>
                    </a:cubicBezTo>
                    <a:cubicBezTo>
                      <a:pt x="0" y="65"/>
                      <a:pt x="5" y="70"/>
                      <a:pt x="11" y="70"/>
                    </a:cubicBezTo>
                    <a:cubicBezTo>
                      <a:pt x="230" y="70"/>
                      <a:pt x="230" y="70"/>
                      <a:pt x="230" y="70"/>
                    </a:cubicBezTo>
                    <a:cubicBezTo>
                      <a:pt x="236" y="70"/>
                      <a:pt x="241" y="65"/>
                      <a:pt x="241" y="58"/>
                    </a:cubicBezTo>
                    <a:cubicBezTo>
                      <a:pt x="241" y="11"/>
                      <a:pt x="241" y="11"/>
                      <a:pt x="241" y="11"/>
                    </a:cubicBezTo>
                    <a:cubicBezTo>
                      <a:pt x="241" y="5"/>
                      <a:pt x="236" y="0"/>
                      <a:pt x="230" y="0"/>
                    </a:cubicBezTo>
                    <a:close/>
                    <a:moveTo>
                      <a:pt x="163" y="45"/>
                    </a:moveTo>
                    <a:cubicBezTo>
                      <a:pt x="25" y="45"/>
                      <a:pt x="25" y="45"/>
                      <a:pt x="25" y="45"/>
                    </a:cubicBezTo>
                    <a:cubicBezTo>
                      <a:pt x="25" y="24"/>
                      <a:pt x="25" y="24"/>
                      <a:pt x="25" y="24"/>
                    </a:cubicBezTo>
                    <a:cubicBezTo>
                      <a:pt x="163" y="24"/>
                      <a:pt x="163" y="24"/>
                      <a:pt x="163" y="24"/>
                    </a:cubicBezTo>
                    <a:lnTo>
                      <a:pt x="163" y="45"/>
                    </a:lnTo>
                    <a:close/>
                    <a:moveTo>
                      <a:pt x="212" y="44"/>
                    </a:moveTo>
                    <a:cubicBezTo>
                      <a:pt x="207" y="44"/>
                      <a:pt x="202" y="40"/>
                      <a:pt x="202" y="35"/>
                    </a:cubicBezTo>
                    <a:cubicBezTo>
                      <a:pt x="202" y="29"/>
                      <a:pt x="207" y="25"/>
                      <a:pt x="212" y="25"/>
                    </a:cubicBezTo>
                    <a:cubicBezTo>
                      <a:pt x="218" y="25"/>
                      <a:pt x="222" y="29"/>
                      <a:pt x="222" y="35"/>
                    </a:cubicBezTo>
                    <a:cubicBezTo>
                      <a:pt x="222" y="40"/>
                      <a:pt x="218" y="44"/>
                      <a:pt x="212" y="44"/>
                    </a:cubicBezTo>
                    <a:close/>
                  </a:path>
                </a:pathLst>
              </a:custGeom>
              <a:solidFill>
                <a:srgbClr val="707072"/>
              </a:solidFill>
              <a:ln w="12700">
                <a:noFill/>
              </a:ln>
            </p:spPr>
            <p:txBody>
              <a:bodyPr vert="horz" wrap="square" lIns="91416" tIns="45708" rIns="91416" bIns="45708" numCol="1" anchor="t" anchorCtr="0" compatLnSpc="1">
                <a:prstTxWarp prst="textNoShape">
                  <a:avLst/>
                </a:prstTxWarp>
              </a:bodyPr>
              <a:lstStyle/>
              <a:p>
                <a:pPr defTabSz="914126"/>
                <a:endParaRPr lang="en-US" sz="1000" kern="0">
                  <a:solidFill>
                    <a:sysClr val="windowText" lastClr="000000"/>
                  </a:solidFill>
                </a:endParaRPr>
              </a:p>
            </p:txBody>
          </p:sp>
          <p:sp>
            <p:nvSpPr>
              <p:cNvPr id="845" name="Rectangle 844"/>
              <p:cNvSpPr/>
              <p:nvPr/>
            </p:nvSpPr>
            <p:spPr>
              <a:xfrm flipH="1">
                <a:off x="4503640" y="4492065"/>
                <a:ext cx="865620" cy="246221"/>
              </a:xfrm>
              <a:prstGeom prst="rect">
                <a:avLst/>
              </a:prstGeom>
            </p:spPr>
            <p:txBody>
              <a:bodyPr wrap="square" anchor="t" anchorCtr="0">
                <a:spAutoFit/>
              </a:bodyPr>
              <a:lstStyle/>
              <a:p>
                <a:pPr algn="ctr" defTabSz="914126"/>
                <a:r>
                  <a:rPr lang="en-US" sz="1000" kern="0" dirty="0">
                    <a:solidFill>
                      <a:sysClr val="windowText" lastClr="000000"/>
                    </a:solidFill>
                  </a:rPr>
                  <a:t>DLP</a:t>
                </a:r>
              </a:p>
            </p:txBody>
          </p:sp>
        </p:grpSp>
        <p:cxnSp>
          <p:nvCxnSpPr>
            <p:cNvPr id="841" name="Straight Connector 840"/>
            <p:cNvCxnSpPr/>
            <p:nvPr/>
          </p:nvCxnSpPr>
          <p:spPr>
            <a:xfrm>
              <a:off x="5097710" y="3464461"/>
              <a:ext cx="0" cy="764639"/>
            </a:xfrm>
            <a:prstGeom prst="line">
              <a:avLst/>
            </a:prstGeom>
            <a:noFill/>
            <a:ln w="38100" cap="rnd" cmpd="sng" algn="ctr">
              <a:solidFill>
                <a:schemeClr val="tx2">
                  <a:lumMod val="50000"/>
                  <a:lumOff val="50000"/>
                </a:schemeClr>
              </a:solidFill>
              <a:prstDash val="sysDot"/>
              <a:miter lim="800000"/>
              <a:headEnd type="triangle" w="med" len="med"/>
              <a:tailEnd type="triangle" w="med" len="med"/>
            </a:ln>
            <a:effectLst/>
          </p:spPr>
        </p:cxnSp>
      </p:grpSp>
      <p:grpSp>
        <p:nvGrpSpPr>
          <p:cNvPr id="846" name="Group 845"/>
          <p:cNvGrpSpPr/>
          <p:nvPr/>
        </p:nvGrpSpPr>
        <p:grpSpPr>
          <a:xfrm>
            <a:off x="6899543" y="3372831"/>
            <a:ext cx="1308266" cy="1548329"/>
            <a:chOff x="6899543" y="3372831"/>
            <a:chExt cx="1308266" cy="1548329"/>
          </a:xfrm>
        </p:grpSpPr>
        <p:grpSp>
          <p:nvGrpSpPr>
            <p:cNvPr id="847" name="Group 846"/>
            <p:cNvGrpSpPr/>
            <p:nvPr/>
          </p:nvGrpSpPr>
          <p:grpSpPr>
            <a:xfrm>
              <a:off x="6899543" y="3372831"/>
              <a:ext cx="1308266" cy="1548329"/>
              <a:chOff x="6545947" y="3372831"/>
              <a:chExt cx="1308266" cy="1548329"/>
            </a:xfrm>
          </p:grpSpPr>
          <p:sp>
            <p:nvSpPr>
              <p:cNvPr id="849" name="Rectangle 848"/>
              <p:cNvSpPr/>
              <p:nvPr/>
            </p:nvSpPr>
            <p:spPr>
              <a:xfrm rot="16200000">
                <a:off x="6720850" y="3747156"/>
                <a:ext cx="974016" cy="225366"/>
              </a:xfrm>
              <a:prstGeom prst="rect">
                <a:avLst/>
              </a:prstGeom>
              <a:solidFill>
                <a:schemeClr val="bg2">
                  <a:lumMod val="85000"/>
                  <a:lumOff val="15000"/>
                </a:schemeClr>
              </a:solidFill>
              <a:ln w="9525">
                <a:noFill/>
                <a:miter lim="800000"/>
                <a:headEnd/>
                <a:tailEnd/>
              </a:ln>
            </p:spPr>
            <p:txBody>
              <a:bodyPr wrap="square" rtlCol="0" anchor="ctr"/>
              <a:lstStyle/>
              <a:p>
                <a:pPr algn="ctr" defTabSz="914126"/>
                <a:endParaRPr lang="en-US" sz="1799" kern="0" dirty="0">
                  <a:solidFill>
                    <a:sysClr val="windowText" lastClr="000000"/>
                  </a:solidFill>
                </a:endParaRPr>
              </a:p>
            </p:txBody>
          </p:sp>
          <p:sp>
            <p:nvSpPr>
              <p:cNvPr id="850" name="Rectangle 849"/>
              <p:cNvSpPr/>
              <p:nvPr/>
            </p:nvSpPr>
            <p:spPr>
              <a:xfrm>
                <a:off x="6969030" y="4359106"/>
                <a:ext cx="478529" cy="122874"/>
              </a:xfrm>
              <a:prstGeom prst="rect">
                <a:avLst/>
              </a:prstGeom>
              <a:solidFill>
                <a:schemeClr val="bg2"/>
              </a:solidFill>
              <a:ln w="9525">
                <a:noFill/>
                <a:miter lim="800000"/>
                <a:headEnd/>
                <a:tailEnd/>
              </a:ln>
            </p:spPr>
            <p:txBody>
              <a:bodyPr wrap="square" rtlCol="0" anchor="ctr"/>
              <a:lstStyle/>
              <a:p>
                <a:pPr algn="ctr" defTabSz="914126"/>
                <a:endParaRPr lang="en-US" sz="1799" kern="0" dirty="0">
                  <a:solidFill>
                    <a:sysClr val="windowText" lastClr="000000"/>
                  </a:solidFill>
                  <a:latin typeface="Arial"/>
                </a:endParaRPr>
              </a:p>
            </p:txBody>
          </p:sp>
          <p:sp>
            <p:nvSpPr>
              <p:cNvPr id="851" name="Freeform 13"/>
              <p:cNvSpPr>
                <a:spLocks noEditPoints="1"/>
              </p:cNvSpPr>
              <p:nvPr/>
            </p:nvSpPr>
            <p:spPr bwMode="auto">
              <a:xfrm>
                <a:off x="6947837" y="4346790"/>
                <a:ext cx="520044" cy="155332"/>
              </a:xfrm>
              <a:custGeom>
                <a:avLst/>
                <a:gdLst>
                  <a:gd name="T0" fmla="*/ 230 w 241"/>
                  <a:gd name="T1" fmla="*/ 0 h 70"/>
                  <a:gd name="T2" fmla="*/ 11 w 241"/>
                  <a:gd name="T3" fmla="*/ 0 h 70"/>
                  <a:gd name="T4" fmla="*/ 0 w 241"/>
                  <a:gd name="T5" fmla="*/ 11 h 70"/>
                  <a:gd name="T6" fmla="*/ 0 w 241"/>
                  <a:gd name="T7" fmla="*/ 58 h 70"/>
                  <a:gd name="T8" fmla="*/ 11 w 241"/>
                  <a:gd name="T9" fmla="*/ 70 h 70"/>
                  <a:gd name="T10" fmla="*/ 230 w 241"/>
                  <a:gd name="T11" fmla="*/ 70 h 70"/>
                  <a:gd name="T12" fmla="*/ 241 w 241"/>
                  <a:gd name="T13" fmla="*/ 58 h 70"/>
                  <a:gd name="T14" fmla="*/ 241 w 241"/>
                  <a:gd name="T15" fmla="*/ 11 h 70"/>
                  <a:gd name="T16" fmla="*/ 230 w 241"/>
                  <a:gd name="T17" fmla="*/ 0 h 70"/>
                  <a:gd name="T18" fmla="*/ 163 w 241"/>
                  <a:gd name="T19" fmla="*/ 45 h 70"/>
                  <a:gd name="T20" fmla="*/ 25 w 241"/>
                  <a:gd name="T21" fmla="*/ 45 h 70"/>
                  <a:gd name="T22" fmla="*/ 25 w 241"/>
                  <a:gd name="T23" fmla="*/ 24 h 70"/>
                  <a:gd name="T24" fmla="*/ 163 w 241"/>
                  <a:gd name="T25" fmla="*/ 24 h 70"/>
                  <a:gd name="T26" fmla="*/ 163 w 241"/>
                  <a:gd name="T27" fmla="*/ 45 h 70"/>
                  <a:gd name="T28" fmla="*/ 212 w 241"/>
                  <a:gd name="T29" fmla="*/ 44 h 70"/>
                  <a:gd name="T30" fmla="*/ 202 w 241"/>
                  <a:gd name="T31" fmla="*/ 35 h 70"/>
                  <a:gd name="T32" fmla="*/ 212 w 241"/>
                  <a:gd name="T33" fmla="*/ 25 h 70"/>
                  <a:gd name="T34" fmla="*/ 222 w 241"/>
                  <a:gd name="T35" fmla="*/ 35 h 70"/>
                  <a:gd name="T36" fmla="*/ 212 w 241"/>
                  <a:gd name="T37" fmla="*/ 44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41" h="70">
                    <a:moveTo>
                      <a:pt x="230" y="0"/>
                    </a:moveTo>
                    <a:cubicBezTo>
                      <a:pt x="11" y="0"/>
                      <a:pt x="11" y="0"/>
                      <a:pt x="11" y="0"/>
                    </a:cubicBezTo>
                    <a:cubicBezTo>
                      <a:pt x="5" y="0"/>
                      <a:pt x="0" y="5"/>
                      <a:pt x="0" y="11"/>
                    </a:cubicBezTo>
                    <a:cubicBezTo>
                      <a:pt x="0" y="58"/>
                      <a:pt x="0" y="58"/>
                      <a:pt x="0" y="58"/>
                    </a:cubicBezTo>
                    <a:cubicBezTo>
                      <a:pt x="0" y="65"/>
                      <a:pt x="5" y="70"/>
                      <a:pt x="11" y="70"/>
                    </a:cubicBezTo>
                    <a:cubicBezTo>
                      <a:pt x="230" y="70"/>
                      <a:pt x="230" y="70"/>
                      <a:pt x="230" y="70"/>
                    </a:cubicBezTo>
                    <a:cubicBezTo>
                      <a:pt x="236" y="70"/>
                      <a:pt x="241" y="65"/>
                      <a:pt x="241" y="58"/>
                    </a:cubicBezTo>
                    <a:cubicBezTo>
                      <a:pt x="241" y="11"/>
                      <a:pt x="241" y="11"/>
                      <a:pt x="241" y="11"/>
                    </a:cubicBezTo>
                    <a:cubicBezTo>
                      <a:pt x="241" y="5"/>
                      <a:pt x="236" y="0"/>
                      <a:pt x="230" y="0"/>
                    </a:cubicBezTo>
                    <a:close/>
                    <a:moveTo>
                      <a:pt x="163" y="45"/>
                    </a:moveTo>
                    <a:cubicBezTo>
                      <a:pt x="25" y="45"/>
                      <a:pt x="25" y="45"/>
                      <a:pt x="25" y="45"/>
                    </a:cubicBezTo>
                    <a:cubicBezTo>
                      <a:pt x="25" y="24"/>
                      <a:pt x="25" y="24"/>
                      <a:pt x="25" y="24"/>
                    </a:cubicBezTo>
                    <a:cubicBezTo>
                      <a:pt x="163" y="24"/>
                      <a:pt x="163" y="24"/>
                      <a:pt x="163" y="24"/>
                    </a:cubicBezTo>
                    <a:lnTo>
                      <a:pt x="163" y="45"/>
                    </a:lnTo>
                    <a:close/>
                    <a:moveTo>
                      <a:pt x="212" y="44"/>
                    </a:moveTo>
                    <a:cubicBezTo>
                      <a:pt x="207" y="44"/>
                      <a:pt x="202" y="40"/>
                      <a:pt x="202" y="35"/>
                    </a:cubicBezTo>
                    <a:cubicBezTo>
                      <a:pt x="202" y="29"/>
                      <a:pt x="207" y="25"/>
                      <a:pt x="212" y="25"/>
                    </a:cubicBezTo>
                    <a:cubicBezTo>
                      <a:pt x="218" y="25"/>
                      <a:pt x="222" y="29"/>
                      <a:pt x="222" y="35"/>
                    </a:cubicBezTo>
                    <a:cubicBezTo>
                      <a:pt x="222" y="40"/>
                      <a:pt x="218" y="44"/>
                      <a:pt x="212" y="44"/>
                    </a:cubicBezTo>
                    <a:close/>
                  </a:path>
                </a:pathLst>
              </a:custGeom>
              <a:solidFill>
                <a:srgbClr val="707072"/>
              </a:solidFill>
              <a:ln w="12700">
                <a:noFill/>
              </a:ln>
            </p:spPr>
            <p:txBody>
              <a:bodyPr vert="horz" wrap="square" lIns="91416" tIns="45708" rIns="91416" bIns="45708" numCol="1" anchor="t" anchorCtr="0" compatLnSpc="1">
                <a:prstTxWarp prst="textNoShape">
                  <a:avLst/>
                </a:prstTxWarp>
              </a:bodyPr>
              <a:lstStyle/>
              <a:p>
                <a:pPr defTabSz="914126"/>
                <a:endParaRPr lang="en-US" sz="1799" kern="0">
                  <a:solidFill>
                    <a:sysClr val="windowText" lastClr="000000"/>
                  </a:solidFill>
                </a:endParaRPr>
              </a:p>
            </p:txBody>
          </p:sp>
          <p:sp>
            <p:nvSpPr>
              <p:cNvPr id="852" name="Rectangle 851"/>
              <p:cNvSpPr/>
              <p:nvPr/>
            </p:nvSpPr>
            <p:spPr>
              <a:xfrm flipH="1">
                <a:off x="6545947" y="4521050"/>
                <a:ext cx="1308266" cy="400110"/>
              </a:xfrm>
              <a:prstGeom prst="rect">
                <a:avLst/>
              </a:prstGeom>
            </p:spPr>
            <p:txBody>
              <a:bodyPr wrap="square" anchor="t" anchorCtr="0">
                <a:spAutoFit/>
              </a:bodyPr>
              <a:lstStyle/>
              <a:p>
                <a:pPr algn="ctr" defTabSz="914126"/>
                <a:r>
                  <a:rPr lang="en-US" sz="1000" kern="0" dirty="0">
                    <a:solidFill>
                      <a:sysClr val="windowText" lastClr="000000"/>
                    </a:solidFill>
                  </a:rPr>
                  <a:t>Security </a:t>
                </a:r>
              </a:p>
              <a:p>
                <a:pPr algn="ctr" defTabSz="914126"/>
                <a:r>
                  <a:rPr lang="en-US" sz="1000" kern="0" dirty="0">
                    <a:solidFill>
                      <a:sysClr val="windowText" lastClr="000000"/>
                    </a:solidFill>
                  </a:rPr>
                  <a:t>Analytics</a:t>
                </a:r>
              </a:p>
            </p:txBody>
          </p:sp>
        </p:grpSp>
        <p:cxnSp>
          <p:nvCxnSpPr>
            <p:cNvPr id="848" name="Straight Connector 847"/>
            <p:cNvCxnSpPr/>
            <p:nvPr/>
          </p:nvCxnSpPr>
          <p:spPr>
            <a:xfrm>
              <a:off x="7558970" y="3464461"/>
              <a:ext cx="0" cy="764639"/>
            </a:xfrm>
            <a:prstGeom prst="line">
              <a:avLst/>
            </a:prstGeom>
            <a:noFill/>
            <a:ln w="38100" cap="rnd" cmpd="sng" algn="ctr">
              <a:solidFill>
                <a:schemeClr val="tx2">
                  <a:lumMod val="50000"/>
                  <a:lumOff val="50000"/>
                </a:schemeClr>
              </a:solidFill>
              <a:prstDash val="sysDot"/>
              <a:miter lim="800000"/>
              <a:headEnd type="triangle" w="med" len="med"/>
              <a:tailEnd type="triangle" w="med" len="med"/>
            </a:ln>
            <a:effectLst/>
          </p:spPr>
        </p:cxnSp>
      </p:grpSp>
      <p:grpSp>
        <p:nvGrpSpPr>
          <p:cNvPr id="853" name="Group 852"/>
          <p:cNvGrpSpPr/>
          <p:nvPr/>
        </p:nvGrpSpPr>
        <p:grpSpPr>
          <a:xfrm>
            <a:off x="8185965" y="3372831"/>
            <a:ext cx="1308266" cy="1394440"/>
            <a:chOff x="8185965" y="3372831"/>
            <a:chExt cx="1308266" cy="1394440"/>
          </a:xfrm>
        </p:grpSpPr>
        <p:grpSp>
          <p:nvGrpSpPr>
            <p:cNvPr id="854" name="Group 853"/>
            <p:cNvGrpSpPr/>
            <p:nvPr/>
          </p:nvGrpSpPr>
          <p:grpSpPr>
            <a:xfrm>
              <a:off x="8185965" y="3372831"/>
              <a:ext cx="1308266" cy="1394440"/>
              <a:chOff x="6545947" y="3372831"/>
              <a:chExt cx="1308266" cy="1394440"/>
            </a:xfrm>
          </p:grpSpPr>
          <p:sp>
            <p:nvSpPr>
              <p:cNvPr id="856" name="Rectangle 855"/>
              <p:cNvSpPr/>
              <p:nvPr/>
            </p:nvSpPr>
            <p:spPr>
              <a:xfrm rot="16200000">
                <a:off x="6720850" y="3747156"/>
                <a:ext cx="974016" cy="225366"/>
              </a:xfrm>
              <a:prstGeom prst="rect">
                <a:avLst/>
              </a:prstGeom>
              <a:solidFill>
                <a:schemeClr val="bg2">
                  <a:lumMod val="85000"/>
                  <a:lumOff val="15000"/>
                </a:schemeClr>
              </a:solidFill>
              <a:ln w="9525">
                <a:noFill/>
                <a:miter lim="800000"/>
                <a:headEnd/>
                <a:tailEnd/>
              </a:ln>
            </p:spPr>
            <p:txBody>
              <a:bodyPr wrap="square" rtlCol="0" anchor="ctr"/>
              <a:lstStyle/>
              <a:p>
                <a:pPr algn="ctr" defTabSz="914126"/>
                <a:endParaRPr lang="en-US" sz="1799" kern="0" dirty="0">
                  <a:solidFill>
                    <a:sysClr val="windowText" lastClr="000000"/>
                  </a:solidFill>
                </a:endParaRPr>
              </a:p>
            </p:txBody>
          </p:sp>
          <p:sp>
            <p:nvSpPr>
              <p:cNvPr id="857" name="Rectangle 856"/>
              <p:cNvSpPr/>
              <p:nvPr/>
            </p:nvSpPr>
            <p:spPr>
              <a:xfrm>
                <a:off x="6969030" y="4359106"/>
                <a:ext cx="478529" cy="122874"/>
              </a:xfrm>
              <a:prstGeom prst="rect">
                <a:avLst/>
              </a:prstGeom>
              <a:solidFill>
                <a:schemeClr val="bg2"/>
              </a:solidFill>
              <a:ln w="9525">
                <a:noFill/>
                <a:miter lim="800000"/>
                <a:headEnd/>
                <a:tailEnd/>
              </a:ln>
            </p:spPr>
            <p:txBody>
              <a:bodyPr wrap="square" rtlCol="0" anchor="ctr"/>
              <a:lstStyle/>
              <a:p>
                <a:pPr algn="ctr" defTabSz="914126"/>
                <a:endParaRPr lang="en-US" sz="1799" kern="0" dirty="0">
                  <a:solidFill>
                    <a:sysClr val="windowText" lastClr="000000"/>
                  </a:solidFill>
                  <a:latin typeface="Arial"/>
                </a:endParaRPr>
              </a:p>
            </p:txBody>
          </p:sp>
          <p:sp>
            <p:nvSpPr>
              <p:cNvPr id="858" name="Freeform 13"/>
              <p:cNvSpPr>
                <a:spLocks noEditPoints="1"/>
              </p:cNvSpPr>
              <p:nvPr/>
            </p:nvSpPr>
            <p:spPr bwMode="auto">
              <a:xfrm>
                <a:off x="6947837" y="4346790"/>
                <a:ext cx="520044" cy="155332"/>
              </a:xfrm>
              <a:custGeom>
                <a:avLst/>
                <a:gdLst>
                  <a:gd name="T0" fmla="*/ 230 w 241"/>
                  <a:gd name="T1" fmla="*/ 0 h 70"/>
                  <a:gd name="T2" fmla="*/ 11 w 241"/>
                  <a:gd name="T3" fmla="*/ 0 h 70"/>
                  <a:gd name="T4" fmla="*/ 0 w 241"/>
                  <a:gd name="T5" fmla="*/ 11 h 70"/>
                  <a:gd name="T6" fmla="*/ 0 w 241"/>
                  <a:gd name="T7" fmla="*/ 58 h 70"/>
                  <a:gd name="T8" fmla="*/ 11 w 241"/>
                  <a:gd name="T9" fmla="*/ 70 h 70"/>
                  <a:gd name="T10" fmla="*/ 230 w 241"/>
                  <a:gd name="T11" fmla="*/ 70 h 70"/>
                  <a:gd name="T12" fmla="*/ 241 w 241"/>
                  <a:gd name="T13" fmla="*/ 58 h 70"/>
                  <a:gd name="T14" fmla="*/ 241 w 241"/>
                  <a:gd name="T15" fmla="*/ 11 h 70"/>
                  <a:gd name="T16" fmla="*/ 230 w 241"/>
                  <a:gd name="T17" fmla="*/ 0 h 70"/>
                  <a:gd name="T18" fmla="*/ 163 w 241"/>
                  <a:gd name="T19" fmla="*/ 45 h 70"/>
                  <a:gd name="T20" fmla="*/ 25 w 241"/>
                  <a:gd name="T21" fmla="*/ 45 h 70"/>
                  <a:gd name="T22" fmla="*/ 25 w 241"/>
                  <a:gd name="T23" fmla="*/ 24 h 70"/>
                  <a:gd name="T24" fmla="*/ 163 w 241"/>
                  <a:gd name="T25" fmla="*/ 24 h 70"/>
                  <a:gd name="T26" fmla="*/ 163 w 241"/>
                  <a:gd name="T27" fmla="*/ 45 h 70"/>
                  <a:gd name="T28" fmla="*/ 212 w 241"/>
                  <a:gd name="T29" fmla="*/ 44 h 70"/>
                  <a:gd name="T30" fmla="*/ 202 w 241"/>
                  <a:gd name="T31" fmla="*/ 35 h 70"/>
                  <a:gd name="T32" fmla="*/ 212 w 241"/>
                  <a:gd name="T33" fmla="*/ 25 h 70"/>
                  <a:gd name="T34" fmla="*/ 222 w 241"/>
                  <a:gd name="T35" fmla="*/ 35 h 70"/>
                  <a:gd name="T36" fmla="*/ 212 w 241"/>
                  <a:gd name="T37" fmla="*/ 44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41" h="70">
                    <a:moveTo>
                      <a:pt x="230" y="0"/>
                    </a:moveTo>
                    <a:cubicBezTo>
                      <a:pt x="11" y="0"/>
                      <a:pt x="11" y="0"/>
                      <a:pt x="11" y="0"/>
                    </a:cubicBezTo>
                    <a:cubicBezTo>
                      <a:pt x="5" y="0"/>
                      <a:pt x="0" y="5"/>
                      <a:pt x="0" y="11"/>
                    </a:cubicBezTo>
                    <a:cubicBezTo>
                      <a:pt x="0" y="58"/>
                      <a:pt x="0" y="58"/>
                      <a:pt x="0" y="58"/>
                    </a:cubicBezTo>
                    <a:cubicBezTo>
                      <a:pt x="0" y="65"/>
                      <a:pt x="5" y="70"/>
                      <a:pt x="11" y="70"/>
                    </a:cubicBezTo>
                    <a:cubicBezTo>
                      <a:pt x="230" y="70"/>
                      <a:pt x="230" y="70"/>
                      <a:pt x="230" y="70"/>
                    </a:cubicBezTo>
                    <a:cubicBezTo>
                      <a:pt x="236" y="70"/>
                      <a:pt x="241" y="65"/>
                      <a:pt x="241" y="58"/>
                    </a:cubicBezTo>
                    <a:cubicBezTo>
                      <a:pt x="241" y="11"/>
                      <a:pt x="241" y="11"/>
                      <a:pt x="241" y="11"/>
                    </a:cubicBezTo>
                    <a:cubicBezTo>
                      <a:pt x="241" y="5"/>
                      <a:pt x="236" y="0"/>
                      <a:pt x="230" y="0"/>
                    </a:cubicBezTo>
                    <a:close/>
                    <a:moveTo>
                      <a:pt x="163" y="45"/>
                    </a:moveTo>
                    <a:cubicBezTo>
                      <a:pt x="25" y="45"/>
                      <a:pt x="25" y="45"/>
                      <a:pt x="25" y="45"/>
                    </a:cubicBezTo>
                    <a:cubicBezTo>
                      <a:pt x="25" y="24"/>
                      <a:pt x="25" y="24"/>
                      <a:pt x="25" y="24"/>
                    </a:cubicBezTo>
                    <a:cubicBezTo>
                      <a:pt x="163" y="24"/>
                      <a:pt x="163" y="24"/>
                      <a:pt x="163" y="24"/>
                    </a:cubicBezTo>
                    <a:lnTo>
                      <a:pt x="163" y="45"/>
                    </a:lnTo>
                    <a:close/>
                    <a:moveTo>
                      <a:pt x="212" y="44"/>
                    </a:moveTo>
                    <a:cubicBezTo>
                      <a:pt x="207" y="44"/>
                      <a:pt x="202" y="40"/>
                      <a:pt x="202" y="35"/>
                    </a:cubicBezTo>
                    <a:cubicBezTo>
                      <a:pt x="202" y="29"/>
                      <a:pt x="207" y="25"/>
                      <a:pt x="212" y="25"/>
                    </a:cubicBezTo>
                    <a:cubicBezTo>
                      <a:pt x="218" y="25"/>
                      <a:pt x="222" y="29"/>
                      <a:pt x="222" y="35"/>
                    </a:cubicBezTo>
                    <a:cubicBezTo>
                      <a:pt x="222" y="40"/>
                      <a:pt x="218" y="44"/>
                      <a:pt x="212" y="44"/>
                    </a:cubicBezTo>
                    <a:close/>
                  </a:path>
                </a:pathLst>
              </a:custGeom>
              <a:solidFill>
                <a:srgbClr val="707072"/>
              </a:solidFill>
              <a:ln w="12700">
                <a:noFill/>
              </a:ln>
            </p:spPr>
            <p:txBody>
              <a:bodyPr vert="horz" wrap="square" lIns="91416" tIns="45708" rIns="91416" bIns="45708" numCol="1" anchor="t" anchorCtr="0" compatLnSpc="1">
                <a:prstTxWarp prst="textNoShape">
                  <a:avLst/>
                </a:prstTxWarp>
              </a:bodyPr>
              <a:lstStyle/>
              <a:p>
                <a:pPr defTabSz="914126"/>
                <a:endParaRPr lang="en-US" sz="1799" kern="0">
                  <a:solidFill>
                    <a:sysClr val="windowText" lastClr="000000"/>
                  </a:solidFill>
                </a:endParaRPr>
              </a:p>
            </p:txBody>
          </p:sp>
          <p:sp>
            <p:nvSpPr>
              <p:cNvPr id="859" name="Rectangle 858"/>
              <p:cNvSpPr/>
              <p:nvPr/>
            </p:nvSpPr>
            <p:spPr>
              <a:xfrm flipH="1">
                <a:off x="6545947" y="4521050"/>
                <a:ext cx="1308266" cy="246221"/>
              </a:xfrm>
              <a:prstGeom prst="rect">
                <a:avLst/>
              </a:prstGeom>
            </p:spPr>
            <p:txBody>
              <a:bodyPr wrap="square" anchor="t" anchorCtr="0">
                <a:spAutoFit/>
              </a:bodyPr>
              <a:lstStyle/>
              <a:p>
                <a:pPr algn="ctr" defTabSz="914126"/>
                <a:r>
                  <a:rPr lang="en-US" sz="1000" dirty="0">
                    <a:solidFill>
                      <a:sysClr val="windowText" lastClr="000000"/>
                    </a:solidFill>
                  </a:rPr>
                  <a:t>Management</a:t>
                </a:r>
                <a:endParaRPr lang="en-US" sz="1000" kern="0" dirty="0">
                  <a:solidFill>
                    <a:sysClr val="windowText" lastClr="000000"/>
                  </a:solidFill>
                </a:endParaRPr>
              </a:p>
            </p:txBody>
          </p:sp>
        </p:grpSp>
        <p:cxnSp>
          <p:nvCxnSpPr>
            <p:cNvPr id="855" name="Straight Connector 854"/>
            <p:cNvCxnSpPr/>
            <p:nvPr/>
          </p:nvCxnSpPr>
          <p:spPr>
            <a:xfrm>
              <a:off x="8846750" y="3464461"/>
              <a:ext cx="0" cy="764639"/>
            </a:xfrm>
            <a:prstGeom prst="line">
              <a:avLst/>
            </a:prstGeom>
            <a:noFill/>
            <a:ln w="38100" cap="rnd" cmpd="sng" algn="ctr">
              <a:solidFill>
                <a:schemeClr val="tx2">
                  <a:lumMod val="50000"/>
                  <a:lumOff val="50000"/>
                </a:schemeClr>
              </a:solidFill>
              <a:prstDash val="sysDot"/>
              <a:miter lim="800000"/>
              <a:headEnd type="triangle" w="med" len="med"/>
              <a:tailEnd type="triangle" w="med" len="med"/>
            </a:ln>
            <a:effectLst/>
          </p:spPr>
        </p:cxnSp>
      </p:grpSp>
      <p:grpSp>
        <p:nvGrpSpPr>
          <p:cNvPr id="860" name="Group 859"/>
          <p:cNvGrpSpPr/>
          <p:nvPr/>
        </p:nvGrpSpPr>
        <p:grpSpPr>
          <a:xfrm>
            <a:off x="9532290" y="3372831"/>
            <a:ext cx="1308266" cy="1394440"/>
            <a:chOff x="9532290" y="3372831"/>
            <a:chExt cx="1308266" cy="1394440"/>
          </a:xfrm>
        </p:grpSpPr>
        <p:grpSp>
          <p:nvGrpSpPr>
            <p:cNvPr id="861" name="Group 860"/>
            <p:cNvGrpSpPr/>
            <p:nvPr/>
          </p:nvGrpSpPr>
          <p:grpSpPr>
            <a:xfrm>
              <a:off x="9532290" y="3372831"/>
              <a:ext cx="1308266" cy="1394440"/>
              <a:chOff x="6545947" y="3372831"/>
              <a:chExt cx="1308266" cy="1394440"/>
            </a:xfrm>
          </p:grpSpPr>
          <p:sp>
            <p:nvSpPr>
              <p:cNvPr id="863" name="Rectangle 862"/>
              <p:cNvSpPr/>
              <p:nvPr/>
            </p:nvSpPr>
            <p:spPr>
              <a:xfrm rot="16200000">
                <a:off x="6720850" y="3747156"/>
                <a:ext cx="974016" cy="225366"/>
              </a:xfrm>
              <a:prstGeom prst="rect">
                <a:avLst/>
              </a:prstGeom>
              <a:solidFill>
                <a:schemeClr val="bg2">
                  <a:lumMod val="85000"/>
                  <a:lumOff val="15000"/>
                </a:schemeClr>
              </a:solidFill>
              <a:ln w="9525">
                <a:noFill/>
                <a:miter lim="800000"/>
                <a:headEnd/>
                <a:tailEnd/>
              </a:ln>
            </p:spPr>
            <p:txBody>
              <a:bodyPr wrap="square" rtlCol="0" anchor="ctr"/>
              <a:lstStyle/>
              <a:p>
                <a:pPr algn="ctr" defTabSz="914126"/>
                <a:endParaRPr lang="en-US" sz="1799" kern="0" dirty="0">
                  <a:solidFill>
                    <a:sysClr val="windowText" lastClr="000000"/>
                  </a:solidFill>
                </a:endParaRPr>
              </a:p>
            </p:txBody>
          </p:sp>
          <p:sp>
            <p:nvSpPr>
              <p:cNvPr id="864" name="Rectangle 863"/>
              <p:cNvSpPr/>
              <p:nvPr/>
            </p:nvSpPr>
            <p:spPr>
              <a:xfrm>
                <a:off x="6969030" y="4359106"/>
                <a:ext cx="478529" cy="122874"/>
              </a:xfrm>
              <a:prstGeom prst="rect">
                <a:avLst/>
              </a:prstGeom>
              <a:solidFill>
                <a:schemeClr val="bg2"/>
              </a:solidFill>
              <a:ln w="9525">
                <a:noFill/>
                <a:miter lim="800000"/>
                <a:headEnd/>
                <a:tailEnd/>
              </a:ln>
            </p:spPr>
            <p:txBody>
              <a:bodyPr wrap="square" rtlCol="0" anchor="ctr"/>
              <a:lstStyle/>
              <a:p>
                <a:pPr algn="ctr" defTabSz="914126"/>
                <a:endParaRPr lang="en-US" sz="1799" kern="0" dirty="0">
                  <a:solidFill>
                    <a:sysClr val="windowText" lastClr="000000"/>
                  </a:solidFill>
                  <a:latin typeface="Arial"/>
                </a:endParaRPr>
              </a:p>
            </p:txBody>
          </p:sp>
          <p:sp>
            <p:nvSpPr>
              <p:cNvPr id="865" name="Freeform 13"/>
              <p:cNvSpPr>
                <a:spLocks noEditPoints="1"/>
              </p:cNvSpPr>
              <p:nvPr/>
            </p:nvSpPr>
            <p:spPr bwMode="auto">
              <a:xfrm>
                <a:off x="6947837" y="4346790"/>
                <a:ext cx="520044" cy="155332"/>
              </a:xfrm>
              <a:custGeom>
                <a:avLst/>
                <a:gdLst>
                  <a:gd name="T0" fmla="*/ 230 w 241"/>
                  <a:gd name="T1" fmla="*/ 0 h 70"/>
                  <a:gd name="T2" fmla="*/ 11 w 241"/>
                  <a:gd name="T3" fmla="*/ 0 h 70"/>
                  <a:gd name="T4" fmla="*/ 0 w 241"/>
                  <a:gd name="T5" fmla="*/ 11 h 70"/>
                  <a:gd name="T6" fmla="*/ 0 w 241"/>
                  <a:gd name="T7" fmla="*/ 58 h 70"/>
                  <a:gd name="T8" fmla="*/ 11 w 241"/>
                  <a:gd name="T9" fmla="*/ 70 h 70"/>
                  <a:gd name="T10" fmla="*/ 230 w 241"/>
                  <a:gd name="T11" fmla="*/ 70 h 70"/>
                  <a:gd name="T12" fmla="*/ 241 w 241"/>
                  <a:gd name="T13" fmla="*/ 58 h 70"/>
                  <a:gd name="T14" fmla="*/ 241 w 241"/>
                  <a:gd name="T15" fmla="*/ 11 h 70"/>
                  <a:gd name="T16" fmla="*/ 230 w 241"/>
                  <a:gd name="T17" fmla="*/ 0 h 70"/>
                  <a:gd name="T18" fmla="*/ 163 w 241"/>
                  <a:gd name="T19" fmla="*/ 45 h 70"/>
                  <a:gd name="T20" fmla="*/ 25 w 241"/>
                  <a:gd name="T21" fmla="*/ 45 h 70"/>
                  <a:gd name="T22" fmla="*/ 25 w 241"/>
                  <a:gd name="T23" fmla="*/ 24 h 70"/>
                  <a:gd name="T24" fmla="*/ 163 w 241"/>
                  <a:gd name="T25" fmla="*/ 24 h 70"/>
                  <a:gd name="T26" fmla="*/ 163 w 241"/>
                  <a:gd name="T27" fmla="*/ 45 h 70"/>
                  <a:gd name="T28" fmla="*/ 212 w 241"/>
                  <a:gd name="T29" fmla="*/ 44 h 70"/>
                  <a:gd name="T30" fmla="*/ 202 w 241"/>
                  <a:gd name="T31" fmla="*/ 35 h 70"/>
                  <a:gd name="T32" fmla="*/ 212 w 241"/>
                  <a:gd name="T33" fmla="*/ 25 h 70"/>
                  <a:gd name="T34" fmla="*/ 222 w 241"/>
                  <a:gd name="T35" fmla="*/ 35 h 70"/>
                  <a:gd name="T36" fmla="*/ 212 w 241"/>
                  <a:gd name="T37" fmla="*/ 44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41" h="70">
                    <a:moveTo>
                      <a:pt x="230" y="0"/>
                    </a:moveTo>
                    <a:cubicBezTo>
                      <a:pt x="11" y="0"/>
                      <a:pt x="11" y="0"/>
                      <a:pt x="11" y="0"/>
                    </a:cubicBezTo>
                    <a:cubicBezTo>
                      <a:pt x="5" y="0"/>
                      <a:pt x="0" y="5"/>
                      <a:pt x="0" y="11"/>
                    </a:cubicBezTo>
                    <a:cubicBezTo>
                      <a:pt x="0" y="58"/>
                      <a:pt x="0" y="58"/>
                      <a:pt x="0" y="58"/>
                    </a:cubicBezTo>
                    <a:cubicBezTo>
                      <a:pt x="0" y="65"/>
                      <a:pt x="5" y="70"/>
                      <a:pt x="11" y="70"/>
                    </a:cubicBezTo>
                    <a:cubicBezTo>
                      <a:pt x="230" y="70"/>
                      <a:pt x="230" y="70"/>
                      <a:pt x="230" y="70"/>
                    </a:cubicBezTo>
                    <a:cubicBezTo>
                      <a:pt x="236" y="70"/>
                      <a:pt x="241" y="65"/>
                      <a:pt x="241" y="58"/>
                    </a:cubicBezTo>
                    <a:cubicBezTo>
                      <a:pt x="241" y="11"/>
                      <a:pt x="241" y="11"/>
                      <a:pt x="241" y="11"/>
                    </a:cubicBezTo>
                    <a:cubicBezTo>
                      <a:pt x="241" y="5"/>
                      <a:pt x="236" y="0"/>
                      <a:pt x="230" y="0"/>
                    </a:cubicBezTo>
                    <a:close/>
                    <a:moveTo>
                      <a:pt x="163" y="45"/>
                    </a:moveTo>
                    <a:cubicBezTo>
                      <a:pt x="25" y="45"/>
                      <a:pt x="25" y="45"/>
                      <a:pt x="25" y="45"/>
                    </a:cubicBezTo>
                    <a:cubicBezTo>
                      <a:pt x="25" y="24"/>
                      <a:pt x="25" y="24"/>
                      <a:pt x="25" y="24"/>
                    </a:cubicBezTo>
                    <a:cubicBezTo>
                      <a:pt x="163" y="24"/>
                      <a:pt x="163" y="24"/>
                      <a:pt x="163" y="24"/>
                    </a:cubicBezTo>
                    <a:lnTo>
                      <a:pt x="163" y="45"/>
                    </a:lnTo>
                    <a:close/>
                    <a:moveTo>
                      <a:pt x="212" y="44"/>
                    </a:moveTo>
                    <a:cubicBezTo>
                      <a:pt x="207" y="44"/>
                      <a:pt x="202" y="40"/>
                      <a:pt x="202" y="35"/>
                    </a:cubicBezTo>
                    <a:cubicBezTo>
                      <a:pt x="202" y="29"/>
                      <a:pt x="207" y="25"/>
                      <a:pt x="212" y="25"/>
                    </a:cubicBezTo>
                    <a:cubicBezTo>
                      <a:pt x="218" y="25"/>
                      <a:pt x="222" y="29"/>
                      <a:pt x="222" y="35"/>
                    </a:cubicBezTo>
                    <a:cubicBezTo>
                      <a:pt x="222" y="40"/>
                      <a:pt x="218" y="44"/>
                      <a:pt x="212" y="44"/>
                    </a:cubicBezTo>
                    <a:close/>
                  </a:path>
                </a:pathLst>
              </a:custGeom>
              <a:solidFill>
                <a:srgbClr val="707072"/>
              </a:solidFill>
              <a:ln w="12700">
                <a:noFill/>
              </a:ln>
            </p:spPr>
            <p:txBody>
              <a:bodyPr vert="horz" wrap="square" lIns="91416" tIns="45708" rIns="91416" bIns="45708" numCol="1" anchor="t" anchorCtr="0" compatLnSpc="1">
                <a:prstTxWarp prst="textNoShape">
                  <a:avLst/>
                </a:prstTxWarp>
              </a:bodyPr>
              <a:lstStyle/>
              <a:p>
                <a:pPr defTabSz="914126"/>
                <a:endParaRPr lang="en-US" sz="1799" kern="0">
                  <a:solidFill>
                    <a:sysClr val="windowText" lastClr="000000"/>
                  </a:solidFill>
                </a:endParaRPr>
              </a:p>
            </p:txBody>
          </p:sp>
          <p:sp>
            <p:nvSpPr>
              <p:cNvPr id="866" name="Rectangle 865"/>
              <p:cNvSpPr/>
              <p:nvPr/>
            </p:nvSpPr>
            <p:spPr>
              <a:xfrm flipH="1">
                <a:off x="6545947" y="4521050"/>
                <a:ext cx="1308266" cy="246221"/>
              </a:xfrm>
              <a:prstGeom prst="rect">
                <a:avLst/>
              </a:prstGeom>
            </p:spPr>
            <p:txBody>
              <a:bodyPr wrap="square" anchor="t" anchorCtr="0">
                <a:spAutoFit/>
              </a:bodyPr>
              <a:lstStyle/>
              <a:p>
                <a:pPr algn="ctr" defTabSz="914126"/>
                <a:r>
                  <a:rPr lang="en-US" sz="1000" dirty="0">
                    <a:solidFill>
                      <a:sysClr val="windowText" lastClr="000000"/>
                    </a:solidFill>
                  </a:rPr>
                  <a:t>Malware Analysis</a:t>
                </a:r>
                <a:endParaRPr lang="en-US" sz="1000" kern="0" dirty="0">
                  <a:solidFill>
                    <a:sysClr val="windowText" lastClr="000000"/>
                  </a:solidFill>
                </a:endParaRPr>
              </a:p>
            </p:txBody>
          </p:sp>
        </p:grpSp>
        <p:cxnSp>
          <p:nvCxnSpPr>
            <p:cNvPr id="862" name="Straight Connector 861"/>
            <p:cNvCxnSpPr/>
            <p:nvPr/>
          </p:nvCxnSpPr>
          <p:spPr>
            <a:xfrm>
              <a:off x="10195490" y="3464461"/>
              <a:ext cx="0" cy="764639"/>
            </a:xfrm>
            <a:prstGeom prst="line">
              <a:avLst/>
            </a:prstGeom>
            <a:noFill/>
            <a:ln w="38100" cap="rnd" cmpd="sng" algn="ctr">
              <a:solidFill>
                <a:schemeClr val="tx2">
                  <a:lumMod val="50000"/>
                  <a:lumOff val="50000"/>
                </a:schemeClr>
              </a:solidFill>
              <a:prstDash val="sysDot"/>
              <a:miter lim="800000"/>
              <a:headEnd type="triangle" w="med" len="med"/>
              <a:tailEnd type="triangle" w="med" len="med"/>
            </a:ln>
            <a:effectLst/>
          </p:spPr>
        </p:cxnSp>
      </p:grpSp>
      <p:grpSp>
        <p:nvGrpSpPr>
          <p:cNvPr id="867" name="Group 866"/>
          <p:cNvGrpSpPr/>
          <p:nvPr/>
        </p:nvGrpSpPr>
        <p:grpSpPr>
          <a:xfrm>
            <a:off x="2362358" y="3258028"/>
            <a:ext cx="9139859" cy="224264"/>
            <a:chOff x="2362358" y="3258028"/>
            <a:chExt cx="9139859" cy="224264"/>
          </a:xfrm>
        </p:grpSpPr>
        <p:sp>
          <p:nvSpPr>
            <p:cNvPr id="868" name="Rectangle 867"/>
            <p:cNvSpPr/>
            <p:nvPr/>
          </p:nvSpPr>
          <p:spPr>
            <a:xfrm>
              <a:off x="2362358" y="3258028"/>
              <a:ext cx="9139859" cy="224264"/>
            </a:xfrm>
            <a:prstGeom prst="rect">
              <a:avLst/>
            </a:prstGeom>
            <a:solidFill>
              <a:schemeClr val="bg2">
                <a:lumMod val="85000"/>
                <a:lumOff val="15000"/>
              </a:schemeClr>
            </a:solidFill>
            <a:ln w="9525">
              <a:noFill/>
              <a:miter lim="800000"/>
              <a:headEnd/>
              <a:tailEnd/>
            </a:ln>
          </p:spPr>
          <p:txBody>
            <a:bodyPr wrap="square" rtlCol="0" anchor="ctr"/>
            <a:lstStyle/>
            <a:p>
              <a:pPr algn="ctr" defTabSz="914126"/>
              <a:endParaRPr lang="en-US" sz="1799" kern="0" dirty="0">
                <a:solidFill>
                  <a:srgbClr val="404040"/>
                </a:solidFill>
              </a:endParaRPr>
            </a:p>
          </p:txBody>
        </p:sp>
        <p:cxnSp>
          <p:nvCxnSpPr>
            <p:cNvPr id="869" name="Straight Connector 868"/>
            <p:cNvCxnSpPr/>
            <p:nvPr/>
          </p:nvCxnSpPr>
          <p:spPr>
            <a:xfrm>
              <a:off x="2488451" y="3370160"/>
              <a:ext cx="8870327" cy="0"/>
            </a:xfrm>
            <a:prstGeom prst="line">
              <a:avLst/>
            </a:prstGeom>
            <a:noFill/>
            <a:ln w="38100" cap="rnd" cmpd="sng" algn="ctr">
              <a:solidFill>
                <a:schemeClr val="tx2">
                  <a:lumMod val="50000"/>
                  <a:lumOff val="50000"/>
                </a:schemeClr>
              </a:solidFill>
              <a:prstDash val="sysDot"/>
              <a:miter lim="800000"/>
              <a:headEnd type="triangle" w="med" len="med"/>
              <a:tailEnd type="triangle" w="med" len="med"/>
            </a:ln>
            <a:effectLst/>
          </p:spPr>
        </p:cxnSp>
      </p:grpSp>
      <p:grpSp>
        <p:nvGrpSpPr>
          <p:cNvPr id="870" name="Group 869"/>
          <p:cNvGrpSpPr/>
          <p:nvPr/>
        </p:nvGrpSpPr>
        <p:grpSpPr>
          <a:xfrm>
            <a:off x="1814913" y="2968637"/>
            <a:ext cx="1208787" cy="825361"/>
            <a:chOff x="1814913" y="2968637"/>
            <a:chExt cx="1208787" cy="825361"/>
          </a:xfrm>
        </p:grpSpPr>
        <p:sp>
          <p:nvSpPr>
            <p:cNvPr id="871" name="Rectangle 870"/>
            <p:cNvSpPr/>
            <p:nvPr/>
          </p:nvSpPr>
          <p:spPr>
            <a:xfrm>
              <a:off x="1814913" y="2968637"/>
              <a:ext cx="1208787" cy="797665"/>
            </a:xfrm>
            <a:prstGeom prst="rect">
              <a:avLst/>
            </a:prstGeom>
            <a:solidFill>
              <a:srgbClr val="005884"/>
            </a:solidFill>
            <a:ln w="57150">
              <a:solidFill>
                <a:srgbClr val="00547E"/>
              </a:solidFill>
              <a:miter lim="800000"/>
              <a:headEnd/>
              <a:tailEnd/>
            </a:ln>
            <a:effectLst>
              <a:outerShdw blurRad="50800" dist="38100" dir="5400000" algn="t" rotWithShape="0">
                <a:prstClr val="black">
                  <a:alpha val="40000"/>
                </a:prstClr>
              </a:outerShdw>
            </a:effectLst>
          </p:spPr>
          <p:txBody>
            <a:bodyPr wrap="none" rtlCol="0" anchor="ctr"/>
            <a:lstStyle/>
            <a:p>
              <a:pPr algn="ctr">
                <a:defRPr/>
              </a:pPr>
              <a:endParaRPr lang="en-US" sz="1050" kern="0" dirty="0">
                <a:solidFill>
                  <a:srgbClr val="09ADFF"/>
                </a:solidFill>
                <a:latin typeface="Arial"/>
              </a:endParaRPr>
            </a:p>
          </p:txBody>
        </p:sp>
        <p:sp>
          <p:nvSpPr>
            <p:cNvPr id="872" name="TextBox 871"/>
            <p:cNvSpPr txBox="1"/>
            <p:nvPr/>
          </p:nvSpPr>
          <p:spPr>
            <a:xfrm>
              <a:off x="1830858" y="3539280"/>
              <a:ext cx="1179277" cy="254718"/>
            </a:xfrm>
            <a:prstGeom prst="rect">
              <a:avLst/>
            </a:prstGeom>
            <a:noFill/>
          </p:spPr>
          <p:txBody>
            <a:bodyPr wrap="square" rtlCol="0">
              <a:spAutoFit/>
            </a:bodyPr>
            <a:lstStyle>
              <a:defPPr>
                <a:defRPr lang="en-US"/>
              </a:defPPr>
              <a:lvl1pPr>
                <a:defRPr sz="1200" b="1">
                  <a:solidFill>
                    <a:schemeClr val="accent5">
                      <a:lumMod val="20000"/>
                      <a:lumOff val="80000"/>
                    </a:schemeClr>
                  </a:solidFill>
                </a:defRPr>
              </a:lvl1pPr>
            </a:lstStyle>
            <a:p>
              <a:pPr algn="ctr"/>
              <a:r>
                <a:rPr lang="en-US" sz="800" dirty="0">
                  <a:solidFill>
                    <a:srgbClr val="707072">
                      <a:lumMod val="20000"/>
                      <a:lumOff val="80000"/>
                    </a:srgbClr>
                  </a:solidFill>
                  <a:latin typeface="Arial"/>
                </a:rPr>
                <a:t>SOC Workbench</a:t>
              </a:r>
            </a:p>
          </p:txBody>
        </p:sp>
        <p:grpSp>
          <p:nvGrpSpPr>
            <p:cNvPr id="873" name="Group 872"/>
            <p:cNvGrpSpPr/>
            <p:nvPr/>
          </p:nvGrpSpPr>
          <p:grpSpPr>
            <a:xfrm>
              <a:off x="2572498" y="3104090"/>
              <a:ext cx="314685" cy="378822"/>
              <a:chOff x="3013417" y="1975878"/>
              <a:chExt cx="324662" cy="390835"/>
            </a:xfrm>
          </p:grpSpPr>
          <p:sp>
            <p:nvSpPr>
              <p:cNvPr id="891" name="Oval 890"/>
              <p:cNvSpPr/>
              <p:nvPr/>
            </p:nvSpPr>
            <p:spPr>
              <a:xfrm>
                <a:off x="3013418" y="1990440"/>
                <a:ext cx="324660" cy="121344"/>
              </a:xfrm>
              <a:prstGeom prst="ellipse">
                <a:avLst/>
              </a:prstGeom>
              <a:solidFill>
                <a:srgbClr val="005884"/>
              </a:solidFill>
              <a:ln w="9525">
                <a:noFill/>
                <a:miter lim="800000"/>
                <a:headEnd/>
                <a:tailEnd/>
              </a:ln>
            </p:spPr>
            <p:txBody>
              <a:bodyPr wrap="square" rtlCol="0" anchor="ctr"/>
              <a:lstStyle/>
              <a:p>
                <a:pPr algn="ctr" defTabSz="914126"/>
                <a:endParaRPr lang="en-US" sz="1050" kern="0" dirty="0">
                  <a:solidFill>
                    <a:srgbClr val="404040"/>
                  </a:solidFill>
                  <a:latin typeface="Arial"/>
                </a:endParaRPr>
              </a:p>
            </p:txBody>
          </p:sp>
          <p:sp>
            <p:nvSpPr>
              <p:cNvPr id="892" name="Oval 891"/>
              <p:cNvSpPr/>
              <p:nvPr/>
            </p:nvSpPr>
            <p:spPr>
              <a:xfrm>
                <a:off x="3013417" y="2229261"/>
                <a:ext cx="324660" cy="121344"/>
              </a:xfrm>
              <a:prstGeom prst="ellipse">
                <a:avLst/>
              </a:prstGeom>
              <a:solidFill>
                <a:srgbClr val="005884"/>
              </a:solidFill>
              <a:ln w="9525">
                <a:noFill/>
                <a:miter lim="800000"/>
                <a:headEnd/>
                <a:tailEnd/>
              </a:ln>
            </p:spPr>
            <p:txBody>
              <a:bodyPr wrap="square" rtlCol="0" anchor="ctr"/>
              <a:lstStyle/>
              <a:p>
                <a:pPr algn="ctr" defTabSz="914126"/>
                <a:endParaRPr lang="en-US" sz="1050" kern="0" dirty="0">
                  <a:solidFill>
                    <a:srgbClr val="404040"/>
                  </a:solidFill>
                  <a:latin typeface="Arial"/>
                </a:endParaRPr>
              </a:p>
            </p:txBody>
          </p:sp>
          <p:sp>
            <p:nvSpPr>
              <p:cNvPr id="893" name="Rectangle 892"/>
              <p:cNvSpPr/>
              <p:nvPr/>
            </p:nvSpPr>
            <p:spPr>
              <a:xfrm>
                <a:off x="3013418" y="2059166"/>
                <a:ext cx="324660" cy="217948"/>
              </a:xfrm>
              <a:prstGeom prst="rect">
                <a:avLst/>
              </a:prstGeom>
              <a:solidFill>
                <a:srgbClr val="005884"/>
              </a:solidFill>
              <a:ln w="9525">
                <a:noFill/>
                <a:miter lim="800000"/>
                <a:headEnd/>
                <a:tailEnd/>
              </a:ln>
            </p:spPr>
            <p:txBody>
              <a:bodyPr wrap="square" rtlCol="0" anchor="ctr"/>
              <a:lstStyle/>
              <a:p>
                <a:pPr algn="ctr" defTabSz="914126"/>
                <a:endParaRPr lang="en-US" sz="1050" kern="0" dirty="0">
                  <a:solidFill>
                    <a:srgbClr val="404040"/>
                  </a:solidFill>
                  <a:latin typeface="Arial"/>
                </a:endParaRPr>
              </a:p>
            </p:txBody>
          </p:sp>
          <p:sp>
            <p:nvSpPr>
              <p:cNvPr id="894" name="Freeform 17"/>
              <p:cNvSpPr>
                <a:spLocks noEditPoints="1"/>
              </p:cNvSpPr>
              <p:nvPr/>
            </p:nvSpPr>
            <p:spPr bwMode="auto">
              <a:xfrm>
                <a:off x="3013419" y="1975878"/>
                <a:ext cx="324660" cy="390835"/>
              </a:xfrm>
              <a:custGeom>
                <a:avLst/>
                <a:gdLst>
                  <a:gd name="T0" fmla="*/ 307 w 308"/>
                  <a:gd name="T1" fmla="*/ 55 h 371"/>
                  <a:gd name="T2" fmla="*/ 154 w 308"/>
                  <a:gd name="T3" fmla="*/ 0 h 371"/>
                  <a:gd name="T4" fmla="*/ 1 w 308"/>
                  <a:gd name="T5" fmla="*/ 55 h 371"/>
                  <a:gd name="T6" fmla="*/ 0 w 308"/>
                  <a:gd name="T7" fmla="*/ 59 h 371"/>
                  <a:gd name="T8" fmla="*/ 0 w 308"/>
                  <a:gd name="T9" fmla="*/ 315 h 371"/>
                  <a:gd name="T10" fmla="*/ 3 w 308"/>
                  <a:gd name="T11" fmla="*/ 321 h 371"/>
                  <a:gd name="T12" fmla="*/ 154 w 308"/>
                  <a:gd name="T13" fmla="*/ 371 h 371"/>
                  <a:gd name="T14" fmla="*/ 305 w 308"/>
                  <a:gd name="T15" fmla="*/ 321 h 371"/>
                  <a:gd name="T16" fmla="*/ 308 w 308"/>
                  <a:gd name="T17" fmla="*/ 315 h 371"/>
                  <a:gd name="T18" fmla="*/ 308 w 308"/>
                  <a:gd name="T19" fmla="*/ 309 h 371"/>
                  <a:gd name="T20" fmla="*/ 308 w 308"/>
                  <a:gd name="T21" fmla="*/ 309 h 371"/>
                  <a:gd name="T22" fmla="*/ 308 w 308"/>
                  <a:gd name="T23" fmla="*/ 309 h 371"/>
                  <a:gd name="T24" fmla="*/ 308 w 308"/>
                  <a:gd name="T25" fmla="*/ 226 h 371"/>
                  <a:gd name="T26" fmla="*/ 308 w 308"/>
                  <a:gd name="T27" fmla="*/ 226 h 371"/>
                  <a:gd name="T28" fmla="*/ 308 w 308"/>
                  <a:gd name="T29" fmla="*/ 225 h 371"/>
                  <a:gd name="T30" fmla="*/ 308 w 308"/>
                  <a:gd name="T31" fmla="*/ 144 h 371"/>
                  <a:gd name="T32" fmla="*/ 308 w 308"/>
                  <a:gd name="T33" fmla="*/ 144 h 371"/>
                  <a:gd name="T34" fmla="*/ 308 w 308"/>
                  <a:gd name="T35" fmla="*/ 144 h 371"/>
                  <a:gd name="T36" fmla="*/ 308 w 308"/>
                  <a:gd name="T37" fmla="*/ 62 h 371"/>
                  <a:gd name="T38" fmla="*/ 308 w 308"/>
                  <a:gd name="T39" fmla="*/ 62 h 371"/>
                  <a:gd name="T40" fmla="*/ 308 w 308"/>
                  <a:gd name="T41" fmla="*/ 62 h 371"/>
                  <a:gd name="T42" fmla="*/ 308 w 308"/>
                  <a:gd name="T43" fmla="*/ 59 h 371"/>
                  <a:gd name="T44" fmla="*/ 307 w 308"/>
                  <a:gd name="T45" fmla="*/ 55 h 371"/>
                  <a:gd name="T46" fmla="*/ 292 w 308"/>
                  <a:gd name="T47" fmla="*/ 226 h 371"/>
                  <a:gd name="T48" fmla="*/ 154 w 308"/>
                  <a:gd name="T49" fmla="*/ 272 h 371"/>
                  <a:gd name="T50" fmla="*/ 16 w 308"/>
                  <a:gd name="T51" fmla="*/ 226 h 371"/>
                  <a:gd name="T52" fmla="*/ 16 w 308"/>
                  <a:gd name="T53" fmla="*/ 225 h 371"/>
                  <a:gd name="T54" fmla="*/ 16 w 308"/>
                  <a:gd name="T55" fmla="*/ 172 h 371"/>
                  <a:gd name="T56" fmla="*/ 154 w 308"/>
                  <a:gd name="T57" fmla="*/ 206 h 371"/>
                  <a:gd name="T58" fmla="*/ 292 w 308"/>
                  <a:gd name="T59" fmla="*/ 172 h 371"/>
                  <a:gd name="T60" fmla="*/ 292 w 308"/>
                  <a:gd name="T61" fmla="*/ 226 h 371"/>
                  <a:gd name="T62" fmla="*/ 292 w 308"/>
                  <a:gd name="T63" fmla="*/ 144 h 371"/>
                  <a:gd name="T64" fmla="*/ 154 w 308"/>
                  <a:gd name="T65" fmla="*/ 190 h 371"/>
                  <a:gd name="T66" fmla="*/ 16 w 308"/>
                  <a:gd name="T67" fmla="*/ 144 h 371"/>
                  <a:gd name="T68" fmla="*/ 16 w 308"/>
                  <a:gd name="T69" fmla="*/ 144 h 371"/>
                  <a:gd name="T70" fmla="*/ 16 w 308"/>
                  <a:gd name="T71" fmla="*/ 90 h 371"/>
                  <a:gd name="T72" fmla="*/ 154 w 308"/>
                  <a:gd name="T73" fmla="*/ 124 h 371"/>
                  <a:gd name="T74" fmla="*/ 292 w 308"/>
                  <a:gd name="T75" fmla="*/ 90 h 371"/>
                  <a:gd name="T76" fmla="*/ 292 w 308"/>
                  <a:gd name="T77" fmla="*/ 144 h 371"/>
                  <a:gd name="T78" fmla="*/ 154 w 308"/>
                  <a:gd name="T79" fmla="*/ 16 h 371"/>
                  <a:gd name="T80" fmla="*/ 292 w 308"/>
                  <a:gd name="T81" fmla="*/ 62 h 371"/>
                  <a:gd name="T82" fmla="*/ 292 w 308"/>
                  <a:gd name="T83" fmla="*/ 62 h 371"/>
                  <a:gd name="T84" fmla="*/ 154 w 308"/>
                  <a:gd name="T85" fmla="*/ 108 h 371"/>
                  <a:gd name="T86" fmla="*/ 16 w 308"/>
                  <a:gd name="T87" fmla="*/ 62 h 371"/>
                  <a:gd name="T88" fmla="*/ 154 w 308"/>
                  <a:gd name="T89" fmla="*/ 16 h 371"/>
                  <a:gd name="T90" fmla="*/ 154 w 308"/>
                  <a:gd name="T91" fmla="*/ 355 h 371"/>
                  <a:gd name="T92" fmla="*/ 16 w 308"/>
                  <a:gd name="T93" fmla="*/ 309 h 371"/>
                  <a:gd name="T94" fmla="*/ 16 w 308"/>
                  <a:gd name="T95" fmla="*/ 309 h 371"/>
                  <a:gd name="T96" fmla="*/ 16 w 308"/>
                  <a:gd name="T97" fmla="*/ 254 h 371"/>
                  <a:gd name="T98" fmla="*/ 154 w 308"/>
                  <a:gd name="T99" fmla="*/ 288 h 371"/>
                  <a:gd name="T100" fmla="*/ 292 w 308"/>
                  <a:gd name="T101" fmla="*/ 254 h 371"/>
                  <a:gd name="T102" fmla="*/ 292 w 308"/>
                  <a:gd name="T103" fmla="*/ 309 h 371"/>
                  <a:gd name="T104" fmla="*/ 154 w 308"/>
                  <a:gd name="T105" fmla="*/ 355 h 3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308" h="371">
                    <a:moveTo>
                      <a:pt x="307" y="55"/>
                    </a:moveTo>
                    <a:cubicBezTo>
                      <a:pt x="300" y="27"/>
                      <a:pt x="247" y="0"/>
                      <a:pt x="154" y="0"/>
                    </a:cubicBezTo>
                    <a:cubicBezTo>
                      <a:pt x="61" y="0"/>
                      <a:pt x="8" y="27"/>
                      <a:pt x="1" y="55"/>
                    </a:cubicBezTo>
                    <a:cubicBezTo>
                      <a:pt x="0" y="56"/>
                      <a:pt x="0" y="58"/>
                      <a:pt x="0" y="59"/>
                    </a:cubicBezTo>
                    <a:cubicBezTo>
                      <a:pt x="0" y="315"/>
                      <a:pt x="0" y="315"/>
                      <a:pt x="0" y="315"/>
                    </a:cubicBezTo>
                    <a:cubicBezTo>
                      <a:pt x="0" y="317"/>
                      <a:pt x="1" y="320"/>
                      <a:pt x="3" y="321"/>
                    </a:cubicBezTo>
                    <a:cubicBezTo>
                      <a:pt x="15" y="347"/>
                      <a:pt x="67" y="371"/>
                      <a:pt x="154" y="371"/>
                    </a:cubicBezTo>
                    <a:cubicBezTo>
                      <a:pt x="241" y="371"/>
                      <a:pt x="293" y="347"/>
                      <a:pt x="305" y="321"/>
                    </a:cubicBezTo>
                    <a:cubicBezTo>
                      <a:pt x="307" y="320"/>
                      <a:pt x="308" y="317"/>
                      <a:pt x="308" y="315"/>
                    </a:cubicBezTo>
                    <a:cubicBezTo>
                      <a:pt x="308" y="309"/>
                      <a:pt x="308" y="309"/>
                      <a:pt x="308" y="309"/>
                    </a:cubicBezTo>
                    <a:cubicBezTo>
                      <a:pt x="308" y="309"/>
                      <a:pt x="308" y="309"/>
                      <a:pt x="308" y="309"/>
                    </a:cubicBezTo>
                    <a:cubicBezTo>
                      <a:pt x="308" y="309"/>
                      <a:pt x="308" y="309"/>
                      <a:pt x="308" y="309"/>
                    </a:cubicBezTo>
                    <a:cubicBezTo>
                      <a:pt x="308" y="226"/>
                      <a:pt x="308" y="226"/>
                      <a:pt x="308" y="226"/>
                    </a:cubicBezTo>
                    <a:cubicBezTo>
                      <a:pt x="308" y="226"/>
                      <a:pt x="308" y="226"/>
                      <a:pt x="308" y="226"/>
                    </a:cubicBezTo>
                    <a:cubicBezTo>
                      <a:pt x="308" y="226"/>
                      <a:pt x="308" y="226"/>
                      <a:pt x="308" y="225"/>
                    </a:cubicBezTo>
                    <a:cubicBezTo>
                      <a:pt x="308" y="144"/>
                      <a:pt x="308" y="144"/>
                      <a:pt x="308" y="144"/>
                    </a:cubicBezTo>
                    <a:cubicBezTo>
                      <a:pt x="308" y="144"/>
                      <a:pt x="308" y="144"/>
                      <a:pt x="308" y="144"/>
                    </a:cubicBezTo>
                    <a:cubicBezTo>
                      <a:pt x="308" y="144"/>
                      <a:pt x="308" y="144"/>
                      <a:pt x="308" y="144"/>
                    </a:cubicBezTo>
                    <a:cubicBezTo>
                      <a:pt x="308" y="62"/>
                      <a:pt x="308" y="62"/>
                      <a:pt x="308" y="62"/>
                    </a:cubicBezTo>
                    <a:cubicBezTo>
                      <a:pt x="308" y="62"/>
                      <a:pt x="308" y="62"/>
                      <a:pt x="308" y="62"/>
                    </a:cubicBezTo>
                    <a:cubicBezTo>
                      <a:pt x="308" y="62"/>
                      <a:pt x="308" y="62"/>
                      <a:pt x="308" y="62"/>
                    </a:cubicBezTo>
                    <a:cubicBezTo>
                      <a:pt x="308" y="59"/>
                      <a:pt x="308" y="59"/>
                      <a:pt x="308" y="59"/>
                    </a:cubicBezTo>
                    <a:cubicBezTo>
                      <a:pt x="308" y="58"/>
                      <a:pt x="308" y="57"/>
                      <a:pt x="307" y="55"/>
                    </a:cubicBezTo>
                    <a:close/>
                    <a:moveTo>
                      <a:pt x="292" y="226"/>
                    </a:moveTo>
                    <a:cubicBezTo>
                      <a:pt x="292" y="248"/>
                      <a:pt x="235" y="272"/>
                      <a:pt x="154" y="272"/>
                    </a:cubicBezTo>
                    <a:cubicBezTo>
                      <a:pt x="73" y="272"/>
                      <a:pt x="16" y="248"/>
                      <a:pt x="16" y="226"/>
                    </a:cubicBezTo>
                    <a:cubicBezTo>
                      <a:pt x="16" y="226"/>
                      <a:pt x="16" y="226"/>
                      <a:pt x="16" y="225"/>
                    </a:cubicBezTo>
                    <a:cubicBezTo>
                      <a:pt x="16" y="172"/>
                      <a:pt x="16" y="172"/>
                      <a:pt x="16" y="172"/>
                    </a:cubicBezTo>
                    <a:cubicBezTo>
                      <a:pt x="39" y="191"/>
                      <a:pt x="86" y="206"/>
                      <a:pt x="154" y="206"/>
                    </a:cubicBezTo>
                    <a:cubicBezTo>
                      <a:pt x="222" y="206"/>
                      <a:pt x="269" y="191"/>
                      <a:pt x="292" y="172"/>
                    </a:cubicBezTo>
                    <a:lnTo>
                      <a:pt x="292" y="226"/>
                    </a:lnTo>
                    <a:close/>
                    <a:moveTo>
                      <a:pt x="292" y="144"/>
                    </a:moveTo>
                    <a:cubicBezTo>
                      <a:pt x="292" y="166"/>
                      <a:pt x="235" y="190"/>
                      <a:pt x="154" y="190"/>
                    </a:cubicBezTo>
                    <a:cubicBezTo>
                      <a:pt x="73" y="190"/>
                      <a:pt x="16" y="166"/>
                      <a:pt x="16" y="144"/>
                    </a:cubicBezTo>
                    <a:cubicBezTo>
                      <a:pt x="16" y="144"/>
                      <a:pt x="16" y="144"/>
                      <a:pt x="16" y="144"/>
                    </a:cubicBezTo>
                    <a:cubicBezTo>
                      <a:pt x="16" y="90"/>
                      <a:pt x="16" y="90"/>
                      <a:pt x="16" y="90"/>
                    </a:cubicBezTo>
                    <a:cubicBezTo>
                      <a:pt x="39" y="109"/>
                      <a:pt x="86" y="124"/>
                      <a:pt x="154" y="124"/>
                    </a:cubicBezTo>
                    <a:cubicBezTo>
                      <a:pt x="222" y="124"/>
                      <a:pt x="269" y="109"/>
                      <a:pt x="292" y="90"/>
                    </a:cubicBezTo>
                    <a:lnTo>
                      <a:pt x="292" y="144"/>
                    </a:lnTo>
                    <a:close/>
                    <a:moveTo>
                      <a:pt x="154" y="16"/>
                    </a:moveTo>
                    <a:cubicBezTo>
                      <a:pt x="235" y="16"/>
                      <a:pt x="292" y="40"/>
                      <a:pt x="292" y="62"/>
                    </a:cubicBezTo>
                    <a:cubicBezTo>
                      <a:pt x="292" y="62"/>
                      <a:pt x="292" y="62"/>
                      <a:pt x="292" y="62"/>
                    </a:cubicBezTo>
                    <a:cubicBezTo>
                      <a:pt x="292" y="84"/>
                      <a:pt x="235" y="108"/>
                      <a:pt x="154" y="108"/>
                    </a:cubicBezTo>
                    <a:cubicBezTo>
                      <a:pt x="73" y="108"/>
                      <a:pt x="16" y="84"/>
                      <a:pt x="16" y="62"/>
                    </a:cubicBezTo>
                    <a:cubicBezTo>
                      <a:pt x="16" y="40"/>
                      <a:pt x="73" y="16"/>
                      <a:pt x="154" y="16"/>
                    </a:cubicBezTo>
                    <a:close/>
                    <a:moveTo>
                      <a:pt x="154" y="355"/>
                    </a:moveTo>
                    <a:cubicBezTo>
                      <a:pt x="73" y="355"/>
                      <a:pt x="16" y="331"/>
                      <a:pt x="16" y="309"/>
                    </a:cubicBezTo>
                    <a:cubicBezTo>
                      <a:pt x="16" y="309"/>
                      <a:pt x="16" y="309"/>
                      <a:pt x="16" y="309"/>
                    </a:cubicBezTo>
                    <a:cubicBezTo>
                      <a:pt x="16" y="254"/>
                      <a:pt x="16" y="254"/>
                      <a:pt x="16" y="254"/>
                    </a:cubicBezTo>
                    <a:cubicBezTo>
                      <a:pt x="39" y="273"/>
                      <a:pt x="86" y="288"/>
                      <a:pt x="154" y="288"/>
                    </a:cubicBezTo>
                    <a:cubicBezTo>
                      <a:pt x="222" y="288"/>
                      <a:pt x="269" y="273"/>
                      <a:pt x="292" y="254"/>
                    </a:cubicBezTo>
                    <a:cubicBezTo>
                      <a:pt x="292" y="309"/>
                      <a:pt x="292" y="309"/>
                      <a:pt x="292" y="309"/>
                    </a:cubicBezTo>
                    <a:cubicBezTo>
                      <a:pt x="292" y="331"/>
                      <a:pt x="235" y="355"/>
                      <a:pt x="154" y="355"/>
                    </a:cubicBezTo>
                    <a:close/>
                  </a:path>
                </a:pathLst>
              </a:custGeom>
              <a:solidFill>
                <a:srgbClr val="169AFF"/>
              </a:solidFill>
              <a:ln>
                <a:solidFill>
                  <a:srgbClr val="169AFF"/>
                </a:solidFill>
              </a:ln>
            </p:spPr>
            <p:txBody>
              <a:bodyPr vert="horz" wrap="square" lIns="91416" tIns="45708" rIns="91416" bIns="45708" numCol="1" anchor="t" anchorCtr="0" compatLnSpc="1">
                <a:prstTxWarp prst="textNoShape">
                  <a:avLst/>
                </a:prstTxWarp>
              </a:bodyPr>
              <a:lstStyle/>
              <a:p>
                <a:pPr defTabSz="914126"/>
                <a:endParaRPr lang="en-US" sz="1050" kern="0">
                  <a:solidFill>
                    <a:sysClr val="windowText" lastClr="000000"/>
                  </a:solidFill>
                </a:endParaRPr>
              </a:p>
            </p:txBody>
          </p:sp>
        </p:grpSp>
        <p:grpSp>
          <p:nvGrpSpPr>
            <p:cNvPr id="874" name="Group 873"/>
            <p:cNvGrpSpPr/>
            <p:nvPr/>
          </p:nvGrpSpPr>
          <p:grpSpPr>
            <a:xfrm>
              <a:off x="1939522" y="3101497"/>
              <a:ext cx="504163" cy="371398"/>
              <a:chOff x="5020210" y="454705"/>
              <a:chExt cx="1271016" cy="936310"/>
            </a:xfrm>
          </p:grpSpPr>
          <p:sp>
            <p:nvSpPr>
              <p:cNvPr id="875" name="Freeform 76"/>
              <p:cNvSpPr>
                <a:spLocks noEditPoints="1"/>
              </p:cNvSpPr>
              <p:nvPr/>
            </p:nvSpPr>
            <p:spPr bwMode="auto">
              <a:xfrm>
                <a:off x="5020210" y="546414"/>
                <a:ext cx="1271016" cy="844601"/>
              </a:xfrm>
              <a:custGeom>
                <a:avLst/>
                <a:gdLst/>
                <a:ahLst/>
                <a:cxnLst>
                  <a:cxn ang="0">
                    <a:pos x="0" y="1759"/>
                  </a:cxn>
                  <a:cxn ang="0">
                    <a:pos x="0" y="0"/>
                  </a:cxn>
                  <a:cxn ang="0">
                    <a:pos x="2656" y="0"/>
                  </a:cxn>
                  <a:cxn ang="0">
                    <a:pos x="2656" y="1721"/>
                  </a:cxn>
                  <a:cxn ang="0">
                    <a:pos x="2656" y="1759"/>
                  </a:cxn>
                  <a:cxn ang="0">
                    <a:pos x="0" y="1759"/>
                  </a:cxn>
                  <a:cxn ang="0">
                    <a:pos x="0" y="1759"/>
                  </a:cxn>
                  <a:cxn ang="0">
                    <a:pos x="2618" y="1721"/>
                  </a:cxn>
                  <a:cxn ang="0">
                    <a:pos x="2618" y="1683"/>
                  </a:cxn>
                  <a:cxn ang="0">
                    <a:pos x="2618" y="1721"/>
                  </a:cxn>
                  <a:cxn ang="0">
                    <a:pos x="2618" y="1721"/>
                  </a:cxn>
                  <a:cxn ang="0">
                    <a:pos x="76" y="1683"/>
                  </a:cxn>
                  <a:cxn ang="0">
                    <a:pos x="2580" y="1683"/>
                  </a:cxn>
                  <a:cxn ang="0">
                    <a:pos x="2580" y="75"/>
                  </a:cxn>
                  <a:cxn ang="0">
                    <a:pos x="76" y="75"/>
                  </a:cxn>
                  <a:cxn ang="0">
                    <a:pos x="76" y="1683"/>
                  </a:cxn>
                  <a:cxn ang="0">
                    <a:pos x="76" y="1683"/>
                  </a:cxn>
                </a:cxnLst>
                <a:rect l="0" t="0" r="r" b="b"/>
                <a:pathLst>
                  <a:path w="2656" h="1759">
                    <a:moveTo>
                      <a:pt x="0" y="1759"/>
                    </a:moveTo>
                    <a:lnTo>
                      <a:pt x="0" y="0"/>
                    </a:lnTo>
                    <a:lnTo>
                      <a:pt x="2656" y="0"/>
                    </a:lnTo>
                    <a:lnTo>
                      <a:pt x="2656" y="1721"/>
                    </a:lnTo>
                    <a:lnTo>
                      <a:pt x="2656" y="1759"/>
                    </a:lnTo>
                    <a:lnTo>
                      <a:pt x="0" y="1759"/>
                    </a:lnTo>
                    <a:lnTo>
                      <a:pt x="0" y="1759"/>
                    </a:lnTo>
                    <a:close/>
                    <a:moveTo>
                      <a:pt x="2618" y="1721"/>
                    </a:moveTo>
                    <a:lnTo>
                      <a:pt x="2618" y="1683"/>
                    </a:lnTo>
                    <a:lnTo>
                      <a:pt x="2618" y="1721"/>
                    </a:lnTo>
                    <a:lnTo>
                      <a:pt x="2618" y="1721"/>
                    </a:lnTo>
                    <a:close/>
                    <a:moveTo>
                      <a:pt x="76" y="1683"/>
                    </a:moveTo>
                    <a:lnTo>
                      <a:pt x="2580" y="1683"/>
                    </a:lnTo>
                    <a:lnTo>
                      <a:pt x="2580" y="75"/>
                    </a:lnTo>
                    <a:lnTo>
                      <a:pt x="76" y="75"/>
                    </a:lnTo>
                    <a:lnTo>
                      <a:pt x="76" y="1683"/>
                    </a:lnTo>
                    <a:lnTo>
                      <a:pt x="76" y="1683"/>
                    </a:lnTo>
                    <a:close/>
                  </a:path>
                </a:pathLst>
              </a:custGeom>
              <a:solidFill>
                <a:schemeClr val="bg2"/>
              </a:solidFill>
              <a:ln w="9525">
                <a:noFill/>
                <a:round/>
                <a:headEnd/>
                <a:tailEnd/>
              </a:ln>
            </p:spPr>
            <p:txBody>
              <a:bodyPr vert="horz" wrap="square" lIns="91440" tIns="45720" rIns="91440" bIns="45720" numCol="1" anchor="t" anchorCtr="0" compatLnSpc="1">
                <a:prstTxWarp prst="textNoShape">
                  <a:avLst/>
                </a:prstTxWarp>
              </a:bodyPr>
              <a:lstStyle/>
              <a:p>
                <a:endParaRPr lang="en-US" sz="1050">
                  <a:solidFill>
                    <a:srgbClr val="FFFFFF"/>
                  </a:solidFill>
                </a:endParaRPr>
              </a:p>
            </p:txBody>
          </p:sp>
          <p:sp>
            <p:nvSpPr>
              <p:cNvPr id="876" name="Freeform 77"/>
              <p:cNvSpPr>
                <a:spLocks/>
              </p:cNvSpPr>
              <p:nvPr/>
            </p:nvSpPr>
            <p:spPr bwMode="auto">
              <a:xfrm>
                <a:off x="5347199" y="1076991"/>
                <a:ext cx="148370" cy="137326"/>
              </a:xfrm>
              <a:custGeom>
                <a:avLst/>
                <a:gdLst/>
                <a:ahLst/>
                <a:cxnLst>
                  <a:cxn ang="0">
                    <a:pos x="0" y="60"/>
                  </a:cxn>
                  <a:cxn ang="0">
                    <a:pos x="110" y="121"/>
                  </a:cxn>
                  <a:cxn ang="0">
                    <a:pos x="121" y="96"/>
                  </a:cxn>
                  <a:cxn ang="0">
                    <a:pos x="111" y="0"/>
                  </a:cxn>
                  <a:cxn ang="0">
                    <a:pos x="0" y="60"/>
                  </a:cxn>
                </a:cxnLst>
                <a:rect l="0" t="0" r="r" b="b"/>
                <a:pathLst>
                  <a:path w="131" h="121">
                    <a:moveTo>
                      <a:pt x="0" y="60"/>
                    </a:moveTo>
                    <a:cubicBezTo>
                      <a:pt x="110" y="121"/>
                      <a:pt x="110" y="121"/>
                      <a:pt x="110" y="121"/>
                    </a:cubicBezTo>
                    <a:cubicBezTo>
                      <a:pt x="115" y="113"/>
                      <a:pt x="118" y="105"/>
                      <a:pt x="121" y="96"/>
                    </a:cubicBezTo>
                    <a:cubicBezTo>
                      <a:pt x="131" y="63"/>
                      <a:pt x="126" y="29"/>
                      <a:pt x="111" y="0"/>
                    </a:cubicBezTo>
                    <a:lnTo>
                      <a:pt x="0" y="60"/>
                    </a:lnTo>
                    <a:close/>
                  </a:path>
                </a:pathLst>
              </a:custGeom>
              <a:solidFill>
                <a:schemeClr val="bg2"/>
              </a:solidFill>
              <a:ln w="9525">
                <a:noFill/>
                <a:round/>
                <a:headEnd/>
                <a:tailEnd/>
              </a:ln>
            </p:spPr>
            <p:txBody>
              <a:bodyPr vert="horz" wrap="square" lIns="91440" tIns="45720" rIns="91440" bIns="45720" numCol="1" anchor="t" anchorCtr="0" compatLnSpc="1">
                <a:prstTxWarp prst="textNoShape">
                  <a:avLst/>
                </a:prstTxWarp>
              </a:bodyPr>
              <a:lstStyle/>
              <a:p>
                <a:endParaRPr lang="en-US" sz="1050">
                  <a:solidFill>
                    <a:srgbClr val="FFFFFF"/>
                  </a:solidFill>
                </a:endParaRPr>
              </a:p>
            </p:txBody>
          </p:sp>
          <p:sp>
            <p:nvSpPr>
              <p:cNvPr id="877" name="Freeform 78"/>
              <p:cNvSpPr>
                <a:spLocks/>
              </p:cNvSpPr>
              <p:nvPr/>
            </p:nvSpPr>
            <p:spPr bwMode="auto">
              <a:xfrm>
                <a:off x="5241564" y="987201"/>
                <a:ext cx="223755" cy="152211"/>
              </a:xfrm>
              <a:custGeom>
                <a:avLst/>
                <a:gdLst/>
                <a:ahLst/>
                <a:cxnLst>
                  <a:cxn ang="0">
                    <a:pos x="86" y="134"/>
                  </a:cxn>
                  <a:cxn ang="0">
                    <a:pos x="197" y="74"/>
                  </a:cxn>
                  <a:cxn ang="0">
                    <a:pos x="119" y="12"/>
                  </a:cxn>
                  <a:cxn ang="0">
                    <a:pos x="0" y="41"/>
                  </a:cxn>
                  <a:cxn ang="0">
                    <a:pos x="86" y="134"/>
                  </a:cxn>
                </a:cxnLst>
                <a:rect l="0" t="0" r="r" b="b"/>
                <a:pathLst>
                  <a:path w="197" h="134">
                    <a:moveTo>
                      <a:pt x="86" y="134"/>
                    </a:moveTo>
                    <a:cubicBezTo>
                      <a:pt x="197" y="74"/>
                      <a:pt x="197" y="74"/>
                      <a:pt x="197" y="74"/>
                    </a:cubicBezTo>
                    <a:cubicBezTo>
                      <a:pt x="181" y="44"/>
                      <a:pt x="154" y="21"/>
                      <a:pt x="119" y="12"/>
                    </a:cubicBezTo>
                    <a:cubicBezTo>
                      <a:pt x="75" y="0"/>
                      <a:pt x="31" y="13"/>
                      <a:pt x="0" y="41"/>
                    </a:cubicBezTo>
                    <a:lnTo>
                      <a:pt x="86" y="134"/>
                    </a:lnTo>
                    <a:close/>
                  </a:path>
                </a:pathLst>
              </a:custGeom>
              <a:solidFill>
                <a:schemeClr val="bg2"/>
              </a:solidFill>
              <a:ln w="9525">
                <a:noFill/>
                <a:round/>
                <a:headEnd/>
                <a:tailEnd/>
              </a:ln>
            </p:spPr>
            <p:txBody>
              <a:bodyPr vert="horz" wrap="square" lIns="91440" tIns="45720" rIns="91440" bIns="45720" numCol="1" anchor="t" anchorCtr="0" compatLnSpc="1">
                <a:prstTxWarp prst="textNoShape">
                  <a:avLst/>
                </a:prstTxWarp>
              </a:bodyPr>
              <a:lstStyle/>
              <a:p>
                <a:endParaRPr lang="en-US" sz="1050">
                  <a:solidFill>
                    <a:srgbClr val="FFFFFF"/>
                  </a:solidFill>
                </a:endParaRPr>
              </a:p>
            </p:txBody>
          </p:sp>
          <p:sp>
            <p:nvSpPr>
              <p:cNvPr id="878" name="Freeform 79"/>
              <p:cNvSpPr>
                <a:spLocks/>
              </p:cNvSpPr>
              <p:nvPr/>
            </p:nvSpPr>
            <p:spPr bwMode="auto">
              <a:xfrm>
                <a:off x="5171461" y="1040498"/>
                <a:ext cx="294818" cy="268889"/>
              </a:xfrm>
              <a:custGeom>
                <a:avLst/>
                <a:gdLst/>
                <a:ahLst/>
                <a:cxnLst>
                  <a:cxn ang="0">
                    <a:pos x="145" y="98"/>
                  </a:cxn>
                  <a:cxn ang="0">
                    <a:pos x="56" y="0"/>
                  </a:cxn>
                  <a:cxn ang="0">
                    <a:pos x="20" y="57"/>
                  </a:cxn>
                  <a:cxn ang="0">
                    <a:pos x="109" y="219"/>
                  </a:cxn>
                  <a:cxn ang="0">
                    <a:pos x="260" y="161"/>
                  </a:cxn>
                  <a:cxn ang="0">
                    <a:pos x="145" y="98"/>
                  </a:cxn>
                </a:cxnLst>
                <a:rect l="0" t="0" r="r" b="b"/>
                <a:pathLst>
                  <a:path w="260" h="237">
                    <a:moveTo>
                      <a:pt x="145" y="98"/>
                    </a:moveTo>
                    <a:cubicBezTo>
                      <a:pt x="56" y="0"/>
                      <a:pt x="56" y="0"/>
                      <a:pt x="56" y="0"/>
                    </a:cubicBezTo>
                    <a:cubicBezTo>
                      <a:pt x="40" y="15"/>
                      <a:pt x="27" y="35"/>
                      <a:pt x="20" y="57"/>
                    </a:cubicBezTo>
                    <a:cubicBezTo>
                      <a:pt x="0" y="126"/>
                      <a:pt x="39" y="198"/>
                      <a:pt x="109" y="219"/>
                    </a:cubicBezTo>
                    <a:cubicBezTo>
                      <a:pt x="168" y="237"/>
                      <a:pt x="230" y="211"/>
                      <a:pt x="260" y="161"/>
                    </a:cubicBezTo>
                    <a:lnTo>
                      <a:pt x="145" y="98"/>
                    </a:lnTo>
                    <a:close/>
                  </a:path>
                </a:pathLst>
              </a:custGeom>
              <a:solidFill>
                <a:schemeClr val="bg2"/>
              </a:solidFill>
              <a:ln w="9525">
                <a:noFill/>
                <a:round/>
                <a:headEnd/>
                <a:tailEnd/>
              </a:ln>
            </p:spPr>
            <p:txBody>
              <a:bodyPr vert="horz" wrap="square" lIns="91440" tIns="45720" rIns="91440" bIns="45720" numCol="1" anchor="t" anchorCtr="0" compatLnSpc="1">
                <a:prstTxWarp prst="textNoShape">
                  <a:avLst/>
                </a:prstTxWarp>
              </a:bodyPr>
              <a:lstStyle/>
              <a:p>
                <a:endParaRPr lang="en-US" sz="1050">
                  <a:solidFill>
                    <a:srgbClr val="FFFFFF"/>
                  </a:solidFill>
                </a:endParaRPr>
              </a:p>
            </p:txBody>
          </p:sp>
          <p:sp>
            <p:nvSpPr>
              <p:cNvPr id="879" name="Rectangle 80"/>
              <p:cNvSpPr>
                <a:spLocks noChangeArrowheads="1"/>
              </p:cNvSpPr>
              <p:nvPr/>
            </p:nvSpPr>
            <p:spPr bwMode="auto">
              <a:xfrm>
                <a:off x="5147453" y="715430"/>
                <a:ext cx="54258" cy="221834"/>
              </a:xfrm>
              <a:prstGeom prst="rect">
                <a:avLst/>
              </a:prstGeom>
              <a:solidFill>
                <a:schemeClr val="bg2"/>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sz="1050">
                  <a:solidFill>
                    <a:srgbClr val="FFFFFF"/>
                  </a:solidFill>
                </a:endParaRPr>
              </a:p>
            </p:txBody>
          </p:sp>
          <p:sp>
            <p:nvSpPr>
              <p:cNvPr id="880" name="Rectangle 81"/>
              <p:cNvSpPr>
                <a:spLocks noChangeArrowheads="1"/>
              </p:cNvSpPr>
              <p:nvPr/>
            </p:nvSpPr>
            <p:spPr bwMode="auto">
              <a:xfrm>
                <a:off x="5233881" y="624680"/>
                <a:ext cx="53298" cy="312584"/>
              </a:xfrm>
              <a:prstGeom prst="rect">
                <a:avLst/>
              </a:prstGeom>
              <a:solidFill>
                <a:schemeClr val="bg2"/>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sz="1050">
                  <a:solidFill>
                    <a:srgbClr val="FFFFFF"/>
                  </a:solidFill>
                </a:endParaRPr>
              </a:p>
            </p:txBody>
          </p:sp>
          <p:sp>
            <p:nvSpPr>
              <p:cNvPr id="881" name="Rectangle 82"/>
              <p:cNvSpPr>
                <a:spLocks noChangeArrowheads="1"/>
              </p:cNvSpPr>
              <p:nvPr/>
            </p:nvSpPr>
            <p:spPr bwMode="auto">
              <a:xfrm>
                <a:off x="5318870" y="833069"/>
                <a:ext cx="54258" cy="104195"/>
              </a:xfrm>
              <a:prstGeom prst="rect">
                <a:avLst/>
              </a:prstGeom>
              <a:solidFill>
                <a:schemeClr val="bg2"/>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sz="1050">
                  <a:solidFill>
                    <a:srgbClr val="FFFFFF"/>
                  </a:solidFill>
                </a:endParaRPr>
              </a:p>
            </p:txBody>
          </p:sp>
          <p:sp>
            <p:nvSpPr>
              <p:cNvPr id="882" name="Rectangle 83"/>
              <p:cNvSpPr>
                <a:spLocks noChangeArrowheads="1"/>
              </p:cNvSpPr>
              <p:nvPr/>
            </p:nvSpPr>
            <p:spPr bwMode="auto">
              <a:xfrm>
                <a:off x="5404818" y="720712"/>
                <a:ext cx="53298" cy="216552"/>
              </a:xfrm>
              <a:prstGeom prst="rect">
                <a:avLst/>
              </a:prstGeom>
              <a:solidFill>
                <a:schemeClr val="bg2"/>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sz="1050">
                  <a:solidFill>
                    <a:srgbClr val="FFFFFF"/>
                  </a:solidFill>
                </a:endParaRPr>
              </a:p>
            </p:txBody>
          </p:sp>
          <p:sp>
            <p:nvSpPr>
              <p:cNvPr id="883" name="Rectangle 84"/>
              <p:cNvSpPr>
                <a:spLocks noChangeArrowheads="1"/>
              </p:cNvSpPr>
              <p:nvPr/>
            </p:nvSpPr>
            <p:spPr bwMode="auto">
              <a:xfrm>
                <a:off x="5490287" y="669815"/>
                <a:ext cx="54258" cy="267449"/>
              </a:xfrm>
              <a:prstGeom prst="rect">
                <a:avLst/>
              </a:prstGeom>
              <a:solidFill>
                <a:schemeClr val="bg2"/>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sz="1050">
                  <a:solidFill>
                    <a:srgbClr val="FFFFFF"/>
                  </a:solidFill>
                </a:endParaRPr>
              </a:p>
            </p:txBody>
          </p:sp>
          <p:grpSp>
            <p:nvGrpSpPr>
              <p:cNvPr id="884" name="Group 883"/>
              <p:cNvGrpSpPr/>
              <p:nvPr/>
            </p:nvGrpSpPr>
            <p:grpSpPr>
              <a:xfrm>
                <a:off x="5690994" y="828027"/>
                <a:ext cx="455672" cy="281374"/>
                <a:chOff x="5690994" y="669815"/>
                <a:chExt cx="455672" cy="281374"/>
              </a:xfrm>
            </p:grpSpPr>
            <p:sp>
              <p:nvSpPr>
                <p:cNvPr id="889" name="Freeform 85"/>
                <p:cNvSpPr>
                  <a:spLocks/>
                </p:cNvSpPr>
                <p:nvPr/>
              </p:nvSpPr>
              <p:spPr bwMode="auto">
                <a:xfrm>
                  <a:off x="5691954" y="669815"/>
                  <a:ext cx="454712" cy="281374"/>
                </a:xfrm>
                <a:custGeom>
                  <a:avLst/>
                  <a:gdLst/>
                  <a:ahLst/>
                  <a:cxnLst>
                    <a:cxn ang="0">
                      <a:pos x="0" y="586"/>
                    </a:cxn>
                    <a:cxn ang="0">
                      <a:pos x="0" y="0"/>
                    </a:cxn>
                    <a:cxn ang="0">
                      <a:pos x="38" y="0"/>
                    </a:cxn>
                    <a:cxn ang="0">
                      <a:pos x="38" y="548"/>
                    </a:cxn>
                    <a:cxn ang="0">
                      <a:pos x="947" y="548"/>
                    </a:cxn>
                    <a:cxn ang="0">
                      <a:pos x="947" y="586"/>
                    </a:cxn>
                    <a:cxn ang="0">
                      <a:pos x="0" y="586"/>
                    </a:cxn>
                    <a:cxn ang="0">
                      <a:pos x="0" y="586"/>
                    </a:cxn>
                  </a:cxnLst>
                  <a:rect l="0" t="0" r="r" b="b"/>
                  <a:pathLst>
                    <a:path w="947" h="586">
                      <a:moveTo>
                        <a:pt x="0" y="586"/>
                      </a:moveTo>
                      <a:lnTo>
                        <a:pt x="0" y="0"/>
                      </a:lnTo>
                      <a:lnTo>
                        <a:pt x="38" y="0"/>
                      </a:lnTo>
                      <a:lnTo>
                        <a:pt x="38" y="548"/>
                      </a:lnTo>
                      <a:lnTo>
                        <a:pt x="947" y="548"/>
                      </a:lnTo>
                      <a:lnTo>
                        <a:pt x="947" y="586"/>
                      </a:lnTo>
                      <a:lnTo>
                        <a:pt x="0" y="586"/>
                      </a:lnTo>
                      <a:lnTo>
                        <a:pt x="0" y="586"/>
                      </a:lnTo>
                      <a:close/>
                    </a:path>
                  </a:pathLst>
                </a:custGeom>
                <a:solidFill>
                  <a:schemeClr val="bg2"/>
                </a:solidFill>
                <a:ln w="9525">
                  <a:noFill/>
                  <a:round/>
                  <a:headEnd/>
                  <a:tailEnd/>
                </a:ln>
              </p:spPr>
              <p:txBody>
                <a:bodyPr vert="horz" wrap="square" lIns="91440" tIns="45720" rIns="91440" bIns="45720" numCol="1" anchor="t" anchorCtr="0" compatLnSpc="1">
                  <a:prstTxWarp prst="textNoShape">
                    <a:avLst/>
                  </a:prstTxWarp>
                </a:bodyPr>
                <a:lstStyle/>
                <a:p>
                  <a:endParaRPr lang="en-US" sz="1050">
                    <a:solidFill>
                      <a:srgbClr val="FFFFFF"/>
                    </a:solidFill>
                  </a:endParaRPr>
                </a:p>
              </p:txBody>
            </p:sp>
            <p:sp>
              <p:nvSpPr>
                <p:cNvPr id="890" name="Freeform 86"/>
                <p:cNvSpPr>
                  <a:spLocks/>
                </p:cNvSpPr>
                <p:nvPr/>
              </p:nvSpPr>
              <p:spPr bwMode="auto">
                <a:xfrm>
                  <a:off x="5690994" y="690462"/>
                  <a:ext cx="455672" cy="213191"/>
                </a:xfrm>
                <a:custGeom>
                  <a:avLst/>
                  <a:gdLst/>
                  <a:ahLst/>
                  <a:cxnLst>
                    <a:cxn ang="0">
                      <a:pos x="668" y="266"/>
                    </a:cxn>
                    <a:cxn ang="0">
                      <a:pos x="574" y="354"/>
                    </a:cxn>
                    <a:cxn ang="0">
                      <a:pos x="477" y="193"/>
                    </a:cxn>
                    <a:cxn ang="0">
                      <a:pos x="392" y="432"/>
                    </a:cxn>
                    <a:cxn ang="0">
                      <a:pos x="281" y="359"/>
                    </a:cxn>
                    <a:cxn ang="0">
                      <a:pos x="241" y="441"/>
                    </a:cxn>
                    <a:cxn ang="0">
                      <a:pos x="120" y="205"/>
                    </a:cxn>
                    <a:cxn ang="0">
                      <a:pos x="42" y="333"/>
                    </a:cxn>
                    <a:cxn ang="0">
                      <a:pos x="0" y="307"/>
                    </a:cxn>
                    <a:cxn ang="0">
                      <a:pos x="123" y="108"/>
                    </a:cxn>
                    <a:cxn ang="0">
                      <a:pos x="238" y="333"/>
                    </a:cxn>
                    <a:cxn ang="0">
                      <a:pos x="260" y="290"/>
                    </a:cxn>
                    <a:cxn ang="0">
                      <a:pos x="368" y="359"/>
                    </a:cxn>
                    <a:cxn ang="0">
                      <a:pos x="465" y="85"/>
                    </a:cxn>
                    <a:cxn ang="0">
                      <a:pos x="586" y="281"/>
                    </a:cxn>
                    <a:cxn ang="0">
                      <a:pos x="692" y="181"/>
                    </a:cxn>
                    <a:cxn ang="0">
                      <a:pos x="734" y="323"/>
                    </a:cxn>
                    <a:cxn ang="0">
                      <a:pos x="907" y="0"/>
                    </a:cxn>
                    <a:cxn ang="0">
                      <a:pos x="949" y="21"/>
                    </a:cxn>
                    <a:cxn ang="0">
                      <a:pos x="723" y="444"/>
                    </a:cxn>
                    <a:cxn ang="0">
                      <a:pos x="668" y="266"/>
                    </a:cxn>
                    <a:cxn ang="0">
                      <a:pos x="668" y="266"/>
                    </a:cxn>
                  </a:cxnLst>
                  <a:rect l="0" t="0" r="r" b="b"/>
                  <a:pathLst>
                    <a:path w="949" h="444">
                      <a:moveTo>
                        <a:pt x="668" y="266"/>
                      </a:moveTo>
                      <a:lnTo>
                        <a:pt x="574" y="354"/>
                      </a:lnTo>
                      <a:lnTo>
                        <a:pt x="477" y="193"/>
                      </a:lnTo>
                      <a:lnTo>
                        <a:pt x="392" y="432"/>
                      </a:lnTo>
                      <a:lnTo>
                        <a:pt x="281" y="359"/>
                      </a:lnTo>
                      <a:lnTo>
                        <a:pt x="241" y="441"/>
                      </a:lnTo>
                      <a:lnTo>
                        <a:pt x="120" y="205"/>
                      </a:lnTo>
                      <a:lnTo>
                        <a:pt x="42" y="333"/>
                      </a:lnTo>
                      <a:lnTo>
                        <a:pt x="0" y="307"/>
                      </a:lnTo>
                      <a:lnTo>
                        <a:pt x="123" y="108"/>
                      </a:lnTo>
                      <a:lnTo>
                        <a:pt x="238" y="333"/>
                      </a:lnTo>
                      <a:lnTo>
                        <a:pt x="260" y="290"/>
                      </a:lnTo>
                      <a:lnTo>
                        <a:pt x="368" y="359"/>
                      </a:lnTo>
                      <a:lnTo>
                        <a:pt x="465" y="85"/>
                      </a:lnTo>
                      <a:lnTo>
                        <a:pt x="586" y="281"/>
                      </a:lnTo>
                      <a:lnTo>
                        <a:pt x="692" y="181"/>
                      </a:lnTo>
                      <a:lnTo>
                        <a:pt x="734" y="323"/>
                      </a:lnTo>
                      <a:lnTo>
                        <a:pt x="907" y="0"/>
                      </a:lnTo>
                      <a:lnTo>
                        <a:pt x="949" y="21"/>
                      </a:lnTo>
                      <a:lnTo>
                        <a:pt x="723" y="444"/>
                      </a:lnTo>
                      <a:lnTo>
                        <a:pt x="668" y="266"/>
                      </a:lnTo>
                      <a:lnTo>
                        <a:pt x="668" y="266"/>
                      </a:lnTo>
                      <a:close/>
                    </a:path>
                  </a:pathLst>
                </a:custGeom>
                <a:solidFill>
                  <a:schemeClr val="bg2"/>
                </a:solidFill>
                <a:ln w="9525">
                  <a:noFill/>
                  <a:round/>
                  <a:headEnd/>
                  <a:tailEnd/>
                </a:ln>
              </p:spPr>
              <p:txBody>
                <a:bodyPr vert="horz" wrap="square" lIns="91440" tIns="45720" rIns="91440" bIns="45720" numCol="1" anchor="t" anchorCtr="0" compatLnSpc="1">
                  <a:prstTxWarp prst="textNoShape">
                    <a:avLst/>
                  </a:prstTxWarp>
                </a:bodyPr>
                <a:lstStyle/>
                <a:p>
                  <a:endParaRPr lang="en-US" sz="1050">
                    <a:solidFill>
                      <a:srgbClr val="FFFFFF"/>
                    </a:solidFill>
                  </a:endParaRPr>
                </a:p>
              </p:txBody>
            </p:sp>
          </p:grpSp>
          <p:sp>
            <p:nvSpPr>
              <p:cNvPr id="885" name="Rectangle 884"/>
              <p:cNvSpPr/>
              <p:nvPr/>
            </p:nvSpPr>
            <p:spPr bwMode="gray">
              <a:xfrm>
                <a:off x="5020210" y="454705"/>
                <a:ext cx="1271016" cy="114304"/>
              </a:xfrm>
              <a:prstGeom prst="rect">
                <a:avLst/>
              </a:prstGeom>
              <a:solidFill>
                <a:schemeClr val="bg2"/>
              </a:solidFill>
              <a:ln w="9525">
                <a:noFill/>
                <a:round/>
                <a:headEnd/>
                <a:tailEnd/>
              </a:ln>
            </p:spPr>
            <p:txBody>
              <a:bodyPr vert="horz" wrap="square" lIns="91440" tIns="45720" rIns="91440" bIns="45720" numCol="1" anchor="t" anchorCtr="0" compatLnSpc="1">
                <a:prstTxWarp prst="textNoShape">
                  <a:avLst/>
                </a:prstTxWarp>
              </a:bodyPr>
              <a:lstStyle/>
              <a:p>
                <a:endParaRPr lang="en-US" sz="1050">
                  <a:solidFill>
                    <a:srgbClr val="FFFFFF"/>
                  </a:solidFill>
                </a:endParaRPr>
              </a:p>
            </p:txBody>
          </p:sp>
          <p:sp>
            <p:nvSpPr>
              <p:cNvPr id="886" name="Oval 885"/>
              <p:cNvSpPr/>
              <p:nvPr/>
            </p:nvSpPr>
            <p:spPr bwMode="gray">
              <a:xfrm>
                <a:off x="6160505" y="488824"/>
                <a:ext cx="51068" cy="51068"/>
              </a:xfrm>
              <a:prstGeom prst="ellipse">
                <a:avLst/>
              </a:prstGeom>
              <a:solidFill>
                <a:srgbClr val="169AFF"/>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lang="en-US" sz="1050">
                  <a:solidFill>
                    <a:srgbClr val="FFFFFF"/>
                  </a:solidFill>
                </a:endParaRPr>
              </a:p>
            </p:txBody>
          </p:sp>
          <p:sp>
            <p:nvSpPr>
              <p:cNvPr id="887" name="Oval 886"/>
              <p:cNvSpPr/>
              <p:nvPr/>
            </p:nvSpPr>
            <p:spPr bwMode="gray">
              <a:xfrm>
                <a:off x="6055318" y="488824"/>
                <a:ext cx="51068" cy="51068"/>
              </a:xfrm>
              <a:prstGeom prst="ellipse">
                <a:avLst/>
              </a:prstGeom>
              <a:solidFill>
                <a:srgbClr val="169AFF"/>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lang="en-US" sz="1050">
                  <a:solidFill>
                    <a:srgbClr val="FFFFFF"/>
                  </a:solidFill>
                </a:endParaRPr>
              </a:p>
            </p:txBody>
          </p:sp>
          <p:sp>
            <p:nvSpPr>
              <p:cNvPr id="888" name="Oval 887"/>
              <p:cNvSpPr/>
              <p:nvPr/>
            </p:nvSpPr>
            <p:spPr bwMode="gray">
              <a:xfrm>
                <a:off x="5941430" y="488824"/>
                <a:ext cx="51068" cy="51068"/>
              </a:xfrm>
              <a:prstGeom prst="ellipse">
                <a:avLst/>
              </a:prstGeom>
              <a:solidFill>
                <a:srgbClr val="169AFF"/>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lang="en-US" sz="1050">
                  <a:solidFill>
                    <a:srgbClr val="FFFFFF"/>
                  </a:solidFill>
                </a:endParaRPr>
              </a:p>
            </p:txBody>
          </p:sp>
        </p:grpSp>
      </p:grpSp>
      <p:grpSp>
        <p:nvGrpSpPr>
          <p:cNvPr id="895" name="Group 894"/>
          <p:cNvGrpSpPr/>
          <p:nvPr/>
        </p:nvGrpSpPr>
        <p:grpSpPr>
          <a:xfrm>
            <a:off x="10453469" y="661717"/>
            <a:ext cx="1413684" cy="493293"/>
            <a:chOff x="8091538" y="604617"/>
            <a:chExt cx="1413684" cy="493293"/>
          </a:xfrm>
        </p:grpSpPr>
        <p:sp>
          <p:nvSpPr>
            <p:cNvPr id="896" name="Rectangle 895"/>
            <p:cNvSpPr/>
            <p:nvPr/>
          </p:nvSpPr>
          <p:spPr>
            <a:xfrm>
              <a:off x="8187665" y="626301"/>
              <a:ext cx="1221430" cy="471609"/>
            </a:xfrm>
            <a:prstGeom prst="rect">
              <a:avLst/>
            </a:prstGeom>
            <a:solidFill>
              <a:srgbClr val="09ADFF">
                <a:lumMod val="50000"/>
              </a:srgbClr>
            </a:solidFill>
            <a:ln w="57150">
              <a:solidFill>
                <a:srgbClr val="00547E"/>
              </a:solidFill>
              <a:miter lim="800000"/>
              <a:headEnd/>
              <a:tailEnd/>
            </a:ln>
            <a:effectLst>
              <a:outerShdw blurRad="50800" dist="38100" dir="5400000" algn="t" rotWithShape="0">
                <a:prstClr val="black">
                  <a:alpha val="40000"/>
                </a:prstClr>
              </a:outerShdw>
            </a:effectLst>
          </p:spPr>
          <p:txBody>
            <a:bodyPr wrap="none" rtlCol="0" anchor="ctr"/>
            <a:lstStyle/>
            <a:p>
              <a:pPr algn="ctr">
                <a:defRPr/>
              </a:pPr>
              <a:endParaRPr lang="en-US" kern="0" dirty="0">
                <a:solidFill>
                  <a:srgbClr val="09ADFF"/>
                </a:solidFill>
                <a:latin typeface="Arial"/>
              </a:endParaRPr>
            </a:p>
          </p:txBody>
        </p:sp>
        <p:sp>
          <p:nvSpPr>
            <p:cNvPr id="897" name="TextBox 896"/>
            <p:cNvSpPr txBox="1"/>
            <p:nvPr/>
          </p:nvSpPr>
          <p:spPr>
            <a:xfrm>
              <a:off x="8091538" y="604617"/>
              <a:ext cx="1413684" cy="246221"/>
            </a:xfrm>
            <a:prstGeom prst="rect">
              <a:avLst/>
            </a:prstGeom>
            <a:noFill/>
          </p:spPr>
          <p:txBody>
            <a:bodyPr wrap="square" rtlCol="0">
              <a:spAutoFit/>
            </a:bodyPr>
            <a:lstStyle>
              <a:defPPr>
                <a:defRPr lang="en-US"/>
              </a:defPPr>
              <a:lvl1pPr>
                <a:defRPr sz="1200" b="1">
                  <a:solidFill>
                    <a:schemeClr val="accent5">
                      <a:lumMod val="20000"/>
                      <a:lumOff val="80000"/>
                    </a:schemeClr>
                  </a:solidFill>
                </a:defRPr>
              </a:lvl1pPr>
            </a:lstStyle>
            <a:p>
              <a:pPr algn="ctr"/>
              <a:r>
                <a:rPr lang="en-US" sz="1000" b="0" dirty="0">
                  <a:solidFill>
                    <a:srgbClr val="707072">
                      <a:lumMod val="20000"/>
                      <a:lumOff val="80000"/>
                    </a:srgbClr>
                  </a:solidFill>
                  <a:ea typeface="Calibri" charset="0"/>
                  <a:cs typeface="Calibri" charset="0"/>
                </a:rPr>
                <a:t>Third Party Ecosystem</a:t>
              </a:r>
            </a:p>
          </p:txBody>
        </p:sp>
        <p:grpSp>
          <p:nvGrpSpPr>
            <p:cNvPr id="898" name="Group 897"/>
            <p:cNvGrpSpPr/>
            <p:nvPr/>
          </p:nvGrpSpPr>
          <p:grpSpPr>
            <a:xfrm flipV="1">
              <a:off x="8552409" y="881815"/>
              <a:ext cx="520044" cy="155332"/>
              <a:chOff x="5210457" y="2239479"/>
              <a:chExt cx="1366377" cy="408124"/>
            </a:xfrm>
          </p:grpSpPr>
          <p:sp>
            <p:nvSpPr>
              <p:cNvPr id="899" name="Rectangle 898"/>
              <p:cNvSpPr/>
              <p:nvPr/>
            </p:nvSpPr>
            <p:spPr>
              <a:xfrm>
                <a:off x="5266143" y="2271838"/>
                <a:ext cx="1257299" cy="322843"/>
              </a:xfrm>
              <a:prstGeom prst="rect">
                <a:avLst/>
              </a:prstGeom>
              <a:solidFill>
                <a:srgbClr val="005884"/>
              </a:solidFill>
              <a:ln w="9525">
                <a:noFill/>
                <a:miter lim="800000"/>
                <a:headEnd/>
                <a:tailEnd/>
              </a:ln>
            </p:spPr>
            <p:txBody>
              <a:bodyPr wrap="square" rtlCol="0" anchor="ctr"/>
              <a:lstStyle/>
              <a:p>
                <a:pPr algn="ctr" defTabSz="914126"/>
                <a:endParaRPr lang="en-US" sz="1799" kern="0" dirty="0">
                  <a:solidFill>
                    <a:srgbClr val="404040"/>
                  </a:solidFill>
                  <a:latin typeface="Arial"/>
                </a:endParaRPr>
              </a:p>
            </p:txBody>
          </p:sp>
          <p:sp>
            <p:nvSpPr>
              <p:cNvPr id="900" name="Freeform 13"/>
              <p:cNvSpPr>
                <a:spLocks noEditPoints="1"/>
              </p:cNvSpPr>
              <p:nvPr/>
            </p:nvSpPr>
            <p:spPr bwMode="auto">
              <a:xfrm>
                <a:off x="5210457" y="2239479"/>
                <a:ext cx="1366377" cy="408124"/>
              </a:xfrm>
              <a:custGeom>
                <a:avLst/>
                <a:gdLst>
                  <a:gd name="T0" fmla="*/ 230 w 241"/>
                  <a:gd name="T1" fmla="*/ 0 h 70"/>
                  <a:gd name="T2" fmla="*/ 11 w 241"/>
                  <a:gd name="T3" fmla="*/ 0 h 70"/>
                  <a:gd name="T4" fmla="*/ 0 w 241"/>
                  <a:gd name="T5" fmla="*/ 11 h 70"/>
                  <a:gd name="T6" fmla="*/ 0 w 241"/>
                  <a:gd name="T7" fmla="*/ 58 h 70"/>
                  <a:gd name="T8" fmla="*/ 11 w 241"/>
                  <a:gd name="T9" fmla="*/ 70 h 70"/>
                  <a:gd name="T10" fmla="*/ 230 w 241"/>
                  <a:gd name="T11" fmla="*/ 70 h 70"/>
                  <a:gd name="T12" fmla="*/ 241 w 241"/>
                  <a:gd name="T13" fmla="*/ 58 h 70"/>
                  <a:gd name="T14" fmla="*/ 241 w 241"/>
                  <a:gd name="T15" fmla="*/ 11 h 70"/>
                  <a:gd name="T16" fmla="*/ 230 w 241"/>
                  <a:gd name="T17" fmla="*/ 0 h 70"/>
                  <a:gd name="T18" fmla="*/ 163 w 241"/>
                  <a:gd name="T19" fmla="*/ 45 h 70"/>
                  <a:gd name="T20" fmla="*/ 25 w 241"/>
                  <a:gd name="T21" fmla="*/ 45 h 70"/>
                  <a:gd name="T22" fmla="*/ 25 w 241"/>
                  <a:gd name="T23" fmla="*/ 24 h 70"/>
                  <a:gd name="T24" fmla="*/ 163 w 241"/>
                  <a:gd name="T25" fmla="*/ 24 h 70"/>
                  <a:gd name="T26" fmla="*/ 163 w 241"/>
                  <a:gd name="T27" fmla="*/ 45 h 70"/>
                  <a:gd name="T28" fmla="*/ 212 w 241"/>
                  <a:gd name="T29" fmla="*/ 44 h 70"/>
                  <a:gd name="T30" fmla="*/ 202 w 241"/>
                  <a:gd name="T31" fmla="*/ 35 h 70"/>
                  <a:gd name="T32" fmla="*/ 212 w 241"/>
                  <a:gd name="T33" fmla="*/ 25 h 70"/>
                  <a:gd name="T34" fmla="*/ 222 w 241"/>
                  <a:gd name="T35" fmla="*/ 35 h 70"/>
                  <a:gd name="T36" fmla="*/ 212 w 241"/>
                  <a:gd name="T37" fmla="*/ 44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41" h="70">
                    <a:moveTo>
                      <a:pt x="230" y="0"/>
                    </a:moveTo>
                    <a:cubicBezTo>
                      <a:pt x="11" y="0"/>
                      <a:pt x="11" y="0"/>
                      <a:pt x="11" y="0"/>
                    </a:cubicBezTo>
                    <a:cubicBezTo>
                      <a:pt x="5" y="0"/>
                      <a:pt x="0" y="5"/>
                      <a:pt x="0" y="11"/>
                    </a:cubicBezTo>
                    <a:cubicBezTo>
                      <a:pt x="0" y="58"/>
                      <a:pt x="0" y="58"/>
                      <a:pt x="0" y="58"/>
                    </a:cubicBezTo>
                    <a:cubicBezTo>
                      <a:pt x="0" y="65"/>
                      <a:pt x="5" y="70"/>
                      <a:pt x="11" y="70"/>
                    </a:cubicBezTo>
                    <a:cubicBezTo>
                      <a:pt x="230" y="70"/>
                      <a:pt x="230" y="70"/>
                      <a:pt x="230" y="70"/>
                    </a:cubicBezTo>
                    <a:cubicBezTo>
                      <a:pt x="236" y="70"/>
                      <a:pt x="241" y="65"/>
                      <a:pt x="241" y="58"/>
                    </a:cubicBezTo>
                    <a:cubicBezTo>
                      <a:pt x="241" y="11"/>
                      <a:pt x="241" y="11"/>
                      <a:pt x="241" y="11"/>
                    </a:cubicBezTo>
                    <a:cubicBezTo>
                      <a:pt x="241" y="5"/>
                      <a:pt x="236" y="0"/>
                      <a:pt x="230" y="0"/>
                    </a:cubicBezTo>
                    <a:close/>
                    <a:moveTo>
                      <a:pt x="163" y="45"/>
                    </a:moveTo>
                    <a:cubicBezTo>
                      <a:pt x="25" y="45"/>
                      <a:pt x="25" y="45"/>
                      <a:pt x="25" y="45"/>
                    </a:cubicBezTo>
                    <a:cubicBezTo>
                      <a:pt x="25" y="24"/>
                      <a:pt x="25" y="24"/>
                      <a:pt x="25" y="24"/>
                    </a:cubicBezTo>
                    <a:cubicBezTo>
                      <a:pt x="163" y="24"/>
                      <a:pt x="163" y="24"/>
                      <a:pt x="163" y="24"/>
                    </a:cubicBezTo>
                    <a:lnTo>
                      <a:pt x="163" y="45"/>
                    </a:lnTo>
                    <a:close/>
                    <a:moveTo>
                      <a:pt x="212" y="44"/>
                    </a:moveTo>
                    <a:cubicBezTo>
                      <a:pt x="207" y="44"/>
                      <a:pt x="202" y="40"/>
                      <a:pt x="202" y="35"/>
                    </a:cubicBezTo>
                    <a:cubicBezTo>
                      <a:pt x="202" y="29"/>
                      <a:pt x="207" y="25"/>
                      <a:pt x="212" y="25"/>
                    </a:cubicBezTo>
                    <a:cubicBezTo>
                      <a:pt x="218" y="25"/>
                      <a:pt x="222" y="29"/>
                      <a:pt x="222" y="35"/>
                    </a:cubicBezTo>
                    <a:cubicBezTo>
                      <a:pt x="222" y="40"/>
                      <a:pt x="218" y="44"/>
                      <a:pt x="212" y="44"/>
                    </a:cubicBezTo>
                    <a:close/>
                  </a:path>
                </a:pathLst>
              </a:custGeom>
              <a:solidFill>
                <a:schemeClr val="bg2"/>
              </a:solidFill>
              <a:ln w="12700">
                <a:noFill/>
              </a:ln>
            </p:spPr>
            <p:txBody>
              <a:bodyPr vert="horz" wrap="square" lIns="91416" tIns="45708" rIns="91416" bIns="45708" numCol="1" anchor="t" anchorCtr="0" compatLnSpc="1">
                <a:prstTxWarp prst="textNoShape">
                  <a:avLst/>
                </a:prstTxWarp>
              </a:bodyPr>
              <a:lstStyle/>
              <a:p>
                <a:pPr defTabSz="914126"/>
                <a:endParaRPr lang="en-US" sz="1799" kern="0">
                  <a:solidFill>
                    <a:sysClr val="windowText" lastClr="000000"/>
                  </a:solidFill>
                </a:endParaRPr>
              </a:p>
            </p:txBody>
          </p:sp>
        </p:grpSp>
      </p:grpSp>
      <p:sp>
        <p:nvSpPr>
          <p:cNvPr id="901" name="Rectangle 900"/>
          <p:cNvSpPr/>
          <p:nvPr/>
        </p:nvSpPr>
        <p:spPr>
          <a:xfrm rot="16200000">
            <a:off x="17444" y="1707189"/>
            <a:ext cx="543739" cy="276999"/>
          </a:xfrm>
          <a:prstGeom prst="rect">
            <a:avLst/>
          </a:prstGeom>
        </p:spPr>
        <p:txBody>
          <a:bodyPr wrap="none">
            <a:spAutoFit/>
          </a:bodyPr>
          <a:lstStyle/>
          <a:p>
            <a:pPr algn="ctr" defTabSz="914126"/>
            <a:r>
              <a:rPr lang="en-US" sz="1200" kern="0" dirty="0">
                <a:solidFill>
                  <a:srgbClr val="169AFF"/>
                </a:solidFill>
              </a:rPr>
              <a:t>Cloud</a:t>
            </a:r>
          </a:p>
        </p:txBody>
      </p:sp>
      <p:sp>
        <p:nvSpPr>
          <p:cNvPr id="902" name="Left Brace 901"/>
          <p:cNvSpPr/>
          <p:nvPr/>
        </p:nvSpPr>
        <p:spPr>
          <a:xfrm>
            <a:off x="431933" y="638175"/>
            <a:ext cx="210756" cy="2443054"/>
          </a:xfrm>
          <a:prstGeom prst="leftBrace">
            <a:avLst>
              <a:gd name="adj1" fmla="val 48405"/>
              <a:gd name="adj2" fmla="val 49488"/>
            </a:avLst>
          </a:prstGeom>
          <a:ln w="19050">
            <a:gradFill flip="none" rotWithShape="1">
              <a:gsLst>
                <a:gs pos="0">
                  <a:srgbClr val="148AE4">
                    <a:alpha val="0"/>
                  </a:srgbClr>
                </a:gs>
                <a:gs pos="100000">
                  <a:srgbClr val="1179C9">
                    <a:alpha val="0"/>
                  </a:srgbClr>
                </a:gs>
                <a:gs pos="53000">
                  <a:srgbClr val="169AFF">
                    <a:alpha val="50000"/>
                  </a:srgbClr>
                </a:gs>
              </a:gsLst>
              <a:lin ang="10800000" scaled="1"/>
              <a:tileRect/>
            </a:gradFill>
            <a:prstDash val="solid"/>
            <a:miter lim="800000"/>
          </a:ln>
        </p:spPr>
        <p:style>
          <a:lnRef idx="1">
            <a:schemeClr val="accent1"/>
          </a:lnRef>
          <a:fillRef idx="0">
            <a:schemeClr val="accent1"/>
          </a:fillRef>
          <a:effectRef idx="0">
            <a:schemeClr val="accent1"/>
          </a:effectRef>
          <a:fontRef idx="minor">
            <a:schemeClr val="tx1"/>
          </a:fontRef>
        </p:style>
        <p:txBody>
          <a:bodyPr rtlCol="0" anchor="ctr"/>
          <a:lstStyle/>
          <a:p>
            <a:pPr algn="ctr" defTabSz="914126"/>
            <a:endParaRPr lang="en-US" sz="1799" kern="0">
              <a:solidFill>
                <a:sysClr val="windowText" lastClr="000000"/>
              </a:solidFill>
            </a:endParaRPr>
          </a:p>
        </p:txBody>
      </p:sp>
      <p:sp>
        <p:nvSpPr>
          <p:cNvPr id="2" name="Footer Placeholder 1"/>
          <p:cNvSpPr>
            <a:spLocks noGrp="1"/>
          </p:cNvSpPr>
          <p:nvPr>
            <p:ph type="ftr" sz="quarter" idx="11"/>
          </p:nvPr>
        </p:nvSpPr>
        <p:spPr/>
        <p:txBody>
          <a:bodyPr/>
          <a:lstStyle/>
          <a:p>
            <a:r>
              <a:rPr lang="en-US" smtClean="0"/>
              <a:t>Symantec Confidential - NDA required</a:t>
            </a:r>
            <a:endParaRPr lang="en-US" dirty="0"/>
          </a:p>
        </p:txBody>
      </p:sp>
    </p:spTree>
    <p:extLst>
      <p:ext uri="{BB962C8B-B14F-4D97-AF65-F5344CB8AC3E}">
        <p14:creationId xmlns:p14="http://schemas.microsoft.com/office/powerpoint/2010/main" val="36222172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399"/>
                                        </p:tgtEl>
                                        <p:attrNameLst>
                                          <p:attrName>style.visibility</p:attrName>
                                        </p:attrNameLst>
                                      </p:cBhvr>
                                      <p:to>
                                        <p:strVal val="visible"/>
                                      </p:to>
                                    </p:set>
                                    <p:anim calcmode="lin" valueType="num">
                                      <p:cBhvr additive="base">
                                        <p:cTn id="7" dur="500" fill="hold"/>
                                        <p:tgtEl>
                                          <p:spTgt spid="399"/>
                                        </p:tgtEl>
                                        <p:attrNameLst>
                                          <p:attrName>ppt_x</p:attrName>
                                        </p:attrNameLst>
                                      </p:cBhvr>
                                      <p:tavLst>
                                        <p:tav tm="0">
                                          <p:val>
                                            <p:strVal val="#ppt_x"/>
                                          </p:val>
                                        </p:tav>
                                        <p:tav tm="100000">
                                          <p:val>
                                            <p:strVal val="#ppt_x"/>
                                          </p:val>
                                        </p:tav>
                                      </p:tavLst>
                                    </p:anim>
                                    <p:anim calcmode="lin" valueType="num">
                                      <p:cBhvr additive="base">
                                        <p:cTn id="8" dur="500" fill="hold"/>
                                        <p:tgtEl>
                                          <p:spTgt spid="399"/>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18" presetClass="entr" presetSubtype="12" fill="hold" grpId="0" nodeType="afterEffect">
                                  <p:stCondLst>
                                    <p:cond delay="0"/>
                                  </p:stCondLst>
                                  <p:childTnLst>
                                    <p:set>
                                      <p:cBhvr>
                                        <p:cTn id="11" dur="1" fill="hold">
                                          <p:stCondLst>
                                            <p:cond delay="0"/>
                                          </p:stCondLst>
                                        </p:cTn>
                                        <p:tgtEl>
                                          <p:spTgt spid="398"/>
                                        </p:tgtEl>
                                        <p:attrNameLst>
                                          <p:attrName>style.visibility</p:attrName>
                                        </p:attrNameLst>
                                      </p:cBhvr>
                                      <p:to>
                                        <p:strVal val="visible"/>
                                      </p:to>
                                    </p:set>
                                    <p:animEffect transition="in" filter="strips(downLeft)">
                                      <p:cBhvr>
                                        <p:cTn id="12" dur="500"/>
                                        <p:tgtEl>
                                          <p:spTgt spid="3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8"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GrayShadow"/>
          <p:cNvSpPr/>
          <p:nvPr>
            <p:custDataLst>
              <p:tags r:id="rId1"/>
            </p:custDataLst>
          </p:nvPr>
        </p:nvSpPr>
        <p:spPr bwMode="gray">
          <a:xfrm>
            <a:off x="-339709" y="2014538"/>
            <a:ext cx="12787422" cy="4672011"/>
          </a:xfrm>
          <a:prstGeom prst="ellipse">
            <a:avLst/>
          </a:prstGeom>
          <a:gradFill flip="none" rotWithShape="1">
            <a:gsLst>
              <a:gs pos="0">
                <a:schemeClr val="accent1">
                  <a:lumMod val="5000"/>
                  <a:lumOff val="95000"/>
                  <a:alpha val="36000"/>
                </a:schemeClr>
              </a:gs>
              <a:gs pos="100000">
                <a:schemeClr val="tx1">
                  <a:alpha val="0"/>
                </a:schemeClr>
              </a:gs>
            </a:gsLst>
            <a:path path="shape">
              <a:fillToRect l="50000" t="50000" r="50000" b="50000"/>
            </a:path>
            <a:tileRect/>
          </a:gradFill>
          <a:ln w="19050">
            <a:noFill/>
            <a:miter lim="800000"/>
          </a:ln>
          <a:effectLst>
            <a:outerShdw blurRad="50800" dist="50800" dir="5400000" algn="ctr" rotWithShape="0">
              <a:srgbClr val="000000">
                <a:alpha val="36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lang="en-US">
              <a:solidFill>
                <a:srgbClr val="FFFFFF"/>
              </a:solidFill>
            </a:endParaRPr>
          </a:p>
        </p:txBody>
      </p:sp>
      <p:sp>
        <p:nvSpPr>
          <p:cNvPr id="11" name="GrayShadow2"/>
          <p:cNvSpPr/>
          <p:nvPr/>
        </p:nvSpPr>
        <p:spPr bwMode="gray">
          <a:xfrm rot="21356934">
            <a:off x="2652663" y="3457305"/>
            <a:ext cx="8115166" cy="2529169"/>
          </a:xfrm>
          <a:prstGeom prst="ellipse">
            <a:avLst/>
          </a:prstGeom>
          <a:gradFill flip="none" rotWithShape="1">
            <a:gsLst>
              <a:gs pos="60000">
                <a:schemeClr val="bg2">
                  <a:alpha val="0"/>
                </a:schemeClr>
              </a:gs>
              <a:gs pos="88000">
                <a:schemeClr val="bg2">
                  <a:alpha val="16000"/>
                </a:schemeClr>
              </a:gs>
            </a:gsLst>
            <a:lin ang="5400000" scaled="1"/>
            <a:tileRect/>
          </a:gradFill>
          <a:ln w="19050">
            <a:noFill/>
            <a:miter lim="800000"/>
          </a:ln>
          <a:effectLst>
            <a:outerShdw blurRad="279400" dist="50800" dir="5400000" algn="ctr" rotWithShape="0">
              <a:srgbClr val="000000">
                <a:alpha val="43137"/>
              </a:srgbClr>
            </a:outerShdw>
            <a:softEdge rad="5080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lang="en-US">
              <a:solidFill>
                <a:srgbClr val="FFFFFF"/>
              </a:solidFill>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39738" y="1908657"/>
            <a:ext cx="8509348" cy="3598787"/>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68390" y="1527473"/>
            <a:ext cx="1700403" cy="2298945"/>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62410" y="2495566"/>
            <a:ext cx="1734411" cy="1339918"/>
          </a:xfrm>
          <a:prstGeom prst="rect">
            <a:avLst/>
          </a:prstGeom>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652040" y="1903988"/>
            <a:ext cx="1754816" cy="1326314"/>
          </a:xfrm>
          <a:prstGeom prst="rect">
            <a:avLst/>
          </a:prstGeom>
        </p:spPr>
      </p:pic>
      <p:pic>
        <p:nvPicPr>
          <p:cNvPr id="13" name="Picture 1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802989" y="1843373"/>
            <a:ext cx="1292306" cy="1020242"/>
          </a:xfrm>
          <a:prstGeom prst="rect">
            <a:avLst/>
          </a:prstGeom>
        </p:spPr>
      </p:pic>
      <p:pic>
        <p:nvPicPr>
          <p:cNvPr id="14" name="Picture 1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856686" y="1448309"/>
            <a:ext cx="1312711" cy="1033845"/>
          </a:xfrm>
          <a:prstGeom prst="rect">
            <a:avLst/>
          </a:prstGeom>
        </p:spPr>
      </p:pic>
      <p:pic>
        <p:nvPicPr>
          <p:cNvPr id="15" name="Picture 1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905476" y="1031364"/>
            <a:ext cx="1353521" cy="1040647"/>
          </a:xfrm>
          <a:prstGeom prst="rect">
            <a:avLst/>
          </a:prstGeom>
        </p:spPr>
      </p:pic>
      <p:pic>
        <p:nvPicPr>
          <p:cNvPr id="17" name="Picture 16"/>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963911" y="592596"/>
            <a:ext cx="1387529" cy="1054250"/>
          </a:xfrm>
          <a:prstGeom prst="rect">
            <a:avLst/>
          </a:prstGeom>
        </p:spPr>
      </p:pic>
      <p:pic>
        <p:nvPicPr>
          <p:cNvPr id="19" name="Picture 18"/>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317239" y="2336946"/>
            <a:ext cx="1217488" cy="1101861"/>
          </a:xfrm>
          <a:prstGeom prst="rect">
            <a:avLst/>
          </a:prstGeom>
        </p:spPr>
      </p:pic>
      <p:pic>
        <p:nvPicPr>
          <p:cNvPr id="20" name="Picture 19"/>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314554" y="1929093"/>
            <a:ext cx="1244695" cy="1115465"/>
          </a:xfrm>
          <a:prstGeom prst="rect">
            <a:avLst/>
          </a:prstGeom>
        </p:spPr>
      </p:pic>
      <p:pic>
        <p:nvPicPr>
          <p:cNvPr id="21" name="Picture 20"/>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6320994" y="1506268"/>
            <a:ext cx="1278703" cy="1129068"/>
          </a:xfrm>
          <a:prstGeom prst="rect">
            <a:avLst/>
          </a:prstGeom>
        </p:spPr>
      </p:pic>
      <p:pic>
        <p:nvPicPr>
          <p:cNvPr id="22" name="Picture 21"/>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6311587" y="1075841"/>
            <a:ext cx="1312711" cy="1135869"/>
          </a:xfrm>
          <a:prstGeom prst="rect">
            <a:avLst/>
          </a:prstGeom>
        </p:spPr>
      </p:pic>
      <p:pic>
        <p:nvPicPr>
          <p:cNvPr id="23" name="Picture 22"/>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4634563" y="2339071"/>
            <a:ext cx="1217489" cy="1101861"/>
          </a:xfrm>
          <a:prstGeom prst="rect">
            <a:avLst/>
          </a:prstGeom>
        </p:spPr>
      </p:pic>
      <p:pic>
        <p:nvPicPr>
          <p:cNvPr id="24" name="Picture 23"/>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4606223" y="1935890"/>
            <a:ext cx="1244696" cy="1115464"/>
          </a:xfrm>
          <a:prstGeom prst="rect">
            <a:avLst/>
          </a:prstGeom>
        </p:spPr>
      </p:pic>
      <p:pic>
        <p:nvPicPr>
          <p:cNvPr id="25" name="Picture 24"/>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4563713" y="1506268"/>
            <a:ext cx="1278704" cy="1129068"/>
          </a:xfrm>
          <a:prstGeom prst="rect">
            <a:avLst/>
          </a:prstGeom>
        </p:spPr>
      </p:pic>
      <p:pic>
        <p:nvPicPr>
          <p:cNvPr id="27" name="Picture 26"/>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4529611" y="1075841"/>
            <a:ext cx="1312712" cy="1135869"/>
          </a:xfrm>
          <a:prstGeom prst="rect">
            <a:avLst/>
          </a:prstGeom>
        </p:spPr>
      </p:pic>
      <p:pic>
        <p:nvPicPr>
          <p:cNvPr id="9" name="Picture 8"/>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2784138" y="1863179"/>
            <a:ext cx="1761618" cy="1367124"/>
          </a:xfrm>
          <a:prstGeom prst="rect">
            <a:avLst/>
          </a:prstGeom>
        </p:spPr>
      </p:pic>
      <p:pic>
        <p:nvPicPr>
          <p:cNvPr id="30" name="Picture 29"/>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3088659" y="1830451"/>
            <a:ext cx="1292307" cy="1020242"/>
          </a:xfrm>
          <a:prstGeom prst="rect">
            <a:avLst/>
          </a:prstGeom>
        </p:spPr>
      </p:pic>
      <p:pic>
        <p:nvPicPr>
          <p:cNvPr id="31" name="Picture 30"/>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3015978" y="1438457"/>
            <a:ext cx="1312711" cy="1033845"/>
          </a:xfrm>
          <a:prstGeom prst="rect">
            <a:avLst/>
          </a:prstGeom>
        </p:spPr>
      </p:pic>
      <p:pic>
        <p:nvPicPr>
          <p:cNvPr id="32" name="Picture 31"/>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2928232" y="1034991"/>
            <a:ext cx="1353521" cy="1040647"/>
          </a:xfrm>
          <a:prstGeom prst="rect">
            <a:avLst/>
          </a:prstGeom>
        </p:spPr>
      </p:pic>
      <p:pic>
        <p:nvPicPr>
          <p:cNvPr id="28" name="Picture 27"/>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4902503" y="1207320"/>
            <a:ext cx="566928" cy="426720"/>
          </a:xfrm>
          <a:prstGeom prst="rect">
            <a:avLst/>
          </a:prstGeom>
        </p:spPr>
      </p:pic>
      <p:pic>
        <p:nvPicPr>
          <p:cNvPr id="29" name="Picture 28"/>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5036799" y="3574902"/>
            <a:ext cx="451104" cy="121920"/>
          </a:xfrm>
          <a:prstGeom prst="rect">
            <a:avLst/>
          </a:prstGeom>
        </p:spPr>
      </p:pic>
      <p:pic>
        <p:nvPicPr>
          <p:cNvPr id="34" name="Picture 33"/>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6739782" y="3574902"/>
            <a:ext cx="365760" cy="121920"/>
          </a:xfrm>
          <a:prstGeom prst="rect">
            <a:avLst/>
          </a:prstGeom>
        </p:spPr>
      </p:pic>
      <p:pic>
        <p:nvPicPr>
          <p:cNvPr id="36" name="Picture 35"/>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6660199" y="1186874"/>
            <a:ext cx="526814" cy="451554"/>
          </a:xfrm>
          <a:prstGeom prst="rect">
            <a:avLst/>
          </a:prstGeom>
        </p:spPr>
      </p:pic>
      <p:pic>
        <p:nvPicPr>
          <p:cNvPr id="37" name="Picture 36"/>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3227346" y="2974830"/>
            <a:ext cx="932688" cy="128016"/>
          </a:xfrm>
          <a:prstGeom prst="rect">
            <a:avLst/>
          </a:prstGeom>
        </p:spPr>
      </p:pic>
      <p:pic>
        <p:nvPicPr>
          <p:cNvPr id="39" name="Picture 38"/>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2852163" y="606047"/>
            <a:ext cx="1387527" cy="1054249"/>
          </a:xfrm>
          <a:prstGeom prst="rect">
            <a:avLst/>
          </a:prstGeom>
        </p:spPr>
      </p:pic>
      <p:pic>
        <p:nvPicPr>
          <p:cNvPr id="40" name="Picture 39"/>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3215959" y="702852"/>
            <a:ext cx="694944" cy="445008"/>
          </a:xfrm>
          <a:prstGeom prst="rect">
            <a:avLst/>
          </a:prstGeom>
        </p:spPr>
      </p:pic>
      <p:pic>
        <p:nvPicPr>
          <p:cNvPr id="8" name="Picture 7"/>
          <p:cNvPicPr>
            <a:picLocks noChangeAspect="1"/>
          </p:cNvPicPr>
          <p:nvPr/>
        </p:nvPicPr>
        <p:blipFill>
          <a:blip r:embed="rId30">
            <a:extLst>
              <a:ext uri="{28A0092B-C50C-407E-A947-70E740481C1C}">
                <a14:useLocalDpi xmlns:a14="http://schemas.microsoft.com/office/drawing/2010/main" val="0"/>
              </a:ext>
            </a:extLst>
          </a:blip>
          <a:stretch>
            <a:fillRect/>
          </a:stretch>
        </p:blipFill>
        <p:spPr>
          <a:xfrm>
            <a:off x="8111872" y="2975769"/>
            <a:ext cx="835152" cy="152400"/>
          </a:xfrm>
          <a:prstGeom prst="rect">
            <a:avLst/>
          </a:prstGeom>
        </p:spPr>
      </p:pic>
      <p:pic>
        <p:nvPicPr>
          <p:cNvPr id="16" name="Picture 15"/>
          <p:cNvPicPr>
            <a:picLocks noChangeAspect="1"/>
          </p:cNvPicPr>
          <p:nvPr/>
        </p:nvPicPr>
        <p:blipFill>
          <a:blip r:embed="rId31">
            <a:extLst>
              <a:ext uri="{28A0092B-C50C-407E-A947-70E740481C1C}">
                <a14:useLocalDpi xmlns:a14="http://schemas.microsoft.com/office/drawing/2010/main" val="0"/>
              </a:ext>
            </a:extLst>
          </a:blip>
          <a:stretch>
            <a:fillRect/>
          </a:stretch>
        </p:blipFill>
        <p:spPr>
          <a:xfrm>
            <a:off x="8270772" y="661329"/>
            <a:ext cx="768096" cy="463296"/>
          </a:xfrm>
          <a:prstGeom prst="rect">
            <a:avLst/>
          </a:prstGeom>
        </p:spPr>
      </p:pic>
      <p:sp>
        <p:nvSpPr>
          <p:cNvPr id="2" name="Footer Placeholder 1"/>
          <p:cNvSpPr>
            <a:spLocks noGrp="1"/>
          </p:cNvSpPr>
          <p:nvPr>
            <p:ph type="ftr" sz="quarter" idx="11"/>
          </p:nvPr>
        </p:nvSpPr>
        <p:spPr/>
        <p:txBody>
          <a:bodyPr/>
          <a:lstStyle/>
          <a:p>
            <a:r>
              <a:rPr lang="en-US" smtClean="0"/>
              <a:t>Symantec Confidential - NDA required</a:t>
            </a:r>
            <a:endParaRPr lang="en-US" dirty="0"/>
          </a:p>
        </p:txBody>
      </p:sp>
    </p:spTree>
    <p:extLst>
      <p:ext uri="{BB962C8B-B14F-4D97-AF65-F5344CB8AC3E}">
        <p14:creationId xmlns:p14="http://schemas.microsoft.com/office/powerpoint/2010/main" val="109527032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Symantec | </a:t>
            </a:r>
            <a:r>
              <a:rPr lang="en-US" smtClean="0">
                <a:solidFill>
                  <a:srgbClr val="FDBA30"/>
                </a:solidFill>
              </a:rPr>
              <a:t>At a Glance</a:t>
            </a:r>
            <a:endParaRPr lang="en-US" dirty="0">
              <a:solidFill>
                <a:srgbClr val="FDBA30"/>
              </a:solidFill>
            </a:endParaRPr>
          </a:p>
        </p:txBody>
      </p:sp>
      <p:sp>
        <p:nvSpPr>
          <p:cNvPr id="43" name="Rectangle 42"/>
          <p:cNvSpPr/>
          <p:nvPr/>
        </p:nvSpPr>
        <p:spPr bwMode="gray">
          <a:xfrm>
            <a:off x="2067214" y="1781693"/>
            <a:ext cx="2631603" cy="1947726"/>
          </a:xfrm>
          <a:prstGeom prst="rect">
            <a:avLst/>
          </a:prstGeom>
          <a:solidFill>
            <a:schemeClr val="bg1"/>
          </a:solidFill>
          <a:ln w="12700" cmpd="sng">
            <a:noFill/>
          </a:ln>
        </p:spPr>
        <p:txBody>
          <a:bodyPr lIns="182880" tIns="182880" rIns="91440"/>
          <a:lstStyle/>
          <a:p>
            <a:endParaRPr lang="en-CA" sz="1600">
              <a:solidFill>
                <a:srgbClr val="FFFFFF"/>
              </a:solidFill>
            </a:endParaRPr>
          </a:p>
        </p:txBody>
      </p:sp>
      <p:sp>
        <p:nvSpPr>
          <p:cNvPr id="59" name="Rectangle 58"/>
          <p:cNvSpPr/>
          <p:nvPr/>
        </p:nvSpPr>
        <p:spPr bwMode="gray">
          <a:xfrm>
            <a:off x="2067214" y="3090834"/>
            <a:ext cx="2631603" cy="615393"/>
          </a:xfrm>
          <a:prstGeom prst="rect">
            <a:avLst/>
          </a:prstGeom>
          <a:noFill/>
          <a:ln w="19050" cap="flat" cmpd="sng" algn="ctr">
            <a:noFill/>
            <a:prstDash val="solid"/>
            <a:miter lim="800000"/>
            <a:headEnd type="none" w="med" len="med"/>
            <a:tailEnd type="none" w="med" len="med"/>
          </a:ln>
          <a:effectLst/>
        </p:spPr>
        <p:txBody>
          <a:bodyPr vert="horz" wrap="square" lIns="121888" tIns="60944" rIns="121888" bIns="60944" numCol="1" rtlCol="0" anchor="t" anchorCtr="0" compatLnSpc="1">
            <a:prstTxWarp prst="textNoShape">
              <a:avLst/>
            </a:prstTxWarp>
            <a:spAutoFit/>
          </a:bodyPr>
          <a:lstStyle/>
          <a:p>
            <a:pPr algn="ctr" defTabSz="1218895">
              <a:lnSpc>
                <a:spcPct val="80000"/>
              </a:lnSpc>
              <a:spcAft>
                <a:spcPts val="600"/>
              </a:spcAft>
              <a:buClr>
                <a:srgbClr val="FFFFFF">
                  <a:lumMod val="40000"/>
                  <a:lumOff val="60000"/>
                </a:srgbClr>
              </a:buClr>
            </a:pPr>
            <a:r>
              <a:rPr lang="en-CA" sz="2399" b="1" kern="0" dirty="0">
                <a:solidFill>
                  <a:schemeClr val="tx2"/>
                </a:solidFill>
              </a:rPr>
              <a:t>175M </a:t>
            </a:r>
            <a:r>
              <a:rPr lang="en-CA" sz="1600" kern="0" dirty="0">
                <a:solidFill>
                  <a:schemeClr val="tx2"/>
                </a:solidFill>
              </a:rPr>
              <a:t>endpoints </a:t>
            </a:r>
            <a:br>
              <a:rPr lang="en-CA" sz="1600" kern="0" dirty="0">
                <a:solidFill>
                  <a:schemeClr val="tx2"/>
                </a:solidFill>
              </a:rPr>
            </a:br>
            <a:r>
              <a:rPr lang="en-CA" sz="1600" kern="0" dirty="0">
                <a:solidFill>
                  <a:schemeClr val="tx2"/>
                </a:solidFill>
              </a:rPr>
              <a:t>under protection</a:t>
            </a:r>
          </a:p>
        </p:txBody>
      </p:sp>
      <p:sp>
        <p:nvSpPr>
          <p:cNvPr id="58" name="Oval 5"/>
          <p:cNvSpPr>
            <a:spLocks noChangeArrowheads="1"/>
          </p:cNvSpPr>
          <p:nvPr/>
        </p:nvSpPr>
        <p:spPr bwMode="gray">
          <a:xfrm>
            <a:off x="2828102" y="1926937"/>
            <a:ext cx="1109826" cy="1109537"/>
          </a:xfrm>
          <a:prstGeom prst="ellipse">
            <a:avLst/>
          </a:prstGeom>
          <a:solidFill>
            <a:schemeClr val="tx1"/>
          </a:solidFill>
          <a:ln w="57150">
            <a:solidFill>
              <a:srgbClr val="FDBA30"/>
            </a:solidFill>
            <a:round/>
            <a:headEnd/>
            <a:tailEnd/>
          </a:ln>
        </p:spPr>
        <p:txBody>
          <a:bodyPr vert="horz" wrap="square" lIns="121888" tIns="60944" rIns="121888" bIns="60944" numCol="1" anchor="t" anchorCtr="0" compatLnSpc="1">
            <a:prstTxWarp prst="textNoShape">
              <a:avLst/>
            </a:prstTxWarp>
          </a:bodyPr>
          <a:lstStyle/>
          <a:p>
            <a:pPr defTabSz="1218895"/>
            <a:endParaRPr lang="en-CA" sz="2399" kern="0">
              <a:solidFill>
                <a:sysClr val="windowText" lastClr="000000"/>
              </a:solidFill>
            </a:endParaRPr>
          </a:p>
        </p:txBody>
      </p:sp>
      <p:pic>
        <p:nvPicPr>
          <p:cNvPr id="61" name="Picture 60"/>
          <p:cNvPicPr>
            <a:picLocks noChangeAspect="1"/>
          </p:cNvPicPr>
          <p:nvPr/>
        </p:nvPicPr>
        <p:blipFill>
          <a:blip r:embed="rId3" cstate="print">
            <a:extLst>
              <a:ext uri="{BEBA8EAE-BF5A-486C-A8C5-ECC9F3942E4B}">
                <a14:imgProps xmlns:a14="http://schemas.microsoft.com/office/drawing/2010/main">
                  <a14:imgLayer r:embed="rId4">
                    <a14:imgEffect>
                      <a14:brightnessContrast bright="35000"/>
                    </a14:imgEffect>
                  </a14:imgLayer>
                </a14:imgProps>
              </a:ext>
              <a:ext uri="{28A0092B-C50C-407E-A947-70E740481C1C}">
                <a14:useLocalDpi xmlns:a14="http://schemas.microsoft.com/office/drawing/2010/main"/>
              </a:ext>
            </a:extLst>
          </a:blip>
          <a:stretch>
            <a:fillRect/>
          </a:stretch>
        </p:blipFill>
        <p:spPr bwMode="gray">
          <a:xfrm>
            <a:off x="2885348" y="1985045"/>
            <a:ext cx="995335" cy="993320"/>
          </a:xfrm>
          <a:prstGeom prst="rect">
            <a:avLst/>
          </a:prstGeom>
        </p:spPr>
      </p:pic>
      <p:sp>
        <p:nvSpPr>
          <p:cNvPr id="52" name="Rectangle 51"/>
          <p:cNvSpPr/>
          <p:nvPr/>
        </p:nvSpPr>
        <p:spPr bwMode="gray">
          <a:xfrm>
            <a:off x="7490007" y="1781693"/>
            <a:ext cx="2631603" cy="1947726"/>
          </a:xfrm>
          <a:prstGeom prst="rect">
            <a:avLst/>
          </a:prstGeom>
          <a:solidFill>
            <a:schemeClr val="bg1"/>
          </a:solidFill>
          <a:ln w="12700" cmpd="sng">
            <a:noFill/>
          </a:ln>
        </p:spPr>
        <p:txBody>
          <a:bodyPr lIns="182880" tIns="182880" rIns="91440"/>
          <a:lstStyle/>
          <a:p>
            <a:endParaRPr lang="en-CA" sz="1600">
              <a:solidFill>
                <a:srgbClr val="FFFFFF"/>
              </a:solidFill>
            </a:endParaRPr>
          </a:p>
        </p:txBody>
      </p:sp>
      <p:sp>
        <p:nvSpPr>
          <p:cNvPr id="62" name="Oval 5"/>
          <p:cNvSpPr>
            <a:spLocks noChangeArrowheads="1"/>
          </p:cNvSpPr>
          <p:nvPr/>
        </p:nvSpPr>
        <p:spPr bwMode="gray">
          <a:xfrm>
            <a:off x="8250895" y="1926936"/>
            <a:ext cx="1109826" cy="1109538"/>
          </a:xfrm>
          <a:prstGeom prst="ellipse">
            <a:avLst/>
          </a:prstGeom>
          <a:solidFill>
            <a:schemeClr val="tx1"/>
          </a:solidFill>
          <a:ln w="57150">
            <a:solidFill>
              <a:srgbClr val="FDBA30"/>
            </a:solidFill>
            <a:round/>
            <a:headEnd/>
            <a:tailEnd/>
          </a:ln>
        </p:spPr>
        <p:txBody>
          <a:bodyPr vert="horz" wrap="square" lIns="121888" tIns="60944" rIns="121888" bIns="60944" numCol="1" anchor="t" anchorCtr="0" compatLnSpc="1">
            <a:prstTxWarp prst="textNoShape">
              <a:avLst/>
            </a:prstTxWarp>
          </a:bodyPr>
          <a:lstStyle/>
          <a:p>
            <a:pPr defTabSz="1218895"/>
            <a:endParaRPr lang="en-CA" sz="2399" kern="0" dirty="0">
              <a:solidFill>
                <a:sysClr val="windowText" lastClr="000000"/>
              </a:solidFill>
            </a:endParaRPr>
          </a:p>
        </p:txBody>
      </p:sp>
      <p:sp>
        <p:nvSpPr>
          <p:cNvPr id="48" name="Rectangle 47"/>
          <p:cNvSpPr/>
          <p:nvPr/>
        </p:nvSpPr>
        <p:spPr bwMode="gray">
          <a:xfrm>
            <a:off x="7490007" y="3830993"/>
            <a:ext cx="2631603" cy="1949455"/>
          </a:xfrm>
          <a:prstGeom prst="rect">
            <a:avLst/>
          </a:prstGeom>
          <a:solidFill>
            <a:schemeClr val="bg1"/>
          </a:solidFill>
          <a:ln w="12700" cmpd="sng">
            <a:noFill/>
          </a:ln>
        </p:spPr>
        <p:txBody>
          <a:bodyPr lIns="182880" tIns="182880" rIns="91440"/>
          <a:lstStyle/>
          <a:p>
            <a:endParaRPr lang="en-CA" sz="1600">
              <a:solidFill>
                <a:srgbClr val="FFFFFF"/>
              </a:solidFill>
            </a:endParaRPr>
          </a:p>
        </p:txBody>
      </p:sp>
      <p:sp>
        <p:nvSpPr>
          <p:cNvPr id="91" name="Rectangle 90"/>
          <p:cNvSpPr/>
          <p:nvPr/>
        </p:nvSpPr>
        <p:spPr bwMode="gray">
          <a:xfrm>
            <a:off x="7620667" y="5134278"/>
            <a:ext cx="2370283" cy="646170"/>
          </a:xfrm>
          <a:prstGeom prst="rect">
            <a:avLst/>
          </a:prstGeom>
          <a:noFill/>
          <a:ln w="19050" cap="flat" cmpd="sng" algn="ctr">
            <a:noFill/>
            <a:prstDash val="solid"/>
            <a:miter lim="800000"/>
            <a:headEnd type="none" w="med" len="med"/>
            <a:tailEnd type="none" w="med" len="med"/>
          </a:ln>
          <a:effectLst/>
        </p:spPr>
        <p:txBody>
          <a:bodyPr vert="horz" wrap="square" lIns="121888" tIns="60944" rIns="121888" bIns="60944" numCol="1" rtlCol="0" anchor="t" anchorCtr="0" compatLnSpc="1">
            <a:prstTxWarp prst="textNoShape">
              <a:avLst/>
            </a:prstTxWarp>
            <a:spAutoFit/>
          </a:bodyPr>
          <a:lstStyle/>
          <a:p>
            <a:pPr algn="ctr" defTabSz="1218895">
              <a:lnSpc>
                <a:spcPct val="85000"/>
              </a:lnSpc>
              <a:spcAft>
                <a:spcPts val="600"/>
              </a:spcAft>
              <a:buClr>
                <a:srgbClr val="FFFFFF">
                  <a:lumMod val="40000"/>
                  <a:lumOff val="60000"/>
                </a:srgbClr>
              </a:buClr>
            </a:pPr>
            <a:r>
              <a:rPr lang="en-CA" sz="2399" b="1" kern="0" dirty="0">
                <a:solidFill>
                  <a:schemeClr val="tx2"/>
                </a:solidFill>
              </a:rPr>
              <a:t>6 </a:t>
            </a:r>
            <a:r>
              <a:rPr lang="en-CA" sz="2399" b="1" kern="0" dirty="0" err="1">
                <a:solidFill>
                  <a:schemeClr val="tx2"/>
                </a:solidFill>
              </a:rPr>
              <a:t>SOCs</a:t>
            </a:r>
            <a:r>
              <a:rPr lang="en-CA" sz="2399" b="1" kern="0" dirty="0">
                <a:solidFill>
                  <a:schemeClr val="tx2"/>
                </a:solidFill>
              </a:rPr>
              <a:t> </a:t>
            </a:r>
            <a:r>
              <a:rPr lang="en-CA" sz="1600" kern="0" dirty="0">
                <a:solidFill>
                  <a:schemeClr val="tx2"/>
                </a:solidFill>
              </a:rPr>
              <a:t>threat response centers</a:t>
            </a:r>
          </a:p>
        </p:txBody>
      </p:sp>
      <p:grpSp>
        <p:nvGrpSpPr>
          <p:cNvPr id="7" name="Group 6"/>
          <p:cNvGrpSpPr/>
          <p:nvPr/>
        </p:nvGrpSpPr>
        <p:grpSpPr>
          <a:xfrm>
            <a:off x="8250895" y="3939096"/>
            <a:ext cx="1109826" cy="1109537"/>
            <a:chOff x="8062865" y="3749119"/>
            <a:chExt cx="1109826" cy="1109537"/>
          </a:xfrm>
        </p:grpSpPr>
        <p:sp>
          <p:nvSpPr>
            <p:cNvPr id="92" name="Oval 5"/>
            <p:cNvSpPr>
              <a:spLocks noChangeArrowheads="1"/>
            </p:cNvSpPr>
            <p:nvPr/>
          </p:nvSpPr>
          <p:spPr bwMode="gray">
            <a:xfrm>
              <a:off x="8062865" y="3749119"/>
              <a:ext cx="1109826" cy="1109537"/>
            </a:xfrm>
            <a:prstGeom prst="ellipse">
              <a:avLst/>
            </a:prstGeom>
            <a:solidFill>
              <a:schemeClr val="tx1"/>
            </a:solidFill>
            <a:ln w="57150">
              <a:solidFill>
                <a:srgbClr val="FDBA30"/>
              </a:solidFill>
              <a:round/>
              <a:headEnd/>
              <a:tailEnd/>
            </a:ln>
          </p:spPr>
          <p:txBody>
            <a:bodyPr vert="horz" wrap="square" lIns="121888" tIns="60944" rIns="121888" bIns="60944" numCol="1" anchor="t" anchorCtr="0" compatLnSpc="1">
              <a:prstTxWarp prst="textNoShape">
                <a:avLst/>
              </a:prstTxWarp>
            </a:bodyPr>
            <a:lstStyle/>
            <a:p>
              <a:pPr defTabSz="1218895"/>
              <a:endParaRPr lang="en-CA" sz="2399" kern="0">
                <a:solidFill>
                  <a:sysClr val="windowText" lastClr="000000"/>
                </a:solidFill>
              </a:endParaRPr>
            </a:p>
          </p:txBody>
        </p:sp>
        <p:sp>
          <p:nvSpPr>
            <p:cNvPr id="194" name="Freeform 18"/>
            <p:cNvSpPr>
              <a:spLocks noEditPoints="1"/>
            </p:cNvSpPr>
            <p:nvPr/>
          </p:nvSpPr>
          <p:spPr bwMode="gray">
            <a:xfrm>
              <a:off x="8242994" y="4044771"/>
              <a:ext cx="806963" cy="520391"/>
            </a:xfrm>
            <a:custGeom>
              <a:avLst/>
              <a:gdLst>
                <a:gd name="T0" fmla="*/ 169 w 467"/>
                <a:gd name="T1" fmla="*/ 144 h 300"/>
                <a:gd name="T2" fmla="*/ 139 w 467"/>
                <a:gd name="T3" fmla="*/ 21 h 300"/>
                <a:gd name="T4" fmla="*/ 441 w 467"/>
                <a:gd name="T5" fmla="*/ 157 h 300"/>
                <a:gd name="T6" fmla="*/ 226 w 467"/>
                <a:gd name="T7" fmla="*/ 22 h 300"/>
                <a:gd name="T8" fmla="*/ 336 w 467"/>
                <a:gd name="T9" fmla="*/ 169 h 300"/>
                <a:gd name="T10" fmla="*/ 259 w 467"/>
                <a:gd name="T11" fmla="*/ 187 h 300"/>
                <a:gd name="T12" fmla="*/ 260 w 467"/>
                <a:gd name="T13" fmla="*/ 187 h 300"/>
                <a:gd name="T14" fmla="*/ 260 w 467"/>
                <a:gd name="T15" fmla="*/ 188 h 300"/>
                <a:gd name="T16" fmla="*/ 260 w 467"/>
                <a:gd name="T17" fmla="*/ 188 h 300"/>
                <a:gd name="T18" fmla="*/ 260 w 467"/>
                <a:gd name="T19" fmla="*/ 188 h 300"/>
                <a:gd name="T20" fmla="*/ 260 w 467"/>
                <a:gd name="T21" fmla="*/ 188 h 300"/>
                <a:gd name="T22" fmla="*/ 260 w 467"/>
                <a:gd name="T23" fmla="*/ 188 h 300"/>
                <a:gd name="T24" fmla="*/ 260 w 467"/>
                <a:gd name="T25" fmla="*/ 189 h 300"/>
                <a:gd name="T26" fmla="*/ 261 w 467"/>
                <a:gd name="T27" fmla="*/ 189 h 300"/>
                <a:gd name="T28" fmla="*/ 261 w 467"/>
                <a:gd name="T29" fmla="*/ 189 h 300"/>
                <a:gd name="T30" fmla="*/ 261 w 467"/>
                <a:gd name="T31" fmla="*/ 189 h 300"/>
                <a:gd name="T32" fmla="*/ 261 w 467"/>
                <a:gd name="T33" fmla="*/ 189 h 300"/>
                <a:gd name="T34" fmla="*/ 261 w 467"/>
                <a:gd name="T35" fmla="*/ 190 h 300"/>
                <a:gd name="T36" fmla="*/ 262 w 467"/>
                <a:gd name="T37" fmla="*/ 191 h 300"/>
                <a:gd name="T38" fmla="*/ 281 w 467"/>
                <a:gd name="T39" fmla="*/ 230 h 300"/>
                <a:gd name="T40" fmla="*/ 236 w 467"/>
                <a:gd name="T41" fmla="*/ 22 h 300"/>
                <a:gd name="T42" fmla="*/ 424 w 467"/>
                <a:gd name="T43" fmla="*/ 142 h 300"/>
                <a:gd name="T44" fmla="*/ 236 w 467"/>
                <a:gd name="T45" fmla="*/ 22 h 300"/>
                <a:gd name="T46" fmla="*/ 280 w 467"/>
                <a:gd name="T47" fmla="*/ 91 h 300"/>
                <a:gd name="T48" fmla="*/ 318 w 467"/>
                <a:gd name="T49" fmla="*/ 123 h 300"/>
                <a:gd name="T50" fmla="*/ 331 w 467"/>
                <a:gd name="T51" fmla="*/ 123 h 300"/>
                <a:gd name="T52" fmla="*/ 373 w 467"/>
                <a:gd name="T53" fmla="*/ 33 h 300"/>
                <a:gd name="T54" fmla="*/ 373 w 467"/>
                <a:gd name="T55" fmla="*/ 33 h 300"/>
                <a:gd name="T56" fmla="*/ 319 w 467"/>
                <a:gd name="T57" fmla="*/ 223 h 300"/>
                <a:gd name="T58" fmla="*/ 278 w 467"/>
                <a:gd name="T59" fmla="*/ 204 h 300"/>
                <a:gd name="T60" fmla="*/ 293 w 467"/>
                <a:gd name="T61" fmla="*/ 206 h 300"/>
                <a:gd name="T62" fmla="*/ 276 w 467"/>
                <a:gd name="T63" fmla="*/ 212 h 300"/>
                <a:gd name="T64" fmla="*/ 275 w 467"/>
                <a:gd name="T65" fmla="*/ 213 h 300"/>
                <a:gd name="T66" fmla="*/ 298 w 467"/>
                <a:gd name="T67" fmla="*/ 223 h 300"/>
                <a:gd name="T68" fmla="*/ 279 w 467"/>
                <a:gd name="T69" fmla="*/ 226 h 300"/>
                <a:gd name="T70" fmla="*/ 294 w 467"/>
                <a:gd name="T71" fmla="*/ 212 h 300"/>
                <a:gd name="T72" fmla="*/ 298 w 467"/>
                <a:gd name="T73" fmla="*/ 220 h 300"/>
                <a:gd name="T74" fmla="*/ 324 w 467"/>
                <a:gd name="T75" fmla="*/ 210 h 300"/>
                <a:gd name="T76" fmla="*/ 307 w 467"/>
                <a:gd name="T77" fmla="*/ 216 h 300"/>
                <a:gd name="T78" fmla="*/ 307 w 467"/>
                <a:gd name="T79" fmla="*/ 216 h 300"/>
                <a:gd name="T80" fmla="*/ 325 w 467"/>
                <a:gd name="T81" fmla="*/ 216 h 300"/>
                <a:gd name="T82" fmla="*/ 353 w 467"/>
                <a:gd name="T83" fmla="*/ 219 h 300"/>
                <a:gd name="T84" fmla="*/ 345 w 467"/>
                <a:gd name="T85" fmla="*/ 230 h 300"/>
                <a:gd name="T86" fmla="*/ 363 w 467"/>
                <a:gd name="T87" fmla="*/ 215 h 300"/>
                <a:gd name="T88" fmla="*/ 363 w 467"/>
                <a:gd name="T89" fmla="*/ 215 h 300"/>
                <a:gd name="T90" fmla="*/ 353 w 467"/>
                <a:gd name="T91" fmla="*/ 228 h 300"/>
                <a:gd name="T92" fmla="*/ 359 w 467"/>
                <a:gd name="T93" fmla="*/ 238 h 300"/>
                <a:gd name="T94" fmla="*/ 278 w 467"/>
                <a:gd name="T95" fmla="*/ 272 h 300"/>
                <a:gd name="T96" fmla="*/ 27 w 467"/>
                <a:gd name="T97" fmla="*/ 194 h 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467" h="300">
                  <a:moveTo>
                    <a:pt x="139" y="21"/>
                  </a:moveTo>
                  <a:cubicBezTo>
                    <a:pt x="174" y="21"/>
                    <a:pt x="191" y="46"/>
                    <a:pt x="189" y="79"/>
                  </a:cubicBezTo>
                  <a:cubicBezTo>
                    <a:pt x="192" y="81"/>
                    <a:pt x="192" y="102"/>
                    <a:pt x="182" y="118"/>
                  </a:cubicBezTo>
                  <a:cubicBezTo>
                    <a:pt x="179" y="129"/>
                    <a:pt x="175" y="138"/>
                    <a:pt x="169" y="144"/>
                  </a:cubicBezTo>
                  <a:cubicBezTo>
                    <a:pt x="150" y="139"/>
                    <a:pt x="124" y="138"/>
                    <a:pt x="108" y="142"/>
                  </a:cubicBezTo>
                  <a:cubicBezTo>
                    <a:pt x="103" y="136"/>
                    <a:pt x="99" y="128"/>
                    <a:pt x="96" y="118"/>
                  </a:cubicBezTo>
                  <a:cubicBezTo>
                    <a:pt x="87" y="102"/>
                    <a:pt x="87" y="81"/>
                    <a:pt x="90" y="79"/>
                  </a:cubicBezTo>
                  <a:cubicBezTo>
                    <a:pt x="88" y="46"/>
                    <a:pt x="105" y="21"/>
                    <a:pt x="139" y="21"/>
                  </a:cubicBezTo>
                  <a:close/>
                  <a:moveTo>
                    <a:pt x="235" y="11"/>
                  </a:moveTo>
                  <a:cubicBezTo>
                    <a:pt x="424" y="0"/>
                    <a:pt x="424" y="0"/>
                    <a:pt x="424" y="0"/>
                  </a:cubicBezTo>
                  <a:cubicBezTo>
                    <a:pt x="434" y="0"/>
                    <a:pt x="441" y="5"/>
                    <a:pt x="441" y="14"/>
                  </a:cubicBezTo>
                  <a:cubicBezTo>
                    <a:pt x="441" y="70"/>
                    <a:pt x="441" y="102"/>
                    <a:pt x="441" y="157"/>
                  </a:cubicBezTo>
                  <a:cubicBezTo>
                    <a:pt x="441" y="167"/>
                    <a:pt x="433" y="174"/>
                    <a:pt x="423" y="173"/>
                  </a:cubicBezTo>
                  <a:cubicBezTo>
                    <a:pt x="361" y="168"/>
                    <a:pt x="298" y="163"/>
                    <a:pt x="235" y="158"/>
                  </a:cubicBezTo>
                  <a:cubicBezTo>
                    <a:pt x="230" y="157"/>
                    <a:pt x="226" y="151"/>
                    <a:pt x="226" y="144"/>
                  </a:cubicBezTo>
                  <a:cubicBezTo>
                    <a:pt x="226" y="22"/>
                    <a:pt x="226" y="22"/>
                    <a:pt x="226" y="22"/>
                  </a:cubicBezTo>
                  <a:cubicBezTo>
                    <a:pt x="226" y="16"/>
                    <a:pt x="230" y="12"/>
                    <a:pt x="235" y="11"/>
                  </a:cubicBezTo>
                  <a:close/>
                  <a:moveTo>
                    <a:pt x="467" y="183"/>
                  </a:moveTo>
                  <a:cubicBezTo>
                    <a:pt x="340" y="183"/>
                    <a:pt x="340" y="183"/>
                    <a:pt x="340" y="183"/>
                  </a:cubicBezTo>
                  <a:cubicBezTo>
                    <a:pt x="339" y="179"/>
                    <a:pt x="337" y="172"/>
                    <a:pt x="336" y="169"/>
                  </a:cubicBezTo>
                  <a:cubicBezTo>
                    <a:pt x="328" y="168"/>
                    <a:pt x="319" y="168"/>
                    <a:pt x="311" y="167"/>
                  </a:cubicBezTo>
                  <a:cubicBezTo>
                    <a:pt x="312" y="171"/>
                    <a:pt x="312" y="179"/>
                    <a:pt x="312" y="183"/>
                  </a:cubicBezTo>
                  <a:cubicBezTo>
                    <a:pt x="256" y="183"/>
                    <a:pt x="256" y="183"/>
                    <a:pt x="256" y="183"/>
                  </a:cubicBezTo>
                  <a:cubicBezTo>
                    <a:pt x="257" y="185"/>
                    <a:pt x="258" y="186"/>
                    <a:pt x="259" y="187"/>
                  </a:cubicBezTo>
                  <a:cubicBezTo>
                    <a:pt x="259" y="187"/>
                    <a:pt x="259" y="187"/>
                    <a:pt x="259" y="187"/>
                  </a:cubicBezTo>
                  <a:cubicBezTo>
                    <a:pt x="259" y="187"/>
                    <a:pt x="259" y="187"/>
                    <a:pt x="259" y="187"/>
                  </a:cubicBezTo>
                  <a:cubicBezTo>
                    <a:pt x="260" y="187"/>
                    <a:pt x="260" y="187"/>
                    <a:pt x="260" y="187"/>
                  </a:cubicBezTo>
                  <a:cubicBezTo>
                    <a:pt x="260" y="187"/>
                    <a:pt x="260" y="187"/>
                    <a:pt x="260" y="187"/>
                  </a:cubicBezTo>
                  <a:cubicBezTo>
                    <a:pt x="260" y="187"/>
                    <a:pt x="260" y="187"/>
                    <a:pt x="260" y="187"/>
                  </a:cubicBezTo>
                  <a:cubicBezTo>
                    <a:pt x="260" y="188"/>
                    <a:pt x="260" y="188"/>
                    <a:pt x="260" y="188"/>
                  </a:cubicBezTo>
                  <a:cubicBezTo>
                    <a:pt x="260" y="188"/>
                    <a:pt x="260" y="188"/>
                    <a:pt x="260" y="188"/>
                  </a:cubicBezTo>
                  <a:cubicBezTo>
                    <a:pt x="260" y="188"/>
                    <a:pt x="260" y="188"/>
                    <a:pt x="260" y="188"/>
                  </a:cubicBezTo>
                  <a:cubicBezTo>
                    <a:pt x="260" y="188"/>
                    <a:pt x="260" y="188"/>
                    <a:pt x="260" y="188"/>
                  </a:cubicBezTo>
                  <a:cubicBezTo>
                    <a:pt x="260" y="188"/>
                    <a:pt x="260" y="188"/>
                    <a:pt x="260" y="188"/>
                  </a:cubicBezTo>
                  <a:cubicBezTo>
                    <a:pt x="260" y="188"/>
                    <a:pt x="260" y="188"/>
                    <a:pt x="260" y="188"/>
                  </a:cubicBezTo>
                  <a:cubicBezTo>
                    <a:pt x="260" y="188"/>
                    <a:pt x="260" y="188"/>
                    <a:pt x="260" y="188"/>
                  </a:cubicBezTo>
                  <a:cubicBezTo>
                    <a:pt x="260" y="188"/>
                    <a:pt x="260" y="188"/>
                    <a:pt x="260" y="188"/>
                  </a:cubicBezTo>
                  <a:cubicBezTo>
                    <a:pt x="260" y="188"/>
                    <a:pt x="260" y="188"/>
                    <a:pt x="260" y="188"/>
                  </a:cubicBezTo>
                  <a:cubicBezTo>
                    <a:pt x="260" y="188"/>
                    <a:pt x="260" y="188"/>
                    <a:pt x="260" y="188"/>
                  </a:cubicBezTo>
                  <a:cubicBezTo>
                    <a:pt x="260" y="188"/>
                    <a:pt x="260" y="188"/>
                    <a:pt x="260" y="188"/>
                  </a:cubicBezTo>
                  <a:cubicBezTo>
                    <a:pt x="260" y="188"/>
                    <a:pt x="260" y="188"/>
                    <a:pt x="260" y="188"/>
                  </a:cubicBezTo>
                  <a:cubicBezTo>
                    <a:pt x="260" y="188"/>
                    <a:pt x="260" y="188"/>
                    <a:pt x="260" y="188"/>
                  </a:cubicBezTo>
                  <a:cubicBezTo>
                    <a:pt x="260" y="188"/>
                    <a:pt x="260" y="188"/>
                    <a:pt x="260" y="188"/>
                  </a:cubicBezTo>
                  <a:cubicBezTo>
                    <a:pt x="260" y="188"/>
                    <a:pt x="260" y="188"/>
                    <a:pt x="260" y="188"/>
                  </a:cubicBezTo>
                  <a:cubicBezTo>
                    <a:pt x="260" y="188"/>
                    <a:pt x="260" y="188"/>
                    <a:pt x="260" y="188"/>
                  </a:cubicBezTo>
                  <a:cubicBezTo>
                    <a:pt x="260" y="188"/>
                    <a:pt x="260" y="188"/>
                    <a:pt x="260" y="188"/>
                  </a:cubicBezTo>
                  <a:cubicBezTo>
                    <a:pt x="260" y="188"/>
                    <a:pt x="260" y="188"/>
                    <a:pt x="260" y="188"/>
                  </a:cubicBezTo>
                  <a:cubicBezTo>
                    <a:pt x="260" y="188"/>
                    <a:pt x="260" y="188"/>
                    <a:pt x="260" y="188"/>
                  </a:cubicBezTo>
                  <a:cubicBezTo>
                    <a:pt x="260" y="188"/>
                    <a:pt x="260" y="188"/>
                    <a:pt x="260" y="188"/>
                  </a:cubicBezTo>
                  <a:cubicBezTo>
                    <a:pt x="260" y="188"/>
                    <a:pt x="260" y="188"/>
                    <a:pt x="260" y="188"/>
                  </a:cubicBezTo>
                  <a:cubicBezTo>
                    <a:pt x="260" y="188"/>
                    <a:pt x="260" y="188"/>
                    <a:pt x="260" y="188"/>
                  </a:cubicBezTo>
                  <a:cubicBezTo>
                    <a:pt x="260" y="189"/>
                    <a:pt x="260" y="189"/>
                    <a:pt x="260" y="189"/>
                  </a:cubicBezTo>
                  <a:cubicBezTo>
                    <a:pt x="260" y="189"/>
                    <a:pt x="260" y="189"/>
                    <a:pt x="260" y="189"/>
                  </a:cubicBezTo>
                  <a:cubicBezTo>
                    <a:pt x="260" y="189"/>
                    <a:pt x="260" y="189"/>
                    <a:pt x="260" y="189"/>
                  </a:cubicBezTo>
                  <a:cubicBezTo>
                    <a:pt x="261" y="189"/>
                    <a:pt x="261" y="189"/>
                    <a:pt x="261" y="189"/>
                  </a:cubicBezTo>
                  <a:cubicBezTo>
                    <a:pt x="261" y="189"/>
                    <a:pt x="261" y="189"/>
                    <a:pt x="261" y="189"/>
                  </a:cubicBezTo>
                  <a:cubicBezTo>
                    <a:pt x="261" y="189"/>
                    <a:pt x="261" y="189"/>
                    <a:pt x="261" y="189"/>
                  </a:cubicBezTo>
                  <a:cubicBezTo>
                    <a:pt x="261" y="189"/>
                    <a:pt x="261" y="189"/>
                    <a:pt x="261" y="189"/>
                  </a:cubicBezTo>
                  <a:cubicBezTo>
                    <a:pt x="261" y="189"/>
                    <a:pt x="261" y="189"/>
                    <a:pt x="261" y="189"/>
                  </a:cubicBezTo>
                  <a:cubicBezTo>
                    <a:pt x="261" y="189"/>
                    <a:pt x="261" y="189"/>
                    <a:pt x="261" y="189"/>
                  </a:cubicBezTo>
                  <a:cubicBezTo>
                    <a:pt x="261" y="189"/>
                    <a:pt x="261" y="189"/>
                    <a:pt x="261" y="189"/>
                  </a:cubicBezTo>
                  <a:cubicBezTo>
                    <a:pt x="261" y="189"/>
                    <a:pt x="261" y="189"/>
                    <a:pt x="261" y="189"/>
                  </a:cubicBezTo>
                  <a:cubicBezTo>
                    <a:pt x="261" y="189"/>
                    <a:pt x="261" y="189"/>
                    <a:pt x="261" y="189"/>
                  </a:cubicBezTo>
                  <a:cubicBezTo>
                    <a:pt x="261" y="189"/>
                    <a:pt x="261" y="189"/>
                    <a:pt x="261" y="189"/>
                  </a:cubicBezTo>
                  <a:cubicBezTo>
                    <a:pt x="261" y="189"/>
                    <a:pt x="261" y="189"/>
                    <a:pt x="261" y="189"/>
                  </a:cubicBezTo>
                  <a:cubicBezTo>
                    <a:pt x="261" y="189"/>
                    <a:pt x="261" y="189"/>
                    <a:pt x="261" y="189"/>
                  </a:cubicBezTo>
                  <a:cubicBezTo>
                    <a:pt x="261" y="189"/>
                    <a:pt x="261" y="189"/>
                    <a:pt x="261" y="189"/>
                  </a:cubicBezTo>
                  <a:cubicBezTo>
                    <a:pt x="261" y="189"/>
                    <a:pt x="261" y="189"/>
                    <a:pt x="261" y="189"/>
                  </a:cubicBezTo>
                  <a:cubicBezTo>
                    <a:pt x="261" y="189"/>
                    <a:pt x="261" y="189"/>
                    <a:pt x="261" y="189"/>
                  </a:cubicBezTo>
                  <a:cubicBezTo>
                    <a:pt x="261" y="189"/>
                    <a:pt x="261" y="189"/>
                    <a:pt x="261" y="189"/>
                  </a:cubicBezTo>
                  <a:cubicBezTo>
                    <a:pt x="261" y="190"/>
                    <a:pt x="261" y="190"/>
                    <a:pt x="261" y="190"/>
                  </a:cubicBezTo>
                  <a:cubicBezTo>
                    <a:pt x="261" y="190"/>
                    <a:pt x="261" y="190"/>
                    <a:pt x="261" y="190"/>
                  </a:cubicBezTo>
                  <a:cubicBezTo>
                    <a:pt x="261" y="190"/>
                    <a:pt x="261" y="190"/>
                    <a:pt x="261" y="190"/>
                  </a:cubicBezTo>
                  <a:cubicBezTo>
                    <a:pt x="261" y="190"/>
                    <a:pt x="261" y="190"/>
                    <a:pt x="261" y="190"/>
                  </a:cubicBezTo>
                  <a:cubicBezTo>
                    <a:pt x="262" y="191"/>
                    <a:pt x="262" y="191"/>
                    <a:pt x="262" y="191"/>
                  </a:cubicBezTo>
                  <a:cubicBezTo>
                    <a:pt x="262" y="191"/>
                    <a:pt x="262" y="191"/>
                    <a:pt x="262" y="191"/>
                  </a:cubicBezTo>
                  <a:cubicBezTo>
                    <a:pt x="264" y="194"/>
                    <a:pt x="266" y="197"/>
                    <a:pt x="268" y="200"/>
                  </a:cubicBezTo>
                  <a:cubicBezTo>
                    <a:pt x="386" y="214"/>
                    <a:pt x="386" y="214"/>
                    <a:pt x="386" y="214"/>
                  </a:cubicBezTo>
                  <a:cubicBezTo>
                    <a:pt x="366" y="243"/>
                    <a:pt x="366" y="243"/>
                    <a:pt x="366" y="243"/>
                  </a:cubicBezTo>
                  <a:cubicBezTo>
                    <a:pt x="281" y="230"/>
                    <a:pt x="281" y="230"/>
                    <a:pt x="281" y="230"/>
                  </a:cubicBezTo>
                  <a:cubicBezTo>
                    <a:pt x="283" y="238"/>
                    <a:pt x="284" y="246"/>
                    <a:pt x="286" y="254"/>
                  </a:cubicBezTo>
                  <a:cubicBezTo>
                    <a:pt x="381" y="254"/>
                    <a:pt x="381" y="254"/>
                    <a:pt x="381" y="254"/>
                  </a:cubicBezTo>
                  <a:cubicBezTo>
                    <a:pt x="467" y="183"/>
                    <a:pt x="467" y="183"/>
                    <a:pt x="467" y="183"/>
                  </a:cubicBezTo>
                  <a:close/>
                  <a:moveTo>
                    <a:pt x="236" y="22"/>
                  </a:moveTo>
                  <a:cubicBezTo>
                    <a:pt x="235" y="22"/>
                    <a:pt x="235" y="23"/>
                    <a:pt x="235" y="24"/>
                  </a:cubicBezTo>
                  <a:cubicBezTo>
                    <a:pt x="235" y="133"/>
                    <a:pt x="235" y="133"/>
                    <a:pt x="235" y="133"/>
                  </a:cubicBezTo>
                  <a:cubicBezTo>
                    <a:pt x="235" y="133"/>
                    <a:pt x="235" y="134"/>
                    <a:pt x="236" y="134"/>
                  </a:cubicBezTo>
                  <a:cubicBezTo>
                    <a:pt x="298" y="137"/>
                    <a:pt x="361" y="139"/>
                    <a:pt x="424" y="142"/>
                  </a:cubicBezTo>
                  <a:cubicBezTo>
                    <a:pt x="425" y="142"/>
                    <a:pt x="426" y="141"/>
                    <a:pt x="426" y="140"/>
                  </a:cubicBezTo>
                  <a:cubicBezTo>
                    <a:pt x="426" y="91"/>
                    <a:pt x="426" y="66"/>
                    <a:pt x="426" y="17"/>
                  </a:cubicBezTo>
                  <a:cubicBezTo>
                    <a:pt x="426" y="16"/>
                    <a:pt x="425" y="15"/>
                    <a:pt x="424" y="15"/>
                  </a:cubicBezTo>
                  <a:cubicBezTo>
                    <a:pt x="236" y="22"/>
                    <a:pt x="236" y="22"/>
                    <a:pt x="236" y="22"/>
                  </a:cubicBezTo>
                  <a:close/>
                  <a:moveTo>
                    <a:pt x="256" y="92"/>
                  </a:moveTo>
                  <a:cubicBezTo>
                    <a:pt x="256" y="117"/>
                    <a:pt x="256" y="95"/>
                    <a:pt x="256" y="120"/>
                  </a:cubicBezTo>
                  <a:cubicBezTo>
                    <a:pt x="264" y="121"/>
                    <a:pt x="272" y="121"/>
                    <a:pt x="280" y="121"/>
                  </a:cubicBezTo>
                  <a:cubicBezTo>
                    <a:pt x="280" y="96"/>
                    <a:pt x="280" y="116"/>
                    <a:pt x="280" y="91"/>
                  </a:cubicBezTo>
                  <a:cubicBezTo>
                    <a:pt x="272" y="91"/>
                    <a:pt x="264" y="91"/>
                    <a:pt x="256" y="92"/>
                  </a:cubicBezTo>
                  <a:close/>
                  <a:moveTo>
                    <a:pt x="293" y="75"/>
                  </a:moveTo>
                  <a:cubicBezTo>
                    <a:pt x="293" y="91"/>
                    <a:pt x="293" y="106"/>
                    <a:pt x="293" y="122"/>
                  </a:cubicBezTo>
                  <a:cubicBezTo>
                    <a:pt x="301" y="122"/>
                    <a:pt x="309" y="122"/>
                    <a:pt x="318" y="123"/>
                  </a:cubicBezTo>
                  <a:cubicBezTo>
                    <a:pt x="318" y="107"/>
                    <a:pt x="318" y="91"/>
                    <a:pt x="318" y="76"/>
                  </a:cubicBezTo>
                  <a:cubicBezTo>
                    <a:pt x="309" y="76"/>
                    <a:pt x="301" y="75"/>
                    <a:pt x="293" y="75"/>
                  </a:cubicBezTo>
                  <a:close/>
                  <a:moveTo>
                    <a:pt x="331" y="60"/>
                  </a:moveTo>
                  <a:cubicBezTo>
                    <a:pt x="331" y="81"/>
                    <a:pt x="331" y="102"/>
                    <a:pt x="331" y="123"/>
                  </a:cubicBezTo>
                  <a:cubicBezTo>
                    <a:pt x="340" y="124"/>
                    <a:pt x="349" y="124"/>
                    <a:pt x="358" y="124"/>
                  </a:cubicBezTo>
                  <a:cubicBezTo>
                    <a:pt x="358" y="103"/>
                    <a:pt x="358" y="82"/>
                    <a:pt x="358" y="60"/>
                  </a:cubicBezTo>
                  <a:cubicBezTo>
                    <a:pt x="349" y="60"/>
                    <a:pt x="340" y="60"/>
                    <a:pt x="331" y="60"/>
                  </a:cubicBezTo>
                  <a:close/>
                  <a:moveTo>
                    <a:pt x="373" y="33"/>
                  </a:moveTo>
                  <a:cubicBezTo>
                    <a:pt x="373" y="46"/>
                    <a:pt x="373" y="112"/>
                    <a:pt x="373" y="125"/>
                  </a:cubicBezTo>
                  <a:cubicBezTo>
                    <a:pt x="382" y="125"/>
                    <a:pt x="392" y="126"/>
                    <a:pt x="402" y="126"/>
                  </a:cubicBezTo>
                  <a:cubicBezTo>
                    <a:pt x="402" y="113"/>
                    <a:pt x="402" y="46"/>
                    <a:pt x="402" y="33"/>
                  </a:cubicBezTo>
                  <a:cubicBezTo>
                    <a:pt x="392" y="33"/>
                    <a:pt x="382" y="33"/>
                    <a:pt x="373" y="33"/>
                  </a:cubicBezTo>
                  <a:close/>
                  <a:moveTo>
                    <a:pt x="323" y="218"/>
                  </a:moveTo>
                  <a:cubicBezTo>
                    <a:pt x="332" y="219"/>
                    <a:pt x="342" y="221"/>
                    <a:pt x="351" y="222"/>
                  </a:cubicBezTo>
                  <a:cubicBezTo>
                    <a:pt x="350" y="224"/>
                    <a:pt x="349" y="225"/>
                    <a:pt x="347" y="227"/>
                  </a:cubicBezTo>
                  <a:cubicBezTo>
                    <a:pt x="338" y="226"/>
                    <a:pt x="328" y="224"/>
                    <a:pt x="319" y="223"/>
                  </a:cubicBezTo>
                  <a:cubicBezTo>
                    <a:pt x="321" y="222"/>
                    <a:pt x="322" y="220"/>
                    <a:pt x="323" y="218"/>
                  </a:cubicBezTo>
                  <a:close/>
                  <a:moveTo>
                    <a:pt x="273" y="209"/>
                  </a:moveTo>
                  <a:cubicBezTo>
                    <a:pt x="272" y="207"/>
                    <a:pt x="271" y="205"/>
                    <a:pt x="270" y="203"/>
                  </a:cubicBezTo>
                  <a:cubicBezTo>
                    <a:pt x="278" y="204"/>
                    <a:pt x="278" y="204"/>
                    <a:pt x="278" y="204"/>
                  </a:cubicBezTo>
                  <a:cubicBezTo>
                    <a:pt x="276" y="206"/>
                    <a:pt x="275" y="207"/>
                    <a:pt x="274" y="209"/>
                  </a:cubicBezTo>
                  <a:cubicBezTo>
                    <a:pt x="273" y="209"/>
                    <a:pt x="273" y="209"/>
                    <a:pt x="273" y="209"/>
                  </a:cubicBezTo>
                  <a:close/>
                  <a:moveTo>
                    <a:pt x="283" y="205"/>
                  </a:moveTo>
                  <a:cubicBezTo>
                    <a:pt x="286" y="205"/>
                    <a:pt x="289" y="206"/>
                    <a:pt x="293" y="206"/>
                  </a:cubicBezTo>
                  <a:cubicBezTo>
                    <a:pt x="291" y="208"/>
                    <a:pt x="290" y="209"/>
                    <a:pt x="289" y="211"/>
                  </a:cubicBezTo>
                  <a:cubicBezTo>
                    <a:pt x="285" y="210"/>
                    <a:pt x="282" y="210"/>
                    <a:pt x="279" y="210"/>
                  </a:cubicBezTo>
                  <a:cubicBezTo>
                    <a:pt x="280" y="208"/>
                    <a:pt x="281" y="207"/>
                    <a:pt x="283" y="205"/>
                  </a:cubicBezTo>
                  <a:close/>
                  <a:moveTo>
                    <a:pt x="276" y="212"/>
                  </a:moveTo>
                  <a:cubicBezTo>
                    <a:pt x="280" y="212"/>
                    <a:pt x="283" y="213"/>
                    <a:pt x="286" y="213"/>
                  </a:cubicBezTo>
                  <a:cubicBezTo>
                    <a:pt x="285" y="215"/>
                    <a:pt x="284" y="216"/>
                    <a:pt x="282" y="218"/>
                  </a:cubicBezTo>
                  <a:cubicBezTo>
                    <a:pt x="277" y="217"/>
                    <a:pt x="277" y="217"/>
                    <a:pt x="277" y="217"/>
                  </a:cubicBezTo>
                  <a:cubicBezTo>
                    <a:pt x="276" y="216"/>
                    <a:pt x="276" y="215"/>
                    <a:pt x="275" y="213"/>
                  </a:cubicBezTo>
                  <a:cubicBezTo>
                    <a:pt x="276" y="212"/>
                    <a:pt x="276" y="212"/>
                    <a:pt x="276" y="212"/>
                  </a:cubicBezTo>
                  <a:close/>
                  <a:moveTo>
                    <a:pt x="279" y="226"/>
                  </a:moveTo>
                  <a:cubicBezTo>
                    <a:pt x="279" y="224"/>
                    <a:pt x="278" y="222"/>
                    <a:pt x="278" y="220"/>
                  </a:cubicBezTo>
                  <a:cubicBezTo>
                    <a:pt x="298" y="223"/>
                    <a:pt x="298" y="223"/>
                    <a:pt x="298" y="223"/>
                  </a:cubicBezTo>
                  <a:cubicBezTo>
                    <a:pt x="308" y="224"/>
                    <a:pt x="318" y="226"/>
                    <a:pt x="328" y="227"/>
                  </a:cubicBezTo>
                  <a:cubicBezTo>
                    <a:pt x="327" y="229"/>
                    <a:pt x="325" y="231"/>
                    <a:pt x="324" y="232"/>
                  </a:cubicBezTo>
                  <a:cubicBezTo>
                    <a:pt x="314" y="231"/>
                    <a:pt x="304" y="230"/>
                    <a:pt x="294" y="228"/>
                  </a:cubicBezTo>
                  <a:cubicBezTo>
                    <a:pt x="279" y="226"/>
                    <a:pt x="279" y="226"/>
                    <a:pt x="279" y="226"/>
                  </a:cubicBezTo>
                  <a:close/>
                  <a:moveTo>
                    <a:pt x="298" y="207"/>
                  </a:moveTo>
                  <a:cubicBezTo>
                    <a:pt x="301" y="207"/>
                    <a:pt x="305" y="208"/>
                    <a:pt x="308" y="208"/>
                  </a:cubicBezTo>
                  <a:cubicBezTo>
                    <a:pt x="307" y="210"/>
                    <a:pt x="305" y="211"/>
                    <a:pt x="304" y="213"/>
                  </a:cubicBezTo>
                  <a:cubicBezTo>
                    <a:pt x="301" y="212"/>
                    <a:pt x="297" y="212"/>
                    <a:pt x="294" y="212"/>
                  </a:cubicBezTo>
                  <a:cubicBezTo>
                    <a:pt x="295" y="210"/>
                    <a:pt x="297" y="208"/>
                    <a:pt x="298" y="207"/>
                  </a:cubicBezTo>
                  <a:close/>
                  <a:moveTo>
                    <a:pt x="292" y="214"/>
                  </a:moveTo>
                  <a:cubicBezTo>
                    <a:pt x="295" y="214"/>
                    <a:pt x="298" y="215"/>
                    <a:pt x="302" y="215"/>
                  </a:cubicBezTo>
                  <a:cubicBezTo>
                    <a:pt x="301" y="217"/>
                    <a:pt x="299" y="219"/>
                    <a:pt x="298" y="220"/>
                  </a:cubicBezTo>
                  <a:cubicBezTo>
                    <a:pt x="294" y="220"/>
                    <a:pt x="291" y="219"/>
                    <a:pt x="287" y="219"/>
                  </a:cubicBezTo>
                  <a:cubicBezTo>
                    <a:pt x="289" y="217"/>
                    <a:pt x="290" y="216"/>
                    <a:pt x="292" y="214"/>
                  </a:cubicBezTo>
                  <a:close/>
                  <a:moveTo>
                    <a:pt x="313" y="209"/>
                  </a:moveTo>
                  <a:cubicBezTo>
                    <a:pt x="317" y="209"/>
                    <a:pt x="320" y="210"/>
                    <a:pt x="324" y="210"/>
                  </a:cubicBezTo>
                  <a:cubicBezTo>
                    <a:pt x="323" y="212"/>
                    <a:pt x="321" y="213"/>
                    <a:pt x="320" y="215"/>
                  </a:cubicBezTo>
                  <a:cubicBezTo>
                    <a:pt x="316" y="215"/>
                    <a:pt x="313" y="214"/>
                    <a:pt x="309" y="214"/>
                  </a:cubicBezTo>
                  <a:cubicBezTo>
                    <a:pt x="311" y="212"/>
                    <a:pt x="312" y="210"/>
                    <a:pt x="313" y="209"/>
                  </a:cubicBezTo>
                  <a:close/>
                  <a:moveTo>
                    <a:pt x="307" y="216"/>
                  </a:moveTo>
                  <a:cubicBezTo>
                    <a:pt x="311" y="217"/>
                    <a:pt x="314" y="217"/>
                    <a:pt x="318" y="217"/>
                  </a:cubicBezTo>
                  <a:cubicBezTo>
                    <a:pt x="317" y="219"/>
                    <a:pt x="315" y="221"/>
                    <a:pt x="314" y="222"/>
                  </a:cubicBezTo>
                  <a:cubicBezTo>
                    <a:pt x="310" y="222"/>
                    <a:pt x="307" y="221"/>
                    <a:pt x="303" y="221"/>
                  </a:cubicBezTo>
                  <a:cubicBezTo>
                    <a:pt x="304" y="219"/>
                    <a:pt x="306" y="218"/>
                    <a:pt x="307" y="216"/>
                  </a:cubicBezTo>
                  <a:close/>
                  <a:moveTo>
                    <a:pt x="329" y="211"/>
                  </a:moveTo>
                  <a:cubicBezTo>
                    <a:pt x="333" y="211"/>
                    <a:pt x="337" y="212"/>
                    <a:pt x="340" y="212"/>
                  </a:cubicBezTo>
                  <a:cubicBezTo>
                    <a:pt x="339" y="214"/>
                    <a:pt x="338" y="216"/>
                    <a:pt x="336" y="217"/>
                  </a:cubicBezTo>
                  <a:cubicBezTo>
                    <a:pt x="333" y="217"/>
                    <a:pt x="329" y="216"/>
                    <a:pt x="325" y="216"/>
                  </a:cubicBezTo>
                  <a:cubicBezTo>
                    <a:pt x="327" y="214"/>
                    <a:pt x="328" y="213"/>
                    <a:pt x="329" y="211"/>
                  </a:cubicBezTo>
                  <a:close/>
                  <a:moveTo>
                    <a:pt x="346" y="213"/>
                  </a:moveTo>
                  <a:cubicBezTo>
                    <a:pt x="350" y="213"/>
                    <a:pt x="353" y="214"/>
                    <a:pt x="357" y="214"/>
                  </a:cubicBezTo>
                  <a:cubicBezTo>
                    <a:pt x="356" y="216"/>
                    <a:pt x="354" y="218"/>
                    <a:pt x="353" y="219"/>
                  </a:cubicBezTo>
                  <a:cubicBezTo>
                    <a:pt x="349" y="219"/>
                    <a:pt x="346" y="218"/>
                    <a:pt x="342" y="218"/>
                  </a:cubicBezTo>
                  <a:cubicBezTo>
                    <a:pt x="343" y="216"/>
                    <a:pt x="344" y="215"/>
                    <a:pt x="346" y="213"/>
                  </a:cubicBezTo>
                  <a:close/>
                  <a:moveTo>
                    <a:pt x="334" y="228"/>
                  </a:moveTo>
                  <a:cubicBezTo>
                    <a:pt x="338" y="229"/>
                    <a:pt x="341" y="229"/>
                    <a:pt x="345" y="230"/>
                  </a:cubicBezTo>
                  <a:cubicBezTo>
                    <a:pt x="344" y="231"/>
                    <a:pt x="342" y="233"/>
                    <a:pt x="341" y="235"/>
                  </a:cubicBezTo>
                  <a:cubicBezTo>
                    <a:pt x="337" y="234"/>
                    <a:pt x="333" y="234"/>
                    <a:pt x="330" y="233"/>
                  </a:cubicBezTo>
                  <a:cubicBezTo>
                    <a:pt x="331" y="232"/>
                    <a:pt x="332" y="230"/>
                    <a:pt x="334" y="228"/>
                  </a:cubicBezTo>
                  <a:close/>
                  <a:moveTo>
                    <a:pt x="363" y="215"/>
                  </a:moveTo>
                  <a:cubicBezTo>
                    <a:pt x="366" y="216"/>
                    <a:pt x="370" y="216"/>
                    <a:pt x="374" y="217"/>
                  </a:cubicBezTo>
                  <a:cubicBezTo>
                    <a:pt x="373" y="218"/>
                    <a:pt x="372" y="220"/>
                    <a:pt x="370" y="222"/>
                  </a:cubicBezTo>
                  <a:cubicBezTo>
                    <a:pt x="367" y="221"/>
                    <a:pt x="363" y="221"/>
                    <a:pt x="359" y="220"/>
                  </a:cubicBezTo>
                  <a:cubicBezTo>
                    <a:pt x="360" y="218"/>
                    <a:pt x="361" y="217"/>
                    <a:pt x="363" y="215"/>
                  </a:cubicBezTo>
                  <a:close/>
                  <a:moveTo>
                    <a:pt x="357" y="223"/>
                  </a:moveTo>
                  <a:cubicBezTo>
                    <a:pt x="361" y="223"/>
                    <a:pt x="365" y="224"/>
                    <a:pt x="369" y="224"/>
                  </a:cubicBezTo>
                  <a:cubicBezTo>
                    <a:pt x="367" y="226"/>
                    <a:pt x="366" y="228"/>
                    <a:pt x="365" y="229"/>
                  </a:cubicBezTo>
                  <a:cubicBezTo>
                    <a:pt x="361" y="229"/>
                    <a:pt x="357" y="228"/>
                    <a:pt x="353" y="228"/>
                  </a:cubicBezTo>
                  <a:cubicBezTo>
                    <a:pt x="354" y="226"/>
                    <a:pt x="356" y="224"/>
                    <a:pt x="357" y="223"/>
                  </a:cubicBezTo>
                  <a:close/>
                  <a:moveTo>
                    <a:pt x="351" y="231"/>
                  </a:moveTo>
                  <a:cubicBezTo>
                    <a:pt x="355" y="231"/>
                    <a:pt x="359" y="232"/>
                    <a:pt x="363" y="232"/>
                  </a:cubicBezTo>
                  <a:cubicBezTo>
                    <a:pt x="361" y="234"/>
                    <a:pt x="360" y="236"/>
                    <a:pt x="359" y="238"/>
                  </a:cubicBezTo>
                  <a:cubicBezTo>
                    <a:pt x="355" y="237"/>
                    <a:pt x="351" y="236"/>
                    <a:pt x="347" y="236"/>
                  </a:cubicBezTo>
                  <a:cubicBezTo>
                    <a:pt x="348" y="234"/>
                    <a:pt x="350" y="232"/>
                    <a:pt x="351" y="231"/>
                  </a:cubicBezTo>
                  <a:close/>
                  <a:moveTo>
                    <a:pt x="0" y="272"/>
                  </a:moveTo>
                  <a:cubicBezTo>
                    <a:pt x="93" y="300"/>
                    <a:pt x="185" y="295"/>
                    <a:pt x="278" y="272"/>
                  </a:cubicBezTo>
                  <a:cubicBezTo>
                    <a:pt x="272" y="243"/>
                    <a:pt x="271" y="219"/>
                    <a:pt x="251" y="194"/>
                  </a:cubicBezTo>
                  <a:cubicBezTo>
                    <a:pt x="229" y="167"/>
                    <a:pt x="207" y="172"/>
                    <a:pt x="186" y="162"/>
                  </a:cubicBezTo>
                  <a:cubicBezTo>
                    <a:pt x="165" y="146"/>
                    <a:pt x="106" y="143"/>
                    <a:pt x="94" y="161"/>
                  </a:cubicBezTo>
                  <a:cubicBezTo>
                    <a:pt x="73" y="172"/>
                    <a:pt x="50" y="166"/>
                    <a:pt x="27" y="194"/>
                  </a:cubicBezTo>
                  <a:cubicBezTo>
                    <a:pt x="7" y="219"/>
                    <a:pt x="6" y="243"/>
                    <a:pt x="0" y="272"/>
                  </a:cubicBezTo>
                  <a:close/>
                </a:path>
              </a:pathLst>
            </a:custGeom>
            <a:solidFill>
              <a:schemeClr val="bg2"/>
            </a:solidFill>
            <a:ln>
              <a:noFill/>
            </a:ln>
          </p:spPr>
          <p:txBody>
            <a:bodyPr vert="horz" wrap="square" lIns="121888" tIns="60944" rIns="121888" bIns="60944" numCol="1" anchor="t" anchorCtr="0" compatLnSpc="1">
              <a:prstTxWarp prst="textNoShape">
                <a:avLst/>
              </a:prstTxWarp>
            </a:bodyPr>
            <a:lstStyle/>
            <a:p>
              <a:pPr defTabSz="1218895"/>
              <a:endParaRPr lang="en-CA" sz="1066" kern="0" dirty="0">
                <a:solidFill>
                  <a:sysClr val="windowText" lastClr="000000"/>
                </a:solidFill>
              </a:endParaRPr>
            </a:p>
          </p:txBody>
        </p:sp>
      </p:grpSp>
      <p:sp>
        <p:nvSpPr>
          <p:cNvPr id="53" name="Rectangle 52"/>
          <p:cNvSpPr/>
          <p:nvPr/>
        </p:nvSpPr>
        <p:spPr bwMode="gray">
          <a:xfrm>
            <a:off x="4779411" y="3830993"/>
            <a:ext cx="2631603" cy="1949455"/>
          </a:xfrm>
          <a:prstGeom prst="rect">
            <a:avLst/>
          </a:prstGeom>
          <a:solidFill>
            <a:schemeClr val="bg1"/>
          </a:solidFill>
          <a:ln w="12700" cmpd="sng">
            <a:noFill/>
          </a:ln>
        </p:spPr>
        <p:txBody>
          <a:bodyPr lIns="182880" tIns="182880" rIns="91440"/>
          <a:lstStyle/>
          <a:p>
            <a:endParaRPr lang="en-CA" sz="1600">
              <a:solidFill>
                <a:srgbClr val="FFFFFF"/>
              </a:solidFill>
            </a:endParaRPr>
          </a:p>
        </p:txBody>
      </p:sp>
      <p:sp>
        <p:nvSpPr>
          <p:cNvPr id="98" name="Rectangle 97"/>
          <p:cNvSpPr/>
          <p:nvPr/>
        </p:nvSpPr>
        <p:spPr bwMode="gray">
          <a:xfrm>
            <a:off x="4800053" y="5134278"/>
            <a:ext cx="2590319" cy="646170"/>
          </a:xfrm>
          <a:prstGeom prst="rect">
            <a:avLst/>
          </a:prstGeom>
          <a:noFill/>
          <a:ln w="19050" cap="flat" cmpd="sng" algn="ctr">
            <a:noFill/>
            <a:prstDash val="solid"/>
            <a:miter lim="800000"/>
            <a:headEnd type="none" w="med" len="med"/>
            <a:tailEnd type="none" w="med" len="med"/>
          </a:ln>
          <a:effectLst/>
        </p:spPr>
        <p:txBody>
          <a:bodyPr vert="horz" wrap="square" lIns="121888" tIns="60944" rIns="121888" bIns="60944" numCol="1" rtlCol="0" anchor="t" anchorCtr="0" compatLnSpc="1">
            <a:prstTxWarp prst="textNoShape">
              <a:avLst/>
            </a:prstTxWarp>
            <a:spAutoFit/>
          </a:bodyPr>
          <a:lstStyle/>
          <a:p>
            <a:pPr algn="ctr" defTabSz="1218895">
              <a:lnSpc>
                <a:spcPct val="85000"/>
              </a:lnSpc>
              <a:spcAft>
                <a:spcPts val="600"/>
              </a:spcAft>
              <a:buClr>
                <a:srgbClr val="FFFFFF">
                  <a:lumMod val="40000"/>
                  <a:lumOff val="60000"/>
                </a:srgbClr>
              </a:buClr>
            </a:pPr>
            <a:r>
              <a:rPr lang="en-CA" sz="2399" b="1" kern="0" dirty="0">
                <a:solidFill>
                  <a:schemeClr val="tx2"/>
                </a:solidFill>
              </a:rPr>
              <a:t>3000+</a:t>
            </a:r>
            <a:br>
              <a:rPr lang="en-CA" sz="2399" b="1" kern="0" dirty="0">
                <a:solidFill>
                  <a:schemeClr val="tx2"/>
                </a:solidFill>
              </a:rPr>
            </a:br>
            <a:r>
              <a:rPr lang="en-CA" sz="1600" kern="0" dirty="0" err="1">
                <a:solidFill>
                  <a:schemeClr val="tx2"/>
                </a:solidFill>
              </a:rPr>
              <a:t>r&amp;d</a:t>
            </a:r>
            <a:r>
              <a:rPr lang="en-CA" sz="1600" kern="0" dirty="0">
                <a:solidFill>
                  <a:schemeClr val="tx2"/>
                </a:solidFill>
              </a:rPr>
              <a:t> engineers</a:t>
            </a:r>
          </a:p>
        </p:txBody>
      </p:sp>
      <p:sp>
        <p:nvSpPr>
          <p:cNvPr id="47" name="Rectangle 46"/>
          <p:cNvSpPr/>
          <p:nvPr/>
        </p:nvSpPr>
        <p:spPr bwMode="gray">
          <a:xfrm>
            <a:off x="2067214" y="3830993"/>
            <a:ext cx="2631603" cy="1949455"/>
          </a:xfrm>
          <a:prstGeom prst="rect">
            <a:avLst/>
          </a:prstGeom>
          <a:solidFill>
            <a:schemeClr val="bg1"/>
          </a:solidFill>
          <a:ln w="12700" cmpd="sng">
            <a:noFill/>
          </a:ln>
        </p:spPr>
        <p:txBody>
          <a:bodyPr lIns="182880" tIns="182880" rIns="91440"/>
          <a:lstStyle/>
          <a:p>
            <a:endParaRPr lang="en-CA" sz="1600">
              <a:solidFill>
                <a:srgbClr val="FFFFFF"/>
              </a:solidFill>
            </a:endParaRPr>
          </a:p>
        </p:txBody>
      </p:sp>
      <p:sp>
        <p:nvSpPr>
          <p:cNvPr id="82" name="Rectangle 81"/>
          <p:cNvSpPr/>
          <p:nvPr/>
        </p:nvSpPr>
        <p:spPr bwMode="gray">
          <a:xfrm>
            <a:off x="2078460" y="5134278"/>
            <a:ext cx="2609110" cy="647966"/>
          </a:xfrm>
          <a:prstGeom prst="rect">
            <a:avLst/>
          </a:prstGeom>
          <a:noFill/>
          <a:ln w="19050" cap="flat" cmpd="sng" algn="ctr">
            <a:noFill/>
            <a:prstDash val="solid"/>
            <a:miter lim="800000"/>
            <a:headEnd type="none" w="med" len="med"/>
            <a:tailEnd type="none" w="med" len="med"/>
          </a:ln>
          <a:effectLst/>
        </p:spPr>
        <p:txBody>
          <a:bodyPr vert="horz" wrap="square" lIns="121888" tIns="60944" rIns="121888" bIns="60944" numCol="1" rtlCol="0" anchor="t" anchorCtr="0" compatLnSpc="1">
            <a:prstTxWarp prst="textNoShape">
              <a:avLst/>
            </a:prstTxWarp>
            <a:spAutoFit/>
          </a:bodyPr>
          <a:lstStyle/>
          <a:p>
            <a:pPr algn="ctr" defTabSz="1218895">
              <a:lnSpc>
                <a:spcPct val="85000"/>
              </a:lnSpc>
              <a:spcAft>
                <a:spcPts val="600"/>
              </a:spcAft>
              <a:buClr>
                <a:srgbClr val="FFFFFF">
                  <a:lumMod val="40000"/>
                  <a:lumOff val="60000"/>
                </a:srgbClr>
              </a:buClr>
            </a:pPr>
            <a:r>
              <a:rPr lang="en-CA" sz="2399" b="1" kern="0" dirty="0">
                <a:solidFill>
                  <a:schemeClr val="tx2"/>
                </a:solidFill>
              </a:rPr>
              <a:t>385,000 </a:t>
            </a:r>
            <a:r>
              <a:rPr lang="en-CA" sz="1600" kern="0" dirty="0">
                <a:solidFill>
                  <a:schemeClr val="tx2"/>
                </a:solidFill>
              </a:rPr>
              <a:t>customers worldwide</a:t>
            </a:r>
          </a:p>
        </p:txBody>
      </p:sp>
      <p:sp>
        <p:nvSpPr>
          <p:cNvPr id="45" name="Rectangle 44"/>
          <p:cNvSpPr/>
          <p:nvPr/>
        </p:nvSpPr>
        <p:spPr bwMode="gray">
          <a:xfrm>
            <a:off x="4779411" y="1781693"/>
            <a:ext cx="2631603" cy="1947726"/>
          </a:xfrm>
          <a:prstGeom prst="rect">
            <a:avLst/>
          </a:prstGeom>
          <a:solidFill>
            <a:schemeClr val="bg1"/>
          </a:solidFill>
          <a:ln w="12700" cmpd="sng">
            <a:noFill/>
          </a:ln>
        </p:spPr>
        <p:txBody>
          <a:bodyPr lIns="182880" tIns="182880" rIns="91440"/>
          <a:lstStyle/>
          <a:p>
            <a:endParaRPr lang="en-CA" sz="1600">
              <a:solidFill>
                <a:srgbClr val="FFFFFF"/>
              </a:solidFill>
            </a:endParaRPr>
          </a:p>
        </p:txBody>
      </p:sp>
      <p:sp>
        <p:nvSpPr>
          <p:cNvPr id="11" name="Rectangle 10"/>
          <p:cNvSpPr/>
          <p:nvPr/>
        </p:nvSpPr>
        <p:spPr bwMode="gray">
          <a:xfrm>
            <a:off x="4962933" y="3090834"/>
            <a:ext cx="2264559" cy="615393"/>
          </a:xfrm>
          <a:prstGeom prst="rect">
            <a:avLst/>
          </a:prstGeom>
          <a:noFill/>
          <a:ln w="19050" cap="flat" cmpd="sng" algn="ctr">
            <a:noFill/>
            <a:prstDash val="solid"/>
            <a:miter lim="800000"/>
            <a:headEnd type="none" w="med" len="med"/>
            <a:tailEnd type="none" w="med" len="med"/>
          </a:ln>
          <a:effectLst/>
        </p:spPr>
        <p:txBody>
          <a:bodyPr vert="horz" wrap="square" lIns="121888" tIns="60944" rIns="121888" bIns="60944" numCol="1" rtlCol="0" anchor="t" anchorCtr="0" compatLnSpc="1">
            <a:prstTxWarp prst="textNoShape">
              <a:avLst/>
            </a:prstTxWarp>
            <a:spAutoFit/>
          </a:bodyPr>
          <a:lstStyle/>
          <a:p>
            <a:pPr algn="ctr" defTabSz="1218895">
              <a:lnSpc>
                <a:spcPct val="80000"/>
              </a:lnSpc>
              <a:buClr>
                <a:srgbClr val="FFFFFF">
                  <a:lumMod val="40000"/>
                  <a:lumOff val="60000"/>
                </a:srgbClr>
              </a:buClr>
            </a:pPr>
            <a:r>
              <a:rPr lang="en-CA" sz="2399" b="1" kern="0" dirty="0">
                <a:solidFill>
                  <a:schemeClr val="tx2"/>
                </a:solidFill>
              </a:rPr>
              <a:t>$4.6B </a:t>
            </a:r>
            <a:r>
              <a:rPr lang="en-CA" sz="1600" kern="0" dirty="0">
                <a:solidFill>
                  <a:schemeClr val="tx2"/>
                </a:solidFill>
              </a:rPr>
              <a:t>annual revenue</a:t>
            </a:r>
          </a:p>
        </p:txBody>
      </p:sp>
      <p:grpSp>
        <p:nvGrpSpPr>
          <p:cNvPr id="9" name="Group 8"/>
          <p:cNvGrpSpPr/>
          <p:nvPr/>
        </p:nvGrpSpPr>
        <p:grpSpPr>
          <a:xfrm>
            <a:off x="5540299" y="1926936"/>
            <a:ext cx="1109826" cy="1109538"/>
            <a:chOff x="5341997" y="1725107"/>
            <a:chExt cx="1109826" cy="1109538"/>
          </a:xfrm>
        </p:grpSpPr>
        <p:sp>
          <p:nvSpPr>
            <p:cNvPr id="353" name="Oval 5"/>
            <p:cNvSpPr>
              <a:spLocks noChangeArrowheads="1"/>
            </p:cNvSpPr>
            <p:nvPr/>
          </p:nvSpPr>
          <p:spPr bwMode="gray">
            <a:xfrm>
              <a:off x="5341997" y="1725107"/>
              <a:ext cx="1109826" cy="1109538"/>
            </a:xfrm>
            <a:prstGeom prst="ellipse">
              <a:avLst/>
            </a:prstGeom>
            <a:solidFill>
              <a:srgbClr val="FFFFFF"/>
            </a:solidFill>
            <a:ln w="57150">
              <a:solidFill>
                <a:srgbClr val="FDBA30"/>
              </a:solidFill>
              <a:round/>
              <a:headEnd/>
              <a:tailEnd/>
            </a:ln>
          </p:spPr>
          <p:txBody>
            <a:bodyPr vert="horz" wrap="square" lIns="121888" tIns="60944" rIns="121888" bIns="60944" numCol="1" anchor="t" anchorCtr="0" compatLnSpc="1">
              <a:prstTxWarp prst="textNoShape">
                <a:avLst/>
              </a:prstTxWarp>
            </a:bodyPr>
            <a:lstStyle/>
            <a:p>
              <a:pPr defTabSz="1218895">
                <a:defRPr/>
              </a:pPr>
              <a:endParaRPr lang="en-CA" sz="2399" kern="0">
                <a:solidFill>
                  <a:sysClr val="windowText" lastClr="000000"/>
                </a:solidFill>
              </a:endParaRPr>
            </a:p>
          </p:txBody>
        </p:sp>
        <p:grpSp>
          <p:nvGrpSpPr>
            <p:cNvPr id="134" name="Group 10"/>
            <p:cNvGrpSpPr>
              <a:grpSpLocks noChangeAspect="1"/>
            </p:cNvGrpSpPr>
            <p:nvPr/>
          </p:nvGrpSpPr>
          <p:grpSpPr bwMode="auto">
            <a:xfrm>
              <a:off x="5521723" y="1923453"/>
              <a:ext cx="750373" cy="717919"/>
              <a:chOff x="2498" y="877"/>
              <a:chExt cx="2682" cy="2566"/>
            </a:xfrm>
          </p:grpSpPr>
          <p:sp>
            <p:nvSpPr>
              <p:cNvPr id="135" name="Freeform 11"/>
              <p:cNvSpPr>
                <a:spLocks noEditPoints="1"/>
              </p:cNvSpPr>
              <p:nvPr/>
            </p:nvSpPr>
            <p:spPr bwMode="auto">
              <a:xfrm>
                <a:off x="3151" y="877"/>
                <a:ext cx="1358" cy="2566"/>
              </a:xfrm>
              <a:custGeom>
                <a:avLst/>
                <a:gdLst>
                  <a:gd name="T0" fmla="*/ 379 w 829"/>
                  <a:gd name="T1" fmla="*/ 0 h 1571"/>
                  <a:gd name="T2" fmla="*/ 465 w 829"/>
                  <a:gd name="T3" fmla="*/ 0 h 1571"/>
                  <a:gd name="T4" fmla="*/ 465 w 829"/>
                  <a:gd name="T5" fmla="*/ 122 h 1571"/>
                  <a:gd name="T6" fmla="*/ 797 w 829"/>
                  <a:gd name="T7" fmla="*/ 274 h 1571"/>
                  <a:gd name="T8" fmla="*/ 696 w 829"/>
                  <a:gd name="T9" fmla="*/ 360 h 1571"/>
                  <a:gd name="T10" fmla="*/ 465 w 829"/>
                  <a:gd name="T11" fmla="*/ 240 h 1571"/>
                  <a:gd name="T12" fmla="*/ 465 w 829"/>
                  <a:gd name="T13" fmla="*/ 719 h 1571"/>
                  <a:gd name="T14" fmla="*/ 829 w 829"/>
                  <a:gd name="T15" fmla="*/ 1101 h 1571"/>
                  <a:gd name="T16" fmla="*/ 465 w 829"/>
                  <a:gd name="T17" fmla="*/ 1449 h 1571"/>
                  <a:gd name="T18" fmla="*/ 465 w 829"/>
                  <a:gd name="T19" fmla="*/ 1571 h 1571"/>
                  <a:gd name="T20" fmla="*/ 379 w 829"/>
                  <a:gd name="T21" fmla="*/ 1571 h 1571"/>
                  <a:gd name="T22" fmla="*/ 379 w 829"/>
                  <a:gd name="T23" fmla="*/ 1452 h 1571"/>
                  <a:gd name="T24" fmla="*/ 0 w 829"/>
                  <a:gd name="T25" fmla="*/ 1255 h 1571"/>
                  <a:gd name="T26" fmla="*/ 108 w 829"/>
                  <a:gd name="T27" fmla="*/ 1178 h 1571"/>
                  <a:gd name="T28" fmla="*/ 379 w 829"/>
                  <a:gd name="T29" fmla="*/ 1332 h 1571"/>
                  <a:gd name="T30" fmla="*/ 379 w 829"/>
                  <a:gd name="T31" fmla="*/ 832 h 1571"/>
                  <a:gd name="T32" fmla="*/ 33 w 829"/>
                  <a:gd name="T33" fmla="*/ 475 h 1571"/>
                  <a:gd name="T34" fmla="*/ 379 w 829"/>
                  <a:gd name="T35" fmla="*/ 125 h 1571"/>
                  <a:gd name="T36" fmla="*/ 379 w 829"/>
                  <a:gd name="T37" fmla="*/ 0 h 1571"/>
                  <a:gd name="T38" fmla="*/ 379 w 829"/>
                  <a:gd name="T39" fmla="*/ 696 h 1571"/>
                  <a:gd name="T40" fmla="*/ 379 w 829"/>
                  <a:gd name="T41" fmla="*/ 242 h 1571"/>
                  <a:gd name="T42" fmla="*/ 162 w 829"/>
                  <a:gd name="T43" fmla="*/ 471 h 1571"/>
                  <a:gd name="T44" fmla="*/ 379 w 829"/>
                  <a:gd name="T45" fmla="*/ 696 h 1571"/>
                  <a:gd name="T46" fmla="*/ 465 w 829"/>
                  <a:gd name="T47" fmla="*/ 1330 h 1571"/>
                  <a:gd name="T48" fmla="*/ 701 w 829"/>
                  <a:gd name="T49" fmla="*/ 1097 h 1571"/>
                  <a:gd name="T50" fmla="*/ 465 w 829"/>
                  <a:gd name="T51" fmla="*/ 857 h 1571"/>
                  <a:gd name="T52" fmla="*/ 465 w 829"/>
                  <a:gd name="T53" fmla="*/ 1330 h 15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829" h="1571">
                    <a:moveTo>
                      <a:pt x="379" y="0"/>
                    </a:moveTo>
                    <a:cubicBezTo>
                      <a:pt x="465" y="0"/>
                      <a:pt x="465" y="0"/>
                      <a:pt x="465" y="0"/>
                    </a:cubicBezTo>
                    <a:cubicBezTo>
                      <a:pt x="465" y="122"/>
                      <a:pt x="465" y="122"/>
                      <a:pt x="465" y="122"/>
                    </a:cubicBezTo>
                    <a:cubicBezTo>
                      <a:pt x="599" y="122"/>
                      <a:pt x="703" y="165"/>
                      <a:pt x="797" y="274"/>
                    </a:cubicBezTo>
                    <a:cubicBezTo>
                      <a:pt x="696" y="360"/>
                      <a:pt x="696" y="360"/>
                      <a:pt x="696" y="360"/>
                    </a:cubicBezTo>
                    <a:cubicBezTo>
                      <a:pt x="648" y="283"/>
                      <a:pt x="565" y="240"/>
                      <a:pt x="465" y="240"/>
                    </a:cubicBezTo>
                    <a:cubicBezTo>
                      <a:pt x="465" y="719"/>
                      <a:pt x="465" y="719"/>
                      <a:pt x="465" y="719"/>
                    </a:cubicBezTo>
                    <a:cubicBezTo>
                      <a:pt x="752" y="821"/>
                      <a:pt x="829" y="934"/>
                      <a:pt x="829" y="1101"/>
                    </a:cubicBezTo>
                    <a:cubicBezTo>
                      <a:pt x="829" y="1280"/>
                      <a:pt x="691" y="1431"/>
                      <a:pt x="465" y="1449"/>
                    </a:cubicBezTo>
                    <a:cubicBezTo>
                      <a:pt x="465" y="1571"/>
                      <a:pt x="465" y="1571"/>
                      <a:pt x="465" y="1571"/>
                    </a:cubicBezTo>
                    <a:cubicBezTo>
                      <a:pt x="379" y="1571"/>
                      <a:pt x="379" y="1571"/>
                      <a:pt x="379" y="1571"/>
                    </a:cubicBezTo>
                    <a:cubicBezTo>
                      <a:pt x="379" y="1452"/>
                      <a:pt x="379" y="1452"/>
                      <a:pt x="379" y="1452"/>
                    </a:cubicBezTo>
                    <a:cubicBezTo>
                      <a:pt x="221" y="1443"/>
                      <a:pt x="81" y="1368"/>
                      <a:pt x="0" y="1255"/>
                    </a:cubicBezTo>
                    <a:cubicBezTo>
                      <a:pt x="108" y="1178"/>
                      <a:pt x="108" y="1178"/>
                      <a:pt x="108" y="1178"/>
                    </a:cubicBezTo>
                    <a:cubicBezTo>
                      <a:pt x="181" y="1269"/>
                      <a:pt x="294" y="1332"/>
                      <a:pt x="379" y="1332"/>
                    </a:cubicBezTo>
                    <a:cubicBezTo>
                      <a:pt x="379" y="832"/>
                      <a:pt x="379" y="832"/>
                      <a:pt x="379" y="832"/>
                    </a:cubicBezTo>
                    <a:cubicBezTo>
                      <a:pt x="129" y="755"/>
                      <a:pt x="33" y="640"/>
                      <a:pt x="33" y="475"/>
                    </a:cubicBezTo>
                    <a:cubicBezTo>
                      <a:pt x="33" y="290"/>
                      <a:pt x="174" y="147"/>
                      <a:pt x="379" y="125"/>
                    </a:cubicBezTo>
                    <a:lnTo>
                      <a:pt x="379" y="0"/>
                    </a:lnTo>
                    <a:close/>
                    <a:moveTo>
                      <a:pt x="379" y="696"/>
                    </a:moveTo>
                    <a:cubicBezTo>
                      <a:pt x="379" y="242"/>
                      <a:pt x="379" y="242"/>
                      <a:pt x="379" y="242"/>
                    </a:cubicBezTo>
                    <a:cubicBezTo>
                      <a:pt x="248" y="254"/>
                      <a:pt x="162" y="349"/>
                      <a:pt x="162" y="471"/>
                    </a:cubicBezTo>
                    <a:cubicBezTo>
                      <a:pt x="162" y="570"/>
                      <a:pt x="223" y="636"/>
                      <a:pt x="379" y="696"/>
                    </a:cubicBezTo>
                    <a:close/>
                    <a:moveTo>
                      <a:pt x="465" y="1330"/>
                    </a:moveTo>
                    <a:cubicBezTo>
                      <a:pt x="606" y="1329"/>
                      <a:pt x="701" y="1239"/>
                      <a:pt x="701" y="1097"/>
                    </a:cubicBezTo>
                    <a:cubicBezTo>
                      <a:pt x="701" y="990"/>
                      <a:pt x="617" y="907"/>
                      <a:pt x="465" y="857"/>
                    </a:cubicBezTo>
                    <a:lnTo>
                      <a:pt x="465" y="133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36" name="Freeform 12"/>
              <p:cNvSpPr>
                <a:spLocks noEditPoints="1"/>
              </p:cNvSpPr>
              <p:nvPr/>
            </p:nvSpPr>
            <p:spPr bwMode="auto">
              <a:xfrm>
                <a:off x="4600" y="1124"/>
                <a:ext cx="580" cy="1096"/>
              </a:xfrm>
              <a:custGeom>
                <a:avLst/>
                <a:gdLst>
                  <a:gd name="T0" fmla="*/ 162 w 354"/>
                  <a:gd name="T1" fmla="*/ 0 h 671"/>
                  <a:gd name="T2" fmla="*/ 199 w 354"/>
                  <a:gd name="T3" fmla="*/ 0 h 671"/>
                  <a:gd name="T4" fmla="*/ 199 w 354"/>
                  <a:gd name="T5" fmla="*/ 52 h 671"/>
                  <a:gd name="T6" fmla="*/ 340 w 354"/>
                  <a:gd name="T7" fmla="*/ 117 h 671"/>
                  <a:gd name="T8" fmla="*/ 297 w 354"/>
                  <a:gd name="T9" fmla="*/ 154 h 671"/>
                  <a:gd name="T10" fmla="*/ 199 w 354"/>
                  <a:gd name="T11" fmla="*/ 103 h 671"/>
                  <a:gd name="T12" fmla="*/ 199 w 354"/>
                  <a:gd name="T13" fmla="*/ 307 h 671"/>
                  <a:gd name="T14" fmla="*/ 354 w 354"/>
                  <a:gd name="T15" fmla="*/ 470 h 671"/>
                  <a:gd name="T16" fmla="*/ 199 w 354"/>
                  <a:gd name="T17" fmla="*/ 619 h 671"/>
                  <a:gd name="T18" fmla="*/ 199 w 354"/>
                  <a:gd name="T19" fmla="*/ 671 h 671"/>
                  <a:gd name="T20" fmla="*/ 162 w 354"/>
                  <a:gd name="T21" fmla="*/ 671 h 671"/>
                  <a:gd name="T22" fmla="*/ 162 w 354"/>
                  <a:gd name="T23" fmla="*/ 620 h 671"/>
                  <a:gd name="T24" fmla="*/ 0 w 354"/>
                  <a:gd name="T25" fmla="*/ 536 h 671"/>
                  <a:gd name="T26" fmla="*/ 46 w 354"/>
                  <a:gd name="T27" fmla="*/ 503 h 671"/>
                  <a:gd name="T28" fmla="*/ 162 w 354"/>
                  <a:gd name="T29" fmla="*/ 569 h 671"/>
                  <a:gd name="T30" fmla="*/ 162 w 354"/>
                  <a:gd name="T31" fmla="*/ 355 h 671"/>
                  <a:gd name="T32" fmla="*/ 14 w 354"/>
                  <a:gd name="T33" fmla="*/ 203 h 671"/>
                  <a:gd name="T34" fmla="*/ 162 w 354"/>
                  <a:gd name="T35" fmla="*/ 54 h 671"/>
                  <a:gd name="T36" fmla="*/ 162 w 354"/>
                  <a:gd name="T37" fmla="*/ 0 h 671"/>
                  <a:gd name="T38" fmla="*/ 162 w 354"/>
                  <a:gd name="T39" fmla="*/ 297 h 671"/>
                  <a:gd name="T40" fmla="*/ 162 w 354"/>
                  <a:gd name="T41" fmla="*/ 103 h 671"/>
                  <a:gd name="T42" fmla="*/ 69 w 354"/>
                  <a:gd name="T43" fmla="*/ 201 h 671"/>
                  <a:gd name="T44" fmla="*/ 162 w 354"/>
                  <a:gd name="T45" fmla="*/ 297 h 671"/>
                  <a:gd name="T46" fmla="*/ 199 w 354"/>
                  <a:gd name="T47" fmla="*/ 568 h 671"/>
                  <a:gd name="T48" fmla="*/ 300 w 354"/>
                  <a:gd name="T49" fmla="*/ 469 h 671"/>
                  <a:gd name="T50" fmla="*/ 199 w 354"/>
                  <a:gd name="T51" fmla="*/ 366 h 671"/>
                  <a:gd name="T52" fmla="*/ 199 w 354"/>
                  <a:gd name="T53" fmla="*/ 568 h 6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54" h="671">
                    <a:moveTo>
                      <a:pt x="162" y="0"/>
                    </a:moveTo>
                    <a:cubicBezTo>
                      <a:pt x="199" y="0"/>
                      <a:pt x="199" y="0"/>
                      <a:pt x="199" y="0"/>
                    </a:cubicBezTo>
                    <a:cubicBezTo>
                      <a:pt x="199" y="52"/>
                      <a:pt x="199" y="52"/>
                      <a:pt x="199" y="52"/>
                    </a:cubicBezTo>
                    <a:cubicBezTo>
                      <a:pt x="256" y="52"/>
                      <a:pt x="300" y="70"/>
                      <a:pt x="340" y="117"/>
                    </a:cubicBezTo>
                    <a:cubicBezTo>
                      <a:pt x="297" y="154"/>
                      <a:pt x="297" y="154"/>
                      <a:pt x="297" y="154"/>
                    </a:cubicBezTo>
                    <a:cubicBezTo>
                      <a:pt x="277" y="121"/>
                      <a:pt x="242" y="103"/>
                      <a:pt x="199" y="103"/>
                    </a:cubicBezTo>
                    <a:cubicBezTo>
                      <a:pt x="199" y="307"/>
                      <a:pt x="199" y="307"/>
                      <a:pt x="199" y="307"/>
                    </a:cubicBezTo>
                    <a:cubicBezTo>
                      <a:pt x="321" y="351"/>
                      <a:pt x="354" y="399"/>
                      <a:pt x="354" y="470"/>
                    </a:cubicBezTo>
                    <a:cubicBezTo>
                      <a:pt x="354" y="547"/>
                      <a:pt x="295" y="611"/>
                      <a:pt x="199" y="619"/>
                    </a:cubicBezTo>
                    <a:cubicBezTo>
                      <a:pt x="199" y="671"/>
                      <a:pt x="199" y="671"/>
                      <a:pt x="199" y="671"/>
                    </a:cubicBezTo>
                    <a:cubicBezTo>
                      <a:pt x="162" y="671"/>
                      <a:pt x="162" y="671"/>
                      <a:pt x="162" y="671"/>
                    </a:cubicBezTo>
                    <a:cubicBezTo>
                      <a:pt x="162" y="620"/>
                      <a:pt x="162" y="620"/>
                      <a:pt x="162" y="620"/>
                    </a:cubicBezTo>
                    <a:cubicBezTo>
                      <a:pt x="94" y="617"/>
                      <a:pt x="35" y="584"/>
                      <a:pt x="0" y="536"/>
                    </a:cubicBezTo>
                    <a:cubicBezTo>
                      <a:pt x="46" y="503"/>
                      <a:pt x="46" y="503"/>
                      <a:pt x="46" y="503"/>
                    </a:cubicBezTo>
                    <a:cubicBezTo>
                      <a:pt x="78" y="542"/>
                      <a:pt x="126" y="569"/>
                      <a:pt x="162" y="569"/>
                    </a:cubicBezTo>
                    <a:cubicBezTo>
                      <a:pt x="162" y="355"/>
                      <a:pt x="162" y="355"/>
                      <a:pt x="162" y="355"/>
                    </a:cubicBezTo>
                    <a:cubicBezTo>
                      <a:pt x="55" y="322"/>
                      <a:pt x="14" y="273"/>
                      <a:pt x="14" y="203"/>
                    </a:cubicBezTo>
                    <a:cubicBezTo>
                      <a:pt x="14" y="124"/>
                      <a:pt x="75" y="63"/>
                      <a:pt x="162" y="54"/>
                    </a:cubicBezTo>
                    <a:lnTo>
                      <a:pt x="162" y="0"/>
                    </a:lnTo>
                    <a:close/>
                    <a:moveTo>
                      <a:pt x="162" y="297"/>
                    </a:moveTo>
                    <a:cubicBezTo>
                      <a:pt x="162" y="103"/>
                      <a:pt x="162" y="103"/>
                      <a:pt x="162" y="103"/>
                    </a:cubicBezTo>
                    <a:cubicBezTo>
                      <a:pt x="106" y="109"/>
                      <a:pt x="69" y="149"/>
                      <a:pt x="69" y="201"/>
                    </a:cubicBezTo>
                    <a:cubicBezTo>
                      <a:pt x="69" y="244"/>
                      <a:pt x="95" y="272"/>
                      <a:pt x="162" y="297"/>
                    </a:cubicBezTo>
                    <a:close/>
                    <a:moveTo>
                      <a:pt x="199" y="568"/>
                    </a:moveTo>
                    <a:cubicBezTo>
                      <a:pt x="259" y="568"/>
                      <a:pt x="300" y="529"/>
                      <a:pt x="300" y="469"/>
                    </a:cubicBezTo>
                    <a:cubicBezTo>
                      <a:pt x="300" y="423"/>
                      <a:pt x="264" y="388"/>
                      <a:pt x="199" y="366"/>
                    </a:cubicBezTo>
                    <a:lnTo>
                      <a:pt x="199" y="568"/>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sp>
            <p:nvSpPr>
              <p:cNvPr id="137" name="Freeform 13"/>
              <p:cNvSpPr>
                <a:spLocks noEditPoints="1"/>
              </p:cNvSpPr>
              <p:nvPr/>
            </p:nvSpPr>
            <p:spPr bwMode="auto">
              <a:xfrm>
                <a:off x="2498" y="1633"/>
                <a:ext cx="580" cy="1096"/>
              </a:xfrm>
              <a:custGeom>
                <a:avLst/>
                <a:gdLst>
                  <a:gd name="T0" fmla="*/ 162 w 354"/>
                  <a:gd name="T1" fmla="*/ 0 h 671"/>
                  <a:gd name="T2" fmla="*/ 198 w 354"/>
                  <a:gd name="T3" fmla="*/ 0 h 671"/>
                  <a:gd name="T4" fmla="*/ 198 w 354"/>
                  <a:gd name="T5" fmla="*/ 52 h 671"/>
                  <a:gd name="T6" fmla="*/ 340 w 354"/>
                  <a:gd name="T7" fmla="*/ 117 h 671"/>
                  <a:gd name="T8" fmla="*/ 297 w 354"/>
                  <a:gd name="T9" fmla="*/ 154 h 671"/>
                  <a:gd name="T10" fmla="*/ 198 w 354"/>
                  <a:gd name="T11" fmla="*/ 103 h 671"/>
                  <a:gd name="T12" fmla="*/ 198 w 354"/>
                  <a:gd name="T13" fmla="*/ 307 h 671"/>
                  <a:gd name="T14" fmla="*/ 354 w 354"/>
                  <a:gd name="T15" fmla="*/ 470 h 671"/>
                  <a:gd name="T16" fmla="*/ 198 w 354"/>
                  <a:gd name="T17" fmla="*/ 619 h 671"/>
                  <a:gd name="T18" fmla="*/ 198 w 354"/>
                  <a:gd name="T19" fmla="*/ 671 h 671"/>
                  <a:gd name="T20" fmla="*/ 162 w 354"/>
                  <a:gd name="T21" fmla="*/ 671 h 671"/>
                  <a:gd name="T22" fmla="*/ 162 w 354"/>
                  <a:gd name="T23" fmla="*/ 620 h 671"/>
                  <a:gd name="T24" fmla="*/ 0 w 354"/>
                  <a:gd name="T25" fmla="*/ 536 h 671"/>
                  <a:gd name="T26" fmla="*/ 46 w 354"/>
                  <a:gd name="T27" fmla="*/ 503 h 671"/>
                  <a:gd name="T28" fmla="*/ 162 w 354"/>
                  <a:gd name="T29" fmla="*/ 569 h 671"/>
                  <a:gd name="T30" fmla="*/ 162 w 354"/>
                  <a:gd name="T31" fmla="*/ 355 h 671"/>
                  <a:gd name="T32" fmla="*/ 14 w 354"/>
                  <a:gd name="T33" fmla="*/ 203 h 671"/>
                  <a:gd name="T34" fmla="*/ 162 w 354"/>
                  <a:gd name="T35" fmla="*/ 54 h 671"/>
                  <a:gd name="T36" fmla="*/ 162 w 354"/>
                  <a:gd name="T37" fmla="*/ 0 h 671"/>
                  <a:gd name="T38" fmla="*/ 162 w 354"/>
                  <a:gd name="T39" fmla="*/ 297 h 671"/>
                  <a:gd name="T40" fmla="*/ 162 w 354"/>
                  <a:gd name="T41" fmla="*/ 103 h 671"/>
                  <a:gd name="T42" fmla="*/ 69 w 354"/>
                  <a:gd name="T43" fmla="*/ 201 h 671"/>
                  <a:gd name="T44" fmla="*/ 162 w 354"/>
                  <a:gd name="T45" fmla="*/ 297 h 671"/>
                  <a:gd name="T46" fmla="*/ 198 w 354"/>
                  <a:gd name="T47" fmla="*/ 568 h 671"/>
                  <a:gd name="T48" fmla="*/ 300 w 354"/>
                  <a:gd name="T49" fmla="*/ 469 h 671"/>
                  <a:gd name="T50" fmla="*/ 198 w 354"/>
                  <a:gd name="T51" fmla="*/ 366 h 671"/>
                  <a:gd name="T52" fmla="*/ 198 w 354"/>
                  <a:gd name="T53" fmla="*/ 568 h 6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54" h="671">
                    <a:moveTo>
                      <a:pt x="162" y="0"/>
                    </a:moveTo>
                    <a:cubicBezTo>
                      <a:pt x="198" y="0"/>
                      <a:pt x="198" y="0"/>
                      <a:pt x="198" y="0"/>
                    </a:cubicBezTo>
                    <a:cubicBezTo>
                      <a:pt x="198" y="52"/>
                      <a:pt x="198" y="52"/>
                      <a:pt x="198" y="52"/>
                    </a:cubicBezTo>
                    <a:cubicBezTo>
                      <a:pt x="256" y="52"/>
                      <a:pt x="300" y="70"/>
                      <a:pt x="340" y="117"/>
                    </a:cubicBezTo>
                    <a:cubicBezTo>
                      <a:pt x="297" y="154"/>
                      <a:pt x="297" y="154"/>
                      <a:pt x="297" y="154"/>
                    </a:cubicBezTo>
                    <a:cubicBezTo>
                      <a:pt x="277" y="121"/>
                      <a:pt x="241" y="103"/>
                      <a:pt x="198" y="103"/>
                    </a:cubicBezTo>
                    <a:cubicBezTo>
                      <a:pt x="198" y="307"/>
                      <a:pt x="198" y="307"/>
                      <a:pt x="198" y="307"/>
                    </a:cubicBezTo>
                    <a:cubicBezTo>
                      <a:pt x="321" y="351"/>
                      <a:pt x="354" y="399"/>
                      <a:pt x="354" y="470"/>
                    </a:cubicBezTo>
                    <a:cubicBezTo>
                      <a:pt x="354" y="547"/>
                      <a:pt x="295" y="611"/>
                      <a:pt x="198" y="619"/>
                    </a:cubicBezTo>
                    <a:cubicBezTo>
                      <a:pt x="198" y="671"/>
                      <a:pt x="198" y="671"/>
                      <a:pt x="198" y="671"/>
                    </a:cubicBezTo>
                    <a:cubicBezTo>
                      <a:pt x="162" y="671"/>
                      <a:pt x="162" y="671"/>
                      <a:pt x="162" y="671"/>
                    </a:cubicBezTo>
                    <a:cubicBezTo>
                      <a:pt x="162" y="620"/>
                      <a:pt x="162" y="620"/>
                      <a:pt x="162" y="620"/>
                    </a:cubicBezTo>
                    <a:cubicBezTo>
                      <a:pt x="94" y="617"/>
                      <a:pt x="35" y="584"/>
                      <a:pt x="0" y="536"/>
                    </a:cubicBezTo>
                    <a:cubicBezTo>
                      <a:pt x="46" y="503"/>
                      <a:pt x="46" y="503"/>
                      <a:pt x="46" y="503"/>
                    </a:cubicBezTo>
                    <a:cubicBezTo>
                      <a:pt x="77" y="542"/>
                      <a:pt x="126" y="569"/>
                      <a:pt x="162" y="569"/>
                    </a:cubicBezTo>
                    <a:cubicBezTo>
                      <a:pt x="162" y="355"/>
                      <a:pt x="162" y="355"/>
                      <a:pt x="162" y="355"/>
                    </a:cubicBezTo>
                    <a:cubicBezTo>
                      <a:pt x="55" y="322"/>
                      <a:pt x="14" y="273"/>
                      <a:pt x="14" y="203"/>
                    </a:cubicBezTo>
                    <a:cubicBezTo>
                      <a:pt x="14" y="124"/>
                      <a:pt x="74" y="63"/>
                      <a:pt x="162" y="54"/>
                    </a:cubicBezTo>
                    <a:lnTo>
                      <a:pt x="162" y="0"/>
                    </a:lnTo>
                    <a:close/>
                    <a:moveTo>
                      <a:pt x="162" y="297"/>
                    </a:moveTo>
                    <a:cubicBezTo>
                      <a:pt x="162" y="103"/>
                      <a:pt x="162" y="103"/>
                      <a:pt x="162" y="103"/>
                    </a:cubicBezTo>
                    <a:cubicBezTo>
                      <a:pt x="106" y="109"/>
                      <a:pt x="69" y="149"/>
                      <a:pt x="69" y="201"/>
                    </a:cubicBezTo>
                    <a:cubicBezTo>
                      <a:pt x="69" y="244"/>
                      <a:pt x="95" y="272"/>
                      <a:pt x="162" y="297"/>
                    </a:cubicBezTo>
                    <a:close/>
                    <a:moveTo>
                      <a:pt x="198" y="568"/>
                    </a:moveTo>
                    <a:cubicBezTo>
                      <a:pt x="259" y="568"/>
                      <a:pt x="300" y="529"/>
                      <a:pt x="300" y="469"/>
                    </a:cubicBezTo>
                    <a:cubicBezTo>
                      <a:pt x="300" y="423"/>
                      <a:pt x="264" y="388"/>
                      <a:pt x="198" y="366"/>
                    </a:cubicBezTo>
                    <a:lnTo>
                      <a:pt x="198" y="568"/>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2"/>
                  </a:solidFill>
                </a:endParaRPr>
              </a:p>
            </p:txBody>
          </p:sp>
        </p:grpSp>
      </p:grpSp>
      <p:grpSp>
        <p:nvGrpSpPr>
          <p:cNvPr id="157" name="Group 156"/>
          <p:cNvGrpSpPr/>
          <p:nvPr/>
        </p:nvGrpSpPr>
        <p:grpSpPr>
          <a:xfrm>
            <a:off x="8510568" y="2122952"/>
            <a:ext cx="590481" cy="716456"/>
            <a:chOff x="5174275" y="2299921"/>
            <a:chExt cx="1186091" cy="1439135"/>
          </a:xfrm>
        </p:grpSpPr>
        <p:sp>
          <p:nvSpPr>
            <p:cNvPr id="158" name="Freeform 19"/>
            <p:cNvSpPr>
              <a:spLocks/>
            </p:cNvSpPr>
            <p:nvPr/>
          </p:nvSpPr>
          <p:spPr bwMode="auto">
            <a:xfrm>
              <a:off x="5174275" y="2299921"/>
              <a:ext cx="1011491" cy="1341899"/>
            </a:xfrm>
            <a:custGeom>
              <a:avLst/>
              <a:gdLst>
                <a:gd name="T0" fmla="*/ 2746 w 2746"/>
                <a:gd name="T1" fmla="*/ 0 h 3643"/>
                <a:gd name="T2" fmla="*/ 2746 w 2746"/>
                <a:gd name="T3" fmla="*/ 225 h 3643"/>
                <a:gd name="T4" fmla="*/ 2654 w 2746"/>
                <a:gd name="T5" fmla="*/ 225 h 3643"/>
                <a:gd name="T6" fmla="*/ 2654 w 2746"/>
                <a:gd name="T7" fmla="*/ 91 h 3643"/>
                <a:gd name="T8" fmla="*/ 92 w 2746"/>
                <a:gd name="T9" fmla="*/ 91 h 3643"/>
                <a:gd name="T10" fmla="*/ 92 w 2746"/>
                <a:gd name="T11" fmla="*/ 3327 h 3643"/>
                <a:gd name="T12" fmla="*/ 308 w 2746"/>
                <a:gd name="T13" fmla="*/ 3327 h 3643"/>
                <a:gd name="T14" fmla="*/ 308 w 2746"/>
                <a:gd name="T15" fmla="*/ 3552 h 3643"/>
                <a:gd name="T16" fmla="*/ 462 w 2746"/>
                <a:gd name="T17" fmla="*/ 3552 h 3643"/>
                <a:gd name="T18" fmla="*/ 462 w 2746"/>
                <a:gd name="T19" fmla="*/ 3643 h 3643"/>
                <a:gd name="T20" fmla="*/ 216 w 2746"/>
                <a:gd name="T21" fmla="*/ 3643 h 3643"/>
                <a:gd name="T22" fmla="*/ 216 w 2746"/>
                <a:gd name="T23" fmla="*/ 3418 h 3643"/>
                <a:gd name="T24" fmla="*/ 0 w 2746"/>
                <a:gd name="T25" fmla="*/ 3418 h 3643"/>
                <a:gd name="T26" fmla="*/ 0 w 2746"/>
                <a:gd name="T27" fmla="*/ 0 h 3643"/>
                <a:gd name="T28" fmla="*/ 2746 w 2746"/>
                <a:gd name="T29" fmla="*/ 0 h 36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746" h="3643">
                  <a:moveTo>
                    <a:pt x="2746" y="0"/>
                  </a:moveTo>
                  <a:lnTo>
                    <a:pt x="2746" y="225"/>
                  </a:lnTo>
                  <a:lnTo>
                    <a:pt x="2654" y="225"/>
                  </a:lnTo>
                  <a:lnTo>
                    <a:pt x="2654" y="91"/>
                  </a:lnTo>
                  <a:lnTo>
                    <a:pt x="92" y="91"/>
                  </a:lnTo>
                  <a:lnTo>
                    <a:pt x="92" y="3327"/>
                  </a:lnTo>
                  <a:lnTo>
                    <a:pt x="308" y="3327"/>
                  </a:lnTo>
                  <a:lnTo>
                    <a:pt x="308" y="3552"/>
                  </a:lnTo>
                  <a:lnTo>
                    <a:pt x="462" y="3552"/>
                  </a:lnTo>
                  <a:lnTo>
                    <a:pt x="462" y="3643"/>
                  </a:lnTo>
                  <a:lnTo>
                    <a:pt x="216" y="3643"/>
                  </a:lnTo>
                  <a:lnTo>
                    <a:pt x="216" y="3418"/>
                  </a:lnTo>
                  <a:lnTo>
                    <a:pt x="0" y="3418"/>
                  </a:lnTo>
                  <a:lnTo>
                    <a:pt x="0" y="0"/>
                  </a:lnTo>
                  <a:lnTo>
                    <a:pt x="2746"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grpSp>
          <p:nvGrpSpPr>
            <p:cNvPr id="159" name="Group 158"/>
            <p:cNvGrpSpPr/>
            <p:nvPr/>
          </p:nvGrpSpPr>
          <p:grpSpPr>
            <a:xfrm>
              <a:off x="5253838" y="2382800"/>
              <a:ext cx="1106528" cy="1356256"/>
              <a:chOff x="5253838" y="2382800"/>
              <a:chExt cx="1106528" cy="1356256"/>
            </a:xfrm>
          </p:grpSpPr>
          <p:sp>
            <p:nvSpPr>
              <p:cNvPr id="160" name="Freeform 17"/>
              <p:cNvSpPr>
                <a:spLocks noEditPoints="1"/>
              </p:cNvSpPr>
              <p:nvPr/>
            </p:nvSpPr>
            <p:spPr bwMode="auto">
              <a:xfrm>
                <a:off x="5253838" y="2382800"/>
                <a:ext cx="1102105" cy="1349267"/>
              </a:xfrm>
              <a:custGeom>
                <a:avLst/>
                <a:gdLst>
                  <a:gd name="T0" fmla="*/ 2746 w 2992"/>
                  <a:gd name="T1" fmla="*/ 244 h 3663"/>
                  <a:gd name="T2" fmla="*/ 2746 w 2992"/>
                  <a:gd name="T3" fmla="*/ 0 h 3663"/>
                  <a:gd name="T4" fmla="*/ 0 w 2992"/>
                  <a:gd name="T5" fmla="*/ 0 h 3663"/>
                  <a:gd name="T6" fmla="*/ 0 w 2992"/>
                  <a:gd name="T7" fmla="*/ 3102 h 3663"/>
                  <a:gd name="T8" fmla="*/ 92 w 2992"/>
                  <a:gd name="T9" fmla="*/ 3102 h 3663"/>
                  <a:gd name="T10" fmla="*/ 92 w 2992"/>
                  <a:gd name="T11" fmla="*/ 91 h 3663"/>
                  <a:gd name="T12" fmla="*/ 2655 w 2992"/>
                  <a:gd name="T13" fmla="*/ 91 h 3663"/>
                  <a:gd name="T14" fmla="*/ 2655 w 2992"/>
                  <a:gd name="T15" fmla="*/ 244 h 3663"/>
                  <a:gd name="T16" fmla="*/ 246 w 2992"/>
                  <a:gd name="T17" fmla="*/ 244 h 3663"/>
                  <a:gd name="T18" fmla="*/ 246 w 2992"/>
                  <a:gd name="T19" fmla="*/ 3663 h 3663"/>
                  <a:gd name="T20" fmla="*/ 2409 w 2992"/>
                  <a:gd name="T21" fmla="*/ 3663 h 3663"/>
                  <a:gd name="T22" fmla="*/ 2499 w 2992"/>
                  <a:gd name="T23" fmla="*/ 3572 h 3663"/>
                  <a:gd name="T24" fmla="*/ 2900 w 2992"/>
                  <a:gd name="T25" fmla="*/ 3167 h 3663"/>
                  <a:gd name="T26" fmla="*/ 2992 w 2992"/>
                  <a:gd name="T27" fmla="*/ 3074 h 3663"/>
                  <a:gd name="T28" fmla="*/ 2992 w 2992"/>
                  <a:gd name="T29" fmla="*/ 244 h 3663"/>
                  <a:gd name="T30" fmla="*/ 2746 w 2992"/>
                  <a:gd name="T31" fmla="*/ 244 h 3663"/>
                  <a:gd name="T32" fmla="*/ 2370 w 2992"/>
                  <a:gd name="T33" fmla="*/ 3572 h 3663"/>
                  <a:gd name="T34" fmla="*/ 338 w 2992"/>
                  <a:gd name="T35" fmla="*/ 3572 h 3663"/>
                  <a:gd name="T36" fmla="*/ 338 w 2992"/>
                  <a:gd name="T37" fmla="*/ 336 h 3663"/>
                  <a:gd name="T38" fmla="*/ 2900 w 2992"/>
                  <a:gd name="T39" fmla="*/ 336 h 3663"/>
                  <a:gd name="T40" fmla="*/ 2900 w 2992"/>
                  <a:gd name="T41" fmla="*/ 3037 h 3663"/>
                  <a:gd name="T42" fmla="*/ 2370 w 2992"/>
                  <a:gd name="T43" fmla="*/ 3572 h 36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992" h="3663">
                    <a:moveTo>
                      <a:pt x="2746" y="244"/>
                    </a:moveTo>
                    <a:lnTo>
                      <a:pt x="2746" y="0"/>
                    </a:lnTo>
                    <a:lnTo>
                      <a:pt x="0" y="0"/>
                    </a:lnTo>
                    <a:lnTo>
                      <a:pt x="0" y="3102"/>
                    </a:lnTo>
                    <a:lnTo>
                      <a:pt x="92" y="3102"/>
                    </a:lnTo>
                    <a:lnTo>
                      <a:pt x="92" y="91"/>
                    </a:lnTo>
                    <a:lnTo>
                      <a:pt x="2655" y="91"/>
                    </a:lnTo>
                    <a:lnTo>
                      <a:pt x="2655" y="244"/>
                    </a:lnTo>
                    <a:lnTo>
                      <a:pt x="246" y="244"/>
                    </a:lnTo>
                    <a:lnTo>
                      <a:pt x="246" y="3663"/>
                    </a:lnTo>
                    <a:lnTo>
                      <a:pt x="2409" y="3663"/>
                    </a:lnTo>
                    <a:lnTo>
                      <a:pt x="2499" y="3572"/>
                    </a:lnTo>
                    <a:lnTo>
                      <a:pt x="2900" y="3167"/>
                    </a:lnTo>
                    <a:lnTo>
                      <a:pt x="2992" y="3074"/>
                    </a:lnTo>
                    <a:lnTo>
                      <a:pt x="2992" y="244"/>
                    </a:lnTo>
                    <a:lnTo>
                      <a:pt x="2746" y="244"/>
                    </a:lnTo>
                    <a:close/>
                    <a:moveTo>
                      <a:pt x="2370" y="3572"/>
                    </a:moveTo>
                    <a:lnTo>
                      <a:pt x="338" y="3572"/>
                    </a:lnTo>
                    <a:lnTo>
                      <a:pt x="338" y="336"/>
                    </a:lnTo>
                    <a:lnTo>
                      <a:pt x="2900" y="336"/>
                    </a:lnTo>
                    <a:lnTo>
                      <a:pt x="2900" y="3037"/>
                    </a:lnTo>
                    <a:lnTo>
                      <a:pt x="2370" y="3572"/>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61" name="Rectangle 20"/>
              <p:cNvSpPr>
                <a:spLocks noChangeArrowheads="1"/>
              </p:cNvSpPr>
              <p:nvPr/>
            </p:nvSpPr>
            <p:spPr bwMode="auto">
              <a:xfrm>
                <a:off x="5479637" y="2625910"/>
                <a:ext cx="759907" cy="21733"/>
              </a:xfrm>
              <a:prstGeom prst="rect">
                <a:avLst/>
              </a:pr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sp>
            <p:nvSpPr>
              <p:cNvPr id="162" name="Rectangle 21"/>
              <p:cNvSpPr>
                <a:spLocks noChangeArrowheads="1"/>
              </p:cNvSpPr>
              <p:nvPr/>
            </p:nvSpPr>
            <p:spPr bwMode="auto">
              <a:xfrm>
                <a:off x="5479637" y="2695898"/>
                <a:ext cx="759907" cy="21364"/>
              </a:xfrm>
              <a:prstGeom prst="rect">
                <a:avLst/>
              </a:prstGeom>
              <a:solidFill>
                <a:schemeClr val="bg1"/>
              </a:solid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63" name="Rectangle 22"/>
              <p:cNvSpPr>
                <a:spLocks noChangeArrowheads="1"/>
              </p:cNvSpPr>
              <p:nvPr/>
            </p:nvSpPr>
            <p:spPr bwMode="auto">
              <a:xfrm>
                <a:off x="5479637" y="2760728"/>
                <a:ext cx="759907" cy="21364"/>
              </a:xfrm>
              <a:prstGeom prst="rect">
                <a:avLst/>
              </a:prstGeom>
              <a:solidFill>
                <a:schemeClr val="bg1"/>
              </a:solid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64" name="Rectangle 23"/>
              <p:cNvSpPr>
                <a:spLocks noChangeArrowheads="1"/>
              </p:cNvSpPr>
              <p:nvPr/>
            </p:nvSpPr>
            <p:spPr bwMode="auto">
              <a:xfrm>
                <a:off x="5479637" y="2830345"/>
                <a:ext cx="759907" cy="21733"/>
              </a:xfrm>
              <a:prstGeom prst="rect">
                <a:avLst/>
              </a:prstGeom>
              <a:solidFill>
                <a:schemeClr val="bg1"/>
              </a:solid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65" name="Rectangle 24"/>
              <p:cNvSpPr>
                <a:spLocks noChangeArrowheads="1"/>
              </p:cNvSpPr>
              <p:nvPr/>
            </p:nvSpPr>
            <p:spPr bwMode="auto">
              <a:xfrm>
                <a:off x="5479637" y="2907330"/>
                <a:ext cx="759907" cy="21364"/>
              </a:xfrm>
              <a:prstGeom prst="rect">
                <a:avLst/>
              </a:prstGeom>
              <a:solidFill>
                <a:schemeClr val="bg1"/>
              </a:solid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66" name="Rectangle 25"/>
              <p:cNvSpPr>
                <a:spLocks noChangeArrowheads="1"/>
              </p:cNvSpPr>
              <p:nvPr/>
            </p:nvSpPr>
            <p:spPr bwMode="auto">
              <a:xfrm>
                <a:off x="5479637" y="2976950"/>
                <a:ext cx="759907" cy="21733"/>
              </a:xfrm>
              <a:prstGeom prst="rect">
                <a:avLst/>
              </a:pr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sp>
            <p:nvSpPr>
              <p:cNvPr id="167" name="Rectangle 26"/>
              <p:cNvSpPr>
                <a:spLocks noChangeArrowheads="1"/>
              </p:cNvSpPr>
              <p:nvPr/>
            </p:nvSpPr>
            <p:spPr bwMode="auto">
              <a:xfrm>
                <a:off x="5479637" y="3041779"/>
                <a:ext cx="759907" cy="21733"/>
              </a:xfrm>
              <a:prstGeom prst="rect">
                <a:avLst/>
              </a:prstGeom>
              <a:solidFill>
                <a:schemeClr val="bg1"/>
              </a:solid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68" name="Rectangle 27"/>
              <p:cNvSpPr>
                <a:spLocks noChangeArrowheads="1"/>
              </p:cNvSpPr>
              <p:nvPr/>
            </p:nvSpPr>
            <p:spPr bwMode="auto">
              <a:xfrm>
                <a:off x="5479637" y="3111396"/>
                <a:ext cx="759907" cy="21733"/>
              </a:xfrm>
              <a:prstGeom prst="rect">
                <a:avLst/>
              </a:prstGeom>
              <a:solidFill>
                <a:schemeClr val="bg1"/>
              </a:solid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69" name="Rectangle 28"/>
              <p:cNvSpPr>
                <a:spLocks noChangeArrowheads="1"/>
              </p:cNvSpPr>
              <p:nvPr/>
            </p:nvSpPr>
            <p:spPr bwMode="auto">
              <a:xfrm>
                <a:off x="5479637" y="3190592"/>
                <a:ext cx="759907" cy="21733"/>
              </a:xfrm>
              <a:prstGeom prst="rect">
                <a:avLst/>
              </a:prstGeom>
              <a:solidFill>
                <a:schemeClr val="bg1"/>
              </a:solid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70" name="Rectangle 29"/>
              <p:cNvSpPr>
                <a:spLocks noChangeArrowheads="1"/>
              </p:cNvSpPr>
              <p:nvPr/>
            </p:nvSpPr>
            <p:spPr bwMode="auto">
              <a:xfrm>
                <a:off x="5479637" y="3267577"/>
                <a:ext cx="759907" cy="21733"/>
              </a:xfrm>
              <a:prstGeom prst="rect">
                <a:avLst/>
              </a:prstGeom>
              <a:solidFill>
                <a:schemeClr val="bg1"/>
              </a:solid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71" name="Rectangle 30"/>
              <p:cNvSpPr>
                <a:spLocks noChangeArrowheads="1"/>
              </p:cNvSpPr>
              <p:nvPr/>
            </p:nvSpPr>
            <p:spPr bwMode="auto">
              <a:xfrm>
                <a:off x="5479637" y="3337195"/>
                <a:ext cx="759907" cy="21733"/>
              </a:xfrm>
              <a:prstGeom prst="rect">
                <a:avLst/>
              </a:prstGeom>
              <a:solidFill>
                <a:schemeClr val="bg1"/>
              </a:solid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72" name="Rectangle 31"/>
              <p:cNvSpPr>
                <a:spLocks noChangeArrowheads="1"/>
              </p:cNvSpPr>
              <p:nvPr/>
            </p:nvSpPr>
            <p:spPr bwMode="auto">
              <a:xfrm>
                <a:off x="5479637" y="3402393"/>
                <a:ext cx="759907" cy="21364"/>
              </a:xfrm>
              <a:prstGeom prst="rect">
                <a:avLst/>
              </a:prstGeom>
              <a:solidFill>
                <a:schemeClr val="bg1"/>
              </a:solid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73" name="Rectangle 32"/>
              <p:cNvSpPr>
                <a:spLocks noChangeArrowheads="1"/>
              </p:cNvSpPr>
              <p:nvPr/>
            </p:nvSpPr>
            <p:spPr bwMode="auto">
              <a:xfrm>
                <a:off x="5479637" y="3472012"/>
                <a:ext cx="759907" cy="21733"/>
              </a:xfrm>
              <a:prstGeom prst="rect">
                <a:avLst/>
              </a:prstGeom>
              <a:solidFill>
                <a:schemeClr val="bg1"/>
              </a:solid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74" name="Rectangle 33"/>
              <p:cNvSpPr>
                <a:spLocks noChangeArrowheads="1"/>
              </p:cNvSpPr>
              <p:nvPr/>
            </p:nvSpPr>
            <p:spPr bwMode="auto">
              <a:xfrm>
                <a:off x="5479637" y="3539052"/>
                <a:ext cx="759907" cy="21733"/>
              </a:xfrm>
              <a:prstGeom prst="rect">
                <a:avLst/>
              </a:prstGeom>
              <a:solidFill>
                <a:schemeClr val="bg1"/>
              </a:solid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75" name="Freeform 18"/>
              <p:cNvSpPr>
                <a:spLocks/>
              </p:cNvSpPr>
              <p:nvPr/>
            </p:nvSpPr>
            <p:spPr bwMode="auto">
              <a:xfrm rot="10800000">
                <a:off x="6133538" y="3509962"/>
                <a:ext cx="226828" cy="229094"/>
              </a:xfrm>
              <a:custGeom>
                <a:avLst/>
                <a:gdLst>
                  <a:gd name="T0" fmla="*/ 401 w 401"/>
                  <a:gd name="T1" fmla="*/ 0 h 405"/>
                  <a:gd name="T2" fmla="*/ 401 w 401"/>
                  <a:gd name="T3" fmla="*/ 405 h 405"/>
                  <a:gd name="T4" fmla="*/ 0 w 401"/>
                  <a:gd name="T5" fmla="*/ 405 h 405"/>
                  <a:gd name="T6" fmla="*/ 401 w 401"/>
                  <a:gd name="T7" fmla="*/ 0 h 405"/>
                </a:gdLst>
                <a:ahLst/>
                <a:cxnLst>
                  <a:cxn ang="0">
                    <a:pos x="T0" y="T1"/>
                  </a:cxn>
                  <a:cxn ang="0">
                    <a:pos x="T2" y="T3"/>
                  </a:cxn>
                  <a:cxn ang="0">
                    <a:pos x="T4" y="T5"/>
                  </a:cxn>
                  <a:cxn ang="0">
                    <a:pos x="T6" y="T7"/>
                  </a:cxn>
                </a:cxnLst>
                <a:rect l="0" t="0" r="r" b="b"/>
                <a:pathLst>
                  <a:path w="401" h="405">
                    <a:moveTo>
                      <a:pt x="401" y="0"/>
                    </a:moveTo>
                    <a:lnTo>
                      <a:pt x="401" y="405"/>
                    </a:lnTo>
                    <a:lnTo>
                      <a:pt x="0" y="405"/>
                    </a:lnTo>
                    <a:lnTo>
                      <a:pt x="401" y="0"/>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grpSp>
      </p:grpSp>
      <p:grpSp>
        <p:nvGrpSpPr>
          <p:cNvPr id="6" name="Group 5"/>
          <p:cNvGrpSpPr/>
          <p:nvPr/>
        </p:nvGrpSpPr>
        <p:grpSpPr>
          <a:xfrm>
            <a:off x="5538465" y="3937116"/>
            <a:ext cx="1113495" cy="1113496"/>
            <a:chOff x="5343415" y="3816644"/>
            <a:chExt cx="1113495" cy="1113496"/>
          </a:xfrm>
        </p:grpSpPr>
        <p:sp>
          <p:nvSpPr>
            <p:cNvPr id="129" name="Oval 5"/>
            <p:cNvSpPr>
              <a:spLocks noChangeArrowheads="1"/>
            </p:cNvSpPr>
            <p:nvPr/>
          </p:nvSpPr>
          <p:spPr bwMode="gray">
            <a:xfrm>
              <a:off x="5343415" y="3816644"/>
              <a:ext cx="1113495" cy="1113496"/>
            </a:xfrm>
            <a:prstGeom prst="ellipse">
              <a:avLst/>
            </a:prstGeom>
            <a:solidFill>
              <a:schemeClr val="tx1"/>
            </a:solidFill>
            <a:ln w="57150">
              <a:solidFill>
                <a:srgbClr val="FDBA30"/>
              </a:solidFill>
              <a:round/>
              <a:headEnd/>
              <a:tailEnd/>
            </a:ln>
          </p:spPr>
          <p:txBody>
            <a:bodyPr vert="horz" wrap="square" lIns="91416" tIns="45708" rIns="91416" bIns="45708" numCol="1" anchor="t" anchorCtr="0" compatLnSpc="1">
              <a:prstTxWarp prst="textNoShape">
                <a:avLst/>
              </a:prstTxWarp>
            </a:bodyPr>
            <a:lstStyle/>
            <a:p>
              <a:pPr defTabSz="914171"/>
              <a:endParaRPr lang="en-CA" kern="0">
                <a:solidFill>
                  <a:srgbClr val="404040"/>
                </a:solidFill>
              </a:endParaRPr>
            </a:p>
          </p:txBody>
        </p:sp>
        <p:grpSp>
          <p:nvGrpSpPr>
            <p:cNvPr id="176" name="Group 175"/>
            <p:cNvGrpSpPr/>
            <p:nvPr/>
          </p:nvGrpSpPr>
          <p:grpSpPr>
            <a:xfrm>
              <a:off x="5575088" y="3931702"/>
              <a:ext cx="684923" cy="844217"/>
              <a:chOff x="8573377" y="2997199"/>
              <a:chExt cx="618415" cy="762241"/>
            </a:xfrm>
          </p:grpSpPr>
          <p:sp>
            <p:nvSpPr>
              <p:cNvPr id="177" name="Freeform 53"/>
              <p:cNvSpPr>
                <a:spLocks/>
              </p:cNvSpPr>
              <p:nvPr/>
            </p:nvSpPr>
            <p:spPr bwMode="auto">
              <a:xfrm rot="21272075">
                <a:off x="8573377" y="3063507"/>
                <a:ext cx="618415" cy="695933"/>
              </a:xfrm>
              <a:custGeom>
                <a:avLst/>
                <a:gdLst>
                  <a:gd name="T0" fmla="*/ 527 w 982"/>
                  <a:gd name="T1" fmla="*/ 66 h 1104"/>
                  <a:gd name="T2" fmla="*/ 397 w 982"/>
                  <a:gd name="T3" fmla="*/ 16 h 1104"/>
                  <a:gd name="T4" fmla="*/ 294 w 982"/>
                  <a:gd name="T5" fmla="*/ 62 h 1104"/>
                  <a:gd name="T6" fmla="*/ 16 w 982"/>
                  <a:gd name="T7" fmla="*/ 784 h 1104"/>
                  <a:gd name="T8" fmla="*/ 62 w 982"/>
                  <a:gd name="T9" fmla="*/ 887 h 1104"/>
                  <a:gd name="T10" fmla="*/ 585 w 982"/>
                  <a:gd name="T11" fmla="*/ 1088 h 1104"/>
                  <a:gd name="T12" fmla="*/ 688 w 982"/>
                  <a:gd name="T13" fmla="*/ 1042 h 1104"/>
                  <a:gd name="T14" fmla="*/ 966 w 982"/>
                  <a:gd name="T15" fmla="*/ 321 h 1104"/>
                  <a:gd name="T16" fmla="*/ 920 w 982"/>
                  <a:gd name="T17" fmla="*/ 218 h 1104"/>
                  <a:gd name="T18" fmla="*/ 790 w 982"/>
                  <a:gd name="T19" fmla="*/ 168 h 1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82" h="1104">
                    <a:moveTo>
                      <a:pt x="527" y="66"/>
                    </a:moveTo>
                    <a:cubicBezTo>
                      <a:pt x="397" y="16"/>
                      <a:pt x="397" y="16"/>
                      <a:pt x="397" y="16"/>
                    </a:cubicBezTo>
                    <a:cubicBezTo>
                      <a:pt x="356" y="0"/>
                      <a:pt x="310" y="21"/>
                      <a:pt x="294" y="62"/>
                    </a:cubicBezTo>
                    <a:cubicBezTo>
                      <a:pt x="16" y="784"/>
                      <a:pt x="16" y="784"/>
                      <a:pt x="16" y="784"/>
                    </a:cubicBezTo>
                    <a:cubicBezTo>
                      <a:pt x="0" y="825"/>
                      <a:pt x="21" y="871"/>
                      <a:pt x="62" y="887"/>
                    </a:cubicBezTo>
                    <a:cubicBezTo>
                      <a:pt x="585" y="1088"/>
                      <a:pt x="585" y="1088"/>
                      <a:pt x="585" y="1088"/>
                    </a:cubicBezTo>
                    <a:cubicBezTo>
                      <a:pt x="626" y="1104"/>
                      <a:pt x="672" y="1084"/>
                      <a:pt x="688" y="1042"/>
                    </a:cubicBezTo>
                    <a:cubicBezTo>
                      <a:pt x="966" y="321"/>
                      <a:pt x="966" y="321"/>
                      <a:pt x="966" y="321"/>
                    </a:cubicBezTo>
                    <a:cubicBezTo>
                      <a:pt x="982" y="280"/>
                      <a:pt x="961" y="233"/>
                      <a:pt x="920" y="218"/>
                    </a:cubicBezTo>
                    <a:cubicBezTo>
                      <a:pt x="790" y="168"/>
                      <a:pt x="790" y="168"/>
                      <a:pt x="790" y="168"/>
                    </a:cubicBezTo>
                  </a:path>
                </a:pathLst>
              </a:custGeom>
              <a:solidFill>
                <a:schemeClr val="tx1"/>
              </a:solidFill>
              <a:ln w="31750" cap="flat">
                <a:solidFill>
                  <a:schemeClr val="bg2"/>
                </a:solidFill>
                <a:prstDash val="solid"/>
                <a:miter lim="800000"/>
                <a:headEnd/>
                <a:tailEnd/>
              </a:ln>
              <a:extLst/>
            </p:spPr>
            <p:txBody>
              <a:bodyPr vert="horz" wrap="square" lIns="91440" tIns="45720" rIns="91440" bIns="45720" numCol="1" anchor="t" anchorCtr="0" compatLnSpc="1">
                <a:prstTxWarp prst="textNoShape">
                  <a:avLst/>
                </a:prstTxWarp>
              </a:bodyPr>
              <a:lstStyle/>
              <a:p>
                <a:pPr>
                  <a:defRPr/>
                </a:pPr>
                <a:endParaRPr lang="en-US" kern="0">
                  <a:solidFill>
                    <a:sysClr val="windowText" lastClr="000000"/>
                  </a:solidFill>
                </a:endParaRPr>
              </a:p>
            </p:txBody>
          </p:sp>
          <p:sp>
            <p:nvSpPr>
              <p:cNvPr id="178" name="Line 54"/>
              <p:cNvSpPr>
                <a:spLocks noChangeShapeType="1"/>
              </p:cNvSpPr>
              <p:nvPr/>
            </p:nvSpPr>
            <p:spPr bwMode="auto">
              <a:xfrm rot="21272075">
                <a:off x="8645999" y="3427081"/>
                <a:ext cx="419825" cy="161136"/>
              </a:xfrm>
              <a:prstGeom prst="line">
                <a:avLst/>
              </a:prstGeom>
              <a:solidFill>
                <a:schemeClr val="bg2"/>
              </a:solidFill>
              <a:ln w="31750" cap="flat">
                <a:solidFill>
                  <a:schemeClr val="bg2"/>
                </a:solidFill>
                <a:prstDash val="solid"/>
                <a:miter lim="800000"/>
                <a:headEnd/>
                <a:tailEnd/>
              </a:ln>
              <a:extLst/>
            </p:spPr>
            <p:txBody>
              <a:bodyPr vert="horz" wrap="square" lIns="91440" tIns="45720" rIns="91440" bIns="45720" numCol="1" anchor="t" anchorCtr="0" compatLnSpc="1">
                <a:prstTxWarp prst="textNoShape">
                  <a:avLst/>
                </a:prstTxWarp>
              </a:bodyPr>
              <a:lstStyle/>
              <a:p>
                <a:pPr>
                  <a:defRPr/>
                </a:pPr>
                <a:endParaRPr lang="en-US" kern="0">
                  <a:solidFill>
                    <a:sysClr val="windowText" lastClr="000000"/>
                  </a:solidFill>
                </a:endParaRPr>
              </a:p>
            </p:txBody>
          </p:sp>
          <p:sp>
            <p:nvSpPr>
              <p:cNvPr id="179" name="Line 55"/>
              <p:cNvSpPr>
                <a:spLocks noChangeShapeType="1"/>
              </p:cNvSpPr>
              <p:nvPr/>
            </p:nvSpPr>
            <p:spPr bwMode="auto">
              <a:xfrm rot="21272075">
                <a:off x="8835032" y="3591692"/>
                <a:ext cx="125425" cy="47905"/>
              </a:xfrm>
              <a:prstGeom prst="line">
                <a:avLst/>
              </a:prstGeom>
              <a:solidFill>
                <a:schemeClr val="bg2"/>
              </a:solidFill>
              <a:ln w="31750" cap="rnd">
                <a:solidFill>
                  <a:schemeClr val="bg2"/>
                </a:solidFill>
                <a:prstDash val="solid"/>
                <a:round/>
                <a:headEnd/>
                <a:tailEnd/>
              </a:ln>
              <a:extLst/>
            </p:spPr>
            <p:txBody>
              <a:bodyPr vert="horz" wrap="square" lIns="91440" tIns="45720" rIns="91440" bIns="45720" numCol="1" anchor="t" anchorCtr="0" compatLnSpc="1">
                <a:prstTxWarp prst="textNoShape">
                  <a:avLst/>
                </a:prstTxWarp>
              </a:bodyPr>
              <a:lstStyle/>
              <a:p>
                <a:pPr>
                  <a:defRPr/>
                </a:pPr>
                <a:endParaRPr lang="en-US" kern="0">
                  <a:solidFill>
                    <a:sysClr val="windowText" lastClr="000000"/>
                  </a:solidFill>
                </a:endParaRPr>
              </a:p>
            </p:txBody>
          </p:sp>
          <p:sp>
            <p:nvSpPr>
              <p:cNvPr id="180" name="Line 56"/>
              <p:cNvSpPr>
                <a:spLocks noChangeShapeType="1"/>
              </p:cNvSpPr>
              <p:nvPr/>
            </p:nvSpPr>
            <p:spPr bwMode="auto">
              <a:xfrm rot="21272075">
                <a:off x="8700962" y="3557590"/>
                <a:ext cx="62712" cy="23518"/>
              </a:xfrm>
              <a:prstGeom prst="line">
                <a:avLst/>
              </a:prstGeom>
              <a:solidFill>
                <a:schemeClr val="bg2"/>
              </a:solidFill>
              <a:ln w="31750" cap="rnd">
                <a:solidFill>
                  <a:schemeClr val="bg2"/>
                </a:solidFill>
                <a:prstDash val="solid"/>
                <a:round/>
                <a:headEnd/>
                <a:tailEnd/>
              </a:ln>
              <a:extLst/>
            </p:spPr>
            <p:txBody>
              <a:bodyPr vert="horz" wrap="square" lIns="91440" tIns="45720" rIns="91440" bIns="45720" numCol="1" anchor="t" anchorCtr="0" compatLnSpc="1">
                <a:prstTxWarp prst="textNoShape">
                  <a:avLst/>
                </a:prstTxWarp>
              </a:bodyPr>
              <a:lstStyle/>
              <a:p>
                <a:pPr>
                  <a:defRPr/>
                </a:pPr>
                <a:endParaRPr lang="en-US" kern="0">
                  <a:solidFill>
                    <a:sysClr val="windowText" lastClr="000000"/>
                  </a:solidFill>
                </a:endParaRPr>
              </a:p>
            </p:txBody>
          </p:sp>
          <p:sp>
            <p:nvSpPr>
              <p:cNvPr id="181" name="Freeform 57"/>
              <p:cNvSpPr>
                <a:spLocks/>
              </p:cNvSpPr>
              <p:nvPr/>
            </p:nvSpPr>
            <p:spPr bwMode="auto">
              <a:xfrm rot="21272075">
                <a:off x="8904449" y="2997199"/>
                <a:ext cx="147201" cy="181169"/>
              </a:xfrm>
              <a:custGeom>
                <a:avLst/>
                <a:gdLst>
                  <a:gd name="T0" fmla="*/ 133 w 234"/>
                  <a:gd name="T1" fmla="*/ 272 h 288"/>
                  <a:gd name="T2" fmla="*/ 107 w 234"/>
                  <a:gd name="T3" fmla="*/ 284 h 288"/>
                  <a:gd name="T4" fmla="*/ 16 w 234"/>
                  <a:gd name="T5" fmla="*/ 249 h 288"/>
                  <a:gd name="T6" fmla="*/ 4 w 234"/>
                  <a:gd name="T7" fmla="*/ 223 h 288"/>
                  <a:gd name="T8" fmla="*/ 59 w 234"/>
                  <a:gd name="T9" fmla="*/ 20 h 288"/>
                  <a:gd name="T10" fmla="*/ 93 w 234"/>
                  <a:gd name="T11" fmla="*/ 5 h 288"/>
                  <a:gd name="T12" fmla="*/ 213 w 234"/>
                  <a:gd name="T13" fmla="*/ 51 h 288"/>
                  <a:gd name="T14" fmla="*/ 228 w 234"/>
                  <a:gd name="T15" fmla="*/ 85 h 288"/>
                  <a:gd name="T16" fmla="*/ 133 w 234"/>
                  <a:gd name="T17" fmla="*/ 272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4" h="288">
                    <a:moveTo>
                      <a:pt x="133" y="272"/>
                    </a:moveTo>
                    <a:cubicBezTo>
                      <a:pt x="129" y="283"/>
                      <a:pt x="117" y="288"/>
                      <a:pt x="107" y="284"/>
                    </a:cubicBezTo>
                    <a:cubicBezTo>
                      <a:pt x="16" y="249"/>
                      <a:pt x="16" y="249"/>
                      <a:pt x="16" y="249"/>
                    </a:cubicBezTo>
                    <a:cubicBezTo>
                      <a:pt x="5" y="245"/>
                      <a:pt x="0" y="233"/>
                      <a:pt x="4" y="223"/>
                    </a:cubicBezTo>
                    <a:cubicBezTo>
                      <a:pt x="59" y="20"/>
                      <a:pt x="59" y="20"/>
                      <a:pt x="59" y="20"/>
                    </a:cubicBezTo>
                    <a:cubicBezTo>
                      <a:pt x="64" y="6"/>
                      <a:pt x="79" y="0"/>
                      <a:pt x="93" y="5"/>
                    </a:cubicBezTo>
                    <a:cubicBezTo>
                      <a:pt x="213" y="51"/>
                      <a:pt x="213" y="51"/>
                      <a:pt x="213" y="51"/>
                    </a:cubicBezTo>
                    <a:cubicBezTo>
                      <a:pt x="227" y="56"/>
                      <a:pt x="234" y="72"/>
                      <a:pt x="228" y="85"/>
                    </a:cubicBezTo>
                    <a:lnTo>
                      <a:pt x="133" y="272"/>
                    </a:lnTo>
                    <a:close/>
                  </a:path>
                </a:pathLst>
              </a:custGeom>
              <a:solidFill>
                <a:schemeClr val="tx1"/>
              </a:solidFill>
              <a:ln w="31750" cap="rnd">
                <a:solidFill>
                  <a:schemeClr val="bg2"/>
                </a:solidFill>
                <a:prstDash val="solid"/>
                <a:round/>
                <a:headEnd/>
                <a:tailEnd/>
              </a:ln>
              <a:extLst/>
            </p:spPr>
            <p:txBody>
              <a:bodyPr vert="horz" wrap="square" lIns="91440" tIns="45720" rIns="91440" bIns="45720" numCol="1" anchor="t" anchorCtr="0" compatLnSpc="1">
                <a:prstTxWarp prst="textNoShape">
                  <a:avLst/>
                </a:prstTxWarp>
              </a:bodyPr>
              <a:lstStyle/>
              <a:p>
                <a:pPr>
                  <a:defRPr/>
                </a:pPr>
                <a:endParaRPr lang="en-US" kern="0">
                  <a:solidFill>
                    <a:sysClr val="windowText" lastClr="000000"/>
                  </a:solidFill>
                </a:endParaRPr>
              </a:p>
            </p:txBody>
          </p:sp>
          <p:sp>
            <p:nvSpPr>
              <p:cNvPr id="182" name="Freeform 58"/>
              <p:cNvSpPr>
                <a:spLocks/>
              </p:cNvSpPr>
              <p:nvPr/>
            </p:nvSpPr>
            <p:spPr bwMode="auto">
              <a:xfrm rot="21272075">
                <a:off x="8857195" y="3194734"/>
                <a:ext cx="134135" cy="134135"/>
              </a:xfrm>
              <a:custGeom>
                <a:avLst/>
                <a:gdLst>
                  <a:gd name="T0" fmla="*/ 19 w 213"/>
                  <a:gd name="T1" fmla="*/ 73 h 213"/>
                  <a:gd name="T2" fmla="*/ 140 w 213"/>
                  <a:gd name="T3" fmla="*/ 19 h 213"/>
                  <a:gd name="T4" fmla="*/ 194 w 213"/>
                  <a:gd name="T5" fmla="*/ 140 h 213"/>
                  <a:gd name="T6" fmla="*/ 73 w 213"/>
                  <a:gd name="T7" fmla="*/ 194 h 213"/>
                  <a:gd name="T8" fmla="*/ 19 w 213"/>
                  <a:gd name="T9" fmla="*/ 73 h 213"/>
                </a:gdLst>
                <a:ahLst/>
                <a:cxnLst>
                  <a:cxn ang="0">
                    <a:pos x="T0" y="T1"/>
                  </a:cxn>
                  <a:cxn ang="0">
                    <a:pos x="T2" y="T3"/>
                  </a:cxn>
                  <a:cxn ang="0">
                    <a:pos x="T4" y="T5"/>
                  </a:cxn>
                  <a:cxn ang="0">
                    <a:pos x="T6" y="T7"/>
                  </a:cxn>
                  <a:cxn ang="0">
                    <a:pos x="T8" y="T9"/>
                  </a:cxn>
                </a:cxnLst>
                <a:rect l="0" t="0" r="r" b="b"/>
                <a:pathLst>
                  <a:path w="213" h="213">
                    <a:moveTo>
                      <a:pt x="19" y="73"/>
                    </a:moveTo>
                    <a:cubicBezTo>
                      <a:pt x="38" y="24"/>
                      <a:pt x="92" y="0"/>
                      <a:pt x="140" y="19"/>
                    </a:cubicBezTo>
                    <a:cubicBezTo>
                      <a:pt x="189" y="38"/>
                      <a:pt x="213" y="92"/>
                      <a:pt x="194" y="140"/>
                    </a:cubicBezTo>
                    <a:cubicBezTo>
                      <a:pt x="176" y="189"/>
                      <a:pt x="121" y="213"/>
                      <a:pt x="73" y="194"/>
                    </a:cubicBezTo>
                    <a:cubicBezTo>
                      <a:pt x="25" y="176"/>
                      <a:pt x="0" y="121"/>
                      <a:pt x="19" y="73"/>
                    </a:cubicBezTo>
                    <a:close/>
                  </a:path>
                </a:pathLst>
              </a:custGeom>
              <a:solidFill>
                <a:schemeClr val="tx1"/>
              </a:solidFill>
              <a:ln w="25400" cap="flat">
                <a:solidFill>
                  <a:schemeClr val="accent1">
                    <a:lumMod val="75000"/>
                  </a:schemeClr>
                </a:solidFill>
                <a:prstDash val="solid"/>
                <a:miter lim="800000"/>
                <a:headEnd/>
                <a:tailEnd/>
              </a:ln>
              <a:extLst/>
            </p:spPr>
            <p:txBody>
              <a:bodyPr vert="horz" wrap="square" lIns="91440" tIns="45720" rIns="91440" bIns="45720" numCol="1" anchor="t" anchorCtr="0" compatLnSpc="1">
                <a:prstTxWarp prst="textNoShape">
                  <a:avLst/>
                </a:prstTxWarp>
              </a:bodyPr>
              <a:lstStyle/>
              <a:p>
                <a:pPr>
                  <a:defRPr/>
                </a:pPr>
                <a:endParaRPr lang="en-US" kern="0">
                  <a:solidFill>
                    <a:sysClr val="windowText" lastClr="000000"/>
                  </a:solidFill>
                </a:endParaRPr>
              </a:p>
            </p:txBody>
          </p:sp>
          <p:sp>
            <p:nvSpPr>
              <p:cNvPr id="183" name="Freeform 59"/>
              <p:cNvSpPr>
                <a:spLocks/>
              </p:cNvSpPr>
              <p:nvPr/>
            </p:nvSpPr>
            <p:spPr bwMode="auto">
              <a:xfrm rot="21272075">
                <a:off x="8763377" y="3289090"/>
                <a:ext cx="255205" cy="209912"/>
              </a:xfrm>
              <a:custGeom>
                <a:avLst/>
                <a:gdLst>
                  <a:gd name="T0" fmla="*/ 296 w 405"/>
                  <a:gd name="T1" fmla="*/ 57 h 334"/>
                  <a:gd name="T2" fmla="*/ 337 w 405"/>
                  <a:gd name="T3" fmla="*/ 306 h 334"/>
                  <a:gd name="T4" fmla="*/ 153 w 405"/>
                  <a:gd name="T5" fmla="*/ 282 h 334"/>
                  <a:gd name="T6" fmla="*/ 0 w 405"/>
                  <a:gd name="T7" fmla="*/ 176 h 334"/>
                  <a:gd name="T8" fmla="*/ 198 w 405"/>
                  <a:gd name="T9" fmla="*/ 19 h 334"/>
                </a:gdLst>
                <a:ahLst/>
                <a:cxnLst>
                  <a:cxn ang="0">
                    <a:pos x="T0" y="T1"/>
                  </a:cxn>
                  <a:cxn ang="0">
                    <a:pos x="T2" y="T3"/>
                  </a:cxn>
                  <a:cxn ang="0">
                    <a:pos x="T4" y="T5"/>
                  </a:cxn>
                  <a:cxn ang="0">
                    <a:pos x="T6" y="T7"/>
                  </a:cxn>
                  <a:cxn ang="0">
                    <a:pos x="T8" y="T9"/>
                  </a:cxn>
                </a:cxnLst>
                <a:rect l="0" t="0" r="r" b="b"/>
                <a:pathLst>
                  <a:path w="405" h="334">
                    <a:moveTo>
                      <a:pt x="296" y="57"/>
                    </a:moveTo>
                    <a:cubicBezTo>
                      <a:pt x="296" y="57"/>
                      <a:pt x="405" y="130"/>
                      <a:pt x="337" y="306"/>
                    </a:cubicBezTo>
                    <a:cubicBezTo>
                      <a:pt x="337" y="306"/>
                      <a:pt x="289" y="334"/>
                      <a:pt x="153" y="282"/>
                    </a:cubicBezTo>
                    <a:cubicBezTo>
                      <a:pt x="17" y="229"/>
                      <a:pt x="0" y="176"/>
                      <a:pt x="0" y="176"/>
                    </a:cubicBezTo>
                    <a:cubicBezTo>
                      <a:pt x="68" y="0"/>
                      <a:pt x="198" y="19"/>
                      <a:pt x="198" y="19"/>
                    </a:cubicBezTo>
                  </a:path>
                </a:pathLst>
              </a:custGeom>
              <a:noFill/>
              <a:ln w="25400" cap="flat">
                <a:solidFill>
                  <a:schemeClr val="accent1">
                    <a:lumMod val="75000"/>
                  </a:schemeClr>
                </a:solidFill>
                <a:prstDash val="solid"/>
                <a:miter lim="800000"/>
                <a:headEnd/>
                <a:tailEnd/>
              </a:ln>
              <a:extLst/>
            </p:spPr>
            <p:txBody>
              <a:bodyPr vert="horz" wrap="square" lIns="91440" tIns="45720" rIns="91440" bIns="45720" numCol="1" anchor="t" anchorCtr="0" compatLnSpc="1">
                <a:prstTxWarp prst="textNoShape">
                  <a:avLst/>
                </a:prstTxWarp>
              </a:bodyPr>
              <a:lstStyle/>
              <a:p>
                <a:pPr>
                  <a:defRPr/>
                </a:pPr>
                <a:endParaRPr lang="en-US" kern="0">
                  <a:solidFill>
                    <a:sysClr val="windowText" lastClr="000000"/>
                  </a:solidFill>
                </a:endParaRPr>
              </a:p>
            </p:txBody>
          </p:sp>
        </p:grpSp>
      </p:grpSp>
      <p:grpSp>
        <p:nvGrpSpPr>
          <p:cNvPr id="5" name="Group 4"/>
          <p:cNvGrpSpPr/>
          <p:nvPr/>
        </p:nvGrpSpPr>
        <p:grpSpPr>
          <a:xfrm>
            <a:off x="2828102" y="3939096"/>
            <a:ext cx="1109826" cy="1109537"/>
            <a:chOff x="2614225" y="3749119"/>
            <a:chExt cx="1109826" cy="1109537"/>
          </a:xfrm>
        </p:grpSpPr>
        <p:sp>
          <p:nvSpPr>
            <p:cNvPr id="83" name="Oval 5"/>
            <p:cNvSpPr>
              <a:spLocks noChangeArrowheads="1"/>
            </p:cNvSpPr>
            <p:nvPr/>
          </p:nvSpPr>
          <p:spPr bwMode="gray">
            <a:xfrm>
              <a:off x="2614225" y="3749119"/>
              <a:ext cx="1109826" cy="1109537"/>
            </a:xfrm>
            <a:prstGeom prst="ellipse">
              <a:avLst/>
            </a:prstGeom>
            <a:solidFill>
              <a:schemeClr val="tx1"/>
            </a:solidFill>
            <a:ln w="57150">
              <a:solidFill>
                <a:srgbClr val="FDBA30"/>
              </a:solidFill>
              <a:round/>
              <a:headEnd/>
              <a:tailEnd/>
            </a:ln>
          </p:spPr>
          <p:txBody>
            <a:bodyPr vert="horz" wrap="square" lIns="121888" tIns="60944" rIns="121888" bIns="60944" numCol="1" anchor="t" anchorCtr="0" compatLnSpc="1">
              <a:prstTxWarp prst="textNoShape">
                <a:avLst/>
              </a:prstTxWarp>
            </a:bodyPr>
            <a:lstStyle/>
            <a:p>
              <a:pPr defTabSz="1218895"/>
              <a:endParaRPr lang="en-CA" sz="2399" kern="0">
                <a:solidFill>
                  <a:sysClr val="windowText" lastClr="000000"/>
                </a:solidFill>
              </a:endParaRPr>
            </a:p>
          </p:txBody>
        </p:sp>
        <p:grpSp>
          <p:nvGrpSpPr>
            <p:cNvPr id="184" name="Group 183"/>
            <p:cNvGrpSpPr/>
            <p:nvPr/>
          </p:nvGrpSpPr>
          <p:grpSpPr>
            <a:xfrm>
              <a:off x="2804692" y="4022784"/>
              <a:ext cx="763240" cy="696888"/>
              <a:chOff x="6484095" y="3022600"/>
              <a:chExt cx="763240" cy="696888"/>
            </a:xfrm>
          </p:grpSpPr>
          <p:grpSp>
            <p:nvGrpSpPr>
              <p:cNvPr id="185" name="Group 184"/>
              <p:cNvGrpSpPr/>
              <p:nvPr/>
            </p:nvGrpSpPr>
            <p:grpSpPr>
              <a:xfrm>
                <a:off x="6744445" y="3022600"/>
                <a:ext cx="502890" cy="601638"/>
                <a:chOff x="6604745" y="3033377"/>
                <a:chExt cx="568190" cy="679761"/>
              </a:xfrm>
            </p:grpSpPr>
            <p:sp>
              <p:nvSpPr>
                <p:cNvPr id="193" name="Freeform 59"/>
                <p:cNvSpPr>
                  <a:spLocks/>
                </p:cNvSpPr>
                <p:nvPr/>
              </p:nvSpPr>
              <p:spPr bwMode="auto">
                <a:xfrm rot="20228262">
                  <a:off x="6604745" y="3245789"/>
                  <a:ext cx="568190" cy="467349"/>
                </a:xfrm>
                <a:custGeom>
                  <a:avLst/>
                  <a:gdLst>
                    <a:gd name="T0" fmla="*/ 296 w 405"/>
                    <a:gd name="T1" fmla="*/ 57 h 334"/>
                    <a:gd name="T2" fmla="*/ 337 w 405"/>
                    <a:gd name="T3" fmla="*/ 306 h 334"/>
                    <a:gd name="T4" fmla="*/ 153 w 405"/>
                    <a:gd name="T5" fmla="*/ 282 h 334"/>
                    <a:gd name="T6" fmla="*/ 0 w 405"/>
                    <a:gd name="T7" fmla="*/ 176 h 334"/>
                    <a:gd name="T8" fmla="*/ 198 w 405"/>
                    <a:gd name="T9" fmla="*/ 19 h 334"/>
                  </a:gdLst>
                  <a:ahLst/>
                  <a:cxnLst>
                    <a:cxn ang="0">
                      <a:pos x="T0" y="T1"/>
                    </a:cxn>
                    <a:cxn ang="0">
                      <a:pos x="T2" y="T3"/>
                    </a:cxn>
                    <a:cxn ang="0">
                      <a:pos x="T4" y="T5"/>
                    </a:cxn>
                    <a:cxn ang="0">
                      <a:pos x="T6" y="T7"/>
                    </a:cxn>
                    <a:cxn ang="0">
                      <a:pos x="T8" y="T9"/>
                    </a:cxn>
                  </a:cxnLst>
                  <a:rect l="0" t="0" r="r" b="b"/>
                  <a:pathLst>
                    <a:path w="405" h="334">
                      <a:moveTo>
                        <a:pt x="296" y="57"/>
                      </a:moveTo>
                      <a:cubicBezTo>
                        <a:pt x="296" y="57"/>
                        <a:pt x="405" y="130"/>
                        <a:pt x="337" y="306"/>
                      </a:cubicBezTo>
                      <a:cubicBezTo>
                        <a:pt x="337" y="306"/>
                        <a:pt x="289" y="334"/>
                        <a:pt x="153" y="282"/>
                      </a:cubicBezTo>
                      <a:cubicBezTo>
                        <a:pt x="17" y="229"/>
                        <a:pt x="0" y="176"/>
                        <a:pt x="0" y="176"/>
                      </a:cubicBezTo>
                      <a:cubicBezTo>
                        <a:pt x="68" y="0"/>
                        <a:pt x="198" y="19"/>
                        <a:pt x="198" y="19"/>
                      </a:cubicBezTo>
                    </a:path>
                  </a:pathLst>
                </a:custGeom>
                <a:solidFill>
                  <a:schemeClr val="tx1"/>
                </a:solidFill>
                <a:ln w="25400" cap="flat">
                  <a:solidFill>
                    <a:schemeClr val="bg2">
                      <a:lumMod val="50000"/>
                      <a:lumOff val="50000"/>
                    </a:schemeClr>
                  </a:solidFill>
                  <a:prstDash val="solid"/>
                  <a:miter lim="800000"/>
                  <a:headEnd/>
                  <a:tailEnd/>
                </a:ln>
                <a:extLst/>
              </p:spPr>
              <p:txBody>
                <a:bodyPr vert="horz" wrap="square" lIns="91440" tIns="45720" rIns="91440" bIns="45720" numCol="1" anchor="t" anchorCtr="0" compatLnSpc="1">
                  <a:prstTxWarp prst="textNoShape">
                    <a:avLst/>
                  </a:prstTxWarp>
                </a:bodyPr>
                <a:lstStyle/>
                <a:p>
                  <a:pPr>
                    <a:defRPr/>
                  </a:pPr>
                  <a:endParaRPr lang="en-US" kern="0">
                    <a:solidFill>
                      <a:sysClr val="windowText" lastClr="000000"/>
                    </a:solidFill>
                  </a:endParaRPr>
                </a:p>
              </p:txBody>
            </p:sp>
            <p:sp>
              <p:nvSpPr>
                <p:cNvPr id="197" name="Freeform 58"/>
                <p:cNvSpPr>
                  <a:spLocks/>
                </p:cNvSpPr>
                <p:nvPr/>
              </p:nvSpPr>
              <p:spPr bwMode="auto">
                <a:xfrm rot="20228262">
                  <a:off x="6722200" y="3033377"/>
                  <a:ext cx="298640" cy="298640"/>
                </a:xfrm>
                <a:custGeom>
                  <a:avLst/>
                  <a:gdLst>
                    <a:gd name="T0" fmla="*/ 19 w 213"/>
                    <a:gd name="T1" fmla="*/ 73 h 213"/>
                    <a:gd name="T2" fmla="*/ 140 w 213"/>
                    <a:gd name="T3" fmla="*/ 19 h 213"/>
                    <a:gd name="T4" fmla="*/ 194 w 213"/>
                    <a:gd name="T5" fmla="*/ 140 h 213"/>
                    <a:gd name="T6" fmla="*/ 73 w 213"/>
                    <a:gd name="T7" fmla="*/ 194 h 213"/>
                    <a:gd name="T8" fmla="*/ 19 w 213"/>
                    <a:gd name="T9" fmla="*/ 73 h 213"/>
                  </a:gdLst>
                  <a:ahLst/>
                  <a:cxnLst>
                    <a:cxn ang="0">
                      <a:pos x="T0" y="T1"/>
                    </a:cxn>
                    <a:cxn ang="0">
                      <a:pos x="T2" y="T3"/>
                    </a:cxn>
                    <a:cxn ang="0">
                      <a:pos x="T4" y="T5"/>
                    </a:cxn>
                    <a:cxn ang="0">
                      <a:pos x="T6" y="T7"/>
                    </a:cxn>
                    <a:cxn ang="0">
                      <a:pos x="T8" y="T9"/>
                    </a:cxn>
                  </a:cxnLst>
                  <a:rect l="0" t="0" r="r" b="b"/>
                  <a:pathLst>
                    <a:path w="213" h="213">
                      <a:moveTo>
                        <a:pt x="19" y="73"/>
                      </a:moveTo>
                      <a:cubicBezTo>
                        <a:pt x="38" y="24"/>
                        <a:pt x="92" y="0"/>
                        <a:pt x="140" y="19"/>
                      </a:cubicBezTo>
                      <a:cubicBezTo>
                        <a:pt x="189" y="38"/>
                        <a:pt x="213" y="92"/>
                        <a:pt x="194" y="140"/>
                      </a:cubicBezTo>
                      <a:cubicBezTo>
                        <a:pt x="176" y="189"/>
                        <a:pt x="121" y="213"/>
                        <a:pt x="73" y="194"/>
                      </a:cubicBezTo>
                      <a:cubicBezTo>
                        <a:pt x="25" y="176"/>
                        <a:pt x="0" y="121"/>
                        <a:pt x="19" y="73"/>
                      </a:cubicBezTo>
                      <a:close/>
                    </a:path>
                  </a:pathLst>
                </a:custGeom>
                <a:solidFill>
                  <a:schemeClr val="tx1"/>
                </a:solidFill>
                <a:ln w="25400" cap="flat">
                  <a:solidFill>
                    <a:schemeClr val="bg2">
                      <a:lumMod val="50000"/>
                      <a:lumOff val="50000"/>
                    </a:schemeClr>
                  </a:solidFill>
                  <a:prstDash val="solid"/>
                  <a:miter lim="800000"/>
                  <a:headEnd/>
                  <a:tailEnd/>
                </a:ln>
                <a:extLst/>
              </p:spPr>
              <p:txBody>
                <a:bodyPr vert="horz" wrap="square" lIns="91440" tIns="45720" rIns="91440" bIns="45720" numCol="1" anchor="t" anchorCtr="0" compatLnSpc="1">
                  <a:prstTxWarp prst="textNoShape">
                    <a:avLst/>
                  </a:prstTxWarp>
                </a:bodyPr>
                <a:lstStyle/>
                <a:p>
                  <a:pPr>
                    <a:defRPr/>
                  </a:pPr>
                  <a:endParaRPr lang="en-US" kern="0">
                    <a:solidFill>
                      <a:sysClr val="windowText" lastClr="000000"/>
                    </a:solidFill>
                  </a:endParaRPr>
                </a:p>
              </p:txBody>
            </p:sp>
          </p:grpSp>
          <p:grpSp>
            <p:nvGrpSpPr>
              <p:cNvPr id="186" name="Group 185"/>
              <p:cNvGrpSpPr/>
              <p:nvPr/>
            </p:nvGrpSpPr>
            <p:grpSpPr>
              <a:xfrm>
                <a:off x="6484095" y="3022600"/>
                <a:ext cx="502890" cy="601638"/>
                <a:chOff x="6604745" y="3033377"/>
                <a:chExt cx="568190" cy="679761"/>
              </a:xfrm>
            </p:grpSpPr>
            <p:sp>
              <p:nvSpPr>
                <p:cNvPr id="190" name="Freeform 59"/>
                <p:cNvSpPr>
                  <a:spLocks/>
                </p:cNvSpPr>
                <p:nvPr/>
              </p:nvSpPr>
              <p:spPr bwMode="auto">
                <a:xfrm rot="20228262">
                  <a:off x="6604745" y="3245789"/>
                  <a:ext cx="568190" cy="467349"/>
                </a:xfrm>
                <a:custGeom>
                  <a:avLst/>
                  <a:gdLst>
                    <a:gd name="T0" fmla="*/ 296 w 405"/>
                    <a:gd name="T1" fmla="*/ 57 h 334"/>
                    <a:gd name="T2" fmla="*/ 337 w 405"/>
                    <a:gd name="T3" fmla="*/ 306 h 334"/>
                    <a:gd name="T4" fmla="*/ 153 w 405"/>
                    <a:gd name="T5" fmla="*/ 282 h 334"/>
                    <a:gd name="T6" fmla="*/ 0 w 405"/>
                    <a:gd name="T7" fmla="*/ 176 h 334"/>
                    <a:gd name="T8" fmla="*/ 198 w 405"/>
                    <a:gd name="T9" fmla="*/ 19 h 334"/>
                  </a:gdLst>
                  <a:ahLst/>
                  <a:cxnLst>
                    <a:cxn ang="0">
                      <a:pos x="T0" y="T1"/>
                    </a:cxn>
                    <a:cxn ang="0">
                      <a:pos x="T2" y="T3"/>
                    </a:cxn>
                    <a:cxn ang="0">
                      <a:pos x="T4" y="T5"/>
                    </a:cxn>
                    <a:cxn ang="0">
                      <a:pos x="T6" y="T7"/>
                    </a:cxn>
                    <a:cxn ang="0">
                      <a:pos x="T8" y="T9"/>
                    </a:cxn>
                  </a:cxnLst>
                  <a:rect l="0" t="0" r="r" b="b"/>
                  <a:pathLst>
                    <a:path w="405" h="334">
                      <a:moveTo>
                        <a:pt x="296" y="57"/>
                      </a:moveTo>
                      <a:cubicBezTo>
                        <a:pt x="296" y="57"/>
                        <a:pt x="405" y="130"/>
                        <a:pt x="337" y="306"/>
                      </a:cubicBezTo>
                      <a:cubicBezTo>
                        <a:pt x="337" y="306"/>
                        <a:pt x="289" y="334"/>
                        <a:pt x="153" y="282"/>
                      </a:cubicBezTo>
                      <a:cubicBezTo>
                        <a:pt x="17" y="229"/>
                        <a:pt x="0" y="176"/>
                        <a:pt x="0" y="176"/>
                      </a:cubicBezTo>
                      <a:cubicBezTo>
                        <a:pt x="68" y="0"/>
                        <a:pt x="198" y="19"/>
                        <a:pt x="198" y="19"/>
                      </a:cubicBezTo>
                    </a:path>
                  </a:pathLst>
                </a:custGeom>
                <a:solidFill>
                  <a:schemeClr val="tx1"/>
                </a:solidFill>
                <a:ln w="25400" cap="flat">
                  <a:solidFill>
                    <a:schemeClr val="bg2">
                      <a:lumMod val="50000"/>
                      <a:lumOff val="50000"/>
                    </a:schemeClr>
                  </a:solidFill>
                  <a:prstDash val="solid"/>
                  <a:miter lim="800000"/>
                  <a:headEnd/>
                  <a:tailEnd/>
                </a:ln>
                <a:extLst/>
              </p:spPr>
              <p:txBody>
                <a:bodyPr vert="horz" wrap="square" lIns="91440" tIns="45720" rIns="91440" bIns="45720" numCol="1" anchor="t" anchorCtr="0" compatLnSpc="1">
                  <a:prstTxWarp prst="textNoShape">
                    <a:avLst/>
                  </a:prstTxWarp>
                </a:bodyPr>
                <a:lstStyle/>
                <a:p>
                  <a:pPr>
                    <a:defRPr/>
                  </a:pPr>
                  <a:endParaRPr lang="en-US" kern="0">
                    <a:solidFill>
                      <a:sysClr val="windowText" lastClr="000000"/>
                    </a:solidFill>
                  </a:endParaRPr>
                </a:p>
              </p:txBody>
            </p:sp>
            <p:sp>
              <p:nvSpPr>
                <p:cNvPr id="191" name="Freeform 58"/>
                <p:cNvSpPr>
                  <a:spLocks/>
                </p:cNvSpPr>
                <p:nvPr/>
              </p:nvSpPr>
              <p:spPr bwMode="auto">
                <a:xfrm rot="20228262">
                  <a:off x="6722200" y="3033377"/>
                  <a:ext cx="298640" cy="298640"/>
                </a:xfrm>
                <a:custGeom>
                  <a:avLst/>
                  <a:gdLst>
                    <a:gd name="T0" fmla="*/ 19 w 213"/>
                    <a:gd name="T1" fmla="*/ 73 h 213"/>
                    <a:gd name="T2" fmla="*/ 140 w 213"/>
                    <a:gd name="T3" fmla="*/ 19 h 213"/>
                    <a:gd name="T4" fmla="*/ 194 w 213"/>
                    <a:gd name="T5" fmla="*/ 140 h 213"/>
                    <a:gd name="T6" fmla="*/ 73 w 213"/>
                    <a:gd name="T7" fmla="*/ 194 h 213"/>
                    <a:gd name="T8" fmla="*/ 19 w 213"/>
                    <a:gd name="T9" fmla="*/ 73 h 213"/>
                  </a:gdLst>
                  <a:ahLst/>
                  <a:cxnLst>
                    <a:cxn ang="0">
                      <a:pos x="T0" y="T1"/>
                    </a:cxn>
                    <a:cxn ang="0">
                      <a:pos x="T2" y="T3"/>
                    </a:cxn>
                    <a:cxn ang="0">
                      <a:pos x="T4" y="T5"/>
                    </a:cxn>
                    <a:cxn ang="0">
                      <a:pos x="T6" y="T7"/>
                    </a:cxn>
                    <a:cxn ang="0">
                      <a:pos x="T8" y="T9"/>
                    </a:cxn>
                  </a:cxnLst>
                  <a:rect l="0" t="0" r="r" b="b"/>
                  <a:pathLst>
                    <a:path w="213" h="213">
                      <a:moveTo>
                        <a:pt x="19" y="73"/>
                      </a:moveTo>
                      <a:cubicBezTo>
                        <a:pt x="38" y="24"/>
                        <a:pt x="92" y="0"/>
                        <a:pt x="140" y="19"/>
                      </a:cubicBezTo>
                      <a:cubicBezTo>
                        <a:pt x="189" y="38"/>
                        <a:pt x="213" y="92"/>
                        <a:pt x="194" y="140"/>
                      </a:cubicBezTo>
                      <a:cubicBezTo>
                        <a:pt x="176" y="189"/>
                        <a:pt x="121" y="213"/>
                        <a:pt x="73" y="194"/>
                      </a:cubicBezTo>
                      <a:cubicBezTo>
                        <a:pt x="25" y="176"/>
                        <a:pt x="0" y="121"/>
                        <a:pt x="19" y="73"/>
                      </a:cubicBezTo>
                      <a:close/>
                    </a:path>
                  </a:pathLst>
                </a:custGeom>
                <a:solidFill>
                  <a:schemeClr val="tx1"/>
                </a:solidFill>
                <a:ln w="25400" cap="flat">
                  <a:solidFill>
                    <a:schemeClr val="bg2">
                      <a:lumMod val="50000"/>
                      <a:lumOff val="50000"/>
                    </a:schemeClr>
                  </a:solidFill>
                  <a:prstDash val="solid"/>
                  <a:miter lim="800000"/>
                  <a:headEnd/>
                  <a:tailEnd/>
                </a:ln>
                <a:extLst/>
              </p:spPr>
              <p:txBody>
                <a:bodyPr vert="horz" wrap="square" lIns="91440" tIns="45720" rIns="91440" bIns="45720" numCol="1" anchor="t" anchorCtr="0" compatLnSpc="1">
                  <a:prstTxWarp prst="textNoShape">
                    <a:avLst/>
                  </a:prstTxWarp>
                </a:bodyPr>
                <a:lstStyle/>
                <a:p>
                  <a:pPr>
                    <a:defRPr/>
                  </a:pPr>
                  <a:endParaRPr lang="en-US" kern="0">
                    <a:solidFill>
                      <a:sysClr val="windowText" lastClr="000000"/>
                    </a:solidFill>
                  </a:endParaRPr>
                </a:p>
              </p:txBody>
            </p:sp>
          </p:grpSp>
          <p:grpSp>
            <p:nvGrpSpPr>
              <p:cNvPr id="187" name="Group 186"/>
              <p:cNvGrpSpPr/>
              <p:nvPr/>
            </p:nvGrpSpPr>
            <p:grpSpPr>
              <a:xfrm>
                <a:off x="6585695" y="3039727"/>
                <a:ext cx="568190" cy="679761"/>
                <a:chOff x="6604745" y="3033377"/>
                <a:chExt cx="568190" cy="679761"/>
              </a:xfrm>
            </p:grpSpPr>
            <p:sp>
              <p:nvSpPr>
                <p:cNvPr id="188" name="Freeform 59"/>
                <p:cNvSpPr>
                  <a:spLocks/>
                </p:cNvSpPr>
                <p:nvPr/>
              </p:nvSpPr>
              <p:spPr bwMode="auto">
                <a:xfrm rot="20228262">
                  <a:off x="6604745" y="3245789"/>
                  <a:ext cx="568190" cy="467349"/>
                </a:xfrm>
                <a:custGeom>
                  <a:avLst/>
                  <a:gdLst>
                    <a:gd name="T0" fmla="*/ 296 w 405"/>
                    <a:gd name="T1" fmla="*/ 57 h 334"/>
                    <a:gd name="T2" fmla="*/ 337 w 405"/>
                    <a:gd name="T3" fmla="*/ 306 h 334"/>
                    <a:gd name="T4" fmla="*/ 153 w 405"/>
                    <a:gd name="T5" fmla="*/ 282 h 334"/>
                    <a:gd name="T6" fmla="*/ 0 w 405"/>
                    <a:gd name="T7" fmla="*/ 176 h 334"/>
                    <a:gd name="T8" fmla="*/ 198 w 405"/>
                    <a:gd name="T9" fmla="*/ 19 h 334"/>
                  </a:gdLst>
                  <a:ahLst/>
                  <a:cxnLst>
                    <a:cxn ang="0">
                      <a:pos x="T0" y="T1"/>
                    </a:cxn>
                    <a:cxn ang="0">
                      <a:pos x="T2" y="T3"/>
                    </a:cxn>
                    <a:cxn ang="0">
                      <a:pos x="T4" y="T5"/>
                    </a:cxn>
                    <a:cxn ang="0">
                      <a:pos x="T6" y="T7"/>
                    </a:cxn>
                    <a:cxn ang="0">
                      <a:pos x="T8" y="T9"/>
                    </a:cxn>
                  </a:cxnLst>
                  <a:rect l="0" t="0" r="r" b="b"/>
                  <a:pathLst>
                    <a:path w="405" h="334">
                      <a:moveTo>
                        <a:pt x="296" y="57"/>
                      </a:moveTo>
                      <a:cubicBezTo>
                        <a:pt x="296" y="57"/>
                        <a:pt x="405" y="130"/>
                        <a:pt x="337" y="306"/>
                      </a:cubicBezTo>
                      <a:cubicBezTo>
                        <a:pt x="337" y="306"/>
                        <a:pt x="289" y="334"/>
                        <a:pt x="153" y="282"/>
                      </a:cubicBezTo>
                      <a:cubicBezTo>
                        <a:pt x="17" y="229"/>
                        <a:pt x="0" y="176"/>
                        <a:pt x="0" y="176"/>
                      </a:cubicBezTo>
                      <a:cubicBezTo>
                        <a:pt x="68" y="0"/>
                        <a:pt x="198" y="19"/>
                        <a:pt x="198" y="19"/>
                      </a:cubicBezTo>
                    </a:path>
                  </a:pathLst>
                </a:custGeom>
                <a:solidFill>
                  <a:schemeClr val="tx1"/>
                </a:solidFill>
                <a:ln w="25400" cap="flat">
                  <a:solidFill>
                    <a:schemeClr val="bg2"/>
                  </a:solidFill>
                  <a:prstDash val="solid"/>
                  <a:miter lim="800000"/>
                  <a:headEnd/>
                  <a:tailEnd/>
                </a:ln>
                <a:extLst/>
              </p:spPr>
              <p:txBody>
                <a:bodyPr vert="horz" wrap="square" lIns="91440" tIns="45720" rIns="91440" bIns="45720" numCol="1" anchor="t" anchorCtr="0" compatLnSpc="1">
                  <a:prstTxWarp prst="textNoShape">
                    <a:avLst/>
                  </a:prstTxWarp>
                </a:bodyPr>
                <a:lstStyle/>
                <a:p>
                  <a:pPr>
                    <a:defRPr/>
                  </a:pPr>
                  <a:endParaRPr lang="en-US" kern="0">
                    <a:solidFill>
                      <a:sysClr val="windowText" lastClr="000000"/>
                    </a:solidFill>
                  </a:endParaRPr>
                </a:p>
              </p:txBody>
            </p:sp>
            <p:sp>
              <p:nvSpPr>
                <p:cNvPr id="189" name="Freeform 58"/>
                <p:cNvSpPr>
                  <a:spLocks/>
                </p:cNvSpPr>
                <p:nvPr/>
              </p:nvSpPr>
              <p:spPr bwMode="auto">
                <a:xfrm rot="20228262">
                  <a:off x="6722200" y="3033377"/>
                  <a:ext cx="298640" cy="298640"/>
                </a:xfrm>
                <a:custGeom>
                  <a:avLst/>
                  <a:gdLst>
                    <a:gd name="T0" fmla="*/ 19 w 213"/>
                    <a:gd name="T1" fmla="*/ 73 h 213"/>
                    <a:gd name="T2" fmla="*/ 140 w 213"/>
                    <a:gd name="T3" fmla="*/ 19 h 213"/>
                    <a:gd name="T4" fmla="*/ 194 w 213"/>
                    <a:gd name="T5" fmla="*/ 140 h 213"/>
                    <a:gd name="T6" fmla="*/ 73 w 213"/>
                    <a:gd name="T7" fmla="*/ 194 h 213"/>
                    <a:gd name="T8" fmla="*/ 19 w 213"/>
                    <a:gd name="T9" fmla="*/ 73 h 213"/>
                  </a:gdLst>
                  <a:ahLst/>
                  <a:cxnLst>
                    <a:cxn ang="0">
                      <a:pos x="T0" y="T1"/>
                    </a:cxn>
                    <a:cxn ang="0">
                      <a:pos x="T2" y="T3"/>
                    </a:cxn>
                    <a:cxn ang="0">
                      <a:pos x="T4" y="T5"/>
                    </a:cxn>
                    <a:cxn ang="0">
                      <a:pos x="T6" y="T7"/>
                    </a:cxn>
                    <a:cxn ang="0">
                      <a:pos x="T8" y="T9"/>
                    </a:cxn>
                  </a:cxnLst>
                  <a:rect l="0" t="0" r="r" b="b"/>
                  <a:pathLst>
                    <a:path w="213" h="213">
                      <a:moveTo>
                        <a:pt x="19" y="73"/>
                      </a:moveTo>
                      <a:cubicBezTo>
                        <a:pt x="38" y="24"/>
                        <a:pt x="92" y="0"/>
                        <a:pt x="140" y="19"/>
                      </a:cubicBezTo>
                      <a:cubicBezTo>
                        <a:pt x="189" y="38"/>
                        <a:pt x="213" y="92"/>
                        <a:pt x="194" y="140"/>
                      </a:cubicBezTo>
                      <a:cubicBezTo>
                        <a:pt x="176" y="189"/>
                        <a:pt x="121" y="213"/>
                        <a:pt x="73" y="194"/>
                      </a:cubicBezTo>
                      <a:cubicBezTo>
                        <a:pt x="25" y="176"/>
                        <a:pt x="0" y="121"/>
                        <a:pt x="19" y="73"/>
                      </a:cubicBezTo>
                      <a:close/>
                    </a:path>
                  </a:pathLst>
                </a:custGeom>
                <a:solidFill>
                  <a:schemeClr val="tx1"/>
                </a:solidFill>
                <a:ln w="25400" cap="flat">
                  <a:solidFill>
                    <a:schemeClr val="bg2"/>
                  </a:solidFill>
                  <a:prstDash val="solid"/>
                  <a:miter lim="800000"/>
                  <a:headEnd/>
                  <a:tailEnd/>
                </a:ln>
                <a:extLst/>
              </p:spPr>
              <p:txBody>
                <a:bodyPr vert="horz" wrap="square" lIns="91440" tIns="45720" rIns="91440" bIns="45720" numCol="1" anchor="t" anchorCtr="0" compatLnSpc="1">
                  <a:prstTxWarp prst="textNoShape">
                    <a:avLst/>
                  </a:prstTxWarp>
                </a:bodyPr>
                <a:lstStyle/>
                <a:p>
                  <a:pPr>
                    <a:defRPr/>
                  </a:pPr>
                  <a:endParaRPr lang="en-US" kern="0">
                    <a:solidFill>
                      <a:sysClr val="windowText" lastClr="000000"/>
                    </a:solidFill>
                  </a:endParaRPr>
                </a:p>
              </p:txBody>
            </p:sp>
          </p:grpSp>
        </p:grpSp>
      </p:grpSp>
      <p:sp>
        <p:nvSpPr>
          <p:cNvPr id="70" name="Rectangle 69"/>
          <p:cNvSpPr/>
          <p:nvPr/>
        </p:nvSpPr>
        <p:spPr bwMode="gray">
          <a:xfrm>
            <a:off x="7673529" y="3235690"/>
            <a:ext cx="2264559" cy="425854"/>
          </a:xfrm>
          <a:prstGeom prst="rect">
            <a:avLst/>
          </a:prstGeom>
          <a:noFill/>
          <a:ln w="19050" cap="flat" cmpd="sng" algn="ctr">
            <a:noFill/>
            <a:prstDash val="solid"/>
            <a:miter lim="800000"/>
            <a:headEnd type="none" w="med" len="med"/>
            <a:tailEnd type="none" w="med" len="med"/>
          </a:ln>
          <a:effectLst/>
        </p:spPr>
        <p:txBody>
          <a:bodyPr vert="horz" wrap="square" lIns="121888" tIns="60944" rIns="121888" bIns="60944" numCol="1" rtlCol="0" anchor="t" anchorCtr="0" compatLnSpc="1">
            <a:prstTxWarp prst="textNoShape">
              <a:avLst/>
            </a:prstTxWarp>
            <a:spAutoFit/>
          </a:bodyPr>
          <a:lstStyle/>
          <a:p>
            <a:pPr algn="ctr" defTabSz="1218895">
              <a:lnSpc>
                <a:spcPct val="80000"/>
              </a:lnSpc>
              <a:buClr>
                <a:srgbClr val="FFFFFF">
                  <a:lumMod val="40000"/>
                  <a:lumOff val="60000"/>
                </a:srgbClr>
              </a:buClr>
            </a:pPr>
            <a:r>
              <a:rPr lang="en-CA" sz="2399" b="1" kern="0" dirty="0">
                <a:solidFill>
                  <a:schemeClr val="tx2"/>
                </a:solidFill>
              </a:rPr>
              <a:t>2123 </a:t>
            </a:r>
            <a:r>
              <a:rPr lang="en-CA" sz="1600" kern="0" dirty="0">
                <a:solidFill>
                  <a:schemeClr val="tx2"/>
                </a:solidFill>
              </a:rPr>
              <a:t>patents</a:t>
            </a:r>
          </a:p>
        </p:txBody>
      </p:sp>
      <p:sp>
        <p:nvSpPr>
          <p:cNvPr id="3" name="Footer Placeholder 2"/>
          <p:cNvSpPr>
            <a:spLocks noGrp="1"/>
          </p:cNvSpPr>
          <p:nvPr>
            <p:ph type="ftr" sz="quarter" idx="11"/>
          </p:nvPr>
        </p:nvSpPr>
        <p:spPr/>
        <p:txBody>
          <a:bodyPr/>
          <a:lstStyle/>
          <a:p>
            <a:r>
              <a:rPr lang="en-US" smtClean="0"/>
              <a:t>Symantec Confidential - NDA required</a:t>
            </a:r>
            <a:endParaRPr lang="en-US" dirty="0"/>
          </a:p>
        </p:txBody>
      </p:sp>
    </p:spTree>
    <p:extLst>
      <p:ext uri="{BB962C8B-B14F-4D97-AF65-F5344CB8AC3E}">
        <p14:creationId xmlns:p14="http://schemas.microsoft.com/office/powerpoint/2010/main" val="3699778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Information Protection Overview</a:t>
            </a:r>
            <a:endParaRPr lang="en-US" dirty="0"/>
          </a:p>
        </p:txBody>
      </p:sp>
      <p:sp>
        <p:nvSpPr>
          <p:cNvPr id="5" name="Text Placeholder 4"/>
          <p:cNvSpPr>
            <a:spLocks noGrp="1"/>
          </p:cNvSpPr>
          <p:nvPr>
            <p:ph type="body" idx="1"/>
          </p:nvPr>
        </p:nvSpPr>
        <p:spPr/>
        <p:txBody>
          <a:bodyPr/>
          <a:lstStyle/>
          <a:p>
            <a:endParaRPr lang="en-US"/>
          </a:p>
        </p:txBody>
      </p:sp>
      <p:sp>
        <p:nvSpPr>
          <p:cNvPr id="2" name="Footer Placeholder 1"/>
          <p:cNvSpPr>
            <a:spLocks noGrp="1"/>
          </p:cNvSpPr>
          <p:nvPr>
            <p:ph type="ftr" sz="quarter" idx="11"/>
          </p:nvPr>
        </p:nvSpPr>
        <p:spPr/>
        <p:txBody>
          <a:bodyPr/>
          <a:lstStyle/>
          <a:p>
            <a:r>
              <a:rPr lang="en-US" smtClean="0"/>
              <a:t>Symantec Confidential - NDA required</a:t>
            </a:r>
            <a:endParaRPr lang="en-US" dirty="0"/>
          </a:p>
        </p:txBody>
      </p:sp>
    </p:spTree>
    <p:extLst>
      <p:ext uri="{BB962C8B-B14F-4D97-AF65-F5344CB8AC3E}">
        <p14:creationId xmlns:p14="http://schemas.microsoft.com/office/powerpoint/2010/main" val="30395050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GrayShadow"/>
          <p:cNvSpPr/>
          <p:nvPr>
            <p:custDataLst>
              <p:tags r:id="rId1"/>
            </p:custDataLst>
          </p:nvPr>
        </p:nvSpPr>
        <p:spPr bwMode="gray">
          <a:xfrm>
            <a:off x="-339709" y="2014538"/>
            <a:ext cx="12787422" cy="4672011"/>
          </a:xfrm>
          <a:prstGeom prst="ellipse">
            <a:avLst/>
          </a:prstGeom>
          <a:gradFill flip="none" rotWithShape="1">
            <a:gsLst>
              <a:gs pos="0">
                <a:schemeClr val="accent1">
                  <a:lumMod val="5000"/>
                  <a:lumOff val="95000"/>
                  <a:alpha val="36000"/>
                </a:schemeClr>
              </a:gs>
              <a:gs pos="100000">
                <a:schemeClr val="tx1">
                  <a:alpha val="0"/>
                </a:schemeClr>
              </a:gs>
            </a:gsLst>
            <a:path path="shape">
              <a:fillToRect l="50000" t="50000" r="50000" b="50000"/>
            </a:path>
            <a:tileRect/>
          </a:gradFill>
          <a:ln w="19050">
            <a:noFill/>
            <a:miter lim="800000"/>
          </a:ln>
          <a:effectLst>
            <a:outerShdw blurRad="50800" dist="50800" dir="5400000" algn="ctr" rotWithShape="0">
              <a:srgbClr val="000000">
                <a:alpha val="36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lang="en-US">
              <a:solidFill>
                <a:srgbClr val="FFFFFF"/>
              </a:solidFill>
            </a:endParaRPr>
          </a:p>
        </p:txBody>
      </p:sp>
      <p:sp>
        <p:nvSpPr>
          <p:cNvPr id="11" name="GrayShadow2"/>
          <p:cNvSpPr/>
          <p:nvPr/>
        </p:nvSpPr>
        <p:spPr bwMode="gray">
          <a:xfrm rot="21356934">
            <a:off x="2652663" y="3457305"/>
            <a:ext cx="8115166" cy="2529169"/>
          </a:xfrm>
          <a:prstGeom prst="ellipse">
            <a:avLst/>
          </a:prstGeom>
          <a:gradFill flip="none" rotWithShape="1">
            <a:gsLst>
              <a:gs pos="60000">
                <a:schemeClr val="bg2">
                  <a:alpha val="0"/>
                </a:schemeClr>
              </a:gs>
              <a:gs pos="88000">
                <a:schemeClr val="bg2">
                  <a:alpha val="16000"/>
                </a:schemeClr>
              </a:gs>
            </a:gsLst>
            <a:lin ang="5400000" scaled="1"/>
            <a:tileRect/>
          </a:gradFill>
          <a:ln w="19050">
            <a:noFill/>
            <a:miter lim="800000"/>
          </a:ln>
          <a:effectLst>
            <a:outerShdw blurRad="279400" dist="50800" dir="5400000" algn="ctr" rotWithShape="0">
              <a:srgbClr val="000000">
                <a:alpha val="43137"/>
              </a:srgbClr>
            </a:outerShdw>
            <a:softEdge rad="5080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lang="en-US">
              <a:solidFill>
                <a:srgbClr val="FFFFFF"/>
              </a:solidFill>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39738" y="1908657"/>
            <a:ext cx="8509348" cy="3598787"/>
          </a:xfrm>
          <a:prstGeom prst="rect">
            <a:avLst/>
          </a:prstGeom>
        </p:spPr>
      </p:pic>
      <p:pic>
        <p:nvPicPr>
          <p:cNvPr id="5" name="Picture 4"/>
          <p:cNvPicPr>
            <a:picLocks noChangeAspect="1"/>
          </p:cNvPicPr>
          <p:nvPr/>
        </p:nvPicPr>
        <p:blipFill>
          <a:blip r:embed="rId4">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6168390" y="1527473"/>
            <a:ext cx="1700403" cy="2298945"/>
          </a:xfrm>
          <a:prstGeom prst="rect">
            <a:avLst/>
          </a:prstGeom>
        </p:spPr>
      </p:pic>
      <p:pic>
        <p:nvPicPr>
          <p:cNvPr id="6" name="Picture 5"/>
          <p:cNvPicPr>
            <a:picLocks noChangeAspect="1"/>
          </p:cNvPicPr>
          <p:nvPr/>
        </p:nvPicPr>
        <p:blipFill>
          <a:blip r:embed="rId5">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4262410" y="2495566"/>
            <a:ext cx="1734411" cy="1339918"/>
          </a:xfrm>
          <a:prstGeom prst="rect">
            <a:avLst/>
          </a:prstGeom>
        </p:spPr>
      </p:pic>
      <p:pic>
        <p:nvPicPr>
          <p:cNvPr id="7" name="Picture 6"/>
          <p:cNvPicPr>
            <a:picLocks noChangeAspect="1"/>
          </p:cNvPicPr>
          <p:nvPr/>
        </p:nvPicPr>
        <p:blipFill>
          <a:blip r:embed="rId6">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7652040" y="1903988"/>
            <a:ext cx="1754816" cy="1326314"/>
          </a:xfrm>
          <a:prstGeom prst="rect">
            <a:avLst/>
          </a:prstGeom>
        </p:spPr>
      </p:pic>
      <p:pic>
        <p:nvPicPr>
          <p:cNvPr id="13" name="Picture 12"/>
          <p:cNvPicPr>
            <a:picLocks noChangeAspect="1"/>
          </p:cNvPicPr>
          <p:nvPr/>
        </p:nvPicPr>
        <p:blipFill>
          <a:blip r:embed="rId7">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7802989" y="1843373"/>
            <a:ext cx="1292306" cy="1020242"/>
          </a:xfrm>
          <a:prstGeom prst="rect">
            <a:avLst/>
          </a:prstGeom>
        </p:spPr>
      </p:pic>
      <p:pic>
        <p:nvPicPr>
          <p:cNvPr id="14" name="Picture 13"/>
          <p:cNvPicPr>
            <a:picLocks noChangeAspect="1"/>
          </p:cNvPicPr>
          <p:nvPr/>
        </p:nvPicPr>
        <p:blipFill>
          <a:blip r:embed="rId8">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7856686" y="1448309"/>
            <a:ext cx="1312711" cy="1033845"/>
          </a:xfrm>
          <a:prstGeom prst="rect">
            <a:avLst/>
          </a:prstGeom>
        </p:spPr>
      </p:pic>
      <p:pic>
        <p:nvPicPr>
          <p:cNvPr id="15" name="Picture 14"/>
          <p:cNvPicPr>
            <a:picLocks noChangeAspect="1"/>
          </p:cNvPicPr>
          <p:nvPr/>
        </p:nvPicPr>
        <p:blipFill>
          <a:blip r:embed="rId9">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7905476" y="1031364"/>
            <a:ext cx="1353521" cy="1040647"/>
          </a:xfrm>
          <a:prstGeom prst="rect">
            <a:avLst/>
          </a:prstGeom>
        </p:spPr>
      </p:pic>
      <p:pic>
        <p:nvPicPr>
          <p:cNvPr id="17" name="Picture 16"/>
          <p:cNvPicPr>
            <a:picLocks noChangeAspect="1"/>
          </p:cNvPicPr>
          <p:nvPr/>
        </p:nvPicPr>
        <p:blipFill>
          <a:blip r:embed="rId10">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7963911" y="592596"/>
            <a:ext cx="1387529" cy="1054250"/>
          </a:xfrm>
          <a:prstGeom prst="rect">
            <a:avLst/>
          </a:prstGeom>
        </p:spPr>
      </p:pic>
      <p:pic>
        <p:nvPicPr>
          <p:cNvPr id="19" name="Picture 18"/>
          <p:cNvPicPr>
            <a:picLocks noChangeAspect="1"/>
          </p:cNvPicPr>
          <p:nvPr/>
        </p:nvPicPr>
        <p:blipFill>
          <a:blip r:embed="rId11">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6317239" y="2336946"/>
            <a:ext cx="1217488" cy="1101861"/>
          </a:xfrm>
          <a:prstGeom prst="rect">
            <a:avLst/>
          </a:prstGeom>
        </p:spPr>
      </p:pic>
      <p:pic>
        <p:nvPicPr>
          <p:cNvPr id="20" name="Picture 19"/>
          <p:cNvPicPr>
            <a:picLocks noChangeAspect="1"/>
          </p:cNvPicPr>
          <p:nvPr/>
        </p:nvPicPr>
        <p:blipFill>
          <a:blip r:embed="rId12">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6314554" y="1929093"/>
            <a:ext cx="1244695" cy="1115465"/>
          </a:xfrm>
          <a:prstGeom prst="rect">
            <a:avLst/>
          </a:prstGeom>
        </p:spPr>
      </p:pic>
      <p:pic>
        <p:nvPicPr>
          <p:cNvPr id="21" name="Picture 20"/>
          <p:cNvPicPr>
            <a:picLocks noChangeAspect="1"/>
          </p:cNvPicPr>
          <p:nvPr/>
        </p:nvPicPr>
        <p:blipFill>
          <a:blip r:embed="rId1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6320994" y="1506268"/>
            <a:ext cx="1278703" cy="1129068"/>
          </a:xfrm>
          <a:prstGeom prst="rect">
            <a:avLst/>
          </a:prstGeom>
        </p:spPr>
      </p:pic>
      <p:pic>
        <p:nvPicPr>
          <p:cNvPr id="22" name="Picture 21"/>
          <p:cNvPicPr>
            <a:picLocks noChangeAspect="1"/>
          </p:cNvPicPr>
          <p:nvPr/>
        </p:nvPicPr>
        <p:blipFill>
          <a:blip r:embed="rId14">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6311587" y="1075841"/>
            <a:ext cx="1312711" cy="1135869"/>
          </a:xfrm>
          <a:prstGeom prst="rect">
            <a:avLst/>
          </a:prstGeom>
        </p:spPr>
      </p:pic>
      <p:pic>
        <p:nvPicPr>
          <p:cNvPr id="23" name="Picture 22"/>
          <p:cNvPicPr>
            <a:picLocks noChangeAspect="1"/>
          </p:cNvPicPr>
          <p:nvPr/>
        </p:nvPicPr>
        <p:blipFill>
          <a:blip r:embed="rId15">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4634563" y="2339071"/>
            <a:ext cx="1217489" cy="1101861"/>
          </a:xfrm>
          <a:prstGeom prst="rect">
            <a:avLst/>
          </a:prstGeom>
        </p:spPr>
      </p:pic>
      <p:pic>
        <p:nvPicPr>
          <p:cNvPr id="24" name="Picture 23"/>
          <p:cNvPicPr>
            <a:picLocks noChangeAspect="1"/>
          </p:cNvPicPr>
          <p:nvPr/>
        </p:nvPicPr>
        <p:blipFill>
          <a:blip r:embed="rId16">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4606223" y="1935890"/>
            <a:ext cx="1244696" cy="1115464"/>
          </a:xfrm>
          <a:prstGeom prst="rect">
            <a:avLst/>
          </a:prstGeom>
        </p:spPr>
      </p:pic>
      <p:pic>
        <p:nvPicPr>
          <p:cNvPr id="25" name="Picture 24"/>
          <p:cNvPicPr>
            <a:picLocks noChangeAspect="1"/>
          </p:cNvPicPr>
          <p:nvPr/>
        </p:nvPicPr>
        <p:blipFill>
          <a:blip r:embed="rId17">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4563713" y="1506268"/>
            <a:ext cx="1278704" cy="1129068"/>
          </a:xfrm>
          <a:prstGeom prst="rect">
            <a:avLst/>
          </a:prstGeom>
        </p:spPr>
      </p:pic>
      <p:pic>
        <p:nvPicPr>
          <p:cNvPr id="27" name="Picture 26"/>
          <p:cNvPicPr>
            <a:picLocks noChangeAspect="1"/>
          </p:cNvPicPr>
          <p:nvPr/>
        </p:nvPicPr>
        <p:blipFill>
          <a:blip r:embed="rId18">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4529611" y="1075841"/>
            <a:ext cx="1312712" cy="1135869"/>
          </a:xfrm>
          <a:prstGeom prst="rect">
            <a:avLst/>
          </a:prstGeom>
        </p:spPr>
      </p:pic>
      <p:pic>
        <p:nvPicPr>
          <p:cNvPr id="9" name="Picture 8"/>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2784138" y="1863179"/>
            <a:ext cx="1761618" cy="1367124"/>
          </a:xfrm>
          <a:prstGeom prst="rect">
            <a:avLst/>
          </a:prstGeom>
        </p:spPr>
      </p:pic>
      <p:pic>
        <p:nvPicPr>
          <p:cNvPr id="30" name="Picture 29"/>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3088659" y="1830451"/>
            <a:ext cx="1292307" cy="1020242"/>
          </a:xfrm>
          <a:prstGeom prst="rect">
            <a:avLst/>
          </a:prstGeom>
        </p:spPr>
      </p:pic>
      <p:pic>
        <p:nvPicPr>
          <p:cNvPr id="31" name="Picture 30"/>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3015978" y="1438457"/>
            <a:ext cx="1312711" cy="1033845"/>
          </a:xfrm>
          <a:prstGeom prst="rect">
            <a:avLst/>
          </a:prstGeom>
        </p:spPr>
      </p:pic>
      <p:pic>
        <p:nvPicPr>
          <p:cNvPr id="32" name="Picture 31"/>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2928232" y="1034991"/>
            <a:ext cx="1353521" cy="1040647"/>
          </a:xfrm>
          <a:prstGeom prst="rect">
            <a:avLst/>
          </a:prstGeom>
        </p:spPr>
      </p:pic>
      <p:pic>
        <p:nvPicPr>
          <p:cNvPr id="28" name="Picture 27"/>
          <p:cNvPicPr>
            <a:picLocks noChangeAspect="1"/>
          </p:cNvPicPr>
          <p:nvPr/>
        </p:nvPicPr>
        <p:blipFill>
          <a:blip r:embed="rId23">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4902503" y="1207320"/>
            <a:ext cx="566928" cy="426720"/>
          </a:xfrm>
          <a:prstGeom prst="rect">
            <a:avLst/>
          </a:prstGeom>
        </p:spPr>
      </p:pic>
      <p:pic>
        <p:nvPicPr>
          <p:cNvPr id="29" name="Picture 28"/>
          <p:cNvPicPr>
            <a:picLocks noChangeAspect="1"/>
          </p:cNvPicPr>
          <p:nvPr/>
        </p:nvPicPr>
        <p:blipFill>
          <a:blip r:embed="rId24">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5036799" y="3574902"/>
            <a:ext cx="451104" cy="121920"/>
          </a:xfrm>
          <a:prstGeom prst="rect">
            <a:avLst/>
          </a:prstGeom>
        </p:spPr>
      </p:pic>
      <p:pic>
        <p:nvPicPr>
          <p:cNvPr id="34" name="Picture 33"/>
          <p:cNvPicPr>
            <a:picLocks noChangeAspect="1"/>
          </p:cNvPicPr>
          <p:nvPr/>
        </p:nvPicPr>
        <p:blipFill>
          <a:blip r:embed="rId25">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6739782" y="3574902"/>
            <a:ext cx="365760" cy="121920"/>
          </a:xfrm>
          <a:prstGeom prst="rect">
            <a:avLst/>
          </a:prstGeom>
        </p:spPr>
      </p:pic>
      <p:pic>
        <p:nvPicPr>
          <p:cNvPr id="36" name="Picture 35"/>
          <p:cNvPicPr>
            <a:picLocks noChangeAspect="1"/>
          </p:cNvPicPr>
          <p:nvPr/>
        </p:nvPicPr>
        <p:blipFill>
          <a:blip r:embed="rId26">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6660199" y="1186874"/>
            <a:ext cx="526814" cy="451554"/>
          </a:xfrm>
          <a:prstGeom prst="rect">
            <a:avLst/>
          </a:prstGeom>
        </p:spPr>
      </p:pic>
      <p:pic>
        <p:nvPicPr>
          <p:cNvPr id="37" name="Picture 36"/>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3227346" y="2974830"/>
            <a:ext cx="932688" cy="128016"/>
          </a:xfrm>
          <a:prstGeom prst="rect">
            <a:avLst/>
          </a:prstGeom>
        </p:spPr>
      </p:pic>
      <p:pic>
        <p:nvPicPr>
          <p:cNvPr id="39" name="Picture 38"/>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2852163" y="606047"/>
            <a:ext cx="1387527" cy="1054249"/>
          </a:xfrm>
          <a:prstGeom prst="rect">
            <a:avLst/>
          </a:prstGeom>
        </p:spPr>
      </p:pic>
      <p:pic>
        <p:nvPicPr>
          <p:cNvPr id="40" name="Picture 39"/>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3215959" y="702852"/>
            <a:ext cx="694944" cy="445008"/>
          </a:xfrm>
          <a:prstGeom prst="rect">
            <a:avLst/>
          </a:prstGeom>
        </p:spPr>
      </p:pic>
      <p:pic>
        <p:nvPicPr>
          <p:cNvPr id="8" name="Picture 7"/>
          <p:cNvPicPr>
            <a:picLocks noChangeAspect="1"/>
          </p:cNvPicPr>
          <p:nvPr/>
        </p:nvPicPr>
        <p:blipFill>
          <a:blip r:embed="rId30">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8111872" y="2975769"/>
            <a:ext cx="835152" cy="152400"/>
          </a:xfrm>
          <a:prstGeom prst="rect">
            <a:avLst/>
          </a:prstGeom>
        </p:spPr>
      </p:pic>
      <p:pic>
        <p:nvPicPr>
          <p:cNvPr id="16" name="Picture 15"/>
          <p:cNvPicPr>
            <a:picLocks noChangeAspect="1"/>
          </p:cNvPicPr>
          <p:nvPr/>
        </p:nvPicPr>
        <p:blipFill>
          <a:blip r:embed="rId31">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8270772" y="661329"/>
            <a:ext cx="768096" cy="463296"/>
          </a:xfrm>
          <a:prstGeom prst="rect">
            <a:avLst/>
          </a:prstGeom>
        </p:spPr>
      </p:pic>
      <p:sp>
        <p:nvSpPr>
          <p:cNvPr id="2" name="Footer Placeholder 1"/>
          <p:cNvSpPr>
            <a:spLocks noGrp="1"/>
          </p:cNvSpPr>
          <p:nvPr>
            <p:ph type="ftr" sz="quarter" idx="11"/>
          </p:nvPr>
        </p:nvSpPr>
        <p:spPr/>
        <p:txBody>
          <a:bodyPr/>
          <a:lstStyle/>
          <a:p>
            <a:r>
              <a:rPr lang="en-US" smtClean="0"/>
              <a:t>Symantec Confidential - NDA required</a:t>
            </a:r>
            <a:endParaRPr lang="en-US" dirty="0"/>
          </a:p>
        </p:txBody>
      </p:sp>
    </p:spTree>
    <p:extLst>
      <p:ext uri="{BB962C8B-B14F-4D97-AF65-F5344CB8AC3E}">
        <p14:creationId xmlns:p14="http://schemas.microsoft.com/office/powerpoint/2010/main" val="198788541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bwMode="gray">
          <a:xfrm>
            <a:off x="205677" y="201168"/>
            <a:ext cx="5888736" cy="3227832"/>
          </a:xfrm>
          <a:prstGeom prst="rect">
            <a:avLst/>
          </a:prstGeom>
          <a:solidFill>
            <a:srgbClr val="EA7859"/>
          </a:solidFill>
          <a:ln w="19050">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lang="en-US"/>
          </a:p>
        </p:txBody>
      </p:sp>
      <p:sp>
        <p:nvSpPr>
          <p:cNvPr id="8" name="Rectangle 7"/>
          <p:cNvSpPr/>
          <p:nvPr/>
        </p:nvSpPr>
        <p:spPr bwMode="gray">
          <a:xfrm>
            <a:off x="210312" y="3429000"/>
            <a:ext cx="11768328" cy="3227832"/>
          </a:xfrm>
          <a:prstGeom prst="rect">
            <a:avLst/>
          </a:prstGeom>
          <a:solidFill>
            <a:srgbClr val="A5BCD2"/>
          </a:solidFill>
          <a:ln w="19050">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lang="en-US"/>
          </a:p>
        </p:txBody>
      </p:sp>
      <p:sp>
        <p:nvSpPr>
          <p:cNvPr id="9" name="Rectangle 8"/>
          <p:cNvSpPr/>
          <p:nvPr/>
        </p:nvSpPr>
        <p:spPr bwMode="gray">
          <a:xfrm>
            <a:off x="6094411" y="201168"/>
            <a:ext cx="5888736" cy="3227832"/>
          </a:xfrm>
          <a:prstGeom prst="rect">
            <a:avLst/>
          </a:prstGeom>
          <a:solidFill>
            <a:srgbClr val="DCE342"/>
          </a:solidFill>
          <a:ln w="19050">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lang="en-US"/>
          </a:p>
        </p:txBody>
      </p:sp>
      <p:sp>
        <p:nvSpPr>
          <p:cNvPr id="10" name="Rectangle 9"/>
          <p:cNvSpPr/>
          <p:nvPr/>
        </p:nvSpPr>
        <p:spPr bwMode="gray">
          <a:xfrm>
            <a:off x="4722814" y="2514600"/>
            <a:ext cx="2743198" cy="1828800"/>
          </a:xfrm>
          <a:prstGeom prst="rect">
            <a:avLst/>
          </a:prstGeom>
          <a:solidFill>
            <a:schemeClr val="bg1"/>
          </a:solidFill>
          <a:ln w="19050">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lang="en-US" b="1"/>
          </a:p>
        </p:txBody>
      </p:sp>
      <p:sp>
        <p:nvSpPr>
          <p:cNvPr id="11" name="TextBox 10"/>
          <p:cNvSpPr txBox="1"/>
          <p:nvPr/>
        </p:nvSpPr>
        <p:spPr>
          <a:xfrm>
            <a:off x="4851972" y="3048000"/>
            <a:ext cx="2484882" cy="762000"/>
          </a:xfrm>
          <a:prstGeom prst="rect">
            <a:avLst/>
          </a:prstGeom>
          <a:noFill/>
        </p:spPr>
        <p:txBody>
          <a:bodyPr wrap="square" lIns="0" tIns="0" rIns="0" bIns="0" rtlCol="0" anchor="ctr">
            <a:noAutofit/>
          </a:bodyPr>
          <a:lstStyle/>
          <a:p>
            <a:pPr algn="ctr">
              <a:lnSpc>
                <a:spcPct val="90000"/>
              </a:lnSpc>
            </a:pPr>
            <a:r>
              <a:rPr lang="en-US" sz="2400" b="1" dirty="0" smtClean="0"/>
              <a:t>Symantec DLP Today</a:t>
            </a:r>
            <a:endParaRPr lang="en-US" sz="2400" b="1" dirty="0"/>
          </a:p>
        </p:txBody>
      </p:sp>
      <p:sp>
        <p:nvSpPr>
          <p:cNvPr id="12" name="TextBox 11"/>
          <p:cNvSpPr txBox="1"/>
          <p:nvPr/>
        </p:nvSpPr>
        <p:spPr>
          <a:xfrm>
            <a:off x="761840" y="1066800"/>
            <a:ext cx="4418172" cy="1295400"/>
          </a:xfrm>
          <a:prstGeom prst="rect">
            <a:avLst/>
          </a:prstGeom>
          <a:noFill/>
        </p:spPr>
        <p:txBody>
          <a:bodyPr wrap="square" lIns="0" tIns="0" rIns="0" bIns="0" rtlCol="0" anchor="ctr">
            <a:noAutofit/>
          </a:bodyPr>
          <a:lstStyle/>
          <a:p>
            <a:pPr algn="ctr">
              <a:lnSpc>
                <a:spcPct val="90000"/>
              </a:lnSpc>
            </a:pPr>
            <a:r>
              <a:rPr lang="en-US" sz="3200" spc="-100" dirty="0" smtClean="0"/>
              <a:t>Compliance </a:t>
            </a:r>
          </a:p>
          <a:p>
            <a:pPr algn="ctr">
              <a:lnSpc>
                <a:spcPct val="90000"/>
              </a:lnSpc>
            </a:pPr>
            <a:endParaRPr lang="en-US" sz="3200" spc="-100" dirty="0" smtClean="0"/>
          </a:p>
          <a:p>
            <a:pPr algn="ctr">
              <a:lnSpc>
                <a:spcPct val="90000"/>
              </a:lnSpc>
            </a:pPr>
            <a:r>
              <a:rPr lang="en-US" sz="2400" i="1" dirty="0"/>
              <a:t>“I need to ensure compliance for regulated data across all channels.”</a:t>
            </a:r>
          </a:p>
        </p:txBody>
      </p:sp>
      <p:sp>
        <p:nvSpPr>
          <p:cNvPr id="14" name="TextBox 13"/>
          <p:cNvSpPr txBox="1"/>
          <p:nvPr/>
        </p:nvSpPr>
        <p:spPr>
          <a:xfrm>
            <a:off x="761840" y="4953000"/>
            <a:ext cx="10666573" cy="1295400"/>
          </a:xfrm>
          <a:prstGeom prst="rect">
            <a:avLst/>
          </a:prstGeom>
          <a:noFill/>
        </p:spPr>
        <p:txBody>
          <a:bodyPr wrap="square" lIns="0" tIns="0" rIns="0" bIns="0" rtlCol="0" anchor="ctr">
            <a:noAutofit/>
          </a:bodyPr>
          <a:lstStyle/>
          <a:p>
            <a:pPr algn="ctr">
              <a:lnSpc>
                <a:spcPct val="90000"/>
              </a:lnSpc>
            </a:pPr>
            <a:r>
              <a:rPr lang="en-US" sz="3200" spc="-100" dirty="0" smtClean="0"/>
              <a:t>Sensitive Cloud Data</a:t>
            </a:r>
          </a:p>
          <a:p>
            <a:pPr algn="ctr">
              <a:lnSpc>
                <a:spcPct val="90000"/>
              </a:lnSpc>
            </a:pPr>
            <a:endParaRPr lang="en-US" sz="3200" spc="-100" dirty="0" smtClean="0"/>
          </a:p>
          <a:p>
            <a:pPr algn="ctr">
              <a:lnSpc>
                <a:spcPct val="90000"/>
              </a:lnSpc>
            </a:pPr>
            <a:r>
              <a:rPr lang="en-US" sz="2400" i="1" dirty="0"/>
              <a:t>“I need to extend my DLP coverage to the cloud in a non-disruptive way”</a:t>
            </a:r>
          </a:p>
          <a:p>
            <a:pPr algn="ctr">
              <a:lnSpc>
                <a:spcPct val="90000"/>
              </a:lnSpc>
            </a:pPr>
            <a:endParaRPr lang="en-US" sz="4800" dirty="0" smtClean="0"/>
          </a:p>
        </p:txBody>
      </p:sp>
      <p:sp>
        <p:nvSpPr>
          <p:cNvPr id="15" name="TextBox 14"/>
          <p:cNvSpPr txBox="1"/>
          <p:nvPr/>
        </p:nvSpPr>
        <p:spPr>
          <a:xfrm>
            <a:off x="6323012" y="1066800"/>
            <a:ext cx="5410200" cy="1295400"/>
          </a:xfrm>
          <a:prstGeom prst="rect">
            <a:avLst/>
          </a:prstGeom>
          <a:noFill/>
        </p:spPr>
        <p:txBody>
          <a:bodyPr wrap="square" lIns="0" tIns="0" rIns="0" bIns="0" rtlCol="0" anchor="ctr">
            <a:noAutofit/>
          </a:bodyPr>
          <a:lstStyle/>
          <a:p>
            <a:pPr algn="ctr">
              <a:lnSpc>
                <a:spcPct val="90000"/>
              </a:lnSpc>
            </a:pPr>
            <a:r>
              <a:rPr lang="en-US" sz="3200" spc="-100" dirty="0" smtClean="0"/>
              <a:t>Intellectual Property</a:t>
            </a:r>
          </a:p>
          <a:p>
            <a:pPr algn="ctr">
              <a:lnSpc>
                <a:spcPct val="90000"/>
              </a:lnSpc>
            </a:pPr>
            <a:endParaRPr lang="en-US" sz="3200" spc="-100" dirty="0" smtClean="0"/>
          </a:p>
          <a:p>
            <a:pPr algn="ctr">
              <a:lnSpc>
                <a:spcPct val="90000"/>
              </a:lnSpc>
            </a:pPr>
            <a:r>
              <a:rPr lang="en-US" sz="2400" i="1" dirty="0"/>
              <a:t>“I need to protect the company’s secret sauce from competitors and spies.”</a:t>
            </a:r>
          </a:p>
        </p:txBody>
      </p:sp>
      <p:grpSp>
        <p:nvGrpSpPr>
          <p:cNvPr id="16" name="Group 15"/>
          <p:cNvGrpSpPr/>
          <p:nvPr/>
        </p:nvGrpSpPr>
        <p:grpSpPr bwMode="invGray">
          <a:xfrm>
            <a:off x="1" y="0"/>
            <a:ext cx="12188825" cy="6858000"/>
            <a:chOff x="0" y="0"/>
            <a:chExt cx="12188825" cy="6858000"/>
          </a:xfrm>
        </p:grpSpPr>
        <p:sp>
          <p:nvSpPr>
            <p:cNvPr id="17" name="Rectangle 16"/>
            <p:cNvSpPr/>
            <p:nvPr/>
          </p:nvSpPr>
          <p:spPr bwMode="invGray">
            <a:xfrm>
              <a:off x="0" y="0"/>
              <a:ext cx="201168" cy="6858000"/>
            </a:xfrm>
            <a:prstGeom prst="rect">
              <a:avLst/>
            </a:prstGeom>
            <a:solidFill>
              <a:schemeClr val="tx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p>
          </p:txBody>
        </p:sp>
        <p:sp>
          <p:nvSpPr>
            <p:cNvPr id="18" name="Rectangle 17"/>
            <p:cNvSpPr/>
            <p:nvPr/>
          </p:nvSpPr>
          <p:spPr bwMode="invGray">
            <a:xfrm>
              <a:off x="11987657" y="0"/>
              <a:ext cx="201168" cy="6858000"/>
            </a:xfrm>
            <a:prstGeom prst="rect">
              <a:avLst/>
            </a:prstGeom>
            <a:solidFill>
              <a:schemeClr val="tx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p>
          </p:txBody>
        </p:sp>
        <p:sp>
          <p:nvSpPr>
            <p:cNvPr id="19" name="Rectangle 18"/>
            <p:cNvSpPr/>
            <p:nvPr/>
          </p:nvSpPr>
          <p:spPr bwMode="invGray">
            <a:xfrm>
              <a:off x="0" y="0"/>
              <a:ext cx="12188825" cy="201168"/>
            </a:xfrm>
            <a:prstGeom prst="rect">
              <a:avLst/>
            </a:prstGeom>
            <a:solidFill>
              <a:schemeClr val="tx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p>
          </p:txBody>
        </p:sp>
        <p:sp>
          <p:nvSpPr>
            <p:cNvPr id="20" name="Rectangle 19"/>
            <p:cNvSpPr/>
            <p:nvPr/>
          </p:nvSpPr>
          <p:spPr bwMode="invGray">
            <a:xfrm>
              <a:off x="0" y="6656832"/>
              <a:ext cx="12188825" cy="201168"/>
            </a:xfrm>
            <a:prstGeom prst="rect">
              <a:avLst/>
            </a:prstGeom>
            <a:solidFill>
              <a:schemeClr val="tx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p>
          </p:txBody>
        </p:sp>
      </p:grpSp>
      <p:grpSp>
        <p:nvGrpSpPr>
          <p:cNvPr id="21" name="Group 20"/>
          <p:cNvGrpSpPr/>
          <p:nvPr/>
        </p:nvGrpSpPr>
        <p:grpSpPr bwMode="ltGray">
          <a:xfrm>
            <a:off x="11033656" y="5946513"/>
            <a:ext cx="1155169" cy="911489"/>
            <a:chOff x="2916555" y="1923047"/>
            <a:chExt cx="1908466" cy="1505880"/>
          </a:xfrm>
        </p:grpSpPr>
        <p:sp>
          <p:nvSpPr>
            <p:cNvPr id="22" name="Rectangle 21"/>
            <p:cNvSpPr/>
            <p:nvPr/>
          </p:nvSpPr>
          <p:spPr bwMode="ltGray">
            <a:xfrm>
              <a:off x="2989396" y="2387191"/>
              <a:ext cx="517544" cy="522593"/>
            </a:xfrm>
            <a:prstGeom prst="rect">
              <a:avLst/>
            </a:prstGeom>
            <a:solidFill>
              <a:srgbClr val="E5E5E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p>
          </p:txBody>
        </p:sp>
        <p:sp>
          <p:nvSpPr>
            <p:cNvPr id="23" name="Rectangle 22"/>
            <p:cNvSpPr/>
            <p:nvPr/>
          </p:nvSpPr>
          <p:spPr bwMode="ltGray">
            <a:xfrm>
              <a:off x="3680212" y="2011408"/>
              <a:ext cx="1144809" cy="1144809"/>
            </a:xfrm>
            <a:prstGeom prst="rect">
              <a:avLst/>
            </a:prstGeom>
            <a:solidFill>
              <a:srgbClr val="FDBA30"/>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p>
          </p:txBody>
        </p:sp>
        <p:sp>
          <p:nvSpPr>
            <p:cNvPr id="24" name="Rectangle 23"/>
            <p:cNvSpPr/>
            <p:nvPr/>
          </p:nvSpPr>
          <p:spPr bwMode="ltGray">
            <a:xfrm>
              <a:off x="3564081" y="2621056"/>
              <a:ext cx="807871" cy="807871"/>
            </a:xfrm>
            <a:prstGeom prst="rect">
              <a:avLst/>
            </a:prstGeom>
            <a:solidFill>
              <a:srgbClr val="FEC10D"/>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p>
          </p:txBody>
        </p:sp>
        <p:sp>
          <p:nvSpPr>
            <p:cNvPr id="25" name="Rectangle 40"/>
            <p:cNvSpPr/>
            <p:nvPr/>
          </p:nvSpPr>
          <p:spPr bwMode="ltGray">
            <a:xfrm>
              <a:off x="3680212" y="2621056"/>
              <a:ext cx="691740" cy="535161"/>
            </a:xfrm>
            <a:custGeom>
              <a:avLst/>
              <a:gdLst/>
              <a:ahLst/>
              <a:cxnLst/>
              <a:rect l="l" t="t" r="r" b="b"/>
              <a:pathLst>
                <a:path w="691740" h="535161">
                  <a:moveTo>
                    <a:pt x="0" y="0"/>
                  </a:moveTo>
                  <a:lnTo>
                    <a:pt x="691740" y="0"/>
                  </a:lnTo>
                  <a:lnTo>
                    <a:pt x="691740" y="535161"/>
                  </a:lnTo>
                  <a:lnTo>
                    <a:pt x="0" y="535161"/>
                  </a:lnTo>
                  <a:close/>
                </a:path>
              </a:pathLst>
            </a:custGeom>
            <a:solidFill>
              <a:srgbClr val="F7961E"/>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p>
          </p:txBody>
        </p:sp>
        <p:sp>
          <p:nvSpPr>
            <p:cNvPr id="26" name="Rectangle 25"/>
            <p:cNvSpPr/>
            <p:nvPr/>
          </p:nvSpPr>
          <p:spPr bwMode="ltGray">
            <a:xfrm>
              <a:off x="3248168" y="2305142"/>
              <a:ext cx="343345" cy="343346"/>
            </a:xfrm>
            <a:prstGeom prst="rect">
              <a:avLst/>
            </a:prstGeom>
            <a:solidFill>
              <a:srgbClr val="888D90"/>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p>
          </p:txBody>
        </p:sp>
        <p:sp>
          <p:nvSpPr>
            <p:cNvPr id="27" name="Rectangle 26"/>
            <p:cNvSpPr/>
            <p:nvPr/>
          </p:nvSpPr>
          <p:spPr bwMode="ltGray">
            <a:xfrm>
              <a:off x="3564081" y="2621056"/>
              <a:ext cx="27432" cy="27432"/>
            </a:xfrm>
            <a:prstGeom prst="rect">
              <a:avLst/>
            </a:prstGeom>
            <a:solidFill>
              <a:srgbClr val="8B6E18"/>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p>
          </p:txBody>
        </p:sp>
        <p:sp>
          <p:nvSpPr>
            <p:cNvPr id="28" name="Rectangle 26"/>
            <p:cNvSpPr/>
            <p:nvPr/>
          </p:nvSpPr>
          <p:spPr bwMode="ltGray">
            <a:xfrm>
              <a:off x="3248168" y="2387191"/>
              <a:ext cx="258772" cy="261297"/>
            </a:xfrm>
            <a:custGeom>
              <a:avLst/>
              <a:gdLst/>
              <a:ahLst/>
              <a:cxnLst/>
              <a:rect l="l" t="t" r="r" b="b"/>
              <a:pathLst>
                <a:path w="258772" h="261297">
                  <a:moveTo>
                    <a:pt x="0" y="0"/>
                  </a:moveTo>
                  <a:lnTo>
                    <a:pt x="258772" y="0"/>
                  </a:lnTo>
                  <a:lnTo>
                    <a:pt x="258772" y="261297"/>
                  </a:lnTo>
                  <a:lnTo>
                    <a:pt x="0" y="261297"/>
                  </a:lnTo>
                  <a:close/>
                </a:path>
              </a:pathLst>
            </a:custGeom>
            <a:solidFill>
              <a:srgbClr val="808485"/>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p>
          </p:txBody>
        </p:sp>
        <p:sp>
          <p:nvSpPr>
            <p:cNvPr id="29" name="Rectangle 28"/>
            <p:cNvSpPr/>
            <p:nvPr/>
          </p:nvSpPr>
          <p:spPr bwMode="ltGray">
            <a:xfrm>
              <a:off x="3013379" y="2648496"/>
              <a:ext cx="234789" cy="237312"/>
            </a:xfrm>
            <a:prstGeom prst="rect">
              <a:avLst/>
            </a:prstGeom>
            <a:solidFill>
              <a:srgbClr val="E8B217"/>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p>
          </p:txBody>
        </p:sp>
        <p:sp>
          <p:nvSpPr>
            <p:cNvPr id="30" name="Rectangle 29"/>
            <p:cNvSpPr/>
            <p:nvPr/>
          </p:nvSpPr>
          <p:spPr bwMode="ltGray">
            <a:xfrm>
              <a:off x="2916555" y="2567414"/>
              <a:ext cx="234789" cy="237312"/>
            </a:xfrm>
            <a:prstGeom prst="rect">
              <a:avLst/>
            </a:prstGeom>
            <a:solidFill>
              <a:srgbClr val="FFC20E"/>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p>
          </p:txBody>
        </p:sp>
        <p:sp>
          <p:nvSpPr>
            <p:cNvPr id="31" name="Rectangle 30"/>
            <p:cNvSpPr/>
            <p:nvPr/>
          </p:nvSpPr>
          <p:spPr bwMode="ltGray">
            <a:xfrm>
              <a:off x="2989395" y="2567414"/>
              <a:ext cx="161949" cy="237312"/>
            </a:xfrm>
            <a:prstGeom prst="rect">
              <a:avLst/>
            </a:prstGeom>
            <a:solidFill>
              <a:srgbClr val="E8B217"/>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p>
          </p:txBody>
        </p:sp>
        <p:sp>
          <p:nvSpPr>
            <p:cNvPr id="32" name="Rectangle 31"/>
            <p:cNvSpPr/>
            <p:nvPr/>
          </p:nvSpPr>
          <p:spPr bwMode="ltGray">
            <a:xfrm>
              <a:off x="3013379" y="2648496"/>
              <a:ext cx="137965" cy="156230"/>
            </a:xfrm>
            <a:prstGeom prst="rect">
              <a:avLst/>
            </a:prstGeom>
            <a:solidFill>
              <a:srgbClr val="E3931E"/>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p>
          </p:txBody>
        </p:sp>
        <p:sp>
          <p:nvSpPr>
            <p:cNvPr id="33" name="Rectangle 32"/>
            <p:cNvSpPr/>
            <p:nvPr/>
          </p:nvSpPr>
          <p:spPr bwMode="ltGray">
            <a:xfrm>
              <a:off x="3128912" y="1923047"/>
              <a:ext cx="174198" cy="176722"/>
            </a:xfrm>
            <a:prstGeom prst="rect">
              <a:avLst/>
            </a:prstGeom>
            <a:solidFill>
              <a:srgbClr val="FFC20E"/>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a:p>
          </p:txBody>
        </p:sp>
      </p:grpSp>
      <p:sp>
        <p:nvSpPr>
          <p:cNvPr id="34" name="Slide Number Placeholder 5"/>
          <p:cNvSpPr txBox="1">
            <a:spLocks/>
          </p:cNvSpPr>
          <p:nvPr/>
        </p:nvSpPr>
        <p:spPr>
          <a:xfrm>
            <a:off x="11433134" y="6429781"/>
            <a:ext cx="524991" cy="182880"/>
          </a:xfrm>
          <a:prstGeom prst="rect">
            <a:avLst/>
          </a:prstGeom>
        </p:spPr>
        <p:txBody>
          <a:bodyPr vert="horz" wrap="none" lIns="0" tIns="0" rIns="0" bIns="0" rtlCol="0" anchor="b"/>
          <a:lstStyle>
            <a:defPPr>
              <a:defRPr lang="en-US"/>
            </a:defPPr>
            <a:lvl1pPr marL="0" algn="ctr"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387D166-4907-1946-B2C0-86A736556445}" type="slidenum">
              <a:rPr lang="en-US" smtClean="0"/>
              <a:t>22</a:t>
            </a:fld>
            <a:endParaRPr lang="en-US" dirty="0"/>
          </a:p>
        </p:txBody>
      </p:sp>
      <p:sp>
        <p:nvSpPr>
          <p:cNvPr id="2" name="Footer Placeholder 1"/>
          <p:cNvSpPr>
            <a:spLocks noGrp="1"/>
          </p:cNvSpPr>
          <p:nvPr>
            <p:ph type="ftr" sz="quarter" idx="11"/>
          </p:nvPr>
        </p:nvSpPr>
        <p:spPr/>
        <p:txBody>
          <a:bodyPr/>
          <a:lstStyle/>
          <a:p>
            <a:r>
              <a:rPr lang="en-US" smtClean="0"/>
              <a:t>Symantec Confidential - NDA required</a:t>
            </a:r>
            <a:endParaRPr lang="en-US" dirty="0"/>
          </a:p>
        </p:txBody>
      </p:sp>
    </p:spTree>
    <p:extLst>
      <p:ext uri="{BB962C8B-B14F-4D97-AF65-F5344CB8AC3E}">
        <p14:creationId xmlns:p14="http://schemas.microsoft.com/office/powerpoint/2010/main" val="18036348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4" name="Curved Connector 23"/>
          <p:cNvCxnSpPr/>
          <p:nvPr/>
        </p:nvCxnSpPr>
        <p:spPr>
          <a:xfrm rot="5400000" flipH="1" flipV="1">
            <a:off x="4075112" y="2171698"/>
            <a:ext cx="3352798" cy="3276602"/>
          </a:xfrm>
          <a:prstGeom prst="curvedConnector3">
            <a:avLst>
              <a:gd name="adj1" fmla="val 50000"/>
            </a:avLst>
          </a:prstGeom>
          <a:ln w="38100">
            <a:solidFill>
              <a:srgbClr val="F8A600"/>
            </a:solidFill>
            <a:prstDash val="sysDash"/>
            <a:miter lim="800000"/>
          </a:ln>
        </p:spPr>
        <p:style>
          <a:lnRef idx="1">
            <a:schemeClr val="accent1"/>
          </a:lnRef>
          <a:fillRef idx="0">
            <a:schemeClr val="accent1"/>
          </a:fillRef>
          <a:effectRef idx="0">
            <a:schemeClr val="accent1"/>
          </a:effectRef>
          <a:fontRef idx="minor">
            <a:schemeClr val="tx1"/>
          </a:fontRef>
        </p:style>
      </p:cxnSp>
      <p:cxnSp>
        <p:nvCxnSpPr>
          <p:cNvPr id="23" name="Curved Connector 22"/>
          <p:cNvCxnSpPr/>
          <p:nvPr/>
        </p:nvCxnSpPr>
        <p:spPr>
          <a:xfrm rot="5400000" flipH="1" flipV="1">
            <a:off x="8532814" y="2895604"/>
            <a:ext cx="3047999" cy="1676396"/>
          </a:xfrm>
          <a:prstGeom prst="curvedConnector3">
            <a:avLst>
              <a:gd name="adj1" fmla="val 50000"/>
            </a:avLst>
          </a:prstGeom>
          <a:ln w="38100">
            <a:solidFill>
              <a:srgbClr val="F8A600"/>
            </a:solidFill>
            <a:prstDash val="sysDash"/>
            <a:miter lim="800000"/>
          </a:ln>
        </p:spPr>
        <p:style>
          <a:lnRef idx="1">
            <a:schemeClr val="accent1"/>
          </a:lnRef>
          <a:fillRef idx="0">
            <a:schemeClr val="accent1"/>
          </a:fillRef>
          <a:effectRef idx="0">
            <a:schemeClr val="accent1"/>
          </a:effectRef>
          <a:fontRef idx="minor">
            <a:schemeClr val="tx1"/>
          </a:fontRef>
        </p:style>
      </p:cxnSp>
      <p:sp>
        <p:nvSpPr>
          <p:cNvPr id="5" name="Freeform 4"/>
          <p:cNvSpPr/>
          <p:nvPr/>
        </p:nvSpPr>
        <p:spPr>
          <a:xfrm>
            <a:off x="3298696" y="5448680"/>
            <a:ext cx="880211" cy="892745"/>
          </a:xfrm>
          <a:custGeom>
            <a:avLst/>
            <a:gdLst>
              <a:gd name="connsiteX0" fmla="*/ 163468 w 880211"/>
              <a:gd name="connsiteY0" fmla="*/ 0 h 892745"/>
              <a:gd name="connsiteX1" fmla="*/ 0 w 880211"/>
              <a:gd name="connsiteY1" fmla="*/ 540677 h 892745"/>
              <a:gd name="connsiteX2" fmla="*/ 519744 w 880211"/>
              <a:gd name="connsiteY2" fmla="*/ 892745 h 892745"/>
              <a:gd name="connsiteX3" fmla="*/ 880211 w 880211"/>
              <a:gd name="connsiteY3" fmla="*/ 515529 h 892745"/>
              <a:gd name="connsiteX4" fmla="*/ 808956 w 880211"/>
              <a:gd name="connsiteY4" fmla="*/ 0 h 892745"/>
              <a:gd name="connsiteX5" fmla="*/ 163468 w 880211"/>
              <a:gd name="connsiteY5" fmla="*/ 0 h 892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80211" h="892745">
                <a:moveTo>
                  <a:pt x="163468" y="0"/>
                </a:moveTo>
                <a:lnTo>
                  <a:pt x="0" y="540677"/>
                </a:lnTo>
                <a:lnTo>
                  <a:pt x="519744" y="892745"/>
                </a:lnTo>
                <a:lnTo>
                  <a:pt x="880211" y="515529"/>
                </a:lnTo>
                <a:lnTo>
                  <a:pt x="808956" y="0"/>
                </a:lnTo>
                <a:lnTo>
                  <a:pt x="163468"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lang="en-US"/>
          </a:p>
        </p:txBody>
      </p:sp>
      <p:cxnSp>
        <p:nvCxnSpPr>
          <p:cNvPr id="6" name="Curved Connector 5"/>
          <p:cNvCxnSpPr/>
          <p:nvPr/>
        </p:nvCxnSpPr>
        <p:spPr>
          <a:xfrm rot="16200000" flipV="1">
            <a:off x="3198812" y="2209801"/>
            <a:ext cx="3276602" cy="3276600"/>
          </a:xfrm>
          <a:prstGeom prst="curvedConnector3">
            <a:avLst>
              <a:gd name="adj1" fmla="val 50000"/>
            </a:avLst>
          </a:prstGeom>
          <a:ln w="38100">
            <a:solidFill>
              <a:srgbClr val="F8A600"/>
            </a:solidFill>
            <a:prstDash val="sysDash"/>
            <a:miter lim="800000"/>
          </a:ln>
        </p:spPr>
        <p:style>
          <a:lnRef idx="1">
            <a:schemeClr val="accent1"/>
          </a:lnRef>
          <a:fillRef idx="0">
            <a:schemeClr val="accent1"/>
          </a:fillRef>
          <a:effectRef idx="0">
            <a:schemeClr val="accent1"/>
          </a:effectRef>
          <a:fontRef idx="minor">
            <a:schemeClr val="tx1"/>
          </a:fontRef>
        </p:style>
      </p:cxnSp>
      <p:cxnSp>
        <p:nvCxnSpPr>
          <p:cNvPr id="7" name="Curved Connector 6"/>
          <p:cNvCxnSpPr/>
          <p:nvPr/>
        </p:nvCxnSpPr>
        <p:spPr>
          <a:xfrm flipH="1" flipV="1">
            <a:off x="5561012" y="2209800"/>
            <a:ext cx="1841096" cy="3188309"/>
          </a:xfrm>
          <a:prstGeom prst="curvedConnector4">
            <a:avLst>
              <a:gd name="adj1" fmla="val -12417"/>
              <a:gd name="adj2" fmla="val 50161"/>
            </a:avLst>
          </a:prstGeom>
          <a:ln w="38100">
            <a:solidFill>
              <a:srgbClr val="F8A600"/>
            </a:solidFill>
            <a:prstDash val="sysDash"/>
            <a:miter lim="800000"/>
          </a:ln>
        </p:spPr>
        <p:style>
          <a:lnRef idx="1">
            <a:schemeClr val="accent1"/>
          </a:lnRef>
          <a:fillRef idx="0">
            <a:schemeClr val="accent1"/>
          </a:fillRef>
          <a:effectRef idx="0">
            <a:schemeClr val="accent1"/>
          </a:effectRef>
          <a:fontRef idx="minor">
            <a:schemeClr val="tx1"/>
          </a:fontRef>
        </p:style>
      </p:cxnSp>
      <p:sp>
        <p:nvSpPr>
          <p:cNvPr id="8" name="Shape 2569"/>
          <p:cNvSpPr/>
          <p:nvPr/>
        </p:nvSpPr>
        <p:spPr>
          <a:xfrm>
            <a:off x="-687388" y="2667000"/>
            <a:ext cx="0" cy="0"/>
          </a:xfrm>
          <a:custGeom>
            <a:avLst/>
            <a:gdLst/>
            <a:ahLst/>
            <a:cxnLst/>
            <a:rect l="0" t="0" r="0" b="0"/>
            <a:pathLst>
              <a:path w="120000" h="120000" extrusionOk="0">
                <a:moveTo>
                  <a:pt x="0" y="0"/>
                </a:moveTo>
                <a:cubicBezTo>
                  <a:pt x="0" y="0"/>
                  <a:pt x="0" y="0"/>
                  <a:pt x="0" y="0"/>
                </a:cubicBezTo>
                <a:cubicBezTo>
                  <a:pt x="0" y="0"/>
                  <a:pt x="0" y="0"/>
                  <a:pt x="0" y="0"/>
                </a:cubicBezTo>
                <a:close/>
              </a:path>
            </a:pathLst>
          </a:custGeom>
          <a:solidFill>
            <a:srgbClr val="7F7F7F"/>
          </a:solidFill>
          <a:ln>
            <a:noFill/>
          </a:ln>
        </p:spPr>
        <p:txBody>
          <a:bodyPr lIns="91425" tIns="45700" rIns="91425" bIns="45700" anchor="t" anchorCtr="0">
            <a:noAutofit/>
          </a:bodyPr>
          <a:lstStyle/>
          <a:p>
            <a:endParaRPr>
              <a:solidFill>
                <a:srgbClr val="404040"/>
              </a:solidFill>
              <a:latin typeface="Questrial"/>
              <a:ea typeface="Questrial"/>
              <a:cs typeface="Questrial"/>
              <a:sym typeface="Questrial"/>
            </a:endParaRPr>
          </a:p>
        </p:txBody>
      </p:sp>
      <p:cxnSp>
        <p:nvCxnSpPr>
          <p:cNvPr id="9" name="Curved Connector 8"/>
          <p:cNvCxnSpPr/>
          <p:nvPr/>
        </p:nvCxnSpPr>
        <p:spPr>
          <a:xfrm rot="5400000" flipH="1" flipV="1">
            <a:off x="5291462" y="2250751"/>
            <a:ext cx="3243238" cy="3161337"/>
          </a:xfrm>
          <a:prstGeom prst="curvedConnector3">
            <a:avLst>
              <a:gd name="adj1" fmla="val 50000"/>
            </a:avLst>
          </a:prstGeom>
          <a:ln w="38100">
            <a:solidFill>
              <a:srgbClr val="F8A600"/>
            </a:solidFill>
            <a:prstDash val="sysDash"/>
            <a:miter lim="800000"/>
          </a:ln>
        </p:spPr>
        <p:style>
          <a:lnRef idx="1">
            <a:schemeClr val="accent1"/>
          </a:lnRef>
          <a:fillRef idx="0">
            <a:schemeClr val="accent1"/>
          </a:fillRef>
          <a:effectRef idx="0">
            <a:schemeClr val="accent1"/>
          </a:effectRef>
          <a:fontRef idx="minor">
            <a:schemeClr val="tx1"/>
          </a:fontRef>
        </p:style>
      </p:cxnSp>
      <p:cxnSp>
        <p:nvCxnSpPr>
          <p:cNvPr id="10" name="Curved Connector 9"/>
          <p:cNvCxnSpPr/>
          <p:nvPr/>
        </p:nvCxnSpPr>
        <p:spPr>
          <a:xfrm rot="16200000" flipH="1">
            <a:off x="2894012" y="3200401"/>
            <a:ext cx="3200400" cy="1371600"/>
          </a:xfrm>
          <a:prstGeom prst="curvedConnector3">
            <a:avLst>
              <a:gd name="adj1" fmla="val 50000"/>
            </a:avLst>
          </a:prstGeom>
          <a:ln w="38100">
            <a:solidFill>
              <a:srgbClr val="F8A600"/>
            </a:solidFill>
            <a:prstDash val="sysDash"/>
            <a:miter lim="800000"/>
          </a:ln>
        </p:spPr>
        <p:style>
          <a:lnRef idx="1">
            <a:schemeClr val="accent1"/>
          </a:lnRef>
          <a:fillRef idx="0">
            <a:schemeClr val="accent1"/>
          </a:fillRef>
          <a:effectRef idx="0">
            <a:schemeClr val="accent1"/>
          </a:effectRef>
          <a:fontRef idx="minor">
            <a:schemeClr val="tx1"/>
          </a:fontRef>
        </p:style>
      </p:cxnSp>
      <p:cxnSp>
        <p:nvCxnSpPr>
          <p:cNvPr id="11" name="Curved Connector 10"/>
          <p:cNvCxnSpPr/>
          <p:nvPr/>
        </p:nvCxnSpPr>
        <p:spPr>
          <a:xfrm rot="16200000" flipV="1">
            <a:off x="1865313" y="2400302"/>
            <a:ext cx="3200400" cy="2819399"/>
          </a:xfrm>
          <a:prstGeom prst="curvedConnector3">
            <a:avLst>
              <a:gd name="adj1" fmla="val 50000"/>
            </a:avLst>
          </a:prstGeom>
          <a:ln w="38100">
            <a:solidFill>
              <a:srgbClr val="F8A600"/>
            </a:solidFill>
            <a:prstDash val="sysDash"/>
            <a:miter lim="800000"/>
          </a:ln>
        </p:spPr>
        <p:style>
          <a:lnRef idx="1">
            <a:schemeClr val="accent1"/>
          </a:lnRef>
          <a:fillRef idx="0">
            <a:schemeClr val="accent1"/>
          </a:fillRef>
          <a:effectRef idx="0">
            <a:schemeClr val="accent1"/>
          </a:effectRef>
          <a:fontRef idx="minor">
            <a:schemeClr val="tx1"/>
          </a:fontRef>
        </p:style>
      </p:cxnSp>
      <p:cxnSp>
        <p:nvCxnSpPr>
          <p:cNvPr id="12" name="Curved Connector 11"/>
          <p:cNvCxnSpPr/>
          <p:nvPr/>
        </p:nvCxnSpPr>
        <p:spPr>
          <a:xfrm rot="5400000">
            <a:off x="7046912" y="2247900"/>
            <a:ext cx="3124200" cy="3048000"/>
          </a:xfrm>
          <a:prstGeom prst="curvedConnector3">
            <a:avLst>
              <a:gd name="adj1" fmla="val 67213"/>
            </a:avLst>
          </a:prstGeom>
          <a:ln w="38100">
            <a:solidFill>
              <a:srgbClr val="F8A600"/>
            </a:solidFill>
            <a:prstDash val="sysDash"/>
            <a:miter lim="800000"/>
          </a:ln>
        </p:spPr>
        <p:style>
          <a:lnRef idx="1">
            <a:schemeClr val="accent1"/>
          </a:lnRef>
          <a:fillRef idx="0">
            <a:schemeClr val="accent1"/>
          </a:fillRef>
          <a:effectRef idx="0">
            <a:schemeClr val="accent1"/>
          </a:effectRef>
          <a:fontRef idx="minor">
            <a:schemeClr val="tx1"/>
          </a:fontRef>
        </p:style>
      </p:cxnSp>
      <p:cxnSp>
        <p:nvCxnSpPr>
          <p:cNvPr id="13" name="Curved Connector 12"/>
          <p:cNvCxnSpPr/>
          <p:nvPr/>
        </p:nvCxnSpPr>
        <p:spPr>
          <a:xfrm rot="16200000" flipV="1">
            <a:off x="5994734" y="2567323"/>
            <a:ext cx="3208296" cy="2629860"/>
          </a:xfrm>
          <a:prstGeom prst="curvedConnector3">
            <a:avLst>
              <a:gd name="adj1" fmla="val 50000"/>
            </a:avLst>
          </a:prstGeom>
          <a:ln w="38100">
            <a:solidFill>
              <a:srgbClr val="F8A600"/>
            </a:solidFill>
            <a:prstDash val="sysDash"/>
            <a:miter lim="800000"/>
          </a:ln>
        </p:spPr>
        <p:style>
          <a:lnRef idx="1">
            <a:schemeClr val="accent1"/>
          </a:lnRef>
          <a:fillRef idx="0">
            <a:schemeClr val="accent1"/>
          </a:fillRef>
          <a:effectRef idx="0">
            <a:schemeClr val="accent1"/>
          </a:effectRef>
          <a:fontRef idx="minor">
            <a:schemeClr val="tx1"/>
          </a:fontRef>
        </p:style>
      </p:cxnSp>
      <p:sp>
        <p:nvSpPr>
          <p:cNvPr id="14" name="Oval 5"/>
          <p:cNvSpPr>
            <a:spLocks noChangeArrowheads="1"/>
          </p:cNvSpPr>
          <p:nvPr/>
        </p:nvSpPr>
        <p:spPr bwMode="gray">
          <a:xfrm>
            <a:off x="4037012" y="2895600"/>
            <a:ext cx="1600200" cy="1600200"/>
          </a:xfrm>
          <a:prstGeom prst="ellipse">
            <a:avLst/>
          </a:prstGeom>
          <a:solidFill>
            <a:schemeClr val="bg2">
              <a:alpha val="90000"/>
            </a:schemeClr>
          </a:solidFill>
          <a:ln w="57150">
            <a:solidFill>
              <a:srgbClr val="FDBA30"/>
            </a:solidFill>
            <a:round/>
            <a:headEnd/>
            <a:tailEnd/>
          </a:ln>
        </p:spPr>
        <p:txBody>
          <a:bodyPr vert="horz" wrap="square" lIns="91440" tIns="45720" rIns="91440" bIns="45720" numCol="1" anchor="t" anchorCtr="0" compatLnSpc="1">
            <a:prstTxWarp prst="textNoShape">
              <a:avLst/>
            </a:prstTxWarp>
          </a:bodyPr>
          <a:lstStyle/>
          <a:p>
            <a:endParaRPr lang="en-CA"/>
          </a:p>
        </p:txBody>
      </p:sp>
      <p:grpSp>
        <p:nvGrpSpPr>
          <p:cNvPr id="15" name="Group 14"/>
          <p:cNvGrpSpPr/>
          <p:nvPr/>
        </p:nvGrpSpPr>
        <p:grpSpPr>
          <a:xfrm>
            <a:off x="8463055" y="2895600"/>
            <a:ext cx="1593758" cy="1600200"/>
            <a:chOff x="9218612" y="4343400"/>
            <a:chExt cx="1676400" cy="1676400"/>
          </a:xfrm>
          <a:solidFill>
            <a:schemeClr val="bg2">
              <a:alpha val="68000"/>
            </a:schemeClr>
          </a:solidFill>
        </p:grpSpPr>
        <p:sp>
          <p:nvSpPr>
            <p:cNvPr id="16" name="Oval 5"/>
            <p:cNvSpPr>
              <a:spLocks noChangeArrowheads="1"/>
            </p:cNvSpPr>
            <p:nvPr/>
          </p:nvSpPr>
          <p:spPr bwMode="gray">
            <a:xfrm>
              <a:off x="9218612" y="4343400"/>
              <a:ext cx="1676400" cy="1676400"/>
            </a:xfrm>
            <a:prstGeom prst="ellipse">
              <a:avLst/>
            </a:prstGeom>
            <a:grpFill/>
            <a:ln w="57150">
              <a:solidFill>
                <a:srgbClr val="FDBA30"/>
              </a:solidFill>
              <a:round/>
              <a:headEnd/>
              <a:tailEnd/>
            </a:ln>
          </p:spPr>
          <p:txBody>
            <a:bodyPr vert="horz" wrap="square" lIns="91440" tIns="45720" rIns="91440" bIns="45720" numCol="1" anchor="t" anchorCtr="0" compatLnSpc="1">
              <a:prstTxWarp prst="textNoShape">
                <a:avLst/>
              </a:prstTxWarp>
            </a:bodyPr>
            <a:lstStyle/>
            <a:p>
              <a:endParaRPr lang="en-CA"/>
            </a:p>
          </p:txBody>
        </p:sp>
        <p:pic>
          <p:nvPicPr>
            <p:cNvPr id="17" name="Picture 1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08154" y="4777214"/>
              <a:ext cx="1166354" cy="836395"/>
            </a:xfrm>
            <a:prstGeom prst="rect">
              <a:avLst/>
            </a:prstGeom>
            <a:grpFill/>
          </p:spPr>
        </p:pic>
      </p:grpSp>
      <p:sp>
        <p:nvSpPr>
          <p:cNvPr id="18" name="Oval 5"/>
          <p:cNvSpPr>
            <a:spLocks noChangeArrowheads="1"/>
          </p:cNvSpPr>
          <p:nvPr/>
        </p:nvSpPr>
        <p:spPr bwMode="gray">
          <a:xfrm>
            <a:off x="6246812" y="2895600"/>
            <a:ext cx="1600200" cy="1600200"/>
          </a:xfrm>
          <a:prstGeom prst="ellipse">
            <a:avLst/>
          </a:prstGeom>
          <a:solidFill>
            <a:schemeClr val="bg2">
              <a:alpha val="90000"/>
            </a:schemeClr>
          </a:solidFill>
          <a:ln w="57150">
            <a:solidFill>
              <a:srgbClr val="FDBA30"/>
            </a:solidFill>
            <a:round/>
            <a:headEnd/>
            <a:tailEnd/>
          </a:ln>
        </p:spPr>
        <p:txBody>
          <a:bodyPr vert="horz" wrap="square" lIns="91440" tIns="45720" rIns="91440" bIns="45720" numCol="1" anchor="t" anchorCtr="0" compatLnSpc="1">
            <a:prstTxWarp prst="textNoShape">
              <a:avLst/>
            </a:prstTxWarp>
          </a:bodyPr>
          <a:lstStyle/>
          <a:p>
            <a:endParaRPr lang="en-CA"/>
          </a:p>
        </p:txBody>
      </p:sp>
      <p:cxnSp>
        <p:nvCxnSpPr>
          <p:cNvPr id="19" name="Curved Connector 18"/>
          <p:cNvCxnSpPr/>
          <p:nvPr/>
        </p:nvCxnSpPr>
        <p:spPr>
          <a:xfrm rot="16200000" flipV="1">
            <a:off x="693185" y="2658028"/>
            <a:ext cx="3352800" cy="2151544"/>
          </a:xfrm>
          <a:prstGeom prst="curvedConnector3">
            <a:avLst>
              <a:gd name="adj1" fmla="val 50000"/>
            </a:avLst>
          </a:prstGeom>
          <a:ln w="38100">
            <a:solidFill>
              <a:srgbClr val="F8A600"/>
            </a:solidFill>
            <a:prstDash val="sysDash"/>
            <a:miter lim="800000"/>
          </a:ln>
        </p:spPr>
        <p:style>
          <a:lnRef idx="1">
            <a:schemeClr val="accent1"/>
          </a:lnRef>
          <a:fillRef idx="0">
            <a:schemeClr val="accent1"/>
          </a:fillRef>
          <a:effectRef idx="0">
            <a:schemeClr val="accent1"/>
          </a:effectRef>
          <a:fontRef idx="minor">
            <a:schemeClr val="tx1"/>
          </a:fontRef>
        </p:style>
      </p:cxnSp>
      <p:sp>
        <p:nvSpPr>
          <p:cNvPr id="20" name="Oval 5"/>
          <p:cNvSpPr>
            <a:spLocks noChangeArrowheads="1"/>
          </p:cNvSpPr>
          <p:nvPr/>
        </p:nvSpPr>
        <p:spPr bwMode="gray">
          <a:xfrm>
            <a:off x="1827213" y="2895600"/>
            <a:ext cx="1600200" cy="1600200"/>
          </a:xfrm>
          <a:prstGeom prst="ellipse">
            <a:avLst/>
          </a:prstGeom>
          <a:solidFill>
            <a:schemeClr val="bg2">
              <a:alpha val="90000"/>
            </a:schemeClr>
          </a:solidFill>
          <a:ln w="57150">
            <a:solidFill>
              <a:srgbClr val="FDBA30"/>
            </a:solidFill>
            <a:round/>
            <a:headEnd/>
            <a:tailEnd/>
          </a:ln>
        </p:spPr>
        <p:txBody>
          <a:bodyPr vert="horz" wrap="square" lIns="91440" tIns="45720" rIns="91440" bIns="45720" numCol="1" anchor="t" anchorCtr="0" compatLnSpc="1">
            <a:prstTxWarp prst="textNoShape">
              <a:avLst/>
            </a:prstTxWarp>
          </a:bodyPr>
          <a:lstStyle/>
          <a:p>
            <a:endParaRPr lang="en-CA"/>
          </a:p>
        </p:txBody>
      </p:sp>
      <p:pic>
        <p:nvPicPr>
          <p:cNvPr id="21" name="Picture 2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76208" y="3185006"/>
            <a:ext cx="990600" cy="990600"/>
          </a:xfrm>
          <a:prstGeom prst="rect">
            <a:avLst/>
          </a:prstGeom>
        </p:spPr>
      </p:pic>
      <p:pic>
        <p:nvPicPr>
          <p:cNvPr id="22" name="Picture 2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534022" y="3188615"/>
            <a:ext cx="923523" cy="923523"/>
          </a:xfrm>
          <a:prstGeom prst="rect">
            <a:avLst/>
          </a:prstGeom>
        </p:spPr>
      </p:pic>
      <p:pic>
        <p:nvPicPr>
          <p:cNvPr id="25" name="Picture 2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438404" y="3276601"/>
            <a:ext cx="894009" cy="894009"/>
          </a:xfrm>
          <a:prstGeom prst="rect">
            <a:avLst/>
          </a:prstGeom>
        </p:spPr>
      </p:pic>
      <p:pic>
        <p:nvPicPr>
          <p:cNvPr id="26" name="Picture 25"/>
          <p:cNvPicPr>
            <a:picLocks noChangeAspect="1"/>
          </p:cNvPicPr>
          <p:nvPr/>
        </p:nvPicPr>
        <p:blipFill>
          <a:blip r:embed="rId7">
            <a:duotone>
              <a:schemeClr val="accent6">
                <a:shade val="45000"/>
                <a:satMod val="135000"/>
              </a:schemeClr>
              <a:prstClr val="white"/>
            </a:duotone>
          </a:blip>
          <a:stretch>
            <a:fillRect/>
          </a:stretch>
        </p:blipFill>
        <p:spPr>
          <a:xfrm>
            <a:off x="3198813" y="5334002"/>
            <a:ext cx="1055077" cy="1052217"/>
          </a:xfrm>
          <a:prstGeom prst="rect">
            <a:avLst/>
          </a:prstGeom>
        </p:spPr>
      </p:pic>
      <p:grpSp>
        <p:nvGrpSpPr>
          <p:cNvPr id="36" name="Group 4"/>
          <p:cNvGrpSpPr>
            <a:grpSpLocks noChangeAspect="1"/>
          </p:cNvGrpSpPr>
          <p:nvPr/>
        </p:nvGrpSpPr>
        <p:grpSpPr bwMode="auto">
          <a:xfrm>
            <a:off x="4527522" y="5403092"/>
            <a:ext cx="1262090" cy="856383"/>
            <a:chOff x="655" y="893"/>
            <a:chExt cx="406" cy="252"/>
          </a:xfrm>
        </p:grpSpPr>
        <p:sp>
          <p:nvSpPr>
            <p:cNvPr id="37" name="AutoShape 3"/>
            <p:cNvSpPr>
              <a:spLocks noChangeAspect="1" noChangeArrowheads="1" noTextEdit="1"/>
            </p:cNvSpPr>
            <p:nvPr/>
          </p:nvSpPr>
          <p:spPr bwMode="auto">
            <a:xfrm>
              <a:off x="655" y="893"/>
              <a:ext cx="406" cy="2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8" name="Rectangle 37"/>
            <p:cNvSpPr>
              <a:spLocks noChangeArrowheads="1"/>
            </p:cNvSpPr>
            <p:nvPr/>
          </p:nvSpPr>
          <p:spPr bwMode="auto">
            <a:xfrm>
              <a:off x="700" y="905"/>
              <a:ext cx="316" cy="192"/>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9" name="Freeform 38"/>
            <p:cNvSpPr>
              <a:spLocks noEditPoints="1"/>
            </p:cNvSpPr>
            <p:nvPr/>
          </p:nvSpPr>
          <p:spPr bwMode="auto">
            <a:xfrm>
              <a:off x="689" y="893"/>
              <a:ext cx="338" cy="216"/>
            </a:xfrm>
            <a:custGeom>
              <a:avLst/>
              <a:gdLst>
                <a:gd name="T0" fmla="*/ 39 w 676"/>
                <a:gd name="T1" fmla="*/ 432 h 432"/>
                <a:gd name="T2" fmla="*/ 31 w 676"/>
                <a:gd name="T3" fmla="*/ 431 h 432"/>
                <a:gd name="T4" fmla="*/ 18 w 676"/>
                <a:gd name="T5" fmla="*/ 426 h 432"/>
                <a:gd name="T6" fmla="*/ 8 w 676"/>
                <a:gd name="T7" fmla="*/ 415 h 432"/>
                <a:gd name="T8" fmla="*/ 1 w 676"/>
                <a:gd name="T9" fmla="*/ 401 h 432"/>
                <a:gd name="T10" fmla="*/ 0 w 676"/>
                <a:gd name="T11" fmla="*/ 39 h 432"/>
                <a:gd name="T12" fmla="*/ 1 w 676"/>
                <a:gd name="T13" fmla="*/ 31 h 432"/>
                <a:gd name="T14" fmla="*/ 8 w 676"/>
                <a:gd name="T15" fmla="*/ 17 h 432"/>
                <a:gd name="T16" fmla="*/ 18 w 676"/>
                <a:gd name="T17" fmla="*/ 7 h 432"/>
                <a:gd name="T18" fmla="*/ 31 w 676"/>
                <a:gd name="T19" fmla="*/ 1 h 432"/>
                <a:gd name="T20" fmla="*/ 637 w 676"/>
                <a:gd name="T21" fmla="*/ 0 h 432"/>
                <a:gd name="T22" fmla="*/ 645 w 676"/>
                <a:gd name="T23" fmla="*/ 1 h 432"/>
                <a:gd name="T24" fmla="*/ 659 w 676"/>
                <a:gd name="T25" fmla="*/ 7 h 432"/>
                <a:gd name="T26" fmla="*/ 670 w 676"/>
                <a:gd name="T27" fmla="*/ 17 h 432"/>
                <a:gd name="T28" fmla="*/ 675 w 676"/>
                <a:gd name="T29" fmla="*/ 31 h 432"/>
                <a:gd name="T30" fmla="*/ 676 w 676"/>
                <a:gd name="T31" fmla="*/ 393 h 432"/>
                <a:gd name="T32" fmla="*/ 675 w 676"/>
                <a:gd name="T33" fmla="*/ 401 h 432"/>
                <a:gd name="T34" fmla="*/ 670 w 676"/>
                <a:gd name="T35" fmla="*/ 415 h 432"/>
                <a:gd name="T36" fmla="*/ 659 w 676"/>
                <a:gd name="T37" fmla="*/ 426 h 432"/>
                <a:gd name="T38" fmla="*/ 645 w 676"/>
                <a:gd name="T39" fmla="*/ 431 h 432"/>
                <a:gd name="T40" fmla="*/ 39 w 676"/>
                <a:gd name="T41" fmla="*/ 34 h 432"/>
                <a:gd name="T42" fmla="*/ 38 w 676"/>
                <a:gd name="T43" fmla="*/ 34 h 432"/>
                <a:gd name="T44" fmla="*/ 34 w 676"/>
                <a:gd name="T45" fmla="*/ 37 h 432"/>
                <a:gd name="T46" fmla="*/ 34 w 676"/>
                <a:gd name="T47" fmla="*/ 393 h 432"/>
                <a:gd name="T48" fmla="*/ 34 w 676"/>
                <a:gd name="T49" fmla="*/ 396 h 432"/>
                <a:gd name="T50" fmla="*/ 38 w 676"/>
                <a:gd name="T51" fmla="*/ 398 h 432"/>
                <a:gd name="T52" fmla="*/ 637 w 676"/>
                <a:gd name="T53" fmla="*/ 398 h 432"/>
                <a:gd name="T54" fmla="*/ 640 w 676"/>
                <a:gd name="T55" fmla="*/ 398 h 432"/>
                <a:gd name="T56" fmla="*/ 642 w 676"/>
                <a:gd name="T57" fmla="*/ 396 h 432"/>
                <a:gd name="T58" fmla="*/ 642 w 676"/>
                <a:gd name="T59" fmla="*/ 39 h 432"/>
                <a:gd name="T60" fmla="*/ 642 w 676"/>
                <a:gd name="T61" fmla="*/ 37 h 432"/>
                <a:gd name="T62" fmla="*/ 640 w 676"/>
                <a:gd name="T63" fmla="*/ 34 h 432"/>
                <a:gd name="T64" fmla="*/ 39 w 676"/>
                <a:gd name="T65" fmla="*/ 34 h 4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676" h="432">
                  <a:moveTo>
                    <a:pt x="637" y="432"/>
                  </a:moveTo>
                  <a:lnTo>
                    <a:pt x="39" y="432"/>
                  </a:lnTo>
                  <a:lnTo>
                    <a:pt x="39" y="432"/>
                  </a:lnTo>
                  <a:lnTo>
                    <a:pt x="31" y="431"/>
                  </a:lnTo>
                  <a:lnTo>
                    <a:pt x="25" y="430"/>
                  </a:lnTo>
                  <a:lnTo>
                    <a:pt x="18" y="426"/>
                  </a:lnTo>
                  <a:lnTo>
                    <a:pt x="12" y="420"/>
                  </a:lnTo>
                  <a:lnTo>
                    <a:pt x="8" y="415"/>
                  </a:lnTo>
                  <a:lnTo>
                    <a:pt x="4" y="409"/>
                  </a:lnTo>
                  <a:lnTo>
                    <a:pt x="1" y="401"/>
                  </a:lnTo>
                  <a:lnTo>
                    <a:pt x="0" y="393"/>
                  </a:lnTo>
                  <a:lnTo>
                    <a:pt x="0" y="39"/>
                  </a:lnTo>
                  <a:lnTo>
                    <a:pt x="0" y="39"/>
                  </a:lnTo>
                  <a:lnTo>
                    <a:pt x="1" y="31"/>
                  </a:lnTo>
                  <a:lnTo>
                    <a:pt x="4" y="24"/>
                  </a:lnTo>
                  <a:lnTo>
                    <a:pt x="8" y="17"/>
                  </a:lnTo>
                  <a:lnTo>
                    <a:pt x="12" y="12"/>
                  </a:lnTo>
                  <a:lnTo>
                    <a:pt x="18" y="7"/>
                  </a:lnTo>
                  <a:lnTo>
                    <a:pt x="25" y="3"/>
                  </a:lnTo>
                  <a:lnTo>
                    <a:pt x="31" y="1"/>
                  </a:lnTo>
                  <a:lnTo>
                    <a:pt x="39" y="0"/>
                  </a:lnTo>
                  <a:lnTo>
                    <a:pt x="637" y="0"/>
                  </a:lnTo>
                  <a:lnTo>
                    <a:pt x="637" y="0"/>
                  </a:lnTo>
                  <a:lnTo>
                    <a:pt x="645" y="1"/>
                  </a:lnTo>
                  <a:lnTo>
                    <a:pt x="653" y="3"/>
                  </a:lnTo>
                  <a:lnTo>
                    <a:pt x="659" y="7"/>
                  </a:lnTo>
                  <a:lnTo>
                    <a:pt x="664" y="12"/>
                  </a:lnTo>
                  <a:lnTo>
                    <a:pt x="670" y="17"/>
                  </a:lnTo>
                  <a:lnTo>
                    <a:pt x="672" y="24"/>
                  </a:lnTo>
                  <a:lnTo>
                    <a:pt x="675" y="31"/>
                  </a:lnTo>
                  <a:lnTo>
                    <a:pt x="676" y="39"/>
                  </a:lnTo>
                  <a:lnTo>
                    <a:pt x="676" y="393"/>
                  </a:lnTo>
                  <a:lnTo>
                    <a:pt x="676" y="393"/>
                  </a:lnTo>
                  <a:lnTo>
                    <a:pt x="675" y="401"/>
                  </a:lnTo>
                  <a:lnTo>
                    <a:pt x="672" y="409"/>
                  </a:lnTo>
                  <a:lnTo>
                    <a:pt x="670" y="415"/>
                  </a:lnTo>
                  <a:lnTo>
                    <a:pt x="664" y="420"/>
                  </a:lnTo>
                  <a:lnTo>
                    <a:pt x="659" y="426"/>
                  </a:lnTo>
                  <a:lnTo>
                    <a:pt x="653" y="430"/>
                  </a:lnTo>
                  <a:lnTo>
                    <a:pt x="645" y="431"/>
                  </a:lnTo>
                  <a:lnTo>
                    <a:pt x="637" y="432"/>
                  </a:lnTo>
                  <a:close/>
                  <a:moveTo>
                    <a:pt x="39" y="34"/>
                  </a:moveTo>
                  <a:lnTo>
                    <a:pt x="39" y="34"/>
                  </a:lnTo>
                  <a:lnTo>
                    <a:pt x="38" y="34"/>
                  </a:lnTo>
                  <a:lnTo>
                    <a:pt x="35" y="35"/>
                  </a:lnTo>
                  <a:lnTo>
                    <a:pt x="34" y="37"/>
                  </a:lnTo>
                  <a:lnTo>
                    <a:pt x="34" y="39"/>
                  </a:lnTo>
                  <a:lnTo>
                    <a:pt x="34" y="393"/>
                  </a:lnTo>
                  <a:lnTo>
                    <a:pt x="34" y="393"/>
                  </a:lnTo>
                  <a:lnTo>
                    <a:pt x="34" y="396"/>
                  </a:lnTo>
                  <a:lnTo>
                    <a:pt x="35" y="397"/>
                  </a:lnTo>
                  <a:lnTo>
                    <a:pt x="38" y="398"/>
                  </a:lnTo>
                  <a:lnTo>
                    <a:pt x="39" y="398"/>
                  </a:lnTo>
                  <a:lnTo>
                    <a:pt x="637" y="398"/>
                  </a:lnTo>
                  <a:lnTo>
                    <a:pt x="637" y="398"/>
                  </a:lnTo>
                  <a:lnTo>
                    <a:pt x="640" y="398"/>
                  </a:lnTo>
                  <a:lnTo>
                    <a:pt x="641" y="397"/>
                  </a:lnTo>
                  <a:lnTo>
                    <a:pt x="642" y="396"/>
                  </a:lnTo>
                  <a:lnTo>
                    <a:pt x="642" y="393"/>
                  </a:lnTo>
                  <a:lnTo>
                    <a:pt x="642" y="39"/>
                  </a:lnTo>
                  <a:lnTo>
                    <a:pt x="642" y="39"/>
                  </a:lnTo>
                  <a:lnTo>
                    <a:pt x="642" y="37"/>
                  </a:lnTo>
                  <a:lnTo>
                    <a:pt x="641" y="35"/>
                  </a:lnTo>
                  <a:lnTo>
                    <a:pt x="640" y="34"/>
                  </a:lnTo>
                  <a:lnTo>
                    <a:pt x="637" y="34"/>
                  </a:lnTo>
                  <a:lnTo>
                    <a:pt x="39" y="34"/>
                  </a:lnTo>
                  <a:close/>
                </a:path>
              </a:pathLst>
            </a:custGeom>
            <a:solidFill>
              <a:srgbClr val="828282"/>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0" name="Freeform 39"/>
            <p:cNvSpPr>
              <a:spLocks/>
            </p:cNvSpPr>
            <p:nvPr/>
          </p:nvSpPr>
          <p:spPr bwMode="auto">
            <a:xfrm>
              <a:off x="689" y="893"/>
              <a:ext cx="338" cy="216"/>
            </a:xfrm>
            <a:custGeom>
              <a:avLst/>
              <a:gdLst>
                <a:gd name="T0" fmla="*/ 637 w 676"/>
                <a:gd name="T1" fmla="*/ 432 h 432"/>
                <a:gd name="T2" fmla="*/ 39 w 676"/>
                <a:gd name="T3" fmla="*/ 432 h 432"/>
                <a:gd name="T4" fmla="*/ 39 w 676"/>
                <a:gd name="T5" fmla="*/ 432 h 432"/>
                <a:gd name="T6" fmla="*/ 31 w 676"/>
                <a:gd name="T7" fmla="*/ 431 h 432"/>
                <a:gd name="T8" fmla="*/ 25 w 676"/>
                <a:gd name="T9" fmla="*/ 430 h 432"/>
                <a:gd name="T10" fmla="*/ 18 w 676"/>
                <a:gd name="T11" fmla="*/ 426 h 432"/>
                <a:gd name="T12" fmla="*/ 12 w 676"/>
                <a:gd name="T13" fmla="*/ 420 h 432"/>
                <a:gd name="T14" fmla="*/ 8 w 676"/>
                <a:gd name="T15" fmla="*/ 415 h 432"/>
                <a:gd name="T16" fmla="*/ 4 w 676"/>
                <a:gd name="T17" fmla="*/ 409 h 432"/>
                <a:gd name="T18" fmla="*/ 1 w 676"/>
                <a:gd name="T19" fmla="*/ 401 h 432"/>
                <a:gd name="T20" fmla="*/ 0 w 676"/>
                <a:gd name="T21" fmla="*/ 393 h 432"/>
                <a:gd name="T22" fmla="*/ 0 w 676"/>
                <a:gd name="T23" fmla="*/ 39 h 432"/>
                <a:gd name="T24" fmla="*/ 0 w 676"/>
                <a:gd name="T25" fmla="*/ 39 h 432"/>
                <a:gd name="T26" fmla="*/ 1 w 676"/>
                <a:gd name="T27" fmla="*/ 31 h 432"/>
                <a:gd name="T28" fmla="*/ 4 w 676"/>
                <a:gd name="T29" fmla="*/ 24 h 432"/>
                <a:gd name="T30" fmla="*/ 8 w 676"/>
                <a:gd name="T31" fmla="*/ 17 h 432"/>
                <a:gd name="T32" fmla="*/ 12 w 676"/>
                <a:gd name="T33" fmla="*/ 12 h 432"/>
                <a:gd name="T34" fmla="*/ 18 w 676"/>
                <a:gd name="T35" fmla="*/ 7 h 432"/>
                <a:gd name="T36" fmla="*/ 25 w 676"/>
                <a:gd name="T37" fmla="*/ 3 h 432"/>
                <a:gd name="T38" fmla="*/ 31 w 676"/>
                <a:gd name="T39" fmla="*/ 1 h 432"/>
                <a:gd name="T40" fmla="*/ 39 w 676"/>
                <a:gd name="T41" fmla="*/ 0 h 432"/>
                <a:gd name="T42" fmla="*/ 637 w 676"/>
                <a:gd name="T43" fmla="*/ 0 h 432"/>
                <a:gd name="T44" fmla="*/ 637 w 676"/>
                <a:gd name="T45" fmla="*/ 0 h 432"/>
                <a:gd name="T46" fmla="*/ 645 w 676"/>
                <a:gd name="T47" fmla="*/ 1 h 432"/>
                <a:gd name="T48" fmla="*/ 653 w 676"/>
                <a:gd name="T49" fmla="*/ 3 h 432"/>
                <a:gd name="T50" fmla="*/ 659 w 676"/>
                <a:gd name="T51" fmla="*/ 7 h 432"/>
                <a:gd name="T52" fmla="*/ 664 w 676"/>
                <a:gd name="T53" fmla="*/ 12 h 432"/>
                <a:gd name="T54" fmla="*/ 670 w 676"/>
                <a:gd name="T55" fmla="*/ 17 h 432"/>
                <a:gd name="T56" fmla="*/ 672 w 676"/>
                <a:gd name="T57" fmla="*/ 24 h 432"/>
                <a:gd name="T58" fmla="*/ 675 w 676"/>
                <a:gd name="T59" fmla="*/ 31 h 432"/>
                <a:gd name="T60" fmla="*/ 676 w 676"/>
                <a:gd name="T61" fmla="*/ 39 h 432"/>
                <a:gd name="T62" fmla="*/ 676 w 676"/>
                <a:gd name="T63" fmla="*/ 393 h 432"/>
                <a:gd name="T64" fmla="*/ 676 w 676"/>
                <a:gd name="T65" fmla="*/ 393 h 432"/>
                <a:gd name="T66" fmla="*/ 675 w 676"/>
                <a:gd name="T67" fmla="*/ 401 h 432"/>
                <a:gd name="T68" fmla="*/ 672 w 676"/>
                <a:gd name="T69" fmla="*/ 409 h 432"/>
                <a:gd name="T70" fmla="*/ 670 w 676"/>
                <a:gd name="T71" fmla="*/ 415 h 432"/>
                <a:gd name="T72" fmla="*/ 664 w 676"/>
                <a:gd name="T73" fmla="*/ 420 h 432"/>
                <a:gd name="T74" fmla="*/ 659 w 676"/>
                <a:gd name="T75" fmla="*/ 426 h 432"/>
                <a:gd name="T76" fmla="*/ 653 w 676"/>
                <a:gd name="T77" fmla="*/ 430 h 432"/>
                <a:gd name="T78" fmla="*/ 645 w 676"/>
                <a:gd name="T79" fmla="*/ 431 h 432"/>
                <a:gd name="T80" fmla="*/ 637 w 676"/>
                <a:gd name="T81" fmla="*/ 432 h 4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676" h="432">
                  <a:moveTo>
                    <a:pt x="637" y="432"/>
                  </a:moveTo>
                  <a:lnTo>
                    <a:pt x="39" y="432"/>
                  </a:lnTo>
                  <a:lnTo>
                    <a:pt x="39" y="432"/>
                  </a:lnTo>
                  <a:lnTo>
                    <a:pt x="31" y="431"/>
                  </a:lnTo>
                  <a:lnTo>
                    <a:pt x="25" y="430"/>
                  </a:lnTo>
                  <a:lnTo>
                    <a:pt x="18" y="426"/>
                  </a:lnTo>
                  <a:lnTo>
                    <a:pt x="12" y="420"/>
                  </a:lnTo>
                  <a:lnTo>
                    <a:pt x="8" y="415"/>
                  </a:lnTo>
                  <a:lnTo>
                    <a:pt x="4" y="409"/>
                  </a:lnTo>
                  <a:lnTo>
                    <a:pt x="1" y="401"/>
                  </a:lnTo>
                  <a:lnTo>
                    <a:pt x="0" y="393"/>
                  </a:lnTo>
                  <a:lnTo>
                    <a:pt x="0" y="39"/>
                  </a:lnTo>
                  <a:lnTo>
                    <a:pt x="0" y="39"/>
                  </a:lnTo>
                  <a:lnTo>
                    <a:pt x="1" y="31"/>
                  </a:lnTo>
                  <a:lnTo>
                    <a:pt x="4" y="24"/>
                  </a:lnTo>
                  <a:lnTo>
                    <a:pt x="8" y="17"/>
                  </a:lnTo>
                  <a:lnTo>
                    <a:pt x="12" y="12"/>
                  </a:lnTo>
                  <a:lnTo>
                    <a:pt x="18" y="7"/>
                  </a:lnTo>
                  <a:lnTo>
                    <a:pt x="25" y="3"/>
                  </a:lnTo>
                  <a:lnTo>
                    <a:pt x="31" y="1"/>
                  </a:lnTo>
                  <a:lnTo>
                    <a:pt x="39" y="0"/>
                  </a:lnTo>
                  <a:lnTo>
                    <a:pt x="637" y="0"/>
                  </a:lnTo>
                  <a:lnTo>
                    <a:pt x="637" y="0"/>
                  </a:lnTo>
                  <a:lnTo>
                    <a:pt x="645" y="1"/>
                  </a:lnTo>
                  <a:lnTo>
                    <a:pt x="653" y="3"/>
                  </a:lnTo>
                  <a:lnTo>
                    <a:pt x="659" y="7"/>
                  </a:lnTo>
                  <a:lnTo>
                    <a:pt x="664" y="12"/>
                  </a:lnTo>
                  <a:lnTo>
                    <a:pt x="670" y="17"/>
                  </a:lnTo>
                  <a:lnTo>
                    <a:pt x="672" y="24"/>
                  </a:lnTo>
                  <a:lnTo>
                    <a:pt x="675" y="31"/>
                  </a:lnTo>
                  <a:lnTo>
                    <a:pt x="676" y="39"/>
                  </a:lnTo>
                  <a:lnTo>
                    <a:pt x="676" y="393"/>
                  </a:lnTo>
                  <a:lnTo>
                    <a:pt x="676" y="393"/>
                  </a:lnTo>
                  <a:lnTo>
                    <a:pt x="675" y="401"/>
                  </a:lnTo>
                  <a:lnTo>
                    <a:pt x="672" y="409"/>
                  </a:lnTo>
                  <a:lnTo>
                    <a:pt x="670" y="415"/>
                  </a:lnTo>
                  <a:lnTo>
                    <a:pt x="664" y="420"/>
                  </a:lnTo>
                  <a:lnTo>
                    <a:pt x="659" y="426"/>
                  </a:lnTo>
                  <a:lnTo>
                    <a:pt x="653" y="430"/>
                  </a:lnTo>
                  <a:lnTo>
                    <a:pt x="645" y="431"/>
                  </a:lnTo>
                  <a:lnTo>
                    <a:pt x="637" y="432"/>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1" name="Freeform 40"/>
            <p:cNvSpPr>
              <a:spLocks/>
            </p:cNvSpPr>
            <p:nvPr/>
          </p:nvSpPr>
          <p:spPr bwMode="auto">
            <a:xfrm>
              <a:off x="706" y="910"/>
              <a:ext cx="304" cy="182"/>
            </a:xfrm>
            <a:custGeom>
              <a:avLst/>
              <a:gdLst>
                <a:gd name="T0" fmla="*/ 5 w 608"/>
                <a:gd name="T1" fmla="*/ 0 h 364"/>
                <a:gd name="T2" fmla="*/ 5 w 608"/>
                <a:gd name="T3" fmla="*/ 0 h 364"/>
                <a:gd name="T4" fmla="*/ 4 w 608"/>
                <a:gd name="T5" fmla="*/ 0 h 364"/>
                <a:gd name="T6" fmla="*/ 1 w 608"/>
                <a:gd name="T7" fmla="*/ 1 h 364"/>
                <a:gd name="T8" fmla="*/ 0 w 608"/>
                <a:gd name="T9" fmla="*/ 3 h 364"/>
                <a:gd name="T10" fmla="*/ 0 w 608"/>
                <a:gd name="T11" fmla="*/ 5 h 364"/>
                <a:gd name="T12" fmla="*/ 0 w 608"/>
                <a:gd name="T13" fmla="*/ 359 h 364"/>
                <a:gd name="T14" fmla="*/ 0 w 608"/>
                <a:gd name="T15" fmla="*/ 359 h 364"/>
                <a:gd name="T16" fmla="*/ 0 w 608"/>
                <a:gd name="T17" fmla="*/ 362 h 364"/>
                <a:gd name="T18" fmla="*/ 1 w 608"/>
                <a:gd name="T19" fmla="*/ 363 h 364"/>
                <a:gd name="T20" fmla="*/ 4 w 608"/>
                <a:gd name="T21" fmla="*/ 364 h 364"/>
                <a:gd name="T22" fmla="*/ 5 w 608"/>
                <a:gd name="T23" fmla="*/ 364 h 364"/>
                <a:gd name="T24" fmla="*/ 603 w 608"/>
                <a:gd name="T25" fmla="*/ 364 h 364"/>
                <a:gd name="T26" fmla="*/ 603 w 608"/>
                <a:gd name="T27" fmla="*/ 364 h 364"/>
                <a:gd name="T28" fmla="*/ 606 w 608"/>
                <a:gd name="T29" fmla="*/ 364 h 364"/>
                <a:gd name="T30" fmla="*/ 607 w 608"/>
                <a:gd name="T31" fmla="*/ 363 h 364"/>
                <a:gd name="T32" fmla="*/ 608 w 608"/>
                <a:gd name="T33" fmla="*/ 362 h 364"/>
                <a:gd name="T34" fmla="*/ 608 w 608"/>
                <a:gd name="T35" fmla="*/ 359 h 364"/>
                <a:gd name="T36" fmla="*/ 608 w 608"/>
                <a:gd name="T37" fmla="*/ 5 h 364"/>
                <a:gd name="T38" fmla="*/ 608 w 608"/>
                <a:gd name="T39" fmla="*/ 5 h 364"/>
                <a:gd name="T40" fmla="*/ 608 w 608"/>
                <a:gd name="T41" fmla="*/ 3 h 364"/>
                <a:gd name="T42" fmla="*/ 607 w 608"/>
                <a:gd name="T43" fmla="*/ 1 h 364"/>
                <a:gd name="T44" fmla="*/ 606 w 608"/>
                <a:gd name="T45" fmla="*/ 0 h 364"/>
                <a:gd name="T46" fmla="*/ 603 w 608"/>
                <a:gd name="T47" fmla="*/ 0 h 364"/>
                <a:gd name="T48" fmla="*/ 5 w 608"/>
                <a:gd name="T49" fmla="*/ 0 h 3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608" h="364">
                  <a:moveTo>
                    <a:pt x="5" y="0"/>
                  </a:moveTo>
                  <a:lnTo>
                    <a:pt x="5" y="0"/>
                  </a:lnTo>
                  <a:lnTo>
                    <a:pt x="4" y="0"/>
                  </a:lnTo>
                  <a:lnTo>
                    <a:pt x="1" y="1"/>
                  </a:lnTo>
                  <a:lnTo>
                    <a:pt x="0" y="3"/>
                  </a:lnTo>
                  <a:lnTo>
                    <a:pt x="0" y="5"/>
                  </a:lnTo>
                  <a:lnTo>
                    <a:pt x="0" y="359"/>
                  </a:lnTo>
                  <a:lnTo>
                    <a:pt x="0" y="359"/>
                  </a:lnTo>
                  <a:lnTo>
                    <a:pt x="0" y="362"/>
                  </a:lnTo>
                  <a:lnTo>
                    <a:pt x="1" y="363"/>
                  </a:lnTo>
                  <a:lnTo>
                    <a:pt x="4" y="364"/>
                  </a:lnTo>
                  <a:lnTo>
                    <a:pt x="5" y="364"/>
                  </a:lnTo>
                  <a:lnTo>
                    <a:pt x="603" y="364"/>
                  </a:lnTo>
                  <a:lnTo>
                    <a:pt x="603" y="364"/>
                  </a:lnTo>
                  <a:lnTo>
                    <a:pt x="606" y="364"/>
                  </a:lnTo>
                  <a:lnTo>
                    <a:pt x="607" y="363"/>
                  </a:lnTo>
                  <a:lnTo>
                    <a:pt x="608" y="362"/>
                  </a:lnTo>
                  <a:lnTo>
                    <a:pt x="608" y="359"/>
                  </a:lnTo>
                  <a:lnTo>
                    <a:pt x="608" y="5"/>
                  </a:lnTo>
                  <a:lnTo>
                    <a:pt x="608" y="5"/>
                  </a:lnTo>
                  <a:lnTo>
                    <a:pt x="608" y="3"/>
                  </a:lnTo>
                  <a:lnTo>
                    <a:pt x="607" y="1"/>
                  </a:lnTo>
                  <a:lnTo>
                    <a:pt x="606" y="0"/>
                  </a:lnTo>
                  <a:lnTo>
                    <a:pt x="603" y="0"/>
                  </a:lnTo>
                  <a:lnTo>
                    <a:pt x="5"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2" name="Freeform 41"/>
            <p:cNvSpPr>
              <a:spLocks/>
            </p:cNvSpPr>
            <p:nvPr/>
          </p:nvSpPr>
          <p:spPr bwMode="auto">
            <a:xfrm>
              <a:off x="655" y="1121"/>
              <a:ext cx="406" cy="24"/>
            </a:xfrm>
            <a:custGeom>
              <a:avLst/>
              <a:gdLst>
                <a:gd name="T0" fmla="*/ 488 w 812"/>
                <a:gd name="T1" fmla="*/ 0 h 48"/>
                <a:gd name="T2" fmla="*/ 488 w 812"/>
                <a:gd name="T3" fmla="*/ 4 h 48"/>
                <a:gd name="T4" fmla="*/ 488 w 812"/>
                <a:gd name="T5" fmla="*/ 4 h 48"/>
                <a:gd name="T6" fmla="*/ 488 w 812"/>
                <a:gd name="T7" fmla="*/ 8 h 48"/>
                <a:gd name="T8" fmla="*/ 487 w 812"/>
                <a:gd name="T9" fmla="*/ 11 h 48"/>
                <a:gd name="T10" fmla="*/ 483 w 812"/>
                <a:gd name="T11" fmla="*/ 18 h 48"/>
                <a:gd name="T12" fmla="*/ 476 w 812"/>
                <a:gd name="T13" fmla="*/ 22 h 48"/>
                <a:gd name="T14" fmla="*/ 473 w 812"/>
                <a:gd name="T15" fmla="*/ 23 h 48"/>
                <a:gd name="T16" fmla="*/ 469 w 812"/>
                <a:gd name="T17" fmla="*/ 23 h 48"/>
                <a:gd name="T18" fmla="*/ 345 w 812"/>
                <a:gd name="T19" fmla="*/ 23 h 48"/>
                <a:gd name="T20" fmla="*/ 345 w 812"/>
                <a:gd name="T21" fmla="*/ 23 h 48"/>
                <a:gd name="T22" fmla="*/ 341 w 812"/>
                <a:gd name="T23" fmla="*/ 23 h 48"/>
                <a:gd name="T24" fmla="*/ 337 w 812"/>
                <a:gd name="T25" fmla="*/ 22 h 48"/>
                <a:gd name="T26" fmla="*/ 330 w 812"/>
                <a:gd name="T27" fmla="*/ 18 h 48"/>
                <a:gd name="T28" fmla="*/ 325 w 812"/>
                <a:gd name="T29" fmla="*/ 11 h 48"/>
                <a:gd name="T30" fmla="*/ 324 w 812"/>
                <a:gd name="T31" fmla="*/ 8 h 48"/>
                <a:gd name="T32" fmla="*/ 324 w 812"/>
                <a:gd name="T33" fmla="*/ 4 h 48"/>
                <a:gd name="T34" fmla="*/ 324 w 812"/>
                <a:gd name="T35" fmla="*/ 0 h 48"/>
                <a:gd name="T36" fmla="*/ 0 w 812"/>
                <a:gd name="T37" fmla="*/ 0 h 48"/>
                <a:gd name="T38" fmla="*/ 0 w 812"/>
                <a:gd name="T39" fmla="*/ 28 h 48"/>
                <a:gd name="T40" fmla="*/ 0 w 812"/>
                <a:gd name="T41" fmla="*/ 28 h 48"/>
                <a:gd name="T42" fmla="*/ 1 w 812"/>
                <a:gd name="T43" fmla="*/ 32 h 48"/>
                <a:gd name="T44" fmla="*/ 1 w 812"/>
                <a:gd name="T45" fmla="*/ 36 h 48"/>
                <a:gd name="T46" fmla="*/ 7 w 812"/>
                <a:gd name="T47" fmla="*/ 43 h 48"/>
                <a:gd name="T48" fmla="*/ 13 w 812"/>
                <a:gd name="T49" fmla="*/ 47 h 48"/>
                <a:gd name="T50" fmla="*/ 17 w 812"/>
                <a:gd name="T51" fmla="*/ 48 h 48"/>
                <a:gd name="T52" fmla="*/ 21 w 812"/>
                <a:gd name="T53" fmla="*/ 48 h 48"/>
                <a:gd name="T54" fmla="*/ 791 w 812"/>
                <a:gd name="T55" fmla="*/ 48 h 48"/>
                <a:gd name="T56" fmla="*/ 791 w 812"/>
                <a:gd name="T57" fmla="*/ 48 h 48"/>
                <a:gd name="T58" fmla="*/ 796 w 812"/>
                <a:gd name="T59" fmla="*/ 48 h 48"/>
                <a:gd name="T60" fmla="*/ 799 w 812"/>
                <a:gd name="T61" fmla="*/ 47 h 48"/>
                <a:gd name="T62" fmla="*/ 805 w 812"/>
                <a:gd name="T63" fmla="*/ 43 h 48"/>
                <a:gd name="T64" fmla="*/ 811 w 812"/>
                <a:gd name="T65" fmla="*/ 36 h 48"/>
                <a:gd name="T66" fmla="*/ 812 w 812"/>
                <a:gd name="T67" fmla="*/ 32 h 48"/>
                <a:gd name="T68" fmla="*/ 812 w 812"/>
                <a:gd name="T69" fmla="*/ 28 h 48"/>
                <a:gd name="T70" fmla="*/ 812 w 812"/>
                <a:gd name="T71" fmla="*/ 0 h 48"/>
                <a:gd name="T72" fmla="*/ 488 w 812"/>
                <a:gd name="T73"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812" h="48">
                  <a:moveTo>
                    <a:pt x="488" y="0"/>
                  </a:moveTo>
                  <a:lnTo>
                    <a:pt x="488" y="4"/>
                  </a:lnTo>
                  <a:lnTo>
                    <a:pt x="488" y="4"/>
                  </a:lnTo>
                  <a:lnTo>
                    <a:pt x="488" y="8"/>
                  </a:lnTo>
                  <a:lnTo>
                    <a:pt x="487" y="11"/>
                  </a:lnTo>
                  <a:lnTo>
                    <a:pt x="483" y="18"/>
                  </a:lnTo>
                  <a:lnTo>
                    <a:pt x="476" y="22"/>
                  </a:lnTo>
                  <a:lnTo>
                    <a:pt x="473" y="23"/>
                  </a:lnTo>
                  <a:lnTo>
                    <a:pt x="469" y="23"/>
                  </a:lnTo>
                  <a:lnTo>
                    <a:pt x="345" y="23"/>
                  </a:lnTo>
                  <a:lnTo>
                    <a:pt x="345" y="23"/>
                  </a:lnTo>
                  <a:lnTo>
                    <a:pt x="341" y="23"/>
                  </a:lnTo>
                  <a:lnTo>
                    <a:pt x="337" y="22"/>
                  </a:lnTo>
                  <a:lnTo>
                    <a:pt x="330" y="18"/>
                  </a:lnTo>
                  <a:lnTo>
                    <a:pt x="325" y="11"/>
                  </a:lnTo>
                  <a:lnTo>
                    <a:pt x="324" y="8"/>
                  </a:lnTo>
                  <a:lnTo>
                    <a:pt x="324" y="4"/>
                  </a:lnTo>
                  <a:lnTo>
                    <a:pt x="324" y="0"/>
                  </a:lnTo>
                  <a:lnTo>
                    <a:pt x="0" y="0"/>
                  </a:lnTo>
                  <a:lnTo>
                    <a:pt x="0" y="28"/>
                  </a:lnTo>
                  <a:lnTo>
                    <a:pt x="0" y="28"/>
                  </a:lnTo>
                  <a:lnTo>
                    <a:pt x="1" y="32"/>
                  </a:lnTo>
                  <a:lnTo>
                    <a:pt x="1" y="36"/>
                  </a:lnTo>
                  <a:lnTo>
                    <a:pt x="7" y="43"/>
                  </a:lnTo>
                  <a:lnTo>
                    <a:pt x="13" y="47"/>
                  </a:lnTo>
                  <a:lnTo>
                    <a:pt x="17" y="48"/>
                  </a:lnTo>
                  <a:lnTo>
                    <a:pt x="21" y="48"/>
                  </a:lnTo>
                  <a:lnTo>
                    <a:pt x="791" y="48"/>
                  </a:lnTo>
                  <a:lnTo>
                    <a:pt x="791" y="48"/>
                  </a:lnTo>
                  <a:lnTo>
                    <a:pt x="796" y="48"/>
                  </a:lnTo>
                  <a:lnTo>
                    <a:pt x="799" y="47"/>
                  </a:lnTo>
                  <a:lnTo>
                    <a:pt x="805" y="43"/>
                  </a:lnTo>
                  <a:lnTo>
                    <a:pt x="811" y="36"/>
                  </a:lnTo>
                  <a:lnTo>
                    <a:pt x="812" y="32"/>
                  </a:lnTo>
                  <a:lnTo>
                    <a:pt x="812" y="28"/>
                  </a:lnTo>
                  <a:lnTo>
                    <a:pt x="812" y="0"/>
                  </a:lnTo>
                  <a:lnTo>
                    <a:pt x="488" y="0"/>
                  </a:lnTo>
                  <a:close/>
                </a:path>
              </a:pathLst>
            </a:custGeom>
            <a:solidFill>
              <a:srgbClr val="828282"/>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69" name="TextBox 68"/>
          <p:cNvSpPr txBox="1"/>
          <p:nvPr/>
        </p:nvSpPr>
        <p:spPr bwMode="ltGray">
          <a:xfrm>
            <a:off x="2741612" y="1522476"/>
            <a:ext cx="2133600" cy="687324"/>
          </a:xfrm>
          <a:prstGeom prst="rect">
            <a:avLst/>
          </a:prstGeom>
          <a:solidFill>
            <a:srgbClr val="FDBA30"/>
          </a:solidFill>
          <a:ln w="19050" cap="flat" cmpd="sng" algn="ctr">
            <a:solidFill>
              <a:schemeClr val="accent1"/>
            </a:solidFill>
            <a:prstDash val="solid"/>
            <a:miter lim="800000"/>
            <a:headEnd type="none" w="med" len="med"/>
            <a:tailEnd type="none" w="med" len="med"/>
          </a:ln>
          <a:effectLst/>
        </p:spPr>
        <p:txBody>
          <a:bodyPr vert="horz" wrap="square" lIns="91440" tIns="45720" rIns="91440" bIns="45720" numCol="1" rtlCol="0" anchor="ctr" anchorCtr="0" compatLnSpc="1">
            <a:prstTxWarp prst="textNoShape">
              <a:avLst/>
            </a:prstTxWarp>
          </a:bodyPr>
          <a:lstStyle>
            <a:defPPr>
              <a:defRPr lang="en-US"/>
            </a:defPPr>
            <a:lvl1pPr algn="ctr">
              <a:lnSpc>
                <a:spcPct val="90000"/>
              </a:lnSpc>
              <a:defRPr sz="2400" b="1">
                <a:solidFill>
                  <a:schemeClr val="bg1"/>
                </a:solidFill>
              </a:defRPr>
            </a:lvl1pPr>
          </a:lstStyle>
          <a:p>
            <a:r>
              <a:rPr lang="en-US" dirty="0"/>
              <a:t>HIPAA</a:t>
            </a:r>
          </a:p>
        </p:txBody>
      </p:sp>
      <p:sp>
        <p:nvSpPr>
          <p:cNvPr id="70" name="TextBox 69"/>
          <p:cNvSpPr txBox="1"/>
          <p:nvPr/>
        </p:nvSpPr>
        <p:spPr bwMode="ltGray">
          <a:xfrm>
            <a:off x="531812" y="1522476"/>
            <a:ext cx="2133600" cy="687324"/>
          </a:xfrm>
          <a:prstGeom prst="rect">
            <a:avLst/>
          </a:prstGeom>
          <a:solidFill>
            <a:srgbClr val="FDBA30"/>
          </a:solidFill>
          <a:ln w="19050" cap="flat" cmpd="sng" algn="ctr">
            <a:solidFill>
              <a:schemeClr val="accent1"/>
            </a:solidFill>
            <a:prstDash val="solid"/>
            <a:miter lim="800000"/>
            <a:headEnd type="none" w="med" len="med"/>
            <a:tailEnd type="none" w="med" len="med"/>
          </a:ln>
          <a:effectLst/>
        </p:spPr>
        <p:txBody>
          <a:bodyPr vert="horz" wrap="square" lIns="91440" tIns="45720" rIns="91440" bIns="45720" numCol="1" rtlCol="0" anchor="ctr" anchorCtr="0" compatLnSpc="1">
            <a:prstTxWarp prst="textNoShape">
              <a:avLst/>
            </a:prstTxWarp>
          </a:bodyPr>
          <a:lstStyle>
            <a:defPPr>
              <a:defRPr lang="en-US"/>
            </a:defPPr>
            <a:lvl1pPr algn="ctr">
              <a:lnSpc>
                <a:spcPct val="90000"/>
              </a:lnSpc>
              <a:defRPr sz="2400" b="1">
                <a:solidFill>
                  <a:schemeClr val="bg1"/>
                </a:solidFill>
              </a:defRPr>
            </a:lvl1pPr>
          </a:lstStyle>
          <a:p>
            <a:r>
              <a:rPr lang="en-US" dirty="0"/>
              <a:t>PCI</a:t>
            </a:r>
          </a:p>
        </p:txBody>
      </p:sp>
      <p:sp>
        <p:nvSpPr>
          <p:cNvPr id="71" name="TextBox 70"/>
          <p:cNvSpPr txBox="1"/>
          <p:nvPr/>
        </p:nvSpPr>
        <p:spPr bwMode="ltGray">
          <a:xfrm>
            <a:off x="4951412" y="1524002"/>
            <a:ext cx="2133600" cy="673847"/>
          </a:xfrm>
          <a:prstGeom prst="rect">
            <a:avLst/>
          </a:prstGeom>
          <a:solidFill>
            <a:srgbClr val="FDBA30"/>
          </a:solidFill>
          <a:ln w="19050" cap="flat" cmpd="sng" algn="ctr">
            <a:solidFill>
              <a:schemeClr val="accent1"/>
            </a:solidFill>
            <a:prstDash val="solid"/>
            <a:miter lim="800000"/>
            <a:headEnd type="none" w="med" len="med"/>
            <a:tailEnd type="none" w="med" len="med"/>
          </a:ln>
          <a:effectLst/>
        </p:spPr>
        <p:txBody>
          <a:bodyPr vert="horz" wrap="square" lIns="91440" tIns="45720" rIns="91440" bIns="45720" numCol="1" rtlCol="0" anchor="ctr" anchorCtr="0" compatLnSpc="1">
            <a:prstTxWarp prst="textNoShape">
              <a:avLst/>
            </a:prstTxWarp>
          </a:bodyPr>
          <a:lstStyle>
            <a:defPPr>
              <a:defRPr lang="en-US"/>
            </a:defPPr>
            <a:lvl1pPr algn="ctr">
              <a:lnSpc>
                <a:spcPct val="90000"/>
              </a:lnSpc>
              <a:defRPr sz="2400" b="1">
                <a:solidFill>
                  <a:schemeClr val="bg1"/>
                </a:solidFill>
              </a:defRPr>
            </a:lvl1pPr>
          </a:lstStyle>
          <a:p>
            <a:r>
              <a:rPr lang="en-US" dirty="0"/>
              <a:t>(J)SOX</a:t>
            </a:r>
          </a:p>
        </p:txBody>
      </p:sp>
      <p:sp>
        <p:nvSpPr>
          <p:cNvPr id="72" name="TextBox 71"/>
          <p:cNvSpPr txBox="1"/>
          <p:nvPr/>
        </p:nvSpPr>
        <p:spPr bwMode="ltGray">
          <a:xfrm>
            <a:off x="7161212" y="1524002"/>
            <a:ext cx="2133600" cy="673847"/>
          </a:xfrm>
          <a:prstGeom prst="rect">
            <a:avLst/>
          </a:prstGeom>
          <a:solidFill>
            <a:srgbClr val="FDBA30"/>
          </a:solidFill>
          <a:ln w="19050" cap="flat" cmpd="sng" algn="ctr">
            <a:solidFill>
              <a:schemeClr val="accent1"/>
            </a:solidFill>
            <a:prstDash val="solid"/>
            <a:miter lim="800000"/>
            <a:headEnd type="none" w="med" len="med"/>
            <a:tailEnd type="none" w="med" len="med"/>
          </a:ln>
          <a:effectLst/>
        </p:spPr>
        <p:txBody>
          <a:bodyPr vert="horz" wrap="square" lIns="91440" tIns="45720" rIns="91440" bIns="45720" numCol="1" rtlCol="0" anchor="ctr" anchorCtr="0" compatLnSpc="1">
            <a:prstTxWarp prst="textNoShape">
              <a:avLst/>
            </a:prstTxWarp>
          </a:bodyPr>
          <a:lstStyle>
            <a:defPPr>
              <a:defRPr lang="en-US"/>
            </a:defPPr>
            <a:lvl1pPr algn="ctr">
              <a:lnSpc>
                <a:spcPct val="90000"/>
              </a:lnSpc>
              <a:defRPr sz="2400" b="1">
                <a:solidFill>
                  <a:schemeClr val="bg1"/>
                </a:solidFill>
              </a:defRPr>
            </a:lvl1pPr>
          </a:lstStyle>
          <a:p>
            <a:r>
              <a:rPr lang="en-US" dirty="0"/>
              <a:t>GLBA</a:t>
            </a:r>
          </a:p>
        </p:txBody>
      </p:sp>
      <p:sp>
        <p:nvSpPr>
          <p:cNvPr id="73" name="TextBox 72"/>
          <p:cNvSpPr txBox="1"/>
          <p:nvPr/>
        </p:nvSpPr>
        <p:spPr bwMode="ltGray">
          <a:xfrm>
            <a:off x="9371012" y="1524002"/>
            <a:ext cx="2133600" cy="673847"/>
          </a:xfrm>
          <a:prstGeom prst="rect">
            <a:avLst/>
          </a:prstGeom>
          <a:solidFill>
            <a:srgbClr val="FDBA30"/>
          </a:solidFill>
          <a:ln w="19050" cap="flat" cmpd="sng" algn="ctr">
            <a:solidFill>
              <a:schemeClr val="accent1"/>
            </a:solidFill>
            <a:prstDash val="solid"/>
            <a:miter lim="800000"/>
            <a:headEnd type="none" w="med" len="med"/>
            <a:tailEnd type="none" w="med" len="med"/>
          </a:ln>
          <a:effectLst/>
        </p:spPr>
        <p:txBody>
          <a:bodyPr vert="horz" wrap="square" lIns="91440" tIns="45720" rIns="91440" bIns="45720" numCol="1" rtlCol="0" anchor="ctr" anchorCtr="0" compatLnSpc="1">
            <a:prstTxWarp prst="textNoShape">
              <a:avLst/>
            </a:prstTxWarp>
          </a:bodyPr>
          <a:lstStyle>
            <a:defPPr>
              <a:defRPr lang="en-US"/>
            </a:defPPr>
            <a:lvl1pPr algn="ctr">
              <a:lnSpc>
                <a:spcPct val="90000"/>
              </a:lnSpc>
              <a:defRPr sz="2400" b="1">
                <a:solidFill>
                  <a:schemeClr val="bg1"/>
                </a:solidFill>
              </a:defRPr>
            </a:lvl1pPr>
          </a:lstStyle>
          <a:p>
            <a:r>
              <a:rPr lang="en-US" dirty="0"/>
              <a:t>EU GDPR</a:t>
            </a:r>
          </a:p>
        </p:txBody>
      </p:sp>
      <p:sp>
        <p:nvSpPr>
          <p:cNvPr id="75" name="TextBox 74"/>
          <p:cNvSpPr txBox="1"/>
          <p:nvPr/>
        </p:nvSpPr>
        <p:spPr>
          <a:xfrm>
            <a:off x="455613" y="609600"/>
            <a:ext cx="9525000" cy="605294"/>
          </a:xfrm>
          <a:prstGeom prst="rect">
            <a:avLst/>
          </a:prstGeom>
          <a:noFill/>
        </p:spPr>
        <p:txBody>
          <a:bodyPr wrap="square" lIns="91440" tIns="45720" rIns="91440" bIns="45720" rtlCol="0" anchor="t" anchorCtr="0">
            <a:spAutoFit/>
          </a:bodyPr>
          <a:lstStyle/>
          <a:p>
            <a:pPr defTabSz="913068" fontAlgn="base">
              <a:lnSpc>
                <a:spcPct val="80000"/>
              </a:lnSpc>
              <a:spcBef>
                <a:spcPct val="0"/>
              </a:spcBef>
              <a:spcAft>
                <a:spcPct val="0"/>
              </a:spcAft>
            </a:pPr>
            <a:r>
              <a:rPr lang="en-US" sz="4000" b="1" dirty="0" smtClean="0">
                <a:solidFill>
                  <a:srgbClr val="404040"/>
                </a:solidFill>
                <a:latin typeface="Calibri Light"/>
                <a:ea typeface="Calibri"/>
                <a:cs typeface="Calibri Light"/>
              </a:rPr>
              <a:t>My Regulated Data is Everywhere</a:t>
            </a:r>
          </a:p>
        </p:txBody>
      </p:sp>
      <p:cxnSp>
        <p:nvCxnSpPr>
          <p:cNvPr id="76" name="Straight Connector 75"/>
          <p:cNvCxnSpPr/>
          <p:nvPr/>
        </p:nvCxnSpPr>
        <p:spPr>
          <a:xfrm>
            <a:off x="531813" y="1295400"/>
            <a:ext cx="2438400" cy="0"/>
          </a:xfrm>
          <a:prstGeom prst="line">
            <a:avLst/>
          </a:prstGeom>
          <a:ln w="19050">
            <a:solidFill>
              <a:srgbClr val="FDBA30"/>
            </a:solidFill>
            <a:miter lim="800000"/>
          </a:ln>
        </p:spPr>
        <p:style>
          <a:lnRef idx="1">
            <a:schemeClr val="accent1"/>
          </a:lnRef>
          <a:fillRef idx="0">
            <a:schemeClr val="accent1"/>
          </a:fillRef>
          <a:effectRef idx="0">
            <a:schemeClr val="accent1"/>
          </a:effectRef>
          <a:fontRef idx="minor">
            <a:schemeClr val="tx1"/>
          </a:fontRef>
        </p:style>
      </p:cxnSp>
      <p:pic>
        <p:nvPicPr>
          <p:cNvPr id="78" name="Picture 77"/>
          <p:cNvPicPr>
            <a:picLocks noChangeAspect="1"/>
          </p:cNvPicPr>
          <p:nvPr/>
        </p:nvPicPr>
        <p:blipFill>
          <a:blip r:embed="rId8">
            <a:duotone>
              <a:schemeClr val="accent6">
                <a:shade val="45000"/>
                <a:satMod val="135000"/>
              </a:schemeClr>
              <a:prstClr val="white"/>
            </a:duotone>
          </a:blip>
          <a:stretch>
            <a:fillRect/>
          </a:stretch>
        </p:blipFill>
        <p:spPr>
          <a:xfrm>
            <a:off x="6094412" y="5181600"/>
            <a:ext cx="990600" cy="990600"/>
          </a:xfrm>
          <a:prstGeom prst="rect">
            <a:avLst/>
          </a:prstGeom>
        </p:spPr>
      </p:pic>
      <p:pic>
        <p:nvPicPr>
          <p:cNvPr id="79" name="Picture 78"/>
          <p:cNvPicPr>
            <a:picLocks noChangeAspect="1"/>
          </p:cNvPicPr>
          <p:nvPr/>
        </p:nvPicPr>
        <p:blipFill>
          <a:blip r:embed="rId8">
            <a:duotone>
              <a:schemeClr val="accent6">
                <a:shade val="45000"/>
                <a:satMod val="135000"/>
              </a:schemeClr>
              <a:prstClr val="white"/>
            </a:duotone>
          </a:blip>
          <a:stretch>
            <a:fillRect/>
          </a:stretch>
        </p:blipFill>
        <p:spPr>
          <a:xfrm>
            <a:off x="6780212" y="5334000"/>
            <a:ext cx="990600" cy="990600"/>
          </a:xfrm>
          <a:prstGeom prst="rect">
            <a:avLst/>
          </a:prstGeom>
        </p:spPr>
      </p:pic>
      <p:pic>
        <p:nvPicPr>
          <p:cNvPr id="80" name="Picture 79"/>
          <p:cNvPicPr>
            <a:picLocks noChangeAspect="1"/>
          </p:cNvPicPr>
          <p:nvPr/>
        </p:nvPicPr>
        <p:blipFill>
          <a:blip r:embed="rId9">
            <a:duotone>
              <a:schemeClr val="bg2">
                <a:shade val="45000"/>
                <a:satMod val="135000"/>
              </a:schemeClr>
              <a:prstClr val="white"/>
            </a:duotone>
          </a:blip>
          <a:stretch>
            <a:fillRect/>
          </a:stretch>
        </p:blipFill>
        <p:spPr>
          <a:xfrm>
            <a:off x="8304212" y="4953000"/>
            <a:ext cx="1600200" cy="1600200"/>
          </a:xfrm>
          <a:prstGeom prst="rect">
            <a:avLst/>
          </a:prstGeom>
        </p:spPr>
      </p:pic>
      <p:sp>
        <p:nvSpPr>
          <p:cNvPr id="2" name="Footer Placeholder 1"/>
          <p:cNvSpPr>
            <a:spLocks noGrp="1"/>
          </p:cNvSpPr>
          <p:nvPr>
            <p:ph type="ftr" sz="quarter" idx="11"/>
          </p:nvPr>
        </p:nvSpPr>
        <p:spPr/>
        <p:txBody>
          <a:bodyPr/>
          <a:lstStyle/>
          <a:p>
            <a:r>
              <a:rPr lang="en-US" smtClean="0"/>
              <a:t>Symantec Confidential - NDA required</a:t>
            </a:r>
            <a:endParaRPr lang="en-US" dirty="0"/>
          </a:p>
        </p:txBody>
      </p:sp>
    </p:spTree>
    <p:extLst>
      <p:ext uri="{BB962C8B-B14F-4D97-AF65-F5344CB8AC3E}">
        <p14:creationId xmlns:p14="http://schemas.microsoft.com/office/powerpoint/2010/main" val="26842217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7312962" y="1368625"/>
            <a:ext cx="2633472" cy="2142029"/>
          </a:xfrm>
          <a:prstGeom prst="roundRect">
            <a:avLst>
              <a:gd name="adj" fmla="val 5472"/>
            </a:avLst>
          </a:prstGeom>
          <a:solidFill>
            <a:schemeClr val="accent4">
              <a:lumMod val="20000"/>
              <a:lumOff val="8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endParaRPr lang="en-US" dirty="0">
              <a:solidFill>
                <a:schemeClr val="bg1"/>
              </a:solidFill>
              <a:ea typeface="ＭＳ Ｐゴシック" pitchFamily="-109" charset="-128"/>
            </a:endParaRPr>
          </a:p>
        </p:txBody>
      </p:sp>
      <p:sp>
        <p:nvSpPr>
          <p:cNvPr id="6" name="Rounded Rectangle 5"/>
          <p:cNvSpPr/>
          <p:nvPr/>
        </p:nvSpPr>
        <p:spPr>
          <a:xfrm>
            <a:off x="2367055" y="1411359"/>
            <a:ext cx="2628900" cy="2090864"/>
          </a:xfrm>
          <a:prstGeom prst="roundRect">
            <a:avLst>
              <a:gd name="adj" fmla="val 3181"/>
            </a:avLst>
          </a:prstGeom>
          <a:solidFill>
            <a:schemeClr val="accent4">
              <a:lumMod val="20000"/>
              <a:lumOff val="8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schemeClr val="bg1"/>
              </a:solidFill>
              <a:ea typeface="ＭＳ Ｐゴシック" pitchFamily="-109" charset="-128"/>
            </a:endParaRPr>
          </a:p>
        </p:txBody>
      </p:sp>
      <p:sp>
        <p:nvSpPr>
          <p:cNvPr id="7" name="Rounded Rectangle 6"/>
          <p:cNvSpPr/>
          <p:nvPr/>
        </p:nvSpPr>
        <p:spPr>
          <a:xfrm>
            <a:off x="2348005" y="3947258"/>
            <a:ext cx="2633472" cy="2286000"/>
          </a:xfrm>
          <a:prstGeom prst="roundRect">
            <a:avLst>
              <a:gd name="adj" fmla="val 3181"/>
            </a:avLst>
          </a:prstGeom>
          <a:solidFill>
            <a:schemeClr val="accent4">
              <a:lumMod val="20000"/>
              <a:lumOff val="8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schemeClr val="bg1"/>
              </a:solidFill>
              <a:ea typeface="ＭＳ Ｐゴシック" pitchFamily="-109" charset="-128"/>
            </a:endParaRPr>
          </a:p>
        </p:txBody>
      </p:sp>
      <p:sp>
        <p:nvSpPr>
          <p:cNvPr id="8" name="Rectangle 132"/>
          <p:cNvSpPr>
            <a:spLocks noChangeArrowheads="1"/>
          </p:cNvSpPr>
          <p:nvPr/>
        </p:nvSpPr>
        <p:spPr bwMode="auto">
          <a:xfrm>
            <a:off x="2601916" y="6206940"/>
            <a:ext cx="2159181" cy="307777"/>
          </a:xfrm>
          <a:prstGeom prst="rect">
            <a:avLst/>
          </a:prstGeom>
          <a:noFill/>
          <a:ln w="9525">
            <a:noFill/>
            <a:miter lim="800000"/>
            <a:headEnd/>
            <a:tailEnd/>
          </a:ln>
        </p:spPr>
        <p:txBody>
          <a:bodyPr wrap="none">
            <a:spAutoFit/>
          </a:bodyPr>
          <a:lstStyle/>
          <a:p>
            <a:pPr algn="ctr">
              <a:spcBef>
                <a:spcPct val="50000"/>
              </a:spcBef>
            </a:pPr>
            <a:r>
              <a:rPr lang="en-US" sz="1400" b="1" dirty="0">
                <a:solidFill>
                  <a:srgbClr val="F2F2F2"/>
                </a:solidFill>
              </a:rPr>
              <a:t>SECURED CORPORATE LAN</a:t>
            </a:r>
          </a:p>
        </p:txBody>
      </p:sp>
      <p:sp>
        <p:nvSpPr>
          <p:cNvPr id="9" name="Rounded Rectangle 8"/>
          <p:cNvSpPr/>
          <p:nvPr/>
        </p:nvSpPr>
        <p:spPr>
          <a:xfrm>
            <a:off x="7312962" y="3948643"/>
            <a:ext cx="2633472" cy="2284617"/>
          </a:xfrm>
          <a:prstGeom prst="roundRect">
            <a:avLst>
              <a:gd name="adj" fmla="val 5472"/>
            </a:avLst>
          </a:prstGeom>
          <a:solidFill>
            <a:schemeClr val="accent4">
              <a:lumMod val="20000"/>
              <a:lumOff val="8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endParaRPr lang="en-US" dirty="0">
              <a:solidFill>
                <a:schemeClr val="bg1"/>
              </a:solidFill>
              <a:ea typeface="ＭＳ Ｐゴシック" pitchFamily="-109" charset="-128"/>
            </a:endParaRPr>
          </a:p>
        </p:txBody>
      </p:sp>
      <p:sp>
        <p:nvSpPr>
          <p:cNvPr id="10" name="Rectangle 133"/>
          <p:cNvSpPr>
            <a:spLocks noChangeArrowheads="1"/>
          </p:cNvSpPr>
          <p:nvPr/>
        </p:nvSpPr>
        <p:spPr bwMode="auto">
          <a:xfrm>
            <a:off x="8337620" y="6206940"/>
            <a:ext cx="542136" cy="307777"/>
          </a:xfrm>
          <a:prstGeom prst="rect">
            <a:avLst/>
          </a:prstGeom>
          <a:noFill/>
          <a:ln w="9525">
            <a:noFill/>
            <a:miter lim="800000"/>
            <a:headEnd/>
            <a:tailEnd/>
          </a:ln>
        </p:spPr>
        <p:txBody>
          <a:bodyPr wrap="none">
            <a:spAutoFit/>
          </a:bodyPr>
          <a:lstStyle/>
          <a:p>
            <a:pPr algn="ctr">
              <a:spcBef>
                <a:spcPct val="50000"/>
              </a:spcBef>
            </a:pPr>
            <a:r>
              <a:rPr lang="en-US" sz="1400" b="1" dirty="0">
                <a:solidFill>
                  <a:srgbClr val="F2F2F2"/>
                </a:solidFill>
              </a:rPr>
              <a:t>DMZ</a:t>
            </a:r>
          </a:p>
        </p:txBody>
      </p:sp>
      <p:sp>
        <p:nvSpPr>
          <p:cNvPr id="11" name="Rectangle 127"/>
          <p:cNvSpPr>
            <a:spLocks noChangeArrowheads="1"/>
          </p:cNvSpPr>
          <p:nvPr/>
        </p:nvSpPr>
        <p:spPr bwMode="auto">
          <a:xfrm>
            <a:off x="1330736" y="6040292"/>
            <a:ext cx="748923" cy="276999"/>
          </a:xfrm>
          <a:prstGeom prst="rect">
            <a:avLst/>
          </a:prstGeom>
          <a:noFill/>
          <a:ln w="9525">
            <a:noFill/>
            <a:miter lim="800000"/>
            <a:headEnd/>
            <a:tailEnd/>
          </a:ln>
        </p:spPr>
        <p:txBody>
          <a:bodyPr wrap="none">
            <a:spAutoFit/>
          </a:bodyPr>
          <a:lstStyle/>
          <a:p>
            <a:pPr algn="ctr">
              <a:spcBef>
                <a:spcPct val="50000"/>
              </a:spcBef>
            </a:pPr>
            <a:r>
              <a:rPr lang="en-US" sz="1200" b="1" dirty="0" smtClean="0">
                <a:solidFill>
                  <a:srgbClr val="F2F2F2"/>
                </a:solidFill>
              </a:rPr>
              <a:t>Roaming</a:t>
            </a:r>
            <a:endParaRPr lang="en-US" sz="1200" b="1" dirty="0">
              <a:solidFill>
                <a:srgbClr val="F2F2F2"/>
              </a:solidFill>
            </a:endParaRPr>
          </a:p>
        </p:txBody>
      </p:sp>
      <p:grpSp>
        <p:nvGrpSpPr>
          <p:cNvPr id="12" name="Group 59"/>
          <p:cNvGrpSpPr>
            <a:grpSpLocks/>
          </p:cNvGrpSpPr>
          <p:nvPr/>
        </p:nvGrpSpPr>
        <p:grpSpPr bwMode="auto">
          <a:xfrm rot="10800000">
            <a:off x="1884775" y="5323339"/>
            <a:ext cx="366713" cy="348886"/>
            <a:chOff x="2450444" y="2725587"/>
            <a:chExt cx="396880" cy="405521"/>
          </a:xfrm>
        </p:grpSpPr>
        <p:sp>
          <p:nvSpPr>
            <p:cNvPr id="13" name="Arc 68"/>
            <p:cNvSpPr>
              <a:spLocks noChangeArrowheads="1"/>
            </p:cNvSpPr>
            <p:nvPr/>
          </p:nvSpPr>
          <p:spPr bwMode="auto">
            <a:xfrm rot="-10520112">
              <a:off x="2450444" y="2734389"/>
              <a:ext cx="396880" cy="396719"/>
            </a:xfrm>
            <a:custGeom>
              <a:avLst/>
              <a:gdLst>
                <a:gd name="T0" fmla="*/ 198440 w 396880"/>
                <a:gd name="T1" fmla="*/ 0 h 396720"/>
                <a:gd name="T2" fmla="*/ 198440 w 396880"/>
                <a:gd name="T3" fmla="*/ 198360 h 396720"/>
                <a:gd name="T4" fmla="*/ 396693 w 396880"/>
                <a:gd name="T5" fmla="*/ 189741 h 396720"/>
                <a:gd name="T6" fmla="*/ 0 60000 65536"/>
                <a:gd name="T7" fmla="*/ 0 60000 65536"/>
                <a:gd name="T8" fmla="*/ 0 60000 65536"/>
                <a:gd name="T9" fmla="*/ 198440 w 396880"/>
                <a:gd name="T10" fmla="*/ 0 h 396720"/>
                <a:gd name="T11" fmla="*/ 396693 w 396880"/>
                <a:gd name="T12" fmla="*/ 189741 h 396720"/>
              </a:gdLst>
              <a:ahLst/>
              <a:cxnLst>
                <a:cxn ang="T6">
                  <a:pos x="T0" y="T1"/>
                </a:cxn>
                <a:cxn ang="T7">
                  <a:pos x="T2" y="T3"/>
                </a:cxn>
                <a:cxn ang="T8">
                  <a:pos x="T4" y="T5"/>
                </a:cxn>
              </a:cxnLst>
              <a:rect l="T9" t="T10" r="T11" b="T12"/>
              <a:pathLst>
                <a:path w="396880" h="396720" stroke="0">
                  <a:moveTo>
                    <a:pt x="198440" y="0"/>
                  </a:moveTo>
                  <a:lnTo>
                    <a:pt x="198439" y="0"/>
                  </a:lnTo>
                  <a:cubicBezTo>
                    <a:pt x="304682" y="0"/>
                    <a:pt x="392076" y="83642"/>
                    <a:pt x="396692" y="189741"/>
                  </a:cubicBezTo>
                  <a:lnTo>
                    <a:pt x="198440" y="198360"/>
                  </a:lnTo>
                  <a:close/>
                </a:path>
                <a:path w="396880" h="396720" fill="none">
                  <a:moveTo>
                    <a:pt x="198440" y="0"/>
                  </a:moveTo>
                  <a:lnTo>
                    <a:pt x="198439" y="0"/>
                  </a:lnTo>
                  <a:cubicBezTo>
                    <a:pt x="304682" y="0"/>
                    <a:pt x="392076" y="83642"/>
                    <a:pt x="396692" y="189741"/>
                  </a:cubicBezTo>
                </a:path>
              </a:pathLst>
            </a:custGeom>
            <a:noFill/>
            <a:ln w="22225">
              <a:solidFill>
                <a:schemeClr val="tx2">
                  <a:lumMod val="50000"/>
                  <a:lumOff val="50000"/>
                </a:schemeClr>
              </a:solidFill>
              <a:round/>
              <a:headEnd/>
              <a:tailEnd/>
            </a:ln>
            <a:effectLst>
              <a:outerShdw dist="7239" dir="5400000" rotWithShape="0">
                <a:srgbClr val="808080">
                  <a:alpha val="43999"/>
                </a:srgbClr>
              </a:outerShdw>
            </a:effectLst>
          </p:spPr>
          <p:txBody>
            <a:bodyPr anchor="ctr"/>
            <a:lstStyle/>
            <a:p>
              <a:pPr algn="ctr">
                <a:defRPr/>
              </a:pPr>
              <a:endParaRPr lang="en-US" dirty="0">
                <a:ea typeface="ＭＳ Ｐゴシック" pitchFamily="-109" charset="-128"/>
                <a:cs typeface="MS PGothic"/>
              </a:endParaRPr>
            </a:p>
          </p:txBody>
        </p:sp>
        <p:sp>
          <p:nvSpPr>
            <p:cNvPr id="14" name="Arc 79"/>
            <p:cNvSpPr>
              <a:spLocks noChangeArrowheads="1"/>
            </p:cNvSpPr>
            <p:nvPr/>
          </p:nvSpPr>
          <p:spPr bwMode="auto">
            <a:xfrm rot="-9932837">
              <a:off x="2539785" y="2745460"/>
              <a:ext cx="266305" cy="269399"/>
            </a:xfrm>
            <a:custGeom>
              <a:avLst/>
              <a:gdLst>
                <a:gd name="T0" fmla="*/ 107853 w 266703"/>
                <a:gd name="T1" fmla="*/ 2474 h 268183"/>
                <a:gd name="T2" fmla="*/ 133352 w 266703"/>
                <a:gd name="T3" fmla="*/ 134091 h 268183"/>
                <a:gd name="T4" fmla="*/ 264275 w 266703"/>
                <a:gd name="T5" fmla="*/ 108618 h 268183"/>
                <a:gd name="T6" fmla="*/ 0 60000 65536"/>
                <a:gd name="T7" fmla="*/ 0 60000 65536"/>
                <a:gd name="T8" fmla="*/ 0 60000 65536"/>
                <a:gd name="T9" fmla="*/ 107853 w 266703"/>
                <a:gd name="T10" fmla="*/ 0 h 268183"/>
                <a:gd name="T11" fmla="*/ 264275 w 266703"/>
                <a:gd name="T12" fmla="*/ 108618 h 268183"/>
              </a:gdLst>
              <a:ahLst/>
              <a:cxnLst>
                <a:cxn ang="T6">
                  <a:pos x="T0" y="T1"/>
                </a:cxn>
                <a:cxn ang="T7">
                  <a:pos x="T2" y="T3"/>
                </a:cxn>
                <a:cxn ang="T8">
                  <a:pos x="T4" y="T5"/>
                </a:cxn>
              </a:cxnLst>
              <a:rect l="T9" t="T10" r="T11" b="T12"/>
              <a:pathLst>
                <a:path w="266703" h="268183" stroke="0">
                  <a:moveTo>
                    <a:pt x="107853" y="2474"/>
                  </a:moveTo>
                  <a:lnTo>
                    <a:pt x="107853" y="2474"/>
                  </a:lnTo>
                  <a:cubicBezTo>
                    <a:pt x="116254" y="828"/>
                    <a:pt x="124793" y="-1"/>
                    <a:pt x="133352" y="0"/>
                  </a:cubicBezTo>
                  <a:cubicBezTo>
                    <a:pt x="197232" y="0"/>
                    <a:pt x="252139" y="45552"/>
                    <a:pt x="264275" y="108617"/>
                  </a:cubicBezTo>
                  <a:lnTo>
                    <a:pt x="133352" y="134092"/>
                  </a:lnTo>
                  <a:close/>
                </a:path>
                <a:path w="266703" h="268183" fill="none">
                  <a:moveTo>
                    <a:pt x="107853" y="2474"/>
                  </a:moveTo>
                  <a:lnTo>
                    <a:pt x="107853" y="2474"/>
                  </a:lnTo>
                  <a:cubicBezTo>
                    <a:pt x="116254" y="828"/>
                    <a:pt x="124793" y="-1"/>
                    <a:pt x="133352" y="0"/>
                  </a:cubicBezTo>
                  <a:cubicBezTo>
                    <a:pt x="197232" y="0"/>
                    <a:pt x="252139" y="45552"/>
                    <a:pt x="264275" y="108617"/>
                  </a:cubicBezTo>
                </a:path>
              </a:pathLst>
            </a:custGeom>
            <a:noFill/>
            <a:ln w="22225">
              <a:solidFill>
                <a:schemeClr val="tx2">
                  <a:lumMod val="50000"/>
                  <a:lumOff val="50000"/>
                </a:schemeClr>
              </a:solidFill>
              <a:round/>
              <a:headEnd/>
              <a:tailEnd/>
            </a:ln>
            <a:effectLst>
              <a:outerShdw dist="7239" dir="5400000" rotWithShape="0">
                <a:srgbClr val="808080">
                  <a:alpha val="43999"/>
                </a:srgbClr>
              </a:outerShdw>
            </a:effectLst>
          </p:spPr>
          <p:txBody>
            <a:bodyPr anchor="ctr"/>
            <a:lstStyle/>
            <a:p>
              <a:pPr algn="ctr">
                <a:defRPr/>
              </a:pPr>
              <a:endParaRPr lang="en-US" dirty="0">
                <a:ea typeface="ＭＳ Ｐゴシック" pitchFamily="-109" charset="-128"/>
                <a:cs typeface="MS PGothic"/>
              </a:endParaRPr>
            </a:p>
          </p:txBody>
        </p:sp>
        <p:sp>
          <p:nvSpPr>
            <p:cNvPr id="15" name="Arc 81"/>
            <p:cNvSpPr>
              <a:spLocks noChangeArrowheads="1"/>
            </p:cNvSpPr>
            <p:nvPr/>
          </p:nvSpPr>
          <p:spPr bwMode="auto">
            <a:xfrm rot="11797168">
              <a:off x="2627854" y="2725587"/>
              <a:ext cx="190709" cy="190056"/>
            </a:xfrm>
            <a:custGeom>
              <a:avLst/>
              <a:gdLst>
                <a:gd name="T0" fmla="*/ 95251 w 190502"/>
                <a:gd name="T1" fmla="*/ 0 h 190426"/>
                <a:gd name="T2" fmla="*/ 95251 w 190502"/>
                <a:gd name="T3" fmla="*/ 95213 h 190426"/>
                <a:gd name="T4" fmla="*/ 176805 w 190502"/>
                <a:gd name="T5" fmla="*/ 46022 h 190426"/>
                <a:gd name="T6" fmla="*/ 0 60000 65536"/>
                <a:gd name="T7" fmla="*/ 0 60000 65536"/>
                <a:gd name="T8" fmla="*/ 0 60000 65536"/>
                <a:gd name="T9" fmla="*/ 95251 w 190502"/>
                <a:gd name="T10" fmla="*/ 0 h 190426"/>
                <a:gd name="T11" fmla="*/ 176805 w 190502"/>
                <a:gd name="T12" fmla="*/ 46022 h 190426"/>
              </a:gdLst>
              <a:ahLst/>
              <a:cxnLst>
                <a:cxn ang="T6">
                  <a:pos x="T0" y="T1"/>
                </a:cxn>
                <a:cxn ang="T7">
                  <a:pos x="T2" y="T3"/>
                </a:cxn>
                <a:cxn ang="T8">
                  <a:pos x="T4" y="T5"/>
                </a:cxn>
              </a:cxnLst>
              <a:rect l="T9" t="T10" r="T11" b="T12"/>
              <a:pathLst>
                <a:path w="190502" h="190426" stroke="0">
                  <a:moveTo>
                    <a:pt x="95251" y="0"/>
                  </a:moveTo>
                  <a:lnTo>
                    <a:pt x="95250" y="0"/>
                  </a:lnTo>
                  <a:cubicBezTo>
                    <a:pt x="128624" y="0"/>
                    <a:pt x="159563" y="17459"/>
                    <a:pt x="176805" y="46021"/>
                  </a:cubicBezTo>
                  <a:lnTo>
                    <a:pt x="95251" y="95213"/>
                  </a:lnTo>
                  <a:close/>
                </a:path>
                <a:path w="190502" h="190426" fill="none">
                  <a:moveTo>
                    <a:pt x="95251" y="0"/>
                  </a:moveTo>
                  <a:lnTo>
                    <a:pt x="95250" y="0"/>
                  </a:lnTo>
                  <a:cubicBezTo>
                    <a:pt x="128624" y="0"/>
                    <a:pt x="159563" y="17459"/>
                    <a:pt x="176805" y="46021"/>
                  </a:cubicBezTo>
                </a:path>
              </a:pathLst>
            </a:custGeom>
            <a:noFill/>
            <a:ln w="22225">
              <a:solidFill>
                <a:schemeClr val="tx2">
                  <a:lumMod val="50000"/>
                  <a:lumOff val="50000"/>
                </a:schemeClr>
              </a:solidFill>
              <a:round/>
              <a:headEnd/>
              <a:tailEnd/>
            </a:ln>
            <a:effectLst>
              <a:outerShdw dist="7239" dir="5400000" rotWithShape="0">
                <a:srgbClr val="808080">
                  <a:alpha val="43999"/>
                </a:srgbClr>
              </a:outerShdw>
            </a:effectLst>
          </p:spPr>
          <p:txBody>
            <a:bodyPr anchor="ctr"/>
            <a:lstStyle/>
            <a:p>
              <a:pPr algn="ctr">
                <a:defRPr/>
              </a:pPr>
              <a:endParaRPr lang="en-US" dirty="0">
                <a:ea typeface="ＭＳ Ｐゴシック" pitchFamily="-109" charset="-128"/>
                <a:cs typeface="MS PGothic"/>
              </a:endParaRPr>
            </a:p>
          </p:txBody>
        </p:sp>
      </p:grpSp>
      <p:grpSp>
        <p:nvGrpSpPr>
          <p:cNvPr id="16" name="Group 76"/>
          <p:cNvGrpSpPr>
            <a:grpSpLocks/>
          </p:cNvGrpSpPr>
          <p:nvPr/>
        </p:nvGrpSpPr>
        <p:grpSpPr bwMode="auto">
          <a:xfrm>
            <a:off x="7484260" y="5513952"/>
            <a:ext cx="1702986" cy="714338"/>
            <a:chOff x="5640387" y="5384879"/>
            <a:chExt cx="1702986" cy="714322"/>
          </a:xfrm>
        </p:grpSpPr>
        <p:sp>
          <p:nvSpPr>
            <p:cNvPr id="17" name="Text Box 33"/>
            <p:cNvSpPr txBox="1">
              <a:spLocks noChangeArrowheads="1"/>
            </p:cNvSpPr>
            <p:nvPr/>
          </p:nvSpPr>
          <p:spPr bwMode="auto">
            <a:xfrm>
              <a:off x="5640387" y="5845206"/>
              <a:ext cx="1538288" cy="253995"/>
            </a:xfrm>
            <a:prstGeom prst="rect">
              <a:avLst/>
            </a:prstGeom>
            <a:noFill/>
            <a:ln w="9525">
              <a:noFill/>
              <a:miter lim="800000"/>
              <a:headEnd/>
              <a:tailEnd/>
            </a:ln>
          </p:spPr>
          <p:txBody>
            <a:bodyPr>
              <a:spAutoFit/>
            </a:bodyPr>
            <a:lstStyle/>
            <a:p>
              <a:pPr algn="ctr">
                <a:spcBef>
                  <a:spcPct val="50000"/>
                </a:spcBef>
                <a:defRPr/>
              </a:pPr>
              <a:r>
                <a:rPr lang="en-US" sz="1050" b="1" dirty="0"/>
                <a:t>SPAN Port or Tap</a:t>
              </a:r>
            </a:p>
          </p:txBody>
        </p:sp>
        <p:sp>
          <p:nvSpPr>
            <p:cNvPr id="18" name="Text Box 31"/>
            <p:cNvSpPr txBox="1">
              <a:spLocks noChangeArrowheads="1"/>
            </p:cNvSpPr>
            <p:nvPr/>
          </p:nvSpPr>
          <p:spPr bwMode="auto">
            <a:xfrm>
              <a:off x="5805086" y="5384879"/>
              <a:ext cx="1538287" cy="253995"/>
            </a:xfrm>
            <a:prstGeom prst="rect">
              <a:avLst/>
            </a:prstGeom>
            <a:noFill/>
            <a:ln w="9525">
              <a:noFill/>
              <a:miter lim="800000"/>
              <a:headEnd/>
              <a:tailEnd/>
            </a:ln>
          </p:spPr>
          <p:txBody>
            <a:bodyPr>
              <a:spAutoFit/>
            </a:bodyPr>
            <a:lstStyle/>
            <a:p>
              <a:pPr algn="ctr">
                <a:spcBef>
                  <a:spcPct val="50000"/>
                </a:spcBef>
                <a:defRPr/>
              </a:pPr>
              <a:r>
                <a:rPr lang="en-US" sz="1050" b="1" dirty="0"/>
                <a:t>MTA or Proxy</a:t>
              </a:r>
            </a:p>
          </p:txBody>
        </p:sp>
        <p:sp>
          <p:nvSpPr>
            <p:cNvPr id="19" name="Oval 29"/>
            <p:cNvSpPr>
              <a:spLocks noChangeArrowheads="1"/>
            </p:cNvSpPr>
            <p:nvPr/>
          </p:nvSpPr>
          <p:spPr bwMode="auto">
            <a:xfrm>
              <a:off x="5951538" y="5688002"/>
              <a:ext cx="152400" cy="152400"/>
            </a:xfrm>
            <a:prstGeom prst="ellipse">
              <a:avLst/>
            </a:prstGeom>
            <a:solidFill>
              <a:schemeClr val="accent1"/>
            </a:solidFill>
            <a:ln w="9525">
              <a:solidFill>
                <a:schemeClr val="tx1"/>
              </a:solidFill>
              <a:round/>
              <a:headEnd/>
              <a:tailEnd/>
            </a:ln>
          </p:spPr>
          <p:txBody>
            <a:bodyPr wrap="none" anchor="ctr"/>
            <a:lstStyle/>
            <a:p>
              <a:pPr algn="ctr"/>
              <a:endParaRPr lang="en-US"/>
            </a:p>
          </p:txBody>
        </p:sp>
      </p:grpSp>
      <p:sp>
        <p:nvSpPr>
          <p:cNvPr id="20" name="Shape 594"/>
          <p:cNvSpPr txBox="1"/>
          <p:nvPr/>
        </p:nvSpPr>
        <p:spPr>
          <a:xfrm>
            <a:off x="5201565" y="4307943"/>
            <a:ext cx="1865434" cy="721259"/>
          </a:xfrm>
          <a:prstGeom prst="rect">
            <a:avLst/>
          </a:prstGeom>
          <a:noFill/>
          <a:ln>
            <a:noFill/>
          </a:ln>
        </p:spPr>
        <p:txBody>
          <a:bodyPr lIns="91425" tIns="91425" rIns="91425" bIns="91425" anchor="t" anchorCtr="0">
            <a:noAutofit/>
          </a:bodyPr>
          <a:lstStyle/>
          <a:p>
            <a:pPr algn="ctr"/>
            <a:r>
              <a:rPr lang="en-US" sz="1400" b="1" dirty="0" smtClean="0">
                <a:solidFill>
                  <a:srgbClr val="000000"/>
                </a:solidFill>
              </a:rPr>
              <a:t>DLP MANAGEMENT CONSOLE</a:t>
            </a:r>
            <a:endParaRPr lang="en-US" sz="1400" b="1" dirty="0">
              <a:solidFill>
                <a:srgbClr val="000000"/>
              </a:solidFill>
            </a:endParaRPr>
          </a:p>
        </p:txBody>
      </p:sp>
      <p:sp>
        <p:nvSpPr>
          <p:cNvPr id="21" name="Shape 594"/>
          <p:cNvSpPr txBox="1"/>
          <p:nvPr/>
        </p:nvSpPr>
        <p:spPr>
          <a:xfrm>
            <a:off x="3122612" y="1752602"/>
            <a:ext cx="1143000" cy="467575"/>
          </a:xfrm>
          <a:prstGeom prst="rect">
            <a:avLst/>
          </a:prstGeom>
          <a:noFill/>
          <a:ln>
            <a:noFill/>
          </a:ln>
        </p:spPr>
        <p:txBody>
          <a:bodyPr lIns="91425" tIns="91425" rIns="91425" bIns="91425" anchor="t" anchorCtr="0">
            <a:noAutofit/>
          </a:bodyPr>
          <a:lstStyle/>
          <a:p>
            <a:pPr algn="ctr"/>
            <a:r>
              <a:rPr lang="en-US" sz="1400" b="1" dirty="0" smtClean="0">
                <a:solidFill>
                  <a:schemeClr val="tx1">
                    <a:lumMod val="95000"/>
                  </a:schemeClr>
                </a:solidFill>
              </a:rPr>
              <a:t>DLP STORAGE</a:t>
            </a:r>
            <a:endParaRPr lang="en-US" sz="1400" b="1" dirty="0">
              <a:solidFill>
                <a:schemeClr val="tx1">
                  <a:lumMod val="95000"/>
                </a:schemeClr>
              </a:solidFill>
            </a:endParaRPr>
          </a:p>
        </p:txBody>
      </p:sp>
      <p:sp>
        <p:nvSpPr>
          <p:cNvPr id="22" name="Shape 594"/>
          <p:cNvSpPr txBox="1"/>
          <p:nvPr/>
        </p:nvSpPr>
        <p:spPr>
          <a:xfrm>
            <a:off x="2513012" y="4724402"/>
            <a:ext cx="1143000" cy="619975"/>
          </a:xfrm>
          <a:prstGeom prst="rect">
            <a:avLst/>
          </a:prstGeom>
          <a:noFill/>
          <a:ln>
            <a:noFill/>
          </a:ln>
        </p:spPr>
        <p:txBody>
          <a:bodyPr lIns="91425" tIns="91425" rIns="91425" bIns="91425" anchor="t" anchorCtr="0">
            <a:noAutofit/>
          </a:bodyPr>
          <a:lstStyle/>
          <a:p>
            <a:pPr algn="ctr"/>
            <a:r>
              <a:rPr lang="en-US" sz="1400" b="1" dirty="0">
                <a:solidFill>
                  <a:schemeClr val="tx1">
                    <a:lumMod val="95000"/>
                  </a:schemeClr>
                </a:solidFill>
              </a:rPr>
              <a:t>DLP ENDPOINT</a:t>
            </a:r>
          </a:p>
        </p:txBody>
      </p:sp>
      <p:cxnSp>
        <p:nvCxnSpPr>
          <p:cNvPr id="23" name="Curved Connector 22"/>
          <p:cNvCxnSpPr/>
          <p:nvPr/>
        </p:nvCxnSpPr>
        <p:spPr>
          <a:xfrm>
            <a:off x="2045906" y="5755144"/>
            <a:ext cx="731520" cy="0"/>
          </a:xfrm>
          <a:prstGeom prst="curvedConnector3">
            <a:avLst>
              <a:gd name="adj1" fmla="val 50000"/>
            </a:avLst>
          </a:prstGeom>
          <a:ln w="38100">
            <a:solidFill>
              <a:schemeClr val="accent1"/>
            </a:solidFill>
            <a:prstDash val="sysDot"/>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grpSp>
        <p:nvGrpSpPr>
          <p:cNvPr id="24" name="Group 23"/>
          <p:cNvGrpSpPr/>
          <p:nvPr/>
        </p:nvGrpSpPr>
        <p:grpSpPr>
          <a:xfrm>
            <a:off x="4192592" y="1966823"/>
            <a:ext cx="422974" cy="905256"/>
            <a:chOff x="836612" y="1785073"/>
            <a:chExt cx="422974" cy="905256"/>
          </a:xfrm>
        </p:grpSpPr>
        <p:sp>
          <p:nvSpPr>
            <p:cNvPr id="25" name="Shape 2564"/>
            <p:cNvSpPr/>
            <p:nvPr/>
          </p:nvSpPr>
          <p:spPr>
            <a:xfrm>
              <a:off x="938071" y="2528269"/>
              <a:ext cx="257348" cy="154829"/>
            </a:xfrm>
            <a:custGeom>
              <a:avLst/>
              <a:gdLst/>
              <a:ahLst/>
              <a:cxnLst/>
              <a:rect l="0" t="0" r="0" b="0"/>
              <a:pathLst>
                <a:path w="120000" h="120000" extrusionOk="0">
                  <a:moveTo>
                    <a:pt x="0" y="117600"/>
                  </a:moveTo>
                  <a:lnTo>
                    <a:pt x="53793" y="0"/>
                  </a:lnTo>
                  <a:lnTo>
                    <a:pt x="120000" y="120000"/>
                  </a:lnTo>
                  <a:lnTo>
                    <a:pt x="0" y="117600"/>
                  </a:lnTo>
                  <a:close/>
                </a:path>
              </a:pathLst>
            </a:custGeom>
            <a:solidFill>
              <a:srgbClr val="FFFFFF"/>
            </a:solidFill>
            <a:ln>
              <a:noFill/>
            </a:ln>
          </p:spPr>
          <p:txBody>
            <a:bodyPr lIns="91425" tIns="45700" rIns="91425" bIns="45700" anchor="t" anchorCtr="0">
              <a:noAutofit/>
            </a:bodyPr>
            <a:lstStyle/>
            <a:p>
              <a:endParaRPr>
                <a:solidFill>
                  <a:srgbClr val="404040"/>
                </a:solidFill>
                <a:latin typeface="Questrial"/>
                <a:ea typeface="Questrial"/>
                <a:cs typeface="Questrial"/>
                <a:sym typeface="Questrial"/>
              </a:endParaRPr>
            </a:p>
          </p:txBody>
        </p:sp>
        <p:sp>
          <p:nvSpPr>
            <p:cNvPr id="26" name="Rounded Rectangle 25"/>
            <p:cNvSpPr/>
            <p:nvPr/>
          </p:nvSpPr>
          <p:spPr bwMode="gray">
            <a:xfrm>
              <a:off x="836612" y="1785073"/>
              <a:ext cx="422974" cy="905256"/>
            </a:xfrm>
            <a:prstGeom prst="roundRect">
              <a:avLst>
                <a:gd name="adj" fmla="val 8288"/>
              </a:avLst>
            </a:prstGeom>
            <a:solidFill>
              <a:srgbClr val="7F7F7F"/>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lang="en-US"/>
            </a:p>
          </p:txBody>
        </p:sp>
        <p:sp>
          <p:nvSpPr>
            <p:cNvPr id="27" name="Rectangle 26"/>
            <p:cNvSpPr/>
            <p:nvPr/>
          </p:nvSpPr>
          <p:spPr bwMode="gray">
            <a:xfrm>
              <a:off x="873666" y="2043546"/>
              <a:ext cx="348867" cy="36576"/>
            </a:xfrm>
            <a:prstGeom prst="rect">
              <a:avLst/>
            </a:prstGeom>
            <a:solidFill>
              <a:schemeClr val="bg1"/>
            </a:solidFill>
            <a:ln w="3175">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lang="en-US"/>
            </a:p>
          </p:txBody>
        </p:sp>
        <p:sp>
          <p:nvSpPr>
            <p:cNvPr id="28" name="Rectangle 27"/>
            <p:cNvSpPr/>
            <p:nvPr/>
          </p:nvSpPr>
          <p:spPr bwMode="gray">
            <a:xfrm>
              <a:off x="873666" y="2183130"/>
              <a:ext cx="348867" cy="36576"/>
            </a:xfrm>
            <a:prstGeom prst="rect">
              <a:avLst/>
            </a:prstGeom>
            <a:solidFill>
              <a:schemeClr val="bg1"/>
            </a:solidFill>
            <a:ln w="3175">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lang="en-US"/>
            </a:p>
          </p:txBody>
        </p:sp>
        <p:sp>
          <p:nvSpPr>
            <p:cNvPr id="29" name="Oval 28"/>
            <p:cNvSpPr>
              <a:spLocks noChangeAspect="1"/>
            </p:cNvSpPr>
            <p:nvPr/>
          </p:nvSpPr>
          <p:spPr bwMode="gray">
            <a:xfrm>
              <a:off x="1016095" y="2320290"/>
              <a:ext cx="64008" cy="64008"/>
            </a:xfrm>
            <a:prstGeom prst="ellipse">
              <a:avLst/>
            </a:prstGeom>
            <a:solidFill>
              <a:schemeClr val="bg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lang="en-US"/>
            </a:p>
          </p:txBody>
        </p:sp>
      </p:grpSp>
      <p:sp>
        <p:nvSpPr>
          <p:cNvPr id="30" name="Shape 594"/>
          <p:cNvSpPr txBox="1"/>
          <p:nvPr/>
        </p:nvSpPr>
        <p:spPr>
          <a:xfrm>
            <a:off x="8153868" y="4211318"/>
            <a:ext cx="1066800" cy="619975"/>
          </a:xfrm>
          <a:prstGeom prst="rect">
            <a:avLst/>
          </a:prstGeom>
          <a:noFill/>
          <a:ln>
            <a:noFill/>
          </a:ln>
        </p:spPr>
        <p:txBody>
          <a:bodyPr lIns="91425" tIns="91425" rIns="91425" bIns="91425" anchor="t" anchorCtr="0">
            <a:noAutofit/>
          </a:bodyPr>
          <a:lstStyle/>
          <a:p>
            <a:pPr algn="ctr"/>
            <a:r>
              <a:rPr lang="en-US" sz="1400" b="1" dirty="0">
                <a:solidFill>
                  <a:schemeClr val="tx1">
                    <a:lumMod val="95000"/>
                  </a:schemeClr>
                </a:solidFill>
              </a:rPr>
              <a:t>DLP NETWORK</a:t>
            </a:r>
          </a:p>
        </p:txBody>
      </p:sp>
      <p:sp>
        <p:nvSpPr>
          <p:cNvPr id="31" name="Shape 594"/>
          <p:cNvSpPr txBox="1"/>
          <p:nvPr/>
        </p:nvSpPr>
        <p:spPr>
          <a:xfrm>
            <a:off x="8609012" y="1600200"/>
            <a:ext cx="914400" cy="685800"/>
          </a:xfrm>
          <a:prstGeom prst="rect">
            <a:avLst/>
          </a:prstGeom>
          <a:noFill/>
          <a:ln>
            <a:noFill/>
          </a:ln>
        </p:spPr>
        <p:txBody>
          <a:bodyPr lIns="91425" tIns="91425" rIns="91425" bIns="91425" anchor="t" anchorCtr="0">
            <a:noAutofit/>
          </a:bodyPr>
          <a:lstStyle/>
          <a:p>
            <a:pPr algn="ctr"/>
            <a:r>
              <a:rPr lang="en-US" sz="1400" b="1" dirty="0">
                <a:solidFill>
                  <a:schemeClr val="tx1">
                    <a:lumMod val="95000"/>
                  </a:schemeClr>
                </a:solidFill>
              </a:rPr>
              <a:t>DLP CLOUD</a:t>
            </a:r>
          </a:p>
        </p:txBody>
      </p:sp>
      <p:grpSp>
        <p:nvGrpSpPr>
          <p:cNvPr id="32" name="Group 190"/>
          <p:cNvGrpSpPr>
            <a:grpSpLocks noChangeAspect="1"/>
          </p:cNvGrpSpPr>
          <p:nvPr/>
        </p:nvGrpSpPr>
        <p:grpSpPr bwMode="auto">
          <a:xfrm>
            <a:off x="4194130" y="1955188"/>
            <a:ext cx="433461" cy="862714"/>
            <a:chOff x="1609" y="1589"/>
            <a:chExt cx="206" cy="410"/>
          </a:xfrm>
        </p:grpSpPr>
        <p:sp>
          <p:nvSpPr>
            <p:cNvPr id="33" name="AutoShape 189"/>
            <p:cNvSpPr>
              <a:spLocks noChangeAspect="1" noChangeArrowheads="1" noTextEdit="1"/>
            </p:cNvSpPr>
            <p:nvPr/>
          </p:nvSpPr>
          <p:spPr bwMode="auto">
            <a:xfrm>
              <a:off x="1609" y="1589"/>
              <a:ext cx="206" cy="4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4" name="Rectangle 191"/>
            <p:cNvSpPr>
              <a:spLocks noChangeArrowheads="1"/>
            </p:cNvSpPr>
            <p:nvPr/>
          </p:nvSpPr>
          <p:spPr bwMode="auto">
            <a:xfrm>
              <a:off x="1620" y="1617"/>
              <a:ext cx="187" cy="374"/>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5" name="Freeform 192"/>
            <p:cNvSpPr>
              <a:spLocks noEditPoints="1"/>
            </p:cNvSpPr>
            <p:nvPr/>
          </p:nvSpPr>
          <p:spPr bwMode="auto">
            <a:xfrm>
              <a:off x="1609" y="1589"/>
              <a:ext cx="206" cy="410"/>
            </a:xfrm>
            <a:custGeom>
              <a:avLst/>
              <a:gdLst>
                <a:gd name="T0" fmla="*/ 24 w 412"/>
                <a:gd name="T1" fmla="*/ 0 h 820"/>
                <a:gd name="T2" fmla="*/ 20 w 412"/>
                <a:gd name="T3" fmla="*/ 0 h 820"/>
                <a:gd name="T4" fmla="*/ 8 w 412"/>
                <a:gd name="T5" fmla="*/ 8 h 820"/>
                <a:gd name="T6" fmla="*/ 0 w 412"/>
                <a:gd name="T7" fmla="*/ 20 h 820"/>
                <a:gd name="T8" fmla="*/ 0 w 412"/>
                <a:gd name="T9" fmla="*/ 796 h 820"/>
                <a:gd name="T10" fmla="*/ 0 w 412"/>
                <a:gd name="T11" fmla="*/ 800 h 820"/>
                <a:gd name="T12" fmla="*/ 8 w 412"/>
                <a:gd name="T13" fmla="*/ 812 h 820"/>
                <a:gd name="T14" fmla="*/ 20 w 412"/>
                <a:gd name="T15" fmla="*/ 820 h 820"/>
                <a:gd name="T16" fmla="*/ 388 w 412"/>
                <a:gd name="T17" fmla="*/ 820 h 820"/>
                <a:gd name="T18" fmla="*/ 392 w 412"/>
                <a:gd name="T19" fmla="*/ 820 h 820"/>
                <a:gd name="T20" fmla="*/ 404 w 412"/>
                <a:gd name="T21" fmla="*/ 812 h 820"/>
                <a:gd name="T22" fmla="*/ 410 w 412"/>
                <a:gd name="T23" fmla="*/ 800 h 820"/>
                <a:gd name="T24" fmla="*/ 412 w 412"/>
                <a:gd name="T25" fmla="*/ 24 h 820"/>
                <a:gd name="T26" fmla="*/ 410 w 412"/>
                <a:gd name="T27" fmla="*/ 20 h 820"/>
                <a:gd name="T28" fmla="*/ 404 w 412"/>
                <a:gd name="T29" fmla="*/ 8 h 820"/>
                <a:gd name="T30" fmla="*/ 392 w 412"/>
                <a:gd name="T31" fmla="*/ 0 h 820"/>
                <a:gd name="T32" fmla="*/ 220 w 412"/>
                <a:gd name="T33" fmla="*/ 787 h 820"/>
                <a:gd name="T34" fmla="*/ 190 w 412"/>
                <a:gd name="T35" fmla="*/ 714 h 820"/>
                <a:gd name="T36" fmla="*/ 220 w 412"/>
                <a:gd name="T37" fmla="*/ 787 h 820"/>
                <a:gd name="T38" fmla="*/ 36 w 412"/>
                <a:gd name="T39" fmla="*/ 667 h 820"/>
                <a:gd name="T40" fmla="*/ 376 w 412"/>
                <a:gd name="T41" fmla="*/ 600 h 820"/>
                <a:gd name="T42" fmla="*/ 376 w 412"/>
                <a:gd name="T43" fmla="*/ 565 h 820"/>
                <a:gd name="T44" fmla="*/ 36 w 412"/>
                <a:gd name="T45" fmla="*/ 497 h 820"/>
                <a:gd name="T46" fmla="*/ 376 w 412"/>
                <a:gd name="T47" fmla="*/ 565 h 820"/>
                <a:gd name="T48" fmla="*/ 36 w 412"/>
                <a:gd name="T49" fmla="*/ 462 h 820"/>
                <a:gd name="T50" fmla="*/ 376 w 412"/>
                <a:gd name="T51" fmla="*/ 394 h 820"/>
                <a:gd name="T52" fmla="*/ 376 w 412"/>
                <a:gd name="T53" fmla="*/ 356 h 820"/>
                <a:gd name="T54" fmla="*/ 36 w 412"/>
                <a:gd name="T55" fmla="*/ 288 h 820"/>
                <a:gd name="T56" fmla="*/ 376 w 412"/>
                <a:gd name="T57" fmla="*/ 356 h 820"/>
                <a:gd name="T58" fmla="*/ 36 w 412"/>
                <a:gd name="T59" fmla="*/ 254 h 820"/>
                <a:gd name="T60" fmla="*/ 376 w 412"/>
                <a:gd name="T61" fmla="*/ 186 h 820"/>
                <a:gd name="T62" fmla="*/ 376 w 412"/>
                <a:gd name="T63" fmla="*/ 151 h 820"/>
                <a:gd name="T64" fmla="*/ 36 w 412"/>
                <a:gd name="T65" fmla="*/ 83 h 820"/>
                <a:gd name="T66" fmla="*/ 376 w 412"/>
                <a:gd name="T67" fmla="*/ 151 h 8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412" h="820">
                  <a:moveTo>
                    <a:pt x="388" y="0"/>
                  </a:moveTo>
                  <a:lnTo>
                    <a:pt x="24" y="0"/>
                  </a:lnTo>
                  <a:lnTo>
                    <a:pt x="24" y="0"/>
                  </a:lnTo>
                  <a:lnTo>
                    <a:pt x="20" y="0"/>
                  </a:lnTo>
                  <a:lnTo>
                    <a:pt x="15" y="2"/>
                  </a:lnTo>
                  <a:lnTo>
                    <a:pt x="8" y="8"/>
                  </a:lnTo>
                  <a:lnTo>
                    <a:pt x="2" y="15"/>
                  </a:lnTo>
                  <a:lnTo>
                    <a:pt x="0" y="20"/>
                  </a:lnTo>
                  <a:lnTo>
                    <a:pt x="0" y="24"/>
                  </a:lnTo>
                  <a:lnTo>
                    <a:pt x="0" y="796"/>
                  </a:lnTo>
                  <a:lnTo>
                    <a:pt x="0" y="796"/>
                  </a:lnTo>
                  <a:lnTo>
                    <a:pt x="0" y="800"/>
                  </a:lnTo>
                  <a:lnTo>
                    <a:pt x="2" y="805"/>
                  </a:lnTo>
                  <a:lnTo>
                    <a:pt x="8" y="812"/>
                  </a:lnTo>
                  <a:lnTo>
                    <a:pt x="15" y="818"/>
                  </a:lnTo>
                  <a:lnTo>
                    <a:pt x="20" y="820"/>
                  </a:lnTo>
                  <a:lnTo>
                    <a:pt x="24" y="820"/>
                  </a:lnTo>
                  <a:lnTo>
                    <a:pt x="388" y="820"/>
                  </a:lnTo>
                  <a:lnTo>
                    <a:pt x="388" y="820"/>
                  </a:lnTo>
                  <a:lnTo>
                    <a:pt x="392" y="820"/>
                  </a:lnTo>
                  <a:lnTo>
                    <a:pt x="397" y="818"/>
                  </a:lnTo>
                  <a:lnTo>
                    <a:pt x="404" y="812"/>
                  </a:lnTo>
                  <a:lnTo>
                    <a:pt x="409" y="805"/>
                  </a:lnTo>
                  <a:lnTo>
                    <a:pt x="410" y="800"/>
                  </a:lnTo>
                  <a:lnTo>
                    <a:pt x="412" y="796"/>
                  </a:lnTo>
                  <a:lnTo>
                    <a:pt x="412" y="24"/>
                  </a:lnTo>
                  <a:lnTo>
                    <a:pt x="412" y="24"/>
                  </a:lnTo>
                  <a:lnTo>
                    <a:pt x="410" y="20"/>
                  </a:lnTo>
                  <a:lnTo>
                    <a:pt x="409" y="15"/>
                  </a:lnTo>
                  <a:lnTo>
                    <a:pt x="404" y="8"/>
                  </a:lnTo>
                  <a:lnTo>
                    <a:pt x="397" y="2"/>
                  </a:lnTo>
                  <a:lnTo>
                    <a:pt x="392" y="0"/>
                  </a:lnTo>
                  <a:lnTo>
                    <a:pt x="388" y="0"/>
                  </a:lnTo>
                  <a:close/>
                  <a:moveTo>
                    <a:pt x="220" y="787"/>
                  </a:moveTo>
                  <a:lnTo>
                    <a:pt x="190" y="787"/>
                  </a:lnTo>
                  <a:lnTo>
                    <a:pt x="190" y="714"/>
                  </a:lnTo>
                  <a:lnTo>
                    <a:pt x="220" y="714"/>
                  </a:lnTo>
                  <a:lnTo>
                    <a:pt x="220" y="787"/>
                  </a:lnTo>
                  <a:close/>
                  <a:moveTo>
                    <a:pt x="376" y="667"/>
                  </a:moveTo>
                  <a:lnTo>
                    <a:pt x="36" y="667"/>
                  </a:lnTo>
                  <a:lnTo>
                    <a:pt x="36" y="600"/>
                  </a:lnTo>
                  <a:lnTo>
                    <a:pt x="376" y="600"/>
                  </a:lnTo>
                  <a:lnTo>
                    <a:pt x="376" y="667"/>
                  </a:lnTo>
                  <a:close/>
                  <a:moveTo>
                    <a:pt x="376" y="565"/>
                  </a:moveTo>
                  <a:lnTo>
                    <a:pt x="36" y="565"/>
                  </a:lnTo>
                  <a:lnTo>
                    <a:pt x="36" y="497"/>
                  </a:lnTo>
                  <a:lnTo>
                    <a:pt x="376" y="497"/>
                  </a:lnTo>
                  <a:lnTo>
                    <a:pt x="376" y="565"/>
                  </a:lnTo>
                  <a:close/>
                  <a:moveTo>
                    <a:pt x="376" y="462"/>
                  </a:moveTo>
                  <a:lnTo>
                    <a:pt x="36" y="462"/>
                  </a:lnTo>
                  <a:lnTo>
                    <a:pt x="36" y="394"/>
                  </a:lnTo>
                  <a:lnTo>
                    <a:pt x="376" y="394"/>
                  </a:lnTo>
                  <a:lnTo>
                    <a:pt x="376" y="462"/>
                  </a:lnTo>
                  <a:close/>
                  <a:moveTo>
                    <a:pt x="376" y="356"/>
                  </a:moveTo>
                  <a:lnTo>
                    <a:pt x="36" y="356"/>
                  </a:lnTo>
                  <a:lnTo>
                    <a:pt x="36" y="288"/>
                  </a:lnTo>
                  <a:lnTo>
                    <a:pt x="376" y="288"/>
                  </a:lnTo>
                  <a:lnTo>
                    <a:pt x="376" y="356"/>
                  </a:lnTo>
                  <a:close/>
                  <a:moveTo>
                    <a:pt x="376" y="254"/>
                  </a:moveTo>
                  <a:lnTo>
                    <a:pt x="36" y="254"/>
                  </a:lnTo>
                  <a:lnTo>
                    <a:pt x="36" y="186"/>
                  </a:lnTo>
                  <a:lnTo>
                    <a:pt x="376" y="186"/>
                  </a:lnTo>
                  <a:lnTo>
                    <a:pt x="376" y="254"/>
                  </a:lnTo>
                  <a:close/>
                  <a:moveTo>
                    <a:pt x="376" y="151"/>
                  </a:moveTo>
                  <a:lnTo>
                    <a:pt x="36" y="151"/>
                  </a:lnTo>
                  <a:lnTo>
                    <a:pt x="36" y="83"/>
                  </a:lnTo>
                  <a:lnTo>
                    <a:pt x="376" y="83"/>
                  </a:lnTo>
                  <a:lnTo>
                    <a:pt x="376" y="151"/>
                  </a:lnTo>
                  <a:close/>
                </a:path>
              </a:pathLst>
            </a:custGeom>
            <a:solidFill>
              <a:srgbClr val="828282"/>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6" name="Freeform 193"/>
            <p:cNvSpPr>
              <a:spLocks/>
            </p:cNvSpPr>
            <p:nvPr/>
          </p:nvSpPr>
          <p:spPr bwMode="auto">
            <a:xfrm>
              <a:off x="1609" y="1589"/>
              <a:ext cx="206" cy="410"/>
            </a:xfrm>
            <a:custGeom>
              <a:avLst/>
              <a:gdLst>
                <a:gd name="T0" fmla="*/ 388 w 412"/>
                <a:gd name="T1" fmla="*/ 0 h 820"/>
                <a:gd name="T2" fmla="*/ 24 w 412"/>
                <a:gd name="T3" fmla="*/ 0 h 820"/>
                <a:gd name="T4" fmla="*/ 24 w 412"/>
                <a:gd name="T5" fmla="*/ 0 h 820"/>
                <a:gd name="T6" fmla="*/ 20 w 412"/>
                <a:gd name="T7" fmla="*/ 0 h 820"/>
                <a:gd name="T8" fmla="*/ 15 w 412"/>
                <a:gd name="T9" fmla="*/ 2 h 820"/>
                <a:gd name="T10" fmla="*/ 8 w 412"/>
                <a:gd name="T11" fmla="*/ 8 h 820"/>
                <a:gd name="T12" fmla="*/ 2 w 412"/>
                <a:gd name="T13" fmla="*/ 15 h 820"/>
                <a:gd name="T14" fmla="*/ 0 w 412"/>
                <a:gd name="T15" fmla="*/ 20 h 820"/>
                <a:gd name="T16" fmla="*/ 0 w 412"/>
                <a:gd name="T17" fmla="*/ 24 h 820"/>
                <a:gd name="T18" fmla="*/ 0 w 412"/>
                <a:gd name="T19" fmla="*/ 796 h 820"/>
                <a:gd name="T20" fmla="*/ 0 w 412"/>
                <a:gd name="T21" fmla="*/ 796 h 820"/>
                <a:gd name="T22" fmla="*/ 0 w 412"/>
                <a:gd name="T23" fmla="*/ 800 h 820"/>
                <a:gd name="T24" fmla="*/ 2 w 412"/>
                <a:gd name="T25" fmla="*/ 805 h 820"/>
                <a:gd name="T26" fmla="*/ 8 w 412"/>
                <a:gd name="T27" fmla="*/ 812 h 820"/>
                <a:gd name="T28" fmla="*/ 15 w 412"/>
                <a:gd name="T29" fmla="*/ 818 h 820"/>
                <a:gd name="T30" fmla="*/ 20 w 412"/>
                <a:gd name="T31" fmla="*/ 820 h 820"/>
                <a:gd name="T32" fmla="*/ 24 w 412"/>
                <a:gd name="T33" fmla="*/ 820 h 820"/>
                <a:gd name="T34" fmla="*/ 388 w 412"/>
                <a:gd name="T35" fmla="*/ 820 h 820"/>
                <a:gd name="T36" fmla="*/ 388 w 412"/>
                <a:gd name="T37" fmla="*/ 820 h 820"/>
                <a:gd name="T38" fmla="*/ 392 w 412"/>
                <a:gd name="T39" fmla="*/ 820 h 820"/>
                <a:gd name="T40" fmla="*/ 397 w 412"/>
                <a:gd name="T41" fmla="*/ 818 h 820"/>
                <a:gd name="T42" fmla="*/ 404 w 412"/>
                <a:gd name="T43" fmla="*/ 812 h 820"/>
                <a:gd name="T44" fmla="*/ 409 w 412"/>
                <a:gd name="T45" fmla="*/ 805 h 820"/>
                <a:gd name="T46" fmla="*/ 410 w 412"/>
                <a:gd name="T47" fmla="*/ 800 h 820"/>
                <a:gd name="T48" fmla="*/ 412 w 412"/>
                <a:gd name="T49" fmla="*/ 796 h 820"/>
                <a:gd name="T50" fmla="*/ 412 w 412"/>
                <a:gd name="T51" fmla="*/ 24 h 820"/>
                <a:gd name="T52" fmla="*/ 412 w 412"/>
                <a:gd name="T53" fmla="*/ 24 h 820"/>
                <a:gd name="T54" fmla="*/ 410 w 412"/>
                <a:gd name="T55" fmla="*/ 20 h 820"/>
                <a:gd name="T56" fmla="*/ 409 w 412"/>
                <a:gd name="T57" fmla="*/ 15 h 820"/>
                <a:gd name="T58" fmla="*/ 404 w 412"/>
                <a:gd name="T59" fmla="*/ 8 h 820"/>
                <a:gd name="T60" fmla="*/ 397 w 412"/>
                <a:gd name="T61" fmla="*/ 2 h 820"/>
                <a:gd name="T62" fmla="*/ 392 w 412"/>
                <a:gd name="T63" fmla="*/ 0 h 820"/>
                <a:gd name="T64" fmla="*/ 388 w 412"/>
                <a:gd name="T65" fmla="*/ 0 h 8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12" h="820">
                  <a:moveTo>
                    <a:pt x="388" y="0"/>
                  </a:moveTo>
                  <a:lnTo>
                    <a:pt x="24" y="0"/>
                  </a:lnTo>
                  <a:lnTo>
                    <a:pt x="24" y="0"/>
                  </a:lnTo>
                  <a:lnTo>
                    <a:pt x="20" y="0"/>
                  </a:lnTo>
                  <a:lnTo>
                    <a:pt x="15" y="2"/>
                  </a:lnTo>
                  <a:lnTo>
                    <a:pt x="8" y="8"/>
                  </a:lnTo>
                  <a:lnTo>
                    <a:pt x="2" y="15"/>
                  </a:lnTo>
                  <a:lnTo>
                    <a:pt x="0" y="20"/>
                  </a:lnTo>
                  <a:lnTo>
                    <a:pt x="0" y="24"/>
                  </a:lnTo>
                  <a:lnTo>
                    <a:pt x="0" y="796"/>
                  </a:lnTo>
                  <a:lnTo>
                    <a:pt x="0" y="796"/>
                  </a:lnTo>
                  <a:lnTo>
                    <a:pt x="0" y="800"/>
                  </a:lnTo>
                  <a:lnTo>
                    <a:pt x="2" y="805"/>
                  </a:lnTo>
                  <a:lnTo>
                    <a:pt x="8" y="812"/>
                  </a:lnTo>
                  <a:lnTo>
                    <a:pt x="15" y="818"/>
                  </a:lnTo>
                  <a:lnTo>
                    <a:pt x="20" y="820"/>
                  </a:lnTo>
                  <a:lnTo>
                    <a:pt x="24" y="820"/>
                  </a:lnTo>
                  <a:lnTo>
                    <a:pt x="388" y="820"/>
                  </a:lnTo>
                  <a:lnTo>
                    <a:pt x="388" y="820"/>
                  </a:lnTo>
                  <a:lnTo>
                    <a:pt x="392" y="820"/>
                  </a:lnTo>
                  <a:lnTo>
                    <a:pt x="397" y="818"/>
                  </a:lnTo>
                  <a:lnTo>
                    <a:pt x="404" y="812"/>
                  </a:lnTo>
                  <a:lnTo>
                    <a:pt x="409" y="805"/>
                  </a:lnTo>
                  <a:lnTo>
                    <a:pt x="410" y="800"/>
                  </a:lnTo>
                  <a:lnTo>
                    <a:pt x="412" y="796"/>
                  </a:lnTo>
                  <a:lnTo>
                    <a:pt x="412" y="24"/>
                  </a:lnTo>
                  <a:lnTo>
                    <a:pt x="412" y="24"/>
                  </a:lnTo>
                  <a:lnTo>
                    <a:pt x="410" y="20"/>
                  </a:lnTo>
                  <a:lnTo>
                    <a:pt x="409" y="15"/>
                  </a:lnTo>
                  <a:lnTo>
                    <a:pt x="404" y="8"/>
                  </a:lnTo>
                  <a:lnTo>
                    <a:pt x="397" y="2"/>
                  </a:lnTo>
                  <a:lnTo>
                    <a:pt x="392" y="0"/>
                  </a:lnTo>
                  <a:lnTo>
                    <a:pt x="388"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7" name="Rectangle 194"/>
            <p:cNvSpPr>
              <a:spLocks noChangeArrowheads="1"/>
            </p:cNvSpPr>
            <p:nvPr/>
          </p:nvSpPr>
          <p:spPr bwMode="auto">
            <a:xfrm>
              <a:off x="1704" y="1946"/>
              <a:ext cx="15" cy="3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8" name="Rectangle 195"/>
            <p:cNvSpPr>
              <a:spLocks noChangeArrowheads="1"/>
            </p:cNvSpPr>
            <p:nvPr/>
          </p:nvSpPr>
          <p:spPr bwMode="auto">
            <a:xfrm>
              <a:off x="1627" y="1889"/>
              <a:ext cx="170" cy="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9" name="Rectangle 196"/>
            <p:cNvSpPr>
              <a:spLocks noChangeArrowheads="1"/>
            </p:cNvSpPr>
            <p:nvPr/>
          </p:nvSpPr>
          <p:spPr bwMode="auto">
            <a:xfrm>
              <a:off x="1627" y="1837"/>
              <a:ext cx="170" cy="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0" name="Rectangle 197"/>
            <p:cNvSpPr>
              <a:spLocks noChangeArrowheads="1"/>
            </p:cNvSpPr>
            <p:nvPr/>
          </p:nvSpPr>
          <p:spPr bwMode="auto">
            <a:xfrm>
              <a:off x="1627" y="1786"/>
              <a:ext cx="170" cy="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1" name="Rectangle 198"/>
            <p:cNvSpPr>
              <a:spLocks noChangeArrowheads="1"/>
            </p:cNvSpPr>
            <p:nvPr/>
          </p:nvSpPr>
          <p:spPr bwMode="auto">
            <a:xfrm>
              <a:off x="1627" y="1733"/>
              <a:ext cx="170" cy="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2" name="Rectangle 199"/>
            <p:cNvSpPr>
              <a:spLocks noChangeArrowheads="1"/>
            </p:cNvSpPr>
            <p:nvPr/>
          </p:nvSpPr>
          <p:spPr bwMode="auto">
            <a:xfrm>
              <a:off x="1627" y="1682"/>
              <a:ext cx="170" cy="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3" name="Rectangle 200"/>
            <p:cNvSpPr>
              <a:spLocks noChangeArrowheads="1"/>
            </p:cNvSpPr>
            <p:nvPr/>
          </p:nvSpPr>
          <p:spPr bwMode="auto">
            <a:xfrm>
              <a:off x="1627" y="1631"/>
              <a:ext cx="170" cy="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44" name="Group 4"/>
          <p:cNvGrpSpPr>
            <a:grpSpLocks noChangeAspect="1"/>
          </p:cNvGrpSpPr>
          <p:nvPr/>
        </p:nvGrpSpPr>
        <p:grpSpPr bwMode="auto">
          <a:xfrm>
            <a:off x="1370013" y="5589914"/>
            <a:ext cx="644525" cy="400050"/>
            <a:chOff x="655" y="893"/>
            <a:chExt cx="406" cy="252"/>
          </a:xfrm>
        </p:grpSpPr>
        <p:sp>
          <p:nvSpPr>
            <p:cNvPr id="45" name="AutoShape 3"/>
            <p:cNvSpPr>
              <a:spLocks noChangeAspect="1" noChangeArrowheads="1" noTextEdit="1"/>
            </p:cNvSpPr>
            <p:nvPr/>
          </p:nvSpPr>
          <p:spPr bwMode="auto">
            <a:xfrm>
              <a:off x="655" y="893"/>
              <a:ext cx="406" cy="2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6" name="Rectangle 45"/>
            <p:cNvSpPr>
              <a:spLocks noChangeArrowheads="1"/>
            </p:cNvSpPr>
            <p:nvPr/>
          </p:nvSpPr>
          <p:spPr bwMode="auto">
            <a:xfrm>
              <a:off x="700" y="905"/>
              <a:ext cx="316" cy="192"/>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7" name="Freeform 46"/>
            <p:cNvSpPr>
              <a:spLocks noEditPoints="1"/>
            </p:cNvSpPr>
            <p:nvPr/>
          </p:nvSpPr>
          <p:spPr bwMode="auto">
            <a:xfrm>
              <a:off x="689" y="893"/>
              <a:ext cx="338" cy="216"/>
            </a:xfrm>
            <a:custGeom>
              <a:avLst/>
              <a:gdLst>
                <a:gd name="T0" fmla="*/ 39 w 676"/>
                <a:gd name="T1" fmla="*/ 432 h 432"/>
                <a:gd name="T2" fmla="*/ 31 w 676"/>
                <a:gd name="T3" fmla="*/ 431 h 432"/>
                <a:gd name="T4" fmla="*/ 18 w 676"/>
                <a:gd name="T5" fmla="*/ 426 h 432"/>
                <a:gd name="T6" fmla="*/ 8 w 676"/>
                <a:gd name="T7" fmla="*/ 415 h 432"/>
                <a:gd name="T8" fmla="*/ 1 w 676"/>
                <a:gd name="T9" fmla="*/ 401 h 432"/>
                <a:gd name="T10" fmla="*/ 0 w 676"/>
                <a:gd name="T11" fmla="*/ 39 h 432"/>
                <a:gd name="T12" fmla="*/ 1 w 676"/>
                <a:gd name="T13" fmla="*/ 31 h 432"/>
                <a:gd name="T14" fmla="*/ 8 w 676"/>
                <a:gd name="T15" fmla="*/ 17 h 432"/>
                <a:gd name="T16" fmla="*/ 18 w 676"/>
                <a:gd name="T17" fmla="*/ 7 h 432"/>
                <a:gd name="T18" fmla="*/ 31 w 676"/>
                <a:gd name="T19" fmla="*/ 1 h 432"/>
                <a:gd name="T20" fmla="*/ 637 w 676"/>
                <a:gd name="T21" fmla="*/ 0 h 432"/>
                <a:gd name="T22" fmla="*/ 645 w 676"/>
                <a:gd name="T23" fmla="*/ 1 h 432"/>
                <a:gd name="T24" fmla="*/ 659 w 676"/>
                <a:gd name="T25" fmla="*/ 7 h 432"/>
                <a:gd name="T26" fmla="*/ 670 w 676"/>
                <a:gd name="T27" fmla="*/ 17 h 432"/>
                <a:gd name="T28" fmla="*/ 675 w 676"/>
                <a:gd name="T29" fmla="*/ 31 h 432"/>
                <a:gd name="T30" fmla="*/ 676 w 676"/>
                <a:gd name="T31" fmla="*/ 393 h 432"/>
                <a:gd name="T32" fmla="*/ 675 w 676"/>
                <a:gd name="T33" fmla="*/ 401 h 432"/>
                <a:gd name="T34" fmla="*/ 670 w 676"/>
                <a:gd name="T35" fmla="*/ 415 h 432"/>
                <a:gd name="T36" fmla="*/ 659 w 676"/>
                <a:gd name="T37" fmla="*/ 426 h 432"/>
                <a:gd name="T38" fmla="*/ 645 w 676"/>
                <a:gd name="T39" fmla="*/ 431 h 432"/>
                <a:gd name="T40" fmla="*/ 39 w 676"/>
                <a:gd name="T41" fmla="*/ 34 h 432"/>
                <a:gd name="T42" fmla="*/ 38 w 676"/>
                <a:gd name="T43" fmla="*/ 34 h 432"/>
                <a:gd name="T44" fmla="*/ 34 w 676"/>
                <a:gd name="T45" fmla="*/ 37 h 432"/>
                <a:gd name="T46" fmla="*/ 34 w 676"/>
                <a:gd name="T47" fmla="*/ 393 h 432"/>
                <a:gd name="T48" fmla="*/ 34 w 676"/>
                <a:gd name="T49" fmla="*/ 396 h 432"/>
                <a:gd name="T50" fmla="*/ 38 w 676"/>
                <a:gd name="T51" fmla="*/ 398 h 432"/>
                <a:gd name="T52" fmla="*/ 637 w 676"/>
                <a:gd name="T53" fmla="*/ 398 h 432"/>
                <a:gd name="T54" fmla="*/ 640 w 676"/>
                <a:gd name="T55" fmla="*/ 398 h 432"/>
                <a:gd name="T56" fmla="*/ 642 w 676"/>
                <a:gd name="T57" fmla="*/ 396 h 432"/>
                <a:gd name="T58" fmla="*/ 642 w 676"/>
                <a:gd name="T59" fmla="*/ 39 h 432"/>
                <a:gd name="T60" fmla="*/ 642 w 676"/>
                <a:gd name="T61" fmla="*/ 37 h 432"/>
                <a:gd name="T62" fmla="*/ 640 w 676"/>
                <a:gd name="T63" fmla="*/ 34 h 432"/>
                <a:gd name="T64" fmla="*/ 39 w 676"/>
                <a:gd name="T65" fmla="*/ 34 h 4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676" h="432">
                  <a:moveTo>
                    <a:pt x="637" y="432"/>
                  </a:moveTo>
                  <a:lnTo>
                    <a:pt x="39" y="432"/>
                  </a:lnTo>
                  <a:lnTo>
                    <a:pt x="39" y="432"/>
                  </a:lnTo>
                  <a:lnTo>
                    <a:pt x="31" y="431"/>
                  </a:lnTo>
                  <a:lnTo>
                    <a:pt x="25" y="430"/>
                  </a:lnTo>
                  <a:lnTo>
                    <a:pt x="18" y="426"/>
                  </a:lnTo>
                  <a:lnTo>
                    <a:pt x="12" y="420"/>
                  </a:lnTo>
                  <a:lnTo>
                    <a:pt x="8" y="415"/>
                  </a:lnTo>
                  <a:lnTo>
                    <a:pt x="4" y="409"/>
                  </a:lnTo>
                  <a:lnTo>
                    <a:pt x="1" y="401"/>
                  </a:lnTo>
                  <a:lnTo>
                    <a:pt x="0" y="393"/>
                  </a:lnTo>
                  <a:lnTo>
                    <a:pt x="0" y="39"/>
                  </a:lnTo>
                  <a:lnTo>
                    <a:pt x="0" y="39"/>
                  </a:lnTo>
                  <a:lnTo>
                    <a:pt x="1" y="31"/>
                  </a:lnTo>
                  <a:lnTo>
                    <a:pt x="4" y="24"/>
                  </a:lnTo>
                  <a:lnTo>
                    <a:pt x="8" y="17"/>
                  </a:lnTo>
                  <a:lnTo>
                    <a:pt x="12" y="12"/>
                  </a:lnTo>
                  <a:lnTo>
                    <a:pt x="18" y="7"/>
                  </a:lnTo>
                  <a:lnTo>
                    <a:pt x="25" y="3"/>
                  </a:lnTo>
                  <a:lnTo>
                    <a:pt x="31" y="1"/>
                  </a:lnTo>
                  <a:lnTo>
                    <a:pt x="39" y="0"/>
                  </a:lnTo>
                  <a:lnTo>
                    <a:pt x="637" y="0"/>
                  </a:lnTo>
                  <a:lnTo>
                    <a:pt x="637" y="0"/>
                  </a:lnTo>
                  <a:lnTo>
                    <a:pt x="645" y="1"/>
                  </a:lnTo>
                  <a:lnTo>
                    <a:pt x="653" y="3"/>
                  </a:lnTo>
                  <a:lnTo>
                    <a:pt x="659" y="7"/>
                  </a:lnTo>
                  <a:lnTo>
                    <a:pt x="664" y="12"/>
                  </a:lnTo>
                  <a:lnTo>
                    <a:pt x="670" y="17"/>
                  </a:lnTo>
                  <a:lnTo>
                    <a:pt x="672" y="24"/>
                  </a:lnTo>
                  <a:lnTo>
                    <a:pt x="675" y="31"/>
                  </a:lnTo>
                  <a:lnTo>
                    <a:pt x="676" y="39"/>
                  </a:lnTo>
                  <a:lnTo>
                    <a:pt x="676" y="393"/>
                  </a:lnTo>
                  <a:lnTo>
                    <a:pt x="676" y="393"/>
                  </a:lnTo>
                  <a:lnTo>
                    <a:pt x="675" y="401"/>
                  </a:lnTo>
                  <a:lnTo>
                    <a:pt x="672" y="409"/>
                  </a:lnTo>
                  <a:lnTo>
                    <a:pt x="670" y="415"/>
                  </a:lnTo>
                  <a:lnTo>
                    <a:pt x="664" y="420"/>
                  </a:lnTo>
                  <a:lnTo>
                    <a:pt x="659" y="426"/>
                  </a:lnTo>
                  <a:lnTo>
                    <a:pt x="653" y="430"/>
                  </a:lnTo>
                  <a:lnTo>
                    <a:pt x="645" y="431"/>
                  </a:lnTo>
                  <a:lnTo>
                    <a:pt x="637" y="432"/>
                  </a:lnTo>
                  <a:close/>
                  <a:moveTo>
                    <a:pt x="39" y="34"/>
                  </a:moveTo>
                  <a:lnTo>
                    <a:pt x="39" y="34"/>
                  </a:lnTo>
                  <a:lnTo>
                    <a:pt x="38" y="34"/>
                  </a:lnTo>
                  <a:lnTo>
                    <a:pt x="35" y="35"/>
                  </a:lnTo>
                  <a:lnTo>
                    <a:pt x="34" y="37"/>
                  </a:lnTo>
                  <a:lnTo>
                    <a:pt x="34" y="39"/>
                  </a:lnTo>
                  <a:lnTo>
                    <a:pt x="34" y="393"/>
                  </a:lnTo>
                  <a:lnTo>
                    <a:pt x="34" y="393"/>
                  </a:lnTo>
                  <a:lnTo>
                    <a:pt x="34" y="396"/>
                  </a:lnTo>
                  <a:lnTo>
                    <a:pt x="35" y="397"/>
                  </a:lnTo>
                  <a:lnTo>
                    <a:pt x="38" y="398"/>
                  </a:lnTo>
                  <a:lnTo>
                    <a:pt x="39" y="398"/>
                  </a:lnTo>
                  <a:lnTo>
                    <a:pt x="637" y="398"/>
                  </a:lnTo>
                  <a:lnTo>
                    <a:pt x="637" y="398"/>
                  </a:lnTo>
                  <a:lnTo>
                    <a:pt x="640" y="398"/>
                  </a:lnTo>
                  <a:lnTo>
                    <a:pt x="641" y="397"/>
                  </a:lnTo>
                  <a:lnTo>
                    <a:pt x="642" y="396"/>
                  </a:lnTo>
                  <a:lnTo>
                    <a:pt x="642" y="393"/>
                  </a:lnTo>
                  <a:lnTo>
                    <a:pt x="642" y="39"/>
                  </a:lnTo>
                  <a:lnTo>
                    <a:pt x="642" y="39"/>
                  </a:lnTo>
                  <a:lnTo>
                    <a:pt x="642" y="37"/>
                  </a:lnTo>
                  <a:lnTo>
                    <a:pt x="641" y="35"/>
                  </a:lnTo>
                  <a:lnTo>
                    <a:pt x="640" y="34"/>
                  </a:lnTo>
                  <a:lnTo>
                    <a:pt x="637" y="34"/>
                  </a:lnTo>
                  <a:lnTo>
                    <a:pt x="39" y="34"/>
                  </a:lnTo>
                  <a:close/>
                </a:path>
              </a:pathLst>
            </a:custGeom>
            <a:solidFill>
              <a:srgbClr val="828282"/>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8" name="Freeform 47"/>
            <p:cNvSpPr>
              <a:spLocks/>
            </p:cNvSpPr>
            <p:nvPr/>
          </p:nvSpPr>
          <p:spPr bwMode="auto">
            <a:xfrm>
              <a:off x="689" y="893"/>
              <a:ext cx="338" cy="216"/>
            </a:xfrm>
            <a:custGeom>
              <a:avLst/>
              <a:gdLst>
                <a:gd name="T0" fmla="*/ 637 w 676"/>
                <a:gd name="T1" fmla="*/ 432 h 432"/>
                <a:gd name="T2" fmla="*/ 39 w 676"/>
                <a:gd name="T3" fmla="*/ 432 h 432"/>
                <a:gd name="T4" fmla="*/ 39 w 676"/>
                <a:gd name="T5" fmla="*/ 432 h 432"/>
                <a:gd name="T6" fmla="*/ 31 w 676"/>
                <a:gd name="T7" fmla="*/ 431 h 432"/>
                <a:gd name="T8" fmla="*/ 25 w 676"/>
                <a:gd name="T9" fmla="*/ 430 h 432"/>
                <a:gd name="T10" fmla="*/ 18 w 676"/>
                <a:gd name="T11" fmla="*/ 426 h 432"/>
                <a:gd name="T12" fmla="*/ 12 w 676"/>
                <a:gd name="T13" fmla="*/ 420 h 432"/>
                <a:gd name="T14" fmla="*/ 8 w 676"/>
                <a:gd name="T15" fmla="*/ 415 h 432"/>
                <a:gd name="T16" fmla="*/ 4 w 676"/>
                <a:gd name="T17" fmla="*/ 409 h 432"/>
                <a:gd name="T18" fmla="*/ 1 w 676"/>
                <a:gd name="T19" fmla="*/ 401 h 432"/>
                <a:gd name="T20" fmla="*/ 0 w 676"/>
                <a:gd name="T21" fmla="*/ 393 h 432"/>
                <a:gd name="T22" fmla="*/ 0 w 676"/>
                <a:gd name="T23" fmla="*/ 39 h 432"/>
                <a:gd name="T24" fmla="*/ 0 w 676"/>
                <a:gd name="T25" fmla="*/ 39 h 432"/>
                <a:gd name="T26" fmla="*/ 1 w 676"/>
                <a:gd name="T27" fmla="*/ 31 h 432"/>
                <a:gd name="T28" fmla="*/ 4 w 676"/>
                <a:gd name="T29" fmla="*/ 24 h 432"/>
                <a:gd name="T30" fmla="*/ 8 w 676"/>
                <a:gd name="T31" fmla="*/ 17 h 432"/>
                <a:gd name="T32" fmla="*/ 12 w 676"/>
                <a:gd name="T33" fmla="*/ 12 h 432"/>
                <a:gd name="T34" fmla="*/ 18 w 676"/>
                <a:gd name="T35" fmla="*/ 7 h 432"/>
                <a:gd name="T36" fmla="*/ 25 w 676"/>
                <a:gd name="T37" fmla="*/ 3 h 432"/>
                <a:gd name="T38" fmla="*/ 31 w 676"/>
                <a:gd name="T39" fmla="*/ 1 h 432"/>
                <a:gd name="T40" fmla="*/ 39 w 676"/>
                <a:gd name="T41" fmla="*/ 0 h 432"/>
                <a:gd name="T42" fmla="*/ 637 w 676"/>
                <a:gd name="T43" fmla="*/ 0 h 432"/>
                <a:gd name="T44" fmla="*/ 637 w 676"/>
                <a:gd name="T45" fmla="*/ 0 h 432"/>
                <a:gd name="T46" fmla="*/ 645 w 676"/>
                <a:gd name="T47" fmla="*/ 1 h 432"/>
                <a:gd name="T48" fmla="*/ 653 w 676"/>
                <a:gd name="T49" fmla="*/ 3 h 432"/>
                <a:gd name="T50" fmla="*/ 659 w 676"/>
                <a:gd name="T51" fmla="*/ 7 h 432"/>
                <a:gd name="T52" fmla="*/ 664 w 676"/>
                <a:gd name="T53" fmla="*/ 12 h 432"/>
                <a:gd name="T54" fmla="*/ 670 w 676"/>
                <a:gd name="T55" fmla="*/ 17 h 432"/>
                <a:gd name="T56" fmla="*/ 672 w 676"/>
                <a:gd name="T57" fmla="*/ 24 h 432"/>
                <a:gd name="T58" fmla="*/ 675 w 676"/>
                <a:gd name="T59" fmla="*/ 31 h 432"/>
                <a:gd name="T60" fmla="*/ 676 w 676"/>
                <a:gd name="T61" fmla="*/ 39 h 432"/>
                <a:gd name="T62" fmla="*/ 676 w 676"/>
                <a:gd name="T63" fmla="*/ 393 h 432"/>
                <a:gd name="T64" fmla="*/ 676 w 676"/>
                <a:gd name="T65" fmla="*/ 393 h 432"/>
                <a:gd name="T66" fmla="*/ 675 w 676"/>
                <a:gd name="T67" fmla="*/ 401 h 432"/>
                <a:gd name="T68" fmla="*/ 672 w 676"/>
                <a:gd name="T69" fmla="*/ 409 h 432"/>
                <a:gd name="T70" fmla="*/ 670 w 676"/>
                <a:gd name="T71" fmla="*/ 415 h 432"/>
                <a:gd name="T72" fmla="*/ 664 w 676"/>
                <a:gd name="T73" fmla="*/ 420 h 432"/>
                <a:gd name="T74" fmla="*/ 659 w 676"/>
                <a:gd name="T75" fmla="*/ 426 h 432"/>
                <a:gd name="T76" fmla="*/ 653 w 676"/>
                <a:gd name="T77" fmla="*/ 430 h 432"/>
                <a:gd name="T78" fmla="*/ 645 w 676"/>
                <a:gd name="T79" fmla="*/ 431 h 432"/>
                <a:gd name="T80" fmla="*/ 637 w 676"/>
                <a:gd name="T81" fmla="*/ 432 h 4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676" h="432">
                  <a:moveTo>
                    <a:pt x="637" y="432"/>
                  </a:moveTo>
                  <a:lnTo>
                    <a:pt x="39" y="432"/>
                  </a:lnTo>
                  <a:lnTo>
                    <a:pt x="39" y="432"/>
                  </a:lnTo>
                  <a:lnTo>
                    <a:pt x="31" y="431"/>
                  </a:lnTo>
                  <a:lnTo>
                    <a:pt x="25" y="430"/>
                  </a:lnTo>
                  <a:lnTo>
                    <a:pt x="18" y="426"/>
                  </a:lnTo>
                  <a:lnTo>
                    <a:pt x="12" y="420"/>
                  </a:lnTo>
                  <a:lnTo>
                    <a:pt x="8" y="415"/>
                  </a:lnTo>
                  <a:lnTo>
                    <a:pt x="4" y="409"/>
                  </a:lnTo>
                  <a:lnTo>
                    <a:pt x="1" y="401"/>
                  </a:lnTo>
                  <a:lnTo>
                    <a:pt x="0" y="393"/>
                  </a:lnTo>
                  <a:lnTo>
                    <a:pt x="0" y="39"/>
                  </a:lnTo>
                  <a:lnTo>
                    <a:pt x="0" y="39"/>
                  </a:lnTo>
                  <a:lnTo>
                    <a:pt x="1" y="31"/>
                  </a:lnTo>
                  <a:lnTo>
                    <a:pt x="4" y="24"/>
                  </a:lnTo>
                  <a:lnTo>
                    <a:pt x="8" y="17"/>
                  </a:lnTo>
                  <a:lnTo>
                    <a:pt x="12" y="12"/>
                  </a:lnTo>
                  <a:lnTo>
                    <a:pt x="18" y="7"/>
                  </a:lnTo>
                  <a:lnTo>
                    <a:pt x="25" y="3"/>
                  </a:lnTo>
                  <a:lnTo>
                    <a:pt x="31" y="1"/>
                  </a:lnTo>
                  <a:lnTo>
                    <a:pt x="39" y="0"/>
                  </a:lnTo>
                  <a:lnTo>
                    <a:pt x="637" y="0"/>
                  </a:lnTo>
                  <a:lnTo>
                    <a:pt x="637" y="0"/>
                  </a:lnTo>
                  <a:lnTo>
                    <a:pt x="645" y="1"/>
                  </a:lnTo>
                  <a:lnTo>
                    <a:pt x="653" y="3"/>
                  </a:lnTo>
                  <a:lnTo>
                    <a:pt x="659" y="7"/>
                  </a:lnTo>
                  <a:lnTo>
                    <a:pt x="664" y="12"/>
                  </a:lnTo>
                  <a:lnTo>
                    <a:pt x="670" y="17"/>
                  </a:lnTo>
                  <a:lnTo>
                    <a:pt x="672" y="24"/>
                  </a:lnTo>
                  <a:lnTo>
                    <a:pt x="675" y="31"/>
                  </a:lnTo>
                  <a:lnTo>
                    <a:pt x="676" y="39"/>
                  </a:lnTo>
                  <a:lnTo>
                    <a:pt x="676" y="393"/>
                  </a:lnTo>
                  <a:lnTo>
                    <a:pt x="676" y="393"/>
                  </a:lnTo>
                  <a:lnTo>
                    <a:pt x="675" y="401"/>
                  </a:lnTo>
                  <a:lnTo>
                    <a:pt x="672" y="409"/>
                  </a:lnTo>
                  <a:lnTo>
                    <a:pt x="670" y="415"/>
                  </a:lnTo>
                  <a:lnTo>
                    <a:pt x="664" y="420"/>
                  </a:lnTo>
                  <a:lnTo>
                    <a:pt x="659" y="426"/>
                  </a:lnTo>
                  <a:lnTo>
                    <a:pt x="653" y="430"/>
                  </a:lnTo>
                  <a:lnTo>
                    <a:pt x="645" y="431"/>
                  </a:lnTo>
                  <a:lnTo>
                    <a:pt x="637" y="432"/>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9" name="Freeform 48"/>
            <p:cNvSpPr>
              <a:spLocks/>
            </p:cNvSpPr>
            <p:nvPr/>
          </p:nvSpPr>
          <p:spPr bwMode="auto">
            <a:xfrm>
              <a:off x="706" y="910"/>
              <a:ext cx="304" cy="182"/>
            </a:xfrm>
            <a:custGeom>
              <a:avLst/>
              <a:gdLst>
                <a:gd name="T0" fmla="*/ 5 w 608"/>
                <a:gd name="T1" fmla="*/ 0 h 364"/>
                <a:gd name="T2" fmla="*/ 5 w 608"/>
                <a:gd name="T3" fmla="*/ 0 h 364"/>
                <a:gd name="T4" fmla="*/ 4 w 608"/>
                <a:gd name="T5" fmla="*/ 0 h 364"/>
                <a:gd name="T6" fmla="*/ 1 w 608"/>
                <a:gd name="T7" fmla="*/ 1 h 364"/>
                <a:gd name="T8" fmla="*/ 0 w 608"/>
                <a:gd name="T9" fmla="*/ 3 h 364"/>
                <a:gd name="T10" fmla="*/ 0 w 608"/>
                <a:gd name="T11" fmla="*/ 5 h 364"/>
                <a:gd name="T12" fmla="*/ 0 w 608"/>
                <a:gd name="T13" fmla="*/ 359 h 364"/>
                <a:gd name="T14" fmla="*/ 0 w 608"/>
                <a:gd name="T15" fmla="*/ 359 h 364"/>
                <a:gd name="T16" fmla="*/ 0 w 608"/>
                <a:gd name="T17" fmla="*/ 362 h 364"/>
                <a:gd name="T18" fmla="*/ 1 w 608"/>
                <a:gd name="T19" fmla="*/ 363 h 364"/>
                <a:gd name="T20" fmla="*/ 4 w 608"/>
                <a:gd name="T21" fmla="*/ 364 h 364"/>
                <a:gd name="T22" fmla="*/ 5 w 608"/>
                <a:gd name="T23" fmla="*/ 364 h 364"/>
                <a:gd name="T24" fmla="*/ 603 w 608"/>
                <a:gd name="T25" fmla="*/ 364 h 364"/>
                <a:gd name="T26" fmla="*/ 603 w 608"/>
                <a:gd name="T27" fmla="*/ 364 h 364"/>
                <a:gd name="T28" fmla="*/ 606 w 608"/>
                <a:gd name="T29" fmla="*/ 364 h 364"/>
                <a:gd name="T30" fmla="*/ 607 w 608"/>
                <a:gd name="T31" fmla="*/ 363 h 364"/>
                <a:gd name="T32" fmla="*/ 608 w 608"/>
                <a:gd name="T33" fmla="*/ 362 h 364"/>
                <a:gd name="T34" fmla="*/ 608 w 608"/>
                <a:gd name="T35" fmla="*/ 359 h 364"/>
                <a:gd name="T36" fmla="*/ 608 w 608"/>
                <a:gd name="T37" fmla="*/ 5 h 364"/>
                <a:gd name="T38" fmla="*/ 608 w 608"/>
                <a:gd name="T39" fmla="*/ 5 h 364"/>
                <a:gd name="T40" fmla="*/ 608 w 608"/>
                <a:gd name="T41" fmla="*/ 3 h 364"/>
                <a:gd name="T42" fmla="*/ 607 w 608"/>
                <a:gd name="T43" fmla="*/ 1 h 364"/>
                <a:gd name="T44" fmla="*/ 606 w 608"/>
                <a:gd name="T45" fmla="*/ 0 h 364"/>
                <a:gd name="T46" fmla="*/ 603 w 608"/>
                <a:gd name="T47" fmla="*/ 0 h 364"/>
                <a:gd name="T48" fmla="*/ 5 w 608"/>
                <a:gd name="T49" fmla="*/ 0 h 3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608" h="364">
                  <a:moveTo>
                    <a:pt x="5" y="0"/>
                  </a:moveTo>
                  <a:lnTo>
                    <a:pt x="5" y="0"/>
                  </a:lnTo>
                  <a:lnTo>
                    <a:pt x="4" y="0"/>
                  </a:lnTo>
                  <a:lnTo>
                    <a:pt x="1" y="1"/>
                  </a:lnTo>
                  <a:lnTo>
                    <a:pt x="0" y="3"/>
                  </a:lnTo>
                  <a:lnTo>
                    <a:pt x="0" y="5"/>
                  </a:lnTo>
                  <a:lnTo>
                    <a:pt x="0" y="359"/>
                  </a:lnTo>
                  <a:lnTo>
                    <a:pt x="0" y="359"/>
                  </a:lnTo>
                  <a:lnTo>
                    <a:pt x="0" y="362"/>
                  </a:lnTo>
                  <a:lnTo>
                    <a:pt x="1" y="363"/>
                  </a:lnTo>
                  <a:lnTo>
                    <a:pt x="4" y="364"/>
                  </a:lnTo>
                  <a:lnTo>
                    <a:pt x="5" y="364"/>
                  </a:lnTo>
                  <a:lnTo>
                    <a:pt x="603" y="364"/>
                  </a:lnTo>
                  <a:lnTo>
                    <a:pt x="603" y="364"/>
                  </a:lnTo>
                  <a:lnTo>
                    <a:pt x="606" y="364"/>
                  </a:lnTo>
                  <a:lnTo>
                    <a:pt x="607" y="363"/>
                  </a:lnTo>
                  <a:lnTo>
                    <a:pt x="608" y="362"/>
                  </a:lnTo>
                  <a:lnTo>
                    <a:pt x="608" y="359"/>
                  </a:lnTo>
                  <a:lnTo>
                    <a:pt x="608" y="5"/>
                  </a:lnTo>
                  <a:lnTo>
                    <a:pt x="608" y="5"/>
                  </a:lnTo>
                  <a:lnTo>
                    <a:pt x="608" y="3"/>
                  </a:lnTo>
                  <a:lnTo>
                    <a:pt x="607" y="1"/>
                  </a:lnTo>
                  <a:lnTo>
                    <a:pt x="606" y="0"/>
                  </a:lnTo>
                  <a:lnTo>
                    <a:pt x="603" y="0"/>
                  </a:lnTo>
                  <a:lnTo>
                    <a:pt x="5"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0" name="Freeform 49"/>
            <p:cNvSpPr>
              <a:spLocks/>
            </p:cNvSpPr>
            <p:nvPr/>
          </p:nvSpPr>
          <p:spPr bwMode="auto">
            <a:xfrm>
              <a:off x="655" y="1121"/>
              <a:ext cx="406" cy="24"/>
            </a:xfrm>
            <a:custGeom>
              <a:avLst/>
              <a:gdLst>
                <a:gd name="T0" fmla="*/ 488 w 812"/>
                <a:gd name="T1" fmla="*/ 0 h 48"/>
                <a:gd name="T2" fmla="*/ 488 w 812"/>
                <a:gd name="T3" fmla="*/ 4 h 48"/>
                <a:gd name="T4" fmla="*/ 488 w 812"/>
                <a:gd name="T5" fmla="*/ 4 h 48"/>
                <a:gd name="T6" fmla="*/ 488 w 812"/>
                <a:gd name="T7" fmla="*/ 8 h 48"/>
                <a:gd name="T8" fmla="*/ 487 w 812"/>
                <a:gd name="T9" fmla="*/ 11 h 48"/>
                <a:gd name="T10" fmla="*/ 483 w 812"/>
                <a:gd name="T11" fmla="*/ 18 h 48"/>
                <a:gd name="T12" fmla="*/ 476 w 812"/>
                <a:gd name="T13" fmla="*/ 22 h 48"/>
                <a:gd name="T14" fmla="*/ 473 w 812"/>
                <a:gd name="T15" fmla="*/ 23 h 48"/>
                <a:gd name="T16" fmla="*/ 469 w 812"/>
                <a:gd name="T17" fmla="*/ 23 h 48"/>
                <a:gd name="T18" fmla="*/ 345 w 812"/>
                <a:gd name="T19" fmla="*/ 23 h 48"/>
                <a:gd name="T20" fmla="*/ 345 w 812"/>
                <a:gd name="T21" fmla="*/ 23 h 48"/>
                <a:gd name="T22" fmla="*/ 341 w 812"/>
                <a:gd name="T23" fmla="*/ 23 h 48"/>
                <a:gd name="T24" fmla="*/ 337 w 812"/>
                <a:gd name="T25" fmla="*/ 22 h 48"/>
                <a:gd name="T26" fmla="*/ 330 w 812"/>
                <a:gd name="T27" fmla="*/ 18 h 48"/>
                <a:gd name="T28" fmla="*/ 325 w 812"/>
                <a:gd name="T29" fmla="*/ 11 h 48"/>
                <a:gd name="T30" fmla="*/ 324 w 812"/>
                <a:gd name="T31" fmla="*/ 8 h 48"/>
                <a:gd name="T32" fmla="*/ 324 w 812"/>
                <a:gd name="T33" fmla="*/ 4 h 48"/>
                <a:gd name="T34" fmla="*/ 324 w 812"/>
                <a:gd name="T35" fmla="*/ 0 h 48"/>
                <a:gd name="T36" fmla="*/ 0 w 812"/>
                <a:gd name="T37" fmla="*/ 0 h 48"/>
                <a:gd name="T38" fmla="*/ 0 w 812"/>
                <a:gd name="T39" fmla="*/ 28 h 48"/>
                <a:gd name="T40" fmla="*/ 0 w 812"/>
                <a:gd name="T41" fmla="*/ 28 h 48"/>
                <a:gd name="T42" fmla="*/ 1 w 812"/>
                <a:gd name="T43" fmla="*/ 32 h 48"/>
                <a:gd name="T44" fmla="*/ 1 w 812"/>
                <a:gd name="T45" fmla="*/ 36 h 48"/>
                <a:gd name="T46" fmla="*/ 7 w 812"/>
                <a:gd name="T47" fmla="*/ 43 h 48"/>
                <a:gd name="T48" fmla="*/ 13 w 812"/>
                <a:gd name="T49" fmla="*/ 47 h 48"/>
                <a:gd name="T50" fmla="*/ 17 w 812"/>
                <a:gd name="T51" fmla="*/ 48 h 48"/>
                <a:gd name="T52" fmla="*/ 21 w 812"/>
                <a:gd name="T53" fmla="*/ 48 h 48"/>
                <a:gd name="T54" fmla="*/ 791 w 812"/>
                <a:gd name="T55" fmla="*/ 48 h 48"/>
                <a:gd name="T56" fmla="*/ 791 w 812"/>
                <a:gd name="T57" fmla="*/ 48 h 48"/>
                <a:gd name="T58" fmla="*/ 796 w 812"/>
                <a:gd name="T59" fmla="*/ 48 h 48"/>
                <a:gd name="T60" fmla="*/ 799 w 812"/>
                <a:gd name="T61" fmla="*/ 47 h 48"/>
                <a:gd name="T62" fmla="*/ 805 w 812"/>
                <a:gd name="T63" fmla="*/ 43 h 48"/>
                <a:gd name="T64" fmla="*/ 811 w 812"/>
                <a:gd name="T65" fmla="*/ 36 h 48"/>
                <a:gd name="T66" fmla="*/ 812 w 812"/>
                <a:gd name="T67" fmla="*/ 32 h 48"/>
                <a:gd name="T68" fmla="*/ 812 w 812"/>
                <a:gd name="T69" fmla="*/ 28 h 48"/>
                <a:gd name="T70" fmla="*/ 812 w 812"/>
                <a:gd name="T71" fmla="*/ 0 h 48"/>
                <a:gd name="T72" fmla="*/ 488 w 812"/>
                <a:gd name="T73"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812" h="48">
                  <a:moveTo>
                    <a:pt x="488" y="0"/>
                  </a:moveTo>
                  <a:lnTo>
                    <a:pt x="488" y="4"/>
                  </a:lnTo>
                  <a:lnTo>
                    <a:pt x="488" y="4"/>
                  </a:lnTo>
                  <a:lnTo>
                    <a:pt x="488" y="8"/>
                  </a:lnTo>
                  <a:lnTo>
                    <a:pt x="487" y="11"/>
                  </a:lnTo>
                  <a:lnTo>
                    <a:pt x="483" y="18"/>
                  </a:lnTo>
                  <a:lnTo>
                    <a:pt x="476" y="22"/>
                  </a:lnTo>
                  <a:lnTo>
                    <a:pt x="473" y="23"/>
                  </a:lnTo>
                  <a:lnTo>
                    <a:pt x="469" y="23"/>
                  </a:lnTo>
                  <a:lnTo>
                    <a:pt x="345" y="23"/>
                  </a:lnTo>
                  <a:lnTo>
                    <a:pt x="345" y="23"/>
                  </a:lnTo>
                  <a:lnTo>
                    <a:pt x="341" y="23"/>
                  </a:lnTo>
                  <a:lnTo>
                    <a:pt x="337" y="22"/>
                  </a:lnTo>
                  <a:lnTo>
                    <a:pt x="330" y="18"/>
                  </a:lnTo>
                  <a:lnTo>
                    <a:pt x="325" y="11"/>
                  </a:lnTo>
                  <a:lnTo>
                    <a:pt x="324" y="8"/>
                  </a:lnTo>
                  <a:lnTo>
                    <a:pt x="324" y="4"/>
                  </a:lnTo>
                  <a:lnTo>
                    <a:pt x="324" y="0"/>
                  </a:lnTo>
                  <a:lnTo>
                    <a:pt x="0" y="0"/>
                  </a:lnTo>
                  <a:lnTo>
                    <a:pt x="0" y="28"/>
                  </a:lnTo>
                  <a:lnTo>
                    <a:pt x="0" y="28"/>
                  </a:lnTo>
                  <a:lnTo>
                    <a:pt x="1" y="32"/>
                  </a:lnTo>
                  <a:lnTo>
                    <a:pt x="1" y="36"/>
                  </a:lnTo>
                  <a:lnTo>
                    <a:pt x="7" y="43"/>
                  </a:lnTo>
                  <a:lnTo>
                    <a:pt x="13" y="47"/>
                  </a:lnTo>
                  <a:lnTo>
                    <a:pt x="17" y="48"/>
                  </a:lnTo>
                  <a:lnTo>
                    <a:pt x="21" y="48"/>
                  </a:lnTo>
                  <a:lnTo>
                    <a:pt x="791" y="48"/>
                  </a:lnTo>
                  <a:lnTo>
                    <a:pt x="791" y="48"/>
                  </a:lnTo>
                  <a:lnTo>
                    <a:pt x="796" y="48"/>
                  </a:lnTo>
                  <a:lnTo>
                    <a:pt x="799" y="47"/>
                  </a:lnTo>
                  <a:lnTo>
                    <a:pt x="805" y="43"/>
                  </a:lnTo>
                  <a:lnTo>
                    <a:pt x="811" y="36"/>
                  </a:lnTo>
                  <a:lnTo>
                    <a:pt x="812" y="32"/>
                  </a:lnTo>
                  <a:lnTo>
                    <a:pt x="812" y="28"/>
                  </a:lnTo>
                  <a:lnTo>
                    <a:pt x="812" y="0"/>
                  </a:lnTo>
                  <a:lnTo>
                    <a:pt x="488" y="0"/>
                  </a:lnTo>
                  <a:close/>
                </a:path>
              </a:pathLst>
            </a:custGeom>
            <a:solidFill>
              <a:srgbClr val="828282"/>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51" name="Group 4"/>
          <p:cNvGrpSpPr>
            <a:grpSpLocks noChangeAspect="1"/>
          </p:cNvGrpSpPr>
          <p:nvPr/>
        </p:nvGrpSpPr>
        <p:grpSpPr bwMode="auto">
          <a:xfrm>
            <a:off x="2826674" y="5589914"/>
            <a:ext cx="644525" cy="400050"/>
            <a:chOff x="655" y="893"/>
            <a:chExt cx="406" cy="252"/>
          </a:xfrm>
        </p:grpSpPr>
        <p:sp>
          <p:nvSpPr>
            <p:cNvPr id="52" name="AutoShape 3"/>
            <p:cNvSpPr>
              <a:spLocks noChangeAspect="1" noChangeArrowheads="1" noTextEdit="1"/>
            </p:cNvSpPr>
            <p:nvPr/>
          </p:nvSpPr>
          <p:spPr bwMode="auto">
            <a:xfrm>
              <a:off x="655" y="893"/>
              <a:ext cx="406" cy="2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3" name="Rectangle 52"/>
            <p:cNvSpPr>
              <a:spLocks noChangeArrowheads="1"/>
            </p:cNvSpPr>
            <p:nvPr/>
          </p:nvSpPr>
          <p:spPr bwMode="auto">
            <a:xfrm>
              <a:off x="700" y="905"/>
              <a:ext cx="316" cy="192"/>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4" name="Freeform 53"/>
            <p:cNvSpPr>
              <a:spLocks noEditPoints="1"/>
            </p:cNvSpPr>
            <p:nvPr/>
          </p:nvSpPr>
          <p:spPr bwMode="auto">
            <a:xfrm>
              <a:off x="689" y="893"/>
              <a:ext cx="338" cy="216"/>
            </a:xfrm>
            <a:custGeom>
              <a:avLst/>
              <a:gdLst>
                <a:gd name="T0" fmla="*/ 39 w 676"/>
                <a:gd name="T1" fmla="*/ 432 h 432"/>
                <a:gd name="T2" fmla="*/ 31 w 676"/>
                <a:gd name="T3" fmla="*/ 431 h 432"/>
                <a:gd name="T4" fmla="*/ 18 w 676"/>
                <a:gd name="T5" fmla="*/ 426 h 432"/>
                <a:gd name="T6" fmla="*/ 8 w 676"/>
                <a:gd name="T7" fmla="*/ 415 h 432"/>
                <a:gd name="T8" fmla="*/ 1 w 676"/>
                <a:gd name="T9" fmla="*/ 401 h 432"/>
                <a:gd name="T10" fmla="*/ 0 w 676"/>
                <a:gd name="T11" fmla="*/ 39 h 432"/>
                <a:gd name="T12" fmla="*/ 1 w 676"/>
                <a:gd name="T13" fmla="*/ 31 h 432"/>
                <a:gd name="T14" fmla="*/ 8 w 676"/>
                <a:gd name="T15" fmla="*/ 17 h 432"/>
                <a:gd name="T16" fmla="*/ 18 w 676"/>
                <a:gd name="T17" fmla="*/ 7 h 432"/>
                <a:gd name="T18" fmla="*/ 31 w 676"/>
                <a:gd name="T19" fmla="*/ 1 h 432"/>
                <a:gd name="T20" fmla="*/ 637 w 676"/>
                <a:gd name="T21" fmla="*/ 0 h 432"/>
                <a:gd name="T22" fmla="*/ 645 w 676"/>
                <a:gd name="T23" fmla="*/ 1 h 432"/>
                <a:gd name="T24" fmla="*/ 659 w 676"/>
                <a:gd name="T25" fmla="*/ 7 h 432"/>
                <a:gd name="T26" fmla="*/ 670 w 676"/>
                <a:gd name="T27" fmla="*/ 17 h 432"/>
                <a:gd name="T28" fmla="*/ 675 w 676"/>
                <a:gd name="T29" fmla="*/ 31 h 432"/>
                <a:gd name="T30" fmla="*/ 676 w 676"/>
                <a:gd name="T31" fmla="*/ 393 h 432"/>
                <a:gd name="T32" fmla="*/ 675 w 676"/>
                <a:gd name="T33" fmla="*/ 401 h 432"/>
                <a:gd name="T34" fmla="*/ 670 w 676"/>
                <a:gd name="T35" fmla="*/ 415 h 432"/>
                <a:gd name="T36" fmla="*/ 659 w 676"/>
                <a:gd name="T37" fmla="*/ 426 h 432"/>
                <a:gd name="T38" fmla="*/ 645 w 676"/>
                <a:gd name="T39" fmla="*/ 431 h 432"/>
                <a:gd name="T40" fmla="*/ 39 w 676"/>
                <a:gd name="T41" fmla="*/ 34 h 432"/>
                <a:gd name="T42" fmla="*/ 38 w 676"/>
                <a:gd name="T43" fmla="*/ 34 h 432"/>
                <a:gd name="T44" fmla="*/ 34 w 676"/>
                <a:gd name="T45" fmla="*/ 37 h 432"/>
                <a:gd name="T46" fmla="*/ 34 w 676"/>
                <a:gd name="T47" fmla="*/ 393 h 432"/>
                <a:gd name="T48" fmla="*/ 34 w 676"/>
                <a:gd name="T49" fmla="*/ 396 h 432"/>
                <a:gd name="T50" fmla="*/ 38 w 676"/>
                <a:gd name="T51" fmla="*/ 398 h 432"/>
                <a:gd name="T52" fmla="*/ 637 w 676"/>
                <a:gd name="T53" fmla="*/ 398 h 432"/>
                <a:gd name="T54" fmla="*/ 640 w 676"/>
                <a:gd name="T55" fmla="*/ 398 h 432"/>
                <a:gd name="T56" fmla="*/ 642 w 676"/>
                <a:gd name="T57" fmla="*/ 396 h 432"/>
                <a:gd name="T58" fmla="*/ 642 w 676"/>
                <a:gd name="T59" fmla="*/ 39 h 432"/>
                <a:gd name="T60" fmla="*/ 642 w 676"/>
                <a:gd name="T61" fmla="*/ 37 h 432"/>
                <a:gd name="T62" fmla="*/ 640 w 676"/>
                <a:gd name="T63" fmla="*/ 34 h 432"/>
                <a:gd name="T64" fmla="*/ 39 w 676"/>
                <a:gd name="T65" fmla="*/ 34 h 4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676" h="432">
                  <a:moveTo>
                    <a:pt x="637" y="432"/>
                  </a:moveTo>
                  <a:lnTo>
                    <a:pt x="39" y="432"/>
                  </a:lnTo>
                  <a:lnTo>
                    <a:pt x="39" y="432"/>
                  </a:lnTo>
                  <a:lnTo>
                    <a:pt x="31" y="431"/>
                  </a:lnTo>
                  <a:lnTo>
                    <a:pt x="25" y="430"/>
                  </a:lnTo>
                  <a:lnTo>
                    <a:pt x="18" y="426"/>
                  </a:lnTo>
                  <a:lnTo>
                    <a:pt x="12" y="420"/>
                  </a:lnTo>
                  <a:lnTo>
                    <a:pt x="8" y="415"/>
                  </a:lnTo>
                  <a:lnTo>
                    <a:pt x="4" y="409"/>
                  </a:lnTo>
                  <a:lnTo>
                    <a:pt x="1" y="401"/>
                  </a:lnTo>
                  <a:lnTo>
                    <a:pt x="0" y="393"/>
                  </a:lnTo>
                  <a:lnTo>
                    <a:pt x="0" y="39"/>
                  </a:lnTo>
                  <a:lnTo>
                    <a:pt x="0" y="39"/>
                  </a:lnTo>
                  <a:lnTo>
                    <a:pt x="1" y="31"/>
                  </a:lnTo>
                  <a:lnTo>
                    <a:pt x="4" y="24"/>
                  </a:lnTo>
                  <a:lnTo>
                    <a:pt x="8" y="17"/>
                  </a:lnTo>
                  <a:lnTo>
                    <a:pt x="12" y="12"/>
                  </a:lnTo>
                  <a:lnTo>
                    <a:pt x="18" y="7"/>
                  </a:lnTo>
                  <a:lnTo>
                    <a:pt x="25" y="3"/>
                  </a:lnTo>
                  <a:lnTo>
                    <a:pt x="31" y="1"/>
                  </a:lnTo>
                  <a:lnTo>
                    <a:pt x="39" y="0"/>
                  </a:lnTo>
                  <a:lnTo>
                    <a:pt x="637" y="0"/>
                  </a:lnTo>
                  <a:lnTo>
                    <a:pt x="637" y="0"/>
                  </a:lnTo>
                  <a:lnTo>
                    <a:pt x="645" y="1"/>
                  </a:lnTo>
                  <a:lnTo>
                    <a:pt x="653" y="3"/>
                  </a:lnTo>
                  <a:lnTo>
                    <a:pt x="659" y="7"/>
                  </a:lnTo>
                  <a:lnTo>
                    <a:pt x="664" y="12"/>
                  </a:lnTo>
                  <a:lnTo>
                    <a:pt x="670" y="17"/>
                  </a:lnTo>
                  <a:lnTo>
                    <a:pt x="672" y="24"/>
                  </a:lnTo>
                  <a:lnTo>
                    <a:pt x="675" y="31"/>
                  </a:lnTo>
                  <a:lnTo>
                    <a:pt x="676" y="39"/>
                  </a:lnTo>
                  <a:lnTo>
                    <a:pt x="676" y="393"/>
                  </a:lnTo>
                  <a:lnTo>
                    <a:pt x="676" y="393"/>
                  </a:lnTo>
                  <a:lnTo>
                    <a:pt x="675" y="401"/>
                  </a:lnTo>
                  <a:lnTo>
                    <a:pt x="672" y="409"/>
                  </a:lnTo>
                  <a:lnTo>
                    <a:pt x="670" y="415"/>
                  </a:lnTo>
                  <a:lnTo>
                    <a:pt x="664" y="420"/>
                  </a:lnTo>
                  <a:lnTo>
                    <a:pt x="659" y="426"/>
                  </a:lnTo>
                  <a:lnTo>
                    <a:pt x="653" y="430"/>
                  </a:lnTo>
                  <a:lnTo>
                    <a:pt x="645" y="431"/>
                  </a:lnTo>
                  <a:lnTo>
                    <a:pt x="637" y="432"/>
                  </a:lnTo>
                  <a:close/>
                  <a:moveTo>
                    <a:pt x="39" y="34"/>
                  </a:moveTo>
                  <a:lnTo>
                    <a:pt x="39" y="34"/>
                  </a:lnTo>
                  <a:lnTo>
                    <a:pt x="38" y="34"/>
                  </a:lnTo>
                  <a:lnTo>
                    <a:pt x="35" y="35"/>
                  </a:lnTo>
                  <a:lnTo>
                    <a:pt x="34" y="37"/>
                  </a:lnTo>
                  <a:lnTo>
                    <a:pt x="34" y="39"/>
                  </a:lnTo>
                  <a:lnTo>
                    <a:pt x="34" y="393"/>
                  </a:lnTo>
                  <a:lnTo>
                    <a:pt x="34" y="393"/>
                  </a:lnTo>
                  <a:lnTo>
                    <a:pt x="34" y="396"/>
                  </a:lnTo>
                  <a:lnTo>
                    <a:pt x="35" y="397"/>
                  </a:lnTo>
                  <a:lnTo>
                    <a:pt x="38" y="398"/>
                  </a:lnTo>
                  <a:lnTo>
                    <a:pt x="39" y="398"/>
                  </a:lnTo>
                  <a:lnTo>
                    <a:pt x="637" y="398"/>
                  </a:lnTo>
                  <a:lnTo>
                    <a:pt x="637" y="398"/>
                  </a:lnTo>
                  <a:lnTo>
                    <a:pt x="640" y="398"/>
                  </a:lnTo>
                  <a:lnTo>
                    <a:pt x="641" y="397"/>
                  </a:lnTo>
                  <a:lnTo>
                    <a:pt x="642" y="396"/>
                  </a:lnTo>
                  <a:lnTo>
                    <a:pt x="642" y="393"/>
                  </a:lnTo>
                  <a:lnTo>
                    <a:pt x="642" y="39"/>
                  </a:lnTo>
                  <a:lnTo>
                    <a:pt x="642" y="39"/>
                  </a:lnTo>
                  <a:lnTo>
                    <a:pt x="642" y="37"/>
                  </a:lnTo>
                  <a:lnTo>
                    <a:pt x="641" y="35"/>
                  </a:lnTo>
                  <a:lnTo>
                    <a:pt x="640" y="34"/>
                  </a:lnTo>
                  <a:lnTo>
                    <a:pt x="637" y="34"/>
                  </a:lnTo>
                  <a:lnTo>
                    <a:pt x="39" y="34"/>
                  </a:lnTo>
                  <a:close/>
                </a:path>
              </a:pathLst>
            </a:custGeom>
            <a:solidFill>
              <a:srgbClr val="828282"/>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5" name="Freeform 54"/>
            <p:cNvSpPr>
              <a:spLocks/>
            </p:cNvSpPr>
            <p:nvPr/>
          </p:nvSpPr>
          <p:spPr bwMode="auto">
            <a:xfrm>
              <a:off x="689" y="893"/>
              <a:ext cx="338" cy="216"/>
            </a:xfrm>
            <a:custGeom>
              <a:avLst/>
              <a:gdLst>
                <a:gd name="T0" fmla="*/ 637 w 676"/>
                <a:gd name="T1" fmla="*/ 432 h 432"/>
                <a:gd name="T2" fmla="*/ 39 w 676"/>
                <a:gd name="T3" fmla="*/ 432 h 432"/>
                <a:gd name="T4" fmla="*/ 39 w 676"/>
                <a:gd name="T5" fmla="*/ 432 h 432"/>
                <a:gd name="T6" fmla="*/ 31 w 676"/>
                <a:gd name="T7" fmla="*/ 431 h 432"/>
                <a:gd name="T8" fmla="*/ 25 w 676"/>
                <a:gd name="T9" fmla="*/ 430 h 432"/>
                <a:gd name="T10" fmla="*/ 18 w 676"/>
                <a:gd name="T11" fmla="*/ 426 h 432"/>
                <a:gd name="T12" fmla="*/ 12 w 676"/>
                <a:gd name="T13" fmla="*/ 420 h 432"/>
                <a:gd name="T14" fmla="*/ 8 w 676"/>
                <a:gd name="T15" fmla="*/ 415 h 432"/>
                <a:gd name="T16" fmla="*/ 4 w 676"/>
                <a:gd name="T17" fmla="*/ 409 h 432"/>
                <a:gd name="T18" fmla="*/ 1 w 676"/>
                <a:gd name="T19" fmla="*/ 401 h 432"/>
                <a:gd name="T20" fmla="*/ 0 w 676"/>
                <a:gd name="T21" fmla="*/ 393 h 432"/>
                <a:gd name="T22" fmla="*/ 0 w 676"/>
                <a:gd name="T23" fmla="*/ 39 h 432"/>
                <a:gd name="T24" fmla="*/ 0 w 676"/>
                <a:gd name="T25" fmla="*/ 39 h 432"/>
                <a:gd name="T26" fmla="*/ 1 w 676"/>
                <a:gd name="T27" fmla="*/ 31 h 432"/>
                <a:gd name="T28" fmla="*/ 4 w 676"/>
                <a:gd name="T29" fmla="*/ 24 h 432"/>
                <a:gd name="T30" fmla="*/ 8 w 676"/>
                <a:gd name="T31" fmla="*/ 17 h 432"/>
                <a:gd name="T32" fmla="*/ 12 w 676"/>
                <a:gd name="T33" fmla="*/ 12 h 432"/>
                <a:gd name="T34" fmla="*/ 18 w 676"/>
                <a:gd name="T35" fmla="*/ 7 h 432"/>
                <a:gd name="T36" fmla="*/ 25 w 676"/>
                <a:gd name="T37" fmla="*/ 3 h 432"/>
                <a:gd name="T38" fmla="*/ 31 w 676"/>
                <a:gd name="T39" fmla="*/ 1 h 432"/>
                <a:gd name="T40" fmla="*/ 39 w 676"/>
                <a:gd name="T41" fmla="*/ 0 h 432"/>
                <a:gd name="T42" fmla="*/ 637 w 676"/>
                <a:gd name="T43" fmla="*/ 0 h 432"/>
                <a:gd name="T44" fmla="*/ 637 w 676"/>
                <a:gd name="T45" fmla="*/ 0 h 432"/>
                <a:gd name="T46" fmla="*/ 645 w 676"/>
                <a:gd name="T47" fmla="*/ 1 h 432"/>
                <a:gd name="T48" fmla="*/ 653 w 676"/>
                <a:gd name="T49" fmla="*/ 3 h 432"/>
                <a:gd name="T50" fmla="*/ 659 w 676"/>
                <a:gd name="T51" fmla="*/ 7 h 432"/>
                <a:gd name="T52" fmla="*/ 664 w 676"/>
                <a:gd name="T53" fmla="*/ 12 h 432"/>
                <a:gd name="T54" fmla="*/ 670 w 676"/>
                <a:gd name="T55" fmla="*/ 17 h 432"/>
                <a:gd name="T56" fmla="*/ 672 w 676"/>
                <a:gd name="T57" fmla="*/ 24 h 432"/>
                <a:gd name="T58" fmla="*/ 675 w 676"/>
                <a:gd name="T59" fmla="*/ 31 h 432"/>
                <a:gd name="T60" fmla="*/ 676 w 676"/>
                <a:gd name="T61" fmla="*/ 39 h 432"/>
                <a:gd name="T62" fmla="*/ 676 w 676"/>
                <a:gd name="T63" fmla="*/ 393 h 432"/>
                <a:gd name="T64" fmla="*/ 676 w 676"/>
                <a:gd name="T65" fmla="*/ 393 h 432"/>
                <a:gd name="T66" fmla="*/ 675 w 676"/>
                <a:gd name="T67" fmla="*/ 401 h 432"/>
                <a:gd name="T68" fmla="*/ 672 w 676"/>
                <a:gd name="T69" fmla="*/ 409 h 432"/>
                <a:gd name="T70" fmla="*/ 670 w 676"/>
                <a:gd name="T71" fmla="*/ 415 h 432"/>
                <a:gd name="T72" fmla="*/ 664 w 676"/>
                <a:gd name="T73" fmla="*/ 420 h 432"/>
                <a:gd name="T74" fmla="*/ 659 w 676"/>
                <a:gd name="T75" fmla="*/ 426 h 432"/>
                <a:gd name="T76" fmla="*/ 653 w 676"/>
                <a:gd name="T77" fmla="*/ 430 h 432"/>
                <a:gd name="T78" fmla="*/ 645 w 676"/>
                <a:gd name="T79" fmla="*/ 431 h 432"/>
                <a:gd name="T80" fmla="*/ 637 w 676"/>
                <a:gd name="T81" fmla="*/ 432 h 4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676" h="432">
                  <a:moveTo>
                    <a:pt x="637" y="432"/>
                  </a:moveTo>
                  <a:lnTo>
                    <a:pt x="39" y="432"/>
                  </a:lnTo>
                  <a:lnTo>
                    <a:pt x="39" y="432"/>
                  </a:lnTo>
                  <a:lnTo>
                    <a:pt x="31" y="431"/>
                  </a:lnTo>
                  <a:lnTo>
                    <a:pt x="25" y="430"/>
                  </a:lnTo>
                  <a:lnTo>
                    <a:pt x="18" y="426"/>
                  </a:lnTo>
                  <a:lnTo>
                    <a:pt x="12" y="420"/>
                  </a:lnTo>
                  <a:lnTo>
                    <a:pt x="8" y="415"/>
                  </a:lnTo>
                  <a:lnTo>
                    <a:pt x="4" y="409"/>
                  </a:lnTo>
                  <a:lnTo>
                    <a:pt x="1" y="401"/>
                  </a:lnTo>
                  <a:lnTo>
                    <a:pt x="0" y="393"/>
                  </a:lnTo>
                  <a:lnTo>
                    <a:pt x="0" y="39"/>
                  </a:lnTo>
                  <a:lnTo>
                    <a:pt x="0" y="39"/>
                  </a:lnTo>
                  <a:lnTo>
                    <a:pt x="1" y="31"/>
                  </a:lnTo>
                  <a:lnTo>
                    <a:pt x="4" y="24"/>
                  </a:lnTo>
                  <a:lnTo>
                    <a:pt x="8" y="17"/>
                  </a:lnTo>
                  <a:lnTo>
                    <a:pt x="12" y="12"/>
                  </a:lnTo>
                  <a:lnTo>
                    <a:pt x="18" y="7"/>
                  </a:lnTo>
                  <a:lnTo>
                    <a:pt x="25" y="3"/>
                  </a:lnTo>
                  <a:lnTo>
                    <a:pt x="31" y="1"/>
                  </a:lnTo>
                  <a:lnTo>
                    <a:pt x="39" y="0"/>
                  </a:lnTo>
                  <a:lnTo>
                    <a:pt x="637" y="0"/>
                  </a:lnTo>
                  <a:lnTo>
                    <a:pt x="637" y="0"/>
                  </a:lnTo>
                  <a:lnTo>
                    <a:pt x="645" y="1"/>
                  </a:lnTo>
                  <a:lnTo>
                    <a:pt x="653" y="3"/>
                  </a:lnTo>
                  <a:lnTo>
                    <a:pt x="659" y="7"/>
                  </a:lnTo>
                  <a:lnTo>
                    <a:pt x="664" y="12"/>
                  </a:lnTo>
                  <a:lnTo>
                    <a:pt x="670" y="17"/>
                  </a:lnTo>
                  <a:lnTo>
                    <a:pt x="672" y="24"/>
                  </a:lnTo>
                  <a:lnTo>
                    <a:pt x="675" y="31"/>
                  </a:lnTo>
                  <a:lnTo>
                    <a:pt x="676" y="39"/>
                  </a:lnTo>
                  <a:lnTo>
                    <a:pt x="676" y="393"/>
                  </a:lnTo>
                  <a:lnTo>
                    <a:pt x="676" y="393"/>
                  </a:lnTo>
                  <a:lnTo>
                    <a:pt x="675" y="401"/>
                  </a:lnTo>
                  <a:lnTo>
                    <a:pt x="672" y="409"/>
                  </a:lnTo>
                  <a:lnTo>
                    <a:pt x="670" y="415"/>
                  </a:lnTo>
                  <a:lnTo>
                    <a:pt x="664" y="420"/>
                  </a:lnTo>
                  <a:lnTo>
                    <a:pt x="659" y="426"/>
                  </a:lnTo>
                  <a:lnTo>
                    <a:pt x="653" y="430"/>
                  </a:lnTo>
                  <a:lnTo>
                    <a:pt x="645" y="431"/>
                  </a:lnTo>
                  <a:lnTo>
                    <a:pt x="637" y="432"/>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6" name="Freeform 55"/>
            <p:cNvSpPr>
              <a:spLocks/>
            </p:cNvSpPr>
            <p:nvPr/>
          </p:nvSpPr>
          <p:spPr bwMode="auto">
            <a:xfrm>
              <a:off x="706" y="910"/>
              <a:ext cx="304" cy="182"/>
            </a:xfrm>
            <a:custGeom>
              <a:avLst/>
              <a:gdLst>
                <a:gd name="T0" fmla="*/ 5 w 608"/>
                <a:gd name="T1" fmla="*/ 0 h 364"/>
                <a:gd name="T2" fmla="*/ 5 w 608"/>
                <a:gd name="T3" fmla="*/ 0 h 364"/>
                <a:gd name="T4" fmla="*/ 4 w 608"/>
                <a:gd name="T5" fmla="*/ 0 h 364"/>
                <a:gd name="T6" fmla="*/ 1 w 608"/>
                <a:gd name="T7" fmla="*/ 1 h 364"/>
                <a:gd name="T8" fmla="*/ 0 w 608"/>
                <a:gd name="T9" fmla="*/ 3 h 364"/>
                <a:gd name="T10" fmla="*/ 0 w 608"/>
                <a:gd name="T11" fmla="*/ 5 h 364"/>
                <a:gd name="T12" fmla="*/ 0 w 608"/>
                <a:gd name="T13" fmla="*/ 359 h 364"/>
                <a:gd name="T14" fmla="*/ 0 w 608"/>
                <a:gd name="T15" fmla="*/ 359 h 364"/>
                <a:gd name="T16" fmla="*/ 0 w 608"/>
                <a:gd name="T17" fmla="*/ 362 h 364"/>
                <a:gd name="T18" fmla="*/ 1 w 608"/>
                <a:gd name="T19" fmla="*/ 363 h 364"/>
                <a:gd name="T20" fmla="*/ 4 w 608"/>
                <a:gd name="T21" fmla="*/ 364 h 364"/>
                <a:gd name="T22" fmla="*/ 5 w 608"/>
                <a:gd name="T23" fmla="*/ 364 h 364"/>
                <a:gd name="T24" fmla="*/ 603 w 608"/>
                <a:gd name="T25" fmla="*/ 364 h 364"/>
                <a:gd name="T26" fmla="*/ 603 w 608"/>
                <a:gd name="T27" fmla="*/ 364 h 364"/>
                <a:gd name="T28" fmla="*/ 606 w 608"/>
                <a:gd name="T29" fmla="*/ 364 h 364"/>
                <a:gd name="T30" fmla="*/ 607 w 608"/>
                <a:gd name="T31" fmla="*/ 363 h 364"/>
                <a:gd name="T32" fmla="*/ 608 w 608"/>
                <a:gd name="T33" fmla="*/ 362 h 364"/>
                <a:gd name="T34" fmla="*/ 608 w 608"/>
                <a:gd name="T35" fmla="*/ 359 h 364"/>
                <a:gd name="T36" fmla="*/ 608 w 608"/>
                <a:gd name="T37" fmla="*/ 5 h 364"/>
                <a:gd name="T38" fmla="*/ 608 w 608"/>
                <a:gd name="T39" fmla="*/ 5 h 364"/>
                <a:gd name="T40" fmla="*/ 608 w 608"/>
                <a:gd name="T41" fmla="*/ 3 h 364"/>
                <a:gd name="T42" fmla="*/ 607 w 608"/>
                <a:gd name="T43" fmla="*/ 1 h 364"/>
                <a:gd name="T44" fmla="*/ 606 w 608"/>
                <a:gd name="T45" fmla="*/ 0 h 364"/>
                <a:gd name="T46" fmla="*/ 603 w 608"/>
                <a:gd name="T47" fmla="*/ 0 h 364"/>
                <a:gd name="T48" fmla="*/ 5 w 608"/>
                <a:gd name="T49" fmla="*/ 0 h 3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608" h="364">
                  <a:moveTo>
                    <a:pt x="5" y="0"/>
                  </a:moveTo>
                  <a:lnTo>
                    <a:pt x="5" y="0"/>
                  </a:lnTo>
                  <a:lnTo>
                    <a:pt x="4" y="0"/>
                  </a:lnTo>
                  <a:lnTo>
                    <a:pt x="1" y="1"/>
                  </a:lnTo>
                  <a:lnTo>
                    <a:pt x="0" y="3"/>
                  </a:lnTo>
                  <a:lnTo>
                    <a:pt x="0" y="5"/>
                  </a:lnTo>
                  <a:lnTo>
                    <a:pt x="0" y="359"/>
                  </a:lnTo>
                  <a:lnTo>
                    <a:pt x="0" y="359"/>
                  </a:lnTo>
                  <a:lnTo>
                    <a:pt x="0" y="362"/>
                  </a:lnTo>
                  <a:lnTo>
                    <a:pt x="1" y="363"/>
                  </a:lnTo>
                  <a:lnTo>
                    <a:pt x="4" y="364"/>
                  </a:lnTo>
                  <a:lnTo>
                    <a:pt x="5" y="364"/>
                  </a:lnTo>
                  <a:lnTo>
                    <a:pt x="603" y="364"/>
                  </a:lnTo>
                  <a:lnTo>
                    <a:pt x="603" y="364"/>
                  </a:lnTo>
                  <a:lnTo>
                    <a:pt x="606" y="364"/>
                  </a:lnTo>
                  <a:lnTo>
                    <a:pt x="607" y="363"/>
                  </a:lnTo>
                  <a:lnTo>
                    <a:pt x="608" y="362"/>
                  </a:lnTo>
                  <a:lnTo>
                    <a:pt x="608" y="359"/>
                  </a:lnTo>
                  <a:lnTo>
                    <a:pt x="608" y="5"/>
                  </a:lnTo>
                  <a:lnTo>
                    <a:pt x="608" y="5"/>
                  </a:lnTo>
                  <a:lnTo>
                    <a:pt x="608" y="3"/>
                  </a:lnTo>
                  <a:lnTo>
                    <a:pt x="607" y="1"/>
                  </a:lnTo>
                  <a:lnTo>
                    <a:pt x="606" y="0"/>
                  </a:lnTo>
                  <a:lnTo>
                    <a:pt x="603" y="0"/>
                  </a:lnTo>
                  <a:lnTo>
                    <a:pt x="5"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7" name="Freeform 56"/>
            <p:cNvSpPr>
              <a:spLocks/>
            </p:cNvSpPr>
            <p:nvPr/>
          </p:nvSpPr>
          <p:spPr bwMode="auto">
            <a:xfrm>
              <a:off x="655" y="1121"/>
              <a:ext cx="406" cy="24"/>
            </a:xfrm>
            <a:custGeom>
              <a:avLst/>
              <a:gdLst>
                <a:gd name="T0" fmla="*/ 488 w 812"/>
                <a:gd name="T1" fmla="*/ 0 h 48"/>
                <a:gd name="T2" fmla="*/ 488 w 812"/>
                <a:gd name="T3" fmla="*/ 4 h 48"/>
                <a:gd name="T4" fmla="*/ 488 w 812"/>
                <a:gd name="T5" fmla="*/ 4 h 48"/>
                <a:gd name="T6" fmla="*/ 488 w 812"/>
                <a:gd name="T7" fmla="*/ 8 h 48"/>
                <a:gd name="T8" fmla="*/ 487 w 812"/>
                <a:gd name="T9" fmla="*/ 11 h 48"/>
                <a:gd name="T10" fmla="*/ 483 w 812"/>
                <a:gd name="T11" fmla="*/ 18 h 48"/>
                <a:gd name="T12" fmla="*/ 476 w 812"/>
                <a:gd name="T13" fmla="*/ 22 h 48"/>
                <a:gd name="T14" fmla="*/ 473 w 812"/>
                <a:gd name="T15" fmla="*/ 23 h 48"/>
                <a:gd name="T16" fmla="*/ 469 w 812"/>
                <a:gd name="T17" fmla="*/ 23 h 48"/>
                <a:gd name="T18" fmla="*/ 345 w 812"/>
                <a:gd name="T19" fmla="*/ 23 h 48"/>
                <a:gd name="T20" fmla="*/ 345 w 812"/>
                <a:gd name="T21" fmla="*/ 23 h 48"/>
                <a:gd name="T22" fmla="*/ 341 w 812"/>
                <a:gd name="T23" fmla="*/ 23 h 48"/>
                <a:gd name="T24" fmla="*/ 337 w 812"/>
                <a:gd name="T25" fmla="*/ 22 h 48"/>
                <a:gd name="T26" fmla="*/ 330 w 812"/>
                <a:gd name="T27" fmla="*/ 18 h 48"/>
                <a:gd name="T28" fmla="*/ 325 w 812"/>
                <a:gd name="T29" fmla="*/ 11 h 48"/>
                <a:gd name="T30" fmla="*/ 324 w 812"/>
                <a:gd name="T31" fmla="*/ 8 h 48"/>
                <a:gd name="T32" fmla="*/ 324 w 812"/>
                <a:gd name="T33" fmla="*/ 4 h 48"/>
                <a:gd name="T34" fmla="*/ 324 w 812"/>
                <a:gd name="T35" fmla="*/ 0 h 48"/>
                <a:gd name="T36" fmla="*/ 0 w 812"/>
                <a:gd name="T37" fmla="*/ 0 h 48"/>
                <a:gd name="T38" fmla="*/ 0 w 812"/>
                <a:gd name="T39" fmla="*/ 28 h 48"/>
                <a:gd name="T40" fmla="*/ 0 w 812"/>
                <a:gd name="T41" fmla="*/ 28 h 48"/>
                <a:gd name="T42" fmla="*/ 1 w 812"/>
                <a:gd name="T43" fmla="*/ 32 h 48"/>
                <a:gd name="T44" fmla="*/ 1 w 812"/>
                <a:gd name="T45" fmla="*/ 36 h 48"/>
                <a:gd name="T46" fmla="*/ 7 w 812"/>
                <a:gd name="T47" fmla="*/ 43 h 48"/>
                <a:gd name="T48" fmla="*/ 13 w 812"/>
                <a:gd name="T49" fmla="*/ 47 h 48"/>
                <a:gd name="T50" fmla="*/ 17 w 812"/>
                <a:gd name="T51" fmla="*/ 48 h 48"/>
                <a:gd name="T52" fmla="*/ 21 w 812"/>
                <a:gd name="T53" fmla="*/ 48 h 48"/>
                <a:gd name="T54" fmla="*/ 791 w 812"/>
                <a:gd name="T55" fmla="*/ 48 h 48"/>
                <a:gd name="T56" fmla="*/ 791 w 812"/>
                <a:gd name="T57" fmla="*/ 48 h 48"/>
                <a:gd name="T58" fmla="*/ 796 w 812"/>
                <a:gd name="T59" fmla="*/ 48 h 48"/>
                <a:gd name="T60" fmla="*/ 799 w 812"/>
                <a:gd name="T61" fmla="*/ 47 h 48"/>
                <a:gd name="T62" fmla="*/ 805 w 812"/>
                <a:gd name="T63" fmla="*/ 43 h 48"/>
                <a:gd name="T64" fmla="*/ 811 w 812"/>
                <a:gd name="T65" fmla="*/ 36 h 48"/>
                <a:gd name="T66" fmla="*/ 812 w 812"/>
                <a:gd name="T67" fmla="*/ 32 h 48"/>
                <a:gd name="T68" fmla="*/ 812 w 812"/>
                <a:gd name="T69" fmla="*/ 28 h 48"/>
                <a:gd name="T70" fmla="*/ 812 w 812"/>
                <a:gd name="T71" fmla="*/ 0 h 48"/>
                <a:gd name="T72" fmla="*/ 488 w 812"/>
                <a:gd name="T73"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812" h="48">
                  <a:moveTo>
                    <a:pt x="488" y="0"/>
                  </a:moveTo>
                  <a:lnTo>
                    <a:pt x="488" y="4"/>
                  </a:lnTo>
                  <a:lnTo>
                    <a:pt x="488" y="4"/>
                  </a:lnTo>
                  <a:lnTo>
                    <a:pt x="488" y="8"/>
                  </a:lnTo>
                  <a:lnTo>
                    <a:pt x="487" y="11"/>
                  </a:lnTo>
                  <a:lnTo>
                    <a:pt x="483" y="18"/>
                  </a:lnTo>
                  <a:lnTo>
                    <a:pt x="476" y="22"/>
                  </a:lnTo>
                  <a:lnTo>
                    <a:pt x="473" y="23"/>
                  </a:lnTo>
                  <a:lnTo>
                    <a:pt x="469" y="23"/>
                  </a:lnTo>
                  <a:lnTo>
                    <a:pt x="345" y="23"/>
                  </a:lnTo>
                  <a:lnTo>
                    <a:pt x="345" y="23"/>
                  </a:lnTo>
                  <a:lnTo>
                    <a:pt x="341" y="23"/>
                  </a:lnTo>
                  <a:lnTo>
                    <a:pt x="337" y="22"/>
                  </a:lnTo>
                  <a:lnTo>
                    <a:pt x="330" y="18"/>
                  </a:lnTo>
                  <a:lnTo>
                    <a:pt x="325" y="11"/>
                  </a:lnTo>
                  <a:lnTo>
                    <a:pt x="324" y="8"/>
                  </a:lnTo>
                  <a:lnTo>
                    <a:pt x="324" y="4"/>
                  </a:lnTo>
                  <a:lnTo>
                    <a:pt x="324" y="0"/>
                  </a:lnTo>
                  <a:lnTo>
                    <a:pt x="0" y="0"/>
                  </a:lnTo>
                  <a:lnTo>
                    <a:pt x="0" y="28"/>
                  </a:lnTo>
                  <a:lnTo>
                    <a:pt x="0" y="28"/>
                  </a:lnTo>
                  <a:lnTo>
                    <a:pt x="1" y="32"/>
                  </a:lnTo>
                  <a:lnTo>
                    <a:pt x="1" y="36"/>
                  </a:lnTo>
                  <a:lnTo>
                    <a:pt x="7" y="43"/>
                  </a:lnTo>
                  <a:lnTo>
                    <a:pt x="13" y="47"/>
                  </a:lnTo>
                  <a:lnTo>
                    <a:pt x="17" y="48"/>
                  </a:lnTo>
                  <a:lnTo>
                    <a:pt x="21" y="48"/>
                  </a:lnTo>
                  <a:lnTo>
                    <a:pt x="791" y="48"/>
                  </a:lnTo>
                  <a:lnTo>
                    <a:pt x="791" y="48"/>
                  </a:lnTo>
                  <a:lnTo>
                    <a:pt x="796" y="48"/>
                  </a:lnTo>
                  <a:lnTo>
                    <a:pt x="799" y="47"/>
                  </a:lnTo>
                  <a:lnTo>
                    <a:pt x="805" y="43"/>
                  </a:lnTo>
                  <a:lnTo>
                    <a:pt x="811" y="36"/>
                  </a:lnTo>
                  <a:lnTo>
                    <a:pt x="812" y="32"/>
                  </a:lnTo>
                  <a:lnTo>
                    <a:pt x="812" y="28"/>
                  </a:lnTo>
                  <a:lnTo>
                    <a:pt x="812" y="0"/>
                  </a:lnTo>
                  <a:lnTo>
                    <a:pt x="488" y="0"/>
                  </a:lnTo>
                  <a:close/>
                </a:path>
              </a:pathLst>
            </a:custGeom>
            <a:solidFill>
              <a:srgbClr val="828282"/>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pic>
        <p:nvPicPr>
          <p:cNvPr id="58" name="Picture 5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51213" y="5715000"/>
            <a:ext cx="533400" cy="384048"/>
          </a:xfrm>
          <a:prstGeom prst="rect">
            <a:avLst/>
          </a:prstGeom>
          <a:noFill/>
        </p:spPr>
      </p:pic>
      <p:cxnSp>
        <p:nvCxnSpPr>
          <p:cNvPr id="60" name="Straight Arrow Connector 59"/>
          <p:cNvCxnSpPr>
            <a:endCxn id="71" idx="8"/>
          </p:cNvCxnSpPr>
          <p:nvPr/>
        </p:nvCxnSpPr>
        <p:spPr>
          <a:xfrm>
            <a:off x="4626254" y="2813288"/>
            <a:ext cx="785782" cy="667644"/>
          </a:xfrm>
          <a:prstGeom prst="straightConnector1">
            <a:avLst/>
          </a:prstGeom>
          <a:ln w="63500" cmpd="dbl">
            <a:solidFill>
              <a:schemeClr val="tx1"/>
            </a:solidFill>
            <a:prstDash val="sysDot"/>
            <a:tailEnd type="none"/>
          </a:ln>
          <a:effectLst/>
        </p:spPr>
        <p:style>
          <a:lnRef idx="2">
            <a:schemeClr val="accent1"/>
          </a:lnRef>
          <a:fillRef idx="0">
            <a:schemeClr val="accent1"/>
          </a:fillRef>
          <a:effectRef idx="1">
            <a:schemeClr val="accent1"/>
          </a:effectRef>
          <a:fontRef idx="minor">
            <a:schemeClr val="tx1"/>
          </a:fontRef>
        </p:style>
      </p:cxnSp>
      <p:cxnSp>
        <p:nvCxnSpPr>
          <p:cNvPr id="61" name="Straight Arrow Connector 60"/>
          <p:cNvCxnSpPr>
            <a:endCxn id="104" idx="16"/>
          </p:cNvCxnSpPr>
          <p:nvPr/>
        </p:nvCxnSpPr>
        <p:spPr>
          <a:xfrm flipV="1">
            <a:off x="6856413" y="2643161"/>
            <a:ext cx="1105097" cy="785841"/>
          </a:xfrm>
          <a:prstGeom prst="straightConnector1">
            <a:avLst/>
          </a:prstGeom>
          <a:ln w="63500" cmpd="dbl">
            <a:solidFill>
              <a:schemeClr val="tx1"/>
            </a:solidFill>
            <a:prstDash val="sysDot"/>
            <a:tailEnd type="none"/>
          </a:ln>
          <a:effectLst/>
        </p:spPr>
        <p:style>
          <a:lnRef idx="2">
            <a:schemeClr val="accent1"/>
          </a:lnRef>
          <a:fillRef idx="0">
            <a:schemeClr val="accent1"/>
          </a:fillRef>
          <a:effectRef idx="1">
            <a:schemeClr val="accent1"/>
          </a:effectRef>
          <a:fontRef idx="minor">
            <a:schemeClr val="tx1"/>
          </a:fontRef>
        </p:style>
      </p:cxnSp>
      <p:cxnSp>
        <p:nvCxnSpPr>
          <p:cNvPr id="62" name="Straight Arrow Connector 61"/>
          <p:cNvCxnSpPr/>
          <p:nvPr/>
        </p:nvCxnSpPr>
        <p:spPr>
          <a:xfrm flipV="1">
            <a:off x="3198812" y="3733800"/>
            <a:ext cx="2286000" cy="1828800"/>
          </a:xfrm>
          <a:prstGeom prst="straightConnector1">
            <a:avLst/>
          </a:prstGeom>
          <a:ln w="63500" cmpd="dbl">
            <a:solidFill>
              <a:schemeClr val="tx1"/>
            </a:solidFill>
            <a:prstDash val="sysDot"/>
            <a:tailEnd type="none"/>
          </a:ln>
          <a:effectLst/>
        </p:spPr>
        <p:style>
          <a:lnRef idx="2">
            <a:schemeClr val="accent1"/>
          </a:lnRef>
          <a:fillRef idx="0">
            <a:schemeClr val="accent1"/>
          </a:fillRef>
          <a:effectRef idx="1">
            <a:schemeClr val="accent1"/>
          </a:effectRef>
          <a:fontRef idx="minor">
            <a:schemeClr val="tx1"/>
          </a:fontRef>
        </p:style>
      </p:cxnSp>
      <p:cxnSp>
        <p:nvCxnSpPr>
          <p:cNvPr id="63" name="Straight Arrow Connector 62"/>
          <p:cNvCxnSpPr>
            <a:endCxn id="115" idx="29"/>
          </p:cNvCxnSpPr>
          <p:nvPr/>
        </p:nvCxnSpPr>
        <p:spPr>
          <a:xfrm>
            <a:off x="6856413" y="3733800"/>
            <a:ext cx="949531" cy="646694"/>
          </a:xfrm>
          <a:prstGeom prst="straightConnector1">
            <a:avLst/>
          </a:prstGeom>
          <a:ln w="63500" cmpd="dbl">
            <a:solidFill>
              <a:schemeClr val="tx1"/>
            </a:solidFill>
            <a:prstDash val="sysDot"/>
            <a:tailEnd type="none"/>
          </a:ln>
          <a:effectLst/>
        </p:spPr>
        <p:style>
          <a:lnRef idx="2">
            <a:schemeClr val="accent1"/>
          </a:lnRef>
          <a:fillRef idx="0">
            <a:schemeClr val="accent1"/>
          </a:fillRef>
          <a:effectRef idx="1">
            <a:schemeClr val="accent1"/>
          </a:effectRef>
          <a:fontRef idx="minor">
            <a:schemeClr val="tx1"/>
          </a:fontRef>
        </p:style>
      </p:cxnSp>
      <p:grpSp>
        <p:nvGrpSpPr>
          <p:cNvPr id="64" name="Group 12"/>
          <p:cNvGrpSpPr>
            <a:grpSpLocks noChangeAspect="1"/>
          </p:cNvGrpSpPr>
          <p:nvPr/>
        </p:nvGrpSpPr>
        <p:grpSpPr bwMode="auto">
          <a:xfrm>
            <a:off x="4951413" y="2819400"/>
            <a:ext cx="1906194" cy="1568076"/>
            <a:chOff x="1514" y="886"/>
            <a:chExt cx="389" cy="320"/>
          </a:xfrm>
        </p:grpSpPr>
        <p:sp>
          <p:nvSpPr>
            <p:cNvPr id="65" name="AutoShape 11"/>
            <p:cNvSpPr>
              <a:spLocks noChangeAspect="1" noChangeArrowheads="1" noTextEdit="1"/>
            </p:cNvSpPr>
            <p:nvPr/>
          </p:nvSpPr>
          <p:spPr bwMode="auto">
            <a:xfrm>
              <a:off x="1514" y="886"/>
              <a:ext cx="389" cy="3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6" name="Freeform 65"/>
            <p:cNvSpPr>
              <a:spLocks/>
            </p:cNvSpPr>
            <p:nvPr/>
          </p:nvSpPr>
          <p:spPr bwMode="auto">
            <a:xfrm>
              <a:off x="1712" y="1140"/>
              <a:ext cx="91" cy="53"/>
            </a:xfrm>
            <a:custGeom>
              <a:avLst/>
              <a:gdLst>
                <a:gd name="T0" fmla="*/ 0 w 183"/>
                <a:gd name="T1" fmla="*/ 103 h 107"/>
                <a:gd name="T2" fmla="*/ 83 w 183"/>
                <a:gd name="T3" fmla="*/ 0 h 107"/>
                <a:gd name="T4" fmla="*/ 183 w 183"/>
                <a:gd name="T5" fmla="*/ 107 h 107"/>
                <a:gd name="T6" fmla="*/ 0 w 183"/>
                <a:gd name="T7" fmla="*/ 103 h 107"/>
              </a:gdLst>
              <a:ahLst/>
              <a:cxnLst>
                <a:cxn ang="0">
                  <a:pos x="T0" y="T1"/>
                </a:cxn>
                <a:cxn ang="0">
                  <a:pos x="T2" y="T3"/>
                </a:cxn>
                <a:cxn ang="0">
                  <a:pos x="T4" y="T5"/>
                </a:cxn>
                <a:cxn ang="0">
                  <a:pos x="T6" y="T7"/>
                </a:cxn>
              </a:cxnLst>
              <a:rect l="0" t="0" r="r" b="b"/>
              <a:pathLst>
                <a:path w="183" h="107">
                  <a:moveTo>
                    <a:pt x="0" y="103"/>
                  </a:moveTo>
                  <a:lnTo>
                    <a:pt x="83" y="0"/>
                  </a:lnTo>
                  <a:lnTo>
                    <a:pt x="183" y="107"/>
                  </a:lnTo>
                  <a:lnTo>
                    <a:pt x="0" y="103"/>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7" name="Rectangle 66"/>
            <p:cNvSpPr>
              <a:spLocks noChangeArrowheads="1"/>
            </p:cNvSpPr>
            <p:nvPr/>
          </p:nvSpPr>
          <p:spPr bwMode="auto">
            <a:xfrm>
              <a:off x="1622" y="952"/>
              <a:ext cx="269" cy="188"/>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8" name="Freeform 67"/>
            <p:cNvSpPr>
              <a:spLocks/>
            </p:cNvSpPr>
            <p:nvPr/>
          </p:nvSpPr>
          <p:spPr bwMode="auto">
            <a:xfrm>
              <a:off x="1514" y="886"/>
              <a:ext cx="151" cy="309"/>
            </a:xfrm>
            <a:custGeom>
              <a:avLst/>
              <a:gdLst>
                <a:gd name="T0" fmla="*/ 175 w 302"/>
                <a:gd name="T1" fmla="*/ 298 h 618"/>
                <a:gd name="T2" fmla="*/ 28 w 302"/>
                <a:gd name="T3" fmla="*/ 270 h 618"/>
                <a:gd name="T4" fmla="*/ 175 w 302"/>
                <a:gd name="T5" fmla="*/ 204 h 618"/>
                <a:gd name="T6" fmla="*/ 28 w 302"/>
                <a:gd name="T7" fmla="*/ 176 h 618"/>
                <a:gd name="T8" fmla="*/ 175 w 302"/>
                <a:gd name="T9" fmla="*/ 173 h 618"/>
                <a:gd name="T10" fmla="*/ 175 w 302"/>
                <a:gd name="T11" fmla="*/ 165 h 618"/>
                <a:gd name="T12" fmla="*/ 182 w 302"/>
                <a:gd name="T13" fmla="*/ 141 h 618"/>
                <a:gd name="T14" fmla="*/ 200 w 302"/>
                <a:gd name="T15" fmla="*/ 115 h 618"/>
                <a:gd name="T16" fmla="*/ 226 w 302"/>
                <a:gd name="T17" fmla="*/ 97 h 618"/>
                <a:gd name="T18" fmla="*/ 250 w 302"/>
                <a:gd name="T19" fmla="*/ 91 h 618"/>
                <a:gd name="T20" fmla="*/ 302 w 302"/>
                <a:gd name="T21" fmla="*/ 90 h 618"/>
                <a:gd name="T22" fmla="*/ 302 w 302"/>
                <a:gd name="T23" fmla="*/ 22 h 618"/>
                <a:gd name="T24" fmla="*/ 301 w 302"/>
                <a:gd name="T25" fmla="*/ 14 h 618"/>
                <a:gd name="T26" fmla="*/ 297 w 302"/>
                <a:gd name="T27" fmla="*/ 6 h 618"/>
                <a:gd name="T28" fmla="*/ 288 w 302"/>
                <a:gd name="T29" fmla="*/ 1 h 618"/>
                <a:gd name="T30" fmla="*/ 280 w 302"/>
                <a:gd name="T31" fmla="*/ 0 h 618"/>
                <a:gd name="T32" fmla="*/ 24 w 302"/>
                <a:gd name="T33" fmla="*/ 0 h 618"/>
                <a:gd name="T34" fmla="*/ 14 w 302"/>
                <a:gd name="T35" fmla="*/ 1 h 618"/>
                <a:gd name="T36" fmla="*/ 7 w 302"/>
                <a:gd name="T37" fmla="*/ 6 h 618"/>
                <a:gd name="T38" fmla="*/ 1 w 302"/>
                <a:gd name="T39" fmla="*/ 14 h 618"/>
                <a:gd name="T40" fmla="*/ 0 w 302"/>
                <a:gd name="T41" fmla="*/ 22 h 618"/>
                <a:gd name="T42" fmla="*/ 0 w 302"/>
                <a:gd name="T43" fmla="*/ 596 h 618"/>
                <a:gd name="T44" fmla="*/ 1 w 302"/>
                <a:gd name="T45" fmla="*/ 604 h 618"/>
                <a:gd name="T46" fmla="*/ 7 w 302"/>
                <a:gd name="T47" fmla="*/ 611 h 618"/>
                <a:gd name="T48" fmla="*/ 14 w 302"/>
                <a:gd name="T49" fmla="*/ 616 h 618"/>
                <a:gd name="T50" fmla="*/ 24 w 302"/>
                <a:gd name="T51" fmla="*/ 618 h 618"/>
                <a:gd name="T52" fmla="*/ 280 w 302"/>
                <a:gd name="T53" fmla="*/ 618 h 618"/>
                <a:gd name="T54" fmla="*/ 288 w 302"/>
                <a:gd name="T55" fmla="*/ 616 h 618"/>
                <a:gd name="T56" fmla="*/ 297 w 302"/>
                <a:gd name="T57" fmla="*/ 611 h 618"/>
                <a:gd name="T58" fmla="*/ 301 w 302"/>
                <a:gd name="T59" fmla="*/ 604 h 618"/>
                <a:gd name="T60" fmla="*/ 302 w 302"/>
                <a:gd name="T61" fmla="*/ 596 h 618"/>
                <a:gd name="T62" fmla="*/ 258 w 302"/>
                <a:gd name="T63" fmla="*/ 544 h 618"/>
                <a:gd name="T64" fmla="*/ 250 w 302"/>
                <a:gd name="T65" fmla="*/ 543 h 618"/>
                <a:gd name="T66" fmla="*/ 226 w 302"/>
                <a:gd name="T67" fmla="*/ 537 h 618"/>
                <a:gd name="T68" fmla="*/ 200 w 302"/>
                <a:gd name="T69" fmla="*/ 519 h 618"/>
                <a:gd name="T70" fmla="*/ 182 w 302"/>
                <a:gd name="T71" fmla="*/ 493 h 618"/>
                <a:gd name="T72" fmla="*/ 175 w 302"/>
                <a:gd name="T73" fmla="*/ 470 h 6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02" h="618">
                  <a:moveTo>
                    <a:pt x="175" y="461"/>
                  </a:moveTo>
                  <a:lnTo>
                    <a:pt x="175" y="298"/>
                  </a:lnTo>
                  <a:lnTo>
                    <a:pt x="28" y="298"/>
                  </a:lnTo>
                  <a:lnTo>
                    <a:pt x="28" y="270"/>
                  </a:lnTo>
                  <a:lnTo>
                    <a:pt x="175" y="270"/>
                  </a:lnTo>
                  <a:lnTo>
                    <a:pt x="175" y="204"/>
                  </a:lnTo>
                  <a:lnTo>
                    <a:pt x="28" y="204"/>
                  </a:lnTo>
                  <a:lnTo>
                    <a:pt x="28" y="176"/>
                  </a:lnTo>
                  <a:lnTo>
                    <a:pt x="175" y="176"/>
                  </a:lnTo>
                  <a:lnTo>
                    <a:pt x="175" y="173"/>
                  </a:lnTo>
                  <a:lnTo>
                    <a:pt x="175" y="173"/>
                  </a:lnTo>
                  <a:lnTo>
                    <a:pt x="175" y="165"/>
                  </a:lnTo>
                  <a:lnTo>
                    <a:pt x="176" y="157"/>
                  </a:lnTo>
                  <a:lnTo>
                    <a:pt x="182" y="141"/>
                  </a:lnTo>
                  <a:lnTo>
                    <a:pt x="189" y="127"/>
                  </a:lnTo>
                  <a:lnTo>
                    <a:pt x="200" y="115"/>
                  </a:lnTo>
                  <a:lnTo>
                    <a:pt x="211" y="105"/>
                  </a:lnTo>
                  <a:lnTo>
                    <a:pt x="226" y="97"/>
                  </a:lnTo>
                  <a:lnTo>
                    <a:pt x="241" y="93"/>
                  </a:lnTo>
                  <a:lnTo>
                    <a:pt x="250" y="91"/>
                  </a:lnTo>
                  <a:lnTo>
                    <a:pt x="258" y="90"/>
                  </a:lnTo>
                  <a:lnTo>
                    <a:pt x="302" y="90"/>
                  </a:lnTo>
                  <a:lnTo>
                    <a:pt x="302" y="22"/>
                  </a:lnTo>
                  <a:lnTo>
                    <a:pt x="302" y="22"/>
                  </a:lnTo>
                  <a:lnTo>
                    <a:pt x="302" y="18"/>
                  </a:lnTo>
                  <a:lnTo>
                    <a:pt x="301" y="14"/>
                  </a:lnTo>
                  <a:lnTo>
                    <a:pt x="300" y="10"/>
                  </a:lnTo>
                  <a:lnTo>
                    <a:pt x="297" y="6"/>
                  </a:lnTo>
                  <a:lnTo>
                    <a:pt x="293" y="3"/>
                  </a:lnTo>
                  <a:lnTo>
                    <a:pt x="288" y="1"/>
                  </a:lnTo>
                  <a:lnTo>
                    <a:pt x="284" y="0"/>
                  </a:lnTo>
                  <a:lnTo>
                    <a:pt x="280" y="0"/>
                  </a:lnTo>
                  <a:lnTo>
                    <a:pt x="24" y="0"/>
                  </a:lnTo>
                  <a:lnTo>
                    <a:pt x="24" y="0"/>
                  </a:lnTo>
                  <a:lnTo>
                    <a:pt x="18" y="0"/>
                  </a:lnTo>
                  <a:lnTo>
                    <a:pt x="14" y="1"/>
                  </a:lnTo>
                  <a:lnTo>
                    <a:pt x="11" y="3"/>
                  </a:lnTo>
                  <a:lnTo>
                    <a:pt x="7" y="6"/>
                  </a:lnTo>
                  <a:lnTo>
                    <a:pt x="4" y="10"/>
                  </a:lnTo>
                  <a:lnTo>
                    <a:pt x="1" y="14"/>
                  </a:lnTo>
                  <a:lnTo>
                    <a:pt x="0" y="18"/>
                  </a:lnTo>
                  <a:lnTo>
                    <a:pt x="0" y="22"/>
                  </a:lnTo>
                  <a:lnTo>
                    <a:pt x="0" y="596"/>
                  </a:lnTo>
                  <a:lnTo>
                    <a:pt x="0" y="596"/>
                  </a:lnTo>
                  <a:lnTo>
                    <a:pt x="0" y="600"/>
                  </a:lnTo>
                  <a:lnTo>
                    <a:pt x="1" y="604"/>
                  </a:lnTo>
                  <a:lnTo>
                    <a:pt x="4" y="608"/>
                  </a:lnTo>
                  <a:lnTo>
                    <a:pt x="7" y="611"/>
                  </a:lnTo>
                  <a:lnTo>
                    <a:pt x="11" y="614"/>
                  </a:lnTo>
                  <a:lnTo>
                    <a:pt x="14" y="616"/>
                  </a:lnTo>
                  <a:lnTo>
                    <a:pt x="18" y="618"/>
                  </a:lnTo>
                  <a:lnTo>
                    <a:pt x="24" y="618"/>
                  </a:lnTo>
                  <a:lnTo>
                    <a:pt x="280" y="618"/>
                  </a:lnTo>
                  <a:lnTo>
                    <a:pt x="280" y="618"/>
                  </a:lnTo>
                  <a:lnTo>
                    <a:pt x="284" y="618"/>
                  </a:lnTo>
                  <a:lnTo>
                    <a:pt x="288" y="616"/>
                  </a:lnTo>
                  <a:lnTo>
                    <a:pt x="293" y="614"/>
                  </a:lnTo>
                  <a:lnTo>
                    <a:pt x="297" y="611"/>
                  </a:lnTo>
                  <a:lnTo>
                    <a:pt x="300" y="608"/>
                  </a:lnTo>
                  <a:lnTo>
                    <a:pt x="301" y="604"/>
                  </a:lnTo>
                  <a:lnTo>
                    <a:pt x="302" y="600"/>
                  </a:lnTo>
                  <a:lnTo>
                    <a:pt x="302" y="596"/>
                  </a:lnTo>
                  <a:lnTo>
                    <a:pt x="302" y="544"/>
                  </a:lnTo>
                  <a:lnTo>
                    <a:pt x="258" y="544"/>
                  </a:lnTo>
                  <a:lnTo>
                    <a:pt x="258" y="544"/>
                  </a:lnTo>
                  <a:lnTo>
                    <a:pt x="250" y="543"/>
                  </a:lnTo>
                  <a:lnTo>
                    <a:pt x="241" y="542"/>
                  </a:lnTo>
                  <a:lnTo>
                    <a:pt x="226" y="537"/>
                  </a:lnTo>
                  <a:lnTo>
                    <a:pt x="211" y="529"/>
                  </a:lnTo>
                  <a:lnTo>
                    <a:pt x="200" y="519"/>
                  </a:lnTo>
                  <a:lnTo>
                    <a:pt x="189" y="507"/>
                  </a:lnTo>
                  <a:lnTo>
                    <a:pt x="182" y="493"/>
                  </a:lnTo>
                  <a:lnTo>
                    <a:pt x="176" y="478"/>
                  </a:lnTo>
                  <a:lnTo>
                    <a:pt x="175" y="470"/>
                  </a:lnTo>
                  <a:lnTo>
                    <a:pt x="175" y="461"/>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9" name="Freeform 68"/>
            <p:cNvSpPr>
              <a:spLocks/>
            </p:cNvSpPr>
            <p:nvPr/>
          </p:nvSpPr>
          <p:spPr bwMode="auto">
            <a:xfrm>
              <a:off x="1579" y="1069"/>
              <a:ext cx="22" cy="21"/>
            </a:xfrm>
            <a:custGeom>
              <a:avLst/>
              <a:gdLst>
                <a:gd name="T0" fmla="*/ 21 w 43"/>
                <a:gd name="T1" fmla="*/ 43 h 43"/>
                <a:gd name="T2" fmla="*/ 21 w 43"/>
                <a:gd name="T3" fmla="*/ 43 h 43"/>
                <a:gd name="T4" fmla="*/ 17 w 43"/>
                <a:gd name="T5" fmla="*/ 43 h 43"/>
                <a:gd name="T6" fmla="*/ 13 w 43"/>
                <a:gd name="T7" fmla="*/ 41 h 43"/>
                <a:gd name="T8" fmla="*/ 6 w 43"/>
                <a:gd name="T9" fmla="*/ 37 h 43"/>
                <a:gd name="T10" fmla="*/ 2 w 43"/>
                <a:gd name="T11" fmla="*/ 30 h 43"/>
                <a:gd name="T12" fmla="*/ 0 w 43"/>
                <a:gd name="T13" fmla="*/ 26 h 43"/>
                <a:gd name="T14" fmla="*/ 0 w 43"/>
                <a:gd name="T15" fmla="*/ 22 h 43"/>
                <a:gd name="T16" fmla="*/ 0 w 43"/>
                <a:gd name="T17" fmla="*/ 22 h 43"/>
                <a:gd name="T18" fmla="*/ 0 w 43"/>
                <a:gd name="T19" fmla="*/ 18 h 43"/>
                <a:gd name="T20" fmla="*/ 2 w 43"/>
                <a:gd name="T21" fmla="*/ 14 h 43"/>
                <a:gd name="T22" fmla="*/ 6 w 43"/>
                <a:gd name="T23" fmla="*/ 7 h 43"/>
                <a:gd name="T24" fmla="*/ 13 w 43"/>
                <a:gd name="T25" fmla="*/ 2 h 43"/>
                <a:gd name="T26" fmla="*/ 17 w 43"/>
                <a:gd name="T27" fmla="*/ 1 h 43"/>
                <a:gd name="T28" fmla="*/ 21 w 43"/>
                <a:gd name="T29" fmla="*/ 0 h 43"/>
                <a:gd name="T30" fmla="*/ 21 w 43"/>
                <a:gd name="T31" fmla="*/ 0 h 43"/>
                <a:gd name="T32" fmla="*/ 25 w 43"/>
                <a:gd name="T33" fmla="*/ 1 h 43"/>
                <a:gd name="T34" fmla="*/ 29 w 43"/>
                <a:gd name="T35" fmla="*/ 2 h 43"/>
                <a:gd name="T36" fmla="*/ 36 w 43"/>
                <a:gd name="T37" fmla="*/ 7 h 43"/>
                <a:gd name="T38" fmla="*/ 42 w 43"/>
                <a:gd name="T39" fmla="*/ 14 h 43"/>
                <a:gd name="T40" fmla="*/ 42 w 43"/>
                <a:gd name="T41" fmla="*/ 18 h 43"/>
                <a:gd name="T42" fmla="*/ 43 w 43"/>
                <a:gd name="T43" fmla="*/ 22 h 43"/>
                <a:gd name="T44" fmla="*/ 43 w 43"/>
                <a:gd name="T45" fmla="*/ 22 h 43"/>
                <a:gd name="T46" fmla="*/ 42 w 43"/>
                <a:gd name="T47" fmla="*/ 26 h 43"/>
                <a:gd name="T48" fmla="*/ 42 w 43"/>
                <a:gd name="T49" fmla="*/ 30 h 43"/>
                <a:gd name="T50" fmla="*/ 36 w 43"/>
                <a:gd name="T51" fmla="*/ 37 h 43"/>
                <a:gd name="T52" fmla="*/ 29 w 43"/>
                <a:gd name="T53" fmla="*/ 41 h 43"/>
                <a:gd name="T54" fmla="*/ 25 w 43"/>
                <a:gd name="T55" fmla="*/ 43 h 43"/>
                <a:gd name="T56" fmla="*/ 21 w 43"/>
                <a:gd name="T57" fmla="*/ 43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43" h="43">
                  <a:moveTo>
                    <a:pt x="21" y="43"/>
                  </a:moveTo>
                  <a:lnTo>
                    <a:pt x="21" y="43"/>
                  </a:lnTo>
                  <a:lnTo>
                    <a:pt x="17" y="43"/>
                  </a:lnTo>
                  <a:lnTo>
                    <a:pt x="13" y="41"/>
                  </a:lnTo>
                  <a:lnTo>
                    <a:pt x="6" y="37"/>
                  </a:lnTo>
                  <a:lnTo>
                    <a:pt x="2" y="30"/>
                  </a:lnTo>
                  <a:lnTo>
                    <a:pt x="0" y="26"/>
                  </a:lnTo>
                  <a:lnTo>
                    <a:pt x="0" y="22"/>
                  </a:lnTo>
                  <a:lnTo>
                    <a:pt x="0" y="22"/>
                  </a:lnTo>
                  <a:lnTo>
                    <a:pt x="0" y="18"/>
                  </a:lnTo>
                  <a:lnTo>
                    <a:pt x="2" y="14"/>
                  </a:lnTo>
                  <a:lnTo>
                    <a:pt x="6" y="7"/>
                  </a:lnTo>
                  <a:lnTo>
                    <a:pt x="13" y="2"/>
                  </a:lnTo>
                  <a:lnTo>
                    <a:pt x="17" y="1"/>
                  </a:lnTo>
                  <a:lnTo>
                    <a:pt x="21" y="0"/>
                  </a:lnTo>
                  <a:lnTo>
                    <a:pt x="21" y="0"/>
                  </a:lnTo>
                  <a:lnTo>
                    <a:pt x="25" y="1"/>
                  </a:lnTo>
                  <a:lnTo>
                    <a:pt x="29" y="2"/>
                  </a:lnTo>
                  <a:lnTo>
                    <a:pt x="36" y="7"/>
                  </a:lnTo>
                  <a:lnTo>
                    <a:pt x="42" y="14"/>
                  </a:lnTo>
                  <a:lnTo>
                    <a:pt x="42" y="18"/>
                  </a:lnTo>
                  <a:lnTo>
                    <a:pt x="43" y="22"/>
                  </a:lnTo>
                  <a:lnTo>
                    <a:pt x="43" y="22"/>
                  </a:lnTo>
                  <a:lnTo>
                    <a:pt x="42" y="26"/>
                  </a:lnTo>
                  <a:lnTo>
                    <a:pt x="42" y="30"/>
                  </a:lnTo>
                  <a:lnTo>
                    <a:pt x="36" y="37"/>
                  </a:lnTo>
                  <a:lnTo>
                    <a:pt x="29" y="41"/>
                  </a:lnTo>
                  <a:lnTo>
                    <a:pt x="25" y="43"/>
                  </a:lnTo>
                  <a:lnTo>
                    <a:pt x="21" y="43"/>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0" name="Freeform 69"/>
            <p:cNvSpPr>
              <a:spLocks noEditPoints="1"/>
            </p:cNvSpPr>
            <p:nvPr/>
          </p:nvSpPr>
          <p:spPr bwMode="auto">
            <a:xfrm>
              <a:off x="1608" y="938"/>
              <a:ext cx="295" cy="268"/>
            </a:xfrm>
            <a:custGeom>
              <a:avLst/>
              <a:gdLst>
                <a:gd name="T0" fmla="*/ 69 w 589"/>
                <a:gd name="T1" fmla="*/ 0 h 536"/>
                <a:gd name="T2" fmla="*/ 40 w 589"/>
                <a:gd name="T3" fmla="*/ 7 h 536"/>
                <a:gd name="T4" fmla="*/ 18 w 589"/>
                <a:gd name="T5" fmla="*/ 23 h 536"/>
                <a:gd name="T6" fmla="*/ 11 w 589"/>
                <a:gd name="T7" fmla="*/ 33 h 536"/>
                <a:gd name="T8" fmla="*/ 0 w 589"/>
                <a:gd name="T9" fmla="*/ 69 h 536"/>
                <a:gd name="T10" fmla="*/ 0 w 589"/>
                <a:gd name="T11" fmla="*/ 166 h 536"/>
                <a:gd name="T12" fmla="*/ 0 w 589"/>
                <a:gd name="T13" fmla="*/ 357 h 536"/>
                <a:gd name="T14" fmla="*/ 12 w 589"/>
                <a:gd name="T15" fmla="*/ 396 h 536"/>
                <a:gd name="T16" fmla="*/ 43 w 589"/>
                <a:gd name="T17" fmla="*/ 421 h 536"/>
                <a:gd name="T18" fmla="*/ 113 w 589"/>
                <a:gd name="T19" fmla="*/ 427 h 536"/>
                <a:gd name="T20" fmla="*/ 235 w 589"/>
                <a:gd name="T21" fmla="*/ 427 h 536"/>
                <a:gd name="T22" fmla="*/ 206 w 589"/>
                <a:gd name="T23" fmla="*/ 463 h 536"/>
                <a:gd name="T24" fmla="*/ 190 w 589"/>
                <a:gd name="T25" fmla="*/ 497 h 536"/>
                <a:gd name="T26" fmla="*/ 192 w 589"/>
                <a:gd name="T27" fmla="*/ 517 h 536"/>
                <a:gd name="T28" fmla="*/ 198 w 589"/>
                <a:gd name="T29" fmla="*/ 525 h 536"/>
                <a:gd name="T30" fmla="*/ 219 w 589"/>
                <a:gd name="T31" fmla="*/ 535 h 536"/>
                <a:gd name="T32" fmla="*/ 299 w 589"/>
                <a:gd name="T33" fmla="*/ 536 h 536"/>
                <a:gd name="T34" fmla="*/ 370 w 589"/>
                <a:gd name="T35" fmla="*/ 535 h 536"/>
                <a:gd name="T36" fmla="*/ 389 w 589"/>
                <a:gd name="T37" fmla="*/ 525 h 536"/>
                <a:gd name="T38" fmla="*/ 396 w 589"/>
                <a:gd name="T39" fmla="*/ 517 h 536"/>
                <a:gd name="T40" fmla="*/ 398 w 589"/>
                <a:gd name="T41" fmla="*/ 497 h 536"/>
                <a:gd name="T42" fmla="*/ 382 w 589"/>
                <a:gd name="T43" fmla="*/ 463 h 536"/>
                <a:gd name="T44" fmla="*/ 353 w 589"/>
                <a:gd name="T45" fmla="*/ 427 h 536"/>
                <a:gd name="T46" fmla="*/ 520 w 589"/>
                <a:gd name="T47" fmla="*/ 427 h 536"/>
                <a:gd name="T48" fmla="*/ 558 w 589"/>
                <a:gd name="T49" fmla="*/ 414 h 536"/>
                <a:gd name="T50" fmla="*/ 583 w 589"/>
                <a:gd name="T51" fmla="*/ 384 h 536"/>
                <a:gd name="T52" fmla="*/ 589 w 589"/>
                <a:gd name="T53" fmla="*/ 69 h 536"/>
                <a:gd name="T54" fmla="*/ 583 w 589"/>
                <a:gd name="T55" fmla="*/ 43 h 536"/>
                <a:gd name="T56" fmla="*/ 558 w 589"/>
                <a:gd name="T57" fmla="*/ 12 h 536"/>
                <a:gd name="T58" fmla="*/ 520 w 589"/>
                <a:gd name="T59" fmla="*/ 0 h 536"/>
                <a:gd name="T60" fmla="*/ 62 w 589"/>
                <a:gd name="T61" fmla="*/ 389 h 536"/>
                <a:gd name="T62" fmla="*/ 45 w 589"/>
                <a:gd name="T63" fmla="*/ 379 h 536"/>
                <a:gd name="T64" fmla="*/ 37 w 589"/>
                <a:gd name="T65" fmla="*/ 363 h 536"/>
                <a:gd name="T66" fmla="*/ 36 w 589"/>
                <a:gd name="T67" fmla="*/ 166 h 536"/>
                <a:gd name="T68" fmla="*/ 36 w 589"/>
                <a:gd name="T69" fmla="*/ 69 h 536"/>
                <a:gd name="T70" fmla="*/ 38 w 589"/>
                <a:gd name="T71" fmla="*/ 57 h 536"/>
                <a:gd name="T72" fmla="*/ 51 w 589"/>
                <a:gd name="T73" fmla="*/ 43 h 536"/>
                <a:gd name="T74" fmla="*/ 69 w 589"/>
                <a:gd name="T75" fmla="*/ 37 h 536"/>
                <a:gd name="T76" fmla="*/ 520 w 589"/>
                <a:gd name="T77" fmla="*/ 37 h 536"/>
                <a:gd name="T78" fmla="*/ 538 w 589"/>
                <a:gd name="T79" fmla="*/ 43 h 536"/>
                <a:gd name="T80" fmla="*/ 549 w 589"/>
                <a:gd name="T81" fmla="*/ 57 h 536"/>
                <a:gd name="T82" fmla="*/ 552 w 589"/>
                <a:gd name="T83" fmla="*/ 357 h 536"/>
                <a:gd name="T84" fmla="*/ 549 w 589"/>
                <a:gd name="T85" fmla="*/ 370 h 536"/>
                <a:gd name="T86" fmla="*/ 538 w 589"/>
                <a:gd name="T87" fmla="*/ 384 h 536"/>
                <a:gd name="T88" fmla="*/ 520 w 589"/>
                <a:gd name="T89" fmla="*/ 389 h 536"/>
                <a:gd name="T90" fmla="*/ 362 w 589"/>
                <a:gd name="T91" fmla="*/ 500 h 536"/>
                <a:gd name="T92" fmla="*/ 299 w 589"/>
                <a:gd name="T93" fmla="*/ 500 h 536"/>
                <a:gd name="T94" fmla="*/ 233 w 589"/>
                <a:gd name="T95" fmla="*/ 500 h 536"/>
                <a:gd name="T96" fmla="*/ 233 w 589"/>
                <a:gd name="T97" fmla="*/ 489 h 536"/>
                <a:gd name="T98" fmla="*/ 263 w 589"/>
                <a:gd name="T99" fmla="*/ 450 h 536"/>
                <a:gd name="T100" fmla="*/ 306 w 589"/>
                <a:gd name="T101" fmla="*/ 427 h 536"/>
                <a:gd name="T102" fmla="*/ 345 w 589"/>
                <a:gd name="T103" fmla="*/ 475 h 5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589" h="536">
                  <a:moveTo>
                    <a:pt x="520" y="0"/>
                  </a:moveTo>
                  <a:lnTo>
                    <a:pt x="113" y="0"/>
                  </a:lnTo>
                  <a:lnTo>
                    <a:pt x="69" y="0"/>
                  </a:lnTo>
                  <a:lnTo>
                    <a:pt x="69" y="0"/>
                  </a:lnTo>
                  <a:lnTo>
                    <a:pt x="54" y="1"/>
                  </a:lnTo>
                  <a:lnTo>
                    <a:pt x="40" y="7"/>
                  </a:lnTo>
                  <a:lnTo>
                    <a:pt x="27" y="14"/>
                  </a:lnTo>
                  <a:lnTo>
                    <a:pt x="18" y="23"/>
                  </a:lnTo>
                  <a:lnTo>
                    <a:pt x="18" y="23"/>
                  </a:lnTo>
                  <a:lnTo>
                    <a:pt x="18" y="23"/>
                  </a:lnTo>
                  <a:lnTo>
                    <a:pt x="18" y="23"/>
                  </a:lnTo>
                  <a:lnTo>
                    <a:pt x="11" y="33"/>
                  </a:lnTo>
                  <a:lnTo>
                    <a:pt x="4" y="44"/>
                  </a:lnTo>
                  <a:lnTo>
                    <a:pt x="1" y="57"/>
                  </a:lnTo>
                  <a:lnTo>
                    <a:pt x="0" y="69"/>
                  </a:lnTo>
                  <a:lnTo>
                    <a:pt x="0" y="72"/>
                  </a:lnTo>
                  <a:lnTo>
                    <a:pt x="0" y="100"/>
                  </a:lnTo>
                  <a:lnTo>
                    <a:pt x="0" y="166"/>
                  </a:lnTo>
                  <a:lnTo>
                    <a:pt x="0" y="194"/>
                  </a:lnTo>
                  <a:lnTo>
                    <a:pt x="0" y="357"/>
                  </a:lnTo>
                  <a:lnTo>
                    <a:pt x="0" y="357"/>
                  </a:lnTo>
                  <a:lnTo>
                    <a:pt x="1" y="371"/>
                  </a:lnTo>
                  <a:lnTo>
                    <a:pt x="5" y="384"/>
                  </a:lnTo>
                  <a:lnTo>
                    <a:pt x="12" y="396"/>
                  </a:lnTo>
                  <a:lnTo>
                    <a:pt x="20" y="406"/>
                  </a:lnTo>
                  <a:lnTo>
                    <a:pt x="30" y="414"/>
                  </a:lnTo>
                  <a:lnTo>
                    <a:pt x="43" y="421"/>
                  </a:lnTo>
                  <a:lnTo>
                    <a:pt x="55" y="425"/>
                  </a:lnTo>
                  <a:lnTo>
                    <a:pt x="69" y="427"/>
                  </a:lnTo>
                  <a:lnTo>
                    <a:pt x="113" y="427"/>
                  </a:lnTo>
                  <a:lnTo>
                    <a:pt x="235" y="427"/>
                  </a:lnTo>
                  <a:lnTo>
                    <a:pt x="235" y="427"/>
                  </a:lnTo>
                  <a:lnTo>
                    <a:pt x="235" y="427"/>
                  </a:lnTo>
                  <a:lnTo>
                    <a:pt x="235" y="427"/>
                  </a:lnTo>
                  <a:lnTo>
                    <a:pt x="215" y="451"/>
                  </a:lnTo>
                  <a:lnTo>
                    <a:pt x="206" y="463"/>
                  </a:lnTo>
                  <a:lnTo>
                    <a:pt x="199" y="475"/>
                  </a:lnTo>
                  <a:lnTo>
                    <a:pt x="194" y="486"/>
                  </a:lnTo>
                  <a:lnTo>
                    <a:pt x="190" y="497"/>
                  </a:lnTo>
                  <a:lnTo>
                    <a:pt x="190" y="507"/>
                  </a:lnTo>
                  <a:lnTo>
                    <a:pt x="191" y="512"/>
                  </a:lnTo>
                  <a:lnTo>
                    <a:pt x="192" y="517"/>
                  </a:lnTo>
                  <a:lnTo>
                    <a:pt x="192" y="517"/>
                  </a:lnTo>
                  <a:lnTo>
                    <a:pt x="195" y="521"/>
                  </a:lnTo>
                  <a:lnTo>
                    <a:pt x="198" y="525"/>
                  </a:lnTo>
                  <a:lnTo>
                    <a:pt x="202" y="529"/>
                  </a:lnTo>
                  <a:lnTo>
                    <a:pt x="206" y="532"/>
                  </a:lnTo>
                  <a:lnTo>
                    <a:pt x="219" y="535"/>
                  </a:lnTo>
                  <a:lnTo>
                    <a:pt x="233" y="536"/>
                  </a:lnTo>
                  <a:lnTo>
                    <a:pt x="288" y="536"/>
                  </a:lnTo>
                  <a:lnTo>
                    <a:pt x="299" y="536"/>
                  </a:lnTo>
                  <a:lnTo>
                    <a:pt x="356" y="536"/>
                  </a:lnTo>
                  <a:lnTo>
                    <a:pt x="356" y="536"/>
                  </a:lnTo>
                  <a:lnTo>
                    <a:pt x="370" y="535"/>
                  </a:lnTo>
                  <a:lnTo>
                    <a:pt x="381" y="532"/>
                  </a:lnTo>
                  <a:lnTo>
                    <a:pt x="387" y="529"/>
                  </a:lnTo>
                  <a:lnTo>
                    <a:pt x="389" y="525"/>
                  </a:lnTo>
                  <a:lnTo>
                    <a:pt x="393" y="521"/>
                  </a:lnTo>
                  <a:lnTo>
                    <a:pt x="396" y="517"/>
                  </a:lnTo>
                  <a:lnTo>
                    <a:pt x="396" y="517"/>
                  </a:lnTo>
                  <a:lnTo>
                    <a:pt x="398" y="512"/>
                  </a:lnTo>
                  <a:lnTo>
                    <a:pt x="399" y="507"/>
                  </a:lnTo>
                  <a:lnTo>
                    <a:pt x="398" y="497"/>
                  </a:lnTo>
                  <a:lnTo>
                    <a:pt x="395" y="486"/>
                  </a:lnTo>
                  <a:lnTo>
                    <a:pt x="389" y="475"/>
                  </a:lnTo>
                  <a:lnTo>
                    <a:pt x="382" y="463"/>
                  </a:lnTo>
                  <a:lnTo>
                    <a:pt x="374" y="451"/>
                  </a:lnTo>
                  <a:lnTo>
                    <a:pt x="353" y="427"/>
                  </a:lnTo>
                  <a:lnTo>
                    <a:pt x="353" y="427"/>
                  </a:lnTo>
                  <a:lnTo>
                    <a:pt x="353" y="427"/>
                  </a:lnTo>
                  <a:lnTo>
                    <a:pt x="520" y="427"/>
                  </a:lnTo>
                  <a:lnTo>
                    <a:pt x="520" y="427"/>
                  </a:lnTo>
                  <a:lnTo>
                    <a:pt x="534" y="425"/>
                  </a:lnTo>
                  <a:lnTo>
                    <a:pt x="546" y="421"/>
                  </a:lnTo>
                  <a:lnTo>
                    <a:pt x="558" y="414"/>
                  </a:lnTo>
                  <a:lnTo>
                    <a:pt x="568" y="406"/>
                  </a:lnTo>
                  <a:lnTo>
                    <a:pt x="577" y="396"/>
                  </a:lnTo>
                  <a:lnTo>
                    <a:pt x="583" y="384"/>
                  </a:lnTo>
                  <a:lnTo>
                    <a:pt x="588" y="371"/>
                  </a:lnTo>
                  <a:lnTo>
                    <a:pt x="589" y="357"/>
                  </a:lnTo>
                  <a:lnTo>
                    <a:pt x="589" y="69"/>
                  </a:lnTo>
                  <a:lnTo>
                    <a:pt x="589" y="69"/>
                  </a:lnTo>
                  <a:lnTo>
                    <a:pt x="588" y="55"/>
                  </a:lnTo>
                  <a:lnTo>
                    <a:pt x="583" y="43"/>
                  </a:lnTo>
                  <a:lnTo>
                    <a:pt x="577" y="30"/>
                  </a:lnTo>
                  <a:lnTo>
                    <a:pt x="568" y="21"/>
                  </a:lnTo>
                  <a:lnTo>
                    <a:pt x="558" y="12"/>
                  </a:lnTo>
                  <a:lnTo>
                    <a:pt x="546" y="5"/>
                  </a:lnTo>
                  <a:lnTo>
                    <a:pt x="534" y="1"/>
                  </a:lnTo>
                  <a:lnTo>
                    <a:pt x="520" y="0"/>
                  </a:lnTo>
                  <a:close/>
                  <a:moveTo>
                    <a:pt x="69" y="389"/>
                  </a:moveTo>
                  <a:lnTo>
                    <a:pt x="69" y="389"/>
                  </a:lnTo>
                  <a:lnTo>
                    <a:pt x="62" y="389"/>
                  </a:lnTo>
                  <a:lnTo>
                    <a:pt x="56" y="386"/>
                  </a:lnTo>
                  <a:lnTo>
                    <a:pt x="51" y="384"/>
                  </a:lnTo>
                  <a:lnTo>
                    <a:pt x="45" y="379"/>
                  </a:lnTo>
                  <a:lnTo>
                    <a:pt x="41" y="375"/>
                  </a:lnTo>
                  <a:lnTo>
                    <a:pt x="38" y="370"/>
                  </a:lnTo>
                  <a:lnTo>
                    <a:pt x="37" y="363"/>
                  </a:lnTo>
                  <a:lnTo>
                    <a:pt x="36" y="357"/>
                  </a:lnTo>
                  <a:lnTo>
                    <a:pt x="36" y="194"/>
                  </a:lnTo>
                  <a:lnTo>
                    <a:pt x="36" y="166"/>
                  </a:lnTo>
                  <a:lnTo>
                    <a:pt x="36" y="100"/>
                  </a:lnTo>
                  <a:lnTo>
                    <a:pt x="36" y="72"/>
                  </a:lnTo>
                  <a:lnTo>
                    <a:pt x="36" y="69"/>
                  </a:lnTo>
                  <a:lnTo>
                    <a:pt x="36" y="69"/>
                  </a:lnTo>
                  <a:lnTo>
                    <a:pt x="37" y="62"/>
                  </a:lnTo>
                  <a:lnTo>
                    <a:pt x="38" y="57"/>
                  </a:lnTo>
                  <a:lnTo>
                    <a:pt x="41" y="51"/>
                  </a:lnTo>
                  <a:lnTo>
                    <a:pt x="45" y="46"/>
                  </a:lnTo>
                  <a:lnTo>
                    <a:pt x="51" y="43"/>
                  </a:lnTo>
                  <a:lnTo>
                    <a:pt x="56" y="39"/>
                  </a:lnTo>
                  <a:lnTo>
                    <a:pt x="62" y="37"/>
                  </a:lnTo>
                  <a:lnTo>
                    <a:pt x="69" y="37"/>
                  </a:lnTo>
                  <a:lnTo>
                    <a:pt x="113" y="37"/>
                  </a:lnTo>
                  <a:lnTo>
                    <a:pt x="520" y="37"/>
                  </a:lnTo>
                  <a:lnTo>
                    <a:pt x="520" y="37"/>
                  </a:lnTo>
                  <a:lnTo>
                    <a:pt x="527" y="37"/>
                  </a:lnTo>
                  <a:lnTo>
                    <a:pt x="532" y="39"/>
                  </a:lnTo>
                  <a:lnTo>
                    <a:pt x="538" y="43"/>
                  </a:lnTo>
                  <a:lnTo>
                    <a:pt x="542" y="46"/>
                  </a:lnTo>
                  <a:lnTo>
                    <a:pt x="546" y="51"/>
                  </a:lnTo>
                  <a:lnTo>
                    <a:pt x="549" y="57"/>
                  </a:lnTo>
                  <a:lnTo>
                    <a:pt x="552" y="62"/>
                  </a:lnTo>
                  <a:lnTo>
                    <a:pt x="552" y="69"/>
                  </a:lnTo>
                  <a:lnTo>
                    <a:pt x="552" y="357"/>
                  </a:lnTo>
                  <a:lnTo>
                    <a:pt x="552" y="357"/>
                  </a:lnTo>
                  <a:lnTo>
                    <a:pt x="552" y="363"/>
                  </a:lnTo>
                  <a:lnTo>
                    <a:pt x="549" y="370"/>
                  </a:lnTo>
                  <a:lnTo>
                    <a:pt x="546" y="375"/>
                  </a:lnTo>
                  <a:lnTo>
                    <a:pt x="542" y="379"/>
                  </a:lnTo>
                  <a:lnTo>
                    <a:pt x="538" y="384"/>
                  </a:lnTo>
                  <a:lnTo>
                    <a:pt x="532" y="386"/>
                  </a:lnTo>
                  <a:lnTo>
                    <a:pt x="527" y="389"/>
                  </a:lnTo>
                  <a:lnTo>
                    <a:pt x="520" y="389"/>
                  </a:lnTo>
                  <a:lnTo>
                    <a:pt x="113" y="389"/>
                  </a:lnTo>
                  <a:lnTo>
                    <a:pt x="69" y="389"/>
                  </a:lnTo>
                  <a:close/>
                  <a:moveTo>
                    <a:pt x="362" y="500"/>
                  </a:moveTo>
                  <a:lnTo>
                    <a:pt x="362" y="500"/>
                  </a:lnTo>
                  <a:lnTo>
                    <a:pt x="356" y="500"/>
                  </a:lnTo>
                  <a:lnTo>
                    <a:pt x="299" y="500"/>
                  </a:lnTo>
                  <a:lnTo>
                    <a:pt x="288" y="500"/>
                  </a:lnTo>
                  <a:lnTo>
                    <a:pt x="233" y="500"/>
                  </a:lnTo>
                  <a:lnTo>
                    <a:pt x="233" y="500"/>
                  </a:lnTo>
                  <a:lnTo>
                    <a:pt x="227" y="500"/>
                  </a:lnTo>
                  <a:lnTo>
                    <a:pt x="227" y="500"/>
                  </a:lnTo>
                  <a:lnTo>
                    <a:pt x="233" y="489"/>
                  </a:lnTo>
                  <a:lnTo>
                    <a:pt x="242" y="475"/>
                  </a:lnTo>
                  <a:lnTo>
                    <a:pt x="263" y="450"/>
                  </a:lnTo>
                  <a:lnTo>
                    <a:pt x="263" y="450"/>
                  </a:lnTo>
                  <a:lnTo>
                    <a:pt x="283" y="427"/>
                  </a:lnTo>
                  <a:lnTo>
                    <a:pt x="306" y="427"/>
                  </a:lnTo>
                  <a:lnTo>
                    <a:pt x="306" y="427"/>
                  </a:lnTo>
                  <a:lnTo>
                    <a:pt x="326" y="450"/>
                  </a:lnTo>
                  <a:lnTo>
                    <a:pt x="326" y="450"/>
                  </a:lnTo>
                  <a:lnTo>
                    <a:pt x="345" y="475"/>
                  </a:lnTo>
                  <a:lnTo>
                    <a:pt x="355" y="489"/>
                  </a:lnTo>
                  <a:lnTo>
                    <a:pt x="362" y="500"/>
                  </a:lnTo>
                  <a:close/>
                </a:path>
              </a:pathLst>
            </a:custGeom>
            <a:solidFill>
              <a:srgbClr val="828282"/>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1" name="Freeform 70"/>
            <p:cNvSpPr>
              <a:spLocks/>
            </p:cNvSpPr>
            <p:nvPr/>
          </p:nvSpPr>
          <p:spPr bwMode="auto">
            <a:xfrm>
              <a:off x="1608" y="938"/>
              <a:ext cx="295" cy="268"/>
            </a:xfrm>
            <a:custGeom>
              <a:avLst/>
              <a:gdLst>
                <a:gd name="T0" fmla="*/ 113 w 589"/>
                <a:gd name="T1" fmla="*/ 0 h 536"/>
                <a:gd name="T2" fmla="*/ 69 w 589"/>
                <a:gd name="T3" fmla="*/ 0 h 536"/>
                <a:gd name="T4" fmla="*/ 40 w 589"/>
                <a:gd name="T5" fmla="*/ 7 h 536"/>
                <a:gd name="T6" fmla="*/ 18 w 589"/>
                <a:gd name="T7" fmla="*/ 23 h 536"/>
                <a:gd name="T8" fmla="*/ 18 w 589"/>
                <a:gd name="T9" fmla="*/ 23 h 536"/>
                <a:gd name="T10" fmla="*/ 11 w 589"/>
                <a:gd name="T11" fmla="*/ 33 h 536"/>
                <a:gd name="T12" fmla="*/ 1 w 589"/>
                <a:gd name="T13" fmla="*/ 57 h 536"/>
                <a:gd name="T14" fmla="*/ 0 w 589"/>
                <a:gd name="T15" fmla="*/ 72 h 536"/>
                <a:gd name="T16" fmla="*/ 0 w 589"/>
                <a:gd name="T17" fmla="*/ 166 h 536"/>
                <a:gd name="T18" fmla="*/ 0 w 589"/>
                <a:gd name="T19" fmla="*/ 357 h 536"/>
                <a:gd name="T20" fmla="*/ 1 w 589"/>
                <a:gd name="T21" fmla="*/ 371 h 536"/>
                <a:gd name="T22" fmla="*/ 12 w 589"/>
                <a:gd name="T23" fmla="*/ 396 h 536"/>
                <a:gd name="T24" fmla="*/ 30 w 589"/>
                <a:gd name="T25" fmla="*/ 414 h 536"/>
                <a:gd name="T26" fmla="*/ 55 w 589"/>
                <a:gd name="T27" fmla="*/ 425 h 536"/>
                <a:gd name="T28" fmla="*/ 113 w 589"/>
                <a:gd name="T29" fmla="*/ 427 h 536"/>
                <a:gd name="T30" fmla="*/ 235 w 589"/>
                <a:gd name="T31" fmla="*/ 427 h 536"/>
                <a:gd name="T32" fmla="*/ 235 w 589"/>
                <a:gd name="T33" fmla="*/ 427 h 536"/>
                <a:gd name="T34" fmla="*/ 206 w 589"/>
                <a:gd name="T35" fmla="*/ 463 h 536"/>
                <a:gd name="T36" fmla="*/ 194 w 589"/>
                <a:gd name="T37" fmla="*/ 486 h 536"/>
                <a:gd name="T38" fmla="*/ 190 w 589"/>
                <a:gd name="T39" fmla="*/ 507 h 536"/>
                <a:gd name="T40" fmla="*/ 192 w 589"/>
                <a:gd name="T41" fmla="*/ 517 h 536"/>
                <a:gd name="T42" fmla="*/ 195 w 589"/>
                <a:gd name="T43" fmla="*/ 521 h 536"/>
                <a:gd name="T44" fmla="*/ 202 w 589"/>
                <a:gd name="T45" fmla="*/ 529 h 536"/>
                <a:gd name="T46" fmla="*/ 219 w 589"/>
                <a:gd name="T47" fmla="*/ 535 h 536"/>
                <a:gd name="T48" fmla="*/ 288 w 589"/>
                <a:gd name="T49" fmla="*/ 536 h 536"/>
                <a:gd name="T50" fmla="*/ 356 w 589"/>
                <a:gd name="T51" fmla="*/ 536 h 536"/>
                <a:gd name="T52" fmla="*/ 370 w 589"/>
                <a:gd name="T53" fmla="*/ 535 h 536"/>
                <a:gd name="T54" fmla="*/ 387 w 589"/>
                <a:gd name="T55" fmla="*/ 529 h 536"/>
                <a:gd name="T56" fmla="*/ 393 w 589"/>
                <a:gd name="T57" fmla="*/ 521 h 536"/>
                <a:gd name="T58" fmla="*/ 396 w 589"/>
                <a:gd name="T59" fmla="*/ 517 h 536"/>
                <a:gd name="T60" fmla="*/ 399 w 589"/>
                <a:gd name="T61" fmla="*/ 507 h 536"/>
                <a:gd name="T62" fmla="*/ 395 w 589"/>
                <a:gd name="T63" fmla="*/ 486 h 536"/>
                <a:gd name="T64" fmla="*/ 382 w 589"/>
                <a:gd name="T65" fmla="*/ 463 h 536"/>
                <a:gd name="T66" fmla="*/ 353 w 589"/>
                <a:gd name="T67" fmla="*/ 427 h 536"/>
                <a:gd name="T68" fmla="*/ 353 w 589"/>
                <a:gd name="T69" fmla="*/ 427 h 536"/>
                <a:gd name="T70" fmla="*/ 520 w 589"/>
                <a:gd name="T71" fmla="*/ 427 h 536"/>
                <a:gd name="T72" fmla="*/ 546 w 589"/>
                <a:gd name="T73" fmla="*/ 421 h 536"/>
                <a:gd name="T74" fmla="*/ 568 w 589"/>
                <a:gd name="T75" fmla="*/ 406 h 536"/>
                <a:gd name="T76" fmla="*/ 583 w 589"/>
                <a:gd name="T77" fmla="*/ 384 h 536"/>
                <a:gd name="T78" fmla="*/ 589 w 589"/>
                <a:gd name="T79" fmla="*/ 357 h 536"/>
                <a:gd name="T80" fmla="*/ 589 w 589"/>
                <a:gd name="T81" fmla="*/ 69 h 536"/>
                <a:gd name="T82" fmla="*/ 583 w 589"/>
                <a:gd name="T83" fmla="*/ 43 h 536"/>
                <a:gd name="T84" fmla="*/ 568 w 589"/>
                <a:gd name="T85" fmla="*/ 21 h 536"/>
                <a:gd name="T86" fmla="*/ 546 w 589"/>
                <a:gd name="T87" fmla="*/ 5 h 536"/>
                <a:gd name="T88" fmla="*/ 520 w 589"/>
                <a:gd name="T89" fmla="*/ 0 h 5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589" h="536">
                  <a:moveTo>
                    <a:pt x="520" y="0"/>
                  </a:moveTo>
                  <a:lnTo>
                    <a:pt x="113" y="0"/>
                  </a:lnTo>
                  <a:lnTo>
                    <a:pt x="69" y="0"/>
                  </a:lnTo>
                  <a:lnTo>
                    <a:pt x="69" y="0"/>
                  </a:lnTo>
                  <a:lnTo>
                    <a:pt x="54" y="1"/>
                  </a:lnTo>
                  <a:lnTo>
                    <a:pt x="40" y="7"/>
                  </a:lnTo>
                  <a:lnTo>
                    <a:pt x="27" y="14"/>
                  </a:lnTo>
                  <a:lnTo>
                    <a:pt x="18" y="23"/>
                  </a:lnTo>
                  <a:lnTo>
                    <a:pt x="18" y="23"/>
                  </a:lnTo>
                  <a:lnTo>
                    <a:pt x="18" y="23"/>
                  </a:lnTo>
                  <a:lnTo>
                    <a:pt x="18" y="23"/>
                  </a:lnTo>
                  <a:lnTo>
                    <a:pt x="11" y="33"/>
                  </a:lnTo>
                  <a:lnTo>
                    <a:pt x="4" y="44"/>
                  </a:lnTo>
                  <a:lnTo>
                    <a:pt x="1" y="57"/>
                  </a:lnTo>
                  <a:lnTo>
                    <a:pt x="0" y="69"/>
                  </a:lnTo>
                  <a:lnTo>
                    <a:pt x="0" y="72"/>
                  </a:lnTo>
                  <a:lnTo>
                    <a:pt x="0" y="100"/>
                  </a:lnTo>
                  <a:lnTo>
                    <a:pt x="0" y="166"/>
                  </a:lnTo>
                  <a:lnTo>
                    <a:pt x="0" y="194"/>
                  </a:lnTo>
                  <a:lnTo>
                    <a:pt x="0" y="357"/>
                  </a:lnTo>
                  <a:lnTo>
                    <a:pt x="0" y="357"/>
                  </a:lnTo>
                  <a:lnTo>
                    <a:pt x="1" y="371"/>
                  </a:lnTo>
                  <a:lnTo>
                    <a:pt x="5" y="384"/>
                  </a:lnTo>
                  <a:lnTo>
                    <a:pt x="12" y="396"/>
                  </a:lnTo>
                  <a:lnTo>
                    <a:pt x="20" y="406"/>
                  </a:lnTo>
                  <a:lnTo>
                    <a:pt x="30" y="414"/>
                  </a:lnTo>
                  <a:lnTo>
                    <a:pt x="43" y="421"/>
                  </a:lnTo>
                  <a:lnTo>
                    <a:pt x="55" y="425"/>
                  </a:lnTo>
                  <a:lnTo>
                    <a:pt x="69" y="427"/>
                  </a:lnTo>
                  <a:lnTo>
                    <a:pt x="113" y="427"/>
                  </a:lnTo>
                  <a:lnTo>
                    <a:pt x="235" y="427"/>
                  </a:lnTo>
                  <a:lnTo>
                    <a:pt x="235" y="427"/>
                  </a:lnTo>
                  <a:lnTo>
                    <a:pt x="235" y="427"/>
                  </a:lnTo>
                  <a:lnTo>
                    <a:pt x="235" y="427"/>
                  </a:lnTo>
                  <a:lnTo>
                    <a:pt x="215" y="451"/>
                  </a:lnTo>
                  <a:lnTo>
                    <a:pt x="206" y="463"/>
                  </a:lnTo>
                  <a:lnTo>
                    <a:pt x="199" y="475"/>
                  </a:lnTo>
                  <a:lnTo>
                    <a:pt x="194" y="486"/>
                  </a:lnTo>
                  <a:lnTo>
                    <a:pt x="190" y="497"/>
                  </a:lnTo>
                  <a:lnTo>
                    <a:pt x="190" y="507"/>
                  </a:lnTo>
                  <a:lnTo>
                    <a:pt x="191" y="512"/>
                  </a:lnTo>
                  <a:lnTo>
                    <a:pt x="192" y="517"/>
                  </a:lnTo>
                  <a:lnTo>
                    <a:pt x="192" y="517"/>
                  </a:lnTo>
                  <a:lnTo>
                    <a:pt x="195" y="521"/>
                  </a:lnTo>
                  <a:lnTo>
                    <a:pt x="198" y="525"/>
                  </a:lnTo>
                  <a:lnTo>
                    <a:pt x="202" y="529"/>
                  </a:lnTo>
                  <a:lnTo>
                    <a:pt x="206" y="532"/>
                  </a:lnTo>
                  <a:lnTo>
                    <a:pt x="219" y="535"/>
                  </a:lnTo>
                  <a:lnTo>
                    <a:pt x="233" y="536"/>
                  </a:lnTo>
                  <a:lnTo>
                    <a:pt x="288" y="536"/>
                  </a:lnTo>
                  <a:lnTo>
                    <a:pt x="299" y="536"/>
                  </a:lnTo>
                  <a:lnTo>
                    <a:pt x="356" y="536"/>
                  </a:lnTo>
                  <a:lnTo>
                    <a:pt x="356" y="536"/>
                  </a:lnTo>
                  <a:lnTo>
                    <a:pt x="370" y="535"/>
                  </a:lnTo>
                  <a:lnTo>
                    <a:pt x="381" y="532"/>
                  </a:lnTo>
                  <a:lnTo>
                    <a:pt x="387" y="529"/>
                  </a:lnTo>
                  <a:lnTo>
                    <a:pt x="389" y="525"/>
                  </a:lnTo>
                  <a:lnTo>
                    <a:pt x="393" y="521"/>
                  </a:lnTo>
                  <a:lnTo>
                    <a:pt x="396" y="517"/>
                  </a:lnTo>
                  <a:lnTo>
                    <a:pt x="396" y="517"/>
                  </a:lnTo>
                  <a:lnTo>
                    <a:pt x="398" y="512"/>
                  </a:lnTo>
                  <a:lnTo>
                    <a:pt x="399" y="507"/>
                  </a:lnTo>
                  <a:lnTo>
                    <a:pt x="398" y="497"/>
                  </a:lnTo>
                  <a:lnTo>
                    <a:pt x="395" y="486"/>
                  </a:lnTo>
                  <a:lnTo>
                    <a:pt x="389" y="475"/>
                  </a:lnTo>
                  <a:lnTo>
                    <a:pt x="382" y="463"/>
                  </a:lnTo>
                  <a:lnTo>
                    <a:pt x="374" y="451"/>
                  </a:lnTo>
                  <a:lnTo>
                    <a:pt x="353" y="427"/>
                  </a:lnTo>
                  <a:lnTo>
                    <a:pt x="353" y="427"/>
                  </a:lnTo>
                  <a:lnTo>
                    <a:pt x="353" y="427"/>
                  </a:lnTo>
                  <a:lnTo>
                    <a:pt x="520" y="427"/>
                  </a:lnTo>
                  <a:lnTo>
                    <a:pt x="520" y="427"/>
                  </a:lnTo>
                  <a:lnTo>
                    <a:pt x="534" y="425"/>
                  </a:lnTo>
                  <a:lnTo>
                    <a:pt x="546" y="421"/>
                  </a:lnTo>
                  <a:lnTo>
                    <a:pt x="558" y="414"/>
                  </a:lnTo>
                  <a:lnTo>
                    <a:pt x="568" y="406"/>
                  </a:lnTo>
                  <a:lnTo>
                    <a:pt x="577" y="396"/>
                  </a:lnTo>
                  <a:lnTo>
                    <a:pt x="583" y="384"/>
                  </a:lnTo>
                  <a:lnTo>
                    <a:pt x="588" y="371"/>
                  </a:lnTo>
                  <a:lnTo>
                    <a:pt x="589" y="357"/>
                  </a:lnTo>
                  <a:lnTo>
                    <a:pt x="589" y="69"/>
                  </a:lnTo>
                  <a:lnTo>
                    <a:pt x="589" y="69"/>
                  </a:lnTo>
                  <a:lnTo>
                    <a:pt x="588" y="55"/>
                  </a:lnTo>
                  <a:lnTo>
                    <a:pt x="583" y="43"/>
                  </a:lnTo>
                  <a:lnTo>
                    <a:pt x="577" y="30"/>
                  </a:lnTo>
                  <a:lnTo>
                    <a:pt x="568" y="21"/>
                  </a:lnTo>
                  <a:lnTo>
                    <a:pt x="558" y="12"/>
                  </a:lnTo>
                  <a:lnTo>
                    <a:pt x="546" y="5"/>
                  </a:lnTo>
                  <a:lnTo>
                    <a:pt x="534" y="1"/>
                  </a:lnTo>
                  <a:lnTo>
                    <a:pt x="520"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2" name="Freeform 71"/>
            <p:cNvSpPr>
              <a:spLocks/>
            </p:cNvSpPr>
            <p:nvPr/>
          </p:nvSpPr>
          <p:spPr bwMode="auto">
            <a:xfrm>
              <a:off x="1626" y="957"/>
              <a:ext cx="258" cy="176"/>
            </a:xfrm>
            <a:custGeom>
              <a:avLst/>
              <a:gdLst>
                <a:gd name="T0" fmla="*/ 33 w 516"/>
                <a:gd name="T1" fmla="*/ 352 h 352"/>
                <a:gd name="T2" fmla="*/ 33 w 516"/>
                <a:gd name="T3" fmla="*/ 352 h 352"/>
                <a:gd name="T4" fmla="*/ 26 w 516"/>
                <a:gd name="T5" fmla="*/ 352 h 352"/>
                <a:gd name="T6" fmla="*/ 20 w 516"/>
                <a:gd name="T7" fmla="*/ 349 h 352"/>
                <a:gd name="T8" fmla="*/ 15 w 516"/>
                <a:gd name="T9" fmla="*/ 347 h 352"/>
                <a:gd name="T10" fmla="*/ 9 w 516"/>
                <a:gd name="T11" fmla="*/ 342 h 352"/>
                <a:gd name="T12" fmla="*/ 5 w 516"/>
                <a:gd name="T13" fmla="*/ 338 h 352"/>
                <a:gd name="T14" fmla="*/ 2 w 516"/>
                <a:gd name="T15" fmla="*/ 333 h 352"/>
                <a:gd name="T16" fmla="*/ 1 w 516"/>
                <a:gd name="T17" fmla="*/ 326 h 352"/>
                <a:gd name="T18" fmla="*/ 0 w 516"/>
                <a:gd name="T19" fmla="*/ 320 h 352"/>
                <a:gd name="T20" fmla="*/ 0 w 516"/>
                <a:gd name="T21" fmla="*/ 157 h 352"/>
                <a:gd name="T22" fmla="*/ 0 w 516"/>
                <a:gd name="T23" fmla="*/ 129 h 352"/>
                <a:gd name="T24" fmla="*/ 0 w 516"/>
                <a:gd name="T25" fmla="*/ 63 h 352"/>
                <a:gd name="T26" fmla="*/ 0 w 516"/>
                <a:gd name="T27" fmla="*/ 35 h 352"/>
                <a:gd name="T28" fmla="*/ 0 w 516"/>
                <a:gd name="T29" fmla="*/ 32 h 352"/>
                <a:gd name="T30" fmla="*/ 0 w 516"/>
                <a:gd name="T31" fmla="*/ 32 h 352"/>
                <a:gd name="T32" fmla="*/ 1 w 516"/>
                <a:gd name="T33" fmla="*/ 25 h 352"/>
                <a:gd name="T34" fmla="*/ 2 w 516"/>
                <a:gd name="T35" fmla="*/ 20 h 352"/>
                <a:gd name="T36" fmla="*/ 5 w 516"/>
                <a:gd name="T37" fmla="*/ 14 h 352"/>
                <a:gd name="T38" fmla="*/ 9 w 516"/>
                <a:gd name="T39" fmla="*/ 9 h 352"/>
                <a:gd name="T40" fmla="*/ 15 w 516"/>
                <a:gd name="T41" fmla="*/ 6 h 352"/>
                <a:gd name="T42" fmla="*/ 20 w 516"/>
                <a:gd name="T43" fmla="*/ 2 h 352"/>
                <a:gd name="T44" fmla="*/ 26 w 516"/>
                <a:gd name="T45" fmla="*/ 0 h 352"/>
                <a:gd name="T46" fmla="*/ 33 w 516"/>
                <a:gd name="T47" fmla="*/ 0 h 352"/>
                <a:gd name="T48" fmla="*/ 77 w 516"/>
                <a:gd name="T49" fmla="*/ 0 h 352"/>
                <a:gd name="T50" fmla="*/ 484 w 516"/>
                <a:gd name="T51" fmla="*/ 0 h 352"/>
                <a:gd name="T52" fmla="*/ 484 w 516"/>
                <a:gd name="T53" fmla="*/ 0 h 352"/>
                <a:gd name="T54" fmla="*/ 491 w 516"/>
                <a:gd name="T55" fmla="*/ 0 h 352"/>
                <a:gd name="T56" fmla="*/ 496 w 516"/>
                <a:gd name="T57" fmla="*/ 2 h 352"/>
                <a:gd name="T58" fmla="*/ 502 w 516"/>
                <a:gd name="T59" fmla="*/ 6 h 352"/>
                <a:gd name="T60" fmla="*/ 506 w 516"/>
                <a:gd name="T61" fmla="*/ 9 h 352"/>
                <a:gd name="T62" fmla="*/ 510 w 516"/>
                <a:gd name="T63" fmla="*/ 14 h 352"/>
                <a:gd name="T64" fmla="*/ 513 w 516"/>
                <a:gd name="T65" fmla="*/ 20 h 352"/>
                <a:gd name="T66" fmla="*/ 516 w 516"/>
                <a:gd name="T67" fmla="*/ 25 h 352"/>
                <a:gd name="T68" fmla="*/ 516 w 516"/>
                <a:gd name="T69" fmla="*/ 32 h 352"/>
                <a:gd name="T70" fmla="*/ 516 w 516"/>
                <a:gd name="T71" fmla="*/ 320 h 352"/>
                <a:gd name="T72" fmla="*/ 516 w 516"/>
                <a:gd name="T73" fmla="*/ 320 h 352"/>
                <a:gd name="T74" fmla="*/ 516 w 516"/>
                <a:gd name="T75" fmla="*/ 326 h 352"/>
                <a:gd name="T76" fmla="*/ 513 w 516"/>
                <a:gd name="T77" fmla="*/ 333 h 352"/>
                <a:gd name="T78" fmla="*/ 510 w 516"/>
                <a:gd name="T79" fmla="*/ 338 h 352"/>
                <a:gd name="T80" fmla="*/ 506 w 516"/>
                <a:gd name="T81" fmla="*/ 342 h 352"/>
                <a:gd name="T82" fmla="*/ 502 w 516"/>
                <a:gd name="T83" fmla="*/ 347 h 352"/>
                <a:gd name="T84" fmla="*/ 496 w 516"/>
                <a:gd name="T85" fmla="*/ 349 h 352"/>
                <a:gd name="T86" fmla="*/ 491 w 516"/>
                <a:gd name="T87" fmla="*/ 352 h 352"/>
                <a:gd name="T88" fmla="*/ 484 w 516"/>
                <a:gd name="T89" fmla="*/ 352 h 352"/>
                <a:gd name="T90" fmla="*/ 77 w 516"/>
                <a:gd name="T91" fmla="*/ 352 h 352"/>
                <a:gd name="T92" fmla="*/ 33 w 516"/>
                <a:gd name="T93" fmla="*/ 352 h 3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516" h="352">
                  <a:moveTo>
                    <a:pt x="33" y="352"/>
                  </a:moveTo>
                  <a:lnTo>
                    <a:pt x="33" y="352"/>
                  </a:lnTo>
                  <a:lnTo>
                    <a:pt x="26" y="352"/>
                  </a:lnTo>
                  <a:lnTo>
                    <a:pt x="20" y="349"/>
                  </a:lnTo>
                  <a:lnTo>
                    <a:pt x="15" y="347"/>
                  </a:lnTo>
                  <a:lnTo>
                    <a:pt x="9" y="342"/>
                  </a:lnTo>
                  <a:lnTo>
                    <a:pt x="5" y="338"/>
                  </a:lnTo>
                  <a:lnTo>
                    <a:pt x="2" y="333"/>
                  </a:lnTo>
                  <a:lnTo>
                    <a:pt x="1" y="326"/>
                  </a:lnTo>
                  <a:lnTo>
                    <a:pt x="0" y="320"/>
                  </a:lnTo>
                  <a:lnTo>
                    <a:pt x="0" y="157"/>
                  </a:lnTo>
                  <a:lnTo>
                    <a:pt x="0" y="129"/>
                  </a:lnTo>
                  <a:lnTo>
                    <a:pt x="0" y="63"/>
                  </a:lnTo>
                  <a:lnTo>
                    <a:pt x="0" y="35"/>
                  </a:lnTo>
                  <a:lnTo>
                    <a:pt x="0" y="32"/>
                  </a:lnTo>
                  <a:lnTo>
                    <a:pt x="0" y="32"/>
                  </a:lnTo>
                  <a:lnTo>
                    <a:pt x="1" y="25"/>
                  </a:lnTo>
                  <a:lnTo>
                    <a:pt x="2" y="20"/>
                  </a:lnTo>
                  <a:lnTo>
                    <a:pt x="5" y="14"/>
                  </a:lnTo>
                  <a:lnTo>
                    <a:pt x="9" y="9"/>
                  </a:lnTo>
                  <a:lnTo>
                    <a:pt x="15" y="6"/>
                  </a:lnTo>
                  <a:lnTo>
                    <a:pt x="20" y="2"/>
                  </a:lnTo>
                  <a:lnTo>
                    <a:pt x="26" y="0"/>
                  </a:lnTo>
                  <a:lnTo>
                    <a:pt x="33" y="0"/>
                  </a:lnTo>
                  <a:lnTo>
                    <a:pt x="77" y="0"/>
                  </a:lnTo>
                  <a:lnTo>
                    <a:pt x="484" y="0"/>
                  </a:lnTo>
                  <a:lnTo>
                    <a:pt x="484" y="0"/>
                  </a:lnTo>
                  <a:lnTo>
                    <a:pt x="491" y="0"/>
                  </a:lnTo>
                  <a:lnTo>
                    <a:pt x="496" y="2"/>
                  </a:lnTo>
                  <a:lnTo>
                    <a:pt x="502" y="6"/>
                  </a:lnTo>
                  <a:lnTo>
                    <a:pt x="506" y="9"/>
                  </a:lnTo>
                  <a:lnTo>
                    <a:pt x="510" y="14"/>
                  </a:lnTo>
                  <a:lnTo>
                    <a:pt x="513" y="20"/>
                  </a:lnTo>
                  <a:lnTo>
                    <a:pt x="516" y="25"/>
                  </a:lnTo>
                  <a:lnTo>
                    <a:pt x="516" y="32"/>
                  </a:lnTo>
                  <a:lnTo>
                    <a:pt x="516" y="320"/>
                  </a:lnTo>
                  <a:lnTo>
                    <a:pt x="516" y="320"/>
                  </a:lnTo>
                  <a:lnTo>
                    <a:pt x="516" y="326"/>
                  </a:lnTo>
                  <a:lnTo>
                    <a:pt x="513" y="333"/>
                  </a:lnTo>
                  <a:lnTo>
                    <a:pt x="510" y="338"/>
                  </a:lnTo>
                  <a:lnTo>
                    <a:pt x="506" y="342"/>
                  </a:lnTo>
                  <a:lnTo>
                    <a:pt x="502" y="347"/>
                  </a:lnTo>
                  <a:lnTo>
                    <a:pt x="496" y="349"/>
                  </a:lnTo>
                  <a:lnTo>
                    <a:pt x="491" y="352"/>
                  </a:lnTo>
                  <a:lnTo>
                    <a:pt x="484" y="352"/>
                  </a:lnTo>
                  <a:lnTo>
                    <a:pt x="77" y="352"/>
                  </a:lnTo>
                  <a:lnTo>
                    <a:pt x="33" y="352"/>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3" name="Freeform 72"/>
            <p:cNvSpPr>
              <a:spLocks/>
            </p:cNvSpPr>
            <p:nvPr/>
          </p:nvSpPr>
          <p:spPr bwMode="auto">
            <a:xfrm>
              <a:off x="1722" y="1151"/>
              <a:ext cx="67" cy="37"/>
            </a:xfrm>
            <a:custGeom>
              <a:avLst/>
              <a:gdLst>
                <a:gd name="T0" fmla="*/ 135 w 135"/>
                <a:gd name="T1" fmla="*/ 73 h 73"/>
                <a:gd name="T2" fmla="*/ 135 w 135"/>
                <a:gd name="T3" fmla="*/ 73 h 73"/>
                <a:gd name="T4" fmla="*/ 129 w 135"/>
                <a:gd name="T5" fmla="*/ 73 h 73"/>
                <a:gd name="T6" fmla="*/ 72 w 135"/>
                <a:gd name="T7" fmla="*/ 73 h 73"/>
                <a:gd name="T8" fmla="*/ 61 w 135"/>
                <a:gd name="T9" fmla="*/ 73 h 73"/>
                <a:gd name="T10" fmla="*/ 6 w 135"/>
                <a:gd name="T11" fmla="*/ 73 h 73"/>
                <a:gd name="T12" fmla="*/ 6 w 135"/>
                <a:gd name="T13" fmla="*/ 73 h 73"/>
                <a:gd name="T14" fmla="*/ 0 w 135"/>
                <a:gd name="T15" fmla="*/ 73 h 73"/>
                <a:gd name="T16" fmla="*/ 0 w 135"/>
                <a:gd name="T17" fmla="*/ 73 h 73"/>
                <a:gd name="T18" fmla="*/ 6 w 135"/>
                <a:gd name="T19" fmla="*/ 62 h 73"/>
                <a:gd name="T20" fmla="*/ 15 w 135"/>
                <a:gd name="T21" fmla="*/ 48 h 73"/>
                <a:gd name="T22" fmla="*/ 36 w 135"/>
                <a:gd name="T23" fmla="*/ 23 h 73"/>
                <a:gd name="T24" fmla="*/ 36 w 135"/>
                <a:gd name="T25" fmla="*/ 23 h 73"/>
                <a:gd name="T26" fmla="*/ 56 w 135"/>
                <a:gd name="T27" fmla="*/ 0 h 73"/>
                <a:gd name="T28" fmla="*/ 79 w 135"/>
                <a:gd name="T29" fmla="*/ 0 h 73"/>
                <a:gd name="T30" fmla="*/ 79 w 135"/>
                <a:gd name="T31" fmla="*/ 0 h 73"/>
                <a:gd name="T32" fmla="*/ 99 w 135"/>
                <a:gd name="T33" fmla="*/ 23 h 73"/>
                <a:gd name="T34" fmla="*/ 99 w 135"/>
                <a:gd name="T35" fmla="*/ 23 h 73"/>
                <a:gd name="T36" fmla="*/ 118 w 135"/>
                <a:gd name="T37" fmla="*/ 48 h 73"/>
                <a:gd name="T38" fmla="*/ 128 w 135"/>
                <a:gd name="T39" fmla="*/ 62 h 73"/>
                <a:gd name="T40" fmla="*/ 135 w 135"/>
                <a:gd name="T41" fmla="*/ 73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35" h="73">
                  <a:moveTo>
                    <a:pt x="135" y="73"/>
                  </a:moveTo>
                  <a:lnTo>
                    <a:pt x="135" y="73"/>
                  </a:lnTo>
                  <a:lnTo>
                    <a:pt x="129" y="73"/>
                  </a:lnTo>
                  <a:lnTo>
                    <a:pt x="72" y="73"/>
                  </a:lnTo>
                  <a:lnTo>
                    <a:pt x="61" y="73"/>
                  </a:lnTo>
                  <a:lnTo>
                    <a:pt x="6" y="73"/>
                  </a:lnTo>
                  <a:lnTo>
                    <a:pt x="6" y="73"/>
                  </a:lnTo>
                  <a:lnTo>
                    <a:pt x="0" y="73"/>
                  </a:lnTo>
                  <a:lnTo>
                    <a:pt x="0" y="73"/>
                  </a:lnTo>
                  <a:lnTo>
                    <a:pt x="6" y="62"/>
                  </a:lnTo>
                  <a:lnTo>
                    <a:pt x="15" y="48"/>
                  </a:lnTo>
                  <a:lnTo>
                    <a:pt x="36" y="23"/>
                  </a:lnTo>
                  <a:lnTo>
                    <a:pt x="36" y="23"/>
                  </a:lnTo>
                  <a:lnTo>
                    <a:pt x="56" y="0"/>
                  </a:lnTo>
                  <a:lnTo>
                    <a:pt x="79" y="0"/>
                  </a:lnTo>
                  <a:lnTo>
                    <a:pt x="79" y="0"/>
                  </a:lnTo>
                  <a:lnTo>
                    <a:pt x="99" y="23"/>
                  </a:lnTo>
                  <a:lnTo>
                    <a:pt x="99" y="23"/>
                  </a:lnTo>
                  <a:lnTo>
                    <a:pt x="118" y="48"/>
                  </a:lnTo>
                  <a:lnTo>
                    <a:pt x="128" y="62"/>
                  </a:lnTo>
                  <a:lnTo>
                    <a:pt x="135" y="73"/>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4" name="Rectangle 73"/>
            <p:cNvSpPr>
              <a:spLocks noChangeArrowheads="1"/>
            </p:cNvSpPr>
            <p:nvPr/>
          </p:nvSpPr>
          <p:spPr bwMode="auto">
            <a:xfrm>
              <a:off x="1617" y="950"/>
              <a:ext cx="1" cy="1"/>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5" name="Freeform 74"/>
            <p:cNvSpPr>
              <a:spLocks noEditPoints="1"/>
            </p:cNvSpPr>
            <p:nvPr/>
          </p:nvSpPr>
          <p:spPr bwMode="auto">
            <a:xfrm>
              <a:off x="1641" y="969"/>
              <a:ext cx="229" cy="135"/>
            </a:xfrm>
            <a:custGeom>
              <a:avLst/>
              <a:gdLst>
                <a:gd name="T0" fmla="*/ 48 w 459"/>
                <a:gd name="T1" fmla="*/ 0 h 270"/>
                <a:gd name="T2" fmla="*/ 0 w 459"/>
                <a:gd name="T3" fmla="*/ 0 h 270"/>
                <a:gd name="T4" fmla="*/ 0 w 459"/>
                <a:gd name="T5" fmla="*/ 10 h 270"/>
                <a:gd name="T6" fmla="*/ 0 w 459"/>
                <a:gd name="T7" fmla="*/ 38 h 270"/>
                <a:gd name="T8" fmla="*/ 0 w 459"/>
                <a:gd name="T9" fmla="*/ 104 h 270"/>
                <a:gd name="T10" fmla="*/ 0 w 459"/>
                <a:gd name="T11" fmla="*/ 132 h 270"/>
                <a:gd name="T12" fmla="*/ 0 w 459"/>
                <a:gd name="T13" fmla="*/ 270 h 270"/>
                <a:gd name="T14" fmla="*/ 48 w 459"/>
                <a:gd name="T15" fmla="*/ 270 h 270"/>
                <a:gd name="T16" fmla="*/ 459 w 459"/>
                <a:gd name="T17" fmla="*/ 270 h 270"/>
                <a:gd name="T18" fmla="*/ 459 w 459"/>
                <a:gd name="T19" fmla="*/ 0 h 270"/>
                <a:gd name="T20" fmla="*/ 48 w 459"/>
                <a:gd name="T21" fmla="*/ 0 h 270"/>
                <a:gd name="T22" fmla="*/ 449 w 459"/>
                <a:gd name="T23" fmla="*/ 261 h 270"/>
                <a:gd name="T24" fmla="*/ 48 w 459"/>
                <a:gd name="T25" fmla="*/ 261 h 270"/>
                <a:gd name="T26" fmla="*/ 9 w 459"/>
                <a:gd name="T27" fmla="*/ 261 h 270"/>
                <a:gd name="T28" fmla="*/ 9 w 459"/>
                <a:gd name="T29" fmla="*/ 132 h 270"/>
                <a:gd name="T30" fmla="*/ 9 w 459"/>
                <a:gd name="T31" fmla="*/ 104 h 270"/>
                <a:gd name="T32" fmla="*/ 9 w 459"/>
                <a:gd name="T33" fmla="*/ 38 h 270"/>
                <a:gd name="T34" fmla="*/ 9 w 459"/>
                <a:gd name="T35" fmla="*/ 10 h 270"/>
                <a:gd name="T36" fmla="*/ 22 w 459"/>
                <a:gd name="T37" fmla="*/ 10 h 270"/>
                <a:gd name="T38" fmla="*/ 48 w 459"/>
                <a:gd name="T39" fmla="*/ 10 h 270"/>
                <a:gd name="T40" fmla="*/ 449 w 459"/>
                <a:gd name="T41" fmla="*/ 10 h 270"/>
                <a:gd name="T42" fmla="*/ 449 w 459"/>
                <a:gd name="T43" fmla="*/ 261 h 2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59" h="270">
                  <a:moveTo>
                    <a:pt x="48" y="0"/>
                  </a:moveTo>
                  <a:lnTo>
                    <a:pt x="0" y="0"/>
                  </a:lnTo>
                  <a:lnTo>
                    <a:pt x="0" y="10"/>
                  </a:lnTo>
                  <a:lnTo>
                    <a:pt x="0" y="38"/>
                  </a:lnTo>
                  <a:lnTo>
                    <a:pt x="0" y="104"/>
                  </a:lnTo>
                  <a:lnTo>
                    <a:pt x="0" y="132"/>
                  </a:lnTo>
                  <a:lnTo>
                    <a:pt x="0" y="270"/>
                  </a:lnTo>
                  <a:lnTo>
                    <a:pt x="48" y="270"/>
                  </a:lnTo>
                  <a:lnTo>
                    <a:pt x="459" y="270"/>
                  </a:lnTo>
                  <a:lnTo>
                    <a:pt x="459" y="0"/>
                  </a:lnTo>
                  <a:lnTo>
                    <a:pt x="48" y="0"/>
                  </a:lnTo>
                  <a:close/>
                  <a:moveTo>
                    <a:pt x="449" y="261"/>
                  </a:moveTo>
                  <a:lnTo>
                    <a:pt x="48" y="261"/>
                  </a:lnTo>
                  <a:lnTo>
                    <a:pt x="9" y="261"/>
                  </a:lnTo>
                  <a:lnTo>
                    <a:pt x="9" y="132"/>
                  </a:lnTo>
                  <a:lnTo>
                    <a:pt x="9" y="104"/>
                  </a:lnTo>
                  <a:lnTo>
                    <a:pt x="9" y="38"/>
                  </a:lnTo>
                  <a:lnTo>
                    <a:pt x="9" y="10"/>
                  </a:lnTo>
                  <a:lnTo>
                    <a:pt x="22" y="10"/>
                  </a:lnTo>
                  <a:lnTo>
                    <a:pt x="48" y="10"/>
                  </a:lnTo>
                  <a:lnTo>
                    <a:pt x="449" y="10"/>
                  </a:lnTo>
                  <a:lnTo>
                    <a:pt x="449" y="261"/>
                  </a:lnTo>
                  <a:close/>
                </a:path>
              </a:pathLst>
            </a:custGeom>
            <a:solidFill>
              <a:srgbClr val="828282"/>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6" name="Freeform 75"/>
            <p:cNvSpPr>
              <a:spLocks/>
            </p:cNvSpPr>
            <p:nvPr/>
          </p:nvSpPr>
          <p:spPr bwMode="auto">
            <a:xfrm>
              <a:off x="1838" y="1111"/>
              <a:ext cx="16" cy="17"/>
            </a:xfrm>
            <a:custGeom>
              <a:avLst/>
              <a:gdLst>
                <a:gd name="T0" fmla="*/ 16 w 33"/>
                <a:gd name="T1" fmla="*/ 0 h 33"/>
                <a:gd name="T2" fmla="*/ 16 w 33"/>
                <a:gd name="T3" fmla="*/ 0 h 33"/>
                <a:gd name="T4" fmla="*/ 9 w 33"/>
                <a:gd name="T5" fmla="*/ 2 h 33"/>
                <a:gd name="T6" fmla="*/ 4 w 33"/>
                <a:gd name="T7" fmla="*/ 4 h 33"/>
                <a:gd name="T8" fmla="*/ 1 w 33"/>
                <a:gd name="T9" fmla="*/ 10 h 33"/>
                <a:gd name="T10" fmla="*/ 0 w 33"/>
                <a:gd name="T11" fmla="*/ 17 h 33"/>
                <a:gd name="T12" fmla="*/ 0 w 33"/>
                <a:gd name="T13" fmla="*/ 17 h 33"/>
                <a:gd name="T14" fmla="*/ 0 w 33"/>
                <a:gd name="T15" fmla="*/ 21 h 33"/>
                <a:gd name="T16" fmla="*/ 1 w 33"/>
                <a:gd name="T17" fmla="*/ 24 h 33"/>
                <a:gd name="T18" fmla="*/ 5 w 33"/>
                <a:gd name="T19" fmla="*/ 29 h 33"/>
                <a:gd name="T20" fmla="*/ 5 w 33"/>
                <a:gd name="T21" fmla="*/ 29 h 33"/>
                <a:gd name="T22" fmla="*/ 11 w 33"/>
                <a:gd name="T23" fmla="*/ 32 h 33"/>
                <a:gd name="T24" fmla="*/ 16 w 33"/>
                <a:gd name="T25" fmla="*/ 33 h 33"/>
                <a:gd name="T26" fmla="*/ 16 w 33"/>
                <a:gd name="T27" fmla="*/ 33 h 33"/>
                <a:gd name="T28" fmla="*/ 22 w 33"/>
                <a:gd name="T29" fmla="*/ 32 h 33"/>
                <a:gd name="T30" fmla="*/ 27 w 33"/>
                <a:gd name="T31" fmla="*/ 29 h 33"/>
                <a:gd name="T32" fmla="*/ 27 w 33"/>
                <a:gd name="T33" fmla="*/ 29 h 33"/>
                <a:gd name="T34" fmla="*/ 32 w 33"/>
                <a:gd name="T35" fmla="*/ 24 h 33"/>
                <a:gd name="T36" fmla="*/ 33 w 33"/>
                <a:gd name="T37" fmla="*/ 21 h 33"/>
                <a:gd name="T38" fmla="*/ 33 w 33"/>
                <a:gd name="T39" fmla="*/ 17 h 33"/>
                <a:gd name="T40" fmla="*/ 33 w 33"/>
                <a:gd name="T41" fmla="*/ 17 h 33"/>
                <a:gd name="T42" fmla="*/ 32 w 33"/>
                <a:gd name="T43" fmla="*/ 10 h 33"/>
                <a:gd name="T44" fmla="*/ 29 w 33"/>
                <a:gd name="T45" fmla="*/ 4 h 33"/>
                <a:gd name="T46" fmla="*/ 23 w 33"/>
                <a:gd name="T47" fmla="*/ 2 h 33"/>
                <a:gd name="T48" fmla="*/ 16 w 33"/>
                <a:gd name="T49" fmla="*/ 0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3" h="33">
                  <a:moveTo>
                    <a:pt x="16" y="0"/>
                  </a:moveTo>
                  <a:lnTo>
                    <a:pt x="16" y="0"/>
                  </a:lnTo>
                  <a:lnTo>
                    <a:pt x="9" y="2"/>
                  </a:lnTo>
                  <a:lnTo>
                    <a:pt x="4" y="4"/>
                  </a:lnTo>
                  <a:lnTo>
                    <a:pt x="1" y="10"/>
                  </a:lnTo>
                  <a:lnTo>
                    <a:pt x="0" y="17"/>
                  </a:lnTo>
                  <a:lnTo>
                    <a:pt x="0" y="17"/>
                  </a:lnTo>
                  <a:lnTo>
                    <a:pt x="0" y="21"/>
                  </a:lnTo>
                  <a:lnTo>
                    <a:pt x="1" y="24"/>
                  </a:lnTo>
                  <a:lnTo>
                    <a:pt x="5" y="29"/>
                  </a:lnTo>
                  <a:lnTo>
                    <a:pt x="5" y="29"/>
                  </a:lnTo>
                  <a:lnTo>
                    <a:pt x="11" y="32"/>
                  </a:lnTo>
                  <a:lnTo>
                    <a:pt x="16" y="33"/>
                  </a:lnTo>
                  <a:lnTo>
                    <a:pt x="16" y="33"/>
                  </a:lnTo>
                  <a:lnTo>
                    <a:pt x="22" y="32"/>
                  </a:lnTo>
                  <a:lnTo>
                    <a:pt x="27" y="29"/>
                  </a:lnTo>
                  <a:lnTo>
                    <a:pt x="27" y="29"/>
                  </a:lnTo>
                  <a:lnTo>
                    <a:pt x="32" y="24"/>
                  </a:lnTo>
                  <a:lnTo>
                    <a:pt x="33" y="21"/>
                  </a:lnTo>
                  <a:lnTo>
                    <a:pt x="33" y="17"/>
                  </a:lnTo>
                  <a:lnTo>
                    <a:pt x="33" y="17"/>
                  </a:lnTo>
                  <a:lnTo>
                    <a:pt x="32" y="10"/>
                  </a:lnTo>
                  <a:lnTo>
                    <a:pt x="29" y="4"/>
                  </a:lnTo>
                  <a:lnTo>
                    <a:pt x="23" y="2"/>
                  </a:lnTo>
                  <a:lnTo>
                    <a:pt x="16" y="0"/>
                  </a:lnTo>
                  <a:close/>
                </a:path>
              </a:pathLst>
            </a:custGeom>
            <a:solidFill>
              <a:srgbClr val="828282"/>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7" name="Freeform 76"/>
            <p:cNvSpPr>
              <a:spLocks/>
            </p:cNvSpPr>
            <p:nvPr/>
          </p:nvSpPr>
          <p:spPr bwMode="auto">
            <a:xfrm>
              <a:off x="1838" y="1111"/>
              <a:ext cx="16" cy="17"/>
            </a:xfrm>
            <a:custGeom>
              <a:avLst/>
              <a:gdLst>
                <a:gd name="T0" fmla="*/ 16 w 33"/>
                <a:gd name="T1" fmla="*/ 0 h 33"/>
                <a:gd name="T2" fmla="*/ 16 w 33"/>
                <a:gd name="T3" fmla="*/ 0 h 33"/>
                <a:gd name="T4" fmla="*/ 9 w 33"/>
                <a:gd name="T5" fmla="*/ 2 h 33"/>
                <a:gd name="T6" fmla="*/ 4 w 33"/>
                <a:gd name="T7" fmla="*/ 4 h 33"/>
                <a:gd name="T8" fmla="*/ 1 w 33"/>
                <a:gd name="T9" fmla="*/ 10 h 33"/>
                <a:gd name="T10" fmla="*/ 0 w 33"/>
                <a:gd name="T11" fmla="*/ 17 h 33"/>
                <a:gd name="T12" fmla="*/ 0 w 33"/>
                <a:gd name="T13" fmla="*/ 17 h 33"/>
                <a:gd name="T14" fmla="*/ 0 w 33"/>
                <a:gd name="T15" fmla="*/ 21 h 33"/>
                <a:gd name="T16" fmla="*/ 1 w 33"/>
                <a:gd name="T17" fmla="*/ 24 h 33"/>
                <a:gd name="T18" fmla="*/ 5 w 33"/>
                <a:gd name="T19" fmla="*/ 29 h 33"/>
                <a:gd name="T20" fmla="*/ 5 w 33"/>
                <a:gd name="T21" fmla="*/ 29 h 33"/>
                <a:gd name="T22" fmla="*/ 11 w 33"/>
                <a:gd name="T23" fmla="*/ 32 h 33"/>
                <a:gd name="T24" fmla="*/ 16 w 33"/>
                <a:gd name="T25" fmla="*/ 33 h 33"/>
                <a:gd name="T26" fmla="*/ 16 w 33"/>
                <a:gd name="T27" fmla="*/ 33 h 33"/>
                <a:gd name="T28" fmla="*/ 22 w 33"/>
                <a:gd name="T29" fmla="*/ 32 h 33"/>
                <a:gd name="T30" fmla="*/ 27 w 33"/>
                <a:gd name="T31" fmla="*/ 29 h 33"/>
                <a:gd name="T32" fmla="*/ 27 w 33"/>
                <a:gd name="T33" fmla="*/ 29 h 33"/>
                <a:gd name="T34" fmla="*/ 32 w 33"/>
                <a:gd name="T35" fmla="*/ 24 h 33"/>
                <a:gd name="T36" fmla="*/ 33 w 33"/>
                <a:gd name="T37" fmla="*/ 21 h 33"/>
                <a:gd name="T38" fmla="*/ 33 w 33"/>
                <a:gd name="T39" fmla="*/ 17 h 33"/>
                <a:gd name="T40" fmla="*/ 33 w 33"/>
                <a:gd name="T41" fmla="*/ 17 h 33"/>
                <a:gd name="T42" fmla="*/ 32 w 33"/>
                <a:gd name="T43" fmla="*/ 10 h 33"/>
                <a:gd name="T44" fmla="*/ 29 w 33"/>
                <a:gd name="T45" fmla="*/ 4 h 33"/>
                <a:gd name="T46" fmla="*/ 23 w 33"/>
                <a:gd name="T47" fmla="*/ 2 h 33"/>
                <a:gd name="T48" fmla="*/ 16 w 33"/>
                <a:gd name="T49" fmla="*/ 0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3" h="33">
                  <a:moveTo>
                    <a:pt x="16" y="0"/>
                  </a:moveTo>
                  <a:lnTo>
                    <a:pt x="16" y="0"/>
                  </a:lnTo>
                  <a:lnTo>
                    <a:pt x="9" y="2"/>
                  </a:lnTo>
                  <a:lnTo>
                    <a:pt x="4" y="4"/>
                  </a:lnTo>
                  <a:lnTo>
                    <a:pt x="1" y="10"/>
                  </a:lnTo>
                  <a:lnTo>
                    <a:pt x="0" y="17"/>
                  </a:lnTo>
                  <a:lnTo>
                    <a:pt x="0" y="17"/>
                  </a:lnTo>
                  <a:lnTo>
                    <a:pt x="0" y="21"/>
                  </a:lnTo>
                  <a:lnTo>
                    <a:pt x="1" y="24"/>
                  </a:lnTo>
                  <a:lnTo>
                    <a:pt x="5" y="29"/>
                  </a:lnTo>
                  <a:lnTo>
                    <a:pt x="5" y="29"/>
                  </a:lnTo>
                  <a:lnTo>
                    <a:pt x="11" y="32"/>
                  </a:lnTo>
                  <a:lnTo>
                    <a:pt x="16" y="33"/>
                  </a:lnTo>
                  <a:lnTo>
                    <a:pt x="16" y="33"/>
                  </a:lnTo>
                  <a:lnTo>
                    <a:pt x="22" y="32"/>
                  </a:lnTo>
                  <a:lnTo>
                    <a:pt x="27" y="29"/>
                  </a:lnTo>
                  <a:lnTo>
                    <a:pt x="27" y="29"/>
                  </a:lnTo>
                  <a:lnTo>
                    <a:pt x="32" y="24"/>
                  </a:lnTo>
                  <a:lnTo>
                    <a:pt x="33" y="21"/>
                  </a:lnTo>
                  <a:lnTo>
                    <a:pt x="33" y="17"/>
                  </a:lnTo>
                  <a:lnTo>
                    <a:pt x="33" y="17"/>
                  </a:lnTo>
                  <a:lnTo>
                    <a:pt x="32" y="10"/>
                  </a:lnTo>
                  <a:lnTo>
                    <a:pt x="29" y="4"/>
                  </a:lnTo>
                  <a:lnTo>
                    <a:pt x="23" y="2"/>
                  </a:lnTo>
                  <a:lnTo>
                    <a:pt x="16"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78" name="Group 203"/>
          <p:cNvGrpSpPr>
            <a:grpSpLocks noChangeAspect="1"/>
          </p:cNvGrpSpPr>
          <p:nvPr/>
        </p:nvGrpSpPr>
        <p:grpSpPr bwMode="auto">
          <a:xfrm>
            <a:off x="2598176" y="2353300"/>
            <a:ext cx="512763" cy="503237"/>
            <a:chOff x="3122" y="1667"/>
            <a:chExt cx="323" cy="317"/>
          </a:xfrm>
        </p:grpSpPr>
        <p:sp>
          <p:nvSpPr>
            <p:cNvPr id="79" name="AutoShape 202"/>
            <p:cNvSpPr>
              <a:spLocks noChangeAspect="1" noChangeArrowheads="1" noTextEdit="1"/>
            </p:cNvSpPr>
            <p:nvPr/>
          </p:nvSpPr>
          <p:spPr bwMode="auto">
            <a:xfrm>
              <a:off x="3122" y="1667"/>
              <a:ext cx="323" cy="31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0" name="Freeform 204"/>
            <p:cNvSpPr>
              <a:spLocks/>
            </p:cNvSpPr>
            <p:nvPr/>
          </p:nvSpPr>
          <p:spPr bwMode="auto">
            <a:xfrm>
              <a:off x="3122" y="1667"/>
              <a:ext cx="323" cy="317"/>
            </a:xfrm>
            <a:custGeom>
              <a:avLst/>
              <a:gdLst>
                <a:gd name="T0" fmla="*/ 161 w 323"/>
                <a:gd name="T1" fmla="*/ 317 h 317"/>
                <a:gd name="T2" fmla="*/ 95 w 323"/>
                <a:gd name="T3" fmla="*/ 313 h 317"/>
                <a:gd name="T4" fmla="*/ 44 w 323"/>
                <a:gd name="T5" fmla="*/ 299 h 317"/>
                <a:gd name="T6" fmla="*/ 25 w 323"/>
                <a:gd name="T7" fmla="*/ 292 h 317"/>
                <a:gd name="T8" fmla="*/ 11 w 323"/>
                <a:gd name="T9" fmla="*/ 283 h 317"/>
                <a:gd name="T10" fmla="*/ 2 w 323"/>
                <a:gd name="T11" fmla="*/ 273 h 317"/>
                <a:gd name="T12" fmla="*/ 0 w 323"/>
                <a:gd name="T13" fmla="*/ 263 h 317"/>
                <a:gd name="T14" fmla="*/ 0 w 323"/>
                <a:gd name="T15" fmla="*/ 221 h 317"/>
                <a:gd name="T16" fmla="*/ 1 w 323"/>
                <a:gd name="T17" fmla="*/ 212 h 317"/>
                <a:gd name="T18" fmla="*/ 8 w 323"/>
                <a:gd name="T19" fmla="*/ 203 h 317"/>
                <a:gd name="T20" fmla="*/ 8 w 323"/>
                <a:gd name="T21" fmla="*/ 197 h 317"/>
                <a:gd name="T22" fmla="*/ 4 w 323"/>
                <a:gd name="T23" fmla="*/ 192 h 317"/>
                <a:gd name="T24" fmla="*/ 0 w 323"/>
                <a:gd name="T25" fmla="*/ 184 h 317"/>
                <a:gd name="T26" fmla="*/ 0 w 323"/>
                <a:gd name="T27" fmla="*/ 138 h 317"/>
                <a:gd name="T28" fmla="*/ 0 w 323"/>
                <a:gd name="T29" fmla="*/ 134 h 317"/>
                <a:gd name="T30" fmla="*/ 4 w 323"/>
                <a:gd name="T31" fmla="*/ 125 h 317"/>
                <a:gd name="T32" fmla="*/ 12 w 323"/>
                <a:gd name="T33" fmla="*/ 117 h 317"/>
                <a:gd name="T34" fmla="*/ 9 w 323"/>
                <a:gd name="T35" fmla="*/ 114 h 317"/>
                <a:gd name="T36" fmla="*/ 2 w 323"/>
                <a:gd name="T37" fmla="*/ 106 h 317"/>
                <a:gd name="T38" fmla="*/ 0 w 323"/>
                <a:gd name="T39" fmla="*/ 97 h 317"/>
                <a:gd name="T40" fmla="*/ 0 w 323"/>
                <a:gd name="T41" fmla="*/ 55 h 317"/>
                <a:gd name="T42" fmla="*/ 2 w 323"/>
                <a:gd name="T43" fmla="*/ 45 h 317"/>
                <a:gd name="T44" fmla="*/ 11 w 323"/>
                <a:gd name="T45" fmla="*/ 35 h 317"/>
                <a:gd name="T46" fmla="*/ 25 w 323"/>
                <a:gd name="T47" fmla="*/ 27 h 317"/>
                <a:gd name="T48" fmla="*/ 44 w 323"/>
                <a:gd name="T49" fmla="*/ 18 h 317"/>
                <a:gd name="T50" fmla="*/ 95 w 323"/>
                <a:gd name="T51" fmla="*/ 6 h 317"/>
                <a:gd name="T52" fmla="*/ 161 w 323"/>
                <a:gd name="T53" fmla="*/ 0 h 317"/>
                <a:gd name="T54" fmla="*/ 195 w 323"/>
                <a:gd name="T55" fmla="*/ 1 h 317"/>
                <a:gd name="T56" fmla="*/ 254 w 323"/>
                <a:gd name="T57" fmla="*/ 10 h 317"/>
                <a:gd name="T58" fmla="*/ 287 w 323"/>
                <a:gd name="T59" fmla="*/ 21 h 317"/>
                <a:gd name="T60" fmla="*/ 303 w 323"/>
                <a:gd name="T61" fmla="*/ 30 h 317"/>
                <a:gd name="T62" fmla="*/ 315 w 323"/>
                <a:gd name="T63" fmla="*/ 39 h 317"/>
                <a:gd name="T64" fmla="*/ 322 w 323"/>
                <a:gd name="T65" fmla="*/ 49 h 317"/>
                <a:gd name="T66" fmla="*/ 323 w 323"/>
                <a:gd name="T67" fmla="*/ 97 h 317"/>
                <a:gd name="T68" fmla="*/ 322 w 323"/>
                <a:gd name="T69" fmla="*/ 102 h 317"/>
                <a:gd name="T70" fmla="*/ 317 w 323"/>
                <a:gd name="T71" fmla="*/ 110 h 317"/>
                <a:gd name="T72" fmla="*/ 311 w 323"/>
                <a:gd name="T73" fmla="*/ 117 h 317"/>
                <a:gd name="T74" fmla="*/ 314 w 323"/>
                <a:gd name="T75" fmla="*/ 120 h 317"/>
                <a:gd name="T76" fmla="*/ 321 w 323"/>
                <a:gd name="T77" fmla="*/ 128 h 317"/>
                <a:gd name="T78" fmla="*/ 323 w 323"/>
                <a:gd name="T79" fmla="*/ 136 h 317"/>
                <a:gd name="T80" fmla="*/ 323 w 323"/>
                <a:gd name="T81" fmla="*/ 180 h 317"/>
                <a:gd name="T82" fmla="*/ 321 w 323"/>
                <a:gd name="T83" fmla="*/ 189 h 317"/>
                <a:gd name="T84" fmla="*/ 314 w 323"/>
                <a:gd name="T85" fmla="*/ 197 h 317"/>
                <a:gd name="T86" fmla="*/ 314 w 323"/>
                <a:gd name="T87" fmla="*/ 203 h 317"/>
                <a:gd name="T88" fmla="*/ 317 w 323"/>
                <a:gd name="T89" fmla="*/ 207 h 317"/>
                <a:gd name="T90" fmla="*/ 322 w 323"/>
                <a:gd name="T91" fmla="*/ 214 h 317"/>
                <a:gd name="T92" fmla="*/ 323 w 323"/>
                <a:gd name="T93" fmla="*/ 263 h 317"/>
                <a:gd name="T94" fmla="*/ 322 w 323"/>
                <a:gd name="T95" fmla="*/ 267 h 317"/>
                <a:gd name="T96" fmla="*/ 316 w 323"/>
                <a:gd name="T97" fmla="*/ 277 h 317"/>
                <a:gd name="T98" fmla="*/ 304 w 323"/>
                <a:gd name="T99" fmla="*/ 287 h 317"/>
                <a:gd name="T100" fmla="*/ 288 w 323"/>
                <a:gd name="T101" fmla="*/ 296 h 317"/>
                <a:gd name="T102" fmla="*/ 255 w 323"/>
                <a:gd name="T103" fmla="*/ 307 h 317"/>
                <a:gd name="T104" fmla="*/ 196 w 323"/>
                <a:gd name="T105" fmla="*/ 316 h 3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323" h="317">
                  <a:moveTo>
                    <a:pt x="161" y="317"/>
                  </a:moveTo>
                  <a:lnTo>
                    <a:pt x="161" y="317"/>
                  </a:lnTo>
                  <a:lnTo>
                    <a:pt x="127" y="316"/>
                  </a:lnTo>
                  <a:lnTo>
                    <a:pt x="95" y="313"/>
                  </a:lnTo>
                  <a:lnTo>
                    <a:pt x="67" y="307"/>
                  </a:lnTo>
                  <a:lnTo>
                    <a:pt x="44" y="299"/>
                  </a:lnTo>
                  <a:lnTo>
                    <a:pt x="34" y="296"/>
                  </a:lnTo>
                  <a:lnTo>
                    <a:pt x="25" y="292"/>
                  </a:lnTo>
                  <a:lnTo>
                    <a:pt x="18" y="287"/>
                  </a:lnTo>
                  <a:lnTo>
                    <a:pt x="11" y="283"/>
                  </a:lnTo>
                  <a:lnTo>
                    <a:pt x="7" y="277"/>
                  </a:lnTo>
                  <a:lnTo>
                    <a:pt x="2" y="273"/>
                  </a:lnTo>
                  <a:lnTo>
                    <a:pt x="0" y="267"/>
                  </a:lnTo>
                  <a:lnTo>
                    <a:pt x="0" y="263"/>
                  </a:lnTo>
                  <a:lnTo>
                    <a:pt x="0" y="221"/>
                  </a:lnTo>
                  <a:lnTo>
                    <a:pt x="0" y="221"/>
                  </a:lnTo>
                  <a:lnTo>
                    <a:pt x="0" y="216"/>
                  </a:lnTo>
                  <a:lnTo>
                    <a:pt x="1" y="212"/>
                  </a:lnTo>
                  <a:lnTo>
                    <a:pt x="3" y="208"/>
                  </a:lnTo>
                  <a:lnTo>
                    <a:pt x="8" y="203"/>
                  </a:lnTo>
                  <a:lnTo>
                    <a:pt x="11" y="200"/>
                  </a:lnTo>
                  <a:lnTo>
                    <a:pt x="8" y="197"/>
                  </a:lnTo>
                  <a:lnTo>
                    <a:pt x="8" y="197"/>
                  </a:lnTo>
                  <a:lnTo>
                    <a:pt x="4" y="192"/>
                  </a:lnTo>
                  <a:lnTo>
                    <a:pt x="2" y="189"/>
                  </a:lnTo>
                  <a:lnTo>
                    <a:pt x="0" y="184"/>
                  </a:lnTo>
                  <a:lnTo>
                    <a:pt x="0" y="180"/>
                  </a:lnTo>
                  <a:lnTo>
                    <a:pt x="0" y="138"/>
                  </a:lnTo>
                  <a:lnTo>
                    <a:pt x="0" y="138"/>
                  </a:lnTo>
                  <a:lnTo>
                    <a:pt x="0" y="134"/>
                  </a:lnTo>
                  <a:lnTo>
                    <a:pt x="1" y="129"/>
                  </a:lnTo>
                  <a:lnTo>
                    <a:pt x="4" y="125"/>
                  </a:lnTo>
                  <a:lnTo>
                    <a:pt x="8" y="120"/>
                  </a:lnTo>
                  <a:lnTo>
                    <a:pt x="12" y="117"/>
                  </a:lnTo>
                  <a:lnTo>
                    <a:pt x="9" y="114"/>
                  </a:lnTo>
                  <a:lnTo>
                    <a:pt x="9" y="114"/>
                  </a:lnTo>
                  <a:lnTo>
                    <a:pt x="4" y="110"/>
                  </a:lnTo>
                  <a:lnTo>
                    <a:pt x="2" y="106"/>
                  </a:lnTo>
                  <a:lnTo>
                    <a:pt x="0" y="102"/>
                  </a:lnTo>
                  <a:lnTo>
                    <a:pt x="0" y="97"/>
                  </a:lnTo>
                  <a:lnTo>
                    <a:pt x="0" y="55"/>
                  </a:lnTo>
                  <a:lnTo>
                    <a:pt x="0" y="55"/>
                  </a:lnTo>
                  <a:lnTo>
                    <a:pt x="0" y="50"/>
                  </a:lnTo>
                  <a:lnTo>
                    <a:pt x="2" y="45"/>
                  </a:lnTo>
                  <a:lnTo>
                    <a:pt x="7" y="40"/>
                  </a:lnTo>
                  <a:lnTo>
                    <a:pt x="11" y="35"/>
                  </a:lnTo>
                  <a:lnTo>
                    <a:pt x="18" y="31"/>
                  </a:lnTo>
                  <a:lnTo>
                    <a:pt x="25" y="27"/>
                  </a:lnTo>
                  <a:lnTo>
                    <a:pt x="34" y="22"/>
                  </a:lnTo>
                  <a:lnTo>
                    <a:pt x="44" y="18"/>
                  </a:lnTo>
                  <a:lnTo>
                    <a:pt x="67" y="11"/>
                  </a:lnTo>
                  <a:lnTo>
                    <a:pt x="95" y="6"/>
                  </a:lnTo>
                  <a:lnTo>
                    <a:pt x="127" y="2"/>
                  </a:lnTo>
                  <a:lnTo>
                    <a:pt x="161" y="0"/>
                  </a:lnTo>
                  <a:lnTo>
                    <a:pt x="161" y="0"/>
                  </a:lnTo>
                  <a:lnTo>
                    <a:pt x="195" y="1"/>
                  </a:lnTo>
                  <a:lnTo>
                    <a:pt x="227" y="6"/>
                  </a:lnTo>
                  <a:lnTo>
                    <a:pt x="254" y="10"/>
                  </a:lnTo>
                  <a:lnTo>
                    <a:pt x="277" y="18"/>
                  </a:lnTo>
                  <a:lnTo>
                    <a:pt x="287" y="21"/>
                  </a:lnTo>
                  <a:lnTo>
                    <a:pt x="295" y="25"/>
                  </a:lnTo>
                  <a:lnTo>
                    <a:pt x="303" y="30"/>
                  </a:lnTo>
                  <a:lnTo>
                    <a:pt x="310" y="34"/>
                  </a:lnTo>
                  <a:lnTo>
                    <a:pt x="315" y="39"/>
                  </a:lnTo>
                  <a:lnTo>
                    <a:pt x="319" y="43"/>
                  </a:lnTo>
                  <a:lnTo>
                    <a:pt x="322" y="49"/>
                  </a:lnTo>
                  <a:lnTo>
                    <a:pt x="323" y="53"/>
                  </a:lnTo>
                  <a:lnTo>
                    <a:pt x="323" y="97"/>
                  </a:lnTo>
                  <a:lnTo>
                    <a:pt x="323" y="97"/>
                  </a:lnTo>
                  <a:lnTo>
                    <a:pt x="322" y="102"/>
                  </a:lnTo>
                  <a:lnTo>
                    <a:pt x="321" y="106"/>
                  </a:lnTo>
                  <a:lnTo>
                    <a:pt x="317" y="110"/>
                  </a:lnTo>
                  <a:lnTo>
                    <a:pt x="314" y="114"/>
                  </a:lnTo>
                  <a:lnTo>
                    <a:pt x="311" y="117"/>
                  </a:lnTo>
                  <a:lnTo>
                    <a:pt x="314" y="120"/>
                  </a:lnTo>
                  <a:lnTo>
                    <a:pt x="314" y="120"/>
                  </a:lnTo>
                  <a:lnTo>
                    <a:pt x="317" y="125"/>
                  </a:lnTo>
                  <a:lnTo>
                    <a:pt x="321" y="128"/>
                  </a:lnTo>
                  <a:lnTo>
                    <a:pt x="322" y="133"/>
                  </a:lnTo>
                  <a:lnTo>
                    <a:pt x="323" y="136"/>
                  </a:lnTo>
                  <a:lnTo>
                    <a:pt x="323" y="180"/>
                  </a:lnTo>
                  <a:lnTo>
                    <a:pt x="323" y="180"/>
                  </a:lnTo>
                  <a:lnTo>
                    <a:pt x="322" y="184"/>
                  </a:lnTo>
                  <a:lnTo>
                    <a:pt x="321" y="189"/>
                  </a:lnTo>
                  <a:lnTo>
                    <a:pt x="317" y="192"/>
                  </a:lnTo>
                  <a:lnTo>
                    <a:pt x="314" y="197"/>
                  </a:lnTo>
                  <a:lnTo>
                    <a:pt x="311" y="200"/>
                  </a:lnTo>
                  <a:lnTo>
                    <a:pt x="314" y="203"/>
                  </a:lnTo>
                  <a:lnTo>
                    <a:pt x="314" y="203"/>
                  </a:lnTo>
                  <a:lnTo>
                    <a:pt x="317" y="207"/>
                  </a:lnTo>
                  <a:lnTo>
                    <a:pt x="321" y="210"/>
                  </a:lnTo>
                  <a:lnTo>
                    <a:pt x="322" y="214"/>
                  </a:lnTo>
                  <a:lnTo>
                    <a:pt x="323" y="219"/>
                  </a:lnTo>
                  <a:lnTo>
                    <a:pt x="323" y="263"/>
                  </a:lnTo>
                  <a:lnTo>
                    <a:pt x="323" y="263"/>
                  </a:lnTo>
                  <a:lnTo>
                    <a:pt x="322" y="267"/>
                  </a:lnTo>
                  <a:lnTo>
                    <a:pt x="320" y="273"/>
                  </a:lnTo>
                  <a:lnTo>
                    <a:pt x="316" y="277"/>
                  </a:lnTo>
                  <a:lnTo>
                    <a:pt x="311" y="283"/>
                  </a:lnTo>
                  <a:lnTo>
                    <a:pt x="304" y="287"/>
                  </a:lnTo>
                  <a:lnTo>
                    <a:pt x="297" y="292"/>
                  </a:lnTo>
                  <a:lnTo>
                    <a:pt x="288" y="296"/>
                  </a:lnTo>
                  <a:lnTo>
                    <a:pt x="278" y="299"/>
                  </a:lnTo>
                  <a:lnTo>
                    <a:pt x="255" y="307"/>
                  </a:lnTo>
                  <a:lnTo>
                    <a:pt x="227" y="313"/>
                  </a:lnTo>
                  <a:lnTo>
                    <a:pt x="196" y="316"/>
                  </a:lnTo>
                  <a:lnTo>
                    <a:pt x="161" y="317"/>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1" name="Freeform 205"/>
            <p:cNvSpPr>
              <a:spLocks/>
            </p:cNvSpPr>
            <p:nvPr/>
          </p:nvSpPr>
          <p:spPr bwMode="auto">
            <a:xfrm>
              <a:off x="3122" y="1667"/>
              <a:ext cx="323" cy="317"/>
            </a:xfrm>
            <a:custGeom>
              <a:avLst/>
              <a:gdLst>
                <a:gd name="T0" fmla="*/ 161 w 323"/>
                <a:gd name="T1" fmla="*/ 317 h 317"/>
                <a:gd name="T2" fmla="*/ 95 w 323"/>
                <a:gd name="T3" fmla="*/ 313 h 317"/>
                <a:gd name="T4" fmla="*/ 44 w 323"/>
                <a:gd name="T5" fmla="*/ 299 h 317"/>
                <a:gd name="T6" fmla="*/ 25 w 323"/>
                <a:gd name="T7" fmla="*/ 292 h 317"/>
                <a:gd name="T8" fmla="*/ 11 w 323"/>
                <a:gd name="T9" fmla="*/ 283 h 317"/>
                <a:gd name="T10" fmla="*/ 2 w 323"/>
                <a:gd name="T11" fmla="*/ 273 h 317"/>
                <a:gd name="T12" fmla="*/ 0 w 323"/>
                <a:gd name="T13" fmla="*/ 263 h 317"/>
                <a:gd name="T14" fmla="*/ 0 w 323"/>
                <a:gd name="T15" fmla="*/ 221 h 317"/>
                <a:gd name="T16" fmla="*/ 1 w 323"/>
                <a:gd name="T17" fmla="*/ 212 h 317"/>
                <a:gd name="T18" fmla="*/ 8 w 323"/>
                <a:gd name="T19" fmla="*/ 203 h 317"/>
                <a:gd name="T20" fmla="*/ 8 w 323"/>
                <a:gd name="T21" fmla="*/ 197 h 317"/>
                <a:gd name="T22" fmla="*/ 4 w 323"/>
                <a:gd name="T23" fmla="*/ 192 h 317"/>
                <a:gd name="T24" fmla="*/ 0 w 323"/>
                <a:gd name="T25" fmla="*/ 184 h 317"/>
                <a:gd name="T26" fmla="*/ 0 w 323"/>
                <a:gd name="T27" fmla="*/ 138 h 317"/>
                <a:gd name="T28" fmla="*/ 0 w 323"/>
                <a:gd name="T29" fmla="*/ 134 h 317"/>
                <a:gd name="T30" fmla="*/ 4 w 323"/>
                <a:gd name="T31" fmla="*/ 125 h 317"/>
                <a:gd name="T32" fmla="*/ 12 w 323"/>
                <a:gd name="T33" fmla="*/ 117 h 317"/>
                <a:gd name="T34" fmla="*/ 9 w 323"/>
                <a:gd name="T35" fmla="*/ 114 h 317"/>
                <a:gd name="T36" fmla="*/ 2 w 323"/>
                <a:gd name="T37" fmla="*/ 106 h 317"/>
                <a:gd name="T38" fmla="*/ 0 w 323"/>
                <a:gd name="T39" fmla="*/ 97 h 317"/>
                <a:gd name="T40" fmla="*/ 0 w 323"/>
                <a:gd name="T41" fmla="*/ 55 h 317"/>
                <a:gd name="T42" fmla="*/ 2 w 323"/>
                <a:gd name="T43" fmla="*/ 45 h 317"/>
                <a:gd name="T44" fmla="*/ 11 w 323"/>
                <a:gd name="T45" fmla="*/ 35 h 317"/>
                <a:gd name="T46" fmla="*/ 25 w 323"/>
                <a:gd name="T47" fmla="*/ 27 h 317"/>
                <a:gd name="T48" fmla="*/ 44 w 323"/>
                <a:gd name="T49" fmla="*/ 18 h 317"/>
                <a:gd name="T50" fmla="*/ 95 w 323"/>
                <a:gd name="T51" fmla="*/ 6 h 317"/>
                <a:gd name="T52" fmla="*/ 161 w 323"/>
                <a:gd name="T53" fmla="*/ 0 h 317"/>
                <a:gd name="T54" fmla="*/ 195 w 323"/>
                <a:gd name="T55" fmla="*/ 1 h 317"/>
                <a:gd name="T56" fmla="*/ 254 w 323"/>
                <a:gd name="T57" fmla="*/ 10 h 317"/>
                <a:gd name="T58" fmla="*/ 287 w 323"/>
                <a:gd name="T59" fmla="*/ 21 h 317"/>
                <a:gd name="T60" fmla="*/ 303 w 323"/>
                <a:gd name="T61" fmla="*/ 30 h 317"/>
                <a:gd name="T62" fmla="*/ 315 w 323"/>
                <a:gd name="T63" fmla="*/ 39 h 317"/>
                <a:gd name="T64" fmla="*/ 322 w 323"/>
                <a:gd name="T65" fmla="*/ 49 h 317"/>
                <a:gd name="T66" fmla="*/ 323 w 323"/>
                <a:gd name="T67" fmla="*/ 97 h 317"/>
                <a:gd name="T68" fmla="*/ 322 w 323"/>
                <a:gd name="T69" fmla="*/ 102 h 317"/>
                <a:gd name="T70" fmla="*/ 317 w 323"/>
                <a:gd name="T71" fmla="*/ 110 h 317"/>
                <a:gd name="T72" fmla="*/ 311 w 323"/>
                <a:gd name="T73" fmla="*/ 117 h 317"/>
                <a:gd name="T74" fmla="*/ 314 w 323"/>
                <a:gd name="T75" fmla="*/ 120 h 317"/>
                <a:gd name="T76" fmla="*/ 321 w 323"/>
                <a:gd name="T77" fmla="*/ 128 h 317"/>
                <a:gd name="T78" fmla="*/ 323 w 323"/>
                <a:gd name="T79" fmla="*/ 136 h 317"/>
                <a:gd name="T80" fmla="*/ 323 w 323"/>
                <a:gd name="T81" fmla="*/ 180 h 317"/>
                <a:gd name="T82" fmla="*/ 321 w 323"/>
                <a:gd name="T83" fmla="*/ 189 h 317"/>
                <a:gd name="T84" fmla="*/ 314 w 323"/>
                <a:gd name="T85" fmla="*/ 197 h 317"/>
                <a:gd name="T86" fmla="*/ 314 w 323"/>
                <a:gd name="T87" fmla="*/ 203 h 317"/>
                <a:gd name="T88" fmla="*/ 317 w 323"/>
                <a:gd name="T89" fmla="*/ 207 h 317"/>
                <a:gd name="T90" fmla="*/ 322 w 323"/>
                <a:gd name="T91" fmla="*/ 214 h 317"/>
                <a:gd name="T92" fmla="*/ 323 w 323"/>
                <a:gd name="T93" fmla="*/ 263 h 317"/>
                <a:gd name="T94" fmla="*/ 322 w 323"/>
                <a:gd name="T95" fmla="*/ 267 h 317"/>
                <a:gd name="T96" fmla="*/ 316 w 323"/>
                <a:gd name="T97" fmla="*/ 277 h 317"/>
                <a:gd name="T98" fmla="*/ 304 w 323"/>
                <a:gd name="T99" fmla="*/ 287 h 317"/>
                <a:gd name="T100" fmla="*/ 288 w 323"/>
                <a:gd name="T101" fmla="*/ 296 h 317"/>
                <a:gd name="T102" fmla="*/ 255 w 323"/>
                <a:gd name="T103" fmla="*/ 307 h 317"/>
                <a:gd name="T104" fmla="*/ 196 w 323"/>
                <a:gd name="T105" fmla="*/ 316 h 3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323" h="317">
                  <a:moveTo>
                    <a:pt x="161" y="317"/>
                  </a:moveTo>
                  <a:lnTo>
                    <a:pt x="161" y="317"/>
                  </a:lnTo>
                  <a:lnTo>
                    <a:pt x="127" y="316"/>
                  </a:lnTo>
                  <a:lnTo>
                    <a:pt x="95" y="313"/>
                  </a:lnTo>
                  <a:lnTo>
                    <a:pt x="67" y="307"/>
                  </a:lnTo>
                  <a:lnTo>
                    <a:pt x="44" y="299"/>
                  </a:lnTo>
                  <a:lnTo>
                    <a:pt x="34" y="296"/>
                  </a:lnTo>
                  <a:lnTo>
                    <a:pt x="25" y="292"/>
                  </a:lnTo>
                  <a:lnTo>
                    <a:pt x="18" y="287"/>
                  </a:lnTo>
                  <a:lnTo>
                    <a:pt x="11" y="283"/>
                  </a:lnTo>
                  <a:lnTo>
                    <a:pt x="7" y="277"/>
                  </a:lnTo>
                  <a:lnTo>
                    <a:pt x="2" y="273"/>
                  </a:lnTo>
                  <a:lnTo>
                    <a:pt x="0" y="267"/>
                  </a:lnTo>
                  <a:lnTo>
                    <a:pt x="0" y="263"/>
                  </a:lnTo>
                  <a:lnTo>
                    <a:pt x="0" y="221"/>
                  </a:lnTo>
                  <a:lnTo>
                    <a:pt x="0" y="221"/>
                  </a:lnTo>
                  <a:lnTo>
                    <a:pt x="0" y="216"/>
                  </a:lnTo>
                  <a:lnTo>
                    <a:pt x="1" y="212"/>
                  </a:lnTo>
                  <a:lnTo>
                    <a:pt x="3" y="208"/>
                  </a:lnTo>
                  <a:lnTo>
                    <a:pt x="8" y="203"/>
                  </a:lnTo>
                  <a:lnTo>
                    <a:pt x="11" y="200"/>
                  </a:lnTo>
                  <a:lnTo>
                    <a:pt x="8" y="197"/>
                  </a:lnTo>
                  <a:lnTo>
                    <a:pt x="8" y="197"/>
                  </a:lnTo>
                  <a:lnTo>
                    <a:pt x="4" y="192"/>
                  </a:lnTo>
                  <a:lnTo>
                    <a:pt x="2" y="189"/>
                  </a:lnTo>
                  <a:lnTo>
                    <a:pt x="0" y="184"/>
                  </a:lnTo>
                  <a:lnTo>
                    <a:pt x="0" y="180"/>
                  </a:lnTo>
                  <a:lnTo>
                    <a:pt x="0" y="138"/>
                  </a:lnTo>
                  <a:lnTo>
                    <a:pt x="0" y="138"/>
                  </a:lnTo>
                  <a:lnTo>
                    <a:pt x="0" y="134"/>
                  </a:lnTo>
                  <a:lnTo>
                    <a:pt x="1" y="129"/>
                  </a:lnTo>
                  <a:lnTo>
                    <a:pt x="4" y="125"/>
                  </a:lnTo>
                  <a:lnTo>
                    <a:pt x="8" y="120"/>
                  </a:lnTo>
                  <a:lnTo>
                    <a:pt x="12" y="117"/>
                  </a:lnTo>
                  <a:lnTo>
                    <a:pt x="9" y="114"/>
                  </a:lnTo>
                  <a:lnTo>
                    <a:pt x="9" y="114"/>
                  </a:lnTo>
                  <a:lnTo>
                    <a:pt x="4" y="110"/>
                  </a:lnTo>
                  <a:lnTo>
                    <a:pt x="2" y="106"/>
                  </a:lnTo>
                  <a:lnTo>
                    <a:pt x="0" y="102"/>
                  </a:lnTo>
                  <a:lnTo>
                    <a:pt x="0" y="97"/>
                  </a:lnTo>
                  <a:lnTo>
                    <a:pt x="0" y="55"/>
                  </a:lnTo>
                  <a:lnTo>
                    <a:pt x="0" y="55"/>
                  </a:lnTo>
                  <a:lnTo>
                    <a:pt x="0" y="50"/>
                  </a:lnTo>
                  <a:lnTo>
                    <a:pt x="2" y="45"/>
                  </a:lnTo>
                  <a:lnTo>
                    <a:pt x="7" y="40"/>
                  </a:lnTo>
                  <a:lnTo>
                    <a:pt x="11" y="35"/>
                  </a:lnTo>
                  <a:lnTo>
                    <a:pt x="18" y="31"/>
                  </a:lnTo>
                  <a:lnTo>
                    <a:pt x="25" y="27"/>
                  </a:lnTo>
                  <a:lnTo>
                    <a:pt x="34" y="22"/>
                  </a:lnTo>
                  <a:lnTo>
                    <a:pt x="44" y="18"/>
                  </a:lnTo>
                  <a:lnTo>
                    <a:pt x="67" y="11"/>
                  </a:lnTo>
                  <a:lnTo>
                    <a:pt x="95" y="6"/>
                  </a:lnTo>
                  <a:lnTo>
                    <a:pt x="127" y="2"/>
                  </a:lnTo>
                  <a:lnTo>
                    <a:pt x="161" y="0"/>
                  </a:lnTo>
                  <a:lnTo>
                    <a:pt x="161" y="0"/>
                  </a:lnTo>
                  <a:lnTo>
                    <a:pt x="195" y="1"/>
                  </a:lnTo>
                  <a:lnTo>
                    <a:pt x="227" y="6"/>
                  </a:lnTo>
                  <a:lnTo>
                    <a:pt x="254" y="10"/>
                  </a:lnTo>
                  <a:lnTo>
                    <a:pt x="277" y="18"/>
                  </a:lnTo>
                  <a:lnTo>
                    <a:pt x="287" y="21"/>
                  </a:lnTo>
                  <a:lnTo>
                    <a:pt x="295" y="25"/>
                  </a:lnTo>
                  <a:lnTo>
                    <a:pt x="303" y="30"/>
                  </a:lnTo>
                  <a:lnTo>
                    <a:pt x="310" y="34"/>
                  </a:lnTo>
                  <a:lnTo>
                    <a:pt x="315" y="39"/>
                  </a:lnTo>
                  <a:lnTo>
                    <a:pt x="319" y="43"/>
                  </a:lnTo>
                  <a:lnTo>
                    <a:pt x="322" y="49"/>
                  </a:lnTo>
                  <a:lnTo>
                    <a:pt x="323" y="53"/>
                  </a:lnTo>
                  <a:lnTo>
                    <a:pt x="323" y="97"/>
                  </a:lnTo>
                  <a:lnTo>
                    <a:pt x="323" y="97"/>
                  </a:lnTo>
                  <a:lnTo>
                    <a:pt x="322" y="102"/>
                  </a:lnTo>
                  <a:lnTo>
                    <a:pt x="321" y="106"/>
                  </a:lnTo>
                  <a:lnTo>
                    <a:pt x="317" y="110"/>
                  </a:lnTo>
                  <a:lnTo>
                    <a:pt x="314" y="114"/>
                  </a:lnTo>
                  <a:lnTo>
                    <a:pt x="311" y="117"/>
                  </a:lnTo>
                  <a:lnTo>
                    <a:pt x="314" y="120"/>
                  </a:lnTo>
                  <a:lnTo>
                    <a:pt x="314" y="120"/>
                  </a:lnTo>
                  <a:lnTo>
                    <a:pt x="317" y="125"/>
                  </a:lnTo>
                  <a:lnTo>
                    <a:pt x="321" y="128"/>
                  </a:lnTo>
                  <a:lnTo>
                    <a:pt x="322" y="133"/>
                  </a:lnTo>
                  <a:lnTo>
                    <a:pt x="323" y="136"/>
                  </a:lnTo>
                  <a:lnTo>
                    <a:pt x="323" y="180"/>
                  </a:lnTo>
                  <a:lnTo>
                    <a:pt x="323" y="180"/>
                  </a:lnTo>
                  <a:lnTo>
                    <a:pt x="322" y="184"/>
                  </a:lnTo>
                  <a:lnTo>
                    <a:pt x="321" y="189"/>
                  </a:lnTo>
                  <a:lnTo>
                    <a:pt x="317" y="192"/>
                  </a:lnTo>
                  <a:lnTo>
                    <a:pt x="314" y="197"/>
                  </a:lnTo>
                  <a:lnTo>
                    <a:pt x="311" y="200"/>
                  </a:lnTo>
                  <a:lnTo>
                    <a:pt x="314" y="203"/>
                  </a:lnTo>
                  <a:lnTo>
                    <a:pt x="314" y="203"/>
                  </a:lnTo>
                  <a:lnTo>
                    <a:pt x="317" y="207"/>
                  </a:lnTo>
                  <a:lnTo>
                    <a:pt x="321" y="210"/>
                  </a:lnTo>
                  <a:lnTo>
                    <a:pt x="322" y="214"/>
                  </a:lnTo>
                  <a:lnTo>
                    <a:pt x="323" y="219"/>
                  </a:lnTo>
                  <a:lnTo>
                    <a:pt x="323" y="263"/>
                  </a:lnTo>
                  <a:lnTo>
                    <a:pt x="323" y="263"/>
                  </a:lnTo>
                  <a:lnTo>
                    <a:pt x="322" y="267"/>
                  </a:lnTo>
                  <a:lnTo>
                    <a:pt x="320" y="273"/>
                  </a:lnTo>
                  <a:lnTo>
                    <a:pt x="316" y="277"/>
                  </a:lnTo>
                  <a:lnTo>
                    <a:pt x="311" y="283"/>
                  </a:lnTo>
                  <a:lnTo>
                    <a:pt x="304" y="287"/>
                  </a:lnTo>
                  <a:lnTo>
                    <a:pt x="297" y="292"/>
                  </a:lnTo>
                  <a:lnTo>
                    <a:pt x="288" y="296"/>
                  </a:lnTo>
                  <a:lnTo>
                    <a:pt x="278" y="299"/>
                  </a:lnTo>
                  <a:lnTo>
                    <a:pt x="255" y="307"/>
                  </a:lnTo>
                  <a:lnTo>
                    <a:pt x="227" y="313"/>
                  </a:lnTo>
                  <a:lnTo>
                    <a:pt x="196" y="316"/>
                  </a:lnTo>
                  <a:lnTo>
                    <a:pt x="161" y="317"/>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2" name="Freeform 206"/>
            <p:cNvSpPr>
              <a:spLocks/>
            </p:cNvSpPr>
            <p:nvPr/>
          </p:nvSpPr>
          <p:spPr bwMode="auto">
            <a:xfrm>
              <a:off x="3133" y="1811"/>
              <a:ext cx="301" cy="79"/>
            </a:xfrm>
            <a:custGeom>
              <a:avLst/>
              <a:gdLst>
                <a:gd name="T0" fmla="*/ 0 w 301"/>
                <a:gd name="T1" fmla="*/ 4 h 79"/>
                <a:gd name="T2" fmla="*/ 0 w 301"/>
                <a:gd name="T3" fmla="*/ 36 h 79"/>
                <a:gd name="T4" fmla="*/ 0 w 301"/>
                <a:gd name="T5" fmla="*/ 36 h 79"/>
                <a:gd name="T6" fmla="*/ 0 w 301"/>
                <a:gd name="T7" fmla="*/ 39 h 79"/>
                <a:gd name="T8" fmla="*/ 2 w 301"/>
                <a:gd name="T9" fmla="*/ 42 h 79"/>
                <a:gd name="T10" fmla="*/ 6 w 301"/>
                <a:gd name="T11" fmla="*/ 45 h 79"/>
                <a:gd name="T12" fmla="*/ 10 w 301"/>
                <a:gd name="T13" fmla="*/ 49 h 79"/>
                <a:gd name="T14" fmla="*/ 22 w 301"/>
                <a:gd name="T15" fmla="*/ 56 h 79"/>
                <a:gd name="T16" fmla="*/ 39 w 301"/>
                <a:gd name="T17" fmla="*/ 64 h 79"/>
                <a:gd name="T18" fmla="*/ 60 w 301"/>
                <a:gd name="T19" fmla="*/ 69 h 79"/>
                <a:gd name="T20" fmla="*/ 86 w 301"/>
                <a:gd name="T21" fmla="*/ 75 h 79"/>
                <a:gd name="T22" fmla="*/ 116 w 301"/>
                <a:gd name="T23" fmla="*/ 78 h 79"/>
                <a:gd name="T24" fmla="*/ 132 w 301"/>
                <a:gd name="T25" fmla="*/ 79 h 79"/>
                <a:gd name="T26" fmla="*/ 150 w 301"/>
                <a:gd name="T27" fmla="*/ 79 h 79"/>
                <a:gd name="T28" fmla="*/ 150 w 301"/>
                <a:gd name="T29" fmla="*/ 79 h 79"/>
                <a:gd name="T30" fmla="*/ 168 w 301"/>
                <a:gd name="T31" fmla="*/ 79 h 79"/>
                <a:gd name="T32" fmla="*/ 184 w 301"/>
                <a:gd name="T33" fmla="*/ 78 h 79"/>
                <a:gd name="T34" fmla="*/ 215 w 301"/>
                <a:gd name="T35" fmla="*/ 75 h 79"/>
                <a:gd name="T36" fmla="*/ 240 w 301"/>
                <a:gd name="T37" fmla="*/ 69 h 79"/>
                <a:gd name="T38" fmla="*/ 262 w 301"/>
                <a:gd name="T39" fmla="*/ 64 h 79"/>
                <a:gd name="T40" fmla="*/ 279 w 301"/>
                <a:gd name="T41" fmla="*/ 56 h 79"/>
                <a:gd name="T42" fmla="*/ 291 w 301"/>
                <a:gd name="T43" fmla="*/ 49 h 79"/>
                <a:gd name="T44" fmla="*/ 295 w 301"/>
                <a:gd name="T45" fmla="*/ 45 h 79"/>
                <a:gd name="T46" fmla="*/ 298 w 301"/>
                <a:gd name="T47" fmla="*/ 42 h 79"/>
                <a:gd name="T48" fmla="*/ 300 w 301"/>
                <a:gd name="T49" fmla="*/ 39 h 79"/>
                <a:gd name="T50" fmla="*/ 301 w 301"/>
                <a:gd name="T51" fmla="*/ 36 h 79"/>
                <a:gd name="T52" fmla="*/ 301 w 301"/>
                <a:gd name="T53" fmla="*/ 3 h 79"/>
                <a:gd name="T54" fmla="*/ 301 w 301"/>
                <a:gd name="T55" fmla="*/ 3 h 79"/>
                <a:gd name="T56" fmla="*/ 300 w 301"/>
                <a:gd name="T57" fmla="*/ 1 h 79"/>
                <a:gd name="T58" fmla="*/ 300 w 301"/>
                <a:gd name="T59" fmla="*/ 0 h 79"/>
                <a:gd name="T60" fmla="*/ 297 w 301"/>
                <a:gd name="T61" fmla="*/ 1 h 79"/>
                <a:gd name="T62" fmla="*/ 297 w 301"/>
                <a:gd name="T63" fmla="*/ 1 h 79"/>
                <a:gd name="T64" fmla="*/ 282 w 301"/>
                <a:gd name="T65" fmla="*/ 6 h 79"/>
                <a:gd name="T66" fmla="*/ 267 w 301"/>
                <a:gd name="T67" fmla="*/ 12 h 79"/>
                <a:gd name="T68" fmla="*/ 250 w 301"/>
                <a:gd name="T69" fmla="*/ 16 h 79"/>
                <a:gd name="T70" fmla="*/ 233 w 301"/>
                <a:gd name="T71" fmla="*/ 21 h 79"/>
                <a:gd name="T72" fmla="*/ 213 w 301"/>
                <a:gd name="T73" fmla="*/ 23 h 79"/>
                <a:gd name="T74" fmla="*/ 193 w 301"/>
                <a:gd name="T75" fmla="*/ 25 h 79"/>
                <a:gd name="T76" fmla="*/ 172 w 301"/>
                <a:gd name="T77" fmla="*/ 27 h 79"/>
                <a:gd name="T78" fmla="*/ 150 w 301"/>
                <a:gd name="T79" fmla="*/ 27 h 79"/>
                <a:gd name="T80" fmla="*/ 150 w 301"/>
                <a:gd name="T81" fmla="*/ 27 h 79"/>
                <a:gd name="T82" fmla="*/ 129 w 301"/>
                <a:gd name="T83" fmla="*/ 27 h 79"/>
                <a:gd name="T84" fmla="*/ 108 w 301"/>
                <a:gd name="T85" fmla="*/ 25 h 79"/>
                <a:gd name="T86" fmla="*/ 87 w 301"/>
                <a:gd name="T87" fmla="*/ 23 h 79"/>
                <a:gd name="T88" fmla="*/ 68 w 301"/>
                <a:gd name="T89" fmla="*/ 21 h 79"/>
                <a:gd name="T90" fmla="*/ 51 w 301"/>
                <a:gd name="T91" fmla="*/ 16 h 79"/>
                <a:gd name="T92" fmla="*/ 34 w 301"/>
                <a:gd name="T93" fmla="*/ 12 h 79"/>
                <a:gd name="T94" fmla="*/ 19 w 301"/>
                <a:gd name="T95" fmla="*/ 6 h 79"/>
                <a:gd name="T96" fmla="*/ 4 w 301"/>
                <a:gd name="T97" fmla="*/ 1 h 79"/>
                <a:gd name="T98" fmla="*/ 4 w 301"/>
                <a:gd name="T99" fmla="*/ 1 h 79"/>
                <a:gd name="T100" fmla="*/ 2 w 301"/>
                <a:gd name="T101" fmla="*/ 0 h 79"/>
                <a:gd name="T102" fmla="*/ 1 w 301"/>
                <a:gd name="T103" fmla="*/ 1 h 79"/>
                <a:gd name="T104" fmla="*/ 0 w 301"/>
                <a:gd name="T105" fmla="*/ 2 h 79"/>
                <a:gd name="T106" fmla="*/ 0 w 301"/>
                <a:gd name="T107" fmla="*/ 4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01" h="79">
                  <a:moveTo>
                    <a:pt x="0" y="4"/>
                  </a:moveTo>
                  <a:lnTo>
                    <a:pt x="0" y="36"/>
                  </a:lnTo>
                  <a:lnTo>
                    <a:pt x="0" y="36"/>
                  </a:lnTo>
                  <a:lnTo>
                    <a:pt x="0" y="39"/>
                  </a:lnTo>
                  <a:lnTo>
                    <a:pt x="2" y="42"/>
                  </a:lnTo>
                  <a:lnTo>
                    <a:pt x="6" y="45"/>
                  </a:lnTo>
                  <a:lnTo>
                    <a:pt x="10" y="49"/>
                  </a:lnTo>
                  <a:lnTo>
                    <a:pt x="22" y="56"/>
                  </a:lnTo>
                  <a:lnTo>
                    <a:pt x="39" y="64"/>
                  </a:lnTo>
                  <a:lnTo>
                    <a:pt x="60" y="69"/>
                  </a:lnTo>
                  <a:lnTo>
                    <a:pt x="86" y="75"/>
                  </a:lnTo>
                  <a:lnTo>
                    <a:pt x="116" y="78"/>
                  </a:lnTo>
                  <a:lnTo>
                    <a:pt x="132" y="79"/>
                  </a:lnTo>
                  <a:lnTo>
                    <a:pt x="150" y="79"/>
                  </a:lnTo>
                  <a:lnTo>
                    <a:pt x="150" y="79"/>
                  </a:lnTo>
                  <a:lnTo>
                    <a:pt x="168" y="79"/>
                  </a:lnTo>
                  <a:lnTo>
                    <a:pt x="184" y="78"/>
                  </a:lnTo>
                  <a:lnTo>
                    <a:pt x="215" y="75"/>
                  </a:lnTo>
                  <a:lnTo>
                    <a:pt x="240" y="69"/>
                  </a:lnTo>
                  <a:lnTo>
                    <a:pt x="262" y="64"/>
                  </a:lnTo>
                  <a:lnTo>
                    <a:pt x="279" y="56"/>
                  </a:lnTo>
                  <a:lnTo>
                    <a:pt x="291" y="49"/>
                  </a:lnTo>
                  <a:lnTo>
                    <a:pt x="295" y="45"/>
                  </a:lnTo>
                  <a:lnTo>
                    <a:pt x="298" y="42"/>
                  </a:lnTo>
                  <a:lnTo>
                    <a:pt x="300" y="39"/>
                  </a:lnTo>
                  <a:lnTo>
                    <a:pt x="301" y="36"/>
                  </a:lnTo>
                  <a:lnTo>
                    <a:pt x="301" y="3"/>
                  </a:lnTo>
                  <a:lnTo>
                    <a:pt x="301" y="3"/>
                  </a:lnTo>
                  <a:lnTo>
                    <a:pt x="300" y="1"/>
                  </a:lnTo>
                  <a:lnTo>
                    <a:pt x="300" y="0"/>
                  </a:lnTo>
                  <a:lnTo>
                    <a:pt x="297" y="1"/>
                  </a:lnTo>
                  <a:lnTo>
                    <a:pt x="297" y="1"/>
                  </a:lnTo>
                  <a:lnTo>
                    <a:pt x="282" y="6"/>
                  </a:lnTo>
                  <a:lnTo>
                    <a:pt x="267" y="12"/>
                  </a:lnTo>
                  <a:lnTo>
                    <a:pt x="250" y="16"/>
                  </a:lnTo>
                  <a:lnTo>
                    <a:pt x="233" y="21"/>
                  </a:lnTo>
                  <a:lnTo>
                    <a:pt x="213" y="23"/>
                  </a:lnTo>
                  <a:lnTo>
                    <a:pt x="193" y="25"/>
                  </a:lnTo>
                  <a:lnTo>
                    <a:pt x="172" y="27"/>
                  </a:lnTo>
                  <a:lnTo>
                    <a:pt x="150" y="27"/>
                  </a:lnTo>
                  <a:lnTo>
                    <a:pt x="150" y="27"/>
                  </a:lnTo>
                  <a:lnTo>
                    <a:pt x="129" y="27"/>
                  </a:lnTo>
                  <a:lnTo>
                    <a:pt x="108" y="25"/>
                  </a:lnTo>
                  <a:lnTo>
                    <a:pt x="87" y="23"/>
                  </a:lnTo>
                  <a:lnTo>
                    <a:pt x="68" y="21"/>
                  </a:lnTo>
                  <a:lnTo>
                    <a:pt x="51" y="16"/>
                  </a:lnTo>
                  <a:lnTo>
                    <a:pt x="34" y="12"/>
                  </a:lnTo>
                  <a:lnTo>
                    <a:pt x="19" y="6"/>
                  </a:lnTo>
                  <a:lnTo>
                    <a:pt x="4" y="1"/>
                  </a:lnTo>
                  <a:lnTo>
                    <a:pt x="4" y="1"/>
                  </a:lnTo>
                  <a:lnTo>
                    <a:pt x="2" y="0"/>
                  </a:lnTo>
                  <a:lnTo>
                    <a:pt x="1" y="1"/>
                  </a:lnTo>
                  <a:lnTo>
                    <a:pt x="0" y="2"/>
                  </a:lnTo>
                  <a:lnTo>
                    <a:pt x="0" y="4"/>
                  </a:lnTo>
                  <a:close/>
                </a:path>
              </a:pathLst>
            </a:custGeom>
            <a:solidFill>
              <a:srgbClr val="828282"/>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3" name="Freeform 207"/>
            <p:cNvSpPr>
              <a:spLocks/>
            </p:cNvSpPr>
            <p:nvPr/>
          </p:nvSpPr>
          <p:spPr bwMode="auto">
            <a:xfrm>
              <a:off x="3133" y="1811"/>
              <a:ext cx="301" cy="79"/>
            </a:xfrm>
            <a:custGeom>
              <a:avLst/>
              <a:gdLst>
                <a:gd name="T0" fmla="*/ 0 w 301"/>
                <a:gd name="T1" fmla="*/ 4 h 79"/>
                <a:gd name="T2" fmla="*/ 0 w 301"/>
                <a:gd name="T3" fmla="*/ 36 h 79"/>
                <a:gd name="T4" fmla="*/ 0 w 301"/>
                <a:gd name="T5" fmla="*/ 36 h 79"/>
                <a:gd name="T6" fmla="*/ 0 w 301"/>
                <a:gd name="T7" fmla="*/ 39 h 79"/>
                <a:gd name="T8" fmla="*/ 2 w 301"/>
                <a:gd name="T9" fmla="*/ 42 h 79"/>
                <a:gd name="T10" fmla="*/ 6 w 301"/>
                <a:gd name="T11" fmla="*/ 45 h 79"/>
                <a:gd name="T12" fmla="*/ 10 w 301"/>
                <a:gd name="T13" fmla="*/ 49 h 79"/>
                <a:gd name="T14" fmla="*/ 22 w 301"/>
                <a:gd name="T15" fmla="*/ 56 h 79"/>
                <a:gd name="T16" fmla="*/ 39 w 301"/>
                <a:gd name="T17" fmla="*/ 64 h 79"/>
                <a:gd name="T18" fmla="*/ 60 w 301"/>
                <a:gd name="T19" fmla="*/ 69 h 79"/>
                <a:gd name="T20" fmla="*/ 86 w 301"/>
                <a:gd name="T21" fmla="*/ 75 h 79"/>
                <a:gd name="T22" fmla="*/ 116 w 301"/>
                <a:gd name="T23" fmla="*/ 78 h 79"/>
                <a:gd name="T24" fmla="*/ 132 w 301"/>
                <a:gd name="T25" fmla="*/ 79 h 79"/>
                <a:gd name="T26" fmla="*/ 150 w 301"/>
                <a:gd name="T27" fmla="*/ 79 h 79"/>
                <a:gd name="T28" fmla="*/ 150 w 301"/>
                <a:gd name="T29" fmla="*/ 79 h 79"/>
                <a:gd name="T30" fmla="*/ 168 w 301"/>
                <a:gd name="T31" fmla="*/ 79 h 79"/>
                <a:gd name="T32" fmla="*/ 184 w 301"/>
                <a:gd name="T33" fmla="*/ 78 h 79"/>
                <a:gd name="T34" fmla="*/ 215 w 301"/>
                <a:gd name="T35" fmla="*/ 75 h 79"/>
                <a:gd name="T36" fmla="*/ 240 w 301"/>
                <a:gd name="T37" fmla="*/ 69 h 79"/>
                <a:gd name="T38" fmla="*/ 262 w 301"/>
                <a:gd name="T39" fmla="*/ 64 h 79"/>
                <a:gd name="T40" fmla="*/ 279 w 301"/>
                <a:gd name="T41" fmla="*/ 56 h 79"/>
                <a:gd name="T42" fmla="*/ 291 w 301"/>
                <a:gd name="T43" fmla="*/ 49 h 79"/>
                <a:gd name="T44" fmla="*/ 295 w 301"/>
                <a:gd name="T45" fmla="*/ 45 h 79"/>
                <a:gd name="T46" fmla="*/ 298 w 301"/>
                <a:gd name="T47" fmla="*/ 42 h 79"/>
                <a:gd name="T48" fmla="*/ 300 w 301"/>
                <a:gd name="T49" fmla="*/ 39 h 79"/>
                <a:gd name="T50" fmla="*/ 301 w 301"/>
                <a:gd name="T51" fmla="*/ 36 h 79"/>
                <a:gd name="T52" fmla="*/ 301 w 301"/>
                <a:gd name="T53" fmla="*/ 3 h 79"/>
                <a:gd name="T54" fmla="*/ 301 w 301"/>
                <a:gd name="T55" fmla="*/ 3 h 79"/>
                <a:gd name="T56" fmla="*/ 300 w 301"/>
                <a:gd name="T57" fmla="*/ 1 h 79"/>
                <a:gd name="T58" fmla="*/ 300 w 301"/>
                <a:gd name="T59" fmla="*/ 0 h 79"/>
                <a:gd name="T60" fmla="*/ 297 w 301"/>
                <a:gd name="T61" fmla="*/ 1 h 79"/>
                <a:gd name="T62" fmla="*/ 297 w 301"/>
                <a:gd name="T63" fmla="*/ 1 h 79"/>
                <a:gd name="T64" fmla="*/ 282 w 301"/>
                <a:gd name="T65" fmla="*/ 6 h 79"/>
                <a:gd name="T66" fmla="*/ 267 w 301"/>
                <a:gd name="T67" fmla="*/ 12 h 79"/>
                <a:gd name="T68" fmla="*/ 250 w 301"/>
                <a:gd name="T69" fmla="*/ 16 h 79"/>
                <a:gd name="T70" fmla="*/ 233 w 301"/>
                <a:gd name="T71" fmla="*/ 21 h 79"/>
                <a:gd name="T72" fmla="*/ 213 w 301"/>
                <a:gd name="T73" fmla="*/ 23 h 79"/>
                <a:gd name="T74" fmla="*/ 193 w 301"/>
                <a:gd name="T75" fmla="*/ 25 h 79"/>
                <a:gd name="T76" fmla="*/ 172 w 301"/>
                <a:gd name="T77" fmla="*/ 27 h 79"/>
                <a:gd name="T78" fmla="*/ 150 w 301"/>
                <a:gd name="T79" fmla="*/ 27 h 79"/>
                <a:gd name="T80" fmla="*/ 150 w 301"/>
                <a:gd name="T81" fmla="*/ 27 h 79"/>
                <a:gd name="T82" fmla="*/ 129 w 301"/>
                <a:gd name="T83" fmla="*/ 27 h 79"/>
                <a:gd name="T84" fmla="*/ 108 w 301"/>
                <a:gd name="T85" fmla="*/ 25 h 79"/>
                <a:gd name="T86" fmla="*/ 87 w 301"/>
                <a:gd name="T87" fmla="*/ 23 h 79"/>
                <a:gd name="T88" fmla="*/ 68 w 301"/>
                <a:gd name="T89" fmla="*/ 21 h 79"/>
                <a:gd name="T90" fmla="*/ 51 w 301"/>
                <a:gd name="T91" fmla="*/ 16 h 79"/>
                <a:gd name="T92" fmla="*/ 34 w 301"/>
                <a:gd name="T93" fmla="*/ 12 h 79"/>
                <a:gd name="T94" fmla="*/ 19 w 301"/>
                <a:gd name="T95" fmla="*/ 6 h 79"/>
                <a:gd name="T96" fmla="*/ 4 w 301"/>
                <a:gd name="T97" fmla="*/ 1 h 79"/>
                <a:gd name="T98" fmla="*/ 4 w 301"/>
                <a:gd name="T99" fmla="*/ 1 h 79"/>
                <a:gd name="T100" fmla="*/ 2 w 301"/>
                <a:gd name="T101" fmla="*/ 0 h 79"/>
                <a:gd name="T102" fmla="*/ 1 w 301"/>
                <a:gd name="T103" fmla="*/ 1 h 79"/>
                <a:gd name="T104" fmla="*/ 0 w 301"/>
                <a:gd name="T105" fmla="*/ 2 h 79"/>
                <a:gd name="T106" fmla="*/ 0 w 301"/>
                <a:gd name="T107" fmla="*/ 4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01" h="79">
                  <a:moveTo>
                    <a:pt x="0" y="4"/>
                  </a:moveTo>
                  <a:lnTo>
                    <a:pt x="0" y="36"/>
                  </a:lnTo>
                  <a:lnTo>
                    <a:pt x="0" y="36"/>
                  </a:lnTo>
                  <a:lnTo>
                    <a:pt x="0" y="39"/>
                  </a:lnTo>
                  <a:lnTo>
                    <a:pt x="2" y="42"/>
                  </a:lnTo>
                  <a:lnTo>
                    <a:pt x="6" y="45"/>
                  </a:lnTo>
                  <a:lnTo>
                    <a:pt x="10" y="49"/>
                  </a:lnTo>
                  <a:lnTo>
                    <a:pt x="22" y="56"/>
                  </a:lnTo>
                  <a:lnTo>
                    <a:pt x="39" y="64"/>
                  </a:lnTo>
                  <a:lnTo>
                    <a:pt x="60" y="69"/>
                  </a:lnTo>
                  <a:lnTo>
                    <a:pt x="86" y="75"/>
                  </a:lnTo>
                  <a:lnTo>
                    <a:pt x="116" y="78"/>
                  </a:lnTo>
                  <a:lnTo>
                    <a:pt x="132" y="79"/>
                  </a:lnTo>
                  <a:lnTo>
                    <a:pt x="150" y="79"/>
                  </a:lnTo>
                  <a:lnTo>
                    <a:pt x="150" y="79"/>
                  </a:lnTo>
                  <a:lnTo>
                    <a:pt x="168" y="79"/>
                  </a:lnTo>
                  <a:lnTo>
                    <a:pt x="184" y="78"/>
                  </a:lnTo>
                  <a:lnTo>
                    <a:pt x="215" y="75"/>
                  </a:lnTo>
                  <a:lnTo>
                    <a:pt x="240" y="69"/>
                  </a:lnTo>
                  <a:lnTo>
                    <a:pt x="262" y="64"/>
                  </a:lnTo>
                  <a:lnTo>
                    <a:pt x="279" y="56"/>
                  </a:lnTo>
                  <a:lnTo>
                    <a:pt x="291" y="49"/>
                  </a:lnTo>
                  <a:lnTo>
                    <a:pt x="295" y="45"/>
                  </a:lnTo>
                  <a:lnTo>
                    <a:pt x="298" y="42"/>
                  </a:lnTo>
                  <a:lnTo>
                    <a:pt x="300" y="39"/>
                  </a:lnTo>
                  <a:lnTo>
                    <a:pt x="301" y="36"/>
                  </a:lnTo>
                  <a:lnTo>
                    <a:pt x="301" y="3"/>
                  </a:lnTo>
                  <a:lnTo>
                    <a:pt x="301" y="3"/>
                  </a:lnTo>
                  <a:lnTo>
                    <a:pt x="300" y="1"/>
                  </a:lnTo>
                  <a:lnTo>
                    <a:pt x="300" y="0"/>
                  </a:lnTo>
                  <a:lnTo>
                    <a:pt x="297" y="1"/>
                  </a:lnTo>
                  <a:lnTo>
                    <a:pt x="297" y="1"/>
                  </a:lnTo>
                  <a:lnTo>
                    <a:pt x="282" y="6"/>
                  </a:lnTo>
                  <a:lnTo>
                    <a:pt x="267" y="12"/>
                  </a:lnTo>
                  <a:lnTo>
                    <a:pt x="250" y="16"/>
                  </a:lnTo>
                  <a:lnTo>
                    <a:pt x="233" y="21"/>
                  </a:lnTo>
                  <a:lnTo>
                    <a:pt x="213" y="23"/>
                  </a:lnTo>
                  <a:lnTo>
                    <a:pt x="193" y="25"/>
                  </a:lnTo>
                  <a:lnTo>
                    <a:pt x="172" y="27"/>
                  </a:lnTo>
                  <a:lnTo>
                    <a:pt x="150" y="27"/>
                  </a:lnTo>
                  <a:lnTo>
                    <a:pt x="150" y="27"/>
                  </a:lnTo>
                  <a:lnTo>
                    <a:pt x="129" y="27"/>
                  </a:lnTo>
                  <a:lnTo>
                    <a:pt x="108" y="25"/>
                  </a:lnTo>
                  <a:lnTo>
                    <a:pt x="87" y="23"/>
                  </a:lnTo>
                  <a:lnTo>
                    <a:pt x="68" y="21"/>
                  </a:lnTo>
                  <a:lnTo>
                    <a:pt x="51" y="16"/>
                  </a:lnTo>
                  <a:lnTo>
                    <a:pt x="34" y="12"/>
                  </a:lnTo>
                  <a:lnTo>
                    <a:pt x="19" y="6"/>
                  </a:lnTo>
                  <a:lnTo>
                    <a:pt x="4" y="1"/>
                  </a:lnTo>
                  <a:lnTo>
                    <a:pt x="4" y="1"/>
                  </a:lnTo>
                  <a:lnTo>
                    <a:pt x="2" y="0"/>
                  </a:lnTo>
                  <a:lnTo>
                    <a:pt x="1" y="1"/>
                  </a:lnTo>
                  <a:lnTo>
                    <a:pt x="0" y="2"/>
                  </a:lnTo>
                  <a:lnTo>
                    <a:pt x="0" y="4"/>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4" name="Freeform 208"/>
            <p:cNvSpPr>
              <a:spLocks/>
            </p:cNvSpPr>
            <p:nvPr/>
          </p:nvSpPr>
          <p:spPr bwMode="auto">
            <a:xfrm>
              <a:off x="3133" y="1893"/>
              <a:ext cx="301" cy="80"/>
            </a:xfrm>
            <a:custGeom>
              <a:avLst/>
              <a:gdLst>
                <a:gd name="T0" fmla="*/ 0 w 301"/>
                <a:gd name="T1" fmla="*/ 5 h 80"/>
                <a:gd name="T2" fmla="*/ 0 w 301"/>
                <a:gd name="T3" fmla="*/ 37 h 80"/>
                <a:gd name="T4" fmla="*/ 0 w 301"/>
                <a:gd name="T5" fmla="*/ 37 h 80"/>
                <a:gd name="T6" fmla="*/ 0 w 301"/>
                <a:gd name="T7" fmla="*/ 40 h 80"/>
                <a:gd name="T8" fmla="*/ 2 w 301"/>
                <a:gd name="T9" fmla="*/ 42 h 80"/>
                <a:gd name="T10" fmla="*/ 6 w 301"/>
                <a:gd name="T11" fmla="*/ 46 h 80"/>
                <a:gd name="T12" fmla="*/ 10 w 301"/>
                <a:gd name="T13" fmla="*/ 50 h 80"/>
                <a:gd name="T14" fmla="*/ 22 w 301"/>
                <a:gd name="T15" fmla="*/ 57 h 80"/>
                <a:gd name="T16" fmla="*/ 39 w 301"/>
                <a:gd name="T17" fmla="*/ 64 h 80"/>
                <a:gd name="T18" fmla="*/ 60 w 301"/>
                <a:gd name="T19" fmla="*/ 70 h 80"/>
                <a:gd name="T20" fmla="*/ 86 w 301"/>
                <a:gd name="T21" fmla="*/ 76 h 80"/>
                <a:gd name="T22" fmla="*/ 116 w 301"/>
                <a:gd name="T23" fmla="*/ 79 h 80"/>
                <a:gd name="T24" fmla="*/ 132 w 301"/>
                <a:gd name="T25" fmla="*/ 80 h 80"/>
                <a:gd name="T26" fmla="*/ 150 w 301"/>
                <a:gd name="T27" fmla="*/ 80 h 80"/>
                <a:gd name="T28" fmla="*/ 150 w 301"/>
                <a:gd name="T29" fmla="*/ 80 h 80"/>
                <a:gd name="T30" fmla="*/ 168 w 301"/>
                <a:gd name="T31" fmla="*/ 80 h 80"/>
                <a:gd name="T32" fmla="*/ 184 w 301"/>
                <a:gd name="T33" fmla="*/ 79 h 80"/>
                <a:gd name="T34" fmla="*/ 215 w 301"/>
                <a:gd name="T35" fmla="*/ 76 h 80"/>
                <a:gd name="T36" fmla="*/ 240 w 301"/>
                <a:gd name="T37" fmla="*/ 70 h 80"/>
                <a:gd name="T38" fmla="*/ 262 w 301"/>
                <a:gd name="T39" fmla="*/ 64 h 80"/>
                <a:gd name="T40" fmla="*/ 279 w 301"/>
                <a:gd name="T41" fmla="*/ 57 h 80"/>
                <a:gd name="T42" fmla="*/ 291 w 301"/>
                <a:gd name="T43" fmla="*/ 50 h 80"/>
                <a:gd name="T44" fmla="*/ 295 w 301"/>
                <a:gd name="T45" fmla="*/ 46 h 80"/>
                <a:gd name="T46" fmla="*/ 298 w 301"/>
                <a:gd name="T47" fmla="*/ 42 h 80"/>
                <a:gd name="T48" fmla="*/ 300 w 301"/>
                <a:gd name="T49" fmla="*/ 40 h 80"/>
                <a:gd name="T50" fmla="*/ 301 w 301"/>
                <a:gd name="T51" fmla="*/ 37 h 80"/>
                <a:gd name="T52" fmla="*/ 301 w 301"/>
                <a:gd name="T53" fmla="*/ 4 h 80"/>
                <a:gd name="T54" fmla="*/ 301 w 301"/>
                <a:gd name="T55" fmla="*/ 4 h 80"/>
                <a:gd name="T56" fmla="*/ 300 w 301"/>
                <a:gd name="T57" fmla="*/ 2 h 80"/>
                <a:gd name="T58" fmla="*/ 300 w 301"/>
                <a:gd name="T59" fmla="*/ 0 h 80"/>
                <a:gd name="T60" fmla="*/ 297 w 301"/>
                <a:gd name="T61" fmla="*/ 2 h 80"/>
                <a:gd name="T62" fmla="*/ 297 w 301"/>
                <a:gd name="T63" fmla="*/ 2 h 80"/>
                <a:gd name="T64" fmla="*/ 282 w 301"/>
                <a:gd name="T65" fmla="*/ 7 h 80"/>
                <a:gd name="T66" fmla="*/ 267 w 301"/>
                <a:gd name="T67" fmla="*/ 13 h 80"/>
                <a:gd name="T68" fmla="*/ 250 w 301"/>
                <a:gd name="T69" fmla="*/ 17 h 80"/>
                <a:gd name="T70" fmla="*/ 233 w 301"/>
                <a:gd name="T71" fmla="*/ 21 h 80"/>
                <a:gd name="T72" fmla="*/ 213 w 301"/>
                <a:gd name="T73" fmla="*/ 24 h 80"/>
                <a:gd name="T74" fmla="*/ 193 w 301"/>
                <a:gd name="T75" fmla="*/ 26 h 80"/>
                <a:gd name="T76" fmla="*/ 172 w 301"/>
                <a:gd name="T77" fmla="*/ 28 h 80"/>
                <a:gd name="T78" fmla="*/ 150 w 301"/>
                <a:gd name="T79" fmla="*/ 28 h 80"/>
                <a:gd name="T80" fmla="*/ 150 w 301"/>
                <a:gd name="T81" fmla="*/ 28 h 80"/>
                <a:gd name="T82" fmla="*/ 129 w 301"/>
                <a:gd name="T83" fmla="*/ 28 h 80"/>
                <a:gd name="T84" fmla="*/ 108 w 301"/>
                <a:gd name="T85" fmla="*/ 26 h 80"/>
                <a:gd name="T86" fmla="*/ 87 w 301"/>
                <a:gd name="T87" fmla="*/ 24 h 80"/>
                <a:gd name="T88" fmla="*/ 68 w 301"/>
                <a:gd name="T89" fmla="*/ 21 h 80"/>
                <a:gd name="T90" fmla="*/ 51 w 301"/>
                <a:gd name="T91" fmla="*/ 17 h 80"/>
                <a:gd name="T92" fmla="*/ 34 w 301"/>
                <a:gd name="T93" fmla="*/ 13 h 80"/>
                <a:gd name="T94" fmla="*/ 19 w 301"/>
                <a:gd name="T95" fmla="*/ 7 h 80"/>
                <a:gd name="T96" fmla="*/ 4 w 301"/>
                <a:gd name="T97" fmla="*/ 2 h 80"/>
                <a:gd name="T98" fmla="*/ 4 w 301"/>
                <a:gd name="T99" fmla="*/ 2 h 80"/>
                <a:gd name="T100" fmla="*/ 2 w 301"/>
                <a:gd name="T101" fmla="*/ 0 h 80"/>
                <a:gd name="T102" fmla="*/ 1 w 301"/>
                <a:gd name="T103" fmla="*/ 2 h 80"/>
                <a:gd name="T104" fmla="*/ 0 w 301"/>
                <a:gd name="T105" fmla="*/ 3 h 80"/>
                <a:gd name="T106" fmla="*/ 0 w 301"/>
                <a:gd name="T107" fmla="*/ 5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01" h="80">
                  <a:moveTo>
                    <a:pt x="0" y="5"/>
                  </a:moveTo>
                  <a:lnTo>
                    <a:pt x="0" y="37"/>
                  </a:lnTo>
                  <a:lnTo>
                    <a:pt x="0" y="37"/>
                  </a:lnTo>
                  <a:lnTo>
                    <a:pt x="0" y="40"/>
                  </a:lnTo>
                  <a:lnTo>
                    <a:pt x="2" y="42"/>
                  </a:lnTo>
                  <a:lnTo>
                    <a:pt x="6" y="46"/>
                  </a:lnTo>
                  <a:lnTo>
                    <a:pt x="10" y="50"/>
                  </a:lnTo>
                  <a:lnTo>
                    <a:pt x="22" y="57"/>
                  </a:lnTo>
                  <a:lnTo>
                    <a:pt x="39" y="64"/>
                  </a:lnTo>
                  <a:lnTo>
                    <a:pt x="60" y="70"/>
                  </a:lnTo>
                  <a:lnTo>
                    <a:pt x="86" y="76"/>
                  </a:lnTo>
                  <a:lnTo>
                    <a:pt x="116" y="79"/>
                  </a:lnTo>
                  <a:lnTo>
                    <a:pt x="132" y="80"/>
                  </a:lnTo>
                  <a:lnTo>
                    <a:pt x="150" y="80"/>
                  </a:lnTo>
                  <a:lnTo>
                    <a:pt x="150" y="80"/>
                  </a:lnTo>
                  <a:lnTo>
                    <a:pt x="168" y="80"/>
                  </a:lnTo>
                  <a:lnTo>
                    <a:pt x="184" y="79"/>
                  </a:lnTo>
                  <a:lnTo>
                    <a:pt x="215" y="76"/>
                  </a:lnTo>
                  <a:lnTo>
                    <a:pt x="240" y="70"/>
                  </a:lnTo>
                  <a:lnTo>
                    <a:pt x="262" y="64"/>
                  </a:lnTo>
                  <a:lnTo>
                    <a:pt x="279" y="57"/>
                  </a:lnTo>
                  <a:lnTo>
                    <a:pt x="291" y="50"/>
                  </a:lnTo>
                  <a:lnTo>
                    <a:pt x="295" y="46"/>
                  </a:lnTo>
                  <a:lnTo>
                    <a:pt x="298" y="42"/>
                  </a:lnTo>
                  <a:lnTo>
                    <a:pt x="300" y="40"/>
                  </a:lnTo>
                  <a:lnTo>
                    <a:pt x="301" y="37"/>
                  </a:lnTo>
                  <a:lnTo>
                    <a:pt x="301" y="4"/>
                  </a:lnTo>
                  <a:lnTo>
                    <a:pt x="301" y="4"/>
                  </a:lnTo>
                  <a:lnTo>
                    <a:pt x="300" y="2"/>
                  </a:lnTo>
                  <a:lnTo>
                    <a:pt x="300" y="0"/>
                  </a:lnTo>
                  <a:lnTo>
                    <a:pt x="297" y="2"/>
                  </a:lnTo>
                  <a:lnTo>
                    <a:pt x="297" y="2"/>
                  </a:lnTo>
                  <a:lnTo>
                    <a:pt x="282" y="7"/>
                  </a:lnTo>
                  <a:lnTo>
                    <a:pt x="267" y="13"/>
                  </a:lnTo>
                  <a:lnTo>
                    <a:pt x="250" y="17"/>
                  </a:lnTo>
                  <a:lnTo>
                    <a:pt x="233" y="21"/>
                  </a:lnTo>
                  <a:lnTo>
                    <a:pt x="213" y="24"/>
                  </a:lnTo>
                  <a:lnTo>
                    <a:pt x="193" y="26"/>
                  </a:lnTo>
                  <a:lnTo>
                    <a:pt x="172" y="28"/>
                  </a:lnTo>
                  <a:lnTo>
                    <a:pt x="150" y="28"/>
                  </a:lnTo>
                  <a:lnTo>
                    <a:pt x="150" y="28"/>
                  </a:lnTo>
                  <a:lnTo>
                    <a:pt x="129" y="28"/>
                  </a:lnTo>
                  <a:lnTo>
                    <a:pt x="108" y="26"/>
                  </a:lnTo>
                  <a:lnTo>
                    <a:pt x="87" y="24"/>
                  </a:lnTo>
                  <a:lnTo>
                    <a:pt x="68" y="21"/>
                  </a:lnTo>
                  <a:lnTo>
                    <a:pt x="51" y="17"/>
                  </a:lnTo>
                  <a:lnTo>
                    <a:pt x="34" y="13"/>
                  </a:lnTo>
                  <a:lnTo>
                    <a:pt x="19" y="7"/>
                  </a:lnTo>
                  <a:lnTo>
                    <a:pt x="4" y="2"/>
                  </a:lnTo>
                  <a:lnTo>
                    <a:pt x="4" y="2"/>
                  </a:lnTo>
                  <a:lnTo>
                    <a:pt x="2" y="0"/>
                  </a:lnTo>
                  <a:lnTo>
                    <a:pt x="1" y="2"/>
                  </a:lnTo>
                  <a:lnTo>
                    <a:pt x="0" y="3"/>
                  </a:lnTo>
                  <a:lnTo>
                    <a:pt x="0" y="5"/>
                  </a:lnTo>
                  <a:close/>
                </a:path>
              </a:pathLst>
            </a:custGeom>
            <a:solidFill>
              <a:srgbClr val="828282"/>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5" name="Freeform 209"/>
            <p:cNvSpPr>
              <a:spLocks/>
            </p:cNvSpPr>
            <p:nvPr/>
          </p:nvSpPr>
          <p:spPr bwMode="auto">
            <a:xfrm>
              <a:off x="3133" y="1893"/>
              <a:ext cx="301" cy="80"/>
            </a:xfrm>
            <a:custGeom>
              <a:avLst/>
              <a:gdLst>
                <a:gd name="T0" fmla="*/ 0 w 301"/>
                <a:gd name="T1" fmla="*/ 5 h 80"/>
                <a:gd name="T2" fmla="*/ 0 w 301"/>
                <a:gd name="T3" fmla="*/ 37 h 80"/>
                <a:gd name="T4" fmla="*/ 0 w 301"/>
                <a:gd name="T5" fmla="*/ 37 h 80"/>
                <a:gd name="T6" fmla="*/ 0 w 301"/>
                <a:gd name="T7" fmla="*/ 40 h 80"/>
                <a:gd name="T8" fmla="*/ 2 w 301"/>
                <a:gd name="T9" fmla="*/ 42 h 80"/>
                <a:gd name="T10" fmla="*/ 6 w 301"/>
                <a:gd name="T11" fmla="*/ 46 h 80"/>
                <a:gd name="T12" fmla="*/ 10 w 301"/>
                <a:gd name="T13" fmla="*/ 50 h 80"/>
                <a:gd name="T14" fmla="*/ 22 w 301"/>
                <a:gd name="T15" fmla="*/ 57 h 80"/>
                <a:gd name="T16" fmla="*/ 39 w 301"/>
                <a:gd name="T17" fmla="*/ 64 h 80"/>
                <a:gd name="T18" fmla="*/ 60 w 301"/>
                <a:gd name="T19" fmla="*/ 70 h 80"/>
                <a:gd name="T20" fmla="*/ 86 w 301"/>
                <a:gd name="T21" fmla="*/ 76 h 80"/>
                <a:gd name="T22" fmla="*/ 116 w 301"/>
                <a:gd name="T23" fmla="*/ 79 h 80"/>
                <a:gd name="T24" fmla="*/ 132 w 301"/>
                <a:gd name="T25" fmla="*/ 80 h 80"/>
                <a:gd name="T26" fmla="*/ 150 w 301"/>
                <a:gd name="T27" fmla="*/ 80 h 80"/>
                <a:gd name="T28" fmla="*/ 150 w 301"/>
                <a:gd name="T29" fmla="*/ 80 h 80"/>
                <a:gd name="T30" fmla="*/ 168 w 301"/>
                <a:gd name="T31" fmla="*/ 80 h 80"/>
                <a:gd name="T32" fmla="*/ 184 w 301"/>
                <a:gd name="T33" fmla="*/ 79 h 80"/>
                <a:gd name="T34" fmla="*/ 215 w 301"/>
                <a:gd name="T35" fmla="*/ 76 h 80"/>
                <a:gd name="T36" fmla="*/ 240 w 301"/>
                <a:gd name="T37" fmla="*/ 70 h 80"/>
                <a:gd name="T38" fmla="*/ 262 w 301"/>
                <a:gd name="T39" fmla="*/ 64 h 80"/>
                <a:gd name="T40" fmla="*/ 279 w 301"/>
                <a:gd name="T41" fmla="*/ 57 h 80"/>
                <a:gd name="T42" fmla="*/ 291 w 301"/>
                <a:gd name="T43" fmla="*/ 50 h 80"/>
                <a:gd name="T44" fmla="*/ 295 w 301"/>
                <a:gd name="T45" fmla="*/ 46 h 80"/>
                <a:gd name="T46" fmla="*/ 298 w 301"/>
                <a:gd name="T47" fmla="*/ 42 h 80"/>
                <a:gd name="T48" fmla="*/ 300 w 301"/>
                <a:gd name="T49" fmla="*/ 40 h 80"/>
                <a:gd name="T50" fmla="*/ 301 w 301"/>
                <a:gd name="T51" fmla="*/ 37 h 80"/>
                <a:gd name="T52" fmla="*/ 301 w 301"/>
                <a:gd name="T53" fmla="*/ 4 h 80"/>
                <a:gd name="T54" fmla="*/ 301 w 301"/>
                <a:gd name="T55" fmla="*/ 4 h 80"/>
                <a:gd name="T56" fmla="*/ 300 w 301"/>
                <a:gd name="T57" fmla="*/ 2 h 80"/>
                <a:gd name="T58" fmla="*/ 300 w 301"/>
                <a:gd name="T59" fmla="*/ 0 h 80"/>
                <a:gd name="T60" fmla="*/ 297 w 301"/>
                <a:gd name="T61" fmla="*/ 2 h 80"/>
                <a:gd name="T62" fmla="*/ 297 w 301"/>
                <a:gd name="T63" fmla="*/ 2 h 80"/>
                <a:gd name="T64" fmla="*/ 282 w 301"/>
                <a:gd name="T65" fmla="*/ 7 h 80"/>
                <a:gd name="T66" fmla="*/ 267 w 301"/>
                <a:gd name="T67" fmla="*/ 13 h 80"/>
                <a:gd name="T68" fmla="*/ 250 w 301"/>
                <a:gd name="T69" fmla="*/ 17 h 80"/>
                <a:gd name="T70" fmla="*/ 233 w 301"/>
                <a:gd name="T71" fmla="*/ 21 h 80"/>
                <a:gd name="T72" fmla="*/ 213 w 301"/>
                <a:gd name="T73" fmla="*/ 24 h 80"/>
                <a:gd name="T74" fmla="*/ 193 w 301"/>
                <a:gd name="T75" fmla="*/ 26 h 80"/>
                <a:gd name="T76" fmla="*/ 172 w 301"/>
                <a:gd name="T77" fmla="*/ 28 h 80"/>
                <a:gd name="T78" fmla="*/ 150 w 301"/>
                <a:gd name="T79" fmla="*/ 28 h 80"/>
                <a:gd name="T80" fmla="*/ 150 w 301"/>
                <a:gd name="T81" fmla="*/ 28 h 80"/>
                <a:gd name="T82" fmla="*/ 129 w 301"/>
                <a:gd name="T83" fmla="*/ 28 h 80"/>
                <a:gd name="T84" fmla="*/ 108 w 301"/>
                <a:gd name="T85" fmla="*/ 26 h 80"/>
                <a:gd name="T86" fmla="*/ 87 w 301"/>
                <a:gd name="T87" fmla="*/ 24 h 80"/>
                <a:gd name="T88" fmla="*/ 68 w 301"/>
                <a:gd name="T89" fmla="*/ 21 h 80"/>
                <a:gd name="T90" fmla="*/ 51 w 301"/>
                <a:gd name="T91" fmla="*/ 17 h 80"/>
                <a:gd name="T92" fmla="*/ 34 w 301"/>
                <a:gd name="T93" fmla="*/ 13 h 80"/>
                <a:gd name="T94" fmla="*/ 19 w 301"/>
                <a:gd name="T95" fmla="*/ 7 h 80"/>
                <a:gd name="T96" fmla="*/ 4 w 301"/>
                <a:gd name="T97" fmla="*/ 2 h 80"/>
                <a:gd name="T98" fmla="*/ 4 w 301"/>
                <a:gd name="T99" fmla="*/ 2 h 80"/>
                <a:gd name="T100" fmla="*/ 2 w 301"/>
                <a:gd name="T101" fmla="*/ 0 h 80"/>
                <a:gd name="T102" fmla="*/ 1 w 301"/>
                <a:gd name="T103" fmla="*/ 2 h 80"/>
                <a:gd name="T104" fmla="*/ 0 w 301"/>
                <a:gd name="T105" fmla="*/ 3 h 80"/>
                <a:gd name="T106" fmla="*/ 0 w 301"/>
                <a:gd name="T107" fmla="*/ 5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01" h="80">
                  <a:moveTo>
                    <a:pt x="0" y="5"/>
                  </a:moveTo>
                  <a:lnTo>
                    <a:pt x="0" y="37"/>
                  </a:lnTo>
                  <a:lnTo>
                    <a:pt x="0" y="37"/>
                  </a:lnTo>
                  <a:lnTo>
                    <a:pt x="0" y="40"/>
                  </a:lnTo>
                  <a:lnTo>
                    <a:pt x="2" y="42"/>
                  </a:lnTo>
                  <a:lnTo>
                    <a:pt x="6" y="46"/>
                  </a:lnTo>
                  <a:lnTo>
                    <a:pt x="10" y="50"/>
                  </a:lnTo>
                  <a:lnTo>
                    <a:pt x="22" y="57"/>
                  </a:lnTo>
                  <a:lnTo>
                    <a:pt x="39" y="64"/>
                  </a:lnTo>
                  <a:lnTo>
                    <a:pt x="60" y="70"/>
                  </a:lnTo>
                  <a:lnTo>
                    <a:pt x="86" y="76"/>
                  </a:lnTo>
                  <a:lnTo>
                    <a:pt x="116" y="79"/>
                  </a:lnTo>
                  <a:lnTo>
                    <a:pt x="132" y="80"/>
                  </a:lnTo>
                  <a:lnTo>
                    <a:pt x="150" y="80"/>
                  </a:lnTo>
                  <a:lnTo>
                    <a:pt x="150" y="80"/>
                  </a:lnTo>
                  <a:lnTo>
                    <a:pt x="168" y="80"/>
                  </a:lnTo>
                  <a:lnTo>
                    <a:pt x="184" y="79"/>
                  </a:lnTo>
                  <a:lnTo>
                    <a:pt x="215" y="76"/>
                  </a:lnTo>
                  <a:lnTo>
                    <a:pt x="240" y="70"/>
                  </a:lnTo>
                  <a:lnTo>
                    <a:pt x="262" y="64"/>
                  </a:lnTo>
                  <a:lnTo>
                    <a:pt x="279" y="57"/>
                  </a:lnTo>
                  <a:lnTo>
                    <a:pt x="291" y="50"/>
                  </a:lnTo>
                  <a:lnTo>
                    <a:pt x="295" y="46"/>
                  </a:lnTo>
                  <a:lnTo>
                    <a:pt x="298" y="42"/>
                  </a:lnTo>
                  <a:lnTo>
                    <a:pt x="300" y="40"/>
                  </a:lnTo>
                  <a:lnTo>
                    <a:pt x="301" y="37"/>
                  </a:lnTo>
                  <a:lnTo>
                    <a:pt x="301" y="4"/>
                  </a:lnTo>
                  <a:lnTo>
                    <a:pt x="301" y="4"/>
                  </a:lnTo>
                  <a:lnTo>
                    <a:pt x="300" y="2"/>
                  </a:lnTo>
                  <a:lnTo>
                    <a:pt x="300" y="0"/>
                  </a:lnTo>
                  <a:lnTo>
                    <a:pt x="297" y="2"/>
                  </a:lnTo>
                  <a:lnTo>
                    <a:pt x="297" y="2"/>
                  </a:lnTo>
                  <a:lnTo>
                    <a:pt x="282" y="7"/>
                  </a:lnTo>
                  <a:lnTo>
                    <a:pt x="267" y="13"/>
                  </a:lnTo>
                  <a:lnTo>
                    <a:pt x="250" y="17"/>
                  </a:lnTo>
                  <a:lnTo>
                    <a:pt x="233" y="21"/>
                  </a:lnTo>
                  <a:lnTo>
                    <a:pt x="213" y="24"/>
                  </a:lnTo>
                  <a:lnTo>
                    <a:pt x="193" y="26"/>
                  </a:lnTo>
                  <a:lnTo>
                    <a:pt x="172" y="28"/>
                  </a:lnTo>
                  <a:lnTo>
                    <a:pt x="150" y="28"/>
                  </a:lnTo>
                  <a:lnTo>
                    <a:pt x="150" y="28"/>
                  </a:lnTo>
                  <a:lnTo>
                    <a:pt x="129" y="28"/>
                  </a:lnTo>
                  <a:lnTo>
                    <a:pt x="108" y="26"/>
                  </a:lnTo>
                  <a:lnTo>
                    <a:pt x="87" y="24"/>
                  </a:lnTo>
                  <a:lnTo>
                    <a:pt x="68" y="21"/>
                  </a:lnTo>
                  <a:lnTo>
                    <a:pt x="51" y="17"/>
                  </a:lnTo>
                  <a:lnTo>
                    <a:pt x="34" y="13"/>
                  </a:lnTo>
                  <a:lnTo>
                    <a:pt x="19" y="7"/>
                  </a:lnTo>
                  <a:lnTo>
                    <a:pt x="4" y="2"/>
                  </a:lnTo>
                  <a:lnTo>
                    <a:pt x="4" y="2"/>
                  </a:lnTo>
                  <a:lnTo>
                    <a:pt x="2" y="0"/>
                  </a:lnTo>
                  <a:lnTo>
                    <a:pt x="1" y="2"/>
                  </a:lnTo>
                  <a:lnTo>
                    <a:pt x="0" y="3"/>
                  </a:lnTo>
                  <a:lnTo>
                    <a:pt x="0" y="5"/>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6" name="Freeform 210"/>
            <p:cNvSpPr>
              <a:spLocks/>
            </p:cNvSpPr>
            <p:nvPr/>
          </p:nvSpPr>
          <p:spPr bwMode="auto">
            <a:xfrm>
              <a:off x="3133" y="1678"/>
              <a:ext cx="301" cy="129"/>
            </a:xfrm>
            <a:custGeom>
              <a:avLst/>
              <a:gdLst>
                <a:gd name="T0" fmla="*/ 0 w 301"/>
                <a:gd name="T1" fmla="*/ 44 h 129"/>
                <a:gd name="T2" fmla="*/ 0 w 301"/>
                <a:gd name="T3" fmla="*/ 86 h 129"/>
                <a:gd name="T4" fmla="*/ 0 w 301"/>
                <a:gd name="T5" fmla="*/ 86 h 129"/>
                <a:gd name="T6" fmla="*/ 0 w 301"/>
                <a:gd name="T7" fmla="*/ 90 h 129"/>
                <a:gd name="T8" fmla="*/ 2 w 301"/>
                <a:gd name="T9" fmla="*/ 93 h 129"/>
                <a:gd name="T10" fmla="*/ 6 w 301"/>
                <a:gd name="T11" fmla="*/ 96 h 129"/>
                <a:gd name="T12" fmla="*/ 10 w 301"/>
                <a:gd name="T13" fmla="*/ 99 h 129"/>
                <a:gd name="T14" fmla="*/ 22 w 301"/>
                <a:gd name="T15" fmla="*/ 106 h 129"/>
                <a:gd name="T16" fmla="*/ 39 w 301"/>
                <a:gd name="T17" fmla="*/ 114 h 129"/>
                <a:gd name="T18" fmla="*/ 60 w 301"/>
                <a:gd name="T19" fmla="*/ 119 h 129"/>
                <a:gd name="T20" fmla="*/ 86 w 301"/>
                <a:gd name="T21" fmla="*/ 125 h 129"/>
                <a:gd name="T22" fmla="*/ 116 w 301"/>
                <a:gd name="T23" fmla="*/ 128 h 129"/>
                <a:gd name="T24" fmla="*/ 132 w 301"/>
                <a:gd name="T25" fmla="*/ 129 h 129"/>
                <a:gd name="T26" fmla="*/ 150 w 301"/>
                <a:gd name="T27" fmla="*/ 129 h 129"/>
                <a:gd name="T28" fmla="*/ 150 w 301"/>
                <a:gd name="T29" fmla="*/ 129 h 129"/>
                <a:gd name="T30" fmla="*/ 168 w 301"/>
                <a:gd name="T31" fmla="*/ 129 h 129"/>
                <a:gd name="T32" fmla="*/ 184 w 301"/>
                <a:gd name="T33" fmla="*/ 128 h 129"/>
                <a:gd name="T34" fmla="*/ 215 w 301"/>
                <a:gd name="T35" fmla="*/ 125 h 129"/>
                <a:gd name="T36" fmla="*/ 240 w 301"/>
                <a:gd name="T37" fmla="*/ 119 h 129"/>
                <a:gd name="T38" fmla="*/ 262 w 301"/>
                <a:gd name="T39" fmla="*/ 114 h 129"/>
                <a:gd name="T40" fmla="*/ 279 w 301"/>
                <a:gd name="T41" fmla="*/ 106 h 129"/>
                <a:gd name="T42" fmla="*/ 291 w 301"/>
                <a:gd name="T43" fmla="*/ 99 h 129"/>
                <a:gd name="T44" fmla="*/ 295 w 301"/>
                <a:gd name="T45" fmla="*/ 96 h 129"/>
                <a:gd name="T46" fmla="*/ 298 w 301"/>
                <a:gd name="T47" fmla="*/ 93 h 129"/>
                <a:gd name="T48" fmla="*/ 300 w 301"/>
                <a:gd name="T49" fmla="*/ 90 h 129"/>
                <a:gd name="T50" fmla="*/ 301 w 301"/>
                <a:gd name="T51" fmla="*/ 86 h 129"/>
                <a:gd name="T52" fmla="*/ 301 w 301"/>
                <a:gd name="T53" fmla="*/ 43 h 129"/>
                <a:gd name="T54" fmla="*/ 301 w 301"/>
                <a:gd name="T55" fmla="*/ 43 h 129"/>
                <a:gd name="T56" fmla="*/ 300 w 301"/>
                <a:gd name="T57" fmla="*/ 40 h 129"/>
                <a:gd name="T58" fmla="*/ 298 w 301"/>
                <a:gd name="T59" fmla="*/ 36 h 129"/>
                <a:gd name="T60" fmla="*/ 294 w 301"/>
                <a:gd name="T61" fmla="*/ 33 h 129"/>
                <a:gd name="T62" fmla="*/ 290 w 301"/>
                <a:gd name="T63" fmla="*/ 30 h 129"/>
                <a:gd name="T64" fmla="*/ 277 w 301"/>
                <a:gd name="T65" fmla="*/ 23 h 129"/>
                <a:gd name="T66" fmla="*/ 260 w 301"/>
                <a:gd name="T67" fmla="*/ 17 h 129"/>
                <a:gd name="T68" fmla="*/ 239 w 301"/>
                <a:gd name="T69" fmla="*/ 10 h 129"/>
                <a:gd name="T70" fmla="*/ 214 w 301"/>
                <a:gd name="T71" fmla="*/ 4 h 129"/>
                <a:gd name="T72" fmla="*/ 184 w 301"/>
                <a:gd name="T73" fmla="*/ 1 h 129"/>
                <a:gd name="T74" fmla="*/ 150 w 301"/>
                <a:gd name="T75" fmla="*/ 0 h 129"/>
                <a:gd name="T76" fmla="*/ 150 w 301"/>
                <a:gd name="T77" fmla="*/ 0 h 129"/>
                <a:gd name="T78" fmla="*/ 132 w 301"/>
                <a:gd name="T79" fmla="*/ 1 h 129"/>
                <a:gd name="T80" fmla="*/ 116 w 301"/>
                <a:gd name="T81" fmla="*/ 2 h 129"/>
                <a:gd name="T82" fmla="*/ 86 w 301"/>
                <a:gd name="T83" fmla="*/ 6 h 129"/>
                <a:gd name="T84" fmla="*/ 60 w 301"/>
                <a:gd name="T85" fmla="*/ 10 h 129"/>
                <a:gd name="T86" fmla="*/ 39 w 301"/>
                <a:gd name="T87" fmla="*/ 17 h 129"/>
                <a:gd name="T88" fmla="*/ 22 w 301"/>
                <a:gd name="T89" fmla="*/ 23 h 129"/>
                <a:gd name="T90" fmla="*/ 10 w 301"/>
                <a:gd name="T91" fmla="*/ 31 h 129"/>
                <a:gd name="T92" fmla="*/ 6 w 301"/>
                <a:gd name="T93" fmla="*/ 34 h 129"/>
                <a:gd name="T94" fmla="*/ 2 w 301"/>
                <a:gd name="T95" fmla="*/ 38 h 129"/>
                <a:gd name="T96" fmla="*/ 0 w 301"/>
                <a:gd name="T97" fmla="*/ 41 h 129"/>
                <a:gd name="T98" fmla="*/ 0 w 301"/>
                <a:gd name="T99" fmla="*/ 44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301" h="129">
                  <a:moveTo>
                    <a:pt x="0" y="44"/>
                  </a:moveTo>
                  <a:lnTo>
                    <a:pt x="0" y="86"/>
                  </a:lnTo>
                  <a:lnTo>
                    <a:pt x="0" y="86"/>
                  </a:lnTo>
                  <a:lnTo>
                    <a:pt x="0" y="90"/>
                  </a:lnTo>
                  <a:lnTo>
                    <a:pt x="2" y="93"/>
                  </a:lnTo>
                  <a:lnTo>
                    <a:pt x="6" y="96"/>
                  </a:lnTo>
                  <a:lnTo>
                    <a:pt x="10" y="99"/>
                  </a:lnTo>
                  <a:lnTo>
                    <a:pt x="22" y="106"/>
                  </a:lnTo>
                  <a:lnTo>
                    <a:pt x="39" y="114"/>
                  </a:lnTo>
                  <a:lnTo>
                    <a:pt x="60" y="119"/>
                  </a:lnTo>
                  <a:lnTo>
                    <a:pt x="86" y="125"/>
                  </a:lnTo>
                  <a:lnTo>
                    <a:pt x="116" y="128"/>
                  </a:lnTo>
                  <a:lnTo>
                    <a:pt x="132" y="129"/>
                  </a:lnTo>
                  <a:lnTo>
                    <a:pt x="150" y="129"/>
                  </a:lnTo>
                  <a:lnTo>
                    <a:pt x="150" y="129"/>
                  </a:lnTo>
                  <a:lnTo>
                    <a:pt x="168" y="129"/>
                  </a:lnTo>
                  <a:lnTo>
                    <a:pt x="184" y="128"/>
                  </a:lnTo>
                  <a:lnTo>
                    <a:pt x="215" y="125"/>
                  </a:lnTo>
                  <a:lnTo>
                    <a:pt x="240" y="119"/>
                  </a:lnTo>
                  <a:lnTo>
                    <a:pt x="262" y="114"/>
                  </a:lnTo>
                  <a:lnTo>
                    <a:pt x="279" y="106"/>
                  </a:lnTo>
                  <a:lnTo>
                    <a:pt x="291" y="99"/>
                  </a:lnTo>
                  <a:lnTo>
                    <a:pt x="295" y="96"/>
                  </a:lnTo>
                  <a:lnTo>
                    <a:pt x="298" y="93"/>
                  </a:lnTo>
                  <a:lnTo>
                    <a:pt x="300" y="90"/>
                  </a:lnTo>
                  <a:lnTo>
                    <a:pt x="301" y="86"/>
                  </a:lnTo>
                  <a:lnTo>
                    <a:pt x="301" y="43"/>
                  </a:lnTo>
                  <a:lnTo>
                    <a:pt x="301" y="43"/>
                  </a:lnTo>
                  <a:lnTo>
                    <a:pt x="300" y="40"/>
                  </a:lnTo>
                  <a:lnTo>
                    <a:pt x="298" y="36"/>
                  </a:lnTo>
                  <a:lnTo>
                    <a:pt x="294" y="33"/>
                  </a:lnTo>
                  <a:lnTo>
                    <a:pt x="290" y="30"/>
                  </a:lnTo>
                  <a:lnTo>
                    <a:pt x="277" y="23"/>
                  </a:lnTo>
                  <a:lnTo>
                    <a:pt x="260" y="17"/>
                  </a:lnTo>
                  <a:lnTo>
                    <a:pt x="239" y="10"/>
                  </a:lnTo>
                  <a:lnTo>
                    <a:pt x="214" y="4"/>
                  </a:lnTo>
                  <a:lnTo>
                    <a:pt x="184" y="1"/>
                  </a:lnTo>
                  <a:lnTo>
                    <a:pt x="150" y="0"/>
                  </a:lnTo>
                  <a:lnTo>
                    <a:pt x="150" y="0"/>
                  </a:lnTo>
                  <a:lnTo>
                    <a:pt x="132" y="1"/>
                  </a:lnTo>
                  <a:lnTo>
                    <a:pt x="116" y="2"/>
                  </a:lnTo>
                  <a:lnTo>
                    <a:pt x="86" y="6"/>
                  </a:lnTo>
                  <a:lnTo>
                    <a:pt x="60" y="10"/>
                  </a:lnTo>
                  <a:lnTo>
                    <a:pt x="39" y="17"/>
                  </a:lnTo>
                  <a:lnTo>
                    <a:pt x="22" y="23"/>
                  </a:lnTo>
                  <a:lnTo>
                    <a:pt x="10" y="31"/>
                  </a:lnTo>
                  <a:lnTo>
                    <a:pt x="6" y="34"/>
                  </a:lnTo>
                  <a:lnTo>
                    <a:pt x="2" y="38"/>
                  </a:lnTo>
                  <a:lnTo>
                    <a:pt x="0" y="41"/>
                  </a:lnTo>
                  <a:lnTo>
                    <a:pt x="0" y="44"/>
                  </a:lnTo>
                  <a:close/>
                </a:path>
              </a:pathLst>
            </a:custGeom>
            <a:solidFill>
              <a:srgbClr val="828282"/>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7" name="Freeform 211"/>
            <p:cNvSpPr>
              <a:spLocks/>
            </p:cNvSpPr>
            <p:nvPr/>
          </p:nvSpPr>
          <p:spPr bwMode="auto">
            <a:xfrm>
              <a:off x="3133" y="1678"/>
              <a:ext cx="301" cy="129"/>
            </a:xfrm>
            <a:custGeom>
              <a:avLst/>
              <a:gdLst>
                <a:gd name="T0" fmla="*/ 0 w 301"/>
                <a:gd name="T1" fmla="*/ 44 h 129"/>
                <a:gd name="T2" fmla="*/ 0 w 301"/>
                <a:gd name="T3" fmla="*/ 86 h 129"/>
                <a:gd name="T4" fmla="*/ 0 w 301"/>
                <a:gd name="T5" fmla="*/ 86 h 129"/>
                <a:gd name="T6" fmla="*/ 0 w 301"/>
                <a:gd name="T7" fmla="*/ 90 h 129"/>
                <a:gd name="T8" fmla="*/ 2 w 301"/>
                <a:gd name="T9" fmla="*/ 93 h 129"/>
                <a:gd name="T10" fmla="*/ 6 w 301"/>
                <a:gd name="T11" fmla="*/ 96 h 129"/>
                <a:gd name="T12" fmla="*/ 10 w 301"/>
                <a:gd name="T13" fmla="*/ 99 h 129"/>
                <a:gd name="T14" fmla="*/ 22 w 301"/>
                <a:gd name="T15" fmla="*/ 106 h 129"/>
                <a:gd name="T16" fmla="*/ 39 w 301"/>
                <a:gd name="T17" fmla="*/ 114 h 129"/>
                <a:gd name="T18" fmla="*/ 60 w 301"/>
                <a:gd name="T19" fmla="*/ 119 h 129"/>
                <a:gd name="T20" fmla="*/ 86 w 301"/>
                <a:gd name="T21" fmla="*/ 125 h 129"/>
                <a:gd name="T22" fmla="*/ 116 w 301"/>
                <a:gd name="T23" fmla="*/ 128 h 129"/>
                <a:gd name="T24" fmla="*/ 132 w 301"/>
                <a:gd name="T25" fmla="*/ 129 h 129"/>
                <a:gd name="T26" fmla="*/ 150 w 301"/>
                <a:gd name="T27" fmla="*/ 129 h 129"/>
                <a:gd name="T28" fmla="*/ 150 w 301"/>
                <a:gd name="T29" fmla="*/ 129 h 129"/>
                <a:gd name="T30" fmla="*/ 168 w 301"/>
                <a:gd name="T31" fmla="*/ 129 h 129"/>
                <a:gd name="T32" fmla="*/ 184 w 301"/>
                <a:gd name="T33" fmla="*/ 128 h 129"/>
                <a:gd name="T34" fmla="*/ 215 w 301"/>
                <a:gd name="T35" fmla="*/ 125 h 129"/>
                <a:gd name="T36" fmla="*/ 240 w 301"/>
                <a:gd name="T37" fmla="*/ 119 h 129"/>
                <a:gd name="T38" fmla="*/ 262 w 301"/>
                <a:gd name="T39" fmla="*/ 114 h 129"/>
                <a:gd name="T40" fmla="*/ 279 w 301"/>
                <a:gd name="T41" fmla="*/ 106 h 129"/>
                <a:gd name="T42" fmla="*/ 291 w 301"/>
                <a:gd name="T43" fmla="*/ 99 h 129"/>
                <a:gd name="T44" fmla="*/ 295 w 301"/>
                <a:gd name="T45" fmla="*/ 96 h 129"/>
                <a:gd name="T46" fmla="*/ 298 w 301"/>
                <a:gd name="T47" fmla="*/ 93 h 129"/>
                <a:gd name="T48" fmla="*/ 300 w 301"/>
                <a:gd name="T49" fmla="*/ 90 h 129"/>
                <a:gd name="T50" fmla="*/ 301 w 301"/>
                <a:gd name="T51" fmla="*/ 86 h 129"/>
                <a:gd name="T52" fmla="*/ 301 w 301"/>
                <a:gd name="T53" fmla="*/ 43 h 129"/>
                <a:gd name="T54" fmla="*/ 301 w 301"/>
                <a:gd name="T55" fmla="*/ 43 h 129"/>
                <a:gd name="T56" fmla="*/ 300 w 301"/>
                <a:gd name="T57" fmla="*/ 40 h 129"/>
                <a:gd name="T58" fmla="*/ 298 w 301"/>
                <a:gd name="T59" fmla="*/ 36 h 129"/>
                <a:gd name="T60" fmla="*/ 294 w 301"/>
                <a:gd name="T61" fmla="*/ 33 h 129"/>
                <a:gd name="T62" fmla="*/ 290 w 301"/>
                <a:gd name="T63" fmla="*/ 30 h 129"/>
                <a:gd name="T64" fmla="*/ 277 w 301"/>
                <a:gd name="T65" fmla="*/ 23 h 129"/>
                <a:gd name="T66" fmla="*/ 260 w 301"/>
                <a:gd name="T67" fmla="*/ 17 h 129"/>
                <a:gd name="T68" fmla="*/ 239 w 301"/>
                <a:gd name="T69" fmla="*/ 10 h 129"/>
                <a:gd name="T70" fmla="*/ 214 w 301"/>
                <a:gd name="T71" fmla="*/ 4 h 129"/>
                <a:gd name="T72" fmla="*/ 184 w 301"/>
                <a:gd name="T73" fmla="*/ 1 h 129"/>
                <a:gd name="T74" fmla="*/ 150 w 301"/>
                <a:gd name="T75" fmla="*/ 0 h 129"/>
                <a:gd name="T76" fmla="*/ 150 w 301"/>
                <a:gd name="T77" fmla="*/ 0 h 129"/>
                <a:gd name="T78" fmla="*/ 132 w 301"/>
                <a:gd name="T79" fmla="*/ 1 h 129"/>
                <a:gd name="T80" fmla="*/ 116 w 301"/>
                <a:gd name="T81" fmla="*/ 2 h 129"/>
                <a:gd name="T82" fmla="*/ 86 w 301"/>
                <a:gd name="T83" fmla="*/ 6 h 129"/>
                <a:gd name="T84" fmla="*/ 60 w 301"/>
                <a:gd name="T85" fmla="*/ 10 h 129"/>
                <a:gd name="T86" fmla="*/ 39 w 301"/>
                <a:gd name="T87" fmla="*/ 17 h 129"/>
                <a:gd name="T88" fmla="*/ 22 w 301"/>
                <a:gd name="T89" fmla="*/ 23 h 129"/>
                <a:gd name="T90" fmla="*/ 10 w 301"/>
                <a:gd name="T91" fmla="*/ 31 h 129"/>
                <a:gd name="T92" fmla="*/ 6 w 301"/>
                <a:gd name="T93" fmla="*/ 34 h 129"/>
                <a:gd name="T94" fmla="*/ 2 w 301"/>
                <a:gd name="T95" fmla="*/ 38 h 129"/>
                <a:gd name="T96" fmla="*/ 0 w 301"/>
                <a:gd name="T97" fmla="*/ 41 h 129"/>
                <a:gd name="T98" fmla="*/ 0 w 301"/>
                <a:gd name="T99" fmla="*/ 44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301" h="129">
                  <a:moveTo>
                    <a:pt x="0" y="44"/>
                  </a:moveTo>
                  <a:lnTo>
                    <a:pt x="0" y="86"/>
                  </a:lnTo>
                  <a:lnTo>
                    <a:pt x="0" y="86"/>
                  </a:lnTo>
                  <a:lnTo>
                    <a:pt x="0" y="90"/>
                  </a:lnTo>
                  <a:lnTo>
                    <a:pt x="2" y="93"/>
                  </a:lnTo>
                  <a:lnTo>
                    <a:pt x="6" y="96"/>
                  </a:lnTo>
                  <a:lnTo>
                    <a:pt x="10" y="99"/>
                  </a:lnTo>
                  <a:lnTo>
                    <a:pt x="22" y="106"/>
                  </a:lnTo>
                  <a:lnTo>
                    <a:pt x="39" y="114"/>
                  </a:lnTo>
                  <a:lnTo>
                    <a:pt x="60" y="119"/>
                  </a:lnTo>
                  <a:lnTo>
                    <a:pt x="86" y="125"/>
                  </a:lnTo>
                  <a:lnTo>
                    <a:pt x="116" y="128"/>
                  </a:lnTo>
                  <a:lnTo>
                    <a:pt x="132" y="129"/>
                  </a:lnTo>
                  <a:lnTo>
                    <a:pt x="150" y="129"/>
                  </a:lnTo>
                  <a:lnTo>
                    <a:pt x="150" y="129"/>
                  </a:lnTo>
                  <a:lnTo>
                    <a:pt x="168" y="129"/>
                  </a:lnTo>
                  <a:lnTo>
                    <a:pt x="184" y="128"/>
                  </a:lnTo>
                  <a:lnTo>
                    <a:pt x="215" y="125"/>
                  </a:lnTo>
                  <a:lnTo>
                    <a:pt x="240" y="119"/>
                  </a:lnTo>
                  <a:lnTo>
                    <a:pt x="262" y="114"/>
                  </a:lnTo>
                  <a:lnTo>
                    <a:pt x="279" y="106"/>
                  </a:lnTo>
                  <a:lnTo>
                    <a:pt x="291" y="99"/>
                  </a:lnTo>
                  <a:lnTo>
                    <a:pt x="295" y="96"/>
                  </a:lnTo>
                  <a:lnTo>
                    <a:pt x="298" y="93"/>
                  </a:lnTo>
                  <a:lnTo>
                    <a:pt x="300" y="90"/>
                  </a:lnTo>
                  <a:lnTo>
                    <a:pt x="301" y="86"/>
                  </a:lnTo>
                  <a:lnTo>
                    <a:pt x="301" y="43"/>
                  </a:lnTo>
                  <a:lnTo>
                    <a:pt x="301" y="43"/>
                  </a:lnTo>
                  <a:lnTo>
                    <a:pt x="300" y="40"/>
                  </a:lnTo>
                  <a:lnTo>
                    <a:pt x="298" y="36"/>
                  </a:lnTo>
                  <a:lnTo>
                    <a:pt x="294" y="33"/>
                  </a:lnTo>
                  <a:lnTo>
                    <a:pt x="290" y="30"/>
                  </a:lnTo>
                  <a:lnTo>
                    <a:pt x="277" y="23"/>
                  </a:lnTo>
                  <a:lnTo>
                    <a:pt x="260" y="17"/>
                  </a:lnTo>
                  <a:lnTo>
                    <a:pt x="239" y="10"/>
                  </a:lnTo>
                  <a:lnTo>
                    <a:pt x="214" y="4"/>
                  </a:lnTo>
                  <a:lnTo>
                    <a:pt x="184" y="1"/>
                  </a:lnTo>
                  <a:lnTo>
                    <a:pt x="150" y="0"/>
                  </a:lnTo>
                  <a:lnTo>
                    <a:pt x="150" y="0"/>
                  </a:lnTo>
                  <a:lnTo>
                    <a:pt x="132" y="1"/>
                  </a:lnTo>
                  <a:lnTo>
                    <a:pt x="116" y="2"/>
                  </a:lnTo>
                  <a:lnTo>
                    <a:pt x="86" y="6"/>
                  </a:lnTo>
                  <a:lnTo>
                    <a:pt x="60" y="10"/>
                  </a:lnTo>
                  <a:lnTo>
                    <a:pt x="39" y="17"/>
                  </a:lnTo>
                  <a:lnTo>
                    <a:pt x="22" y="23"/>
                  </a:lnTo>
                  <a:lnTo>
                    <a:pt x="10" y="31"/>
                  </a:lnTo>
                  <a:lnTo>
                    <a:pt x="6" y="34"/>
                  </a:lnTo>
                  <a:lnTo>
                    <a:pt x="2" y="38"/>
                  </a:lnTo>
                  <a:lnTo>
                    <a:pt x="0" y="41"/>
                  </a:lnTo>
                  <a:lnTo>
                    <a:pt x="0" y="44"/>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8" name="Freeform 212"/>
            <p:cNvSpPr>
              <a:spLocks/>
            </p:cNvSpPr>
            <p:nvPr/>
          </p:nvSpPr>
          <p:spPr bwMode="auto">
            <a:xfrm>
              <a:off x="3143" y="1684"/>
              <a:ext cx="280" cy="67"/>
            </a:xfrm>
            <a:custGeom>
              <a:avLst/>
              <a:gdLst>
                <a:gd name="T0" fmla="*/ 140 w 280"/>
                <a:gd name="T1" fmla="*/ 0 h 67"/>
                <a:gd name="T2" fmla="*/ 140 w 280"/>
                <a:gd name="T3" fmla="*/ 0 h 67"/>
                <a:gd name="T4" fmla="*/ 112 w 280"/>
                <a:gd name="T5" fmla="*/ 1 h 67"/>
                <a:gd name="T6" fmla="*/ 86 w 280"/>
                <a:gd name="T7" fmla="*/ 4 h 67"/>
                <a:gd name="T8" fmla="*/ 62 w 280"/>
                <a:gd name="T9" fmla="*/ 8 h 67"/>
                <a:gd name="T10" fmla="*/ 42 w 280"/>
                <a:gd name="T11" fmla="*/ 14 h 67"/>
                <a:gd name="T12" fmla="*/ 24 w 280"/>
                <a:gd name="T13" fmla="*/ 19 h 67"/>
                <a:gd name="T14" fmla="*/ 11 w 280"/>
                <a:gd name="T15" fmla="*/ 26 h 67"/>
                <a:gd name="T16" fmla="*/ 3 w 280"/>
                <a:gd name="T17" fmla="*/ 30 h 67"/>
                <a:gd name="T18" fmla="*/ 1 w 280"/>
                <a:gd name="T19" fmla="*/ 33 h 67"/>
                <a:gd name="T20" fmla="*/ 0 w 280"/>
                <a:gd name="T21" fmla="*/ 35 h 67"/>
                <a:gd name="T22" fmla="*/ 0 w 280"/>
                <a:gd name="T23" fmla="*/ 35 h 67"/>
                <a:gd name="T24" fmla="*/ 1 w 280"/>
                <a:gd name="T25" fmla="*/ 37 h 67"/>
                <a:gd name="T26" fmla="*/ 3 w 280"/>
                <a:gd name="T27" fmla="*/ 39 h 67"/>
                <a:gd name="T28" fmla="*/ 11 w 280"/>
                <a:gd name="T29" fmla="*/ 45 h 67"/>
                <a:gd name="T30" fmla="*/ 24 w 280"/>
                <a:gd name="T31" fmla="*/ 49 h 67"/>
                <a:gd name="T32" fmla="*/ 42 w 280"/>
                <a:gd name="T33" fmla="*/ 55 h 67"/>
                <a:gd name="T34" fmla="*/ 62 w 280"/>
                <a:gd name="T35" fmla="*/ 59 h 67"/>
                <a:gd name="T36" fmla="*/ 86 w 280"/>
                <a:gd name="T37" fmla="*/ 63 h 67"/>
                <a:gd name="T38" fmla="*/ 112 w 280"/>
                <a:gd name="T39" fmla="*/ 66 h 67"/>
                <a:gd name="T40" fmla="*/ 140 w 280"/>
                <a:gd name="T41" fmla="*/ 67 h 67"/>
                <a:gd name="T42" fmla="*/ 140 w 280"/>
                <a:gd name="T43" fmla="*/ 67 h 67"/>
                <a:gd name="T44" fmla="*/ 169 w 280"/>
                <a:gd name="T45" fmla="*/ 66 h 67"/>
                <a:gd name="T46" fmla="*/ 195 w 280"/>
                <a:gd name="T47" fmla="*/ 63 h 67"/>
                <a:gd name="T48" fmla="*/ 218 w 280"/>
                <a:gd name="T49" fmla="*/ 59 h 67"/>
                <a:gd name="T50" fmla="*/ 239 w 280"/>
                <a:gd name="T51" fmla="*/ 55 h 67"/>
                <a:gd name="T52" fmla="*/ 256 w 280"/>
                <a:gd name="T53" fmla="*/ 49 h 67"/>
                <a:gd name="T54" fmla="*/ 269 w 280"/>
                <a:gd name="T55" fmla="*/ 45 h 67"/>
                <a:gd name="T56" fmla="*/ 277 w 280"/>
                <a:gd name="T57" fmla="*/ 39 h 67"/>
                <a:gd name="T58" fmla="*/ 279 w 280"/>
                <a:gd name="T59" fmla="*/ 37 h 67"/>
                <a:gd name="T60" fmla="*/ 280 w 280"/>
                <a:gd name="T61" fmla="*/ 35 h 67"/>
                <a:gd name="T62" fmla="*/ 280 w 280"/>
                <a:gd name="T63" fmla="*/ 35 h 67"/>
                <a:gd name="T64" fmla="*/ 279 w 280"/>
                <a:gd name="T65" fmla="*/ 33 h 67"/>
                <a:gd name="T66" fmla="*/ 277 w 280"/>
                <a:gd name="T67" fmla="*/ 30 h 67"/>
                <a:gd name="T68" fmla="*/ 269 w 280"/>
                <a:gd name="T69" fmla="*/ 26 h 67"/>
                <a:gd name="T70" fmla="*/ 256 w 280"/>
                <a:gd name="T71" fmla="*/ 19 h 67"/>
                <a:gd name="T72" fmla="*/ 239 w 280"/>
                <a:gd name="T73" fmla="*/ 14 h 67"/>
                <a:gd name="T74" fmla="*/ 218 w 280"/>
                <a:gd name="T75" fmla="*/ 8 h 67"/>
                <a:gd name="T76" fmla="*/ 195 w 280"/>
                <a:gd name="T77" fmla="*/ 4 h 67"/>
                <a:gd name="T78" fmla="*/ 169 w 280"/>
                <a:gd name="T79" fmla="*/ 1 h 67"/>
                <a:gd name="T80" fmla="*/ 140 w 280"/>
                <a:gd name="T81" fmla="*/ 0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80" h="67">
                  <a:moveTo>
                    <a:pt x="140" y="0"/>
                  </a:moveTo>
                  <a:lnTo>
                    <a:pt x="140" y="0"/>
                  </a:lnTo>
                  <a:lnTo>
                    <a:pt x="112" y="1"/>
                  </a:lnTo>
                  <a:lnTo>
                    <a:pt x="86" y="4"/>
                  </a:lnTo>
                  <a:lnTo>
                    <a:pt x="62" y="8"/>
                  </a:lnTo>
                  <a:lnTo>
                    <a:pt x="42" y="14"/>
                  </a:lnTo>
                  <a:lnTo>
                    <a:pt x="24" y="19"/>
                  </a:lnTo>
                  <a:lnTo>
                    <a:pt x="11" y="26"/>
                  </a:lnTo>
                  <a:lnTo>
                    <a:pt x="3" y="30"/>
                  </a:lnTo>
                  <a:lnTo>
                    <a:pt x="1" y="33"/>
                  </a:lnTo>
                  <a:lnTo>
                    <a:pt x="0" y="35"/>
                  </a:lnTo>
                  <a:lnTo>
                    <a:pt x="0" y="35"/>
                  </a:lnTo>
                  <a:lnTo>
                    <a:pt x="1" y="37"/>
                  </a:lnTo>
                  <a:lnTo>
                    <a:pt x="3" y="39"/>
                  </a:lnTo>
                  <a:lnTo>
                    <a:pt x="11" y="45"/>
                  </a:lnTo>
                  <a:lnTo>
                    <a:pt x="24" y="49"/>
                  </a:lnTo>
                  <a:lnTo>
                    <a:pt x="42" y="55"/>
                  </a:lnTo>
                  <a:lnTo>
                    <a:pt x="62" y="59"/>
                  </a:lnTo>
                  <a:lnTo>
                    <a:pt x="86" y="63"/>
                  </a:lnTo>
                  <a:lnTo>
                    <a:pt x="112" y="66"/>
                  </a:lnTo>
                  <a:lnTo>
                    <a:pt x="140" y="67"/>
                  </a:lnTo>
                  <a:lnTo>
                    <a:pt x="140" y="67"/>
                  </a:lnTo>
                  <a:lnTo>
                    <a:pt x="169" y="66"/>
                  </a:lnTo>
                  <a:lnTo>
                    <a:pt x="195" y="63"/>
                  </a:lnTo>
                  <a:lnTo>
                    <a:pt x="218" y="59"/>
                  </a:lnTo>
                  <a:lnTo>
                    <a:pt x="239" y="55"/>
                  </a:lnTo>
                  <a:lnTo>
                    <a:pt x="256" y="49"/>
                  </a:lnTo>
                  <a:lnTo>
                    <a:pt x="269" y="45"/>
                  </a:lnTo>
                  <a:lnTo>
                    <a:pt x="277" y="39"/>
                  </a:lnTo>
                  <a:lnTo>
                    <a:pt x="279" y="37"/>
                  </a:lnTo>
                  <a:lnTo>
                    <a:pt x="280" y="35"/>
                  </a:lnTo>
                  <a:lnTo>
                    <a:pt x="280" y="35"/>
                  </a:lnTo>
                  <a:lnTo>
                    <a:pt x="279" y="33"/>
                  </a:lnTo>
                  <a:lnTo>
                    <a:pt x="277" y="30"/>
                  </a:lnTo>
                  <a:lnTo>
                    <a:pt x="269" y="26"/>
                  </a:lnTo>
                  <a:lnTo>
                    <a:pt x="256" y="19"/>
                  </a:lnTo>
                  <a:lnTo>
                    <a:pt x="239" y="14"/>
                  </a:lnTo>
                  <a:lnTo>
                    <a:pt x="218" y="8"/>
                  </a:lnTo>
                  <a:lnTo>
                    <a:pt x="195" y="4"/>
                  </a:lnTo>
                  <a:lnTo>
                    <a:pt x="169" y="1"/>
                  </a:lnTo>
                  <a:lnTo>
                    <a:pt x="140" y="0"/>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9" name="Freeform 213"/>
            <p:cNvSpPr>
              <a:spLocks/>
            </p:cNvSpPr>
            <p:nvPr/>
          </p:nvSpPr>
          <p:spPr bwMode="auto">
            <a:xfrm>
              <a:off x="3143" y="1684"/>
              <a:ext cx="280" cy="67"/>
            </a:xfrm>
            <a:custGeom>
              <a:avLst/>
              <a:gdLst>
                <a:gd name="T0" fmla="*/ 140 w 280"/>
                <a:gd name="T1" fmla="*/ 0 h 67"/>
                <a:gd name="T2" fmla="*/ 140 w 280"/>
                <a:gd name="T3" fmla="*/ 0 h 67"/>
                <a:gd name="T4" fmla="*/ 112 w 280"/>
                <a:gd name="T5" fmla="*/ 1 h 67"/>
                <a:gd name="T6" fmla="*/ 86 w 280"/>
                <a:gd name="T7" fmla="*/ 4 h 67"/>
                <a:gd name="T8" fmla="*/ 62 w 280"/>
                <a:gd name="T9" fmla="*/ 8 h 67"/>
                <a:gd name="T10" fmla="*/ 42 w 280"/>
                <a:gd name="T11" fmla="*/ 14 h 67"/>
                <a:gd name="T12" fmla="*/ 24 w 280"/>
                <a:gd name="T13" fmla="*/ 19 h 67"/>
                <a:gd name="T14" fmla="*/ 11 w 280"/>
                <a:gd name="T15" fmla="*/ 26 h 67"/>
                <a:gd name="T16" fmla="*/ 3 w 280"/>
                <a:gd name="T17" fmla="*/ 30 h 67"/>
                <a:gd name="T18" fmla="*/ 1 w 280"/>
                <a:gd name="T19" fmla="*/ 33 h 67"/>
                <a:gd name="T20" fmla="*/ 0 w 280"/>
                <a:gd name="T21" fmla="*/ 35 h 67"/>
                <a:gd name="T22" fmla="*/ 0 w 280"/>
                <a:gd name="T23" fmla="*/ 35 h 67"/>
                <a:gd name="T24" fmla="*/ 1 w 280"/>
                <a:gd name="T25" fmla="*/ 37 h 67"/>
                <a:gd name="T26" fmla="*/ 3 w 280"/>
                <a:gd name="T27" fmla="*/ 39 h 67"/>
                <a:gd name="T28" fmla="*/ 11 w 280"/>
                <a:gd name="T29" fmla="*/ 45 h 67"/>
                <a:gd name="T30" fmla="*/ 24 w 280"/>
                <a:gd name="T31" fmla="*/ 49 h 67"/>
                <a:gd name="T32" fmla="*/ 42 w 280"/>
                <a:gd name="T33" fmla="*/ 55 h 67"/>
                <a:gd name="T34" fmla="*/ 62 w 280"/>
                <a:gd name="T35" fmla="*/ 59 h 67"/>
                <a:gd name="T36" fmla="*/ 86 w 280"/>
                <a:gd name="T37" fmla="*/ 63 h 67"/>
                <a:gd name="T38" fmla="*/ 112 w 280"/>
                <a:gd name="T39" fmla="*/ 66 h 67"/>
                <a:gd name="T40" fmla="*/ 140 w 280"/>
                <a:gd name="T41" fmla="*/ 67 h 67"/>
                <a:gd name="T42" fmla="*/ 140 w 280"/>
                <a:gd name="T43" fmla="*/ 67 h 67"/>
                <a:gd name="T44" fmla="*/ 169 w 280"/>
                <a:gd name="T45" fmla="*/ 66 h 67"/>
                <a:gd name="T46" fmla="*/ 195 w 280"/>
                <a:gd name="T47" fmla="*/ 63 h 67"/>
                <a:gd name="T48" fmla="*/ 218 w 280"/>
                <a:gd name="T49" fmla="*/ 59 h 67"/>
                <a:gd name="T50" fmla="*/ 239 w 280"/>
                <a:gd name="T51" fmla="*/ 55 h 67"/>
                <a:gd name="T52" fmla="*/ 256 w 280"/>
                <a:gd name="T53" fmla="*/ 49 h 67"/>
                <a:gd name="T54" fmla="*/ 269 w 280"/>
                <a:gd name="T55" fmla="*/ 45 h 67"/>
                <a:gd name="T56" fmla="*/ 277 w 280"/>
                <a:gd name="T57" fmla="*/ 39 h 67"/>
                <a:gd name="T58" fmla="*/ 279 w 280"/>
                <a:gd name="T59" fmla="*/ 37 h 67"/>
                <a:gd name="T60" fmla="*/ 280 w 280"/>
                <a:gd name="T61" fmla="*/ 35 h 67"/>
                <a:gd name="T62" fmla="*/ 280 w 280"/>
                <a:gd name="T63" fmla="*/ 35 h 67"/>
                <a:gd name="T64" fmla="*/ 279 w 280"/>
                <a:gd name="T65" fmla="*/ 33 h 67"/>
                <a:gd name="T66" fmla="*/ 277 w 280"/>
                <a:gd name="T67" fmla="*/ 30 h 67"/>
                <a:gd name="T68" fmla="*/ 269 w 280"/>
                <a:gd name="T69" fmla="*/ 26 h 67"/>
                <a:gd name="T70" fmla="*/ 256 w 280"/>
                <a:gd name="T71" fmla="*/ 19 h 67"/>
                <a:gd name="T72" fmla="*/ 239 w 280"/>
                <a:gd name="T73" fmla="*/ 14 h 67"/>
                <a:gd name="T74" fmla="*/ 218 w 280"/>
                <a:gd name="T75" fmla="*/ 8 h 67"/>
                <a:gd name="T76" fmla="*/ 195 w 280"/>
                <a:gd name="T77" fmla="*/ 4 h 67"/>
                <a:gd name="T78" fmla="*/ 169 w 280"/>
                <a:gd name="T79" fmla="*/ 1 h 67"/>
                <a:gd name="T80" fmla="*/ 140 w 280"/>
                <a:gd name="T81" fmla="*/ 0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80" h="67">
                  <a:moveTo>
                    <a:pt x="140" y="0"/>
                  </a:moveTo>
                  <a:lnTo>
                    <a:pt x="140" y="0"/>
                  </a:lnTo>
                  <a:lnTo>
                    <a:pt x="112" y="1"/>
                  </a:lnTo>
                  <a:lnTo>
                    <a:pt x="86" y="4"/>
                  </a:lnTo>
                  <a:lnTo>
                    <a:pt x="62" y="8"/>
                  </a:lnTo>
                  <a:lnTo>
                    <a:pt x="42" y="14"/>
                  </a:lnTo>
                  <a:lnTo>
                    <a:pt x="24" y="19"/>
                  </a:lnTo>
                  <a:lnTo>
                    <a:pt x="11" y="26"/>
                  </a:lnTo>
                  <a:lnTo>
                    <a:pt x="3" y="30"/>
                  </a:lnTo>
                  <a:lnTo>
                    <a:pt x="1" y="33"/>
                  </a:lnTo>
                  <a:lnTo>
                    <a:pt x="0" y="35"/>
                  </a:lnTo>
                  <a:lnTo>
                    <a:pt x="0" y="35"/>
                  </a:lnTo>
                  <a:lnTo>
                    <a:pt x="1" y="37"/>
                  </a:lnTo>
                  <a:lnTo>
                    <a:pt x="3" y="39"/>
                  </a:lnTo>
                  <a:lnTo>
                    <a:pt x="11" y="45"/>
                  </a:lnTo>
                  <a:lnTo>
                    <a:pt x="24" y="49"/>
                  </a:lnTo>
                  <a:lnTo>
                    <a:pt x="42" y="55"/>
                  </a:lnTo>
                  <a:lnTo>
                    <a:pt x="62" y="59"/>
                  </a:lnTo>
                  <a:lnTo>
                    <a:pt x="86" y="63"/>
                  </a:lnTo>
                  <a:lnTo>
                    <a:pt x="112" y="66"/>
                  </a:lnTo>
                  <a:lnTo>
                    <a:pt x="140" y="67"/>
                  </a:lnTo>
                  <a:lnTo>
                    <a:pt x="140" y="67"/>
                  </a:lnTo>
                  <a:lnTo>
                    <a:pt x="169" y="66"/>
                  </a:lnTo>
                  <a:lnTo>
                    <a:pt x="195" y="63"/>
                  </a:lnTo>
                  <a:lnTo>
                    <a:pt x="218" y="59"/>
                  </a:lnTo>
                  <a:lnTo>
                    <a:pt x="239" y="55"/>
                  </a:lnTo>
                  <a:lnTo>
                    <a:pt x="256" y="49"/>
                  </a:lnTo>
                  <a:lnTo>
                    <a:pt x="269" y="45"/>
                  </a:lnTo>
                  <a:lnTo>
                    <a:pt x="277" y="39"/>
                  </a:lnTo>
                  <a:lnTo>
                    <a:pt x="279" y="37"/>
                  </a:lnTo>
                  <a:lnTo>
                    <a:pt x="280" y="35"/>
                  </a:lnTo>
                  <a:lnTo>
                    <a:pt x="280" y="35"/>
                  </a:lnTo>
                  <a:lnTo>
                    <a:pt x="279" y="33"/>
                  </a:lnTo>
                  <a:lnTo>
                    <a:pt x="277" y="30"/>
                  </a:lnTo>
                  <a:lnTo>
                    <a:pt x="269" y="26"/>
                  </a:lnTo>
                  <a:lnTo>
                    <a:pt x="256" y="19"/>
                  </a:lnTo>
                  <a:lnTo>
                    <a:pt x="239" y="14"/>
                  </a:lnTo>
                  <a:lnTo>
                    <a:pt x="218" y="8"/>
                  </a:lnTo>
                  <a:lnTo>
                    <a:pt x="195" y="4"/>
                  </a:lnTo>
                  <a:lnTo>
                    <a:pt x="169" y="1"/>
                  </a:lnTo>
                  <a:lnTo>
                    <a:pt x="140"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90" name="Group 190"/>
          <p:cNvGrpSpPr>
            <a:grpSpLocks noChangeAspect="1"/>
          </p:cNvGrpSpPr>
          <p:nvPr/>
        </p:nvGrpSpPr>
        <p:grpSpPr bwMode="auto">
          <a:xfrm>
            <a:off x="4194130" y="4113263"/>
            <a:ext cx="433461" cy="862714"/>
            <a:chOff x="1609" y="1589"/>
            <a:chExt cx="206" cy="410"/>
          </a:xfrm>
        </p:grpSpPr>
        <p:sp>
          <p:nvSpPr>
            <p:cNvPr id="91" name="AutoShape 189"/>
            <p:cNvSpPr>
              <a:spLocks noChangeAspect="1" noChangeArrowheads="1" noTextEdit="1"/>
            </p:cNvSpPr>
            <p:nvPr/>
          </p:nvSpPr>
          <p:spPr bwMode="auto">
            <a:xfrm>
              <a:off x="1609" y="1589"/>
              <a:ext cx="206" cy="4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2" name="Rectangle 191"/>
            <p:cNvSpPr>
              <a:spLocks noChangeArrowheads="1"/>
            </p:cNvSpPr>
            <p:nvPr/>
          </p:nvSpPr>
          <p:spPr bwMode="auto">
            <a:xfrm>
              <a:off x="1620" y="1617"/>
              <a:ext cx="187" cy="374"/>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3" name="Freeform 192"/>
            <p:cNvSpPr>
              <a:spLocks noEditPoints="1"/>
            </p:cNvSpPr>
            <p:nvPr/>
          </p:nvSpPr>
          <p:spPr bwMode="auto">
            <a:xfrm>
              <a:off x="1609" y="1589"/>
              <a:ext cx="206" cy="410"/>
            </a:xfrm>
            <a:custGeom>
              <a:avLst/>
              <a:gdLst>
                <a:gd name="T0" fmla="*/ 24 w 412"/>
                <a:gd name="T1" fmla="*/ 0 h 820"/>
                <a:gd name="T2" fmla="*/ 20 w 412"/>
                <a:gd name="T3" fmla="*/ 0 h 820"/>
                <a:gd name="T4" fmla="*/ 8 w 412"/>
                <a:gd name="T5" fmla="*/ 8 h 820"/>
                <a:gd name="T6" fmla="*/ 0 w 412"/>
                <a:gd name="T7" fmla="*/ 20 h 820"/>
                <a:gd name="T8" fmla="*/ 0 w 412"/>
                <a:gd name="T9" fmla="*/ 796 h 820"/>
                <a:gd name="T10" fmla="*/ 0 w 412"/>
                <a:gd name="T11" fmla="*/ 800 h 820"/>
                <a:gd name="T12" fmla="*/ 8 w 412"/>
                <a:gd name="T13" fmla="*/ 812 h 820"/>
                <a:gd name="T14" fmla="*/ 20 w 412"/>
                <a:gd name="T15" fmla="*/ 820 h 820"/>
                <a:gd name="T16" fmla="*/ 388 w 412"/>
                <a:gd name="T17" fmla="*/ 820 h 820"/>
                <a:gd name="T18" fmla="*/ 392 w 412"/>
                <a:gd name="T19" fmla="*/ 820 h 820"/>
                <a:gd name="T20" fmla="*/ 404 w 412"/>
                <a:gd name="T21" fmla="*/ 812 h 820"/>
                <a:gd name="T22" fmla="*/ 410 w 412"/>
                <a:gd name="T23" fmla="*/ 800 h 820"/>
                <a:gd name="T24" fmla="*/ 412 w 412"/>
                <a:gd name="T25" fmla="*/ 24 h 820"/>
                <a:gd name="T26" fmla="*/ 410 w 412"/>
                <a:gd name="T27" fmla="*/ 20 h 820"/>
                <a:gd name="T28" fmla="*/ 404 w 412"/>
                <a:gd name="T29" fmla="*/ 8 h 820"/>
                <a:gd name="T30" fmla="*/ 392 w 412"/>
                <a:gd name="T31" fmla="*/ 0 h 820"/>
                <a:gd name="T32" fmla="*/ 220 w 412"/>
                <a:gd name="T33" fmla="*/ 787 h 820"/>
                <a:gd name="T34" fmla="*/ 190 w 412"/>
                <a:gd name="T35" fmla="*/ 714 h 820"/>
                <a:gd name="T36" fmla="*/ 220 w 412"/>
                <a:gd name="T37" fmla="*/ 787 h 820"/>
                <a:gd name="T38" fmla="*/ 36 w 412"/>
                <a:gd name="T39" fmla="*/ 667 h 820"/>
                <a:gd name="T40" fmla="*/ 376 w 412"/>
                <a:gd name="T41" fmla="*/ 600 h 820"/>
                <a:gd name="T42" fmla="*/ 376 w 412"/>
                <a:gd name="T43" fmla="*/ 565 h 820"/>
                <a:gd name="T44" fmla="*/ 36 w 412"/>
                <a:gd name="T45" fmla="*/ 497 h 820"/>
                <a:gd name="T46" fmla="*/ 376 w 412"/>
                <a:gd name="T47" fmla="*/ 565 h 820"/>
                <a:gd name="T48" fmla="*/ 36 w 412"/>
                <a:gd name="T49" fmla="*/ 462 h 820"/>
                <a:gd name="T50" fmla="*/ 376 w 412"/>
                <a:gd name="T51" fmla="*/ 394 h 820"/>
                <a:gd name="T52" fmla="*/ 376 w 412"/>
                <a:gd name="T53" fmla="*/ 356 h 820"/>
                <a:gd name="T54" fmla="*/ 36 w 412"/>
                <a:gd name="T55" fmla="*/ 288 h 820"/>
                <a:gd name="T56" fmla="*/ 376 w 412"/>
                <a:gd name="T57" fmla="*/ 356 h 820"/>
                <a:gd name="T58" fmla="*/ 36 w 412"/>
                <a:gd name="T59" fmla="*/ 254 h 820"/>
                <a:gd name="T60" fmla="*/ 376 w 412"/>
                <a:gd name="T61" fmla="*/ 186 h 820"/>
                <a:gd name="T62" fmla="*/ 376 w 412"/>
                <a:gd name="T63" fmla="*/ 151 h 820"/>
                <a:gd name="T64" fmla="*/ 36 w 412"/>
                <a:gd name="T65" fmla="*/ 83 h 820"/>
                <a:gd name="T66" fmla="*/ 376 w 412"/>
                <a:gd name="T67" fmla="*/ 151 h 8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412" h="820">
                  <a:moveTo>
                    <a:pt x="388" y="0"/>
                  </a:moveTo>
                  <a:lnTo>
                    <a:pt x="24" y="0"/>
                  </a:lnTo>
                  <a:lnTo>
                    <a:pt x="24" y="0"/>
                  </a:lnTo>
                  <a:lnTo>
                    <a:pt x="20" y="0"/>
                  </a:lnTo>
                  <a:lnTo>
                    <a:pt x="15" y="2"/>
                  </a:lnTo>
                  <a:lnTo>
                    <a:pt x="8" y="8"/>
                  </a:lnTo>
                  <a:lnTo>
                    <a:pt x="2" y="15"/>
                  </a:lnTo>
                  <a:lnTo>
                    <a:pt x="0" y="20"/>
                  </a:lnTo>
                  <a:lnTo>
                    <a:pt x="0" y="24"/>
                  </a:lnTo>
                  <a:lnTo>
                    <a:pt x="0" y="796"/>
                  </a:lnTo>
                  <a:lnTo>
                    <a:pt x="0" y="796"/>
                  </a:lnTo>
                  <a:lnTo>
                    <a:pt x="0" y="800"/>
                  </a:lnTo>
                  <a:lnTo>
                    <a:pt x="2" y="805"/>
                  </a:lnTo>
                  <a:lnTo>
                    <a:pt x="8" y="812"/>
                  </a:lnTo>
                  <a:lnTo>
                    <a:pt x="15" y="818"/>
                  </a:lnTo>
                  <a:lnTo>
                    <a:pt x="20" y="820"/>
                  </a:lnTo>
                  <a:lnTo>
                    <a:pt x="24" y="820"/>
                  </a:lnTo>
                  <a:lnTo>
                    <a:pt x="388" y="820"/>
                  </a:lnTo>
                  <a:lnTo>
                    <a:pt x="388" y="820"/>
                  </a:lnTo>
                  <a:lnTo>
                    <a:pt x="392" y="820"/>
                  </a:lnTo>
                  <a:lnTo>
                    <a:pt x="397" y="818"/>
                  </a:lnTo>
                  <a:lnTo>
                    <a:pt x="404" y="812"/>
                  </a:lnTo>
                  <a:lnTo>
                    <a:pt x="409" y="805"/>
                  </a:lnTo>
                  <a:lnTo>
                    <a:pt x="410" y="800"/>
                  </a:lnTo>
                  <a:lnTo>
                    <a:pt x="412" y="796"/>
                  </a:lnTo>
                  <a:lnTo>
                    <a:pt x="412" y="24"/>
                  </a:lnTo>
                  <a:lnTo>
                    <a:pt x="412" y="24"/>
                  </a:lnTo>
                  <a:lnTo>
                    <a:pt x="410" y="20"/>
                  </a:lnTo>
                  <a:lnTo>
                    <a:pt x="409" y="15"/>
                  </a:lnTo>
                  <a:lnTo>
                    <a:pt x="404" y="8"/>
                  </a:lnTo>
                  <a:lnTo>
                    <a:pt x="397" y="2"/>
                  </a:lnTo>
                  <a:lnTo>
                    <a:pt x="392" y="0"/>
                  </a:lnTo>
                  <a:lnTo>
                    <a:pt x="388" y="0"/>
                  </a:lnTo>
                  <a:close/>
                  <a:moveTo>
                    <a:pt x="220" y="787"/>
                  </a:moveTo>
                  <a:lnTo>
                    <a:pt x="190" y="787"/>
                  </a:lnTo>
                  <a:lnTo>
                    <a:pt x="190" y="714"/>
                  </a:lnTo>
                  <a:lnTo>
                    <a:pt x="220" y="714"/>
                  </a:lnTo>
                  <a:lnTo>
                    <a:pt x="220" y="787"/>
                  </a:lnTo>
                  <a:close/>
                  <a:moveTo>
                    <a:pt x="376" y="667"/>
                  </a:moveTo>
                  <a:lnTo>
                    <a:pt x="36" y="667"/>
                  </a:lnTo>
                  <a:lnTo>
                    <a:pt x="36" y="600"/>
                  </a:lnTo>
                  <a:lnTo>
                    <a:pt x="376" y="600"/>
                  </a:lnTo>
                  <a:lnTo>
                    <a:pt x="376" y="667"/>
                  </a:lnTo>
                  <a:close/>
                  <a:moveTo>
                    <a:pt x="376" y="565"/>
                  </a:moveTo>
                  <a:lnTo>
                    <a:pt x="36" y="565"/>
                  </a:lnTo>
                  <a:lnTo>
                    <a:pt x="36" y="497"/>
                  </a:lnTo>
                  <a:lnTo>
                    <a:pt x="376" y="497"/>
                  </a:lnTo>
                  <a:lnTo>
                    <a:pt x="376" y="565"/>
                  </a:lnTo>
                  <a:close/>
                  <a:moveTo>
                    <a:pt x="376" y="462"/>
                  </a:moveTo>
                  <a:lnTo>
                    <a:pt x="36" y="462"/>
                  </a:lnTo>
                  <a:lnTo>
                    <a:pt x="36" y="394"/>
                  </a:lnTo>
                  <a:lnTo>
                    <a:pt x="376" y="394"/>
                  </a:lnTo>
                  <a:lnTo>
                    <a:pt x="376" y="462"/>
                  </a:lnTo>
                  <a:close/>
                  <a:moveTo>
                    <a:pt x="376" y="356"/>
                  </a:moveTo>
                  <a:lnTo>
                    <a:pt x="36" y="356"/>
                  </a:lnTo>
                  <a:lnTo>
                    <a:pt x="36" y="288"/>
                  </a:lnTo>
                  <a:lnTo>
                    <a:pt x="376" y="288"/>
                  </a:lnTo>
                  <a:lnTo>
                    <a:pt x="376" y="356"/>
                  </a:lnTo>
                  <a:close/>
                  <a:moveTo>
                    <a:pt x="376" y="254"/>
                  </a:moveTo>
                  <a:lnTo>
                    <a:pt x="36" y="254"/>
                  </a:lnTo>
                  <a:lnTo>
                    <a:pt x="36" y="186"/>
                  </a:lnTo>
                  <a:lnTo>
                    <a:pt x="376" y="186"/>
                  </a:lnTo>
                  <a:lnTo>
                    <a:pt x="376" y="254"/>
                  </a:lnTo>
                  <a:close/>
                  <a:moveTo>
                    <a:pt x="376" y="151"/>
                  </a:moveTo>
                  <a:lnTo>
                    <a:pt x="36" y="151"/>
                  </a:lnTo>
                  <a:lnTo>
                    <a:pt x="36" y="83"/>
                  </a:lnTo>
                  <a:lnTo>
                    <a:pt x="376" y="83"/>
                  </a:lnTo>
                  <a:lnTo>
                    <a:pt x="376" y="151"/>
                  </a:lnTo>
                  <a:close/>
                </a:path>
              </a:pathLst>
            </a:custGeom>
            <a:solidFill>
              <a:srgbClr val="828282"/>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4" name="Freeform 193"/>
            <p:cNvSpPr>
              <a:spLocks/>
            </p:cNvSpPr>
            <p:nvPr/>
          </p:nvSpPr>
          <p:spPr bwMode="auto">
            <a:xfrm>
              <a:off x="1609" y="1589"/>
              <a:ext cx="206" cy="410"/>
            </a:xfrm>
            <a:custGeom>
              <a:avLst/>
              <a:gdLst>
                <a:gd name="T0" fmla="*/ 388 w 412"/>
                <a:gd name="T1" fmla="*/ 0 h 820"/>
                <a:gd name="T2" fmla="*/ 24 w 412"/>
                <a:gd name="T3" fmla="*/ 0 h 820"/>
                <a:gd name="T4" fmla="*/ 24 w 412"/>
                <a:gd name="T5" fmla="*/ 0 h 820"/>
                <a:gd name="T6" fmla="*/ 20 w 412"/>
                <a:gd name="T7" fmla="*/ 0 h 820"/>
                <a:gd name="T8" fmla="*/ 15 w 412"/>
                <a:gd name="T9" fmla="*/ 2 h 820"/>
                <a:gd name="T10" fmla="*/ 8 w 412"/>
                <a:gd name="T11" fmla="*/ 8 h 820"/>
                <a:gd name="T12" fmla="*/ 2 w 412"/>
                <a:gd name="T13" fmla="*/ 15 h 820"/>
                <a:gd name="T14" fmla="*/ 0 w 412"/>
                <a:gd name="T15" fmla="*/ 20 h 820"/>
                <a:gd name="T16" fmla="*/ 0 w 412"/>
                <a:gd name="T17" fmla="*/ 24 h 820"/>
                <a:gd name="T18" fmla="*/ 0 w 412"/>
                <a:gd name="T19" fmla="*/ 796 h 820"/>
                <a:gd name="T20" fmla="*/ 0 w 412"/>
                <a:gd name="T21" fmla="*/ 796 h 820"/>
                <a:gd name="T22" fmla="*/ 0 w 412"/>
                <a:gd name="T23" fmla="*/ 800 h 820"/>
                <a:gd name="T24" fmla="*/ 2 w 412"/>
                <a:gd name="T25" fmla="*/ 805 h 820"/>
                <a:gd name="T26" fmla="*/ 8 w 412"/>
                <a:gd name="T27" fmla="*/ 812 h 820"/>
                <a:gd name="T28" fmla="*/ 15 w 412"/>
                <a:gd name="T29" fmla="*/ 818 h 820"/>
                <a:gd name="T30" fmla="*/ 20 w 412"/>
                <a:gd name="T31" fmla="*/ 820 h 820"/>
                <a:gd name="T32" fmla="*/ 24 w 412"/>
                <a:gd name="T33" fmla="*/ 820 h 820"/>
                <a:gd name="T34" fmla="*/ 388 w 412"/>
                <a:gd name="T35" fmla="*/ 820 h 820"/>
                <a:gd name="T36" fmla="*/ 388 w 412"/>
                <a:gd name="T37" fmla="*/ 820 h 820"/>
                <a:gd name="T38" fmla="*/ 392 w 412"/>
                <a:gd name="T39" fmla="*/ 820 h 820"/>
                <a:gd name="T40" fmla="*/ 397 w 412"/>
                <a:gd name="T41" fmla="*/ 818 h 820"/>
                <a:gd name="T42" fmla="*/ 404 w 412"/>
                <a:gd name="T43" fmla="*/ 812 h 820"/>
                <a:gd name="T44" fmla="*/ 409 w 412"/>
                <a:gd name="T45" fmla="*/ 805 h 820"/>
                <a:gd name="T46" fmla="*/ 410 w 412"/>
                <a:gd name="T47" fmla="*/ 800 h 820"/>
                <a:gd name="T48" fmla="*/ 412 w 412"/>
                <a:gd name="T49" fmla="*/ 796 h 820"/>
                <a:gd name="T50" fmla="*/ 412 w 412"/>
                <a:gd name="T51" fmla="*/ 24 h 820"/>
                <a:gd name="T52" fmla="*/ 412 w 412"/>
                <a:gd name="T53" fmla="*/ 24 h 820"/>
                <a:gd name="T54" fmla="*/ 410 w 412"/>
                <a:gd name="T55" fmla="*/ 20 h 820"/>
                <a:gd name="T56" fmla="*/ 409 w 412"/>
                <a:gd name="T57" fmla="*/ 15 h 820"/>
                <a:gd name="T58" fmla="*/ 404 w 412"/>
                <a:gd name="T59" fmla="*/ 8 h 820"/>
                <a:gd name="T60" fmla="*/ 397 w 412"/>
                <a:gd name="T61" fmla="*/ 2 h 820"/>
                <a:gd name="T62" fmla="*/ 392 w 412"/>
                <a:gd name="T63" fmla="*/ 0 h 820"/>
                <a:gd name="T64" fmla="*/ 388 w 412"/>
                <a:gd name="T65" fmla="*/ 0 h 8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12" h="820">
                  <a:moveTo>
                    <a:pt x="388" y="0"/>
                  </a:moveTo>
                  <a:lnTo>
                    <a:pt x="24" y="0"/>
                  </a:lnTo>
                  <a:lnTo>
                    <a:pt x="24" y="0"/>
                  </a:lnTo>
                  <a:lnTo>
                    <a:pt x="20" y="0"/>
                  </a:lnTo>
                  <a:lnTo>
                    <a:pt x="15" y="2"/>
                  </a:lnTo>
                  <a:lnTo>
                    <a:pt x="8" y="8"/>
                  </a:lnTo>
                  <a:lnTo>
                    <a:pt x="2" y="15"/>
                  </a:lnTo>
                  <a:lnTo>
                    <a:pt x="0" y="20"/>
                  </a:lnTo>
                  <a:lnTo>
                    <a:pt x="0" y="24"/>
                  </a:lnTo>
                  <a:lnTo>
                    <a:pt x="0" y="796"/>
                  </a:lnTo>
                  <a:lnTo>
                    <a:pt x="0" y="796"/>
                  </a:lnTo>
                  <a:lnTo>
                    <a:pt x="0" y="800"/>
                  </a:lnTo>
                  <a:lnTo>
                    <a:pt x="2" y="805"/>
                  </a:lnTo>
                  <a:lnTo>
                    <a:pt x="8" y="812"/>
                  </a:lnTo>
                  <a:lnTo>
                    <a:pt x="15" y="818"/>
                  </a:lnTo>
                  <a:lnTo>
                    <a:pt x="20" y="820"/>
                  </a:lnTo>
                  <a:lnTo>
                    <a:pt x="24" y="820"/>
                  </a:lnTo>
                  <a:lnTo>
                    <a:pt x="388" y="820"/>
                  </a:lnTo>
                  <a:lnTo>
                    <a:pt x="388" y="820"/>
                  </a:lnTo>
                  <a:lnTo>
                    <a:pt x="392" y="820"/>
                  </a:lnTo>
                  <a:lnTo>
                    <a:pt x="397" y="818"/>
                  </a:lnTo>
                  <a:lnTo>
                    <a:pt x="404" y="812"/>
                  </a:lnTo>
                  <a:lnTo>
                    <a:pt x="409" y="805"/>
                  </a:lnTo>
                  <a:lnTo>
                    <a:pt x="410" y="800"/>
                  </a:lnTo>
                  <a:lnTo>
                    <a:pt x="412" y="796"/>
                  </a:lnTo>
                  <a:lnTo>
                    <a:pt x="412" y="24"/>
                  </a:lnTo>
                  <a:lnTo>
                    <a:pt x="412" y="24"/>
                  </a:lnTo>
                  <a:lnTo>
                    <a:pt x="410" y="20"/>
                  </a:lnTo>
                  <a:lnTo>
                    <a:pt x="409" y="15"/>
                  </a:lnTo>
                  <a:lnTo>
                    <a:pt x="404" y="8"/>
                  </a:lnTo>
                  <a:lnTo>
                    <a:pt x="397" y="2"/>
                  </a:lnTo>
                  <a:lnTo>
                    <a:pt x="392" y="0"/>
                  </a:lnTo>
                  <a:lnTo>
                    <a:pt x="388"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5" name="Rectangle 194"/>
            <p:cNvSpPr>
              <a:spLocks noChangeArrowheads="1"/>
            </p:cNvSpPr>
            <p:nvPr/>
          </p:nvSpPr>
          <p:spPr bwMode="auto">
            <a:xfrm>
              <a:off x="1704" y="1946"/>
              <a:ext cx="15" cy="3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6" name="Rectangle 195"/>
            <p:cNvSpPr>
              <a:spLocks noChangeArrowheads="1"/>
            </p:cNvSpPr>
            <p:nvPr/>
          </p:nvSpPr>
          <p:spPr bwMode="auto">
            <a:xfrm>
              <a:off x="1627" y="1889"/>
              <a:ext cx="170" cy="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7" name="Rectangle 196"/>
            <p:cNvSpPr>
              <a:spLocks noChangeArrowheads="1"/>
            </p:cNvSpPr>
            <p:nvPr/>
          </p:nvSpPr>
          <p:spPr bwMode="auto">
            <a:xfrm>
              <a:off x="1627" y="1837"/>
              <a:ext cx="170" cy="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8" name="Rectangle 197"/>
            <p:cNvSpPr>
              <a:spLocks noChangeArrowheads="1"/>
            </p:cNvSpPr>
            <p:nvPr/>
          </p:nvSpPr>
          <p:spPr bwMode="auto">
            <a:xfrm>
              <a:off x="1627" y="1786"/>
              <a:ext cx="170" cy="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9" name="Rectangle 198"/>
            <p:cNvSpPr>
              <a:spLocks noChangeArrowheads="1"/>
            </p:cNvSpPr>
            <p:nvPr/>
          </p:nvSpPr>
          <p:spPr bwMode="auto">
            <a:xfrm>
              <a:off x="1627" y="1733"/>
              <a:ext cx="170" cy="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0" name="Rectangle 199"/>
            <p:cNvSpPr>
              <a:spLocks noChangeArrowheads="1"/>
            </p:cNvSpPr>
            <p:nvPr/>
          </p:nvSpPr>
          <p:spPr bwMode="auto">
            <a:xfrm>
              <a:off x="1627" y="1682"/>
              <a:ext cx="170" cy="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1" name="Rectangle 200"/>
            <p:cNvSpPr>
              <a:spLocks noChangeArrowheads="1"/>
            </p:cNvSpPr>
            <p:nvPr/>
          </p:nvSpPr>
          <p:spPr bwMode="auto">
            <a:xfrm>
              <a:off x="1627" y="1631"/>
              <a:ext cx="170" cy="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102" name="Group 2993"/>
          <p:cNvGrpSpPr>
            <a:grpSpLocks noChangeAspect="1"/>
          </p:cNvGrpSpPr>
          <p:nvPr/>
        </p:nvGrpSpPr>
        <p:grpSpPr bwMode="auto">
          <a:xfrm>
            <a:off x="7678511" y="1837888"/>
            <a:ext cx="1191508" cy="848996"/>
            <a:chOff x="2858" y="1461"/>
            <a:chExt cx="1962" cy="1398"/>
          </a:xfrm>
        </p:grpSpPr>
        <p:sp>
          <p:nvSpPr>
            <p:cNvPr id="103" name="AutoShape 2992"/>
            <p:cNvSpPr>
              <a:spLocks noChangeAspect="1" noChangeArrowheads="1" noTextEdit="1"/>
            </p:cNvSpPr>
            <p:nvPr/>
          </p:nvSpPr>
          <p:spPr bwMode="auto">
            <a:xfrm>
              <a:off x="2858" y="1461"/>
              <a:ext cx="1962" cy="13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4" name="Freeform 2994"/>
            <p:cNvSpPr>
              <a:spLocks/>
            </p:cNvSpPr>
            <p:nvPr/>
          </p:nvSpPr>
          <p:spPr bwMode="auto">
            <a:xfrm>
              <a:off x="2916" y="1531"/>
              <a:ext cx="1848" cy="1258"/>
            </a:xfrm>
            <a:custGeom>
              <a:avLst/>
              <a:gdLst>
                <a:gd name="T0" fmla="*/ 454 w 1848"/>
                <a:gd name="T1" fmla="*/ 350 h 1258"/>
                <a:gd name="T2" fmla="*/ 362 w 1848"/>
                <a:gd name="T3" fmla="*/ 358 h 1258"/>
                <a:gd name="T4" fmla="*/ 278 w 1848"/>
                <a:gd name="T5" fmla="*/ 384 h 1258"/>
                <a:gd name="T6" fmla="*/ 200 w 1848"/>
                <a:gd name="T7" fmla="*/ 426 h 1258"/>
                <a:gd name="T8" fmla="*/ 132 w 1848"/>
                <a:gd name="T9" fmla="*/ 482 h 1258"/>
                <a:gd name="T10" fmla="*/ 78 w 1848"/>
                <a:gd name="T11" fmla="*/ 550 h 1258"/>
                <a:gd name="T12" fmla="*/ 36 w 1848"/>
                <a:gd name="T13" fmla="*/ 626 h 1258"/>
                <a:gd name="T14" fmla="*/ 8 w 1848"/>
                <a:gd name="T15" fmla="*/ 712 h 1258"/>
                <a:gd name="T16" fmla="*/ 0 w 1848"/>
                <a:gd name="T17" fmla="*/ 804 h 1258"/>
                <a:gd name="T18" fmla="*/ 2 w 1848"/>
                <a:gd name="T19" fmla="*/ 850 h 1258"/>
                <a:gd name="T20" fmla="*/ 20 w 1848"/>
                <a:gd name="T21" fmla="*/ 938 h 1258"/>
                <a:gd name="T22" fmla="*/ 54 w 1848"/>
                <a:gd name="T23" fmla="*/ 1020 h 1258"/>
                <a:gd name="T24" fmla="*/ 104 w 1848"/>
                <a:gd name="T25" fmla="*/ 1092 h 1258"/>
                <a:gd name="T26" fmla="*/ 166 w 1848"/>
                <a:gd name="T27" fmla="*/ 1154 h 1258"/>
                <a:gd name="T28" fmla="*/ 238 w 1848"/>
                <a:gd name="T29" fmla="*/ 1202 h 1258"/>
                <a:gd name="T30" fmla="*/ 318 w 1848"/>
                <a:gd name="T31" fmla="*/ 1238 h 1258"/>
                <a:gd name="T32" fmla="*/ 408 w 1848"/>
                <a:gd name="T33" fmla="*/ 1256 h 1258"/>
                <a:gd name="T34" fmla="*/ 1474 w 1848"/>
                <a:gd name="T35" fmla="*/ 1258 h 1258"/>
                <a:gd name="T36" fmla="*/ 1512 w 1848"/>
                <a:gd name="T37" fmla="*/ 1256 h 1258"/>
                <a:gd name="T38" fmla="*/ 1586 w 1848"/>
                <a:gd name="T39" fmla="*/ 1242 h 1258"/>
                <a:gd name="T40" fmla="*/ 1652 w 1848"/>
                <a:gd name="T41" fmla="*/ 1212 h 1258"/>
                <a:gd name="T42" fmla="*/ 1712 w 1848"/>
                <a:gd name="T43" fmla="*/ 1172 h 1258"/>
                <a:gd name="T44" fmla="*/ 1762 w 1848"/>
                <a:gd name="T45" fmla="*/ 1122 h 1258"/>
                <a:gd name="T46" fmla="*/ 1802 w 1848"/>
                <a:gd name="T47" fmla="*/ 1062 h 1258"/>
                <a:gd name="T48" fmla="*/ 1830 w 1848"/>
                <a:gd name="T49" fmla="*/ 996 h 1258"/>
                <a:gd name="T50" fmla="*/ 1846 w 1848"/>
                <a:gd name="T51" fmla="*/ 922 h 1258"/>
                <a:gd name="T52" fmla="*/ 1848 w 1848"/>
                <a:gd name="T53" fmla="*/ 884 h 1258"/>
                <a:gd name="T54" fmla="*/ 1840 w 1848"/>
                <a:gd name="T55" fmla="*/ 810 h 1258"/>
                <a:gd name="T56" fmla="*/ 1818 w 1848"/>
                <a:gd name="T57" fmla="*/ 740 h 1258"/>
                <a:gd name="T58" fmla="*/ 1784 w 1848"/>
                <a:gd name="T59" fmla="*/ 678 h 1258"/>
                <a:gd name="T60" fmla="*/ 1740 w 1848"/>
                <a:gd name="T61" fmla="*/ 622 h 1258"/>
                <a:gd name="T62" fmla="*/ 1684 w 1848"/>
                <a:gd name="T63" fmla="*/ 578 h 1258"/>
                <a:gd name="T64" fmla="*/ 1622 w 1848"/>
                <a:gd name="T65" fmla="*/ 542 h 1258"/>
                <a:gd name="T66" fmla="*/ 1552 w 1848"/>
                <a:gd name="T67" fmla="*/ 520 h 1258"/>
                <a:gd name="T68" fmla="*/ 1478 w 1848"/>
                <a:gd name="T69" fmla="*/ 512 h 1258"/>
                <a:gd name="T70" fmla="*/ 1428 w 1848"/>
                <a:gd name="T71" fmla="*/ 456 h 1258"/>
                <a:gd name="T72" fmla="*/ 1428 w 1848"/>
                <a:gd name="T73" fmla="*/ 446 h 1258"/>
                <a:gd name="T74" fmla="*/ 1426 w 1848"/>
                <a:gd name="T75" fmla="*/ 400 h 1258"/>
                <a:gd name="T76" fmla="*/ 1408 w 1848"/>
                <a:gd name="T77" fmla="*/ 314 h 1258"/>
                <a:gd name="T78" fmla="*/ 1374 w 1848"/>
                <a:gd name="T79" fmla="*/ 234 h 1258"/>
                <a:gd name="T80" fmla="*/ 1326 w 1848"/>
                <a:gd name="T81" fmla="*/ 162 h 1258"/>
                <a:gd name="T82" fmla="*/ 1266 w 1848"/>
                <a:gd name="T83" fmla="*/ 102 h 1258"/>
                <a:gd name="T84" fmla="*/ 1194 w 1848"/>
                <a:gd name="T85" fmla="*/ 54 h 1258"/>
                <a:gd name="T86" fmla="*/ 1114 w 1848"/>
                <a:gd name="T87" fmla="*/ 20 h 1258"/>
                <a:gd name="T88" fmla="*/ 1028 w 1848"/>
                <a:gd name="T89" fmla="*/ 2 h 1258"/>
                <a:gd name="T90" fmla="*/ 982 w 1848"/>
                <a:gd name="T91" fmla="*/ 0 h 1258"/>
                <a:gd name="T92" fmla="*/ 908 w 1848"/>
                <a:gd name="T93" fmla="*/ 6 h 1258"/>
                <a:gd name="T94" fmla="*/ 840 w 1848"/>
                <a:gd name="T95" fmla="*/ 22 h 1258"/>
                <a:gd name="T96" fmla="*/ 774 w 1848"/>
                <a:gd name="T97" fmla="*/ 50 h 1258"/>
                <a:gd name="T98" fmla="*/ 716 w 1848"/>
                <a:gd name="T99" fmla="*/ 88 h 1258"/>
                <a:gd name="T100" fmla="*/ 662 w 1848"/>
                <a:gd name="T101" fmla="*/ 132 h 1258"/>
                <a:gd name="T102" fmla="*/ 618 w 1848"/>
                <a:gd name="T103" fmla="*/ 186 h 1258"/>
                <a:gd name="T104" fmla="*/ 582 w 1848"/>
                <a:gd name="T105" fmla="*/ 248 h 1258"/>
                <a:gd name="T106" fmla="*/ 554 w 1848"/>
                <a:gd name="T107" fmla="*/ 316 h 1258"/>
                <a:gd name="T108" fmla="*/ 502 w 1848"/>
                <a:gd name="T109" fmla="*/ 352 h 1258"/>
                <a:gd name="T110" fmla="*/ 478 w 1848"/>
                <a:gd name="T111" fmla="*/ 350 h 12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848" h="1258">
                  <a:moveTo>
                    <a:pt x="454" y="350"/>
                  </a:moveTo>
                  <a:lnTo>
                    <a:pt x="454" y="350"/>
                  </a:lnTo>
                  <a:lnTo>
                    <a:pt x="408" y="352"/>
                  </a:lnTo>
                  <a:lnTo>
                    <a:pt x="362" y="358"/>
                  </a:lnTo>
                  <a:lnTo>
                    <a:pt x="318" y="370"/>
                  </a:lnTo>
                  <a:lnTo>
                    <a:pt x="278" y="384"/>
                  </a:lnTo>
                  <a:lnTo>
                    <a:pt x="238" y="404"/>
                  </a:lnTo>
                  <a:lnTo>
                    <a:pt x="200" y="426"/>
                  </a:lnTo>
                  <a:lnTo>
                    <a:pt x="166" y="452"/>
                  </a:lnTo>
                  <a:lnTo>
                    <a:pt x="132" y="482"/>
                  </a:lnTo>
                  <a:lnTo>
                    <a:pt x="104" y="514"/>
                  </a:lnTo>
                  <a:lnTo>
                    <a:pt x="78" y="550"/>
                  </a:lnTo>
                  <a:lnTo>
                    <a:pt x="54" y="588"/>
                  </a:lnTo>
                  <a:lnTo>
                    <a:pt x="36" y="626"/>
                  </a:lnTo>
                  <a:lnTo>
                    <a:pt x="20" y="668"/>
                  </a:lnTo>
                  <a:lnTo>
                    <a:pt x="8" y="712"/>
                  </a:lnTo>
                  <a:lnTo>
                    <a:pt x="2" y="758"/>
                  </a:lnTo>
                  <a:lnTo>
                    <a:pt x="0" y="804"/>
                  </a:lnTo>
                  <a:lnTo>
                    <a:pt x="0" y="804"/>
                  </a:lnTo>
                  <a:lnTo>
                    <a:pt x="2" y="850"/>
                  </a:lnTo>
                  <a:lnTo>
                    <a:pt x="8" y="894"/>
                  </a:lnTo>
                  <a:lnTo>
                    <a:pt x="20" y="938"/>
                  </a:lnTo>
                  <a:lnTo>
                    <a:pt x="36" y="980"/>
                  </a:lnTo>
                  <a:lnTo>
                    <a:pt x="54" y="1020"/>
                  </a:lnTo>
                  <a:lnTo>
                    <a:pt x="78" y="1058"/>
                  </a:lnTo>
                  <a:lnTo>
                    <a:pt x="104" y="1092"/>
                  </a:lnTo>
                  <a:lnTo>
                    <a:pt x="132" y="1124"/>
                  </a:lnTo>
                  <a:lnTo>
                    <a:pt x="166" y="1154"/>
                  </a:lnTo>
                  <a:lnTo>
                    <a:pt x="200" y="1180"/>
                  </a:lnTo>
                  <a:lnTo>
                    <a:pt x="238" y="1202"/>
                  </a:lnTo>
                  <a:lnTo>
                    <a:pt x="278" y="1222"/>
                  </a:lnTo>
                  <a:lnTo>
                    <a:pt x="318" y="1238"/>
                  </a:lnTo>
                  <a:lnTo>
                    <a:pt x="362" y="1248"/>
                  </a:lnTo>
                  <a:lnTo>
                    <a:pt x="408" y="1256"/>
                  </a:lnTo>
                  <a:lnTo>
                    <a:pt x="454" y="1258"/>
                  </a:lnTo>
                  <a:lnTo>
                    <a:pt x="1474" y="1258"/>
                  </a:lnTo>
                  <a:lnTo>
                    <a:pt x="1474" y="1258"/>
                  </a:lnTo>
                  <a:lnTo>
                    <a:pt x="1512" y="1256"/>
                  </a:lnTo>
                  <a:lnTo>
                    <a:pt x="1550" y="1250"/>
                  </a:lnTo>
                  <a:lnTo>
                    <a:pt x="1586" y="1242"/>
                  </a:lnTo>
                  <a:lnTo>
                    <a:pt x="1620" y="1228"/>
                  </a:lnTo>
                  <a:lnTo>
                    <a:pt x="1652" y="1212"/>
                  </a:lnTo>
                  <a:lnTo>
                    <a:pt x="1682" y="1194"/>
                  </a:lnTo>
                  <a:lnTo>
                    <a:pt x="1712" y="1172"/>
                  </a:lnTo>
                  <a:lnTo>
                    <a:pt x="1738" y="1148"/>
                  </a:lnTo>
                  <a:lnTo>
                    <a:pt x="1762" y="1122"/>
                  </a:lnTo>
                  <a:lnTo>
                    <a:pt x="1784" y="1094"/>
                  </a:lnTo>
                  <a:lnTo>
                    <a:pt x="1802" y="1062"/>
                  </a:lnTo>
                  <a:lnTo>
                    <a:pt x="1818" y="1030"/>
                  </a:lnTo>
                  <a:lnTo>
                    <a:pt x="1830" y="996"/>
                  </a:lnTo>
                  <a:lnTo>
                    <a:pt x="1840" y="960"/>
                  </a:lnTo>
                  <a:lnTo>
                    <a:pt x="1846" y="922"/>
                  </a:lnTo>
                  <a:lnTo>
                    <a:pt x="1848" y="884"/>
                  </a:lnTo>
                  <a:lnTo>
                    <a:pt x="1848" y="884"/>
                  </a:lnTo>
                  <a:lnTo>
                    <a:pt x="1846" y="848"/>
                  </a:lnTo>
                  <a:lnTo>
                    <a:pt x="1840" y="810"/>
                  </a:lnTo>
                  <a:lnTo>
                    <a:pt x="1830" y="774"/>
                  </a:lnTo>
                  <a:lnTo>
                    <a:pt x="1818" y="740"/>
                  </a:lnTo>
                  <a:lnTo>
                    <a:pt x="1802" y="708"/>
                  </a:lnTo>
                  <a:lnTo>
                    <a:pt x="1784" y="678"/>
                  </a:lnTo>
                  <a:lnTo>
                    <a:pt x="1762" y="650"/>
                  </a:lnTo>
                  <a:lnTo>
                    <a:pt x="1740" y="622"/>
                  </a:lnTo>
                  <a:lnTo>
                    <a:pt x="1712" y="598"/>
                  </a:lnTo>
                  <a:lnTo>
                    <a:pt x="1684" y="578"/>
                  </a:lnTo>
                  <a:lnTo>
                    <a:pt x="1654" y="558"/>
                  </a:lnTo>
                  <a:lnTo>
                    <a:pt x="1622" y="542"/>
                  </a:lnTo>
                  <a:lnTo>
                    <a:pt x="1588" y="530"/>
                  </a:lnTo>
                  <a:lnTo>
                    <a:pt x="1552" y="520"/>
                  </a:lnTo>
                  <a:lnTo>
                    <a:pt x="1516" y="514"/>
                  </a:lnTo>
                  <a:lnTo>
                    <a:pt x="1478" y="512"/>
                  </a:lnTo>
                  <a:lnTo>
                    <a:pt x="1426" y="512"/>
                  </a:lnTo>
                  <a:lnTo>
                    <a:pt x="1428" y="456"/>
                  </a:lnTo>
                  <a:lnTo>
                    <a:pt x="1428" y="456"/>
                  </a:lnTo>
                  <a:lnTo>
                    <a:pt x="1428" y="446"/>
                  </a:lnTo>
                  <a:lnTo>
                    <a:pt x="1428" y="446"/>
                  </a:lnTo>
                  <a:lnTo>
                    <a:pt x="1426" y="400"/>
                  </a:lnTo>
                  <a:lnTo>
                    <a:pt x="1420" y="356"/>
                  </a:lnTo>
                  <a:lnTo>
                    <a:pt x="1408" y="314"/>
                  </a:lnTo>
                  <a:lnTo>
                    <a:pt x="1394" y="272"/>
                  </a:lnTo>
                  <a:lnTo>
                    <a:pt x="1374" y="234"/>
                  </a:lnTo>
                  <a:lnTo>
                    <a:pt x="1352" y="196"/>
                  </a:lnTo>
                  <a:lnTo>
                    <a:pt x="1326" y="162"/>
                  </a:lnTo>
                  <a:lnTo>
                    <a:pt x="1298" y="130"/>
                  </a:lnTo>
                  <a:lnTo>
                    <a:pt x="1266" y="102"/>
                  </a:lnTo>
                  <a:lnTo>
                    <a:pt x="1232" y="76"/>
                  </a:lnTo>
                  <a:lnTo>
                    <a:pt x="1194" y="54"/>
                  </a:lnTo>
                  <a:lnTo>
                    <a:pt x="1156" y="34"/>
                  </a:lnTo>
                  <a:lnTo>
                    <a:pt x="1114" y="20"/>
                  </a:lnTo>
                  <a:lnTo>
                    <a:pt x="1072" y="8"/>
                  </a:lnTo>
                  <a:lnTo>
                    <a:pt x="1028" y="2"/>
                  </a:lnTo>
                  <a:lnTo>
                    <a:pt x="982" y="0"/>
                  </a:lnTo>
                  <a:lnTo>
                    <a:pt x="982" y="0"/>
                  </a:lnTo>
                  <a:lnTo>
                    <a:pt x="944" y="2"/>
                  </a:lnTo>
                  <a:lnTo>
                    <a:pt x="908" y="6"/>
                  </a:lnTo>
                  <a:lnTo>
                    <a:pt x="874" y="12"/>
                  </a:lnTo>
                  <a:lnTo>
                    <a:pt x="840" y="22"/>
                  </a:lnTo>
                  <a:lnTo>
                    <a:pt x="806" y="36"/>
                  </a:lnTo>
                  <a:lnTo>
                    <a:pt x="774" y="50"/>
                  </a:lnTo>
                  <a:lnTo>
                    <a:pt x="744" y="68"/>
                  </a:lnTo>
                  <a:lnTo>
                    <a:pt x="716" y="88"/>
                  </a:lnTo>
                  <a:lnTo>
                    <a:pt x="688" y="108"/>
                  </a:lnTo>
                  <a:lnTo>
                    <a:pt x="662" y="132"/>
                  </a:lnTo>
                  <a:lnTo>
                    <a:pt x="640" y="160"/>
                  </a:lnTo>
                  <a:lnTo>
                    <a:pt x="618" y="186"/>
                  </a:lnTo>
                  <a:lnTo>
                    <a:pt x="598" y="216"/>
                  </a:lnTo>
                  <a:lnTo>
                    <a:pt x="582" y="248"/>
                  </a:lnTo>
                  <a:lnTo>
                    <a:pt x="566" y="282"/>
                  </a:lnTo>
                  <a:lnTo>
                    <a:pt x="554" y="316"/>
                  </a:lnTo>
                  <a:lnTo>
                    <a:pt x="542" y="356"/>
                  </a:lnTo>
                  <a:lnTo>
                    <a:pt x="502" y="352"/>
                  </a:lnTo>
                  <a:lnTo>
                    <a:pt x="502" y="352"/>
                  </a:lnTo>
                  <a:lnTo>
                    <a:pt x="478" y="350"/>
                  </a:lnTo>
                  <a:lnTo>
                    <a:pt x="454" y="350"/>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5" name="Freeform 2995"/>
            <p:cNvSpPr>
              <a:spLocks/>
            </p:cNvSpPr>
            <p:nvPr/>
          </p:nvSpPr>
          <p:spPr bwMode="auto">
            <a:xfrm>
              <a:off x="2916" y="1531"/>
              <a:ext cx="1848" cy="1258"/>
            </a:xfrm>
            <a:custGeom>
              <a:avLst/>
              <a:gdLst>
                <a:gd name="T0" fmla="*/ 454 w 1848"/>
                <a:gd name="T1" fmla="*/ 350 h 1258"/>
                <a:gd name="T2" fmla="*/ 362 w 1848"/>
                <a:gd name="T3" fmla="*/ 358 h 1258"/>
                <a:gd name="T4" fmla="*/ 278 w 1848"/>
                <a:gd name="T5" fmla="*/ 384 h 1258"/>
                <a:gd name="T6" fmla="*/ 200 w 1848"/>
                <a:gd name="T7" fmla="*/ 426 h 1258"/>
                <a:gd name="T8" fmla="*/ 132 w 1848"/>
                <a:gd name="T9" fmla="*/ 482 h 1258"/>
                <a:gd name="T10" fmla="*/ 78 w 1848"/>
                <a:gd name="T11" fmla="*/ 550 h 1258"/>
                <a:gd name="T12" fmla="*/ 36 w 1848"/>
                <a:gd name="T13" fmla="*/ 626 h 1258"/>
                <a:gd name="T14" fmla="*/ 8 w 1848"/>
                <a:gd name="T15" fmla="*/ 712 h 1258"/>
                <a:gd name="T16" fmla="*/ 0 w 1848"/>
                <a:gd name="T17" fmla="*/ 804 h 1258"/>
                <a:gd name="T18" fmla="*/ 2 w 1848"/>
                <a:gd name="T19" fmla="*/ 850 h 1258"/>
                <a:gd name="T20" fmla="*/ 20 w 1848"/>
                <a:gd name="T21" fmla="*/ 938 h 1258"/>
                <a:gd name="T22" fmla="*/ 54 w 1848"/>
                <a:gd name="T23" fmla="*/ 1020 h 1258"/>
                <a:gd name="T24" fmla="*/ 104 w 1848"/>
                <a:gd name="T25" fmla="*/ 1092 h 1258"/>
                <a:gd name="T26" fmla="*/ 166 w 1848"/>
                <a:gd name="T27" fmla="*/ 1154 h 1258"/>
                <a:gd name="T28" fmla="*/ 238 w 1848"/>
                <a:gd name="T29" fmla="*/ 1202 h 1258"/>
                <a:gd name="T30" fmla="*/ 318 w 1848"/>
                <a:gd name="T31" fmla="*/ 1238 h 1258"/>
                <a:gd name="T32" fmla="*/ 408 w 1848"/>
                <a:gd name="T33" fmla="*/ 1256 h 1258"/>
                <a:gd name="T34" fmla="*/ 1474 w 1848"/>
                <a:gd name="T35" fmla="*/ 1258 h 1258"/>
                <a:gd name="T36" fmla="*/ 1512 w 1848"/>
                <a:gd name="T37" fmla="*/ 1256 h 1258"/>
                <a:gd name="T38" fmla="*/ 1586 w 1848"/>
                <a:gd name="T39" fmla="*/ 1242 h 1258"/>
                <a:gd name="T40" fmla="*/ 1652 w 1848"/>
                <a:gd name="T41" fmla="*/ 1212 h 1258"/>
                <a:gd name="T42" fmla="*/ 1712 w 1848"/>
                <a:gd name="T43" fmla="*/ 1172 h 1258"/>
                <a:gd name="T44" fmla="*/ 1762 w 1848"/>
                <a:gd name="T45" fmla="*/ 1122 h 1258"/>
                <a:gd name="T46" fmla="*/ 1802 w 1848"/>
                <a:gd name="T47" fmla="*/ 1062 h 1258"/>
                <a:gd name="T48" fmla="*/ 1830 w 1848"/>
                <a:gd name="T49" fmla="*/ 996 h 1258"/>
                <a:gd name="T50" fmla="*/ 1846 w 1848"/>
                <a:gd name="T51" fmla="*/ 922 h 1258"/>
                <a:gd name="T52" fmla="*/ 1848 w 1848"/>
                <a:gd name="T53" fmla="*/ 884 h 1258"/>
                <a:gd name="T54" fmla="*/ 1840 w 1848"/>
                <a:gd name="T55" fmla="*/ 810 h 1258"/>
                <a:gd name="T56" fmla="*/ 1818 w 1848"/>
                <a:gd name="T57" fmla="*/ 740 h 1258"/>
                <a:gd name="T58" fmla="*/ 1784 w 1848"/>
                <a:gd name="T59" fmla="*/ 678 h 1258"/>
                <a:gd name="T60" fmla="*/ 1740 w 1848"/>
                <a:gd name="T61" fmla="*/ 622 h 1258"/>
                <a:gd name="T62" fmla="*/ 1684 w 1848"/>
                <a:gd name="T63" fmla="*/ 578 h 1258"/>
                <a:gd name="T64" fmla="*/ 1622 w 1848"/>
                <a:gd name="T65" fmla="*/ 542 h 1258"/>
                <a:gd name="T66" fmla="*/ 1552 w 1848"/>
                <a:gd name="T67" fmla="*/ 520 h 1258"/>
                <a:gd name="T68" fmla="*/ 1478 w 1848"/>
                <a:gd name="T69" fmla="*/ 512 h 1258"/>
                <a:gd name="T70" fmla="*/ 1428 w 1848"/>
                <a:gd name="T71" fmla="*/ 456 h 1258"/>
                <a:gd name="T72" fmla="*/ 1428 w 1848"/>
                <a:gd name="T73" fmla="*/ 446 h 1258"/>
                <a:gd name="T74" fmla="*/ 1426 w 1848"/>
                <a:gd name="T75" fmla="*/ 400 h 1258"/>
                <a:gd name="T76" fmla="*/ 1408 w 1848"/>
                <a:gd name="T77" fmla="*/ 314 h 1258"/>
                <a:gd name="T78" fmla="*/ 1374 w 1848"/>
                <a:gd name="T79" fmla="*/ 234 h 1258"/>
                <a:gd name="T80" fmla="*/ 1326 w 1848"/>
                <a:gd name="T81" fmla="*/ 162 h 1258"/>
                <a:gd name="T82" fmla="*/ 1266 w 1848"/>
                <a:gd name="T83" fmla="*/ 102 h 1258"/>
                <a:gd name="T84" fmla="*/ 1194 w 1848"/>
                <a:gd name="T85" fmla="*/ 54 h 1258"/>
                <a:gd name="T86" fmla="*/ 1114 w 1848"/>
                <a:gd name="T87" fmla="*/ 20 h 1258"/>
                <a:gd name="T88" fmla="*/ 1028 w 1848"/>
                <a:gd name="T89" fmla="*/ 2 h 1258"/>
                <a:gd name="T90" fmla="*/ 982 w 1848"/>
                <a:gd name="T91" fmla="*/ 0 h 1258"/>
                <a:gd name="T92" fmla="*/ 908 w 1848"/>
                <a:gd name="T93" fmla="*/ 6 h 1258"/>
                <a:gd name="T94" fmla="*/ 840 w 1848"/>
                <a:gd name="T95" fmla="*/ 22 h 1258"/>
                <a:gd name="T96" fmla="*/ 774 w 1848"/>
                <a:gd name="T97" fmla="*/ 50 h 1258"/>
                <a:gd name="T98" fmla="*/ 716 w 1848"/>
                <a:gd name="T99" fmla="*/ 88 h 1258"/>
                <a:gd name="T100" fmla="*/ 662 w 1848"/>
                <a:gd name="T101" fmla="*/ 132 h 1258"/>
                <a:gd name="T102" fmla="*/ 618 w 1848"/>
                <a:gd name="T103" fmla="*/ 186 h 1258"/>
                <a:gd name="T104" fmla="*/ 582 w 1848"/>
                <a:gd name="T105" fmla="*/ 248 h 1258"/>
                <a:gd name="T106" fmla="*/ 554 w 1848"/>
                <a:gd name="T107" fmla="*/ 316 h 1258"/>
                <a:gd name="T108" fmla="*/ 502 w 1848"/>
                <a:gd name="T109" fmla="*/ 352 h 1258"/>
                <a:gd name="T110" fmla="*/ 478 w 1848"/>
                <a:gd name="T111" fmla="*/ 350 h 12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848" h="1258">
                  <a:moveTo>
                    <a:pt x="454" y="350"/>
                  </a:moveTo>
                  <a:lnTo>
                    <a:pt x="454" y="350"/>
                  </a:lnTo>
                  <a:lnTo>
                    <a:pt x="408" y="352"/>
                  </a:lnTo>
                  <a:lnTo>
                    <a:pt x="362" y="358"/>
                  </a:lnTo>
                  <a:lnTo>
                    <a:pt x="318" y="370"/>
                  </a:lnTo>
                  <a:lnTo>
                    <a:pt x="278" y="384"/>
                  </a:lnTo>
                  <a:lnTo>
                    <a:pt x="238" y="404"/>
                  </a:lnTo>
                  <a:lnTo>
                    <a:pt x="200" y="426"/>
                  </a:lnTo>
                  <a:lnTo>
                    <a:pt x="166" y="452"/>
                  </a:lnTo>
                  <a:lnTo>
                    <a:pt x="132" y="482"/>
                  </a:lnTo>
                  <a:lnTo>
                    <a:pt x="104" y="514"/>
                  </a:lnTo>
                  <a:lnTo>
                    <a:pt x="78" y="550"/>
                  </a:lnTo>
                  <a:lnTo>
                    <a:pt x="54" y="588"/>
                  </a:lnTo>
                  <a:lnTo>
                    <a:pt x="36" y="626"/>
                  </a:lnTo>
                  <a:lnTo>
                    <a:pt x="20" y="668"/>
                  </a:lnTo>
                  <a:lnTo>
                    <a:pt x="8" y="712"/>
                  </a:lnTo>
                  <a:lnTo>
                    <a:pt x="2" y="758"/>
                  </a:lnTo>
                  <a:lnTo>
                    <a:pt x="0" y="804"/>
                  </a:lnTo>
                  <a:lnTo>
                    <a:pt x="0" y="804"/>
                  </a:lnTo>
                  <a:lnTo>
                    <a:pt x="2" y="850"/>
                  </a:lnTo>
                  <a:lnTo>
                    <a:pt x="8" y="894"/>
                  </a:lnTo>
                  <a:lnTo>
                    <a:pt x="20" y="938"/>
                  </a:lnTo>
                  <a:lnTo>
                    <a:pt x="36" y="980"/>
                  </a:lnTo>
                  <a:lnTo>
                    <a:pt x="54" y="1020"/>
                  </a:lnTo>
                  <a:lnTo>
                    <a:pt x="78" y="1058"/>
                  </a:lnTo>
                  <a:lnTo>
                    <a:pt x="104" y="1092"/>
                  </a:lnTo>
                  <a:lnTo>
                    <a:pt x="132" y="1124"/>
                  </a:lnTo>
                  <a:lnTo>
                    <a:pt x="166" y="1154"/>
                  </a:lnTo>
                  <a:lnTo>
                    <a:pt x="200" y="1180"/>
                  </a:lnTo>
                  <a:lnTo>
                    <a:pt x="238" y="1202"/>
                  </a:lnTo>
                  <a:lnTo>
                    <a:pt x="278" y="1222"/>
                  </a:lnTo>
                  <a:lnTo>
                    <a:pt x="318" y="1238"/>
                  </a:lnTo>
                  <a:lnTo>
                    <a:pt x="362" y="1248"/>
                  </a:lnTo>
                  <a:lnTo>
                    <a:pt x="408" y="1256"/>
                  </a:lnTo>
                  <a:lnTo>
                    <a:pt x="454" y="1258"/>
                  </a:lnTo>
                  <a:lnTo>
                    <a:pt x="1474" y="1258"/>
                  </a:lnTo>
                  <a:lnTo>
                    <a:pt x="1474" y="1258"/>
                  </a:lnTo>
                  <a:lnTo>
                    <a:pt x="1512" y="1256"/>
                  </a:lnTo>
                  <a:lnTo>
                    <a:pt x="1550" y="1250"/>
                  </a:lnTo>
                  <a:lnTo>
                    <a:pt x="1586" y="1242"/>
                  </a:lnTo>
                  <a:lnTo>
                    <a:pt x="1620" y="1228"/>
                  </a:lnTo>
                  <a:lnTo>
                    <a:pt x="1652" y="1212"/>
                  </a:lnTo>
                  <a:lnTo>
                    <a:pt x="1682" y="1194"/>
                  </a:lnTo>
                  <a:lnTo>
                    <a:pt x="1712" y="1172"/>
                  </a:lnTo>
                  <a:lnTo>
                    <a:pt x="1738" y="1148"/>
                  </a:lnTo>
                  <a:lnTo>
                    <a:pt x="1762" y="1122"/>
                  </a:lnTo>
                  <a:lnTo>
                    <a:pt x="1784" y="1094"/>
                  </a:lnTo>
                  <a:lnTo>
                    <a:pt x="1802" y="1062"/>
                  </a:lnTo>
                  <a:lnTo>
                    <a:pt x="1818" y="1030"/>
                  </a:lnTo>
                  <a:lnTo>
                    <a:pt x="1830" y="996"/>
                  </a:lnTo>
                  <a:lnTo>
                    <a:pt x="1840" y="960"/>
                  </a:lnTo>
                  <a:lnTo>
                    <a:pt x="1846" y="922"/>
                  </a:lnTo>
                  <a:lnTo>
                    <a:pt x="1848" y="884"/>
                  </a:lnTo>
                  <a:lnTo>
                    <a:pt x="1848" y="884"/>
                  </a:lnTo>
                  <a:lnTo>
                    <a:pt x="1846" y="848"/>
                  </a:lnTo>
                  <a:lnTo>
                    <a:pt x="1840" y="810"/>
                  </a:lnTo>
                  <a:lnTo>
                    <a:pt x="1830" y="774"/>
                  </a:lnTo>
                  <a:lnTo>
                    <a:pt x="1818" y="740"/>
                  </a:lnTo>
                  <a:lnTo>
                    <a:pt x="1802" y="708"/>
                  </a:lnTo>
                  <a:lnTo>
                    <a:pt x="1784" y="678"/>
                  </a:lnTo>
                  <a:lnTo>
                    <a:pt x="1762" y="650"/>
                  </a:lnTo>
                  <a:lnTo>
                    <a:pt x="1740" y="622"/>
                  </a:lnTo>
                  <a:lnTo>
                    <a:pt x="1712" y="598"/>
                  </a:lnTo>
                  <a:lnTo>
                    <a:pt x="1684" y="578"/>
                  </a:lnTo>
                  <a:lnTo>
                    <a:pt x="1654" y="558"/>
                  </a:lnTo>
                  <a:lnTo>
                    <a:pt x="1622" y="542"/>
                  </a:lnTo>
                  <a:lnTo>
                    <a:pt x="1588" y="530"/>
                  </a:lnTo>
                  <a:lnTo>
                    <a:pt x="1552" y="520"/>
                  </a:lnTo>
                  <a:lnTo>
                    <a:pt x="1516" y="514"/>
                  </a:lnTo>
                  <a:lnTo>
                    <a:pt x="1478" y="512"/>
                  </a:lnTo>
                  <a:lnTo>
                    <a:pt x="1426" y="512"/>
                  </a:lnTo>
                  <a:lnTo>
                    <a:pt x="1428" y="456"/>
                  </a:lnTo>
                  <a:lnTo>
                    <a:pt x="1428" y="456"/>
                  </a:lnTo>
                  <a:lnTo>
                    <a:pt x="1428" y="446"/>
                  </a:lnTo>
                  <a:lnTo>
                    <a:pt x="1428" y="446"/>
                  </a:lnTo>
                  <a:lnTo>
                    <a:pt x="1426" y="400"/>
                  </a:lnTo>
                  <a:lnTo>
                    <a:pt x="1420" y="356"/>
                  </a:lnTo>
                  <a:lnTo>
                    <a:pt x="1408" y="314"/>
                  </a:lnTo>
                  <a:lnTo>
                    <a:pt x="1394" y="272"/>
                  </a:lnTo>
                  <a:lnTo>
                    <a:pt x="1374" y="234"/>
                  </a:lnTo>
                  <a:lnTo>
                    <a:pt x="1352" y="196"/>
                  </a:lnTo>
                  <a:lnTo>
                    <a:pt x="1326" y="162"/>
                  </a:lnTo>
                  <a:lnTo>
                    <a:pt x="1298" y="130"/>
                  </a:lnTo>
                  <a:lnTo>
                    <a:pt x="1266" y="102"/>
                  </a:lnTo>
                  <a:lnTo>
                    <a:pt x="1232" y="76"/>
                  </a:lnTo>
                  <a:lnTo>
                    <a:pt x="1194" y="54"/>
                  </a:lnTo>
                  <a:lnTo>
                    <a:pt x="1156" y="34"/>
                  </a:lnTo>
                  <a:lnTo>
                    <a:pt x="1114" y="20"/>
                  </a:lnTo>
                  <a:lnTo>
                    <a:pt x="1072" y="8"/>
                  </a:lnTo>
                  <a:lnTo>
                    <a:pt x="1028" y="2"/>
                  </a:lnTo>
                  <a:lnTo>
                    <a:pt x="982" y="0"/>
                  </a:lnTo>
                  <a:lnTo>
                    <a:pt x="982" y="0"/>
                  </a:lnTo>
                  <a:lnTo>
                    <a:pt x="944" y="2"/>
                  </a:lnTo>
                  <a:lnTo>
                    <a:pt x="908" y="6"/>
                  </a:lnTo>
                  <a:lnTo>
                    <a:pt x="874" y="12"/>
                  </a:lnTo>
                  <a:lnTo>
                    <a:pt x="840" y="22"/>
                  </a:lnTo>
                  <a:lnTo>
                    <a:pt x="806" y="36"/>
                  </a:lnTo>
                  <a:lnTo>
                    <a:pt x="774" y="50"/>
                  </a:lnTo>
                  <a:lnTo>
                    <a:pt x="744" y="68"/>
                  </a:lnTo>
                  <a:lnTo>
                    <a:pt x="716" y="88"/>
                  </a:lnTo>
                  <a:lnTo>
                    <a:pt x="688" y="108"/>
                  </a:lnTo>
                  <a:lnTo>
                    <a:pt x="662" y="132"/>
                  </a:lnTo>
                  <a:lnTo>
                    <a:pt x="640" y="160"/>
                  </a:lnTo>
                  <a:lnTo>
                    <a:pt x="618" y="186"/>
                  </a:lnTo>
                  <a:lnTo>
                    <a:pt x="598" y="216"/>
                  </a:lnTo>
                  <a:lnTo>
                    <a:pt x="582" y="248"/>
                  </a:lnTo>
                  <a:lnTo>
                    <a:pt x="566" y="282"/>
                  </a:lnTo>
                  <a:lnTo>
                    <a:pt x="554" y="316"/>
                  </a:lnTo>
                  <a:lnTo>
                    <a:pt x="542" y="356"/>
                  </a:lnTo>
                  <a:lnTo>
                    <a:pt x="502" y="352"/>
                  </a:lnTo>
                  <a:lnTo>
                    <a:pt x="502" y="352"/>
                  </a:lnTo>
                  <a:lnTo>
                    <a:pt x="478" y="350"/>
                  </a:lnTo>
                  <a:lnTo>
                    <a:pt x="454" y="35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6" name="Freeform 2996"/>
            <p:cNvSpPr>
              <a:spLocks noEditPoints="1"/>
            </p:cNvSpPr>
            <p:nvPr/>
          </p:nvSpPr>
          <p:spPr bwMode="auto">
            <a:xfrm>
              <a:off x="2858" y="1461"/>
              <a:ext cx="1962" cy="1398"/>
            </a:xfrm>
            <a:custGeom>
              <a:avLst/>
              <a:gdLst>
                <a:gd name="T0" fmla="*/ 504 w 1962"/>
                <a:gd name="T1" fmla="*/ 1396 h 1398"/>
                <a:gd name="T2" fmla="*/ 400 w 1962"/>
                <a:gd name="T3" fmla="*/ 1380 h 1398"/>
                <a:gd name="T4" fmla="*/ 302 w 1962"/>
                <a:gd name="T5" fmla="*/ 1344 h 1398"/>
                <a:gd name="T6" fmla="*/ 214 w 1962"/>
                <a:gd name="T7" fmla="*/ 1292 h 1398"/>
                <a:gd name="T8" fmla="*/ 138 w 1962"/>
                <a:gd name="T9" fmla="*/ 1224 h 1398"/>
                <a:gd name="T10" fmla="*/ 78 w 1962"/>
                <a:gd name="T11" fmla="*/ 1142 h 1398"/>
                <a:gd name="T12" fmla="*/ 32 w 1962"/>
                <a:gd name="T13" fmla="*/ 1048 h 1398"/>
                <a:gd name="T14" fmla="*/ 6 w 1962"/>
                <a:gd name="T15" fmla="*/ 946 h 1398"/>
                <a:gd name="T16" fmla="*/ 0 w 1962"/>
                <a:gd name="T17" fmla="*/ 866 h 1398"/>
                <a:gd name="T18" fmla="*/ 12 w 1962"/>
                <a:gd name="T19" fmla="*/ 760 h 1398"/>
                <a:gd name="T20" fmla="*/ 42 w 1962"/>
                <a:gd name="T21" fmla="*/ 660 h 1398"/>
                <a:gd name="T22" fmla="*/ 92 w 1962"/>
                <a:gd name="T23" fmla="*/ 570 h 1398"/>
                <a:gd name="T24" fmla="*/ 156 w 1962"/>
                <a:gd name="T25" fmla="*/ 490 h 1398"/>
                <a:gd name="T26" fmla="*/ 236 w 1962"/>
                <a:gd name="T27" fmla="*/ 426 h 1398"/>
                <a:gd name="T28" fmla="*/ 326 w 1962"/>
                <a:gd name="T29" fmla="*/ 376 h 1398"/>
                <a:gd name="T30" fmla="*/ 424 w 1962"/>
                <a:gd name="T31" fmla="*/ 346 h 1398"/>
                <a:gd name="T32" fmla="*/ 532 w 1962"/>
                <a:gd name="T33" fmla="*/ 334 h 1398"/>
                <a:gd name="T34" fmla="*/ 564 w 1962"/>
                <a:gd name="T35" fmla="*/ 298 h 1398"/>
                <a:gd name="T36" fmla="*/ 652 w 1962"/>
                <a:gd name="T37" fmla="*/ 168 h 1398"/>
                <a:gd name="T38" fmla="*/ 772 w 1962"/>
                <a:gd name="T39" fmla="*/ 72 h 1398"/>
                <a:gd name="T40" fmla="*/ 918 w 1962"/>
                <a:gd name="T41" fmla="*/ 14 h 1398"/>
                <a:gd name="T42" fmla="*/ 1038 w 1962"/>
                <a:gd name="T43" fmla="*/ 0 h 1398"/>
                <a:gd name="T44" fmla="*/ 1140 w 1962"/>
                <a:gd name="T45" fmla="*/ 10 h 1398"/>
                <a:gd name="T46" fmla="*/ 1278 w 1962"/>
                <a:gd name="T47" fmla="*/ 60 h 1398"/>
                <a:gd name="T48" fmla="*/ 1430 w 1962"/>
                <a:gd name="T49" fmla="*/ 180 h 1398"/>
                <a:gd name="T50" fmla="*/ 1530 w 1962"/>
                <a:gd name="T51" fmla="*/ 346 h 1398"/>
                <a:gd name="T52" fmla="*/ 1558 w 1962"/>
                <a:gd name="T53" fmla="*/ 468 h 1398"/>
                <a:gd name="T54" fmla="*/ 1642 w 1962"/>
                <a:gd name="T55" fmla="*/ 512 h 1398"/>
                <a:gd name="T56" fmla="*/ 1786 w 1962"/>
                <a:gd name="T57" fmla="*/ 586 h 1398"/>
                <a:gd name="T58" fmla="*/ 1894 w 1962"/>
                <a:gd name="T59" fmla="*/ 706 h 1398"/>
                <a:gd name="T60" fmla="*/ 1954 w 1962"/>
                <a:gd name="T61" fmla="*/ 860 h 1398"/>
                <a:gd name="T62" fmla="*/ 1960 w 1962"/>
                <a:gd name="T63" fmla="*/ 990 h 1398"/>
                <a:gd name="T64" fmla="*/ 1908 w 1962"/>
                <a:gd name="T65" fmla="*/ 1160 h 1398"/>
                <a:gd name="T66" fmla="*/ 1798 w 1962"/>
                <a:gd name="T67" fmla="*/ 1294 h 1398"/>
                <a:gd name="T68" fmla="*/ 1644 w 1962"/>
                <a:gd name="T69" fmla="*/ 1376 h 1398"/>
                <a:gd name="T70" fmla="*/ 532 w 1962"/>
                <a:gd name="T71" fmla="*/ 430 h 1398"/>
                <a:gd name="T72" fmla="*/ 402 w 1962"/>
                <a:gd name="T73" fmla="*/ 450 h 1398"/>
                <a:gd name="T74" fmla="*/ 256 w 1962"/>
                <a:gd name="T75" fmla="*/ 530 h 1398"/>
                <a:gd name="T76" fmla="*/ 150 w 1962"/>
                <a:gd name="T77" fmla="*/ 658 h 1398"/>
                <a:gd name="T78" fmla="*/ 98 w 1962"/>
                <a:gd name="T79" fmla="*/ 822 h 1398"/>
                <a:gd name="T80" fmla="*/ 106 w 1962"/>
                <a:gd name="T81" fmla="*/ 954 h 1398"/>
                <a:gd name="T82" fmla="*/ 172 w 1962"/>
                <a:gd name="T83" fmla="*/ 1110 h 1398"/>
                <a:gd name="T84" fmla="*/ 288 w 1962"/>
                <a:gd name="T85" fmla="*/ 1226 h 1398"/>
                <a:gd name="T86" fmla="*/ 444 w 1962"/>
                <a:gd name="T87" fmla="*/ 1292 h 1398"/>
                <a:gd name="T88" fmla="*/ 1510 w 1962"/>
                <a:gd name="T89" fmla="*/ 1302 h 1398"/>
                <a:gd name="T90" fmla="*/ 1648 w 1962"/>
                <a:gd name="T91" fmla="*/ 1274 h 1398"/>
                <a:gd name="T92" fmla="*/ 1762 w 1962"/>
                <a:gd name="T93" fmla="*/ 1196 h 1398"/>
                <a:gd name="T94" fmla="*/ 1838 w 1962"/>
                <a:gd name="T95" fmla="*/ 1082 h 1398"/>
                <a:gd name="T96" fmla="*/ 1866 w 1962"/>
                <a:gd name="T97" fmla="*/ 944 h 1398"/>
                <a:gd name="T98" fmla="*/ 1850 w 1962"/>
                <a:gd name="T99" fmla="*/ 838 h 1398"/>
                <a:gd name="T100" fmla="*/ 1786 w 1962"/>
                <a:gd name="T101" fmla="*/ 718 h 1398"/>
                <a:gd name="T102" fmla="*/ 1680 w 1962"/>
                <a:gd name="T103" fmla="*/ 632 h 1398"/>
                <a:gd name="T104" fmla="*/ 1548 w 1962"/>
                <a:gd name="T105" fmla="*/ 590 h 1398"/>
                <a:gd name="T106" fmla="*/ 1464 w 1962"/>
                <a:gd name="T107" fmla="*/ 532 h 1398"/>
                <a:gd name="T108" fmla="*/ 1456 w 1962"/>
                <a:gd name="T109" fmla="*/ 438 h 1398"/>
                <a:gd name="T110" fmla="*/ 1392 w 1962"/>
                <a:gd name="T111" fmla="*/ 286 h 1398"/>
                <a:gd name="T112" fmla="*/ 1276 w 1962"/>
                <a:gd name="T113" fmla="*/ 170 h 1398"/>
                <a:gd name="T114" fmla="*/ 1124 w 1962"/>
                <a:gd name="T115" fmla="*/ 106 h 1398"/>
                <a:gd name="T116" fmla="*/ 1002 w 1962"/>
                <a:gd name="T117" fmla="*/ 98 h 1398"/>
                <a:gd name="T118" fmla="*/ 870 w 1962"/>
                <a:gd name="T119" fmla="*/ 130 h 1398"/>
                <a:gd name="T120" fmla="*/ 756 w 1962"/>
                <a:gd name="T121" fmla="*/ 200 h 1398"/>
                <a:gd name="T122" fmla="*/ 670 w 1962"/>
                <a:gd name="T123" fmla="*/ 304 h 1398"/>
                <a:gd name="T124" fmla="*/ 616 w 1962"/>
                <a:gd name="T125" fmla="*/ 438 h 13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962" h="1398">
                  <a:moveTo>
                    <a:pt x="1510" y="1398"/>
                  </a:moveTo>
                  <a:lnTo>
                    <a:pt x="532" y="1398"/>
                  </a:lnTo>
                  <a:lnTo>
                    <a:pt x="532" y="1398"/>
                  </a:lnTo>
                  <a:lnTo>
                    <a:pt x="504" y="1396"/>
                  </a:lnTo>
                  <a:lnTo>
                    <a:pt x="478" y="1394"/>
                  </a:lnTo>
                  <a:lnTo>
                    <a:pt x="452" y="1392"/>
                  </a:lnTo>
                  <a:lnTo>
                    <a:pt x="424" y="1386"/>
                  </a:lnTo>
                  <a:lnTo>
                    <a:pt x="400" y="1380"/>
                  </a:lnTo>
                  <a:lnTo>
                    <a:pt x="374" y="1374"/>
                  </a:lnTo>
                  <a:lnTo>
                    <a:pt x="350" y="1364"/>
                  </a:lnTo>
                  <a:lnTo>
                    <a:pt x="326" y="1356"/>
                  </a:lnTo>
                  <a:lnTo>
                    <a:pt x="302" y="1344"/>
                  </a:lnTo>
                  <a:lnTo>
                    <a:pt x="278" y="1334"/>
                  </a:lnTo>
                  <a:lnTo>
                    <a:pt x="256" y="1320"/>
                  </a:lnTo>
                  <a:lnTo>
                    <a:pt x="236" y="1306"/>
                  </a:lnTo>
                  <a:lnTo>
                    <a:pt x="214" y="1292"/>
                  </a:lnTo>
                  <a:lnTo>
                    <a:pt x="194" y="1276"/>
                  </a:lnTo>
                  <a:lnTo>
                    <a:pt x="174" y="1260"/>
                  </a:lnTo>
                  <a:lnTo>
                    <a:pt x="156" y="1242"/>
                  </a:lnTo>
                  <a:lnTo>
                    <a:pt x="138" y="1224"/>
                  </a:lnTo>
                  <a:lnTo>
                    <a:pt x="122" y="1204"/>
                  </a:lnTo>
                  <a:lnTo>
                    <a:pt x="106" y="1184"/>
                  </a:lnTo>
                  <a:lnTo>
                    <a:pt x="92" y="1162"/>
                  </a:lnTo>
                  <a:lnTo>
                    <a:pt x="78" y="1142"/>
                  </a:lnTo>
                  <a:lnTo>
                    <a:pt x="64" y="1120"/>
                  </a:lnTo>
                  <a:lnTo>
                    <a:pt x="54" y="1096"/>
                  </a:lnTo>
                  <a:lnTo>
                    <a:pt x="42" y="1072"/>
                  </a:lnTo>
                  <a:lnTo>
                    <a:pt x="32" y="1048"/>
                  </a:lnTo>
                  <a:lnTo>
                    <a:pt x="24" y="1024"/>
                  </a:lnTo>
                  <a:lnTo>
                    <a:pt x="18" y="998"/>
                  </a:lnTo>
                  <a:lnTo>
                    <a:pt x="12" y="972"/>
                  </a:lnTo>
                  <a:lnTo>
                    <a:pt x="6" y="946"/>
                  </a:lnTo>
                  <a:lnTo>
                    <a:pt x="4" y="920"/>
                  </a:lnTo>
                  <a:lnTo>
                    <a:pt x="2" y="894"/>
                  </a:lnTo>
                  <a:lnTo>
                    <a:pt x="0" y="866"/>
                  </a:lnTo>
                  <a:lnTo>
                    <a:pt x="0" y="866"/>
                  </a:lnTo>
                  <a:lnTo>
                    <a:pt x="2" y="838"/>
                  </a:lnTo>
                  <a:lnTo>
                    <a:pt x="4" y="812"/>
                  </a:lnTo>
                  <a:lnTo>
                    <a:pt x="6" y="786"/>
                  </a:lnTo>
                  <a:lnTo>
                    <a:pt x="12" y="760"/>
                  </a:lnTo>
                  <a:lnTo>
                    <a:pt x="18" y="734"/>
                  </a:lnTo>
                  <a:lnTo>
                    <a:pt x="24" y="708"/>
                  </a:lnTo>
                  <a:lnTo>
                    <a:pt x="32" y="684"/>
                  </a:lnTo>
                  <a:lnTo>
                    <a:pt x="42" y="660"/>
                  </a:lnTo>
                  <a:lnTo>
                    <a:pt x="54" y="636"/>
                  </a:lnTo>
                  <a:lnTo>
                    <a:pt x="64" y="614"/>
                  </a:lnTo>
                  <a:lnTo>
                    <a:pt x="78" y="590"/>
                  </a:lnTo>
                  <a:lnTo>
                    <a:pt x="92" y="570"/>
                  </a:lnTo>
                  <a:lnTo>
                    <a:pt x="106" y="548"/>
                  </a:lnTo>
                  <a:lnTo>
                    <a:pt x="122" y="528"/>
                  </a:lnTo>
                  <a:lnTo>
                    <a:pt x="138" y="510"/>
                  </a:lnTo>
                  <a:lnTo>
                    <a:pt x="156" y="490"/>
                  </a:lnTo>
                  <a:lnTo>
                    <a:pt x="174" y="474"/>
                  </a:lnTo>
                  <a:lnTo>
                    <a:pt x="194" y="456"/>
                  </a:lnTo>
                  <a:lnTo>
                    <a:pt x="214" y="440"/>
                  </a:lnTo>
                  <a:lnTo>
                    <a:pt x="236" y="426"/>
                  </a:lnTo>
                  <a:lnTo>
                    <a:pt x="256" y="412"/>
                  </a:lnTo>
                  <a:lnTo>
                    <a:pt x="278" y="400"/>
                  </a:lnTo>
                  <a:lnTo>
                    <a:pt x="302" y="388"/>
                  </a:lnTo>
                  <a:lnTo>
                    <a:pt x="326" y="376"/>
                  </a:lnTo>
                  <a:lnTo>
                    <a:pt x="350" y="368"/>
                  </a:lnTo>
                  <a:lnTo>
                    <a:pt x="374" y="358"/>
                  </a:lnTo>
                  <a:lnTo>
                    <a:pt x="400" y="352"/>
                  </a:lnTo>
                  <a:lnTo>
                    <a:pt x="424" y="346"/>
                  </a:lnTo>
                  <a:lnTo>
                    <a:pt x="452" y="342"/>
                  </a:lnTo>
                  <a:lnTo>
                    <a:pt x="478" y="338"/>
                  </a:lnTo>
                  <a:lnTo>
                    <a:pt x="504" y="336"/>
                  </a:lnTo>
                  <a:lnTo>
                    <a:pt x="532" y="334"/>
                  </a:lnTo>
                  <a:lnTo>
                    <a:pt x="532" y="334"/>
                  </a:lnTo>
                  <a:lnTo>
                    <a:pt x="548" y="336"/>
                  </a:lnTo>
                  <a:lnTo>
                    <a:pt x="548" y="336"/>
                  </a:lnTo>
                  <a:lnTo>
                    <a:pt x="564" y="298"/>
                  </a:lnTo>
                  <a:lnTo>
                    <a:pt x="582" y="262"/>
                  </a:lnTo>
                  <a:lnTo>
                    <a:pt x="604" y="230"/>
                  </a:lnTo>
                  <a:lnTo>
                    <a:pt x="626" y="198"/>
                  </a:lnTo>
                  <a:lnTo>
                    <a:pt x="652" y="168"/>
                  </a:lnTo>
                  <a:lnTo>
                    <a:pt x="680" y="140"/>
                  </a:lnTo>
                  <a:lnTo>
                    <a:pt x="708" y="116"/>
                  </a:lnTo>
                  <a:lnTo>
                    <a:pt x="740" y="92"/>
                  </a:lnTo>
                  <a:lnTo>
                    <a:pt x="772" y="72"/>
                  </a:lnTo>
                  <a:lnTo>
                    <a:pt x="806" y="54"/>
                  </a:lnTo>
                  <a:lnTo>
                    <a:pt x="842" y="38"/>
                  </a:lnTo>
                  <a:lnTo>
                    <a:pt x="880" y="24"/>
                  </a:lnTo>
                  <a:lnTo>
                    <a:pt x="918" y="14"/>
                  </a:lnTo>
                  <a:lnTo>
                    <a:pt x="956" y="6"/>
                  </a:lnTo>
                  <a:lnTo>
                    <a:pt x="996" y="2"/>
                  </a:lnTo>
                  <a:lnTo>
                    <a:pt x="1038" y="0"/>
                  </a:lnTo>
                  <a:lnTo>
                    <a:pt x="1038" y="0"/>
                  </a:lnTo>
                  <a:lnTo>
                    <a:pt x="1064" y="2"/>
                  </a:lnTo>
                  <a:lnTo>
                    <a:pt x="1088" y="2"/>
                  </a:lnTo>
                  <a:lnTo>
                    <a:pt x="1114" y="6"/>
                  </a:lnTo>
                  <a:lnTo>
                    <a:pt x="1140" y="10"/>
                  </a:lnTo>
                  <a:lnTo>
                    <a:pt x="1164" y="16"/>
                  </a:lnTo>
                  <a:lnTo>
                    <a:pt x="1188" y="22"/>
                  </a:lnTo>
                  <a:lnTo>
                    <a:pt x="1234" y="38"/>
                  </a:lnTo>
                  <a:lnTo>
                    <a:pt x="1278" y="60"/>
                  </a:lnTo>
                  <a:lnTo>
                    <a:pt x="1322" y="84"/>
                  </a:lnTo>
                  <a:lnTo>
                    <a:pt x="1360" y="112"/>
                  </a:lnTo>
                  <a:lnTo>
                    <a:pt x="1398" y="144"/>
                  </a:lnTo>
                  <a:lnTo>
                    <a:pt x="1430" y="180"/>
                  </a:lnTo>
                  <a:lnTo>
                    <a:pt x="1462" y="218"/>
                  </a:lnTo>
                  <a:lnTo>
                    <a:pt x="1488" y="258"/>
                  </a:lnTo>
                  <a:lnTo>
                    <a:pt x="1510" y="300"/>
                  </a:lnTo>
                  <a:lnTo>
                    <a:pt x="1530" y="346"/>
                  </a:lnTo>
                  <a:lnTo>
                    <a:pt x="1544" y="394"/>
                  </a:lnTo>
                  <a:lnTo>
                    <a:pt x="1550" y="418"/>
                  </a:lnTo>
                  <a:lnTo>
                    <a:pt x="1554" y="444"/>
                  </a:lnTo>
                  <a:lnTo>
                    <a:pt x="1558" y="468"/>
                  </a:lnTo>
                  <a:lnTo>
                    <a:pt x="1560" y="494"/>
                  </a:lnTo>
                  <a:lnTo>
                    <a:pt x="1560" y="494"/>
                  </a:lnTo>
                  <a:lnTo>
                    <a:pt x="1602" y="500"/>
                  </a:lnTo>
                  <a:lnTo>
                    <a:pt x="1642" y="512"/>
                  </a:lnTo>
                  <a:lnTo>
                    <a:pt x="1682" y="526"/>
                  </a:lnTo>
                  <a:lnTo>
                    <a:pt x="1718" y="542"/>
                  </a:lnTo>
                  <a:lnTo>
                    <a:pt x="1754" y="562"/>
                  </a:lnTo>
                  <a:lnTo>
                    <a:pt x="1786" y="586"/>
                  </a:lnTo>
                  <a:lnTo>
                    <a:pt x="1818" y="612"/>
                  </a:lnTo>
                  <a:lnTo>
                    <a:pt x="1846" y="642"/>
                  </a:lnTo>
                  <a:lnTo>
                    <a:pt x="1872" y="672"/>
                  </a:lnTo>
                  <a:lnTo>
                    <a:pt x="1894" y="706"/>
                  </a:lnTo>
                  <a:lnTo>
                    <a:pt x="1914" y="742"/>
                  </a:lnTo>
                  <a:lnTo>
                    <a:pt x="1932" y="780"/>
                  </a:lnTo>
                  <a:lnTo>
                    <a:pt x="1944" y="818"/>
                  </a:lnTo>
                  <a:lnTo>
                    <a:pt x="1954" y="860"/>
                  </a:lnTo>
                  <a:lnTo>
                    <a:pt x="1960" y="902"/>
                  </a:lnTo>
                  <a:lnTo>
                    <a:pt x="1962" y="944"/>
                  </a:lnTo>
                  <a:lnTo>
                    <a:pt x="1962" y="944"/>
                  </a:lnTo>
                  <a:lnTo>
                    <a:pt x="1960" y="990"/>
                  </a:lnTo>
                  <a:lnTo>
                    <a:pt x="1954" y="1036"/>
                  </a:lnTo>
                  <a:lnTo>
                    <a:pt x="1942" y="1078"/>
                  </a:lnTo>
                  <a:lnTo>
                    <a:pt x="1926" y="1120"/>
                  </a:lnTo>
                  <a:lnTo>
                    <a:pt x="1908" y="1160"/>
                  </a:lnTo>
                  <a:lnTo>
                    <a:pt x="1884" y="1198"/>
                  </a:lnTo>
                  <a:lnTo>
                    <a:pt x="1858" y="1232"/>
                  </a:lnTo>
                  <a:lnTo>
                    <a:pt x="1830" y="1264"/>
                  </a:lnTo>
                  <a:lnTo>
                    <a:pt x="1798" y="1294"/>
                  </a:lnTo>
                  <a:lnTo>
                    <a:pt x="1762" y="1320"/>
                  </a:lnTo>
                  <a:lnTo>
                    <a:pt x="1726" y="1342"/>
                  </a:lnTo>
                  <a:lnTo>
                    <a:pt x="1686" y="1362"/>
                  </a:lnTo>
                  <a:lnTo>
                    <a:pt x="1644" y="1376"/>
                  </a:lnTo>
                  <a:lnTo>
                    <a:pt x="1600" y="1388"/>
                  </a:lnTo>
                  <a:lnTo>
                    <a:pt x="1556" y="1394"/>
                  </a:lnTo>
                  <a:lnTo>
                    <a:pt x="1510" y="1398"/>
                  </a:lnTo>
                  <a:close/>
                  <a:moveTo>
                    <a:pt x="532" y="430"/>
                  </a:moveTo>
                  <a:lnTo>
                    <a:pt x="532" y="430"/>
                  </a:lnTo>
                  <a:lnTo>
                    <a:pt x="488" y="434"/>
                  </a:lnTo>
                  <a:lnTo>
                    <a:pt x="444" y="440"/>
                  </a:lnTo>
                  <a:lnTo>
                    <a:pt x="402" y="450"/>
                  </a:lnTo>
                  <a:lnTo>
                    <a:pt x="362" y="466"/>
                  </a:lnTo>
                  <a:lnTo>
                    <a:pt x="324" y="484"/>
                  </a:lnTo>
                  <a:lnTo>
                    <a:pt x="288" y="506"/>
                  </a:lnTo>
                  <a:lnTo>
                    <a:pt x="256" y="530"/>
                  </a:lnTo>
                  <a:lnTo>
                    <a:pt x="224" y="558"/>
                  </a:lnTo>
                  <a:lnTo>
                    <a:pt x="196" y="590"/>
                  </a:lnTo>
                  <a:lnTo>
                    <a:pt x="172" y="622"/>
                  </a:lnTo>
                  <a:lnTo>
                    <a:pt x="150" y="658"/>
                  </a:lnTo>
                  <a:lnTo>
                    <a:pt x="130" y="696"/>
                  </a:lnTo>
                  <a:lnTo>
                    <a:pt x="116" y="736"/>
                  </a:lnTo>
                  <a:lnTo>
                    <a:pt x="106" y="778"/>
                  </a:lnTo>
                  <a:lnTo>
                    <a:pt x="98" y="822"/>
                  </a:lnTo>
                  <a:lnTo>
                    <a:pt x="96" y="866"/>
                  </a:lnTo>
                  <a:lnTo>
                    <a:pt x="96" y="866"/>
                  </a:lnTo>
                  <a:lnTo>
                    <a:pt x="98" y="910"/>
                  </a:lnTo>
                  <a:lnTo>
                    <a:pt x="106" y="954"/>
                  </a:lnTo>
                  <a:lnTo>
                    <a:pt x="116" y="996"/>
                  </a:lnTo>
                  <a:lnTo>
                    <a:pt x="130" y="1036"/>
                  </a:lnTo>
                  <a:lnTo>
                    <a:pt x="150" y="1074"/>
                  </a:lnTo>
                  <a:lnTo>
                    <a:pt x="172" y="1110"/>
                  </a:lnTo>
                  <a:lnTo>
                    <a:pt x="196" y="1142"/>
                  </a:lnTo>
                  <a:lnTo>
                    <a:pt x="224" y="1174"/>
                  </a:lnTo>
                  <a:lnTo>
                    <a:pt x="256" y="1202"/>
                  </a:lnTo>
                  <a:lnTo>
                    <a:pt x="288" y="1226"/>
                  </a:lnTo>
                  <a:lnTo>
                    <a:pt x="324" y="1248"/>
                  </a:lnTo>
                  <a:lnTo>
                    <a:pt x="362" y="1266"/>
                  </a:lnTo>
                  <a:lnTo>
                    <a:pt x="402" y="1282"/>
                  </a:lnTo>
                  <a:lnTo>
                    <a:pt x="444" y="1292"/>
                  </a:lnTo>
                  <a:lnTo>
                    <a:pt x="488" y="1298"/>
                  </a:lnTo>
                  <a:lnTo>
                    <a:pt x="532" y="1302"/>
                  </a:lnTo>
                  <a:lnTo>
                    <a:pt x="1510" y="1302"/>
                  </a:lnTo>
                  <a:lnTo>
                    <a:pt x="1510" y="1302"/>
                  </a:lnTo>
                  <a:lnTo>
                    <a:pt x="1546" y="1300"/>
                  </a:lnTo>
                  <a:lnTo>
                    <a:pt x="1582" y="1294"/>
                  </a:lnTo>
                  <a:lnTo>
                    <a:pt x="1616" y="1286"/>
                  </a:lnTo>
                  <a:lnTo>
                    <a:pt x="1648" y="1274"/>
                  </a:lnTo>
                  <a:lnTo>
                    <a:pt x="1680" y="1258"/>
                  </a:lnTo>
                  <a:lnTo>
                    <a:pt x="1708" y="1240"/>
                  </a:lnTo>
                  <a:lnTo>
                    <a:pt x="1736" y="1220"/>
                  </a:lnTo>
                  <a:lnTo>
                    <a:pt x="1762" y="1196"/>
                  </a:lnTo>
                  <a:lnTo>
                    <a:pt x="1784" y="1172"/>
                  </a:lnTo>
                  <a:lnTo>
                    <a:pt x="1806" y="1144"/>
                  </a:lnTo>
                  <a:lnTo>
                    <a:pt x="1824" y="1114"/>
                  </a:lnTo>
                  <a:lnTo>
                    <a:pt x="1838" y="1082"/>
                  </a:lnTo>
                  <a:lnTo>
                    <a:pt x="1850" y="1050"/>
                  </a:lnTo>
                  <a:lnTo>
                    <a:pt x="1860" y="1016"/>
                  </a:lnTo>
                  <a:lnTo>
                    <a:pt x="1864" y="980"/>
                  </a:lnTo>
                  <a:lnTo>
                    <a:pt x="1866" y="944"/>
                  </a:lnTo>
                  <a:lnTo>
                    <a:pt x="1866" y="944"/>
                  </a:lnTo>
                  <a:lnTo>
                    <a:pt x="1864" y="908"/>
                  </a:lnTo>
                  <a:lnTo>
                    <a:pt x="1860" y="872"/>
                  </a:lnTo>
                  <a:lnTo>
                    <a:pt x="1850" y="838"/>
                  </a:lnTo>
                  <a:lnTo>
                    <a:pt x="1838" y="806"/>
                  </a:lnTo>
                  <a:lnTo>
                    <a:pt x="1824" y="776"/>
                  </a:lnTo>
                  <a:lnTo>
                    <a:pt x="1806" y="746"/>
                  </a:lnTo>
                  <a:lnTo>
                    <a:pt x="1786" y="718"/>
                  </a:lnTo>
                  <a:lnTo>
                    <a:pt x="1762" y="692"/>
                  </a:lnTo>
                  <a:lnTo>
                    <a:pt x="1738" y="670"/>
                  </a:lnTo>
                  <a:lnTo>
                    <a:pt x="1710" y="650"/>
                  </a:lnTo>
                  <a:lnTo>
                    <a:pt x="1680" y="632"/>
                  </a:lnTo>
                  <a:lnTo>
                    <a:pt x="1650" y="616"/>
                  </a:lnTo>
                  <a:lnTo>
                    <a:pt x="1618" y="604"/>
                  </a:lnTo>
                  <a:lnTo>
                    <a:pt x="1584" y="594"/>
                  </a:lnTo>
                  <a:lnTo>
                    <a:pt x="1548" y="590"/>
                  </a:lnTo>
                  <a:lnTo>
                    <a:pt x="1512" y="588"/>
                  </a:lnTo>
                  <a:lnTo>
                    <a:pt x="1464" y="586"/>
                  </a:lnTo>
                  <a:lnTo>
                    <a:pt x="1464" y="532"/>
                  </a:lnTo>
                  <a:lnTo>
                    <a:pt x="1464" y="532"/>
                  </a:lnTo>
                  <a:lnTo>
                    <a:pt x="1464" y="524"/>
                  </a:lnTo>
                  <a:lnTo>
                    <a:pt x="1464" y="524"/>
                  </a:lnTo>
                  <a:lnTo>
                    <a:pt x="1462" y="480"/>
                  </a:lnTo>
                  <a:lnTo>
                    <a:pt x="1456" y="438"/>
                  </a:lnTo>
                  <a:lnTo>
                    <a:pt x="1446" y="398"/>
                  </a:lnTo>
                  <a:lnTo>
                    <a:pt x="1432" y="358"/>
                  </a:lnTo>
                  <a:lnTo>
                    <a:pt x="1414" y="320"/>
                  </a:lnTo>
                  <a:lnTo>
                    <a:pt x="1392" y="286"/>
                  </a:lnTo>
                  <a:lnTo>
                    <a:pt x="1368" y="252"/>
                  </a:lnTo>
                  <a:lnTo>
                    <a:pt x="1340" y="222"/>
                  </a:lnTo>
                  <a:lnTo>
                    <a:pt x="1310" y="194"/>
                  </a:lnTo>
                  <a:lnTo>
                    <a:pt x="1276" y="170"/>
                  </a:lnTo>
                  <a:lnTo>
                    <a:pt x="1240" y="148"/>
                  </a:lnTo>
                  <a:lnTo>
                    <a:pt x="1204" y="130"/>
                  </a:lnTo>
                  <a:lnTo>
                    <a:pt x="1164" y="116"/>
                  </a:lnTo>
                  <a:lnTo>
                    <a:pt x="1124" y="106"/>
                  </a:lnTo>
                  <a:lnTo>
                    <a:pt x="1080" y="98"/>
                  </a:lnTo>
                  <a:lnTo>
                    <a:pt x="1038" y="96"/>
                  </a:lnTo>
                  <a:lnTo>
                    <a:pt x="1038" y="96"/>
                  </a:lnTo>
                  <a:lnTo>
                    <a:pt x="1002" y="98"/>
                  </a:lnTo>
                  <a:lnTo>
                    <a:pt x="968" y="102"/>
                  </a:lnTo>
                  <a:lnTo>
                    <a:pt x="934" y="108"/>
                  </a:lnTo>
                  <a:lnTo>
                    <a:pt x="902" y="118"/>
                  </a:lnTo>
                  <a:lnTo>
                    <a:pt x="870" y="130"/>
                  </a:lnTo>
                  <a:lnTo>
                    <a:pt x="840" y="144"/>
                  </a:lnTo>
                  <a:lnTo>
                    <a:pt x="810" y="162"/>
                  </a:lnTo>
                  <a:lnTo>
                    <a:pt x="782" y="180"/>
                  </a:lnTo>
                  <a:lnTo>
                    <a:pt x="756" y="200"/>
                  </a:lnTo>
                  <a:lnTo>
                    <a:pt x="732" y="224"/>
                  </a:lnTo>
                  <a:lnTo>
                    <a:pt x="710" y="248"/>
                  </a:lnTo>
                  <a:lnTo>
                    <a:pt x="688" y="276"/>
                  </a:lnTo>
                  <a:lnTo>
                    <a:pt x="670" y="304"/>
                  </a:lnTo>
                  <a:lnTo>
                    <a:pt x="654" y="334"/>
                  </a:lnTo>
                  <a:lnTo>
                    <a:pt x="640" y="366"/>
                  </a:lnTo>
                  <a:lnTo>
                    <a:pt x="628" y="400"/>
                  </a:lnTo>
                  <a:lnTo>
                    <a:pt x="616" y="438"/>
                  </a:lnTo>
                  <a:lnTo>
                    <a:pt x="578" y="434"/>
                  </a:lnTo>
                  <a:lnTo>
                    <a:pt x="578" y="434"/>
                  </a:lnTo>
                  <a:lnTo>
                    <a:pt x="532" y="430"/>
                  </a:lnTo>
                  <a:close/>
                </a:path>
              </a:pathLst>
            </a:custGeom>
            <a:solidFill>
              <a:schemeClr val="bg1">
                <a:lumMod val="60000"/>
                <a:lumOff val="40000"/>
              </a:schemeClr>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7" name="Freeform 2997"/>
            <p:cNvSpPr>
              <a:spLocks/>
            </p:cNvSpPr>
            <p:nvPr/>
          </p:nvSpPr>
          <p:spPr bwMode="auto">
            <a:xfrm>
              <a:off x="2858" y="1461"/>
              <a:ext cx="1962" cy="1398"/>
            </a:xfrm>
            <a:custGeom>
              <a:avLst/>
              <a:gdLst>
                <a:gd name="T0" fmla="*/ 532 w 1962"/>
                <a:gd name="T1" fmla="*/ 1398 h 1398"/>
                <a:gd name="T2" fmla="*/ 452 w 1962"/>
                <a:gd name="T3" fmla="*/ 1392 h 1398"/>
                <a:gd name="T4" fmla="*/ 374 w 1962"/>
                <a:gd name="T5" fmla="*/ 1374 h 1398"/>
                <a:gd name="T6" fmla="*/ 302 w 1962"/>
                <a:gd name="T7" fmla="*/ 1344 h 1398"/>
                <a:gd name="T8" fmla="*/ 236 w 1962"/>
                <a:gd name="T9" fmla="*/ 1306 h 1398"/>
                <a:gd name="T10" fmla="*/ 174 w 1962"/>
                <a:gd name="T11" fmla="*/ 1260 h 1398"/>
                <a:gd name="T12" fmla="*/ 122 w 1962"/>
                <a:gd name="T13" fmla="*/ 1204 h 1398"/>
                <a:gd name="T14" fmla="*/ 78 w 1962"/>
                <a:gd name="T15" fmla="*/ 1142 h 1398"/>
                <a:gd name="T16" fmla="*/ 42 w 1962"/>
                <a:gd name="T17" fmla="*/ 1072 h 1398"/>
                <a:gd name="T18" fmla="*/ 18 w 1962"/>
                <a:gd name="T19" fmla="*/ 998 h 1398"/>
                <a:gd name="T20" fmla="*/ 4 w 1962"/>
                <a:gd name="T21" fmla="*/ 920 h 1398"/>
                <a:gd name="T22" fmla="*/ 0 w 1962"/>
                <a:gd name="T23" fmla="*/ 866 h 1398"/>
                <a:gd name="T24" fmla="*/ 6 w 1962"/>
                <a:gd name="T25" fmla="*/ 786 h 1398"/>
                <a:gd name="T26" fmla="*/ 24 w 1962"/>
                <a:gd name="T27" fmla="*/ 708 h 1398"/>
                <a:gd name="T28" fmla="*/ 54 w 1962"/>
                <a:gd name="T29" fmla="*/ 636 h 1398"/>
                <a:gd name="T30" fmla="*/ 92 w 1962"/>
                <a:gd name="T31" fmla="*/ 570 h 1398"/>
                <a:gd name="T32" fmla="*/ 138 w 1962"/>
                <a:gd name="T33" fmla="*/ 510 h 1398"/>
                <a:gd name="T34" fmla="*/ 194 w 1962"/>
                <a:gd name="T35" fmla="*/ 456 h 1398"/>
                <a:gd name="T36" fmla="*/ 256 w 1962"/>
                <a:gd name="T37" fmla="*/ 412 h 1398"/>
                <a:gd name="T38" fmla="*/ 326 w 1962"/>
                <a:gd name="T39" fmla="*/ 376 h 1398"/>
                <a:gd name="T40" fmla="*/ 400 w 1962"/>
                <a:gd name="T41" fmla="*/ 352 h 1398"/>
                <a:gd name="T42" fmla="*/ 478 w 1962"/>
                <a:gd name="T43" fmla="*/ 338 h 1398"/>
                <a:gd name="T44" fmla="*/ 532 w 1962"/>
                <a:gd name="T45" fmla="*/ 334 h 1398"/>
                <a:gd name="T46" fmla="*/ 564 w 1962"/>
                <a:gd name="T47" fmla="*/ 298 h 1398"/>
                <a:gd name="T48" fmla="*/ 626 w 1962"/>
                <a:gd name="T49" fmla="*/ 198 h 1398"/>
                <a:gd name="T50" fmla="*/ 708 w 1962"/>
                <a:gd name="T51" fmla="*/ 116 h 1398"/>
                <a:gd name="T52" fmla="*/ 806 w 1962"/>
                <a:gd name="T53" fmla="*/ 54 h 1398"/>
                <a:gd name="T54" fmla="*/ 918 w 1962"/>
                <a:gd name="T55" fmla="*/ 14 h 1398"/>
                <a:gd name="T56" fmla="*/ 1038 w 1962"/>
                <a:gd name="T57" fmla="*/ 0 h 1398"/>
                <a:gd name="T58" fmla="*/ 1088 w 1962"/>
                <a:gd name="T59" fmla="*/ 2 h 1398"/>
                <a:gd name="T60" fmla="*/ 1164 w 1962"/>
                <a:gd name="T61" fmla="*/ 16 h 1398"/>
                <a:gd name="T62" fmla="*/ 1278 w 1962"/>
                <a:gd name="T63" fmla="*/ 60 h 1398"/>
                <a:gd name="T64" fmla="*/ 1398 w 1962"/>
                <a:gd name="T65" fmla="*/ 144 h 1398"/>
                <a:gd name="T66" fmla="*/ 1488 w 1962"/>
                <a:gd name="T67" fmla="*/ 258 h 1398"/>
                <a:gd name="T68" fmla="*/ 1544 w 1962"/>
                <a:gd name="T69" fmla="*/ 394 h 1398"/>
                <a:gd name="T70" fmla="*/ 1558 w 1962"/>
                <a:gd name="T71" fmla="*/ 468 h 1398"/>
                <a:gd name="T72" fmla="*/ 1602 w 1962"/>
                <a:gd name="T73" fmla="*/ 500 h 1398"/>
                <a:gd name="T74" fmla="*/ 1718 w 1962"/>
                <a:gd name="T75" fmla="*/ 542 h 1398"/>
                <a:gd name="T76" fmla="*/ 1818 w 1962"/>
                <a:gd name="T77" fmla="*/ 612 h 1398"/>
                <a:gd name="T78" fmla="*/ 1894 w 1962"/>
                <a:gd name="T79" fmla="*/ 706 h 1398"/>
                <a:gd name="T80" fmla="*/ 1944 w 1962"/>
                <a:gd name="T81" fmla="*/ 818 h 1398"/>
                <a:gd name="T82" fmla="*/ 1962 w 1962"/>
                <a:gd name="T83" fmla="*/ 944 h 1398"/>
                <a:gd name="T84" fmla="*/ 1954 w 1962"/>
                <a:gd name="T85" fmla="*/ 1036 h 1398"/>
                <a:gd name="T86" fmla="*/ 1908 w 1962"/>
                <a:gd name="T87" fmla="*/ 1160 h 1398"/>
                <a:gd name="T88" fmla="*/ 1830 w 1962"/>
                <a:gd name="T89" fmla="*/ 1264 h 1398"/>
                <a:gd name="T90" fmla="*/ 1726 w 1962"/>
                <a:gd name="T91" fmla="*/ 1342 h 1398"/>
                <a:gd name="T92" fmla="*/ 1600 w 1962"/>
                <a:gd name="T93" fmla="*/ 1388 h 13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962" h="1398">
                  <a:moveTo>
                    <a:pt x="1510" y="1398"/>
                  </a:moveTo>
                  <a:lnTo>
                    <a:pt x="532" y="1398"/>
                  </a:lnTo>
                  <a:lnTo>
                    <a:pt x="532" y="1398"/>
                  </a:lnTo>
                  <a:lnTo>
                    <a:pt x="504" y="1396"/>
                  </a:lnTo>
                  <a:lnTo>
                    <a:pt x="478" y="1394"/>
                  </a:lnTo>
                  <a:lnTo>
                    <a:pt x="452" y="1392"/>
                  </a:lnTo>
                  <a:lnTo>
                    <a:pt x="424" y="1386"/>
                  </a:lnTo>
                  <a:lnTo>
                    <a:pt x="400" y="1380"/>
                  </a:lnTo>
                  <a:lnTo>
                    <a:pt x="374" y="1374"/>
                  </a:lnTo>
                  <a:lnTo>
                    <a:pt x="350" y="1364"/>
                  </a:lnTo>
                  <a:lnTo>
                    <a:pt x="326" y="1356"/>
                  </a:lnTo>
                  <a:lnTo>
                    <a:pt x="302" y="1344"/>
                  </a:lnTo>
                  <a:lnTo>
                    <a:pt x="278" y="1334"/>
                  </a:lnTo>
                  <a:lnTo>
                    <a:pt x="256" y="1320"/>
                  </a:lnTo>
                  <a:lnTo>
                    <a:pt x="236" y="1306"/>
                  </a:lnTo>
                  <a:lnTo>
                    <a:pt x="214" y="1292"/>
                  </a:lnTo>
                  <a:lnTo>
                    <a:pt x="194" y="1276"/>
                  </a:lnTo>
                  <a:lnTo>
                    <a:pt x="174" y="1260"/>
                  </a:lnTo>
                  <a:lnTo>
                    <a:pt x="156" y="1242"/>
                  </a:lnTo>
                  <a:lnTo>
                    <a:pt x="138" y="1224"/>
                  </a:lnTo>
                  <a:lnTo>
                    <a:pt x="122" y="1204"/>
                  </a:lnTo>
                  <a:lnTo>
                    <a:pt x="106" y="1184"/>
                  </a:lnTo>
                  <a:lnTo>
                    <a:pt x="92" y="1162"/>
                  </a:lnTo>
                  <a:lnTo>
                    <a:pt x="78" y="1142"/>
                  </a:lnTo>
                  <a:lnTo>
                    <a:pt x="64" y="1120"/>
                  </a:lnTo>
                  <a:lnTo>
                    <a:pt x="54" y="1096"/>
                  </a:lnTo>
                  <a:lnTo>
                    <a:pt x="42" y="1072"/>
                  </a:lnTo>
                  <a:lnTo>
                    <a:pt x="32" y="1048"/>
                  </a:lnTo>
                  <a:lnTo>
                    <a:pt x="24" y="1024"/>
                  </a:lnTo>
                  <a:lnTo>
                    <a:pt x="18" y="998"/>
                  </a:lnTo>
                  <a:lnTo>
                    <a:pt x="12" y="972"/>
                  </a:lnTo>
                  <a:lnTo>
                    <a:pt x="6" y="946"/>
                  </a:lnTo>
                  <a:lnTo>
                    <a:pt x="4" y="920"/>
                  </a:lnTo>
                  <a:lnTo>
                    <a:pt x="2" y="894"/>
                  </a:lnTo>
                  <a:lnTo>
                    <a:pt x="0" y="866"/>
                  </a:lnTo>
                  <a:lnTo>
                    <a:pt x="0" y="866"/>
                  </a:lnTo>
                  <a:lnTo>
                    <a:pt x="2" y="838"/>
                  </a:lnTo>
                  <a:lnTo>
                    <a:pt x="4" y="812"/>
                  </a:lnTo>
                  <a:lnTo>
                    <a:pt x="6" y="786"/>
                  </a:lnTo>
                  <a:lnTo>
                    <a:pt x="12" y="760"/>
                  </a:lnTo>
                  <a:lnTo>
                    <a:pt x="18" y="734"/>
                  </a:lnTo>
                  <a:lnTo>
                    <a:pt x="24" y="708"/>
                  </a:lnTo>
                  <a:lnTo>
                    <a:pt x="32" y="684"/>
                  </a:lnTo>
                  <a:lnTo>
                    <a:pt x="42" y="660"/>
                  </a:lnTo>
                  <a:lnTo>
                    <a:pt x="54" y="636"/>
                  </a:lnTo>
                  <a:lnTo>
                    <a:pt x="64" y="614"/>
                  </a:lnTo>
                  <a:lnTo>
                    <a:pt x="78" y="590"/>
                  </a:lnTo>
                  <a:lnTo>
                    <a:pt x="92" y="570"/>
                  </a:lnTo>
                  <a:lnTo>
                    <a:pt x="106" y="548"/>
                  </a:lnTo>
                  <a:lnTo>
                    <a:pt x="122" y="528"/>
                  </a:lnTo>
                  <a:lnTo>
                    <a:pt x="138" y="510"/>
                  </a:lnTo>
                  <a:lnTo>
                    <a:pt x="156" y="490"/>
                  </a:lnTo>
                  <a:lnTo>
                    <a:pt x="174" y="474"/>
                  </a:lnTo>
                  <a:lnTo>
                    <a:pt x="194" y="456"/>
                  </a:lnTo>
                  <a:lnTo>
                    <a:pt x="214" y="440"/>
                  </a:lnTo>
                  <a:lnTo>
                    <a:pt x="236" y="426"/>
                  </a:lnTo>
                  <a:lnTo>
                    <a:pt x="256" y="412"/>
                  </a:lnTo>
                  <a:lnTo>
                    <a:pt x="278" y="400"/>
                  </a:lnTo>
                  <a:lnTo>
                    <a:pt x="302" y="388"/>
                  </a:lnTo>
                  <a:lnTo>
                    <a:pt x="326" y="376"/>
                  </a:lnTo>
                  <a:lnTo>
                    <a:pt x="350" y="368"/>
                  </a:lnTo>
                  <a:lnTo>
                    <a:pt x="374" y="358"/>
                  </a:lnTo>
                  <a:lnTo>
                    <a:pt x="400" y="352"/>
                  </a:lnTo>
                  <a:lnTo>
                    <a:pt x="424" y="346"/>
                  </a:lnTo>
                  <a:lnTo>
                    <a:pt x="452" y="342"/>
                  </a:lnTo>
                  <a:lnTo>
                    <a:pt x="478" y="338"/>
                  </a:lnTo>
                  <a:lnTo>
                    <a:pt x="504" y="336"/>
                  </a:lnTo>
                  <a:lnTo>
                    <a:pt x="532" y="334"/>
                  </a:lnTo>
                  <a:lnTo>
                    <a:pt x="532" y="334"/>
                  </a:lnTo>
                  <a:lnTo>
                    <a:pt x="548" y="336"/>
                  </a:lnTo>
                  <a:lnTo>
                    <a:pt x="548" y="336"/>
                  </a:lnTo>
                  <a:lnTo>
                    <a:pt x="564" y="298"/>
                  </a:lnTo>
                  <a:lnTo>
                    <a:pt x="582" y="262"/>
                  </a:lnTo>
                  <a:lnTo>
                    <a:pt x="604" y="230"/>
                  </a:lnTo>
                  <a:lnTo>
                    <a:pt x="626" y="198"/>
                  </a:lnTo>
                  <a:lnTo>
                    <a:pt x="652" y="168"/>
                  </a:lnTo>
                  <a:lnTo>
                    <a:pt x="680" y="140"/>
                  </a:lnTo>
                  <a:lnTo>
                    <a:pt x="708" y="116"/>
                  </a:lnTo>
                  <a:lnTo>
                    <a:pt x="740" y="92"/>
                  </a:lnTo>
                  <a:lnTo>
                    <a:pt x="772" y="72"/>
                  </a:lnTo>
                  <a:lnTo>
                    <a:pt x="806" y="54"/>
                  </a:lnTo>
                  <a:lnTo>
                    <a:pt x="842" y="38"/>
                  </a:lnTo>
                  <a:lnTo>
                    <a:pt x="880" y="24"/>
                  </a:lnTo>
                  <a:lnTo>
                    <a:pt x="918" y="14"/>
                  </a:lnTo>
                  <a:lnTo>
                    <a:pt x="956" y="6"/>
                  </a:lnTo>
                  <a:lnTo>
                    <a:pt x="996" y="2"/>
                  </a:lnTo>
                  <a:lnTo>
                    <a:pt x="1038" y="0"/>
                  </a:lnTo>
                  <a:lnTo>
                    <a:pt x="1038" y="0"/>
                  </a:lnTo>
                  <a:lnTo>
                    <a:pt x="1064" y="2"/>
                  </a:lnTo>
                  <a:lnTo>
                    <a:pt x="1088" y="2"/>
                  </a:lnTo>
                  <a:lnTo>
                    <a:pt x="1114" y="6"/>
                  </a:lnTo>
                  <a:lnTo>
                    <a:pt x="1140" y="10"/>
                  </a:lnTo>
                  <a:lnTo>
                    <a:pt x="1164" y="16"/>
                  </a:lnTo>
                  <a:lnTo>
                    <a:pt x="1188" y="22"/>
                  </a:lnTo>
                  <a:lnTo>
                    <a:pt x="1234" y="38"/>
                  </a:lnTo>
                  <a:lnTo>
                    <a:pt x="1278" y="60"/>
                  </a:lnTo>
                  <a:lnTo>
                    <a:pt x="1322" y="84"/>
                  </a:lnTo>
                  <a:lnTo>
                    <a:pt x="1360" y="112"/>
                  </a:lnTo>
                  <a:lnTo>
                    <a:pt x="1398" y="144"/>
                  </a:lnTo>
                  <a:lnTo>
                    <a:pt x="1430" y="180"/>
                  </a:lnTo>
                  <a:lnTo>
                    <a:pt x="1462" y="218"/>
                  </a:lnTo>
                  <a:lnTo>
                    <a:pt x="1488" y="258"/>
                  </a:lnTo>
                  <a:lnTo>
                    <a:pt x="1510" y="300"/>
                  </a:lnTo>
                  <a:lnTo>
                    <a:pt x="1530" y="346"/>
                  </a:lnTo>
                  <a:lnTo>
                    <a:pt x="1544" y="394"/>
                  </a:lnTo>
                  <a:lnTo>
                    <a:pt x="1550" y="418"/>
                  </a:lnTo>
                  <a:lnTo>
                    <a:pt x="1554" y="444"/>
                  </a:lnTo>
                  <a:lnTo>
                    <a:pt x="1558" y="468"/>
                  </a:lnTo>
                  <a:lnTo>
                    <a:pt x="1560" y="494"/>
                  </a:lnTo>
                  <a:lnTo>
                    <a:pt x="1560" y="494"/>
                  </a:lnTo>
                  <a:lnTo>
                    <a:pt x="1602" y="500"/>
                  </a:lnTo>
                  <a:lnTo>
                    <a:pt x="1642" y="512"/>
                  </a:lnTo>
                  <a:lnTo>
                    <a:pt x="1682" y="526"/>
                  </a:lnTo>
                  <a:lnTo>
                    <a:pt x="1718" y="542"/>
                  </a:lnTo>
                  <a:lnTo>
                    <a:pt x="1754" y="562"/>
                  </a:lnTo>
                  <a:lnTo>
                    <a:pt x="1786" y="586"/>
                  </a:lnTo>
                  <a:lnTo>
                    <a:pt x="1818" y="612"/>
                  </a:lnTo>
                  <a:lnTo>
                    <a:pt x="1846" y="642"/>
                  </a:lnTo>
                  <a:lnTo>
                    <a:pt x="1872" y="672"/>
                  </a:lnTo>
                  <a:lnTo>
                    <a:pt x="1894" y="706"/>
                  </a:lnTo>
                  <a:lnTo>
                    <a:pt x="1914" y="742"/>
                  </a:lnTo>
                  <a:lnTo>
                    <a:pt x="1932" y="780"/>
                  </a:lnTo>
                  <a:lnTo>
                    <a:pt x="1944" y="818"/>
                  </a:lnTo>
                  <a:lnTo>
                    <a:pt x="1954" y="860"/>
                  </a:lnTo>
                  <a:lnTo>
                    <a:pt x="1960" y="902"/>
                  </a:lnTo>
                  <a:lnTo>
                    <a:pt x="1962" y="944"/>
                  </a:lnTo>
                  <a:lnTo>
                    <a:pt x="1962" y="944"/>
                  </a:lnTo>
                  <a:lnTo>
                    <a:pt x="1960" y="990"/>
                  </a:lnTo>
                  <a:lnTo>
                    <a:pt x="1954" y="1036"/>
                  </a:lnTo>
                  <a:lnTo>
                    <a:pt x="1942" y="1078"/>
                  </a:lnTo>
                  <a:lnTo>
                    <a:pt x="1926" y="1120"/>
                  </a:lnTo>
                  <a:lnTo>
                    <a:pt x="1908" y="1160"/>
                  </a:lnTo>
                  <a:lnTo>
                    <a:pt x="1884" y="1198"/>
                  </a:lnTo>
                  <a:lnTo>
                    <a:pt x="1858" y="1232"/>
                  </a:lnTo>
                  <a:lnTo>
                    <a:pt x="1830" y="1264"/>
                  </a:lnTo>
                  <a:lnTo>
                    <a:pt x="1798" y="1294"/>
                  </a:lnTo>
                  <a:lnTo>
                    <a:pt x="1762" y="1320"/>
                  </a:lnTo>
                  <a:lnTo>
                    <a:pt x="1726" y="1342"/>
                  </a:lnTo>
                  <a:lnTo>
                    <a:pt x="1686" y="1362"/>
                  </a:lnTo>
                  <a:lnTo>
                    <a:pt x="1644" y="1376"/>
                  </a:lnTo>
                  <a:lnTo>
                    <a:pt x="1600" y="1388"/>
                  </a:lnTo>
                  <a:lnTo>
                    <a:pt x="1556" y="1394"/>
                  </a:lnTo>
                  <a:lnTo>
                    <a:pt x="1510" y="1398"/>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8" name="Freeform 2998"/>
            <p:cNvSpPr>
              <a:spLocks/>
            </p:cNvSpPr>
            <p:nvPr/>
          </p:nvSpPr>
          <p:spPr bwMode="auto">
            <a:xfrm>
              <a:off x="2954" y="1557"/>
              <a:ext cx="1770" cy="1206"/>
            </a:xfrm>
            <a:custGeom>
              <a:avLst/>
              <a:gdLst>
                <a:gd name="T0" fmla="*/ 436 w 1770"/>
                <a:gd name="T1" fmla="*/ 334 h 1206"/>
                <a:gd name="T2" fmla="*/ 348 w 1770"/>
                <a:gd name="T3" fmla="*/ 344 h 1206"/>
                <a:gd name="T4" fmla="*/ 266 w 1770"/>
                <a:gd name="T5" fmla="*/ 370 h 1206"/>
                <a:gd name="T6" fmla="*/ 192 w 1770"/>
                <a:gd name="T7" fmla="*/ 410 h 1206"/>
                <a:gd name="T8" fmla="*/ 128 w 1770"/>
                <a:gd name="T9" fmla="*/ 462 h 1206"/>
                <a:gd name="T10" fmla="*/ 76 w 1770"/>
                <a:gd name="T11" fmla="*/ 526 h 1206"/>
                <a:gd name="T12" fmla="*/ 34 w 1770"/>
                <a:gd name="T13" fmla="*/ 600 h 1206"/>
                <a:gd name="T14" fmla="*/ 10 w 1770"/>
                <a:gd name="T15" fmla="*/ 682 h 1206"/>
                <a:gd name="T16" fmla="*/ 0 w 1770"/>
                <a:gd name="T17" fmla="*/ 770 h 1206"/>
                <a:gd name="T18" fmla="*/ 2 w 1770"/>
                <a:gd name="T19" fmla="*/ 814 h 1206"/>
                <a:gd name="T20" fmla="*/ 20 w 1770"/>
                <a:gd name="T21" fmla="*/ 900 h 1206"/>
                <a:gd name="T22" fmla="*/ 54 w 1770"/>
                <a:gd name="T23" fmla="*/ 978 h 1206"/>
                <a:gd name="T24" fmla="*/ 100 w 1770"/>
                <a:gd name="T25" fmla="*/ 1046 h 1206"/>
                <a:gd name="T26" fmla="*/ 160 w 1770"/>
                <a:gd name="T27" fmla="*/ 1106 h 1206"/>
                <a:gd name="T28" fmla="*/ 228 w 1770"/>
                <a:gd name="T29" fmla="*/ 1152 h 1206"/>
                <a:gd name="T30" fmla="*/ 306 w 1770"/>
                <a:gd name="T31" fmla="*/ 1186 h 1206"/>
                <a:gd name="T32" fmla="*/ 392 w 1770"/>
                <a:gd name="T33" fmla="*/ 1202 h 1206"/>
                <a:gd name="T34" fmla="*/ 1414 w 1770"/>
                <a:gd name="T35" fmla="*/ 1206 h 1206"/>
                <a:gd name="T36" fmla="*/ 1450 w 1770"/>
                <a:gd name="T37" fmla="*/ 1204 h 1206"/>
                <a:gd name="T38" fmla="*/ 1520 w 1770"/>
                <a:gd name="T39" fmla="*/ 1190 h 1206"/>
                <a:gd name="T40" fmla="*/ 1584 w 1770"/>
                <a:gd name="T41" fmla="*/ 1162 h 1206"/>
                <a:gd name="T42" fmla="*/ 1640 w 1770"/>
                <a:gd name="T43" fmla="*/ 1124 h 1206"/>
                <a:gd name="T44" fmla="*/ 1688 w 1770"/>
                <a:gd name="T45" fmla="*/ 1076 h 1206"/>
                <a:gd name="T46" fmla="*/ 1728 w 1770"/>
                <a:gd name="T47" fmla="*/ 1018 h 1206"/>
                <a:gd name="T48" fmla="*/ 1754 w 1770"/>
                <a:gd name="T49" fmla="*/ 954 h 1206"/>
                <a:gd name="T50" fmla="*/ 1768 w 1770"/>
                <a:gd name="T51" fmla="*/ 884 h 1206"/>
                <a:gd name="T52" fmla="*/ 1770 w 1770"/>
                <a:gd name="T53" fmla="*/ 848 h 1206"/>
                <a:gd name="T54" fmla="*/ 1764 w 1770"/>
                <a:gd name="T55" fmla="*/ 776 h 1206"/>
                <a:gd name="T56" fmla="*/ 1742 w 1770"/>
                <a:gd name="T57" fmla="*/ 710 h 1206"/>
                <a:gd name="T58" fmla="*/ 1710 w 1770"/>
                <a:gd name="T59" fmla="*/ 650 h 1206"/>
                <a:gd name="T60" fmla="*/ 1666 w 1770"/>
                <a:gd name="T61" fmla="*/ 596 h 1206"/>
                <a:gd name="T62" fmla="*/ 1614 w 1770"/>
                <a:gd name="T63" fmla="*/ 554 h 1206"/>
                <a:gd name="T64" fmla="*/ 1554 w 1770"/>
                <a:gd name="T65" fmla="*/ 520 h 1206"/>
                <a:gd name="T66" fmla="*/ 1488 w 1770"/>
                <a:gd name="T67" fmla="*/ 498 h 1206"/>
                <a:gd name="T68" fmla="*/ 1416 w 1770"/>
                <a:gd name="T69" fmla="*/ 492 h 1206"/>
                <a:gd name="T70" fmla="*/ 1368 w 1770"/>
                <a:gd name="T71" fmla="*/ 436 h 1206"/>
                <a:gd name="T72" fmla="*/ 1368 w 1770"/>
                <a:gd name="T73" fmla="*/ 428 h 1206"/>
                <a:gd name="T74" fmla="*/ 1366 w 1770"/>
                <a:gd name="T75" fmla="*/ 384 h 1206"/>
                <a:gd name="T76" fmla="*/ 1350 w 1770"/>
                <a:gd name="T77" fmla="*/ 302 h 1206"/>
                <a:gd name="T78" fmla="*/ 1318 w 1770"/>
                <a:gd name="T79" fmla="*/ 224 h 1206"/>
                <a:gd name="T80" fmla="*/ 1272 w 1770"/>
                <a:gd name="T81" fmla="*/ 156 h 1206"/>
                <a:gd name="T82" fmla="*/ 1214 w 1770"/>
                <a:gd name="T83" fmla="*/ 98 h 1206"/>
                <a:gd name="T84" fmla="*/ 1144 w 1770"/>
                <a:gd name="T85" fmla="*/ 52 h 1206"/>
                <a:gd name="T86" fmla="*/ 1068 w 1770"/>
                <a:gd name="T87" fmla="*/ 20 h 1206"/>
                <a:gd name="T88" fmla="*/ 984 w 1770"/>
                <a:gd name="T89" fmla="*/ 2 h 1206"/>
                <a:gd name="T90" fmla="*/ 942 w 1770"/>
                <a:gd name="T91" fmla="*/ 0 h 1206"/>
                <a:gd name="T92" fmla="*/ 872 w 1770"/>
                <a:gd name="T93" fmla="*/ 6 h 1206"/>
                <a:gd name="T94" fmla="*/ 806 w 1770"/>
                <a:gd name="T95" fmla="*/ 22 h 1206"/>
                <a:gd name="T96" fmla="*/ 744 w 1770"/>
                <a:gd name="T97" fmla="*/ 48 h 1206"/>
                <a:gd name="T98" fmla="*/ 686 w 1770"/>
                <a:gd name="T99" fmla="*/ 84 h 1206"/>
                <a:gd name="T100" fmla="*/ 636 w 1770"/>
                <a:gd name="T101" fmla="*/ 128 h 1206"/>
                <a:gd name="T102" fmla="*/ 592 w 1770"/>
                <a:gd name="T103" fmla="*/ 180 h 1206"/>
                <a:gd name="T104" fmla="*/ 558 w 1770"/>
                <a:gd name="T105" fmla="*/ 238 h 1206"/>
                <a:gd name="T106" fmla="*/ 532 w 1770"/>
                <a:gd name="T107" fmla="*/ 304 h 1206"/>
                <a:gd name="T108" fmla="*/ 482 w 1770"/>
                <a:gd name="T109" fmla="*/ 338 h 1206"/>
                <a:gd name="T110" fmla="*/ 436 w 1770"/>
                <a:gd name="T111" fmla="*/ 334 h 1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770" h="1206">
                  <a:moveTo>
                    <a:pt x="436" y="334"/>
                  </a:moveTo>
                  <a:lnTo>
                    <a:pt x="436" y="334"/>
                  </a:lnTo>
                  <a:lnTo>
                    <a:pt x="392" y="338"/>
                  </a:lnTo>
                  <a:lnTo>
                    <a:pt x="348" y="344"/>
                  </a:lnTo>
                  <a:lnTo>
                    <a:pt x="306" y="354"/>
                  </a:lnTo>
                  <a:lnTo>
                    <a:pt x="266" y="370"/>
                  </a:lnTo>
                  <a:lnTo>
                    <a:pt x="228" y="388"/>
                  </a:lnTo>
                  <a:lnTo>
                    <a:pt x="192" y="410"/>
                  </a:lnTo>
                  <a:lnTo>
                    <a:pt x="160" y="434"/>
                  </a:lnTo>
                  <a:lnTo>
                    <a:pt x="128" y="462"/>
                  </a:lnTo>
                  <a:lnTo>
                    <a:pt x="100" y="494"/>
                  </a:lnTo>
                  <a:lnTo>
                    <a:pt x="76" y="526"/>
                  </a:lnTo>
                  <a:lnTo>
                    <a:pt x="54" y="562"/>
                  </a:lnTo>
                  <a:lnTo>
                    <a:pt x="34" y="600"/>
                  </a:lnTo>
                  <a:lnTo>
                    <a:pt x="20" y="640"/>
                  </a:lnTo>
                  <a:lnTo>
                    <a:pt x="10" y="682"/>
                  </a:lnTo>
                  <a:lnTo>
                    <a:pt x="2" y="726"/>
                  </a:lnTo>
                  <a:lnTo>
                    <a:pt x="0" y="770"/>
                  </a:lnTo>
                  <a:lnTo>
                    <a:pt x="0" y="770"/>
                  </a:lnTo>
                  <a:lnTo>
                    <a:pt x="2" y="814"/>
                  </a:lnTo>
                  <a:lnTo>
                    <a:pt x="10" y="858"/>
                  </a:lnTo>
                  <a:lnTo>
                    <a:pt x="20" y="900"/>
                  </a:lnTo>
                  <a:lnTo>
                    <a:pt x="34" y="940"/>
                  </a:lnTo>
                  <a:lnTo>
                    <a:pt x="54" y="978"/>
                  </a:lnTo>
                  <a:lnTo>
                    <a:pt x="76" y="1014"/>
                  </a:lnTo>
                  <a:lnTo>
                    <a:pt x="100" y="1046"/>
                  </a:lnTo>
                  <a:lnTo>
                    <a:pt x="128" y="1078"/>
                  </a:lnTo>
                  <a:lnTo>
                    <a:pt x="160" y="1106"/>
                  </a:lnTo>
                  <a:lnTo>
                    <a:pt x="192" y="1130"/>
                  </a:lnTo>
                  <a:lnTo>
                    <a:pt x="228" y="1152"/>
                  </a:lnTo>
                  <a:lnTo>
                    <a:pt x="266" y="1170"/>
                  </a:lnTo>
                  <a:lnTo>
                    <a:pt x="306" y="1186"/>
                  </a:lnTo>
                  <a:lnTo>
                    <a:pt x="348" y="1196"/>
                  </a:lnTo>
                  <a:lnTo>
                    <a:pt x="392" y="1202"/>
                  </a:lnTo>
                  <a:lnTo>
                    <a:pt x="436" y="1206"/>
                  </a:lnTo>
                  <a:lnTo>
                    <a:pt x="1414" y="1206"/>
                  </a:lnTo>
                  <a:lnTo>
                    <a:pt x="1414" y="1206"/>
                  </a:lnTo>
                  <a:lnTo>
                    <a:pt x="1450" y="1204"/>
                  </a:lnTo>
                  <a:lnTo>
                    <a:pt x="1486" y="1198"/>
                  </a:lnTo>
                  <a:lnTo>
                    <a:pt x="1520" y="1190"/>
                  </a:lnTo>
                  <a:lnTo>
                    <a:pt x="1552" y="1178"/>
                  </a:lnTo>
                  <a:lnTo>
                    <a:pt x="1584" y="1162"/>
                  </a:lnTo>
                  <a:lnTo>
                    <a:pt x="1612" y="1144"/>
                  </a:lnTo>
                  <a:lnTo>
                    <a:pt x="1640" y="1124"/>
                  </a:lnTo>
                  <a:lnTo>
                    <a:pt x="1666" y="1100"/>
                  </a:lnTo>
                  <a:lnTo>
                    <a:pt x="1688" y="1076"/>
                  </a:lnTo>
                  <a:lnTo>
                    <a:pt x="1710" y="1048"/>
                  </a:lnTo>
                  <a:lnTo>
                    <a:pt x="1728" y="1018"/>
                  </a:lnTo>
                  <a:lnTo>
                    <a:pt x="1742" y="986"/>
                  </a:lnTo>
                  <a:lnTo>
                    <a:pt x="1754" y="954"/>
                  </a:lnTo>
                  <a:lnTo>
                    <a:pt x="1764" y="920"/>
                  </a:lnTo>
                  <a:lnTo>
                    <a:pt x="1768" y="884"/>
                  </a:lnTo>
                  <a:lnTo>
                    <a:pt x="1770" y="848"/>
                  </a:lnTo>
                  <a:lnTo>
                    <a:pt x="1770" y="848"/>
                  </a:lnTo>
                  <a:lnTo>
                    <a:pt x="1768" y="812"/>
                  </a:lnTo>
                  <a:lnTo>
                    <a:pt x="1764" y="776"/>
                  </a:lnTo>
                  <a:lnTo>
                    <a:pt x="1754" y="742"/>
                  </a:lnTo>
                  <a:lnTo>
                    <a:pt x="1742" y="710"/>
                  </a:lnTo>
                  <a:lnTo>
                    <a:pt x="1728" y="680"/>
                  </a:lnTo>
                  <a:lnTo>
                    <a:pt x="1710" y="650"/>
                  </a:lnTo>
                  <a:lnTo>
                    <a:pt x="1690" y="622"/>
                  </a:lnTo>
                  <a:lnTo>
                    <a:pt x="1666" y="596"/>
                  </a:lnTo>
                  <a:lnTo>
                    <a:pt x="1642" y="574"/>
                  </a:lnTo>
                  <a:lnTo>
                    <a:pt x="1614" y="554"/>
                  </a:lnTo>
                  <a:lnTo>
                    <a:pt x="1584" y="536"/>
                  </a:lnTo>
                  <a:lnTo>
                    <a:pt x="1554" y="520"/>
                  </a:lnTo>
                  <a:lnTo>
                    <a:pt x="1522" y="508"/>
                  </a:lnTo>
                  <a:lnTo>
                    <a:pt x="1488" y="498"/>
                  </a:lnTo>
                  <a:lnTo>
                    <a:pt x="1452" y="494"/>
                  </a:lnTo>
                  <a:lnTo>
                    <a:pt x="1416" y="492"/>
                  </a:lnTo>
                  <a:lnTo>
                    <a:pt x="1368" y="490"/>
                  </a:lnTo>
                  <a:lnTo>
                    <a:pt x="1368" y="436"/>
                  </a:lnTo>
                  <a:lnTo>
                    <a:pt x="1368" y="436"/>
                  </a:lnTo>
                  <a:lnTo>
                    <a:pt x="1368" y="428"/>
                  </a:lnTo>
                  <a:lnTo>
                    <a:pt x="1368" y="428"/>
                  </a:lnTo>
                  <a:lnTo>
                    <a:pt x="1366" y="384"/>
                  </a:lnTo>
                  <a:lnTo>
                    <a:pt x="1360" y="342"/>
                  </a:lnTo>
                  <a:lnTo>
                    <a:pt x="1350" y="302"/>
                  </a:lnTo>
                  <a:lnTo>
                    <a:pt x="1336" y="262"/>
                  </a:lnTo>
                  <a:lnTo>
                    <a:pt x="1318" y="224"/>
                  </a:lnTo>
                  <a:lnTo>
                    <a:pt x="1296" y="190"/>
                  </a:lnTo>
                  <a:lnTo>
                    <a:pt x="1272" y="156"/>
                  </a:lnTo>
                  <a:lnTo>
                    <a:pt x="1244" y="126"/>
                  </a:lnTo>
                  <a:lnTo>
                    <a:pt x="1214" y="98"/>
                  </a:lnTo>
                  <a:lnTo>
                    <a:pt x="1180" y="74"/>
                  </a:lnTo>
                  <a:lnTo>
                    <a:pt x="1144" y="52"/>
                  </a:lnTo>
                  <a:lnTo>
                    <a:pt x="1108" y="34"/>
                  </a:lnTo>
                  <a:lnTo>
                    <a:pt x="1068" y="20"/>
                  </a:lnTo>
                  <a:lnTo>
                    <a:pt x="1028" y="10"/>
                  </a:lnTo>
                  <a:lnTo>
                    <a:pt x="984" y="2"/>
                  </a:lnTo>
                  <a:lnTo>
                    <a:pt x="942" y="0"/>
                  </a:lnTo>
                  <a:lnTo>
                    <a:pt x="942" y="0"/>
                  </a:lnTo>
                  <a:lnTo>
                    <a:pt x="906" y="2"/>
                  </a:lnTo>
                  <a:lnTo>
                    <a:pt x="872" y="6"/>
                  </a:lnTo>
                  <a:lnTo>
                    <a:pt x="838" y="12"/>
                  </a:lnTo>
                  <a:lnTo>
                    <a:pt x="806" y="22"/>
                  </a:lnTo>
                  <a:lnTo>
                    <a:pt x="774" y="34"/>
                  </a:lnTo>
                  <a:lnTo>
                    <a:pt x="744" y="48"/>
                  </a:lnTo>
                  <a:lnTo>
                    <a:pt x="714" y="66"/>
                  </a:lnTo>
                  <a:lnTo>
                    <a:pt x="686" y="84"/>
                  </a:lnTo>
                  <a:lnTo>
                    <a:pt x="660" y="104"/>
                  </a:lnTo>
                  <a:lnTo>
                    <a:pt x="636" y="128"/>
                  </a:lnTo>
                  <a:lnTo>
                    <a:pt x="614" y="152"/>
                  </a:lnTo>
                  <a:lnTo>
                    <a:pt x="592" y="180"/>
                  </a:lnTo>
                  <a:lnTo>
                    <a:pt x="574" y="208"/>
                  </a:lnTo>
                  <a:lnTo>
                    <a:pt x="558" y="238"/>
                  </a:lnTo>
                  <a:lnTo>
                    <a:pt x="544" y="270"/>
                  </a:lnTo>
                  <a:lnTo>
                    <a:pt x="532" y="304"/>
                  </a:lnTo>
                  <a:lnTo>
                    <a:pt x="520" y="342"/>
                  </a:lnTo>
                  <a:lnTo>
                    <a:pt x="482" y="338"/>
                  </a:lnTo>
                  <a:lnTo>
                    <a:pt x="482" y="338"/>
                  </a:lnTo>
                  <a:lnTo>
                    <a:pt x="436" y="334"/>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cxnSp>
        <p:nvCxnSpPr>
          <p:cNvPr id="109" name="Straight Arrow Connector 108"/>
          <p:cNvCxnSpPr>
            <a:stCxn id="107" idx="43"/>
          </p:cNvCxnSpPr>
          <p:nvPr/>
        </p:nvCxnSpPr>
        <p:spPr>
          <a:xfrm>
            <a:off x="8837225" y="2542348"/>
            <a:ext cx="533787" cy="353252"/>
          </a:xfrm>
          <a:prstGeom prst="straightConnector1">
            <a:avLst/>
          </a:prstGeom>
          <a:ln w="63500" cmpd="dbl">
            <a:solidFill>
              <a:schemeClr val="tx1"/>
            </a:solidFill>
            <a:prstDash val="sysDot"/>
            <a:tailEnd type="none"/>
          </a:ln>
          <a:effectLst/>
        </p:spPr>
        <p:style>
          <a:lnRef idx="2">
            <a:schemeClr val="accent1"/>
          </a:lnRef>
          <a:fillRef idx="0">
            <a:schemeClr val="accent1"/>
          </a:fillRef>
          <a:effectRef idx="1">
            <a:schemeClr val="accent1"/>
          </a:effectRef>
          <a:fontRef idx="minor">
            <a:schemeClr val="tx1"/>
          </a:fontRef>
        </p:style>
      </p:cxnSp>
      <p:pic>
        <p:nvPicPr>
          <p:cNvPr id="110" name="Picture 10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01363" y="2055451"/>
            <a:ext cx="599953" cy="599953"/>
          </a:xfrm>
          <a:prstGeom prst="rect">
            <a:avLst/>
          </a:prstGeom>
          <a:noFill/>
        </p:spPr>
      </p:pic>
      <p:cxnSp>
        <p:nvCxnSpPr>
          <p:cNvPr id="111" name="Straight Arrow Connector 110"/>
          <p:cNvCxnSpPr/>
          <p:nvPr/>
        </p:nvCxnSpPr>
        <p:spPr>
          <a:xfrm flipV="1">
            <a:off x="7872984" y="4876800"/>
            <a:ext cx="0" cy="950976"/>
          </a:xfrm>
          <a:prstGeom prst="straightConnector1">
            <a:avLst/>
          </a:prstGeom>
          <a:ln w="63500" cmpd="dbl">
            <a:solidFill>
              <a:schemeClr val="tx1"/>
            </a:solidFill>
            <a:prstDash val="sysDot"/>
            <a:tailEnd type="none"/>
          </a:ln>
          <a:effectLst/>
        </p:spPr>
        <p:style>
          <a:lnRef idx="2">
            <a:schemeClr val="accent1"/>
          </a:lnRef>
          <a:fillRef idx="0">
            <a:schemeClr val="accent1"/>
          </a:fillRef>
          <a:effectRef idx="1">
            <a:schemeClr val="accent1"/>
          </a:effectRef>
          <a:fontRef idx="minor">
            <a:schemeClr val="tx1"/>
          </a:fontRef>
        </p:style>
      </p:cxnSp>
      <p:grpSp>
        <p:nvGrpSpPr>
          <p:cNvPr id="112" name="Group 190"/>
          <p:cNvGrpSpPr>
            <a:grpSpLocks noChangeAspect="1"/>
          </p:cNvGrpSpPr>
          <p:nvPr/>
        </p:nvGrpSpPr>
        <p:grpSpPr bwMode="auto">
          <a:xfrm>
            <a:off x="7768069" y="4113263"/>
            <a:ext cx="433461" cy="862714"/>
            <a:chOff x="1609" y="1589"/>
            <a:chExt cx="206" cy="410"/>
          </a:xfrm>
        </p:grpSpPr>
        <p:sp>
          <p:nvSpPr>
            <p:cNvPr id="113" name="AutoShape 189"/>
            <p:cNvSpPr>
              <a:spLocks noChangeAspect="1" noChangeArrowheads="1" noTextEdit="1"/>
            </p:cNvSpPr>
            <p:nvPr/>
          </p:nvSpPr>
          <p:spPr bwMode="auto">
            <a:xfrm>
              <a:off x="1609" y="1589"/>
              <a:ext cx="206" cy="4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4" name="Rectangle 191"/>
            <p:cNvSpPr>
              <a:spLocks noChangeArrowheads="1"/>
            </p:cNvSpPr>
            <p:nvPr/>
          </p:nvSpPr>
          <p:spPr bwMode="auto">
            <a:xfrm>
              <a:off x="1620" y="1617"/>
              <a:ext cx="187" cy="374"/>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5" name="Freeform 192"/>
            <p:cNvSpPr>
              <a:spLocks noEditPoints="1"/>
            </p:cNvSpPr>
            <p:nvPr/>
          </p:nvSpPr>
          <p:spPr bwMode="auto">
            <a:xfrm>
              <a:off x="1609" y="1589"/>
              <a:ext cx="206" cy="410"/>
            </a:xfrm>
            <a:custGeom>
              <a:avLst/>
              <a:gdLst>
                <a:gd name="T0" fmla="*/ 24 w 412"/>
                <a:gd name="T1" fmla="*/ 0 h 820"/>
                <a:gd name="T2" fmla="*/ 20 w 412"/>
                <a:gd name="T3" fmla="*/ 0 h 820"/>
                <a:gd name="T4" fmla="*/ 8 w 412"/>
                <a:gd name="T5" fmla="*/ 8 h 820"/>
                <a:gd name="T6" fmla="*/ 0 w 412"/>
                <a:gd name="T7" fmla="*/ 20 h 820"/>
                <a:gd name="T8" fmla="*/ 0 w 412"/>
                <a:gd name="T9" fmla="*/ 796 h 820"/>
                <a:gd name="T10" fmla="*/ 0 w 412"/>
                <a:gd name="T11" fmla="*/ 800 h 820"/>
                <a:gd name="T12" fmla="*/ 8 w 412"/>
                <a:gd name="T13" fmla="*/ 812 h 820"/>
                <a:gd name="T14" fmla="*/ 20 w 412"/>
                <a:gd name="T15" fmla="*/ 820 h 820"/>
                <a:gd name="T16" fmla="*/ 388 w 412"/>
                <a:gd name="T17" fmla="*/ 820 h 820"/>
                <a:gd name="T18" fmla="*/ 392 w 412"/>
                <a:gd name="T19" fmla="*/ 820 h 820"/>
                <a:gd name="T20" fmla="*/ 404 w 412"/>
                <a:gd name="T21" fmla="*/ 812 h 820"/>
                <a:gd name="T22" fmla="*/ 410 w 412"/>
                <a:gd name="T23" fmla="*/ 800 h 820"/>
                <a:gd name="T24" fmla="*/ 412 w 412"/>
                <a:gd name="T25" fmla="*/ 24 h 820"/>
                <a:gd name="T26" fmla="*/ 410 w 412"/>
                <a:gd name="T27" fmla="*/ 20 h 820"/>
                <a:gd name="T28" fmla="*/ 404 w 412"/>
                <a:gd name="T29" fmla="*/ 8 h 820"/>
                <a:gd name="T30" fmla="*/ 392 w 412"/>
                <a:gd name="T31" fmla="*/ 0 h 820"/>
                <a:gd name="T32" fmla="*/ 220 w 412"/>
                <a:gd name="T33" fmla="*/ 787 h 820"/>
                <a:gd name="T34" fmla="*/ 190 w 412"/>
                <a:gd name="T35" fmla="*/ 714 h 820"/>
                <a:gd name="T36" fmla="*/ 220 w 412"/>
                <a:gd name="T37" fmla="*/ 787 h 820"/>
                <a:gd name="T38" fmla="*/ 36 w 412"/>
                <a:gd name="T39" fmla="*/ 667 h 820"/>
                <a:gd name="T40" fmla="*/ 376 w 412"/>
                <a:gd name="T41" fmla="*/ 600 h 820"/>
                <a:gd name="T42" fmla="*/ 376 w 412"/>
                <a:gd name="T43" fmla="*/ 565 h 820"/>
                <a:gd name="T44" fmla="*/ 36 w 412"/>
                <a:gd name="T45" fmla="*/ 497 h 820"/>
                <a:gd name="T46" fmla="*/ 376 w 412"/>
                <a:gd name="T47" fmla="*/ 565 h 820"/>
                <a:gd name="T48" fmla="*/ 36 w 412"/>
                <a:gd name="T49" fmla="*/ 462 h 820"/>
                <a:gd name="T50" fmla="*/ 376 w 412"/>
                <a:gd name="T51" fmla="*/ 394 h 820"/>
                <a:gd name="T52" fmla="*/ 376 w 412"/>
                <a:gd name="T53" fmla="*/ 356 h 820"/>
                <a:gd name="T54" fmla="*/ 36 w 412"/>
                <a:gd name="T55" fmla="*/ 288 h 820"/>
                <a:gd name="T56" fmla="*/ 376 w 412"/>
                <a:gd name="T57" fmla="*/ 356 h 820"/>
                <a:gd name="T58" fmla="*/ 36 w 412"/>
                <a:gd name="T59" fmla="*/ 254 h 820"/>
                <a:gd name="T60" fmla="*/ 376 w 412"/>
                <a:gd name="T61" fmla="*/ 186 h 820"/>
                <a:gd name="T62" fmla="*/ 376 w 412"/>
                <a:gd name="T63" fmla="*/ 151 h 820"/>
                <a:gd name="T64" fmla="*/ 36 w 412"/>
                <a:gd name="T65" fmla="*/ 83 h 820"/>
                <a:gd name="T66" fmla="*/ 376 w 412"/>
                <a:gd name="T67" fmla="*/ 151 h 8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412" h="820">
                  <a:moveTo>
                    <a:pt x="388" y="0"/>
                  </a:moveTo>
                  <a:lnTo>
                    <a:pt x="24" y="0"/>
                  </a:lnTo>
                  <a:lnTo>
                    <a:pt x="24" y="0"/>
                  </a:lnTo>
                  <a:lnTo>
                    <a:pt x="20" y="0"/>
                  </a:lnTo>
                  <a:lnTo>
                    <a:pt x="15" y="2"/>
                  </a:lnTo>
                  <a:lnTo>
                    <a:pt x="8" y="8"/>
                  </a:lnTo>
                  <a:lnTo>
                    <a:pt x="2" y="15"/>
                  </a:lnTo>
                  <a:lnTo>
                    <a:pt x="0" y="20"/>
                  </a:lnTo>
                  <a:lnTo>
                    <a:pt x="0" y="24"/>
                  </a:lnTo>
                  <a:lnTo>
                    <a:pt x="0" y="796"/>
                  </a:lnTo>
                  <a:lnTo>
                    <a:pt x="0" y="796"/>
                  </a:lnTo>
                  <a:lnTo>
                    <a:pt x="0" y="800"/>
                  </a:lnTo>
                  <a:lnTo>
                    <a:pt x="2" y="805"/>
                  </a:lnTo>
                  <a:lnTo>
                    <a:pt x="8" y="812"/>
                  </a:lnTo>
                  <a:lnTo>
                    <a:pt x="15" y="818"/>
                  </a:lnTo>
                  <a:lnTo>
                    <a:pt x="20" y="820"/>
                  </a:lnTo>
                  <a:lnTo>
                    <a:pt x="24" y="820"/>
                  </a:lnTo>
                  <a:lnTo>
                    <a:pt x="388" y="820"/>
                  </a:lnTo>
                  <a:lnTo>
                    <a:pt x="388" y="820"/>
                  </a:lnTo>
                  <a:lnTo>
                    <a:pt x="392" y="820"/>
                  </a:lnTo>
                  <a:lnTo>
                    <a:pt x="397" y="818"/>
                  </a:lnTo>
                  <a:lnTo>
                    <a:pt x="404" y="812"/>
                  </a:lnTo>
                  <a:lnTo>
                    <a:pt x="409" y="805"/>
                  </a:lnTo>
                  <a:lnTo>
                    <a:pt x="410" y="800"/>
                  </a:lnTo>
                  <a:lnTo>
                    <a:pt x="412" y="796"/>
                  </a:lnTo>
                  <a:lnTo>
                    <a:pt x="412" y="24"/>
                  </a:lnTo>
                  <a:lnTo>
                    <a:pt x="412" y="24"/>
                  </a:lnTo>
                  <a:lnTo>
                    <a:pt x="410" y="20"/>
                  </a:lnTo>
                  <a:lnTo>
                    <a:pt x="409" y="15"/>
                  </a:lnTo>
                  <a:lnTo>
                    <a:pt x="404" y="8"/>
                  </a:lnTo>
                  <a:lnTo>
                    <a:pt x="397" y="2"/>
                  </a:lnTo>
                  <a:lnTo>
                    <a:pt x="392" y="0"/>
                  </a:lnTo>
                  <a:lnTo>
                    <a:pt x="388" y="0"/>
                  </a:lnTo>
                  <a:close/>
                  <a:moveTo>
                    <a:pt x="220" y="787"/>
                  </a:moveTo>
                  <a:lnTo>
                    <a:pt x="190" y="787"/>
                  </a:lnTo>
                  <a:lnTo>
                    <a:pt x="190" y="714"/>
                  </a:lnTo>
                  <a:lnTo>
                    <a:pt x="220" y="714"/>
                  </a:lnTo>
                  <a:lnTo>
                    <a:pt x="220" y="787"/>
                  </a:lnTo>
                  <a:close/>
                  <a:moveTo>
                    <a:pt x="376" y="667"/>
                  </a:moveTo>
                  <a:lnTo>
                    <a:pt x="36" y="667"/>
                  </a:lnTo>
                  <a:lnTo>
                    <a:pt x="36" y="600"/>
                  </a:lnTo>
                  <a:lnTo>
                    <a:pt x="376" y="600"/>
                  </a:lnTo>
                  <a:lnTo>
                    <a:pt x="376" y="667"/>
                  </a:lnTo>
                  <a:close/>
                  <a:moveTo>
                    <a:pt x="376" y="565"/>
                  </a:moveTo>
                  <a:lnTo>
                    <a:pt x="36" y="565"/>
                  </a:lnTo>
                  <a:lnTo>
                    <a:pt x="36" y="497"/>
                  </a:lnTo>
                  <a:lnTo>
                    <a:pt x="376" y="497"/>
                  </a:lnTo>
                  <a:lnTo>
                    <a:pt x="376" y="565"/>
                  </a:lnTo>
                  <a:close/>
                  <a:moveTo>
                    <a:pt x="376" y="462"/>
                  </a:moveTo>
                  <a:lnTo>
                    <a:pt x="36" y="462"/>
                  </a:lnTo>
                  <a:lnTo>
                    <a:pt x="36" y="394"/>
                  </a:lnTo>
                  <a:lnTo>
                    <a:pt x="376" y="394"/>
                  </a:lnTo>
                  <a:lnTo>
                    <a:pt x="376" y="462"/>
                  </a:lnTo>
                  <a:close/>
                  <a:moveTo>
                    <a:pt x="376" y="356"/>
                  </a:moveTo>
                  <a:lnTo>
                    <a:pt x="36" y="356"/>
                  </a:lnTo>
                  <a:lnTo>
                    <a:pt x="36" y="288"/>
                  </a:lnTo>
                  <a:lnTo>
                    <a:pt x="376" y="288"/>
                  </a:lnTo>
                  <a:lnTo>
                    <a:pt x="376" y="356"/>
                  </a:lnTo>
                  <a:close/>
                  <a:moveTo>
                    <a:pt x="376" y="254"/>
                  </a:moveTo>
                  <a:lnTo>
                    <a:pt x="36" y="254"/>
                  </a:lnTo>
                  <a:lnTo>
                    <a:pt x="36" y="186"/>
                  </a:lnTo>
                  <a:lnTo>
                    <a:pt x="376" y="186"/>
                  </a:lnTo>
                  <a:lnTo>
                    <a:pt x="376" y="254"/>
                  </a:lnTo>
                  <a:close/>
                  <a:moveTo>
                    <a:pt x="376" y="151"/>
                  </a:moveTo>
                  <a:lnTo>
                    <a:pt x="36" y="151"/>
                  </a:lnTo>
                  <a:lnTo>
                    <a:pt x="36" y="83"/>
                  </a:lnTo>
                  <a:lnTo>
                    <a:pt x="376" y="83"/>
                  </a:lnTo>
                  <a:lnTo>
                    <a:pt x="376" y="151"/>
                  </a:lnTo>
                  <a:close/>
                </a:path>
              </a:pathLst>
            </a:custGeom>
            <a:solidFill>
              <a:srgbClr val="828282"/>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6" name="Freeform 193"/>
            <p:cNvSpPr>
              <a:spLocks/>
            </p:cNvSpPr>
            <p:nvPr/>
          </p:nvSpPr>
          <p:spPr bwMode="auto">
            <a:xfrm>
              <a:off x="1609" y="1589"/>
              <a:ext cx="206" cy="410"/>
            </a:xfrm>
            <a:custGeom>
              <a:avLst/>
              <a:gdLst>
                <a:gd name="T0" fmla="*/ 388 w 412"/>
                <a:gd name="T1" fmla="*/ 0 h 820"/>
                <a:gd name="T2" fmla="*/ 24 w 412"/>
                <a:gd name="T3" fmla="*/ 0 h 820"/>
                <a:gd name="T4" fmla="*/ 24 w 412"/>
                <a:gd name="T5" fmla="*/ 0 h 820"/>
                <a:gd name="T6" fmla="*/ 20 w 412"/>
                <a:gd name="T7" fmla="*/ 0 h 820"/>
                <a:gd name="T8" fmla="*/ 15 w 412"/>
                <a:gd name="T9" fmla="*/ 2 h 820"/>
                <a:gd name="T10" fmla="*/ 8 w 412"/>
                <a:gd name="T11" fmla="*/ 8 h 820"/>
                <a:gd name="T12" fmla="*/ 2 w 412"/>
                <a:gd name="T13" fmla="*/ 15 h 820"/>
                <a:gd name="T14" fmla="*/ 0 w 412"/>
                <a:gd name="T15" fmla="*/ 20 h 820"/>
                <a:gd name="T16" fmla="*/ 0 w 412"/>
                <a:gd name="T17" fmla="*/ 24 h 820"/>
                <a:gd name="T18" fmla="*/ 0 w 412"/>
                <a:gd name="T19" fmla="*/ 796 h 820"/>
                <a:gd name="T20" fmla="*/ 0 w 412"/>
                <a:gd name="T21" fmla="*/ 796 h 820"/>
                <a:gd name="T22" fmla="*/ 0 w 412"/>
                <a:gd name="T23" fmla="*/ 800 h 820"/>
                <a:gd name="T24" fmla="*/ 2 w 412"/>
                <a:gd name="T25" fmla="*/ 805 h 820"/>
                <a:gd name="T26" fmla="*/ 8 w 412"/>
                <a:gd name="T27" fmla="*/ 812 h 820"/>
                <a:gd name="T28" fmla="*/ 15 w 412"/>
                <a:gd name="T29" fmla="*/ 818 h 820"/>
                <a:gd name="T30" fmla="*/ 20 w 412"/>
                <a:gd name="T31" fmla="*/ 820 h 820"/>
                <a:gd name="T32" fmla="*/ 24 w 412"/>
                <a:gd name="T33" fmla="*/ 820 h 820"/>
                <a:gd name="T34" fmla="*/ 388 w 412"/>
                <a:gd name="T35" fmla="*/ 820 h 820"/>
                <a:gd name="T36" fmla="*/ 388 w 412"/>
                <a:gd name="T37" fmla="*/ 820 h 820"/>
                <a:gd name="T38" fmla="*/ 392 w 412"/>
                <a:gd name="T39" fmla="*/ 820 h 820"/>
                <a:gd name="T40" fmla="*/ 397 w 412"/>
                <a:gd name="T41" fmla="*/ 818 h 820"/>
                <a:gd name="T42" fmla="*/ 404 w 412"/>
                <a:gd name="T43" fmla="*/ 812 h 820"/>
                <a:gd name="T44" fmla="*/ 409 w 412"/>
                <a:gd name="T45" fmla="*/ 805 h 820"/>
                <a:gd name="T46" fmla="*/ 410 w 412"/>
                <a:gd name="T47" fmla="*/ 800 h 820"/>
                <a:gd name="T48" fmla="*/ 412 w 412"/>
                <a:gd name="T49" fmla="*/ 796 h 820"/>
                <a:gd name="T50" fmla="*/ 412 w 412"/>
                <a:gd name="T51" fmla="*/ 24 h 820"/>
                <a:gd name="T52" fmla="*/ 412 w 412"/>
                <a:gd name="T53" fmla="*/ 24 h 820"/>
                <a:gd name="T54" fmla="*/ 410 w 412"/>
                <a:gd name="T55" fmla="*/ 20 h 820"/>
                <a:gd name="T56" fmla="*/ 409 w 412"/>
                <a:gd name="T57" fmla="*/ 15 h 820"/>
                <a:gd name="T58" fmla="*/ 404 w 412"/>
                <a:gd name="T59" fmla="*/ 8 h 820"/>
                <a:gd name="T60" fmla="*/ 397 w 412"/>
                <a:gd name="T61" fmla="*/ 2 h 820"/>
                <a:gd name="T62" fmla="*/ 392 w 412"/>
                <a:gd name="T63" fmla="*/ 0 h 820"/>
                <a:gd name="T64" fmla="*/ 388 w 412"/>
                <a:gd name="T65" fmla="*/ 0 h 8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12" h="820">
                  <a:moveTo>
                    <a:pt x="388" y="0"/>
                  </a:moveTo>
                  <a:lnTo>
                    <a:pt x="24" y="0"/>
                  </a:lnTo>
                  <a:lnTo>
                    <a:pt x="24" y="0"/>
                  </a:lnTo>
                  <a:lnTo>
                    <a:pt x="20" y="0"/>
                  </a:lnTo>
                  <a:lnTo>
                    <a:pt x="15" y="2"/>
                  </a:lnTo>
                  <a:lnTo>
                    <a:pt x="8" y="8"/>
                  </a:lnTo>
                  <a:lnTo>
                    <a:pt x="2" y="15"/>
                  </a:lnTo>
                  <a:lnTo>
                    <a:pt x="0" y="20"/>
                  </a:lnTo>
                  <a:lnTo>
                    <a:pt x="0" y="24"/>
                  </a:lnTo>
                  <a:lnTo>
                    <a:pt x="0" y="796"/>
                  </a:lnTo>
                  <a:lnTo>
                    <a:pt x="0" y="796"/>
                  </a:lnTo>
                  <a:lnTo>
                    <a:pt x="0" y="800"/>
                  </a:lnTo>
                  <a:lnTo>
                    <a:pt x="2" y="805"/>
                  </a:lnTo>
                  <a:lnTo>
                    <a:pt x="8" y="812"/>
                  </a:lnTo>
                  <a:lnTo>
                    <a:pt x="15" y="818"/>
                  </a:lnTo>
                  <a:lnTo>
                    <a:pt x="20" y="820"/>
                  </a:lnTo>
                  <a:lnTo>
                    <a:pt x="24" y="820"/>
                  </a:lnTo>
                  <a:lnTo>
                    <a:pt x="388" y="820"/>
                  </a:lnTo>
                  <a:lnTo>
                    <a:pt x="388" y="820"/>
                  </a:lnTo>
                  <a:lnTo>
                    <a:pt x="392" y="820"/>
                  </a:lnTo>
                  <a:lnTo>
                    <a:pt x="397" y="818"/>
                  </a:lnTo>
                  <a:lnTo>
                    <a:pt x="404" y="812"/>
                  </a:lnTo>
                  <a:lnTo>
                    <a:pt x="409" y="805"/>
                  </a:lnTo>
                  <a:lnTo>
                    <a:pt x="410" y="800"/>
                  </a:lnTo>
                  <a:lnTo>
                    <a:pt x="412" y="796"/>
                  </a:lnTo>
                  <a:lnTo>
                    <a:pt x="412" y="24"/>
                  </a:lnTo>
                  <a:lnTo>
                    <a:pt x="412" y="24"/>
                  </a:lnTo>
                  <a:lnTo>
                    <a:pt x="410" y="20"/>
                  </a:lnTo>
                  <a:lnTo>
                    <a:pt x="409" y="15"/>
                  </a:lnTo>
                  <a:lnTo>
                    <a:pt x="404" y="8"/>
                  </a:lnTo>
                  <a:lnTo>
                    <a:pt x="397" y="2"/>
                  </a:lnTo>
                  <a:lnTo>
                    <a:pt x="392" y="0"/>
                  </a:lnTo>
                  <a:lnTo>
                    <a:pt x="388"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7" name="Rectangle 194"/>
            <p:cNvSpPr>
              <a:spLocks noChangeArrowheads="1"/>
            </p:cNvSpPr>
            <p:nvPr/>
          </p:nvSpPr>
          <p:spPr bwMode="auto">
            <a:xfrm>
              <a:off x="1704" y="1946"/>
              <a:ext cx="15" cy="3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8" name="Rectangle 195"/>
            <p:cNvSpPr>
              <a:spLocks noChangeArrowheads="1"/>
            </p:cNvSpPr>
            <p:nvPr/>
          </p:nvSpPr>
          <p:spPr bwMode="auto">
            <a:xfrm>
              <a:off x="1627" y="1889"/>
              <a:ext cx="170" cy="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9" name="Rectangle 196"/>
            <p:cNvSpPr>
              <a:spLocks noChangeArrowheads="1"/>
            </p:cNvSpPr>
            <p:nvPr/>
          </p:nvSpPr>
          <p:spPr bwMode="auto">
            <a:xfrm>
              <a:off x="1627" y="1837"/>
              <a:ext cx="170" cy="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0" name="Rectangle 197"/>
            <p:cNvSpPr>
              <a:spLocks noChangeArrowheads="1"/>
            </p:cNvSpPr>
            <p:nvPr/>
          </p:nvSpPr>
          <p:spPr bwMode="auto">
            <a:xfrm>
              <a:off x="1627" y="1786"/>
              <a:ext cx="170" cy="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1" name="Rectangle 198"/>
            <p:cNvSpPr>
              <a:spLocks noChangeArrowheads="1"/>
            </p:cNvSpPr>
            <p:nvPr/>
          </p:nvSpPr>
          <p:spPr bwMode="auto">
            <a:xfrm>
              <a:off x="1627" y="1733"/>
              <a:ext cx="170" cy="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2" name="Rectangle 199"/>
            <p:cNvSpPr>
              <a:spLocks noChangeArrowheads="1"/>
            </p:cNvSpPr>
            <p:nvPr/>
          </p:nvSpPr>
          <p:spPr bwMode="auto">
            <a:xfrm>
              <a:off x="1627" y="1682"/>
              <a:ext cx="170" cy="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3" name="Rectangle 200"/>
            <p:cNvSpPr>
              <a:spLocks noChangeArrowheads="1"/>
            </p:cNvSpPr>
            <p:nvPr/>
          </p:nvSpPr>
          <p:spPr bwMode="auto">
            <a:xfrm>
              <a:off x="1627" y="1631"/>
              <a:ext cx="170" cy="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cxnSp>
        <p:nvCxnSpPr>
          <p:cNvPr id="124" name="Straight Arrow Connector 123"/>
          <p:cNvCxnSpPr/>
          <p:nvPr/>
        </p:nvCxnSpPr>
        <p:spPr>
          <a:xfrm flipV="1">
            <a:off x="8075612" y="4953000"/>
            <a:ext cx="0" cy="365760"/>
          </a:xfrm>
          <a:prstGeom prst="straightConnector1">
            <a:avLst/>
          </a:prstGeom>
          <a:ln w="63500" cmpd="dbl">
            <a:solidFill>
              <a:schemeClr val="tx1"/>
            </a:solidFill>
            <a:prstDash val="sysDot"/>
            <a:tailEnd type="none"/>
          </a:ln>
          <a:effectLst/>
        </p:spPr>
        <p:style>
          <a:lnRef idx="2">
            <a:schemeClr val="accent1"/>
          </a:lnRef>
          <a:fillRef idx="0">
            <a:schemeClr val="accent1"/>
          </a:fillRef>
          <a:effectRef idx="1">
            <a:schemeClr val="accent1"/>
          </a:effectRef>
          <a:fontRef idx="minor">
            <a:schemeClr val="tx1"/>
          </a:fontRef>
        </p:style>
      </p:cxnSp>
      <p:cxnSp>
        <p:nvCxnSpPr>
          <p:cNvPr id="125" name="Curved Connector 124"/>
          <p:cNvCxnSpPr/>
          <p:nvPr/>
        </p:nvCxnSpPr>
        <p:spPr>
          <a:xfrm>
            <a:off x="7847012" y="5894832"/>
            <a:ext cx="1920240" cy="0"/>
          </a:xfrm>
          <a:prstGeom prst="curvedConnector3">
            <a:avLst>
              <a:gd name="adj1" fmla="val 50000"/>
            </a:avLst>
          </a:prstGeom>
          <a:ln w="38100">
            <a:solidFill>
              <a:schemeClr val="accent1"/>
            </a:solidFill>
            <a:prstDash val="sysDot"/>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26" name="Curved Connector 125"/>
          <p:cNvCxnSpPr/>
          <p:nvPr/>
        </p:nvCxnSpPr>
        <p:spPr>
          <a:xfrm>
            <a:off x="8685212" y="5410200"/>
            <a:ext cx="1066800" cy="12700"/>
          </a:xfrm>
          <a:prstGeom prst="curvedConnector3">
            <a:avLst>
              <a:gd name="adj1" fmla="val 50000"/>
            </a:avLst>
          </a:prstGeom>
          <a:ln w="38100">
            <a:solidFill>
              <a:schemeClr val="accent1"/>
            </a:solidFill>
            <a:prstDash val="sysDot"/>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nvGrpSpPr>
          <p:cNvPr id="127" name="Group 216"/>
          <p:cNvGrpSpPr>
            <a:grpSpLocks noChangeAspect="1"/>
          </p:cNvGrpSpPr>
          <p:nvPr/>
        </p:nvGrpSpPr>
        <p:grpSpPr bwMode="auto">
          <a:xfrm>
            <a:off x="7963998" y="5292593"/>
            <a:ext cx="755650" cy="247650"/>
            <a:chOff x="634" y="1730"/>
            <a:chExt cx="476" cy="156"/>
          </a:xfrm>
        </p:grpSpPr>
        <p:sp>
          <p:nvSpPr>
            <p:cNvPr id="128" name="AutoShape 215"/>
            <p:cNvSpPr>
              <a:spLocks noChangeAspect="1" noChangeArrowheads="1" noTextEdit="1"/>
            </p:cNvSpPr>
            <p:nvPr/>
          </p:nvSpPr>
          <p:spPr bwMode="auto">
            <a:xfrm>
              <a:off x="634" y="1730"/>
              <a:ext cx="476" cy="1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9" name="Rectangle 217"/>
            <p:cNvSpPr>
              <a:spLocks noChangeArrowheads="1"/>
            </p:cNvSpPr>
            <p:nvPr/>
          </p:nvSpPr>
          <p:spPr bwMode="auto">
            <a:xfrm>
              <a:off x="648" y="1746"/>
              <a:ext cx="446" cy="122"/>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0" name="Freeform 218"/>
            <p:cNvSpPr>
              <a:spLocks noEditPoints="1"/>
            </p:cNvSpPr>
            <p:nvPr/>
          </p:nvSpPr>
          <p:spPr bwMode="auto">
            <a:xfrm>
              <a:off x="634" y="1730"/>
              <a:ext cx="476" cy="156"/>
            </a:xfrm>
            <a:custGeom>
              <a:avLst/>
              <a:gdLst>
                <a:gd name="T0" fmla="*/ 55 w 952"/>
                <a:gd name="T1" fmla="*/ 312 h 312"/>
                <a:gd name="T2" fmla="*/ 43 w 952"/>
                <a:gd name="T3" fmla="*/ 312 h 312"/>
                <a:gd name="T4" fmla="*/ 23 w 952"/>
                <a:gd name="T5" fmla="*/ 302 h 312"/>
                <a:gd name="T6" fmla="*/ 8 w 952"/>
                <a:gd name="T7" fmla="*/ 289 h 312"/>
                <a:gd name="T8" fmla="*/ 0 w 952"/>
                <a:gd name="T9" fmla="*/ 269 h 312"/>
                <a:gd name="T10" fmla="*/ 0 w 952"/>
                <a:gd name="T11" fmla="*/ 55 h 312"/>
                <a:gd name="T12" fmla="*/ 0 w 952"/>
                <a:gd name="T13" fmla="*/ 43 h 312"/>
                <a:gd name="T14" fmla="*/ 8 w 952"/>
                <a:gd name="T15" fmla="*/ 23 h 312"/>
                <a:gd name="T16" fmla="*/ 23 w 952"/>
                <a:gd name="T17" fmla="*/ 10 h 312"/>
                <a:gd name="T18" fmla="*/ 43 w 952"/>
                <a:gd name="T19" fmla="*/ 0 h 312"/>
                <a:gd name="T20" fmla="*/ 897 w 952"/>
                <a:gd name="T21" fmla="*/ 0 h 312"/>
                <a:gd name="T22" fmla="*/ 909 w 952"/>
                <a:gd name="T23" fmla="*/ 0 h 312"/>
                <a:gd name="T24" fmla="*/ 929 w 952"/>
                <a:gd name="T25" fmla="*/ 10 h 312"/>
                <a:gd name="T26" fmla="*/ 944 w 952"/>
                <a:gd name="T27" fmla="*/ 23 h 312"/>
                <a:gd name="T28" fmla="*/ 952 w 952"/>
                <a:gd name="T29" fmla="*/ 43 h 312"/>
                <a:gd name="T30" fmla="*/ 952 w 952"/>
                <a:gd name="T31" fmla="*/ 257 h 312"/>
                <a:gd name="T32" fmla="*/ 952 w 952"/>
                <a:gd name="T33" fmla="*/ 269 h 312"/>
                <a:gd name="T34" fmla="*/ 944 w 952"/>
                <a:gd name="T35" fmla="*/ 289 h 312"/>
                <a:gd name="T36" fmla="*/ 929 w 952"/>
                <a:gd name="T37" fmla="*/ 302 h 312"/>
                <a:gd name="T38" fmla="*/ 909 w 952"/>
                <a:gd name="T39" fmla="*/ 312 h 312"/>
                <a:gd name="T40" fmla="*/ 55 w 952"/>
                <a:gd name="T41" fmla="*/ 47 h 312"/>
                <a:gd name="T42" fmla="*/ 51 w 952"/>
                <a:gd name="T43" fmla="*/ 47 h 312"/>
                <a:gd name="T44" fmla="*/ 47 w 952"/>
                <a:gd name="T45" fmla="*/ 51 h 312"/>
                <a:gd name="T46" fmla="*/ 47 w 952"/>
                <a:gd name="T47" fmla="*/ 257 h 312"/>
                <a:gd name="T48" fmla="*/ 47 w 952"/>
                <a:gd name="T49" fmla="*/ 261 h 312"/>
                <a:gd name="T50" fmla="*/ 51 w 952"/>
                <a:gd name="T51" fmla="*/ 265 h 312"/>
                <a:gd name="T52" fmla="*/ 897 w 952"/>
                <a:gd name="T53" fmla="*/ 265 h 312"/>
                <a:gd name="T54" fmla="*/ 901 w 952"/>
                <a:gd name="T55" fmla="*/ 265 h 312"/>
                <a:gd name="T56" fmla="*/ 905 w 952"/>
                <a:gd name="T57" fmla="*/ 261 h 312"/>
                <a:gd name="T58" fmla="*/ 905 w 952"/>
                <a:gd name="T59" fmla="*/ 55 h 312"/>
                <a:gd name="T60" fmla="*/ 905 w 952"/>
                <a:gd name="T61" fmla="*/ 51 h 312"/>
                <a:gd name="T62" fmla="*/ 901 w 952"/>
                <a:gd name="T63" fmla="*/ 47 h 312"/>
                <a:gd name="T64" fmla="*/ 55 w 952"/>
                <a:gd name="T65" fmla="*/ 47 h 3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52" h="312">
                  <a:moveTo>
                    <a:pt x="897" y="312"/>
                  </a:moveTo>
                  <a:lnTo>
                    <a:pt x="55" y="312"/>
                  </a:lnTo>
                  <a:lnTo>
                    <a:pt x="55" y="312"/>
                  </a:lnTo>
                  <a:lnTo>
                    <a:pt x="43" y="312"/>
                  </a:lnTo>
                  <a:lnTo>
                    <a:pt x="33" y="308"/>
                  </a:lnTo>
                  <a:lnTo>
                    <a:pt x="23" y="302"/>
                  </a:lnTo>
                  <a:lnTo>
                    <a:pt x="16" y="296"/>
                  </a:lnTo>
                  <a:lnTo>
                    <a:pt x="8" y="289"/>
                  </a:lnTo>
                  <a:lnTo>
                    <a:pt x="4" y="279"/>
                  </a:lnTo>
                  <a:lnTo>
                    <a:pt x="0" y="269"/>
                  </a:lnTo>
                  <a:lnTo>
                    <a:pt x="0" y="257"/>
                  </a:lnTo>
                  <a:lnTo>
                    <a:pt x="0" y="55"/>
                  </a:lnTo>
                  <a:lnTo>
                    <a:pt x="0" y="55"/>
                  </a:lnTo>
                  <a:lnTo>
                    <a:pt x="0" y="43"/>
                  </a:lnTo>
                  <a:lnTo>
                    <a:pt x="4" y="33"/>
                  </a:lnTo>
                  <a:lnTo>
                    <a:pt x="8" y="23"/>
                  </a:lnTo>
                  <a:lnTo>
                    <a:pt x="16" y="16"/>
                  </a:lnTo>
                  <a:lnTo>
                    <a:pt x="23" y="10"/>
                  </a:lnTo>
                  <a:lnTo>
                    <a:pt x="33" y="4"/>
                  </a:lnTo>
                  <a:lnTo>
                    <a:pt x="43" y="0"/>
                  </a:lnTo>
                  <a:lnTo>
                    <a:pt x="55" y="0"/>
                  </a:lnTo>
                  <a:lnTo>
                    <a:pt x="897" y="0"/>
                  </a:lnTo>
                  <a:lnTo>
                    <a:pt x="897" y="0"/>
                  </a:lnTo>
                  <a:lnTo>
                    <a:pt x="909" y="0"/>
                  </a:lnTo>
                  <a:lnTo>
                    <a:pt x="919" y="4"/>
                  </a:lnTo>
                  <a:lnTo>
                    <a:pt x="929" y="10"/>
                  </a:lnTo>
                  <a:lnTo>
                    <a:pt x="936" y="16"/>
                  </a:lnTo>
                  <a:lnTo>
                    <a:pt x="944" y="23"/>
                  </a:lnTo>
                  <a:lnTo>
                    <a:pt x="948" y="33"/>
                  </a:lnTo>
                  <a:lnTo>
                    <a:pt x="952" y="43"/>
                  </a:lnTo>
                  <a:lnTo>
                    <a:pt x="952" y="55"/>
                  </a:lnTo>
                  <a:lnTo>
                    <a:pt x="952" y="257"/>
                  </a:lnTo>
                  <a:lnTo>
                    <a:pt x="952" y="257"/>
                  </a:lnTo>
                  <a:lnTo>
                    <a:pt x="952" y="269"/>
                  </a:lnTo>
                  <a:lnTo>
                    <a:pt x="948" y="279"/>
                  </a:lnTo>
                  <a:lnTo>
                    <a:pt x="944" y="289"/>
                  </a:lnTo>
                  <a:lnTo>
                    <a:pt x="936" y="296"/>
                  </a:lnTo>
                  <a:lnTo>
                    <a:pt x="929" y="302"/>
                  </a:lnTo>
                  <a:lnTo>
                    <a:pt x="919" y="308"/>
                  </a:lnTo>
                  <a:lnTo>
                    <a:pt x="909" y="312"/>
                  </a:lnTo>
                  <a:lnTo>
                    <a:pt x="897" y="312"/>
                  </a:lnTo>
                  <a:close/>
                  <a:moveTo>
                    <a:pt x="55" y="47"/>
                  </a:moveTo>
                  <a:lnTo>
                    <a:pt x="55" y="47"/>
                  </a:lnTo>
                  <a:lnTo>
                    <a:pt x="51" y="47"/>
                  </a:lnTo>
                  <a:lnTo>
                    <a:pt x="49" y="49"/>
                  </a:lnTo>
                  <a:lnTo>
                    <a:pt x="47" y="51"/>
                  </a:lnTo>
                  <a:lnTo>
                    <a:pt x="47" y="55"/>
                  </a:lnTo>
                  <a:lnTo>
                    <a:pt x="47" y="257"/>
                  </a:lnTo>
                  <a:lnTo>
                    <a:pt x="47" y="257"/>
                  </a:lnTo>
                  <a:lnTo>
                    <a:pt x="47" y="261"/>
                  </a:lnTo>
                  <a:lnTo>
                    <a:pt x="49" y="263"/>
                  </a:lnTo>
                  <a:lnTo>
                    <a:pt x="51" y="265"/>
                  </a:lnTo>
                  <a:lnTo>
                    <a:pt x="55" y="265"/>
                  </a:lnTo>
                  <a:lnTo>
                    <a:pt x="897" y="265"/>
                  </a:lnTo>
                  <a:lnTo>
                    <a:pt x="897" y="265"/>
                  </a:lnTo>
                  <a:lnTo>
                    <a:pt x="901" y="265"/>
                  </a:lnTo>
                  <a:lnTo>
                    <a:pt x="903" y="263"/>
                  </a:lnTo>
                  <a:lnTo>
                    <a:pt x="905" y="261"/>
                  </a:lnTo>
                  <a:lnTo>
                    <a:pt x="905" y="257"/>
                  </a:lnTo>
                  <a:lnTo>
                    <a:pt x="905" y="55"/>
                  </a:lnTo>
                  <a:lnTo>
                    <a:pt x="905" y="55"/>
                  </a:lnTo>
                  <a:lnTo>
                    <a:pt x="905" y="51"/>
                  </a:lnTo>
                  <a:lnTo>
                    <a:pt x="903" y="49"/>
                  </a:lnTo>
                  <a:lnTo>
                    <a:pt x="901" y="47"/>
                  </a:lnTo>
                  <a:lnTo>
                    <a:pt x="897" y="47"/>
                  </a:lnTo>
                  <a:lnTo>
                    <a:pt x="55" y="47"/>
                  </a:lnTo>
                  <a:close/>
                </a:path>
              </a:pathLst>
            </a:custGeom>
            <a:solidFill>
              <a:srgbClr val="828282"/>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1" name="Freeform 219"/>
            <p:cNvSpPr>
              <a:spLocks/>
            </p:cNvSpPr>
            <p:nvPr/>
          </p:nvSpPr>
          <p:spPr bwMode="auto">
            <a:xfrm>
              <a:off x="634" y="1730"/>
              <a:ext cx="476" cy="156"/>
            </a:xfrm>
            <a:custGeom>
              <a:avLst/>
              <a:gdLst>
                <a:gd name="T0" fmla="*/ 897 w 952"/>
                <a:gd name="T1" fmla="*/ 312 h 312"/>
                <a:gd name="T2" fmla="*/ 55 w 952"/>
                <a:gd name="T3" fmla="*/ 312 h 312"/>
                <a:gd name="T4" fmla="*/ 55 w 952"/>
                <a:gd name="T5" fmla="*/ 312 h 312"/>
                <a:gd name="T6" fmla="*/ 43 w 952"/>
                <a:gd name="T7" fmla="*/ 312 h 312"/>
                <a:gd name="T8" fmla="*/ 33 w 952"/>
                <a:gd name="T9" fmla="*/ 308 h 312"/>
                <a:gd name="T10" fmla="*/ 23 w 952"/>
                <a:gd name="T11" fmla="*/ 302 h 312"/>
                <a:gd name="T12" fmla="*/ 16 w 952"/>
                <a:gd name="T13" fmla="*/ 296 h 312"/>
                <a:gd name="T14" fmla="*/ 8 w 952"/>
                <a:gd name="T15" fmla="*/ 289 h 312"/>
                <a:gd name="T16" fmla="*/ 4 w 952"/>
                <a:gd name="T17" fmla="*/ 279 h 312"/>
                <a:gd name="T18" fmla="*/ 0 w 952"/>
                <a:gd name="T19" fmla="*/ 269 h 312"/>
                <a:gd name="T20" fmla="*/ 0 w 952"/>
                <a:gd name="T21" fmla="*/ 257 h 312"/>
                <a:gd name="T22" fmla="*/ 0 w 952"/>
                <a:gd name="T23" fmla="*/ 55 h 312"/>
                <a:gd name="T24" fmla="*/ 0 w 952"/>
                <a:gd name="T25" fmla="*/ 55 h 312"/>
                <a:gd name="T26" fmla="*/ 0 w 952"/>
                <a:gd name="T27" fmla="*/ 43 h 312"/>
                <a:gd name="T28" fmla="*/ 4 w 952"/>
                <a:gd name="T29" fmla="*/ 33 h 312"/>
                <a:gd name="T30" fmla="*/ 8 w 952"/>
                <a:gd name="T31" fmla="*/ 23 h 312"/>
                <a:gd name="T32" fmla="*/ 16 w 952"/>
                <a:gd name="T33" fmla="*/ 16 h 312"/>
                <a:gd name="T34" fmla="*/ 23 w 952"/>
                <a:gd name="T35" fmla="*/ 10 h 312"/>
                <a:gd name="T36" fmla="*/ 33 w 952"/>
                <a:gd name="T37" fmla="*/ 4 h 312"/>
                <a:gd name="T38" fmla="*/ 43 w 952"/>
                <a:gd name="T39" fmla="*/ 0 h 312"/>
                <a:gd name="T40" fmla="*/ 55 w 952"/>
                <a:gd name="T41" fmla="*/ 0 h 312"/>
                <a:gd name="T42" fmla="*/ 897 w 952"/>
                <a:gd name="T43" fmla="*/ 0 h 312"/>
                <a:gd name="T44" fmla="*/ 897 w 952"/>
                <a:gd name="T45" fmla="*/ 0 h 312"/>
                <a:gd name="T46" fmla="*/ 909 w 952"/>
                <a:gd name="T47" fmla="*/ 0 h 312"/>
                <a:gd name="T48" fmla="*/ 919 w 952"/>
                <a:gd name="T49" fmla="*/ 4 h 312"/>
                <a:gd name="T50" fmla="*/ 929 w 952"/>
                <a:gd name="T51" fmla="*/ 10 h 312"/>
                <a:gd name="T52" fmla="*/ 936 w 952"/>
                <a:gd name="T53" fmla="*/ 16 h 312"/>
                <a:gd name="T54" fmla="*/ 944 w 952"/>
                <a:gd name="T55" fmla="*/ 23 h 312"/>
                <a:gd name="T56" fmla="*/ 948 w 952"/>
                <a:gd name="T57" fmla="*/ 33 h 312"/>
                <a:gd name="T58" fmla="*/ 952 w 952"/>
                <a:gd name="T59" fmla="*/ 43 h 312"/>
                <a:gd name="T60" fmla="*/ 952 w 952"/>
                <a:gd name="T61" fmla="*/ 55 h 312"/>
                <a:gd name="T62" fmla="*/ 952 w 952"/>
                <a:gd name="T63" fmla="*/ 257 h 312"/>
                <a:gd name="T64" fmla="*/ 952 w 952"/>
                <a:gd name="T65" fmla="*/ 257 h 312"/>
                <a:gd name="T66" fmla="*/ 952 w 952"/>
                <a:gd name="T67" fmla="*/ 269 h 312"/>
                <a:gd name="T68" fmla="*/ 948 w 952"/>
                <a:gd name="T69" fmla="*/ 279 h 312"/>
                <a:gd name="T70" fmla="*/ 944 w 952"/>
                <a:gd name="T71" fmla="*/ 289 h 312"/>
                <a:gd name="T72" fmla="*/ 936 w 952"/>
                <a:gd name="T73" fmla="*/ 296 h 312"/>
                <a:gd name="T74" fmla="*/ 929 w 952"/>
                <a:gd name="T75" fmla="*/ 302 h 312"/>
                <a:gd name="T76" fmla="*/ 919 w 952"/>
                <a:gd name="T77" fmla="*/ 308 h 312"/>
                <a:gd name="T78" fmla="*/ 909 w 952"/>
                <a:gd name="T79" fmla="*/ 312 h 312"/>
                <a:gd name="T80" fmla="*/ 897 w 952"/>
                <a:gd name="T81" fmla="*/ 312 h 3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952" h="312">
                  <a:moveTo>
                    <a:pt x="897" y="312"/>
                  </a:moveTo>
                  <a:lnTo>
                    <a:pt x="55" y="312"/>
                  </a:lnTo>
                  <a:lnTo>
                    <a:pt x="55" y="312"/>
                  </a:lnTo>
                  <a:lnTo>
                    <a:pt x="43" y="312"/>
                  </a:lnTo>
                  <a:lnTo>
                    <a:pt x="33" y="308"/>
                  </a:lnTo>
                  <a:lnTo>
                    <a:pt x="23" y="302"/>
                  </a:lnTo>
                  <a:lnTo>
                    <a:pt x="16" y="296"/>
                  </a:lnTo>
                  <a:lnTo>
                    <a:pt x="8" y="289"/>
                  </a:lnTo>
                  <a:lnTo>
                    <a:pt x="4" y="279"/>
                  </a:lnTo>
                  <a:lnTo>
                    <a:pt x="0" y="269"/>
                  </a:lnTo>
                  <a:lnTo>
                    <a:pt x="0" y="257"/>
                  </a:lnTo>
                  <a:lnTo>
                    <a:pt x="0" y="55"/>
                  </a:lnTo>
                  <a:lnTo>
                    <a:pt x="0" y="55"/>
                  </a:lnTo>
                  <a:lnTo>
                    <a:pt x="0" y="43"/>
                  </a:lnTo>
                  <a:lnTo>
                    <a:pt x="4" y="33"/>
                  </a:lnTo>
                  <a:lnTo>
                    <a:pt x="8" y="23"/>
                  </a:lnTo>
                  <a:lnTo>
                    <a:pt x="16" y="16"/>
                  </a:lnTo>
                  <a:lnTo>
                    <a:pt x="23" y="10"/>
                  </a:lnTo>
                  <a:lnTo>
                    <a:pt x="33" y="4"/>
                  </a:lnTo>
                  <a:lnTo>
                    <a:pt x="43" y="0"/>
                  </a:lnTo>
                  <a:lnTo>
                    <a:pt x="55" y="0"/>
                  </a:lnTo>
                  <a:lnTo>
                    <a:pt x="897" y="0"/>
                  </a:lnTo>
                  <a:lnTo>
                    <a:pt x="897" y="0"/>
                  </a:lnTo>
                  <a:lnTo>
                    <a:pt x="909" y="0"/>
                  </a:lnTo>
                  <a:lnTo>
                    <a:pt x="919" y="4"/>
                  </a:lnTo>
                  <a:lnTo>
                    <a:pt x="929" y="10"/>
                  </a:lnTo>
                  <a:lnTo>
                    <a:pt x="936" y="16"/>
                  </a:lnTo>
                  <a:lnTo>
                    <a:pt x="944" y="23"/>
                  </a:lnTo>
                  <a:lnTo>
                    <a:pt x="948" y="33"/>
                  </a:lnTo>
                  <a:lnTo>
                    <a:pt x="952" y="43"/>
                  </a:lnTo>
                  <a:lnTo>
                    <a:pt x="952" y="55"/>
                  </a:lnTo>
                  <a:lnTo>
                    <a:pt x="952" y="257"/>
                  </a:lnTo>
                  <a:lnTo>
                    <a:pt x="952" y="257"/>
                  </a:lnTo>
                  <a:lnTo>
                    <a:pt x="952" y="269"/>
                  </a:lnTo>
                  <a:lnTo>
                    <a:pt x="948" y="279"/>
                  </a:lnTo>
                  <a:lnTo>
                    <a:pt x="944" y="289"/>
                  </a:lnTo>
                  <a:lnTo>
                    <a:pt x="936" y="296"/>
                  </a:lnTo>
                  <a:lnTo>
                    <a:pt x="929" y="302"/>
                  </a:lnTo>
                  <a:lnTo>
                    <a:pt x="919" y="308"/>
                  </a:lnTo>
                  <a:lnTo>
                    <a:pt x="909" y="312"/>
                  </a:lnTo>
                  <a:lnTo>
                    <a:pt x="897" y="312"/>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2" name="Freeform 220"/>
            <p:cNvSpPr>
              <a:spLocks/>
            </p:cNvSpPr>
            <p:nvPr/>
          </p:nvSpPr>
          <p:spPr bwMode="auto">
            <a:xfrm>
              <a:off x="657" y="1753"/>
              <a:ext cx="430" cy="110"/>
            </a:xfrm>
            <a:custGeom>
              <a:avLst/>
              <a:gdLst>
                <a:gd name="T0" fmla="*/ 8 w 858"/>
                <a:gd name="T1" fmla="*/ 0 h 218"/>
                <a:gd name="T2" fmla="*/ 8 w 858"/>
                <a:gd name="T3" fmla="*/ 0 h 218"/>
                <a:gd name="T4" fmla="*/ 4 w 858"/>
                <a:gd name="T5" fmla="*/ 0 h 218"/>
                <a:gd name="T6" fmla="*/ 2 w 858"/>
                <a:gd name="T7" fmla="*/ 2 h 218"/>
                <a:gd name="T8" fmla="*/ 0 w 858"/>
                <a:gd name="T9" fmla="*/ 4 h 218"/>
                <a:gd name="T10" fmla="*/ 0 w 858"/>
                <a:gd name="T11" fmla="*/ 8 h 218"/>
                <a:gd name="T12" fmla="*/ 0 w 858"/>
                <a:gd name="T13" fmla="*/ 210 h 218"/>
                <a:gd name="T14" fmla="*/ 0 w 858"/>
                <a:gd name="T15" fmla="*/ 210 h 218"/>
                <a:gd name="T16" fmla="*/ 0 w 858"/>
                <a:gd name="T17" fmla="*/ 214 h 218"/>
                <a:gd name="T18" fmla="*/ 2 w 858"/>
                <a:gd name="T19" fmla="*/ 216 h 218"/>
                <a:gd name="T20" fmla="*/ 4 w 858"/>
                <a:gd name="T21" fmla="*/ 218 h 218"/>
                <a:gd name="T22" fmla="*/ 8 w 858"/>
                <a:gd name="T23" fmla="*/ 218 h 218"/>
                <a:gd name="T24" fmla="*/ 850 w 858"/>
                <a:gd name="T25" fmla="*/ 218 h 218"/>
                <a:gd name="T26" fmla="*/ 850 w 858"/>
                <a:gd name="T27" fmla="*/ 218 h 218"/>
                <a:gd name="T28" fmla="*/ 854 w 858"/>
                <a:gd name="T29" fmla="*/ 218 h 218"/>
                <a:gd name="T30" fmla="*/ 856 w 858"/>
                <a:gd name="T31" fmla="*/ 216 h 218"/>
                <a:gd name="T32" fmla="*/ 858 w 858"/>
                <a:gd name="T33" fmla="*/ 214 h 218"/>
                <a:gd name="T34" fmla="*/ 858 w 858"/>
                <a:gd name="T35" fmla="*/ 210 h 218"/>
                <a:gd name="T36" fmla="*/ 858 w 858"/>
                <a:gd name="T37" fmla="*/ 8 h 218"/>
                <a:gd name="T38" fmla="*/ 858 w 858"/>
                <a:gd name="T39" fmla="*/ 8 h 218"/>
                <a:gd name="T40" fmla="*/ 858 w 858"/>
                <a:gd name="T41" fmla="*/ 4 h 218"/>
                <a:gd name="T42" fmla="*/ 856 w 858"/>
                <a:gd name="T43" fmla="*/ 2 h 218"/>
                <a:gd name="T44" fmla="*/ 854 w 858"/>
                <a:gd name="T45" fmla="*/ 0 h 218"/>
                <a:gd name="T46" fmla="*/ 850 w 858"/>
                <a:gd name="T47" fmla="*/ 0 h 218"/>
                <a:gd name="T48" fmla="*/ 8 w 858"/>
                <a:gd name="T49" fmla="*/ 0 h 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858" h="218">
                  <a:moveTo>
                    <a:pt x="8" y="0"/>
                  </a:moveTo>
                  <a:lnTo>
                    <a:pt x="8" y="0"/>
                  </a:lnTo>
                  <a:lnTo>
                    <a:pt x="4" y="0"/>
                  </a:lnTo>
                  <a:lnTo>
                    <a:pt x="2" y="2"/>
                  </a:lnTo>
                  <a:lnTo>
                    <a:pt x="0" y="4"/>
                  </a:lnTo>
                  <a:lnTo>
                    <a:pt x="0" y="8"/>
                  </a:lnTo>
                  <a:lnTo>
                    <a:pt x="0" y="210"/>
                  </a:lnTo>
                  <a:lnTo>
                    <a:pt x="0" y="210"/>
                  </a:lnTo>
                  <a:lnTo>
                    <a:pt x="0" y="214"/>
                  </a:lnTo>
                  <a:lnTo>
                    <a:pt x="2" y="216"/>
                  </a:lnTo>
                  <a:lnTo>
                    <a:pt x="4" y="218"/>
                  </a:lnTo>
                  <a:lnTo>
                    <a:pt x="8" y="218"/>
                  </a:lnTo>
                  <a:lnTo>
                    <a:pt x="850" y="218"/>
                  </a:lnTo>
                  <a:lnTo>
                    <a:pt x="850" y="218"/>
                  </a:lnTo>
                  <a:lnTo>
                    <a:pt x="854" y="218"/>
                  </a:lnTo>
                  <a:lnTo>
                    <a:pt x="856" y="216"/>
                  </a:lnTo>
                  <a:lnTo>
                    <a:pt x="858" y="214"/>
                  </a:lnTo>
                  <a:lnTo>
                    <a:pt x="858" y="210"/>
                  </a:lnTo>
                  <a:lnTo>
                    <a:pt x="858" y="8"/>
                  </a:lnTo>
                  <a:lnTo>
                    <a:pt x="858" y="8"/>
                  </a:lnTo>
                  <a:lnTo>
                    <a:pt x="858" y="4"/>
                  </a:lnTo>
                  <a:lnTo>
                    <a:pt x="856" y="2"/>
                  </a:lnTo>
                  <a:lnTo>
                    <a:pt x="854" y="0"/>
                  </a:lnTo>
                  <a:lnTo>
                    <a:pt x="850" y="0"/>
                  </a:lnTo>
                  <a:lnTo>
                    <a:pt x="8"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3" name="Freeform 221"/>
            <p:cNvSpPr>
              <a:spLocks/>
            </p:cNvSpPr>
            <p:nvPr/>
          </p:nvSpPr>
          <p:spPr bwMode="auto">
            <a:xfrm>
              <a:off x="696" y="1785"/>
              <a:ext cx="47" cy="46"/>
            </a:xfrm>
            <a:custGeom>
              <a:avLst/>
              <a:gdLst>
                <a:gd name="T0" fmla="*/ 0 w 93"/>
                <a:gd name="T1" fmla="*/ 47 h 94"/>
                <a:gd name="T2" fmla="*/ 0 w 93"/>
                <a:gd name="T3" fmla="*/ 47 h 94"/>
                <a:gd name="T4" fmla="*/ 0 w 93"/>
                <a:gd name="T5" fmla="*/ 37 h 94"/>
                <a:gd name="T6" fmla="*/ 4 w 93"/>
                <a:gd name="T7" fmla="*/ 29 h 94"/>
                <a:gd name="T8" fmla="*/ 8 w 93"/>
                <a:gd name="T9" fmla="*/ 22 h 94"/>
                <a:gd name="T10" fmla="*/ 14 w 93"/>
                <a:gd name="T11" fmla="*/ 14 h 94"/>
                <a:gd name="T12" fmla="*/ 19 w 93"/>
                <a:gd name="T13" fmla="*/ 8 h 94"/>
                <a:gd name="T14" fmla="*/ 29 w 93"/>
                <a:gd name="T15" fmla="*/ 4 h 94"/>
                <a:gd name="T16" fmla="*/ 37 w 93"/>
                <a:gd name="T17" fmla="*/ 2 h 94"/>
                <a:gd name="T18" fmla="*/ 47 w 93"/>
                <a:gd name="T19" fmla="*/ 0 h 94"/>
                <a:gd name="T20" fmla="*/ 47 w 93"/>
                <a:gd name="T21" fmla="*/ 0 h 94"/>
                <a:gd name="T22" fmla="*/ 56 w 93"/>
                <a:gd name="T23" fmla="*/ 2 h 94"/>
                <a:gd name="T24" fmla="*/ 64 w 93"/>
                <a:gd name="T25" fmla="*/ 4 h 94"/>
                <a:gd name="T26" fmla="*/ 72 w 93"/>
                <a:gd name="T27" fmla="*/ 8 h 94"/>
                <a:gd name="T28" fmla="*/ 80 w 93"/>
                <a:gd name="T29" fmla="*/ 14 h 94"/>
                <a:gd name="T30" fmla="*/ 86 w 93"/>
                <a:gd name="T31" fmla="*/ 22 h 94"/>
                <a:gd name="T32" fmla="*/ 90 w 93"/>
                <a:gd name="T33" fmla="*/ 29 h 94"/>
                <a:gd name="T34" fmla="*/ 92 w 93"/>
                <a:gd name="T35" fmla="*/ 37 h 94"/>
                <a:gd name="T36" fmla="*/ 93 w 93"/>
                <a:gd name="T37" fmla="*/ 47 h 94"/>
                <a:gd name="T38" fmla="*/ 93 w 93"/>
                <a:gd name="T39" fmla="*/ 47 h 94"/>
                <a:gd name="T40" fmla="*/ 92 w 93"/>
                <a:gd name="T41" fmla="*/ 57 h 94"/>
                <a:gd name="T42" fmla="*/ 90 w 93"/>
                <a:gd name="T43" fmla="*/ 65 h 94"/>
                <a:gd name="T44" fmla="*/ 86 w 93"/>
                <a:gd name="T45" fmla="*/ 72 h 94"/>
                <a:gd name="T46" fmla="*/ 80 w 93"/>
                <a:gd name="T47" fmla="*/ 80 h 94"/>
                <a:gd name="T48" fmla="*/ 72 w 93"/>
                <a:gd name="T49" fmla="*/ 86 h 94"/>
                <a:gd name="T50" fmla="*/ 64 w 93"/>
                <a:gd name="T51" fmla="*/ 90 h 94"/>
                <a:gd name="T52" fmla="*/ 56 w 93"/>
                <a:gd name="T53" fmla="*/ 92 h 94"/>
                <a:gd name="T54" fmla="*/ 47 w 93"/>
                <a:gd name="T55" fmla="*/ 94 h 94"/>
                <a:gd name="T56" fmla="*/ 47 w 93"/>
                <a:gd name="T57" fmla="*/ 94 h 94"/>
                <a:gd name="T58" fmla="*/ 37 w 93"/>
                <a:gd name="T59" fmla="*/ 92 h 94"/>
                <a:gd name="T60" fmla="*/ 29 w 93"/>
                <a:gd name="T61" fmla="*/ 90 h 94"/>
                <a:gd name="T62" fmla="*/ 19 w 93"/>
                <a:gd name="T63" fmla="*/ 86 h 94"/>
                <a:gd name="T64" fmla="*/ 14 w 93"/>
                <a:gd name="T65" fmla="*/ 80 h 94"/>
                <a:gd name="T66" fmla="*/ 8 w 93"/>
                <a:gd name="T67" fmla="*/ 72 h 94"/>
                <a:gd name="T68" fmla="*/ 4 w 93"/>
                <a:gd name="T69" fmla="*/ 65 h 94"/>
                <a:gd name="T70" fmla="*/ 0 w 93"/>
                <a:gd name="T71" fmla="*/ 57 h 94"/>
                <a:gd name="T72" fmla="*/ 0 w 93"/>
                <a:gd name="T73" fmla="*/ 47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3" h="94">
                  <a:moveTo>
                    <a:pt x="0" y="47"/>
                  </a:moveTo>
                  <a:lnTo>
                    <a:pt x="0" y="47"/>
                  </a:lnTo>
                  <a:lnTo>
                    <a:pt x="0" y="37"/>
                  </a:lnTo>
                  <a:lnTo>
                    <a:pt x="4" y="29"/>
                  </a:lnTo>
                  <a:lnTo>
                    <a:pt x="8" y="22"/>
                  </a:lnTo>
                  <a:lnTo>
                    <a:pt x="14" y="14"/>
                  </a:lnTo>
                  <a:lnTo>
                    <a:pt x="19" y="8"/>
                  </a:lnTo>
                  <a:lnTo>
                    <a:pt x="29" y="4"/>
                  </a:lnTo>
                  <a:lnTo>
                    <a:pt x="37" y="2"/>
                  </a:lnTo>
                  <a:lnTo>
                    <a:pt x="47" y="0"/>
                  </a:lnTo>
                  <a:lnTo>
                    <a:pt x="47" y="0"/>
                  </a:lnTo>
                  <a:lnTo>
                    <a:pt x="56" y="2"/>
                  </a:lnTo>
                  <a:lnTo>
                    <a:pt x="64" y="4"/>
                  </a:lnTo>
                  <a:lnTo>
                    <a:pt x="72" y="8"/>
                  </a:lnTo>
                  <a:lnTo>
                    <a:pt x="80" y="14"/>
                  </a:lnTo>
                  <a:lnTo>
                    <a:pt x="86" y="22"/>
                  </a:lnTo>
                  <a:lnTo>
                    <a:pt x="90" y="29"/>
                  </a:lnTo>
                  <a:lnTo>
                    <a:pt x="92" y="37"/>
                  </a:lnTo>
                  <a:lnTo>
                    <a:pt x="93" y="47"/>
                  </a:lnTo>
                  <a:lnTo>
                    <a:pt x="93" y="47"/>
                  </a:lnTo>
                  <a:lnTo>
                    <a:pt x="92" y="57"/>
                  </a:lnTo>
                  <a:lnTo>
                    <a:pt x="90" y="65"/>
                  </a:lnTo>
                  <a:lnTo>
                    <a:pt x="86" y="72"/>
                  </a:lnTo>
                  <a:lnTo>
                    <a:pt x="80" y="80"/>
                  </a:lnTo>
                  <a:lnTo>
                    <a:pt x="72" y="86"/>
                  </a:lnTo>
                  <a:lnTo>
                    <a:pt x="64" y="90"/>
                  </a:lnTo>
                  <a:lnTo>
                    <a:pt x="56" y="92"/>
                  </a:lnTo>
                  <a:lnTo>
                    <a:pt x="47" y="94"/>
                  </a:lnTo>
                  <a:lnTo>
                    <a:pt x="47" y="94"/>
                  </a:lnTo>
                  <a:lnTo>
                    <a:pt x="37" y="92"/>
                  </a:lnTo>
                  <a:lnTo>
                    <a:pt x="29" y="90"/>
                  </a:lnTo>
                  <a:lnTo>
                    <a:pt x="19" y="86"/>
                  </a:lnTo>
                  <a:lnTo>
                    <a:pt x="14" y="80"/>
                  </a:lnTo>
                  <a:lnTo>
                    <a:pt x="8" y="72"/>
                  </a:lnTo>
                  <a:lnTo>
                    <a:pt x="4" y="65"/>
                  </a:lnTo>
                  <a:lnTo>
                    <a:pt x="0" y="57"/>
                  </a:lnTo>
                  <a:lnTo>
                    <a:pt x="0" y="47"/>
                  </a:lnTo>
                  <a:close/>
                </a:path>
              </a:pathLst>
            </a:custGeom>
            <a:solidFill>
              <a:srgbClr val="828282"/>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4" name="Freeform 222"/>
            <p:cNvSpPr>
              <a:spLocks/>
            </p:cNvSpPr>
            <p:nvPr/>
          </p:nvSpPr>
          <p:spPr bwMode="auto">
            <a:xfrm>
              <a:off x="696" y="1785"/>
              <a:ext cx="47" cy="46"/>
            </a:xfrm>
            <a:custGeom>
              <a:avLst/>
              <a:gdLst>
                <a:gd name="T0" fmla="*/ 0 w 93"/>
                <a:gd name="T1" fmla="*/ 47 h 94"/>
                <a:gd name="T2" fmla="*/ 0 w 93"/>
                <a:gd name="T3" fmla="*/ 47 h 94"/>
                <a:gd name="T4" fmla="*/ 0 w 93"/>
                <a:gd name="T5" fmla="*/ 37 h 94"/>
                <a:gd name="T6" fmla="*/ 4 w 93"/>
                <a:gd name="T7" fmla="*/ 29 h 94"/>
                <a:gd name="T8" fmla="*/ 8 w 93"/>
                <a:gd name="T9" fmla="*/ 22 h 94"/>
                <a:gd name="T10" fmla="*/ 14 w 93"/>
                <a:gd name="T11" fmla="*/ 14 h 94"/>
                <a:gd name="T12" fmla="*/ 19 w 93"/>
                <a:gd name="T13" fmla="*/ 8 h 94"/>
                <a:gd name="T14" fmla="*/ 29 w 93"/>
                <a:gd name="T15" fmla="*/ 4 h 94"/>
                <a:gd name="T16" fmla="*/ 37 w 93"/>
                <a:gd name="T17" fmla="*/ 2 h 94"/>
                <a:gd name="T18" fmla="*/ 47 w 93"/>
                <a:gd name="T19" fmla="*/ 0 h 94"/>
                <a:gd name="T20" fmla="*/ 47 w 93"/>
                <a:gd name="T21" fmla="*/ 0 h 94"/>
                <a:gd name="T22" fmla="*/ 56 w 93"/>
                <a:gd name="T23" fmla="*/ 2 h 94"/>
                <a:gd name="T24" fmla="*/ 64 w 93"/>
                <a:gd name="T25" fmla="*/ 4 h 94"/>
                <a:gd name="T26" fmla="*/ 72 w 93"/>
                <a:gd name="T27" fmla="*/ 8 h 94"/>
                <a:gd name="T28" fmla="*/ 80 w 93"/>
                <a:gd name="T29" fmla="*/ 14 h 94"/>
                <a:gd name="T30" fmla="*/ 86 w 93"/>
                <a:gd name="T31" fmla="*/ 22 h 94"/>
                <a:gd name="T32" fmla="*/ 90 w 93"/>
                <a:gd name="T33" fmla="*/ 29 h 94"/>
                <a:gd name="T34" fmla="*/ 92 w 93"/>
                <a:gd name="T35" fmla="*/ 37 h 94"/>
                <a:gd name="T36" fmla="*/ 93 w 93"/>
                <a:gd name="T37" fmla="*/ 47 h 94"/>
                <a:gd name="T38" fmla="*/ 93 w 93"/>
                <a:gd name="T39" fmla="*/ 47 h 94"/>
                <a:gd name="T40" fmla="*/ 92 w 93"/>
                <a:gd name="T41" fmla="*/ 57 h 94"/>
                <a:gd name="T42" fmla="*/ 90 w 93"/>
                <a:gd name="T43" fmla="*/ 65 h 94"/>
                <a:gd name="T44" fmla="*/ 86 w 93"/>
                <a:gd name="T45" fmla="*/ 72 h 94"/>
                <a:gd name="T46" fmla="*/ 80 w 93"/>
                <a:gd name="T47" fmla="*/ 80 h 94"/>
                <a:gd name="T48" fmla="*/ 72 w 93"/>
                <a:gd name="T49" fmla="*/ 86 h 94"/>
                <a:gd name="T50" fmla="*/ 64 w 93"/>
                <a:gd name="T51" fmla="*/ 90 h 94"/>
                <a:gd name="T52" fmla="*/ 56 w 93"/>
                <a:gd name="T53" fmla="*/ 92 h 94"/>
                <a:gd name="T54" fmla="*/ 47 w 93"/>
                <a:gd name="T55" fmla="*/ 94 h 94"/>
                <a:gd name="T56" fmla="*/ 47 w 93"/>
                <a:gd name="T57" fmla="*/ 94 h 94"/>
                <a:gd name="T58" fmla="*/ 37 w 93"/>
                <a:gd name="T59" fmla="*/ 92 h 94"/>
                <a:gd name="T60" fmla="*/ 29 w 93"/>
                <a:gd name="T61" fmla="*/ 90 h 94"/>
                <a:gd name="T62" fmla="*/ 19 w 93"/>
                <a:gd name="T63" fmla="*/ 86 h 94"/>
                <a:gd name="T64" fmla="*/ 14 w 93"/>
                <a:gd name="T65" fmla="*/ 80 h 94"/>
                <a:gd name="T66" fmla="*/ 8 w 93"/>
                <a:gd name="T67" fmla="*/ 72 h 94"/>
                <a:gd name="T68" fmla="*/ 4 w 93"/>
                <a:gd name="T69" fmla="*/ 65 h 94"/>
                <a:gd name="T70" fmla="*/ 0 w 93"/>
                <a:gd name="T71" fmla="*/ 57 h 94"/>
                <a:gd name="T72" fmla="*/ 0 w 93"/>
                <a:gd name="T73" fmla="*/ 47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3" h="94">
                  <a:moveTo>
                    <a:pt x="0" y="47"/>
                  </a:moveTo>
                  <a:lnTo>
                    <a:pt x="0" y="47"/>
                  </a:lnTo>
                  <a:lnTo>
                    <a:pt x="0" y="37"/>
                  </a:lnTo>
                  <a:lnTo>
                    <a:pt x="4" y="29"/>
                  </a:lnTo>
                  <a:lnTo>
                    <a:pt x="8" y="22"/>
                  </a:lnTo>
                  <a:lnTo>
                    <a:pt x="14" y="14"/>
                  </a:lnTo>
                  <a:lnTo>
                    <a:pt x="19" y="8"/>
                  </a:lnTo>
                  <a:lnTo>
                    <a:pt x="29" y="4"/>
                  </a:lnTo>
                  <a:lnTo>
                    <a:pt x="37" y="2"/>
                  </a:lnTo>
                  <a:lnTo>
                    <a:pt x="47" y="0"/>
                  </a:lnTo>
                  <a:lnTo>
                    <a:pt x="47" y="0"/>
                  </a:lnTo>
                  <a:lnTo>
                    <a:pt x="56" y="2"/>
                  </a:lnTo>
                  <a:lnTo>
                    <a:pt x="64" y="4"/>
                  </a:lnTo>
                  <a:lnTo>
                    <a:pt x="72" y="8"/>
                  </a:lnTo>
                  <a:lnTo>
                    <a:pt x="80" y="14"/>
                  </a:lnTo>
                  <a:lnTo>
                    <a:pt x="86" y="22"/>
                  </a:lnTo>
                  <a:lnTo>
                    <a:pt x="90" y="29"/>
                  </a:lnTo>
                  <a:lnTo>
                    <a:pt x="92" y="37"/>
                  </a:lnTo>
                  <a:lnTo>
                    <a:pt x="93" y="47"/>
                  </a:lnTo>
                  <a:lnTo>
                    <a:pt x="93" y="47"/>
                  </a:lnTo>
                  <a:lnTo>
                    <a:pt x="92" y="57"/>
                  </a:lnTo>
                  <a:lnTo>
                    <a:pt x="90" y="65"/>
                  </a:lnTo>
                  <a:lnTo>
                    <a:pt x="86" y="72"/>
                  </a:lnTo>
                  <a:lnTo>
                    <a:pt x="80" y="80"/>
                  </a:lnTo>
                  <a:lnTo>
                    <a:pt x="72" y="86"/>
                  </a:lnTo>
                  <a:lnTo>
                    <a:pt x="64" y="90"/>
                  </a:lnTo>
                  <a:lnTo>
                    <a:pt x="56" y="92"/>
                  </a:lnTo>
                  <a:lnTo>
                    <a:pt x="47" y="94"/>
                  </a:lnTo>
                  <a:lnTo>
                    <a:pt x="47" y="94"/>
                  </a:lnTo>
                  <a:lnTo>
                    <a:pt x="37" y="92"/>
                  </a:lnTo>
                  <a:lnTo>
                    <a:pt x="29" y="90"/>
                  </a:lnTo>
                  <a:lnTo>
                    <a:pt x="19" y="86"/>
                  </a:lnTo>
                  <a:lnTo>
                    <a:pt x="14" y="80"/>
                  </a:lnTo>
                  <a:lnTo>
                    <a:pt x="8" y="72"/>
                  </a:lnTo>
                  <a:lnTo>
                    <a:pt x="4" y="65"/>
                  </a:lnTo>
                  <a:lnTo>
                    <a:pt x="0" y="57"/>
                  </a:lnTo>
                  <a:lnTo>
                    <a:pt x="0" y="47"/>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5" name="Freeform 223"/>
            <p:cNvSpPr>
              <a:spLocks/>
            </p:cNvSpPr>
            <p:nvPr/>
          </p:nvSpPr>
          <p:spPr bwMode="auto">
            <a:xfrm>
              <a:off x="1040" y="1773"/>
              <a:ext cx="27" cy="70"/>
            </a:xfrm>
            <a:custGeom>
              <a:avLst/>
              <a:gdLst>
                <a:gd name="T0" fmla="*/ 27 w 54"/>
                <a:gd name="T1" fmla="*/ 140 h 140"/>
                <a:gd name="T2" fmla="*/ 27 w 54"/>
                <a:gd name="T3" fmla="*/ 140 h 140"/>
                <a:gd name="T4" fmla="*/ 17 w 54"/>
                <a:gd name="T5" fmla="*/ 138 h 140"/>
                <a:gd name="T6" fmla="*/ 7 w 54"/>
                <a:gd name="T7" fmla="*/ 132 h 140"/>
                <a:gd name="T8" fmla="*/ 1 w 54"/>
                <a:gd name="T9" fmla="*/ 125 h 140"/>
                <a:gd name="T10" fmla="*/ 0 w 54"/>
                <a:gd name="T11" fmla="*/ 113 h 140"/>
                <a:gd name="T12" fmla="*/ 0 w 54"/>
                <a:gd name="T13" fmla="*/ 27 h 140"/>
                <a:gd name="T14" fmla="*/ 0 w 54"/>
                <a:gd name="T15" fmla="*/ 27 h 140"/>
                <a:gd name="T16" fmla="*/ 1 w 54"/>
                <a:gd name="T17" fmla="*/ 15 h 140"/>
                <a:gd name="T18" fmla="*/ 7 w 54"/>
                <a:gd name="T19" fmla="*/ 8 h 140"/>
                <a:gd name="T20" fmla="*/ 17 w 54"/>
                <a:gd name="T21" fmla="*/ 2 h 140"/>
                <a:gd name="T22" fmla="*/ 27 w 54"/>
                <a:gd name="T23" fmla="*/ 0 h 140"/>
                <a:gd name="T24" fmla="*/ 27 w 54"/>
                <a:gd name="T25" fmla="*/ 0 h 140"/>
                <a:gd name="T26" fmla="*/ 39 w 54"/>
                <a:gd name="T27" fmla="*/ 2 h 140"/>
                <a:gd name="T28" fmla="*/ 46 w 54"/>
                <a:gd name="T29" fmla="*/ 8 h 140"/>
                <a:gd name="T30" fmla="*/ 52 w 54"/>
                <a:gd name="T31" fmla="*/ 15 h 140"/>
                <a:gd name="T32" fmla="*/ 54 w 54"/>
                <a:gd name="T33" fmla="*/ 27 h 140"/>
                <a:gd name="T34" fmla="*/ 54 w 54"/>
                <a:gd name="T35" fmla="*/ 113 h 140"/>
                <a:gd name="T36" fmla="*/ 54 w 54"/>
                <a:gd name="T37" fmla="*/ 113 h 140"/>
                <a:gd name="T38" fmla="*/ 52 w 54"/>
                <a:gd name="T39" fmla="*/ 125 h 140"/>
                <a:gd name="T40" fmla="*/ 46 w 54"/>
                <a:gd name="T41" fmla="*/ 132 h 140"/>
                <a:gd name="T42" fmla="*/ 39 w 54"/>
                <a:gd name="T43" fmla="*/ 138 h 140"/>
                <a:gd name="T44" fmla="*/ 27 w 54"/>
                <a:gd name="T45" fmla="*/ 140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54" h="140">
                  <a:moveTo>
                    <a:pt x="27" y="140"/>
                  </a:moveTo>
                  <a:lnTo>
                    <a:pt x="27" y="140"/>
                  </a:lnTo>
                  <a:lnTo>
                    <a:pt x="17" y="138"/>
                  </a:lnTo>
                  <a:lnTo>
                    <a:pt x="7" y="132"/>
                  </a:lnTo>
                  <a:lnTo>
                    <a:pt x="1" y="125"/>
                  </a:lnTo>
                  <a:lnTo>
                    <a:pt x="0" y="113"/>
                  </a:lnTo>
                  <a:lnTo>
                    <a:pt x="0" y="27"/>
                  </a:lnTo>
                  <a:lnTo>
                    <a:pt x="0" y="27"/>
                  </a:lnTo>
                  <a:lnTo>
                    <a:pt x="1" y="15"/>
                  </a:lnTo>
                  <a:lnTo>
                    <a:pt x="7" y="8"/>
                  </a:lnTo>
                  <a:lnTo>
                    <a:pt x="17" y="2"/>
                  </a:lnTo>
                  <a:lnTo>
                    <a:pt x="27" y="0"/>
                  </a:lnTo>
                  <a:lnTo>
                    <a:pt x="27" y="0"/>
                  </a:lnTo>
                  <a:lnTo>
                    <a:pt x="39" y="2"/>
                  </a:lnTo>
                  <a:lnTo>
                    <a:pt x="46" y="8"/>
                  </a:lnTo>
                  <a:lnTo>
                    <a:pt x="52" y="15"/>
                  </a:lnTo>
                  <a:lnTo>
                    <a:pt x="54" y="27"/>
                  </a:lnTo>
                  <a:lnTo>
                    <a:pt x="54" y="113"/>
                  </a:lnTo>
                  <a:lnTo>
                    <a:pt x="54" y="113"/>
                  </a:lnTo>
                  <a:lnTo>
                    <a:pt x="52" y="125"/>
                  </a:lnTo>
                  <a:lnTo>
                    <a:pt x="46" y="132"/>
                  </a:lnTo>
                  <a:lnTo>
                    <a:pt x="39" y="138"/>
                  </a:lnTo>
                  <a:lnTo>
                    <a:pt x="27" y="140"/>
                  </a:lnTo>
                  <a:close/>
                </a:path>
              </a:pathLst>
            </a:custGeom>
            <a:solidFill>
              <a:srgbClr val="828282"/>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6" name="Freeform 224"/>
            <p:cNvSpPr>
              <a:spLocks/>
            </p:cNvSpPr>
            <p:nvPr/>
          </p:nvSpPr>
          <p:spPr bwMode="auto">
            <a:xfrm>
              <a:off x="1040" y="1773"/>
              <a:ext cx="27" cy="70"/>
            </a:xfrm>
            <a:custGeom>
              <a:avLst/>
              <a:gdLst>
                <a:gd name="T0" fmla="*/ 27 w 54"/>
                <a:gd name="T1" fmla="*/ 140 h 140"/>
                <a:gd name="T2" fmla="*/ 27 w 54"/>
                <a:gd name="T3" fmla="*/ 140 h 140"/>
                <a:gd name="T4" fmla="*/ 17 w 54"/>
                <a:gd name="T5" fmla="*/ 138 h 140"/>
                <a:gd name="T6" fmla="*/ 7 w 54"/>
                <a:gd name="T7" fmla="*/ 132 h 140"/>
                <a:gd name="T8" fmla="*/ 1 w 54"/>
                <a:gd name="T9" fmla="*/ 125 h 140"/>
                <a:gd name="T10" fmla="*/ 0 w 54"/>
                <a:gd name="T11" fmla="*/ 113 h 140"/>
                <a:gd name="T12" fmla="*/ 0 w 54"/>
                <a:gd name="T13" fmla="*/ 27 h 140"/>
                <a:gd name="T14" fmla="*/ 0 w 54"/>
                <a:gd name="T15" fmla="*/ 27 h 140"/>
                <a:gd name="T16" fmla="*/ 1 w 54"/>
                <a:gd name="T17" fmla="*/ 15 h 140"/>
                <a:gd name="T18" fmla="*/ 7 w 54"/>
                <a:gd name="T19" fmla="*/ 8 h 140"/>
                <a:gd name="T20" fmla="*/ 17 w 54"/>
                <a:gd name="T21" fmla="*/ 2 h 140"/>
                <a:gd name="T22" fmla="*/ 27 w 54"/>
                <a:gd name="T23" fmla="*/ 0 h 140"/>
                <a:gd name="T24" fmla="*/ 27 w 54"/>
                <a:gd name="T25" fmla="*/ 0 h 140"/>
                <a:gd name="T26" fmla="*/ 39 w 54"/>
                <a:gd name="T27" fmla="*/ 2 h 140"/>
                <a:gd name="T28" fmla="*/ 46 w 54"/>
                <a:gd name="T29" fmla="*/ 8 h 140"/>
                <a:gd name="T30" fmla="*/ 52 w 54"/>
                <a:gd name="T31" fmla="*/ 15 h 140"/>
                <a:gd name="T32" fmla="*/ 54 w 54"/>
                <a:gd name="T33" fmla="*/ 27 h 140"/>
                <a:gd name="T34" fmla="*/ 54 w 54"/>
                <a:gd name="T35" fmla="*/ 113 h 140"/>
                <a:gd name="T36" fmla="*/ 54 w 54"/>
                <a:gd name="T37" fmla="*/ 113 h 140"/>
                <a:gd name="T38" fmla="*/ 52 w 54"/>
                <a:gd name="T39" fmla="*/ 125 h 140"/>
                <a:gd name="T40" fmla="*/ 46 w 54"/>
                <a:gd name="T41" fmla="*/ 132 h 140"/>
                <a:gd name="T42" fmla="*/ 39 w 54"/>
                <a:gd name="T43" fmla="*/ 138 h 140"/>
                <a:gd name="T44" fmla="*/ 27 w 54"/>
                <a:gd name="T45" fmla="*/ 140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54" h="140">
                  <a:moveTo>
                    <a:pt x="27" y="140"/>
                  </a:moveTo>
                  <a:lnTo>
                    <a:pt x="27" y="140"/>
                  </a:lnTo>
                  <a:lnTo>
                    <a:pt x="17" y="138"/>
                  </a:lnTo>
                  <a:lnTo>
                    <a:pt x="7" y="132"/>
                  </a:lnTo>
                  <a:lnTo>
                    <a:pt x="1" y="125"/>
                  </a:lnTo>
                  <a:lnTo>
                    <a:pt x="0" y="113"/>
                  </a:lnTo>
                  <a:lnTo>
                    <a:pt x="0" y="27"/>
                  </a:lnTo>
                  <a:lnTo>
                    <a:pt x="0" y="27"/>
                  </a:lnTo>
                  <a:lnTo>
                    <a:pt x="1" y="15"/>
                  </a:lnTo>
                  <a:lnTo>
                    <a:pt x="7" y="8"/>
                  </a:lnTo>
                  <a:lnTo>
                    <a:pt x="17" y="2"/>
                  </a:lnTo>
                  <a:lnTo>
                    <a:pt x="27" y="0"/>
                  </a:lnTo>
                  <a:lnTo>
                    <a:pt x="27" y="0"/>
                  </a:lnTo>
                  <a:lnTo>
                    <a:pt x="39" y="2"/>
                  </a:lnTo>
                  <a:lnTo>
                    <a:pt x="46" y="8"/>
                  </a:lnTo>
                  <a:lnTo>
                    <a:pt x="52" y="15"/>
                  </a:lnTo>
                  <a:lnTo>
                    <a:pt x="54" y="27"/>
                  </a:lnTo>
                  <a:lnTo>
                    <a:pt x="54" y="113"/>
                  </a:lnTo>
                  <a:lnTo>
                    <a:pt x="54" y="113"/>
                  </a:lnTo>
                  <a:lnTo>
                    <a:pt x="52" y="125"/>
                  </a:lnTo>
                  <a:lnTo>
                    <a:pt x="46" y="132"/>
                  </a:lnTo>
                  <a:lnTo>
                    <a:pt x="39" y="138"/>
                  </a:lnTo>
                  <a:lnTo>
                    <a:pt x="27" y="14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7" name="Freeform 225"/>
            <p:cNvSpPr>
              <a:spLocks/>
            </p:cNvSpPr>
            <p:nvPr/>
          </p:nvSpPr>
          <p:spPr bwMode="auto">
            <a:xfrm>
              <a:off x="991" y="1773"/>
              <a:ext cx="27" cy="70"/>
            </a:xfrm>
            <a:custGeom>
              <a:avLst/>
              <a:gdLst>
                <a:gd name="T0" fmla="*/ 27 w 55"/>
                <a:gd name="T1" fmla="*/ 140 h 140"/>
                <a:gd name="T2" fmla="*/ 27 w 55"/>
                <a:gd name="T3" fmla="*/ 140 h 140"/>
                <a:gd name="T4" fmla="*/ 18 w 55"/>
                <a:gd name="T5" fmla="*/ 138 h 140"/>
                <a:gd name="T6" fmla="*/ 8 w 55"/>
                <a:gd name="T7" fmla="*/ 132 h 140"/>
                <a:gd name="T8" fmla="*/ 2 w 55"/>
                <a:gd name="T9" fmla="*/ 125 h 140"/>
                <a:gd name="T10" fmla="*/ 0 w 55"/>
                <a:gd name="T11" fmla="*/ 113 h 140"/>
                <a:gd name="T12" fmla="*/ 0 w 55"/>
                <a:gd name="T13" fmla="*/ 27 h 140"/>
                <a:gd name="T14" fmla="*/ 0 w 55"/>
                <a:gd name="T15" fmla="*/ 27 h 140"/>
                <a:gd name="T16" fmla="*/ 2 w 55"/>
                <a:gd name="T17" fmla="*/ 15 h 140"/>
                <a:gd name="T18" fmla="*/ 8 w 55"/>
                <a:gd name="T19" fmla="*/ 8 h 140"/>
                <a:gd name="T20" fmla="*/ 18 w 55"/>
                <a:gd name="T21" fmla="*/ 2 h 140"/>
                <a:gd name="T22" fmla="*/ 27 w 55"/>
                <a:gd name="T23" fmla="*/ 0 h 140"/>
                <a:gd name="T24" fmla="*/ 27 w 55"/>
                <a:gd name="T25" fmla="*/ 0 h 140"/>
                <a:gd name="T26" fmla="*/ 39 w 55"/>
                <a:gd name="T27" fmla="*/ 2 h 140"/>
                <a:gd name="T28" fmla="*/ 47 w 55"/>
                <a:gd name="T29" fmla="*/ 8 h 140"/>
                <a:gd name="T30" fmla="*/ 53 w 55"/>
                <a:gd name="T31" fmla="*/ 15 h 140"/>
                <a:gd name="T32" fmla="*/ 55 w 55"/>
                <a:gd name="T33" fmla="*/ 27 h 140"/>
                <a:gd name="T34" fmla="*/ 55 w 55"/>
                <a:gd name="T35" fmla="*/ 113 h 140"/>
                <a:gd name="T36" fmla="*/ 55 w 55"/>
                <a:gd name="T37" fmla="*/ 113 h 140"/>
                <a:gd name="T38" fmla="*/ 53 w 55"/>
                <a:gd name="T39" fmla="*/ 125 h 140"/>
                <a:gd name="T40" fmla="*/ 47 w 55"/>
                <a:gd name="T41" fmla="*/ 132 h 140"/>
                <a:gd name="T42" fmla="*/ 39 w 55"/>
                <a:gd name="T43" fmla="*/ 138 h 140"/>
                <a:gd name="T44" fmla="*/ 27 w 55"/>
                <a:gd name="T45" fmla="*/ 140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55" h="140">
                  <a:moveTo>
                    <a:pt x="27" y="140"/>
                  </a:moveTo>
                  <a:lnTo>
                    <a:pt x="27" y="140"/>
                  </a:lnTo>
                  <a:lnTo>
                    <a:pt x="18" y="138"/>
                  </a:lnTo>
                  <a:lnTo>
                    <a:pt x="8" y="132"/>
                  </a:lnTo>
                  <a:lnTo>
                    <a:pt x="2" y="125"/>
                  </a:lnTo>
                  <a:lnTo>
                    <a:pt x="0" y="113"/>
                  </a:lnTo>
                  <a:lnTo>
                    <a:pt x="0" y="27"/>
                  </a:lnTo>
                  <a:lnTo>
                    <a:pt x="0" y="27"/>
                  </a:lnTo>
                  <a:lnTo>
                    <a:pt x="2" y="15"/>
                  </a:lnTo>
                  <a:lnTo>
                    <a:pt x="8" y="8"/>
                  </a:lnTo>
                  <a:lnTo>
                    <a:pt x="18" y="2"/>
                  </a:lnTo>
                  <a:lnTo>
                    <a:pt x="27" y="0"/>
                  </a:lnTo>
                  <a:lnTo>
                    <a:pt x="27" y="0"/>
                  </a:lnTo>
                  <a:lnTo>
                    <a:pt x="39" y="2"/>
                  </a:lnTo>
                  <a:lnTo>
                    <a:pt x="47" y="8"/>
                  </a:lnTo>
                  <a:lnTo>
                    <a:pt x="53" y="15"/>
                  </a:lnTo>
                  <a:lnTo>
                    <a:pt x="55" y="27"/>
                  </a:lnTo>
                  <a:lnTo>
                    <a:pt x="55" y="113"/>
                  </a:lnTo>
                  <a:lnTo>
                    <a:pt x="55" y="113"/>
                  </a:lnTo>
                  <a:lnTo>
                    <a:pt x="53" y="125"/>
                  </a:lnTo>
                  <a:lnTo>
                    <a:pt x="47" y="132"/>
                  </a:lnTo>
                  <a:lnTo>
                    <a:pt x="39" y="138"/>
                  </a:lnTo>
                  <a:lnTo>
                    <a:pt x="27" y="140"/>
                  </a:lnTo>
                  <a:close/>
                </a:path>
              </a:pathLst>
            </a:custGeom>
            <a:solidFill>
              <a:srgbClr val="828282"/>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8" name="Freeform 226"/>
            <p:cNvSpPr>
              <a:spLocks/>
            </p:cNvSpPr>
            <p:nvPr/>
          </p:nvSpPr>
          <p:spPr bwMode="auto">
            <a:xfrm>
              <a:off x="991" y="1773"/>
              <a:ext cx="27" cy="70"/>
            </a:xfrm>
            <a:custGeom>
              <a:avLst/>
              <a:gdLst>
                <a:gd name="T0" fmla="*/ 27 w 55"/>
                <a:gd name="T1" fmla="*/ 140 h 140"/>
                <a:gd name="T2" fmla="*/ 27 w 55"/>
                <a:gd name="T3" fmla="*/ 140 h 140"/>
                <a:gd name="T4" fmla="*/ 18 w 55"/>
                <a:gd name="T5" fmla="*/ 138 h 140"/>
                <a:gd name="T6" fmla="*/ 8 w 55"/>
                <a:gd name="T7" fmla="*/ 132 h 140"/>
                <a:gd name="T8" fmla="*/ 2 w 55"/>
                <a:gd name="T9" fmla="*/ 125 h 140"/>
                <a:gd name="T10" fmla="*/ 0 w 55"/>
                <a:gd name="T11" fmla="*/ 113 h 140"/>
                <a:gd name="T12" fmla="*/ 0 w 55"/>
                <a:gd name="T13" fmla="*/ 27 h 140"/>
                <a:gd name="T14" fmla="*/ 0 w 55"/>
                <a:gd name="T15" fmla="*/ 27 h 140"/>
                <a:gd name="T16" fmla="*/ 2 w 55"/>
                <a:gd name="T17" fmla="*/ 15 h 140"/>
                <a:gd name="T18" fmla="*/ 8 w 55"/>
                <a:gd name="T19" fmla="*/ 8 h 140"/>
                <a:gd name="T20" fmla="*/ 18 w 55"/>
                <a:gd name="T21" fmla="*/ 2 h 140"/>
                <a:gd name="T22" fmla="*/ 27 w 55"/>
                <a:gd name="T23" fmla="*/ 0 h 140"/>
                <a:gd name="T24" fmla="*/ 27 w 55"/>
                <a:gd name="T25" fmla="*/ 0 h 140"/>
                <a:gd name="T26" fmla="*/ 39 w 55"/>
                <a:gd name="T27" fmla="*/ 2 h 140"/>
                <a:gd name="T28" fmla="*/ 47 w 55"/>
                <a:gd name="T29" fmla="*/ 8 h 140"/>
                <a:gd name="T30" fmla="*/ 53 w 55"/>
                <a:gd name="T31" fmla="*/ 15 h 140"/>
                <a:gd name="T32" fmla="*/ 55 w 55"/>
                <a:gd name="T33" fmla="*/ 27 h 140"/>
                <a:gd name="T34" fmla="*/ 55 w 55"/>
                <a:gd name="T35" fmla="*/ 113 h 140"/>
                <a:gd name="T36" fmla="*/ 55 w 55"/>
                <a:gd name="T37" fmla="*/ 113 h 140"/>
                <a:gd name="T38" fmla="*/ 53 w 55"/>
                <a:gd name="T39" fmla="*/ 125 h 140"/>
                <a:gd name="T40" fmla="*/ 47 w 55"/>
                <a:gd name="T41" fmla="*/ 132 h 140"/>
                <a:gd name="T42" fmla="*/ 39 w 55"/>
                <a:gd name="T43" fmla="*/ 138 h 140"/>
                <a:gd name="T44" fmla="*/ 27 w 55"/>
                <a:gd name="T45" fmla="*/ 140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55" h="140">
                  <a:moveTo>
                    <a:pt x="27" y="140"/>
                  </a:moveTo>
                  <a:lnTo>
                    <a:pt x="27" y="140"/>
                  </a:lnTo>
                  <a:lnTo>
                    <a:pt x="18" y="138"/>
                  </a:lnTo>
                  <a:lnTo>
                    <a:pt x="8" y="132"/>
                  </a:lnTo>
                  <a:lnTo>
                    <a:pt x="2" y="125"/>
                  </a:lnTo>
                  <a:lnTo>
                    <a:pt x="0" y="113"/>
                  </a:lnTo>
                  <a:lnTo>
                    <a:pt x="0" y="27"/>
                  </a:lnTo>
                  <a:lnTo>
                    <a:pt x="0" y="27"/>
                  </a:lnTo>
                  <a:lnTo>
                    <a:pt x="2" y="15"/>
                  </a:lnTo>
                  <a:lnTo>
                    <a:pt x="8" y="8"/>
                  </a:lnTo>
                  <a:lnTo>
                    <a:pt x="18" y="2"/>
                  </a:lnTo>
                  <a:lnTo>
                    <a:pt x="27" y="0"/>
                  </a:lnTo>
                  <a:lnTo>
                    <a:pt x="27" y="0"/>
                  </a:lnTo>
                  <a:lnTo>
                    <a:pt x="39" y="2"/>
                  </a:lnTo>
                  <a:lnTo>
                    <a:pt x="47" y="8"/>
                  </a:lnTo>
                  <a:lnTo>
                    <a:pt x="53" y="15"/>
                  </a:lnTo>
                  <a:lnTo>
                    <a:pt x="55" y="27"/>
                  </a:lnTo>
                  <a:lnTo>
                    <a:pt x="55" y="113"/>
                  </a:lnTo>
                  <a:lnTo>
                    <a:pt x="55" y="113"/>
                  </a:lnTo>
                  <a:lnTo>
                    <a:pt x="53" y="125"/>
                  </a:lnTo>
                  <a:lnTo>
                    <a:pt x="47" y="132"/>
                  </a:lnTo>
                  <a:lnTo>
                    <a:pt x="39" y="138"/>
                  </a:lnTo>
                  <a:lnTo>
                    <a:pt x="27" y="14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9" name="Freeform 227"/>
            <p:cNvSpPr>
              <a:spLocks/>
            </p:cNvSpPr>
            <p:nvPr/>
          </p:nvSpPr>
          <p:spPr bwMode="auto">
            <a:xfrm>
              <a:off x="942" y="1773"/>
              <a:ext cx="28" cy="70"/>
            </a:xfrm>
            <a:custGeom>
              <a:avLst/>
              <a:gdLst>
                <a:gd name="T0" fmla="*/ 28 w 55"/>
                <a:gd name="T1" fmla="*/ 140 h 140"/>
                <a:gd name="T2" fmla="*/ 28 w 55"/>
                <a:gd name="T3" fmla="*/ 140 h 140"/>
                <a:gd name="T4" fmla="*/ 18 w 55"/>
                <a:gd name="T5" fmla="*/ 138 h 140"/>
                <a:gd name="T6" fmla="*/ 8 w 55"/>
                <a:gd name="T7" fmla="*/ 132 h 140"/>
                <a:gd name="T8" fmla="*/ 2 w 55"/>
                <a:gd name="T9" fmla="*/ 125 h 140"/>
                <a:gd name="T10" fmla="*/ 0 w 55"/>
                <a:gd name="T11" fmla="*/ 113 h 140"/>
                <a:gd name="T12" fmla="*/ 0 w 55"/>
                <a:gd name="T13" fmla="*/ 27 h 140"/>
                <a:gd name="T14" fmla="*/ 0 w 55"/>
                <a:gd name="T15" fmla="*/ 27 h 140"/>
                <a:gd name="T16" fmla="*/ 2 w 55"/>
                <a:gd name="T17" fmla="*/ 15 h 140"/>
                <a:gd name="T18" fmla="*/ 8 w 55"/>
                <a:gd name="T19" fmla="*/ 8 h 140"/>
                <a:gd name="T20" fmla="*/ 18 w 55"/>
                <a:gd name="T21" fmla="*/ 2 h 140"/>
                <a:gd name="T22" fmla="*/ 28 w 55"/>
                <a:gd name="T23" fmla="*/ 0 h 140"/>
                <a:gd name="T24" fmla="*/ 28 w 55"/>
                <a:gd name="T25" fmla="*/ 0 h 140"/>
                <a:gd name="T26" fmla="*/ 39 w 55"/>
                <a:gd name="T27" fmla="*/ 2 h 140"/>
                <a:gd name="T28" fmla="*/ 47 w 55"/>
                <a:gd name="T29" fmla="*/ 8 h 140"/>
                <a:gd name="T30" fmla="*/ 53 w 55"/>
                <a:gd name="T31" fmla="*/ 15 h 140"/>
                <a:gd name="T32" fmla="*/ 55 w 55"/>
                <a:gd name="T33" fmla="*/ 27 h 140"/>
                <a:gd name="T34" fmla="*/ 55 w 55"/>
                <a:gd name="T35" fmla="*/ 113 h 140"/>
                <a:gd name="T36" fmla="*/ 55 w 55"/>
                <a:gd name="T37" fmla="*/ 113 h 140"/>
                <a:gd name="T38" fmla="*/ 53 w 55"/>
                <a:gd name="T39" fmla="*/ 125 h 140"/>
                <a:gd name="T40" fmla="*/ 47 w 55"/>
                <a:gd name="T41" fmla="*/ 132 h 140"/>
                <a:gd name="T42" fmla="*/ 39 w 55"/>
                <a:gd name="T43" fmla="*/ 138 h 140"/>
                <a:gd name="T44" fmla="*/ 28 w 55"/>
                <a:gd name="T45" fmla="*/ 140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55" h="140">
                  <a:moveTo>
                    <a:pt x="28" y="140"/>
                  </a:moveTo>
                  <a:lnTo>
                    <a:pt x="28" y="140"/>
                  </a:lnTo>
                  <a:lnTo>
                    <a:pt x="18" y="138"/>
                  </a:lnTo>
                  <a:lnTo>
                    <a:pt x="8" y="132"/>
                  </a:lnTo>
                  <a:lnTo>
                    <a:pt x="2" y="125"/>
                  </a:lnTo>
                  <a:lnTo>
                    <a:pt x="0" y="113"/>
                  </a:lnTo>
                  <a:lnTo>
                    <a:pt x="0" y="27"/>
                  </a:lnTo>
                  <a:lnTo>
                    <a:pt x="0" y="27"/>
                  </a:lnTo>
                  <a:lnTo>
                    <a:pt x="2" y="15"/>
                  </a:lnTo>
                  <a:lnTo>
                    <a:pt x="8" y="8"/>
                  </a:lnTo>
                  <a:lnTo>
                    <a:pt x="18" y="2"/>
                  </a:lnTo>
                  <a:lnTo>
                    <a:pt x="28" y="0"/>
                  </a:lnTo>
                  <a:lnTo>
                    <a:pt x="28" y="0"/>
                  </a:lnTo>
                  <a:lnTo>
                    <a:pt x="39" y="2"/>
                  </a:lnTo>
                  <a:lnTo>
                    <a:pt x="47" y="8"/>
                  </a:lnTo>
                  <a:lnTo>
                    <a:pt x="53" y="15"/>
                  </a:lnTo>
                  <a:lnTo>
                    <a:pt x="55" y="27"/>
                  </a:lnTo>
                  <a:lnTo>
                    <a:pt x="55" y="113"/>
                  </a:lnTo>
                  <a:lnTo>
                    <a:pt x="55" y="113"/>
                  </a:lnTo>
                  <a:lnTo>
                    <a:pt x="53" y="125"/>
                  </a:lnTo>
                  <a:lnTo>
                    <a:pt x="47" y="132"/>
                  </a:lnTo>
                  <a:lnTo>
                    <a:pt x="39" y="138"/>
                  </a:lnTo>
                  <a:lnTo>
                    <a:pt x="28" y="140"/>
                  </a:lnTo>
                  <a:close/>
                </a:path>
              </a:pathLst>
            </a:custGeom>
            <a:solidFill>
              <a:srgbClr val="828282"/>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0" name="Freeform 228"/>
            <p:cNvSpPr>
              <a:spLocks/>
            </p:cNvSpPr>
            <p:nvPr/>
          </p:nvSpPr>
          <p:spPr bwMode="auto">
            <a:xfrm>
              <a:off x="942" y="1773"/>
              <a:ext cx="28" cy="70"/>
            </a:xfrm>
            <a:custGeom>
              <a:avLst/>
              <a:gdLst>
                <a:gd name="T0" fmla="*/ 28 w 55"/>
                <a:gd name="T1" fmla="*/ 140 h 140"/>
                <a:gd name="T2" fmla="*/ 28 w 55"/>
                <a:gd name="T3" fmla="*/ 140 h 140"/>
                <a:gd name="T4" fmla="*/ 18 w 55"/>
                <a:gd name="T5" fmla="*/ 138 h 140"/>
                <a:gd name="T6" fmla="*/ 8 w 55"/>
                <a:gd name="T7" fmla="*/ 132 h 140"/>
                <a:gd name="T8" fmla="*/ 2 w 55"/>
                <a:gd name="T9" fmla="*/ 125 h 140"/>
                <a:gd name="T10" fmla="*/ 0 w 55"/>
                <a:gd name="T11" fmla="*/ 113 h 140"/>
                <a:gd name="T12" fmla="*/ 0 w 55"/>
                <a:gd name="T13" fmla="*/ 27 h 140"/>
                <a:gd name="T14" fmla="*/ 0 w 55"/>
                <a:gd name="T15" fmla="*/ 27 h 140"/>
                <a:gd name="T16" fmla="*/ 2 w 55"/>
                <a:gd name="T17" fmla="*/ 15 h 140"/>
                <a:gd name="T18" fmla="*/ 8 w 55"/>
                <a:gd name="T19" fmla="*/ 8 h 140"/>
                <a:gd name="T20" fmla="*/ 18 w 55"/>
                <a:gd name="T21" fmla="*/ 2 h 140"/>
                <a:gd name="T22" fmla="*/ 28 w 55"/>
                <a:gd name="T23" fmla="*/ 0 h 140"/>
                <a:gd name="T24" fmla="*/ 28 w 55"/>
                <a:gd name="T25" fmla="*/ 0 h 140"/>
                <a:gd name="T26" fmla="*/ 39 w 55"/>
                <a:gd name="T27" fmla="*/ 2 h 140"/>
                <a:gd name="T28" fmla="*/ 47 w 55"/>
                <a:gd name="T29" fmla="*/ 8 h 140"/>
                <a:gd name="T30" fmla="*/ 53 w 55"/>
                <a:gd name="T31" fmla="*/ 15 h 140"/>
                <a:gd name="T32" fmla="*/ 55 w 55"/>
                <a:gd name="T33" fmla="*/ 27 h 140"/>
                <a:gd name="T34" fmla="*/ 55 w 55"/>
                <a:gd name="T35" fmla="*/ 113 h 140"/>
                <a:gd name="T36" fmla="*/ 55 w 55"/>
                <a:gd name="T37" fmla="*/ 113 h 140"/>
                <a:gd name="T38" fmla="*/ 53 w 55"/>
                <a:gd name="T39" fmla="*/ 125 h 140"/>
                <a:gd name="T40" fmla="*/ 47 w 55"/>
                <a:gd name="T41" fmla="*/ 132 h 140"/>
                <a:gd name="T42" fmla="*/ 39 w 55"/>
                <a:gd name="T43" fmla="*/ 138 h 140"/>
                <a:gd name="T44" fmla="*/ 28 w 55"/>
                <a:gd name="T45" fmla="*/ 140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55" h="140">
                  <a:moveTo>
                    <a:pt x="28" y="140"/>
                  </a:moveTo>
                  <a:lnTo>
                    <a:pt x="28" y="140"/>
                  </a:lnTo>
                  <a:lnTo>
                    <a:pt x="18" y="138"/>
                  </a:lnTo>
                  <a:lnTo>
                    <a:pt x="8" y="132"/>
                  </a:lnTo>
                  <a:lnTo>
                    <a:pt x="2" y="125"/>
                  </a:lnTo>
                  <a:lnTo>
                    <a:pt x="0" y="113"/>
                  </a:lnTo>
                  <a:lnTo>
                    <a:pt x="0" y="27"/>
                  </a:lnTo>
                  <a:lnTo>
                    <a:pt x="0" y="27"/>
                  </a:lnTo>
                  <a:lnTo>
                    <a:pt x="2" y="15"/>
                  </a:lnTo>
                  <a:lnTo>
                    <a:pt x="8" y="8"/>
                  </a:lnTo>
                  <a:lnTo>
                    <a:pt x="18" y="2"/>
                  </a:lnTo>
                  <a:lnTo>
                    <a:pt x="28" y="0"/>
                  </a:lnTo>
                  <a:lnTo>
                    <a:pt x="28" y="0"/>
                  </a:lnTo>
                  <a:lnTo>
                    <a:pt x="39" y="2"/>
                  </a:lnTo>
                  <a:lnTo>
                    <a:pt x="47" y="8"/>
                  </a:lnTo>
                  <a:lnTo>
                    <a:pt x="53" y="15"/>
                  </a:lnTo>
                  <a:lnTo>
                    <a:pt x="55" y="27"/>
                  </a:lnTo>
                  <a:lnTo>
                    <a:pt x="55" y="113"/>
                  </a:lnTo>
                  <a:lnTo>
                    <a:pt x="55" y="113"/>
                  </a:lnTo>
                  <a:lnTo>
                    <a:pt x="53" y="125"/>
                  </a:lnTo>
                  <a:lnTo>
                    <a:pt x="47" y="132"/>
                  </a:lnTo>
                  <a:lnTo>
                    <a:pt x="39" y="138"/>
                  </a:lnTo>
                  <a:lnTo>
                    <a:pt x="28" y="14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1" name="Freeform 229"/>
            <p:cNvSpPr>
              <a:spLocks/>
            </p:cNvSpPr>
            <p:nvPr/>
          </p:nvSpPr>
          <p:spPr bwMode="auto">
            <a:xfrm>
              <a:off x="893" y="1773"/>
              <a:ext cx="28" cy="70"/>
            </a:xfrm>
            <a:custGeom>
              <a:avLst/>
              <a:gdLst>
                <a:gd name="T0" fmla="*/ 27 w 55"/>
                <a:gd name="T1" fmla="*/ 140 h 140"/>
                <a:gd name="T2" fmla="*/ 27 w 55"/>
                <a:gd name="T3" fmla="*/ 140 h 140"/>
                <a:gd name="T4" fmla="*/ 17 w 55"/>
                <a:gd name="T5" fmla="*/ 138 h 140"/>
                <a:gd name="T6" fmla="*/ 8 w 55"/>
                <a:gd name="T7" fmla="*/ 132 h 140"/>
                <a:gd name="T8" fmla="*/ 2 w 55"/>
                <a:gd name="T9" fmla="*/ 125 h 140"/>
                <a:gd name="T10" fmla="*/ 0 w 55"/>
                <a:gd name="T11" fmla="*/ 113 h 140"/>
                <a:gd name="T12" fmla="*/ 0 w 55"/>
                <a:gd name="T13" fmla="*/ 27 h 140"/>
                <a:gd name="T14" fmla="*/ 0 w 55"/>
                <a:gd name="T15" fmla="*/ 27 h 140"/>
                <a:gd name="T16" fmla="*/ 2 w 55"/>
                <a:gd name="T17" fmla="*/ 15 h 140"/>
                <a:gd name="T18" fmla="*/ 8 w 55"/>
                <a:gd name="T19" fmla="*/ 8 h 140"/>
                <a:gd name="T20" fmla="*/ 17 w 55"/>
                <a:gd name="T21" fmla="*/ 2 h 140"/>
                <a:gd name="T22" fmla="*/ 27 w 55"/>
                <a:gd name="T23" fmla="*/ 0 h 140"/>
                <a:gd name="T24" fmla="*/ 27 w 55"/>
                <a:gd name="T25" fmla="*/ 0 h 140"/>
                <a:gd name="T26" fmla="*/ 39 w 55"/>
                <a:gd name="T27" fmla="*/ 2 h 140"/>
                <a:gd name="T28" fmla="*/ 47 w 55"/>
                <a:gd name="T29" fmla="*/ 8 h 140"/>
                <a:gd name="T30" fmla="*/ 53 w 55"/>
                <a:gd name="T31" fmla="*/ 15 h 140"/>
                <a:gd name="T32" fmla="*/ 55 w 55"/>
                <a:gd name="T33" fmla="*/ 27 h 140"/>
                <a:gd name="T34" fmla="*/ 55 w 55"/>
                <a:gd name="T35" fmla="*/ 113 h 140"/>
                <a:gd name="T36" fmla="*/ 55 w 55"/>
                <a:gd name="T37" fmla="*/ 113 h 140"/>
                <a:gd name="T38" fmla="*/ 53 w 55"/>
                <a:gd name="T39" fmla="*/ 125 h 140"/>
                <a:gd name="T40" fmla="*/ 47 w 55"/>
                <a:gd name="T41" fmla="*/ 132 h 140"/>
                <a:gd name="T42" fmla="*/ 39 w 55"/>
                <a:gd name="T43" fmla="*/ 138 h 140"/>
                <a:gd name="T44" fmla="*/ 27 w 55"/>
                <a:gd name="T45" fmla="*/ 140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55" h="140">
                  <a:moveTo>
                    <a:pt x="27" y="140"/>
                  </a:moveTo>
                  <a:lnTo>
                    <a:pt x="27" y="140"/>
                  </a:lnTo>
                  <a:lnTo>
                    <a:pt x="17" y="138"/>
                  </a:lnTo>
                  <a:lnTo>
                    <a:pt x="8" y="132"/>
                  </a:lnTo>
                  <a:lnTo>
                    <a:pt x="2" y="125"/>
                  </a:lnTo>
                  <a:lnTo>
                    <a:pt x="0" y="113"/>
                  </a:lnTo>
                  <a:lnTo>
                    <a:pt x="0" y="27"/>
                  </a:lnTo>
                  <a:lnTo>
                    <a:pt x="0" y="27"/>
                  </a:lnTo>
                  <a:lnTo>
                    <a:pt x="2" y="15"/>
                  </a:lnTo>
                  <a:lnTo>
                    <a:pt x="8" y="8"/>
                  </a:lnTo>
                  <a:lnTo>
                    <a:pt x="17" y="2"/>
                  </a:lnTo>
                  <a:lnTo>
                    <a:pt x="27" y="0"/>
                  </a:lnTo>
                  <a:lnTo>
                    <a:pt x="27" y="0"/>
                  </a:lnTo>
                  <a:lnTo>
                    <a:pt x="39" y="2"/>
                  </a:lnTo>
                  <a:lnTo>
                    <a:pt x="47" y="8"/>
                  </a:lnTo>
                  <a:lnTo>
                    <a:pt x="53" y="15"/>
                  </a:lnTo>
                  <a:lnTo>
                    <a:pt x="55" y="27"/>
                  </a:lnTo>
                  <a:lnTo>
                    <a:pt x="55" y="113"/>
                  </a:lnTo>
                  <a:lnTo>
                    <a:pt x="55" y="113"/>
                  </a:lnTo>
                  <a:lnTo>
                    <a:pt x="53" y="125"/>
                  </a:lnTo>
                  <a:lnTo>
                    <a:pt x="47" y="132"/>
                  </a:lnTo>
                  <a:lnTo>
                    <a:pt x="39" y="138"/>
                  </a:lnTo>
                  <a:lnTo>
                    <a:pt x="27" y="140"/>
                  </a:lnTo>
                  <a:close/>
                </a:path>
              </a:pathLst>
            </a:custGeom>
            <a:solidFill>
              <a:srgbClr val="828282"/>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2" name="Freeform 230"/>
            <p:cNvSpPr>
              <a:spLocks/>
            </p:cNvSpPr>
            <p:nvPr/>
          </p:nvSpPr>
          <p:spPr bwMode="auto">
            <a:xfrm>
              <a:off x="893" y="1773"/>
              <a:ext cx="28" cy="70"/>
            </a:xfrm>
            <a:custGeom>
              <a:avLst/>
              <a:gdLst>
                <a:gd name="T0" fmla="*/ 27 w 55"/>
                <a:gd name="T1" fmla="*/ 140 h 140"/>
                <a:gd name="T2" fmla="*/ 27 w 55"/>
                <a:gd name="T3" fmla="*/ 140 h 140"/>
                <a:gd name="T4" fmla="*/ 17 w 55"/>
                <a:gd name="T5" fmla="*/ 138 h 140"/>
                <a:gd name="T6" fmla="*/ 8 w 55"/>
                <a:gd name="T7" fmla="*/ 132 h 140"/>
                <a:gd name="T8" fmla="*/ 2 w 55"/>
                <a:gd name="T9" fmla="*/ 125 h 140"/>
                <a:gd name="T10" fmla="*/ 0 w 55"/>
                <a:gd name="T11" fmla="*/ 113 h 140"/>
                <a:gd name="T12" fmla="*/ 0 w 55"/>
                <a:gd name="T13" fmla="*/ 27 h 140"/>
                <a:gd name="T14" fmla="*/ 0 w 55"/>
                <a:gd name="T15" fmla="*/ 27 h 140"/>
                <a:gd name="T16" fmla="*/ 2 w 55"/>
                <a:gd name="T17" fmla="*/ 15 h 140"/>
                <a:gd name="T18" fmla="*/ 8 w 55"/>
                <a:gd name="T19" fmla="*/ 8 h 140"/>
                <a:gd name="T20" fmla="*/ 17 w 55"/>
                <a:gd name="T21" fmla="*/ 2 h 140"/>
                <a:gd name="T22" fmla="*/ 27 w 55"/>
                <a:gd name="T23" fmla="*/ 0 h 140"/>
                <a:gd name="T24" fmla="*/ 27 w 55"/>
                <a:gd name="T25" fmla="*/ 0 h 140"/>
                <a:gd name="T26" fmla="*/ 39 w 55"/>
                <a:gd name="T27" fmla="*/ 2 h 140"/>
                <a:gd name="T28" fmla="*/ 47 w 55"/>
                <a:gd name="T29" fmla="*/ 8 h 140"/>
                <a:gd name="T30" fmla="*/ 53 w 55"/>
                <a:gd name="T31" fmla="*/ 15 h 140"/>
                <a:gd name="T32" fmla="*/ 55 w 55"/>
                <a:gd name="T33" fmla="*/ 27 h 140"/>
                <a:gd name="T34" fmla="*/ 55 w 55"/>
                <a:gd name="T35" fmla="*/ 113 h 140"/>
                <a:gd name="T36" fmla="*/ 55 w 55"/>
                <a:gd name="T37" fmla="*/ 113 h 140"/>
                <a:gd name="T38" fmla="*/ 53 w 55"/>
                <a:gd name="T39" fmla="*/ 125 h 140"/>
                <a:gd name="T40" fmla="*/ 47 w 55"/>
                <a:gd name="T41" fmla="*/ 132 h 140"/>
                <a:gd name="T42" fmla="*/ 39 w 55"/>
                <a:gd name="T43" fmla="*/ 138 h 140"/>
                <a:gd name="T44" fmla="*/ 27 w 55"/>
                <a:gd name="T45" fmla="*/ 140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55" h="140">
                  <a:moveTo>
                    <a:pt x="27" y="140"/>
                  </a:moveTo>
                  <a:lnTo>
                    <a:pt x="27" y="140"/>
                  </a:lnTo>
                  <a:lnTo>
                    <a:pt x="17" y="138"/>
                  </a:lnTo>
                  <a:lnTo>
                    <a:pt x="8" y="132"/>
                  </a:lnTo>
                  <a:lnTo>
                    <a:pt x="2" y="125"/>
                  </a:lnTo>
                  <a:lnTo>
                    <a:pt x="0" y="113"/>
                  </a:lnTo>
                  <a:lnTo>
                    <a:pt x="0" y="27"/>
                  </a:lnTo>
                  <a:lnTo>
                    <a:pt x="0" y="27"/>
                  </a:lnTo>
                  <a:lnTo>
                    <a:pt x="2" y="15"/>
                  </a:lnTo>
                  <a:lnTo>
                    <a:pt x="8" y="8"/>
                  </a:lnTo>
                  <a:lnTo>
                    <a:pt x="17" y="2"/>
                  </a:lnTo>
                  <a:lnTo>
                    <a:pt x="27" y="0"/>
                  </a:lnTo>
                  <a:lnTo>
                    <a:pt x="27" y="0"/>
                  </a:lnTo>
                  <a:lnTo>
                    <a:pt x="39" y="2"/>
                  </a:lnTo>
                  <a:lnTo>
                    <a:pt x="47" y="8"/>
                  </a:lnTo>
                  <a:lnTo>
                    <a:pt x="53" y="15"/>
                  </a:lnTo>
                  <a:lnTo>
                    <a:pt x="55" y="27"/>
                  </a:lnTo>
                  <a:lnTo>
                    <a:pt x="55" y="113"/>
                  </a:lnTo>
                  <a:lnTo>
                    <a:pt x="55" y="113"/>
                  </a:lnTo>
                  <a:lnTo>
                    <a:pt x="53" y="125"/>
                  </a:lnTo>
                  <a:lnTo>
                    <a:pt x="47" y="132"/>
                  </a:lnTo>
                  <a:lnTo>
                    <a:pt x="39" y="138"/>
                  </a:lnTo>
                  <a:lnTo>
                    <a:pt x="27" y="14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pic>
        <p:nvPicPr>
          <p:cNvPr id="143" name="Picture 14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898419" y="5089479"/>
            <a:ext cx="533400" cy="533400"/>
          </a:xfrm>
          <a:prstGeom prst="rect">
            <a:avLst/>
          </a:prstGeom>
        </p:spPr>
      </p:pic>
      <p:cxnSp>
        <p:nvCxnSpPr>
          <p:cNvPr id="144" name="Straight Arrow Connector 143"/>
          <p:cNvCxnSpPr/>
          <p:nvPr/>
        </p:nvCxnSpPr>
        <p:spPr>
          <a:xfrm>
            <a:off x="3198812" y="2590800"/>
            <a:ext cx="990600" cy="0"/>
          </a:xfrm>
          <a:prstGeom prst="straightConnector1">
            <a:avLst/>
          </a:prstGeom>
          <a:ln w="63500" cmpd="dbl">
            <a:solidFill>
              <a:schemeClr val="tx1"/>
            </a:solidFill>
            <a:prstDash val="sysDot"/>
            <a:tailEnd type="none"/>
          </a:ln>
          <a:effectLst/>
        </p:spPr>
        <p:style>
          <a:lnRef idx="2">
            <a:schemeClr val="accent1"/>
          </a:lnRef>
          <a:fillRef idx="0">
            <a:schemeClr val="accent1"/>
          </a:fillRef>
          <a:effectRef idx="1">
            <a:schemeClr val="accent1"/>
          </a:effectRef>
          <a:fontRef idx="minor">
            <a:schemeClr val="tx1"/>
          </a:fontRef>
        </p:style>
      </p:cxnSp>
      <p:pic>
        <p:nvPicPr>
          <p:cNvPr id="145" name="Picture 14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071045" y="2556933"/>
            <a:ext cx="457200" cy="457200"/>
          </a:xfrm>
          <a:prstGeom prst="rect">
            <a:avLst/>
          </a:prstGeom>
          <a:noFill/>
        </p:spPr>
      </p:pic>
      <p:grpSp>
        <p:nvGrpSpPr>
          <p:cNvPr id="146" name="Group 145"/>
          <p:cNvGrpSpPr/>
          <p:nvPr/>
        </p:nvGrpSpPr>
        <p:grpSpPr>
          <a:xfrm>
            <a:off x="760412" y="152400"/>
            <a:ext cx="10439400" cy="1219200"/>
            <a:chOff x="684212" y="304800"/>
            <a:chExt cx="10439400" cy="1219200"/>
          </a:xfrm>
        </p:grpSpPr>
        <p:grpSp>
          <p:nvGrpSpPr>
            <p:cNvPr id="147" name="Group 146"/>
            <p:cNvGrpSpPr/>
            <p:nvPr/>
          </p:nvGrpSpPr>
          <p:grpSpPr>
            <a:xfrm>
              <a:off x="684212" y="538343"/>
              <a:ext cx="10439400" cy="985657"/>
              <a:chOff x="684212" y="538343"/>
              <a:chExt cx="10439400" cy="985657"/>
            </a:xfrm>
          </p:grpSpPr>
          <p:sp>
            <p:nvSpPr>
              <p:cNvPr id="149" name="Rectangle 148"/>
              <p:cNvSpPr/>
              <p:nvPr/>
            </p:nvSpPr>
            <p:spPr bwMode="auto">
              <a:xfrm>
                <a:off x="1597676" y="762936"/>
                <a:ext cx="1905000" cy="457200"/>
              </a:xfrm>
              <a:prstGeom prst="rect">
                <a:avLst/>
              </a:prstGeom>
              <a:noFill/>
              <a:ln w="12700" cap="flat" cmpd="sng" algn="ctr">
                <a:noFill/>
                <a:prstDash val="solid"/>
                <a:miter lim="800000"/>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nSpc>
                    <a:spcPct val="90000"/>
                  </a:lnSpc>
                </a:pPr>
                <a:r>
                  <a:rPr lang="en-US" sz="3200" dirty="0" smtClean="0">
                    <a:solidFill>
                      <a:srgbClr val="404040"/>
                    </a:solidFill>
                    <a:latin typeface="Calibri Light"/>
                    <a:cs typeface="Calibri Light"/>
                  </a:rPr>
                  <a:t>DISCOVER</a:t>
                </a:r>
                <a:endParaRPr lang="en-US" sz="2400" dirty="0">
                  <a:solidFill>
                    <a:srgbClr val="404040"/>
                  </a:solidFill>
                  <a:latin typeface="Calibri Light"/>
                  <a:cs typeface="Calibri Light"/>
                </a:endParaRPr>
              </a:p>
            </p:txBody>
          </p:sp>
          <p:pic>
            <p:nvPicPr>
              <p:cNvPr id="150" name="Picture 14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84212" y="610536"/>
                <a:ext cx="913464" cy="913464"/>
              </a:xfrm>
              <a:prstGeom prst="rect">
                <a:avLst/>
              </a:prstGeom>
            </p:spPr>
          </p:pic>
          <p:sp>
            <p:nvSpPr>
              <p:cNvPr id="151" name="Rectangle 150"/>
              <p:cNvSpPr/>
              <p:nvPr/>
            </p:nvSpPr>
            <p:spPr bwMode="auto">
              <a:xfrm>
                <a:off x="5491438" y="766943"/>
                <a:ext cx="1822174" cy="457200"/>
              </a:xfrm>
              <a:prstGeom prst="rect">
                <a:avLst/>
              </a:prstGeom>
              <a:noFill/>
              <a:ln w="12700" cap="flat" cmpd="sng" algn="ctr">
                <a:noFill/>
                <a:prstDash val="solid"/>
                <a:miter lim="800000"/>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nSpc>
                    <a:spcPct val="90000"/>
                  </a:lnSpc>
                </a:pPr>
                <a:r>
                  <a:rPr lang="en-US" sz="3200" dirty="0" smtClean="0">
                    <a:solidFill>
                      <a:srgbClr val="404040"/>
                    </a:solidFill>
                    <a:latin typeface="Calibri Light"/>
                    <a:cs typeface="Calibri Light"/>
                  </a:rPr>
                  <a:t>MONITOR</a:t>
                </a:r>
                <a:endParaRPr lang="en-US" sz="2800" dirty="0">
                  <a:solidFill>
                    <a:srgbClr val="404040"/>
                  </a:solidFill>
                  <a:latin typeface="Calibri Light"/>
                  <a:cs typeface="Calibri Light"/>
                </a:endParaRPr>
              </a:p>
            </p:txBody>
          </p:sp>
          <p:pic>
            <p:nvPicPr>
              <p:cNvPr id="152" name="Picture 15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653238" y="538343"/>
                <a:ext cx="914400" cy="909457"/>
              </a:xfrm>
              <a:prstGeom prst="rect">
                <a:avLst/>
              </a:prstGeom>
            </p:spPr>
          </p:pic>
          <p:sp>
            <p:nvSpPr>
              <p:cNvPr id="153" name="Rectangle 152"/>
              <p:cNvSpPr/>
              <p:nvPr/>
            </p:nvSpPr>
            <p:spPr bwMode="auto">
              <a:xfrm>
                <a:off x="9314690" y="764784"/>
                <a:ext cx="1808922" cy="530616"/>
              </a:xfrm>
              <a:prstGeom prst="rect">
                <a:avLst/>
              </a:prstGeom>
              <a:noFill/>
              <a:ln w="12700" cap="flat" cmpd="sng" algn="ctr">
                <a:noFill/>
                <a:prstDash val="solid"/>
                <a:miter lim="800000"/>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nSpc>
                    <a:spcPct val="90000"/>
                  </a:lnSpc>
                </a:pPr>
                <a:r>
                  <a:rPr lang="en-US" sz="3200" dirty="0" smtClean="0">
                    <a:solidFill>
                      <a:srgbClr val="404040"/>
                    </a:solidFill>
                    <a:latin typeface="Calibri Light"/>
                    <a:cs typeface="Calibri Light"/>
                  </a:rPr>
                  <a:t>PROTECT</a:t>
                </a:r>
                <a:endParaRPr lang="en-US" sz="2800" dirty="0">
                  <a:solidFill>
                    <a:srgbClr val="404040"/>
                  </a:solidFill>
                  <a:latin typeface="Calibri Light"/>
                  <a:cs typeface="Calibri Light"/>
                </a:endParaRPr>
              </a:p>
            </p:txBody>
          </p:sp>
        </p:grpSp>
        <p:pic>
          <p:nvPicPr>
            <p:cNvPr id="148" name="Picture 147"/>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552690" y="304800"/>
              <a:ext cx="628378" cy="1143000"/>
            </a:xfrm>
            <a:prstGeom prst="rect">
              <a:avLst/>
            </a:prstGeom>
          </p:spPr>
        </p:pic>
      </p:grpSp>
      <p:sp>
        <p:nvSpPr>
          <p:cNvPr id="154" name="Slide Number Placeholder 5"/>
          <p:cNvSpPr txBox="1">
            <a:spLocks/>
          </p:cNvSpPr>
          <p:nvPr/>
        </p:nvSpPr>
        <p:spPr>
          <a:xfrm>
            <a:off x="11599862" y="6523340"/>
            <a:ext cx="524991" cy="182880"/>
          </a:xfrm>
          <a:prstGeom prst="rect">
            <a:avLst/>
          </a:prstGeom>
        </p:spPr>
        <p:txBody>
          <a:bodyPr vert="horz" wrap="none" lIns="0" tIns="0" rIns="0" bIns="0" rtlCol="0" anchor="b"/>
          <a:lstStyle>
            <a:defPPr>
              <a:defRPr lang="en-US"/>
            </a:defPPr>
            <a:lvl1pPr marL="0" algn="ctr" defTabSz="914400" rtl="0" eaLnBrk="1" latinLnBrk="0" hangingPunct="1">
              <a:defRPr sz="9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51EAA63-D034-42AE-91FA-B13B9518C7BE}" type="slidenum">
              <a:rPr lang="uk-UA" smtClean="0"/>
              <a:pPr/>
              <a:t>24</a:t>
            </a:fld>
            <a:endParaRPr lang="uk-UA" dirty="0"/>
          </a:p>
        </p:txBody>
      </p:sp>
      <p:pic>
        <p:nvPicPr>
          <p:cNvPr id="156" name="Picture 155"/>
          <p:cNvPicPr>
            <a:picLocks/>
          </p:cNvPicPr>
          <p:nvPr/>
        </p:nvPicPr>
        <p:blipFill>
          <a:blip r:embed="rId10" cstate="print">
            <a:extLst>
              <a:ext uri="{28A0092B-C50C-407E-A947-70E740481C1C}">
                <a14:useLocalDpi xmlns:a14="http://schemas.microsoft.com/office/drawing/2010/main"/>
              </a:ext>
            </a:extLst>
          </a:blip>
          <a:stretch>
            <a:fillRect/>
          </a:stretch>
        </p:blipFill>
        <p:spPr>
          <a:xfrm>
            <a:off x="8913812" y="2514602"/>
            <a:ext cx="838200" cy="811825"/>
          </a:xfrm>
          <a:prstGeom prst="rect">
            <a:avLst/>
          </a:prstGeom>
        </p:spPr>
      </p:pic>
      <p:sp>
        <p:nvSpPr>
          <p:cNvPr id="2" name="Footer Placeholder 1"/>
          <p:cNvSpPr>
            <a:spLocks noGrp="1"/>
          </p:cNvSpPr>
          <p:nvPr>
            <p:ph type="ftr" sz="quarter" idx="11"/>
          </p:nvPr>
        </p:nvSpPr>
        <p:spPr/>
        <p:txBody>
          <a:bodyPr/>
          <a:lstStyle/>
          <a:p>
            <a:r>
              <a:rPr lang="en-US" smtClean="0"/>
              <a:t>Symantec Confidential - NDA required</a:t>
            </a:r>
            <a:endParaRPr lang="en-US" dirty="0"/>
          </a:p>
        </p:txBody>
      </p:sp>
    </p:spTree>
    <p:extLst>
      <p:ext uri="{BB962C8B-B14F-4D97-AF65-F5344CB8AC3E}">
        <p14:creationId xmlns:p14="http://schemas.microsoft.com/office/powerpoint/2010/main" val="5867217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6"/>
                                        </p:tgtEl>
                                        <p:attrNameLst>
                                          <p:attrName>style.visibility</p:attrName>
                                        </p:attrNameLst>
                                      </p:cBhvr>
                                      <p:to>
                                        <p:strVal val="visible"/>
                                      </p:to>
                                    </p:set>
                                    <p:animEffect transition="in" filter="fade">
                                      <p:cBhvr>
                                        <p:cTn id="7" dur="500"/>
                                        <p:tgtEl>
                                          <p:spTgt spid="146"/>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21"/>
                                        </p:tgtEl>
                                        <p:attrNameLst>
                                          <p:attrName>style.visibility</p:attrName>
                                        </p:attrNameLst>
                                      </p:cBhvr>
                                      <p:to>
                                        <p:strVal val="visible"/>
                                      </p:to>
                                    </p:set>
                                  </p:childTnLst>
                                </p:cTn>
                              </p:par>
                              <p:par>
                                <p:cTn id="14" presetID="1" presetClass="entr" presetSubtype="0" fill="hold" grpId="0" nodeType="withEffect">
                                  <p:stCondLst>
                                    <p:cond delay="0"/>
                                  </p:stCondLst>
                                  <p:childTnLst>
                                    <p:set>
                                      <p:cBhvr>
                                        <p:cTn id="15" dur="1" fill="hold">
                                          <p:stCondLst>
                                            <p:cond delay="0"/>
                                          </p:stCondLst>
                                        </p:cTn>
                                        <p:tgtEl>
                                          <p:spTgt spid="20"/>
                                        </p:tgtEl>
                                        <p:attrNameLst>
                                          <p:attrName>style.visibility</p:attrName>
                                        </p:attrNameLst>
                                      </p:cBhvr>
                                      <p:to>
                                        <p:strVal val="visible"/>
                                      </p:to>
                                    </p:set>
                                  </p:childTnLst>
                                </p:cTn>
                              </p:par>
                              <p:par>
                                <p:cTn id="16" presetID="1" presetClass="entr" presetSubtype="0" fill="hold" nodeType="withEffect">
                                  <p:stCondLst>
                                    <p:cond delay="0"/>
                                  </p:stCondLst>
                                  <p:childTnLst>
                                    <p:set>
                                      <p:cBhvr>
                                        <p:cTn id="17" dur="1" fill="hold">
                                          <p:stCondLst>
                                            <p:cond delay="0"/>
                                          </p:stCondLst>
                                        </p:cTn>
                                        <p:tgtEl>
                                          <p:spTgt spid="24"/>
                                        </p:tgtEl>
                                        <p:attrNameLst>
                                          <p:attrName>style.visibility</p:attrName>
                                        </p:attrNameLst>
                                      </p:cBhvr>
                                      <p:to>
                                        <p:strVal val="visible"/>
                                      </p:to>
                                    </p:set>
                                  </p:childTnLst>
                                </p:cTn>
                              </p:par>
                              <p:par>
                                <p:cTn id="18" presetID="1" presetClass="entr" presetSubtype="0" fill="hold" nodeType="withEffect">
                                  <p:stCondLst>
                                    <p:cond delay="0"/>
                                  </p:stCondLst>
                                  <p:childTnLst>
                                    <p:set>
                                      <p:cBhvr>
                                        <p:cTn id="19" dur="1" fill="hold">
                                          <p:stCondLst>
                                            <p:cond delay="0"/>
                                          </p:stCondLst>
                                        </p:cTn>
                                        <p:tgtEl>
                                          <p:spTgt spid="32"/>
                                        </p:tgtEl>
                                        <p:attrNameLst>
                                          <p:attrName>style.visibility</p:attrName>
                                        </p:attrNameLst>
                                      </p:cBhvr>
                                      <p:to>
                                        <p:strVal val="visible"/>
                                      </p:to>
                                    </p:set>
                                  </p:childTnLst>
                                </p:cTn>
                              </p:par>
                              <p:par>
                                <p:cTn id="20" presetID="1" presetClass="entr" presetSubtype="0" fill="hold" nodeType="withEffect">
                                  <p:stCondLst>
                                    <p:cond delay="0"/>
                                  </p:stCondLst>
                                  <p:childTnLst>
                                    <p:set>
                                      <p:cBhvr>
                                        <p:cTn id="21" dur="1" fill="hold">
                                          <p:stCondLst>
                                            <p:cond delay="0"/>
                                          </p:stCondLst>
                                        </p:cTn>
                                        <p:tgtEl>
                                          <p:spTgt spid="60"/>
                                        </p:tgtEl>
                                        <p:attrNameLst>
                                          <p:attrName>style.visibility</p:attrName>
                                        </p:attrNameLst>
                                      </p:cBhvr>
                                      <p:to>
                                        <p:strVal val="visible"/>
                                      </p:to>
                                    </p:set>
                                  </p:childTnLst>
                                </p:cTn>
                              </p:par>
                              <p:par>
                                <p:cTn id="22" presetID="1" presetClass="entr" presetSubtype="0" fill="hold" nodeType="withEffect">
                                  <p:stCondLst>
                                    <p:cond delay="0"/>
                                  </p:stCondLst>
                                  <p:childTnLst>
                                    <p:set>
                                      <p:cBhvr>
                                        <p:cTn id="23" dur="1" fill="hold">
                                          <p:stCondLst>
                                            <p:cond delay="0"/>
                                          </p:stCondLst>
                                        </p:cTn>
                                        <p:tgtEl>
                                          <p:spTgt spid="78"/>
                                        </p:tgtEl>
                                        <p:attrNameLst>
                                          <p:attrName>style.visibility</p:attrName>
                                        </p:attrNameLst>
                                      </p:cBhvr>
                                      <p:to>
                                        <p:strVal val="visible"/>
                                      </p:to>
                                    </p:set>
                                  </p:childTnLst>
                                </p:cTn>
                              </p:par>
                              <p:par>
                                <p:cTn id="24" presetID="1" presetClass="entr" presetSubtype="0" fill="hold" nodeType="withEffect">
                                  <p:stCondLst>
                                    <p:cond delay="0"/>
                                  </p:stCondLst>
                                  <p:childTnLst>
                                    <p:set>
                                      <p:cBhvr>
                                        <p:cTn id="25" dur="1" fill="hold">
                                          <p:stCondLst>
                                            <p:cond delay="0"/>
                                          </p:stCondLst>
                                        </p:cTn>
                                        <p:tgtEl>
                                          <p:spTgt spid="144"/>
                                        </p:tgtEl>
                                        <p:attrNameLst>
                                          <p:attrName>style.visibility</p:attrName>
                                        </p:attrNameLst>
                                      </p:cBhvr>
                                      <p:to>
                                        <p:strVal val="visible"/>
                                      </p:to>
                                    </p:set>
                                  </p:childTnLst>
                                </p:cTn>
                              </p:par>
                              <p:par>
                                <p:cTn id="26" presetID="1" presetClass="entr" presetSubtype="0" fill="hold" nodeType="withEffect">
                                  <p:stCondLst>
                                    <p:cond delay="0"/>
                                  </p:stCondLst>
                                  <p:childTnLst>
                                    <p:set>
                                      <p:cBhvr>
                                        <p:cTn id="27" dur="1" fill="hold">
                                          <p:stCondLst>
                                            <p:cond delay="0"/>
                                          </p:stCondLst>
                                        </p:cTn>
                                        <p:tgtEl>
                                          <p:spTgt spid="145"/>
                                        </p:tgtEl>
                                        <p:attrNameLst>
                                          <p:attrName>style.visibility</p:attrName>
                                        </p:attrNameLst>
                                      </p:cBhvr>
                                      <p:to>
                                        <p:strVal val="visible"/>
                                      </p:to>
                                    </p:set>
                                  </p:childTnLst>
                                </p:cTn>
                              </p:par>
                              <p:par>
                                <p:cTn id="28" presetID="1" presetClass="entr" presetSubtype="0" fill="hold" nodeType="withEffect">
                                  <p:stCondLst>
                                    <p:cond delay="0"/>
                                  </p:stCondLst>
                                  <p:childTnLst>
                                    <p:set>
                                      <p:cBhvr>
                                        <p:cTn id="29" dur="1" fill="hold">
                                          <p:stCondLst>
                                            <p:cond delay="0"/>
                                          </p:stCondLst>
                                        </p:cTn>
                                        <p:tgtEl>
                                          <p:spTgt spid="64"/>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grpId="0" nodeType="clickEffect">
                                  <p:stCondLst>
                                    <p:cond delay="0"/>
                                  </p:stCondLst>
                                  <p:childTnLst>
                                    <p:set>
                                      <p:cBhvr>
                                        <p:cTn id="33" dur="1" fill="hold">
                                          <p:stCondLst>
                                            <p:cond delay="0"/>
                                          </p:stCondLst>
                                        </p:cTn>
                                        <p:tgtEl>
                                          <p:spTgt spid="7"/>
                                        </p:tgtEl>
                                        <p:attrNameLst>
                                          <p:attrName>style.visibility</p:attrName>
                                        </p:attrNameLst>
                                      </p:cBhvr>
                                      <p:to>
                                        <p:strVal val="visible"/>
                                      </p:to>
                                    </p:set>
                                  </p:childTnLst>
                                </p:cTn>
                              </p:par>
                              <p:par>
                                <p:cTn id="34" presetID="1" presetClass="entr" presetSubtype="0" fill="hold" grpId="0" nodeType="withEffect">
                                  <p:stCondLst>
                                    <p:cond delay="0"/>
                                  </p:stCondLst>
                                  <p:childTnLst>
                                    <p:set>
                                      <p:cBhvr>
                                        <p:cTn id="35" dur="1" fill="hold">
                                          <p:stCondLst>
                                            <p:cond delay="0"/>
                                          </p:stCondLst>
                                        </p:cTn>
                                        <p:tgtEl>
                                          <p:spTgt spid="8"/>
                                        </p:tgtEl>
                                        <p:attrNameLst>
                                          <p:attrName>style.visibility</p:attrName>
                                        </p:attrNameLst>
                                      </p:cBhvr>
                                      <p:to>
                                        <p:strVal val="visible"/>
                                      </p:to>
                                    </p:set>
                                  </p:childTnLst>
                                </p:cTn>
                              </p:par>
                              <p:par>
                                <p:cTn id="36" presetID="1" presetClass="entr" presetSubtype="0" fill="hold" grpId="0" nodeType="withEffect">
                                  <p:stCondLst>
                                    <p:cond delay="0"/>
                                  </p:stCondLst>
                                  <p:childTnLst>
                                    <p:set>
                                      <p:cBhvr>
                                        <p:cTn id="37" dur="1" fill="hold">
                                          <p:stCondLst>
                                            <p:cond delay="0"/>
                                          </p:stCondLst>
                                        </p:cTn>
                                        <p:tgtEl>
                                          <p:spTgt spid="11"/>
                                        </p:tgtEl>
                                        <p:attrNameLst>
                                          <p:attrName>style.visibility</p:attrName>
                                        </p:attrNameLst>
                                      </p:cBhvr>
                                      <p:to>
                                        <p:strVal val="visible"/>
                                      </p:to>
                                    </p:set>
                                  </p:childTnLst>
                                </p:cTn>
                              </p:par>
                              <p:par>
                                <p:cTn id="38" presetID="1" presetClass="entr" presetSubtype="0" fill="hold" nodeType="withEffect">
                                  <p:stCondLst>
                                    <p:cond delay="0"/>
                                  </p:stCondLst>
                                  <p:childTnLst>
                                    <p:set>
                                      <p:cBhvr>
                                        <p:cTn id="39" dur="1" fill="hold">
                                          <p:stCondLst>
                                            <p:cond delay="0"/>
                                          </p:stCondLst>
                                        </p:cTn>
                                        <p:tgtEl>
                                          <p:spTgt spid="12"/>
                                        </p:tgtEl>
                                        <p:attrNameLst>
                                          <p:attrName>style.visibility</p:attrName>
                                        </p:attrNameLst>
                                      </p:cBhvr>
                                      <p:to>
                                        <p:strVal val="visible"/>
                                      </p:to>
                                    </p:set>
                                  </p:childTnLst>
                                </p:cTn>
                              </p:par>
                              <p:par>
                                <p:cTn id="40" presetID="1" presetClass="entr" presetSubtype="0" fill="hold" grpId="0" nodeType="withEffect">
                                  <p:stCondLst>
                                    <p:cond delay="0"/>
                                  </p:stCondLst>
                                  <p:childTnLst>
                                    <p:set>
                                      <p:cBhvr>
                                        <p:cTn id="41" dur="1" fill="hold">
                                          <p:stCondLst>
                                            <p:cond delay="0"/>
                                          </p:stCondLst>
                                        </p:cTn>
                                        <p:tgtEl>
                                          <p:spTgt spid="22"/>
                                        </p:tgtEl>
                                        <p:attrNameLst>
                                          <p:attrName>style.visibility</p:attrName>
                                        </p:attrNameLst>
                                      </p:cBhvr>
                                      <p:to>
                                        <p:strVal val="visible"/>
                                      </p:to>
                                    </p:set>
                                  </p:childTnLst>
                                </p:cTn>
                              </p:par>
                              <p:par>
                                <p:cTn id="42" presetID="1" presetClass="entr" presetSubtype="0" fill="hold" nodeType="withEffect">
                                  <p:stCondLst>
                                    <p:cond delay="0"/>
                                  </p:stCondLst>
                                  <p:childTnLst>
                                    <p:set>
                                      <p:cBhvr>
                                        <p:cTn id="43" dur="1" fill="hold">
                                          <p:stCondLst>
                                            <p:cond delay="0"/>
                                          </p:stCondLst>
                                        </p:cTn>
                                        <p:tgtEl>
                                          <p:spTgt spid="23"/>
                                        </p:tgtEl>
                                        <p:attrNameLst>
                                          <p:attrName>style.visibility</p:attrName>
                                        </p:attrNameLst>
                                      </p:cBhvr>
                                      <p:to>
                                        <p:strVal val="visible"/>
                                      </p:to>
                                    </p:set>
                                  </p:childTnLst>
                                </p:cTn>
                              </p:par>
                              <p:par>
                                <p:cTn id="44" presetID="1" presetClass="entr" presetSubtype="0" fill="hold" nodeType="withEffect">
                                  <p:stCondLst>
                                    <p:cond delay="0"/>
                                  </p:stCondLst>
                                  <p:childTnLst>
                                    <p:set>
                                      <p:cBhvr>
                                        <p:cTn id="45" dur="1" fill="hold">
                                          <p:stCondLst>
                                            <p:cond delay="0"/>
                                          </p:stCondLst>
                                        </p:cTn>
                                        <p:tgtEl>
                                          <p:spTgt spid="44"/>
                                        </p:tgtEl>
                                        <p:attrNameLst>
                                          <p:attrName>style.visibility</p:attrName>
                                        </p:attrNameLst>
                                      </p:cBhvr>
                                      <p:to>
                                        <p:strVal val="visible"/>
                                      </p:to>
                                    </p:set>
                                  </p:childTnLst>
                                </p:cTn>
                              </p:par>
                              <p:par>
                                <p:cTn id="46" presetID="1" presetClass="entr" presetSubtype="0" fill="hold" nodeType="withEffect">
                                  <p:stCondLst>
                                    <p:cond delay="0"/>
                                  </p:stCondLst>
                                  <p:childTnLst>
                                    <p:set>
                                      <p:cBhvr>
                                        <p:cTn id="47" dur="1" fill="hold">
                                          <p:stCondLst>
                                            <p:cond delay="0"/>
                                          </p:stCondLst>
                                        </p:cTn>
                                        <p:tgtEl>
                                          <p:spTgt spid="51"/>
                                        </p:tgtEl>
                                        <p:attrNameLst>
                                          <p:attrName>style.visibility</p:attrName>
                                        </p:attrNameLst>
                                      </p:cBhvr>
                                      <p:to>
                                        <p:strVal val="visible"/>
                                      </p:to>
                                    </p:set>
                                  </p:childTnLst>
                                </p:cTn>
                              </p:par>
                              <p:par>
                                <p:cTn id="48" presetID="1" presetClass="entr" presetSubtype="0" fill="hold" nodeType="withEffect">
                                  <p:stCondLst>
                                    <p:cond delay="0"/>
                                  </p:stCondLst>
                                  <p:childTnLst>
                                    <p:set>
                                      <p:cBhvr>
                                        <p:cTn id="49" dur="1" fill="hold">
                                          <p:stCondLst>
                                            <p:cond delay="0"/>
                                          </p:stCondLst>
                                        </p:cTn>
                                        <p:tgtEl>
                                          <p:spTgt spid="58"/>
                                        </p:tgtEl>
                                        <p:attrNameLst>
                                          <p:attrName>style.visibility</p:attrName>
                                        </p:attrNameLst>
                                      </p:cBhvr>
                                      <p:to>
                                        <p:strVal val="visible"/>
                                      </p:to>
                                    </p:set>
                                  </p:childTnLst>
                                </p:cTn>
                              </p:par>
                              <p:par>
                                <p:cTn id="50" presetID="1" presetClass="entr" presetSubtype="0" fill="hold" nodeType="withEffect">
                                  <p:stCondLst>
                                    <p:cond delay="0"/>
                                  </p:stCondLst>
                                  <p:childTnLst>
                                    <p:set>
                                      <p:cBhvr>
                                        <p:cTn id="51" dur="1" fill="hold">
                                          <p:stCondLst>
                                            <p:cond delay="0"/>
                                          </p:stCondLst>
                                        </p:cTn>
                                        <p:tgtEl>
                                          <p:spTgt spid="62"/>
                                        </p:tgtEl>
                                        <p:attrNameLst>
                                          <p:attrName>style.visibility</p:attrName>
                                        </p:attrNameLst>
                                      </p:cBhvr>
                                      <p:to>
                                        <p:strVal val="visible"/>
                                      </p:to>
                                    </p:set>
                                  </p:childTnLst>
                                </p:cTn>
                              </p:par>
                              <p:par>
                                <p:cTn id="52" presetID="1" presetClass="entr" presetSubtype="0" fill="hold" nodeType="withEffect">
                                  <p:stCondLst>
                                    <p:cond delay="0"/>
                                  </p:stCondLst>
                                  <p:childTnLst>
                                    <p:set>
                                      <p:cBhvr>
                                        <p:cTn id="53" dur="1" fill="hold">
                                          <p:stCondLst>
                                            <p:cond delay="0"/>
                                          </p:stCondLst>
                                        </p:cTn>
                                        <p:tgtEl>
                                          <p:spTgt spid="90"/>
                                        </p:tgtEl>
                                        <p:attrNameLst>
                                          <p:attrName>style.visibility</p:attrName>
                                        </p:attrNameLst>
                                      </p:cBhvr>
                                      <p:to>
                                        <p:strVal val="visible"/>
                                      </p:to>
                                    </p:set>
                                  </p:childTnLst>
                                </p:cTn>
                              </p:par>
                            </p:childTnLst>
                          </p:cTn>
                        </p:par>
                      </p:childTnLst>
                    </p:cTn>
                  </p:par>
                  <p:par>
                    <p:cTn id="54" fill="hold">
                      <p:stCondLst>
                        <p:cond delay="indefinite"/>
                      </p:stCondLst>
                      <p:childTnLst>
                        <p:par>
                          <p:cTn id="55" fill="hold">
                            <p:stCondLst>
                              <p:cond delay="0"/>
                            </p:stCondLst>
                            <p:childTnLst>
                              <p:par>
                                <p:cTn id="56" presetID="1" presetClass="entr" presetSubtype="0" fill="hold" grpId="0" nodeType="clickEffect">
                                  <p:stCondLst>
                                    <p:cond delay="0"/>
                                  </p:stCondLst>
                                  <p:childTnLst>
                                    <p:set>
                                      <p:cBhvr>
                                        <p:cTn id="57" dur="1" fill="hold">
                                          <p:stCondLst>
                                            <p:cond delay="0"/>
                                          </p:stCondLst>
                                        </p:cTn>
                                        <p:tgtEl>
                                          <p:spTgt spid="5"/>
                                        </p:tgtEl>
                                        <p:attrNameLst>
                                          <p:attrName>style.visibility</p:attrName>
                                        </p:attrNameLst>
                                      </p:cBhvr>
                                      <p:to>
                                        <p:strVal val="visible"/>
                                      </p:to>
                                    </p:set>
                                  </p:childTnLst>
                                </p:cTn>
                              </p:par>
                              <p:par>
                                <p:cTn id="58" presetID="1" presetClass="entr" presetSubtype="0" fill="hold" grpId="0" nodeType="withEffect">
                                  <p:stCondLst>
                                    <p:cond delay="0"/>
                                  </p:stCondLst>
                                  <p:childTnLst>
                                    <p:set>
                                      <p:cBhvr>
                                        <p:cTn id="59" dur="1" fill="hold">
                                          <p:stCondLst>
                                            <p:cond delay="0"/>
                                          </p:stCondLst>
                                        </p:cTn>
                                        <p:tgtEl>
                                          <p:spTgt spid="31"/>
                                        </p:tgtEl>
                                        <p:attrNameLst>
                                          <p:attrName>style.visibility</p:attrName>
                                        </p:attrNameLst>
                                      </p:cBhvr>
                                      <p:to>
                                        <p:strVal val="visible"/>
                                      </p:to>
                                    </p:set>
                                  </p:childTnLst>
                                </p:cTn>
                              </p:par>
                              <p:par>
                                <p:cTn id="60" presetID="1" presetClass="entr" presetSubtype="0" fill="hold" nodeType="withEffect">
                                  <p:stCondLst>
                                    <p:cond delay="0"/>
                                  </p:stCondLst>
                                  <p:childTnLst>
                                    <p:set>
                                      <p:cBhvr>
                                        <p:cTn id="61" dur="1" fill="hold">
                                          <p:stCondLst>
                                            <p:cond delay="0"/>
                                          </p:stCondLst>
                                        </p:cTn>
                                        <p:tgtEl>
                                          <p:spTgt spid="156"/>
                                        </p:tgtEl>
                                        <p:attrNameLst>
                                          <p:attrName>style.visibility</p:attrName>
                                        </p:attrNameLst>
                                      </p:cBhvr>
                                      <p:to>
                                        <p:strVal val="visible"/>
                                      </p:to>
                                    </p:set>
                                  </p:childTnLst>
                                </p:cTn>
                              </p:par>
                              <p:par>
                                <p:cTn id="62" presetID="1" presetClass="entr" presetSubtype="0" fill="hold" nodeType="withEffect">
                                  <p:stCondLst>
                                    <p:cond delay="0"/>
                                  </p:stCondLst>
                                  <p:childTnLst>
                                    <p:set>
                                      <p:cBhvr>
                                        <p:cTn id="63" dur="1" fill="hold">
                                          <p:stCondLst>
                                            <p:cond delay="0"/>
                                          </p:stCondLst>
                                        </p:cTn>
                                        <p:tgtEl>
                                          <p:spTgt spid="61"/>
                                        </p:tgtEl>
                                        <p:attrNameLst>
                                          <p:attrName>style.visibility</p:attrName>
                                        </p:attrNameLst>
                                      </p:cBhvr>
                                      <p:to>
                                        <p:strVal val="visible"/>
                                      </p:to>
                                    </p:set>
                                  </p:childTnLst>
                                </p:cTn>
                              </p:par>
                              <p:par>
                                <p:cTn id="64" presetID="1" presetClass="entr" presetSubtype="0" fill="hold" nodeType="withEffect">
                                  <p:stCondLst>
                                    <p:cond delay="0"/>
                                  </p:stCondLst>
                                  <p:childTnLst>
                                    <p:set>
                                      <p:cBhvr>
                                        <p:cTn id="65" dur="1" fill="hold">
                                          <p:stCondLst>
                                            <p:cond delay="0"/>
                                          </p:stCondLst>
                                        </p:cTn>
                                        <p:tgtEl>
                                          <p:spTgt spid="102"/>
                                        </p:tgtEl>
                                        <p:attrNameLst>
                                          <p:attrName>style.visibility</p:attrName>
                                        </p:attrNameLst>
                                      </p:cBhvr>
                                      <p:to>
                                        <p:strVal val="visible"/>
                                      </p:to>
                                    </p:set>
                                  </p:childTnLst>
                                </p:cTn>
                              </p:par>
                              <p:par>
                                <p:cTn id="66" presetID="1" presetClass="entr" presetSubtype="0" fill="hold" nodeType="withEffect">
                                  <p:stCondLst>
                                    <p:cond delay="0"/>
                                  </p:stCondLst>
                                  <p:childTnLst>
                                    <p:set>
                                      <p:cBhvr>
                                        <p:cTn id="67" dur="1" fill="hold">
                                          <p:stCondLst>
                                            <p:cond delay="0"/>
                                          </p:stCondLst>
                                        </p:cTn>
                                        <p:tgtEl>
                                          <p:spTgt spid="109"/>
                                        </p:tgtEl>
                                        <p:attrNameLst>
                                          <p:attrName>style.visibility</p:attrName>
                                        </p:attrNameLst>
                                      </p:cBhvr>
                                      <p:to>
                                        <p:strVal val="visible"/>
                                      </p:to>
                                    </p:set>
                                  </p:childTnLst>
                                </p:cTn>
                              </p:par>
                              <p:par>
                                <p:cTn id="68" presetID="1" presetClass="entr" presetSubtype="0" fill="hold" nodeType="withEffect">
                                  <p:stCondLst>
                                    <p:cond delay="0"/>
                                  </p:stCondLst>
                                  <p:childTnLst>
                                    <p:set>
                                      <p:cBhvr>
                                        <p:cTn id="69" dur="1" fill="hold">
                                          <p:stCondLst>
                                            <p:cond delay="0"/>
                                          </p:stCondLst>
                                        </p:cTn>
                                        <p:tgtEl>
                                          <p:spTgt spid="110"/>
                                        </p:tgtEl>
                                        <p:attrNameLst>
                                          <p:attrName>style.visibility</p:attrName>
                                        </p:attrNameLst>
                                      </p:cBhvr>
                                      <p:to>
                                        <p:strVal val="visible"/>
                                      </p:to>
                                    </p:set>
                                  </p:childTnLst>
                                </p:cTn>
                              </p:par>
                            </p:childTnLst>
                          </p:cTn>
                        </p:par>
                      </p:childTnLst>
                    </p:cTn>
                  </p:par>
                  <p:par>
                    <p:cTn id="70" fill="hold">
                      <p:stCondLst>
                        <p:cond delay="indefinite"/>
                      </p:stCondLst>
                      <p:childTnLst>
                        <p:par>
                          <p:cTn id="71" fill="hold">
                            <p:stCondLst>
                              <p:cond delay="0"/>
                            </p:stCondLst>
                            <p:childTnLst>
                              <p:par>
                                <p:cTn id="72" presetID="1" presetClass="entr" presetSubtype="0" fill="hold" grpId="0" nodeType="clickEffect">
                                  <p:stCondLst>
                                    <p:cond delay="0"/>
                                  </p:stCondLst>
                                  <p:childTnLst>
                                    <p:set>
                                      <p:cBhvr>
                                        <p:cTn id="73" dur="1" fill="hold">
                                          <p:stCondLst>
                                            <p:cond delay="0"/>
                                          </p:stCondLst>
                                        </p:cTn>
                                        <p:tgtEl>
                                          <p:spTgt spid="9"/>
                                        </p:tgtEl>
                                        <p:attrNameLst>
                                          <p:attrName>style.visibility</p:attrName>
                                        </p:attrNameLst>
                                      </p:cBhvr>
                                      <p:to>
                                        <p:strVal val="visible"/>
                                      </p:to>
                                    </p:set>
                                  </p:childTnLst>
                                </p:cTn>
                              </p:par>
                              <p:par>
                                <p:cTn id="74" presetID="1" presetClass="entr" presetSubtype="0" fill="hold" grpId="0" nodeType="withEffect">
                                  <p:stCondLst>
                                    <p:cond delay="0"/>
                                  </p:stCondLst>
                                  <p:childTnLst>
                                    <p:set>
                                      <p:cBhvr>
                                        <p:cTn id="75" dur="1" fill="hold">
                                          <p:stCondLst>
                                            <p:cond delay="0"/>
                                          </p:stCondLst>
                                        </p:cTn>
                                        <p:tgtEl>
                                          <p:spTgt spid="10"/>
                                        </p:tgtEl>
                                        <p:attrNameLst>
                                          <p:attrName>style.visibility</p:attrName>
                                        </p:attrNameLst>
                                      </p:cBhvr>
                                      <p:to>
                                        <p:strVal val="visible"/>
                                      </p:to>
                                    </p:set>
                                  </p:childTnLst>
                                </p:cTn>
                              </p:par>
                              <p:par>
                                <p:cTn id="76" presetID="1" presetClass="entr" presetSubtype="0" fill="hold" nodeType="withEffect">
                                  <p:stCondLst>
                                    <p:cond delay="0"/>
                                  </p:stCondLst>
                                  <p:childTnLst>
                                    <p:set>
                                      <p:cBhvr>
                                        <p:cTn id="77" dur="1" fill="hold">
                                          <p:stCondLst>
                                            <p:cond delay="0"/>
                                          </p:stCondLst>
                                        </p:cTn>
                                        <p:tgtEl>
                                          <p:spTgt spid="16"/>
                                        </p:tgtEl>
                                        <p:attrNameLst>
                                          <p:attrName>style.visibility</p:attrName>
                                        </p:attrNameLst>
                                      </p:cBhvr>
                                      <p:to>
                                        <p:strVal val="visible"/>
                                      </p:to>
                                    </p:set>
                                  </p:childTnLst>
                                </p:cTn>
                              </p:par>
                              <p:par>
                                <p:cTn id="78" presetID="1" presetClass="entr" presetSubtype="0" fill="hold" grpId="0" nodeType="withEffect">
                                  <p:stCondLst>
                                    <p:cond delay="0"/>
                                  </p:stCondLst>
                                  <p:childTnLst>
                                    <p:set>
                                      <p:cBhvr>
                                        <p:cTn id="79" dur="1" fill="hold">
                                          <p:stCondLst>
                                            <p:cond delay="0"/>
                                          </p:stCondLst>
                                        </p:cTn>
                                        <p:tgtEl>
                                          <p:spTgt spid="30"/>
                                        </p:tgtEl>
                                        <p:attrNameLst>
                                          <p:attrName>style.visibility</p:attrName>
                                        </p:attrNameLst>
                                      </p:cBhvr>
                                      <p:to>
                                        <p:strVal val="visible"/>
                                      </p:to>
                                    </p:set>
                                  </p:childTnLst>
                                </p:cTn>
                              </p:par>
                              <p:par>
                                <p:cTn id="80" presetID="1" presetClass="entr" presetSubtype="0" fill="hold" nodeType="withEffect">
                                  <p:stCondLst>
                                    <p:cond delay="0"/>
                                  </p:stCondLst>
                                  <p:childTnLst>
                                    <p:set>
                                      <p:cBhvr>
                                        <p:cTn id="81" dur="1" fill="hold">
                                          <p:stCondLst>
                                            <p:cond delay="0"/>
                                          </p:stCondLst>
                                        </p:cTn>
                                        <p:tgtEl>
                                          <p:spTgt spid="63"/>
                                        </p:tgtEl>
                                        <p:attrNameLst>
                                          <p:attrName>style.visibility</p:attrName>
                                        </p:attrNameLst>
                                      </p:cBhvr>
                                      <p:to>
                                        <p:strVal val="visible"/>
                                      </p:to>
                                    </p:set>
                                  </p:childTnLst>
                                </p:cTn>
                              </p:par>
                              <p:par>
                                <p:cTn id="82" presetID="1" presetClass="entr" presetSubtype="0" fill="hold" nodeType="withEffect">
                                  <p:stCondLst>
                                    <p:cond delay="0"/>
                                  </p:stCondLst>
                                  <p:childTnLst>
                                    <p:set>
                                      <p:cBhvr>
                                        <p:cTn id="83" dur="1" fill="hold">
                                          <p:stCondLst>
                                            <p:cond delay="0"/>
                                          </p:stCondLst>
                                        </p:cTn>
                                        <p:tgtEl>
                                          <p:spTgt spid="111"/>
                                        </p:tgtEl>
                                        <p:attrNameLst>
                                          <p:attrName>style.visibility</p:attrName>
                                        </p:attrNameLst>
                                      </p:cBhvr>
                                      <p:to>
                                        <p:strVal val="visible"/>
                                      </p:to>
                                    </p:set>
                                  </p:childTnLst>
                                </p:cTn>
                              </p:par>
                              <p:par>
                                <p:cTn id="84" presetID="1" presetClass="entr" presetSubtype="0" fill="hold" nodeType="withEffect">
                                  <p:stCondLst>
                                    <p:cond delay="0"/>
                                  </p:stCondLst>
                                  <p:childTnLst>
                                    <p:set>
                                      <p:cBhvr>
                                        <p:cTn id="85" dur="1" fill="hold">
                                          <p:stCondLst>
                                            <p:cond delay="0"/>
                                          </p:stCondLst>
                                        </p:cTn>
                                        <p:tgtEl>
                                          <p:spTgt spid="112"/>
                                        </p:tgtEl>
                                        <p:attrNameLst>
                                          <p:attrName>style.visibility</p:attrName>
                                        </p:attrNameLst>
                                      </p:cBhvr>
                                      <p:to>
                                        <p:strVal val="visible"/>
                                      </p:to>
                                    </p:set>
                                  </p:childTnLst>
                                </p:cTn>
                              </p:par>
                              <p:par>
                                <p:cTn id="86" presetID="1" presetClass="entr" presetSubtype="0" fill="hold" nodeType="withEffect">
                                  <p:stCondLst>
                                    <p:cond delay="0"/>
                                  </p:stCondLst>
                                  <p:childTnLst>
                                    <p:set>
                                      <p:cBhvr>
                                        <p:cTn id="87" dur="1" fill="hold">
                                          <p:stCondLst>
                                            <p:cond delay="0"/>
                                          </p:stCondLst>
                                        </p:cTn>
                                        <p:tgtEl>
                                          <p:spTgt spid="124"/>
                                        </p:tgtEl>
                                        <p:attrNameLst>
                                          <p:attrName>style.visibility</p:attrName>
                                        </p:attrNameLst>
                                      </p:cBhvr>
                                      <p:to>
                                        <p:strVal val="visible"/>
                                      </p:to>
                                    </p:set>
                                  </p:childTnLst>
                                </p:cTn>
                              </p:par>
                              <p:par>
                                <p:cTn id="88" presetID="1" presetClass="entr" presetSubtype="0" fill="hold" nodeType="withEffect">
                                  <p:stCondLst>
                                    <p:cond delay="0"/>
                                  </p:stCondLst>
                                  <p:childTnLst>
                                    <p:set>
                                      <p:cBhvr>
                                        <p:cTn id="89" dur="1" fill="hold">
                                          <p:stCondLst>
                                            <p:cond delay="0"/>
                                          </p:stCondLst>
                                        </p:cTn>
                                        <p:tgtEl>
                                          <p:spTgt spid="125"/>
                                        </p:tgtEl>
                                        <p:attrNameLst>
                                          <p:attrName>style.visibility</p:attrName>
                                        </p:attrNameLst>
                                      </p:cBhvr>
                                      <p:to>
                                        <p:strVal val="visible"/>
                                      </p:to>
                                    </p:set>
                                  </p:childTnLst>
                                </p:cTn>
                              </p:par>
                              <p:par>
                                <p:cTn id="90" presetID="1" presetClass="entr" presetSubtype="0" fill="hold" nodeType="withEffect">
                                  <p:stCondLst>
                                    <p:cond delay="0"/>
                                  </p:stCondLst>
                                  <p:childTnLst>
                                    <p:set>
                                      <p:cBhvr>
                                        <p:cTn id="91" dur="1" fill="hold">
                                          <p:stCondLst>
                                            <p:cond delay="0"/>
                                          </p:stCondLst>
                                        </p:cTn>
                                        <p:tgtEl>
                                          <p:spTgt spid="126"/>
                                        </p:tgtEl>
                                        <p:attrNameLst>
                                          <p:attrName>style.visibility</p:attrName>
                                        </p:attrNameLst>
                                      </p:cBhvr>
                                      <p:to>
                                        <p:strVal val="visible"/>
                                      </p:to>
                                    </p:set>
                                  </p:childTnLst>
                                </p:cTn>
                              </p:par>
                              <p:par>
                                <p:cTn id="92" presetID="1" presetClass="entr" presetSubtype="0" fill="hold" nodeType="withEffect">
                                  <p:stCondLst>
                                    <p:cond delay="0"/>
                                  </p:stCondLst>
                                  <p:childTnLst>
                                    <p:set>
                                      <p:cBhvr>
                                        <p:cTn id="93" dur="1" fill="hold">
                                          <p:stCondLst>
                                            <p:cond delay="0"/>
                                          </p:stCondLst>
                                        </p:cTn>
                                        <p:tgtEl>
                                          <p:spTgt spid="127"/>
                                        </p:tgtEl>
                                        <p:attrNameLst>
                                          <p:attrName>style.visibility</p:attrName>
                                        </p:attrNameLst>
                                      </p:cBhvr>
                                      <p:to>
                                        <p:strVal val="visible"/>
                                      </p:to>
                                    </p:set>
                                  </p:childTnLst>
                                </p:cTn>
                              </p:par>
                              <p:par>
                                <p:cTn id="94" presetID="1" presetClass="entr" presetSubtype="0" fill="hold" nodeType="withEffect">
                                  <p:stCondLst>
                                    <p:cond delay="0"/>
                                  </p:stCondLst>
                                  <p:childTnLst>
                                    <p:set>
                                      <p:cBhvr>
                                        <p:cTn id="95" dur="1" fill="hold">
                                          <p:stCondLst>
                                            <p:cond delay="0"/>
                                          </p:stCondLst>
                                        </p:cTn>
                                        <p:tgtEl>
                                          <p:spTgt spid="1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p:bldP spid="9" grpId="0" animBg="1"/>
      <p:bldP spid="10" grpId="0"/>
      <p:bldP spid="11" grpId="0"/>
      <p:bldP spid="20" grpId="0"/>
      <p:bldP spid="21" grpId="0"/>
      <p:bldP spid="22" grpId="0"/>
      <p:bldP spid="30" grpId="0"/>
      <p:bldP spid="31"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1" y="1828800"/>
            <a:ext cx="12188825" cy="4267200"/>
            <a:chOff x="0" y="1828800"/>
            <a:chExt cx="12188825" cy="4267200"/>
          </a:xfrm>
        </p:grpSpPr>
        <p:sp>
          <p:nvSpPr>
            <p:cNvPr id="21" name="Rectangle 20"/>
            <p:cNvSpPr/>
            <p:nvPr/>
          </p:nvSpPr>
          <p:spPr bwMode="gray">
            <a:xfrm>
              <a:off x="0" y="1828800"/>
              <a:ext cx="12188825" cy="2978564"/>
            </a:xfrm>
            <a:prstGeom prst="rect">
              <a:avLst/>
            </a:prstGeom>
            <a:solidFill>
              <a:srgbClr val="404040"/>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lang="en-US"/>
            </a:p>
          </p:txBody>
        </p:sp>
        <p:pic>
          <p:nvPicPr>
            <p:cNvPr id="7" name="Picture 6" descr="Symantec_Slide14_described.ep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02325" y="2884807"/>
              <a:ext cx="1347107" cy="1458593"/>
            </a:xfrm>
            <a:prstGeom prst="rect">
              <a:avLst/>
            </a:prstGeom>
          </p:spPr>
        </p:pic>
        <p:sp>
          <p:nvSpPr>
            <p:cNvPr id="8" name="Content Placeholder 2"/>
            <p:cNvSpPr txBox="1">
              <a:spLocks/>
            </p:cNvSpPr>
            <p:nvPr/>
          </p:nvSpPr>
          <p:spPr bwMode="auto">
            <a:xfrm>
              <a:off x="2247942" y="4951413"/>
              <a:ext cx="3008270" cy="1144587"/>
            </a:xfrm>
            <a:prstGeom prst="rect">
              <a:avLst/>
            </a:prstGeom>
            <a:noFill/>
            <a:ln w="9525">
              <a:noFill/>
              <a:miter lim="800000"/>
              <a:headEnd/>
              <a:tailEnd/>
            </a:ln>
          </p:spPr>
          <p:txBody>
            <a:bodyPr lIns="91419" tIns="45710" rIns="91419" bIns="45710"/>
            <a:lstStyle>
              <a:lvl1pPr marL="233310" indent="-233310" algn="l" rtl="0" eaLnBrk="1" fontAlgn="base" hangingPunct="1">
                <a:lnSpc>
                  <a:spcPct val="90000"/>
                </a:lnSpc>
                <a:spcBef>
                  <a:spcPct val="0"/>
                </a:spcBef>
                <a:spcAft>
                  <a:spcPts val="1200"/>
                </a:spcAft>
                <a:buClr>
                  <a:schemeClr val="tx1"/>
                </a:buClr>
                <a:buChar char="•"/>
                <a:defRPr sz="2400">
                  <a:solidFill>
                    <a:schemeClr val="tx1"/>
                  </a:solidFill>
                  <a:latin typeface="+mn-lt"/>
                  <a:ea typeface="+mn-ea"/>
                  <a:cs typeface="+mn-cs"/>
                </a:defRPr>
              </a:lvl1pPr>
              <a:lvl2pPr marL="517525" indent="-233363" algn="l" rtl="0" eaLnBrk="1" fontAlgn="base" hangingPunct="1">
                <a:lnSpc>
                  <a:spcPct val="90000"/>
                </a:lnSpc>
                <a:spcBef>
                  <a:spcPct val="0"/>
                </a:spcBef>
                <a:spcAft>
                  <a:spcPts val="1000"/>
                </a:spcAft>
                <a:buClr>
                  <a:schemeClr val="tx1"/>
                </a:buClr>
                <a:buFont typeface="Arial" charset="0"/>
                <a:buChar char="–"/>
                <a:defRPr sz="2000">
                  <a:solidFill>
                    <a:schemeClr val="tx1"/>
                  </a:solidFill>
                  <a:latin typeface="+mn-lt"/>
                </a:defRPr>
              </a:lvl2pPr>
              <a:lvl3pPr marL="688975" indent="-171450" algn="l" rtl="0" eaLnBrk="1" fontAlgn="base" hangingPunct="1">
                <a:lnSpc>
                  <a:spcPct val="90000"/>
                </a:lnSpc>
                <a:spcBef>
                  <a:spcPct val="0"/>
                </a:spcBef>
                <a:spcAft>
                  <a:spcPts val="800"/>
                </a:spcAft>
                <a:buClr>
                  <a:schemeClr val="tx1"/>
                </a:buClr>
                <a:buChar char="•"/>
                <a:tabLst/>
                <a:defRPr sz="1600">
                  <a:solidFill>
                    <a:schemeClr val="tx1"/>
                  </a:solidFill>
                  <a:latin typeface="+mn-lt"/>
                </a:defRPr>
              </a:lvl3pPr>
              <a:lvl4pPr marL="854075" indent="-165100" algn="l" rtl="0" eaLnBrk="1" fontAlgn="base" hangingPunct="1">
                <a:lnSpc>
                  <a:spcPct val="90000"/>
                </a:lnSpc>
                <a:spcBef>
                  <a:spcPct val="0"/>
                </a:spcBef>
                <a:spcAft>
                  <a:spcPts val="600"/>
                </a:spcAft>
                <a:buClr>
                  <a:schemeClr val="tx1"/>
                </a:buClr>
                <a:buChar char="–"/>
                <a:defRPr sz="1400">
                  <a:solidFill>
                    <a:schemeClr val="tx1"/>
                  </a:solidFill>
                  <a:latin typeface="+mn-lt"/>
                </a:defRPr>
              </a:lvl4pPr>
              <a:lvl5pPr marL="974725" indent="-120650" algn="l" rtl="0" eaLnBrk="1" fontAlgn="base" hangingPunct="1">
                <a:lnSpc>
                  <a:spcPct val="90000"/>
                </a:lnSpc>
                <a:spcBef>
                  <a:spcPct val="0"/>
                </a:spcBef>
                <a:spcAft>
                  <a:spcPts val="600"/>
                </a:spcAft>
                <a:buClr>
                  <a:schemeClr val="tx1"/>
                </a:buClr>
                <a:buFont typeface="Arial" pitchFamily="34" charset="0"/>
                <a:buChar char="•"/>
                <a:defRPr sz="1200">
                  <a:solidFill>
                    <a:schemeClr val="tx1"/>
                  </a:solidFill>
                  <a:latin typeface="+mn-lt"/>
                </a:defRPr>
              </a:lvl5pPr>
              <a:lvl6pPr marL="2118832" indent="-228548" algn="l" rtl="0" eaLnBrk="1" fontAlgn="base" hangingPunct="1">
                <a:lnSpc>
                  <a:spcPct val="95000"/>
                </a:lnSpc>
                <a:spcBef>
                  <a:spcPct val="0"/>
                </a:spcBef>
                <a:spcAft>
                  <a:spcPct val="35000"/>
                </a:spcAft>
                <a:buClr>
                  <a:schemeClr val="bg2"/>
                </a:buClr>
                <a:buFont typeface="Arial" charset="0"/>
                <a:buChar char="◦"/>
                <a:defRPr sz="1200">
                  <a:solidFill>
                    <a:schemeClr val="tx1"/>
                  </a:solidFill>
                  <a:latin typeface="+mn-lt"/>
                </a:defRPr>
              </a:lvl6pPr>
              <a:lvl7pPr marL="2575927" indent="-228548" algn="l" rtl="0" eaLnBrk="1" fontAlgn="base" hangingPunct="1">
                <a:lnSpc>
                  <a:spcPct val="95000"/>
                </a:lnSpc>
                <a:spcBef>
                  <a:spcPct val="0"/>
                </a:spcBef>
                <a:spcAft>
                  <a:spcPct val="35000"/>
                </a:spcAft>
                <a:buClr>
                  <a:schemeClr val="bg2"/>
                </a:buClr>
                <a:buFont typeface="Arial" charset="0"/>
                <a:buChar char="◦"/>
                <a:defRPr sz="1200">
                  <a:solidFill>
                    <a:schemeClr val="tx1"/>
                  </a:solidFill>
                  <a:latin typeface="+mn-lt"/>
                </a:defRPr>
              </a:lvl7pPr>
              <a:lvl8pPr marL="3033024" indent="-228548" algn="l" rtl="0" eaLnBrk="1" fontAlgn="base" hangingPunct="1">
                <a:lnSpc>
                  <a:spcPct val="95000"/>
                </a:lnSpc>
                <a:spcBef>
                  <a:spcPct val="0"/>
                </a:spcBef>
                <a:spcAft>
                  <a:spcPct val="35000"/>
                </a:spcAft>
                <a:buClr>
                  <a:schemeClr val="bg2"/>
                </a:buClr>
                <a:buFont typeface="Arial" charset="0"/>
                <a:buChar char="◦"/>
                <a:defRPr sz="1200">
                  <a:solidFill>
                    <a:schemeClr val="tx1"/>
                  </a:solidFill>
                  <a:latin typeface="+mn-lt"/>
                </a:defRPr>
              </a:lvl8pPr>
              <a:lvl9pPr marL="3490120" indent="-228548" algn="l" rtl="0" eaLnBrk="1" fontAlgn="base" hangingPunct="1">
                <a:lnSpc>
                  <a:spcPct val="95000"/>
                </a:lnSpc>
                <a:spcBef>
                  <a:spcPct val="0"/>
                </a:spcBef>
                <a:spcAft>
                  <a:spcPct val="35000"/>
                </a:spcAft>
                <a:buClr>
                  <a:schemeClr val="bg2"/>
                </a:buClr>
                <a:buFont typeface="Arial" charset="0"/>
                <a:buChar char="◦"/>
                <a:defRPr sz="1200">
                  <a:solidFill>
                    <a:schemeClr val="tx1"/>
                  </a:solidFill>
                  <a:latin typeface="+mn-lt"/>
                </a:defRPr>
              </a:lvl9pPr>
            </a:lstStyle>
            <a:p>
              <a:pPr marL="0" indent="0" algn="ctr">
                <a:lnSpc>
                  <a:spcPct val="80000"/>
                </a:lnSpc>
                <a:buClr>
                  <a:sysClr val="windowText" lastClr="000000"/>
                </a:buClr>
                <a:buNone/>
                <a:defRPr/>
              </a:pPr>
              <a:r>
                <a:rPr lang="en-US" sz="1800" b="1" kern="0" dirty="0" smtClean="0">
                  <a:solidFill>
                    <a:srgbClr val="404040"/>
                  </a:solidFill>
                  <a:cs typeface="Calibri Light"/>
                </a:rPr>
                <a:t>DESCRIBED DATA</a:t>
              </a:r>
            </a:p>
            <a:p>
              <a:pPr marL="0" indent="0" algn="ctr">
                <a:lnSpc>
                  <a:spcPct val="80000"/>
                </a:lnSpc>
                <a:buClr>
                  <a:sysClr val="windowText" lastClr="000000"/>
                </a:buClr>
                <a:buNone/>
                <a:defRPr/>
              </a:pPr>
              <a:r>
                <a:rPr lang="en-US" sz="1800" kern="0" dirty="0" smtClean="0">
                  <a:solidFill>
                    <a:srgbClr val="404040"/>
                  </a:solidFill>
                  <a:latin typeface="Calibri Light"/>
                  <a:cs typeface="Calibri Light"/>
                </a:rPr>
                <a:t>Non-</a:t>
              </a:r>
              <a:r>
                <a:rPr lang="en-US" sz="1800" kern="0" dirty="0" err="1" smtClean="0">
                  <a:solidFill>
                    <a:srgbClr val="404040"/>
                  </a:solidFill>
                  <a:latin typeface="Calibri Light"/>
                  <a:cs typeface="Calibri Light"/>
                </a:rPr>
                <a:t>indexable</a:t>
              </a:r>
              <a:r>
                <a:rPr lang="en-US" sz="1800" kern="0" dirty="0">
                  <a:solidFill>
                    <a:srgbClr val="404040"/>
                  </a:solidFill>
                  <a:latin typeface="Calibri Light"/>
                  <a:cs typeface="Calibri Light"/>
                </a:rPr>
                <a:t> </a:t>
              </a:r>
              <a:r>
                <a:rPr lang="en-US" sz="1800" kern="0" dirty="0" smtClean="0">
                  <a:solidFill>
                    <a:srgbClr val="404040"/>
                  </a:solidFill>
                  <a:latin typeface="Calibri Light"/>
                  <a:cs typeface="Calibri Light"/>
                </a:rPr>
                <a:t>data</a:t>
              </a:r>
            </a:p>
            <a:p>
              <a:pPr marL="0" indent="0" algn="ctr">
                <a:lnSpc>
                  <a:spcPct val="80000"/>
                </a:lnSpc>
                <a:buClr>
                  <a:sysClr val="windowText" lastClr="000000"/>
                </a:buClr>
                <a:buNone/>
                <a:defRPr/>
              </a:pPr>
              <a:r>
                <a:rPr lang="en-US" sz="1800" kern="0" dirty="0" smtClean="0">
                  <a:solidFill>
                    <a:srgbClr val="404040"/>
                  </a:solidFill>
                  <a:latin typeface="Calibri Light"/>
                  <a:cs typeface="Calibri Light"/>
                </a:rPr>
                <a:t>Lexicons</a:t>
              </a:r>
            </a:p>
            <a:p>
              <a:pPr marL="0" indent="0" algn="ctr">
                <a:lnSpc>
                  <a:spcPct val="80000"/>
                </a:lnSpc>
                <a:buClr>
                  <a:sysClr val="windowText" lastClr="000000"/>
                </a:buClr>
                <a:buNone/>
                <a:defRPr/>
              </a:pPr>
              <a:r>
                <a:rPr lang="en-US" sz="1800" kern="0" dirty="0" smtClean="0">
                  <a:solidFill>
                    <a:srgbClr val="404040"/>
                  </a:solidFill>
                  <a:latin typeface="Calibri Light"/>
                  <a:cs typeface="Calibri Light"/>
                </a:rPr>
                <a:t>Data Identifiers</a:t>
              </a:r>
            </a:p>
          </p:txBody>
        </p:sp>
        <p:sp>
          <p:nvSpPr>
            <p:cNvPr id="9" name="Content Placeholder 2"/>
            <p:cNvSpPr txBox="1">
              <a:spLocks/>
            </p:cNvSpPr>
            <p:nvPr/>
          </p:nvSpPr>
          <p:spPr bwMode="auto">
            <a:xfrm>
              <a:off x="1692184" y="1981200"/>
              <a:ext cx="3945028" cy="714509"/>
            </a:xfrm>
            <a:prstGeom prst="rect">
              <a:avLst/>
            </a:prstGeom>
            <a:noFill/>
            <a:ln>
              <a:noFill/>
            </a:ln>
            <a:extLst/>
          </p:spPr>
          <p:txBody>
            <a:bodyPr lIns="91419" tIns="45710" rIns="91419" bIns="45710"/>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lnSpc>
                  <a:spcPct val="90000"/>
                </a:lnSpc>
                <a:spcAft>
                  <a:spcPts val="1200"/>
                </a:spcAft>
                <a:buClr>
                  <a:schemeClr val="tx1"/>
                </a:buClr>
              </a:pPr>
              <a:r>
                <a:rPr lang="en-US" sz="2800" b="1" dirty="0" smtClean="0">
                  <a:solidFill>
                    <a:srgbClr val="EFA62F"/>
                  </a:solidFill>
                  <a:latin typeface="Calibri Light"/>
                  <a:cs typeface="Calibri Light"/>
                </a:rPr>
                <a:t>Described Content Matching</a:t>
              </a:r>
              <a:endParaRPr lang="en-US" sz="2800" b="1" dirty="0">
                <a:solidFill>
                  <a:srgbClr val="EFA62F"/>
                </a:solidFill>
                <a:latin typeface="Calibri Light"/>
                <a:cs typeface="Calibri Light"/>
              </a:endParaRPr>
            </a:p>
          </p:txBody>
        </p:sp>
        <p:pic>
          <p:nvPicPr>
            <p:cNvPr id="12" name="Picture 11" descr="Symantec_Slide14_exact.eps"/>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28725" y="2993632"/>
              <a:ext cx="1318487" cy="1210541"/>
            </a:xfrm>
            <a:prstGeom prst="rect">
              <a:avLst/>
            </a:prstGeom>
          </p:spPr>
        </p:pic>
        <p:sp>
          <p:nvSpPr>
            <p:cNvPr id="13" name="Content Placeholder 2"/>
            <p:cNvSpPr txBox="1">
              <a:spLocks/>
            </p:cNvSpPr>
            <p:nvPr/>
          </p:nvSpPr>
          <p:spPr bwMode="auto">
            <a:xfrm>
              <a:off x="6551612" y="4951413"/>
              <a:ext cx="4267200" cy="1144587"/>
            </a:xfrm>
            <a:prstGeom prst="rect">
              <a:avLst/>
            </a:prstGeom>
            <a:noFill/>
            <a:ln w="9525">
              <a:noFill/>
              <a:miter lim="800000"/>
              <a:headEnd/>
              <a:tailEnd/>
            </a:ln>
          </p:spPr>
          <p:txBody>
            <a:bodyPr lIns="91419" tIns="45710" rIns="91419" bIns="45710"/>
            <a:lstStyle>
              <a:lvl1pPr marL="233310" indent="-233310" algn="l" rtl="0" eaLnBrk="1" fontAlgn="base" hangingPunct="1">
                <a:lnSpc>
                  <a:spcPct val="90000"/>
                </a:lnSpc>
                <a:spcBef>
                  <a:spcPct val="0"/>
                </a:spcBef>
                <a:spcAft>
                  <a:spcPts val="1200"/>
                </a:spcAft>
                <a:buClr>
                  <a:schemeClr val="tx1"/>
                </a:buClr>
                <a:buChar char="•"/>
                <a:defRPr sz="2400">
                  <a:solidFill>
                    <a:schemeClr val="tx1"/>
                  </a:solidFill>
                  <a:latin typeface="+mn-lt"/>
                  <a:ea typeface="+mn-ea"/>
                  <a:cs typeface="+mn-cs"/>
                </a:defRPr>
              </a:lvl1pPr>
              <a:lvl2pPr marL="517525" indent="-233363" algn="l" rtl="0" eaLnBrk="1" fontAlgn="base" hangingPunct="1">
                <a:lnSpc>
                  <a:spcPct val="90000"/>
                </a:lnSpc>
                <a:spcBef>
                  <a:spcPct val="0"/>
                </a:spcBef>
                <a:spcAft>
                  <a:spcPts val="1000"/>
                </a:spcAft>
                <a:buClr>
                  <a:schemeClr val="tx1"/>
                </a:buClr>
                <a:buFont typeface="Arial" charset="0"/>
                <a:buChar char="–"/>
                <a:defRPr sz="2000">
                  <a:solidFill>
                    <a:schemeClr val="tx1"/>
                  </a:solidFill>
                  <a:latin typeface="+mn-lt"/>
                </a:defRPr>
              </a:lvl2pPr>
              <a:lvl3pPr marL="688975" indent="-171450" algn="l" rtl="0" eaLnBrk="1" fontAlgn="base" hangingPunct="1">
                <a:lnSpc>
                  <a:spcPct val="90000"/>
                </a:lnSpc>
                <a:spcBef>
                  <a:spcPct val="0"/>
                </a:spcBef>
                <a:spcAft>
                  <a:spcPts val="800"/>
                </a:spcAft>
                <a:buClr>
                  <a:schemeClr val="tx1"/>
                </a:buClr>
                <a:buChar char="•"/>
                <a:tabLst/>
                <a:defRPr sz="1600">
                  <a:solidFill>
                    <a:schemeClr val="tx1"/>
                  </a:solidFill>
                  <a:latin typeface="+mn-lt"/>
                </a:defRPr>
              </a:lvl3pPr>
              <a:lvl4pPr marL="854075" indent="-165100" algn="l" rtl="0" eaLnBrk="1" fontAlgn="base" hangingPunct="1">
                <a:lnSpc>
                  <a:spcPct val="90000"/>
                </a:lnSpc>
                <a:spcBef>
                  <a:spcPct val="0"/>
                </a:spcBef>
                <a:spcAft>
                  <a:spcPts val="600"/>
                </a:spcAft>
                <a:buClr>
                  <a:schemeClr val="tx1"/>
                </a:buClr>
                <a:buChar char="–"/>
                <a:defRPr sz="1400">
                  <a:solidFill>
                    <a:schemeClr val="tx1"/>
                  </a:solidFill>
                  <a:latin typeface="+mn-lt"/>
                </a:defRPr>
              </a:lvl4pPr>
              <a:lvl5pPr marL="974725" indent="-120650" algn="l" rtl="0" eaLnBrk="1" fontAlgn="base" hangingPunct="1">
                <a:lnSpc>
                  <a:spcPct val="90000"/>
                </a:lnSpc>
                <a:spcBef>
                  <a:spcPct val="0"/>
                </a:spcBef>
                <a:spcAft>
                  <a:spcPts val="600"/>
                </a:spcAft>
                <a:buClr>
                  <a:schemeClr val="tx1"/>
                </a:buClr>
                <a:buFont typeface="Arial" pitchFamily="34" charset="0"/>
                <a:buChar char="•"/>
                <a:defRPr sz="1200">
                  <a:solidFill>
                    <a:schemeClr val="tx1"/>
                  </a:solidFill>
                  <a:latin typeface="+mn-lt"/>
                </a:defRPr>
              </a:lvl5pPr>
              <a:lvl6pPr marL="2118832" indent="-228548" algn="l" rtl="0" eaLnBrk="1" fontAlgn="base" hangingPunct="1">
                <a:lnSpc>
                  <a:spcPct val="95000"/>
                </a:lnSpc>
                <a:spcBef>
                  <a:spcPct val="0"/>
                </a:spcBef>
                <a:spcAft>
                  <a:spcPct val="35000"/>
                </a:spcAft>
                <a:buClr>
                  <a:schemeClr val="bg2"/>
                </a:buClr>
                <a:buFont typeface="Arial" charset="0"/>
                <a:buChar char="◦"/>
                <a:defRPr sz="1200">
                  <a:solidFill>
                    <a:schemeClr val="tx1"/>
                  </a:solidFill>
                  <a:latin typeface="+mn-lt"/>
                </a:defRPr>
              </a:lvl6pPr>
              <a:lvl7pPr marL="2575927" indent="-228548" algn="l" rtl="0" eaLnBrk="1" fontAlgn="base" hangingPunct="1">
                <a:lnSpc>
                  <a:spcPct val="95000"/>
                </a:lnSpc>
                <a:spcBef>
                  <a:spcPct val="0"/>
                </a:spcBef>
                <a:spcAft>
                  <a:spcPct val="35000"/>
                </a:spcAft>
                <a:buClr>
                  <a:schemeClr val="bg2"/>
                </a:buClr>
                <a:buFont typeface="Arial" charset="0"/>
                <a:buChar char="◦"/>
                <a:defRPr sz="1200">
                  <a:solidFill>
                    <a:schemeClr val="tx1"/>
                  </a:solidFill>
                  <a:latin typeface="+mn-lt"/>
                </a:defRPr>
              </a:lvl7pPr>
              <a:lvl8pPr marL="3033024" indent="-228548" algn="l" rtl="0" eaLnBrk="1" fontAlgn="base" hangingPunct="1">
                <a:lnSpc>
                  <a:spcPct val="95000"/>
                </a:lnSpc>
                <a:spcBef>
                  <a:spcPct val="0"/>
                </a:spcBef>
                <a:spcAft>
                  <a:spcPct val="35000"/>
                </a:spcAft>
                <a:buClr>
                  <a:schemeClr val="bg2"/>
                </a:buClr>
                <a:buFont typeface="Arial" charset="0"/>
                <a:buChar char="◦"/>
                <a:defRPr sz="1200">
                  <a:solidFill>
                    <a:schemeClr val="tx1"/>
                  </a:solidFill>
                  <a:latin typeface="+mn-lt"/>
                </a:defRPr>
              </a:lvl8pPr>
              <a:lvl9pPr marL="3490120" indent="-228548" algn="l" rtl="0" eaLnBrk="1" fontAlgn="base" hangingPunct="1">
                <a:lnSpc>
                  <a:spcPct val="95000"/>
                </a:lnSpc>
                <a:spcBef>
                  <a:spcPct val="0"/>
                </a:spcBef>
                <a:spcAft>
                  <a:spcPct val="35000"/>
                </a:spcAft>
                <a:buClr>
                  <a:schemeClr val="bg2"/>
                </a:buClr>
                <a:buFont typeface="Arial" charset="0"/>
                <a:buChar char="◦"/>
                <a:defRPr sz="1200">
                  <a:solidFill>
                    <a:schemeClr val="tx1"/>
                  </a:solidFill>
                  <a:latin typeface="+mn-lt"/>
                </a:defRPr>
              </a:lvl9pPr>
            </a:lstStyle>
            <a:p>
              <a:pPr marL="0" indent="0" algn="ctr">
                <a:lnSpc>
                  <a:spcPct val="80000"/>
                </a:lnSpc>
                <a:buClr>
                  <a:sysClr val="windowText" lastClr="000000"/>
                </a:buClr>
                <a:buNone/>
                <a:defRPr/>
              </a:pPr>
              <a:r>
                <a:rPr lang="en-US" sz="1800" b="1" kern="0" dirty="0" smtClean="0">
                  <a:solidFill>
                    <a:srgbClr val="404040"/>
                  </a:solidFill>
                  <a:cs typeface="Calibri Light"/>
                </a:rPr>
                <a:t>STRUCTURED DATA  </a:t>
              </a:r>
              <a:endParaRPr lang="en-US" sz="1800" b="1" kern="0" dirty="0">
                <a:solidFill>
                  <a:srgbClr val="404040"/>
                </a:solidFill>
                <a:cs typeface="Calibri Light"/>
              </a:endParaRPr>
            </a:p>
            <a:p>
              <a:pPr marL="0" indent="0" algn="ctr">
                <a:lnSpc>
                  <a:spcPct val="80000"/>
                </a:lnSpc>
                <a:buClr>
                  <a:sysClr val="windowText" lastClr="000000"/>
                </a:buClr>
                <a:buNone/>
                <a:defRPr/>
              </a:pPr>
              <a:r>
                <a:rPr lang="en-US" sz="1800" kern="0" dirty="0" smtClean="0">
                  <a:solidFill>
                    <a:srgbClr val="404040"/>
                  </a:solidFill>
                  <a:latin typeface="Calibri Light"/>
                  <a:cs typeface="Calibri Light"/>
                </a:rPr>
                <a:t>Credit card, Government IDs, Pricing</a:t>
              </a:r>
            </a:p>
            <a:p>
              <a:pPr marL="0" indent="0" algn="ctr">
                <a:lnSpc>
                  <a:spcPct val="80000"/>
                </a:lnSpc>
                <a:buClr>
                  <a:sysClr val="windowText" lastClr="000000"/>
                </a:buClr>
                <a:buNone/>
                <a:defRPr/>
              </a:pPr>
              <a:r>
                <a:rPr lang="en-US" sz="1800" kern="0" dirty="0" smtClean="0">
                  <a:solidFill>
                    <a:srgbClr val="404040"/>
                  </a:solidFill>
                  <a:latin typeface="Calibri Light"/>
                  <a:cs typeface="Calibri Light"/>
                </a:rPr>
                <a:t>Partial </a:t>
              </a:r>
              <a:r>
                <a:rPr lang="en-US" sz="1800" kern="0" dirty="0">
                  <a:solidFill>
                    <a:srgbClr val="404040"/>
                  </a:solidFill>
                  <a:latin typeface="Calibri Light"/>
                  <a:cs typeface="Calibri Light"/>
                </a:rPr>
                <a:t>row </a:t>
              </a:r>
              <a:r>
                <a:rPr lang="en-US" sz="1800" kern="0" dirty="0" smtClean="0">
                  <a:solidFill>
                    <a:srgbClr val="404040"/>
                  </a:solidFill>
                  <a:latin typeface="Calibri Light"/>
                  <a:cs typeface="Calibri Light"/>
                </a:rPr>
                <a:t>matching</a:t>
              </a:r>
              <a:endParaRPr lang="en-US" sz="1800" kern="0" dirty="0">
                <a:solidFill>
                  <a:srgbClr val="404040"/>
                </a:solidFill>
                <a:latin typeface="Calibri Light"/>
                <a:cs typeface="Calibri Light"/>
              </a:endParaRPr>
            </a:p>
            <a:p>
              <a:pPr marL="0" indent="0" algn="ctr">
                <a:lnSpc>
                  <a:spcPct val="80000"/>
                </a:lnSpc>
                <a:buClr>
                  <a:sysClr val="windowText" lastClr="000000"/>
                </a:buClr>
                <a:buNone/>
                <a:defRPr/>
              </a:pPr>
              <a:r>
                <a:rPr lang="en-US" sz="1800" kern="0" dirty="0" smtClean="0">
                  <a:solidFill>
                    <a:srgbClr val="404040"/>
                  </a:solidFill>
                  <a:latin typeface="Calibri Light"/>
                  <a:cs typeface="Calibri Light"/>
                </a:rPr>
                <a:t>Near </a:t>
              </a:r>
              <a:r>
                <a:rPr lang="en-US" sz="1800" kern="0" dirty="0">
                  <a:solidFill>
                    <a:srgbClr val="404040"/>
                  </a:solidFill>
                  <a:latin typeface="Calibri Light"/>
                  <a:cs typeface="Calibri Light"/>
                </a:rPr>
                <a:t>perfect accuracy</a:t>
              </a:r>
            </a:p>
          </p:txBody>
        </p:sp>
        <p:sp>
          <p:nvSpPr>
            <p:cNvPr id="14" name="Content Placeholder 2"/>
            <p:cNvSpPr txBox="1">
              <a:spLocks/>
            </p:cNvSpPr>
            <p:nvPr/>
          </p:nvSpPr>
          <p:spPr bwMode="auto">
            <a:xfrm>
              <a:off x="7466010" y="1981200"/>
              <a:ext cx="2438402" cy="714509"/>
            </a:xfrm>
            <a:prstGeom prst="rect">
              <a:avLst/>
            </a:prstGeom>
            <a:noFill/>
            <a:ln w="9525">
              <a:noFill/>
              <a:miter lim="800000"/>
              <a:headEnd/>
              <a:tailEnd/>
            </a:ln>
          </p:spPr>
          <p:txBody>
            <a:bodyPr lIns="91419" tIns="45710" rIns="91419" bIns="45710"/>
            <a:lstStyle>
              <a:lvl1pPr marL="233310" indent="-233310" algn="l" rtl="0" eaLnBrk="1" fontAlgn="base" hangingPunct="1">
                <a:lnSpc>
                  <a:spcPct val="90000"/>
                </a:lnSpc>
                <a:spcBef>
                  <a:spcPct val="0"/>
                </a:spcBef>
                <a:spcAft>
                  <a:spcPts val="1200"/>
                </a:spcAft>
                <a:buClr>
                  <a:schemeClr val="tx1"/>
                </a:buClr>
                <a:buChar char="•"/>
                <a:defRPr sz="2400">
                  <a:solidFill>
                    <a:schemeClr val="tx1"/>
                  </a:solidFill>
                  <a:latin typeface="+mn-lt"/>
                  <a:ea typeface="+mn-ea"/>
                  <a:cs typeface="+mn-cs"/>
                </a:defRPr>
              </a:lvl1pPr>
              <a:lvl2pPr marL="517525" indent="-233363" algn="l" rtl="0" eaLnBrk="1" fontAlgn="base" hangingPunct="1">
                <a:lnSpc>
                  <a:spcPct val="90000"/>
                </a:lnSpc>
                <a:spcBef>
                  <a:spcPct val="0"/>
                </a:spcBef>
                <a:spcAft>
                  <a:spcPts val="1000"/>
                </a:spcAft>
                <a:buClr>
                  <a:schemeClr val="tx1"/>
                </a:buClr>
                <a:buFont typeface="Arial" charset="0"/>
                <a:buChar char="–"/>
                <a:defRPr sz="2000">
                  <a:solidFill>
                    <a:schemeClr val="tx1"/>
                  </a:solidFill>
                  <a:latin typeface="+mn-lt"/>
                </a:defRPr>
              </a:lvl2pPr>
              <a:lvl3pPr marL="688975" indent="-171450" algn="l" rtl="0" eaLnBrk="1" fontAlgn="base" hangingPunct="1">
                <a:lnSpc>
                  <a:spcPct val="90000"/>
                </a:lnSpc>
                <a:spcBef>
                  <a:spcPct val="0"/>
                </a:spcBef>
                <a:spcAft>
                  <a:spcPts val="800"/>
                </a:spcAft>
                <a:buClr>
                  <a:schemeClr val="tx1"/>
                </a:buClr>
                <a:buChar char="•"/>
                <a:tabLst/>
                <a:defRPr sz="1600">
                  <a:solidFill>
                    <a:schemeClr val="tx1"/>
                  </a:solidFill>
                  <a:latin typeface="+mn-lt"/>
                </a:defRPr>
              </a:lvl3pPr>
              <a:lvl4pPr marL="854075" indent="-165100" algn="l" rtl="0" eaLnBrk="1" fontAlgn="base" hangingPunct="1">
                <a:lnSpc>
                  <a:spcPct val="90000"/>
                </a:lnSpc>
                <a:spcBef>
                  <a:spcPct val="0"/>
                </a:spcBef>
                <a:spcAft>
                  <a:spcPts val="600"/>
                </a:spcAft>
                <a:buClr>
                  <a:schemeClr val="tx1"/>
                </a:buClr>
                <a:buChar char="–"/>
                <a:defRPr sz="1400">
                  <a:solidFill>
                    <a:schemeClr val="tx1"/>
                  </a:solidFill>
                  <a:latin typeface="+mn-lt"/>
                </a:defRPr>
              </a:lvl4pPr>
              <a:lvl5pPr marL="974725" indent="-120650" algn="l" rtl="0" eaLnBrk="1" fontAlgn="base" hangingPunct="1">
                <a:lnSpc>
                  <a:spcPct val="90000"/>
                </a:lnSpc>
                <a:spcBef>
                  <a:spcPct val="0"/>
                </a:spcBef>
                <a:spcAft>
                  <a:spcPts val="600"/>
                </a:spcAft>
                <a:buClr>
                  <a:schemeClr val="tx1"/>
                </a:buClr>
                <a:buFont typeface="Arial" pitchFamily="34" charset="0"/>
                <a:buChar char="•"/>
                <a:defRPr sz="1200">
                  <a:solidFill>
                    <a:schemeClr val="tx1"/>
                  </a:solidFill>
                  <a:latin typeface="+mn-lt"/>
                </a:defRPr>
              </a:lvl5pPr>
              <a:lvl6pPr marL="2118832" indent="-228548" algn="l" rtl="0" eaLnBrk="1" fontAlgn="base" hangingPunct="1">
                <a:lnSpc>
                  <a:spcPct val="95000"/>
                </a:lnSpc>
                <a:spcBef>
                  <a:spcPct val="0"/>
                </a:spcBef>
                <a:spcAft>
                  <a:spcPct val="35000"/>
                </a:spcAft>
                <a:buClr>
                  <a:schemeClr val="bg2"/>
                </a:buClr>
                <a:buFont typeface="Arial" charset="0"/>
                <a:buChar char="◦"/>
                <a:defRPr sz="1200">
                  <a:solidFill>
                    <a:schemeClr val="tx1"/>
                  </a:solidFill>
                  <a:latin typeface="+mn-lt"/>
                </a:defRPr>
              </a:lvl6pPr>
              <a:lvl7pPr marL="2575927" indent="-228548" algn="l" rtl="0" eaLnBrk="1" fontAlgn="base" hangingPunct="1">
                <a:lnSpc>
                  <a:spcPct val="95000"/>
                </a:lnSpc>
                <a:spcBef>
                  <a:spcPct val="0"/>
                </a:spcBef>
                <a:spcAft>
                  <a:spcPct val="35000"/>
                </a:spcAft>
                <a:buClr>
                  <a:schemeClr val="bg2"/>
                </a:buClr>
                <a:buFont typeface="Arial" charset="0"/>
                <a:buChar char="◦"/>
                <a:defRPr sz="1200">
                  <a:solidFill>
                    <a:schemeClr val="tx1"/>
                  </a:solidFill>
                  <a:latin typeface="+mn-lt"/>
                </a:defRPr>
              </a:lvl7pPr>
              <a:lvl8pPr marL="3033024" indent="-228548" algn="l" rtl="0" eaLnBrk="1" fontAlgn="base" hangingPunct="1">
                <a:lnSpc>
                  <a:spcPct val="95000"/>
                </a:lnSpc>
                <a:spcBef>
                  <a:spcPct val="0"/>
                </a:spcBef>
                <a:spcAft>
                  <a:spcPct val="35000"/>
                </a:spcAft>
                <a:buClr>
                  <a:schemeClr val="bg2"/>
                </a:buClr>
                <a:buFont typeface="Arial" charset="0"/>
                <a:buChar char="◦"/>
                <a:defRPr sz="1200">
                  <a:solidFill>
                    <a:schemeClr val="tx1"/>
                  </a:solidFill>
                  <a:latin typeface="+mn-lt"/>
                </a:defRPr>
              </a:lvl8pPr>
              <a:lvl9pPr marL="3490120" indent="-228548" algn="l" rtl="0" eaLnBrk="1" fontAlgn="base" hangingPunct="1">
                <a:lnSpc>
                  <a:spcPct val="95000"/>
                </a:lnSpc>
                <a:spcBef>
                  <a:spcPct val="0"/>
                </a:spcBef>
                <a:spcAft>
                  <a:spcPct val="35000"/>
                </a:spcAft>
                <a:buClr>
                  <a:schemeClr val="bg2"/>
                </a:buClr>
                <a:buFont typeface="Arial" charset="0"/>
                <a:buChar char="◦"/>
                <a:defRPr sz="1200">
                  <a:solidFill>
                    <a:schemeClr val="tx1"/>
                  </a:solidFill>
                  <a:latin typeface="+mn-lt"/>
                </a:defRPr>
              </a:lvl9pPr>
            </a:lstStyle>
            <a:p>
              <a:pPr marL="0" indent="0" algn="ctr">
                <a:buFontTx/>
                <a:buNone/>
                <a:defRPr/>
              </a:pPr>
              <a:r>
                <a:rPr lang="en-US" sz="2800" b="1" dirty="0" smtClean="0">
                  <a:solidFill>
                    <a:srgbClr val="EFA62F"/>
                  </a:solidFill>
                  <a:latin typeface="Calibri Light"/>
                  <a:cs typeface="Calibri Light"/>
                </a:rPr>
                <a:t>Exact Data Matching</a:t>
              </a:r>
            </a:p>
          </p:txBody>
        </p:sp>
      </p:grpSp>
      <p:sp>
        <p:nvSpPr>
          <p:cNvPr id="15" name="TextBox 14"/>
          <p:cNvSpPr txBox="1"/>
          <p:nvPr/>
        </p:nvSpPr>
        <p:spPr>
          <a:xfrm>
            <a:off x="455613" y="304800"/>
            <a:ext cx="9525000" cy="943848"/>
          </a:xfrm>
          <a:prstGeom prst="rect">
            <a:avLst/>
          </a:prstGeom>
          <a:noFill/>
        </p:spPr>
        <p:txBody>
          <a:bodyPr wrap="square" lIns="91440" tIns="45720" rIns="91440" bIns="45720" rtlCol="0" anchor="t" anchorCtr="0">
            <a:spAutoFit/>
          </a:bodyPr>
          <a:lstStyle/>
          <a:p>
            <a:pPr defTabSz="913068" fontAlgn="base">
              <a:lnSpc>
                <a:spcPct val="80000"/>
              </a:lnSpc>
              <a:spcBef>
                <a:spcPct val="0"/>
              </a:spcBef>
              <a:spcAft>
                <a:spcPct val="0"/>
              </a:spcAft>
            </a:pPr>
            <a:r>
              <a:rPr lang="en-US" sz="4000" b="1" dirty="0" smtClean="0">
                <a:solidFill>
                  <a:srgbClr val="404040"/>
                </a:solidFill>
                <a:latin typeface="Calibri Light"/>
                <a:ea typeface="Calibri"/>
                <a:cs typeface="Calibri Light"/>
              </a:rPr>
              <a:t>Catch More Regulated Data</a:t>
            </a:r>
          </a:p>
          <a:p>
            <a:pPr defTabSz="913068" fontAlgn="base">
              <a:lnSpc>
                <a:spcPct val="80000"/>
              </a:lnSpc>
              <a:spcBef>
                <a:spcPct val="0"/>
              </a:spcBef>
              <a:spcAft>
                <a:spcPct val="0"/>
              </a:spcAft>
            </a:pPr>
            <a:r>
              <a:rPr lang="en-US" sz="2800" dirty="0" smtClean="0">
                <a:solidFill>
                  <a:srgbClr val="404040"/>
                </a:solidFill>
                <a:latin typeface="Calibri Light"/>
                <a:ea typeface="Calibri"/>
                <a:cs typeface="Calibri Light"/>
              </a:rPr>
              <a:t>With the most advanced detection technologies</a:t>
            </a:r>
            <a:endParaRPr lang="en-US" sz="2800" dirty="0">
              <a:solidFill>
                <a:srgbClr val="404040"/>
              </a:solidFill>
              <a:latin typeface="Calibri Light"/>
              <a:ea typeface="Calibri"/>
              <a:cs typeface="Calibri Light"/>
            </a:endParaRPr>
          </a:p>
        </p:txBody>
      </p:sp>
      <p:cxnSp>
        <p:nvCxnSpPr>
          <p:cNvPr id="16" name="Straight Connector 15"/>
          <p:cNvCxnSpPr/>
          <p:nvPr/>
        </p:nvCxnSpPr>
        <p:spPr>
          <a:xfrm>
            <a:off x="531813" y="1295400"/>
            <a:ext cx="2438400" cy="0"/>
          </a:xfrm>
          <a:prstGeom prst="line">
            <a:avLst/>
          </a:prstGeom>
          <a:ln w="19050">
            <a:solidFill>
              <a:srgbClr val="FDBA30"/>
            </a:solidFill>
            <a:miter lim="800000"/>
          </a:ln>
        </p:spPr>
        <p:style>
          <a:lnRef idx="1">
            <a:schemeClr val="accent1"/>
          </a:lnRef>
          <a:fillRef idx="0">
            <a:schemeClr val="accent1"/>
          </a:fillRef>
          <a:effectRef idx="0">
            <a:schemeClr val="accent1"/>
          </a:effectRef>
          <a:fontRef idx="minor">
            <a:schemeClr val="tx1"/>
          </a:fontRef>
        </p:style>
      </p:cxnSp>
      <p:sp>
        <p:nvSpPr>
          <p:cNvPr id="3" name="Footer Placeholder 2"/>
          <p:cNvSpPr>
            <a:spLocks noGrp="1"/>
          </p:cNvSpPr>
          <p:nvPr>
            <p:ph type="ftr" sz="quarter" idx="11"/>
          </p:nvPr>
        </p:nvSpPr>
        <p:spPr/>
        <p:txBody>
          <a:bodyPr/>
          <a:lstStyle/>
          <a:p>
            <a:r>
              <a:rPr lang="en-US" smtClean="0"/>
              <a:t>Symantec Confidential - NDA required</a:t>
            </a:r>
            <a:endParaRPr lang="en-US" dirty="0"/>
          </a:p>
        </p:txBody>
      </p:sp>
    </p:spTree>
    <p:extLst>
      <p:ext uri="{BB962C8B-B14F-4D97-AF65-F5344CB8AC3E}">
        <p14:creationId xmlns:p14="http://schemas.microsoft.com/office/powerpoint/2010/main" val="10005497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p:cNvSpPr/>
          <p:nvPr/>
        </p:nvSpPr>
        <p:spPr bwMode="gray">
          <a:xfrm>
            <a:off x="0" y="1828800"/>
            <a:ext cx="12038012" cy="2743200"/>
          </a:xfrm>
          <a:prstGeom prst="rect">
            <a:avLst/>
          </a:prstGeom>
          <a:solidFill>
            <a:schemeClr val="tx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lang="en-US"/>
          </a:p>
        </p:txBody>
      </p:sp>
      <p:pic>
        <p:nvPicPr>
          <p:cNvPr id="28" name="Picture 2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116" y="1911900"/>
            <a:ext cx="11916696" cy="2742928"/>
          </a:xfrm>
          <a:prstGeom prst="rect">
            <a:avLst/>
          </a:prstGeom>
        </p:spPr>
      </p:pic>
      <p:pic>
        <p:nvPicPr>
          <p:cNvPr id="18" name="Picture 1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116" y="1911899"/>
            <a:ext cx="11916696" cy="2742928"/>
          </a:xfrm>
          <a:prstGeom prst="rect">
            <a:avLst/>
          </a:prstGeom>
        </p:spPr>
      </p:pic>
      <p:sp>
        <p:nvSpPr>
          <p:cNvPr id="29" name="Rectangle 28"/>
          <p:cNvSpPr/>
          <p:nvPr/>
        </p:nvSpPr>
        <p:spPr>
          <a:xfrm>
            <a:off x="759356" y="4876802"/>
            <a:ext cx="2287057" cy="544765"/>
          </a:xfrm>
          <a:prstGeom prst="rect">
            <a:avLst/>
          </a:prstGeom>
        </p:spPr>
        <p:txBody>
          <a:bodyPr wrap="square">
            <a:spAutoFit/>
          </a:bodyPr>
          <a:lstStyle/>
          <a:p>
            <a:pPr>
              <a:lnSpc>
                <a:spcPct val="80000"/>
              </a:lnSpc>
            </a:pPr>
            <a:r>
              <a:rPr lang="en-US" dirty="0">
                <a:latin typeface="Calibri Light"/>
                <a:cs typeface="Calibri Light"/>
              </a:rPr>
              <a:t>Extract </a:t>
            </a:r>
            <a:r>
              <a:rPr lang="en-US" dirty="0" smtClean="0">
                <a:latin typeface="Calibri Light"/>
                <a:cs typeface="Calibri Light"/>
              </a:rPr>
              <a:t>customer data from the database</a:t>
            </a:r>
            <a:endParaRPr lang="en-US" dirty="0">
              <a:latin typeface="Calibri Light"/>
              <a:cs typeface="Calibri Light"/>
            </a:endParaRPr>
          </a:p>
        </p:txBody>
      </p:sp>
      <p:sp>
        <p:nvSpPr>
          <p:cNvPr id="30" name="TextBox 29"/>
          <p:cNvSpPr txBox="1"/>
          <p:nvPr/>
        </p:nvSpPr>
        <p:spPr>
          <a:xfrm>
            <a:off x="379412" y="4800600"/>
            <a:ext cx="914400" cy="914400"/>
          </a:xfrm>
          <a:prstGeom prst="rect">
            <a:avLst/>
          </a:prstGeom>
          <a:noFill/>
        </p:spPr>
        <p:txBody>
          <a:bodyPr wrap="none" lIns="0" tIns="0" rIns="0" bIns="0" rtlCol="0">
            <a:noAutofit/>
          </a:bodyPr>
          <a:lstStyle/>
          <a:p>
            <a:pPr>
              <a:lnSpc>
                <a:spcPct val="90000"/>
              </a:lnSpc>
            </a:pPr>
            <a:r>
              <a:rPr lang="en-US" sz="4800" b="1" dirty="0" smtClean="0">
                <a:solidFill>
                  <a:srgbClr val="F8A600"/>
                </a:solidFill>
                <a:latin typeface="Calibri Light"/>
                <a:cs typeface="Calibri Light"/>
              </a:rPr>
              <a:t>1</a:t>
            </a:r>
            <a:endParaRPr lang="en-US" sz="4800" b="1" dirty="0">
              <a:solidFill>
                <a:srgbClr val="F8A600"/>
              </a:solidFill>
              <a:latin typeface="Calibri Light"/>
              <a:cs typeface="Calibri Light"/>
            </a:endParaRPr>
          </a:p>
        </p:txBody>
      </p:sp>
      <p:sp>
        <p:nvSpPr>
          <p:cNvPr id="31" name="Rectangle 30"/>
          <p:cNvSpPr/>
          <p:nvPr/>
        </p:nvSpPr>
        <p:spPr>
          <a:xfrm>
            <a:off x="3656012" y="4865437"/>
            <a:ext cx="2514601" cy="544765"/>
          </a:xfrm>
          <a:prstGeom prst="rect">
            <a:avLst/>
          </a:prstGeom>
        </p:spPr>
        <p:txBody>
          <a:bodyPr wrap="square">
            <a:spAutoFit/>
          </a:bodyPr>
          <a:lstStyle/>
          <a:p>
            <a:pPr>
              <a:lnSpc>
                <a:spcPct val="80000"/>
              </a:lnSpc>
            </a:pPr>
            <a:r>
              <a:rPr lang="en-US" dirty="0">
                <a:solidFill>
                  <a:srgbClr val="404040"/>
                </a:solidFill>
                <a:latin typeface="Calibri Light"/>
                <a:cs typeface="Calibri Light"/>
              </a:rPr>
              <a:t>Create </a:t>
            </a:r>
            <a:r>
              <a:rPr lang="en-US" dirty="0" smtClean="0">
                <a:solidFill>
                  <a:srgbClr val="404040"/>
                </a:solidFill>
                <a:latin typeface="Calibri Light"/>
                <a:cs typeface="Calibri Light"/>
              </a:rPr>
              <a:t>a profile or  </a:t>
            </a:r>
            <a:r>
              <a:rPr lang="en-US" dirty="0">
                <a:solidFill>
                  <a:srgbClr val="404040"/>
                </a:solidFill>
                <a:latin typeface="Calibri Light"/>
                <a:cs typeface="Calibri Light"/>
              </a:rPr>
              <a:t>fingerprint </a:t>
            </a:r>
            <a:r>
              <a:rPr lang="en-US" dirty="0" smtClean="0">
                <a:solidFill>
                  <a:srgbClr val="404040"/>
                </a:solidFill>
                <a:latin typeface="Calibri Light"/>
                <a:cs typeface="Calibri Light"/>
              </a:rPr>
              <a:t>of the data</a:t>
            </a:r>
            <a:endParaRPr lang="en-US" dirty="0">
              <a:solidFill>
                <a:srgbClr val="404040"/>
              </a:solidFill>
              <a:latin typeface="Calibri Light"/>
              <a:cs typeface="Calibri Light"/>
            </a:endParaRPr>
          </a:p>
        </p:txBody>
      </p:sp>
      <p:sp>
        <p:nvSpPr>
          <p:cNvPr id="35" name="TextBox 34"/>
          <p:cNvSpPr txBox="1"/>
          <p:nvPr/>
        </p:nvSpPr>
        <p:spPr>
          <a:xfrm>
            <a:off x="3275012" y="4800600"/>
            <a:ext cx="914400" cy="914400"/>
          </a:xfrm>
          <a:prstGeom prst="rect">
            <a:avLst/>
          </a:prstGeom>
          <a:noFill/>
        </p:spPr>
        <p:txBody>
          <a:bodyPr wrap="none" lIns="0" tIns="0" rIns="0" bIns="0" rtlCol="0">
            <a:noAutofit/>
          </a:bodyPr>
          <a:lstStyle/>
          <a:p>
            <a:pPr>
              <a:lnSpc>
                <a:spcPct val="90000"/>
              </a:lnSpc>
            </a:pPr>
            <a:r>
              <a:rPr lang="en-US" sz="4800" b="1" dirty="0" smtClean="0">
                <a:solidFill>
                  <a:srgbClr val="F8A600"/>
                </a:solidFill>
                <a:latin typeface="Calibri Light"/>
                <a:cs typeface="Calibri Light"/>
              </a:rPr>
              <a:t>2</a:t>
            </a:r>
            <a:endParaRPr lang="en-US" sz="4800" b="1" dirty="0">
              <a:solidFill>
                <a:srgbClr val="F8A600"/>
              </a:solidFill>
              <a:latin typeface="Calibri Light"/>
              <a:cs typeface="Calibri Light"/>
            </a:endParaRPr>
          </a:p>
        </p:txBody>
      </p:sp>
      <p:sp>
        <p:nvSpPr>
          <p:cNvPr id="32" name="Rectangle 31"/>
          <p:cNvSpPr/>
          <p:nvPr/>
        </p:nvSpPr>
        <p:spPr>
          <a:xfrm>
            <a:off x="6627812" y="4800600"/>
            <a:ext cx="2514600" cy="766364"/>
          </a:xfrm>
          <a:prstGeom prst="rect">
            <a:avLst/>
          </a:prstGeom>
        </p:spPr>
        <p:txBody>
          <a:bodyPr wrap="square">
            <a:spAutoFit/>
          </a:bodyPr>
          <a:lstStyle/>
          <a:p>
            <a:pPr>
              <a:lnSpc>
                <a:spcPct val="80000"/>
              </a:lnSpc>
            </a:pPr>
            <a:r>
              <a:rPr lang="en-US" dirty="0">
                <a:solidFill>
                  <a:srgbClr val="404040"/>
                </a:solidFill>
                <a:latin typeface="Calibri Light"/>
                <a:cs typeface="Calibri Light"/>
              </a:rPr>
              <a:t>A</a:t>
            </a:r>
            <a:r>
              <a:rPr lang="en-US" dirty="0" smtClean="0">
                <a:solidFill>
                  <a:srgbClr val="404040"/>
                </a:solidFill>
                <a:latin typeface="Calibri Light"/>
                <a:cs typeface="Calibri Light"/>
              </a:rPr>
              <a:t>dd to a DLP policy and detect any combination of fields</a:t>
            </a:r>
            <a:endParaRPr lang="en-US" dirty="0">
              <a:solidFill>
                <a:srgbClr val="404040"/>
              </a:solidFill>
              <a:latin typeface="Calibri Light"/>
              <a:cs typeface="Calibri Light"/>
            </a:endParaRPr>
          </a:p>
        </p:txBody>
      </p:sp>
      <p:sp>
        <p:nvSpPr>
          <p:cNvPr id="36" name="TextBox 35"/>
          <p:cNvSpPr txBox="1"/>
          <p:nvPr/>
        </p:nvSpPr>
        <p:spPr>
          <a:xfrm>
            <a:off x="6190243" y="4800600"/>
            <a:ext cx="914400" cy="914400"/>
          </a:xfrm>
          <a:prstGeom prst="rect">
            <a:avLst/>
          </a:prstGeom>
          <a:noFill/>
        </p:spPr>
        <p:txBody>
          <a:bodyPr wrap="none" lIns="0" tIns="0" rIns="0" bIns="0" rtlCol="0">
            <a:noAutofit/>
          </a:bodyPr>
          <a:lstStyle/>
          <a:p>
            <a:pPr>
              <a:lnSpc>
                <a:spcPct val="90000"/>
              </a:lnSpc>
            </a:pPr>
            <a:r>
              <a:rPr lang="en-US" sz="4800" b="1" dirty="0">
                <a:solidFill>
                  <a:srgbClr val="F8A600"/>
                </a:solidFill>
                <a:latin typeface="Calibri Light"/>
                <a:cs typeface="Calibri Light"/>
              </a:rPr>
              <a:t>3</a:t>
            </a:r>
          </a:p>
        </p:txBody>
      </p:sp>
      <p:sp>
        <p:nvSpPr>
          <p:cNvPr id="33" name="Rectangle 32"/>
          <p:cNvSpPr/>
          <p:nvPr/>
        </p:nvSpPr>
        <p:spPr>
          <a:xfrm>
            <a:off x="9761479" y="4796236"/>
            <a:ext cx="2276534" cy="766364"/>
          </a:xfrm>
          <a:prstGeom prst="rect">
            <a:avLst/>
          </a:prstGeom>
        </p:spPr>
        <p:txBody>
          <a:bodyPr wrap="square">
            <a:spAutoFit/>
          </a:bodyPr>
          <a:lstStyle/>
          <a:p>
            <a:pPr>
              <a:lnSpc>
                <a:spcPct val="80000"/>
              </a:lnSpc>
            </a:pPr>
            <a:r>
              <a:rPr lang="en-US" dirty="0" smtClean="0">
                <a:solidFill>
                  <a:srgbClr val="404040"/>
                </a:solidFill>
                <a:latin typeface="Calibri Light"/>
                <a:cs typeface="Calibri Light"/>
              </a:rPr>
              <a:t>Compare document details against data profile</a:t>
            </a:r>
            <a:endParaRPr lang="en-US" dirty="0">
              <a:solidFill>
                <a:srgbClr val="404040"/>
              </a:solidFill>
              <a:latin typeface="Calibri Light"/>
              <a:cs typeface="Calibri Light"/>
            </a:endParaRPr>
          </a:p>
        </p:txBody>
      </p:sp>
      <p:sp>
        <p:nvSpPr>
          <p:cNvPr id="37" name="TextBox 36"/>
          <p:cNvSpPr txBox="1"/>
          <p:nvPr/>
        </p:nvSpPr>
        <p:spPr>
          <a:xfrm>
            <a:off x="9371012" y="4800600"/>
            <a:ext cx="914400" cy="914400"/>
          </a:xfrm>
          <a:prstGeom prst="rect">
            <a:avLst/>
          </a:prstGeom>
          <a:noFill/>
        </p:spPr>
        <p:txBody>
          <a:bodyPr wrap="none" lIns="0" tIns="0" rIns="0" bIns="0" rtlCol="0">
            <a:noAutofit/>
          </a:bodyPr>
          <a:lstStyle/>
          <a:p>
            <a:pPr>
              <a:lnSpc>
                <a:spcPct val="90000"/>
              </a:lnSpc>
            </a:pPr>
            <a:r>
              <a:rPr lang="en-US" sz="4800" b="1" dirty="0" smtClean="0">
                <a:solidFill>
                  <a:srgbClr val="F8A600"/>
                </a:solidFill>
                <a:latin typeface="Calibri Light"/>
                <a:cs typeface="Calibri Light"/>
              </a:rPr>
              <a:t>4</a:t>
            </a:r>
            <a:endParaRPr lang="en-US" sz="4800" b="1" dirty="0">
              <a:solidFill>
                <a:srgbClr val="F8A600"/>
              </a:solidFill>
              <a:latin typeface="Calibri Light"/>
              <a:cs typeface="Calibri Light"/>
            </a:endParaRPr>
          </a:p>
        </p:txBody>
      </p:sp>
      <p:sp>
        <p:nvSpPr>
          <p:cNvPr id="15" name="TextBox 14"/>
          <p:cNvSpPr txBox="1"/>
          <p:nvPr/>
        </p:nvSpPr>
        <p:spPr>
          <a:xfrm>
            <a:off x="455613" y="304800"/>
            <a:ext cx="9525000" cy="943848"/>
          </a:xfrm>
          <a:prstGeom prst="rect">
            <a:avLst/>
          </a:prstGeom>
          <a:noFill/>
        </p:spPr>
        <p:txBody>
          <a:bodyPr wrap="square" lIns="91440" tIns="45720" rIns="91440" bIns="45720" rtlCol="0" anchor="t" anchorCtr="0">
            <a:spAutoFit/>
          </a:bodyPr>
          <a:lstStyle/>
          <a:p>
            <a:pPr defTabSz="913068" fontAlgn="base">
              <a:lnSpc>
                <a:spcPct val="80000"/>
              </a:lnSpc>
              <a:spcBef>
                <a:spcPct val="0"/>
              </a:spcBef>
              <a:spcAft>
                <a:spcPct val="0"/>
              </a:spcAft>
            </a:pPr>
            <a:r>
              <a:rPr lang="en-US" sz="4000" b="1" dirty="0" smtClean="0">
                <a:solidFill>
                  <a:srgbClr val="404040"/>
                </a:solidFill>
                <a:latin typeface="Calibri Light"/>
                <a:ea typeface="Calibri"/>
                <a:cs typeface="Calibri Light"/>
              </a:rPr>
              <a:t>Protect Regulated </a:t>
            </a:r>
            <a:r>
              <a:rPr lang="en-US" sz="4000" b="1" dirty="0">
                <a:solidFill>
                  <a:srgbClr val="404040"/>
                </a:solidFill>
                <a:latin typeface="Calibri Light"/>
                <a:ea typeface="Calibri"/>
                <a:cs typeface="Calibri Light"/>
              </a:rPr>
              <a:t>D</a:t>
            </a:r>
            <a:r>
              <a:rPr lang="en-US" sz="4000" b="1" dirty="0" smtClean="0">
                <a:solidFill>
                  <a:srgbClr val="404040"/>
                </a:solidFill>
                <a:latin typeface="Calibri Light"/>
                <a:ea typeface="Calibri"/>
                <a:cs typeface="Calibri Light"/>
              </a:rPr>
              <a:t>ata </a:t>
            </a:r>
          </a:p>
          <a:p>
            <a:pPr defTabSz="913068" fontAlgn="base">
              <a:lnSpc>
                <a:spcPct val="80000"/>
              </a:lnSpc>
              <a:spcBef>
                <a:spcPct val="0"/>
              </a:spcBef>
              <a:spcAft>
                <a:spcPct val="0"/>
              </a:spcAft>
            </a:pPr>
            <a:r>
              <a:rPr lang="en-US" sz="2800" dirty="0" smtClean="0">
                <a:solidFill>
                  <a:srgbClr val="404040"/>
                </a:solidFill>
                <a:latin typeface="Calibri Light"/>
                <a:ea typeface="Calibri"/>
                <a:cs typeface="Calibri Light"/>
              </a:rPr>
              <a:t>With DLP Exact Data Matching</a:t>
            </a:r>
            <a:endParaRPr lang="en-US" sz="2800" dirty="0">
              <a:solidFill>
                <a:srgbClr val="404040"/>
              </a:solidFill>
              <a:latin typeface="Calibri Light"/>
              <a:ea typeface="Calibri"/>
              <a:cs typeface="Calibri Light"/>
            </a:endParaRPr>
          </a:p>
        </p:txBody>
      </p:sp>
      <p:cxnSp>
        <p:nvCxnSpPr>
          <p:cNvPr id="16" name="Straight Connector 15"/>
          <p:cNvCxnSpPr/>
          <p:nvPr/>
        </p:nvCxnSpPr>
        <p:spPr>
          <a:xfrm>
            <a:off x="531813" y="1295400"/>
            <a:ext cx="2438400" cy="0"/>
          </a:xfrm>
          <a:prstGeom prst="line">
            <a:avLst/>
          </a:prstGeom>
          <a:ln w="19050">
            <a:solidFill>
              <a:srgbClr val="FDBA30"/>
            </a:solidFill>
            <a:miter lim="800000"/>
          </a:ln>
        </p:spPr>
        <p:style>
          <a:lnRef idx="1">
            <a:schemeClr val="accent1"/>
          </a:lnRef>
          <a:fillRef idx="0">
            <a:schemeClr val="accent1"/>
          </a:fillRef>
          <a:effectRef idx="0">
            <a:schemeClr val="accent1"/>
          </a:effectRef>
          <a:fontRef idx="minor">
            <a:schemeClr val="tx1"/>
          </a:fontRef>
        </p:style>
      </p:cxnSp>
      <p:sp>
        <p:nvSpPr>
          <p:cNvPr id="2" name="Footer Placeholder 1"/>
          <p:cNvSpPr>
            <a:spLocks noGrp="1"/>
          </p:cNvSpPr>
          <p:nvPr>
            <p:ph type="ftr" sz="quarter" idx="11"/>
          </p:nvPr>
        </p:nvSpPr>
        <p:spPr/>
        <p:txBody>
          <a:bodyPr/>
          <a:lstStyle/>
          <a:p>
            <a:r>
              <a:rPr lang="en-US" smtClean="0"/>
              <a:t>Symantec Confidential - NDA required</a:t>
            </a:r>
            <a:endParaRPr lang="en-US" dirty="0"/>
          </a:p>
        </p:txBody>
      </p:sp>
    </p:spTree>
    <p:extLst>
      <p:ext uri="{BB962C8B-B14F-4D97-AF65-F5344CB8AC3E}">
        <p14:creationId xmlns:p14="http://schemas.microsoft.com/office/powerpoint/2010/main" val="12560837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2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4" name="Curved Connector 23"/>
          <p:cNvCxnSpPr/>
          <p:nvPr/>
        </p:nvCxnSpPr>
        <p:spPr>
          <a:xfrm rot="5400000" flipH="1" flipV="1">
            <a:off x="4075200" y="2172125"/>
            <a:ext cx="3352798" cy="3275749"/>
          </a:xfrm>
          <a:prstGeom prst="curvedConnector3">
            <a:avLst>
              <a:gd name="adj1" fmla="val 50000"/>
            </a:avLst>
          </a:prstGeom>
          <a:ln w="38100">
            <a:solidFill>
              <a:srgbClr val="0B6BB4"/>
            </a:solidFill>
            <a:prstDash val="sysDash"/>
            <a:miter lim="800000"/>
          </a:ln>
        </p:spPr>
        <p:style>
          <a:lnRef idx="1">
            <a:schemeClr val="accent1"/>
          </a:lnRef>
          <a:fillRef idx="0">
            <a:schemeClr val="accent1"/>
          </a:fillRef>
          <a:effectRef idx="0">
            <a:schemeClr val="accent1"/>
          </a:effectRef>
          <a:fontRef idx="minor">
            <a:schemeClr val="tx1"/>
          </a:fontRef>
        </p:style>
      </p:cxnSp>
      <p:cxnSp>
        <p:nvCxnSpPr>
          <p:cNvPr id="23" name="Curved Connector 22"/>
          <p:cNvCxnSpPr/>
          <p:nvPr/>
        </p:nvCxnSpPr>
        <p:spPr>
          <a:xfrm rot="5400000" flipH="1" flipV="1">
            <a:off x="8531781" y="2895822"/>
            <a:ext cx="3047999" cy="1675959"/>
          </a:xfrm>
          <a:prstGeom prst="curvedConnector3">
            <a:avLst>
              <a:gd name="adj1" fmla="val 50000"/>
            </a:avLst>
          </a:prstGeom>
          <a:ln w="38100">
            <a:solidFill>
              <a:srgbClr val="0B6BB4"/>
            </a:solidFill>
            <a:prstDash val="sysDash"/>
            <a:miter lim="800000"/>
          </a:ln>
        </p:spPr>
        <p:style>
          <a:lnRef idx="1">
            <a:schemeClr val="accent1"/>
          </a:lnRef>
          <a:fillRef idx="0">
            <a:schemeClr val="accent1"/>
          </a:fillRef>
          <a:effectRef idx="0">
            <a:schemeClr val="accent1"/>
          </a:effectRef>
          <a:fontRef idx="minor">
            <a:schemeClr val="tx1"/>
          </a:fontRef>
        </p:style>
      </p:cxnSp>
      <p:cxnSp>
        <p:nvCxnSpPr>
          <p:cNvPr id="6" name="Curved Connector 5"/>
          <p:cNvCxnSpPr/>
          <p:nvPr/>
        </p:nvCxnSpPr>
        <p:spPr>
          <a:xfrm rot="16200000" flipV="1">
            <a:off x="3199138" y="2210228"/>
            <a:ext cx="3276602" cy="3275747"/>
          </a:xfrm>
          <a:prstGeom prst="curvedConnector3">
            <a:avLst>
              <a:gd name="adj1" fmla="val 50000"/>
            </a:avLst>
          </a:prstGeom>
          <a:ln w="38100">
            <a:solidFill>
              <a:srgbClr val="0B6BB4"/>
            </a:solidFill>
            <a:prstDash val="sysDash"/>
            <a:miter lim="800000"/>
          </a:ln>
        </p:spPr>
        <p:style>
          <a:lnRef idx="1">
            <a:schemeClr val="accent1"/>
          </a:lnRef>
          <a:fillRef idx="0">
            <a:schemeClr val="accent1"/>
          </a:fillRef>
          <a:effectRef idx="0">
            <a:schemeClr val="accent1"/>
          </a:effectRef>
          <a:fontRef idx="minor">
            <a:schemeClr val="tx1"/>
          </a:fontRef>
        </p:style>
      </p:cxnSp>
      <p:cxnSp>
        <p:nvCxnSpPr>
          <p:cNvPr id="7" name="Curved Connector 6"/>
          <p:cNvCxnSpPr/>
          <p:nvPr/>
        </p:nvCxnSpPr>
        <p:spPr>
          <a:xfrm flipH="1" flipV="1">
            <a:off x="5561149" y="2209802"/>
            <a:ext cx="1840617" cy="3188309"/>
          </a:xfrm>
          <a:prstGeom prst="curvedConnector4">
            <a:avLst>
              <a:gd name="adj1" fmla="val -12417"/>
              <a:gd name="adj2" fmla="val 50161"/>
            </a:avLst>
          </a:prstGeom>
          <a:ln w="38100">
            <a:solidFill>
              <a:srgbClr val="0B6BB4"/>
            </a:solidFill>
            <a:prstDash val="sysDash"/>
            <a:miter lim="800000"/>
          </a:ln>
        </p:spPr>
        <p:style>
          <a:lnRef idx="1">
            <a:schemeClr val="accent1"/>
          </a:lnRef>
          <a:fillRef idx="0">
            <a:schemeClr val="accent1"/>
          </a:fillRef>
          <a:effectRef idx="0">
            <a:schemeClr val="accent1"/>
          </a:effectRef>
          <a:fontRef idx="minor">
            <a:schemeClr val="tx1"/>
          </a:fontRef>
        </p:style>
      </p:cxnSp>
      <p:sp>
        <p:nvSpPr>
          <p:cNvPr id="8" name="Shape 2569"/>
          <p:cNvSpPr/>
          <p:nvPr/>
        </p:nvSpPr>
        <p:spPr>
          <a:xfrm>
            <a:off x="-687209" y="2667000"/>
            <a:ext cx="0" cy="0"/>
          </a:xfrm>
          <a:custGeom>
            <a:avLst/>
            <a:gdLst/>
            <a:ahLst/>
            <a:cxnLst/>
            <a:rect l="0" t="0" r="0" b="0"/>
            <a:pathLst>
              <a:path w="120000" h="120000" extrusionOk="0">
                <a:moveTo>
                  <a:pt x="0" y="0"/>
                </a:moveTo>
                <a:cubicBezTo>
                  <a:pt x="0" y="0"/>
                  <a:pt x="0" y="0"/>
                  <a:pt x="0" y="0"/>
                </a:cubicBezTo>
                <a:cubicBezTo>
                  <a:pt x="0" y="0"/>
                  <a:pt x="0" y="0"/>
                  <a:pt x="0" y="0"/>
                </a:cubicBezTo>
                <a:close/>
              </a:path>
            </a:pathLst>
          </a:custGeom>
          <a:solidFill>
            <a:srgbClr val="7F7F7F"/>
          </a:solidFill>
          <a:ln>
            <a:noFill/>
          </a:ln>
        </p:spPr>
        <p:txBody>
          <a:bodyPr lIns="91425" tIns="45700" rIns="91425" bIns="45700" anchor="t" anchorCtr="0">
            <a:noAutofit/>
          </a:bodyPr>
          <a:lstStyle/>
          <a:p>
            <a:endParaRPr kern="0">
              <a:solidFill>
                <a:srgbClr val="404040"/>
              </a:solidFill>
              <a:latin typeface="Questrial"/>
              <a:ea typeface="Questrial"/>
              <a:cs typeface="Questrial"/>
              <a:sym typeface="Questrial"/>
            </a:endParaRPr>
          </a:p>
        </p:txBody>
      </p:sp>
      <p:cxnSp>
        <p:nvCxnSpPr>
          <p:cNvPr id="9" name="Curved Connector 8"/>
          <p:cNvCxnSpPr/>
          <p:nvPr/>
        </p:nvCxnSpPr>
        <p:spPr>
          <a:xfrm rot="5400000" flipH="1" flipV="1">
            <a:off x="5291247" y="2251163"/>
            <a:ext cx="3243238" cy="3160514"/>
          </a:xfrm>
          <a:prstGeom prst="curvedConnector3">
            <a:avLst>
              <a:gd name="adj1" fmla="val 50000"/>
            </a:avLst>
          </a:prstGeom>
          <a:ln w="38100">
            <a:solidFill>
              <a:srgbClr val="0B6BB4"/>
            </a:solidFill>
            <a:prstDash val="sysDash"/>
            <a:miter lim="800000"/>
          </a:ln>
        </p:spPr>
        <p:style>
          <a:lnRef idx="1">
            <a:schemeClr val="accent1"/>
          </a:lnRef>
          <a:fillRef idx="0">
            <a:schemeClr val="accent1"/>
          </a:fillRef>
          <a:effectRef idx="0">
            <a:schemeClr val="accent1"/>
          </a:effectRef>
          <a:fontRef idx="minor">
            <a:schemeClr val="tx1"/>
          </a:fontRef>
        </p:style>
      </p:cxnSp>
      <p:cxnSp>
        <p:nvCxnSpPr>
          <p:cNvPr id="10" name="Curved Connector 9"/>
          <p:cNvCxnSpPr/>
          <p:nvPr/>
        </p:nvCxnSpPr>
        <p:spPr>
          <a:xfrm rot="16200000" flipH="1">
            <a:off x="2894427" y="3200579"/>
            <a:ext cx="3200400" cy="1371243"/>
          </a:xfrm>
          <a:prstGeom prst="curvedConnector3">
            <a:avLst>
              <a:gd name="adj1" fmla="val 50000"/>
            </a:avLst>
          </a:prstGeom>
          <a:ln w="38100">
            <a:solidFill>
              <a:srgbClr val="0B6BB4"/>
            </a:solidFill>
            <a:prstDash val="sysDash"/>
            <a:miter lim="800000"/>
          </a:ln>
        </p:spPr>
        <p:style>
          <a:lnRef idx="1">
            <a:schemeClr val="accent1"/>
          </a:lnRef>
          <a:fillRef idx="0">
            <a:schemeClr val="accent1"/>
          </a:fillRef>
          <a:effectRef idx="0">
            <a:schemeClr val="accent1"/>
          </a:effectRef>
          <a:fontRef idx="minor">
            <a:schemeClr val="tx1"/>
          </a:fontRef>
        </p:style>
      </p:cxnSp>
      <p:cxnSp>
        <p:nvCxnSpPr>
          <p:cNvPr id="11" name="Curved Connector 10"/>
          <p:cNvCxnSpPr/>
          <p:nvPr/>
        </p:nvCxnSpPr>
        <p:spPr>
          <a:xfrm rot="16200000" flipV="1">
            <a:off x="1845684" y="2420982"/>
            <a:ext cx="3260532" cy="2838170"/>
          </a:xfrm>
          <a:prstGeom prst="curvedConnector3">
            <a:avLst>
              <a:gd name="adj1" fmla="val 50000"/>
            </a:avLst>
          </a:prstGeom>
          <a:ln w="38100">
            <a:solidFill>
              <a:srgbClr val="0B6BB4"/>
            </a:solidFill>
            <a:prstDash val="sysDash"/>
            <a:miter lim="800000"/>
          </a:ln>
        </p:spPr>
        <p:style>
          <a:lnRef idx="1">
            <a:schemeClr val="accent1"/>
          </a:lnRef>
          <a:fillRef idx="0">
            <a:schemeClr val="accent1"/>
          </a:fillRef>
          <a:effectRef idx="0">
            <a:schemeClr val="accent1"/>
          </a:effectRef>
          <a:fontRef idx="minor">
            <a:schemeClr val="tx1"/>
          </a:fontRef>
        </p:style>
      </p:cxnSp>
      <p:cxnSp>
        <p:nvCxnSpPr>
          <p:cNvPr id="12" name="Curved Connector 11"/>
          <p:cNvCxnSpPr/>
          <p:nvPr/>
        </p:nvCxnSpPr>
        <p:spPr>
          <a:xfrm rot="5400000">
            <a:off x="7046256" y="2248297"/>
            <a:ext cx="3124200" cy="3047206"/>
          </a:xfrm>
          <a:prstGeom prst="curvedConnector3">
            <a:avLst>
              <a:gd name="adj1" fmla="val 67213"/>
            </a:avLst>
          </a:prstGeom>
          <a:ln w="38100">
            <a:solidFill>
              <a:srgbClr val="0B6BB4"/>
            </a:solidFill>
            <a:prstDash val="sysDash"/>
            <a:miter lim="800000"/>
          </a:ln>
        </p:spPr>
        <p:style>
          <a:lnRef idx="1">
            <a:schemeClr val="accent1"/>
          </a:lnRef>
          <a:fillRef idx="0">
            <a:schemeClr val="accent1"/>
          </a:fillRef>
          <a:effectRef idx="0">
            <a:schemeClr val="accent1"/>
          </a:effectRef>
          <a:fontRef idx="minor">
            <a:schemeClr val="tx1"/>
          </a:fontRef>
        </p:style>
      </p:cxnSp>
      <p:cxnSp>
        <p:nvCxnSpPr>
          <p:cNvPr id="13" name="Curved Connector 12"/>
          <p:cNvCxnSpPr/>
          <p:nvPr/>
        </p:nvCxnSpPr>
        <p:spPr>
          <a:xfrm rot="16200000" flipV="1">
            <a:off x="5994341" y="2567665"/>
            <a:ext cx="3208296" cy="2629175"/>
          </a:xfrm>
          <a:prstGeom prst="curvedConnector3">
            <a:avLst>
              <a:gd name="adj1" fmla="val 50000"/>
            </a:avLst>
          </a:prstGeom>
          <a:ln w="38100">
            <a:solidFill>
              <a:srgbClr val="0B6BB4"/>
            </a:solidFill>
            <a:prstDash val="sysDash"/>
            <a:miter lim="800000"/>
          </a:ln>
        </p:spPr>
        <p:style>
          <a:lnRef idx="1">
            <a:schemeClr val="accent1"/>
          </a:lnRef>
          <a:fillRef idx="0">
            <a:schemeClr val="accent1"/>
          </a:fillRef>
          <a:effectRef idx="0">
            <a:schemeClr val="accent1"/>
          </a:effectRef>
          <a:fontRef idx="minor">
            <a:schemeClr val="tx1"/>
          </a:fontRef>
        </p:style>
      </p:cxnSp>
      <p:sp>
        <p:nvSpPr>
          <p:cNvPr id="14" name="Oval 5"/>
          <p:cNvSpPr>
            <a:spLocks noChangeArrowheads="1"/>
          </p:cNvSpPr>
          <p:nvPr/>
        </p:nvSpPr>
        <p:spPr bwMode="gray">
          <a:xfrm>
            <a:off x="4037548" y="2895600"/>
            <a:ext cx="1599783" cy="1600200"/>
          </a:xfrm>
          <a:prstGeom prst="ellipse">
            <a:avLst/>
          </a:prstGeom>
          <a:solidFill>
            <a:schemeClr val="bg2">
              <a:alpha val="90000"/>
            </a:schemeClr>
          </a:solidFill>
          <a:ln w="57150">
            <a:solidFill>
              <a:srgbClr val="0D62A4"/>
            </a:solidFill>
            <a:round/>
            <a:headEnd/>
            <a:tailEnd/>
          </a:ln>
        </p:spPr>
        <p:txBody>
          <a:bodyPr vert="horz" wrap="square" lIns="91440" tIns="45720" rIns="91440" bIns="45720" numCol="1" anchor="t" anchorCtr="0" compatLnSpc="1">
            <a:prstTxWarp prst="textNoShape">
              <a:avLst/>
            </a:prstTxWarp>
          </a:bodyPr>
          <a:lstStyle/>
          <a:p>
            <a:endParaRPr lang="en-CA" kern="0">
              <a:solidFill>
                <a:sysClr val="windowText" lastClr="000000"/>
              </a:solidFill>
            </a:endParaRPr>
          </a:p>
        </p:txBody>
      </p:sp>
      <p:sp>
        <p:nvSpPr>
          <p:cNvPr id="16" name="Oval 5"/>
          <p:cNvSpPr>
            <a:spLocks noChangeArrowheads="1"/>
          </p:cNvSpPr>
          <p:nvPr/>
        </p:nvSpPr>
        <p:spPr bwMode="gray">
          <a:xfrm>
            <a:off x="8462438" y="2895600"/>
            <a:ext cx="1593343" cy="1600200"/>
          </a:xfrm>
          <a:prstGeom prst="ellipse">
            <a:avLst/>
          </a:prstGeom>
          <a:solidFill>
            <a:schemeClr val="bg2">
              <a:alpha val="68000"/>
            </a:schemeClr>
          </a:solidFill>
          <a:ln w="57150">
            <a:solidFill>
              <a:srgbClr val="0D62A4"/>
            </a:solidFill>
            <a:round/>
            <a:headEnd/>
            <a:tailEnd/>
          </a:ln>
        </p:spPr>
        <p:txBody>
          <a:bodyPr vert="horz" wrap="square" lIns="91440" tIns="45720" rIns="91440" bIns="45720" numCol="1" anchor="t" anchorCtr="0" compatLnSpc="1">
            <a:prstTxWarp prst="textNoShape">
              <a:avLst/>
            </a:prstTxWarp>
          </a:bodyPr>
          <a:lstStyle/>
          <a:p>
            <a:endParaRPr lang="en-CA" kern="0">
              <a:solidFill>
                <a:sysClr val="windowText" lastClr="000000"/>
              </a:solidFill>
            </a:endParaRPr>
          </a:p>
        </p:txBody>
      </p:sp>
      <p:sp>
        <p:nvSpPr>
          <p:cNvPr id="18" name="Oval 5"/>
          <p:cNvSpPr>
            <a:spLocks noChangeArrowheads="1"/>
          </p:cNvSpPr>
          <p:nvPr/>
        </p:nvSpPr>
        <p:spPr bwMode="gray">
          <a:xfrm>
            <a:off x="6246773" y="2895600"/>
            <a:ext cx="1599783" cy="1600200"/>
          </a:xfrm>
          <a:prstGeom prst="ellipse">
            <a:avLst/>
          </a:prstGeom>
          <a:solidFill>
            <a:schemeClr val="bg2">
              <a:alpha val="90000"/>
            </a:schemeClr>
          </a:solidFill>
          <a:ln w="57150">
            <a:solidFill>
              <a:srgbClr val="0D62A4"/>
            </a:solidFill>
            <a:round/>
            <a:headEnd/>
            <a:tailEnd/>
          </a:ln>
        </p:spPr>
        <p:txBody>
          <a:bodyPr vert="horz" wrap="square" lIns="91440" tIns="45720" rIns="91440" bIns="45720" numCol="1" anchor="t" anchorCtr="0" compatLnSpc="1">
            <a:prstTxWarp prst="textNoShape">
              <a:avLst/>
            </a:prstTxWarp>
          </a:bodyPr>
          <a:lstStyle/>
          <a:p>
            <a:endParaRPr lang="en-CA" kern="0">
              <a:solidFill>
                <a:sysClr val="windowText" lastClr="000000"/>
              </a:solidFill>
            </a:endParaRPr>
          </a:p>
        </p:txBody>
      </p:sp>
      <p:cxnSp>
        <p:nvCxnSpPr>
          <p:cNvPr id="19" name="Curved Connector 18"/>
          <p:cNvCxnSpPr/>
          <p:nvPr/>
        </p:nvCxnSpPr>
        <p:spPr>
          <a:xfrm rot="16200000" flipV="1">
            <a:off x="694154" y="2658308"/>
            <a:ext cx="3352800" cy="2150984"/>
          </a:xfrm>
          <a:prstGeom prst="curvedConnector3">
            <a:avLst>
              <a:gd name="adj1" fmla="val 50000"/>
            </a:avLst>
          </a:prstGeom>
          <a:ln w="38100">
            <a:solidFill>
              <a:srgbClr val="0B6BB4"/>
            </a:solidFill>
            <a:prstDash val="sysDash"/>
            <a:miter lim="800000"/>
          </a:ln>
        </p:spPr>
        <p:style>
          <a:lnRef idx="1">
            <a:schemeClr val="accent1"/>
          </a:lnRef>
          <a:fillRef idx="0">
            <a:schemeClr val="accent1"/>
          </a:fillRef>
          <a:effectRef idx="0">
            <a:schemeClr val="accent1"/>
          </a:effectRef>
          <a:fontRef idx="minor">
            <a:schemeClr val="tx1"/>
          </a:fontRef>
        </p:style>
      </p:cxnSp>
      <p:sp>
        <p:nvSpPr>
          <p:cNvPr id="20" name="Oval 5"/>
          <p:cNvSpPr>
            <a:spLocks noChangeArrowheads="1"/>
          </p:cNvSpPr>
          <p:nvPr/>
        </p:nvSpPr>
        <p:spPr bwMode="gray">
          <a:xfrm>
            <a:off x="1828324" y="2895600"/>
            <a:ext cx="1599783" cy="1600200"/>
          </a:xfrm>
          <a:prstGeom prst="ellipse">
            <a:avLst/>
          </a:prstGeom>
          <a:solidFill>
            <a:schemeClr val="bg2">
              <a:alpha val="90000"/>
            </a:schemeClr>
          </a:solidFill>
          <a:ln w="57150">
            <a:solidFill>
              <a:srgbClr val="0D62A4"/>
            </a:solidFill>
            <a:round/>
            <a:headEnd/>
            <a:tailEnd/>
          </a:ln>
        </p:spPr>
        <p:txBody>
          <a:bodyPr vert="horz" wrap="square" lIns="91440" tIns="45720" rIns="91440" bIns="45720" numCol="1" anchor="t" anchorCtr="0" compatLnSpc="1">
            <a:prstTxWarp prst="textNoShape">
              <a:avLst/>
            </a:prstTxWarp>
          </a:bodyPr>
          <a:lstStyle/>
          <a:p>
            <a:endParaRPr lang="en-CA" kern="0">
              <a:solidFill>
                <a:sysClr val="windowText" lastClr="000000"/>
              </a:solidFill>
            </a:endParaRPr>
          </a:p>
        </p:txBody>
      </p:sp>
      <p:sp>
        <p:nvSpPr>
          <p:cNvPr id="75" name="TextBox 74"/>
          <p:cNvSpPr txBox="1"/>
          <p:nvPr/>
        </p:nvSpPr>
        <p:spPr>
          <a:xfrm>
            <a:off x="457081" y="609600"/>
            <a:ext cx="9522520" cy="605294"/>
          </a:xfrm>
          <a:prstGeom prst="rect">
            <a:avLst/>
          </a:prstGeom>
          <a:noFill/>
        </p:spPr>
        <p:txBody>
          <a:bodyPr wrap="square" lIns="91440" tIns="45720" rIns="91440" bIns="45720" rtlCol="0" anchor="t" anchorCtr="0">
            <a:spAutoFit/>
          </a:bodyPr>
          <a:lstStyle/>
          <a:p>
            <a:pPr defTabSz="913068" fontAlgn="base">
              <a:lnSpc>
                <a:spcPct val="80000"/>
              </a:lnSpc>
              <a:spcBef>
                <a:spcPct val="0"/>
              </a:spcBef>
              <a:spcAft>
                <a:spcPct val="0"/>
              </a:spcAft>
            </a:pPr>
            <a:r>
              <a:rPr lang="en-US" sz="4000" b="1" kern="0" dirty="0" smtClean="0">
                <a:solidFill>
                  <a:srgbClr val="404040"/>
                </a:solidFill>
                <a:latin typeface="Calibri Light"/>
                <a:ea typeface="Calibri"/>
                <a:cs typeface="Calibri Light"/>
              </a:rPr>
              <a:t>My Intellectual Property Is Everywhere</a:t>
            </a:r>
            <a:endParaRPr lang="en-US" sz="4000" b="1" kern="0" dirty="0">
              <a:solidFill>
                <a:srgbClr val="404040"/>
              </a:solidFill>
              <a:latin typeface="Calibri Light"/>
              <a:ea typeface="Calibri"/>
              <a:cs typeface="Calibri Light"/>
            </a:endParaRPr>
          </a:p>
        </p:txBody>
      </p:sp>
      <p:pic>
        <p:nvPicPr>
          <p:cNvPr id="48" name="Picture 4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91245" y="3262937"/>
            <a:ext cx="844916" cy="845136"/>
          </a:xfrm>
          <a:prstGeom prst="rect">
            <a:avLst/>
          </a:prstGeom>
          <a:solidFill>
            <a:schemeClr val="bg2">
              <a:alpha val="68000"/>
            </a:schemeClr>
          </a:solidFill>
        </p:spPr>
      </p:pic>
      <p:pic>
        <p:nvPicPr>
          <p:cNvPr id="49" name="Picture 4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75641" y="3339788"/>
            <a:ext cx="990342" cy="681037"/>
          </a:xfrm>
          <a:prstGeom prst="rect">
            <a:avLst/>
          </a:prstGeom>
        </p:spPr>
      </p:pic>
      <p:pic>
        <p:nvPicPr>
          <p:cNvPr id="50" name="Picture 4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32321" y="3188614"/>
            <a:ext cx="923282" cy="923523"/>
          </a:xfrm>
          <a:prstGeom prst="rect">
            <a:avLst/>
          </a:prstGeom>
        </p:spPr>
      </p:pic>
      <p:sp>
        <p:nvSpPr>
          <p:cNvPr id="148" name="Freeform 147"/>
          <p:cNvSpPr/>
          <p:nvPr/>
        </p:nvSpPr>
        <p:spPr>
          <a:xfrm>
            <a:off x="3297836" y="5448679"/>
            <a:ext cx="879982" cy="892745"/>
          </a:xfrm>
          <a:custGeom>
            <a:avLst/>
            <a:gdLst>
              <a:gd name="connsiteX0" fmla="*/ 163468 w 880211"/>
              <a:gd name="connsiteY0" fmla="*/ 0 h 892745"/>
              <a:gd name="connsiteX1" fmla="*/ 0 w 880211"/>
              <a:gd name="connsiteY1" fmla="*/ 540677 h 892745"/>
              <a:gd name="connsiteX2" fmla="*/ 519744 w 880211"/>
              <a:gd name="connsiteY2" fmla="*/ 892745 h 892745"/>
              <a:gd name="connsiteX3" fmla="*/ 880211 w 880211"/>
              <a:gd name="connsiteY3" fmla="*/ 515529 h 892745"/>
              <a:gd name="connsiteX4" fmla="*/ 808956 w 880211"/>
              <a:gd name="connsiteY4" fmla="*/ 0 h 892745"/>
              <a:gd name="connsiteX5" fmla="*/ 163468 w 880211"/>
              <a:gd name="connsiteY5" fmla="*/ 0 h 892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80211" h="892745">
                <a:moveTo>
                  <a:pt x="163468" y="0"/>
                </a:moveTo>
                <a:lnTo>
                  <a:pt x="0" y="540677"/>
                </a:lnTo>
                <a:lnTo>
                  <a:pt x="519744" y="892745"/>
                </a:lnTo>
                <a:lnTo>
                  <a:pt x="880211" y="515529"/>
                </a:lnTo>
                <a:lnTo>
                  <a:pt x="808956" y="0"/>
                </a:lnTo>
                <a:lnTo>
                  <a:pt x="163468"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lang="en-US"/>
          </a:p>
        </p:txBody>
      </p:sp>
      <p:pic>
        <p:nvPicPr>
          <p:cNvPr id="149" name="Picture 148"/>
          <p:cNvPicPr>
            <a:picLocks noChangeAspect="1"/>
          </p:cNvPicPr>
          <p:nvPr/>
        </p:nvPicPr>
        <p:blipFill>
          <a:blip r:embed="rId6">
            <a:grayscl/>
            <a:extLst>
              <a:ext uri="{BEBA8EAE-BF5A-486C-A8C5-ECC9F3942E4B}">
                <a14:imgProps xmlns:a14="http://schemas.microsoft.com/office/drawing/2010/main">
                  <a14:imgLayer r:embed="rId7">
                    <a14:imgEffect>
                      <a14:brightnessContrast bright="25000"/>
                    </a14:imgEffect>
                  </a14:imgLayer>
                </a14:imgProps>
              </a:ext>
            </a:extLst>
          </a:blip>
          <a:stretch>
            <a:fillRect/>
          </a:stretch>
        </p:blipFill>
        <p:spPr>
          <a:xfrm>
            <a:off x="3209700" y="5348584"/>
            <a:ext cx="1054802" cy="1052217"/>
          </a:xfrm>
          <a:prstGeom prst="rect">
            <a:avLst/>
          </a:prstGeom>
        </p:spPr>
      </p:pic>
      <p:grpSp>
        <p:nvGrpSpPr>
          <p:cNvPr id="150" name="Group 2993"/>
          <p:cNvGrpSpPr>
            <a:grpSpLocks noChangeAspect="1"/>
          </p:cNvGrpSpPr>
          <p:nvPr/>
        </p:nvGrpSpPr>
        <p:grpSpPr bwMode="auto">
          <a:xfrm>
            <a:off x="8368834" y="5250150"/>
            <a:ext cx="1405413" cy="1001672"/>
            <a:chOff x="2858" y="1461"/>
            <a:chExt cx="1962" cy="1398"/>
          </a:xfrm>
        </p:grpSpPr>
        <p:sp>
          <p:nvSpPr>
            <p:cNvPr id="151" name="AutoShape 2992"/>
            <p:cNvSpPr>
              <a:spLocks noChangeAspect="1" noChangeArrowheads="1" noTextEdit="1"/>
            </p:cNvSpPr>
            <p:nvPr/>
          </p:nvSpPr>
          <p:spPr bwMode="auto">
            <a:xfrm>
              <a:off x="2858" y="1461"/>
              <a:ext cx="1962" cy="1398"/>
            </a:xfrm>
            <a:prstGeom prst="rect">
              <a:avLst/>
            </a:prstGeom>
            <a:noFill/>
            <a:ln w="9525">
              <a:noFill/>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2" name="Freeform 2994"/>
            <p:cNvSpPr>
              <a:spLocks/>
            </p:cNvSpPr>
            <p:nvPr/>
          </p:nvSpPr>
          <p:spPr bwMode="auto">
            <a:xfrm>
              <a:off x="2916" y="1531"/>
              <a:ext cx="1848" cy="1258"/>
            </a:xfrm>
            <a:custGeom>
              <a:avLst/>
              <a:gdLst>
                <a:gd name="T0" fmla="*/ 454 w 1848"/>
                <a:gd name="T1" fmla="*/ 350 h 1258"/>
                <a:gd name="T2" fmla="*/ 362 w 1848"/>
                <a:gd name="T3" fmla="*/ 358 h 1258"/>
                <a:gd name="T4" fmla="*/ 278 w 1848"/>
                <a:gd name="T5" fmla="*/ 384 h 1258"/>
                <a:gd name="T6" fmla="*/ 200 w 1848"/>
                <a:gd name="T7" fmla="*/ 426 h 1258"/>
                <a:gd name="T8" fmla="*/ 132 w 1848"/>
                <a:gd name="T9" fmla="*/ 482 h 1258"/>
                <a:gd name="T10" fmla="*/ 78 w 1848"/>
                <a:gd name="T11" fmla="*/ 550 h 1258"/>
                <a:gd name="T12" fmla="*/ 36 w 1848"/>
                <a:gd name="T13" fmla="*/ 626 h 1258"/>
                <a:gd name="T14" fmla="*/ 8 w 1848"/>
                <a:gd name="T15" fmla="*/ 712 h 1258"/>
                <a:gd name="T16" fmla="*/ 0 w 1848"/>
                <a:gd name="T17" fmla="*/ 804 h 1258"/>
                <a:gd name="T18" fmla="*/ 2 w 1848"/>
                <a:gd name="T19" fmla="*/ 850 h 1258"/>
                <a:gd name="T20" fmla="*/ 20 w 1848"/>
                <a:gd name="T21" fmla="*/ 938 h 1258"/>
                <a:gd name="T22" fmla="*/ 54 w 1848"/>
                <a:gd name="T23" fmla="*/ 1020 h 1258"/>
                <a:gd name="T24" fmla="*/ 104 w 1848"/>
                <a:gd name="T25" fmla="*/ 1092 h 1258"/>
                <a:gd name="T26" fmla="*/ 166 w 1848"/>
                <a:gd name="T27" fmla="*/ 1154 h 1258"/>
                <a:gd name="T28" fmla="*/ 238 w 1848"/>
                <a:gd name="T29" fmla="*/ 1202 h 1258"/>
                <a:gd name="T30" fmla="*/ 318 w 1848"/>
                <a:gd name="T31" fmla="*/ 1238 h 1258"/>
                <a:gd name="T32" fmla="*/ 408 w 1848"/>
                <a:gd name="T33" fmla="*/ 1256 h 1258"/>
                <a:gd name="T34" fmla="*/ 1474 w 1848"/>
                <a:gd name="T35" fmla="*/ 1258 h 1258"/>
                <a:gd name="T36" fmla="*/ 1512 w 1848"/>
                <a:gd name="T37" fmla="*/ 1256 h 1258"/>
                <a:gd name="T38" fmla="*/ 1586 w 1848"/>
                <a:gd name="T39" fmla="*/ 1242 h 1258"/>
                <a:gd name="T40" fmla="*/ 1652 w 1848"/>
                <a:gd name="T41" fmla="*/ 1212 h 1258"/>
                <a:gd name="T42" fmla="*/ 1712 w 1848"/>
                <a:gd name="T43" fmla="*/ 1172 h 1258"/>
                <a:gd name="T44" fmla="*/ 1762 w 1848"/>
                <a:gd name="T45" fmla="*/ 1122 h 1258"/>
                <a:gd name="T46" fmla="*/ 1802 w 1848"/>
                <a:gd name="T47" fmla="*/ 1062 h 1258"/>
                <a:gd name="T48" fmla="*/ 1830 w 1848"/>
                <a:gd name="T49" fmla="*/ 996 h 1258"/>
                <a:gd name="T50" fmla="*/ 1846 w 1848"/>
                <a:gd name="T51" fmla="*/ 922 h 1258"/>
                <a:gd name="T52" fmla="*/ 1848 w 1848"/>
                <a:gd name="T53" fmla="*/ 884 h 1258"/>
                <a:gd name="T54" fmla="*/ 1840 w 1848"/>
                <a:gd name="T55" fmla="*/ 810 h 1258"/>
                <a:gd name="T56" fmla="*/ 1818 w 1848"/>
                <a:gd name="T57" fmla="*/ 740 h 1258"/>
                <a:gd name="T58" fmla="*/ 1784 w 1848"/>
                <a:gd name="T59" fmla="*/ 678 h 1258"/>
                <a:gd name="T60" fmla="*/ 1740 w 1848"/>
                <a:gd name="T61" fmla="*/ 622 h 1258"/>
                <a:gd name="T62" fmla="*/ 1684 w 1848"/>
                <a:gd name="T63" fmla="*/ 578 h 1258"/>
                <a:gd name="T64" fmla="*/ 1622 w 1848"/>
                <a:gd name="T65" fmla="*/ 542 h 1258"/>
                <a:gd name="T66" fmla="*/ 1552 w 1848"/>
                <a:gd name="T67" fmla="*/ 520 h 1258"/>
                <a:gd name="T68" fmla="*/ 1478 w 1848"/>
                <a:gd name="T69" fmla="*/ 512 h 1258"/>
                <a:gd name="T70" fmla="*/ 1428 w 1848"/>
                <a:gd name="T71" fmla="*/ 456 h 1258"/>
                <a:gd name="T72" fmla="*/ 1428 w 1848"/>
                <a:gd name="T73" fmla="*/ 446 h 1258"/>
                <a:gd name="T74" fmla="*/ 1426 w 1848"/>
                <a:gd name="T75" fmla="*/ 400 h 1258"/>
                <a:gd name="T76" fmla="*/ 1408 w 1848"/>
                <a:gd name="T77" fmla="*/ 314 h 1258"/>
                <a:gd name="T78" fmla="*/ 1374 w 1848"/>
                <a:gd name="T79" fmla="*/ 234 h 1258"/>
                <a:gd name="T80" fmla="*/ 1326 w 1848"/>
                <a:gd name="T81" fmla="*/ 162 h 1258"/>
                <a:gd name="T82" fmla="*/ 1266 w 1848"/>
                <a:gd name="T83" fmla="*/ 102 h 1258"/>
                <a:gd name="T84" fmla="*/ 1194 w 1848"/>
                <a:gd name="T85" fmla="*/ 54 h 1258"/>
                <a:gd name="T86" fmla="*/ 1114 w 1848"/>
                <a:gd name="T87" fmla="*/ 20 h 1258"/>
                <a:gd name="T88" fmla="*/ 1028 w 1848"/>
                <a:gd name="T89" fmla="*/ 2 h 1258"/>
                <a:gd name="T90" fmla="*/ 982 w 1848"/>
                <a:gd name="T91" fmla="*/ 0 h 1258"/>
                <a:gd name="T92" fmla="*/ 908 w 1848"/>
                <a:gd name="T93" fmla="*/ 6 h 1258"/>
                <a:gd name="T94" fmla="*/ 840 w 1848"/>
                <a:gd name="T95" fmla="*/ 22 h 1258"/>
                <a:gd name="T96" fmla="*/ 774 w 1848"/>
                <a:gd name="T97" fmla="*/ 50 h 1258"/>
                <a:gd name="T98" fmla="*/ 716 w 1848"/>
                <a:gd name="T99" fmla="*/ 88 h 1258"/>
                <a:gd name="T100" fmla="*/ 662 w 1848"/>
                <a:gd name="T101" fmla="*/ 132 h 1258"/>
                <a:gd name="T102" fmla="*/ 618 w 1848"/>
                <a:gd name="T103" fmla="*/ 186 h 1258"/>
                <a:gd name="T104" fmla="*/ 582 w 1848"/>
                <a:gd name="T105" fmla="*/ 248 h 1258"/>
                <a:gd name="T106" fmla="*/ 554 w 1848"/>
                <a:gd name="T107" fmla="*/ 316 h 1258"/>
                <a:gd name="T108" fmla="*/ 502 w 1848"/>
                <a:gd name="T109" fmla="*/ 352 h 1258"/>
                <a:gd name="T110" fmla="*/ 478 w 1848"/>
                <a:gd name="T111" fmla="*/ 350 h 12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848" h="1258">
                  <a:moveTo>
                    <a:pt x="454" y="350"/>
                  </a:moveTo>
                  <a:lnTo>
                    <a:pt x="454" y="350"/>
                  </a:lnTo>
                  <a:lnTo>
                    <a:pt x="408" y="352"/>
                  </a:lnTo>
                  <a:lnTo>
                    <a:pt x="362" y="358"/>
                  </a:lnTo>
                  <a:lnTo>
                    <a:pt x="318" y="370"/>
                  </a:lnTo>
                  <a:lnTo>
                    <a:pt x="278" y="384"/>
                  </a:lnTo>
                  <a:lnTo>
                    <a:pt x="238" y="404"/>
                  </a:lnTo>
                  <a:lnTo>
                    <a:pt x="200" y="426"/>
                  </a:lnTo>
                  <a:lnTo>
                    <a:pt x="166" y="452"/>
                  </a:lnTo>
                  <a:lnTo>
                    <a:pt x="132" y="482"/>
                  </a:lnTo>
                  <a:lnTo>
                    <a:pt x="104" y="514"/>
                  </a:lnTo>
                  <a:lnTo>
                    <a:pt x="78" y="550"/>
                  </a:lnTo>
                  <a:lnTo>
                    <a:pt x="54" y="588"/>
                  </a:lnTo>
                  <a:lnTo>
                    <a:pt x="36" y="626"/>
                  </a:lnTo>
                  <a:lnTo>
                    <a:pt x="20" y="668"/>
                  </a:lnTo>
                  <a:lnTo>
                    <a:pt x="8" y="712"/>
                  </a:lnTo>
                  <a:lnTo>
                    <a:pt x="2" y="758"/>
                  </a:lnTo>
                  <a:lnTo>
                    <a:pt x="0" y="804"/>
                  </a:lnTo>
                  <a:lnTo>
                    <a:pt x="0" y="804"/>
                  </a:lnTo>
                  <a:lnTo>
                    <a:pt x="2" y="850"/>
                  </a:lnTo>
                  <a:lnTo>
                    <a:pt x="8" y="894"/>
                  </a:lnTo>
                  <a:lnTo>
                    <a:pt x="20" y="938"/>
                  </a:lnTo>
                  <a:lnTo>
                    <a:pt x="36" y="980"/>
                  </a:lnTo>
                  <a:lnTo>
                    <a:pt x="54" y="1020"/>
                  </a:lnTo>
                  <a:lnTo>
                    <a:pt x="78" y="1058"/>
                  </a:lnTo>
                  <a:lnTo>
                    <a:pt x="104" y="1092"/>
                  </a:lnTo>
                  <a:lnTo>
                    <a:pt x="132" y="1124"/>
                  </a:lnTo>
                  <a:lnTo>
                    <a:pt x="166" y="1154"/>
                  </a:lnTo>
                  <a:lnTo>
                    <a:pt x="200" y="1180"/>
                  </a:lnTo>
                  <a:lnTo>
                    <a:pt x="238" y="1202"/>
                  </a:lnTo>
                  <a:lnTo>
                    <a:pt x="278" y="1222"/>
                  </a:lnTo>
                  <a:lnTo>
                    <a:pt x="318" y="1238"/>
                  </a:lnTo>
                  <a:lnTo>
                    <a:pt x="362" y="1248"/>
                  </a:lnTo>
                  <a:lnTo>
                    <a:pt x="408" y="1256"/>
                  </a:lnTo>
                  <a:lnTo>
                    <a:pt x="454" y="1258"/>
                  </a:lnTo>
                  <a:lnTo>
                    <a:pt x="1474" y="1258"/>
                  </a:lnTo>
                  <a:lnTo>
                    <a:pt x="1474" y="1258"/>
                  </a:lnTo>
                  <a:lnTo>
                    <a:pt x="1512" y="1256"/>
                  </a:lnTo>
                  <a:lnTo>
                    <a:pt x="1550" y="1250"/>
                  </a:lnTo>
                  <a:lnTo>
                    <a:pt x="1586" y="1242"/>
                  </a:lnTo>
                  <a:lnTo>
                    <a:pt x="1620" y="1228"/>
                  </a:lnTo>
                  <a:lnTo>
                    <a:pt x="1652" y="1212"/>
                  </a:lnTo>
                  <a:lnTo>
                    <a:pt x="1682" y="1194"/>
                  </a:lnTo>
                  <a:lnTo>
                    <a:pt x="1712" y="1172"/>
                  </a:lnTo>
                  <a:lnTo>
                    <a:pt x="1738" y="1148"/>
                  </a:lnTo>
                  <a:lnTo>
                    <a:pt x="1762" y="1122"/>
                  </a:lnTo>
                  <a:lnTo>
                    <a:pt x="1784" y="1094"/>
                  </a:lnTo>
                  <a:lnTo>
                    <a:pt x="1802" y="1062"/>
                  </a:lnTo>
                  <a:lnTo>
                    <a:pt x="1818" y="1030"/>
                  </a:lnTo>
                  <a:lnTo>
                    <a:pt x="1830" y="996"/>
                  </a:lnTo>
                  <a:lnTo>
                    <a:pt x="1840" y="960"/>
                  </a:lnTo>
                  <a:lnTo>
                    <a:pt x="1846" y="922"/>
                  </a:lnTo>
                  <a:lnTo>
                    <a:pt x="1848" y="884"/>
                  </a:lnTo>
                  <a:lnTo>
                    <a:pt x="1848" y="884"/>
                  </a:lnTo>
                  <a:lnTo>
                    <a:pt x="1846" y="848"/>
                  </a:lnTo>
                  <a:lnTo>
                    <a:pt x="1840" y="810"/>
                  </a:lnTo>
                  <a:lnTo>
                    <a:pt x="1830" y="774"/>
                  </a:lnTo>
                  <a:lnTo>
                    <a:pt x="1818" y="740"/>
                  </a:lnTo>
                  <a:lnTo>
                    <a:pt x="1802" y="708"/>
                  </a:lnTo>
                  <a:lnTo>
                    <a:pt x="1784" y="678"/>
                  </a:lnTo>
                  <a:lnTo>
                    <a:pt x="1762" y="650"/>
                  </a:lnTo>
                  <a:lnTo>
                    <a:pt x="1740" y="622"/>
                  </a:lnTo>
                  <a:lnTo>
                    <a:pt x="1712" y="598"/>
                  </a:lnTo>
                  <a:lnTo>
                    <a:pt x="1684" y="578"/>
                  </a:lnTo>
                  <a:lnTo>
                    <a:pt x="1654" y="558"/>
                  </a:lnTo>
                  <a:lnTo>
                    <a:pt x="1622" y="542"/>
                  </a:lnTo>
                  <a:lnTo>
                    <a:pt x="1588" y="530"/>
                  </a:lnTo>
                  <a:lnTo>
                    <a:pt x="1552" y="520"/>
                  </a:lnTo>
                  <a:lnTo>
                    <a:pt x="1516" y="514"/>
                  </a:lnTo>
                  <a:lnTo>
                    <a:pt x="1478" y="512"/>
                  </a:lnTo>
                  <a:lnTo>
                    <a:pt x="1426" y="512"/>
                  </a:lnTo>
                  <a:lnTo>
                    <a:pt x="1428" y="456"/>
                  </a:lnTo>
                  <a:lnTo>
                    <a:pt x="1428" y="456"/>
                  </a:lnTo>
                  <a:lnTo>
                    <a:pt x="1428" y="446"/>
                  </a:lnTo>
                  <a:lnTo>
                    <a:pt x="1428" y="446"/>
                  </a:lnTo>
                  <a:lnTo>
                    <a:pt x="1426" y="400"/>
                  </a:lnTo>
                  <a:lnTo>
                    <a:pt x="1420" y="356"/>
                  </a:lnTo>
                  <a:lnTo>
                    <a:pt x="1408" y="314"/>
                  </a:lnTo>
                  <a:lnTo>
                    <a:pt x="1394" y="272"/>
                  </a:lnTo>
                  <a:lnTo>
                    <a:pt x="1374" y="234"/>
                  </a:lnTo>
                  <a:lnTo>
                    <a:pt x="1352" y="196"/>
                  </a:lnTo>
                  <a:lnTo>
                    <a:pt x="1326" y="162"/>
                  </a:lnTo>
                  <a:lnTo>
                    <a:pt x="1298" y="130"/>
                  </a:lnTo>
                  <a:lnTo>
                    <a:pt x="1266" y="102"/>
                  </a:lnTo>
                  <a:lnTo>
                    <a:pt x="1232" y="76"/>
                  </a:lnTo>
                  <a:lnTo>
                    <a:pt x="1194" y="54"/>
                  </a:lnTo>
                  <a:lnTo>
                    <a:pt x="1156" y="34"/>
                  </a:lnTo>
                  <a:lnTo>
                    <a:pt x="1114" y="20"/>
                  </a:lnTo>
                  <a:lnTo>
                    <a:pt x="1072" y="8"/>
                  </a:lnTo>
                  <a:lnTo>
                    <a:pt x="1028" y="2"/>
                  </a:lnTo>
                  <a:lnTo>
                    <a:pt x="982" y="0"/>
                  </a:lnTo>
                  <a:lnTo>
                    <a:pt x="982" y="0"/>
                  </a:lnTo>
                  <a:lnTo>
                    <a:pt x="944" y="2"/>
                  </a:lnTo>
                  <a:lnTo>
                    <a:pt x="908" y="6"/>
                  </a:lnTo>
                  <a:lnTo>
                    <a:pt x="874" y="12"/>
                  </a:lnTo>
                  <a:lnTo>
                    <a:pt x="840" y="22"/>
                  </a:lnTo>
                  <a:lnTo>
                    <a:pt x="806" y="36"/>
                  </a:lnTo>
                  <a:lnTo>
                    <a:pt x="774" y="50"/>
                  </a:lnTo>
                  <a:lnTo>
                    <a:pt x="744" y="68"/>
                  </a:lnTo>
                  <a:lnTo>
                    <a:pt x="716" y="88"/>
                  </a:lnTo>
                  <a:lnTo>
                    <a:pt x="688" y="108"/>
                  </a:lnTo>
                  <a:lnTo>
                    <a:pt x="662" y="132"/>
                  </a:lnTo>
                  <a:lnTo>
                    <a:pt x="640" y="160"/>
                  </a:lnTo>
                  <a:lnTo>
                    <a:pt x="618" y="186"/>
                  </a:lnTo>
                  <a:lnTo>
                    <a:pt x="598" y="216"/>
                  </a:lnTo>
                  <a:lnTo>
                    <a:pt x="582" y="248"/>
                  </a:lnTo>
                  <a:lnTo>
                    <a:pt x="566" y="282"/>
                  </a:lnTo>
                  <a:lnTo>
                    <a:pt x="554" y="316"/>
                  </a:lnTo>
                  <a:lnTo>
                    <a:pt x="542" y="356"/>
                  </a:lnTo>
                  <a:lnTo>
                    <a:pt x="502" y="352"/>
                  </a:lnTo>
                  <a:lnTo>
                    <a:pt x="502" y="352"/>
                  </a:lnTo>
                  <a:lnTo>
                    <a:pt x="478" y="350"/>
                  </a:lnTo>
                  <a:lnTo>
                    <a:pt x="454" y="350"/>
                  </a:lnTo>
                  <a:close/>
                </a:path>
              </a:pathLst>
            </a:custGeom>
            <a:solidFill>
              <a:srgbClr val="FFFFFF"/>
            </a:solidFill>
            <a:ln w="9525">
              <a:noFill/>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153" name="Freeform 2995"/>
            <p:cNvSpPr>
              <a:spLocks/>
            </p:cNvSpPr>
            <p:nvPr/>
          </p:nvSpPr>
          <p:spPr bwMode="auto">
            <a:xfrm>
              <a:off x="2916" y="1531"/>
              <a:ext cx="1848" cy="1258"/>
            </a:xfrm>
            <a:custGeom>
              <a:avLst/>
              <a:gdLst>
                <a:gd name="T0" fmla="*/ 454 w 1848"/>
                <a:gd name="T1" fmla="*/ 350 h 1258"/>
                <a:gd name="T2" fmla="*/ 362 w 1848"/>
                <a:gd name="T3" fmla="*/ 358 h 1258"/>
                <a:gd name="T4" fmla="*/ 278 w 1848"/>
                <a:gd name="T5" fmla="*/ 384 h 1258"/>
                <a:gd name="T6" fmla="*/ 200 w 1848"/>
                <a:gd name="T7" fmla="*/ 426 h 1258"/>
                <a:gd name="T8" fmla="*/ 132 w 1848"/>
                <a:gd name="T9" fmla="*/ 482 h 1258"/>
                <a:gd name="T10" fmla="*/ 78 w 1848"/>
                <a:gd name="T11" fmla="*/ 550 h 1258"/>
                <a:gd name="T12" fmla="*/ 36 w 1848"/>
                <a:gd name="T13" fmla="*/ 626 h 1258"/>
                <a:gd name="T14" fmla="*/ 8 w 1848"/>
                <a:gd name="T15" fmla="*/ 712 h 1258"/>
                <a:gd name="T16" fmla="*/ 0 w 1848"/>
                <a:gd name="T17" fmla="*/ 804 h 1258"/>
                <a:gd name="T18" fmla="*/ 2 w 1848"/>
                <a:gd name="T19" fmla="*/ 850 h 1258"/>
                <a:gd name="T20" fmla="*/ 20 w 1848"/>
                <a:gd name="T21" fmla="*/ 938 h 1258"/>
                <a:gd name="T22" fmla="*/ 54 w 1848"/>
                <a:gd name="T23" fmla="*/ 1020 h 1258"/>
                <a:gd name="T24" fmla="*/ 104 w 1848"/>
                <a:gd name="T25" fmla="*/ 1092 h 1258"/>
                <a:gd name="T26" fmla="*/ 166 w 1848"/>
                <a:gd name="T27" fmla="*/ 1154 h 1258"/>
                <a:gd name="T28" fmla="*/ 238 w 1848"/>
                <a:gd name="T29" fmla="*/ 1202 h 1258"/>
                <a:gd name="T30" fmla="*/ 318 w 1848"/>
                <a:gd name="T31" fmla="*/ 1238 h 1258"/>
                <a:gd name="T32" fmla="*/ 408 w 1848"/>
                <a:gd name="T33" fmla="*/ 1256 h 1258"/>
                <a:gd name="T34" fmla="*/ 1474 w 1848"/>
                <a:gd name="T35" fmla="*/ 1258 h 1258"/>
                <a:gd name="T36" fmla="*/ 1512 w 1848"/>
                <a:gd name="T37" fmla="*/ 1256 h 1258"/>
                <a:gd name="T38" fmla="*/ 1586 w 1848"/>
                <a:gd name="T39" fmla="*/ 1242 h 1258"/>
                <a:gd name="T40" fmla="*/ 1652 w 1848"/>
                <a:gd name="T41" fmla="*/ 1212 h 1258"/>
                <a:gd name="T42" fmla="*/ 1712 w 1848"/>
                <a:gd name="T43" fmla="*/ 1172 h 1258"/>
                <a:gd name="T44" fmla="*/ 1762 w 1848"/>
                <a:gd name="T45" fmla="*/ 1122 h 1258"/>
                <a:gd name="T46" fmla="*/ 1802 w 1848"/>
                <a:gd name="T47" fmla="*/ 1062 h 1258"/>
                <a:gd name="T48" fmla="*/ 1830 w 1848"/>
                <a:gd name="T49" fmla="*/ 996 h 1258"/>
                <a:gd name="T50" fmla="*/ 1846 w 1848"/>
                <a:gd name="T51" fmla="*/ 922 h 1258"/>
                <a:gd name="T52" fmla="*/ 1848 w 1848"/>
                <a:gd name="T53" fmla="*/ 884 h 1258"/>
                <a:gd name="T54" fmla="*/ 1840 w 1848"/>
                <a:gd name="T55" fmla="*/ 810 h 1258"/>
                <a:gd name="T56" fmla="*/ 1818 w 1848"/>
                <a:gd name="T57" fmla="*/ 740 h 1258"/>
                <a:gd name="T58" fmla="*/ 1784 w 1848"/>
                <a:gd name="T59" fmla="*/ 678 h 1258"/>
                <a:gd name="T60" fmla="*/ 1740 w 1848"/>
                <a:gd name="T61" fmla="*/ 622 h 1258"/>
                <a:gd name="T62" fmla="*/ 1684 w 1848"/>
                <a:gd name="T63" fmla="*/ 578 h 1258"/>
                <a:gd name="T64" fmla="*/ 1622 w 1848"/>
                <a:gd name="T65" fmla="*/ 542 h 1258"/>
                <a:gd name="T66" fmla="*/ 1552 w 1848"/>
                <a:gd name="T67" fmla="*/ 520 h 1258"/>
                <a:gd name="T68" fmla="*/ 1478 w 1848"/>
                <a:gd name="T69" fmla="*/ 512 h 1258"/>
                <a:gd name="T70" fmla="*/ 1428 w 1848"/>
                <a:gd name="T71" fmla="*/ 456 h 1258"/>
                <a:gd name="T72" fmla="*/ 1428 w 1848"/>
                <a:gd name="T73" fmla="*/ 446 h 1258"/>
                <a:gd name="T74" fmla="*/ 1426 w 1848"/>
                <a:gd name="T75" fmla="*/ 400 h 1258"/>
                <a:gd name="T76" fmla="*/ 1408 w 1848"/>
                <a:gd name="T77" fmla="*/ 314 h 1258"/>
                <a:gd name="T78" fmla="*/ 1374 w 1848"/>
                <a:gd name="T79" fmla="*/ 234 h 1258"/>
                <a:gd name="T80" fmla="*/ 1326 w 1848"/>
                <a:gd name="T81" fmla="*/ 162 h 1258"/>
                <a:gd name="T82" fmla="*/ 1266 w 1848"/>
                <a:gd name="T83" fmla="*/ 102 h 1258"/>
                <a:gd name="T84" fmla="*/ 1194 w 1848"/>
                <a:gd name="T85" fmla="*/ 54 h 1258"/>
                <a:gd name="T86" fmla="*/ 1114 w 1848"/>
                <a:gd name="T87" fmla="*/ 20 h 1258"/>
                <a:gd name="T88" fmla="*/ 1028 w 1848"/>
                <a:gd name="T89" fmla="*/ 2 h 1258"/>
                <a:gd name="T90" fmla="*/ 982 w 1848"/>
                <a:gd name="T91" fmla="*/ 0 h 1258"/>
                <a:gd name="T92" fmla="*/ 908 w 1848"/>
                <a:gd name="T93" fmla="*/ 6 h 1258"/>
                <a:gd name="T94" fmla="*/ 840 w 1848"/>
                <a:gd name="T95" fmla="*/ 22 h 1258"/>
                <a:gd name="T96" fmla="*/ 774 w 1848"/>
                <a:gd name="T97" fmla="*/ 50 h 1258"/>
                <a:gd name="T98" fmla="*/ 716 w 1848"/>
                <a:gd name="T99" fmla="*/ 88 h 1258"/>
                <a:gd name="T100" fmla="*/ 662 w 1848"/>
                <a:gd name="T101" fmla="*/ 132 h 1258"/>
                <a:gd name="T102" fmla="*/ 618 w 1848"/>
                <a:gd name="T103" fmla="*/ 186 h 1258"/>
                <a:gd name="T104" fmla="*/ 582 w 1848"/>
                <a:gd name="T105" fmla="*/ 248 h 1258"/>
                <a:gd name="T106" fmla="*/ 554 w 1848"/>
                <a:gd name="T107" fmla="*/ 316 h 1258"/>
                <a:gd name="T108" fmla="*/ 502 w 1848"/>
                <a:gd name="T109" fmla="*/ 352 h 1258"/>
                <a:gd name="T110" fmla="*/ 478 w 1848"/>
                <a:gd name="T111" fmla="*/ 350 h 12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848" h="1258">
                  <a:moveTo>
                    <a:pt x="454" y="350"/>
                  </a:moveTo>
                  <a:lnTo>
                    <a:pt x="454" y="350"/>
                  </a:lnTo>
                  <a:lnTo>
                    <a:pt x="408" y="352"/>
                  </a:lnTo>
                  <a:lnTo>
                    <a:pt x="362" y="358"/>
                  </a:lnTo>
                  <a:lnTo>
                    <a:pt x="318" y="370"/>
                  </a:lnTo>
                  <a:lnTo>
                    <a:pt x="278" y="384"/>
                  </a:lnTo>
                  <a:lnTo>
                    <a:pt x="238" y="404"/>
                  </a:lnTo>
                  <a:lnTo>
                    <a:pt x="200" y="426"/>
                  </a:lnTo>
                  <a:lnTo>
                    <a:pt x="166" y="452"/>
                  </a:lnTo>
                  <a:lnTo>
                    <a:pt x="132" y="482"/>
                  </a:lnTo>
                  <a:lnTo>
                    <a:pt x="104" y="514"/>
                  </a:lnTo>
                  <a:lnTo>
                    <a:pt x="78" y="550"/>
                  </a:lnTo>
                  <a:lnTo>
                    <a:pt x="54" y="588"/>
                  </a:lnTo>
                  <a:lnTo>
                    <a:pt x="36" y="626"/>
                  </a:lnTo>
                  <a:lnTo>
                    <a:pt x="20" y="668"/>
                  </a:lnTo>
                  <a:lnTo>
                    <a:pt x="8" y="712"/>
                  </a:lnTo>
                  <a:lnTo>
                    <a:pt x="2" y="758"/>
                  </a:lnTo>
                  <a:lnTo>
                    <a:pt x="0" y="804"/>
                  </a:lnTo>
                  <a:lnTo>
                    <a:pt x="0" y="804"/>
                  </a:lnTo>
                  <a:lnTo>
                    <a:pt x="2" y="850"/>
                  </a:lnTo>
                  <a:lnTo>
                    <a:pt x="8" y="894"/>
                  </a:lnTo>
                  <a:lnTo>
                    <a:pt x="20" y="938"/>
                  </a:lnTo>
                  <a:lnTo>
                    <a:pt x="36" y="980"/>
                  </a:lnTo>
                  <a:lnTo>
                    <a:pt x="54" y="1020"/>
                  </a:lnTo>
                  <a:lnTo>
                    <a:pt x="78" y="1058"/>
                  </a:lnTo>
                  <a:lnTo>
                    <a:pt x="104" y="1092"/>
                  </a:lnTo>
                  <a:lnTo>
                    <a:pt x="132" y="1124"/>
                  </a:lnTo>
                  <a:lnTo>
                    <a:pt x="166" y="1154"/>
                  </a:lnTo>
                  <a:lnTo>
                    <a:pt x="200" y="1180"/>
                  </a:lnTo>
                  <a:lnTo>
                    <a:pt x="238" y="1202"/>
                  </a:lnTo>
                  <a:lnTo>
                    <a:pt x="278" y="1222"/>
                  </a:lnTo>
                  <a:lnTo>
                    <a:pt x="318" y="1238"/>
                  </a:lnTo>
                  <a:lnTo>
                    <a:pt x="362" y="1248"/>
                  </a:lnTo>
                  <a:lnTo>
                    <a:pt x="408" y="1256"/>
                  </a:lnTo>
                  <a:lnTo>
                    <a:pt x="454" y="1258"/>
                  </a:lnTo>
                  <a:lnTo>
                    <a:pt x="1474" y="1258"/>
                  </a:lnTo>
                  <a:lnTo>
                    <a:pt x="1474" y="1258"/>
                  </a:lnTo>
                  <a:lnTo>
                    <a:pt x="1512" y="1256"/>
                  </a:lnTo>
                  <a:lnTo>
                    <a:pt x="1550" y="1250"/>
                  </a:lnTo>
                  <a:lnTo>
                    <a:pt x="1586" y="1242"/>
                  </a:lnTo>
                  <a:lnTo>
                    <a:pt x="1620" y="1228"/>
                  </a:lnTo>
                  <a:lnTo>
                    <a:pt x="1652" y="1212"/>
                  </a:lnTo>
                  <a:lnTo>
                    <a:pt x="1682" y="1194"/>
                  </a:lnTo>
                  <a:lnTo>
                    <a:pt x="1712" y="1172"/>
                  </a:lnTo>
                  <a:lnTo>
                    <a:pt x="1738" y="1148"/>
                  </a:lnTo>
                  <a:lnTo>
                    <a:pt x="1762" y="1122"/>
                  </a:lnTo>
                  <a:lnTo>
                    <a:pt x="1784" y="1094"/>
                  </a:lnTo>
                  <a:lnTo>
                    <a:pt x="1802" y="1062"/>
                  </a:lnTo>
                  <a:lnTo>
                    <a:pt x="1818" y="1030"/>
                  </a:lnTo>
                  <a:lnTo>
                    <a:pt x="1830" y="996"/>
                  </a:lnTo>
                  <a:lnTo>
                    <a:pt x="1840" y="960"/>
                  </a:lnTo>
                  <a:lnTo>
                    <a:pt x="1846" y="922"/>
                  </a:lnTo>
                  <a:lnTo>
                    <a:pt x="1848" y="884"/>
                  </a:lnTo>
                  <a:lnTo>
                    <a:pt x="1848" y="884"/>
                  </a:lnTo>
                  <a:lnTo>
                    <a:pt x="1846" y="848"/>
                  </a:lnTo>
                  <a:lnTo>
                    <a:pt x="1840" y="810"/>
                  </a:lnTo>
                  <a:lnTo>
                    <a:pt x="1830" y="774"/>
                  </a:lnTo>
                  <a:lnTo>
                    <a:pt x="1818" y="740"/>
                  </a:lnTo>
                  <a:lnTo>
                    <a:pt x="1802" y="708"/>
                  </a:lnTo>
                  <a:lnTo>
                    <a:pt x="1784" y="678"/>
                  </a:lnTo>
                  <a:lnTo>
                    <a:pt x="1762" y="650"/>
                  </a:lnTo>
                  <a:lnTo>
                    <a:pt x="1740" y="622"/>
                  </a:lnTo>
                  <a:lnTo>
                    <a:pt x="1712" y="598"/>
                  </a:lnTo>
                  <a:lnTo>
                    <a:pt x="1684" y="578"/>
                  </a:lnTo>
                  <a:lnTo>
                    <a:pt x="1654" y="558"/>
                  </a:lnTo>
                  <a:lnTo>
                    <a:pt x="1622" y="542"/>
                  </a:lnTo>
                  <a:lnTo>
                    <a:pt x="1588" y="530"/>
                  </a:lnTo>
                  <a:lnTo>
                    <a:pt x="1552" y="520"/>
                  </a:lnTo>
                  <a:lnTo>
                    <a:pt x="1516" y="514"/>
                  </a:lnTo>
                  <a:lnTo>
                    <a:pt x="1478" y="512"/>
                  </a:lnTo>
                  <a:lnTo>
                    <a:pt x="1426" y="512"/>
                  </a:lnTo>
                  <a:lnTo>
                    <a:pt x="1428" y="456"/>
                  </a:lnTo>
                  <a:lnTo>
                    <a:pt x="1428" y="456"/>
                  </a:lnTo>
                  <a:lnTo>
                    <a:pt x="1428" y="446"/>
                  </a:lnTo>
                  <a:lnTo>
                    <a:pt x="1428" y="446"/>
                  </a:lnTo>
                  <a:lnTo>
                    <a:pt x="1426" y="400"/>
                  </a:lnTo>
                  <a:lnTo>
                    <a:pt x="1420" y="356"/>
                  </a:lnTo>
                  <a:lnTo>
                    <a:pt x="1408" y="314"/>
                  </a:lnTo>
                  <a:lnTo>
                    <a:pt x="1394" y="272"/>
                  </a:lnTo>
                  <a:lnTo>
                    <a:pt x="1374" y="234"/>
                  </a:lnTo>
                  <a:lnTo>
                    <a:pt x="1352" y="196"/>
                  </a:lnTo>
                  <a:lnTo>
                    <a:pt x="1326" y="162"/>
                  </a:lnTo>
                  <a:lnTo>
                    <a:pt x="1298" y="130"/>
                  </a:lnTo>
                  <a:lnTo>
                    <a:pt x="1266" y="102"/>
                  </a:lnTo>
                  <a:lnTo>
                    <a:pt x="1232" y="76"/>
                  </a:lnTo>
                  <a:lnTo>
                    <a:pt x="1194" y="54"/>
                  </a:lnTo>
                  <a:lnTo>
                    <a:pt x="1156" y="34"/>
                  </a:lnTo>
                  <a:lnTo>
                    <a:pt x="1114" y="20"/>
                  </a:lnTo>
                  <a:lnTo>
                    <a:pt x="1072" y="8"/>
                  </a:lnTo>
                  <a:lnTo>
                    <a:pt x="1028" y="2"/>
                  </a:lnTo>
                  <a:lnTo>
                    <a:pt x="982" y="0"/>
                  </a:lnTo>
                  <a:lnTo>
                    <a:pt x="982" y="0"/>
                  </a:lnTo>
                  <a:lnTo>
                    <a:pt x="944" y="2"/>
                  </a:lnTo>
                  <a:lnTo>
                    <a:pt x="908" y="6"/>
                  </a:lnTo>
                  <a:lnTo>
                    <a:pt x="874" y="12"/>
                  </a:lnTo>
                  <a:lnTo>
                    <a:pt x="840" y="22"/>
                  </a:lnTo>
                  <a:lnTo>
                    <a:pt x="806" y="36"/>
                  </a:lnTo>
                  <a:lnTo>
                    <a:pt x="774" y="50"/>
                  </a:lnTo>
                  <a:lnTo>
                    <a:pt x="744" y="68"/>
                  </a:lnTo>
                  <a:lnTo>
                    <a:pt x="716" y="88"/>
                  </a:lnTo>
                  <a:lnTo>
                    <a:pt x="688" y="108"/>
                  </a:lnTo>
                  <a:lnTo>
                    <a:pt x="662" y="132"/>
                  </a:lnTo>
                  <a:lnTo>
                    <a:pt x="640" y="160"/>
                  </a:lnTo>
                  <a:lnTo>
                    <a:pt x="618" y="186"/>
                  </a:lnTo>
                  <a:lnTo>
                    <a:pt x="598" y="216"/>
                  </a:lnTo>
                  <a:lnTo>
                    <a:pt x="582" y="248"/>
                  </a:lnTo>
                  <a:lnTo>
                    <a:pt x="566" y="282"/>
                  </a:lnTo>
                  <a:lnTo>
                    <a:pt x="554" y="316"/>
                  </a:lnTo>
                  <a:lnTo>
                    <a:pt x="542" y="356"/>
                  </a:lnTo>
                  <a:lnTo>
                    <a:pt x="502" y="352"/>
                  </a:lnTo>
                  <a:lnTo>
                    <a:pt x="502" y="352"/>
                  </a:lnTo>
                  <a:lnTo>
                    <a:pt x="478" y="350"/>
                  </a:lnTo>
                  <a:lnTo>
                    <a:pt x="454" y="350"/>
                  </a:lnTo>
                </a:path>
              </a:pathLst>
            </a:custGeom>
            <a:noFill/>
            <a:ln w="9525">
              <a:noFill/>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4" name="Freeform 2996"/>
            <p:cNvSpPr>
              <a:spLocks noEditPoints="1"/>
            </p:cNvSpPr>
            <p:nvPr/>
          </p:nvSpPr>
          <p:spPr bwMode="auto">
            <a:xfrm>
              <a:off x="2858" y="1461"/>
              <a:ext cx="1962" cy="1398"/>
            </a:xfrm>
            <a:custGeom>
              <a:avLst/>
              <a:gdLst>
                <a:gd name="T0" fmla="*/ 504 w 1962"/>
                <a:gd name="T1" fmla="*/ 1396 h 1398"/>
                <a:gd name="T2" fmla="*/ 400 w 1962"/>
                <a:gd name="T3" fmla="*/ 1380 h 1398"/>
                <a:gd name="T4" fmla="*/ 302 w 1962"/>
                <a:gd name="T5" fmla="*/ 1344 h 1398"/>
                <a:gd name="T6" fmla="*/ 214 w 1962"/>
                <a:gd name="T7" fmla="*/ 1292 h 1398"/>
                <a:gd name="T8" fmla="*/ 138 w 1962"/>
                <a:gd name="T9" fmla="*/ 1224 h 1398"/>
                <a:gd name="T10" fmla="*/ 78 w 1962"/>
                <a:gd name="T11" fmla="*/ 1142 h 1398"/>
                <a:gd name="T12" fmla="*/ 32 w 1962"/>
                <a:gd name="T13" fmla="*/ 1048 h 1398"/>
                <a:gd name="T14" fmla="*/ 6 w 1962"/>
                <a:gd name="T15" fmla="*/ 946 h 1398"/>
                <a:gd name="T16" fmla="*/ 0 w 1962"/>
                <a:gd name="T17" fmla="*/ 866 h 1398"/>
                <a:gd name="T18" fmla="*/ 12 w 1962"/>
                <a:gd name="T19" fmla="*/ 760 h 1398"/>
                <a:gd name="T20" fmla="*/ 42 w 1962"/>
                <a:gd name="T21" fmla="*/ 660 h 1398"/>
                <a:gd name="T22" fmla="*/ 92 w 1962"/>
                <a:gd name="T23" fmla="*/ 570 h 1398"/>
                <a:gd name="T24" fmla="*/ 156 w 1962"/>
                <a:gd name="T25" fmla="*/ 490 h 1398"/>
                <a:gd name="T26" fmla="*/ 236 w 1962"/>
                <a:gd name="T27" fmla="*/ 426 h 1398"/>
                <a:gd name="T28" fmla="*/ 326 w 1962"/>
                <a:gd name="T29" fmla="*/ 376 h 1398"/>
                <a:gd name="T30" fmla="*/ 424 w 1962"/>
                <a:gd name="T31" fmla="*/ 346 h 1398"/>
                <a:gd name="T32" fmla="*/ 532 w 1962"/>
                <a:gd name="T33" fmla="*/ 334 h 1398"/>
                <a:gd name="T34" fmla="*/ 564 w 1962"/>
                <a:gd name="T35" fmla="*/ 298 h 1398"/>
                <a:gd name="T36" fmla="*/ 652 w 1962"/>
                <a:gd name="T37" fmla="*/ 168 h 1398"/>
                <a:gd name="T38" fmla="*/ 772 w 1962"/>
                <a:gd name="T39" fmla="*/ 72 h 1398"/>
                <a:gd name="T40" fmla="*/ 918 w 1962"/>
                <a:gd name="T41" fmla="*/ 14 h 1398"/>
                <a:gd name="T42" fmla="*/ 1038 w 1962"/>
                <a:gd name="T43" fmla="*/ 0 h 1398"/>
                <a:gd name="T44" fmla="*/ 1140 w 1962"/>
                <a:gd name="T45" fmla="*/ 10 h 1398"/>
                <a:gd name="T46" fmla="*/ 1278 w 1962"/>
                <a:gd name="T47" fmla="*/ 60 h 1398"/>
                <a:gd name="T48" fmla="*/ 1430 w 1962"/>
                <a:gd name="T49" fmla="*/ 180 h 1398"/>
                <a:gd name="T50" fmla="*/ 1530 w 1962"/>
                <a:gd name="T51" fmla="*/ 346 h 1398"/>
                <a:gd name="T52" fmla="*/ 1558 w 1962"/>
                <a:gd name="T53" fmla="*/ 468 h 1398"/>
                <a:gd name="T54" fmla="*/ 1642 w 1962"/>
                <a:gd name="T55" fmla="*/ 512 h 1398"/>
                <a:gd name="T56" fmla="*/ 1786 w 1962"/>
                <a:gd name="T57" fmla="*/ 586 h 1398"/>
                <a:gd name="T58" fmla="*/ 1894 w 1962"/>
                <a:gd name="T59" fmla="*/ 706 h 1398"/>
                <a:gd name="T60" fmla="*/ 1954 w 1962"/>
                <a:gd name="T61" fmla="*/ 860 h 1398"/>
                <a:gd name="T62" fmla="*/ 1960 w 1962"/>
                <a:gd name="T63" fmla="*/ 990 h 1398"/>
                <a:gd name="T64" fmla="*/ 1908 w 1962"/>
                <a:gd name="T65" fmla="*/ 1160 h 1398"/>
                <a:gd name="T66" fmla="*/ 1798 w 1962"/>
                <a:gd name="T67" fmla="*/ 1294 h 1398"/>
                <a:gd name="T68" fmla="*/ 1644 w 1962"/>
                <a:gd name="T69" fmla="*/ 1376 h 1398"/>
                <a:gd name="T70" fmla="*/ 532 w 1962"/>
                <a:gd name="T71" fmla="*/ 430 h 1398"/>
                <a:gd name="T72" fmla="*/ 402 w 1962"/>
                <a:gd name="T73" fmla="*/ 450 h 1398"/>
                <a:gd name="T74" fmla="*/ 256 w 1962"/>
                <a:gd name="T75" fmla="*/ 530 h 1398"/>
                <a:gd name="T76" fmla="*/ 150 w 1962"/>
                <a:gd name="T77" fmla="*/ 658 h 1398"/>
                <a:gd name="T78" fmla="*/ 98 w 1962"/>
                <a:gd name="T79" fmla="*/ 822 h 1398"/>
                <a:gd name="T80" fmla="*/ 106 w 1962"/>
                <a:gd name="T81" fmla="*/ 954 h 1398"/>
                <a:gd name="T82" fmla="*/ 172 w 1962"/>
                <a:gd name="T83" fmla="*/ 1110 h 1398"/>
                <a:gd name="T84" fmla="*/ 288 w 1962"/>
                <a:gd name="T85" fmla="*/ 1226 h 1398"/>
                <a:gd name="T86" fmla="*/ 444 w 1962"/>
                <a:gd name="T87" fmla="*/ 1292 h 1398"/>
                <a:gd name="T88" fmla="*/ 1510 w 1962"/>
                <a:gd name="T89" fmla="*/ 1302 h 1398"/>
                <a:gd name="T90" fmla="*/ 1648 w 1962"/>
                <a:gd name="T91" fmla="*/ 1274 h 1398"/>
                <a:gd name="T92" fmla="*/ 1762 w 1962"/>
                <a:gd name="T93" fmla="*/ 1196 h 1398"/>
                <a:gd name="T94" fmla="*/ 1838 w 1962"/>
                <a:gd name="T95" fmla="*/ 1082 h 1398"/>
                <a:gd name="T96" fmla="*/ 1866 w 1962"/>
                <a:gd name="T97" fmla="*/ 944 h 1398"/>
                <a:gd name="T98" fmla="*/ 1850 w 1962"/>
                <a:gd name="T99" fmla="*/ 838 h 1398"/>
                <a:gd name="T100" fmla="*/ 1786 w 1962"/>
                <a:gd name="T101" fmla="*/ 718 h 1398"/>
                <a:gd name="T102" fmla="*/ 1680 w 1962"/>
                <a:gd name="T103" fmla="*/ 632 h 1398"/>
                <a:gd name="T104" fmla="*/ 1548 w 1962"/>
                <a:gd name="T105" fmla="*/ 590 h 1398"/>
                <a:gd name="T106" fmla="*/ 1464 w 1962"/>
                <a:gd name="T107" fmla="*/ 532 h 1398"/>
                <a:gd name="T108" fmla="*/ 1456 w 1962"/>
                <a:gd name="T109" fmla="*/ 438 h 1398"/>
                <a:gd name="T110" fmla="*/ 1392 w 1962"/>
                <a:gd name="T111" fmla="*/ 286 h 1398"/>
                <a:gd name="T112" fmla="*/ 1276 w 1962"/>
                <a:gd name="T113" fmla="*/ 170 h 1398"/>
                <a:gd name="T114" fmla="*/ 1124 w 1962"/>
                <a:gd name="T115" fmla="*/ 106 h 1398"/>
                <a:gd name="T116" fmla="*/ 1002 w 1962"/>
                <a:gd name="T117" fmla="*/ 98 h 1398"/>
                <a:gd name="T118" fmla="*/ 870 w 1962"/>
                <a:gd name="T119" fmla="*/ 130 h 1398"/>
                <a:gd name="T120" fmla="*/ 756 w 1962"/>
                <a:gd name="T121" fmla="*/ 200 h 1398"/>
                <a:gd name="T122" fmla="*/ 670 w 1962"/>
                <a:gd name="T123" fmla="*/ 304 h 1398"/>
                <a:gd name="T124" fmla="*/ 616 w 1962"/>
                <a:gd name="T125" fmla="*/ 438 h 13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962" h="1398">
                  <a:moveTo>
                    <a:pt x="1510" y="1398"/>
                  </a:moveTo>
                  <a:lnTo>
                    <a:pt x="532" y="1398"/>
                  </a:lnTo>
                  <a:lnTo>
                    <a:pt x="532" y="1398"/>
                  </a:lnTo>
                  <a:lnTo>
                    <a:pt x="504" y="1396"/>
                  </a:lnTo>
                  <a:lnTo>
                    <a:pt x="478" y="1394"/>
                  </a:lnTo>
                  <a:lnTo>
                    <a:pt x="452" y="1392"/>
                  </a:lnTo>
                  <a:lnTo>
                    <a:pt x="424" y="1386"/>
                  </a:lnTo>
                  <a:lnTo>
                    <a:pt x="400" y="1380"/>
                  </a:lnTo>
                  <a:lnTo>
                    <a:pt x="374" y="1374"/>
                  </a:lnTo>
                  <a:lnTo>
                    <a:pt x="350" y="1364"/>
                  </a:lnTo>
                  <a:lnTo>
                    <a:pt x="326" y="1356"/>
                  </a:lnTo>
                  <a:lnTo>
                    <a:pt x="302" y="1344"/>
                  </a:lnTo>
                  <a:lnTo>
                    <a:pt x="278" y="1334"/>
                  </a:lnTo>
                  <a:lnTo>
                    <a:pt x="256" y="1320"/>
                  </a:lnTo>
                  <a:lnTo>
                    <a:pt x="236" y="1306"/>
                  </a:lnTo>
                  <a:lnTo>
                    <a:pt x="214" y="1292"/>
                  </a:lnTo>
                  <a:lnTo>
                    <a:pt x="194" y="1276"/>
                  </a:lnTo>
                  <a:lnTo>
                    <a:pt x="174" y="1260"/>
                  </a:lnTo>
                  <a:lnTo>
                    <a:pt x="156" y="1242"/>
                  </a:lnTo>
                  <a:lnTo>
                    <a:pt x="138" y="1224"/>
                  </a:lnTo>
                  <a:lnTo>
                    <a:pt x="122" y="1204"/>
                  </a:lnTo>
                  <a:lnTo>
                    <a:pt x="106" y="1184"/>
                  </a:lnTo>
                  <a:lnTo>
                    <a:pt x="92" y="1162"/>
                  </a:lnTo>
                  <a:lnTo>
                    <a:pt x="78" y="1142"/>
                  </a:lnTo>
                  <a:lnTo>
                    <a:pt x="64" y="1120"/>
                  </a:lnTo>
                  <a:lnTo>
                    <a:pt x="54" y="1096"/>
                  </a:lnTo>
                  <a:lnTo>
                    <a:pt x="42" y="1072"/>
                  </a:lnTo>
                  <a:lnTo>
                    <a:pt x="32" y="1048"/>
                  </a:lnTo>
                  <a:lnTo>
                    <a:pt x="24" y="1024"/>
                  </a:lnTo>
                  <a:lnTo>
                    <a:pt x="18" y="998"/>
                  </a:lnTo>
                  <a:lnTo>
                    <a:pt x="12" y="972"/>
                  </a:lnTo>
                  <a:lnTo>
                    <a:pt x="6" y="946"/>
                  </a:lnTo>
                  <a:lnTo>
                    <a:pt x="4" y="920"/>
                  </a:lnTo>
                  <a:lnTo>
                    <a:pt x="2" y="894"/>
                  </a:lnTo>
                  <a:lnTo>
                    <a:pt x="0" y="866"/>
                  </a:lnTo>
                  <a:lnTo>
                    <a:pt x="0" y="866"/>
                  </a:lnTo>
                  <a:lnTo>
                    <a:pt x="2" y="838"/>
                  </a:lnTo>
                  <a:lnTo>
                    <a:pt x="4" y="812"/>
                  </a:lnTo>
                  <a:lnTo>
                    <a:pt x="6" y="786"/>
                  </a:lnTo>
                  <a:lnTo>
                    <a:pt x="12" y="760"/>
                  </a:lnTo>
                  <a:lnTo>
                    <a:pt x="18" y="734"/>
                  </a:lnTo>
                  <a:lnTo>
                    <a:pt x="24" y="708"/>
                  </a:lnTo>
                  <a:lnTo>
                    <a:pt x="32" y="684"/>
                  </a:lnTo>
                  <a:lnTo>
                    <a:pt x="42" y="660"/>
                  </a:lnTo>
                  <a:lnTo>
                    <a:pt x="54" y="636"/>
                  </a:lnTo>
                  <a:lnTo>
                    <a:pt x="64" y="614"/>
                  </a:lnTo>
                  <a:lnTo>
                    <a:pt x="78" y="590"/>
                  </a:lnTo>
                  <a:lnTo>
                    <a:pt x="92" y="570"/>
                  </a:lnTo>
                  <a:lnTo>
                    <a:pt x="106" y="548"/>
                  </a:lnTo>
                  <a:lnTo>
                    <a:pt x="122" y="528"/>
                  </a:lnTo>
                  <a:lnTo>
                    <a:pt x="138" y="510"/>
                  </a:lnTo>
                  <a:lnTo>
                    <a:pt x="156" y="490"/>
                  </a:lnTo>
                  <a:lnTo>
                    <a:pt x="174" y="474"/>
                  </a:lnTo>
                  <a:lnTo>
                    <a:pt x="194" y="456"/>
                  </a:lnTo>
                  <a:lnTo>
                    <a:pt x="214" y="440"/>
                  </a:lnTo>
                  <a:lnTo>
                    <a:pt x="236" y="426"/>
                  </a:lnTo>
                  <a:lnTo>
                    <a:pt x="256" y="412"/>
                  </a:lnTo>
                  <a:lnTo>
                    <a:pt x="278" y="400"/>
                  </a:lnTo>
                  <a:lnTo>
                    <a:pt x="302" y="388"/>
                  </a:lnTo>
                  <a:lnTo>
                    <a:pt x="326" y="376"/>
                  </a:lnTo>
                  <a:lnTo>
                    <a:pt x="350" y="368"/>
                  </a:lnTo>
                  <a:lnTo>
                    <a:pt x="374" y="358"/>
                  </a:lnTo>
                  <a:lnTo>
                    <a:pt x="400" y="352"/>
                  </a:lnTo>
                  <a:lnTo>
                    <a:pt x="424" y="346"/>
                  </a:lnTo>
                  <a:lnTo>
                    <a:pt x="452" y="342"/>
                  </a:lnTo>
                  <a:lnTo>
                    <a:pt x="478" y="338"/>
                  </a:lnTo>
                  <a:lnTo>
                    <a:pt x="504" y="336"/>
                  </a:lnTo>
                  <a:lnTo>
                    <a:pt x="532" y="334"/>
                  </a:lnTo>
                  <a:lnTo>
                    <a:pt x="532" y="334"/>
                  </a:lnTo>
                  <a:lnTo>
                    <a:pt x="548" y="336"/>
                  </a:lnTo>
                  <a:lnTo>
                    <a:pt x="548" y="336"/>
                  </a:lnTo>
                  <a:lnTo>
                    <a:pt x="564" y="298"/>
                  </a:lnTo>
                  <a:lnTo>
                    <a:pt x="582" y="262"/>
                  </a:lnTo>
                  <a:lnTo>
                    <a:pt x="604" y="230"/>
                  </a:lnTo>
                  <a:lnTo>
                    <a:pt x="626" y="198"/>
                  </a:lnTo>
                  <a:lnTo>
                    <a:pt x="652" y="168"/>
                  </a:lnTo>
                  <a:lnTo>
                    <a:pt x="680" y="140"/>
                  </a:lnTo>
                  <a:lnTo>
                    <a:pt x="708" y="116"/>
                  </a:lnTo>
                  <a:lnTo>
                    <a:pt x="740" y="92"/>
                  </a:lnTo>
                  <a:lnTo>
                    <a:pt x="772" y="72"/>
                  </a:lnTo>
                  <a:lnTo>
                    <a:pt x="806" y="54"/>
                  </a:lnTo>
                  <a:lnTo>
                    <a:pt x="842" y="38"/>
                  </a:lnTo>
                  <a:lnTo>
                    <a:pt x="880" y="24"/>
                  </a:lnTo>
                  <a:lnTo>
                    <a:pt x="918" y="14"/>
                  </a:lnTo>
                  <a:lnTo>
                    <a:pt x="956" y="6"/>
                  </a:lnTo>
                  <a:lnTo>
                    <a:pt x="996" y="2"/>
                  </a:lnTo>
                  <a:lnTo>
                    <a:pt x="1038" y="0"/>
                  </a:lnTo>
                  <a:lnTo>
                    <a:pt x="1038" y="0"/>
                  </a:lnTo>
                  <a:lnTo>
                    <a:pt x="1064" y="2"/>
                  </a:lnTo>
                  <a:lnTo>
                    <a:pt x="1088" y="2"/>
                  </a:lnTo>
                  <a:lnTo>
                    <a:pt x="1114" y="6"/>
                  </a:lnTo>
                  <a:lnTo>
                    <a:pt x="1140" y="10"/>
                  </a:lnTo>
                  <a:lnTo>
                    <a:pt x="1164" y="16"/>
                  </a:lnTo>
                  <a:lnTo>
                    <a:pt x="1188" y="22"/>
                  </a:lnTo>
                  <a:lnTo>
                    <a:pt x="1234" y="38"/>
                  </a:lnTo>
                  <a:lnTo>
                    <a:pt x="1278" y="60"/>
                  </a:lnTo>
                  <a:lnTo>
                    <a:pt x="1322" y="84"/>
                  </a:lnTo>
                  <a:lnTo>
                    <a:pt x="1360" y="112"/>
                  </a:lnTo>
                  <a:lnTo>
                    <a:pt x="1398" y="144"/>
                  </a:lnTo>
                  <a:lnTo>
                    <a:pt x="1430" y="180"/>
                  </a:lnTo>
                  <a:lnTo>
                    <a:pt x="1462" y="218"/>
                  </a:lnTo>
                  <a:lnTo>
                    <a:pt x="1488" y="258"/>
                  </a:lnTo>
                  <a:lnTo>
                    <a:pt x="1510" y="300"/>
                  </a:lnTo>
                  <a:lnTo>
                    <a:pt x="1530" y="346"/>
                  </a:lnTo>
                  <a:lnTo>
                    <a:pt x="1544" y="394"/>
                  </a:lnTo>
                  <a:lnTo>
                    <a:pt x="1550" y="418"/>
                  </a:lnTo>
                  <a:lnTo>
                    <a:pt x="1554" y="444"/>
                  </a:lnTo>
                  <a:lnTo>
                    <a:pt x="1558" y="468"/>
                  </a:lnTo>
                  <a:lnTo>
                    <a:pt x="1560" y="494"/>
                  </a:lnTo>
                  <a:lnTo>
                    <a:pt x="1560" y="494"/>
                  </a:lnTo>
                  <a:lnTo>
                    <a:pt x="1602" y="500"/>
                  </a:lnTo>
                  <a:lnTo>
                    <a:pt x="1642" y="512"/>
                  </a:lnTo>
                  <a:lnTo>
                    <a:pt x="1682" y="526"/>
                  </a:lnTo>
                  <a:lnTo>
                    <a:pt x="1718" y="542"/>
                  </a:lnTo>
                  <a:lnTo>
                    <a:pt x="1754" y="562"/>
                  </a:lnTo>
                  <a:lnTo>
                    <a:pt x="1786" y="586"/>
                  </a:lnTo>
                  <a:lnTo>
                    <a:pt x="1818" y="612"/>
                  </a:lnTo>
                  <a:lnTo>
                    <a:pt x="1846" y="642"/>
                  </a:lnTo>
                  <a:lnTo>
                    <a:pt x="1872" y="672"/>
                  </a:lnTo>
                  <a:lnTo>
                    <a:pt x="1894" y="706"/>
                  </a:lnTo>
                  <a:lnTo>
                    <a:pt x="1914" y="742"/>
                  </a:lnTo>
                  <a:lnTo>
                    <a:pt x="1932" y="780"/>
                  </a:lnTo>
                  <a:lnTo>
                    <a:pt x="1944" y="818"/>
                  </a:lnTo>
                  <a:lnTo>
                    <a:pt x="1954" y="860"/>
                  </a:lnTo>
                  <a:lnTo>
                    <a:pt x="1960" y="902"/>
                  </a:lnTo>
                  <a:lnTo>
                    <a:pt x="1962" y="944"/>
                  </a:lnTo>
                  <a:lnTo>
                    <a:pt x="1962" y="944"/>
                  </a:lnTo>
                  <a:lnTo>
                    <a:pt x="1960" y="990"/>
                  </a:lnTo>
                  <a:lnTo>
                    <a:pt x="1954" y="1036"/>
                  </a:lnTo>
                  <a:lnTo>
                    <a:pt x="1942" y="1078"/>
                  </a:lnTo>
                  <a:lnTo>
                    <a:pt x="1926" y="1120"/>
                  </a:lnTo>
                  <a:lnTo>
                    <a:pt x="1908" y="1160"/>
                  </a:lnTo>
                  <a:lnTo>
                    <a:pt x="1884" y="1198"/>
                  </a:lnTo>
                  <a:lnTo>
                    <a:pt x="1858" y="1232"/>
                  </a:lnTo>
                  <a:lnTo>
                    <a:pt x="1830" y="1264"/>
                  </a:lnTo>
                  <a:lnTo>
                    <a:pt x="1798" y="1294"/>
                  </a:lnTo>
                  <a:lnTo>
                    <a:pt x="1762" y="1320"/>
                  </a:lnTo>
                  <a:lnTo>
                    <a:pt x="1726" y="1342"/>
                  </a:lnTo>
                  <a:lnTo>
                    <a:pt x="1686" y="1362"/>
                  </a:lnTo>
                  <a:lnTo>
                    <a:pt x="1644" y="1376"/>
                  </a:lnTo>
                  <a:lnTo>
                    <a:pt x="1600" y="1388"/>
                  </a:lnTo>
                  <a:lnTo>
                    <a:pt x="1556" y="1394"/>
                  </a:lnTo>
                  <a:lnTo>
                    <a:pt x="1510" y="1398"/>
                  </a:lnTo>
                  <a:close/>
                  <a:moveTo>
                    <a:pt x="532" y="430"/>
                  </a:moveTo>
                  <a:lnTo>
                    <a:pt x="532" y="430"/>
                  </a:lnTo>
                  <a:lnTo>
                    <a:pt x="488" y="434"/>
                  </a:lnTo>
                  <a:lnTo>
                    <a:pt x="444" y="440"/>
                  </a:lnTo>
                  <a:lnTo>
                    <a:pt x="402" y="450"/>
                  </a:lnTo>
                  <a:lnTo>
                    <a:pt x="362" y="466"/>
                  </a:lnTo>
                  <a:lnTo>
                    <a:pt x="324" y="484"/>
                  </a:lnTo>
                  <a:lnTo>
                    <a:pt x="288" y="506"/>
                  </a:lnTo>
                  <a:lnTo>
                    <a:pt x="256" y="530"/>
                  </a:lnTo>
                  <a:lnTo>
                    <a:pt x="224" y="558"/>
                  </a:lnTo>
                  <a:lnTo>
                    <a:pt x="196" y="590"/>
                  </a:lnTo>
                  <a:lnTo>
                    <a:pt x="172" y="622"/>
                  </a:lnTo>
                  <a:lnTo>
                    <a:pt x="150" y="658"/>
                  </a:lnTo>
                  <a:lnTo>
                    <a:pt x="130" y="696"/>
                  </a:lnTo>
                  <a:lnTo>
                    <a:pt x="116" y="736"/>
                  </a:lnTo>
                  <a:lnTo>
                    <a:pt x="106" y="778"/>
                  </a:lnTo>
                  <a:lnTo>
                    <a:pt x="98" y="822"/>
                  </a:lnTo>
                  <a:lnTo>
                    <a:pt x="96" y="866"/>
                  </a:lnTo>
                  <a:lnTo>
                    <a:pt x="96" y="866"/>
                  </a:lnTo>
                  <a:lnTo>
                    <a:pt x="98" y="910"/>
                  </a:lnTo>
                  <a:lnTo>
                    <a:pt x="106" y="954"/>
                  </a:lnTo>
                  <a:lnTo>
                    <a:pt x="116" y="996"/>
                  </a:lnTo>
                  <a:lnTo>
                    <a:pt x="130" y="1036"/>
                  </a:lnTo>
                  <a:lnTo>
                    <a:pt x="150" y="1074"/>
                  </a:lnTo>
                  <a:lnTo>
                    <a:pt x="172" y="1110"/>
                  </a:lnTo>
                  <a:lnTo>
                    <a:pt x="196" y="1142"/>
                  </a:lnTo>
                  <a:lnTo>
                    <a:pt x="224" y="1174"/>
                  </a:lnTo>
                  <a:lnTo>
                    <a:pt x="256" y="1202"/>
                  </a:lnTo>
                  <a:lnTo>
                    <a:pt x="288" y="1226"/>
                  </a:lnTo>
                  <a:lnTo>
                    <a:pt x="324" y="1248"/>
                  </a:lnTo>
                  <a:lnTo>
                    <a:pt x="362" y="1266"/>
                  </a:lnTo>
                  <a:lnTo>
                    <a:pt x="402" y="1282"/>
                  </a:lnTo>
                  <a:lnTo>
                    <a:pt x="444" y="1292"/>
                  </a:lnTo>
                  <a:lnTo>
                    <a:pt x="488" y="1298"/>
                  </a:lnTo>
                  <a:lnTo>
                    <a:pt x="532" y="1302"/>
                  </a:lnTo>
                  <a:lnTo>
                    <a:pt x="1510" y="1302"/>
                  </a:lnTo>
                  <a:lnTo>
                    <a:pt x="1510" y="1302"/>
                  </a:lnTo>
                  <a:lnTo>
                    <a:pt x="1546" y="1300"/>
                  </a:lnTo>
                  <a:lnTo>
                    <a:pt x="1582" y="1294"/>
                  </a:lnTo>
                  <a:lnTo>
                    <a:pt x="1616" y="1286"/>
                  </a:lnTo>
                  <a:lnTo>
                    <a:pt x="1648" y="1274"/>
                  </a:lnTo>
                  <a:lnTo>
                    <a:pt x="1680" y="1258"/>
                  </a:lnTo>
                  <a:lnTo>
                    <a:pt x="1708" y="1240"/>
                  </a:lnTo>
                  <a:lnTo>
                    <a:pt x="1736" y="1220"/>
                  </a:lnTo>
                  <a:lnTo>
                    <a:pt x="1762" y="1196"/>
                  </a:lnTo>
                  <a:lnTo>
                    <a:pt x="1784" y="1172"/>
                  </a:lnTo>
                  <a:lnTo>
                    <a:pt x="1806" y="1144"/>
                  </a:lnTo>
                  <a:lnTo>
                    <a:pt x="1824" y="1114"/>
                  </a:lnTo>
                  <a:lnTo>
                    <a:pt x="1838" y="1082"/>
                  </a:lnTo>
                  <a:lnTo>
                    <a:pt x="1850" y="1050"/>
                  </a:lnTo>
                  <a:lnTo>
                    <a:pt x="1860" y="1016"/>
                  </a:lnTo>
                  <a:lnTo>
                    <a:pt x="1864" y="980"/>
                  </a:lnTo>
                  <a:lnTo>
                    <a:pt x="1866" y="944"/>
                  </a:lnTo>
                  <a:lnTo>
                    <a:pt x="1866" y="944"/>
                  </a:lnTo>
                  <a:lnTo>
                    <a:pt x="1864" y="908"/>
                  </a:lnTo>
                  <a:lnTo>
                    <a:pt x="1860" y="872"/>
                  </a:lnTo>
                  <a:lnTo>
                    <a:pt x="1850" y="838"/>
                  </a:lnTo>
                  <a:lnTo>
                    <a:pt x="1838" y="806"/>
                  </a:lnTo>
                  <a:lnTo>
                    <a:pt x="1824" y="776"/>
                  </a:lnTo>
                  <a:lnTo>
                    <a:pt x="1806" y="746"/>
                  </a:lnTo>
                  <a:lnTo>
                    <a:pt x="1786" y="718"/>
                  </a:lnTo>
                  <a:lnTo>
                    <a:pt x="1762" y="692"/>
                  </a:lnTo>
                  <a:lnTo>
                    <a:pt x="1738" y="670"/>
                  </a:lnTo>
                  <a:lnTo>
                    <a:pt x="1710" y="650"/>
                  </a:lnTo>
                  <a:lnTo>
                    <a:pt x="1680" y="632"/>
                  </a:lnTo>
                  <a:lnTo>
                    <a:pt x="1650" y="616"/>
                  </a:lnTo>
                  <a:lnTo>
                    <a:pt x="1618" y="604"/>
                  </a:lnTo>
                  <a:lnTo>
                    <a:pt x="1584" y="594"/>
                  </a:lnTo>
                  <a:lnTo>
                    <a:pt x="1548" y="590"/>
                  </a:lnTo>
                  <a:lnTo>
                    <a:pt x="1512" y="588"/>
                  </a:lnTo>
                  <a:lnTo>
                    <a:pt x="1464" y="586"/>
                  </a:lnTo>
                  <a:lnTo>
                    <a:pt x="1464" y="532"/>
                  </a:lnTo>
                  <a:lnTo>
                    <a:pt x="1464" y="532"/>
                  </a:lnTo>
                  <a:lnTo>
                    <a:pt x="1464" y="524"/>
                  </a:lnTo>
                  <a:lnTo>
                    <a:pt x="1464" y="524"/>
                  </a:lnTo>
                  <a:lnTo>
                    <a:pt x="1462" y="480"/>
                  </a:lnTo>
                  <a:lnTo>
                    <a:pt x="1456" y="438"/>
                  </a:lnTo>
                  <a:lnTo>
                    <a:pt x="1446" y="398"/>
                  </a:lnTo>
                  <a:lnTo>
                    <a:pt x="1432" y="358"/>
                  </a:lnTo>
                  <a:lnTo>
                    <a:pt x="1414" y="320"/>
                  </a:lnTo>
                  <a:lnTo>
                    <a:pt x="1392" y="286"/>
                  </a:lnTo>
                  <a:lnTo>
                    <a:pt x="1368" y="252"/>
                  </a:lnTo>
                  <a:lnTo>
                    <a:pt x="1340" y="222"/>
                  </a:lnTo>
                  <a:lnTo>
                    <a:pt x="1310" y="194"/>
                  </a:lnTo>
                  <a:lnTo>
                    <a:pt x="1276" y="170"/>
                  </a:lnTo>
                  <a:lnTo>
                    <a:pt x="1240" y="148"/>
                  </a:lnTo>
                  <a:lnTo>
                    <a:pt x="1204" y="130"/>
                  </a:lnTo>
                  <a:lnTo>
                    <a:pt x="1164" y="116"/>
                  </a:lnTo>
                  <a:lnTo>
                    <a:pt x="1124" y="106"/>
                  </a:lnTo>
                  <a:lnTo>
                    <a:pt x="1080" y="98"/>
                  </a:lnTo>
                  <a:lnTo>
                    <a:pt x="1038" y="96"/>
                  </a:lnTo>
                  <a:lnTo>
                    <a:pt x="1038" y="96"/>
                  </a:lnTo>
                  <a:lnTo>
                    <a:pt x="1002" y="98"/>
                  </a:lnTo>
                  <a:lnTo>
                    <a:pt x="968" y="102"/>
                  </a:lnTo>
                  <a:lnTo>
                    <a:pt x="934" y="108"/>
                  </a:lnTo>
                  <a:lnTo>
                    <a:pt x="902" y="118"/>
                  </a:lnTo>
                  <a:lnTo>
                    <a:pt x="870" y="130"/>
                  </a:lnTo>
                  <a:lnTo>
                    <a:pt x="840" y="144"/>
                  </a:lnTo>
                  <a:lnTo>
                    <a:pt x="810" y="162"/>
                  </a:lnTo>
                  <a:lnTo>
                    <a:pt x="782" y="180"/>
                  </a:lnTo>
                  <a:lnTo>
                    <a:pt x="756" y="200"/>
                  </a:lnTo>
                  <a:lnTo>
                    <a:pt x="732" y="224"/>
                  </a:lnTo>
                  <a:lnTo>
                    <a:pt x="710" y="248"/>
                  </a:lnTo>
                  <a:lnTo>
                    <a:pt x="688" y="276"/>
                  </a:lnTo>
                  <a:lnTo>
                    <a:pt x="670" y="304"/>
                  </a:lnTo>
                  <a:lnTo>
                    <a:pt x="654" y="334"/>
                  </a:lnTo>
                  <a:lnTo>
                    <a:pt x="640" y="366"/>
                  </a:lnTo>
                  <a:lnTo>
                    <a:pt x="628" y="400"/>
                  </a:lnTo>
                  <a:lnTo>
                    <a:pt x="616" y="438"/>
                  </a:lnTo>
                  <a:lnTo>
                    <a:pt x="578" y="434"/>
                  </a:lnTo>
                  <a:lnTo>
                    <a:pt x="578" y="434"/>
                  </a:lnTo>
                  <a:lnTo>
                    <a:pt x="532" y="430"/>
                  </a:lnTo>
                  <a:close/>
                </a:path>
              </a:pathLst>
            </a:custGeom>
            <a:solidFill>
              <a:schemeClr val="accent6">
                <a:lumMod val="60000"/>
                <a:lumOff val="40000"/>
              </a:schemeClr>
            </a:solidFill>
            <a:ln w="9525">
              <a:solidFill>
                <a:schemeClr val="bg1">
                  <a:lumMod val="60000"/>
                  <a:lumOff val="40000"/>
                </a:schemeClr>
              </a:solidFill>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155" name="Freeform 2997"/>
            <p:cNvSpPr>
              <a:spLocks/>
            </p:cNvSpPr>
            <p:nvPr/>
          </p:nvSpPr>
          <p:spPr bwMode="auto">
            <a:xfrm>
              <a:off x="2858" y="1461"/>
              <a:ext cx="1962" cy="1398"/>
            </a:xfrm>
            <a:custGeom>
              <a:avLst/>
              <a:gdLst>
                <a:gd name="T0" fmla="*/ 532 w 1962"/>
                <a:gd name="T1" fmla="*/ 1398 h 1398"/>
                <a:gd name="T2" fmla="*/ 452 w 1962"/>
                <a:gd name="T3" fmla="*/ 1392 h 1398"/>
                <a:gd name="T4" fmla="*/ 374 w 1962"/>
                <a:gd name="T5" fmla="*/ 1374 h 1398"/>
                <a:gd name="T6" fmla="*/ 302 w 1962"/>
                <a:gd name="T7" fmla="*/ 1344 h 1398"/>
                <a:gd name="T8" fmla="*/ 236 w 1962"/>
                <a:gd name="T9" fmla="*/ 1306 h 1398"/>
                <a:gd name="T10" fmla="*/ 174 w 1962"/>
                <a:gd name="T11" fmla="*/ 1260 h 1398"/>
                <a:gd name="T12" fmla="*/ 122 w 1962"/>
                <a:gd name="T13" fmla="*/ 1204 h 1398"/>
                <a:gd name="T14" fmla="*/ 78 w 1962"/>
                <a:gd name="T15" fmla="*/ 1142 h 1398"/>
                <a:gd name="T16" fmla="*/ 42 w 1962"/>
                <a:gd name="T17" fmla="*/ 1072 h 1398"/>
                <a:gd name="T18" fmla="*/ 18 w 1962"/>
                <a:gd name="T19" fmla="*/ 998 h 1398"/>
                <a:gd name="T20" fmla="*/ 4 w 1962"/>
                <a:gd name="T21" fmla="*/ 920 h 1398"/>
                <a:gd name="T22" fmla="*/ 0 w 1962"/>
                <a:gd name="T23" fmla="*/ 866 h 1398"/>
                <a:gd name="T24" fmla="*/ 6 w 1962"/>
                <a:gd name="T25" fmla="*/ 786 h 1398"/>
                <a:gd name="T26" fmla="*/ 24 w 1962"/>
                <a:gd name="T27" fmla="*/ 708 h 1398"/>
                <a:gd name="T28" fmla="*/ 54 w 1962"/>
                <a:gd name="T29" fmla="*/ 636 h 1398"/>
                <a:gd name="T30" fmla="*/ 92 w 1962"/>
                <a:gd name="T31" fmla="*/ 570 h 1398"/>
                <a:gd name="T32" fmla="*/ 138 w 1962"/>
                <a:gd name="T33" fmla="*/ 510 h 1398"/>
                <a:gd name="T34" fmla="*/ 194 w 1962"/>
                <a:gd name="T35" fmla="*/ 456 h 1398"/>
                <a:gd name="T36" fmla="*/ 256 w 1962"/>
                <a:gd name="T37" fmla="*/ 412 h 1398"/>
                <a:gd name="T38" fmla="*/ 326 w 1962"/>
                <a:gd name="T39" fmla="*/ 376 h 1398"/>
                <a:gd name="T40" fmla="*/ 400 w 1962"/>
                <a:gd name="T41" fmla="*/ 352 h 1398"/>
                <a:gd name="T42" fmla="*/ 478 w 1962"/>
                <a:gd name="T43" fmla="*/ 338 h 1398"/>
                <a:gd name="T44" fmla="*/ 532 w 1962"/>
                <a:gd name="T45" fmla="*/ 334 h 1398"/>
                <a:gd name="T46" fmla="*/ 564 w 1962"/>
                <a:gd name="T47" fmla="*/ 298 h 1398"/>
                <a:gd name="T48" fmla="*/ 626 w 1962"/>
                <a:gd name="T49" fmla="*/ 198 h 1398"/>
                <a:gd name="T50" fmla="*/ 708 w 1962"/>
                <a:gd name="T51" fmla="*/ 116 h 1398"/>
                <a:gd name="T52" fmla="*/ 806 w 1962"/>
                <a:gd name="T53" fmla="*/ 54 h 1398"/>
                <a:gd name="T54" fmla="*/ 918 w 1962"/>
                <a:gd name="T55" fmla="*/ 14 h 1398"/>
                <a:gd name="T56" fmla="*/ 1038 w 1962"/>
                <a:gd name="T57" fmla="*/ 0 h 1398"/>
                <a:gd name="T58" fmla="*/ 1088 w 1962"/>
                <a:gd name="T59" fmla="*/ 2 h 1398"/>
                <a:gd name="T60" fmla="*/ 1164 w 1962"/>
                <a:gd name="T61" fmla="*/ 16 h 1398"/>
                <a:gd name="T62" fmla="*/ 1278 w 1962"/>
                <a:gd name="T63" fmla="*/ 60 h 1398"/>
                <a:gd name="T64" fmla="*/ 1398 w 1962"/>
                <a:gd name="T65" fmla="*/ 144 h 1398"/>
                <a:gd name="T66" fmla="*/ 1488 w 1962"/>
                <a:gd name="T67" fmla="*/ 258 h 1398"/>
                <a:gd name="T68" fmla="*/ 1544 w 1962"/>
                <a:gd name="T69" fmla="*/ 394 h 1398"/>
                <a:gd name="T70" fmla="*/ 1558 w 1962"/>
                <a:gd name="T71" fmla="*/ 468 h 1398"/>
                <a:gd name="T72" fmla="*/ 1602 w 1962"/>
                <a:gd name="T73" fmla="*/ 500 h 1398"/>
                <a:gd name="T74" fmla="*/ 1718 w 1962"/>
                <a:gd name="T75" fmla="*/ 542 h 1398"/>
                <a:gd name="T76" fmla="*/ 1818 w 1962"/>
                <a:gd name="T77" fmla="*/ 612 h 1398"/>
                <a:gd name="T78" fmla="*/ 1894 w 1962"/>
                <a:gd name="T79" fmla="*/ 706 h 1398"/>
                <a:gd name="T80" fmla="*/ 1944 w 1962"/>
                <a:gd name="T81" fmla="*/ 818 h 1398"/>
                <a:gd name="T82" fmla="*/ 1962 w 1962"/>
                <a:gd name="T83" fmla="*/ 944 h 1398"/>
                <a:gd name="T84" fmla="*/ 1954 w 1962"/>
                <a:gd name="T85" fmla="*/ 1036 h 1398"/>
                <a:gd name="T86" fmla="*/ 1908 w 1962"/>
                <a:gd name="T87" fmla="*/ 1160 h 1398"/>
                <a:gd name="T88" fmla="*/ 1830 w 1962"/>
                <a:gd name="T89" fmla="*/ 1264 h 1398"/>
                <a:gd name="T90" fmla="*/ 1726 w 1962"/>
                <a:gd name="T91" fmla="*/ 1342 h 1398"/>
                <a:gd name="T92" fmla="*/ 1600 w 1962"/>
                <a:gd name="T93" fmla="*/ 1388 h 13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962" h="1398">
                  <a:moveTo>
                    <a:pt x="1510" y="1398"/>
                  </a:moveTo>
                  <a:lnTo>
                    <a:pt x="532" y="1398"/>
                  </a:lnTo>
                  <a:lnTo>
                    <a:pt x="532" y="1398"/>
                  </a:lnTo>
                  <a:lnTo>
                    <a:pt x="504" y="1396"/>
                  </a:lnTo>
                  <a:lnTo>
                    <a:pt x="478" y="1394"/>
                  </a:lnTo>
                  <a:lnTo>
                    <a:pt x="452" y="1392"/>
                  </a:lnTo>
                  <a:lnTo>
                    <a:pt x="424" y="1386"/>
                  </a:lnTo>
                  <a:lnTo>
                    <a:pt x="400" y="1380"/>
                  </a:lnTo>
                  <a:lnTo>
                    <a:pt x="374" y="1374"/>
                  </a:lnTo>
                  <a:lnTo>
                    <a:pt x="350" y="1364"/>
                  </a:lnTo>
                  <a:lnTo>
                    <a:pt x="326" y="1356"/>
                  </a:lnTo>
                  <a:lnTo>
                    <a:pt x="302" y="1344"/>
                  </a:lnTo>
                  <a:lnTo>
                    <a:pt x="278" y="1334"/>
                  </a:lnTo>
                  <a:lnTo>
                    <a:pt x="256" y="1320"/>
                  </a:lnTo>
                  <a:lnTo>
                    <a:pt x="236" y="1306"/>
                  </a:lnTo>
                  <a:lnTo>
                    <a:pt x="214" y="1292"/>
                  </a:lnTo>
                  <a:lnTo>
                    <a:pt x="194" y="1276"/>
                  </a:lnTo>
                  <a:lnTo>
                    <a:pt x="174" y="1260"/>
                  </a:lnTo>
                  <a:lnTo>
                    <a:pt x="156" y="1242"/>
                  </a:lnTo>
                  <a:lnTo>
                    <a:pt x="138" y="1224"/>
                  </a:lnTo>
                  <a:lnTo>
                    <a:pt x="122" y="1204"/>
                  </a:lnTo>
                  <a:lnTo>
                    <a:pt x="106" y="1184"/>
                  </a:lnTo>
                  <a:lnTo>
                    <a:pt x="92" y="1162"/>
                  </a:lnTo>
                  <a:lnTo>
                    <a:pt x="78" y="1142"/>
                  </a:lnTo>
                  <a:lnTo>
                    <a:pt x="64" y="1120"/>
                  </a:lnTo>
                  <a:lnTo>
                    <a:pt x="54" y="1096"/>
                  </a:lnTo>
                  <a:lnTo>
                    <a:pt x="42" y="1072"/>
                  </a:lnTo>
                  <a:lnTo>
                    <a:pt x="32" y="1048"/>
                  </a:lnTo>
                  <a:lnTo>
                    <a:pt x="24" y="1024"/>
                  </a:lnTo>
                  <a:lnTo>
                    <a:pt x="18" y="998"/>
                  </a:lnTo>
                  <a:lnTo>
                    <a:pt x="12" y="972"/>
                  </a:lnTo>
                  <a:lnTo>
                    <a:pt x="6" y="946"/>
                  </a:lnTo>
                  <a:lnTo>
                    <a:pt x="4" y="920"/>
                  </a:lnTo>
                  <a:lnTo>
                    <a:pt x="2" y="894"/>
                  </a:lnTo>
                  <a:lnTo>
                    <a:pt x="0" y="866"/>
                  </a:lnTo>
                  <a:lnTo>
                    <a:pt x="0" y="866"/>
                  </a:lnTo>
                  <a:lnTo>
                    <a:pt x="2" y="838"/>
                  </a:lnTo>
                  <a:lnTo>
                    <a:pt x="4" y="812"/>
                  </a:lnTo>
                  <a:lnTo>
                    <a:pt x="6" y="786"/>
                  </a:lnTo>
                  <a:lnTo>
                    <a:pt x="12" y="760"/>
                  </a:lnTo>
                  <a:lnTo>
                    <a:pt x="18" y="734"/>
                  </a:lnTo>
                  <a:lnTo>
                    <a:pt x="24" y="708"/>
                  </a:lnTo>
                  <a:lnTo>
                    <a:pt x="32" y="684"/>
                  </a:lnTo>
                  <a:lnTo>
                    <a:pt x="42" y="660"/>
                  </a:lnTo>
                  <a:lnTo>
                    <a:pt x="54" y="636"/>
                  </a:lnTo>
                  <a:lnTo>
                    <a:pt x="64" y="614"/>
                  </a:lnTo>
                  <a:lnTo>
                    <a:pt x="78" y="590"/>
                  </a:lnTo>
                  <a:lnTo>
                    <a:pt x="92" y="570"/>
                  </a:lnTo>
                  <a:lnTo>
                    <a:pt x="106" y="548"/>
                  </a:lnTo>
                  <a:lnTo>
                    <a:pt x="122" y="528"/>
                  </a:lnTo>
                  <a:lnTo>
                    <a:pt x="138" y="510"/>
                  </a:lnTo>
                  <a:lnTo>
                    <a:pt x="156" y="490"/>
                  </a:lnTo>
                  <a:lnTo>
                    <a:pt x="174" y="474"/>
                  </a:lnTo>
                  <a:lnTo>
                    <a:pt x="194" y="456"/>
                  </a:lnTo>
                  <a:lnTo>
                    <a:pt x="214" y="440"/>
                  </a:lnTo>
                  <a:lnTo>
                    <a:pt x="236" y="426"/>
                  </a:lnTo>
                  <a:lnTo>
                    <a:pt x="256" y="412"/>
                  </a:lnTo>
                  <a:lnTo>
                    <a:pt x="278" y="400"/>
                  </a:lnTo>
                  <a:lnTo>
                    <a:pt x="302" y="388"/>
                  </a:lnTo>
                  <a:lnTo>
                    <a:pt x="326" y="376"/>
                  </a:lnTo>
                  <a:lnTo>
                    <a:pt x="350" y="368"/>
                  </a:lnTo>
                  <a:lnTo>
                    <a:pt x="374" y="358"/>
                  </a:lnTo>
                  <a:lnTo>
                    <a:pt x="400" y="352"/>
                  </a:lnTo>
                  <a:lnTo>
                    <a:pt x="424" y="346"/>
                  </a:lnTo>
                  <a:lnTo>
                    <a:pt x="452" y="342"/>
                  </a:lnTo>
                  <a:lnTo>
                    <a:pt x="478" y="338"/>
                  </a:lnTo>
                  <a:lnTo>
                    <a:pt x="504" y="336"/>
                  </a:lnTo>
                  <a:lnTo>
                    <a:pt x="532" y="334"/>
                  </a:lnTo>
                  <a:lnTo>
                    <a:pt x="532" y="334"/>
                  </a:lnTo>
                  <a:lnTo>
                    <a:pt x="548" y="336"/>
                  </a:lnTo>
                  <a:lnTo>
                    <a:pt x="548" y="336"/>
                  </a:lnTo>
                  <a:lnTo>
                    <a:pt x="564" y="298"/>
                  </a:lnTo>
                  <a:lnTo>
                    <a:pt x="582" y="262"/>
                  </a:lnTo>
                  <a:lnTo>
                    <a:pt x="604" y="230"/>
                  </a:lnTo>
                  <a:lnTo>
                    <a:pt x="626" y="198"/>
                  </a:lnTo>
                  <a:lnTo>
                    <a:pt x="652" y="168"/>
                  </a:lnTo>
                  <a:lnTo>
                    <a:pt x="680" y="140"/>
                  </a:lnTo>
                  <a:lnTo>
                    <a:pt x="708" y="116"/>
                  </a:lnTo>
                  <a:lnTo>
                    <a:pt x="740" y="92"/>
                  </a:lnTo>
                  <a:lnTo>
                    <a:pt x="772" y="72"/>
                  </a:lnTo>
                  <a:lnTo>
                    <a:pt x="806" y="54"/>
                  </a:lnTo>
                  <a:lnTo>
                    <a:pt x="842" y="38"/>
                  </a:lnTo>
                  <a:lnTo>
                    <a:pt x="880" y="24"/>
                  </a:lnTo>
                  <a:lnTo>
                    <a:pt x="918" y="14"/>
                  </a:lnTo>
                  <a:lnTo>
                    <a:pt x="956" y="6"/>
                  </a:lnTo>
                  <a:lnTo>
                    <a:pt x="996" y="2"/>
                  </a:lnTo>
                  <a:lnTo>
                    <a:pt x="1038" y="0"/>
                  </a:lnTo>
                  <a:lnTo>
                    <a:pt x="1038" y="0"/>
                  </a:lnTo>
                  <a:lnTo>
                    <a:pt x="1064" y="2"/>
                  </a:lnTo>
                  <a:lnTo>
                    <a:pt x="1088" y="2"/>
                  </a:lnTo>
                  <a:lnTo>
                    <a:pt x="1114" y="6"/>
                  </a:lnTo>
                  <a:lnTo>
                    <a:pt x="1140" y="10"/>
                  </a:lnTo>
                  <a:lnTo>
                    <a:pt x="1164" y="16"/>
                  </a:lnTo>
                  <a:lnTo>
                    <a:pt x="1188" y="22"/>
                  </a:lnTo>
                  <a:lnTo>
                    <a:pt x="1234" y="38"/>
                  </a:lnTo>
                  <a:lnTo>
                    <a:pt x="1278" y="60"/>
                  </a:lnTo>
                  <a:lnTo>
                    <a:pt x="1322" y="84"/>
                  </a:lnTo>
                  <a:lnTo>
                    <a:pt x="1360" y="112"/>
                  </a:lnTo>
                  <a:lnTo>
                    <a:pt x="1398" y="144"/>
                  </a:lnTo>
                  <a:lnTo>
                    <a:pt x="1430" y="180"/>
                  </a:lnTo>
                  <a:lnTo>
                    <a:pt x="1462" y="218"/>
                  </a:lnTo>
                  <a:lnTo>
                    <a:pt x="1488" y="258"/>
                  </a:lnTo>
                  <a:lnTo>
                    <a:pt x="1510" y="300"/>
                  </a:lnTo>
                  <a:lnTo>
                    <a:pt x="1530" y="346"/>
                  </a:lnTo>
                  <a:lnTo>
                    <a:pt x="1544" y="394"/>
                  </a:lnTo>
                  <a:lnTo>
                    <a:pt x="1550" y="418"/>
                  </a:lnTo>
                  <a:lnTo>
                    <a:pt x="1554" y="444"/>
                  </a:lnTo>
                  <a:lnTo>
                    <a:pt x="1558" y="468"/>
                  </a:lnTo>
                  <a:lnTo>
                    <a:pt x="1560" y="494"/>
                  </a:lnTo>
                  <a:lnTo>
                    <a:pt x="1560" y="494"/>
                  </a:lnTo>
                  <a:lnTo>
                    <a:pt x="1602" y="500"/>
                  </a:lnTo>
                  <a:lnTo>
                    <a:pt x="1642" y="512"/>
                  </a:lnTo>
                  <a:lnTo>
                    <a:pt x="1682" y="526"/>
                  </a:lnTo>
                  <a:lnTo>
                    <a:pt x="1718" y="542"/>
                  </a:lnTo>
                  <a:lnTo>
                    <a:pt x="1754" y="562"/>
                  </a:lnTo>
                  <a:lnTo>
                    <a:pt x="1786" y="586"/>
                  </a:lnTo>
                  <a:lnTo>
                    <a:pt x="1818" y="612"/>
                  </a:lnTo>
                  <a:lnTo>
                    <a:pt x="1846" y="642"/>
                  </a:lnTo>
                  <a:lnTo>
                    <a:pt x="1872" y="672"/>
                  </a:lnTo>
                  <a:lnTo>
                    <a:pt x="1894" y="706"/>
                  </a:lnTo>
                  <a:lnTo>
                    <a:pt x="1914" y="742"/>
                  </a:lnTo>
                  <a:lnTo>
                    <a:pt x="1932" y="780"/>
                  </a:lnTo>
                  <a:lnTo>
                    <a:pt x="1944" y="818"/>
                  </a:lnTo>
                  <a:lnTo>
                    <a:pt x="1954" y="860"/>
                  </a:lnTo>
                  <a:lnTo>
                    <a:pt x="1960" y="902"/>
                  </a:lnTo>
                  <a:lnTo>
                    <a:pt x="1962" y="944"/>
                  </a:lnTo>
                  <a:lnTo>
                    <a:pt x="1962" y="944"/>
                  </a:lnTo>
                  <a:lnTo>
                    <a:pt x="1960" y="990"/>
                  </a:lnTo>
                  <a:lnTo>
                    <a:pt x="1954" y="1036"/>
                  </a:lnTo>
                  <a:lnTo>
                    <a:pt x="1942" y="1078"/>
                  </a:lnTo>
                  <a:lnTo>
                    <a:pt x="1926" y="1120"/>
                  </a:lnTo>
                  <a:lnTo>
                    <a:pt x="1908" y="1160"/>
                  </a:lnTo>
                  <a:lnTo>
                    <a:pt x="1884" y="1198"/>
                  </a:lnTo>
                  <a:lnTo>
                    <a:pt x="1858" y="1232"/>
                  </a:lnTo>
                  <a:lnTo>
                    <a:pt x="1830" y="1264"/>
                  </a:lnTo>
                  <a:lnTo>
                    <a:pt x="1798" y="1294"/>
                  </a:lnTo>
                  <a:lnTo>
                    <a:pt x="1762" y="1320"/>
                  </a:lnTo>
                  <a:lnTo>
                    <a:pt x="1726" y="1342"/>
                  </a:lnTo>
                  <a:lnTo>
                    <a:pt x="1686" y="1362"/>
                  </a:lnTo>
                  <a:lnTo>
                    <a:pt x="1644" y="1376"/>
                  </a:lnTo>
                  <a:lnTo>
                    <a:pt x="1600" y="1388"/>
                  </a:lnTo>
                  <a:lnTo>
                    <a:pt x="1556" y="1394"/>
                  </a:lnTo>
                  <a:lnTo>
                    <a:pt x="1510" y="1398"/>
                  </a:lnTo>
                </a:path>
              </a:pathLst>
            </a:custGeom>
            <a:noFill/>
            <a:ln w="9525">
              <a:noFill/>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6" name="Freeform 2998"/>
            <p:cNvSpPr>
              <a:spLocks/>
            </p:cNvSpPr>
            <p:nvPr/>
          </p:nvSpPr>
          <p:spPr bwMode="auto">
            <a:xfrm>
              <a:off x="2954" y="1557"/>
              <a:ext cx="1770" cy="1206"/>
            </a:xfrm>
            <a:custGeom>
              <a:avLst/>
              <a:gdLst>
                <a:gd name="T0" fmla="*/ 436 w 1770"/>
                <a:gd name="T1" fmla="*/ 334 h 1206"/>
                <a:gd name="T2" fmla="*/ 348 w 1770"/>
                <a:gd name="T3" fmla="*/ 344 h 1206"/>
                <a:gd name="T4" fmla="*/ 266 w 1770"/>
                <a:gd name="T5" fmla="*/ 370 h 1206"/>
                <a:gd name="T6" fmla="*/ 192 w 1770"/>
                <a:gd name="T7" fmla="*/ 410 h 1206"/>
                <a:gd name="T8" fmla="*/ 128 w 1770"/>
                <a:gd name="T9" fmla="*/ 462 h 1206"/>
                <a:gd name="T10" fmla="*/ 76 w 1770"/>
                <a:gd name="T11" fmla="*/ 526 h 1206"/>
                <a:gd name="T12" fmla="*/ 34 w 1770"/>
                <a:gd name="T13" fmla="*/ 600 h 1206"/>
                <a:gd name="T14" fmla="*/ 10 w 1770"/>
                <a:gd name="T15" fmla="*/ 682 h 1206"/>
                <a:gd name="T16" fmla="*/ 0 w 1770"/>
                <a:gd name="T17" fmla="*/ 770 h 1206"/>
                <a:gd name="T18" fmla="*/ 2 w 1770"/>
                <a:gd name="T19" fmla="*/ 814 h 1206"/>
                <a:gd name="T20" fmla="*/ 20 w 1770"/>
                <a:gd name="T21" fmla="*/ 900 h 1206"/>
                <a:gd name="T22" fmla="*/ 54 w 1770"/>
                <a:gd name="T23" fmla="*/ 978 h 1206"/>
                <a:gd name="T24" fmla="*/ 100 w 1770"/>
                <a:gd name="T25" fmla="*/ 1046 h 1206"/>
                <a:gd name="T26" fmla="*/ 160 w 1770"/>
                <a:gd name="T27" fmla="*/ 1106 h 1206"/>
                <a:gd name="T28" fmla="*/ 228 w 1770"/>
                <a:gd name="T29" fmla="*/ 1152 h 1206"/>
                <a:gd name="T30" fmla="*/ 306 w 1770"/>
                <a:gd name="T31" fmla="*/ 1186 h 1206"/>
                <a:gd name="T32" fmla="*/ 392 w 1770"/>
                <a:gd name="T33" fmla="*/ 1202 h 1206"/>
                <a:gd name="T34" fmla="*/ 1414 w 1770"/>
                <a:gd name="T35" fmla="*/ 1206 h 1206"/>
                <a:gd name="T36" fmla="*/ 1450 w 1770"/>
                <a:gd name="T37" fmla="*/ 1204 h 1206"/>
                <a:gd name="T38" fmla="*/ 1520 w 1770"/>
                <a:gd name="T39" fmla="*/ 1190 h 1206"/>
                <a:gd name="T40" fmla="*/ 1584 w 1770"/>
                <a:gd name="T41" fmla="*/ 1162 h 1206"/>
                <a:gd name="T42" fmla="*/ 1640 w 1770"/>
                <a:gd name="T43" fmla="*/ 1124 h 1206"/>
                <a:gd name="T44" fmla="*/ 1688 w 1770"/>
                <a:gd name="T45" fmla="*/ 1076 h 1206"/>
                <a:gd name="T46" fmla="*/ 1728 w 1770"/>
                <a:gd name="T47" fmla="*/ 1018 h 1206"/>
                <a:gd name="T48" fmla="*/ 1754 w 1770"/>
                <a:gd name="T49" fmla="*/ 954 h 1206"/>
                <a:gd name="T50" fmla="*/ 1768 w 1770"/>
                <a:gd name="T51" fmla="*/ 884 h 1206"/>
                <a:gd name="T52" fmla="*/ 1770 w 1770"/>
                <a:gd name="T53" fmla="*/ 848 h 1206"/>
                <a:gd name="T54" fmla="*/ 1764 w 1770"/>
                <a:gd name="T55" fmla="*/ 776 h 1206"/>
                <a:gd name="T56" fmla="*/ 1742 w 1770"/>
                <a:gd name="T57" fmla="*/ 710 h 1206"/>
                <a:gd name="T58" fmla="*/ 1710 w 1770"/>
                <a:gd name="T59" fmla="*/ 650 h 1206"/>
                <a:gd name="T60" fmla="*/ 1666 w 1770"/>
                <a:gd name="T61" fmla="*/ 596 h 1206"/>
                <a:gd name="T62" fmla="*/ 1614 w 1770"/>
                <a:gd name="T63" fmla="*/ 554 h 1206"/>
                <a:gd name="T64" fmla="*/ 1554 w 1770"/>
                <a:gd name="T65" fmla="*/ 520 h 1206"/>
                <a:gd name="T66" fmla="*/ 1488 w 1770"/>
                <a:gd name="T67" fmla="*/ 498 h 1206"/>
                <a:gd name="T68" fmla="*/ 1416 w 1770"/>
                <a:gd name="T69" fmla="*/ 492 h 1206"/>
                <a:gd name="T70" fmla="*/ 1368 w 1770"/>
                <a:gd name="T71" fmla="*/ 436 h 1206"/>
                <a:gd name="T72" fmla="*/ 1368 w 1770"/>
                <a:gd name="T73" fmla="*/ 428 h 1206"/>
                <a:gd name="T74" fmla="*/ 1366 w 1770"/>
                <a:gd name="T75" fmla="*/ 384 h 1206"/>
                <a:gd name="T76" fmla="*/ 1350 w 1770"/>
                <a:gd name="T77" fmla="*/ 302 h 1206"/>
                <a:gd name="T78" fmla="*/ 1318 w 1770"/>
                <a:gd name="T79" fmla="*/ 224 h 1206"/>
                <a:gd name="T80" fmla="*/ 1272 w 1770"/>
                <a:gd name="T81" fmla="*/ 156 h 1206"/>
                <a:gd name="T82" fmla="*/ 1214 w 1770"/>
                <a:gd name="T83" fmla="*/ 98 h 1206"/>
                <a:gd name="T84" fmla="*/ 1144 w 1770"/>
                <a:gd name="T85" fmla="*/ 52 h 1206"/>
                <a:gd name="T86" fmla="*/ 1068 w 1770"/>
                <a:gd name="T87" fmla="*/ 20 h 1206"/>
                <a:gd name="T88" fmla="*/ 984 w 1770"/>
                <a:gd name="T89" fmla="*/ 2 h 1206"/>
                <a:gd name="T90" fmla="*/ 942 w 1770"/>
                <a:gd name="T91" fmla="*/ 0 h 1206"/>
                <a:gd name="T92" fmla="*/ 872 w 1770"/>
                <a:gd name="T93" fmla="*/ 6 h 1206"/>
                <a:gd name="T94" fmla="*/ 806 w 1770"/>
                <a:gd name="T95" fmla="*/ 22 h 1206"/>
                <a:gd name="T96" fmla="*/ 744 w 1770"/>
                <a:gd name="T97" fmla="*/ 48 h 1206"/>
                <a:gd name="T98" fmla="*/ 686 w 1770"/>
                <a:gd name="T99" fmla="*/ 84 h 1206"/>
                <a:gd name="T100" fmla="*/ 636 w 1770"/>
                <a:gd name="T101" fmla="*/ 128 h 1206"/>
                <a:gd name="T102" fmla="*/ 592 w 1770"/>
                <a:gd name="T103" fmla="*/ 180 h 1206"/>
                <a:gd name="T104" fmla="*/ 558 w 1770"/>
                <a:gd name="T105" fmla="*/ 238 h 1206"/>
                <a:gd name="T106" fmla="*/ 532 w 1770"/>
                <a:gd name="T107" fmla="*/ 304 h 1206"/>
                <a:gd name="T108" fmla="*/ 482 w 1770"/>
                <a:gd name="T109" fmla="*/ 338 h 1206"/>
                <a:gd name="T110" fmla="*/ 436 w 1770"/>
                <a:gd name="T111" fmla="*/ 334 h 1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770" h="1206">
                  <a:moveTo>
                    <a:pt x="436" y="334"/>
                  </a:moveTo>
                  <a:lnTo>
                    <a:pt x="436" y="334"/>
                  </a:lnTo>
                  <a:lnTo>
                    <a:pt x="392" y="338"/>
                  </a:lnTo>
                  <a:lnTo>
                    <a:pt x="348" y="344"/>
                  </a:lnTo>
                  <a:lnTo>
                    <a:pt x="306" y="354"/>
                  </a:lnTo>
                  <a:lnTo>
                    <a:pt x="266" y="370"/>
                  </a:lnTo>
                  <a:lnTo>
                    <a:pt x="228" y="388"/>
                  </a:lnTo>
                  <a:lnTo>
                    <a:pt x="192" y="410"/>
                  </a:lnTo>
                  <a:lnTo>
                    <a:pt x="160" y="434"/>
                  </a:lnTo>
                  <a:lnTo>
                    <a:pt x="128" y="462"/>
                  </a:lnTo>
                  <a:lnTo>
                    <a:pt x="100" y="494"/>
                  </a:lnTo>
                  <a:lnTo>
                    <a:pt x="76" y="526"/>
                  </a:lnTo>
                  <a:lnTo>
                    <a:pt x="54" y="562"/>
                  </a:lnTo>
                  <a:lnTo>
                    <a:pt x="34" y="600"/>
                  </a:lnTo>
                  <a:lnTo>
                    <a:pt x="20" y="640"/>
                  </a:lnTo>
                  <a:lnTo>
                    <a:pt x="10" y="682"/>
                  </a:lnTo>
                  <a:lnTo>
                    <a:pt x="2" y="726"/>
                  </a:lnTo>
                  <a:lnTo>
                    <a:pt x="0" y="770"/>
                  </a:lnTo>
                  <a:lnTo>
                    <a:pt x="0" y="770"/>
                  </a:lnTo>
                  <a:lnTo>
                    <a:pt x="2" y="814"/>
                  </a:lnTo>
                  <a:lnTo>
                    <a:pt x="10" y="858"/>
                  </a:lnTo>
                  <a:lnTo>
                    <a:pt x="20" y="900"/>
                  </a:lnTo>
                  <a:lnTo>
                    <a:pt x="34" y="940"/>
                  </a:lnTo>
                  <a:lnTo>
                    <a:pt x="54" y="978"/>
                  </a:lnTo>
                  <a:lnTo>
                    <a:pt x="76" y="1014"/>
                  </a:lnTo>
                  <a:lnTo>
                    <a:pt x="100" y="1046"/>
                  </a:lnTo>
                  <a:lnTo>
                    <a:pt x="128" y="1078"/>
                  </a:lnTo>
                  <a:lnTo>
                    <a:pt x="160" y="1106"/>
                  </a:lnTo>
                  <a:lnTo>
                    <a:pt x="192" y="1130"/>
                  </a:lnTo>
                  <a:lnTo>
                    <a:pt x="228" y="1152"/>
                  </a:lnTo>
                  <a:lnTo>
                    <a:pt x="266" y="1170"/>
                  </a:lnTo>
                  <a:lnTo>
                    <a:pt x="306" y="1186"/>
                  </a:lnTo>
                  <a:lnTo>
                    <a:pt x="348" y="1196"/>
                  </a:lnTo>
                  <a:lnTo>
                    <a:pt x="392" y="1202"/>
                  </a:lnTo>
                  <a:lnTo>
                    <a:pt x="436" y="1206"/>
                  </a:lnTo>
                  <a:lnTo>
                    <a:pt x="1414" y="1206"/>
                  </a:lnTo>
                  <a:lnTo>
                    <a:pt x="1414" y="1206"/>
                  </a:lnTo>
                  <a:lnTo>
                    <a:pt x="1450" y="1204"/>
                  </a:lnTo>
                  <a:lnTo>
                    <a:pt x="1486" y="1198"/>
                  </a:lnTo>
                  <a:lnTo>
                    <a:pt x="1520" y="1190"/>
                  </a:lnTo>
                  <a:lnTo>
                    <a:pt x="1552" y="1178"/>
                  </a:lnTo>
                  <a:lnTo>
                    <a:pt x="1584" y="1162"/>
                  </a:lnTo>
                  <a:lnTo>
                    <a:pt x="1612" y="1144"/>
                  </a:lnTo>
                  <a:lnTo>
                    <a:pt x="1640" y="1124"/>
                  </a:lnTo>
                  <a:lnTo>
                    <a:pt x="1666" y="1100"/>
                  </a:lnTo>
                  <a:lnTo>
                    <a:pt x="1688" y="1076"/>
                  </a:lnTo>
                  <a:lnTo>
                    <a:pt x="1710" y="1048"/>
                  </a:lnTo>
                  <a:lnTo>
                    <a:pt x="1728" y="1018"/>
                  </a:lnTo>
                  <a:lnTo>
                    <a:pt x="1742" y="986"/>
                  </a:lnTo>
                  <a:lnTo>
                    <a:pt x="1754" y="954"/>
                  </a:lnTo>
                  <a:lnTo>
                    <a:pt x="1764" y="920"/>
                  </a:lnTo>
                  <a:lnTo>
                    <a:pt x="1768" y="884"/>
                  </a:lnTo>
                  <a:lnTo>
                    <a:pt x="1770" y="848"/>
                  </a:lnTo>
                  <a:lnTo>
                    <a:pt x="1770" y="848"/>
                  </a:lnTo>
                  <a:lnTo>
                    <a:pt x="1768" y="812"/>
                  </a:lnTo>
                  <a:lnTo>
                    <a:pt x="1764" y="776"/>
                  </a:lnTo>
                  <a:lnTo>
                    <a:pt x="1754" y="742"/>
                  </a:lnTo>
                  <a:lnTo>
                    <a:pt x="1742" y="710"/>
                  </a:lnTo>
                  <a:lnTo>
                    <a:pt x="1728" y="680"/>
                  </a:lnTo>
                  <a:lnTo>
                    <a:pt x="1710" y="650"/>
                  </a:lnTo>
                  <a:lnTo>
                    <a:pt x="1690" y="622"/>
                  </a:lnTo>
                  <a:lnTo>
                    <a:pt x="1666" y="596"/>
                  </a:lnTo>
                  <a:lnTo>
                    <a:pt x="1642" y="574"/>
                  </a:lnTo>
                  <a:lnTo>
                    <a:pt x="1614" y="554"/>
                  </a:lnTo>
                  <a:lnTo>
                    <a:pt x="1584" y="536"/>
                  </a:lnTo>
                  <a:lnTo>
                    <a:pt x="1554" y="520"/>
                  </a:lnTo>
                  <a:lnTo>
                    <a:pt x="1522" y="508"/>
                  </a:lnTo>
                  <a:lnTo>
                    <a:pt x="1488" y="498"/>
                  </a:lnTo>
                  <a:lnTo>
                    <a:pt x="1452" y="494"/>
                  </a:lnTo>
                  <a:lnTo>
                    <a:pt x="1416" y="492"/>
                  </a:lnTo>
                  <a:lnTo>
                    <a:pt x="1368" y="490"/>
                  </a:lnTo>
                  <a:lnTo>
                    <a:pt x="1368" y="436"/>
                  </a:lnTo>
                  <a:lnTo>
                    <a:pt x="1368" y="436"/>
                  </a:lnTo>
                  <a:lnTo>
                    <a:pt x="1368" y="428"/>
                  </a:lnTo>
                  <a:lnTo>
                    <a:pt x="1368" y="428"/>
                  </a:lnTo>
                  <a:lnTo>
                    <a:pt x="1366" y="384"/>
                  </a:lnTo>
                  <a:lnTo>
                    <a:pt x="1360" y="342"/>
                  </a:lnTo>
                  <a:lnTo>
                    <a:pt x="1350" y="302"/>
                  </a:lnTo>
                  <a:lnTo>
                    <a:pt x="1336" y="262"/>
                  </a:lnTo>
                  <a:lnTo>
                    <a:pt x="1318" y="224"/>
                  </a:lnTo>
                  <a:lnTo>
                    <a:pt x="1296" y="190"/>
                  </a:lnTo>
                  <a:lnTo>
                    <a:pt x="1272" y="156"/>
                  </a:lnTo>
                  <a:lnTo>
                    <a:pt x="1244" y="126"/>
                  </a:lnTo>
                  <a:lnTo>
                    <a:pt x="1214" y="98"/>
                  </a:lnTo>
                  <a:lnTo>
                    <a:pt x="1180" y="74"/>
                  </a:lnTo>
                  <a:lnTo>
                    <a:pt x="1144" y="52"/>
                  </a:lnTo>
                  <a:lnTo>
                    <a:pt x="1108" y="34"/>
                  </a:lnTo>
                  <a:lnTo>
                    <a:pt x="1068" y="20"/>
                  </a:lnTo>
                  <a:lnTo>
                    <a:pt x="1028" y="10"/>
                  </a:lnTo>
                  <a:lnTo>
                    <a:pt x="984" y="2"/>
                  </a:lnTo>
                  <a:lnTo>
                    <a:pt x="942" y="0"/>
                  </a:lnTo>
                  <a:lnTo>
                    <a:pt x="942" y="0"/>
                  </a:lnTo>
                  <a:lnTo>
                    <a:pt x="906" y="2"/>
                  </a:lnTo>
                  <a:lnTo>
                    <a:pt x="872" y="6"/>
                  </a:lnTo>
                  <a:lnTo>
                    <a:pt x="838" y="12"/>
                  </a:lnTo>
                  <a:lnTo>
                    <a:pt x="806" y="22"/>
                  </a:lnTo>
                  <a:lnTo>
                    <a:pt x="774" y="34"/>
                  </a:lnTo>
                  <a:lnTo>
                    <a:pt x="744" y="48"/>
                  </a:lnTo>
                  <a:lnTo>
                    <a:pt x="714" y="66"/>
                  </a:lnTo>
                  <a:lnTo>
                    <a:pt x="686" y="84"/>
                  </a:lnTo>
                  <a:lnTo>
                    <a:pt x="660" y="104"/>
                  </a:lnTo>
                  <a:lnTo>
                    <a:pt x="636" y="128"/>
                  </a:lnTo>
                  <a:lnTo>
                    <a:pt x="614" y="152"/>
                  </a:lnTo>
                  <a:lnTo>
                    <a:pt x="592" y="180"/>
                  </a:lnTo>
                  <a:lnTo>
                    <a:pt x="574" y="208"/>
                  </a:lnTo>
                  <a:lnTo>
                    <a:pt x="558" y="238"/>
                  </a:lnTo>
                  <a:lnTo>
                    <a:pt x="544" y="270"/>
                  </a:lnTo>
                  <a:lnTo>
                    <a:pt x="532" y="304"/>
                  </a:lnTo>
                  <a:lnTo>
                    <a:pt x="520" y="342"/>
                  </a:lnTo>
                  <a:lnTo>
                    <a:pt x="482" y="338"/>
                  </a:lnTo>
                  <a:lnTo>
                    <a:pt x="482" y="338"/>
                  </a:lnTo>
                  <a:lnTo>
                    <a:pt x="436" y="334"/>
                  </a:lnTo>
                </a:path>
              </a:pathLst>
            </a:custGeom>
            <a:noFill/>
            <a:ln w="9525">
              <a:noFill/>
              <a:round/>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157" name="Group 156"/>
          <p:cNvGrpSpPr/>
          <p:nvPr/>
        </p:nvGrpSpPr>
        <p:grpSpPr>
          <a:xfrm>
            <a:off x="4351472" y="5006247"/>
            <a:ext cx="1537864" cy="1316963"/>
            <a:chOff x="1115862" y="3929350"/>
            <a:chExt cx="1935235" cy="1455110"/>
          </a:xfrm>
        </p:grpSpPr>
        <p:grpSp>
          <p:nvGrpSpPr>
            <p:cNvPr id="158" name="Group 59"/>
            <p:cNvGrpSpPr>
              <a:grpSpLocks/>
            </p:cNvGrpSpPr>
            <p:nvPr/>
          </p:nvGrpSpPr>
          <p:grpSpPr bwMode="auto">
            <a:xfrm rot="5840712">
              <a:off x="1060731" y="3984481"/>
              <a:ext cx="839146" cy="728883"/>
              <a:chOff x="2450444" y="2725587"/>
              <a:chExt cx="396880" cy="405521"/>
            </a:xfrm>
          </p:grpSpPr>
          <p:sp>
            <p:nvSpPr>
              <p:cNvPr id="166" name="Arc 68"/>
              <p:cNvSpPr>
                <a:spLocks noChangeArrowheads="1"/>
              </p:cNvSpPr>
              <p:nvPr/>
            </p:nvSpPr>
            <p:spPr bwMode="auto">
              <a:xfrm rot="-10520112">
                <a:off x="2450444" y="2734389"/>
                <a:ext cx="396880" cy="396719"/>
              </a:xfrm>
              <a:custGeom>
                <a:avLst/>
                <a:gdLst>
                  <a:gd name="T0" fmla="*/ 198440 w 396880"/>
                  <a:gd name="T1" fmla="*/ 0 h 396720"/>
                  <a:gd name="T2" fmla="*/ 198440 w 396880"/>
                  <a:gd name="T3" fmla="*/ 198360 h 396720"/>
                  <a:gd name="T4" fmla="*/ 396693 w 396880"/>
                  <a:gd name="T5" fmla="*/ 189741 h 396720"/>
                  <a:gd name="T6" fmla="*/ 0 60000 65536"/>
                  <a:gd name="T7" fmla="*/ 0 60000 65536"/>
                  <a:gd name="T8" fmla="*/ 0 60000 65536"/>
                  <a:gd name="T9" fmla="*/ 198440 w 396880"/>
                  <a:gd name="T10" fmla="*/ 0 h 396720"/>
                  <a:gd name="T11" fmla="*/ 396693 w 396880"/>
                  <a:gd name="T12" fmla="*/ 189741 h 396720"/>
                </a:gdLst>
                <a:ahLst/>
                <a:cxnLst>
                  <a:cxn ang="T6">
                    <a:pos x="T0" y="T1"/>
                  </a:cxn>
                  <a:cxn ang="T7">
                    <a:pos x="T2" y="T3"/>
                  </a:cxn>
                  <a:cxn ang="T8">
                    <a:pos x="T4" y="T5"/>
                  </a:cxn>
                </a:cxnLst>
                <a:rect l="T9" t="T10" r="T11" b="T12"/>
                <a:pathLst>
                  <a:path w="396880" h="396720" stroke="0">
                    <a:moveTo>
                      <a:pt x="198440" y="0"/>
                    </a:moveTo>
                    <a:lnTo>
                      <a:pt x="198439" y="0"/>
                    </a:lnTo>
                    <a:cubicBezTo>
                      <a:pt x="304682" y="0"/>
                      <a:pt x="392076" y="83642"/>
                      <a:pt x="396692" y="189741"/>
                    </a:cubicBezTo>
                    <a:lnTo>
                      <a:pt x="198440" y="198360"/>
                    </a:lnTo>
                    <a:close/>
                  </a:path>
                  <a:path w="396880" h="396720" fill="none">
                    <a:moveTo>
                      <a:pt x="198440" y="0"/>
                    </a:moveTo>
                    <a:lnTo>
                      <a:pt x="198439" y="0"/>
                    </a:lnTo>
                    <a:cubicBezTo>
                      <a:pt x="304682" y="0"/>
                      <a:pt x="392076" y="83642"/>
                      <a:pt x="396692" y="189741"/>
                    </a:cubicBezTo>
                  </a:path>
                </a:pathLst>
              </a:custGeom>
              <a:noFill/>
              <a:ln w="22225">
                <a:solidFill>
                  <a:schemeClr val="tx2">
                    <a:lumMod val="50000"/>
                    <a:lumOff val="50000"/>
                  </a:schemeClr>
                </a:solidFill>
                <a:round/>
                <a:headEnd/>
                <a:tailEnd/>
              </a:ln>
              <a:effectLst>
                <a:outerShdw dist="7239" dir="5400000" rotWithShape="0">
                  <a:srgbClr val="808080">
                    <a:alpha val="43999"/>
                  </a:srgbClr>
                </a:outerShdw>
              </a:effectLst>
            </p:spPr>
            <p:txBody>
              <a:bodyPr anchor="ctr"/>
              <a:lstStyle/>
              <a:p>
                <a:pPr algn="ctr">
                  <a:defRPr/>
                </a:pPr>
                <a:endParaRPr lang="en-US" dirty="0">
                  <a:ea typeface="ＭＳ Ｐゴシック" pitchFamily="-109" charset="-128"/>
                  <a:cs typeface="MS PGothic"/>
                </a:endParaRPr>
              </a:p>
            </p:txBody>
          </p:sp>
          <p:sp>
            <p:nvSpPr>
              <p:cNvPr id="167" name="Arc 79"/>
              <p:cNvSpPr>
                <a:spLocks noChangeArrowheads="1"/>
              </p:cNvSpPr>
              <p:nvPr/>
            </p:nvSpPr>
            <p:spPr bwMode="auto">
              <a:xfrm rot="-9932837">
                <a:off x="2539785" y="2745460"/>
                <a:ext cx="266305" cy="269399"/>
              </a:xfrm>
              <a:custGeom>
                <a:avLst/>
                <a:gdLst>
                  <a:gd name="T0" fmla="*/ 107853 w 266703"/>
                  <a:gd name="T1" fmla="*/ 2474 h 268183"/>
                  <a:gd name="T2" fmla="*/ 133352 w 266703"/>
                  <a:gd name="T3" fmla="*/ 134091 h 268183"/>
                  <a:gd name="T4" fmla="*/ 264275 w 266703"/>
                  <a:gd name="T5" fmla="*/ 108618 h 268183"/>
                  <a:gd name="T6" fmla="*/ 0 60000 65536"/>
                  <a:gd name="T7" fmla="*/ 0 60000 65536"/>
                  <a:gd name="T8" fmla="*/ 0 60000 65536"/>
                  <a:gd name="T9" fmla="*/ 107853 w 266703"/>
                  <a:gd name="T10" fmla="*/ 0 h 268183"/>
                  <a:gd name="T11" fmla="*/ 264275 w 266703"/>
                  <a:gd name="T12" fmla="*/ 108618 h 268183"/>
                </a:gdLst>
                <a:ahLst/>
                <a:cxnLst>
                  <a:cxn ang="T6">
                    <a:pos x="T0" y="T1"/>
                  </a:cxn>
                  <a:cxn ang="T7">
                    <a:pos x="T2" y="T3"/>
                  </a:cxn>
                  <a:cxn ang="T8">
                    <a:pos x="T4" y="T5"/>
                  </a:cxn>
                </a:cxnLst>
                <a:rect l="T9" t="T10" r="T11" b="T12"/>
                <a:pathLst>
                  <a:path w="266703" h="268183" stroke="0">
                    <a:moveTo>
                      <a:pt x="107853" y="2474"/>
                    </a:moveTo>
                    <a:lnTo>
                      <a:pt x="107853" y="2474"/>
                    </a:lnTo>
                    <a:cubicBezTo>
                      <a:pt x="116254" y="828"/>
                      <a:pt x="124793" y="-1"/>
                      <a:pt x="133352" y="0"/>
                    </a:cubicBezTo>
                    <a:cubicBezTo>
                      <a:pt x="197232" y="0"/>
                      <a:pt x="252139" y="45552"/>
                      <a:pt x="264275" y="108617"/>
                    </a:cubicBezTo>
                    <a:lnTo>
                      <a:pt x="133352" y="134092"/>
                    </a:lnTo>
                    <a:close/>
                  </a:path>
                  <a:path w="266703" h="268183" fill="none">
                    <a:moveTo>
                      <a:pt x="107853" y="2474"/>
                    </a:moveTo>
                    <a:lnTo>
                      <a:pt x="107853" y="2474"/>
                    </a:lnTo>
                    <a:cubicBezTo>
                      <a:pt x="116254" y="828"/>
                      <a:pt x="124793" y="-1"/>
                      <a:pt x="133352" y="0"/>
                    </a:cubicBezTo>
                    <a:cubicBezTo>
                      <a:pt x="197232" y="0"/>
                      <a:pt x="252139" y="45552"/>
                      <a:pt x="264275" y="108617"/>
                    </a:cubicBezTo>
                  </a:path>
                </a:pathLst>
              </a:custGeom>
              <a:noFill/>
              <a:ln w="22225">
                <a:solidFill>
                  <a:schemeClr val="tx2">
                    <a:lumMod val="50000"/>
                    <a:lumOff val="50000"/>
                  </a:schemeClr>
                </a:solidFill>
                <a:round/>
                <a:headEnd/>
                <a:tailEnd/>
              </a:ln>
              <a:effectLst>
                <a:outerShdw dist="7239" dir="5400000" rotWithShape="0">
                  <a:srgbClr val="808080">
                    <a:alpha val="43999"/>
                  </a:srgbClr>
                </a:outerShdw>
              </a:effectLst>
            </p:spPr>
            <p:txBody>
              <a:bodyPr anchor="ctr"/>
              <a:lstStyle/>
              <a:p>
                <a:pPr algn="ctr">
                  <a:defRPr/>
                </a:pPr>
                <a:endParaRPr lang="en-US" dirty="0">
                  <a:ea typeface="ＭＳ Ｐゴシック" pitchFamily="-109" charset="-128"/>
                  <a:cs typeface="MS PGothic"/>
                </a:endParaRPr>
              </a:p>
            </p:txBody>
          </p:sp>
          <p:sp>
            <p:nvSpPr>
              <p:cNvPr id="168" name="Arc 81"/>
              <p:cNvSpPr>
                <a:spLocks noChangeArrowheads="1"/>
              </p:cNvSpPr>
              <p:nvPr/>
            </p:nvSpPr>
            <p:spPr bwMode="auto">
              <a:xfrm rot="11797168">
                <a:off x="2627854" y="2725587"/>
                <a:ext cx="190709" cy="190056"/>
              </a:xfrm>
              <a:custGeom>
                <a:avLst/>
                <a:gdLst>
                  <a:gd name="T0" fmla="*/ 95251 w 190502"/>
                  <a:gd name="T1" fmla="*/ 0 h 190426"/>
                  <a:gd name="T2" fmla="*/ 95251 w 190502"/>
                  <a:gd name="T3" fmla="*/ 95213 h 190426"/>
                  <a:gd name="T4" fmla="*/ 176805 w 190502"/>
                  <a:gd name="T5" fmla="*/ 46022 h 190426"/>
                  <a:gd name="T6" fmla="*/ 0 60000 65536"/>
                  <a:gd name="T7" fmla="*/ 0 60000 65536"/>
                  <a:gd name="T8" fmla="*/ 0 60000 65536"/>
                  <a:gd name="T9" fmla="*/ 95251 w 190502"/>
                  <a:gd name="T10" fmla="*/ 0 h 190426"/>
                  <a:gd name="T11" fmla="*/ 176805 w 190502"/>
                  <a:gd name="T12" fmla="*/ 46022 h 190426"/>
                </a:gdLst>
                <a:ahLst/>
                <a:cxnLst>
                  <a:cxn ang="T6">
                    <a:pos x="T0" y="T1"/>
                  </a:cxn>
                  <a:cxn ang="T7">
                    <a:pos x="T2" y="T3"/>
                  </a:cxn>
                  <a:cxn ang="T8">
                    <a:pos x="T4" y="T5"/>
                  </a:cxn>
                </a:cxnLst>
                <a:rect l="T9" t="T10" r="T11" b="T12"/>
                <a:pathLst>
                  <a:path w="190502" h="190426" stroke="0">
                    <a:moveTo>
                      <a:pt x="95251" y="0"/>
                    </a:moveTo>
                    <a:lnTo>
                      <a:pt x="95250" y="0"/>
                    </a:lnTo>
                    <a:cubicBezTo>
                      <a:pt x="128624" y="0"/>
                      <a:pt x="159563" y="17459"/>
                      <a:pt x="176805" y="46021"/>
                    </a:cubicBezTo>
                    <a:lnTo>
                      <a:pt x="95251" y="95213"/>
                    </a:lnTo>
                    <a:close/>
                  </a:path>
                  <a:path w="190502" h="190426" fill="none">
                    <a:moveTo>
                      <a:pt x="95251" y="0"/>
                    </a:moveTo>
                    <a:lnTo>
                      <a:pt x="95250" y="0"/>
                    </a:lnTo>
                    <a:cubicBezTo>
                      <a:pt x="128624" y="0"/>
                      <a:pt x="159563" y="17459"/>
                      <a:pt x="176805" y="46021"/>
                    </a:cubicBezTo>
                  </a:path>
                </a:pathLst>
              </a:custGeom>
              <a:noFill/>
              <a:ln w="22225">
                <a:solidFill>
                  <a:schemeClr val="tx2">
                    <a:lumMod val="50000"/>
                    <a:lumOff val="50000"/>
                  </a:schemeClr>
                </a:solidFill>
                <a:round/>
                <a:headEnd/>
                <a:tailEnd/>
              </a:ln>
              <a:effectLst>
                <a:outerShdw dist="7239" dir="5400000" rotWithShape="0">
                  <a:srgbClr val="808080">
                    <a:alpha val="43999"/>
                  </a:srgbClr>
                </a:outerShdw>
              </a:effectLst>
            </p:spPr>
            <p:txBody>
              <a:bodyPr anchor="ctr"/>
              <a:lstStyle/>
              <a:p>
                <a:pPr algn="ctr">
                  <a:defRPr/>
                </a:pPr>
                <a:endParaRPr lang="en-US" dirty="0">
                  <a:ea typeface="ＭＳ Ｐゴシック" pitchFamily="-109" charset="-128"/>
                  <a:cs typeface="MS PGothic"/>
                </a:endParaRPr>
              </a:p>
            </p:txBody>
          </p:sp>
        </p:grpSp>
        <p:grpSp>
          <p:nvGrpSpPr>
            <p:cNvPr id="159" name="Group 4"/>
            <p:cNvGrpSpPr>
              <a:grpSpLocks noChangeAspect="1"/>
            </p:cNvGrpSpPr>
            <p:nvPr/>
          </p:nvGrpSpPr>
          <p:grpSpPr bwMode="auto">
            <a:xfrm>
              <a:off x="1514397" y="4430646"/>
              <a:ext cx="1536700" cy="953814"/>
              <a:chOff x="655" y="893"/>
              <a:chExt cx="406" cy="252"/>
            </a:xfrm>
          </p:grpSpPr>
          <p:sp>
            <p:nvSpPr>
              <p:cNvPr id="160" name="AutoShape 3"/>
              <p:cNvSpPr>
                <a:spLocks noChangeAspect="1" noChangeArrowheads="1" noTextEdit="1"/>
              </p:cNvSpPr>
              <p:nvPr/>
            </p:nvSpPr>
            <p:spPr bwMode="auto">
              <a:xfrm>
                <a:off x="655" y="893"/>
                <a:ext cx="406" cy="2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1" name="Rectangle 160"/>
              <p:cNvSpPr>
                <a:spLocks noChangeArrowheads="1"/>
              </p:cNvSpPr>
              <p:nvPr/>
            </p:nvSpPr>
            <p:spPr bwMode="auto">
              <a:xfrm>
                <a:off x="700" y="905"/>
                <a:ext cx="316" cy="192"/>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2" name="Freeform 161"/>
              <p:cNvSpPr>
                <a:spLocks noEditPoints="1"/>
              </p:cNvSpPr>
              <p:nvPr/>
            </p:nvSpPr>
            <p:spPr bwMode="auto">
              <a:xfrm>
                <a:off x="689" y="893"/>
                <a:ext cx="338" cy="216"/>
              </a:xfrm>
              <a:custGeom>
                <a:avLst/>
                <a:gdLst>
                  <a:gd name="T0" fmla="*/ 39 w 676"/>
                  <a:gd name="T1" fmla="*/ 432 h 432"/>
                  <a:gd name="T2" fmla="*/ 31 w 676"/>
                  <a:gd name="T3" fmla="*/ 431 h 432"/>
                  <a:gd name="T4" fmla="*/ 18 w 676"/>
                  <a:gd name="T5" fmla="*/ 426 h 432"/>
                  <a:gd name="T6" fmla="*/ 8 w 676"/>
                  <a:gd name="T7" fmla="*/ 415 h 432"/>
                  <a:gd name="T8" fmla="*/ 1 w 676"/>
                  <a:gd name="T9" fmla="*/ 401 h 432"/>
                  <a:gd name="T10" fmla="*/ 0 w 676"/>
                  <a:gd name="T11" fmla="*/ 39 h 432"/>
                  <a:gd name="T12" fmla="*/ 1 w 676"/>
                  <a:gd name="T13" fmla="*/ 31 h 432"/>
                  <a:gd name="T14" fmla="*/ 8 w 676"/>
                  <a:gd name="T15" fmla="*/ 17 h 432"/>
                  <a:gd name="T16" fmla="*/ 18 w 676"/>
                  <a:gd name="T17" fmla="*/ 7 h 432"/>
                  <a:gd name="T18" fmla="*/ 31 w 676"/>
                  <a:gd name="T19" fmla="*/ 1 h 432"/>
                  <a:gd name="T20" fmla="*/ 637 w 676"/>
                  <a:gd name="T21" fmla="*/ 0 h 432"/>
                  <a:gd name="T22" fmla="*/ 645 w 676"/>
                  <a:gd name="T23" fmla="*/ 1 h 432"/>
                  <a:gd name="T24" fmla="*/ 659 w 676"/>
                  <a:gd name="T25" fmla="*/ 7 h 432"/>
                  <a:gd name="T26" fmla="*/ 670 w 676"/>
                  <a:gd name="T27" fmla="*/ 17 h 432"/>
                  <a:gd name="T28" fmla="*/ 675 w 676"/>
                  <a:gd name="T29" fmla="*/ 31 h 432"/>
                  <a:gd name="T30" fmla="*/ 676 w 676"/>
                  <a:gd name="T31" fmla="*/ 393 h 432"/>
                  <a:gd name="T32" fmla="*/ 675 w 676"/>
                  <a:gd name="T33" fmla="*/ 401 h 432"/>
                  <a:gd name="T34" fmla="*/ 670 w 676"/>
                  <a:gd name="T35" fmla="*/ 415 h 432"/>
                  <a:gd name="T36" fmla="*/ 659 w 676"/>
                  <a:gd name="T37" fmla="*/ 426 h 432"/>
                  <a:gd name="T38" fmla="*/ 645 w 676"/>
                  <a:gd name="T39" fmla="*/ 431 h 432"/>
                  <a:gd name="T40" fmla="*/ 39 w 676"/>
                  <a:gd name="T41" fmla="*/ 34 h 432"/>
                  <a:gd name="T42" fmla="*/ 38 w 676"/>
                  <a:gd name="T43" fmla="*/ 34 h 432"/>
                  <a:gd name="T44" fmla="*/ 34 w 676"/>
                  <a:gd name="T45" fmla="*/ 37 h 432"/>
                  <a:gd name="T46" fmla="*/ 34 w 676"/>
                  <a:gd name="T47" fmla="*/ 393 h 432"/>
                  <a:gd name="T48" fmla="*/ 34 w 676"/>
                  <a:gd name="T49" fmla="*/ 396 h 432"/>
                  <a:gd name="T50" fmla="*/ 38 w 676"/>
                  <a:gd name="T51" fmla="*/ 398 h 432"/>
                  <a:gd name="T52" fmla="*/ 637 w 676"/>
                  <a:gd name="T53" fmla="*/ 398 h 432"/>
                  <a:gd name="T54" fmla="*/ 640 w 676"/>
                  <a:gd name="T55" fmla="*/ 398 h 432"/>
                  <a:gd name="T56" fmla="*/ 642 w 676"/>
                  <a:gd name="T57" fmla="*/ 396 h 432"/>
                  <a:gd name="T58" fmla="*/ 642 w 676"/>
                  <a:gd name="T59" fmla="*/ 39 h 432"/>
                  <a:gd name="T60" fmla="*/ 642 w 676"/>
                  <a:gd name="T61" fmla="*/ 37 h 432"/>
                  <a:gd name="T62" fmla="*/ 640 w 676"/>
                  <a:gd name="T63" fmla="*/ 34 h 432"/>
                  <a:gd name="T64" fmla="*/ 39 w 676"/>
                  <a:gd name="T65" fmla="*/ 34 h 4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676" h="432">
                    <a:moveTo>
                      <a:pt x="637" y="432"/>
                    </a:moveTo>
                    <a:lnTo>
                      <a:pt x="39" y="432"/>
                    </a:lnTo>
                    <a:lnTo>
                      <a:pt x="39" y="432"/>
                    </a:lnTo>
                    <a:lnTo>
                      <a:pt x="31" y="431"/>
                    </a:lnTo>
                    <a:lnTo>
                      <a:pt x="25" y="430"/>
                    </a:lnTo>
                    <a:lnTo>
                      <a:pt x="18" y="426"/>
                    </a:lnTo>
                    <a:lnTo>
                      <a:pt x="12" y="420"/>
                    </a:lnTo>
                    <a:lnTo>
                      <a:pt x="8" y="415"/>
                    </a:lnTo>
                    <a:lnTo>
                      <a:pt x="4" y="409"/>
                    </a:lnTo>
                    <a:lnTo>
                      <a:pt x="1" y="401"/>
                    </a:lnTo>
                    <a:lnTo>
                      <a:pt x="0" y="393"/>
                    </a:lnTo>
                    <a:lnTo>
                      <a:pt x="0" y="39"/>
                    </a:lnTo>
                    <a:lnTo>
                      <a:pt x="0" y="39"/>
                    </a:lnTo>
                    <a:lnTo>
                      <a:pt x="1" y="31"/>
                    </a:lnTo>
                    <a:lnTo>
                      <a:pt x="4" y="24"/>
                    </a:lnTo>
                    <a:lnTo>
                      <a:pt x="8" y="17"/>
                    </a:lnTo>
                    <a:lnTo>
                      <a:pt x="12" y="12"/>
                    </a:lnTo>
                    <a:lnTo>
                      <a:pt x="18" y="7"/>
                    </a:lnTo>
                    <a:lnTo>
                      <a:pt x="25" y="3"/>
                    </a:lnTo>
                    <a:lnTo>
                      <a:pt x="31" y="1"/>
                    </a:lnTo>
                    <a:lnTo>
                      <a:pt x="39" y="0"/>
                    </a:lnTo>
                    <a:lnTo>
                      <a:pt x="637" y="0"/>
                    </a:lnTo>
                    <a:lnTo>
                      <a:pt x="637" y="0"/>
                    </a:lnTo>
                    <a:lnTo>
                      <a:pt x="645" y="1"/>
                    </a:lnTo>
                    <a:lnTo>
                      <a:pt x="653" y="3"/>
                    </a:lnTo>
                    <a:lnTo>
                      <a:pt x="659" y="7"/>
                    </a:lnTo>
                    <a:lnTo>
                      <a:pt x="664" y="12"/>
                    </a:lnTo>
                    <a:lnTo>
                      <a:pt x="670" y="17"/>
                    </a:lnTo>
                    <a:lnTo>
                      <a:pt x="672" y="24"/>
                    </a:lnTo>
                    <a:lnTo>
                      <a:pt x="675" y="31"/>
                    </a:lnTo>
                    <a:lnTo>
                      <a:pt x="676" y="39"/>
                    </a:lnTo>
                    <a:lnTo>
                      <a:pt x="676" y="393"/>
                    </a:lnTo>
                    <a:lnTo>
                      <a:pt x="676" y="393"/>
                    </a:lnTo>
                    <a:lnTo>
                      <a:pt x="675" y="401"/>
                    </a:lnTo>
                    <a:lnTo>
                      <a:pt x="672" y="409"/>
                    </a:lnTo>
                    <a:lnTo>
                      <a:pt x="670" y="415"/>
                    </a:lnTo>
                    <a:lnTo>
                      <a:pt x="664" y="420"/>
                    </a:lnTo>
                    <a:lnTo>
                      <a:pt x="659" y="426"/>
                    </a:lnTo>
                    <a:lnTo>
                      <a:pt x="653" y="430"/>
                    </a:lnTo>
                    <a:lnTo>
                      <a:pt x="645" y="431"/>
                    </a:lnTo>
                    <a:lnTo>
                      <a:pt x="637" y="432"/>
                    </a:lnTo>
                    <a:close/>
                    <a:moveTo>
                      <a:pt x="39" y="34"/>
                    </a:moveTo>
                    <a:lnTo>
                      <a:pt x="39" y="34"/>
                    </a:lnTo>
                    <a:lnTo>
                      <a:pt x="38" y="34"/>
                    </a:lnTo>
                    <a:lnTo>
                      <a:pt x="35" y="35"/>
                    </a:lnTo>
                    <a:lnTo>
                      <a:pt x="34" y="37"/>
                    </a:lnTo>
                    <a:lnTo>
                      <a:pt x="34" y="39"/>
                    </a:lnTo>
                    <a:lnTo>
                      <a:pt x="34" y="393"/>
                    </a:lnTo>
                    <a:lnTo>
                      <a:pt x="34" y="393"/>
                    </a:lnTo>
                    <a:lnTo>
                      <a:pt x="34" y="396"/>
                    </a:lnTo>
                    <a:lnTo>
                      <a:pt x="35" y="397"/>
                    </a:lnTo>
                    <a:lnTo>
                      <a:pt x="38" y="398"/>
                    </a:lnTo>
                    <a:lnTo>
                      <a:pt x="39" y="398"/>
                    </a:lnTo>
                    <a:lnTo>
                      <a:pt x="637" y="398"/>
                    </a:lnTo>
                    <a:lnTo>
                      <a:pt x="637" y="398"/>
                    </a:lnTo>
                    <a:lnTo>
                      <a:pt x="640" y="398"/>
                    </a:lnTo>
                    <a:lnTo>
                      <a:pt x="641" y="397"/>
                    </a:lnTo>
                    <a:lnTo>
                      <a:pt x="642" y="396"/>
                    </a:lnTo>
                    <a:lnTo>
                      <a:pt x="642" y="393"/>
                    </a:lnTo>
                    <a:lnTo>
                      <a:pt x="642" y="39"/>
                    </a:lnTo>
                    <a:lnTo>
                      <a:pt x="642" y="39"/>
                    </a:lnTo>
                    <a:lnTo>
                      <a:pt x="642" y="37"/>
                    </a:lnTo>
                    <a:lnTo>
                      <a:pt x="641" y="35"/>
                    </a:lnTo>
                    <a:lnTo>
                      <a:pt x="640" y="34"/>
                    </a:lnTo>
                    <a:lnTo>
                      <a:pt x="637" y="34"/>
                    </a:lnTo>
                    <a:lnTo>
                      <a:pt x="39" y="34"/>
                    </a:lnTo>
                    <a:close/>
                  </a:path>
                </a:pathLst>
              </a:custGeom>
              <a:solidFill>
                <a:srgbClr val="828282"/>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3" name="Freeform 162"/>
              <p:cNvSpPr>
                <a:spLocks/>
              </p:cNvSpPr>
              <p:nvPr/>
            </p:nvSpPr>
            <p:spPr bwMode="auto">
              <a:xfrm>
                <a:off x="689" y="893"/>
                <a:ext cx="338" cy="216"/>
              </a:xfrm>
              <a:custGeom>
                <a:avLst/>
                <a:gdLst>
                  <a:gd name="T0" fmla="*/ 637 w 676"/>
                  <a:gd name="T1" fmla="*/ 432 h 432"/>
                  <a:gd name="T2" fmla="*/ 39 w 676"/>
                  <a:gd name="T3" fmla="*/ 432 h 432"/>
                  <a:gd name="T4" fmla="*/ 39 w 676"/>
                  <a:gd name="T5" fmla="*/ 432 h 432"/>
                  <a:gd name="T6" fmla="*/ 31 w 676"/>
                  <a:gd name="T7" fmla="*/ 431 h 432"/>
                  <a:gd name="T8" fmla="*/ 25 w 676"/>
                  <a:gd name="T9" fmla="*/ 430 h 432"/>
                  <a:gd name="T10" fmla="*/ 18 w 676"/>
                  <a:gd name="T11" fmla="*/ 426 h 432"/>
                  <a:gd name="T12" fmla="*/ 12 w 676"/>
                  <a:gd name="T13" fmla="*/ 420 h 432"/>
                  <a:gd name="T14" fmla="*/ 8 w 676"/>
                  <a:gd name="T15" fmla="*/ 415 h 432"/>
                  <a:gd name="T16" fmla="*/ 4 w 676"/>
                  <a:gd name="T17" fmla="*/ 409 h 432"/>
                  <a:gd name="T18" fmla="*/ 1 w 676"/>
                  <a:gd name="T19" fmla="*/ 401 h 432"/>
                  <a:gd name="T20" fmla="*/ 0 w 676"/>
                  <a:gd name="T21" fmla="*/ 393 h 432"/>
                  <a:gd name="T22" fmla="*/ 0 w 676"/>
                  <a:gd name="T23" fmla="*/ 39 h 432"/>
                  <a:gd name="T24" fmla="*/ 0 w 676"/>
                  <a:gd name="T25" fmla="*/ 39 h 432"/>
                  <a:gd name="T26" fmla="*/ 1 w 676"/>
                  <a:gd name="T27" fmla="*/ 31 h 432"/>
                  <a:gd name="T28" fmla="*/ 4 w 676"/>
                  <a:gd name="T29" fmla="*/ 24 h 432"/>
                  <a:gd name="T30" fmla="*/ 8 w 676"/>
                  <a:gd name="T31" fmla="*/ 17 h 432"/>
                  <a:gd name="T32" fmla="*/ 12 w 676"/>
                  <a:gd name="T33" fmla="*/ 12 h 432"/>
                  <a:gd name="T34" fmla="*/ 18 w 676"/>
                  <a:gd name="T35" fmla="*/ 7 h 432"/>
                  <a:gd name="T36" fmla="*/ 25 w 676"/>
                  <a:gd name="T37" fmla="*/ 3 h 432"/>
                  <a:gd name="T38" fmla="*/ 31 w 676"/>
                  <a:gd name="T39" fmla="*/ 1 h 432"/>
                  <a:gd name="T40" fmla="*/ 39 w 676"/>
                  <a:gd name="T41" fmla="*/ 0 h 432"/>
                  <a:gd name="T42" fmla="*/ 637 w 676"/>
                  <a:gd name="T43" fmla="*/ 0 h 432"/>
                  <a:gd name="T44" fmla="*/ 637 w 676"/>
                  <a:gd name="T45" fmla="*/ 0 h 432"/>
                  <a:gd name="T46" fmla="*/ 645 w 676"/>
                  <a:gd name="T47" fmla="*/ 1 h 432"/>
                  <a:gd name="T48" fmla="*/ 653 w 676"/>
                  <a:gd name="T49" fmla="*/ 3 h 432"/>
                  <a:gd name="T50" fmla="*/ 659 w 676"/>
                  <a:gd name="T51" fmla="*/ 7 h 432"/>
                  <a:gd name="T52" fmla="*/ 664 w 676"/>
                  <a:gd name="T53" fmla="*/ 12 h 432"/>
                  <a:gd name="T54" fmla="*/ 670 w 676"/>
                  <a:gd name="T55" fmla="*/ 17 h 432"/>
                  <a:gd name="T56" fmla="*/ 672 w 676"/>
                  <a:gd name="T57" fmla="*/ 24 h 432"/>
                  <a:gd name="T58" fmla="*/ 675 w 676"/>
                  <a:gd name="T59" fmla="*/ 31 h 432"/>
                  <a:gd name="T60" fmla="*/ 676 w 676"/>
                  <a:gd name="T61" fmla="*/ 39 h 432"/>
                  <a:gd name="T62" fmla="*/ 676 w 676"/>
                  <a:gd name="T63" fmla="*/ 393 h 432"/>
                  <a:gd name="T64" fmla="*/ 676 w 676"/>
                  <a:gd name="T65" fmla="*/ 393 h 432"/>
                  <a:gd name="T66" fmla="*/ 675 w 676"/>
                  <a:gd name="T67" fmla="*/ 401 h 432"/>
                  <a:gd name="T68" fmla="*/ 672 w 676"/>
                  <a:gd name="T69" fmla="*/ 409 h 432"/>
                  <a:gd name="T70" fmla="*/ 670 w 676"/>
                  <a:gd name="T71" fmla="*/ 415 h 432"/>
                  <a:gd name="T72" fmla="*/ 664 w 676"/>
                  <a:gd name="T73" fmla="*/ 420 h 432"/>
                  <a:gd name="T74" fmla="*/ 659 w 676"/>
                  <a:gd name="T75" fmla="*/ 426 h 432"/>
                  <a:gd name="T76" fmla="*/ 653 w 676"/>
                  <a:gd name="T77" fmla="*/ 430 h 432"/>
                  <a:gd name="T78" fmla="*/ 645 w 676"/>
                  <a:gd name="T79" fmla="*/ 431 h 432"/>
                  <a:gd name="T80" fmla="*/ 637 w 676"/>
                  <a:gd name="T81" fmla="*/ 432 h 4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676" h="432">
                    <a:moveTo>
                      <a:pt x="637" y="432"/>
                    </a:moveTo>
                    <a:lnTo>
                      <a:pt x="39" y="432"/>
                    </a:lnTo>
                    <a:lnTo>
                      <a:pt x="39" y="432"/>
                    </a:lnTo>
                    <a:lnTo>
                      <a:pt x="31" y="431"/>
                    </a:lnTo>
                    <a:lnTo>
                      <a:pt x="25" y="430"/>
                    </a:lnTo>
                    <a:lnTo>
                      <a:pt x="18" y="426"/>
                    </a:lnTo>
                    <a:lnTo>
                      <a:pt x="12" y="420"/>
                    </a:lnTo>
                    <a:lnTo>
                      <a:pt x="8" y="415"/>
                    </a:lnTo>
                    <a:lnTo>
                      <a:pt x="4" y="409"/>
                    </a:lnTo>
                    <a:lnTo>
                      <a:pt x="1" y="401"/>
                    </a:lnTo>
                    <a:lnTo>
                      <a:pt x="0" y="393"/>
                    </a:lnTo>
                    <a:lnTo>
                      <a:pt x="0" y="39"/>
                    </a:lnTo>
                    <a:lnTo>
                      <a:pt x="0" y="39"/>
                    </a:lnTo>
                    <a:lnTo>
                      <a:pt x="1" y="31"/>
                    </a:lnTo>
                    <a:lnTo>
                      <a:pt x="4" y="24"/>
                    </a:lnTo>
                    <a:lnTo>
                      <a:pt x="8" y="17"/>
                    </a:lnTo>
                    <a:lnTo>
                      <a:pt x="12" y="12"/>
                    </a:lnTo>
                    <a:lnTo>
                      <a:pt x="18" y="7"/>
                    </a:lnTo>
                    <a:lnTo>
                      <a:pt x="25" y="3"/>
                    </a:lnTo>
                    <a:lnTo>
                      <a:pt x="31" y="1"/>
                    </a:lnTo>
                    <a:lnTo>
                      <a:pt x="39" y="0"/>
                    </a:lnTo>
                    <a:lnTo>
                      <a:pt x="637" y="0"/>
                    </a:lnTo>
                    <a:lnTo>
                      <a:pt x="637" y="0"/>
                    </a:lnTo>
                    <a:lnTo>
                      <a:pt x="645" y="1"/>
                    </a:lnTo>
                    <a:lnTo>
                      <a:pt x="653" y="3"/>
                    </a:lnTo>
                    <a:lnTo>
                      <a:pt x="659" y="7"/>
                    </a:lnTo>
                    <a:lnTo>
                      <a:pt x="664" y="12"/>
                    </a:lnTo>
                    <a:lnTo>
                      <a:pt x="670" y="17"/>
                    </a:lnTo>
                    <a:lnTo>
                      <a:pt x="672" y="24"/>
                    </a:lnTo>
                    <a:lnTo>
                      <a:pt x="675" y="31"/>
                    </a:lnTo>
                    <a:lnTo>
                      <a:pt x="676" y="39"/>
                    </a:lnTo>
                    <a:lnTo>
                      <a:pt x="676" y="393"/>
                    </a:lnTo>
                    <a:lnTo>
                      <a:pt x="676" y="393"/>
                    </a:lnTo>
                    <a:lnTo>
                      <a:pt x="675" y="401"/>
                    </a:lnTo>
                    <a:lnTo>
                      <a:pt x="672" y="409"/>
                    </a:lnTo>
                    <a:lnTo>
                      <a:pt x="670" y="415"/>
                    </a:lnTo>
                    <a:lnTo>
                      <a:pt x="664" y="420"/>
                    </a:lnTo>
                    <a:lnTo>
                      <a:pt x="659" y="426"/>
                    </a:lnTo>
                    <a:lnTo>
                      <a:pt x="653" y="430"/>
                    </a:lnTo>
                    <a:lnTo>
                      <a:pt x="645" y="431"/>
                    </a:lnTo>
                    <a:lnTo>
                      <a:pt x="637" y="432"/>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4" name="Freeform 163"/>
              <p:cNvSpPr>
                <a:spLocks/>
              </p:cNvSpPr>
              <p:nvPr/>
            </p:nvSpPr>
            <p:spPr bwMode="auto">
              <a:xfrm>
                <a:off x="706" y="910"/>
                <a:ext cx="304" cy="182"/>
              </a:xfrm>
              <a:custGeom>
                <a:avLst/>
                <a:gdLst>
                  <a:gd name="T0" fmla="*/ 5 w 608"/>
                  <a:gd name="T1" fmla="*/ 0 h 364"/>
                  <a:gd name="T2" fmla="*/ 5 w 608"/>
                  <a:gd name="T3" fmla="*/ 0 h 364"/>
                  <a:gd name="T4" fmla="*/ 4 w 608"/>
                  <a:gd name="T5" fmla="*/ 0 h 364"/>
                  <a:gd name="T6" fmla="*/ 1 w 608"/>
                  <a:gd name="T7" fmla="*/ 1 h 364"/>
                  <a:gd name="T8" fmla="*/ 0 w 608"/>
                  <a:gd name="T9" fmla="*/ 3 h 364"/>
                  <a:gd name="T10" fmla="*/ 0 w 608"/>
                  <a:gd name="T11" fmla="*/ 5 h 364"/>
                  <a:gd name="T12" fmla="*/ 0 w 608"/>
                  <a:gd name="T13" fmla="*/ 359 h 364"/>
                  <a:gd name="T14" fmla="*/ 0 w 608"/>
                  <a:gd name="T15" fmla="*/ 359 h 364"/>
                  <a:gd name="T16" fmla="*/ 0 w 608"/>
                  <a:gd name="T17" fmla="*/ 362 h 364"/>
                  <a:gd name="T18" fmla="*/ 1 w 608"/>
                  <a:gd name="T19" fmla="*/ 363 h 364"/>
                  <a:gd name="T20" fmla="*/ 4 w 608"/>
                  <a:gd name="T21" fmla="*/ 364 h 364"/>
                  <a:gd name="T22" fmla="*/ 5 w 608"/>
                  <a:gd name="T23" fmla="*/ 364 h 364"/>
                  <a:gd name="T24" fmla="*/ 603 w 608"/>
                  <a:gd name="T25" fmla="*/ 364 h 364"/>
                  <a:gd name="T26" fmla="*/ 603 w 608"/>
                  <a:gd name="T27" fmla="*/ 364 h 364"/>
                  <a:gd name="T28" fmla="*/ 606 w 608"/>
                  <a:gd name="T29" fmla="*/ 364 h 364"/>
                  <a:gd name="T30" fmla="*/ 607 w 608"/>
                  <a:gd name="T31" fmla="*/ 363 h 364"/>
                  <a:gd name="T32" fmla="*/ 608 w 608"/>
                  <a:gd name="T33" fmla="*/ 362 h 364"/>
                  <a:gd name="T34" fmla="*/ 608 w 608"/>
                  <a:gd name="T35" fmla="*/ 359 h 364"/>
                  <a:gd name="T36" fmla="*/ 608 w 608"/>
                  <a:gd name="T37" fmla="*/ 5 h 364"/>
                  <a:gd name="T38" fmla="*/ 608 w 608"/>
                  <a:gd name="T39" fmla="*/ 5 h 364"/>
                  <a:gd name="T40" fmla="*/ 608 w 608"/>
                  <a:gd name="T41" fmla="*/ 3 h 364"/>
                  <a:gd name="T42" fmla="*/ 607 w 608"/>
                  <a:gd name="T43" fmla="*/ 1 h 364"/>
                  <a:gd name="T44" fmla="*/ 606 w 608"/>
                  <a:gd name="T45" fmla="*/ 0 h 364"/>
                  <a:gd name="T46" fmla="*/ 603 w 608"/>
                  <a:gd name="T47" fmla="*/ 0 h 364"/>
                  <a:gd name="T48" fmla="*/ 5 w 608"/>
                  <a:gd name="T49" fmla="*/ 0 h 3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608" h="364">
                    <a:moveTo>
                      <a:pt x="5" y="0"/>
                    </a:moveTo>
                    <a:lnTo>
                      <a:pt x="5" y="0"/>
                    </a:lnTo>
                    <a:lnTo>
                      <a:pt x="4" y="0"/>
                    </a:lnTo>
                    <a:lnTo>
                      <a:pt x="1" y="1"/>
                    </a:lnTo>
                    <a:lnTo>
                      <a:pt x="0" y="3"/>
                    </a:lnTo>
                    <a:lnTo>
                      <a:pt x="0" y="5"/>
                    </a:lnTo>
                    <a:lnTo>
                      <a:pt x="0" y="359"/>
                    </a:lnTo>
                    <a:lnTo>
                      <a:pt x="0" y="359"/>
                    </a:lnTo>
                    <a:lnTo>
                      <a:pt x="0" y="362"/>
                    </a:lnTo>
                    <a:lnTo>
                      <a:pt x="1" y="363"/>
                    </a:lnTo>
                    <a:lnTo>
                      <a:pt x="4" y="364"/>
                    </a:lnTo>
                    <a:lnTo>
                      <a:pt x="5" y="364"/>
                    </a:lnTo>
                    <a:lnTo>
                      <a:pt x="603" y="364"/>
                    </a:lnTo>
                    <a:lnTo>
                      <a:pt x="603" y="364"/>
                    </a:lnTo>
                    <a:lnTo>
                      <a:pt x="606" y="364"/>
                    </a:lnTo>
                    <a:lnTo>
                      <a:pt x="607" y="363"/>
                    </a:lnTo>
                    <a:lnTo>
                      <a:pt x="608" y="362"/>
                    </a:lnTo>
                    <a:lnTo>
                      <a:pt x="608" y="359"/>
                    </a:lnTo>
                    <a:lnTo>
                      <a:pt x="608" y="5"/>
                    </a:lnTo>
                    <a:lnTo>
                      <a:pt x="608" y="5"/>
                    </a:lnTo>
                    <a:lnTo>
                      <a:pt x="608" y="3"/>
                    </a:lnTo>
                    <a:lnTo>
                      <a:pt x="607" y="1"/>
                    </a:lnTo>
                    <a:lnTo>
                      <a:pt x="606" y="0"/>
                    </a:lnTo>
                    <a:lnTo>
                      <a:pt x="603" y="0"/>
                    </a:lnTo>
                    <a:lnTo>
                      <a:pt x="5"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5" name="Freeform 164"/>
              <p:cNvSpPr>
                <a:spLocks/>
              </p:cNvSpPr>
              <p:nvPr/>
            </p:nvSpPr>
            <p:spPr bwMode="auto">
              <a:xfrm>
                <a:off x="655" y="1121"/>
                <a:ext cx="406" cy="24"/>
              </a:xfrm>
              <a:custGeom>
                <a:avLst/>
                <a:gdLst>
                  <a:gd name="T0" fmla="*/ 488 w 812"/>
                  <a:gd name="T1" fmla="*/ 0 h 48"/>
                  <a:gd name="T2" fmla="*/ 488 w 812"/>
                  <a:gd name="T3" fmla="*/ 4 h 48"/>
                  <a:gd name="T4" fmla="*/ 488 w 812"/>
                  <a:gd name="T5" fmla="*/ 4 h 48"/>
                  <a:gd name="T6" fmla="*/ 488 w 812"/>
                  <a:gd name="T7" fmla="*/ 8 h 48"/>
                  <a:gd name="T8" fmla="*/ 487 w 812"/>
                  <a:gd name="T9" fmla="*/ 11 h 48"/>
                  <a:gd name="T10" fmla="*/ 483 w 812"/>
                  <a:gd name="T11" fmla="*/ 18 h 48"/>
                  <a:gd name="T12" fmla="*/ 476 w 812"/>
                  <a:gd name="T13" fmla="*/ 22 h 48"/>
                  <a:gd name="T14" fmla="*/ 473 w 812"/>
                  <a:gd name="T15" fmla="*/ 23 h 48"/>
                  <a:gd name="T16" fmla="*/ 469 w 812"/>
                  <a:gd name="T17" fmla="*/ 23 h 48"/>
                  <a:gd name="T18" fmla="*/ 345 w 812"/>
                  <a:gd name="T19" fmla="*/ 23 h 48"/>
                  <a:gd name="T20" fmla="*/ 345 w 812"/>
                  <a:gd name="T21" fmla="*/ 23 h 48"/>
                  <a:gd name="T22" fmla="*/ 341 w 812"/>
                  <a:gd name="T23" fmla="*/ 23 h 48"/>
                  <a:gd name="T24" fmla="*/ 337 w 812"/>
                  <a:gd name="T25" fmla="*/ 22 h 48"/>
                  <a:gd name="T26" fmla="*/ 330 w 812"/>
                  <a:gd name="T27" fmla="*/ 18 h 48"/>
                  <a:gd name="T28" fmla="*/ 325 w 812"/>
                  <a:gd name="T29" fmla="*/ 11 h 48"/>
                  <a:gd name="T30" fmla="*/ 324 w 812"/>
                  <a:gd name="T31" fmla="*/ 8 h 48"/>
                  <a:gd name="T32" fmla="*/ 324 w 812"/>
                  <a:gd name="T33" fmla="*/ 4 h 48"/>
                  <a:gd name="T34" fmla="*/ 324 w 812"/>
                  <a:gd name="T35" fmla="*/ 0 h 48"/>
                  <a:gd name="T36" fmla="*/ 0 w 812"/>
                  <a:gd name="T37" fmla="*/ 0 h 48"/>
                  <a:gd name="T38" fmla="*/ 0 w 812"/>
                  <a:gd name="T39" fmla="*/ 28 h 48"/>
                  <a:gd name="T40" fmla="*/ 0 w 812"/>
                  <a:gd name="T41" fmla="*/ 28 h 48"/>
                  <a:gd name="T42" fmla="*/ 1 w 812"/>
                  <a:gd name="T43" fmla="*/ 32 h 48"/>
                  <a:gd name="T44" fmla="*/ 1 w 812"/>
                  <a:gd name="T45" fmla="*/ 36 h 48"/>
                  <a:gd name="T46" fmla="*/ 7 w 812"/>
                  <a:gd name="T47" fmla="*/ 43 h 48"/>
                  <a:gd name="T48" fmla="*/ 13 w 812"/>
                  <a:gd name="T49" fmla="*/ 47 h 48"/>
                  <a:gd name="T50" fmla="*/ 17 w 812"/>
                  <a:gd name="T51" fmla="*/ 48 h 48"/>
                  <a:gd name="T52" fmla="*/ 21 w 812"/>
                  <a:gd name="T53" fmla="*/ 48 h 48"/>
                  <a:gd name="T54" fmla="*/ 791 w 812"/>
                  <a:gd name="T55" fmla="*/ 48 h 48"/>
                  <a:gd name="T56" fmla="*/ 791 w 812"/>
                  <a:gd name="T57" fmla="*/ 48 h 48"/>
                  <a:gd name="T58" fmla="*/ 796 w 812"/>
                  <a:gd name="T59" fmla="*/ 48 h 48"/>
                  <a:gd name="T60" fmla="*/ 799 w 812"/>
                  <a:gd name="T61" fmla="*/ 47 h 48"/>
                  <a:gd name="T62" fmla="*/ 805 w 812"/>
                  <a:gd name="T63" fmla="*/ 43 h 48"/>
                  <a:gd name="T64" fmla="*/ 811 w 812"/>
                  <a:gd name="T65" fmla="*/ 36 h 48"/>
                  <a:gd name="T66" fmla="*/ 812 w 812"/>
                  <a:gd name="T67" fmla="*/ 32 h 48"/>
                  <a:gd name="T68" fmla="*/ 812 w 812"/>
                  <a:gd name="T69" fmla="*/ 28 h 48"/>
                  <a:gd name="T70" fmla="*/ 812 w 812"/>
                  <a:gd name="T71" fmla="*/ 0 h 48"/>
                  <a:gd name="T72" fmla="*/ 488 w 812"/>
                  <a:gd name="T73"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812" h="48">
                    <a:moveTo>
                      <a:pt x="488" y="0"/>
                    </a:moveTo>
                    <a:lnTo>
                      <a:pt x="488" y="4"/>
                    </a:lnTo>
                    <a:lnTo>
                      <a:pt x="488" y="4"/>
                    </a:lnTo>
                    <a:lnTo>
                      <a:pt x="488" y="8"/>
                    </a:lnTo>
                    <a:lnTo>
                      <a:pt x="487" y="11"/>
                    </a:lnTo>
                    <a:lnTo>
                      <a:pt x="483" y="18"/>
                    </a:lnTo>
                    <a:lnTo>
                      <a:pt x="476" y="22"/>
                    </a:lnTo>
                    <a:lnTo>
                      <a:pt x="473" y="23"/>
                    </a:lnTo>
                    <a:lnTo>
                      <a:pt x="469" y="23"/>
                    </a:lnTo>
                    <a:lnTo>
                      <a:pt x="345" y="23"/>
                    </a:lnTo>
                    <a:lnTo>
                      <a:pt x="345" y="23"/>
                    </a:lnTo>
                    <a:lnTo>
                      <a:pt x="341" y="23"/>
                    </a:lnTo>
                    <a:lnTo>
                      <a:pt x="337" y="22"/>
                    </a:lnTo>
                    <a:lnTo>
                      <a:pt x="330" y="18"/>
                    </a:lnTo>
                    <a:lnTo>
                      <a:pt x="325" y="11"/>
                    </a:lnTo>
                    <a:lnTo>
                      <a:pt x="324" y="8"/>
                    </a:lnTo>
                    <a:lnTo>
                      <a:pt x="324" y="4"/>
                    </a:lnTo>
                    <a:lnTo>
                      <a:pt x="324" y="0"/>
                    </a:lnTo>
                    <a:lnTo>
                      <a:pt x="0" y="0"/>
                    </a:lnTo>
                    <a:lnTo>
                      <a:pt x="0" y="28"/>
                    </a:lnTo>
                    <a:lnTo>
                      <a:pt x="0" y="28"/>
                    </a:lnTo>
                    <a:lnTo>
                      <a:pt x="1" y="32"/>
                    </a:lnTo>
                    <a:lnTo>
                      <a:pt x="1" y="36"/>
                    </a:lnTo>
                    <a:lnTo>
                      <a:pt x="7" y="43"/>
                    </a:lnTo>
                    <a:lnTo>
                      <a:pt x="13" y="47"/>
                    </a:lnTo>
                    <a:lnTo>
                      <a:pt x="17" y="48"/>
                    </a:lnTo>
                    <a:lnTo>
                      <a:pt x="21" y="48"/>
                    </a:lnTo>
                    <a:lnTo>
                      <a:pt x="791" y="48"/>
                    </a:lnTo>
                    <a:lnTo>
                      <a:pt x="791" y="48"/>
                    </a:lnTo>
                    <a:lnTo>
                      <a:pt x="796" y="48"/>
                    </a:lnTo>
                    <a:lnTo>
                      <a:pt x="799" y="47"/>
                    </a:lnTo>
                    <a:lnTo>
                      <a:pt x="805" y="43"/>
                    </a:lnTo>
                    <a:lnTo>
                      <a:pt x="811" y="36"/>
                    </a:lnTo>
                    <a:lnTo>
                      <a:pt x="812" y="32"/>
                    </a:lnTo>
                    <a:lnTo>
                      <a:pt x="812" y="28"/>
                    </a:lnTo>
                    <a:lnTo>
                      <a:pt x="812" y="0"/>
                    </a:lnTo>
                    <a:lnTo>
                      <a:pt x="488" y="0"/>
                    </a:lnTo>
                    <a:close/>
                  </a:path>
                </a:pathLst>
              </a:custGeom>
              <a:solidFill>
                <a:srgbClr val="828282"/>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grpSp>
        <p:nvGrpSpPr>
          <p:cNvPr id="169" name="Group 168"/>
          <p:cNvGrpSpPr/>
          <p:nvPr/>
        </p:nvGrpSpPr>
        <p:grpSpPr>
          <a:xfrm>
            <a:off x="6389756" y="5265498"/>
            <a:ext cx="1205193" cy="1075287"/>
            <a:chOff x="6181406" y="5094328"/>
            <a:chExt cx="1633119" cy="1230272"/>
          </a:xfrm>
        </p:grpSpPr>
        <p:sp>
          <p:nvSpPr>
            <p:cNvPr id="170" name="AutoShape 202"/>
            <p:cNvSpPr>
              <a:spLocks noChangeAspect="1" noChangeArrowheads="1" noTextEdit="1"/>
            </p:cNvSpPr>
            <p:nvPr/>
          </p:nvSpPr>
          <p:spPr bwMode="auto">
            <a:xfrm>
              <a:off x="6181406" y="5094328"/>
              <a:ext cx="1175919" cy="11540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1" name="Freeform 204"/>
            <p:cNvSpPr>
              <a:spLocks/>
            </p:cNvSpPr>
            <p:nvPr/>
          </p:nvSpPr>
          <p:spPr bwMode="auto">
            <a:xfrm>
              <a:off x="6181406" y="5094328"/>
              <a:ext cx="1175919" cy="1154072"/>
            </a:xfrm>
            <a:custGeom>
              <a:avLst/>
              <a:gdLst>
                <a:gd name="T0" fmla="*/ 161 w 323"/>
                <a:gd name="T1" fmla="*/ 317 h 317"/>
                <a:gd name="T2" fmla="*/ 95 w 323"/>
                <a:gd name="T3" fmla="*/ 313 h 317"/>
                <a:gd name="T4" fmla="*/ 44 w 323"/>
                <a:gd name="T5" fmla="*/ 299 h 317"/>
                <a:gd name="T6" fmla="*/ 25 w 323"/>
                <a:gd name="T7" fmla="*/ 292 h 317"/>
                <a:gd name="T8" fmla="*/ 11 w 323"/>
                <a:gd name="T9" fmla="*/ 283 h 317"/>
                <a:gd name="T10" fmla="*/ 2 w 323"/>
                <a:gd name="T11" fmla="*/ 273 h 317"/>
                <a:gd name="T12" fmla="*/ 0 w 323"/>
                <a:gd name="T13" fmla="*/ 263 h 317"/>
                <a:gd name="T14" fmla="*/ 0 w 323"/>
                <a:gd name="T15" fmla="*/ 221 h 317"/>
                <a:gd name="T16" fmla="*/ 1 w 323"/>
                <a:gd name="T17" fmla="*/ 212 h 317"/>
                <a:gd name="T18" fmla="*/ 8 w 323"/>
                <a:gd name="T19" fmla="*/ 203 h 317"/>
                <a:gd name="T20" fmla="*/ 8 w 323"/>
                <a:gd name="T21" fmla="*/ 197 h 317"/>
                <a:gd name="T22" fmla="*/ 4 w 323"/>
                <a:gd name="T23" fmla="*/ 192 h 317"/>
                <a:gd name="T24" fmla="*/ 0 w 323"/>
                <a:gd name="T25" fmla="*/ 184 h 317"/>
                <a:gd name="T26" fmla="*/ 0 w 323"/>
                <a:gd name="T27" fmla="*/ 138 h 317"/>
                <a:gd name="T28" fmla="*/ 0 w 323"/>
                <a:gd name="T29" fmla="*/ 134 h 317"/>
                <a:gd name="T30" fmla="*/ 4 w 323"/>
                <a:gd name="T31" fmla="*/ 125 h 317"/>
                <a:gd name="T32" fmla="*/ 12 w 323"/>
                <a:gd name="T33" fmla="*/ 117 h 317"/>
                <a:gd name="T34" fmla="*/ 9 w 323"/>
                <a:gd name="T35" fmla="*/ 114 h 317"/>
                <a:gd name="T36" fmla="*/ 2 w 323"/>
                <a:gd name="T37" fmla="*/ 106 h 317"/>
                <a:gd name="T38" fmla="*/ 0 w 323"/>
                <a:gd name="T39" fmla="*/ 97 h 317"/>
                <a:gd name="T40" fmla="*/ 0 w 323"/>
                <a:gd name="T41" fmla="*/ 55 h 317"/>
                <a:gd name="T42" fmla="*/ 2 w 323"/>
                <a:gd name="T43" fmla="*/ 45 h 317"/>
                <a:gd name="T44" fmla="*/ 11 w 323"/>
                <a:gd name="T45" fmla="*/ 35 h 317"/>
                <a:gd name="T46" fmla="*/ 25 w 323"/>
                <a:gd name="T47" fmla="*/ 27 h 317"/>
                <a:gd name="T48" fmla="*/ 44 w 323"/>
                <a:gd name="T49" fmla="*/ 18 h 317"/>
                <a:gd name="T50" fmla="*/ 95 w 323"/>
                <a:gd name="T51" fmla="*/ 6 h 317"/>
                <a:gd name="T52" fmla="*/ 161 w 323"/>
                <a:gd name="T53" fmla="*/ 0 h 317"/>
                <a:gd name="T54" fmla="*/ 195 w 323"/>
                <a:gd name="T55" fmla="*/ 1 h 317"/>
                <a:gd name="T56" fmla="*/ 254 w 323"/>
                <a:gd name="T57" fmla="*/ 10 h 317"/>
                <a:gd name="T58" fmla="*/ 287 w 323"/>
                <a:gd name="T59" fmla="*/ 21 h 317"/>
                <a:gd name="T60" fmla="*/ 303 w 323"/>
                <a:gd name="T61" fmla="*/ 30 h 317"/>
                <a:gd name="T62" fmla="*/ 315 w 323"/>
                <a:gd name="T63" fmla="*/ 39 h 317"/>
                <a:gd name="T64" fmla="*/ 322 w 323"/>
                <a:gd name="T65" fmla="*/ 49 h 317"/>
                <a:gd name="T66" fmla="*/ 323 w 323"/>
                <a:gd name="T67" fmla="*/ 97 h 317"/>
                <a:gd name="T68" fmla="*/ 322 w 323"/>
                <a:gd name="T69" fmla="*/ 102 h 317"/>
                <a:gd name="T70" fmla="*/ 317 w 323"/>
                <a:gd name="T71" fmla="*/ 110 h 317"/>
                <a:gd name="T72" fmla="*/ 311 w 323"/>
                <a:gd name="T73" fmla="*/ 117 h 317"/>
                <a:gd name="T74" fmla="*/ 314 w 323"/>
                <a:gd name="T75" fmla="*/ 120 h 317"/>
                <a:gd name="T76" fmla="*/ 321 w 323"/>
                <a:gd name="T77" fmla="*/ 128 h 317"/>
                <a:gd name="T78" fmla="*/ 323 w 323"/>
                <a:gd name="T79" fmla="*/ 136 h 317"/>
                <a:gd name="T80" fmla="*/ 323 w 323"/>
                <a:gd name="T81" fmla="*/ 180 h 317"/>
                <a:gd name="T82" fmla="*/ 321 w 323"/>
                <a:gd name="T83" fmla="*/ 189 h 317"/>
                <a:gd name="T84" fmla="*/ 314 w 323"/>
                <a:gd name="T85" fmla="*/ 197 h 317"/>
                <a:gd name="T86" fmla="*/ 314 w 323"/>
                <a:gd name="T87" fmla="*/ 203 h 317"/>
                <a:gd name="T88" fmla="*/ 317 w 323"/>
                <a:gd name="T89" fmla="*/ 207 h 317"/>
                <a:gd name="T90" fmla="*/ 322 w 323"/>
                <a:gd name="T91" fmla="*/ 214 h 317"/>
                <a:gd name="T92" fmla="*/ 323 w 323"/>
                <a:gd name="T93" fmla="*/ 263 h 317"/>
                <a:gd name="T94" fmla="*/ 322 w 323"/>
                <a:gd name="T95" fmla="*/ 267 h 317"/>
                <a:gd name="T96" fmla="*/ 316 w 323"/>
                <a:gd name="T97" fmla="*/ 277 h 317"/>
                <a:gd name="T98" fmla="*/ 304 w 323"/>
                <a:gd name="T99" fmla="*/ 287 h 317"/>
                <a:gd name="T100" fmla="*/ 288 w 323"/>
                <a:gd name="T101" fmla="*/ 296 h 317"/>
                <a:gd name="T102" fmla="*/ 255 w 323"/>
                <a:gd name="T103" fmla="*/ 307 h 317"/>
                <a:gd name="T104" fmla="*/ 196 w 323"/>
                <a:gd name="T105" fmla="*/ 316 h 3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323" h="317">
                  <a:moveTo>
                    <a:pt x="161" y="317"/>
                  </a:moveTo>
                  <a:lnTo>
                    <a:pt x="161" y="317"/>
                  </a:lnTo>
                  <a:lnTo>
                    <a:pt x="127" y="316"/>
                  </a:lnTo>
                  <a:lnTo>
                    <a:pt x="95" y="313"/>
                  </a:lnTo>
                  <a:lnTo>
                    <a:pt x="67" y="307"/>
                  </a:lnTo>
                  <a:lnTo>
                    <a:pt x="44" y="299"/>
                  </a:lnTo>
                  <a:lnTo>
                    <a:pt x="34" y="296"/>
                  </a:lnTo>
                  <a:lnTo>
                    <a:pt x="25" y="292"/>
                  </a:lnTo>
                  <a:lnTo>
                    <a:pt x="18" y="287"/>
                  </a:lnTo>
                  <a:lnTo>
                    <a:pt x="11" y="283"/>
                  </a:lnTo>
                  <a:lnTo>
                    <a:pt x="7" y="277"/>
                  </a:lnTo>
                  <a:lnTo>
                    <a:pt x="2" y="273"/>
                  </a:lnTo>
                  <a:lnTo>
                    <a:pt x="0" y="267"/>
                  </a:lnTo>
                  <a:lnTo>
                    <a:pt x="0" y="263"/>
                  </a:lnTo>
                  <a:lnTo>
                    <a:pt x="0" y="221"/>
                  </a:lnTo>
                  <a:lnTo>
                    <a:pt x="0" y="221"/>
                  </a:lnTo>
                  <a:lnTo>
                    <a:pt x="0" y="216"/>
                  </a:lnTo>
                  <a:lnTo>
                    <a:pt x="1" y="212"/>
                  </a:lnTo>
                  <a:lnTo>
                    <a:pt x="3" y="208"/>
                  </a:lnTo>
                  <a:lnTo>
                    <a:pt x="8" y="203"/>
                  </a:lnTo>
                  <a:lnTo>
                    <a:pt x="11" y="200"/>
                  </a:lnTo>
                  <a:lnTo>
                    <a:pt x="8" y="197"/>
                  </a:lnTo>
                  <a:lnTo>
                    <a:pt x="8" y="197"/>
                  </a:lnTo>
                  <a:lnTo>
                    <a:pt x="4" y="192"/>
                  </a:lnTo>
                  <a:lnTo>
                    <a:pt x="2" y="189"/>
                  </a:lnTo>
                  <a:lnTo>
                    <a:pt x="0" y="184"/>
                  </a:lnTo>
                  <a:lnTo>
                    <a:pt x="0" y="180"/>
                  </a:lnTo>
                  <a:lnTo>
                    <a:pt x="0" y="138"/>
                  </a:lnTo>
                  <a:lnTo>
                    <a:pt x="0" y="138"/>
                  </a:lnTo>
                  <a:lnTo>
                    <a:pt x="0" y="134"/>
                  </a:lnTo>
                  <a:lnTo>
                    <a:pt x="1" y="129"/>
                  </a:lnTo>
                  <a:lnTo>
                    <a:pt x="4" y="125"/>
                  </a:lnTo>
                  <a:lnTo>
                    <a:pt x="8" y="120"/>
                  </a:lnTo>
                  <a:lnTo>
                    <a:pt x="12" y="117"/>
                  </a:lnTo>
                  <a:lnTo>
                    <a:pt x="9" y="114"/>
                  </a:lnTo>
                  <a:lnTo>
                    <a:pt x="9" y="114"/>
                  </a:lnTo>
                  <a:lnTo>
                    <a:pt x="4" y="110"/>
                  </a:lnTo>
                  <a:lnTo>
                    <a:pt x="2" y="106"/>
                  </a:lnTo>
                  <a:lnTo>
                    <a:pt x="0" y="102"/>
                  </a:lnTo>
                  <a:lnTo>
                    <a:pt x="0" y="97"/>
                  </a:lnTo>
                  <a:lnTo>
                    <a:pt x="0" y="55"/>
                  </a:lnTo>
                  <a:lnTo>
                    <a:pt x="0" y="55"/>
                  </a:lnTo>
                  <a:lnTo>
                    <a:pt x="0" y="50"/>
                  </a:lnTo>
                  <a:lnTo>
                    <a:pt x="2" y="45"/>
                  </a:lnTo>
                  <a:lnTo>
                    <a:pt x="7" y="40"/>
                  </a:lnTo>
                  <a:lnTo>
                    <a:pt x="11" y="35"/>
                  </a:lnTo>
                  <a:lnTo>
                    <a:pt x="18" y="31"/>
                  </a:lnTo>
                  <a:lnTo>
                    <a:pt x="25" y="27"/>
                  </a:lnTo>
                  <a:lnTo>
                    <a:pt x="34" y="22"/>
                  </a:lnTo>
                  <a:lnTo>
                    <a:pt x="44" y="18"/>
                  </a:lnTo>
                  <a:lnTo>
                    <a:pt x="67" y="11"/>
                  </a:lnTo>
                  <a:lnTo>
                    <a:pt x="95" y="6"/>
                  </a:lnTo>
                  <a:lnTo>
                    <a:pt x="127" y="2"/>
                  </a:lnTo>
                  <a:lnTo>
                    <a:pt x="161" y="0"/>
                  </a:lnTo>
                  <a:lnTo>
                    <a:pt x="161" y="0"/>
                  </a:lnTo>
                  <a:lnTo>
                    <a:pt x="195" y="1"/>
                  </a:lnTo>
                  <a:lnTo>
                    <a:pt x="227" y="6"/>
                  </a:lnTo>
                  <a:lnTo>
                    <a:pt x="254" y="10"/>
                  </a:lnTo>
                  <a:lnTo>
                    <a:pt x="277" y="18"/>
                  </a:lnTo>
                  <a:lnTo>
                    <a:pt x="287" y="21"/>
                  </a:lnTo>
                  <a:lnTo>
                    <a:pt x="295" y="25"/>
                  </a:lnTo>
                  <a:lnTo>
                    <a:pt x="303" y="30"/>
                  </a:lnTo>
                  <a:lnTo>
                    <a:pt x="310" y="34"/>
                  </a:lnTo>
                  <a:lnTo>
                    <a:pt x="315" y="39"/>
                  </a:lnTo>
                  <a:lnTo>
                    <a:pt x="319" y="43"/>
                  </a:lnTo>
                  <a:lnTo>
                    <a:pt x="322" y="49"/>
                  </a:lnTo>
                  <a:lnTo>
                    <a:pt x="323" y="53"/>
                  </a:lnTo>
                  <a:lnTo>
                    <a:pt x="323" y="97"/>
                  </a:lnTo>
                  <a:lnTo>
                    <a:pt x="323" y="97"/>
                  </a:lnTo>
                  <a:lnTo>
                    <a:pt x="322" y="102"/>
                  </a:lnTo>
                  <a:lnTo>
                    <a:pt x="321" y="106"/>
                  </a:lnTo>
                  <a:lnTo>
                    <a:pt x="317" y="110"/>
                  </a:lnTo>
                  <a:lnTo>
                    <a:pt x="314" y="114"/>
                  </a:lnTo>
                  <a:lnTo>
                    <a:pt x="311" y="117"/>
                  </a:lnTo>
                  <a:lnTo>
                    <a:pt x="314" y="120"/>
                  </a:lnTo>
                  <a:lnTo>
                    <a:pt x="314" y="120"/>
                  </a:lnTo>
                  <a:lnTo>
                    <a:pt x="317" y="125"/>
                  </a:lnTo>
                  <a:lnTo>
                    <a:pt x="321" y="128"/>
                  </a:lnTo>
                  <a:lnTo>
                    <a:pt x="322" y="133"/>
                  </a:lnTo>
                  <a:lnTo>
                    <a:pt x="323" y="136"/>
                  </a:lnTo>
                  <a:lnTo>
                    <a:pt x="323" y="180"/>
                  </a:lnTo>
                  <a:lnTo>
                    <a:pt x="323" y="180"/>
                  </a:lnTo>
                  <a:lnTo>
                    <a:pt x="322" y="184"/>
                  </a:lnTo>
                  <a:lnTo>
                    <a:pt x="321" y="189"/>
                  </a:lnTo>
                  <a:lnTo>
                    <a:pt x="317" y="192"/>
                  </a:lnTo>
                  <a:lnTo>
                    <a:pt x="314" y="197"/>
                  </a:lnTo>
                  <a:lnTo>
                    <a:pt x="311" y="200"/>
                  </a:lnTo>
                  <a:lnTo>
                    <a:pt x="314" y="203"/>
                  </a:lnTo>
                  <a:lnTo>
                    <a:pt x="314" y="203"/>
                  </a:lnTo>
                  <a:lnTo>
                    <a:pt x="317" y="207"/>
                  </a:lnTo>
                  <a:lnTo>
                    <a:pt x="321" y="210"/>
                  </a:lnTo>
                  <a:lnTo>
                    <a:pt x="322" y="214"/>
                  </a:lnTo>
                  <a:lnTo>
                    <a:pt x="323" y="219"/>
                  </a:lnTo>
                  <a:lnTo>
                    <a:pt x="323" y="263"/>
                  </a:lnTo>
                  <a:lnTo>
                    <a:pt x="323" y="263"/>
                  </a:lnTo>
                  <a:lnTo>
                    <a:pt x="322" y="267"/>
                  </a:lnTo>
                  <a:lnTo>
                    <a:pt x="320" y="273"/>
                  </a:lnTo>
                  <a:lnTo>
                    <a:pt x="316" y="277"/>
                  </a:lnTo>
                  <a:lnTo>
                    <a:pt x="311" y="283"/>
                  </a:lnTo>
                  <a:lnTo>
                    <a:pt x="304" y="287"/>
                  </a:lnTo>
                  <a:lnTo>
                    <a:pt x="297" y="292"/>
                  </a:lnTo>
                  <a:lnTo>
                    <a:pt x="288" y="296"/>
                  </a:lnTo>
                  <a:lnTo>
                    <a:pt x="278" y="299"/>
                  </a:lnTo>
                  <a:lnTo>
                    <a:pt x="255" y="307"/>
                  </a:lnTo>
                  <a:lnTo>
                    <a:pt x="227" y="313"/>
                  </a:lnTo>
                  <a:lnTo>
                    <a:pt x="196" y="316"/>
                  </a:lnTo>
                  <a:lnTo>
                    <a:pt x="161" y="317"/>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2" name="Freeform 205"/>
            <p:cNvSpPr>
              <a:spLocks/>
            </p:cNvSpPr>
            <p:nvPr/>
          </p:nvSpPr>
          <p:spPr bwMode="auto">
            <a:xfrm>
              <a:off x="6181406" y="5094328"/>
              <a:ext cx="1175919" cy="1154072"/>
            </a:xfrm>
            <a:custGeom>
              <a:avLst/>
              <a:gdLst>
                <a:gd name="T0" fmla="*/ 161 w 323"/>
                <a:gd name="T1" fmla="*/ 317 h 317"/>
                <a:gd name="T2" fmla="*/ 95 w 323"/>
                <a:gd name="T3" fmla="*/ 313 h 317"/>
                <a:gd name="T4" fmla="*/ 44 w 323"/>
                <a:gd name="T5" fmla="*/ 299 h 317"/>
                <a:gd name="T6" fmla="*/ 25 w 323"/>
                <a:gd name="T7" fmla="*/ 292 h 317"/>
                <a:gd name="T8" fmla="*/ 11 w 323"/>
                <a:gd name="T9" fmla="*/ 283 h 317"/>
                <a:gd name="T10" fmla="*/ 2 w 323"/>
                <a:gd name="T11" fmla="*/ 273 h 317"/>
                <a:gd name="T12" fmla="*/ 0 w 323"/>
                <a:gd name="T13" fmla="*/ 263 h 317"/>
                <a:gd name="T14" fmla="*/ 0 w 323"/>
                <a:gd name="T15" fmla="*/ 221 h 317"/>
                <a:gd name="T16" fmla="*/ 1 w 323"/>
                <a:gd name="T17" fmla="*/ 212 h 317"/>
                <a:gd name="T18" fmla="*/ 8 w 323"/>
                <a:gd name="T19" fmla="*/ 203 h 317"/>
                <a:gd name="T20" fmla="*/ 8 w 323"/>
                <a:gd name="T21" fmla="*/ 197 h 317"/>
                <a:gd name="T22" fmla="*/ 4 w 323"/>
                <a:gd name="T23" fmla="*/ 192 h 317"/>
                <a:gd name="T24" fmla="*/ 0 w 323"/>
                <a:gd name="T25" fmla="*/ 184 h 317"/>
                <a:gd name="T26" fmla="*/ 0 w 323"/>
                <a:gd name="T27" fmla="*/ 138 h 317"/>
                <a:gd name="T28" fmla="*/ 0 w 323"/>
                <a:gd name="T29" fmla="*/ 134 h 317"/>
                <a:gd name="T30" fmla="*/ 4 w 323"/>
                <a:gd name="T31" fmla="*/ 125 h 317"/>
                <a:gd name="T32" fmla="*/ 12 w 323"/>
                <a:gd name="T33" fmla="*/ 117 h 317"/>
                <a:gd name="T34" fmla="*/ 9 w 323"/>
                <a:gd name="T35" fmla="*/ 114 h 317"/>
                <a:gd name="T36" fmla="*/ 2 w 323"/>
                <a:gd name="T37" fmla="*/ 106 h 317"/>
                <a:gd name="T38" fmla="*/ 0 w 323"/>
                <a:gd name="T39" fmla="*/ 97 h 317"/>
                <a:gd name="T40" fmla="*/ 0 w 323"/>
                <a:gd name="T41" fmla="*/ 55 h 317"/>
                <a:gd name="T42" fmla="*/ 2 w 323"/>
                <a:gd name="T43" fmla="*/ 45 h 317"/>
                <a:gd name="T44" fmla="*/ 11 w 323"/>
                <a:gd name="T45" fmla="*/ 35 h 317"/>
                <a:gd name="T46" fmla="*/ 25 w 323"/>
                <a:gd name="T47" fmla="*/ 27 h 317"/>
                <a:gd name="T48" fmla="*/ 44 w 323"/>
                <a:gd name="T49" fmla="*/ 18 h 317"/>
                <a:gd name="T50" fmla="*/ 95 w 323"/>
                <a:gd name="T51" fmla="*/ 6 h 317"/>
                <a:gd name="T52" fmla="*/ 161 w 323"/>
                <a:gd name="T53" fmla="*/ 0 h 317"/>
                <a:gd name="T54" fmla="*/ 195 w 323"/>
                <a:gd name="T55" fmla="*/ 1 h 317"/>
                <a:gd name="T56" fmla="*/ 254 w 323"/>
                <a:gd name="T57" fmla="*/ 10 h 317"/>
                <a:gd name="T58" fmla="*/ 287 w 323"/>
                <a:gd name="T59" fmla="*/ 21 h 317"/>
                <a:gd name="T60" fmla="*/ 303 w 323"/>
                <a:gd name="T61" fmla="*/ 30 h 317"/>
                <a:gd name="T62" fmla="*/ 315 w 323"/>
                <a:gd name="T63" fmla="*/ 39 h 317"/>
                <a:gd name="T64" fmla="*/ 322 w 323"/>
                <a:gd name="T65" fmla="*/ 49 h 317"/>
                <a:gd name="T66" fmla="*/ 323 w 323"/>
                <a:gd name="T67" fmla="*/ 97 h 317"/>
                <a:gd name="T68" fmla="*/ 322 w 323"/>
                <a:gd name="T69" fmla="*/ 102 h 317"/>
                <a:gd name="T70" fmla="*/ 317 w 323"/>
                <a:gd name="T71" fmla="*/ 110 h 317"/>
                <a:gd name="T72" fmla="*/ 311 w 323"/>
                <a:gd name="T73" fmla="*/ 117 h 317"/>
                <a:gd name="T74" fmla="*/ 314 w 323"/>
                <a:gd name="T75" fmla="*/ 120 h 317"/>
                <a:gd name="T76" fmla="*/ 321 w 323"/>
                <a:gd name="T77" fmla="*/ 128 h 317"/>
                <a:gd name="T78" fmla="*/ 323 w 323"/>
                <a:gd name="T79" fmla="*/ 136 h 317"/>
                <a:gd name="T80" fmla="*/ 323 w 323"/>
                <a:gd name="T81" fmla="*/ 180 h 317"/>
                <a:gd name="T82" fmla="*/ 321 w 323"/>
                <a:gd name="T83" fmla="*/ 189 h 317"/>
                <a:gd name="T84" fmla="*/ 314 w 323"/>
                <a:gd name="T85" fmla="*/ 197 h 317"/>
                <a:gd name="T86" fmla="*/ 314 w 323"/>
                <a:gd name="T87" fmla="*/ 203 h 317"/>
                <a:gd name="T88" fmla="*/ 317 w 323"/>
                <a:gd name="T89" fmla="*/ 207 h 317"/>
                <a:gd name="T90" fmla="*/ 322 w 323"/>
                <a:gd name="T91" fmla="*/ 214 h 317"/>
                <a:gd name="T92" fmla="*/ 323 w 323"/>
                <a:gd name="T93" fmla="*/ 263 h 317"/>
                <a:gd name="T94" fmla="*/ 322 w 323"/>
                <a:gd name="T95" fmla="*/ 267 h 317"/>
                <a:gd name="T96" fmla="*/ 316 w 323"/>
                <a:gd name="T97" fmla="*/ 277 h 317"/>
                <a:gd name="T98" fmla="*/ 304 w 323"/>
                <a:gd name="T99" fmla="*/ 287 h 317"/>
                <a:gd name="T100" fmla="*/ 288 w 323"/>
                <a:gd name="T101" fmla="*/ 296 h 317"/>
                <a:gd name="T102" fmla="*/ 255 w 323"/>
                <a:gd name="T103" fmla="*/ 307 h 317"/>
                <a:gd name="T104" fmla="*/ 196 w 323"/>
                <a:gd name="T105" fmla="*/ 316 h 3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323" h="317">
                  <a:moveTo>
                    <a:pt x="161" y="317"/>
                  </a:moveTo>
                  <a:lnTo>
                    <a:pt x="161" y="317"/>
                  </a:lnTo>
                  <a:lnTo>
                    <a:pt x="127" y="316"/>
                  </a:lnTo>
                  <a:lnTo>
                    <a:pt x="95" y="313"/>
                  </a:lnTo>
                  <a:lnTo>
                    <a:pt x="67" y="307"/>
                  </a:lnTo>
                  <a:lnTo>
                    <a:pt x="44" y="299"/>
                  </a:lnTo>
                  <a:lnTo>
                    <a:pt x="34" y="296"/>
                  </a:lnTo>
                  <a:lnTo>
                    <a:pt x="25" y="292"/>
                  </a:lnTo>
                  <a:lnTo>
                    <a:pt x="18" y="287"/>
                  </a:lnTo>
                  <a:lnTo>
                    <a:pt x="11" y="283"/>
                  </a:lnTo>
                  <a:lnTo>
                    <a:pt x="7" y="277"/>
                  </a:lnTo>
                  <a:lnTo>
                    <a:pt x="2" y="273"/>
                  </a:lnTo>
                  <a:lnTo>
                    <a:pt x="0" y="267"/>
                  </a:lnTo>
                  <a:lnTo>
                    <a:pt x="0" y="263"/>
                  </a:lnTo>
                  <a:lnTo>
                    <a:pt x="0" y="221"/>
                  </a:lnTo>
                  <a:lnTo>
                    <a:pt x="0" y="221"/>
                  </a:lnTo>
                  <a:lnTo>
                    <a:pt x="0" y="216"/>
                  </a:lnTo>
                  <a:lnTo>
                    <a:pt x="1" y="212"/>
                  </a:lnTo>
                  <a:lnTo>
                    <a:pt x="3" y="208"/>
                  </a:lnTo>
                  <a:lnTo>
                    <a:pt x="8" y="203"/>
                  </a:lnTo>
                  <a:lnTo>
                    <a:pt x="11" y="200"/>
                  </a:lnTo>
                  <a:lnTo>
                    <a:pt x="8" y="197"/>
                  </a:lnTo>
                  <a:lnTo>
                    <a:pt x="8" y="197"/>
                  </a:lnTo>
                  <a:lnTo>
                    <a:pt x="4" y="192"/>
                  </a:lnTo>
                  <a:lnTo>
                    <a:pt x="2" y="189"/>
                  </a:lnTo>
                  <a:lnTo>
                    <a:pt x="0" y="184"/>
                  </a:lnTo>
                  <a:lnTo>
                    <a:pt x="0" y="180"/>
                  </a:lnTo>
                  <a:lnTo>
                    <a:pt x="0" y="138"/>
                  </a:lnTo>
                  <a:lnTo>
                    <a:pt x="0" y="138"/>
                  </a:lnTo>
                  <a:lnTo>
                    <a:pt x="0" y="134"/>
                  </a:lnTo>
                  <a:lnTo>
                    <a:pt x="1" y="129"/>
                  </a:lnTo>
                  <a:lnTo>
                    <a:pt x="4" y="125"/>
                  </a:lnTo>
                  <a:lnTo>
                    <a:pt x="8" y="120"/>
                  </a:lnTo>
                  <a:lnTo>
                    <a:pt x="12" y="117"/>
                  </a:lnTo>
                  <a:lnTo>
                    <a:pt x="9" y="114"/>
                  </a:lnTo>
                  <a:lnTo>
                    <a:pt x="9" y="114"/>
                  </a:lnTo>
                  <a:lnTo>
                    <a:pt x="4" y="110"/>
                  </a:lnTo>
                  <a:lnTo>
                    <a:pt x="2" y="106"/>
                  </a:lnTo>
                  <a:lnTo>
                    <a:pt x="0" y="102"/>
                  </a:lnTo>
                  <a:lnTo>
                    <a:pt x="0" y="97"/>
                  </a:lnTo>
                  <a:lnTo>
                    <a:pt x="0" y="55"/>
                  </a:lnTo>
                  <a:lnTo>
                    <a:pt x="0" y="55"/>
                  </a:lnTo>
                  <a:lnTo>
                    <a:pt x="0" y="50"/>
                  </a:lnTo>
                  <a:lnTo>
                    <a:pt x="2" y="45"/>
                  </a:lnTo>
                  <a:lnTo>
                    <a:pt x="7" y="40"/>
                  </a:lnTo>
                  <a:lnTo>
                    <a:pt x="11" y="35"/>
                  </a:lnTo>
                  <a:lnTo>
                    <a:pt x="18" y="31"/>
                  </a:lnTo>
                  <a:lnTo>
                    <a:pt x="25" y="27"/>
                  </a:lnTo>
                  <a:lnTo>
                    <a:pt x="34" y="22"/>
                  </a:lnTo>
                  <a:lnTo>
                    <a:pt x="44" y="18"/>
                  </a:lnTo>
                  <a:lnTo>
                    <a:pt x="67" y="11"/>
                  </a:lnTo>
                  <a:lnTo>
                    <a:pt x="95" y="6"/>
                  </a:lnTo>
                  <a:lnTo>
                    <a:pt x="127" y="2"/>
                  </a:lnTo>
                  <a:lnTo>
                    <a:pt x="161" y="0"/>
                  </a:lnTo>
                  <a:lnTo>
                    <a:pt x="161" y="0"/>
                  </a:lnTo>
                  <a:lnTo>
                    <a:pt x="195" y="1"/>
                  </a:lnTo>
                  <a:lnTo>
                    <a:pt x="227" y="6"/>
                  </a:lnTo>
                  <a:lnTo>
                    <a:pt x="254" y="10"/>
                  </a:lnTo>
                  <a:lnTo>
                    <a:pt x="277" y="18"/>
                  </a:lnTo>
                  <a:lnTo>
                    <a:pt x="287" y="21"/>
                  </a:lnTo>
                  <a:lnTo>
                    <a:pt x="295" y="25"/>
                  </a:lnTo>
                  <a:lnTo>
                    <a:pt x="303" y="30"/>
                  </a:lnTo>
                  <a:lnTo>
                    <a:pt x="310" y="34"/>
                  </a:lnTo>
                  <a:lnTo>
                    <a:pt x="315" y="39"/>
                  </a:lnTo>
                  <a:lnTo>
                    <a:pt x="319" y="43"/>
                  </a:lnTo>
                  <a:lnTo>
                    <a:pt x="322" y="49"/>
                  </a:lnTo>
                  <a:lnTo>
                    <a:pt x="323" y="53"/>
                  </a:lnTo>
                  <a:lnTo>
                    <a:pt x="323" y="97"/>
                  </a:lnTo>
                  <a:lnTo>
                    <a:pt x="323" y="97"/>
                  </a:lnTo>
                  <a:lnTo>
                    <a:pt x="322" y="102"/>
                  </a:lnTo>
                  <a:lnTo>
                    <a:pt x="321" y="106"/>
                  </a:lnTo>
                  <a:lnTo>
                    <a:pt x="317" y="110"/>
                  </a:lnTo>
                  <a:lnTo>
                    <a:pt x="314" y="114"/>
                  </a:lnTo>
                  <a:lnTo>
                    <a:pt x="311" y="117"/>
                  </a:lnTo>
                  <a:lnTo>
                    <a:pt x="314" y="120"/>
                  </a:lnTo>
                  <a:lnTo>
                    <a:pt x="314" y="120"/>
                  </a:lnTo>
                  <a:lnTo>
                    <a:pt x="317" y="125"/>
                  </a:lnTo>
                  <a:lnTo>
                    <a:pt x="321" y="128"/>
                  </a:lnTo>
                  <a:lnTo>
                    <a:pt x="322" y="133"/>
                  </a:lnTo>
                  <a:lnTo>
                    <a:pt x="323" y="136"/>
                  </a:lnTo>
                  <a:lnTo>
                    <a:pt x="323" y="180"/>
                  </a:lnTo>
                  <a:lnTo>
                    <a:pt x="323" y="180"/>
                  </a:lnTo>
                  <a:lnTo>
                    <a:pt x="322" y="184"/>
                  </a:lnTo>
                  <a:lnTo>
                    <a:pt x="321" y="189"/>
                  </a:lnTo>
                  <a:lnTo>
                    <a:pt x="317" y="192"/>
                  </a:lnTo>
                  <a:lnTo>
                    <a:pt x="314" y="197"/>
                  </a:lnTo>
                  <a:lnTo>
                    <a:pt x="311" y="200"/>
                  </a:lnTo>
                  <a:lnTo>
                    <a:pt x="314" y="203"/>
                  </a:lnTo>
                  <a:lnTo>
                    <a:pt x="314" y="203"/>
                  </a:lnTo>
                  <a:lnTo>
                    <a:pt x="317" y="207"/>
                  </a:lnTo>
                  <a:lnTo>
                    <a:pt x="321" y="210"/>
                  </a:lnTo>
                  <a:lnTo>
                    <a:pt x="322" y="214"/>
                  </a:lnTo>
                  <a:lnTo>
                    <a:pt x="323" y="219"/>
                  </a:lnTo>
                  <a:lnTo>
                    <a:pt x="323" y="263"/>
                  </a:lnTo>
                  <a:lnTo>
                    <a:pt x="323" y="263"/>
                  </a:lnTo>
                  <a:lnTo>
                    <a:pt x="322" y="267"/>
                  </a:lnTo>
                  <a:lnTo>
                    <a:pt x="320" y="273"/>
                  </a:lnTo>
                  <a:lnTo>
                    <a:pt x="316" y="277"/>
                  </a:lnTo>
                  <a:lnTo>
                    <a:pt x="311" y="283"/>
                  </a:lnTo>
                  <a:lnTo>
                    <a:pt x="304" y="287"/>
                  </a:lnTo>
                  <a:lnTo>
                    <a:pt x="297" y="292"/>
                  </a:lnTo>
                  <a:lnTo>
                    <a:pt x="288" y="296"/>
                  </a:lnTo>
                  <a:lnTo>
                    <a:pt x="278" y="299"/>
                  </a:lnTo>
                  <a:lnTo>
                    <a:pt x="255" y="307"/>
                  </a:lnTo>
                  <a:lnTo>
                    <a:pt x="227" y="313"/>
                  </a:lnTo>
                  <a:lnTo>
                    <a:pt x="196" y="316"/>
                  </a:lnTo>
                  <a:lnTo>
                    <a:pt x="161" y="317"/>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3" name="Freeform 206"/>
            <p:cNvSpPr>
              <a:spLocks/>
            </p:cNvSpPr>
            <p:nvPr/>
          </p:nvSpPr>
          <p:spPr bwMode="auto">
            <a:xfrm>
              <a:off x="6221453" y="5618575"/>
              <a:ext cx="1095825" cy="287608"/>
            </a:xfrm>
            <a:custGeom>
              <a:avLst/>
              <a:gdLst>
                <a:gd name="T0" fmla="*/ 0 w 301"/>
                <a:gd name="T1" fmla="*/ 4 h 79"/>
                <a:gd name="T2" fmla="*/ 0 w 301"/>
                <a:gd name="T3" fmla="*/ 36 h 79"/>
                <a:gd name="T4" fmla="*/ 0 w 301"/>
                <a:gd name="T5" fmla="*/ 36 h 79"/>
                <a:gd name="T6" fmla="*/ 0 w 301"/>
                <a:gd name="T7" fmla="*/ 39 h 79"/>
                <a:gd name="T8" fmla="*/ 2 w 301"/>
                <a:gd name="T9" fmla="*/ 42 h 79"/>
                <a:gd name="T10" fmla="*/ 6 w 301"/>
                <a:gd name="T11" fmla="*/ 45 h 79"/>
                <a:gd name="T12" fmla="*/ 10 w 301"/>
                <a:gd name="T13" fmla="*/ 49 h 79"/>
                <a:gd name="T14" fmla="*/ 22 w 301"/>
                <a:gd name="T15" fmla="*/ 56 h 79"/>
                <a:gd name="T16" fmla="*/ 39 w 301"/>
                <a:gd name="T17" fmla="*/ 64 h 79"/>
                <a:gd name="T18" fmla="*/ 60 w 301"/>
                <a:gd name="T19" fmla="*/ 69 h 79"/>
                <a:gd name="T20" fmla="*/ 86 w 301"/>
                <a:gd name="T21" fmla="*/ 75 h 79"/>
                <a:gd name="T22" fmla="*/ 116 w 301"/>
                <a:gd name="T23" fmla="*/ 78 h 79"/>
                <a:gd name="T24" fmla="*/ 132 w 301"/>
                <a:gd name="T25" fmla="*/ 79 h 79"/>
                <a:gd name="T26" fmla="*/ 150 w 301"/>
                <a:gd name="T27" fmla="*/ 79 h 79"/>
                <a:gd name="T28" fmla="*/ 150 w 301"/>
                <a:gd name="T29" fmla="*/ 79 h 79"/>
                <a:gd name="T30" fmla="*/ 168 w 301"/>
                <a:gd name="T31" fmla="*/ 79 h 79"/>
                <a:gd name="T32" fmla="*/ 184 w 301"/>
                <a:gd name="T33" fmla="*/ 78 h 79"/>
                <a:gd name="T34" fmla="*/ 215 w 301"/>
                <a:gd name="T35" fmla="*/ 75 h 79"/>
                <a:gd name="T36" fmla="*/ 240 w 301"/>
                <a:gd name="T37" fmla="*/ 69 h 79"/>
                <a:gd name="T38" fmla="*/ 262 w 301"/>
                <a:gd name="T39" fmla="*/ 64 h 79"/>
                <a:gd name="T40" fmla="*/ 279 w 301"/>
                <a:gd name="T41" fmla="*/ 56 h 79"/>
                <a:gd name="T42" fmla="*/ 291 w 301"/>
                <a:gd name="T43" fmla="*/ 49 h 79"/>
                <a:gd name="T44" fmla="*/ 295 w 301"/>
                <a:gd name="T45" fmla="*/ 45 h 79"/>
                <a:gd name="T46" fmla="*/ 298 w 301"/>
                <a:gd name="T47" fmla="*/ 42 h 79"/>
                <a:gd name="T48" fmla="*/ 300 w 301"/>
                <a:gd name="T49" fmla="*/ 39 h 79"/>
                <a:gd name="T50" fmla="*/ 301 w 301"/>
                <a:gd name="T51" fmla="*/ 36 h 79"/>
                <a:gd name="T52" fmla="*/ 301 w 301"/>
                <a:gd name="T53" fmla="*/ 3 h 79"/>
                <a:gd name="T54" fmla="*/ 301 w 301"/>
                <a:gd name="T55" fmla="*/ 3 h 79"/>
                <a:gd name="T56" fmla="*/ 300 w 301"/>
                <a:gd name="T57" fmla="*/ 1 h 79"/>
                <a:gd name="T58" fmla="*/ 300 w 301"/>
                <a:gd name="T59" fmla="*/ 0 h 79"/>
                <a:gd name="T60" fmla="*/ 297 w 301"/>
                <a:gd name="T61" fmla="*/ 1 h 79"/>
                <a:gd name="T62" fmla="*/ 297 w 301"/>
                <a:gd name="T63" fmla="*/ 1 h 79"/>
                <a:gd name="T64" fmla="*/ 282 w 301"/>
                <a:gd name="T65" fmla="*/ 6 h 79"/>
                <a:gd name="T66" fmla="*/ 267 w 301"/>
                <a:gd name="T67" fmla="*/ 12 h 79"/>
                <a:gd name="T68" fmla="*/ 250 w 301"/>
                <a:gd name="T69" fmla="*/ 16 h 79"/>
                <a:gd name="T70" fmla="*/ 233 w 301"/>
                <a:gd name="T71" fmla="*/ 21 h 79"/>
                <a:gd name="T72" fmla="*/ 213 w 301"/>
                <a:gd name="T73" fmla="*/ 23 h 79"/>
                <a:gd name="T74" fmla="*/ 193 w 301"/>
                <a:gd name="T75" fmla="*/ 25 h 79"/>
                <a:gd name="T76" fmla="*/ 172 w 301"/>
                <a:gd name="T77" fmla="*/ 27 h 79"/>
                <a:gd name="T78" fmla="*/ 150 w 301"/>
                <a:gd name="T79" fmla="*/ 27 h 79"/>
                <a:gd name="T80" fmla="*/ 150 w 301"/>
                <a:gd name="T81" fmla="*/ 27 h 79"/>
                <a:gd name="T82" fmla="*/ 129 w 301"/>
                <a:gd name="T83" fmla="*/ 27 h 79"/>
                <a:gd name="T84" fmla="*/ 108 w 301"/>
                <a:gd name="T85" fmla="*/ 25 h 79"/>
                <a:gd name="T86" fmla="*/ 87 w 301"/>
                <a:gd name="T87" fmla="*/ 23 h 79"/>
                <a:gd name="T88" fmla="*/ 68 w 301"/>
                <a:gd name="T89" fmla="*/ 21 h 79"/>
                <a:gd name="T90" fmla="*/ 51 w 301"/>
                <a:gd name="T91" fmla="*/ 16 h 79"/>
                <a:gd name="T92" fmla="*/ 34 w 301"/>
                <a:gd name="T93" fmla="*/ 12 h 79"/>
                <a:gd name="T94" fmla="*/ 19 w 301"/>
                <a:gd name="T95" fmla="*/ 6 h 79"/>
                <a:gd name="T96" fmla="*/ 4 w 301"/>
                <a:gd name="T97" fmla="*/ 1 h 79"/>
                <a:gd name="T98" fmla="*/ 4 w 301"/>
                <a:gd name="T99" fmla="*/ 1 h 79"/>
                <a:gd name="T100" fmla="*/ 2 w 301"/>
                <a:gd name="T101" fmla="*/ 0 h 79"/>
                <a:gd name="T102" fmla="*/ 1 w 301"/>
                <a:gd name="T103" fmla="*/ 1 h 79"/>
                <a:gd name="T104" fmla="*/ 0 w 301"/>
                <a:gd name="T105" fmla="*/ 2 h 79"/>
                <a:gd name="T106" fmla="*/ 0 w 301"/>
                <a:gd name="T107" fmla="*/ 4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01" h="79">
                  <a:moveTo>
                    <a:pt x="0" y="4"/>
                  </a:moveTo>
                  <a:lnTo>
                    <a:pt x="0" y="36"/>
                  </a:lnTo>
                  <a:lnTo>
                    <a:pt x="0" y="36"/>
                  </a:lnTo>
                  <a:lnTo>
                    <a:pt x="0" y="39"/>
                  </a:lnTo>
                  <a:lnTo>
                    <a:pt x="2" y="42"/>
                  </a:lnTo>
                  <a:lnTo>
                    <a:pt x="6" y="45"/>
                  </a:lnTo>
                  <a:lnTo>
                    <a:pt x="10" y="49"/>
                  </a:lnTo>
                  <a:lnTo>
                    <a:pt x="22" y="56"/>
                  </a:lnTo>
                  <a:lnTo>
                    <a:pt x="39" y="64"/>
                  </a:lnTo>
                  <a:lnTo>
                    <a:pt x="60" y="69"/>
                  </a:lnTo>
                  <a:lnTo>
                    <a:pt x="86" y="75"/>
                  </a:lnTo>
                  <a:lnTo>
                    <a:pt x="116" y="78"/>
                  </a:lnTo>
                  <a:lnTo>
                    <a:pt x="132" y="79"/>
                  </a:lnTo>
                  <a:lnTo>
                    <a:pt x="150" y="79"/>
                  </a:lnTo>
                  <a:lnTo>
                    <a:pt x="150" y="79"/>
                  </a:lnTo>
                  <a:lnTo>
                    <a:pt x="168" y="79"/>
                  </a:lnTo>
                  <a:lnTo>
                    <a:pt x="184" y="78"/>
                  </a:lnTo>
                  <a:lnTo>
                    <a:pt x="215" y="75"/>
                  </a:lnTo>
                  <a:lnTo>
                    <a:pt x="240" y="69"/>
                  </a:lnTo>
                  <a:lnTo>
                    <a:pt x="262" y="64"/>
                  </a:lnTo>
                  <a:lnTo>
                    <a:pt x="279" y="56"/>
                  </a:lnTo>
                  <a:lnTo>
                    <a:pt x="291" y="49"/>
                  </a:lnTo>
                  <a:lnTo>
                    <a:pt x="295" y="45"/>
                  </a:lnTo>
                  <a:lnTo>
                    <a:pt x="298" y="42"/>
                  </a:lnTo>
                  <a:lnTo>
                    <a:pt x="300" y="39"/>
                  </a:lnTo>
                  <a:lnTo>
                    <a:pt x="301" y="36"/>
                  </a:lnTo>
                  <a:lnTo>
                    <a:pt x="301" y="3"/>
                  </a:lnTo>
                  <a:lnTo>
                    <a:pt x="301" y="3"/>
                  </a:lnTo>
                  <a:lnTo>
                    <a:pt x="300" y="1"/>
                  </a:lnTo>
                  <a:lnTo>
                    <a:pt x="300" y="0"/>
                  </a:lnTo>
                  <a:lnTo>
                    <a:pt x="297" y="1"/>
                  </a:lnTo>
                  <a:lnTo>
                    <a:pt x="297" y="1"/>
                  </a:lnTo>
                  <a:lnTo>
                    <a:pt x="282" y="6"/>
                  </a:lnTo>
                  <a:lnTo>
                    <a:pt x="267" y="12"/>
                  </a:lnTo>
                  <a:lnTo>
                    <a:pt x="250" y="16"/>
                  </a:lnTo>
                  <a:lnTo>
                    <a:pt x="233" y="21"/>
                  </a:lnTo>
                  <a:lnTo>
                    <a:pt x="213" y="23"/>
                  </a:lnTo>
                  <a:lnTo>
                    <a:pt x="193" y="25"/>
                  </a:lnTo>
                  <a:lnTo>
                    <a:pt x="172" y="27"/>
                  </a:lnTo>
                  <a:lnTo>
                    <a:pt x="150" y="27"/>
                  </a:lnTo>
                  <a:lnTo>
                    <a:pt x="150" y="27"/>
                  </a:lnTo>
                  <a:lnTo>
                    <a:pt x="129" y="27"/>
                  </a:lnTo>
                  <a:lnTo>
                    <a:pt x="108" y="25"/>
                  </a:lnTo>
                  <a:lnTo>
                    <a:pt x="87" y="23"/>
                  </a:lnTo>
                  <a:lnTo>
                    <a:pt x="68" y="21"/>
                  </a:lnTo>
                  <a:lnTo>
                    <a:pt x="51" y="16"/>
                  </a:lnTo>
                  <a:lnTo>
                    <a:pt x="34" y="12"/>
                  </a:lnTo>
                  <a:lnTo>
                    <a:pt x="19" y="6"/>
                  </a:lnTo>
                  <a:lnTo>
                    <a:pt x="4" y="1"/>
                  </a:lnTo>
                  <a:lnTo>
                    <a:pt x="4" y="1"/>
                  </a:lnTo>
                  <a:lnTo>
                    <a:pt x="2" y="0"/>
                  </a:lnTo>
                  <a:lnTo>
                    <a:pt x="1" y="1"/>
                  </a:lnTo>
                  <a:lnTo>
                    <a:pt x="0" y="2"/>
                  </a:lnTo>
                  <a:lnTo>
                    <a:pt x="0" y="4"/>
                  </a:lnTo>
                  <a:close/>
                </a:path>
              </a:pathLst>
            </a:custGeom>
            <a:solidFill>
              <a:srgbClr val="90909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4" name="Freeform 207"/>
            <p:cNvSpPr>
              <a:spLocks/>
            </p:cNvSpPr>
            <p:nvPr/>
          </p:nvSpPr>
          <p:spPr bwMode="auto">
            <a:xfrm>
              <a:off x="6221453" y="5618575"/>
              <a:ext cx="1095825" cy="287608"/>
            </a:xfrm>
            <a:custGeom>
              <a:avLst/>
              <a:gdLst>
                <a:gd name="T0" fmla="*/ 0 w 301"/>
                <a:gd name="T1" fmla="*/ 4 h 79"/>
                <a:gd name="T2" fmla="*/ 0 w 301"/>
                <a:gd name="T3" fmla="*/ 36 h 79"/>
                <a:gd name="T4" fmla="*/ 0 w 301"/>
                <a:gd name="T5" fmla="*/ 36 h 79"/>
                <a:gd name="T6" fmla="*/ 0 w 301"/>
                <a:gd name="T7" fmla="*/ 39 h 79"/>
                <a:gd name="T8" fmla="*/ 2 w 301"/>
                <a:gd name="T9" fmla="*/ 42 h 79"/>
                <a:gd name="T10" fmla="*/ 6 w 301"/>
                <a:gd name="T11" fmla="*/ 45 h 79"/>
                <a:gd name="T12" fmla="*/ 10 w 301"/>
                <a:gd name="T13" fmla="*/ 49 h 79"/>
                <a:gd name="T14" fmla="*/ 22 w 301"/>
                <a:gd name="T15" fmla="*/ 56 h 79"/>
                <a:gd name="T16" fmla="*/ 39 w 301"/>
                <a:gd name="T17" fmla="*/ 64 h 79"/>
                <a:gd name="T18" fmla="*/ 60 w 301"/>
                <a:gd name="T19" fmla="*/ 69 h 79"/>
                <a:gd name="T20" fmla="*/ 86 w 301"/>
                <a:gd name="T21" fmla="*/ 75 h 79"/>
                <a:gd name="T22" fmla="*/ 116 w 301"/>
                <a:gd name="T23" fmla="*/ 78 h 79"/>
                <a:gd name="T24" fmla="*/ 132 w 301"/>
                <a:gd name="T25" fmla="*/ 79 h 79"/>
                <a:gd name="T26" fmla="*/ 150 w 301"/>
                <a:gd name="T27" fmla="*/ 79 h 79"/>
                <a:gd name="T28" fmla="*/ 150 w 301"/>
                <a:gd name="T29" fmla="*/ 79 h 79"/>
                <a:gd name="T30" fmla="*/ 168 w 301"/>
                <a:gd name="T31" fmla="*/ 79 h 79"/>
                <a:gd name="T32" fmla="*/ 184 w 301"/>
                <a:gd name="T33" fmla="*/ 78 h 79"/>
                <a:gd name="T34" fmla="*/ 215 w 301"/>
                <a:gd name="T35" fmla="*/ 75 h 79"/>
                <a:gd name="T36" fmla="*/ 240 w 301"/>
                <a:gd name="T37" fmla="*/ 69 h 79"/>
                <a:gd name="T38" fmla="*/ 262 w 301"/>
                <a:gd name="T39" fmla="*/ 64 h 79"/>
                <a:gd name="T40" fmla="*/ 279 w 301"/>
                <a:gd name="T41" fmla="*/ 56 h 79"/>
                <a:gd name="T42" fmla="*/ 291 w 301"/>
                <a:gd name="T43" fmla="*/ 49 h 79"/>
                <a:gd name="T44" fmla="*/ 295 w 301"/>
                <a:gd name="T45" fmla="*/ 45 h 79"/>
                <a:gd name="T46" fmla="*/ 298 w 301"/>
                <a:gd name="T47" fmla="*/ 42 h 79"/>
                <a:gd name="T48" fmla="*/ 300 w 301"/>
                <a:gd name="T49" fmla="*/ 39 h 79"/>
                <a:gd name="T50" fmla="*/ 301 w 301"/>
                <a:gd name="T51" fmla="*/ 36 h 79"/>
                <a:gd name="T52" fmla="*/ 301 w 301"/>
                <a:gd name="T53" fmla="*/ 3 h 79"/>
                <a:gd name="T54" fmla="*/ 301 w 301"/>
                <a:gd name="T55" fmla="*/ 3 h 79"/>
                <a:gd name="T56" fmla="*/ 300 w 301"/>
                <a:gd name="T57" fmla="*/ 1 h 79"/>
                <a:gd name="T58" fmla="*/ 300 w 301"/>
                <a:gd name="T59" fmla="*/ 0 h 79"/>
                <a:gd name="T60" fmla="*/ 297 w 301"/>
                <a:gd name="T61" fmla="*/ 1 h 79"/>
                <a:gd name="T62" fmla="*/ 297 w 301"/>
                <a:gd name="T63" fmla="*/ 1 h 79"/>
                <a:gd name="T64" fmla="*/ 282 w 301"/>
                <a:gd name="T65" fmla="*/ 6 h 79"/>
                <a:gd name="T66" fmla="*/ 267 w 301"/>
                <a:gd name="T67" fmla="*/ 12 h 79"/>
                <a:gd name="T68" fmla="*/ 250 w 301"/>
                <a:gd name="T69" fmla="*/ 16 h 79"/>
                <a:gd name="T70" fmla="*/ 233 w 301"/>
                <a:gd name="T71" fmla="*/ 21 h 79"/>
                <a:gd name="T72" fmla="*/ 213 w 301"/>
                <a:gd name="T73" fmla="*/ 23 h 79"/>
                <a:gd name="T74" fmla="*/ 193 w 301"/>
                <a:gd name="T75" fmla="*/ 25 h 79"/>
                <a:gd name="T76" fmla="*/ 172 w 301"/>
                <a:gd name="T77" fmla="*/ 27 h 79"/>
                <a:gd name="T78" fmla="*/ 150 w 301"/>
                <a:gd name="T79" fmla="*/ 27 h 79"/>
                <a:gd name="T80" fmla="*/ 150 w 301"/>
                <a:gd name="T81" fmla="*/ 27 h 79"/>
                <a:gd name="T82" fmla="*/ 129 w 301"/>
                <a:gd name="T83" fmla="*/ 27 h 79"/>
                <a:gd name="T84" fmla="*/ 108 w 301"/>
                <a:gd name="T85" fmla="*/ 25 h 79"/>
                <a:gd name="T86" fmla="*/ 87 w 301"/>
                <a:gd name="T87" fmla="*/ 23 h 79"/>
                <a:gd name="T88" fmla="*/ 68 w 301"/>
                <a:gd name="T89" fmla="*/ 21 h 79"/>
                <a:gd name="T90" fmla="*/ 51 w 301"/>
                <a:gd name="T91" fmla="*/ 16 h 79"/>
                <a:gd name="T92" fmla="*/ 34 w 301"/>
                <a:gd name="T93" fmla="*/ 12 h 79"/>
                <a:gd name="T94" fmla="*/ 19 w 301"/>
                <a:gd name="T95" fmla="*/ 6 h 79"/>
                <a:gd name="T96" fmla="*/ 4 w 301"/>
                <a:gd name="T97" fmla="*/ 1 h 79"/>
                <a:gd name="T98" fmla="*/ 4 w 301"/>
                <a:gd name="T99" fmla="*/ 1 h 79"/>
                <a:gd name="T100" fmla="*/ 2 w 301"/>
                <a:gd name="T101" fmla="*/ 0 h 79"/>
                <a:gd name="T102" fmla="*/ 1 w 301"/>
                <a:gd name="T103" fmla="*/ 1 h 79"/>
                <a:gd name="T104" fmla="*/ 0 w 301"/>
                <a:gd name="T105" fmla="*/ 2 h 79"/>
                <a:gd name="T106" fmla="*/ 0 w 301"/>
                <a:gd name="T107" fmla="*/ 4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01" h="79">
                  <a:moveTo>
                    <a:pt x="0" y="4"/>
                  </a:moveTo>
                  <a:lnTo>
                    <a:pt x="0" y="36"/>
                  </a:lnTo>
                  <a:lnTo>
                    <a:pt x="0" y="36"/>
                  </a:lnTo>
                  <a:lnTo>
                    <a:pt x="0" y="39"/>
                  </a:lnTo>
                  <a:lnTo>
                    <a:pt x="2" y="42"/>
                  </a:lnTo>
                  <a:lnTo>
                    <a:pt x="6" y="45"/>
                  </a:lnTo>
                  <a:lnTo>
                    <a:pt x="10" y="49"/>
                  </a:lnTo>
                  <a:lnTo>
                    <a:pt x="22" y="56"/>
                  </a:lnTo>
                  <a:lnTo>
                    <a:pt x="39" y="64"/>
                  </a:lnTo>
                  <a:lnTo>
                    <a:pt x="60" y="69"/>
                  </a:lnTo>
                  <a:lnTo>
                    <a:pt x="86" y="75"/>
                  </a:lnTo>
                  <a:lnTo>
                    <a:pt x="116" y="78"/>
                  </a:lnTo>
                  <a:lnTo>
                    <a:pt x="132" y="79"/>
                  </a:lnTo>
                  <a:lnTo>
                    <a:pt x="150" y="79"/>
                  </a:lnTo>
                  <a:lnTo>
                    <a:pt x="150" y="79"/>
                  </a:lnTo>
                  <a:lnTo>
                    <a:pt x="168" y="79"/>
                  </a:lnTo>
                  <a:lnTo>
                    <a:pt x="184" y="78"/>
                  </a:lnTo>
                  <a:lnTo>
                    <a:pt x="215" y="75"/>
                  </a:lnTo>
                  <a:lnTo>
                    <a:pt x="240" y="69"/>
                  </a:lnTo>
                  <a:lnTo>
                    <a:pt x="262" y="64"/>
                  </a:lnTo>
                  <a:lnTo>
                    <a:pt x="279" y="56"/>
                  </a:lnTo>
                  <a:lnTo>
                    <a:pt x="291" y="49"/>
                  </a:lnTo>
                  <a:lnTo>
                    <a:pt x="295" y="45"/>
                  </a:lnTo>
                  <a:lnTo>
                    <a:pt x="298" y="42"/>
                  </a:lnTo>
                  <a:lnTo>
                    <a:pt x="300" y="39"/>
                  </a:lnTo>
                  <a:lnTo>
                    <a:pt x="301" y="36"/>
                  </a:lnTo>
                  <a:lnTo>
                    <a:pt x="301" y="3"/>
                  </a:lnTo>
                  <a:lnTo>
                    <a:pt x="301" y="3"/>
                  </a:lnTo>
                  <a:lnTo>
                    <a:pt x="300" y="1"/>
                  </a:lnTo>
                  <a:lnTo>
                    <a:pt x="300" y="0"/>
                  </a:lnTo>
                  <a:lnTo>
                    <a:pt x="297" y="1"/>
                  </a:lnTo>
                  <a:lnTo>
                    <a:pt x="297" y="1"/>
                  </a:lnTo>
                  <a:lnTo>
                    <a:pt x="282" y="6"/>
                  </a:lnTo>
                  <a:lnTo>
                    <a:pt x="267" y="12"/>
                  </a:lnTo>
                  <a:lnTo>
                    <a:pt x="250" y="16"/>
                  </a:lnTo>
                  <a:lnTo>
                    <a:pt x="233" y="21"/>
                  </a:lnTo>
                  <a:lnTo>
                    <a:pt x="213" y="23"/>
                  </a:lnTo>
                  <a:lnTo>
                    <a:pt x="193" y="25"/>
                  </a:lnTo>
                  <a:lnTo>
                    <a:pt x="172" y="27"/>
                  </a:lnTo>
                  <a:lnTo>
                    <a:pt x="150" y="27"/>
                  </a:lnTo>
                  <a:lnTo>
                    <a:pt x="150" y="27"/>
                  </a:lnTo>
                  <a:lnTo>
                    <a:pt x="129" y="27"/>
                  </a:lnTo>
                  <a:lnTo>
                    <a:pt x="108" y="25"/>
                  </a:lnTo>
                  <a:lnTo>
                    <a:pt x="87" y="23"/>
                  </a:lnTo>
                  <a:lnTo>
                    <a:pt x="68" y="21"/>
                  </a:lnTo>
                  <a:lnTo>
                    <a:pt x="51" y="16"/>
                  </a:lnTo>
                  <a:lnTo>
                    <a:pt x="34" y="12"/>
                  </a:lnTo>
                  <a:lnTo>
                    <a:pt x="19" y="6"/>
                  </a:lnTo>
                  <a:lnTo>
                    <a:pt x="4" y="1"/>
                  </a:lnTo>
                  <a:lnTo>
                    <a:pt x="4" y="1"/>
                  </a:lnTo>
                  <a:lnTo>
                    <a:pt x="2" y="0"/>
                  </a:lnTo>
                  <a:lnTo>
                    <a:pt x="1" y="1"/>
                  </a:lnTo>
                  <a:lnTo>
                    <a:pt x="0" y="2"/>
                  </a:lnTo>
                  <a:lnTo>
                    <a:pt x="0" y="4"/>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5" name="Freeform 208"/>
            <p:cNvSpPr>
              <a:spLocks/>
            </p:cNvSpPr>
            <p:nvPr/>
          </p:nvSpPr>
          <p:spPr bwMode="auto">
            <a:xfrm>
              <a:off x="6221453" y="5917105"/>
              <a:ext cx="1095825" cy="291248"/>
            </a:xfrm>
            <a:custGeom>
              <a:avLst/>
              <a:gdLst>
                <a:gd name="T0" fmla="*/ 0 w 301"/>
                <a:gd name="T1" fmla="*/ 5 h 80"/>
                <a:gd name="T2" fmla="*/ 0 w 301"/>
                <a:gd name="T3" fmla="*/ 37 h 80"/>
                <a:gd name="T4" fmla="*/ 0 w 301"/>
                <a:gd name="T5" fmla="*/ 37 h 80"/>
                <a:gd name="T6" fmla="*/ 0 w 301"/>
                <a:gd name="T7" fmla="*/ 40 h 80"/>
                <a:gd name="T8" fmla="*/ 2 w 301"/>
                <a:gd name="T9" fmla="*/ 42 h 80"/>
                <a:gd name="T10" fmla="*/ 6 w 301"/>
                <a:gd name="T11" fmla="*/ 46 h 80"/>
                <a:gd name="T12" fmla="*/ 10 w 301"/>
                <a:gd name="T13" fmla="*/ 50 h 80"/>
                <a:gd name="T14" fmla="*/ 22 w 301"/>
                <a:gd name="T15" fmla="*/ 57 h 80"/>
                <a:gd name="T16" fmla="*/ 39 w 301"/>
                <a:gd name="T17" fmla="*/ 64 h 80"/>
                <a:gd name="T18" fmla="*/ 60 w 301"/>
                <a:gd name="T19" fmla="*/ 70 h 80"/>
                <a:gd name="T20" fmla="*/ 86 w 301"/>
                <a:gd name="T21" fmla="*/ 76 h 80"/>
                <a:gd name="T22" fmla="*/ 116 w 301"/>
                <a:gd name="T23" fmla="*/ 79 h 80"/>
                <a:gd name="T24" fmla="*/ 132 w 301"/>
                <a:gd name="T25" fmla="*/ 80 h 80"/>
                <a:gd name="T26" fmla="*/ 150 w 301"/>
                <a:gd name="T27" fmla="*/ 80 h 80"/>
                <a:gd name="T28" fmla="*/ 150 w 301"/>
                <a:gd name="T29" fmla="*/ 80 h 80"/>
                <a:gd name="T30" fmla="*/ 168 w 301"/>
                <a:gd name="T31" fmla="*/ 80 h 80"/>
                <a:gd name="T32" fmla="*/ 184 w 301"/>
                <a:gd name="T33" fmla="*/ 79 h 80"/>
                <a:gd name="T34" fmla="*/ 215 w 301"/>
                <a:gd name="T35" fmla="*/ 76 h 80"/>
                <a:gd name="T36" fmla="*/ 240 w 301"/>
                <a:gd name="T37" fmla="*/ 70 h 80"/>
                <a:gd name="T38" fmla="*/ 262 w 301"/>
                <a:gd name="T39" fmla="*/ 64 h 80"/>
                <a:gd name="T40" fmla="*/ 279 w 301"/>
                <a:gd name="T41" fmla="*/ 57 h 80"/>
                <a:gd name="T42" fmla="*/ 291 w 301"/>
                <a:gd name="T43" fmla="*/ 50 h 80"/>
                <a:gd name="T44" fmla="*/ 295 w 301"/>
                <a:gd name="T45" fmla="*/ 46 h 80"/>
                <a:gd name="T46" fmla="*/ 298 w 301"/>
                <a:gd name="T47" fmla="*/ 42 h 80"/>
                <a:gd name="T48" fmla="*/ 300 w 301"/>
                <a:gd name="T49" fmla="*/ 40 h 80"/>
                <a:gd name="T50" fmla="*/ 301 w 301"/>
                <a:gd name="T51" fmla="*/ 37 h 80"/>
                <a:gd name="T52" fmla="*/ 301 w 301"/>
                <a:gd name="T53" fmla="*/ 4 h 80"/>
                <a:gd name="T54" fmla="*/ 301 w 301"/>
                <a:gd name="T55" fmla="*/ 4 h 80"/>
                <a:gd name="T56" fmla="*/ 300 w 301"/>
                <a:gd name="T57" fmla="*/ 2 h 80"/>
                <a:gd name="T58" fmla="*/ 300 w 301"/>
                <a:gd name="T59" fmla="*/ 0 h 80"/>
                <a:gd name="T60" fmla="*/ 297 w 301"/>
                <a:gd name="T61" fmla="*/ 2 h 80"/>
                <a:gd name="T62" fmla="*/ 297 w 301"/>
                <a:gd name="T63" fmla="*/ 2 h 80"/>
                <a:gd name="T64" fmla="*/ 282 w 301"/>
                <a:gd name="T65" fmla="*/ 7 h 80"/>
                <a:gd name="T66" fmla="*/ 267 w 301"/>
                <a:gd name="T67" fmla="*/ 13 h 80"/>
                <a:gd name="T68" fmla="*/ 250 w 301"/>
                <a:gd name="T69" fmla="*/ 17 h 80"/>
                <a:gd name="T70" fmla="*/ 233 w 301"/>
                <a:gd name="T71" fmla="*/ 21 h 80"/>
                <a:gd name="T72" fmla="*/ 213 w 301"/>
                <a:gd name="T73" fmla="*/ 24 h 80"/>
                <a:gd name="T74" fmla="*/ 193 w 301"/>
                <a:gd name="T75" fmla="*/ 26 h 80"/>
                <a:gd name="T76" fmla="*/ 172 w 301"/>
                <a:gd name="T77" fmla="*/ 28 h 80"/>
                <a:gd name="T78" fmla="*/ 150 w 301"/>
                <a:gd name="T79" fmla="*/ 28 h 80"/>
                <a:gd name="T80" fmla="*/ 150 w 301"/>
                <a:gd name="T81" fmla="*/ 28 h 80"/>
                <a:gd name="T82" fmla="*/ 129 w 301"/>
                <a:gd name="T83" fmla="*/ 28 h 80"/>
                <a:gd name="T84" fmla="*/ 108 w 301"/>
                <a:gd name="T85" fmla="*/ 26 h 80"/>
                <a:gd name="T86" fmla="*/ 87 w 301"/>
                <a:gd name="T87" fmla="*/ 24 h 80"/>
                <a:gd name="T88" fmla="*/ 68 w 301"/>
                <a:gd name="T89" fmla="*/ 21 h 80"/>
                <a:gd name="T90" fmla="*/ 51 w 301"/>
                <a:gd name="T91" fmla="*/ 17 h 80"/>
                <a:gd name="T92" fmla="*/ 34 w 301"/>
                <a:gd name="T93" fmla="*/ 13 h 80"/>
                <a:gd name="T94" fmla="*/ 19 w 301"/>
                <a:gd name="T95" fmla="*/ 7 h 80"/>
                <a:gd name="T96" fmla="*/ 4 w 301"/>
                <a:gd name="T97" fmla="*/ 2 h 80"/>
                <a:gd name="T98" fmla="*/ 4 w 301"/>
                <a:gd name="T99" fmla="*/ 2 h 80"/>
                <a:gd name="T100" fmla="*/ 2 w 301"/>
                <a:gd name="T101" fmla="*/ 0 h 80"/>
                <a:gd name="T102" fmla="*/ 1 w 301"/>
                <a:gd name="T103" fmla="*/ 2 h 80"/>
                <a:gd name="T104" fmla="*/ 0 w 301"/>
                <a:gd name="T105" fmla="*/ 3 h 80"/>
                <a:gd name="T106" fmla="*/ 0 w 301"/>
                <a:gd name="T107" fmla="*/ 5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01" h="80">
                  <a:moveTo>
                    <a:pt x="0" y="5"/>
                  </a:moveTo>
                  <a:lnTo>
                    <a:pt x="0" y="37"/>
                  </a:lnTo>
                  <a:lnTo>
                    <a:pt x="0" y="37"/>
                  </a:lnTo>
                  <a:lnTo>
                    <a:pt x="0" y="40"/>
                  </a:lnTo>
                  <a:lnTo>
                    <a:pt x="2" y="42"/>
                  </a:lnTo>
                  <a:lnTo>
                    <a:pt x="6" y="46"/>
                  </a:lnTo>
                  <a:lnTo>
                    <a:pt x="10" y="50"/>
                  </a:lnTo>
                  <a:lnTo>
                    <a:pt x="22" y="57"/>
                  </a:lnTo>
                  <a:lnTo>
                    <a:pt x="39" y="64"/>
                  </a:lnTo>
                  <a:lnTo>
                    <a:pt x="60" y="70"/>
                  </a:lnTo>
                  <a:lnTo>
                    <a:pt x="86" y="76"/>
                  </a:lnTo>
                  <a:lnTo>
                    <a:pt x="116" y="79"/>
                  </a:lnTo>
                  <a:lnTo>
                    <a:pt x="132" y="80"/>
                  </a:lnTo>
                  <a:lnTo>
                    <a:pt x="150" y="80"/>
                  </a:lnTo>
                  <a:lnTo>
                    <a:pt x="150" y="80"/>
                  </a:lnTo>
                  <a:lnTo>
                    <a:pt x="168" y="80"/>
                  </a:lnTo>
                  <a:lnTo>
                    <a:pt x="184" y="79"/>
                  </a:lnTo>
                  <a:lnTo>
                    <a:pt x="215" y="76"/>
                  </a:lnTo>
                  <a:lnTo>
                    <a:pt x="240" y="70"/>
                  </a:lnTo>
                  <a:lnTo>
                    <a:pt x="262" y="64"/>
                  </a:lnTo>
                  <a:lnTo>
                    <a:pt x="279" y="57"/>
                  </a:lnTo>
                  <a:lnTo>
                    <a:pt x="291" y="50"/>
                  </a:lnTo>
                  <a:lnTo>
                    <a:pt x="295" y="46"/>
                  </a:lnTo>
                  <a:lnTo>
                    <a:pt x="298" y="42"/>
                  </a:lnTo>
                  <a:lnTo>
                    <a:pt x="300" y="40"/>
                  </a:lnTo>
                  <a:lnTo>
                    <a:pt x="301" y="37"/>
                  </a:lnTo>
                  <a:lnTo>
                    <a:pt x="301" y="4"/>
                  </a:lnTo>
                  <a:lnTo>
                    <a:pt x="301" y="4"/>
                  </a:lnTo>
                  <a:lnTo>
                    <a:pt x="300" y="2"/>
                  </a:lnTo>
                  <a:lnTo>
                    <a:pt x="300" y="0"/>
                  </a:lnTo>
                  <a:lnTo>
                    <a:pt x="297" y="2"/>
                  </a:lnTo>
                  <a:lnTo>
                    <a:pt x="297" y="2"/>
                  </a:lnTo>
                  <a:lnTo>
                    <a:pt x="282" y="7"/>
                  </a:lnTo>
                  <a:lnTo>
                    <a:pt x="267" y="13"/>
                  </a:lnTo>
                  <a:lnTo>
                    <a:pt x="250" y="17"/>
                  </a:lnTo>
                  <a:lnTo>
                    <a:pt x="233" y="21"/>
                  </a:lnTo>
                  <a:lnTo>
                    <a:pt x="213" y="24"/>
                  </a:lnTo>
                  <a:lnTo>
                    <a:pt x="193" y="26"/>
                  </a:lnTo>
                  <a:lnTo>
                    <a:pt x="172" y="28"/>
                  </a:lnTo>
                  <a:lnTo>
                    <a:pt x="150" y="28"/>
                  </a:lnTo>
                  <a:lnTo>
                    <a:pt x="150" y="28"/>
                  </a:lnTo>
                  <a:lnTo>
                    <a:pt x="129" y="28"/>
                  </a:lnTo>
                  <a:lnTo>
                    <a:pt x="108" y="26"/>
                  </a:lnTo>
                  <a:lnTo>
                    <a:pt x="87" y="24"/>
                  </a:lnTo>
                  <a:lnTo>
                    <a:pt x="68" y="21"/>
                  </a:lnTo>
                  <a:lnTo>
                    <a:pt x="51" y="17"/>
                  </a:lnTo>
                  <a:lnTo>
                    <a:pt x="34" y="13"/>
                  </a:lnTo>
                  <a:lnTo>
                    <a:pt x="19" y="7"/>
                  </a:lnTo>
                  <a:lnTo>
                    <a:pt x="4" y="2"/>
                  </a:lnTo>
                  <a:lnTo>
                    <a:pt x="4" y="2"/>
                  </a:lnTo>
                  <a:lnTo>
                    <a:pt x="2" y="0"/>
                  </a:lnTo>
                  <a:lnTo>
                    <a:pt x="1" y="2"/>
                  </a:lnTo>
                  <a:lnTo>
                    <a:pt x="0" y="3"/>
                  </a:lnTo>
                  <a:lnTo>
                    <a:pt x="0" y="5"/>
                  </a:lnTo>
                  <a:close/>
                </a:path>
              </a:pathLst>
            </a:custGeom>
            <a:solidFill>
              <a:srgbClr val="90909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6" name="Freeform 209"/>
            <p:cNvSpPr>
              <a:spLocks/>
            </p:cNvSpPr>
            <p:nvPr/>
          </p:nvSpPr>
          <p:spPr bwMode="auto">
            <a:xfrm>
              <a:off x="6221453" y="5917105"/>
              <a:ext cx="1095825" cy="291248"/>
            </a:xfrm>
            <a:custGeom>
              <a:avLst/>
              <a:gdLst>
                <a:gd name="T0" fmla="*/ 0 w 301"/>
                <a:gd name="T1" fmla="*/ 5 h 80"/>
                <a:gd name="T2" fmla="*/ 0 w 301"/>
                <a:gd name="T3" fmla="*/ 37 h 80"/>
                <a:gd name="T4" fmla="*/ 0 w 301"/>
                <a:gd name="T5" fmla="*/ 37 h 80"/>
                <a:gd name="T6" fmla="*/ 0 w 301"/>
                <a:gd name="T7" fmla="*/ 40 h 80"/>
                <a:gd name="T8" fmla="*/ 2 w 301"/>
                <a:gd name="T9" fmla="*/ 42 h 80"/>
                <a:gd name="T10" fmla="*/ 6 w 301"/>
                <a:gd name="T11" fmla="*/ 46 h 80"/>
                <a:gd name="T12" fmla="*/ 10 w 301"/>
                <a:gd name="T13" fmla="*/ 50 h 80"/>
                <a:gd name="T14" fmla="*/ 22 w 301"/>
                <a:gd name="T15" fmla="*/ 57 h 80"/>
                <a:gd name="T16" fmla="*/ 39 w 301"/>
                <a:gd name="T17" fmla="*/ 64 h 80"/>
                <a:gd name="T18" fmla="*/ 60 w 301"/>
                <a:gd name="T19" fmla="*/ 70 h 80"/>
                <a:gd name="T20" fmla="*/ 86 w 301"/>
                <a:gd name="T21" fmla="*/ 76 h 80"/>
                <a:gd name="T22" fmla="*/ 116 w 301"/>
                <a:gd name="T23" fmla="*/ 79 h 80"/>
                <a:gd name="T24" fmla="*/ 132 w 301"/>
                <a:gd name="T25" fmla="*/ 80 h 80"/>
                <a:gd name="T26" fmla="*/ 150 w 301"/>
                <a:gd name="T27" fmla="*/ 80 h 80"/>
                <a:gd name="T28" fmla="*/ 150 w 301"/>
                <a:gd name="T29" fmla="*/ 80 h 80"/>
                <a:gd name="T30" fmla="*/ 168 w 301"/>
                <a:gd name="T31" fmla="*/ 80 h 80"/>
                <a:gd name="T32" fmla="*/ 184 w 301"/>
                <a:gd name="T33" fmla="*/ 79 h 80"/>
                <a:gd name="T34" fmla="*/ 215 w 301"/>
                <a:gd name="T35" fmla="*/ 76 h 80"/>
                <a:gd name="T36" fmla="*/ 240 w 301"/>
                <a:gd name="T37" fmla="*/ 70 h 80"/>
                <a:gd name="T38" fmla="*/ 262 w 301"/>
                <a:gd name="T39" fmla="*/ 64 h 80"/>
                <a:gd name="T40" fmla="*/ 279 w 301"/>
                <a:gd name="T41" fmla="*/ 57 h 80"/>
                <a:gd name="T42" fmla="*/ 291 w 301"/>
                <a:gd name="T43" fmla="*/ 50 h 80"/>
                <a:gd name="T44" fmla="*/ 295 w 301"/>
                <a:gd name="T45" fmla="*/ 46 h 80"/>
                <a:gd name="T46" fmla="*/ 298 w 301"/>
                <a:gd name="T47" fmla="*/ 42 h 80"/>
                <a:gd name="T48" fmla="*/ 300 w 301"/>
                <a:gd name="T49" fmla="*/ 40 h 80"/>
                <a:gd name="T50" fmla="*/ 301 w 301"/>
                <a:gd name="T51" fmla="*/ 37 h 80"/>
                <a:gd name="T52" fmla="*/ 301 w 301"/>
                <a:gd name="T53" fmla="*/ 4 h 80"/>
                <a:gd name="T54" fmla="*/ 301 w 301"/>
                <a:gd name="T55" fmla="*/ 4 h 80"/>
                <a:gd name="T56" fmla="*/ 300 w 301"/>
                <a:gd name="T57" fmla="*/ 2 h 80"/>
                <a:gd name="T58" fmla="*/ 300 w 301"/>
                <a:gd name="T59" fmla="*/ 0 h 80"/>
                <a:gd name="T60" fmla="*/ 297 w 301"/>
                <a:gd name="T61" fmla="*/ 2 h 80"/>
                <a:gd name="T62" fmla="*/ 297 w 301"/>
                <a:gd name="T63" fmla="*/ 2 h 80"/>
                <a:gd name="T64" fmla="*/ 282 w 301"/>
                <a:gd name="T65" fmla="*/ 7 h 80"/>
                <a:gd name="T66" fmla="*/ 267 w 301"/>
                <a:gd name="T67" fmla="*/ 13 h 80"/>
                <a:gd name="T68" fmla="*/ 250 w 301"/>
                <a:gd name="T69" fmla="*/ 17 h 80"/>
                <a:gd name="T70" fmla="*/ 233 w 301"/>
                <a:gd name="T71" fmla="*/ 21 h 80"/>
                <a:gd name="T72" fmla="*/ 213 w 301"/>
                <a:gd name="T73" fmla="*/ 24 h 80"/>
                <a:gd name="T74" fmla="*/ 193 w 301"/>
                <a:gd name="T75" fmla="*/ 26 h 80"/>
                <a:gd name="T76" fmla="*/ 172 w 301"/>
                <a:gd name="T77" fmla="*/ 28 h 80"/>
                <a:gd name="T78" fmla="*/ 150 w 301"/>
                <a:gd name="T79" fmla="*/ 28 h 80"/>
                <a:gd name="T80" fmla="*/ 150 w 301"/>
                <a:gd name="T81" fmla="*/ 28 h 80"/>
                <a:gd name="T82" fmla="*/ 129 w 301"/>
                <a:gd name="T83" fmla="*/ 28 h 80"/>
                <a:gd name="T84" fmla="*/ 108 w 301"/>
                <a:gd name="T85" fmla="*/ 26 h 80"/>
                <a:gd name="T86" fmla="*/ 87 w 301"/>
                <a:gd name="T87" fmla="*/ 24 h 80"/>
                <a:gd name="T88" fmla="*/ 68 w 301"/>
                <a:gd name="T89" fmla="*/ 21 h 80"/>
                <a:gd name="T90" fmla="*/ 51 w 301"/>
                <a:gd name="T91" fmla="*/ 17 h 80"/>
                <a:gd name="T92" fmla="*/ 34 w 301"/>
                <a:gd name="T93" fmla="*/ 13 h 80"/>
                <a:gd name="T94" fmla="*/ 19 w 301"/>
                <a:gd name="T95" fmla="*/ 7 h 80"/>
                <a:gd name="T96" fmla="*/ 4 w 301"/>
                <a:gd name="T97" fmla="*/ 2 h 80"/>
                <a:gd name="T98" fmla="*/ 4 w 301"/>
                <a:gd name="T99" fmla="*/ 2 h 80"/>
                <a:gd name="T100" fmla="*/ 2 w 301"/>
                <a:gd name="T101" fmla="*/ 0 h 80"/>
                <a:gd name="T102" fmla="*/ 1 w 301"/>
                <a:gd name="T103" fmla="*/ 2 h 80"/>
                <a:gd name="T104" fmla="*/ 0 w 301"/>
                <a:gd name="T105" fmla="*/ 3 h 80"/>
                <a:gd name="T106" fmla="*/ 0 w 301"/>
                <a:gd name="T107" fmla="*/ 5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01" h="80">
                  <a:moveTo>
                    <a:pt x="0" y="5"/>
                  </a:moveTo>
                  <a:lnTo>
                    <a:pt x="0" y="37"/>
                  </a:lnTo>
                  <a:lnTo>
                    <a:pt x="0" y="37"/>
                  </a:lnTo>
                  <a:lnTo>
                    <a:pt x="0" y="40"/>
                  </a:lnTo>
                  <a:lnTo>
                    <a:pt x="2" y="42"/>
                  </a:lnTo>
                  <a:lnTo>
                    <a:pt x="6" y="46"/>
                  </a:lnTo>
                  <a:lnTo>
                    <a:pt x="10" y="50"/>
                  </a:lnTo>
                  <a:lnTo>
                    <a:pt x="22" y="57"/>
                  </a:lnTo>
                  <a:lnTo>
                    <a:pt x="39" y="64"/>
                  </a:lnTo>
                  <a:lnTo>
                    <a:pt x="60" y="70"/>
                  </a:lnTo>
                  <a:lnTo>
                    <a:pt x="86" y="76"/>
                  </a:lnTo>
                  <a:lnTo>
                    <a:pt x="116" y="79"/>
                  </a:lnTo>
                  <a:lnTo>
                    <a:pt x="132" y="80"/>
                  </a:lnTo>
                  <a:lnTo>
                    <a:pt x="150" y="80"/>
                  </a:lnTo>
                  <a:lnTo>
                    <a:pt x="150" y="80"/>
                  </a:lnTo>
                  <a:lnTo>
                    <a:pt x="168" y="80"/>
                  </a:lnTo>
                  <a:lnTo>
                    <a:pt x="184" y="79"/>
                  </a:lnTo>
                  <a:lnTo>
                    <a:pt x="215" y="76"/>
                  </a:lnTo>
                  <a:lnTo>
                    <a:pt x="240" y="70"/>
                  </a:lnTo>
                  <a:lnTo>
                    <a:pt x="262" y="64"/>
                  </a:lnTo>
                  <a:lnTo>
                    <a:pt x="279" y="57"/>
                  </a:lnTo>
                  <a:lnTo>
                    <a:pt x="291" y="50"/>
                  </a:lnTo>
                  <a:lnTo>
                    <a:pt x="295" y="46"/>
                  </a:lnTo>
                  <a:lnTo>
                    <a:pt x="298" y="42"/>
                  </a:lnTo>
                  <a:lnTo>
                    <a:pt x="300" y="40"/>
                  </a:lnTo>
                  <a:lnTo>
                    <a:pt x="301" y="37"/>
                  </a:lnTo>
                  <a:lnTo>
                    <a:pt x="301" y="4"/>
                  </a:lnTo>
                  <a:lnTo>
                    <a:pt x="301" y="4"/>
                  </a:lnTo>
                  <a:lnTo>
                    <a:pt x="300" y="2"/>
                  </a:lnTo>
                  <a:lnTo>
                    <a:pt x="300" y="0"/>
                  </a:lnTo>
                  <a:lnTo>
                    <a:pt x="297" y="2"/>
                  </a:lnTo>
                  <a:lnTo>
                    <a:pt x="297" y="2"/>
                  </a:lnTo>
                  <a:lnTo>
                    <a:pt x="282" y="7"/>
                  </a:lnTo>
                  <a:lnTo>
                    <a:pt x="267" y="13"/>
                  </a:lnTo>
                  <a:lnTo>
                    <a:pt x="250" y="17"/>
                  </a:lnTo>
                  <a:lnTo>
                    <a:pt x="233" y="21"/>
                  </a:lnTo>
                  <a:lnTo>
                    <a:pt x="213" y="24"/>
                  </a:lnTo>
                  <a:lnTo>
                    <a:pt x="193" y="26"/>
                  </a:lnTo>
                  <a:lnTo>
                    <a:pt x="172" y="28"/>
                  </a:lnTo>
                  <a:lnTo>
                    <a:pt x="150" y="28"/>
                  </a:lnTo>
                  <a:lnTo>
                    <a:pt x="150" y="28"/>
                  </a:lnTo>
                  <a:lnTo>
                    <a:pt x="129" y="28"/>
                  </a:lnTo>
                  <a:lnTo>
                    <a:pt x="108" y="26"/>
                  </a:lnTo>
                  <a:lnTo>
                    <a:pt x="87" y="24"/>
                  </a:lnTo>
                  <a:lnTo>
                    <a:pt x="68" y="21"/>
                  </a:lnTo>
                  <a:lnTo>
                    <a:pt x="51" y="17"/>
                  </a:lnTo>
                  <a:lnTo>
                    <a:pt x="34" y="13"/>
                  </a:lnTo>
                  <a:lnTo>
                    <a:pt x="19" y="7"/>
                  </a:lnTo>
                  <a:lnTo>
                    <a:pt x="4" y="2"/>
                  </a:lnTo>
                  <a:lnTo>
                    <a:pt x="4" y="2"/>
                  </a:lnTo>
                  <a:lnTo>
                    <a:pt x="2" y="0"/>
                  </a:lnTo>
                  <a:lnTo>
                    <a:pt x="1" y="2"/>
                  </a:lnTo>
                  <a:lnTo>
                    <a:pt x="0" y="3"/>
                  </a:lnTo>
                  <a:lnTo>
                    <a:pt x="0" y="5"/>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7" name="Freeform 210"/>
            <p:cNvSpPr>
              <a:spLocks/>
            </p:cNvSpPr>
            <p:nvPr/>
          </p:nvSpPr>
          <p:spPr bwMode="auto">
            <a:xfrm>
              <a:off x="6221453" y="5134375"/>
              <a:ext cx="1095825" cy="469638"/>
            </a:xfrm>
            <a:custGeom>
              <a:avLst/>
              <a:gdLst>
                <a:gd name="T0" fmla="*/ 0 w 301"/>
                <a:gd name="T1" fmla="*/ 44 h 129"/>
                <a:gd name="T2" fmla="*/ 0 w 301"/>
                <a:gd name="T3" fmla="*/ 86 h 129"/>
                <a:gd name="T4" fmla="*/ 0 w 301"/>
                <a:gd name="T5" fmla="*/ 86 h 129"/>
                <a:gd name="T6" fmla="*/ 0 w 301"/>
                <a:gd name="T7" fmla="*/ 90 h 129"/>
                <a:gd name="T8" fmla="*/ 2 w 301"/>
                <a:gd name="T9" fmla="*/ 93 h 129"/>
                <a:gd name="T10" fmla="*/ 6 w 301"/>
                <a:gd name="T11" fmla="*/ 96 h 129"/>
                <a:gd name="T12" fmla="*/ 10 w 301"/>
                <a:gd name="T13" fmla="*/ 99 h 129"/>
                <a:gd name="T14" fmla="*/ 22 w 301"/>
                <a:gd name="T15" fmla="*/ 106 h 129"/>
                <a:gd name="T16" fmla="*/ 39 w 301"/>
                <a:gd name="T17" fmla="*/ 114 h 129"/>
                <a:gd name="T18" fmla="*/ 60 w 301"/>
                <a:gd name="T19" fmla="*/ 119 h 129"/>
                <a:gd name="T20" fmla="*/ 86 w 301"/>
                <a:gd name="T21" fmla="*/ 125 h 129"/>
                <a:gd name="T22" fmla="*/ 116 w 301"/>
                <a:gd name="T23" fmla="*/ 128 h 129"/>
                <a:gd name="T24" fmla="*/ 132 w 301"/>
                <a:gd name="T25" fmla="*/ 129 h 129"/>
                <a:gd name="T26" fmla="*/ 150 w 301"/>
                <a:gd name="T27" fmla="*/ 129 h 129"/>
                <a:gd name="T28" fmla="*/ 150 w 301"/>
                <a:gd name="T29" fmla="*/ 129 h 129"/>
                <a:gd name="T30" fmla="*/ 168 w 301"/>
                <a:gd name="T31" fmla="*/ 129 h 129"/>
                <a:gd name="T32" fmla="*/ 184 w 301"/>
                <a:gd name="T33" fmla="*/ 128 h 129"/>
                <a:gd name="T34" fmla="*/ 215 w 301"/>
                <a:gd name="T35" fmla="*/ 125 h 129"/>
                <a:gd name="T36" fmla="*/ 240 w 301"/>
                <a:gd name="T37" fmla="*/ 119 h 129"/>
                <a:gd name="T38" fmla="*/ 262 w 301"/>
                <a:gd name="T39" fmla="*/ 114 h 129"/>
                <a:gd name="T40" fmla="*/ 279 w 301"/>
                <a:gd name="T41" fmla="*/ 106 h 129"/>
                <a:gd name="T42" fmla="*/ 291 w 301"/>
                <a:gd name="T43" fmla="*/ 99 h 129"/>
                <a:gd name="T44" fmla="*/ 295 w 301"/>
                <a:gd name="T45" fmla="*/ 96 h 129"/>
                <a:gd name="T46" fmla="*/ 298 w 301"/>
                <a:gd name="T47" fmla="*/ 93 h 129"/>
                <a:gd name="T48" fmla="*/ 300 w 301"/>
                <a:gd name="T49" fmla="*/ 90 h 129"/>
                <a:gd name="T50" fmla="*/ 301 w 301"/>
                <a:gd name="T51" fmla="*/ 86 h 129"/>
                <a:gd name="T52" fmla="*/ 301 w 301"/>
                <a:gd name="T53" fmla="*/ 43 h 129"/>
                <a:gd name="T54" fmla="*/ 301 w 301"/>
                <a:gd name="T55" fmla="*/ 43 h 129"/>
                <a:gd name="T56" fmla="*/ 300 w 301"/>
                <a:gd name="T57" fmla="*/ 40 h 129"/>
                <a:gd name="T58" fmla="*/ 298 w 301"/>
                <a:gd name="T59" fmla="*/ 36 h 129"/>
                <a:gd name="T60" fmla="*/ 294 w 301"/>
                <a:gd name="T61" fmla="*/ 33 h 129"/>
                <a:gd name="T62" fmla="*/ 290 w 301"/>
                <a:gd name="T63" fmla="*/ 30 h 129"/>
                <a:gd name="T64" fmla="*/ 277 w 301"/>
                <a:gd name="T65" fmla="*/ 23 h 129"/>
                <a:gd name="T66" fmla="*/ 260 w 301"/>
                <a:gd name="T67" fmla="*/ 17 h 129"/>
                <a:gd name="T68" fmla="*/ 239 w 301"/>
                <a:gd name="T69" fmla="*/ 10 h 129"/>
                <a:gd name="T70" fmla="*/ 214 w 301"/>
                <a:gd name="T71" fmla="*/ 4 h 129"/>
                <a:gd name="T72" fmla="*/ 184 w 301"/>
                <a:gd name="T73" fmla="*/ 1 h 129"/>
                <a:gd name="T74" fmla="*/ 150 w 301"/>
                <a:gd name="T75" fmla="*/ 0 h 129"/>
                <a:gd name="T76" fmla="*/ 150 w 301"/>
                <a:gd name="T77" fmla="*/ 0 h 129"/>
                <a:gd name="T78" fmla="*/ 132 w 301"/>
                <a:gd name="T79" fmla="*/ 1 h 129"/>
                <a:gd name="T80" fmla="*/ 116 w 301"/>
                <a:gd name="T81" fmla="*/ 2 h 129"/>
                <a:gd name="T82" fmla="*/ 86 w 301"/>
                <a:gd name="T83" fmla="*/ 6 h 129"/>
                <a:gd name="T84" fmla="*/ 60 w 301"/>
                <a:gd name="T85" fmla="*/ 10 h 129"/>
                <a:gd name="T86" fmla="*/ 39 w 301"/>
                <a:gd name="T87" fmla="*/ 17 h 129"/>
                <a:gd name="T88" fmla="*/ 22 w 301"/>
                <a:gd name="T89" fmla="*/ 23 h 129"/>
                <a:gd name="T90" fmla="*/ 10 w 301"/>
                <a:gd name="T91" fmla="*/ 31 h 129"/>
                <a:gd name="T92" fmla="*/ 6 w 301"/>
                <a:gd name="T93" fmla="*/ 34 h 129"/>
                <a:gd name="T94" fmla="*/ 2 w 301"/>
                <a:gd name="T95" fmla="*/ 38 h 129"/>
                <a:gd name="T96" fmla="*/ 0 w 301"/>
                <a:gd name="T97" fmla="*/ 41 h 129"/>
                <a:gd name="T98" fmla="*/ 0 w 301"/>
                <a:gd name="T99" fmla="*/ 44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301" h="129">
                  <a:moveTo>
                    <a:pt x="0" y="44"/>
                  </a:moveTo>
                  <a:lnTo>
                    <a:pt x="0" y="86"/>
                  </a:lnTo>
                  <a:lnTo>
                    <a:pt x="0" y="86"/>
                  </a:lnTo>
                  <a:lnTo>
                    <a:pt x="0" y="90"/>
                  </a:lnTo>
                  <a:lnTo>
                    <a:pt x="2" y="93"/>
                  </a:lnTo>
                  <a:lnTo>
                    <a:pt x="6" y="96"/>
                  </a:lnTo>
                  <a:lnTo>
                    <a:pt x="10" y="99"/>
                  </a:lnTo>
                  <a:lnTo>
                    <a:pt x="22" y="106"/>
                  </a:lnTo>
                  <a:lnTo>
                    <a:pt x="39" y="114"/>
                  </a:lnTo>
                  <a:lnTo>
                    <a:pt x="60" y="119"/>
                  </a:lnTo>
                  <a:lnTo>
                    <a:pt x="86" y="125"/>
                  </a:lnTo>
                  <a:lnTo>
                    <a:pt x="116" y="128"/>
                  </a:lnTo>
                  <a:lnTo>
                    <a:pt x="132" y="129"/>
                  </a:lnTo>
                  <a:lnTo>
                    <a:pt x="150" y="129"/>
                  </a:lnTo>
                  <a:lnTo>
                    <a:pt x="150" y="129"/>
                  </a:lnTo>
                  <a:lnTo>
                    <a:pt x="168" y="129"/>
                  </a:lnTo>
                  <a:lnTo>
                    <a:pt x="184" y="128"/>
                  </a:lnTo>
                  <a:lnTo>
                    <a:pt x="215" y="125"/>
                  </a:lnTo>
                  <a:lnTo>
                    <a:pt x="240" y="119"/>
                  </a:lnTo>
                  <a:lnTo>
                    <a:pt x="262" y="114"/>
                  </a:lnTo>
                  <a:lnTo>
                    <a:pt x="279" y="106"/>
                  </a:lnTo>
                  <a:lnTo>
                    <a:pt x="291" y="99"/>
                  </a:lnTo>
                  <a:lnTo>
                    <a:pt x="295" y="96"/>
                  </a:lnTo>
                  <a:lnTo>
                    <a:pt x="298" y="93"/>
                  </a:lnTo>
                  <a:lnTo>
                    <a:pt x="300" y="90"/>
                  </a:lnTo>
                  <a:lnTo>
                    <a:pt x="301" y="86"/>
                  </a:lnTo>
                  <a:lnTo>
                    <a:pt x="301" y="43"/>
                  </a:lnTo>
                  <a:lnTo>
                    <a:pt x="301" y="43"/>
                  </a:lnTo>
                  <a:lnTo>
                    <a:pt x="300" y="40"/>
                  </a:lnTo>
                  <a:lnTo>
                    <a:pt x="298" y="36"/>
                  </a:lnTo>
                  <a:lnTo>
                    <a:pt x="294" y="33"/>
                  </a:lnTo>
                  <a:lnTo>
                    <a:pt x="290" y="30"/>
                  </a:lnTo>
                  <a:lnTo>
                    <a:pt x="277" y="23"/>
                  </a:lnTo>
                  <a:lnTo>
                    <a:pt x="260" y="17"/>
                  </a:lnTo>
                  <a:lnTo>
                    <a:pt x="239" y="10"/>
                  </a:lnTo>
                  <a:lnTo>
                    <a:pt x="214" y="4"/>
                  </a:lnTo>
                  <a:lnTo>
                    <a:pt x="184" y="1"/>
                  </a:lnTo>
                  <a:lnTo>
                    <a:pt x="150" y="0"/>
                  </a:lnTo>
                  <a:lnTo>
                    <a:pt x="150" y="0"/>
                  </a:lnTo>
                  <a:lnTo>
                    <a:pt x="132" y="1"/>
                  </a:lnTo>
                  <a:lnTo>
                    <a:pt x="116" y="2"/>
                  </a:lnTo>
                  <a:lnTo>
                    <a:pt x="86" y="6"/>
                  </a:lnTo>
                  <a:lnTo>
                    <a:pt x="60" y="10"/>
                  </a:lnTo>
                  <a:lnTo>
                    <a:pt x="39" y="17"/>
                  </a:lnTo>
                  <a:lnTo>
                    <a:pt x="22" y="23"/>
                  </a:lnTo>
                  <a:lnTo>
                    <a:pt x="10" y="31"/>
                  </a:lnTo>
                  <a:lnTo>
                    <a:pt x="6" y="34"/>
                  </a:lnTo>
                  <a:lnTo>
                    <a:pt x="2" y="38"/>
                  </a:lnTo>
                  <a:lnTo>
                    <a:pt x="0" y="41"/>
                  </a:lnTo>
                  <a:lnTo>
                    <a:pt x="0" y="44"/>
                  </a:lnTo>
                  <a:close/>
                </a:path>
              </a:pathLst>
            </a:custGeom>
            <a:solidFill>
              <a:srgbClr val="90909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8" name="Freeform 211"/>
            <p:cNvSpPr>
              <a:spLocks/>
            </p:cNvSpPr>
            <p:nvPr/>
          </p:nvSpPr>
          <p:spPr bwMode="auto">
            <a:xfrm>
              <a:off x="6221453" y="5134375"/>
              <a:ext cx="1095825" cy="469638"/>
            </a:xfrm>
            <a:custGeom>
              <a:avLst/>
              <a:gdLst>
                <a:gd name="T0" fmla="*/ 0 w 301"/>
                <a:gd name="T1" fmla="*/ 44 h 129"/>
                <a:gd name="T2" fmla="*/ 0 w 301"/>
                <a:gd name="T3" fmla="*/ 86 h 129"/>
                <a:gd name="T4" fmla="*/ 0 w 301"/>
                <a:gd name="T5" fmla="*/ 86 h 129"/>
                <a:gd name="T6" fmla="*/ 0 w 301"/>
                <a:gd name="T7" fmla="*/ 90 h 129"/>
                <a:gd name="T8" fmla="*/ 2 w 301"/>
                <a:gd name="T9" fmla="*/ 93 h 129"/>
                <a:gd name="T10" fmla="*/ 6 w 301"/>
                <a:gd name="T11" fmla="*/ 96 h 129"/>
                <a:gd name="T12" fmla="*/ 10 w 301"/>
                <a:gd name="T13" fmla="*/ 99 h 129"/>
                <a:gd name="T14" fmla="*/ 22 w 301"/>
                <a:gd name="T15" fmla="*/ 106 h 129"/>
                <a:gd name="T16" fmla="*/ 39 w 301"/>
                <a:gd name="T17" fmla="*/ 114 h 129"/>
                <a:gd name="T18" fmla="*/ 60 w 301"/>
                <a:gd name="T19" fmla="*/ 119 h 129"/>
                <a:gd name="T20" fmla="*/ 86 w 301"/>
                <a:gd name="T21" fmla="*/ 125 h 129"/>
                <a:gd name="T22" fmla="*/ 116 w 301"/>
                <a:gd name="T23" fmla="*/ 128 h 129"/>
                <a:gd name="T24" fmla="*/ 132 w 301"/>
                <a:gd name="T25" fmla="*/ 129 h 129"/>
                <a:gd name="T26" fmla="*/ 150 w 301"/>
                <a:gd name="T27" fmla="*/ 129 h 129"/>
                <a:gd name="T28" fmla="*/ 150 w 301"/>
                <a:gd name="T29" fmla="*/ 129 h 129"/>
                <a:gd name="T30" fmla="*/ 168 w 301"/>
                <a:gd name="T31" fmla="*/ 129 h 129"/>
                <a:gd name="T32" fmla="*/ 184 w 301"/>
                <a:gd name="T33" fmla="*/ 128 h 129"/>
                <a:gd name="T34" fmla="*/ 215 w 301"/>
                <a:gd name="T35" fmla="*/ 125 h 129"/>
                <a:gd name="T36" fmla="*/ 240 w 301"/>
                <a:gd name="T37" fmla="*/ 119 h 129"/>
                <a:gd name="T38" fmla="*/ 262 w 301"/>
                <a:gd name="T39" fmla="*/ 114 h 129"/>
                <a:gd name="T40" fmla="*/ 279 w 301"/>
                <a:gd name="T41" fmla="*/ 106 h 129"/>
                <a:gd name="T42" fmla="*/ 291 w 301"/>
                <a:gd name="T43" fmla="*/ 99 h 129"/>
                <a:gd name="T44" fmla="*/ 295 w 301"/>
                <a:gd name="T45" fmla="*/ 96 h 129"/>
                <a:gd name="T46" fmla="*/ 298 w 301"/>
                <a:gd name="T47" fmla="*/ 93 h 129"/>
                <a:gd name="T48" fmla="*/ 300 w 301"/>
                <a:gd name="T49" fmla="*/ 90 h 129"/>
                <a:gd name="T50" fmla="*/ 301 w 301"/>
                <a:gd name="T51" fmla="*/ 86 h 129"/>
                <a:gd name="T52" fmla="*/ 301 w 301"/>
                <a:gd name="T53" fmla="*/ 43 h 129"/>
                <a:gd name="T54" fmla="*/ 301 w 301"/>
                <a:gd name="T55" fmla="*/ 43 h 129"/>
                <a:gd name="T56" fmla="*/ 300 w 301"/>
                <a:gd name="T57" fmla="*/ 40 h 129"/>
                <a:gd name="T58" fmla="*/ 298 w 301"/>
                <a:gd name="T59" fmla="*/ 36 h 129"/>
                <a:gd name="T60" fmla="*/ 294 w 301"/>
                <a:gd name="T61" fmla="*/ 33 h 129"/>
                <a:gd name="T62" fmla="*/ 290 w 301"/>
                <a:gd name="T63" fmla="*/ 30 h 129"/>
                <a:gd name="T64" fmla="*/ 277 w 301"/>
                <a:gd name="T65" fmla="*/ 23 h 129"/>
                <a:gd name="T66" fmla="*/ 260 w 301"/>
                <a:gd name="T67" fmla="*/ 17 h 129"/>
                <a:gd name="T68" fmla="*/ 239 w 301"/>
                <a:gd name="T69" fmla="*/ 10 h 129"/>
                <a:gd name="T70" fmla="*/ 214 w 301"/>
                <a:gd name="T71" fmla="*/ 4 h 129"/>
                <a:gd name="T72" fmla="*/ 184 w 301"/>
                <a:gd name="T73" fmla="*/ 1 h 129"/>
                <a:gd name="T74" fmla="*/ 150 w 301"/>
                <a:gd name="T75" fmla="*/ 0 h 129"/>
                <a:gd name="T76" fmla="*/ 150 w 301"/>
                <a:gd name="T77" fmla="*/ 0 h 129"/>
                <a:gd name="T78" fmla="*/ 132 w 301"/>
                <a:gd name="T79" fmla="*/ 1 h 129"/>
                <a:gd name="T80" fmla="*/ 116 w 301"/>
                <a:gd name="T81" fmla="*/ 2 h 129"/>
                <a:gd name="T82" fmla="*/ 86 w 301"/>
                <a:gd name="T83" fmla="*/ 6 h 129"/>
                <a:gd name="T84" fmla="*/ 60 w 301"/>
                <a:gd name="T85" fmla="*/ 10 h 129"/>
                <a:gd name="T86" fmla="*/ 39 w 301"/>
                <a:gd name="T87" fmla="*/ 17 h 129"/>
                <a:gd name="T88" fmla="*/ 22 w 301"/>
                <a:gd name="T89" fmla="*/ 23 h 129"/>
                <a:gd name="T90" fmla="*/ 10 w 301"/>
                <a:gd name="T91" fmla="*/ 31 h 129"/>
                <a:gd name="T92" fmla="*/ 6 w 301"/>
                <a:gd name="T93" fmla="*/ 34 h 129"/>
                <a:gd name="T94" fmla="*/ 2 w 301"/>
                <a:gd name="T95" fmla="*/ 38 h 129"/>
                <a:gd name="T96" fmla="*/ 0 w 301"/>
                <a:gd name="T97" fmla="*/ 41 h 129"/>
                <a:gd name="T98" fmla="*/ 0 w 301"/>
                <a:gd name="T99" fmla="*/ 44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301" h="129">
                  <a:moveTo>
                    <a:pt x="0" y="44"/>
                  </a:moveTo>
                  <a:lnTo>
                    <a:pt x="0" y="86"/>
                  </a:lnTo>
                  <a:lnTo>
                    <a:pt x="0" y="86"/>
                  </a:lnTo>
                  <a:lnTo>
                    <a:pt x="0" y="90"/>
                  </a:lnTo>
                  <a:lnTo>
                    <a:pt x="2" y="93"/>
                  </a:lnTo>
                  <a:lnTo>
                    <a:pt x="6" y="96"/>
                  </a:lnTo>
                  <a:lnTo>
                    <a:pt x="10" y="99"/>
                  </a:lnTo>
                  <a:lnTo>
                    <a:pt x="22" y="106"/>
                  </a:lnTo>
                  <a:lnTo>
                    <a:pt x="39" y="114"/>
                  </a:lnTo>
                  <a:lnTo>
                    <a:pt x="60" y="119"/>
                  </a:lnTo>
                  <a:lnTo>
                    <a:pt x="86" y="125"/>
                  </a:lnTo>
                  <a:lnTo>
                    <a:pt x="116" y="128"/>
                  </a:lnTo>
                  <a:lnTo>
                    <a:pt x="132" y="129"/>
                  </a:lnTo>
                  <a:lnTo>
                    <a:pt x="150" y="129"/>
                  </a:lnTo>
                  <a:lnTo>
                    <a:pt x="150" y="129"/>
                  </a:lnTo>
                  <a:lnTo>
                    <a:pt x="168" y="129"/>
                  </a:lnTo>
                  <a:lnTo>
                    <a:pt x="184" y="128"/>
                  </a:lnTo>
                  <a:lnTo>
                    <a:pt x="215" y="125"/>
                  </a:lnTo>
                  <a:lnTo>
                    <a:pt x="240" y="119"/>
                  </a:lnTo>
                  <a:lnTo>
                    <a:pt x="262" y="114"/>
                  </a:lnTo>
                  <a:lnTo>
                    <a:pt x="279" y="106"/>
                  </a:lnTo>
                  <a:lnTo>
                    <a:pt x="291" y="99"/>
                  </a:lnTo>
                  <a:lnTo>
                    <a:pt x="295" y="96"/>
                  </a:lnTo>
                  <a:lnTo>
                    <a:pt x="298" y="93"/>
                  </a:lnTo>
                  <a:lnTo>
                    <a:pt x="300" y="90"/>
                  </a:lnTo>
                  <a:lnTo>
                    <a:pt x="301" y="86"/>
                  </a:lnTo>
                  <a:lnTo>
                    <a:pt x="301" y="43"/>
                  </a:lnTo>
                  <a:lnTo>
                    <a:pt x="301" y="43"/>
                  </a:lnTo>
                  <a:lnTo>
                    <a:pt x="300" y="40"/>
                  </a:lnTo>
                  <a:lnTo>
                    <a:pt x="298" y="36"/>
                  </a:lnTo>
                  <a:lnTo>
                    <a:pt x="294" y="33"/>
                  </a:lnTo>
                  <a:lnTo>
                    <a:pt x="290" y="30"/>
                  </a:lnTo>
                  <a:lnTo>
                    <a:pt x="277" y="23"/>
                  </a:lnTo>
                  <a:lnTo>
                    <a:pt x="260" y="17"/>
                  </a:lnTo>
                  <a:lnTo>
                    <a:pt x="239" y="10"/>
                  </a:lnTo>
                  <a:lnTo>
                    <a:pt x="214" y="4"/>
                  </a:lnTo>
                  <a:lnTo>
                    <a:pt x="184" y="1"/>
                  </a:lnTo>
                  <a:lnTo>
                    <a:pt x="150" y="0"/>
                  </a:lnTo>
                  <a:lnTo>
                    <a:pt x="150" y="0"/>
                  </a:lnTo>
                  <a:lnTo>
                    <a:pt x="132" y="1"/>
                  </a:lnTo>
                  <a:lnTo>
                    <a:pt x="116" y="2"/>
                  </a:lnTo>
                  <a:lnTo>
                    <a:pt x="86" y="6"/>
                  </a:lnTo>
                  <a:lnTo>
                    <a:pt x="60" y="10"/>
                  </a:lnTo>
                  <a:lnTo>
                    <a:pt x="39" y="17"/>
                  </a:lnTo>
                  <a:lnTo>
                    <a:pt x="22" y="23"/>
                  </a:lnTo>
                  <a:lnTo>
                    <a:pt x="10" y="31"/>
                  </a:lnTo>
                  <a:lnTo>
                    <a:pt x="6" y="34"/>
                  </a:lnTo>
                  <a:lnTo>
                    <a:pt x="2" y="38"/>
                  </a:lnTo>
                  <a:lnTo>
                    <a:pt x="0" y="41"/>
                  </a:lnTo>
                  <a:lnTo>
                    <a:pt x="0" y="44"/>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9" name="Freeform 212"/>
            <p:cNvSpPr>
              <a:spLocks/>
            </p:cNvSpPr>
            <p:nvPr/>
          </p:nvSpPr>
          <p:spPr bwMode="auto">
            <a:xfrm>
              <a:off x="6257859" y="5156218"/>
              <a:ext cx="1019373" cy="243921"/>
            </a:xfrm>
            <a:custGeom>
              <a:avLst/>
              <a:gdLst>
                <a:gd name="T0" fmla="*/ 140 w 280"/>
                <a:gd name="T1" fmla="*/ 0 h 67"/>
                <a:gd name="T2" fmla="*/ 140 w 280"/>
                <a:gd name="T3" fmla="*/ 0 h 67"/>
                <a:gd name="T4" fmla="*/ 112 w 280"/>
                <a:gd name="T5" fmla="*/ 1 h 67"/>
                <a:gd name="T6" fmla="*/ 86 w 280"/>
                <a:gd name="T7" fmla="*/ 4 h 67"/>
                <a:gd name="T8" fmla="*/ 62 w 280"/>
                <a:gd name="T9" fmla="*/ 8 h 67"/>
                <a:gd name="T10" fmla="*/ 42 w 280"/>
                <a:gd name="T11" fmla="*/ 14 h 67"/>
                <a:gd name="T12" fmla="*/ 24 w 280"/>
                <a:gd name="T13" fmla="*/ 19 h 67"/>
                <a:gd name="T14" fmla="*/ 11 w 280"/>
                <a:gd name="T15" fmla="*/ 26 h 67"/>
                <a:gd name="T16" fmla="*/ 3 w 280"/>
                <a:gd name="T17" fmla="*/ 30 h 67"/>
                <a:gd name="T18" fmla="*/ 1 w 280"/>
                <a:gd name="T19" fmla="*/ 33 h 67"/>
                <a:gd name="T20" fmla="*/ 0 w 280"/>
                <a:gd name="T21" fmla="*/ 35 h 67"/>
                <a:gd name="T22" fmla="*/ 0 w 280"/>
                <a:gd name="T23" fmla="*/ 35 h 67"/>
                <a:gd name="T24" fmla="*/ 1 w 280"/>
                <a:gd name="T25" fmla="*/ 37 h 67"/>
                <a:gd name="T26" fmla="*/ 3 w 280"/>
                <a:gd name="T27" fmla="*/ 39 h 67"/>
                <a:gd name="T28" fmla="*/ 11 w 280"/>
                <a:gd name="T29" fmla="*/ 45 h 67"/>
                <a:gd name="T30" fmla="*/ 24 w 280"/>
                <a:gd name="T31" fmla="*/ 49 h 67"/>
                <a:gd name="T32" fmla="*/ 42 w 280"/>
                <a:gd name="T33" fmla="*/ 55 h 67"/>
                <a:gd name="T34" fmla="*/ 62 w 280"/>
                <a:gd name="T35" fmla="*/ 59 h 67"/>
                <a:gd name="T36" fmla="*/ 86 w 280"/>
                <a:gd name="T37" fmla="*/ 63 h 67"/>
                <a:gd name="T38" fmla="*/ 112 w 280"/>
                <a:gd name="T39" fmla="*/ 66 h 67"/>
                <a:gd name="T40" fmla="*/ 140 w 280"/>
                <a:gd name="T41" fmla="*/ 67 h 67"/>
                <a:gd name="T42" fmla="*/ 140 w 280"/>
                <a:gd name="T43" fmla="*/ 67 h 67"/>
                <a:gd name="T44" fmla="*/ 169 w 280"/>
                <a:gd name="T45" fmla="*/ 66 h 67"/>
                <a:gd name="T46" fmla="*/ 195 w 280"/>
                <a:gd name="T47" fmla="*/ 63 h 67"/>
                <a:gd name="T48" fmla="*/ 218 w 280"/>
                <a:gd name="T49" fmla="*/ 59 h 67"/>
                <a:gd name="T50" fmla="*/ 239 w 280"/>
                <a:gd name="T51" fmla="*/ 55 h 67"/>
                <a:gd name="T52" fmla="*/ 256 w 280"/>
                <a:gd name="T53" fmla="*/ 49 h 67"/>
                <a:gd name="T54" fmla="*/ 269 w 280"/>
                <a:gd name="T55" fmla="*/ 45 h 67"/>
                <a:gd name="T56" fmla="*/ 277 w 280"/>
                <a:gd name="T57" fmla="*/ 39 h 67"/>
                <a:gd name="T58" fmla="*/ 279 w 280"/>
                <a:gd name="T59" fmla="*/ 37 h 67"/>
                <a:gd name="T60" fmla="*/ 280 w 280"/>
                <a:gd name="T61" fmla="*/ 35 h 67"/>
                <a:gd name="T62" fmla="*/ 280 w 280"/>
                <a:gd name="T63" fmla="*/ 35 h 67"/>
                <a:gd name="T64" fmla="*/ 279 w 280"/>
                <a:gd name="T65" fmla="*/ 33 h 67"/>
                <a:gd name="T66" fmla="*/ 277 w 280"/>
                <a:gd name="T67" fmla="*/ 30 h 67"/>
                <a:gd name="T68" fmla="*/ 269 w 280"/>
                <a:gd name="T69" fmla="*/ 26 h 67"/>
                <a:gd name="T70" fmla="*/ 256 w 280"/>
                <a:gd name="T71" fmla="*/ 19 h 67"/>
                <a:gd name="T72" fmla="*/ 239 w 280"/>
                <a:gd name="T73" fmla="*/ 14 h 67"/>
                <a:gd name="T74" fmla="*/ 218 w 280"/>
                <a:gd name="T75" fmla="*/ 8 h 67"/>
                <a:gd name="T76" fmla="*/ 195 w 280"/>
                <a:gd name="T77" fmla="*/ 4 h 67"/>
                <a:gd name="T78" fmla="*/ 169 w 280"/>
                <a:gd name="T79" fmla="*/ 1 h 67"/>
                <a:gd name="T80" fmla="*/ 140 w 280"/>
                <a:gd name="T81" fmla="*/ 0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80" h="67">
                  <a:moveTo>
                    <a:pt x="140" y="0"/>
                  </a:moveTo>
                  <a:lnTo>
                    <a:pt x="140" y="0"/>
                  </a:lnTo>
                  <a:lnTo>
                    <a:pt x="112" y="1"/>
                  </a:lnTo>
                  <a:lnTo>
                    <a:pt x="86" y="4"/>
                  </a:lnTo>
                  <a:lnTo>
                    <a:pt x="62" y="8"/>
                  </a:lnTo>
                  <a:lnTo>
                    <a:pt x="42" y="14"/>
                  </a:lnTo>
                  <a:lnTo>
                    <a:pt x="24" y="19"/>
                  </a:lnTo>
                  <a:lnTo>
                    <a:pt x="11" y="26"/>
                  </a:lnTo>
                  <a:lnTo>
                    <a:pt x="3" y="30"/>
                  </a:lnTo>
                  <a:lnTo>
                    <a:pt x="1" y="33"/>
                  </a:lnTo>
                  <a:lnTo>
                    <a:pt x="0" y="35"/>
                  </a:lnTo>
                  <a:lnTo>
                    <a:pt x="0" y="35"/>
                  </a:lnTo>
                  <a:lnTo>
                    <a:pt x="1" y="37"/>
                  </a:lnTo>
                  <a:lnTo>
                    <a:pt x="3" y="39"/>
                  </a:lnTo>
                  <a:lnTo>
                    <a:pt x="11" y="45"/>
                  </a:lnTo>
                  <a:lnTo>
                    <a:pt x="24" y="49"/>
                  </a:lnTo>
                  <a:lnTo>
                    <a:pt x="42" y="55"/>
                  </a:lnTo>
                  <a:lnTo>
                    <a:pt x="62" y="59"/>
                  </a:lnTo>
                  <a:lnTo>
                    <a:pt x="86" y="63"/>
                  </a:lnTo>
                  <a:lnTo>
                    <a:pt x="112" y="66"/>
                  </a:lnTo>
                  <a:lnTo>
                    <a:pt x="140" y="67"/>
                  </a:lnTo>
                  <a:lnTo>
                    <a:pt x="140" y="67"/>
                  </a:lnTo>
                  <a:lnTo>
                    <a:pt x="169" y="66"/>
                  </a:lnTo>
                  <a:lnTo>
                    <a:pt x="195" y="63"/>
                  </a:lnTo>
                  <a:lnTo>
                    <a:pt x="218" y="59"/>
                  </a:lnTo>
                  <a:lnTo>
                    <a:pt x="239" y="55"/>
                  </a:lnTo>
                  <a:lnTo>
                    <a:pt x="256" y="49"/>
                  </a:lnTo>
                  <a:lnTo>
                    <a:pt x="269" y="45"/>
                  </a:lnTo>
                  <a:lnTo>
                    <a:pt x="277" y="39"/>
                  </a:lnTo>
                  <a:lnTo>
                    <a:pt x="279" y="37"/>
                  </a:lnTo>
                  <a:lnTo>
                    <a:pt x="280" y="35"/>
                  </a:lnTo>
                  <a:lnTo>
                    <a:pt x="280" y="35"/>
                  </a:lnTo>
                  <a:lnTo>
                    <a:pt x="279" y="33"/>
                  </a:lnTo>
                  <a:lnTo>
                    <a:pt x="277" y="30"/>
                  </a:lnTo>
                  <a:lnTo>
                    <a:pt x="269" y="26"/>
                  </a:lnTo>
                  <a:lnTo>
                    <a:pt x="256" y="19"/>
                  </a:lnTo>
                  <a:lnTo>
                    <a:pt x="239" y="14"/>
                  </a:lnTo>
                  <a:lnTo>
                    <a:pt x="218" y="8"/>
                  </a:lnTo>
                  <a:lnTo>
                    <a:pt x="195" y="4"/>
                  </a:lnTo>
                  <a:lnTo>
                    <a:pt x="169" y="1"/>
                  </a:lnTo>
                  <a:lnTo>
                    <a:pt x="140" y="0"/>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0" name="Freeform 213"/>
            <p:cNvSpPr>
              <a:spLocks/>
            </p:cNvSpPr>
            <p:nvPr/>
          </p:nvSpPr>
          <p:spPr bwMode="auto">
            <a:xfrm>
              <a:off x="6257859" y="5156218"/>
              <a:ext cx="1019373" cy="243921"/>
            </a:xfrm>
            <a:custGeom>
              <a:avLst/>
              <a:gdLst>
                <a:gd name="T0" fmla="*/ 140 w 280"/>
                <a:gd name="T1" fmla="*/ 0 h 67"/>
                <a:gd name="T2" fmla="*/ 140 w 280"/>
                <a:gd name="T3" fmla="*/ 0 h 67"/>
                <a:gd name="T4" fmla="*/ 112 w 280"/>
                <a:gd name="T5" fmla="*/ 1 h 67"/>
                <a:gd name="T6" fmla="*/ 86 w 280"/>
                <a:gd name="T7" fmla="*/ 4 h 67"/>
                <a:gd name="T8" fmla="*/ 62 w 280"/>
                <a:gd name="T9" fmla="*/ 8 h 67"/>
                <a:gd name="T10" fmla="*/ 42 w 280"/>
                <a:gd name="T11" fmla="*/ 14 h 67"/>
                <a:gd name="T12" fmla="*/ 24 w 280"/>
                <a:gd name="T13" fmla="*/ 19 h 67"/>
                <a:gd name="T14" fmla="*/ 11 w 280"/>
                <a:gd name="T15" fmla="*/ 26 h 67"/>
                <a:gd name="T16" fmla="*/ 3 w 280"/>
                <a:gd name="T17" fmla="*/ 30 h 67"/>
                <a:gd name="T18" fmla="*/ 1 w 280"/>
                <a:gd name="T19" fmla="*/ 33 h 67"/>
                <a:gd name="T20" fmla="*/ 0 w 280"/>
                <a:gd name="T21" fmla="*/ 35 h 67"/>
                <a:gd name="T22" fmla="*/ 0 w 280"/>
                <a:gd name="T23" fmla="*/ 35 h 67"/>
                <a:gd name="T24" fmla="*/ 1 w 280"/>
                <a:gd name="T25" fmla="*/ 37 h 67"/>
                <a:gd name="T26" fmla="*/ 3 w 280"/>
                <a:gd name="T27" fmla="*/ 39 h 67"/>
                <a:gd name="T28" fmla="*/ 11 w 280"/>
                <a:gd name="T29" fmla="*/ 45 h 67"/>
                <a:gd name="T30" fmla="*/ 24 w 280"/>
                <a:gd name="T31" fmla="*/ 49 h 67"/>
                <a:gd name="T32" fmla="*/ 42 w 280"/>
                <a:gd name="T33" fmla="*/ 55 h 67"/>
                <a:gd name="T34" fmla="*/ 62 w 280"/>
                <a:gd name="T35" fmla="*/ 59 h 67"/>
                <a:gd name="T36" fmla="*/ 86 w 280"/>
                <a:gd name="T37" fmla="*/ 63 h 67"/>
                <a:gd name="T38" fmla="*/ 112 w 280"/>
                <a:gd name="T39" fmla="*/ 66 h 67"/>
                <a:gd name="T40" fmla="*/ 140 w 280"/>
                <a:gd name="T41" fmla="*/ 67 h 67"/>
                <a:gd name="T42" fmla="*/ 140 w 280"/>
                <a:gd name="T43" fmla="*/ 67 h 67"/>
                <a:gd name="T44" fmla="*/ 169 w 280"/>
                <a:gd name="T45" fmla="*/ 66 h 67"/>
                <a:gd name="T46" fmla="*/ 195 w 280"/>
                <a:gd name="T47" fmla="*/ 63 h 67"/>
                <a:gd name="T48" fmla="*/ 218 w 280"/>
                <a:gd name="T49" fmla="*/ 59 h 67"/>
                <a:gd name="T50" fmla="*/ 239 w 280"/>
                <a:gd name="T51" fmla="*/ 55 h 67"/>
                <a:gd name="T52" fmla="*/ 256 w 280"/>
                <a:gd name="T53" fmla="*/ 49 h 67"/>
                <a:gd name="T54" fmla="*/ 269 w 280"/>
                <a:gd name="T55" fmla="*/ 45 h 67"/>
                <a:gd name="T56" fmla="*/ 277 w 280"/>
                <a:gd name="T57" fmla="*/ 39 h 67"/>
                <a:gd name="T58" fmla="*/ 279 w 280"/>
                <a:gd name="T59" fmla="*/ 37 h 67"/>
                <a:gd name="T60" fmla="*/ 280 w 280"/>
                <a:gd name="T61" fmla="*/ 35 h 67"/>
                <a:gd name="T62" fmla="*/ 280 w 280"/>
                <a:gd name="T63" fmla="*/ 35 h 67"/>
                <a:gd name="T64" fmla="*/ 279 w 280"/>
                <a:gd name="T65" fmla="*/ 33 h 67"/>
                <a:gd name="T66" fmla="*/ 277 w 280"/>
                <a:gd name="T67" fmla="*/ 30 h 67"/>
                <a:gd name="T68" fmla="*/ 269 w 280"/>
                <a:gd name="T69" fmla="*/ 26 h 67"/>
                <a:gd name="T70" fmla="*/ 256 w 280"/>
                <a:gd name="T71" fmla="*/ 19 h 67"/>
                <a:gd name="T72" fmla="*/ 239 w 280"/>
                <a:gd name="T73" fmla="*/ 14 h 67"/>
                <a:gd name="T74" fmla="*/ 218 w 280"/>
                <a:gd name="T75" fmla="*/ 8 h 67"/>
                <a:gd name="T76" fmla="*/ 195 w 280"/>
                <a:gd name="T77" fmla="*/ 4 h 67"/>
                <a:gd name="T78" fmla="*/ 169 w 280"/>
                <a:gd name="T79" fmla="*/ 1 h 67"/>
                <a:gd name="T80" fmla="*/ 140 w 280"/>
                <a:gd name="T81" fmla="*/ 0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80" h="67">
                  <a:moveTo>
                    <a:pt x="140" y="0"/>
                  </a:moveTo>
                  <a:lnTo>
                    <a:pt x="140" y="0"/>
                  </a:lnTo>
                  <a:lnTo>
                    <a:pt x="112" y="1"/>
                  </a:lnTo>
                  <a:lnTo>
                    <a:pt x="86" y="4"/>
                  </a:lnTo>
                  <a:lnTo>
                    <a:pt x="62" y="8"/>
                  </a:lnTo>
                  <a:lnTo>
                    <a:pt x="42" y="14"/>
                  </a:lnTo>
                  <a:lnTo>
                    <a:pt x="24" y="19"/>
                  </a:lnTo>
                  <a:lnTo>
                    <a:pt x="11" y="26"/>
                  </a:lnTo>
                  <a:lnTo>
                    <a:pt x="3" y="30"/>
                  </a:lnTo>
                  <a:lnTo>
                    <a:pt x="1" y="33"/>
                  </a:lnTo>
                  <a:lnTo>
                    <a:pt x="0" y="35"/>
                  </a:lnTo>
                  <a:lnTo>
                    <a:pt x="0" y="35"/>
                  </a:lnTo>
                  <a:lnTo>
                    <a:pt x="1" y="37"/>
                  </a:lnTo>
                  <a:lnTo>
                    <a:pt x="3" y="39"/>
                  </a:lnTo>
                  <a:lnTo>
                    <a:pt x="11" y="45"/>
                  </a:lnTo>
                  <a:lnTo>
                    <a:pt x="24" y="49"/>
                  </a:lnTo>
                  <a:lnTo>
                    <a:pt x="42" y="55"/>
                  </a:lnTo>
                  <a:lnTo>
                    <a:pt x="62" y="59"/>
                  </a:lnTo>
                  <a:lnTo>
                    <a:pt x="86" y="63"/>
                  </a:lnTo>
                  <a:lnTo>
                    <a:pt x="112" y="66"/>
                  </a:lnTo>
                  <a:lnTo>
                    <a:pt x="140" y="67"/>
                  </a:lnTo>
                  <a:lnTo>
                    <a:pt x="140" y="67"/>
                  </a:lnTo>
                  <a:lnTo>
                    <a:pt x="169" y="66"/>
                  </a:lnTo>
                  <a:lnTo>
                    <a:pt x="195" y="63"/>
                  </a:lnTo>
                  <a:lnTo>
                    <a:pt x="218" y="59"/>
                  </a:lnTo>
                  <a:lnTo>
                    <a:pt x="239" y="55"/>
                  </a:lnTo>
                  <a:lnTo>
                    <a:pt x="256" y="49"/>
                  </a:lnTo>
                  <a:lnTo>
                    <a:pt x="269" y="45"/>
                  </a:lnTo>
                  <a:lnTo>
                    <a:pt x="277" y="39"/>
                  </a:lnTo>
                  <a:lnTo>
                    <a:pt x="279" y="37"/>
                  </a:lnTo>
                  <a:lnTo>
                    <a:pt x="280" y="35"/>
                  </a:lnTo>
                  <a:lnTo>
                    <a:pt x="280" y="35"/>
                  </a:lnTo>
                  <a:lnTo>
                    <a:pt x="279" y="33"/>
                  </a:lnTo>
                  <a:lnTo>
                    <a:pt x="277" y="30"/>
                  </a:lnTo>
                  <a:lnTo>
                    <a:pt x="269" y="26"/>
                  </a:lnTo>
                  <a:lnTo>
                    <a:pt x="256" y="19"/>
                  </a:lnTo>
                  <a:lnTo>
                    <a:pt x="239" y="14"/>
                  </a:lnTo>
                  <a:lnTo>
                    <a:pt x="218" y="8"/>
                  </a:lnTo>
                  <a:lnTo>
                    <a:pt x="195" y="4"/>
                  </a:lnTo>
                  <a:lnTo>
                    <a:pt x="169" y="1"/>
                  </a:lnTo>
                  <a:lnTo>
                    <a:pt x="140"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1" name="AutoShape 202"/>
            <p:cNvSpPr>
              <a:spLocks noChangeAspect="1" noChangeArrowheads="1" noTextEdit="1"/>
            </p:cNvSpPr>
            <p:nvPr/>
          </p:nvSpPr>
          <p:spPr bwMode="auto">
            <a:xfrm>
              <a:off x="6638606" y="5170528"/>
              <a:ext cx="1175919" cy="11540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2" name="Freeform 204"/>
            <p:cNvSpPr>
              <a:spLocks/>
            </p:cNvSpPr>
            <p:nvPr/>
          </p:nvSpPr>
          <p:spPr bwMode="auto">
            <a:xfrm>
              <a:off x="6638606" y="5170528"/>
              <a:ext cx="1175919" cy="1154072"/>
            </a:xfrm>
            <a:custGeom>
              <a:avLst/>
              <a:gdLst>
                <a:gd name="T0" fmla="*/ 161 w 323"/>
                <a:gd name="T1" fmla="*/ 317 h 317"/>
                <a:gd name="T2" fmla="*/ 95 w 323"/>
                <a:gd name="T3" fmla="*/ 313 h 317"/>
                <a:gd name="T4" fmla="*/ 44 w 323"/>
                <a:gd name="T5" fmla="*/ 299 h 317"/>
                <a:gd name="T6" fmla="*/ 25 w 323"/>
                <a:gd name="T7" fmla="*/ 292 h 317"/>
                <a:gd name="T8" fmla="*/ 11 w 323"/>
                <a:gd name="T9" fmla="*/ 283 h 317"/>
                <a:gd name="T10" fmla="*/ 2 w 323"/>
                <a:gd name="T11" fmla="*/ 273 h 317"/>
                <a:gd name="T12" fmla="*/ 0 w 323"/>
                <a:gd name="T13" fmla="*/ 263 h 317"/>
                <a:gd name="T14" fmla="*/ 0 w 323"/>
                <a:gd name="T15" fmla="*/ 221 h 317"/>
                <a:gd name="T16" fmla="*/ 1 w 323"/>
                <a:gd name="T17" fmla="*/ 212 h 317"/>
                <a:gd name="T18" fmla="*/ 8 w 323"/>
                <a:gd name="T19" fmla="*/ 203 h 317"/>
                <a:gd name="T20" fmla="*/ 8 w 323"/>
                <a:gd name="T21" fmla="*/ 197 h 317"/>
                <a:gd name="T22" fmla="*/ 4 w 323"/>
                <a:gd name="T23" fmla="*/ 192 h 317"/>
                <a:gd name="T24" fmla="*/ 0 w 323"/>
                <a:gd name="T25" fmla="*/ 184 h 317"/>
                <a:gd name="T26" fmla="*/ 0 w 323"/>
                <a:gd name="T27" fmla="*/ 138 h 317"/>
                <a:gd name="T28" fmla="*/ 0 w 323"/>
                <a:gd name="T29" fmla="*/ 134 h 317"/>
                <a:gd name="T30" fmla="*/ 4 w 323"/>
                <a:gd name="T31" fmla="*/ 125 h 317"/>
                <a:gd name="T32" fmla="*/ 12 w 323"/>
                <a:gd name="T33" fmla="*/ 117 h 317"/>
                <a:gd name="T34" fmla="*/ 9 w 323"/>
                <a:gd name="T35" fmla="*/ 114 h 317"/>
                <a:gd name="T36" fmla="*/ 2 w 323"/>
                <a:gd name="T37" fmla="*/ 106 h 317"/>
                <a:gd name="T38" fmla="*/ 0 w 323"/>
                <a:gd name="T39" fmla="*/ 97 h 317"/>
                <a:gd name="T40" fmla="*/ 0 w 323"/>
                <a:gd name="T41" fmla="*/ 55 h 317"/>
                <a:gd name="T42" fmla="*/ 2 w 323"/>
                <a:gd name="T43" fmla="*/ 45 h 317"/>
                <a:gd name="T44" fmla="*/ 11 w 323"/>
                <a:gd name="T45" fmla="*/ 35 h 317"/>
                <a:gd name="T46" fmla="*/ 25 w 323"/>
                <a:gd name="T47" fmla="*/ 27 h 317"/>
                <a:gd name="T48" fmla="*/ 44 w 323"/>
                <a:gd name="T49" fmla="*/ 18 h 317"/>
                <a:gd name="T50" fmla="*/ 95 w 323"/>
                <a:gd name="T51" fmla="*/ 6 h 317"/>
                <a:gd name="T52" fmla="*/ 161 w 323"/>
                <a:gd name="T53" fmla="*/ 0 h 317"/>
                <a:gd name="T54" fmla="*/ 195 w 323"/>
                <a:gd name="T55" fmla="*/ 1 h 317"/>
                <a:gd name="T56" fmla="*/ 254 w 323"/>
                <a:gd name="T57" fmla="*/ 10 h 317"/>
                <a:gd name="T58" fmla="*/ 287 w 323"/>
                <a:gd name="T59" fmla="*/ 21 h 317"/>
                <a:gd name="T60" fmla="*/ 303 w 323"/>
                <a:gd name="T61" fmla="*/ 30 h 317"/>
                <a:gd name="T62" fmla="*/ 315 w 323"/>
                <a:gd name="T63" fmla="*/ 39 h 317"/>
                <a:gd name="T64" fmla="*/ 322 w 323"/>
                <a:gd name="T65" fmla="*/ 49 h 317"/>
                <a:gd name="T66" fmla="*/ 323 w 323"/>
                <a:gd name="T67" fmla="*/ 97 h 317"/>
                <a:gd name="T68" fmla="*/ 322 w 323"/>
                <a:gd name="T69" fmla="*/ 102 h 317"/>
                <a:gd name="T70" fmla="*/ 317 w 323"/>
                <a:gd name="T71" fmla="*/ 110 h 317"/>
                <a:gd name="T72" fmla="*/ 311 w 323"/>
                <a:gd name="T73" fmla="*/ 117 h 317"/>
                <a:gd name="T74" fmla="*/ 314 w 323"/>
                <a:gd name="T75" fmla="*/ 120 h 317"/>
                <a:gd name="T76" fmla="*/ 321 w 323"/>
                <a:gd name="T77" fmla="*/ 128 h 317"/>
                <a:gd name="T78" fmla="*/ 323 w 323"/>
                <a:gd name="T79" fmla="*/ 136 h 317"/>
                <a:gd name="T80" fmla="*/ 323 w 323"/>
                <a:gd name="T81" fmla="*/ 180 h 317"/>
                <a:gd name="T82" fmla="*/ 321 w 323"/>
                <a:gd name="T83" fmla="*/ 189 h 317"/>
                <a:gd name="T84" fmla="*/ 314 w 323"/>
                <a:gd name="T85" fmla="*/ 197 h 317"/>
                <a:gd name="T86" fmla="*/ 314 w 323"/>
                <a:gd name="T87" fmla="*/ 203 h 317"/>
                <a:gd name="T88" fmla="*/ 317 w 323"/>
                <a:gd name="T89" fmla="*/ 207 h 317"/>
                <a:gd name="T90" fmla="*/ 322 w 323"/>
                <a:gd name="T91" fmla="*/ 214 h 317"/>
                <a:gd name="T92" fmla="*/ 323 w 323"/>
                <a:gd name="T93" fmla="*/ 263 h 317"/>
                <a:gd name="T94" fmla="*/ 322 w 323"/>
                <a:gd name="T95" fmla="*/ 267 h 317"/>
                <a:gd name="T96" fmla="*/ 316 w 323"/>
                <a:gd name="T97" fmla="*/ 277 h 317"/>
                <a:gd name="T98" fmla="*/ 304 w 323"/>
                <a:gd name="T99" fmla="*/ 287 h 317"/>
                <a:gd name="T100" fmla="*/ 288 w 323"/>
                <a:gd name="T101" fmla="*/ 296 h 317"/>
                <a:gd name="T102" fmla="*/ 255 w 323"/>
                <a:gd name="T103" fmla="*/ 307 h 317"/>
                <a:gd name="T104" fmla="*/ 196 w 323"/>
                <a:gd name="T105" fmla="*/ 316 h 3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323" h="317">
                  <a:moveTo>
                    <a:pt x="161" y="317"/>
                  </a:moveTo>
                  <a:lnTo>
                    <a:pt x="161" y="317"/>
                  </a:lnTo>
                  <a:lnTo>
                    <a:pt x="127" y="316"/>
                  </a:lnTo>
                  <a:lnTo>
                    <a:pt x="95" y="313"/>
                  </a:lnTo>
                  <a:lnTo>
                    <a:pt x="67" y="307"/>
                  </a:lnTo>
                  <a:lnTo>
                    <a:pt x="44" y="299"/>
                  </a:lnTo>
                  <a:lnTo>
                    <a:pt x="34" y="296"/>
                  </a:lnTo>
                  <a:lnTo>
                    <a:pt x="25" y="292"/>
                  </a:lnTo>
                  <a:lnTo>
                    <a:pt x="18" y="287"/>
                  </a:lnTo>
                  <a:lnTo>
                    <a:pt x="11" y="283"/>
                  </a:lnTo>
                  <a:lnTo>
                    <a:pt x="7" y="277"/>
                  </a:lnTo>
                  <a:lnTo>
                    <a:pt x="2" y="273"/>
                  </a:lnTo>
                  <a:lnTo>
                    <a:pt x="0" y="267"/>
                  </a:lnTo>
                  <a:lnTo>
                    <a:pt x="0" y="263"/>
                  </a:lnTo>
                  <a:lnTo>
                    <a:pt x="0" y="221"/>
                  </a:lnTo>
                  <a:lnTo>
                    <a:pt x="0" y="221"/>
                  </a:lnTo>
                  <a:lnTo>
                    <a:pt x="0" y="216"/>
                  </a:lnTo>
                  <a:lnTo>
                    <a:pt x="1" y="212"/>
                  </a:lnTo>
                  <a:lnTo>
                    <a:pt x="3" y="208"/>
                  </a:lnTo>
                  <a:lnTo>
                    <a:pt x="8" y="203"/>
                  </a:lnTo>
                  <a:lnTo>
                    <a:pt x="11" y="200"/>
                  </a:lnTo>
                  <a:lnTo>
                    <a:pt x="8" y="197"/>
                  </a:lnTo>
                  <a:lnTo>
                    <a:pt x="8" y="197"/>
                  </a:lnTo>
                  <a:lnTo>
                    <a:pt x="4" y="192"/>
                  </a:lnTo>
                  <a:lnTo>
                    <a:pt x="2" y="189"/>
                  </a:lnTo>
                  <a:lnTo>
                    <a:pt x="0" y="184"/>
                  </a:lnTo>
                  <a:lnTo>
                    <a:pt x="0" y="180"/>
                  </a:lnTo>
                  <a:lnTo>
                    <a:pt x="0" y="138"/>
                  </a:lnTo>
                  <a:lnTo>
                    <a:pt x="0" y="138"/>
                  </a:lnTo>
                  <a:lnTo>
                    <a:pt x="0" y="134"/>
                  </a:lnTo>
                  <a:lnTo>
                    <a:pt x="1" y="129"/>
                  </a:lnTo>
                  <a:lnTo>
                    <a:pt x="4" y="125"/>
                  </a:lnTo>
                  <a:lnTo>
                    <a:pt x="8" y="120"/>
                  </a:lnTo>
                  <a:lnTo>
                    <a:pt x="12" y="117"/>
                  </a:lnTo>
                  <a:lnTo>
                    <a:pt x="9" y="114"/>
                  </a:lnTo>
                  <a:lnTo>
                    <a:pt x="9" y="114"/>
                  </a:lnTo>
                  <a:lnTo>
                    <a:pt x="4" y="110"/>
                  </a:lnTo>
                  <a:lnTo>
                    <a:pt x="2" y="106"/>
                  </a:lnTo>
                  <a:lnTo>
                    <a:pt x="0" y="102"/>
                  </a:lnTo>
                  <a:lnTo>
                    <a:pt x="0" y="97"/>
                  </a:lnTo>
                  <a:lnTo>
                    <a:pt x="0" y="55"/>
                  </a:lnTo>
                  <a:lnTo>
                    <a:pt x="0" y="55"/>
                  </a:lnTo>
                  <a:lnTo>
                    <a:pt x="0" y="50"/>
                  </a:lnTo>
                  <a:lnTo>
                    <a:pt x="2" y="45"/>
                  </a:lnTo>
                  <a:lnTo>
                    <a:pt x="7" y="40"/>
                  </a:lnTo>
                  <a:lnTo>
                    <a:pt x="11" y="35"/>
                  </a:lnTo>
                  <a:lnTo>
                    <a:pt x="18" y="31"/>
                  </a:lnTo>
                  <a:lnTo>
                    <a:pt x="25" y="27"/>
                  </a:lnTo>
                  <a:lnTo>
                    <a:pt x="34" y="22"/>
                  </a:lnTo>
                  <a:lnTo>
                    <a:pt x="44" y="18"/>
                  </a:lnTo>
                  <a:lnTo>
                    <a:pt x="67" y="11"/>
                  </a:lnTo>
                  <a:lnTo>
                    <a:pt x="95" y="6"/>
                  </a:lnTo>
                  <a:lnTo>
                    <a:pt x="127" y="2"/>
                  </a:lnTo>
                  <a:lnTo>
                    <a:pt x="161" y="0"/>
                  </a:lnTo>
                  <a:lnTo>
                    <a:pt x="161" y="0"/>
                  </a:lnTo>
                  <a:lnTo>
                    <a:pt x="195" y="1"/>
                  </a:lnTo>
                  <a:lnTo>
                    <a:pt x="227" y="6"/>
                  </a:lnTo>
                  <a:lnTo>
                    <a:pt x="254" y="10"/>
                  </a:lnTo>
                  <a:lnTo>
                    <a:pt x="277" y="18"/>
                  </a:lnTo>
                  <a:lnTo>
                    <a:pt x="287" y="21"/>
                  </a:lnTo>
                  <a:lnTo>
                    <a:pt x="295" y="25"/>
                  </a:lnTo>
                  <a:lnTo>
                    <a:pt x="303" y="30"/>
                  </a:lnTo>
                  <a:lnTo>
                    <a:pt x="310" y="34"/>
                  </a:lnTo>
                  <a:lnTo>
                    <a:pt x="315" y="39"/>
                  </a:lnTo>
                  <a:lnTo>
                    <a:pt x="319" y="43"/>
                  </a:lnTo>
                  <a:lnTo>
                    <a:pt x="322" y="49"/>
                  </a:lnTo>
                  <a:lnTo>
                    <a:pt x="323" y="53"/>
                  </a:lnTo>
                  <a:lnTo>
                    <a:pt x="323" y="97"/>
                  </a:lnTo>
                  <a:lnTo>
                    <a:pt x="323" y="97"/>
                  </a:lnTo>
                  <a:lnTo>
                    <a:pt x="322" y="102"/>
                  </a:lnTo>
                  <a:lnTo>
                    <a:pt x="321" y="106"/>
                  </a:lnTo>
                  <a:lnTo>
                    <a:pt x="317" y="110"/>
                  </a:lnTo>
                  <a:lnTo>
                    <a:pt x="314" y="114"/>
                  </a:lnTo>
                  <a:lnTo>
                    <a:pt x="311" y="117"/>
                  </a:lnTo>
                  <a:lnTo>
                    <a:pt x="314" y="120"/>
                  </a:lnTo>
                  <a:lnTo>
                    <a:pt x="314" y="120"/>
                  </a:lnTo>
                  <a:lnTo>
                    <a:pt x="317" y="125"/>
                  </a:lnTo>
                  <a:lnTo>
                    <a:pt x="321" y="128"/>
                  </a:lnTo>
                  <a:lnTo>
                    <a:pt x="322" y="133"/>
                  </a:lnTo>
                  <a:lnTo>
                    <a:pt x="323" y="136"/>
                  </a:lnTo>
                  <a:lnTo>
                    <a:pt x="323" y="180"/>
                  </a:lnTo>
                  <a:lnTo>
                    <a:pt x="323" y="180"/>
                  </a:lnTo>
                  <a:lnTo>
                    <a:pt x="322" y="184"/>
                  </a:lnTo>
                  <a:lnTo>
                    <a:pt x="321" y="189"/>
                  </a:lnTo>
                  <a:lnTo>
                    <a:pt x="317" y="192"/>
                  </a:lnTo>
                  <a:lnTo>
                    <a:pt x="314" y="197"/>
                  </a:lnTo>
                  <a:lnTo>
                    <a:pt x="311" y="200"/>
                  </a:lnTo>
                  <a:lnTo>
                    <a:pt x="314" y="203"/>
                  </a:lnTo>
                  <a:lnTo>
                    <a:pt x="314" y="203"/>
                  </a:lnTo>
                  <a:lnTo>
                    <a:pt x="317" y="207"/>
                  </a:lnTo>
                  <a:lnTo>
                    <a:pt x="321" y="210"/>
                  </a:lnTo>
                  <a:lnTo>
                    <a:pt x="322" y="214"/>
                  </a:lnTo>
                  <a:lnTo>
                    <a:pt x="323" y="219"/>
                  </a:lnTo>
                  <a:lnTo>
                    <a:pt x="323" y="263"/>
                  </a:lnTo>
                  <a:lnTo>
                    <a:pt x="323" y="263"/>
                  </a:lnTo>
                  <a:lnTo>
                    <a:pt x="322" y="267"/>
                  </a:lnTo>
                  <a:lnTo>
                    <a:pt x="320" y="273"/>
                  </a:lnTo>
                  <a:lnTo>
                    <a:pt x="316" y="277"/>
                  </a:lnTo>
                  <a:lnTo>
                    <a:pt x="311" y="283"/>
                  </a:lnTo>
                  <a:lnTo>
                    <a:pt x="304" y="287"/>
                  </a:lnTo>
                  <a:lnTo>
                    <a:pt x="297" y="292"/>
                  </a:lnTo>
                  <a:lnTo>
                    <a:pt x="288" y="296"/>
                  </a:lnTo>
                  <a:lnTo>
                    <a:pt x="278" y="299"/>
                  </a:lnTo>
                  <a:lnTo>
                    <a:pt x="255" y="307"/>
                  </a:lnTo>
                  <a:lnTo>
                    <a:pt x="227" y="313"/>
                  </a:lnTo>
                  <a:lnTo>
                    <a:pt x="196" y="316"/>
                  </a:lnTo>
                  <a:lnTo>
                    <a:pt x="161" y="317"/>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3" name="Freeform 205"/>
            <p:cNvSpPr>
              <a:spLocks/>
            </p:cNvSpPr>
            <p:nvPr/>
          </p:nvSpPr>
          <p:spPr bwMode="auto">
            <a:xfrm>
              <a:off x="6638606" y="5170528"/>
              <a:ext cx="1175919" cy="1154072"/>
            </a:xfrm>
            <a:custGeom>
              <a:avLst/>
              <a:gdLst>
                <a:gd name="T0" fmla="*/ 161 w 323"/>
                <a:gd name="T1" fmla="*/ 317 h 317"/>
                <a:gd name="T2" fmla="*/ 95 w 323"/>
                <a:gd name="T3" fmla="*/ 313 h 317"/>
                <a:gd name="T4" fmla="*/ 44 w 323"/>
                <a:gd name="T5" fmla="*/ 299 h 317"/>
                <a:gd name="T6" fmla="*/ 25 w 323"/>
                <a:gd name="T7" fmla="*/ 292 h 317"/>
                <a:gd name="T8" fmla="*/ 11 w 323"/>
                <a:gd name="T9" fmla="*/ 283 h 317"/>
                <a:gd name="T10" fmla="*/ 2 w 323"/>
                <a:gd name="T11" fmla="*/ 273 h 317"/>
                <a:gd name="T12" fmla="*/ 0 w 323"/>
                <a:gd name="T13" fmla="*/ 263 h 317"/>
                <a:gd name="T14" fmla="*/ 0 w 323"/>
                <a:gd name="T15" fmla="*/ 221 h 317"/>
                <a:gd name="T16" fmla="*/ 1 w 323"/>
                <a:gd name="T17" fmla="*/ 212 h 317"/>
                <a:gd name="T18" fmla="*/ 8 w 323"/>
                <a:gd name="T19" fmla="*/ 203 h 317"/>
                <a:gd name="T20" fmla="*/ 8 w 323"/>
                <a:gd name="T21" fmla="*/ 197 h 317"/>
                <a:gd name="T22" fmla="*/ 4 w 323"/>
                <a:gd name="T23" fmla="*/ 192 h 317"/>
                <a:gd name="T24" fmla="*/ 0 w 323"/>
                <a:gd name="T25" fmla="*/ 184 h 317"/>
                <a:gd name="T26" fmla="*/ 0 w 323"/>
                <a:gd name="T27" fmla="*/ 138 h 317"/>
                <a:gd name="T28" fmla="*/ 0 w 323"/>
                <a:gd name="T29" fmla="*/ 134 h 317"/>
                <a:gd name="T30" fmla="*/ 4 w 323"/>
                <a:gd name="T31" fmla="*/ 125 h 317"/>
                <a:gd name="T32" fmla="*/ 12 w 323"/>
                <a:gd name="T33" fmla="*/ 117 h 317"/>
                <a:gd name="T34" fmla="*/ 9 w 323"/>
                <a:gd name="T35" fmla="*/ 114 h 317"/>
                <a:gd name="T36" fmla="*/ 2 w 323"/>
                <a:gd name="T37" fmla="*/ 106 h 317"/>
                <a:gd name="T38" fmla="*/ 0 w 323"/>
                <a:gd name="T39" fmla="*/ 97 h 317"/>
                <a:gd name="T40" fmla="*/ 0 w 323"/>
                <a:gd name="T41" fmla="*/ 55 h 317"/>
                <a:gd name="T42" fmla="*/ 2 w 323"/>
                <a:gd name="T43" fmla="*/ 45 h 317"/>
                <a:gd name="T44" fmla="*/ 11 w 323"/>
                <a:gd name="T45" fmla="*/ 35 h 317"/>
                <a:gd name="T46" fmla="*/ 25 w 323"/>
                <a:gd name="T47" fmla="*/ 27 h 317"/>
                <a:gd name="T48" fmla="*/ 44 w 323"/>
                <a:gd name="T49" fmla="*/ 18 h 317"/>
                <a:gd name="T50" fmla="*/ 95 w 323"/>
                <a:gd name="T51" fmla="*/ 6 h 317"/>
                <a:gd name="T52" fmla="*/ 161 w 323"/>
                <a:gd name="T53" fmla="*/ 0 h 317"/>
                <a:gd name="T54" fmla="*/ 195 w 323"/>
                <a:gd name="T55" fmla="*/ 1 h 317"/>
                <a:gd name="T56" fmla="*/ 254 w 323"/>
                <a:gd name="T57" fmla="*/ 10 h 317"/>
                <a:gd name="T58" fmla="*/ 287 w 323"/>
                <a:gd name="T59" fmla="*/ 21 h 317"/>
                <a:gd name="T60" fmla="*/ 303 w 323"/>
                <a:gd name="T61" fmla="*/ 30 h 317"/>
                <a:gd name="T62" fmla="*/ 315 w 323"/>
                <a:gd name="T63" fmla="*/ 39 h 317"/>
                <a:gd name="T64" fmla="*/ 322 w 323"/>
                <a:gd name="T65" fmla="*/ 49 h 317"/>
                <a:gd name="T66" fmla="*/ 323 w 323"/>
                <a:gd name="T67" fmla="*/ 97 h 317"/>
                <a:gd name="T68" fmla="*/ 322 w 323"/>
                <a:gd name="T69" fmla="*/ 102 h 317"/>
                <a:gd name="T70" fmla="*/ 317 w 323"/>
                <a:gd name="T71" fmla="*/ 110 h 317"/>
                <a:gd name="T72" fmla="*/ 311 w 323"/>
                <a:gd name="T73" fmla="*/ 117 h 317"/>
                <a:gd name="T74" fmla="*/ 314 w 323"/>
                <a:gd name="T75" fmla="*/ 120 h 317"/>
                <a:gd name="T76" fmla="*/ 321 w 323"/>
                <a:gd name="T77" fmla="*/ 128 h 317"/>
                <a:gd name="T78" fmla="*/ 323 w 323"/>
                <a:gd name="T79" fmla="*/ 136 h 317"/>
                <a:gd name="T80" fmla="*/ 323 w 323"/>
                <a:gd name="T81" fmla="*/ 180 h 317"/>
                <a:gd name="T82" fmla="*/ 321 w 323"/>
                <a:gd name="T83" fmla="*/ 189 h 317"/>
                <a:gd name="T84" fmla="*/ 314 w 323"/>
                <a:gd name="T85" fmla="*/ 197 h 317"/>
                <a:gd name="T86" fmla="*/ 314 w 323"/>
                <a:gd name="T87" fmla="*/ 203 h 317"/>
                <a:gd name="T88" fmla="*/ 317 w 323"/>
                <a:gd name="T89" fmla="*/ 207 h 317"/>
                <a:gd name="T90" fmla="*/ 322 w 323"/>
                <a:gd name="T91" fmla="*/ 214 h 317"/>
                <a:gd name="T92" fmla="*/ 323 w 323"/>
                <a:gd name="T93" fmla="*/ 263 h 317"/>
                <a:gd name="T94" fmla="*/ 322 w 323"/>
                <a:gd name="T95" fmla="*/ 267 h 317"/>
                <a:gd name="T96" fmla="*/ 316 w 323"/>
                <a:gd name="T97" fmla="*/ 277 h 317"/>
                <a:gd name="T98" fmla="*/ 304 w 323"/>
                <a:gd name="T99" fmla="*/ 287 h 317"/>
                <a:gd name="T100" fmla="*/ 288 w 323"/>
                <a:gd name="T101" fmla="*/ 296 h 317"/>
                <a:gd name="T102" fmla="*/ 255 w 323"/>
                <a:gd name="T103" fmla="*/ 307 h 317"/>
                <a:gd name="T104" fmla="*/ 196 w 323"/>
                <a:gd name="T105" fmla="*/ 316 h 3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323" h="317">
                  <a:moveTo>
                    <a:pt x="161" y="317"/>
                  </a:moveTo>
                  <a:lnTo>
                    <a:pt x="161" y="317"/>
                  </a:lnTo>
                  <a:lnTo>
                    <a:pt x="127" y="316"/>
                  </a:lnTo>
                  <a:lnTo>
                    <a:pt x="95" y="313"/>
                  </a:lnTo>
                  <a:lnTo>
                    <a:pt x="67" y="307"/>
                  </a:lnTo>
                  <a:lnTo>
                    <a:pt x="44" y="299"/>
                  </a:lnTo>
                  <a:lnTo>
                    <a:pt x="34" y="296"/>
                  </a:lnTo>
                  <a:lnTo>
                    <a:pt x="25" y="292"/>
                  </a:lnTo>
                  <a:lnTo>
                    <a:pt x="18" y="287"/>
                  </a:lnTo>
                  <a:lnTo>
                    <a:pt x="11" y="283"/>
                  </a:lnTo>
                  <a:lnTo>
                    <a:pt x="7" y="277"/>
                  </a:lnTo>
                  <a:lnTo>
                    <a:pt x="2" y="273"/>
                  </a:lnTo>
                  <a:lnTo>
                    <a:pt x="0" y="267"/>
                  </a:lnTo>
                  <a:lnTo>
                    <a:pt x="0" y="263"/>
                  </a:lnTo>
                  <a:lnTo>
                    <a:pt x="0" y="221"/>
                  </a:lnTo>
                  <a:lnTo>
                    <a:pt x="0" y="221"/>
                  </a:lnTo>
                  <a:lnTo>
                    <a:pt x="0" y="216"/>
                  </a:lnTo>
                  <a:lnTo>
                    <a:pt x="1" y="212"/>
                  </a:lnTo>
                  <a:lnTo>
                    <a:pt x="3" y="208"/>
                  </a:lnTo>
                  <a:lnTo>
                    <a:pt x="8" y="203"/>
                  </a:lnTo>
                  <a:lnTo>
                    <a:pt x="11" y="200"/>
                  </a:lnTo>
                  <a:lnTo>
                    <a:pt x="8" y="197"/>
                  </a:lnTo>
                  <a:lnTo>
                    <a:pt x="8" y="197"/>
                  </a:lnTo>
                  <a:lnTo>
                    <a:pt x="4" y="192"/>
                  </a:lnTo>
                  <a:lnTo>
                    <a:pt x="2" y="189"/>
                  </a:lnTo>
                  <a:lnTo>
                    <a:pt x="0" y="184"/>
                  </a:lnTo>
                  <a:lnTo>
                    <a:pt x="0" y="180"/>
                  </a:lnTo>
                  <a:lnTo>
                    <a:pt x="0" y="138"/>
                  </a:lnTo>
                  <a:lnTo>
                    <a:pt x="0" y="138"/>
                  </a:lnTo>
                  <a:lnTo>
                    <a:pt x="0" y="134"/>
                  </a:lnTo>
                  <a:lnTo>
                    <a:pt x="1" y="129"/>
                  </a:lnTo>
                  <a:lnTo>
                    <a:pt x="4" y="125"/>
                  </a:lnTo>
                  <a:lnTo>
                    <a:pt x="8" y="120"/>
                  </a:lnTo>
                  <a:lnTo>
                    <a:pt x="12" y="117"/>
                  </a:lnTo>
                  <a:lnTo>
                    <a:pt x="9" y="114"/>
                  </a:lnTo>
                  <a:lnTo>
                    <a:pt x="9" y="114"/>
                  </a:lnTo>
                  <a:lnTo>
                    <a:pt x="4" y="110"/>
                  </a:lnTo>
                  <a:lnTo>
                    <a:pt x="2" y="106"/>
                  </a:lnTo>
                  <a:lnTo>
                    <a:pt x="0" y="102"/>
                  </a:lnTo>
                  <a:lnTo>
                    <a:pt x="0" y="97"/>
                  </a:lnTo>
                  <a:lnTo>
                    <a:pt x="0" y="55"/>
                  </a:lnTo>
                  <a:lnTo>
                    <a:pt x="0" y="55"/>
                  </a:lnTo>
                  <a:lnTo>
                    <a:pt x="0" y="50"/>
                  </a:lnTo>
                  <a:lnTo>
                    <a:pt x="2" y="45"/>
                  </a:lnTo>
                  <a:lnTo>
                    <a:pt x="7" y="40"/>
                  </a:lnTo>
                  <a:lnTo>
                    <a:pt x="11" y="35"/>
                  </a:lnTo>
                  <a:lnTo>
                    <a:pt x="18" y="31"/>
                  </a:lnTo>
                  <a:lnTo>
                    <a:pt x="25" y="27"/>
                  </a:lnTo>
                  <a:lnTo>
                    <a:pt x="34" y="22"/>
                  </a:lnTo>
                  <a:lnTo>
                    <a:pt x="44" y="18"/>
                  </a:lnTo>
                  <a:lnTo>
                    <a:pt x="67" y="11"/>
                  </a:lnTo>
                  <a:lnTo>
                    <a:pt x="95" y="6"/>
                  </a:lnTo>
                  <a:lnTo>
                    <a:pt x="127" y="2"/>
                  </a:lnTo>
                  <a:lnTo>
                    <a:pt x="161" y="0"/>
                  </a:lnTo>
                  <a:lnTo>
                    <a:pt x="161" y="0"/>
                  </a:lnTo>
                  <a:lnTo>
                    <a:pt x="195" y="1"/>
                  </a:lnTo>
                  <a:lnTo>
                    <a:pt x="227" y="6"/>
                  </a:lnTo>
                  <a:lnTo>
                    <a:pt x="254" y="10"/>
                  </a:lnTo>
                  <a:lnTo>
                    <a:pt x="277" y="18"/>
                  </a:lnTo>
                  <a:lnTo>
                    <a:pt x="287" y="21"/>
                  </a:lnTo>
                  <a:lnTo>
                    <a:pt x="295" y="25"/>
                  </a:lnTo>
                  <a:lnTo>
                    <a:pt x="303" y="30"/>
                  </a:lnTo>
                  <a:lnTo>
                    <a:pt x="310" y="34"/>
                  </a:lnTo>
                  <a:lnTo>
                    <a:pt x="315" y="39"/>
                  </a:lnTo>
                  <a:lnTo>
                    <a:pt x="319" y="43"/>
                  </a:lnTo>
                  <a:lnTo>
                    <a:pt x="322" y="49"/>
                  </a:lnTo>
                  <a:lnTo>
                    <a:pt x="323" y="53"/>
                  </a:lnTo>
                  <a:lnTo>
                    <a:pt x="323" y="97"/>
                  </a:lnTo>
                  <a:lnTo>
                    <a:pt x="323" y="97"/>
                  </a:lnTo>
                  <a:lnTo>
                    <a:pt x="322" y="102"/>
                  </a:lnTo>
                  <a:lnTo>
                    <a:pt x="321" y="106"/>
                  </a:lnTo>
                  <a:lnTo>
                    <a:pt x="317" y="110"/>
                  </a:lnTo>
                  <a:lnTo>
                    <a:pt x="314" y="114"/>
                  </a:lnTo>
                  <a:lnTo>
                    <a:pt x="311" y="117"/>
                  </a:lnTo>
                  <a:lnTo>
                    <a:pt x="314" y="120"/>
                  </a:lnTo>
                  <a:lnTo>
                    <a:pt x="314" y="120"/>
                  </a:lnTo>
                  <a:lnTo>
                    <a:pt x="317" y="125"/>
                  </a:lnTo>
                  <a:lnTo>
                    <a:pt x="321" y="128"/>
                  </a:lnTo>
                  <a:lnTo>
                    <a:pt x="322" y="133"/>
                  </a:lnTo>
                  <a:lnTo>
                    <a:pt x="323" y="136"/>
                  </a:lnTo>
                  <a:lnTo>
                    <a:pt x="323" y="180"/>
                  </a:lnTo>
                  <a:lnTo>
                    <a:pt x="323" y="180"/>
                  </a:lnTo>
                  <a:lnTo>
                    <a:pt x="322" y="184"/>
                  </a:lnTo>
                  <a:lnTo>
                    <a:pt x="321" y="189"/>
                  </a:lnTo>
                  <a:lnTo>
                    <a:pt x="317" y="192"/>
                  </a:lnTo>
                  <a:lnTo>
                    <a:pt x="314" y="197"/>
                  </a:lnTo>
                  <a:lnTo>
                    <a:pt x="311" y="200"/>
                  </a:lnTo>
                  <a:lnTo>
                    <a:pt x="314" y="203"/>
                  </a:lnTo>
                  <a:lnTo>
                    <a:pt x="314" y="203"/>
                  </a:lnTo>
                  <a:lnTo>
                    <a:pt x="317" y="207"/>
                  </a:lnTo>
                  <a:lnTo>
                    <a:pt x="321" y="210"/>
                  </a:lnTo>
                  <a:lnTo>
                    <a:pt x="322" y="214"/>
                  </a:lnTo>
                  <a:lnTo>
                    <a:pt x="323" y="219"/>
                  </a:lnTo>
                  <a:lnTo>
                    <a:pt x="323" y="263"/>
                  </a:lnTo>
                  <a:lnTo>
                    <a:pt x="323" y="263"/>
                  </a:lnTo>
                  <a:lnTo>
                    <a:pt x="322" y="267"/>
                  </a:lnTo>
                  <a:lnTo>
                    <a:pt x="320" y="273"/>
                  </a:lnTo>
                  <a:lnTo>
                    <a:pt x="316" y="277"/>
                  </a:lnTo>
                  <a:lnTo>
                    <a:pt x="311" y="283"/>
                  </a:lnTo>
                  <a:lnTo>
                    <a:pt x="304" y="287"/>
                  </a:lnTo>
                  <a:lnTo>
                    <a:pt x="297" y="292"/>
                  </a:lnTo>
                  <a:lnTo>
                    <a:pt x="288" y="296"/>
                  </a:lnTo>
                  <a:lnTo>
                    <a:pt x="278" y="299"/>
                  </a:lnTo>
                  <a:lnTo>
                    <a:pt x="255" y="307"/>
                  </a:lnTo>
                  <a:lnTo>
                    <a:pt x="227" y="313"/>
                  </a:lnTo>
                  <a:lnTo>
                    <a:pt x="196" y="316"/>
                  </a:lnTo>
                  <a:lnTo>
                    <a:pt x="161" y="317"/>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4" name="Freeform 206"/>
            <p:cNvSpPr>
              <a:spLocks/>
            </p:cNvSpPr>
            <p:nvPr/>
          </p:nvSpPr>
          <p:spPr bwMode="auto">
            <a:xfrm>
              <a:off x="6678653" y="5694775"/>
              <a:ext cx="1095825" cy="287608"/>
            </a:xfrm>
            <a:custGeom>
              <a:avLst/>
              <a:gdLst>
                <a:gd name="T0" fmla="*/ 0 w 301"/>
                <a:gd name="T1" fmla="*/ 4 h 79"/>
                <a:gd name="T2" fmla="*/ 0 w 301"/>
                <a:gd name="T3" fmla="*/ 36 h 79"/>
                <a:gd name="T4" fmla="*/ 0 w 301"/>
                <a:gd name="T5" fmla="*/ 36 h 79"/>
                <a:gd name="T6" fmla="*/ 0 w 301"/>
                <a:gd name="T7" fmla="*/ 39 h 79"/>
                <a:gd name="T8" fmla="*/ 2 w 301"/>
                <a:gd name="T9" fmla="*/ 42 h 79"/>
                <a:gd name="T10" fmla="*/ 6 w 301"/>
                <a:gd name="T11" fmla="*/ 45 h 79"/>
                <a:gd name="T12" fmla="*/ 10 w 301"/>
                <a:gd name="T13" fmla="*/ 49 h 79"/>
                <a:gd name="T14" fmla="*/ 22 w 301"/>
                <a:gd name="T15" fmla="*/ 56 h 79"/>
                <a:gd name="T16" fmla="*/ 39 w 301"/>
                <a:gd name="T17" fmla="*/ 64 h 79"/>
                <a:gd name="T18" fmla="*/ 60 w 301"/>
                <a:gd name="T19" fmla="*/ 69 h 79"/>
                <a:gd name="T20" fmla="*/ 86 w 301"/>
                <a:gd name="T21" fmla="*/ 75 h 79"/>
                <a:gd name="T22" fmla="*/ 116 w 301"/>
                <a:gd name="T23" fmla="*/ 78 h 79"/>
                <a:gd name="T24" fmla="*/ 132 w 301"/>
                <a:gd name="T25" fmla="*/ 79 h 79"/>
                <a:gd name="T26" fmla="*/ 150 w 301"/>
                <a:gd name="T27" fmla="*/ 79 h 79"/>
                <a:gd name="T28" fmla="*/ 150 w 301"/>
                <a:gd name="T29" fmla="*/ 79 h 79"/>
                <a:gd name="T30" fmla="*/ 168 w 301"/>
                <a:gd name="T31" fmla="*/ 79 h 79"/>
                <a:gd name="T32" fmla="*/ 184 w 301"/>
                <a:gd name="T33" fmla="*/ 78 h 79"/>
                <a:gd name="T34" fmla="*/ 215 w 301"/>
                <a:gd name="T35" fmla="*/ 75 h 79"/>
                <a:gd name="T36" fmla="*/ 240 w 301"/>
                <a:gd name="T37" fmla="*/ 69 h 79"/>
                <a:gd name="T38" fmla="*/ 262 w 301"/>
                <a:gd name="T39" fmla="*/ 64 h 79"/>
                <a:gd name="T40" fmla="*/ 279 w 301"/>
                <a:gd name="T41" fmla="*/ 56 h 79"/>
                <a:gd name="T42" fmla="*/ 291 w 301"/>
                <a:gd name="T43" fmla="*/ 49 h 79"/>
                <a:gd name="T44" fmla="*/ 295 w 301"/>
                <a:gd name="T45" fmla="*/ 45 h 79"/>
                <a:gd name="T46" fmla="*/ 298 w 301"/>
                <a:gd name="T47" fmla="*/ 42 h 79"/>
                <a:gd name="T48" fmla="*/ 300 w 301"/>
                <a:gd name="T49" fmla="*/ 39 h 79"/>
                <a:gd name="T50" fmla="*/ 301 w 301"/>
                <a:gd name="T51" fmla="*/ 36 h 79"/>
                <a:gd name="T52" fmla="*/ 301 w 301"/>
                <a:gd name="T53" fmla="*/ 3 h 79"/>
                <a:gd name="T54" fmla="*/ 301 w 301"/>
                <a:gd name="T55" fmla="*/ 3 h 79"/>
                <a:gd name="T56" fmla="*/ 300 w 301"/>
                <a:gd name="T57" fmla="*/ 1 h 79"/>
                <a:gd name="T58" fmla="*/ 300 w 301"/>
                <a:gd name="T59" fmla="*/ 0 h 79"/>
                <a:gd name="T60" fmla="*/ 297 w 301"/>
                <a:gd name="T61" fmla="*/ 1 h 79"/>
                <a:gd name="T62" fmla="*/ 297 w 301"/>
                <a:gd name="T63" fmla="*/ 1 h 79"/>
                <a:gd name="T64" fmla="*/ 282 w 301"/>
                <a:gd name="T65" fmla="*/ 6 h 79"/>
                <a:gd name="T66" fmla="*/ 267 w 301"/>
                <a:gd name="T67" fmla="*/ 12 h 79"/>
                <a:gd name="T68" fmla="*/ 250 w 301"/>
                <a:gd name="T69" fmla="*/ 16 h 79"/>
                <a:gd name="T70" fmla="*/ 233 w 301"/>
                <a:gd name="T71" fmla="*/ 21 h 79"/>
                <a:gd name="T72" fmla="*/ 213 w 301"/>
                <a:gd name="T73" fmla="*/ 23 h 79"/>
                <a:gd name="T74" fmla="*/ 193 w 301"/>
                <a:gd name="T75" fmla="*/ 25 h 79"/>
                <a:gd name="T76" fmla="*/ 172 w 301"/>
                <a:gd name="T77" fmla="*/ 27 h 79"/>
                <a:gd name="T78" fmla="*/ 150 w 301"/>
                <a:gd name="T79" fmla="*/ 27 h 79"/>
                <a:gd name="T80" fmla="*/ 150 w 301"/>
                <a:gd name="T81" fmla="*/ 27 h 79"/>
                <a:gd name="T82" fmla="*/ 129 w 301"/>
                <a:gd name="T83" fmla="*/ 27 h 79"/>
                <a:gd name="T84" fmla="*/ 108 w 301"/>
                <a:gd name="T85" fmla="*/ 25 h 79"/>
                <a:gd name="T86" fmla="*/ 87 w 301"/>
                <a:gd name="T87" fmla="*/ 23 h 79"/>
                <a:gd name="T88" fmla="*/ 68 w 301"/>
                <a:gd name="T89" fmla="*/ 21 h 79"/>
                <a:gd name="T90" fmla="*/ 51 w 301"/>
                <a:gd name="T91" fmla="*/ 16 h 79"/>
                <a:gd name="T92" fmla="*/ 34 w 301"/>
                <a:gd name="T93" fmla="*/ 12 h 79"/>
                <a:gd name="T94" fmla="*/ 19 w 301"/>
                <a:gd name="T95" fmla="*/ 6 h 79"/>
                <a:gd name="T96" fmla="*/ 4 w 301"/>
                <a:gd name="T97" fmla="*/ 1 h 79"/>
                <a:gd name="T98" fmla="*/ 4 w 301"/>
                <a:gd name="T99" fmla="*/ 1 h 79"/>
                <a:gd name="T100" fmla="*/ 2 w 301"/>
                <a:gd name="T101" fmla="*/ 0 h 79"/>
                <a:gd name="T102" fmla="*/ 1 w 301"/>
                <a:gd name="T103" fmla="*/ 1 h 79"/>
                <a:gd name="T104" fmla="*/ 0 w 301"/>
                <a:gd name="T105" fmla="*/ 2 h 79"/>
                <a:gd name="T106" fmla="*/ 0 w 301"/>
                <a:gd name="T107" fmla="*/ 4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01" h="79">
                  <a:moveTo>
                    <a:pt x="0" y="4"/>
                  </a:moveTo>
                  <a:lnTo>
                    <a:pt x="0" y="36"/>
                  </a:lnTo>
                  <a:lnTo>
                    <a:pt x="0" y="36"/>
                  </a:lnTo>
                  <a:lnTo>
                    <a:pt x="0" y="39"/>
                  </a:lnTo>
                  <a:lnTo>
                    <a:pt x="2" y="42"/>
                  </a:lnTo>
                  <a:lnTo>
                    <a:pt x="6" y="45"/>
                  </a:lnTo>
                  <a:lnTo>
                    <a:pt x="10" y="49"/>
                  </a:lnTo>
                  <a:lnTo>
                    <a:pt x="22" y="56"/>
                  </a:lnTo>
                  <a:lnTo>
                    <a:pt x="39" y="64"/>
                  </a:lnTo>
                  <a:lnTo>
                    <a:pt x="60" y="69"/>
                  </a:lnTo>
                  <a:lnTo>
                    <a:pt x="86" y="75"/>
                  </a:lnTo>
                  <a:lnTo>
                    <a:pt x="116" y="78"/>
                  </a:lnTo>
                  <a:lnTo>
                    <a:pt x="132" y="79"/>
                  </a:lnTo>
                  <a:lnTo>
                    <a:pt x="150" y="79"/>
                  </a:lnTo>
                  <a:lnTo>
                    <a:pt x="150" y="79"/>
                  </a:lnTo>
                  <a:lnTo>
                    <a:pt x="168" y="79"/>
                  </a:lnTo>
                  <a:lnTo>
                    <a:pt x="184" y="78"/>
                  </a:lnTo>
                  <a:lnTo>
                    <a:pt x="215" y="75"/>
                  </a:lnTo>
                  <a:lnTo>
                    <a:pt x="240" y="69"/>
                  </a:lnTo>
                  <a:lnTo>
                    <a:pt x="262" y="64"/>
                  </a:lnTo>
                  <a:lnTo>
                    <a:pt x="279" y="56"/>
                  </a:lnTo>
                  <a:lnTo>
                    <a:pt x="291" y="49"/>
                  </a:lnTo>
                  <a:lnTo>
                    <a:pt x="295" y="45"/>
                  </a:lnTo>
                  <a:lnTo>
                    <a:pt x="298" y="42"/>
                  </a:lnTo>
                  <a:lnTo>
                    <a:pt x="300" y="39"/>
                  </a:lnTo>
                  <a:lnTo>
                    <a:pt x="301" y="36"/>
                  </a:lnTo>
                  <a:lnTo>
                    <a:pt x="301" y="3"/>
                  </a:lnTo>
                  <a:lnTo>
                    <a:pt x="301" y="3"/>
                  </a:lnTo>
                  <a:lnTo>
                    <a:pt x="300" y="1"/>
                  </a:lnTo>
                  <a:lnTo>
                    <a:pt x="300" y="0"/>
                  </a:lnTo>
                  <a:lnTo>
                    <a:pt x="297" y="1"/>
                  </a:lnTo>
                  <a:lnTo>
                    <a:pt x="297" y="1"/>
                  </a:lnTo>
                  <a:lnTo>
                    <a:pt x="282" y="6"/>
                  </a:lnTo>
                  <a:lnTo>
                    <a:pt x="267" y="12"/>
                  </a:lnTo>
                  <a:lnTo>
                    <a:pt x="250" y="16"/>
                  </a:lnTo>
                  <a:lnTo>
                    <a:pt x="233" y="21"/>
                  </a:lnTo>
                  <a:lnTo>
                    <a:pt x="213" y="23"/>
                  </a:lnTo>
                  <a:lnTo>
                    <a:pt x="193" y="25"/>
                  </a:lnTo>
                  <a:lnTo>
                    <a:pt x="172" y="27"/>
                  </a:lnTo>
                  <a:lnTo>
                    <a:pt x="150" y="27"/>
                  </a:lnTo>
                  <a:lnTo>
                    <a:pt x="150" y="27"/>
                  </a:lnTo>
                  <a:lnTo>
                    <a:pt x="129" y="27"/>
                  </a:lnTo>
                  <a:lnTo>
                    <a:pt x="108" y="25"/>
                  </a:lnTo>
                  <a:lnTo>
                    <a:pt x="87" y="23"/>
                  </a:lnTo>
                  <a:lnTo>
                    <a:pt x="68" y="21"/>
                  </a:lnTo>
                  <a:lnTo>
                    <a:pt x="51" y="16"/>
                  </a:lnTo>
                  <a:lnTo>
                    <a:pt x="34" y="12"/>
                  </a:lnTo>
                  <a:lnTo>
                    <a:pt x="19" y="6"/>
                  </a:lnTo>
                  <a:lnTo>
                    <a:pt x="4" y="1"/>
                  </a:lnTo>
                  <a:lnTo>
                    <a:pt x="4" y="1"/>
                  </a:lnTo>
                  <a:lnTo>
                    <a:pt x="2" y="0"/>
                  </a:lnTo>
                  <a:lnTo>
                    <a:pt x="1" y="1"/>
                  </a:lnTo>
                  <a:lnTo>
                    <a:pt x="0" y="2"/>
                  </a:lnTo>
                  <a:lnTo>
                    <a:pt x="0" y="4"/>
                  </a:lnTo>
                  <a:close/>
                </a:path>
              </a:pathLst>
            </a:custGeom>
            <a:solidFill>
              <a:srgbClr val="90909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5" name="Freeform 207"/>
            <p:cNvSpPr>
              <a:spLocks/>
            </p:cNvSpPr>
            <p:nvPr/>
          </p:nvSpPr>
          <p:spPr bwMode="auto">
            <a:xfrm>
              <a:off x="6678653" y="5694775"/>
              <a:ext cx="1095825" cy="287608"/>
            </a:xfrm>
            <a:custGeom>
              <a:avLst/>
              <a:gdLst>
                <a:gd name="T0" fmla="*/ 0 w 301"/>
                <a:gd name="T1" fmla="*/ 4 h 79"/>
                <a:gd name="T2" fmla="*/ 0 w 301"/>
                <a:gd name="T3" fmla="*/ 36 h 79"/>
                <a:gd name="T4" fmla="*/ 0 w 301"/>
                <a:gd name="T5" fmla="*/ 36 h 79"/>
                <a:gd name="T6" fmla="*/ 0 w 301"/>
                <a:gd name="T7" fmla="*/ 39 h 79"/>
                <a:gd name="T8" fmla="*/ 2 w 301"/>
                <a:gd name="T9" fmla="*/ 42 h 79"/>
                <a:gd name="T10" fmla="*/ 6 w 301"/>
                <a:gd name="T11" fmla="*/ 45 h 79"/>
                <a:gd name="T12" fmla="*/ 10 w 301"/>
                <a:gd name="T13" fmla="*/ 49 h 79"/>
                <a:gd name="T14" fmla="*/ 22 w 301"/>
                <a:gd name="T15" fmla="*/ 56 h 79"/>
                <a:gd name="T16" fmla="*/ 39 w 301"/>
                <a:gd name="T17" fmla="*/ 64 h 79"/>
                <a:gd name="T18" fmla="*/ 60 w 301"/>
                <a:gd name="T19" fmla="*/ 69 h 79"/>
                <a:gd name="T20" fmla="*/ 86 w 301"/>
                <a:gd name="T21" fmla="*/ 75 h 79"/>
                <a:gd name="T22" fmla="*/ 116 w 301"/>
                <a:gd name="T23" fmla="*/ 78 h 79"/>
                <a:gd name="T24" fmla="*/ 132 w 301"/>
                <a:gd name="T25" fmla="*/ 79 h 79"/>
                <a:gd name="T26" fmla="*/ 150 w 301"/>
                <a:gd name="T27" fmla="*/ 79 h 79"/>
                <a:gd name="T28" fmla="*/ 150 w 301"/>
                <a:gd name="T29" fmla="*/ 79 h 79"/>
                <a:gd name="T30" fmla="*/ 168 w 301"/>
                <a:gd name="T31" fmla="*/ 79 h 79"/>
                <a:gd name="T32" fmla="*/ 184 w 301"/>
                <a:gd name="T33" fmla="*/ 78 h 79"/>
                <a:gd name="T34" fmla="*/ 215 w 301"/>
                <a:gd name="T35" fmla="*/ 75 h 79"/>
                <a:gd name="T36" fmla="*/ 240 w 301"/>
                <a:gd name="T37" fmla="*/ 69 h 79"/>
                <a:gd name="T38" fmla="*/ 262 w 301"/>
                <a:gd name="T39" fmla="*/ 64 h 79"/>
                <a:gd name="T40" fmla="*/ 279 w 301"/>
                <a:gd name="T41" fmla="*/ 56 h 79"/>
                <a:gd name="T42" fmla="*/ 291 w 301"/>
                <a:gd name="T43" fmla="*/ 49 h 79"/>
                <a:gd name="T44" fmla="*/ 295 w 301"/>
                <a:gd name="T45" fmla="*/ 45 h 79"/>
                <a:gd name="T46" fmla="*/ 298 w 301"/>
                <a:gd name="T47" fmla="*/ 42 h 79"/>
                <a:gd name="T48" fmla="*/ 300 w 301"/>
                <a:gd name="T49" fmla="*/ 39 h 79"/>
                <a:gd name="T50" fmla="*/ 301 w 301"/>
                <a:gd name="T51" fmla="*/ 36 h 79"/>
                <a:gd name="T52" fmla="*/ 301 w 301"/>
                <a:gd name="T53" fmla="*/ 3 h 79"/>
                <a:gd name="T54" fmla="*/ 301 w 301"/>
                <a:gd name="T55" fmla="*/ 3 h 79"/>
                <a:gd name="T56" fmla="*/ 300 w 301"/>
                <a:gd name="T57" fmla="*/ 1 h 79"/>
                <a:gd name="T58" fmla="*/ 300 w 301"/>
                <a:gd name="T59" fmla="*/ 0 h 79"/>
                <a:gd name="T60" fmla="*/ 297 w 301"/>
                <a:gd name="T61" fmla="*/ 1 h 79"/>
                <a:gd name="T62" fmla="*/ 297 w 301"/>
                <a:gd name="T63" fmla="*/ 1 h 79"/>
                <a:gd name="T64" fmla="*/ 282 w 301"/>
                <a:gd name="T65" fmla="*/ 6 h 79"/>
                <a:gd name="T66" fmla="*/ 267 w 301"/>
                <a:gd name="T67" fmla="*/ 12 h 79"/>
                <a:gd name="T68" fmla="*/ 250 w 301"/>
                <a:gd name="T69" fmla="*/ 16 h 79"/>
                <a:gd name="T70" fmla="*/ 233 w 301"/>
                <a:gd name="T71" fmla="*/ 21 h 79"/>
                <a:gd name="T72" fmla="*/ 213 w 301"/>
                <a:gd name="T73" fmla="*/ 23 h 79"/>
                <a:gd name="T74" fmla="*/ 193 w 301"/>
                <a:gd name="T75" fmla="*/ 25 h 79"/>
                <a:gd name="T76" fmla="*/ 172 w 301"/>
                <a:gd name="T77" fmla="*/ 27 h 79"/>
                <a:gd name="T78" fmla="*/ 150 w 301"/>
                <a:gd name="T79" fmla="*/ 27 h 79"/>
                <a:gd name="T80" fmla="*/ 150 w 301"/>
                <a:gd name="T81" fmla="*/ 27 h 79"/>
                <a:gd name="T82" fmla="*/ 129 w 301"/>
                <a:gd name="T83" fmla="*/ 27 h 79"/>
                <a:gd name="T84" fmla="*/ 108 w 301"/>
                <a:gd name="T85" fmla="*/ 25 h 79"/>
                <a:gd name="T86" fmla="*/ 87 w 301"/>
                <a:gd name="T87" fmla="*/ 23 h 79"/>
                <a:gd name="T88" fmla="*/ 68 w 301"/>
                <a:gd name="T89" fmla="*/ 21 h 79"/>
                <a:gd name="T90" fmla="*/ 51 w 301"/>
                <a:gd name="T91" fmla="*/ 16 h 79"/>
                <a:gd name="T92" fmla="*/ 34 w 301"/>
                <a:gd name="T93" fmla="*/ 12 h 79"/>
                <a:gd name="T94" fmla="*/ 19 w 301"/>
                <a:gd name="T95" fmla="*/ 6 h 79"/>
                <a:gd name="T96" fmla="*/ 4 w 301"/>
                <a:gd name="T97" fmla="*/ 1 h 79"/>
                <a:gd name="T98" fmla="*/ 4 w 301"/>
                <a:gd name="T99" fmla="*/ 1 h 79"/>
                <a:gd name="T100" fmla="*/ 2 w 301"/>
                <a:gd name="T101" fmla="*/ 0 h 79"/>
                <a:gd name="T102" fmla="*/ 1 w 301"/>
                <a:gd name="T103" fmla="*/ 1 h 79"/>
                <a:gd name="T104" fmla="*/ 0 w 301"/>
                <a:gd name="T105" fmla="*/ 2 h 79"/>
                <a:gd name="T106" fmla="*/ 0 w 301"/>
                <a:gd name="T107" fmla="*/ 4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01" h="79">
                  <a:moveTo>
                    <a:pt x="0" y="4"/>
                  </a:moveTo>
                  <a:lnTo>
                    <a:pt x="0" y="36"/>
                  </a:lnTo>
                  <a:lnTo>
                    <a:pt x="0" y="36"/>
                  </a:lnTo>
                  <a:lnTo>
                    <a:pt x="0" y="39"/>
                  </a:lnTo>
                  <a:lnTo>
                    <a:pt x="2" y="42"/>
                  </a:lnTo>
                  <a:lnTo>
                    <a:pt x="6" y="45"/>
                  </a:lnTo>
                  <a:lnTo>
                    <a:pt x="10" y="49"/>
                  </a:lnTo>
                  <a:lnTo>
                    <a:pt x="22" y="56"/>
                  </a:lnTo>
                  <a:lnTo>
                    <a:pt x="39" y="64"/>
                  </a:lnTo>
                  <a:lnTo>
                    <a:pt x="60" y="69"/>
                  </a:lnTo>
                  <a:lnTo>
                    <a:pt x="86" y="75"/>
                  </a:lnTo>
                  <a:lnTo>
                    <a:pt x="116" y="78"/>
                  </a:lnTo>
                  <a:lnTo>
                    <a:pt x="132" y="79"/>
                  </a:lnTo>
                  <a:lnTo>
                    <a:pt x="150" y="79"/>
                  </a:lnTo>
                  <a:lnTo>
                    <a:pt x="150" y="79"/>
                  </a:lnTo>
                  <a:lnTo>
                    <a:pt x="168" y="79"/>
                  </a:lnTo>
                  <a:lnTo>
                    <a:pt x="184" y="78"/>
                  </a:lnTo>
                  <a:lnTo>
                    <a:pt x="215" y="75"/>
                  </a:lnTo>
                  <a:lnTo>
                    <a:pt x="240" y="69"/>
                  </a:lnTo>
                  <a:lnTo>
                    <a:pt x="262" y="64"/>
                  </a:lnTo>
                  <a:lnTo>
                    <a:pt x="279" y="56"/>
                  </a:lnTo>
                  <a:lnTo>
                    <a:pt x="291" y="49"/>
                  </a:lnTo>
                  <a:lnTo>
                    <a:pt x="295" y="45"/>
                  </a:lnTo>
                  <a:lnTo>
                    <a:pt x="298" y="42"/>
                  </a:lnTo>
                  <a:lnTo>
                    <a:pt x="300" y="39"/>
                  </a:lnTo>
                  <a:lnTo>
                    <a:pt x="301" y="36"/>
                  </a:lnTo>
                  <a:lnTo>
                    <a:pt x="301" y="3"/>
                  </a:lnTo>
                  <a:lnTo>
                    <a:pt x="301" y="3"/>
                  </a:lnTo>
                  <a:lnTo>
                    <a:pt x="300" y="1"/>
                  </a:lnTo>
                  <a:lnTo>
                    <a:pt x="300" y="0"/>
                  </a:lnTo>
                  <a:lnTo>
                    <a:pt x="297" y="1"/>
                  </a:lnTo>
                  <a:lnTo>
                    <a:pt x="297" y="1"/>
                  </a:lnTo>
                  <a:lnTo>
                    <a:pt x="282" y="6"/>
                  </a:lnTo>
                  <a:lnTo>
                    <a:pt x="267" y="12"/>
                  </a:lnTo>
                  <a:lnTo>
                    <a:pt x="250" y="16"/>
                  </a:lnTo>
                  <a:lnTo>
                    <a:pt x="233" y="21"/>
                  </a:lnTo>
                  <a:lnTo>
                    <a:pt x="213" y="23"/>
                  </a:lnTo>
                  <a:lnTo>
                    <a:pt x="193" y="25"/>
                  </a:lnTo>
                  <a:lnTo>
                    <a:pt x="172" y="27"/>
                  </a:lnTo>
                  <a:lnTo>
                    <a:pt x="150" y="27"/>
                  </a:lnTo>
                  <a:lnTo>
                    <a:pt x="150" y="27"/>
                  </a:lnTo>
                  <a:lnTo>
                    <a:pt x="129" y="27"/>
                  </a:lnTo>
                  <a:lnTo>
                    <a:pt x="108" y="25"/>
                  </a:lnTo>
                  <a:lnTo>
                    <a:pt x="87" y="23"/>
                  </a:lnTo>
                  <a:lnTo>
                    <a:pt x="68" y="21"/>
                  </a:lnTo>
                  <a:lnTo>
                    <a:pt x="51" y="16"/>
                  </a:lnTo>
                  <a:lnTo>
                    <a:pt x="34" y="12"/>
                  </a:lnTo>
                  <a:lnTo>
                    <a:pt x="19" y="6"/>
                  </a:lnTo>
                  <a:lnTo>
                    <a:pt x="4" y="1"/>
                  </a:lnTo>
                  <a:lnTo>
                    <a:pt x="4" y="1"/>
                  </a:lnTo>
                  <a:lnTo>
                    <a:pt x="2" y="0"/>
                  </a:lnTo>
                  <a:lnTo>
                    <a:pt x="1" y="1"/>
                  </a:lnTo>
                  <a:lnTo>
                    <a:pt x="0" y="2"/>
                  </a:lnTo>
                  <a:lnTo>
                    <a:pt x="0" y="4"/>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6" name="Freeform 208"/>
            <p:cNvSpPr>
              <a:spLocks/>
            </p:cNvSpPr>
            <p:nvPr/>
          </p:nvSpPr>
          <p:spPr bwMode="auto">
            <a:xfrm>
              <a:off x="6678653" y="5993305"/>
              <a:ext cx="1095825" cy="291248"/>
            </a:xfrm>
            <a:custGeom>
              <a:avLst/>
              <a:gdLst>
                <a:gd name="T0" fmla="*/ 0 w 301"/>
                <a:gd name="T1" fmla="*/ 5 h 80"/>
                <a:gd name="T2" fmla="*/ 0 w 301"/>
                <a:gd name="T3" fmla="*/ 37 h 80"/>
                <a:gd name="T4" fmla="*/ 0 w 301"/>
                <a:gd name="T5" fmla="*/ 37 h 80"/>
                <a:gd name="T6" fmla="*/ 0 w 301"/>
                <a:gd name="T7" fmla="*/ 40 h 80"/>
                <a:gd name="T8" fmla="*/ 2 w 301"/>
                <a:gd name="T9" fmla="*/ 42 h 80"/>
                <a:gd name="T10" fmla="*/ 6 w 301"/>
                <a:gd name="T11" fmla="*/ 46 h 80"/>
                <a:gd name="T12" fmla="*/ 10 w 301"/>
                <a:gd name="T13" fmla="*/ 50 h 80"/>
                <a:gd name="T14" fmla="*/ 22 w 301"/>
                <a:gd name="T15" fmla="*/ 57 h 80"/>
                <a:gd name="T16" fmla="*/ 39 w 301"/>
                <a:gd name="T17" fmla="*/ 64 h 80"/>
                <a:gd name="T18" fmla="*/ 60 w 301"/>
                <a:gd name="T19" fmla="*/ 70 h 80"/>
                <a:gd name="T20" fmla="*/ 86 w 301"/>
                <a:gd name="T21" fmla="*/ 76 h 80"/>
                <a:gd name="T22" fmla="*/ 116 w 301"/>
                <a:gd name="T23" fmla="*/ 79 h 80"/>
                <a:gd name="T24" fmla="*/ 132 w 301"/>
                <a:gd name="T25" fmla="*/ 80 h 80"/>
                <a:gd name="T26" fmla="*/ 150 w 301"/>
                <a:gd name="T27" fmla="*/ 80 h 80"/>
                <a:gd name="T28" fmla="*/ 150 w 301"/>
                <a:gd name="T29" fmla="*/ 80 h 80"/>
                <a:gd name="T30" fmla="*/ 168 w 301"/>
                <a:gd name="T31" fmla="*/ 80 h 80"/>
                <a:gd name="T32" fmla="*/ 184 w 301"/>
                <a:gd name="T33" fmla="*/ 79 h 80"/>
                <a:gd name="T34" fmla="*/ 215 w 301"/>
                <a:gd name="T35" fmla="*/ 76 h 80"/>
                <a:gd name="T36" fmla="*/ 240 w 301"/>
                <a:gd name="T37" fmla="*/ 70 h 80"/>
                <a:gd name="T38" fmla="*/ 262 w 301"/>
                <a:gd name="T39" fmla="*/ 64 h 80"/>
                <a:gd name="T40" fmla="*/ 279 w 301"/>
                <a:gd name="T41" fmla="*/ 57 h 80"/>
                <a:gd name="T42" fmla="*/ 291 w 301"/>
                <a:gd name="T43" fmla="*/ 50 h 80"/>
                <a:gd name="T44" fmla="*/ 295 w 301"/>
                <a:gd name="T45" fmla="*/ 46 h 80"/>
                <a:gd name="T46" fmla="*/ 298 w 301"/>
                <a:gd name="T47" fmla="*/ 42 h 80"/>
                <a:gd name="T48" fmla="*/ 300 w 301"/>
                <a:gd name="T49" fmla="*/ 40 h 80"/>
                <a:gd name="T50" fmla="*/ 301 w 301"/>
                <a:gd name="T51" fmla="*/ 37 h 80"/>
                <a:gd name="T52" fmla="*/ 301 w 301"/>
                <a:gd name="T53" fmla="*/ 4 h 80"/>
                <a:gd name="T54" fmla="*/ 301 w 301"/>
                <a:gd name="T55" fmla="*/ 4 h 80"/>
                <a:gd name="T56" fmla="*/ 300 w 301"/>
                <a:gd name="T57" fmla="*/ 2 h 80"/>
                <a:gd name="T58" fmla="*/ 300 w 301"/>
                <a:gd name="T59" fmla="*/ 0 h 80"/>
                <a:gd name="T60" fmla="*/ 297 w 301"/>
                <a:gd name="T61" fmla="*/ 2 h 80"/>
                <a:gd name="T62" fmla="*/ 297 w 301"/>
                <a:gd name="T63" fmla="*/ 2 h 80"/>
                <a:gd name="T64" fmla="*/ 282 w 301"/>
                <a:gd name="T65" fmla="*/ 7 h 80"/>
                <a:gd name="T66" fmla="*/ 267 w 301"/>
                <a:gd name="T67" fmla="*/ 13 h 80"/>
                <a:gd name="T68" fmla="*/ 250 w 301"/>
                <a:gd name="T69" fmla="*/ 17 h 80"/>
                <a:gd name="T70" fmla="*/ 233 w 301"/>
                <a:gd name="T71" fmla="*/ 21 h 80"/>
                <a:gd name="T72" fmla="*/ 213 w 301"/>
                <a:gd name="T73" fmla="*/ 24 h 80"/>
                <a:gd name="T74" fmla="*/ 193 w 301"/>
                <a:gd name="T75" fmla="*/ 26 h 80"/>
                <a:gd name="T76" fmla="*/ 172 w 301"/>
                <a:gd name="T77" fmla="*/ 28 h 80"/>
                <a:gd name="T78" fmla="*/ 150 w 301"/>
                <a:gd name="T79" fmla="*/ 28 h 80"/>
                <a:gd name="T80" fmla="*/ 150 w 301"/>
                <a:gd name="T81" fmla="*/ 28 h 80"/>
                <a:gd name="T82" fmla="*/ 129 w 301"/>
                <a:gd name="T83" fmla="*/ 28 h 80"/>
                <a:gd name="T84" fmla="*/ 108 w 301"/>
                <a:gd name="T85" fmla="*/ 26 h 80"/>
                <a:gd name="T86" fmla="*/ 87 w 301"/>
                <a:gd name="T87" fmla="*/ 24 h 80"/>
                <a:gd name="T88" fmla="*/ 68 w 301"/>
                <a:gd name="T89" fmla="*/ 21 h 80"/>
                <a:gd name="T90" fmla="*/ 51 w 301"/>
                <a:gd name="T91" fmla="*/ 17 h 80"/>
                <a:gd name="T92" fmla="*/ 34 w 301"/>
                <a:gd name="T93" fmla="*/ 13 h 80"/>
                <a:gd name="T94" fmla="*/ 19 w 301"/>
                <a:gd name="T95" fmla="*/ 7 h 80"/>
                <a:gd name="T96" fmla="*/ 4 w 301"/>
                <a:gd name="T97" fmla="*/ 2 h 80"/>
                <a:gd name="T98" fmla="*/ 4 w 301"/>
                <a:gd name="T99" fmla="*/ 2 h 80"/>
                <a:gd name="T100" fmla="*/ 2 w 301"/>
                <a:gd name="T101" fmla="*/ 0 h 80"/>
                <a:gd name="T102" fmla="*/ 1 w 301"/>
                <a:gd name="T103" fmla="*/ 2 h 80"/>
                <a:gd name="T104" fmla="*/ 0 w 301"/>
                <a:gd name="T105" fmla="*/ 3 h 80"/>
                <a:gd name="T106" fmla="*/ 0 w 301"/>
                <a:gd name="T107" fmla="*/ 5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01" h="80">
                  <a:moveTo>
                    <a:pt x="0" y="5"/>
                  </a:moveTo>
                  <a:lnTo>
                    <a:pt x="0" y="37"/>
                  </a:lnTo>
                  <a:lnTo>
                    <a:pt x="0" y="37"/>
                  </a:lnTo>
                  <a:lnTo>
                    <a:pt x="0" y="40"/>
                  </a:lnTo>
                  <a:lnTo>
                    <a:pt x="2" y="42"/>
                  </a:lnTo>
                  <a:lnTo>
                    <a:pt x="6" y="46"/>
                  </a:lnTo>
                  <a:lnTo>
                    <a:pt x="10" y="50"/>
                  </a:lnTo>
                  <a:lnTo>
                    <a:pt x="22" y="57"/>
                  </a:lnTo>
                  <a:lnTo>
                    <a:pt x="39" y="64"/>
                  </a:lnTo>
                  <a:lnTo>
                    <a:pt x="60" y="70"/>
                  </a:lnTo>
                  <a:lnTo>
                    <a:pt x="86" y="76"/>
                  </a:lnTo>
                  <a:lnTo>
                    <a:pt x="116" y="79"/>
                  </a:lnTo>
                  <a:lnTo>
                    <a:pt x="132" y="80"/>
                  </a:lnTo>
                  <a:lnTo>
                    <a:pt x="150" y="80"/>
                  </a:lnTo>
                  <a:lnTo>
                    <a:pt x="150" y="80"/>
                  </a:lnTo>
                  <a:lnTo>
                    <a:pt x="168" y="80"/>
                  </a:lnTo>
                  <a:lnTo>
                    <a:pt x="184" y="79"/>
                  </a:lnTo>
                  <a:lnTo>
                    <a:pt x="215" y="76"/>
                  </a:lnTo>
                  <a:lnTo>
                    <a:pt x="240" y="70"/>
                  </a:lnTo>
                  <a:lnTo>
                    <a:pt x="262" y="64"/>
                  </a:lnTo>
                  <a:lnTo>
                    <a:pt x="279" y="57"/>
                  </a:lnTo>
                  <a:lnTo>
                    <a:pt x="291" y="50"/>
                  </a:lnTo>
                  <a:lnTo>
                    <a:pt x="295" y="46"/>
                  </a:lnTo>
                  <a:lnTo>
                    <a:pt x="298" y="42"/>
                  </a:lnTo>
                  <a:lnTo>
                    <a:pt x="300" y="40"/>
                  </a:lnTo>
                  <a:lnTo>
                    <a:pt x="301" y="37"/>
                  </a:lnTo>
                  <a:lnTo>
                    <a:pt x="301" y="4"/>
                  </a:lnTo>
                  <a:lnTo>
                    <a:pt x="301" y="4"/>
                  </a:lnTo>
                  <a:lnTo>
                    <a:pt x="300" y="2"/>
                  </a:lnTo>
                  <a:lnTo>
                    <a:pt x="300" y="0"/>
                  </a:lnTo>
                  <a:lnTo>
                    <a:pt x="297" y="2"/>
                  </a:lnTo>
                  <a:lnTo>
                    <a:pt x="297" y="2"/>
                  </a:lnTo>
                  <a:lnTo>
                    <a:pt x="282" y="7"/>
                  </a:lnTo>
                  <a:lnTo>
                    <a:pt x="267" y="13"/>
                  </a:lnTo>
                  <a:lnTo>
                    <a:pt x="250" y="17"/>
                  </a:lnTo>
                  <a:lnTo>
                    <a:pt x="233" y="21"/>
                  </a:lnTo>
                  <a:lnTo>
                    <a:pt x="213" y="24"/>
                  </a:lnTo>
                  <a:lnTo>
                    <a:pt x="193" y="26"/>
                  </a:lnTo>
                  <a:lnTo>
                    <a:pt x="172" y="28"/>
                  </a:lnTo>
                  <a:lnTo>
                    <a:pt x="150" y="28"/>
                  </a:lnTo>
                  <a:lnTo>
                    <a:pt x="150" y="28"/>
                  </a:lnTo>
                  <a:lnTo>
                    <a:pt x="129" y="28"/>
                  </a:lnTo>
                  <a:lnTo>
                    <a:pt x="108" y="26"/>
                  </a:lnTo>
                  <a:lnTo>
                    <a:pt x="87" y="24"/>
                  </a:lnTo>
                  <a:lnTo>
                    <a:pt x="68" y="21"/>
                  </a:lnTo>
                  <a:lnTo>
                    <a:pt x="51" y="17"/>
                  </a:lnTo>
                  <a:lnTo>
                    <a:pt x="34" y="13"/>
                  </a:lnTo>
                  <a:lnTo>
                    <a:pt x="19" y="7"/>
                  </a:lnTo>
                  <a:lnTo>
                    <a:pt x="4" y="2"/>
                  </a:lnTo>
                  <a:lnTo>
                    <a:pt x="4" y="2"/>
                  </a:lnTo>
                  <a:lnTo>
                    <a:pt x="2" y="0"/>
                  </a:lnTo>
                  <a:lnTo>
                    <a:pt x="1" y="2"/>
                  </a:lnTo>
                  <a:lnTo>
                    <a:pt x="0" y="3"/>
                  </a:lnTo>
                  <a:lnTo>
                    <a:pt x="0" y="5"/>
                  </a:lnTo>
                  <a:close/>
                </a:path>
              </a:pathLst>
            </a:custGeom>
            <a:solidFill>
              <a:srgbClr val="90909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7" name="Freeform 209"/>
            <p:cNvSpPr>
              <a:spLocks/>
            </p:cNvSpPr>
            <p:nvPr/>
          </p:nvSpPr>
          <p:spPr bwMode="auto">
            <a:xfrm>
              <a:off x="6678653" y="5993305"/>
              <a:ext cx="1095825" cy="291248"/>
            </a:xfrm>
            <a:custGeom>
              <a:avLst/>
              <a:gdLst>
                <a:gd name="T0" fmla="*/ 0 w 301"/>
                <a:gd name="T1" fmla="*/ 5 h 80"/>
                <a:gd name="T2" fmla="*/ 0 w 301"/>
                <a:gd name="T3" fmla="*/ 37 h 80"/>
                <a:gd name="T4" fmla="*/ 0 w 301"/>
                <a:gd name="T5" fmla="*/ 37 h 80"/>
                <a:gd name="T6" fmla="*/ 0 w 301"/>
                <a:gd name="T7" fmla="*/ 40 h 80"/>
                <a:gd name="T8" fmla="*/ 2 w 301"/>
                <a:gd name="T9" fmla="*/ 42 h 80"/>
                <a:gd name="T10" fmla="*/ 6 w 301"/>
                <a:gd name="T11" fmla="*/ 46 h 80"/>
                <a:gd name="T12" fmla="*/ 10 w 301"/>
                <a:gd name="T13" fmla="*/ 50 h 80"/>
                <a:gd name="T14" fmla="*/ 22 w 301"/>
                <a:gd name="T15" fmla="*/ 57 h 80"/>
                <a:gd name="T16" fmla="*/ 39 w 301"/>
                <a:gd name="T17" fmla="*/ 64 h 80"/>
                <a:gd name="T18" fmla="*/ 60 w 301"/>
                <a:gd name="T19" fmla="*/ 70 h 80"/>
                <a:gd name="T20" fmla="*/ 86 w 301"/>
                <a:gd name="T21" fmla="*/ 76 h 80"/>
                <a:gd name="T22" fmla="*/ 116 w 301"/>
                <a:gd name="T23" fmla="*/ 79 h 80"/>
                <a:gd name="T24" fmla="*/ 132 w 301"/>
                <a:gd name="T25" fmla="*/ 80 h 80"/>
                <a:gd name="T26" fmla="*/ 150 w 301"/>
                <a:gd name="T27" fmla="*/ 80 h 80"/>
                <a:gd name="T28" fmla="*/ 150 w 301"/>
                <a:gd name="T29" fmla="*/ 80 h 80"/>
                <a:gd name="T30" fmla="*/ 168 w 301"/>
                <a:gd name="T31" fmla="*/ 80 h 80"/>
                <a:gd name="T32" fmla="*/ 184 w 301"/>
                <a:gd name="T33" fmla="*/ 79 h 80"/>
                <a:gd name="T34" fmla="*/ 215 w 301"/>
                <a:gd name="T35" fmla="*/ 76 h 80"/>
                <a:gd name="T36" fmla="*/ 240 w 301"/>
                <a:gd name="T37" fmla="*/ 70 h 80"/>
                <a:gd name="T38" fmla="*/ 262 w 301"/>
                <a:gd name="T39" fmla="*/ 64 h 80"/>
                <a:gd name="T40" fmla="*/ 279 w 301"/>
                <a:gd name="T41" fmla="*/ 57 h 80"/>
                <a:gd name="T42" fmla="*/ 291 w 301"/>
                <a:gd name="T43" fmla="*/ 50 h 80"/>
                <a:gd name="T44" fmla="*/ 295 w 301"/>
                <a:gd name="T45" fmla="*/ 46 h 80"/>
                <a:gd name="T46" fmla="*/ 298 w 301"/>
                <a:gd name="T47" fmla="*/ 42 h 80"/>
                <a:gd name="T48" fmla="*/ 300 w 301"/>
                <a:gd name="T49" fmla="*/ 40 h 80"/>
                <a:gd name="T50" fmla="*/ 301 w 301"/>
                <a:gd name="T51" fmla="*/ 37 h 80"/>
                <a:gd name="T52" fmla="*/ 301 w 301"/>
                <a:gd name="T53" fmla="*/ 4 h 80"/>
                <a:gd name="T54" fmla="*/ 301 w 301"/>
                <a:gd name="T55" fmla="*/ 4 h 80"/>
                <a:gd name="T56" fmla="*/ 300 w 301"/>
                <a:gd name="T57" fmla="*/ 2 h 80"/>
                <a:gd name="T58" fmla="*/ 300 w 301"/>
                <a:gd name="T59" fmla="*/ 0 h 80"/>
                <a:gd name="T60" fmla="*/ 297 w 301"/>
                <a:gd name="T61" fmla="*/ 2 h 80"/>
                <a:gd name="T62" fmla="*/ 297 w 301"/>
                <a:gd name="T63" fmla="*/ 2 h 80"/>
                <a:gd name="T64" fmla="*/ 282 w 301"/>
                <a:gd name="T65" fmla="*/ 7 h 80"/>
                <a:gd name="T66" fmla="*/ 267 w 301"/>
                <a:gd name="T67" fmla="*/ 13 h 80"/>
                <a:gd name="T68" fmla="*/ 250 w 301"/>
                <a:gd name="T69" fmla="*/ 17 h 80"/>
                <a:gd name="T70" fmla="*/ 233 w 301"/>
                <a:gd name="T71" fmla="*/ 21 h 80"/>
                <a:gd name="T72" fmla="*/ 213 w 301"/>
                <a:gd name="T73" fmla="*/ 24 h 80"/>
                <a:gd name="T74" fmla="*/ 193 w 301"/>
                <a:gd name="T75" fmla="*/ 26 h 80"/>
                <a:gd name="T76" fmla="*/ 172 w 301"/>
                <a:gd name="T77" fmla="*/ 28 h 80"/>
                <a:gd name="T78" fmla="*/ 150 w 301"/>
                <a:gd name="T79" fmla="*/ 28 h 80"/>
                <a:gd name="T80" fmla="*/ 150 w 301"/>
                <a:gd name="T81" fmla="*/ 28 h 80"/>
                <a:gd name="T82" fmla="*/ 129 w 301"/>
                <a:gd name="T83" fmla="*/ 28 h 80"/>
                <a:gd name="T84" fmla="*/ 108 w 301"/>
                <a:gd name="T85" fmla="*/ 26 h 80"/>
                <a:gd name="T86" fmla="*/ 87 w 301"/>
                <a:gd name="T87" fmla="*/ 24 h 80"/>
                <a:gd name="T88" fmla="*/ 68 w 301"/>
                <a:gd name="T89" fmla="*/ 21 h 80"/>
                <a:gd name="T90" fmla="*/ 51 w 301"/>
                <a:gd name="T91" fmla="*/ 17 h 80"/>
                <a:gd name="T92" fmla="*/ 34 w 301"/>
                <a:gd name="T93" fmla="*/ 13 h 80"/>
                <a:gd name="T94" fmla="*/ 19 w 301"/>
                <a:gd name="T95" fmla="*/ 7 h 80"/>
                <a:gd name="T96" fmla="*/ 4 w 301"/>
                <a:gd name="T97" fmla="*/ 2 h 80"/>
                <a:gd name="T98" fmla="*/ 4 w 301"/>
                <a:gd name="T99" fmla="*/ 2 h 80"/>
                <a:gd name="T100" fmla="*/ 2 w 301"/>
                <a:gd name="T101" fmla="*/ 0 h 80"/>
                <a:gd name="T102" fmla="*/ 1 w 301"/>
                <a:gd name="T103" fmla="*/ 2 h 80"/>
                <a:gd name="T104" fmla="*/ 0 w 301"/>
                <a:gd name="T105" fmla="*/ 3 h 80"/>
                <a:gd name="T106" fmla="*/ 0 w 301"/>
                <a:gd name="T107" fmla="*/ 5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01" h="80">
                  <a:moveTo>
                    <a:pt x="0" y="5"/>
                  </a:moveTo>
                  <a:lnTo>
                    <a:pt x="0" y="37"/>
                  </a:lnTo>
                  <a:lnTo>
                    <a:pt x="0" y="37"/>
                  </a:lnTo>
                  <a:lnTo>
                    <a:pt x="0" y="40"/>
                  </a:lnTo>
                  <a:lnTo>
                    <a:pt x="2" y="42"/>
                  </a:lnTo>
                  <a:lnTo>
                    <a:pt x="6" y="46"/>
                  </a:lnTo>
                  <a:lnTo>
                    <a:pt x="10" y="50"/>
                  </a:lnTo>
                  <a:lnTo>
                    <a:pt x="22" y="57"/>
                  </a:lnTo>
                  <a:lnTo>
                    <a:pt x="39" y="64"/>
                  </a:lnTo>
                  <a:lnTo>
                    <a:pt x="60" y="70"/>
                  </a:lnTo>
                  <a:lnTo>
                    <a:pt x="86" y="76"/>
                  </a:lnTo>
                  <a:lnTo>
                    <a:pt x="116" y="79"/>
                  </a:lnTo>
                  <a:lnTo>
                    <a:pt x="132" y="80"/>
                  </a:lnTo>
                  <a:lnTo>
                    <a:pt x="150" y="80"/>
                  </a:lnTo>
                  <a:lnTo>
                    <a:pt x="150" y="80"/>
                  </a:lnTo>
                  <a:lnTo>
                    <a:pt x="168" y="80"/>
                  </a:lnTo>
                  <a:lnTo>
                    <a:pt x="184" y="79"/>
                  </a:lnTo>
                  <a:lnTo>
                    <a:pt x="215" y="76"/>
                  </a:lnTo>
                  <a:lnTo>
                    <a:pt x="240" y="70"/>
                  </a:lnTo>
                  <a:lnTo>
                    <a:pt x="262" y="64"/>
                  </a:lnTo>
                  <a:lnTo>
                    <a:pt x="279" y="57"/>
                  </a:lnTo>
                  <a:lnTo>
                    <a:pt x="291" y="50"/>
                  </a:lnTo>
                  <a:lnTo>
                    <a:pt x="295" y="46"/>
                  </a:lnTo>
                  <a:lnTo>
                    <a:pt x="298" y="42"/>
                  </a:lnTo>
                  <a:lnTo>
                    <a:pt x="300" y="40"/>
                  </a:lnTo>
                  <a:lnTo>
                    <a:pt x="301" y="37"/>
                  </a:lnTo>
                  <a:lnTo>
                    <a:pt x="301" y="4"/>
                  </a:lnTo>
                  <a:lnTo>
                    <a:pt x="301" y="4"/>
                  </a:lnTo>
                  <a:lnTo>
                    <a:pt x="300" y="2"/>
                  </a:lnTo>
                  <a:lnTo>
                    <a:pt x="300" y="0"/>
                  </a:lnTo>
                  <a:lnTo>
                    <a:pt x="297" y="2"/>
                  </a:lnTo>
                  <a:lnTo>
                    <a:pt x="297" y="2"/>
                  </a:lnTo>
                  <a:lnTo>
                    <a:pt x="282" y="7"/>
                  </a:lnTo>
                  <a:lnTo>
                    <a:pt x="267" y="13"/>
                  </a:lnTo>
                  <a:lnTo>
                    <a:pt x="250" y="17"/>
                  </a:lnTo>
                  <a:lnTo>
                    <a:pt x="233" y="21"/>
                  </a:lnTo>
                  <a:lnTo>
                    <a:pt x="213" y="24"/>
                  </a:lnTo>
                  <a:lnTo>
                    <a:pt x="193" y="26"/>
                  </a:lnTo>
                  <a:lnTo>
                    <a:pt x="172" y="28"/>
                  </a:lnTo>
                  <a:lnTo>
                    <a:pt x="150" y="28"/>
                  </a:lnTo>
                  <a:lnTo>
                    <a:pt x="150" y="28"/>
                  </a:lnTo>
                  <a:lnTo>
                    <a:pt x="129" y="28"/>
                  </a:lnTo>
                  <a:lnTo>
                    <a:pt x="108" y="26"/>
                  </a:lnTo>
                  <a:lnTo>
                    <a:pt x="87" y="24"/>
                  </a:lnTo>
                  <a:lnTo>
                    <a:pt x="68" y="21"/>
                  </a:lnTo>
                  <a:lnTo>
                    <a:pt x="51" y="17"/>
                  </a:lnTo>
                  <a:lnTo>
                    <a:pt x="34" y="13"/>
                  </a:lnTo>
                  <a:lnTo>
                    <a:pt x="19" y="7"/>
                  </a:lnTo>
                  <a:lnTo>
                    <a:pt x="4" y="2"/>
                  </a:lnTo>
                  <a:lnTo>
                    <a:pt x="4" y="2"/>
                  </a:lnTo>
                  <a:lnTo>
                    <a:pt x="2" y="0"/>
                  </a:lnTo>
                  <a:lnTo>
                    <a:pt x="1" y="2"/>
                  </a:lnTo>
                  <a:lnTo>
                    <a:pt x="0" y="3"/>
                  </a:lnTo>
                  <a:lnTo>
                    <a:pt x="0" y="5"/>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8" name="Freeform 210"/>
            <p:cNvSpPr>
              <a:spLocks/>
            </p:cNvSpPr>
            <p:nvPr/>
          </p:nvSpPr>
          <p:spPr bwMode="auto">
            <a:xfrm>
              <a:off x="6678653" y="5210575"/>
              <a:ext cx="1095825" cy="469638"/>
            </a:xfrm>
            <a:custGeom>
              <a:avLst/>
              <a:gdLst>
                <a:gd name="T0" fmla="*/ 0 w 301"/>
                <a:gd name="T1" fmla="*/ 44 h 129"/>
                <a:gd name="T2" fmla="*/ 0 w 301"/>
                <a:gd name="T3" fmla="*/ 86 h 129"/>
                <a:gd name="T4" fmla="*/ 0 w 301"/>
                <a:gd name="T5" fmla="*/ 86 h 129"/>
                <a:gd name="T6" fmla="*/ 0 w 301"/>
                <a:gd name="T7" fmla="*/ 90 h 129"/>
                <a:gd name="T8" fmla="*/ 2 w 301"/>
                <a:gd name="T9" fmla="*/ 93 h 129"/>
                <a:gd name="T10" fmla="*/ 6 w 301"/>
                <a:gd name="T11" fmla="*/ 96 h 129"/>
                <a:gd name="T12" fmla="*/ 10 w 301"/>
                <a:gd name="T13" fmla="*/ 99 h 129"/>
                <a:gd name="T14" fmla="*/ 22 w 301"/>
                <a:gd name="T15" fmla="*/ 106 h 129"/>
                <a:gd name="T16" fmla="*/ 39 w 301"/>
                <a:gd name="T17" fmla="*/ 114 h 129"/>
                <a:gd name="T18" fmla="*/ 60 w 301"/>
                <a:gd name="T19" fmla="*/ 119 h 129"/>
                <a:gd name="T20" fmla="*/ 86 w 301"/>
                <a:gd name="T21" fmla="*/ 125 h 129"/>
                <a:gd name="T22" fmla="*/ 116 w 301"/>
                <a:gd name="T23" fmla="*/ 128 h 129"/>
                <a:gd name="T24" fmla="*/ 132 w 301"/>
                <a:gd name="T25" fmla="*/ 129 h 129"/>
                <a:gd name="T26" fmla="*/ 150 w 301"/>
                <a:gd name="T27" fmla="*/ 129 h 129"/>
                <a:gd name="T28" fmla="*/ 150 w 301"/>
                <a:gd name="T29" fmla="*/ 129 h 129"/>
                <a:gd name="T30" fmla="*/ 168 w 301"/>
                <a:gd name="T31" fmla="*/ 129 h 129"/>
                <a:gd name="T32" fmla="*/ 184 w 301"/>
                <a:gd name="T33" fmla="*/ 128 h 129"/>
                <a:gd name="T34" fmla="*/ 215 w 301"/>
                <a:gd name="T35" fmla="*/ 125 h 129"/>
                <a:gd name="T36" fmla="*/ 240 w 301"/>
                <a:gd name="T37" fmla="*/ 119 h 129"/>
                <a:gd name="T38" fmla="*/ 262 w 301"/>
                <a:gd name="T39" fmla="*/ 114 h 129"/>
                <a:gd name="T40" fmla="*/ 279 w 301"/>
                <a:gd name="T41" fmla="*/ 106 h 129"/>
                <a:gd name="T42" fmla="*/ 291 w 301"/>
                <a:gd name="T43" fmla="*/ 99 h 129"/>
                <a:gd name="T44" fmla="*/ 295 w 301"/>
                <a:gd name="T45" fmla="*/ 96 h 129"/>
                <a:gd name="T46" fmla="*/ 298 w 301"/>
                <a:gd name="T47" fmla="*/ 93 h 129"/>
                <a:gd name="T48" fmla="*/ 300 w 301"/>
                <a:gd name="T49" fmla="*/ 90 h 129"/>
                <a:gd name="T50" fmla="*/ 301 w 301"/>
                <a:gd name="T51" fmla="*/ 86 h 129"/>
                <a:gd name="T52" fmla="*/ 301 w 301"/>
                <a:gd name="T53" fmla="*/ 43 h 129"/>
                <a:gd name="T54" fmla="*/ 301 w 301"/>
                <a:gd name="T55" fmla="*/ 43 h 129"/>
                <a:gd name="T56" fmla="*/ 300 w 301"/>
                <a:gd name="T57" fmla="*/ 40 h 129"/>
                <a:gd name="T58" fmla="*/ 298 w 301"/>
                <a:gd name="T59" fmla="*/ 36 h 129"/>
                <a:gd name="T60" fmla="*/ 294 w 301"/>
                <a:gd name="T61" fmla="*/ 33 h 129"/>
                <a:gd name="T62" fmla="*/ 290 w 301"/>
                <a:gd name="T63" fmla="*/ 30 h 129"/>
                <a:gd name="T64" fmla="*/ 277 w 301"/>
                <a:gd name="T65" fmla="*/ 23 h 129"/>
                <a:gd name="T66" fmla="*/ 260 w 301"/>
                <a:gd name="T67" fmla="*/ 17 h 129"/>
                <a:gd name="T68" fmla="*/ 239 w 301"/>
                <a:gd name="T69" fmla="*/ 10 h 129"/>
                <a:gd name="T70" fmla="*/ 214 w 301"/>
                <a:gd name="T71" fmla="*/ 4 h 129"/>
                <a:gd name="T72" fmla="*/ 184 w 301"/>
                <a:gd name="T73" fmla="*/ 1 h 129"/>
                <a:gd name="T74" fmla="*/ 150 w 301"/>
                <a:gd name="T75" fmla="*/ 0 h 129"/>
                <a:gd name="T76" fmla="*/ 150 w 301"/>
                <a:gd name="T77" fmla="*/ 0 h 129"/>
                <a:gd name="T78" fmla="*/ 132 w 301"/>
                <a:gd name="T79" fmla="*/ 1 h 129"/>
                <a:gd name="T80" fmla="*/ 116 w 301"/>
                <a:gd name="T81" fmla="*/ 2 h 129"/>
                <a:gd name="T82" fmla="*/ 86 w 301"/>
                <a:gd name="T83" fmla="*/ 6 h 129"/>
                <a:gd name="T84" fmla="*/ 60 w 301"/>
                <a:gd name="T85" fmla="*/ 10 h 129"/>
                <a:gd name="T86" fmla="*/ 39 w 301"/>
                <a:gd name="T87" fmla="*/ 17 h 129"/>
                <a:gd name="T88" fmla="*/ 22 w 301"/>
                <a:gd name="T89" fmla="*/ 23 h 129"/>
                <a:gd name="T90" fmla="*/ 10 w 301"/>
                <a:gd name="T91" fmla="*/ 31 h 129"/>
                <a:gd name="T92" fmla="*/ 6 w 301"/>
                <a:gd name="T93" fmla="*/ 34 h 129"/>
                <a:gd name="T94" fmla="*/ 2 w 301"/>
                <a:gd name="T95" fmla="*/ 38 h 129"/>
                <a:gd name="T96" fmla="*/ 0 w 301"/>
                <a:gd name="T97" fmla="*/ 41 h 129"/>
                <a:gd name="T98" fmla="*/ 0 w 301"/>
                <a:gd name="T99" fmla="*/ 44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301" h="129">
                  <a:moveTo>
                    <a:pt x="0" y="44"/>
                  </a:moveTo>
                  <a:lnTo>
                    <a:pt x="0" y="86"/>
                  </a:lnTo>
                  <a:lnTo>
                    <a:pt x="0" y="86"/>
                  </a:lnTo>
                  <a:lnTo>
                    <a:pt x="0" y="90"/>
                  </a:lnTo>
                  <a:lnTo>
                    <a:pt x="2" y="93"/>
                  </a:lnTo>
                  <a:lnTo>
                    <a:pt x="6" y="96"/>
                  </a:lnTo>
                  <a:lnTo>
                    <a:pt x="10" y="99"/>
                  </a:lnTo>
                  <a:lnTo>
                    <a:pt x="22" y="106"/>
                  </a:lnTo>
                  <a:lnTo>
                    <a:pt x="39" y="114"/>
                  </a:lnTo>
                  <a:lnTo>
                    <a:pt x="60" y="119"/>
                  </a:lnTo>
                  <a:lnTo>
                    <a:pt x="86" y="125"/>
                  </a:lnTo>
                  <a:lnTo>
                    <a:pt x="116" y="128"/>
                  </a:lnTo>
                  <a:lnTo>
                    <a:pt x="132" y="129"/>
                  </a:lnTo>
                  <a:lnTo>
                    <a:pt x="150" y="129"/>
                  </a:lnTo>
                  <a:lnTo>
                    <a:pt x="150" y="129"/>
                  </a:lnTo>
                  <a:lnTo>
                    <a:pt x="168" y="129"/>
                  </a:lnTo>
                  <a:lnTo>
                    <a:pt x="184" y="128"/>
                  </a:lnTo>
                  <a:lnTo>
                    <a:pt x="215" y="125"/>
                  </a:lnTo>
                  <a:lnTo>
                    <a:pt x="240" y="119"/>
                  </a:lnTo>
                  <a:lnTo>
                    <a:pt x="262" y="114"/>
                  </a:lnTo>
                  <a:lnTo>
                    <a:pt x="279" y="106"/>
                  </a:lnTo>
                  <a:lnTo>
                    <a:pt x="291" y="99"/>
                  </a:lnTo>
                  <a:lnTo>
                    <a:pt x="295" y="96"/>
                  </a:lnTo>
                  <a:lnTo>
                    <a:pt x="298" y="93"/>
                  </a:lnTo>
                  <a:lnTo>
                    <a:pt x="300" y="90"/>
                  </a:lnTo>
                  <a:lnTo>
                    <a:pt x="301" y="86"/>
                  </a:lnTo>
                  <a:lnTo>
                    <a:pt x="301" y="43"/>
                  </a:lnTo>
                  <a:lnTo>
                    <a:pt x="301" y="43"/>
                  </a:lnTo>
                  <a:lnTo>
                    <a:pt x="300" y="40"/>
                  </a:lnTo>
                  <a:lnTo>
                    <a:pt x="298" y="36"/>
                  </a:lnTo>
                  <a:lnTo>
                    <a:pt x="294" y="33"/>
                  </a:lnTo>
                  <a:lnTo>
                    <a:pt x="290" y="30"/>
                  </a:lnTo>
                  <a:lnTo>
                    <a:pt x="277" y="23"/>
                  </a:lnTo>
                  <a:lnTo>
                    <a:pt x="260" y="17"/>
                  </a:lnTo>
                  <a:lnTo>
                    <a:pt x="239" y="10"/>
                  </a:lnTo>
                  <a:lnTo>
                    <a:pt x="214" y="4"/>
                  </a:lnTo>
                  <a:lnTo>
                    <a:pt x="184" y="1"/>
                  </a:lnTo>
                  <a:lnTo>
                    <a:pt x="150" y="0"/>
                  </a:lnTo>
                  <a:lnTo>
                    <a:pt x="150" y="0"/>
                  </a:lnTo>
                  <a:lnTo>
                    <a:pt x="132" y="1"/>
                  </a:lnTo>
                  <a:lnTo>
                    <a:pt x="116" y="2"/>
                  </a:lnTo>
                  <a:lnTo>
                    <a:pt x="86" y="6"/>
                  </a:lnTo>
                  <a:lnTo>
                    <a:pt x="60" y="10"/>
                  </a:lnTo>
                  <a:lnTo>
                    <a:pt x="39" y="17"/>
                  </a:lnTo>
                  <a:lnTo>
                    <a:pt x="22" y="23"/>
                  </a:lnTo>
                  <a:lnTo>
                    <a:pt x="10" y="31"/>
                  </a:lnTo>
                  <a:lnTo>
                    <a:pt x="6" y="34"/>
                  </a:lnTo>
                  <a:lnTo>
                    <a:pt x="2" y="38"/>
                  </a:lnTo>
                  <a:lnTo>
                    <a:pt x="0" y="41"/>
                  </a:lnTo>
                  <a:lnTo>
                    <a:pt x="0" y="44"/>
                  </a:lnTo>
                  <a:close/>
                </a:path>
              </a:pathLst>
            </a:custGeom>
            <a:solidFill>
              <a:srgbClr val="90909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9" name="Freeform 211"/>
            <p:cNvSpPr>
              <a:spLocks/>
            </p:cNvSpPr>
            <p:nvPr/>
          </p:nvSpPr>
          <p:spPr bwMode="auto">
            <a:xfrm>
              <a:off x="6678653" y="5210575"/>
              <a:ext cx="1095825" cy="469638"/>
            </a:xfrm>
            <a:custGeom>
              <a:avLst/>
              <a:gdLst>
                <a:gd name="T0" fmla="*/ 0 w 301"/>
                <a:gd name="T1" fmla="*/ 44 h 129"/>
                <a:gd name="T2" fmla="*/ 0 w 301"/>
                <a:gd name="T3" fmla="*/ 86 h 129"/>
                <a:gd name="T4" fmla="*/ 0 w 301"/>
                <a:gd name="T5" fmla="*/ 86 h 129"/>
                <a:gd name="T6" fmla="*/ 0 w 301"/>
                <a:gd name="T7" fmla="*/ 90 h 129"/>
                <a:gd name="T8" fmla="*/ 2 w 301"/>
                <a:gd name="T9" fmla="*/ 93 h 129"/>
                <a:gd name="T10" fmla="*/ 6 w 301"/>
                <a:gd name="T11" fmla="*/ 96 h 129"/>
                <a:gd name="T12" fmla="*/ 10 w 301"/>
                <a:gd name="T13" fmla="*/ 99 h 129"/>
                <a:gd name="T14" fmla="*/ 22 w 301"/>
                <a:gd name="T15" fmla="*/ 106 h 129"/>
                <a:gd name="T16" fmla="*/ 39 w 301"/>
                <a:gd name="T17" fmla="*/ 114 h 129"/>
                <a:gd name="T18" fmla="*/ 60 w 301"/>
                <a:gd name="T19" fmla="*/ 119 h 129"/>
                <a:gd name="T20" fmla="*/ 86 w 301"/>
                <a:gd name="T21" fmla="*/ 125 h 129"/>
                <a:gd name="T22" fmla="*/ 116 w 301"/>
                <a:gd name="T23" fmla="*/ 128 h 129"/>
                <a:gd name="T24" fmla="*/ 132 w 301"/>
                <a:gd name="T25" fmla="*/ 129 h 129"/>
                <a:gd name="T26" fmla="*/ 150 w 301"/>
                <a:gd name="T27" fmla="*/ 129 h 129"/>
                <a:gd name="T28" fmla="*/ 150 w 301"/>
                <a:gd name="T29" fmla="*/ 129 h 129"/>
                <a:gd name="T30" fmla="*/ 168 w 301"/>
                <a:gd name="T31" fmla="*/ 129 h 129"/>
                <a:gd name="T32" fmla="*/ 184 w 301"/>
                <a:gd name="T33" fmla="*/ 128 h 129"/>
                <a:gd name="T34" fmla="*/ 215 w 301"/>
                <a:gd name="T35" fmla="*/ 125 h 129"/>
                <a:gd name="T36" fmla="*/ 240 w 301"/>
                <a:gd name="T37" fmla="*/ 119 h 129"/>
                <a:gd name="T38" fmla="*/ 262 w 301"/>
                <a:gd name="T39" fmla="*/ 114 h 129"/>
                <a:gd name="T40" fmla="*/ 279 w 301"/>
                <a:gd name="T41" fmla="*/ 106 h 129"/>
                <a:gd name="T42" fmla="*/ 291 w 301"/>
                <a:gd name="T43" fmla="*/ 99 h 129"/>
                <a:gd name="T44" fmla="*/ 295 w 301"/>
                <a:gd name="T45" fmla="*/ 96 h 129"/>
                <a:gd name="T46" fmla="*/ 298 w 301"/>
                <a:gd name="T47" fmla="*/ 93 h 129"/>
                <a:gd name="T48" fmla="*/ 300 w 301"/>
                <a:gd name="T49" fmla="*/ 90 h 129"/>
                <a:gd name="T50" fmla="*/ 301 w 301"/>
                <a:gd name="T51" fmla="*/ 86 h 129"/>
                <a:gd name="T52" fmla="*/ 301 w 301"/>
                <a:gd name="T53" fmla="*/ 43 h 129"/>
                <a:gd name="T54" fmla="*/ 301 w 301"/>
                <a:gd name="T55" fmla="*/ 43 h 129"/>
                <a:gd name="T56" fmla="*/ 300 w 301"/>
                <a:gd name="T57" fmla="*/ 40 h 129"/>
                <a:gd name="T58" fmla="*/ 298 w 301"/>
                <a:gd name="T59" fmla="*/ 36 h 129"/>
                <a:gd name="T60" fmla="*/ 294 w 301"/>
                <a:gd name="T61" fmla="*/ 33 h 129"/>
                <a:gd name="T62" fmla="*/ 290 w 301"/>
                <a:gd name="T63" fmla="*/ 30 h 129"/>
                <a:gd name="T64" fmla="*/ 277 w 301"/>
                <a:gd name="T65" fmla="*/ 23 h 129"/>
                <a:gd name="T66" fmla="*/ 260 w 301"/>
                <a:gd name="T67" fmla="*/ 17 h 129"/>
                <a:gd name="T68" fmla="*/ 239 w 301"/>
                <a:gd name="T69" fmla="*/ 10 h 129"/>
                <a:gd name="T70" fmla="*/ 214 w 301"/>
                <a:gd name="T71" fmla="*/ 4 h 129"/>
                <a:gd name="T72" fmla="*/ 184 w 301"/>
                <a:gd name="T73" fmla="*/ 1 h 129"/>
                <a:gd name="T74" fmla="*/ 150 w 301"/>
                <a:gd name="T75" fmla="*/ 0 h 129"/>
                <a:gd name="T76" fmla="*/ 150 w 301"/>
                <a:gd name="T77" fmla="*/ 0 h 129"/>
                <a:gd name="T78" fmla="*/ 132 w 301"/>
                <a:gd name="T79" fmla="*/ 1 h 129"/>
                <a:gd name="T80" fmla="*/ 116 w 301"/>
                <a:gd name="T81" fmla="*/ 2 h 129"/>
                <a:gd name="T82" fmla="*/ 86 w 301"/>
                <a:gd name="T83" fmla="*/ 6 h 129"/>
                <a:gd name="T84" fmla="*/ 60 w 301"/>
                <a:gd name="T85" fmla="*/ 10 h 129"/>
                <a:gd name="T86" fmla="*/ 39 w 301"/>
                <a:gd name="T87" fmla="*/ 17 h 129"/>
                <a:gd name="T88" fmla="*/ 22 w 301"/>
                <a:gd name="T89" fmla="*/ 23 h 129"/>
                <a:gd name="T90" fmla="*/ 10 w 301"/>
                <a:gd name="T91" fmla="*/ 31 h 129"/>
                <a:gd name="T92" fmla="*/ 6 w 301"/>
                <a:gd name="T93" fmla="*/ 34 h 129"/>
                <a:gd name="T94" fmla="*/ 2 w 301"/>
                <a:gd name="T95" fmla="*/ 38 h 129"/>
                <a:gd name="T96" fmla="*/ 0 w 301"/>
                <a:gd name="T97" fmla="*/ 41 h 129"/>
                <a:gd name="T98" fmla="*/ 0 w 301"/>
                <a:gd name="T99" fmla="*/ 44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301" h="129">
                  <a:moveTo>
                    <a:pt x="0" y="44"/>
                  </a:moveTo>
                  <a:lnTo>
                    <a:pt x="0" y="86"/>
                  </a:lnTo>
                  <a:lnTo>
                    <a:pt x="0" y="86"/>
                  </a:lnTo>
                  <a:lnTo>
                    <a:pt x="0" y="90"/>
                  </a:lnTo>
                  <a:lnTo>
                    <a:pt x="2" y="93"/>
                  </a:lnTo>
                  <a:lnTo>
                    <a:pt x="6" y="96"/>
                  </a:lnTo>
                  <a:lnTo>
                    <a:pt x="10" y="99"/>
                  </a:lnTo>
                  <a:lnTo>
                    <a:pt x="22" y="106"/>
                  </a:lnTo>
                  <a:lnTo>
                    <a:pt x="39" y="114"/>
                  </a:lnTo>
                  <a:lnTo>
                    <a:pt x="60" y="119"/>
                  </a:lnTo>
                  <a:lnTo>
                    <a:pt x="86" y="125"/>
                  </a:lnTo>
                  <a:lnTo>
                    <a:pt x="116" y="128"/>
                  </a:lnTo>
                  <a:lnTo>
                    <a:pt x="132" y="129"/>
                  </a:lnTo>
                  <a:lnTo>
                    <a:pt x="150" y="129"/>
                  </a:lnTo>
                  <a:lnTo>
                    <a:pt x="150" y="129"/>
                  </a:lnTo>
                  <a:lnTo>
                    <a:pt x="168" y="129"/>
                  </a:lnTo>
                  <a:lnTo>
                    <a:pt x="184" y="128"/>
                  </a:lnTo>
                  <a:lnTo>
                    <a:pt x="215" y="125"/>
                  </a:lnTo>
                  <a:lnTo>
                    <a:pt x="240" y="119"/>
                  </a:lnTo>
                  <a:lnTo>
                    <a:pt x="262" y="114"/>
                  </a:lnTo>
                  <a:lnTo>
                    <a:pt x="279" y="106"/>
                  </a:lnTo>
                  <a:lnTo>
                    <a:pt x="291" y="99"/>
                  </a:lnTo>
                  <a:lnTo>
                    <a:pt x="295" y="96"/>
                  </a:lnTo>
                  <a:lnTo>
                    <a:pt x="298" y="93"/>
                  </a:lnTo>
                  <a:lnTo>
                    <a:pt x="300" y="90"/>
                  </a:lnTo>
                  <a:lnTo>
                    <a:pt x="301" y="86"/>
                  </a:lnTo>
                  <a:lnTo>
                    <a:pt x="301" y="43"/>
                  </a:lnTo>
                  <a:lnTo>
                    <a:pt x="301" y="43"/>
                  </a:lnTo>
                  <a:lnTo>
                    <a:pt x="300" y="40"/>
                  </a:lnTo>
                  <a:lnTo>
                    <a:pt x="298" y="36"/>
                  </a:lnTo>
                  <a:lnTo>
                    <a:pt x="294" y="33"/>
                  </a:lnTo>
                  <a:lnTo>
                    <a:pt x="290" y="30"/>
                  </a:lnTo>
                  <a:lnTo>
                    <a:pt x="277" y="23"/>
                  </a:lnTo>
                  <a:lnTo>
                    <a:pt x="260" y="17"/>
                  </a:lnTo>
                  <a:lnTo>
                    <a:pt x="239" y="10"/>
                  </a:lnTo>
                  <a:lnTo>
                    <a:pt x="214" y="4"/>
                  </a:lnTo>
                  <a:lnTo>
                    <a:pt x="184" y="1"/>
                  </a:lnTo>
                  <a:lnTo>
                    <a:pt x="150" y="0"/>
                  </a:lnTo>
                  <a:lnTo>
                    <a:pt x="150" y="0"/>
                  </a:lnTo>
                  <a:lnTo>
                    <a:pt x="132" y="1"/>
                  </a:lnTo>
                  <a:lnTo>
                    <a:pt x="116" y="2"/>
                  </a:lnTo>
                  <a:lnTo>
                    <a:pt x="86" y="6"/>
                  </a:lnTo>
                  <a:lnTo>
                    <a:pt x="60" y="10"/>
                  </a:lnTo>
                  <a:lnTo>
                    <a:pt x="39" y="17"/>
                  </a:lnTo>
                  <a:lnTo>
                    <a:pt x="22" y="23"/>
                  </a:lnTo>
                  <a:lnTo>
                    <a:pt x="10" y="31"/>
                  </a:lnTo>
                  <a:lnTo>
                    <a:pt x="6" y="34"/>
                  </a:lnTo>
                  <a:lnTo>
                    <a:pt x="2" y="38"/>
                  </a:lnTo>
                  <a:lnTo>
                    <a:pt x="0" y="41"/>
                  </a:lnTo>
                  <a:lnTo>
                    <a:pt x="0" y="44"/>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0" name="Freeform 212"/>
            <p:cNvSpPr>
              <a:spLocks/>
            </p:cNvSpPr>
            <p:nvPr/>
          </p:nvSpPr>
          <p:spPr bwMode="auto">
            <a:xfrm>
              <a:off x="6715059" y="5232418"/>
              <a:ext cx="1019373" cy="243921"/>
            </a:xfrm>
            <a:custGeom>
              <a:avLst/>
              <a:gdLst>
                <a:gd name="T0" fmla="*/ 140 w 280"/>
                <a:gd name="T1" fmla="*/ 0 h 67"/>
                <a:gd name="T2" fmla="*/ 140 w 280"/>
                <a:gd name="T3" fmla="*/ 0 h 67"/>
                <a:gd name="T4" fmla="*/ 112 w 280"/>
                <a:gd name="T5" fmla="*/ 1 h 67"/>
                <a:gd name="T6" fmla="*/ 86 w 280"/>
                <a:gd name="T7" fmla="*/ 4 h 67"/>
                <a:gd name="T8" fmla="*/ 62 w 280"/>
                <a:gd name="T9" fmla="*/ 8 h 67"/>
                <a:gd name="T10" fmla="*/ 42 w 280"/>
                <a:gd name="T11" fmla="*/ 14 h 67"/>
                <a:gd name="T12" fmla="*/ 24 w 280"/>
                <a:gd name="T13" fmla="*/ 19 h 67"/>
                <a:gd name="T14" fmla="*/ 11 w 280"/>
                <a:gd name="T15" fmla="*/ 26 h 67"/>
                <a:gd name="T16" fmla="*/ 3 w 280"/>
                <a:gd name="T17" fmla="*/ 30 h 67"/>
                <a:gd name="T18" fmla="*/ 1 w 280"/>
                <a:gd name="T19" fmla="*/ 33 h 67"/>
                <a:gd name="T20" fmla="*/ 0 w 280"/>
                <a:gd name="T21" fmla="*/ 35 h 67"/>
                <a:gd name="T22" fmla="*/ 0 w 280"/>
                <a:gd name="T23" fmla="*/ 35 h 67"/>
                <a:gd name="T24" fmla="*/ 1 w 280"/>
                <a:gd name="T25" fmla="*/ 37 h 67"/>
                <a:gd name="T26" fmla="*/ 3 w 280"/>
                <a:gd name="T27" fmla="*/ 39 h 67"/>
                <a:gd name="T28" fmla="*/ 11 w 280"/>
                <a:gd name="T29" fmla="*/ 45 h 67"/>
                <a:gd name="T30" fmla="*/ 24 w 280"/>
                <a:gd name="T31" fmla="*/ 49 h 67"/>
                <a:gd name="T32" fmla="*/ 42 w 280"/>
                <a:gd name="T33" fmla="*/ 55 h 67"/>
                <a:gd name="T34" fmla="*/ 62 w 280"/>
                <a:gd name="T35" fmla="*/ 59 h 67"/>
                <a:gd name="T36" fmla="*/ 86 w 280"/>
                <a:gd name="T37" fmla="*/ 63 h 67"/>
                <a:gd name="T38" fmla="*/ 112 w 280"/>
                <a:gd name="T39" fmla="*/ 66 h 67"/>
                <a:gd name="T40" fmla="*/ 140 w 280"/>
                <a:gd name="T41" fmla="*/ 67 h 67"/>
                <a:gd name="T42" fmla="*/ 140 w 280"/>
                <a:gd name="T43" fmla="*/ 67 h 67"/>
                <a:gd name="T44" fmla="*/ 169 w 280"/>
                <a:gd name="T45" fmla="*/ 66 h 67"/>
                <a:gd name="T46" fmla="*/ 195 w 280"/>
                <a:gd name="T47" fmla="*/ 63 h 67"/>
                <a:gd name="T48" fmla="*/ 218 w 280"/>
                <a:gd name="T49" fmla="*/ 59 h 67"/>
                <a:gd name="T50" fmla="*/ 239 w 280"/>
                <a:gd name="T51" fmla="*/ 55 h 67"/>
                <a:gd name="T52" fmla="*/ 256 w 280"/>
                <a:gd name="T53" fmla="*/ 49 h 67"/>
                <a:gd name="T54" fmla="*/ 269 w 280"/>
                <a:gd name="T55" fmla="*/ 45 h 67"/>
                <a:gd name="T56" fmla="*/ 277 w 280"/>
                <a:gd name="T57" fmla="*/ 39 h 67"/>
                <a:gd name="T58" fmla="*/ 279 w 280"/>
                <a:gd name="T59" fmla="*/ 37 h 67"/>
                <a:gd name="T60" fmla="*/ 280 w 280"/>
                <a:gd name="T61" fmla="*/ 35 h 67"/>
                <a:gd name="T62" fmla="*/ 280 w 280"/>
                <a:gd name="T63" fmla="*/ 35 h 67"/>
                <a:gd name="T64" fmla="*/ 279 w 280"/>
                <a:gd name="T65" fmla="*/ 33 h 67"/>
                <a:gd name="T66" fmla="*/ 277 w 280"/>
                <a:gd name="T67" fmla="*/ 30 h 67"/>
                <a:gd name="T68" fmla="*/ 269 w 280"/>
                <a:gd name="T69" fmla="*/ 26 h 67"/>
                <a:gd name="T70" fmla="*/ 256 w 280"/>
                <a:gd name="T71" fmla="*/ 19 h 67"/>
                <a:gd name="T72" fmla="*/ 239 w 280"/>
                <a:gd name="T73" fmla="*/ 14 h 67"/>
                <a:gd name="T74" fmla="*/ 218 w 280"/>
                <a:gd name="T75" fmla="*/ 8 h 67"/>
                <a:gd name="T76" fmla="*/ 195 w 280"/>
                <a:gd name="T77" fmla="*/ 4 h 67"/>
                <a:gd name="T78" fmla="*/ 169 w 280"/>
                <a:gd name="T79" fmla="*/ 1 h 67"/>
                <a:gd name="T80" fmla="*/ 140 w 280"/>
                <a:gd name="T81" fmla="*/ 0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80" h="67">
                  <a:moveTo>
                    <a:pt x="140" y="0"/>
                  </a:moveTo>
                  <a:lnTo>
                    <a:pt x="140" y="0"/>
                  </a:lnTo>
                  <a:lnTo>
                    <a:pt x="112" y="1"/>
                  </a:lnTo>
                  <a:lnTo>
                    <a:pt x="86" y="4"/>
                  </a:lnTo>
                  <a:lnTo>
                    <a:pt x="62" y="8"/>
                  </a:lnTo>
                  <a:lnTo>
                    <a:pt x="42" y="14"/>
                  </a:lnTo>
                  <a:lnTo>
                    <a:pt x="24" y="19"/>
                  </a:lnTo>
                  <a:lnTo>
                    <a:pt x="11" y="26"/>
                  </a:lnTo>
                  <a:lnTo>
                    <a:pt x="3" y="30"/>
                  </a:lnTo>
                  <a:lnTo>
                    <a:pt x="1" y="33"/>
                  </a:lnTo>
                  <a:lnTo>
                    <a:pt x="0" y="35"/>
                  </a:lnTo>
                  <a:lnTo>
                    <a:pt x="0" y="35"/>
                  </a:lnTo>
                  <a:lnTo>
                    <a:pt x="1" y="37"/>
                  </a:lnTo>
                  <a:lnTo>
                    <a:pt x="3" y="39"/>
                  </a:lnTo>
                  <a:lnTo>
                    <a:pt x="11" y="45"/>
                  </a:lnTo>
                  <a:lnTo>
                    <a:pt x="24" y="49"/>
                  </a:lnTo>
                  <a:lnTo>
                    <a:pt x="42" y="55"/>
                  </a:lnTo>
                  <a:lnTo>
                    <a:pt x="62" y="59"/>
                  </a:lnTo>
                  <a:lnTo>
                    <a:pt x="86" y="63"/>
                  </a:lnTo>
                  <a:lnTo>
                    <a:pt x="112" y="66"/>
                  </a:lnTo>
                  <a:lnTo>
                    <a:pt x="140" y="67"/>
                  </a:lnTo>
                  <a:lnTo>
                    <a:pt x="140" y="67"/>
                  </a:lnTo>
                  <a:lnTo>
                    <a:pt x="169" y="66"/>
                  </a:lnTo>
                  <a:lnTo>
                    <a:pt x="195" y="63"/>
                  </a:lnTo>
                  <a:lnTo>
                    <a:pt x="218" y="59"/>
                  </a:lnTo>
                  <a:lnTo>
                    <a:pt x="239" y="55"/>
                  </a:lnTo>
                  <a:lnTo>
                    <a:pt x="256" y="49"/>
                  </a:lnTo>
                  <a:lnTo>
                    <a:pt x="269" y="45"/>
                  </a:lnTo>
                  <a:lnTo>
                    <a:pt x="277" y="39"/>
                  </a:lnTo>
                  <a:lnTo>
                    <a:pt x="279" y="37"/>
                  </a:lnTo>
                  <a:lnTo>
                    <a:pt x="280" y="35"/>
                  </a:lnTo>
                  <a:lnTo>
                    <a:pt x="280" y="35"/>
                  </a:lnTo>
                  <a:lnTo>
                    <a:pt x="279" y="33"/>
                  </a:lnTo>
                  <a:lnTo>
                    <a:pt x="277" y="30"/>
                  </a:lnTo>
                  <a:lnTo>
                    <a:pt x="269" y="26"/>
                  </a:lnTo>
                  <a:lnTo>
                    <a:pt x="256" y="19"/>
                  </a:lnTo>
                  <a:lnTo>
                    <a:pt x="239" y="14"/>
                  </a:lnTo>
                  <a:lnTo>
                    <a:pt x="218" y="8"/>
                  </a:lnTo>
                  <a:lnTo>
                    <a:pt x="195" y="4"/>
                  </a:lnTo>
                  <a:lnTo>
                    <a:pt x="169" y="1"/>
                  </a:lnTo>
                  <a:lnTo>
                    <a:pt x="140" y="0"/>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1" name="Freeform 213"/>
            <p:cNvSpPr>
              <a:spLocks/>
            </p:cNvSpPr>
            <p:nvPr/>
          </p:nvSpPr>
          <p:spPr bwMode="auto">
            <a:xfrm>
              <a:off x="6715059" y="5232418"/>
              <a:ext cx="1019373" cy="243921"/>
            </a:xfrm>
            <a:custGeom>
              <a:avLst/>
              <a:gdLst>
                <a:gd name="T0" fmla="*/ 140 w 280"/>
                <a:gd name="T1" fmla="*/ 0 h 67"/>
                <a:gd name="T2" fmla="*/ 140 w 280"/>
                <a:gd name="T3" fmla="*/ 0 h 67"/>
                <a:gd name="T4" fmla="*/ 112 w 280"/>
                <a:gd name="T5" fmla="*/ 1 h 67"/>
                <a:gd name="T6" fmla="*/ 86 w 280"/>
                <a:gd name="T7" fmla="*/ 4 h 67"/>
                <a:gd name="T8" fmla="*/ 62 w 280"/>
                <a:gd name="T9" fmla="*/ 8 h 67"/>
                <a:gd name="T10" fmla="*/ 42 w 280"/>
                <a:gd name="T11" fmla="*/ 14 h 67"/>
                <a:gd name="T12" fmla="*/ 24 w 280"/>
                <a:gd name="T13" fmla="*/ 19 h 67"/>
                <a:gd name="T14" fmla="*/ 11 w 280"/>
                <a:gd name="T15" fmla="*/ 26 h 67"/>
                <a:gd name="T16" fmla="*/ 3 w 280"/>
                <a:gd name="T17" fmla="*/ 30 h 67"/>
                <a:gd name="T18" fmla="*/ 1 w 280"/>
                <a:gd name="T19" fmla="*/ 33 h 67"/>
                <a:gd name="T20" fmla="*/ 0 w 280"/>
                <a:gd name="T21" fmla="*/ 35 h 67"/>
                <a:gd name="T22" fmla="*/ 0 w 280"/>
                <a:gd name="T23" fmla="*/ 35 h 67"/>
                <a:gd name="T24" fmla="*/ 1 w 280"/>
                <a:gd name="T25" fmla="*/ 37 h 67"/>
                <a:gd name="T26" fmla="*/ 3 w 280"/>
                <a:gd name="T27" fmla="*/ 39 h 67"/>
                <a:gd name="T28" fmla="*/ 11 w 280"/>
                <a:gd name="T29" fmla="*/ 45 h 67"/>
                <a:gd name="T30" fmla="*/ 24 w 280"/>
                <a:gd name="T31" fmla="*/ 49 h 67"/>
                <a:gd name="T32" fmla="*/ 42 w 280"/>
                <a:gd name="T33" fmla="*/ 55 h 67"/>
                <a:gd name="T34" fmla="*/ 62 w 280"/>
                <a:gd name="T35" fmla="*/ 59 h 67"/>
                <a:gd name="T36" fmla="*/ 86 w 280"/>
                <a:gd name="T37" fmla="*/ 63 h 67"/>
                <a:gd name="T38" fmla="*/ 112 w 280"/>
                <a:gd name="T39" fmla="*/ 66 h 67"/>
                <a:gd name="T40" fmla="*/ 140 w 280"/>
                <a:gd name="T41" fmla="*/ 67 h 67"/>
                <a:gd name="T42" fmla="*/ 140 w 280"/>
                <a:gd name="T43" fmla="*/ 67 h 67"/>
                <a:gd name="T44" fmla="*/ 169 w 280"/>
                <a:gd name="T45" fmla="*/ 66 h 67"/>
                <a:gd name="T46" fmla="*/ 195 w 280"/>
                <a:gd name="T47" fmla="*/ 63 h 67"/>
                <a:gd name="T48" fmla="*/ 218 w 280"/>
                <a:gd name="T49" fmla="*/ 59 h 67"/>
                <a:gd name="T50" fmla="*/ 239 w 280"/>
                <a:gd name="T51" fmla="*/ 55 h 67"/>
                <a:gd name="T52" fmla="*/ 256 w 280"/>
                <a:gd name="T53" fmla="*/ 49 h 67"/>
                <a:gd name="T54" fmla="*/ 269 w 280"/>
                <a:gd name="T55" fmla="*/ 45 h 67"/>
                <a:gd name="T56" fmla="*/ 277 w 280"/>
                <a:gd name="T57" fmla="*/ 39 h 67"/>
                <a:gd name="T58" fmla="*/ 279 w 280"/>
                <a:gd name="T59" fmla="*/ 37 h 67"/>
                <a:gd name="T60" fmla="*/ 280 w 280"/>
                <a:gd name="T61" fmla="*/ 35 h 67"/>
                <a:gd name="T62" fmla="*/ 280 w 280"/>
                <a:gd name="T63" fmla="*/ 35 h 67"/>
                <a:gd name="T64" fmla="*/ 279 w 280"/>
                <a:gd name="T65" fmla="*/ 33 h 67"/>
                <a:gd name="T66" fmla="*/ 277 w 280"/>
                <a:gd name="T67" fmla="*/ 30 h 67"/>
                <a:gd name="T68" fmla="*/ 269 w 280"/>
                <a:gd name="T69" fmla="*/ 26 h 67"/>
                <a:gd name="T70" fmla="*/ 256 w 280"/>
                <a:gd name="T71" fmla="*/ 19 h 67"/>
                <a:gd name="T72" fmla="*/ 239 w 280"/>
                <a:gd name="T73" fmla="*/ 14 h 67"/>
                <a:gd name="T74" fmla="*/ 218 w 280"/>
                <a:gd name="T75" fmla="*/ 8 h 67"/>
                <a:gd name="T76" fmla="*/ 195 w 280"/>
                <a:gd name="T77" fmla="*/ 4 h 67"/>
                <a:gd name="T78" fmla="*/ 169 w 280"/>
                <a:gd name="T79" fmla="*/ 1 h 67"/>
                <a:gd name="T80" fmla="*/ 140 w 280"/>
                <a:gd name="T81" fmla="*/ 0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80" h="67">
                  <a:moveTo>
                    <a:pt x="140" y="0"/>
                  </a:moveTo>
                  <a:lnTo>
                    <a:pt x="140" y="0"/>
                  </a:lnTo>
                  <a:lnTo>
                    <a:pt x="112" y="1"/>
                  </a:lnTo>
                  <a:lnTo>
                    <a:pt x="86" y="4"/>
                  </a:lnTo>
                  <a:lnTo>
                    <a:pt x="62" y="8"/>
                  </a:lnTo>
                  <a:lnTo>
                    <a:pt x="42" y="14"/>
                  </a:lnTo>
                  <a:lnTo>
                    <a:pt x="24" y="19"/>
                  </a:lnTo>
                  <a:lnTo>
                    <a:pt x="11" y="26"/>
                  </a:lnTo>
                  <a:lnTo>
                    <a:pt x="3" y="30"/>
                  </a:lnTo>
                  <a:lnTo>
                    <a:pt x="1" y="33"/>
                  </a:lnTo>
                  <a:lnTo>
                    <a:pt x="0" y="35"/>
                  </a:lnTo>
                  <a:lnTo>
                    <a:pt x="0" y="35"/>
                  </a:lnTo>
                  <a:lnTo>
                    <a:pt x="1" y="37"/>
                  </a:lnTo>
                  <a:lnTo>
                    <a:pt x="3" y="39"/>
                  </a:lnTo>
                  <a:lnTo>
                    <a:pt x="11" y="45"/>
                  </a:lnTo>
                  <a:lnTo>
                    <a:pt x="24" y="49"/>
                  </a:lnTo>
                  <a:lnTo>
                    <a:pt x="42" y="55"/>
                  </a:lnTo>
                  <a:lnTo>
                    <a:pt x="62" y="59"/>
                  </a:lnTo>
                  <a:lnTo>
                    <a:pt x="86" y="63"/>
                  </a:lnTo>
                  <a:lnTo>
                    <a:pt x="112" y="66"/>
                  </a:lnTo>
                  <a:lnTo>
                    <a:pt x="140" y="67"/>
                  </a:lnTo>
                  <a:lnTo>
                    <a:pt x="140" y="67"/>
                  </a:lnTo>
                  <a:lnTo>
                    <a:pt x="169" y="66"/>
                  </a:lnTo>
                  <a:lnTo>
                    <a:pt x="195" y="63"/>
                  </a:lnTo>
                  <a:lnTo>
                    <a:pt x="218" y="59"/>
                  </a:lnTo>
                  <a:lnTo>
                    <a:pt x="239" y="55"/>
                  </a:lnTo>
                  <a:lnTo>
                    <a:pt x="256" y="49"/>
                  </a:lnTo>
                  <a:lnTo>
                    <a:pt x="269" y="45"/>
                  </a:lnTo>
                  <a:lnTo>
                    <a:pt x="277" y="39"/>
                  </a:lnTo>
                  <a:lnTo>
                    <a:pt x="279" y="37"/>
                  </a:lnTo>
                  <a:lnTo>
                    <a:pt x="280" y="35"/>
                  </a:lnTo>
                  <a:lnTo>
                    <a:pt x="280" y="35"/>
                  </a:lnTo>
                  <a:lnTo>
                    <a:pt x="279" y="33"/>
                  </a:lnTo>
                  <a:lnTo>
                    <a:pt x="277" y="30"/>
                  </a:lnTo>
                  <a:lnTo>
                    <a:pt x="269" y="26"/>
                  </a:lnTo>
                  <a:lnTo>
                    <a:pt x="256" y="19"/>
                  </a:lnTo>
                  <a:lnTo>
                    <a:pt x="239" y="14"/>
                  </a:lnTo>
                  <a:lnTo>
                    <a:pt x="218" y="8"/>
                  </a:lnTo>
                  <a:lnTo>
                    <a:pt x="195" y="4"/>
                  </a:lnTo>
                  <a:lnTo>
                    <a:pt x="169" y="1"/>
                  </a:lnTo>
                  <a:lnTo>
                    <a:pt x="140"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3" name="Group 2"/>
          <p:cNvGrpSpPr/>
          <p:nvPr/>
        </p:nvGrpSpPr>
        <p:grpSpPr>
          <a:xfrm>
            <a:off x="4371529" y="3314915"/>
            <a:ext cx="1102230" cy="877480"/>
            <a:chOff x="4372667" y="3314915"/>
            <a:chExt cx="1102517" cy="877480"/>
          </a:xfrm>
        </p:grpSpPr>
        <p:pic>
          <p:nvPicPr>
            <p:cNvPr id="51" name="Picture 5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372667" y="3314915"/>
              <a:ext cx="959745" cy="877480"/>
            </a:xfrm>
            <a:prstGeom prst="rect">
              <a:avLst/>
            </a:prstGeom>
          </p:spPr>
        </p:pic>
        <p:sp>
          <p:nvSpPr>
            <p:cNvPr id="2" name="TextBox 1"/>
            <p:cNvSpPr txBox="1"/>
            <p:nvPr/>
          </p:nvSpPr>
          <p:spPr>
            <a:xfrm>
              <a:off x="4509737" y="3448440"/>
              <a:ext cx="965447" cy="537818"/>
            </a:xfrm>
            <a:prstGeom prst="rect">
              <a:avLst/>
            </a:prstGeom>
            <a:noFill/>
          </p:spPr>
          <p:txBody>
            <a:bodyPr wrap="square" lIns="0" tIns="0" rIns="0" bIns="0" rtlCol="0">
              <a:noAutofit/>
            </a:bodyPr>
            <a:lstStyle/>
            <a:p>
              <a:pPr>
                <a:lnSpc>
                  <a:spcPct val="90000"/>
                </a:lnSpc>
              </a:pPr>
              <a:r>
                <a:rPr lang="en-US" sz="1400" dirty="0" smtClean="0">
                  <a:solidFill>
                    <a:schemeClr val="accent6">
                      <a:lumMod val="60000"/>
                      <a:lumOff val="40000"/>
                    </a:schemeClr>
                  </a:solidFill>
                  <a:latin typeface="Arial"/>
                  <a:cs typeface="Arial"/>
                </a:rPr>
                <a:t>1010110</a:t>
              </a:r>
            </a:p>
            <a:p>
              <a:pPr>
                <a:lnSpc>
                  <a:spcPct val="90000"/>
                </a:lnSpc>
              </a:pPr>
              <a:r>
                <a:rPr lang="en-US" sz="1400" dirty="0" smtClean="0">
                  <a:solidFill>
                    <a:schemeClr val="accent6">
                      <a:lumMod val="60000"/>
                      <a:lumOff val="40000"/>
                    </a:schemeClr>
                  </a:solidFill>
                  <a:latin typeface="Arial"/>
                  <a:cs typeface="Arial"/>
                </a:rPr>
                <a:t>0110101</a:t>
              </a:r>
              <a:endParaRPr lang="en-US" sz="1400" dirty="0">
                <a:solidFill>
                  <a:schemeClr val="accent6">
                    <a:lumMod val="60000"/>
                    <a:lumOff val="40000"/>
                  </a:schemeClr>
                </a:solidFill>
                <a:latin typeface="Arial"/>
                <a:cs typeface="Arial"/>
              </a:endParaRPr>
            </a:p>
          </p:txBody>
        </p:sp>
      </p:grpSp>
      <p:sp>
        <p:nvSpPr>
          <p:cNvPr id="77" name="TextBox 76"/>
          <p:cNvSpPr txBox="1"/>
          <p:nvPr/>
        </p:nvSpPr>
        <p:spPr bwMode="ltGray">
          <a:xfrm>
            <a:off x="2741612" y="1522476"/>
            <a:ext cx="2133600" cy="687324"/>
          </a:xfrm>
          <a:prstGeom prst="rect">
            <a:avLst/>
          </a:prstGeom>
          <a:solidFill>
            <a:srgbClr val="0D62A4"/>
          </a:solidFill>
          <a:ln w="19050" cap="flat" cmpd="sng" algn="ctr">
            <a:solidFill>
              <a:srgbClr val="07416E"/>
            </a:solidFill>
            <a:prstDash val="solid"/>
            <a:miter lim="800000"/>
            <a:headEnd type="none" w="med" len="med"/>
            <a:tailEnd type="none" w="med" len="med"/>
          </a:ln>
          <a:effectLst/>
        </p:spPr>
        <p:txBody>
          <a:bodyPr vert="horz" wrap="square" lIns="91440" tIns="45720" rIns="91440" bIns="45720" numCol="1" rtlCol="0" anchor="ctr" anchorCtr="0" compatLnSpc="1">
            <a:prstTxWarp prst="textNoShape">
              <a:avLst/>
            </a:prstTxWarp>
          </a:bodyPr>
          <a:lstStyle>
            <a:defPPr>
              <a:defRPr lang="en-US"/>
            </a:defPPr>
            <a:lvl1pPr algn="ctr">
              <a:lnSpc>
                <a:spcPct val="90000"/>
              </a:lnSpc>
              <a:defRPr sz="2400" b="1">
                <a:solidFill>
                  <a:schemeClr val="bg1"/>
                </a:solidFill>
              </a:defRPr>
            </a:lvl1pPr>
          </a:lstStyle>
          <a:p>
            <a:r>
              <a:rPr lang="en-US" dirty="0" smtClean="0"/>
              <a:t>SOURCE CODE</a:t>
            </a:r>
            <a:endParaRPr lang="en-US" dirty="0"/>
          </a:p>
        </p:txBody>
      </p:sp>
      <p:sp>
        <p:nvSpPr>
          <p:cNvPr id="78" name="TextBox 77"/>
          <p:cNvSpPr txBox="1"/>
          <p:nvPr/>
        </p:nvSpPr>
        <p:spPr bwMode="ltGray">
          <a:xfrm>
            <a:off x="531812" y="1522476"/>
            <a:ext cx="2133600" cy="687324"/>
          </a:xfrm>
          <a:prstGeom prst="rect">
            <a:avLst/>
          </a:prstGeom>
          <a:solidFill>
            <a:srgbClr val="0D62A4"/>
          </a:solidFill>
          <a:ln w="19050" cap="flat" cmpd="sng" algn="ctr">
            <a:solidFill>
              <a:srgbClr val="07416E"/>
            </a:solidFill>
            <a:prstDash val="solid"/>
            <a:miter lim="800000"/>
            <a:headEnd type="none" w="med" len="med"/>
            <a:tailEnd type="none" w="med" len="med"/>
          </a:ln>
          <a:effectLst/>
        </p:spPr>
        <p:txBody>
          <a:bodyPr vert="horz" wrap="square" lIns="91440" tIns="45720" rIns="91440" bIns="45720" numCol="1" rtlCol="0" anchor="ctr" anchorCtr="0" compatLnSpc="1">
            <a:prstTxWarp prst="textNoShape">
              <a:avLst/>
            </a:prstTxWarp>
          </a:bodyPr>
          <a:lstStyle>
            <a:defPPr>
              <a:defRPr lang="en-US"/>
            </a:defPPr>
            <a:lvl1pPr algn="ctr">
              <a:lnSpc>
                <a:spcPct val="90000"/>
              </a:lnSpc>
              <a:defRPr sz="2400" b="1">
                <a:solidFill>
                  <a:schemeClr val="bg1"/>
                </a:solidFill>
              </a:defRPr>
            </a:lvl1pPr>
          </a:lstStyle>
          <a:p>
            <a:r>
              <a:rPr lang="en-US" dirty="0" smtClean="0"/>
              <a:t>DESIGNS</a:t>
            </a:r>
            <a:endParaRPr lang="en-US" dirty="0"/>
          </a:p>
        </p:txBody>
      </p:sp>
      <p:sp>
        <p:nvSpPr>
          <p:cNvPr id="79" name="TextBox 78"/>
          <p:cNvSpPr txBox="1"/>
          <p:nvPr/>
        </p:nvSpPr>
        <p:spPr bwMode="ltGray">
          <a:xfrm>
            <a:off x="4951412" y="1524000"/>
            <a:ext cx="2133600" cy="673847"/>
          </a:xfrm>
          <a:prstGeom prst="rect">
            <a:avLst/>
          </a:prstGeom>
          <a:solidFill>
            <a:srgbClr val="0D62A4"/>
          </a:solidFill>
          <a:ln w="19050" cap="flat" cmpd="sng" algn="ctr">
            <a:solidFill>
              <a:srgbClr val="07416E"/>
            </a:solidFill>
            <a:prstDash val="solid"/>
            <a:miter lim="800000"/>
            <a:headEnd type="none" w="med" len="med"/>
            <a:tailEnd type="none" w="med" len="med"/>
          </a:ln>
          <a:effectLst/>
        </p:spPr>
        <p:txBody>
          <a:bodyPr vert="horz" wrap="square" lIns="91440" tIns="45720" rIns="91440" bIns="45720" numCol="1" rtlCol="0" anchor="ctr" anchorCtr="0" compatLnSpc="1">
            <a:prstTxWarp prst="textNoShape">
              <a:avLst/>
            </a:prstTxWarp>
          </a:bodyPr>
          <a:lstStyle>
            <a:defPPr>
              <a:defRPr lang="en-US"/>
            </a:defPPr>
            <a:lvl1pPr algn="ctr">
              <a:lnSpc>
                <a:spcPct val="90000"/>
              </a:lnSpc>
              <a:defRPr sz="2400" b="1">
                <a:solidFill>
                  <a:schemeClr val="bg1"/>
                </a:solidFill>
              </a:defRPr>
            </a:lvl1pPr>
          </a:lstStyle>
          <a:p>
            <a:r>
              <a:rPr lang="en-US" dirty="0" smtClean="0"/>
              <a:t>M&amp;A</a:t>
            </a:r>
            <a:endParaRPr lang="en-US" dirty="0"/>
          </a:p>
        </p:txBody>
      </p:sp>
      <p:sp>
        <p:nvSpPr>
          <p:cNvPr id="81" name="TextBox 80"/>
          <p:cNvSpPr txBox="1"/>
          <p:nvPr/>
        </p:nvSpPr>
        <p:spPr bwMode="ltGray">
          <a:xfrm>
            <a:off x="7161212" y="1524000"/>
            <a:ext cx="2133600" cy="673847"/>
          </a:xfrm>
          <a:prstGeom prst="rect">
            <a:avLst/>
          </a:prstGeom>
          <a:solidFill>
            <a:srgbClr val="0D62A4"/>
          </a:solidFill>
          <a:ln w="19050" cap="flat" cmpd="sng" algn="ctr">
            <a:solidFill>
              <a:srgbClr val="07416E"/>
            </a:solidFill>
            <a:prstDash val="solid"/>
            <a:miter lim="800000"/>
            <a:headEnd type="none" w="med" len="med"/>
            <a:tailEnd type="none" w="med" len="med"/>
          </a:ln>
          <a:effectLst/>
        </p:spPr>
        <p:txBody>
          <a:bodyPr vert="horz" wrap="square" lIns="91440" tIns="45720" rIns="91440" bIns="45720" numCol="1" rtlCol="0" anchor="ctr" anchorCtr="0" compatLnSpc="1">
            <a:prstTxWarp prst="textNoShape">
              <a:avLst/>
            </a:prstTxWarp>
          </a:bodyPr>
          <a:lstStyle>
            <a:defPPr>
              <a:defRPr lang="en-US"/>
            </a:defPPr>
            <a:lvl1pPr algn="ctr">
              <a:lnSpc>
                <a:spcPct val="90000"/>
              </a:lnSpc>
              <a:defRPr sz="2400" b="1">
                <a:solidFill>
                  <a:schemeClr val="bg1"/>
                </a:solidFill>
              </a:defRPr>
            </a:lvl1pPr>
          </a:lstStyle>
          <a:p>
            <a:r>
              <a:rPr lang="en-US" dirty="0" smtClean="0"/>
              <a:t>FINANCIALS</a:t>
            </a:r>
            <a:endParaRPr lang="en-US" dirty="0"/>
          </a:p>
        </p:txBody>
      </p:sp>
      <p:sp>
        <p:nvSpPr>
          <p:cNvPr id="82" name="TextBox 81"/>
          <p:cNvSpPr txBox="1"/>
          <p:nvPr/>
        </p:nvSpPr>
        <p:spPr bwMode="ltGray">
          <a:xfrm>
            <a:off x="9371012" y="1524000"/>
            <a:ext cx="2133600" cy="673847"/>
          </a:xfrm>
          <a:prstGeom prst="rect">
            <a:avLst/>
          </a:prstGeom>
          <a:solidFill>
            <a:srgbClr val="0D62A4"/>
          </a:solidFill>
          <a:ln w="19050" cap="flat" cmpd="sng" algn="ctr">
            <a:solidFill>
              <a:srgbClr val="07416E"/>
            </a:solidFill>
            <a:prstDash val="solid"/>
            <a:miter lim="800000"/>
            <a:headEnd type="none" w="med" len="med"/>
            <a:tailEnd type="none" w="med" len="med"/>
          </a:ln>
          <a:effectLst/>
        </p:spPr>
        <p:txBody>
          <a:bodyPr vert="horz" wrap="square" lIns="91440" tIns="45720" rIns="91440" bIns="45720" numCol="1" rtlCol="0" anchor="ctr" anchorCtr="0" compatLnSpc="1">
            <a:prstTxWarp prst="textNoShape">
              <a:avLst/>
            </a:prstTxWarp>
          </a:bodyPr>
          <a:lstStyle>
            <a:defPPr>
              <a:defRPr lang="en-US"/>
            </a:defPPr>
            <a:lvl1pPr algn="ctr">
              <a:lnSpc>
                <a:spcPct val="90000"/>
              </a:lnSpc>
              <a:defRPr sz="2400" b="1">
                <a:solidFill>
                  <a:schemeClr val="bg1"/>
                </a:solidFill>
              </a:defRPr>
            </a:lvl1pPr>
          </a:lstStyle>
          <a:p>
            <a:r>
              <a:rPr lang="en-US" dirty="0" smtClean="0"/>
              <a:t>CONTRACTS</a:t>
            </a:r>
            <a:endParaRPr lang="en-US" dirty="0"/>
          </a:p>
        </p:txBody>
      </p:sp>
      <p:cxnSp>
        <p:nvCxnSpPr>
          <p:cNvPr id="83" name="Straight Connector 82"/>
          <p:cNvCxnSpPr/>
          <p:nvPr/>
        </p:nvCxnSpPr>
        <p:spPr>
          <a:xfrm>
            <a:off x="531812" y="1295400"/>
            <a:ext cx="2438400" cy="0"/>
          </a:xfrm>
          <a:prstGeom prst="line">
            <a:avLst/>
          </a:prstGeom>
          <a:ln w="19050">
            <a:solidFill>
              <a:srgbClr val="07416E"/>
            </a:solidFill>
            <a:miter lim="800000"/>
          </a:ln>
        </p:spPr>
        <p:style>
          <a:lnRef idx="1">
            <a:schemeClr val="accent1"/>
          </a:lnRef>
          <a:fillRef idx="0">
            <a:schemeClr val="accent1"/>
          </a:fillRef>
          <a:effectRef idx="0">
            <a:schemeClr val="accent1"/>
          </a:effectRef>
          <a:fontRef idx="minor">
            <a:schemeClr val="tx1"/>
          </a:fontRef>
        </p:style>
      </p:cxnSp>
      <p:sp>
        <p:nvSpPr>
          <p:cNvPr id="4" name="Footer Placeholder 3"/>
          <p:cNvSpPr>
            <a:spLocks noGrp="1"/>
          </p:cNvSpPr>
          <p:nvPr>
            <p:ph type="ftr" sz="quarter" idx="11"/>
          </p:nvPr>
        </p:nvSpPr>
        <p:spPr/>
        <p:txBody>
          <a:bodyPr/>
          <a:lstStyle/>
          <a:p>
            <a:r>
              <a:rPr lang="en-US" smtClean="0"/>
              <a:t>Symantec Confidential - NDA required</a:t>
            </a:r>
            <a:endParaRPr lang="en-US" dirty="0"/>
          </a:p>
        </p:txBody>
      </p:sp>
    </p:spTree>
    <p:extLst>
      <p:ext uri="{BB962C8B-B14F-4D97-AF65-F5344CB8AC3E}">
        <p14:creationId xmlns:p14="http://schemas.microsoft.com/office/powerpoint/2010/main" val="23930157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7312645" y="1368625"/>
            <a:ext cx="2632786" cy="2142029"/>
          </a:xfrm>
          <a:prstGeom prst="roundRect">
            <a:avLst>
              <a:gd name="adj" fmla="val 5472"/>
            </a:avLst>
          </a:prstGeom>
          <a:solidFill>
            <a:schemeClr val="accent4">
              <a:lumMod val="20000"/>
              <a:lumOff val="8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endParaRPr lang="en-US" kern="0" dirty="0">
              <a:solidFill>
                <a:schemeClr val="bg1"/>
              </a:solidFill>
              <a:ea typeface="ＭＳ Ｐゴシック" pitchFamily="-109" charset="-128"/>
            </a:endParaRPr>
          </a:p>
        </p:txBody>
      </p:sp>
      <p:sp>
        <p:nvSpPr>
          <p:cNvPr id="6" name="Rounded Rectangle 5"/>
          <p:cNvSpPr/>
          <p:nvPr/>
        </p:nvSpPr>
        <p:spPr>
          <a:xfrm>
            <a:off x="2368026" y="1411359"/>
            <a:ext cx="2628215" cy="2090864"/>
          </a:xfrm>
          <a:prstGeom prst="roundRect">
            <a:avLst>
              <a:gd name="adj" fmla="val 3181"/>
            </a:avLst>
          </a:prstGeom>
          <a:solidFill>
            <a:schemeClr val="accent4">
              <a:lumMod val="20000"/>
              <a:lumOff val="8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kern="0" dirty="0">
              <a:solidFill>
                <a:schemeClr val="bg1"/>
              </a:solidFill>
              <a:ea typeface="ＭＳ Ｐゴシック" pitchFamily="-109" charset="-128"/>
            </a:endParaRPr>
          </a:p>
        </p:txBody>
      </p:sp>
      <p:sp>
        <p:nvSpPr>
          <p:cNvPr id="7" name="Rounded Rectangle 6"/>
          <p:cNvSpPr/>
          <p:nvPr/>
        </p:nvSpPr>
        <p:spPr>
          <a:xfrm>
            <a:off x="2348981" y="3947258"/>
            <a:ext cx="2632786" cy="2286000"/>
          </a:xfrm>
          <a:prstGeom prst="roundRect">
            <a:avLst>
              <a:gd name="adj" fmla="val 3181"/>
            </a:avLst>
          </a:prstGeom>
          <a:solidFill>
            <a:schemeClr val="accent4">
              <a:lumMod val="20000"/>
              <a:lumOff val="8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kern="0" dirty="0">
              <a:solidFill>
                <a:schemeClr val="bg1"/>
              </a:solidFill>
              <a:ea typeface="ＭＳ Ｐゴシック" pitchFamily="-109" charset="-128"/>
            </a:endParaRPr>
          </a:p>
        </p:txBody>
      </p:sp>
      <p:sp>
        <p:nvSpPr>
          <p:cNvPr id="8" name="Rectangle 132"/>
          <p:cNvSpPr>
            <a:spLocks noChangeArrowheads="1"/>
          </p:cNvSpPr>
          <p:nvPr/>
        </p:nvSpPr>
        <p:spPr bwMode="auto">
          <a:xfrm>
            <a:off x="2602826" y="6206940"/>
            <a:ext cx="2158619" cy="307777"/>
          </a:xfrm>
          <a:prstGeom prst="rect">
            <a:avLst/>
          </a:prstGeom>
          <a:noFill/>
          <a:ln w="9525">
            <a:noFill/>
            <a:miter lim="800000"/>
            <a:headEnd/>
            <a:tailEnd/>
          </a:ln>
        </p:spPr>
        <p:txBody>
          <a:bodyPr wrap="none">
            <a:spAutoFit/>
          </a:bodyPr>
          <a:lstStyle/>
          <a:p>
            <a:pPr algn="ctr">
              <a:spcBef>
                <a:spcPct val="50000"/>
              </a:spcBef>
            </a:pPr>
            <a:r>
              <a:rPr lang="en-US" sz="1400" b="1" kern="0" dirty="0">
                <a:solidFill>
                  <a:srgbClr val="F2F2F2"/>
                </a:solidFill>
              </a:rPr>
              <a:t>SECURED CORPORATE LAN</a:t>
            </a:r>
          </a:p>
        </p:txBody>
      </p:sp>
      <p:sp>
        <p:nvSpPr>
          <p:cNvPr id="9" name="Rounded Rectangle 8"/>
          <p:cNvSpPr/>
          <p:nvPr/>
        </p:nvSpPr>
        <p:spPr>
          <a:xfrm>
            <a:off x="7312645" y="3948643"/>
            <a:ext cx="2632786" cy="2284617"/>
          </a:xfrm>
          <a:prstGeom prst="roundRect">
            <a:avLst>
              <a:gd name="adj" fmla="val 5472"/>
            </a:avLst>
          </a:prstGeom>
          <a:solidFill>
            <a:schemeClr val="accent4">
              <a:lumMod val="20000"/>
              <a:lumOff val="8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endParaRPr lang="en-US" kern="0" dirty="0">
              <a:solidFill>
                <a:schemeClr val="bg1"/>
              </a:solidFill>
              <a:ea typeface="ＭＳ Ｐゴシック" pitchFamily="-109" charset="-128"/>
            </a:endParaRPr>
          </a:p>
        </p:txBody>
      </p:sp>
      <p:sp>
        <p:nvSpPr>
          <p:cNvPr id="10" name="Rectangle 133"/>
          <p:cNvSpPr>
            <a:spLocks noChangeArrowheads="1"/>
          </p:cNvSpPr>
          <p:nvPr/>
        </p:nvSpPr>
        <p:spPr bwMode="auto">
          <a:xfrm>
            <a:off x="8337035" y="6206940"/>
            <a:ext cx="541995" cy="307777"/>
          </a:xfrm>
          <a:prstGeom prst="rect">
            <a:avLst/>
          </a:prstGeom>
          <a:noFill/>
          <a:ln w="9525">
            <a:noFill/>
            <a:miter lim="800000"/>
            <a:headEnd/>
            <a:tailEnd/>
          </a:ln>
        </p:spPr>
        <p:txBody>
          <a:bodyPr wrap="none">
            <a:spAutoFit/>
          </a:bodyPr>
          <a:lstStyle/>
          <a:p>
            <a:pPr algn="ctr">
              <a:spcBef>
                <a:spcPct val="50000"/>
              </a:spcBef>
            </a:pPr>
            <a:r>
              <a:rPr lang="en-US" sz="1400" b="1" kern="0" dirty="0">
                <a:solidFill>
                  <a:srgbClr val="F2F2F2"/>
                </a:solidFill>
              </a:rPr>
              <a:t>DMZ</a:t>
            </a:r>
          </a:p>
        </p:txBody>
      </p:sp>
      <p:sp>
        <p:nvSpPr>
          <p:cNvPr id="11" name="Rectangle 127"/>
          <p:cNvSpPr>
            <a:spLocks noChangeArrowheads="1"/>
          </p:cNvSpPr>
          <p:nvPr/>
        </p:nvSpPr>
        <p:spPr bwMode="auto">
          <a:xfrm>
            <a:off x="1331979" y="6040292"/>
            <a:ext cx="748728" cy="276999"/>
          </a:xfrm>
          <a:prstGeom prst="rect">
            <a:avLst/>
          </a:prstGeom>
          <a:noFill/>
          <a:ln w="9525">
            <a:noFill/>
            <a:miter lim="800000"/>
            <a:headEnd/>
            <a:tailEnd/>
          </a:ln>
        </p:spPr>
        <p:txBody>
          <a:bodyPr wrap="none">
            <a:spAutoFit/>
          </a:bodyPr>
          <a:lstStyle/>
          <a:p>
            <a:pPr algn="ctr">
              <a:spcBef>
                <a:spcPct val="50000"/>
              </a:spcBef>
            </a:pPr>
            <a:r>
              <a:rPr lang="en-US" sz="1200" b="1" kern="0" dirty="0">
                <a:solidFill>
                  <a:srgbClr val="F2F2F2"/>
                </a:solidFill>
              </a:rPr>
              <a:t>Roaming</a:t>
            </a:r>
          </a:p>
        </p:txBody>
      </p:sp>
      <p:grpSp>
        <p:nvGrpSpPr>
          <p:cNvPr id="12" name="Group 59"/>
          <p:cNvGrpSpPr>
            <a:grpSpLocks/>
          </p:cNvGrpSpPr>
          <p:nvPr/>
        </p:nvGrpSpPr>
        <p:grpSpPr bwMode="auto">
          <a:xfrm rot="10800000">
            <a:off x="1885872" y="5323339"/>
            <a:ext cx="366618" cy="348886"/>
            <a:chOff x="2450444" y="2725587"/>
            <a:chExt cx="396880" cy="405521"/>
          </a:xfrm>
        </p:grpSpPr>
        <p:sp>
          <p:nvSpPr>
            <p:cNvPr id="13" name="Arc 68"/>
            <p:cNvSpPr>
              <a:spLocks noChangeArrowheads="1"/>
            </p:cNvSpPr>
            <p:nvPr/>
          </p:nvSpPr>
          <p:spPr bwMode="auto">
            <a:xfrm rot="-10520112">
              <a:off x="2450444" y="2734389"/>
              <a:ext cx="396880" cy="396719"/>
            </a:xfrm>
            <a:custGeom>
              <a:avLst/>
              <a:gdLst>
                <a:gd name="T0" fmla="*/ 198440 w 396880"/>
                <a:gd name="T1" fmla="*/ 0 h 396720"/>
                <a:gd name="T2" fmla="*/ 198440 w 396880"/>
                <a:gd name="T3" fmla="*/ 198360 h 396720"/>
                <a:gd name="T4" fmla="*/ 396693 w 396880"/>
                <a:gd name="T5" fmla="*/ 189741 h 396720"/>
                <a:gd name="T6" fmla="*/ 0 60000 65536"/>
                <a:gd name="T7" fmla="*/ 0 60000 65536"/>
                <a:gd name="T8" fmla="*/ 0 60000 65536"/>
                <a:gd name="T9" fmla="*/ 198440 w 396880"/>
                <a:gd name="T10" fmla="*/ 0 h 396720"/>
                <a:gd name="T11" fmla="*/ 396693 w 396880"/>
                <a:gd name="T12" fmla="*/ 189741 h 396720"/>
              </a:gdLst>
              <a:ahLst/>
              <a:cxnLst>
                <a:cxn ang="T6">
                  <a:pos x="T0" y="T1"/>
                </a:cxn>
                <a:cxn ang="T7">
                  <a:pos x="T2" y="T3"/>
                </a:cxn>
                <a:cxn ang="T8">
                  <a:pos x="T4" y="T5"/>
                </a:cxn>
              </a:cxnLst>
              <a:rect l="T9" t="T10" r="T11" b="T12"/>
              <a:pathLst>
                <a:path w="396880" h="396720" stroke="0">
                  <a:moveTo>
                    <a:pt x="198440" y="0"/>
                  </a:moveTo>
                  <a:lnTo>
                    <a:pt x="198439" y="0"/>
                  </a:lnTo>
                  <a:cubicBezTo>
                    <a:pt x="304682" y="0"/>
                    <a:pt x="392076" y="83642"/>
                    <a:pt x="396692" y="189741"/>
                  </a:cubicBezTo>
                  <a:lnTo>
                    <a:pt x="198440" y="198360"/>
                  </a:lnTo>
                  <a:close/>
                </a:path>
                <a:path w="396880" h="396720" fill="none">
                  <a:moveTo>
                    <a:pt x="198440" y="0"/>
                  </a:moveTo>
                  <a:lnTo>
                    <a:pt x="198439" y="0"/>
                  </a:lnTo>
                  <a:cubicBezTo>
                    <a:pt x="304682" y="0"/>
                    <a:pt x="392076" y="83642"/>
                    <a:pt x="396692" y="189741"/>
                  </a:cubicBezTo>
                </a:path>
              </a:pathLst>
            </a:custGeom>
            <a:noFill/>
            <a:ln w="22225">
              <a:solidFill>
                <a:schemeClr val="tx2">
                  <a:lumMod val="50000"/>
                  <a:lumOff val="50000"/>
                </a:schemeClr>
              </a:solidFill>
              <a:round/>
              <a:headEnd/>
              <a:tailEnd/>
            </a:ln>
            <a:effectLst>
              <a:outerShdw dist="7239" dir="5400000" rotWithShape="0">
                <a:srgbClr val="808080">
                  <a:alpha val="43999"/>
                </a:srgbClr>
              </a:outerShdw>
            </a:effectLst>
          </p:spPr>
          <p:txBody>
            <a:bodyPr anchor="ctr"/>
            <a:lstStyle/>
            <a:p>
              <a:pPr algn="ctr">
                <a:defRPr/>
              </a:pPr>
              <a:endParaRPr lang="en-US" kern="0" dirty="0">
                <a:solidFill>
                  <a:sysClr val="windowText" lastClr="000000"/>
                </a:solidFill>
                <a:ea typeface="ＭＳ Ｐゴシック" pitchFamily="-109" charset="-128"/>
                <a:cs typeface="MS PGothic"/>
              </a:endParaRPr>
            </a:p>
          </p:txBody>
        </p:sp>
        <p:sp>
          <p:nvSpPr>
            <p:cNvPr id="14" name="Arc 79"/>
            <p:cNvSpPr>
              <a:spLocks noChangeArrowheads="1"/>
            </p:cNvSpPr>
            <p:nvPr/>
          </p:nvSpPr>
          <p:spPr bwMode="auto">
            <a:xfrm rot="-9932837">
              <a:off x="2539785" y="2745460"/>
              <a:ext cx="266305" cy="269399"/>
            </a:xfrm>
            <a:custGeom>
              <a:avLst/>
              <a:gdLst>
                <a:gd name="T0" fmla="*/ 107853 w 266703"/>
                <a:gd name="T1" fmla="*/ 2474 h 268183"/>
                <a:gd name="T2" fmla="*/ 133352 w 266703"/>
                <a:gd name="T3" fmla="*/ 134091 h 268183"/>
                <a:gd name="T4" fmla="*/ 264275 w 266703"/>
                <a:gd name="T5" fmla="*/ 108618 h 268183"/>
                <a:gd name="T6" fmla="*/ 0 60000 65536"/>
                <a:gd name="T7" fmla="*/ 0 60000 65536"/>
                <a:gd name="T8" fmla="*/ 0 60000 65536"/>
                <a:gd name="T9" fmla="*/ 107853 w 266703"/>
                <a:gd name="T10" fmla="*/ 0 h 268183"/>
                <a:gd name="T11" fmla="*/ 264275 w 266703"/>
                <a:gd name="T12" fmla="*/ 108618 h 268183"/>
              </a:gdLst>
              <a:ahLst/>
              <a:cxnLst>
                <a:cxn ang="T6">
                  <a:pos x="T0" y="T1"/>
                </a:cxn>
                <a:cxn ang="T7">
                  <a:pos x="T2" y="T3"/>
                </a:cxn>
                <a:cxn ang="T8">
                  <a:pos x="T4" y="T5"/>
                </a:cxn>
              </a:cxnLst>
              <a:rect l="T9" t="T10" r="T11" b="T12"/>
              <a:pathLst>
                <a:path w="266703" h="268183" stroke="0">
                  <a:moveTo>
                    <a:pt x="107853" y="2474"/>
                  </a:moveTo>
                  <a:lnTo>
                    <a:pt x="107853" y="2474"/>
                  </a:lnTo>
                  <a:cubicBezTo>
                    <a:pt x="116254" y="828"/>
                    <a:pt x="124793" y="-1"/>
                    <a:pt x="133352" y="0"/>
                  </a:cubicBezTo>
                  <a:cubicBezTo>
                    <a:pt x="197232" y="0"/>
                    <a:pt x="252139" y="45552"/>
                    <a:pt x="264275" y="108617"/>
                  </a:cubicBezTo>
                  <a:lnTo>
                    <a:pt x="133352" y="134092"/>
                  </a:lnTo>
                  <a:close/>
                </a:path>
                <a:path w="266703" h="268183" fill="none">
                  <a:moveTo>
                    <a:pt x="107853" y="2474"/>
                  </a:moveTo>
                  <a:lnTo>
                    <a:pt x="107853" y="2474"/>
                  </a:lnTo>
                  <a:cubicBezTo>
                    <a:pt x="116254" y="828"/>
                    <a:pt x="124793" y="-1"/>
                    <a:pt x="133352" y="0"/>
                  </a:cubicBezTo>
                  <a:cubicBezTo>
                    <a:pt x="197232" y="0"/>
                    <a:pt x="252139" y="45552"/>
                    <a:pt x="264275" y="108617"/>
                  </a:cubicBezTo>
                </a:path>
              </a:pathLst>
            </a:custGeom>
            <a:noFill/>
            <a:ln w="22225">
              <a:solidFill>
                <a:schemeClr val="tx2">
                  <a:lumMod val="50000"/>
                  <a:lumOff val="50000"/>
                </a:schemeClr>
              </a:solidFill>
              <a:round/>
              <a:headEnd/>
              <a:tailEnd/>
            </a:ln>
            <a:effectLst>
              <a:outerShdw dist="7239" dir="5400000" rotWithShape="0">
                <a:srgbClr val="808080">
                  <a:alpha val="43999"/>
                </a:srgbClr>
              </a:outerShdw>
            </a:effectLst>
          </p:spPr>
          <p:txBody>
            <a:bodyPr anchor="ctr"/>
            <a:lstStyle/>
            <a:p>
              <a:pPr algn="ctr">
                <a:defRPr/>
              </a:pPr>
              <a:endParaRPr lang="en-US" kern="0" dirty="0">
                <a:solidFill>
                  <a:sysClr val="windowText" lastClr="000000"/>
                </a:solidFill>
                <a:ea typeface="ＭＳ Ｐゴシック" pitchFamily="-109" charset="-128"/>
                <a:cs typeface="MS PGothic"/>
              </a:endParaRPr>
            </a:p>
          </p:txBody>
        </p:sp>
        <p:sp>
          <p:nvSpPr>
            <p:cNvPr id="15" name="Arc 81"/>
            <p:cNvSpPr>
              <a:spLocks noChangeArrowheads="1"/>
            </p:cNvSpPr>
            <p:nvPr/>
          </p:nvSpPr>
          <p:spPr bwMode="auto">
            <a:xfrm rot="11797168">
              <a:off x="2627854" y="2725587"/>
              <a:ext cx="190709" cy="190056"/>
            </a:xfrm>
            <a:custGeom>
              <a:avLst/>
              <a:gdLst>
                <a:gd name="T0" fmla="*/ 95251 w 190502"/>
                <a:gd name="T1" fmla="*/ 0 h 190426"/>
                <a:gd name="T2" fmla="*/ 95251 w 190502"/>
                <a:gd name="T3" fmla="*/ 95213 h 190426"/>
                <a:gd name="T4" fmla="*/ 176805 w 190502"/>
                <a:gd name="T5" fmla="*/ 46022 h 190426"/>
                <a:gd name="T6" fmla="*/ 0 60000 65536"/>
                <a:gd name="T7" fmla="*/ 0 60000 65536"/>
                <a:gd name="T8" fmla="*/ 0 60000 65536"/>
                <a:gd name="T9" fmla="*/ 95251 w 190502"/>
                <a:gd name="T10" fmla="*/ 0 h 190426"/>
                <a:gd name="T11" fmla="*/ 176805 w 190502"/>
                <a:gd name="T12" fmla="*/ 46022 h 190426"/>
              </a:gdLst>
              <a:ahLst/>
              <a:cxnLst>
                <a:cxn ang="T6">
                  <a:pos x="T0" y="T1"/>
                </a:cxn>
                <a:cxn ang="T7">
                  <a:pos x="T2" y="T3"/>
                </a:cxn>
                <a:cxn ang="T8">
                  <a:pos x="T4" y="T5"/>
                </a:cxn>
              </a:cxnLst>
              <a:rect l="T9" t="T10" r="T11" b="T12"/>
              <a:pathLst>
                <a:path w="190502" h="190426" stroke="0">
                  <a:moveTo>
                    <a:pt x="95251" y="0"/>
                  </a:moveTo>
                  <a:lnTo>
                    <a:pt x="95250" y="0"/>
                  </a:lnTo>
                  <a:cubicBezTo>
                    <a:pt x="128624" y="0"/>
                    <a:pt x="159563" y="17459"/>
                    <a:pt x="176805" y="46021"/>
                  </a:cubicBezTo>
                  <a:lnTo>
                    <a:pt x="95251" y="95213"/>
                  </a:lnTo>
                  <a:close/>
                </a:path>
                <a:path w="190502" h="190426" fill="none">
                  <a:moveTo>
                    <a:pt x="95251" y="0"/>
                  </a:moveTo>
                  <a:lnTo>
                    <a:pt x="95250" y="0"/>
                  </a:lnTo>
                  <a:cubicBezTo>
                    <a:pt x="128624" y="0"/>
                    <a:pt x="159563" y="17459"/>
                    <a:pt x="176805" y="46021"/>
                  </a:cubicBezTo>
                </a:path>
              </a:pathLst>
            </a:custGeom>
            <a:noFill/>
            <a:ln w="22225">
              <a:solidFill>
                <a:schemeClr val="tx2">
                  <a:lumMod val="50000"/>
                  <a:lumOff val="50000"/>
                </a:schemeClr>
              </a:solidFill>
              <a:round/>
              <a:headEnd/>
              <a:tailEnd/>
            </a:ln>
            <a:effectLst>
              <a:outerShdw dist="7239" dir="5400000" rotWithShape="0">
                <a:srgbClr val="808080">
                  <a:alpha val="43999"/>
                </a:srgbClr>
              </a:outerShdw>
            </a:effectLst>
          </p:spPr>
          <p:txBody>
            <a:bodyPr anchor="ctr"/>
            <a:lstStyle/>
            <a:p>
              <a:pPr algn="ctr">
                <a:defRPr/>
              </a:pPr>
              <a:endParaRPr lang="en-US" kern="0" dirty="0">
                <a:solidFill>
                  <a:sysClr val="windowText" lastClr="000000"/>
                </a:solidFill>
                <a:ea typeface="ＭＳ Ｐゴシック" pitchFamily="-109" charset="-128"/>
                <a:cs typeface="MS PGothic"/>
              </a:endParaRPr>
            </a:p>
          </p:txBody>
        </p:sp>
      </p:grpSp>
      <p:grpSp>
        <p:nvGrpSpPr>
          <p:cNvPr id="16" name="Group 76"/>
          <p:cNvGrpSpPr>
            <a:grpSpLocks/>
          </p:cNvGrpSpPr>
          <p:nvPr/>
        </p:nvGrpSpPr>
        <p:grpSpPr bwMode="auto">
          <a:xfrm>
            <a:off x="7483898" y="5513952"/>
            <a:ext cx="1702543" cy="714338"/>
            <a:chOff x="5640387" y="5384879"/>
            <a:chExt cx="1702986" cy="714322"/>
          </a:xfrm>
        </p:grpSpPr>
        <p:sp>
          <p:nvSpPr>
            <p:cNvPr id="17" name="Text Box 33"/>
            <p:cNvSpPr txBox="1">
              <a:spLocks noChangeArrowheads="1"/>
            </p:cNvSpPr>
            <p:nvPr/>
          </p:nvSpPr>
          <p:spPr bwMode="auto">
            <a:xfrm>
              <a:off x="5640387" y="5845206"/>
              <a:ext cx="1538288" cy="253995"/>
            </a:xfrm>
            <a:prstGeom prst="rect">
              <a:avLst/>
            </a:prstGeom>
            <a:noFill/>
            <a:ln w="9525">
              <a:noFill/>
              <a:miter lim="800000"/>
              <a:headEnd/>
              <a:tailEnd/>
            </a:ln>
          </p:spPr>
          <p:txBody>
            <a:bodyPr>
              <a:spAutoFit/>
            </a:bodyPr>
            <a:lstStyle/>
            <a:p>
              <a:pPr algn="ctr">
                <a:spcBef>
                  <a:spcPct val="50000"/>
                </a:spcBef>
                <a:defRPr/>
              </a:pPr>
              <a:r>
                <a:rPr lang="en-US" sz="1050" b="1" kern="0" dirty="0">
                  <a:solidFill>
                    <a:sysClr val="windowText" lastClr="000000"/>
                  </a:solidFill>
                </a:rPr>
                <a:t>SPAN Port or Tap</a:t>
              </a:r>
            </a:p>
          </p:txBody>
        </p:sp>
        <p:sp>
          <p:nvSpPr>
            <p:cNvPr id="18" name="Text Box 31"/>
            <p:cNvSpPr txBox="1">
              <a:spLocks noChangeArrowheads="1"/>
            </p:cNvSpPr>
            <p:nvPr/>
          </p:nvSpPr>
          <p:spPr bwMode="auto">
            <a:xfrm>
              <a:off x="5805086" y="5384879"/>
              <a:ext cx="1538287" cy="253995"/>
            </a:xfrm>
            <a:prstGeom prst="rect">
              <a:avLst/>
            </a:prstGeom>
            <a:noFill/>
            <a:ln w="9525">
              <a:noFill/>
              <a:miter lim="800000"/>
              <a:headEnd/>
              <a:tailEnd/>
            </a:ln>
          </p:spPr>
          <p:txBody>
            <a:bodyPr>
              <a:spAutoFit/>
            </a:bodyPr>
            <a:lstStyle/>
            <a:p>
              <a:pPr algn="ctr">
                <a:spcBef>
                  <a:spcPct val="50000"/>
                </a:spcBef>
                <a:defRPr/>
              </a:pPr>
              <a:r>
                <a:rPr lang="en-US" sz="1050" b="1" kern="0" dirty="0">
                  <a:solidFill>
                    <a:sysClr val="windowText" lastClr="000000"/>
                  </a:solidFill>
                </a:rPr>
                <a:t>MTA or Proxy</a:t>
              </a:r>
            </a:p>
          </p:txBody>
        </p:sp>
        <p:sp>
          <p:nvSpPr>
            <p:cNvPr id="19" name="Oval 29"/>
            <p:cNvSpPr>
              <a:spLocks noChangeArrowheads="1"/>
            </p:cNvSpPr>
            <p:nvPr/>
          </p:nvSpPr>
          <p:spPr bwMode="auto">
            <a:xfrm>
              <a:off x="5951538" y="5688002"/>
              <a:ext cx="152400" cy="152400"/>
            </a:xfrm>
            <a:prstGeom prst="ellipse">
              <a:avLst/>
            </a:prstGeom>
            <a:solidFill>
              <a:schemeClr val="accent1"/>
            </a:solidFill>
            <a:ln w="9525">
              <a:solidFill>
                <a:schemeClr val="tx1"/>
              </a:solidFill>
              <a:round/>
              <a:headEnd/>
              <a:tailEnd/>
            </a:ln>
          </p:spPr>
          <p:txBody>
            <a:bodyPr wrap="none" anchor="ctr"/>
            <a:lstStyle/>
            <a:p>
              <a:pPr algn="ctr"/>
              <a:endParaRPr lang="en-US" kern="0">
                <a:solidFill>
                  <a:sysClr val="windowText" lastClr="000000"/>
                </a:solidFill>
              </a:endParaRPr>
            </a:p>
          </p:txBody>
        </p:sp>
      </p:grpSp>
      <p:sp>
        <p:nvSpPr>
          <p:cNvPr id="20" name="Shape 594"/>
          <p:cNvSpPr txBox="1"/>
          <p:nvPr/>
        </p:nvSpPr>
        <p:spPr>
          <a:xfrm>
            <a:off x="5201798" y="4307943"/>
            <a:ext cx="1864948" cy="721259"/>
          </a:xfrm>
          <a:prstGeom prst="rect">
            <a:avLst/>
          </a:prstGeom>
          <a:noFill/>
          <a:ln>
            <a:noFill/>
          </a:ln>
        </p:spPr>
        <p:txBody>
          <a:bodyPr lIns="91425" tIns="91425" rIns="91425" bIns="91425" anchor="t" anchorCtr="0">
            <a:noAutofit/>
          </a:bodyPr>
          <a:lstStyle/>
          <a:p>
            <a:pPr algn="ctr"/>
            <a:r>
              <a:rPr lang="en-US" sz="1400" b="1" kern="0" dirty="0">
                <a:solidFill>
                  <a:srgbClr val="000000"/>
                </a:solidFill>
              </a:rPr>
              <a:t>DLP MANAGEMENT CONSOLE</a:t>
            </a:r>
          </a:p>
        </p:txBody>
      </p:sp>
      <p:sp>
        <p:nvSpPr>
          <p:cNvPr id="21" name="Shape 594"/>
          <p:cNvSpPr txBox="1"/>
          <p:nvPr/>
        </p:nvSpPr>
        <p:spPr>
          <a:xfrm>
            <a:off x="3123387" y="1752602"/>
            <a:ext cx="1142702" cy="467575"/>
          </a:xfrm>
          <a:prstGeom prst="rect">
            <a:avLst/>
          </a:prstGeom>
          <a:noFill/>
          <a:ln>
            <a:noFill/>
          </a:ln>
        </p:spPr>
        <p:txBody>
          <a:bodyPr lIns="91425" tIns="91425" rIns="91425" bIns="91425" anchor="t" anchorCtr="0">
            <a:noAutofit/>
          </a:bodyPr>
          <a:lstStyle/>
          <a:p>
            <a:pPr algn="ctr"/>
            <a:r>
              <a:rPr lang="en-US" sz="1400" b="1" kern="0" dirty="0">
                <a:solidFill>
                  <a:schemeClr val="tx1">
                    <a:lumMod val="95000"/>
                  </a:schemeClr>
                </a:solidFill>
              </a:rPr>
              <a:t>DLP STORAGE</a:t>
            </a:r>
          </a:p>
        </p:txBody>
      </p:sp>
      <p:sp>
        <p:nvSpPr>
          <p:cNvPr id="22" name="Shape 594"/>
          <p:cNvSpPr txBox="1"/>
          <p:nvPr/>
        </p:nvSpPr>
        <p:spPr>
          <a:xfrm>
            <a:off x="2513945" y="4724402"/>
            <a:ext cx="1142702" cy="619975"/>
          </a:xfrm>
          <a:prstGeom prst="rect">
            <a:avLst/>
          </a:prstGeom>
          <a:noFill/>
          <a:ln>
            <a:noFill/>
          </a:ln>
        </p:spPr>
        <p:txBody>
          <a:bodyPr lIns="91425" tIns="91425" rIns="91425" bIns="91425" anchor="t" anchorCtr="0">
            <a:noAutofit/>
          </a:bodyPr>
          <a:lstStyle/>
          <a:p>
            <a:pPr algn="ctr"/>
            <a:r>
              <a:rPr lang="en-US" sz="1400" b="1" kern="0" dirty="0">
                <a:solidFill>
                  <a:schemeClr val="tx1">
                    <a:lumMod val="95000"/>
                  </a:schemeClr>
                </a:solidFill>
              </a:rPr>
              <a:t>DLP ENDPOINT</a:t>
            </a:r>
          </a:p>
        </p:txBody>
      </p:sp>
      <p:cxnSp>
        <p:nvCxnSpPr>
          <p:cNvPr id="23" name="Curved Connector 22"/>
          <p:cNvCxnSpPr/>
          <p:nvPr/>
        </p:nvCxnSpPr>
        <p:spPr>
          <a:xfrm>
            <a:off x="2046960" y="5755144"/>
            <a:ext cx="731330" cy="0"/>
          </a:xfrm>
          <a:prstGeom prst="curvedConnector3">
            <a:avLst>
              <a:gd name="adj1" fmla="val 50000"/>
            </a:avLst>
          </a:prstGeom>
          <a:ln w="38100">
            <a:solidFill>
              <a:schemeClr val="accent1"/>
            </a:solidFill>
            <a:prstDash val="sysDot"/>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grpSp>
        <p:nvGrpSpPr>
          <p:cNvPr id="24" name="Group 23"/>
          <p:cNvGrpSpPr/>
          <p:nvPr/>
        </p:nvGrpSpPr>
        <p:grpSpPr>
          <a:xfrm>
            <a:off x="4193088" y="1966823"/>
            <a:ext cx="422864" cy="905256"/>
            <a:chOff x="836612" y="1785073"/>
            <a:chExt cx="422974" cy="905256"/>
          </a:xfrm>
        </p:grpSpPr>
        <p:sp>
          <p:nvSpPr>
            <p:cNvPr id="25" name="Shape 2564"/>
            <p:cNvSpPr/>
            <p:nvPr/>
          </p:nvSpPr>
          <p:spPr>
            <a:xfrm>
              <a:off x="938071" y="2528269"/>
              <a:ext cx="257348" cy="154829"/>
            </a:xfrm>
            <a:custGeom>
              <a:avLst/>
              <a:gdLst/>
              <a:ahLst/>
              <a:cxnLst/>
              <a:rect l="0" t="0" r="0" b="0"/>
              <a:pathLst>
                <a:path w="120000" h="120000" extrusionOk="0">
                  <a:moveTo>
                    <a:pt x="0" y="117600"/>
                  </a:moveTo>
                  <a:lnTo>
                    <a:pt x="53793" y="0"/>
                  </a:lnTo>
                  <a:lnTo>
                    <a:pt x="120000" y="120000"/>
                  </a:lnTo>
                  <a:lnTo>
                    <a:pt x="0" y="117600"/>
                  </a:lnTo>
                  <a:close/>
                </a:path>
              </a:pathLst>
            </a:custGeom>
            <a:solidFill>
              <a:srgbClr val="FFFFFF"/>
            </a:solidFill>
            <a:ln>
              <a:noFill/>
            </a:ln>
          </p:spPr>
          <p:txBody>
            <a:bodyPr lIns="91425" tIns="45700" rIns="91425" bIns="45700" anchor="t" anchorCtr="0">
              <a:noAutofit/>
            </a:bodyPr>
            <a:lstStyle/>
            <a:p>
              <a:endParaRPr kern="0">
                <a:solidFill>
                  <a:srgbClr val="404040"/>
                </a:solidFill>
                <a:latin typeface="Questrial"/>
                <a:ea typeface="Questrial"/>
                <a:cs typeface="Questrial"/>
                <a:sym typeface="Questrial"/>
              </a:endParaRPr>
            </a:p>
          </p:txBody>
        </p:sp>
        <p:sp>
          <p:nvSpPr>
            <p:cNvPr id="26" name="Rounded Rectangle 25"/>
            <p:cNvSpPr/>
            <p:nvPr/>
          </p:nvSpPr>
          <p:spPr bwMode="gray">
            <a:xfrm>
              <a:off x="836612" y="1785073"/>
              <a:ext cx="422974" cy="905256"/>
            </a:xfrm>
            <a:prstGeom prst="roundRect">
              <a:avLst>
                <a:gd name="adj" fmla="val 8288"/>
              </a:avLst>
            </a:prstGeom>
            <a:solidFill>
              <a:srgbClr val="7F7F7F"/>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lang="en-US" kern="0">
                <a:solidFill>
                  <a:sysClr val="windowText" lastClr="000000"/>
                </a:solidFill>
              </a:endParaRPr>
            </a:p>
          </p:txBody>
        </p:sp>
        <p:sp>
          <p:nvSpPr>
            <p:cNvPr id="27" name="Rectangle 26"/>
            <p:cNvSpPr/>
            <p:nvPr/>
          </p:nvSpPr>
          <p:spPr bwMode="gray">
            <a:xfrm>
              <a:off x="873666" y="2043546"/>
              <a:ext cx="348867" cy="36576"/>
            </a:xfrm>
            <a:prstGeom prst="rect">
              <a:avLst/>
            </a:prstGeom>
            <a:solidFill>
              <a:schemeClr val="bg1"/>
            </a:solidFill>
            <a:ln w="3175">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lang="en-US" kern="0">
                <a:solidFill>
                  <a:sysClr val="windowText" lastClr="000000"/>
                </a:solidFill>
              </a:endParaRPr>
            </a:p>
          </p:txBody>
        </p:sp>
        <p:sp>
          <p:nvSpPr>
            <p:cNvPr id="28" name="Rectangle 27"/>
            <p:cNvSpPr/>
            <p:nvPr/>
          </p:nvSpPr>
          <p:spPr bwMode="gray">
            <a:xfrm>
              <a:off x="873666" y="2183130"/>
              <a:ext cx="348867" cy="36576"/>
            </a:xfrm>
            <a:prstGeom prst="rect">
              <a:avLst/>
            </a:prstGeom>
            <a:solidFill>
              <a:schemeClr val="bg1"/>
            </a:solidFill>
            <a:ln w="3175">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lang="en-US" kern="0">
                <a:solidFill>
                  <a:sysClr val="windowText" lastClr="000000"/>
                </a:solidFill>
              </a:endParaRPr>
            </a:p>
          </p:txBody>
        </p:sp>
        <p:sp>
          <p:nvSpPr>
            <p:cNvPr id="29" name="Oval 28"/>
            <p:cNvSpPr>
              <a:spLocks noChangeAspect="1"/>
            </p:cNvSpPr>
            <p:nvPr/>
          </p:nvSpPr>
          <p:spPr bwMode="gray">
            <a:xfrm>
              <a:off x="1016095" y="2320290"/>
              <a:ext cx="64008" cy="64008"/>
            </a:xfrm>
            <a:prstGeom prst="ellipse">
              <a:avLst/>
            </a:prstGeom>
            <a:solidFill>
              <a:schemeClr val="bg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lang="en-US" kern="0">
                <a:solidFill>
                  <a:sysClr val="windowText" lastClr="000000"/>
                </a:solidFill>
              </a:endParaRPr>
            </a:p>
          </p:txBody>
        </p:sp>
      </p:grpSp>
      <p:sp>
        <p:nvSpPr>
          <p:cNvPr id="30" name="Shape 594"/>
          <p:cNvSpPr txBox="1"/>
          <p:nvPr/>
        </p:nvSpPr>
        <p:spPr>
          <a:xfrm>
            <a:off x="8153332" y="4211318"/>
            <a:ext cx="1066522" cy="619975"/>
          </a:xfrm>
          <a:prstGeom prst="rect">
            <a:avLst/>
          </a:prstGeom>
          <a:noFill/>
          <a:ln>
            <a:noFill/>
          </a:ln>
        </p:spPr>
        <p:txBody>
          <a:bodyPr lIns="91425" tIns="91425" rIns="91425" bIns="91425" anchor="t" anchorCtr="0">
            <a:noAutofit/>
          </a:bodyPr>
          <a:lstStyle/>
          <a:p>
            <a:pPr algn="ctr"/>
            <a:r>
              <a:rPr lang="en-US" sz="1400" b="1" kern="0" dirty="0">
                <a:solidFill>
                  <a:schemeClr val="tx1">
                    <a:lumMod val="95000"/>
                  </a:schemeClr>
                </a:solidFill>
              </a:rPr>
              <a:t>DLP NETWORK</a:t>
            </a:r>
          </a:p>
        </p:txBody>
      </p:sp>
      <p:sp>
        <p:nvSpPr>
          <p:cNvPr id="31" name="Shape 594"/>
          <p:cNvSpPr txBox="1"/>
          <p:nvPr/>
        </p:nvSpPr>
        <p:spPr>
          <a:xfrm>
            <a:off x="8608358" y="1600200"/>
            <a:ext cx="914162" cy="685800"/>
          </a:xfrm>
          <a:prstGeom prst="rect">
            <a:avLst/>
          </a:prstGeom>
          <a:noFill/>
          <a:ln>
            <a:noFill/>
          </a:ln>
        </p:spPr>
        <p:txBody>
          <a:bodyPr lIns="91425" tIns="91425" rIns="91425" bIns="91425" anchor="t" anchorCtr="0">
            <a:noAutofit/>
          </a:bodyPr>
          <a:lstStyle/>
          <a:p>
            <a:pPr algn="ctr"/>
            <a:r>
              <a:rPr lang="en-US" sz="1400" b="1" kern="0" dirty="0">
                <a:solidFill>
                  <a:schemeClr val="tx1">
                    <a:lumMod val="95000"/>
                  </a:schemeClr>
                </a:solidFill>
              </a:rPr>
              <a:t>DLP CLOUD</a:t>
            </a:r>
          </a:p>
        </p:txBody>
      </p:sp>
      <p:grpSp>
        <p:nvGrpSpPr>
          <p:cNvPr id="32" name="Group 190"/>
          <p:cNvGrpSpPr>
            <a:grpSpLocks noChangeAspect="1"/>
          </p:cNvGrpSpPr>
          <p:nvPr/>
        </p:nvGrpSpPr>
        <p:grpSpPr bwMode="auto">
          <a:xfrm>
            <a:off x="4194626" y="1955188"/>
            <a:ext cx="433348" cy="862714"/>
            <a:chOff x="1609" y="1589"/>
            <a:chExt cx="206" cy="410"/>
          </a:xfrm>
        </p:grpSpPr>
        <p:sp>
          <p:nvSpPr>
            <p:cNvPr id="33" name="AutoShape 189"/>
            <p:cNvSpPr>
              <a:spLocks noChangeAspect="1" noChangeArrowheads="1" noTextEdit="1"/>
            </p:cNvSpPr>
            <p:nvPr/>
          </p:nvSpPr>
          <p:spPr bwMode="auto">
            <a:xfrm>
              <a:off x="1609" y="1589"/>
              <a:ext cx="206" cy="4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kern="0">
                <a:solidFill>
                  <a:sysClr val="windowText" lastClr="000000"/>
                </a:solidFill>
              </a:endParaRPr>
            </a:p>
          </p:txBody>
        </p:sp>
        <p:sp>
          <p:nvSpPr>
            <p:cNvPr id="34" name="Rectangle 191"/>
            <p:cNvSpPr>
              <a:spLocks noChangeArrowheads="1"/>
            </p:cNvSpPr>
            <p:nvPr/>
          </p:nvSpPr>
          <p:spPr bwMode="auto">
            <a:xfrm>
              <a:off x="1620" y="1617"/>
              <a:ext cx="187" cy="374"/>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kern="0">
                <a:solidFill>
                  <a:sysClr val="windowText" lastClr="000000"/>
                </a:solidFill>
              </a:endParaRPr>
            </a:p>
          </p:txBody>
        </p:sp>
        <p:sp>
          <p:nvSpPr>
            <p:cNvPr id="35" name="Freeform 192"/>
            <p:cNvSpPr>
              <a:spLocks noEditPoints="1"/>
            </p:cNvSpPr>
            <p:nvPr/>
          </p:nvSpPr>
          <p:spPr bwMode="auto">
            <a:xfrm>
              <a:off x="1609" y="1589"/>
              <a:ext cx="206" cy="410"/>
            </a:xfrm>
            <a:custGeom>
              <a:avLst/>
              <a:gdLst>
                <a:gd name="T0" fmla="*/ 24 w 412"/>
                <a:gd name="T1" fmla="*/ 0 h 820"/>
                <a:gd name="T2" fmla="*/ 20 w 412"/>
                <a:gd name="T3" fmla="*/ 0 h 820"/>
                <a:gd name="T4" fmla="*/ 8 w 412"/>
                <a:gd name="T5" fmla="*/ 8 h 820"/>
                <a:gd name="T6" fmla="*/ 0 w 412"/>
                <a:gd name="T7" fmla="*/ 20 h 820"/>
                <a:gd name="T8" fmla="*/ 0 w 412"/>
                <a:gd name="T9" fmla="*/ 796 h 820"/>
                <a:gd name="T10" fmla="*/ 0 w 412"/>
                <a:gd name="T11" fmla="*/ 800 h 820"/>
                <a:gd name="T12" fmla="*/ 8 w 412"/>
                <a:gd name="T13" fmla="*/ 812 h 820"/>
                <a:gd name="T14" fmla="*/ 20 w 412"/>
                <a:gd name="T15" fmla="*/ 820 h 820"/>
                <a:gd name="T16" fmla="*/ 388 w 412"/>
                <a:gd name="T17" fmla="*/ 820 h 820"/>
                <a:gd name="T18" fmla="*/ 392 w 412"/>
                <a:gd name="T19" fmla="*/ 820 h 820"/>
                <a:gd name="T20" fmla="*/ 404 w 412"/>
                <a:gd name="T21" fmla="*/ 812 h 820"/>
                <a:gd name="T22" fmla="*/ 410 w 412"/>
                <a:gd name="T23" fmla="*/ 800 h 820"/>
                <a:gd name="T24" fmla="*/ 412 w 412"/>
                <a:gd name="T25" fmla="*/ 24 h 820"/>
                <a:gd name="T26" fmla="*/ 410 w 412"/>
                <a:gd name="T27" fmla="*/ 20 h 820"/>
                <a:gd name="T28" fmla="*/ 404 w 412"/>
                <a:gd name="T29" fmla="*/ 8 h 820"/>
                <a:gd name="T30" fmla="*/ 392 w 412"/>
                <a:gd name="T31" fmla="*/ 0 h 820"/>
                <a:gd name="T32" fmla="*/ 220 w 412"/>
                <a:gd name="T33" fmla="*/ 787 h 820"/>
                <a:gd name="T34" fmla="*/ 190 w 412"/>
                <a:gd name="T35" fmla="*/ 714 h 820"/>
                <a:gd name="T36" fmla="*/ 220 w 412"/>
                <a:gd name="T37" fmla="*/ 787 h 820"/>
                <a:gd name="T38" fmla="*/ 36 w 412"/>
                <a:gd name="T39" fmla="*/ 667 h 820"/>
                <a:gd name="T40" fmla="*/ 376 w 412"/>
                <a:gd name="T41" fmla="*/ 600 h 820"/>
                <a:gd name="T42" fmla="*/ 376 w 412"/>
                <a:gd name="T43" fmla="*/ 565 h 820"/>
                <a:gd name="T44" fmla="*/ 36 w 412"/>
                <a:gd name="T45" fmla="*/ 497 h 820"/>
                <a:gd name="T46" fmla="*/ 376 w 412"/>
                <a:gd name="T47" fmla="*/ 565 h 820"/>
                <a:gd name="T48" fmla="*/ 36 w 412"/>
                <a:gd name="T49" fmla="*/ 462 h 820"/>
                <a:gd name="T50" fmla="*/ 376 w 412"/>
                <a:gd name="T51" fmla="*/ 394 h 820"/>
                <a:gd name="T52" fmla="*/ 376 w 412"/>
                <a:gd name="T53" fmla="*/ 356 h 820"/>
                <a:gd name="T54" fmla="*/ 36 w 412"/>
                <a:gd name="T55" fmla="*/ 288 h 820"/>
                <a:gd name="T56" fmla="*/ 376 w 412"/>
                <a:gd name="T57" fmla="*/ 356 h 820"/>
                <a:gd name="T58" fmla="*/ 36 w 412"/>
                <a:gd name="T59" fmla="*/ 254 h 820"/>
                <a:gd name="T60" fmla="*/ 376 w 412"/>
                <a:gd name="T61" fmla="*/ 186 h 820"/>
                <a:gd name="T62" fmla="*/ 376 w 412"/>
                <a:gd name="T63" fmla="*/ 151 h 820"/>
                <a:gd name="T64" fmla="*/ 36 w 412"/>
                <a:gd name="T65" fmla="*/ 83 h 820"/>
                <a:gd name="T66" fmla="*/ 376 w 412"/>
                <a:gd name="T67" fmla="*/ 151 h 8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412" h="820">
                  <a:moveTo>
                    <a:pt x="388" y="0"/>
                  </a:moveTo>
                  <a:lnTo>
                    <a:pt x="24" y="0"/>
                  </a:lnTo>
                  <a:lnTo>
                    <a:pt x="24" y="0"/>
                  </a:lnTo>
                  <a:lnTo>
                    <a:pt x="20" y="0"/>
                  </a:lnTo>
                  <a:lnTo>
                    <a:pt x="15" y="2"/>
                  </a:lnTo>
                  <a:lnTo>
                    <a:pt x="8" y="8"/>
                  </a:lnTo>
                  <a:lnTo>
                    <a:pt x="2" y="15"/>
                  </a:lnTo>
                  <a:lnTo>
                    <a:pt x="0" y="20"/>
                  </a:lnTo>
                  <a:lnTo>
                    <a:pt x="0" y="24"/>
                  </a:lnTo>
                  <a:lnTo>
                    <a:pt x="0" y="796"/>
                  </a:lnTo>
                  <a:lnTo>
                    <a:pt x="0" y="796"/>
                  </a:lnTo>
                  <a:lnTo>
                    <a:pt x="0" y="800"/>
                  </a:lnTo>
                  <a:lnTo>
                    <a:pt x="2" y="805"/>
                  </a:lnTo>
                  <a:lnTo>
                    <a:pt x="8" y="812"/>
                  </a:lnTo>
                  <a:lnTo>
                    <a:pt x="15" y="818"/>
                  </a:lnTo>
                  <a:lnTo>
                    <a:pt x="20" y="820"/>
                  </a:lnTo>
                  <a:lnTo>
                    <a:pt x="24" y="820"/>
                  </a:lnTo>
                  <a:lnTo>
                    <a:pt x="388" y="820"/>
                  </a:lnTo>
                  <a:lnTo>
                    <a:pt x="388" y="820"/>
                  </a:lnTo>
                  <a:lnTo>
                    <a:pt x="392" y="820"/>
                  </a:lnTo>
                  <a:lnTo>
                    <a:pt x="397" y="818"/>
                  </a:lnTo>
                  <a:lnTo>
                    <a:pt x="404" y="812"/>
                  </a:lnTo>
                  <a:lnTo>
                    <a:pt x="409" y="805"/>
                  </a:lnTo>
                  <a:lnTo>
                    <a:pt x="410" y="800"/>
                  </a:lnTo>
                  <a:lnTo>
                    <a:pt x="412" y="796"/>
                  </a:lnTo>
                  <a:lnTo>
                    <a:pt x="412" y="24"/>
                  </a:lnTo>
                  <a:lnTo>
                    <a:pt x="412" y="24"/>
                  </a:lnTo>
                  <a:lnTo>
                    <a:pt x="410" y="20"/>
                  </a:lnTo>
                  <a:lnTo>
                    <a:pt x="409" y="15"/>
                  </a:lnTo>
                  <a:lnTo>
                    <a:pt x="404" y="8"/>
                  </a:lnTo>
                  <a:lnTo>
                    <a:pt x="397" y="2"/>
                  </a:lnTo>
                  <a:lnTo>
                    <a:pt x="392" y="0"/>
                  </a:lnTo>
                  <a:lnTo>
                    <a:pt x="388" y="0"/>
                  </a:lnTo>
                  <a:close/>
                  <a:moveTo>
                    <a:pt x="220" y="787"/>
                  </a:moveTo>
                  <a:lnTo>
                    <a:pt x="190" y="787"/>
                  </a:lnTo>
                  <a:lnTo>
                    <a:pt x="190" y="714"/>
                  </a:lnTo>
                  <a:lnTo>
                    <a:pt x="220" y="714"/>
                  </a:lnTo>
                  <a:lnTo>
                    <a:pt x="220" y="787"/>
                  </a:lnTo>
                  <a:close/>
                  <a:moveTo>
                    <a:pt x="376" y="667"/>
                  </a:moveTo>
                  <a:lnTo>
                    <a:pt x="36" y="667"/>
                  </a:lnTo>
                  <a:lnTo>
                    <a:pt x="36" y="600"/>
                  </a:lnTo>
                  <a:lnTo>
                    <a:pt x="376" y="600"/>
                  </a:lnTo>
                  <a:lnTo>
                    <a:pt x="376" y="667"/>
                  </a:lnTo>
                  <a:close/>
                  <a:moveTo>
                    <a:pt x="376" y="565"/>
                  </a:moveTo>
                  <a:lnTo>
                    <a:pt x="36" y="565"/>
                  </a:lnTo>
                  <a:lnTo>
                    <a:pt x="36" y="497"/>
                  </a:lnTo>
                  <a:lnTo>
                    <a:pt x="376" y="497"/>
                  </a:lnTo>
                  <a:lnTo>
                    <a:pt x="376" y="565"/>
                  </a:lnTo>
                  <a:close/>
                  <a:moveTo>
                    <a:pt x="376" y="462"/>
                  </a:moveTo>
                  <a:lnTo>
                    <a:pt x="36" y="462"/>
                  </a:lnTo>
                  <a:lnTo>
                    <a:pt x="36" y="394"/>
                  </a:lnTo>
                  <a:lnTo>
                    <a:pt x="376" y="394"/>
                  </a:lnTo>
                  <a:lnTo>
                    <a:pt x="376" y="462"/>
                  </a:lnTo>
                  <a:close/>
                  <a:moveTo>
                    <a:pt x="376" y="356"/>
                  </a:moveTo>
                  <a:lnTo>
                    <a:pt x="36" y="356"/>
                  </a:lnTo>
                  <a:lnTo>
                    <a:pt x="36" y="288"/>
                  </a:lnTo>
                  <a:lnTo>
                    <a:pt x="376" y="288"/>
                  </a:lnTo>
                  <a:lnTo>
                    <a:pt x="376" y="356"/>
                  </a:lnTo>
                  <a:close/>
                  <a:moveTo>
                    <a:pt x="376" y="254"/>
                  </a:moveTo>
                  <a:lnTo>
                    <a:pt x="36" y="254"/>
                  </a:lnTo>
                  <a:lnTo>
                    <a:pt x="36" y="186"/>
                  </a:lnTo>
                  <a:lnTo>
                    <a:pt x="376" y="186"/>
                  </a:lnTo>
                  <a:lnTo>
                    <a:pt x="376" y="254"/>
                  </a:lnTo>
                  <a:close/>
                  <a:moveTo>
                    <a:pt x="376" y="151"/>
                  </a:moveTo>
                  <a:lnTo>
                    <a:pt x="36" y="151"/>
                  </a:lnTo>
                  <a:lnTo>
                    <a:pt x="36" y="83"/>
                  </a:lnTo>
                  <a:lnTo>
                    <a:pt x="376" y="83"/>
                  </a:lnTo>
                  <a:lnTo>
                    <a:pt x="376" y="151"/>
                  </a:lnTo>
                  <a:close/>
                </a:path>
              </a:pathLst>
            </a:custGeom>
            <a:solidFill>
              <a:srgbClr val="828282"/>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kern="0">
                <a:solidFill>
                  <a:sysClr val="windowText" lastClr="000000"/>
                </a:solidFill>
              </a:endParaRPr>
            </a:p>
          </p:txBody>
        </p:sp>
        <p:sp>
          <p:nvSpPr>
            <p:cNvPr id="36" name="Freeform 193"/>
            <p:cNvSpPr>
              <a:spLocks/>
            </p:cNvSpPr>
            <p:nvPr/>
          </p:nvSpPr>
          <p:spPr bwMode="auto">
            <a:xfrm>
              <a:off x="1609" y="1589"/>
              <a:ext cx="206" cy="410"/>
            </a:xfrm>
            <a:custGeom>
              <a:avLst/>
              <a:gdLst>
                <a:gd name="T0" fmla="*/ 388 w 412"/>
                <a:gd name="T1" fmla="*/ 0 h 820"/>
                <a:gd name="T2" fmla="*/ 24 w 412"/>
                <a:gd name="T3" fmla="*/ 0 h 820"/>
                <a:gd name="T4" fmla="*/ 24 w 412"/>
                <a:gd name="T5" fmla="*/ 0 h 820"/>
                <a:gd name="T6" fmla="*/ 20 w 412"/>
                <a:gd name="T7" fmla="*/ 0 h 820"/>
                <a:gd name="T8" fmla="*/ 15 w 412"/>
                <a:gd name="T9" fmla="*/ 2 h 820"/>
                <a:gd name="T10" fmla="*/ 8 w 412"/>
                <a:gd name="T11" fmla="*/ 8 h 820"/>
                <a:gd name="T12" fmla="*/ 2 w 412"/>
                <a:gd name="T13" fmla="*/ 15 h 820"/>
                <a:gd name="T14" fmla="*/ 0 w 412"/>
                <a:gd name="T15" fmla="*/ 20 h 820"/>
                <a:gd name="T16" fmla="*/ 0 w 412"/>
                <a:gd name="T17" fmla="*/ 24 h 820"/>
                <a:gd name="T18" fmla="*/ 0 w 412"/>
                <a:gd name="T19" fmla="*/ 796 h 820"/>
                <a:gd name="T20" fmla="*/ 0 w 412"/>
                <a:gd name="T21" fmla="*/ 796 h 820"/>
                <a:gd name="T22" fmla="*/ 0 w 412"/>
                <a:gd name="T23" fmla="*/ 800 h 820"/>
                <a:gd name="T24" fmla="*/ 2 w 412"/>
                <a:gd name="T25" fmla="*/ 805 h 820"/>
                <a:gd name="T26" fmla="*/ 8 w 412"/>
                <a:gd name="T27" fmla="*/ 812 h 820"/>
                <a:gd name="T28" fmla="*/ 15 w 412"/>
                <a:gd name="T29" fmla="*/ 818 h 820"/>
                <a:gd name="T30" fmla="*/ 20 w 412"/>
                <a:gd name="T31" fmla="*/ 820 h 820"/>
                <a:gd name="T32" fmla="*/ 24 w 412"/>
                <a:gd name="T33" fmla="*/ 820 h 820"/>
                <a:gd name="T34" fmla="*/ 388 w 412"/>
                <a:gd name="T35" fmla="*/ 820 h 820"/>
                <a:gd name="T36" fmla="*/ 388 w 412"/>
                <a:gd name="T37" fmla="*/ 820 h 820"/>
                <a:gd name="T38" fmla="*/ 392 w 412"/>
                <a:gd name="T39" fmla="*/ 820 h 820"/>
                <a:gd name="T40" fmla="*/ 397 w 412"/>
                <a:gd name="T41" fmla="*/ 818 h 820"/>
                <a:gd name="T42" fmla="*/ 404 w 412"/>
                <a:gd name="T43" fmla="*/ 812 h 820"/>
                <a:gd name="T44" fmla="*/ 409 w 412"/>
                <a:gd name="T45" fmla="*/ 805 h 820"/>
                <a:gd name="T46" fmla="*/ 410 w 412"/>
                <a:gd name="T47" fmla="*/ 800 h 820"/>
                <a:gd name="T48" fmla="*/ 412 w 412"/>
                <a:gd name="T49" fmla="*/ 796 h 820"/>
                <a:gd name="T50" fmla="*/ 412 w 412"/>
                <a:gd name="T51" fmla="*/ 24 h 820"/>
                <a:gd name="T52" fmla="*/ 412 w 412"/>
                <a:gd name="T53" fmla="*/ 24 h 820"/>
                <a:gd name="T54" fmla="*/ 410 w 412"/>
                <a:gd name="T55" fmla="*/ 20 h 820"/>
                <a:gd name="T56" fmla="*/ 409 w 412"/>
                <a:gd name="T57" fmla="*/ 15 h 820"/>
                <a:gd name="T58" fmla="*/ 404 w 412"/>
                <a:gd name="T59" fmla="*/ 8 h 820"/>
                <a:gd name="T60" fmla="*/ 397 w 412"/>
                <a:gd name="T61" fmla="*/ 2 h 820"/>
                <a:gd name="T62" fmla="*/ 392 w 412"/>
                <a:gd name="T63" fmla="*/ 0 h 820"/>
                <a:gd name="T64" fmla="*/ 388 w 412"/>
                <a:gd name="T65" fmla="*/ 0 h 8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12" h="820">
                  <a:moveTo>
                    <a:pt x="388" y="0"/>
                  </a:moveTo>
                  <a:lnTo>
                    <a:pt x="24" y="0"/>
                  </a:lnTo>
                  <a:lnTo>
                    <a:pt x="24" y="0"/>
                  </a:lnTo>
                  <a:lnTo>
                    <a:pt x="20" y="0"/>
                  </a:lnTo>
                  <a:lnTo>
                    <a:pt x="15" y="2"/>
                  </a:lnTo>
                  <a:lnTo>
                    <a:pt x="8" y="8"/>
                  </a:lnTo>
                  <a:lnTo>
                    <a:pt x="2" y="15"/>
                  </a:lnTo>
                  <a:lnTo>
                    <a:pt x="0" y="20"/>
                  </a:lnTo>
                  <a:lnTo>
                    <a:pt x="0" y="24"/>
                  </a:lnTo>
                  <a:lnTo>
                    <a:pt x="0" y="796"/>
                  </a:lnTo>
                  <a:lnTo>
                    <a:pt x="0" y="796"/>
                  </a:lnTo>
                  <a:lnTo>
                    <a:pt x="0" y="800"/>
                  </a:lnTo>
                  <a:lnTo>
                    <a:pt x="2" y="805"/>
                  </a:lnTo>
                  <a:lnTo>
                    <a:pt x="8" y="812"/>
                  </a:lnTo>
                  <a:lnTo>
                    <a:pt x="15" y="818"/>
                  </a:lnTo>
                  <a:lnTo>
                    <a:pt x="20" y="820"/>
                  </a:lnTo>
                  <a:lnTo>
                    <a:pt x="24" y="820"/>
                  </a:lnTo>
                  <a:lnTo>
                    <a:pt x="388" y="820"/>
                  </a:lnTo>
                  <a:lnTo>
                    <a:pt x="388" y="820"/>
                  </a:lnTo>
                  <a:lnTo>
                    <a:pt x="392" y="820"/>
                  </a:lnTo>
                  <a:lnTo>
                    <a:pt x="397" y="818"/>
                  </a:lnTo>
                  <a:lnTo>
                    <a:pt x="404" y="812"/>
                  </a:lnTo>
                  <a:lnTo>
                    <a:pt x="409" y="805"/>
                  </a:lnTo>
                  <a:lnTo>
                    <a:pt x="410" y="800"/>
                  </a:lnTo>
                  <a:lnTo>
                    <a:pt x="412" y="796"/>
                  </a:lnTo>
                  <a:lnTo>
                    <a:pt x="412" y="24"/>
                  </a:lnTo>
                  <a:lnTo>
                    <a:pt x="412" y="24"/>
                  </a:lnTo>
                  <a:lnTo>
                    <a:pt x="410" y="20"/>
                  </a:lnTo>
                  <a:lnTo>
                    <a:pt x="409" y="15"/>
                  </a:lnTo>
                  <a:lnTo>
                    <a:pt x="404" y="8"/>
                  </a:lnTo>
                  <a:lnTo>
                    <a:pt x="397" y="2"/>
                  </a:lnTo>
                  <a:lnTo>
                    <a:pt x="392" y="0"/>
                  </a:lnTo>
                  <a:lnTo>
                    <a:pt x="388"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kern="0">
                <a:solidFill>
                  <a:sysClr val="windowText" lastClr="000000"/>
                </a:solidFill>
              </a:endParaRPr>
            </a:p>
          </p:txBody>
        </p:sp>
        <p:sp>
          <p:nvSpPr>
            <p:cNvPr id="37" name="Rectangle 194"/>
            <p:cNvSpPr>
              <a:spLocks noChangeArrowheads="1"/>
            </p:cNvSpPr>
            <p:nvPr/>
          </p:nvSpPr>
          <p:spPr bwMode="auto">
            <a:xfrm>
              <a:off x="1704" y="1946"/>
              <a:ext cx="15" cy="3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kern="0">
                <a:solidFill>
                  <a:sysClr val="windowText" lastClr="000000"/>
                </a:solidFill>
              </a:endParaRPr>
            </a:p>
          </p:txBody>
        </p:sp>
        <p:sp>
          <p:nvSpPr>
            <p:cNvPr id="38" name="Rectangle 195"/>
            <p:cNvSpPr>
              <a:spLocks noChangeArrowheads="1"/>
            </p:cNvSpPr>
            <p:nvPr/>
          </p:nvSpPr>
          <p:spPr bwMode="auto">
            <a:xfrm>
              <a:off x="1627" y="1889"/>
              <a:ext cx="170" cy="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kern="0">
                <a:solidFill>
                  <a:sysClr val="windowText" lastClr="000000"/>
                </a:solidFill>
              </a:endParaRPr>
            </a:p>
          </p:txBody>
        </p:sp>
        <p:sp>
          <p:nvSpPr>
            <p:cNvPr id="39" name="Rectangle 196"/>
            <p:cNvSpPr>
              <a:spLocks noChangeArrowheads="1"/>
            </p:cNvSpPr>
            <p:nvPr/>
          </p:nvSpPr>
          <p:spPr bwMode="auto">
            <a:xfrm>
              <a:off x="1627" y="1837"/>
              <a:ext cx="170" cy="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kern="0">
                <a:solidFill>
                  <a:sysClr val="windowText" lastClr="000000"/>
                </a:solidFill>
              </a:endParaRPr>
            </a:p>
          </p:txBody>
        </p:sp>
        <p:sp>
          <p:nvSpPr>
            <p:cNvPr id="40" name="Rectangle 197"/>
            <p:cNvSpPr>
              <a:spLocks noChangeArrowheads="1"/>
            </p:cNvSpPr>
            <p:nvPr/>
          </p:nvSpPr>
          <p:spPr bwMode="auto">
            <a:xfrm>
              <a:off x="1627" y="1786"/>
              <a:ext cx="170" cy="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kern="0">
                <a:solidFill>
                  <a:sysClr val="windowText" lastClr="000000"/>
                </a:solidFill>
              </a:endParaRPr>
            </a:p>
          </p:txBody>
        </p:sp>
        <p:sp>
          <p:nvSpPr>
            <p:cNvPr id="41" name="Rectangle 198"/>
            <p:cNvSpPr>
              <a:spLocks noChangeArrowheads="1"/>
            </p:cNvSpPr>
            <p:nvPr/>
          </p:nvSpPr>
          <p:spPr bwMode="auto">
            <a:xfrm>
              <a:off x="1627" y="1733"/>
              <a:ext cx="170" cy="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kern="0">
                <a:solidFill>
                  <a:sysClr val="windowText" lastClr="000000"/>
                </a:solidFill>
              </a:endParaRPr>
            </a:p>
          </p:txBody>
        </p:sp>
        <p:sp>
          <p:nvSpPr>
            <p:cNvPr id="42" name="Rectangle 199"/>
            <p:cNvSpPr>
              <a:spLocks noChangeArrowheads="1"/>
            </p:cNvSpPr>
            <p:nvPr/>
          </p:nvSpPr>
          <p:spPr bwMode="auto">
            <a:xfrm>
              <a:off x="1627" y="1682"/>
              <a:ext cx="170" cy="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kern="0">
                <a:solidFill>
                  <a:sysClr val="windowText" lastClr="000000"/>
                </a:solidFill>
              </a:endParaRPr>
            </a:p>
          </p:txBody>
        </p:sp>
        <p:sp>
          <p:nvSpPr>
            <p:cNvPr id="43" name="Rectangle 200"/>
            <p:cNvSpPr>
              <a:spLocks noChangeArrowheads="1"/>
            </p:cNvSpPr>
            <p:nvPr/>
          </p:nvSpPr>
          <p:spPr bwMode="auto">
            <a:xfrm>
              <a:off x="1627" y="1631"/>
              <a:ext cx="170" cy="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kern="0">
                <a:solidFill>
                  <a:sysClr val="windowText" lastClr="000000"/>
                </a:solidFill>
              </a:endParaRPr>
            </a:p>
          </p:txBody>
        </p:sp>
      </p:grpSp>
      <p:grpSp>
        <p:nvGrpSpPr>
          <p:cNvPr id="44" name="Group 4"/>
          <p:cNvGrpSpPr>
            <a:grpSpLocks noChangeAspect="1"/>
          </p:cNvGrpSpPr>
          <p:nvPr/>
        </p:nvGrpSpPr>
        <p:grpSpPr bwMode="auto">
          <a:xfrm>
            <a:off x="1371244" y="5589914"/>
            <a:ext cx="644357" cy="400050"/>
            <a:chOff x="655" y="893"/>
            <a:chExt cx="406" cy="252"/>
          </a:xfrm>
        </p:grpSpPr>
        <p:sp>
          <p:nvSpPr>
            <p:cNvPr id="45" name="AutoShape 3"/>
            <p:cNvSpPr>
              <a:spLocks noChangeAspect="1" noChangeArrowheads="1" noTextEdit="1"/>
            </p:cNvSpPr>
            <p:nvPr/>
          </p:nvSpPr>
          <p:spPr bwMode="auto">
            <a:xfrm>
              <a:off x="655" y="893"/>
              <a:ext cx="406" cy="2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kern="0">
                <a:solidFill>
                  <a:sysClr val="windowText" lastClr="000000"/>
                </a:solidFill>
              </a:endParaRPr>
            </a:p>
          </p:txBody>
        </p:sp>
        <p:sp>
          <p:nvSpPr>
            <p:cNvPr id="46" name="Rectangle 45"/>
            <p:cNvSpPr>
              <a:spLocks noChangeArrowheads="1"/>
            </p:cNvSpPr>
            <p:nvPr/>
          </p:nvSpPr>
          <p:spPr bwMode="auto">
            <a:xfrm>
              <a:off x="700" y="905"/>
              <a:ext cx="316" cy="192"/>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kern="0">
                <a:solidFill>
                  <a:sysClr val="windowText" lastClr="000000"/>
                </a:solidFill>
              </a:endParaRPr>
            </a:p>
          </p:txBody>
        </p:sp>
        <p:sp>
          <p:nvSpPr>
            <p:cNvPr id="47" name="Freeform 46"/>
            <p:cNvSpPr>
              <a:spLocks noEditPoints="1"/>
            </p:cNvSpPr>
            <p:nvPr/>
          </p:nvSpPr>
          <p:spPr bwMode="auto">
            <a:xfrm>
              <a:off x="689" y="893"/>
              <a:ext cx="338" cy="216"/>
            </a:xfrm>
            <a:custGeom>
              <a:avLst/>
              <a:gdLst>
                <a:gd name="T0" fmla="*/ 39 w 676"/>
                <a:gd name="T1" fmla="*/ 432 h 432"/>
                <a:gd name="T2" fmla="*/ 31 w 676"/>
                <a:gd name="T3" fmla="*/ 431 h 432"/>
                <a:gd name="T4" fmla="*/ 18 w 676"/>
                <a:gd name="T5" fmla="*/ 426 h 432"/>
                <a:gd name="T6" fmla="*/ 8 w 676"/>
                <a:gd name="T7" fmla="*/ 415 h 432"/>
                <a:gd name="T8" fmla="*/ 1 w 676"/>
                <a:gd name="T9" fmla="*/ 401 h 432"/>
                <a:gd name="T10" fmla="*/ 0 w 676"/>
                <a:gd name="T11" fmla="*/ 39 h 432"/>
                <a:gd name="T12" fmla="*/ 1 w 676"/>
                <a:gd name="T13" fmla="*/ 31 h 432"/>
                <a:gd name="T14" fmla="*/ 8 w 676"/>
                <a:gd name="T15" fmla="*/ 17 h 432"/>
                <a:gd name="T16" fmla="*/ 18 w 676"/>
                <a:gd name="T17" fmla="*/ 7 h 432"/>
                <a:gd name="T18" fmla="*/ 31 w 676"/>
                <a:gd name="T19" fmla="*/ 1 h 432"/>
                <a:gd name="T20" fmla="*/ 637 w 676"/>
                <a:gd name="T21" fmla="*/ 0 h 432"/>
                <a:gd name="T22" fmla="*/ 645 w 676"/>
                <a:gd name="T23" fmla="*/ 1 h 432"/>
                <a:gd name="T24" fmla="*/ 659 w 676"/>
                <a:gd name="T25" fmla="*/ 7 h 432"/>
                <a:gd name="T26" fmla="*/ 670 w 676"/>
                <a:gd name="T27" fmla="*/ 17 h 432"/>
                <a:gd name="T28" fmla="*/ 675 w 676"/>
                <a:gd name="T29" fmla="*/ 31 h 432"/>
                <a:gd name="T30" fmla="*/ 676 w 676"/>
                <a:gd name="T31" fmla="*/ 393 h 432"/>
                <a:gd name="T32" fmla="*/ 675 w 676"/>
                <a:gd name="T33" fmla="*/ 401 h 432"/>
                <a:gd name="T34" fmla="*/ 670 w 676"/>
                <a:gd name="T35" fmla="*/ 415 h 432"/>
                <a:gd name="T36" fmla="*/ 659 w 676"/>
                <a:gd name="T37" fmla="*/ 426 h 432"/>
                <a:gd name="T38" fmla="*/ 645 w 676"/>
                <a:gd name="T39" fmla="*/ 431 h 432"/>
                <a:gd name="T40" fmla="*/ 39 w 676"/>
                <a:gd name="T41" fmla="*/ 34 h 432"/>
                <a:gd name="T42" fmla="*/ 38 w 676"/>
                <a:gd name="T43" fmla="*/ 34 h 432"/>
                <a:gd name="T44" fmla="*/ 34 w 676"/>
                <a:gd name="T45" fmla="*/ 37 h 432"/>
                <a:gd name="T46" fmla="*/ 34 w 676"/>
                <a:gd name="T47" fmla="*/ 393 h 432"/>
                <a:gd name="T48" fmla="*/ 34 w 676"/>
                <a:gd name="T49" fmla="*/ 396 h 432"/>
                <a:gd name="T50" fmla="*/ 38 w 676"/>
                <a:gd name="T51" fmla="*/ 398 h 432"/>
                <a:gd name="T52" fmla="*/ 637 w 676"/>
                <a:gd name="T53" fmla="*/ 398 h 432"/>
                <a:gd name="T54" fmla="*/ 640 w 676"/>
                <a:gd name="T55" fmla="*/ 398 h 432"/>
                <a:gd name="T56" fmla="*/ 642 w 676"/>
                <a:gd name="T57" fmla="*/ 396 h 432"/>
                <a:gd name="T58" fmla="*/ 642 w 676"/>
                <a:gd name="T59" fmla="*/ 39 h 432"/>
                <a:gd name="T60" fmla="*/ 642 w 676"/>
                <a:gd name="T61" fmla="*/ 37 h 432"/>
                <a:gd name="T62" fmla="*/ 640 w 676"/>
                <a:gd name="T63" fmla="*/ 34 h 432"/>
                <a:gd name="T64" fmla="*/ 39 w 676"/>
                <a:gd name="T65" fmla="*/ 34 h 4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676" h="432">
                  <a:moveTo>
                    <a:pt x="637" y="432"/>
                  </a:moveTo>
                  <a:lnTo>
                    <a:pt x="39" y="432"/>
                  </a:lnTo>
                  <a:lnTo>
                    <a:pt x="39" y="432"/>
                  </a:lnTo>
                  <a:lnTo>
                    <a:pt x="31" y="431"/>
                  </a:lnTo>
                  <a:lnTo>
                    <a:pt x="25" y="430"/>
                  </a:lnTo>
                  <a:lnTo>
                    <a:pt x="18" y="426"/>
                  </a:lnTo>
                  <a:lnTo>
                    <a:pt x="12" y="420"/>
                  </a:lnTo>
                  <a:lnTo>
                    <a:pt x="8" y="415"/>
                  </a:lnTo>
                  <a:lnTo>
                    <a:pt x="4" y="409"/>
                  </a:lnTo>
                  <a:lnTo>
                    <a:pt x="1" y="401"/>
                  </a:lnTo>
                  <a:lnTo>
                    <a:pt x="0" y="393"/>
                  </a:lnTo>
                  <a:lnTo>
                    <a:pt x="0" y="39"/>
                  </a:lnTo>
                  <a:lnTo>
                    <a:pt x="0" y="39"/>
                  </a:lnTo>
                  <a:lnTo>
                    <a:pt x="1" y="31"/>
                  </a:lnTo>
                  <a:lnTo>
                    <a:pt x="4" y="24"/>
                  </a:lnTo>
                  <a:lnTo>
                    <a:pt x="8" y="17"/>
                  </a:lnTo>
                  <a:lnTo>
                    <a:pt x="12" y="12"/>
                  </a:lnTo>
                  <a:lnTo>
                    <a:pt x="18" y="7"/>
                  </a:lnTo>
                  <a:lnTo>
                    <a:pt x="25" y="3"/>
                  </a:lnTo>
                  <a:lnTo>
                    <a:pt x="31" y="1"/>
                  </a:lnTo>
                  <a:lnTo>
                    <a:pt x="39" y="0"/>
                  </a:lnTo>
                  <a:lnTo>
                    <a:pt x="637" y="0"/>
                  </a:lnTo>
                  <a:lnTo>
                    <a:pt x="637" y="0"/>
                  </a:lnTo>
                  <a:lnTo>
                    <a:pt x="645" y="1"/>
                  </a:lnTo>
                  <a:lnTo>
                    <a:pt x="653" y="3"/>
                  </a:lnTo>
                  <a:lnTo>
                    <a:pt x="659" y="7"/>
                  </a:lnTo>
                  <a:lnTo>
                    <a:pt x="664" y="12"/>
                  </a:lnTo>
                  <a:lnTo>
                    <a:pt x="670" y="17"/>
                  </a:lnTo>
                  <a:lnTo>
                    <a:pt x="672" y="24"/>
                  </a:lnTo>
                  <a:lnTo>
                    <a:pt x="675" y="31"/>
                  </a:lnTo>
                  <a:lnTo>
                    <a:pt x="676" y="39"/>
                  </a:lnTo>
                  <a:lnTo>
                    <a:pt x="676" y="393"/>
                  </a:lnTo>
                  <a:lnTo>
                    <a:pt x="676" y="393"/>
                  </a:lnTo>
                  <a:lnTo>
                    <a:pt x="675" y="401"/>
                  </a:lnTo>
                  <a:lnTo>
                    <a:pt x="672" y="409"/>
                  </a:lnTo>
                  <a:lnTo>
                    <a:pt x="670" y="415"/>
                  </a:lnTo>
                  <a:lnTo>
                    <a:pt x="664" y="420"/>
                  </a:lnTo>
                  <a:lnTo>
                    <a:pt x="659" y="426"/>
                  </a:lnTo>
                  <a:lnTo>
                    <a:pt x="653" y="430"/>
                  </a:lnTo>
                  <a:lnTo>
                    <a:pt x="645" y="431"/>
                  </a:lnTo>
                  <a:lnTo>
                    <a:pt x="637" y="432"/>
                  </a:lnTo>
                  <a:close/>
                  <a:moveTo>
                    <a:pt x="39" y="34"/>
                  </a:moveTo>
                  <a:lnTo>
                    <a:pt x="39" y="34"/>
                  </a:lnTo>
                  <a:lnTo>
                    <a:pt x="38" y="34"/>
                  </a:lnTo>
                  <a:lnTo>
                    <a:pt x="35" y="35"/>
                  </a:lnTo>
                  <a:lnTo>
                    <a:pt x="34" y="37"/>
                  </a:lnTo>
                  <a:lnTo>
                    <a:pt x="34" y="39"/>
                  </a:lnTo>
                  <a:lnTo>
                    <a:pt x="34" y="393"/>
                  </a:lnTo>
                  <a:lnTo>
                    <a:pt x="34" y="393"/>
                  </a:lnTo>
                  <a:lnTo>
                    <a:pt x="34" y="396"/>
                  </a:lnTo>
                  <a:lnTo>
                    <a:pt x="35" y="397"/>
                  </a:lnTo>
                  <a:lnTo>
                    <a:pt x="38" y="398"/>
                  </a:lnTo>
                  <a:lnTo>
                    <a:pt x="39" y="398"/>
                  </a:lnTo>
                  <a:lnTo>
                    <a:pt x="637" y="398"/>
                  </a:lnTo>
                  <a:lnTo>
                    <a:pt x="637" y="398"/>
                  </a:lnTo>
                  <a:lnTo>
                    <a:pt x="640" y="398"/>
                  </a:lnTo>
                  <a:lnTo>
                    <a:pt x="641" y="397"/>
                  </a:lnTo>
                  <a:lnTo>
                    <a:pt x="642" y="396"/>
                  </a:lnTo>
                  <a:lnTo>
                    <a:pt x="642" y="393"/>
                  </a:lnTo>
                  <a:lnTo>
                    <a:pt x="642" y="39"/>
                  </a:lnTo>
                  <a:lnTo>
                    <a:pt x="642" y="39"/>
                  </a:lnTo>
                  <a:lnTo>
                    <a:pt x="642" y="37"/>
                  </a:lnTo>
                  <a:lnTo>
                    <a:pt x="641" y="35"/>
                  </a:lnTo>
                  <a:lnTo>
                    <a:pt x="640" y="34"/>
                  </a:lnTo>
                  <a:lnTo>
                    <a:pt x="637" y="34"/>
                  </a:lnTo>
                  <a:lnTo>
                    <a:pt x="39" y="34"/>
                  </a:lnTo>
                  <a:close/>
                </a:path>
              </a:pathLst>
            </a:custGeom>
            <a:solidFill>
              <a:srgbClr val="828282"/>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kern="0">
                <a:solidFill>
                  <a:sysClr val="windowText" lastClr="000000"/>
                </a:solidFill>
              </a:endParaRPr>
            </a:p>
          </p:txBody>
        </p:sp>
        <p:sp>
          <p:nvSpPr>
            <p:cNvPr id="48" name="Freeform 47"/>
            <p:cNvSpPr>
              <a:spLocks/>
            </p:cNvSpPr>
            <p:nvPr/>
          </p:nvSpPr>
          <p:spPr bwMode="auto">
            <a:xfrm>
              <a:off x="689" y="893"/>
              <a:ext cx="338" cy="216"/>
            </a:xfrm>
            <a:custGeom>
              <a:avLst/>
              <a:gdLst>
                <a:gd name="T0" fmla="*/ 637 w 676"/>
                <a:gd name="T1" fmla="*/ 432 h 432"/>
                <a:gd name="T2" fmla="*/ 39 w 676"/>
                <a:gd name="T3" fmla="*/ 432 h 432"/>
                <a:gd name="T4" fmla="*/ 39 w 676"/>
                <a:gd name="T5" fmla="*/ 432 h 432"/>
                <a:gd name="T6" fmla="*/ 31 w 676"/>
                <a:gd name="T7" fmla="*/ 431 h 432"/>
                <a:gd name="T8" fmla="*/ 25 w 676"/>
                <a:gd name="T9" fmla="*/ 430 h 432"/>
                <a:gd name="T10" fmla="*/ 18 w 676"/>
                <a:gd name="T11" fmla="*/ 426 h 432"/>
                <a:gd name="T12" fmla="*/ 12 w 676"/>
                <a:gd name="T13" fmla="*/ 420 h 432"/>
                <a:gd name="T14" fmla="*/ 8 w 676"/>
                <a:gd name="T15" fmla="*/ 415 h 432"/>
                <a:gd name="T16" fmla="*/ 4 w 676"/>
                <a:gd name="T17" fmla="*/ 409 h 432"/>
                <a:gd name="T18" fmla="*/ 1 w 676"/>
                <a:gd name="T19" fmla="*/ 401 h 432"/>
                <a:gd name="T20" fmla="*/ 0 w 676"/>
                <a:gd name="T21" fmla="*/ 393 h 432"/>
                <a:gd name="T22" fmla="*/ 0 w 676"/>
                <a:gd name="T23" fmla="*/ 39 h 432"/>
                <a:gd name="T24" fmla="*/ 0 w 676"/>
                <a:gd name="T25" fmla="*/ 39 h 432"/>
                <a:gd name="T26" fmla="*/ 1 w 676"/>
                <a:gd name="T27" fmla="*/ 31 h 432"/>
                <a:gd name="T28" fmla="*/ 4 w 676"/>
                <a:gd name="T29" fmla="*/ 24 h 432"/>
                <a:gd name="T30" fmla="*/ 8 w 676"/>
                <a:gd name="T31" fmla="*/ 17 h 432"/>
                <a:gd name="T32" fmla="*/ 12 w 676"/>
                <a:gd name="T33" fmla="*/ 12 h 432"/>
                <a:gd name="T34" fmla="*/ 18 w 676"/>
                <a:gd name="T35" fmla="*/ 7 h 432"/>
                <a:gd name="T36" fmla="*/ 25 w 676"/>
                <a:gd name="T37" fmla="*/ 3 h 432"/>
                <a:gd name="T38" fmla="*/ 31 w 676"/>
                <a:gd name="T39" fmla="*/ 1 h 432"/>
                <a:gd name="T40" fmla="*/ 39 w 676"/>
                <a:gd name="T41" fmla="*/ 0 h 432"/>
                <a:gd name="T42" fmla="*/ 637 w 676"/>
                <a:gd name="T43" fmla="*/ 0 h 432"/>
                <a:gd name="T44" fmla="*/ 637 w 676"/>
                <a:gd name="T45" fmla="*/ 0 h 432"/>
                <a:gd name="T46" fmla="*/ 645 w 676"/>
                <a:gd name="T47" fmla="*/ 1 h 432"/>
                <a:gd name="T48" fmla="*/ 653 w 676"/>
                <a:gd name="T49" fmla="*/ 3 h 432"/>
                <a:gd name="T50" fmla="*/ 659 w 676"/>
                <a:gd name="T51" fmla="*/ 7 h 432"/>
                <a:gd name="T52" fmla="*/ 664 w 676"/>
                <a:gd name="T53" fmla="*/ 12 h 432"/>
                <a:gd name="T54" fmla="*/ 670 w 676"/>
                <a:gd name="T55" fmla="*/ 17 h 432"/>
                <a:gd name="T56" fmla="*/ 672 w 676"/>
                <a:gd name="T57" fmla="*/ 24 h 432"/>
                <a:gd name="T58" fmla="*/ 675 w 676"/>
                <a:gd name="T59" fmla="*/ 31 h 432"/>
                <a:gd name="T60" fmla="*/ 676 w 676"/>
                <a:gd name="T61" fmla="*/ 39 h 432"/>
                <a:gd name="T62" fmla="*/ 676 w 676"/>
                <a:gd name="T63" fmla="*/ 393 h 432"/>
                <a:gd name="T64" fmla="*/ 676 w 676"/>
                <a:gd name="T65" fmla="*/ 393 h 432"/>
                <a:gd name="T66" fmla="*/ 675 w 676"/>
                <a:gd name="T67" fmla="*/ 401 h 432"/>
                <a:gd name="T68" fmla="*/ 672 w 676"/>
                <a:gd name="T69" fmla="*/ 409 h 432"/>
                <a:gd name="T70" fmla="*/ 670 w 676"/>
                <a:gd name="T71" fmla="*/ 415 h 432"/>
                <a:gd name="T72" fmla="*/ 664 w 676"/>
                <a:gd name="T73" fmla="*/ 420 h 432"/>
                <a:gd name="T74" fmla="*/ 659 w 676"/>
                <a:gd name="T75" fmla="*/ 426 h 432"/>
                <a:gd name="T76" fmla="*/ 653 w 676"/>
                <a:gd name="T77" fmla="*/ 430 h 432"/>
                <a:gd name="T78" fmla="*/ 645 w 676"/>
                <a:gd name="T79" fmla="*/ 431 h 432"/>
                <a:gd name="T80" fmla="*/ 637 w 676"/>
                <a:gd name="T81" fmla="*/ 432 h 4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676" h="432">
                  <a:moveTo>
                    <a:pt x="637" y="432"/>
                  </a:moveTo>
                  <a:lnTo>
                    <a:pt x="39" y="432"/>
                  </a:lnTo>
                  <a:lnTo>
                    <a:pt x="39" y="432"/>
                  </a:lnTo>
                  <a:lnTo>
                    <a:pt x="31" y="431"/>
                  </a:lnTo>
                  <a:lnTo>
                    <a:pt x="25" y="430"/>
                  </a:lnTo>
                  <a:lnTo>
                    <a:pt x="18" y="426"/>
                  </a:lnTo>
                  <a:lnTo>
                    <a:pt x="12" y="420"/>
                  </a:lnTo>
                  <a:lnTo>
                    <a:pt x="8" y="415"/>
                  </a:lnTo>
                  <a:lnTo>
                    <a:pt x="4" y="409"/>
                  </a:lnTo>
                  <a:lnTo>
                    <a:pt x="1" y="401"/>
                  </a:lnTo>
                  <a:lnTo>
                    <a:pt x="0" y="393"/>
                  </a:lnTo>
                  <a:lnTo>
                    <a:pt x="0" y="39"/>
                  </a:lnTo>
                  <a:lnTo>
                    <a:pt x="0" y="39"/>
                  </a:lnTo>
                  <a:lnTo>
                    <a:pt x="1" y="31"/>
                  </a:lnTo>
                  <a:lnTo>
                    <a:pt x="4" y="24"/>
                  </a:lnTo>
                  <a:lnTo>
                    <a:pt x="8" y="17"/>
                  </a:lnTo>
                  <a:lnTo>
                    <a:pt x="12" y="12"/>
                  </a:lnTo>
                  <a:lnTo>
                    <a:pt x="18" y="7"/>
                  </a:lnTo>
                  <a:lnTo>
                    <a:pt x="25" y="3"/>
                  </a:lnTo>
                  <a:lnTo>
                    <a:pt x="31" y="1"/>
                  </a:lnTo>
                  <a:lnTo>
                    <a:pt x="39" y="0"/>
                  </a:lnTo>
                  <a:lnTo>
                    <a:pt x="637" y="0"/>
                  </a:lnTo>
                  <a:lnTo>
                    <a:pt x="637" y="0"/>
                  </a:lnTo>
                  <a:lnTo>
                    <a:pt x="645" y="1"/>
                  </a:lnTo>
                  <a:lnTo>
                    <a:pt x="653" y="3"/>
                  </a:lnTo>
                  <a:lnTo>
                    <a:pt x="659" y="7"/>
                  </a:lnTo>
                  <a:lnTo>
                    <a:pt x="664" y="12"/>
                  </a:lnTo>
                  <a:lnTo>
                    <a:pt x="670" y="17"/>
                  </a:lnTo>
                  <a:lnTo>
                    <a:pt x="672" y="24"/>
                  </a:lnTo>
                  <a:lnTo>
                    <a:pt x="675" y="31"/>
                  </a:lnTo>
                  <a:lnTo>
                    <a:pt x="676" y="39"/>
                  </a:lnTo>
                  <a:lnTo>
                    <a:pt x="676" y="393"/>
                  </a:lnTo>
                  <a:lnTo>
                    <a:pt x="676" y="393"/>
                  </a:lnTo>
                  <a:lnTo>
                    <a:pt x="675" y="401"/>
                  </a:lnTo>
                  <a:lnTo>
                    <a:pt x="672" y="409"/>
                  </a:lnTo>
                  <a:lnTo>
                    <a:pt x="670" y="415"/>
                  </a:lnTo>
                  <a:lnTo>
                    <a:pt x="664" y="420"/>
                  </a:lnTo>
                  <a:lnTo>
                    <a:pt x="659" y="426"/>
                  </a:lnTo>
                  <a:lnTo>
                    <a:pt x="653" y="430"/>
                  </a:lnTo>
                  <a:lnTo>
                    <a:pt x="645" y="431"/>
                  </a:lnTo>
                  <a:lnTo>
                    <a:pt x="637" y="432"/>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kern="0">
                <a:solidFill>
                  <a:sysClr val="windowText" lastClr="000000"/>
                </a:solidFill>
              </a:endParaRPr>
            </a:p>
          </p:txBody>
        </p:sp>
        <p:sp>
          <p:nvSpPr>
            <p:cNvPr id="49" name="Freeform 48"/>
            <p:cNvSpPr>
              <a:spLocks/>
            </p:cNvSpPr>
            <p:nvPr/>
          </p:nvSpPr>
          <p:spPr bwMode="auto">
            <a:xfrm>
              <a:off x="706" y="910"/>
              <a:ext cx="304" cy="182"/>
            </a:xfrm>
            <a:custGeom>
              <a:avLst/>
              <a:gdLst>
                <a:gd name="T0" fmla="*/ 5 w 608"/>
                <a:gd name="T1" fmla="*/ 0 h 364"/>
                <a:gd name="T2" fmla="*/ 5 w 608"/>
                <a:gd name="T3" fmla="*/ 0 h 364"/>
                <a:gd name="T4" fmla="*/ 4 w 608"/>
                <a:gd name="T5" fmla="*/ 0 h 364"/>
                <a:gd name="T6" fmla="*/ 1 w 608"/>
                <a:gd name="T7" fmla="*/ 1 h 364"/>
                <a:gd name="T8" fmla="*/ 0 w 608"/>
                <a:gd name="T9" fmla="*/ 3 h 364"/>
                <a:gd name="T10" fmla="*/ 0 w 608"/>
                <a:gd name="T11" fmla="*/ 5 h 364"/>
                <a:gd name="T12" fmla="*/ 0 w 608"/>
                <a:gd name="T13" fmla="*/ 359 h 364"/>
                <a:gd name="T14" fmla="*/ 0 w 608"/>
                <a:gd name="T15" fmla="*/ 359 h 364"/>
                <a:gd name="T16" fmla="*/ 0 w 608"/>
                <a:gd name="T17" fmla="*/ 362 h 364"/>
                <a:gd name="T18" fmla="*/ 1 w 608"/>
                <a:gd name="T19" fmla="*/ 363 h 364"/>
                <a:gd name="T20" fmla="*/ 4 w 608"/>
                <a:gd name="T21" fmla="*/ 364 h 364"/>
                <a:gd name="T22" fmla="*/ 5 w 608"/>
                <a:gd name="T23" fmla="*/ 364 h 364"/>
                <a:gd name="T24" fmla="*/ 603 w 608"/>
                <a:gd name="T25" fmla="*/ 364 h 364"/>
                <a:gd name="T26" fmla="*/ 603 w 608"/>
                <a:gd name="T27" fmla="*/ 364 h 364"/>
                <a:gd name="T28" fmla="*/ 606 w 608"/>
                <a:gd name="T29" fmla="*/ 364 h 364"/>
                <a:gd name="T30" fmla="*/ 607 w 608"/>
                <a:gd name="T31" fmla="*/ 363 h 364"/>
                <a:gd name="T32" fmla="*/ 608 w 608"/>
                <a:gd name="T33" fmla="*/ 362 h 364"/>
                <a:gd name="T34" fmla="*/ 608 w 608"/>
                <a:gd name="T35" fmla="*/ 359 h 364"/>
                <a:gd name="T36" fmla="*/ 608 w 608"/>
                <a:gd name="T37" fmla="*/ 5 h 364"/>
                <a:gd name="T38" fmla="*/ 608 w 608"/>
                <a:gd name="T39" fmla="*/ 5 h 364"/>
                <a:gd name="T40" fmla="*/ 608 w 608"/>
                <a:gd name="T41" fmla="*/ 3 h 364"/>
                <a:gd name="T42" fmla="*/ 607 w 608"/>
                <a:gd name="T43" fmla="*/ 1 h 364"/>
                <a:gd name="T44" fmla="*/ 606 w 608"/>
                <a:gd name="T45" fmla="*/ 0 h 364"/>
                <a:gd name="T46" fmla="*/ 603 w 608"/>
                <a:gd name="T47" fmla="*/ 0 h 364"/>
                <a:gd name="T48" fmla="*/ 5 w 608"/>
                <a:gd name="T49" fmla="*/ 0 h 3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608" h="364">
                  <a:moveTo>
                    <a:pt x="5" y="0"/>
                  </a:moveTo>
                  <a:lnTo>
                    <a:pt x="5" y="0"/>
                  </a:lnTo>
                  <a:lnTo>
                    <a:pt x="4" y="0"/>
                  </a:lnTo>
                  <a:lnTo>
                    <a:pt x="1" y="1"/>
                  </a:lnTo>
                  <a:lnTo>
                    <a:pt x="0" y="3"/>
                  </a:lnTo>
                  <a:lnTo>
                    <a:pt x="0" y="5"/>
                  </a:lnTo>
                  <a:lnTo>
                    <a:pt x="0" y="359"/>
                  </a:lnTo>
                  <a:lnTo>
                    <a:pt x="0" y="359"/>
                  </a:lnTo>
                  <a:lnTo>
                    <a:pt x="0" y="362"/>
                  </a:lnTo>
                  <a:lnTo>
                    <a:pt x="1" y="363"/>
                  </a:lnTo>
                  <a:lnTo>
                    <a:pt x="4" y="364"/>
                  </a:lnTo>
                  <a:lnTo>
                    <a:pt x="5" y="364"/>
                  </a:lnTo>
                  <a:lnTo>
                    <a:pt x="603" y="364"/>
                  </a:lnTo>
                  <a:lnTo>
                    <a:pt x="603" y="364"/>
                  </a:lnTo>
                  <a:lnTo>
                    <a:pt x="606" y="364"/>
                  </a:lnTo>
                  <a:lnTo>
                    <a:pt x="607" y="363"/>
                  </a:lnTo>
                  <a:lnTo>
                    <a:pt x="608" y="362"/>
                  </a:lnTo>
                  <a:lnTo>
                    <a:pt x="608" y="359"/>
                  </a:lnTo>
                  <a:lnTo>
                    <a:pt x="608" y="5"/>
                  </a:lnTo>
                  <a:lnTo>
                    <a:pt x="608" y="5"/>
                  </a:lnTo>
                  <a:lnTo>
                    <a:pt x="608" y="3"/>
                  </a:lnTo>
                  <a:lnTo>
                    <a:pt x="607" y="1"/>
                  </a:lnTo>
                  <a:lnTo>
                    <a:pt x="606" y="0"/>
                  </a:lnTo>
                  <a:lnTo>
                    <a:pt x="603" y="0"/>
                  </a:lnTo>
                  <a:lnTo>
                    <a:pt x="5"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kern="0">
                <a:solidFill>
                  <a:sysClr val="windowText" lastClr="000000"/>
                </a:solidFill>
              </a:endParaRPr>
            </a:p>
          </p:txBody>
        </p:sp>
        <p:sp>
          <p:nvSpPr>
            <p:cNvPr id="50" name="Freeform 49"/>
            <p:cNvSpPr>
              <a:spLocks/>
            </p:cNvSpPr>
            <p:nvPr/>
          </p:nvSpPr>
          <p:spPr bwMode="auto">
            <a:xfrm>
              <a:off x="655" y="1121"/>
              <a:ext cx="406" cy="24"/>
            </a:xfrm>
            <a:custGeom>
              <a:avLst/>
              <a:gdLst>
                <a:gd name="T0" fmla="*/ 488 w 812"/>
                <a:gd name="T1" fmla="*/ 0 h 48"/>
                <a:gd name="T2" fmla="*/ 488 w 812"/>
                <a:gd name="T3" fmla="*/ 4 h 48"/>
                <a:gd name="T4" fmla="*/ 488 w 812"/>
                <a:gd name="T5" fmla="*/ 4 h 48"/>
                <a:gd name="T6" fmla="*/ 488 w 812"/>
                <a:gd name="T7" fmla="*/ 8 h 48"/>
                <a:gd name="T8" fmla="*/ 487 w 812"/>
                <a:gd name="T9" fmla="*/ 11 h 48"/>
                <a:gd name="T10" fmla="*/ 483 w 812"/>
                <a:gd name="T11" fmla="*/ 18 h 48"/>
                <a:gd name="T12" fmla="*/ 476 w 812"/>
                <a:gd name="T13" fmla="*/ 22 h 48"/>
                <a:gd name="T14" fmla="*/ 473 w 812"/>
                <a:gd name="T15" fmla="*/ 23 h 48"/>
                <a:gd name="T16" fmla="*/ 469 w 812"/>
                <a:gd name="T17" fmla="*/ 23 h 48"/>
                <a:gd name="T18" fmla="*/ 345 w 812"/>
                <a:gd name="T19" fmla="*/ 23 h 48"/>
                <a:gd name="T20" fmla="*/ 345 w 812"/>
                <a:gd name="T21" fmla="*/ 23 h 48"/>
                <a:gd name="T22" fmla="*/ 341 w 812"/>
                <a:gd name="T23" fmla="*/ 23 h 48"/>
                <a:gd name="T24" fmla="*/ 337 w 812"/>
                <a:gd name="T25" fmla="*/ 22 h 48"/>
                <a:gd name="T26" fmla="*/ 330 w 812"/>
                <a:gd name="T27" fmla="*/ 18 h 48"/>
                <a:gd name="T28" fmla="*/ 325 w 812"/>
                <a:gd name="T29" fmla="*/ 11 h 48"/>
                <a:gd name="T30" fmla="*/ 324 w 812"/>
                <a:gd name="T31" fmla="*/ 8 h 48"/>
                <a:gd name="T32" fmla="*/ 324 w 812"/>
                <a:gd name="T33" fmla="*/ 4 h 48"/>
                <a:gd name="T34" fmla="*/ 324 w 812"/>
                <a:gd name="T35" fmla="*/ 0 h 48"/>
                <a:gd name="T36" fmla="*/ 0 w 812"/>
                <a:gd name="T37" fmla="*/ 0 h 48"/>
                <a:gd name="T38" fmla="*/ 0 w 812"/>
                <a:gd name="T39" fmla="*/ 28 h 48"/>
                <a:gd name="T40" fmla="*/ 0 w 812"/>
                <a:gd name="T41" fmla="*/ 28 h 48"/>
                <a:gd name="T42" fmla="*/ 1 w 812"/>
                <a:gd name="T43" fmla="*/ 32 h 48"/>
                <a:gd name="T44" fmla="*/ 1 w 812"/>
                <a:gd name="T45" fmla="*/ 36 h 48"/>
                <a:gd name="T46" fmla="*/ 7 w 812"/>
                <a:gd name="T47" fmla="*/ 43 h 48"/>
                <a:gd name="T48" fmla="*/ 13 w 812"/>
                <a:gd name="T49" fmla="*/ 47 h 48"/>
                <a:gd name="T50" fmla="*/ 17 w 812"/>
                <a:gd name="T51" fmla="*/ 48 h 48"/>
                <a:gd name="T52" fmla="*/ 21 w 812"/>
                <a:gd name="T53" fmla="*/ 48 h 48"/>
                <a:gd name="T54" fmla="*/ 791 w 812"/>
                <a:gd name="T55" fmla="*/ 48 h 48"/>
                <a:gd name="T56" fmla="*/ 791 w 812"/>
                <a:gd name="T57" fmla="*/ 48 h 48"/>
                <a:gd name="T58" fmla="*/ 796 w 812"/>
                <a:gd name="T59" fmla="*/ 48 h 48"/>
                <a:gd name="T60" fmla="*/ 799 w 812"/>
                <a:gd name="T61" fmla="*/ 47 h 48"/>
                <a:gd name="T62" fmla="*/ 805 w 812"/>
                <a:gd name="T63" fmla="*/ 43 h 48"/>
                <a:gd name="T64" fmla="*/ 811 w 812"/>
                <a:gd name="T65" fmla="*/ 36 h 48"/>
                <a:gd name="T66" fmla="*/ 812 w 812"/>
                <a:gd name="T67" fmla="*/ 32 h 48"/>
                <a:gd name="T68" fmla="*/ 812 w 812"/>
                <a:gd name="T69" fmla="*/ 28 h 48"/>
                <a:gd name="T70" fmla="*/ 812 w 812"/>
                <a:gd name="T71" fmla="*/ 0 h 48"/>
                <a:gd name="T72" fmla="*/ 488 w 812"/>
                <a:gd name="T73"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812" h="48">
                  <a:moveTo>
                    <a:pt x="488" y="0"/>
                  </a:moveTo>
                  <a:lnTo>
                    <a:pt x="488" y="4"/>
                  </a:lnTo>
                  <a:lnTo>
                    <a:pt x="488" y="4"/>
                  </a:lnTo>
                  <a:lnTo>
                    <a:pt x="488" y="8"/>
                  </a:lnTo>
                  <a:lnTo>
                    <a:pt x="487" y="11"/>
                  </a:lnTo>
                  <a:lnTo>
                    <a:pt x="483" y="18"/>
                  </a:lnTo>
                  <a:lnTo>
                    <a:pt x="476" y="22"/>
                  </a:lnTo>
                  <a:lnTo>
                    <a:pt x="473" y="23"/>
                  </a:lnTo>
                  <a:lnTo>
                    <a:pt x="469" y="23"/>
                  </a:lnTo>
                  <a:lnTo>
                    <a:pt x="345" y="23"/>
                  </a:lnTo>
                  <a:lnTo>
                    <a:pt x="345" y="23"/>
                  </a:lnTo>
                  <a:lnTo>
                    <a:pt x="341" y="23"/>
                  </a:lnTo>
                  <a:lnTo>
                    <a:pt x="337" y="22"/>
                  </a:lnTo>
                  <a:lnTo>
                    <a:pt x="330" y="18"/>
                  </a:lnTo>
                  <a:lnTo>
                    <a:pt x="325" y="11"/>
                  </a:lnTo>
                  <a:lnTo>
                    <a:pt x="324" y="8"/>
                  </a:lnTo>
                  <a:lnTo>
                    <a:pt x="324" y="4"/>
                  </a:lnTo>
                  <a:lnTo>
                    <a:pt x="324" y="0"/>
                  </a:lnTo>
                  <a:lnTo>
                    <a:pt x="0" y="0"/>
                  </a:lnTo>
                  <a:lnTo>
                    <a:pt x="0" y="28"/>
                  </a:lnTo>
                  <a:lnTo>
                    <a:pt x="0" y="28"/>
                  </a:lnTo>
                  <a:lnTo>
                    <a:pt x="1" y="32"/>
                  </a:lnTo>
                  <a:lnTo>
                    <a:pt x="1" y="36"/>
                  </a:lnTo>
                  <a:lnTo>
                    <a:pt x="7" y="43"/>
                  </a:lnTo>
                  <a:lnTo>
                    <a:pt x="13" y="47"/>
                  </a:lnTo>
                  <a:lnTo>
                    <a:pt x="17" y="48"/>
                  </a:lnTo>
                  <a:lnTo>
                    <a:pt x="21" y="48"/>
                  </a:lnTo>
                  <a:lnTo>
                    <a:pt x="791" y="48"/>
                  </a:lnTo>
                  <a:lnTo>
                    <a:pt x="791" y="48"/>
                  </a:lnTo>
                  <a:lnTo>
                    <a:pt x="796" y="48"/>
                  </a:lnTo>
                  <a:lnTo>
                    <a:pt x="799" y="47"/>
                  </a:lnTo>
                  <a:lnTo>
                    <a:pt x="805" y="43"/>
                  </a:lnTo>
                  <a:lnTo>
                    <a:pt x="811" y="36"/>
                  </a:lnTo>
                  <a:lnTo>
                    <a:pt x="812" y="32"/>
                  </a:lnTo>
                  <a:lnTo>
                    <a:pt x="812" y="28"/>
                  </a:lnTo>
                  <a:lnTo>
                    <a:pt x="812" y="0"/>
                  </a:lnTo>
                  <a:lnTo>
                    <a:pt x="488" y="0"/>
                  </a:lnTo>
                  <a:close/>
                </a:path>
              </a:pathLst>
            </a:custGeom>
            <a:solidFill>
              <a:srgbClr val="828282"/>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kern="0">
                <a:solidFill>
                  <a:sysClr val="windowText" lastClr="000000"/>
                </a:solidFill>
              </a:endParaRPr>
            </a:p>
          </p:txBody>
        </p:sp>
      </p:grpSp>
      <p:grpSp>
        <p:nvGrpSpPr>
          <p:cNvPr id="51" name="Group 4"/>
          <p:cNvGrpSpPr>
            <a:grpSpLocks noChangeAspect="1"/>
          </p:cNvGrpSpPr>
          <p:nvPr/>
        </p:nvGrpSpPr>
        <p:grpSpPr bwMode="auto">
          <a:xfrm>
            <a:off x="2827526" y="5589914"/>
            <a:ext cx="644357" cy="400050"/>
            <a:chOff x="655" y="893"/>
            <a:chExt cx="406" cy="252"/>
          </a:xfrm>
        </p:grpSpPr>
        <p:sp>
          <p:nvSpPr>
            <p:cNvPr id="52" name="AutoShape 3"/>
            <p:cNvSpPr>
              <a:spLocks noChangeAspect="1" noChangeArrowheads="1" noTextEdit="1"/>
            </p:cNvSpPr>
            <p:nvPr/>
          </p:nvSpPr>
          <p:spPr bwMode="auto">
            <a:xfrm>
              <a:off x="655" y="893"/>
              <a:ext cx="406" cy="2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kern="0">
                <a:solidFill>
                  <a:sysClr val="windowText" lastClr="000000"/>
                </a:solidFill>
              </a:endParaRPr>
            </a:p>
          </p:txBody>
        </p:sp>
        <p:sp>
          <p:nvSpPr>
            <p:cNvPr id="53" name="Rectangle 52"/>
            <p:cNvSpPr>
              <a:spLocks noChangeArrowheads="1"/>
            </p:cNvSpPr>
            <p:nvPr/>
          </p:nvSpPr>
          <p:spPr bwMode="auto">
            <a:xfrm>
              <a:off x="700" y="905"/>
              <a:ext cx="316" cy="192"/>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kern="0">
                <a:solidFill>
                  <a:sysClr val="windowText" lastClr="000000"/>
                </a:solidFill>
              </a:endParaRPr>
            </a:p>
          </p:txBody>
        </p:sp>
        <p:sp>
          <p:nvSpPr>
            <p:cNvPr id="54" name="Freeform 53"/>
            <p:cNvSpPr>
              <a:spLocks noEditPoints="1"/>
            </p:cNvSpPr>
            <p:nvPr/>
          </p:nvSpPr>
          <p:spPr bwMode="auto">
            <a:xfrm>
              <a:off x="689" y="893"/>
              <a:ext cx="338" cy="216"/>
            </a:xfrm>
            <a:custGeom>
              <a:avLst/>
              <a:gdLst>
                <a:gd name="T0" fmla="*/ 39 w 676"/>
                <a:gd name="T1" fmla="*/ 432 h 432"/>
                <a:gd name="T2" fmla="*/ 31 w 676"/>
                <a:gd name="T3" fmla="*/ 431 h 432"/>
                <a:gd name="T4" fmla="*/ 18 w 676"/>
                <a:gd name="T5" fmla="*/ 426 h 432"/>
                <a:gd name="T6" fmla="*/ 8 w 676"/>
                <a:gd name="T7" fmla="*/ 415 h 432"/>
                <a:gd name="T8" fmla="*/ 1 w 676"/>
                <a:gd name="T9" fmla="*/ 401 h 432"/>
                <a:gd name="T10" fmla="*/ 0 w 676"/>
                <a:gd name="T11" fmla="*/ 39 h 432"/>
                <a:gd name="T12" fmla="*/ 1 w 676"/>
                <a:gd name="T13" fmla="*/ 31 h 432"/>
                <a:gd name="T14" fmla="*/ 8 w 676"/>
                <a:gd name="T15" fmla="*/ 17 h 432"/>
                <a:gd name="T16" fmla="*/ 18 w 676"/>
                <a:gd name="T17" fmla="*/ 7 h 432"/>
                <a:gd name="T18" fmla="*/ 31 w 676"/>
                <a:gd name="T19" fmla="*/ 1 h 432"/>
                <a:gd name="T20" fmla="*/ 637 w 676"/>
                <a:gd name="T21" fmla="*/ 0 h 432"/>
                <a:gd name="T22" fmla="*/ 645 w 676"/>
                <a:gd name="T23" fmla="*/ 1 h 432"/>
                <a:gd name="T24" fmla="*/ 659 w 676"/>
                <a:gd name="T25" fmla="*/ 7 h 432"/>
                <a:gd name="T26" fmla="*/ 670 w 676"/>
                <a:gd name="T27" fmla="*/ 17 h 432"/>
                <a:gd name="T28" fmla="*/ 675 w 676"/>
                <a:gd name="T29" fmla="*/ 31 h 432"/>
                <a:gd name="T30" fmla="*/ 676 w 676"/>
                <a:gd name="T31" fmla="*/ 393 h 432"/>
                <a:gd name="T32" fmla="*/ 675 w 676"/>
                <a:gd name="T33" fmla="*/ 401 h 432"/>
                <a:gd name="T34" fmla="*/ 670 w 676"/>
                <a:gd name="T35" fmla="*/ 415 h 432"/>
                <a:gd name="T36" fmla="*/ 659 w 676"/>
                <a:gd name="T37" fmla="*/ 426 h 432"/>
                <a:gd name="T38" fmla="*/ 645 w 676"/>
                <a:gd name="T39" fmla="*/ 431 h 432"/>
                <a:gd name="T40" fmla="*/ 39 w 676"/>
                <a:gd name="T41" fmla="*/ 34 h 432"/>
                <a:gd name="T42" fmla="*/ 38 w 676"/>
                <a:gd name="T43" fmla="*/ 34 h 432"/>
                <a:gd name="T44" fmla="*/ 34 w 676"/>
                <a:gd name="T45" fmla="*/ 37 h 432"/>
                <a:gd name="T46" fmla="*/ 34 w 676"/>
                <a:gd name="T47" fmla="*/ 393 h 432"/>
                <a:gd name="T48" fmla="*/ 34 w 676"/>
                <a:gd name="T49" fmla="*/ 396 h 432"/>
                <a:gd name="T50" fmla="*/ 38 w 676"/>
                <a:gd name="T51" fmla="*/ 398 h 432"/>
                <a:gd name="T52" fmla="*/ 637 w 676"/>
                <a:gd name="T53" fmla="*/ 398 h 432"/>
                <a:gd name="T54" fmla="*/ 640 w 676"/>
                <a:gd name="T55" fmla="*/ 398 h 432"/>
                <a:gd name="T56" fmla="*/ 642 w 676"/>
                <a:gd name="T57" fmla="*/ 396 h 432"/>
                <a:gd name="T58" fmla="*/ 642 w 676"/>
                <a:gd name="T59" fmla="*/ 39 h 432"/>
                <a:gd name="T60" fmla="*/ 642 w 676"/>
                <a:gd name="T61" fmla="*/ 37 h 432"/>
                <a:gd name="T62" fmla="*/ 640 w 676"/>
                <a:gd name="T63" fmla="*/ 34 h 432"/>
                <a:gd name="T64" fmla="*/ 39 w 676"/>
                <a:gd name="T65" fmla="*/ 34 h 4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676" h="432">
                  <a:moveTo>
                    <a:pt x="637" y="432"/>
                  </a:moveTo>
                  <a:lnTo>
                    <a:pt x="39" y="432"/>
                  </a:lnTo>
                  <a:lnTo>
                    <a:pt x="39" y="432"/>
                  </a:lnTo>
                  <a:lnTo>
                    <a:pt x="31" y="431"/>
                  </a:lnTo>
                  <a:lnTo>
                    <a:pt x="25" y="430"/>
                  </a:lnTo>
                  <a:lnTo>
                    <a:pt x="18" y="426"/>
                  </a:lnTo>
                  <a:lnTo>
                    <a:pt x="12" y="420"/>
                  </a:lnTo>
                  <a:lnTo>
                    <a:pt x="8" y="415"/>
                  </a:lnTo>
                  <a:lnTo>
                    <a:pt x="4" y="409"/>
                  </a:lnTo>
                  <a:lnTo>
                    <a:pt x="1" y="401"/>
                  </a:lnTo>
                  <a:lnTo>
                    <a:pt x="0" y="393"/>
                  </a:lnTo>
                  <a:lnTo>
                    <a:pt x="0" y="39"/>
                  </a:lnTo>
                  <a:lnTo>
                    <a:pt x="0" y="39"/>
                  </a:lnTo>
                  <a:lnTo>
                    <a:pt x="1" y="31"/>
                  </a:lnTo>
                  <a:lnTo>
                    <a:pt x="4" y="24"/>
                  </a:lnTo>
                  <a:lnTo>
                    <a:pt x="8" y="17"/>
                  </a:lnTo>
                  <a:lnTo>
                    <a:pt x="12" y="12"/>
                  </a:lnTo>
                  <a:lnTo>
                    <a:pt x="18" y="7"/>
                  </a:lnTo>
                  <a:lnTo>
                    <a:pt x="25" y="3"/>
                  </a:lnTo>
                  <a:lnTo>
                    <a:pt x="31" y="1"/>
                  </a:lnTo>
                  <a:lnTo>
                    <a:pt x="39" y="0"/>
                  </a:lnTo>
                  <a:lnTo>
                    <a:pt x="637" y="0"/>
                  </a:lnTo>
                  <a:lnTo>
                    <a:pt x="637" y="0"/>
                  </a:lnTo>
                  <a:lnTo>
                    <a:pt x="645" y="1"/>
                  </a:lnTo>
                  <a:lnTo>
                    <a:pt x="653" y="3"/>
                  </a:lnTo>
                  <a:lnTo>
                    <a:pt x="659" y="7"/>
                  </a:lnTo>
                  <a:lnTo>
                    <a:pt x="664" y="12"/>
                  </a:lnTo>
                  <a:lnTo>
                    <a:pt x="670" y="17"/>
                  </a:lnTo>
                  <a:lnTo>
                    <a:pt x="672" y="24"/>
                  </a:lnTo>
                  <a:lnTo>
                    <a:pt x="675" y="31"/>
                  </a:lnTo>
                  <a:lnTo>
                    <a:pt x="676" y="39"/>
                  </a:lnTo>
                  <a:lnTo>
                    <a:pt x="676" y="393"/>
                  </a:lnTo>
                  <a:lnTo>
                    <a:pt x="676" y="393"/>
                  </a:lnTo>
                  <a:lnTo>
                    <a:pt x="675" y="401"/>
                  </a:lnTo>
                  <a:lnTo>
                    <a:pt x="672" y="409"/>
                  </a:lnTo>
                  <a:lnTo>
                    <a:pt x="670" y="415"/>
                  </a:lnTo>
                  <a:lnTo>
                    <a:pt x="664" y="420"/>
                  </a:lnTo>
                  <a:lnTo>
                    <a:pt x="659" y="426"/>
                  </a:lnTo>
                  <a:lnTo>
                    <a:pt x="653" y="430"/>
                  </a:lnTo>
                  <a:lnTo>
                    <a:pt x="645" y="431"/>
                  </a:lnTo>
                  <a:lnTo>
                    <a:pt x="637" y="432"/>
                  </a:lnTo>
                  <a:close/>
                  <a:moveTo>
                    <a:pt x="39" y="34"/>
                  </a:moveTo>
                  <a:lnTo>
                    <a:pt x="39" y="34"/>
                  </a:lnTo>
                  <a:lnTo>
                    <a:pt x="38" y="34"/>
                  </a:lnTo>
                  <a:lnTo>
                    <a:pt x="35" y="35"/>
                  </a:lnTo>
                  <a:lnTo>
                    <a:pt x="34" y="37"/>
                  </a:lnTo>
                  <a:lnTo>
                    <a:pt x="34" y="39"/>
                  </a:lnTo>
                  <a:lnTo>
                    <a:pt x="34" y="393"/>
                  </a:lnTo>
                  <a:lnTo>
                    <a:pt x="34" y="393"/>
                  </a:lnTo>
                  <a:lnTo>
                    <a:pt x="34" y="396"/>
                  </a:lnTo>
                  <a:lnTo>
                    <a:pt x="35" y="397"/>
                  </a:lnTo>
                  <a:lnTo>
                    <a:pt x="38" y="398"/>
                  </a:lnTo>
                  <a:lnTo>
                    <a:pt x="39" y="398"/>
                  </a:lnTo>
                  <a:lnTo>
                    <a:pt x="637" y="398"/>
                  </a:lnTo>
                  <a:lnTo>
                    <a:pt x="637" y="398"/>
                  </a:lnTo>
                  <a:lnTo>
                    <a:pt x="640" y="398"/>
                  </a:lnTo>
                  <a:lnTo>
                    <a:pt x="641" y="397"/>
                  </a:lnTo>
                  <a:lnTo>
                    <a:pt x="642" y="396"/>
                  </a:lnTo>
                  <a:lnTo>
                    <a:pt x="642" y="393"/>
                  </a:lnTo>
                  <a:lnTo>
                    <a:pt x="642" y="39"/>
                  </a:lnTo>
                  <a:lnTo>
                    <a:pt x="642" y="39"/>
                  </a:lnTo>
                  <a:lnTo>
                    <a:pt x="642" y="37"/>
                  </a:lnTo>
                  <a:lnTo>
                    <a:pt x="641" y="35"/>
                  </a:lnTo>
                  <a:lnTo>
                    <a:pt x="640" y="34"/>
                  </a:lnTo>
                  <a:lnTo>
                    <a:pt x="637" y="34"/>
                  </a:lnTo>
                  <a:lnTo>
                    <a:pt x="39" y="34"/>
                  </a:lnTo>
                  <a:close/>
                </a:path>
              </a:pathLst>
            </a:custGeom>
            <a:solidFill>
              <a:srgbClr val="828282"/>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kern="0">
                <a:solidFill>
                  <a:sysClr val="windowText" lastClr="000000"/>
                </a:solidFill>
              </a:endParaRPr>
            </a:p>
          </p:txBody>
        </p:sp>
        <p:sp>
          <p:nvSpPr>
            <p:cNvPr id="55" name="Freeform 54"/>
            <p:cNvSpPr>
              <a:spLocks/>
            </p:cNvSpPr>
            <p:nvPr/>
          </p:nvSpPr>
          <p:spPr bwMode="auto">
            <a:xfrm>
              <a:off x="689" y="893"/>
              <a:ext cx="338" cy="216"/>
            </a:xfrm>
            <a:custGeom>
              <a:avLst/>
              <a:gdLst>
                <a:gd name="T0" fmla="*/ 637 w 676"/>
                <a:gd name="T1" fmla="*/ 432 h 432"/>
                <a:gd name="T2" fmla="*/ 39 w 676"/>
                <a:gd name="T3" fmla="*/ 432 h 432"/>
                <a:gd name="T4" fmla="*/ 39 w 676"/>
                <a:gd name="T5" fmla="*/ 432 h 432"/>
                <a:gd name="T6" fmla="*/ 31 w 676"/>
                <a:gd name="T7" fmla="*/ 431 h 432"/>
                <a:gd name="T8" fmla="*/ 25 w 676"/>
                <a:gd name="T9" fmla="*/ 430 h 432"/>
                <a:gd name="T10" fmla="*/ 18 w 676"/>
                <a:gd name="T11" fmla="*/ 426 h 432"/>
                <a:gd name="T12" fmla="*/ 12 w 676"/>
                <a:gd name="T13" fmla="*/ 420 h 432"/>
                <a:gd name="T14" fmla="*/ 8 w 676"/>
                <a:gd name="T15" fmla="*/ 415 h 432"/>
                <a:gd name="T16" fmla="*/ 4 w 676"/>
                <a:gd name="T17" fmla="*/ 409 h 432"/>
                <a:gd name="T18" fmla="*/ 1 w 676"/>
                <a:gd name="T19" fmla="*/ 401 h 432"/>
                <a:gd name="T20" fmla="*/ 0 w 676"/>
                <a:gd name="T21" fmla="*/ 393 h 432"/>
                <a:gd name="T22" fmla="*/ 0 w 676"/>
                <a:gd name="T23" fmla="*/ 39 h 432"/>
                <a:gd name="T24" fmla="*/ 0 w 676"/>
                <a:gd name="T25" fmla="*/ 39 h 432"/>
                <a:gd name="T26" fmla="*/ 1 w 676"/>
                <a:gd name="T27" fmla="*/ 31 h 432"/>
                <a:gd name="T28" fmla="*/ 4 w 676"/>
                <a:gd name="T29" fmla="*/ 24 h 432"/>
                <a:gd name="T30" fmla="*/ 8 w 676"/>
                <a:gd name="T31" fmla="*/ 17 h 432"/>
                <a:gd name="T32" fmla="*/ 12 w 676"/>
                <a:gd name="T33" fmla="*/ 12 h 432"/>
                <a:gd name="T34" fmla="*/ 18 w 676"/>
                <a:gd name="T35" fmla="*/ 7 h 432"/>
                <a:gd name="T36" fmla="*/ 25 w 676"/>
                <a:gd name="T37" fmla="*/ 3 h 432"/>
                <a:gd name="T38" fmla="*/ 31 w 676"/>
                <a:gd name="T39" fmla="*/ 1 h 432"/>
                <a:gd name="T40" fmla="*/ 39 w 676"/>
                <a:gd name="T41" fmla="*/ 0 h 432"/>
                <a:gd name="T42" fmla="*/ 637 w 676"/>
                <a:gd name="T43" fmla="*/ 0 h 432"/>
                <a:gd name="T44" fmla="*/ 637 w 676"/>
                <a:gd name="T45" fmla="*/ 0 h 432"/>
                <a:gd name="T46" fmla="*/ 645 w 676"/>
                <a:gd name="T47" fmla="*/ 1 h 432"/>
                <a:gd name="T48" fmla="*/ 653 w 676"/>
                <a:gd name="T49" fmla="*/ 3 h 432"/>
                <a:gd name="T50" fmla="*/ 659 w 676"/>
                <a:gd name="T51" fmla="*/ 7 h 432"/>
                <a:gd name="T52" fmla="*/ 664 w 676"/>
                <a:gd name="T53" fmla="*/ 12 h 432"/>
                <a:gd name="T54" fmla="*/ 670 w 676"/>
                <a:gd name="T55" fmla="*/ 17 h 432"/>
                <a:gd name="T56" fmla="*/ 672 w 676"/>
                <a:gd name="T57" fmla="*/ 24 h 432"/>
                <a:gd name="T58" fmla="*/ 675 w 676"/>
                <a:gd name="T59" fmla="*/ 31 h 432"/>
                <a:gd name="T60" fmla="*/ 676 w 676"/>
                <a:gd name="T61" fmla="*/ 39 h 432"/>
                <a:gd name="T62" fmla="*/ 676 w 676"/>
                <a:gd name="T63" fmla="*/ 393 h 432"/>
                <a:gd name="T64" fmla="*/ 676 w 676"/>
                <a:gd name="T65" fmla="*/ 393 h 432"/>
                <a:gd name="T66" fmla="*/ 675 w 676"/>
                <a:gd name="T67" fmla="*/ 401 h 432"/>
                <a:gd name="T68" fmla="*/ 672 w 676"/>
                <a:gd name="T69" fmla="*/ 409 h 432"/>
                <a:gd name="T70" fmla="*/ 670 w 676"/>
                <a:gd name="T71" fmla="*/ 415 h 432"/>
                <a:gd name="T72" fmla="*/ 664 w 676"/>
                <a:gd name="T73" fmla="*/ 420 h 432"/>
                <a:gd name="T74" fmla="*/ 659 w 676"/>
                <a:gd name="T75" fmla="*/ 426 h 432"/>
                <a:gd name="T76" fmla="*/ 653 w 676"/>
                <a:gd name="T77" fmla="*/ 430 h 432"/>
                <a:gd name="T78" fmla="*/ 645 w 676"/>
                <a:gd name="T79" fmla="*/ 431 h 432"/>
                <a:gd name="T80" fmla="*/ 637 w 676"/>
                <a:gd name="T81" fmla="*/ 432 h 4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676" h="432">
                  <a:moveTo>
                    <a:pt x="637" y="432"/>
                  </a:moveTo>
                  <a:lnTo>
                    <a:pt x="39" y="432"/>
                  </a:lnTo>
                  <a:lnTo>
                    <a:pt x="39" y="432"/>
                  </a:lnTo>
                  <a:lnTo>
                    <a:pt x="31" y="431"/>
                  </a:lnTo>
                  <a:lnTo>
                    <a:pt x="25" y="430"/>
                  </a:lnTo>
                  <a:lnTo>
                    <a:pt x="18" y="426"/>
                  </a:lnTo>
                  <a:lnTo>
                    <a:pt x="12" y="420"/>
                  </a:lnTo>
                  <a:lnTo>
                    <a:pt x="8" y="415"/>
                  </a:lnTo>
                  <a:lnTo>
                    <a:pt x="4" y="409"/>
                  </a:lnTo>
                  <a:lnTo>
                    <a:pt x="1" y="401"/>
                  </a:lnTo>
                  <a:lnTo>
                    <a:pt x="0" y="393"/>
                  </a:lnTo>
                  <a:lnTo>
                    <a:pt x="0" y="39"/>
                  </a:lnTo>
                  <a:lnTo>
                    <a:pt x="0" y="39"/>
                  </a:lnTo>
                  <a:lnTo>
                    <a:pt x="1" y="31"/>
                  </a:lnTo>
                  <a:lnTo>
                    <a:pt x="4" y="24"/>
                  </a:lnTo>
                  <a:lnTo>
                    <a:pt x="8" y="17"/>
                  </a:lnTo>
                  <a:lnTo>
                    <a:pt x="12" y="12"/>
                  </a:lnTo>
                  <a:lnTo>
                    <a:pt x="18" y="7"/>
                  </a:lnTo>
                  <a:lnTo>
                    <a:pt x="25" y="3"/>
                  </a:lnTo>
                  <a:lnTo>
                    <a:pt x="31" y="1"/>
                  </a:lnTo>
                  <a:lnTo>
                    <a:pt x="39" y="0"/>
                  </a:lnTo>
                  <a:lnTo>
                    <a:pt x="637" y="0"/>
                  </a:lnTo>
                  <a:lnTo>
                    <a:pt x="637" y="0"/>
                  </a:lnTo>
                  <a:lnTo>
                    <a:pt x="645" y="1"/>
                  </a:lnTo>
                  <a:lnTo>
                    <a:pt x="653" y="3"/>
                  </a:lnTo>
                  <a:lnTo>
                    <a:pt x="659" y="7"/>
                  </a:lnTo>
                  <a:lnTo>
                    <a:pt x="664" y="12"/>
                  </a:lnTo>
                  <a:lnTo>
                    <a:pt x="670" y="17"/>
                  </a:lnTo>
                  <a:lnTo>
                    <a:pt x="672" y="24"/>
                  </a:lnTo>
                  <a:lnTo>
                    <a:pt x="675" y="31"/>
                  </a:lnTo>
                  <a:lnTo>
                    <a:pt x="676" y="39"/>
                  </a:lnTo>
                  <a:lnTo>
                    <a:pt x="676" y="393"/>
                  </a:lnTo>
                  <a:lnTo>
                    <a:pt x="676" y="393"/>
                  </a:lnTo>
                  <a:lnTo>
                    <a:pt x="675" y="401"/>
                  </a:lnTo>
                  <a:lnTo>
                    <a:pt x="672" y="409"/>
                  </a:lnTo>
                  <a:lnTo>
                    <a:pt x="670" y="415"/>
                  </a:lnTo>
                  <a:lnTo>
                    <a:pt x="664" y="420"/>
                  </a:lnTo>
                  <a:lnTo>
                    <a:pt x="659" y="426"/>
                  </a:lnTo>
                  <a:lnTo>
                    <a:pt x="653" y="430"/>
                  </a:lnTo>
                  <a:lnTo>
                    <a:pt x="645" y="431"/>
                  </a:lnTo>
                  <a:lnTo>
                    <a:pt x="637" y="432"/>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kern="0">
                <a:solidFill>
                  <a:sysClr val="windowText" lastClr="000000"/>
                </a:solidFill>
              </a:endParaRPr>
            </a:p>
          </p:txBody>
        </p:sp>
        <p:sp>
          <p:nvSpPr>
            <p:cNvPr id="56" name="Freeform 55"/>
            <p:cNvSpPr>
              <a:spLocks/>
            </p:cNvSpPr>
            <p:nvPr/>
          </p:nvSpPr>
          <p:spPr bwMode="auto">
            <a:xfrm>
              <a:off x="706" y="910"/>
              <a:ext cx="304" cy="182"/>
            </a:xfrm>
            <a:custGeom>
              <a:avLst/>
              <a:gdLst>
                <a:gd name="T0" fmla="*/ 5 w 608"/>
                <a:gd name="T1" fmla="*/ 0 h 364"/>
                <a:gd name="T2" fmla="*/ 5 w 608"/>
                <a:gd name="T3" fmla="*/ 0 h 364"/>
                <a:gd name="T4" fmla="*/ 4 w 608"/>
                <a:gd name="T5" fmla="*/ 0 h 364"/>
                <a:gd name="T6" fmla="*/ 1 w 608"/>
                <a:gd name="T7" fmla="*/ 1 h 364"/>
                <a:gd name="T8" fmla="*/ 0 w 608"/>
                <a:gd name="T9" fmla="*/ 3 h 364"/>
                <a:gd name="T10" fmla="*/ 0 w 608"/>
                <a:gd name="T11" fmla="*/ 5 h 364"/>
                <a:gd name="T12" fmla="*/ 0 w 608"/>
                <a:gd name="T13" fmla="*/ 359 h 364"/>
                <a:gd name="T14" fmla="*/ 0 w 608"/>
                <a:gd name="T15" fmla="*/ 359 h 364"/>
                <a:gd name="T16" fmla="*/ 0 w 608"/>
                <a:gd name="T17" fmla="*/ 362 h 364"/>
                <a:gd name="T18" fmla="*/ 1 w 608"/>
                <a:gd name="T19" fmla="*/ 363 h 364"/>
                <a:gd name="T20" fmla="*/ 4 w 608"/>
                <a:gd name="T21" fmla="*/ 364 h 364"/>
                <a:gd name="T22" fmla="*/ 5 w 608"/>
                <a:gd name="T23" fmla="*/ 364 h 364"/>
                <a:gd name="T24" fmla="*/ 603 w 608"/>
                <a:gd name="T25" fmla="*/ 364 h 364"/>
                <a:gd name="T26" fmla="*/ 603 w 608"/>
                <a:gd name="T27" fmla="*/ 364 h 364"/>
                <a:gd name="T28" fmla="*/ 606 w 608"/>
                <a:gd name="T29" fmla="*/ 364 h 364"/>
                <a:gd name="T30" fmla="*/ 607 w 608"/>
                <a:gd name="T31" fmla="*/ 363 h 364"/>
                <a:gd name="T32" fmla="*/ 608 w 608"/>
                <a:gd name="T33" fmla="*/ 362 h 364"/>
                <a:gd name="T34" fmla="*/ 608 w 608"/>
                <a:gd name="T35" fmla="*/ 359 h 364"/>
                <a:gd name="T36" fmla="*/ 608 w 608"/>
                <a:gd name="T37" fmla="*/ 5 h 364"/>
                <a:gd name="T38" fmla="*/ 608 w 608"/>
                <a:gd name="T39" fmla="*/ 5 h 364"/>
                <a:gd name="T40" fmla="*/ 608 w 608"/>
                <a:gd name="T41" fmla="*/ 3 h 364"/>
                <a:gd name="T42" fmla="*/ 607 w 608"/>
                <a:gd name="T43" fmla="*/ 1 h 364"/>
                <a:gd name="T44" fmla="*/ 606 w 608"/>
                <a:gd name="T45" fmla="*/ 0 h 364"/>
                <a:gd name="T46" fmla="*/ 603 w 608"/>
                <a:gd name="T47" fmla="*/ 0 h 364"/>
                <a:gd name="T48" fmla="*/ 5 w 608"/>
                <a:gd name="T49" fmla="*/ 0 h 3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608" h="364">
                  <a:moveTo>
                    <a:pt x="5" y="0"/>
                  </a:moveTo>
                  <a:lnTo>
                    <a:pt x="5" y="0"/>
                  </a:lnTo>
                  <a:lnTo>
                    <a:pt x="4" y="0"/>
                  </a:lnTo>
                  <a:lnTo>
                    <a:pt x="1" y="1"/>
                  </a:lnTo>
                  <a:lnTo>
                    <a:pt x="0" y="3"/>
                  </a:lnTo>
                  <a:lnTo>
                    <a:pt x="0" y="5"/>
                  </a:lnTo>
                  <a:lnTo>
                    <a:pt x="0" y="359"/>
                  </a:lnTo>
                  <a:lnTo>
                    <a:pt x="0" y="359"/>
                  </a:lnTo>
                  <a:lnTo>
                    <a:pt x="0" y="362"/>
                  </a:lnTo>
                  <a:lnTo>
                    <a:pt x="1" y="363"/>
                  </a:lnTo>
                  <a:lnTo>
                    <a:pt x="4" y="364"/>
                  </a:lnTo>
                  <a:lnTo>
                    <a:pt x="5" y="364"/>
                  </a:lnTo>
                  <a:lnTo>
                    <a:pt x="603" y="364"/>
                  </a:lnTo>
                  <a:lnTo>
                    <a:pt x="603" y="364"/>
                  </a:lnTo>
                  <a:lnTo>
                    <a:pt x="606" y="364"/>
                  </a:lnTo>
                  <a:lnTo>
                    <a:pt x="607" y="363"/>
                  </a:lnTo>
                  <a:lnTo>
                    <a:pt x="608" y="362"/>
                  </a:lnTo>
                  <a:lnTo>
                    <a:pt x="608" y="359"/>
                  </a:lnTo>
                  <a:lnTo>
                    <a:pt x="608" y="5"/>
                  </a:lnTo>
                  <a:lnTo>
                    <a:pt x="608" y="5"/>
                  </a:lnTo>
                  <a:lnTo>
                    <a:pt x="608" y="3"/>
                  </a:lnTo>
                  <a:lnTo>
                    <a:pt x="607" y="1"/>
                  </a:lnTo>
                  <a:lnTo>
                    <a:pt x="606" y="0"/>
                  </a:lnTo>
                  <a:lnTo>
                    <a:pt x="603" y="0"/>
                  </a:lnTo>
                  <a:lnTo>
                    <a:pt x="5"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kern="0">
                <a:solidFill>
                  <a:sysClr val="windowText" lastClr="000000"/>
                </a:solidFill>
              </a:endParaRPr>
            </a:p>
          </p:txBody>
        </p:sp>
        <p:sp>
          <p:nvSpPr>
            <p:cNvPr id="57" name="Freeform 56"/>
            <p:cNvSpPr>
              <a:spLocks/>
            </p:cNvSpPr>
            <p:nvPr/>
          </p:nvSpPr>
          <p:spPr bwMode="auto">
            <a:xfrm>
              <a:off x="655" y="1121"/>
              <a:ext cx="406" cy="24"/>
            </a:xfrm>
            <a:custGeom>
              <a:avLst/>
              <a:gdLst>
                <a:gd name="T0" fmla="*/ 488 w 812"/>
                <a:gd name="T1" fmla="*/ 0 h 48"/>
                <a:gd name="T2" fmla="*/ 488 w 812"/>
                <a:gd name="T3" fmla="*/ 4 h 48"/>
                <a:gd name="T4" fmla="*/ 488 w 812"/>
                <a:gd name="T5" fmla="*/ 4 h 48"/>
                <a:gd name="T6" fmla="*/ 488 w 812"/>
                <a:gd name="T7" fmla="*/ 8 h 48"/>
                <a:gd name="T8" fmla="*/ 487 w 812"/>
                <a:gd name="T9" fmla="*/ 11 h 48"/>
                <a:gd name="T10" fmla="*/ 483 w 812"/>
                <a:gd name="T11" fmla="*/ 18 h 48"/>
                <a:gd name="T12" fmla="*/ 476 w 812"/>
                <a:gd name="T13" fmla="*/ 22 h 48"/>
                <a:gd name="T14" fmla="*/ 473 w 812"/>
                <a:gd name="T15" fmla="*/ 23 h 48"/>
                <a:gd name="T16" fmla="*/ 469 w 812"/>
                <a:gd name="T17" fmla="*/ 23 h 48"/>
                <a:gd name="T18" fmla="*/ 345 w 812"/>
                <a:gd name="T19" fmla="*/ 23 h 48"/>
                <a:gd name="T20" fmla="*/ 345 w 812"/>
                <a:gd name="T21" fmla="*/ 23 h 48"/>
                <a:gd name="T22" fmla="*/ 341 w 812"/>
                <a:gd name="T23" fmla="*/ 23 h 48"/>
                <a:gd name="T24" fmla="*/ 337 w 812"/>
                <a:gd name="T25" fmla="*/ 22 h 48"/>
                <a:gd name="T26" fmla="*/ 330 w 812"/>
                <a:gd name="T27" fmla="*/ 18 h 48"/>
                <a:gd name="T28" fmla="*/ 325 w 812"/>
                <a:gd name="T29" fmla="*/ 11 h 48"/>
                <a:gd name="T30" fmla="*/ 324 w 812"/>
                <a:gd name="T31" fmla="*/ 8 h 48"/>
                <a:gd name="T32" fmla="*/ 324 w 812"/>
                <a:gd name="T33" fmla="*/ 4 h 48"/>
                <a:gd name="T34" fmla="*/ 324 w 812"/>
                <a:gd name="T35" fmla="*/ 0 h 48"/>
                <a:gd name="T36" fmla="*/ 0 w 812"/>
                <a:gd name="T37" fmla="*/ 0 h 48"/>
                <a:gd name="T38" fmla="*/ 0 w 812"/>
                <a:gd name="T39" fmla="*/ 28 h 48"/>
                <a:gd name="T40" fmla="*/ 0 w 812"/>
                <a:gd name="T41" fmla="*/ 28 h 48"/>
                <a:gd name="T42" fmla="*/ 1 w 812"/>
                <a:gd name="T43" fmla="*/ 32 h 48"/>
                <a:gd name="T44" fmla="*/ 1 w 812"/>
                <a:gd name="T45" fmla="*/ 36 h 48"/>
                <a:gd name="T46" fmla="*/ 7 w 812"/>
                <a:gd name="T47" fmla="*/ 43 h 48"/>
                <a:gd name="T48" fmla="*/ 13 w 812"/>
                <a:gd name="T49" fmla="*/ 47 h 48"/>
                <a:gd name="T50" fmla="*/ 17 w 812"/>
                <a:gd name="T51" fmla="*/ 48 h 48"/>
                <a:gd name="T52" fmla="*/ 21 w 812"/>
                <a:gd name="T53" fmla="*/ 48 h 48"/>
                <a:gd name="T54" fmla="*/ 791 w 812"/>
                <a:gd name="T55" fmla="*/ 48 h 48"/>
                <a:gd name="T56" fmla="*/ 791 w 812"/>
                <a:gd name="T57" fmla="*/ 48 h 48"/>
                <a:gd name="T58" fmla="*/ 796 w 812"/>
                <a:gd name="T59" fmla="*/ 48 h 48"/>
                <a:gd name="T60" fmla="*/ 799 w 812"/>
                <a:gd name="T61" fmla="*/ 47 h 48"/>
                <a:gd name="T62" fmla="*/ 805 w 812"/>
                <a:gd name="T63" fmla="*/ 43 h 48"/>
                <a:gd name="T64" fmla="*/ 811 w 812"/>
                <a:gd name="T65" fmla="*/ 36 h 48"/>
                <a:gd name="T66" fmla="*/ 812 w 812"/>
                <a:gd name="T67" fmla="*/ 32 h 48"/>
                <a:gd name="T68" fmla="*/ 812 w 812"/>
                <a:gd name="T69" fmla="*/ 28 h 48"/>
                <a:gd name="T70" fmla="*/ 812 w 812"/>
                <a:gd name="T71" fmla="*/ 0 h 48"/>
                <a:gd name="T72" fmla="*/ 488 w 812"/>
                <a:gd name="T73"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812" h="48">
                  <a:moveTo>
                    <a:pt x="488" y="0"/>
                  </a:moveTo>
                  <a:lnTo>
                    <a:pt x="488" y="4"/>
                  </a:lnTo>
                  <a:lnTo>
                    <a:pt x="488" y="4"/>
                  </a:lnTo>
                  <a:lnTo>
                    <a:pt x="488" y="8"/>
                  </a:lnTo>
                  <a:lnTo>
                    <a:pt x="487" y="11"/>
                  </a:lnTo>
                  <a:lnTo>
                    <a:pt x="483" y="18"/>
                  </a:lnTo>
                  <a:lnTo>
                    <a:pt x="476" y="22"/>
                  </a:lnTo>
                  <a:lnTo>
                    <a:pt x="473" y="23"/>
                  </a:lnTo>
                  <a:lnTo>
                    <a:pt x="469" y="23"/>
                  </a:lnTo>
                  <a:lnTo>
                    <a:pt x="345" y="23"/>
                  </a:lnTo>
                  <a:lnTo>
                    <a:pt x="345" y="23"/>
                  </a:lnTo>
                  <a:lnTo>
                    <a:pt x="341" y="23"/>
                  </a:lnTo>
                  <a:lnTo>
                    <a:pt x="337" y="22"/>
                  </a:lnTo>
                  <a:lnTo>
                    <a:pt x="330" y="18"/>
                  </a:lnTo>
                  <a:lnTo>
                    <a:pt x="325" y="11"/>
                  </a:lnTo>
                  <a:lnTo>
                    <a:pt x="324" y="8"/>
                  </a:lnTo>
                  <a:lnTo>
                    <a:pt x="324" y="4"/>
                  </a:lnTo>
                  <a:lnTo>
                    <a:pt x="324" y="0"/>
                  </a:lnTo>
                  <a:lnTo>
                    <a:pt x="0" y="0"/>
                  </a:lnTo>
                  <a:lnTo>
                    <a:pt x="0" y="28"/>
                  </a:lnTo>
                  <a:lnTo>
                    <a:pt x="0" y="28"/>
                  </a:lnTo>
                  <a:lnTo>
                    <a:pt x="1" y="32"/>
                  </a:lnTo>
                  <a:lnTo>
                    <a:pt x="1" y="36"/>
                  </a:lnTo>
                  <a:lnTo>
                    <a:pt x="7" y="43"/>
                  </a:lnTo>
                  <a:lnTo>
                    <a:pt x="13" y="47"/>
                  </a:lnTo>
                  <a:lnTo>
                    <a:pt x="17" y="48"/>
                  </a:lnTo>
                  <a:lnTo>
                    <a:pt x="21" y="48"/>
                  </a:lnTo>
                  <a:lnTo>
                    <a:pt x="791" y="48"/>
                  </a:lnTo>
                  <a:lnTo>
                    <a:pt x="791" y="48"/>
                  </a:lnTo>
                  <a:lnTo>
                    <a:pt x="796" y="48"/>
                  </a:lnTo>
                  <a:lnTo>
                    <a:pt x="799" y="47"/>
                  </a:lnTo>
                  <a:lnTo>
                    <a:pt x="805" y="43"/>
                  </a:lnTo>
                  <a:lnTo>
                    <a:pt x="811" y="36"/>
                  </a:lnTo>
                  <a:lnTo>
                    <a:pt x="812" y="32"/>
                  </a:lnTo>
                  <a:lnTo>
                    <a:pt x="812" y="28"/>
                  </a:lnTo>
                  <a:lnTo>
                    <a:pt x="812" y="0"/>
                  </a:lnTo>
                  <a:lnTo>
                    <a:pt x="488" y="0"/>
                  </a:lnTo>
                  <a:close/>
                </a:path>
              </a:pathLst>
            </a:custGeom>
            <a:solidFill>
              <a:srgbClr val="828282"/>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kern="0">
                <a:solidFill>
                  <a:sysClr val="windowText" lastClr="000000"/>
                </a:solidFill>
              </a:endParaRPr>
            </a:p>
          </p:txBody>
        </p:sp>
      </p:grpSp>
      <p:cxnSp>
        <p:nvCxnSpPr>
          <p:cNvPr id="60" name="Straight Arrow Connector 59"/>
          <p:cNvCxnSpPr>
            <a:endCxn id="71" idx="8"/>
          </p:cNvCxnSpPr>
          <p:nvPr/>
        </p:nvCxnSpPr>
        <p:spPr>
          <a:xfrm>
            <a:off x="4626636" y="2813288"/>
            <a:ext cx="785577" cy="667644"/>
          </a:xfrm>
          <a:prstGeom prst="straightConnector1">
            <a:avLst/>
          </a:prstGeom>
          <a:ln w="63500" cmpd="dbl">
            <a:solidFill>
              <a:schemeClr val="tx1"/>
            </a:solidFill>
            <a:prstDash val="sysDot"/>
            <a:tailEnd type="none"/>
          </a:ln>
          <a:effectLst/>
        </p:spPr>
        <p:style>
          <a:lnRef idx="2">
            <a:schemeClr val="accent1"/>
          </a:lnRef>
          <a:fillRef idx="0">
            <a:schemeClr val="accent1"/>
          </a:fillRef>
          <a:effectRef idx="1">
            <a:schemeClr val="accent1"/>
          </a:effectRef>
          <a:fontRef idx="minor">
            <a:schemeClr val="tx1"/>
          </a:fontRef>
        </p:style>
      </p:cxnSp>
      <p:cxnSp>
        <p:nvCxnSpPr>
          <p:cNvPr id="61" name="Straight Arrow Connector 60"/>
          <p:cNvCxnSpPr>
            <a:endCxn id="104" idx="16"/>
          </p:cNvCxnSpPr>
          <p:nvPr/>
        </p:nvCxnSpPr>
        <p:spPr>
          <a:xfrm flipV="1">
            <a:off x="6856216" y="2643161"/>
            <a:ext cx="1104809" cy="785841"/>
          </a:xfrm>
          <a:prstGeom prst="straightConnector1">
            <a:avLst/>
          </a:prstGeom>
          <a:ln w="63500" cmpd="dbl">
            <a:solidFill>
              <a:schemeClr val="tx1"/>
            </a:solidFill>
            <a:prstDash val="sysDot"/>
            <a:tailEnd type="none"/>
          </a:ln>
          <a:effectLst/>
        </p:spPr>
        <p:style>
          <a:lnRef idx="2">
            <a:schemeClr val="accent1"/>
          </a:lnRef>
          <a:fillRef idx="0">
            <a:schemeClr val="accent1"/>
          </a:fillRef>
          <a:effectRef idx="1">
            <a:schemeClr val="accent1"/>
          </a:effectRef>
          <a:fontRef idx="minor">
            <a:schemeClr val="tx1"/>
          </a:fontRef>
        </p:style>
      </p:cxnSp>
      <p:cxnSp>
        <p:nvCxnSpPr>
          <p:cNvPr id="62" name="Straight Arrow Connector 61"/>
          <p:cNvCxnSpPr/>
          <p:nvPr/>
        </p:nvCxnSpPr>
        <p:spPr>
          <a:xfrm flipV="1">
            <a:off x="3199566" y="3733800"/>
            <a:ext cx="2285405" cy="1828800"/>
          </a:xfrm>
          <a:prstGeom prst="straightConnector1">
            <a:avLst/>
          </a:prstGeom>
          <a:ln w="63500" cmpd="dbl">
            <a:solidFill>
              <a:schemeClr val="tx1"/>
            </a:solidFill>
            <a:prstDash val="sysDot"/>
            <a:tailEnd type="none"/>
          </a:ln>
          <a:effectLst/>
        </p:spPr>
        <p:style>
          <a:lnRef idx="2">
            <a:schemeClr val="accent1"/>
          </a:lnRef>
          <a:fillRef idx="0">
            <a:schemeClr val="accent1"/>
          </a:fillRef>
          <a:effectRef idx="1">
            <a:schemeClr val="accent1"/>
          </a:effectRef>
          <a:fontRef idx="minor">
            <a:schemeClr val="tx1"/>
          </a:fontRef>
        </p:style>
      </p:cxnSp>
      <p:cxnSp>
        <p:nvCxnSpPr>
          <p:cNvPr id="63" name="Straight Arrow Connector 62"/>
          <p:cNvCxnSpPr>
            <a:endCxn id="115" idx="29"/>
          </p:cNvCxnSpPr>
          <p:nvPr/>
        </p:nvCxnSpPr>
        <p:spPr>
          <a:xfrm>
            <a:off x="6856215" y="3733800"/>
            <a:ext cx="949284" cy="646694"/>
          </a:xfrm>
          <a:prstGeom prst="straightConnector1">
            <a:avLst/>
          </a:prstGeom>
          <a:ln w="63500" cmpd="dbl">
            <a:solidFill>
              <a:schemeClr val="tx1"/>
            </a:solidFill>
            <a:prstDash val="sysDot"/>
            <a:tailEnd type="none"/>
          </a:ln>
          <a:effectLst/>
        </p:spPr>
        <p:style>
          <a:lnRef idx="2">
            <a:schemeClr val="accent1"/>
          </a:lnRef>
          <a:fillRef idx="0">
            <a:schemeClr val="accent1"/>
          </a:fillRef>
          <a:effectRef idx="1">
            <a:schemeClr val="accent1"/>
          </a:effectRef>
          <a:fontRef idx="minor">
            <a:schemeClr val="tx1"/>
          </a:fontRef>
        </p:style>
      </p:cxnSp>
      <p:grpSp>
        <p:nvGrpSpPr>
          <p:cNvPr id="64" name="Group 12"/>
          <p:cNvGrpSpPr>
            <a:grpSpLocks noChangeAspect="1"/>
          </p:cNvGrpSpPr>
          <p:nvPr/>
        </p:nvGrpSpPr>
        <p:grpSpPr bwMode="auto">
          <a:xfrm>
            <a:off x="4951710" y="2819400"/>
            <a:ext cx="1905698" cy="1568076"/>
            <a:chOff x="1514" y="886"/>
            <a:chExt cx="389" cy="320"/>
          </a:xfrm>
        </p:grpSpPr>
        <p:sp>
          <p:nvSpPr>
            <p:cNvPr id="65" name="AutoShape 11"/>
            <p:cNvSpPr>
              <a:spLocks noChangeAspect="1" noChangeArrowheads="1" noTextEdit="1"/>
            </p:cNvSpPr>
            <p:nvPr/>
          </p:nvSpPr>
          <p:spPr bwMode="auto">
            <a:xfrm>
              <a:off x="1514" y="886"/>
              <a:ext cx="389" cy="3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kern="0">
                <a:solidFill>
                  <a:sysClr val="windowText" lastClr="000000"/>
                </a:solidFill>
              </a:endParaRPr>
            </a:p>
          </p:txBody>
        </p:sp>
        <p:sp>
          <p:nvSpPr>
            <p:cNvPr id="66" name="Freeform 65"/>
            <p:cNvSpPr>
              <a:spLocks/>
            </p:cNvSpPr>
            <p:nvPr/>
          </p:nvSpPr>
          <p:spPr bwMode="auto">
            <a:xfrm>
              <a:off x="1712" y="1140"/>
              <a:ext cx="91" cy="53"/>
            </a:xfrm>
            <a:custGeom>
              <a:avLst/>
              <a:gdLst>
                <a:gd name="T0" fmla="*/ 0 w 183"/>
                <a:gd name="T1" fmla="*/ 103 h 107"/>
                <a:gd name="T2" fmla="*/ 83 w 183"/>
                <a:gd name="T3" fmla="*/ 0 h 107"/>
                <a:gd name="T4" fmla="*/ 183 w 183"/>
                <a:gd name="T5" fmla="*/ 107 h 107"/>
                <a:gd name="T6" fmla="*/ 0 w 183"/>
                <a:gd name="T7" fmla="*/ 103 h 107"/>
              </a:gdLst>
              <a:ahLst/>
              <a:cxnLst>
                <a:cxn ang="0">
                  <a:pos x="T0" y="T1"/>
                </a:cxn>
                <a:cxn ang="0">
                  <a:pos x="T2" y="T3"/>
                </a:cxn>
                <a:cxn ang="0">
                  <a:pos x="T4" y="T5"/>
                </a:cxn>
                <a:cxn ang="0">
                  <a:pos x="T6" y="T7"/>
                </a:cxn>
              </a:cxnLst>
              <a:rect l="0" t="0" r="r" b="b"/>
              <a:pathLst>
                <a:path w="183" h="107">
                  <a:moveTo>
                    <a:pt x="0" y="103"/>
                  </a:moveTo>
                  <a:lnTo>
                    <a:pt x="83" y="0"/>
                  </a:lnTo>
                  <a:lnTo>
                    <a:pt x="183" y="107"/>
                  </a:lnTo>
                  <a:lnTo>
                    <a:pt x="0" y="103"/>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kern="0">
                <a:solidFill>
                  <a:sysClr val="windowText" lastClr="000000"/>
                </a:solidFill>
              </a:endParaRPr>
            </a:p>
          </p:txBody>
        </p:sp>
        <p:sp>
          <p:nvSpPr>
            <p:cNvPr id="67" name="Rectangle 66"/>
            <p:cNvSpPr>
              <a:spLocks noChangeArrowheads="1"/>
            </p:cNvSpPr>
            <p:nvPr/>
          </p:nvSpPr>
          <p:spPr bwMode="auto">
            <a:xfrm>
              <a:off x="1622" y="952"/>
              <a:ext cx="269" cy="188"/>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kern="0">
                <a:solidFill>
                  <a:sysClr val="windowText" lastClr="000000"/>
                </a:solidFill>
              </a:endParaRPr>
            </a:p>
          </p:txBody>
        </p:sp>
        <p:sp>
          <p:nvSpPr>
            <p:cNvPr id="68" name="Freeform 67"/>
            <p:cNvSpPr>
              <a:spLocks/>
            </p:cNvSpPr>
            <p:nvPr/>
          </p:nvSpPr>
          <p:spPr bwMode="auto">
            <a:xfrm>
              <a:off x="1514" y="886"/>
              <a:ext cx="151" cy="309"/>
            </a:xfrm>
            <a:custGeom>
              <a:avLst/>
              <a:gdLst>
                <a:gd name="T0" fmla="*/ 175 w 302"/>
                <a:gd name="T1" fmla="*/ 298 h 618"/>
                <a:gd name="T2" fmla="*/ 28 w 302"/>
                <a:gd name="T3" fmla="*/ 270 h 618"/>
                <a:gd name="T4" fmla="*/ 175 w 302"/>
                <a:gd name="T5" fmla="*/ 204 h 618"/>
                <a:gd name="T6" fmla="*/ 28 w 302"/>
                <a:gd name="T7" fmla="*/ 176 h 618"/>
                <a:gd name="T8" fmla="*/ 175 w 302"/>
                <a:gd name="T9" fmla="*/ 173 h 618"/>
                <a:gd name="T10" fmla="*/ 175 w 302"/>
                <a:gd name="T11" fmla="*/ 165 h 618"/>
                <a:gd name="T12" fmla="*/ 182 w 302"/>
                <a:gd name="T13" fmla="*/ 141 h 618"/>
                <a:gd name="T14" fmla="*/ 200 w 302"/>
                <a:gd name="T15" fmla="*/ 115 h 618"/>
                <a:gd name="T16" fmla="*/ 226 w 302"/>
                <a:gd name="T17" fmla="*/ 97 h 618"/>
                <a:gd name="T18" fmla="*/ 250 w 302"/>
                <a:gd name="T19" fmla="*/ 91 h 618"/>
                <a:gd name="T20" fmla="*/ 302 w 302"/>
                <a:gd name="T21" fmla="*/ 90 h 618"/>
                <a:gd name="T22" fmla="*/ 302 w 302"/>
                <a:gd name="T23" fmla="*/ 22 h 618"/>
                <a:gd name="T24" fmla="*/ 301 w 302"/>
                <a:gd name="T25" fmla="*/ 14 h 618"/>
                <a:gd name="T26" fmla="*/ 297 w 302"/>
                <a:gd name="T27" fmla="*/ 6 h 618"/>
                <a:gd name="T28" fmla="*/ 288 w 302"/>
                <a:gd name="T29" fmla="*/ 1 h 618"/>
                <a:gd name="T30" fmla="*/ 280 w 302"/>
                <a:gd name="T31" fmla="*/ 0 h 618"/>
                <a:gd name="T32" fmla="*/ 24 w 302"/>
                <a:gd name="T33" fmla="*/ 0 h 618"/>
                <a:gd name="T34" fmla="*/ 14 w 302"/>
                <a:gd name="T35" fmla="*/ 1 h 618"/>
                <a:gd name="T36" fmla="*/ 7 w 302"/>
                <a:gd name="T37" fmla="*/ 6 h 618"/>
                <a:gd name="T38" fmla="*/ 1 w 302"/>
                <a:gd name="T39" fmla="*/ 14 h 618"/>
                <a:gd name="T40" fmla="*/ 0 w 302"/>
                <a:gd name="T41" fmla="*/ 22 h 618"/>
                <a:gd name="T42" fmla="*/ 0 w 302"/>
                <a:gd name="T43" fmla="*/ 596 h 618"/>
                <a:gd name="T44" fmla="*/ 1 w 302"/>
                <a:gd name="T45" fmla="*/ 604 h 618"/>
                <a:gd name="T46" fmla="*/ 7 w 302"/>
                <a:gd name="T47" fmla="*/ 611 h 618"/>
                <a:gd name="T48" fmla="*/ 14 w 302"/>
                <a:gd name="T49" fmla="*/ 616 h 618"/>
                <a:gd name="T50" fmla="*/ 24 w 302"/>
                <a:gd name="T51" fmla="*/ 618 h 618"/>
                <a:gd name="T52" fmla="*/ 280 w 302"/>
                <a:gd name="T53" fmla="*/ 618 h 618"/>
                <a:gd name="T54" fmla="*/ 288 w 302"/>
                <a:gd name="T55" fmla="*/ 616 h 618"/>
                <a:gd name="T56" fmla="*/ 297 w 302"/>
                <a:gd name="T57" fmla="*/ 611 h 618"/>
                <a:gd name="T58" fmla="*/ 301 w 302"/>
                <a:gd name="T59" fmla="*/ 604 h 618"/>
                <a:gd name="T60" fmla="*/ 302 w 302"/>
                <a:gd name="T61" fmla="*/ 596 h 618"/>
                <a:gd name="T62" fmla="*/ 258 w 302"/>
                <a:gd name="T63" fmla="*/ 544 h 618"/>
                <a:gd name="T64" fmla="*/ 250 w 302"/>
                <a:gd name="T65" fmla="*/ 543 h 618"/>
                <a:gd name="T66" fmla="*/ 226 w 302"/>
                <a:gd name="T67" fmla="*/ 537 h 618"/>
                <a:gd name="T68" fmla="*/ 200 w 302"/>
                <a:gd name="T69" fmla="*/ 519 h 618"/>
                <a:gd name="T70" fmla="*/ 182 w 302"/>
                <a:gd name="T71" fmla="*/ 493 h 618"/>
                <a:gd name="T72" fmla="*/ 175 w 302"/>
                <a:gd name="T73" fmla="*/ 470 h 6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02" h="618">
                  <a:moveTo>
                    <a:pt x="175" y="461"/>
                  </a:moveTo>
                  <a:lnTo>
                    <a:pt x="175" y="298"/>
                  </a:lnTo>
                  <a:lnTo>
                    <a:pt x="28" y="298"/>
                  </a:lnTo>
                  <a:lnTo>
                    <a:pt x="28" y="270"/>
                  </a:lnTo>
                  <a:lnTo>
                    <a:pt x="175" y="270"/>
                  </a:lnTo>
                  <a:lnTo>
                    <a:pt x="175" y="204"/>
                  </a:lnTo>
                  <a:lnTo>
                    <a:pt x="28" y="204"/>
                  </a:lnTo>
                  <a:lnTo>
                    <a:pt x="28" y="176"/>
                  </a:lnTo>
                  <a:lnTo>
                    <a:pt x="175" y="176"/>
                  </a:lnTo>
                  <a:lnTo>
                    <a:pt x="175" y="173"/>
                  </a:lnTo>
                  <a:lnTo>
                    <a:pt x="175" y="173"/>
                  </a:lnTo>
                  <a:lnTo>
                    <a:pt x="175" y="165"/>
                  </a:lnTo>
                  <a:lnTo>
                    <a:pt x="176" y="157"/>
                  </a:lnTo>
                  <a:lnTo>
                    <a:pt x="182" y="141"/>
                  </a:lnTo>
                  <a:lnTo>
                    <a:pt x="189" y="127"/>
                  </a:lnTo>
                  <a:lnTo>
                    <a:pt x="200" y="115"/>
                  </a:lnTo>
                  <a:lnTo>
                    <a:pt x="211" y="105"/>
                  </a:lnTo>
                  <a:lnTo>
                    <a:pt x="226" y="97"/>
                  </a:lnTo>
                  <a:lnTo>
                    <a:pt x="241" y="93"/>
                  </a:lnTo>
                  <a:lnTo>
                    <a:pt x="250" y="91"/>
                  </a:lnTo>
                  <a:lnTo>
                    <a:pt x="258" y="90"/>
                  </a:lnTo>
                  <a:lnTo>
                    <a:pt x="302" y="90"/>
                  </a:lnTo>
                  <a:lnTo>
                    <a:pt x="302" y="22"/>
                  </a:lnTo>
                  <a:lnTo>
                    <a:pt x="302" y="22"/>
                  </a:lnTo>
                  <a:lnTo>
                    <a:pt x="302" y="18"/>
                  </a:lnTo>
                  <a:lnTo>
                    <a:pt x="301" y="14"/>
                  </a:lnTo>
                  <a:lnTo>
                    <a:pt x="300" y="10"/>
                  </a:lnTo>
                  <a:lnTo>
                    <a:pt x="297" y="6"/>
                  </a:lnTo>
                  <a:lnTo>
                    <a:pt x="293" y="3"/>
                  </a:lnTo>
                  <a:lnTo>
                    <a:pt x="288" y="1"/>
                  </a:lnTo>
                  <a:lnTo>
                    <a:pt x="284" y="0"/>
                  </a:lnTo>
                  <a:lnTo>
                    <a:pt x="280" y="0"/>
                  </a:lnTo>
                  <a:lnTo>
                    <a:pt x="24" y="0"/>
                  </a:lnTo>
                  <a:lnTo>
                    <a:pt x="24" y="0"/>
                  </a:lnTo>
                  <a:lnTo>
                    <a:pt x="18" y="0"/>
                  </a:lnTo>
                  <a:lnTo>
                    <a:pt x="14" y="1"/>
                  </a:lnTo>
                  <a:lnTo>
                    <a:pt x="11" y="3"/>
                  </a:lnTo>
                  <a:lnTo>
                    <a:pt x="7" y="6"/>
                  </a:lnTo>
                  <a:lnTo>
                    <a:pt x="4" y="10"/>
                  </a:lnTo>
                  <a:lnTo>
                    <a:pt x="1" y="14"/>
                  </a:lnTo>
                  <a:lnTo>
                    <a:pt x="0" y="18"/>
                  </a:lnTo>
                  <a:lnTo>
                    <a:pt x="0" y="22"/>
                  </a:lnTo>
                  <a:lnTo>
                    <a:pt x="0" y="596"/>
                  </a:lnTo>
                  <a:lnTo>
                    <a:pt x="0" y="596"/>
                  </a:lnTo>
                  <a:lnTo>
                    <a:pt x="0" y="600"/>
                  </a:lnTo>
                  <a:lnTo>
                    <a:pt x="1" y="604"/>
                  </a:lnTo>
                  <a:lnTo>
                    <a:pt x="4" y="608"/>
                  </a:lnTo>
                  <a:lnTo>
                    <a:pt x="7" y="611"/>
                  </a:lnTo>
                  <a:lnTo>
                    <a:pt x="11" y="614"/>
                  </a:lnTo>
                  <a:lnTo>
                    <a:pt x="14" y="616"/>
                  </a:lnTo>
                  <a:lnTo>
                    <a:pt x="18" y="618"/>
                  </a:lnTo>
                  <a:lnTo>
                    <a:pt x="24" y="618"/>
                  </a:lnTo>
                  <a:lnTo>
                    <a:pt x="280" y="618"/>
                  </a:lnTo>
                  <a:lnTo>
                    <a:pt x="280" y="618"/>
                  </a:lnTo>
                  <a:lnTo>
                    <a:pt x="284" y="618"/>
                  </a:lnTo>
                  <a:lnTo>
                    <a:pt x="288" y="616"/>
                  </a:lnTo>
                  <a:lnTo>
                    <a:pt x="293" y="614"/>
                  </a:lnTo>
                  <a:lnTo>
                    <a:pt x="297" y="611"/>
                  </a:lnTo>
                  <a:lnTo>
                    <a:pt x="300" y="608"/>
                  </a:lnTo>
                  <a:lnTo>
                    <a:pt x="301" y="604"/>
                  </a:lnTo>
                  <a:lnTo>
                    <a:pt x="302" y="600"/>
                  </a:lnTo>
                  <a:lnTo>
                    <a:pt x="302" y="596"/>
                  </a:lnTo>
                  <a:lnTo>
                    <a:pt x="302" y="544"/>
                  </a:lnTo>
                  <a:lnTo>
                    <a:pt x="258" y="544"/>
                  </a:lnTo>
                  <a:lnTo>
                    <a:pt x="258" y="544"/>
                  </a:lnTo>
                  <a:lnTo>
                    <a:pt x="250" y="543"/>
                  </a:lnTo>
                  <a:lnTo>
                    <a:pt x="241" y="542"/>
                  </a:lnTo>
                  <a:lnTo>
                    <a:pt x="226" y="537"/>
                  </a:lnTo>
                  <a:lnTo>
                    <a:pt x="211" y="529"/>
                  </a:lnTo>
                  <a:lnTo>
                    <a:pt x="200" y="519"/>
                  </a:lnTo>
                  <a:lnTo>
                    <a:pt x="189" y="507"/>
                  </a:lnTo>
                  <a:lnTo>
                    <a:pt x="182" y="493"/>
                  </a:lnTo>
                  <a:lnTo>
                    <a:pt x="176" y="478"/>
                  </a:lnTo>
                  <a:lnTo>
                    <a:pt x="175" y="470"/>
                  </a:lnTo>
                  <a:lnTo>
                    <a:pt x="175" y="461"/>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kern="0">
                <a:solidFill>
                  <a:sysClr val="windowText" lastClr="000000"/>
                </a:solidFill>
              </a:endParaRPr>
            </a:p>
          </p:txBody>
        </p:sp>
        <p:sp>
          <p:nvSpPr>
            <p:cNvPr id="69" name="Freeform 68"/>
            <p:cNvSpPr>
              <a:spLocks/>
            </p:cNvSpPr>
            <p:nvPr/>
          </p:nvSpPr>
          <p:spPr bwMode="auto">
            <a:xfrm>
              <a:off x="1579" y="1069"/>
              <a:ext cx="22" cy="21"/>
            </a:xfrm>
            <a:custGeom>
              <a:avLst/>
              <a:gdLst>
                <a:gd name="T0" fmla="*/ 21 w 43"/>
                <a:gd name="T1" fmla="*/ 43 h 43"/>
                <a:gd name="T2" fmla="*/ 21 w 43"/>
                <a:gd name="T3" fmla="*/ 43 h 43"/>
                <a:gd name="T4" fmla="*/ 17 w 43"/>
                <a:gd name="T5" fmla="*/ 43 h 43"/>
                <a:gd name="T6" fmla="*/ 13 w 43"/>
                <a:gd name="T7" fmla="*/ 41 h 43"/>
                <a:gd name="T8" fmla="*/ 6 w 43"/>
                <a:gd name="T9" fmla="*/ 37 h 43"/>
                <a:gd name="T10" fmla="*/ 2 w 43"/>
                <a:gd name="T11" fmla="*/ 30 h 43"/>
                <a:gd name="T12" fmla="*/ 0 w 43"/>
                <a:gd name="T13" fmla="*/ 26 h 43"/>
                <a:gd name="T14" fmla="*/ 0 w 43"/>
                <a:gd name="T15" fmla="*/ 22 h 43"/>
                <a:gd name="T16" fmla="*/ 0 w 43"/>
                <a:gd name="T17" fmla="*/ 22 h 43"/>
                <a:gd name="T18" fmla="*/ 0 w 43"/>
                <a:gd name="T19" fmla="*/ 18 h 43"/>
                <a:gd name="T20" fmla="*/ 2 w 43"/>
                <a:gd name="T21" fmla="*/ 14 h 43"/>
                <a:gd name="T22" fmla="*/ 6 w 43"/>
                <a:gd name="T23" fmla="*/ 7 h 43"/>
                <a:gd name="T24" fmla="*/ 13 w 43"/>
                <a:gd name="T25" fmla="*/ 2 h 43"/>
                <a:gd name="T26" fmla="*/ 17 w 43"/>
                <a:gd name="T27" fmla="*/ 1 h 43"/>
                <a:gd name="T28" fmla="*/ 21 w 43"/>
                <a:gd name="T29" fmla="*/ 0 h 43"/>
                <a:gd name="T30" fmla="*/ 21 w 43"/>
                <a:gd name="T31" fmla="*/ 0 h 43"/>
                <a:gd name="T32" fmla="*/ 25 w 43"/>
                <a:gd name="T33" fmla="*/ 1 h 43"/>
                <a:gd name="T34" fmla="*/ 29 w 43"/>
                <a:gd name="T35" fmla="*/ 2 h 43"/>
                <a:gd name="T36" fmla="*/ 36 w 43"/>
                <a:gd name="T37" fmla="*/ 7 h 43"/>
                <a:gd name="T38" fmla="*/ 42 w 43"/>
                <a:gd name="T39" fmla="*/ 14 h 43"/>
                <a:gd name="T40" fmla="*/ 42 w 43"/>
                <a:gd name="T41" fmla="*/ 18 h 43"/>
                <a:gd name="T42" fmla="*/ 43 w 43"/>
                <a:gd name="T43" fmla="*/ 22 h 43"/>
                <a:gd name="T44" fmla="*/ 43 w 43"/>
                <a:gd name="T45" fmla="*/ 22 h 43"/>
                <a:gd name="T46" fmla="*/ 42 w 43"/>
                <a:gd name="T47" fmla="*/ 26 h 43"/>
                <a:gd name="T48" fmla="*/ 42 w 43"/>
                <a:gd name="T49" fmla="*/ 30 h 43"/>
                <a:gd name="T50" fmla="*/ 36 w 43"/>
                <a:gd name="T51" fmla="*/ 37 h 43"/>
                <a:gd name="T52" fmla="*/ 29 w 43"/>
                <a:gd name="T53" fmla="*/ 41 h 43"/>
                <a:gd name="T54" fmla="*/ 25 w 43"/>
                <a:gd name="T55" fmla="*/ 43 h 43"/>
                <a:gd name="T56" fmla="*/ 21 w 43"/>
                <a:gd name="T57" fmla="*/ 43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43" h="43">
                  <a:moveTo>
                    <a:pt x="21" y="43"/>
                  </a:moveTo>
                  <a:lnTo>
                    <a:pt x="21" y="43"/>
                  </a:lnTo>
                  <a:lnTo>
                    <a:pt x="17" y="43"/>
                  </a:lnTo>
                  <a:lnTo>
                    <a:pt x="13" y="41"/>
                  </a:lnTo>
                  <a:lnTo>
                    <a:pt x="6" y="37"/>
                  </a:lnTo>
                  <a:lnTo>
                    <a:pt x="2" y="30"/>
                  </a:lnTo>
                  <a:lnTo>
                    <a:pt x="0" y="26"/>
                  </a:lnTo>
                  <a:lnTo>
                    <a:pt x="0" y="22"/>
                  </a:lnTo>
                  <a:lnTo>
                    <a:pt x="0" y="22"/>
                  </a:lnTo>
                  <a:lnTo>
                    <a:pt x="0" y="18"/>
                  </a:lnTo>
                  <a:lnTo>
                    <a:pt x="2" y="14"/>
                  </a:lnTo>
                  <a:lnTo>
                    <a:pt x="6" y="7"/>
                  </a:lnTo>
                  <a:lnTo>
                    <a:pt x="13" y="2"/>
                  </a:lnTo>
                  <a:lnTo>
                    <a:pt x="17" y="1"/>
                  </a:lnTo>
                  <a:lnTo>
                    <a:pt x="21" y="0"/>
                  </a:lnTo>
                  <a:lnTo>
                    <a:pt x="21" y="0"/>
                  </a:lnTo>
                  <a:lnTo>
                    <a:pt x="25" y="1"/>
                  </a:lnTo>
                  <a:lnTo>
                    <a:pt x="29" y="2"/>
                  </a:lnTo>
                  <a:lnTo>
                    <a:pt x="36" y="7"/>
                  </a:lnTo>
                  <a:lnTo>
                    <a:pt x="42" y="14"/>
                  </a:lnTo>
                  <a:lnTo>
                    <a:pt x="42" y="18"/>
                  </a:lnTo>
                  <a:lnTo>
                    <a:pt x="43" y="22"/>
                  </a:lnTo>
                  <a:lnTo>
                    <a:pt x="43" y="22"/>
                  </a:lnTo>
                  <a:lnTo>
                    <a:pt x="42" y="26"/>
                  </a:lnTo>
                  <a:lnTo>
                    <a:pt x="42" y="30"/>
                  </a:lnTo>
                  <a:lnTo>
                    <a:pt x="36" y="37"/>
                  </a:lnTo>
                  <a:lnTo>
                    <a:pt x="29" y="41"/>
                  </a:lnTo>
                  <a:lnTo>
                    <a:pt x="25" y="43"/>
                  </a:lnTo>
                  <a:lnTo>
                    <a:pt x="21" y="43"/>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kern="0">
                <a:solidFill>
                  <a:sysClr val="windowText" lastClr="000000"/>
                </a:solidFill>
              </a:endParaRPr>
            </a:p>
          </p:txBody>
        </p:sp>
        <p:sp>
          <p:nvSpPr>
            <p:cNvPr id="70" name="Freeform 69"/>
            <p:cNvSpPr>
              <a:spLocks noEditPoints="1"/>
            </p:cNvSpPr>
            <p:nvPr/>
          </p:nvSpPr>
          <p:spPr bwMode="auto">
            <a:xfrm>
              <a:off x="1608" y="938"/>
              <a:ext cx="295" cy="268"/>
            </a:xfrm>
            <a:custGeom>
              <a:avLst/>
              <a:gdLst>
                <a:gd name="T0" fmla="*/ 69 w 589"/>
                <a:gd name="T1" fmla="*/ 0 h 536"/>
                <a:gd name="T2" fmla="*/ 40 w 589"/>
                <a:gd name="T3" fmla="*/ 7 h 536"/>
                <a:gd name="T4" fmla="*/ 18 w 589"/>
                <a:gd name="T5" fmla="*/ 23 h 536"/>
                <a:gd name="T6" fmla="*/ 11 w 589"/>
                <a:gd name="T7" fmla="*/ 33 h 536"/>
                <a:gd name="T8" fmla="*/ 0 w 589"/>
                <a:gd name="T9" fmla="*/ 69 h 536"/>
                <a:gd name="T10" fmla="*/ 0 w 589"/>
                <a:gd name="T11" fmla="*/ 166 h 536"/>
                <a:gd name="T12" fmla="*/ 0 w 589"/>
                <a:gd name="T13" fmla="*/ 357 h 536"/>
                <a:gd name="T14" fmla="*/ 12 w 589"/>
                <a:gd name="T15" fmla="*/ 396 h 536"/>
                <a:gd name="T16" fmla="*/ 43 w 589"/>
                <a:gd name="T17" fmla="*/ 421 h 536"/>
                <a:gd name="T18" fmla="*/ 113 w 589"/>
                <a:gd name="T19" fmla="*/ 427 h 536"/>
                <a:gd name="T20" fmla="*/ 235 w 589"/>
                <a:gd name="T21" fmla="*/ 427 h 536"/>
                <a:gd name="T22" fmla="*/ 206 w 589"/>
                <a:gd name="T23" fmla="*/ 463 h 536"/>
                <a:gd name="T24" fmla="*/ 190 w 589"/>
                <a:gd name="T25" fmla="*/ 497 h 536"/>
                <a:gd name="T26" fmla="*/ 192 w 589"/>
                <a:gd name="T27" fmla="*/ 517 h 536"/>
                <a:gd name="T28" fmla="*/ 198 w 589"/>
                <a:gd name="T29" fmla="*/ 525 h 536"/>
                <a:gd name="T30" fmla="*/ 219 w 589"/>
                <a:gd name="T31" fmla="*/ 535 h 536"/>
                <a:gd name="T32" fmla="*/ 299 w 589"/>
                <a:gd name="T33" fmla="*/ 536 h 536"/>
                <a:gd name="T34" fmla="*/ 370 w 589"/>
                <a:gd name="T35" fmla="*/ 535 h 536"/>
                <a:gd name="T36" fmla="*/ 389 w 589"/>
                <a:gd name="T37" fmla="*/ 525 h 536"/>
                <a:gd name="T38" fmla="*/ 396 w 589"/>
                <a:gd name="T39" fmla="*/ 517 h 536"/>
                <a:gd name="T40" fmla="*/ 398 w 589"/>
                <a:gd name="T41" fmla="*/ 497 h 536"/>
                <a:gd name="T42" fmla="*/ 382 w 589"/>
                <a:gd name="T43" fmla="*/ 463 h 536"/>
                <a:gd name="T44" fmla="*/ 353 w 589"/>
                <a:gd name="T45" fmla="*/ 427 h 536"/>
                <a:gd name="T46" fmla="*/ 520 w 589"/>
                <a:gd name="T47" fmla="*/ 427 h 536"/>
                <a:gd name="T48" fmla="*/ 558 w 589"/>
                <a:gd name="T49" fmla="*/ 414 h 536"/>
                <a:gd name="T50" fmla="*/ 583 w 589"/>
                <a:gd name="T51" fmla="*/ 384 h 536"/>
                <a:gd name="T52" fmla="*/ 589 w 589"/>
                <a:gd name="T53" fmla="*/ 69 h 536"/>
                <a:gd name="T54" fmla="*/ 583 w 589"/>
                <a:gd name="T55" fmla="*/ 43 h 536"/>
                <a:gd name="T56" fmla="*/ 558 w 589"/>
                <a:gd name="T57" fmla="*/ 12 h 536"/>
                <a:gd name="T58" fmla="*/ 520 w 589"/>
                <a:gd name="T59" fmla="*/ 0 h 536"/>
                <a:gd name="T60" fmla="*/ 62 w 589"/>
                <a:gd name="T61" fmla="*/ 389 h 536"/>
                <a:gd name="T62" fmla="*/ 45 w 589"/>
                <a:gd name="T63" fmla="*/ 379 h 536"/>
                <a:gd name="T64" fmla="*/ 37 w 589"/>
                <a:gd name="T65" fmla="*/ 363 h 536"/>
                <a:gd name="T66" fmla="*/ 36 w 589"/>
                <a:gd name="T67" fmla="*/ 166 h 536"/>
                <a:gd name="T68" fmla="*/ 36 w 589"/>
                <a:gd name="T69" fmla="*/ 69 h 536"/>
                <a:gd name="T70" fmla="*/ 38 w 589"/>
                <a:gd name="T71" fmla="*/ 57 h 536"/>
                <a:gd name="T72" fmla="*/ 51 w 589"/>
                <a:gd name="T73" fmla="*/ 43 h 536"/>
                <a:gd name="T74" fmla="*/ 69 w 589"/>
                <a:gd name="T75" fmla="*/ 37 h 536"/>
                <a:gd name="T76" fmla="*/ 520 w 589"/>
                <a:gd name="T77" fmla="*/ 37 h 536"/>
                <a:gd name="T78" fmla="*/ 538 w 589"/>
                <a:gd name="T79" fmla="*/ 43 h 536"/>
                <a:gd name="T80" fmla="*/ 549 w 589"/>
                <a:gd name="T81" fmla="*/ 57 h 536"/>
                <a:gd name="T82" fmla="*/ 552 w 589"/>
                <a:gd name="T83" fmla="*/ 357 h 536"/>
                <a:gd name="T84" fmla="*/ 549 w 589"/>
                <a:gd name="T85" fmla="*/ 370 h 536"/>
                <a:gd name="T86" fmla="*/ 538 w 589"/>
                <a:gd name="T87" fmla="*/ 384 h 536"/>
                <a:gd name="T88" fmla="*/ 520 w 589"/>
                <a:gd name="T89" fmla="*/ 389 h 536"/>
                <a:gd name="T90" fmla="*/ 362 w 589"/>
                <a:gd name="T91" fmla="*/ 500 h 536"/>
                <a:gd name="T92" fmla="*/ 299 w 589"/>
                <a:gd name="T93" fmla="*/ 500 h 536"/>
                <a:gd name="T94" fmla="*/ 233 w 589"/>
                <a:gd name="T95" fmla="*/ 500 h 536"/>
                <a:gd name="T96" fmla="*/ 233 w 589"/>
                <a:gd name="T97" fmla="*/ 489 h 536"/>
                <a:gd name="T98" fmla="*/ 263 w 589"/>
                <a:gd name="T99" fmla="*/ 450 h 536"/>
                <a:gd name="T100" fmla="*/ 306 w 589"/>
                <a:gd name="T101" fmla="*/ 427 h 536"/>
                <a:gd name="T102" fmla="*/ 345 w 589"/>
                <a:gd name="T103" fmla="*/ 475 h 5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589" h="536">
                  <a:moveTo>
                    <a:pt x="520" y="0"/>
                  </a:moveTo>
                  <a:lnTo>
                    <a:pt x="113" y="0"/>
                  </a:lnTo>
                  <a:lnTo>
                    <a:pt x="69" y="0"/>
                  </a:lnTo>
                  <a:lnTo>
                    <a:pt x="69" y="0"/>
                  </a:lnTo>
                  <a:lnTo>
                    <a:pt x="54" y="1"/>
                  </a:lnTo>
                  <a:lnTo>
                    <a:pt x="40" y="7"/>
                  </a:lnTo>
                  <a:lnTo>
                    <a:pt x="27" y="14"/>
                  </a:lnTo>
                  <a:lnTo>
                    <a:pt x="18" y="23"/>
                  </a:lnTo>
                  <a:lnTo>
                    <a:pt x="18" y="23"/>
                  </a:lnTo>
                  <a:lnTo>
                    <a:pt x="18" y="23"/>
                  </a:lnTo>
                  <a:lnTo>
                    <a:pt x="18" y="23"/>
                  </a:lnTo>
                  <a:lnTo>
                    <a:pt x="11" y="33"/>
                  </a:lnTo>
                  <a:lnTo>
                    <a:pt x="4" y="44"/>
                  </a:lnTo>
                  <a:lnTo>
                    <a:pt x="1" y="57"/>
                  </a:lnTo>
                  <a:lnTo>
                    <a:pt x="0" y="69"/>
                  </a:lnTo>
                  <a:lnTo>
                    <a:pt x="0" y="72"/>
                  </a:lnTo>
                  <a:lnTo>
                    <a:pt x="0" y="100"/>
                  </a:lnTo>
                  <a:lnTo>
                    <a:pt x="0" y="166"/>
                  </a:lnTo>
                  <a:lnTo>
                    <a:pt x="0" y="194"/>
                  </a:lnTo>
                  <a:lnTo>
                    <a:pt x="0" y="357"/>
                  </a:lnTo>
                  <a:lnTo>
                    <a:pt x="0" y="357"/>
                  </a:lnTo>
                  <a:lnTo>
                    <a:pt x="1" y="371"/>
                  </a:lnTo>
                  <a:lnTo>
                    <a:pt x="5" y="384"/>
                  </a:lnTo>
                  <a:lnTo>
                    <a:pt x="12" y="396"/>
                  </a:lnTo>
                  <a:lnTo>
                    <a:pt x="20" y="406"/>
                  </a:lnTo>
                  <a:lnTo>
                    <a:pt x="30" y="414"/>
                  </a:lnTo>
                  <a:lnTo>
                    <a:pt x="43" y="421"/>
                  </a:lnTo>
                  <a:lnTo>
                    <a:pt x="55" y="425"/>
                  </a:lnTo>
                  <a:lnTo>
                    <a:pt x="69" y="427"/>
                  </a:lnTo>
                  <a:lnTo>
                    <a:pt x="113" y="427"/>
                  </a:lnTo>
                  <a:lnTo>
                    <a:pt x="235" y="427"/>
                  </a:lnTo>
                  <a:lnTo>
                    <a:pt x="235" y="427"/>
                  </a:lnTo>
                  <a:lnTo>
                    <a:pt x="235" y="427"/>
                  </a:lnTo>
                  <a:lnTo>
                    <a:pt x="235" y="427"/>
                  </a:lnTo>
                  <a:lnTo>
                    <a:pt x="215" y="451"/>
                  </a:lnTo>
                  <a:lnTo>
                    <a:pt x="206" y="463"/>
                  </a:lnTo>
                  <a:lnTo>
                    <a:pt x="199" y="475"/>
                  </a:lnTo>
                  <a:lnTo>
                    <a:pt x="194" y="486"/>
                  </a:lnTo>
                  <a:lnTo>
                    <a:pt x="190" y="497"/>
                  </a:lnTo>
                  <a:lnTo>
                    <a:pt x="190" y="507"/>
                  </a:lnTo>
                  <a:lnTo>
                    <a:pt x="191" y="512"/>
                  </a:lnTo>
                  <a:lnTo>
                    <a:pt x="192" y="517"/>
                  </a:lnTo>
                  <a:lnTo>
                    <a:pt x="192" y="517"/>
                  </a:lnTo>
                  <a:lnTo>
                    <a:pt x="195" y="521"/>
                  </a:lnTo>
                  <a:lnTo>
                    <a:pt x="198" y="525"/>
                  </a:lnTo>
                  <a:lnTo>
                    <a:pt x="202" y="529"/>
                  </a:lnTo>
                  <a:lnTo>
                    <a:pt x="206" y="532"/>
                  </a:lnTo>
                  <a:lnTo>
                    <a:pt x="219" y="535"/>
                  </a:lnTo>
                  <a:lnTo>
                    <a:pt x="233" y="536"/>
                  </a:lnTo>
                  <a:lnTo>
                    <a:pt x="288" y="536"/>
                  </a:lnTo>
                  <a:lnTo>
                    <a:pt x="299" y="536"/>
                  </a:lnTo>
                  <a:lnTo>
                    <a:pt x="356" y="536"/>
                  </a:lnTo>
                  <a:lnTo>
                    <a:pt x="356" y="536"/>
                  </a:lnTo>
                  <a:lnTo>
                    <a:pt x="370" y="535"/>
                  </a:lnTo>
                  <a:lnTo>
                    <a:pt x="381" y="532"/>
                  </a:lnTo>
                  <a:lnTo>
                    <a:pt x="387" y="529"/>
                  </a:lnTo>
                  <a:lnTo>
                    <a:pt x="389" y="525"/>
                  </a:lnTo>
                  <a:lnTo>
                    <a:pt x="393" y="521"/>
                  </a:lnTo>
                  <a:lnTo>
                    <a:pt x="396" y="517"/>
                  </a:lnTo>
                  <a:lnTo>
                    <a:pt x="396" y="517"/>
                  </a:lnTo>
                  <a:lnTo>
                    <a:pt x="398" y="512"/>
                  </a:lnTo>
                  <a:lnTo>
                    <a:pt x="399" y="507"/>
                  </a:lnTo>
                  <a:lnTo>
                    <a:pt x="398" y="497"/>
                  </a:lnTo>
                  <a:lnTo>
                    <a:pt x="395" y="486"/>
                  </a:lnTo>
                  <a:lnTo>
                    <a:pt x="389" y="475"/>
                  </a:lnTo>
                  <a:lnTo>
                    <a:pt x="382" y="463"/>
                  </a:lnTo>
                  <a:lnTo>
                    <a:pt x="374" y="451"/>
                  </a:lnTo>
                  <a:lnTo>
                    <a:pt x="353" y="427"/>
                  </a:lnTo>
                  <a:lnTo>
                    <a:pt x="353" y="427"/>
                  </a:lnTo>
                  <a:lnTo>
                    <a:pt x="353" y="427"/>
                  </a:lnTo>
                  <a:lnTo>
                    <a:pt x="520" y="427"/>
                  </a:lnTo>
                  <a:lnTo>
                    <a:pt x="520" y="427"/>
                  </a:lnTo>
                  <a:lnTo>
                    <a:pt x="534" y="425"/>
                  </a:lnTo>
                  <a:lnTo>
                    <a:pt x="546" y="421"/>
                  </a:lnTo>
                  <a:lnTo>
                    <a:pt x="558" y="414"/>
                  </a:lnTo>
                  <a:lnTo>
                    <a:pt x="568" y="406"/>
                  </a:lnTo>
                  <a:lnTo>
                    <a:pt x="577" y="396"/>
                  </a:lnTo>
                  <a:lnTo>
                    <a:pt x="583" y="384"/>
                  </a:lnTo>
                  <a:lnTo>
                    <a:pt x="588" y="371"/>
                  </a:lnTo>
                  <a:lnTo>
                    <a:pt x="589" y="357"/>
                  </a:lnTo>
                  <a:lnTo>
                    <a:pt x="589" y="69"/>
                  </a:lnTo>
                  <a:lnTo>
                    <a:pt x="589" y="69"/>
                  </a:lnTo>
                  <a:lnTo>
                    <a:pt x="588" y="55"/>
                  </a:lnTo>
                  <a:lnTo>
                    <a:pt x="583" y="43"/>
                  </a:lnTo>
                  <a:lnTo>
                    <a:pt x="577" y="30"/>
                  </a:lnTo>
                  <a:lnTo>
                    <a:pt x="568" y="21"/>
                  </a:lnTo>
                  <a:lnTo>
                    <a:pt x="558" y="12"/>
                  </a:lnTo>
                  <a:lnTo>
                    <a:pt x="546" y="5"/>
                  </a:lnTo>
                  <a:lnTo>
                    <a:pt x="534" y="1"/>
                  </a:lnTo>
                  <a:lnTo>
                    <a:pt x="520" y="0"/>
                  </a:lnTo>
                  <a:close/>
                  <a:moveTo>
                    <a:pt x="69" y="389"/>
                  </a:moveTo>
                  <a:lnTo>
                    <a:pt x="69" y="389"/>
                  </a:lnTo>
                  <a:lnTo>
                    <a:pt x="62" y="389"/>
                  </a:lnTo>
                  <a:lnTo>
                    <a:pt x="56" y="386"/>
                  </a:lnTo>
                  <a:lnTo>
                    <a:pt x="51" y="384"/>
                  </a:lnTo>
                  <a:lnTo>
                    <a:pt x="45" y="379"/>
                  </a:lnTo>
                  <a:lnTo>
                    <a:pt x="41" y="375"/>
                  </a:lnTo>
                  <a:lnTo>
                    <a:pt x="38" y="370"/>
                  </a:lnTo>
                  <a:lnTo>
                    <a:pt x="37" y="363"/>
                  </a:lnTo>
                  <a:lnTo>
                    <a:pt x="36" y="357"/>
                  </a:lnTo>
                  <a:lnTo>
                    <a:pt x="36" y="194"/>
                  </a:lnTo>
                  <a:lnTo>
                    <a:pt x="36" y="166"/>
                  </a:lnTo>
                  <a:lnTo>
                    <a:pt x="36" y="100"/>
                  </a:lnTo>
                  <a:lnTo>
                    <a:pt x="36" y="72"/>
                  </a:lnTo>
                  <a:lnTo>
                    <a:pt x="36" y="69"/>
                  </a:lnTo>
                  <a:lnTo>
                    <a:pt x="36" y="69"/>
                  </a:lnTo>
                  <a:lnTo>
                    <a:pt x="37" y="62"/>
                  </a:lnTo>
                  <a:lnTo>
                    <a:pt x="38" y="57"/>
                  </a:lnTo>
                  <a:lnTo>
                    <a:pt x="41" y="51"/>
                  </a:lnTo>
                  <a:lnTo>
                    <a:pt x="45" y="46"/>
                  </a:lnTo>
                  <a:lnTo>
                    <a:pt x="51" y="43"/>
                  </a:lnTo>
                  <a:lnTo>
                    <a:pt x="56" y="39"/>
                  </a:lnTo>
                  <a:lnTo>
                    <a:pt x="62" y="37"/>
                  </a:lnTo>
                  <a:lnTo>
                    <a:pt x="69" y="37"/>
                  </a:lnTo>
                  <a:lnTo>
                    <a:pt x="113" y="37"/>
                  </a:lnTo>
                  <a:lnTo>
                    <a:pt x="520" y="37"/>
                  </a:lnTo>
                  <a:lnTo>
                    <a:pt x="520" y="37"/>
                  </a:lnTo>
                  <a:lnTo>
                    <a:pt x="527" y="37"/>
                  </a:lnTo>
                  <a:lnTo>
                    <a:pt x="532" y="39"/>
                  </a:lnTo>
                  <a:lnTo>
                    <a:pt x="538" y="43"/>
                  </a:lnTo>
                  <a:lnTo>
                    <a:pt x="542" y="46"/>
                  </a:lnTo>
                  <a:lnTo>
                    <a:pt x="546" y="51"/>
                  </a:lnTo>
                  <a:lnTo>
                    <a:pt x="549" y="57"/>
                  </a:lnTo>
                  <a:lnTo>
                    <a:pt x="552" y="62"/>
                  </a:lnTo>
                  <a:lnTo>
                    <a:pt x="552" y="69"/>
                  </a:lnTo>
                  <a:lnTo>
                    <a:pt x="552" y="357"/>
                  </a:lnTo>
                  <a:lnTo>
                    <a:pt x="552" y="357"/>
                  </a:lnTo>
                  <a:lnTo>
                    <a:pt x="552" y="363"/>
                  </a:lnTo>
                  <a:lnTo>
                    <a:pt x="549" y="370"/>
                  </a:lnTo>
                  <a:lnTo>
                    <a:pt x="546" y="375"/>
                  </a:lnTo>
                  <a:lnTo>
                    <a:pt x="542" y="379"/>
                  </a:lnTo>
                  <a:lnTo>
                    <a:pt x="538" y="384"/>
                  </a:lnTo>
                  <a:lnTo>
                    <a:pt x="532" y="386"/>
                  </a:lnTo>
                  <a:lnTo>
                    <a:pt x="527" y="389"/>
                  </a:lnTo>
                  <a:lnTo>
                    <a:pt x="520" y="389"/>
                  </a:lnTo>
                  <a:lnTo>
                    <a:pt x="113" y="389"/>
                  </a:lnTo>
                  <a:lnTo>
                    <a:pt x="69" y="389"/>
                  </a:lnTo>
                  <a:close/>
                  <a:moveTo>
                    <a:pt x="362" y="500"/>
                  </a:moveTo>
                  <a:lnTo>
                    <a:pt x="362" y="500"/>
                  </a:lnTo>
                  <a:lnTo>
                    <a:pt x="356" y="500"/>
                  </a:lnTo>
                  <a:lnTo>
                    <a:pt x="299" y="500"/>
                  </a:lnTo>
                  <a:lnTo>
                    <a:pt x="288" y="500"/>
                  </a:lnTo>
                  <a:lnTo>
                    <a:pt x="233" y="500"/>
                  </a:lnTo>
                  <a:lnTo>
                    <a:pt x="233" y="500"/>
                  </a:lnTo>
                  <a:lnTo>
                    <a:pt x="227" y="500"/>
                  </a:lnTo>
                  <a:lnTo>
                    <a:pt x="227" y="500"/>
                  </a:lnTo>
                  <a:lnTo>
                    <a:pt x="233" y="489"/>
                  </a:lnTo>
                  <a:lnTo>
                    <a:pt x="242" y="475"/>
                  </a:lnTo>
                  <a:lnTo>
                    <a:pt x="263" y="450"/>
                  </a:lnTo>
                  <a:lnTo>
                    <a:pt x="263" y="450"/>
                  </a:lnTo>
                  <a:lnTo>
                    <a:pt x="283" y="427"/>
                  </a:lnTo>
                  <a:lnTo>
                    <a:pt x="306" y="427"/>
                  </a:lnTo>
                  <a:lnTo>
                    <a:pt x="306" y="427"/>
                  </a:lnTo>
                  <a:lnTo>
                    <a:pt x="326" y="450"/>
                  </a:lnTo>
                  <a:lnTo>
                    <a:pt x="326" y="450"/>
                  </a:lnTo>
                  <a:lnTo>
                    <a:pt x="345" y="475"/>
                  </a:lnTo>
                  <a:lnTo>
                    <a:pt x="355" y="489"/>
                  </a:lnTo>
                  <a:lnTo>
                    <a:pt x="362" y="500"/>
                  </a:lnTo>
                  <a:close/>
                </a:path>
              </a:pathLst>
            </a:custGeom>
            <a:solidFill>
              <a:srgbClr val="828282"/>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kern="0">
                <a:solidFill>
                  <a:sysClr val="windowText" lastClr="000000"/>
                </a:solidFill>
              </a:endParaRPr>
            </a:p>
          </p:txBody>
        </p:sp>
        <p:sp>
          <p:nvSpPr>
            <p:cNvPr id="71" name="Freeform 70"/>
            <p:cNvSpPr>
              <a:spLocks/>
            </p:cNvSpPr>
            <p:nvPr/>
          </p:nvSpPr>
          <p:spPr bwMode="auto">
            <a:xfrm>
              <a:off x="1608" y="938"/>
              <a:ext cx="295" cy="268"/>
            </a:xfrm>
            <a:custGeom>
              <a:avLst/>
              <a:gdLst>
                <a:gd name="T0" fmla="*/ 113 w 589"/>
                <a:gd name="T1" fmla="*/ 0 h 536"/>
                <a:gd name="T2" fmla="*/ 69 w 589"/>
                <a:gd name="T3" fmla="*/ 0 h 536"/>
                <a:gd name="T4" fmla="*/ 40 w 589"/>
                <a:gd name="T5" fmla="*/ 7 h 536"/>
                <a:gd name="T6" fmla="*/ 18 w 589"/>
                <a:gd name="T7" fmla="*/ 23 h 536"/>
                <a:gd name="T8" fmla="*/ 18 w 589"/>
                <a:gd name="T9" fmla="*/ 23 h 536"/>
                <a:gd name="T10" fmla="*/ 11 w 589"/>
                <a:gd name="T11" fmla="*/ 33 h 536"/>
                <a:gd name="T12" fmla="*/ 1 w 589"/>
                <a:gd name="T13" fmla="*/ 57 h 536"/>
                <a:gd name="T14" fmla="*/ 0 w 589"/>
                <a:gd name="T15" fmla="*/ 72 h 536"/>
                <a:gd name="T16" fmla="*/ 0 w 589"/>
                <a:gd name="T17" fmla="*/ 166 h 536"/>
                <a:gd name="T18" fmla="*/ 0 w 589"/>
                <a:gd name="T19" fmla="*/ 357 h 536"/>
                <a:gd name="T20" fmla="*/ 1 w 589"/>
                <a:gd name="T21" fmla="*/ 371 h 536"/>
                <a:gd name="T22" fmla="*/ 12 w 589"/>
                <a:gd name="T23" fmla="*/ 396 h 536"/>
                <a:gd name="T24" fmla="*/ 30 w 589"/>
                <a:gd name="T25" fmla="*/ 414 h 536"/>
                <a:gd name="T26" fmla="*/ 55 w 589"/>
                <a:gd name="T27" fmla="*/ 425 h 536"/>
                <a:gd name="T28" fmla="*/ 113 w 589"/>
                <a:gd name="T29" fmla="*/ 427 h 536"/>
                <a:gd name="T30" fmla="*/ 235 w 589"/>
                <a:gd name="T31" fmla="*/ 427 h 536"/>
                <a:gd name="T32" fmla="*/ 235 w 589"/>
                <a:gd name="T33" fmla="*/ 427 h 536"/>
                <a:gd name="T34" fmla="*/ 206 w 589"/>
                <a:gd name="T35" fmla="*/ 463 h 536"/>
                <a:gd name="T36" fmla="*/ 194 w 589"/>
                <a:gd name="T37" fmla="*/ 486 h 536"/>
                <a:gd name="T38" fmla="*/ 190 w 589"/>
                <a:gd name="T39" fmla="*/ 507 h 536"/>
                <a:gd name="T40" fmla="*/ 192 w 589"/>
                <a:gd name="T41" fmla="*/ 517 h 536"/>
                <a:gd name="T42" fmla="*/ 195 w 589"/>
                <a:gd name="T43" fmla="*/ 521 h 536"/>
                <a:gd name="T44" fmla="*/ 202 w 589"/>
                <a:gd name="T45" fmla="*/ 529 h 536"/>
                <a:gd name="T46" fmla="*/ 219 w 589"/>
                <a:gd name="T47" fmla="*/ 535 h 536"/>
                <a:gd name="T48" fmla="*/ 288 w 589"/>
                <a:gd name="T49" fmla="*/ 536 h 536"/>
                <a:gd name="T50" fmla="*/ 356 w 589"/>
                <a:gd name="T51" fmla="*/ 536 h 536"/>
                <a:gd name="T52" fmla="*/ 370 w 589"/>
                <a:gd name="T53" fmla="*/ 535 h 536"/>
                <a:gd name="T54" fmla="*/ 387 w 589"/>
                <a:gd name="T55" fmla="*/ 529 h 536"/>
                <a:gd name="T56" fmla="*/ 393 w 589"/>
                <a:gd name="T57" fmla="*/ 521 h 536"/>
                <a:gd name="T58" fmla="*/ 396 w 589"/>
                <a:gd name="T59" fmla="*/ 517 h 536"/>
                <a:gd name="T60" fmla="*/ 399 w 589"/>
                <a:gd name="T61" fmla="*/ 507 h 536"/>
                <a:gd name="T62" fmla="*/ 395 w 589"/>
                <a:gd name="T63" fmla="*/ 486 h 536"/>
                <a:gd name="T64" fmla="*/ 382 w 589"/>
                <a:gd name="T65" fmla="*/ 463 h 536"/>
                <a:gd name="T66" fmla="*/ 353 w 589"/>
                <a:gd name="T67" fmla="*/ 427 h 536"/>
                <a:gd name="T68" fmla="*/ 353 w 589"/>
                <a:gd name="T69" fmla="*/ 427 h 536"/>
                <a:gd name="T70" fmla="*/ 520 w 589"/>
                <a:gd name="T71" fmla="*/ 427 h 536"/>
                <a:gd name="T72" fmla="*/ 546 w 589"/>
                <a:gd name="T73" fmla="*/ 421 h 536"/>
                <a:gd name="T74" fmla="*/ 568 w 589"/>
                <a:gd name="T75" fmla="*/ 406 h 536"/>
                <a:gd name="T76" fmla="*/ 583 w 589"/>
                <a:gd name="T77" fmla="*/ 384 h 536"/>
                <a:gd name="T78" fmla="*/ 589 w 589"/>
                <a:gd name="T79" fmla="*/ 357 h 536"/>
                <a:gd name="T80" fmla="*/ 589 w 589"/>
                <a:gd name="T81" fmla="*/ 69 h 536"/>
                <a:gd name="T82" fmla="*/ 583 w 589"/>
                <a:gd name="T83" fmla="*/ 43 h 536"/>
                <a:gd name="T84" fmla="*/ 568 w 589"/>
                <a:gd name="T85" fmla="*/ 21 h 536"/>
                <a:gd name="T86" fmla="*/ 546 w 589"/>
                <a:gd name="T87" fmla="*/ 5 h 536"/>
                <a:gd name="T88" fmla="*/ 520 w 589"/>
                <a:gd name="T89" fmla="*/ 0 h 5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589" h="536">
                  <a:moveTo>
                    <a:pt x="520" y="0"/>
                  </a:moveTo>
                  <a:lnTo>
                    <a:pt x="113" y="0"/>
                  </a:lnTo>
                  <a:lnTo>
                    <a:pt x="69" y="0"/>
                  </a:lnTo>
                  <a:lnTo>
                    <a:pt x="69" y="0"/>
                  </a:lnTo>
                  <a:lnTo>
                    <a:pt x="54" y="1"/>
                  </a:lnTo>
                  <a:lnTo>
                    <a:pt x="40" y="7"/>
                  </a:lnTo>
                  <a:lnTo>
                    <a:pt x="27" y="14"/>
                  </a:lnTo>
                  <a:lnTo>
                    <a:pt x="18" y="23"/>
                  </a:lnTo>
                  <a:lnTo>
                    <a:pt x="18" y="23"/>
                  </a:lnTo>
                  <a:lnTo>
                    <a:pt x="18" y="23"/>
                  </a:lnTo>
                  <a:lnTo>
                    <a:pt x="18" y="23"/>
                  </a:lnTo>
                  <a:lnTo>
                    <a:pt x="11" y="33"/>
                  </a:lnTo>
                  <a:lnTo>
                    <a:pt x="4" y="44"/>
                  </a:lnTo>
                  <a:lnTo>
                    <a:pt x="1" y="57"/>
                  </a:lnTo>
                  <a:lnTo>
                    <a:pt x="0" y="69"/>
                  </a:lnTo>
                  <a:lnTo>
                    <a:pt x="0" y="72"/>
                  </a:lnTo>
                  <a:lnTo>
                    <a:pt x="0" y="100"/>
                  </a:lnTo>
                  <a:lnTo>
                    <a:pt x="0" y="166"/>
                  </a:lnTo>
                  <a:lnTo>
                    <a:pt x="0" y="194"/>
                  </a:lnTo>
                  <a:lnTo>
                    <a:pt x="0" y="357"/>
                  </a:lnTo>
                  <a:lnTo>
                    <a:pt x="0" y="357"/>
                  </a:lnTo>
                  <a:lnTo>
                    <a:pt x="1" y="371"/>
                  </a:lnTo>
                  <a:lnTo>
                    <a:pt x="5" y="384"/>
                  </a:lnTo>
                  <a:lnTo>
                    <a:pt x="12" y="396"/>
                  </a:lnTo>
                  <a:lnTo>
                    <a:pt x="20" y="406"/>
                  </a:lnTo>
                  <a:lnTo>
                    <a:pt x="30" y="414"/>
                  </a:lnTo>
                  <a:lnTo>
                    <a:pt x="43" y="421"/>
                  </a:lnTo>
                  <a:lnTo>
                    <a:pt x="55" y="425"/>
                  </a:lnTo>
                  <a:lnTo>
                    <a:pt x="69" y="427"/>
                  </a:lnTo>
                  <a:lnTo>
                    <a:pt x="113" y="427"/>
                  </a:lnTo>
                  <a:lnTo>
                    <a:pt x="235" y="427"/>
                  </a:lnTo>
                  <a:lnTo>
                    <a:pt x="235" y="427"/>
                  </a:lnTo>
                  <a:lnTo>
                    <a:pt x="235" y="427"/>
                  </a:lnTo>
                  <a:lnTo>
                    <a:pt x="235" y="427"/>
                  </a:lnTo>
                  <a:lnTo>
                    <a:pt x="215" y="451"/>
                  </a:lnTo>
                  <a:lnTo>
                    <a:pt x="206" y="463"/>
                  </a:lnTo>
                  <a:lnTo>
                    <a:pt x="199" y="475"/>
                  </a:lnTo>
                  <a:lnTo>
                    <a:pt x="194" y="486"/>
                  </a:lnTo>
                  <a:lnTo>
                    <a:pt x="190" y="497"/>
                  </a:lnTo>
                  <a:lnTo>
                    <a:pt x="190" y="507"/>
                  </a:lnTo>
                  <a:lnTo>
                    <a:pt x="191" y="512"/>
                  </a:lnTo>
                  <a:lnTo>
                    <a:pt x="192" y="517"/>
                  </a:lnTo>
                  <a:lnTo>
                    <a:pt x="192" y="517"/>
                  </a:lnTo>
                  <a:lnTo>
                    <a:pt x="195" y="521"/>
                  </a:lnTo>
                  <a:lnTo>
                    <a:pt x="198" y="525"/>
                  </a:lnTo>
                  <a:lnTo>
                    <a:pt x="202" y="529"/>
                  </a:lnTo>
                  <a:lnTo>
                    <a:pt x="206" y="532"/>
                  </a:lnTo>
                  <a:lnTo>
                    <a:pt x="219" y="535"/>
                  </a:lnTo>
                  <a:lnTo>
                    <a:pt x="233" y="536"/>
                  </a:lnTo>
                  <a:lnTo>
                    <a:pt x="288" y="536"/>
                  </a:lnTo>
                  <a:lnTo>
                    <a:pt x="299" y="536"/>
                  </a:lnTo>
                  <a:lnTo>
                    <a:pt x="356" y="536"/>
                  </a:lnTo>
                  <a:lnTo>
                    <a:pt x="356" y="536"/>
                  </a:lnTo>
                  <a:lnTo>
                    <a:pt x="370" y="535"/>
                  </a:lnTo>
                  <a:lnTo>
                    <a:pt x="381" y="532"/>
                  </a:lnTo>
                  <a:lnTo>
                    <a:pt x="387" y="529"/>
                  </a:lnTo>
                  <a:lnTo>
                    <a:pt x="389" y="525"/>
                  </a:lnTo>
                  <a:lnTo>
                    <a:pt x="393" y="521"/>
                  </a:lnTo>
                  <a:lnTo>
                    <a:pt x="396" y="517"/>
                  </a:lnTo>
                  <a:lnTo>
                    <a:pt x="396" y="517"/>
                  </a:lnTo>
                  <a:lnTo>
                    <a:pt x="398" y="512"/>
                  </a:lnTo>
                  <a:lnTo>
                    <a:pt x="399" y="507"/>
                  </a:lnTo>
                  <a:lnTo>
                    <a:pt x="398" y="497"/>
                  </a:lnTo>
                  <a:lnTo>
                    <a:pt x="395" y="486"/>
                  </a:lnTo>
                  <a:lnTo>
                    <a:pt x="389" y="475"/>
                  </a:lnTo>
                  <a:lnTo>
                    <a:pt x="382" y="463"/>
                  </a:lnTo>
                  <a:lnTo>
                    <a:pt x="374" y="451"/>
                  </a:lnTo>
                  <a:lnTo>
                    <a:pt x="353" y="427"/>
                  </a:lnTo>
                  <a:lnTo>
                    <a:pt x="353" y="427"/>
                  </a:lnTo>
                  <a:lnTo>
                    <a:pt x="353" y="427"/>
                  </a:lnTo>
                  <a:lnTo>
                    <a:pt x="520" y="427"/>
                  </a:lnTo>
                  <a:lnTo>
                    <a:pt x="520" y="427"/>
                  </a:lnTo>
                  <a:lnTo>
                    <a:pt x="534" y="425"/>
                  </a:lnTo>
                  <a:lnTo>
                    <a:pt x="546" y="421"/>
                  </a:lnTo>
                  <a:lnTo>
                    <a:pt x="558" y="414"/>
                  </a:lnTo>
                  <a:lnTo>
                    <a:pt x="568" y="406"/>
                  </a:lnTo>
                  <a:lnTo>
                    <a:pt x="577" y="396"/>
                  </a:lnTo>
                  <a:lnTo>
                    <a:pt x="583" y="384"/>
                  </a:lnTo>
                  <a:lnTo>
                    <a:pt x="588" y="371"/>
                  </a:lnTo>
                  <a:lnTo>
                    <a:pt x="589" y="357"/>
                  </a:lnTo>
                  <a:lnTo>
                    <a:pt x="589" y="69"/>
                  </a:lnTo>
                  <a:lnTo>
                    <a:pt x="589" y="69"/>
                  </a:lnTo>
                  <a:lnTo>
                    <a:pt x="588" y="55"/>
                  </a:lnTo>
                  <a:lnTo>
                    <a:pt x="583" y="43"/>
                  </a:lnTo>
                  <a:lnTo>
                    <a:pt x="577" y="30"/>
                  </a:lnTo>
                  <a:lnTo>
                    <a:pt x="568" y="21"/>
                  </a:lnTo>
                  <a:lnTo>
                    <a:pt x="558" y="12"/>
                  </a:lnTo>
                  <a:lnTo>
                    <a:pt x="546" y="5"/>
                  </a:lnTo>
                  <a:lnTo>
                    <a:pt x="534" y="1"/>
                  </a:lnTo>
                  <a:lnTo>
                    <a:pt x="520"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kern="0">
                <a:solidFill>
                  <a:sysClr val="windowText" lastClr="000000"/>
                </a:solidFill>
              </a:endParaRPr>
            </a:p>
          </p:txBody>
        </p:sp>
        <p:sp>
          <p:nvSpPr>
            <p:cNvPr id="72" name="Freeform 71"/>
            <p:cNvSpPr>
              <a:spLocks/>
            </p:cNvSpPr>
            <p:nvPr/>
          </p:nvSpPr>
          <p:spPr bwMode="auto">
            <a:xfrm>
              <a:off x="1626" y="957"/>
              <a:ext cx="258" cy="176"/>
            </a:xfrm>
            <a:custGeom>
              <a:avLst/>
              <a:gdLst>
                <a:gd name="T0" fmla="*/ 33 w 516"/>
                <a:gd name="T1" fmla="*/ 352 h 352"/>
                <a:gd name="T2" fmla="*/ 33 w 516"/>
                <a:gd name="T3" fmla="*/ 352 h 352"/>
                <a:gd name="T4" fmla="*/ 26 w 516"/>
                <a:gd name="T5" fmla="*/ 352 h 352"/>
                <a:gd name="T6" fmla="*/ 20 w 516"/>
                <a:gd name="T7" fmla="*/ 349 h 352"/>
                <a:gd name="T8" fmla="*/ 15 w 516"/>
                <a:gd name="T9" fmla="*/ 347 h 352"/>
                <a:gd name="T10" fmla="*/ 9 w 516"/>
                <a:gd name="T11" fmla="*/ 342 h 352"/>
                <a:gd name="T12" fmla="*/ 5 w 516"/>
                <a:gd name="T13" fmla="*/ 338 h 352"/>
                <a:gd name="T14" fmla="*/ 2 w 516"/>
                <a:gd name="T15" fmla="*/ 333 h 352"/>
                <a:gd name="T16" fmla="*/ 1 w 516"/>
                <a:gd name="T17" fmla="*/ 326 h 352"/>
                <a:gd name="T18" fmla="*/ 0 w 516"/>
                <a:gd name="T19" fmla="*/ 320 h 352"/>
                <a:gd name="T20" fmla="*/ 0 w 516"/>
                <a:gd name="T21" fmla="*/ 157 h 352"/>
                <a:gd name="T22" fmla="*/ 0 w 516"/>
                <a:gd name="T23" fmla="*/ 129 h 352"/>
                <a:gd name="T24" fmla="*/ 0 w 516"/>
                <a:gd name="T25" fmla="*/ 63 h 352"/>
                <a:gd name="T26" fmla="*/ 0 w 516"/>
                <a:gd name="T27" fmla="*/ 35 h 352"/>
                <a:gd name="T28" fmla="*/ 0 w 516"/>
                <a:gd name="T29" fmla="*/ 32 h 352"/>
                <a:gd name="T30" fmla="*/ 0 w 516"/>
                <a:gd name="T31" fmla="*/ 32 h 352"/>
                <a:gd name="T32" fmla="*/ 1 w 516"/>
                <a:gd name="T33" fmla="*/ 25 h 352"/>
                <a:gd name="T34" fmla="*/ 2 w 516"/>
                <a:gd name="T35" fmla="*/ 20 h 352"/>
                <a:gd name="T36" fmla="*/ 5 w 516"/>
                <a:gd name="T37" fmla="*/ 14 h 352"/>
                <a:gd name="T38" fmla="*/ 9 w 516"/>
                <a:gd name="T39" fmla="*/ 9 h 352"/>
                <a:gd name="T40" fmla="*/ 15 w 516"/>
                <a:gd name="T41" fmla="*/ 6 h 352"/>
                <a:gd name="T42" fmla="*/ 20 w 516"/>
                <a:gd name="T43" fmla="*/ 2 h 352"/>
                <a:gd name="T44" fmla="*/ 26 w 516"/>
                <a:gd name="T45" fmla="*/ 0 h 352"/>
                <a:gd name="T46" fmla="*/ 33 w 516"/>
                <a:gd name="T47" fmla="*/ 0 h 352"/>
                <a:gd name="T48" fmla="*/ 77 w 516"/>
                <a:gd name="T49" fmla="*/ 0 h 352"/>
                <a:gd name="T50" fmla="*/ 484 w 516"/>
                <a:gd name="T51" fmla="*/ 0 h 352"/>
                <a:gd name="T52" fmla="*/ 484 w 516"/>
                <a:gd name="T53" fmla="*/ 0 h 352"/>
                <a:gd name="T54" fmla="*/ 491 w 516"/>
                <a:gd name="T55" fmla="*/ 0 h 352"/>
                <a:gd name="T56" fmla="*/ 496 w 516"/>
                <a:gd name="T57" fmla="*/ 2 h 352"/>
                <a:gd name="T58" fmla="*/ 502 w 516"/>
                <a:gd name="T59" fmla="*/ 6 h 352"/>
                <a:gd name="T60" fmla="*/ 506 w 516"/>
                <a:gd name="T61" fmla="*/ 9 h 352"/>
                <a:gd name="T62" fmla="*/ 510 w 516"/>
                <a:gd name="T63" fmla="*/ 14 h 352"/>
                <a:gd name="T64" fmla="*/ 513 w 516"/>
                <a:gd name="T65" fmla="*/ 20 h 352"/>
                <a:gd name="T66" fmla="*/ 516 w 516"/>
                <a:gd name="T67" fmla="*/ 25 h 352"/>
                <a:gd name="T68" fmla="*/ 516 w 516"/>
                <a:gd name="T69" fmla="*/ 32 h 352"/>
                <a:gd name="T70" fmla="*/ 516 w 516"/>
                <a:gd name="T71" fmla="*/ 320 h 352"/>
                <a:gd name="T72" fmla="*/ 516 w 516"/>
                <a:gd name="T73" fmla="*/ 320 h 352"/>
                <a:gd name="T74" fmla="*/ 516 w 516"/>
                <a:gd name="T75" fmla="*/ 326 h 352"/>
                <a:gd name="T76" fmla="*/ 513 w 516"/>
                <a:gd name="T77" fmla="*/ 333 h 352"/>
                <a:gd name="T78" fmla="*/ 510 w 516"/>
                <a:gd name="T79" fmla="*/ 338 h 352"/>
                <a:gd name="T80" fmla="*/ 506 w 516"/>
                <a:gd name="T81" fmla="*/ 342 h 352"/>
                <a:gd name="T82" fmla="*/ 502 w 516"/>
                <a:gd name="T83" fmla="*/ 347 h 352"/>
                <a:gd name="T84" fmla="*/ 496 w 516"/>
                <a:gd name="T85" fmla="*/ 349 h 352"/>
                <a:gd name="T86" fmla="*/ 491 w 516"/>
                <a:gd name="T87" fmla="*/ 352 h 352"/>
                <a:gd name="T88" fmla="*/ 484 w 516"/>
                <a:gd name="T89" fmla="*/ 352 h 352"/>
                <a:gd name="T90" fmla="*/ 77 w 516"/>
                <a:gd name="T91" fmla="*/ 352 h 352"/>
                <a:gd name="T92" fmla="*/ 33 w 516"/>
                <a:gd name="T93" fmla="*/ 352 h 3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516" h="352">
                  <a:moveTo>
                    <a:pt x="33" y="352"/>
                  </a:moveTo>
                  <a:lnTo>
                    <a:pt x="33" y="352"/>
                  </a:lnTo>
                  <a:lnTo>
                    <a:pt x="26" y="352"/>
                  </a:lnTo>
                  <a:lnTo>
                    <a:pt x="20" y="349"/>
                  </a:lnTo>
                  <a:lnTo>
                    <a:pt x="15" y="347"/>
                  </a:lnTo>
                  <a:lnTo>
                    <a:pt x="9" y="342"/>
                  </a:lnTo>
                  <a:lnTo>
                    <a:pt x="5" y="338"/>
                  </a:lnTo>
                  <a:lnTo>
                    <a:pt x="2" y="333"/>
                  </a:lnTo>
                  <a:lnTo>
                    <a:pt x="1" y="326"/>
                  </a:lnTo>
                  <a:lnTo>
                    <a:pt x="0" y="320"/>
                  </a:lnTo>
                  <a:lnTo>
                    <a:pt x="0" y="157"/>
                  </a:lnTo>
                  <a:lnTo>
                    <a:pt x="0" y="129"/>
                  </a:lnTo>
                  <a:lnTo>
                    <a:pt x="0" y="63"/>
                  </a:lnTo>
                  <a:lnTo>
                    <a:pt x="0" y="35"/>
                  </a:lnTo>
                  <a:lnTo>
                    <a:pt x="0" y="32"/>
                  </a:lnTo>
                  <a:lnTo>
                    <a:pt x="0" y="32"/>
                  </a:lnTo>
                  <a:lnTo>
                    <a:pt x="1" y="25"/>
                  </a:lnTo>
                  <a:lnTo>
                    <a:pt x="2" y="20"/>
                  </a:lnTo>
                  <a:lnTo>
                    <a:pt x="5" y="14"/>
                  </a:lnTo>
                  <a:lnTo>
                    <a:pt x="9" y="9"/>
                  </a:lnTo>
                  <a:lnTo>
                    <a:pt x="15" y="6"/>
                  </a:lnTo>
                  <a:lnTo>
                    <a:pt x="20" y="2"/>
                  </a:lnTo>
                  <a:lnTo>
                    <a:pt x="26" y="0"/>
                  </a:lnTo>
                  <a:lnTo>
                    <a:pt x="33" y="0"/>
                  </a:lnTo>
                  <a:lnTo>
                    <a:pt x="77" y="0"/>
                  </a:lnTo>
                  <a:lnTo>
                    <a:pt x="484" y="0"/>
                  </a:lnTo>
                  <a:lnTo>
                    <a:pt x="484" y="0"/>
                  </a:lnTo>
                  <a:lnTo>
                    <a:pt x="491" y="0"/>
                  </a:lnTo>
                  <a:lnTo>
                    <a:pt x="496" y="2"/>
                  </a:lnTo>
                  <a:lnTo>
                    <a:pt x="502" y="6"/>
                  </a:lnTo>
                  <a:lnTo>
                    <a:pt x="506" y="9"/>
                  </a:lnTo>
                  <a:lnTo>
                    <a:pt x="510" y="14"/>
                  </a:lnTo>
                  <a:lnTo>
                    <a:pt x="513" y="20"/>
                  </a:lnTo>
                  <a:lnTo>
                    <a:pt x="516" y="25"/>
                  </a:lnTo>
                  <a:lnTo>
                    <a:pt x="516" y="32"/>
                  </a:lnTo>
                  <a:lnTo>
                    <a:pt x="516" y="320"/>
                  </a:lnTo>
                  <a:lnTo>
                    <a:pt x="516" y="320"/>
                  </a:lnTo>
                  <a:lnTo>
                    <a:pt x="516" y="326"/>
                  </a:lnTo>
                  <a:lnTo>
                    <a:pt x="513" y="333"/>
                  </a:lnTo>
                  <a:lnTo>
                    <a:pt x="510" y="338"/>
                  </a:lnTo>
                  <a:lnTo>
                    <a:pt x="506" y="342"/>
                  </a:lnTo>
                  <a:lnTo>
                    <a:pt x="502" y="347"/>
                  </a:lnTo>
                  <a:lnTo>
                    <a:pt x="496" y="349"/>
                  </a:lnTo>
                  <a:lnTo>
                    <a:pt x="491" y="352"/>
                  </a:lnTo>
                  <a:lnTo>
                    <a:pt x="484" y="352"/>
                  </a:lnTo>
                  <a:lnTo>
                    <a:pt x="77" y="352"/>
                  </a:lnTo>
                  <a:lnTo>
                    <a:pt x="33" y="352"/>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kern="0">
                <a:solidFill>
                  <a:sysClr val="windowText" lastClr="000000"/>
                </a:solidFill>
              </a:endParaRPr>
            </a:p>
          </p:txBody>
        </p:sp>
        <p:sp>
          <p:nvSpPr>
            <p:cNvPr id="73" name="Freeform 72"/>
            <p:cNvSpPr>
              <a:spLocks/>
            </p:cNvSpPr>
            <p:nvPr/>
          </p:nvSpPr>
          <p:spPr bwMode="auto">
            <a:xfrm>
              <a:off x="1722" y="1151"/>
              <a:ext cx="67" cy="37"/>
            </a:xfrm>
            <a:custGeom>
              <a:avLst/>
              <a:gdLst>
                <a:gd name="T0" fmla="*/ 135 w 135"/>
                <a:gd name="T1" fmla="*/ 73 h 73"/>
                <a:gd name="T2" fmla="*/ 135 w 135"/>
                <a:gd name="T3" fmla="*/ 73 h 73"/>
                <a:gd name="T4" fmla="*/ 129 w 135"/>
                <a:gd name="T5" fmla="*/ 73 h 73"/>
                <a:gd name="T6" fmla="*/ 72 w 135"/>
                <a:gd name="T7" fmla="*/ 73 h 73"/>
                <a:gd name="T8" fmla="*/ 61 w 135"/>
                <a:gd name="T9" fmla="*/ 73 h 73"/>
                <a:gd name="T10" fmla="*/ 6 w 135"/>
                <a:gd name="T11" fmla="*/ 73 h 73"/>
                <a:gd name="T12" fmla="*/ 6 w 135"/>
                <a:gd name="T13" fmla="*/ 73 h 73"/>
                <a:gd name="T14" fmla="*/ 0 w 135"/>
                <a:gd name="T15" fmla="*/ 73 h 73"/>
                <a:gd name="T16" fmla="*/ 0 w 135"/>
                <a:gd name="T17" fmla="*/ 73 h 73"/>
                <a:gd name="T18" fmla="*/ 6 w 135"/>
                <a:gd name="T19" fmla="*/ 62 h 73"/>
                <a:gd name="T20" fmla="*/ 15 w 135"/>
                <a:gd name="T21" fmla="*/ 48 h 73"/>
                <a:gd name="T22" fmla="*/ 36 w 135"/>
                <a:gd name="T23" fmla="*/ 23 h 73"/>
                <a:gd name="T24" fmla="*/ 36 w 135"/>
                <a:gd name="T25" fmla="*/ 23 h 73"/>
                <a:gd name="T26" fmla="*/ 56 w 135"/>
                <a:gd name="T27" fmla="*/ 0 h 73"/>
                <a:gd name="T28" fmla="*/ 79 w 135"/>
                <a:gd name="T29" fmla="*/ 0 h 73"/>
                <a:gd name="T30" fmla="*/ 79 w 135"/>
                <a:gd name="T31" fmla="*/ 0 h 73"/>
                <a:gd name="T32" fmla="*/ 99 w 135"/>
                <a:gd name="T33" fmla="*/ 23 h 73"/>
                <a:gd name="T34" fmla="*/ 99 w 135"/>
                <a:gd name="T35" fmla="*/ 23 h 73"/>
                <a:gd name="T36" fmla="*/ 118 w 135"/>
                <a:gd name="T37" fmla="*/ 48 h 73"/>
                <a:gd name="T38" fmla="*/ 128 w 135"/>
                <a:gd name="T39" fmla="*/ 62 h 73"/>
                <a:gd name="T40" fmla="*/ 135 w 135"/>
                <a:gd name="T41" fmla="*/ 73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35" h="73">
                  <a:moveTo>
                    <a:pt x="135" y="73"/>
                  </a:moveTo>
                  <a:lnTo>
                    <a:pt x="135" y="73"/>
                  </a:lnTo>
                  <a:lnTo>
                    <a:pt x="129" y="73"/>
                  </a:lnTo>
                  <a:lnTo>
                    <a:pt x="72" y="73"/>
                  </a:lnTo>
                  <a:lnTo>
                    <a:pt x="61" y="73"/>
                  </a:lnTo>
                  <a:lnTo>
                    <a:pt x="6" y="73"/>
                  </a:lnTo>
                  <a:lnTo>
                    <a:pt x="6" y="73"/>
                  </a:lnTo>
                  <a:lnTo>
                    <a:pt x="0" y="73"/>
                  </a:lnTo>
                  <a:lnTo>
                    <a:pt x="0" y="73"/>
                  </a:lnTo>
                  <a:lnTo>
                    <a:pt x="6" y="62"/>
                  </a:lnTo>
                  <a:lnTo>
                    <a:pt x="15" y="48"/>
                  </a:lnTo>
                  <a:lnTo>
                    <a:pt x="36" y="23"/>
                  </a:lnTo>
                  <a:lnTo>
                    <a:pt x="36" y="23"/>
                  </a:lnTo>
                  <a:lnTo>
                    <a:pt x="56" y="0"/>
                  </a:lnTo>
                  <a:lnTo>
                    <a:pt x="79" y="0"/>
                  </a:lnTo>
                  <a:lnTo>
                    <a:pt x="79" y="0"/>
                  </a:lnTo>
                  <a:lnTo>
                    <a:pt x="99" y="23"/>
                  </a:lnTo>
                  <a:lnTo>
                    <a:pt x="99" y="23"/>
                  </a:lnTo>
                  <a:lnTo>
                    <a:pt x="118" y="48"/>
                  </a:lnTo>
                  <a:lnTo>
                    <a:pt x="128" y="62"/>
                  </a:lnTo>
                  <a:lnTo>
                    <a:pt x="135" y="73"/>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kern="0">
                <a:solidFill>
                  <a:sysClr val="windowText" lastClr="000000"/>
                </a:solidFill>
              </a:endParaRPr>
            </a:p>
          </p:txBody>
        </p:sp>
        <p:sp>
          <p:nvSpPr>
            <p:cNvPr id="74" name="Rectangle 73"/>
            <p:cNvSpPr>
              <a:spLocks noChangeArrowheads="1"/>
            </p:cNvSpPr>
            <p:nvPr/>
          </p:nvSpPr>
          <p:spPr bwMode="auto">
            <a:xfrm>
              <a:off x="1617" y="950"/>
              <a:ext cx="1" cy="1"/>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kern="0">
                <a:solidFill>
                  <a:sysClr val="windowText" lastClr="000000"/>
                </a:solidFill>
              </a:endParaRPr>
            </a:p>
          </p:txBody>
        </p:sp>
        <p:sp>
          <p:nvSpPr>
            <p:cNvPr id="75" name="Freeform 74"/>
            <p:cNvSpPr>
              <a:spLocks noEditPoints="1"/>
            </p:cNvSpPr>
            <p:nvPr/>
          </p:nvSpPr>
          <p:spPr bwMode="auto">
            <a:xfrm>
              <a:off x="1641" y="969"/>
              <a:ext cx="229" cy="135"/>
            </a:xfrm>
            <a:custGeom>
              <a:avLst/>
              <a:gdLst>
                <a:gd name="T0" fmla="*/ 48 w 459"/>
                <a:gd name="T1" fmla="*/ 0 h 270"/>
                <a:gd name="T2" fmla="*/ 0 w 459"/>
                <a:gd name="T3" fmla="*/ 0 h 270"/>
                <a:gd name="T4" fmla="*/ 0 w 459"/>
                <a:gd name="T5" fmla="*/ 10 h 270"/>
                <a:gd name="T6" fmla="*/ 0 w 459"/>
                <a:gd name="T7" fmla="*/ 38 h 270"/>
                <a:gd name="T8" fmla="*/ 0 w 459"/>
                <a:gd name="T9" fmla="*/ 104 h 270"/>
                <a:gd name="T10" fmla="*/ 0 w 459"/>
                <a:gd name="T11" fmla="*/ 132 h 270"/>
                <a:gd name="T12" fmla="*/ 0 w 459"/>
                <a:gd name="T13" fmla="*/ 270 h 270"/>
                <a:gd name="T14" fmla="*/ 48 w 459"/>
                <a:gd name="T15" fmla="*/ 270 h 270"/>
                <a:gd name="T16" fmla="*/ 459 w 459"/>
                <a:gd name="T17" fmla="*/ 270 h 270"/>
                <a:gd name="T18" fmla="*/ 459 w 459"/>
                <a:gd name="T19" fmla="*/ 0 h 270"/>
                <a:gd name="T20" fmla="*/ 48 w 459"/>
                <a:gd name="T21" fmla="*/ 0 h 270"/>
                <a:gd name="T22" fmla="*/ 449 w 459"/>
                <a:gd name="T23" fmla="*/ 261 h 270"/>
                <a:gd name="T24" fmla="*/ 48 w 459"/>
                <a:gd name="T25" fmla="*/ 261 h 270"/>
                <a:gd name="T26" fmla="*/ 9 w 459"/>
                <a:gd name="T27" fmla="*/ 261 h 270"/>
                <a:gd name="T28" fmla="*/ 9 w 459"/>
                <a:gd name="T29" fmla="*/ 132 h 270"/>
                <a:gd name="T30" fmla="*/ 9 w 459"/>
                <a:gd name="T31" fmla="*/ 104 h 270"/>
                <a:gd name="T32" fmla="*/ 9 w 459"/>
                <a:gd name="T33" fmla="*/ 38 h 270"/>
                <a:gd name="T34" fmla="*/ 9 w 459"/>
                <a:gd name="T35" fmla="*/ 10 h 270"/>
                <a:gd name="T36" fmla="*/ 22 w 459"/>
                <a:gd name="T37" fmla="*/ 10 h 270"/>
                <a:gd name="T38" fmla="*/ 48 w 459"/>
                <a:gd name="T39" fmla="*/ 10 h 270"/>
                <a:gd name="T40" fmla="*/ 449 w 459"/>
                <a:gd name="T41" fmla="*/ 10 h 270"/>
                <a:gd name="T42" fmla="*/ 449 w 459"/>
                <a:gd name="T43" fmla="*/ 261 h 2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59" h="270">
                  <a:moveTo>
                    <a:pt x="48" y="0"/>
                  </a:moveTo>
                  <a:lnTo>
                    <a:pt x="0" y="0"/>
                  </a:lnTo>
                  <a:lnTo>
                    <a:pt x="0" y="10"/>
                  </a:lnTo>
                  <a:lnTo>
                    <a:pt x="0" y="38"/>
                  </a:lnTo>
                  <a:lnTo>
                    <a:pt x="0" y="104"/>
                  </a:lnTo>
                  <a:lnTo>
                    <a:pt x="0" y="132"/>
                  </a:lnTo>
                  <a:lnTo>
                    <a:pt x="0" y="270"/>
                  </a:lnTo>
                  <a:lnTo>
                    <a:pt x="48" y="270"/>
                  </a:lnTo>
                  <a:lnTo>
                    <a:pt x="459" y="270"/>
                  </a:lnTo>
                  <a:lnTo>
                    <a:pt x="459" y="0"/>
                  </a:lnTo>
                  <a:lnTo>
                    <a:pt x="48" y="0"/>
                  </a:lnTo>
                  <a:close/>
                  <a:moveTo>
                    <a:pt x="449" y="261"/>
                  </a:moveTo>
                  <a:lnTo>
                    <a:pt x="48" y="261"/>
                  </a:lnTo>
                  <a:lnTo>
                    <a:pt x="9" y="261"/>
                  </a:lnTo>
                  <a:lnTo>
                    <a:pt x="9" y="132"/>
                  </a:lnTo>
                  <a:lnTo>
                    <a:pt x="9" y="104"/>
                  </a:lnTo>
                  <a:lnTo>
                    <a:pt x="9" y="38"/>
                  </a:lnTo>
                  <a:lnTo>
                    <a:pt x="9" y="10"/>
                  </a:lnTo>
                  <a:lnTo>
                    <a:pt x="22" y="10"/>
                  </a:lnTo>
                  <a:lnTo>
                    <a:pt x="48" y="10"/>
                  </a:lnTo>
                  <a:lnTo>
                    <a:pt x="449" y="10"/>
                  </a:lnTo>
                  <a:lnTo>
                    <a:pt x="449" y="261"/>
                  </a:lnTo>
                  <a:close/>
                </a:path>
              </a:pathLst>
            </a:custGeom>
            <a:solidFill>
              <a:srgbClr val="828282"/>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kern="0">
                <a:solidFill>
                  <a:sysClr val="windowText" lastClr="000000"/>
                </a:solidFill>
              </a:endParaRPr>
            </a:p>
          </p:txBody>
        </p:sp>
        <p:sp>
          <p:nvSpPr>
            <p:cNvPr id="76" name="Freeform 75"/>
            <p:cNvSpPr>
              <a:spLocks/>
            </p:cNvSpPr>
            <p:nvPr/>
          </p:nvSpPr>
          <p:spPr bwMode="auto">
            <a:xfrm>
              <a:off x="1838" y="1111"/>
              <a:ext cx="16" cy="17"/>
            </a:xfrm>
            <a:custGeom>
              <a:avLst/>
              <a:gdLst>
                <a:gd name="T0" fmla="*/ 16 w 33"/>
                <a:gd name="T1" fmla="*/ 0 h 33"/>
                <a:gd name="T2" fmla="*/ 16 w 33"/>
                <a:gd name="T3" fmla="*/ 0 h 33"/>
                <a:gd name="T4" fmla="*/ 9 w 33"/>
                <a:gd name="T5" fmla="*/ 2 h 33"/>
                <a:gd name="T6" fmla="*/ 4 w 33"/>
                <a:gd name="T7" fmla="*/ 4 h 33"/>
                <a:gd name="T8" fmla="*/ 1 w 33"/>
                <a:gd name="T9" fmla="*/ 10 h 33"/>
                <a:gd name="T10" fmla="*/ 0 w 33"/>
                <a:gd name="T11" fmla="*/ 17 h 33"/>
                <a:gd name="T12" fmla="*/ 0 w 33"/>
                <a:gd name="T13" fmla="*/ 17 h 33"/>
                <a:gd name="T14" fmla="*/ 0 w 33"/>
                <a:gd name="T15" fmla="*/ 21 h 33"/>
                <a:gd name="T16" fmla="*/ 1 w 33"/>
                <a:gd name="T17" fmla="*/ 24 h 33"/>
                <a:gd name="T18" fmla="*/ 5 w 33"/>
                <a:gd name="T19" fmla="*/ 29 h 33"/>
                <a:gd name="T20" fmla="*/ 5 w 33"/>
                <a:gd name="T21" fmla="*/ 29 h 33"/>
                <a:gd name="T22" fmla="*/ 11 w 33"/>
                <a:gd name="T23" fmla="*/ 32 h 33"/>
                <a:gd name="T24" fmla="*/ 16 w 33"/>
                <a:gd name="T25" fmla="*/ 33 h 33"/>
                <a:gd name="T26" fmla="*/ 16 w 33"/>
                <a:gd name="T27" fmla="*/ 33 h 33"/>
                <a:gd name="T28" fmla="*/ 22 w 33"/>
                <a:gd name="T29" fmla="*/ 32 h 33"/>
                <a:gd name="T30" fmla="*/ 27 w 33"/>
                <a:gd name="T31" fmla="*/ 29 h 33"/>
                <a:gd name="T32" fmla="*/ 27 w 33"/>
                <a:gd name="T33" fmla="*/ 29 h 33"/>
                <a:gd name="T34" fmla="*/ 32 w 33"/>
                <a:gd name="T35" fmla="*/ 24 h 33"/>
                <a:gd name="T36" fmla="*/ 33 w 33"/>
                <a:gd name="T37" fmla="*/ 21 h 33"/>
                <a:gd name="T38" fmla="*/ 33 w 33"/>
                <a:gd name="T39" fmla="*/ 17 h 33"/>
                <a:gd name="T40" fmla="*/ 33 w 33"/>
                <a:gd name="T41" fmla="*/ 17 h 33"/>
                <a:gd name="T42" fmla="*/ 32 w 33"/>
                <a:gd name="T43" fmla="*/ 10 h 33"/>
                <a:gd name="T44" fmla="*/ 29 w 33"/>
                <a:gd name="T45" fmla="*/ 4 h 33"/>
                <a:gd name="T46" fmla="*/ 23 w 33"/>
                <a:gd name="T47" fmla="*/ 2 h 33"/>
                <a:gd name="T48" fmla="*/ 16 w 33"/>
                <a:gd name="T49" fmla="*/ 0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3" h="33">
                  <a:moveTo>
                    <a:pt x="16" y="0"/>
                  </a:moveTo>
                  <a:lnTo>
                    <a:pt x="16" y="0"/>
                  </a:lnTo>
                  <a:lnTo>
                    <a:pt x="9" y="2"/>
                  </a:lnTo>
                  <a:lnTo>
                    <a:pt x="4" y="4"/>
                  </a:lnTo>
                  <a:lnTo>
                    <a:pt x="1" y="10"/>
                  </a:lnTo>
                  <a:lnTo>
                    <a:pt x="0" y="17"/>
                  </a:lnTo>
                  <a:lnTo>
                    <a:pt x="0" y="17"/>
                  </a:lnTo>
                  <a:lnTo>
                    <a:pt x="0" y="21"/>
                  </a:lnTo>
                  <a:lnTo>
                    <a:pt x="1" y="24"/>
                  </a:lnTo>
                  <a:lnTo>
                    <a:pt x="5" y="29"/>
                  </a:lnTo>
                  <a:lnTo>
                    <a:pt x="5" y="29"/>
                  </a:lnTo>
                  <a:lnTo>
                    <a:pt x="11" y="32"/>
                  </a:lnTo>
                  <a:lnTo>
                    <a:pt x="16" y="33"/>
                  </a:lnTo>
                  <a:lnTo>
                    <a:pt x="16" y="33"/>
                  </a:lnTo>
                  <a:lnTo>
                    <a:pt x="22" y="32"/>
                  </a:lnTo>
                  <a:lnTo>
                    <a:pt x="27" y="29"/>
                  </a:lnTo>
                  <a:lnTo>
                    <a:pt x="27" y="29"/>
                  </a:lnTo>
                  <a:lnTo>
                    <a:pt x="32" y="24"/>
                  </a:lnTo>
                  <a:lnTo>
                    <a:pt x="33" y="21"/>
                  </a:lnTo>
                  <a:lnTo>
                    <a:pt x="33" y="17"/>
                  </a:lnTo>
                  <a:lnTo>
                    <a:pt x="33" y="17"/>
                  </a:lnTo>
                  <a:lnTo>
                    <a:pt x="32" y="10"/>
                  </a:lnTo>
                  <a:lnTo>
                    <a:pt x="29" y="4"/>
                  </a:lnTo>
                  <a:lnTo>
                    <a:pt x="23" y="2"/>
                  </a:lnTo>
                  <a:lnTo>
                    <a:pt x="16" y="0"/>
                  </a:lnTo>
                  <a:close/>
                </a:path>
              </a:pathLst>
            </a:custGeom>
            <a:solidFill>
              <a:srgbClr val="828282"/>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kern="0">
                <a:solidFill>
                  <a:sysClr val="windowText" lastClr="000000"/>
                </a:solidFill>
              </a:endParaRPr>
            </a:p>
          </p:txBody>
        </p:sp>
        <p:sp>
          <p:nvSpPr>
            <p:cNvPr id="77" name="Freeform 76"/>
            <p:cNvSpPr>
              <a:spLocks/>
            </p:cNvSpPr>
            <p:nvPr/>
          </p:nvSpPr>
          <p:spPr bwMode="auto">
            <a:xfrm>
              <a:off x="1838" y="1111"/>
              <a:ext cx="16" cy="17"/>
            </a:xfrm>
            <a:custGeom>
              <a:avLst/>
              <a:gdLst>
                <a:gd name="T0" fmla="*/ 16 w 33"/>
                <a:gd name="T1" fmla="*/ 0 h 33"/>
                <a:gd name="T2" fmla="*/ 16 w 33"/>
                <a:gd name="T3" fmla="*/ 0 h 33"/>
                <a:gd name="T4" fmla="*/ 9 w 33"/>
                <a:gd name="T5" fmla="*/ 2 h 33"/>
                <a:gd name="T6" fmla="*/ 4 w 33"/>
                <a:gd name="T7" fmla="*/ 4 h 33"/>
                <a:gd name="T8" fmla="*/ 1 w 33"/>
                <a:gd name="T9" fmla="*/ 10 h 33"/>
                <a:gd name="T10" fmla="*/ 0 w 33"/>
                <a:gd name="T11" fmla="*/ 17 h 33"/>
                <a:gd name="T12" fmla="*/ 0 w 33"/>
                <a:gd name="T13" fmla="*/ 17 h 33"/>
                <a:gd name="T14" fmla="*/ 0 w 33"/>
                <a:gd name="T15" fmla="*/ 21 h 33"/>
                <a:gd name="T16" fmla="*/ 1 w 33"/>
                <a:gd name="T17" fmla="*/ 24 h 33"/>
                <a:gd name="T18" fmla="*/ 5 w 33"/>
                <a:gd name="T19" fmla="*/ 29 h 33"/>
                <a:gd name="T20" fmla="*/ 5 w 33"/>
                <a:gd name="T21" fmla="*/ 29 h 33"/>
                <a:gd name="T22" fmla="*/ 11 w 33"/>
                <a:gd name="T23" fmla="*/ 32 h 33"/>
                <a:gd name="T24" fmla="*/ 16 w 33"/>
                <a:gd name="T25" fmla="*/ 33 h 33"/>
                <a:gd name="T26" fmla="*/ 16 w 33"/>
                <a:gd name="T27" fmla="*/ 33 h 33"/>
                <a:gd name="T28" fmla="*/ 22 w 33"/>
                <a:gd name="T29" fmla="*/ 32 h 33"/>
                <a:gd name="T30" fmla="*/ 27 w 33"/>
                <a:gd name="T31" fmla="*/ 29 h 33"/>
                <a:gd name="T32" fmla="*/ 27 w 33"/>
                <a:gd name="T33" fmla="*/ 29 h 33"/>
                <a:gd name="T34" fmla="*/ 32 w 33"/>
                <a:gd name="T35" fmla="*/ 24 h 33"/>
                <a:gd name="T36" fmla="*/ 33 w 33"/>
                <a:gd name="T37" fmla="*/ 21 h 33"/>
                <a:gd name="T38" fmla="*/ 33 w 33"/>
                <a:gd name="T39" fmla="*/ 17 h 33"/>
                <a:gd name="T40" fmla="*/ 33 w 33"/>
                <a:gd name="T41" fmla="*/ 17 h 33"/>
                <a:gd name="T42" fmla="*/ 32 w 33"/>
                <a:gd name="T43" fmla="*/ 10 h 33"/>
                <a:gd name="T44" fmla="*/ 29 w 33"/>
                <a:gd name="T45" fmla="*/ 4 h 33"/>
                <a:gd name="T46" fmla="*/ 23 w 33"/>
                <a:gd name="T47" fmla="*/ 2 h 33"/>
                <a:gd name="T48" fmla="*/ 16 w 33"/>
                <a:gd name="T49" fmla="*/ 0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3" h="33">
                  <a:moveTo>
                    <a:pt x="16" y="0"/>
                  </a:moveTo>
                  <a:lnTo>
                    <a:pt x="16" y="0"/>
                  </a:lnTo>
                  <a:lnTo>
                    <a:pt x="9" y="2"/>
                  </a:lnTo>
                  <a:lnTo>
                    <a:pt x="4" y="4"/>
                  </a:lnTo>
                  <a:lnTo>
                    <a:pt x="1" y="10"/>
                  </a:lnTo>
                  <a:lnTo>
                    <a:pt x="0" y="17"/>
                  </a:lnTo>
                  <a:lnTo>
                    <a:pt x="0" y="17"/>
                  </a:lnTo>
                  <a:lnTo>
                    <a:pt x="0" y="21"/>
                  </a:lnTo>
                  <a:lnTo>
                    <a:pt x="1" y="24"/>
                  </a:lnTo>
                  <a:lnTo>
                    <a:pt x="5" y="29"/>
                  </a:lnTo>
                  <a:lnTo>
                    <a:pt x="5" y="29"/>
                  </a:lnTo>
                  <a:lnTo>
                    <a:pt x="11" y="32"/>
                  </a:lnTo>
                  <a:lnTo>
                    <a:pt x="16" y="33"/>
                  </a:lnTo>
                  <a:lnTo>
                    <a:pt x="16" y="33"/>
                  </a:lnTo>
                  <a:lnTo>
                    <a:pt x="22" y="32"/>
                  </a:lnTo>
                  <a:lnTo>
                    <a:pt x="27" y="29"/>
                  </a:lnTo>
                  <a:lnTo>
                    <a:pt x="27" y="29"/>
                  </a:lnTo>
                  <a:lnTo>
                    <a:pt x="32" y="24"/>
                  </a:lnTo>
                  <a:lnTo>
                    <a:pt x="33" y="21"/>
                  </a:lnTo>
                  <a:lnTo>
                    <a:pt x="33" y="17"/>
                  </a:lnTo>
                  <a:lnTo>
                    <a:pt x="33" y="17"/>
                  </a:lnTo>
                  <a:lnTo>
                    <a:pt x="32" y="10"/>
                  </a:lnTo>
                  <a:lnTo>
                    <a:pt x="29" y="4"/>
                  </a:lnTo>
                  <a:lnTo>
                    <a:pt x="23" y="2"/>
                  </a:lnTo>
                  <a:lnTo>
                    <a:pt x="16"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kern="0">
                <a:solidFill>
                  <a:sysClr val="windowText" lastClr="000000"/>
                </a:solidFill>
              </a:endParaRPr>
            </a:p>
          </p:txBody>
        </p:sp>
      </p:grpSp>
      <p:grpSp>
        <p:nvGrpSpPr>
          <p:cNvPr id="78" name="Group 203"/>
          <p:cNvGrpSpPr>
            <a:grpSpLocks noChangeAspect="1"/>
          </p:cNvGrpSpPr>
          <p:nvPr/>
        </p:nvGrpSpPr>
        <p:grpSpPr bwMode="auto">
          <a:xfrm>
            <a:off x="2599088" y="2353300"/>
            <a:ext cx="512629" cy="503237"/>
            <a:chOff x="3122" y="1667"/>
            <a:chExt cx="323" cy="317"/>
          </a:xfrm>
        </p:grpSpPr>
        <p:sp>
          <p:nvSpPr>
            <p:cNvPr id="79" name="AutoShape 202"/>
            <p:cNvSpPr>
              <a:spLocks noChangeAspect="1" noChangeArrowheads="1" noTextEdit="1"/>
            </p:cNvSpPr>
            <p:nvPr/>
          </p:nvSpPr>
          <p:spPr bwMode="auto">
            <a:xfrm>
              <a:off x="3122" y="1667"/>
              <a:ext cx="323" cy="31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kern="0">
                <a:solidFill>
                  <a:sysClr val="windowText" lastClr="000000"/>
                </a:solidFill>
              </a:endParaRPr>
            </a:p>
          </p:txBody>
        </p:sp>
        <p:sp>
          <p:nvSpPr>
            <p:cNvPr id="80" name="Freeform 204"/>
            <p:cNvSpPr>
              <a:spLocks/>
            </p:cNvSpPr>
            <p:nvPr/>
          </p:nvSpPr>
          <p:spPr bwMode="auto">
            <a:xfrm>
              <a:off x="3122" y="1667"/>
              <a:ext cx="323" cy="317"/>
            </a:xfrm>
            <a:custGeom>
              <a:avLst/>
              <a:gdLst>
                <a:gd name="T0" fmla="*/ 161 w 323"/>
                <a:gd name="T1" fmla="*/ 317 h 317"/>
                <a:gd name="T2" fmla="*/ 95 w 323"/>
                <a:gd name="T3" fmla="*/ 313 h 317"/>
                <a:gd name="T4" fmla="*/ 44 w 323"/>
                <a:gd name="T5" fmla="*/ 299 h 317"/>
                <a:gd name="T6" fmla="*/ 25 w 323"/>
                <a:gd name="T7" fmla="*/ 292 h 317"/>
                <a:gd name="T8" fmla="*/ 11 w 323"/>
                <a:gd name="T9" fmla="*/ 283 h 317"/>
                <a:gd name="T10" fmla="*/ 2 w 323"/>
                <a:gd name="T11" fmla="*/ 273 h 317"/>
                <a:gd name="T12" fmla="*/ 0 w 323"/>
                <a:gd name="T13" fmla="*/ 263 h 317"/>
                <a:gd name="T14" fmla="*/ 0 w 323"/>
                <a:gd name="T15" fmla="*/ 221 h 317"/>
                <a:gd name="T16" fmla="*/ 1 w 323"/>
                <a:gd name="T17" fmla="*/ 212 h 317"/>
                <a:gd name="T18" fmla="*/ 8 w 323"/>
                <a:gd name="T19" fmla="*/ 203 h 317"/>
                <a:gd name="T20" fmla="*/ 8 w 323"/>
                <a:gd name="T21" fmla="*/ 197 h 317"/>
                <a:gd name="T22" fmla="*/ 4 w 323"/>
                <a:gd name="T23" fmla="*/ 192 h 317"/>
                <a:gd name="T24" fmla="*/ 0 w 323"/>
                <a:gd name="T25" fmla="*/ 184 h 317"/>
                <a:gd name="T26" fmla="*/ 0 w 323"/>
                <a:gd name="T27" fmla="*/ 138 h 317"/>
                <a:gd name="T28" fmla="*/ 0 w 323"/>
                <a:gd name="T29" fmla="*/ 134 h 317"/>
                <a:gd name="T30" fmla="*/ 4 w 323"/>
                <a:gd name="T31" fmla="*/ 125 h 317"/>
                <a:gd name="T32" fmla="*/ 12 w 323"/>
                <a:gd name="T33" fmla="*/ 117 h 317"/>
                <a:gd name="T34" fmla="*/ 9 w 323"/>
                <a:gd name="T35" fmla="*/ 114 h 317"/>
                <a:gd name="T36" fmla="*/ 2 w 323"/>
                <a:gd name="T37" fmla="*/ 106 h 317"/>
                <a:gd name="T38" fmla="*/ 0 w 323"/>
                <a:gd name="T39" fmla="*/ 97 h 317"/>
                <a:gd name="T40" fmla="*/ 0 w 323"/>
                <a:gd name="T41" fmla="*/ 55 h 317"/>
                <a:gd name="T42" fmla="*/ 2 w 323"/>
                <a:gd name="T43" fmla="*/ 45 h 317"/>
                <a:gd name="T44" fmla="*/ 11 w 323"/>
                <a:gd name="T45" fmla="*/ 35 h 317"/>
                <a:gd name="T46" fmla="*/ 25 w 323"/>
                <a:gd name="T47" fmla="*/ 27 h 317"/>
                <a:gd name="T48" fmla="*/ 44 w 323"/>
                <a:gd name="T49" fmla="*/ 18 h 317"/>
                <a:gd name="T50" fmla="*/ 95 w 323"/>
                <a:gd name="T51" fmla="*/ 6 h 317"/>
                <a:gd name="T52" fmla="*/ 161 w 323"/>
                <a:gd name="T53" fmla="*/ 0 h 317"/>
                <a:gd name="T54" fmla="*/ 195 w 323"/>
                <a:gd name="T55" fmla="*/ 1 h 317"/>
                <a:gd name="T56" fmla="*/ 254 w 323"/>
                <a:gd name="T57" fmla="*/ 10 h 317"/>
                <a:gd name="T58" fmla="*/ 287 w 323"/>
                <a:gd name="T59" fmla="*/ 21 h 317"/>
                <a:gd name="T60" fmla="*/ 303 w 323"/>
                <a:gd name="T61" fmla="*/ 30 h 317"/>
                <a:gd name="T62" fmla="*/ 315 w 323"/>
                <a:gd name="T63" fmla="*/ 39 h 317"/>
                <a:gd name="T64" fmla="*/ 322 w 323"/>
                <a:gd name="T65" fmla="*/ 49 h 317"/>
                <a:gd name="T66" fmla="*/ 323 w 323"/>
                <a:gd name="T67" fmla="*/ 97 h 317"/>
                <a:gd name="T68" fmla="*/ 322 w 323"/>
                <a:gd name="T69" fmla="*/ 102 h 317"/>
                <a:gd name="T70" fmla="*/ 317 w 323"/>
                <a:gd name="T71" fmla="*/ 110 h 317"/>
                <a:gd name="T72" fmla="*/ 311 w 323"/>
                <a:gd name="T73" fmla="*/ 117 h 317"/>
                <a:gd name="T74" fmla="*/ 314 w 323"/>
                <a:gd name="T75" fmla="*/ 120 h 317"/>
                <a:gd name="T76" fmla="*/ 321 w 323"/>
                <a:gd name="T77" fmla="*/ 128 h 317"/>
                <a:gd name="T78" fmla="*/ 323 w 323"/>
                <a:gd name="T79" fmla="*/ 136 h 317"/>
                <a:gd name="T80" fmla="*/ 323 w 323"/>
                <a:gd name="T81" fmla="*/ 180 h 317"/>
                <a:gd name="T82" fmla="*/ 321 w 323"/>
                <a:gd name="T83" fmla="*/ 189 h 317"/>
                <a:gd name="T84" fmla="*/ 314 w 323"/>
                <a:gd name="T85" fmla="*/ 197 h 317"/>
                <a:gd name="T86" fmla="*/ 314 w 323"/>
                <a:gd name="T87" fmla="*/ 203 h 317"/>
                <a:gd name="T88" fmla="*/ 317 w 323"/>
                <a:gd name="T89" fmla="*/ 207 h 317"/>
                <a:gd name="T90" fmla="*/ 322 w 323"/>
                <a:gd name="T91" fmla="*/ 214 h 317"/>
                <a:gd name="T92" fmla="*/ 323 w 323"/>
                <a:gd name="T93" fmla="*/ 263 h 317"/>
                <a:gd name="T94" fmla="*/ 322 w 323"/>
                <a:gd name="T95" fmla="*/ 267 h 317"/>
                <a:gd name="T96" fmla="*/ 316 w 323"/>
                <a:gd name="T97" fmla="*/ 277 h 317"/>
                <a:gd name="T98" fmla="*/ 304 w 323"/>
                <a:gd name="T99" fmla="*/ 287 h 317"/>
                <a:gd name="T100" fmla="*/ 288 w 323"/>
                <a:gd name="T101" fmla="*/ 296 h 317"/>
                <a:gd name="T102" fmla="*/ 255 w 323"/>
                <a:gd name="T103" fmla="*/ 307 h 317"/>
                <a:gd name="T104" fmla="*/ 196 w 323"/>
                <a:gd name="T105" fmla="*/ 316 h 3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323" h="317">
                  <a:moveTo>
                    <a:pt x="161" y="317"/>
                  </a:moveTo>
                  <a:lnTo>
                    <a:pt x="161" y="317"/>
                  </a:lnTo>
                  <a:lnTo>
                    <a:pt x="127" y="316"/>
                  </a:lnTo>
                  <a:lnTo>
                    <a:pt x="95" y="313"/>
                  </a:lnTo>
                  <a:lnTo>
                    <a:pt x="67" y="307"/>
                  </a:lnTo>
                  <a:lnTo>
                    <a:pt x="44" y="299"/>
                  </a:lnTo>
                  <a:lnTo>
                    <a:pt x="34" y="296"/>
                  </a:lnTo>
                  <a:lnTo>
                    <a:pt x="25" y="292"/>
                  </a:lnTo>
                  <a:lnTo>
                    <a:pt x="18" y="287"/>
                  </a:lnTo>
                  <a:lnTo>
                    <a:pt x="11" y="283"/>
                  </a:lnTo>
                  <a:lnTo>
                    <a:pt x="7" y="277"/>
                  </a:lnTo>
                  <a:lnTo>
                    <a:pt x="2" y="273"/>
                  </a:lnTo>
                  <a:lnTo>
                    <a:pt x="0" y="267"/>
                  </a:lnTo>
                  <a:lnTo>
                    <a:pt x="0" y="263"/>
                  </a:lnTo>
                  <a:lnTo>
                    <a:pt x="0" y="221"/>
                  </a:lnTo>
                  <a:lnTo>
                    <a:pt x="0" y="221"/>
                  </a:lnTo>
                  <a:lnTo>
                    <a:pt x="0" y="216"/>
                  </a:lnTo>
                  <a:lnTo>
                    <a:pt x="1" y="212"/>
                  </a:lnTo>
                  <a:lnTo>
                    <a:pt x="3" y="208"/>
                  </a:lnTo>
                  <a:lnTo>
                    <a:pt x="8" y="203"/>
                  </a:lnTo>
                  <a:lnTo>
                    <a:pt x="11" y="200"/>
                  </a:lnTo>
                  <a:lnTo>
                    <a:pt x="8" y="197"/>
                  </a:lnTo>
                  <a:lnTo>
                    <a:pt x="8" y="197"/>
                  </a:lnTo>
                  <a:lnTo>
                    <a:pt x="4" y="192"/>
                  </a:lnTo>
                  <a:lnTo>
                    <a:pt x="2" y="189"/>
                  </a:lnTo>
                  <a:lnTo>
                    <a:pt x="0" y="184"/>
                  </a:lnTo>
                  <a:lnTo>
                    <a:pt x="0" y="180"/>
                  </a:lnTo>
                  <a:lnTo>
                    <a:pt x="0" y="138"/>
                  </a:lnTo>
                  <a:lnTo>
                    <a:pt x="0" y="138"/>
                  </a:lnTo>
                  <a:lnTo>
                    <a:pt x="0" y="134"/>
                  </a:lnTo>
                  <a:lnTo>
                    <a:pt x="1" y="129"/>
                  </a:lnTo>
                  <a:lnTo>
                    <a:pt x="4" y="125"/>
                  </a:lnTo>
                  <a:lnTo>
                    <a:pt x="8" y="120"/>
                  </a:lnTo>
                  <a:lnTo>
                    <a:pt x="12" y="117"/>
                  </a:lnTo>
                  <a:lnTo>
                    <a:pt x="9" y="114"/>
                  </a:lnTo>
                  <a:lnTo>
                    <a:pt x="9" y="114"/>
                  </a:lnTo>
                  <a:lnTo>
                    <a:pt x="4" y="110"/>
                  </a:lnTo>
                  <a:lnTo>
                    <a:pt x="2" y="106"/>
                  </a:lnTo>
                  <a:lnTo>
                    <a:pt x="0" y="102"/>
                  </a:lnTo>
                  <a:lnTo>
                    <a:pt x="0" y="97"/>
                  </a:lnTo>
                  <a:lnTo>
                    <a:pt x="0" y="55"/>
                  </a:lnTo>
                  <a:lnTo>
                    <a:pt x="0" y="55"/>
                  </a:lnTo>
                  <a:lnTo>
                    <a:pt x="0" y="50"/>
                  </a:lnTo>
                  <a:lnTo>
                    <a:pt x="2" y="45"/>
                  </a:lnTo>
                  <a:lnTo>
                    <a:pt x="7" y="40"/>
                  </a:lnTo>
                  <a:lnTo>
                    <a:pt x="11" y="35"/>
                  </a:lnTo>
                  <a:lnTo>
                    <a:pt x="18" y="31"/>
                  </a:lnTo>
                  <a:lnTo>
                    <a:pt x="25" y="27"/>
                  </a:lnTo>
                  <a:lnTo>
                    <a:pt x="34" y="22"/>
                  </a:lnTo>
                  <a:lnTo>
                    <a:pt x="44" y="18"/>
                  </a:lnTo>
                  <a:lnTo>
                    <a:pt x="67" y="11"/>
                  </a:lnTo>
                  <a:lnTo>
                    <a:pt x="95" y="6"/>
                  </a:lnTo>
                  <a:lnTo>
                    <a:pt x="127" y="2"/>
                  </a:lnTo>
                  <a:lnTo>
                    <a:pt x="161" y="0"/>
                  </a:lnTo>
                  <a:lnTo>
                    <a:pt x="161" y="0"/>
                  </a:lnTo>
                  <a:lnTo>
                    <a:pt x="195" y="1"/>
                  </a:lnTo>
                  <a:lnTo>
                    <a:pt x="227" y="6"/>
                  </a:lnTo>
                  <a:lnTo>
                    <a:pt x="254" y="10"/>
                  </a:lnTo>
                  <a:lnTo>
                    <a:pt x="277" y="18"/>
                  </a:lnTo>
                  <a:lnTo>
                    <a:pt x="287" y="21"/>
                  </a:lnTo>
                  <a:lnTo>
                    <a:pt x="295" y="25"/>
                  </a:lnTo>
                  <a:lnTo>
                    <a:pt x="303" y="30"/>
                  </a:lnTo>
                  <a:lnTo>
                    <a:pt x="310" y="34"/>
                  </a:lnTo>
                  <a:lnTo>
                    <a:pt x="315" y="39"/>
                  </a:lnTo>
                  <a:lnTo>
                    <a:pt x="319" y="43"/>
                  </a:lnTo>
                  <a:lnTo>
                    <a:pt x="322" y="49"/>
                  </a:lnTo>
                  <a:lnTo>
                    <a:pt x="323" y="53"/>
                  </a:lnTo>
                  <a:lnTo>
                    <a:pt x="323" y="97"/>
                  </a:lnTo>
                  <a:lnTo>
                    <a:pt x="323" y="97"/>
                  </a:lnTo>
                  <a:lnTo>
                    <a:pt x="322" y="102"/>
                  </a:lnTo>
                  <a:lnTo>
                    <a:pt x="321" y="106"/>
                  </a:lnTo>
                  <a:lnTo>
                    <a:pt x="317" y="110"/>
                  </a:lnTo>
                  <a:lnTo>
                    <a:pt x="314" y="114"/>
                  </a:lnTo>
                  <a:lnTo>
                    <a:pt x="311" y="117"/>
                  </a:lnTo>
                  <a:lnTo>
                    <a:pt x="314" y="120"/>
                  </a:lnTo>
                  <a:lnTo>
                    <a:pt x="314" y="120"/>
                  </a:lnTo>
                  <a:lnTo>
                    <a:pt x="317" y="125"/>
                  </a:lnTo>
                  <a:lnTo>
                    <a:pt x="321" y="128"/>
                  </a:lnTo>
                  <a:lnTo>
                    <a:pt x="322" y="133"/>
                  </a:lnTo>
                  <a:lnTo>
                    <a:pt x="323" y="136"/>
                  </a:lnTo>
                  <a:lnTo>
                    <a:pt x="323" y="180"/>
                  </a:lnTo>
                  <a:lnTo>
                    <a:pt x="323" y="180"/>
                  </a:lnTo>
                  <a:lnTo>
                    <a:pt x="322" y="184"/>
                  </a:lnTo>
                  <a:lnTo>
                    <a:pt x="321" y="189"/>
                  </a:lnTo>
                  <a:lnTo>
                    <a:pt x="317" y="192"/>
                  </a:lnTo>
                  <a:lnTo>
                    <a:pt x="314" y="197"/>
                  </a:lnTo>
                  <a:lnTo>
                    <a:pt x="311" y="200"/>
                  </a:lnTo>
                  <a:lnTo>
                    <a:pt x="314" y="203"/>
                  </a:lnTo>
                  <a:lnTo>
                    <a:pt x="314" y="203"/>
                  </a:lnTo>
                  <a:lnTo>
                    <a:pt x="317" y="207"/>
                  </a:lnTo>
                  <a:lnTo>
                    <a:pt x="321" y="210"/>
                  </a:lnTo>
                  <a:lnTo>
                    <a:pt x="322" y="214"/>
                  </a:lnTo>
                  <a:lnTo>
                    <a:pt x="323" y="219"/>
                  </a:lnTo>
                  <a:lnTo>
                    <a:pt x="323" y="263"/>
                  </a:lnTo>
                  <a:lnTo>
                    <a:pt x="323" y="263"/>
                  </a:lnTo>
                  <a:lnTo>
                    <a:pt x="322" y="267"/>
                  </a:lnTo>
                  <a:lnTo>
                    <a:pt x="320" y="273"/>
                  </a:lnTo>
                  <a:lnTo>
                    <a:pt x="316" y="277"/>
                  </a:lnTo>
                  <a:lnTo>
                    <a:pt x="311" y="283"/>
                  </a:lnTo>
                  <a:lnTo>
                    <a:pt x="304" y="287"/>
                  </a:lnTo>
                  <a:lnTo>
                    <a:pt x="297" y="292"/>
                  </a:lnTo>
                  <a:lnTo>
                    <a:pt x="288" y="296"/>
                  </a:lnTo>
                  <a:lnTo>
                    <a:pt x="278" y="299"/>
                  </a:lnTo>
                  <a:lnTo>
                    <a:pt x="255" y="307"/>
                  </a:lnTo>
                  <a:lnTo>
                    <a:pt x="227" y="313"/>
                  </a:lnTo>
                  <a:lnTo>
                    <a:pt x="196" y="316"/>
                  </a:lnTo>
                  <a:lnTo>
                    <a:pt x="161" y="317"/>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kern="0">
                <a:solidFill>
                  <a:sysClr val="windowText" lastClr="000000"/>
                </a:solidFill>
              </a:endParaRPr>
            </a:p>
          </p:txBody>
        </p:sp>
        <p:sp>
          <p:nvSpPr>
            <p:cNvPr id="81" name="Freeform 205"/>
            <p:cNvSpPr>
              <a:spLocks/>
            </p:cNvSpPr>
            <p:nvPr/>
          </p:nvSpPr>
          <p:spPr bwMode="auto">
            <a:xfrm>
              <a:off x="3122" y="1667"/>
              <a:ext cx="323" cy="317"/>
            </a:xfrm>
            <a:custGeom>
              <a:avLst/>
              <a:gdLst>
                <a:gd name="T0" fmla="*/ 161 w 323"/>
                <a:gd name="T1" fmla="*/ 317 h 317"/>
                <a:gd name="T2" fmla="*/ 95 w 323"/>
                <a:gd name="T3" fmla="*/ 313 h 317"/>
                <a:gd name="T4" fmla="*/ 44 w 323"/>
                <a:gd name="T5" fmla="*/ 299 h 317"/>
                <a:gd name="T6" fmla="*/ 25 w 323"/>
                <a:gd name="T7" fmla="*/ 292 h 317"/>
                <a:gd name="T8" fmla="*/ 11 w 323"/>
                <a:gd name="T9" fmla="*/ 283 h 317"/>
                <a:gd name="T10" fmla="*/ 2 w 323"/>
                <a:gd name="T11" fmla="*/ 273 h 317"/>
                <a:gd name="T12" fmla="*/ 0 w 323"/>
                <a:gd name="T13" fmla="*/ 263 h 317"/>
                <a:gd name="T14" fmla="*/ 0 w 323"/>
                <a:gd name="T15" fmla="*/ 221 h 317"/>
                <a:gd name="T16" fmla="*/ 1 w 323"/>
                <a:gd name="T17" fmla="*/ 212 h 317"/>
                <a:gd name="T18" fmla="*/ 8 w 323"/>
                <a:gd name="T19" fmla="*/ 203 h 317"/>
                <a:gd name="T20" fmla="*/ 8 w 323"/>
                <a:gd name="T21" fmla="*/ 197 h 317"/>
                <a:gd name="T22" fmla="*/ 4 w 323"/>
                <a:gd name="T23" fmla="*/ 192 h 317"/>
                <a:gd name="T24" fmla="*/ 0 w 323"/>
                <a:gd name="T25" fmla="*/ 184 h 317"/>
                <a:gd name="T26" fmla="*/ 0 w 323"/>
                <a:gd name="T27" fmla="*/ 138 h 317"/>
                <a:gd name="T28" fmla="*/ 0 w 323"/>
                <a:gd name="T29" fmla="*/ 134 h 317"/>
                <a:gd name="T30" fmla="*/ 4 w 323"/>
                <a:gd name="T31" fmla="*/ 125 h 317"/>
                <a:gd name="T32" fmla="*/ 12 w 323"/>
                <a:gd name="T33" fmla="*/ 117 h 317"/>
                <a:gd name="T34" fmla="*/ 9 w 323"/>
                <a:gd name="T35" fmla="*/ 114 h 317"/>
                <a:gd name="T36" fmla="*/ 2 w 323"/>
                <a:gd name="T37" fmla="*/ 106 h 317"/>
                <a:gd name="T38" fmla="*/ 0 w 323"/>
                <a:gd name="T39" fmla="*/ 97 h 317"/>
                <a:gd name="T40" fmla="*/ 0 w 323"/>
                <a:gd name="T41" fmla="*/ 55 h 317"/>
                <a:gd name="T42" fmla="*/ 2 w 323"/>
                <a:gd name="T43" fmla="*/ 45 h 317"/>
                <a:gd name="T44" fmla="*/ 11 w 323"/>
                <a:gd name="T45" fmla="*/ 35 h 317"/>
                <a:gd name="T46" fmla="*/ 25 w 323"/>
                <a:gd name="T47" fmla="*/ 27 h 317"/>
                <a:gd name="T48" fmla="*/ 44 w 323"/>
                <a:gd name="T49" fmla="*/ 18 h 317"/>
                <a:gd name="T50" fmla="*/ 95 w 323"/>
                <a:gd name="T51" fmla="*/ 6 h 317"/>
                <a:gd name="T52" fmla="*/ 161 w 323"/>
                <a:gd name="T53" fmla="*/ 0 h 317"/>
                <a:gd name="T54" fmla="*/ 195 w 323"/>
                <a:gd name="T55" fmla="*/ 1 h 317"/>
                <a:gd name="T56" fmla="*/ 254 w 323"/>
                <a:gd name="T57" fmla="*/ 10 h 317"/>
                <a:gd name="T58" fmla="*/ 287 w 323"/>
                <a:gd name="T59" fmla="*/ 21 h 317"/>
                <a:gd name="T60" fmla="*/ 303 w 323"/>
                <a:gd name="T61" fmla="*/ 30 h 317"/>
                <a:gd name="T62" fmla="*/ 315 w 323"/>
                <a:gd name="T63" fmla="*/ 39 h 317"/>
                <a:gd name="T64" fmla="*/ 322 w 323"/>
                <a:gd name="T65" fmla="*/ 49 h 317"/>
                <a:gd name="T66" fmla="*/ 323 w 323"/>
                <a:gd name="T67" fmla="*/ 97 h 317"/>
                <a:gd name="T68" fmla="*/ 322 w 323"/>
                <a:gd name="T69" fmla="*/ 102 h 317"/>
                <a:gd name="T70" fmla="*/ 317 w 323"/>
                <a:gd name="T71" fmla="*/ 110 h 317"/>
                <a:gd name="T72" fmla="*/ 311 w 323"/>
                <a:gd name="T73" fmla="*/ 117 h 317"/>
                <a:gd name="T74" fmla="*/ 314 w 323"/>
                <a:gd name="T75" fmla="*/ 120 h 317"/>
                <a:gd name="T76" fmla="*/ 321 w 323"/>
                <a:gd name="T77" fmla="*/ 128 h 317"/>
                <a:gd name="T78" fmla="*/ 323 w 323"/>
                <a:gd name="T79" fmla="*/ 136 h 317"/>
                <a:gd name="T80" fmla="*/ 323 w 323"/>
                <a:gd name="T81" fmla="*/ 180 h 317"/>
                <a:gd name="T82" fmla="*/ 321 w 323"/>
                <a:gd name="T83" fmla="*/ 189 h 317"/>
                <a:gd name="T84" fmla="*/ 314 w 323"/>
                <a:gd name="T85" fmla="*/ 197 h 317"/>
                <a:gd name="T86" fmla="*/ 314 w 323"/>
                <a:gd name="T87" fmla="*/ 203 h 317"/>
                <a:gd name="T88" fmla="*/ 317 w 323"/>
                <a:gd name="T89" fmla="*/ 207 h 317"/>
                <a:gd name="T90" fmla="*/ 322 w 323"/>
                <a:gd name="T91" fmla="*/ 214 h 317"/>
                <a:gd name="T92" fmla="*/ 323 w 323"/>
                <a:gd name="T93" fmla="*/ 263 h 317"/>
                <a:gd name="T94" fmla="*/ 322 w 323"/>
                <a:gd name="T95" fmla="*/ 267 h 317"/>
                <a:gd name="T96" fmla="*/ 316 w 323"/>
                <a:gd name="T97" fmla="*/ 277 h 317"/>
                <a:gd name="T98" fmla="*/ 304 w 323"/>
                <a:gd name="T99" fmla="*/ 287 h 317"/>
                <a:gd name="T100" fmla="*/ 288 w 323"/>
                <a:gd name="T101" fmla="*/ 296 h 317"/>
                <a:gd name="T102" fmla="*/ 255 w 323"/>
                <a:gd name="T103" fmla="*/ 307 h 317"/>
                <a:gd name="T104" fmla="*/ 196 w 323"/>
                <a:gd name="T105" fmla="*/ 316 h 3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323" h="317">
                  <a:moveTo>
                    <a:pt x="161" y="317"/>
                  </a:moveTo>
                  <a:lnTo>
                    <a:pt x="161" y="317"/>
                  </a:lnTo>
                  <a:lnTo>
                    <a:pt x="127" y="316"/>
                  </a:lnTo>
                  <a:lnTo>
                    <a:pt x="95" y="313"/>
                  </a:lnTo>
                  <a:lnTo>
                    <a:pt x="67" y="307"/>
                  </a:lnTo>
                  <a:lnTo>
                    <a:pt x="44" y="299"/>
                  </a:lnTo>
                  <a:lnTo>
                    <a:pt x="34" y="296"/>
                  </a:lnTo>
                  <a:lnTo>
                    <a:pt x="25" y="292"/>
                  </a:lnTo>
                  <a:lnTo>
                    <a:pt x="18" y="287"/>
                  </a:lnTo>
                  <a:lnTo>
                    <a:pt x="11" y="283"/>
                  </a:lnTo>
                  <a:lnTo>
                    <a:pt x="7" y="277"/>
                  </a:lnTo>
                  <a:lnTo>
                    <a:pt x="2" y="273"/>
                  </a:lnTo>
                  <a:lnTo>
                    <a:pt x="0" y="267"/>
                  </a:lnTo>
                  <a:lnTo>
                    <a:pt x="0" y="263"/>
                  </a:lnTo>
                  <a:lnTo>
                    <a:pt x="0" y="221"/>
                  </a:lnTo>
                  <a:lnTo>
                    <a:pt x="0" y="221"/>
                  </a:lnTo>
                  <a:lnTo>
                    <a:pt x="0" y="216"/>
                  </a:lnTo>
                  <a:lnTo>
                    <a:pt x="1" y="212"/>
                  </a:lnTo>
                  <a:lnTo>
                    <a:pt x="3" y="208"/>
                  </a:lnTo>
                  <a:lnTo>
                    <a:pt x="8" y="203"/>
                  </a:lnTo>
                  <a:lnTo>
                    <a:pt x="11" y="200"/>
                  </a:lnTo>
                  <a:lnTo>
                    <a:pt x="8" y="197"/>
                  </a:lnTo>
                  <a:lnTo>
                    <a:pt x="8" y="197"/>
                  </a:lnTo>
                  <a:lnTo>
                    <a:pt x="4" y="192"/>
                  </a:lnTo>
                  <a:lnTo>
                    <a:pt x="2" y="189"/>
                  </a:lnTo>
                  <a:lnTo>
                    <a:pt x="0" y="184"/>
                  </a:lnTo>
                  <a:lnTo>
                    <a:pt x="0" y="180"/>
                  </a:lnTo>
                  <a:lnTo>
                    <a:pt x="0" y="138"/>
                  </a:lnTo>
                  <a:lnTo>
                    <a:pt x="0" y="138"/>
                  </a:lnTo>
                  <a:lnTo>
                    <a:pt x="0" y="134"/>
                  </a:lnTo>
                  <a:lnTo>
                    <a:pt x="1" y="129"/>
                  </a:lnTo>
                  <a:lnTo>
                    <a:pt x="4" y="125"/>
                  </a:lnTo>
                  <a:lnTo>
                    <a:pt x="8" y="120"/>
                  </a:lnTo>
                  <a:lnTo>
                    <a:pt x="12" y="117"/>
                  </a:lnTo>
                  <a:lnTo>
                    <a:pt x="9" y="114"/>
                  </a:lnTo>
                  <a:lnTo>
                    <a:pt x="9" y="114"/>
                  </a:lnTo>
                  <a:lnTo>
                    <a:pt x="4" y="110"/>
                  </a:lnTo>
                  <a:lnTo>
                    <a:pt x="2" y="106"/>
                  </a:lnTo>
                  <a:lnTo>
                    <a:pt x="0" y="102"/>
                  </a:lnTo>
                  <a:lnTo>
                    <a:pt x="0" y="97"/>
                  </a:lnTo>
                  <a:lnTo>
                    <a:pt x="0" y="55"/>
                  </a:lnTo>
                  <a:lnTo>
                    <a:pt x="0" y="55"/>
                  </a:lnTo>
                  <a:lnTo>
                    <a:pt x="0" y="50"/>
                  </a:lnTo>
                  <a:lnTo>
                    <a:pt x="2" y="45"/>
                  </a:lnTo>
                  <a:lnTo>
                    <a:pt x="7" y="40"/>
                  </a:lnTo>
                  <a:lnTo>
                    <a:pt x="11" y="35"/>
                  </a:lnTo>
                  <a:lnTo>
                    <a:pt x="18" y="31"/>
                  </a:lnTo>
                  <a:lnTo>
                    <a:pt x="25" y="27"/>
                  </a:lnTo>
                  <a:lnTo>
                    <a:pt x="34" y="22"/>
                  </a:lnTo>
                  <a:lnTo>
                    <a:pt x="44" y="18"/>
                  </a:lnTo>
                  <a:lnTo>
                    <a:pt x="67" y="11"/>
                  </a:lnTo>
                  <a:lnTo>
                    <a:pt x="95" y="6"/>
                  </a:lnTo>
                  <a:lnTo>
                    <a:pt x="127" y="2"/>
                  </a:lnTo>
                  <a:lnTo>
                    <a:pt x="161" y="0"/>
                  </a:lnTo>
                  <a:lnTo>
                    <a:pt x="161" y="0"/>
                  </a:lnTo>
                  <a:lnTo>
                    <a:pt x="195" y="1"/>
                  </a:lnTo>
                  <a:lnTo>
                    <a:pt x="227" y="6"/>
                  </a:lnTo>
                  <a:lnTo>
                    <a:pt x="254" y="10"/>
                  </a:lnTo>
                  <a:lnTo>
                    <a:pt x="277" y="18"/>
                  </a:lnTo>
                  <a:lnTo>
                    <a:pt x="287" y="21"/>
                  </a:lnTo>
                  <a:lnTo>
                    <a:pt x="295" y="25"/>
                  </a:lnTo>
                  <a:lnTo>
                    <a:pt x="303" y="30"/>
                  </a:lnTo>
                  <a:lnTo>
                    <a:pt x="310" y="34"/>
                  </a:lnTo>
                  <a:lnTo>
                    <a:pt x="315" y="39"/>
                  </a:lnTo>
                  <a:lnTo>
                    <a:pt x="319" y="43"/>
                  </a:lnTo>
                  <a:lnTo>
                    <a:pt x="322" y="49"/>
                  </a:lnTo>
                  <a:lnTo>
                    <a:pt x="323" y="53"/>
                  </a:lnTo>
                  <a:lnTo>
                    <a:pt x="323" y="97"/>
                  </a:lnTo>
                  <a:lnTo>
                    <a:pt x="323" y="97"/>
                  </a:lnTo>
                  <a:lnTo>
                    <a:pt x="322" y="102"/>
                  </a:lnTo>
                  <a:lnTo>
                    <a:pt x="321" y="106"/>
                  </a:lnTo>
                  <a:lnTo>
                    <a:pt x="317" y="110"/>
                  </a:lnTo>
                  <a:lnTo>
                    <a:pt x="314" y="114"/>
                  </a:lnTo>
                  <a:lnTo>
                    <a:pt x="311" y="117"/>
                  </a:lnTo>
                  <a:lnTo>
                    <a:pt x="314" y="120"/>
                  </a:lnTo>
                  <a:lnTo>
                    <a:pt x="314" y="120"/>
                  </a:lnTo>
                  <a:lnTo>
                    <a:pt x="317" y="125"/>
                  </a:lnTo>
                  <a:lnTo>
                    <a:pt x="321" y="128"/>
                  </a:lnTo>
                  <a:lnTo>
                    <a:pt x="322" y="133"/>
                  </a:lnTo>
                  <a:lnTo>
                    <a:pt x="323" y="136"/>
                  </a:lnTo>
                  <a:lnTo>
                    <a:pt x="323" y="180"/>
                  </a:lnTo>
                  <a:lnTo>
                    <a:pt x="323" y="180"/>
                  </a:lnTo>
                  <a:lnTo>
                    <a:pt x="322" y="184"/>
                  </a:lnTo>
                  <a:lnTo>
                    <a:pt x="321" y="189"/>
                  </a:lnTo>
                  <a:lnTo>
                    <a:pt x="317" y="192"/>
                  </a:lnTo>
                  <a:lnTo>
                    <a:pt x="314" y="197"/>
                  </a:lnTo>
                  <a:lnTo>
                    <a:pt x="311" y="200"/>
                  </a:lnTo>
                  <a:lnTo>
                    <a:pt x="314" y="203"/>
                  </a:lnTo>
                  <a:lnTo>
                    <a:pt x="314" y="203"/>
                  </a:lnTo>
                  <a:lnTo>
                    <a:pt x="317" y="207"/>
                  </a:lnTo>
                  <a:lnTo>
                    <a:pt x="321" y="210"/>
                  </a:lnTo>
                  <a:lnTo>
                    <a:pt x="322" y="214"/>
                  </a:lnTo>
                  <a:lnTo>
                    <a:pt x="323" y="219"/>
                  </a:lnTo>
                  <a:lnTo>
                    <a:pt x="323" y="263"/>
                  </a:lnTo>
                  <a:lnTo>
                    <a:pt x="323" y="263"/>
                  </a:lnTo>
                  <a:lnTo>
                    <a:pt x="322" y="267"/>
                  </a:lnTo>
                  <a:lnTo>
                    <a:pt x="320" y="273"/>
                  </a:lnTo>
                  <a:lnTo>
                    <a:pt x="316" y="277"/>
                  </a:lnTo>
                  <a:lnTo>
                    <a:pt x="311" y="283"/>
                  </a:lnTo>
                  <a:lnTo>
                    <a:pt x="304" y="287"/>
                  </a:lnTo>
                  <a:lnTo>
                    <a:pt x="297" y="292"/>
                  </a:lnTo>
                  <a:lnTo>
                    <a:pt x="288" y="296"/>
                  </a:lnTo>
                  <a:lnTo>
                    <a:pt x="278" y="299"/>
                  </a:lnTo>
                  <a:lnTo>
                    <a:pt x="255" y="307"/>
                  </a:lnTo>
                  <a:lnTo>
                    <a:pt x="227" y="313"/>
                  </a:lnTo>
                  <a:lnTo>
                    <a:pt x="196" y="316"/>
                  </a:lnTo>
                  <a:lnTo>
                    <a:pt x="161" y="317"/>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kern="0">
                <a:solidFill>
                  <a:sysClr val="windowText" lastClr="000000"/>
                </a:solidFill>
              </a:endParaRPr>
            </a:p>
          </p:txBody>
        </p:sp>
        <p:sp>
          <p:nvSpPr>
            <p:cNvPr id="82" name="Freeform 206"/>
            <p:cNvSpPr>
              <a:spLocks/>
            </p:cNvSpPr>
            <p:nvPr/>
          </p:nvSpPr>
          <p:spPr bwMode="auto">
            <a:xfrm>
              <a:off x="3133" y="1811"/>
              <a:ext cx="301" cy="79"/>
            </a:xfrm>
            <a:custGeom>
              <a:avLst/>
              <a:gdLst>
                <a:gd name="T0" fmla="*/ 0 w 301"/>
                <a:gd name="T1" fmla="*/ 4 h 79"/>
                <a:gd name="T2" fmla="*/ 0 w 301"/>
                <a:gd name="T3" fmla="*/ 36 h 79"/>
                <a:gd name="T4" fmla="*/ 0 w 301"/>
                <a:gd name="T5" fmla="*/ 36 h 79"/>
                <a:gd name="T6" fmla="*/ 0 w 301"/>
                <a:gd name="T7" fmla="*/ 39 h 79"/>
                <a:gd name="T8" fmla="*/ 2 w 301"/>
                <a:gd name="T9" fmla="*/ 42 h 79"/>
                <a:gd name="T10" fmla="*/ 6 w 301"/>
                <a:gd name="T11" fmla="*/ 45 h 79"/>
                <a:gd name="T12" fmla="*/ 10 w 301"/>
                <a:gd name="T13" fmla="*/ 49 h 79"/>
                <a:gd name="T14" fmla="*/ 22 w 301"/>
                <a:gd name="T15" fmla="*/ 56 h 79"/>
                <a:gd name="T16" fmla="*/ 39 w 301"/>
                <a:gd name="T17" fmla="*/ 64 h 79"/>
                <a:gd name="T18" fmla="*/ 60 w 301"/>
                <a:gd name="T19" fmla="*/ 69 h 79"/>
                <a:gd name="T20" fmla="*/ 86 w 301"/>
                <a:gd name="T21" fmla="*/ 75 h 79"/>
                <a:gd name="T22" fmla="*/ 116 w 301"/>
                <a:gd name="T23" fmla="*/ 78 h 79"/>
                <a:gd name="T24" fmla="*/ 132 w 301"/>
                <a:gd name="T25" fmla="*/ 79 h 79"/>
                <a:gd name="T26" fmla="*/ 150 w 301"/>
                <a:gd name="T27" fmla="*/ 79 h 79"/>
                <a:gd name="T28" fmla="*/ 150 w 301"/>
                <a:gd name="T29" fmla="*/ 79 h 79"/>
                <a:gd name="T30" fmla="*/ 168 w 301"/>
                <a:gd name="T31" fmla="*/ 79 h 79"/>
                <a:gd name="T32" fmla="*/ 184 w 301"/>
                <a:gd name="T33" fmla="*/ 78 h 79"/>
                <a:gd name="T34" fmla="*/ 215 w 301"/>
                <a:gd name="T35" fmla="*/ 75 h 79"/>
                <a:gd name="T36" fmla="*/ 240 w 301"/>
                <a:gd name="T37" fmla="*/ 69 h 79"/>
                <a:gd name="T38" fmla="*/ 262 w 301"/>
                <a:gd name="T39" fmla="*/ 64 h 79"/>
                <a:gd name="T40" fmla="*/ 279 w 301"/>
                <a:gd name="T41" fmla="*/ 56 h 79"/>
                <a:gd name="T42" fmla="*/ 291 w 301"/>
                <a:gd name="T43" fmla="*/ 49 h 79"/>
                <a:gd name="T44" fmla="*/ 295 w 301"/>
                <a:gd name="T45" fmla="*/ 45 h 79"/>
                <a:gd name="T46" fmla="*/ 298 w 301"/>
                <a:gd name="T47" fmla="*/ 42 h 79"/>
                <a:gd name="T48" fmla="*/ 300 w 301"/>
                <a:gd name="T49" fmla="*/ 39 h 79"/>
                <a:gd name="T50" fmla="*/ 301 w 301"/>
                <a:gd name="T51" fmla="*/ 36 h 79"/>
                <a:gd name="T52" fmla="*/ 301 w 301"/>
                <a:gd name="T53" fmla="*/ 3 h 79"/>
                <a:gd name="T54" fmla="*/ 301 w 301"/>
                <a:gd name="T55" fmla="*/ 3 h 79"/>
                <a:gd name="T56" fmla="*/ 300 w 301"/>
                <a:gd name="T57" fmla="*/ 1 h 79"/>
                <a:gd name="T58" fmla="*/ 300 w 301"/>
                <a:gd name="T59" fmla="*/ 0 h 79"/>
                <a:gd name="T60" fmla="*/ 297 w 301"/>
                <a:gd name="T61" fmla="*/ 1 h 79"/>
                <a:gd name="T62" fmla="*/ 297 w 301"/>
                <a:gd name="T63" fmla="*/ 1 h 79"/>
                <a:gd name="T64" fmla="*/ 282 w 301"/>
                <a:gd name="T65" fmla="*/ 6 h 79"/>
                <a:gd name="T66" fmla="*/ 267 w 301"/>
                <a:gd name="T67" fmla="*/ 12 h 79"/>
                <a:gd name="T68" fmla="*/ 250 w 301"/>
                <a:gd name="T69" fmla="*/ 16 h 79"/>
                <a:gd name="T70" fmla="*/ 233 w 301"/>
                <a:gd name="T71" fmla="*/ 21 h 79"/>
                <a:gd name="T72" fmla="*/ 213 w 301"/>
                <a:gd name="T73" fmla="*/ 23 h 79"/>
                <a:gd name="T74" fmla="*/ 193 w 301"/>
                <a:gd name="T75" fmla="*/ 25 h 79"/>
                <a:gd name="T76" fmla="*/ 172 w 301"/>
                <a:gd name="T77" fmla="*/ 27 h 79"/>
                <a:gd name="T78" fmla="*/ 150 w 301"/>
                <a:gd name="T79" fmla="*/ 27 h 79"/>
                <a:gd name="T80" fmla="*/ 150 w 301"/>
                <a:gd name="T81" fmla="*/ 27 h 79"/>
                <a:gd name="T82" fmla="*/ 129 w 301"/>
                <a:gd name="T83" fmla="*/ 27 h 79"/>
                <a:gd name="T84" fmla="*/ 108 w 301"/>
                <a:gd name="T85" fmla="*/ 25 h 79"/>
                <a:gd name="T86" fmla="*/ 87 w 301"/>
                <a:gd name="T87" fmla="*/ 23 h 79"/>
                <a:gd name="T88" fmla="*/ 68 w 301"/>
                <a:gd name="T89" fmla="*/ 21 h 79"/>
                <a:gd name="T90" fmla="*/ 51 w 301"/>
                <a:gd name="T91" fmla="*/ 16 h 79"/>
                <a:gd name="T92" fmla="*/ 34 w 301"/>
                <a:gd name="T93" fmla="*/ 12 h 79"/>
                <a:gd name="T94" fmla="*/ 19 w 301"/>
                <a:gd name="T95" fmla="*/ 6 h 79"/>
                <a:gd name="T96" fmla="*/ 4 w 301"/>
                <a:gd name="T97" fmla="*/ 1 h 79"/>
                <a:gd name="T98" fmla="*/ 4 w 301"/>
                <a:gd name="T99" fmla="*/ 1 h 79"/>
                <a:gd name="T100" fmla="*/ 2 w 301"/>
                <a:gd name="T101" fmla="*/ 0 h 79"/>
                <a:gd name="T102" fmla="*/ 1 w 301"/>
                <a:gd name="T103" fmla="*/ 1 h 79"/>
                <a:gd name="T104" fmla="*/ 0 w 301"/>
                <a:gd name="T105" fmla="*/ 2 h 79"/>
                <a:gd name="T106" fmla="*/ 0 w 301"/>
                <a:gd name="T107" fmla="*/ 4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01" h="79">
                  <a:moveTo>
                    <a:pt x="0" y="4"/>
                  </a:moveTo>
                  <a:lnTo>
                    <a:pt x="0" y="36"/>
                  </a:lnTo>
                  <a:lnTo>
                    <a:pt x="0" y="36"/>
                  </a:lnTo>
                  <a:lnTo>
                    <a:pt x="0" y="39"/>
                  </a:lnTo>
                  <a:lnTo>
                    <a:pt x="2" y="42"/>
                  </a:lnTo>
                  <a:lnTo>
                    <a:pt x="6" y="45"/>
                  </a:lnTo>
                  <a:lnTo>
                    <a:pt x="10" y="49"/>
                  </a:lnTo>
                  <a:lnTo>
                    <a:pt x="22" y="56"/>
                  </a:lnTo>
                  <a:lnTo>
                    <a:pt x="39" y="64"/>
                  </a:lnTo>
                  <a:lnTo>
                    <a:pt x="60" y="69"/>
                  </a:lnTo>
                  <a:lnTo>
                    <a:pt x="86" y="75"/>
                  </a:lnTo>
                  <a:lnTo>
                    <a:pt x="116" y="78"/>
                  </a:lnTo>
                  <a:lnTo>
                    <a:pt x="132" y="79"/>
                  </a:lnTo>
                  <a:lnTo>
                    <a:pt x="150" y="79"/>
                  </a:lnTo>
                  <a:lnTo>
                    <a:pt x="150" y="79"/>
                  </a:lnTo>
                  <a:lnTo>
                    <a:pt x="168" y="79"/>
                  </a:lnTo>
                  <a:lnTo>
                    <a:pt x="184" y="78"/>
                  </a:lnTo>
                  <a:lnTo>
                    <a:pt x="215" y="75"/>
                  </a:lnTo>
                  <a:lnTo>
                    <a:pt x="240" y="69"/>
                  </a:lnTo>
                  <a:lnTo>
                    <a:pt x="262" y="64"/>
                  </a:lnTo>
                  <a:lnTo>
                    <a:pt x="279" y="56"/>
                  </a:lnTo>
                  <a:lnTo>
                    <a:pt x="291" y="49"/>
                  </a:lnTo>
                  <a:lnTo>
                    <a:pt x="295" y="45"/>
                  </a:lnTo>
                  <a:lnTo>
                    <a:pt x="298" y="42"/>
                  </a:lnTo>
                  <a:lnTo>
                    <a:pt x="300" y="39"/>
                  </a:lnTo>
                  <a:lnTo>
                    <a:pt x="301" y="36"/>
                  </a:lnTo>
                  <a:lnTo>
                    <a:pt x="301" y="3"/>
                  </a:lnTo>
                  <a:lnTo>
                    <a:pt x="301" y="3"/>
                  </a:lnTo>
                  <a:lnTo>
                    <a:pt x="300" y="1"/>
                  </a:lnTo>
                  <a:lnTo>
                    <a:pt x="300" y="0"/>
                  </a:lnTo>
                  <a:lnTo>
                    <a:pt x="297" y="1"/>
                  </a:lnTo>
                  <a:lnTo>
                    <a:pt x="297" y="1"/>
                  </a:lnTo>
                  <a:lnTo>
                    <a:pt x="282" y="6"/>
                  </a:lnTo>
                  <a:lnTo>
                    <a:pt x="267" y="12"/>
                  </a:lnTo>
                  <a:lnTo>
                    <a:pt x="250" y="16"/>
                  </a:lnTo>
                  <a:lnTo>
                    <a:pt x="233" y="21"/>
                  </a:lnTo>
                  <a:lnTo>
                    <a:pt x="213" y="23"/>
                  </a:lnTo>
                  <a:lnTo>
                    <a:pt x="193" y="25"/>
                  </a:lnTo>
                  <a:lnTo>
                    <a:pt x="172" y="27"/>
                  </a:lnTo>
                  <a:lnTo>
                    <a:pt x="150" y="27"/>
                  </a:lnTo>
                  <a:lnTo>
                    <a:pt x="150" y="27"/>
                  </a:lnTo>
                  <a:lnTo>
                    <a:pt x="129" y="27"/>
                  </a:lnTo>
                  <a:lnTo>
                    <a:pt x="108" y="25"/>
                  </a:lnTo>
                  <a:lnTo>
                    <a:pt x="87" y="23"/>
                  </a:lnTo>
                  <a:lnTo>
                    <a:pt x="68" y="21"/>
                  </a:lnTo>
                  <a:lnTo>
                    <a:pt x="51" y="16"/>
                  </a:lnTo>
                  <a:lnTo>
                    <a:pt x="34" y="12"/>
                  </a:lnTo>
                  <a:lnTo>
                    <a:pt x="19" y="6"/>
                  </a:lnTo>
                  <a:lnTo>
                    <a:pt x="4" y="1"/>
                  </a:lnTo>
                  <a:lnTo>
                    <a:pt x="4" y="1"/>
                  </a:lnTo>
                  <a:lnTo>
                    <a:pt x="2" y="0"/>
                  </a:lnTo>
                  <a:lnTo>
                    <a:pt x="1" y="1"/>
                  </a:lnTo>
                  <a:lnTo>
                    <a:pt x="0" y="2"/>
                  </a:lnTo>
                  <a:lnTo>
                    <a:pt x="0" y="4"/>
                  </a:lnTo>
                  <a:close/>
                </a:path>
              </a:pathLst>
            </a:custGeom>
            <a:solidFill>
              <a:srgbClr val="828282"/>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kern="0">
                <a:solidFill>
                  <a:sysClr val="windowText" lastClr="000000"/>
                </a:solidFill>
              </a:endParaRPr>
            </a:p>
          </p:txBody>
        </p:sp>
        <p:sp>
          <p:nvSpPr>
            <p:cNvPr id="83" name="Freeform 207"/>
            <p:cNvSpPr>
              <a:spLocks/>
            </p:cNvSpPr>
            <p:nvPr/>
          </p:nvSpPr>
          <p:spPr bwMode="auto">
            <a:xfrm>
              <a:off x="3133" y="1811"/>
              <a:ext cx="301" cy="79"/>
            </a:xfrm>
            <a:custGeom>
              <a:avLst/>
              <a:gdLst>
                <a:gd name="T0" fmla="*/ 0 w 301"/>
                <a:gd name="T1" fmla="*/ 4 h 79"/>
                <a:gd name="T2" fmla="*/ 0 w 301"/>
                <a:gd name="T3" fmla="*/ 36 h 79"/>
                <a:gd name="T4" fmla="*/ 0 w 301"/>
                <a:gd name="T5" fmla="*/ 36 h 79"/>
                <a:gd name="T6" fmla="*/ 0 w 301"/>
                <a:gd name="T7" fmla="*/ 39 h 79"/>
                <a:gd name="T8" fmla="*/ 2 w 301"/>
                <a:gd name="T9" fmla="*/ 42 h 79"/>
                <a:gd name="T10" fmla="*/ 6 w 301"/>
                <a:gd name="T11" fmla="*/ 45 h 79"/>
                <a:gd name="T12" fmla="*/ 10 w 301"/>
                <a:gd name="T13" fmla="*/ 49 h 79"/>
                <a:gd name="T14" fmla="*/ 22 w 301"/>
                <a:gd name="T15" fmla="*/ 56 h 79"/>
                <a:gd name="T16" fmla="*/ 39 w 301"/>
                <a:gd name="T17" fmla="*/ 64 h 79"/>
                <a:gd name="T18" fmla="*/ 60 w 301"/>
                <a:gd name="T19" fmla="*/ 69 h 79"/>
                <a:gd name="T20" fmla="*/ 86 w 301"/>
                <a:gd name="T21" fmla="*/ 75 h 79"/>
                <a:gd name="T22" fmla="*/ 116 w 301"/>
                <a:gd name="T23" fmla="*/ 78 h 79"/>
                <a:gd name="T24" fmla="*/ 132 w 301"/>
                <a:gd name="T25" fmla="*/ 79 h 79"/>
                <a:gd name="T26" fmla="*/ 150 w 301"/>
                <a:gd name="T27" fmla="*/ 79 h 79"/>
                <a:gd name="T28" fmla="*/ 150 w 301"/>
                <a:gd name="T29" fmla="*/ 79 h 79"/>
                <a:gd name="T30" fmla="*/ 168 w 301"/>
                <a:gd name="T31" fmla="*/ 79 h 79"/>
                <a:gd name="T32" fmla="*/ 184 w 301"/>
                <a:gd name="T33" fmla="*/ 78 h 79"/>
                <a:gd name="T34" fmla="*/ 215 w 301"/>
                <a:gd name="T35" fmla="*/ 75 h 79"/>
                <a:gd name="T36" fmla="*/ 240 w 301"/>
                <a:gd name="T37" fmla="*/ 69 h 79"/>
                <a:gd name="T38" fmla="*/ 262 w 301"/>
                <a:gd name="T39" fmla="*/ 64 h 79"/>
                <a:gd name="T40" fmla="*/ 279 w 301"/>
                <a:gd name="T41" fmla="*/ 56 h 79"/>
                <a:gd name="T42" fmla="*/ 291 w 301"/>
                <a:gd name="T43" fmla="*/ 49 h 79"/>
                <a:gd name="T44" fmla="*/ 295 w 301"/>
                <a:gd name="T45" fmla="*/ 45 h 79"/>
                <a:gd name="T46" fmla="*/ 298 w 301"/>
                <a:gd name="T47" fmla="*/ 42 h 79"/>
                <a:gd name="T48" fmla="*/ 300 w 301"/>
                <a:gd name="T49" fmla="*/ 39 h 79"/>
                <a:gd name="T50" fmla="*/ 301 w 301"/>
                <a:gd name="T51" fmla="*/ 36 h 79"/>
                <a:gd name="T52" fmla="*/ 301 w 301"/>
                <a:gd name="T53" fmla="*/ 3 h 79"/>
                <a:gd name="T54" fmla="*/ 301 w 301"/>
                <a:gd name="T55" fmla="*/ 3 h 79"/>
                <a:gd name="T56" fmla="*/ 300 w 301"/>
                <a:gd name="T57" fmla="*/ 1 h 79"/>
                <a:gd name="T58" fmla="*/ 300 w 301"/>
                <a:gd name="T59" fmla="*/ 0 h 79"/>
                <a:gd name="T60" fmla="*/ 297 w 301"/>
                <a:gd name="T61" fmla="*/ 1 h 79"/>
                <a:gd name="T62" fmla="*/ 297 w 301"/>
                <a:gd name="T63" fmla="*/ 1 h 79"/>
                <a:gd name="T64" fmla="*/ 282 w 301"/>
                <a:gd name="T65" fmla="*/ 6 h 79"/>
                <a:gd name="T66" fmla="*/ 267 w 301"/>
                <a:gd name="T67" fmla="*/ 12 h 79"/>
                <a:gd name="T68" fmla="*/ 250 w 301"/>
                <a:gd name="T69" fmla="*/ 16 h 79"/>
                <a:gd name="T70" fmla="*/ 233 w 301"/>
                <a:gd name="T71" fmla="*/ 21 h 79"/>
                <a:gd name="T72" fmla="*/ 213 w 301"/>
                <a:gd name="T73" fmla="*/ 23 h 79"/>
                <a:gd name="T74" fmla="*/ 193 w 301"/>
                <a:gd name="T75" fmla="*/ 25 h 79"/>
                <a:gd name="T76" fmla="*/ 172 w 301"/>
                <a:gd name="T77" fmla="*/ 27 h 79"/>
                <a:gd name="T78" fmla="*/ 150 w 301"/>
                <a:gd name="T79" fmla="*/ 27 h 79"/>
                <a:gd name="T80" fmla="*/ 150 w 301"/>
                <a:gd name="T81" fmla="*/ 27 h 79"/>
                <a:gd name="T82" fmla="*/ 129 w 301"/>
                <a:gd name="T83" fmla="*/ 27 h 79"/>
                <a:gd name="T84" fmla="*/ 108 w 301"/>
                <a:gd name="T85" fmla="*/ 25 h 79"/>
                <a:gd name="T86" fmla="*/ 87 w 301"/>
                <a:gd name="T87" fmla="*/ 23 h 79"/>
                <a:gd name="T88" fmla="*/ 68 w 301"/>
                <a:gd name="T89" fmla="*/ 21 h 79"/>
                <a:gd name="T90" fmla="*/ 51 w 301"/>
                <a:gd name="T91" fmla="*/ 16 h 79"/>
                <a:gd name="T92" fmla="*/ 34 w 301"/>
                <a:gd name="T93" fmla="*/ 12 h 79"/>
                <a:gd name="T94" fmla="*/ 19 w 301"/>
                <a:gd name="T95" fmla="*/ 6 h 79"/>
                <a:gd name="T96" fmla="*/ 4 w 301"/>
                <a:gd name="T97" fmla="*/ 1 h 79"/>
                <a:gd name="T98" fmla="*/ 4 w 301"/>
                <a:gd name="T99" fmla="*/ 1 h 79"/>
                <a:gd name="T100" fmla="*/ 2 w 301"/>
                <a:gd name="T101" fmla="*/ 0 h 79"/>
                <a:gd name="T102" fmla="*/ 1 w 301"/>
                <a:gd name="T103" fmla="*/ 1 h 79"/>
                <a:gd name="T104" fmla="*/ 0 w 301"/>
                <a:gd name="T105" fmla="*/ 2 h 79"/>
                <a:gd name="T106" fmla="*/ 0 w 301"/>
                <a:gd name="T107" fmla="*/ 4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01" h="79">
                  <a:moveTo>
                    <a:pt x="0" y="4"/>
                  </a:moveTo>
                  <a:lnTo>
                    <a:pt x="0" y="36"/>
                  </a:lnTo>
                  <a:lnTo>
                    <a:pt x="0" y="36"/>
                  </a:lnTo>
                  <a:lnTo>
                    <a:pt x="0" y="39"/>
                  </a:lnTo>
                  <a:lnTo>
                    <a:pt x="2" y="42"/>
                  </a:lnTo>
                  <a:lnTo>
                    <a:pt x="6" y="45"/>
                  </a:lnTo>
                  <a:lnTo>
                    <a:pt x="10" y="49"/>
                  </a:lnTo>
                  <a:lnTo>
                    <a:pt x="22" y="56"/>
                  </a:lnTo>
                  <a:lnTo>
                    <a:pt x="39" y="64"/>
                  </a:lnTo>
                  <a:lnTo>
                    <a:pt x="60" y="69"/>
                  </a:lnTo>
                  <a:lnTo>
                    <a:pt x="86" y="75"/>
                  </a:lnTo>
                  <a:lnTo>
                    <a:pt x="116" y="78"/>
                  </a:lnTo>
                  <a:lnTo>
                    <a:pt x="132" y="79"/>
                  </a:lnTo>
                  <a:lnTo>
                    <a:pt x="150" y="79"/>
                  </a:lnTo>
                  <a:lnTo>
                    <a:pt x="150" y="79"/>
                  </a:lnTo>
                  <a:lnTo>
                    <a:pt x="168" y="79"/>
                  </a:lnTo>
                  <a:lnTo>
                    <a:pt x="184" y="78"/>
                  </a:lnTo>
                  <a:lnTo>
                    <a:pt x="215" y="75"/>
                  </a:lnTo>
                  <a:lnTo>
                    <a:pt x="240" y="69"/>
                  </a:lnTo>
                  <a:lnTo>
                    <a:pt x="262" y="64"/>
                  </a:lnTo>
                  <a:lnTo>
                    <a:pt x="279" y="56"/>
                  </a:lnTo>
                  <a:lnTo>
                    <a:pt x="291" y="49"/>
                  </a:lnTo>
                  <a:lnTo>
                    <a:pt x="295" y="45"/>
                  </a:lnTo>
                  <a:lnTo>
                    <a:pt x="298" y="42"/>
                  </a:lnTo>
                  <a:lnTo>
                    <a:pt x="300" y="39"/>
                  </a:lnTo>
                  <a:lnTo>
                    <a:pt x="301" y="36"/>
                  </a:lnTo>
                  <a:lnTo>
                    <a:pt x="301" y="3"/>
                  </a:lnTo>
                  <a:lnTo>
                    <a:pt x="301" y="3"/>
                  </a:lnTo>
                  <a:lnTo>
                    <a:pt x="300" y="1"/>
                  </a:lnTo>
                  <a:lnTo>
                    <a:pt x="300" y="0"/>
                  </a:lnTo>
                  <a:lnTo>
                    <a:pt x="297" y="1"/>
                  </a:lnTo>
                  <a:lnTo>
                    <a:pt x="297" y="1"/>
                  </a:lnTo>
                  <a:lnTo>
                    <a:pt x="282" y="6"/>
                  </a:lnTo>
                  <a:lnTo>
                    <a:pt x="267" y="12"/>
                  </a:lnTo>
                  <a:lnTo>
                    <a:pt x="250" y="16"/>
                  </a:lnTo>
                  <a:lnTo>
                    <a:pt x="233" y="21"/>
                  </a:lnTo>
                  <a:lnTo>
                    <a:pt x="213" y="23"/>
                  </a:lnTo>
                  <a:lnTo>
                    <a:pt x="193" y="25"/>
                  </a:lnTo>
                  <a:lnTo>
                    <a:pt x="172" y="27"/>
                  </a:lnTo>
                  <a:lnTo>
                    <a:pt x="150" y="27"/>
                  </a:lnTo>
                  <a:lnTo>
                    <a:pt x="150" y="27"/>
                  </a:lnTo>
                  <a:lnTo>
                    <a:pt x="129" y="27"/>
                  </a:lnTo>
                  <a:lnTo>
                    <a:pt x="108" y="25"/>
                  </a:lnTo>
                  <a:lnTo>
                    <a:pt x="87" y="23"/>
                  </a:lnTo>
                  <a:lnTo>
                    <a:pt x="68" y="21"/>
                  </a:lnTo>
                  <a:lnTo>
                    <a:pt x="51" y="16"/>
                  </a:lnTo>
                  <a:lnTo>
                    <a:pt x="34" y="12"/>
                  </a:lnTo>
                  <a:lnTo>
                    <a:pt x="19" y="6"/>
                  </a:lnTo>
                  <a:lnTo>
                    <a:pt x="4" y="1"/>
                  </a:lnTo>
                  <a:lnTo>
                    <a:pt x="4" y="1"/>
                  </a:lnTo>
                  <a:lnTo>
                    <a:pt x="2" y="0"/>
                  </a:lnTo>
                  <a:lnTo>
                    <a:pt x="1" y="1"/>
                  </a:lnTo>
                  <a:lnTo>
                    <a:pt x="0" y="2"/>
                  </a:lnTo>
                  <a:lnTo>
                    <a:pt x="0" y="4"/>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kern="0">
                <a:solidFill>
                  <a:sysClr val="windowText" lastClr="000000"/>
                </a:solidFill>
              </a:endParaRPr>
            </a:p>
          </p:txBody>
        </p:sp>
        <p:sp>
          <p:nvSpPr>
            <p:cNvPr id="84" name="Freeform 208"/>
            <p:cNvSpPr>
              <a:spLocks/>
            </p:cNvSpPr>
            <p:nvPr/>
          </p:nvSpPr>
          <p:spPr bwMode="auto">
            <a:xfrm>
              <a:off x="3133" y="1893"/>
              <a:ext cx="301" cy="80"/>
            </a:xfrm>
            <a:custGeom>
              <a:avLst/>
              <a:gdLst>
                <a:gd name="T0" fmla="*/ 0 w 301"/>
                <a:gd name="T1" fmla="*/ 5 h 80"/>
                <a:gd name="T2" fmla="*/ 0 w 301"/>
                <a:gd name="T3" fmla="*/ 37 h 80"/>
                <a:gd name="T4" fmla="*/ 0 w 301"/>
                <a:gd name="T5" fmla="*/ 37 h 80"/>
                <a:gd name="T6" fmla="*/ 0 w 301"/>
                <a:gd name="T7" fmla="*/ 40 h 80"/>
                <a:gd name="T8" fmla="*/ 2 w 301"/>
                <a:gd name="T9" fmla="*/ 42 h 80"/>
                <a:gd name="T10" fmla="*/ 6 w 301"/>
                <a:gd name="T11" fmla="*/ 46 h 80"/>
                <a:gd name="T12" fmla="*/ 10 w 301"/>
                <a:gd name="T13" fmla="*/ 50 h 80"/>
                <a:gd name="T14" fmla="*/ 22 w 301"/>
                <a:gd name="T15" fmla="*/ 57 h 80"/>
                <a:gd name="T16" fmla="*/ 39 w 301"/>
                <a:gd name="T17" fmla="*/ 64 h 80"/>
                <a:gd name="T18" fmla="*/ 60 w 301"/>
                <a:gd name="T19" fmla="*/ 70 h 80"/>
                <a:gd name="T20" fmla="*/ 86 w 301"/>
                <a:gd name="T21" fmla="*/ 76 h 80"/>
                <a:gd name="T22" fmla="*/ 116 w 301"/>
                <a:gd name="T23" fmla="*/ 79 h 80"/>
                <a:gd name="T24" fmla="*/ 132 w 301"/>
                <a:gd name="T25" fmla="*/ 80 h 80"/>
                <a:gd name="T26" fmla="*/ 150 w 301"/>
                <a:gd name="T27" fmla="*/ 80 h 80"/>
                <a:gd name="T28" fmla="*/ 150 w 301"/>
                <a:gd name="T29" fmla="*/ 80 h 80"/>
                <a:gd name="T30" fmla="*/ 168 w 301"/>
                <a:gd name="T31" fmla="*/ 80 h 80"/>
                <a:gd name="T32" fmla="*/ 184 w 301"/>
                <a:gd name="T33" fmla="*/ 79 h 80"/>
                <a:gd name="T34" fmla="*/ 215 w 301"/>
                <a:gd name="T35" fmla="*/ 76 h 80"/>
                <a:gd name="T36" fmla="*/ 240 w 301"/>
                <a:gd name="T37" fmla="*/ 70 h 80"/>
                <a:gd name="T38" fmla="*/ 262 w 301"/>
                <a:gd name="T39" fmla="*/ 64 h 80"/>
                <a:gd name="T40" fmla="*/ 279 w 301"/>
                <a:gd name="T41" fmla="*/ 57 h 80"/>
                <a:gd name="T42" fmla="*/ 291 w 301"/>
                <a:gd name="T43" fmla="*/ 50 h 80"/>
                <a:gd name="T44" fmla="*/ 295 w 301"/>
                <a:gd name="T45" fmla="*/ 46 h 80"/>
                <a:gd name="T46" fmla="*/ 298 w 301"/>
                <a:gd name="T47" fmla="*/ 42 h 80"/>
                <a:gd name="T48" fmla="*/ 300 w 301"/>
                <a:gd name="T49" fmla="*/ 40 h 80"/>
                <a:gd name="T50" fmla="*/ 301 w 301"/>
                <a:gd name="T51" fmla="*/ 37 h 80"/>
                <a:gd name="T52" fmla="*/ 301 w 301"/>
                <a:gd name="T53" fmla="*/ 4 h 80"/>
                <a:gd name="T54" fmla="*/ 301 w 301"/>
                <a:gd name="T55" fmla="*/ 4 h 80"/>
                <a:gd name="T56" fmla="*/ 300 w 301"/>
                <a:gd name="T57" fmla="*/ 2 h 80"/>
                <a:gd name="T58" fmla="*/ 300 w 301"/>
                <a:gd name="T59" fmla="*/ 0 h 80"/>
                <a:gd name="T60" fmla="*/ 297 w 301"/>
                <a:gd name="T61" fmla="*/ 2 h 80"/>
                <a:gd name="T62" fmla="*/ 297 w 301"/>
                <a:gd name="T63" fmla="*/ 2 h 80"/>
                <a:gd name="T64" fmla="*/ 282 w 301"/>
                <a:gd name="T65" fmla="*/ 7 h 80"/>
                <a:gd name="T66" fmla="*/ 267 w 301"/>
                <a:gd name="T67" fmla="*/ 13 h 80"/>
                <a:gd name="T68" fmla="*/ 250 w 301"/>
                <a:gd name="T69" fmla="*/ 17 h 80"/>
                <a:gd name="T70" fmla="*/ 233 w 301"/>
                <a:gd name="T71" fmla="*/ 21 h 80"/>
                <a:gd name="T72" fmla="*/ 213 w 301"/>
                <a:gd name="T73" fmla="*/ 24 h 80"/>
                <a:gd name="T74" fmla="*/ 193 w 301"/>
                <a:gd name="T75" fmla="*/ 26 h 80"/>
                <a:gd name="T76" fmla="*/ 172 w 301"/>
                <a:gd name="T77" fmla="*/ 28 h 80"/>
                <a:gd name="T78" fmla="*/ 150 w 301"/>
                <a:gd name="T79" fmla="*/ 28 h 80"/>
                <a:gd name="T80" fmla="*/ 150 w 301"/>
                <a:gd name="T81" fmla="*/ 28 h 80"/>
                <a:gd name="T82" fmla="*/ 129 w 301"/>
                <a:gd name="T83" fmla="*/ 28 h 80"/>
                <a:gd name="T84" fmla="*/ 108 w 301"/>
                <a:gd name="T85" fmla="*/ 26 h 80"/>
                <a:gd name="T86" fmla="*/ 87 w 301"/>
                <a:gd name="T87" fmla="*/ 24 h 80"/>
                <a:gd name="T88" fmla="*/ 68 w 301"/>
                <a:gd name="T89" fmla="*/ 21 h 80"/>
                <a:gd name="T90" fmla="*/ 51 w 301"/>
                <a:gd name="T91" fmla="*/ 17 h 80"/>
                <a:gd name="T92" fmla="*/ 34 w 301"/>
                <a:gd name="T93" fmla="*/ 13 h 80"/>
                <a:gd name="T94" fmla="*/ 19 w 301"/>
                <a:gd name="T95" fmla="*/ 7 h 80"/>
                <a:gd name="T96" fmla="*/ 4 w 301"/>
                <a:gd name="T97" fmla="*/ 2 h 80"/>
                <a:gd name="T98" fmla="*/ 4 w 301"/>
                <a:gd name="T99" fmla="*/ 2 h 80"/>
                <a:gd name="T100" fmla="*/ 2 w 301"/>
                <a:gd name="T101" fmla="*/ 0 h 80"/>
                <a:gd name="T102" fmla="*/ 1 w 301"/>
                <a:gd name="T103" fmla="*/ 2 h 80"/>
                <a:gd name="T104" fmla="*/ 0 w 301"/>
                <a:gd name="T105" fmla="*/ 3 h 80"/>
                <a:gd name="T106" fmla="*/ 0 w 301"/>
                <a:gd name="T107" fmla="*/ 5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01" h="80">
                  <a:moveTo>
                    <a:pt x="0" y="5"/>
                  </a:moveTo>
                  <a:lnTo>
                    <a:pt x="0" y="37"/>
                  </a:lnTo>
                  <a:lnTo>
                    <a:pt x="0" y="37"/>
                  </a:lnTo>
                  <a:lnTo>
                    <a:pt x="0" y="40"/>
                  </a:lnTo>
                  <a:lnTo>
                    <a:pt x="2" y="42"/>
                  </a:lnTo>
                  <a:lnTo>
                    <a:pt x="6" y="46"/>
                  </a:lnTo>
                  <a:lnTo>
                    <a:pt x="10" y="50"/>
                  </a:lnTo>
                  <a:lnTo>
                    <a:pt x="22" y="57"/>
                  </a:lnTo>
                  <a:lnTo>
                    <a:pt x="39" y="64"/>
                  </a:lnTo>
                  <a:lnTo>
                    <a:pt x="60" y="70"/>
                  </a:lnTo>
                  <a:lnTo>
                    <a:pt x="86" y="76"/>
                  </a:lnTo>
                  <a:lnTo>
                    <a:pt x="116" y="79"/>
                  </a:lnTo>
                  <a:lnTo>
                    <a:pt x="132" y="80"/>
                  </a:lnTo>
                  <a:lnTo>
                    <a:pt x="150" y="80"/>
                  </a:lnTo>
                  <a:lnTo>
                    <a:pt x="150" y="80"/>
                  </a:lnTo>
                  <a:lnTo>
                    <a:pt x="168" y="80"/>
                  </a:lnTo>
                  <a:lnTo>
                    <a:pt x="184" y="79"/>
                  </a:lnTo>
                  <a:lnTo>
                    <a:pt x="215" y="76"/>
                  </a:lnTo>
                  <a:lnTo>
                    <a:pt x="240" y="70"/>
                  </a:lnTo>
                  <a:lnTo>
                    <a:pt x="262" y="64"/>
                  </a:lnTo>
                  <a:lnTo>
                    <a:pt x="279" y="57"/>
                  </a:lnTo>
                  <a:lnTo>
                    <a:pt x="291" y="50"/>
                  </a:lnTo>
                  <a:lnTo>
                    <a:pt x="295" y="46"/>
                  </a:lnTo>
                  <a:lnTo>
                    <a:pt x="298" y="42"/>
                  </a:lnTo>
                  <a:lnTo>
                    <a:pt x="300" y="40"/>
                  </a:lnTo>
                  <a:lnTo>
                    <a:pt x="301" y="37"/>
                  </a:lnTo>
                  <a:lnTo>
                    <a:pt x="301" y="4"/>
                  </a:lnTo>
                  <a:lnTo>
                    <a:pt x="301" y="4"/>
                  </a:lnTo>
                  <a:lnTo>
                    <a:pt x="300" y="2"/>
                  </a:lnTo>
                  <a:lnTo>
                    <a:pt x="300" y="0"/>
                  </a:lnTo>
                  <a:lnTo>
                    <a:pt x="297" y="2"/>
                  </a:lnTo>
                  <a:lnTo>
                    <a:pt x="297" y="2"/>
                  </a:lnTo>
                  <a:lnTo>
                    <a:pt x="282" y="7"/>
                  </a:lnTo>
                  <a:lnTo>
                    <a:pt x="267" y="13"/>
                  </a:lnTo>
                  <a:lnTo>
                    <a:pt x="250" y="17"/>
                  </a:lnTo>
                  <a:lnTo>
                    <a:pt x="233" y="21"/>
                  </a:lnTo>
                  <a:lnTo>
                    <a:pt x="213" y="24"/>
                  </a:lnTo>
                  <a:lnTo>
                    <a:pt x="193" y="26"/>
                  </a:lnTo>
                  <a:lnTo>
                    <a:pt x="172" y="28"/>
                  </a:lnTo>
                  <a:lnTo>
                    <a:pt x="150" y="28"/>
                  </a:lnTo>
                  <a:lnTo>
                    <a:pt x="150" y="28"/>
                  </a:lnTo>
                  <a:lnTo>
                    <a:pt x="129" y="28"/>
                  </a:lnTo>
                  <a:lnTo>
                    <a:pt x="108" y="26"/>
                  </a:lnTo>
                  <a:lnTo>
                    <a:pt x="87" y="24"/>
                  </a:lnTo>
                  <a:lnTo>
                    <a:pt x="68" y="21"/>
                  </a:lnTo>
                  <a:lnTo>
                    <a:pt x="51" y="17"/>
                  </a:lnTo>
                  <a:lnTo>
                    <a:pt x="34" y="13"/>
                  </a:lnTo>
                  <a:lnTo>
                    <a:pt x="19" y="7"/>
                  </a:lnTo>
                  <a:lnTo>
                    <a:pt x="4" y="2"/>
                  </a:lnTo>
                  <a:lnTo>
                    <a:pt x="4" y="2"/>
                  </a:lnTo>
                  <a:lnTo>
                    <a:pt x="2" y="0"/>
                  </a:lnTo>
                  <a:lnTo>
                    <a:pt x="1" y="2"/>
                  </a:lnTo>
                  <a:lnTo>
                    <a:pt x="0" y="3"/>
                  </a:lnTo>
                  <a:lnTo>
                    <a:pt x="0" y="5"/>
                  </a:lnTo>
                  <a:close/>
                </a:path>
              </a:pathLst>
            </a:custGeom>
            <a:solidFill>
              <a:srgbClr val="828282"/>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kern="0">
                <a:solidFill>
                  <a:sysClr val="windowText" lastClr="000000"/>
                </a:solidFill>
              </a:endParaRPr>
            </a:p>
          </p:txBody>
        </p:sp>
        <p:sp>
          <p:nvSpPr>
            <p:cNvPr id="85" name="Freeform 209"/>
            <p:cNvSpPr>
              <a:spLocks/>
            </p:cNvSpPr>
            <p:nvPr/>
          </p:nvSpPr>
          <p:spPr bwMode="auto">
            <a:xfrm>
              <a:off x="3133" y="1893"/>
              <a:ext cx="301" cy="80"/>
            </a:xfrm>
            <a:custGeom>
              <a:avLst/>
              <a:gdLst>
                <a:gd name="T0" fmla="*/ 0 w 301"/>
                <a:gd name="T1" fmla="*/ 5 h 80"/>
                <a:gd name="T2" fmla="*/ 0 w 301"/>
                <a:gd name="T3" fmla="*/ 37 h 80"/>
                <a:gd name="T4" fmla="*/ 0 w 301"/>
                <a:gd name="T5" fmla="*/ 37 h 80"/>
                <a:gd name="T6" fmla="*/ 0 w 301"/>
                <a:gd name="T7" fmla="*/ 40 h 80"/>
                <a:gd name="T8" fmla="*/ 2 w 301"/>
                <a:gd name="T9" fmla="*/ 42 h 80"/>
                <a:gd name="T10" fmla="*/ 6 w 301"/>
                <a:gd name="T11" fmla="*/ 46 h 80"/>
                <a:gd name="T12" fmla="*/ 10 w 301"/>
                <a:gd name="T13" fmla="*/ 50 h 80"/>
                <a:gd name="T14" fmla="*/ 22 w 301"/>
                <a:gd name="T15" fmla="*/ 57 h 80"/>
                <a:gd name="T16" fmla="*/ 39 w 301"/>
                <a:gd name="T17" fmla="*/ 64 h 80"/>
                <a:gd name="T18" fmla="*/ 60 w 301"/>
                <a:gd name="T19" fmla="*/ 70 h 80"/>
                <a:gd name="T20" fmla="*/ 86 w 301"/>
                <a:gd name="T21" fmla="*/ 76 h 80"/>
                <a:gd name="T22" fmla="*/ 116 w 301"/>
                <a:gd name="T23" fmla="*/ 79 h 80"/>
                <a:gd name="T24" fmla="*/ 132 w 301"/>
                <a:gd name="T25" fmla="*/ 80 h 80"/>
                <a:gd name="T26" fmla="*/ 150 w 301"/>
                <a:gd name="T27" fmla="*/ 80 h 80"/>
                <a:gd name="T28" fmla="*/ 150 w 301"/>
                <a:gd name="T29" fmla="*/ 80 h 80"/>
                <a:gd name="T30" fmla="*/ 168 w 301"/>
                <a:gd name="T31" fmla="*/ 80 h 80"/>
                <a:gd name="T32" fmla="*/ 184 w 301"/>
                <a:gd name="T33" fmla="*/ 79 h 80"/>
                <a:gd name="T34" fmla="*/ 215 w 301"/>
                <a:gd name="T35" fmla="*/ 76 h 80"/>
                <a:gd name="T36" fmla="*/ 240 w 301"/>
                <a:gd name="T37" fmla="*/ 70 h 80"/>
                <a:gd name="T38" fmla="*/ 262 w 301"/>
                <a:gd name="T39" fmla="*/ 64 h 80"/>
                <a:gd name="T40" fmla="*/ 279 w 301"/>
                <a:gd name="T41" fmla="*/ 57 h 80"/>
                <a:gd name="T42" fmla="*/ 291 w 301"/>
                <a:gd name="T43" fmla="*/ 50 h 80"/>
                <a:gd name="T44" fmla="*/ 295 w 301"/>
                <a:gd name="T45" fmla="*/ 46 h 80"/>
                <a:gd name="T46" fmla="*/ 298 w 301"/>
                <a:gd name="T47" fmla="*/ 42 h 80"/>
                <a:gd name="T48" fmla="*/ 300 w 301"/>
                <a:gd name="T49" fmla="*/ 40 h 80"/>
                <a:gd name="T50" fmla="*/ 301 w 301"/>
                <a:gd name="T51" fmla="*/ 37 h 80"/>
                <a:gd name="T52" fmla="*/ 301 w 301"/>
                <a:gd name="T53" fmla="*/ 4 h 80"/>
                <a:gd name="T54" fmla="*/ 301 w 301"/>
                <a:gd name="T55" fmla="*/ 4 h 80"/>
                <a:gd name="T56" fmla="*/ 300 w 301"/>
                <a:gd name="T57" fmla="*/ 2 h 80"/>
                <a:gd name="T58" fmla="*/ 300 w 301"/>
                <a:gd name="T59" fmla="*/ 0 h 80"/>
                <a:gd name="T60" fmla="*/ 297 w 301"/>
                <a:gd name="T61" fmla="*/ 2 h 80"/>
                <a:gd name="T62" fmla="*/ 297 w 301"/>
                <a:gd name="T63" fmla="*/ 2 h 80"/>
                <a:gd name="T64" fmla="*/ 282 w 301"/>
                <a:gd name="T65" fmla="*/ 7 h 80"/>
                <a:gd name="T66" fmla="*/ 267 w 301"/>
                <a:gd name="T67" fmla="*/ 13 h 80"/>
                <a:gd name="T68" fmla="*/ 250 w 301"/>
                <a:gd name="T69" fmla="*/ 17 h 80"/>
                <a:gd name="T70" fmla="*/ 233 w 301"/>
                <a:gd name="T71" fmla="*/ 21 h 80"/>
                <a:gd name="T72" fmla="*/ 213 w 301"/>
                <a:gd name="T73" fmla="*/ 24 h 80"/>
                <a:gd name="T74" fmla="*/ 193 w 301"/>
                <a:gd name="T75" fmla="*/ 26 h 80"/>
                <a:gd name="T76" fmla="*/ 172 w 301"/>
                <a:gd name="T77" fmla="*/ 28 h 80"/>
                <a:gd name="T78" fmla="*/ 150 w 301"/>
                <a:gd name="T79" fmla="*/ 28 h 80"/>
                <a:gd name="T80" fmla="*/ 150 w 301"/>
                <a:gd name="T81" fmla="*/ 28 h 80"/>
                <a:gd name="T82" fmla="*/ 129 w 301"/>
                <a:gd name="T83" fmla="*/ 28 h 80"/>
                <a:gd name="T84" fmla="*/ 108 w 301"/>
                <a:gd name="T85" fmla="*/ 26 h 80"/>
                <a:gd name="T86" fmla="*/ 87 w 301"/>
                <a:gd name="T87" fmla="*/ 24 h 80"/>
                <a:gd name="T88" fmla="*/ 68 w 301"/>
                <a:gd name="T89" fmla="*/ 21 h 80"/>
                <a:gd name="T90" fmla="*/ 51 w 301"/>
                <a:gd name="T91" fmla="*/ 17 h 80"/>
                <a:gd name="T92" fmla="*/ 34 w 301"/>
                <a:gd name="T93" fmla="*/ 13 h 80"/>
                <a:gd name="T94" fmla="*/ 19 w 301"/>
                <a:gd name="T95" fmla="*/ 7 h 80"/>
                <a:gd name="T96" fmla="*/ 4 w 301"/>
                <a:gd name="T97" fmla="*/ 2 h 80"/>
                <a:gd name="T98" fmla="*/ 4 w 301"/>
                <a:gd name="T99" fmla="*/ 2 h 80"/>
                <a:gd name="T100" fmla="*/ 2 w 301"/>
                <a:gd name="T101" fmla="*/ 0 h 80"/>
                <a:gd name="T102" fmla="*/ 1 w 301"/>
                <a:gd name="T103" fmla="*/ 2 h 80"/>
                <a:gd name="T104" fmla="*/ 0 w 301"/>
                <a:gd name="T105" fmla="*/ 3 h 80"/>
                <a:gd name="T106" fmla="*/ 0 w 301"/>
                <a:gd name="T107" fmla="*/ 5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01" h="80">
                  <a:moveTo>
                    <a:pt x="0" y="5"/>
                  </a:moveTo>
                  <a:lnTo>
                    <a:pt x="0" y="37"/>
                  </a:lnTo>
                  <a:lnTo>
                    <a:pt x="0" y="37"/>
                  </a:lnTo>
                  <a:lnTo>
                    <a:pt x="0" y="40"/>
                  </a:lnTo>
                  <a:lnTo>
                    <a:pt x="2" y="42"/>
                  </a:lnTo>
                  <a:lnTo>
                    <a:pt x="6" y="46"/>
                  </a:lnTo>
                  <a:lnTo>
                    <a:pt x="10" y="50"/>
                  </a:lnTo>
                  <a:lnTo>
                    <a:pt x="22" y="57"/>
                  </a:lnTo>
                  <a:lnTo>
                    <a:pt x="39" y="64"/>
                  </a:lnTo>
                  <a:lnTo>
                    <a:pt x="60" y="70"/>
                  </a:lnTo>
                  <a:lnTo>
                    <a:pt x="86" y="76"/>
                  </a:lnTo>
                  <a:lnTo>
                    <a:pt x="116" y="79"/>
                  </a:lnTo>
                  <a:lnTo>
                    <a:pt x="132" y="80"/>
                  </a:lnTo>
                  <a:lnTo>
                    <a:pt x="150" y="80"/>
                  </a:lnTo>
                  <a:lnTo>
                    <a:pt x="150" y="80"/>
                  </a:lnTo>
                  <a:lnTo>
                    <a:pt x="168" y="80"/>
                  </a:lnTo>
                  <a:lnTo>
                    <a:pt x="184" y="79"/>
                  </a:lnTo>
                  <a:lnTo>
                    <a:pt x="215" y="76"/>
                  </a:lnTo>
                  <a:lnTo>
                    <a:pt x="240" y="70"/>
                  </a:lnTo>
                  <a:lnTo>
                    <a:pt x="262" y="64"/>
                  </a:lnTo>
                  <a:lnTo>
                    <a:pt x="279" y="57"/>
                  </a:lnTo>
                  <a:lnTo>
                    <a:pt x="291" y="50"/>
                  </a:lnTo>
                  <a:lnTo>
                    <a:pt x="295" y="46"/>
                  </a:lnTo>
                  <a:lnTo>
                    <a:pt x="298" y="42"/>
                  </a:lnTo>
                  <a:lnTo>
                    <a:pt x="300" y="40"/>
                  </a:lnTo>
                  <a:lnTo>
                    <a:pt x="301" y="37"/>
                  </a:lnTo>
                  <a:lnTo>
                    <a:pt x="301" y="4"/>
                  </a:lnTo>
                  <a:lnTo>
                    <a:pt x="301" y="4"/>
                  </a:lnTo>
                  <a:lnTo>
                    <a:pt x="300" y="2"/>
                  </a:lnTo>
                  <a:lnTo>
                    <a:pt x="300" y="0"/>
                  </a:lnTo>
                  <a:lnTo>
                    <a:pt x="297" y="2"/>
                  </a:lnTo>
                  <a:lnTo>
                    <a:pt x="297" y="2"/>
                  </a:lnTo>
                  <a:lnTo>
                    <a:pt x="282" y="7"/>
                  </a:lnTo>
                  <a:lnTo>
                    <a:pt x="267" y="13"/>
                  </a:lnTo>
                  <a:lnTo>
                    <a:pt x="250" y="17"/>
                  </a:lnTo>
                  <a:lnTo>
                    <a:pt x="233" y="21"/>
                  </a:lnTo>
                  <a:lnTo>
                    <a:pt x="213" y="24"/>
                  </a:lnTo>
                  <a:lnTo>
                    <a:pt x="193" y="26"/>
                  </a:lnTo>
                  <a:lnTo>
                    <a:pt x="172" y="28"/>
                  </a:lnTo>
                  <a:lnTo>
                    <a:pt x="150" y="28"/>
                  </a:lnTo>
                  <a:lnTo>
                    <a:pt x="150" y="28"/>
                  </a:lnTo>
                  <a:lnTo>
                    <a:pt x="129" y="28"/>
                  </a:lnTo>
                  <a:lnTo>
                    <a:pt x="108" y="26"/>
                  </a:lnTo>
                  <a:lnTo>
                    <a:pt x="87" y="24"/>
                  </a:lnTo>
                  <a:lnTo>
                    <a:pt x="68" y="21"/>
                  </a:lnTo>
                  <a:lnTo>
                    <a:pt x="51" y="17"/>
                  </a:lnTo>
                  <a:lnTo>
                    <a:pt x="34" y="13"/>
                  </a:lnTo>
                  <a:lnTo>
                    <a:pt x="19" y="7"/>
                  </a:lnTo>
                  <a:lnTo>
                    <a:pt x="4" y="2"/>
                  </a:lnTo>
                  <a:lnTo>
                    <a:pt x="4" y="2"/>
                  </a:lnTo>
                  <a:lnTo>
                    <a:pt x="2" y="0"/>
                  </a:lnTo>
                  <a:lnTo>
                    <a:pt x="1" y="2"/>
                  </a:lnTo>
                  <a:lnTo>
                    <a:pt x="0" y="3"/>
                  </a:lnTo>
                  <a:lnTo>
                    <a:pt x="0" y="5"/>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kern="0">
                <a:solidFill>
                  <a:sysClr val="windowText" lastClr="000000"/>
                </a:solidFill>
              </a:endParaRPr>
            </a:p>
          </p:txBody>
        </p:sp>
        <p:sp>
          <p:nvSpPr>
            <p:cNvPr id="86" name="Freeform 210"/>
            <p:cNvSpPr>
              <a:spLocks/>
            </p:cNvSpPr>
            <p:nvPr/>
          </p:nvSpPr>
          <p:spPr bwMode="auto">
            <a:xfrm>
              <a:off x="3133" y="1678"/>
              <a:ext cx="301" cy="129"/>
            </a:xfrm>
            <a:custGeom>
              <a:avLst/>
              <a:gdLst>
                <a:gd name="T0" fmla="*/ 0 w 301"/>
                <a:gd name="T1" fmla="*/ 44 h 129"/>
                <a:gd name="T2" fmla="*/ 0 w 301"/>
                <a:gd name="T3" fmla="*/ 86 h 129"/>
                <a:gd name="T4" fmla="*/ 0 w 301"/>
                <a:gd name="T5" fmla="*/ 86 h 129"/>
                <a:gd name="T6" fmla="*/ 0 w 301"/>
                <a:gd name="T7" fmla="*/ 90 h 129"/>
                <a:gd name="T8" fmla="*/ 2 w 301"/>
                <a:gd name="T9" fmla="*/ 93 h 129"/>
                <a:gd name="T10" fmla="*/ 6 w 301"/>
                <a:gd name="T11" fmla="*/ 96 h 129"/>
                <a:gd name="T12" fmla="*/ 10 w 301"/>
                <a:gd name="T13" fmla="*/ 99 h 129"/>
                <a:gd name="T14" fmla="*/ 22 w 301"/>
                <a:gd name="T15" fmla="*/ 106 h 129"/>
                <a:gd name="T16" fmla="*/ 39 w 301"/>
                <a:gd name="T17" fmla="*/ 114 h 129"/>
                <a:gd name="T18" fmla="*/ 60 w 301"/>
                <a:gd name="T19" fmla="*/ 119 h 129"/>
                <a:gd name="T20" fmla="*/ 86 w 301"/>
                <a:gd name="T21" fmla="*/ 125 h 129"/>
                <a:gd name="T22" fmla="*/ 116 w 301"/>
                <a:gd name="T23" fmla="*/ 128 h 129"/>
                <a:gd name="T24" fmla="*/ 132 w 301"/>
                <a:gd name="T25" fmla="*/ 129 h 129"/>
                <a:gd name="T26" fmla="*/ 150 w 301"/>
                <a:gd name="T27" fmla="*/ 129 h 129"/>
                <a:gd name="T28" fmla="*/ 150 w 301"/>
                <a:gd name="T29" fmla="*/ 129 h 129"/>
                <a:gd name="T30" fmla="*/ 168 w 301"/>
                <a:gd name="T31" fmla="*/ 129 h 129"/>
                <a:gd name="T32" fmla="*/ 184 w 301"/>
                <a:gd name="T33" fmla="*/ 128 h 129"/>
                <a:gd name="T34" fmla="*/ 215 w 301"/>
                <a:gd name="T35" fmla="*/ 125 h 129"/>
                <a:gd name="T36" fmla="*/ 240 w 301"/>
                <a:gd name="T37" fmla="*/ 119 h 129"/>
                <a:gd name="T38" fmla="*/ 262 w 301"/>
                <a:gd name="T39" fmla="*/ 114 h 129"/>
                <a:gd name="T40" fmla="*/ 279 w 301"/>
                <a:gd name="T41" fmla="*/ 106 h 129"/>
                <a:gd name="T42" fmla="*/ 291 w 301"/>
                <a:gd name="T43" fmla="*/ 99 h 129"/>
                <a:gd name="T44" fmla="*/ 295 w 301"/>
                <a:gd name="T45" fmla="*/ 96 h 129"/>
                <a:gd name="T46" fmla="*/ 298 w 301"/>
                <a:gd name="T47" fmla="*/ 93 h 129"/>
                <a:gd name="T48" fmla="*/ 300 w 301"/>
                <a:gd name="T49" fmla="*/ 90 h 129"/>
                <a:gd name="T50" fmla="*/ 301 w 301"/>
                <a:gd name="T51" fmla="*/ 86 h 129"/>
                <a:gd name="T52" fmla="*/ 301 w 301"/>
                <a:gd name="T53" fmla="*/ 43 h 129"/>
                <a:gd name="T54" fmla="*/ 301 w 301"/>
                <a:gd name="T55" fmla="*/ 43 h 129"/>
                <a:gd name="T56" fmla="*/ 300 w 301"/>
                <a:gd name="T57" fmla="*/ 40 h 129"/>
                <a:gd name="T58" fmla="*/ 298 w 301"/>
                <a:gd name="T59" fmla="*/ 36 h 129"/>
                <a:gd name="T60" fmla="*/ 294 w 301"/>
                <a:gd name="T61" fmla="*/ 33 h 129"/>
                <a:gd name="T62" fmla="*/ 290 w 301"/>
                <a:gd name="T63" fmla="*/ 30 h 129"/>
                <a:gd name="T64" fmla="*/ 277 w 301"/>
                <a:gd name="T65" fmla="*/ 23 h 129"/>
                <a:gd name="T66" fmla="*/ 260 w 301"/>
                <a:gd name="T67" fmla="*/ 17 h 129"/>
                <a:gd name="T68" fmla="*/ 239 w 301"/>
                <a:gd name="T69" fmla="*/ 10 h 129"/>
                <a:gd name="T70" fmla="*/ 214 w 301"/>
                <a:gd name="T71" fmla="*/ 4 h 129"/>
                <a:gd name="T72" fmla="*/ 184 w 301"/>
                <a:gd name="T73" fmla="*/ 1 h 129"/>
                <a:gd name="T74" fmla="*/ 150 w 301"/>
                <a:gd name="T75" fmla="*/ 0 h 129"/>
                <a:gd name="T76" fmla="*/ 150 w 301"/>
                <a:gd name="T77" fmla="*/ 0 h 129"/>
                <a:gd name="T78" fmla="*/ 132 w 301"/>
                <a:gd name="T79" fmla="*/ 1 h 129"/>
                <a:gd name="T80" fmla="*/ 116 w 301"/>
                <a:gd name="T81" fmla="*/ 2 h 129"/>
                <a:gd name="T82" fmla="*/ 86 w 301"/>
                <a:gd name="T83" fmla="*/ 6 h 129"/>
                <a:gd name="T84" fmla="*/ 60 w 301"/>
                <a:gd name="T85" fmla="*/ 10 h 129"/>
                <a:gd name="T86" fmla="*/ 39 w 301"/>
                <a:gd name="T87" fmla="*/ 17 h 129"/>
                <a:gd name="T88" fmla="*/ 22 w 301"/>
                <a:gd name="T89" fmla="*/ 23 h 129"/>
                <a:gd name="T90" fmla="*/ 10 w 301"/>
                <a:gd name="T91" fmla="*/ 31 h 129"/>
                <a:gd name="T92" fmla="*/ 6 w 301"/>
                <a:gd name="T93" fmla="*/ 34 h 129"/>
                <a:gd name="T94" fmla="*/ 2 w 301"/>
                <a:gd name="T95" fmla="*/ 38 h 129"/>
                <a:gd name="T96" fmla="*/ 0 w 301"/>
                <a:gd name="T97" fmla="*/ 41 h 129"/>
                <a:gd name="T98" fmla="*/ 0 w 301"/>
                <a:gd name="T99" fmla="*/ 44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301" h="129">
                  <a:moveTo>
                    <a:pt x="0" y="44"/>
                  </a:moveTo>
                  <a:lnTo>
                    <a:pt x="0" y="86"/>
                  </a:lnTo>
                  <a:lnTo>
                    <a:pt x="0" y="86"/>
                  </a:lnTo>
                  <a:lnTo>
                    <a:pt x="0" y="90"/>
                  </a:lnTo>
                  <a:lnTo>
                    <a:pt x="2" y="93"/>
                  </a:lnTo>
                  <a:lnTo>
                    <a:pt x="6" y="96"/>
                  </a:lnTo>
                  <a:lnTo>
                    <a:pt x="10" y="99"/>
                  </a:lnTo>
                  <a:lnTo>
                    <a:pt x="22" y="106"/>
                  </a:lnTo>
                  <a:lnTo>
                    <a:pt x="39" y="114"/>
                  </a:lnTo>
                  <a:lnTo>
                    <a:pt x="60" y="119"/>
                  </a:lnTo>
                  <a:lnTo>
                    <a:pt x="86" y="125"/>
                  </a:lnTo>
                  <a:lnTo>
                    <a:pt x="116" y="128"/>
                  </a:lnTo>
                  <a:lnTo>
                    <a:pt x="132" y="129"/>
                  </a:lnTo>
                  <a:lnTo>
                    <a:pt x="150" y="129"/>
                  </a:lnTo>
                  <a:lnTo>
                    <a:pt x="150" y="129"/>
                  </a:lnTo>
                  <a:lnTo>
                    <a:pt x="168" y="129"/>
                  </a:lnTo>
                  <a:lnTo>
                    <a:pt x="184" y="128"/>
                  </a:lnTo>
                  <a:lnTo>
                    <a:pt x="215" y="125"/>
                  </a:lnTo>
                  <a:lnTo>
                    <a:pt x="240" y="119"/>
                  </a:lnTo>
                  <a:lnTo>
                    <a:pt x="262" y="114"/>
                  </a:lnTo>
                  <a:lnTo>
                    <a:pt x="279" y="106"/>
                  </a:lnTo>
                  <a:lnTo>
                    <a:pt x="291" y="99"/>
                  </a:lnTo>
                  <a:lnTo>
                    <a:pt x="295" y="96"/>
                  </a:lnTo>
                  <a:lnTo>
                    <a:pt x="298" y="93"/>
                  </a:lnTo>
                  <a:lnTo>
                    <a:pt x="300" y="90"/>
                  </a:lnTo>
                  <a:lnTo>
                    <a:pt x="301" y="86"/>
                  </a:lnTo>
                  <a:lnTo>
                    <a:pt x="301" y="43"/>
                  </a:lnTo>
                  <a:lnTo>
                    <a:pt x="301" y="43"/>
                  </a:lnTo>
                  <a:lnTo>
                    <a:pt x="300" y="40"/>
                  </a:lnTo>
                  <a:lnTo>
                    <a:pt x="298" y="36"/>
                  </a:lnTo>
                  <a:lnTo>
                    <a:pt x="294" y="33"/>
                  </a:lnTo>
                  <a:lnTo>
                    <a:pt x="290" y="30"/>
                  </a:lnTo>
                  <a:lnTo>
                    <a:pt x="277" y="23"/>
                  </a:lnTo>
                  <a:lnTo>
                    <a:pt x="260" y="17"/>
                  </a:lnTo>
                  <a:lnTo>
                    <a:pt x="239" y="10"/>
                  </a:lnTo>
                  <a:lnTo>
                    <a:pt x="214" y="4"/>
                  </a:lnTo>
                  <a:lnTo>
                    <a:pt x="184" y="1"/>
                  </a:lnTo>
                  <a:lnTo>
                    <a:pt x="150" y="0"/>
                  </a:lnTo>
                  <a:lnTo>
                    <a:pt x="150" y="0"/>
                  </a:lnTo>
                  <a:lnTo>
                    <a:pt x="132" y="1"/>
                  </a:lnTo>
                  <a:lnTo>
                    <a:pt x="116" y="2"/>
                  </a:lnTo>
                  <a:lnTo>
                    <a:pt x="86" y="6"/>
                  </a:lnTo>
                  <a:lnTo>
                    <a:pt x="60" y="10"/>
                  </a:lnTo>
                  <a:lnTo>
                    <a:pt x="39" y="17"/>
                  </a:lnTo>
                  <a:lnTo>
                    <a:pt x="22" y="23"/>
                  </a:lnTo>
                  <a:lnTo>
                    <a:pt x="10" y="31"/>
                  </a:lnTo>
                  <a:lnTo>
                    <a:pt x="6" y="34"/>
                  </a:lnTo>
                  <a:lnTo>
                    <a:pt x="2" y="38"/>
                  </a:lnTo>
                  <a:lnTo>
                    <a:pt x="0" y="41"/>
                  </a:lnTo>
                  <a:lnTo>
                    <a:pt x="0" y="44"/>
                  </a:lnTo>
                  <a:close/>
                </a:path>
              </a:pathLst>
            </a:custGeom>
            <a:solidFill>
              <a:srgbClr val="828282"/>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kern="0">
                <a:solidFill>
                  <a:sysClr val="windowText" lastClr="000000"/>
                </a:solidFill>
              </a:endParaRPr>
            </a:p>
          </p:txBody>
        </p:sp>
        <p:sp>
          <p:nvSpPr>
            <p:cNvPr id="87" name="Freeform 211"/>
            <p:cNvSpPr>
              <a:spLocks/>
            </p:cNvSpPr>
            <p:nvPr/>
          </p:nvSpPr>
          <p:spPr bwMode="auto">
            <a:xfrm>
              <a:off x="3133" y="1678"/>
              <a:ext cx="301" cy="129"/>
            </a:xfrm>
            <a:custGeom>
              <a:avLst/>
              <a:gdLst>
                <a:gd name="T0" fmla="*/ 0 w 301"/>
                <a:gd name="T1" fmla="*/ 44 h 129"/>
                <a:gd name="T2" fmla="*/ 0 w 301"/>
                <a:gd name="T3" fmla="*/ 86 h 129"/>
                <a:gd name="T4" fmla="*/ 0 w 301"/>
                <a:gd name="T5" fmla="*/ 86 h 129"/>
                <a:gd name="T6" fmla="*/ 0 w 301"/>
                <a:gd name="T7" fmla="*/ 90 h 129"/>
                <a:gd name="T8" fmla="*/ 2 w 301"/>
                <a:gd name="T9" fmla="*/ 93 h 129"/>
                <a:gd name="T10" fmla="*/ 6 w 301"/>
                <a:gd name="T11" fmla="*/ 96 h 129"/>
                <a:gd name="T12" fmla="*/ 10 w 301"/>
                <a:gd name="T13" fmla="*/ 99 h 129"/>
                <a:gd name="T14" fmla="*/ 22 w 301"/>
                <a:gd name="T15" fmla="*/ 106 h 129"/>
                <a:gd name="T16" fmla="*/ 39 w 301"/>
                <a:gd name="T17" fmla="*/ 114 h 129"/>
                <a:gd name="T18" fmla="*/ 60 w 301"/>
                <a:gd name="T19" fmla="*/ 119 h 129"/>
                <a:gd name="T20" fmla="*/ 86 w 301"/>
                <a:gd name="T21" fmla="*/ 125 h 129"/>
                <a:gd name="T22" fmla="*/ 116 w 301"/>
                <a:gd name="T23" fmla="*/ 128 h 129"/>
                <a:gd name="T24" fmla="*/ 132 w 301"/>
                <a:gd name="T25" fmla="*/ 129 h 129"/>
                <a:gd name="T26" fmla="*/ 150 w 301"/>
                <a:gd name="T27" fmla="*/ 129 h 129"/>
                <a:gd name="T28" fmla="*/ 150 w 301"/>
                <a:gd name="T29" fmla="*/ 129 h 129"/>
                <a:gd name="T30" fmla="*/ 168 w 301"/>
                <a:gd name="T31" fmla="*/ 129 h 129"/>
                <a:gd name="T32" fmla="*/ 184 w 301"/>
                <a:gd name="T33" fmla="*/ 128 h 129"/>
                <a:gd name="T34" fmla="*/ 215 w 301"/>
                <a:gd name="T35" fmla="*/ 125 h 129"/>
                <a:gd name="T36" fmla="*/ 240 w 301"/>
                <a:gd name="T37" fmla="*/ 119 h 129"/>
                <a:gd name="T38" fmla="*/ 262 w 301"/>
                <a:gd name="T39" fmla="*/ 114 h 129"/>
                <a:gd name="T40" fmla="*/ 279 w 301"/>
                <a:gd name="T41" fmla="*/ 106 h 129"/>
                <a:gd name="T42" fmla="*/ 291 w 301"/>
                <a:gd name="T43" fmla="*/ 99 h 129"/>
                <a:gd name="T44" fmla="*/ 295 w 301"/>
                <a:gd name="T45" fmla="*/ 96 h 129"/>
                <a:gd name="T46" fmla="*/ 298 w 301"/>
                <a:gd name="T47" fmla="*/ 93 h 129"/>
                <a:gd name="T48" fmla="*/ 300 w 301"/>
                <a:gd name="T49" fmla="*/ 90 h 129"/>
                <a:gd name="T50" fmla="*/ 301 w 301"/>
                <a:gd name="T51" fmla="*/ 86 h 129"/>
                <a:gd name="T52" fmla="*/ 301 w 301"/>
                <a:gd name="T53" fmla="*/ 43 h 129"/>
                <a:gd name="T54" fmla="*/ 301 w 301"/>
                <a:gd name="T55" fmla="*/ 43 h 129"/>
                <a:gd name="T56" fmla="*/ 300 w 301"/>
                <a:gd name="T57" fmla="*/ 40 h 129"/>
                <a:gd name="T58" fmla="*/ 298 w 301"/>
                <a:gd name="T59" fmla="*/ 36 h 129"/>
                <a:gd name="T60" fmla="*/ 294 w 301"/>
                <a:gd name="T61" fmla="*/ 33 h 129"/>
                <a:gd name="T62" fmla="*/ 290 w 301"/>
                <a:gd name="T63" fmla="*/ 30 h 129"/>
                <a:gd name="T64" fmla="*/ 277 w 301"/>
                <a:gd name="T65" fmla="*/ 23 h 129"/>
                <a:gd name="T66" fmla="*/ 260 w 301"/>
                <a:gd name="T67" fmla="*/ 17 h 129"/>
                <a:gd name="T68" fmla="*/ 239 w 301"/>
                <a:gd name="T69" fmla="*/ 10 h 129"/>
                <a:gd name="T70" fmla="*/ 214 w 301"/>
                <a:gd name="T71" fmla="*/ 4 h 129"/>
                <a:gd name="T72" fmla="*/ 184 w 301"/>
                <a:gd name="T73" fmla="*/ 1 h 129"/>
                <a:gd name="T74" fmla="*/ 150 w 301"/>
                <a:gd name="T75" fmla="*/ 0 h 129"/>
                <a:gd name="T76" fmla="*/ 150 w 301"/>
                <a:gd name="T77" fmla="*/ 0 h 129"/>
                <a:gd name="T78" fmla="*/ 132 w 301"/>
                <a:gd name="T79" fmla="*/ 1 h 129"/>
                <a:gd name="T80" fmla="*/ 116 w 301"/>
                <a:gd name="T81" fmla="*/ 2 h 129"/>
                <a:gd name="T82" fmla="*/ 86 w 301"/>
                <a:gd name="T83" fmla="*/ 6 h 129"/>
                <a:gd name="T84" fmla="*/ 60 w 301"/>
                <a:gd name="T85" fmla="*/ 10 h 129"/>
                <a:gd name="T86" fmla="*/ 39 w 301"/>
                <a:gd name="T87" fmla="*/ 17 h 129"/>
                <a:gd name="T88" fmla="*/ 22 w 301"/>
                <a:gd name="T89" fmla="*/ 23 h 129"/>
                <a:gd name="T90" fmla="*/ 10 w 301"/>
                <a:gd name="T91" fmla="*/ 31 h 129"/>
                <a:gd name="T92" fmla="*/ 6 w 301"/>
                <a:gd name="T93" fmla="*/ 34 h 129"/>
                <a:gd name="T94" fmla="*/ 2 w 301"/>
                <a:gd name="T95" fmla="*/ 38 h 129"/>
                <a:gd name="T96" fmla="*/ 0 w 301"/>
                <a:gd name="T97" fmla="*/ 41 h 129"/>
                <a:gd name="T98" fmla="*/ 0 w 301"/>
                <a:gd name="T99" fmla="*/ 44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301" h="129">
                  <a:moveTo>
                    <a:pt x="0" y="44"/>
                  </a:moveTo>
                  <a:lnTo>
                    <a:pt x="0" y="86"/>
                  </a:lnTo>
                  <a:lnTo>
                    <a:pt x="0" y="86"/>
                  </a:lnTo>
                  <a:lnTo>
                    <a:pt x="0" y="90"/>
                  </a:lnTo>
                  <a:lnTo>
                    <a:pt x="2" y="93"/>
                  </a:lnTo>
                  <a:lnTo>
                    <a:pt x="6" y="96"/>
                  </a:lnTo>
                  <a:lnTo>
                    <a:pt x="10" y="99"/>
                  </a:lnTo>
                  <a:lnTo>
                    <a:pt x="22" y="106"/>
                  </a:lnTo>
                  <a:lnTo>
                    <a:pt x="39" y="114"/>
                  </a:lnTo>
                  <a:lnTo>
                    <a:pt x="60" y="119"/>
                  </a:lnTo>
                  <a:lnTo>
                    <a:pt x="86" y="125"/>
                  </a:lnTo>
                  <a:lnTo>
                    <a:pt x="116" y="128"/>
                  </a:lnTo>
                  <a:lnTo>
                    <a:pt x="132" y="129"/>
                  </a:lnTo>
                  <a:lnTo>
                    <a:pt x="150" y="129"/>
                  </a:lnTo>
                  <a:lnTo>
                    <a:pt x="150" y="129"/>
                  </a:lnTo>
                  <a:lnTo>
                    <a:pt x="168" y="129"/>
                  </a:lnTo>
                  <a:lnTo>
                    <a:pt x="184" y="128"/>
                  </a:lnTo>
                  <a:lnTo>
                    <a:pt x="215" y="125"/>
                  </a:lnTo>
                  <a:lnTo>
                    <a:pt x="240" y="119"/>
                  </a:lnTo>
                  <a:lnTo>
                    <a:pt x="262" y="114"/>
                  </a:lnTo>
                  <a:lnTo>
                    <a:pt x="279" y="106"/>
                  </a:lnTo>
                  <a:lnTo>
                    <a:pt x="291" y="99"/>
                  </a:lnTo>
                  <a:lnTo>
                    <a:pt x="295" y="96"/>
                  </a:lnTo>
                  <a:lnTo>
                    <a:pt x="298" y="93"/>
                  </a:lnTo>
                  <a:lnTo>
                    <a:pt x="300" y="90"/>
                  </a:lnTo>
                  <a:lnTo>
                    <a:pt x="301" y="86"/>
                  </a:lnTo>
                  <a:lnTo>
                    <a:pt x="301" y="43"/>
                  </a:lnTo>
                  <a:lnTo>
                    <a:pt x="301" y="43"/>
                  </a:lnTo>
                  <a:lnTo>
                    <a:pt x="300" y="40"/>
                  </a:lnTo>
                  <a:lnTo>
                    <a:pt x="298" y="36"/>
                  </a:lnTo>
                  <a:lnTo>
                    <a:pt x="294" y="33"/>
                  </a:lnTo>
                  <a:lnTo>
                    <a:pt x="290" y="30"/>
                  </a:lnTo>
                  <a:lnTo>
                    <a:pt x="277" y="23"/>
                  </a:lnTo>
                  <a:lnTo>
                    <a:pt x="260" y="17"/>
                  </a:lnTo>
                  <a:lnTo>
                    <a:pt x="239" y="10"/>
                  </a:lnTo>
                  <a:lnTo>
                    <a:pt x="214" y="4"/>
                  </a:lnTo>
                  <a:lnTo>
                    <a:pt x="184" y="1"/>
                  </a:lnTo>
                  <a:lnTo>
                    <a:pt x="150" y="0"/>
                  </a:lnTo>
                  <a:lnTo>
                    <a:pt x="150" y="0"/>
                  </a:lnTo>
                  <a:lnTo>
                    <a:pt x="132" y="1"/>
                  </a:lnTo>
                  <a:lnTo>
                    <a:pt x="116" y="2"/>
                  </a:lnTo>
                  <a:lnTo>
                    <a:pt x="86" y="6"/>
                  </a:lnTo>
                  <a:lnTo>
                    <a:pt x="60" y="10"/>
                  </a:lnTo>
                  <a:lnTo>
                    <a:pt x="39" y="17"/>
                  </a:lnTo>
                  <a:lnTo>
                    <a:pt x="22" y="23"/>
                  </a:lnTo>
                  <a:lnTo>
                    <a:pt x="10" y="31"/>
                  </a:lnTo>
                  <a:lnTo>
                    <a:pt x="6" y="34"/>
                  </a:lnTo>
                  <a:lnTo>
                    <a:pt x="2" y="38"/>
                  </a:lnTo>
                  <a:lnTo>
                    <a:pt x="0" y="41"/>
                  </a:lnTo>
                  <a:lnTo>
                    <a:pt x="0" y="44"/>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kern="0">
                <a:solidFill>
                  <a:sysClr val="windowText" lastClr="000000"/>
                </a:solidFill>
              </a:endParaRPr>
            </a:p>
          </p:txBody>
        </p:sp>
        <p:sp>
          <p:nvSpPr>
            <p:cNvPr id="88" name="Freeform 212"/>
            <p:cNvSpPr>
              <a:spLocks/>
            </p:cNvSpPr>
            <p:nvPr/>
          </p:nvSpPr>
          <p:spPr bwMode="auto">
            <a:xfrm>
              <a:off x="3143" y="1684"/>
              <a:ext cx="280" cy="67"/>
            </a:xfrm>
            <a:custGeom>
              <a:avLst/>
              <a:gdLst>
                <a:gd name="T0" fmla="*/ 140 w 280"/>
                <a:gd name="T1" fmla="*/ 0 h 67"/>
                <a:gd name="T2" fmla="*/ 140 w 280"/>
                <a:gd name="T3" fmla="*/ 0 h 67"/>
                <a:gd name="T4" fmla="*/ 112 w 280"/>
                <a:gd name="T5" fmla="*/ 1 h 67"/>
                <a:gd name="T6" fmla="*/ 86 w 280"/>
                <a:gd name="T7" fmla="*/ 4 h 67"/>
                <a:gd name="T8" fmla="*/ 62 w 280"/>
                <a:gd name="T9" fmla="*/ 8 h 67"/>
                <a:gd name="T10" fmla="*/ 42 w 280"/>
                <a:gd name="T11" fmla="*/ 14 h 67"/>
                <a:gd name="T12" fmla="*/ 24 w 280"/>
                <a:gd name="T13" fmla="*/ 19 h 67"/>
                <a:gd name="T14" fmla="*/ 11 w 280"/>
                <a:gd name="T15" fmla="*/ 26 h 67"/>
                <a:gd name="T16" fmla="*/ 3 w 280"/>
                <a:gd name="T17" fmla="*/ 30 h 67"/>
                <a:gd name="T18" fmla="*/ 1 w 280"/>
                <a:gd name="T19" fmla="*/ 33 h 67"/>
                <a:gd name="T20" fmla="*/ 0 w 280"/>
                <a:gd name="T21" fmla="*/ 35 h 67"/>
                <a:gd name="T22" fmla="*/ 0 w 280"/>
                <a:gd name="T23" fmla="*/ 35 h 67"/>
                <a:gd name="T24" fmla="*/ 1 w 280"/>
                <a:gd name="T25" fmla="*/ 37 h 67"/>
                <a:gd name="T26" fmla="*/ 3 w 280"/>
                <a:gd name="T27" fmla="*/ 39 h 67"/>
                <a:gd name="T28" fmla="*/ 11 w 280"/>
                <a:gd name="T29" fmla="*/ 45 h 67"/>
                <a:gd name="T30" fmla="*/ 24 w 280"/>
                <a:gd name="T31" fmla="*/ 49 h 67"/>
                <a:gd name="T32" fmla="*/ 42 w 280"/>
                <a:gd name="T33" fmla="*/ 55 h 67"/>
                <a:gd name="T34" fmla="*/ 62 w 280"/>
                <a:gd name="T35" fmla="*/ 59 h 67"/>
                <a:gd name="T36" fmla="*/ 86 w 280"/>
                <a:gd name="T37" fmla="*/ 63 h 67"/>
                <a:gd name="T38" fmla="*/ 112 w 280"/>
                <a:gd name="T39" fmla="*/ 66 h 67"/>
                <a:gd name="T40" fmla="*/ 140 w 280"/>
                <a:gd name="T41" fmla="*/ 67 h 67"/>
                <a:gd name="T42" fmla="*/ 140 w 280"/>
                <a:gd name="T43" fmla="*/ 67 h 67"/>
                <a:gd name="T44" fmla="*/ 169 w 280"/>
                <a:gd name="T45" fmla="*/ 66 h 67"/>
                <a:gd name="T46" fmla="*/ 195 w 280"/>
                <a:gd name="T47" fmla="*/ 63 h 67"/>
                <a:gd name="T48" fmla="*/ 218 w 280"/>
                <a:gd name="T49" fmla="*/ 59 h 67"/>
                <a:gd name="T50" fmla="*/ 239 w 280"/>
                <a:gd name="T51" fmla="*/ 55 h 67"/>
                <a:gd name="T52" fmla="*/ 256 w 280"/>
                <a:gd name="T53" fmla="*/ 49 h 67"/>
                <a:gd name="T54" fmla="*/ 269 w 280"/>
                <a:gd name="T55" fmla="*/ 45 h 67"/>
                <a:gd name="T56" fmla="*/ 277 w 280"/>
                <a:gd name="T57" fmla="*/ 39 h 67"/>
                <a:gd name="T58" fmla="*/ 279 w 280"/>
                <a:gd name="T59" fmla="*/ 37 h 67"/>
                <a:gd name="T60" fmla="*/ 280 w 280"/>
                <a:gd name="T61" fmla="*/ 35 h 67"/>
                <a:gd name="T62" fmla="*/ 280 w 280"/>
                <a:gd name="T63" fmla="*/ 35 h 67"/>
                <a:gd name="T64" fmla="*/ 279 w 280"/>
                <a:gd name="T65" fmla="*/ 33 h 67"/>
                <a:gd name="T66" fmla="*/ 277 w 280"/>
                <a:gd name="T67" fmla="*/ 30 h 67"/>
                <a:gd name="T68" fmla="*/ 269 w 280"/>
                <a:gd name="T69" fmla="*/ 26 h 67"/>
                <a:gd name="T70" fmla="*/ 256 w 280"/>
                <a:gd name="T71" fmla="*/ 19 h 67"/>
                <a:gd name="T72" fmla="*/ 239 w 280"/>
                <a:gd name="T73" fmla="*/ 14 h 67"/>
                <a:gd name="T74" fmla="*/ 218 w 280"/>
                <a:gd name="T75" fmla="*/ 8 h 67"/>
                <a:gd name="T76" fmla="*/ 195 w 280"/>
                <a:gd name="T77" fmla="*/ 4 h 67"/>
                <a:gd name="T78" fmla="*/ 169 w 280"/>
                <a:gd name="T79" fmla="*/ 1 h 67"/>
                <a:gd name="T80" fmla="*/ 140 w 280"/>
                <a:gd name="T81" fmla="*/ 0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80" h="67">
                  <a:moveTo>
                    <a:pt x="140" y="0"/>
                  </a:moveTo>
                  <a:lnTo>
                    <a:pt x="140" y="0"/>
                  </a:lnTo>
                  <a:lnTo>
                    <a:pt x="112" y="1"/>
                  </a:lnTo>
                  <a:lnTo>
                    <a:pt x="86" y="4"/>
                  </a:lnTo>
                  <a:lnTo>
                    <a:pt x="62" y="8"/>
                  </a:lnTo>
                  <a:lnTo>
                    <a:pt x="42" y="14"/>
                  </a:lnTo>
                  <a:lnTo>
                    <a:pt x="24" y="19"/>
                  </a:lnTo>
                  <a:lnTo>
                    <a:pt x="11" y="26"/>
                  </a:lnTo>
                  <a:lnTo>
                    <a:pt x="3" y="30"/>
                  </a:lnTo>
                  <a:lnTo>
                    <a:pt x="1" y="33"/>
                  </a:lnTo>
                  <a:lnTo>
                    <a:pt x="0" y="35"/>
                  </a:lnTo>
                  <a:lnTo>
                    <a:pt x="0" y="35"/>
                  </a:lnTo>
                  <a:lnTo>
                    <a:pt x="1" y="37"/>
                  </a:lnTo>
                  <a:lnTo>
                    <a:pt x="3" y="39"/>
                  </a:lnTo>
                  <a:lnTo>
                    <a:pt x="11" y="45"/>
                  </a:lnTo>
                  <a:lnTo>
                    <a:pt x="24" y="49"/>
                  </a:lnTo>
                  <a:lnTo>
                    <a:pt x="42" y="55"/>
                  </a:lnTo>
                  <a:lnTo>
                    <a:pt x="62" y="59"/>
                  </a:lnTo>
                  <a:lnTo>
                    <a:pt x="86" y="63"/>
                  </a:lnTo>
                  <a:lnTo>
                    <a:pt x="112" y="66"/>
                  </a:lnTo>
                  <a:lnTo>
                    <a:pt x="140" y="67"/>
                  </a:lnTo>
                  <a:lnTo>
                    <a:pt x="140" y="67"/>
                  </a:lnTo>
                  <a:lnTo>
                    <a:pt x="169" y="66"/>
                  </a:lnTo>
                  <a:lnTo>
                    <a:pt x="195" y="63"/>
                  </a:lnTo>
                  <a:lnTo>
                    <a:pt x="218" y="59"/>
                  </a:lnTo>
                  <a:lnTo>
                    <a:pt x="239" y="55"/>
                  </a:lnTo>
                  <a:lnTo>
                    <a:pt x="256" y="49"/>
                  </a:lnTo>
                  <a:lnTo>
                    <a:pt x="269" y="45"/>
                  </a:lnTo>
                  <a:lnTo>
                    <a:pt x="277" y="39"/>
                  </a:lnTo>
                  <a:lnTo>
                    <a:pt x="279" y="37"/>
                  </a:lnTo>
                  <a:lnTo>
                    <a:pt x="280" y="35"/>
                  </a:lnTo>
                  <a:lnTo>
                    <a:pt x="280" y="35"/>
                  </a:lnTo>
                  <a:lnTo>
                    <a:pt x="279" y="33"/>
                  </a:lnTo>
                  <a:lnTo>
                    <a:pt x="277" y="30"/>
                  </a:lnTo>
                  <a:lnTo>
                    <a:pt x="269" y="26"/>
                  </a:lnTo>
                  <a:lnTo>
                    <a:pt x="256" y="19"/>
                  </a:lnTo>
                  <a:lnTo>
                    <a:pt x="239" y="14"/>
                  </a:lnTo>
                  <a:lnTo>
                    <a:pt x="218" y="8"/>
                  </a:lnTo>
                  <a:lnTo>
                    <a:pt x="195" y="4"/>
                  </a:lnTo>
                  <a:lnTo>
                    <a:pt x="169" y="1"/>
                  </a:lnTo>
                  <a:lnTo>
                    <a:pt x="140" y="0"/>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kern="0">
                <a:solidFill>
                  <a:sysClr val="windowText" lastClr="000000"/>
                </a:solidFill>
              </a:endParaRPr>
            </a:p>
          </p:txBody>
        </p:sp>
        <p:sp>
          <p:nvSpPr>
            <p:cNvPr id="89" name="Freeform 213"/>
            <p:cNvSpPr>
              <a:spLocks/>
            </p:cNvSpPr>
            <p:nvPr/>
          </p:nvSpPr>
          <p:spPr bwMode="auto">
            <a:xfrm>
              <a:off x="3143" y="1684"/>
              <a:ext cx="280" cy="67"/>
            </a:xfrm>
            <a:custGeom>
              <a:avLst/>
              <a:gdLst>
                <a:gd name="T0" fmla="*/ 140 w 280"/>
                <a:gd name="T1" fmla="*/ 0 h 67"/>
                <a:gd name="T2" fmla="*/ 140 w 280"/>
                <a:gd name="T3" fmla="*/ 0 h 67"/>
                <a:gd name="T4" fmla="*/ 112 w 280"/>
                <a:gd name="T5" fmla="*/ 1 h 67"/>
                <a:gd name="T6" fmla="*/ 86 w 280"/>
                <a:gd name="T7" fmla="*/ 4 h 67"/>
                <a:gd name="T8" fmla="*/ 62 w 280"/>
                <a:gd name="T9" fmla="*/ 8 h 67"/>
                <a:gd name="T10" fmla="*/ 42 w 280"/>
                <a:gd name="T11" fmla="*/ 14 h 67"/>
                <a:gd name="T12" fmla="*/ 24 w 280"/>
                <a:gd name="T13" fmla="*/ 19 h 67"/>
                <a:gd name="T14" fmla="*/ 11 w 280"/>
                <a:gd name="T15" fmla="*/ 26 h 67"/>
                <a:gd name="T16" fmla="*/ 3 w 280"/>
                <a:gd name="T17" fmla="*/ 30 h 67"/>
                <a:gd name="T18" fmla="*/ 1 w 280"/>
                <a:gd name="T19" fmla="*/ 33 h 67"/>
                <a:gd name="T20" fmla="*/ 0 w 280"/>
                <a:gd name="T21" fmla="*/ 35 h 67"/>
                <a:gd name="T22" fmla="*/ 0 w 280"/>
                <a:gd name="T23" fmla="*/ 35 h 67"/>
                <a:gd name="T24" fmla="*/ 1 w 280"/>
                <a:gd name="T25" fmla="*/ 37 h 67"/>
                <a:gd name="T26" fmla="*/ 3 w 280"/>
                <a:gd name="T27" fmla="*/ 39 h 67"/>
                <a:gd name="T28" fmla="*/ 11 w 280"/>
                <a:gd name="T29" fmla="*/ 45 h 67"/>
                <a:gd name="T30" fmla="*/ 24 w 280"/>
                <a:gd name="T31" fmla="*/ 49 h 67"/>
                <a:gd name="T32" fmla="*/ 42 w 280"/>
                <a:gd name="T33" fmla="*/ 55 h 67"/>
                <a:gd name="T34" fmla="*/ 62 w 280"/>
                <a:gd name="T35" fmla="*/ 59 h 67"/>
                <a:gd name="T36" fmla="*/ 86 w 280"/>
                <a:gd name="T37" fmla="*/ 63 h 67"/>
                <a:gd name="T38" fmla="*/ 112 w 280"/>
                <a:gd name="T39" fmla="*/ 66 h 67"/>
                <a:gd name="T40" fmla="*/ 140 w 280"/>
                <a:gd name="T41" fmla="*/ 67 h 67"/>
                <a:gd name="T42" fmla="*/ 140 w 280"/>
                <a:gd name="T43" fmla="*/ 67 h 67"/>
                <a:gd name="T44" fmla="*/ 169 w 280"/>
                <a:gd name="T45" fmla="*/ 66 h 67"/>
                <a:gd name="T46" fmla="*/ 195 w 280"/>
                <a:gd name="T47" fmla="*/ 63 h 67"/>
                <a:gd name="T48" fmla="*/ 218 w 280"/>
                <a:gd name="T49" fmla="*/ 59 h 67"/>
                <a:gd name="T50" fmla="*/ 239 w 280"/>
                <a:gd name="T51" fmla="*/ 55 h 67"/>
                <a:gd name="T52" fmla="*/ 256 w 280"/>
                <a:gd name="T53" fmla="*/ 49 h 67"/>
                <a:gd name="T54" fmla="*/ 269 w 280"/>
                <a:gd name="T55" fmla="*/ 45 h 67"/>
                <a:gd name="T56" fmla="*/ 277 w 280"/>
                <a:gd name="T57" fmla="*/ 39 h 67"/>
                <a:gd name="T58" fmla="*/ 279 w 280"/>
                <a:gd name="T59" fmla="*/ 37 h 67"/>
                <a:gd name="T60" fmla="*/ 280 w 280"/>
                <a:gd name="T61" fmla="*/ 35 h 67"/>
                <a:gd name="T62" fmla="*/ 280 w 280"/>
                <a:gd name="T63" fmla="*/ 35 h 67"/>
                <a:gd name="T64" fmla="*/ 279 w 280"/>
                <a:gd name="T65" fmla="*/ 33 h 67"/>
                <a:gd name="T66" fmla="*/ 277 w 280"/>
                <a:gd name="T67" fmla="*/ 30 h 67"/>
                <a:gd name="T68" fmla="*/ 269 w 280"/>
                <a:gd name="T69" fmla="*/ 26 h 67"/>
                <a:gd name="T70" fmla="*/ 256 w 280"/>
                <a:gd name="T71" fmla="*/ 19 h 67"/>
                <a:gd name="T72" fmla="*/ 239 w 280"/>
                <a:gd name="T73" fmla="*/ 14 h 67"/>
                <a:gd name="T74" fmla="*/ 218 w 280"/>
                <a:gd name="T75" fmla="*/ 8 h 67"/>
                <a:gd name="T76" fmla="*/ 195 w 280"/>
                <a:gd name="T77" fmla="*/ 4 h 67"/>
                <a:gd name="T78" fmla="*/ 169 w 280"/>
                <a:gd name="T79" fmla="*/ 1 h 67"/>
                <a:gd name="T80" fmla="*/ 140 w 280"/>
                <a:gd name="T81" fmla="*/ 0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80" h="67">
                  <a:moveTo>
                    <a:pt x="140" y="0"/>
                  </a:moveTo>
                  <a:lnTo>
                    <a:pt x="140" y="0"/>
                  </a:lnTo>
                  <a:lnTo>
                    <a:pt x="112" y="1"/>
                  </a:lnTo>
                  <a:lnTo>
                    <a:pt x="86" y="4"/>
                  </a:lnTo>
                  <a:lnTo>
                    <a:pt x="62" y="8"/>
                  </a:lnTo>
                  <a:lnTo>
                    <a:pt x="42" y="14"/>
                  </a:lnTo>
                  <a:lnTo>
                    <a:pt x="24" y="19"/>
                  </a:lnTo>
                  <a:lnTo>
                    <a:pt x="11" y="26"/>
                  </a:lnTo>
                  <a:lnTo>
                    <a:pt x="3" y="30"/>
                  </a:lnTo>
                  <a:lnTo>
                    <a:pt x="1" y="33"/>
                  </a:lnTo>
                  <a:lnTo>
                    <a:pt x="0" y="35"/>
                  </a:lnTo>
                  <a:lnTo>
                    <a:pt x="0" y="35"/>
                  </a:lnTo>
                  <a:lnTo>
                    <a:pt x="1" y="37"/>
                  </a:lnTo>
                  <a:lnTo>
                    <a:pt x="3" y="39"/>
                  </a:lnTo>
                  <a:lnTo>
                    <a:pt x="11" y="45"/>
                  </a:lnTo>
                  <a:lnTo>
                    <a:pt x="24" y="49"/>
                  </a:lnTo>
                  <a:lnTo>
                    <a:pt x="42" y="55"/>
                  </a:lnTo>
                  <a:lnTo>
                    <a:pt x="62" y="59"/>
                  </a:lnTo>
                  <a:lnTo>
                    <a:pt x="86" y="63"/>
                  </a:lnTo>
                  <a:lnTo>
                    <a:pt x="112" y="66"/>
                  </a:lnTo>
                  <a:lnTo>
                    <a:pt x="140" y="67"/>
                  </a:lnTo>
                  <a:lnTo>
                    <a:pt x="140" y="67"/>
                  </a:lnTo>
                  <a:lnTo>
                    <a:pt x="169" y="66"/>
                  </a:lnTo>
                  <a:lnTo>
                    <a:pt x="195" y="63"/>
                  </a:lnTo>
                  <a:lnTo>
                    <a:pt x="218" y="59"/>
                  </a:lnTo>
                  <a:lnTo>
                    <a:pt x="239" y="55"/>
                  </a:lnTo>
                  <a:lnTo>
                    <a:pt x="256" y="49"/>
                  </a:lnTo>
                  <a:lnTo>
                    <a:pt x="269" y="45"/>
                  </a:lnTo>
                  <a:lnTo>
                    <a:pt x="277" y="39"/>
                  </a:lnTo>
                  <a:lnTo>
                    <a:pt x="279" y="37"/>
                  </a:lnTo>
                  <a:lnTo>
                    <a:pt x="280" y="35"/>
                  </a:lnTo>
                  <a:lnTo>
                    <a:pt x="280" y="35"/>
                  </a:lnTo>
                  <a:lnTo>
                    <a:pt x="279" y="33"/>
                  </a:lnTo>
                  <a:lnTo>
                    <a:pt x="277" y="30"/>
                  </a:lnTo>
                  <a:lnTo>
                    <a:pt x="269" y="26"/>
                  </a:lnTo>
                  <a:lnTo>
                    <a:pt x="256" y="19"/>
                  </a:lnTo>
                  <a:lnTo>
                    <a:pt x="239" y="14"/>
                  </a:lnTo>
                  <a:lnTo>
                    <a:pt x="218" y="8"/>
                  </a:lnTo>
                  <a:lnTo>
                    <a:pt x="195" y="4"/>
                  </a:lnTo>
                  <a:lnTo>
                    <a:pt x="169" y="1"/>
                  </a:lnTo>
                  <a:lnTo>
                    <a:pt x="140"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kern="0">
                <a:solidFill>
                  <a:sysClr val="windowText" lastClr="000000"/>
                </a:solidFill>
              </a:endParaRPr>
            </a:p>
          </p:txBody>
        </p:sp>
      </p:grpSp>
      <p:grpSp>
        <p:nvGrpSpPr>
          <p:cNvPr id="90" name="Group 190"/>
          <p:cNvGrpSpPr>
            <a:grpSpLocks noChangeAspect="1"/>
          </p:cNvGrpSpPr>
          <p:nvPr/>
        </p:nvGrpSpPr>
        <p:grpSpPr bwMode="auto">
          <a:xfrm>
            <a:off x="4194626" y="4113263"/>
            <a:ext cx="433348" cy="862714"/>
            <a:chOff x="1609" y="1589"/>
            <a:chExt cx="206" cy="410"/>
          </a:xfrm>
        </p:grpSpPr>
        <p:sp>
          <p:nvSpPr>
            <p:cNvPr id="91" name="AutoShape 189"/>
            <p:cNvSpPr>
              <a:spLocks noChangeAspect="1" noChangeArrowheads="1" noTextEdit="1"/>
            </p:cNvSpPr>
            <p:nvPr/>
          </p:nvSpPr>
          <p:spPr bwMode="auto">
            <a:xfrm>
              <a:off x="1609" y="1589"/>
              <a:ext cx="206" cy="4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kern="0">
                <a:solidFill>
                  <a:sysClr val="windowText" lastClr="000000"/>
                </a:solidFill>
              </a:endParaRPr>
            </a:p>
          </p:txBody>
        </p:sp>
        <p:sp>
          <p:nvSpPr>
            <p:cNvPr id="92" name="Rectangle 191"/>
            <p:cNvSpPr>
              <a:spLocks noChangeArrowheads="1"/>
            </p:cNvSpPr>
            <p:nvPr/>
          </p:nvSpPr>
          <p:spPr bwMode="auto">
            <a:xfrm>
              <a:off x="1620" y="1617"/>
              <a:ext cx="187" cy="374"/>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kern="0">
                <a:solidFill>
                  <a:sysClr val="windowText" lastClr="000000"/>
                </a:solidFill>
              </a:endParaRPr>
            </a:p>
          </p:txBody>
        </p:sp>
        <p:sp>
          <p:nvSpPr>
            <p:cNvPr id="93" name="Freeform 192"/>
            <p:cNvSpPr>
              <a:spLocks noEditPoints="1"/>
            </p:cNvSpPr>
            <p:nvPr/>
          </p:nvSpPr>
          <p:spPr bwMode="auto">
            <a:xfrm>
              <a:off x="1609" y="1589"/>
              <a:ext cx="206" cy="410"/>
            </a:xfrm>
            <a:custGeom>
              <a:avLst/>
              <a:gdLst>
                <a:gd name="T0" fmla="*/ 24 w 412"/>
                <a:gd name="T1" fmla="*/ 0 h 820"/>
                <a:gd name="T2" fmla="*/ 20 w 412"/>
                <a:gd name="T3" fmla="*/ 0 h 820"/>
                <a:gd name="T4" fmla="*/ 8 w 412"/>
                <a:gd name="T5" fmla="*/ 8 h 820"/>
                <a:gd name="T6" fmla="*/ 0 w 412"/>
                <a:gd name="T7" fmla="*/ 20 h 820"/>
                <a:gd name="T8" fmla="*/ 0 w 412"/>
                <a:gd name="T9" fmla="*/ 796 h 820"/>
                <a:gd name="T10" fmla="*/ 0 w 412"/>
                <a:gd name="T11" fmla="*/ 800 h 820"/>
                <a:gd name="T12" fmla="*/ 8 w 412"/>
                <a:gd name="T13" fmla="*/ 812 h 820"/>
                <a:gd name="T14" fmla="*/ 20 w 412"/>
                <a:gd name="T15" fmla="*/ 820 h 820"/>
                <a:gd name="T16" fmla="*/ 388 w 412"/>
                <a:gd name="T17" fmla="*/ 820 h 820"/>
                <a:gd name="T18" fmla="*/ 392 w 412"/>
                <a:gd name="T19" fmla="*/ 820 h 820"/>
                <a:gd name="T20" fmla="*/ 404 w 412"/>
                <a:gd name="T21" fmla="*/ 812 h 820"/>
                <a:gd name="T22" fmla="*/ 410 w 412"/>
                <a:gd name="T23" fmla="*/ 800 h 820"/>
                <a:gd name="T24" fmla="*/ 412 w 412"/>
                <a:gd name="T25" fmla="*/ 24 h 820"/>
                <a:gd name="T26" fmla="*/ 410 w 412"/>
                <a:gd name="T27" fmla="*/ 20 h 820"/>
                <a:gd name="T28" fmla="*/ 404 w 412"/>
                <a:gd name="T29" fmla="*/ 8 h 820"/>
                <a:gd name="T30" fmla="*/ 392 w 412"/>
                <a:gd name="T31" fmla="*/ 0 h 820"/>
                <a:gd name="T32" fmla="*/ 220 w 412"/>
                <a:gd name="T33" fmla="*/ 787 h 820"/>
                <a:gd name="T34" fmla="*/ 190 w 412"/>
                <a:gd name="T35" fmla="*/ 714 h 820"/>
                <a:gd name="T36" fmla="*/ 220 w 412"/>
                <a:gd name="T37" fmla="*/ 787 h 820"/>
                <a:gd name="T38" fmla="*/ 36 w 412"/>
                <a:gd name="T39" fmla="*/ 667 h 820"/>
                <a:gd name="T40" fmla="*/ 376 w 412"/>
                <a:gd name="T41" fmla="*/ 600 h 820"/>
                <a:gd name="T42" fmla="*/ 376 w 412"/>
                <a:gd name="T43" fmla="*/ 565 h 820"/>
                <a:gd name="T44" fmla="*/ 36 w 412"/>
                <a:gd name="T45" fmla="*/ 497 h 820"/>
                <a:gd name="T46" fmla="*/ 376 w 412"/>
                <a:gd name="T47" fmla="*/ 565 h 820"/>
                <a:gd name="T48" fmla="*/ 36 w 412"/>
                <a:gd name="T49" fmla="*/ 462 h 820"/>
                <a:gd name="T50" fmla="*/ 376 w 412"/>
                <a:gd name="T51" fmla="*/ 394 h 820"/>
                <a:gd name="T52" fmla="*/ 376 w 412"/>
                <a:gd name="T53" fmla="*/ 356 h 820"/>
                <a:gd name="T54" fmla="*/ 36 w 412"/>
                <a:gd name="T55" fmla="*/ 288 h 820"/>
                <a:gd name="T56" fmla="*/ 376 w 412"/>
                <a:gd name="T57" fmla="*/ 356 h 820"/>
                <a:gd name="T58" fmla="*/ 36 w 412"/>
                <a:gd name="T59" fmla="*/ 254 h 820"/>
                <a:gd name="T60" fmla="*/ 376 w 412"/>
                <a:gd name="T61" fmla="*/ 186 h 820"/>
                <a:gd name="T62" fmla="*/ 376 w 412"/>
                <a:gd name="T63" fmla="*/ 151 h 820"/>
                <a:gd name="T64" fmla="*/ 36 w 412"/>
                <a:gd name="T65" fmla="*/ 83 h 820"/>
                <a:gd name="T66" fmla="*/ 376 w 412"/>
                <a:gd name="T67" fmla="*/ 151 h 8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412" h="820">
                  <a:moveTo>
                    <a:pt x="388" y="0"/>
                  </a:moveTo>
                  <a:lnTo>
                    <a:pt x="24" y="0"/>
                  </a:lnTo>
                  <a:lnTo>
                    <a:pt x="24" y="0"/>
                  </a:lnTo>
                  <a:lnTo>
                    <a:pt x="20" y="0"/>
                  </a:lnTo>
                  <a:lnTo>
                    <a:pt x="15" y="2"/>
                  </a:lnTo>
                  <a:lnTo>
                    <a:pt x="8" y="8"/>
                  </a:lnTo>
                  <a:lnTo>
                    <a:pt x="2" y="15"/>
                  </a:lnTo>
                  <a:lnTo>
                    <a:pt x="0" y="20"/>
                  </a:lnTo>
                  <a:lnTo>
                    <a:pt x="0" y="24"/>
                  </a:lnTo>
                  <a:lnTo>
                    <a:pt x="0" y="796"/>
                  </a:lnTo>
                  <a:lnTo>
                    <a:pt x="0" y="796"/>
                  </a:lnTo>
                  <a:lnTo>
                    <a:pt x="0" y="800"/>
                  </a:lnTo>
                  <a:lnTo>
                    <a:pt x="2" y="805"/>
                  </a:lnTo>
                  <a:lnTo>
                    <a:pt x="8" y="812"/>
                  </a:lnTo>
                  <a:lnTo>
                    <a:pt x="15" y="818"/>
                  </a:lnTo>
                  <a:lnTo>
                    <a:pt x="20" y="820"/>
                  </a:lnTo>
                  <a:lnTo>
                    <a:pt x="24" y="820"/>
                  </a:lnTo>
                  <a:lnTo>
                    <a:pt x="388" y="820"/>
                  </a:lnTo>
                  <a:lnTo>
                    <a:pt x="388" y="820"/>
                  </a:lnTo>
                  <a:lnTo>
                    <a:pt x="392" y="820"/>
                  </a:lnTo>
                  <a:lnTo>
                    <a:pt x="397" y="818"/>
                  </a:lnTo>
                  <a:lnTo>
                    <a:pt x="404" y="812"/>
                  </a:lnTo>
                  <a:lnTo>
                    <a:pt x="409" y="805"/>
                  </a:lnTo>
                  <a:lnTo>
                    <a:pt x="410" y="800"/>
                  </a:lnTo>
                  <a:lnTo>
                    <a:pt x="412" y="796"/>
                  </a:lnTo>
                  <a:lnTo>
                    <a:pt x="412" y="24"/>
                  </a:lnTo>
                  <a:lnTo>
                    <a:pt x="412" y="24"/>
                  </a:lnTo>
                  <a:lnTo>
                    <a:pt x="410" y="20"/>
                  </a:lnTo>
                  <a:lnTo>
                    <a:pt x="409" y="15"/>
                  </a:lnTo>
                  <a:lnTo>
                    <a:pt x="404" y="8"/>
                  </a:lnTo>
                  <a:lnTo>
                    <a:pt x="397" y="2"/>
                  </a:lnTo>
                  <a:lnTo>
                    <a:pt x="392" y="0"/>
                  </a:lnTo>
                  <a:lnTo>
                    <a:pt x="388" y="0"/>
                  </a:lnTo>
                  <a:close/>
                  <a:moveTo>
                    <a:pt x="220" y="787"/>
                  </a:moveTo>
                  <a:lnTo>
                    <a:pt x="190" y="787"/>
                  </a:lnTo>
                  <a:lnTo>
                    <a:pt x="190" y="714"/>
                  </a:lnTo>
                  <a:lnTo>
                    <a:pt x="220" y="714"/>
                  </a:lnTo>
                  <a:lnTo>
                    <a:pt x="220" y="787"/>
                  </a:lnTo>
                  <a:close/>
                  <a:moveTo>
                    <a:pt x="376" y="667"/>
                  </a:moveTo>
                  <a:lnTo>
                    <a:pt x="36" y="667"/>
                  </a:lnTo>
                  <a:lnTo>
                    <a:pt x="36" y="600"/>
                  </a:lnTo>
                  <a:lnTo>
                    <a:pt x="376" y="600"/>
                  </a:lnTo>
                  <a:lnTo>
                    <a:pt x="376" y="667"/>
                  </a:lnTo>
                  <a:close/>
                  <a:moveTo>
                    <a:pt x="376" y="565"/>
                  </a:moveTo>
                  <a:lnTo>
                    <a:pt x="36" y="565"/>
                  </a:lnTo>
                  <a:lnTo>
                    <a:pt x="36" y="497"/>
                  </a:lnTo>
                  <a:lnTo>
                    <a:pt x="376" y="497"/>
                  </a:lnTo>
                  <a:lnTo>
                    <a:pt x="376" y="565"/>
                  </a:lnTo>
                  <a:close/>
                  <a:moveTo>
                    <a:pt x="376" y="462"/>
                  </a:moveTo>
                  <a:lnTo>
                    <a:pt x="36" y="462"/>
                  </a:lnTo>
                  <a:lnTo>
                    <a:pt x="36" y="394"/>
                  </a:lnTo>
                  <a:lnTo>
                    <a:pt x="376" y="394"/>
                  </a:lnTo>
                  <a:lnTo>
                    <a:pt x="376" y="462"/>
                  </a:lnTo>
                  <a:close/>
                  <a:moveTo>
                    <a:pt x="376" y="356"/>
                  </a:moveTo>
                  <a:lnTo>
                    <a:pt x="36" y="356"/>
                  </a:lnTo>
                  <a:lnTo>
                    <a:pt x="36" y="288"/>
                  </a:lnTo>
                  <a:lnTo>
                    <a:pt x="376" y="288"/>
                  </a:lnTo>
                  <a:lnTo>
                    <a:pt x="376" y="356"/>
                  </a:lnTo>
                  <a:close/>
                  <a:moveTo>
                    <a:pt x="376" y="254"/>
                  </a:moveTo>
                  <a:lnTo>
                    <a:pt x="36" y="254"/>
                  </a:lnTo>
                  <a:lnTo>
                    <a:pt x="36" y="186"/>
                  </a:lnTo>
                  <a:lnTo>
                    <a:pt x="376" y="186"/>
                  </a:lnTo>
                  <a:lnTo>
                    <a:pt x="376" y="254"/>
                  </a:lnTo>
                  <a:close/>
                  <a:moveTo>
                    <a:pt x="376" y="151"/>
                  </a:moveTo>
                  <a:lnTo>
                    <a:pt x="36" y="151"/>
                  </a:lnTo>
                  <a:lnTo>
                    <a:pt x="36" y="83"/>
                  </a:lnTo>
                  <a:lnTo>
                    <a:pt x="376" y="83"/>
                  </a:lnTo>
                  <a:lnTo>
                    <a:pt x="376" y="151"/>
                  </a:lnTo>
                  <a:close/>
                </a:path>
              </a:pathLst>
            </a:custGeom>
            <a:solidFill>
              <a:srgbClr val="828282"/>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kern="0">
                <a:solidFill>
                  <a:sysClr val="windowText" lastClr="000000"/>
                </a:solidFill>
              </a:endParaRPr>
            </a:p>
          </p:txBody>
        </p:sp>
        <p:sp>
          <p:nvSpPr>
            <p:cNvPr id="94" name="Freeform 193"/>
            <p:cNvSpPr>
              <a:spLocks/>
            </p:cNvSpPr>
            <p:nvPr/>
          </p:nvSpPr>
          <p:spPr bwMode="auto">
            <a:xfrm>
              <a:off x="1609" y="1589"/>
              <a:ext cx="206" cy="410"/>
            </a:xfrm>
            <a:custGeom>
              <a:avLst/>
              <a:gdLst>
                <a:gd name="T0" fmla="*/ 388 w 412"/>
                <a:gd name="T1" fmla="*/ 0 h 820"/>
                <a:gd name="T2" fmla="*/ 24 w 412"/>
                <a:gd name="T3" fmla="*/ 0 h 820"/>
                <a:gd name="T4" fmla="*/ 24 w 412"/>
                <a:gd name="T5" fmla="*/ 0 h 820"/>
                <a:gd name="T6" fmla="*/ 20 w 412"/>
                <a:gd name="T7" fmla="*/ 0 h 820"/>
                <a:gd name="T8" fmla="*/ 15 w 412"/>
                <a:gd name="T9" fmla="*/ 2 h 820"/>
                <a:gd name="T10" fmla="*/ 8 w 412"/>
                <a:gd name="T11" fmla="*/ 8 h 820"/>
                <a:gd name="T12" fmla="*/ 2 w 412"/>
                <a:gd name="T13" fmla="*/ 15 h 820"/>
                <a:gd name="T14" fmla="*/ 0 w 412"/>
                <a:gd name="T15" fmla="*/ 20 h 820"/>
                <a:gd name="T16" fmla="*/ 0 w 412"/>
                <a:gd name="T17" fmla="*/ 24 h 820"/>
                <a:gd name="T18" fmla="*/ 0 w 412"/>
                <a:gd name="T19" fmla="*/ 796 h 820"/>
                <a:gd name="T20" fmla="*/ 0 w 412"/>
                <a:gd name="T21" fmla="*/ 796 h 820"/>
                <a:gd name="T22" fmla="*/ 0 w 412"/>
                <a:gd name="T23" fmla="*/ 800 h 820"/>
                <a:gd name="T24" fmla="*/ 2 w 412"/>
                <a:gd name="T25" fmla="*/ 805 h 820"/>
                <a:gd name="T26" fmla="*/ 8 w 412"/>
                <a:gd name="T27" fmla="*/ 812 h 820"/>
                <a:gd name="T28" fmla="*/ 15 w 412"/>
                <a:gd name="T29" fmla="*/ 818 h 820"/>
                <a:gd name="T30" fmla="*/ 20 w 412"/>
                <a:gd name="T31" fmla="*/ 820 h 820"/>
                <a:gd name="T32" fmla="*/ 24 w 412"/>
                <a:gd name="T33" fmla="*/ 820 h 820"/>
                <a:gd name="T34" fmla="*/ 388 w 412"/>
                <a:gd name="T35" fmla="*/ 820 h 820"/>
                <a:gd name="T36" fmla="*/ 388 w 412"/>
                <a:gd name="T37" fmla="*/ 820 h 820"/>
                <a:gd name="T38" fmla="*/ 392 w 412"/>
                <a:gd name="T39" fmla="*/ 820 h 820"/>
                <a:gd name="T40" fmla="*/ 397 w 412"/>
                <a:gd name="T41" fmla="*/ 818 h 820"/>
                <a:gd name="T42" fmla="*/ 404 w 412"/>
                <a:gd name="T43" fmla="*/ 812 h 820"/>
                <a:gd name="T44" fmla="*/ 409 w 412"/>
                <a:gd name="T45" fmla="*/ 805 h 820"/>
                <a:gd name="T46" fmla="*/ 410 w 412"/>
                <a:gd name="T47" fmla="*/ 800 h 820"/>
                <a:gd name="T48" fmla="*/ 412 w 412"/>
                <a:gd name="T49" fmla="*/ 796 h 820"/>
                <a:gd name="T50" fmla="*/ 412 w 412"/>
                <a:gd name="T51" fmla="*/ 24 h 820"/>
                <a:gd name="T52" fmla="*/ 412 w 412"/>
                <a:gd name="T53" fmla="*/ 24 h 820"/>
                <a:gd name="T54" fmla="*/ 410 w 412"/>
                <a:gd name="T55" fmla="*/ 20 h 820"/>
                <a:gd name="T56" fmla="*/ 409 w 412"/>
                <a:gd name="T57" fmla="*/ 15 h 820"/>
                <a:gd name="T58" fmla="*/ 404 w 412"/>
                <a:gd name="T59" fmla="*/ 8 h 820"/>
                <a:gd name="T60" fmla="*/ 397 w 412"/>
                <a:gd name="T61" fmla="*/ 2 h 820"/>
                <a:gd name="T62" fmla="*/ 392 w 412"/>
                <a:gd name="T63" fmla="*/ 0 h 820"/>
                <a:gd name="T64" fmla="*/ 388 w 412"/>
                <a:gd name="T65" fmla="*/ 0 h 8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12" h="820">
                  <a:moveTo>
                    <a:pt x="388" y="0"/>
                  </a:moveTo>
                  <a:lnTo>
                    <a:pt x="24" y="0"/>
                  </a:lnTo>
                  <a:lnTo>
                    <a:pt x="24" y="0"/>
                  </a:lnTo>
                  <a:lnTo>
                    <a:pt x="20" y="0"/>
                  </a:lnTo>
                  <a:lnTo>
                    <a:pt x="15" y="2"/>
                  </a:lnTo>
                  <a:lnTo>
                    <a:pt x="8" y="8"/>
                  </a:lnTo>
                  <a:lnTo>
                    <a:pt x="2" y="15"/>
                  </a:lnTo>
                  <a:lnTo>
                    <a:pt x="0" y="20"/>
                  </a:lnTo>
                  <a:lnTo>
                    <a:pt x="0" y="24"/>
                  </a:lnTo>
                  <a:lnTo>
                    <a:pt x="0" y="796"/>
                  </a:lnTo>
                  <a:lnTo>
                    <a:pt x="0" y="796"/>
                  </a:lnTo>
                  <a:lnTo>
                    <a:pt x="0" y="800"/>
                  </a:lnTo>
                  <a:lnTo>
                    <a:pt x="2" y="805"/>
                  </a:lnTo>
                  <a:lnTo>
                    <a:pt x="8" y="812"/>
                  </a:lnTo>
                  <a:lnTo>
                    <a:pt x="15" y="818"/>
                  </a:lnTo>
                  <a:lnTo>
                    <a:pt x="20" y="820"/>
                  </a:lnTo>
                  <a:lnTo>
                    <a:pt x="24" y="820"/>
                  </a:lnTo>
                  <a:lnTo>
                    <a:pt x="388" y="820"/>
                  </a:lnTo>
                  <a:lnTo>
                    <a:pt x="388" y="820"/>
                  </a:lnTo>
                  <a:lnTo>
                    <a:pt x="392" y="820"/>
                  </a:lnTo>
                  <a:lnTo>
                    <a:pt x="397" y="818"/>
                  </a:lnTo>
                  <a:lnTo>
                    <a:pt x="404" y="812"/>
                  </a:lnTo>
                  <a:lnTo>
                    <a:pt x="409" y="805"/>
                  </a:lnTo>
                  <a:lnTo>
                    <a:pt x="410" y="800"/>
                  </a:lnTo>
                  <a:lnTo>
                    <a:pt x="412" y="796"/>
                  </a:lnTo>
                  <a:lnTo>
                    <a:pt x="412" y="24"/>
                  </a:lnTo>
                  <a:lnTo>
                    <a:pt x="412" y="24"/>
                  </a:lnTo>
                  <a:lnTo>
                    <a:pt x="410" y="20"/>
                  </a:lnTo>
                  <a:lnTo>
                    <a:pt x="409" y="15"/>
                  </a:lnTo>
                  <a:lnTo>
                    <a:pt x="404" y="8"/>
                  </a:lnTo>
                  <a:lnTo>
                    <a:pt x="397" y="2"/>
                  </a:lnTo>
                  <a:lnTo>
                    <a:pt x="392" y="0"/>
                  </a:lnTo>
                  <a:lnTo>
                    <a:pt x="388"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kern="0">
                <a:solidFill>
                  <a:sysClr val="windowText" lastClr="000000"/>
                </a:solidFill>
              </a:endParaRPr>
            </a:p>
          </p:txBody>
        </p:sp>
        <p:sp>
          <p:nvSpPr>
            <p:cNvPr id="95" name="Rectangle 194"/>
            <p:cNvSpPr>
              <a:spLocks noChangeArrowheads="1"/>
            </p:cNvSpPr>
            <p:nvPr/>
          </p:nvSpPr>
          <p:spPr bwMode="auto">
            <a:xfrm>
              <a:off x="1704" y="1946"/>
              <a:ext cx="15" cy="3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kern="0">
                <a:solidFill>
                  <a:sysClr val="windowText" lastClr="000000"/>
                </a:solidFill>
              </a:endParaRPr>
            </a:p>
          </p:txBody>
        </p:sp>
        <p:sp>
          <p:nvSpPr>
            <p:cNvPr id="96" name="Rectangle 195"/>
            <p:cNvSpPr>
              <a:spLocks noChangeArrowheads="1"/>
            </p:cNvSpPr>
            <p:nvPr/>
          </p:nvSpPr>
          <p:spPr bwMode="auto">
            <a:xfrm>
              <a:off x="1627" y="1889"/>
              <a:ext cx="170" cy="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kern="0">
                <a:solidFill>
                  <a:sysClr val="windowText" lastClr="000000"/>
                </a:solidFill>
              </a:endParaRPr>
            </a:p>
          </p:txBody>
        </p:sp>
        <p:sp>
          <p:nvSpPr>
            <p:cNvPr id="97" name="Rectangle 196"/>
            <p:cNvSpPr>
              <a:spLocks noChangeArrowheads="1"/>
            </p:cNvSpPr>
            <p:nvPr/>
          </p:nvSpPr>
          <p:spPr bwMode="auto">
            <a:xfrm>
              <a:off x="1627" y="1837"/>
              <a:ext cx="170" cy="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kern="0">
                <a:solidFill>
                  <a:sysClr val="windowText" lastClr="000000"/>
                </a:solidFill>
              </a:endParaRPr>
            </a:p>
          </p:txBody>
        </p:sp>
        <p:sp>
          <p:nvSpPr>
            <p:cNvPr id="98" name="Rectangle 197"/>
            <p:cNvSpPr>
              <a:spLocks noChangeArrowheads="1"/>
            </p:cNvSpPr>
            <p:nvPr/>
          </p:nvSpPr>
          <p:spPr bwMode="auto">
            <a:xfrm>
              <a:off x="1627" y="1786"/>
              <a:ext cx="170" cy="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kern="0">
                <a:solidFill>
                  <a:sysClr val="windowText" lastClr="000000"/>
                </a:solidFill>
              </a:endParaRPr>
            </a:p>
          </p:txBody>
        </p:sp>
        <p:sp>
          <p:nvSpPr>
            <p:cNvPr id="99" name="Rectangle 198"/>
            <p:cNvSpPr>
              <a:spLocks noChangeArrowheads="1"/>
            </p:cNvSpPr>
            <p:nvPr/>
          </p:nvSpPr>
          <p:spPr bwMode="auto">
            <a:xfrm>
              <a:off x="1627" y="1733"/>
              <a:ext cx="170" cy="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kern="0">
                <a:solidFill>
                  <a:sysClr val="windowText" lastClr="000000"/>
                </a:solidFill>
              </a:endParaRPr>
            </a:p>
          </p:txBody>
        </p:sp>
        <p:sp>
          <p:nvSpPr>
            <p:cNvPr id="100" name="Rectangle 199"/>
            <p:cNvSpPr>
              <a:spLocks noChangeArrowheads="1"/>
            </p:cNvSpPr>
            <p:nvPr/>
          </p:nvSpPr>
          <p:spPr bwMode="auto">
            <a:xfrm>
              <a:off x="1627" y="1682"/>
              <a:ext cx="170" cy="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kern="0">
                <a:solidFill>
                  <a:sysClr val="windowText" lastClr="000000"/>
                </a:solidFill>
              </a:endParaRPr>
            </a:p>
          </p:txBody>
        </p:sp>
        <p:sp>
          <p:nvSpPr>
            <p:cNvPr id="101" name="Rectangle 200"/>
            <p:cNvSpPr>
              <a:spLocks noChangeArrowheads="1"/>
            </p:cNvSpPr>
            <p:nvPr/>
          </p:nvSpPr>
          <p:spPr bwMode="auto">
            <a:xfrm>
              <a:off x="1627" y="1631"/>
              <a:ext cx="170" cy="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kern="0">
                <a:solidFill>
                  <a:sysClr val="windowText" lastClr="000000"/>
                </a:solidFill>
              </a:endParaRPr>
            </a:p>
          </p:txBody>
        </p:sp>
      </p:grpSp>
      <p:grpSp>
        <p:nvGrpSpPr>
          <p:cNvPr id="102" name="Group 2993"/>
          <p:cNvGrpSpPr>
            <a:grpSpLocks noChangeAspect="1"/>
          </p:cNvGrpSpPr>
          <p:nvPr/>
        </p:nvGrpSpPr>
        <p:grpSpPr bwMode="auto">
          <a:xfrm>
            <a:off x="7678099" y="1837888"/>
            <a:ext cx="1191198" cy="848996"/>
            <a:chOff x="2858" y="1461"/>
            <a:chExt cx="1962" cy="1398"/>
          </a:xfrm>
        </p:grpSpPr>
        <p:sp>
          <p:nvSpPr>
            <p:cNvPr id="103" name="AutoShape 2992"/>
            <p:cNvSpPr>
              <a:spLocks noChangeAspect="1" noChangeArrowheads="1" noTextEdit="1"/>
            </p:cNvSpPr>
            <p:nvPr/>
          </p:nvSpPr>
          <p:spPr bwMode="auto">
            <a:xfrm>
              <a:off x="2858" y="1461"/>
              <a:ext cx="1962" cy="13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kern="0">
                <a:solidFill>
                  <a:sysClr val="windowText" lastClr="000000"/>
                </a:solidFill>
              </a:endParaRPr>
            </a:p>
          </p:txBody>
        </p:sp>
        <p:sp>
          <p:nvSpPr>
            <p:cNvPr id="104" name="Freeform 2994"/>
            <p:cNvSpPr>
              <a:spLocks/>
            </p:cNvSpPr>
            <p:nvPr/>
          </p:nvSpPr>
          <p:spPr bwMode="auto">
            <a:xfrm>
              <a:off x="2916" y="1531"/>
              <a:ext cx="1848" cy="1258"/>
            </a:xfrm>
            <a:custGeom>
              <a:avLst/>
              <a:gdLst>
                <a:gd name="T0" fmla="*/ 454 w 1848"/>
                <a:gd name="T1" fmla="*/ 350 h 1258"/>
                <a:gd name="T2" fmla="*/ 362 w 1848"/>
                <a:gd name="T3" fmla="*/ 358 h 1258"/>
                <a:gd name="T4" fmla="*/ 278 w 1848"/>
                <a:gd name="T5" fmla="*/ 384 h 1258"/>
                <a:gd name="T6" fmla="*/ 200 w 1848"/>
                <a:gd name="T7" fmla="*/ 426 h 1258"/>
                <a:gd name="T8" fmla="*/ 132 w 1848"/>
                <a:gd name="T9" fmla="*/ 482 h 1258"/>
                <a:gd name="T10" fmla="*/ 78 w 1848"/>
                <a:gd name="T11" fmla="*/ 550 h 1258"/>
                <a:gd name="T12" fmla="*/ 36 w 1848"/>
                <a:gd name="T13" fmla="*/ 626 h 1258"/>
                <a:gd name="T14" fmla="*/ 8 w 1848"/>
                <a:gd name="T15" fmla="*/ 712 h 1258"/>
                <a:gd name="T16" fmla="*/ 0 w 1848"/>
                <a:gd name="T17" fmla="*/ 804 h 1258"/>
                <a:gd name="T18" fmla="*/ 2 w 1848"/>
                <a:gd name="T19" fmla="*/ 850 h 1258"/>
                <a:gd name="T20" fmla="*/ 20 w 1848"/>
                <a:gd name="T21" fmla="*/ 938 h 1258"/>
                <a:gd name="T22" fmla="*/ 54 w 1848"/>
                <a:gd name="T23" fmla="*/ 1020 h 1258"/>
                <a:gd name="T24" fmla="*/ 104 w 1848"/>
                <a:gd name="T25" fmla="*/ 1092 h 1258"/>
                <a:gd name="T26" fmla="*/ 166 w 1848"/>
                <a:gd name="T27" fmla="*/ 1154 h 1258"/>
                <a:gd name="T28" fmla="*/ 238 w 1848"/>
                <a:gd name="T29" fmla="*/ 1202 h 1258"/>
                <a:gd name="T30" fmla="*/ 318 w 1848"/>
                <a:gd name="T31" fmla="*/ 1238 h 1258"/>
                <a:gd name="T32" fmla="*/ 408 w 1848"/>
                <a:gd name="T33" fmla="*/ 1256 h 1258"/>
                <a:gd name="T34" fmla="*/ 1474 w 1848"/>
                <a:gd name="T35" fmla="*/ 1258 h 1258"/>
                <a:gd name="T36" fmla="*/ 1512 w 1848"/>
                <a:gd name="T37" fmla="*/ 1256 h 1258"/>
                <a:gd name="T38" fmla="*/ 1586 w 1848"/>
                <a:gd name="T39" fmla="*/ 1242 h 1258"/>
                <a:gd name="T40" fmla="*/ 1652 w 1848"/>
                <a:gd name="T41" fmla="*/ 1212 h 1258"/>
                <a:gd name="T42" fmla="*/ 1712 w 1848"/>
                <a:gd name="T43" fmla="*/ 1172 h 1258"/>
                <a:gd name="T44" fmla="*/ 1762 w 1848"/>
                <a:gd name="T45" fmla="*/ 1122 h 1258"/>
                <a:gd name="T46" fmla="*/ 1802 w 1848"/>
                <a:gd name="T47" fmla="*/ 1062 h 1258"/>
                <a:gd name="T48" fmla="*/ 1830 w 1848"/>
                <a:gd name="T49" fmla="*/ 996 h 1258"/>
                <a:gd name="T50" fmla="*/ 1846 w 1848"/>
                <a:gd name="T51" fmla="*/ 922 h 1258"/>
                <a:gd name="T52" fmla="*/ 1848 w 1848"/>
                <a:gd name="T53" fmla="*/ 884 h 1258"/>
                <a:gd name="T54" fmla="*/ 1840 w 1848"/>
                <a:gd name="T55" fmla="*/ 810 h 1258"/>
                <a:gd name="T56" fmla="*/ 1818 w 1848"/>
                <a:gd name="T57" fmla="*/ 740 h 1258"/>
                <a:gd name="T58" fmla="*/ 1784 w 1848"/>
                <a:gd name="T59" fmla="*/ 678 h 1258"/>
                <a:gd name="T60" fmla="*/ 1740 w 1848"/>
                <a:gd name="T61" fmla="*/ 622 h 1258"/>
                <a:gd name="T62" fmla="*/ 1684 w 1848"/>
                <a:gd name="T63" fmla="*/ 578 h 1258"/>
                <a:gd name="T64" fmla="*/ 1622 w 1848"/>
                <a:gd name="T65" fmla="*/ 542 h 1258"/>
                <a:gd name="T66" fmla="*/ 1552 w 1848"/>
                <a:gd name="T67" fmla="*/ 520 h 1258"/>
                <a:gd name="T68" fmla="*/ 1478 w 1848"/>
                <a:gd name="T69" fmla="*/ 512 h 1258"/>
                <a:gd name="T70" fmla="*/ 1428 w 1848"/>
                <a:gd name="T71" fmla="*/ 456 h 1258"/>
                <a:gd name="T72" fmla="*/ 1428 w 1848"/>
                <a:gd name="T73" fmla="*/ 446 h 1258"/>
                <a:gd name="T74" fmla="*/ 1426 w 1848"/>
                <a:gd name="T75" fmla="*/ 400 h 1258"/>
                <a:gd name="T76" fmla="*/ 1408 w 1848"/>
                <a:gd name="T77" fmla="*/ 314 h 1258"/>
                <a:gd name="T78" fmla="*/ 1374 w 1848"/>
                <a:gd name="T79" fmla="*/ 234 h 1258"/>
                <a:gd name="T80" fmla="*/ 1326 w 1848"/>
                <a:gd name="T81" fmla="*/ 162 h 1258"/>
                <a:gd name="T82" fmla="*/ 1266 w 1848"/>
                <a:gd name="T83" fmla="*/ 102 h 1258"/>
                <a:gd name="T84" fmla="*/ 1194 w 1848"/>
                <a:gd name="T85" fmla="*/ 54 h 1258"/>
                <a:gd name="T86" fmla="*/ 1114 w 1848"/>
                <a:gd name="T87" fmla="*/ 20 h 1258"/>
                <a:gd name="T88" fmla="*/ 1028 w 1848"/>
                <a:gd name="T89" fmla="*/ 2 h 1258"/>
                <a:gd name="T90" fmla="*/ 982 w 1848"/>
                <a:gd name="T91" fmla="*/ 0 h 1258"/>
                <a:gd name="T92" fmla="*/ 908 w 1848"/>
                <a:gd name="T93" fmla="*/ 6 h 1258"/>
                <a:gd name="T94" fmla="*/ 840 w 1848"/>
                <a:gd name="T95" fmla="*/ 22 h 1258"/>
                <a:gd name="T96" fmla="*/ 774 w 1848"/>
                <a:gd name="T97" fmla="*/ 50 h 1258"/>
                <a:gd name="T98" fmla="*/ 716 w 1848"/>
                <a:gd name="T99" fmla="*/ 88 h 1258"/>
                <a:gd name="T100" fmla="*/ 662 w 1848"/>
                <a:gd name="T101" fmla="*/ 132 h 1258"/>
                <a:gd name="T102" fmla="*/ 618 w 1848"/>
                <a:gd name="T103" fmla="*/ 186 h 1258"/>
                <a:gd name="T104" fmla="*/ 582 w 1848"/>
                <a:gd name="T105" fmla="*/ 248 h 1258"/>
                <a:gd name="T106" fmla="*/ 554 w 1848"/>
                <a:gd name="T107" fmla="*/ 316 h 1258"/>
                <a:gd name="T108" fmla="*/ 502 w 1848"/>
                <a:gd name="T109" fmla="*/ 352 h 1258"/>
                <a:gd name="T110" fmla="*/ 478 w 1848"/>
                <a:gd name="T111" fmla="*/ 350 h 12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848" h="1258">
                  <a:moveTo>
                    <a:pt x="454" y="350"/>
                  </a:moveTo>
                  <a:lnTo>
                    <a:pt x="454" y="350"/>
                  </a:lnTo>
                  <a:lnTo>
                    <a:pt x="408" y="352"/>
                  </a:lnTo>
                  <a:lnTo>
                    <a:pt x="362" y="358"/>
                  </a:lnTo>
                  <a:lnTo>
                    <a:pt x="318" y="370"/>
                  </a:lnTo>
                  <a:lnTo>
                    <a:pt x="278" y="384"/>
                  </a:lnTo>
                  <a:lnTo>
                    <a:pt x="238" y="404"/>
                  </a:lnTo>
                  <a:lnTo>
                    <a:pt x="200" y="426"/>
                  </a:lnTo>
                  <a:lnTo>
                    <a:pt x="166" y="452"/>
                  </a:lnTo>
                  <a:lnTo>
                    <a:pt x="132" y="482"/>
                  </a:lnTo>
                  <a:lnTo>
                    <a:pt x="104" y="514"/>
                  </a:lnTo>
                  <a:lnTo>
                    <a:pt x="78" y="550"/>
                  </a:lnTo>
                  <a:lnTo>
                    <a:pt x="54" y="588"/>
                  </a:lnTo>
                  <a:lnTo>
                    <a:pt x="36" y="626"/>
                  </a:lnTo>
                  <a:lnTo>
                    <a:pt x="20" y="668"/>
                  </a:lnTo>
                  <a:lnTo>
                    <a:pt x="8" y="712"/>
                  </a:lnTo>
                  <a:lnTo>
                    <a:pt x="2" y="758"/>
                  </a:lnTo>
                  <a:lnTo>
                    <a:pt x="0" y="804"/>
                  </a:lnTo>
                  <a:lnTo>
                    <a:pt x="0" y="804"/>
                  </a:lnTo>
                  <a:lnTo>
                    <a:pt x="2" y="850"/>
                  </a:lnTo>
                  <a:lnTo>
                    <a:pt x="8" y="894"/>
                  </a:lnTo>
                  <a:lnTo>
                    <a:pt x="20" y="938"/>
                  </a:lnTo>
                  <a:lnTo>
                    <a:pt x="36" y="980"/>
                  </a:lnTo>
                  <a:lnTo>
                    <a:pt x="54" y="1020"/>
                  </a:lnTo>
                  <a:lnTo>
                    <a:pt x="78" y="1058"/>
                  </a:lnTo>
                  <a:lnTo>
                    <a:pt x="104" y="1092"/>
                  </a:lnTo>
                  <a:lnTo>
                    <a:pt x="132" y="1124"/>
                  </a:lnTo>
                  <a:lnTo>
                    <a:pt x="166" y="1154"/>
                  </a:lnTo>
                  <a:lnTo>
                    <a:pt x="200" y="1180"/>
                  </a:lnTo>
                  <a:lnTo>
                    <a:pt x="238" y="1202"/>
                  </a:lnTo>
                  <a:lnTo>
                    <a:pt x="278" y="1222"/>
                  </a:lnTo>
                  <a:lnTo>
                    <a:pt x="318" y="1238"/>
                  </a:lnTo>
                  <a:lnTo>
                    <a:pt x="362" y="1248"/>
                  </a:lnTo>
                  <a:lnTo>
                    <a:pt x="408" y="1256"/>
                  </a:lnTo>
                  <a:lnTo>
                    <a:pt x="454" y="1258"/>
                  </a:lnTo>
                  <a:lnTo>
                    <a:pt x="1474" y="1258"/>
                  </a:lnTo>
                  <a:lnTo>
                    <a:pt x="1474" y="1258"/>
                  </a:lnTo>
                  <a:lnTo>
                    <a:pt x="1512" y="1256"/>
                  </a:lnTo>
                  <a:lnTo>
                    <a:pt x="1550" y="1250"/>
                  </a:lnTo>
                  <a:lnTo>
                    <a:pt x="1586" y="1242"/>
                  </a:lnTo>
                  <a:lnTo>
                    <a:pt x="1620" y="1228"/>
                  </a:lnTo>
                  <a:lnTo>
                    <a:pt x="1652" y="1212"/>
                  </a:lnTo>
                  <a:lnTo>
                    <a:pt x="1682" y="1194"/>
                  </a:lnTo>
                  <a:lnTo>
                    <a:pt x="1712" y="1172"/>
                  </a:lnTo>
                  <a:lnTo>
                    <a:pt x="1738" y="1148"/>
                  </a:lnTo>
                  <a:lnTo>
                    <a:pt x="1762" y="1122"/>
                  </a:lnTo>
                  <a:lnTo>
                    <a:pt x="1784" y="1094"/>
                  </a:lnTo>
                  <a:lnTo>
                    <a:pt x="1802" y="1062"/>
                  </a:lnTo>
                  <a:lnTo>
                    <a:pt x="1818" y="1030"/>
                  </a:lnTo>
                  <a:lnTo>
                    <a:pt x="1830" y="996"/>
                  </a:lnTo>
                  <a:lnTo>
                    <a:pt x="1840" y="960"/>
                  </a:lnTo>
                  <a:lnTo>
                    <a:pt x="1846" y="922"/>
                  </a:lnTo>
                  <a:lnTo>
                    <a:pt x="1848" y="884"/>
                  </a:lnTo>
                  <a:lnTo>
                    <a:pt x="1848" y="884"/>
                  </a:lnTo>
                  <a:lnTo>
                    <a:pt x="1846" y="848"/>
                  </a:lnTo>
                  <a:lnTo>
                    <a:pt x="1840" y="810"/>
                  </a:lnTo>
                  <a:lnTo>
                    <a:pt x="1830" y="774"/>
                  </a:lnTo>
                  <a:lnTo>
                    <a:pt x="1818" y="740"/>
                  </a:lnTo>
                  <a:lnTo>
                    <a:pt x="1802" y="708"/>
                  </a:lnTo>
                  <a:lnTo>
                    <a:pt x="1784" y="678"/>
                  </a:lnTo>
                  <a:lnTo>
                    <a:pt x="1762" y="650"/>
                  </a:lnTo>
                  <a:lnTo>
                    <a:pt x="1740" y="622"/>
                  </a:lnTo>
                  <a:lnTo>
                    <a:pt x="1712" y="598"/>
                  </a:lnTo>
                  <a:lnTo>
                    <a:pt x="1684" y="578"/>
                  </a:lnTo>
                  <a:lnTo>
                    <a:pt x="1654" y="558"/>
                  </a:lnTo>
                  <a:lnTo>
                    <a:pt x="1622" y="542"/>
                  </a:lnTo>
                  <a:lnTo>
                    <a:pt x="1588" y="530"/>
                  </a:lnTo>
                  <a:lnTo>
                    <a:pt x="1552" y="520"/>
                  </a:lnTo>
                  <a:lnTo>
                    <a:pt x="1516" y="514"/>
                  </a:lnTo>
                  <a:lnTo>
                    <a:pt x="1478" y="512"/>
                  </a:lnTo>
                  <a:lnTo>
                    <a:pt x="1426" y="512"/>
                  </a:lnTo>
                  <a:lnTo>
                    <a:pt x="1428" y="456"/>
                  </a:lnTo>
                  <a:lnTo>
                    <a:pt x="1428" y="456"/>
                  </a:lnTo>
                  <a:lnTo>
                    <a:pt x="1428" y="446"/>
                  </a:lnTo>
                  <a:lnTo>
                    <a:pt x="1428" y="446"/>
                  </a:lnTo>
                  <a:lnTo>
                    <a:pt x="1426" y="400"/>
                  </a:lnTo>
                  <a:lnTo>
                    <a:pt x="1420" y="356"/>
                  </a:lnTo>
                  <a:lnTo>
                    <a:pt x="1408" y="314"/>
                  </a:lnTo>
                  <a:lnTo>
                    <a:pt x="1394" y="272"/>
                  </a:lnTo>
                  <a:lnTo>
                    <a:pt x="1374" y="234"/>
                  </a:lnTo>
                  <a:lnTo>
                    <a:pt x="1352" y="196"/>
                  </a:lnTo>
                  <a:lnTo>
                    <a:pt x="1326" y="162"/>
                  </a:lnTo>
                  <a:lnTo>
                    <a:pt x="1298" y="130"/>
                  </a:lnTo>
                  <a:lnTo>
                    <a:pt x="1266" y="102"/>
                  </a:lnTo>
                  <a:lnTo>
                    <a:pt x="1232" y="76"/>
                  </a:lnTo>
                  <a:lnTo>
                    <a:pt x="1194" y="54"/>
                  </a:lnTo>
                  <a:lnTo>
                    <a:pt x="1156" y="34"/>
                  </a:lnTo>
                  <a:lnTo>
                    <a:pt x="1114" y="20"/>
                  </a:lnTo>
                  <a:lnTo>
                    <a:pt x="1072" y="8"/>
                  </a:lnTo>
                  <a:lnTo>
                    <a:pt x="1028" y="2"/>
                  </a:lnTo>
                  <a:lnTo>
                    <a:pt x="982" y="0"/>
                  </a:lnTo>
                  <a:lnTo>
                    <a:pt x="982" y="0"/>
                  </a:lnTo>
                  <a:lnTo>
                    <a:pt x="944" y="2"/>
                  </a:lnTo>
                  <a:lnTo>
                    <a:pt x="908" y="6"/>
                  </a:lnTo>
                  <a:lnTo>
                    <a:pt x="874" y="12"/>
                  </a:lnTo>
                  <a:lnTo>
                    <a:pt x="840" y="22"/>
                  </a:lnTo>
                  <a:lnTo>
                    <a:pt x="806" y="36"/>
                  </a:lnTo>
                  <a:lnTo>
                    <a:pt x="774" y="50"/>
                  </a:lnTo>
                  <a:lnTo>
                    <a:pt x="744" y="68"/>
                  </a:lnTo>
                  <a:lnTo>
                    <a:pt x="716" y="88"/>
                  </a:lnTo>
                  <a:lnTo>
                    <a:pt x="688" y="108"/>
                  </a:lnTo>
                  <a:lnTo>
                    <a:pt x="662" y="132"/>
                  </a:lnTo>
                  <a:lnTo>
                    <a:pt x="640" y="160"/>
                  </a:lnTo>
                  <a:lnTo>
                    <a:pt x="618" y="186"/>
                  </a:lnTo>
                  <a:lnTo>
                    <a:pt x="598" y="216"/>
                  </a:lnTo>
                  <a:lnTo>
                    <a:pt x="582" y="248"/>
                  </a:lnTo>
                  <a:lnTo>
                    <a:pt x="566" y="282"/>
                  </a:lnTo>
                  <a:lnTo>
                    <a:pt x="554" y="316"/>
                  </a:lnTo>
                  <a:lnTo>
                    <a:pt x="542" y="356"/>
                  </a:lnTo>
                  <a:lnTo>
                    <a:pt x="502" y="352"/>
                  </a:lnTo>
                  <a:lnTo>
                    <a:pt x="502" y="352"/>
                  </a:lnTo>
                  <a:lnTo>
                    <a:pt x="478" y="350"/>
                  </a:lnTo>
                  <a:lnTo>
                    <a:pt x="454" y="350"/>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kern="0">
                <a:solidFill>
                  <a:sysClr val="windowText" lastClr="000000"/>
                </a:solidFill>
              </a:endParaRPr>
            </a:p>
          </p:txBody>
        </p:sp>
        <p:sp>
          <p:nvSpPr>
            <p:cNvPr id="105" name="Freeform 2995"/>
            <p:cNvSpPr>
              <a:spLocks/>
            </p:cNvSpPr>
            <p:nvPr/>
          </p:nvSpPr>
          <p:spPr bwMode="auto">
            <a:xfrm>
              <a:off x="2916" y="1531"/>
              <a:ext cx="1848" cy="1258"/>
            </a:xfrm>
            <a:custGeom>
              <a:avLst/>
              <a:gdLst>
                <a:gd name="T0" fmla="*/ 454 w 1848"/>
                <a:gd name="T1" fmla="*/ 350 h 1258"/>
                <a:gd name="T2" fmla="*/ 362 w 1848"/>
                <a:gd name="T3" fmla="*/ 358 h 1258"/>
                <a:gd name="T4" fmla="*/ 278 w 1848"/>
                <a:gd name="T5" fmla="*/ 384 h 1258"/>
                <a:gd name="T6" fmla="*/ 200 w 1848"/>
                <a:gd name="T7" fmla="*/ 426 h 1258"/>
                <a:gd name="T8" fmla="*/ 132 w 1848"/>
                <a:gd name="T9" fmla="*/ 482 h 1258"/>
                <a:gd name="T10" fmla="*/ 78 w 1848"/>
                <a:gd name="T11" fmla="*/ 550 h 1258"/>
                <a:gd name="T12" fmla="*/ 36 w 1848"/>
                <a:gd name="T13" fmla="*/ 626 h 1258"/>
                <a:gd name="T14" fmla="*/ 8 w 1848"/>
                <a:gd name="T15" fmla="*/ 712 h 1258"/>
                <a:gd name="T16" fmla="*/ 0 w 1848"/>
                <a:gd name="T17" fmla="*/ 804 h 1258"/>
                <a:gd name="T18" fmla="*/ 2 w 1848"/>
                <a:gd name="T19" fmla="*/ 850 h 1258"/>
                <a:gd name="T20" fmla="*/ 20 w 1848"/>
                <a:gd name="T21" fmla="*/ 938 h 1258"/>
                <a:gd name="T22" fmla="*/ 54 w 1848"/>
                <a:gd name="T23" fmla="*/ 1020 h 1258"/>
                <a:gd name="T24" fmla="*/ 104 w 1848"/>
                <a:gd name="T25" fmla="*/ 1092 h 1258"/>
                <a:gd name="T26" fmla="*/ 166 w 1848"/>
                <a:gd name="T27" fmla="*/ 1154 h 1258"/>
                <a:gd name="T28" fmla="*/ 238 w 1848"/>
                <a:gd name="T29" fmla="*/ 1202 h 1258"/>
                <a:gd name="T30" fmla="*/ 318 w 1848"/>
                <a:gd name="T31" fmla="*/ 1238 h 1258"/>
                <a:gd name="T32" fmla="*/ 408 w 1848"/>
                <a:gd name="T33" fmla="*/ 1256 h 1258"/>
                <a:gd name="T34" fmla="*/ 1474 w 1848"/>
                <a:gd name="T35" fmla="*/ 1258 h 1258"/>
                <a:gd name="T36" fmla="*/ 1512 w 1848"/>
                <a:gd name="T37" fmla="*/ 1256 h 1258"/>
                <a:gd name="T38" fmla="*/ 1586 w 1848"/>
                <a:gd name="T39" fmla="*/ 1242 h 1258"/>
                <a:gd name="T40" fmla="*/ 1652 w 1848"/>
                <a:gd name="T41" fmla="*/ 1212 h 1258"/>
                <a:gd name="T42" fmla="*/ 1712 w 1848"/>
                <a:gd name="T43" fmla="*/ 1172 h 1258"/>
                <a:gd name="T44" fmla="*/ 1762 w 1848"/>
                <a:gd name="T45" fmla="*/ 1122 h 1258"/>
                <a:gd name="T46" fmla="*/ 1802 w 1848"/>
                <a:gd name="T47" fmla="*/ 1062 h 1258"/>
                <a:gd name="T48" fmla="*/ 1830 w 1848"/>
                <a:gd name="T49" fmla="*/ 996 h 1258"/>
                <a:gd name="T50" fmla="*/ 1846 w 1848"/>
                <a:gd name="T51" fmla="*/ 922 h 1258"/>
                <a:gd name="T52" fmla="*/ 1848 w 1848"/>
                <a:gd name="T53" fmla="*/ 884 h 1258"/>
                <a:gd name="T54" fmla="*/ 1840 w 1848"/>
                <a:gd name="T55" fmla="*/ 810 h 1258"/>
                <a:gd name="T56" fmla="*/ 1818 w 1848"/>
                <a:gd name="T57" fmla="*/ 740 h 1258"/>
                <a:gd name="T58" fmla="*/ 1784 w 1848"/>
                <a:gd name="T59" fmla="*/ 678 h 1258"/>
                <a:gd name="T60" fmla="*/ 1740 w 1848"/>
                <a:gd name="T61" fmla="*/ 622 h 1258"/>
                <a:gd name="T62" fmla="*/ 1684 w 1848"/>
                <a:gd name="T63" fmla="*/ 578 h 1258"/>
                <a:gd name="T64" fmla="*/ 1622 w 1848"/>
                <a:gd name="T65" fmla="*/ 542 h 1258"/>
                <a:gd name="T66" fmla="*/ 1552 w 1848"/>
                <a:gd name="T67" fmla="*/ 520 h 1258"/>
                <a:gd name="T68" fmla="*/ 1478 w 1848"/>
                <a:gd name="T69" fmla="*/ 512 h 1258"/>
                <a:gd name="T70" fmla="*/ 1428 w 1848"/>
                <a:gd name="T71" fmla="*/ 456 h 1258"/>
                <a:gd name="T72" fmla="*/ 1428 w 1848"/>
                <a:gd name="T73" fmla="*/ 446 h 1258"/>
                <a:gd name="T74" fmla="*/ 1426 w 1848"/>
                <a:gd name="T75" fmla="*/ 400 h 1258"/>
                <a:gd name="T76" fmla="*/ 1408 w 1848"/>
                <a:gd name="T77" fmla="*/ 314 h 1258"/>
                <a:gd name="T78" fmla="*/ 1374 w 1848"/>
                <a:gd name="T79" fmla="*/ 234 h 1258"/>
                <a:gd name="T80" fmla="*/ 1326 w 1848"/>
                <a:gd name="T81" fmla="*/ 162 h 1258"/>
                <a:gd name="T82" fmla="*/ 1266 w 1848"/>
                <a:gd name="T83" fmla="*/ 102 h 1258"/>
                <a:gd name="T84" fmla="*/ 1194 w 1848"/>
                <a:gd name="T85" fmla="*/ 54 h 1258"/>
                <a:gd name="T86" fmla="*/ 1114 w 1848"/>
                <a:gd name="T87" fmla="*/ 20 h 1258"/>
                <a:gd name="T88" fmla="*/ 1028 w 1848"/>
                <a:gd name="T89" fmla="*/ 2 h 1258"/>
                <a:gd name="T90" fmla="*/ 982 w 1848"/>
                <a:gd name="T91" fmla="*/ 0 h 1258"/>
                <a:gd name="T92" fmla="*/ 908 w 1848"/>
                <a:gd name="T93" fmla="*/ 6 h 1258"/>
                <a:gd name="T94" fmla="*/ 840 w 1848"/>
                <a:gd name="T95" fmla="*/ 22 h 1258"/>
                <a:gd name="T96" fmla="*/ 774 w 1848"/>
                <a:gd name="T97" fmla="*/ 50 h 1258"/>
                <a:gd name="T98" fmla="*/ 716 w 1848"/>
                <a:gd name="T99" fmla="*/ 88 h 1258"/>
                <a:gd name="T100" fmla="*/ 662 w 1848"/>
                <a:gd name="T101" fmla="*/ 132 h 1258"/>
                <a:gd name="T102" fmla="*/ 618 w 1848"/>
                <a:gd name="T103" fmla="*/ 186 h 1258"/>
                <a:gd name="T104" fmla="*/ 582 w 1848"/>
                <a:gd name="T105" fmla="*/ 248 h 1258"/>
                <a:gd name="T106" fmla="*/ 554 w 1848"/>
                <a:gd name="T107" fmla="*/ 316 h 1258"/>
                <a:gd name="T108" fmla="*/ 502 w 1848"/>
                <a:gd name="T109" fmla="*/ 352 h 1258"/>
                <a:gd name="T110" fmla="*/ 478 w 1848"/>
                <a:gd name="T111" fmla="*/ 350 h 12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848" h="1258">
                  <a:moveTo>
                    <a:pt x="454" y="350"/>
                  </a:moveTo>
                  <a:lnTo>
                    <a:pt x="454" y="350"/>
                  </a:lnTo>
                  <a:lnTo>
                    <a:pt x="408" y="352"/>
                  </a:lnTo>
                  <a:lnTo>
                    <a:pt x="362" y="358"/>
                  </a:lnTo>
                  <a:lnTo>
                    <a:pt x="318" y="370"/>
                  </a:lnTo>
                  <a:lnTo>
                    <a:pt x="278" y="384"/>
                  </a:lnTo>
                  <a:lnTo>
                    <a:pt x="238" y="404"/>
                  </a:lnTo>
                  <a:lnTo>
                    <a:pt x="200" y="426"/>
                  </a:lnTo>
                  <a:lnTo>
                    <a:pt x="166" y="452"/>
                  </a:lnTo>
                  <a:lnTo>
                    <a:pt x="132" y="482"/>
                  </a:lnTo>
                  <a:lnTo>
                    <a:pt x="104" y="514"/>
                  </a:lnTo>
                  <a:lnTo>
                    <a:pt x="78" y="550"/>
                  </a:lnTo>
                  <a:lnTo>
                    <a:pt x="54" y="588"/>
                  </a:lnTo>
                  <a:lnTo>
                    <a:pt x="36" y="626"/>
                  </a:lnTo>
                  <a:lnTo>
                    <a:pt x="20" y="668"/>
                  </a:lnTo>
                  <a:lnTo>
                    <a:pt x="8" y="712"/>
                  </a:lnTo>
                  <a:lnTo>
                    <a:pt x="2" y="758"/>
                  </a:lnTo>
                  <a:lnTo>
                    <a:pt x="0" y="804"/>
                  </a:lnTo>
                  <a:lnTo>
                    <a:pt x="0" y="804"/>
                  </a:lnTo>
                  <a:lnTo>
                    <a:pt x="2" y="850"/>
                  </a:lnTo>
                  <a:lnTo>
                    <a:pt x="8" y="894"/>
                  </a:lnTo>
                  <a:lnTo>
                    <a:pt x="20" y="938"/>
                  </a:lnTo>
                  <a:lnTo>
                    <a:pt x="36" y="980"/>
                  </a:lnTo>
                  <a:lnTo>
                    <a:pt x="54" y="1020"/>
                  </a:lnTo>
                  <a:lnTo>
                    <a:pt x="78" y="1058"/>
                  </a:lnTo>
                  <a:lnTo>
                    <a:pt x="104" y="1092"/>
                  </a:lnTo>
                  <a:lnTo>
                    <a:pt x="132" y="1124"/>
                  </a:lnTo>
                  <a:lnTo>
                    <a:pt x="166" y="1154"/>
                  </a:lnTo>
                  <a:lnTo>
                    <a:pt x="200" y="1180"/>
                  </a:lnTo>
                  <a:lnTo>
                    <a:pt x="238" y="1202"/>
                  </a:lnTo>
                  <a:lnTo>
                    <a:pt x="278" y="1222"/>
                  </a:lnTo>
                  <a:lnTo>
                    <a:pt x="318" y="1238"/>
                  </a:lnTo>
                  <a:lnTo>
                    <a:pt x="362" y="1248"/>
                  </a:lnTo>
                  <a:lnTo>
                    <a:pt x="408" y="1256"/>
                  </a:lnTo>
                  <a:lnTo>
                    <a:pt x="454" y="1258"/>
                  </a:lnTo>
                  <a:lnTo>
                    <a:pt x="1474" y="1258"/>
                  </a:lnTo>
                  <a:lnTo>
                    <a:pt x="1474" y="1258"/>
                  </a:lnTo>
                  <a:lnTo>
                    <a:pt x="1512" y="1256"/>
                  </a:lnTo>
                  <a:lnTo>
                    <a:pt x="1550" y="1250"/>
                  </a:lnTo>
                  <a:lnTo>
                    <a:pt x="1586" y="1242"/>
                  </a:lnTo>
                  <a:lnTo>
                    <a:pt x="1620" y="1228"/>
                  </a:lnTo>
                  <a:lnTo>
                    <a:pt x="1652" y="1212"/>
                  </a:lnTo>
                  <a:lnTo>
                    <a:pt x="1682" y="1194"/>
                  </a:lnTo>
                  <a:lnTo>
                    <a:pt x="1712" y="1172"/>
                  </a:lnTo>
                  <a:lnTo>
                    <a:pt x="1738" y="1148"/>
                  </a:lnTo>
                  <a:lnTo>
                    <a:pt x="1762" y="1122"/>
                  </a:lnTo>
                  <a:lnTo>
                    <a:pt x="1784" y="1094"/>
                  </a:lnTo>
                  <a:lnTo>
                    <a:pt x="1802" y="1062"/>
                  </a:lnTo>
                  <a:lnTo>
                    <a:pt x="1818" y="1030"/>
                  </a:lnTo>
                  <a:lnTo>
                    <a:pt x="1830" y="996"/>
                  </a:lnTo>
                  <a:lnTo>
                    <a:pt x="1840" y="960"/>
                  </a:lnTo>
                  <a:lnTo>
                    <a:pt x="1846" y="922"/>
                  </a:lnTo>
                  <a:lnTo>
                    <a:pt x="1848" y="884"/>
                  </a:lnTo>
                  <a:lnTo>
                    <a:pt x="1848" y="884"/>
                  </a:lnTo>
                  <a:lnTo>
                    <a:pt x="1846" y="848"/>
                  </a:lnTo>
                  <a:lnTo>
                    <a:pt x="1840" y="810"/>
                  </a:lnTo>
                  <a:lnTo>
                    <a:pt x="1830" y="774"/>
                  </a:lnTo>
                  <a:lnTo>
                    <a:pt x="1818" y="740"/>
                  </a:lnTo>
                  <a:lnTo>
                    <a:pt x="1802" y="708"/>
                  </a:lnTo>
                  <a:lnTo>
                    <a:pt x="1784" y="678"/>
                  </a:lnTo>
                  <a:lnTo>
                    <a:pt x="1762" y="650"/>
                  </a:lnTo>
                  <a:lnTo>
                    <a:pt x="1740" y="622"/>
                  </a:lnTo>
                  <a:lnTo>
                    <a:pt x="1712" y="598"/>
                  </a:lnTo>
                  <a:lnTo>
                    <a:pt x="1684" y="578"/>
                  </a:lnTo>
                  <a:lnTo>
                    <a:pt x="1654" y="558"/>
                  </a:lnTo>
                  <a:lnTo>
                    <a:pt x="1622" y="542"/>
                  </a:lnTo>
                  <a:lnTo>
                    <a:pt x="1588" y="530"/>
                  </a:lnTo>
                  <a:lnTo>
                    <a:pt x="1552" y="520"/>
                  </a:lnTo>
                  <a:lnTo>
                    <a:pt x="1516" y="514"/>
                  </a:lnTo>
                  <a:lnTo>
                    <a:pt x="1478" y="512"/>
                  </a:lnTo>
                  <a:lnTo>
                    <a:pt x="1426" y="512"/>
                  </a:lnTo>
                  <a:lnTo>
                    <a:pt x="1428" y="456"/>
                  </a:lnTo>
                  <a:lnTo>
                    <a:pt x="1428" y="456"/>
                  </a:lnTo>
                  <a:lnTo>
                    <a:pt x="1428" y="446"/>
                  </a:lnTo>
                  <a:lnTo>
                    <a:pt x="1428" y="446"/>
                  </a:lnTo>
                  <a:lnTo>
                    <a:pt x="1426" y="400"/>
                  </a:lnTo>
                  <a:lnTo>
                    <a:pt x="1420" y="356"/>
                  </a:lnTo>
                  <a:lnTo>
                    <a:pt x="1408" y="314"/>
                  </a:lnTo>
                  <a:lnTo>
                    <a:pt x="1394" y="272"/>
                  </a:lnTo>
                  <a:lnTo>
                    <a:pt x="1374" y="234"/>
                  </a:lnTo>
                  <a:lnTo>
                    <a:pt x="1352" y="196"/>
                  </a:lnTo>
                  <a:lnTo>
                    <a:pt x="1326" y="162"/>
                  </a:lnTo>
                  <a:lnTo>
                    <a:pt x="1298" y="130"/>
                  </a:lnTo>
                  <a:lnTo>
                    <a:pt x="1266" y="102"/>
                  </a:lnTo>
                  <a:lnTo>
                    <a:pt x="1232" y="76"/>
                  </a:lnTo>
                  <a:lnTo>
                    <a:pt x="1194" y="54"/>
                  </a:lnTo>
                  <a:lnTo>
                    <a:pt x="1156" y="34"/>
                  </a:lnTo>
                  <a:lnTo>
                    <a:pt x="1114" y="20"/>
                  </a:lnTo>
                  <a:lnTo>
                    <a:pt x="1072" y="8"/>
                  </a:lnTo>
                  <a:lnTo>
                    <a:pt x="1028" y="2"/>
                  </a:lnTo>
                  <a:lnTo>
                    <a:pt x="982" y="0"/>
                  </a:lnTo>
                  <a:lnTo>
                    <a:pt x="982" y="0"/>
                  </a:lnTo>
                  <a:lnTo>
                    <a:pt x="944" y="2"/>
                  </a:lnTo>
                  <a:lnTo>
                    <a:pt x="908" y="6"/>
                  </a:lnTo>
                  <a:lnTo>
                    <a:pt x="874" y="12"/>
                  </a:lnTo>
                  <a:lnTo>
                    <a:pt x="840" y="22"/>
                  </a:lnTo>
                  <a:lnTo>
                    <a:pt x="806" y="36"/>
                  </a:lnTo>
                  <a:lnTo>
                    <a:pt x="774" y="50"/>
                  </a:lnTo>
                  <a:lnTo>
                    <a:pt x="744" y="68"/>
                  </a:lnTo>
                  <a:lnTo>
                    <a:pt x="716" y="88"/>
                  </a:lnTo>
                  <a:lnTo>
                    <a:pt x="688" y="108"/>
                  </a:lnTo>
                  <a:lnTo>
                    <a:pt x="662" y="132"/>
                  </a:lnTo>
                  <a:lnTo>
                    <a:pt x="640" y="160"/>
                  </a:lnTo>
                  <a:lnTo>
                    <a:pt x="618" y="186"/>
                  </a:lnTo>
                  <a:lnTo>
                    <a:pt x="598" y="216"/>
                  </a:lnTo>
                  <a:lnTo>
                    <a:pt x="582" y="248"/>
                  </a:lnTo>
                  <a:lnTo>
                    <a:pt x="566" y="282"/>
                  </a:lnTo>
                  <a:lnTo>
                    <a:pt x="554" y="316"/>
                  </a:lnTo>
                  <a:lnTo>
                    <a:pt x="542" y="356"/>
                  </a:lnTo>
                  <a:lnTo>
                    <a:pt x="502" y="352"/>
                  </a:lnTo>
                  <a:lnTo>
                    <a:pt x="502" y="352"/>
                  </a:lnTo>
                  <a:lnTo>
                    <a:pt x="478" y="350"/>
                  </a:lnTo>
                  <a:lnTo>
                    <a:pt x="454" y="35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kern="0">
                <a:solidFill>
                  <a:sysClr val="windowText" lastClr="000000"/>
                </a:solidFill>
              </a:endParaRPr>
            </a:p>
          </p:txBody>
        </p:sp>
        <p:sp>
          <p:nvSpPr>
            <p:cNvPr id="106" name="Freeform 2996"/>
            <p:cNvSpPr>
              <a:spLocks noEditPoints="1"/>
            </p:cNvSpPr>
            <p:nvPr/>
          </p:nvSpPr>
          <p:spPr bwMode="auto">
            <a:xfrm>
              <a:off x="2858" y="1461"/>
              <a:ext cx="1962" cy="1398"/>
            </a:xfrm>
            <a:custGeom>
              <a:avLst/>
              <a:gdLst>
                <a:gd name="T0" fmla="*/ 504 w 1962"/>
                <a:gd name="T1" fmla="*/ 1396 h 1398"/>
                <a:gd name="T2" fmla="*/ 400 w 1962"/>
                <a:gd name="T3" fmla="*/ 1380 h 1398"/>
                <a:gd name="T4" fmla="*/ 302 w 1962"/>
                <a:gd name="T5" fmla="*/ 1344 h 1398"/>
                <a:gd name="T6" fmla="*/ 214 w 1962"/>
                <a:gd name="T7" fmla="*/ 1292 h 1398"/>
                <a:gd name="T8" fmla="*/ 138 w 1962"/>
                <a:gd name="T9" fmla="*/ 1224 h 1398"/>
                <a:gd name="T10" fmla="*/ 78 w 1962"/>
                <a:gd name="T11" fmla="*/ 1142 h 1398"/>
                <a:gd name="T12" fmla="*/ 32 w 1962"/>
                <a:gd name="T13" fmla="*/ 1048 h 1398"/>
                <a:gd name="T14" fmla="*/ 6 w 1962"/>
                <a:gd name="T15" fmla="*/ 946 h 1398"/>
                <a:gd name="T16" fmla="*/ 0 w 1962"/>
                <a:gd name="T17" fmla="*/ 866 h 1398"/>
                <a:gd name="T18" fmla="*/ 12 w 1962"/>
                <a:gd name="T19" fmla="*/ 760 h 1398"/>
                <a:gd name="T20" fmla="*/ 42 w 1962"/>
                <a:gd name="T21" fmla="*/ 660 h 1398"/>
                <a:gd name="T22" fmla="*/ 92 w 1962"/>
                <a:gd name="T23" fmla="*/ 570 h 1398"/>
                <a:gd name="T24" fmla="*/ 156 w 1962"/>
                <a:gd name="T25" fmla="*/ 490 h 1398"/>
                <a:gd name="T26" fmla="*/ 236 w 1962"/>
                <a:gd name="T27" fmla="*/ 426 h 1398"/>
                <a:gd name="T28" fmla="*/ 326 w 1962"/>
                <a:gd name="T29" fmla="*/ 376 h 1398"/>
                <a:gd name="T30" fmla="*/ 424 w 1962"/>
                <a:gd name="T31" fmla="*/ 346 h 1398"/>
                <a:gd name="T32" fmla="*/ 532 w 1962"/>
                <a:gd name="T33" fmla="*/ 334 h 1398"/>
                <a:gd name="T34" fmla="*/ 564 w 1962"/>
                <a:gd name="T35" fmla="*/ 298 h 1398"/>
                <a:gd name="T36" fmla="*/ 652 w 1962"/>
                <a:gd name="T37" fmla="*/ 168 h 1398"/>
                <a:gd name="T38" fmla="*/ 772 w 1962"/>
                <a:gd name="T39" fmla="*/ 72 h 1398"/>
                <a:gd name="T40" fmla="*/ 918 w 1962"/>
                <a:gd name="T41" fmla="*/ 14 h 1398"/>
                <a:gd name="T42" fmla="*/ 1038 w 1962"/>
                <a:gd name="T43" fmla="*/ 0 h 1398"/>
                <a:gd name="T44" fmla="*/ 1140 w 1962"/>
                <a:gd name="T45" fmla="*/ 10 h 1398"/>
                <a:gd name="T46" fmla="*/ 1278 w 1962"/>
                <a:gd name="T47" fmla="*/ 60 h 1398"/>
                <a:gd name="T48" fmla="*/ 1430 w 1962"/>
                <a:gd name="T49" fmla="*/ 180 h 1398"/>
                <a:gd name="T50" fmla="*/ 1530 w 1962"/>
                <a:gd name="T51" fmla="*/ 346 h 1398"/>
                <a:gd name="T52" fmla="*/ 1558 w 1962"/>
                <a:gd name="T53" fmla="*/ 468 h 1398"/>
                <a:gd name="T54" fmla="*/ 1642 w 1962"/>
                <a:gd name="T55" fmla="*/ 512 h 1398"/>
                <a:gd name="T56" fmla="*/ 1786 w 1962"/>
                <a:gd name="T57" fmla="*/ 586 h 1398"/>
                <a:gd name="T58" fmla="*/ 1894 w 1962"/>
                <a:gd name="T59" fmla="*/ 706 h 1398"/>
                <a:gd name="T60" fmla="*/ 1954 w 1962"/>
                <a:gd name="T61" fmla="*/ 860 h 1398"/>
                <a:gd name="T62" fmla="*/ 1960 w 1962"/>
                <a:gd name="T63" fmla="*/ 990 h 1398"/>
                <a:gd name="T64" fmla="*/ 1908 w 1962"/>
                <a:gd name="T65" fmla="*/ 1160 h 1398"/>
                <a:gd name="T66" fmla="*/ 1798 w 1962"/>
                <a:gd name="T67" fmla="*/ 1294 h 1398"/>
                <a:gd name="T68" fmla="*/ 1644 w 1962"/>
                <a:gd name="T69" fmla="*/ 1376 h 1398"/>
                <a:gd name="T70" fmla="*/ 532 w 1962"/>
                <a:gd name="T71" fmla="*/ 430 h 1398"/>
                <a:gd name="T72" fmla="*/ 402 w 1962"/>
                <a:gd name="T73" fmla="*/ 450 h 1398"/>
                <a:gd name="T74" fmla="*/ 256 w 1962"/>
                <a:gd name="T75" fmla="*/ 530 h 1398"/>
                <a:gd name="T76" fmla="*/ 150 w 1962"/>
                <a:gd name="T77" fmla="*/ 658 h 1398"/>
                <a:gd name="T78" fmla="*/ 98 w 1962"/>
                <a:gd name="T79" fmla="*/ 822 h 1398"/>
                <a:gd name="T80" fmla="*/ 106 w 1962"/>
                <a:gd name="T81" fmla="*/ 954 h 1398"/>
                <a:gd name="T82" fmla="*/ 172 w 1962"/>
                <a:gd name="T83" fmla="*/ 1110 h 1398"/>
                <a:gd name="T84" fmla="*/ 288 w 1962"/>
                <a:gd name="T85" fmla="*/ 1226 h 1398"/>
                <a:gd name="T86" fmla="*/ 444 w 1962"/>
                <a:gd name="T87" fmla="*/ 1292 h 1398"/>
                <a:gd name="T88" fmla="*/ 1510 w 1962"/>
                <a:gd name="T89" fmla="*/ 1302 h 1398"/>
                <a:gd name="T90" fmla="*/ 1648 w 1962"/>
                <a:gd name="T91" fmla="*/ 1274 h 1398"/>
                <a:gd name="T92" fmla="*/ 1762 w 1962"/>
                <a:gd name="T93" fmla="*/ 1196 h 1398"/>
                <a:gd name="T94" fmla="*/ 1838 w 1962"/>
                <a:gd name="T95" fmla="*/ 1082 h 1398"/>
                <a:gd name="T96" fmla="*/ 1866 w 1962"/>
                <a:gd name="T97" fmla="*/ 944 h 1398"/>
                <a:gd name="T98" fmla="*/ 1850 w 1962"/>
                <a:gd name="T99" fmla="*/ 838 h 1398"/>
                <a:gd name="T100" fmla="*/ 1786 w 1962"/>
                <a:gd name="T101" fmla="*/ 718 h 1398"/>
                <a:gd name="T102" fmla="*/ 1680 w 1962"/>
                <a:gd name="T103" fmla="*/ 632 h 1398"/>
                <a:gd name="T104" fmla="*/ 1548 w 1962"/>
                <a:gd name="T105" fmla="*/ 590 h 1398"/>
                <a:gd name="T106" fmla="*/ 1464 w 1962"/>
                <a:gd name="T107" fmla="*/ 532 h 1398"/>
                <a:gd name="T108" fmla="*/ 1456 w 1962"/>
                <a:gd name="T109" fmla="*/ 438 h 1398"/>
                <a:gd name="T110" fmla="*/ 1392 w 1962"/>
                <a:gd name="T111" fmla="*/ 286 h 1398"/>
                <a:gd name="T112" fmla="*/ 1276 w 1962"/>
                <a:gd name="T113" fmla="*/ 170 h 1398"/>
                <a:gd name="T114" fmla="*/ 1124 w 1962"/>
                <a:gd name="T115" fmla="*/ 106 h 1398"/>
                <a:gd name="T116" fmla="*/ 1002 w 1962"/>
                <a:gd name="T117" fmla="*/ 98 h 1398"/>
                <a:gd name="T118" fmla="*/ 870 w 1962"/>
                <a:gd name="T119" fmla="*/ 130 h 1398"/>
                <a:gd name="T120" fmla="*/ 756 w 1962"/>
                <a:gd name="T121" fmla="*/ 200 h 1398"/>
                <a:gd name="T122" fmla="*/ 670 w 1962"/>
                <a:gd name="T123" fmla="*/ 304 h 1398"/>
                <a:gd name="T124" fmla="*/ 616 w 1962"/>
                <a:gd name="T125" fmla="*/ 438 h 13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962" h="1398">
                  <a:moveTo>
                    <a:pt x="1510" y="1398"/>
                  </a:moveTo>
                  <a:lnTo>
                    <a:pt x="532" y="1398"/>
                  </a:lnTo>
                  <a:lnTo>
                    <a:pt x="532" y="1398"/>
                  </a:lnTo>
                  <a:lnTo>
                    <a:pt x="504" y="1396"/>
                  </a:lnTo>
                  <a:lnTo>
                    <a:pt x="478" y="1394"/>
                  </a:lnTo>
                  <a:lnTo>
                    <a:pt x="452" y="1392"/>
                  </a:lnTo>
                  <a:lnTo>
                    <a:pt x="424" y="1386"/>
                  </a:lnTo>
                  <a:lnTo>
                    <a:pt x="400" y="1380"/>
                  </a:lnTo>
                  <a:lnTo>
                    <a:pt x="374" y="1374"/>
                  </a:lnTo>
                  <a:lnTo>
                    <a:pt x="350" y="1364"/>
                  </a:lnTo>
                  <a:lnTo>
                    <a:pt x="326" y="1356"/>
                  </a:lnTo>
                  <a:lnTo>
                    <a:pt x="302" y="1344"/>
                  </a:lnTo>
                  <a:lnTo>
                    <a:pt x="278" y="1334"/>
                  </a:lnTo>
                  <a:lnTo>
                    <a:pt x="256" y="1320"/>
                  </a:lnTo>
                  <a:lnTo>
                    <a:pt x="236" y="1306"/>
                  </a:lnTo>
                  <a:lnTo>
                    <a:pt x="214" y="1292"/>
                  </a:lnTo>
                  <a:lnTo>
                    <a:pt x="194" y="1276"/>
                  </a:lnTo>
                  <a:lnTo>
                    <a:pt x="174" y="1260"/>
                  </a:lnTo>
                  <a:lnTo>
                    <a:pt x="156" y="1242"/>
                  </a:lnTo>
                  <a:lnTo>
                    <a:pt x="138" y="1224"/>
                  </a:lnTo>
                  <a:lnTo>
                    <a:pt x="122" y="1204"/>
                  </a:lnTo>
                  <a:lnTo>
                    <a:pt x="106" y="1184"/>
                  </a:lnTo>
                  <a:lnTo>
                    <a:pt x="92" y="1162"/>
                  </a:lnTo>
                  <a:lnTo>
                    <a:pt x="78" y="1142"/>
                  </a:lnTo>
                  <a:lnTo>
                    <a:pt x="64" y="1120"/>
                  </a:lnTo>
                  <a:lnTo>
                    <a:pt x="54" y="1096"/>
                  </a:lnTo>
                  <a:lnTo>
                    <a:pt x="42" y="1072"/>
                  </a:lnTo>
                  <a:lnTo>
                    <a:pt x="32" y="1048"/>
                  </a:lnTo>
                  <a:lnTo>
                    <a:pt x="24" y="1024"/>
                  </a:lnTo>
                  <a:lnTo>
                    <a:pt x="18" y="998"/>
                  </a:lnTo>
                  <a:lnTo>
                    <a:pt x="12" y="972"/>
                  </a:lnTo>
                  <a:lnTo>
                    <a:pt x="6" y="946"/>
                  </a:lnTo>
                  <a:lnTo>
                    <a:pt x="4" y="920"/>
                  </a:lnTo>
                  <a:lnTo>
                    <a:pt x="2" y="894"/>
                  </a:lnTo>
                  <a:lnTo>
                    <a:pt x="0" y="866"/>
                  </a:lnTo>
                  <a:lnTo>
                    <a:pt x="0" y="866"/>
                  </a:lnTo>
                  <a:lnTo>
                    <a:pt x="2" y="838"/>
                  </a:lnTo>
                  <a:lnTo>
                    <a:pt x="4" y="812"/>
                  </a:lnTo>
                  <a:lnTo>
                    <a:pt x="6" y="786"/>
                  </a:lnTo>
                  <a:lnTo>
                    <a:pt x="12" y="760"/>
                  </a:lnTo>
                  <a:lnTo>
                    <a:pt x="18" y="734"/>
                  </a:lnTo>
                  <a:lnTo>
                    <a:pt x="24" y="708"/>
                  </a:lnTo>
                  <a:lnTo>
                    <a:pt x="32" y="684"/>
                  </a:lnTo>
                  <a:lnTo>
                    <a:pt x="42" y="660"/>
                  </a:lnTo>
                  <a:lnTo>
                    <a:pt x="54" y="636"/>
                  </a:lnTo>
                  <a:lnTo>
                    <a:pt x="64" y="614"/>
                  </a:lnTo>
                  <a:lnTo>
                    <a:pt x="78" y="590"/>
                  </a:lnTo>
                  <a:lnTo>
                    <a:pt x="92" y="570"/>
                  </a:lnTo>
                  <a:lnTo>
                    <a:pt x="106" y="548"/>
                  </a:lnTo>
                  <a:lnTo>
                    <a:pt x="122" y="528"/>
                  </a:lnTo>
                  <a:lnTo>
                    <a:pt x="138" y="510"/>
                  </a:lnTo>
                  <a:lnTo>
                    <a:pt x="156" y="490"/>
                  </a:lnTo>
                  <a:lnTo>
                    <a:pt x="174" y="474"/>
                  </a:lnTo>
                  <a:lnTo>
                    <a:pt x="194" y="456"/>
                  </a:lnTo>
                  <a:lnTo>
                    <a:pt x="214" y="440"/>
                  </a:lnTo>
                  <a:lnTo>
                    <a:pt x="236" y="426"/>
                  </a:lnTo>
                  <a:lnTo>
                    <a:pt x="256" y="412"/>
                  </a:lnTo>
                  <a:lnTo>
                    <a:pt x="278" y="400"/>
                  </a:lnTo>
                  <a:lnTo>
                    <a:pt x="302" y="388"/>
                  </a:lnTo>
                  <a:lnTo>
                    <a:pt x="326" y="376"/>
                  </a:lnTo>
                  <a:lnTo>
                    <a:pt x="350" y="368"/>
                  </a:lnTo>
                  <a:lnTo>
                    <a:pt x="374" y="358"/>
                  </a:lnTo>
                  <a:lnTo>
                    <a:pt x="400" y="352"/>
                  </a:lnTo>
                  <a:lnTo>
                    <a:pt x="424" y="346"/>
                  </a:lnTo>
                  <a:lnTo>
                    <a:pt x="452" y="342"/>
                  </a:lnTo>
                  <a:lnTo>
                    <a:pt x="478" y="338"/>
                  </a:lnTo>
                  <a:lnTo>
                    <a:pt x="504" y="336"/>
                  </a:lnTo>
                  <a:lnTo>
                    <a:pt x="532" y="334"/>
                  </a:lnTo>
                  <a:lnTo>
                    <a:pt x="532" y="334"/>
                  </a:lnTo>
                  <a:lnTo>
                    <a:pt x="548" y="336"/>
                  </a:lnTo>
                  <a:lnTo>
                    <a:pt x="548" y="336"/>
                  </a:lnTo>
                  <a:lnTo>
                    <a:pt x="564" y="298"/>
                  </a:lnTo>
                  <a:lnTo>
                    <a:pt x="582" y="262"/>
                  </a:lnTo>
                  <a:lnTo>
                    <a:pt x="604" y="230"/>
                  </a:lnTo>
                  <a:lnTo>
                    <a:pt x="626" y="198"/>
                  </a:lnTo>
                  <a:lnTo>
                    <a:pt x="652" y="168"/>
                  </a:lnTo>
                  <a:lnTo>
                    <a:pt x="680" y="140"/>
                  </a:lnTo>
                  <a:lnTo>
                    <a:pt x="708" y="116"/>
                  </a:lnTo>
                  <a:lnTo>
                    <a:pt x="740" y="92"/>
                  </a:lnTo>
                  <a:lnTo>
                    <a:pt x="772" y="72"/>
                  </a:lnTo>
                  <a:lnTo>
                    <a:pt x="806" y="54"/>
                  </a:lnTo>
                  <a:lnTo>
                    <a:pt x="842" y="38"/>
                  </a:lnTo>
                  <a:lnTo>
                    <a:pt x="880" y="24"/>
                  </a:lnTo>
                  <a:lnTo>
                    <a:pt x="918" y="14"/>
                  </a:lnTo>
                  <a:lnTo>
                    <a:pt x="956" y="6"/>
                  </a:lnTo>
                  <a:lnTo>
                    <a:pt x="996" y="2"/>
                  </a:lnTo>
                  <a:lnTo>
                    <a:pt x="1038" y="0"/>
                  </a:lnTo>
                  <a:lnTo>
                    <a:pt x="1038" y="0"/>
                  </a:lnTo>
                  <a:lnTo>
                    <a:pt x="1064" y="2"/>
                  </a:lnTo>
                  <a:lnTo>
                    <a:pt x="1088" y="2"/>
                  </a:lnTo>
                  <a:lnTo>
                    <a:pt x="1114" y="6"/>
                  </a:lnTo>
                  <a:lnTo>
                    <a:pt x="1140" y="10"/>
                  </a:lnTo>
                  <a:lnTo>
                    <a:pt x="1164" y="16"/>
                  </a:lnTo>
                  <a:lnTo>
                    <a:pt x="1188" y="22"/>
                  </a:lnTo>
                  <a:lnTo>
                    <a:pt x="1234" y="38"/>
                  </a:lnTo>
                  <a:lnTo>
                    <a:pt x="1278" y="60"/>
                  </a:lnTo>
                  <a:lnTo>
                    <a:pt x="1322" y="84"/>
                  </a:lnTo>
                  <a:lnTo>
                    <a:pt x="1360" y="112"/>
                  </a:lnTo>
                  <a:lnTo>
                    <a:pt x="1398" y="144"/>
                  </a:lnTo>
                  <a:lnTo>
                    <a:pt x="1430" y="180"/>
                  </a:lnTo>
                  <a:lnTo>
                    <a:pt x="1462" y="218"/>
                  </a:lnTo>
                  <a:lnTo>
                    <a:pt x="1488" y="258"/>
                  </a:lnTo>
                  <a:lnTo>
                    <a:pt x="1510" y="300"/>
                  </a:lnTo>
                  <a:lnTo>
                    <a:pt x="1530" y="346"/>
                  </a:lnTo>
                  <a:lnTo>
                    <a:pt x="1544" y="394"/>
                  </a:lnTo>
                  <a:lnTo>
                    <a:pt x="1550" y="418"/>
                  </a:lnTo>
                  <a:lnTo>
                    <a:pt x="1554" y="444"/>
                  </a:lnTo>
                  <a:lnTo>
                    <a:pt x="1558" y="468"/>
                  </a:lnTo>
                  <a:lnTo>
                    <a:pt x="1560" y="494"/>
                  </a:lnTo>
                  <a:lnTo>
                    <a:pt x="1560" y="494"/>
                  </a:lnTo>
                  <a:lnTo>
                    <a:pt x="1602" y="500"/>
                  </a:lnTo>
                  <a:lnTo>
                    <a:pt x="1642" y="512"/>
                  </a:lnTo>
                  <a:lnTo>
                    <a:pt x="1682" y="526"/>
                  </a:lnTo>
                  <a:lnTo>
                    <a:pt x="1718" y="542"/>
                  </a:lnTo>
                  <a:lnTo>
                    <a:pt x="1754" y="562"/>
                  </a:lnTo>
                  <a:lnTo>
                    <a:pt x="1786" y="586"/>
                  </a:lnTo>
                  <a:lnTo>
                    <a:pt x="1818" y="612"/>
                  </a:lnTo>
                  <a:lnTo>
                    <a:pt x="1846" y="642"/>
                  </a:lnTo>
                  <a:lnTo>
                    <a:pt x="1872" y="672"/>
                  </a:lnTo>
                  <a:lnTo>
                    <a:pt x="1894" y="706"/>
                  </a:lnTo>
                  <a:lnTo>
                    <a:pt x="1914" y="742"/>
                  </a:lnTo>
                  <a:lnTo>
                    <a:pt x="1932" y="780"/>
                  </a:lnTo>
                  <a:lnTo>
                    <a:pt x="1944" y="818"/>
                  </a:lnTo>
                  <a:lnTo>
                    <a:pt x="1954" y="860"/>
                  </a:lnTo>
                  <a:lnTo>
                    <a:pt x="1960" y="902"/>
                  </a:lnTo>
                  <a:lnTo>
                    <a:pt x="1962" y="944"/>
                  </a:lnTo>
                  <a:lnTo>
                    <a:pt x="1962" y="944"/>
                  </a:lnTo>
                  <a:lnTo>
                    <a:pt x="1960" y="990"/>
                  </a:lnTo>
                  <a:lnTo>
                    <a:pt x="1954" y="1036"/>
                  </a:lnTo>
                  <a:lnTo>
                    <a:pt x="1942" y="1078"/>
                  </a:lnTo>
                  <a:lnTo>
                    <a:pt x="1926" y="1120"/>
                  </a:lnTo>
                  <a:lnTo>
                    <a:pt x="1908" y="1160"/>
                  </a:lnTo>
                  <a:lnTo>
                    <a:pt x="1884" y="1198"/>
                  </a:lnTo>
                  <a:lnTo>
                    <a:pt x="1858" y="1232"/>
                  </a:lnTo>
                  <a:lnTo>
                    <a:pt x="1830" y="1264"/>
                  </a:lnTo>
                  <a:lnTo>
                    <a:pt x="1798" y="1294"/>
                  </a:lnTo>
                  <a:lnTo>
                    <a:pt x="1762" y="1320"/>
                  </a:lnTo>
                  <a:lnTo>
                    <a:pt x="1726" y="1342"/>
                  </a:lnTo>
                  <a:lnTo>
                    <a:pt x="1686" y="1362"/>
                  </a:lnTo>
                  <a:lnTo>
                    <a:pt x="1644" y="1376"/>
                  </a:lnTo>
                  <a:lnTo>
                    <a:pt x="1600" y="1388"/>
                  </a:lnTo>
                  <a:lnTo>
                    <a:pt x="1556" y="1394"/>
                  </a:lnTo>
                  <a:lnTo>
                    <a:pt x="1510" y="1398"/>
                  </a:lnTo>
                  <a:close/>
                  <a:moveTo>
                    <a:pt x="532" y="430"/>
                  </a:moveTo>
                  <a:lnTo>
                    <a:pt x="532" y="430"/>
                  </a:lnTo>
                  <a:lnTo>
                    <a:pt x="488" y="434"/>
                  </a:lnTo>
                  <a:lnTo>
                    <a:pt x="444" y="440"/>
                  </a:lnTo>
                  <a:lnTo>
                    <a:pt x="402" y="450"/>
                  </a:lnTo>
                  <a:lnTo>
                    <a:pt x="362" y="466"/>
                  </a:lnTo>
                  <a:lnTo>
                    <a:pt x="324" y="484"/>
                  </a:lnTo>
                  <a:lnTo>
                    <a:pt x="288" y="506"/>
                  </a:lnTo>
                  <a:lnTo>
                    <a:pt x="256" y="530"/>
                  </a:lnTo>
                  <a:lnTo>
                    <a:pt x="224" y="558"/>
                  </a:lnTo>
                  <a:lnTo>
                    <a:pt x="196" y="590"/>
                  </a:lnTo>
                  <a:lnTo>
                    <a:pt x="172" y="622"/>
                  </a:lnTo>
                  <a:lnTo>
                    <a:pt x="150" y="658"/>
                  </a:lnTo>
                  <a:lnTo>
                    <a:pt x="130" y="696"/>
                  </a:lnTo>
                  <a:lnTo>
                    <a:pt x="116" y="736"/>
                  </a:lnTo>
                  <a:lnTo>
                    <a:pt x="106" y="778"/>
                  </a:lnTo>
                  <a:lnTo>
                    <a:pt x="98" y="822"/>
                  </a:lnTo>
                  <a:lnTo>
                    <a:pt x="96" y="866"/>
                  </a:lnTo>
                  <a:lnTo>
                    <a:pt x="96" y="866"/>
                  </a:lnTo>
                  <a:lnTo>
                    <a:pt x="98" y="910"/>
                  </a:lnTo>
                  <a:lnTo>
                    <a:pt x="106" y="954"/>
                  </a:lnTo>
                  <a:lnTo>
                    <a:pt x="116" y="996"/>
                  </a:lnTo>
                  <a:lnTo>
                    <a:pt x="130" y="1036"/>
                  </a:lnTo>
                  <a:lnTo>
                    <a:pt x="150" y="1074"/>
                  </a:lnTo>
                  <a:lnTo>
                    <a:pt x="172" y="1110"/>
                  </a:lnTo>
                  <a:lnTo>
                    <a:pt x="196" y="1142"/>
                  </a:lnTo>
                  <a:lnTo>
                    <a:pt x="224" y="1174"/>
                  </a:lnTo>
                  <a:lnTo>
                    <a:pt x="256" y="1202"/>
                  </a:lnTo>
                  <a:lnTo>
                    <a:pt x="288" y="1226"/>
                  </a:lnTo>
                  <a:lnTo>
                    <a:pt x="324" y="1248"/>
                  </a:lnTo>
                  <a:lnTo>
                    <a:pt x="362" y="1266"/>
                  </a:lnTo>
                  <a:lnTo>
                    <a:pt x="402" y="1282"/>
                  </a:lnTo>
                  <a:lnTo>
                    <a:pt x="444" y="1292"/>
                  </a:lnTo>
                  <a:lnTo>
                    <a:pt x="488" y="1298"/>
                  </a:lnTo>
                  <a:lnTo>
                    <a:pt x="532" y="1302"/>
                  </a:lnTo>
                  <a:lnTo>
                    <a:pt x="1510" y="1302"/>
                  </a:lnTo>
                  <a:lnTo>
                    <a:pt x="1510" y="1302"/>
                  </a:lnTo>
                  <a:lnTo>
                    <a:pt x="1546" y="1300"/>
                  </a:lnTo>
                  <a:lnTo>
                    <a:pt x="1582" y="1294"/>
                  </a:lnTo>
                  <a:lnTo>
                    <a:pt x="1616" y="1286"/>
                  </a:lnTo>
                  <a:lnTo>
                    <a:pt x="1648" y="1274"/>
                  </a:lnTo>
                  <a:lnTo>
                    <a:pt x="1680" y="1258"/>
                  </a:lnTo>
                  <a:lnTo>
                    <a:pt x="1708" y="1240"/>
                  </a:lnTo>
                  <a:lnTo>
                    <a:pt x="1736" y="1220"/>
                  </a:lnTo>
                  <a:lnTo>
                    <a:pt x="1762" y="1196"/>
                  </a:lnTo>
                  <a:lnTo>
                    <a:pt x="1784" y="1172"/>
                  </a:lnTo>
                  <a:lnTo>
                    <a:pt x="1806" y="1144"/>
                  </a:lnTo>
                  <a:lnTo>
                    <a:pt x="1824" y="1114"/>
                  </a:lnTo>
                  <a:lnTo>
                    <a:pt x="1838" y="1082"/>
                  </a:lnTo>
                  <a:lnTo>
                    <a:pt x="1850" y="1050"/>
                  </a:lnTo>
                  <a:lnTo>
                    <a:pt x="1860" y="1016"/>
                  </a:lnTo>
                  <a:lnTo>
                    <a:pt x="1864" y="980"/>
                  </a:lnTo>
                  <a:lnTo>
                    <a:pt x="1866" y="944"/>
                  </a:lnTo>
                  <a:lnTo>
                    <a:pt x="1866" y="944"/>
                  </a:lnTo>
                  <a:lnTo>
                    <a:pt x="1864" y="908"/>
                  </a:lnTo>
                  <a:lnTo>
                    <a:pt x="1860" y="872"/>
                  </a:lnTo>
                  <a:lnTo>
                    <a:pt x="1850" y="838"/>
                  </a:lnTo>
                  <a:lnTo>
                    <a:pt x="1838" y="806"/>
                  </a:lnTo>
                  <a:lnTo>
                    <a:pt x="1824" y="776"/>
                  </a:lnTo>
                  <a:lnTo>
                    <a:pt x="1806" y="746"/>
                  </a:lnTo>
                  <a:lnTo>
                    <a:pt x="1786" y="718"/>
                  </a:lnTo>
                  <a:lnTo>
                    <a:pt x="1762" y="692"/>
                  </a:lnTo>
                  <a:lnTo>
                    <a:pt x="1738" y="670"/>
                  </a:lnTo>
                  <a:lnTo>
                    <a:pt x="1710" y="650"/>
                  </a:lnTo>
                  <a:lnTo>
                    <a:pt x="1680" y="632"/>
                  </a:lnTo>
                  <a:lnTo>
                    <a:pt x="1650" y="616"/>
                  </a:lnTo>
                  <a:lnTo>
                    <a:pt x="1618" y="604"/>
                  </a:lnTo>
                  <a:lnTo>
                    <a:pt x="1584" y="594"/>
                  </a:lnTo>
                  <a:lnTo>
                    <a:pt x="1548" y="590"/>
                  </a:lnTo>
                  <a:lnTo>
                    <a:pt x="1512" y="588"/>
                  </a:lnTo>
                  <a:lnTo>
                    <a:pt x="1464" y="586"/>
                  </a:lnTo>
                  <a:lnTo>
                    <a:pt x="1464" y="532"/>
                  </a:lnTo>
                  <a:lnTo>
                    <a:pt x="1464" y="532"/>
                  </a:lnTo>
                  <a:lnTo>
                    <a:pt x="1464" y="524"/>
                  </a:lnTo>
                  <a:lnTo>
                    <a:pt x="1464" y="524"/>
                  </a:lnTo>
                  <a:lnTo>
                    <a:pt x="1462" y="480"/>
                  </a:lnTo>
                  <a:lnTo>
                    <a:pt x="1456" y="438"/>
                  </a:lnTo>
                  <a:lnTo>
                    <a:pt x="1446" y="398"/>
                  </a:lnTo>
                  <a:lnTo>
                    <a:pt x="1432" y="358"/>
                  </a:lnTo>
                  <a:lnTo>
                    <a:pt x="1414" y="320"/>
                  </a:lnTo>
                  <a:lnTo>
                    <a:pt x="1392" y="286"/>
                  </a:lnTo>
                  <a:lnTo>
                    <a:pt x="1368" y="252"/>
                  </a:lnTo>
                  <a:lnTo>
                    <a:pt x="1340" y="222"/>
                  </a:lnTo>
                  <a:lnTo>
                    <a:pt x="1310" y="194"/>
                  </a:lnTo>
                  <a:lnTo>
                    <a:pt x="1276" y="170"/>
                  </a:lnTo>
                  <a:lnTo>
                    <a:pt x="1240" y="148"/>
                  </a:lnTo>
                  <a:lnTo>
                    <a:pt x="1204" y="130"/>
                  </a:lnTo>
                  <a:lnTo>
                    <a:pt x="1164" y="116"/>
                  </a:lnTo>
                  <a:lnTo>
                    <a:pt x="1124" y="106"/>
                  </a:lnTo>
                  <a:lnTo>
                    <a:pt x="1080" y="98"/>
                  </a:lnTo>
                  <a:lnTo>
                    <a:pt x="1038" y="96"/>
                  </a:lnTo>
                  <a:lnTo>
                    <a:pt x="1038" y="96"/>
                  </a:lnTo>
                  <a:lnTo>
                    <a:pt x="1002" y="98"/>
                  </a:lnTo>
                  <a:lnTo>
                    <a:pt x="968" y="102"/>
                  </a:lnTo>
                  <a:lnTo>
                    <a:pt x="934" y="108"/>
                  </a:lnTo>
                  <a:lnTo>
                    <a:pt x="902" y="118"/>
                  </a:lnTo>
                  <a:lnTo>
                    <a:pt x="870" y="130"/>
                  </a:lnTo>
                  <a:lnTo>
                    <a:pt x="840" y="144"/>
                  </a:lnTo>
                  <a:lnTo>
                    <a:pt x="810" y="162"/>
                  </a:lnTo>
                  <a:lnTo>
                    <a:pt x="782" y="180"/>
                  </a:lnTo>
                  <a:lnTo>
                    <a:pt x="756" y="200"/>
                  </a:lnTo>
                  <a:lnTo>
                    <a:pt x="732" y="224"/>
                  </a:lnTo>
                  <a:lnTo>
                    <a:pt x="710" y="248"/>
                  </a:lnTo>
                  <a:lnTo>
                    <a:pt x="688" y="276"/>
                  </a:lnTo>
                  <a:lnTo>
                    <a:pt x="670" y="304"/>
                  </a:lnTo>
                  <a:lnTo>
                    <a:pt x="654" y="334"/>
                  </a:lnTo>
                  <a:lnTo>
                    <a:pt x="640" y="366"/>
                  </a:lnTo>
                  <a:lnTo>
                    <a:pt x="628" y="400"/>
                  </a:lnTo>
                  <a:lnTo>
                    <a:pt x="616" y="438"/>
                  </a:lnTo>
                  <a:lnTo>
                    <a:pt x="578" y="434"/>
                  </a:lnTo>
                  <a:lnTo>
                    <a:pt x="578" y="434"/>
                  </a:lnTo>
                  <a:lnTo>
                    <a:pt x="532" y="430"/>
                  </a:lnTo>
                  <a:close/>
                </a:path>
              </a:pathLst>
            </a:custGeom>
            <a:solidFill>
              <a:schemeClr val="bg1">
                <a:lumMod val="60000"/>
                <a:lumOff val="40000"/>
              </a:schemeClr>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kern="0">
                <a:solidFill>
                  <a:sysClr val="windowText" lastClr="000000"/>
                </a:solidFill>
              </a:endParaRPr>
            </a:p>
          </p:txBody>
        </p:sp>
        <p:sp>
          <p:nvSpPr>
            <p:cNvPr id="107" name="Freeform 2997"/>
            <p:cNvSpPr>
              <a:spLocks/>
            </p:cNvSpPr>
            <p:nvPr/>
          </p:nvSpPr>
          <p:spPr bwMode="auto">
            <a:xfrm>
              <a:off x="2858" y="1461"/>
              <a:ext cx="1962" cy="1398"/>
            </a:xfrm>
            <a:custGeom>
              <a:avLst/>
              <a:gdLst>
                <a:gd name="T0" fmla="*/ 532 w 1962"/>
                <a:gd name="T1" fmla="*/ 1398 h 1398"/>
                <a:gd name="T2" fmla="*/ 452 w 1962"/>
                <a:gd name="T3" fmla="*/ 1392 h 1398"/>
                <a:gd name="T4" fmla="*/ 374 w 1962"/>
                <a:gd name="T5" fmla="*/ 1374 h 1398"/>
                <a:gd name="T6" fmla="*/ 302 w 1962"/>
                <a:gd name="T7" fmla="*/ 1344 h 1398"/>
                <a:gd name="T8" fmla="*/ 236 w 1962"/>
                <a:gd name="T9" fmla="*/ 1306 h 1398"/>
                <a:gd name="T10" fmla="*/ 174 w 1962"/>
                <a:gd name="T11" fmla="*/ 1260 h 1398"/>
                <a:gd name="T12" fmla="*/ 122 w 1962"/>
                <a:gd name="T13" fmla="*/ 1204 h 1398"/>
                <a:gd name="T14" fmla="*/ 78 w 1962"/>
                <a:gd name="T15" fmla="*/ 1142 h 1398"/>
                <a:gd name="T16" fmla="*/ 42 w 1962"/>
                <a:gd name="T17" fmla="*/ 1072 h 1398"/>
                <a:gd name="T18" fmla="*/ 18 w 1962"/>
                <a:gd name="T19" fmla="*/ 998 h 1398"/>
                <a:gd name="T20" fmla="*/ 4 w 1962"/>
                <a:gd name="T21" fmla="*/ 920 h 1398"/>
                <a:gd name="T22" fmla="*/ 0 w 1962"/>
                <a:gd name="T23" fmla="*/ 866 h 1398"/>
                <a:gd name="T24" fmla="*/ 6 w 1962"/>
                <a:gd name="T25" fmla="*/ 786 h 1398"/>
                <a:gd name="T26" fmla="*/ 24 w 1962"/>
                <a:gd name="T27" fmla="*/ 708 h 1398"/>
                <a:gd name="T28" fmla="*/ 54 w 1962"/>
                <a:gd name="T29" fmla="*/ 636 h 1398"/>
                <a:gd name="T30" fmla="*/ 92 w 1962"/>
                <a:gd name="T31" fmla="*/ 570 h 1398"/>
                <a:gd name="T32" fmla="*/ 138 w 1962"/>
                <a:gd name="T33" fmla="*/ 510 h 1398"/>
                <a:gd name="T34" fmla="*/ 194 w 1962"/>
                <a:gd name="T35" fmla="*/ 456 h 1398"/>
                <a:gd name="T36" fmla="*/ 256 w 1962"/>
                <a:gd name="T37" fmla="*/ 412 h 1398"/>
                <a:gd name="T38" fmla="*/ 326 w 1962"/>
                <a:gd name="T39" fmla="*/ 376 h 1398"/>
                <a:gd name="T40" fmla="*/ 400 w 1962"/>
                <a:gd name="T41" fmla="*/ 352 h 1398"/>
                <a:gd name="T42" fmla="*/ 478 w 1962"/>
                <a:gd name="T43" fmla="*/ 338 h 1398"/>
                <a:gd name="T44" fmla="*/ 532 w 1962"/>
                <a:gd name="T45" fmla="*/ 334 h 1398"/>
                <a:gd name="T46" fmla="*/ 564 w 1962"/>
                <a:gd name="T47" fmla="*/ 298 h 1398"/>
                <a:gd name="T48" fmla="*/ 626 w 1962"/>
                <a:gd name="T49" fmla="*/ 198 h 1398"/>
                <a:gd name="T50" fmla="*/ 708 w 1962"/>
                <a:gd name="T51" fmla="*/ 116 h 1398"/>
                <a:gd name="T52" fmla="*/ 806 w 1962"/>
                <a:gd name="T53" fmla="*/ 54 h 1398"/>
                <a:gd name="T54" fmla="*/ 918 w 1962"/>
                <a:gd name="T55" fmla="*/ 14 h 1398"/>
                <a:gd name="T56" fmla="*/ 1038 w 1962"/>
                <a:gd name="T57" fmla="*/ 0 h 1398"/>
                <a:gd name="T58" fmla="*/ 1088 w 1962"/>
                <a:gd name="T59" fmla="*/ 2 h 1398"/>
                <a:gd name="T60" fmla="*/ 1164 w 1962"/>
                <a:gd name="T61" fmla="*/ 16 h 1398"/>
                <a:gd name="T62" fmla="*/ 1278 w 1962"/>
                <a:gd name="T63" fmla="*/ 60 h 1398"/>
                <a:gd name="T64" fmla="*/ 1398 w 1962"/>
                <a:gd name="T65" fmla="*/ 144 h 1398"/>
                <a:gd name="T66" fmla="*/ 1488 w 1962"/>
                <a:gd name="T67" fmla="*/ 258 h 1398"/>
                <a:gd name="T68" fmla="*/ 1544 w 1962"/>
                <a:gd name="T69" fmla="*/ 394 h 1398"/>
                <a:gd name="T70" fmla="*/ 1558 w 1962"/>
                <a:gd name="T71" fmla="*/ 468 h 1398"/>
                <a:gd name="T72" fmla="*/ 1602 w 1962"/>
                <a:gd name="T73" fmla="*/ 500 h 1398"/>
                <a:gd name="T74" fmla="*/ 1718 w 1962"/>
                <a:gd name="T75" fmla="*/ 542 h 1398"/>
                <a:gd name="T76" fmla="*/ 1818 w 1962"/>
                <a:gd name="T77" fmla="*/ 612 h 1398"/>
                <a:gd name="T78" fmla="*/ 1894 w 1962"/>
                <a:gd name="T79" fmla="*/ 706 h 1398"/>
                <a:gd name="T80" fmla="*/ 1944 w 1962"/>
                <a:gd name="T81" fmla="*/ 818 h 1398"/>
                <a:gd name="T82" fmla="*/ 1962 w 1962"/>
                <a:gd name="T83" fmla="*/ 944 h 1398"/>
                <a:gd name="T84" fmla="*/ 1954 w 1962"/>
                <a:gd name="T85" fmla="*/ 1036 h 1398"/>
                <a:gd name="T86" fmla="*/ 1908 w 1962"/>
                <a:gd name="T87" fmla="*/ 1160 h 1398"/>
                <a:gd name="T88" fmla="*/ 1830 w 1962"/>
                <a:gd name="T89" fmla="*/ 1264 h 1398"/>
                <a:gd name="T90" fmla="*/ 1726 w 1962"/>
                <a:gd name="T91" fmla="*/ 1342 h 1398"/>
                <a:gd name="T92" fmla="*/ 1600 w 1962"/>
                <a:gd name="T93" fmla="*/ 1388 h 13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962" h="1398">
                  <a:moveTo>
                    <a:pt x="1510" y="1398"/>
                  </a:moveTo>
                  <a:lnTo>
                    <a:pt x="532" y="1398"/>
                  </a:lnTo>
                  <a:lnTo>
                    <a:pt x="532" y="1398"/>
                  </a:lnTo>
                  <a:lnTo>
                    <a:pt x="504" y="1396"/>
                  </a:lnTo>
                  <a:lnTo>
                    <a:pt x="478" y="1394"/>
                  </a:lnTo>
                  <a:lnTo>
                    <a:pt x="452" y="1392"/>
                  </a:lnTo>
                  <a:lnTo>
                    <a:pt x="424" y="1386"/>
                  </a:lnTo>
                  <a:lnTo>
                    <a:pt x="400" y="1380"/>
                  </a:lnTo>
                  <a:lnTo>
                    <a:pt x="374" y="1374"/>
                  </a:lnTo>
                  <a:lnTo>
                    <a:pt x="350" y="1364"/>
                  </a:lnTo>
                  <a:lnTo>
                    <a:pt x="326" y="1356"/>
                  </a:lnTo>
                  <a:lnTo>
                    <a:pt x="302" y="1344"/>
                  </a:lnTo>
                  <a:lnTo>
                    <a:pt x="278" y="1334"/>
                  </a:lnTo>
                  <a:lnTo>
                    <a:pt x="256" y="1320"/>
                  </a:lnTo>
                  <a:lnTo>
                    <a:pt x="236" y="1306"/>
                  </a:lnTo>
                  <a:lnTo>
                    <a:pt x="214" y="1292"/>
                  </a:lnTo>
                  <a:lnTo>
                    <a:pt x="194" y="1276"/>
                  </a:lnTo>
                  <a:lnTo>
                    <a:pt x="174" y="1260"/>
                  </a:lnTo>
                  <a:lnTo>
                    <a:pt x="156" y="1242"/>
                  </a:lnTo>
                  <a:lnTo>
                    <a:pt x="138" y="1224"/>
                  </a:lnTo>
                  <a:lnTo>
                    <a:pt x="122" y="1204"/>
                  </a:lnTo>
                  <a:lnTo>
                    <a:pt x="106" y="1184"/>
                  </a:lnTo>
                  <a:lnTo>
                    <a:pt x="92" y="1162"/>
                  </a:lnTo>
                  <a:lnTo>
                    <a:pt x="78" y="1142"/>
                  </a:lnTo>
                  <a:lnTo>
                    <a:pt x="64" y="1120"/>
                  </a:lnTo>
                  <a:lnTo>
                    <a:pt x="54" y="1096"/>
                  </a:lnTo>
                  <a:lnTo>
                    <a:pt x="42" y="1072"/>
                  </a:lnTo>
                  <a:lnTo>
                    <a:pt x="32" y="1048"/>
                  </a:lnTo>
                  <a:lnTo>
                    <a:pt x="24" y="1024"/>
                  </a:lnTo>
                  <a:lnTo>
                    <a:pt x="18" y="998"/>
                  </a:lnTo>
                  <a:lnTo>
                    <a:pt x="12" y="972"/>
                  </a:lnTo>
                  <a:lnTo>
                    <a:pt x="6" y="946"/>
                  </a:lnTo>
                  <a:lnTo>
                    <a:pt x="4" y="920"/>
                  </a:lnTo>
                  <a:lnTo>
                    <a:pt x="2" y="894"/>
                  </a:lnTo>
                  <a:lnTo>
                    <a:pt x="0" y="866"/>
                  </a:lnTo>
                  <a:lnTo>
                    <a:pt x="0" y="866"/>
                  </a:lnTo>
                  <a:lnTo>
                    <a:pt x="2" y="838"/>
                  </a:lnTo>
                  <a:lnTo>
                    <a:pt x="4" y="812"/>
                  </a:lnTo>
                  <a:lnTo>
                    <a:pt x="6" y="786"/>
                  </a:lnTo>
                  <a:lnTo>
                    <a:pt x="12" y="760"/>
                  </a:lnTo>
                  <a:lnTo>
                    <a:pt x="18" y="734"/>
                  </a:lnTo>
                  <a:lnTo>
                    <a:pt x="24" y="708"/>
                  </a:lnTo>
                  <a:lnTo>
                    <a:pt x="32" y="684"/>
                  </a:lnTo>
                  <a:lnTo>
                    <a:pt x="42" y="660"/>
                  </a:lnTo>
                  <a:lnTo>
                    <a:pt x="54" y="636"/>
                  </a:lnTo>
                  <a:lnTo>
                    <a:pt x="64" y="614"/>
                  </a:lnTo>
                  <a:lnTo>
                    <a:pt x="78" y="590"/>
                  </a:lnTo>
                  <a:lnTo>
                    <a:pt x="92" y="570"/>
                  </a:lnTo>
                  <a:lnTo>
                    <a:pt x="106" y="548"/>
                  </a:lnTo>
                  <a:lnTo>
                    <a:pt x="122" y="528"/>
                  </a:lnTo>
                  <a:lnTo>
                    <a:pt x="138" y="510"/>
                  </a:lnTo>
                  <a:lnTo>
                    <a:pt x="156" y="490"/>
                  </a:lnTo>
                  <a:lnTo>
                    <a:pt x="174" y="474"/>
                  </a:lnTo>
                  <a:lnTo>
                    <a:pt x="194" y="456"/>
                  </a:lnTo>
                  <a:lnTo>
                    <a:pt x="214" y="440"/>
                  </a:lnTo>
                  <a:lnTo>
                    <a:pt x="236" y="426"/>
                  </a:lnTo>
                  <a:lnTo>
                    <a:pt x="256" y="412"/>
                  </a:lnTo>
                  <a:lnTo>
                    <a:pt x="278" y="400"/>
                  </a:lnTo>
                  <a:lnTo>
                    <a:pt x="302" y="388"/>
                  </a:lnTo>
                  <a:lnTo>
                    <a:pt x="326" y="376"/>
                  </a:lnTo>
                  <a:lnTo>
                    <a:pt x="350" y="368"/>
                  </a:lnTo>
                  <a:lnTo>
                    <a:pt x="374" y="358"/>
                  </a:lnTo>
                  <a:lnTo>
                    <a:pt x="400" y="352"/>
                  </a:lnTo>
                  <a:lnTo>
                    <a:pt x="424" y="346"/>
                  </a:lnTo>
                  <a:lnTo>
                    <a:pt x="452" y="342"/>
                  </a:lnTo>
                  <a:lnTo>
                    <a:pt x="478" y="338"/>
                  </a:lnTo>
                  <a:lnTo>
                    <a:pt x="504" y="336"/>
                  </a:lnTo>
                  <a:lnTo>
                    <a:pt x="532" y="334"/>
                  </a:lnTo>
                  <a:lnTo>
                    <a:pt x="532" y="334"/>
                  </a:lnTo>
                  <a:lnTo>
                    <a:pt x="548" y="336"/>
                  </a:lnTo>
                  <a:lnTo>
                    <a:pt x="548" y="336"/>
                  </a:lnTo>
                  <a:lnTo>
                    <a:pt x="564" y="298"/>
                  </a:lnTo>
                  <a:lnTo>
                    <a:pt x="582" y="262"/>
                  </a:lnTo>
                  <a:lnTo>
                    <a:pt x="604" y="230"/>
                  </a:lnTo>
                  <a:lnTo>
                    <a:pt x="626" y="198"/>
                  </a:lnTo>
                  <a:lnTo>
                    <a:pt x="652" y="168"/>
                  </a:lnTo>
                  <a:lnTo>
                    <a:pt x="680" y="140"/>
                  </a:lnTo>
                  <a:lnTo>
                    <a:pt x="708" y="116"/>
                  </a:lnTo>
                  <a:lnTo>
                    <a:pt x="740" y="92"/>
                  </a:lnTo>
                  <a:lnTo>
                    <a:pt x="772" y="72"/>
                  </a:lnTo>
                  <a:lnTo>
                    <a:pt x="806" y="54"/>
                  </a:lnTo>
                  <a:lnTo>
                    <a:pt x="842" y="38"/>
                  </a:lnTo>
                  <a:lnTo>
                    <a:pt x="880" y="24"/>
                  </a:lnTo>
                  <a:lnTo>
                    <a:pt x="918" y="14"/>
                  </a:lnTo>
                  <a:lnTo>
                    <a:pt x="956" y="6"/>
                  </a:lnTo>
                  <a:lnTo>
                    <a:pt x="996" y="2"/>
                  </a:lnTo>
                  <a:lnTo>
                    <a:pt x="1038" y="0"/>
                  </a:lnTo>
                  <a:lnTo>
                    <a:pt x="1038" y="0"/>
                  </a:lnTo>
                  <a:lnTo>
                    <a:pt x="1064" y="2"/>
                  </a:lnTo>
                  <a:lnTo>
                    <a:pt x="1088" y="2"/>
                  </a:lnTo>
                  <a:lnTo>
                    <a:pt x="1114" y="6"/>
                  </a:lnTo>
                  <a:lnTo>
                    <a:pt x="1140" y="10"/>
                  </a:lnTo>
                  <a:lnTo>
                    <a:pt x="1164" y="16"/>
                  </a:lnTo>
                  <a:lnTo>
                    <a:pt x="1188" y="22"/>
                  </a:lnTo>
                  <a:lnTo>
                    <a:pt x="1234" y="38"/>
                  </a:lnTo>
                  <a:lnTo>
                    <a:pt x="1278" y="60"/>
                  </a:lnTo>
                  <a:lnTo>
                    <a:pt x="1322" y="84"/>
                  </a:lnTo>
                  <a:lnTo>
                    <a:pt x="1360" y="112"/>
                  </a:lnTo>
                  <a:lnTo>
                    <a:pt x="1398" y="144"/>
                  </a:lnTo>
                  <a:lnTo>
                    <a:pt x="1430" y="180"/>
                  </a:lnTo>
                  <a:lnTo>
                    <a:pt x="1462" y="218"/>
                  </a:lnTo>
                  <a:lnTo>
                    <a:pt x="1488" y="258"/>
                  </a:lnTo>
                  <a:lnTo>
                    <a:pt x="1510" y="300"/>
                  </a:lnTo>
                  <a:lnTo>
                    <a:pt x="1530" y="346"/>
                  </a:lnTo>
                  <a:lnTo>
                    <a:pt x="1544" y="394"/>
                  </a:lnTo>
                  <a:lnTo>
                    <a:pt x="1550" y="418"/>
                  </a:lnTo>
                  <a:lnTo>
                    <a:pt x="1554" y="444"/>
                  </a:lnTo>
                  <a:lnTo>
                    <a:pt x="1558" y="468"/>
                  </a:lnTo>
                  <a:lnTo>
                    <a:pt x="1560" y="494"/>
                  </a:lnTo>
                  <a:lnTo>
                    <a:pt x="1560" y="494"/>
                  </a:lnTo>
                  <a:lnTo>
                    <a:pt x="1602" y="500"/>
                  </a:lnTo>
                  <a:lnTo>
                    <a:pt x="1642" y="512"/>
                  </a:lnTo>
                  <a:lnTo>
                    <a:pt x="1682" y="526"/>
                  </a:lnTo>
                  <a:lnTo>
                    <a:pt x="1718" y="542"/>
                  </a:lnTo>
                  <a:lnTo>
                    <a:pt x="1754" y="562"/>
                  </a:lnTo>
                  <a:lnTo>
                    <a:pt x="1786" y="586"/>
                  </a:lnTo>
                  <a:lnTo>
                    <a:pt x="1818" y="612"/>
                  </a:lnTo>
                  <a:lnTo>
                    <a:pt x="1846" y="642"/>
                  </a:lnTo>
                  <a:lnTo>
                    <a:pt x="1872" y="672"/>
                  </a:lnTo>
                  <a:lnTo>
                    <a:pt x="1894" y="706"/>
                  </a:lnTo>
                  <a:lnTo>
                    <a:pt x="1914" y="742"/>
                  </a:lnTo>
                  <a:lnTo>
                    <a:pt x="1932" y="780"/>
                  </a:lnTo>
                  <a:lnTo>
                    <a:pt x="1944" y="818"/>
                  </a:lnTo>
                  <a:lnTo>
                    <a:pt x="1954" y="860"/>
                  </a:lnTo>
                  <a:lnTo>
                    <a:pt x="1960" y="902"/>
                  </a:lnTo>
                  <a:lnTo>
                    <a:pt x="1962" y="944"/>
                  </a:lnTo>
                  <a:lnTo>
                    <a:pt x="1962" y="944"/>
                  </a:lnTo>
                  <a:lnTo>
                    <a:pt x="1960" y="990"/>
                  </a:lnTo>
                  <a:lnTo>
                    <a:pt x="1954" y="1036"/>
                  </a:lnTo>
                  <a:lnTo>
                    <a:pt x="1942" y="1078"/>
                  </a:lnTo>
                  <a:lnTo>
                    <a:pt x="1926" y="1120"/>
                  </a:lnTo>
                  <a:lnTo>
                    <a:pt x="1908" y="1160"/>
                  </a:lnTo>
                  <a:lnTo>
                    <a:pt x="1884" y="1198"/>
                  </a:lnTo>
                  <a:lnTo>
                    <a:pt x="1858" y="1232"/>
                  </a:lnTo>
                  <a:lnTo>
                    <a:pt x="1830" y="1264"/>
                  </a:lnTo>
                  <a:lnTo>
                    <a:pt x="1798" y="1294"/>
                  </a:lnTo>
                  <a:lnTo>
                    <a:pt x="1762" y="1320"/>
                  </a:lnTo>
                  <a:lnTo>
                    <a:pt x="1726" y="1342"/>
                  </a:lnTo>
                  <a:lnTo>
                    <a:pt x="1686" y="1362"/>
                  </a:lnTo>
                  <a:lnTo>
                    <a:pt x="1644" y="1376"/>
                  </a:lnTo>
                  <a:lnTo>
                    <a:pt x="1600" y="1388"/>
                  </a:lnTo>
                  <a:lnTo>
                    <a:pt x="1556" y="1394"/>
                  </a:lnTo>
                  <a:lnTo>
                    <a:pt x="1510" y="1398"/>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kern="0">
                <a:solidFill>
                  <a:sysClr val="windowText" lastClr="000000"/>
                </a:solidFill>
              </a:endParaRPr>
            </a:p>
          </p:txBody>
        </p:sp>
        <p:sp>
          <p:nvSpPr>
            <p:cNvPr id="108" name="Freeform 2998"/>
            <p:cNvSpPr>
              <a:spLocks/>
            </p:cNvSpPr>
            <p:nvPr/>
          </p:nvSpPr>
          <p:spPr bwMode="auto">
            <a:xfrm>
              <a:off x="2954" y="1557"/>
              <a:ext cx="1770" cy="1206"/>
            </a:xfrm>
            <a:custGeom>
              <a:avLst/>
              <a:gdLst>
                <a:gd name="T0" fmla="*/ 436 w 1770"/>
                <a:gd name="T1" fmla="*/ 334 h 1206"/>
                <a:gd name="T2" fmla="*/ 348 w 1770"/>
                <a:gd name="T3" fmla="*/ 344 h 1206"/>
                <a:gd name="T4" fmla="*/ 266 w 1770"/>
                <a:gd name="T5" fmla="*/ 370 h 1206"/>
                <a:gd name="T6" fmla="*/ 192 w 1770"/>
                <a:gd name="T7" fmla="*/ 410 h 1206"/>
                <a:gd name="T8" fmla="*/ 128 w 1770"/>
                <a:gd name="T9" fmla="*/ 462 h 1206"/>
                <a:gd name="T10" fmla="*/ 76 w 1770"/>
                <a:gd name="T11" fmla="*/ 526 h 1206"/>
                <a:gd name="T12" fmla="*/ 34 w 1770"/>
                <a:gd name="T13" fmla="*/ 600 h 1206"/>
                <a:gd name="T14" fmla="*/ 10 w 1770"/>
                <a:gd name="T15" fmla="*/ 682 h 1206"/>
                <a:gd name="T16" fmla="*/ 0 w 1770"/>
                <a:gd name="T17" fmla="*/ 770 h 1206"/>
                <a:gd name="T18" fmla="*/ 2 w 1770"/>
                <a:gd name="T19" fmla="*/ 814 h 1206"/>
                <a:gd name="T20" fmla="*/ 20 w 1770"/>
                <a:gd name="T21" fmla="*/ 900 h 1206"/>
                <a:gd name="T22" fmla="*/ 54 w 1770"/>
                <a:gd name="T23" fmla="*/ 978 h 1206"/>
                <a:gd name="T24" fmla="*/ 100 w 1770"/>
                <a:gd name="T25" fmla="*/ 1046 h 1206"/>
                <a:gd name="T26" fmla="*/ 160 w 1770"/>
                <a:gd name="T27" fmla="*/ 1106 h 1206"/>
                <a:gd name="T28" fmla="*/ 228 w 1770"/>
                <a:gd name="T29" fmla="*/ 1152 h 1206"/>
                <a:gd name="T30" fmla="*/ 306 w 1770"/>
                <a:gd name="T31" fmla="*/ 1186 h 1206"/>
                <a:gd name="T32" fmla="*/ 392 w 1770"/>
                <a:gd name="T33" fmla="*/ 1202 h 1206"/>
                <a:gd name="T34" fmla="*/ 1414 w 1770"/>
                <a:gd name="T35" fmla="*/ 1206 h 1206"/>
                <a:gd name="T36" fmla="*/ 1450 w 1770"/>
                <a:gd name="T37" fmla="*/ 1204 h 1206"/>
                <a:gd name="T38" fmla="*/ 1520 w 1770"/>
                <a:gd name="T39" fmla="*/ 1190 h 1206"/>
                <a:gd name="T40" fmla="*/ 1584 w 1770"/>
                <a:gd name="T41" fmla="*/ 1162 h 1206"/>
                <a:gd name="T42" fmla="*/ 1640 w 1770"/>
                <a:gd name="T43" fmla="*/ 1124 h 1206"/>
                <a:gd name="T44" fmla="*/ 1688 w 1770"/>
                <a:gd name="T45" fmla="*/ 1076 h 1206"/>
                <a:gd name="T46" fmla="*/ 1728 w 1770"/>
                <a:gd name="T47" fmla="*/ 1018 h 1206"/>
                <a:gd name="T48" fmla="*/ 1754 w 1770"/>
                <a:gd name="T49" fmla="*/ 954 h 1206"/>
                <a:gd name="T50" fmla="*/ 1768 w 1770"/>
                <a:gd name="T51" fmla="*/ 884 h 1206"/>
                <a:gd name="T52" fmla="*/ 1770 w 1770"/>
                <a:gd name="T53" fmla="*/ 848 h 1206"/>
                <a:gd name="T54" fmla="*/ 1764 w 1770"/>
                <a:gd name="T55" fmla="*/ 776 h 1206"/>
                <a:gd name="T56" fmla="*/ 1742 w 1770"/>
                <a:gd name="T57" fmla="*/ 710 h 1206"/>
                <a:gd name="T58" fmla="*/ 1710 w 1770"/>
                <a:gd name="T59" fmla="*/ 650 h 1206"/>
                <a:gd name="T60" fmla="*/ 1666 w 1770"/>
                <a:gd name="T61" fmla="*/ 596 h 1206"/>
                <a:gd name="T62" fmla="*/ 1614 w 1770"/>
                <a:gd name="T63" fmla="*/ 554 h 1206"/>
                <a:gd name="T64" fmla="*/ 1554 w 1770"/>
                <a:gd name="T65" fmla="*/ 520 h 1206"/>
                <a:gd name="T66" fmla="*/ 1488 w 1770"/>
                <a:gd name="T67" fmla="*/ 498 h 1206"/>
                <a:gd name="T68" fmla="*/ 1416 w 1770"/>
                <a:gd name="T69" fmla="*/ 492 h 1206"/>
                <a:gd name="T70" fmla="*/ 1368 w 1770"/>
                <a:gd name="T71" fmla="*/ 436 h 1206"/>
                <a:gd name="T72" fmla="*/ 1368 w 1770"/>
                <a:gd name="T73" fmla="*/ 428 h 1206"/>
                <a:gd name="T74" fmla="*/ 1366 w 1770"/>
                <a:gd name="T75" fmla="*/ 384 h 1206"/>
                <a:gd name="T76" fmla="*/ 1350 w 1770"/>
                <a:gd name="T77" fmla="*/ 302 h 1206"/>
                <a:gd name="T78" fmla="*/ 1318 w 1770"/>
                <a:gd name="T79" fmla="*/ 224 h 1206"/>
                <a:gd name="T80" fmla="*/ 1272 w 1770"/>
                <a:gd name="T81" fmla="*/ 156 h 1206"/>
                <a:gd name="T82" fmla="*/ 1214 w 1770"/>
                <a:gd name="T83" fmla="*/ 98 h 1206"/>
                <a:gd name="T84" fmla="*/ 1144 w 1770"/>
                <a:gd name="T85" fmla="*/ 52 h 1206"/>
                <a:gd name="T86" fmla="*/ 1068 w 1770"/>
                <a:gd name="T87" fmla="*/ 20 h 1206"/>
                <a:gd name="T88" fmla="*/ 984 w 1770"/>
                <a:gd name="T89" fmla="*/ 2 h 1206"/>
                <a:gd name="T90" fmla="*/ 942 w 1770"/>
                <a:gd name="T91" fmla="*/ 0 h 1206"/>
                <a:gd name="T92" fmla="*/ 872 w 1770"/>
                <a:gd name="T93" fmla="*/ 6 h 1206"/>
                <a:gd name="T94" fmla="*/ 806 w 1770"/>
                <a:gd name="T95" fmla="*/ 22 h 1206"/>
                <a:gd name="T96" fmla="*/ 744 w 1770"/>
                <a:gd name="T97" fmla="*/ 48 h 1206"/>
                <a:gd name="T98" fmla="*/ 686 w 1770"/>
                <a:gd name="T99" fmla="*/ 84 h 1206"/>
                <a:gd name="T100" fmla="*/ 636 w 1770"/>
                <a:gd name="T101" fmla="*/ 128 h 1206"/>
                <a:gd name="T102" fmla="*/ 592 w 1770"/>
                <a:gd name="T103" fmla="*/ 180 h 1206"/>
                <a:gd name="T104" fmla="*/ 558 w 1770"/>
                <a:gd name="T105" fmla="*/ 238 h 1206"/>
                <a:gd name="T106" fmla="*/ 532 w 1770"/>
                <a:gd name="T107" fmla="*/ 304 h 1206"/>
                <a:gd name="T108" fmla="*/ 482 w 1770"/>
                <a:gd name="T109" fmla="*/ 338 h 1206"/>
                <a:gd name="T110" fmla="*/ 436 w 1770"/>
                <a:gd name="T111" fmla="*/ 334 h 1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770" h="1206">
                  <a:moveTo>
                    <a:pt x="436" y="334"/>
                  </a:moveTo>
                  <a:lnTo>
                    <a:pt x="436" y="334"/>
                  </a:lnTo>
                  <a:lnTo>
                    <a:pt x="392" y="338"/>
                  </a:lnTo>
                  <a:lnTo>
                    <a:pt x="348" y="344"/>
                  </a:lnTo>
                  <a:lnTo>
                    <a:pt x="306" y="354"/>
                  </a:lnTo>
                  <a:lnTo>
                    <a:pt x="266" y="370"/>
                  </a:lnTo>
                  <a:lnTo>
                    <a:pt x="228" y="388"/>
                  </a:lnTo>
                  <a:lnTo>
                    <a:pt x="192" y="410"/>
                  </a:lnTo>
                  <a:lnTo>
                    <a:pt x="160" y="434"/>
                  </a:lnTo>
                  <a:lnTo>
                    <a:pt x="128" y="462"/>
                  </a:lnTo>
                  <a:lnTo>
                    <a:pt x="100" y="494"/>
                  </a:lnTo>
                  <a:lnTo>
                    <a:pt x="76" y="526"/>
                  </a:lnTo>
                  <a:lnTo>
                    <a:pt x="54" y="562"/>
                  </a:lnTo>
                  <a:lnTo>
                    <a:pt x="34" y="600"/>
                  </a:lnTo>
                  <a:lnTo>
                    <a:pt x="20" y="640"/>
                  </a:lnTo>
                  <a:lnTo>
                    <a:pt x="10" y="682"/>
                  </a:lnTo>
                  <a:lnTo>
                    <a:pt x="2" y="726"/>
                  </a:lnTo>
                  <a:lnTo>
                    <a:pt x="0" y="770"/>
                  </a:lnTo>
                  <a:lnTo>
                    <a:pt x="0" y="770"/>
                  </a:lnTo>
                  <a:lnTo>
                    <a:pt x="2" y="814"/>
                  </a:lnTo>
                  <a:lnTo>
                    <a:pt x="10" y="858"/>
                  </a:lnTo>
                  <a:lnTo>
                    <a:pt x="20" y="900"/>
                  </a:lnTo>
                  <a:lnTo>
                    <a:pt x="34" y="940"/>
                  </a:lnTo>
                  <a:lnTo>
                    <a:pt x="54" y="978"/>
                  </a:lnTo>
                  <a:lnTo>
                    <a:pt x="76" y="1014"/>
                  </a:lnTo>
                  <a:lnTo>
                    <a:pt x="100" y="1046"/>
                  </a:lnTo>
                  <a:lnTo>
                    <a:pt x="128" y="1078"/>
                  </a:lnTo>
                  <a:lnTo>
                    <a:pt x="160" y="1106"/>
                  </a:lnTo>
                  <a:lnTo>
                    <a:pt x="192" y="1130"/>
                  </a:lnTo>
                  <a:lnTo>
                    <a:pt x="228" y="1152"/>
                  </a:lnTo>
                  <a:lnTo>
                    <a:pt x="266" y="1170"/>
                  </a:lnTo>
                  <a:lnTo>
                    <a:pt x="306" y="1186"/>
                  </a:lnTo>
                  <a:lnTo>
                    <a:pt x="348" y="1196"/>
                  </a:lnTo>
                  <a:lnTo>
                    <a:pt x="392" y="1202"/>
                  </a:lnTo>
                  <a:lnTo>
                    <a:pt x="436" y="1206"/>
                  </a:lnTo>
                  <a:lnTo>
                    <a:pt x="1414" y="1206"/>
                  </a:lnTo>
                  <a:lnTo>
                    <a:pt x="1414" y="1206"/>
                  </a:lnTo>
                  <a:lnTo>
                    <a:pt x="1450" y="1204"/>
                  </a:lnTo>
                  <a:lnTo>
                    <a:pt x="1486" y="1198"/>
                  </a:lnTo>
                  <a:lnTo>
                    <a:pt x="1520" y="1190"/>
                  </a:lnTo>
                  <a:lnTo>
                    <a:pt x="1552" y="1178"/>
                  </a:lnTo>
                  <a:lnTo>
                    <a:pt x="1584" y="1162"/>
                  </a:lnTo>
                  <a:lnTo>
                    <a:pt x="1612" y="1144"/>
                  </a:lnTo>
                  <a:lnTo>
                    <a:pt x="1640" y="1124"/>
                  </a:lnTo>
                  <a:lnTo>
                    <a:pt x="1666" y="1100"/>
                  </a:lnTo>
                  <a:lnTo>
                    <a:pt x="1688" y="1076"/>
                  </a:lnTo>
                  <a:lnTo>
                    <a:pt x="1710" y="1048"/>
                  </a:lnTo>
                  <a:lnTo>
                    <a:pt x="1728" y="1018"/>
                  </a:lnTo>
                  <a:lnTo>
                    <a:pt x="1742" y="986"/>
                  </a:lnTo>
                  <a:lnTo>
                    <a:pt x="1754" y="954"/>
                  </a:lnTo>
                  <a:lnTo>
                    <a:pt x="1764" y="920"/>
                  </a:lnTo>
                  <a:lnTo>
                    <a:pt x="1768" y="884"/>
                  </a:lnTo>
                  <a:lnTo>
                    <a:pt x="1770" y="848"/>
                  </a:lnTo>
                  <a:lnTo>
                    <a:pt x="1770" y="848"/>
                  </a:lnTo>
                  <a:lnTo>
                    <a:pt x="1768" y="812"/>
                  </a:lnTo>
                  <a:lnTo>
                    <a:pt x="1764" y="776"/>
                  </a:lnTo>
                  <a:lnTo>
                    <a:pt x="1754" y="742"/>
                  </a:lnTo>
                  <a:lnTo>
                    <a:pt x="1742" y="710"/>
                  </a:lnTo>
                  <a:lnTo>
                    <a:pt x="1728" y="680"/>
                  </a:lnTo>
                  <a:lnTo>
                    <a:pt x="1710" y="650"/>
                  </a:lnTo>
                  <a:lnTo>
                    <a:pt x="1690" y="622"/>
                  </a:lnTo>
                  <a:lnTo>
                    <a:pt x="1666" y="596"/>
                  </a:lnTo>
                  <a:lnTo>
                    <a:pt x="1642" y="574"/>
                  </a:lnTo>
                  <a:lnTo>
                    <a:pt x="1614" y="554"/>
                  </a:lnTo>
                  <a:lnTo>
                    <a:pt x="1584" y="536"/>
                  </a:lnTo>
                  <a:lnTo>
                    <a:pt x="1554" y="520"/>
                  </a:lnTo>
                  <a:lnTo>
                    <a:pt x="1522" y="508"/>
                  </a:lnTo>
                  <a:lnTo>
                    <a:pt x="1488" y="498"/>
                  </a:lnTo>
                  <a:lnTo>
                    <a:pt x="1452" y="494"/>
                  </a:lnTo>
                  <a:lnTo>
                    <a:pt x="1416" y="492"/>
                  </a:lnTo>
                  <a:lnTo>
                    <a:pt x="1368" y="490"/>
                  </a:lnTo>
                  <a:lnTo>
                    <a:pt x="1368" y="436"/>
                  </a:lnTo>
                  <a:lnTo>
                    <a:pt x="1368" y="436"/>
                  </a:lnTo>
                  <a:lnTo>
                    <a:pt x="1368" y="428"/>
                  </a:lnTo>
                  <a:lnTo>
                    <a:pt x="1368" y="428"/>
                  </a:lnTo>
                  <a:lnTo>
                    <a:pt x="1366" y="384"/>
                  </a:lnTo>
                  <a:lnTo>
                    <a:pt x="1360" y="342"/>
                  </a:lnTo>
                  <a:lnTo>
                    <a:pt x="1350" y="302"/>
                  </a:lnTo>
                  <a:lnTo>
                    <a:pt x="1336" y="262"/>
                  </a:lnTo>
                  <a:lnTo>
                    <a:pt x="1318" y="224"/>
                  </a:lnTo>
                  <a:lnTo>
                    <a:pt x="1296" y="190"/>
                  </a:lnTo>
                  <a:lnTo>
                    <a:pt x="1272" y="156"/>
                  </a:lnTo>
                  <a:lnTo>
                    <a:pt x="1244" y="126"/>
                  </a:lnTo>
                  <a:lnTo>
                    <a:pt x="1214" y="98"/>
                  </a:lnTo>
                  <a:lnTo>
                    <a:pt x="1180" y="74"/>
                  </a:lnTo>
                  <a:lnTo>
                    <a:pt x="1144" y="52"/>
                  </a:lnTo>
                  <a:lnTo>
                    <a:pt x="1108" y="34"/>
                  </a:lnTo>
                  <a:lnTo>
                    <a:pt x="1068" y="20"/>
                  </a:lnTo>
                  <a:lnTo>
                    <a:pt x="1028" y="10"/>
                  </a:lnTo>
                  <a:lnTo>
                    <a:pt x="984" y="2"/>
                  </a:lnTo>
                  <a:lnTo>
                    <a:pt x="942" y="0"/>
                  </a:lnTo>
                  <a:lnTo>
                    <a:pt x="942" y="0"/>
                  </a:lnTo>
                  <a:lnTo>
                    <a:pt x="906" y="2"/>
                  </a:lnTo>
                  <a:lnTo>
                    <a:pt x="872" y="6"/>
                  </a:lnTo>
                  <a:lnTo>
                    <a:pt x="838" y="12"/>
                  </a:lnTo>
                  <a:lnTo>
                    <a:pt x="806" y="22"/>
                  </a:lnTo>
                  <a:lnTo>
                    <a:pt x="774" y="34"/>
                  </a:lnTo>
                  <a:lnTo>
                    <a:pt x="744" y="48"/>
                  </a:lnTo>
                  <a:lnTo>
                    <a:pt x="714" y="66"/>
                  </a:lnTo>
                  <a:lnTo>
                    <a:pt x="686" y="84"/>
                  </a:lnTo>
                  <a:lnTo>
                    <a:pt x="660" y="104"/>
                  </a:lnTo>
                  <a:lnTo>
                    <a:pt x="636" y="128"/>
                  </a:lnTo>
                  <a:lnTo>
                    <a:pt x="614" y="152"/>
                  </a:lnTo>
                  <a:lnTo>
                    <a:pt x="592" y="180"/>
                  </a:lnTo>
                  <a:lnTo>
                    <a:pt x="574" y="208"/>
                  </a:lnTo>
                  <a:lnTo>
                    <a:pt x="558" y="238"/>
                  </a:lnTo>
                  <a:lnTo>
                    <a:pt x="544" y="270"/>
                  </a:lnTo>
                  <a:lnTo>
                    <a:pt x="532" y="304"/>
                  </a:lnTo>
                  <a:lnTo>
                    <a:pt x="520" y="342"/>
                  </a:lnTo>
                  <a:lnTo>
                    <a:pt x="482" y="338"/>
                  </a:lnTo>
                  <a:lnTo>
                    <a:pt x="482" y="338"/>
                  </a:lnTo>
                  <a:lnTo>
                    <a:pt x="436" y="334"/>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kern="0">
                <a:solidFill>
                  <a:sysClr val="windowText" lastClr="000000"/>
                </a:solidFill>
              </a:endParaRPr>
            </a:p>
          </p:txBody>
        </p:sp>
      </p:grpSp>
      <p:cxnSp>
        <p:nvCxnSpPr>
          <p:cNvPr id="109" name="Straight Arrow Connector 108"/>
          <p:cNvCxnSpPr>
            <a:stCxn id="107" idx="43"/>
          </p:cNvCxnSpPr>
          <p:nvPr/>
        </p:nvCxnSpPr>
        <p:spPr>
          <a:xfrm>
            <a:off x="8836513" y="2542348"/>
            <a:ext cx="533648" cy="353252"/>
          </a:xfrm>
          <a:prstGeom prst="straightConnector1">
            <a:avLst/>
          </a:prstGeom>
          <a:ln w="63500" cmpd="dbl">
            <a:solidFill>
              <a:schemeClr val="tx1"/>
            </a:solidFill>
            <a:prstDash val="sysDot"/>
            <a:tailEnd type="none"/>
          </a:ln>
          <a:effectLst/>
        </p:spPr>
        <p:style>
          <a:lnRef idx="2">
            <a:schemeClr val="accent1"/>
          </a:lnRef>
          <a:fillRef idx="0">
            <a:schemeClr val="accent1"/>
          </a:fillRef>
          <a:effectRef idx="1">
            <a:schemeClr val="accent1"/>
          </a:effectRef>
          <a:fontRef idx="minor">
            <a:schemeClr val="tx1"/>
          </a:fontRef>
        </p:style>
      </p:cxnSp>
      <p:cxnSp>
        <p:nvCxnSpPr>
          <p:cNvPr id="111" name="Straight Arrow Connector 110"/>
          <p:cNvCxnSpPr/>
          <p:nvPr/>
        </p:nvCxnSpPr>
        <p:spPr>
          <a:xfrm flipV="1">
            <a:off x="7872521" y="4876800"/>
            <a:ext cx="0" cy="950976"/>
          </a:xfrm>
          <a:prstGeom prst="straightConnector1">
            <a:avLst/>
          </a:prstGeom>
          <a:ln w="63500" cmpd="dbl">
            <a:solidFill>
              <a:schemeClr val="tx1"/>
            </a:solidFill>
            <a:prstDash val="sysDot"/>
            <a:tailEnd type="none"/>
          </a:ln>
          <a:effectLst/>
        </p:spPr>
        <p:style>
          <a:lnRef idx="2">
            <a:schemeClr val="accent1"/>
          </a:lnRef>
          <a:fillRef idx="0">
            <a:schemeClr val="accent1"/>
          </a:fillRef>
          <a:effectRef idx="1">
            <a:schemeClr val="accent1"/>
          </a:effectRef>
          <a:fontRef idx="minor">
            <a:schemeClr val="tx1"/>
          </a:fontRef>
        </p:style>
      </p:cxnSp>
      <p:grpSp>
        <p:nvGrpSpPr>
          <p:cNvPr id="112" name="Group 190"/>
          <p:cNvGrpSpPr>
            <a:grpSpLocks noChangeAspect="1"/>
          </p:cNvGrpSpPr>
          <p:nvPr/>
        </p:nvGrpSpPr>
        <p:grpSpPr bwMode="auto">
          <a:xfrm>
            <a:off x="7767634" y="4113263"/>
            <a:ext cx="433348" cy="862714"/>
            <a:chOff x="1609" y="1589"/>
            <a:chExt cx="206" cy="410"/>
          </a:xfrm>
        </p:grpSpPr>
        <p:sp>
          <p:nvSpPr>
            <p:cNvPr id="113" name="AutoShape 189"/>
            <p:cNvSpPr>
              <a:spLocks noChangeAspect="1" noChangeArrowheads="1" noTextEdit="1"/>
            </p:cNvSpPr>
            <p:nvPr/>
          </p:nvSpPr>
          <p:spPr bwMode="auto">
            <a:xfrm>
              <a:off x="1609" y="1589"/>
              <a:ext cx="206" cy="4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kern="0">
                <a:solidFill>
                  <a:sysClr val="windowText" lastClr="000000"/>
                </a:solidFill>
              </a:endParaRPr>
            </a:p>
          </p:txBody>
        </p:sp>
        <p:sp>
          <p:nvSpPr>
            <p:cNvPr id="114" name="Rectangle 191"/>
            <p:cNvSpPr>
              <a:spLocks noChangeArrowheads="1"/>
            </p:cNvSpPr>
            <p:nvPr/>
          </p:nvSpPr>
          <p:spPr bwMode="auto">
            <a:xfrm>
              <a:off x="1620" y="1617"/>
              <a:ext cx="187" cy="374"/>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kern="0">
                <a:solidFill>
                  <a:sysClr val="windowText" lastClr="000000"/>
                </a:solidFill>
              </a:endParaRPr>
            </a:p>
          </p:txBody>
        </p:sp>
        <p:sp>
          <p:nvSpPr>
            <p:cNvPr id="115" name="Freeform 192"/>
            <p:cNvSpPr>
              <a:spLocks noEditPoints="1"/>
            </p:cNvSpPr>
            <p:nvPr/>
          </p:nvSpPr>
          <p:spPr bwMode="auto">
            <a:xfrm>
              <a:off x="1609" y="1589"/>
              <a:ext cx="206" cy="410"/>
            </a:xfrm>
            <a:custGeom>
              <a:avLst/>
              <a:gdLst>
                <a:gd name="T0" fmla="*/ 24 w 412"/>
                <a:gd name="T1" fmla="*/ 0 h 820"/>
                <a:gd name="T2" fmla="*/ 20 w 412"/>
                <a:gd name="T3" fmla="*/ 0 h 820"/>
                <a:gd name="T4" fmla="*/ 8 w 412"/>
                <a:gd name="T5" fmla="*/ 8 h 820"/>
                <a:gd name="T6" fmla="*/ 0 w 412"/>
                <a:gd name="T7" fmla="*/ 20 h 820"/>
                <a:gd name="T8" fmla="*/ 0 w 412"/>
                <a:gd name="T9" fmla="*/ 796 h 820"/>
                <a:gd name="T10" fmla="*/ 0 w 412"/>
                <a:gd name="T11" fmla="*/ 800 h 820"/>
                <a:gd name="T12" fmla="*/ 8 w 412"/>
                <a:gd name="T13" fmla="*/ 812 h 820"/>
                <a:gd name="T14" fmla="*/ 20 w 412"/>
                <a:gd name="T15" fmla="*/ 820 h 820"/>
                <a:gd name="T16" fmla="*/ 388 w 412"/>
                <a:gd name="T17" fmla="*/ 820 h 820"/>
                <a:gd name="T18" fmla="*/ 392 w 412"/>
                <a:gd name="T19" fmla="*/ 820 h 820"/>
                <a:gd name="T20" fmla="*/ 404 w 412"/>
                <a:gd name="T21" fmla="*/ 812 h 820"/>
                <a:gd name="T22" fmla="*/ 410 w 412"/>
                <a:gd name="T23" fmla="*/ 800 h 820"/>
                <a:gd name="T24" fmla="*/ 412 w 412"/>
                <a:gd name="T25" fmla="*/ 24 h 820"/>
                <a:gd name="T26" fmla="*/ 410 w 412"/>
                <a:gd name="T27" fmla="*/ 20 h 820"/>
                <a:gd name="T28" fmla="*/ 404 w 412"/>
                <a:gd name="T29" fmla="*/ 8 h 820"/>
                <a:gd name="T30" fmla="*/ 392 w 412"/>
                <a:gd name="T31" fmla="*/ 0 h 820"/>
                <a:gd name="T32" fmla="*/ 220 w 412"/>
                <a:gd name="T33" fmla="*/ 787 h 820"/>
                <a:gd name="T34" fmla="*/ 190 w 412"/>
                <a:gd name="T35" fmla="*/ 714 h 820"/>
                <a:gd name="T36" fmla="*/ 220 w 412"/>
                <a:gd name="T37" fmla="*/ 787 h 820"/>
                <a:gd name="T38" fmla="*/ 36 w 412"/>
                <a:gd name="T39" fmla="*/ 667 h 820"/>
                <a:gd name="T40" fmla="*/ 376 w 412"/>
                <a:gd name="T41" fmla="*/ 600 h 820"/>
                <a:gd name="T42" fmla="*/ 376 w 412"/>
                <a:gd name="T43" fmla="*/ 565 h 820"/>
                <a:gd name="T44" fmla="*/ 36 w 412"/>
                <a:gd name="T45" fmla="*/ 497 h 820"/>
                <a:gd name="T46" fmla="*/ 376 w 412"/>
                <a:gd name="T47" fmla="*/ 565 h 820"/>
                <a:gd name="T48" fmla="*/ 36 w 412"/>
                <a:gd name="T49" fmla="*/ 462 h 820"/>
                <a:gd name="T50" fmla="*/ 376 w 412"/>
                <a:gd name="T51" fmla="*/ 394 h 820"/>
                <a:gd name="T52" fmla="*/ 376 w 412"/>
                <a:gd name="T53" fmla="*/ 356 h 820"/>
                <a:gd name="T54" fmla="*/ 36 w 412"/>
                <a:gd name="T55" fmla="*/ 288 h 820"/>
                <a:gd name="T56" fmla="*/ 376 w 412"/>
                <a:gd name="T57" fmla="*/ 356 h 820"/>
                <a:gd name="T58" fmla="*/ 36 w 412"/>
                <a:gd name="T59" fmla="*/ 254 h 820"/>
                <a:gd name="T60" fmla="*/ 376 w 412"/>
                <a:gd name="T61" fmla="*/ 186 h 820"/>
                <a:gd name="T62" fmla="*/ 376 w 412"/>
                <a:gd name="T63" fmla="*/ 151 h 820"/>
                <a:gd name="T64" fmla="*/ 36 w 412"/>
                <a:gd name="T65" fmla="*/ 83 h 820"/>
                <a:gd name="T66" fmla="*/ 376 w 412"/>
                <a:gd name="T67" fmla="*/ 151 h 8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412" h="820">
                  <a:moveTo>
                    <a:pt x="388" y="0"/>
                  </a:moveTo>
                  <a:lnTo>
                    <a:pt x="24" y="0"/>
                  </a:lnTo>
                  <a:lnTo>
                    <a:pt x="24" y="0"/>
                  </a:lnTo>
                  <a:lnTo>
                    <a:pt x="20" y="0"/>
                  </a:lnTo>
                  <a:lnTo>
                    <a:pt x="15" y="2"/>
                  </a:lnTo>
                  <a:lnTo>
                    <a:pt x="8" y="8"/>
                  </a:lnTo>
                  <a:lnTo>
                    <a:pt x="2" y="15"/>
                  </a:lnTo>
                  <a:lnTo>
                    <a:pt x="0" y="20"/>
                  </a:lnTo>
                  <a:lnTo>
                    <a:pt x="0" y="24"/>
                  </a:lnTo>
                  <a:lnTo>
                    <a:pt x="0" y="796"/>
                  </a:lnTo>
                  <a:lnTo>
                    <a:pt x="0" y="796"/>
                  </a:lnTo>
                  <a:lnTo>
                    <a:pt x="0" y="800"/>
                  </a:lnTo>
                  <a:lnTo>
                    <a:pt x="2" y="805"/>
                  </a:lnTo>
                  <a:lnTo>
                    <a:pt x="8" y="812"/>
                  </a:lnTo>
                  <a:lnTo>
                    <a:pt x="15" y="818"/>
                  </a:lnTo>
                  <a:lnTo>
                    <a:pt x="20" y="820"/>
                  </a:lnTo>
                  <a:lnTo>
                    <a:pt x="24" y="820"/>
                  </a:lnTo>
                  <a:lnTo>
                    <a:pt x="388" y="820"/>
                  </a:lnTo>
                  <a:lnTo>
                    <a:pt x="388" y="820"/>
                  </a:lnTo>
                  <a:lnTo>
                    <a:pt x="392" y="820"/>
                  </a:lnTo>
                  <a:lnTo>
                    <a:pt x="397" y="818"/>
                  </a:lnTo>
                  <a:lnTo>
                    <a:pt x="404" y="812"/>
                  </a:lnTo>
                  <a:lnTo>
                    <a:pt x="409" y="805"/>
                  </a:lnTo>
                  <a:lnTo>
                    <a:pt x="410" y="800"/>
                  </a:lnTo>
                  <a:lnTo>
                    <a:pt x="412" y="796"/>
                  </a:lnTo>
                  <a:lnTo>
                    <a:pt x="412" y="24"/>
                  </a:lnTo>
                  <a:lnTo>
                    <a:pt x="412" y="24"/>
                  </a:lnTo>
                  <a:lnTo>
                    <a:pt x="410" y="20"/>
                  </a:lnTo>
                  <a:lnTo>
                    <a:pt x="409" y="15"/>
                  </a:lnTo>
                  <a:lnTo>
                    <a:pt x="404" y="8"/>
                  </a:lnTo>
                  <a:lnTo>
                    <a:pt x="397" y="2"/>
                  </a:lnTo>
                  <a:lnTo>
                    <a:pt x="392" y="0"/>
                  </a:lnTo>
                  <a:lnTo>
                    <a:pt x="388" y="0"/>
                  </a:lnTo>
                  <a:close/>
                  <a:moveTo>
                    <a:pt x="220" y="787"/>
                  </a:moveTo>
                  <a:lnTo>
                    <a:pt x="190" y="787"/>
                  </a:lnTo>
                  <a:lnTo>
                    <a:pt x="190" y="714"/>
                  </a:lnTo>
                  <a:lnTo>
                    <a:pt x="220" y="714"/>
                  </a:lnTo>
                  <a:lnTo>
                    <a:pt x="220" y="787"/>
                  </a:lnTo>
                  <a:close/>
                  <a:moveTo>
                    <a:pt x="376" y="667"/>
                  </a:moveTo>
                  <a:lnTo>
                    <a:pt x="36" y="667"/>
                  </a:lnTo>
                  <a:lnTo>
                    <a:pt x="36" y="600"/>
                  </a:lnTo>
                  <a:lnTo>
                    <a:pt x="376" y="600"/>
                  </a:lnTo>
                  <a:lnTo>
                    <a:pt x="376" y="667"/>
                  </a:lnTo>
                  <a:close/>
                  <a:moveTo>
                    <a:pt x="376" y="565"/>
                  </a:moveTo>
                  <a:lnTo>
                    <a:pt x="36" y="565"/>
                  </a:lnTo>
                  <a:lnTo>
                    <a:pt x="36" y="497"/>
                  </a:lnTo>
                  <a:lnTo>
                    <a:pt x="376" y="497"/>
                  </a:lnTo>
                  <a:lnTo>
                    <a:pt x="376" y="565"/>
                  </a:lnTo>
                  <a:close/>
                  <a:moveTo>
                    <a:pt x="376" y="462"/>
                  </a:moveTo>
                  <a:lnTo>
                    <a:pt x="36" y="462"/>
                  </a:lnTo>
                  <a:lnTo>
                    <a:pt x="36" y="394"/>
                  </a:lnTo>
                  <a:lnTo>
                    <a:pt x="376" y="394"/>
                  </a:lnTo>
                  <a:lnTo>
                    <a:pt x="376" y="462"/>
                  </a:lnTo>
                  <a:close/>
                  <a:moveTo>
                    <a:pt x="376" y="356"/>
                  </a:moveTo>
                  <a:lnTo>
                    <a:pt x="36" y="356"/>
                  </a:lnTo>
                  <a:lnTo>
                    <a:pt x="36" y="288"/>
                  </a:lnTo>
                  <a:lnTo>
                    <a:pt x="376" y="288"/>
                  </a:lnTo>
                  <a:lnTo>
                    <a:pt x="376" y="356"/>
                  </a:lnTo>
                  <a:close/>
                  <a:moveTo>
                    <a:pt x="376" y="254"/>
                  </a:moveTo>
                  <a:lnTo>
                    <a:pt x="36" y="254"/>
                  </a:lnTo>
                  <a:lnTo>
                    <a:pt x="36" y="186"/>
                  </a:lnTo>
                  <a:lnTo>
                    <a:pt x="376" y="186"/>
                  </a:lnTo>
                  <a:lnTo>
                    <a:pt x="376" y="254"/>
                  </a:lnTo>
                  <a:close/>
                  <a:moveTo>
                    <a:pt x="376" y="151"/>
                  </a:moveTo>
                  <a:lnTo>
                    <a:pt x="36" y="151"/>
                  </a:lnTo>
                  <a:lnTo>
                    <a:pt x="36" y="83"/>
                  </a:lnTo>
                  <a:lnTo>
                    <a:pt x="376" y="83"/>
                  </a:lnTo>
                  <a:lnTo>
                    <a:pt x="376" y="151"/>
                  </a:lnTo>
                  <a:close/>
                </a:path>
              </a:pathLst>
            </a:custGeom>
            <a:solidFill>
              <a:srgbClr val="828282"/>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kern="0">
                <a:solidFill>
                  <a:sysClr val="windowText" lastClr="000000"/>
                </a:solidFill>
              </a:endParaRPr>
            </a:p>
          </p:txBody>
        </p:sp>
        <p:sp>
          <p:nvSpPr>
            <p:cNvPr id="116" name="Freeform 193"/>
            <p:cNvSpPr>
              <a:spLocks/>
            </p:cNvSpPr>
            <p:nvPr/>
          </p:nvSpPr>
          <p:spPr bwMode="auto">
            <a:xfrm>
              <a:off x="1609" y="1589"/>
              <a:ext cx="206" cy="410"/>
            </a:xfrm>
            <a:custGeom>
              <a:avLst/>
              <a:gdLst>
                <a:gd name="T0" fmla="*/ 388 w 412"/>
                <a:gd name="T1" fmla="*/ 0 h 820"/>
                <a:gd name="T2" fmla="*/ 24 w 412"/>
                <a:gd name="T3" fmla="*/ 0 h 820"/>
                <a:gd name="T4" fmla="*/ 24 w 412"/>
                <a:gd name="T5" fmla="*/ 0 h 820"/>
                <a:gd name="T6" fmla="*/ 20 w 412"/>
                <a:gd name="T7" fmla="*/ 0 h 820"/>
                <a:gd name="T8" fmla="*/ 15 w 412"/>
                <a:gd name="T9" fmla="*/ 2 h 820"/>
                <a:gd name="T10" fmla="*/ 8 w 412"/>
                <a:gd name="T11" fmla="*/ 8 h 820"/>
                <a:gd name="T12" fmla="*/ 2 w 412"/>
                <a:gd name="T13" fmla="*/ 15 h 820"/>
                <a:gd name="T14" fmla="*/ 0 w 412"/>
                <a:gd name="T15" fmla="*/ 20 h 820"/>
                <a:gd name="T16" fmla="*/ 0 w 412"/>
                <a:gd name="T17" fmla="*/ 24 h 820"/>
                <a:gd name="T18" fmla="*/ 0 w 412"/>
                <a:gd name="T19" fmla="*/ 796 h 820"/>
                <a:gd name="T20" fmla="*/ 0 w 412"/>
                <a:gd name="T21" fmla="*/ 796 h 820"/>
                <a:gd name="T22" fmla="*/ 0 w 412"/>
                <a:gd name="T23" fmla="*/ 800 h 820"/>
                <a:gd name="T24" fmla="*/ 2 w 412"/>
                <a:gd name="T25" fmla="*/ 805 h 820"/>
                <a:gd name="T26" fmla="*/ 8 w 412"/>
                <a:gd name="T27" fmla="*/ 812 h 820"/>
                <a:gd name="T28" fmla="*/ 15 w 412"/>
                <a:gd name="T29" fmla="*/ 818 h 820"/>
                <a:gd name="T30" fmla="*/ 20 w 412"/>
                <a:gd name="T31" fmla="*/ 820 h 820"/>
                <a:gd name="T32" fmla="*/ 24 w 412"/>
                <a:gd name="T33" fmla="*/ 820 h 820"/>
                <a:gd name="T34" fmla="*/ 388 w 412"/>
                <a:gd name="T35" fmla="*/ 820 h 820"/>
                <a:gd name="T36" fmla="*/ 388 w 412"/>
                <a:gd name="T37" fmla="*/ 820 h 820"/>
                <a:gd name="T38" fmla="*/ 392 w 412"/>
                <a:gd name="T39" fmla="*/ 820 h 820"/>
                <a:gd name="T40" fmla="*/ 397 w 412"/>
                <a:gd name="T41" fmla="*/ 818 h 820"/>
                <a:gd name="T42" fmla="*/ 404 w 412"/>
                <a:gd name="T43" fmla="*/ 812 h 820"/>
                <a:gd name="T44" fmla="*/ 409 w 412"/>
                <a:gd name="T45" fmla="*/ 805 h 820"/>
                <a:gd name="T46" fmla="*/ 410 w 412"/>
                <a:gd name="T47" fmla="*/ 800 h 820"/>
                <a:gd name="T48" fmla="*/ 412 w 412"/>
                <a:gd name="T49" fmla="*/ 796 h 820"/>
                <a:gd name="T50" fmla="*/ 412 w 412"/>
                <a:gd name="T51" fmla="*/ 24 h 820"/>
                <a:gd name="T52" fmla="*/ 412 w 412"/>
                <a:gd name="T53" fmla="*/ 24 h 820"/>
                <a:gd name="T54" fmla="*/ 410 w 412"/>
                <a:gd name="T55" fmla="*/ 20 h 820"/>
                <a:gd name="T56" fmla="*/ 409 w 412"/>
                <a:gd name="T57" fmla="*/ 15 h 820"/>
                <a:gd name="T58" fmla="*/ 404 w 412"/>
                <a:gd name="T59" fmla="*/ 8 h 820"/>
                <a:gd name="T60" fmla="*/ 397 w 412"/>
                <a:gd name="T61" fmla="*/ 2 h 820"/>
                <a:gd name="T62" fmla="*/ 392 w 412"/>
                <a:gd name="T63" fmla="*/ 0 h 820"/>
                <a:gd name="T64" fmla="*/ 388 w 412"/>
                <a:gd name="T65" fmla="*/ 0 h 8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12" h="820">
                  <a:moveTo>
                    <a:pt x="388" y="0"/>
                  </a:moveTo>
                  <a:lnTo>
                    <a:pt x="24" y="0"/>
                  </a:lnTo>
                  <a:lnTo>
                    <a:pt x="24" y="0"/>
                  </a:lnTo>
                  <a:lnTo>
                    <a:pt x="20" y="0"/>
                  </a:lnTo>
                  <a:lnTo>
                    <a:pt x="15" y="2"/>
                  </a:lnTo>
                  <a:lnTo>
                    <a:pt x="8" y="8"/>
                  </a:lnTo>
                  <a:lnTo>
                    <a:pt x="2" y="15"/>
                  </a:lnTo>
                  <a:lnTo>
                    <a:pt x="0" y="20"/>
                  </a:lnTo>
                  <a:lnTo>
                    <a:pt x="0" y="24"/>
                  </a:lnTo>
                  <a:lnTo>
                    <a:pt x="0" y="796"/>
                  </a:lnTo>
                  <a:lnTo>
                    <a:pt x="0" y="796"/>
                  </a:lnTo>
                  <a:lnTo>
                    <a:pt x="0" y="800"/>
                  </a:lnTo>
                  <a:lnTo>
                    <a:pt x="2" y="805"/>
                  </a:lnTo>
                  <a:lnTo>
                    <a:pt x="8" y="812"/>
                  </a:lnTo>
                  <a:lnTo>
                    <a:pt x="15" y="818"/>
                  </a:lnTo>
                  <a:lnTo>
                    <a:pt x="20" y="820"/>
                  </a:lnTo>
                  <a:lnTo>
                    <a:pt x="24" y="820"/>
                  </a:lnTo>
                  <a:lnTo>
                    <a:pt x="388" y="820"/>
                  </a:lnTo>
                  <a:lnTo>
                    <a:pt x="388" y="820"/>
                  </a:lnTo>
                  <a:lnTo>
                    <a:pt x="392" y="820"/>
                  </a:lnTo>
                  <a:lnTo>
                    <a:pt x="397" y="818"/>
                  </a:lnTo>
                  <a:lnTo>
                    <a:pt x="404" y="812"/>
                  </a:lnTo>
                  <a:lnTo>
                    <a:pt x="409" y="805"/>
                  </a:lnTo>
                  <a:lnTo>
                    <a:pt x="410" y="800"/>
                  </a:lnTo>
                  <a:lnTo>
                    <a:pt x="412" y="796"/>
                  </a:lnTo>
                  <a:lnTo>
                    <a:pt x="412" y="24"/>
                  </a:lnTo>
                  <a:lnTo>
                    <a:pt x="412" y="24"/>
                  </a:lnTo>
                  <a:lnTo>
                    <a:pt x="410" y="20"/>
                  </a:lnTo>
                  <a:lnTo>
                    <a:pt x="409" y="15"/>
                  </a:lnTo>
                  <a:lnTo>
                    <a:pt x="404" y="8"/>
                  </a:lnTo>
                  <a:lnTo>
                    <a:pt x="397" y="2"/>
                  </a:lnTo>
                  <a:lnTo>
                    <a:pt x="392" y="0"/>
                  </a:lnTo>
                  <a:lnTo>
                    <a:pt x="388"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kern="0">
                <a:solidFill>
                  <a:sysClr val="windowText" lastClr="000000"/>
                </a:solidFill>
              </a:endParaRPr>
            </a:p>
          </p:txBody>
        </p:sp>
        <p:sp>
          <p:nvSpPr>
            <p:cNvPr id="117" name="Rectangle 194"/>
            <p:cNvSpPr>
              <a:spLocks noChangeArrowheads="1"/>
            </p:cNvSpPr>
            <p:nvPr/>
          </p:nvSpPr>
          <p:spPr bwMode="auto">
            <a:xfrm>
              <a:off x="1704" y="1946"/>
              <a:ext cx="15" cy="3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kern="0">
                <a:solidFill>
                  <a:sysClr val="windowText" lastClr="000000"/>
                </a:solidFill>
              </a:endParaRPr>
            </a:p>
          </p:txBody>
        </p:sp>
        <p:sp>
          <p:nvSpPr>
            <p:cNvPr id="118" name="Rectangle 195"/>
            <p:cNvSpPr>
              <a:spLocks noChangeArrowheads="1"/>
            </p:cNvSpPr>
            <p:nvPr/>
          </p:nvSpPr>
          <p:spPr bwMode="auto">
            <a:xfrm>
              <a:off x="1627" y="1889"/>
              <a:ext cx="170" cy="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kern="0">
                <a:solidFill>
                  <a:sysClr val="windowText" lastClr="000000"/>
                </a:solidFill>
              </a:endParaRPr>
            </a:p>
          </p:txBody>
        </p:sp>
        <p:sp>
          <p:nvSpPr>
            <p:cNvPr id="119" name="Rectangle 196"/>
            <p:cNvSpPr>
              <a:spLocks noChangeArrowheads="1"/>
            </p:cNvSpPr>
            <p:nvPr/>
          </p:nvSpPr>
          <p:spPr bwMode="auto">
            <a:xfrm>
              <a:off x="1627" y="1837"/>
              <a:ext cx="170" cy="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kern="0">
                <a:solidFill>
                  <a:sysClr val="windowText" lastClr="000000"/>
                </a:solidFill>
              </a:endParaRPr>
            </a:p>
          </p:txBody>
        </p:sp>
        <p:sp>
          <p:nvSpPr>
            <p:cNvPr id="120" name="Rectangle 197"/>
            <p:cNvSpPr>
              <a:spLocks noChangeArrowheads="1"/>
            </p:cNvSpPr>
            <p:nvPr/>
          </p:nvSpPr>
          <p:spPr bwMode="auto">
            <a:xfrm>
              <a:off x="1627" y="1786"/>
              <a:ext cx="170" cy="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kern="0">
                <a:solidFill>
                  <a:sysClr val="windowText" lastClr="000000"/>
                </a:solidFill>
              </a:endParaRPr>
            </a:p>
          </p:txBody>
        </p:sp>
        <p:sp>
          <p:nvSpPr>
            <p:cNvPr id="121" name="Rectangle 198"/>
            <p:cNvSpPr>
              <a:spLocks noChangeArrowheads="1"/>
            </p:cNvSpPr>
            <p:nvPr/>
          </p:nvSpPr>
          <p:spPr bwMode="auto">
            <a:xfrm>
              <a:off x="1627" y="1733"/>
              <a:ext cx="170" cy="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kern="0">
                <a:solidFill>
                  <a:sysClr val="windowText" lastClr="000000"/>
                </a:solidFill>
              </a:endParaRPr>
            </a:p>
          </p:txBody>
        </p:sp>
        <p:sp>
          <p:nvSpPr>
            <p:cNvPr id="122" name="Rectangle 199"/>
            <p:cNvSpPr>
              <a:spLocks noChangeArrowheads="1"/>
            </p:cNvSpPr>
            <p:nvPr/>
          </p:nvSpPr>
          <p:spPr bwMode="auto">
            <a:xfrm>
              <a:off x="1627" y="1682"/>
              <a:ext cx="170" cy="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kern="0">
                <a:solidFill>
                  <a:sysClr val="windowText" lastClr="000000"/>
                </a:solidFill>
              </a:endParaRPr>
            </a:p>
          </p:txBody>
        </p:sp>
        <p:sp>
          <p:nvSpPr>
            <p:cNvPr id="123" name="Rectangle 200"/>
            <p:cNvSpPr>
              <a:spLocks noChangeArrowheads="1"/>
            </p:cNvSpPr>
            <p:nvPr/>
          </p:nvSpPr>
          <p:spPr bwMode="auto">
            <a:xfrm>
              <a:off x="1627" y="1631"/>
              <a:ext cx="170" cy="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kern="0">
                <a:solidFill>
                  <a:sysClr val="windowText" lastClr="000000"/>
                </a:solidFill>
              </a:endParaRPr>
            </a:p>
          </p:txBody>
        </p:sp>
      </p:grpSp>
      <p:cxnSp>
        <p:nvCxnSpPr>
          <p:cNvPr id="124" name="Straight Arrow Connector 123"/>
          <p:cNvCxnSpPr/>
          <p:nvPr/>
        </p:nvCxnSpPr>
        <p:spPr>
          <a:xfrm flipV="1">
            <a:off x="8075097" y="4953000"/>
            <a:ext cx="0" cy="365760"/>
          </a:xfrm>
          <a:prstGeom prst="straightConnector1">
            <a:avLst/>
          </a:prstGeom>
          <a:ln w="63500" cmpd="dbl">
            <a:solidFill>
              <a:schemeClr val="tx1"/>
            </a:solidFill>
            <a:prstDash val="sysDot"/>
            <a:tailEnd type="none"/>
          </a:ln>
          <a:effectLst/>
        </p:spPr>
        <p:style>
          <a:lnRef idx="2">
            <a:schemeClr val="accent1"/>
          </a:lnRef>
          <a:fillRef idx="0">
            <a:schemeClr val="accent1"/>
          </a:fillRef>
          <a:effectRef idx="1">
            <a:schemeClr val="accent1"/>
          </a:effectRef>
          <a:fontRef idx="minor">
            <a:schemeClr val="tx1"/>
          </a:fontRef>
        </p:style>
      </p:cxnSp>
      <p:cxnSp>
        <p:nvCxnSpPr>
          <p:cNvPr id="125" name="Curved Connector 124"/>
          <p:cNvCxnSpPr/>
          <p:nvPr/>
        </p:nvCxnSpPr>
        <p:spPr>
          <a:xfrm>
            <a:off x="7846556" y="5894832"/>
            <a:ext cx="1919740" cy="0"/>
          </a:xfrm>
          <a:prstGeom prst="curvedConnector3">
            <a:avLst>
              <a:gd name="adj1" fmla="val 50000"/>
            </a:avLst>
          </a:prstGeom>
          <a:ln w="38100">
            <a:solidFill>
              <a:schemeClr val="accent1"/>
            </a:solidFill>
            <a:prstDash val="sysDot"/>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26" name="Curved Connector 125"/>
          <p:cNvCxnSpPr/>
          <p:nvPr/>
        </p:nvCxnSpPr>
        <p:spPr>
          <a:xfrm>
            <a:off x="8684538" y="5410200"/>
            <a:ext cx="1066522" cy="12700"/>
          </a:xfrm>
          <a:prstGeom prst="curvedConnector3">
            <a:avLst>
              <a:gd name="adj1" fmla="val 50000"/>
            </a:avLst>
          </a:prstGeom>
          <a:ln w="38100">
            <a:solidFill>
              <a:schemeClr val="accent1"/>
            </a:solidFill>
            <a:prstDash val="sysDot"/>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nvGrpSpPr>
          <p:cNvPr id="127" name="Group 216"/>
          <p:cNvGrpSpPr>
            <a:grpSpLocks noChangeAspect="1"/>
          </p:cNvGrpSpPr>
          <p:nvPr/>
        </p:nvGrpSpPr>
        <p:grpSpPr bwMode="auto">
          <a:xfrm>
            <a:off x="7963512" y="5292593"/>
            <a:ext cx="755453" cy="247650"/>
            <a:chOff x="634" y="1730"/>
            <a:chExt cx="476" cy="156"/>
          </a:xfrm>
        </p:grpSpPr>
        <p:sp>
          <p:nvSpPr>
            <p:cNvPr id="128" name="AutoShape 215"/>
            <p:cNvSpPr>
              <a:spLocks noChangeAspect="1" noChangeArrowheads="1" noTextEdit="1"/>
            </p:cNvSpPr>
            <p:nvPr/>
          </p:nvSpPr>
          <p:spPr bwMode="auto">
            <a:xfrm>
              <a:off x="634" y="1730"/>
              <a:ext cx="476" cy="1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kern="0">
                <a:solidFill>
                  <a:sysClr val="windowText" lastClr="000000"/>
                </a:solidFill>
              </a:endParaRPr>
            </a:p>
          </p:txBody>
        </p:sp>
        <p:sp>
          <p:nvSpPr>
            <p:cNvPr id="129" name="Rectangle 217"/>
            <p:cNvSpPr>
              <a:spLocks noChangeArrowheads="1"/>
            </p:cNvSpPr>
            <p:nvPr/>
          </p:nvSpPr>
          <p:spPr bwMode="auto">
            <a:xfrm>
              <a:off x="648" y="1746"/>
              <a:ext cx="446" cy="122"/>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kern="0">
                <a:solidFill>
                  <a:sysClr val="windowText" lastClr="000000"/>
                </a:solidFill>
              </a:endParaRPr>
            </a:p>
          </p:txBody>
        </p:sp>
        <p:sp>
          <p:nvSpPr>
            <p:cNvPr id="130" name="Freeform 218"/>
            <p:cNvSpPr>
              <a:spLocks noEditPoints="1"/>
            </p:cNvSpPr>
            <p:nvPr/>
          </p:nvSpPr>
          <p:spPr bwMode="auto">
            <a:xfrm>
              <a:off x="634" y="1730"/>
              <a:ext cx="476" cy="156"/>
            </a:xfrm>
            <a:custGeom>
              <a:avLst/>
              <a:gdLst>
                <a:gd name="T0" fmla="*/ 55 w 952"/>
                <a:gd name="T1" fmla="*/ 312 h 312"/>
                <a:gd name="T2" fmla="*/ 43 w 952"/>
                <a:gd name="T3" fmla="*/ 312 h 312"/>
                <a:gd name="T4" fmla="*/ 23 w 952"/>
                <a:gd name="T5" fmla="*/ 302 h 312"/>
                <a:gd name="T6" fmla="*/ 8 w 952"/>
                <a:gd name="T7" fmla="*/ 289 h 312"/>
                <a:gd name="T8" fmla="*/ 0 w 952"/>
                <a:gd name="T9" fmla="*/ 269 h 312"/>
                <a:gd name="T10" fmla="*/ 0 w 952"/>
                <a:gd name="T11" fmla="*/ 55 h 312"/>
                <a:gd name="T12" fmla="*/ 0 w 952"/>
                <a:gd name="T13" fmla="*/ 43 h 312"/>
                <a:gd name="T14" fmla="*/ 8 w 952"/>
                <a:gd name="T15" fmla="*/ 23 h 312"/>
                <a:gd name="T16" fmla="*/ 23 w 952"/>
                <a:gd name="T17" fmla="*/ 10 h 312"/>
                <a:gd name="T18" fmla="*/ 43 w 952"/>
                <a:gd name="T19" fmla="*/ 0 h 312"/>
                <a:gd name="T20" fmla="*/ 897 w 952"/>
                <a:gd name="T21" fmla="*/ 0 h 312"/>
                <a:gd name="T22" fmla="*/ 909 w 952"/>
                <a:gd name="T23" fmla="*/ 0 h 312"/>
                <a:gd name="T24" fmla="*/ 929 w 952"/>
                <a:gd name="T25" fmla="*/ 10 h 312"/>
                <a:gd name="T26" fmla="*/ 944 w 952"/>
                <a:gd name="T27" fmla="*/ 23 h 312"/>
                <a:gd name="T28" fmla="*/ 952 w 952"/>
                <a:gd name="T29" fmla="*/ 43 h 312"/>
                <a:gd name="T30" fmla="*/ 952 w 952"/>
                <a:gd name="T31" fmla="*/ 257 h 312"/>
                <a:gd name="T32" fmla="*/ 952 w 952"/>
                <a:gd name="T33" fmla="*/ 269 h 312"/>
                <a:gd name="T34" fmla="*/ 944 w 952"/>
                <a:gd name="T35" fmla="*/ 289 h 312"/>
                <a:gd name="T36" fmla="*/ 929 w 952"/>
                <a:gd name="T37" fmla="*/ 302 h 312"/>
                <a:gd name="T38" fmla="*/ 909 w 952"/>
                <a:gd name="T39" fmla="*/ 312 h 312"/>
                <a:gd name="T40" fmla="*/ 55 w 952"/>
                <a:gd name="T41" fmla="*/ 47 h 312"/>
                <a:gd name="T42" fmla="*/ 51 w 952"/>
                <a:gd name="T43" fmla="*/ 47 h 312"/>
                <a:gd name="T44" fmla="*/ 47 w 952"/>
                <a:gd name="T45" fmla="*/ 51 h 312"/>
                <a:gd name="T46" fmla="*/ 47 w 952"/>
                <a:gd name="T47" fmla="*/ 257 h 312"/>
                <a:gd name="T48" fmla="*/ 47 w 952"/>
                <a:gd name="T49" fmla="*/ 261 h 312"/>
                <a:gd name="T50" fmla="*/ 51 w 952"/>
                <a:gd name="T51" fmla="*/ 265 h 312"/>
                <a:gd name="T52" fmla="*/ 897 w 952"/>
                <a:gd name="T53" fmla="*/ 265 h 312"/>
                <a:gd name="T54" fmla="*/ 901 w 952"/>
                <a:gd name="T55" fmla="*/ 265 h 312"/>
                <a:gd name="T56" fmla="*/ 905 w 952"/>
                <a:gd name="T57" fmla="*/ 261 h 312"/>
                <a:gd name="T58" fmla="*/ 905 w 952"/>
                <a:gd name="T59" fmla="*/ 55 h 312"/>
                <a:gd name="T60" fmla="*/ 905 w 952"/>
                <a:gd name="T61" fmla="*/ 51 h 312"/>
                <a:gd name="T62" fmla="*/ 901 w 952"/>
                <a:gd name="T63" fmla="*/ 47 h 312"/>
                <a:gd name="T64" fmla="*/ 55 w 952"/>
                <a:gd name="T65" fmla="*/ 47 h 3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52" h="312">
                  <a:moveTo>
                    <a:pt x="897" y="312"/>
                  </a:moveTo>
                  <a:lnTo>
                    <a:pt x="55" y="312"/>
                  </a:lnTo>
                  <a:lnTo>
                    <a:pt x="55" y="312"/>
                  </a:lnTo>
                  <a:lnTo>
                    <a:pt x="43" y="312"/>
                  </a:lnTo>
                  <a:lnTo>
                    <a:pt x="33" y="308"/>
                  </a:lnTo>
                  <a:lnTo>
                    <a:pt x="23" y="302"/>
                  </a:lnTo>
                  <a:lnTo>
                    <a:pt x="16" y="296"/>
                  </a:lnTo>
                  <a:lnTo>
                    <a:pt x="8" y="289"/>
                  </a:lnTo>
                  <a:lnTo>
                    <a:pt x="4" y="279"/>
                  </a:lnTo>
                  <a:lnTo>
                    <a:pt x="0" y="269"/>
                  </a:lnTo>
                  <a:lnTo>
                    <a:pt x="0" y="257"/>
                  </a:lnTo>
                  <a:lnTo>
                    <a:pt x="0" y="55"/>
                  </a:lnTo>
                  <a:lnTo>
                    <a:pt x="0" y="55"/>
                  </a:lnTo>
                  <a:lnTo>
                    <a:pt x="0" y="43"/>
                  </a:lnTo>
                  <a:lnTo>
                    <a:pt x="4" y="33"/>
                  </a:lnTo>
                  <a:lnTo>
                    <a:pt x="8" y="23"/>
                  </a:lnTo>
                  <a:lnTo>
                    <a:pt x="16" y="16"/>
                  </a:lnTo>
                  <a:lnTo>
                    <a:pt x="23" y="10"/>
                  </a:lnTo>
                  <a:lnTo>
                    <a:pt x="33" y="4"/>
                  </a:lnTo>
                  <a:lnTo>
                    <a:pt x="43" y="0"/>
                  </a:lnTo>
                  <a:lnTo>
                    <a:pt x="55" y="0"/>
                  </a:lnTo>
                  <a:lnTo>
                    <a:pt x="897" y="0"/>
                  </a:lnTo>
                  <a:lnTo>
                    <a:pt x="897" y="0"/>
                  </a:lnTo>
                  <a:lnTo>
                    <a:pt x="909" y="0"/>
                  </a:lnTo>
                  <a:lnTo>
                    <a:pt x="919" y="4"/>
                  </a:lnTo>
                  <a:lnTo>
                    <a:pt x="929" y="10"/>
                  </a:lnTo>
                  <a:lnTo>
                    <a:pt x="936" y="16"/>
                  </a:lnTo>
                  <a:lnTo>
                    <a:pt x="944" y="23"/>
                  </a:lnTo>
                  <a:lnTo>
                    <a:pt x="948" y="33"/>
                  </a:lnTo>
                  <a:lnTo>
                    <a:pt x="952" y="43"/>
                  </a:lnTo>
                  <a:lnTo>
                    <a:pt x="952" y="55"/>
                  </a:lnTo>
                  <a:lnTo>
                    <a:pt x="952" y="257"/>
                  </a:lnTo>
                  <a:lnTo>
                    <a:pt x="952" y="257"/>
                  </a:lnTo>
                  <a:lnTo>
                    <a:pt x="952" y="269"/>
                  </a:lnTo>
                  <a:lnTo>
                    <a:pt x="948" y="279"/>
                  </a:lnTo>
                  <a:lnTo>
                    <a:pt x="944" y="289"/>
                  </a:lnTo>
                  <a:lnTo>
                    <a:pt x="936" y="296"/>
                  </a:lnTo>
                  <a:lnTo>
                    <a:pt x="929" y="302"/>
                  </a:lnTo>
                  <a:lnTo>
                    <a:pt x="919" y="308"/>
                  </a:lnTo>
                  <a:lnTo>
                    <a:pt x="909" y="312"/>
                  </a:lnTo>
                  <a:lnTo>
                    <a:pt x="897" y="312"/>
                  </a:lnTo>
                  <a:close/>
                  <a:moveTo>
                    <a:pt x="55" y="47"/>
                  </a:moveTo>
                  <a:lnTo>
                    <a:pt x="55" y="47"/>
                  </a:lnTo>
                  <a:lnTo>
                    <a:pt x="51" y="47"/>
                  </a:lnTo>
                  <a:lnTo>
                    <a:pt x="49" y="49"/>
                  </a:lnTo>
                  <a:lnTo>
                    <a:pt x="47" y="51"/>
                  </a:lnTo>
                  <a:lnTo>
                    <a:pt x="47" y="55"/>
                  </a:lnTo>
                  <a:lnTo>
                    <a:pt x="47" y="257"/>
                  </a:lnTo>
                  <a:lnTo>
                    <a:pt x="47" y="257"/>
                  </a:lnTo>
                  <a:lnTo>
                    <a:pt x="47" y="261"/>
                  </a:lnTo>
                  <a:lnTo>
                    <a:pt x="49" y="263"/>
                  </a:lnTo>
                  <a:lnTo>
                    <a:pt x="51" y="265"/>
                  </a:lnTo>
                  <a:lnTo>
                    <a:pt x="55" y="265"/>
                  </a:lnTo>
                  <a:lnTo>
                    <a:pt x="897" y="265"/>
                  </a:lnTo>
                  <a:lnTo>
                    <a:pt x="897" y="265"/>
                  </a:lnTo>
                  <a:lnTo>
                    <a:pt x="901" y="265"/>
                  </a:lnTo>
                  <a:lnTo>
                    <a:pt x="903" y="263"/>
                  </a:lnTo>
                  <a:lnTo>
                    <a:pt x="905" y="261"/>
                  </a:lnTo>
                  <a:lnTo>
                    <a:pt x="905" y="257"/>
                  </a:lnTo>
                  <a:lnTo>
                    <a:pt x="905" y="55"/>
                  </a:lnTo>
                  <a:lnTo>
                    <a:pt x="905" y="55"/>
                  </a:lnTo>
                  <a:lnTo>
                    <a:pt x="905" y="51"/>
                  </a:lnTo>
                  <a:lnTo>
                    <a:pt x="903" y="49"/>
                  </a:lnTo>
                  <a:lnTo>
                    <a:pt x="901" y="47"/>
                  </a:lnTo>
                  <a:lnTo>
                    <a:pt x="897" y="47"/>
                  </a:lnTo>
                  <a:lnTo>
                    <a:pt x="55" y="47"/>
                  </a:lnTo>
                  <a:close/>
                </a:path>
              </a:pathLst>
            </a:custGeom>
            <a:solidFill>
              <a:srgbClr val="828282"/>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kern="0">
                <a:solidFill>
                  <a:sysClr val="windowText" lastClr="000000"/>
                </a:solidFill>
              </a:endParaRPr>
            </a:p>
          </p:txBody>
        </p:sp>
        <p:sp>
          <p:nvSpPr>
            <p:cNvPr id="131" name="Freeform 219"/>
            <p:cNvSpPr>
              <a:spLocks/>
            </p:cNvSpPr>
            <p:nvPr/>
          </p:nvSpPr>
          <p:spPr bwMode="auto">
            <a:xfrm>
              <a:off x="634" y="1730"/>
              <a:ext cx="476" cy="156"/>
            </a:xfrm>
            <a:custGeom>
              <a:avLst/>
              <a:gdLst>
                <a:gd name="T0" fmla="*/ 897 w 952"/>
                <a:gd name="T1" fmla="*/ 312 h 312"/>
                <a:gd name="T2" fmla="*/ 55 w 952"/>
                <a:gd name="T3" fmla="*/ 312 h 312"/>
                <a:gd name="T4" fmla="*/ 55 w 952"/>
                <a:gd name="T5" fmla="*/ 312 h 312"/>
                <a:gd name="T6" fmla="*/ 43 w 952"/>
                <a:gd name="T7" fmla="*/ 312 h 312"/>
                <a:gd name="T8" fmla="*/ 33 w 952"/>
                <a:gd name="T9" fmla="*/ 308 h 312"/>
                <a:gd name="T10" fmla="*/ 23 w 952"/>
                <a:gd name="T11" fmla="*/ 302 h 312"/>
                <a:gd name="T12" fmla="*/ 16 w 952"/>
                <a:gd name="T13" fmla="*/ 296 h 312"/>
                <a:gd name="T14" fmla="*/ 8 w 952"/>
                <a:gd name="T15" fmla="*/ 289 h 312"/>
                <a:gd name="T16" fmla="*/ 4 w 952"/>
                <a:gd name="T17" fmla="*/ 279 h 312"/>
                <a:gd name="T18" fmla="*/ 0 w 952"/>
                <a:gd name="T19" fmla="*/ 269 h 312"/>
                <a:gd name="T20" fmla="*/ 0 w 952"/>
                <a:gd name="T21" fmla="*/ 257 h 312"/>
                <a:gd name="T22" fmla="*/ 0 w 952"/>
                <a:gd name="T23" fmla="*/ 55 h 312"/>
                <a:gd name="T24" fmla="*/ 0 w 952"/>
                <a:gd name="T25" fmla="*/ 55 h 312"/>
                <a:gd name="T26" fmla="*/ 0 w 952"/>
                <a:gd name="T27" fmla="*/ 43 h 312"/>
                <a:gd name="T28" fmla="*/ 4 w 952"/>
                <a:gd name="T29" fmla="*/ 33 h 312"/>
                <a:gd name="T30" fmla="*/ 8 w 952"/>
                <a:gd name="T31" fmla="*/ 23 h 312"/>
                <a:gd name="T32" fmla="*/ 16 w 952"/>
                <a:gd name="T33" fmla="*/ 16 h 312"/>
                <a:gd name="T34" fmla="*/ 23 w 952"/>
                <a:gd name="T35" fmla="*/ 10 h 312"/>
                <a:gd name="T36" fmla="*/ 33 w 952"/>
                <a:gd name="T37" fmla="*/ 4 h 312"/>
                <a:gd name="T38" fmla="*/ 43 w 952"/>
                <a:gd name="T39" fmla="*/ 0 h 312"/>
                <a:gd name="T40" fmla="*/ 55 w 952"/>
                <a:gd name="T41" fmla="*/ 0 h 312"/>
                <a:gd name="T42" fmla="*/ 897 w 952"/>
                <a:gd name="T43" fmla="*/ 0 h 312"/>
                <a:gd name="T44" fmla="*/ 897 w 952"/>
                <a:gd name="T45" fmla="*/ 0 h 312"/>
                <a:gd name="T46" fmla="*/ 909 w 952"/>
                <a:gd name="T47" fmla="*/ 0 h 312"/>
                <a:gd name="T48" fmla="*/ 919 w 952"/>
                <a:gd name="T49" fmla="*/ 4 h 312"/>
                <a:gd name="T50" fmla="*/ 929 w 952"/>
                <a:gd name="T51" fmla="*/ 10 h 312"/>
                <a:gd name="T52" fmla="*/ 936 w 952"/>
                <a:gd name="T53" fmla="*/ 16 h 312"/>
                <a:gd name="T54" fmla="*/ 944 w 952"/>
                <a:gd name="T55" fmla="*/ 23 h 312"/>
                <a:gd name="T56" fmla="*/ 948 w 952"/>
                <a:gd name="T57" fmla="*/ 33 h 312"/>
                <a:gd name="T58" fmla="*/ 952 w 952"/>
                <a:gd name="T59" fmla="*/ 43 h 312"/>
                <a:gd name="T60" fmla="*/ 952 w 952"/>
                <a:gd name="T61" fmla="*/ 55 h 312"/>
                <a:gd name="T62" fmla="*/ 952 w 952"/>
                <a:gd name="T63" fmla="*/ 257 h 312"/>
                <a:gd name="T64" fmla="*/ 952 w 952"/>
                <a:gd name="T65" fmla="*/ 257 h 312"/>
                <a:gd name="T66" fmla="*/ 952 w 952"/>
                <a:gd name="T67" fmla="*/ 269 h 312"/>
                <a:gd name="T68" fmla="*/ 948 w 952"/>
                <a:gd name="T69" fmla="*/ 279 h 312"/>
                <a:gd name="T70" fmla="*/ 944 w 952"/>
                <a:gd name="T71" fmla="*/ 289 h 312"/>
                <a:gd name="T72" fmla="*/ 936 w 952"/>
                <a:gd name="T73" fmla="*/ 296 h 312"/>
                <a:gd name="T74" fmla="*/ 929 w 952"/>
                <a:gd name="T75" fmla="*/ 302 h 312"/>
                <a:gd name="T76" fmla="*/ 919 w 952"/>
                <a:gd name="T77" fmla="*/ 308 h 312"/>
                <a:gd name="T78" fmla="*/ 909 w 952"/>
                <a:gd name="T79" fmla="*/ 312 h 312"/>
                <a:gd name="T80" fmla="*/ 897 w 952"/>
                <a:gd name="T81" fmla="*/ 312 h 3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952" h="312">
                  <a:moveTo>
                    <a:pt x="897" y="312"/>
                  </a:moveTo>
                  <a:lnTo>
                    <a:pt x="55" y="312"/>
                  </a:lnTo>
                  <a:lnTo>
                    <a:pt x="55" y="312"/>
                  </a:lnTo>
                  <a:lnTo>
                    <a:pt x="43" y="312"/>
                  </a:lnTo>
                  <a:lnTo>
                    <a:pt x="33" y="308"/>
                  </a:lnTo>
                  <a:lnTo>
                    <a:pt x="23" y="302"/>
                  </a:lnTo>
                  <a:lnTo>
                    <a:pt x="16" y="296"/>
                  </a:lnTo>
                  <a:lnTo>
                    <a:pt x="8" y="289"/>
                  </a:lnTo>
                  <a:lnTo>
                    <a:pt x="4" y="279"/>
                  </a:lnTo>
                  <a:lnTo>
                    <a:pt x="0" y="269"/>
                  </a:lnTo>
                  <a:lnTo>
                    <a:pt x="0" y="257"/>
                  </a:lnTo>
                  <a:lnTo>
                    <a:pt x="0" y="55"/>
                  </a:lnTo>
                  <a:lnTo>
                    <a:pt x="0" y="55"/>
                  </a:lnTo>
                  <a:lnTo>
                    <a:pt x="0" y="43"/>
                  </a:lnTo>
                  <a:lnTo>
                    <a:pt x="4" y="33"/>
                  </a:lnTo>
                  <a:lnTo>
                    <a:pt x="8" y="23"/>
                  </a:lnTo>
                  <a:lnTo>
                    <a:pt x="16" y="16"/>
                  </a:lnTo>
                  <a:lnTo>
                    <a:pt x="23" y="10"/>
                  </a:lnTo>
                  <a:lnTo>
                    <a:pt x="33" y="4"/>
                  </a:lnTo>
                  <a:lnTo>
                    <a:pt x="43" y="0"/>
                  </a:lnTo>
                  <a:lnTo>
                    <a:pt x="55" y="0"/>
                  </a:lnTo>
                  <a:lnTo>
                    <a:pt x="897" y="0"/>
                  </a:lnTo>
                  <a:lnTo>
                    <a:pt x="897" y="0"/>
                  </a:lnTo>
                  <a:lnTo>
                    <a:pt x="909" y="0"/>
                  </a:lnTo>
                  <a:lnTo>
                    <a:pt x="919" y="4"/>
                  </a:lnTo>
                  <a:lnTo>
                    <a:pt x="929" y="10"/>
                  </a:lnTo>
                  <a:lnTo>
                    <a:pt x="936" y="16"/>
                  </a:lnTo>
                  <a:lnTo>
                    <a:pt x="944" y="23"/>
                  </a:lnTo>
                  <a:lnTo>
                    <a:pt x="948" y="33"/>
                  </a:lnTo>
                  <a:lnTo>
                    <a:pt x="952" y="43"/>
                  </a:lnTo>
                  <a:lnTo>
                    <a:pt x="952" y="55"/>
                  </a:lnTo>
                  <a:lnTo>
                    <a:pt x="952" y="257"/>
                  </a:lnTo>
                  <a:lnTo>
                    <a:pt x="952" y="257"/>
                  </a:lnTo>
                  <a:lnTo>
                    <a:pt x="952" y="269"/>
                  </a:lnTo>
                  <a:lnTo>
                    <a:pt x="948" y="279"/>
                  </a:lnTo>
                  <a:lnTo>
                    <a:pt x="944" y="289"/>
                  </a:lnTo>
                  <a:lnTo>
                    <a:pt x="936" y="296"/>
                  </a:lnTo>
                  <a:lnTo>
                    <a:pt x="929" y="302"/>
                  </a:lnTo>
                  <a:lnTo>
                    <a:pt x="919" y="308"/>
                  </a:lnTo>
                  <a:lnTo>
                    <a:pt x="909" y="312"/>
                  </a:lnTo>
                  <a:lnTo>
                    <a:pt x="897" y="312"/>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kern="0">
                <a:solidFill>
                  <a:sysClr val="windowText" lastClr="000000"/>
                </a:solidFill>
              </a:endParaRPr>
            </a:p>
          </p:txBody>
        </p:sp>
        <p:sp>
          <p:nvSpPr>
            <p:cNvPr id="132" name="Freeform 220"/>
            <p:cNvSpPr>
              <a:spLocks/>
            </p:cNvSpPr>
            <p:nvPr/>
          </p:nvSpPr>
          <p:spPr bwMode="auto">
            <a:xfrm>
              <a:off x="657" y="1753"/>
              <a:ext cx="430" cy="110"/>
            </a:xfrm>
            <a:custGeom>
              <a:avLst/>
              <a:gdLst>
                <a:gd name="T0" fmla="*/ 8 w 858"/>
                <a:gd name="T1" fmla="*/ 0 h 218"/>
                <a:gd name="T2" fmla="*/ 8 w 858"/>
                <a:gd name="T3" fmla="*/ 0 h 218"/>
                <a:gd name="T4" fmla="*/ 4 w 858"/>
                <a:gd name="T5" fmla="*/ 0 h 218"/>
                <a:gd name="T6" fmla="*/ 2 w 858"/>
                <a:gd name="T7" fmla="*/ 2 h 218"/>
                <a:gd name="T8" fmla="*/ 0 w 858"/>
                <a:gd name="T9" fmla="*/ 4 h 218"/>
                <a:gd name="T10" fmla="*/ 0 w 858"/>
                <a:gd name="T11" fmla="*/ 8 h 218"/>
                <a:gd name="T12" fmla="*/ 0 w 858"/>
                <a:gd name="T13" fmla="*/ 210 h 218"/>
                <a:gd name="T14" fmla="*/ 0 w 858"/>
                <a:gd name="T15" fmla="*/ 210 h 218"/>
                <a:gd name="T16" fmla="*/ 0 w 858"/>
                <a:gd name="T17" fmla="*/ 214 h 218"/>
                <a:gd name="T18" fmla="*/ 2 w 858"/>
                <a:gd name="T19" fmla="*/ 216 h 218"/>
                <a:gd name="T20" fmla="*/ 4 w 858"/>
                <a:gd name="T21" fmla="*/ 218 h 218"/>
                <a:gd name="T22" fmla="*/ 8 w 858"/>
                <a:gd name="T23" fmla="*/ 218 h 218"/>
                <a:gd name="T24" fmla="*/ 850 w 858"/>
                <a:gd name="T25" fmla="*/ 218 h 218"/>
                <a:gd name="T26" fmla="*/ 850 w 858"/>
                <a:gd name="T27" fmla="*/ 218 h 218"/>
                <a:gd name="T28" fmla="*/ 854 w 858"/>
                <a:gd name="T29" fmla="*/ 218 h 218"/>
                <a:gd name="T30" fmla="*/ 856 w 858"/>
                <a:gd name="T31" fmla="*/ 216 h 218"/>
                <a:gd name="T32" fmla="*/ 858 w 858"/>
                <a:gd name="T33" fmla="*/ 214 h 218"/>
                <a:gd name="T34" fmla="*/ 858 w 858"/>
                <a:gd name="T35" fmla="*/ 210 h 218"/>
                <a:gd name="T36" fmla="*/ 858 w 858"/>
                <a:gd name="T37" fmla="*/ 8 h 218"/>
                <a:gd name="T38" fmla="*/ 858 w 858"/>
                <a:gd name="T39" fmla="*/ 8 h 218"/>
                <a:gd name="T40" fmla="*/ 858 w 858"/>
                <a:gd name="T41" fmla="*/ 4 h 218"/>
                <a:gd name="T42" fmla="*/ 856 w 858"/>
                <a:gd name="T43" fmla="*/ 2 h 218"/>
                <a:gd name="T44" fmla="*/ 854 w 858"/>
                <a:gd name="T45" fmla="*/ 0 h 218"/>
                <a:gd name="T46" fmla="*/ 850 w 858"/>
                <a:gd name="T47" fmla="*/ 0 h 218"/>
                <a:gd name="T48" fmla="*/ 8 w 858"/>
                <a:gd name="T49" fmla="*/ 0 h 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858" h="218">
                  <a:moveTo>
                    <a:pt x="8" y="0"/>
                  </a:moveTo>
                  <a:lnTo>
                    <a:pt x="8" y="0"/>
                  </a:lnTo>
                  <a:lnTo>
                    <a:pt x="4" y="0"/>
                  </a:lnTo>
                  <a:lnTo>
                    <a:pt x="2" y="2"/>
                  </a:lnTo>
                  <a:lnTo>
                    <a:pt x="0" y="4"/>
                  </a:lnTo>
                  <a:lnTo>
                    <a:pt x="0" y="8"/>
                  </a:lnTo>
                  <a:lnTo>
                    <a:pt x="0" y="210"/>
                  </a:lnTo>
                  <a:lnTo>
                    <a:pt x="0" y="210"/>
                  </a:lnTo>
                  <a:lnTo>
                    <a:pt x="0" y="214"/>
                  </a:lnTo>
                  <a:lnTo>
                    <a:pt x="2" y="216"/>
                  </a:lnTo>
                  <a:lnTo>
                    <a:pt x="4" y="218"/>
                  </a:lnTo>
                  <a:lnTo>
                    <a:pt x="8" y="218"/>
                  </a:lnTo>
                  <a:lnTo>
                    <a:pt x="850" y="218"/>
                  </a:lnTo>
                  <a:lnTo>
                    <a:pt x="850" y="218"/>
                  </a:lnTo>
                  <a:lnTo>
                    <a:pt x="854" y="218"/>
                  </a:lnTo>
                  <a:lnTo>
                    <a:pt x="856" y="216"/>
                  </a:lnTo>
                  <a:lnTo>
                    <a:pt x="858" y="214"/>
                  </a:lnTo>
                  <a:lnTo>
                    <a:pt x="858" y="210"/>
                  </a:lnTo>
                  <a:lnTo>
                    <a:pt x="858" y="8"/>
                  </a:lnTo>
                  <a:lnTo>
                    <a:pt x="858" y="8"/>
                  </a:lnTo>
                  <a:lnTo>
                    <a:pt x="858" y="4"/>
                  </a:lnTo>
                  <a:lnTo>
                    <a:pt x="856" y="2"/>
                  </a:lnTo>
                  <a:lnTo>
                    <a:pt x="854" y="0"/>
                  </a:lnTo>
                  <a:lnTo>
                    <a:pt x="850" y="0"/>
                  </a:lnTo>
                  <a:lnTo>
                    <a:pt x="8"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kern="0">
                <a:solidFill>
                  <a:sysClr val="windowText" lastClr="000000"/>
                </a:solidFill>
              </a:endParaRPr>
            </a:p>
          </p:txBody>
        </p:sp>
        <p:sp>
          <p:nvSpPr>
            <p:cNvPr id="133" name="Freeform 221"/>
            <p:cNvSpPr>
              <a:spLocks/>
            </p:cNvSpPr>
            <p:nvPr/>
          </p:nvSpPr>
          <p:spPr bwMode="auto">
            <a:xfrm>
              <a:off x="696" y="1785"/>
              <a:ext cx="47" cy="46"/>
            </a:xfrm>
            <a:custGeom>
              <a:avLst/>
              <a:gdLst>
                <a:gd name="T0" fmla="*/ 0 w 93"/>
                <a:gd name="T1" fmla="*/ 47 h 94"/>
                <a:gd name="T2" fmla="*/ 0 w 93"/>
                <a:gd name="T3" fmla="*/ 47 h 94"/>
                <a:gd name="T4" fmla="*/ 0 w 93"/>
                <a:gd name="T5" fmla="*/ 37 h 94"/>
                <a:gd name="T6" fmla="*/ 4 w 93"/>
                <a:gd name="T7" fmla="*/ 29 h 94"/>
                <a:gd name="T8" fmla="*/ 8 w 93"/>
                <a:gd name="T9" fmla="*/ 22 h 94"/>
                <a:gd name="T10" fmla="*/ 14 w 93"/>
                <a:gd name="T11" fmla="*/ 14 h 94"/>
                <a:gd name="T12" fmla="*/ 19 w 93"/>
                <a:gd name="T13" fmla="*/ 8 h 94"/>
                <a:gd name="T14" fmla="*/ 29 w 93"/>
                <a:gd name="T15" fmla="*/ 4 h 94"/>
                <a:gd name="T16" fmla="*/ 37 w 93"/>
                <a:gd name="T17" fmla="*/ 2 h 94"/>
                <a:gd name="T18" fmla="*/ 47 w 93"/>
                <a:gd name="T19" fmla="*/ 0 h 94"/>
                <a:gd name="T20" fmla="*/ 47 w 93"/>
                <a:gd name="T21" fmla="*/ 0 h 94"/>
                <a:gd name="T22" fmla="*/ 56 w 93"/>
                <a:gd name="T23" fmla="*/ 2 h 94"/>
                <a:gd name="T24" fmla="*/ 64 w 93"/>
                <a:gd name="T25" fmla="*/ 4 h 94"/>
                <a:gd name="T26" fmla="*/ 72 w 93"/>
                <a:gd name="T27" fmla="*/ 8 h 94"/>
                <a:gd name="T28" fmla="*/ 80 w 93"/>
                <a:gd name="T29" fmla="*/ 14 h 94"/>
                <a:gd name="T30" fmla="*/ 86 w 93"/>
                <a:gd name="T31" fmla="*/ 22 h 94"/>
                <a:gd name="T32" fmla="*/ 90 w 93"/>
                <a:gd name="T33" fmla="*/ 29 h 94"/>
                <a:gd name="T34" fmla="*/ 92 w 93"/>
                <a:gd name="T35" fmla="*/ 37 h 94"/>
                <a:gd name="T36" fmla="*/ 93 w 93"/>
                <a:gd name="T37" fmla="*/ 47 h 94"/>
                <a:gd name="T38" fmla="*/ 93 w 93"/>
                <a:gd name="T39" fmla="*/ 47 h 94"/>
                <a:gd name="T40" fmla="*/ 92 w 93"/>
                <a:gd name="T41" fmla="*/ 57 h 94"/>
                <a:gd name="T42" fmla="*/ 90 w 93"/>
                <a:gd name="T43" fmla="*/ 65 h 94"/>
                <a:gd name="T44" fmla="*/ 86 w 93"/>
                <a:gd name="T45" fmla="*/ 72 h 94"/>
                <a:gd name="T46" fmla="*/ 80 w 93"/>
                <a:gd name="T47" fmla="*/ 80 h 94"/>
                <a:gd name="T48" fmla="*/ 72 w 93"/>
                <a:gd name="T49" fmla="*/ 86 h 94"/>
                <a:gd name="T50" fmla="*/ 64 w 93"/>
                <a:gd name="T51" fmla="*/ 90 h 94"/>
                <a:gd name="T52" fmla="*/ 56 w 93"/>
                <a:gd name="T53" fmla="*/ 92 h 94"/>
                <a:gd name="T54" fmla="*/ 47 w 93"/>
                <a:gd name="T55" fmla="*/ 94 h 94"/>
                <a:gd name="T56" fmla="*/ 47 w 93"/>
                <a:gd name="T57" fmla="*/ 94 h 94"/>
                <a:gd name="T58" fmla="*/ 37 w 93"/>
                <a:gd name="T59" fmla="*/ 92 h 94"/>
                <a:gd name="T60" fmla="*/ 29 w 93"/>
                <a:gd name="T61" fmla="*/ 90 h 94"/>
                <a:gd name="T62" fmla="*/ 19 w 93"/>
                <a:gd name="T63" fmla="*/ 86 h 94"/>
                <a:gd name="T64" fmla="*/ 14 w 93"/>
                <a:gd name="T65" fmla="*/ 80 h 94"/>
                <a:gd name="T66" fmla="*/ 8 w 93"/>
                <a:gd name="T67" fmla="*/ 72 h 94"/>
                <a:gd name="T68" fmla="*/ 4 w 93"/>
                <a:gd name="T69" fmla="*/ 65 h 94"/>
                <a:gd name="T70" fmla="*/ 0 w 93"/>
                <a:gd name="T71" fmla="*/ 57 h 94"/>
                <a:gd name="T72" fmla="*/ 0 w 93"/>
                <a:gd name="T73" fmla="*/ 47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3" h="94">
                  <a:moveTo>
                    <a:pt x="0" y="47"/>
                  </a:moveTo>
                  <a:lnTo>
                    <a:pt x="0" y="47"/>
                  </a:lnTo>
                  <a:lnTo>
                    <a:pt x="0" y="37"/>
                  </a:lnTo>
                  <a:lnTo>
                    <a:pt x="4" y="29"/>
                  </a:lnTo>
                  <a:lnTo>
                    <a:pt x="8" y="22"/>
                  </a:lnTo>
                  <a:lnTo>
                    <a:pt x="14" y="14"/>
                  </a:lnTo>
                  <a:lnTo>
                    <a:pt x="19" y="8"/>
                  </a:lnTo>
                  <a:lnTo>
                    <a:pt x="29" y="4"/>
                  </a:lnTo>
                  <a:lnTo>
                    <a:pt x="37" y="2"/>
                  </a:lnTo>
                  <a:lnTo>
                    <a:pt x="47" y="0"/>
                  </a:lnTo>
                  <a:lnTo>
                    <a:pt x="47" y="0"/>
                  </a:lnTo>
                  <a:lnTo>
                    <a:pt x="56" y="2"/>
                  </a:lnTo>
                  <a:lnTo>
                    <a:pt x="64" y="4"/>
                  </a:lnTo>
                  <a:lnTo>
                    <a:pt x="72" y="8"/>
                  </a:lnTo>
                  <a:lnTo>
                    <a:pt x="80" y="14"/>
                  </a:lnTo>
                  <a:lnTo>
                    <a:pt x="86" y="22"/>
                  </a:lnTo>
                  <a:lnTo>
                    <a:pt x="90" y="29"/>
                  </a:lnTo>
                  <a:lnTo>
                    <a:pt x="92" y="37"/>
                  </a:lnTo>
                  <a:lnTo>
                    <a:pt x="93" y="47"/>
                  </a:lnTo>
                  <a:lnTo>
                    <a:pt x="93" y="47"/>
                  </a:lnTo>
                  <a:lnTo>
                    <a:pt x="92" y="57"/>
                  </a:lnTo>
                  <a:lnTo>
                    <a:pt x="90" y="65"/>
                  </a:lnTo>
                  <a:lnTo>
                    <a:pt x="86" y="72"/>
                  </a:lnTo>
                  <a:lnTo>
                    <a:pt x="80" y="80"/>
                  </a:lnTo>
                  <a:lnTo>
                    <a:pt x="72" y="86"/>
                  </a:lnTo>
                  <a:lnTo>
                    <a:pt x="64" y="90"/>
                  </a:lnTo>
                  <a:lnTo>
                    <a:pt x="56" y="92"/>
                  </a:lnTo>
                  <a:lnTo>
                    <a:pt x="47" y="94"/>
                  </a:lnTo>
                  <a:lnTo>
                    <a:pt x="47" y="94"/>
                  </a:lnTo>
                  <a:lnTo>
                    <a:pt x="37" y="92"/>
                  </a:lnTo>
                  <a:lnTo>
                    <a:pt x="29" y="90"/>
                  </a:lnTo>
                  <a:lnTo>
                    <a:pt x="19" y="86"/>
                  </a:lnTo>
                  <a:lnTo>
                    <a:pt x="14" y="80"/>
                  </a:lnTo>
                  <a:lnTo>
                    <a:pt x="8" y="72"/>
                  </a:lnTo>
                  <a:lnTo>
                    <a:pt x="4" y="65"/>
                  </a:lnTo>
                  <a:lnTo>
                    <a:pt x="0" y="57"/>
                  </a:lnTo>
                  <a:lnTo>
                    <a:pt x="0" y="47"/>
                  </a:lnTo>
                  <a:close/>
                </a:path>
              </a:pathLst>
            </a:custGeom>
            <a:solidFill>
              <a:srgbClr val="828282"/>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kern="0">
                <a:solidFill>
                  <a:sysClr val="windowText" lastClr="000000"/>
                </a:solidFill>
              </a:endParaRPr>
            </a:p>
          </p:txBody>
        </p:sp>
        <p:sp>
          <p:nvSpPr>
            <p:cNvPr id="134" name="Freeform 222"/>
            <p:cNvSpPr>
              <a:spLocks/>
            </p:cNvSpPr>
            <p:nvPr/>
          </p:nvSpPr>
          <p:spPr bwMode="auto">
            <a:xfrm>
              <a:off x="696" y="1785"/>
              <a:ext cx="47" cy="46"/>
            </a:xfrm>
            <a:custGeom>
              <a:avLst/>
              <a:gdLst>
                <a:gd name="T0" fmla="*/ 0 w 93"/>
                <a:gd name="T1" fmla="*/ 47 h 94"/>
                <a:gd name="T2" fmla="*/ 0 w 93"/>
                <a:gd name="T3" fmla="*/ 47 h 94"/>
                <a:gd name="T4" fmla="*/ 0 w 93"/>
                <a:gd name="T5" fmla="*/ 37 h 94"/>
                <a:gd name="T6" fmla="*/ 4 w 93"/>
                <a:gd name="T7" fmla="*/ 29 h 94"/>
                <a:gd name="T8" fmla="*/ 8 w 93"/>
                <a:gd name="T9" fmla="*/ 22 h 94"/>
                <a:gd name="T10" fmla="*/ 14 w 93"/>
                <a:gd name="T11" fmla="*/ 14 h 94"/>
                <a:gd name="T12" fmla="*/ 19 w 93"/>
                <a:gd name="T13" fmla="*/ 8 h 94"/>
                <a:gd name="T14" fmla="*/ 29 w 93"/>
                <a:gd name="T15" fmla="*/ 4 h 94"/>
                <a:gd name="T16" fmla="*/ 37 w 93"/>
                <a:gd name="T17" fmla="*/ 2 h 94"/>
                <a:gd name="T18" fmla="*/ 47 w 93"/>
                <a:gd name="T19" fmla="*/ 0 h 94"/>
                <a:gd name="T20" fmla="*/ 47 w 93"/>
                <a:gd name="T21" fmla="*/ 0 h 94"/>
                <a:gd name="T22" fmla="*/ 56 w 93"/>
                <a:gd name="T23" fmla="*/ 2 h 94"/>
                <a:gd name="T24" fmla="*/ 64 w 93"/>
                <a:gd name="T25" fmla="*/ 4 h 94"/>
                <a:gd name="T26" fmla="*/ 72 w 93"/>
                <a:gd name="T27" fmla="*/ 8 h 94"/>
                <a:gd name="T28" fmla="*/ 80 w 93"/>
                <a:gd name="T29" fmla="*/ 14 h 94"/>
                <a:gd name="T30" fmla="*/ 86 w 93"/>
                <a:gd name="T31" fmla="*/ 22 h 94"/>
                <a:gd name="T32" fmla="*/ 90 w 93"/>
                <a:gd name="T33" fmla="*/ 29 h 94"/>
                <a:gd name="T34" fmla="*/ 92 w 93"/>
                <a:gd name="T35" fmla="*/ 37 h 94"/>
                <a:gd name="T36" fmla="*/ 93 w 93"/>
                <a:gd name="T37" fmla="*/ 47 h 94"/>
                <a:gd name="T38" fmla="*/ 93 w 93"/>
                <a:gd name="T39" fmla="*/ 47 h 94"/>
                <a:gd name="T40" fmla="*/ 92 w 93"/>
                <a:gd name="T41" fmla="*/ 57 h 94"/>
                <a:gd name="T42" fmla="*/ 90 w 93"/>
                <a:gd name="T43" fmla="*/ 65 h 94"/>
                <a:gd name="T44" fmla="*/ 86 w 93"/>
                <a:gd name="T45" fmla="*/ 72 h 94"/>
                <a:gd name="T46" fmla="*/ 80 w 93"/>
                <a:gd name="T47" fmla="*/ 80 h 94"/>
                <a:gd name="T48" fmla="*/ 72 w 93"/>
                <a:gd name="T49" fmla="*/ 86 h 94"/>
                <a:gd name="T50" fmla="*/ 64 w 93"/>
                <a:gd name="T51" fmla="*/ 90 h 94"/>
                <a:gd name="T52" fmla="*/ 56 w 93"/>
                <a:gd name="T53" fmla="*/ 92 h 94"/>
                <a:gd name="T54" fmla="*/ 47 w 93"/>
                <a:gd name="T55" fmla="*/ 94 h 94"/>
                <a:gd name="T56" fmla="*/ 47 w 93"/>
                <a:gd name="T57" fmla="*/ 94 h 94"/>
                <a:gd name="T58" fmla="*/ 37 w 93"/>
                <a:gd name="T59" fmla="*/ 92 h 94"/>
                <a:gd name="T60" fmla="*/ 29 w 93"/>
                <a:gd name="T61" fmla="*/ 90 h 94"/>
                <a:gd name="T62" fmla="*/ 19 w 93"/>
                <a:gd name="T63" fmla="*/ 86 h 94"/>
                <a:gd name="T64" fmla="*/ 14 w 93"/>
                <a:gd name="T65" fmla="*/ 80 h 94"/>
                <a:gd name="T66" fmla="*/ 8 w 93"/>
                <a:gd name="T67" fmla="*/ 72 h 94"/>
                <a:gd name="T68" fmla="*/ 4 w 93"/>
                <a:gd name="T69" fmla="*/ 65 h 94"/>
                <a:gd name="T70" fmla="*/ 0 w 93"/>
                <a:gd name="T71" fmla="*/ 57 h 94"/>
                <a:gd name="T72" fmla="*/ 0 w 93"/>
                <a:gd name="T73" fmla="*/ 47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3" h="94">
                  <a:moveTo>
                    <a:pt x="0" y="47"/>
                  </a:moveTo>
                  <a:lnTo>
                    <a:pt x="0" y="47"/>
                  </a:lnTo>
                  <a:lnTo>
                    <a:pt x="0" y="37"/>
                  </a:lnTo>
                  <a:lnTo>
                    <a:pt x="4" y="29"/>
                  </a:lnTo>
                  <a:lnTo>
                    <a:pt x="8" y="22"/>
                  </a:lnTo>
                  <a:lnTo>
                    <a:pt x="14" y="14"/>
                  </a:lnTo>
                  <a:lnTo>
                    <a:pt x="19" y="8"/>
                  </a:lnTo>
                  <a:lnTo>
                    <a:pt x="29" y="4"/>
                  </a:lnTo>
                  <a:lnTo>
                    <a:pt x="37" y="2"/>
                  </a:lnTo>
                  <a:lnTo>
                    <a:pt x="47" y="0"/>
                  </a:lnTo>
                  <a:lnTo>
                    <a:pt x="47" y="0"/>
                  </a:lnTo>
                  <a:lnTo>
                    <a:pt x="56" y="2"/>
                  </a:lnTo>
                  <a:lnTo>
                    <a:pt x="64" y="4"/>
                  </a:lnTo>
                  <a:lnTo>
                    <a:pt x="72" y="8"/>
                  </a:lnTo>
                  <a:lnTo>
                    <a:pt x="80" y="14"/>
                  </a:lnTo>
                  <a:lnTo>
                    <a:pt x="86" y="22"/>
                  </a:lnTo>
                  <a:lnTo>
                    <a:pt x="90" y="29"/>
                  </a:lnTo>
                  <a:lnTo>
                    <a:pt x="92" y="37"/>
                  </a:lnTo>
                  <a:lnTo>
                    <a:pt x="93" y="47"/>
                  </a:lnTo>
                  <a:lnTo>
                    <a:pt x="93" y="47"/>
                  </a:lnTo>
                  <a:lnTo>
                    <a:pt x="92" y="57"/>
                  </a:lnTo>
                  <a:lnTo>
                    <a:pt x="90" y="65"/>
                  </a:lnTo>
                  <a:lnTo>
                    <a:pt x="86" y="72"/>
                  </a:lnTo>
                  <a:lnTo>
                    <a:pt x="80" y="80"/>
                  </a:lnTo>
                  <a:lnTo>
                    <a:pt x="72" y="86"/>
                  </a:lnTo>
                  <a:lnTo>
                    <a:pt x="64" y="90"/>
                  </a:lnTo>
                  <a:lnTo>
                    <a:pt x="56" y="92"/>
                  </a:lnTo>
                  <a:lnTo>
                    <a:pt x="47" y="94"/>
                  </a:lnTo>
                  <a:lnTo>
                    <a:pt x="47" y="94"/>
                  </a:lnTo>
                  <a:lnTo>
                    <a:pt x="37" y="92"/>
                  </a:lnTo>
                  <a:lnTo>
                    <a:pt x="29" y="90"/>
                  </a:lnTo>
                  <a:lnTo>
                    <a:pt x="19" y="86"/>
                  </a:lnTo>
                  <a:lnTo>
                    <a:pt x="14" y="80"/>
                  </a:lnTo>
                  <a:lnTo>
                    <a:pt x="8" y="72"/>
                  </a:lnTo>
                  <a:lnTo>
                    <a:pt x="4" y="65"/>
                  </a:lnTo>
                  <a:lnTo>
                    <a:pt x="0" y="57"/>
                  </a:lnTo>
                  <a:lnTo>
                    <a:pt x="0" y="47"/>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kern="0">
                <a:solidFill>
                  <a:sysClr val="windowText" lastClr="000000"/>
                </a:solidFill>
              </a:endParaRPr>
            </a:p>
          </p:txBody>
        </p:sp>
        <p:sp>
          <p:nvSpPr>
            <p:cNvPr id="135" name="Freeform 223"/>
            <p:cNvSpPr>
              <a:spLocks/>
            </p:cNvSpPr>
            <p:nvPr/>
          </p:nvSpPr>
          <p:spPr bwMode="auto">
            <a:xfrm>
              <a:off x="1040" y="1773"/>
              <a:ext cx="27" cy="70"/>
            </a:xfrm>
            <a:custGeom>
              <a:avLst/>
              <a:gdLst>
                <a:gd name="T0" fmla="*/ 27 w 54"/>
                <a:gd name="T1" fmla="*/ 140 h 140"/>
                <a:gd name="T2" fmla="*/ 27 w 54"/>
                <a:gd name="T3" fmla="*/ 140 h 140"/>
                <a:gd name="T4" fmla="*/ 17 w 54"/>
                <a:gd name="T5" fmla="*/ 138 h 140"/>
                <a:gd name="T6" fmla="*/ 7 w 54"/>
                <a:gd name="T7" fmla="*/ 132 h 140"/>
                <a:gd name="T8" fmla="*/ 1 w 54"/>
                <a:gd name="T9" fmla="*/ 125 h 140"/>
                <a:gd name="T10" fmla="*/ 0 w 54"/>
                <a:gd name="T11" fmla="*/ 113 h 140"/>
                <a:gd name="T12" fmla="*/ 0 w 54"/>
                <a:gd name="T13" fmla="*/ 27 h 140"/>
                <a:gd name="T14" fmla="*/ 0 w 54"/>
                <a:gd name="T15" fmla="*/ 27 h 140"/>
                <a:gd name="T16" fmla="*/ 1 w 54"/>
                <a:gd name="T17" fmla="*/ 15 h 140"/>
                <a:gd name="T18" fmla="*/ 7 w 54"/>
                <a:gd name="T19" fmla="*/ 8 h 140"/>
                <a:gd name="T20" fmla="*/ 17 w 54"/>
                <a:gd name="T21" fmla="*/ 2 h 140"/>
                <a:gd name="T22" fmla="*/ 27 w 54"/>
                <a:gd name="T23" fmla="*/ 0 h 140"/>
                <a:gd name="T24" fmla="*/ 27 w 54"/>
                <a:gd name="T25" fmla="*/ 0 h 140"/>
                <a:gd name="T26" fmla="*/ 39 w 54"/>
                <a:gd name="T27" fmla="*/ 2 h 140"/>
                <a:gd name="T28" fmla="*/ 46 w 54"/>
                <a:gd name="T29" fmla="*/ 8 h 140"/>
                <a:gd name="T30" fmla="*/ 52 w 54"/>
                <a:gd name="T31" fmla="*/ 15 h 140"/>
                <a:gd name="T32" fmla="*/ 54 w 54"/>
                <a:gd name="T33" fmla="*/ 27 h 140"/>
                <a:gd name="T34" fmla="*/ 54 w 54"/>
                <a:gd name="T35" fmla="*/ 113 h 140"/>
                <a:gd name="T36" fmla="*/ 54 w 54"/>
                <a:gd name="T37" fmla="*/ 113 h 140"/>
                <a:gd name="T38" fmla="*/ 52 w 54"/>
                <a:gd name="T39" fmla="*/ 125 h 140"/>
                <a:gd name="T40" fmla="*/ 46 w 54"/>
                <a:gd name="T41" fmla="*/ 132 h 140"/>
                <a:gd name="T42" fmla="*/ 39 w 54"/>
                <a:gd name="T43" fmla="*/ 138 h 140"/>
                <a:gd name="T44" fmla="*/ 27 w 54"/>
                <a:gd name="T45" fmla="*/ 140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54" h="140">
                  <a:moveTo>
                    <a:pt x="27" y="140"/>
                  </a:moveTo>
                  <a:lnTo>
                    <a:pt x="27" y="140"/>
                  </a:lnTo>
                  <a:lnTo>
                    <a:pt x="17" y="138"/>
                  </a:lnTo>
                  <a:lnTo>
                    <a:pt x="7" y="132"/>
                  </a:lnTo>
                  <a:lnTo>
                    <a:pt x="1" y="125"/>
                  </a:lnTo>
                  <a:lnTo>
                    <a:pt x="0" y="113"/>
                  </a:lnTo>
                  <a:lnTo>
                    <a:pt x="0" y="27"/>
                  </a:lnTo>
                  <a:lnTo>
                    <a:pt x="0" y="27"/>
                  </a:lnTo>
                  <a:lnTo>
                    <a:pt x="1" y="15"/>
                  </a:lnTo>
                  <a:lnTo>
                    <a:pt x="7" y="8"/>
                  </a:lnTo>
                  <a:lnTo>
                    <a:pt x="17" y="2"/>
                  </a:lnTo>
                  <a:lnTo>
                    <a:pt x="27" y="0"/>
                  </a:lnTo>
                  <a:lnTo>
                    <a:pt x="27" y="0"/>
                  </a:lnTo>
                  <a:lnTo>
                    <a:pt x="39" y="2"/>
                  </a:lnTo>
                  <a:lnTo>
                    <a:pt x="46" y="8"/>
                  </a:lnTo>
                  <a:lnTo>
                    <a:pt x="52" y="15"/>
                  </a:lnTo>
                  <a:lnTo>
                    <a:pt x="54" y="27"/>
                  </a:lnTo>
                  <a:lnTo>
                    <a:pt x="54" y="113"/>
                  </a:lnTo>
                  <a:lnTo>
                    <a:pt x="54" y="113"/>
                  </a:lnTo>
                  <a:lnTo>
                    <a:pt x="52" y="125"/>
                  </a:lnTo>
                  <a:lnTo>
                    <a:pt x="46" y="132"/>
                  </a:lnTo>
                  <a:lnTo>
                    <a:pt x="39" y="138"/>
                  </a:lnTo>
                  <a:lnTo>
                    <a:pt x="27" y="140"/>
                  </a:lnTo>
                  <a:close/>
                </a:path>
              </a:pathLst>
            </a:custGeom>
            <a:solidFill>
              <a:srgbClr val="828282"/>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kern="0">
                <a:solidFill>
                  <a:sysClr val="windowText" lastClr="000000"/>
                </a:solidFill>
              </a:endParaRPr>
            </a:p>
          </p:txBody>
        </p:sp>
        <p:sp>
          <p:nvSpPr>
            <p:cNvPr id="136" name="Freeform 224"/>
            <p:cNvSpPr>
              <a:spLocks/>
            </p:cNvSpPr>
            <p:nvPr/>
          </p:nvSpPr>
          <p:spPr bwMode="auto">
            <a:xfrm>
              <a:off x="1040" y="1773"/>
              <a:ext cx="27" cy="70"/>
            </a:xfrm>
            <a:custGeom>
              <a:avLst/>
              <a:gdLst>
                <a:gd name="T0" fmla="*/ 27 w 54"/>
                <a:gd name="T1" fmla="*/ 140 h 140"/>
                <a:gd name="T2" fmla="*/ 27 w 54"/>
                <a:gd name="T3" fmla="*/ 140 h 140"/>
                <a:gd name="T4" fmla="*/ 17 w 54"/>
                <a:gd name="T5" fmla="*/ 138 h 140"/>
                <a:gd name="T6" fmla="*/ 7 w 54"/>
                <a:gd name="T7" fmla="*/ 132 h 140"/>
                <a:gd name="T8" fmla="*/ 1 w 54"/>
                <a:gd name="T9" fmla="*/ 125 h 140"/>
                <a:gd name="T10" fmla="*/ 0 w 54"/>
                <a:gd name="T11" fmla="*/ 113 h 140"/>
                <a:gd name="T12" fmla="*/ 0 w 54"/>
                <a:gd name="T13" fmla="*/ 27 h 140"/>
                <a:gd name="T14" fmla="*/ 0 w 54"/>
                <a:gd name="T15" fmla="*/ 27 h 140"/>
                <a:gd name="T16" fmla="*/ 1 w 54"/>
                <a:gd name="T17" fmla="*/ 15 h 140"/>
                <a:gd name="T18" fmla="*/ 7 w 54"/>
                <a:gd name="T19" fmla="*/ 8 h 140"/>
                <a:gd name="T20" fmla="*/ 17 w 54"/>
                <a:gd name="T21" fmla="*/ 2 h 140"/>
                <a:gd name="T22" fmla="*/ 27 w 54"/>
                <a:gd name="T23" fmla="*/ 0 h 140"/>
                <a:gd name="T24" fmla="*/ 27 w 54"/>
                <a:gd name="T25" fmla="*/ 0 h 140"/>
                <a:gd name="T26" fmla="*/ 39 w 54"/>
                <a:gd name="T27" fmla="*/ 2 h 140"/>
                <a:gd name="T28" fmla="*/ 46 w 54"/>
                <a:gd name="T29" fmla="*/ 8 h 140"/>
                <a:gd name="T30" fmla="*/ 52 w 54"/>
                <a:gd name="T31" fmla="*/ 15 h 140"/>
                <a:gd name="T32" fmla="*/ 54 w 54"/>
                <a:gd name="T33" fmla="*/ 27 h 140"/>
                <a:gd name="T34" fmla="*/ 54 w 54"/>
                <a:gd name="T35" fmla="*/ 113 h 140"/>
                <a:gd name="T36" fmla="*/ 54 w 54"/>
                <a:gd name="T37" fmla="*/ 113 h 140"/>
                <a:gd name="T38" fmla="*/ 52 w 54"/>
                <a:gd name="T39" fmla="*/ 125 h 140"/>
                <a:gd name="T40" fmla="*/ 46 w 54"/>
                <a:gd name="T41" fmla="*/ 132 h 140"/>
                <a:gd name="T42" fmla="*/ 39 w 54"/>
                <a:gd name="T43" fmla="*/ 138 h 140"/>
                <a:gd name="T44" fmla="*/ 27 w 54"/>
                <a:gd name="T45" fmla="*/ 140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54" h="140">
                  <a:moveTo>
                    <a:pt x="27" y="140"/>
                  </a:moveTo>
                  <a:lnTo>
                    <a:pt x="27" y="140"/>
                  </a:lnTo>
                  <a:lnTo>
                    <a:pt x="17" y="138"/>
                  </a:lnTo>
                  <a:lnTo>
                    <a:pt x="7" y="132"/>
                  </a:lnTo>
                  <a:lnTo>
                    <a:pt x="1" y="125"/>
                  </a:lnTo>
                  <a:lnTo>
                    <a:pt x="0" y="113"/>
                  </a:lnTo>
                  <a:lnTo>
                    <a:pt x="0" y="27"/>
                  </a:lnTo>
                  <a:lnTo>
                    <a:pt x="0" y="27"/>
                  </a:lnTo>
                  <a:lnTo>
                    <a:pt x="1" y="15"/>
                  </a:lnTo>
                  <a:lnTo>
                    <a:pt x="7" y="8"/>
                  </a:lnTo>
                  <a:lnTo>
                    <a:pt x="17" y="2"/>
                  </a:lnTo>
                  <a:lnTo>
                    <a:pt x="27" y="0"/>
                  </a:lnTo>
                  <a:lnTo>
                    <a:pt x="27" y="0"/>
                  </a:lnTo>
                  <a:lnTo>
                    <a:pt x="39" y="2"/>
                  </a:lnTo>
                  <a:lnTo>
                    <a:pt x="46" y="8"/>
                  </a:lnTo>
                  <a:lnTo>
                    <a:pt x="52" y="15"/>
                  </a:lnTo>
                  <a:lnTo>
                    <a:pt x="54" y="27"/>
                  </a:lnTo>
                  <a:lnTo>
                    <a:pt x="54" y="113"/>
                  </a:lnTo>
                  <a:lnTo>
                    <a:pt x="54" y="113"/>
                  </a:lnTo>
                  <a:lnTo>
                    <a:pt x="52" y="125"/>
                  </a:lnTo>
                  <a:lnTo>
                    <a:pt x="46" y="132"/>
                  </a:lnTo>
                  <a:lnTo>
                    <a:pt x="39" y="138"/>
                  </a:lnTo>
                  <a:lnTo>
                    <a:pt x="27" y="14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kern="0">
                <a:solidFill>
                  <a:sysClr val="windowText" lastClr="000000"/>
                </a:solidFill>
              </a:endParaRPr>
            </a:p>
          </p:txBody>
        </p:sp>
        <p:sp>
          <p:nvSpPr>
            <p:cNvPr id="137" name="Freeform 225"/>
            <p:cNvSpPr>
              <a:spLocks/>
            </p:cNvSpPr>
            <p:nvPr/>
          </p:nvSpPr>
          <p:spPr bwMode="auto">
            <a:xfrm>
              <a:off x="991" y="1773"/>
              <a:ext cx="27" cy="70"/>
            </a:xfrm>
            <a:custGeom>
              <a:avLst/>
              <a:gdLst>
                <a:gd name="T0" fmla="*/ 27 w 55"/>
                <a:gd name="T1" fmla="*/ 140 h 140"/>
                <a:gd name="T2" fmla="*/ 27 w 55"/>
                <a:gd name="T3" fmla="*/ 140 h 140"/>
                <a:gd name="T4" fmla="*/ 18 w 55"/>
                <a:gd name="T5" fmla="*/ 138 h 140"/>
                <a:gd name="T6" fmla="*/ 8 w 55"/>
                <a:gd name="T7" fmla="*/ 132 h 140"/>
                <a:gd name="T8" fmla="*/ 2 w 55"/>
                <a:gd name="T9" fmla="*/ 125 h 140"/>
                <a:gd name="T10" fmla="*/ 0 w 55"/>
                <a:gd name="T11" fmla="*/ 113 h 140"/>
                <a:gd name="T12" fmla="*/ 0 w 55"/>
                <a:gd name="T13" fmla="*/ 27 h 140"/>
                <a:gd name="T14" fmla="*/ 0 w 55"/>
                <a:gd name="T15" fmla="*/ 27 h 140"/>
                <a:gd name="T16" fmla="*/ 2 w 55"/>
                <a:gd name="T17" fmla="*/ 15 h 140"/>
                <a:gd name="T18" fmla="*/ 8 w 55"/>
                <a:gd name="T19" fmla="*/ 8 h 140"/>
                <a:gd name="T20" fmla="*/ 18 w 55"/>
                <a:gd name="T21" fmla="*/ 2 h 140"/>
                <a:gd name="T22" fmla="*/ 27 w 55"/>
                <a:gd name="T23" fmla="*/ 0 h 140"/>
                <a:gd name="T24" fmla="*/ 27 w 55"/>
                <a:gd name="T25" fmla="*/ 0 h 140"/>
                <a:gd name="T26" fmla="*/ 39 w 55"/>
                <a:gd name="T27" fmla="*/ 2 h 140"/>
                <a:gd name="T28" fmla="*/ 47 w 55"/>
                <a:gd name="T29" fmla="*/ 8 h 140"/>
                <a:gd name="T30" fmla="*/ 53 w 55"/>
                <a:gd name="T31" fmla="*/ 15 h 140"/>
                <a:gd name="T32" fmla="*/ 55 w 55"/>
                <a:gd name="T33" fmla="*/ 27 h 140"/>
                <a:gd name="T34" fmla="*/ 55 w 55"/>
                <a:gd name="T35" fmla="*/ 113 h 140"/>
                <a:gd name="T36" fmla="*/ 55 w 55"/>
                <a:gd name="T37" fmla="*/ 113 h 140"/>
                <a:gd name="T38" fmla="*/ 53 w 55"/>
                <a:gd name="T39" fmla="*/ 125 h 140"/>
                <a:gd name="T40" fmla="*/ 47 w 55"/>
                <a:gd name="T41" fmla="*/ 132 h 140"/>
                <a:gd name="T42" fmla="*/ 39 w 55"/>
                <a:gd name="T43" fmla="*/ 138 h 140"/>
                <a:gd name="T44" fmla="*/ 27 w 55"/>
                <a:gd name="T45" fmla="*/ 140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55" h="140">
                  <a:moveTo>
                    <a:pt x="27" y="140"/>
                  </a:moveTo>
                  <a:lnTo>
                    <a:pt x="27" y="140"/>
                  </a:lnTo>
                  <a:lnTo>
                    <a:pt x="18" y="138"/>
                  </a:lnTo>
                  <a:lnTo>
                    <a:pt x="8" y="132"/>
                  </a:lnTo>
                  <a:lnTo>
                    <a:pt x="2" y="125"/>
                  </a:lnTo>
                  <a:lnTo>
                    <a:pt x="0" y="113"/>
                  </a:lnTo>
                  <a:lnTo>
                    <a:pt x="0" y="27"/>
                  </a:lnTo>
                  <a:lnTo>
                    <a:pt x="0" y="27"/>
                  </a:lnTo>
                  <a:lnTo>
                    <a:pt x="2" y="15"/>
                  </a:lnTo>
                  <a:lnTo>
                    <a:pt x="8" y="8"/>
                  </a:lnTo>
                  <a:lnTo>
                    <a:pt x="18" y="2"/>
                  </a:lnTo>
                  <a:lnTo>
                    <a:pt x="27" y="0"/>
                  </a:lnTo>
                  <a:lnTo>
                    <a:pt x="27" y="0"/>
                  </a:lnTo>
                  <a:lnTo>
                    <a:pt x="39" y="2"/>
                  </a:lnTo>
                  <a:lnTo>
                    <a:pt x="47" y="8"/>
                  </a:lnTo>
                  <a:lnTo>
                    <a:pt x="53" y="15"/>
                  </a:lnTo>
                  <a:lnTo>
                    <a:pt x="55" y="27"/>
                  </a:lnTo>
                  <a:lnTo>
                    <a:pt x="55" y="113"/>
                  </a:lnTo>
                  <a:lnTo>
                    <a:pt x="55" y="113"/>
                  </a:lnTo>
                  <a:lnTo>
                    <a:pt x="53" y="125"/>
                  </a:lnTo>
                  <a:lnTo>
                    <a:pt x="47" y="132"/>
                  </a:lnTo>
                  <a:lnTo>
                    <a:pt x="39" y="138"/>
                  </a:lnTo>
                  <a:lnTo>
                    <a:pt x="27" y="140"/>
                  </a:lnTo>
                  <a:close/>
                </a:path>
              </a:pathLst>
            </a:custGeom>
            <a:solidFill>
              <a:srgbClr val="828282"/>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kern="0">
                <a:solidFill>
                  <a:sysClr val="windowText" lastClr="000000"/>
                </a:solidFill>
              </a:endParaRPr>
            </a:p>
          </p:txBody>
        </p:sp>
        <p:sp>
          <p:nvSpPr>
            <p:cNvPr id="138" name="Freeform 226"/>
            <p:cNvSpPr>
              <a:spLocks/>
            </p:cNvSpPr>
            <p:nvPr/>
          </p:nvSpPr>
          <p:spPr bwMode="auto">
            <a:xfrm>
              <a:off x="991" y="1773"/>
              <a:ext cx="27" cy="70"/>
            </a:xfrm>
            <a:custGeom>
              <a:avLst/>
              <a:gdLst>
                <a:gd name="T0" fmla="*/ 27 w 55"/>
                <a:gd name="T1" fmla="*/ 140 h 140"/>
                <a:gd name="T2" fmla="*/ 27 w 55"/>
                <a:gd name="T3" fmla="*/ 140 h 140"/>
                <a:gd name="T4" fmla="*/ 18 w 55"/>
                <a:gd name="T5" fmla="*/ 138 h 140"/>
                <a:gd name="T6" fmla="*/ 8 w 55"/>
                <a:gd name="T7" fmla="*/ 132 h 140"/>
                <a:gd name="T8" fmla="*/ 2 w 55"/>
                <a:gd name="T9" fmla="*/ 125 h 140"/>
                <a:gd name="T10" fmla="*/ 0 w 55"/>
                <a:gd name="T11" fmla="*/ 113 h 140"/>
                <a:gd name="T12" fmla="*/ 0 w 55"/>
                <a:gd name="T13" fmla="*/ 27 h 140"/>
                <a:gd name="T14" fmla="*/ 0 w 55"/>
                <a:gd name="T15" fmla="*/ 27 h 140"/>
                <a:gd name="T16" fmla="*/ 2 w 55"/>
                <a:gd name="T17" fmla="*/ 15 h 140"/>
                <a:gd name="T18" fmla="*/ 8 w 55"/>
                <a:gd name="T19" fmla="*/ 8 h 140"/>
                <a:gd name="T20" fmla="*/ 18 w 55"/>
                <a:gd name="T21" fmla="*/ 2 h 140"/>
                <a:gd name="T22" fmla="*/ 27 w 55"/>
                <a:gd name="T23" fmla="*/ 0 h 140"/>
                <a:gd name="T24" fmla="*/ 27 w 55"/>
                <a:gd name="T25" fmla="*/ 0 h 140"/>
                <a:gd name="T26" fmla="*/ 39 w 55"/>
                <a:gd name="T27" fmla="*/ 2 h 140"/>
                <a:gd name="T28" fmla="*/ 47 w 55"/>
                <a:gd name="T29" fmla="*/ 8 h 140"/>
                <a:gd name="T30" fmla="*/ 53 w 55"/>
                <a:gd name="T31" fmla="*/ 15 h 140"/>
                <a:gd name="T32" fmla="*/ 55 w 55"/>
                <a:gd name="T33" fmla="*/ 27 h 140"/>
                <a:gd name="T34" fmla="*/ 55 w 55"/>
                <a:gd name="T35" fmla="*/ 113 h 140"/>
                <a:gd name="T36" fmla="*/ 55 w 55"/>
                <a:gd name="T37" fmla="*/ 113 h 140"/>
                <a:gd name="T38" fmla="*/ 53 w 55"/>
                <a:gd name="T39" fmla="*/ 125 h 140"/>
                <a:gd name="T40" fmla="*/ 47 w 55"/>
                <a:gd name="T41" fmla="*/ 132 h 140"/>
                <a:gd name="T42" fmla="*/ 39 w 55"/>
                <a:gd name="T43" fmla="*/ 138 h 140"/>
                <a:gd name="T44" fmla="*/ 27 w 55"/>
                <a:gd name="T45" fmla="*/ 140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55" h="140">
                  <a:moveTo>
                    <a:pt x="27" y="140"/>
                  </a:moveTo>
                  <a:lnTo>
                    <a:pt x="27" y="140"/>
                  </a:lnTo>
                  <a:lnTo>
                    <a:pt x="18" y="138"/>
                  </a:lnTo>
                  <a:lnTo>
                    <a:pt x="8" y="132"/>
                  </a:lnTo>
                  <a:lnTo>
                    <a:pt x="2" y="125"/>
                  </a:lnTo>
                  <a:lnTo>
                    <a:pt x="0" y="113"/>
                  </a:lnTo>
                  <a:lnTo>
                    <a:pt x="0" y="27"/>
                  </a:lnTo>
                  <a:lnTo>
                    <a:pt x="0" y="27"/>
                  </a:lnTo>
                  <a:lnTo>
                    <a:pt x="2" y="15"/>
                  </a:lnTo>
                  <a:lnTo>
                    <a:pt x="8" y="8"/>
                  </a:lnTo>
                  <a:lnTo>
                    <a:pt x="18" y="2"/>
                  </a:lnTo>
                  <a:lnTo>
                    <a:pt x="27" y="0"/>
                  </a:lnTo>
                  <a:lnTo>
                    <a:pt x="27" y="0"/>
                  </a:lnTo>
                  <a:lnTo>
                    <a:pt x="39" y="2"/>
                  </a:lnTo>
                  <a:lnTo>
                    <a:pt x="47" y="8"/>
                  </a:lnTo>
                  <a:lnTo>
                    <a:pt x="53" y="15"/>
                  </a:lnTo>
                  <a:lnTo>
                    <a:pt x="55" y="27"/>
                  </a:lnTo>
                  <a:lnTo>
                    <a:pt x="55" y="113"/>
                  </a:lnTo>
                  <a:lnTo>
                    <a:pt x="55" y="113"/>
                  </a:lnTo>
                  <a:lnTo>
                    <a:pt x="53" y="125"/>
                  </a:lnTo>
                  <a:lnTo>
                    <a:pt x="47" y="132"/>
                  </a:lnTo>
                  <a:lnTo>
                    <a:pt x="39" y="138"/>
                  </a:lnTo>
                  <a:lnTo>
                    <a:pt x="27" y="14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kern="0">
                <a:solidFill>
                  <a:sysClr val="windowText" lastClr="000000"/>
                </a:solidFill>
              </a:endParaRPr>
            </a:p>
          </p:txBody>
        </p:sp>
        <p:sp>
          <p:nvSpPr>
            <p:cNvPr id="139" name="Freeform 227"/>
            <p:cNvSpPr>
              <a:spLocks/>
            </p:cNvSpPr>
            <p:nvPr/>
          </p:nvSpPr>
          <p:spPr bwMode="auto">
            <a:xfrm>
              <a:off x="942" y="1773"/>
              <a:ext cx="28" cy="70"/>
            </a:xfrm>
            <a:custGeom>
              <a:avLst/>
              <a:gdLst>
                <a:gd name="T0" fmla="*/ 28 w 55"/>
                <a:gd name="T1" fmla="*/ 140 h 140"/>
                <a:gd name="T2" fmla="*/ 28 w 55"/>
                <a:gd name="T3" fmla="*/ 140 h 140"/>
                <a:gd name="T4" fmla="*/ 18 w 55"/>
                <a:gd name="T5" fmla="*/ 138 h 140"/>
                <a:gd name="T6" fmla="*/ 8 w 55"/>
                <a:gd name="T7" fmla="*/ 132 h 140"/>
                <a:gd name="T8" fmla="*/ 2 w 55"/>
                <a:gd name="T9" fmla="*/ 125 h 140"/>
                <a:gd name="T10" fmla="*/ 0 w 55"/>
                <a:gd name="T11" fmla="*/ 113 h 140"/>
                <a:gd name="T12" fmla="*/ 0 w 55"/>
                <a:gd name="T13" fmla="*/ 27 h 140"/>
                <a:gd name="T14" fmla="*/ 0 w 55"/>
                <a:gd name="T15" fmla="*/ 27 h 140"/>
                <a:gd name="T16" fmla="*/ 2 w 55"/>
                <a:gd name="T17" fmla="*/ 15 h 140"/>
                <a:gd name="T18" fmla="*/ 8 w 55"/>
                <a:gd name="T19" fmla="*/ 8 h 140"/>
                <a:gd name="T20" fmla="*/ 18 w 55"/>
                <a:gd name="T21" fmla="*/ 2 h 140"/>
                <a:gd name="T22" fmla="*/ 28 w 55"/>
                <a:gd name="T23" fmla="*/ 0 h 140"/>
                <a:gd name="T24" fmla="*/ 28 w 55"/>
                <a:gd name="T25" fmla="*/ 0 h 140"/>
                <a:gd name="T26" fmla="*/ 39 w 55"/>
                <a:gd name="T27" fmla="*/ 2 h 140"/>
                <a:gd name="T28" fmla="*/ 47 w 55"/>
                <a:gd name="T29" fmla="*/ 8 h 140"/>
                <a:gd name="T30" fmla="*/ 53 w 55"/>
                <a:gd name="T31" fmla="*/ 15 h 140"/>
                <a:gd name="T32" fmla="*/ 55 w 55"/>
                <a:gd name="T33" fmla="*/ 27 h 140"/>
                <a:gd name="T34" fmla="*/ 55 w 55"/>
                <a:gd name="T35" fmla="*/ 113 h 140"/>
                <a:gd name="T36" fmla="*/ 55 w 55"/>
                <a:gd name="T37" fmla="*/ 113 h 140"/>
                <a:gd name="T38" fmla="*/ 53 w 55"/>
                <a:gd name="T39" fmla="*/ 125 h 140"/>
                <a:gd name="T40" fmla="*/ 47 w 55"/>
                <a:gd name="T41" fmla="*/ 132 h 140"/>
                <a:gd name="T42" fmla="*/ 39 w 55"/>
                <a:gd name="T43" fmla="*/ 138 h 140"/>
                <a:gd name="T44" fmla="*/ 28 w 55"/>
                <a:gd name="T45" fmla="*/ 140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55" h="140">
                  <a:moveTo>
                    <a:pt x="28" y="140"/>
                  </a:moveTo>
                  <a:lnTo>
                    <a:pt x="28" y="140"/>
                  </a:lnTo>
                  <a:lnTo>
                    <a:pt x="18" y="138"/>
                  </a:lnTo>
                  <a:lnTo>
                    <a:pt x="8" y="132"/>
                  </a:lnTo>
                  <a:lnTo>
                    <a:pt x="2" y="125"/>
                  </a:lnTo>
                  <a:lnTo>
                    <a:pt x="0" y="113"/>
                  </a:lnTo>
                  <a:lnTo>
                    <a:pt x="0" y="27"/>
                  </a:lnTo>
                  <a:lnTo>
                    <a:pt x="0" y="27"/>
                  </a:lnTo>
                  <a:lnTo>
                    <a:pt x="2" y="15"/>
                  </a:lnTo>
                  <a:lnTo>
                    <a:pt x="8" y="8"/>
                  </a:lnTo>
                  <a:lnTo>
                    <a:pt x="18" y="2"/>
                  </a:lnTo>
                  <a:lnTo>
                    <a:pt x="28" y="0"/>
                  </a:lnTo>
                  <a:lnTo>
                    <a:pt x="28" y="0"/>
                  </a:lnTo>
                  <a:lnTo>
                    <a:pt x="39" y="2"/>
                  </a:lnTo>
                  <a:lnTo>
                    <a:pt x="47" y="8"/>
                  </a:lnTo>
                  <a:lnTo>
                    <a:pt x="53" y="15"/>
                  </a:lnTo>
                  <a:lnTo>
                    <a:pt x="55" y="27"/>
                  </a:lnTo>
                  <a:lnTo>
                    <a:pt x="55" y="113"/>
                  </a:lnTo>
                  <a:lnTo>
                    <a:pt x="55" y="113"/>
                  </a:lnTo>
                  <a:lnTo>
                    <a:pt x="53" y="125"/>
                  </a:lnTo>
                  <a:lnTo>
                    <a:pt x="47" y="132"/>
                  </a:lnTo>
                  <a:lnTo>
                    <a:pt x="39" y="138"/>
                  </a:lnTo>
                  <a:lnTo>
                    <a:pt x="28" y="140"/>
                  </a:lnTo>
                  <a:close/>
                </a:path>
              </a:pathLst>
            </a:custGeom>
            <a:solidFill>
              <a:srgbClr val="828282"/>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kern="0">
                <a:solidFill>
                  <a:sysClr val="windowText" lastClr="000000"/>
                </a:solidFill>
              </a:endParaRPr>
            </a:p>
          </p:txBody>
        </p:sp>
        <p:sp>
          <p:nvSpPr>
            <p:cNvPr id="140" name="Freeform 228"/>
            <p:cNvSpPr>
              <a:spLocks/>
            </p:cNvSpPr>
            <p:nvPr/>
          </p:nvSpPr>
          <p:spPr bwMode="auto">
            <a:xfrm>
              <a:off x="942" y="1773"/>
              <a:ext cx="28" cy="70"/>
            </a:xfrm>
            <a:custGeom>
              <a:avLst/>
              <a:gdLst>
                <a:gd name="T0" fmla="*/ 28 w 55"/>
                <a:gd name="T1" fmla="*/ 140 h 140"/>
                <a:gd name="T2" fmla="*/ 28 w 55"/>
                <a:gd name="T3" fmla="*/ 140 h 140"/>
                <a:gd name="T4" fmla="*/ 18 w 55"/>
                <a:gd name="T5" fmla="*/ 138 h 140"/>
                <a:gd name="T6" fmla="*/ 8 w 55"/>
                <a:gd name="T7" fmla="*/ 132 h 140"/>
                <a:gd name="T8" fmla="*/ 2 w 55"/>
                <a:gd name="T9" fmla="*/ 125 h 140"/>
                <a:gd name="T10" fmla="*/ 0 w 55"/>
                <a:gd name="T11" fmla="*/ 113 h 140"/>
                <a:gd name="T12" fmla="*/ 0 w 55"/>
                <a:gd name="T13" fmla="*/ 27 h 140"/>
                <a:gd name="T14" fmla="*/ 0 w 55"/>
                <a:gd name="T15" fmla="*/ 27 h 140"/>
                <a:gd name="T16" fmla="*/ 2 w 55"/>
                <a:gd name="T17" fmla="*/ 15 h 140"/>
                <a:gd name="T18" fmla="*/ 8 w 55"/>
                <a:gd name="T19" fmla="*/ 8 h 140"/>
                <a:gd name="T20" fmla="*/ 18 w 55"/>
                <a:gd name="T21" fmla="*/ 2 h 140"/>
                <a:gd name="T22" fmla="*/ 28 w 55"/>
                <a:gd name="T23" fmla="*/ 0 h 140"/>
                <a:gd name="T24" fmla="*/ 28 w 55"/>
                <a:gd name="T25" fmla="*/ 0 h 140"/>
                <a:gd name="T26" fmla="*/ 39 w 55"/>
                <a:gd name="T27" fmla="*/ 2 h 140"/>
                <a:gd name="T28" fmla="*/ 47 w 55"/>
                <a:gd name="T29" fmla="*/ 8 h 140"/>
                <a:gd name="T30" fmla="*/ 53 w 55"/>
                <a:gd name="T31" fmla="*/ 15 h 140"/>
                <a:gd name="T32" fmla="*/ 55 w 55"/>
                <a:gd name="T33" fmla="*/ 27 h 140"/>
                <a:gd name="T34" fmla="*/ 55 w 55"/>
                <a:gd name="T35" fmla="*/ 113 h 140"/>
                <a:gd name="T36" fmla="*/ 55 w 55"/>
                <a:gd name="T37" fmla="*/ 113 h 140"/>
                <a:gd name="T38" fmla="*/ 53 w 55"/>
                <a:gd name="T39" fmla="*/ 125 h 140"/>
                <a:gd name="T40" fmla="*/ 47 w 55"/>
                <a:gd name="T41" fmla="*/ 132 h 140"/>
                <a:gd name="T42" fmla="*/ 39 w 55"/>
                <a:gd name="T43" fmla="*/ 138 h 140"/>
                <a:gd name="T44" fmla="*/ 28 w 55"/>
                <a:gd name="T45" fmla="*/ 140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55" h="140">
                  <a:moveTo>
                    <a:pt x="28" y="140"/>
                  </a:moveTo>
                  <a:lnTo>
                    <a:pt x="28" y="140"/>
                  </a:lnTo>
                  <a:lnTo>
                    <a:pt x="18" y="138"/>
                  </a:lnTo>
                  <a:lnTo>
                    <a:pt x="8" y="132"/>
                  </a:lnTo>
                  <a:lnTo>
                    <a:pt x="2" y="125"/>
                  </a:lnTo>
                  <a:lnTo>
                    <a:pt x="0" y="113"/>
                  </a:lnTo>
                  <a:lnTo>
                    <a:pt x="0" y="27"/>
                  </a:lnTo>
                  <a:lnTo>
                    <a:pt x="0" y="27"/>
                  </a:lnTo>
                  <a:lnTo>
                    <a:pt x="2" y="15"/>
                  </a:lnTo>
                  <a:lnTo>
                    <a:pt x="8" y="8"/>
                  </a:lnTo>
                  <a:lnTo>
                    <a:pt x="18" y="2"/>
                  </a:lnTo>
                  <a:lnTo>
                    <a:pt x="28" y="0"/>
                  </a:lnTo>
                  <a:lnTo>
                    <a:pt x="28" y="0"/>
                  </a:lnTo>
                  <a:lnTo>
                    <a:pt x="39" y="2"/>
                  </a:lnTo>
                  <a:lnTo>
                    <a:pt x="47" y="8"/>
                  </a:lnTo>
                  <a:lnTo>
                    <a:pt x="53" y="15"/>
                  </a:lnTo>
                  <a:lnTo>
                    <a:pt x="55" y="27"/>
                  </a:lnTo>
                  <a:lnTo>
                    <a:pt x="55" y="113"/>
                  </a:lnTo>
                  <a:lnTo>
                    <a:pt x="55" y="113"/>
                  </a:lnTo>
                  <a:lnTo>
                    <a:pt x="53" y="125"/>
                  </a:lnTo>
                  <a:lnTo>
                    <a:pt x="47" y="132"/>
                  </a:lnTo>
                  <a:lnTo>
                    <a:pt x="39" y="138"/>
                  </a:lnTo>
                  <a:lnTo>
                    <a:pt x="28" y="14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kern="0">
                <a:solidFill>
                  <a:sysClr val="windowText" lastClr="000000"/>
                </a:solidFill>
              </a:endParaRPr>
            </a:p>
          </p:txBody>
        </p:sp>
        <p:sp>
          <p:nvSpPr>
            <p:cNvPr id="141" name="Freeform 229"/>
            <p:cNvSpPr>
              <a:spLocks/>
            </p:cNvSpPr>
            <p:nvPr/>
          </p:nvSpPr>
          <p:spPr bwMode="auto">
            <a:xfrm>
              <a:off x="893" y="1773"/>
              <a:ext cx="28" cy="70"/>
            </a:xfrm>
            <a:custGeom>
              <a:avLst/>
              <a:gdLst>
                <a:gd name="T0" fmla="*/ 27 w 55"/>
                <a:gd name="T1" fmla="*/ 140 h 140"/>
                <a:gd name="T2" fmla="*/ 27 w 55"/>
                <a:gd name="T3" fmla="*/ 140 h 140"/>
                <a:gd name="T4" fmla="*/ 17 w 55"/>
                <a:gd name="T5" fmla="*/ 138 h 140"/>
                <a:gd name="T6" fmla="*/ 8 w 55"/>
                <a:gd name="T7" fmla="*/ 132 h 140"/>
                <a:gd name="T8" fmla="*/ 2 w 55"/>
                <a:gd name="T9" fmla="*/ 125 h 140"/>
                <a:gd name="T10" fmla="*/ 0 w 55"/>
                <a:gd name="T11" fmla="*/ 113 h 140"/>
                <a:gd name="T12" fmla="*/ 0 w 55"/>
                <a:gd name="T13" fmla="*/ 27 h 140"/>
                <a:gd name="T14" fmla="*/ 0 w 55"/>
                <a:gd name="T15" fmla="*/ 27 h 140"/>
                <a:gd name="T16" fmla="*/ 2 w 55"/>
                <a:gd name="T17" fmla="*/ 15 h 140"/>
                <a:gd name="T18" fmla="*/ 8 w 55"/>
                <a:gd name="T19" fmla="*/ 8 h 140"/>
                <a:gd name="T20" fmla="*/ 17 w 55"/>
                <a:gd name="T21" fmla="*/ 2 h 140"/>
                <a:gd name="T22" fmla="*/ 27 w 55"/>
                <a:gd name="T23" fmla="*/ 0 h 140"/>
                <a:gd name="T24" fmla="*/ 27 w 55"/>
                <a:gd name="T25" fmla="*/ 0 h 140"/>
                <a:gd name="T26" fmla="*/ 39 w 55"/>
                <a:gd name="T27" fmla="*/ 2 h 140"/>
                <a:gd name="T28" fmla="*/ 47 w 55"/>
                <a:gd name="T29" fmla="*/ 8 h 140"/>
                <a:gd name="T30" fmla="*/ 53 w 55"/>
                <a:gd name="T31" fmla="*/ 15 h 140"/>
                <a:gd name="T32" fmla="*/ 55 w 55"/>
                <a:gd name="T33" fmla="*/ 27 h 140"/>
                <a:gd name="T34" fmla="*/ 55 w 55"/>
                <a:gd name="T35" fmla="*/ 113 h 140"/>
                <a:gd name="T36" fmla="*/ 55 w 55"/>
                <a:gd name="T37" fmla="*/ 113 h 140"/>
                <a:gd name="T38" fmla="*/ 53 w 55"/>
                <a:gd name="T39" fmla="*/ 125 h 140"/>
                <a:gd name="T40" fmla="*/ 47 w 55"/>
                <a:gd name="T41" fmla="*/ 132 h 140"/>
                <a:gd name="T42" fmla="*/ 39 w 55"/>
                <a:gd name="T43" fmla="*/ 138 h 140"/>
                <a:gd name="T44" fmla="*/ 27 w 55"/>
                <a:gd name="T45" fmla="*/ 140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55" h="140">
                  <a:moveTo>
                    <a:pt x="27" y="140"/>
                  </a:moveTo>
                  <a:lnTo>
                    <a:pt x="27" y="140"/>
                  </a:lnTo>
                  <a:lnTo>
                    <a:pt x="17" y="138"/>
                  </a:lnTo>
                  <a:lnTo>
                    <a:pt x="8" y="132"/>
                  </a:lnTo>
                  <a:lnTo>
                    <a:pt x="2" y="125"/>
                  </a:lnTo>
                  <a:lnTo>
                    <a:pt x="0" y="113"/>
                  </a:lnTo>
                  <a:lnTo>
                    <a:pt x="0" y="27"/>
                  </a:lnTo>
                  <a:lnTo>
                    <a:pt x="0" y="27"/>
                  </a:lnTo>
                  <a:lnTo>
                    <a:pt x="2" y="15"/>
                  </a:lnTo>
                  <a:lnTo>
                    <a:pt x="8" y="8"/>
                  </a:lnTo>
                  <a:lnTo>
                    <a:pt x="17" y="2"/>
                  </a:lnTo>
                  <a:lnTo>
                    <a:pt x="27" y="0"/>
                  </a:lnTo>
                  <a:lnTo>
                    <a:pt x="27" y="0"/>
                  </a:lnTo>
                  <a:lnTo>
                    <a:pt x="39" y="2"/>
                  </a:lnTo>
                  <a:lnTo>
                    <a:pt x="47" y="8"/>
                  </a:lnTo>
                  <a:lnTo>
                    <a:pt x="53" y="15"/>
                  </a:lnTo>
                  <a:lnTo>
                    <a:pt x="55" y="27"/>
                  </a:lnTo>
                  <a:lnTo>
                    <a:pt x="55" y="113"/>
                  </a:lnTo>
                  <a:lnTo>
                    <a:pt x="55" y="113"/>
                  </a:lnTo>
                  <a:lnTo>
                    <a:pt x="53" y="125"/>
                  </a:lnTo>
                  <a:lnTo>
                    <a:pt x="47" y="132"/>
                  </a:lnTo>
                  <a:lnTo>
                    <a:pt x="39" y="138"/>
                  </a:lnTo>
                  <a:lnTo>
                    <a:pt x="27" y="140"/>
                  </a:lnTo>
                  <a:close/>
                </a:path>
              </a:pathLst>
            </a:custGeom>
            <a:solidFill>
              <a:srgbClr val="828282"/>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kern="0">
                <a:solidFill>
                  <a:sysClr val="windowText" lastClr="000000"/>
                </a:solidFill>
              </a:endParaRPr>
            </a:p>
          </p:txBody>
        </p:sp>
        <p:sp>
          <p:nvSpPr>
            <p:cNvPr id="142" name="Freeform 230"/>
            <p:cNvSpPr>
              <a:spLocks/>
            </p:cNvSpPr>
            <p:nvPr/>
          </p:nvSpPr>
          <p:spPr bwMode="auto">
            <a:xfrm>
              <a:off x="893" y="1773"/>
              <a:ext cx="28" cy="70"/>
            </a:xfrm>
            <a:custGeom>
              <a:avLst/>
              <a:gdLst>
                <a:gd name="T0" fmla="*/ 27 w 55"/>
                <a:gd name="T1" fmla="*/ 140 h 140"/>
                <a:gd name="T2" fmla="*/ 27 w 55"/>
                <a:gd name="T3" fmla="*/ 140 h 140"/>
                <a:gd name="T4" fmla="*/ 17 w 55"/>
                <a:gd name="T5" fmla="*/ 138 h 140"/>
                <a:gd name="T6" fmla="*/ 8 w 55"/>
                <a:gd name="T7" fmla="*/ 132 h 140"/>
                <a:gd name="T8" fmla="*/ 2 w 55"/>
                <a:gd name="T9" fmla="*/ 125 h 140"/>
                <a:gd name="T10" fmla="*/ 0 w 55"/>
                <a:gd name="T11" fmla="*/ 113 h 140"/>
                <a:gd name="T12" fmla="*/ 0 w 55"/>
                <a:gd name="T13" fmla="*/ 27 h 140"/>
                <a:gd name="T14" fmla="*/ 0 w 55"/>
                <a:gd name="T15" fmla="*/ 27 h 140"/>
                <a:gd name="T16" fmla="*/ 2 w 55"/>
                <a:gd name="T17" fmla="*/ 15 h 140"/>
                <a:gd name="T18" fmla="*/ 8 w 55"/>
                <a:gd name="T19" fmla="*/ 8 h 140"/>
                <a:gd name="T20" fmla="*/ 17 w 55"/>
                <a:gd name="T21" fmla="*/ 2 h 140"/>
                <a:gd name="T22" fmla="*/ 27 w 55"/>
                <a:gd name="T23" fmla="*/ 0 h 140"/>
                <a:gd name="T24" fmla="*/ 27 w 55"/>
                <a:gd name="T25" fmla="*/ 0 h 140"/>
                <a:gd name="T26" fmla="*/ 39 w 55"/>
                <a:gd name="T27" fmla="*/ 2 h 140"/>
                <a:gd name="T28" fmla="*/ 47 w 55"/>
                <a:gd name="T29" fmla="*/ 8 h 140"/>
                <a:gd name="T30" fmla="*/ 53 w 55"/>
                <a:gd name="T31" fmla="*/ 15 h 140"/>
                <a:gd name="T32" fmla="*/ 55 w 55"/>
                <a:gd name="T33" fmla="*/ 27 h 140"/>
                <a:gd name="T34" fmla="*/ 55 w 55"/>
                <a:gd name="T35" fmla="*/ 113 h 140"/>
                <a:gd name="T36" fmla="*/ 55 w 55"/>
                <a:gd name="T37" fmla="*/ 113 h 140"/>
                <a:gd name="T38" fmla="*/ 53 w 55"/>
                <a:gd name="T39" fmla="*/ 125 h 140"/>
                <a:gd name="T40" fmla="*/ 47 w 55"/>
                <a:gd name="T41" fmla="*/ 132 h 140"/>
                <a:gd name="T42" fmla="*/ 39 w 55"/>
                <a:gd name="T43" fmla="*/ 138 h 140"/>
                <a:gd name="T44" fmla="*/ 27 w 55"/>
                <a:gd name="T45" fmla="*/ 140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55" h="140">
                  <a:moveTo>
                    <a:pt x="27" y="140"/>
                  </a:moveTo>
                  <a:lnTo>
                    <a:pt x="27" y="140"/>
                  </a:lnTo>
                  <a:lnTo>
                    <a:pt x="17" y="138"/>
                  </a:lnTo>
                  <a:lnTo>
                    <a:pt x="8" y="132"/>
                  </a:lnTo>
                  <a:lnTo>
                    <a:pt x="2" y="125"/>
                  </a:lnTo>
                  <a:lnTo>
                    <a:pt x="0" y="113"/>
                  </a:lnTo>
                  <a:lnTo>
                    <a:pt x="0" y="27"/>
                  </a:lnTo>
                  <a:lnTo>
                    <a:pt x="0" y="27"/>
                  </a:lnTo>
                  <a:lnTo>
                    <a:pt x="2" y="15"/>
                  </a:lnTo>
                  <a:lnTo>
                    <a:pt x="8" y="8"/>
                  </a:lnTo>
                  <a:lnTo>
                    <a:pt x="17" y="2"/>
                  </a:lnTo>
                  <a:lnTo>
                    <a:pt x="27" y="0"/>
                  </a:lnTo>
                  <a:lnTo>
                    <a:pt x="27" y="0"/>
                  </a:lnTo>
                  <a:lnTo>
                    <a:pt x="39" y="2"/>
                  </a:lnTo>
                  <a:lnTo>
                    <a:pt x="47" y="8"/>
                  </a:lnTo>
                  <a:lnTo>
                    <a:pt x="53" y="15"/>
                  </a:lnTo>
                  <a:lnTo>
                    <a:pt x="55" y="27"/>
                  </a:lnTo>
                  <a:lnTo>
                    <a:pt x="55" y="113"/>
                  </a:lnTo>
                  <a:lnTo>
                    <a:pt x="55" y="113"/>
                  </a:lnTo>
                  <a:lnTo>
                    <a:pt x="53" y="125"/>
                  </a:lnTo>
                  <a:lnTo>
                    <a:pt x="47" y="132"/>
                  </a:lnTo>
                  <a:lnTo>
                    <a:pt x="39" y="138"/>
                  </a:lnTo>
                  <a:lnTo>
                    <a:pt x="27" y="14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kern="0">
                <a:solidFill>
                  <a:sysClr val="windowText" lastClr="000000"/>
                </a:solidFill>
              </a:endParaRPr>
            </a:p>
          </p:txBody>
        </p:sp>
      </p:grpSp>
      <p:cxnSp>
        <p:nvCxnSpPr>
          <p:cNvPr id="144" name="Straight Arrow Connector 143"/>
          <p:cNvCxnSpPr/>
          <p:nvPr/>
        </p:nvCxnSpPr>
        <p:spPr>
          <a:xfrm>
            <a:off x="3199567" y="2590800"/>
            <a:ext cx="990342" cy="0"/>
          </a:xfrm>
          <a:prstGeom prst="straightConnector1">
            <a:avLst/>
          </a:prstGeom>
          <a:ln w="63500" cmpd="dbl">
            <a:solidFill>
              <a:schemeClr val="tx1"/>
            </a:solidFill>
            <a:prstDash val="sysDot"/>
            <a:tailEnd type="none"/>
          </a:ln>
          <a:effectLst/>
        </p:spPr>
        <p:style>
          <a:lnRef idx="2">
            <a:schemeClr val="accent1"/>
          </a:lnRef>
          <a:fillRef idx="0">
            <a:schemeClr val="accent1"/>
          </a:fillRef>
          <a:effectRef idx="1">
            <a:schemeClr val="accent1"/>
          </a:effectRef>
          <a:fontRef idx="minor">
            <a:schemeClr val="tx1"/>
          </a:fontRef>
        </p:style>
      </p:cxnSp>
      <p:grpSp>
        <p:nvGrpSpPr>
          <p:cNvPr id="146" name="Group 145"/>
          <p:cNvGrpSpPr/>
          <p:nvPr/>
        </p:nvGrpSpPr>
        <p:grpSpPr>
          <a:xfrm>
            <a:off x="1179697" y="330466"/>
            <a:ext cx="9829432" cy="1054094"/>
            <a:chOff x="684212" y="404786"/>
            <a:chExt cx="10439400" cy="1119214"/>
          </a:xfrm>
        </p:grpSpPr>
        <p:grpSp>
          <p:nvGrpSpPr>
            <p:cNvPr id="147" name="Group 146"/>
            <p:cNvGrpSpPr/>
            <p:nvPr/>
          </p:nvGrpSpPr>
          <p:grpSpPr>
            <a:xfrm>
              <a:off x="684212" y="538343"/>
              <a:ext cx="10439400" cy="985657"/>
              <a:chOff x="684212" y="538343"/>
              <a:chExt cx="10439400" cy="985657"/>
            </a:xfrm>
          </p:grpSpPr>
          <p:sp>
            <p:nvSpPr>
              <p:cNvPr id="149" name="Rectangle 148"/>
              <p:cNvSpPr/>
              <p:nvPr/>
            </p:nvSpPr>
            <p:spPr bwMode="auto">
              <a:xfrm>
                <a:off x="1597676" y="762936"/>
                <a:ext cx="2343422" cy="457200"/>
              </a:xfrm>
              <a:prstGeom prst="rect">
                <a:avLst/>
              </a:prstGeom>
              <a:noFill/>
              <a:ln w="12700" cap="flat" cmpd="sng" algn="ctr">
                <a:noFill/>
                <a:prstDash val="solid"/>
                <a:miter lim="800000"/>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nSpc>
                    <a:spcPct val="90000"/>
                  </a:lnSpc>
                </a:pPr>
                <a:r>
                  <a:rPr lang="en-US" sz="3200" kern="0" dirty="0">
                    <a:solidFill>
                      <a:srgbClr val="404040"/>
                    </a:solidFill>
                    <a:latin typeface="Calibri Light"/>
                    <a:cs typeface="Calibri Light"/>
                  </a:rPr>
                  <a:t>DISCOVER</a:t>
                </a:r>
                <a:endParaRPr lang="en-US" sz="2400" kern="0" dirty="0">
                  <a:solidFill>
                    <a:srgbClr val="404040"/>
                  </a:solidFill>
                  <a:latin typeface="Calibri Light"/>
                  <a:cs typeface="Calibri Light"/>
                </a:endParaRPr>
              </a:p>
            </p:txBody>
          </p:sp>
          <p:pic>
            <p:nvPicPr>
              <p:cNvPr id="150" name="Picture 14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4212" y="610536"/>
                <a:ext cx="913464" cy="913464"/>
              </a:xfrm>
              <a:prstGeom prst="rect">
                <a:avLst/>
              </a:prstGeom>
            </p:spPr>
          </p:pic>
          <p:sp>
            <p:nvSpPr>
              <p:cNvPr id="151" name="Rectangle 150"/>
              <p:cNvSpPr/>
              <p:nvPr/>
            </p:nvSpPr>
            <p:spPr bwMode="auto">
              <a:xfrm>
                <a:off x="5491437" y="766943"/>
                <a:ext cx="2169173" cy="457200"/>
              </a:xfrm>
              <a:prstGeom prst="rect">
                <a:avLst/>
              </a:prstGeom>
              <a:noFill/>
              <a:ln w="12700" cap="flat" cmpd="sng" algn="ctr">
                <a:noFill/>
                <a:prstDash val="solid"/>
                <a:miter lim="800000"/>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nSpc>
                    <a:spcPct val="90000"/>
                  </a:lnSpc>
                </a:pPr>
                <a:r>
                  <a:rPr lang="en-US" sz="3200" kern="0" dirty="0">
                    <a:solidFill>
                      <a:srgbClr val="404040"/>
                    </a:solidFill>
                    <a:latin typeface="Calibri Light"/>
                    <a:cs typeface="Calibri Light"/>
                  </a:rPr>
                  <a:t>MONITOR</a:t>
                </a:r>
                <a:endParaRPr lang="en-US" sz="2800" kern="0" dirty="0">
                  <a:solidFill>
                    <a:srgbClr val="404040"/>
                  </a:solidFill>
                  <a:latin typeface="Calibri Light"/>
                  <a:cs typeface="Calibri Light"/>
                </a:endParaRPr>
              </a:p>
            </p:txBody>
          </p:sp>
          <p:pic>
            <p:nvPicPr>
              <p:cNvPr id="152" name="Picture 15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53238" y="538343"/>
                <a:ext cx="914400" cy="909457"/>
              </a:xfrm>
              <a:prstGeom prst="rect">
                <a:avLst/>
              </a:prstGeom>
            </p:spPr>
          </p:pic>
          <p:sp>
            <p:nvSpPr>
              <p:cNvPr id="153" name="Rectangle 152"/>
              <p:cNvSpPr/>
              <p:nvPr/>
            </p:nvSpPr>
            <p:spPr bwMode="auto">
              <a:xfrm>
                <a:off x="9314690" y="764784"/>
                <a:ext cx="1808922" cy="530616"/>
              </a:xfrm>
              <a:prstGeom prst="rect">
                <a:avLst/>
              </a:prstGeom>
              <a:noFill/>
              <a:ln w="12700" cap="flat" cmpd="sng" algn="ctr">
                <a:noFill/>
                <a:prstDash val="solid"/>
                <a:miter lim="800000"/>
                <a:headEnd type="none" w="med" len="med"/>
                <a:tailEnd type="none" w="med" len="med"/>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nSpc>
                    <a:spcPct val="90000"/>
                  </a:lnSpc>
                </a:pPr>
                <a:r>
                  <a:rPr lang="en-US" sz="3200" kern="0" dirty="0">
                    <a:solidFill>
                      <a:srgbClr val="404040"/>
                    </a:solidFill>
                    <a:latin typeface="Calibri Light"/>
                    <a:cs typeface="Calibri Light"/>
                  </a:rPr>
                  <a:t>PROTECT</a:t>
                </a:r>
                <a:endParaRPr lang="en-US" sz="2800" kern="0" dirty="0">
                  <a:solidFill>
                    <a:srgbClr val="404040"/>
                  </a:solidFill>
                  <a:latin typeface="Calibri Light"/>
                  <a:cs typeface="Calibri Light"/>
                </a:endParaRPr>
              </a:p>
            </p:txBody>
          </p:sp>
        </p:grpSp>
        <p:pic>
          <p:nvPicPr>
            <p:cNvPr id="148" name="Picture 14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752219" y="404786"/>
              <a:ext cx="569626" cy="1036133"/>
            </a:xfrm>
            <a:prstGeom prst="rect">
              <a:avLst/>
            </a:prstGeom>
          </p:spPr>
        </p:pic>
      </p:grpSp>
      <p:pic>
        <p:nvPicPr>
          <p:cNvPr id="156" name="Picture 155"/>
          <p:cNvPicPr>
            <a:picLocks/>
          </p:cNvPicPr>
          <p:nvPr/>
        </p:nvPicPr>
        <p:blipFill>
          <a:blip r:embed="rId6" cstate="print">
            <a:extLst>
              <a:ext uri="{28A0092B-C50C-407E-A947-70E740481C1C}">
                <a14:useLocalDpi xmlns:a14="http://schemas.microsoft.com/office/drawing/2010/main"/>
              </a:ext>
            </a:extLst>
          </a:blip>
          <a:stretch>
            <a:fillRect/>
          </a:stretch>
        </p:blipFill>
        <p:spPr>
          <a:xfrm>
            <a:off x="8913078" y="2514602"/>
            <a:ext cx="837982" cy="811825"/>
          </a:xfrm>
          <a:prstGeom prst="rect">
            <a:avLst/>
          </a:prstGeom>
        </p:spPr>
      </p:pic>
      <p:pic>
        <p:nvPicPr>
          <p:cNvPr id="161" name="Picture 16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111491" y="5167961"/>
            <a:ext cx="462815" cy="462936"/>
          </a:xfrm>
          <a:prstGeom prst="rect">
            <a:avLst/>
          </a:prstGeom>
          <a:noFill/>
        </p:spPr>
      </p:pic>
      <p:pic>
        <p:nvPicPr>
          <p:cNvPr id="162" name="Picture 16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946501" y="2689647"/>
            <a:ext cx="570954" cy="392633"/>
          </a:xfrm>
          <a:prstGeom prst="rect">
            <a:avLst/>
          </a:prstGeom>
        </p:spPr>
      </p:pic>
      <p:pic>
        <p:nvPicPr>
          <p:cNvPr id="163" name="Picture 16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273979" y="5669972"/>
            <a:ext cx="470200" cy="470322"/>
          </a:xfrm>
          <a:prstGeom prst="rect">
            <a:avLst/>
          </a:prstGeom>
        </p:spPr>
      </p:pic>
      <p:grpSp>
        <p:nvGrpSpPr>
          <p:cNvPr id="164" name="Group 163"/>
          <p:cNvGrpSpPr/>
          <p:nvPr/>
        </p:nvGrpSpPr>
        <p:grpSpPr>
          <a:xfrm>
            <a:off x="7992628" y="2103204"/>
            <a:ext cx="636622" cy="501654"/>
            <a:chOff x="4372667" y="3314915"/>
            <a:chExt cx="1113852" cy="877480"/>
          </a:xfrm>
        </p:grpSpPr>
        <p:pic>
          <p:nvPicPr>
            <p:cNvPr id="165" name="Picture 164"/>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372667" y="3314915"/>
              <a:ext cx="959745" cy="877480"/>
            </a:xfrm>
            <a:prstGeom prst="rect">
              <a:avLst/>
            </a:prstGeom>
          </p:spPr>
        </p:pic>
        <p:sp>
          <p:nvSpPr>
            <p:cNvPr id="166" name="TextBox 165"/>
            <p:cNvSpPr txBox="1"/>
            <p:nvPr/>
          </p:nvSpPr>
          <p:spPr>
            <a:xfrm>
              <a:off x="4521072" y="3459775"/>
              <a:ext cx="965447" cy="537818"/>
            </a:xfrm>
            <a:prstGeom prst="rect">
              <a:avLst/>
            </a:prstGeom>
            <a:noFill/>
          </p:spPr>
          <p:txBody>
            <a:bodyPr wrap="square" lIns="0" tIns="0" rIns="0" bIns="0" rtlCol="0">
              <a:noAutofit/>
            </a:bodyPr>
            <a:lstStyle/>
            <a:p>
              <a:pPr>
                <a:lnSpc>
                  <a:spcPct val="90000"/>
                </a:lnSpc>
              </a:pPr>
              <a:r>
                <a:rPr lang="en-US" sz="750" dirty="0" smtClean="0">
                  <a:solidFill>
                    <a:schemeClr val="accent6">
                      <a:lumMod val="60000"/>
                      <a:lumOff val="40000"/>
                    </a:schemeClr>
                  </a:solidFill>
                  <a:latin typeface="Arial"/>
                  <a:cs typeface="Arial"/>
                </a:rPr>
                <a:t>1010110</a:t>
              </a:r>
            </a:p>
            <a:p>
              <a:pPr>
                <a:lnSpc>
                  <a:spcPct val="90000"/>
                </a:lnSpc>
              </a:pPr>
              <a:r>
                <a:rPr lang="en-US" sz="750" dirty="0" smtClean="0">
                  <a:solidFill>
                    <a:schemeClr val="accent6">
                      <a:lumMod val="60000"/>
                      <a:lumOff val="40000"/>
                    </a:schemeClr>
                  </a:solidFill>
                  <a:latin typeface="Arial"/>
                  <a:cs typeface="Arial"/>
                </a:rPr>
                <a:t>0110101</a:t>
              </a:r>
              <a:endParaRPr lang="en-US" sz="750" dirty="0">
                <a:solidFill>
                  <a:schemeClr val="accent6">
                    <a:lumMod val="60000"/>
                    <a:lumOff val="40000"/>
                  </a:schemeClr>
                </a:solidFill>
                <a:latin typeface="Arial"/>
                <a:cs typeface="Arial"/>
              </a:endParaRPr>
            </a:p>
          </p:txBody>
        </p:sp>
      </p:grpSp>
      <p:sp>
        <p:nvSpPr>
          <p:cNvPr id="2" name="Footer Placeholder 1"/>
          <p:cNvSpPr>
            <a:spLocks noGrp="1"/>
          </p:cNvSpPr>
          <p:nvPr>
            <p:ph type="ftr" sz="quarter" idx="11"/>
          </p:nvPr>
        </p:nvSpPr>
        <p:spPr/>
        <p:txBody>
          <a:bodyPr/>
          <a:lstStyle/>
          <a:p>
            <a:r>
              <a:rPr lang="en-US" smtClean="0"/>
              <a:t>Symantec Confidential - NDA required</a:t>
            </a:r>
            <a:endParaRPr lang="en-US" dirty="0"/>
          </a:p>
        </p:txBody>
      </p:sp>
    </p:spTree>
    <p:extLst>
      <p:ext uri="{BB962C8B-B14F-4D97-AF65-F5344CB8AC3E}">
        <p14:creationId xmlns:p14="http://schemas.microsoft.com/office/powerpoint/2010/main" val="17682998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6"/>
                                        </p:tgtEl>
                                        <p:attrNameLst>
                                          <p:attrName>style.visibility</p:attrName>
                                        </p:attrNameLst>
                                      </p:cBhvr>
                                      <p:to>
                                        <p:strVal val="visible"/>
                                      </p:to>
                                    </p:set>
                                    <p:animEffect transition="in" filter="fade">
                                      <p:cBhvr>
                                        <p:cTn id="7" dur="500"/>
                                        <p:tgtEl>
                                          <p:spTgt spid="146"/>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21"/>
                                        </p:tgtEl>
                                        <p:attrNameLst>
                                          <p:attrName>style.visibility</p:attrName>
                                        </p:attrNameLst>
                                      </p:cBhvr>
                                      <p:to>
                                        <p:strVal val="visible"/>
                                      </p:to>
                                    </p:set>
                                  </p:childTnLst>
                                </p:cTn>
                              </p:par>
                              <p:par>
                                <p:cTn id="14" presetID="1" presetClass="entr" presetSubtype="0" fill="hold" grpId="0" nodeType="withEffect">
                                  <p:stCondLst>
                                    <p:cond delay="0"/>
                                  </p:stCondLst>
                                  <p:childTnLst>
                                    <p:set>
                                      <p:cBhvr>
                                        <p:cTn id="15" dur="1" fill="hold">
                                          <p:stCondLst>
                                            <p:cond delay="0"/>
                                          </p:stCondLst>
                                        </p:cTn>
                                        <p:tgtEl>
                                          <p:spTgt spid="20"/>
                                        </p:tgtEl>
                                        <p:attrNameLst>
                                          <p:attrName>style.visibility</p:attrName>
                                        </p:attrNameLst>
                                      </p:cBhvr>
                                      <p:to>
                                        <p:strVal val="visible"/>
                                      </p:to>
                                    </p:set>
                                  </p:childTnLst>
                                </p:cTn>
                              </p:par>
                              <p:par>
                                <p:cTn id="16" presetID="1" presetClass="entr" presetSubtype="0" fill="hold" nodeType="withEffect">
                                  <p:stCondLst>
                                    <p:cond delay="0"/>
                                  </p:stCondLst>
                                  <p:childTnLst>
                                    <p:set>
                                      <p:cBhvr>
                                        <p:cTn id="17" dur="1" fill="hold">
                                          <p:stCondLst>
                                            <p:cond delay="0"/>
                                          </p:stCondLst>
                                        </p:cTn>
                                        <p:tgtEl>
                                          <p:spTgt spid="24"/>
                                        </p:tgtEl>
                                        <p:attrNameLst>
                                          <p:attrName>style.visibility</p:attrName>
                                        </p:attrNameLst>
                                      </p:cBhvr>
                                      <p:to>
                                        <p:strVal val="visible"/>
                                      </p:to>
                                    </p:set>
                                  </p:childTnLst>
                                </p:cTn>
                              </p:par>
                              <p:par>
                                <p:cTn id="18" presetID="1" presetClass="entr" presetSubtype="0" fill="hold" nodeType="withEffect">
                                  <p:stCondLst>
                                    <p:cond delay="0"/>
                                  </p:stCondLst>
                                  <p:childTnLst>
                                    <p:set>
                                      <p:cBhvr>
                                        <p:cTn id="19" dur="1" fill="hold">
                                          <p:stCondLst>
                                            <p:cond delay="0"/>
                                          </p:stCondLst>
                                        </p:cTn>
                                        <p:tgtEl>
                                          <p:spTgt spid="32"/>
                                        </p:tgtEl>
                                        <p:attrNameLst>
                                          <p:attrName>style.visibility</p:attrName>
                                        </p:attrNameLst>
                                      </p:cBhvr>
                                      <p:to>
                                        <p:strVal val="visible"/>
                                      </p:to>
                                    </p:set>
                                  </p:childTnLst>
                                </p:cTn>
                              </p:par>
                              <p:par>
                                <p:cTn id="20" presetID="1" presetClass="entr" presetSubtype="0" fill="hold" nodeType="withEffect">
                                  <p:stCondLst>
                                    <p:cond delay="0"/>
                                  </p:stCondLst>
                                  <p:childTnLst>
                                    <p:set>
                                      <p:cBhvr>
                                        <p:cTn id="21" dur="1" fill="hold">
                                          <p:stCondLst>
                                            <p:cond delay="0"/>
                                          </p:stCondLst>
                                        </p:cTn>
                                        <p:tgtEl>
                                          <p:spTgt spid="60"/>
                                        </p:tgtEl>
                                        <p:attrNameLst>
                                          <p:attrName>style.visibility</p:attrName>
                                        </p:attrNameLst>
                                      </p:cBhvr>
                                      <p:to>
                                        <p:strVal val="visible"/>
                                      </p:to>
                                    </p:set>
                                  </p:childTnLst>
                                </p:cTn>
                              </p:par>
                              <p:par>
                                <p:cTn id="22" presetID="1" presetClass="entr" presetSubtype="0" fill="hold" nodeType="withEffect">
                                  <p:stCondLst>
                                    <p:cond delay="0"/>
                                  </p:stCondLst>
                                  <p:childTnLst>
                                    <p:set>
                                      <p:cBhvr>
                                        <p:cTn id="23" dur="1" fill="hold">
                                          <p:stCondLst>
                                            <p:cond delay="0"/>
                                          </p:stCondLst>
                                        </p:cTn>
                                        <p:tgtEl>
                                          <p:spTgt spid="78"/>
                                        </p:tgtEl>
                                        <p:attrNameLst>
                                          <p:attrName>style.visibility</p:attrName>
                                        </p:attrNameLst>
                                      </p:cBhvr>
                                      <p:to>
                                        <p:strVal val="visible"/>
                                      </p:to>
                                    </p:set>
                                  </p:childTnLst>
                                </p:cTn>
                              </p:par>
                              <p:par>
                                <p:cTn id="24" presetID="1" presetClass="entr" presetSubtype="0" fill="hold" nodeType="withEffect">
                                  <p:stCondLst>
                                    <p:cond delay="0"/>
                                  </p:stCondLst>
                                  <p:childTnLst>
                                    <p:set>
                                      <p:cBhvr>
                                        <p:cTn id="25" dur="1" fill="hold">
                                          <p:stCondLst>
                                            <p:cond delay="0"/>
                                          </p:stCondLst>
                                        </p:cTn>
                                        <p:tgtEl>
                                          <p:spTgt spid="144"/>
                                        </p:tgtEl>
                                        <p:attrNameLst>
                                          <p:attrName>style.visibility</p:attrName>
                                        </p:attrNameLst>
                                      </p:cBhvr>
                                      <p:to>
                                        <p:strVal val="visible"/>
                                      </p:to>
                                    </p:set>
                                  </p:childTnLst>
                                </p:cTn>
                              </p:par>
                              <p:par>
                                <p:cTn id="26" presetID="1" presetClass="entr" presetSubtype="0" fill="hold" nodeType="withEffect">
                                  <p:stCondLst>
                                    <p:cond delay="0"/>
                                  </p:stCondLst>
                                  <p:childTnLst>
                                    <p:set>
                                      <p:cBhvr>
                                        <p:cTn id="27" dur="1" fill="hold">
                                          <p:stCondLst>
                                            <p:cond delay="0"/>
                                          </p:stCondLst>
                                        </p:cTn>
                                        <p:tgtEl>
                                          <p:spTgt spid="162"/>
                                        </p:tgtEl>
                                        <p:attrNameLst>
                                          <p:attrName>style.visibility</p:attrName>
                                        </p:attrNameLst>
                                      </p:cBhvr>
                                      <p:to>
                                        <p:strVal val="visible"/>
                                      </p:to>
                                    </p:set>
                                  </p:childTnLst>
                                </p:cTn>
                              </p:par>
                              <p:par>
                                <p:cTn id="28" presetID="1" presetClass="entr" presetSubtype="0" fill="hold" nodeType="withEffect">
                                  <p:stCondLst>
                                    <p:cond delay="0"/>
                                  </p:stCondLst>
                                  <p:childTnLst>
                                    <p:set>
                                      <p:cBhvr>
                                        <p:cTn id="29" dur="1" fill="hold">
                                          <p:stCondLst>
                                            <p:cond delay="0"/>
                                          </p:stCondLst>
                                        </p:cTn>
                                        <p:tgtEl>
                                          <p:spTgt spid="64"/>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grpId="0" nodeType="clickEffect">
                                  <p:stCondLst>
                                    <p:cond delay="0"/>
                                  </p:stCondLst>
                                  <p:childTnLst>
                                    <p:set>
                                      <p:cBhvr>
                                        <p:cTn id="33" dur="1" fill="hold">
                                          <p:stCondLst>
                                            <p:cond delay="0"/>
                                          </p:stCondLst>
                                        </p:cTn>
                                        <p:tgtEl>
                                          <p:spTgt spid="7"/>
                                        </p:tgtEl>
                                        <p:attrNameLst>
                                          <p:attrName>style.visibility</p:attrName>
                                        </p:attrNameLst>
                                      </p:cBhvr>
                                      <p:to>
                                        <p:strVal val="visible"/>
                                      </p:to>
                                    </p:set>
                                  </p:childTnLst>
                                </p:cTn>
                              </p:par>
                              <p:par>
                                <p:cTn id="34" presetID="1" presetClass="entr" presetSubtype="0" fill="hold" grpId="0" nodeType="withEffect">
                                  <p:stCondLst>
                                    <p:cond delay="0"/>
                                  </p:stCondLst>
                                  <p:childTnLst>
                                    <p:set>
                                      <p:cBhvr>
                                        <p:cTn id="35" dur="1" fill="hold">
                                          <p:stCondLst>
                                            <p:cond delay="0"/>
                                          </p:stCondLst>
                                        </p:cTn>
                                        <p:tgtEl>
                                          <p:spTgt spid="8"/>
                                        </p:tgtEl>
                                        <p:attrNameLst>
                                          <p:attrName>style.visibility</p:attrName>
                                        </p:attrNameLst>
                                      </p:cBhvr>
                                      <p:to>
                                        <p:strVal val="visible"/>
                                      </p:to>
                                    </p:set>
                                  </p:childTnLst>
                                </p:cTn>
                              </p:par>
                              <p:par>
                                <p:cTn id="36" presetID="1" presetClass="entr" presetSubtype="0" fill="hold" grpId="0" nodeType="withEffect">
                                  <p:stCondLst>
                                    <p:cond delay="0"/>
                                  </p:stCondLst>
                                  <p:childTnLst>
                                    <p:set>
                                      <p:cBhvr>
                                        <p:cTn id="37" dur="1" fill="hold">
                                          <p:stCondLst>
                                            <p:cond delay="0"/>
                                          </p:stCondLst>
                                        </p:cTn>
                                        <p:tgtEl>
                                          <p:spTgt spid="11"/>
                                        </p:tgtEl>
                                        <p:attrNameLst>
                                          <p:attrName>style.visibility</p:attrName>
                                        </p:attrNameLst>
                                      </p:cBhvr>
                                      <p:to>
                                        <p:strVal val="visible"/>
                                      </p:to>
                                    </p:set>
                                  </p:childTnLst>
                                </p:cTn>
                              </p:par>
                              <p:par>
                                <p:cTn id="38" presetID="1" presetClass="entr" presetSubtype="0" fill="hold" nodeType="withEffect">
                                  <p:stCondLst>
                                    <p:cond delay="0"/>
                                  </p:stCondLst>
                                  <p:childTnLst>
                                    <p:set>
                                      <p:cBhvr>
                                        <p:cTn id="39" dur="1" fill="hold">
                                          <p:stCondLst>
                                            <p:cond delay="0"/>
                                          </p:stCondLst>
                                        </p:cTn>
                                        <p:tgtEl>
                                          <p:spTgt spid="12"/>
                                        </p:tgtEl>
                                        <p:attrNameLst>
                                          <p:attrName>style.visibility</p:attrName>
                                        </p:attrNameLst>
                                      </p:cBhvr>
                                      <p:to>
                                        <p:strVal val="visible"/>
                                      </p:to>
                                    </p:set>
                                  </p:childTnLst>
                                </p:cTn>
                              </p:par>
                              <p:par>
                                <p:cTn id="40" presetID="1" presetClass="entr" presetSubtype="0" fill="hold" grpId="0" nodeType="withEffect">
                                  <p:stCondLst>
                                    <p:cond delay="0"/>
                                  </p:stCondLst>
                                  <p:childTnLst>
                                    <p:set>
                                      <p:cBhvr>
                                        <p:cTn id="41" dur="1" fill="hold">
                                          <p:stCondLst>
                                            <p:cond delay="0"/>
                                          </p:stCondLst>
                                        </p:cTn>
                                        <p:tgtEl>
                                          <p:spTgt spid="22"/>
                                        </p:tgtEl>
                                        <p:attrNameLst>
                                          <p:attrName>style.visibility</p:attrName>
                                        </p:attrNameLst>
                                      </p:cBhvr>
                                      <p:to>
                                        <p:strVal val="visible"/>
                                      </p:to>
                                    </p:set>
                                  </p:childTnLst>
                                </p:cTn>
                              </p:par>
                              <p:par>
                                <p:cTn id="42" presetID="1" presetClass="entr" presetSubtype="0" fill="hold" nodeType="withEffect">
                                  <p:stCondLst>
                                    <p:cond delay="0"/>
                                  </p:stCondLst>
                                  <p:childTnLst>
                                    <p:set>
                                      <p:cBhvr>
                                        <p:cTn id="43" dur="1" fill="hold">
                                          <p:stCondLst>
                                            <p:cond delay="0"/>
                                          </p:stCondLst>
                                        </p:cTn>
                                        <p:tgtEl>
                                          <p:spTgt spid="23"/>
                                        </p:tgtEl>
                                        <p:attrNameLst>
                                          <p:attrName>style.visibility</p:attrName>
                                        </p:attrNameLst>
                                      </p:cBhvr>
                                      <p:to>
                                        <p:strVal val="visible"/>
                                      </p:to>
                                    </p:set>
                                  </p:childTnLst>
                                </p:cTn>
                              </p:par>
                              <p:par>
                                <p:cTn id="44" presetID="1" presetClass="entr" presetSubtype="0" fill="hold" nodeType="withEffect">
                                  <p:stCondLst>
                                    <p:cond delay="0"/>
                                  </p:stCondLst>
                                  <p:childTnLst>
                                    <p:set>
                                      <p:cBhvr>
                                        <p:cTn id="45" dur="1" fill="hold">
                                          <p:stCondLst>
                                            <p:cond delay="0"/>
                                          </p:stCondLst>
                                        </p:cTn>
                                        <p:tgtEl>
                                          <p:spTgt spid="44"/>
                                        </p:tgtEl>
                                        <p:attrNameLst>
                                          <p:attrName>style.visibility</p:attrName>
                                        </p:attrNameLst>
                                      </p:cBhvr>
                                      <p:to>
                                        <p:strVal val="visible"/>
                                      </p:to>
                                    </p:set>
                                  </p:childTnLst>
                                </p:cTn>
                              </p:par>
                              <p:par>
                                <p:cTn id="46" presetID="1" presetClass="entr" presetSubtype="0" fill="hold" nodeType="withEffect">
                                  <p:stCondLst>
                                    <p:cond delay="0"/>
                                  </p:stCondLst>
                                  <p:childTnLst>
                                    <p:set>
                                      <p:cBhvr>
                                        <p:cTn id="47" dur="1" fill="hold">
                                          <p:stCondLst>
                                            <p:cond delay="0"/>
                                          </p:stCondLst>
                                        </p:cTn>
                                        <p:tgtEl>
                                          <p:spTgt spid="51"/>
                                        </p:tgtEl>
                                        <p:attrNameLst>
                                          <p:attrName>style.visibility</p:attrName>
                                        </p:attrNameLst>
                                      </p:cBhvr>
                                      <p:to>
                                        <p:strVal val="visible"/>
                                      </p:to>
                                    </p:set>
                                  </p:childTnLst>
                                </p:cTn>
                              </p:par>
                              <p:par>
                                <p:cTn id="48" presetID="1" presetClass="entr" presetSubtype="0" fill="hold" nodeType="withEffect">
                                  <p:stCondLst>
                                    <p:cond delay="0"/>
                                  </p:stCondLst>
                                  <p:childTnLst>
                                    <p:set>
                                      <p:cBhvr>
                                        <p:cTn id="49" dur="1" fill="hold">
                                          <p:stCondLst>
                                            <p:cond delay="0"/>
                                          </p:stCondLst>
                                        </p:cTn>
                                        <p:tgtEl>
                                          <p:spTgt spid="62"/>
                                        </p:tgtEl>
                                        <p:attrNameLst>
                                          <p:attrName>style.visibility</p:attrName>
                                        </p:attrNameLst>
                                      </p:cBhvr>
                                      <p:to>
                                        <p:strVal val="visible"/>
                                      </p:to>
                                    </p:set>
                                  </p:childTnLst>
                                </p:cTn>
                              </p:par>
                              <p:par>
                                <p:cTn id="50" presetID="1" presetClass="entr" presetSubtype="0" fill="hold" nodeType="withEffect">
                                  <p:stCondLst>
                                    <p:cond delay="0"/>
                                  </p:stCondLst>
                                  <p:childTnLst>
                                    <p:set>
                                      <p:cBhvr>
                                        <p:cTn id="51" dur="1" fill="hold">
                                          <p:stCondLst>
                                            <p:cond delay="0"/>
                                          </p:stCondLst>
                                        </p:cTn>
                                        <p:tgtEl>
                                          <p:spTgt spid="90"/>
                                        </p:tgtEl>
                                        <p:attrNameLst>
                                          <p:attrName>style.visibility</p:attrName>
                                        </p:attrNameLst>
                                      </p:cBhvr>
                                      <p:to>
                                        <p:strVal val="visible"/>
                                      </p:to>
                                    </p:set>
                                  </p:childTnLst>
                                </p:cTn>
                              </p:par>
                              <p:par>
                                <p:cTn id="52" presetID="1" presetClass="entr" presetSubtype="0" fill="hold" nodeType="withEffect">
                                  <p:stCondLst>
                                    <p:cond delay="0"/>
                                  </p:stCondLst>
                                  <p:childTnLst>
                                    <p:set>
                                      <p:cBhvr>
                                        <p:cTn id="53" dur="1" fill="hold">
                                          <p:stCondLst>
                                            <p:cond delay="0"/>
                                          </p:stCondLst>
                                        </p:cTn>
                                        <p:tgtEl>
                                          <p:spTgt spid="163"/>
                                        </p:tgtEl>
                                        <p:attrNameLst>
                                          <p:attrName>style.visibility</p:attrName>
                                        </p:attrNameLst>
                                      </p:cBhvr>
                                      <p:to>
                                        <p:strVal val="visible"/>
                                      </p:to>
                                    </p:set>
                                  </p:childTnLst>
                                </p:cTn>
                              </p:par>
                            </p:childTnLst>
                          </p:cTn>
                        </p:par>
                      </p:childTnLst>
                    </p:cTn>
                  </p:par>
                  <p:par>
                    <p:cTn id="54" fill="hold">
                      <p:stCondLst>
                        <p:cond delay="indefinite"/>
                      </p:stCondLst>
                      <p:childTnLst>
                        <p:par>
                          <p:cTn id="55" fill="hold">
                            <p:stCondLst>
                              <p:cond delay="0"/>
                            </p:stCondLst>
                            <p:childTnLst>
                              <p:par>
                                <p:cTn id="56" presetID="1" presetClass="entr" presetSubtype="0" fill="hold" grpId="0" nodeType="clickEffect">
                                  <p:stCondLst>
                                    <p:cond delay="0"/>
                                  </p:stCondLst>
                                  <p:childTnLst>
                                    <p:set>
                                      <p:cBhvr>
                                        <p:cTn id="57" dur="1" fill="hold">
                                          <p:stCondLst>
                                            <p:cond delay="0"/>
                                          </p:stCondLst>
                                        </p:cTn>
                                        <p:tgtEl>
                                          <p:spTgt spid="5"/>
                                        </p:tgtEl>
                                        <p:attrNameLst>
                                          <p:attrName>style.visibility</p:attrName>
                                        </p:attrNameLst>
                                      </p:cBhvr>
                                      <p:to>
                                        <p:strVal val="visible"/>
                                      </p:to>
                                    </p:set>
                                  </p:childTnLst>
                                </p:cTn>
                              </p:par>
                              <p:par>
                                <p:cTn id="58" presetID="1" presetClass="entr" presetSubtype="0" fill="hold" grpId="0" nodeType="withEffect">
                                  <p:stCondLst>
                                    <p:cond delay="0"/>
                                  </p:stCondLst>
                                  <p:childTnLst>
                                    <p:set>
                                      <p:cBhvr>
                                        <p:cTn id="59" dur="1" fill="hold">
                                          <p:stCondLst>
                                            <p:cond delay="0"/>
                                          </p:stCondLst>
                                        </p:cTn>
                                        <p:tgtEl>
                                          <p:spTgt spid="31"/>
                                        </p:tgtEl>
                                        <p:attrNameLst>
                                          <p:attrName>style.visibility</p:attrName>
                                        </p:attrNameLst>
                                      </p:cBhvr>
                                      <p:to>
                                        <p:strVal val="visible"/>
                                      </p:to>
                                    </p:set>
                                  </p:childTnLst>
                                </p:cTn>
                              </p:par>
                              <p:par>
                                <p:cTn id="60" presetID="1" presetClass="entr" presetSubtype="0" fill="hold" nodeType="withEffect">
                                  <p:stCondLst>
                                    <p:cond delay="0"/>
                                  </p:stCondLst>
                                  <p:childTnLst>
                                    <p:set>
                                      <p:cBhvr>
                                        <p:cTn id="61" dur="1" fill="hold">
                                          <p:stCondLst>
                                            <p:cond delay="0"/>
                                          </p:stCondLst>
                                        </p:cTn>
                                        <p:tgtEl>
                                          <p:spTgt spid="156"/>
                                        </p:tgtEl>
                                        <p:attrNameLst>
                                          <p:attrName>style.visibility</p:attrName>
                                        </p:attrNameLst>
                                      </p:cBhvr>
                                      <p:to>
                                        <p:strVal val="visible"/>
                                      </p:to>
                                    </p:set>
                                  </p:childTnLst>
                                </p:cTn>
                              </p:par>
                              <p:par>
                                <p:cTn id="62" presetID="1" presetClass="entr" presetSubtype="0" fill="hold" nodeType="withEffect">
                                  <p:stCondLst>
                                    <p:cond delay="0"/>
                                  </p:stCondLst>
                                  <p:childTnLst>
                                    <p:set>
                                      <p:cBhvr>
                                        <p:cTn id="63" dur="1" fill="hold">
                                          <p:stCondLst>
                                            <p:cond delay="0"/>
                                          </p:stCondLst>
                                        </p:cTn>
                                        <p:tgtEl>
                                          <p:spTgt spid="61"/>
                                        </p:tgtEl>
                                        <p:attrNameLst>
                                          <p:attrName>style.visibility</p:attrName>
                                        </p:attrNameLst>
                                      </p:cBhvr>
                                      <p:to>
                                        <p:strVal val="visible"/>
                                      </p:to>
                                    </p:set>
                                  </p:childTnLst>
                                </p:cTn>
                              </p:par>
                              <p:par>
                                <p:cTn id="64" presetID="1" presetClass="entr" presetSubtype="0" fill="hold" nodeType="withEffect">
                                  <p:stCondLst>
                                    <p:cond delay="0"/>
                                  </p:stCondLst>
                                  <p:childTnLst>
                                    <p:set>
                                      <p:cBhvr>
                                        <p:cTn id="65" dur="1" fill="hold">
                                          <p:stCondLst>
                                            <p:cond delay="0"/>
                                          </p:stCondLst>
                                        </p:cTn>
                                        <p:tgtEl>
                                          <p:spTgt spid="102"/>
                                        </p:tgtEl>
                                        <p:attrNameLst>
                                          <p:attrName>style.visibility</p:attrName>
                                        </p:attrNameLst>
                                      </p:cBhvr>
                                      <p:to>
                                        <p:strVal val="visible"/>
                                      </p:to>
                                    </p:set>
                                  </p:childTnLst>
                                </p:cTn>
                              </p:par>
                              <p:par>
                                <p:cTn id="66" presetID="1" presetClass="entr" presetSubtype="0" fill="hold" nodeType="withEffect">
                                  <p:stCondLst>
                                    <p:cond delay="0"/>
                                  </p:stCondLst>
                                  <p:childTnLst>
                                    <p:set>
                                      <p:cBhvr>
                                        <p:cTn id="67" dur="1" fill="hold">
                                          <p:stCondLst>
                                            <p:cond delay="0"/>
                                          </p:stCondLst>
                                        </p:cTn>
                                        <p:tgtEl>
                                          <p:spTgt spid="164"/>
                                        </p:tgtEl>
                                        <p:attrNameLst>
                                          <p:attrName>style.visibility</p:attrName>
                                        </p:attrNameLst>
                                      </p:cBhvr>
                                      <p:to>
                                        <p:strVal val="visible"/>
                                      </p:to>
                                    </p:set>
                                  </p:childTnLst>
                                </p:cTn>
                              </p:par>
                              <p:par>
                                <p:cTn id="68" presetID="1" presetClass="entr" presetSubtype="0" fill="hold" nodeType="withEffect">
                                  <p:stCondLst>
                                    <p:cond delay="0"/>
                                  </p:stCondLst>
                                  <p:childTnLst>
                                    <p:set>
                                      <p:cBhvr>
                                        <p:cTn id="69" dur="1" fill="hold">
                                          <p:stCondLst>
                                            <p:cond delay="0"/>
                                          </p:stCondLst>
                                        </p:cTn>
                                        <p:tgtEl>
                                          <p:spTgt spid="109"/>
                                        </p:tgtEl>
                                        <p:attrNameLst>
                                          <p:attrName>style.visibility</p:attrName>
                                        </p:attrNameLst>
                                      </p:cBhvr>
                                      <p:to>
                                        <p:strVal val="visible"/>
                                      </p:to>
                                    </p:set>
                                  </p:childTnLst>
                                </p:cTn>
                              </p:par>
                            </p:childTnLst>
                          </p:cTn>
                        </p:par>
                      </p:childTnLst>
                    </p:cTn>
                  </p:par>
                  <p:par>
                    <p:cTn id="70" fill="hold">
                      <p:stCondLst>
                        <p:cond delay="indefinite"/>
                      </p:stCondLst>
                      <p:childTnLst>
                        <p:par>
                          <p:cTn id="71" fill="hold">
                            <p:stCondLst>
                              <p:cond delay="0"/>
                            </p:stCondLst>
                            <p:childTnLst>
                              <p:par>
                                <p:cTn id="72" presetID="1" presetClass="entr" presetSubtype="0" fill="hold" grpId="0" nodeType="clickEffect">
                                  <p:stCondLst>
                                    <p:cond delay="0"/>
                                  </p:stCondLst>
                                  <p:childTnLst>
                                    <p:set>
                                      <p:cBhvr>
                                        <p:cTn id="73" dur="1" fill="hold">
                                          <p:stCondLst>
                                            <p:cond delay="0"/>
                                          </p:stCondLst>
                                        </p:cTn>
                                        <p:tgtEl>
                                          <p:spTgt spid="9"/>
                                        </p:tgtEl>
                                        <p:attrNameLst>
                                          <p:attrName>style.visibility</p:attrName>
                                        </p:attrNameLst>
                                      </p:cBhvr>
                                      <p:to>
                                        <p:strVal val="visible"/>
                                      </p:to>
                                    </p:set>
                                  </p:childTnLst>
                                </p:cTn>
                              </p:par>
                              <p:par>
                                <p:cTn id="74" presetID="1" presetClass="entr" presetSubtype="0" fill="hold" grpId="0" nodeType="withEffect">
                                  <p:stCondLst>
                                    <p:cond delay="0"/>
                                  </p:stCondLst>
                                  <p:childTnLst>
                                    <p:set>
                                      <p:cBhvr>
                                        <p:cTn id="75" dur="1" fill="hold">
                                          <p:stCondLst>
                                            <p:cond delay="0"/>
                                          </p:stCondLst>
                                        </p:cTn>
                                        <p:tgtEl>
                                          <p:spTgt spid="10"/>
                                        </p:tgtEl>
                                        <p:attrNameLst>
                                          <p:attrName>style.visibility</p:attrName>
                                        </p:attrNameLst>
                                      </p:cBhvr>
                                      <p:to>
                                        <p:strVal val="visible"/>
                                      </p:to>
                                    </p:set>
                                  </p:childTnLst>
                                </p:cTn>
                              </p:par>
                              <p:par>
                                <p:cTn id="76" presetID="1" presetClass="entr" presetSubtype="0" fill="hold" nodeType="withEffect">
                                  <p:stCondLst>
                                    <p:cond delay="0"/>
                                  </p:stCondLst>
                                  <p:childTnLst>
                                    <p:set>
                                      <p:cBhvr>
                                        <p:cTn id="77" dur="1" fill="hold">
                                          <p:stCondLst>
                                            <p:cond delay="0"/>
                                          </p:stCondLst>
                                        </p:cTn>
                                        <p:tgtEl>
                                          <p:spTgt spid="16"/>
                                        </p:tgtEl>
                                        <p:attrNameLst>
                                          <p:attrName>style.visibility</p:attrName>
                                        </p:attrNameLst>
                                      </p:cBhvr>
                                      <p:to>
                                        <p:strVal val="visible"/>
                                      </p:to>
                                    </p:set>
                                  </p:childTnLst>
                                </p:cTn>
                              </p:par>
                              <p:par>
                                <p:cTn id="78" presetID="1" presetClass="entr" presetSubtype="0" fill="hold" grpId="0" nodeType="withEffect">
                                  <p:stCondLst>
                                    <p:cond delay="0"/>
                                  </p:stCondLst>
                                  <p:childTnLst>
                                    <p:set>
                                      <p:cBhvr>
                                        <p:cTn id="79" dur="1" fill="hold">
                                          <p:stCondLst>
                                            <p:cond delay="0"/>
                                          </p:stCondLst>
                                        </p:cTn>
                                        <p:tgtEl>
                                          <p:spTgt spid="30"/>
                                        </p:tgtEl>
                                        <p:attrNameLst>
                                          <p:attrName>style.visibility</p:attrName>
                                        </p:attrNameLst>
                                      </p:cBhvr>
                                      <p:to>
                                        <p:strVal val="visible"/>
                                      </p:to>
                                    </p:set>
                                  </p:childTnLst>
                                </p:cTn>
                              </p:par>
                              <p:par>
                                <p:cTn id="80" presetID="1" presetClass="entr" presetSubtype="0" fill="hold" nodeType="withEffect">
                                  <p:stCondLst>
                                    <p:cond delay="0"/>
                                  </p:stCondLst>
                                  <p:childTnLst>
                                    <p:set>
                                      <p:cBhvr>
                                        <p:cTn id="81" dur="1" fill="hold">
                                          <p:stCondLst>
                                            <p:cond delay="0"/>
                                          </p:stCondLst>
                                        </p:cTn>
                                        <p:tgtEl>
                                          <p:spTgt spid="63"/>
                                        </p:tgtEl>
                                        <p:attrNameLst>
                                          <p:attrName>style.visibility</p:attrName>
                                        </p:attrNameLst>
                                      </p:cBhvr>
                                      <p:to>
                                        <p:strVal val="visible"/>
                                      </p:to>
                                    </p:set>
                                  </p:childTnLst>
                                </p:cTn>
                              </p:par>
                              <p:par>
                                <p:cTn id="82" presetID="1" presetClass="entr" presetSubtype="0" fill="hold" nodeType="withEffect">
                                  <p:stCondLst>
                                    <p:cond delay="0"/>
                                  </p:stCondLst>
                                  <p:childTnLst>
                                    <p:set>
                                      <p:cBhvr>
                                        <p:cTn id="83" dur="1" fill="hold">
                                          <p:stCondLst>
                                            <p:cond delay="0"/>
                                          </p:stCondLst>
                                        </p:cTn>
                                        <p:tgtEl>
                                          <p:spTgt spid="111"/>
                                        </p:tgtEl>
                                        <p:attrNameLst>
                                          <p:attrName>style.visibility</p:attrName>
                                        </p:attrNameLst>
                                      </p:cBhvr>
                                      <p:to>
                                        <p:strVal val="visible"/>
                                      </p:to>
                                    </p:set>
                                  </p:childTnLst>
                                </p:cTn>
                              </p:par>
                              <p:par>
                                <p:cTn id="84" presetID="1" presetClass="entr" presetSubtype="0" fill="hold" nodeType="withEffect">
                                  <p:stCondLst>
                                    <p:cond delay="0"/>
                                  </p:stCondLst>
                                  <p:childTnLst>
                                    <p:set>
                                      <p:cBhvr>
                                        <p:cTn id="85" dur="1" fill="hold">
                                          <p:stCondLst>
                                            <p:cond delay="0"/>
                                          </p:stCondLst>
                                        </p:cTn>
                                        <p:tgtEl>
                                          <p:spTgt spid="112"/>
                                        </p:tgtEl>
                                        <p:attrNameLst>
                                          <p:attrName>style.visibility</p:attrName>
                                        </p:attrNameLst>
                                      </p:cBhvr>
                                      <p:to>
                                        <p:strVal val="visible"/>
                                      </p:to>
                                    </p:set>
                                  </p:childTnLst>
                                </p:cTn>
                              </p:par>
                              <p:par>
                                <p:cTn id="86" presetID="1" presetClass="entr" presetSubtype="0" fill="hold" nodeType="withEffect">
                                  <p:stCondLst>
                                    <p:cond delay="0"/>
                                  </p:stCondLst>
                                  <p:childTnLst>
                                    <p:set>
                                      <p:cBhvr>
                                        <p:cTn id="87" dur="1" fill="hold">
                                          <p:stCondLst>
                                            <p:cond delay="0"/>
                                          </p:stCondLst>
                                        </p:cTn>
                                        <p:tgtEl>
                                          <p:spTgt spid="124"/>
                                        </p:tgtEl>
                                        <p:attrNameLst>
                                          <p:attrName>style.visibility</p:attrName>
                                        </p:attrNameLst>
                                      </p:cBhvr>
                                      <p:to>
                                        <p:strVal val="visible"/>
                                      </p:to>
                                    </p:set>
                                  </p:childTnLst>
                                </p:cTn>
                              </p:par>
                              <p:par>
                                <p:cTn id="88" presetID="1" presetClass="entr" presetSubtype="0" fill="hold" nodeType="withEffect">
                                  <p:stCondLst>
                                    <p:cond delay="0"/>
                                  </p:stCondLst>
                                  <p:childTnLst>
                                    <p:set>
                                      <p:cBhvr>
                                        <p:cTn id="89" dur="1" fill="hold">
                                          <p:stCondLst>
                                            <p:cond delay="0"/>
                                          </p:stCondLst>
                                        </p:cTn>
                                        <p:tgtEl>
                                          <p:spTgt spid="125"/>
                                        </p:tgtEl>
                                        <p:attrNameLst>
                                          <p:attrName>style.visibility</p:attrName>
                                        </p:attrNameLst>
                                      </p:cBhvr>
                                      <p:to>
                                        <p:strVal val="visible"/>
                                      </p:to>
                                    </p:set>
                                  </p:childTnLst>
                                </p:cTn>
                              </p:par>
                              <p:par>
                                <p:cTn id="90" presetID="1" presetClass="entr" presetSubtype="0" fill="hold" nodeType="withEffect">
                                  <p:stCondLst>
                                    <p:cond delay="0"/>
                                  </p:stCondLst>
                                  <p:childTnLst>
                                    <p:set>
                                      <p:cBhvr>
                                        <p:cTn id="91" dur="1" fill="hold">
                                          <p:stCondLst>
                                            <p:cond delay="0"/>
                                          </p:stCondLst>
                                        </p:cTn>
                                        <p:tgtEl>
                                          <p:spTgt spid="126"/>
                                        </p:tgtEl>
                                        <p:attrNameLst>
                                          <p:attrName>style.visibility</p:attrName>
                                        </p:attrNameLst>
                                      </p:cBhvr>
                                      <p:to>
                                        <p:strVal val="visible"/>
                                      </p:to>
                                    </p:set>
                                  </p:childTnLst>
                                </p:cTn>
                              </p:par>
                              <p:par>
                                <p:cTn id="92" presetID="1" presetClass="entr" presetSubtype="0" fill="hold" nodeType="withEffect">
                                  <p:stCondLst>
                                    <p:cond delay="0"/>
                                  </p:stCondLst>
                                  <p:childTnLst>
                                    <p:set>
                                      <p:cBhvr>
                                        <p:cTn id="93" dur="1" fill="hold">
                                          <p:stCondLst>
                                            <p:cond delay="0"/>
                                          </p:stCondLst>
                                        </p:cTn>
                                        <p:tgtEl>
                                          <p:spTgt spid="127"/>
                                        </p:tgtEl>
                                        <p:attrNameLst>
                                          <p:attrName>style.visibility</p:attrName>
                                        </p:attrNameLst>
                                      </p:cBhvr>
                                      <p:to>
                                        <p:strVal val="visible"/>
                                      </p:to>
                                    </p:set>
                                  </p:childTnLst>
                                </p:cTn>
                              </p:par>
                              <p:par>
                                <p:cTn id="94" presetID="1" presetClass="entr" presetSubtype="0" fill="hold" nodeType="withEffect">
                                  <p:stCondLst>
                                    <p:cond delay="0"/>
                                  </p:stCondLst>
                                  <p:childTnLst>
                                    <p:set>
                                      <p:cBhvr>
                                        <p:cTn id="95" dur="1" fill="hold">
                                          <p:stCondLst>
                                            <p:cond delay="0"/>
                                          </p:stCondLst>
                                        </p:cTn>
                                        <p:tgtEl>
                                          <p:spTgt spid="16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p:bldP spid="9" grpId="0" animBg="1"/>
      <p:bldP spid="10" grpId="0"/>
      <p:bldP spid="11" grpId="0"/>
      <p:bldP spid="20" grpId="0"/>
      <p:bldP spid="21" grpId="0"/>
      <p:bldP spid="22" grpId="0"/>
      <p:bldP spid="30" grpId="0"/>
      <p:bldP spid="31"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p:cNvSpPr/>
          <p:nvPr/>
        </p:nvSpPr>
        <p:spPr bwMode="gray">
          <a:xfrm>
            <a:off x="1" y="1828800"/>
            <a:ext cx="12188825" cy="2978564"/>
          </a:xfrm>
          <a:prstGeom prst="rect">
            <a:avLst/>
          </a:prstGeom>
          <a:solidFill>
            <a:srgbClr val="404040"/>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lang="en-US"/>
          </a:p>
        </p:txBody>
      </p:sp>
      <p:grpSp>
        <p:nvGrpSpPr>
          <p:cNvPr id="10" name="Group 9"/>
          <p:cNvGrpSpPr/>
          <p:nvPr/>
        </p:nvGrpSpPr>
        <p:grpSpPr>
          <a:xfrm>
            <a:off x="4399316" y="1981200"/>
            <a:ext cx="3676296" cy="4187272"/>
            <a:chOff x="8100353" y="1531101"/>
            <a:chExt cx="4945920" cy="5633364"/>
          </a:xfrm>
        </p:grpSpPr>
        <p:sp>
          <p:nvSpPr>
            <p:cNvPr id="29" name="Content Placeholder 2"/>
            <p:cNvSpPr txBox="1">
              <a:spLocks/>
            </p:cNvSpPr>
            <p:nvPr/>
          </p:nvSpPr>
          <p:spPr bwMode="auto">
            <a:xfrm>
              <a:off x="8100353" y="5624590"/>
              <a:ext cx="4945920" cy="1539875"/>
            </a:xfrm>
            <a:prstGeom prst="rect">
              <a:avLst/>
            </a:prstGeom>
            <a:noFill/>
            <a:ln w="9525">
              <a:noFill/>
              <a:miter lim="800000"/>
              <a:headEnd/>
              <a:tailEnd/>
            </a:ln>
          </p:spPr>
          <p:txBody>
            <a:bodyPr lIns="91419" tIns="45710" rIns="91419" bIns="45710"/>
            <a:lstStyle>
              <a:lvl1pPr marL="233310" indent="-233310" algn="l" rtl="0" eaLnBrk="1" fontAlgn="base" hangingPunct="1">
                <a:lnSpc>
                  <a:spcPct val="90000"/>
                </a:lnSpc>
                <a:spcBef>
                  <a:spcPct val="0"/>
                </a:spcBef>
                <a:spcAft>
                  <a:spcPts val="1200"/>
                </a:spcAft>
                <a:buClr>
                  <a:schemeClr val="tx1"/>
                </a:buClr>
                <a:buChar char="•"/>
                <a:defRPr sz="2400">
                  <a:solidFill>
                    <a:schemeClr val="tx1"/>
                  </a:solidFill>
                  <a:latin typeface="+mn-lt"/>
                  <a:ea typeface="+mn-ea"/>
                  <a:cs typeface="+mn-cs"/>
                </a:defRPr>
              </a:lvl1pPr>
              <a:lvl2pPr marL="517525" indent="-233363" algn="l" rtl="0" eaLnBrk="1" fontAlgn="base" hangingPunct="1">
                <a:lnSpc>
                  <a:spcPct val="90000"/>
                </a:lnSpc>
                <a:spcBef>
                  <a:spcPct val="0"/>
                </a:spcBef>
                <a:spcAft>
                  <a:spcPts val="1000"/>
                </a:spcAft>
                <a:buClr>
                  <a:schemeClr val="tx1"/>
                </a:buClr>
                <a:buFont typeface="Arial" charset="0"/>
                <a:buChar char="–"/>
                <a:defRPr sz="2000">
                  <a:solidFill>
                    <a:schemeClr val="tx1"/>
                  </a:solidFill>
                  <a:latin typeface="+mn-lt"/>
                </a:defRPr>
              </a:lvl2pPr>
              <a:lvl3pPr marL="688975" indent="-171450" algn="l" rtl="0" eaLnBrk="1" fontAlgn="base" hangingPunct="1">
                <a:lnSpc>
                  <a:spcPct val="90000"/>
                </a:lnSpc>
                <a:spcBef>
                  <a:spcPct val="0"/>
                </a:spcBef>
                <a:spcAft>
                  <a:spcPts val="800"/>
                </a:spcAft>
                <a:buClr>
                  <a:schemeClr val="tx1"/>
                </a:buClr>
                <a:buChar char="•"/>
                <a:tabLst/>
                <a:defRPr sz="1600">
                  <a:solidFill>
                    <a:schemeClr val="tx1"/>
                  </a:solidFill>
                  <a:latin typeface="+mn-lt"/>
                </a:defRPr>
              </a:lvl3pPr>
              <a:lvl4pPr marL="854075" indent="-165100" algn="l" rtl="0" eaLnBrk="1" fontAlgn="base" hangingPunct="1">
                <a:lnSpc>
                  <a:spcPct val="90000"/>
                </a:lnSpc>
                <a:spcBef>
                  <a:spcPct val="0"/>
                </a:spcBef>
                <a:spcAft>
                  <a:spcPts val="600"/>
                </a:spcAft>
                <a:buClr>
                  <a:schemeClr val="tx1"/>
                </a:buClr>
                <a:buChar char="–"/>
                <a:defRPr sz="1400">
                  <a:solidFill>
                    <a:schemeClr val="tx1"/>
                  </a:solidFill>
                  <a:latin typeface="+mn-lt"/>
                </a:defRPr>
              </a:lvl4pPr>
              <a:lvl5pPr marL="974725" indent="-120650" algn="l" rtl="0" eaLnBrk="1" fontAlgn="base" hangingPunct="1">
                <a:lnSpc>
                  <a:spcPct val="90000"/>
                </a:lnSpc>
                <a:spcBef>
                  <a:spcPct val="0"/>
                </a:spcBef>
                <a:spcAft>
                  <a:spcPts val="600"/>
                </a:spcAft>
                <a:buClr>
                  <a:schemeClr val="tx1"/>
                </a:buClr>
                <a:buFont typeface="Arial" pitchFamily="34" charset="0"/>
                <a:buChar char="•"/>
                <a:defRPr sz="1200">
                  <a:solidFill>
                    <a:schemeClr val="tx1"/>
                  </a:solidFill>
                  <a:latin typeface="+mn-lt"/>
                </a:defRPr>
              </a:lvl5pPr>
              <a:lvl6pPr marL="2118832" indent="-228548" algn="l" rtl="0" eaLnBrk="1" fontAlgn="base" hangingPunct="1">
                <a:lnSpc>
                  <a:spcPct val="95000"/>
                </a:lnSpc>
                <a:spcBef>
                  <a:spcPct val="0"/>
                </a:spcBef>
                <a:spcAft>
                  <a:spcPct val="35000"/>
                </a:spcAft>
                <a:buClr>
                  <a:schemeClr val="bg2"/>
                </a:buClr>
                <a:buFont typeface="Arial" charset="0"/>
                <a:buChar char="◦"/>
                <a:defRPr sz="1200">
                  <a:solidFill>
                    <a:schemeClr val="tx1"/>
                  </a:solidFill>
                  <a:latin typeface="+mn-lt"/>
                </a:defRPr>
              </a:lvl6pPr>
              <a:lvl7pPr marL="2575927" indent="-228548" algn="l" rtl="0" eaLnBrk="1" fontAlgn="base" hangingPunct="1">
                <a:lnSpc>
                  <a:spcPct val="95000"/>
                </a:lnSpc>
                <a:spcBef>
                  <a:spcPct val="0"/>
                </a:spcBef>
                <a:spcAft>
                  <a:spcPct val="35000"/>
                </a:spcAft>
                <a:buClr>
                  <a:schemeClr val="bg2"/>
                </a:buClr>
                <a:buFont typeface="Arial" charset="0"/>
                <a:buChar char="◦"/>
                <a:defRPr sz="1200">
                  <a:solidFill>
                    <a:schemeClr val="tx1"/>
                  </a:solidFill>
                  <a:latin typeface="+mn-lt"/>
                </a:defRPr>
              </a:lvl7pPr>
              <a:lvl8pPr marL="3033024" indent="-228548" algn="l" rtl="0" eaLnBrk="1" fontAlgn="base" hangingPunct="1">
                <a:lnSpc>
                  <a:spcPct val="95000"/>
                </a:lnSpc>
                <a:spcBef>
                  <a:spcPct val="0"/>
                </a:spcBef>
                <a:spcAft>
                  <a:spcPct val="35000"/>
                </a:spcAft>
                <a:buClr>
                  <a:schemeClr val="bg2"/>
                </a:buClr>
                <a:buFont typeface="Arial" charset="0"/>
                <a:buChar char="◦"/>
                <a:defRPr sz="1200">
                  <a:solidFill>
                    <a:schemeClr val="tx1"/>
                  </a:solidFill>
                  <a:latin typeface="+mn-lt"/>
                </a:defRPr>
              </a:lvl8pPr>
              <a:lvl9pPr marL="3490120" indent="-228548" algn="l" rtl="0" eaLnBrk="1" fontAlgn="base" hangingPunct="1">
                <a:lnSpc>
                  <a:spcPct val="95000"/>
                </a:lnSpc>
                <a:spcBef>
                  <a:spcPct val="0"/>
                </a:spcBef>
                <a:spcAft>
                  <a:spcPct val="35000"/>
                </a:spcAft>
                <a:buClr>
                  <a:schemeClr val="bg2"/>
                </a:buClr>
                <a:buFont typeface="Arial" charset="0"/>
                <a:buChar char="◦"/>
                <a:defRPr sz="1200">
                  <a:solidFill>
                    <a:schemeClr val="tx1"/>
                  </a:solidFill>
                  <a:latin typeface="+mn-lt"/>
                </a:defRPr>
              </a:lvl9pPr>
            </a:lstStyle>
            <a:p>
              <a:pPr marL="0" indent="0" algn="ctr">
                <a:lnSpc>
                  <a:spcPct val="80000"/>
                </a:lnSpc>
                <a:buClr>
                  <a:sysClr val="windowText" lastClr="000000"/>
                </a:buClr>
                <a:buNone/>
                <a:defRPr/>
              </a:pPr>
              <a:r>
                <a:rPr lang="en-US" sz="1800" b="1" kern="0" dirty="0" smtClean="0">
                  <a:solidFill>
                    <a:srgbClr val="404040"/>
                  </a:solidFill>
                  <a:cs typeface="Calibri Light"/>
                </a:rPr>
                <a:t>UNSTRUCTURED TEXT</a:t>
              </a:r>
            </a:p>
            <a:p>
              <a:pPr marL="0" indent="0" algn="ctr">
                <a:lnSpc>
                  <a:spcPct val="80000"/>
                </a:lnSpc>
                <a:spcBef>
                  <a:spcPts val="0"/>
                </a:spcBef>
                <a:buClr>
                  <a:sysClr val="windowText" lastClr="000000"/>
                </a:buClr>
                <a:buNone/>
                <a:defRPr/>
              </a:pPr>
              <a:r>
                <a:rPr lang="en-US" sz="1800" kern="0" dirty="0" smtClean="0">
                  <a:solidFill>
                    <a:srgbClr val="404040"/>
                  </a:solidFill>
                  <a:latin typeface="Calibri Light"/>
                  <a:cs typeface="Calibri Light"/>
                </a:rPr>
                <a:t>Designs, Source Code, Financials</a:t>
              </a:r>
            </a:p>
            <a:p>
              <a:pPr marL="0" indent="0" algn="ctr">
                <a:lnSpc>
                  <a:spcPct val="80000"/>
                </a:lnSpc>
                <a:spcBef>
                  <a:spcPts val="0"/>
                </a:spcBef>
                <a:buClr>
                  <a:sysClr val="windowText" lastClr="000000"/>
                </a:buClr>
                <a:buNone/>
                <a:defRPr/>
              </a:pPr>
              <a:r>
                <a:rPr lang="en-US" sz="1800" kern="0" dirty="0" smtClean="0">
                  <a:solidFill>
                    <a:srgbClr val="404040"/>
                  </a:solidFill>
                  <a:latin typeface="Calibri Light"/>
                  <a:cs typeface="Calibri Light"/>
                </a:rPr>
                <a:t>Derivative </a:t>
              </a:r>
              <a:r>
                <a:rPr lang="en-US" sz="1800" kern="0" dirty="0">
                  <a:solidFill>
                    <a:srgbClr val="404040"/>
                  </a:solidFill>
                  <a:latin typeface="Calibri Light"/>
                  <a:cs typeface="Calibri Light"/>
                </a:rPr>
                <a:t>match</a:t>
              </a:r>
            </a:p>
            <a:p>
              <a:pPr marL="0" indent="0" algn="ctr">
                <a:lnSpc>
                  <a:spcPct val="80000"/>
                </a:lnSpc>
                <a:spcBef>
                  <a:spcPts val="0"/>
                </a:spcBef>
                <a:buClr>
                  <a:sysClr val="windowText" lastClr="000000"/>
                </a:buClr>
                <a:buNone/>
                <a:defRPr/>
              </a:pPr>
              <a:r>
                <a:rPr lang="en-US" sz="1800" kern="0" dirty="0">
                  <a:solidFill>
                    <a:srgbClr val="404040"/>
                  </a:solidFill>
                  <a:latin typeface="Calibri Light"/>
                  <a:cs typeface="Calibri Light"/>
                </a:rPr>
                <a:t>Very High Accuracy</a:t>
              </a:r>
            </a:p>
          </p:txBody>
        </p:sp>
        <p:sp>
          <p:nvSpPr>
            <p:cNvPr id="32" name="Content Placeholder 2"/>
            <p:cNvSpPr txBox="1">
              <a:spLocks/>
            </p:cNvSpPr>
            <p:nvPr/>
          </p:nvSpPr>
          <p:spPr bwMode="auto">
            <a:xfrm>
              <a:off x="8100353" y="1531101"/>
              <a:ext cx="4945920" cy="961268"/>
            </a:xfrm>
            <a:prstGeom prst="rect">
              <a:avLst/>
            </a:prstGeom>
            <a:noFill/>
            <a:ln w="9525">
              <a:noFill/>
              <a:miter lim="800000"/>
              <a:headEnd/>
              <a:tailEnd/>
            </a:ln>
          </p:spPr>
          <p:txBody>
            <a:bodyPr lIns="91419" tIns="45710" rIns="91419" bIns="45710"/>
            <a:lstStyle>
              <a:lvl1pPr marL="233310" indent="-233310" algn="l" rtl="0" eaLnBrk="1" fontAlgn="base" hangingPunct="1">
                <a:lnSpc>
                  <a:spcPct val="90000"/>
                </a:lnSpc>
                <a:spcBef>
                  <a:spcPct val="0"/>
                </a:spcBef>
                <a:spcAft>
                  <a:spcPts val="1200"/>
                </a:spcAft>
                <a:buClr>
                  <a:schemeClr val="tx1"/>
                </a:buClr>
                <a:buChar char="•"/>
                <a:defRPr sz="2400">
                  <a:solidFill>
                    <a:schemeClr val="tx1"/>
                  </a:solidFill>
                  <a:latin typeface="+mn-lt"/>
                  <a:ea typeface="+mn-ea"/>
                  <a:cs typeface="+mn-cs"/>
                </a:defRPr>
              </a:lvl1pPr>
              <a:lvl2pPr marL="517525" indent="-233363" algn="l" rtl="0" eaLnBrk="1" fontAlgn="base" hangingPunct="1">
                <a:lnSpc>
                  <a:spcPct val="90000"/>
                </a:lnSpc>
                <a:spcBef>
                  <a:spcPct val="0"/>
                </a:spcBef>
                <a:spcAft>
                  <a:spcPts val="1000"/>
                </a:spcAft>
                <a:buClr>
                  <a:schemeClr val="tx1"/>
                </a:buClr>
                <a:buFont typeface="Arial" charset="0"/>
                <a:buChar char="–"/>
                <a:defRPr sz="2000">
                  <a:solidFill>
                    <a:schemeClr val="tx1"/>
                  </a:solidFill>
                  <a:latin typeface="+mn-lt"/>
                </a:defRPr>
              </a:lvl2pPr>
              <a:lvl3pPr marL="688975" indent="-171450" algn="l" rtl="0" eaLnBrk="1" fontAlgn="base" hangingPunct="1">
                <a:lnSpc>
                  <a:spcPct val="90000"/>
                </a:lnSpc>
                <a:spcBef>
                  <a:spcPct val="0"/>
                </a:spcBef>
                <a:spcAft>
                  <a:spcPts val="800"/>
                </a:spcAft>
                <a:buClr>
                  <a:schemeClr val="tx1"/>
                </a:buClr>
                <a:buChar char="•"/>
                <a:tabLst/>
                <a:defRPr sz="1600">
                  <a:solidFill>
                    <a:schemeClr val="tx1"/>
                  </a:solidFill>
                  <a:latin typeface="+mn-lt"/>
                </a:defRPr>
              </a:lvl3pPr>
              <a:lvl4pPr marL="854075" indent="-165100" algn="l" rtl="0" eaLnBrk="1" fontAlgn="base" hangingPunct="1">
                <a:lnSpc>
                  <a:spcPct val="90000"/>
                </a:lnSpc>
                <a:spcBef>
                  <a:spcPct val="0"/>
                </a:spcBef>
                <a:spcAft>
                  <a:spcPts val="600"/>
                </a:spcAft>
                <a:buClr>
                  <a:schemeClr val="tx1"/>
                </a:buClr>
                <a:buChar char="–"/>
                <a:defRPr sz="1400">
                  <a:solidFill>
                    <a:schemeClr val="tx1"/>
                  </a:solidFill>
                  <a:latin typeface="+mn-lt"/>
                </a:defRPr>
              </a:lvl4pPr>
              <a:lvl5pPr marL="974725" indent="-120650" algn="l" rtl="0" eaLnBrk="1" fontAlgn="base" hangingPunct="1">
                <a:lnSpc>
                  <a:spcPct val="90000"/>
                </a:lnSpc>
                <a:spcBef>
                  <a:spcPct val="0"/>
                </a:spcBef>
                <a:spcAft>
                  <a:spcPts val="600"/>
                </a:spcAft>
                <a:buClr>
                  <a:schemeClr val="tx1"/>
                </a:buClr>
                <a:buFont typeface="Arial" pitchFamily="34" charset="0"/>
                <a:buChar char="•"/>
                <a:defRPr sz="1200">
                  <a:solidFill>
                    <a:schemeClr val="tx1"/>
                  </a:solidFill>
                  <a:latin typeface="+mn-lt"/>
                </a:defRPr>
              </a:lvl5pPr>
              <a:lvl6pPr marL="2118832" indent="-228548" algn="l" rtl="0" eaLnBrk="1" fontAlgn="base" hangingPunct="1">
                <a:lnSpc>
                  <a:spcPct val="95000"/>
                </a:lnSpc>
                <a:spcBef>
                  <a:spcPct val="0"/>
                </a:spcBef>
                <a:spcAft>
                  <a:spcPct val="35000"/>
                </a:spcAft>
                <a:buClr>
                  <a:schemeClr val="bg2"/>
                </a:buClr>
                <a:buFont typeface="Arial" charset="0"/>
                <a:buChar char="◦"/>
                <a:defRPr sz="1200">
                  <a:solidFill>
                    <a:schemeClr val="tx1"/>
                  </a:solidFill>
                  <a:latin typeface="+mn-lt"/>
                </a:defRPr>
              </a:lvl6pPr>
              <a:lvl7pPr marL="2575927" indent="-228548" algn="l" rtl="0" eaLnBrk="1" fontAlgn="base" hangingPunct="1">
                <a:lnSpc>
                  <a:spcPct val="95000"/>
                </a:lnSpc>
                <a:spcBef>
                  <a:spcPct val="0"/>
                </a:spcBef>
                <a:spcAft>
                  <a:spcPct val="35000"/>
                </a:spcAft>
                <a:buClr>
                  <a:schemeClr val="bg2"/>
                </a:buClr>
                <a:buFont typeface="Arial" charset="0"/>
                <a:buChar char="◦"/>
                <a:defRPr sz="1200">
                  <a:solidFill>
                    <a:schemeClr val="tx1"/>
                  </a:solidFill>
                  <a:latin typeface="+mn-lt"/>
                </a:defRPr>
              </a:lvl7pPr>
              <a:lvl8pPr marL="3033024" indent="-228548" algn="l" rtl="0" eaLnBrk="1" fontAlgn="base" hangingPunct="1">
                <a:lnSpc>
                  <a:spcPct val="95000"/>
                </a:lnSpc>
                <a:spcBef>
                  <a:spcPct val="0"/>
                </a:spcBef>
                <a:spcAft>
                  <a:spcPct val="35000"/>
                </a:spcAft>
                <a:buClr>
                  <a:schemeClr val="bg2"/>
                </a:buClr>
                <a:buFont typeface="Arial" charset="0"/>
                <a:buChar char="◦"/>
                <a:defRPr sz="1200">
                  <a:solidFill>
                    <a:schemeClr val="tx1"/>
                  </a:solidFill>
                  <a:latin typeface="+mn-lt"/>
                </a:defRPr>
              </a:lvl8pPr>
              <a:lvl9pPr marL="3490120" indent="-228548" algn="l" rtl="0" eaLnBrk="1" fontAlgn="base" hangingPunct="1">
                <a:lnSpc>
                  <a:spcPct val="95000"/>
                </a:lnSpc>
                <a:spcBef>
                  <a:spcPct val="0"/>
                </a:spcBef>
                <a:spcAft>
                  <a:spcPct val="35000"/>
                </a:spcAft>
                <a:buClr>
                  <a:schemeClr val="bg2"/>
                </a:buClr>
                <a:buFont typeface="Arial" charset="0"/>
                <a:buChar char="◦"/>
                <a:defRPr sz="1200">
                  <a:solidFill>
                    <a:schemeClr val="tx1"/>
                  </a:solidFill>
                  <a:latin typeface="+mn-lt"/>
                </a:defRPr>
              </a:lvl9pPr>
            </a:lstStyle>
            <a:p>
              <a:pPr marL="0" indent="0" algn="ctr">
                <a:buFontTx/>
                <a:buNone/>
                <a:defRPr/>
              </a:pPr>
              <a:r>
                <a:rPr lang="en-US" sz="2800" b="1" dirty="0">
                  <a:solidFill>
                    <a:srgbClr val="EFA62F"/>
                  </a:solidFill>
                  <a:latin typeface="Calibri Light"/>
                  <a:cs typeface="Calibri Light"/>
                </a:rPr>
                <a:t>Vector </a:t>
              </a:r>
              <a:r>
                <a:rPr lang="en-US" sz="2800" b="1" dirty="0" smtClean="0">
                  <a:solidFill>
                    <a:srgbClr val="EFA62F"/>
                  </a:solidFill>
                  <a:latin typeface="Calibri Light"/>
                  <a:cs typeface="Calibri Light"/>
                </a:rPr>
                <a:t>Machine Learning</a:t>
              </a:r>
              <a:endParaRPr lang="en-US" sz="2800" b="1" dirty="0">
                <a:solidFill>
                  <a:srgbClr val="EFA62F"/>
                </a:solidFill>
                <a:latin typeface="Calibri Light"/>
                <a:cs typeface="Calibri Light"/>
              </a:endParaRPr>
            </a:p>
          </p:txBody>
        </p:sp>
      </p:grpSp>
      <p:grpSp>
        <p:nvGrpSpPr>
          <p:cNvPr id="21" name="Group 20"/>
          <p:cNvGrpSpPr/>
          <p:nvPr/>
        </p:nvGrpSpPr>
        <p:grpSpPr>
          <a:xfrm>
            <a:off x="8398294" y="1981200"/>
            <a:ext cx="3639718" cy="4187272"/>
            <a:chOff x="8685212" y="1981200"/>
            <a:chExt cx="3639718" cy="4187272"/>
          </a:xfrm>
        </p:grpSpPr>
        <p:grpSp>
          <p:nvGrpSpPr>
            <p:cNvPr id="45" name="Group 44"/>
            <p:cNvGrpSpPr/>
            <p:nvPr/>
          </p:nvGrpSpPr>
          <p:grpSpPr>
            <a:xfrm>
              <a:off x="8721783" y="1981200"/>
              <a:ext cx="3603147" cy="4187272"/>
              <a:chOff x="8149557" y="1531101"/>
              <a:chExt cx="4847512" cy="5633364"/>
            </a:xfrm>
          </p:grpSpPr>
          <p:sp>
            <p:nvSpPr>
              <p:cNvPr id="47" name="Content Placeholder 2"/>
              <p:cNvSpPr txBox="1">
                <a:spLocks/>
              </p:cNvSpPr>
              <p:nvPr/>
            </p:nvSpPr>
            <p:spPr bwMode="auto">
              <a:xfrm>
                <a:off x="8149557" y="5624590"/>
                <a:ext cx="4847512" cy="1539875"/>
              </a:xfrm>
              <a:prstGeom prst="rect">
                <a:avLst/>
              </a:prstGeom>
              <a:noFill/>
              <a:ln w="9525">
                <a:noFill/>
                <a:miter lim="800000"/>
                <a:headEnd/>
                <a:tailEnd/>
              </a:ln>
            </p:spPr>
            <p:txBody>
              <a:bodyPr lIns="91419" tIns="45710" rIns="91419" bIns="45710"/>
              <a:lstStyle>
                <a:lvl1pPr marL="233310" indent="-233310" algn="l" rtl="0" eaLnBrk="1" fontAlgn="base" hangingPunct="1">
                  <a:lnSpc>
                    <a:spcPct val="90000"/>
                  </a:lnSpc>
                  <a:spcBef>
                    <a:spcPct val="0"/>
                  </a:spcBef>
                  <a:spcAft>
                    <a:spcPts val="1200"/>
                  </a:spcAft>
                  <a:buClr>
                    <a:schemeClr val="tx1"/>
                  </a:buClr>
                  <a:buChar char="•"/>
                  <a:defRPr sz="2400">
                    <a:solidFill>
                      <a:schemeClr val="tx1"/>
                    </a:solidFill>
                    <a:latin typeface="+mn-lt"/>
                    <a:ea typeface="+mn-ea"/>
                    <a:cs typeface="+mn-cs"/>
                  </a:defRPr>
                </a:lvl1pPr>
                <a:lvl2pPr marL="517525" indent="-233363" algn="l" rtl="0" eaLnBrk="1" fontAlgn="base" hangingPunct="1">
                  <a:lnSpc>
                    <a:spcPct val="90000"/>
                  </a:lnSpc>
                  <a:spcBef>
                    <a:spcPct val="0"/>
                  </a:spcBef>
                  <a:spcAft>
                    <a:spcPts val="1000"/>
                  </a:spcAft>
                  <a:buClr>
                    <a:schemeClr val="tx1"/>
                  </a:buClr>
                  <a:buFont typeface="Arial" charset="0"/>
                  <a:buChar char="–"/>
                  <a:defRPr sz="2000">
                    <a:solidFill>
                      <a:schemeClr val="tx1"/>
                    </a:solidFill>
                    <a:latin typeface="+mn-lt"/>
                  </a:defRPr>
                </a:lvl2pPr>
                <a:lvl3pPr marL="688975" indent="-171450" algn="l" rtl="0" eaLnBrk="1" fontAlgn="base" hangingPunct="1">
                  <a:lnSpc>
                    <a:spcPct val="90000"/>
                  </a:lnSpc>
                  <a:spcBef>
                    <a:spcPct val="0"/>
                  </a:spcBef>
                  <a:spcAft>
                    <a:spcPts val="800"/>
                  </a:spcAft>
                  <a:buClr>
                    <a:schemeClr val="tx1"/>
                  </a:buClr>
                  <a:buChar char="•"/>
                  <a:tabLst/>
                  <a:defRPr sz="1600">
                    <a:solidFill>
                      <a:schemeClr val="tx1"/>
                    </a:solidFill>
                    <a:latin typeface="+mn-lt"/>
                  </a:defRPr>
                </a:lvl3pPr>
                <a:lvl4pPr marL="854075" indent="-165100" algn="l" rtl="0" eaLnBrk="1" fontAlgn="base" hangingPunct="1">
                  <a:lnSpc>
                    <a:spcPct val="90000"/>
                  </a:lnSpc>
                  <a:spcBef>
                    <a:spcPct val="0"/>
                  </a:spcBef>
                  <a:spcAft>
                    <a:spcPts val="600"/>
                  </a:spcAft>
                  <a:buClr>
                    <a:schemeClr val="tx1"/>
                  </a:buClr>
                  <a:buChar char="–"/>
                  <a:defRPr sz="1400">
                    <a:solidFill>
                      <a:schemeClr val="tx1"/>
                    </a:solidFill>
                    <a:latin typeface="+mn-lt"/>
                  </a:defRPr>
                </a:lvl4pPr>
                <a:lvl5pPr marL="974725" indent="-120650" algn="l" rtl="0" eaLnBrk="1" fontAlgn="base" hangingPunct="1">
                  <a:lnSpc>
                    <a:spcPct val="90000"/>
                  </a:lnSpc>
                  <a:spcBef>
                    <a:spcPct val="0"/>
                  </a:spcBef>
                  <a:spcAft>
                    <a:spcPts val="600"/>
                  </a:spcAft>
                  <a:buClr>
                    <a:schemeClr val="tx1"/>
                  </a:buClr>
                  <a:buFont typeface="Arial" pitchFamily="34" charset="0"/>
                  <a:buChar char="•"/>
                  <a:defRPr sz="1200">
                    <a:solidFill>
                      <a:schemeClr val="tx1"/>
                    </a:solidFill>
                    <a:latin typeface="+mn-lt"/>
                  </a:defRPr>
                </a:lvl5pPr>
                <a:lvl6pPr marL="2118832" indent="-228548" algn="l" rtl="0" eaLnBrk="1" fontAlgn="base" hangingPunct="1">
                  <a:lnSpc>
                    <a:spcPct val="95000"/>
                  </a:lnSpc>
                  <a:spcBef>
                    <a:spcPct val="0"/>
                  </a:spcBef>
                  <a:spcAft>
                    <a:spcPct val="35000"/>
                  </a:spcAft>
                  <a:buClr>
                    <a:schemeClr val="bg2"/>
                  </a:buClr>
                  <a:buFont typeface="Arial" charset="0"/>
                  <a:buChar char="◦"/>
                  <a:defRPr sz="1200">
                    <a:solidFill>
                      <a:schemeClr val="tx1"/>
                    </a:solidFill>
                    <a:latin typeface="+mn-lt"/>
                  </a:defRPr>
                </a:lvl6pPr>
                <a:lvl7pPr marL="2575927" indent="-228548" algn="l" rtl="0" eaLnBrk="1" fontAlgn="base" hangingPunct="1">
                  <a:lnSpc>
                    <a:spcPct val="95000"/>
                  </a:lnSpc>
                  <a:spcBef>
                    <a:spcPct val="0"/>
                  </a:spcBef>
                  <a:spcAft>
                    <a:spcPct val="35000"/>
                  </a:spcAft>
                  <a:buClr>
                    <a:schemeClr val="bg2"/>
                  </a:buClr>
                  <a:buFont typeface="Arial" charset="0"/>
                  <a:buChar char="◦"/>
                  <a:defRPr sz="1200">
                    <a:solidFill>
                      <a:schemeClr val="tx1"/>
                    </a:solidFill>
                    <a:latin typeface="+mn-lt"/>
                  </a:defRPr>
                </a:lvl7pPr>
                <a:lvl8pPr marL="3033024" indent="-228548" algn="l" rtl="0" eaLnBrk="1" fontAlgn="base" hangingPunct="1">
                  <a:lnSpc>
                    <a:spcPct val="95000"/>
                  </a:lnSpc>
                  <a:spcBef>
                    <a:spcPct val="0"/>
                  </a:spcBef>
                  <a:spcAft>
                    <a:spcPct val="35000"/>
                  </a:spcAft>
                  <a:buClr>
                    <a:schemeClr val="bg2"/>
                  </a:buClr>
                  <a:buFont typeface="Arial" charset="0"/>
                  <a:buChar char="◦"/>
                  <a:defRPr sz="1200">
                    <a:solidFill>
                      <a:schemeClr val="tx1"/>
                    </a:solidFill>
                    <a:latin typeface="+mn-lt"/>
                  </a:defRPr>
                </a:lvl8pPr>
                <a:lvl9pPr marL="3490120" indent="-228548" algn="l" rtl="0" eaLnBrk="1" fontAlgn="base" hangingPunct="1">
                  <a:lnSpc>
                    <a:spcPct val="95000"/>
                  </a:lnSpc>
                  <a:spcBef>
                    <a:spcPct val="0"/>
                  </a:spcBef>
                  <a:spcAft>
                    <a:spcPct val="35000"/>
                  </a:spcAft>
                  <a:buClr>
                    <a:schemeClr val="bg2"/>
                  </a:buClr>
                  <a:buFont typeface="Arial" charset="0"/>
                  <a:buChar char="◦"/>
                  <a:defRPr sz="1200">
                    <a:solidFill>
                      <a:schemeClr val="tx1"/>
                    </a:solidFill>
                    <a:latin typeface="+mn-lt"/>
                  </a:defRPr>
                </a:lvl9pPr>
              </a:lstStyle>
              <a:p>
                <a:pPr marL="0" indent="0" algn="ctr">
                  <a:lnSpc>
                    <a:spcPct val="80000"/>
                  </a:lnSpc>
                  <a:buClr>
                    <a:sysClr val="windowText" lastClr="000000"/>
                  </a:buClr>
                  <a:buNone/>
                  <a:defRPr/>
                </a:pPr>
                <a:r>
                  <a:rPr lang="en-US" sz="1800" b="1" kern="0" dirty="0" smtClean="0">
                    <a:solidFill>
                      <a:srgbClr val="404040"/>
                    </a:solidFill>
                    <a:cs typeface="Calibri Light"/>
                  </a:rPr>
                  <a:t>FORM DOCUMENTS</a:t>
                </a:r>
              </a:p>
              <a:p>
                <a:pPr marL="0" indent="0" algn="ctr">
                  <a:lnSpc>
                    <a:spcPct val="80000"/>
                  </a:lnSpc>
                  <a:spcBef>
                    <a:spcPts val="0"/>
                  </a:spcBef>
                  <a:buClr>
                    <a:sysClr val="windowText" lastClr="000000"/>
                  </a:buClr>
                  <a:buNone/>
                  <a:defRPr/>
                </a:pPr>
                <a:r>
                  <a:rPr lang="en-US" sz="1800" kern="0" dirty="0" smtClean="0">
                    <a:solidFill>
                      <a:srgbClr val="404040"/>
                    </a:solidFill>
                    <a:latin typeface="Calibri Light"/>
                    <a:cs typeface="Calibri Light"/>
                  </a:rPr>
                  <a:t>Tax returns, insurance claim forms</a:t>
                </a:r>
              </a:p>
              <a:p>
                <a:pPr marL="0" indent="0" algn="ctr">
                  <a:lnSpc>
                    <a:spcPct val="80000"/>
                  </a:lnSpc>
                  <a:spcBef>
                    <a:spcPts val="0"/>
                  </a:spcBef>
                  <a:buClr>
                    <a:sysClr val="windowText" lastClr="000000"/>
                  </a:buClr>
                  <a:buNone/>
                  <a:defRPr/>
                </a:pPr>
                <a:r>
                  <a:rPr lang="en-US" sz="1800" kern="0" dirty="0" smtClean="0">
                    <a:solidFill>
                      <a:srgbClr val="404040"/>
                    </a:solidFill>
                    <a:latin typeface="Calibri Light"/>
                    <a:cs typeface="Calibri Light"/>
                  </a:rPr>
                  <a:t>Derivative </a:t>
                </a:r>
                <a:r>
                  <a:rPr lang="en-US" sz="1800" kern="0" dirty="0">
                    <a:solidFill>
                      <a:srgbClr val="404040"/>
                    </a:solidFill>
                    <a:latin typeface="Calibri Light"/>
                    <a:cs typeface="Calibri Light"/>
                  </a:rPr>
                  <a:t>match</a:t>
                </a:r>
              </a:p>
              <a:p>
                <a:pPr marL="0" indent="0" algn="ctr">
                  <a:lnSpc>
                    <a:spcPct val="80000"/>
                  </a:lnSpc>
                  <a:spcBef>
                    <a:spcPts val="0"/>
                  </a:spcBef>
                  <a:buClr>
                    <a:sysClr val="windowText" lastClr="000000"/>
                  </a:buClr>
                  <a:buNone/>
                  <a:defRPr/>
                </a:pPr>
                <a:r>
                  <a:rPr lang="en-US" sz="1800" kern="0" dirty="0">
                    <a:solidFill>
                      <a:srgbClr val="404040"/>
                    </a:solidFill>
                    <a:latin typeface="Calibri Light"/>
                    <a:cs typeface="Calibri Light"/>
                  </a:rPr>
                  <a:t>Very High Accuracy</a:t>
                </a:r>
              </a:p>
            </p:txBody>
          </p:sp>
          <p:sp>
            <p:nvSpPr>
              <p:cNvPr id="48" name="Content Placeholder 2"/>
              <p:cNvSpPr txBox="1">
                <a:spLocks/>
              </p:cNvSpPr>
              <p:nvPr/>
            </p:nvSpPr>
            <p:spPr bwMode="auto">
              <a:xfrm>
                <a:off x="8740601" y="1531101"/>
                <a:ext cx="3665427" cy="961268"/>
              </a:xfrm>
              <a:prstGeom prst="rect">
                <a:avLst/>
              </a:prstGeom>
              <a:noFill/>
              <a:ln w="9525">
                <a:noFill/>
                <a:miter lim="800000"/>
                <a:headEnd/>
                <a:tailEnd/>
              </a:ln>
            </p:spPr>
            <p:txBody>
              <a:bodyPr lIns="91419" tIns="45710" rIns="91419" bIns="45710"/>
              <a:lstStyle>
                <a:lvl1pPr marL="233310" indent="-233310" algn="l" rtl="0" eaLnBrk="1" fontAlgn="base" hangingPunct="1">
                  <a:lnSpc>
                    <a:spcPct val="90000"/>
                  </a:lnSpc>
                  <a:spcBef>
                    <a:spcPct val="0"/>
                  </a:spcBef>
                  <a:spcAft>
                    <a:spcPts val="1200"/>
                  </a:spcAft>
                  <a:buClr>
                    <a:schemeClr val="tx1"/>
                  </a:buClr>
                  <a:buChar char="•"/>
                  <a:defRPr sz="2400">
                    <a:solidFill>
                      <a:schemeClr val="tx1"/>
                    </a:solidFill>
                    <a:latin typeface="+mn-lt"/>
                    <a:ea typeface="+mn-ea"/>
                    <a:cs typeface="+mn-cs"/>
                  </a:defRPr>
                </a:lvl1pPr>
                <a:lvl2pPr marL="517525" indent="-233363" algn="l" rtl="0" eaLnBrk="1" fontAlgn="base" hangingPunct="1">
                  <a:lnSpc>
                    <a:spcPct val="90000"/>
                  </a:lnSpc>
                  <a:spcBef>
                    <a:spcPct val="0"/>
                  </a:spcBef>
                  <a:spcAft>
                    <a:spcPts val="1000"/>
                  </a:spcAft>
                  <a:buClr>
                    <a:schemeClr val="tx1"/>
                  </a:buClr>
                  <a:buFont typeface="Arial" charset="0"/>
                  <a:buChar char="–"/>
                  <a:defRPr sz="2000">
                    <a:solidFill>
                      <a:schemeClr val="tx1"/>
                    </a:solidFill>
                    <a:latin typeface="+mn-lt"/>
                  </a:defRPr>
                </a:lvl2pPr>
                <a:lvl3pPr marL="688975" indent="-171450" algn="l" rtl="0" eaLnBrk="1" fontAlgn="base" hangingPunct="1">
                  <a:lnSpc>
                    <a:spcPct val="90000"/>
                  </a:lnSpc>
                  <a:spcBef>
                    <a:spcPct val="0"/>
                  </a:spcBef>
                  <a:spcAft>
                    <a:spcPts val="800"/>
                  </a:spcAft>
                  <a:buClr>
                    <a:schemeClr val="tx1"/>
                  </a:buClr>
                  <a:buChar char="•"/>
                  <a:tabLst/>
                  <a:defRPr sz="1600">
                    <a:solidFill>
                      <a:schemeClr val="tx1"/>
                    </a:solidFill>
                    <a:latin typeface="+mn-lt"/>
                  </a:defRPr>
                </a:lvl3pPr>
                <a:lvl4pPr marL="854075" indent="-165100" algn="l" rtl="0" eaLnBrk="1" fontAlgn="base" hangingPunct="1">
                  <a:lnSpc>
                    <a:spcPct val="90000"/>
                  </a:lnSpc>
                  <a:spcBef>
                    <a:spcPct val="0"/>
                  </a:spcBef>
                  <a:spcAft>
                    <a:spcPts val="600"/>
                  </a:spcAft>
                  <a:buClr>
                    <a:schemeClr val="tx1"/>
                  </a:buClr>
                  <a:buChar char="–"/>
                  <a:defRPr sz="1400">
                    <a:solidFill>
                      <a:schemeClr val="tx1"/>
                    </a:solidFill>
                    <a:latin typeface="+mn-lt"/>
                  </a:defRPr>
                </a:lvl4pPr>
                <a:lvl5pPr marL="974725" indent="-120650" algn="l" rtl="0" eaLnBrk="1" fontAlgn="base" hangingPunct="1">
                  <a:lnSpc>
                    <a:spcPct val="90000"/>
                  </a:lnSpc>
                  <a:spcBef>
                    <a:spcPct val="0"/>
                  </a:spcBef>
                  <a:spcAft>
                    <a:spcPts val="600"/>
                  </a:spcAft>
                  <a:buClr>
                    <a:schemeClr val="tx1"/>
                  </a:buClr>
                  <a:buFont typeface="Arial" pitchFamily="34" charset="0"/>
                  <a:buChar char="•"/>
                  <a:defRPr sz="1200">
                    <a:solidFill>
                      <a:schemeClr val="tx1"/>
                    </a:solidFill>
                    <a:latin typeface="+mn-lt"/>
                  </a:defRPr>
                </a:lvl5pPr>
                <a:lvl6pPr marL="2118832" indent="-228548" algn="l" rtl="0" eaLnBrk="1" fontAlgn="base" hangingPunct="1">
                  <a:lnSpc>
                    <a:spcPct val="95000"/>
                  </a:lnSpc>
                  <a:spcBef>
                    <a:spcPct val="0"/>
                  </a:spcBef>
                  <a:spcAft>
                    <a:spcPct val="35000"/>
                  </a:spcAft>
                  <a:buClr>
                    <a:schemeClr val="bg2"/>
                  </a:buClr>
                  <a:buFont typeface="Arial" charset="0"/>
                  <a:buChar char="◦"/>
                  <a:defRPr sz="1200">
                    <a:solidFill>
                      <a:schemeClr val="tx1"/>
                    </a:solidFill>
                    <a:latin typeface="+mn-lt"/>
                  </a:defRPr>
                </a:lvl6pPr>
                <a:lvl7pPr marL="2575927" indent="-228548" algn="l" rtl="0" eaLnBrk="1" fontAlgn="base" hangingPunct="1">
                  <a:lnSpc>
                    <a:spcPct val="95000"/>
                  </a:lnSpc>
                  <a:spcBef>
                    <a:spcPct val="0"/>
                  </a:spcBef>
                  <a:spcAft>
                    <a:spcPct val="35000"/>
                  </a:spcAft>
                  <a:buClr>
                    <a:schemeClr val="bg2"/>
                  </a:buClr>
                  <a:buFont typeface="Arial" charset="0"/>
                  <a:buChar char="◦"/>
                  <a:defRPr sz="1200">
                    <a:solidFill>
                      <a:schemeClr val="tx1"/>
                    </a:solidFill>
                    <a:latin typeface="+mn-lt"/>
                  </a:defRPr>
                </a:lvl7pPr>
                <a:lvl8pPr marL="3033024" indent="-228548" algn="l" rtl="0" eaLnBrk="1" fontAlgn="base" hangingPunct="1">
                  <a:lnSpc>
                    <a:spcPct val="95000"/>
                  </a:lnSpc>
                  <a:spcBef>
                    <a:spcPct val="0"/>
                  </a:spcBef>
                  <a:spcAft>
                    <a:spcPct val="35000"/>
                  </a:spcAft>
                  <a:buClr>
                    <a:schemeClr val="bg2"/>
                  </a:buClr>
                  <a:buFont typeface="Arial" charset="0"/>
                  <a:buChar char="◦"/>
                  <a:defRPr sz="1200">
                    <a:solidFill>
                      <a:schemeClr val="tx1"/>
                    </a:solidFill>
                    <a:latin typeface="+mn-lt"/>
                  </a:defRPr>
                </a:lvl8pPr>
                <a:lvl9pPr marL="3490120" indent="-228548" algn="l" rtl="0" eaLnBrk="1" fontAlgn="base" hangingPunct="1">
                  <a:lnSpc>
                    <a:spcPct val="95000"/>
                  </a:lnSpc>
                  <a:spcBef>
                    <a:spcPct val="0"/>
                  </a:spcBef>
                  <a:spcAft>
                    <a:spcPct val="35000"/>
                  </a:spcAft>
                  <a:buClr>
                    <a:schemeClr val="bg2"/>
                  </a:buClr>
                  <a:buFont typeface="Arial" charset="0"/>
                  <a:buChar char="◦"/>
                  <a:defRPr sz="1200">
                    <a:solidFill>
                      <a:schemeClr val="tx1"/>
                    </a:solidFill>
                    <a:latin typeface="+mn-lt"/>
                  </a:defRPr>
                </a:lvl9pPr>
              </a:lstStyle>
              <a:p>
                <a:pPr marL="0" indent="0" algn="ctr">
                  <a:buFontTx/>
                  <a:buNone/>
                  <a:defRPr/>
                </a:pPr>
                <a:r>
                  <a:rPr lang="en-US" sz="2800" b="1" dirty="0" smtClean="0">
                    <a:solidFill>
                      <a:srgbClr val="EFA62F"/>
                    </a:solidFill>
                    <a:latin typeface="Calibri Light"/>
                    <a:cs typeface="Calibri Light"/>
                  </a:rPr>
                  <a:t>Form</a:t>
                </a:r>
                <a:br>
                  <a:rPr lang="en-US" sz="2800" b="1" dirty="0" smtClean="0">
                    <a:solidFill>
                      <a:srgbClr val="EFA62F"/>
                    </a:solidFill>
                    <a:latin typeface="Calibri Light"/>
                    <a:cs typeface="Calibri Light"/>
                  </a:rPr>
                </a:br>
                <a:r>
                  <a:rPr lang="en-US" sz="2800" b="1" dirty="0" smtClean="0">
                    <a:solidFill>
                      <a:srgbClr val="EFA62F"/>
                    </a:solidFill>
                    <a:latin typeface="Calibri Light"/>
                    <a:cs typeface="Calibri Light"/>
                  </a:rPr>
                  <a:t>Recognition</a:t>
                </a:r>
                <a:endParaRPr lang="en-US" sz="2800" b="1" dirty="0">
                  <a:solidFill>
                    <a:srgbClr val="EFA62F"/>
                  </a:solidFill>
                  <a:latin typeface="Calibri Light"/>
                  <a:cs typeface="Calibri Light"/>
                </a:endParaRPr>
              </a:p>
            </p:txBody>
          </p:sp>
        </p:grpSp>
        <p:pic>
          <p:nvPicPr>
            <p:cNvPr id="50" name="Picture 49" descr="Our_Approach.ai"/>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85212" y="2438400"/>
              <a:ext cx="3178176" cy="2345798"/>
            </a:xfrm>
            <a:prstGeom prst="rect">
              <a:avLst/>
            </a:prstGeom>
          </p:spPr>
        </p:pic>
      </p:grpSp>
      <p:pic>
        <p:nvPicPr>
          <p:cNvPr id="20" name="Picture 19" descr="Symantec_Slide14_vector.eps"/>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90470" y="2895600"/>
            <a:ext cx="1113543" cy="1530060"/>
          </a:xfrm>
          <a:prstGeom prst="rect">
            <a:avLst/>
          </a:prstGeom>
        </p:spPr>
      </p:pic>
      <p:sp>
        <p:nvSpPr>
          <p:cNvPr id="13" name="TextBox 12"/>
          <p:cNvSpPr txBox="1"/>
          <p:nvPr/>
        </p:nvSpPr>
        <p:spPr>
          <a:xfrm>
            <a:off x="455613" y="304800"/>
            <a:ext cx="9525000" cy="943848"/>
          </a:xfrm>
          <a:prstGeom prst="rect">
            <a:avLst/>
          </a:prstGeom>
          <a:noFill/>
        </p:spPr>
        <p:txBody>
          <a:bodyPr wrap="square" lIns="91440" tIns="45720" rIns="91440" bIns="45720" rtlCol="0" anchor="t" anchorCtr="0">
            <a:spAutoFit/>
          </a:bodyPr>
          <a:lstStyle/>
          <a:p>
            <a:pPr defTabSz="913068" fontAlgn="base">
              <a:lnSpc>
                <a:spcPct val="80000"/>
              </a:lnSpc>
              <a:spcBef>
                <a:spcPct val="0"/>
              </a:spcBef>
              <a:spcAft>
                <a:spcPct val="0"/>
              </a:spcAft>
            </a:pPr>
            <a:r>
              <a:rPr lang="en-US" sz="4000" b="1" dirty="0" smtClean="0">
                <a:solidFill>
                  <a:srgbClr val="404040"/>
                </a:solidFill>
                <a:latin typeface="Calibri Light"/>
                <a:ea typeface="Calibri"/>
                <a:cs typeface="Calibri Light"/>
              </a:rPr>
              <a:t>Catch More </a:t>
            </a:r>
            <a:r>
              <a:rPr lang="en-US" sz="4000" b="1" dirty="0">
                <a:solidFill>
                  <a:srgbClr val="404040"/>
                </a:solidFill>
                <a:latin typeface="Calibri Light"/>
                <a:ea typeface="Calibri"/>
                <a:cs typeface="Calibri Light"/>
              </a:rPr>
              <a:t>I</a:t>
            </a:r>
            <a:r>
              <a:rPr lang="en-US" sz="4000" b="1" dirty="0" smtClean="0">
                <a:solidFill>
                  <a:srgbClr val="404040"/>
                </a:solidFill>
                <a:latin typeface="Calibri Light"/>
                <a:ea typeface="Calibri"/>
                <a:cs typeface="Calibri Light"/>
              </a:rPr>
              <a:t>ntellectual Property</a:t>
            </a:r>
          </a:p>
          <a:p>
            <a:pPr defTabSz="913068" fontAlgn="base">
              <a:lnSpc>
                <a:spcPct val="80000"/>
              </a:lnSpc>
              <a:spcBef>
                <a:spcPct val="0"/>
              </a:spcBef>
              <a:spcAft>
                <a:spcPct val="0"/>
              </a:spcAft>
            </a:pPr>
            <a:r>
              <a:rPr lang="en-US" sz="2800" dirty="0" smtClean="0">
                <a:solidFill>
                  <a:srgbClr val="404040"/>
                </a:solidFill>
                <a:latin typeface="Calibri Light"/>
                <a:ea typeface="Calibri"/>
                <a:cs typeface="Calibri Light"/>
              </a:rPr>
              <a:t>With the most advanced detection technologies</a:t>
            </a:r>
            <a:endParaRPr lang="en-US" sz="2800" dirty="0">
              <a:solidFill>
                <a:srgbClr val="404040"/>
              </a:solidFill>
              <a:latin typeface="Calibri Light"/>
              <a:ea typeface="Calibri"/>
              <a:cs typeface="Calibri Light"/>
            </a:endParaRPr>
          </a:p>
        </p:txBody>
      </p:sp>
      <p:cxnSp>
        <p:nvCxnSpPr>
          <p:cNvPr id="14" name="Straight Connector 13"/>
          <p:cNvCxnSpPr/>
          <p:nvPr/>
        </p:nvCxnSpPr>
        <p:spPr>
          <a:xfrm>
            <a:off x="531813" y="1295400"/>
            <a:ext cx="2438400" cy="0"/>
          </a:xfrm>
          <a:prstGeom prst="line">
            <a:avLst/>
          </a:prstGeom>
          <a:ln w="19050">
            <a:solidFill>
              <a:srgbClr val="FDBA30"/>
            </a:solidFill>
            <a:miter lim="800000"/>
          </a:ln>
        </p:spPr>
        <p:style>
          <a:lnRef idx="1">
            <a:schemeClr val="accent1"/>
          </a:lnRef>
          <a:fillRef idx="0">
            <a:schemeClr val="accent1"/>
          </a:fillRef>
          <a:effectRef idx="0">
            <a:schemeClr val="accent1"/>
          </a:effectRef>
          <a:fontRef idx="minor">
            <a:schemeClr val="tx1"/>
          </a:fontRef>
        </p:style>
      </p:cxnSp>
      <p:pic>
        <p:nvPicPr>
          <p:cNvPr id="15" name="Picture 14" descr="Symantec_Slide14_indexed.eps"/>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25324" y="2971802"/>
            <a:ext cx="1179699" cy="1341617"/>
          </a:xfrm>
          <a:prstGeom prst="rect">
            <a:avLst/>
          </a:prstGeom>
        </p:spPr>
      </p:pic>
      <p:sp>
        <p:nvSpPr>
          <p:cNvPr id="16" name="Content Placeholder 2"/>
          <p:cNvSpPr txBox="1">
            <a:spLocks/>
          </p:cNvSpPr>
          <p:nvPr/>
        </p:nvSpPr>
        <p:spPr bwMode="auto">
          <a:xfrm>
            <a:off x="150812" y="5027615"/>
            <a:ext cx="4338452" cy="1144587"/>
          </a:xfrm>
          <a:prstGeom prst="rect">
            <a:avLst/>
          </a:prstGeom>
          <a:noFill/>
          <a:ln w="9525">
            <a:noFill/>
            <a:miter lim="800000"/>
            <a:headEnd/>
            <a:tailEnd/>
          </a:ln>
        </p:spPr>
        <p:txBody>
          <a:bodyPr lIns="91419" tIns="45710" rIns="91419" bIns="45710"/>
          <a:lstStyle>
            <a:lvl1pPr marL="233310" indent="-233310" algn="l" rtl="0" eaLnBrk="1" fontAlgn="base" hangingPunct="1">
              <a:lnSpc>
                <a:spcPct val="90000"/>
              </a:lnSpc>
              <a:spcBef>
                <a:spcPct val="0"/>
              </a:spcBef>
              <a:spcAft>
                <a:spcPts val="1200"/>
              </a:spcAft>
              <a:buClr>
                <a:schemeClr val="tx1"/>
              </a:buClr>
              <a:buChar char="•"/>
              <a:defRPr sz="2400">
                <a:solidFill>
                  <a:schemeClr val="tx1"/>
                </a:solidFill>
                <a:latin typeface="+mn-lt"/>
                <a:ea typeface="+mn-ea"/>
                <a:cs typeface="+mn-cs"/>
              </a:defRPr>
            </a:lvl1pPr>
            <a:lvl2pPr marL="517525" indent="-233363" algn="l" rtl="0" eaLnBrk="1" fontAlgn="base" hangingPunct="1">
              <a:lnSpc>
                <a:spcPct val="90000"/>
              </a:lnSpc>
              <a:spcBef>
                <a:spcPct val="0"/>
              </a:spcBef>
              <a:spcAft>
                <a:spcPts val="1000"/>
              </a:spcAft>
              <a:buClr>
                <a:schemeClr val="tx1"/>
              </a:buClr>
              <a:buFont typeface="Arial" charset="0"/>
              <a:buChar char="–"/>
              <a:defRPr sz="2000">
                <a:solidFill>
                  <a:schemeClr val="tx1"/>
                </a:solidFill>
                <a:latin typeface="+mn-lt"/>
              </a:defRPr>
            </a:lvl2pPr>
            <a:lvl3pPr marL="688975" indent="-171450" algn="l" rtl="0" eaLnBrk="1" fontAlgn="base" hangingPunct="1">
              <a:lnSpc>
                <a:spcPct val="90000"/>
              </a:lnSpc>
              <a:spcBef>
                <a:spcPct val="0"/>
              </a:spcBef>
              <a:spcAft>
                <a:spcPts val="800"/>
              </a:spcAft>
              <a:buClr>
                <a:schemeClr val="tx1"/>
              </a:buClr>
              <a:buChar char="•"/>
              <a:tabLst/>
              <a:defRPr sz="1600">
                <a:solidFill>
                  <a:schemeClr val="tx1"/>
                </a:solidFill>
                <a:latin typeface="+mn-lt"/>
              </a:defRPr>
            </a:lvl3pPr>
            <a:lvl4pPr marL="854075" indent="-165100" algn="l" rtl="0" eaLnBrk="1" fontAlgn="base" hangingPunct="1">
              <a:lnSpc>
                <a:spcPct val="90000"/>
              </a:lnSpc>
              <a:spcBef>
                <a:spcPct val="0"/>
              </a:spcBef>
              <a:spcAft>
                <a:spcPts val="600"/>
              </a:spcAft>
              <a:buClr>
                <a:schemeClr val="tx1"/>
              </a:buClr>
              <a:buChar char="–"/>
              <a:defRPr sz="1400">
                <a:solidFill>
                  <a:schemeClr val="tx1"/>
                </a:solidFill>
                <a:latin typeface="+mn-lt"/>
              </a:defRPr>
            </a:lvl4pPr>
            <a:lvl5pPr marL="974725" indent="-120650" algn="l" rtl="0" eaLnBrk="1" fontAlgn="base" hangingPunct="1">
              <a:lnSpc>
                <a:spcPct val="90000"/>
              </a:lnSpc>
              <a:spcBef>
                <a:spcPct val="0"/>
              </a:spcBef>
              <a:spcAft>
                <a:spcPts val="600"/>
              </a:spcAft>
              <a:buClr>
                <a:schemeClr val="tx1"/>
              </a:buClr>
              <a:buFont typeface="Arial" pitchFamily="34" charset="0"/>
              <a:buChar char="•"/>
              <a:defRPr sz="1200">
                <a:solidFill>
                  <a:schemeClr val="tx1"/>
                </a:solidFill>
                <a:latin typeface="+mn-lt"/>
              </a:defRPr>
            </a:lvl5pPr>
            <a:lvl6pPr marL="2118832" indent="-228548" algn="l" rtl="0" eaLnBrk="1" fontAlgn="base" hangingPunct="1">
              <a:lnSpc>
                <a:spcPct val="95000"/>
              </a:lnSpc>
              <a:spcBef>
                <a:spcPct val="0"/>
              </a:spcBef>
              <a:spcAft>
                <a:spcPct val="35000"/>
              </a:spcAft>
              <a:buClr>
                <a:schemeClr val="bg2"/>
              </a:buClr>
              <a:buFont typeface="Arial" charset="0"/>
              <a:buChar char="◦"/>
              <a:defRPr sz="1200">
                <a:solidFill>
                  <a:schemeClr val="tx1"/>
                </a:solidFill>
                <a:latin typeface="+mn-lt"/>
              </a:defRPr>
            </a:lvl6pPr>
            <a:lvl7pPr marL="2575927" indent="-228548" algn="l" rtl="0" eaLnBrk="1" fontAlgn="base" hangingPunct="1">
              <a:lnSpc>
                <a:spcPct val="95000"/>
              </a:lnSpc>
              <a:spcBef>
                <a:spcPct val="0"/>
              </a:spcBef>
              <a:spcAft>
                <a:spcPct val="35000"/>
              </a:spcAft>
              <a:buClr>
                <a:schemeClr val="bg2"/>
              </a:buClr>
              <a:buFont typeface="Arial" charset="0"/>
              <a:buChar char="◦"/>
              <a:defRPr sz="1200">
                <a:solidFill>
                  <a:schemeClr val="tx1"/>
                </a:solidFill>
                <a:latin typeface="+mn-lt"/>
              </a:defRPr>
            </a:lvl7pPr>
            <a:lvl8pPr marL="3033024" indent="-228548" algn="l" rtl="0" eaLnBrk="1" fontAlgn="base" hangingPunct="1">
              <a:lnSpc>
                <a:spcPct val="95000"/>
              </a:lnSpc>
              <a:spcBef>
                <a:spcPct val="0"/>
              </a:spcBef>
              <a:spcAft>
                <a:spcPct val="35000"/>
              </a:spcAft>
              <a:buClr>
                <a:schemeClr val="bg2"/>
              </a:buClr>
              <a:buFont typeface="Arial" charset="0"/>
              <a:buChar char="◦"/>
              <a:defRPr sz="1200">
                <a:solidFill>
                  <a:schemeClr val="tx1"/>
                </a:solidFill>
                <a:latin typeface="+mn-lt"/>
              </a:defRPr>
            </a:lvl8pPr>
            <a:lvl9pPr marL="3490120" indent="-228548" algn="l" rtl="0" eaLnBrk="1" fontAlgn="base" hangingPunct="1">
              <a:lnSpc>
                <a:spcPct val="95000"/>
              </a:lnSpc>
              <a:spcBef>
                <a:spcPct val="0"/>
              </a:spcBef>
              <a:spcAft>
                <a:spcPct val="35000"/>
              </a:spcAft>
              <a:buClr>
                <a:schemeClr val="bg2"/>
              </a:buClr>
              <a:buFont typeface="Arial" charset="0"/>
              <a:buChar char="◦"/>
              <a:defRPr sz="1200">
                <a:solidFill>
                  <a:schemeClr val="tx1"/>
                </a:solidFill>
                <a:latin typeface="+mn-lt"/>
              </a:defRPr>
            </a:lvl9pPr>
          </a:lstStyle>
          <a:p>
            <a:pPr marL="0" indent="0" algn="ctr">
              <a:lnSpc>
                <a:spcPct val="80000"/>
              </a:lnSpc>
              <a:buClr>
                <a:sysClr val="windowText" lastClr="000000"/>
              </a:buClr>
              <a:buNone/>
              <a:defRPr/>
            </a:pPr>
            <a:r>
              <a:rPr lang="en-US" sz="1800" b="1" kern="0" dirty="0" smtClean="0">
                <a:solidFill>
                  <a:srgbClr val="404040"/>
                </a:solidFill>
                <a:cs typeface="Calibri Light"/>
              </a:rPr>
              <a:t>UNSTRUCTURED DATA  </a:t>
            </a:r>
          </a:p>
          <a:p>
            <a:pPr marL="0" indent="0" algn="ctr">
              <a:lnSpc>
                <a:spcPct val="80000"/>
              </a:lnSpc>
              <a:spcBef>
                <a:spcPts val="0"/>
              </a:spcBef>
              <a:buClr>
                <a:sysClr val="windowText" lastClr="000000"/>
              </a:buClr>
              <a:buNone/>
              <a:defRPr/>
            </a:pPr>
            <a:r>
              <a:rPr lang="en-US" sz="1800" kern="0" dirty="0" smtClean="0">
                <a:solidFill>
                  <a:srgbClr val="404040"/>
                </a:solidFill>
                <a:latin typeface="Calibri Light"/>
                <a:cs typeface="Calibri Light"/>
              </a:rPr>
              <a:t>Designs, Source Code,</a:t>
            </a:r>
            <a:r>
              <a:rPr lang="en-US" sz="1800" kern="0" dirty="0">
                <a:solidFill>
                  <a:srgbClr val="404040"/>
                </a:solidFill>
                <a:latin typeface="Calibri Light"/>
                <a:cs typeface="Calibri Light"/>
              </a:rPr>
              <a:t> </a:t>
            </a:r>
            <a:r>
              <a:rPr lang="en-US" sz="1800" kern="0" dirty="0" smtClean="0">
                <a:solidFill>
                  <a:srgbClr val="404040"/>
                </a:solidFill>
                <a:latin typeface="Calibri Light"/>
                <a:cs typeface="Calibri Light"/>
              </a:rPr>
              <a:t>Financials</a:t>
            </a:r>
            <a:endParaRPr lang="en-US" sz="1800" kern="0" dirty="0">
              <a:solidFill>
                <a:srgbClr val="404040"/>
              </a:solidFill>
              <a:latin typeface="Calibri Light"/>
              <a:cs typeface="Calibri Light"/>
            </a:endParaRPr>
          </a:p>
          <a:p>
            <a:pPr marL="0" indent="0" algn="ctr">
              <a:lnSpc>
                <a:spcPct val="80000"/>
              </a:lnSpc>
              <a:spcBef>
                <a:spcPts val="0"/>
              </a:spcBef>
              <a:buClr>
                <a:sysClr val="windowText" lastClr="000000"/>
              </a:buClr>
              <a:buNone/>
              <a:defRPr/>
            </a:pPr>
            <a:r>
              <a:rPr lang="en-US" sz="1800" kern="0" dirty="0">
                <a:solidFill>
                  <a:srgbClr val="404040"/>
                </a:solidFill>
                <a:latin typeface="Calibri Light"/>
                <a:cs typeface="Calibri Light"/>
              </a:rPr>
              <a:t>Derivative match</a:t>
            </a:r>
          </a:p>
          <a:p>
            <a:pPr marL="0" indent="0" algn="ctr">
              <a:lnSpc>
                <a:spcPct val="80000"/>
              </a:lnSpc>
              <a:spcBef>
                <a:spcPts val="0"/>
              </a:spcBef>
              <a:buClr>
                <a:sysClr val="windowText" lastClr="000000"/>
              </a:buClr>
              <a:buNone/>
              <a:defRPr/>
            </a:pPr>
            <a:r>
              <a:rPr lang="en-US" sz="1800" kern="0" dirty="0">
                <a:solidFill>
                  <a:srgbClr val="404040"/>
                </a:solidFill>
                <a:latin typeface="Calibri Light"/>
                <a:cs typeface="Calibri Light"/>
              </a:rPr>
              <a:t>Near perfect accuracy</a:t>
            </a:r>
            <a:endParaRPr lang="en-US" sz="1800" kern="0" dirty="0" smtClean="0">
              <a:solidFill>
                <a:srgbClr val="404040"/>
              </a:solidFill>
              <a:latin typeface="Calibri Light"/>
              <a:cs typeface="Calibri Light"/>
            </a:endParaRPr>
          </a:p>
        </p:txBody>
      </p:sp>
      <p:sp>
        <p:nvSpPr>
          <p:cNvPr id="17" name="Content Placeholder 2"/>
          <p:cNvSpPr txBox="1">
            <a:spLocks/>
          </p:cNvSpPr>
          <p:nvPr/>
        </p:nvSpPr>
        <p:spPr bwMode="auto">
          <a:xfrm>
            <a:off x="608014" y="1981202"/>
            <a:ext cx="3424050" cy="714509"/>
          </a:xfrm>
          <a:prstGeom prst="rect">
            <a:avLst/>
          </a:prstGeom>
          <a:noFill/>
          <a:ln w="9525">
            <a:noFill/>
            <a:miter lim="800000"/>
            <a:headEnd/>
            <a:tailEnd/>
          </a:ln>
        </p:spPr>
        <p:txBody>
          <a:bodyPr lIns="91419" tIns="45710" rIns="91419" bIns="45710"/>
          <a:lstStyle>
            <a:lvl1pPr marL="233310" indent="-233310" algn="l" rtl="0" eaLnBrk="1" fontAlgn="base" hangingPunct="1">
              <a:lnSpc>
                <a:spcPct val="90000"/>
              </a:lnSpc>
              <a:spcBef>
                <a:spcPct val="0"/>
              </a:spcBef>
              <a:spcAft>
                <a:spcPts val="1200"/>
              </a:spcAft>
              <a:buClr>
                <a:schemeClr val="tx1"/>
              </a:buClr>
              <a:buChar char="•"/>
              <a:defRPr sz="2400">
                <a:solidFill>
                  <a:schemeClr val="tx1"/>
                </a:solidFill>
                <a:latin typeface="+mn-lt"/>
                <a:ea typeface="+mn-ea"/>
                <a:cs typeface="+mn-cs"/>
              </a:defRPr>
            </a:lvl1pPr>
            <a:lvl2pPr marL="517525" indent="-233363" algn="l" rtl="0" eaLnBrk="1" fontAlgn="base" hangingPunct="1">
              <a:lnSpc>
                <a:spcPct val="90000"/>
              </a:lnSpc>
              <a:spcBef>
                <a:spcPct val="0"/>
              </a:spcBef>
              <a:spcAft>
                <a:spcPts val="1000"/>
              </a:spcAft>
              <a:buClr>
                <a:schemeClr val="tx1"/>
              </a:buClr>
              <a:buFont typeface="Arial" charset="0"/>
              <a:buChar char="–"/>
              <a:defRPr sz="2000">
                <a:solidFill>
                  <a:schemeClr val="tx1"/>
                </a:solidFill>
                <a:latin typeface="+mn-lt"/>
              </a:defRPr>
            </a:lvl2pPr>
            <a:lvl3pPr marL="688975" indent="-171450" algn="l" rtl="0" eaLnBrk="1" fontAlgn="base" hangingPunct="1">
              <a:lnSpc>
                <a:spcPct val="90000"/>
              </a:lnSpc>
              <a:spcBef>
                <a:spcPct val="0"/>
              </a:spcBef>
              <a:spcAft>
                <a:spcPts val="800"/>
              </a:spcAft>
              <a:buClr>
                <a:schemeClr val="tx1"/>
              </a:buClr>
              <a:buChar char="•"/>
              <a:tabLst/>
              <a:defRPr sz="1600">
                <a:solidFill>
                  <a:schemeClr val="tx1"/>
                </a:solidFill>
                <a:latin typeface="+mn-lt"/>
              </a:defRPr>
            </a:lvl3pPr>
            <a:lvl4pPr marL="854075" indent="-165100" algn="l" rtl="0" eaLnBrk="1" fontAlgn="base" hangingPunct="1">
              <a:lnSpc>
                <a:spcPct val="90000"/>
              </a:lnSpc>
              <a:spcBef>
                <a:spcPct val="0"/>
              </a:spcBef>
              <a:spcAft>
                <a:spcPts val="600"/>
              </a:spcAft>
              <a:buClr>
                <a:schemeClr val="tx1"/>
              </a:buClr>
              <a:buChar char="–"/>
              <a:defRPr sz="1400">
                <a:solidFill>
                  <a:schemeClr val="tx1"/>
                </a:solidFill>
                <a:latin typeface="+mn-lt"/>
              </a:defRPr>
            </a:lvl4pPr>
            <a:lvl5pPr marL="974725" indent="-120650" algn="l" rtl="0" eaLnBrk="1" fontAlgn="base" hangingPunct="1">
              <a:lnSpc>
                <a:spcPct val="90000"/>
              </a:lnSpc>
              <a:spcBef>
                <a:spcPct val="0"/>
              </a:spcBef>
              <a:spcAft>
                <a:spcPts val="600"/>
              </a:spcAft>
              <a:buClr>
                <a:schemeClr val="tx1"/>
              </a:buClr>
              <a:buFont typeface="Arial" pitchFamily="34" charset="0"/>
              <a:buChar char="•"/>
              <a:defRPr sz="1200">
                <a:solidFill>
                  <a:schemeClr val="tx1"/>
                </a:solidFill>
                <a:latin typeface="+mn-lt"/>
              </a:defRPr>
            </a:lvl5pPr>
            <a:lvl6pPr marL="2118832" indent="-228548" algn="l" rtl="0" eaLnBrk="1" fontAlgn="base" hangingPunct="1">
              <a:lnSpc>
                <a:spcPct val="95000"/>
              </a:lnSpc>
              <a:spcBef>
                <a:spcPct val="0"/>
              </a:spcBef>
              <a:spcAft>
                <a:spcPct val="35000"/>
              </a:spcAft>
              <a:buClr>
                <a:schemeClr val="bg2"/>
              </a:buClr>
              <a:buFont typeface="Arial" charset="0"/>
              <a:buChar char="◦"/>
              <a:defRPr sz="1200">
                <a:solidFill>
                  <a:schemeClr val="tx1"/>
                </a:solidFill>
                <a:latin typeface="+mn-lt"/>
              </a:defRPr>
            </a:lvl6pPr>
            <a:lvl7pPr marL="2575927" indent="-228548" algn="l" rtl="0" eaLnBrk="1" fontAlgn="base" hangingPunct="1">
              <a:lnSpc>
                <a:spcPct val="95000"/>
              </a:lnSpc>
              <a:spcBef>
                <a:spcPct val="0"/>
              </a:spcBef>
              <a:spcAft>
                <a:spcPct val="35000"/>
              </a:spcAft>
              <a:buClr>
                <a:schemeClr val="bg2"/>
              </a:buClr>
              <a:buFont typeface="Arial" charset="0"/>
              <a:buChar char="◦"/>
              <a:defRPr sz="1200">
                <a:solidFill>
                  <a:schemeClr val="tx1"/>
                </a:solidFill>
                <a:latin typeface="+mn-lt"/>
              </a:defRPr>
            </a:lvl7pPr>
            <a:lvl8pPr marL="3033024" indent="-228548" algn="l" rtl="0" eaLnBrk="1" fontAlgn="base" hangingPunct="1">
              <a:lnSpc>
                <a:spcPct val="95000"/>
              </a:lnSpc>
              <a:spcBef>
                <a:spcPct val="0"/>
              </a:spcBef>
              <a:spcAft>
                <a:spcPct val="35000"/>
              </a:spcAft>
              <a:buClr>
                <a:schemeClr val="bg2"/>
              </a:buClr>
              <a:buFont typeface="Arial" charset="0"/>
              <a:buChar char="◦"/>
              <a:defRPr sz="1200">
                <a:solidFill>
                  <a:schemeClr val="tx1"/>
                </a:solidFill>
                <a:latin typeface="+mn-lt"/>
              </a:defRPr>
            </a:lvl8pPr>
            <a:lvl9pPr marL="3490120" indent="-228548" algn="l" rtl="0" eaLnBrk="1" fontAlgn="base" hangingPunct="1">
              <a:lnSpc>
                <a:spcPct val="95000"/>
              </a:lnSpc>
              <a:spcBef>
                <a:spcPct val="0"/>
              </a:spcBef>
              <a:spcAft>
                <a:spcPct val="35000"/>
              </a:spcAft>
              <a:buClr>
                <a:schemeClr val="bg2"/>
              </a:buClr>
              <a:buFont typeface="Arial" charset="0"/>
              <a:buChar char="◦"/>
              <a:defRPr sz="1200">
                <a:solidFill>
                  <a:schemeClr val="tx1"/>
                </a:solidFill>
                <a:latin typeface="+mn-lt"/>
              </a:defRPr>
            </a:lvl9pPr>
          </a:lstStyle>
          <a:p>
            <a:pPr marL="0" indent="0" algn="ctr">
              <a:buFontTx/>
              <a:buNone/>
              <a:defRPr/>
            </a:pPr>
            <a:r>
              <a:rPr lang="en-US" sz="2800" b="1" dirty="0">
                <a:solidFill>
                  <a:srgbClr val="EFA62F"/>
                </a:solidFill>
                <a:latin typeface="Calibri Light"/>
                <a:cs typeface="Calibri Light"/>
              </a:rPr>
              <a:t>Indexed Document Matching</a:t>
            </a:r>
          </a:p>
        </p:txBody>
      </p:sp>
      <p:sp>
        <p:nvSpPr>
          <p:cNvPr id="2" name="Footer Placeholder 1"/>
          <p:cNvSpPr>
            <a:spLocks noGrp="1"/>
          </p:cNvSpPr>
          <p:nvPr>
            <p:ph type="ftr" sz="quarter" idx="11"/>
          </p:nvPr>
        </p:nvSpPr>
        <p:spPr/>
        <p:txBody>
          <a:bodyPr/>
          <a:lstStyle/>
          <a:p>
            <a:r>
              <a:rPr lang="en-US" smtClean="0"/>
              <a:t>Symantec Confidential - NDA required</a:t>
            </a:r>
            <a:endParaRPr lang="en-US" dirty="0"/>
          </a:p>
        </p:txBody>
      </p:sp>
    </p:spTree>
    <p:extLst>
      <p:ext uri="{BB962C8B-B14F-4D97-AF65-F5344CB8AC3E}">
        <p14:creationId xmlns:p14="http://schemas.microsoft.com/office/powerpoint/2010/main" val="28314175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v_pipe"/>
          <p:cNvSpPr/>
          <p:nvPr/>
        </p:nvSpPr>
        <p:spPr bwMode="gray">
          <a:xfrm rot="5400000">
            <a:off x="4494212" y="3390900"/>
            <a:ext cx="3200400" cy="228600"/>
          </a:xfrm>
          <a:prstGeom prst="rect">
            <a:avLst/>
          </a:prstGeom>
          <a:solidFill>
            <a:schemeClr val="bg2">
              <a:alpha val="76000"/>
            </a:schemeClr>
          </a:solidFill>
          <a:ln w="219075">
            <a:noFill/>
            <a:miter lim="800000"/>
            <a:headEnd/>
            <a:tailEnd/>
          </a:ln>
        </p:spPr>
        <p:txBody>
          <a:bodyPr wrap="square" rtlCol="0" anchor="ctr"/>
          <a:lstStyle/>
          <a:p>
            <a:pPr algn="ctr" defTabSz="914126">
              <a:defRPr/>
            </a:pPr>
            <a:endParaRPr lang="en-US" sz="1799" kern="0">
              <a:solidFill>
                <a:srgbClr val="404040"/>
              </a:solidFill>
            </a:endParaRPr>
          </a:p>
        </p:txBody>
      </p:sp>
      <p:sp>
        <p:nvSpPr>
          <p:cNvPr id="9" name="H_Pipe"/>
          <p:cNvSpPr/>
          <p:nvPr/>
        </p:nvSpPr>
        <p:spPr bwMode="gray">
          <a:xfrm>
            <a:off x="1598612" y="1676400"/>
            <a:ext cx="8153400" cy="228600"/>
          </a:xfrm>
          <a:prstGeom prst="rect">
            <a:avLst/>
          </a:prstGeom>
          <a:solidFill>
            <a:schemeClr val="bg2">
              <a:alpha val="76000"/>
            </a:schemeClr>
          </a:solidFill>
          <a:ln w="219075">
            <a:noFill/>
            <a:miter lim="800000"/>
            <a:headEnd/>
            <a:tailEnd/>
          </a:ln>
        </p:spPr>
        <p:txBody>
          <a:bodyPr wrap="square" rtlCol="0" anchor="ctr"/>
          <a:lstStyle/>
          <a:p>
            <a:pPr algn="ctr" defTabSz="914126"/>
            <a:endParaRPr lang="en-US" sz="1799" kern="0">
              <a:solidFill>
                <a:srgbClr val="404040"/>
              </a:solidFill>
            </a:endParaRPr>
          </a:p>
        </p:txBody>
      </p:sp>
      <p:cxnSp>
        <p:nvCxnSpPr>
          <p:cNvPr id="10" name="Straight Connector 9"/>
          <p:cNvCxnSpPr/>
          <p:nvPr/>
        </p:nvCxnSpPr>
        <p:spPr>
          <a:xfrm>
            <a:off x="6208712" y="1790700"/>
            <a:ext cx="2872629" cy="0"/>
          </a:xfrm>
          <a:prstGeom prst="line">
            <a:avLst/>
          </a:prstGeom>
          <a:ln w="28575" cap="rnd">
            <a:solidFill>
              <a:schemeClr val="bg2">
                <a:lumMod val="75000"/>
              </a:schemeClr>
            </a:solidFill>
            <a:prstDash val="sysDot"/>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H="1">
            <a:off x="2988945" y="1790700"/>
            <a:ext cx="2991167" cy="0"/>
          </a:xfrm>
          <a:prstGeom prst="line">
            <a:avLst/>
          </a:prstGeom>
          <a:ln w="28575" cap="rnd">
            <a:solidFill>
              <a:schemeClr val="bg2">
                <a:lumMod val="75000"/>
              </a:schemeClr>
            </a:solidFill>
            <a:prstDash val="sysDot"/>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V="1">
            <a:off x="6094408" y="1790700"/>
            <a:ext cx="0" cy="1621383"/>
          </a:xfrm>
          <a:prstGeom prst="line">
            <a:avLst/>
          </a:prstGeom>
          <a:ln w="28575" cap="rnd">
            <a:solidFill>
              <a:schemeClr val="bg2">
                <a:lumMod val="75000"/>
              </a:schemeClr>
            </a:solidFill>
            <a:prstDash val="sysDot"/>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3" name="Rectangle 12"/>
          <p:cNvSpPr/>
          <p:nvPr/>
        </p:nvSpPr>
        <p:spPr bwMode="gray">
          <a:xfrm>
            <a:off x="1568441" y="860613"/>
            <a:ext cx="2057400" cy="1502205"/>
          </a:xfrm>
          <a:prstGeom prst="rect">
            <a:avLst/>
          </a:prstGeom>
          <a:gradFill flip="none" rotWithShape="1">
            <a:gsLst>
              <a:gs pos="94000">
                <a:schemeClr val="bg2">
                  <a:alpha val="0"/>
                </a:schemeClr>
              </a:gs>
              <a:gs pos="50000">
                <a:srgbClr val="EFEFEF"/>
              </a:gs>
            </a:gsLst>
            <a:lin ang="0" scaled="1"/>
            <a:tileRect/>
          </a:gra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defRPr/>
            </a:pPr>
            <a:endParaRPr lang="en-US" kern="0">
              <a:solidFill>
                <a:sysClr val="windowText" lastClr="000000"/>
              </a:solidFill>
            </a:endParaRPr>
          </a:p>
        </p:txBody>
      </p:sp>
      <p:sp>
        <p:nvSpPr>
          <p:cNvPr id="15" name="Rectangle 14"/>
          <p:cNvSpPr/>
          <p:nvPr/>
        </p:nvSpPr>
        <p:spPr bwMode="gray">
          <a:xfrm flipH="1">
            <a:off x="8562983" y="860613"/>
            <a:ext cx="2057400" cy="1502205"/>
          </a:xfrm>
          <a:prstGeom prst="rect">
            <a:avLst/>
          </a:prstGeom>
          <a:gradFill flip="none" rotWithShape="1">
            <a:gsLst>
              <a:gs pos="94000">
                <a:schemeClr val="bg2">
                  <a:alpha val="0"/>
                </a:schemeClr>
              </a:gs>
              <a:gs pos="50000">
                <a:srgbClr val="EFEFEF"/>
              </a:gs>
            </a:gsLst>
            <a:lin ang="0" scaled="1"/>
            <a:tileRect/>
          </a:gra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defRPr/>
            </a:pPr>
            <a:endParaRPr lang="en-US" kern="0">
              <a:solidFill>
                <a:sysClr val="windowText" lastClr="000000"/>
              </a:solidFill>
            </a:endParaRPr>
          </a:p>
        </p:txBody>
      </p:sp>
      <p:grpSp>
        <p:nvGrpSpPr>
          <p:cNvPr id="6" name="Group 5"/>
          <p:cNvGrpSpPr/>
          <p:nvPr/>
        </p:nvGrpSpPr>
        <p:grpSpPr>
          <a:xfrm>
            <a:off x="3390057" y="724645"/>
            <a:ext cx="5713510" cy="5713510"/>
            <a:chOff x="3390057" y="724645"/>
            <a:chExt cx="5713510" cy="5713510"/>
          </a:xfrm>
        </p:grpSpPr>
        <p:grpSp>
          <p:nvGrpSpPr>
            <p:cNvPr id="157" name="Center Ring1"/>
            <p:cNvGrpSpPr/>
            <p:nvPr/>
          </p:nvGrpSpPr>
          <p:grpSpPr>
            <a:xfrm>
              <a:off x="5433461" y="2768049"/>
              <a:ext cx="1321902" cy="1321902"/>
              <a:chOff x="5417910" y="2752498"/>
              <a:chExt cx="1353004" cy="1353004"/>
            </a:xfrm>
          </p:grpSpPr>
          <p:sp>
            <p:nvSpPr>
              <p:cNvPr id="158" name="Arc 157"/>
              <p:cNvSpPr/>
              <p:nvPr/>
            </p:nvSpPr>
            <p:spPr>
              <a:xfrm>
                <a:off x="5417910" y="2752498"/>
                <a:ext cx="1353004" cy="1353004"/>
              </a:xfrm>
              <a:prstGeom prst="arc">
                <a:avLst>
                  <a:gd name="adj1" fmla="val 12971365"/>
                  <a:gd name="adj2" fmla="val 1045283"/>
                </a:avLst>
              </a:prstGeom>
              <a:ln w="38100" cap="rnd">
                <a:solidFill>
                  <a:schemeClr val="accent1">
                    <a:alpha val="64000"/>
                  </a:schemeClr>
                </a:solidFill>
                <a:round/>
              </a:ln>
            </p:spPr>
            <p:style>
              <a:lnRef idx="1">
                <a:schemeClr val="accent1"/>
              </a:lnRef>
              <a:fillRef idx="0">
                <a:schemeClr val="accent1"/>
              </a:fillRef>
              <a:effectRef idx="0">
                <a:schemeClr val="accent1"/>
              </a:effectRef>
              <a:fontRef idx="minor">
                <a:schemeClr val="tx1"/>
              </a:fontRef>
            </p:style>
            <p:txBody>
              <a:bodyPr rtlCol="0" anchor="ctr"/>
              <a:lstStyle/>
              <a:p>
                <a:pPr algn="ctr">
                  <a:defRPr/>
                </a:pPr>
                <a:endParaRPr lang="en-US" kern="0">
                  <a:solidFill>
                    <a:sysClr val="windowText" lastClr="000000"/>
                  </a:solidFill>
                </a:endParaRPr>
              </a:p>
            </p:txBody>
          </p:sp>
          <p:sp>
            <p:nvSpPr>
              <p:cNvPr id="159" name="Arc 158"/>
              <p:cNvSpPr/>
              <p:nvPr/>
            </p:nvSpPr>
            <p:spPr>
              <a:xfrm>
                <a:off x="5549806" y="2884394"/>
                <a:ext cx="1089212" cy="1089212"/>
              </a:xfrm>
              <a:prstGeom prst="arc">
                <a:avLst>
                  <a:gd name="adj1" fmla="val 11073868"/>
                  <a:gd name="adj2" fmla="val 14810774"/>
                </a:avLst>
              </a:prstGeom>
              <a:ln w="38100" cap="rnd">
                <a:solidFill>
                  <a:schemeClr val="accent1">
                    <a:alpha val="64000"/>
                  </a:schemeClr>
                </a:solidFill>
                <a:round/>
              </a:ln>
            </p:spPr>
            <p:style>
              <a:lnRef idx="1">
                <a:schemeClr val="accent1"/>
              </a:lnRef>
              <a:fillRef idx="0">
                <a:schemeClr val="accent1"/>
              </a:fillRef>
              <a:effectRef idx="0">
                <a:schemeClr val="accent1"/>
              </a:effectRef>
              <a:fontRef idx="minor">
                <a:schemeClr val="tx1"/>
              </a:fontRef>
            </p:style>
            <p:txBody>
              <a:bodyPr rtlCol="0" anchor="ctr"/>
              <a:lstStyle/>
              <a:p>
                <a:pPr algn="ctr">
                  <a:defRPr/>
                </a:pPr>
                <a:endParaRPr lang="en-US" kern="0">
                  <a:solidFill>
                    <a:sysClr val="windowText" lastClr="000000"/>
                  </a:solidFill>
                </a:endParaRPr>
              </a:p>
            </p:txBody>
          </p:sp>
          <p:sp>
            <p:nvSpPr>
              <p:cNvPr id="160" name="Arc 159"/>
              <p:cNvSpPr/>
              <p:nvPr/>
            </p:nvSpPr>
            <p:spPr>
              <a:xfrm>
                <a:off x="5549806" y="2884394"/>
                <a:ext cx="1089212" cy="1089212"/>
              </a:xfrm>
              <a:prstGeom prst="arc">
                <a:avLst>
                  <a:gd name="adj1" fmla="val 17454049"/>
                  <a:gd name="adj2" fmla="val 19519574"/>
                </a:avLst>
              </a:prstGeom>
              <a:ln w="38100" cap="rnd">
                <a:solidFill>
                  <a:schemeClr val="accent1">
                    <a:alpha val="64000"/>
                  </a:schemeClr>
                </a:solidFill>
                <a:round/>
              </a:ln>
            </p:spPr>
            <p:style>
              <a:lnRef idx="1">
                <a:schemeClr val="accent1"/>
              </a:lnRef>
              <a:fillRef idx="0">
                <a:schemeClr val="accent1"/>
              </a:fillRef>
              <a:effectRef idx="0">
                <a:schemeClr val="accent1"/>
              </a:effectRef>
              <a:fontRef idx="minor">
                <a:schemeClr val="tx1"/>
              </a:fontRef>
            </p:style>
            <p:txBody>
              <a:bodyPr rtlCol="0" anchor="ctr"/>
              <a:lstStyle/>
              <a:p>
                <a:pPr algn="ctr">
                  <a:defRPr/>
                </a:pPr>
                <a:endParaRPr lang="en-US" kern="0">
                  <a:solidFill>
                    <a:sysClr val="windowText" lastClr="000000"/>
                  </a:solidFill>
                </a:endParaRPr>
              </a:p>
            </p:txBody>
          </p:sp>
        </p:grpSp>
        <p:grpSp>
          <p:nvGrpSpPr>
            <p:cNvPr id="161" name="L_ring2"/>
            <p:cNvGrpSpPr/>
            <p:nvPr/>
          </p:nvGrpSpPr>
          <p:grpSpPr>
            <a:xfrm>
              <a:off x="4195600" y="1530188"/>
              <a:ext cx="3797624" cy="3797624"/>
              <a:chOff x="5417910" y="2752498"/>
              <a:chExt cx="1353004" cy="1353004"/>
            </a:xfrm>
          </p:grpSpPr>
          <p:sp>
            <p:nvSpPr>
              <p:cNvPr id="162" name="Arc 161"/>
              <p:cNvSpPr/>
              <p:nvPr/>
            </p:nvSpPr>
            <p:spPr>
              <a:xfrm>
                <a:off x="5417910" y="2752498"/>
                <a:ext cx="1353004" cy="1353004"/>
              </a:xfrm>
              <a:prstGeom prst="arc">
                <a:avLst>
                  <a:gd name="adj1" fmla="val 9861617"/>
                  <a:gd name="adj2" fmla="val 13948503"/>
                </a:avLst>
              </a:prstGeom>
              <a:ln w="38100" cap="rnd">
                <a:solidFill>
                  <a:schemeClr val="accent1">
                    <a:alpha val="64000"/>
                  </a:schemeClr>
                </a:solidFill>
                <a:round/>
              </a:ln>
            </p:spPr>
            <p:style>
              <a:lnRef idx="1">
                <a:schemeClr val="accent1"/>
              </a:lnRef>
              <a:fillRef idx="0">
                <a:schemeClr val="accent1"/>
              </a:fillRef>
              <a:effectRef idx="0">
                <a:schemeClr val="accent1"/>
              </a:effectRef>
              <a:fontRef idx="minor">
                <a:schemeClr val="tx1"/>
              </a:fontRef>
            </p:style>
            <p:txBody>
              <a:bodyPr rtlCol="0" anchor="ctr"/>
              <a:lstStyle/>
              <a:p>
                <a:pPr algn="ctr">
                  <a:defRPr/>
                </a:pPr>
                <a:endParaRPr lang="en-US" kern="0">
                  <a:solidFill>
                    <a:sysClr val="windowText" lastClr="000000"/>
                  </a:solidFill>
                </a:endParaRPr>
              </a:p>
            </p:txBody>
          </p:sp>
          <p:sp>
            <p:nvSpPr>
              <p:cNvPr id="163" name="Arc 162"/>
              <p:cNvSpPr/>
              <p:nvPr/>
            </p:nvSpPr>
            <p:spPr>
              <a:xfrm>
                <a:off x="5475994" y="2810583"/>
                <a:ext cx="1236836" cy="1236835"/>
              </a:xfrm>
              <a:prstGeom prst="arc">
                <a:avLst>
                  <a:gd name="adj1" fmla="val 8387652"/>
                  <a:gd name="adj2" fmla="val 11250469"/>
                </a:avLst>
              </a:prstGeom>
              <a:ln w="38100" cap="rnd">
                <a:solidFill>
                  <a:schemeClr val="accent1">
                    <a:alpha val="64000"/>
                  </a:schemeClr>
                </a:solidFill>
                <a:round/>
              </a:ln>
            </p:spPr>
            <p:style>
              <a:lnRef idx="1">
                <a:schemeClr val="accent1"/>
              </a:lnRef>
              <a:fillRef idx="0">
                <a:schemeClr val="accent1"/>
              </a:fillRef>
              <a:effectRef idx="0">
                <a:schemeClr val="accent1"/>
              </a:effectRef>
              <a:fontRef idx="minor">
                <a:schemeClr val="tx1"/>
              </a:fontRef>
            </p:style>
            <p:txBody>
              <a:bodyPr rtlCol="0" anchor="ctr"/>
              <a:lstStyle/>
              <a:p>
                <a:pPr algn="ctr">
                  <a:defRPr/>
                </a:pPr>
                <a:endParaRPr lang="en-US" kern="0">
                  <a:solidFill>
                    <a:sysClr val="windowText" lastClr="000000"/>
                  </a:solidFill>
                </a:endParaRPr>
              </a:p>
            </p:txBody>
          </p:sp>
          <p:sp>
            <p:nvSpPr>
              <p:cNvPr id="164" name="Arc 163"/>
              <p:cNvSpPr/>
              <p:nvPr/>
            </p:nvSpPr>
            <p:spPr>
              <a:xfrm>
                <a:off x="5475994" y="2810583"/>
                <a:ext cx="1236836" cy="1236835"/>
              </a:xfrm>
              <a:prstGeom prst="arc">
                <a:avLst>
                  <a:gd name="adj1" fmla="val 12646532"/>
                  <a:gd name="adj2" fmla="val 13886630"/>
                </a:avLst>
              </a:prstGeom>
              <a:ln w="38100" cap="rnd">
                <a:solidFill>
                  <a:schemeClr val="accent1">
                    <a:alpha val="64000"/>
                  </a:schemeClr>
                </a:solidFill>
                <a:round/>
              </a:ln>
            </p:spPr>
            <p:style>
              <a:lnRef idx="1">
                <a:schemeClr val="accent1"/>
              </a:lnRef>
              <a:fillRef idx="0">
                <a:schemeClr val="accent1"/>
              </a:fillRef>
              <a:effectRef idx="0">
                <a:schemeClr val="accent1"/>
              </a:effectRef>
              <a:fontRef idx="minor">
                <a:schemeClr val="tx1"/>
              </a:fontRef>
            </p:style>
            <p:txBody>
              <a:bodyPr rtlCol="0" anchor="ctr"/>
              <a:lstStyle/>
              <a:p>
                <a:pPr algn="ctr">
                  <a:defRPr/>
                </a:pPr>
                <a:endParaRPr lang="en-US" kern="0">
                  <a:solidFill>
                    <a:sysClr val="windowText" lastClr="000000"/>
                  </a:solidFill>
                </a:endParaRPr>
              </a:p>
            </p:txBody>
          </p:sp>
        </p:grpSp>
        <p:grpSp>
          <p:nvGrpSpPr>
            <p:cNvPr id="165" name="R_Ring2"/>
            <p:cNvGrpSpPr/>
            <p:nvPr/>
          </p:nvGrpSpPr>
          <p:grpSpPr>
            <a:xfrm flipH="1">
              <a:off x="4195600" y="1530188"/>
              <a:ext cx="3797624" cy="3797624"/>
              <a:chOff x="5417910" y="2752498"/>
              <a:chExt cx="1353004" cy="1353004"/>
            </a:xfrm>
          </p:grpSpPr>
          <p:sp>
            <p:nvSpPr>
              <p:cNvPr id="166" name="Arc 165"/>
              <p:cNvSpPr/>
              <p:nvPr/>
            </p:nvSpPr>
            <p:spPr>
              <a:xfrm>
                <a:off x="5417910" y="2752498"/>
                <a:ext cx="1353004" cy="1353004"/>
              </a:xfrm>
              <a:prstGeom prst="arc">
                <a:avLst>
                  <a:gd name="adj1" fmla="val 13881757"/>
                  <a:gd name="adj2" fmla="val 16697577"/>
                </a:avLst>
              </a:prstGeom>
              <a:ln w="38100" cap="rnd">
                <a:solidFill>
                  <a:schemeClr val="accent1">
                    <a:alpha val="64000"/>
                  </a:schemeClr>
                </a:solidFill>
                <a:round/>
              </a:ln>
            </p:spPr>
            <p:style>
              <a:lnRef idx="1">
                <a:schemeClr val="accent1"/>
              </a:lnRef>
              <a:fillRef idx="0">
                <a:schemeClr val="accent1"/>
              </a:fillRef>
              <a:effectRef idx="0">
                <a:schemeClr val="accent1"/>
              </a:effectRef>
              <a:fontRef idx="minor">
                <a:schemeClr val="tx1"/>
              </a:fontRef>
            </p:style>
            <p:txBody>
              <a:bodyPr rtlCol="0" anchor="ctr"/>
              <a:lstStyle/>
              <a:p>
                <a:pPr algn="ctr">
                  <a:defRPr/>
                </a:pPr>
                <a:endParaRPr lang="en-US" kern="0">
                  <a:solidFill>
                    <a:sysClr val="windowText" lastClr="000000"/>
                  </a:solidFill>
                </a:endParaRPr>
              </a:p>
            </p:txBody>
          </p:sp>
          <p:sp>
            <p:nvSpPr>
              <p:cNvPr id="167" name="Arc 166"/>
              <p:cNvSpPr/>
              <p:nvPr/>
            </p:nvSpPr>
            <p:spPr>
              <a:xfrm>
                <a:off x="5475994" y="2810583"/>
                <a:ext cx="1236836" cy="1236835"/>
              </a:xfrm>
              <a:prstGeom prst="arc">
                <a:avLst>
                  <a:gd name="adj1" fmla="val 13828209"/>
                  <a:gd name="adj2" fmla="val 15197964"/>
                </a:avLst>
              </a:prstGeom>
              <a:ln w="38100" cap="rnd">
                <a:solidFill>
                  <a:schemeClr val="accent1">
                    <a:alpha val="64000"/>
                  </a:schemeClr>
                </a:solidFill>
                <a:round/>
              </a:ln>
            </p:spPr>
            <p:style>
              <a:lnRef idx="1">
                <a:schemeClr val="accent1"/>
              </a:lnRef>
              <a:fillRef idx="0">
                <a:schemeClr val="accent1"/>
              </a:fillRef>
              <a:effectRef idx="0">
                <a:schemeClr val="accent1"/>
              </a:effectRef>
              <a:fontRef idx="minor">
                <a:schemeClr val="tx1"/>
              </a:fontRef>
            </p:style>
            <p:txBody>
              <a:bodyPr rtlCol="0" anchor="ctr"/>
              <a:lstStyle/>
              <a:p>
                <a:pPr algn="ctr">
                  <a:defRPr/>
                </a:pPr>
                <a:endParaRPr lang="en-US" kern="0">
                  <a:solidFill>
                    <a:sysClr val="windowText" lastClr="000000"/>
                  </a:solidFill>
                </a:endParaRPr>
              </a:p>
            </p:txBody>
          </p:sp>
        </p:grpSp>
        <p:grpSp>
          <p:nvGrpSpPr>
            <p:cNvPr id="183" name="L_Ring4"/>
            <p:cNvGrpSpPr/>
            <p:nvPr/>
          </p:nvGrpSpPr>
          <p:grpSpPr>
            <a:xfrm>
              <a:off x="3390057" y="724645"/>
              <a:ext cx="5713510" cy="5713510"/>
              <a:chOff x="5417910" y="2752498"/>
              <a:chExt cx="1353004" cy="1353004"/>
            </a:xfrm>
          </p:grpSpPr>
          <p:sp>
            <p:nvSpPr>
              <p:cNvPr id="184" name="Arc 183"/>
              <p:cNvSpPr/>
              <p:nvPr/>
            </p:nvSpPr>
            <p:spPr>
              <a:xfrm>
                <a:off x="5417910" y="2752498"/>
                <a:ext cx="1353004" cy="1353004"/>
              </a:xfrm>
              <a:prstGeom prst="arc">
                <a:avLst>
                  <a:gd name="adj1" fmla="val 7766422"/>
                  <a:gd name="adj2" fmla="val 10289493"/>
                </a:avLst>
              </a:prstGeom>
              <a:ln w="38100" cap="rnd">
                <a:solidFill>
                  <a:schemeClr val="accent1">
                    <a:alpha val="64000"/>
                  </a:schemeClr>
                </a:solidFill>
                <a:round/>
              </a:ln>
            </p:spPr>
            <p:style>
              <a:lnRef idx="1">
                <a:schemeClr val="accent1"/>
              </a:lnRef>
              <a:fillRef idx="0">
                <a:schemeClr val="accent1"/>
              </a:fillRef>
              <a:effectRef idx="0">
                <a:schemeClr val="accent1"/>
              </a:effectRef>
              <a:fontRef idx="minor">
                <a:schemeClr val="tx1"/>
              </a:fontRef>
            </p:style>
            <p:txBody>
              <a:bodyPr rtlCol="0" anchor="ctr"/>
              <a:lstStyle/>
              <a:p>
                <a:pPr algn="ctr">
                  <a:defRPr/>
                </a:pPr>
                <a:endParaRPr lang="en-US" kern="0">
                  <a:solidFill>
                    <a:sysClr val="windowText" lastClr="000000"/>
                  </a:solidFill>
                </a:endParaRPr>
              </a:p>
            </p:txBody>
          </p:sp>
          <p:sp>
            <p:nvSpPr>
              <p:cNvPr id="185" name="Arc 184"/>
              <p:cNvSpPr/>
              <p:nvPr/>
            </p:nvSpPr>
            <p:spPr>
              <a:xfrm>
                <a:off x="5449963" y="2784552"/>
                <a:ext cx="1288898" cy="1288897"/>
              </a:xfrm>
              <a:prstGeom prst="arc">
                <a:avLst>
                  <a:gd name="adj1" fmla="val 8387652"/>
                  <a:gd name="adj2" fmla="val 10656519"/>
                </a:avLst>
              </a:prstGeom>
              <a:ln w="38100" cap="rnd">
                <a:solidFill>
                  <a:schemeClr val="accent1">
                    <a:alpha val="64000"/>
                  </a:schemeClr>
                </a:solidFill>
                <a:round/>
              </a:ln>
            </p:spPr>
            <p:style>
              <a:lnRef idx="1">
                <a:schemeClr val="accent1"/>
              </a:lnRef>
              <a:fillRef idx="0">
                <a:schemeClr val="accent1"/>
              </a:fillRef>
              <a:effectRef idx="0">
                <a:schemeClr val="accent1"/>
              </a:effectRef>
              <a:fontRef idx="minor">
                <a:schemeClr val="tx1"/>
              </a:fontRef>
            </p:style>
            <p:txBody>
              <a:bodyPr rtlCol="0" anchor="ctr"/>
              <a:lstStyle/>
              <a:p>
                <a:pPr algn="ctr">
                  <a:defRPr/>
                </a:pPr>
                <a:endParaRPr lang="en-US" kern="0">
                  <a:solidFill>
                    <a:sysClr val="windowText" lastClr="000000"/>
                  </a:solidFill>
                </a:endParaRPr>
              </a:p>
            </p:txBody>
          </p:sp>
        </p:grpSp>
      </p:grpSp>
      <p:pic>
        <p:nvPicPr>
          <p:cNvPr id="4" name="EndUser"/>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2208212" y="2701234"/>
            <a:ext cx="7225285" cy="4156766"/>
          </a:xfrm>
          <a:prstGeom prst="rect">
            <a:avLst/>
          </a:prstGeom>
        </p:spPr>
      </p:pic>
      <p:grpSp>
        <p:nvGrpSpPr>
          <p:cNvPr id="19" name="Group 18"/>
          <p:cNvGrpSpPr/>
          <p:nvPr/>
        </p:nvGrpSpPr>
        <p:grpSpPr>
          <a:xfrm>
            <a:off x="1279524" y="-1385888"/>
            <a:ext cx="9629776" cy="9629776"/>
            <a:chOff x="1279524" y="-1385888"/>
            <a:chExt cx="9629776" cy="9629776"/>
          </a:xfrm>
        </p:grpSpPr>
        <p:grpSp>
          <p:nvGrpSpPr>
            <p:cNvPr id="18" name="Group 17"/>
            <p:cNvGrpSpPr/>
            <p:nvPr/>
          </p:nvGrpSpPr>
          <p:grpSpPr>
            <a:xfrm>
              <a:off x="2311376" y="-353764"/>
              <a:ext cx="7871432" cy="7871432"/>
              <a:chOff x="2311376" y="-353764"/>
              <a:chExt cx="7871432" cy="7871432"/>
            </a:xfrm>
          </p:grpSpPr>
          <p:grpSp>
            <p:nvGrpSpPr>
              <p:cNvPr id="241" name="L_Ring3"/>
              <p:cNvGrpSpPr/>
              <p:nvPr/>
            </p:nvGrpSpPr>
            <p:grpSpPr>
              <a:xfrm>
                <a:off x="2311376" y="-353764"/>
                <a:ext cx="7871432" cy="7871432"/>
                <a:chOff x="5417910" y="2752498"/>
                <a:chExt cx="1353004" cy="1353004"/>
              </a:xfrm>
            </p:grpSpPr>
            <p:sp>
              <p:nvSpPr>
                <p:cNvPr id="242" name="Arc 241"/>
                <p:cNvSpPr/>
                <p:nvPr/>
              </p:nvSpPr>
              <p:spPr>
                <a:xfrm>
                  <a:off x="5417910" y="2752498"/>
                  <a:ext cx="1353004" cy="1353004"/>
                </a:xfrm>
                <a:prstGeom prst="arc">
                  <a:avLst>
                    <a:gd name="adj1" fmla="val 9351421"/>
                    <a:gd name="adj2" fmla="val 12520626"/>
                  </a:avLst>
                </a:prstGeom>
                <a:ln w="38100" cap="rnd">
                  <a:solidFill>
                    <a:schemeClr val="accent1">
                      <a:alpha val="64000"/>
                    </a:schemeClr>
                  </a:solidFill>
                  <a:round/>
                </a:ln>
              </p:spPr>
              <p:style>
                <a:lnRef idx="1">
                  <a:schemeClr val="accent1"/>
                </a:lnRef>
                <a:fillRef idx="0">
                  <a:schemeClr val="accent1"/>
                </a:fillRef>
                <a:effectRef idx="0">
                  <a:schemeClr val="accent1"/>
                </a:effectRef>
                <a:fontRef idx="minor">
                  <a:schemeClr val="tx1"/>
                </a:fontRef>
              </p:style>
              <p:txBody>
                <a:bodyPr rtlCol="0" anchor="ctr"/>
                <a:lstStyle/>
                <a:p>
                  <a:pPr algn="ctr">
                    <a:defRPr/>
                  </a:pPr>
                  <a:endParaRPr lang="en-US" kern="0">
                    <a:solidFill>
                      <a:sysClr val="windowText" lastClr="000000"/>
                    </a:solidFill>
                  </a:endParaRPr>
                </a:p>
              </p:txBody>
            </p:sp>
            <p:sp>
              <p:nvSpPr>
                <p:cNvPr id="243" name="Arc 242"/>
                <p:cNvSpPr/>
                <p:nvPr/>
              </p:nvSpPr>
              <p:spPr>
                <a:xfrm>
                  <a:off x="5447710" y="2782299"/>
                  <a:ext cx="1293405" cy="1293404"/>
                </a:xfrm>
                <a:prstGeom prst="arc">
                  <a:avLst>
                    <a:gd name="adj1" fmla="val 10255567"/>
                    <a:gd name="adj2" fmla="val 12661837"/>
                  </a:avLst>
                </a:prstGeom>
                <a:ln w="38100" cap="rnd">
                  <a:solidFill>
                    <a:schemeClr val="accent1">
                      <a:alpha val="64000"/>
                    </a:schemeClr>
                  </a:solidFill>
                  <a:round/>
                </a:ln>
              </p:spPr>
              <p:style>
                <a:lnRef idx="1">
                  <a:schemeClr val="accent1"/>
                </a:lnRef>
                <a:fillRef idx="0">
                  <a:schemeClr val="accent1"/>
                </a:fillRef>
                <a:effectRef idx="0">
                  <a:schemeClr val="accent1"/>
                </a:effectRef>
                <a:fontRef idx="minor">
                  <a:schemeClr val="tx1"/>
                </a:fontRef>
              </p:style>
              <p:txBody>
                <a:bodyPr rtlCol="0" anchor="ctr"/>
                <a:lstStyle/>
                <a:p>
                  <a:pPr algn="ctr">
                    <a:defRPr/>
                  </a:pPr>
                  <a:endParaRPr lang="en-US" kern="0">
                    <a:solidFill>
                      <a:sysClr val="windowText" lastClr="000000"/>
                    </a:solidFill>
                  </a:endParaRPr>
                </a:p>
              </p:txBody>
            </p:sp>
          </p:grpSp>
          <p:grpSp>
            <p:nvGrpSpPr>
              <p:cNvPr id="244" name="R_Ring3"/>
              <p:cNvGrpSpPr/>
              <p:nvPr/>
            </p:nvGrpSpPr>
            <p:grpSpPr>
              <a:xfrm flipH="1">
                <a:off x="3237657" y="572245"/>
                <a:ext cx="5713510" cy="5713510"/>
                <a:chOff x="5417910" y="2752498"/>
                <a:chExt cx="1353004" cy="1353004"/>
              </a:xfrm>
            </p:grpSpPr>
            <p:sp>
              <p:nvSpPr>
                <p:cNvPr id="245" name="Arc 244"/>
                <p:cNvSpPr/>
                <p:nvPr/>
              </p:nvSpPr>
              <p:spPr>
                <a:xfrm>
                  <a:off x="5417910" y="2752498"/>
                  <a:ext cx="1353004" cy="1353004"/>
                </a:xfrm>
                <a:prstGeom prst="arc">
                  <a:avLst>
                    <a:gd name="adj1" fmla="val 11175421"/>
                    <a:gd name="adj2" fmla="val 13310678"/>
                  </a:avLst>
                </a:prstGeom>
                <a:ln w="38100" cap="rnd">
                  <a:solidFill>
                    <a:schemeClr val="accent1">
                      <a:alpha val="64000"/>
                    </a:schemeClr>
                  </a:solidFill>
                  <a:round/>
                </a:ln>
              </p:spPr>
              <p:style>
                <a:lnRef idx="1">
                  <a:schemeClr val="accent1"/>
                </a:lnRef>
                <a:fillRef idx="0">
                  <a:schemeClr val="accent1"/>
                </a:fillRef>
                <a:effectRef idx="0">
                  <a:schemeClr val="accent1"/>
                </a:effectRef>
                <a:fontRef idx="minor">
                  <a:schemeClr val="tx1"/>
                </a:fontRef>
              </p:style>
              <p:txBody>
                <a:bodyPr rtlCol="0" anchor="ctr"/>
                <a:lstStyle/>
                <a:p>
                  <a:pPr algn="ctr">
                    <a:defRPr/>
                  </a:pPr>
                  <a:endParaRPr lang="en-US" kern="0">
                    <a:solidFill>
                      <a:sysClr val="windowText" lastClr="000000"/>
                    </a:solidFill>
                  </a:endParaRPr>
                </a:p>
              </p:txBody>
            </p:sp>
            <p:sp>
              <p:nvSpPr>
                <p:cNvPr id="246" name="Arc 245"/>
                <p:cNvSpPr/>
                <p:nvPr/>
              </p:nvSpPr>
              <p:spPr>
                <a:xfrm>
                  <a:off x="5449963" y="2784552"/>
                  <a:ext cx="1288898" cy="1288897"/>
                </a:xfrm>
                <a:prstGeom prst="arc">
                  <a:avLst>
                    <a:gd name="adj1" fmla="val 11918136"/>
                    <a:gd name="adj2" fmla="val 16365744"/>
                  </a:avLst>
                </a:prstGeom>
                <a:ln w="38100" cap="rnd">
                  <a:solidFill>
                    <a:schemeClr val="accent1">
                      <a:alpha val="64000"/>
                    </a:schemeClr>
                  </a:solidFill>
                  <a:round/>
                </a:ln>
              </p:spPr>
              <p:style>
                <a:lnRef idx="1">
                  <a:schemeClr val="accent1"/>
                </a:lnRef>
                <a:fillRef idx="0">
                  <a:schemeClr val="accent1"/>
                </a:fillRef>
                <a:effectRef idx="0">
                  <a:schemeClr val="accent1"/>
                </a:effectRef>
                <a:fontRef idx="minor">
                  <a:schemeClr val="tx1"/>
                </a:fontRef>
              </p:style>
              <p:txBody>
                <a:bodyPr rtlCol="0" anchor="ctr"/>
                <a:lstStyle/>
                <a:p>
                  <a:pPr algn="ctr">
                    <a:defRPr/>
                  </a:pPr>
                  <a:endParaRPr lang="en-US" kern="0">
                    <a:solidFill>
                      <a:sysClr val="windowText" lastClr="000000"/>
                    </a:solidFill>
                  </a:endParaRPr>
                </a:p>
              </p:txBody>
            </p:sp>
          </p:grpSp>
        </p:grpSp>
        <p:grpSp>
          <p:nvGrpSpPr>
            <p:cNvPr id="417" name="R_Ring5"/>
            <p:cNvGrpSpPr/>
            <p:nvPr/>
          </p:nvGrpSpPr>
          <p:grpSpPr>
            <a:xfrm flipH="1">
              <a:off x="1279524" y="-1385888"/>
              <a:ext cx="9629776" cy="9629776"/>
              <a:chOff x="5417910" y="2752498"/>
              <a:chExt cx="1353004" cy="1353004"/>
            </a:xfrm>
          </p:grpSpPr>
          <p:sp>
            <p:nvSpPr>
              <p:cNvPr id="418" name="Arc 417"/>
              <p:cNvSpPr/>
              <p:nvPr/>
            </p:nvSpPr>
            <p:spPr>
              <a:xfrm>
                <a:off x="5417910" y="2752498"/>
                <a:ext cx="1353004" cy="1353004"/>
              </a:xfrm>
              <a:prstGeom prst="arc">
                <a:avLst>
                  <a:gd name="adj1" fmla="val 11015321"/>
                  <a:gd name="adj2" fmla="val 12884820"/>
                </a:avLst>
              </a:prstGeom>
              <a:ln w="38100" cap="rnd">
                <a:solidFill>
                  <a:schemeClr val="accent1">
                    <a:alpha val="64000"/>
                  </a:schemeClr>
                </a:solidFill>
                <a:round/>
              </a:ln>
            </p:spPr>
            <p:style>
              <a:lnRef idx="1">
                <a:schemeClr val="accent1"/>
              </a:lnRef>
              <a:fillRef idx="0">
                <a:schemeClr val="accent1"/>
              </a:fillRef>
              <a:effectRef idx="0">
                <a:schemeClr val="accent1"/>
              </a:effectRef>
              <a:fontRef idx="minor">
                <a:schemeClr val="tx1"/>
              </a:fontRef>
            </p:style>
            <p:txBody>
              <a:bodyPr rtlCol="0" anchor="ctr"/>
              <a:lstStyle/>
              <a:p>
                <a:pPr algn="ctr">
                  <a:defRPr/>
                </a:pPr>
                <a:endParaRPr lang="en-US" kern="0">
                  <a:solidFill>
                    <a:sysClr val="windowText" lastClr="000000"/>
                  </a:solidFill>
                </a:endParaRPr>
              </a:p>
            </p:txBody>
          </p:sp>
          <p:sp>
            <p:nvSpPr>
              <p:cNvPr id="419" name="Arc 418"/>
              <p:cNvSpPr/>
              <p:nvPr/>
            </p:nvSpPr>
            <p:spPr>
              <a:xfrm>
                <a:off x="5437760" y="2772349"/>
                <a:ext cx="1313305" cy="1313303"/>
              </a:xfrm>
              <a:prstGeom prst="arc">
                <a:avLst>
                  <a:gd name="adj1" fmla="val 10931671"/>
                  <a:gd name="adj2" fmla="val 13426347"/>
                </a:avLst>
              </a:prstGeom>
              <a:ln w="38100" cap="rnd">
                <a:solidFill>
                  <a:schemeClr val="accent1">
                    <a:alpha val="64000"/>
                  </a:schemeClr>
                </a:solidFill>
                <a:round/>
              </a:ln>
            </p:spPr>
            <p:style>
              <a:lnRef idx="1">
                <a:schemeClr val="accent1"/>
              </a:lnRef>
              <a:fillRef idx="0">
                <a:schemeClr val="accent1"/>
              </a:fillRef>
              <a:effectRef idx="0">
                <a:schemeClr val="accent1"/>
              </a:effectRef>
              <a:fontRef idx="minor">
                <a:schemeClr val="tx1"/>
              </a:fontRef>
            </p:style>
            <p:txBody>
              <a:bodyPr rtlCol="0" anchor="ctr"/>
              <a:lstStyle/>
              <a:p>
                <a:pPr algn="ctr">
                  <a:defRPr/>
                </a:pPr>
                <a:endParaRPr lang="en-US" kern="0">
                  <a:solidFill>
                    <a:sysClr val="windowText" lastClr="000000"/>
                  </a:solidFill>
                </a:endParaRPr>
              </a:p>
            </p:txBody>
          </p:sp>
        </p:grpSp>
      </p:grpSp>
      <p:grpSp>
        <p:nvGrpSpPr>
          <p:cNvPr id="21" name="Group 20"/>
          <p:cNvGrpSpPr/>
          <p:nvPr/>
        </p:nvGrpSpPr>
        <p:grpSpPr>
          <a:xfrm>
            <a:off x="1279524" y="-1385888"/>
            <a:ext cx="9629776" cy="9629776"/>
            <a:chOff x="1279524" y="-1385888"/>
            <a:chExt cx="9629776" cy="9629776"/>
          </a:xfrm>
        </p:grpSpPr>
        <p:grpSp>
          <p:nvGrpSpPr>
            <p:cNvPr id="414" name="L_Ring5"/>
            <p:cNvGrpSpPr/>
            <p:nvPr/>
          </p:nvGrpSpPr>
          <p:grpSpPr>
            <a:xfrm>
              <a:off x="1279524" y="-1385888"/>
              <a:ext cx="9629776" cy="9629776"/>
              <a:chOff x="5417910" y="2752498"/>
              <a:chExt cx="1353004" cy="1353004"/>
            </a:xfrm>
          </p:grpSpPr>
          <p:sp>
            <p:nvSpPr>
              <p:cNvPr id="415" name="Arc 414"/>
              <p:cNvSpPr/>
              <p:nvPr/>
            </p:nvSpPr>
            <p:spPr>
              <a:xfrm>
                <a:off x="5417910" y="2752498"/>
                <a:ext cx="1353004" cy="1353004"/>
              </a:xfrm>
              <a:prstGeom prst="arc">
                <a:avLst>
                  <a:gd name="adj1" fmla="val 9781559"/>
                  <a:gd name="adj2" fmla="val 11393511"/>
                </a:avLst>
              </a:prstGeom>
              <a:ln w="38100" cap="rnd">
                <a:solidFill>
                  <a:schemeClr val="accent1">
                    <a:alpha val="64000"/>
                  </a:schemeClr>
                </a:solidFill>
                <a:round/>
              </a:ln>
            </p:spPr>
            <p:style>
              <a:lnRef idx="1">
                <a:schemeClr val="accent1"/>
              </a:lnRef>
              <a:fillRef idx="0">
                <a:schemeClr val="accent1"/>
              </a:fillRef>
              <a:effectRef idx="0">
                <a:schemeClr val="accent1"/>
              </a:effectRef>
              <a:fontRef idx="minor">
                <a:schemeClr val="tx1"/>
              </a:fontRef>
            </p:style>
            <p:txBody>
              <a:bodyPr rtlCol="0" anchor="ctr"/>
              <a:lstStyle/>
              <a:p>
                <a:pPr algn="ctr">
                  <a:defRPr/>
                </a:pPr>
                <a:endParaRPr lang="en-US" kern="0">
                  <a:solidFill>
                    <a:sysClr val="windowText" lastClr="000000"/>
                  </a:solidFill>
                </a:endParaRPr>
              </a:p>
            </p:txBody>
          </p:sp>
          <p:sp>
            <p:nvSpPr>
              <p:cNvPr id="416" name="Arc 415"/>
              <p:cNvSpPr/>
              <p:nvPr/>
            </p:nvSpPr>
            <p:spPr>
              <a:xfrm>
                <a:off x="5437760" y="2772349"/>
                <a:ext cx="1313305" cy="1313303"/>
              </a:xfrm>
              <a:prstGeom prst="arc">
                <a:avLst>
                  <a:gd name="adj1" fmla="val 9430331"/>
                  <a:gd name="adj2" fmla="val 10994800"/>
                </a:avLst>
              </a:prstGeom>
              <a:ln w="38100" cap="rnd">
                <a:solidFill>
                  <a:schemeClr val="accent1">
                    <a:alpha val="64000"/>
                  </a:schemeClr>
                </a:solidFill>
                <a:round/>
              </a:ln>
            </p:spPr>
            <p:style>
              <a:lnRef idx="1">
                <a:schemeClr val="accent1"/>
              </a:lnRef>
              <a:fillRef idx="0">
                <a:schemeClr val="accent1"/>
              </a:fillRef>
              <a:effectRef idx="0">
                <a:schemeClr val="accent1"/>
              </a:effectRef>
              <a:fontRef idx="minor">
                <a:schemeClr val="tx1"/>
              </a:fontRef>
            </p:style>
            <p:txBody>
              <a:bodyPr rtlCol="0" anchor="ctr"/>
              <a:lstStyle/>
              <a:p>
                <a:pPr algn="ctr">
                  <a:defRPr/>
                </a:pPr>
                <a:endParaRPr lang="en-US" kern="0">
                  <a:solidFill>
                    <a:sysClr val="windowText" lastClr="000000"/>
                  </a:solidFill>
                </a:endParaRPr>
              </a:p>
            </p:txBody>
          </p:sp>
        </p:grpSp>
        <p:grpSp>
          <p:nvGrpSpPr>
            <p:cNvPr id="447" name="L_Ring5"/>
            <p:cNvGrpSpPr/>
            <p:nvPr/>
          </p:nvGrpSpPr>
          <p:grpSpPr>
            <a:xfrm>
              <a:off x="1279524" y="-1385888"/>
              <a:ext cx="9629776" cy="9629776"/>
              <a:chOff x="5417910" y="2752498"/>
              <a:chExt cx="1353004" cy="1353004"/>
            </a:xfrm>
          </p:grpSpPr>
          <p:sp>
            <p:nvSpPr>
              <p:cNvPr id="448" name="Arc 447"/>
              <p:cNvSpPr/>
              <p:nvPr/>
            </p:nvSpPr>
            <p:spPr>
              <a:xfrm>
                <a:off x="5417910" y="2752498"/>
                <a:ext cx="1353004" cy="1353004"/>
              </a:xfrm>
              <a:prstGeom prst="arc">
                <a:avLst>
                  <a:gd name="adj1" fmla="val 12391883"/>
                  <a:gd name="adj2" fmla="val 13771178"/>
                </a:avLst>
              </a:prstGeom>
              <a:ln w="38100" cap="rnd">
                <a:solidFill>
                  <a:schemeClr val="accent1">
                    <a:alpha val="64000"/>
                  </a:schemeClr>
                </a:solidFill>
                <a:round/>
              </a:ln>
            </p:spPr>
            <p:style>
              <a:lnRef idx="1">
                <a:schemeClr val="accent1"/>
              </a:lnRef>
              <a:fillRef idx="0">
                <a:schemeClr val="accent1"/>
              </a:fillRef>
              <a:effectRef idx="0">
                <a:schemeClr val="accent1"/>
              </a:effectRef>
              <a:fontRef idx="minor">
                <a:schemeClr val="tx1"/>
              </a:fontRef>
            </p:style>
            <p:txBody>
              <a:bodyPr rtlCol="0" anchor="ctr"/>
              <a:lstStyle/>
              <a:p>
                <a:pPr algn="ctr">
                  <a:defRPr/>
                </a:pPr>
                <a:endParaRPr lang="en-US" kern="0">
                  <a:solidFill>
                    <a:sysClr val="windowText" lastClr="000000"/>
                  </a:solidFill>
                </a:endParaRPr>
              </a:p>
            </p:txBody>
          </p:sp>
          <p:sp>
            <p:nvSpPr>
              <p:cNvPr id="449" name="Arc 448"/>
              <p:cNvSpPr/>
              <p:nvPr/>
            </p:nvSpPr>
            <p:spPr>
              <a:xfrm>
                <a:off x="5437760" y="2772349"/>
                <a:ext cx="1313305" cy="1313303"/>
              </a:xfrm>
              <a:prstGeom prst="arc">
                <a:avLst>
                  <a:gd name="adj1" fmla="val 12910255"/>
                  <a:gd name="adj2" fmla="val 13361371"/>
                </a:avLst>
              </a:prstGeom>
              <a:ln w="38100" cap="rnd">
                <a:solidFill>
                  <a:schemeClr val="accent1">
                    <a:alpha val="64000"/>
                  </a:schemeClr>
                </a:solidFill>
                <a:round/>
              </a:ln>
            </p:spPr>
            <p:style>
              <a:lnRef idx="1">
                <a:schemeClr val="accent1"/>
              </a:lnRef>
              <a:fillRef idx="0">
                <a:schemeClr val="accent1"/>
              </a:fillRef>
              <a:effectRef idx="0">
                <a:schemeClr val="accent1"/>
              </a:effectRef>
              <a:fontRef idx="minor">
                <a:schemeClr val="tx1"/>
              </a:fontRef>
            </p:style>
            <p:txBody>
              <a:bodyPr rtlCol="0" anchor="ctr"/>
              <a:lstStyle/>
              <a:p>
                <a:pPr algn="ctr">
                  <a:defRPr/>
                </a:pPr>
                <a:endParaRPr lang="en-US" kern="0">
                  <a:solidFill>
                    <a:sysClr val="windowText" lastClr="000000"/>
                  </a:solidFill>
                </a:endParaRPr>
              </a:p>
            </p:txBody>
          </p:sp>
        </p:grpSp>
      </p:grpSp>
      <p:sp>
        <p:nvSpPr>
          <p:cNvPr id="494" name="Rectangle 493"/>
          <p:cNvSpPr/>
          <p:nvPr/>
        </p:nvSpPr>
        <p:spPr>
          <a:xfrm>
            <a:off x="8209072" y="3962400"/>
            <a:ext cx="3700314" cy="369332"/>
          </a:xfrm>
          <a:prstGeom prst="rect">
            <a:avLst/>
          </a:prstGeom>
        </p:spPr>
        <p:txBody>
          <a:bodyPr wrap="square">
            <a:spAutoFit/>
          </a:bodyPr>
          <a:lstStyle/>
          <a:p>
            <a:pPr>
              <a:spcAft>
                <a:spcPts val="2400"/>
              </a:spcAft>
              <a:defRPr/>
            </a:pPr>
            <a:r>
              <a:rPr lang="en-US" kern="0" dirty="0">
                <a:solidFill>
                  <a:srgbClr val="404040"/>
                </a:solidFill>
              </a:rPr>
              <a:t>Complex User Definition</a:t>
            </a:r>
          </a:p>
        </p:txBody>
      </p:sp>
      <p:sp>
        <p:nvSpPr>
          <p:cNvPr id="495" name="Chevron 494"/>
          <p:cNvSpPr/>
          <p:nvPr/>
        </p:nvSpPr>
        <p:spPr bwMode="gray">
          <a:xfrm>
            <a:off x="8078008" y="4047780"/>
            <a:ext cx="133732" cy="222888"/>
          </a:xfrm>
          <a:prstGeom prst="chevron">
            <a:avLst>
              <a:gd name="adj" fmla="val 70111"/>
            </a:avLst>
          </a:prstGeom>
          <a:solidFill>
            <a:srgbClr val="404040"/>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defRPr/>
            </a:pPr>
            <a:endParaRPr lang="en-US" kern="0">
              <a:solidFill>
                <a:srgbClr val="404040"/>
              </a:solidFill>
            </a:endParaRPr>
          </a:p>
        </p:txBody>
      </p:sp>
      <p:sp>
        <p:nvSpPr>
          <p:cNvPr id="496" name="Rectangle 495"/>
          <p:cNvSpPr/>
          <p:nvPr/>
        </p:nvSpPr>
        <p:spPr>
          <a:xfrm>
            <a:off x="8209072" y="4451942"/>
            <a:ext cx="3700314" cy="369332"/>
          </a:xfrm>
          <a:prstGeom prst="rect">
            <a:avLst/>
          </a:prstGeom>
        </p:spPr>
        <p:txBody>
          <a:bodyPr wrap="square">
            <a:spAutoFit/>
          </a:bodyPr>
          <a:lstStyle/>
          <a:p>
            <a:pPr>
              <a:spcAft>
                <a:spcPts val="2400"/>
              </a:spcAft>
              <a:defRPr/>
            </a:pPr>
            <a:r>
              <a:rPr lang="en-US" kern="0" dirty="0">
                <a:solidFill>
                  <a:srgbClr val="404040"/>
                </a:solidFill>
              </a:rPr>
              <a:t>Evolving Data Attack Surface</a:t>
            </a:r>
          </a:p>
        </p:txBody>
      </p:sp>
      <p:sp>
        <p:nvSpPr>
          <p:cNvPr id="497" name="Chevron 496"/>
          <p:cNvSpPr/>
          <p:nvPr/>
        </p:nvSpPr>
        <p:spPr bwMode="gray">
          <a:xfrm>
            <a:off x="8078008" y="4537322"/>
            <a:ext cx="133732" cy="222888"/>
          </a:xfrm>
          <a:prstGeom prst="chevron">
            <a:avLst>
              <a:gd name="adj" fmla="val 70111"/>
            </a:avLst>
          </a:prstGeom>
          <a:solidFill>
            <a:srgbClr val="404040"/>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defRPr/>
            </a:pPr>
            <a:endParaRPr lang="en-US" kern="0">
              <a:solidFill>
                <a:srgbClr val="404040"/>
              </a:solidFill>
            </a:endParaRPr>
          </a:p>
        </p:txBody>
      </p:sp>
      <p:sp>
        <p:nvSpPr>
          <p:cNvPr id="498" name="Rectangle 497"/>
          <p:cNvSpPr/>
          <p:nvPr/>
        </p:nvSpPr>
        <p:spPr>
          <a:xfrm>
            <a:off x="8209072" y="4961441"/>
            <a:ext cx="3700314" cy="369332"/>
          </a:xfrm>
          <a:prstGeom prst="rect">
            <a:avLst/>
          </a:prstGeom>
        </p:spPr>
        <p:txBody>
          <a:bodyPr wrap="square">
            <a:spAutoFit/>
          </a:bodyPr>
          <a:lstStyle/>
          <a:p>
            <a:pPr>
              <a:spcAft>
                <a:spcPts val="2400"/>
              </a:spcAft>
              <a:defRPr/>
            </a:pPr>
            <a:r>
              <a:rPr lang="en-US" kern="0" dirty="0">
                <a:solidFill>
                  <a:srgbClr val="404040"/>
                </a:solidFill>
              </a:rPr>
              <a:t>Expanding Perimeter</a:t>
            </a:r>
          </a:p>
        </p:txBody>
      </p:sp>
      <p:sp>
        <p:nvSpPr>
          <p:cNvPr id="499" name="Chevron 498"/>
          <p:cNvSpPr/>
          <p:nvPr/>
        </p:nvSpPr>
        <p:spPr bwMode="gray">
          <a:xfrm>
            <a:off x="8078008" y="5046821"/>
            <a:ext cx="133732" cy="222888"/>
          </a:xfrm>
          <a:prstGeom prst="chevron">
            <a:avLst>
              <a:gd name="adj" fmla="val 70111"/>
            </a:avLst>
          </a:prstGeom>
          <a:solidFill>
            <a:srgbClr val="404040"/>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defRPr/>
            </a:pPr>
            <a:endParaRPr lang="en-US" kern="0">
              <a:solidFill>
                <a:srgbClr val="404040"/>
              </a:solidFill>
            </a:endParaRPr>
          </a:p>
        </p:txBody>
      </p:sp>
      <p:sp>
        <p:nvSpPr>
          <p:cNvPr id="500" name="Rectangle 499"/>
          <p:cNvSpPr/>
          <p:nvPr/>
        </p:nvSpPr>
        <p:spPr>
          <a:xfrm>
            <a:off x="8209072" y="5477218"/>
            <a:ext cx="3700314" cy="369332"/>
          </a:xfrm>
          <a:prstGeom prst="rect">
            <a:avLst/>
          </a:prstGeom>
        </p:spPr>
        <p:txBody>
          <a:bodyPr wrap="square">
            <a:spAutoFit/>
          </a:bodyPr>
          <a:lstStyle/>
          <a:p>
            <a:pPr>
              <a:spcAft>
                <a:spcPts val="2400"/>
              </a:spcAft>
              <a:defRPr/>
            </a:pPr>
            <a:r>
              <a:rPr lang="en-US" kern="0" dirty="0">
                <a:solidFill>
                  <a:srgbClr val="404040"/>
                </a:solidFill>
              </a:rPr>
              <a:t>Multi-Phased, Multi-Staged Attacks</a:t>
            </a:r>
          </a:p>
        </p:txBody>
      </p:sp>
      <p:sp>
        <p:nvSpPr>
          <p:cNvPr id="501" name="Chevron 500"/>
          <p:cNvSpPr/>
          <p:nvPr/>
        </p:nvSpPr>
        <p:spPr bwMode="gray">
          <a:xfrm>
            <a:off x="8078008" y="5562598"/>
            <a:ext cx="133732" cy="222888"/>
          </a:xfrm>
          <a:prstGeom prst="chevron">
            <a:avLst>
              <a:gd name="adj" fmla="val 70111"/>
            </a:avLst>
          </a:prstGeom>
          <a:solidFill>
            <a:srgbClr val="404040"/>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defRPr/>
            </a:pPr>
            <a:endParaRPr lang="en-US" kern="0">
              <a:solidFill>
                <a:srgbClr val="404040"/>
              </a:solidFill>
            </a:endParaRPr>
          </a:p>
        </p:txBody>
      </p:sp>
      <p:pic>
        <p:nvPicPr>
          <p:cNvPr id="16" name="Enterprise"/>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56174" y="762000"/>
            <a:ext cx="2679194" cy="1600818"/>
          </a:xfrm>
          <a:prstGeom prst="rect">
            <a:avLst/>
          </a:prstGeom>
        </p:spPr>
      </p:pic>
      <p:pic>
        <p:nvPicPr>
          <p:cNvPr id="14" name="Cloud"/>
          <p:cNvPicPr>
            <a:picLocks noChangeAspect="1"/>
          </p:cNvPicPr>
          <p:nvPr/>
        </p:nvPicPr>
        <p:blipFill>
          <a:blip r:embed="rId4" cstate="print">
            <a:extLst>
              <a:ext uri="{BEBA8EAE-BF5A-486C-A8C5-ECC9F3942E4B}">
                <a14:imgProps xmlns:a14="http://schemas.microsoft.com/office/drawing/2010/main">
                  <a14:imgLayer r:embed="rId5">
                    <a14:imgEffect>
                      <a14:brightnessContrast bright="-21000"/>
                    </a14:imgEffect>
                  </a14:imgLayer>
                </a14:imgProps>
              </a:ext>
              <a:ext uri="{28A0092B-C50C-407E-A947-70E740481C1C}">
                <a14:useLocalDpi xmlns:a14="http://schemas.microsoft.com/office/drawing/2010/main" val="0"/>
              </a:ext>
            </a:extLst>
          </a:blip>
          <a:stretch>
            <a:fillRect/>
          </a:stretch>
        </p:blipFill>
        <p:spPr>
          <a:xfrm>
            <a:off x="150812" y="818531"/>
            <a:ext cx="2996210" cy="1627941"/>
          </a:xfrm>
          <a:prstGeom prst="rect">
            <a:avLst/>
          </a:prstGeom>
        </p:spPr>
      </p:pic>
      <p:grpSp>
        <p:nvGrpSpPr>
          <p:cNvPr id="5" name="Group 4"/>
          <p:cNvGrpSpPr/>
          <p:nvPr/>
        </p:nvGrpSpPr>
        <p:grpSpPr>
          <a:xfrm>
            <a:off x="2838046" y="2093994"/>
            <a:ext cx="5983461" cy="3361897"/>
            <a:chOff x="2901308" y="2093994"/>
            <a:chExt cx="5983461" cy="3361897"/>
          </a:xfrm>
        </p:grpSpPr>
        <p:grpSp>
          <p:nvGrpSpPr>
            <p:cNvPr id="169" name="Group 168"/>
            <p:cNvGrpSpPr/>
            <p:nvPr/>
          </p:nvGrpSpPr>
          <p:grpSpPr>
            <a:xfrm>
              <a:off x="5030180" y="2240427"/>
              <a:ext cx="392181" cy="581351"/>
              <a:chOff x="4921686" y="2477373"/>
              <a:chExt cx="392181" cy="581351"/>
            </a:xfrm>
          </p:grpSpPr>
          <p:sp>
            <p:nvSpPr>
              <p:cNvPr id="170" name="Freeform 31"/>
              <p:cNvSpPr>
                <a:spLocks/>
              </p:cNvSpPr>
              <p:nvPr/>
            </p:nvSpPr>
            <p:spPr bwMode="auto">
              <a:xfrm>
                <a:off x="4921686" y="2477373"/>
                <a:ext cx="392181" cy="581351"/>
              </a:xfrm>
              <a:custGeom>
                <a:avLst/>
                <a:gdLst>
                  <a:gd name="T0" fmla="*/ 466 w 470"/>
                  <a:gd name="T1" fmla="*/ 586 h 697"/>
                  <a:gd name="T2" fmla="*/ 445 w 470"/>
                  <a:gd name="T3" fmla="*/ 624 h 697"/>
                  <a:gd name="T4" fmla="*/ 198 w 470"/>
                  <a:gd name="T5" fmla="*/ 692 h 697"/>
                  <a:gd name="T6" fmla="*/ 161 w 470"/>
                  <a:gd name="T7" fmla="*/ 671 h 697"/>
                  <a:gd name="T8" fmla="*/ 5 w 470"/>
                  <a:gd name="T9" fmla="*/ 110 h 697"/>
                  <a:gd name="T10" fmla="*/ 26 w 470"/>
                  <a:gd name="T11" fmla="*/ 73 h 697"/>
                  <a:gd name="T12" fmla="*/ 272 w 470"/>
                  <a:gd name="T13" fmla="*/ 5 h 697"/>
                  <a:gd name="T14" fmla="*/ 310 w 470"/>
                  <a:gd name="T15" fmla="*/ 26 h 697"/>
                  <a:gd name="T16" fmla="*/ 466 w 470"/>
                  <a:gd name="T17" fmla="*/ 586 h 6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70" h="697">
                    <a:moveTo>
                      <a:pt x="466" y="586"/>
                    </a:moveTo>
                    <a:cubicBezTo>
                      <a:pt x="470" y="602"/>
                      <a:pt x="461" y="619"/>
                      <a:pt x="445" y="624"/>
                    </a:cubicBezTo>
                    <a:cubicBezTo>
                      <a:pt x="198" y="692"/>
                      <a:pt x="198" y="692"/>
                      <a:pt x="198" y="692"/>
                    </a:cubicBezTo>
                    <a:cubicBezTo>
                      <a:pt x="182" y="697"/>
                      <a:pt x="165" y="687"/>
                      <a:pt x="161" y="671"/>
                    </a:cubicBezTo>
                    <a:cubicBezTo>
                      <a:pt x="5" y="110"/>
                      <a:pt x="5" y="110"/>
                      <a:pt x="5" y="110"/>
                    </a:cubicBezTo>
                    <a:cubicBezTo>
                      <a:pt x="0" y="94"/>
                      <a:pt x="10" y="78"/>
                      <a:pt x="26" y="73"/>
                    </a:cubicBezTo>
                    <a:cubicBezTo>
                      <a:pt x="272" y="5"/>
                      <a:pt x="272" y="5"/>
                      <a:pt x="272" y="5"/>
                    </a:cubicBezTo>
                    <a:cubicBezTo>
                      <a:pt x="288" y="0"/>
                      <a:pt x="305" y="10"/>
                      <a:pt x="310" y="26"/>
                    </a:cubicBezTo>
                    <a:lnTo>
                      <a:pt x="466" y="586"/>
                    </a:lnTo>
                    <a:close/>
                  </a:path>
                </a:pathLst>
              </a:custGeom>
              <a:noFill/>
              <a:ln w="31750" cap="flat">
                <a:solidFill>
                  <a:schemeClr val="bg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defRPr/>
                </a:pPr>
                <a:endParaRPr lang="en-US" kern="0">
                  <a:solidFill>
                    <a:sysClr val="windowText" lastClr="000000"/>
                  </a:solidFill>
                </a:endParaRPr>
              </a:p>
            </p:txBody>
          </p:sp>
          <p:sp>
            <p:nvSpPr>
              <p:cNvPr id="171" name="Line 32"/>
              <p:cNvSpPr>
                <a:spLocks noChangeShapeType="1"/>
              </p:cNvSpPr>
              <p:nvPr/>
            </p:nvSpPr>
            <p:spPr bwMode="auto">
              <a:xfrm flipV="1">
                <a:off x="5047415" y="2912232"/>
                <a:ext cx="239922" cy="66902"/>
              </a:xfrm>
              <a:prstGeom prst="line">
                <a:avLst/>
              </a:prstGeom>
              <a:noFill/>
              <a:ln w="31750" cap="flat">
                <a:solidFill>
                  <a:schemeClr val="bg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a:defRPr/>
                </a:pPr>
                <a:endParaRPr lang="en-US" kern="0">
                  <a:solidFill>
                    <a:sysClr val="windowText" lastClr="000000"/>
                  </a:solidFill>
                </a:endParaRPr>
              </a:p>
            </p:txBody>
          </p:sp>
          <p:sp>
            <p:nvSpPr>
              <p:cNvPr id="172" name="Line 33"/>
              <p:cNvSpPr>
                <a:spLocks noChangeShapeType="1"/>
              </p:cNvSpPr>
              <p:nvPr/>
            </p:nvSpPr>
            <p:spPr bwMode="auto">
              <a:xfrm flipV="1">
                <a:off x="4945909" y="2545428"/>
                <a:ext cx="238769" cy="66902"/>
              </a:xfrm>
              <a:prstGeom prst="line">
                <a:avLst/>
              </a:prstGeom>
              <a:noFill/>
              <a:ln w="31750" cap="flat">
                <a:solidFill>
                  <a:schemeClr val="bg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a:defRPr/>
                </a:pPr>
                <a:endParaRPr lang="en-US" kern="0">
                  <a:solidFill>
                    <a:sysClr val="windowText" lastClr="000000"/>
                  </a:solidFill>
                </a:endParaRPr>
              </a:p>
            </p:txBody>
          </p:sp>
          <p:sp>
            <p:nvSpPr>
              <p:cNvPr id="173" name="Freeform 34"/>
              <p:cNvSpPr>
                <a:spLocks/>
              </p:cNvSpPr>
              <p:nvPr/>
            </p:nvSpPr>
            <p:spPr bwMode="auto">
              <a:xfrm>
                <a:off x="5155841" y="2962985"/>
                <a:ext cx="44986" cy="46139"/>
              </a:xfrm>
              <a:custGeom>
                <a:avLst/>
                <a:gdLst>
                  <a:gd name="T0" fmla="*/ 4 w 54"/>
                  <a:gd name="T1" fmla="*/ 34 h 55"/>
                  <a:gd name="T2" fmla="*/ 4 w 54"/>
                  <a:gd name="T3" fmla="*/ 34 h 55"/>
                  <a:gd name="T4" fmla="*/ 20 w 54"/>
                  <a:gd name="T5" fmla="*/ 3 h 55"/>
                  <a:gd name="T6" fmla="*/ 51 w 54"/>
                  <a:gd name="T7" fmla="*/ 21 h 55"/>
                  <a:gd name="T8" fmla="*/ 51 w 54"/>
                  <a:gd name="T9" fmla="*/ 21 h 55"/>
                  <a:gd name="T10" fmla="*/ 34 w 54"/>
                  <a:gd name="T11" fmla="*/ 51 h 55"/>
                  <a:gd name="T12" fmla="*/ 34 w 54"/>
                  <a:gd name="T13" fmla="*/ 51 h 55"/>
                  <a:gd name="T14" fmla="*/ 4 w 54"/>
                  <a:gd name="T15" fmla="*/ 34 h 5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4" h="55">
                    <a:moveTo>
                      <a:pt x="4" y="34"/>
                    </a:moveTo>
                    <a:cubicBezTo>
                      <a:pt x="4" y="34"/>
                      <a:pt x="4" y="34"/>
                      <a:pt x="4" y="34"/>
                    </a:cubicBezTo>
                    <a:cubicBezTo>
                      <a:pt x="0" y="20"/>
                      <a:pt x="8" y="7"/>
                      <a:pt x="20" y="3"/>
                    </a:cubicBezTo>
                    <a:cubicBezTo>
                      <a:pt x="33" y="0"/>
                      <a:pt x="47" y="7"/>
                      <a:pt x="51" y="21"/>
                    </a:cubicBezTo>
                    <a:cubicBezTo>
                      <a:pt x="51" y="21"/>
                      <a:pt x="51" y="21"/>
                      <a:pt x="51" y="21"/>
                    </a:cubicBezTo>
                    <a:cubicBezTo>
                      <a:pt x="54" y="34"/>
                      <a:pt x="47" y="48"/>
                      <a:pt x="34" y="51"/>
                    </a:cubicBezTo>
                    <a:cubicBezTo>
                      <a:pt x="34" y="51"/>
                      <a:pt x="34" y="51"/>
                      <a:pt x="34" y="51"/>
                    </a:cubicBezTo>
                    <a:cubicBezTo>
                      <a:pt x="21" y="55"/>
                      <a:pt x="8" y="47"/>
                      <a:pt x="4" y="34"/>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US" kern="0">
                  <a:solidFill>
                    <a:sysClr val="windowText" lastClr="000000"/>
                  </a:solidFill>
                </a:endParaRPr>
              </a:p>
            </p:txBody>
          </p:sp>
          <p:sp>
            <p:nvSpPr>
              <p:cNvPr id="174" name="Freeform 35"/>
              <p:cNvSpPr>
                <a:spLocks/>
              </p:cNvSpPr>
              <p:nvPr/>
            </p:nvSpPr>
            <p:spPr bwMode="auto">
              <a:xfrm>
                <a:off x="5017425" y="2523512"/>
                <a:ext cx="76129" cy="39218"/>
              </a:xfrm>
              <a:custGeom>
                <a:avLst/>
                <a:gdLst>
                  <a:gd name="T0" fmla="*/ 18 w 91"/>
                  <a:gd name="T1" fmla="*/ 45 h 47"/>
                  <a:gd name="T2" fmla="*/ 80 w 91"/>
                  <a:gd name="T3" fmla="*/ 28 h 47"/>
                  <a:gd name="T4" fmla="*/ 89 w 91"/>
                  <a:gd name="T5" fmla="*/ 12 h 47"/>
                  <a:gd name="T6" fmla="*/ 72 w 91"/>
                  <a:gd name="T7" fmla="*/ 2 h 47"/>
                  <a:gd name="T8" fmla="*/ 11 w 91"/>
                  <a:gd name="T9" fmla="*/ 19 h 47"/>
                  <a:gd name="T10" fmla="*/ 2 w 91"/>
                  <a:gd name="T11" fmla="*/ 36 h 47"/>
                  <a:gd name="T12" fmla="*/ 18 w 91"/>
                  <a:gd name="T13" fmla="*/ 45 h 47"/>
                </a:gdLst>
                <a:ahLst/>
                <a:cxnLst>
                  <a:cxn ang="0">
                    <a:pos x="T0" y="T1"/>
                  </a:cxn>
                  <a:cxn ang="0">
                    <a:pos x="T2" y="T3"/>
                  </a:cxn>
                  <a:cxn ang="0">
                    <a:pos x="T4" y="T5"/>
                  </a:cxn>
                  <a:cxn ang="0">
                    <a:pos x="T6" y="T7"/>
                  </a:cxn>
                  <a:cxn ang="0">
                    <a:pos x="T8" y="T9"/>
                  </a:cxn>
                  <a:cxn ang="0">
                    <a:pos x="T10" y="T11"/>
                  </a:cxn>
                  <a:cxn ang="0">
                    <a:pos x="T12" y="T13"/>
                  </a:cxn>
                </a:cxnLst>
                <a:rect l="0" t="0" r="r" b="b"/>
                <a:pathLst>
                  <a:path w="91" h="47">
                    <a:moveTo>
                      <a:pt x="18" y="45"/>
                    </a:moveTo>
                    <a:cubicBezTo>
                      <a:pt x="80" y="28"/>
                      <a:pt x="80" y="28"/>
                      <a:pt x="80" y="28"/>
                    </a:cubicBezTo>
                    <a:cubicBezTo>
                      <a:pt x="87" y="26"/>
                      <a:pt x="91" y="19"/>
                      <a:pt x="89" y="12"/>
                    </a:cubicBezTo>
                    <a:cubicBezTo>
                      <a:pt x="86" y="3"/>
                      <a:pt x="80" y="0"/>
                      <a:pt x="72" y="2"/>
                    </a:cubicBezTo>
                    <a:cubicBezTo>
                      <a:pt x="11" y="19"/>
                      <a:pt x="11" y="19"/>
                      <a:pt x="11" y="19"/>
                    </a:cubicBezTo>
                    <a:cubicBezTo>
                      <a:pt x="4" y="21"/>
                      <a:pt x="0" y="27"/>
                      <a:pt x="2" y="36"/>
                    </a:cubicBezTo>
                    <a:cubicBezTo>
                      <a:pt x="4" y="43"/>
                      <a:pt x="11" y="47"/>
                      <a:pt x="18" y="45"/>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US" kern="0">
                  <a:solidFill>
                    <a:sysClr val="windowText" lastClr="000000"/>
                  </a:solidFill>
                </a:endParaRPr>
              </a:p>
            </p:txBody>
          </p:sp>
        </p:grpSp>
        <p:grpSp>
          <p:nvGrpSpPr>
            <p:cNvPr id="221" name="Group 220"/>
            <p:cNvGrpSpPr/>
            <p:nvPr/>
          </p:nvGrpSpPr>
          <p:grpSpPr>
            <a:xfrm rot="1290794">
              <a:off x="4034865" y="4742115"/>
              <a:ext cx="310118" cy="713776"/>
              <a:chOff x="9682163" y="249238"/>
              <a:chExt cx="584200" cy="1344612"/>
            </a:xfrm>
          </p:grpSpPr>
          <p:sp>
            <p:nvSpPr>
              <p:cNvPr id="222" name="Freeform 84"/>
              <p:cNvSpPr>
                <a:spLocks/>
              </p:cNvSpPr>
              <p:nvPr/>
            </p:nvSpPr>
            <p:spPr bwMode="auto">
              <a:xfrm>
                <a:off x="9750425" y="684213"/>
                <a:ext cx="447675" cy="476250"/>
              </a:xfrm>
              <a:custGeom>
                <a:avLst/>
                <a:gdLst>
                  <a:gd name="T0" fmla="*/ 302 w 390"/>
                  <a:gd name="T1" fmla="*/ 402 h 415"/>
                  <a:gd name="T2" fmla="*/ 282 w 390"/>
                  <a:gd name="T3" fmla="*/ 413 h 415"/>
                  <a:gd name="T4" fmla="*/ 13 w 390"/>
                  <a:gd name="T5" fmla="*/ 337 h 415"/>
                  <a:gd name="T6" fmla="*/ 2 w 390"/>
                  <a:gd name="T7" fmla="*/ 317 h 415"/>
                  <a:gd name="T8" fmla="*/ 88 w 390"/>
                  <a:gd name="T9" fmla="*/ 14 h 415"/>
                  <a:gd name="T10" fmla="*/ 108 w 390"/>
                  <a:gd name="T11" fmla="*/ 3 h 415"/>
                  <a:gd name="T12" fmla="*/ 376 w 390"/>
                  <a:gd name="T13" fmla="*/ 78 h 415"/>
                  <a:gd name="T14" fmla="*/ 388 w 390"/>
                  <a:gd name="T15" fmla="*/ 99 h 415"/>
                  <a:gd name="T16" fmla="*/ 302 w 390"/>
                  <a:gd name="T17" fmla="*/ 402 h 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0" h="415">
                    <a:moveTo>
                      <a:pt x="302" y="402"/>
                    </a:moveTo>
                    <a:cubicBezTo>
                      <a:pt x="300" y="410"/>
                      <a:pt x="291" y="415"/>
                      <a:pt x="282" y="413"/>
                    </a:cubicBezTo>
                    <a:cubicBezTo>
                      <a:pt x="13" y="337"/>
                      <a:pt x="13" y="337"/>
                      <a:pt x="13" y="337"/>
                    </a:cubicBezTo>
                    <a:cubicBezTo>
                      <a:pt x="5" y="335"/>
                      <a:pt x="0" y="326"/>
                      <a:pt x="2" y="317"/>
                    </a:cubicBezTo>
                    <a:cubicBezTo>
                      <a:pt x="88" y="14"/>
                      <a:pt x="88" y="14"/>
                      <a:pt x="88" y="14"/>
                    </a:cubicBezTo>
                    <a:cubicBezTo>
                      <a:pt x="90" y="5"/>
                      <a:pt x="99" y="0"/>
                      <a:pt x="108" y="3"/>
                    </a:cubicBezTo>
                    <a:cubicBezTo>
                      <a:pt x="376" y="78"/>
                      <a:pt x="376" y="78"/>
                      <a:pt x="376" y="78"/>
                    </a:cubicBezTo>
                    <a:cubicBezTo>
                      <a:pt x="385" y="81"/>
                      <a:pt x="390" y="90"/>
                      <a:pt x="388" y="99"/>
                    </a:cubicBezTo>
                    <a:lnTo>
                      <a:pt x="302" y="402"/>
                    </a:lnTo>
                    <a:close/>
                  </a:path>
                </a:pathLst>
              </a:custGeom>
              <a:solidFill>
                <a:srgbClr val="EFEFEF"/>
              </a:solidFill>
              <a:ln w="31750" cap="flat">
                <a:solidFill>
                  <a:schemeClr val="bg2"/>
                </a:solidFill>
                <a:prstDash val="solid"/>
                <a:miter lim="800000"/>
                <a:headEnd/>
                <a:tailEnd/>
              </a:ln>
              <a:extLst/>
            </p:spPr>
            <p:txBody>
              <a:bodyPr vert="horz" wrap="square" lIns="91440" tIns="45720" rIns="91440" bIns="45720" numCol="1" anchor="t" anchorCtr="0" compatLnSpc="1">
                <a:prstTxWarp prst="textNoShape">
                  <a:avLst/>
                </a:prstTxWarp>
              </a:bodyPr>
              <a:lstStyle/>
              <a:p>
                <a:pPr>
                  <a:defRPr/>
                </a:pPr>
                <a:endParaRPr lang="en-US" kern="0">
                  <a:solidFill>
                    <a:sysClr val="windowText" lastClr="000000"/>
                  </a:solidFill>
                </a:endParaRPr>
              </a:p>
            </p:txBody>
          </p:sp>
          <p:sp>
            <p:nvSpPr>
              <p:cNvPr id="223" name="Freeform 85"/>
              <p:cNvSpPr>
                <a:spLocks/>
              </p:cNvSpPr>
              <p:nvPr/>
            </p:nvSpPr>
            <p:spPr bwMode="auto">
              <a:xfrm>
                <a:off x="9917113" y="249238"/>
                <a:ext cx="349250" cy="511175"/>
              </a:xfrm>
              <a:custGeom>
                <a:avLst/>
                <a:gdLst>
                  <a:gd name="T0" fmla="*/ 140 w 220"/>
                  <a:gd name="T1" fmla="*/ 322 h 322"/>
                  <a:gd name="T2" fmla="*/ 0 w 220"/>
                  <a:gd name="T3" fmla="*/ 283 h 322"/>
                  <a:gd name="T4" fmla="*/ 80 w 220"/>
                  <a:gd name="T5" fmla="*/ 0 h 322"/>
                  <a:gd name="T6" fmla="*/ 220 w 220"/>
                  <a:gd name="T7" fmla="*/ 39 h 322"/>
                  <a:gd name="T8" fmla="*/ 140 w 220"/>
                  <a:gd name="T9" fmla="*/ 322 h 322"/>
                </a:gdLst>
                <a:ahLst/>
                <a:cxnLst>
                  <a:cxn ang="0">
                    <a:pos x="T0" y="T1"/>
                  </a:cxn>
                  <a:cxn ang="0">
                    <a:pos x="T2" y="T3"/>
                  </a:cxn>
                  <a:cxn ang="0">
                    <a:pos x="T4" y="T5"/>
                  </a:cxn>
                  <a:cxn ang="0">
                    <a:pos x="T6" y="T7"/>
                  </a:cxn>
                  <a:cxn ang="0">
                    <a:pos x="T8" y="T9"/>
                  </a:cxn>
                </a:cxnLst>
                <a:rect l="0" t="0" r="r" b="b"/>
                <a:pathLst>
                  <a:path w="220" h="322">
                    <a:moveTo>
                      <a:pt x="140" y="322"/>
                    </a:moveTo>
                    <a:lnTo>
                      <a:pt x="0" y="283"/>
                    </a:lnTo>
                    <a:lnTo>
                      <a:pt x="80" y="0"/>
                    </a:lnTo>
                    <a:lnTo>
                      <a:pt x="220" y="39"/>
                    </a:lnTo>
                    <a:lnTo>
                      <a:pt x="140" y="322"/>
                    </a:lnTo>
                    <a:close/>
                  </a:path>
                </a:pathLst>
              </a:custGeom>
              <a:solidFill>
                <a:srgbClr val="EFEFEF"/>
              </a:solidFill>
              <a:ln w="31750" cap="flat">
                <a:solidFill>
                  <a:schemeClr val="bg2"/>
                </a:solidFill>
                <a:prstDash val="solid"/>
                <a:miter lim="800000"/>
                <a:headEnd/>
                <a:tailEnd/>
              </a:ln>
              <a:extLst/>
            </p:spPr>
            <p:txBody>
              <a:bodyPr vert="horz" wrap="square" lIns="91440" tIns="45720" rIns="91440" bIns="45720" numCol="1" anchor="t" anchorCtr="0" compatLnSpc="1">
                <a:prstTxWarp prst="textNoShape">
                  <a:avLst/>
                </a:prstTxWarp>
              </a:bodyPr>
              <a:lstStyle/>
              <a:p>
                <a:pPr>
                  <a:defRPr/>
                </a:pPr>
                <a:endParaRPr lang="en-US" kern="0">
                  <a:solidFill>
                    <a:sysClr val="windowText" lastClr="000000"/>
                  </a:solidFill>
                </a:endParaRPr>
              </a:p>
            </p:txBody>
          </p:sp>
          <p:sp>
            <p:nvSpPr>
              <p:cNvPr id="224" name="Freeform 86"/>
              <p:cNvSpPr>
                <a:spLocks/>
              </p:cNvSpPr>
              <p:nvPr/>
            </p:nvSpPr>
            <p:spPr bwMode="auto">
              <a:xfrm>
                <a:off x="9682163" y="1082675"/>
                <a:ext cx="347663" cy="511175"/>
              </a:xfrm>
              <a:custGeom>
                <a:avLst/>
                <a:gdLst>
                  <a:gd name="T0" fmla="*/ 140 w 219"/>
                  <a:gd name="T1" fmla="*/ 322 h 322"/>
                  <a:gd name="T2" fmla="*/ 0 w 219"/>
                  <a:gd name="T3" fmla="*/ 283 h 322"/>
                  <a:gd name="T4" fmla="*/ 80 w 219"/>
                  <a:gd name="T5" fmla="*/ 0 h 322"/>
                  <a:gd name="T6" fmla="*/ 219 w 219"/>
                  <a:gd name="T7" fmla="*/ 39 h 322"/>
                  <a:gd name="T8" fmla="*/ 140 w 219"/>
                  <a:gd name="T9" fmla="*/ 322 h 322"/>
                </a:gdLst>
                <a:ahLst/>
                <a:cxnLst>
                  <a:cxn ang="0">
                    <a:pos x="T0" y="T1"/>
                  </a:cxn>
                  <a:cxn ang="0">
                    <a:pos x="T2" y="T3"/>
                  </a:cxn>
                  <a:cxn ang="0">
                    <a:pos x="T4" y="T5"/>
                  </a:cxn>
                  <a:cxn ang="0">
                    <a:pos x="T6" y="T7"/>
                  </a:cxn>
                  <a:cxn ang="0">
                    <a:pos x="T8" y="T9"/>
                  </a:cxn>
                </a:cxnLst>
                <a:rect l="0" t="0" r="r" b="b"/>
                <a:pathLst>
                  <a:path w="219" h="322">
                    <a:moveTo>
                      <a:pt x="140" y="322"/>
                    </a:moveTo>
                    <a:lnTo>
                      <a:pt x="0" y="283"/>
                    </a:lnTo>
                    <a:lnTo>
                      <a:pt x="80" y="0"/>
                    </a:lnTo>
                    <a:lnTo>
                      <a:pt x="219" y="39"/>
                    </a:lnTo>
                    <a:lnTo>
                      <a:pt x="140" y="322"/>
                    </a:lnTo>
                    <a:close/>
                  </a:path>
                </a:pathLst>
              </a:custGeom>
              <a:solidFill>
                <a:srgbClr val="EFEFEF"/>
              </a:solidFill>
              <a:ln w="31750" cap="flat">
                <a:solidFill>
                  <a:schemeClr val="bg2"/>
                </a:solidFill>
                <a:prstDash val="solid"/>
                <a:miter lim="800000"/>
                <a:headEnd/>
                <a:tailEnd/>
              </a:ln>
              <a:extLst/>
            </p:spPr>
            <p:txBody>
              <a:bodyPr vert="horz" wrap="square" lIns="91440" tIns="45720" rIns="91440" bIns="45720" numCol="1" anchor="t" anchorCtr="0" compatLnSpc="1">
                <a:prstTxWarp prst="textNoShape">
                  <a:avLst/>
                </a:prstTxWarp>
              </a:bodyPr>
              <a:lstStyle/>
              <a:p>
                <a:pPr>
                  <a:defRPr/>
                </a:pPr>
                <a:endParaRPr lang="en-US" kern="0">
                  <a:solidFill>
                    <a:sysClr val="windowText" lastClr="000000"/>
                  </a:solidFill>
                </a:endParaRPr>
              </a:p>
            </p:txBody>
          </p:sp>
          <p:sp>
            <p:nvSpPr>
              <p:cNvPr id="225" name="Line 87"/>
              <p:cNvSpPr>
                <a:spLocks noChangeShapeType="1"/>
              </p:cNvSpPr>
              <p:nvPr/>
            </p:nvSpPr>
            <p:spPr bwMode="auto">
              <a:xfrm flipH="1">
                <a:off x="10191750" y="871538"/>
                <a:ext cx="20638" cy="74613"/>
              </a:xfrm>
              <a:prstGeom prst="line">
                <a:avLst/>
              </a:prstGeom>
              <a:noFill/>
              <a:ln w="31750" cap="flat">
                <a:solidFill>
                  <a:schemeClr val="bg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a:defRPr/>
                </a:pPr>
                <a:endParaRPr lang="en-US" kern="0">
                  <a:solidFill>
                    <a:sysClr val="windowText" lastClr="000000"/>
                  </a:solidFill>
                </a:endParaRPr>
              </a:p>
            </p:txBody>
          </p:sp>
        </p:grpSp>
        <p:grpSp>
          <p:nvGrpSpPr>
            <p:cNvPr id="443" name="Group 442"/>
            <p:cNvGrpSpPr/>
            <p:nvPr/>
          </p:nvGrpSpPr>
          <p:grpSpPr>
            <a:xfrm>
              <a:off x="6546916" y="2093994"/>
              <a:ext cx="820369" cy="641176"/>
              <a:chOff x="3876675" y="4794250"/>
              <a:chExt cx="930275" cy="727075"/>
            </a:xfrm>
            <a:solidFill>
              <a:schemeClr val="bg2"/>
            </a:solidFill>
          </p:grpSpPr>
          <p:sp>
            <p:nvSpPr>
              <p:cNvPr id="444" name="Freeform 18"/>
              <p:cNvSpPr>
                <a:spLocks/>
              </p:cNvSpPr>
              <p:nvPr/>
            </p:nvSpPr>
            <p:spPr bwMode="auto">
              <a:xfrm>
                <a:off x="3876675" y="4794250"/>
                <a:ext cx="930275" cy="727075"/>
              </a:xfrm>
              <a:custGeom>
                <a:avLst/>
                <a:gdLst>
                  <a:gd name="T0" fmla="*/ 790 w 811"/>
                  <a:gd name="T1" fmla="*/ 89 h 634"/>
                  <a:gd name="T2" fmla="*/ 810 w 811"/>
                  <a:gd name="T3" fmla="*/ 114 h 634"/>
                  <a:gd name="T4" fmla="*/ 747 w 811"/>
                  <a:gd name="T5" fmla="*/ 613 h 634"/>
                  <a:gd name="T6" fmla="*/ 722 w 811"/>
                  <a:gd name="T7" fmla="*/ 632 h 634"/>
                  <a:gd name="T8" fmla="*/ 21 w 811"/>
                  <a:gd name="T9" fmla="*/ 545 h 634"/>
                  <a:gd name="T10" fmla="*/ 1 w 811"/>
                  <a:gd name="T11" fmla="*/ 520 h 634"/>
                  <a:gd name="T12" fmla="*/ 64 w 811"/>
                  <a:gd name="T13" fmla="*/ 21 h 634"/>
                  <a:gd name="T14" fmla="*/ 89 w 811"/>
                  <a:gd name="T15" fmla="*/ 2 h 634"/>
                  <a:gd name="T16" fmla="*/ 790 w 811"/>
                  <a:gd name="T17" fmla="*/ 89 h 6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11" h="634">
                    <a:moveTo>
                      <a:pt x="790" y="89"/>
                    </a:moveTo>
                    <a:cubicBezTo>
                      <a:pt x="802" y="91"/>
                      <a:pt x="811" y="102"/>
                      <a:pt x="810" y="114"/>
                    </a:cubicBezTo>
                    <a:cubicBezTo>
                      <a:pt x="747" y="613"/>
                      <a:pt x="747" y="613"/>
                      <a:pt x="747" y="613"/>
                    </a:cubicBezTo>
                    <a:cubicBezTo>
                      <a:pt x="746" y="625"/>
                      <a:pt x="735" y="634"/>
                      <a:pt x="722" y="632"/>
                    </a:cubicBezTo>
                    <a:cubicBezTo>
                      <a:pt x="21" y="545"/>
                      <a:pt x="21" y="545"/>
                      <a:pt x="21" y="545"/>
                    </a:cubicBezTo>
                    <a:cubicBezTo>
                      <a:pt x="9" y="543"/>
                      <a:pt x="0" y="532"/>
                      <a:pt x="1" y="520"/>
                    </a:cubicBezTo>
                    <a:cubicBezTo>
                      <a:pt x="64" y="21"/>
                      <a:pt x="64" y="21"/>
                      <a:pt x="64" y="21"/>
                    </a:cubicBezTo>
                    <a:cubicBezTo>
                      <a:pt x="65" y="9"/>
                      <a:pt x="76" y="0"/>
                      <a:pt x="89" y="2"/>
                    </a:cubicBezTo>
                    <a:lnTo>
                      <a:pt x="790" y="89"/>
                    </a:lnTo>
                    <a:close/>
                  </a:path>
                </a:pathLst>
              </a:custGeom>
              <a:solidFill>
                <a:srgbClr val="EFEFEF"/>
              </a:solidFill>
              <a:ln w="31750" cap="flat">
                <a:solidFill>
                  <a:schemeClr val="bg2"/>
                </a:solidFill>
                <a:prstDash val="solid"/>
                <a:miter lim="800000"/>
                <a:headEnd/>
                <a:tailEnd/>
              </a:ln>
              <a:extLst/>
            </p:spPr>
            <p:txBody>
              <a:bodyPr vert="horz" wrap="square" lIns="91440" tIns="45720" rIns="91440" bIns="45720" numCol="1" anchor="t" anchorCtr="0" compatLnSpc="1">
                <a:prstTxWarp prst="textNoShape">
                  <a:avLst/>
                </a:prstTxWarp>
              </a:bodyPr>
              <a:lstStyle/>
              <a:p>
                <a:pPr>
                  <a:defRPr/>
                </a:pPr>
                <a:endParaRPr lang="en-US" kern="0">
                  <a:solidFill>
                    <a:sysClr val="windowText" lastClr="000000"/>
                  </a:solidFill>
                </a:endParaRPr>
              </a:p>
            </p:txBody>
          </p:sp>
          <p:sp>
            <p:nvSpPr>
              <p:cNvPr id="445" name="Line 19"/>
              <p:cNvSpPr>
                <a:spLocks noChangeShapeType="1"/>
              </p:cNvSpPr>
              <p:nvPr/>
            </p:nvSpPr>
            <p:spPr bwMode="auto">
              <a:xfrm flipV="1">
                <a:off x="4646613" y="4900613"/>
                <a:ext cx="74613" cy="608013"/>
              </a:xfrm>
              <a:prstGeom prst="line">
                <a:avLst/>
              </a:prstGeom>
              <a:grpFill/>
              <a:ln w="31750" cap="flat">
                <a:solidFill>
                  <a:schemeClr val="bg2"/>
                </a:solidFill>
                <a:prstDash val="solid"/>
                <a:miter lim="800000"/>
                <a:headEnd/>
                <a:tailEnd/>
              </a:ln>
              <a:extLst/>
            </p:spPr>
            <p:txBody>
              <a:bodyPr vert="horz" wrap="square" lIns="91440" tIns="45720" rIns="91440" bIns="45720" numCol="1" anchor="t" anchorCtr="0" compatLnSpc="1">
                <a:prstTxWarp prst="textNoShape">
                  <a:avLst/>
                </a:prstTxWarp>
              </a:bodyPr>
              <a:lstStyle/>
              <a:p>
                <a:pPr>
                  <a:defRPr/>
                </a:pPr>
                <a:endParaRPr lang="en-US" kern="0" dirty="0">
                  <a:solidFill>
                    <a:sysClr val="windowText" lastClr="000000"/>
                  </a:solidFill>
                </a:endParaRPr>
              </a:p>
            </p:txBody>
          </p:sp>
          <p:sp>
            <p:nvSpPr>
              <p:cNvPr id="446" name="Freeform 20"/>
              <p:cNvSpPr>
                <a:spLocks/>
              </p:cNvSpPr>
              <p:nvPr/>
            </p:nvSpPr>
            <p:spPr bwMode="auto">
              <a:xfrm>
                <a:off x="4705350" y="5183188"/>
                <a:ext cx="46038" cy="44450"/>
              </a:xfrm>
              <a:custGeom>
                <a:avLst/>
                <a:gdLst>
                  <a:gd name="T0" fmla="*/ 17 w 39"/>
                  <a:gd name="T1" fmla="*/ 37 h 39"/>
                  <a:gd name="T2" fmla="*/ 17 w 39"/>
                  <a:gd name="T3" fmla="*/ 37 h 39"/>
                  <a:gd name="T4" fmla="*/ 1 w 39"/>
                  <a:gd name="T5" fmla="*/ 17 h 39"/>
                  <a:gd name="T6" fmla="*/ 21 w 39"/>
                  <a:gd name="T7" fmla="*/ 2 h 39"/>
                  <a:gd name="T8" fmla="*/ 21 w 39"/>
                  <a:gd name="T9" fmla="*/ 2 h 39"/>
                  <a:gd name="T10" fmla="*/ 38 w 39"/>
                  <a:gd name="T11" fmla="*/ 22 h 39"/>
                  <a:gd name="T12" fmla="*/ 38 w 39"/>
                  <a:gd name="T13" fmla="*/ 22 h 39"/>
                  <a:gd name="T14" fmla="*/ 17 w 39"/>
                  <a:gd name="T15" fmla="*/ 37 h 3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9" h="39">
                    <a:moveTo>
                      <a:pt x="17" y="37"/>
                    </a:moveTo>
                    <a:cubicBezTo>
                      <a:pt x="17" y="37"/>
                      <a:pt x="17" y="37"/>
                      <a:pt x="17" y="37"/>
                    </a:cubicBezTo>
                    <a:cubicBezTo>
                      <a:pt x="7" y="36"/>
                      <a:pt x="0" y="27"/>
                      <a:pt x="1" y="17"/>
                    </a:cubicBezTo>
                    <a:cubicBezTo>
                      <a:pt x="2" y="7"/>
                      <a:pt x="11" y="0"/>
                      <a:pt x="21" y="2"/>
                    </a:cubicBezTo>
                    <a:cubicBezTo>
                      <a:pt x="21" y="2"/>
                      <a:pt x="21" y="2"/>
                      <a:pt x="21" y="2"/>
                    </a:cubicBezTo>
                    <a:cubicBezTo>
                      <a:pt x="32" y="3"/>
                      <a:pt x="39" y="12"/>
                      <a:pt x="38" y="22"/>
                    </a:cubicBezTo>
                    <a:cubicBezTo>
                      <a:pt x="38" y="22"/>
                      <a:pt x="38" y="22"/>
                      <a:pt x="38" y="22"/>
                    </a:cubicBezTo>
                    <a:cubicBezTo>
                      <a:pt x="36" y="32"/>
                      <a:pt x="27" y="39"/>
                      <a:pt x="17" y="37"/>
                    </a:cubicBezTo>
                    <a:close/>
                  </a:path>
                </a:pathLst>
              </a:custGeom>
              <a:solidFill>
                <a:schemeClr val="bg2"/>
              </a:solidFill>
              <a:ln w="31750">
                <a:noFill/>
                <a:round/>
                <a:headEnd/>
                <a:tailEnd/>
              </a:ln>
              <a:extLst/>
            </p:spPr>
            <p:txBody>
              <a:bodyPr vert="horz" wrap="square" lIns="91440" tIns="45720" rIns="91440" bIns="45720" numCol="1" anchor="t" anchorCtr="0" compatLnSpc="1">
                <a:prstTxWarp prst="textNoShape">
                  <a:avLst/>
                </a:prstTxWarp>
              </a:bodyPr>
              <a:lstStyle/>
              <a:p>
                <a:pPr>
                  <a:defRPr/>
                </a:pPr>
                <a:endParaRPr lang="en-US" kern="0">
                  <a:solidFill>
                    <a:sysClr val="windowText" lastClr="000000"/>
                  </a:solidFill>
                </a:endParaRPr>
              </a:p>
            </p:txBody>
          </p:sp>
        </p:grpSp>
        <p:grpSp>
          <p:nvGrpSpPr>
            <p:cNvPr id="319" name="Group 318"/>
            <p:cNvGrpSpPr/>
            <p:nvPr/>
          </p:nvGrpSpPr>
          <p:grpSpPr>
            <a:xfrm rot="18595100">
              <a:off x="8372822" y="2944159"/>
              <a:ext cx="310118" cy="713776"/>
              <a:chOff x="9682163" y="249238"/>
              <a:chExt cx="584200" cy="1344612"/>
            </a:xfrm>
          </p:grpSpPr>
          <p:sp>
            <p:nvSpPr>
              <p:cNvPr id="320" name="Freeform 84"/>
              <p:cNvSpPr>
                <a:spLocks/>
              </p:cNvSpPr>
              <p:nvPr/>
            </p:nvSpPr>
            <p:spPr bwMode="auto">
              <a:xfrm>
                <a:off x="9750425" y="684213"/>
                <a:ext cx="447675" cy="476250"/>
              </a:xfrm>
              <a:custGeom>
                <a:avLst/>
                <a:gdLst>
                  <a:gd name="T0" fmla="*/ 302 w 390"/>
                  <a:gd name="T1" fmla="*/ 402 h 415"/>
                  <a:gd name="T2" fmla="*/ 282 w 390"/>
                  <a:gd name="T3" fmla="*/ 413 h 415"/>
                  <a:gd name="T4" fmla="*/ 13 w 390"/>
                  <a:gd name="T5" fmla="*/ 337 h 415"/>
                  <a:gd name="T6" fmla="*/ 2 w 390"/>
                  <a:gd name="T7" fmla="*/ 317 h 415"/>
                  <a:gd name="T8" fmla="*/ 88 w 390"/>
                  <a:gd name="T9" fmla="*/ 14 h 415"/>
                  <a:gd name="T10" fmla="*/ 108 w 390"/>
                  <a:gd name="T11" fmla="*/ 3 h 415"/>
                  <a:gd name="T12" fmla="*/ 376 w 390"/>
                  <a:gd name="T13" fmla="*/ 78 h 415"/>
                  <a:gd name="T14" fmla="*/ 388 w 390"/>
                  <a:gd name="T15" fmla="*/ 99 h 415"/>
                  <a:gd name="T16" fmla="*/ 302 w 390"/>
                  <a:gd name="T17" fmla="*/ 402 h 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0" h="415">
                    <a:moveTo>
                      <a:pt x="302" y="402"/>
                    </a:moveTo>
                    <a:cubicBezTo>
                      <a:pt x="300" y="410"/>
                      <a:pt x="291" y="415"/>
                      <a:pt x="282" y="413"/>
                    </a:cubicBezTo>
                    <a:cubicBezTo>
                      <a:pt x="13" y="337"/>
                      <a:pt x="13" y="337"/>
                      <a:pt x="13" y="337"/>
                    </a:cubicBezTo>
                    <a:cubicBezTo>
                      <a:pt x="5" y="335"/>
                      <a:pt x="0" y="326"/>
                      <a:pt x="2" y="317"/>
                    </a:cubicBezTo>
                    <a:cubicBezTo>
                      <a:pt x="88" y="14"/>
                      <a:pt x="88" y="14"/>
                      <a:pt x="88" y="14"/>
                    </a:cubicBezTo>
                    <a:cubicBezTo>
                      <a:pt x="90" y="5"/>
                      <a:pt x="99" y="0"/>
                      <a:pt x="108" y="3"/>
                    </a:cubicBezTo>
                    <a:cubicBezTo>
                      <a:pt x="376" y="78"/>
                      <a:pt x="376" y="78"/>
                      <a:pt x="376" y="78"/>
                    </a:cubicBezTo>
                    <a:cubicBezTo>
                      <a:pt x="385" y="81"/>
                      <a:pt x="390" y="90"/>
                      <a:pt x="388" y="99"/>
                    </a:cubicBezTo>
                    <a:lnTo>
                      <a:pt x="302" y="402"/>
                    </a:lnTo>
                    <a:close/>
                  </a:path>
                </a:pathLst>
              </a:custGeom>
              <a:noFill/>
              <a:ln w="31750" cap="flat">
                <a:solidFill>
                  <a:schemeClr val="bg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defRPr/>
                </a:pPr>
                <a:endParaRPr lang="en-US" kern="0">
                  <a:solidFill>
                    <a:sysClr val="windowText" lastClr="000000"/>
                  </a:solidFill>
                </a:endParaRPr>
              </a:p>
            </p:txBody>
          </p:sp>
          <p:sp>
            <p:nvSpPr>
              <p:cNvPr id="321" name="Freeform 85"/>
              <p:cNvSpPr>
                <a:spLocks/>
              </p:cNvSpPr>
              <p:nvPr/>
            </p:nvSpPr>
            <p:spPr bwMode="auto">
              <a:xfrm>
                <a:off x="9917113" y="249238"/>
                <a:ext cx="349250" cy="511175"/>
              </a:xfrm>
              <a:custGeom>
                <a:avLst/>
                <a:gdLst>
                  <a:gd name="T0" fmla="*/ 140 w 220"/>
                  <a:gd name="T1" fmla="*/ 322 h 322"/>
                  <a:gd name="T2" fmla="*/ 0 w 220"/>
                  <a:gd name="T3" fmla="*/ 283 h 322"/>
                  <a:gd name="T4" fmla="*/ 80 w 220"/>
                  <a:gd name="T5" fmla="*/ 0 h 322"/>
                  <a:gd name="T6" fmla="*/ 220 w 220"/>
                  <a:gd name="T7" fmla="*/ 39 h 322"/>
                  <a:gd name="T8" fmla="*/ 140 w 220"/>
                  <a:gd name="T9" fmla="*/ 322 h 322"/>
                </a:gdLst>
                <a:ahLst/>
                <a:cxnLst>
                  <a:cxn ang="0">
                    <a:pos x="T0" y="T1"/>
                  </a:cxn>
                  <a:cxn ang="0">
                    <a:pos x="T2" y="T3"/>
                  </a:cxn>
                  <a:cxn ang="0">
                    <a:pos x="T4" y="T5"/>
                  </a:cxn>
                  <a:cxn ang="0">
                    <a:pos x="T6" y="T7"/>
                  </a:cxn>
                  <a:cxn ang="0">
                    <a:pos x="T8" y="T9"/>
                  </a:cxn>
                </a:cxnLst>
                <a:rect l="0" t="0" r="r" b="b"/>
                <a:pathLst>
                  <a:path w="220" h="322">
                    <a:moveTo>
                      <a:pt x="140" y="322"/>
                    </a:moveTo>
                    <a:lnTo>
                      <a:pt x="0" y="283"/>
                    </a:lnTo>
                    <a:lnTo>
                      <a:pt x="80" y="0"/>
                    </a:lnTo>
                    <a:lnTo>
                      <a:pt x="220" y="39"/>
                    </a:lnTo>
                    <a:lnTo>
                      <a:pt x="140" y="322"/>
                    </a:lnTo>
                    <a:close/>
                  </a:path>
                </a:pathLst>
              </a:custGeom>
              <a:noFill/>
              <a:ln w="31750" cap="flat">
                <a:solidFill>
                  <a:schemeClr val="bg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defRPr/>
                </a:pPr>
                <a:endParaRPr lang="en-US" kern="0">
                  <a:solidFill>
                    <a:sysClr val="windowText" lastClr="000000"/>
                  </a:solidFill>
                </a:endParaRPr>
              </a:p>
            </p:txBody>
          </p:sp>
          <p:sp>
            <p:nvSpPr>
              <p:cNvPr id="322" name="Freeform 86"/>
              <p:cNvSpPr>
                <a:spLocks/>
              </p:cNvSpPr>
              <p:nvPr/>
            </p:nvSpPr>
            <p:spPr bwMode="auto">
              <a:xfrm>
                <a:off x="9682163" y="1082675"/>
                <a:ext cx="347663" cy="511175"/>
              </a:xfrm>
              <a:custGeom>
                <a:avLst/>
                <a:gdLst>
                  <a:gd name="T0" fmla="*/ 140 w 219"/>
                  <a:gd name="T1" fmla="*/ 322 h 322"/>
                  <a:gd name="T2" fmla="*/ 0 w 219"/>
                  <a:gd name="T3" fmla="*/ 283 h 322"/>
                  <a:gd name="T4" fmla="*/ 80 w 219"/>
                  <a:gd name="T5" fmla="*/ 0 h 322"/>
                  <a:gd name="T6" fmla="*/ 219 w 219"/>
                  <a:gd name="T7" fmla="*/ 39 h 322"/>
                  <a:gd name="T8" fmla="*/ 140 w 219"/>
                  <a:gd name="T9" fmla="*/ 322 h 322"/>
                </a:gdLst>
                <a:ahLst/>
                <a:cxnLst>
                  <a:cxn ang="0">
                    <a:pos x="T0" y="T1"/>
                  </a:cxn>
                  <a:cxn ang="0">
                    <a:pos x="T2" y="T3"/>
                  </a:cxn>
                  <a:cxn ang="0">
                    <a:pos x="T4" y="T5"/>
                  </a:cxn>
                  <a:cxn ang="0">
                    <a:pos x="T6" y="T7"/>
                  </a:cxn>
                  <a:cxn ang="0">
                    <a:pos x="T8" y="T9"/>
                  </a:cxn>
                </a:cxnLst>
                <a:rect l="0" t="0" r="r" b="b"/>
                <a:pathLst>
                  <a:path w="219" h="322">
                    <a:moveTo>
                      <a:pt x="140" y="322"/>
                    </a:moveTo>
                    <a:lnTo>
                      <a:pt x="0" y="283"/>
                    </a:lnTo>
                    <a:lnTo>
                      <a:pt x="80" y="0"/>
                    </a:lnTo>
                    <a:lnTo>
                      <a:pt x="219" y="39"/>
                    </a:lnTo>
                    <a:lnTo>
                      <a:pt x="140" y="322"/>
                    </a:lnTo>
                    <a:close/>
                  </a:path>
                </a:pathLst>
              </a:custGeom>
              <a:noFill/>
              <a:ln w="31750" cap="flat">
                <a:solidFill>
                  <a:schemeClr val="bg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defRPr/>
                </a:pPr>
                <a:endParaRPr lang="en-US" kern="0" dirty="0">
                  <a:solidFill>
                    <a:sysClr val="windowText" lastClr="000000"/>
                  </a:solidFill>
                </a:endParaRPr>
              </a:p>
            </p:txBody>
          </p:sp>
          <p:sp>
            <p:nvSpPr>
              <p:cNvPr id="323" name="Line 87"/>
              <p:cNvSpPr>
                <a:spLocks noChangeShapeType="1"/>
              </p:cNvSpPr>
              <p:nvPr/>
            </p:nvSpPr>
            <p:spPr bwMode="auto">
              <a:xfrm flipH="1">
                <a:off x="10191750" y="871538"/>
                <a:ext cx="20638" cy="74613"/>
              </a:xfrm>
              <a:prstGeom prst="line">
                <a:avLst/>
              </a:prstGeom>
              <a:noFill/>
              <a:ln w="31750" cap="flat">
                <a:solidFill>
                  <a:schemeClr val="bg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a:defRPr/>
                </a:pPr>
                <a:endParaRPr lang="en-US" kern="0">
                  <a:solidFill>
                    <a:sysClr val="windowText" lastClr="000000"/>
                  </a:solidFill>
                </a:endParaRPr>
              </a:p>
            </p:txBody>
          </p:sp>
        </p:grpSp>
        <p:grpSp>
          <p:nvGrpSpPr>
            <p:cNvPr id="324" name="Group 323"/>
            <p:cNvGrpSpPr/>
            <p:nvPr/>
          </p:nvGrpSpPr>
          <p:grpSpPr>
            <a:xfrm>
              <a:off x="2901308" y="4199856"/>
              <a:ext cx="392181" cy="581351"/>
              <a:chOff x="5245728" y="2477373"/>
              <a:chExt cx="392181" cy="581351"/>
            </a:xfrm>
          </p:grpSpPr>
          <p:sp>
            <p:nvSpPr>
              <p:cNvPr id="325" name="Freeform 31"/>
              <p:cNvSpPr>
                <a:spLocks/>
              </p:cNvSpPr>
              <p:nvPr/>
            </p:nvSpPr>
            <p:spPr bwMode="auto">
              <a:xfrm>
                <a:off x="5245728" y="2477373"/>
                <a:ext cx="392181" cy="581351"/>
              </a:xfrm>
              <a:custGeom>
                <a:avLst/>
                <a:gdLst>
                  <a:gd name="T0" fmla="*/ 466 w 470"/>
                  <a:gd name="T1" fmla="*/ 586 h 697"/>
                  <a:gd name="T2" fmla="*/ 445 w 470"/>
                  <a:gd name="T3" fmla="*/ 624 h 697"/>
                  <a:gd name="T4" fmla="*/ 198 w 470"/>
                  <a:gd name="T5" fmla="*/ 692 h 697"/>
                  <a:gd name="T6" fmla="*/ 161 w 470"/>
                  <a:gd name="T7" fmla="*/ 671 h 697"/>
                  <a:gd name="T8" fmla="*/ 5 w 470"/>
                  <a:gd name="T9" fmla="*/ 110 h 697"/>
                  <a:gd name="T10" fmla="*/ 26 w 470"/>
                  <a:gd name="T11" fmla="*/ 73 h 697"/>
                  <a:gd name="T12" fmla="*/ 272 w 470"/>
                  <a:gd name="T13" fmla="*/ 5 h 697"/>
                  <a:gd name="T14" fmla="*/ 310 w 470"/>
                  <a:gd name="T15" fmla="*/ 26 h 697"/>
                  <a:gd name="T16" fmla="*/ 466 w 470"/>
                  <a:gd name="T17" fmla="*/ 586 h 6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70" h="697">
                    <a:moveTo>
                      <a:pt x="466" y="586"/>
                    </a:moveTo>
                    <a:cubicBezTo>
                      <a:pt x="470" y="602"/>
                      <a:pt x="461" y="619"/>
                      <a:pt x="445" y="624"/>
                    </a:cubicBezTo>
                    <a:cubicBezTo>
                      <a:pt x="198" y="692"/>
                      <a:pt x="198" y="692"/>
                      <a:pt x="198" y="692"/>
                    </a:cubicBezTo>
                    <a:cubicBezTo>
                      <a:pt x="182" y="697"/>
                      <a:pt x="165" y="687"/>
                      <a:pt x="161" y="671"/>
                    </a:cubicBezTo>
                    <a:cubicBezTo>
                      <a:pt x="5" y="110"/>
                      <a:pt x="5" y="110"/>
                      <a:pt x="5" y="110"/>
                    </a:cubicBezTo>
                    <a:cubicBezTo>
                      <a:pt x="0" y="94"/>
                      <a:pt x="10" y="78"/>
                      <a:pt x="26" y="73"/>
                    </a:cubicBezTo>
                    <a:cubicBezTo>
                      <a:pt x="272" y="5"/>
                      <a:pt x="272" y="5"/>
                      <a:pt x="272" y="5"/>
                    </a:cubicBezTo>
                    <a:cubicBezTo>
                      <a:pt x="288" y="0"/>
                      <a:pt x="305" y="10"/>
                      <a:pt x="310" y="26"/>
                    </a:cubicBezTo>
                    <a:lnTo>
                      <a:pt x="466" y="586"/>
                    </a:lnTo>
                    <a:close/>
                  </a:path>
                </a:pathLst>
              </a:custGeom>
              <a:noFill/>
              <a:ln w="31750" cap="flat">
                <a:solidFill>
                  <a:schemeClr val="bg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defRPr/>
                </a:pPr>
                <a:endParaRPr lang="en-US" kern="0">
                  <a:solidFill>
                    <a:sysClr val="windowText" lastClr="000000"/>
                  </a:solidFill>
                </a:endParaRPr>
              </a:p>
            </p:txBody>
          </p:sp>
          <p:sp>
            <p:nvSpPr>
              <p:cNvPr id="326" name="Line 32"/>
              <p:cNvSpPr>
                <a:spLocks noChangeShapeType="1"/>
              </p:cNvSpPr>
              <p:nvPr/>
            </p:nvSpPr>
            <p:spPr bwMode="auto">
              <a:xfrm flipV="1">
                <a:off x="5371457" y="2912232"/>
                <a:ext cx="239922" cy="66902"/>
              </a:xfrm>
              <a:prstGeom prst="line">
                <a:avLst/>
              </a:prstGeom>
              <a:noFill/>
              <a:ln w="31750" cap="flat">
                <a:solidFill>
                  <a:schemeClr val="bg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a:defRPr/>
                </a:pPr>
                <a:endParaRPr lang="en-US" kern="0">
                  <a:solidFill>
                    <a:sysClr val="windowText" lastClr="000000"/>
                  </a:solidFill>
                </a:endParaRPr>
              </a:p>
            </p:txBody>
          </p:sp>
          <p:sp>
            <p:nvSpPr>
              <p:cNvPr id="327" name="Line 33"/>
              <p:cNvSpPr>
                <a:spLocks noChangeShapeType="1"/>
              </p:cNvSpPr>
              <p:nvPr/>
            </p:nvSpPr>
            <p:spPr bwMode="auto">
              <a:xfrm flipV="1">
                <a:off x="5269951" y="2545428"/>
                <a:ext cx="238769" cy="66902"/>
              </a:xfrm>
              <a:prstGeom prst="line">
                <a:avLst/>
              </a:prstGeom>
              <a:noFill/>
              <a:ln w="31750" cap="flat">
                <a:solidFill>
                  <a:schemeClr val="bg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a:defRPr/>
                </a:pPr>
                <a:endParaRPr lang="en-US" kern="0" dirty="0">
                  <a:solidFill>
                    <a:sysClr val="windowText" lastClr="000000"/>
                  </a:solidFill>
                </a:endParaRPr>
              </a:p>
            </p:txBody>
          </p:sp>
          <p:sp>
            <p:nvSpPr>
              <p:cNvPr id="328" name="Freeform 34"/>
              <p:cNvSpPr>
                <a:spLocks/>
              </p:cNvSpPr>
              <p:nvPr/>
            </p:nvSpPr>
            <p:spPr bwMode="auto">
              <a:xfrm>
                <a:off x="5479883" y="2962985"/>
                <a:ext cx="44986" cy="46139"/>
              </a:xfrm>
              <a:custGeom>
                <a:avLst/>
                <a:gdLst>
                  <a:gd name="T0" fmla="*/ 4 w 54"/>
                  <a:gd name="T1" fmla="*/ 34 h 55"/>
                  <a:gd name="T2" fmla="*/ 4 w 54"/>
                  <a:gd name="T3" fmla="*/ 34 h 55"/>
                  <a:gd name="T4" fmla="*/ 20 w 54"/>
                  <a:gd name="T5" fmla="*/ 3 h 55"/>
                  <a:gd name="T6" fmla="*/ 51 w 54"/>
                  <a:gd name="T7" fmla="*/ 21 h 55"/>
                  <a:gd name="T8" fmla="*/ 51 w 54"/>
                  <a:gd name="T9" fmla="*/ 21 h 55"/>
                  <a:gd name="T10" fmla="*/ 34 w 54"/>
                  <a:gd name="T11" fmla="*/ 51 h 55"/>
                  <a:gd name="T12" fmla="*/ 34 w 54"/>
                  <a:gd name="T13" fmla="*/ 51 h 55"/>
                  <a:gd name="T14" fmla="*/ 4 w 54"/>
                  <a:gd name="T15" fmla="*/ 34 h 5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4" h="55">
                    <a:moveTo>
                      <a:pt x="4" y="34"/>
                    </a:moveTo>
                    <a:cubicBezTo>
                      <a:pt x="4" y="34"/>
                      <a:pt x="4" y="34"/>
                      <a:pt x="4" y="34"/>
                    </a:cubicBezTo>
                    <a:cubicBezTo>
                      <a:pt x="0" y="20"/>
                      <a:pt x="8" y="7"/>
                      <a:pt x="20" y="3"/>
                    </a:cubicBezTo>
                    <a:cubicBezTo>
                      <a:pt x="33" y="0"/>
                      <a:pt x="47" y="7"/>
                      <a:pt x="51" y="21"/>
                    </a:cubicBezTo>
                    <a:cubicBezTo>
                      <a:pt x="51" y="21"/>
                      <a:pt x="51" y="21"/>
                      <a:pt x="51" y="21"/>
                    </a:cubicBezTo>
                    <a:cubicBezTo>
                      <a:pt x="54" y="34"/>
                      <a:pt x="47" y="48"/>
                      <a:pt x="34" y="51"/>
                    </a:cubicBezTo>
                    <a:cubicBezTo>
                      <a:pt x="34" y="51"/>
                      <a:pt x="34" y="51"/>
                      <a:pt x="34" y="51"/>
                    </a:cubicBezTo>
                    <a:cubicBezTo>
                      <a:pt x="21" y="55"/>
                      <a:pt x="8" y="47"/>
                      <a:pt x="4" y="34"/>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US" kern="0">
                  <a:solidFill>
                    <a:sysClr val="windowText" lastClr="000000"/>
                  </a:solidFill>
                </a:endParaRPr>
              </a:p>
            </p:txBody>
          </p:sp>
          <p:sp>
            <p:nvSpPr>
              <p:cNvPr id="329" name="Freeform 35"/>
              <p:cNvSpPr>
                <a:spLocks/>
              </p:cNvSpPr>
              <p:nvPr/>
            </p:nvSpPr>
            <p:spPr bwMode="auto">
              <a:xfrm>
                <a:off x="5341467" y="2523512"/>
                <a:ext cx="76129" cy="39218"/>
              </a:xfrm>
              <a:custGeom>
                <a:avLst/>
                <a:gdLst>
                  <a:gd name="T0" fmla="*/ 18 w 91"/>
                  <a:gd name="T1" fmla="*/ 45 h 47"/>
                  <a:gd name="T2" fmla="*/ 80 w 91"/>
                  <a:gd name="T3" fmla="*/ 28 h 47"/>
                  <a:gd name="T4" fmla="*/ 89 w 91"/>
                  <a:gd name="T5" fmla="*/ 12 h 47"/>
                  <a:gd name="T6" fmla="*/ 72 w 91"/>
                  <a:gd name="T7" fmla="*/ 2 h 47"/>
                  <a:gd name="T8" fmla="*/ 11 w 91"/>
                  <a:gd name="T9" fmla="*/ 19 h 47"/>
                  <a:gd name="T10" fmla="*/ 2 w 91"/>
                  <a:gd name="T11" fmla="*/ 36 h 47"/>
                  <a:gd name="T12" fmla="*/ 18 w 91"/>
                  <a:gd name="T13" fmla="*/ 45 h 47"/>
                </a:gdLst>
                <a:ahLst/>
                <a:cxnLst>
                  <a:cxn ang="0">
                    <a:pos x="T0" y="T1"/>
                  </a:cxn>
                  <a:cxn ang="0">
                    <a:pos x="T2" y="T3"/>
                  </a:cxn>
                  <a:cxn ang="0">
                    <a:pos x="T4" y="T5"/>
                  </a:cxn>
                  <a:cxn ang="0">
                    <a:pos x="T6" y="T7"/>
                  </a:cxn>
                  <a:cxn ang="0">
                    <a:pos x="T8" y="T9"/>
                  </a:cxn>
                  <a:cxn ang="0">
                    <a:pos x="T10" y="T11"/>
                  </a:cxn>
                  <a:cxn ang="0">
                    <a:pos x="T12" y="T13"/>
                  </a:cxn>
                </a:cxnLst>
                <a:rect l="0" t="0" r="r" b="b"/>
                <a:pathLst>
                  <a:path w="91" h="47">
                    <a:moveTo>
                      <a:pt x="18" y="45"/>
                    </a:moveTo>
                    <a:cubicBezTo>
                      <a:pt x="80" y="28"/>
                      <a:pt x="80" y="28"/>
                      <a:pt x="80" y="28"/>
                    </a:cubicBezTo>
                    <a:cubicBezTo>
                      <a:pt x="87" y="26"/>
                      <a:pt x="91" y="19"/>
                      <a:pt x="89" y="12"/>
                    </a:cubicBezTo>
                    <a:cubicBezTo>
                      <a:pt x="86" y="3"/>
                      <a:pt x="80" y="0"/>
                      <a:pt x="72" y="2"/>
                    </a:cubicBezTo>
                    <a:cubicBezTo>
                      <a:pt x="11" y="19"/>
                      <a:pt x="11" y="19"/>
                      <a:pt x="11" y="19"/>
                    </a:cubicBezTo>
                    <a:cubicBezTo>
                      <a:pt x="4" y="21"/>
                      <a:pt x="0" y="27"/>
                      <a:pt x="2" y="36"/>
                    </a:cubicBezTo>
                    <a:cubicBezTo>
                      <a:pt x="4" y="43"/>
                      <a:pt x="11" y="47"/>
                      <a:pt x="18" y="45"/>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US" kern="0">
                  <a:solidFill>
                    <a:sysClr val="windowText" lastClr="000000"/>
                  </a:solidFill>
                </a:endParaRPr>
              </a:p>
            </p:txBody>
          </p:sp>
        </p:grpSp>
        <p:grpSp>
          <p:nvGrpSpPr>
            <p:cNvPr id="260" name="Group 259"/>
            <p:cNvGrpSpPr/>
            <p:nvPr/>
          </p:nvGrpSpPr>
          <p:grpSpPr>
            <a:xfrm>
              <a:off x="3676716" y="3757694"/>
              <a:ext cx="820369" cy="641176"/>
              <a:chOff x="3876675" y="4794250"/>
              <a:chExt cx="930275" cy="727075"/>
            </a:xfrm>
            <a:solidFill>
              <a:schemeClr val="bg2"/>
            </a:solidFill>
          </p:grpSpPr>
          <p:sp>
            <p:nvSpPr>
              <p:cNvPr id="275" name="Freeform 18"/>
              <p:cNvSpPr>
                <a:spLocks/>
              </p:cNvSpPr>
              <p:nvPr/>
            </p:nvSpPr>
            <p:spPr bwMode="auto">
              <a:xfrm>
                <a:off x="3876675" y="4794250"/>
                <a:ext cx="930275" cy="727075"/>
              </a:xfrm>
              <a:custGeom>
                <a:avLst/>
                <a:gdLst>
                  <a:gd name="T0" fmla="*/ 790 w 811"/>
                  <a:gd name="T1" fmla="*/ 89 h 634"/>
                  <a:gd name="T2" fmla="*/ 810 w 811"/>
                  <a:gd name="T3" fmla="*/ 114 h 634"/>
                  <a:gd name="T4" fmla="*/ 747 w 811"/>
                  <a:gd name="T5" fmla="*/ 613 h 634"/>
                  <a:gd name="T6" fmla="*/ 722 w 811"/>
                  <a:gd name="T7" fmla="*/ 632 h 634"/>
                  <a:gd name="T8" fmla="*/ 21 w 811"/>
                  <a:gd name="T9" fmla="*/ 545 h 634"/>
                  <a:gd name="T10" fmla="*/ 1 w 811"/>
                  <a:gd name="T11" fmla="*/ 520 h 634"/>
                  <a:gd name="T12" fmla="*/ 64 w 811"/>
                  <a:gd name="T13" fmla="*/ 21 h 634"/>
                  <a:gd name="T14" fmla="*/ 89 w 811"/>
                  <a:gd name="T15" fmla="*/ 2 h 634"/>
                  <a:gd name="T16" fmla="*/ 790 w 811"/>
                  <a:gd name="T17" fmla="*/ 89 h 6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11" h="634">
                    <a:moveTo>
                      <a:pt x="790" y="89"/>
                    </a:moveTo>
                    <a:cubicBezTo>
                      <a:pt x="802" y="91"/>
                      <a:pt x="811" y="102"/>
                      <a:pt x="810" y="114"/>
                    </a:cubicBezTo>
                    <a:cubicBezTo>
                      <a:pt x="747" y="613"/>
                      <a:pt x="747" y="613"/>
                      <a:pt x="747" y="613"/>
                    </a:cubicBezTo>
                    <a:cubicBezTo>
                      <a:pt x="746" y="625"/>
                      <a:pt x="735" y="634"/>
                      <a:pt x="722" y="632"/>
                    </a:cubicBezTo>
                    <a:cubicBezTo>
                      <a:pt x="21" y="545"/>
                      <a:pt x="21" y="545"/>
                      <a:pt x="21" y="545"/>
                    </a:cubicBezTo>
                    <a:cubicBezTo>
                      <a:pt x="9" y="543"/>
                      <a:pt x="0" y="532"/>
                      <a:pt x="1" y="520"/>
                    </a:cubicBezTo>
                    <a:cubicBezTo>
                      <a:pt x="64" y="21"/>
                      <a:pt x="64" y="21"/>
                      <a:pt x="64" y="21"/>
                    </a:cubicBezTo>
                    <a:cubicBezTo>
                      <a:pt x="65" y="9"/>
                      <a:pt x="76" y="0"/>
                      <a:pt x="89" y="2"/>
                    </a:cubicBezTo>
                    <a:lnTo>
                      <a:pt x="790" y="89"/>
                    </a:lnTo>
                    <a:close/>
                  </a:path>
                </a:pathLst>
              </a:custGeom>
              <a:solidFill>
                <a:srgbClr val="EFEFEF"/>
              </a:solidFill>
              <a:ln w="31750" cap="flat">
                <a:solidFill>
                  <a:schemeClr val="bg2"/>
                </a:solidFill>
                <a:prstDash val="solid"/>
                <a:miter lim="800000"/>
                <a:headEnd/>
                <a:tailEnd/>
              </a:ln>
              <a:extLst/>
            </p:spPr>
            <p:txBody>
              <a:bodyPr vert="horz" wrap="square" lIns="91440" tIns="45720" rIns="91440" bIns="45720" numCol="1" anchor="t" anchorCtr="0" compatLnSpc="1">
                <a:prstTxWarp prst="textNoShape">
                  <a:avLst/>
                </a:prstTxWarp>
              </a:bodyPr>
              <a:lstStyle/>
              <a:p>
                <a:pPr>
                  <a:defRPr/>
                </a:pPr>
                <a:endParaRPr lang="en-US" kern="0">
                  <a:solidFill>
                    <a:sysClr val="windowText" lastClr="000000"/>
                  </a:solidFill>
                </a:endParaRPr>
              </a:p>
            </p:txBody>
          </p:sp>
          <p:sp>
            <p:nvSpPr>
              <p:cNvPr id="276" name="Line 19"/>
              <p:cNvSpPr>
                <a:spLocks noChangeShapeType="1"/>
              </p:cNvSpPr>
              <p:nvPr/>
            </p:nvSpPr>
            <p:spPr bwMode="auto">
              <a:xfrm flipV="1">
                <a:off x="4646613" y="4900613"/>
                <a:ext cx="74613" cy="608013"/>
              </a:xfrm>
              <a:prstGeom prst="line">
                <a:avLst/>
              </a:prstGeom>
              <a:grpFill/>
              <a:ln w="31750" cap="flat">
                <a:solidFill>
                  <a:schemeClr val="bg2"/>
                </a:solidFill>
                <a:prstDash val="solid"/>
                <a:miter lim="800000"/>
                <a:headEnd/>
                <a:tailEnd/>
              </a:ln>
              <a:extLst/>
            </p:spPr>
            <p:txBody>
              <a:bodyPr vert="horz" wrap="square" lIns="91440" tIns="45720" rIns="91440" bIns="45720" numCol="1" anchor="t" anchorCtr="0" compatLnSpc="1">
                <a:prstTxWarp prst="textNoShape">
                  <a:avLst/>
                </a:prstTxWarp>
              </a:bodyPr>
              <a:lstStyle/>
              <a:p>
                <a:pPr>
                  <a:defRPr/>
                </a:pPr>
                <a:endParaRPr lang="en-US" kern="0" dirty="0">
                  <a:solidFill>
                    <a:sysClr val="windowText" lastClr="000000"/>
                  </a:solidFill>
                </a:endParaRPr>
              </a:p>
            </p:txBody>
          </p:sp>
          <p:sp>
            <p:nvSpPr>
              <p:cNvPr id="277" name="Freeform 20"/>
              <p:cNvSpPr>
                <a:spLocks/>
              </p:cNvSpPr>
              <p:nvPr/>
            </p:nvSpPr>
            <p:spPr bwMode="auto">
              <a:xfrm>
                <a:off x="4705350" y="5183188"/>
                <a:ext cx="46038" cy="44450"/>
              </a:xfrm>
              <a:custGeom>
                <a:avLst/>
                <a:gdLst>
                  <a:gd name="T0" fmla="*/ 17 w 39"/>
                  <a:gd name="T1" fmla="*/ 37 h 39"/>
                  <a:gd name="T2" fmla="*/ 17 w 39"/>
                  <a:gd name="T3" fmla="*/ 37 h 39"/>
                  <a:gd name="T4" fmla="*/ 1 w 39"/>
                  <a:gd name="T5" fmla="*/ 17 h 39"/>
                  <a:gd name="T6" fmla="*/ 21 w 39"/>
                  <a:gd name="T7" fmla="*/ 2 h 39"/>
                  <a:gd name="T8" fmla="*/ 21 w 39"/>
                  <a:gd name="T9" fmla="*/ 2 h 39"/>
                  <a:gd name="T10" fmla="*/ 38 w 39"/>
                  <a:gd name="T11" fmla="*/ 22 h 39"/>
                  <a:gd name="T12" fmla="*/ 38 w 39"/>
                  <a:gd name="T13" fmla="*/ 22 h 39"/>
                  <a:gd name="T14" fmla="*/ 17 w 39"/>
                  <a:gd name="T15" fmla="*/ 37 h 3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9" h="39">
                    <a:moveTo>
                      <a:pt x="17" y="37"/>
                    </a:moveTo>
                    <a:cubicBezTo>
                      <a:pt x="17" y="37"/>
                      <a:pt x="17" y="37"/>
                      <a:pt x="17" y="37"/>
                    </a:cubicBezTo>
                    <a:cubicBezTo>
                      <a:pt x="7" y="36"/>
                      <a:pt x="0" y="27"/>
                      <a:pt x="1" y="17"/>
                    </a:cubicBezTo>
                    <a:cubicBezTo>
                      <a:pt x="2" y="7"/>
                      <a:pt x="11" y="0"/>
                      <a:pt x="21" y="2"/>
                    </a:cubicBezTo>
                    <a:cubicBezTo>
                      <a:pt x="21" y="2"/>
                      <a:pt x="21" y="2"/>
                      <a:pt x="21" y="2"/>
                    </a:cubicBezTo>
                    <a:cubicBezTo>
                      <a:pt x="32" y="3"/>
                      <a:pt x="39" y="12"/>
                      <a:pt x="38" y="22"/>
                    </a:cubicBezTo>
                    <a:cubicBezTo>
                      <a:pt x="38" y="22"/>
                      <a:pt x="38" y="22"/>
                      <a:pt x="38" y="22"/>
                    </a:cubicBezTo>
                    <a:cubicBezTo>
                      <a:pt x="36" y="32"/>
                      <a:pt x="27" y="39"/>
                      <a:pt x="17" y="37"/>
                    </a:cubicBezTo>
                    <a:close/>
                  </a:path>
                </a:pathLst>
              </a:custGeom>
              <a:solidFill>
                <a:schemeClr val="bg2"/>
              </a:solidFill>
              <a:ln w="31750">
                <a:noFill/>
                <a:round/>
                <a:headEnd/>
                <a:tailEnd/>
              </a:ln>
              <a:extLst/>
            </p:spPr>
            <p:txBody>
              <a:bodyPr vert="horz" wrap="square" lIns="91440" tIns="45720" rIns="91440" bIns="45720" numCol="1" anchor="t" anchorCtr="0" compatLnSpc="1">
                <a:prstTxWarp prst="textNoShape">
                  <a:avLst/>
                </a:prstTxWarp>
              </a:bodyPr>
              <a:lstStyle/>
              <a:p>
                <a:pPr>
                  <a:defRPr/>
                </a:pPr>
                <a:endParaRPr lang="en-US" kern="0">
                  <a:solidFill>
                    <a:sysClr val="windowText" lastClr="000000"/>
                  </a:solidFill>
                </a:endParaRPr>
              </a:p>
            </p:txBody>
          </p:sp>
        </p:grpSp>
        <p:grpSp>
          <p:nvGrpSpPr>
            <p:cNvPr id="278" name="Group 277"/>
            <p:cNvGrpSpPr/>
            <p:nvPr/>
          </p:nvGrpSpPr>
          <p:grpSpPr>
            <a:xfrm rot="2740602">
              <a:off x="7847766" y="2117055"/>
              <a:ext cx="392181" cy="581351"/>
              <a:chOff x="4921686" y="2477373"/>
              <a:chExt cx="392181" cy="581351"/>
            </a:xfrm>
          </p:grpSpPr>
          <p:sp>
            <p:nvSpPr>
              <p:cNvPr id="279" name="Freeform 31"/>
              <p:cNvSpPr>
                <a:spLocks/>
              </p:cNvSpPr>
              <p:nvPr/>
            </p:nvSpPr>
            <p:spPr bwMode="auto">
              <a:xfrm>
                <a:off x="4921686" y="2477373"/>
                <a:ext cx="392181" cy="581351"/>
              </a:xfrm>
              <a:custGeom>
                <a:avLst/>
                <a:gdLst>
                  <a:gd name="T0" fmla="*/ 466 w 470"/>
                  <a:gd name="T1" fmla="*/ 586 h 697"/>
                  <a:gd name="T2" fmla="*/ 445 w 470"/>
                  <a:gd name="T3" fmla="*/ 624 h 697"/>
                  <a:gd name="T4" fmla="*/ 198 w 470"/>
                  <a:gd name="T5" fmla="*/ 692 h 697"/>
                  <a:gd name="T6" fmla="*/ 161 w 470"/>
                  <a:gd name="T7" fmla="*/ 671 h 697"/>
                  <a:gd name="T8" fmla="*/ 5 w 470"/>
                  <a:gd name="T9" fmla="*/ 110 h 697"/>
                  <a:gd name="T10" fmla="*/ 26 w 470"/>
                  <a:gd name="T11" fmla="*/ 73 h 697"/>
                  <a:gd name="T12" fmla="*/ 272 w 470"/>
                  <a:gd name="T13" fmla="*/ 5 h 697"/>
                  <a:gd name="T14" fmla="*/ 310 w 470"/>
                  <a:gd name="T15" fmla="*/ 26 h 697"/>
                  <a:gd name="T16" fmla="*/ 466 w 470"/>
                  <a:gd name="T17" fmla="*/ 586 h 6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70" h="697">
                    <a:moveTo>
                      <a:pt x="466" y="586"/>
                    </a:moveTo>
                    <a:cubicBezTo>
                      <a:pt x="470" y="602"/>
                      <a:pt x="461" y="619"/>
                      <a:pt x="445" y="624"/>
                    </a:cubicBezTo>
                    <a:cubicBezTo>
                      <a:pt x="198" y="692"/>
                      <a:pt x="198" y="692"/>
                      <a:pt x="198" y="692"/>
                    </a:cubicBezTo>
                    <a:cubicBezTo>
                      <a:pt x="182" y="697"/>
                      <a:pt x="165" y="687"/>
                      <a:pt x="161" y="671"/>
                    </a:cubicBezTo>
                    <a:cubicBezTo>
                      <a:pt x="5" y="110"/>
                      <a:pt x="5" y="110"/>
                      <a:pt x="5" y="110"/>
                    </a:cubicBezTo>
                    <a:cubicBezTo>
                      <a:pt x="0" y="94"/>
                      <a:pt x="10" y="78"/>
                      <a:pt x="26" y="73"/>
                    </a:cubicBezTo>
                    <a:cubicBezTo>
                      <a:pt x="272" y="5"/>
                      <a:pt x="272" y="5"/>
                      <a:pt x="272" y="5"/>
                    </a:cubicBezTo>
                    <a:cubicBezTo>
                      <a:pt x="288" y="0"/>
                      <a:pt x="305" y="10"/>
                      <a:pt x="310" y="26"/>
                    </a:cubicBezTo>
                    <a:lnTo>
                      <a:pt x="466" y="586"/>
                    </a:lnTo>
                    <a:close/>
                  </a:path>
                </a:pathLst>
              </a:custGeom>
              <a:noFill/>
              <a:ln w="31750" cap="flat">
                <a:solidFill>
                  <a:schemeClr val="bg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defRPr/>
                </a:pPr>
                <a:endParaRPr lang="en-US" kern="0">
                  <a:solidFill>
                    <a:sysClr val="windowText" lastClr="000000"/>
                  </a:solidFill>
                </a:endParaRPr>
              </a:p>
            </p:txBody>
          </p:sp>
          <p:sp>
            <p:nvSpPr>
              <p:cNvPr id="280" name="Line 32"/>
              <p:cNvSpPr>
                <a:spLocks noChangeShapeType="1"/>
              </p:cNvSpPr>
              <p:nvPr/>
            </p:nvSpPr>
            <p:spPr bwMode="auto">
              <a:xfrm flipV="1">
                <a:off x="5047415" y="2912232"/>
                <a:ext cx="239922" cy="66902"/>
              </a:xfrm>
              <a:prstGeom prst="line">
                <a:avLst/>
              </a:prstGeom>
              <a:noFill/>
              <a:ln w="31750" cap="flat">
                <a:solidFill>
                  <a:schemeClr val="bg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a:defRPr/>
                </a:pPr>
                <a:endParaRPr lang="en-US" kern="0">
                  <a:solidFill>
                    <a:sysClr val="windowText" lastClr="000000"/>
                  </a:solidFill>
                </a:endParaRPr>
              </a:p>
            </p:txBody>
          </p:sp>
          <p:sp>
            <p:nvSpPr>
              <p:cNvPr id="281" name="Line 33"/>
              <p:cNvSpPr>
                <a:spLocks noChangeShapeType="1"/>
              </p:cNvSpPr>
              <p:nvPr/>
            </p:nvSpPr>
            <p:spPr bwMode="auto">
              <a:xfrm flipV="1">
                <a:off x="4945909" y="2545428"/>
                <a:ext cx="238769" cy="66902"/>
              </a:xfrm>
              <a:prstGeom prst="line">
                <a:avLst/>
              </a:prstGeom>
              <a:noFill/>
              <a:ln w="31750" cap="flat">
                <a:solidFill>
                  <a:schemeClr val="bg2"/>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a:defRPr/>
                </a:pPr>
                <a:endParaRPr lang="en-US" kern="0">
                  <a:solidFill>
                    <a:sysClr val="windowText" lastClr="000000"/>
                  </a:solidFill>
                </a:endParaRPr>
              </a:p>
            </p:txBody>
          </p:sp>
          <p:sp>
            <p:nvSpPr>
              <p:cNvPr id="318" name="Freeform 34"/>
              <p:cNvSpPr>
                <a:spLocks/>
              </p:cNvSpPr>
              <p:nvPr/>
            </p:nvSpPr>
            <p:spPr bwMode="auto">
              <a:xfrm>
                <a:off x="5155841" y="2962985"/>
                <a:ext cx="44986" cy="46139"/>
              </a:xfrm>
              <a:custGeom>
                <a:avLst/>
                <a:gdLst>
                  <a:gd name="T0" fmla="*/ 4 w 54"/>
                  <a:gd name="T1" fmla="*/ 34 h 55"/>
                  <a:gd name="T2" fmla="*/ 4 w 54"/>
                  <a:gd name="T3" fmla="*/ 34 h 55"/>
                  <a:gd name="T4" fmla="*/ 20 w 54"/>
                  <a:gd name="T5" fmla="*/ 3 h 55"/>
                  <a:gd name="T6" fmla="*/ 51 w 54"/>
                  <a:gd name="T7" fmla="*/ 21 h 55"/>
                  <a:gd name="T8" fmla="*/ 51 w 54"/>
                  <a:gd name="T9" fmla="*/ 21 h 55"/>
                  <a:gd name="T10" fmla="*/ 34 w 54"/>
                  <a:gd name="T11" fmla="*/ 51 h 55"/>
                  <a:gd name="T12" fmla="*/ 34 w 54"/>
                  <a:gd name="T13" fmla="*/ 51 h 55"/>
                  <a:gd name="T14" fmla="*/ 4 w 54"/>
                  <a:gd name="T15" fmla="*/ 34 h 5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4" h="55">
                    <a:moveTo>
                      <a:pt x="4" y="34"/>
                    </a:moveTo>
                    <a:cubicBezTo>
                      <a:pt x="4" y="34"/>
                      <a:pt x="4" y="34"/>
                      <a:pt x="4" y="34"/>
                    </a:cubicBezTo>
                    <a:cubicBezTo>
                      <a:pt x="0" y="20"/>
                      <a:pt x="8" y="7"/>
                      <a:pt x="20" y="3"/>
                    </a:cubicBezTo>
                    <a:cubicBezTo>
                      <a:pt x="33" y="0"/>
                      <a:pt x="47" y="7"/>
                      <a:pt x="51" y="21"/>
                    </a:cubicBezTo>
                    <a:cubicBezTo>
                      <a:pt x="51" y="21"/>
                      <a:pt x="51" y="21"/>
                      <a:pt x="51" y="21"/>
                    </a:cubicBezTo>
                    <a:cubicBezTo>
                      <a:pt x="54" y="34"/>
                      <a:pt x="47" y="48"/>
                      <a:pt x="34" y="51"/>
                    </a:cubicBezTo>
                    <a:cubicBezTo>
                      <a:pt x="34" y="51"/>
                      <a:pt x="34" y="51"/>
                      <a:pt x="34" y="51"/>
                    </a:cubicBezTo>
                    <a:cubicBezTo>
                      <a:pt x="21" y="55"/>
                      <a:pt x="8" y="47"/>
                      <a:pt x="4" y="34"/>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US" kern="0">
                  <a:solidFill>
                    <a:sysClr val="windowText" lastClr="000000"/>
                  </a:solidFill>
                </a:endParaRPr>
              </a:p>
            </p:txBody>
          </p:sp>
          <p:sp>
            <p:nvSpPr>
              <p:cNvPr id="330" name="Freeform 35"/>
              <p:cNvSpPr>
                <a:spLocks/>
              </p:cNvSpPr>
              <p:nvPr/>
            </p:nvSpPr>
            <p:spPr bwMode="auto">
              <a:xfrm>
                <a:off x="5017425" y="2523512"/>
                <a:ext cx="76129" cy="39218"/>
              </a:xfrm>
              <a:custGeom>
                <a:avLst/>
                <a:gdLst>
                  <a:gd name="T0" fmla="*/ 18 w 91"/>
                  <a:gd name="T1" fmla="*/ 45 h 47"/>
                  <a:gd name="T2" fmla="*/ 80 w 91"/>
                  <a:gd name="T3" fmla="*/ 28 h 47"/>
                  <a:gd name="T4" fmla="*/ 89 w 91"/>
                  <a:gd name="T5" fmla="*/ 12 h 47"/>
                  <a:gd name="T6" fmla="*/ 72 w 91"/>
                  <a:gd name="T7" fmla="*/ 2 h 47"/>
                  <a:gd name="T8" fmla="*/ 11 w 91"/>
                  <a:gd name="T9" fmla="*/ 19 h 47"/>
                  <a:gd name="T10" fmla="*/ 2 w 91"/>
                  <a:gd name="T11" fmla="*/ 36 h 47"/>
                  <a:gd name="T12" fmla="*/ 18 w 91"/>
                  <a:gd name="T13" fmla="*/ 45 h 47"/>
                </a:gdLst>
                <a:ahLst/>
                <a:cxnLst>
                  <a:cxn ang="0">
                    <a:pos x="T0" y="T1"/>
                  </a:cxn>
                  <a:cxn ang="0">
                    <a:pos x="T2" y="T3"/>
                  </a:cxn>
                  <a:cxn ang="0">
                    <a:pos x="T4" y="T5"/>
                  </a:cxn>
                  <a:cxn ang="0">
                    <a:pos x="T6" y="T7"/>
                  </a:cxn>
                  <a:cxn ang="0">
                    <a:pos x="T8" y="T9"/>
                  </a:cxn>
                  <a:cxn ang="0">
                    <a:pos x="T10" y="T11"/>
                  </a:cxn>
                  <a:cxn ang="0">
                    <a:pos x="T12" y="T13"/>
                  </a:cxn>
                </a:cxnLst>
                <a:rect l="0" t="0" r="r" b="b"/>
                <a:pathLst>
                  <a:path w="91" h="47">
                    <a:moveTo>
                      <a:pt x="18" y="45"/>
                    </a:moveTo>
                    <a:cubicBezTo>
                      <a:pt x="80" y="28"/>
                      <a:pt x="80" y="28"/>
                      <a:pt x="80" y="28"/>
                    </a:cubicBezTo>
                    <a:cubicBezTo>
                      <a:pt x="87" y="26"/>
                      <a:pt x="91" y="19"/>
                      <a:pt x="89" y="12"/>
                    </a:cubicBezTo>
                    <a:cubicBezTo>
                      <a:pt x="86" y="3"/>
                      <a:pt x="80" y="0"/>
                      <a:pt x="72" y="2"/>
                    </a:cubicBezTo>
                    <a:cubicBezTo>
                      <a:pt x="11" y="19"/>
                      <a:pt x="11" y="19"/>
                      <a:pt x="11" y="19"/>
                    </a:cubicBezTo>
                    <a:cubicBezTo>
                      <a:pt x="4" y="21"/>
                      <a:pt x="0" y="27"/>
                      <a:pt x="2" y="36"/>
                    </a:cubicBezTo>
                    <a:cubicBezTo>
                      <a:pt x="4" y="43"/>
                      <a:pt x="11" y="47"/>
                      <a:pt x="18" y="45"/>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US" kern="0">
                  <a:solidFill>
                    <a:sysClr val="windowText" lastClr="000000"/>
                  </a:solidFill>
                </a:endParaRPr>
              </a:p>
            </p:txBody>
          </p:sp>
        </p:grpSp>
      </p:grpSp>
      <p:grpSp>
        <p:nvGrpSpPr>
          <p:cNvPr id="42" name="Group 41"/>
          <p:cNvGrpSpPr/>
          <p:nvPr/>
        </p:nvGrpSpPr>
        <p:grpSpPr>
          <a:xfrm>
            <a:off x="316942" y="165099"/>
            <a:ext cx="4085115" cy="5936098"/>
            <a:chOff x="398423" y="165099"/>
            <a:chExt cx="4085115" cy="5936098"/>
          </a:xfrm>
        </p:grpSpPr>
        <p:grpSp>
          <p:nvGrpSpPr>
            <p:cNvPr id="34" name="Group 33"/>
            <p:cNvGrpSpPr/>
            <p:nvPr/>
          </p:nvGrpSpPr>
          <p:grpSpPr>
            <a:xfrm>
              <a:off x="398423" y="165099"/>
              <a:ext cx="4085115" cy="5936098"/>
              <a:chOff x="398423" y="165099"/>
              <a:chExt cx="4085115" cy="5936098"/>
            </a:xfrm>
          </p:grpSpPr>
          <p:grpSp>
            <p:nvGrpSpPr>
              <p:cNvPr id="33" name="Group 32"/>
              <p:cNvGrpSpPr/>
              <p:nvPr/>
            </p:nvGrpSpPr>
            <p:grpSpPr>
              <a:xfrm>
                <a:off x="418988" y="165099"/>
                <a:ext cx="1342302" cy="769737"/>
                <a:chOff x="3012328" y="118975"/>
                <a:chExt cx="1666352" cy="955562"/>
              </a:xfrm>
            </p:grpSpPr>
            <p:sp>
              <p:nvSpPr>
                <p:cNvPr id="211" name="Freeform 210"/>
                <p:cNvSpPr>
                  <a:spLocks/>
                </p:cNvSpPr>
                <p:nvPr/>
              </p:nvSpPr>
              <p:spPr bwMode="auto">
                <a:xfrm flipH="1">
                  <a:off x="3012328" y="118975"/>
                  <a:ext cx="1666352" cy="955562"/>
                </a:xfrm>
                <a:custGeom>
                  <a:avLst/>
                  <a:gdLst>
                    <a:gd name="T0" fmla="*/ 2421 w 2797"/>
                    <a:gd name="T1" fmla="*/ 681 h 1561"/>
                    <a:gd name="T2" fmla="*/ 2422 w 2797"/>
                    <a:gd name="T3" fmla="*/ 646 h 1561"/>
                    <a:gd name="T4" fmla="*/ 1775 w 2797"/>
                    <a:gd name="T5" fmla="*/ 0 h 1561"/>
                    <a:gd name="T6" fmla="*/ 1208 w 2797"/>
                    <a:gd name="T7" fmla="*/ 336 h 1561"/>
                    <a:gd name="T8" fmla="*/ 915 w 2797"/>
                    <a:gd name="T9" fmla="*/ 224 h 1561"/>
                    <a:gd name="T10" fmla="*/ 474 w 2797"/>
                    <a:gd name="T11" fmla="*/ 664 h 1561"/>
                    <a:gd name="T12" fmla="*/ 475 w 2797"/>
                    <a:gd name="T13" fmla="*/ 677 h 1561"/>
                    <a:gd name="T14" fmla="*/ 441 w 2797"/>
                    <a:gd name="T15" fmla="*/ 676 h 1561"/>
                    <a:gd name="T16" fmla="*/ 0 w 2797"/>
                    <a:gd name="T17" fmla="*/ 1117 h 1561"/>
                    <a:gd name="T18" fmla="*/ 415 w 2797"/>
                    <a:gd name="T19" fmla="*/ 1556 h 1561"/>
                    <a:gd name="T20" fmla="*/ 415 w 2797"/>
                    <a:gd name="T21" fmla="*/ 1561 h 1561"/>
                    <a:gd name="T22" fmla="*/ 2332 w 2797"/>
                    <a:gd name="T23" fmla="*/ 1561 h 1561"/>
                    <a:gd name="T24" fmla="*/ 2332 w 2797"/>
                    <a:gd name="T25" fmla="*/ 1556 h 1561"/>
                    <a:gd name="T26" fmla="*/ 2357 w 2797"/>
                    <a:gd name="T27" fmla="*/ 1557 h 1561"/>
                    <a:gd name="T28" fmla="*/ 2797 w 2797"/>
                    <a:gd name="T29" fmla="*/ 1117 h 1561"/>
                    <a:gd name="T30" fmla="*/ 2421 w 2797"/>
                    <a:gd name="T31" fmla="*/ 681 h 1561"/>
                    <a:gd name="connsiteX0" fmla="*/ 8656 w 10000"/>
                    <a:gd name="connsiteY0" fmla="*/ 4363 h 10000"/>
                    <a:gd name="connsiteX1" fmla="*/ 8659 w 10000"/>
                    <a:gd name="connsiteY1" fmla="*/ 4138 h 10000"/>
                    <a:gd name="connsiteX2" fmla="*/ 6346 w 10000"/>
                    <a:gd name="connsiteY2" fmla="*/ 0 h 10000"/>
                    <a:gd name="connsiteX3" fmla="*/ 4319 w 10000"/>
                    <a:gd name="connsiteY3" fmla="*/ 2152 h 10000"/>
                    <a:gd name="connsiteX4" fmla="*/ 3271 w 10000"/>
                    <a:gd name="connsiteY4" fmla="*/ 1435 h 10000"/>
                    <a:gd name="connsiteX5" fmla="*/ 1695 w 10000"/>
                    <a:gd name="connsiteY5" fmla="*/ 4254 h 10000"/>
                    <a:gd name="connsiteX6" fmla="*/ 1698 w 10000"/>
                    <a:gd name="connsiteY6" fmla="*/ 4337 h 10000"/>
                    <a:gd name="connsiteX7" fmla="*/ 1577 w 10000"/>
                    <a:gd name="connsiteY7" fmla="*/ 4331 h 10000"/>
                    <a:gd name="connsiteX8" fmla="*/ 0 w 10000"/>
                    <a:gd name="connsiteY8" fmla="*/ 7156 h 10000"/>
                    <a:gd name="connsiteX9" fmla="*/ 1484 w 10000"/>
                    <a:gd name="connsiteY9" fmla="*/ 9968 h 10000"/>
                    <a:gd name="connsiteX10" fmla="*/ 1484 w 10000"/>
                    <a:gd name="connsiteY10" fmla="*/ 10000 h 10000"/>
                    <a:gd name="connsiteX11" fmla="*/ 8338 w 10000"/>
                    <a:gd name="connsiteY11" fmla="*/ 10000 h 10000"/>
                    <a:gd name="connsiteX12" fmla="*/ 8427 w 10000"/>
                    <a:gd name="connsiteY12" fmla="*/ 9974 h 10000"/>
                    <a:gd name="connsiteX13" fmla="*/ 10000 w 10000"/>
                    <a:gd name="connsiteY13" fmla="*/ 7156 h 10000"/>
                    <a:gd name="connsiteX14" fmla="*/ 8656 w 10000"/>
                    <a:gd name="connsiteY14" fmla="*/ 4363 h 10000"/>
                    <a:gd name="connsiteX0" fmla="*/ 8656 w 10000"/>
                    <a:gd name="connsiteY0" fmla="*/ 4363 h 10000"/>
                    <a:gd name="connsiteX1" fmla="*/ 8659 w 10000"/>
                    <a:gd name="connsiteY1" fmla="*/ 4138 h 10000"/>
                    <a:gd name="connsiteX2" fmla="*/ 6346 w 10000"/>
                    <a:gd name="connsiteY2" fmla="*/ 0 h 10000"/>
                    <a:gd name="connsiteX3" fmla="*/ 4319 w 10000"/>
                    <a:gd name="connsiteY3" fmla="*/ 2152 h 10000"/>
                    <a:gd name="connsiteX4" fmla="*/ 3271 w 10000"/>
                    <a:gd name="connsiteY4" fmla="*/ 1435 h 10000"/>
                    <a:gd name="connsiteX5" fmla="*/ 1695 w 10000"/>
                    <a:gd name="connsiteY5" fmla="*/ 4254 h 10000"/>
                    <a:gd name="connsiteX6" fmla="*/ 1698 w 10000"/>
                    <a:gd name="connsiteY6" fmla="*/ 4337 h 10000"/>
                    <a:gd name="connsiteX7" fmla="*/ 1577 w 10000"/>
                    <a:gd name="connsiteY7" fmla="*/ 4331 h 10000"/>
                    <a:gd name="connsiteX8" fmla="*/ 0 w 10000"/>
                    <a:gd name="connsiteY8" fmla="*/ 7156 h 10000"/>
                    <a:gd name="connsiteX9" fmla="*/ 1484 w 10000"/>
                    <a:gd name="connsiteY9" fmla="*/ 9968 h 10000"/>
                    <a:gd name="connsiteX10" fmla="*/ 1484 w 10000"/>
                    <a:gd name="connsiteY10" fmla="*/ 10000 h 10000"/>
                    <a:gd name="connsiteX11" fmla="*/ 8427 w 10000"/>
                    <a:gd name="connsiteY11" fmla="*/ 9974 h 10000"/>
                    <a:gd name="connsiteX12" fmla="*/ 10000 w 10000"/>
                    <a:gd name="connsiteY12" fmla="*/ 7156 h 10000"/>
                    <a:gd name="connsiteX13" fmla="*/ 8656 w 10000"/>
                    <a:gd name="connsiteY13" fmla="*/ 4363 h 10000"/>
                    <a:gd name="connsiteX0" fmla="*/ 8656 w 10000"/>
                    <a:gd name="connsiteY0" fmla="*/ 4363 h 9974"/>
                    <a:gd name="connsiteX1" fmla="*/ 8659 w 10000"/>
                    <a:gd name="connsiteY1" fmla="*/ 4138 h 9974"/>
                    <a:gd name="connsiteX2" fmla="*/ 6346 w 10000"/>
                    <a:gd name="connsiteY2" fmla="*/ 0 h 9974"/>
                    <a:gd name="connsiteX3" fmla="*/ 4319 w 10000"/>
                    <a:gd name="connsiteY3" fmla="*/ 2152 h 9974"/>
                    <a:gd name="connsiteX4" fmla="*/ 3271 w 10000"/>
                    <a:gd name="connsiteY4" fmla="*/ 1435 h 9974"/>
                    <a:gd name="connsiteX5" fmla="*/ 1695 w 10000"/>
                    <a:gd name="connsiteY5" fmla="*/ 4254 h 9974"/>
                    <a:gd name="connsiteX6" fmla="*/ 1698 w 10000"/>
                    <a:gd name="connsiteY6" fmla="*/ 4337 h 9974"/>
                    <a:gd name="connsiteX7" fmla="*/ 1577 w 10000"/>
                    <a:gd name="connsiteY7" fmla="*/ 4331 h 9974"/>
                    <a:gd name="connsiteX8" fmla="*/ 0 w 10000"/>
                    <a:gd name="connsiteY8" fmla="*/ 7156 h 9974"/>
                    <a:gd name="connsiteX9" fmla="*/ 1484 w 10000"/>
                    <a:gd name="connsiteY9" fmla="*/ 9968 h 9974"/>
                    <a:gd name="connsiteX10" fmla="*/ 8427 w 10000"/>
                    <a:gd name="connsiteY10" fmla="*/ 9974 h 9974"/>
                    <a:gd name="connsiteX11" fmla="*/ 10000 w 10000"/>
                    <a:gd name="connsiteY11" fmla="*/ 7156 h 9974"/>
                    <a:gd name="connsiteX12" fmla="*/ 8656 w 10000"/>
                    <a:gd name="connsiteY12" fmla="*/ 4363 h 9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000" h="9974">
                      <a:moveTo>
                        <a:pt x="8656" y="4363"/>
                      </a:moveTo>
                      <a:cubicBezTo>
                        <a:pt x="8656" y="4286"/>
                        <a:pt x="8659" y="4209"/>
                        <a:pt x="8659" y="4138"/>
                      </a:cubicBezTo>
                      <a:cubicBezTo>
                        <a:pt x="8659" y="1851"/>
                        <a:pt x="7622" y="0"/>
                        <a:pt x="6346" y="0"/>
                      </a:cubicBezTo>
                      <a:cubicBezTo>
                        <a:pt x="5474" y="0"/>
                        <a:pt x="4712" y="865"/>
                        <a:pt x="4319" y="2152"/>
                      </a:cubicBezTo>
                      <a:cubicBezTo>
                        <a:pt x="4040" y="1704"/>
                        <a:pt x="3675" y="1435"/>
                        <a:pt x="3271" y="1435"/>
                      </a:cubicBezTo>
                      <a:cubicBezTo>
                        <a:pt x="2403" y="1435"/>
                        <a:pt x="1695" y="2697"/>
                        <a:pt x="1695" y="4254"/>
                      </a:cubicBezTo>
                      <a:cubicBezTo>
                        <a:pt x="1695" y="4286"/>
                        <a:pt x="1698" y="4311"/>
                        <a:pt x="1698" y="4337"/>
                      </a:cubicBezTo>
                      <a:cubicBezTo>
                        <a:pt x="1655" y="4337"/>
                        <a:pt x="1616" y="4331"/>
                        <a:pt x="1577" y="4331"/>
                      </a:cubicBezTo>
                      <a:cubicBezTo>
                        <a:pt x="704" y="4331"/>
                        <a:pt x="0" y="5593"/>
                        <a:pt x="0" y="7156"/>
                      </a:cubicBezTo>
                      <a:cubicBezTo>
                        <a:pt x="0" y="8661"/>
                        <a:pt x="658" y="9885"/>
                        <a:pt x="1484" y="9968"/>
                      </a:cubicBezTo>
                      <a:lnTo>
                        <a:pt x="8427" y="9974"/>
                      </a:lnTo>
                      <a:cubicBezTo>
                        <a:pt x="9296" y="9974"/>
                        <a:pt x="10000" y="8712"/>
                        <a:pt x="10000" y="7156"/>
                      </a:cubicBezTo>
                      <a:cubicBezTo>
                        <a:pt x="10000" y="5734"/>
                        <a:pt x="9417" y="4561"/>
                        <a:pt x="8656" y="4363"/>
                      </a:cubicBezTo>
                      <a:close/>
                    </a:path>
                  </a:pathLst>
                </a:custGeom>
                <a:solidFill>
                  <a:srgbClr val="EFEFEF"/>
                </a:solidFill>
                <a:ln w="38100">
                  <a:solidFill>
                    <a:schemeClr val="bg2">
                      <a:lumMod val="40000"/>
                      <a:lumOff val="60000"/>
                    </a:schemeClr>
                  </a:solidFill>
                </a:ln>
              </p:spPr>
              <p:txBody>
                <a:bodyPr vert="horz" wrap="square" lIns="91416" tIns="45708" rIns="91416" bIns="45708" numCol="1" anchor="t" anchorCtr="0" compatLnSpc="1">
                  <a:prstTxWarp prst="textNoShape">
                    <a:avLst/>
                  </a:prstTxWarp>
                </a:bodyPr>
                <a:lstStyle/>
                <a:p>
                  <a:pPr defTabSz="914126">
                    <a:defRPr/>
                  </a:pPr>
                  <a:endParaRPr lang="en-US" sz="1100" kern="0" dirty="0">
                    <a:solidFill>
                      <a:sysClr val="windowText" lastClr="000000"/>
                    </a:solidFill>
                  </a:endParaRPr>
                </a:p>
              </p:txBody>
            </p:sp>
            <p:grpSp>
              <p:nvGrpSpPr>
                <p:cNvPr id="247" name="Office365"/>
                <p:cNvGrpSpPr>
                  <a:grpSpLocks noChangeAspect="1"/>
                </p:cNvGrpSpPr>
                <p:nvPr/>
              </p:nvGrpSpPr>
              <p:grpSpPr bwMode="auto">
                <a:xfrm>
                  <a:off x="3131010" y="620898"/>
                  <a:ext cx="1392184" cy="306368"/>
                  <a:chOff x="1918" y="334"/>
                  <a:chExt cx="3140" cy="691"/>
                </a:xfrm>
              </p:grpSpPr>
              <p:sp>
                <p:nvSpPr>
                  <p:cNvPr id="248" name="AutoShape 7"/>
                  <p:cNvSpPr>
                    <a:spLocks noChangeAspect="1" noChangeArrowheads="1" noTextEdit="1"/>
                  </p:cNvSpPr>
                  <p:nvPr/>
                </p:nvSpPr>
                <p:spPr bwMode="auto">
                  <a:xfrm>
                    <a:off x="1919" y="336"/>
                    <a:ext cx="3138" cy="6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defRPr/>
                    </a:pPr>
                    <a:endParaRPr lang="en-US" kern="0">
                      <a:solidFill>
                        <a:sysClr val="windowText" lastClr="000000"/>
                      </a:solidFill>
                    </a:endParaRPr>
                  </a:p>
                </p:txBody>
              </p:sp>
              <p:sp>
                <p:nvSpPr>
                  <p:cNvPr id="249" name="Freeform 248"/>
                  <p:cNvSpPr>
                    <a:spLocks/>
                  </p:cNvSpPr>
                  <p:nvPr/>
                </p:nvSpPr>
                <p:spPr bwMode="auto">
                  <a:xfrm>
                    <a:off x="1918" y="334"/>
                    <a:ext cx="576" cy="691"/>
                  </a:xfrm>
                  <a:custGeom>
                    <a:avLst/>
                    <a:gdLst>
                      <a:gd name="T0" fmla="*/ 425 w 662"/>
                      <a:gd name="T1" fmla="*/ 692 h 791"/>
                      <a:gd name="T2" fmla="*/ 426 w 662"/>
                      <a:gd name="T3" fmla="*/ 124 h 791"/>
                      <a:gd name="T4" fmla="*/ 146 w 662"/>
                      <a:gd name="T5" fmla="*/ 191 h 791"/>
                      <a:gd name="T6" fmla="*/ 146 w 662"/>
                      <a:gd name="T7" fmla="*/ 578 h 791"/>
                      <a:gd name="T8" fmla="*/ 2 w 662"/>
                      <a:gd name="T9" fmla="*/ 634 h 791"/>
                      <a:gd name="T10" fmla="*/ 1 w 662"/>
                      <a:gd name="T11" fmla="*/ 633 h 791"/>
                      <a:gd name="T12" fmla="*/ 1 w 662"/>
                      <a:gd name="T13" fmla="*/ 633 h 791"/>
                      <a:gd name="T14" fmla="*/ 0 w 662"/>
                      <a:gd name="T15" fmla="*/ 628 h 791"/>
                      <a:gd name="T16" fmla="*/ 0 w 662"/>
                      <a:gd name="T17" fmla="*/ 160 h 791"/>
                      <a:gd name="T18" fmla="*/ 8 w 662"/>
                      <a:gd name="T19" fmla="*/ 156 h 791"/>
                      <a:gd name="T20" fmla="*/ 418 w 662"/>
                      <a:gd name="T21" fmla="*/ 3 h 791"/>
                      <a:gd name="T22" fmla="*/ 433 w 662"/>
                      <a:gd name="T23" fmla="*/ 2 h 791"/>
                      <a:gd name="T24" fmla="*/ 658 w 662"/>
                      <a:gd name="T25" fmla="*/ 67 h 791"/>
                      <a:gd name="T26" fmla="*/ 662 w 662"/>
                      <a:gd name="T27" fmla="*/ 68 h 791"/>
                      <a:gd name="T28" fmla="*/ 662 w 662"/>
                      <a:gd name="T29" fmla="*/ 726 h 791"/>
                      <a:gd name="T30" fmla="*/ 598 w 662"/>
                      <a:gd name="T31" fmla="*/ 744 h 791"/>
                      <a:gd name="T32" fmla="*/ 434 w 662"/>
                      <a:gd name="T33" fmla="*/ 789 h 791"/>
                      <a:gd name="T34" fmla="*/ 419 w 662"/>
                      <a:gd name="T35" fmla="*/ 788 h 791"/>
                      <a:gd name="T36" fmla="*/ 15 w 662"/>
                      <a:gd name="T37" fmla="*/ 639 h 791"/>
                      <a:gd name="T38" fmla="*/ 7 w 662"/>
                      <a:gd name="T39" fmla="*/ 635 h 791"/>
                      <a:gd name="T40" fmla="*/ 425 w 662"/>
                      <a:gd name="T41" fmla="*/ 692 h 7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662" h="791">
                        <a:moveTo>
                          <a:pt x="425" y="692"/>
                        </a:moveTo>
                        <a:cubicBezTo>
                          <a:pt x="426" y="685"/>
                          <a:pt x="427" y="136"/>
                          <a:pt x="426" y="124"/>
                        </a:cubicBezTo>
                        <a:cubicBezTo>
                          <a:pt x="332" y="147"/>
                          <a:pt x="239" y="169"/>
                          <a:pt x="146" y="191"/>
                        </a:cubicBezTo>
                        <a:cubicBezTo>
                          <a:pt x="146" y="578"/>
                          <a:pt x="146" y="578"/>
                          <a:pt x="146" y="578"/>
                        </a:cubicBezTo>
                        <a:cubicBezTo>
                          <a:pt x="98" y="596"/>
                          <a:pt x="50" y="615"/>
                          <a:pt x="2" y="634"/>
                        </a:cubicBezTo>
                        <a:cubicBezTo>
                          <a:pt x="2" y="634"/>
                          <a:pt x="1" y="634"/>
                          <a:pt x="1" y="633"/>
                        </a:cubicBezTo>
                        <a:cubicBezTo>
                          <a:pt x="1" y="633"/>
                          <a:pt x="1" y="633"/>
                          <a:pt x="1" y="633"/>
                        </a:cubicBezTo>
                        <a:cubicBezTo>
                          <a:pt x="1" y="631"/>
                          <a:pt x="0" y="630"/>
                          <a:pt x="0" y="628"/>
                        </a:cubicBezTo>
                        <a:cubicBezTo>
                          <a:pt x="0" y="472"/>
                          <a:pt x="0" y="316"/>
                          <a:pt x="0" y="160"/>
                        </a:cubicBezTo>
                        <a:cubicBezTo>
                          <a:pt x="2" y="158"/>
                          <a:pt x="5" y="157"/>
                          <a:pt x="8" y="156"/>
                        </a:cubicBezTo>
                        <a:cubicBezTo>
                          <a:pt x="145" y="105"/>
                          <a:pt x="282" y="54"/>
                          <a:pt x="418" y="3"/>
                        </a:cubicBezTo>
                        <a:cubicBezTo>
                          <a:pt x="423" y="1"/>
                          <a:pt x="428" y="0"/>
                          <a:pt x="433" y="2"/>
                        </a:cubicBezTo>
                        <a:cubicBezTo>
                          <a:pt x="508" y="23"/>
                          <a:pt x="583" y="45"/>
                          <a:pt x="658" y="67"/>
                        </a:cubicBezTo>
                        <a:cubicBezTo>
                          <a:pt x="659" y="67"/>
                          <a:pt x="660" y="67"/>
                          <a:pt x="662" y="68"/>
                        </a:cubicBezTo>
                        <a:cubicBezTo>
                          <a:pt x="662" y="726"/>
                          <a:pt x="662" y="726"/>
                          <a:pt x="662" y="726"/>
                        </a:cubicBezTo>
                        <a:cubicBezTo>
                          <a:pt x="640" y="732"/>
                          <a:pt x="619" y="738"/>
                          <a:pt x="598" y="744"/>
                        </a:cubicBezTo>
                        <a:cubicBezTo>
                          <a:pt x="543" y="759"/>
                          <a:pt x="489" y="774"/>
                          <a:pt x="434" y="789"/>
                        </a:cubicBezTo>
                        <a:cubicBezTo>
                          <a:pt x="429" y="791"/>
                          <a:pt x="424" y="790"/>
                          <a:pt x="419" y="788"/>
                        </a:cubicBezTo>
                        <a:cubicBezTo>
                          <a:pt x="284" y="739"/>
                          <a:pt x="149" y="689"/>
                          <a:pt x="15" y="639"/>
                        </a:cubicBezTo>
                        <a:cubicBezTo>
                          <a:pt x="12" y="638"/>
                          <a:pt x="9" y="637"/>
                          <a:pt x="7" y="635"/>
                        </a:cubicBezTo>
                        <a:cubicBezTo>
                          <a:pt x="147" y="654"/>
                          <a:pt x="286" y="673"/>
                          <a:pt x="425" y="692"/>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US" kern="0" dirty="0">
                      <a:solidFill>
                        <a:sysClr val="windowText" lastClr="000000"/>
                      </a:solidFill>
                    </a:endParaRPr>
                  </a:p>
                </p:txBody>
              </p:sp>
              <p:sp>
                <p:nvSpPr>
                  <p:cNvPr id="250" name="Freeform 249"/>
                  <p:cNvSpPr>
                    <a:spLocks/>
                  </p:cNvSpPr>
                  <p:nvPr/>
                </p:nvSpPr>
                <p:spPr bwMode="auto">
                  <a:xfrm>
                    <a:off x="3124" y="443"/>
                    <a:ext cx="340" cy="444"/>
                  </a:xfrm>
                  <a:custGeom>
                    <a:avLst/>
                    <a:gdLst>
                      <a:gd name="T0" fmla="*/ 57 w 391"/>
                      <a:gd name="T1" fmla="*/ 217 h 509"/>
                      <a:gd name="T2" fmla="*/ 0 w 391"/>
                      <a:gd name="T3" fmla="*/ 217 h 509"/>
                      <a:gd name="T4" fmla="*/ 0 w 391"/>
                      <a:gd name="T5" fmla="*/ 171 h 509"/>
                      <a:gd name="T6" fmla="*/ 55 w 391"/>
                      <a:gd name="T7" fmla="*/ 171 h 509"/>
                      <a:gd name="T8" fmla="*/ 57 w 391"/>
                      <a:gd name="T9" fmla="*/ 163 h 509"/>
                      <a:gd name="T10" fmla="*/ 57 w 391"/>
                      <a:gd name="T11" fmla="*/ 113 h 509"/>
                      <a:gd name="T12" fmla="*/ 69 w 391"/>
                      <a:gd name="T13" fmla="*/ 57 h 509"/>
                      <a:gd name="T14" fmla="*/ 158 w 391"/>
                      <a:gd name="T15" fmla="*/ 1 h 509"/>
                      <a:gd name="T16" fmla="*/ 197 w 391"/>
                      <a:gd name="T17" fmla="*/ 4 h 509"/>
                      <a:gd name="T18" fmla="*/ 204 w 391"/>
                      <a:gd name="T19" fmla="*/ 6 h 509"/>
                      <a:gd name="T20" fmla="*/ 204 w 391"/>
                      <a:gd name="T21" fmla="*/ 54 h 509"/>
                      <a:gd name="T22" fmla="*/ 198 w 391"/>
                      <a:gd name="T23" fmla="*/ 52 h 509"/>
                      <a:gd name="T24" fmla="*/ 153 w 391"/>
                      <a:gd name="T25" fmla="*/ 48 h 509"/>
                      <a:gd name="T26" fmla="*/ 120 w 391"/>
                      <a:gd name="T27" fmla="*/ 73 h 509"/>
                      <a:gd name="T28" fmla="*/ 113 w 391"/>
                      <a:gd name="T29" fmla="*/ 99 h 509"/>
                      <a:gd name="T30" fmla="*/ 112 w 391"/>
                      <a:gd name="T31" fmla="*/ 170 h 509"/>
                      <a:gd name="T32" fmla="*/ 243 w 391"/>
                      <a:gd name="T33" fmla="*/ 170 h 509"/>
                      <a:gd name="T34" fmla="*/ 244 w 391"/>
                      <a:gd name="T35" fmla="*/ 163 h 509"/>
                      <a:gd name="T36" fmla="*/ 244 w 391"/>
                      <a:gd name="T37" fmla="*/ 110 h 509"/>
                      <a:gd name="T38" fmla="*/ 277 w 391"/>
                      <a:gd name="T39" fmla="*/ 30 h 509"/>
                      <a:gd name="T40" fmla="*/ 340 w 391"/>
                      <a:gd name="T41" fmla="*/ 1 h 509"/>
                      <a:gd name="T42" fmla="*/ 382 w 391"/>
                      <a:gd name="T43" fmla="*/ 3 h 509"/>
                      <a:gd name="T44" fmla="*/ 391 w 391"/>
                      <a:gd name="T45" fmla="*/ 7 h 509"/>
                      <a:gd name="T46" fmla="*/ 391 w 391"/>
                      <a:gd name="T47" fmla="*/ 55 h 509"/>
                      <a:gd name="T48" fmla="*/ 365 w 391"/>
                      <a:gd name="T49" fmla="*/ 47 h 509"/>
                      <a:gd name="T50" fmla="*/ 338 w 391"/>
                      <a:gd name="T51" fmla="*/ 49 h 509"/>
                      <a:gd name="T52" fmla="*/ 306 w 391"/>
                      <a:gd name="T53" fmla="*/ 75 h 509"/>
                      <a:gd name="T54" fmla="*/ 299 w 391"/>
                      <a:gd name="T55" fmla="*/ 106 h 509"/>
                      <a:gd name="T56" fmla="*/ 299 w 391"/>
                      <a:gd name="T57" fmla="*/ 167 h 509"/>
                      <a:gd name="T58" fmla="*/ 299 w 391"/>
                      <a:gd name="T59" fmla="*/ 171 h 509"/>
                      <a:gd name="T60" fmla="*/ 378 w 391"/>
                      <a:gd name="T61" fmla="*/ 171 h 509"/>
                      <a:gd name="T62" fmla="*/ 378 w 391"/>
                      <a:gd name="T63" fmla="*/ 216 h 509"/>
                      <a:gd name="T64" fmla="*/ 299 w 391"/>
                      <a:gd name="T65" fmla="*/ 216 h 509"/>
                      <a:gd name="T66" fmla="*/ 299 w 391"/>
                      <a:gd name="T67" fmla="*/ 509 h 509"/>
                      <a:gd name="T68" fmla="*/ 244 w 391"/>
                      <a:gd name="T69" fmla="*/ 509 h 509"/>
                      <a:gd name="T70" fmla="*/ 244 w 391"/>
                      <a:gd name="T71" fmla="*/ 467 h 509"/>
                      <a:gd name="T72" fmla="*/ 244 w 391"/>
                      <a:gd name="T73" fmla="*/ 426 h 509"/>
                      <a:gd name="T74" fmla="*/ 244 w 391"/>
                      <a:gd name="T75" fmla="*/ 217 h 509"/>
                      <a:gd name="T76" fmla="*/ 112 w 391"/>
                      <a:gd name="T77" fmla="*/ 217 h 509"/>
                      <a:gd name="T78" fmla="*/ 112 w 391"/>
                      <a:gd name="T79" fmla="*/ 509 h 509"/>
                      <a:gd name="T80" fmla="*/ 57 w 391"/>
                      <a:gd name="T81" fmla="*/ 509 h 509"/>
                      <a:gd name="T82" fmla="*/ 57 w 391"/>
                      <a:gd name="T83" fmla="*/ 477 h 509"/>
                      <a:gd name="T84" fmla="*/ 57 w 391"/>
                      <a:gd name="T85" fmla="*/ 445 h 509"/>
                      <a:gd name="T86" fmla="*/ 57 w 391"/>
                      <a:gd name="T87" fmla="*/ 217 h 5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391" h="509">
                        <a:moveTo>
                          <a:pt x="57" y="217"/>
                        </a:moveTo>
                        <a:cubicBezTo>
                          <a:pt x="0" y="217"/>
                          <a:pt x="0" y="217"/>
                          <a:pt x="0" y="217"/>
                        </a:cubicBezTo>
                        <a:cubicBezTo>
                          <a:pt x="0" y="171"/>
                          <a:pt x="0" y="171"/>
                          <a:pt x="0" y="171"/>
                        </a:cubicBezTo>
                        <a:cubicBezTo>
                          <a:pt x="55" y="171"/>
                          <a:pt x="55" y="171"/>
                          <a:pt x="55" y="171"/>
                        </a:cubicBezTo>
                        <a:cubicBezTo>
                          <a:pt x="58" y="168"/>
                          <a:pt x="57" y="165"/>
                          <a:pt x="57" y="163"/>
                        </a:cubicBezTo>
                        <a:cubicBezTo>
                          <a:pt x="57" y="146"/>
                          <a:pt x="57" y="130"/>
                          <a:pt x="57" y="113"/>
                        </a:cubicBezTo>
                        <a:cubicBezTo>
                          <a:pt x="57" y="94"/>
                          <a:pt x="60" y="75"/>
                          <a:pt x="69" y="57"/>
                        </a:cubicBezTo>
                        <a:cubicBezTo>
                          <a:pt x="88" y="22"/>
                          <a:pt x="118" y="3"/>
                          <a:pt x="158" y="1"/>
                        </a:cubicBezTo>
                        <a:cubicBezTo>
                          <a:pt x="171" y="0"/>
                          <a:pt x="185" y="0"/>
                          <a:pt x="197" y="4"/>
                        </a:cubicBezTo>
                        <a:cubicBezTo>
                          <a:pt x="200" y="5"/>
                          <a:pt x="202" y="5"/>
                          <a:pt x="204" y="6"/>
                        </a:cubicBezTo>
                        <a:cubicBezTo>
                          <a:pt x="204" y="54"/>
                          <a:pt x="204" y="54"/>
                          <a:pt x="204" y="54"/>
                        </a:cubicBezTo>
                        <a:cubicBezTo>
                          <a:pt x="202" y="55"/>
                          <a:pt x="200" y="53"/>
                          <a:pt x="198" y="52"/>
                        </a:cubicBezTo>
                        <a:cubicBezTo>
                          <a:pt x="183" y="46"/>
                          <a:pt x="168" y="45"/>
                          <a:pt x="153" y="48"/>
                        </a:cubicBezTo>
                        <a:cubicBezTo>
                          <a:pt x="138" y="51"/>
                          <a:pt x="127" y="59"/>
                          <a:pt x="120" y="73"/>
                        </a:cubicBezTo>
                        <a:cubicBezTo>
                          <a:pt x="116" y="81"/>
                          <a:pt x="113" y="90"/>
                          <a:pt x="113" y="99"/>
                        </a:cubicBezTo>
                        <a:cubicBezTo>
                          <a:pt x="110" y="123"/>
                          <a:pt x="112" y="146"/>
                          <a:pt x="112" y="170"/>
                        </a:cubicBezTo>
                        <a:cubicBezTo>
                          <a:pt x="243" y="170"/>
                          <a:pt x="243" y="170"/>
                          <a:pt x="243" y="170"/>
                        </a:cubicBezTo>
                        <a:cubicBezTo>
                          <a:pt x="245" y="168"/>
                          <a:pt x="244" y="165"/>
                          <a:pt x="244" y="163"/>
                        </a:cubicBezTo>
                        <a:cubicBezTo>
                          <a:pt x="244" y="145"/>
                          <a:pt x="244" y="128"/>
                          <a:pt x="244" y="110"/>
                        </a:cubicBezTo>
                        <a:cubicBezTo>
                          <a:pt x="244" y="79"/>
                          <a:pt x="254" y="52"/>
                          <a:pt x="277" y="30"/>
                        </a:cubicBezTo>
                        <a:cubicBezTo>
                          <a:pt x="294" y="12"/>
                          <a:pt x="316" y="3"/>
                          <a:pt x="340" y="1"/>
                        </a:cubicBezTo>
                        <a:cubicBezTo>
                          <a:pt x="354" y="0"/>
                          <a:pt x="368" y="0"/>
                          <a:pt x="382" y="3"/>
                        </a:cubicBezTo>
                        <a:cubicBezTo>
                          <a:pt x="385" y="4"/>
                          <a:pt x="389" y="5"/>
                          <a:pt x="391" y="7"/>
                        </a:cubicBezTo>
                        <a:cubicBezTo>
                          <a:pt x="391" y="55"/>
                          <a:pt x="391" y="55"/>
                          <a:pt x="391" y="55"/>
                        </a:cubicBezTo>
                        <a:cubicBezTo>
                          <a:pt x="382" y="51"/>
                          <a:pt x="374" y="48"/>
                          <a:pt x="365" y="47"/>
                        </a:cubicBezTo>
                        <a:cubicBezTo>
                          <a:pt x="356" y="46"/>
                          <a:pt x="347" y="46"/>
                          <a:pt x="338" y="49"/>
                        </a:cubicBezTo>
                        <a:cubicBezTo>
                          <a:pt x="323" y="52"/>
                          <a:pt x="312" y="61"/>
                          <a:pt x="306" y="75"/>
                        </a:cubicBezTo>
                        <a:cubicBezTo>
                          <a:pt x="302" y="85"/>
                          <a:pt x="299" y="95"/>
                          <a:pt x="299" y="106"/>
                        </a:cubicBezTo>
                        <a:cubicBezTo>
                          <a:pt x="298" y="126"/>
                          <a:pt x="299" y="147"/>
                          <a:pt x="299" y="167"/>
                        </a:cubicBezTo>
                        <a:cubicBezTo>
                          <a:pt x="299" y="168"/>
                          <a:pt x="299" y="169"/>
                          <a:pt x="299" y="171"/>
                        </a:cubicBezTo>
                        <a:cubicBezTo>
                          <a:pt x="378" y="171"/>
                          <a:pt x="378" y="171"/>
                          <a:pt x="378" y="171"/>
                        </a:cubicBezTo>
                        <a:cubicBezTo>
                          <a:pt x="378" y="216"/>
                          <a:pt x="378" y="216"/>
                          <a:pt x="378" y="216"/>
                        </a:cubicBezTo>
                        <a:cubicBezTo>
                          <a:pt x="299" y="216"/>
                          <a:pt x="299" y="216"/>
                          <a:pt x="299" y="216"/>
                        </a:cubicBezTo>
                        <a:cubicBezTo>
                          <a:pt x="299" y="509"/>
                          <a:pt x="299" y="509"/>
                          <a:pt x="299" y="509"/>
                        </a:cubicBezTo>
                        <a:cubicBezTo>
                          <a:pt x="244" y="509"/>
                          <a:pt x="244" y="509"/>
                          <a:pt x="244" y="509"/>
                        </a:cubicBezTo>
                        <a:cubicBezTo>
                          <a:pt x="244" y="495"/>
                          <a:pt x="244" y="481"/>
                          <a:pt x="244" y="467"/>
                        </a:cubicBezTo>
                        <a:cubicBezTo>
                          <a:pt x="244" y="454"/>
                          <a:pt x="244" y="440"/>
                          <a:pt x="244" y="426"/>
                        </a:cubicBezTo>
                        <a:cubicBezTo>
                          <a:pt x="244" y="217"/>
                          <a:pt x="244" y="217"/>
                          <a:pt x="244" y="217"/>
                        </a:cubicBezTo>
                        <a:cubicBezTo>
                          <a:pt x="112" y="217"/>
                          <a:pt x="112" y="217"/>
                          <a:pt x="112" y="217"/>
                        </a:cubicBezTo>
                        <a:cubicBezTo>
                          <a:pt x="112" y="509"/>
                          <a:pt x="112" y="509"/>
                          <a:pt x="112" y="509"/>
                        </a:cubicBezTo>
                        <a:cubicBezTo>
                          <a:pt x="57" y="509"/>
                          <a:pt x="57" y="509"/>
                          <a:pt x="57" y="509"/>
                        </a:cubicBezTo>
                        <a:cubicBezTo>
                          <a:pt x="57" y="498"/>
                          <a:pt x="57" y="488"/>
                          <a:pt x="57" y="477"/>
                        </a:cubicBezTo>
                        <a:cubicBezTo>
                          <a:pt x="57" y="466"/>
                          <a:pt x="57" y="455"/>
                          <a:pt x="57" y="445"/>
                        </a:cubicBezTo>
                        <a:cubicBezTo>
                          <a:pt x="57" y="217"/>
                          <a:pt x="57" y="217"/>
                          <a:pt x="57" y="217"/>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US" kern="0">
                      <a:solidFill>
                        <a:sysClr val="windowText" lastClr="000000"/>
                      </a:solidFill>
                    </a:endParaRPr>
                  </a:p>
                </p:txBody>
              </p:sp>
              <p:sp>
                <p:nvSpPr>
                  <p:cNvPr id="251" name="Freeform 250"/>
                  <p:cNvSpPr>
                    <a:spLocks noEditPoints="1"/>
                  </p:cNvSpPr>
                  <p:nvPr/>
                </p:nvSpPr>
                <p:spPr bwMode="auto">
                  <a:xfrm>
                    <a:off x="2702" y="464"/>
                    <a:ext cx="393" cy="434"/>
                  </a:xfrm>
                  <a:custGeom>
                    <a:avLst/>
                    <a:gdLst>
                      <a:gd name="T0" fmla="*/ 0 w 452"/>
                      <a:gd name="T1" fmla="*/ 254 h 498"/>
                      <a:gd name="T2" fmla="*/ 27 w 452"/>
                      <a:gd name="T3" fmla="*/ 123 h 498"/>
                      <a:gd name="T4" fmla="*/ 176 w 452"/>
                      <a:gd name="T5" fmla="*/ 8 h 498"/>
                      <a:gd name="T6" fmla="*/ 298 w 452"/>
                      <a:gd name="T7" fmla="*/ 12 h 498"/>
                      <a:gd name="T8" fmla="*/ 432 w 452"/>
                      <a:gd name="T9" fmla="*/ 139 h 498"/>
                      <a:gd name="T10" fmla="*/ 449 w 452"/>
                      <a:gd name="T11" fmla="*/ 266 h 498"/>
                      <a:gd name="T12" fmla="*/ 433 w 452"/>
                      <a:gd name="T13" fmla="*/ 350 h 498"/>
                      <a:gd name="T14" fmla="*/ 265 w 452"/>
                      <a:gd name="T15" fmla="*/ 490 h 498"/>
                      <a:gd name="T16" fmla="*/ 129 w 452"/>
                      <a:gd name="T17" fmla="*/ 475 h 498"/>
                      <a:gd name="T18" fmla="*/ 17 w 452"/>
                      <a:gd name="T19" fmla="*/ 353 h 498"/>
                      <a:gd name="T20" fmla="*/ 0 w 452"/>
                      <a:gd name="T21" fmla="*/ 254 h 498"/>
                      <a:gd name="T22" fmla="*/ 392 w 452"/>
                      <a:gd name="T23" fmla="*/ 246 h 498"/>
                      <a:gd name="T24" fmla="*/ 390 w 452"/>
                      <a:gd name="T25" fmla="*/ 220 h 498"/>
                      <a:gd name="T26" fmla="*/ 369 w 452"/>
                      <a:gd name="T27" fmla="*/ 137 h 498"/>
                      <a:gd name="T28" fmla="*/ 289 w 452"/>
                      <a:gd name="T29" fmla="*/ 63 h 498"/>
                      <a:gd name="T30" fmla="*/ 233 w 452"/>
                      <a:gd name="T31" fmla="*/ 53 h 498"/>
                      <a:gd name="T32" fmla="*/ 87 w 452"/>
                      <a:gd name="T33" fmla="*/ 133 h 498"/>
                      <a:gd name="T34" fmla="*/ 60 w 452"/>
                      <a:gd name="T35" fmla="*/ 222 h 498"/>
                      <a:gd name="T36" fmla="*/ 75 w 452"/>
                      <a:gd name="T37" fmla="*/ 340 h 498"/>
                      <a:gd name="T38" fmla="*/ 160 w 452"/>
                      <a:gd name="T39" fmla="*/ 431 h 498"/>
                      <a:gd name="T40" fmla="*/ 242 w 452"/>
                      <a:gd name="T41" fmla="*/ 442 h 498"/>
                      <a:gd name="T42" fmla="*/ 373 w 452"/>
                      <a:gd name="T43" fmla="*/ 350 h 498"/>
                      <a:gd name="T44" fmla="*/ 392 w 452"/>
                      <a:gd name="T45" fmla="*/ 246 h 4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52" h="498">
                        <a:moveTo>
                          <a:pt x="0" y="254"/>
                        </a:moveTo>
                        <a:cubicBezTo>
                          <a:pt x="0" y="208"/>
                          <a:pt x="7" y="164"/>
                          <a:pt x="27" y="123"/>
                        </a:cubicBezTo>
                        <a:cubicBezTo>
                          <a:pt x="58" y="60"/>
                          <a:pt x="108" y="22"/>
                          <a:pt x="176" y="8"/>
                        </a:cubicBezTo>
                        <a:cubicBezTo>
                          <a:pt x="217" y="0"/>
                          <a:pt x="258" y="0"/>
                          <a:pt x="298" y="12"/>
                        </a:cubicBezTo>
                        <a:cubicBezTo>
                          <a:pt x="364" y="33"/>
                          <a:pt x="408" y="76"/>
                          <a:pt x="432" y="139"/>
                        </a:cubicBezTo>
                        <a:cubicBezTo>
                          <a:pt x="448" y="180"/>
                          <a:pt x="452" y="223"/>
                          <a:pt x="449" y="266"/>
                        </a:cubicBezTo>
                        <a:cubicBezTo>
                          <a:pt x="447" y="295"/>
                          <a:pt x="443" y="323"/>
                          <a:pt x="433" y="350"/>
                        </a:cubicBezTo>
                        <a:cubicBezTo>
                          <a:pt x="404" y="429"/>
                          <a:pt x="348" y="476"/>
                          <a:pt x="265" y="490"/>
                        </a:cubicBezTo>
                        <a:cubicBezTo>
                          <a:pt x="218" y="498"/>
                          <a:pt x="173" y="494"/>
                          <a:pt x="129" y="475"/>
                        </a:cubicBezTo>
                        <a:cubicBezTo>
                          <a:pt x="74" y="451"/>
                          <a:pt x="38" y="409"/>
                          <a:pt x="17" y="353"/>
                        </a:cubicBezTo>
                        <a:cubicBezTo>
                          <a:pt x="5" y="321"/>
                          <a:pt x="0" y="287"/>
                          <a:pt x="0" y="254"/>
                        </a:cubicBezTo>
                        <a:close/>
                        <a:moveTo>
                          <a:pt x="392" y="246"/>
                        </a:moveTo>
                        <a:cubicBezTo>
                          <a:pt x="391" y="239"/>
                          <a:pt x="391" y="230"/>
                          <a:pt x="390" y="220"/>
                        </a:cubicBezTo>
                        <a:cubicBezTo>
                          <a:pt x="388" y="191"/>
                          <a:pt x="382" y="163"/>
                          <a:pt x="369" y="137"/>
                        </a:cubicBezTo>
                        <a:cubicBezTo>
                          <a:pt x="352" y="103"/>
                          <a:pt x="326" y="77"/>
                          <a:pt x="289" y="63"/>
                        </a:cubicBezTo>
                        <a:cubicBezTo>
                          <a:pt x="271" y="57"/>
                          <a:pt x="252" y="54"/>
                          <a:pt x="233" y="53"/>
                        </a:cubicBezTo>
                        <a:cubicBezTo>
                          <a:pt x="169" y="52"/>
                          <a:pt x="120" y="78"/>
                          <a:pt x="87" y="133"/>
                        </a:cubicBezTo>
                        <a:cubicBezTo>
                          <a:pt x="71" y="161"/>
                          <a:pt x="62" y="191"/>
                          <a:pt x="60" y="222"/>
                        </a:cubicBezTo>
                        <a:cubicBezTo>
                          <a:pt x="56" y="263"/>
                          <a:pt x="60" y="302"/>
                          <a:pt x="75" y="340"/>
                        </a:cubicBezTo>
                        <a:cubicBezTo>
                          <a:pt x="91" y="382"/>
                          <a:pt x="118" y="413"/>
                          <a:pt x="160" y="431"/>
                        </a:cubicBezTo>
                        <a:cubicBezTo>
                          <a:pt x="186" y="442"/>
                          <a:pt x="213" y="445"/>
                          <a:pt x="242" y="442"/>
                        </a:cubicBezTo>
                        <a:cubicBezTo>
                          <a:pt x="303" y="437"/>
                          <a:pt x="347" y="406"/>
                          <a:pt x="373" y="350"/>
                        </a:cubicBezTo>
                        <a:cubicBezTo>
                          <a:pt x="387" y="318"/>
                          <a:pt x="391" y="284"/>
                          <a:pt x="392" y="246"/>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US" kern="0">
                      <a:solidFill>
                        <a:sysClr val="windowText" lastClr="000000"/>
                      </a:solidFill>
                    </a:endParaRPr>
                  </a:p>
                </p:txBody>
              </p:sp>
              <p:sp>
                <p:nvSpPr>
                  <p:cNvPr id="252" name="Freeform 251"/>
                  <p:cNvSpPr>
                    <a:spLocks noEditPoints="1"/>
                  </p:cNvSpPr>
                  <p:nvPr/>
                </p:nvSpPr>
                <p:spPr bwMode="auto">
                  <a:xfrm>
                    <a:off x="4513" y="466"/>
                    <a:ext cx="268" cy="431"/>
                  </a:xfrm>
                  <a:custGeom>
                    <a:avLst/>
                    <a:gdLst>
                      <a:gd name="T0" fmla="*/ 275 w 309"/>
                      <a:gd name="T1" fmla="*/ 13 h 493"/>
                      <a:gd name="T2" fmla="*/ 275 w 309"/>
                      <a:gd name="T3" fmla="*/ 63 h 493"/>
                      <a:gd name="T4" fmla="*/ 269 w 309"/>
                      <a:gd name="T5" fmla="*/ 62 h 493"/>
                      <a:gd name="T6" fmla="*/ 208 w 309"/>
                      <a:gd name="T7" fmla="*/ 46 h 493"/>
                      <a:gd name="T8" fmla="*/ 112 w 309"/>
                      <a:gd name="T9" fmla="*/ 83 h 493"/>
                      <a:gd name="T10" fmla="*/ 73 w 309"/>
                      <a:gd name="T11" fmla="*/ 151 h 493"/>
                      <a:gd name="T12" fmla="*/ 58 w 309"/>
                      <a:gd name="T13" fmla="*/ 250 h 493"/>
                      <a:gd name="T14" fmla="*/ 64 w 309"/>
                      <a:gd name="T15" fmla="*/ 244 h 493"/>
                      <a:gd name="T16" fmla="*/ 114 w 309"/>
                      <a:gd name="T17" fmla="*/ 196 h 493"/>
                      <a:gd name="T18" fmla="*/ 155 w 309"/>
                      <a:gd name="T19" fmla="*/ 186 h 493"/>
                      <a:gd name="T20" fmla="*/ 214 w 309"/>
                      <a:gd name="T21" fmla="*/ 192 h 493"/>
                      <a:gd name="T22" fmla="*/ 294 w 309"/>
                      <a:gd name="T23" fmla="*/ 270 h 493"/>
                      <a:gd name="T24" fmla="*/ 292 w 309"/>
                      <a:gd name="T25" fmla="*/ 398 h 493"/>
                      <a:gd name="T26" fmla="*/ 147 w 309"/>
                      <a:gd name="T27" fmla="*/ 490 h 493"/>
                      <a:gd name="T28" fmla="*/ 43 w 309"/>
                      <a:gd name="T29" fmla="*/ 434 h 493"/>
                      <a:gd name="T30" fmla="*/ 9 w 309"/>
                      <a:gd name="T31" fmla="*/ 352 h 493"/>
                      <a:gd name="T32" fmla="*/ 3 w 309"/>
                      <a:gd name="T33" fmla="*/ 230 h 493"/>
                      <a:gd name="T34" fmla="*/ 30 w 309"/>
                      <a:gd name="T35" fmla="*/ 119 h 493"/>
                      <a:gd name="T36" fmla="*/ 93 w 309"/>
                      <a:gd name="T37" fmla="*/ 35 h 493"/>
                      <a:gd name="T38" fmla="*/ 193 w 309"/>
                      <a:gd name="T39" fmla="*/ 0 h 493"/>
                      <a:gd name="T40" fmla="*/ 256 w 309"/>
                      <a:gd name="T41" fmla="*/ 7 h 493"/>
                      <a:gd name="T42" fmla="*/ 275 w 309"/>
                      <a:gd name="T43" fmla="*/ 13 h 493"/>
                      <a:gd name="T44" fmla="*/ 62 w 309"/>
                      <a:gd name="T45" fmla="*/ 336 h 493"/>
                      <a:gd name="T46" fmla="*/ 92 w 309"/>
                      <a:gd name="T47" fmla="*/ 415 h 493"/>
                      <a:gd name="T48" fmla="*/ 193 w 309"/>
                      <a:gd name="T49" fmla="*/ 437 h 493"/>
                      <a:gd name="T50" fmla="*/ 243 w 309"/>
                      <a:gd name="T51" fmla="*/ 377 h 493"/>
                      <a:gd name="T52" fmla="*/ 241 w 309"/>
                      <a:gd name="T53" fmla="*/ 292 h 493"/>
                      <a:gd name="T54" fmla="*/ 191 w 309"/>
                      <a:gd name="T55" fmla="*/ 238 h 493"/>
                      <a:gd name="T56" fmla="*/ 132 w 309"/>
                      <a:gd name="T57" fmla="*/ 234 h 493"/>
                      <a:gd name="T58" fmla="*/ 62 w 309"/>
                      <a:gd name="T59" fmla="*/ 336 h 4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09" h="493">
                        <a:moveTo>
                          <a:pt x="275" y="13"/>
                        </a:moveTo>
                        <a:cubicBezTo>
                          <a:pt x="275" y="63"/>
                          <a:pt x="275" y="63"/>
                          <a:pt x="275" y="63"/>
                        </a:cubicBezTo>
                        <a:cubicBezTo>
                          <a:pt x="272" y="64"/>
                          <a:pt x="271" y="63"/>
                          <a:pt x="269" y="62"/>
                        </a:cubicBezTo>
                        <a:cubicBezTo>
                          <a:pt x="249" y="53"/>
                          <a:pt x="229" y="48"/>
                          <a:pt x="208" y="46"/>
                        </a:cubicBezTo>
                        <a:cubicBezTo>
                          <a:pt x="170" y="44"/>
                          <a:pt x="138" y="55"/>
                          <a:pt x="112" y="83"/>
                        </a:cubicBezTo>
                        <a:cubicBezTo>
                          <a:pt x="93" y="102"/>
                          <a:pt x="81" y="126"/>
                          <a:pt x="73" y="151"/>
                        </a:cubicBezTo>
                        <a:cubicBezTo>
                          <a:pt x="62" y="183"/>
                          <a:pt x="58" y="216"/>
                          <a:pt x="58" y="250"/>
                        </a:cubicBezTo>
                        <a:cubicBezTo>
                          <a:pt x="62" y="250"/>
                          <a:pt x="62" y="246"/>
                          <a:pt x="64" y="244"/>
                        </a:cubicBezTo>
                        <a:cubicBezTo>
                          <a:pt x="76" y="223"/>
                          <a:pt x="92" y="206"/>
                          <a:pt x="114" y="196"/>
                        </a:cubicBezTo>
                        <a:cubicBezTo>
                          <a:pt x="127" y="190"/>
                          <a:pt x="141" y="187"/>
                          <a:pt x="155" y="186"/>
                        </a:cubicBezTo>
                        <a:cubicBezTo>
                          <a:pt x="175" y="185"/>
                          <a:pt x="195" y="186"/>
                          <a:pt x="214" y="192"/>
                        </a:cubicBezTo>
                        <a:cubicBezTo>
                          <a:pt x="254" y="205"/>
                          <a:pt x="280" y="232"/>
                          <a:pt x="294" y="270"/>
                        </a:cubicBezTo>
                        <a:cubicBezTo>
                          <a:pt x="309" y="313"/>
                          <a:pt x="308" y="356"/>
                          <a:pt x="292" y="398"/>
                        </a:cubicBezTo>
                        <a:cubicBezTo>
                          <a:pt x="268" y="459"/>
                          <a:pt x="213" y="493"/>
                          <a:pt x="147" y="490"/>
                        </a:cubicBezTo>
                        <a:cubicBezTo>
                          <a:pt x="103" y="488"/>
                          <a:pt x="68" y="469"/>
                          <a:pt x="43" y="434"/>
                        </a:cubicBezTo>
                        <a:cubicBezTo>
                          <a:pt x="25" y="409"/>
                          <a:pt x="15" y="382"/>
                          <a:pt x="9" y="352"/>
                        </a:cubicBezTo>
                        <a:cubicBezTo>
                          <a:pt x="1" y="312"/>
                          <a:pt x="0" y="271"/>
                          <a:pt x="3" y="230"/>
                        </a:cubicBezTo>
                        <a:cubicBezTo>
                          <a:pt x="7" y="192"/>
                          <a:pt x="15" y="155"/>
                          <a:pt x="30" y="119"/>
                        </a:cubicBezTo>
                        <a:cubicBezTo>
                          <a:pt x="44" y="86"/>
                          <a:pt x="64" y="57"/>
                          <a:pt x="93" y="35"/>
                        </a:cubicBezTo>
                        <a:cubicBezTo>
                          <a:pt x="122" y="12"/>
                          <a:pt x="156" y="0"/>
                          <a:pt x="193" y="0"/>
                        </a:cubicBezTo>
                        <a:cubicBezTo>
                          <a:pt x="214" y="0"/>
                          <a:pt x="236" y="1"/>
                          <a:pt x="256" y="7"/>
                        </a:cubicBezTo>
                        <a:cubicBezTo>
                          <a:pt x="262" y="8"/>
                          <a:pt x="268" y="10"/>
                          <a:pt x="275" y="13"/>
                        </a:cubicBezTo>
                        <a:close/>
                        <a:moveTo>
                          <a:pt x="62" y="336"/>
                        </a:moveTo>
                        <a:cubicBezTo>
                          <a:pt x="62" y="360"/>
                          <a:pt x="70" y="390"/>
                          <a:pt x="92" y="415"/>
                        </a:cubicBezTo>
                        <a:cubicBezTo>
                          <a:pt x="120" y="447"/>
                          <a:pt x="161" y="450"/>
                          <a:pt x="193" y="437"/>
                        </a:cubicBezTo>
                        <a:cubicBezTo>
                          <a:pt x="219" y="425"/>
                          <a:pt x="235" y="404"/>
                          <a:pt x="243" y="377"/>
                        </a:cubicBezTo>
                        <a:cubicBezTo>
                          <a:pt x="251" y="349"/>
                          <a:pt x="250" y="320"/>
                          <a:pt x="241" y="292"/>
                        </a:cubicBezTo>
                        <a:cubicBezTo>
                          <a:pt x="233" y="266"/>
                          <a:pt x="217" y="247"/>
                          <a:pt x="191" y="238"/>
                        </a:cubicBezTo>
                        <a:cubicBezTo>
                          <a:pt x="172" y="230"/>
                          <a:pt x="152" y="229"/>
                          <a:pt x="132" y="234"/>
                        </a:cubicBezTo>
                        <a:cubicBezTo>
                          <a:pt x="90" y="245"/>
                          <a:pt x="61" y="283"/>
                          <a:pt x="62" y="336"/>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US" kern="0">
                      <a:solidFill>
                        <a:sysClr val="windowText" lastClr="000000"/>
                      </a:solidFill>
                    </a:endParaRPr>
                  </a:p>
                </p:txBody>
              </p:sp>
              <p:sp>
                <p:nvSpPr>
                  <p:cNvPr id="253" name="Freeform 252"/>
                  <p:cNvSpPr>
                    <a:spLocks/>
                  </p:cNvSpPr>
                  <p:nvPr/>
                </p:nvSpPr>
                <p:spPr bwMode="auto">
                  <a:xfrm>
                    <a:off x="4823" y="473"/>
                    <a:ext cx="235" cy="422"/>
                  </a:xfrm>
                  <a:custGeom>
                    <a:avLst/>
                    <a:gdLst>
                      <a:gd name="T0" fmla="*/ 9 w 270"/>
                      <a:gd name="T1" fmla="*/ 236 h 483"/>
                      <a:gd name="T2" fmla="*/ 25 w 270"/>
                      <a:gd name="T3" fmla="*/ 0 h 483"/>
                      <a:gd name="T4" fmla="*/ 245 w 270"/>
                      <a:gd name="T5" fmla="*/ 0 h 483"/>
                      <a:gd name="T6" fmla="*/ 245 w 270"/>
                      <a:gd name="T7" fmla="*/ 48 h 483"/>
                      <a:gd name="T8" fmla="*/ 245 w 270"/>
                      <a:gd name="T9" fmla="*/ 48 h 483"/>
                      <a:gd name="T10" fmla="*/ 244 w 270"/>
                      <a:gd name="T11" fmla="*/ 49 h 483"/>
                      <a:gd name="T12" fmla="*/ 242 w 270"/>
                      <a:gd name="T13" fmla="*/ 49 h 483"/>
                      <a:gd name="T14" fmla="*/ 73 w 270"/>
                      <a:gd name="T15" fmla="*/ 49 h 483"/>
                      <a:gd name="T16" fmla="*/ 63 w 270"/>
                      <a:gd name="T17" fmla="*/ 187 h 483"/>
                      <a:gd name="T18" fmla="*/ 73 w 270"/>
                      <a:gd name="T19" fmla="*/ 187 h 483"/>
                      <a:gd name="T20" fmla="*/ 141 w 270"/>
                      <a:gd name="T21" fmla="*/ 188 h 483"/>
                      <a:gd name="T22" fmla="*/ 221 w 270"/>
                      <a:gd name="T23" fmla="*/ 221 h 483"/>
                      <a:gd name="T24" fmla="*/ 264 w 270"/>
                      <a:gd name="T25" fmla="*/ 295 h 483"/>
                      <a:gd name="T26" fmla="*/ 259 w 270"/>
                      <a:gd name="T27" fmla="*/ 384 h 483"/>
                      <a:gd name="T28" fmla="*/ 169 w 270"/>
                      <a:gd name="T29" fmla="*/ 471 h 483"/>
                      <a:gd name="T30" fmla="*/ 86 w 270"/>
                      <a:gd name="T31" fmla="*/ 482 h 483"/>
                      <a:gd name="T32" fmla="*/ 24 w 270"/>
                      <a:gd name="T33" fmla="*/ 473 h 483"/>
                      <a:gd name="T34" fmla="*/ 4 w 270"/>
                      <a:gd name="T35" fmla="*/ 465 h 483"/>
                      <a:gd name="T36" fmla="*/ 0 w 270"/>
                      <a:gd name="T37" fmla="*/ 459 h 483"/>
                      <a:gd name="T38" fmla="*/ 0 w 270"/>
                      <a:gd name="T39" fmla="*/ 406 h 483"/>
                      <a:gd name="T40" fmla="*/ 7 w 270"/>
                      <a:gd name="T41" fmla="*/ 409 h 483"/>
                      <a:gd name="T42" fmla="*/ 84 w 270"/>
                      <a:gd name="T43" fmla="*/ 435 h 483"/>
                      <a:gd name="T44" fmla="*/ 153 w 270"/>
                      <a:gd name="T45" fmla="*/ 425 h 483"/>
                      <a:gd name="T46" fmla="*/ 211 w 270"/>
                      <a:gd name="T47" fmla="*/ 346 h 483"/>
                      <a:gd name="T48" fmla="*/ 208 w 270"/>
                      <a:gd name="T49" fmla="*/ 304 h 483"/>
                      <a:gd name="T50" fmla="*/ 154 w 270"/>
                      <a:gd name="T51" fmla="*/ 245 h 483"/>
                      <a:gd name="T52" fmla="*/ 104 w 270"/>
                      <a:gd name="T53" fmla="*/ 234 h 483"/>
                      <a:gd name="T54" fmla="*/ 15 w 270"/>
                      <a:gd name="T55" fmla="*/ 237 h 483"/>
                      <a:gd name="T56" fmla="*/ 9 w 270"/>
                      <a:gd name="T57" fmla="*/ 236 h 4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70" h="483">
                        <a:moveTo>
                          <a:pt x="9" y="236"/>
                        </a:moveTo>
                        <a:cubicBezTo>
                          <a:pt x="14" y="158"/>
                          <a:pt x="20" y="79"/>
                          <a:pt x="25" y="0"/>
                        </a:cubicBezTo>
                        <a:cubicBezTo>
                          <a:pt x="245" y="0"/>
                          <a:pt x="245" y="0"/>
                          <a:pt x="245" y="0"/>
                        </a:cubicBezTo>
                        <a:cubicBezTo>
                          <a:pt x="245" y="48"/>
                          <a:pt x="245" y="48"/>
                          <a:pt x="245" y="48"/>
                        </a:cubicBezTo>
                        <a:cubicBezTo>
                          <a:pt x="245" y="48"/>
                          <a:pt x="245" y="48"/>
                          <a:pt x="245" y="48"/>
                        </a:cubicBezTo>
                        <a:cubicBezTo>
                          <a:pt x="244" y="48"/>
                          <a:pt x="244" y="48"/>
                          <a:pt x="244" y="49"/>
                        </a:cubicBezTo>
                        <a:cubicBezTo>
                          <a:pt x="243" y="49"/>
                          <a:pt x="243" y="49"/>
                          <a:pt x="242" y="49"/>
                        </a:cubicBezTo>
                        <a:cubicBezTo>
                          <a:pt x="186" y="49"/>
                          <a:pt x="130" y="49"/>
                          <a:pt x="73" y="49"/>
                        </a:cubicBezTo>
                        <a:cubicBezTo>
                          <a:pt x="69" y="95"/>
                          <a:pt x="66" y="141"/>
                          <a:pt x="63" y="187"/>
                        </a:cubicBezTo>
                        <a:cubicBezTo>
                          <a:pt x="67" y="188"/>
                          <a:pt x="70" y="187"/>
                          <a:pt x="73" y="187"/>
                        </a:cubicBezTo>
                        <a:cubicBezTo>
                          <a:pt x="95" y="187"/>
                          <a:pt x="118" y="185"/>
                          <a:pt x="141" y="188"/>
                        </a:cubicBezTo>
                        <a:cubicBezTo>
                          <a:pt x="170" y="193"/>
                          <a:pt x="198" y="202"/>
                          <a:pt x="221" y="221"/>
                        </a:cubicBezTo>
                        <a:cubicBezTo>
                          <a:pt x="245" y="240"/>
                          <a:pt x="259" y="265"/>
                          <a:pt x="264" y="295"/>
                        </a:cubicBezTo>
                        <a:cubicBezTo>
                          <a:pt x="270" y="325"/>
                          <a:pt x="269" y="355"/>
                          <a:pt x="259" y="384"/>
                        </a:cubicBezTo>
                        <a:cubicBezTo>
                          <a:pt x="243" y="427"/>
                          <a:pt x="212" y="456"/>
                          <a:pt x="169" y="471"/>
                        </a:cubicBezTo>
                        <a:cubicBezTo>
                          <a:pt x="143" y="481"/>
                          <a:pt x="115" y="483"/>
                          <a:pt x="86" y="482"/>
                        </a:cubicBezTo>
                        <a:cubicBezTo>
                          <a:pt x="65" y="482"/>
                          <a:pt x="44" y="479"/>
                          <a:pt x="24" y="473"/>
                        </a:cubicBezTo>
                        <a:cubicBezTo>
                          <a:pt x="17" y="471"/>
                          <a:pt x="11" y="468"/>
                          <a:pt x="4" y="465"/>
                        </a:cubicBezTo>
                        <a:cubicBezTo>
                          <a:pt x="2" y="464"/>
                          <a:pt x="0" y="462"/>
                          <a:pt x="0" y="459"/>
                        </a:cubicBezTo>
                        <a:cubicBezTo>
                          <a:pt x="0" y="442"/>
                          <a:pt x="0" y="424"/>
                          <a:pt x="0" y="406"/>
                        </a:cubicBezTo>
                        <a:cubicBezTo>
                          <a:pt x="3" y="406"/>
                          <a:pt x="5" y="408"/>
                          <a:pt x="7" y="409"/>
                        </a:cubicBezTo>
                        <a:cubicBezTo>
                          <a:pt x="31" y="423"/>
                          <a:pt x="56" y="433"/>
                          <a:pt x="84" y="435"/>
                        </a:cubicBezTo>
                        <a:cubicBezTo>
                          <a:pt x="108" y="437"/>
                          <a:pt x="131" y="435"/>
                          <a:pt x="153" y="425"/>
                        </a:cubicBezTo>
                        <a:cubicBezTo>
                          <a:pt x="187" y="410"/>
                          <a:pt x="206" y="384"/>
                          <a:pt x="211" y="346"/>
                        </a:cubicBezTo>
                        <a:cubicBezTo>
                          <a:pt x="212" y="332"/>
                          <a:pt x="212" y="318"/>
                          <a:pt x="208" y="304"/>
                        </a:cubicBezTo>
                        <a:cubicBezTo>
                          <a:pt x="200" y="275"/>
                          <a:pt x="181" y="256"/>
                          <a:pt x="154" y="245"/>
                        </a:cubicBezTo>
                        <a:cubicBezTo>
                          <a:pt x="138" y="238"/>
                          <a:pt x="121" y="235"/>
                          <a:pt x="104" y="234"/>
                        </a:cubicBezTo>
                        <a:cubicBezTo>
                          <a:pt x="74" y="233"/>
                          <a:pt x="45" y="234"/>
                          <a:pt x="15" y="237"/>
                        </a:cubicBezTo>
                        <a:cubicBezTo>
                          <a:pt x="13" y="237"/>
                          <a:pt x="12" y="238"/>
                          <a:pt x="9" y="236"/>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US" kern="0">
                      <a:solidFill>
                        <a:sysClr val="windowText" lastClr="000000"/>
                      </a:solidFill>
                    </a:endParaRPr>
                  </a:p>
                </p:txBody>
              </p:sp>
              <p:sp>
                <p:nvSpPr>
                  <p:cNvPr id="254" name="Freeform 253"/>
                  <p:cNvSpPr>
                    <a:spLocks noEditPoints="1"/>
                  </p:cNvSpPr>
                  <p:nvPr/>
                </p:nvSpPr>
                <p:spPr bwMode="auto">
                  <a:xfrm>
                    <a:off x="3846" y="580"/>
                    <a:ext cx="260" cy="317"/>
                  </a:xfrm>
                  <a:custGeom>
                    <a:avLst/>
                    <a:gdLst>
                      <a:gd name="T0" fmla="*/ 298 w 299"/>
                      <a:gd name="T1" fmla="*/ 197 h 363"/>
                      <a:gd name="T2" fmla="*/ 59 w 299"/>
                      <a:gd name="T3" fmla="*/ 197 h 363"/>
                      <a:gd name="T4" fmla="*/ 62 w 299"/>
                      <a:gd name="T5" fmla="*/ 231 h 363"/>
                      <a:gd name="T6" fmla="*/ 83 w 299"/>
                      <a:gd name="T7" fmla="*/ 276 h 363"/>
                      <a:gd name="T8" fmla="*/ 148 w 299"/>
                      <a:gd name="T9" fmla="*/ 312 h 363"/>
                      <a:gd name="T10" fmla="*/ 266 w 299"/>
                      <a:gd name="T11" fmla="*/ 283 h 363"/>
                      <a:gd name="T12" fmla="*/ 273 w 299"/>
                      <a:gd name="T13" fmla="*/ 279 h 363"/>
                      <a:gd name="T14" fmla="*/ 273 w 299"/>
                      <a:gd name="T15" fmla="*/ 279 h 363"/>
                      <a:gd name="T16" fmla="*/ 274 w 299"/>
                      <a:gd name="T17" fmla="*/ 286 h 363"/>
                      <a:gd name="T18" fmla="*/ 275 w 299"/>
                      <a:gd name="T19" fmla="*/ 320 h 363"/>
                      <a:gd name="T20" fmla="*/ 267 w 299"/>
                      <a:gd name="T21" fmla="*/ 333 h 363"/>
                      <a:gd name="T22" fmla="*/ 211 w 299"/>
                      <a:gd name="T23" fmla="*/ 355 h 363"/>
                      <a:gd name="T24" fmla="*/ 120 w 299"/>
                      <a:gd name="T25" fmla="*/ 357 h 363"/>
                      <a:gd name="T26" fmla="*/ 17 w 299"/>
                      <a:gd name="T27" fmla="*/ 270 h 363"/>
                      <a:gd name="T28" fmla="*/ 3 w 299"/>
                      <a:gd name="T29" fmla="*/ 213 h 363"/>
                      <a:gd name="T30" fmla="*/ 13 w 299"/>
                      <a:gd name="T31" fmla="*/ 114 h 363"/>
                      <a:gd name="T32" fmla="*/ 92 w 299"/>
                      <a:gd name="T33" fmla="*/ 20 h 363"/>
                      <a:gd name="T34" fmla="*/ 214 w 299"/>
                      <a:gd name="T35" fmla="*/ 15 h 363"/>
                      <a:gd name="T36" fmla="*/ 286 w 299"/>
                      <a:gd name="T37" fmla="*/ 90 h 363"/>
                      <a:gd name="T38" fmla="*/ 298 w 299"/>
                      <a:gd name="T39" fmla="*/ 153 h 363"/>
                      <a:gd name="T40" fmla="*/ 298 w 299"/>
                      <a:gd name="T41" fmla="*/ 197 h 363"/>
                      <a:gd name="T42" fmla="*/ 242 w 299"/>
                      <a:gd name="T43" fmla="*/ 150 h 363"/>
                      <a:gd name="T44" fmla="*/ 224 w 299"/>
                      <a:gd name="T45" fmla="*/ 83 h 363"/>
                      <a:gd name="T46" fmla="*/ 194 w 299"/>
                      <a:gd name="T47" fmla="*/ 58 h 363"/>
                      <a:gd name="T48" fmla="*/ 106 w 299"/>
                      <a:gd name="T49" fmla="*/ 67 h 363"/>
                      <a:gd name="T50" fmla="*/ 59 w 299"/>
                      <a:gd name="T51" fmla="*/ 150 h 363"/>
                      <a:gd name="T52" fmla="*/ 242 w 299"/>
                      <a:gd name="T53" fmla="*/ 150 h 3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99" h="363">
                        <a:moveTo>
                          <a:pt x="298" y="197"/>
                        </a:moveTo>
                        <a:cubicBezTo>
                          <a:pt x="59" y="197"/>
                          <a:pt x="59" y="197"/>
                          <a:pt x="59" y="197"/>
                        </a:cubicBezTo>
                        <a:cubicBezTo>
                          <a:pt x="58" y="209"/>
                          <a:pt x="60" y="220"/>
                          <a:pt x="62" y="231"/>
                        </a:cubicBezTo>
                        <a:cubicBezTo>
                          <a:pt x="66" y="247"/>
                          <a:pt x="72" y="263"/>
                          <a:pt x="83" y="276"/>
                        </a:cubicBezTo>
                        <a:cubicBezTo>
                          <a:pt x="99" y="297"/>
                          <a:pt x="121" y="309"/>
                          <a:pt x="148" y="312"/>
                        </a:cubicBezTo>
                        <a:cubicBezTo>
                          <a:pt x="191" y="318"/>
                          <a:pt x="230" y="308"/>
                          <a:pt x="266" y="283"/>
                        </a:cubicBezTo>
                        <a:cubicBezTo>
                          <a:pt x="268" y="282"/>
                          <a:pt x="270" y="280"/>
                          <a:pt x="273" y="279"/>
                        </a:cubicBezTo>
                        <a:cubicBezTo>
                          <a:pt x="273" y="279"/>
                          <a:pt x="273" y="279"/>
                          <a:pt x="273" y="279"/>
                        </a:cubicBezTo>
                        <a:cubicBezTo>
                          <a:pt x="275" y="281"/>
                          <a:pt x="274" y="284"/>
                          <a:pt x="274" y="286"/>
                        </a:cubicBezTo>
                        <a:cubicBezTo>
                          <a:pt x="274" y="297"/>
                          <a:pt x="274" y="309"/>
                          <a:pt x="275" y="320"/>
                        </a:cubicBezTo>
                        <a:cubicBezTo>
                          <a:pt x="275" y="326"/>
                          <a:pt x="272" y="330"/>
                          <a:pt x="267" y="333"/>
                        </a:cubicBezTo>
                        <a:cubicBezTo>
                          <a:pt x="250" y="344"/>
                          <a:pt x="231" y="351"/>
                          <a:pt x="211" y="355"/>
                        </a:cubicBezTo>
                        <a:cubicBezTo>
                          <a:pt x="181" y="361"/>
                          <a:pt x="150" y="363"/>
                          <a:pt x="120" y="357"/>
                        </a:cubicBezTo>
                        <a:cubicBezTo>
                          <a:pt x="69" y="347"/>
                          <a:pt x="36" y="317"/>
                          <a:pt x="17" y="270"/>
                        </a:cubicBezTo>
                        <a:cubicBezTo>
                          <a:pt x="9" y="252"/>
                          <a:pt x="5" y="233"/>
                          <a:pt x="3" y="213"/>
                        </a:cubicBezTo>
                        <a:cubicBezTo>
                          <a:pt x="0" y="180"/>
                          <a:pt x="2" y="147"/>
                          <a:pt x="13" y="114"/>
                        </a:cubicBezTo>
                        <a:cubicBezTo>
                          <a:pt x="28" y="73"/>
                          <a:pt x="52" y="40"/>
                          <a:pt x="92" y="20"/>
                        </a:cubicBezTo>
                        <a:cubicBezTo>
                          <a:pt x="132" y="1"/>
                          <a:pt x="173" y="0"/>
                          <a:pt x="214" y="15"/>
                        </a:cubicBezTo>
                        <a:cubicBezTo>
                          <a:pt x="250" y="28"/>
                          <a:pt x="273" y="55"/>
                          <a:pt x="286" y="90"/>
                        </a:cubicBezTo>
                        <a:cubicBezTo>
                          <a:pt x="294" y="110"/>
                          <a:pt x="297" y="131"/>
                          <a:pt x="298" y="153"/>
                        </a:cubicBezTo>
                        <a:cubicBezTo>
                          <a:pt x="299" y="167"/>
                          <a:pt x="298" y="181"/>
                          <a:pt x="298" y="197"/>
                        </a:cubicBezTo>
                        <a:close/>
                        <a:moveTo>
                          <a:pt x="242" y="150"/>
                        </a:moveTo>
                        <a:cubicBezTo>
                          <a:pt x="242" y="126"/>
                          <a:pt x="238" y="103"/>
                          <a:pt x="224" y="83"/>
                        </a:cubicBezTo>
                        <a:cubicBezTo>
                          <a:pt x="216" y="72"/>
                          <a:pt x="206" y="63"/>
                          <a:pt x="194" y="58"/>
                        </a:cubicBezTo>
                        <a:cubicBezTo>
                          <a:pt x="163" y="47"/>
                          <a:pt x="134" y="49"/>
                          <a:pt x="106" y="67"/>
                        </a:cubicBezTo>
                        <a:cubicBezTo>
                          <a:pt x="78" y="87"/>
                          <a:pt x="65" y="116"/>
                          <a:pt x="59" y="150"/>
                        </a:cubicBezTo>
                        <a:cubicBezTo>
                          <a:pt x="120" y="150"/>
                          <a:pt x="181" y="150"/>
                          <a:pt x="242" y="150"/>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US" kern="0">
                      <a:solidFill>
                        <a:sysClr val="windowText" lastClr="000000"/>
                      </a:solidFill>
                    </a:endParaRPr>
                  </a:p>
                </p:txBody>
              </p:sp>
              <p:sp>
                <p:nvSpPr>
                  <p:cNvPr id="255" name="Freeform 254"/>
                  <p:cNvSpPr>
                    <a:spLocks/>
                  </p:cNvSpPr>
                  <p:nvPr/>
                </p:nvSpPr>
                <p:spPr bwMode="auto">
                  <a:xfrm>
                    <a:off x="4226" y="463"/>
                    <a:ext cx="246" cy="434"/>
                  </a:xfrm>
                  <a:custGeom>
                    <a:avLst/>
                    <a:gdLst>
                      <a:gd name="T0" fmla="*/ 47 w 283"/>
                      <a:gd name="T1" fmla="*/ 263 h 497"/>
                      <a:gd name="T2" fmla="*/ 47 w 283"/>
                      <a:gd name="T3" fmla="*/ 219 h 497"/>
                      <a:gd name="T4" fmla="*/ 57 w 283"/>
                      <a:gd name="T5" fmla="*/ 218 h 497"/>
                      <a:gd name="T6" fmla="*/ 112 w 283"/>
                      <a:gd name="T7" fmla="*/ 216 h 497"/>
                      <a:gd name="T8" fmla="*/ 156 w 283"/>
                      <a:gd name="T9" fmla="*/ 206 h 497"/>
                      <a:gd name="T10" fmla="*/ 202 w 283"/>
                      <a:gd name="T11" fmla="*/ 140 h 497"/>
                      <a:gd name="T12" fmla="*/ 199 w 283"/>
                      <a:gd name="T13" fmla="*/ 104 h 497"/>
                      <a:gd name="T14" fmla="*/ 144 w 283"/>
                      <a:gd name="T15" fmla="*/ 53 h 497"/>
                      <a:gd name="T16" fmla="*/ 30 w 283"/>
                      <a:gd name="T17" fmla="*/ 75 h 497"/>
                      <a:gd name="T18" fmla="*/ 25 w 283"/>
                      <a:gd name="T19" fmla="*/ 79 h 497"/>
                      <a:gd name="T20" fmla="*/ 18 w 283"/>
                      <a:gd name="T21" fmla="*/ 83 h 497"/>
                      <a:gd name="T22" fmla="*/ 18 w 283"/>
                      <a:gd name="T23" fmla="*/ 57 h 497"/>
                      <a:gd name="T24" fmla="*/ 18 w 283"/>
                      <a:gd name="T25" fmla="*/ 31 h 497"/>
                      <a:gd name="T26" fmla="*/ 69 w 283"/>
                      <a:gd name="T27" fmla="*/ 10 h 497"/>
                      <a:gd name="T28" fmla="*/ 171 w 283"/>
                      <a:gd name="T29" fmla="*/ 9 h 497"/>
                      <a:gd name="T30" fmla="*/ 248 w 283"/>
                      <a:gd name="T31" fmla="*/ 69 h 497"/>
                      <a:gd name="T32" fmla="*/ 257 w 283"/>
                      <a:gd name="T33" fmla="*/ 136 h 497"/>
                      <a:gd name="T34" fmla="*/ 246 w 283"/>
                      <a:gd name="T35" fmla="*/ 174 h 497"/>
                      <a:gd name="T36" fmla="*/ 193 w 283"/>
                      <a:gd name="T37" fmla="*/ 226 h 497"/>
                      <a:gd name="T38" fmla="*/ 171 w 283"/>
                      <a:gd name="T39" fmla="*/ 235 h 497"/>
                      <a:gd name="T40" fmla="*/ 165 w 283"/>
                      <a:gd name="T41" fmla="*/ 239 h 497"/>
                      <a:gd name="T42" fmla="*/ 198 w 283"/>
                      <a:gd name="T43" fmla="*/ 246 h 497"/>
                      <a:gd name="T44" fmla="*/ 271 w 283"/>
                      <a:gd name="T45" fmla="*/ 321 h 497"/>
                      <a:gd name="T46" fmla="*/ 232 w 283"/>
                      <a:gd name="T47" fmla="*/ 453 h 497"/>
                      <a:gd name="T48" fmla="*/ 151 w 283"/>
                      <a:gd name="T49" fmla="*/ 491 h 497"/>
                      <a:gd name="T50" fmla="*/ 36 w 283"/>
                      <a:gd name="T51" fmla="*/ 485 h 497"/>
                      <a:gd name="T52" fmla="*/ 5 w 283"/>
                      <a:gd name="T53" fmla="*/ 472 h 497"/>
                      <a:gd name="T54" fmla="*/ 0 w 283"/>
                      <a:gd name="T55" fmla="*/ 464 h 497"/>
                      <a:gd name="T56" fmla="*/ 0 w 283"/>
                      <a:gd name="T57" fmla="*/ 413 h 497"/>
                      <a:gd name="T58" fmla="*/ 1 w 283"/>
                      <a:gd name="T59" fmla="*/ 411 h 497"/>
                      <a:gd name="T60" fmla="*/ 9 w 283"/>
                      <a:gd name="T61" fmla="*/ 417 h 497"/>
                      <a:gd name="T62" fmla="*/ 151 w 283"/>
                      <a:gd name="T63" fmla="*/ 443 h 497"/>
                      <a:gd name="T64" fmla="*/ 189 w 283"/>
                      <a:gd name="T65" fmla="*/ 424 h 497"/>
                      <a:gd name="T66" fmla="*/ 219 w 283"/>
                      <a:gd name="T67" fmla="*/ 367 h 497"/>
                      <a:gd name="T68" fmla="*/ 216 w 283"/>
                      <a:gd name="T69" fmla="*/ 330 h 497"/>
                      <a:gd name="T70" fmla="*/ 182 w 283"/>
                      <a:gd name="T71" fmla="*/ 284 h 497"/>
                      <a:gd name="T72" fmla="*/ 131 w 283"/>
                      <a:gd name="T73" fmla="*/ 267 h 497"/>
                      <a:gd name="T74" fmla="*/ 58 w 283"/>
                      <a:gd name="T75" fmla="*/ 264 h 497"/>
                      <a:gd name="T76" fmla="*/ 47 w 283"/>
                      <a:gd name="T77" fmla="*/ 263 h 4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83" h="497">
                        <a:moveTo>
                          <a:pt x="47" y="263"/>
                        </a:moveTo>
                        <a:cubicBezTo>
                          <a:pt x="47" y="219"/>
                          <a:pt x="47" y="219"/>
                          <a:pt x="47" y="219"/>
                        </a:cubicBezTo>
                        <a:cubicBezTo>
                          <a:pt x="51" y="217"/>
                          <a:pt x="54" y="218"/>
                          <a:pt x="57" y="218"/>
                        </a:cubicBezTo>
                        <a:cubicBezTo>
                          <a:pt x="75" y="218"/>
                          <a:pt x="94" y="218"/>
                          <a:pt x="112" y="216"/>
                        </a:cubicBezTo>
                        <a:cubicBezTo>
                          <a:pt x="127" y="215"/>
                          <a:pt x="142" y="212"/>
                          <a:pt x="156" y="206"/>
                        </a:cubicBezTo>
                        <a:cubicBezTo>
                          <a:pt x="184" y="193"/>
                          <a:pt x="199" y="171"/>
                          <a:pt x="202" y="140"/>
                        </a:cubicBezTo>
                        <a:cubicBezTo>
                          <a:pt x="202" y="128"/>
                          <a:pt x="202" y="116"/>
                          <a:pt x="199" y="104"/>
                        </a:cubicBezTo>
                        <a:cubicBezTo>
                          <a:pt x="192" y="75"/>
                          <a:pt x="173" y="59"/>
                          <a:pt x="144" y="53"/>
                        </a:cubicBezTo>
                        <a:cubicBezTo>
                          <a:pt x="103" y="45"/>
                          <a:pt x="65" y="53"/>
                          <a:pt x="30" y="75"/>
                        </a:cubicBezTo>
                        <a:cubicBezTo>
                          <a:pt x="28" y="76"/>
                          <a:pt x="27" y="78"/>
                          <a:pt x="25" y="79"/>
                        </a:cubicBezTo>
                        <a:cubicBezTo>
                          <a:pt x="23" y="80"/>
                          <a:pt x="21" y="81"/>
                          <a:pt x="18" y="83"/>
                        </a:cubicBezTo>
                        <a:cubicBezTo>
                          <a:pt x="18" y="74"/>
                          <a:pt x="18" y="65"/>
                          <a:pt x="18" y="57"/>
                        </a:cubicBezTo>
                        <a:cubicBezTo>
                          <a:pt x="18" y="48"/>
                          <a:pt x="18" y="40"/>
                          <a:pt x="18" y="31"/>
                        </a:cubicBezTo>
                        <a:cubicBezTo>
                          <a:pt x="34" y="21"/>
                          <a:pt x="51" y="14"/>
                          <a:pt x="69" y="10"/>
                        </a:cubicBezTo>
                        <a:cubicBezTo>
                          <a:pt x="103" y="2"/>
                          <a:pt x="137" y="0"/>
                          <a:pt x="171" y="9"/>
                        </a:cubicBezTo>
                        <a:cubicBezTo>
                          <a:pt x="205" y="18"/>
                          <a:pt x="232" y="37"/>
                          <a:pt x="248" y="69"/>
                        </a:cubicBezTo>
                        <a:cubicBezTo>
                          <a:pt x="258" y="90"/>
                          <a:pt x="259" y="113"/>
                          <a:pt x="257" y="136"/>
                        </a:cubicBezTo>
                        <a:cubicBezTo>
                          <a:pt x="256" y="149"/>
                          <a:pt x="252" y="162"/>
                          <a:pt x="246" y="174"/>
                        </a:cubicBezTo>
                        <a:cubicBezTo>
                          <a:pt x="235" y="198"/>
                          <a:pt x="216" y="215"/>
                          <a:pt x="193" y="226"/>
                        </a:cubicBezTo>
                        <a:cubicBezTo>
                          <a:pt x="185" y="230"/>
                          <a:pt x="178" y="232"/>
                          <a:pt x="171" y="235"/>
                        </a:cubicBezTo>
                        <a:cubicBezTo>
                          <a:pt x="169" y="236"/>
                          <a:pt x="166" y="236"/>
                          <a:pt x="165" y="239"/>
                        </a:cubicBezTo>
                        <a:cubicBezTo>
                          <a:pt x="176" y="240"/>
                          <a:pt x="187" y="242"/>
                          <a:pt x="198" y="246"/>
                        </a:cubicBezTo>
                        <a:cubicBezTo>
                          <a:pt x="234" y="260"/>
                          <a:pt x="262" y="283"/>
                          <a:pt x="271" y="321"/>
                        </a:cubicBezTo>
                        <a:cubicBezTo>
                          <a:pt x="283" y="372"/>
                          <a:pt x="271" y="417"/>
                          <a:pt x="232" y="453"/>
                        </a:cubicBezTo>
                        <a:cubicBezTo>
                          <a:pt x="209" y="474"/>
                          <a:pt x="181" y="486"/>
                          <a:pt x="151" y="491"/>
                        </a:cubicBezTo>
                        <a:cubicBezTo>
                          <a:pt x="112" y="497"/>
                          <a:pt x="74" y="496"/>
                          <a:pt x="36" y="485"/>
                        </a:cubicBezTo>
                        <a:cubicBezTo>
                          <a:pt x="25" y="482"/>
                          <a:pt x="15" y="477"/>
                          <a:pt x="5" y="472"/>
                        </a:cubicBezTo>
                        <a:cubicBezTo>
                          <a:pt x="2" y="470"/>
                          <a:pt x="0" y="468"/>
                          <a:pt x="0" y="464"/>
                        </a:cubicBezTo>
                        <a:cubicBezTo>
                          <a:pt x="0" y="447"/>
                          <a:pt x="0" y="430"/>
                          <a:pt x="0" y="413"/>
                        </a:cubicBezTo>
                        <a:cubicBezTo>
                          <a:pt x="0" y="413"/>
                          <a:pt x="0" y="412"/>
                          <a:pt x="1" y="411"/>
                        </a:cubicBezTo>
                        <a:cubicBezTo>
                          <a:pt x="4" y="413"/>
                          <a:pt x="6" y="415"/>
                          <a:pt x="9" y="417"/>
                        </a:cubicBezTo>
                        <a:cubicBezTo>
                          <a:pt x="52" y="446"/>
                          <a:pt x="100" y="455"/>
                          <a:pt x="151" y="443"/>
                        </a:cubicBezTo>
                        <a:cubicBezTo>
                          <a:pt x="165" y="439"/>
                          <a:pt x="178" y="433"/>
                          <a:pt x="189" y="424"/>
                        </a:cubicBezTo>
                        <a:cubicBezTo>
                          <a:pt x="207" y="409"/>
                          <a:pt x="217" y="390"/>
                          <a:pt x="219" y="367"/>
                        </a:cubicBezTo>
                        <a:cubicBezTo>
                          <a:pt x="220" y="354"/>
                          <a:pt x="219" y="342"/>
                          <a:pt x="216" y="330"/>
                        </a:cubicBezTo>
                        <a:cubicBezTo>
                          <a:pt x="211" y="310"/>
                          <a:pt x="199" y="295"/>
                          <a:pt x="182" y="284"/>
                        </a:cubicBezTo>
                        <a:cubicBezTo>
                          <a:pt x="166" y="275"/>
                          <a:pt x="149" y="270"/>
                          <a:pt x="131" y="267"/>
                        </a:cubicBezTo>
                        <a:cubicBezTo>
                          <a:pt x="107" y="263"/>
                          <a:pt x="83" y="264"/>
                          <a:pt x="58" y="264"/>
                        </a:cubicBezTo>
                        <a:cubicBezTo>
                          <a:pt x="55" y="264"/>
                          <a:pt x="51" y="265"/>
                          <a:pt x="47" y="263"/>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US" kern="0">
                      <a:solidFill>
                        <a:sysClr val="windowText" lastClr="000000"/>
                      </a:solidFill>
                    </a:endParaRPr>
                  </a:p>
                </p:txBody>
              </p:sp>
              <p:sp>
                <p:nvSpPr>
                  <p:cNvPr id="256" name="Freeform 255"/>
                  <p:cNvSpPr>
                    <a:spLocks/>
                  </p:cNvSpPr>
                  <p:nvPr/>
                </p:nvSpPr>
                <p:spPr bwMode="auto">
                  <a:xfrm>
                    <a:off x="3586" y="582"/>
                    <a:ext cx="229" cy="320"/>
                  </a:xfrm>
                  <a:custGeom>
                    <a:avLst/>
                    <a:gdLst>
                      <a:gd name="T0" fmla="*/ 263 w 263"/>
                      <a:gd name="T1" fmla="*/ 19 h 366"/>
                      <a:gd name="T2" fmla="*/ 263 w 263"/>
                      <a:gd name="T3" fmla="*/ 73 h 366"/>
                      <a:gd name="T4" fmla="*/ 254 w 263"/>
                      <a:gd name="T5" fmla="*/ 69 h 366"/>
                      <a:gd name="T6" fmla="*/ 174 w 263"/>
                      <a:gd name="T7" fmla="*/ 49 h 366"/>
                      <a:gd name="T8" fmla="*/ 81 w 263"/>
                      <a:gd name="T9" fmla="*/ 108 h 366"/>
                      <a:gd name="T10" fmla="*/ 65 w 263"/>
                      <a:gd name="T11" fmla="*/ 161 h 366"/>
                      <a:gd name="T12" fmla="*/ 71 w 263"/>
                      <a:gd name="T13" fmla="*/ 235 h 366"/>
                      <a:gd name="T14" fmla="*/ 174 w 263"/>
                      <a:gd name="T15" fmla="*/ 311 h 366"/>
                      <a:gd name="T16" fmla="*/ 254 w 263"/>
                      <a:gd name="T17" fmla="*/ 288 h 366"/>
                      <a:gd name="T18" fmla="*/ 262 w 263"/>
                      <a:gd name="T19" fmla="*/ 283 h 366"/>
                      <a:gd name="T20" fmla="*/ 262 w 263"/>
                      <a:gd name="T21" fmla="*/ 333 h 366"/>
                      <a:gd name="T22" fmla="*/ 256 w 263"/>
                      <a:gd name="T23" fmla="*/ 337 h 366"/>
                      <a:gd name="T24" fmla="*/ 95 w 263"/>
                      <a:gd name="T25" fmla="*/ 341 h 366"/>
                      <a:gd name="T26" fmla="*/ 18 w 263"/>
                      <a:gd name="T27" fmla="*/ 253 h 366"/>
                      <a:gd name="T28" fmla="*/ 28 w 263"/>
                      <a:gd name="T29" fmla="*/ 92 h 366"/>
                      <a:gd name="T30" fmla="*/ 157 w 263"/>
                      <a:gd name="T31" fmla="*/ 4 h 366"/>
                      <a:gd name="T32" fmla="*/ 248 w 263"/>
                      <a:gd name="T33" fmla="*/ 13 h 366"/>
                      <a:gd name="T34" fmla="*/ 263 w 263"/>
                      <a:gd name="T35" fmla="*/ 19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63" h="366">
                        <a:moveTo>
                          <a:pt x="263" y="19"/>
                        </a:moveTo>
                        <a:cubicBezTo>
                          <a:pt x="263" y="73"/>
                          <a:pt x="263" y="73"/>
                          <a:pt x="263" y="73"/>
                        </a:cubicBezTo>
                        <a:cubicBezTo>
                          <a:pt x="259" y="73"/>
                          <a:pt x="257" y="71"/>
                          <a:pt x="254" y="69"/>
                        </a:cubicBezTo>
                        <a:cubicBezTo>
                          <a:pt x="230" y="55"/>
                          <a:pt x="203" y="47"/>
                          <a:pt x="174" y="49"/>
                        </a:cubicBezTo>
                        <a:cubicBezTo>
                          <a:pt x="132" y="51"/>
                          <a:pt x="102" y="72"/>
                          <a:pt x="81" y="108"/>
                        </a:cubicBezTo>
                        <a:cubicBezTo>
                          <a:pt x="72" y="124"/>
                          <a:pt x="67" y="142"/>
                          <a:pt x="65" y="161"/>
                        </a:cubicBezTo>
                        <a:cubicBezTo>
                          <a:pt x="62" y="186"/>
                          <a:pt x="63" y="211"/>
                          <a:pt x="71" y="235"/>
                        </a:cubicBezTo>
                        <a:cubicBezTo>
                          <a:pt x="86" y="281"/>
                          <a:pt x="125" y="310"/>
                          <a:pt x="174" y="311"/>
                        </a:cubicBezTo>
                        <a:cubicBezTo>
                          <a:pt x="203" y="311"/>
                          <a:pt x="230" y="303"/>
                          <a:pt x="254" y="288"/>
                        </a:cubicBezTo>
                        <a:cubicBezTo>
                          <a:pt x="256" y="286"/>
                          <a:pt x="258" y="284"/>
                          <a:pt x="262" y="283"/>
                        </a:cubicBezTo>
                        <a:cubicBezTo>
                          <a:pt x="262" y="333"/>
                          <a:pt x="262" y="333"/>
                          <a:pt x="262" y="333"/>
                        </a:cubicBezTo>
                        <a:cubicBezTo>
                          <a:pt x="261" y="335"/>
                          <a:pt x="258" y="336"/>
                          <a:pt x="256" y="337"/>
                        </a:cubicBezTo>
                        <a:cubicBezTo>
                          <a:pt x="203" y="363"/>
                          <a:pt x="149" y="366"/>
                          <a:pt x="95" y="341"/>
                        </a:cubicBezTo>
                        <a:cubicBezTo>
                          <a:pt x="57" y="324"/>
                          <a:pt x="31" y="293"/>
                          <a:pt x="18" y="253"/>
                        </a:cubicBezTo>
                        <a:cubicBezTo>
                          <a:pt x="0" y="198"/>
                          <a:pt x="3" y="144"/>
                          <a:pt x="28" y="92"/>
                        </a:cubicBezTo>
                        <a:cubicBezTo>
                          <a:pt x="55" y="39"/>
                          <a:pt x="99" y="11"/>
                          <a:pt x="157" y="4"/>
                        </a:cubicBezTo>
                        <a:cubicBezTo>
                          <a:pt x="188" y="0"/>
                          <a:pt x="218" y="2"/>
                          <a:pt x="248" y="13"/>
                        </a:cubicBezTo>
                        <a:cubicBezTo>
                          <a:pt x="253" y="14"/>
                          <a:pt x="257" y="16"/>
                          <a:pt x="263" y="19"/>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US" kern="0">
                      <a:solidFill>
                        <a:sysClr val="windowText" lastClr="000000"/>
                      </a:solidFill>
                    </a:endParaRPr>
                  </a:p>
                </p:txBody>
              </p:sp>
              <p:sp>
                <p:nvSpPr>
                  <p:cNvPr id="257" name="Freeform 256"/>
                  <p:cNvSpPr>
                    <a:spLocks/>
                  </p:cNvSpPr>
                  <p:nvPr/>
                </p:nvSpPr>
                <p:spPr bwMode="auto">
                  <a:xfrm>
                    <a:off x="3495" y="591"/>
                    <a:ext cx="49" cy="296"/>
                  </a:xfrm>
                  <a:custGeom>
                    <a:avLst/>
                    <a:gdLst>
                      <a:gd name="T0" fmla="*/ 55 w 56"/>
                      <a:gd name="T1" fmla="*/ 339 h 339"/>
                      <a:gd name="T2" fmla="*/ 2 w 56"/>
                      <a:gd name="T3" fmla="*/ 339 h 339"/>
                      <a:gd name="T4" fmla="*/ 1 w 56"/>
                      <a:gd name="T5" fmla="*/ 2 h 339"/>
                      <a:gd name="T6" fmla="*/ 55 w 56"/>
                      <a:gd name="T7" fmla="*/ 1 h 339"/>
                      <a:gd name="T8" fmla="*/ 55 w 56"/>
                      <a:gd name="T9" fmla="*/ 339 h 339"/>
                    </a:gdLst>
                    <a:ahLst/>
                    <a:cxnLst>
                      <a:cxn ang="0">
                        <a:pos x="T0" y="T1"/>
                      </a:cxn>
                      <a:cxn ang="0">
                        <a:pos x="T2" y="T3"/>
                      </a:cxn>
                      <a:cxn ang="0">
                        <a:pos x="T4" y="T5"/>
                      </a:cxn>
                      <a:cxn ang="0">
                        <a:pos x="T6" y="T7"/>
                      </a:cxn>
                      <a:cxn ang="0">
                        <a:pos x="T8" y="T9"/>
                      </a:cxn>
                    </a:cxnLst>
                    <a:rect l="0" t="0" r="r" b="b"/>
                    <a:pathLst>
                      <a:path w="56" h="339">
                        <a:moveTo>
                          <a:pt x="55" y="339"/>
                        </a:moveTo>
                        <a:cubicBezTo>
                          <a:pt x="2" y="339"/>
                          <a:pt x="2" y="339"/>
                          <a:pt x="2" y="339"/>
                        </a:cubicBezTo>
                        <a:cubicBezTo>
                          <a:pt x="0" y="333"/>
                          <a:pt x="0" y="19"/>
                          <a:pt x="1" y="2"/>
                        </a:cubicBezTo>
                        <a:cubicBezTo>
                          <a:pt x="8" y="0"/>
                          <a:pt x="42" y="0"/>
                          <a:pt x="55" y="1"/>
                        </a:cubicBezTo>
                        <a:cubicBezTo>
                          <a:pt x="56" y="8"/>
                          <a:pt x="56" y="330"/>
                          <a:pt x="55" y="339"/>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US" kern="0">
                      <a:solidFill>
                        <a:sysClr val="windowText" lastClr="000000"/>
                      </a:solidFill>
                    </a:endParaRPr>
                  </a:p>
                </p:txBody>
              </p:sp>
              <p:sp>
                <p:nvSpPr>
                  <p:cNvPr id="258" name="Freeform 257"/>
                  <p:cNvSpPr>
                    <a:spLocks/>
                  </p:cNvSpPr>
                  <p:nvPr/>
                </p:nvSpPr>
                <p:spPr bwMode="auto">
                  <a:xfrm>
                    <a:off x="3489" y="455"/>
                    <a:ext cx="64" cy="62"/>
                  </a:xfrm>
                  <a:custGeom>
                    <a:avLst/>
                    <a:gdLst>
                      <a:gd name="T0" fmla="*/ 0 w 73"/>
                      <a:gd name="T1" fmla="*/ 34 h 71"/>
                      <a:gd name="T2" fmla="*/ 37 w 73"/>
                      <a:gd name="T3" fmla="*/ 0 h 71"/>
                      <a:gd name="T4" fmla="*/ 72 w 73"/>
                      <a:gd name="T5" fmla="*/ 36 h 71"/>
                      <a:gd name="T6" fmla="*/ 35 w 73"/>
                      <a:gd name="T7" fmla="*/ 71 h 71"/>
                      <a:gd name="T8" fmla="*/ 0 w 73"/>
                      <a:gd name="T9" fmla="*/ 34 h 71"/>
                    </a:gdLst>
                    <a:ahLst/>
                    <a:cxnLst>
                      <a:cxn ang="0">
                        <a:pos x="T0" y="T1"/>
                      </a:cxn>
                      <a:cxn ang="0">
                        <a:pos x="T2" y="T3"/>
                      </a:cxn>
                      <a:cxn ang="0">
                        <a:pos x="T4" y="T5"/>
                      </a:cxn>
                      <a:cxn ang="0">
                        <a:pos x="T6" y="T7"/>
                      </a:cxn>
                      <a:cxn ang="0">
                        <a:pos x="T8" y="T9"/>
                      </a:cxn>
                    </a:cxnLst>
                    <a:rect l="0" t="0" r="r" b="b"/>
                    <a:pathLst>
                      <a:path w="73" h="71">
                        <a:moveTo>
                          <a:pt x="0" y="34"/>
                        </a:moveTo>
                        <a:cubicBezTo>
                          <a:pt x="1" y="14"/>
                          <a:pt x="17" y="0"/>
                          <a:pt x="37" y="0"/>
                        </a:cubicBezTo>
                        <a:cubicBezTo>
                          <a:pt x="57" y="0"/>
                          <a:pt x="73" y="16"/>
                          <a:pt x="72" y="36"/>
                        </a:cubicBezTo>
                        <a:cubicBezTo>
                          <a:pt x="71" y="56"/>
                          <a:pt x="55" y="71"/>
                          <a:pt x="35" y="71"/>
                        </a:cubicBezTo>
                        <a:cubicBezTo>
                          <a:pt x="15" y="70"/>
                          <a:pt x="0" y="55"/>
                          <a:pt x="0" y="34"/>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US" kern="0">
                      <a:solidFill>
                        <a:sysClr val="windowText" lastClr="000000"/>
                      </a:solidFill>
                    </a:endParaRPr>
                  </a:p>
                </p:txBody>
              </p:sp>
            </p:grpSp>
          </p:grpSp>
          <p:grpSp>
            <p:nvGrpSpPr>
              <p:cNvPr id="37" name="Group 36"/>
              <p:cNvGrpSpPr/>
              <p:nvPr/>
            </p:nvGrpSpPr>
            <p:grpSpPr>
              <a:xfrm>
                <a:off x="2935414" y="472592"/>
                <a:ext cx="1548124" cy="887765"/>
                <a:chOff x="283562" y="259888"/>
                <a:chExt cx="1591092" cy="912404"/>
              </a:xfrm>
            </p:grpSpPr>
            <p:sp>
              <p:nvSpPr>
                <p:cNvPr id="261" name="Freeform 210"/>
                <p:cNvSpPr>
                  <a:spLocks/>
                </p:cNvSpPr>
                <p:nvPr/>
              </p:nvSpPr>
              <p:spPr bwMode="auto">
                <a:xfrm flipH="1">
                  <a:off x="283562" y="259888"/>
                  <a:ext cx="1591092" cy="912404"/>
                </a:xfrm>
                <a:custGeom>
                  <a:avLst/>
                  <a:gdLst>
                    <a:gd name="T0" fmla="*/ 2421 w 2797"/>
                    <a:gd name="T1" fmla="*/ 681 h 1561"/>
                    <a:gd name="T2" fmla="*/ 2422 w 2797"/>
                    <a:gd name="T3" fmla="*/ 646 h 1561"/>
                    <a:gd name="T4" fmla="*/ 1775 w 2797"/>
                    <a:gd name="T5" fmla="*/ 0 h 1561"/>
                    <a:gd name="T6" fmla="*/ 1208 w 2797"/>
                    <a:gd name="T7" fmla="*/ 336 h 1561"/>
                    <a:gd name="T8" fmla="*/ 915 w 2797"/>
                    <a:gd name="T9" fmla="*/ 224 h 1561"/>
                    <a:gd name="T10" fmla="*/ 474 w 2797"/>
                    <a:gd name="T11" fmla="*/ 664 h 1561"/>
                    <a:gd name="T12" fmla="*/ 475 w 2797"/>
                    <a:gd name="T13" fmla="*/ 677 h 1561"/>
                    <a:gd name="T14" fmla="*/ 441 w 2797"/>
                    <a:gd name="T15" fmla="*/ 676 h 1561"/>
                    <a:gd name="T16" fmla="*/ 0 w 2797"/>
                    <a:gd name="T17" fmla="*/ 1117 h 1561"/>
                    <a:gd name="T18" fmla="*/ 415 w 2797"/>
                    <a:gd name="T19" fmla="*/ 1556 h 1561"/>
                    <a:gd name="T20" fmla="*/ 415 w 2797"/>
                    <a:gd name="T21" fmla="*/ 1561 h 1561"/>
                    <a:gd name="T22" fmla="*/ 2332 w 2797"/>
                    <a:gd name="T23" fmla="*/ 1561 h 1561"/>
                    <a:gd name="T24" fmla="*/ 2332 w 2797"/>
                    <a:gd name="T25" fmla="*/ 1556 h 1561"/>
                    <a:gd name="T26" fmla="*/ 2357 w 2797"/>
                    <a:gd name="T27" fmla="*/ 1557 h 1561"/>
                    <a:gd name="T28" fmla="*/ 2797 w 2797"/>
                    <a:gd name="T29" fmla="*/ 1117 h 1561"/>
                    <a:gd name="T30" fmla="*/ 2421 w 2797"/>
                    <a:gd name="T31" fmla="*/ 681 h 1561"/>
                    <a:gd name="connsiteX0" fmla="*/ 8656 w 10000"/>
                    <a:gd name="connsiteY0" fmla="*/ 4363 h 10000"/>
                    <a:gd name="connsiteX1" fmla="*/ 8659 w 10000"/>
                    <a:gd name="connsiteY1" fmla="*/ 4138 h 10000"/>
                    <a:gd name="connsiteX2" fmla="*/ 6346 w 10000"/>
                    <a:gd name="connsiteY2" fmla="*/ 0 h 10000"/>
                    <a:gd name="connsiteX3" fmla="*/ 4319 w 10000"/>
                    <a:gd name="connsiteY3" fmla="*/ 2152 h 10000"/>
                    <a:gd name="connsiteX4" fmla="*/ 3271 w 10000"/>
                    <a:gd name="connsiteY4" fmla="*/ 1435 h 10000"/>
                    <a:gd name="connsiteX5" fmla="*/ 1695 w 10000"/>
                    <a:gd name="connsiteY5" fmla="*/ 4254 h 10000"/>
                    <a:gd name="connsiteX6" fmla="*/ 1698 w 10000"/>
                    <a:gd name="connsiteY6" fmla="*/ 4337 h 10000"/>
                    <a:gd name="connsiteX7" fmla="*/ 1577 w 10000"/>
                    <a:gd name="connsiteY7" fmla="*/ 4331 h 10000"/>
                    <a:gd name="connsiteX8" fmla="*/ 0 w 10000"/>
                    <a:gd name="connsiteY8" fmla="*/ 7156 h 10000"/>
                    <a:gd name="connsiteX9" fmla="*/ 1484 w 10000"/>
                    <a:gd name="connsiteY9" fmla="*/ 9968 h 10000"/>
                    <a:gd name="connsiteX10" fmla="*/ 1484 w 10000"/>
                    <a:gd name="connsiteY10" fmla="*/ 10000 h 10000"/>
                    <a:gd name="connsiteX11" fmla="*/ 8338 w 10000"/>
                    <a:gd name="connsiteY11" fmla="*/ 10000 h 10000"/>
                    <a:gd name="connsiteX12" fmla="*/ 8427 w 10000"/>
                    <a:gd name="connsiteY12" fmla="*/ 9974 h 10000"/>
                    <a:gd name="connsiteX13" fmla="*/ 10000 w 10000"/>
                    <a:gd name="connsiteY13" fmla="*/ 7156 h 10000"/>
                    <a:gd name="connsiteX14" fmla="*/ 8656 w 10000"/>
                    <a:gd name="connsiteY14" fmla="*/ 4363 h 10000"/>
                    <a:gd name="connsiteX0" fmla="*/ 8656 w 10000"/>
                    <a:gd name="connsiteY0" fmla="*/ 4363 h 10000"/>
                    <a:gd name="connsiteX1" fmla="*/ 8659 w 10000"/>
                    <a:gd name="connsiteY1" fmla="*/ 4138 h 10000"/>
                    <a:gd name="connsiteX2" fmla="*/ 6346 w 10000"/>
                    <a:gd name="connsiteY2" fmla="*/ 0 h 10000"/>
                    <a:gd name="connsiteX3" fmla="*/ 4319 w 10000"/>
                    <a:gd name="connsiteY3" fmla="*/ 2152 h 10000"/>
                    <a:gd name="connsiteX4" fmla="*/ 3271 w 10000"/>
                    <a:gd name="connsiteY4" fmla="*/ 1435 h 10000"/>
                    <a:gd name="connsiteX5" fmla="*/ 1695 w 10000"/>
                    <a:gd name="connsiteY5" fmla="*/ 4254 h 10000"/>
                    <a:gd name="connsiteX6" fmla="*/ 1698 w 10000"/>
                    <a:gd name="connsiteY6" fmla="*/ 4337 h 10000"/>
                    <a:gd name="connsiteX7" fmla="*/ 1577 w 10000"/>
                    <a:gd name="connsiteY7" fmla="*/ 4331 h 10000"/>
                    <a:gd name="connsiteX8" fmla="*/ 0 w 10000"/>
                    <a:gd name="connsiteY8" fmla="*/ 7156 h 10000"/>
                    <a:gd name="connsiteX9" fmla="*/ 1484 w 10000"/>
                    <a:gd name="connsiteY9" fmla="*/ 9968 h 10000"/>
                    <a:gd name="connsiteX10" fmla="*/ 1484 w 10000"/>
                    <a:gd name="connsiteY10" fmla="*/ 10000 h 10000"/>
                    <a:gd name="connsiteX11" fmla="*/ 8427 w 10000"/>
                    <a:gd name="connsiteY11" fmla="*/ 9974 h 10000"/>
                    <a:gd name="connsiteX12" fmla="*/ 10000 w 10000"/>
                    <a:gd name="connsiteY12" fmla="*/ 7156 h 10000"/>
                    <a:gd name="connsiteX13" fmla="*/ 8656 w 10000"/>
                    <a:gd name="connsiteY13" fmla="*/ 4363 h 10000"/>
                    <a:gd name="connsiteX0" fmla="*/ 8656 w 10000"/>
                    <a:gd name="connsiteY0" fmla="*/ 4363 h 9974"/>
                    <a:gd name="connsiteX1" fmla="*/ 8659 w 10000"/>
                    <a:gd name="connsiteY1" fmla="*/ 4138 h 9974"/>
                    <a:gd name="connsiteX2" fmla="*/ 6346 w 10000"/>
                    <a:gd name="connsiteY2" fmla="*/ 0 h 9974"/>
                    <a:gd name="connsiteX3" fmla="*/ 4319 w 10000"/>
                    <a:gd name="connsiteY3" fmla="*/ 2152 h 9974"/>
                    <a:gd name="connsiteX4" fmla="*/ 3271 w 10000"/>
                    <a:gd name="connsiteY4" fmla="*/ 1435 h 9974"/>
                    <a:gd name="connsiteX5" fmla="*/ 1695 w 10000"/>
                    <a:gd name="connsiteY5" fmla="*/ 4254 h 9974"/>
                    <a:gd name="connsiteX6" fmla="*/ 1698 w 10000"/>
                    <a:gd name="connsiteY6" fmla="*/ 4337 h 9974"/>
                    <a:gd name="connsiteX7" fmla="*/ 1577 w 10000"/>
                    <a:gd name="connsiteY7" fmla="*/ 4331 h 9974"/>
                    <a:gd name="connsiteX8" fmla="*/ 0 w 10000"/>
                    <a:gd name="connsiteY8" fmla="*/ 7156 h 9974"/>
                    <a:gd name="connsiteX9" fmla="*/ 1484 w 10000"/>
                    <a:gd name="connsiteY9" fmla="*/ 9968 h 9974"/>
                    <a:gd name="connsiteX10" fmla="*/ 8427 w 10000"/>
                    <a:gd name="connsiteY10" fmla="*/ 9974 h 9974"/>
                    <a:gd name="connsiteX11" fmla="*/ 10000 w 10000"/>
                    <a:gd name="connsiteY11" fmla="*/ 7156 h 9974"/>
                    <a:gd name="connsiteX12" fmla="*/ 8656 w 10000"/>
                    <a:gd name="connsiteY12" fmla="*/ 4363 h 9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000" h="9974">
                      <a:moveTo>
                        <a:pt x="8656" y="4363"/>
                      </a:moveTo>
                      <a:cubicBezTo>
                        <a:pt x="8656" y="4286"/>
                        <a:pt x="8659" y="4209"/>
                        <a:pt x="8659" y="4138"/>
                      </a:cubicBezTo>
                      <a:cubicBezTo>
                        <a:pt x="8659" y="1851"/>
                        <a:pt x="7622" y="0"/>
                        <a:pt x="6346" y="0"/>
                      </a:cubicBezTo>
                      <a:cubicBezTo>
                        <a:pt x="5474" y="0"/>
                        <a:pt x="4712" y="865"/>
                        <a:pt x="4319" y="2152"/>
                      </a:cubicBezTo>
                      <a:cubicBezTo>
                        <a:pt x="4040" y="1704"/>
                        <a:pt x="3675" y="1435"/>
                        <a:pt x="3271" y="1435"/>
                      </a:cubicBezTo>
                      <a:cubicBezTo>
                        <a:pt x="2403" y="1435"/>
                        <a:pt x="1695" y="2697"/>
                        <a:pt x="1695" y="4254"/>
                      </a:cubicBezTo>
                      <a:cubicBezTo>
                        <a:pt x="1695" y="4286"/>
                        <a:pt x="1698" y="4311"/>
                        <a:pt x="1698" y="4337"/>
                      </a:cubicBezTo>
                      <a:cubicBezTo>
                        <a:pt x="1655" y="4337"/>
                        <a:pt x="1616" y="4331"/>
                        <a:pt x="1577" y="4331"/>
                      </a:cubicBezTo>
                      <a:cubicBezTo>
                        <a:pt x="704" y="4331"/>
                        <a:pt x="0" y="5593"/>
                        <a:pt x="0" y="7156"/>
                      </a:cubicBezTo>
                      <a:cubicBezTo>
                        <a:pt x="0" y="8661"/>
                        <a:pt x="658" y="9885"/>
                        <a:pt x="1484" y="9968"/>
                      </a:cubicBezTo>
                      <a:lnTo>
                        <a:pt x="8427" y="9974"/>
                      </a:lnTo>
                      <a:cubicBezTo>
                        <a:pt x="9296" y="9974"/>
                        <a:pt x="10000" y="8712"/>
                        <a:pt x="10000" y="7156"/>
                      </a:cubicBezTo>
                      <a:cubicBezTo>
                        <a:pt x="10000" y="5734"/>
                        <a:pt x="9417" y="4561"/>
                        <a:pt x="8656" y="4363"/>
                      </a:cubicBezTo>
                      <a:close/>
                    </a:path>
                  </a:pathLst>
                </a:custGeom>
                <a:solidFill>
                  <a:srgbClr val="EFEFEF"/>
                </a:solidFill>
                <a:ln w="38100">
                  <a:solidFill>
                    <a:schemeClr val="bg2">
                      <a:lumMod val="40000"/>
                      <a:lumOff val="60000"/>
                    </a:schemeClr>
                  </a:solidFill>
                </a:ln>
              </p:spPr>
              <p:txBody>
                <a:bodyPr vert="horz" wrap="square" lIns="91416" tIns="45708" rIns="91416" bIns="45708" numCol="1" anchor="t" anchorCtr="0" compatLnSpc="1">
                  <a:prstTxWarp prst="textNoShape">
                    <a:avLst/>
                  </a:prstTxWarp>
                </a:bodyPr>
                <a:lstStyle/>
                <a:p>
                  <a:pPr defTabSz="914126">
                    <a:defRPr/>
                  </a:pPr>
                  <a:endParaRPr lang="en-US" sz="1100" kern="0" dirty="0">
                    <a:solidFill>
                      <a:sysClr val="windowText" lastClr="000000"/>
                    </a:solidFill>
                  </a:endParaRPr>
                </a:p>
              </p:txBody>
            </p:sp>
            <p:pic>
              <p:nvPicPr>
                <p:cNvPr id="259" name="Picture 258"/>
                <p:cNvPicPr>
                  <a:picLocks noChangeAspect="1"/>
                </p:cNvPicPr>
                <p:nvPr/>
              </p:nvPicPr>
              <p:blipFill>
                <a:blip r:embed="rId6">
                  <a:biLevel thresh="25000"/>
                  <a:lum bright="-23000"/>
                </a:blip>
                <a:stretch>
                  <a:fillRect/>
                </a:stretch>
              </p:blipFill>
              <p:spPr>
                <a:xfrm>
                  <a:off x="453816" y="854403"/>
                  <a:ext cx="1236570" cy="140764"/>
                </a:xfrm>
                <a:prstGeom prst="rect">
                  <a:avLst/>
                </a:prstGeom>
              </p:spPr>
            </p:pic>
          </p:grpSp>
          <p:grpSp>
            <p:nvGrpSpPr>
              <p:cNvPr id="38" name="Group 37"/>
              <p:cNvGrpSpPr/>
              <p:nvPr/>
            </p:nvGrpSpPr>
            <p:grpSpPr>
              <a:xfrm>
                <a:off x="2110628" y="4983958"/>
                <a:ext cx="1948292" cy="1117239"/>
                <a:chOff x="2097928" y="5161758"/>
                <a:chExt cx="1948292" cy="1117239"/>
              </a:xfrm>
            </p:grpSpPr>
            <p:sp>
              <p:nvSpPr>
                <p:cNvPr id="264" name="Freeform 210"/>
                <p:cNvSpPr>
                  <a:spLocks/>
                </p:cNvSpPr>
                <p:nvPr/>
              </p:nvSpPr>
              <p:spPr bwMode="auto">
                <a:xfrm flipH="1">
                  <a:off x="2097928" y="5161758"/>
                  <a:ext cx="1948292" cy="1117239"/>
                </a:xfrm>
                <a:custGeom>
                  <a:avLst/>
                  <a:gdLst>
                    <a:gd name="T0" fmla="*/ 2421 w 2797"/>
                    <a:gd name="T1" fmla="*/ 681 h 1561"/>
                    <a:gd name="T2" fmla="*/ 2422 w 2797"/>
                    <a:gd name="T3" fmla="*/ 646 h 1561"/>
                    <a:gd name="T4" fmla="*/ 1775 w 2797"/>
                    <a:gd name="T5" fmla="*/ 0 h 1561"/>
                    <a:gd name="T6" fmla="*/ 1208 w 2797"/>
                    <a:gd name="T7" fmla="*/ 336 h 1561"/>
                    <a:gd name="T8" fmla="*/ 915 w 2797"/>
                    <a:gd name="T9" fmla="*/ 224 h 1561"/>
                    <a:gd name="T10" fmla="*/ 474 w 2797"/>
                    <a:gd name="T11" fmla="*/ 664 h 1561"/>
                    <a:gd name="T12" fmla="*/ 475 w 2797"/>
                    <a:gd name="T13" fmla="*/ 677 h 1561"/>
                    <a:gd name="T14" fmla="*/ 441 w 2797"/>
                    <a:gd name="T15" fmla="*/ 676 h 1561"/>
                    <a:gd name="T16" fmla="*/ 0 w 2797"/>
                    <a:gd name="T17" fmla="*/ 1117 h 1561"/>
                    <a:gd name="T18" fmla="*/ 415 w 2797"/>
                    <a:gd name="T19" fmla="*/ 1556 h 1561"/>
                    <a:gd name="T20" fmla="*/ 415 w 2797"/>
                    <a:gd name="T21" fmla="*/ 1561 h 1561"/>
                    <a:gd name="T22" fmla="*/ 2332 w 2797"/>
                    <a:gd name="T23" fmla="*/ 1561 h 1561"/>
                    <a:gd name="T24" fmla="*/ 2332 w 2797"/>
                    <a:gd name="T25" fmla="*/ 1556 h 1561"/>
                    <a:gd name="T26" fmla="*/ 2357 w 2797"/>
                    <a:gd name="T27" fmla="*/ 1557 h 1561"/>
                    <a:gd name="T28" fmla="*/ 2797 w 2797"/>
                    <a:gd name="T29" fmla="*/ 1117 h 1561"/>
                    <a:gd name="T30" fmla="*/ 2421 w 2797"/>
                    <a:gd name="T31" fmla="*/ 681 h 1561"/>
                    <a:gd name="connsiteX0" fmla="*/ 8656 w 10000"/>
                    <a:gd name="connsiteY0" fmla="*/ 4363 h 10000"/>
                    <a:gd name="connsiteX1" fmla="*/ 8659 w 10000"/>
                    <a:gd name="connsiteY1" fmla="*/ 4138 h 10000"/>
                    <a:gd name="connsiteX2" fmla="*/ 6346 w 10000"/>
                    <a:gd name="connsiteY2" fmla="*/ 0 h 10000"/>
                    <a:gd name="connsiteX3" fmla="*/ 4319 w 10000"/>
                    <a:gd name="connsiteY3" fmla="*/ 2152 h 10000"/>
                    <a:gd name="connsiteX4" fmla="*/ 3271 w 10000"/>
                    <a:gd name="connsiteY4" fmla="*/ 1435 h 10000"/>
                    <a:gd name="connsiteX5" fmla="*/ 1695 w 10000"/>
                    <a:gd name="connsiteY5" fmla="*/ 4254 h 10000"/>
                    <a:gd name="connsiteX6" fmla="*/ 1698 w 10000"/>
                    <a:gd name="connsiteY6" fmla="*/ 4337 h 10000"/>
                    <a:gd name="connsiteX7" fmla="*/ 1577 w 10000"/>
                    <a:gd name="connsiteY7" fmla="*/ 4331 h 10000"/>
                    <a:gd name="connsiteX8" fmla="*/ 0 w 10000"/>
                    <a:gd name="connsiteY8" fmla="*/ 7156 h 10000"/>
                    <a:gd name="connsiteX9" fmla="*/ 1484 w 10000"/>
                    <a:gd name="connsiteY9" fmla="*/ 9968 h 10000"/>
                    <a:gd name="connsiteX10" fmla="*/ 1484 w 10000"/>
                    <a:gd name="connsiteY10" fmla="*/ 10000 h 10000"/>
                    <a:gd name="connsiteX11" fmla="*/ 8338 w 10000"/>
                    <a:gd name="connsiteY11" fmla="*/ 10000 h 10000"/>
                    <a:gd name="connsiteX12" fmla="*/ 8427 w 10000"/>
                    <a:gd name="connsiteY12" fmla="*/ 9974 h 10000"/>
                    <a:gd name="connsiteX13" fmla="*/ 10000 w 10000"/>
                    <a:gd name="connsiteY13" fmla="*/ 7156 h 10000"/>
                    <a:gd name="connsiteX14" fmla="*/ 8656 w 10000"/>
                    <a:gd name="connsiteY14" fmla="*/ 4363 h 10000"/>
                    <a:gd name="connsiteX0" fmla="*/ 8656 w 10000"/>
                    <a:gd name="connsiteY0" fmla="*/ 4363 h 10000"/>
                    <a:gd name="connsiteX1" fmla="*/ 8659 w 10000"/>
                    <a:gd name="connsiteY1" fmla="*/ 4138 h 10000"/>
                    <a:gd name="connsiteX2" fmla="*/ 6346 w 10000"/>
                    <a:gd name="connsiteY2" fmla="*/ 0 h 10000"/>
                    <a:gd name="connsiteX3" fmla="*/ 4319 w 10000"/>
                    <a:gd name="connsiteY3" fmla="*/ 2152 h 10000"/>
                    <a:gd name="connsiteX4" fmla="*/ 3271 w 10000"/>
                    <a:gd name="connsiteY4" fmla="*/ 1435 h 10000"/>
                    <a:gd name="connsiteX5" fmla="*/ 1695 w 10000"/>
                    <a:gd name="connsiteY5" fmla="*/ 4254 h 10000"/>
                    <a:gd name="connsiteX6" fmla="*/ 1698 w 10000"/>
                    <a:gd name="connsiteY6" fmla="*/ 4337 h 10000"/>
                    <a:gd name="connsiteX7" fmla="*/ 1577 w 10000"/>
                    <a:gd name="connsiteY7" fmla="*/ 4331 h 10000"/>
                    <a:gd name="connsiteX8" fmla="*/ 0 w 10000"/>
                    <a:gd name="connsiteY8" fmla="*/ 7156 h 10000"/>
                    <a:gd name="connsiteX9" fmla="*/ 1484 w 10000"/>
                    <a:gd name="connsiteY9" fmla="*/ 9968 h 10000"/>
                    <a:gd name="connsiteX10" fmla="*/ 1484 w 10000"/>
                    <a:gd name="connsiteY10" fmla="*/ 10000 h 10000"/>
                    <a:gd name="connsiteX11" fmla="*/ 8427 w 10000"/>
                    <a:gd name="connsiteY11" fmla="*/ 9974 h 10000"/>
                    <a:gd name="connsiteX12" fmla="*/ 10000 w 10000"/>
                    <a:gd name="connsiteY12" fmla="*/ 7156 h 10000"/>
                    <a:gd name="connsiteX13" fmla="*/ 8656 w 10000"/>
                    <a:gd name="connsiteY13" fmla="*/ 4363 h 10000"/>
                    <a:gd name="connsiteX0" fmla="*/ 8656 w 10000"/>
                    <a:gd name="connsiteY0" fmla="*/ 4363 h 9974"/>
                    <a:gd name="connsiteX1" fmla="*/ 8659 w 10000"/>
                    <a:gd name="connsiteY1" fmla="*/ 4138 h 9974"/>
                    <a:gd name="connsiteX2" fmla="*/ 6346 w 10000"/>
                    <a:gd name="connsiteY2" fmla="*/ 0 h 9974"/>
                    <a:gd name="connsiteX3" fmla="*/ 4319 w 10000"/>
                    <a:gd name="connsiteY3" fmla="*/ 2152 h 9974"/>
                    <a:gd name="connsiteX4" fmla="*/ 3271 w 10000"/>
                    <a:gd name="connsiteY4" fmla="*/ 1435 h 9974"/>
                    <a:gd name="connsiteX5" fmla="*/ 1695 w 10000"/>
                    <a:gd name="connsiteY5" fmla="*/ 4254 h 9974"/>
                    <a:gd name="connsiteX6" fmla="*/ 1698 w 10000"/>
                    <a:gd name="connsiteY6" fmla="*/ 4337 h 9974"/>
                    <a:gd name="connsiteX7" fmla="*/ 1577 w 10000"/>
                    <a:gd name="connsiteY7" fmla="*/ 4331 h 9974"/>
                    <a:gd name="connsiteX8" fmla="*/ 0 w 10000"/>
                    <a:gd name="connsiteY8" fmla="*/ 7156 h 9974"/>
                    <a:gd name="connsiteX9" fmla="*/ 1484 w 10000"/>
                    <a:gd name="connsiteY9" fmla="*/ 9968 h 9974"/>
                    <a:gd name="connsiteX10" fmla="*/ 8427 w 10000"/>
                    <a:gd name="connsiteY10" fmla="*/ 9974 h 9974"/>
                    <a:gd name="connsiteX11" fmla="*/ 10000 w 10000"/>
                    <a:gd name="connsiteY11" fmla="*/ 7156 h 9974"/>
                    <a:gd name="connsiteX12" fmla="*/ 8656 w 10000"/>
                    <a:gd name="connsiteY12" fmla="*/ 4363 h 9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000" h="9974">
                      <a:moveTo>
                        <a:pt x="8656" y="4363"/>
                      </a:moveTo>
                      <a:cubicBezTo>
                        <a:pt x="8656" y="4286"/>
                        <a:pt x="8659" y="4209"/>
                        <a:pt x="8659" y="4138"/>
                      </a:cubicBezTo>
                      <a:cubicBezTo>
                        <a:pt x="8659" y="1851"/>
                        <a:pt x="7622" y="0"/>
                        <a:pt x="6346" y="0"/>
                      </a:cubicBezTo>
                      <a:cubicBezTo>
                        <a:pt x="5474" y="0"/>
                        <a:pt x="4712" y="865"/>
                        <a:pt x="4319" y="2152"/>
                      </a:cubicBezTo>
                      <a:cubicBezTo>
                        <a:pt x="4040" y="1704"/>
                        <a:pt x="3675" y="1435"/>
                        <a:pt x="3271" y="1435"/>
                      </a:cubicBezTo>
                      <a:cubicBezTo>
                        <a:pt x="2403" y="1435"/>
                        <a:pt x="1695" y="2697"/>
                        <a:pt x="1695" y="4254"/>
                      </a:cubicBezTo>
                      <a:cubicBezTo>
                        <a:pt x="1695" y="4286"/>
                        <a:pt x="1698" y="4311"/>
                        <a:pt x="1698" y="4337"/>
                      </a:cubicBezTo>
                      <a:cubicBezTo>
                        <a:pt x="1655" y="4337"/>
                        <a:pt x="1616" y="4331"/>
                        <a:pt x="1577" y="4331"/>
                      </a:cubicBezTo>
                      <a:cubicBezTo>
                        <a:pt x="704" y="4331"/>
                        <a:pt x="0" y="5593"/>
                        <a:pt x="0" y="7156"/>
                      </a:cubicBezTo>
                      <a:cubicBezTo>
                        <a:pt x="0" y="8661"/>
                        <a:pt x="658" y="9885"/>
                        <a:pt x="1484" y="9968"/>
                      </a:cubicBezTo>
                      <a:lnTo>
                        <a:pt x="8427" y="9974"/>
                      </a:lnTo>
                      <a:cubicBezTo>
                        <a:pt x="9296" y="9974"/>
                        <a:pt x="10000" y="8712"/>
                        <a:pt x="10000" y="7156"/>
                      </a:cubicBezTo>
                      <a:cubicBezTo>
                        <a:pt x="10000" y="5734"/>
                        <a:pt x="9417" y="4561"/>
                        <a:pt x="8656" y="4363"/>
                      </a:cubicBezTo>
                      <a:close/>
                    </a:path>
                  </a:pathLst>
                </a:custGeom>
                <a:solidFill>
                  <a:srgbClr val="EFEFEF"/>
                </a:solidFill>
                <a:ln w="38100">
                  <a:solidFill>
                    <a:schemeClr val="bg2">
                      <a:lumMod val="40000"/>
                      <a:lumOff val="60000"/>
                    </a:schemeClr>
                  </a:solidFill>
                </a:ln>
              </p:spPr>
              <p:txBody>
                <a:bodyPr vert="horz" wrap="square" lIns="91416" tIns="45708" rIns="91416" bIns="45708" numCol="1" anchor="t" anchorCtr="0" compatLnSpc="1">
                  <a:prstTxWarp prst="textNoShape">
                    <a:avLst/>
                  </a:prstTxWarp>
                </a:bodyPr>
                <a:lstStyle/>
                <a:p>
                  <a:pPr defTabSz="914126">
                    <a:defRPr/>
                  </a:pPr>
                  <a:endParaRPr lang="en-US" sz="1100" kern="0" dirty="0">
                    <a:solidFill>
                      <a:sysClr val="windowText" lastClr="000000"/>
                    </a:solidFill>
                  </a:endParaRPr>
                </a:p>
              </p:txBody>
            </p:sp>
            <p:grpSp>
              <p:nvGrpSpPr>
                <p:cNvPr id="289" name="Group 29"/>
                <p:cNvGrpSpPr>
                  <a:grpSpLocks noChangeAspect="1"/>
                </p:cNvGrpSpPr>
                <p:nvPr/>
              </p:nvGrpSpPr>
              <p:grpSpPr bwMode="auto">
                <a:xfrm>
                  <a:off x="2309687" y="5820106"/>
                  <a:ext cx="1599374" cy="303157"/>
                  <a:chOff x="2591" y="2975"/>
                  <a:chExt cx="4611" cy="874"/>
                </a:xfrm>
              </p:grpSpPr>
              <p:sp>
                <p:nvSpPr>
                  <p:cNvPr id="290" name="AutoShape 28"/>
                  <p:cNvSpPr>
                    <a:spLocks noChangeAspect="1" noChangeArrowheads="1" noTextEdit="1"/>
                  </p:cNvSpPr>
                  <p:nvPr/>
                </p:nvSpPr>
                <p:spPr bwMode="auto">
                  <a:xfrm>
                    <a:off x="2591" y="2975"/>
                    <a:ext cx="4611" cy="8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defRPr/>
                    </a:pPr>
                    <a:endParaRPr lang="en-US" kern="0">
                      <a:solidFill>
                        <a:sysClr val="windowText" lastClr="000000"/>
                      </a:solidFill>
                    </a:endParaRPr>
                  </a:p>
                </p:txBody>
              </p:sp>
              <p:sp>
                <p:nvSpPr>
                  <p:cNvPr id="291" name="Freeform 290"/>
                  <p:cNvSpPr>
                    <a:spLocks/>
                  </p:cNvSpPr>
                  <p:nvPr/>
                </p:nvSpPr>
                <p:spPr bwMode="auto">
                  <a:xfrm>
                    <a:off x="5234" y="3657"/>
                    <a:ext cx="114" cy="140"/>
                  </a:xfrm>
                  <a:custGeom>
                    <a:avLst/>
                    <a:gdLst>
                      <a:gd name="T0" fmla="*/ 0 w 131"/>
                      <a:gd name="T1" fmla="*/ 160 h 160"/>
                      <a:gd name="T2" fmla="*/ 0 w 131"/>
                      <a:gd name="T3" fmla="*/ 3 h 160"/>
                      <a:gd name="T4" fmla="*/ 26 w 131"/>
                      <a:gd name="T5" fmla="*/ 3 h 160"/>
                      <a:gd name="T6" fmla="*/ 26 w 131"/>
                      <a:gd name="T7" fmla="*/ 27 h 160"/>
                      <a:gd name="T8" fmla="*/ 37 w 131"/>
                      <a:gd name="T9" fmla="*/ 17 h 160"/>
                      <a:gd name="T10" fmla="*/ 51 w 131"/>
                      <a:gd name="T11" fmla="*/ 8 h 160"/>
                      <a:gd name="T12" fmla="*/ 66 w 131"/>
                      <a:gd name="T13" fmla="*/ 2 h 160"/>
                      <a:gd name="T14" fmla="*/ 84 w 131"/>
                      <a:gd name="T15" fmla="*/ 0 h 160"/>
                      <a:gd name="T16" fmla="*/ 119 w 131"/>
                      <a:gd name="T17" fmla="*/ 12 h 160"/>
                      <a:gd name="T18" fmla="*/ 131 w 131"/>
                      <a:gd name="T19" fmla="*/ 47 h 160"/>
                      <a:gd name="T20" fmla="*/ 131 w 131"/>
                      <a:gd name="T21" fmla="*/ 160 h 160"/>
                      <a:gd name="T22" fmla="*/ 105 w 131"/>
                      <a:gd name="T23" fmla="*/ 160 h 160"/>
                      <a:gd name="T24" fmla="*/ 105 w 131"/>
                      <a:gd name="T25" fmla="*/ 53 h 160"/>
                      <a:gd name="T26" fmla="*/ 98 w 131"/>
                      <a:gd name="T27" fmla="*/ 29 h 160"/>
                      <a:gd name="T28" fmla="*/ 76 w 131"/>
                      <a:gd name="T29" fmla="*/ 22 h 160"/>
                      <a:gd name="T30" fmla="*/ 50 w 131"/>
                      <a:gd name="T31" fmla="*/ 29 h 160"/>
                      <a:gd name="T32" fmla="*/ 26 w 131"/>
                      <a:gd name="T33" fmla="*/ 47 h 160"/>
                      <a:gd name="T34" fmla="*/ 26 w 131"/>
                      <a:gd name="T35" fmla="*/ 160 h 160"/>
                      <a:gd name="T36" fmla="*/ 0 w 131"/>
                      <a:gd name="T37" fmla="*/ 160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31" h="160">
                        <a:moveTo>
                          <a:pt x="0" y="160"/>
                        </a:moveTo>
                        <a:cubicBezTo>
                          <a:pt x="0" y="3"/>
                          <a:pt x="0" y="3"/>
                          <a:pt x="0" y="3"/>
                        </a:cubicBezTo>
                        <a:cubicBezTo>
                          <a:pt x="26" y="3"/>
                          <a:pt x="26" y="3"/>
                          <a:pt x="26" y="3"/>
                        </a:cubicBezTo>
                        <a:cubicBezTo>
                          <a:pt x="26" y="27"/>
                          <a:pt x="26" y="27"/>
                          <a:pt x="26" y="27"/>
                        </a:cubicBezTo>
                        <a:cubicBezTo>
                          <a:pt x="29" y="23"/>
                          <a:pt x="33" y="20"/>
                          <a:pt x="37" y="17"/>
                        </a:cubicBezTo>
                        <a:cubicBezTo>
                          <a:pt x="41" y="14"/>
                          <a:pt x="46" y="11"/>
                          <a:pt x="51" y="8"/>
                        </a:cubicBezTo>
                        <a:cubicBezTo>
                          <a:pt x="55" y="6"/>
                          <a:pt x="61" y="4"/>
                          <a:pt x="66" y="2"/>
                        </a:cubicBezTo>
                        <a:cubicBezTo>
                          <a:pt x="72" y="1"/>
                          <a:pt x="78" y="0"/>
                          <a:pt x="84" y="0"/>
                        </a:cubicBezTo>
                        <a:cubicBezTo>
                          <a:pt x="99" y="0"/>
                          <a:pt x="111" y="4"/>
                          <a:pt x="119" y="12"/>
                        </a:cubicBezTo>
                        <a:cubicBezTo>
                          <a:pt x="127" y="20"/>
                          <a:pt x="131" y="32"/>
                          <a:pt x="131" y="47"/>
                        </a:cubicBezTo>
                        <a:cubicBezTo>
                          <a:pt x="131" y="160"/>
                          <a:pt x="131" y="160"/>
                          <a:pt x="131" y="160"/>
                        </a:cubicBezTo>
                        <a:cubicBezTo>
                          <a:pt x="105" y="160"/>
                          <a:pt x="105" y="160"/>
                          <a:pt x="105" y="160"/>
                        </a:cubicBezTo>
                        <a:cubicBezTo>
                          <a:pt x="105" y="53"/>
                          <a:pt x="105" y="53"/>
                          <a:pt x="105" y="53"/>
                        </a:cubicBezTo>
                        <a:cubicBezTo>
                          <a:pt x="105" y="42"/>
                          <a:pt x="103" y="34"/>
                          <a:pt x="98" y="29"/>
                        </a:cubicBezTo>
                        <a:cubicBezTo>
                          <a:pt x="94" y="24"/>
                          <a:pt x="86" y="22"/>
                          <a:pt x="76" y="22"/>
                        </a:cubicBezTo>
                        <a:cubicBezTo>
                          <a:pt x="67" y="22"/>
                          <a:pt x="58" y="24"/>
                          <a:pt x="50" y="29"/>
                        </a:cubicBezTo>
                        <a:cubicBezTo>
                          <a:pt x="42" y="33"/>
                          <a:pt x="34" y="39"/>
                          <a:pt x="26" y="47"/>
                        </a:cubicBezTo>
                        <a:cubicBezTo>
                          <a:pt x="26" y="160"/>
                          <a:pt x="26" y="160"/>
                          <a:pt x="26" y="160"/>
                        </a:cubicBezTo>
                        <a:lnTo>
                          <a:pt x="0" y="16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US" kern="0">
                      <a:solidFill>
                        <a:sysClr val="windowText" lastClr="000000"/>
                      </a:solidFill>
                    </a:endParaRPr>
                  </a:p>
                </p:txBody>
              </p:sp>
              <p:sp>
                <p:nvSpPr>
                  <p:cNvPr id="292" name="Freeform 291"/>
                  <p:cNvSpPr>
                    <a:spLocks/>
                  </p:cNvSpPr>
                  <p:nvPr/>
                </p:nvSpPr>
                <p:spPr bwMode="auto">
                  <a:xfrm>
                    <a:off x="5427" y="3601"/>
                    <a:ext cx="140" cy="199"/>
                  </a:xfrm>
                  <a:custGeom>
                    <a:avLst/>
                    <a:gdLst>
                      <a:gd name="T0" fmla="*/ 83 w 161"/>
                      <a:gd name="T1" fmla="*/ 228 h 228"/>
                      <a:gd name="T2" fmla="*/ 30 w 161"/>
                      <a:gd name="T3" fmla="*/ 212 h 228"/>
                      <a:gd name="T4" fmla="*/ 0 w 161"/>
                      <a:gd name="T5" fmla="*/ 171 h 228"/>
                      <a:gd name="T6" fmla="*/ 22 w 161"/>
                      <a:gd name="T7" fmla="*/ 161 h 228"/>
                      <a:gd name="T8" fmla="*/ 46 w 161"/>
                      <a:gd name="T9" fmla="*/ 194 h 228"/>
                      <a:gd name="T10" fmla="*/ 84 w 161"/>
                      <a:gd name="T11" fmla="*/ 205 h 228"/>
                      <a:gd name="T12" fmla="*/ 122 w 161"/>
                      <a:gd name="T13" fmla="*/ 196 h 228"/>
                      <a:gd name="T14" fmla="*/ 136 w 161"/>
                      <a:gd name="T15" fmla="*/ 169 h 228"/>
                      <a:gd name="T16" fmla="*/ 133 w 161"/>
                      <a:gd name="T17" fmla="*/ 154 h 228"/>
                      <a:gd name="T18" fmla="*/ 124 w 161"/>
                      <a:gd name="T19" fmla="*/ 143 h 228"/>
                      <a:gd name="T20" fmla="*/ 107 w 161"/>
                      <a:gd name="T21" fmla="*/ 132 h 228"/>
                      <a:gd name="T22" fmla="*/ 81 w 161"/>
                      <a:gd name="T23" fmla="*/ 123 h 228"/>
                      <a:gd name="T24" fmla="*/ 50 w 161"/>
                      <a:gd name="T25" fmla="*/ 112 h 228"/>
                      <a:gd name="T26" fmla="*/ 27 w 161"/>
                      <a:gd name="T27" fmla="*/ 100 h 228"/>
                      <a:gd name="T28" fmla="*/ 13 w 161"/>
                      <a:gd name="T29" fmla="*/ 83 h 228"/>
                      <a:gd name="T30" fmla="*/ 8 w 161"/>
                      <a:gd name="T31" fmla="*/ 58 h 228"/>
                      <a:gd name="T32" fmla="*/ 13 w 161"/>
                      <a:gd name="T33" fmla="*/ 35 h 228"/>
                      <a:gd name="T34" fmla="*/ 27 w 161"/>
                      <a:gd name="T35" fmla="*/ 17 h 228"/>
                      <a:gd name="T36" fmla="*/ 49 w 161"/>
                      <a:gd name="T37" fmla="*/ 5 h 228"/>
                      <a:gd name="T38" fmla="*/ 78 w 161"/>
                      <a:gd name="T39" fmla="*/ 0 h 228"/>
                      <a:gd name="T40" fmla="*/ 106 w 161"/>
                      <a:gd name="T41" fmla="*/ 4 h 228"/>
                      <a:gd name="T42" fmla="*/ 128 w 161"/>
                      <a:gd name="T43" fmla="*/ 14 h 228"/>
                      <a:gd name="T44" fmla="*/ 145 w 161"/>
                      <a:gd name="T45" fmla="*/ 30 h 228"/>
                      <a:gd name="T46" fmla="*/ 156 w 161"/>
                      <a:gd name="T47" fmla="*/ 49 h 228"/>
                      <a:gd name="T48" fmla="*/ 135 w 161"/>
                      <a:gd name="T49" fmla="*/ 61 h 228"/>
                      <a:gd name="T50" fmla="*/ 112 w 161"/>
                      <a:gd name="T51" fmla="*/ 33 h 228"/>
                      <a:gd name="T52" fmla="*/ 78 w 161"/>
                      <a:gd name="T53" fmla="*/ 24 h 228"/>
                      <a:gd name="T54" fmla="*/ 45 w 161"/>
                      <a:gd name="T55" fmla="*/ 33 h 228"/>
                      <a:gd name="T56" fmla="*/ 33 w 161"/>
                      <a:gd name="T57" fmla="*/ 56 h 228"/>
                      <a:gd name="T58" fmla="*/ 36 w 161"/>
                      <a:gd name="T59" fmla="*/ 71 h 228"/>
                      <a:gd name="T60" fmla="*/ 46 w 161"/>
                      <a:gd name="T61" fmla="*/ 82 h 228"/>
                      <a:gd name="T62" fmla="*/ 64 w 161"/>
                      <a:gd name="T63" fmla="*/ 92 h 228"/>
                      <a:gd name="T64" fmla="*/ 91 w 161"/>
                      <a:gd name="T65" fmla="*/ 101 h 228"/>
                      <a:gd name="T66" fmla="*/ 121 w 161"/>
                      <a:gd name="T67" fmla="*/ 112 h 228"/>
                      <a:gd name="T68" fmla="*/ 143 w 161"/>
                      <a:gd name="T69" fmla="*/ 125 h 228"/>
                      <a:gd name="T70" fmla="*/ 157 w 161"/>
                      <a:gd name="T71" fmla="*/ 143 h 228"/>
                      <a:gd name="T72" fmla="*/ 161 w 161"/>
                      <a:gd name="T73" fmla="*/ 167 h 228"/>
                      <a:gd name="T74" fmla="*/ 156 w 161"/>
                      <a:gd name="T75" fmla="*/ 192 h 228"/>
                      <a:gd name="T76" fmla="*/ 140 w 161"/>
                      <a:gd name="T77" fmla="*/ 211 h 228"/>
                      <a:gd name="T78" fmla="*/ 115 w 161"/>
                      <a:gd name="T79" fmla="*/ 224 h 228"/>
                      <a:gd name="T80" fmla="*/ 83 w 161"/>
                      <a:gd name="T81" fmla="*/ 228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61" h="228">
                        <a:moveTo>
                          <a:pt x="83" y="228"/>
                        </a:moveTo>
                        <a:cubicBezTo>
                          <a:pt x="62" y="228"/>
                          <a:pt x="45" y="223"/>
                          <a:pt x="30" y="212"/>
                        </a:cubicBezTo>
                        <a:cubicBezTo>
                          <a:pt x="16" y="202"/>
                          <a:pt x="6" y="188"/>
                          <a:pt x="0" y="171"/>
                        </a:cubicBezTo>
                        <a:cubicBezTo>
                          <a:pt x="22" y="161"/>
                          <a:pt x="22" y="161"/>
                          <a:pt x="22" y="161"/>
                        </a:cubicBezTo>
                        <a:cubicBezTo>
                          <a:pt x="27" y="176"/>
                          <a:pt x="36" y="187"/>
                          <a:pt x="46" y="194"/>
                        </a:cubicBezTo>
                        <a:cubicBezTo>
                          <a:pt x="57" y="201"/>
                          <a:pt x="70" y="205"/>
                          <a:pt x="84" y="205"/>
                        </a:cubicBezTo>
                        <a:cubicBezTo>
                          <a:pt x="100" y="205"/>
                          <a:pt x="112" y="202"/>
                          <a:pt x="122" y="196"/>
                        </a:cubicBezTo>
                        <a:cubicBezTo>
                          <a:pt x="131" y="189"/>
                          <a:pt x="136" y="180"/>
                          <a:pt x="136" y="169"/>
                        </a:cubicBezTo>
                        <a:cubicBezTo>
                          <a:pt x="136" y="163"/>
                          <a:pt x="135" y="159"/>
                          <a:pt x="133" y="154"/>
                        </a:cubicBezTo>
                        <a:cubicBezTo>
                          <a:pt x="131" y="150"/>
                          <a:pt x="129" y="146"/>
                          <a:pt x="124" y="143"/>
                        </a:cubicBezTo>
                        <a:cubicBezTo>
                          <a:pt x="120" y="139"/>
                          <a:pt x="115" y="136"/>
                          <a:pt x="107" y="132"/>
                        </a:cubicBezTo>
                        <a:cubicBezTo>
                          <a:pt x="100" y="129"/>
                          <a:pt x="91" y="126"/>
                          <a:pt x="81" y="123"/>
                        </a:cubicBezTo>
                        <a:cubicBezTo>
                          <a:pt x="69" y="119"/>
                          <a:pt x="59" y="116"/>
                          <a:pt x="50" y="112"/>
                        </a:cubicBezTo>
                        <a:cubicBezTo>
                          <a:pt x="41" y="108"/>
                          <a:pt x="33" y="104"/>
                          <a:pt x="27" y="100"/>
                        </a:cubicBezTo>
                        <a:cubicBezTo>
                          <a:pt x="21" y="95"/>
                          <a:pt x="16" y="89"/>
                          <a:pt x="13" y="83"/>
                        </a:cubicBezTo>
                        <a:cubicBezTo>
                          <a:pt x="9" y="76"/>
                          <a:pt x="8" y="68"/>
                          <a:pt x="8" y="58"/>
                        </a:cubicBezTo>
                        <a:cubicBezTo>
                          <a:pt x="8" y="50"/>
                          <a:pt x="9" y="42"/>
                          <a:pt x="13" y="35"/>
                        </a:cubicBezTo>
                        <a:cubicBezTo>
                          <a:pt x="16" y="28"/>
                          <a:pt x="21" y="22"/>
                          <a:pt x="27" y="17"/>
                        </a:cubicBezTo>
                        <a:cubicBezTo>
                          <a:pt x="33" y="11"/>
                          <a:pt x="41" y="7"/>
                          <a:pt x="49" y="5"/>
                        </a:cubicBezTo>
                        <a:cubicBezTo>
                          <a:pt x="58" y="2"/>
                          <a:pt x="68" y="0"/>
                          <a:pt x="78" y="0"/>
                        </a:cubicBezTo>
                        <a:cubicBezTo>
                          <a:pt x="89" y="0"/>
                          <a:pt x="98" y="1"/>
                          <a:pt x="106" y="4"/>
                        </a:cubicBezTo>
                        <a:cubicBezTo>
                          <a:pt x="115" y="6"/>
                          <a:pt x="122" y="10"/>
                          <a:pt x="128" y="14"/>
                        </a:cubicBezTo>
                        <a:cubicBezTo>
                          <a:pt x="135" y="19"/>
                          <a:pt x="140" y="24"/>
                          <a:pt x="145" y="30"/>
                        </a:cubicBezTo>
                        <a:cubicBezTo>
                          <a:pt x="149" y="36"/>
                          <a:pt x="153" y="43"/>
                          <a:pt x="156" y="49"/>
                        </a:cubicBezTo>
                        <a:cubicBezTo>
                          <a:pt x="135" y="61"/>
                          <a:pt x="135" y="61"/>
                          <a:pt x="135" y="61"/>
                        </a:cubicBezTo>
                        <a:cubicBezTo>
                          <a:pt x="129" y="48"/>
                          <a:pt x="121" y="38"/>
                          <a:pt x="112" y="33"/>
                        </a:cubicBezTo>
                        <a:cubicBezTo>
                          <a:pt x="102" y="27"/>
                          <a:pt x="91" y="24"/>
                          <a:pt x="78" y="24"/>
                        </a:cubicBezTo>
                        <a:cubicBezTo>
                          <a:pt x="64" y="24"/>
                          <a:pt x="53" y="27"/>
                          <a:pt x="45" y="33"/>
                        </a:cubicBezTo>
                        <a:cubicBezTo>
                          <a:pt x="37" y="39"/>
                          <a:pt x="33" y="47"/>
                          <a:pt x="33" y="56"/>
                        </a:cubicBezTo>
                        <a:cubicBezTo>
                          <a:pt x="33" y="62"/>
                          <a:pt x="34" y="67"/>
                          <a:pt x="36" y="71"/>
                        </a:cubicBezTo>
                        <a:cubicBezTo>
                          <a:pt x="38" y="75"/>
                          <a:pt x="42" y="79"/>
                          <a:pt x="46" y="82"/>
                        </a:cubicBezTo>
                        <a:cubicBezTo>
                          <a:pt x="51" y="85"/>
                          <a:pt x="57" y="89"/>
                          <a:pt x="64" y="92"/>
                        </a:cubicBezTo>
                        <a:cubicBezTo>
                          <a:pt x="71" y="95"/>
                          <a:pt x="80" y="98"/>
                          <a:pt x="91" y="101"/>
                        </a:cubicBezTo>
                        <a:cubicBezTo>
                          <a:pt x="102" y="104"/>
                          <a:pt x="112" y="108"/>
                          <a:pt x="121" y="112"/>
                        </a:cubicBezTo>
                        <a:cubicBezTo>
                          <a:pt x="129" y="116"/>
                          <a:pt x="137" y="120"/>
                          <a:pt x="143" y="125"/>
                        </a:cubicBezTo>
                        <a:cubicBezTo>
                          <a:pt x="149" y="130"/>
                          <a:pt x="153" y="136"/>
                          <a:pt x="157" y="143"/>
                        </a:cubicBezTo>
                        <a:cubicBezTo>
                          <a:pt x="160" y="150"/>
                          <a:pt x="161" y="158"/>
                          <a:pt x="161" y="167"/>
                        </a:cubicBezTo>
                        <a:cubicBezTo>
                          <a:pt x="161" y="176"/>
                          <a:pt x="160" y="184"/>
                          <a:pt x="156" y="192"/>
                        </a:cubicBezTo>
                        <a:cubicBezTo>
                          <a:pt x="152" y="199"/>
                          <a:pt x="147" y="206"/>
                          <a:pt x="140" y="211"/>
                        </a:cubicBezTo>
                        <a:cubicBezTo>
                          <a:pt x="133" y="216"/>
                          <a:pt x="125" y="221"/>
                          <a:pt x="115" y="224"/>
                        </a:cubicBezTo>
                        <a:cubicBezTo>
                          <a:pt x="105" y="227"/>
                          <a:pt x="95" y="228"/>
                          <a:pt x="83" y="228"/>
                        </a:cubicBezTo>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US" kern="0">
                      <a:solidFill>
                        <a:sysClr val="windowText" lastClr="000000"/>
                      </a:solidFill>
                    </a:endParaRPr>
                  </a:p>
                </p:txBody>
              </p:sp>
              <p:sp>
                <p:nvSpPr>
                  <p:cNvPr id="293" name="Freeform 292"/>
                  <p:cNvSpPr>
                    <a:spLocks noEditPoints="1"/>
                  </p:cNvSpPr>
                  <p:nvPr/>
                </p:nvSpPr>
                <p:spPr bwMode="auto">
                  <a:xfrm>
                    <a:off x="5578" y="3604"/>
                    <a:ext cx="159" cy="193"/>
                  </a:xfrm>
                  <a:custGeom>
                    <a:avLst/>
                    <a:gdLst>
                      <a:gd name="T0" fmla="*/ 0 w 159"/>
                      <a:gd name="T1" fmla="*/ 193 h 193"/>
                      <a:gd name="T2" fmla="*/ 68 w 159"/>
                      <a:gd name="T3" fmla="*/ 0 h 193"/>
                      <a:gd name="T4" fmla="*/ 91 w 159"/>
                      <a:gd name="T5" fmla="*/ 0 h 193"/>
                      <a:gd name="T6" fmla="*/ 159 w 159"/>
                      <a:gd name="T7" fmla="*/ 193 h 193"/>
                      <a:gd name="T8" fmla="*/ 136 w 159"/>
                      <a:gd name="T9" fmla="*/ 193 h 193"/>
                      <a:gd name="T10" fmla="*/ 117 w 159"/>
                      <a:gd name="T11" fmla="*/ 138 h 193"/>
                      <a:gd name="T12" fmla="*/ 41 w 159"/>
                      <a:gd name="T13" fmla="*/ 138 h 193"/>
                      <a:gd name="T14" fmla="*/ 22 w 159"/>
                      <a:gd name="T15" fmla="*/ 193 h 193"/>
                      <a:gd name="T16" fmla="*/ 0 w 159"/>
                      <a:gd name="T17" fmla="*/ 193 h 193"/>
                      <a:gd name="T18" fmla="*/ 48 w 159"/>
                      <a:gd name="T19" fmla="*/ 118 h 193"/>
                      <a:gd name="T20" fmla="*/ 110 w 159"/>
                      <a:gd name="T21" fmla="*/ 118 h 193"/>
                      <a:gd name="T22" fmla="*/ 79 w 159"/>
                      <a:gd name="T23" fmla="*/ 28 h 193"/>
                      <a:gd name="T24" fmla="*/ 79 w 159"/>
                      <a:gd name="T25" fmla="*/ 28 h 193"/>
                      <a:gd name="T26" fmla="*/ 48 w 159"/>
                      <a:gd name="T27" fmla="*/ 118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59" h="193">
                        <a:moveTo>
                          <a:pt x="0" y="193"/>
                        </a:moveTo>
                        <a:lnTo>
                          <a:pt x="68" y="0"/>
                        </a:lnTo>
                        <a:lnTo>
                          <a:pt x="91" y="0"/>
                        </a:lnTo>
                        <a:lnTo>
                          <a:pt x="159" y="193"/>
                        </a:lnTo>
                        <a:lnTo>
                          <a:pt x="136" y="193"/>
                        </a:lnTo>
                        <a:lnTo>
                          <a:pt x="117" y="138"/>
                        </a:lnTo>
                        <a:lnTo>
                          <a:pt x="41" y="138"/>
                        </a:lnTo>
                        <a:lnTo>
                          <a:pt x="22" y="193"/>
                        </a:lnTo>
                        <a:lnTo>
                          <a:pt x="0" y="193"/>
                        </a:lnTo>
                        <a:close/>
                        <a:moveTo>
                          <a:pt x="48" y="118"/>
                        </a:moveTo>
                        <a:lnTo>
                          <a:pt x="110" y="118"/>
                        </a:lnTo>
                        <a:lnTo>
                          <a:pt x="79" y="28"/>
                        </a:lnTo>
                        <a:lnTo>
                          <a:pt x="79" y="28"/>
                        </a:lnTo>
                        <a:lnTo>
                          <a:pt x="48" y="118"/>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US" kern="0">
                      <a:solidFill>
                        <a:sysClr val="windowText" lastClr="000000"/>
                      </a:solidFill>
                    </a:endParaRPr>
                  </a:p>
                </p:txBody>
              </p:sp>
              <p:sp>
                <p:nvSpPr>
                  <p:cNvPr id="294" name="Freeform 293"/>
                  <p:cNvSpPr>
                    <a:spLocks noEditPoints="1"/>
                  </p:cNvSpPr>
                  <p:nvPr/>
                </p:nvSpPr>
                <p:spPr bwMode="auto">
                  <a:xfrm>
                    <a:off x="5762" y="3605"/>
                    <a:ext cx="134" cy="192"/>
                  </a:xfrm>
                  <a:custGeom>
                    <a:avLst/>
                    <a:gdLst>
                      <a:gd name="T0" fmla="*/ 0 w 154"/>
                      <a:gd name="T1" fmla="*/ 220 h 220"/>
                      <a:gd name="T2" fmla="*/ 0 w 154"/>
                      <a:gd name="T3" fmla="*/ 0 h 220"/>
                      <a:gd name="T4" fmla="*/ 74 w 154"/>
                      <a:gd name="T5" fmla="*/ 0 h 220"/>
                      <a:gd name="T6" fmla="*/ 107 w 154"/>
                      <a:gd name="T7" fmla="*/ 4 h 220"/>
                      <a:gd name="T8" fmla="*/ 132 w 154"/>
                      <a:gd name="T9" fmla="*/ 15 h 220"/>
                      <a:gd name="T10" fmla="*/ 148 w 154"/>
                      <a:gd name="T11" fmla="*/ 34 h 220"/>
                      <a:gd name="T12" fmla="*/ 154 w 154"/>
                      <a:gd name="T13" fmla="*/ 63 h 220"/>
                      <a:gd name="T14" fmla="*/ 147 w 154"/>
                      <a:gd name="T15" fmla="*/ 92 h 220"/>
                      <a:gd name="T16" fmla="*/ 130 w 154"/>
                      <a:gd name="T17" fmla="*/ 112 h 220"/>
                      <a:gd name="T18" fmla="*/ 105 w 154"/>
                      <a:gd name="T19" fmla="*/ 124 h 220"/>
                      <a:gd name="T20" fmla="*/ 73 w 154"/>
                      <a:gd name="T21" fmla="*/ 127 h 220"/>
                      <a:gd name="T22" fmla="*/ 26 w 154"/>
                      <a:gd name="T23" fmla="*/ 127 h 220"/>
                      <a:gd name="T24" fmla="*/ 26 w 154"/>
                      <a:gd name="T25" fmla="*/ 220 h 220"/>
                      <a:gd name="T26" fmla="*/ 0 w 154"/>
                      <a:gd name="T27" fmla="*/ 220 h 220"/>
                      <a:gd name="T28" fmla="*/ 26 w 154"/>
                      <a:gd name="T29" fmla="*/ 104 h 220"/>
                      <a:gd name="T30" fmla="*/ 74 w 154"/>
                      <a:gd name="T31" fmla="*/ 104 h 220"/>
                      <a:gd name="T32" fmla="*/ 114 w 154"/>
                      <a:gd name="T33" fmla="*/ 95 h 220"/>
                      <a:gd name="T34" fmla="*/ 128 w 154"/>
                      <a:gd name="T35" fmla="*/ 64 h 220"/>
                      <a:gd name="T36" fmla="*/ 114 w 154"/>
                      <a:gd name="T37" fmla="*/ 33 h 220"/>
                      <a:gd name="T38" fmla="*/ 74 w 154"/>
                      <a:gd name="T39" fmla="*/ 24 h 220"/>
                      <a:gd name="T40" fmla="*/ 26 w 154"/>
                      <a:gd name="T41" fmla="*/ 24 h 220"/>
                      <a:gd name="T42" fmla="*/ 26 w 154"/>
                      <a:gd name="T43" fmla="*/ 104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54" h="220">
                        <a:moveTo>
                          <a:pt x="0" y="220"/>
                        </a:moveTo>
                        <a:cubicBezTo>
                          <a:pt x="0" y="0"/>
                          <a:pt x="0" y="0"/>
                          <a:pt x="0" y="0"/>
                        </a:cubicBezTo>
                        <a:cubicBezTo>
                          <a:pt x="74" y="0"/>
                          <a:pt x="74" y="0"/>
                          <a:pt x="74" y="0"/>
                        </a:cubicBezTo>
                        <a:cubicBezTo>
                          <a:pt x="86" y="0"/>
                          <a:pt x="97" y="2"/>
                          <a:pt x="107" y="4"/>
                        </a:cubicBezTo>
                        <a:cubicBezTo>
                          <a:pt x="116" y="6"/>
                          <a:pt x="125" y="10"/>
                          <a:pt x="132" y="15"/>
                        </a:cubicBezTo>
                        <a:cubicBezTo>
                          <a:pt x="139" y="20"/>
                          <a:pt x="144" y="27"/>
                          <a:pt x="148" y="34"/>
                        </a:cubicBezTo>
                        <a:cubicBezTo>
                          <a:pt x="152" y="42"/>
                          <a:pt x="154" y="52"/>
                          <a:pt x="154" y="63"/>
                        </a:cubicBezTo>
                        <a:cubicBezTo>
                          <a:pt x="154" y="74"/>
                          <a:pt x="152" y="84"/>
                          <a:pt x="147" y="92"/>
                        </a:cubicBezTo>
                        <a:cubicBezTo>
                          <a:pt x="143" y="101"/>
                          <a:pt x="138" y="107"/>
                          <a:pt x="130" y="112"/>
                        </a:cubicBezTo>
                        <a:cubicBezTo>
                          <a:pt x="123" y="118"/>
                          <a:pt x="115" y="121"/>
                          <a:pt x="105" y="124"/>
                        </a:cubicBezTo>
                        <a:cubicBezTo>
                          <a:pt x="95" y="126"/>
                          <a:pt x="84" y="127"/>
                          <a:pt x="73" y="127"/>
                        </a:cubicBezTo>
                        <a:cubicBezTo>
                          <a:pt x="26" y="127"/>
                          <a:pt x="26" y="127"/>
                          <a:pt x="26" y="127"/>
                        </a:cubicBezTo>
                        <a:cubicBezTo>
                          <a:pt x="26" y="220"/>
                          <a:pt x="26" y="220"/>
                          <a:pt x="26" y="220"/>
                        </a:cubicBezTo>
                        <a:lnTo>
                          <a:pt x="0" y="220"/>
                        </a:lnTo>
                        <a:close/>
                        <a:moveTo>
                          <a:pt x="26" y="104"/>
                        </a:moveTo>
                        <a:cubicBezTo>
                          <a:pt x="74" y="104"/>
                          <a:pt x="74" y="104"/>
                          <a:pt x="74" y="104"/>
                        </a:cubicBezTo>
                        <a:cubicBezTo>
                          <a:pt x="92" y="104"/>
                          <a:pt x="105" y="101"/>
                          <a:pt x="114" y="95"/>
                        </a:cubicBezTo>
                        <a:cubicBezTo>
                          <a:pt x="123" y="89"/>
                          <a:pt x="128" y="78"/>
                          <a:pt x="128" y="64"/>
                        </a:cubicBezTo>
                        <a:cubicBezTo>
                          <a:pt x="128" y="49"/>
                          <a:pt x="123" y="39"/>
                          <a:pt x="114" y="33"/>
                        </a:cubicBezTo>
                        <a:cubicBezTo>
                          <a:pt x="105" y="27"/>
                          <a:pt x="92" y="24"/>
                          <a:pt x="74" y="24"/>
                        </a:cubicBezTo>
                        <a:cubicBezTo>
                          <a:pt x="26" y="24"/>
                          <a:pt x="26" y="24"/>
                          <a:pt x="26" y="24"/>
                        </a:cubicBezTo>
                        <a:lnTo>
                          <a:pt x="26" y="10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US" kern="0">
                      <a:solidFill>
                        <a:sysClr val="windowText" lastClr="000000"/>
                      </a:solidFill>
                    </a:endParaRPr>
                  </a:p>
                </p:txBody>
              </p:sp>
              <p:sp>
                <p:nvSpPr>
                  <p:cNvPr id="295" name="Freeform 294"/>
                  <p:cNvSpPr>
                    <a:spLocks/>
                  </p:cNvSpPr>
                  <p:nvPr/>
                </p:nvSpPr>
                <p:spPr bwMode="auto">
                  <a:xfrm>
                    <a:off x="5965" y="3601"/>
                    <a:ext cx="155" cy="199"/>
                  </a:xfrm>
                  <a:custGeom>
                    <a:avLst/>
                    <a:gdLst>
                      <a:gd name="T0" fmla="*/ 94 w 178"/>
                      <a:gd name="T1" fmla="*/ 228 h 228"/>
                      <a:gd name="T2" fmla="*/ 55 w 178"/>
                      <a:gd name="T3" fmla="*/ 220 h 228"/>
                      <a:gd name="T4" fmla="*/ 26 w 178"/>
                      <a:gd name="T5" fmla="*/ 197 h 228"/>
                      <a:gd name="T6" fmla="*/ 7 w 178"/>
                      <a:gd name="T7" fmla="*/ 161 h 228"/>
                      <a:gd name="T8" fmla="*/ 0 w 178"/>
                      <a:gd name="T9" fmla="*/ 113 h 228"/>
                      <a:gd name="T10" fmla="*/ 7 w 178"/>
                      <a:gd name="T11" fmla="*/ 67 h 228"/>
                      <a:gd name="T12" fmla="*/ 26 w 178"/>
                      <a:gd name="T13" fmla="*/ 31 h 228"/>
                      <a:gd name="T14" fmla="*/ 56 w 178"/>
                      <a:gd name="T15" fmla="*/ 8 h 228"/>
                      <a:gd name="T16" fmla="*/ 94 w 178"/>
                      <a:gd name="T17" fmla="*/ 0 h 228"/>
                      <a:gd name="T18" fmla="*/ 125 w 178"/>
                      <a:gd name="T19" fmla="*/ 5 h 228"/>
                      <a:gd name="T20" fmla="*/ 148 w 178"/>
                      <a:gd name="T21" fmla="*/ 19 h 228"/>
                      <a:gd name="T22" fmla="*/ 164 w 178"/>
                      <a:gd name="T23" fmla="*/ 40 h 228"/>
                      <a:gd name="T24" fmla="*/ 175 w 178"/>
                      <a:gd name="T25" fmla="*/ 68 h 228"/>
                      <a:gd name="T26" fmla="*/ 150 w 178"/>
                      <a:gd name="T27" fmla="*/ 74 h 228"/>
                      <a:gd name="T28" fmla="*/ 130 w 178"/>
                      <a:gd name="T29" fmla="*/ 37 h 228"/>
                      <a:gd name="T30" fmla="*/ 93 w 178"/>
                      <a:gd name="T31" fmla="*/ 24 h 228"/>
                      <a:gd name="T32" fmla="*/ 66 w 178"/>
                      <a:gd name="T33" fmla="*/ 31 h 228"/>
                      <a:gd name="T34" fmla="*/ 45 w 178"/>
                      <a:gd name="T35" fmla="*/ 48 h 228"/>
                      <a:gd name="T36" fmla="*/ 31 w 178"/>
                      <a:gd name="T37" fmla="*/ 76 h 228"/>
                      <a:gd name="T38" fmla="*/ 27 w 178"/>
                      <a:gd name="T39" fmla="*/ 113 h 228"/>
                      <a:gd name="T40" fmla="*/ 45 w 178"/>
                      <a:gd name="T41" fmla="*/ 181 h 228"/>
                      <a:gd name="T42" fmla="*/ 94 w 178"/>
                      <a:gd name="T43" fmla="*/ 204 h 228"/>
                      <a:gd name="T44" fmla="*/ 153 w 178"/>
                      <a:gd name="T45" fmla="*/ 151 h 228"/>
                      <a:gd name="T46" fmla="*/ 178 w 178"/>
                      <a:gd name="T47" fmla="*/ 157 h 228"/>
                      <a:gd name="T48" fmla="*/ 167 w 178"/>
                      <a:gd name="T49" fmla="*/ 186 h 228"/>
                      <a:gd name="T50" fmla="*/ 149 w 178"/>
                      <a:gd name="T51" fmla="*/ 209 h 228"/>
                      <a:gd name="T52" fmla="*/ 125 w 178"/>
                      <a:gd name="T53" fmla="*/ 223 h 228"/>
                      <a:gd name="T54" fmla="*/ 94 w 178"/>
                      <a:gd name="T55" fmla="*/ 228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78" h="228">
                        <a:moveTo>
                          <a:pt x="94" y="228"/>
                        </a:moveTo>
                        <a:cubicBezTo>
                          <a:pt x="79" y="228"/>
                          <a:pt x="67" y="225"/>
                          <a:pt x="55" y="220"/>
                        </a:cubicBezTo>
                        <a:cubicBezTo>
                          <a:pt x="44" y="215"/>
                          <a:pt x="34" y="207"/>
                          <a:pt x="26" y="197"/>
                        </a:cubicBezTo>
                        <a:cubicBezTo>
                          <a:pt x="18" y="187"/>
                          <a:pt x="12" y="175"/>
                          <a:pt x="7" y="161"/>
                        </a:cubicBezTo>
                        <a:cubicBezTo>
                          <a:pt x="3" y="147"/>
                          <a:pt x="0" y="131"/>
                          <a:pt x="0" y="113"/>
                        </a:cubicBezTo>
                        <a:cubicBezTo>
                          <a:pt x="0" y="96"/>
                          <a:pt x="3" y="80"/>
                          <a:pt x="7" y="67"/>
                        </a:cubicBezTo>
                        <a:cubicBezTo>
                          <a:pt x="12" y="53"/>
                          <a:pt x="18" y="41"/>
                          <a:pt x="26" y="31"/>
                        </a:cubicBezTo>
                        <a:cubicBezTo>
                          <a:pt x="35" y="21"/>
                          <a:pt x="44" y="14"/>
                          <a:pt x="56" y="8"/>
                        </a:cubicBezTo>
                        <a:cubicBezTo>
                          <a:pt x="67" y="3"/>
                          <a:pt x="80" y="0"/>
                          <a:pt x="94" y="0"/>
                        </a:cubicBezTo>
                        <a:cubicBezTo>
                          <a:pt x="105" y="0"/>
                          <a:pt x="116" y="2"/>
                          <a:pt x="125" y="5"/>
                        </a:cubicBezTo>
                        <a:cubicBezTo>
                          <a:pt x="134" y="8"/>
                          <a:pt x="141" y="13"/>
                          <a:pt x="148" y="19"/>
                        </a:cubicBezTo>
                        <a:cubicBezTo>
                          <a:pt x="155" y="25"/>
                          <a:pt x="160" y="32"/>
                          <a:pt x="164" y="40"/>
                        </a:cubicBezTo>
                        <a:cubicBezTo>
                          <a:pt x="169" y="48"/>
                          <a:pt x="172" y="57"/>
                          <a:pt x="175" y="68"/>
                        </a:cubicBezTo>
                        <a:cubicBezTo>
                          <a:pt x="150" y="74"/>
                          <a:pt x="150" y="74"/>
                          <a:pt x="150" y="74"/>
                        </a:cubicBezTo>
                        <a:cubicBezTo>
                          <a:pt x="145" y="58"/>
                          <a:pt x="139" y="45"/>
                          <a:pt x="130" y="37"/>
                        </a:cubicBezTo>
                        <a:cubicBezTo>
                          <a:pt x="122" y="28"/>
                          <a:pt x="109" y="24"/>
                          <a:pt x="93" y="24"/>
                        </a:cubicBezTo>
                        <a:cubicBezTo>
                          <a:pt x="83" y="24"/>
                          <a:pt x="74" y="26"/>
                          <a:pt x="66" y="31"/>
                        </a:cubicBezTo>
                        <a:cubicBezTo>
                          <a:pt x="57" y="35"/>
                          <a:pt x="50" y="41"/>
                          <a:pt x="45" y="48"/>
                        </a:cubicBezTo>
                        <a:cubicBezTo>
                          <a:pt x="39" y="56"/>
                          <a:pt x="34" y="65"/>
                          <a:pt x="31" y="76"/>
                        </a:cubicBezTo>
                        <a:cubicBezTo>
                          <a:pt x="28" y="87"/>
                          <a:pt x="27" y="99"/>
                          <a:pt x="27" y="113"/>
                        </a:cubicBezTo>
                        <a:cubicBezTo>
                          <a:pt x="27" y="142"/>
                          <a:pt x="33" y="165"/>
                          <a:pt x="45" y="181"/>
                        </a:cubicBezTo>
                        <a:cubicBezTo>
                          <a:pt x="57" y="196"/>
                          <a:pt x="73" y="204"/>
                          <a:pt x="94" y="204"/>
                        </a:cubicBezTo>
                        <a:cubicBezTo>
                          <a:pt x="124" y="204"/>
                          <a:pt x="144" y="187"/>
                          <a:pt x="153" y="151"/>
                        </a:cubicBezTo>
                        <a:cubicBezTo>
                          <a:pt x="178" y="157"/>
                          <a:pt x="178" y="157"/>
                          <a:pt x="178" y="157"/>
                        </a:cubicBezTo>
                        <a:cubicBezTo>
                          <a:pt x="175" y="168"/>
                          <a:pt x="172" y="177"/>
                          <a:pt x="167" y="186"/>
                        </a:cubicBezTo>
                        <a:cubicBezTo>
                          <a:pt x="162" y="195"/>
                          <a:pt x="156" y="202"/>
                          <a:pt x="149" y="209"/>
                        </a:cubicBezTo>
                        <a:cubicBezTo>
                          <a:pt x="142" y="215"/>
                          <a:pt x="134" y="220"/>
                          <a:pt x="125" y="223"/>
                        </a:cubicBezTo>
                        <a:cubicBezTo>
                          <a:pt x="115" y="226"/>
                          <a:pt x="105" y="228"/>
                          <a:pt x="94" y="228"/>
                        </a:cubicBezTo>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US" kern="0">
                      <a:solidFill>
                        <a:sysClr val="windowText" lastClr="000000"/>
                      </a:solidFill>
                    </a:endParaRPr>
                  </a:p>
                </p:txBody>
              </p:sp>
              <p:sp>
                <p:nvSpPr>
                  <p:cNvPr id="296" name="Freeform 295"/>
                  <p:cNvSpPr>
                    <a:spLocks noEditPoints="1"/>
                  </p:cNvSpPr>
                  <p:nvPr/>
                </p:nvSpPr>
                <p:spPr bwMode="auto">
                  <a:xfrm>
                    <a:off x="6135" y="3657"/>
                    <a:ext cx="127" cy="142"/>
                  </a:xfrm>
                  <a:custGeom>
                    <a:avLst/>
                    <a:gdLst>
                      <a:gd name="T0" fmla="*/ 73 w 146"/>
                      <a:gd name="T1" fmla="*/ 163 h 163"/>
                      <a:gd name="T2" fmla="*/ 46 w 146"/>
                      <a:gd name="T3" fmla="*/ 158 h 163"/>
                      <a:gd name="T4" fmla="*/ 23 w 146"/>
                      <a:gd name="T5" fmla="*/ 142 h 163"/>
                      <a:gd name="T6" fmla="*/ 7 w 146"/>
                      <a:gd name="T7" fmla="*/ 117 h 163"/>
                      <a:gd name="T8" fmla="*/ 0 w 146"/>
                      <a:gd name="T9" fmla="*/ 81 h 163"/>
                      <a:gd name="T10" fmla="*/ 6 w 146"/>
                      <a:gd name="T11" fmla="*/ 46 h 163"/>
                      <a:gd name="T12" fmla="*/ 22 w 146"/>
                      <a:gd name="T13" fmla="*/ 21 h 163"/>
                      <a:gd name="T14" fmla="*/ 46 w 146"/>
                      <a:gd name="T15" fmla="*/ 5 h 163"/>
                      <a:gd name="T16" fmla="*/ 73 w 146"/>
                      <a:gd name="T17" fmla="*/ 0 h 163"/>
                      <a:gd name="T18" fmla="*/ 101 w 146"/>
                      <a:gd name="T19" fmla="*/ 5 h 163"/>
                      <a:gd name="T20" fmla="*/ 124 w 146"/>
                      <a:gd name="T21" fmla="*/ 21 h 163"/>
                      <a:gd name="T22" fmla="*/ 140 w 146"/>
                      <a:gd name="T23" fmla="*/ 46 h 163"/>
                      <a:gd name="T24" fmla="*/ 146 w 146"/>
                      <a:gd name="T25" fmla="*/ 81 h 163"/>
                      <a:gd name="T26" fmla="*/ 140 w 146"/>
                      <a:gd name="T27" fmla="*/ 117 h 163"/>
                      <a:gd name="T28" fmla="*/ 124 w 146"/>
                      <a:gd name="T29" fmla="*/ 142 h 163"/>
                      <a:gd name="T30" fmla="*/ 101 w 146"/>
                      <a:gd name="T31" fmla="*/ 158 h 163"/>
                      <a:gd name="T32" fmla="*/ 73 w 146"/>
                      <a:gd name="T33" fmla="*/ 163 h 163"/>
                      <a:gd name="T34" fmla="*/ 73 w 146"/>
                      <a:gd name="T35" fmla="*/ 141 h 163"/>
                      <a:gd name="T36" fmla="*/ 93 w 146"/>
                      <a:gd name="T37" fmla="*/ 137 h 163"/>
                      <a:gd name="T38" fmla="*/ 108 w 146"/>
                      <a:gd name="T39" fmla="*/ 125 h 163"/>
                      <a:gd name="T40" fmla="*/ 117 w 146"/>
                      <a:gd name="T41" fmla="*/ 106 h 163"/>
                      <a:gd name="T42" fmla="*/ 120 w 146"/>
                      <a:gd name="T43" fmla="*/ 81 h 163"/>
                      <a:gd name="T44" fmla="*/ 117 w 146"/>
                      <a:gd name="T45" fmla="*/ 59 h 163"/>
                      <a:gd name="T46" fmla="*/ 109 w 146"/>
                      <a:gd name="T47" fmla="*/ 40 h 163"/>
                      <a:gd name="T48" fmla="*/ 94 w 146"/>
                      <a:gd name="T49" fmla="*/ 27 h 163"/>
                      <a:gd name="T50" fmla="*/ 73 w 146"/>
                      <a:gd name="T51" fmla="*/ 22 h 163"/>
                      <a:gd name="T52" fmla="*/ 53 w 146"/>
                      <a:gd name="T53" fmla="*/ 26 h 163"/>
                      <a:gd name="T54" fmla="*/ 39 w 146"/>
                      <a:gd name="T55" fmla="*/ 38 h 163"/>
                      <a:gd name="T56" fmla="*/ 29 w 146"/>
                      <a:gd name="T57" fmla="*/ 57 h 163"/>
                      <a:gd name="T58" fmla="*/ 26 w 146"/>
                      <a:gd name="T59" fmla="*/ 81 h 163"/>
                      <a:gd name="T60" fmla="*/ 29 w 146"/>
                      <a:gd name="T61" fmla="*/ 105 h 163"/>
                      <a:gd name="T62" fmla="*/ 38 w 146"/>
                      <a:gd name="T63" fmla="*/ 124 h 163"/>
                      <a:gd name="T64" fmla="*/ 53 w 146"/>
                      <a:gd name="T65" fmla="*/ 137 h 163"/>
                      <a:gd name="T66" fmla="*/ 73 w 146"/>
                      <a:gd name="T67" fmla="*/ 141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46" h="163">
                        <a:moveTo>
                          <a:pt x="73" y="163"/>
                        </a:moveTo>
                        <a:cubicBezTo>
                          <a:pt x="64" y="163"/>
                          <a:pt x="55" y="161"/>
                          <a:pt x="46" y="158"/>
                        </a:cubicBezTo>
                        <a:cubicBezTo>
                          <a:pt x="37" y="154"/>
                          <a:pt x="29" y="149"/>
                          <a:pt x="23" y="142"/>
                        </a:cubicBezTo>
                        <a:cubicBezTo>
                          <a:pt x="16" y="136"/>
                          <a:pt x="11" y="127"/>
                          <a:pt x="7" y="117"/>
                        </a:cubicBezTo>
                        <a:cubicBezTo>
                          <a:pt x="3" y="107"/>
                          <a:pt x="0" y="95"/>
                          <a:pt x="0" y="81"/>
                        </a:cubicBezTo>
                        <a:cubicBezTo>
                          <a:pt x="0" y="68"/>
                          <a:pt x="2" y="56"/>
                          <a:pt x="6" y="46"/>
                        </a:cubicBezTo>
                        <a:cubicBezTo>
                          <a:pt x="10" y="36"/>
                          <a:pt x="16" y="27"/>
                          <a:pt x="22" y="21"/>
                        </a:cubicBezTo>
                        <a:cubicBezTo>
                          <a:pt x="29" y="14"/>
                          <a:pt x="37" y="9"/>
                          <a:pt x="46" y="5"/>
                        </a:cubicBezTo>
                        <a:cubicBezTo>
                          <a:pt x="55" y="2"/>
                          <a:pt x="64" y="0"/>
                          <a:pt x="73" y="0"/>
                        </a:cubicBezTo>
                        <a:cubicBezTo>
                          <a:pt x="83" y="0"/>
                          <a:pt x="92" y="2"/>
                          <a:pt x="101" y="5"/>
                        </a:cubicBezTo>
                        <a:cubicBezTo>
                          <a:pt x="110" y="9"/>
                          <a:pt x="118" y="14"/>
                          <a:pt x="124" y="21"/>
                        </a:cubicBezTo>
                        <a:cubicBezTo>
                          <a:pt x="131" y="27"/>
                          <a:pt x="136" y="36"/>
                          <a:pt x="140" y="46"/>
                        </a:cubicBezTo>
                        <a:cubicBezTo>
                          <a:pt x="144" y="56"/>
                          <a:pt x="146" y="68"/>
                          <a:pt x="146" y="81"/>
                        </a:cubicBezTo>
                        <a:cubicBezTo>
                          <a:pt x="146" y="95"/>
                          <a:pt x="144" y="107"/>
                          <a:pt x="140" y="117"/>
                        </a:cubicBezTo>
                        <a:cubicBezTo>
                          <a:pt x="136" y="127"/>
                          <a:pt x="131" y="136"/>
                          <a:pt x="124" y="142"/>
                        </a:cubicBezTo>
                        <a:cubicBezTo>
                          <a:pt x="118" y="149"/>
                          <a:pt x="110" y="154"/>
                          <a:pt x="101" y="158"/>
                        </a:cubicBezTo>
                        <a:cubicBezTo>
                          <a:pt x="92" y="161"/>
                          <a:pt x="83" y="163"/>
                          <a:pt x="73" y="163"/>
                        </a:cubicBezTo>
                        <a:moveTo>
                          <a:pt x="73" y="141"/>
                        </a:moveTo>
                        <a:cubicBezTo>
                          <a:pt x="81" y="141"/>
                          <a:pt x="87" y="140"/>
                          <a:pt x="93" y="137"/>
                        </a:cubicBezTo>
                        <a:cubicBezTo>
                          <a:pt x="99" y="134"/>
                          <a:pt x="104" y="130"/>
                          <a:pt x="108" y="125"/>
                        </a:cubicBezTo>
                        <a:cubicBezTo>
                          <a:pt x="112" y="120"/>
                          <a:pt x="115" y="113"/>
                          <a:pt x="117" y="106"/>
                        </a:cubicBezTo>
                        <a:cubicBezTo>
                          <a:pt x="119" y="99"/>
                          <a:pt x="120" y="90"/>
                          <a:pt x="120" y="81"/>
                        </a:cubicBezTo>
                        <a:cubicBezTo>
                          <a:pt x="120" y="73"/>
                          <a:pt x="119" y="66"/>
                          <a:pt x="117" y="59"/>
                        </a:cubicBezTo>
                        <a:cubicBezTo>
                          <a:pt x="115" y="51"/>
                          <a:pt x="113" y="45"/>
                          <a:pt x="109" y="40"/>
                        </a:cubicBezTo>
                        <a:cubicBezTo>
                          <a:pt x="105" y="34"/>
                          <a:pt x="100" y="30"/>
                          <a:pt x="94" y="27"/>
                        </a:cubicBezTo>
                        <a:cubicBezTo>
                          <a:pt x="88" y="24"/>
                          <a:pt x="81" y="22"/>
                          <a:pt x="73" y="22"/>
                        </a:cubicBezTo>
                        <a:cubicBezTo>
                          <a:pt x="66" y="22"/>
                          <a:pt x="59" y="23"/>
                          <a:pt x="53" y="26"/>
                        </a:cubicBezTo>
                        <a:cubicBezTo>
                          <a:pt x="48" y="29"/>
                          <a:pt x="43" y="33"/>
                          <a:pt x="39" y="38"/>
                        </a:cubicBezTo>
                        <a:cubicBezTo>
                          <a:pt x="35" y="44"/>
                          <a:pt x="31" y="50"/>
                          <a:pt x="29" y="57"/>
                        </a:cubicBezTo>
                        <a:cubicBezTo>
                          <a:pt x="27" y="65"/>
                          <a:pt x="26" y="73"/>
                          <a:pt x="26" y="81"/>
                        </a:cubicBezTo>
                        <a:cubicBezTo>
                          <a:pt x="26" y="90"/>
                          <a:pt x="27" y="98"/>
                          <a:pt x="29" y="105"/>
                        </a:cubicBezTo>
                        <a:cubicBezTo>
                          <a:pt x="31" y="112"/>
                          <a:pt x="34" y="119"/>
                          <a:pt x="38" y="124"/>
                        </a:cubicBezTo>
                        <a:cubicBezTo>
                          <a:pt x="42" y="129"/>
                          <a:pt x="47" y="133"/>
                          <a:pt x="53" y="137"/>
                        </a:cubicBezTo>
                        <a:cubicBezTo>
                          <a:pt x="59" y="140"/>
                          <a:pt x="66" y="141"/>
                          <a:pt x="73" y="141"/>
                        </a:cubicBezTo>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US" kern="0">
                      <a:solidFill>
                        <a:sysClr val="windowText" lastClr="000000"/>
                      </a:solidFill>
                    </a:endParaRPr>
                  </a:p>
                </p:txBody>
              </p:sp>
              <p:sp>
                <p:nvSpPr>
                  <p:cNvPr id="297" name="Freeform 296"/>
                  <p:cNvSpPr>
                    <a:spLocks/>
                  </p:cNvSpPr>
                  <p:nvPr/>
                </p:nvSpPr>
                <p:spPr bwMode="auto">
                  <a:xfrm>
                    <a:off x="6287" y="3657"/>
                    <a:ext cx="199" cy="140"/>
                  </a:xfrm>
                  <a:custGeom>
                    <a:avLst/>
                    <a:gdLst>
                      <a:gd name="T0" fmla="*/ 0 w 228"/>
                      <a:gd name="T1" fmla="*/ 160 h 160"/>
                      <a:gd name="T2" fmla="*/ 0 w 228"/>
                      <a:gd name="T3" fmla="*/ 3 h 160"/>
                      <a:gd name="T4" fmla="*/ 25 w 228"/>
                      <a:gd name="T5" fmla="*/ 3 h 160"/>
                      <a:gd name="T6" fmla="*/ 25 w 228"/>
                      <a:gd name="T7" fmla="*/ 27 h 160"/>
                      <a:gd name="T8" fmla="*/ 50 w 228"/>
                      <a:gd name="T9" fmla="*/ 8 h 160"/>
                      <a:gd name="T10" fmla="*/ 82 w 228"/>
                      <a:gd name="T11" fmla="*/ 0 h 160"/>
                      <a:gd name="T12" fmla="*/ 111 w 228"/>
                      <a:gd name="T13" fmla="*/ 8 h 160"/>
                      <a:gd name="T14" fmla="*/ 125 w 228"/>
                      <a:gd name="T15" fmla="*/ 28 h 160"/>
                      <a:gd name="T16" fmla="*/ 150 w 228"/>
                      <a:gd name="T17" fmla="*/ 8 h 160"/>
                      <a:gd name="T18" fmla="*/ 183 w 228"/>
                      <a:gd name="T19" fmla="*/ 0 h 160"/>
                      <a:gd name="T20" fmla="*/ 217 w 228"/>
                      <a:gd name="T21" fmla="*/ 13 h 160"/>
                      <a:gd name="T22" fmla="*/ 228 w 228"/>
                      <a:gd name="T23" fmla="*/ 47 h 160"/>
                      <a:gd name="T24" fmla="*/ 228 w 228"/>
                      <a:gd name="T25" fmla="*/ 160 h 160"/>
                      <a:gd name="T26" fmla="*/ 202 w 228"/>
                      <a:gd name="T27" fmla="*/ 160 h 160"/>
                      <a:gd name="T28" fmla="*/ 202 w 228"/>
                      <a:gd name="T29" fmla="*/ 53 h 160"/>
                      <a:gd name="T30" fmla="*/ 197 w 228"/>
                      <a:gd name="T31" fmla="*/ 29 h 160"/>
                      <a:gd name="T32" fmla="*/ 175 w 228"/>
                      <a:gd name="T33" fmla="*/ 22 h 160"/>
                      <a:gd name="T34" fmla="*/ 151 w 228"/>
                      <a:gd name="T35" fmla="*/ 29 h 160"/>
                      <a:gd name="T36" fmla="*/ 127 w 228"/>
                      <a:gd name="T37" fmla="*/ 47 h 160"/>
                      <a:gd name="T38" fmla="*/ 127 w 228"/>
                      <a:gd name="T39" fmla="*/ 160 h 160"/>
                      <a:gd name="T40" fmla="*/ 101 w 228"/>
                      <a:gd name="T41" fmla="*/ 160 h 160"/>
                      <a:gd name="T42" fmla="*/ 101 w 228"/>
                      <a:gd name="T43" fmla="*/ 53 h 160"/>
                      <a:gd name="T44" fmla="*/ 95 w 228"/>
                      <a:gd name="T45" fmla="*/ 29 h 160"/>
                      <a:gd name="T46" fmla="*/ 74 w 228"/>
                      <a:gd name="T47" fmla="*/ 22 h 160"/>
                      <a:gd name="T48" fmla="*/ 49 w 228"/>
                      <a:gd name="T49" fmla="*/ 29 h 160"/>
                      <a:gd name="T50" fmla="*/ 25 w 228"/>
                      <a:gd name="T51" fmla="*/ 47 h 160"/>
                      <a:gd name="T52" fmla="*/ 25 w 228"/>
                      <a:gd name="T53" fmla="*/ 160 h 160"/>
                      <a:gd name="T54" fmla="*/ 0 w 228"/>
                      <a:gd name="T55" fmla="*/ 160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28" h="160">
                        <a:moveTo>
                          <a:pt x="0" y="160"/>
                        </a:moveTo>
                        <a:cubicBezTo>
                          <a:pt x="0" y="3"/>
                          <a:pt x="0" y="3"/>
                          <a:pt x="0" y="3"/>
                        </a:cubicBezTo>
                        <a:cubicBezTo>
                          <a:pt x="25" y="3"/>
                          <a:pt x="25" y="3"/>
                          <a:pt x="25" y="3"/>
                        </a:cubicBezTo>
                        <a:cubicBezTo>
                          <a:pt x="25" y="27"/>
                          <a:pt x="25" y="27"/>
                          <a:pt x="25" y="27"/>
                        </a:cubicBezTo>
                        <a:cubicBezTo>
                          <a:pt x="33" y="19"/>
                          <a:pt x="41" y="13"/>
                          <a:pt x="50" y="8"/>
                        </a:cubicBezTo>
                        <a:cubicBezTo>
                          <a:pt x="59" y="3"/>
                          <a:pt x="70" y="0"/>
                          <a:pt x="82" y="0"/>
                        </a:cubicBezTo>
                        <a:cubicBezTo>
                          <a:pt x="95" y="0"/>
                          <a:pt x="105" y="2"/>
                          <a:pt x="111" y="8"/>
                        </a:cubicBezTo>
                        <a:cubicBezTo>
                          <a:pt x="117" y="13"/>
                          <a:pt x="122" y="19"/>
                          <a:pt x="125" y="28"/>
                        </a:cubicBezTo>
                        <a:cubicBezTo>
                          <a:pt x="132" y="20"/>
                          <a:pt x="141" y="14"/>
                          <a:pt x="150" y="8"/>
                        </a:cubicBezTo>
                        <a:cubicBezTo>
                          <a:pt x="160" y="3"/>
                          <a:pt x="171" y="0"/>
                          <a:pt x="183" y="0"/>
                        </a:cubicBezTo>
                        <a:cubicBezTo>
                          <a:pt x="199" y="0"/>
                          <a:pt x="210" y="4"/>
                          <a:pt x="217" y="13"/>
                        </a:cubicBezTo>
                        <a:cubicBezTo>
                          <a:pt x="224" y="21"/>
                          <a:pt x="228" y="33"/>
                          <a:pt x="228" y="47"/>
                        </a:cubicBezTo>
                        <a:cubicBezTo>
                          <a:pt x="228" y="160"/>
                          <a:pt x="228" y="160"/>
                          <a:pt x="228" y="160"/>
                        </a:cubicBezTo>
                        <a:cubicBezTo>
                          <a:pt x="202" y="160"/>
                          <a:pt x="202" y="160"/>
                          <a:pt x="202" y="160"/>
                        </a:cubicBezTo>
                        <a:cubicBezTo>
                          <a:pt x="202" y="53"/>
                          <a:pt x="202" y="53"/>
                          <a:pt x="202" y="53"/>
                        </a:cubicBezTo>
                        <a:cubicBezTo>
                          <a:pt x="202" y="42"/>
                          <a:pt x="200" y="34"/>
                          <a:pt x="197" y="29"/>
                        </a:cubicBezTo>
                        <a:cubicBezTo>
                          <a:pt x="193" y="24"/>
                          <a:pt x="185" y="22"/>
                          <a:pt x="175" y="22"/>
                        </a:cubicBezTo>
                        <a:cubicBezTo>
                          <a:pt x="166" y="22"/>
                          <a:pt x="158" y="24"/>
                          <a:pt x="151" y="29"/>
                        </a:cubicBezTo>
                        <a:cubicBezTo>
                          <a:pt x="143" y="33"/>
                          <a:pt x="135" y="39"/>
                          <a:pt x="127" y="47"/>
                        </a:cubicBezTo>
                        <a:cubicBezTo>
                          <a:pt x="127" y="160"/>
                          <a:pt x="127" y="160"/>
                          <a:pt x="127" y="160"/>
                        </a:cubicBezTo>
                        <a:cubicBezTo>
                          <a:pt x="101" y="160"/>
                          <a:pt x="101" y="160"/>
                          <a:pt x="101" y="160"/>
                        </a:cubicBezTo>
                        <a:cubicBezTo>
                          <a:pt x="101" y="53"/>
                          <a:pt x="101" y="53"/>
                          <a:pt x="101" y="53"/>
                        </a:cubicBezTo>
                        <a:cubicBezTo>
                          <a:pt x="101" y="42"/>
                          <a:pt x="99" y="34"/>
                          <a:pt x="95" y="29"/>
                        </a:cubicBezTo>
                        <a:cubicBezTo>
                          <a:pt x="91" y="24"/>
                          <a:pt x="84" y="22"/>
                          <a:pt x="74" y="22"/>
                        </a:cubicBezTo>
                        <a:cubicBezTo>
                          <a:pt x="65" y="22"/>
                          <a:pt x="57" y="24"/>
                          <a:pt x="49" y="29"/>
                        </a:cubicBezTo>
                        <a:cubicBezTo>
                          <a:pt x="42" y="33"/>
                          <a:pt x="34" y="39"/>
                          <a:pt x="25" y="47"/>
                        </a:cubicBezTo>
                        <a:cubicBezTo>
                          <a:pt x="25" y="160"/>
                          <a:pt x="25" y="160"/>
                          <a:pt x="25" y="160"/>
                        </a:cubicBezTo>
                        <a:lnTo>
                          <a:pt x="0" y="16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US" kern="0">
                      <a:solidFill>
                        <a:sysClr val="windowText" lastClr="000000"/>
                      </a:solidFill>
                    </a:endParaRPr>
                  </a:p>
                </p:txBody>
              </p:sp>
              <p:sp>
                <p:nvSpPr>
                  <p:cNvPr id="298" name="Freeform 297"/>
                  <p:cNvSpPr>
                    <a:spLocks noEditPoints="1"/>
                  </p:cNvSpPr>
                  <p:nvPr/>
                </p:nvSpPr>
                <p:spPr bwMode="auto">
                  <a:xfrm>
                    <a:off x="6517" y="3657"/>
                    <a:ext cx="123" cy="191"/>
                  </a:xfrm>
                  <a:custGeom>
                    <a:avLst/>
                    <a:gdLst>
                      <a:gd name="T0" fmla="*/ 0 w 141"/>
                      <a:gd name="T1" fmla="*/ 219 h 219"/>
                      <a:gd name="T2" fmla="*/ 0 w 141"/>
                      <a:gd name="T3" fmla="*/ 3 h 219"/>
                      <a:gd name="T4" fmla="*/ 26 w 141"/>
                      <a:gd name="T5" fmla="*/ 3 h 219"/>
                      <a:gd name="T6" fmla="*/ 26 w 141"/>
                      <a:gd name="T7" fmla="*/ 25 h 219"/>
                      <a:gd name="T8" fmla="*/ 47 w 141"/>
                      <a:gd name="T9" fmla="*/ 8 h 219"/>
                      <a:gd name="T10" fmla="*/ 77 w 141"/>
                      <a:gd name="T11" fmla="*/ 0 h 219"/>
                      <a:gd name="T12" fmla="*/ 103 w 141"/>
                      <a:gd name="T13" fmla="*/ 5 h 219"/>
                      <a:gd name="T14" fmla="*/ 123 w 141"/>
                      <a:gd name="T15" fmla="*/ 20 h 219"/>
                      <a:gd name="T16" fmla="*/ 136 w 141"/>
                      <a:gd name="T17" fmla="*/ 45 h 219"/>
                      <a:gd name="T18" fmla="*/ 141 w 141"/>
                      <a:gd name="T19" fmla="*/ 81 h 219"/>
                      <a:gd name="T20" fmla="*/ 136 w 141"/>
                      <a:gd name="T21" fmla="*/ 117 h 219"/>
                      <a:gd name="T22" fmla="*/ 122 w 141"/>
                      <a:gd name="T23" fmla="*/ 142 h 219"/>
                      <a:gd name="T24" fmla="*/ 101 w 141"/>
                      <a:gd name="T25" fmla="*/ 157 h 219"/>
                      <a:gd name="T26" fmla="*/ 75 w 141"/>
                      <a:gd name="T27" fmla="*/ 162 h 219"/>
                      <a:gd name="T28" fmla="*/ 48 w 141"/>
                      <a:gd name="T29" fmla="*/ 156 h 219"/>
                      <a:gd name="T30" fmla="*/ 26 w 141"/>
                      <a:gd name="T31" fmla="*/ 140 h 219"/>
                      <a:gd name="T32" fmla="*/ 26 w 141"/>
                      <a:gd name="T33" fmla="*/ 219 h 219"/>
                      <a:gd name="T34" fmla="*/ 0 w 141"/>
                      <a:gd name="T35" fmla="*/ 219 h 219"/>
                      <a:gd name="T36" fmla="*/ 71 w 141"/>
                      <a:gd name="T37" fmla="*/ 141 h 219"/>
                      <a:gd name="T38" fmla="*/ 104 w 141"/>
                      <a:gd name="T39" fmla="*/ 127 h 219"/>
                      <a:gd name="T40" fmla="*/ 116 w 141"/>
                      <a:gd name="T41" fmla="*/ 81 h 219"/>
                      <a:gd name="T42" fmla="*/ 103 w 141"/>
                      <a:gd name="T43" fmla="*/ 37 h 219"/>
                      <a:gd name="T44" fmla="*/ 72 w 141"/>
                      <a:gd name="T45" fmla="*/ 22 h 219"/>
                      <a:gd name="T46" fmla="*/ 47 w 141"/>
                      <a:gd name="T47" fmla="*/ 29 h 219"/>
                      <a:gd name="T48" fmla="*/ 26 w 141"/>
                      <a:gd name="T49" fmla="*/ 46 h 219"/>
                      <a:gd name="T50" fmla="*/ 26 w 141"/>
                      <a:gd name="T51" fmla="*/ 118 h 219"/>
                      <a:gd name="T52" fmla="*/ 71 w 141"/>
                      <a:gd name="T53" fmla="*/ 141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41" h="219">
                        <a:moveTo>
                          <a:pt x="0" y="219"/>
                        </a:moveTo>
                        <a:cubicBezTo>
                          <a:pt x="0" y="3"/>
                          <a:pt x="0" y="3"/>
                          <a:pt x="0" y="3"/>
                        </a:cubicBezTo>
                        <a:cubicBezTo>
                          <a:pt x="26" y="3"/>
                          <a:pt x="26" y="3"/>
                          <a:pt x="26" y="3"/>
                        </a:cubicBezTo>
                        <a:cubicBezTo>
                          <a:pt x="26" y="25"/>
                          <a:pt x="26" y="25"/>
                          <a:pt x="26" y="25"/>
                        </a:cubicBezTo>
                        <a:cubicBezTo>
                          <a:pt x="32" y="18"/>
                          <a:pt x="39" y="13"/>
                          <a:pt x="47" y="8"/>
                        </a:cubicBezTo>
                        <a:cubicBezTo>
                          <a:pt x="55" y="3"/>
                          <a:pt x="66" y="0"/>
                          <a:pt x="77" y="0"/>
                        </a:cubicBezTo>
                        <a:cubicBezTo>
                          <a:pt x="86" y="0"/>
                          <a:pt x="95" y="2"/>
                          <a:pt x="103" y="5"/>
                        </a:cubicBezTo>
                        <a:cubicBezTo>
                          <a:pt x="110" y="8"/>
                          <a:pt x="117" y="13"/>
                          <a:pt x="123" y="20"/>
                        </a:cubicBezTo>
                        <a:cubicBezTo>
                          <a:pt x="129" y="27"/>
                          <a:pt x="133" y="35"/>
                          <a:pt x="136" y="45"/>
                        </a:cubicBezTo>
                        <a:cubicBezTo>
                          <a:pt x="140" y="56"/>
                          <a:pt x="141" y="68"/>
                          <a:pt x="141" y="81"/>
                        </a:cubicBezTo>
                        <a:cubicBezTo>
                          <a:pt x="141" y="95"/>
                          <a:pt x="140" y="107"/>
                          <a:pt x="136" y="117"/>
                        </a:cubicBezTo>
                        <a:cubicBezTo>
                          <a:pt x="133" y="127"/>
                          <a:pt x="128" y="136"/>
                          <a:pt x="122" y="142"/>
                        </a:cubicBezTo>
                        <a:cubicBezTo>
                          <a:pt x="116" y="149"/>
                          <a:pt x="109" y="154"/>
                          <a:pt x="101" y="157"/>
                        </a:cubicBezTo>
                        <a:cubicBezTo>
                          <a:pt x="93" y="160"/>
                          <a:pt x="84" y="162"/>
                          <a:pt x="75" y="162"/>
                        </a:cubicBezTo>
                        <a:cubicBezTo>
                          <a:pt x="65" y="162"/>
                          <a:pt x="56" y="160"/>
                          <a:pt x="48" y="156"/>
                        </a:cubicBezTo>
                        <a:cubicBezTo>
                          <a:pt x="40" y="152"/>
                          <a:pt x="33" y="147"/>
                          <a:pt x="26" y="140"/>
                        </a:cubicBezTo>
                        <a:cubicBezTo>
                          <a:pt x="26" y="219"/>
                          <a:pt x="26" y="219"/>
                          <a:pt x="26" y="219"/>
                        </a:cubicBezTo>
                        <a:lnTo>
                          <a:pt x="0" y="219"/>
                        </a:lnTo>
                        <a:close/>
                        <a:moveTo>
                          <a:pt x="71" y="141"/>
                        </a:moveTo>
                        <a:cubicBezTo>
                          <a:pt x="85" y="141"/>
                          <a:pt x="96" y="137"/>
                          <a:pt x="104" y="127"/>
                        </a:cubicBezTo>
                        <a:cubicBezTo>
                          <a:pt x="112" y="117"/>
                          <a:pt x="116" y="102"/>
                          <a:pt x="116" y="81"/>
                        </a:cubicBezTo>
                        <a:cubicBezTo>
                          <a:pt x="116" y="61"/>
                          <a:pt x="112" y="47"/>
                          <a:pt x="103" y="37"/>
                        </a:cubicBezTo>
                        <a:cubicBezTo>
                          <a:pt x="95" y="27"/>
                          <a:pt x="84" y="22"/>
                          <a:pt x="72" y="22"/>
                        </a:cubicBezTo>
                        <a:cubicBezTo>
                          <a:pt x="62" y="22"/>
                          <a:pt x="54" y="24"/>
                          <a:pt x="47" y="29"/>
                        </a:cubicBezTo>
                        <a:cubicBezTo>
                          <a:pt x="39" y="33"/>
                          <a:pt x="32" y="39"/>
                          <a:pt x="26" y="46"/>
                        </a:cubicBezTo>
                        <a:cubicBezTo>
                          <a:pt x="26" y="118"/>
                          <a:pt x="26" y="118"/>
                          <a:pt x="26" y="118"/>
                        </a:cubicBezTo>
                        <a:cubicBezTo>
                          <a:pt x="40" y="134"/>
                          <a:pt x="55" y="141"/>
                          <a:pt x="71" y="141"/>
                        </a:cubicBezTo>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US" kern="0">
                      <a:solidFill>
                        <a:sysClr val="windowText" lastClr="000000"/>
                      </a:solidFill>
                    </a:endParaRPr>
                  </a:p>
                </p:txBody>
              </p:sp>
              <p:sp>
                <p:nvSpPr>
                  <p:cNvPr id="299" name="Freeform 298"/>
                  <p:cNvSpPr>
                    <a:spLocks noEditPoints="1"/>
                  </p:cNvSpPr>
                  <p:nvPr/>
                </p:nvSpPr>
                <p:spPr bwMode="auto">
                  <a:xfrm>
                    <a:off x="6654" y="3657"/>
                    <a:ext cx="118" cy="141"/>
                  </a:xfrm>
                  <a:custGeom>
                    <a:avLst/>
                    <a:gdLst>
                      <a:gd name="T0" fmla="*/ 44 w 135"/>
                      <a:gd name="T1" fmla="*/ 162 h 162"/>
                      <a:gd name="T2" fmla="*/ 12 w 135"/>
                      <a:gd name="T3" fmla="*/ 152 h 162"/>
                      <a:gd name="T4" fmla="*/ 0 w 135"/>
                      <a:gd name="T5" fmla="*/ 123 h 162"/>
                      <a:gd name="T6" fmla="*/ 6 w 135"/>
                      <a:gd name="T7" fmla="*/ 101 h 162"/>
                      <a:gd name="T8" fmla="*/ 24 w 135"/>
                      <a:gd name="T9" fmla="*/ 82 h 162"/>
                      <a:gd name="T10" fmla="*/ 56 w 135"/>
                      <a:gd name="T11" fmla="*/ 68 h 162"/>
                      <a:gd name="T12" fmla="*/ 105 w 135"/>
                      <a:gd name="T13" fmla="*/ 57 h 162"/>
                      <a:gd name="T14" fmla="*/ 105 w 135"/>
                      <a:gd name="T15" fmla="*/ 50 h 162"/>
                      <a:gd name="T16" fmla="*/ 75 w 135"/>
                      <a:gd name="T17" fmla="*/ 21 h 162"/>
                      <a:gd name="T18" fmla="*/ 44 w 135"/>
                      <a:gd name="T19" fmla="*/ 28 h 162"/>
                      <a:gd name="T20" fmla="*/ 19 w 135"/>
                      <a:gd name="T21" fmla="*/ 45 h 162"/>
                      <a:gd name="T22" fmla="*/ 5 w 135"/>
                      <a:gd name="T23" fmla="*/ 29 h 162"/>
                      <a:gd name="T24" fmla="*/ 37 w 135"/>
                      <a:gd name="T25" fmla="*/ 8 h 162"/>
                      <a:gd name="T26" fmla="*/ 78 w 135"/>
                      <a:gd name="T27" fmla="*/ 0 h 162"/>
                      <a:gd name="T28" fmla="*/ 102 w 135"/>
                      <a:gd name="T29" fmla="*/ 4 h 162"/>
                      <a:gd name="T30" fmla="*/ 118 w 135"/>
                      <a:gd name="T31" fmla="*/ 14 h 162"/>
                      <a:gd name="T32" fmla="*/ 127 w 135"/>
                      <a:gd name="T33" fmla="*/ 30 h 162"/>
                      <a:gd name="T34" fmla="*/ 130 w 135"/>
                      <a:gd name="T35" fmla="*/ 52 h 162"/>
                      <a:gd name="T36" fmla="*/ 130 w 135"/>
                      <a:gd name="T37" fmla="*/ 121 h 162"/>
                      <a:gd name="T38" fmla="*/ 131 w 135"/>
                      <a:gd name="T39" fmla="*/ 145 h 162"/>
                      <a:gd name="T40" fmla="*/ 135 w 135"/>
                      <a:gd name="T41" fmla="*/ 160 h 162"/>
                      <a:gd name="T42" fmla="*/ 109 w 135"/>
                      <a:gd name="T43" fmla="*/ 160 h 162"/>
                      <a:gd name="T44" fmla="*/ 106 w 135"/>
                      <a:gd name="T45" fmla="*/ 150 h 162"/>
                      <a:gd name="T46" fmla="*/ 105 w 135"/>
                      <a:gd name="T47" fmla="*/ 138 h 162"/>
                      <a:gd name="T48" fmla="*/ 44 w 135"/>
                      <a:gd name="T49" fmla="*/ 162 h 162"/>
                      <a:gd name="T50" fmla="*/ 52 w 135"/>
                      <a:gd name="T51" fmla="*/ 142 h 162"/>
                      <a:gd name="T52" fmla="*/ 81 w 135"/>
                      <a:gd name="T53" fmla="*/ 136 h 162"/>
                      <a:gd name="T54" fmla="*/ 105 w 135"/>
                      <a:gd name="T55" fmla="*/ 119 h 162"/>
                      <a:gd name="T56" fmla="*/ 105 w 135"/>
                      <a:gd name="T57" fmla="*/ 75 h 162"/>
                      <a:gd name="T58" fmla="*/ 67 w 135"/>
                      <a:gd name="T59" fmla="*/ 83 h 162"/>
                      <a:gd name="T60" fmla="*/ 43 w 135"/>
                      <a:gd name="T61" fmla="*/ 93 h 162"/>
                      <a:gd name="T62" fmla="*/ 29 w 135"/>
                      <a:gd name="T63" fmla="*/ 105 h 162"/>
                      <a:gd name="T64" fmla="*/ 25 w 135"/>
                      <a:gd name="T65" fmla="*/ 119 h 162"/>
                      <a:gd name="T66" fmla="*/ 32 w 135"/>
                      <a:gd name="T67" fmla="*/ 136 h 162"/>
                      <a:gd name="T68" fmla="*/ 52 w 135"/>
                      <a:gd name="T69" fmla="*/ 142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35" h="162">
                        <a:moveTo>
                          <a:pt x="44" y="162"/>
                        </a:moveTo>
                        <a:cubicBezTo>
                          <a:pt x="31" y="162"/>
                          <a:pt x="20" y="159"/>
                          <a:pt x="12" y="152"/>
                        </a:cubicBezTo>
                        <a:cubicBezTo>
                          <a:pt x="4" y="145"/>
                          <a:pt x="0" y="135"/>
                          <a:pt x="0" y="123"/>
                        </a:cubicBezTo>
                        <a:cubicBezTo>
                          <a:pt x="0" y="115"/>
                          <a:pt x="2" y="108"/>
                          <a:pt x="6" y="101"/>
                        </a:cubicBezTo>
                        <a:cubicBezTo>
                          <a:pt x="9" y="94"/>
                          <a:pt x="15" y="88"/>
                          <a:pt x="24" y="82"/>
                        </a:cubicBezTo>
                        <a:cubicBezTo>
                          <a:pt x="32" y="77"/>
                          <a:pt x="43" y="72"/>
                          <a:pt x="56" y="68"/>
                        </a:cubicBezTo>
                        <a:cubicBezTo>
                          <a:pt x="69" y="64"/>
                          <a:pt x="86" y="60"/>
                          <a:pt x="105" y="57"/>
                        </a:cubicBezTo>
                        <a:cubicBezTo>
                          <a:pt x="105" y="50"/>
                          <a:pt x="105" y="50"/>
                          <a:pt x="105" y="50"/>
                        </a:cubicBezTo>
                        <a:cubicBezTo>
                          <a:pt x="105" y="31"/>
                          <a:pt x="95" y="21"/>
                          <a:pt x="75" y="21"/>
                        </a:cubicBezTo>
                        <a:cubicBezTo>
                          <a:pt x="63" y="21"/>
                          <a:pt x="53" y="24"/>
                          <a:pt x="44" y="28"/>
                        </a:cubicBezTo>
                        <a:cubicBezTo>
                          <a:pt x="35" y="33"/>
                          <a:pt x="26" y="38"/>
                          <a:pt x="19" y="45"/>
                        </a:cubicBezTo>
                        <a:cubicBezTo>
                          <a:pt x="5" y="29"/>
                          <a:pt x="5" y="29"/>
                          <a:pt x="5" y="29"/>
                        </a:cubicBezTo>
                        <a:cubicBezTo>
                          <a:pt x="14" y="21"/>
                          <a:pt x="25" y="14"/>
                          <a:pt x="37" y="8"/>
                        </a:cubicBezTo>
                        <a:cubicBezTo>
                          <a:pt x="49" y="3"/>
                          <a:pt x="62" y="0"/>
                          <a:pt x="78" y="0"/>
                        </a:cubicBezTo>
                        <a:cubicBezTo>
                          <a:pt x="87" y="0"/>
                          <a:pt x="95" y="1"/>
                          <a:pt x="102" y="4"/>
                        </a:cubicBezTo>
                        <a:cubicBezTo>
                          <a:pt x="108" y="6"/>
                          <a:pt x="114" y="9"/>
                          <a:pt x="118" y="14"/>
                        </a:cubicBezTo>
                        <a:cubicBezTo>
                          <a:pt x="122" y="18"/>
                          <a:pt x="125" y="24"/>
                          <a:pt x="127" y="30"/>
                        </a:cubicBezTo>
                        <a:cubicBezTo>
                          <a:pt x="129" y="37"/>
                          <a:pt x="130" y="44"/>
                          <a:pt x="130" y="52"/>
                        </a:cubicBezTo>
                        <a:cubicBezTo>
                          <a:pt x="130" y="121"/>
                          <a:pt x="130" y="121"/>
                          <a:pt x="130" y="121"/>
                        </a:cubicBezTo>
                        <a:cubicBezTo>
                          <a:pt x="130" y="131"/>
                          <a:pt x="130" y="139"/>
                          <a:pt x="131" y="145"/>
                        </a:cubicBezTo>
                        <a:cubicBezTo>
                          <a:pt x="132" y="151"/>
                          <a:pt x="133" y="156"/>
                          <a:pt x="135" y="160"/>
                        </a:cubicBezTo>
                        <a:cubicBezTo>
                          <a:pt x="109" y="160"/>
                          <a:pt x="109" y="160"/>
                          <a:pt x="109" y="160"/>
                        </a:cubicBezTo>
                        <a:cubicBezTo>
                          <a:pt x="107" y="156"/>
                          <a:pt x="107" y="153"/>
                          <a:pt x="106" y="150"/>
                        </a:cubicBezTo>
                        <a:cubicBezTo>
                          <a:pt x="105" y="147"/>
                          <a:pt x="105" y="143"/>
                          <a:pt x="105" y="138"/>
                        </a:cubicBezTo>
                        <a:cubicBezTo>
                          <a:pt x="88" y="154"/>
                          <a:pt x="68" y="162"/>
                          <a:pt x="44" y="162"/>
                        </a:cubicBezTo>
                        <a:moveTo>
                          <a:pt x="52" y="142"/>
                        </a:moveTo>
                        <a:cubicBezTo>
                          <a:pt x="62" y="142"/>
                          <a:pt x="72" y="140"/>
                          <a:pt x="81" y="136"/>
                        </a:cubicBezTo>
                        <a:cubicBezTo>
                          <a:pt x="90" y="132"/>
                          <a:pt x="98" y="126"/>
                          <a:pt x="105" y="119"/>
                        </a:cubicBezTo>
                        <a:cubicBezTo>
                          <a:pt x="105" y="75"/>
                          <a:pt x="105" y="75"/>
                          <a:pt x="105" y="75"/>
                        </a:cubicBezTo>
                        <a:cubicBezTo>
                          <a:pt x="90" y="78"/>
                          <a:pt x="78" y="80"/>
                          <a:pt x="67" y="83"/>
                        </a:cubicBezTo>
                        <a:cubicBezTo>
                          <a:pt x="57" y="86"/>
                          <a:pt x="49" y="90"/>
                          <a:pt x="43" y="93"/>
                        </a:cubicBezTo>
                        <a:cubicBezTo>
                          <a:pt x="37" y="97"/>
                          <a:pt x="32" y="101"/>
                          <a:pt x="29" y="105"/>
                        </a:cubicBezTo>
                        <a:cubicBezTo>
                          <a:pt x="27" y="109"/>
                          <a:pt x="25" y="114"/>
                          <a:pt x="25" y="119"/>
                        </a:cubicBezTo>
                        <a:cubicBezTo>
                          <a:pt x="25" y="126"/>
                          <a:pt x="28" y="132"/>
                          <a:pt x="32" y="136"/>
                        </a:cubicBezTo>
                        <a:cubicBezTo>
                          <a:pt x="37" y="140"/>
                          <a:pt x="43" y="142"/>
                          <a:pt x="52" y="142"/>
                        </a:cubicBezTo>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US" kern="0">
                      <a:solidFill>
                        <a:sysClr val="windowText" lastClr="000000"/>
                      </a:solidFill>
                    </a:endParaRPr>
                  </a:p>
                </p:txBody>
              </p:sp>
              <p:sp>
                <p:nvSpPr>
                  <p:cNvPr id="300" name="Freeform 299"/>
                  <p:cNvSpPr>
                    <a:spLocks/>
                  </p:cNvSpPr>
                  <p:nvPr/>
                </p:nvSpPr>
                <p:spPr bwMode="auto">
                  <a:xfrm>
                    <a:off x="6799" y="3657"/>
                    <a:ext cx="114" cy="140"/>
                  </a:xfrm>
                  <a:custGeom>
                    <a:avLst/>
                    <a:gdLst>
                      <a:gd name="T0" fmla="*/ 0 w 131"/>
                      <a:gd name="T1" fmla="*/ 160 h 160"/>
                      <a:gd name="T2" fmla="*/ 0 w 131"/>
                      <a:gd name="T3" fmla="*/ 3 h 160"/>
                      <a:gd name="T4" fmla="*/ 26 w 131"/>
                      <a:gd name="T5" fmla="*/ 3 h 160"/>
                      <a:gd name="T6" fmla="*/ 26 w 131"/>
                      <a:gd name="T7" fmla="*/ 27 h 160"/>
                      <a:gd name="T8" fmla="*/ 38 w 131"/>
                      <a:gd name="T9" fmla="*/ 17 h 160"/>
                      <a:gd name="T10" fmla="*/ 51 w 131"/>
                      <a:gd name="T11" fmla="*/ 8 h 160"/>
                      <a:gd name="T12" fmla="*/ 67 w 131"/>
                      <a:gd name="T13" fmla="*/ 2 h 160"/>
                      <a:gd name="T14" fmla="*/ 85 w 131"/>
                      <a:gd name="T15" fmla="*/ 0 h 160"/>
                      <a:gd name="T16" fmla="*/ 119 w 131"/>
                      <a:gd name="T17" fmla="*/ 12 h 160"/>
                      <a:gd name="T18" fmla="*/ 131 w 131"/>
                      <a:gd name="T19" fmla="*/ 47 h 160"/>
                      <a:gd name="T20" fmla="*/ 131 w 131"/>
                      <a:gd name="T21" fmla="*/ 160 h 160"/>
                      <a:gd name="T22" fmla="*/ 106 w 131"/>
                      <a:gd name="T23" fmla="*/ 160 h 160"/>
                      <a:gd name="T24" fmla="*/ 106 w 131"/>
                      <a:gd name="T25" fmla="*/ 53 h 160"/>
                      <a:gd name="T26" fmla="*/ 99 w 131"/>
                      <a:gd name="T27" fmla="*/ 29 h 160"/>
                      <a:gd name="T28" fmla="*/ 77 w 131"/>
                      <a:gd name="T29" fmla="*/ 22 h 160"/>
                      <a:gd name="T30" fmla="*/ 51 w 131"/>
                      <a:gd name="T31" fmla="*/ 29 h 160"/>
                      <a:gd name="T32" fmla="*/ 26 w 131"/>
                      <a:gd name="T33" fmla="*/ 47 h 160"/>
                      <a:gd name="T34" fmla="*/ 26 w 131"/>
                      <a:gd name="T35" fmla="*/ 160 h 160"/>
                      <a:gd name="T36" fmla="*/ 0 w 131"/>
                      <a:gd name="T37" fmla="*/ 160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31" h="160">
                        <a:moveTo>
                          <a:pt x="0" y="160"/>
                        </a:moveTo>
                        <a:cubicBezTo>
                          <a:pt x="0" y="3"/>
                          <a:pt x="0" y="3"/>
                          <a:pt x="0" y="3"/>
                        </a:cubicBezTo>
                        <a:cubicBezTo>
                          <a:pt x="26" y="3"/>
                          <a:pt x="26" y="3"/>
                          <a:pt x="26" y="3"/>
                        </a:cubicBezTo>
                        <a:cubicBezTo>
                          <a:pt x="26" y="27"/>
                          <a:pt x="26" y="27"/>
                          <a:pt x="26" y="27"/>
                        </a:cubicBezTo>
                        <a:cubicBezTo>
                          <a:pt x="30" y="23"/>
                          <a:pt x="33" y="20"/>
                          <a:pt x="38" y="17"/>
                        </a:cubicBezTo>
                        <a:cubicBezTo>
                          <a:pt x="42" y="14"/>
                          <a:pt x="46" y="11"/>
                          <a:pt x="51" y="8"/>
                        </a:cubicBezTo>
                        <a:cubicBezTo>
                          <a:pt x="56" y="6"/>
                          <a:pt x="61" y="4"/>
                          <a:pt x="67" y="2"/>
                        </a:cubicBezTo>
                        <a:cubicBezTo>
                          <a:pt x="73" y="1"/>
                          <a:pt x="79" y="0"/>
                          <a:pt x="85" y="0"/>
                        </a:cubicBezTo>
                        <a:cubicBezTo>
                          <a:pt x="100" y="0"/>
                          <a:pt x="111" y="4"/>
                          <a:pt x="119" y="12"/>
                        </a:cubicBezTo>
                        <a:cubicBezTo>
                          <a:pt x="127" y="20"/>
                          <a:pt x="131" y="32"/>
                          <a:pt x="131" y="47"/>
                        </a:cubicBezTo>
                        <a:cubicBezTo>
                          <a:pt x="131" y="160"/>
                          <a:pt x="131" y="160"/>
                          <a:pt x="131" y="160"/>
                        </a:cubicBezTo>
                        <a:cubicBezTo>
                          <a:pt x="106" y="160"/>
                          <a:pt x="106" y="160"/>
                          <a:pt x="106" y="160"/>
                        </a:cubicBezTo>
                        <a:cubicBezTo>
                          <a:pt x="106" y="53"/>
                          <a:pt x="106" y="53"/>
                          <a:pt x="106" y="53"/>
                        </a:cubicBezTo>
                        <a:cubicBezTo>
                          <a:pt x="106" y="42"/>
                          <a:pt x="103" y="34"/>
                          <a:pt x="99" y="29"/>
                        </a:cubicBezTo>
                        <a:cubicBezTo>
                          <a:pt x="94" y="24"/>
                          <a:pt x="87" y="22"/>
                          <a:pt x="77" y="22"/>
                        </a:cubicBezTo>
                        <a:cubicBezTo>
                          <a:pt x="67" y="22"/>
                          <a:pt x="59" y="24"/>
                          <a:pt x="51" y="29"/>
                        </a:cubicBezTo>
                        <a:cubicBezTo>
                          <a:pt x="43" y="33"/>
                          <a:pt x="35" y="39"/>
                          <a:pt x="26" y="47"/>
                        </a:cubicBezTo>
                        <a:cubicBezTo>
                          <a:pt x="26" y="160"/>
                          <a:pt x="26" y="160"/>
                          <a:pt x="26" y="160"/>
                        </a:cubicBezTo>
                        <a:lnTo>
                          <a:pt x="0" y="16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US" kern="0">
                      <a:solidFill>
                        <a:sysClr val="windowText" lastClr="000000"/>
                      </a:solidFill>
                    </a:endParaRPr>
                  </a:p>
                </p:txBody>
              </p:sp>
              <p:sp>
                <p:nvSpPr>
                  <p:cNvPr id="301" name="Freeform 300"/>
                  <p:cNvSpPr>
                    <a:spLocks/>
                  </p:cNvSpPr>
                  <p:nvPr/>
                </p:nvSpPr>
                <p:spPr bwMode="auto">
                  <a:xfrm>
                    <a:off x="6924" y="3660"/>
                    <a:ext cx="130" cy="189"/>
                  </a:xfrm>
                  <a:custGeom>
                    <a:avLst/>
                    <a:gdLst>
                      <a:gd name="T0" fmla="*/ 29 w 150"/>
                      <a:gd name="T1" fmla="*/ 217 h 217"/>
                      <a:gd name="T2" fmla="*/ 12 w 150"/>
                      <a:gd name="T3" fmla="*/ 216 h 217"/>
                      <a:gd name="T4" fmla="*/ 0 w 150"/>
                      <a:gd name="T5" fmla="*/ 213 h 217"/>
                      <a:gd name="T6" fmla="*/ 6 w 150"/>
                      <a:gd name="T7" fmla="*/ 193 h 217"/>
                      <a:gd name="T8" fmla="*/ 15 w 150"/>
                      <a:gd name="T9" fmla="*/ 194 h 217"/>
                      <a:gd name="T10" fmla="*/ 29 w 150"/>
                      <a:gd name="T11" fmla="*/ 195 h 217"/>
                      <a:gd name="T12" fmla="*/ 48 w 150"/>
                      <a:gd name="T13" fmla="*/ 190 h 217"/>
                      <a:gd name="T14" fmla="*/ 59 w 150"/>
                      <a:gd name="T15" fmla="*/ 173 h 217"/>
                      <a:gd name="T16" fmla="*/ 65 w 150"/>
                      <a:gd name="T17" fmla="*/ 158 h 217"/>
                      <a:gd name="T18" fmla="*/ 4 w 150"/>
                      <a:gd name="T19" fmla="*/ 0 h 217"/>
                      <a:gd name="T20" fmla="*/ 31 w 150"/>
                      <a:gd name="T21" fmla="*/ 0 h 217"/>
                      <a:gd name="T22" fmla="*/ 77 w 150"/>
                      <a:gd name="T23" fmla="*/ 127 h 217"/>
                      <a:gd name="T24" fmla="*/ 78 w 150"/>
                      <a:gd name="T25" fmla="*/ 127 h 217"/>
                      <a:gd name="T26" fmla="*/ 124 w 150"/>
                      <a:gd name="T27" fmla="*/ 0 h 217"/>
                      <a:gd name="T28" fmla="*/ 150 w 150"/>
                      <a:gd name="T29" fmla="*/ 0 h 217"/>
                      <a:gd name="T30" fmla="*/ 83 w 150"/>
                      <a:gd name="T31" fmla="*/ 175 h 217"/>
                      <a:gd name="T32" fmla="*/ 74 w 150"/>
                      <a:gd name="T33" fmla="*/ 193 h 217"/>
                      <a:gd name="T34" fmla="*/ 63 w 150"/>
                      <a:gd name="T35" fmla="*/ 206 h 217"/>
                      <a:gd name="T36" fmla="*/ 49 w 150"/>
                      <a:gd name="T37" fmla="*/ 214 h 217"/>
                      <a:gd name="T38" fmla="*/ 29 w 150"/>
                      <a:gd name="T39" fmla="*/ 217 h 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50" h="217">
                        <a:moveTo>
                          <a:pt x="29" y="217"/>
                        </a:moveTo>
                        <a:cubicBezTo>
                          <a:pt x="22" y="217"/>
                          <a:pt x="17" y="217"/>
                          <a:pt x="12" y="216"/>
                        </a:cubicBezTo>
                        <a:cubicBezTo>
                          <a:pt x="7" y="215"/>
                          <a:pt x="3" y="214"/>
                          <a:pt x="0" y="213"/>
                        </a:cubicBezTo>
                        <a:cubicBezTo>
                          <a:pt x="6" y="193"/>
                          <a:pt x="6" y="193"/>
                          <a:pt x="6" y="193"/>
                        </a:cubicBezTo>
                        <a:cubicBezTo>
                          <a:pt x="8" y="193"/>
                          <a:pt x="11" y="194"/>
                          <a:pt x="15" y="194"/>
                        </a:cubicBezTo>
                        <a:cubicBezTo>
                          <a:pt x="19" y="195"/>
                          <a:pt x="24" y="195"/>
                          <a:pt x="29" y="195"/>
                        </a:cubicBezTo>
                        <a:cubicBezTo>
                          <a:pt x="37" y="195"/>
                          <a:pt x="43" y="194"/>
                          <a:pt x="48" y="190"/>
                        </a:cubicBezTo>
                        <a:cubicBezTo>
                          <a:pt x="52" y="187"/>
                          <a:pt x="56" y="181"/>
                          <a:pt x="59" y="173"/>
                        </a:cubicBezTo>
                        <a:cubicBezTo>
                          <a:pt x="65" y="158"/>
                          <a:pt x="65" y="158"/>
                          <a:pt x="65" y="158"/>
                        </a:cubicBezTo>
                        <a:cubicBezTo>
                          <a:pt x="4" y="0"/>
                          <a:pt x="4" y="0"/>
                          <a:pt x="4" y="0"/>
                        </a:cubicBezTo>
                        <a:cubicBezTo>
                          <a:pt x="31" y="0"/>
                          <a:pt x="31" y="0"/>
                          <a:pt x="31" y="0"/>
                        </a:cubicBezTo>
                        <a:cubicBezTo>
                          <a:pt x="77" y="127"/>
                          <a:pt x="77" y="127"/>
                          <a:pt x="77" y="127"/>
                        </a:cubicBezTo>
                        <a:cubicBezTo>
                          <a:pt x="78" y="127"/>
                          <a:pt x="78" y="127"/>
                          <a:pt x="78" y="127"/>
                        </a:cubicBezTo>
                        <a:cubicBezTo>
                          <a:pt x="124" y="0"/>
                          <a:pt x="124" y="0"/>
                          <a:pt x="124" y="0"/>
                        </a:cubicBezTo>
                        <a:cubicBezTo>
                          <a:pt x="150" y="0"/>
                          <a:pt x="150" y="0"/>
                          <a:pt x="150" y="0"/>
                        </a:cubicBezTo>
                        <a:cubicBezTo>
                          <a:pt x="83" y="175"/>
                          <a:pt x="83" y="175"/>
                          <a:pt x="83" y="175"/>
                        </a:cubicBezTo>
                        <a:cubicBezTo>
                          <a:pt x="80" y="182"/>
                          <a:pt x="77" y="188"/>
                          <a:pt x="74" y="193"/>
                        </a:cubicBezTo>
                        <a:cubicBezTo>
                          <a:pt x="71" y="198"/>
                          <a:pt x="68" y="202"/>
                          <a:pt x="63" y="206"/>
                        </a:cubicBezTo>
                        <a:cubicBezTo>
                          <a:pt x="59" y="210"/>
                          <a:pt x="55" y="212"/>
                          <a:pt x="49" y="214"/>
                        </a:cubicBezTo>
                        <a:cubicBezTo>
                          <a:pt x="44" y="216"/>
                          <a:pt x="37" y="217"/>
                          <a:pt x="29" y="217"/>
                        </a:cubicBezTo>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US" kern="0">
                      <a:solidFill>
                        <a:sysClr val="windowText" lastClr="000000"/>
                      </a:solidFill>
                    </a:endParaRPr>
                  </a:p>
                </p:txBody>
              </p:sp>
              <p:sp>
                <p:nvSpPr>
                  <p:cNvPr id="302" name="Freeform 301"/>
                  <p:cNvSpPr>
                    <a:spLocks/>
                  </p:cNvSpPr>
                  <p:nvPr/>
                </p:nvSpPr>
                <p:spPr bwMode="auto">
                  <a:xfrm>
                    <a:off x="2591" y="3119"/>
                    <a:ext cx="306" cy="353"/>
                  </a:xfrm>
                  <a:custGeom>
                    <a:avLst/>
                    <a:gdLst>
                      <a:gd name="T0" fmla="*/ 183 w 352"/>
                      <a:gd name="T1" fmla="*/ 405 h 405"/>
                      <a:gd name="T2" fmla="*/ 0 w 352"/>
                      <a:gd name="T3" fmla="*/ 270 h 405"/>
                      <a:gd name="T4" fmla="*/ 100 w 352"/>
                      <a:gd name="T5" fmla="*/ 270 h 405"/>
                      <a:gd name="T6" fmla="*/ 183 w 352"/>
                      <a:gd name="T7" fmla="*/ 315 h 405"/>
                      <a:gd name="T8" fmla="*/ 253 w 352"/>
                      <a:gd name="T9" fmla="*/ 280 h 405"/>
                      <a:gd name="T10" fmla="*/ 172 w 352"/>
                      <a:gd name="T11" fmla="*/ 239 h 405"/>
                      <a:gd name="T12" fmla="*/ 10 w 352"/>
                      <a:gd name="T13" fmla="*/ 123 h 405"/>
                      <a:gd name="T14" fmla="*/ 175 w 352"/>
                      <a:gd name="T15" fmla="*/ 0 h 405"/>
                      <a:gd name="T16" fmla="*/ 343 w 352"/>
                      <a:gd name="T17" fmla="*/ 120 h 405"/>
                      <a:gd name="T18" fmla="*/ 240 w 352"/>
                      <a:gd name="T19" fmla="*/ 120 h 405"/>
                      <a:gd name="T20" fmla="*/ 175 w 352"/>
                      <a:gd name="T21" fmla="*/ 88 h 405"/>
                      <a:gd name="T22" fmla="*/ 111 w 352"/>
                      <a:gd name="T23" fmla="*/ 119 h 405"/>
                      <a:gd name="T24" fmla="*/ 187 w 352"/>
                      <a:gd name="T25" fmla="*/ 153 h 405"/>
                      <a:gd name="T26" fmla="*/ 352 w 352"/>
                      <a:gd name="T27" fmla="*/ 274 h 405"/>
                      <a:gd name="T28" fmla="*/ 183 w 352"/>
                      <a:gd name="T29" fmla="*/ 405 h 4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52" h="405">
                        <a:moveTo>
                          <a:pt x="183" y="405"/>
                        </a:moveTo>
                        <a:cubicBezTo>
                          <a:pt x="85" y="405"/>
                          <a:pt x="12" y="353"/>
                          <a:pt x="0" y="270"/>
                        </a:cubicBezTo>
                        <a:cubicBezTo>
                          <a:pt x="100" y="270"/>
                          <a:pt x="100" y="270"/>
                          <a:pt x="100" y="270"/>
                        </a:cubicBezTo>
                        <a:cubicBezTo>
                          <a:pt x="114" y="303"/>
                          <a:pt x="154" y="315"/>
                          <a:pt x="183" y="315"/>
                        </a:cubicBezTo>
                        <a:cubicBezTo>
                          <a:pt x="223" y="315"/>
                          <a:pt x="253" y="303"/>
                          <a:pt x="253" y="280"/>
                        </a:cubicBezTo>
                        <a:cubicBezTo>
                          <a:pt x="253" y="258"/>
                          <a:pt x="239" y="249"/>
                          <a:pt x="172" y="239"/>
                        </a:cubicBezTo>
                        <a:cubicBezTo>
                          <a:pt x="103" y="228"/>
                          <a:pt x="10" y="210"/>
                          <a:pt x="10" y="123"/>
                        </a:cubicBezTo>
                        <a:cubicBezTo>
                          <a:pt x="10" y="63"/>
                          <a:pt x="64" y="0"/>
                          <a:pt x="175" y="0"/>
                        </a:cubicBezTo>
                        <a:cubicBezTo>
                          <a:pt x="264" y="0"/>
                          <a:pt x="330" y="47"/>
                          <a:pt x="343" y="120"/>
                        </a:cubicBezTo>
                        <a:cubicBezTo>
                          <a:pt x="240" y="120"/>
                          <a:pt x="240" y="120"/>
                          <a:pt x="240" y="120"/>
                        </a:cubicBezTo>
                        <a:cubicBezTo>
                          <a:pt x="234" y="102"/>
                          <a:pt x="212" y="88"/>
                          <a:pt x="175" y="88"/>
                        </a:cubicBezTo>
                        <a:cubicBezTo>
                          <a:pt x="130" y="88"/>
                          <a:pt x="111" y="105"/>
                          <a:pt x="111" y="119"/>
                        </a:cubicBezTo>
                        <a:cubicBezTo>
                          <a:pt x="111" y="139"/>
                          <a:pt x="139" y="146"/>
                          <a:pt x="187" y="153"/>
                        </a:cubicBezTo>
                        <a:cubicBezTo>
                          <a:pt x="283" y="169"/>
                          <a:pt x="352" y="190"/>
                          <a:pt x="352" y="274"/>
                        </a:cubicBezTo>
                        <a:cubicBezTo>
                          <a:pt x="352" y="351"/>
                          <a:pt x="282" y="405"/>
                          <a:pt x="183" y="405"/>
                        </a:cubicBezTo>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US" kern="0">
                      <a:solidFill>
                        <a:sysClr val="windowText" lastClr="000000"/>
                      </a:solidFill>
                    </a:endParaRPr>
                  </a:p>
                </p:txBody>
              </p:sp>
              <p:sp>
                <p:nvSpPr>
                  <p:cNvPr id="303" name="Freeform 302"/>
                  <p:cNvSpPr>
                    <a:spLocks/>
                  </p:cNvSpPr>
                  <p:nvPr/>
                </p:nvSpPr>
                <p:spPr bwMode="auto">
                  <a:xfrm>
                    <a:off x="2937" y="3127"/>
                    <a:ext cx="300" cy="345"/>
                  </a:xfrm>
                  <a:custGeom>
                    <a:avLst/>
                    <a:gdLst>
                      <a:gd name="T0" fmla="*/ 345 w 345"/>
                      <a:gd name="T1" fmla="*/ 387 h 396"/>
                      <a:gd name="T2" fmla="*/ 251 w 345"/>
                      <a:gd name="T3" fmla="*/ 387 h 396"/>
                      <a:gd name="T4" fmla="*/ 251 w 345"/>
                      <a:gd name="T5" fmla="*/ 351 h 396"/>
                      <a:gd name="T6" fmla="*/ 152 w 345"/>
                      <a:gd name="T7" fmla="*/ 396 h 396"/>
                      <a:gd name="T8" fmla="*/ 0 w 345"/>
                      <a:gd name="T9" fmla="*/ 226 h 396"/>
                      <a:gd name="T10" fmla="*/ 0 w 345"/>
                      <a:gd name="T11" fmla="*/ 0 h 396"/>
                      <a:gd name="T12" fmla="*/ 99 w 345"/>
                      <a:gd name="T13" fmla="*/ 0 h 396"/>
                      <a:gd name="T14" fmla="*/ 99 w 345"/>
                      <a:gd name="T15" fmla="*/ 226 h 396"/>
                      <a:gd name="T16" fmla="*/ 171 w 345"/>
                      <a:gd name="T17" fmla="*/ 302 h 396"/>
                      <a:gd name="T18" fmla="*/ 246 w 345"/>
                      <a:gd name="T19" fmla="*/ 226 h 396"/>
                      <a:gd name="T20" fmla="*/ 246 w 345"/>
                      <a:gd name="T21" fmla="*/ 0 h 396"/>
                      <a:gd name="T22" fmla="*/ 345 w 345"/>
                      <a:gd name="T23" fmla="*/ 0 h 396"/>
                      <a:gd name="T24" fmla="*/ 345 w 345"/>
                      <a:gd name="T25" fmla="*/ 387 h 3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5" h="396">
                        <a:moveTo>
                          <a:pt x="345" y="387"/>
                        </a:moveTo>
                        <a:cubicBezTo>
                          <a:pt x="251" y="387"/>
                          <a:pt x="251" y="387"/>
                          <a:pt x="251" y="387"/>
                        </a:cubicBezTo>
                        <a:cubicBezTo>
                          <a:pt x="251" y="351"/>
                          <a:pt x="251" y="351"/>
                          <a:pt x="251" y="351"/>
                        </a:cubicBezTo>
                        <a:cubicBezTo>
                          <a:pt x="227" y="379"/>
                          <a:pt x="193" y="396"/>
                          <a:pt x="152" y="396"/>
                        </a:cubicBezTo>
                        <a:cubicBezTo>
                          <a:pt x="61" y="396"/>
                          <a:pt x="0" y="327"/>
                          <a:pt x="0" y="226"/>
                        </a:cubicBezTo>
                        <a:cubicBezTo>
                          <a:pt x="0" y="0"/>
                          <a:pt x="0" y="0"/>
                          <a:pt x="0" y="0"/>
                        </a:cubicBezTo>
                        <a:cubicBezTo>
                          <a:pt x="99" y="0"/>
                          <a:pt x="99" y="0"/>
                          <a:pt x="99" y="0"/>
                        </a:cubicBezTo>
                        <a:cubicBezTo>
                          <a:pt x="99" y="226"/>
                          <a:pt x="99" y="226"/>
                          <a:pt x="99" y="226"/>
                        </a:cubicBezTo>
                        <a:cubicBezTo>
                          <a:pt x="99" y="248"/>
                          <a:pt x="107" y="302"/>
                          <a:pt x="171" y="302"/>
                        </a:cubicBezTo>
                        <a:cubicBezTo>
                          <a:pt x="215" y="302"/>
                          <a:pt x="246" y="269"/>
                          <a:pt x="246" y="226"/>
                        </a:cubicBezTo>
                        <a:cubicBezTo>
                          <a:pt x="246" y="0"/>
                          <a:pt x="246" y="0"/>
                          <a:pt x="246" y="0"/>
                        </a:cubicBezTo>
                        <a:cubicBezTo>
                          <a:pt x="345" y="0"/>
                          <a:pt x="345" y="0"/>
                          <a:pt x="345" y="0"/>
                        </a:cubicBezTo>
                        <a:lnTo>
                          <a:pt x="345" y="387"/>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US" kern="0">
                      <a:solidFill>
                        <a:sysClr val="windowText" lastClr="000000"/>
                      </a:solidFill>
                    </a:endParaRPr>
                  </a:p>
                </p:txBody>
              </p:sp>
              <p:sp>
                <p:nvSpPr>
                  <p:cNvPr id="304" name="Freeform 303"/>
                  <p:cNvSpPr>
                    <a:spLocks/>
                  </p:cNvSpPr>
                  <p:nvPr/>
                </p:nvSpPr>
                <p:spPr bwMode="auto">
                  <a:xfrm>
                    <a:off x="3281" y="3119"/>
                    <a:ext cx="336" cy="353"/>
                  </a:xfrm>
                  <a:custGeom>
                    <a:avLst/>
                    <a:gdLst>
                      <a:gd name="T0" fmla="*/ 199 w 386"/>
                      <a:gd name="T1" fmla="*/ 405 h 405"/>
                      <a:gd name="T2" fmla="*/ 0 w 386"/>
                      <a:gd name="T3" fmla="*/ 203 h 405"/>
                      <a:gd name="T4" fmla="*/ 199 w 386"/>
                      <a:gd name="T5" fmla="*/ 0 h 405"/>
                      <a:gd name="T6" fmla="*/ 385 w 386"/>
                      <a:gd name="T7" fmla="*/ 139 h 405"/>
                      <a:gd name="T8" fmla="*/ 280 w 386"/>
                      <a:gd name="T9" fmla="*/ 139 h 405"/>
                      <a:gd name="T10" fmla="*/ 199 w 386"/>
                      <a:gd name="T11" fmla="*/ 90 h 405"/>
                      <a:gd name="T12" fmla="*/ 100 w 386"/>
                      <a:gd name="T13" fmla="*/ 204 h 405"/>
                      <a:gd name="T14" fmla="*/ 199 w 386"/>
                      <a:gd name="T15" fmla="*/ 315 h 405"/>
                      <a:gd name="T16" fmla="*/ 280 w 386"/>
                      <a:gd name="T17" fmla="*/ 265 h 405"/>
                      <a:gd name="T18" fmla="*/ 386 w 386"/>
                      <a:gd name="T19" fmla="*/ 265 h 405"/>
                      <a:gd name="T20" fmla="*/ 199 w 386"/>
                      <a:gd name="T21" fmla="*/ 405 h 4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86" h="405">
                        <a:moveTo>
                          <a:pt x="199" y="405"/>
                        </a:moveTo>
                        <a:cubicBezTo>
                          <a:pt x="83" y="405"/>
                          <a:pt x="0" y="315"/>
                          <a:pt x="0" y="203"/>
                        </a:cubicBezTo>
                        <a:cubicBezTo>
                          <a:pt x="0" y="91"/>
                          <a:pt x="83" y="0"/>
                          <a:pt x="199" y="0"/>
                        </a:cubicBezTo>
                        <a:cubicBezTo>
                          <a:pt x="292" y="0"/>
                          <a:pt x="363" y="52"/>
                          <a:pt x="385" y="139"/>
                        </a:cubicBezTo>
                        <a:cubicBezTo>
                          <a:pt x="280" y="139"/>
                          <a:pt x="280" y="139"/>
                          <a:pt x="280" y="139"/>
                        </a:cubicBezTo>
                        <a:cubicBezTo>
                          <a:pt x="266" y="113"/>
                          <a:pt x="235" y="90"/>
                          <a:pt x="199" y="90"/>
                        </a:cubicBezTo>
                        <a:cubicBezTo>
                          <a:pt x="145" y="90"/>
                          <a:pt x="100" y="141"/>
                          <a:pt x="100" y="204"/>
                        </a:cubicBezTo>
                        <a:cubicBezTo>
                          <a:pt x="100" y="264"/>
                          <a:pt x="145" y="315"/>
                          <a:pt x="199" y="315"/>
                        </a:cubicBezTo>
                        <a:cubicBezTo>
                          <a:pt x="236" y="315"/>
                          <a:pt x="268" y="292"/>
                          <a:pt x="280" y="265"/>
                        </a:cubicBezTo>
                        <a:cubicBezTo>
                          <a:pt x="386" y="265"/>
                          <a:pt x="386" y="265"/>
                          <a:pt x="386" y="265"/>
                        </a:cubicBezTo>
                        <a:cubicBezTo>
                          <a:pt x="364" y="353"/>
                          <a:pt x="293" y="405"/>
                          <a:pt x="199" y="405"/>
                        </a:cubicBezTo>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US" kern="0">
                      <a:solidFill>
                        <a:sysClr val="windowText" lastClr="000000"/>
                      </a:solidFill>
                    </a:endParaRPr>
                  </a:p>
                </p:txBody>
              </p:sp>
              <p:sp>
                <p:nvSpPr>
                  <p:cNvPr id="305" name="Freeform 304"/>
                  <p:cNvSpPr>
                    <a:spLocks/>
                  </p:cNvSpPr>
                  <p:nvPr/>
                </p:nvSpPr>
                <p:spPr bwMode="auto">
                  <a:xfrm>
                    <a:off x="3647" y="3119"/>
                    <a:ext cx="336" cy="353"/>
                  </a:xfrm>
                  <a:custGeom>
                    <a:avLst/>
                    <a:gdLst>
                      <a:gd name="T0" fmla="*/ 199 w 386"/>
                      <a:gd name="T1" fmla="*/ 405 h 405"/>
                      <a:gd name="T2" fmla="*/ 0 w 386"/>
                      <a:gd name="T3" fmla="*/ 203 h 405"/>
                      <a:gd name="T4" fmla="*/ 199 w 386"/>
                      <a:gd name="T5" fmla="*/ 0 h 405"/>
                      <a:gd name="T6" fmla="*/ 385 w 386"/>
                      <a:gd name="T7" fmla="*/ 139 h 405"/>
                      <a:gd name="T8" fmla="*/ 280 w 386"/>
                      <a:gd name="T9" fmla="*/ 139 h 405"/>
                      <a:gd name="T10" fmla="*/ 199 w 386"/>
                      <a:gd name="T11" fmla="*/ 90 h 405"/>
                      <a:gd name="T12" fmla="*/ 100 w 386"/>
                      <a:gd name="T13" fmla="*/ 204 h 405"/>
                      <a:gd name="T14" fmla="*/ 199 w 386"/>
                      <a:gd name="T15" fmla="*/ 315 h 405"/>
                      <a:gd name="T16" fmla="*/ 280 w 386"/>
                      <a:gd name="T17" fmla="*/ 265 h 405"/>
                      <a:gd name="T18" fmla="*/ 386 w 386"/>
                      <a:gd name="T19" fmla="*/ 265 h 405"/>
                      <a:gd name="T20" fmla="*/ 199 w 386"/>
                      <a:gd name="T21" fmla="*/ 405 h 4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86" h="405">
                        <a:moveTo>
                          <a:pt x="199" y="405"/>
                        </a:moveTo>
                        <a:cubicBezTo>
                          <a:pt x="83" y="405"/>
                          <a:pt x="0" y="315"/>
                          <a:pt x="0" y="203"/>
                        </a:cubicBezTo>
                        <a:cubicBezTo>
                          <a:pt x="0" y="91"/>
                          <a:pt x="83" y="0"/>
                          <a:pt x="199" y="0"/>
                        </a:cubicBezTo>
                        <a:cubicBezTo>
                          <a:pt x="292" y="0"/>
                          <a:pt x="363" y="52"/>
                          <a:pt x="385" y="139"/>
                        </a:cubicBezTo>
                        <a:cubicBezTo>
                          <a:pt x="280" y="139"/>
                          <a:pt x="280" y="139"/>
                          <a:pt x="280" y="139"/>
                        </a:cubicBezTo>
                        <a:cubicBezTo>
                          <a:pt x="266" y="113"/>
                          <a:pt x="235" y="90"/>
                          <a:pt x="199" y="90"/>
                        </a:cubicBezTo>
                        <a:cubicBezTo>
                          <a:pt x="145" y="90"/>
                          <a:pt x="100" y="141"/>
                          <a:pt x="100" y="204"/>
                        </a:cubicBezTo>
                        <a:cubicBezTo>
                          <a:pt x="100" y="264"/>
                          <a:pt x="145" y="315"/>
                          <a:pt x="199" y="315"/>
                        </a:cubicBezTo>
                        <a:cubicBezTo>
                          <a:pt x="236" y="315"/>
                          <a:pt x="268" y="292"/>
                          <a:pt x="280" y="265"/>
                        </a:cubicBezTo>
                        <a:cubicBezTo>
                          <a:pt x="386" y="265"/>
                          <a:pt x="386" y="265"/>
                          <a:pt x="386" y="265"/>
                        </a:cubicBezTo>
                        <a:cubicBezTo>
                          <a:pt x="364" y="353"/>
                          <a:pt x="293" y="405"/>
                          <a:pt x="199" y="405"/>
                        </a:cubicBezTo>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US" kern="0">
                      <a:solidFill>
                        <a:sysClr val="windowText" lastClr="000000"/>
                      </a:solidFill>
                    </a:endParaRPr>
                  </a:p>
                </p:txBody>
              </p:sp>
              <p:sp>
                <p:nvSpPr>
                  <p:cNvPr id="306" name="Freeform 305"/>
                  <p:cNvSpPr>
                    <a:spLocks noEditPoints="1"/>
                  </p:cNvSpPr>
                  <p:nvPr/>
                </p:nvSpPr>
                <p:spPr bwMode="auto">
                  <a:xfrm>
                    <a:off x="4013" y="3119"/>
                    <a:ext cx="353" cy="353"/>
                  </a:xfrm>
                  <a:custGeom>
                    <a:avLst/>
                    <a:gdLst>
                      <a:gd name="T0" fmla="*/ 100 w 406"/>
                      <a:gd name="T1" fmla="*/ 241 h 405"/>
                      <a:gd name="T2" fmla="*/ 197 w 406"/>
                      <a:gd name="T3" fmla="*/ 318 h 405"/>
                      <a:gd name="T4" fmla="*/ 279 w 406"/>
                      <a:gd name="T5" fmla="*/ 273 h 405"/>
                      <a:gd name="T6" fmla="*/ 385 w 406"/>
                      <a:gd name="T7" fmla="*/ 273 h 405"/>
                      <a:gd name="T8" fmla="*/ 198 w 406"/>
                      <a:gd name="T9" fmla="*/ 405 h 405"/>
                      <a:gd name="T10" fmla="*/ 0 w 406"/>
                      <a:gd name="T11" fmla="*/ 203 h 405"/>
                      <a:gd name="T12" fmla="*/ 198 w 406"/>
                      <a:gd name="T13" fmla="*/ 0 h 405"/>
                      <a:gd name="T14" fmla="*/ 392 w 406"/>
                      <a:gd name="T15" fmla="*/ 241 h 405"/>
                      <a:gd name="T16" fmla="*/ 100 w 406"/>
                      <a:gd name="T17" fmla="*/ 241 h 405"/>
                      <a:gd name="T18" fmla="*/ 294 w 406"/>
                      <a:gd name="T19" fmla="*/ 160 h 405"/>
                      <a:gd name="T20" fmla="*/ 197 w 406"/>
                      <a:gd name="T21" fmla="*/ 87 h 405"/>
                      <a:gd name="T22" fmla="*/ 102 w 406"/>
                      <a:gd name="T23" fmla="*/ 160 h 405"/>
                      <a:gd name="T24" fmla="*/ 294 w 406"/>
                      <a:gd name="T25" fmla="*/ 160 h 4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06" h="405">
                        <a:moveTo>
                          <a:pt x="100" y="241"/>
                        </a:moveTo>
                        <a:cubicBezTo>
                          <a:pt x="113" y="288"/>
                          <a:pt x="151" y="318"/>
                          <a:pt x="197" y="318"/>
                        </a:cubicBezTo>
                        <a:cubicBezTo>
                          <a:pt x="230" y="318"/>
                          <a:pt x="262" y="303"/>
                          <a:pt x="279" y="273"/>
                        </a:cubicBezTo>
                        <a:cubicBezTo>
                          <a:pt x="385" y="273"/>
                          <a:pt x="385" y="273"/>
                          <a:pt x="385" y="273"/>
                        </a:cubicBezTo>
                        <a:cubicBezTo>
                          <a:pt x="362" y="351"/>
                          <a:pt x="294" y="405"/>
                          <a:pt x="198" y="405"/>
                        </a:cubicBezTo>
                        <a:cubicBezTo>
                          <a:pt x="89" y="405"/>
                          <a:pt x="0" y="315"/>
                          <a:pt x="0" y="203"/>
                        </a:cubicBezTo>
                        <a:cubicBezTo>
                          <a:pt x="0" y="91"/>
                          <a:pt x="89" y="0"/>
                          <a:pt x="198" y="0"/>
                        </a:cubicBezTo>
                        <a:cubicBezTo>
                          <a:pt x="312" y="0"/>
                          <a:pt x="406" y="88"/>
                          <a:pt x="392" y="241"/>
                        </a:cubicBezTo>
                        <a:lnTo>
                          <a:pt x="100" y="241"/>
                        </a:lnTo>
                        <a:close/>
                        <a:moveTo>
                          <a:pt x="294" y="160"/>
                        </a:moveTo>
                        <a:cubicBezTo>
                          <a:pt x="282" y="115"/>
                          <a:pt x="244" y="87"/>
                          <a:pt x="197" y="87"/>
                        </a:cubicBezTo>
                        <a:cubicBezTo>
                          <a:pt x="152" y="87"/>
                          <a:pt x="116" y="115"/>
                          <a:pt x="102" y="160"/>
                        </a:cubicBezTo>
                        <a:lnTo>
                          <a:pt x="294" y="16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US" kern="0">
                      <a:solidFill>
                        <a:sysClr val="windowText" lastClr="000000"/>
                      </a:solidFill>
                    </a:endParaRPr>
                  </a:p>
                </p:txBody>
              </p:sp>
              <p:sp>
                <p:nvSpPr>
                  <p:cNvPr id="307" name="Freeform 306"/>
                  <p:cNvSpPr>
                    <a:spLocks/>
                  </p:cNvSpPr>
                  <p:nvPr/>
                </p:nvSpPr>
                <p:spPr bwMode="auto">
                  <a:xfrm>
                    <a:off x="4384" y="3119"/>
                    <a:ext cx="307" cy="353"/>
                  </a:xfrm>
                  <a:custGeom>
                    <a:avLst/>
                    <a:gdLst>
                      <a:gd name="T0" fmla="*/ 184 w 353"/>
                      <a:gd name="T1" fmla="*/ 405 h 405"/>
                      <a:gd name="T2" fmla="*/ 0 w 353"/>
                      <a:gd name="T3" fmla="*/ 270 h 405"/>
                      <a:gd name="T4" fmla="*/ 101 w 353"/>
                      <a:gd name="T5" fmla="*/ 270 h 405"/>
                      <a:gd name="T6" fmla="*/ 184 w 353"/>
                      <a:gd name="T7" fmla="*/ 315 h 405"/>
                      <a:gd name="T8" fmla="*/ 253 w 353"/>
                      <a:gd name="T9" fmla="*/ 280 h 405"/>
                      <a:gd name="T10" fmla="*/ 172 w 353"/>
                      <a:gd name="T11" fmla="*/ 239 h 405"/>
                      <a:gd name="T12" fmla="*/ 11 w 353"/>
                      <a:gd name="T13" fmla="*/ 123 h 405"/>
                      <a:gd name="T14" fmla="*/ 176 w 353"/>
                      <a:gd name="T15" fmla="*/ 0 h 405"/>
                      <a:gd name="T16" fmla="*/ 343 w 353"/>
                      <a:gd name="T17" fmla="*/ 120 h 405"/>
                      <a:gd name="T18" fmla="*/ 241 w 353"/>
                      <a:gd name="T19" fmla="*/ 120 h 405"/>
                      <a:gd name="T20" fmla="*/ 176 w 353"/>
                      <a:gd name="T21" fmla="*/ 88 h 405"/>
                      <a:gd name="T22" fmla="*/ 112 w 353"/>
                      <a:gd name="T23" fmla="*/ 119 h 405"/>
                      <a:gd name="T24" fmla="*/ 188 w 353"/>
                      <a:gd name="T25" fmla="*/ 153 h 405"/>
                      <a:gd name="T26" fmla="*/ 353 w 353"/>
                      <a:gd name="T27" fmla="*/ 274 h 405"/>
                      <a:gd name="T28" fmla="*/ 184 w 353"/>
                      <a:gd name="T29" fmla="*/ 405 h 4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53" h="405">
                        <a:moveTo>
                          <a:pt x="184" y="405"/>
                        </a:moveTo>
                        <a:cubicBezTo>
                          <a:pt x="85" y="405"/>
                          <a:pt x="12" y="353"/>
                          <a:pt x="0" y="270"/>
                        </a:cubicBezTo>
                        <a:cubicBezTo>
                          <a:pt x="101" y="270"/>
                          <a:pt x="101" y="270"/>
                          <a:pt x="101" y="270"/>
                        </a:cubicBezTo>
                        <a:cubicBezTo>
                          <a:pt x="115" y="303"/>
                          <a:pt x="154" y="315"/>
                          <a:pt x="184" y="315"/>
                        </a:cubicBezTo>
                        <a:cubicBezTo>
                          <a:pt x="223" y="315"/>
                          <a:pt x="253" y="303"/>
                          <a:pt x="253" y="280"/>
                        </a:cubicBezTo>
                        <a:cubicBezTo>
                          <a:pt x="253" y="258"/>
                          <a:pt x="240" y="249"/>
                          <a:pt x="172" y="239"/>
                        </a:cubicBezTo>
                        <a:cubicBezTo>
                          <a:pt x="103" y="228"/>
                          <a:pt x="11" y="210"/>
                          <a:pt x="11" y="123"/>
                        </a:cubicBezTo>
                        <a:cubicBezTo>
                          <a:pt x="11" y="63"/>
                          <a:pt x="64" y="0"/>
                          <a:pt x="176" y="0"/>
                        </a:cubicBezTo>
                        <a:cubicBezTo>
                          <a:pt x="265" y="0"/>
                          <a:pt x="331" y="47"/>
                          <a:pt x="343" y="120"/>
                        </a:cubicBezTo>
                        <a:cubicBezTo>
                          <a:pt x="241" y="120"/>
                          <a:pt x="241" y="120"/>
                          <a:pt x="241" y="120"/>
                        </a:cubicBezTo>
                        <a:cubicBezTo>
                          <a:pt x="235" y="102"/>
                          <a:pt x="213" y="88"/>
                          <a:pt x="176" y="88"/>
                        </a:cubicBezTo>
                        <a:cubicBezTo>
                          <a:pt x="130" y="88"/>
                          <a:pt x="112" y="105"/>
                          <a:pt x="112" y="119"/>
                        </a:cubicBezTo>
                        <a:cubicBezTo>
                          <a:pt x="112" y="139"/>
                          <a:pt x="140" y="146"/>
                          <a:pt x="188" y="153"/>
                        </a:cubicBezTo>
                        <a:cubicBezTo>
                          <a:pt x="284" y="169"/>
                          <a:pt x="353" y="190"/>
                          <a:pt x="353" y="274"/>
                        </a:cubicBezTo>
                        <a:cubicBezTo>
                          <a:pt x="353" y="351"/>
                          <a:pt x="283" y="405"/>
                          <a:pt x="184" y="405"/>
                        </a:cubicBezTo>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US" kern="0">
                      <a:solidFill>
                        <a:sysClr val="windowText" lastClr="000000"/>
                      </a:solidFill>
                    </a:endParaRPr>
                  </a:p>
                </p:txBody>
              </p:sp>
              <p:sp>
                <p:nvSpPr>
                  <p:cNvPr id="308" name="Freeform 307"/>
                  <p:cNvSpPr>
                    <a:spLocks/>
                  </p:cNvSpPr>
                  <p:nvPr/>
                </p:nvSpPr>
                <p:spPr bwMode="auto">
                  <a:xfrm>
                    <a:off x="4722" y="3119"/>
                    <a:ext cx="306" cy="353"/>
                  </a:xfrm>
                  <a:custGeom>
                    <a:avLst/>
                    <a:gdLst>
                      <a:gd name="T0" fmla="*/ 183 w 352"/>
                      <a:gd name="T1" fmla="*/ 405 h 405"/>
                      <a:gd name="T2" fmla="*/ 0 w 352"/>
                      <a:gd name="T3" fmla="*/ 270 h 405"/>
                      <a:gd name="T4" fmla="*/ 100 w 352"/>
                      <a:gd name="T5" fmla="*/ 270 h 405"/>
                      <a:gd name="T6" fmla="*/ 183 w 352"/>
                      <a:gd name="T7" fmla="*/ 315 h 405"/>
                      <a:gd name="T8" fmla="*/ 253 w 352"/>
                      <a:gd name="T9" fmla="*/ 280 h 405"/>
                      <a:gd name="T10" fmla="*/ 172 w 352"/>
                      <a:gd name="T11" fmla="*/ 239 h 405"/>
                      <a:gd name="T12" fmla="*/ 10 w 352"/>
                      <a:gd name="T13" fmla="*/ 123 h 405"/>
                      <a:gd name="T14" fmla="*/ 175 w 352"/>
                      <a:gd name="T15" fmla="*/ 0 h 405"/>
                      <a:gd name="T16" fmla="*/ 343 w 352"/>
                      <a:gd name="T17" fmla="*/ 120 h 405"/>
                      <a:gd name="T18" fmla="*/ 240 w 352"/>
                      <a:gd name="T19" fmla="*/ 120 h 405"/>
                      <a:gd name="T20" fmla="*/ 175 w 352"/>
                      <a:gd name="T21" fmla="*/ 88 h 405"/>
                      <a:gd name="T22" fmla="*/ 111 w 352"/>
                      <a:gd name="T23" fmla="*/ 119 h 405"/>
                      <a:gd name="T24" fmla="*/ 187 w 352"/>
                      <a:gd name="T25" fmla="*/ 153 h 405"/>
                      <a:gd name="T26" fmla="*/ 352 w 352"/>
                      <a:gd name="T27" fmla="*/ 274 h 405"/>
                      <a:gd name="T28" fmla="*/ 183 w 352"/>
                      <a:gd name="T29" fmla="*/ 405 h 4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52" h="405">
                        <a:moveTo>
                          <a:pt x="183" y="405"/>
                        </a:moveTo>
                        <a:cubicBezTo>
                          <a:pt x="84" y="405"/>
                          <a:pt x="12" y="353"/>
                          <a:pt x="0" y="270"/>
                        </a:cubicBezTo>
                        <a:cubicBezTo>
                          <a:pt x="100" y="270"/>
                          <a:pt x="100" y="270"/>
                          <a:pt x="100" y="270"/>
                        </a:cubicBezTo>
                        <a:cubicBezTo>
                          <a:pt x="114" y="303"/>
                          <a:pt x="153" y="315"/>
                          <a:pt x="183" y="315"/>
                        </a:cubicBezTo>
                        <a:cubicBezTo>
                          <a:pt x="223" y="315"/>
                          <a:pt x="253" y="303"/>
                          <a:pt x="253" y="280"/>
                        </a:cubicBezTo>
                        <a:cubicBezTo>
                          <a:pt x="253" y="258"/>
                          <a:pt x="239" y="249"/>
                          <a:pt x="172" y="239"/>
                        </a:cubicBezTo>
                        <a:cubicBezTo>
                          <a:pt x="102" y="228"/>
                          <a:pt x="10" y="210"/>
                          <a:pt x="10" y="123"/>
                        </a:cubicBezTo>
                        <a:cubicBezTo>
                          <a:pt x="10" y="63"/>
                          <a:pt x="63" y="0"/>
                          <a:pt x="175" y="0"/>
                        </a:cubicBezTo>
                        <a:cubicBezTo>
                          <a:pt x="264" y="0"/>
                          <a:pt x="330" y="47"/>
                          <a:pt x="343" y="120"/>
                        </a:cubicBezTo>
                        <a:cubicBezTo>
                          <a:pt x="240" y="120"/>
                          <a:pt x="240" y="120"/>
                          <a:pt x="240" y="120"/>
                        </a:cubicBezTo>
                        <a:cubicBezTo>
                          <a:pt x="234" y="102"/>
                          <a:pt x="212" y="88"/>
                          <a:pt x="175" y="88"/>
                        </a:cubicBezTo>
                        <a:cubicBezTo>
                          <a:pt x="129" y="88"/>
                          <a:pt x="111" y="105"/>
                          <a:pt x="111" y="119"/>
                        </a:cubicBezTo>
                        <a:cubicBezTo>
                          <a:pt x="111" y="139"/>
                          <a:pt x="139" y="146"/>
                          <a:pt x="187" y="153"/>
                        </a:cubicBezTo>
                        <a:cubicBezTo>
                          <a:pt x="283" y="169"/>
                          <a:pt x="352" y="190"/>
                          <a:pt x="352" y="274"/>
                        </a:cubicBezTo>
                        <a:cubicBezTo>
                          <a:pt x="352" y="351"/>
                          <a:pt x="282" y="405"/>
                          <a:pt x="183" y="405"/>
                        </a:cubicBezTo>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US" kern="0">
                      <a:solidFill>
                        <a:sysClr val="windowText" lastClr="000000"/>
                      </a:solidFill>
                    </a:endParaRPr>
                  </a:p>
                </p:txBody>
              </p:sp>
              <p:sp>
                <p:nvSpPr>
                  <p:cNvPr id="309" name="Freeform 308"/>
                  <p:cNvSpPr>
                    <a:spLocks/>
                  </p:cNvSpPr>
                  <p:nvPr/>
                </p:nvSpPr>
                <p:spPr bwMode="auto">
                  <a:xfrm>
                    <a:off x="5054" y="2974"/>
                    <a:ext cx="188" cy="496"/>
                  </a:xfrm>
                  <a:custGeom>
                    <a:avLst/>
                    <a:gdLst>
                      <a:gd name="T0" fmla="*/ 53 w 217"/>
                      <a:gd name="T1" fmla="*/ 568 h 568"/>
                      <a:gd name="T2" fmla="*/ 53 w 217"/>
                      <a:gd name="T3" fmla="*/ 243 h 568"/>
                      <a:gd name="T4" fmla="*/ 0 w 217"/>
                      <a:gd name="T5" fmla="*/ 243 h 568"/>
                      <a:gd name="T6" fmla="*/ 0 w 217"/>
                      <a:gd name="T7" fmla="*/ 171 h 568"/>
                      <a:gd name="T8" fmla="*/ 53 w 217"/>
                      <a:gd name="T9" fmla="*/ 171 h 568"/>
                      <a:gd name="T10" fmla="*/ 53 w 217"/>
                      <a:gd name="T11" fmla="*/ 162 h 568"/>
                      <a:gd name="T12" fmla="*/ 99 w 217"/>
                      <a:gd name="T13" fmla="*/ 32 h 568"/>
                      <a:gd name="T14" fmla="*/ 188 w 217"/>
                      <a:gd name="T15" fmla="*/ 0 h 568"/>
                      <a:gd name="T16" fmla="*/ 212 w 217"/>
                      <a:gd name="T17" fmla="*/ 1 h 568"/>
                      <a:gd name="T18" fmla="*/ 217 w 217"/>
                      <a:gd name="T19" fmla="*/ 2 h 568"/>
                      <a:gd name="T20" fmla="*/ 217 w 217"/>
                      <a:gd name="T21" fmla="*/ 71 h 568"/>
                      <a:gd name="T22" fmla="*/ 211 w 217"/>
                      <a:gd name="T23" fmla="*/ 71 h 568"/>
                      <a:gd name="T24" fmla="*/ 199 w 217"/>
                      <a:gd name="T25" fmla="*/ 70 h 568"/>
                      <a:gd name="T26" fmla="*/ 150 w 217"/>
                      <a:gd name="T27" fmla="*/ 87 h 568"/>
                      <a:gd name="T28" fmla="*/ 128 w 217"/>
                      <a:gd name="T29" fmla="*/ 162 h 568"/>
                      <a:gd name="T30" fmla="*/ 128 w 217"/>
                      <a:gd name="T31" fmla="*/ 171 h 568"/>
                      <a:gd name="T32" fmla="*/ 216 w 217"/>
                      <a:gd name="T33" fmla="*/ 171 h 568"/>
                      <a:gd name="T34" fmla="*/ 216 w 217"/>
                      <a:gd name="T35" fmla="*/ 243 h 568"/>
                      <a:gd name="T36" fmla="*/ 128 w 217"/>
                      <a:gd name="T37" fmla="*/ 243 h 568"/>
                      <a:gd name="T38" fmla="*/ 128 w 217"/>
                      <a:gd name="T39" fmla="*/ 568 h 568"/>
                      <a:gd name="T40" fmla="*/ 53 w 217"/>
                      <a:gd name="T41" fmla="*/ 568 h 5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17" h="568">
                        <a:moveTo>
                          <a:pt x="53" y="568"/>
                        </a:moveTo>
                        <a:cubicBezTo>
                          <a:pt x="53" y="243"/>
                          <a:pt x="53" y="243"/>
                          <a:pt x="53" y="243"/>
                        </a:cubicBezTo>
                        <a:cubicBezTo>
                          <a:pt x="0" y="243"/>
                          <a:pt x="0" y="243"/>
                          <a:pt x="0" y="243"/>
                        </a:cubicBezTo>
                        <a:cubicBezTo>
                          <a:pt x="0" y="171"/>
                          <a:pt x="0" y="171"/>
                          <a:pt x="0" y="171"/>
                        </a:cubicBezTo>
                        <a:cubicBezTo>
                          <a:pt x="53" y="171"/>
                          <a:pt x="53" y="171"/>
                          <a:pt x="53" y="171"/>
                        </a:cubicBezTo>
                        <a:cubicBezTo>
                          <a:pt x="53" y="162"/>
                          <a:pt x="53" y="162"/>
                          <a:pt x="53" y="162"/>
                        </a:cubicBezTo>
                        <a:cubicBezTo>
                          <a:pt x="53" y="103"/>
                          <a:pt x="68" y="60"/>
                          <a:pt x="99" y="32"/>
                        </a:cubicBezTo>
                        <a:cubicBezTo>
                          <a:pt x="122" y="11"/>
                          <a:pt x="152" y="0"/>
                          <a:pt x="188" y="0"/>
                        </a:cubicBezTo>
                        <a:cubicBezTo>
                          <a:pt x="196" y="0"/>
                          <a:pt x="204" y="0"/>
                          <a:pt x="212" y="1"/>
                        </a:cubicBezTo>
                        <a:cubicBezTo>
                          <a:pt x="217" y="2"/>
                          <a:pt x="217" y="2"/>
                          <a:pt x="217" y="2"/>
                        </a:cubicBezTo>
                        <a:cubicBezTo>
                          <a:pt x="217" y="71"/>
                          <a:pt x="217" y="71"/>
                          <a:pt x="217" y="71"/>
                        </a:cubicBezTo>
                        <a:cubicBezTo>
                          <a:pt x="211" y="71"/>
                          <a:pt x="211" y="71"/>
                          <a:pt x="211" y="71"/>
                        </a:cubicBezTo>
                        <a:cubicBezTo>
                          <a:pt x="207" y="71"/>
                          <a:pt x="203" y="70"/>
                          <a:pt x="199" y="70"/>
                        </a:cubicBezTo>
                        <a:cubicBezTo>
                          <a:pt x="177" y="70"/>
                          <a:pt x="162" y="75"/>
                          <a:pt x="150" y="87"/>
                        </a:cubicBezTo>
                        <a:cubicBezTo>
                          <a:pt x="131" y="104"/>
                          <a:pt x="128" y="141"/>
                          <a:pt x="128" y="162"/>
                        </a:cubicBezTo>
                        <a:cubicBezTo>
                          <a:pt x="128" y="171"/>
                          <a:pt x="128" y="171"/>
                          <a:pt x="128" y="171"/>
                        </a:cubicBezTo>
                        <a:cubicBezTo>
                          <a:pt x="216" y="171"/>
                          <a:pt x="216" y="171"/>
                          <a:pt x="216" y="171"/>
                        </a:cubicBezTo>
                        <a:cubicBezTo>
                          <a:pt x="216" y="243"/>
                          <a:pt x="216" y="243"/>
                          <a:pt x="216" y="243"/>
                        </a:cubicBezTo>
                        <a:cubicBezTo>
                          <a:pt x="128" y="243"/>
                          <a:pt x="128" y="243"/>
                          <a:pt x="128" y="243"/>
                        </a:cubicBezTo>
                        <a:cubicBezTo>
                          <a:pt x="128" y="568"/>
                          <a:pt x="128" y="568"/>
                          <a:pt x="128" y="568"/>
                        </a:cubicBezTo>
                        <a:lnTo>
                          <a:pt x="53" y="568"/>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US" kern="0">
                      <a:solidFill>
                        <a:sysClr val="windowText" lastClr="000000"/>
                      </a:solidFill>
                    </a:endParaRPr>
                  </a:p>
                </p:txBody>
              </p:sp>
              <p:sp>
                <p:nvSpPr>
                  <p:cNvPr id="310" name="Freeform 309"/>
                  <p:cNvSpPr>
                    <a:spLocks noEditPoints="1"/>
                  </p:cNvSpPr>
                  <p:nvPr/>
                </p:nvSpPr>
                <p:spPr bwMode="auto">
                  <a:xfrm>
                    <a:off x="5247" y="3114"/>
                    <a:ext cx="322" cy="364"/>
                  </a:xfrm>
                  <a:custGeom>
                    <a:avLst/>
                    <a:gdLst>
                      <a:gd name="T0" fmla="*/ 157 w 371"/>
                      <a:gd name="T1" fmla="*/ 417 h 417"/>
                      <a:gd name="T2" fmla="*/ 0 w 371"/>
                      <a:gd name="T3" fmla="*/ 291 h 417"/>
                      <a:gd name="T4" fmla="*/ 163 w 371"/>
                      <a:gd name="T5" fmla="*/ 165 h 417"/>
                      <a:gd name="T6" fmla="*/ 283 w 371"/>
                      <a:gd name="T7" fmla="*/ 118 h 417"/>
                      <a:gd name="T8" fmla="*/ 195 w 371"/>
                      <a:gd name="T9" fmla="*/ 70 h 417"/>
                      <a:gd name="T10" fmla="*/ 100 w 371"/>
                      <a:gd name="T11" fmla="*/ 134 h 417"/>
                      <a:gd name="T12" fmla="*/ 99 w 371"/>
                      <a:gd name="T13" fmla="*/ 139 h 417"/>
                      <a:gd name="T14" fmla="*/ 22 w 371"/>
                      <a:gd name="T15" fmla="*/ 139 h 417"/>
                      <a:gd name="T16" fmla="*/ 22 w 371"/>
                      <a:gd name="T17" fmla="*/ 133 h 417"/>
                      <a:gd name="T18" fmla="*/ 195 w 371"/>
                      <a:gd name="T19" fmla="*/ 0 h 417"/>
                      <a:gd name="T20" fmla="*/ 357 w 371"/>
                      <a:gd name="T21" fmla="*/ 126 h 417"/>
                      <a:gd name="T22" fmla="*/ 357 w 371"/>
                      <a:gd name="T23" fmla="*/ 339 h 417"/>
                      <a:gd name="T24" fmla="*/ 368 w 371"/>
                      <a:gd name="T25" fmla="*/ 399 h 417"/>
                      <a:gd name="T26" fmla="*/ 371 w 371"/>
                      <a:gd name="T27" fmla="*/ 408 h 417"/>
                      <a:gd name="T28" fmla="*/ 296 w 371"/>
                      <a:gd name="T29" fmla="*/ 408 h 417"/>
                      <a:gd name="T30" fmla="*/ 294 w 371"/>
                      <a:gd name="T31" fmla="*/ 404 h 417"/>
                      <a:gd name="T32" fmla="*/ 285 w 371"/>
                      <a:gd name="T33" fmla="*/ 371 h 417"/>
                      <a:gd name="T34" fmla="*/ 157 w 371"/>
                      <a:gd name="T35" fmla="*/ 417 h 417"/>
                      <a:gd name="T36" fmla="*/ 283 w 371"/>
                      <a:gd name="T37" fmla="*/ 206 h 417"/>
                      <a:gd name="T38" fmla="*/ 172 w 371"/>
                      <a:gd name="T39" fmla="*/ 231 h 417"/>
                      <a:gd name="T40" fmla="*/ 75 w 371"/>
                      <a:gd name="T41" fmla="*/ 291 h 417"/>
                      <a:gd name="T42" fmla="*/ 159 w 371"/>
                      <a:gd name="T43" fmla="*/ 346 h 417"/>
                      <a:gd name="T44" fmla="*/ 283 w 371"/>
                      <a:gd name="T45" fmla="*/ 253 h 417"/>
                      <a:gd name="T46" fmla="*/ 283 w 371"/>
                      <a:gd name="T47" fmla="*/ 206 h 4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71" h="417">
                        <a:moveTo>
                          <a:pt x="157" y="417"/>
                        </a:moveTo>
                        <a:cubicBezTo>
                          <a:pt x="81" y="417"/>
                          <a:pt x="0" y="384"/>
                          <a:pt x="0" y="291"/>
                        </a:cubicBezTo>
                        <a:cubicBezTo>
                          <a:pt x="0" y="213"/>
                          <a:pt x="55" y="170"/>
                          <a:pt x="163" y="165"/>
                        </a:cubicBezTo>
                        <a:cubicBezTo>
                          <a:pt x="269" y="160"/>
                          <a:pt x="283" y="138"/>
                          <a:pt x="283" y="118"/>
                        </a:cubicBezTo>
                        <a:cubicBezTo>
                          <a:pt x="283" y="88"/>
                          <a:pt x="251" y="70"/>
                          <a:pt x="195" y="70"/>
                        </a:cubicBezTo>
                        <a:cubicBezTo>
                          <a:pt x="162" y="70"/>
                          <a:pt x="106" y="78"/>
                          <a:pt x="100" y="134"/>
                        </a:cubicBezTo>
                        <a:cubicBezTo>
                          <a:pt x="99" y="139"/>
                          <a:pt x="99" y="139"/>
                          <a:pt x="99" y="139"/>
                        </a:cubicBezTo>
                        <a:cubicBezTo>
                          <a:pt x="22" y="139"/>
                          <a:pt x="22" y="139"/>
                          <a:pt x="22" y="139"/>
                        </a:cubicBezTo>
                        <a:cubicBezTo>
                          <a:pt x="22" y="133"/>
                          <a:pt x="22" y="133"/>
                          <a:pt x="22" y="133"/>
                        </a:cubicBezTo>
                        <a:cubicBezTo>
                          <a:pt x="27" y="52"/>
                          <a:pt x="95" y="0"/>
                          <a:pt x="195" y="0"/>
                        </a:cubicBezTo>
                        <a:cubicBezTo>
                          <a:pt x="297" y="0"/>
                          <a:pt x="357" y="47"/>
                          <a:pt x="357" y="126"/>
                        </a:cubicBezTo>
                        <a:cubicBezTo>
                          <a:pt x="357" y="339"/>
                          <a:pt x="357" y="339"/>
                          <a:pt x="357" y="339"/>
                        </a:cubicBezTo>
                        <a:cubicBezTo>
                          <a:pt x="357" y="357"/>
                          <a:pt x="362" y="385"/>
                          <a:pt x="368" y="399"/>
                        </a:cubicBezTo>
                        <a:cubicBezTo>
                          <a:pt x="371" y="408"/>
                          <a:pt x="371" y="408"/>
                          <a:pt x="371" y="408"/>
                        </a:cubicBezTo>
                        <a:cubicBezTo>
                          <a:pt x="296" y="408"/>
                          <a:pt x="296" y="408"/>
                          <a:pt x="296" y="408"/>
                        </a:cubicBezTo>
                        <a:cubicBezTo>
                          <a:pt x="294" y="404"/>
                          <a:pt x="294" y="404"/>
                          <a:pt x="294" y="404"/>
                        </a:cubicBezTo>
                        <a:cubicBezTo>
                          <a:pt x="290" y="395"/>
                          <a:pt x="287" y="384"/>
                          <a:pt x="285" y="371"/>
                        </a:cubicBezTo>
                        <a:cubicBezTo>
                          <a:pt x="255" y="401"/>
                          <a:pt x="211" y="417"/>
                          <a:pt x="157" y="417"/>
                        </a:cubicBezTo>
                        <a:moveTo>
                          <a:pt x="283" y="206"/>
                        </a:moveTo>
                        <a:cubicBezTo>
                          <a:pt x="255" y="224"/>
                          <a:pt x="211" y="228"/>
                          <a:pt x="172" y="231"/>
                        </a:cubicBezTo>
                        <a:cubicBezTo>
                          <a:pt x="86" y="236"/>
                          <a:pt x="75" y="266"/>
                          <a:pt x="75" y="291"/>
                        </a:cubicBezTo>
                        <a:cubicBezTo>
                          <a:pt x="75" y="342"/>
                          <a:pt x="139" y="346"/>
                          <a:pt x="159" y="346"/>
                        </a:cubicBezTo>
                        <a:cubicBezTo>
                          <a:pt x="218" y="346"/>
                          <a:pt x="282" y="321"/>
                          <a:pt x="283" y="253"/>
                        </a:cubicBezTo>
                        <a:lnTo>
                          <a:pt x="283" y="20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US" kern="0">
                      <a:solidFill>
                        <a:sysClr val="windowText" lastClr="000000"/>
                      </a:solidFill>
                    </a:endParaRPr>
                  </a:p>
                </p:txBody>
              </p:sp>
              <p:sp>
                <p:nvSpPr>
                  <p:cNvPr id="311" name="Freeform 310"/>
                  <p:cNvSpPr>
                    <a:spLocks/>
                  </p:cNvSpPr>
                  <p:nvPr/>
                </p:nvSpPr>
                <p:spPr bwMode="auto">
                  <a:xfrm>
                    <a:off x="5602" y="3114"/>
                    <a:ext cx="337" cy="364"/>
                  </a:xfrm>
                  <a:custGeom>
                    <a:avLst/>
                    <a:gdLst>
                      <a:gd name="T0" fmla="*/ 200 w 388"/>
                      <a:gd name="T1" fmla="*/ 417 h 417"/>
                      <a:gd name="T2" fmla="*/ 0 w 388"/>
                      <a:gd name="T3" fmla="*/ 209 h 417"/>
                      <a:gd name="T4" fmla="*/ 200 w 388"/>
                      <a:gd name="T5" fmla="*/ 0 h 417"/>
                      <a:gd name="T6" fmla="*/ 385 w 388"/>
                      <a:gd name="T7" fmla="*/ 133 h 417"/>
                      <a:gd name="T8" fmla="*/ 388 w 388"/>
                      <a:gd name="T9" fmla="*/ 140 h 417"/>
                      <a:gd name="T10" fmla="*/ 308 w 388"/>
                      <a:gd name="T11" fmla="*/ 140 h 417"/>
                      <a:gd name="T12" fmla="*/ 306 w 388"/>
                      <a:gd name="T13" fmla="*/ 137 h 417"/>
                      <a:gd name="T14" fmla="*/ 200 w 388"/>
                      <a:gd name="T15" fmla="*/ 70 h 417"/>
                      <a:gd name="T16" fmla="*/ 76 w 388"/>
                      <a:gd name="T17" fmla="*/ 209 h 417"/>
                      <a:gd name="T18" fmla="*/ 200 w 388"/>
                      <a:gd name="T19" fmla="*/ 346 h 417"/>
                      <a:gd name="T20" fmla="*/ 306 w 388"/>
                      <a:gd name="T21" fmla="*/ 279 h 417"/>
                      <a:gd name="T22" fmla="*/ 308 w 388"/>
                      <a:gd name="T23" fmla="*/ 276 h 417"/>
                      <a:gd name="T24" fmla="*/ 388 w 388"/>
                      <a:gd name="T25" fmla="*/ 276 h 417"/>
                      <a:gd name="T26" fmla="*/ 385 w 388"/>
                      <a:gd name="T27" fmla="*/ 283 h 417"/>
                      <a:gd name="T28" fmla="*/ 200 w 388"/>
                      <a:gd name="T29" fmla="*/ 417 h 4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88" h="417">
                        <a:moveTo>
                          <a:pt x="200" y="417"/>
                        </a:moveTo>
                        <a:cubicBezTo>
                          <a:pt x="89" y="417"/>
                          <a:pt x="0" y="323"/>
                          <a:pt x="0" y="209"/>
                        </a:cubicBezTo>
                        <a:cubicBezTo>
                          <a:pt x="0" y="93"/>
                          <a:pt x="89" y="0"/>
                          <a:pt x="200" y="0"/>
                        </a:cubicBezTo>
                        <a:cubicBezTo>
                          <a:pt x="286" y="0"/>
                          <a:pt x="358" y="51"/>
                          <a:pt x="385" y="133"/>
                        </a:cubicBezTo>
                        <a:cubicBezTo>
                          <a:pt x="388" y="140"/>
                          <a:pt x="388" y="140"/>
                          <a:pt x="388" y="140"/>
                        </a:cubicBezTo>
                        <a:cubicBezTo>
                          <a:pt x="308" y="140"/>
                          <a:pt x="308" y="140"/>
                          <a:pt x="308" y="140"/>
                        </a:cubicBezTo>
                        <a:cubicBezTo>
                          <a:pt x="306" y="137"/>
                          <a:pt x="306" y="137"/>
                          <a:pt x="306" y="137"/>
                        </a:cubicBezTo>
                        <a:cubicBezTo>
                          <a:pt x="284" y="94"/>
                          <a:pt x="245" y="70"/>
                          <a:pt x="200" y="70"/>
                        </a:cubicBezTo>
                        <a:cubicBezTo>
                          <a:pt x="131" y="70"/>
                          <a:pt x="76" y="132"/>
                          <a:pt x="76" y="209"/>
                        </a:cubicBezTo>
                        <a:cubicBezTo>
                          <a:pt x="76" y="285"/>
                          <a:pt x="131" y="346"/>
                          <a:pt x="200" y="346"/>
                        </a:cubicBezTo>
                        <a:cubicBezTo>
                          <a:pt x="246" y="346"/>
                          <a:pt x="285" y="322"/>
                          <a:pt x="306" y="279"/>
                        </a:cubicBezTo>
                        <a:cubicBezTo>
                          <a:pt x="308" y="276"/>
                          <a:pt x="308" y="276"/>
                          <a:pt x="308" y="276"/>
                        </a:cubicBezTo>
                        <a:cubicBezTo>
                          <a:pt x="388" y="276"/>
                          <a:pt x="388" y="276"/>
                          <a:pt x="388" y="276"/>
                        </a:cubicBezTo>
                        <a:cubicBezTo>
                          <a:pt x="385" y="283"/>
                          <a:pt x="385" y="283"/>
                          <a:pt x="385" y="283"/>
                        </a:cubicBezTo>
                        <a:cubicBezTo>
                          <a:pt x="358" y="366"/>
                          <a:pt x="287" y="417"/>
                          <a:pt x="200" y="417"/>
                        </a:cubicBezTo>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US" kern="0">
                      <a:solidFill>
                        <a:sysClr val="windowText" lastClr="000000"/>
                      </a:solidFill>
                    </a:endParaRPr>
                  </a:p>
                </p:txBody>
              </p:sp>
              <p:sp>
                <p:nvSpPr>
                  <p:cNvPr id="312" name="Freeform 311"/>
                  <p:cNvSpPr>
                    <a:spLocks/>
                  </p:cNvSpPr>
                  <p:nvPr/>
                </p:nvSpPr>
                <p:spPr bwMode="auto">
                  <a:xfrm>
                    <a:off x="5950" y="3050"/>
                    <a:ext cx="188" cy="421"/>
                  </a:xfrm>
                  <a:custGeom>
                    <a:avLst/>
                    <a:gdLst>
                      <a:gd name="T0" fmla="*/ 189 w 216"/>
                      <a:gd name="T1" fmla="*/ 482 h 482"/>
                      <a:gd name="T2" fmla="*/ 52 w 216"/>
                      <a:gd name="T3" fmla="*/ 334 h 482"/>
                      <a:gd name="T4" fmla="*/ 52 w 216"/>
                      <a:gd name="T5" fmla="*/ 155 h 482"/>
                      <a:gd name="T6" fmla="*/ 0 w 216"/>
                      <a:gd name="T7" fmla="*/ 155 h 482"/>
                      <a:gd name="T8" fmla="*/ 0 w 216"/>
                      <a:gd name="T9" fmla="*/ 82 h 482"/>
                      <a:gd name="T10" fmla="*/ 52 w 216"/>
                      <a:gd name="T11" fmla="*/ 82 h 482"/>
                      <a:gd name="T12" fmla="*/ 52 w 216"/>
                      <a:gd name="T13" fmla="*/ 0 h 482"/>
                      <a:gd name="T14" fmla="*/ 127 w 216"/>
                      <a:gd name="T15" fmla="*/ 0 h 482"/>
                      <a:gd name="T16" fmla="*/ 127 w 216"/>
                      <a:gd name="T17" fmla="*/ 82 h 482"/>
                      <a:gd name="T18" fmla="*/ 215 w 216"/>
                      <a:gd name="T19" fmla="*/ 82 h 482"/>
                      <a:gd name="T20" fmla="*/ 215 w 216"/>
                      <a:gd name="T21" fmla="*/ 155 h 482"/>
                      <a:gd name="T22" fmla="*/ 127 w 216"/>
                      <a:gd name="T23" fmla="*/ 155 h 482"/>
                      <a:gd name="T24" fmla="*/ 127 w 216"/>
                      <a:gd name="T25" fmla="*/ 334 h 482"/>
                      <a:gd name="T26" fmla="*/ 201 w 216"/>
                      <a:gd name="T27" fmla="*/ 411 h 482"/>
                      <a:gd name="T28" fmla="*/ 210 w 216"/>
                      <a:gd name="T29" fmla="*/ 410 h 482"/>
                      <a:gd name="T30" fmla="*/ 216 w 216"/>
                      <a:gd name="T31" fmla="*/ 410 h 482"/>
                      <a:gd name="T32" fmla="*/ 216 w 216"/>
                      <a:gd name="T33" fmla="*/ 480 h 482"/>
                      <a:gd name="T34" fmla="*/ 211 w 216"/>
                      <a:gd name="T35" fmla="*/ 481 h 482"/>
                      <a:gd name="T36" fmla="*/ 189 w 216"/>
                      <a:gd name="T37" fmla="*/ 482 h 4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16" h="482">
                        <a:moveTo>
                          <a:pt x="189" y="482"/>
                        </a:moveTo>
                        <a:cubicBezTo>
                          <a:pt x="105" y="482"/>
                          <a:pt x="52" y="425"/>
                          <a:pt x="52" y="334"/>
                        </a:cubicBezTo>
                        <a:cubicBezTo>
                          <a:pt x="52" y="155"/>
                          <a:pt x="52" y="155"/>
                          <a:pt x="52" y="155"/>
                        </a:cubicBezTo>
                        <a:cubicBezTo>
                          <a:pt x="0" y="155"/>
                          <a:pt x="0" y="155"/>
                          <a:pt x="0" y="155"/>
                        </a:cubicBezTo>
                        <a:cubicBezTo>
                          <a:pt x="0" y="82"/>
                          <a:pt x="0" y="82"/>
                          <a:pt x="0" y="82"/>
                        </a:cubicBezTo>
                        <a:cubicBezTo>
                          <a:pt x="52" y="82"/>
                          <a:pt x="52" y="82"/>
                          <a:pt x="52" y="82"/>
                        </a:cubicBezTo>
                        <a:cubicBezTo>
                          <a:pt x="52" y="0"/>
                          <a:pt x="52" y="0"/>
                          <a:pt x="52" y="0"/>
                        </a:cubicBezTo>
                        <a:cubicBezTo>
                          <a:pt x="127" y="0"/>
                          <a:pt x="127" y="0"/>
                          <a:pt x="127" y="0"/>
                        </a:cubicBezTo>
                        <a:cubicBezTo>
                          <a:pt x="127" y="82"/>
                          <a:pt x="127" y="82"/>
                          <a:pt x="127" y="82"/>
                        </a:cubicBezTo>
                        <a:cubicBezTo>
                          <a:pt x="215" y="82"/>
                          <a:pt x="215" y="82"/>
                          <a:pt x="215" y="82"/>
                        </a:cubicBezTo>
                        <a:cubicBezTo>
                          <a:pt x="215" y="155"/>
                          <a:pt x="215" y="155"/>
                          <a:pt x="215" y="155"/>
                        </a:cubicBezTo>
                        <a:cubicBezTo>
                          <a:pt x="127" y="155"/>
                          <a:pt x="127" y="155"/>
                          <a:pt x="127" y="155"/>
                        </a:cubicBezTo>
                        <a:cubicBezTo>
                          <a:pt x="127" y="334"/>
                          <a:pt x="127" y="334"/>
                          <a:pt x="127" y="334"/>
                        </a:cubicBezTo>
                        <a:cubicBezTo>
                          <a:pt x="127" y="385"/>
                          <a:pt x="152" y="411"/>
                          <a:pt x="201" y="411"/>
                        </a:cubicBezTo>
                        <a:cubicBezTo>
                          <a:pt x="204" y="411"/>
                          <a:pt x="207" y="410"/>
                          <a:pt x="210" y="410"/>
                        </a:cubicBezTo>
                        <a:cubicBezTo>
                          <a:pt x="216" y="410"/>
                          <a:pt x="216" y="410"/>
                          <a:pt x="216" y="410"/>
                        </a:cubicBezTo>
                        <a:cubicBezTo>
                          <a:pt x="216" y="480"/>
                          <a:pt x="216" y="480"/>
                          <a:pt x="216" y="480"/>
                        </a:cubicBezTo>
                        <a:cubicBezTo>
                          <a:pt x="211" y="481"/>
                          <a:pt x="211" y="481"/>
                          <a:pt x="211" y="481"/>
                        </a:cubicBezTo>
                        <a:cubicBezTo>
                          <a:pt x="204" y="481"/>
                          <a:pt x="196" y="482"/>
                          <a:pt x="189" y="482"/>
                        </a:cubicBezTo>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US" kern="0">
                      <a:solidFill>
                        <a:sysClr val="windowText" lastClr="000000"/>
                      </a:solidFill>
                    </a:endParaRPr>
                  </a:p>
                </p:txBody>
              </p:sp>
              <p:sp>
                <p:nvSpPr>
                  <p:cNvPr id="313" name="Freeform 312"/>
                  <p:cNvSpPr>
                    <a:spLocks/>
                  </p:cNvSpPr>
                  <p:nvPr/>
                </p:nvSpPr>
                <p:spPr bwMode="auto">
                  <a:xfrm>
                    <a:off x="6574" y="3113"/>
                    <a:ext cx="174" cy="357"/>
                  </a:xfrm>
                  <a:custGeom>
                    <a:avLst/>
                    <a:gdLst>
                      <a:gd name="T0" fmla="*/ 0 w 200"/>
                      <a:gd name="T1" fmla="*/ 409 h 409"/>
                      <a:gd name="T2" fmla="*/ 0 w 200"/>
                      <a:gd name="T3" fmla="*/ 10 h 409"/>
                      <a:gd name="T4" fmla="*/ 74 w 200"/>
                      <a:gd name="T5" fmla="*/ 10 h 409"/>
                      <a:gd name="T6" fmla="*/ 74 w 200"/>
                      <a:gd name="T7" fmla="*/ 43 h 409"/>
                      <a:gd name="T8" fmla="*/ 177 w 200"/>
                      <a:gd name="T9" fmla="*/ 0 h 409"/>
                      <a:gd name="T10" fmla="*/ 194 w 200"/>
                      <a:gd name="T11" fmla="*/ 1 h 409"/>
                      <a:gd name="T12" fmla="*/ 200 w 200"/>
                      <a:gd name="T13" fmla="*/ 2 h 409"/>
                      <a:gd name="T14" fmla="*/ 200 w 200"/>
                      <a:gd name="T15" fmla="*/ 77 h 409"/>
                      <a:gd name="T16" fmla="*/ 193 w 200"/>
                      <a:gd name="T17" fmla="*/ 76 h 409"/>
                      <a:gd name="T18" fmla="*/ 184 w 200"/>
                      <a:gd name="T19" fmla="*/ 76 h 409"/>
                      <a:gd name="T20" fmla="*/ 76 w 200"/>
                      <a:gd name="T21" fmla="*/ 179 h 409"/>
                      <a:gd name="T22" fmla="*/ 76 w 200"/>
                      <a:gd name="T23" fmla="*/ 409 h 409"/>
                      <a:gd name="T24" fmla="*/ 0 w 200"/>
                      <a:gd name="T25" fmla="*/ 409 h 4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0" h="409">
                        <a:moveTo>
                          <a:pt x="0" y="409"/>
                        </a:moveTo>
                        <a:cubicBezTo>
                          <a:pt x="0" y="10"/>
                          <a:pt x="0" y="10"/>
                          <a:pt x="0" y="10"/>
                        </a:cubicBezTo>
                        <a:cubicBezTo>
                          <a:pt x="74" y="10"/>
                          <a:pt x="74" y="10"/>
                          <a:pt x="74" y="10"/>
                        </a:cubicBezTo>
                        <a:cubicBezTo>
                          <a:pt x="74" y="43"/>
                          <a:pt x="74" y="43"/>
                          <a:pt x="74" y="43"/>
                        </a:cubicBezTo>
                        <a:cubicBezTo>
                          <a:pt x="99" y="16"/>
                          <a:pt x="137" y="0"/>
                          <a:pt x="177" y="0"/>
                        </a:cubicBezTo>
                        <a:cubicBezTo>
                          <a:pt x="183" y="0"/>
                          <a:pt x="189" y="1"/>
                          <a:pt x="194" y="1"/>
                        </a:cubicBezTo>
                        <a:cubicBezTo>
                          <a:pt x="200" y="2"/>
                          <a:pt x="200" y="2"/>
                          <a:pt x="200" y="2"/>
                        </a:cubicBezTo>
                        <a:cubicBezTo>
                          <a:pt x="200" y="77"/>
                          <a:pt x="200" y="77"/>
                          <a:pt x="200" y="77"/>
                        </a:cubicBezTo>
                        <a:cubicBezTo>
                          <a:pt x="193" y="76"/>
                          <a:pt x="193" y="76"/>
                          <a:pt x="193" y="76"/>
                        </a:cubicBezTo>
                        <a:cubicBezTo>
                          <a:pt x="190" y="76"/>
                          <a:pt x="187" y="76"/>
                          <a:pt x="184" y="76"/>
                        </a:cubicBezTo>
                        <a:cubicBezTo>
                          <a:pt x="132" y="76"/>
                          <a:pt x="76" y="103"/>
                          <a:pt x="76" y="179"/>
                        </a:cubicBezTo>
                        <a:cubicBezTo>
                          <a:pt x="76" y="409"/>
                          <a:pt x="76" y="409"/>
                          <a:pt x="76" y="409"/>
                        </a:cubicBezTo>
                        <a:lnTo>
                          <a:pt x="0" y="409"/>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US" kern="0">
                      <a:solidFill>
                        <a:sysClr val="windowText" lastClr="000000"/>
                      </a:solidFill>
                    </a:endParaRPr>
                  </a:p>
                </p:txBody>
              </p:sp>
              <p:sp>
                <p:nvSpPr>
                  <p:cNvPr id="314" name="Freeform 313"/>
                  <p:cNvSpPr>
                    <a:spLocks/>
                  </p:cNvSpPr>
                  <p:nvPr/>
                </p:nvSpPr>
                <p:spPr bwMode="auto">
                  <a:xfrm>
                    <a:off x="6757" y="3114"/>
                    <a:ext cx="298" cy="364"/>
                  </a:xfrm>
                  <a:custGeom>
                    <a:avLst/>
                    <a:gdLst>
                      <a:gd name="T0" fmla="*/ 179 w 343"/>
                      <a:gd name="T1" fmla="*/ 417 h 417"/>
                      <a:gd name="T2" fmla="*/ 1 w 343"/>
                      <a:gd name="T3" fmla="*/ 280 h 417"/>
                      <a:gd name="T4" fmla="*/ 0 w 343"/>
                      <a:gd name="T5" fmla="*/ 274 h 417"/>
                      <a:gd name="T6" fmla="*/ 76 w 343"/>
                      <a:gd name="T7" fmla="*/ 274 h 417"/>
                      <a:gd name="T8" fmla="*/ 77 w 343"/>
                      <a:gd name="T9" fmla="*/ 278 h 417"/>
                      <a:gd name="T10" fmla="*/ 179 w 343"/>
                      <a:gd name="T11" fmla="*/ 346 h 417"/>
                      <a:gd name="T12" fmla="*/ 270 w 343"/>
                      <a:gd name="T13" fmla="*/ 289 h 417"/>
                      <a:gd name="T14" fmla="*/ 170 w 343"/>
                      <a:gd name="T15" fmla="*/ 235 h 417"/>
                      <a:gd name="T16" fmla="*/ 14 w 343"/>
                      <a:gd name="T17" fmla="*/ 120 h 417"/>
                      <a:gd name="T18" fmla="*/ 172 w 343"/>
                      <a:gd name="T19" fmla="*/ 0 h 417"/>
                      <a:gd name="T20" fmla="*/ 335 w 343"/>
                      <a:gd name="T21" fmla="*/ 126 h 417"/>
                      <a:gd name="T22" fmla="*/ 336 w 343"/>
                      <a:gd name="T23" fmla="*/ 132 h 417"/>
                      <a:gd name="T24" fmla="*/ 260 w 343"/>
                      <a:gd name="T25" fmla="*/ 132 h 417"/>
                      <a:gd name="T26" fmla="*/ 259 w 343"/>
                      <a:gd name="T27" fmla="*/ 128 h 417"/>
                      <a:gd name="T28" fmla="*/ 172 w 343"/>
                      <a:gd name="T29" fmla="*/ 70 h 417"/>
                      <a:gd name="T30" fmla="*/ 90 w 343"/>
                      <a:gd name="T31" fmla="*/ 118 h 417"/>
                      <a:gd name="T32" fmla="*/ 182 w 343"/>
                      <a:gd name="T33" fmla="*/ 162 h 417"/>
                      <a:gd name="T34" fmla="*/ 343 w 343"/>
                      <a:gd name="T35" fmla="*/ 285 h 417"/>
                      <a:gd name="T36" fmla="*/ 179 w 343"/>
                      <a:gd name="T37" fmla="*/ 417 h 4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43" h="417">
                        <a:moveTo>
                          <a:pt x="179" y="417"/>
                        </a:moveTo>
                        <a:cubicBezTo>
                          <a:pt x="82" y="417"/>
                          <a:pt x="12" y="363"/>
                          <a:pt x="1" y="280"/>
                        </a:cubicBezTo>
                        <a:cubicBezTo>
                          <a:pt x="0" y="274"/>
                          <a:pt x="0" y="274"/>
                          <a:pt x="0" y="274"/>
                        </a:cubicBezTo>
                        <a:cubicBezTo>
                          <a:pt x="76" y="274"/>
                          <a:pt x="76" y="274"/>
                          <a:pt x="76" y="274"/>
                        </a:cubicBezTo>
                        <a:cubicBezTo>
                          <a:pt x="77" y="278"/>
                          <a:pt x="77" y="278"/>
                          <a:pt x="77" y="278"/>
                        </a:cubicBezTo>
                        <a:cubicBezTo>
                          <a:pt x="85" y="320"/>
                          <a:pt x="125" y="346"/>
                          <a:pt x="179" y="346"/>
                        </a:cubicBezTo>
                        <a:cubicBezTo>
                          <a:pt x="239" y="346"/>
                          <a:pt x="270" y="317"/>
                          <a:pt x="270" y="289"/>
                        </a:cubicBezTo>
                        <a:cubicBezTo>
                          <a:pt x="270" y="266"/>
                          <a:pt x="263" y="247"/>
                          <a:pt x="170" y="235"/>
                        </a:cubicBezTo>
                        <a:cubicBezTo>
                          <a:pt x="74" y="221"/>
                          <a:pt x="14" y="197"/>
                          <a:pt x="14" y="120"/>
                        </a:cubicBezTo>
                        <a:cubicBezTo>
                          <a:pt x="14" y="62"/>
                          <a:pt x="64" y="0"/>
                          <a:pt x="172" y="0"/>
                        </a:cubicBezTo>
                        <a:cubicBezTo>
                          <a:pt x="264" y="0"/>
                          <a:pt x="327" y="48"/>
                          <a:pt x="335" y="126"/>
                        </a:cubicBezTo>
                        <a:cubicBezTo>
                          <a:pt x="336" y="132"/>
                          <a:pt x="336" y="132"/>
                          <a:pt x="336" y="132"/>
                        </a:cubicBezTo>
                        <a:cubicBezTo>
                          <a:pt x="260" y="132"/>
                          <a:pt x="260" y="132"/>
                          <a:pt x="260" y="132"/>
                        </a:cubicBezTo>
                        <a:cubicBezTo>
                          <a:pt x="259" y="128"/>
                          <a:pt x="259" y="128"/>
                          <a:pt x="259" y="128"/>
                        </a:cubicBezTo>
                        <a:cubicBezTo>
                          <a:pt x="251" y="91"/>
                          <a:pt x="219" y="70"/>
                          <a:pt x="172" y="70"/>
                        </a:cubicBezTo>
                        <a:cubicBezTo>
                          <a:pt x="126" y="70"/>
                          <a:pt x="90" y="91"/>
                          <a:pt x="90" y="118"/>
                        </a:cubicBezTo>
                        <a:cubicBezTo>
                          <a:pt x="90" y="140"/>
                          <a:pt x="104" y="149"/>
                          <a:pt x="182" y="162"/>
                        </a:cubicBezTo>
                        <a:cubicBezTo>
                          <a:pt x="271" y="176"/>
                          <a:pt x="343" y="195"/>
                          <a:pt x="343" y="285"/>
                        </a:cubicBezTo>
                        <a:cubicBezTo>
                          <a:pt x="343" y="364"/>
                          <a:pt x="278" y="417"/>
                          <a:pt x="179" y="417"/>
                        </a:cubicBezTo>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US" kern="0">
                      <a:solidFill>
                        <a:sysClr val="windowText" lastClr="000000"/>
                      </a:solidFill>
                    </a:endParaRPr>
                  </a:p>
                </p:txBody>
              </p:sp>
              <p:sp>
                <p:nvSpPr>
                  <p:cNvPr id="315" name="Freeform 314"/>
                  <p:cNvSpPr>
                    <a:spLocks noEditPoints="1"/>
                  </p:cNvSpPr>
                  <p:nvPr/>
                </p:nvSpPr>
                <p:spPr bwMode="auto">
                  <a:xfrm>
                    <a:off x="6148" y="3123"/>
                    <a:ext cx="394" cy="341"/>
                  </a:xfrm>
                  <a:custGeom>
                    <a:avLst/>
                    <a:gdLst>
                      <a:gd name="T0" fmla="*/ 255 w 453"/>
                      <a:gd name="T1" fmla="*/ 391 h 391"/>
                      <a:gd name="T2" fmla="*/ 197 w 453"/>
                      <a:gd name="T3" fmla="*/ 391 h 391"/>
                      <a:gd name="T4" fmla="*/ 187 w 453"/>
                      <a:gd name="T5" fmla="*/ 381 h 391"/>
                      <a:gd name="T6" fmla="*/ 41 w 453"/>
                      <a:gd name="T7" fmla="*/ 224 h 391"/>
                      <a:gd name="T8" fmla="*/ 29 w 453"/>
                      <a:gd name="T9" fmla="*/ 54 h 391"/>
                      <a:gd name="T10" fmla="*/ 132 w 453"/>
                      <a:gd name="T11" fmla="*/ 0 h 391"/>
                      <a:gd name="T12" fmla="*/ 226 w 453"/>
                      <a:gd name="T13" fmla="*/ 39 h 391"/>
                      <a:gd name="T14" fmla="*/ 320 w 453"/>
                      <a:gd name="T15" fmla="*/ 0 h 391"/>
                      <a:gd name="T16" fmla="*/ 423 w 453"/>
                      <a:gd name="T17" fmla="*/ 54 h 391"/>
                      <a:gd name="T18" fmla="*/ 411 w 453"/>
                      <a:gd name="T19" fmla="*/ 224 h 391"/>
                      <a:gd name="T20" fmla="*/ 265 w 453"/>
                      <a:gd name="T21" fmla="*/ 381 h 391"/>
                      <a:gd name="T22" fmla="*/ 255 w 453"/>
                      <a:gd name="T23" fmla="*/ 391 h 391"/>
                      <a:gd name="T24" fmla="*/ 224 w 453"/>
                      <a:gd name="T25" fmla="*/ 325 h 391"/>
                      <a:gd name="T26" fmla="*/ 228 w 453"/>
                      <a:gd name="T27" fmla="*/ 325 h 391"/>
                      <a:gd name="T28" fmla="*/ 357 w 453"/>
                      <a:gd name="T29" fmla="*/ 186 h 391"/>
                      <a:gd name="T30" fmla="*/ 367 w 453"/>
                      <a:gd name="T31" fmla="*/ 87 h 391"/>
                      <a:gd name="T32" fmla="*/ 320 w 453"/>
                      <a:gd name="T33" fmla="*/ 66 h 391"/>
                      <a:gd name="T34" fmla="*/ 270 w 453"/>
                      <a:gd name="T35" fmla="*/ 91 h 391"/>
                      <a:gd name="T36" fmla="*/ 258 w 453"/>
                      <a:gd name="T37" fmla="*/ 130 h 391"/>
                      <a:gd name="T38" fmla="*/ 194 w 453"/>
                      <a:gd name="T39" fmla="*/ 130 h 391"/>
                      <a:gd name="T40" fmla="*/ 182 w 453"/>
                      <a:gd name="T41" fmla="*/ 91 h 391"/>
                      <a:gd name="T42" fmla="*/ 132 w 453"/>
                      <a:gd name="T43" fmla="*/ 66 h 391"/>
                      <a:gd name="T44" fmla="*/ 85 w 453"/>
                      <a:gd name="T45" fmla="*/ 87 h 391"/>
                      <a:gd name="T46" fmla="*/ 96 w 453"/>
                      <a:gd name="T47" fmla="*/ 186 h 391"/>
                      <a:gd name="T48" fmla="*/ 224 w 453"/>
                      <a:gd name="T49" fmla="*/ 325 h 3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53" h="391">
                        <a:moveTo>
                          <a:pt x="255" y="391"/>
                        </a:moveTo>
                        <a:cubicBezTo>
                          <a:pt x="197" y="391"/>
                          <a:pt x="197" y="391"/>
                          <a:pt x="197" y="391"/>
                        </a:cubicBezTo>
                        <a:cubicBezTo>
                          <a:pt x="187" y="381"/>
                          <a:pt x="187" y="381"/>
                          <a:pt x="187" y="381"/>
                        </a:cubicBezTo>
                        <a:cubicBezTo>
                          <a:pt x="175" y="369"/>
                          <a:pt x="66" y="259"/>
                          <a:pt x="41" y="224"/>
                        </a:cubicBezTo>
                        <a:cubicBezTo>
                          <a:pt x="5" y="170"/>
                          <a:pt x="0" y="104"/>
                          <a:pt x="29" y="54"/>
                        </a:cubicBezTo>
                        <a:cubicBezTo>
                          <a:pt x="51" y="15"/>
                          <a:pt x="80" y="0"/>
                          <a:pt x="132" y="0"/>
                        </a:cubicBezTo>
                        <a:cubicBezTo>
                          <a:pt x="181" y="0"/>
                          <a:pt x="210" y="21"/>
                          <a:pt x="226" y="39"/>
                        </a:cubicBezTo>
                        <a:cubicBezTo>
                          <a:pt x="242" y="21"/>
                          <a:pt x="271" y="0"/>
                          <a:pt x="320" y="0"/>
                        </a:cubicBezTo>
                        <a:cubicBezTo>
                          <a:pt x="372" y="0"/>
                          <a:pt x="401" y="15"/>
                          <a:pt x="423" y="54"/>
                        </a:cubicBezTo>
                        <a:cubicBezTo>
                          <a:pt x="453" y="104"/>
                          <a:pt x="448" y="170"/>
                          <a:pt x="411" y="224"/>
                        </a:cubicBezTo>
                        <a:cubicBezTo>
                          <a:pt x="386" y="259"/>
                          <a:pt x="277" y="369"/>
                          <a:pt x="265" y="381"/>
                        </a:cubicBezTo>
                        <a:lnTo>
                          <a:pt x="255" y="391"/>
                        </a:lnTo>
                        <a:close/>
                        <a:moveTo>
                          <a:pt x="224" y="325"/>
                        </a:moveTo>
                        <a:cubicBezTo>
                          <a:pt x="228" y="325"/>
                          <a:pt x="228" y="325"/>
                          <a:pt x="228" y="325"/>
                        </a:cubicBezTo>
                        <a:cubicBezTo>
                          <a:pt x="275" y="278"/>
                          <a:pt x="342" y="208"/>
                          <a:pt x="357" y="186"/>
                        </a:cubicBezTo>
                        <a:cubicBezTo>
                          <a:pt x="382" y="149"/>
                          <a:pt x="380" y="110"/>
                          <a:pt x="367" y="87"/>
                        </a:cubicBezTo>
                        <a:cubicBezTo>
                          <a:pt x="358" y="73"/>
                          <a:pt x="354" y="66"/>
                          <a:pt x="320" y="66"/>
                        </a:cubicBezTo>
                        <a:cubicBezTo>
                          <a:pt x="285" y="66"/>
                          <a:pt x="273" y="83"/>
                          <a:pt x="270" y="91"/>
                        </a:cubicBezTo>
                        <a:cubicBezTo>
                          <a:pt x="264" y="102"/>
                          <a:pt x="260" y="123"/>
                          <a:pt x="258" y="130"/>
                        </a:cubicBezTo>
                        <a:cubicBezTo>
                          <a:pt x="194" y="130"/>
                          <a:pt x="194" y="130"/>
                          <a:pt x="194" y="130"/>
                        </a:cubicBezTo>
                        <a:cubicBezTo>
                          <a:pt x="192" y="120"/>
                          <a:pt x="187" y="101"/>
                          <a:pt x="182" y="91"/>
                        </a:cubicBezTo>
                        <a:cubicBezTo>
                          <a:pt x="179" y="83"/>
                          <a:pt x="167" y="66"/>
                          <a:pt x="132" y="66"/>
                        </a:cubicBezTo>
                        <a:cubicBezTo>
                          <a:pt x="98" y="66"/>
                          <a:pt x="94" y="73"/>
                          <a:pt x="85" y="87"/>
                        </a:cubicBezTo>
                        <a:cubicBezTo>
                          <a:pt x="72" y="110"/>
                          <a:pt x="70" y="149"/>
                          <a:pt x="96" y="186"/>
                        </a:cubicBezTo>
                        <a:cubicBezTo>
                          <a:pt x="110" y="208"/>
                          <a:pt x="177" y="278"/>
                          <a:pt x="224" y="325"/>
                        </a:cubicBezTo>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US" kern="0">
                      <a:solidFill>
                        <a:sysClr val="windowText" lastClr="000000"/>
                      </a:solidFill>
                    </a:endParaRPr>
                  </a:p>
                </p:txBody>
              </p:sp>
              <p:sp>
                <p:nvSpPr>
                  <p:cNvPr id="316" name="Freeform 315"/>
                  <p:cNvSpPr>
                    <a:spLocks noEditPoints="1"/>
                  </p:cNvSpPr>
                  <p:nvPr/>
                </p:nvSpPr>
                <p:spPr bwMode="auto">
                  <a:xfrm>
                    <a:off x="7049" y="3087"/>
                    <a:ext cx="154" cy="73"/>
                  </a:xfrm>
                  <a:custGeom>
                    <a:avLst/>
                    <a:gdLst>
                      <a:gd name="T0" fmla="*/ 0 w 154"/>
                      <a:gd name="T1" fmla="*/ 12 h 73"/>
                      <a:gd name="T2" fmla="*/ 0 w 154"/>
                      <a:gd name="T3" fmla="*/ 0 h 73"/>
                      <a:gd name="T4" fmla="*/ 63 w 154"/>
                      <a:gd name="T5" fmla="*/ 0 h 73"/>
                      <a:gd name="T6" fmla="*/ 63 w 154"/>
                      <a:gd name="T7" fmla="*/ 12 h 73"/>
                      <a:gd name="T8" fmla="*/ 39 w 154"/>
                      <a:gd name="T9" fmla="*/ 12 h 73"/>
                      <a:gd name="T10" fmla="*/ 39 w 154"/>
                      <a:gd name="T11" fmla="*/ 73 h 73"/>
                      <a:gd name="T12" fmla="*/ 24 w 154"/>
                      <a:gd name="T13" fmla="*/ 73 h 73"/>
                      <a:gd name="T14" fmla="*/ 24 w 154"/>
                      <a:gd name="T15" fmla="*/ 12 h 73"/>
                      <a:gd name="T16" fmla="*/ 0 w 154"/>
                      <a:gd name="T17" fmla="*/ 12 h 73"/>
                      <a:gd name="T18" fmla="*/ 96 w 154"/>
                      <a:gd name="T19" fmla="*/ 0 h 73"/>
                      <a:gd name="T20" fmla="*/ 115 w 154"/>
                      <a:gd name="T21" fmla="*/ 52 h 73"/>
                      <a:gd name="T22" fmla="*/ 133 w 154"/>
                      <a:gd name="T23" fmla="*/ 0 h 73"/>
                      <a:gd name="T24" fmla="*/ 154 w 154"/>
                      <a:gd name="T25" fmla="*/ 0 h 73"/>
                      <a:gd name="T26" fmla="*/ 154 w 154"/>
                      <a:gd name="T27" fmla="*/ 73 h 73"/>
                      <a:gd name="T28" fmla="*/ 141 w 154"/>
                      <a:gd name="T29" fmla="*/ 73 h 73"/>
                      <a:gd name="T30" fmla="*/ 141 w 154"/>
                      <a:gd name="T31" fmla="*/ 14 h 73"/>
                      <a:gd name="T32" fmla="*/ 121 w 154"/>
                      <a:gd name="T33" fmla="*/ 73 h 73"/>
                      <a:gd name="T34" fmla="*/ 109 w 154"/>
                      <a:gd name="T35" fmla="*/ 73 h 73"/>
                      <a:gd name="T36" fmla="*/ 89 w 154"/>
                      <a:gd name="T37" fmla="*/ 14 h 73"/>
                      <a:gd name="T38" fmla="*/ 89 w 154"/>
                      <a:gd name="T39" fmla="*/ 73 h 73"/>
                      <a:gd name="T40" fmla="*/ 75 w 154"/>
                      <a:gd name="T41" fmla="*/ 73 h 73"/>
                      <a:gd name="T42" fmla="*/ 75 w 154"/>
                      <a:gd name="T43" fmla="*/ 0 h 73"/>
                      <a:gd name="T44" fmla="*/ 96 w 154"/>
                      <a:gd name="T45" fmla="*/ 0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54" h="73">
                        <a:moveTo>
                          <a:pt x="0" y="12"/>
                        </a:moveTo>
                        <a:lnTo>
                          <a:pt x="0" y="0"/>
                        </a:lnTo>
                        <a:lnTo>
                          <a:pt x="63" y="0"/>
                        </a:lnTo>
                        <a:lnTo>
                          <a:pt x="63" y="12"/>
                        </a:lnTo>
                        <a:lnTo>
                          <a:pt x="39" y="12"/>
                        </a:lnTo>
                        <a:lnTo>
                          <a:pt x="39" y="73"/>
                        </a:lnTo>
                        <a:lnTo>
                          <a:pt x="24" y="73"/>
                        </a:lnTo>
                        <a:lnTo>
                          <a:pt x="24" y="12"/>
                        </a:lnTo>
                        <a:lnTo>
                          <a:pt x="0" y="12"/>
                        </a:lnTo>
                        <a:close/>
                        <a:moveTo>
                          <a:pt x="96" y="0"/>
                        </a:moveTo>
                        <a:lnTo>
                          <a:pt x="115" y="52"/>
                        </a:lnTo>
                        <a:lnTo>
                          <a:pt x="133" y="0"/>
                        </a:lnTo>
                        <a:lnTo>
                          <a:pt x="154" y="0"/>
                        </a:lnTo>
                        <a:lnTo>
                          <a:pt x="154" y="73"/>
                        </a:lnTo>
                        <a:lnTo>
                          <a:pt x="141" y="73"/>
                        </a:lnTo>
                        <a:lnTo>
                          <a:pt x="141" y="14"/>
                        </a:lnTo>
                        <a:lnTo>
                          <a:pt x="121" y="73"/>
                        </a:lnTo>
                        <a:lnTo>
                          <a:pt x="109" y="73"/>
                        </a:lnTo>
                        <a:lnTo>
                          <a:pt x="89" y="14"/>
                        </a:lnTo>
                        <a:lnTo>
                          <a:pt x="89" y="73"/>
                        </a:lnTo>
                        <a:lnTo>
                          <a:pt x="75" y="73"/>
                        </a:lnTo>
                        <a:lnTo>
                          <a:pt x="75" y="0"/>
                        </a:lnTo>
                        <a:lnTo>
                          <a:pt x="96"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US" kern="0">
                      <a:solidFill>
                        <a:sysClr val="windowText" lastClr="000000"/>
                      </a:solidFill>
                    </a:endParaRPr>
                  </a:p>
                </p:txBody>
              </p:sp>
              <p:sp>
                <p:nvSpPr>
                  <p:cNvPr id="317" name="Freeform 316"/>
                  <p:cNvSpPr>
                    <a:spLocks noEditPoints="1"/>
                  </p:cNvSpPr>
                  <p:nvPr/>
                </p:nvSpPr>
                <p:spPr bwMode="auto">
                  <a:xfrm>
                    <a:off x="5053" y="3604"/>
                    <a:ext cx="159" cy="193"/>
                  </a:xfrm>
                  <a:custGeom>
                    <a:avLst/>
                    <a:gdLst>
                      <a:gd name="T0" fmla="*/ 0 w 159"/>
                      <a:gd name="T1" fmla="*/ 193 h 193"/>
                      <a:gd name="T2" fmla="*/ 68 w 159"/>
                      <a:gd name="T3" fmla="*/ 0 h 193"/>
                      <a:gd name="T4" fmla="*/ 91 w 159"/>
                      <a:gd name="T5" fmla="*/ 0 h 193"/>
                      <a:gd name="T6" fmla="*/ 159 w 159"/>
                      <a:gd name="T7" fmla="*/ 193 h 193"/>
                      <a:gd name="T8" fmla="*/ 136 w 159"/>
                      <a:gd name="T9" fmla="*/ 193 h 193"/>
                      <a:gd name="T10" fmla="*/ 116 w 159"/>
                      <a:gd name="T11" fmla="*/ 138 h 193"/>
                      <a:gd name="T12" fmla="*/ 41 w 159"/>
                      <a:gd name="T13" fmla="*/ 138 h 193"/>
                      <a:gd name="T14" fmla="*/ 23 w 159"/>
                      <a:gd name="T15" fmla="*/ 193 h 193"/>
                      <a:gd name="T16" fmla="*/ 0 w 159"/>
                      <a:gd name="T17" fmla="*/ 193 h 193"/>
                      <a:gd name="T18" fmla="*/ 48 w 159"/>
                      <a:gd name="T19" fmla="*/ 118 h 193"/>
                      <a:gd name="T20" fmla="*/ 110 w 159"/>
                      <a:gd name="T21" fmla="*/ 118 h 193"/>
                      <a:gd name="T22" fmla="*/ 79 w 159"/>
                      <a:gd name="T23" fmla="*/ 28 h 193"/>
                      <a:gd name="T24" fmla="*/ 79 w 159"/>
                      <a:gd name="T25" fmla="*/ 28 h 193"/>
                      <a:gd name="T26" fmla="*/ 48 w 159"/>
                      <a:gd name="T27" fmla="*/ 118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59" h="193">
                        <a:moveTo>
                          <a:pt x="0" y="193"/>
                        </a:moveTo>
                        <a:lnTo>
                          <a:pt x="68" y="0"/>
                        </a:lnTo>
                        <a:lnTo>
                          <a:pt x="91" y="0"/>
                        </a:lnTo>
                        <a:lnTo>
                          <a:pt x="159" y="193"/>
                        </a:lnTo>
                        <a:lnTo>
                          <a:pt x="136" y="193"/>
                        </a:lnTo>
                        <a:lnTo>
                          <a:pt x="116" y="138"/>
                        </a:lnTo>
                        <a:lnTo>
                          <a:pt x="41" y="138"/>
                        </a:lnTo>
                        <a:lnTo>
                          <a:pt x="23" y="193"/>
                        </a:lnTo>
                        <a:lnTo>
                          <a:pt x="0" y="193"/>
                        </a:lnTo>
                        <a:close/>
                        <a:moveTo>
                          <a:pt x="48" y="118"/>
                        </a:moveTo>
                        <a:lnTo>
                          <a:pt x="110" y="118"/>
                        </a:lnTo>
                        <a:lnTo>
                          <a:pt x="79" y="28"/>
                        </a:lnTo>
                        <a:lnTo>
                          <a:pt x="79" y="28"/>
                        </a:lnTo>
                        <a:lnTo>
                          <a:pt x="48" y="118"/>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US" kern="0">
                      <a:solidFill>
                        <a:sysClr val="windowText" lastClr="000000"/>
                      </a:solidFill>
                    </a:endParaRPr>
                  </a:p>
                </p:txBody>
              </p:sp>
            </p:grpSp>
          </p:grpSp>
          <p:grpSp>
            <p:nvGrpSpPr>
              <p:cNvPr id="40" name="Group 39"/>
              <p:cNvGrpSpPr/>
              <p:nvPr/>
            </p:nvGrpSpPr>
            <p:grpSpPr>
              <a:xfrm>
                <a:off x="675528" y="2659173"/>
                <a:ext cx="1286622" cy="737808"/>
                <a:chOff x="68468" y="2090213"/>
                <a:chExt cx="1286622" cy="737808"/>
              </a:xfrm>
            </p:grpSpPr>
            <p:sp>
              <p:nvSpPr>
                <p:cNvPr id="273" name="Freeform 210"/>
                <p:cNvSpPr>
                  <a:spLocks/>
                </p:cNvSpPr>
                <p:nvPr/>
              </p:nvSpPr>
              <p:spPr bwMode="auto">
                <a:xfrm flipH="1">
                  <a:off x="68468" y="2090213"/>
                  <a:ext cx="1286622" cy="737808"/>
                </a:xfrm>
                <a:custGeom>
                  <a:avLst/>
                  <a:gdLst>
                    <a:gd name="T0" fmla="*/ 2421 w 2797"/>
                    <a:gd name="T1" fmla="*/ 681 h 1561"/>
                    <a:gd name="T2" fmla="*/ 2422 w 2797"/>
                    <a:gd name="T3" fmla="*/ 646 h 1561"/>
                    <a:gd name="T4" fmla="*/ 1775 w 2797"/>
                    <a:gd name="T5" fmla="*/ 0 h 1561"/>
                    <a:gd name="T6" fmla="*/ 1208 w 2797"/>
                    <a:gd name="T7" fmla="*/ 336 h 1561"/>
                    <a:gd name="T8" fmla="*/ 915 w 2797"/>
                    <a:gd name="T9" fmla="*/ 224 h 1561"/>
                    <a:gd name="T10" fmla="*/ 474 w 2797"/>
                    <a:gd name="T11" fmla="*/ 664 h 1561"/>
                    <a:gd name="T12" fmla="*/ 475 w 2797"/>
                    <a:gd name="T13" fmla="*/ 677 h 1561"/>
                    <a:gd name="T14" fmla="*/ 441 w 2797"/>
                    <a:gd name="T15" fmla="*/ 676 h 1561"/>
                    <a:gd name="T16" fmla="*/ 0 w 2797"/>
                    <a:gd name="T17" fmla="*/ 1117 h 1561"/>
                    <a:gd name="T18" fmla="*/ 415 w 2797"/>
                    <a:gd name="T19" fmla="*/ 1556 h 1561"/>
                    <a:gd name="T20" fmla="*/ 415 w 2797"/>
                    <a:gd name="T21" fmla="*/ 1561 h 1561"/>
                    <a:gd name="T22" fmla="*/ 2332 w 2797"/>
                    <a:gd name="T23" fmla="*/ 1561 h 1561"/>
                    <a:gd name="T24" fmla="*/ 2332 w 2797"/>
                    <a:gd name="T25" fmla="*/ 1556 h 1561"/>
                    <a:gd name="T26" fmla="*/ 2357 w 2797"/>
                    <a:gd name="T27" fmla="*/ 1557 h 1561"/>
                    <a:gd name="T28" fmla="*/ 2797 w 2797"/>
                    <a:gd name="T29" fmla="*/ 1117 h 1561"/>
                    <a:gd name="T30" fmla="*/ 2421 w 2797"/>
                    <a:gd name="T31" fmla="*/ 681 h 1561"/>
                    <a:gd name="connsiteX0" fmla="*/ 8656 w 10000"/>
                    <a:gd name="connsiteY0" fmla="*/ 4363 h 10000"/>
                    <a:gd name="connsiteX1" fmla="*/ 8659 w 10000"/>
                    <a:gd name="connsiteY1" fmla="*/ 4138 h 10000"/>
                    <a:gd name="connsiteX2" fmla="*/ 6346 w 10000"/>
                    <a:gd name="connsiteY2" fmla="*/ 0 h 10000"/>
                    <a:gd name="connsiteX3" fmla="*/ 4319 w 10000"/>
                    <a:gd name="connsiteY3" fmla="*/ 2152 h 10000"/>
                    <a:gd name="connsiteX4" fmla="*/ 3271 w 10000"/>
                    <a:gd name="connsiteY4" fmla="*/ 1435 h 10000"/>
                    <a:gd name="connsiteX5" fmla="*/ 1695 w 10000"/>
                    <a:gd name="connsiteY5" fmla="*/ 4254 h 10000"/>
                    <a:gd name="connsiteX6" fmla="*/ 1698 w 10000"/>
                    <a:gd name="connsiteY6" fmla="*/ 4337 h 10000"/>
                    <a:gd name="connsiteX7" fmla="*/ 1577 w 10000"/>
                    <a:gd name="connsiteY7" fmla="*/ 4331 h 10000"/>
                    <a:gd name="connsiteX8" fmla="*/ 0 w 10000"/>
                    <a:gd name="connsiteY8" fmla="*/ 7156 h 10000"/>
                    <a:gd name="connsiteX9" fmla="*/ 1484 w 10000"/>
                    <a:gd name="connsiteY9" fmla="*/ 9968 h 10000"/>
                    <a:gd name="connsiteX10" fmla="*/ 1484 w 10000"/>
                    <a:gd name="connsiteY10" fmla="*/ 10000 h 10000"/>
                    <a:gd name="connsiteX11" fmla="*/ 8338 w 10000"/>
                    <a:gd name="connsiteY11" fmla="*/ 10000 h 10000"/>
                    <a:gd name="connsiteX12" fmla="*/ 8427 w 10000"/>
                    <a:gd name="connsiteY12" fmla="*/ 9974 h 10000"/>
                    <a:gd name="connsiteX13" fmla="*/ 10000 w 10000"/>
                    <a:gd name="connsiteY13" fmla="*/ 7156 h 10000"/>
                    <a:gd name="connsiteX14" fmla="*/ 8656 w 10000"/>
                    <a:gd name="connsiteY14" fmla="*/ 4363 h 10000"/>
                    <a:gd name="connsiteX0" fmla="*/ 8656 w 10000"/>
                    <a:gd name="connsiteY0" fmla="*/ 4363 h 10000"/>
                    <a:gd name="connsiteX1" fmla="*/ 8659 w 10000"/>
                    <a:gd name="connsiteY1" fmla="*/ 4138 h 10000"/>
                    <a:gd name="connsiteX2" fmla="*/ 6346 w 10000"/>
                    <a:gd name="connsiteY2" fmla="*/ 0 h 10000"/>
                    <a:gd name="connsiteX3" fmla="*/ 4319 w 10000"/>
                    <a:gd name="connsiteY3" fmla="*/ 2152 h 10000"/>
                    <a:gd name="connsiteX4" fmla="*/ 3271 w 10000"/>
                    <a:gd name="connsiteY4" fmla="*/ 1435 h 10000"/>
                    <a:gd name="connsiteX5" fmla="*/ 1695 w 10000"/>
                    <a:gd name="connsiteY5" fmla="*/ 4254 h 10000"/>
                    <a:gd name="connsiteX6" fmla="*/ 1698 w 10000"/>
                    <a:gd name="connsiteY6" fmla="*/ 4337 h 10000"/>
                    <a:gd name="connsiteX7" fmla="*/ 1577 w 10000"/>
                    <a:gd name="connsiteY7" fmla="*/ 4331 h 10000"/>
                    <a:gd name="connsiteX8" fmla="*/ 0 w 10000"/>
                    <a:gd name="connsiteY8" fmla="*/ 7156 h 10000"/>
                    <a:gd name="connsiteX9" fmla="*/ 1484 w 10000"/>
                    <a:gd name="connsiteY9" fmla="*/ 9968 h 10000"/>
                    <a:gd name="connsiteX10" fmla="*/ 1484 w 10000"/>
                    <a:gd name="connsiteY10" fmla="*/ 10000 h 10000"/>
                    <a:gd name="connsiteX11" fmla="*/ 8427 w 10000"/>
                    <a:gd name="connsiteY11" fmla="*/ 9974 h 10000"/>
                    <a:gd name="connsiteX12" fmla="*/ 10000 w 10000"/>
                    <a:gd name="connsiteY12" fmla="*/ 7156 h 10000"/>
                    <a:gd name="connsiteX13" fmla="*/ 8656 w 10000"/>
                    <a:gd name="connsiteY13" fmla="*/ 4363 h 10000"/>
                    <a:gd name="connsiteX0" fmla="*/ 8656 w 10000"/>
                    <a:gd name="connsiteY0" fmla="*/ 4363 h 9974"/>
                    <a:gd name="connsiteX1" fmla="*/ 8659 w 10000"/>
                    <a:gd name="connsiteY1" fmla="*/ 4138 h 9974"/>
                    <a:gd name="connsiteX2" fmla="*/ 6346 w 10000"/>
                    <a:gd name="connsiteY2" fmla="*/ 0 h 9974"/>
                    <a:gd name="connsiteX3" fmla="*/ 4319 w 10000"/>
                    <a:gd name="connsiteY3" fmla="*/ 2152 h 9974"/>
                    <a:gd name="connsiteX4" fmla="*/ 3271 w 10000"/>
                    <a:gd name="connsiteY4" fmla="*/ 1435 h 9974"/>
                    <a:gd name="connsiteX5" fmla="*/ 1695 w 10000"/>
                    <a:gd name="connsiteY5" fmla="*/ 4254 h 9974"/>
                    <a:gd name="connsiteX6" fmla="*/ 1698 w 10000"/>
                    <a:gd name="connsiteY6" fmla="*/ 4337 h 9974"/>
                    <a:gd name="connsiteX7" fmla="*/ 1577 w 10000"/>
                    <a:gd name="connsiteY7" fmla="*/ 4331 h 9974"/>
                    <a:gd name="connsiteX8" fmla="*/ 0 w 10000"/>
                    <a:gd name="connsiteY8" fmla="*/ 7156 h 9974"/>
                    <a:gd name="connsiteX9" fmla="*/ 1484 w 10000"/>
                    <a:gd name="connsiteY9" fmla="*/ 9968 h 9974"/>
                    <a:gd name="connsiteX10" fmla="*/ 8427 w 10000"/>
                    <a:gd name="connsiteY10" fmla="*/ 9974 h 9974"/>
                    <a:gd name="connsiteX11" fmla="*/ 10000 w 10000"/>
                    <a:gd name="connsiteY11" fmla="*/ 7156 h 9974"/>
                    <a:gd name="connsiteX12" fmla="*/ 8656 w 10000"/>
                    <a:gd name="connsiteY12" fmla="*/ 4363 h 9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000" h="9974">
                      <a:moveTo>
                        <a:pt x="8656" y="4363"/>
                      </a:moveTo>
                      <a:cubicBezTo>
                        <a:pt x="8656" y="4286"/>
                        <a:pt x="8659" y="4209"/>
                        <a:pt x="8659" y="4138"/>
                      </a:cubicBezTo>
                      <a:cubicBezTo>
                        <a:pt x="8659" y="1851"/>
                        <a:pt x="7622" y="0"/>
                        <a:pt x="6346" y="0"/>
                      </a:cubicBezTo>
                      <a:cubicBezTo>
                        <a:pt x="5474" y="0"/>
                        <a:pt x="4712" y="865"/>
                        <a:pt x="4319" y="2152"/>
                      </a:cubicBezTo>
                      <a:cubicBezTo>
                        <a:pt x="4040" y="1704"/>
                        <a:pt x="3675" y="1435"/>
                        <a:pt x="3271" y="1435"/>
                      </a:cubicBezTo>
                      <a:cubicBezTo>
                        <a:pt x="2403" y="1435"/>
                        <a:pt x="1695" y="2697"/>
                        <a:pt x="1695" y="4254"/>
                      </a:cubicBezTo>
                      <a:cubicBezTo>
                        <a:pt x="1695" y="4286"/>
                        <a:pt x="1698" y="4311"/>
                        <a:pt x="1698" y="4337"/>
                      </a:cubicBezTo>
                      <a:cubicBezTo>
                        <a:pt x="1655" y="4337"/>
                        <a:pt x="1616" y="4331"/>
                        <a:pt x="1577" y="4331"/>
                      </a:cubicBezTo>
                      <a:cubicBezTo>
                        <a:pt x="704" y="4331"/>
                        <a:pt x="0" y="5593"/>
                        <a:pt x="0" y="7156"/>
                      </a:cubicBezTo>
                      <a:cubicBezTo>
                        <a:pt x="0" y="8661"/>
                        <a:pt x="658" y="9885"/>
                        <a:pt x="1484" y="9968"/>
                      </a:cubicBezTo>
                      <a:lnTo>
                        <a:pt x="8427" y="9974"/>
                      </a:lnTo>
                      <a:cubicBezTo>
                        <a:pt x="9296" y="9974"/>
                        <a:pt x="10000" y="8712"/>
                        <a:pt x="10000" y="7156"/>
                      </a:cubicBezTo>
                      <a:cubicBezTo>
                        <a:pt x="10000" y="5734"/>
                        <a:pt x="9417" y="4561"/>
                        <a:pt x="8656" y="4363"/>
                      </a:cubicBezTo>
                      <a:close/>
                    </a:path>
                  </a:pathLst>
                </a:custGeom>
                <a:solidFill>
                  <a:srgbClr val="EFEFEF"/>
                </a:solidFill>
                <a:ln w="38100">
                  <a:solidFill>
                    <a:schemeClr val="bg2">
                      <a:lumMod val="40000"/>
                      <a:lumOff val="60000"/>
                    </a:schemeClr>
                  </a:solidFill>
                </a:ln>
              </p:spPr>
              <p:txBody>
                <a:bodyPr vert="horz" wrap="square" lIns="91416" tIns="45708" rIns="91416" bIns="45708" numCol="1" anchor="t" anchorCtr="0" compatLnSpc="1">
                  <a:prstTxWarp prst="textNoShape">
                    <a:avLst/>
                  </a:prstTxWarp>
                </a:bodyPr>
                <a:lstStyle/>
                <a:p>
                  <a:pPr defTabSz="914126">
                    <a:defRPr/>
                  </a:pPr>
                  <a:endParaRPr lang="en-US" sz="1100" kern="0" dirty="0">
                    <a:solidFill>
                      <a:sysClr val="windowText" lastClr="000000"/>
                    </a:solidFill>
                  </a:endParaRPr>
                </a:p>
              </p:txBody>
            </p:sp>
            <p:pic>
              <p:nvPicPr>
                <p:cNvPr id="272" name="Picture 271"/>
                <p:cNvPicPr>
                  <a:picLocks noChangeAspect="1"/>
                </p:cNvPicPr>
                <p:nvPr/>
              </p:nvPicPr>
              <p:blipFill>
                <a:blip r:embed="rId7">
                  <a:biLevel thresh="25000"/>
                  <a:lum bright="-23000"/>
                </a:blip>
                <a:stretch>
                  <a:fillRect/>
                </a:stretch>
              </p:blipFill>
              <p:spPr>
                <a:xfrm>
                  <a:off x="221960" y="2497467"/>
                  <a:ext cx="937360" cy="256528"/>
                </a:xfrm>
                <a:prstGeom prst="rect">
                  <a:avLst/>
                </a:prstGeom>
              </p:spPr>
            </p:pic>
          </p:grpSp>
          <p:grpSp>
            <p:nvGrpSpPr>
              <p:cNvPr id="39" name="Group 38"/>
              <p:cNvGrpSpPr/>
              <p:nvPr/>
            </p:nvGrpSpPr>
            <p:grpSpPr>
              <a:xfrm>
                <a:off x="398423" y="4946651"/>
                <a:ext cx="1382362" cy="792708"/>
                <a:chOff x="-18137" y="4784091"/>
                <a:chExt cx="1382362" cy="792708"/>
              </a:xfrm>
            </p:grpSpPr>
            <p:sp>
              <p:nvSpPr>
                <p:cNvPr id="266" name="Freeform 210"/>
                <p:cNvSpPr>
                  <a:spLocks/>
                </p:cNvSpPr>
                <p:nvPr/>
              </p:nvSpPr>
              <p:spPr bwMode="auto">
                <a:xfrm flipH="1">
                  <a:off x="-18137" y="4784091"/>
                  <a:ext cx="1382362" cy="792708"/>
                </a:xfrm>
                <a:custGeom>
                  <a:avLst/>
                  <a:gdLst>
                    <a:gd name="T0" fmla="*/ 2421 w 2797"/>
                    <a:gd name="T1" fmla="*/ 681 h 1561"/>
                    <a:gd name="T2" fmla="*/ 2422 w 2797"/>
                    <a:gd name="T3" fmla="*/ 646 h 1561"/>
                    <a:gd name="T4" fmla="*/ 1775 w 2797"/>
                    <a:gd name="T5" fmla="*/ 0 h 1561"/>
                    <a:gd name="T6" fmla="*/ 1208 w 2797"/>
                    <a:gd name="T7" fmla="*/ 336 h 1561"/>
                    <a:gd name="T8" fmla="*/ 915 w 2797"/>
                    <a:gd name="T9" fmla="*/ 224 h 1561"/>
                    <a:gd name="T10" fmla="*/ 474 w 2797"/>
                    <a:gd name="T11" fmla="*/ 664 h 1561"/>
                    <a:gd name="T12" fmla="*/ 475 w 2797"/>
                    <a:gd name="T13" fmla="*/ 677 h 1561"/>
                    <a:gd name="T14" fmla="*/ 441 w 2797"/>
                    <a:gd name="T15" fmla="*/ 676 h 1561"/>
                    <a:gd name="T16" fmla="*/ 0 w 2797"/>
                    <a:gd name="T17" fmla="*/ 1117 h 1561"/>
                    <a:gd name="T18" fmla="*/ 415 w 2797"/>
                    <a:gd name="T19" fmla="*/ 1556 h 1561"/>
                    <a:gd name="T20" fmla="*/ 415 w 2797"/>
                    <a:gd name="T21" fmla="*/ 1561 h 1561"/>
                    <a:gd name="T22" fmla="*/ 2332 w 2797"/>
                    <a:gd name="T23" fmla="*/ 1561 h 1561"/>
                    <a:gd name="T24" fmla="*/ 2332 w 2797"/>
                    <a:gd name="T25" fmla="*/ 1556 h 1561"/>
                    <a:gd name="T26" fmla="*/ 2357 w 2797"/>
                    <a:gd name="T27" fmla="*/ 1557 h 1561"/>
                    <a:gd name="T28" fmla="*/ 2797 w 2797"/>
                    <a:gd name="T29" fmla="*/ 1117 h 1561"/>
                    <a:gd name="T30" fmla="*/ 2421 w 2797"/>
                    <a:gd name="T31" fmla="*/ 681 h 1561"/>
                    <a:gd name="connsiteX0" fmla="*/ 8656 w 10000"/>
                    <a:gd name="connsiteY0" fmla="*/ 4363 h 10000"/>
                    <a:gd name="connsiteX1" fmla="*/ 8659 w 10000"/>
                    <a:gd name="connsiteY1" fmla="*/ 4138 h 10000"/>
                    <a:gd name="connsiteX2" fmla="*/ 6346 w 10000"/>
                    <a:gd name="connsiteY2" fmla="*/ 0 h 10000"/>
                    <a:gd name="connsiteX3" fmla="*/ 4319 w 10000"/>
                    <a:gd name="connsiteY3" fmla="*/ 2152 h 10000"/>
                    <a:gd name="connsiteX4" fmla="*/ 3271 w 10000"/>
                    <a:gd name="connsiteY4" fmla="*/ 1435 h 10000"/>
                    <a:gd name="connsiteX5" fmla="*/ 1695 w 10000"/>
                    <a:gd name="connsiteY5" fmla="*/ 4254 h 10000"/>
                    <a:gd name="connsiteX6" fmla="*/ 1698 w 10000"/>
                    <a:gd name="connsiteY6" fmla="*/ 4337 h 10000"/>
                    <a:gd name="connsiteX7" fmla="*/ 1577 w 10000"/>
                    <a:gd name="connsiteY7" fmla="*/ 4331 h 10000"/>
                    <a:gd name="connsiteX8" fmla="*/ 0 w 10000"/>
                    <a:gd name="connsiteY8" fmla="*/ 7156 h 10000"/>
                    <a:gd name="connsiteX9" fmla="*/ 1484 w 10000"/>
                    <a:gd name="connsiteY9" fmla="*/ 9968 h 10000"/>
                    <a:gd name="connsiteX10" fmla="*/ 1484 w 10000"/>
                    <a:gd name="connsiteY10" fmla="*/ 10000 h 10000"/>
                    <a:gd name="connsiteX11" fmla="*/ 8338 w 10000"/>
                    <a:gd name="connsiteY11" fmla="*/ 10000 h 10000"/>
                    <a:gd name="connsiteX12" fmla="*/ 8427 w 10000"/>
                    <a:gd name="connsiteY12" fmla="*/ 9974 h 10000"/>
                    <a:gd name="connsiteX13" fmla="*/ 10000 w 10000"/>
                    <a:gd name="connsiteY13" fmla="*/ 7156 h 10000"/>
                    <a:gd name="connsiteX14" fmla="*/ 8656 w 10000"/>
                    <a:gd name="connsiteY14" fmla="*/ 4363 h 10000"/>
                    <a:gd name="connsiteX0" fmla="*/ 8656 w 10000"/>
                    <a:gd name="connsiteY0" fmla="*/ 4363 h 10000"/>
                    <a:gd name="connsiteX1" fmla="*/ 8659 w 10000"/>
                    <a:gd name="connsiteY1" fmla="*/ 4138 h 10000"/>
                    <a:gd name="connsiteX2" fmla="*/ 6346 w 10000"/>
                    <a:gd name="connsiteY2" fmla="*/ 0 h 10000"/>
                    <a:gd name="connsiteX3" fmla="*/ 4319 w 10000"/>
                    <a:gd name="connsiteY3" fmla="*/ 2152 h 10000"/>
                    <a:gd name="connsiteX4" fmla="*/ 3271 w 10000"/>
                    <a:gd name="connsiteY4" fmla="*/ 1435 h 10000"/>
                    <a:gd name="connsiteX5" fmla="*/ 1695 w 10000"/>
                    <a:gd name="connsiteY5" fmla="*/ 4254 h 10000"/>
                    <a:gd name="connsiteX6" fmla="*/ 1698 w 10000"/>
                    <a:gd name="connsiteY6" fmla="*/ 4337 h 10000"/>
                    <a:gd name="connsiteX7" fmla="*/ 1577 w 10000"/>
                    <a:gd name="connsiteY7" fmla="*/ 4331 h 10000"/>
                    <a:gd name="connsiteX8" fmla="*/ 0 w 10000"/>
                    <a:gd name="connsiteY8" fmla="*/ 7156 h 10000"/>
                    <a:gd name="connsiteX9" fmla="*/ 1484 w 10000"/>
                    <a:gd name="connsiteY9" fmla="*/ 9968 h 10000"/>
                    <a:gd name="connsiteX10" fmla="*/ 1484 w 10000"/>
                    <a:gd name="connsiteY10" fmla="*/ 10000 h 10000"/>
                    <a:gd name="connsiteX11" fmla="*/ 8427 w 10000"/>
                    <a:gd name="connsiteY11" fmla="*/ 9974 h 10000"/>
                    <a:gd name="connsiteX12" fmla="*/ 10000 w 10000"/>
                    <a:gd name="connsiteY12" fmla="*/ 7156 h 10000"/>
                    <a:gd name="connsiteX13" fmla="*/ 8656 w 10000"/>
                    <a:gd name="connsiteY13" fmla="*/ 4363 h 10000"/>
                    <a:gd name="connsiteX0" fmla="*/ 8656 w 10000"/>
                    <a:gd name="connsiteY0" fmla="*/ 4363 h 9974"/>
                    <a:gd name="connsiteX1" fmla="*/ 8659 w 10000"/>
                    <a:gd name="connsiteY1" fmla="*/ 4138 h 9974"/>
                    <a:gd name="connsiteX2" fmla="*/ 6346 w 10000"/>
                    <a:gd name="connsiteY2" fmla="*/ 0 h 9974"/>
                    <a:gd name="connsiteX3" fmla="*/ 4319 w 10000"/>
                    <a:gd name="connsiteY3" fmla="*/ 2152 h 9974"/>
                    <a:gd name="connsiteX4" fmla="*/ 3271 w 10000"/>
                    <a:gd name="connsiteY4" fmla="*/ 1435 h 9974"/>
                    <a:gd name="connsiteX5" fmla="*/ 1695 w 10000"/>
                    <a:gd name="connsiteY5" fmla="*/ 4254 h 9974"/>
                    <a:gd name="connsiteX6" fmla="*/ 1698 w 10000"/>
                    <a:gd name="connsiteY6" fmla="*/ 4337 h 9974"/>
                    <a:gd name="connsiteX7" fmla="*/ 1577 w 10000"/>
                    <a:gd name="connsiteY7" fmla="*/ 4331 h 9974"/>
                    <a:gd name="connsiteX8" fmla="*/ 0 w 10000"/>
                    <a:gd name="connsiteY8" fmla="*/ 7156 h 9974"/>
                    <a:gd name="connsiteX9" fmla="*/ 1484 w 10000"/>
                    <a:gd name="connsiteY9" fmla="*/ 9968 h 9974"/>
                    <a:gd name="connsiteX10" fmla="*/ 8427 w 10000"/>
                    <a:gd name="connsiteY10" fmla="*/ 9974 h 9974"/>
                    <a:gd name="connsiteX11" fmla="*/ 10000 w 10000"/>
                    <a:gd name="connsiteY11" fmla="*/ 7156 h 9974"/>
                    <a:gd name="connsiteX12" fmla="*/ 8656 w 10000"/>
                    <a:gd name="connsiteY12" fmla="*/ 4363 h 9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000" h="9974">
                      <a:moveTo>
                        <a:pt x="8656" y="4363"/>
                      </a:moveTo>
                      <a:cubicBezTo>
                        <a:pt x="8656" y="4286"/>
                        <a:pt x="8659" y="4209"/>
                        <a:pt x="8659" y="4138"/>
                      </a:cubicBezTo>
                      <a:cubicBezTo>
                        <a:pt x="8659" y="1851"/>
                        <a:pt x="7622" y="0"/>
                        <a:pt x="6346" y="0"/>
                      </a:cubicBezTo>
                      <a:cubicBezTo>
                        <a:pt x="5474" y="0"/>
                        <a:pt x="4712" y="865"/>
                        <a:pt x="4319" y="2152"/>
                      </a:cubicBezTo>
                      <a:cubicBezTo>
                        <a:pt x="4040" y="1704"/>
                        <a:pt x="3675" y="1435"/>
                        <a:pt x="3271" y="1435"/>
                      </a:cubicBezTo>
                      <a:cubicBezTo>
                        <a:pt x="2403" y="1435"/>
                        <a:pt x="1695" y="2697"/>
                        <a:pt x="1695" y="4254"/>
                      </a:cubicBezTo>
                      <a:cubicBezTo>
                        <a:pt x="1695" y="4286"/>
                        <a:pt x="1698" y="4311"/>
                        <a:pt x="1698" y="4337"/>
                      </a:cubicBezTo>
                      <a:cubicBezTo>
                        <a:pt x="1655" y="4337"/>
                        <a:pt x="1616" y="4331"/>
                        <a:pt x="1577" y="4331"/>
                      </a:cubicBezTo>
                      <a:cubicBezTo>
                        <a:pt x="704" y="4331"/>
                        <a:pt x="0" y="5593"/>
                        <a:pt x="0" y="7156"/>
                      </a:cubicBezTo>
                      <a:cubicBezTo>
                        <a:pt x="0" y="8661"/>
                        <a:pt x="658" y="9885"/>
                        <a:pt x="1484" y="9968"/>
                      </a:cubicBezTo>
                      <a:lnTo>
                        <a:pt x="8427" y="9974"/>
                      </a:lnTo>
                      <a:cubicBezTo>
                        <a:pt x="9296" y="9974"/>
                        <a:pt x="10000" y="8712"/>
                        <a:pt x="10000" y="7156"/>
                      </a:cubicBezTo>
                      <a:cubicBezTo>
                        <a:pt x="10000" y="5734"/>
                        <a:pt x="9417" y="4561"/>
                        <a:pt x="8656" y="4363"/>
                      </a:cubicBezTo>
                      <a:close/>
                    </a:path>
                  </a:pathLst>
                </a:custGeom>
                <a:solidFill>
                  <a:srgbClr val="EFEFEF"/>
                </a:solidFill>
                <a:ln w="38100">
                  <a:solidFill>
                    <a:schemeClr val="bg2">
                      <a:lumMod val="40000"/>
                      <a:lumOff val="60000"/>
                    </a:schemeClr>
                  </a:solidFill>
                </a:ln>
              </p:spPr>
              <p:txBody>
                <a:bodyPr vert="horz" wrap="square" lIns="91416" tIns="45708" rIns="91416" bIns="45708" numCol="1" anchor="t" anchorCtr="0" compatLnSpc="1">
                  <a:prstTxWarp prst="textNoShape">
                    <a:avLst/>
                  </a:prstTxWarp>
                </a:bodyPr>
                <a:lstStyle/>
                <a:p>
                  <a:pPr defTabSz="914126">
                    <a:defRPr/>
                  </a:pPr>
                  <a:endParaRPr lang="en-US" sz="1100" kern="0" dirty="0">
                    <a:solidFill>
                      <a:sysClr val="windowText" lastClr="000000"/>
                    </a:solidFill>
                  </a:endParaRPr>
                </a:p>
              </p:txBody>
            </p:sp>
            <p:pic>
              <p:nvPicPr>
                <p:cNvPr id="265" name="Picture 264"/>
                <p:cNvPicPr>
                  <a:picLocks noChangeAspect="1"/>
                </p:cNvPicPr>
                <p:nvPr/>
              </p:nvPicPr>
              <p:blipFill>
                <a:blip r:embed="rId8">
                  <a:biLevel thresh="25000"/>
                  <a:lum bright="-25000"/>
                </a:blip>
                <a:stretch>
                  <a:fillRect/>
                </a:stretch>
              </p:blipFill>
              <p:spPr>
                <a:xfrm>
                  <a:off x="214898" y="5088890"/>
                  <a:ext cx="864266" cy="354934"/>
                </a:xfrm>
                <a:prstGeom prst="rect">
                  <a:avLst/>
                </a:prstGeom>
              </p:spPr>
            </p:pic>
          </p:grpSp>
          <p:grpSp>
            <p:nvGrpSpPr>
              <p:cNvPr id="36" name="Group 35"/>
              <p:cNvGrpSpPr/>
              <p:nvPr/>
            </p:nvGrpSpPr>
            <p:grpSpPr>
              <a:xfrm>
                <a:off x="1329264" y="3743877"/>
                <a:ext cx="1506333" cy="863799"/>
                <a:chOff x="1224094" y="3067915"/>
                <a:chExt cx="1666352" cy="955562"/>
              </a:xfrm>
            </p:grpSpPr>
            <p:sp>
              <p:nvSpPr>
                <p:cNvPr id="262" name="Freeform 210"/>
                <p:cNvSpPr>
                  <a:spLocks/>
                </p:cNvSpPr>
                <p:nvPr/>
              </p:nvSpPr>
              <p:spPr bwMode="auto">
                <a:xfrm flipH="1">
                  <a:off x="1224094" y="3067915"/>
                  <a:ext cx="1666352" cy="955562"/>
                </a:xfrm>
                <a:custGeom>
                  <a:avLst/>
                  <a:gdLst>
                    <a:gd name="T0" fmla="*/ 2421 w 2797"/>
                    <a:gd name="T1" fmla="*/ 681 h 1561"/>
                    <a:gd name="T2" fmla="*/ 2422 w 2797"/>
                    <a:gd name="T3" fmla="*/ 646 h 1561"/>
                    <a:gd name="T4" fmla="*/ 1775 w 2797"/>
                    <a:gd name="T5" fmla="*/ 0 h 1561"/>
                    <a:gd name="T6" fmla="*/ 1208 w 2797"/>
                    <a:gd name="T7" fmla="*/ 336 h 1561"/>
                    <a:gd name="T8" fmla="*/ 915 w 2797"/>
                    <a:gd name="T9" fmla="*/ 224 h 1561"/>
                    <a:gd name="T10" fmla="*/ 474 w 2797"/>
                    <a:gd name="T11" fmla="*/ 664 h 1561"/>
                    <a:gd name="T12" fmla="*/ 475 w 2797"/>
                    <a:gd name="T13" fmla="*/ 677 h 1561"/>
                    <a:gd name="T14" fmla="*/ 441 w 2797"/>
                    <a:gd name="T15" fmla="*/ 676 h 1561"/>
                    <a:gd name="T16" fmla="*/ 0 w 2797"/>
                    <a:gd name="T17" fmla="*/ 1117 h 1561"/>
                    <a:gd name="T18" fmla="*/ 415 w 2797"/>
                    <a:gd name="T19" fmla="*/ 1556 h 1561"/>
                    <a:gd name="T20" fmla="*/ 415 w 2797"/>
                    <a:gd name="T21" fmla="*/ 1561 h 1561"/>
                    <a:gd name="T22" fmla="*/ 2332 w 2797"/>
                    <a:gd name="T23" fmla="*/ 1561 h 1561"/>
                    <a:gd name="T24" fmla="*/ 2332 w 2797"/>
                    <a:gd name="T25" fmla="*/ 1556 h 1561"/>
                    <a:gd name="T26" fmla="*/ 2357 w 2797"/>
                    <a:gd name="T27" fmla="*/ 1557 h 1561"/>
                    <a:gd name="T28" fmla="*/ 2797 w 2797"/>
                    <a:gd name="T29" fmla="*/ 1117 h 1561"/>
                    <a:gd name="T30" fmla="*/ 2421 w 2797"/>
                    <a:gd name="T31" fmla="*/ 681 h 1561"/>
                    <a:gd name="connsiteX0" fmla="*/ 8656 w 10000"/>
                    <a:gd name="connsiteY0" fmla="*/ 4363 h 10000"/>
                    <a:gd name="connsiteX1" fmla="*/ 8659 w 10000"/>
                    <a:gd name="connsiteY1" fmla="*/ 4138 h 10000"/>
                    <a:gd name="connsiteX2" fmla="*/ 6346 w 10000"/>
                    <a:gd name="connsiteY2" fmla="*/ 0 h 10000"/>
                    <a:gd name="connsiteX3" fmla="*/ 4319 w 10000"/>
                    <a:gd name="connsiteY3" fmla="*/ 2152 h 10000"/>
                    <a:gd name="connsiteX4" fmla="*/ 3271 w 10000"/>
                    <a:gd name="connsiteY4" fmla="*/ 1435 h 10000"/>
                    <a:gd name="connsiteX5" fmla="*/ 1695 w 10000"/>
                    <a:gd name="connsiteY5" fmla="*/ 4254 h 10000"/>
                    <a:gd name="connsiteX6" fmla="*/ 1698 w 10000"/>
                    <a:gd name="connsiteY6" fmla="*/ 4337 h 10000"/>
                    <a:gd name="connsiteX7" fmla="*/ 1577 w 10000"/>
                    <a:gd name="connsiteY7" fmla="*/ 4331 h 10000"/>
                    <a:gd name="connsiteX8" fmla="*/ 0 w 10000"/>
                    <a:gd name="connsiteY8" fmla="*/ 7156 h 10000"/>
                    <a:gd name="connsiteX9" fmla="*/ 1484 w 10000"/>
                    <a:gd name="connsiteY9" fmla="*/ 9968 h 10000"/>
                    <a:gd name="connsiteX10" fmla="*/ 1484 w 10000"/>
                    <a:gd name="connsiteY10" fmla="*/ 10000 h 10000"/>
                    <a:gd name="connsiteX11" fmla="*/ 8338 w 10000"/>
                    <a:gd name="connsiteY11" fmla="*/ 10000 h 10000"/>
                    <a:gd name="connsiteX12" fmla="*/ 8427 w 10000"/>
                    <a:gd name="connsiteY12" fmla="*/ 9974 h 10000"/>
                    <a:gd name="connsiteX13" fmla="*/ 10000 w 10000"/>
                    <a:gd name="connsiteY13" fmla="*/ 7156 h 10000"/>
                    <a:gd name="connsiteX14" fmla="*/ 8656 w 10000"/>
                    <a:gd name="connsiteY14" fmla="*/ 4363 h 10000"/>
                    <a:gd name="connsiteX0" fmla="*/ 8656 w 10000"/>
                    <a:gd name="connsiteY0" fmla="*/ 4363 h 10000"/>
                    <a:gd name="connsiteX1" fmla="*/ 8659 w 10000"/>
                    <a:gd name="connsiteY1" fmla="*/ 4138 h 10000"/>
                    <a:gd name="connsiteX2" fmla="*/ 6346 w 10000"/>
                    <a:gd name="connsiteY2" fmla="*/ 0 h 10000"/>
                    <a:gd name="connsiteX3" fmla="*/ 4319 w 10000"/>
                    <a:gd name="connsiteY3" fmla="*/ 2152 h 10000"/>
                    <a:gd name="connsiteX4" fmla="*/ 3271 w 10000"/>
                    <a:gd name="connsiteY4" fmla="*/ 1435 h 10000"/>
                    <a:gd name="connsiteX5" fmla="*/ 1695 w 10000"/>
                    <a:gd name="connsiteY5" fmla="*/ 4254 h 10000"/>
                    <a:gd name="connsiteX6" fmla="*/ 1698 w 10000"/>
                    <a:gd name="connsiteY6" fmla="*/ 4337 h 10000"/>
                    <a:gd name="connsiteX7" fmla="*/ 1577 w 10000"/>
                    <a:gd name="connsiteY7" fmla="*/ 4331 h 10000"/>
                    <a:gd name="connsiteX8" fmla="*/ 0 w 10000"/>
                    <a:gd name="connsiteY8" fmla="*/ 7156 h 10000"/>
                    <a:gd name="connsiteX9" fmla="*/ 1484 w 10000"/>
                    <a:gd name="connsiteY9" fmla="*/ 9968 h 10000"/>
                    <a:gd name="connsiteX10" fmla="*/ 1484 w 10000"/>
                    <a:gd name="connsiteY10" fmla="*/ 10000 h 10000"/>
                    <a:gd name="connsiteX11" fmla="*/ 8427 w 10000"/>
                    <a:gd name="connsiteY11" fmla="*/ 9974 h 10000"/>
                    <a:gd name="connsiteX12" fmla="*/ 10000 w 10000"/>
                    <a:gd name="connsiteY12" fmla="*/ 7156 h 10000"/>
                    <a:gd name="connsiteX13" fmla="*/ 8656 w 10000"/>
                    <a:gd name="connsiteY13" fmla="*/ 4363 h 10000"/>
                    <a:gd name="connsiteX0" fmla="*/ 8656 w 10000"/>
                    <a:gd name="connsiteY0" fmla="*/ 4363 h 9974"/>
                    <a:gd name="connsiteX1" fmla="*/ 8659 w 10000"/>
                    <a:gd name="connsiteY1" fmla="*/ 4138 h 9974"/>
                    <a:gd name="connsiteX2" fmla="*/ 6346 w 10000"/>
                    <a:gd name="connsiteY2" fmla="*/ 0 h 9974"/>
                    <a:gd name="connsiteX3" fmla="*/ 4319 w 10000"/>
                    <a:gd name="connsiteY3" fmla="*/ 2152 h 9974"/>
                    <a:gd name="connsiteX4" fmla="*/ 3271 w 10000"/>
                    <a:gd name="connsiteY4" fmla="*/ 1435 h 9974"/>
                    <a:gd name="connsiteX5" fmla="*/ 1695 w 10000"/>
                    <a:gd name="connsiteY5" fmla="*/ 4254 h 9974"/>
                    <a:gd name="connsiteX6" fmla="*/ 1698 w 10000"/>
                    <a:gd name="connsiteY6" fmla="*/ 4337 h 9974"/>
                    <a:gd name="connsiteX7" fmla="*/ 1577 w 10000"/>
                    <a:gd name="connsiteY7" fmla="*/ 4331 h 9974"/>
                    <a:gd name="connsiteX8" fmla="*/ 0 w 10000"/>
                    <a:gd name="connsiteY8" fmla="*/ 7156 h 9974"/>
                    <a:gd name="connsiteX9" fmla="*/ 1484 w 10000"/>
                    <a:gd name="connsiteY9" fmla="*/ 9968 h 9974"/>
                    <a:gd name="connsiteX10" fmla="*/ 8427 w 10000"/>
                    <a:gd name="connsiteY10" fmla="*/ 9974 h 9974"/>
                    <a:gd name="connsiteX11" fmla="*/ 10000 w 10000"/>
                    <a:gd name="connsiteY11" fmla="*/ 7156 h 9974"/>
                    <a:gd name="connsiteX12" fmla="*/ 8656 w 10000"/>
                    <a:gd name="connsiteY12" fmla="*/ 4363 h 9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000" h="9974">
                      <a:moveTo>
                        <a:pt x="8656" y="4363"/>
                      </a:moveTo>
                      <a:cubicBezTo>
                        <a:pt x="8656" y="4286"/>
                        <a:pt x="8659" y="4209"/>
                        <a:pt x="8659" y="4138"/>
                      </a:cubicBezTo>
                      <a:cubicBezTo>
                        <a:pt x="8659" y="1851"/>
                        <a:pt x="7622" y="0"/>
                        <a:pt x="6346" y="0"/>
                      </a:cubicBezTo>
                      <a:cubicBezTo>
                        <a:pt x="5474" y="0"/>
                        <a:pt x="4712" y="865"/>
                        <a:pt x="4319" y="2152"/>
                      </a:cubicBezTo>
                      <a:cubicBezTo>
                        <a:pt x="4040" y="1704"/>
                        <a:pt x="3675" y="1435"/>
                        <a:pt x="3271" y="1435"/>
                      </a:cubicBezTo>
                      <a:cubicBezTo>
                        <a:pt x="2403" y="1435"/>
                        <a:pt x="1695" y="2697"/>
                        <a:pt x="1695" y="4254"/>
                      </a:cubicBezTo>
                      <a:cubicBezTo>
                        <a:pt x="1695" y="4286"/>
                        <a:pt x="1698" y="4311"/>
                        <a:pt x="1698" y="4337"/>
                      </a:cubicBezTo>
                      <a:cubicBezTo>
                        <a:pt x="1655" y="4337"/>
                        <a:pt x="1616" y="4331"/>
                        <a:pt x="1577" y="4331"/>
                      </a:cubicBezTo>
                      <a:cubicBezTo>
                        <a:pt x="704" y="4331"/>
                        <a:pt x="0" y="5593"/>
                        <a:pt x="0" y="7156"/>
                      </a:cubicBezTo>
                      <a:cubicBezTo>
                        <a:pt x="0" y="8661"/>
                        <a:pt x="658" y="9885"/>
                        <a:pt x="1484" y="9968"/>
                      </a:cubicBezTo>
                      <a:lnTo>
                        <a:pt x="8427" y="9974"/>
                      </a:lnTo>
                      <a:cubicBezTo>
                        <a:pt x="9296" y="9974"/>
                        <a:pt x="10000" y="8712"/>
                        <a:pt x="10000" y="7156"/>
                      </a:cubicBezTo>
                      <a:cubicBezTo>
                        <a:pt x="10000" y="5734"/>
                        <a:pt x="9417" y="4561"/>
                        <a:pt x="8656" y="4363"/>
                      </a:cubicBezTo>
                      <a:close/>
                    </a:path>
                  </a:pathLst>
                </a:custGeom>
                <a:solidFill>
                  <a:srgbClr val="EFEFEF"/>
                </a:solidFill>
                <a:ln w="38100">
                  <a:solidFill>
                    <a:schemeClr val="bg2">
                      <a:lumMod val="40000"/>
                      <a:lumOff val="60000"/>
                    </a:schemeClr>
                  </a:solidFill>
                </a:ln>
              </p:spPr>
              <p:txBody>
                <a:bodyPr vert="horz" wrap="square" lIns="91416" tIns="45708" rIns="91416" bIns="45708" numCol="1" anchor="t" anchorCtr="0" compatLnSpc="1">
                  <a:prstTxWarp prst="textNoShape">
                    <a:avLst/>
                  </a:prstTxWarp>
                </a:bodyPr>
                <a:lstStyle/>
                <a:p>
                  <a:pPr defTabSz="914126">
                    <a:defRPr/>
                  </a:pPr>
                  <a:endParaRPr lang="en-US" sz="1100" kern="0" dirty="0">
                    <a:solidFill>
                      <a:sysClr val="windowText" lastClr="000000"/>
                    </a:solidFill>
                  </a:endParaRPr>
                </a:p>
              </p:txBody>
            </p:sp>
            <p:grpSp>
              <p:nvGrpSpPr>
                <p:cNvPr id="8" name="Group 4"/>
                <p:cNvGrpSpPr>
                  <a:grpSpLocks noChangeAspect="1"/>
                </p:cNvGrpSpPr>
                <p:nvPr/>
              </p:nvGrpSpPr>
              <p:grpSpPr bwMode="auto">
                <a:xfrm>
                  <a:off x="1385934" y="3625478"/>
                  <a:ext cx="1314130" cy="297869"/>
                  <a:chOff x="4918" y="1835"/>
                  <a:chExt cx="2850" cy="646"/>
                </a:xfrm>
              </p:grpSpPr>
              <p:sp>
                <p:nvSpPr>
                  <p:cNvPr id="23" name="Freeform 5"/>
                  <p:cNvSpPr>
                    <a:spLocks/>
                  </p:cNvSpPr>
                  <p:nvPr/>
                </p:nvSpPr>
                <p:spPr bwMode="auto">
                  <a:xfrm>
                    <a:off x="4918" y="1975"/>
                    <a:ext cx="264" cy="357"/>
                  </a:xfrm>
                  <a:custGeom>
                    <a:avLst/>
                    <a:gdLst>
                      <a:gd name="T0" fmla="*/ 2 w 161"/>
                      <a:gd name="T1" fmla="*/ 188 h 217"/>
                      <a:gd name="T2" fmla="*/ 3 w 161"/>
                      <a:gd name="T3" fmla="*/ 193 h 217"/>
                      <a:gd name="T4" fmla="*/ 16 w 161"/>
                      <a:gd name="T5" fmla="*/ 201 h 217"/>
                      <a:gd name="T6" fmla="*/ 85 w 161"/>
                      <a:gd name="T7" fmla="*/ 217 h 217"/>
                      <a:gd name="T8" fmla="*/ 161 w 161"/>
                      <a:gd name="T9" fmla="*/ 152 h 217"/>
                      <a:gd name="T10" fmla="*/ 161 w 161"/>
                      <a:gd name="T11" fmla="*/ 151 h 217"/>
                      <a:gd name="T12" fmla="*/ 97 w 161"/>
                      <a:gd name="T13" fmla="*/ 90 h 217"/>
                      <a:gd name="T14" fmla="*/ 93 w 161"/>
                      <a:gd name="T15" fmla="*/ 89 h 217"/>
                      <a:gd name="T16" fmla="*/ 49 w 161"/>
                      <a:gd name="T17" fmla="*/ 59 h 217"/>
                      <a:gd name="T18" fmla="*/ 49 w 161"/>
                      <a:gd name="T19" fmla="*/ 58 h 217"/>
                      <a:gd name="T20" fmla="*/ 80 w 161"/>
                      <a:gd name="T21" fmla="*/ 35 h 217"/>
                      <a:gd name="T22" fmla="*/ 140 w 161"/>
                      <a:gd name="T23" fmla="*/ 51 h 217"/>
                      <a:gd name="T24" fmla="*/ 146 w 161"/>
                      <a:gd name="T25" fmla="*/ 49 h 217"/>
                      <a:gd name="T26" fmla="*/ 156 w 161"/>
                      <a:gd name="T27" fmla="*/ 23 h 217"/>
                      <a:gd name="T28" fmla="*/ 153 w 161"/>
                      <a:gd name="T29" fmla="*/ 18 h 217"/>
                      <a:gd name="T30" fmla="*/ 86 w 161"/>
                      <a:gd name="T31" fmla="*/ 0 h 217"/>
                      <a:gd name="T32" fmla="*/ 81 w 161"/>
                      <a:gd name="T33" fmla="*/ 0 h 217"/>
                      <a:gd name="T34" fmla="*/ 7 w 161"/>
                      <a:gd name="T35" fmla="*/ 63 h 217"/>
                      <a:gd name="T36" fmla="*/ 7 w 161"/>
                      <a:gd name="T37" fmla="*/ 64 h 217"/>
                      <a:gd name="T38" fmla="*/ 72 w 161"/>
                      <a:gd name="T39" fmla="*/ 125 h 217"/>
                      <a:gd name="T40" fmla="*/ 77 w 161"/>
                      <a:gd name="T41" fmla="*/ 127 h 217"/>
                      <a:gd name="T42" fmla="*/ 119 w 161"/>
                      <a:gd name="T43" fmla="*/ 156 h 217"/>
                      <a:gd name="T44" fmla="*/ 119 w 161"/>
                      <a:gd name="T45" fmla="*/ 157 h 217"/>
                      <a:gd name="T46" fmla="*/ 86 w 161"/>
                      <a:gd name="T47" fmla="*/ 182 h 217"/>
                      <a:gd name="T48" fmla="*/ 25 w 161"/>
                      <a:gd name="T49" fmla="*/ 165 h 217"/>
                      <a:gd name="T50" fmla="*/ 17 w 161"/>
                      <a:gd name="T51" fmla="*/ 160 h 217"/>
                      <a:gd name="T52" fmla="*/ 11 w 161"/>
                      <a:gd name="T53" fmla="*/ 162 h 217"/>
                      <a:gd name="T54" fmla="*/ 2 w 161"/>
                      <a:gd name="T55" fmla="*/ 188 h 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61" h="217">
                        <a:moveTo>
                          <a:pt x="2" y="188"/>
                        </a:moveTo>
                        <a:cubicBezTo>
                          <a:pt x="0" y="192"/>
                          <a:pt x="2" y="192"/>
                          <a:pt x="3" y="193"/>
                        </a:cubicBezTo>
                        <a:cubicBezTo>
                          <a:pt x="7" y="196"/>
                          <a:pt x="11" y="199"/>
                          <a:pt x="16" y="201"/>
                        </a:cubicBezTo>
                        <a:cubicBezTo>
                          <a:pt x="39" y="214"/>
                          <a:pt x="62" y="217"/>
                          <a:pt x="85" y="217"/>
                        </a:cubicBezTo>
                        <a:cubicBezTo>
                          <a:pt x="132" y="217"/>
                          <a:pt x="161" y="192"/>
                          <a:pt x="161" y="152"/>
                        </a:cubicBezTo>
                        <a:cubicBezTo>
                          <a:pt x="161" y="151"/>
                          <a:pt x="161" y="151"/>
                          <a:pt x="161" y="151"/>
                        </a:cubicBezTo>
                        <a:cubicBezTo>
                          <a:pt x="161" y="113"/>
                          <a:pt x="128" y="100"/>
                          <a:pt x="97" y="90"/>
                        </a:cubicBezTo>
                        <a:cubicBezTo>
                          <a:pt x="93" y="89"/>
                          <a:pt x="93" y="89"/>
                          <a:pt x="93" y="89"/>
                        </a:cubicBezTo>
                        <a:cubicBezTo>
                          <a:pt x="70" y="81"/>
                          <a:pt x="49" y="74"/>
                          <a:pt x="49" y="59"/>
                        </a:cubicBezTo>
                        <a:cubicBezTo>
                          <a:pt x="49" y="58"/>
                          <a:pt x="49" y="58"/>
                          <a:pt x="49" y="58"/>
                        </a:cubicBezTo>
                        <a:cubicBezTo>
                          <a:pt x="49" y="45"/>
                          <a:pt x="61" y="35"/>
                          <a:pt x="80" y="35"/>
                        </a:cubicBezTo>
                        <a:cubicBezTo>
                          <a:pt x="100" y="35"/>
                          <a:pt x="124" y="42"/>
                          <a:pt x="140" y="51"/>
                        </a:cubicBezTo>
                        <a:cubicBezTo>
                          <a:pt x="140" y="51"/>
                          <a:pt x="144" y="54"/>
                          <a:pt x="146" y="49"/>
                        </a:cubicBezTo>
                        <a:cubicBezTo>
                          <a:pt x="147" y="47"/>
                          <a:pt x="155" y="26"/>
                          <a:pt x="156" y="23"/>
                        </a:cubicBezTo>
                        <a:cubicBezTo>
                          <a:pt x="156" y="21"/>
                          <a:pt x="155" y="19"/>
                          <a:pt x="153" y="18"/>
                        </a:cubicBezTo>
                        <a:cubicBezTo>
                          <a:pt x="135" y="7"/>
                          <a:pt x="111" y="0"/>
                          <a:pt x="86" y="0"/>
                        </a:cubicBezTo>
                        <a:cubicBezTo>
                          <a:pt x="81" y="0"/>
                          <a:pt x="81" y="0"/>
                          <a:pt x="81" y="0"/>
                        </a:cubicBezTo>
                        <a:cubicBezTo>
                          <a:pt x="38" y="0"/>
                          <a:pt x="7" y="26"/>
                          <a:pt x="7" y="63"/>
                        </a:cubicBezTo>
                        <a:cubicBezTo>
                          <a:pt x="7" y="64"/>
                          <a:pt x="7" y="64"/>
                          <a:pt x="7" y="64"/>
                        </a:cubicBezTo>
                        <a:cubicBezTo>
                          <a:pt x="7" y="104"/>
                          <a:pt x="41" y="116"/>
                          <a:pt x="72" y="125"/>
                        </a:cubicBezTo>
                        <a:cubicBezTo>
                          <a:pt x="77" y="127"/>
                          <a:pt x="77" y="127"/>
                          <a:pt x="77" y="127"/>
                        </a:cubicBezTo>
                        <a:cubicBezTo>
                          <a:pt x="100" y="134"/>
                          <a:pt x="119" y="140"/>
                          <a:pt x="119" y="156"/>
                        </a:cubicBezTo>
                        <a:cubicBezTo>
                          <a:pt x="119" y="157"/>
                          <a:pt x="119" y="157"/>
                          <a:pt x="119" y="157"/>
                        </a:cubicBezTo>
                        <a:cubicBezTo>
                          <a:pt x="119" y="171"/>
                          <a:pt x="106" y="182"/>
                          <a:pt x="86" y="182"/>
                        </a:cubicBezTo>
                        <a:cubicBezTo>
                          <a:pt x="78" y="182"/>
                          <a:pt x="53" y="182"/>
                          <a:pt x="25" y="165"/>
                        </a:cubicBezTo>
                        <a:cubicBezTo>
                          <a:pt x="22" y="163"/>
                          <a:pt x="20" y="161"/>
                          <a:pt x="17" y="160"/>
                        </a:cubicBezTo>
                        <a:cubicBezTo>
                          <a:pt x="16" y="159"/>
                          <a:pt x="13" y="158"/>
                          <a:pt x="11" y="162"/>
                        </a:cubicBezTo>
                        <a:lnTo>
                          <a:pt x="2" y="188"/>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4" name="Freeform 6"/>
                  <p:cNvSpPr>
                    <a:spLocks/>
                  </p:cNvSpPr>
                  <p:nvPr/>
                </p:nvSpPr>
                <p:spPr bwMode="auto">
                  <a:xfrm>
                    <a:off x="6052" y="1975"/>
                    <a:ext cx="263" cy="357"/>
                  </a:xfrm>
                  <a:custGeom>
                    <a:avLst/>
                    <a:gdLst>
                      <a:gd name="T0" fmla="*/ 2 w 161"/>
                      <a:gd name="T1" fmla="*/ 188 h 217"/>
                      <a:gd name="T2" fmla="*/ 3 w 161"/>
                      <a:gd name="T3" fmla="*/ 193 h 217"/>
                      <a:gd name="T4" fmla="*/ 16 w 161"/>
                      <a:gd name="T5" fmla="*/ 201 h 217"/>
                      <a:gd name="T6" fmla="*/ 85 w 161"/>
                      <a:gd name="T7" fmla="*/ 217 h 217"/>
                      <a:gd name="T8" fmla="*/ 161 w 161"/>
                      <a:gd name="T9" fmla="*/ 152 h 217"/>
                      <a:gd name="T10" fmla="*/ 161 w 161"/>
                      <a:gd name="T11" fmla="*/ 151 h 217"/>
                      <a:gd name="T12" fmla="*/ 97 w 161"/>
                      <a:gd name="T13" fmla="*/ 90 h 217"/>
                      <a:gd name="T14" fmla="*/ 93 w 161"/>
                      <a:gd name="T15" fmla="*/ 89 h 217"/>
                      <a:gd name="T16" fmla="*/ 49 w 161"/>
                      <a:gd name="T17" fmla="*/ 59 h 217"/>
                      <a:gd name="T18" fmla="*/ 49 w 161"/>
                      <a:gd name="T19" fmla="*/ 58 h 217"/>
                      <a:gd name="T20" fmla="*/ 79 w 161"/>
                      <a:gd name="T21" fmla="*/ 35 h 217"/>
                      <a:gd name="T22" fmla="*/ 140 w 161"/>
                      <a:gd name="T23" fmla="*/ 51 h 217"/>
                      <a:gd name="T24" fmla="*/ 146 w 161"/>
                      <a:gd name="T25" fmla="*/ 49 h 217"/>
                      <a:gd name="T26" fmla="*/ 155 w 161"/>
                      <a:gd name="T27" fmla="*/ 23 h 217"/>
                      <a:gd name="T28" fmla="*/ 153 w 161"/>
                      <a:gd name="T29" fmla="*/ 18 h 217"/>
                      <a:gd name="T30" fmla="*/ 85 w 161"/>
                      <a:gd name="T31" fmla="*/ 0 h 217"/>
                      <a:gd name="T32" fmla="*/ 81 w 161"/>
                      <a:gd name="T33" fmla="*/ 0 h 217"/>
                      <a:gd name="T34" fmla="*/ 7 w 161"/>
                      <a:gd name="T35" fmla="*/ 63 h 217"/>
                      <a:gd name="T36" fmla="*/ 7 w 161"/>
                      <a:gd name="T37" fmla="*/ 64 h 217"/>
                      <a:gd name="T38" fmla="*/ 72 w 161"/>
                      <a:gd name="T39" fmla="*/ 125 h 217"/>
                      <a:gd name="T40" fmla="*/ 77 w 161"/>
                      <a:gd name="T41" fmla="*/ 127 h 217"/>
                      <a:gd name="T42" fmla="*/ 119 w 161"/>
                      <a:gd name="T43" fmla="*/ 156 h 217"/>
                      <a:gd name="T44" fmla="*/ 119 w 161"/>
                      <a:gd name="T45" fmla="*/ 157 h 217"/>
                      <a:gd name="T46" fmla="*/ 86 w 161"/>
                      <a:gd name="T47" fmla="*/ 182 h 217"/>
                      <a:gd name="T48" fmla="*/ 25 w 161"/>
                      <a:gd name="T49" fmla="*/ 165 h 217"/>
                      <a:gd name="T50" fmla="*/ 17 w 161"/>
                      <a:gd name="T51" fmla="*/ 160 h 217"/>
                      <a:gd name="T52" fmla="*/ 11 w 161"/>
                      <a:gd name="T53" fmla="*/ 162 h 217"/>
                      <a:gd name="T54" fmla="*/ 2 w 161"/>
                      <a:gd name="T55" fmla="*/ 188 h 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61" h="217">
                        <a:moveTo>
                          <a:pt x="2" y="188"/>
                        </a:moveTo>
                        <a:cubicBezTo>
                          <a:pt x="0" y="192"/>
                          <a:pt x="2" y="192"/>
                          <a:pt x="3" y="193"/>
                        </a:cubicBezTo>
                        <a:cubicBezTo>
                          <a:pt x="7" y="196"/>
                          <a:pt x="11" y="199"/>
                          <a:pt x="16" y="201"/>
                        </a:cubicBezTo>
                        <a:cubicBezTo>
                          <a:pt x="39" y="214"/>
                          <a:pt x="61" y="217"/>
                          <a:pt x="85" y="217"/>
                        </a:cubicBezTo>
                        <a:cubicBezTo>
                          <a:pt x="132" y="217"/>
                          <a:pt x="161" y="192"/>
                          <a:pt x="161" y="152"/>
                        </a:cubicBezTo>
                        <a:cubicBezTo>
                          <a:pt x="161" y="151"/>
                          <a:pt x="161" y="151"/>
                          <a:pt x="161" y="151"/>
                        </a:cubicBezTo>
                        <a:cubicBezTo>
                          <a:pt x="161" y="113"/>
                          <a:pt x="128" y="100"/>
                          <a:pt x="97" y="90"/>
                        </a:cubicBezTo>
                        <a:cubicBezTo>
                          <a:pt x="93" y="89"/>
                          <a:pt x="93" y="89"/>
                          <a:pt x="93" y="89"/>
                        </a:cubicBezTo>
                        <a:cubicBezTo>
                          <a:pt x="70" y="81"/>
                          <a:pt x="49" y="74"/>
                          <a:pt x="49" y="59"/>
                        </a:cubicBezTo>
                        <a:cubicBezTo>
                          <a:pt x="49" y="58"/>
                          <a:pt x="49" y="58"/>
                          <a:pt x="49" y="58"/>
                        </a:cubicBezTo>
                        <a:cubicBezTo>
                          <a:pt x="49" y="45"/>
                          <a:pt x="61" y="35"/>
                          <a:pt x="79" y="35"/>
                        </a:cubicBezTo>
                        <a:cubicBezTo>
                          <a:pt x="100" y="35"/>
                          <a:pt x="124" y="42"/>
                          <a:pt x="140" y="51"/>
                        </a:cubicBezTo>
                        <a:cubicBezTo>
                          <a:pt x="140" y="51"/>
                          <a:pt x="144" y="54"/>
                          <a:pt x="146" y="49"/>
                        </a:cubicBezTo>
                        <a:cubicBezTo>
                          <a:pt x="147" y="47"/>
                          <a:pt x="155" y="26"/>
                          <a:pt x="155" y="23"/>
                        </a:cubicBezTo>
                        <a:cubicBezTo>
                          <a:pt x="156" y="21"/>
                          <a:pt x="155" y="19"/>
                          <a:pt x="153" y="18"/>
                        </a:cubicBezTo>
                        <a:cubicBezTo>
                          <a:pt x="135" y="7"/>
                          <a:pt x="111" y="0"/>
                          <a:pt x="85" y="0"/>
                        </a:cubicBezTo>
                        <a:cubicBezTo>
                          <a:pt x="81" y="0"/>
                          <a:pt x="81" y="0"/>
                          <a:pt x="81" y="0"/>
                        </a:cubicBezTo>
                        <a:cubicBezTo>
                          <a:pt x="37" y="0"/>
                          <a:pt x="7" y="26"/>
                          <a:pt x="7" y="63"/>
                        </a:cubicBezTo>
                        <a:cubicBezTo>
                          <a:pt x="7" y="64"/>
                          <a:pt x="7" y="64"/>
                          <a:pt x="7" y="64"/>
                        </a:cubicBezTo>
                        <a:cubicBezTo>
                          <a:pt x="7" y="104"/>
                          <a:pt x="41" y="116"/>
                          <a:pt x="72" y="125"/>
                        </a:cubicBezTo>
                        <a:cubicBezTo>
                          <a:pt x="77" y="127"/>
                          <a:pt x="77" y="127"/>
                          <a:pt x="77" y="127"/>
                        </a:cubicBezTo>
                        <a:cubicBezTo>
                          <a:pt x="99" y="134"/>
                          <a:pt x="119" y="140"/>
                          <a:pt x="119" y="156"/>
                        </a:cubicBezTo>
                        <a:cubicBezTo>
                          <a:pt x="119" y="157"/>
                          <a:pt x="119" y="157"/>
                          <a:pt x="119" y="157"/>
                        </a:cubicBezTo>
                        <a:cubicBezTo>
                          <a:pt x="119" y="171"/>
                          <a:pt x="106" y="182"/>
                          <a:pt x="86" y="182"/>
                        </a:cubicBezTo>
                        <a:cubicBezTo>
                          <a:pt x="78" y="182"/>
                          <a:pt x="52" y="182"/>
                          <a:pt x="25" y="165"/>
                        </a:cubicBezTo>
                        <a:cubicBezTo>
                          <a:pt x="22" y="163"/>
                          <a:pt x="20" y="161"/>
                          <a:pt x="17" y="160"/>
                        </a:cubicBezTo>
                        <a:cubicBezTo>
                          <a:pt x="16" y="159"/>
                          <a:pt x="12" y="158"/>
                          <a:pt x="11" y="162"/>
                        </a:cubicBezTo>
                        <a:lnTo>
                          <a:pt x="2" y="188"/>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5" name="Freeform 7"/>
                  <p:cNvSpPr>
                    <a:spLocks noEditPoints="1"/>
                  </p:cNvSpPr>
                  <p:nvPr/>
                </p:nvSpPr>
                <p:spPr bwMode="auto">
                  <a:xfrm>
                    <a:off x="6587" y="1975"/>
                    <a:ext cx="315" cy="355"/>
                  </a:xfrm>
                  <a:custGeom>
                    <a:avLst/>
                    <a:gdLst>
                      <a:gd name="T0" fmla="*/ 186 w 192"/>
                      <a:gd name="T1" fmla="*/ 66 h 216"/>
                      <a:gd name="T2" fmla="*/ 168 w 192"/>
                      <a:gd name="T3" fmla="*/ 32 h 216"/>
                      <a:gd name="T4" fmla="*/ 138 w 192"/>
                      <a:gd name="T5" fmla="*/ 9 h 216"/>
                      <a:gd name="T6" fmla="*/ 96 w 192"/>
                      <a:gd name="T7" fmla="*/ 0 h 216"/>
                      <a:gd name="T8" fmla="*/ 54 w 192"/>
                      <a:gd name="T9" fmla="*/ 9 h 216"/>
                      <a:gd name="T10" fmla="*/ 23 w 192"/>
                      <a:gd name="T11" fmla="*/ 32 h 216"/>
                      <a:gd name="T12" fmla="*/ 5 w 192"/>
                      <a:gd name="T13" fmla="*/ 66 h 216"/>
                      <a:gd name="T14" fmla="*/ 0 w 192"/>
                      <a:gd name="T15" fmla="*/ 109 h 216"/>
                      <a:gd name="T16" fmla="*/ 5 w 192"/>
                      <a:gd name="T17" fmla="*/ 151 h 216"/>
                      <a:gd name="T18" fmla="*/ 23 w 192"/>
                      <a:gd name="T19" fmla="*/ 185 h 216"/>
                      <a:gd name="T20" fmla="*/ 54 w 192"/>
                      <a:gd name="T21" fmla="*/ 208 h 216"/>
                      <a:gd name="T22" fmla="*/ 96 w 192"/>
                      <a:gd name="T23" fmla="*/ 216 h 216"/>
                      <a:gd name="T24" fmla="*/ 138 w 192"/>
                      <a:gd name="T25" fmla="*/ 208 h 216"/>
                      <a:gd name="T26" fmla="*/ 168 w 192"/>
                      <a:gd name="T27" fmla="*/ 185 h 216"/>
                      <a:gd name="T28" fmla="*/ 186 w 192"/>
                      <a:gd name="T29" fmla="*/ 151 h 216"/>
                      <a:gd name="T30" fmla="*/ 192 w 192"/>
                      <a:gd name="T31" fmla="*/ 109 h 216"/>
                      <a:gd name="T32" fmla="*/ 186 w 192"/>
                      <a:gd name="T33" fmla="*/ 66 h 216"/>
                      <a:gd name="T34" fmla="*/ 147 w 192"/>
                      <a:gd name="T35" fmla="*/ 109 h 216"/>
                      <a:gd name="T36" fmla="*/ 134 w 192"/>
                      <a:gd name="T37" fmla="*/ 162 h 216"/>
                      <a:gd name="T38" fmla="*/ 96 w 192"/>
                      <a:gd name="T39" fmla="*/ 181 h 216"/>
                      <a:gd name="T40" fmla="*/ 58 w 192"/>
                      <a:gd name="T41" fmla="*/ 162 h 216"/>
                      <a:gd name="T42" fmla="*/ 45 w 192"/>
                      <a:gd name="T43" fmla="*/ 109 h 216"/>
                      <a:gd name="T44" fmla="*/ 58 w 192"/>
                      <a:gd name="T45" fmla="*/ 55 h 216"/>
                      <a:gd name="T46" fmla="*/ 96 w 192"/>
                      <a:gd name="T47" fmla="*/ 37 h 216"/>
                      <a:gd name="T48" fmla="*/ 134 w 192"/>
                      <a:gd name="T49" fmla="*/ 55 h 216"/>
                      <a:gd name="T50" fmla="*/ 147 w 192"/>
                      <a:gd name="T51" fmla="*/ 109 h 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92" h="216">
                        <a:moveTo>
                          <a:pt x="186" y="66"/>
                        </a:moveTo>
                        <a:cubicBezTo>
                          <a:pt x="183" y="53"/>
                          <a:pt x="176" y="42"/>
                          <a:pt x="168" y="32"/>
                        </a:cubicBezTo>
                        <a:cubicBezTo>
                          <a:pt x="160" y="22"/>
                          <a:pt x="150" y="15"/>
                          <a:pt x="138" y="9"/>
                        </a:cubicBezTo>
                        <a:cubicBezTo>
                          <a:pt x="126" y="3"/>
                          <a:pt x="112" y="0"/>
                          <a:pt x="96" y="0"/>
                        </a:cubicBezTo>
                        <a:cubicBezTo>
                          <a:pt x="80" y="0"/>
                          <a:pt x="66" y="3"/>
                          <a:pt x="54" y="9"/>
                        </a:cubicBezTo>
                        <a:cubicBezTo>
                          <a:pt x="41" y="15"/>
                          <a:pt x="31" y="22"/>
                          <a:pt x="23" y="32"/>
                        </a:cubicBezTo>
                        <a:cubicBezTo>
                          <a:pt x="15" y="42"/>
                          <a:pt x="9" y="53"/>
                          <a:pt x="5" y="66"/>
                        </a:cubicBezTo>
                        <a:cubicBezTo>
                          <a:pt x="1" y="79"/>
                          <a:pt x="0" y="93"/>
                          <a:pt x="0" y="109"/>
                        </a:cubicBezTo>
                        <a:cubicBezTo>
                          <a:pt x="0" y="124"/>
                          <a:pt x="1" y="138"/>
                          <a:pt x="5" y="151"/>
                        </a:cubicBezTo>
                        <a:cubicBezTo>
                          <a:pt x="9" y="164"/>
                          <a:pt x="15" y="176"/>
                          <a:pt x="23" y="185"/>
                        </a:cubicBezTo>
                        <a:cubicBezTo>
                          <a:pt x="31" y="195"/>
                          <a:pt x="42" y="203"/>
                          <a:pt x="54" y="208"/>
                        </a:cubicBezTo>
                        <a:cubicBezTo>
                          <a:pt x="66" y="214"/>
                          <a:pt x="80" y="216"/>
                          <a:pt x="96" y="216"/>
                        </a:cubicBezTo>
                        <a:cubicBezTo>
                          <a:pt x="112" y="216"/>
                          <a:pt x="126" y="214"/>
                          <a:pt x="138" y="208"/>
                        </a:cubicBezTo>
                        <a:cubicBezTo>
                          <a:pt x="150" y="203"/>
                          <a:pt x="160" y="195"/>
                          <a:pt x="168" y="185"/>
                        </a:cubicBezTo>
                        <a:cubicBezTo>
                          <a:pt x="176" y="176"/>
                          <a:pt x="183" y="164"/>
                          <a:pt x="186" y="151"/>
                        </a:cubicBezTo>
                        <a:cubicBezTo>
                          <a:pt x="190" y="138"/>
                          <a:pt x="192" y="124"/>
                          <a:pt x="192" y="109"/>
                        </a:cubicBezTo>
                        <a:cubicBezTo>
                          <a:pt x="192" y="93"/>
                          <a:pt x="190" y="79"/>
                          <a:pt x="186" y="66"/>
                        </a:cubicBezTo>
                        <a:moveTo>
                          <a:pt x="147" y="109"/>
                        </a:moveTo>
                        <a:cubicBezTo>
                          <a:pt x="147" y="131"/>
                          <a:pt x="143" y="149"/>
                          <a:pt x="134" y="162"/>
                        </a:cubicBezTo>
                        <a:cubicBezTo>
                          <a:pt x="126" y="175"/>
                          <a:pt x="113" y="181"/>
                          <a:pt x="96" y="181"/>
                        </a:cubicBezTo>
                        <a:cubicBezTo>
                          <a:pt x="78" y="181"/>
                          <a:pt x="66" y="175"/>
                          <a:pt x="58" y="162"/>
                        </a:cubicBezTo>
                        <a:cubicBezTo>
                          <a:pt x="49" y="150"/>
                          <a:pt x="45" y="131"/>
                          <a:pt x="45" y="109"/>
                        </a:cubicBezTo>
                        <a:cubicBezTo>
                          <a:pt x="45" y="86"/>
                          <a:pt x="49" y="68"/>
                          <a:pt x="58" y="55"/>
                        </a:cubicBezTo>
                        <a:cubicBezTo>
                          <a:pt x="66" y="43"/>
                          <a:pt x="78" y="37"/>
                          <a:pt x="96" y="37"/>
                        </a:cubicBezTo>
                        <a:cubicBezTo>
                          <a:pt x="113" y="37"/>
                          <a:pt x="126" y="43"/>
                          <a:pt x="134" y="55"/>
                        </a:cubicBezTo>
                        <a:cubicBezTo>
                          <a:pt x="143" y="68"/>
                          <a:pt x="147" y="86"/>
                          <a:pt x="147" y="109"/>
                        </a:cubicBezTo>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6" name="Freeform 8"/>
                  <p:cNvSpPr>
                    <a:spLocks/>
                  </p:cNvSpPr>
                  <p:nvPr/>
                </p:nvSpPr>
                <p:spPr bwMode="auto">
                  <a:xfrm>
                    <a:off x="7174" y="1975"/>
                    <a:ext cx="267" cy="355"/>
                  </a:xfrm>
                  <a:custGeom>
                    <a:avLst/>
                    <a:gdLst>
                      <a:gd name="T0" fmla="*/ 152 w 163"/>
                      <a:gd name="T1" fmla="*/ 175 h 216"/>
                      <a:gd name="T2" fmla="*/ 147 w 163"/>
                      <a:gd name="T3" fmla="*/ 172 h 216"/>
                      <a:gd name="T4" fmla="*/ 129 w 163"/>
                      <a:gd name="T5" fmla="*/ 178 h 216"/>
                      <a:gd name="T6" fmla="*/ 107 w 163"/>
                      <a:gd name="T7" fmla="*/ 179 h 216"/>
                      <a:gd name="T8" fmla="*/ 62 w 163"/>
                      <a:gd name="T9" fmla="*/ 162 h 216"/>
                      <a:gd name="T10" fmla="*/ 45 w 163"/>
                      <a:gd name="T11" fmla="*/ 108 h 216"/>
                      <a:gd name="T12" fmla="*/ 60 w 163"/>
                      <a:gd name="T13" fmla="*/ 56 h 216"/>
                      <a:gd name="T14" fmla="*/ 104 w 163"/>
                      <a:gd name="T15" fmla="*/ 37 h 216"/>
                      <a:gd name="T16" fmla="*/ 146 w 163"/>
                      <a:gd name="T17" fmla="*/ 43 h 216"/>
                      <a:gd name="T18" fmla="*/ 150 w 163"/>
                      <a:gd name="T19" fmla="*/ 40 h 216"/>
                      <a:gd name="T20" fmla="*/ 160 w 163"/>
                      <a:gd name="T21" fmla="*/ 13 h 216"/>
                      <a:gd name="T22" fmla="*/ 158 w 163"/>
                      <a:gd name="T23" fmla="*/ 9 h 216"/>
                      <a:gd name="T24" fmla="*/ 131 w 163"/>
                      <a:gd name="T25" fmla="*/ 2 h 216"/>
                      <a:gd name="T26" fmla="*/ 102 w 163"/>
                      <a:gd name="T27" fmla="*/ 0 h 216"/>
                      <a:gd name="T28" fmla="*/ 58 w 163"/>
                      <a:gd name="T29" fmla="*/ 9 h 216"/>
                      <a:gd name="T30" fmla="*/ 26 w 163"/>
                      <a:gd name="T31" fmla="*/ 32 h 216"/>
                      <a:gd name="T32" fmla="*/ 7 w 163"/>
                      <a:gd name="T33" fmla="*/ 66 h 216"/>
                      <a:gd name="T34" fmla="*/ 0 w 163"/>
                      <a:gd name="T35" fmla="*/ 108 h 216"/>
                      <a:gd name="T36" fmla="*/ 27 w 163"/>
                      <a:gd name="T37" fmla="*/ 187 h 216"/>
                      <a:gd name="T38" fmla="*/ 105 w 163"/>
                      <a:gd name="T39" fmla="*/ 216 h 216"/>
                      <a:gd name="T40" fmla="*/ 160 w 163"/>
                      <a:gd name="T41" fmla="*/ 206 h 216"/>
                      <a:gd name="T42" fmla="*/ 162 w 163"/>
                      <a:gd name="T43" fmla="*/ 202 h 216"/>
                      <a:gd name="T44" fmla="*/ 152 w 163"/>
                      <a:gd name="T45" fmla="*/ 175 h 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63" h="216">
                        <a:moveTo>
                          <a:pt x="152" y="175"/>
                        </a:moveTo>
                        <a:cubicBezTo>
                          <a:pt x="151" y="171"/>
                          <a:pt x="147" y="172"/>
                          <a:pt x="147" y="172"/>
                        </a:cubicBezTo>
                        <a:cubicBezTo>
                          <a:pt x="142" y="175"/>
                          <a:pt x="135" y="177"/>
                          <a:pt x="129" y="178"/>
                        </a:cubicBezTo>
                        <a:cubicBezTo>
                          <a:pt x="122" y="179"/>
                          <a:pt x="115" y="179"/>
                          <a:pt x="107" y="179"/>
                        </a:cubicBezTo>
                        <a:cubicBezTo>
                          <a:pt x="88" y="179"/>
                          <a:pt x="73" y="174"/>
                          <a:pt x="62" y="162"/>
                        </a:cubicBezTo>
                        <a:cubicBezTo>
                          <a:pt x="51" y="151"/>
                          <a:pt x="45" y="133"/>
                          <a:pt x="45" y="108"/>
                        </a:cubicBezTo>
                        <a:cubicBezTo>
                          <a:pt x="45" y="86"/>
                          <a:pt x="51" y="69"/>
                          <a:pt x="60" y="56"/>
                        </a:cubicBezTo>
                        <a:cubicBezTo>
                          <a:pt x="70" y="44"/>
                          <a:pt x="85" y="37"/>
                          <a:pt x="104" y="37"/>
                        </a:cubicBezTo>
                        <a:cubicBezTo>
                          <a:pt x="120" y="37"/>
                          <a:pt x="133" y="39"/>
                          <a:pt x="146" y="43"/>
                        </a:cubicBezTo>
                        <a:cubicBezTo>
                          <a:pt x="146" y="43"/>
                          <a:pt x="149" y="45"/>
                          <a:pt x="150" y="40"/>
                        </a:cubicBezTo>
                        <a:cubicBezTo>
                          <a:pt x="154" y="31"/>
                          <a:pt x="156" y="24"/>
                          <a:pt x="160" y="13"/>
                        </a:cubicBezTo>
                        <a:cubicBezTo>
                          <a:pt x="161" y="10"/>
                          <a:pt x="159" y="9"/>
                          <a:pt x="158" y="9"/>
                        </a:cubicBezTo>
                        <a:cubicBezTo>
                          <a:pt x="153" y="7"/>
                          <a:pt x="141" y="4"/>
                          <a:pt x="131" y="2"/>
                        </a:cubicBezTo>
                        <a:cubicBezTo>
                          <a:pt x="123" y="1"/>
                          <a:pt x="113" y="0"/>
                          <a:pt x="102" y="0"/>
                        </a:cubicBezTo>
                        <a:cubicBezTo>
                          <a:pt x="85" y="0"/>
                          <a:pt x="70" y="3"/>
                          <a:pt x="58" y="9"/>
                        </a:cubicBezTo>
                        <a:cubicBezTo>
                          <a:pt x="45" y="14"/>
                          <a:pt x="35" y="22"/>
                          <a:pt x="26" y="32"/>
                        </a:cubicBezTo>
                        <a:cubicBezTo>
                          <a:pt x="18" y="41"/>
                          <a:pt x="11" y="53"/>
                          <a:pt x="7" y="66"/>
                        </a:cubicBezTo>
                        <a:cubicBezTo>
                          <a:pt x="3" y="79"/>
                          <a:pt x="0" y="93"/>
                          <a:pt x="0" y="108"/>
                        </a:cubicBezTo>
                        <a:cubicBezTo>
                          <a:pt x="0" y="141"/>
                          <a:pt x="9" y="168"/>
                          <a:pt x="27" y="187"/>
                        </a:cubicBezTo>
                        <a:cubicBezTo>
                          <a:pt x="44" y="206"/>
                          <a:pt x="70" y="216"/>
                          <a:pt x="105" y="216"/>
                        </a:cubicBezTo>
                        <a:cubicBezTo>
                          <a:pt x="125" y="216"/>
                          <a:pt x="146" y="212"/>
                          <a:pt x="160" y="206"/>
                        </a:cubicBezTo>
                        <a:cubicBezTo>
                          <a:pt x="160" y="206"/>
                          <a:pt x="163" y="205"/>
                          <a:pt x="162" y="202"/>
                        </a:cubicBezTo>
                        <a:lnTo>
                          <a:pt x="152" y="175"/>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7" name="Freeform 9"/>
                  <p:cNvSpPr>
                    <a:spLocks noEditPoints="1"/>
                  </p:cNvSpPr>
                  <p:nvPr/>
                </p:nvSpPr>
                <p:spPr bwMode="auto">
                  <a:xfrm>
                    <a:off x="7460" y="1975"/>
                    <a:ext cx="308" cy="355"/>
                  </a:xfrm>
                  <a:custGeom>
                    <a:avLst/>
                    <a:gdLst>
                      <a:gd name="T0" fmla="*/ 179 w 188"/>
                      <a:gd name="T1" fmla="*/ 59 h 216"/>
                      <a:gd name="T2" fmla="*/ 162 w 188"/>
                      <a:gd name="T3" fmla="*/ 28 h 216"/>
                      <a:gd name="T4" fmla="*/ 137 w 188"/>
                      <a:gd name="T5" fmla="*/ 8 h 216"/>
                      <a:gd name="T6" fmla="*/ 98 w 188"/>
                      <a:gd name="T7" fmla="*/ 0 h 216"/>
                      <a:gd name="T8" fmla="*/ 54 w 188"/>
                      <a:gd name="T9" fmla="*/ 9 h 216"/>
                      <a:gd name="T10" fmla="*/ 24 w 188"/>
                      <a:gd name="T11" fmla="*/ 32 h 216"/>
                      <a:gd name="T12" fmla="*/ 6 w 188"/>
                      <a:gd name="T13" fmla="*/ 67 h 216"/>
                      <a:gd name="T14" fmla="*/ 0 w 188"/>
                      <a:gd name="T15" fmla="*/ 110 h 216"/>
                      <a:gd name="T16" fmla="*/ 6 w 188"/>
                      <a:gd name="T17" fmla="*/ 152 h 216"/>
                      <a:gd name="T18" fmla="*/ 25 w 188"/>
                      <a:gd name="T19" fmla="*/ 186 h 216"/>
                      <a:gd name="T20" fmla="*/ 59 w 188"/>
                      <a:gd name="T21" fmla="*/ 209 h 216"/>
                      <a:gd name="T22" fmla="*/ 107 w 188"/>
                      <a:gd name="T23" fmla="*/ 216 h 216"/>
                      <a:gd name="T24" fmla="*/ 174 w 188"/>
                      <a:gd name="T25" fmla="*/ 203 h 216"/>
                      <a:gd name="T26" fmla="*/ 176 w 188"/>
                      <a:gd name="T27" fmla="*/ 197 h 216"/>
                      <a:gd name="T28" fmla="*/ 167 w 188"/>
                      <a:gd name="T29" fmla="*/ 172 h 216"/>
                      <a:gd name="T30" fmla="*/ 162 w 188"/>
                      <a:gd name="T31" fmla="*/ 170 h 216"/>
                      <a:gd name="T32" fmla="*/ 107 w 188"/>
                      <a:gd name="T33" fmla="*/ 180 h 216"/>
                      <a:gd name="T34" fmla="*/ 61 w 188"/>
                      <a:gd name="T35" fmla="*/ 164 h 216"/>
                      <a:gd name="T36" fmla="*/ 46 w 188"/>
                      <a:gd name="T37" fmla="*/ 120 h 216"/>
                      <a:gd name="T38" fmla="*/ 179 w 188"/>
                      <a:gd name="T39" fmla="*/ 120 h 216"/>
                      <a:gd name="T40" fmla="*/ 183 w 188"/>
                      <a:gd name="T41" fmla="*/ 116 h 216"/>
                      <a:gd name="T42" fmla="*/ 179 w 188"/>
                      <a:gd name="T43" fmla="*/ 59 h 216"/>
                      <a:gd name="T44" fmla="*/ 46 w 188"/>
                      <a:gd name="T45" fmla="*/ 87 h 216"/>
                      <a:gd name="T46" fmla="*/ 57 w 188"/>
                      <a:gd name="T47" fmla="*/ 55 h 216"/>
                      <a:gd name="T48" fmla="*/ 95 w 188"/>
                      <a:gd name="T49" fmla="*/ 36 h 216"/>
                      <a:gd name="T50" fmla="*/ 133 w 188"/>
                      <a:gd name="T51" fmla="*/ 55 h 216"/>
                      <a:gd name="T52" fmla="*/ 142 w 188"/>
                      <a:gd name="T53" fmla="*/ 87 h 216"/>
                      <a:gd name="T54" fmla="*/ 46 w 188"/>
                      <a:gd name="T55" fmla="*/ 87 h 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88" h="216">
                        <a:moveTo>
                          <a:pt x="179" y="59"/>
                        </a:moveTo>
                        <a:cubicBezTo>
                          <a:pt x="176" y="46"/>
                          <a:pt x="168" y="33"/>
                          <a:pt x="162" y="28"/>
                        </a:cubicBezTo>
                        <a:cubicBezTo>
                          <a:pt x="153" y="18"/>
                          <a:pt x="145" y="12"/>
                          <a:pt x="137" y="8"/>
                        </a:cubicBezTo>
                        <a:cubicBezTo>
                          <a:pt x="126" y="4"/>
                          <a:pt x="113" y="0"/>
                          <a:pt x="98" y="0"/>
                        </a:cubicBezTo>
                        <a:cubicBezTo>
                          <a:pt x="82" y="0"/>
                          <a:pt x="67" y="3"/>
                          <a:pt x="54" y="9"/>
                        </a:cubicBezTo>
                        <a:cubicBezTo>
                          <a:pt x="42" y="15"/>
                          <a:pt x="32" y="23"/>
                          <a:pt x="24" y="32"/>
                        </a:cubicBezTo>
                        <a:cubicBezTo>
                          <a:pt x="16" y="42"/>
                          <a:pt x="9" y="54"/>
                          <a:pt x="6" y="67"/>
                        </a:cubicBezTo>
                        <a:cubicBezTo>
                          <a:pt x="2" y="80"/>
                          <a:pt x="0" y="95"/>
                          <a:pt x="0" y="110"/>
                        </a:cubicBezTo>
                        <a:cubicBezTo>
                          <a:pt x="0" y="125"/>
                          <a:pt x="2" y="139"/>
                          <a:pt x="6" y="152"/>
                        </a:cubicBezTo>
                        <a:cubicBezTo>
                          <a:pt x="10" y="165"/>
                          <a:pt x="16" y="177"/>
                          <a:pt x="25" y="186"/>
                        </a:cubicBezTo>
                        <a:cubicBezTo>
                          <a:pt x="34" y="196"/>
                          <a:pt x="45" y="203"/>
                          <a:pt x="59" y="209"/>
                        </a:cubicBezTo>
                        <a:cubicBezTo>
                          <a:pt x="72" y="214"/>
                          <a:pt x="88" y="216"/>
                          <a:pt x="107" y="216"/>
                        </a:cubicBezTo>
                        <a:cubicBezTo>
                          <a:pt x="146" y="216"/>
                          <a:pt x="166" y="208"/>
                          <a:pt x="174" y="203"/>
                        </a:cubicBezTo>
                        <a:cubicBezTo>
                          <a:pt x="176" y="202"/>
                          <a:pt x="177" y="201"/>
                          <a:pt x="176" y="197"/>
                        </a:cubicBezTo>
                        <a:cubicBezTo>
                          <a:pt x="167" y="172"/>
                          <a:pt x="167" y="172"/>
                          <a:pt x="167" y="172"/>
                        </a:cubicBezTo>
                        <a:cubicBezTo>
                          <a:pt x="166" y="169"/>
                          <a:pt x="162" y="170"/>
                          <a:pt x="162" y="170"/>
                        </a:cubicBezTo>
                        <a:cubicBezTo>
                          <a:pt x="152" y="173"/>
                          <a:pt x="139" y="180"/>
                          <a:pt x="107" y="180"/>
                        </a:cubicBezTo>
                        <a:cubicBezTo>
                          <a:pt x="86" y="180"/>
                          <a:pt x="71" y="174"/>
                          <a:pt x="61" y="164"/>
                        </a:cubicBezTo>
                        <a:cubicBezTo>
                          <a:pt x="51" y="154"/>
                          <a:pt x="47" y="140"/>
                          <a:pt x="46" y="120"/>
                        </a:cubicBezTo>
                        <a:cubicBezTo>
                          <a:pt x="179" y="120"/>
                          <a:pt x="179" y="120"/>
                          <a:pt x="179" y="120"/>
                        </a:cubicBezTo>
                        <a:cubicBezTo>
                          <a:pt x="179" y="120"/>
                          <a:pt x="183" y="120"/>
                          <a:pt x="183" y="116"/>
                        </a:cubicBezTo>
                        <a:cubicBezTo>
                          <a:pt x="183" y="115"/>
                          <a:pt x="188" y="89"/>
                          <a:pt x="179" y="59"/>
                        </a:cubicBezTo>
                        <a:moveTo>
                          <a:pt x="46" y="87"/>
                        </a:moveTo>
                        <a:cubicBezTo>
                          <a:pt x="48" y="74"/>
                          <a:pt x="52" y="63"/>
                          <a:pt x="57" y="55"/>
                        </a:cubicBezTo>
                        <a:cubicBezTo>
                          <a:pt x="65" y="43"/>
                          <a:pt x="78" y="36"/>
                          <a:pt x="95" y="36"/>
                        </a:cubicBezTo>
                        <a:cubicBezTo>
                          <a:pt x="113" y="36"/>
                          <a:pt x="124" y="43"/>
                          <a:pt x="133" y="55"/>
                        </a:cubicBezTo>
                        <a:cubicBezTo>
                          <a:pt x="138" y="63"/>
                          <a:pt x="141" y="74"/>
                          <a:pt x="142" y="87"/>
                        </a:cubicBezTo>
                        <a:lnTo>
                          <a:pt x="46" y="87"/>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8" name="Freeform 10"/>
                  <p:cNvSpPr>
                    <a:spLocks noEditPoints="1"/>
                  </p:cNvSpPr>
                  <p:nvPr/>
                </p:nvSpPr>
                <p:spPr bwMode="auto">
                  <a:xfrm>
                    <a:off x="5708" y="1975"/>
                    <a:ext cx="308" cy="355"/>
                  </a:xfrm>
                  <a:custGeom>
                    <a:avLst/>
                    <a:gdLst>
                      <a:gd name="T0" fmla="*/ 180 w 188"/>
                      <a:gd name="T1" fmla="*/ 59 h 216"/>
                      <a:gd name="T2" fmla="*/ 163 w 188"/>
                      <a:gd name="T3" fmla="*/ 28 h 216"/>
                      <a:gd name="T4" fmla="*/ 137 w 188"/>
                      <a:gd name="T5" fmla="*/ 8 h 216"/>
                      <a:gd name="T6" fmla="*/ 99 w 188"/>
                      <a:gd name="T7" fmla="*/ 0 h 216"/>
                      <a:gd name="T8" fmla="*/ 55 w 188"/>
                      <a:gd name="T9" fmla="*/ 9 h 216"/>
                      <a:gd name="T10" fmla="*/ 24 w 188"/>
                      <a:gd name="T11" fmla="*/ 32 h 216"/>
                      <a:gd name="T12" fmla="*/ 6 w 188"/>
                      <a:gd name="T13" fmla="*/ 67 h 216"/>
                      <a:gd name="T14" fmla="*/ 0 w 188"/>
                      <a:gd name="T15" fmla="*/ 110 h 216"/>
                      <a:gd name="T16" fmla="*/ 6 w 188"/>
                      <a:gd name="T17" fmla="*/ 152 h 216"/>
                      <a:gd name="T18" fmla="*/ 26 w 188"/>
                      <a:gd name="T19" fmla="*/ 186 h 216"/>
                      <a:gd name="T20" fmla="*/ 59 w 188"/>
                      <a:gd name="T21" fmla="*/ 209 h 216"/>
                      <a:gd name="T22" fmla="*/ 108 w 188"/>
                      <a:gd name="T23" fmla="*/ 216 h 216"/>
                      <a:gd name="T24" fmla="*/ 175 w 188"/>
                      <a:gd name="T25" fmla="*/ 203 h 216"/>
                      <a:gd name="T26" fmla="*/ 176 w 188"/>
                      <a:gd name="T27" fmla="*/ 197 h 216"/>
                      <a:gd name="T28" fmla="*/ 167 w 188"/>
                      <a:gd name="T29" fmla="*/ 172 h 216"/>
                      <a:gd name="T30" fmla="*/ 162 w 188"/>
                      <a:gd name="T31" fmla="*/ 170 h 216"/>
                      <a:gd name="T32" fmla="*/ 107 w 188"/>
                      <a:gd name="T33" fmla="*/ 180 h 216"/>
                      <a:gd name="T34" fmla="*/ 62 w 188"/>
                      <a:gd name="T35" fmla="*/ 164 h 216"/>
                      <a:gd name="T36" fmla="*/ 46 w 188"/>
                      <a:gd name="T37" fmla="*/ 120 h 216"/>
                      <a:gd name="T38" fmla="*/ 180 w 188"/>
                      <a:gd name="T39" fmla="*/ 120 h 216"/>
                      <a:gd name="T40" fmla="*/ 184 w 188"/>
                      <a:gd name="T41" fmla="*/ 116 h 216"/>
                      <a:gd name="T42" fmla="*/ 180 w 188"/>
                      <a:gd name="T43" fmla="*/ 59 h 216"/>
                      <a:gd name="T44" fmla="*/ 47 w 188"/>
                      <a:gd name="T45" fmla="*/ 87 h 216"/>
                      <a:gd name="T46" fmla="*/ 58 w 188"/>
                      <a:gd name="T47" fmla="*/ 55 h 216"/>
                      <a:gd name="T48" fmla="*/ 96 w 188"/>
                      <a:gd name="T49" fmla="*/ 36 h 216"/>
                      <a:gd name="T50" fmla="*/ 133 w 188"/>
                      <a:gd name="T51" fmla="*/ 55 h 216"/>
                      <a:gd name="T52" fmla="*/ 142 w 188"/>
                      <a:gd name="T53" fmla="*/ 87 h 216"/>
                      <a:gd name="T54" fmla="*/ 47 w 188"/>
                      <a:gd name="T55" fmla="*/ 87 h 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88" h="216">
                        <a:moveTo>
                          <a:pt x="180" y="59"/>
                        </a:moveTo>
                        <a:cubicBezTo>
                          <a:pt x="176" y="46"/>
                          <a:pt x="168" y="33"/>
                          <a:pt x="163" y="28"/>
                        </a:cubicBezTo>
                        <a:cubicBezTo>
                          <a:pt x="154" y="18"/>
                          <a:pt x="146" y="12"/>
                          <a:pt x="137" y="8"/>
                        </a:cubicBezTo>
                        <a:cubicBezTo>
                          <a:pt x="126" y="4"/>
                          <a:pt x="113" y="0"/>
                          <a:pt x="99" y="0"/>
                        </a:cubicBezTo>
                        <a:cubicBezTo>
                          <a:pt x="82" y="0"/>
                          <a:pt x="67" y="3"/>
                          <a:pt x="55" y="9"/>
                        </a:cubicBezTo>
                        <a:cubicBezTo>
                          <a:pt x="43" y="15"/>
                          <a:pt x="32" y="23"/>
                          <a:pt x="24" y="32"/>
                        </a:cubicBezTo>
                        <a:cubicBezTo>
                          <a:pt x="16" y="42"/>
                          <a:pt x="10" y="54"/>
                          <a:pt x="6" y="67"/>
                        </a:cubicBezTo>
                        <a:cubicBezTo>
                          <a:pt x="2" y="80"/>
                          <a:pt x="0" y="95"/>
                          <a:pt x="0" y="110"/>
                        </a:cubicBezTo>
                        <a:cubicBezTo>
                          <a:pt x="0" y="125"/>
                          <a:pt x="2" y="139"/>
                          <a:pt x="6" y="152"/>
                        </a:cubicBezTo>
                        <a:cubicBezTo>
                          <a:pt x="10" y="165"/>
                          <a:pt x="17" y="177"/>
                          <a:pt x="26" y="186"/>
                        </a:cubicBezTo>
                        <a:cubicBezTo>
                          <a:pt x="34" y="196"/>
                          <a:pt x="46" y="203"/>
                          <a:pt x="59" y="209"/>
                        </a:cubicBezTo>
                        <a:cubicBezTo>
                          <a:pt x="73" y="214"/>
                          <a:pt x="89" y="216"/>
                          <a:pt x="108" y="216"/>
                        </a:cubicBezTo>
                        <a:cubicBezTo>
                          <a:pt x="146" y="216"/>
                          <a:pt x="167" y="208"/>
                          <a:pt x="175" y="203"/>
                        </a:cubicBezTo>
                        <a:cubicBezTo>
                          <a:pt x="176" y="202"/>
                          <a:pt x="178" y="201"/>
                          <a:pt x="176" y="197"/>
                        </a:cubicBezTo>
                        <a:cubicBezTo>
                          <a:pt x="167" y="172"/>
                          <a:pt x="167" y="172"/>
                          <a:pt x="167" y="172"/>
                        </a:cubicBezTo>
                        <a:cubicBezTo>
                          <a:pt x="166" y="169"/>
                          <a:pt x="162" y="170"/>
                          <a:pt x="162" y="170"/>
                        </a:cubicBezTo>
                        <a:cubicBezTo>
                          <a:pt x="153" y="173"/>
                          <a:pt x="139" y="180"/>
                          <a:pt x="107" y="180"/>
                        </a:cubicBezTo>
                        <a:cubicBezTo>
                          <a:pt x="87" y="180"/>
                          <a:pt x="71" y="174"/>
                          <a:pt x="62" y="164"/>
                        </a:cubicBezTo>
                        <a:cubicBezTo>
                          <a:pt x="52" y="154"/>
                          <a:pt x="47" y="140"/>
                          <a:pt x="46" y="120"/>
                        </a:cubicBezTo>
                        <a:cubicBezTo>
                          <a:pt x="180" y="120"/>
                          <a:pt x="180" y="120"/>
                          <a:pt x="180" y="120"/>
                        </a:cubicBezTo>
                        <a:cubicBezTo>
                          <a:pt x="180" y="120"/>
                          <a:pt x="183" y="120"/>
                          <a:pt x="184" y="116"/>
                        </a:cubicBezTo>
                        <a:cubicBezTo>
                          <a:pt x="184" y="115"/>
                          <a:pt x="188" y="89"/>
                          <a:pt x="180" y="59"/>
                        </a:cubicBezTo>
                        <a:moveTo>
                          <a:pt x="47" y="87"/>
                        </a:moveTo>
                        <a:cubicBezTo>
                          <a:pt x="49" y="74"/>
                          <a:pt x="52" y="63"/>
                          <a:pt x="58" y="55"/>
                        </a:cubicBezTo>
                        <a:cubicBezTo>
                          <a:pt x="66" y="43"/>
                          <a:pt x="78" y="36"/>
                          <a:pt x="96" y="36"/>
                        </a:cubicBezTo>
                        <a:cubicBezTo>
                          <a:pt x="113" y="36"/>
                          <a:pt x="125" y="43"/>
                          <a:pt x="133" y="55"/>
                        </a:cubicBezTo>
                        <a:cubicBezTo>
                          <a:pt x="139" y="63"/>
                          <a:pt x="141" y="74"/>
                          <a:pt x="142" y="87"/>
                        </a:cubicBezTo>
                        <a:lnTo>
                          <a:pt x="47" y="87"/>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9" name="Freeform 11"/>
                  <p:cNvSpPr>
                    <a:spLocks noEditPoints="1"/>
                  </p:cNvSpPr>
                  <p:nvPr/>
                </p:nvSpPr>
                <p:spPr bwMode="auto">
                  <a:xfrm>
                    <a:off x="5221" y="1975"/>
                    <a:ext cx="284" cy="355"/>
                  </a:xfrm>
                  <a:custGeom>
                    <a:avLst/>
                    <a:gdLst>
                      <a:gd name="T0" fmla="*/ 108 w 173"/>
                      <a:gd name="T1" fmla="*/ 80 h 216"/>
                      <a:gd name="T2" fmla="*/ 87 w 173"/>
                      <a:gd name="T3" fmla="*/ 80 h 216"/>
                      <a:gd name="T4" fmla="*/ 55 w 173"/>
                      <a:gd name="T5" fmla="*/ 84 h 216"/>
                      <a:gd name="T6" fmla="*/ 27 w 173"/>
                      <a:gd name="T7" fmla="*/ 97 h 216"/>
                      <a:gd name="T8" fmla="*/ 7 w 173"/>
                      <a:gd name="T9" fmla="*/ 119 h 216"/>
                      <a:gd name="T10" fmla="*/ 0 w 173"/>
                      <a:gd name="T11" fmla="*/ 150 h 216"/>
                      <a:gd name="T12" fmla="*/ 6 w 173"/>
                      <a:gd name="T13" fmla="*/ 180 h 216"/>
                      <a:gd name="T14" fmla="*/ 24 w 173"/>
                      <a:gd name="T15" fmla="*/ 201 h 216"/>
                      <a:gd name="T16" fmla="*/ 51 w 173"/>
                      <a:gd name="T17" fmla="*/ 213 h 216"/>
                      <a:gd name="T18" fmla="*/ 86 w 173"/>
                      <a:gd name="T19" fmla="*/ 216 h 216"/>
                      <a:gd name="T20" fmla="*/ 127 w 173"/>
                      <a:gd name="T21" fmla="*/ 213 h 216"/>
                      <a:gd name="T22" fmla="*/ 160 w 173"/>
                      <a:gd name="T23" fmla="*/ 206 h 216"/>
                      <a:gd name="T24" fmla="*/ 170 w 173"/>
                      <a:gd name="T25" fmla="*/ 204 h 216"/>
                      <a:gd name="T26" fmla="*/ 173 w 173"/>
                      <a:gd name="T27" fmla="*/ 200 h 216"/>
                      <a:gd name="T28" fmla="*/ 173 w 173"/>
                      <a:gd name="T29" fmla="*/ 78 h 216"/>
                      <a:gd name="T30" fmla="*/ 152 w 173"/>
                      <a:gd name="T31" fmla="*/ 19 h 216"/>
                      <a:gd name="T32" fmla="*/ 90 w 173"/>
                      <a:gd name="T33" fmla="*/ 0 h 216"/>
                      <a:gd name="T34" fmla="*/ 55 w 173"/>
                      <a:gd name="T35" fmla="*/ 4 h 216"/>
                      <a:gd name="T36" fmla="*/ 13 w 173"/>
                      <a:gd name="T37" fmla="*/ 19 h 216"/>
                      <a:gd name="T38" fmla="*/ 12 w 173"/>
                      <a:gd name="T39" fmla="*/ 24 h 216"/>
                      <a:gd name="T40" fmla="*/ 22 w 173"/>
                      <a:gd name="T41" fmla="*/ 49 h 216"/>
                      <a:gd name="T42" fmla="*/ 26 w 173"/>
                      <a:gd name="T43" fmla="*/ 51 h 216"/>
                      <a:gd name="T44" fmla="*/ 28 w 173"/>
                      <a:gd name="T45" fmla="*/ 50 h 216"/>
                      <a:gd name="T46" fmla="*/ 86 w 173"/>
                      <a:gd name="T47" fmla="*/ 37 h 216"/>
                      <a:gd name="T48" fmla="*/ 119 w 173"/>
                      <a:gd name="T49" fmla="*/ 45 h 216"/>
                      <a:gd name="T50" fmla="*/ 130 w 173"/>
                      <a:gd name="T51" fmla="*/ 77 h 216"/>
                      <a:gd name="T52" fmla="*/ 130 w 173"/>
                      <a:gd name="T53" fmla="*/ 83 h 216"/>
                      <a:gd name="T54" fmla="*/ 108 w 173"/>
                      <a:gd name="T55" fmla="*/ 80 h 216"/>
                      <a:gd name="T56" fmla="*/ 55 w 173"/>
                      <a:gd name="T57" fmla="*/ 174 h 216"/>
                      <a:gd name="T58" fmla="*/ 47 w 173"/>
                      <a:gd name="T59" fmla="*/ 166 h 216"/>
                      <a:gd name="T60" fmla="*/ 44 w 173"/>
                      <a:gd name="T61" fmla="*/ 149 h 216"/>
                      <a:gd name="T62" fmla="*/ 55 w 173"/>
                      <a:gd name="T63" fmla="*/ 123 h 216"/>
                      <a:gd name="T64" fmla="*/ 94 w 173"/>
                      <a:gd name="T65" fmla="*/ 113 h 216"/>
                      <a:gd name="T66" fmla="*/ 130 w 173"/>
                      <a:gd name="T67" fmla="*/ 116 h 216"/>
                      <a:gd name="T68" fmla="*/ 130 w 173"/>
                      <a:gd name="T69" fmla="*/ 177 h 216"/>
                      <a:gd name="T70" fmla="*/ 130 w 173"/>
                      <a:gd name="T71" fmla="*/ 177 h 216"/>
                      <a:gd name="T72" fmla="*/ 94 w 173"/>
                      <a:gd name="T73" fmla="*/ 182 h 216"/>
                      <a:gd name="T74" fmla="*/ 55 w 173"/>
                      <a:gd name="T75" fmla="*/ 174 h 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73" h="216">
                        <a:moveTo>
                          <a:pt x="108" y="80"/>
                        </a:moveTo>
                        <a:cubicBezTo>
                          <a:pt x="103" y="80"/>
                          <a:pt x="96" y="80"/>
                          <a:pt x="87" y="80"/>
                        </a:cubicBezTo>
                        <a:cubicBezTo>
                          <a:pt x="76" y="80"/>
                          <a:pt x="65" y="81"/>
                          <a:pt x="55" y="84"/>
                        </a:cubicBezTo>
                        <a:cubicBezTo>
                          <a:pt x="44" y="87"/>
                          <a:pt x="35" y="91"/>
                          <a:pt x="27" y="97"/>
                        </a:cubicBezTo>
                        <a:cubicBezTo>
                          <a:pt x="19" y="103"/>
                          <a:pt x="12" y="110"/>
                          <a:pt x="7" y="119"/>
                        </a:cubicBezTo>
                        <a:cubicBezTo>
                          <a:pt x="3" y="128"/>
                          <a:pt x="0" y="138"/>
                          <a:pt x="0" y="150"/>
                        </a:cubicBezTo>
                        <a:cubicBezTo>
                          <a:pt x="0" y="161"/>
                          <a:pt x="2" y="172"/>
                          <a:pt x="6" y="180"/>
                        </a:cubicBezTo>
                        <a:cubicBezTo>
                          <a:pt x="10" y="189"/>
                          <a:pt x="16" y="196"/>
                          <a:pt x="24" y="201"/>
                        </a:cubicBezTo>
                        <a:cubicBezTo>
                          <a:pt x="31" y="206"/>
                          <a:pt x="40" y="210"/>
                          <a:pt x="51" y="213"/>
                        </a:cubicBezTo>
                        <a:cubicBezTo>
                          <a:pt x="61" y="215"/>
                          <a:pt x="73" y="216"/>
                          <a:pt x="86" y="216"/>
                        </a:cubicBezTo>
                        <a:cubicBezTo>
                          <a:pt x="100" y="216"/>
                          <a:pt x="114" y="215"/>
                          <a:pt x="127" y="213"/>
                        </a:cubicBezTo>
                        <a:cubicBezTo>
                          <a:pt x="140" y="211"/>
                          <a:pt x="156" y="208"/>
                          <a:pt x="160" y="206"/>
                        </a:cubicBezTo>
                        <a:cubicBezTo>
                          <a:pt x="165" y="205"/>
                          <a:pt x="170" y="204"/>
                          <a:pt x="170" y="204"/>
                        </a:cubicBezTo>
                        <a:cubicBezTo>
                          <a:pt x="173" y="203"/>
                          <a:pt x="173" y="200"/>
                          <a:pt x="173" y="200"/>
                        </a:cubicBezTo>
                        <a:cubicBezTo>
                          <a:pt x="173" y="78"/>
                          <a:pt x="173" y="78"/>
                          <a:pt x="173" y="78"/>
                        </a:cubicBezTo>
                        <a:cubicBezTo>
                          <a:pt x="173" y="51"/>
                          <a:pt x="166" y="31"/>
                          <a:pt x="152" y="19"/>
                        </a:cubicBezTo>
                        <a:cubicBezTo>
                          <a:pt x="138" y="6"/>
                          <a:pt x="117" y="0"/>
                          <a:pt x="90" y="0"/>
                        </a:cubicBezTo>
                        <a:cubicBezTo>
                          <a:pt x="80" y="0"/>
                          <a:pt x="64" y="2"/>
                          <a:pt x="55" y="4"/>
                        </a:cubicBezTo>
                        <a:cubicBezTo>
                          <a:pt x="55" y="4"/>
                          <a:pt x="25" y="9"/>
                          <a:pt x="13" y="19"/>
                        </a:cubicBezTo>
                        <a:cubicBezTo>
                          <a:pt x="13" y="19"/>
                          <a:pt x="11" y="20"/>
                          <a:pt x="12" y="24"/>
                        </a:cubicBezTo>
                        <a:cubicBezTo>
                          <a:pt x="22" y="49"/>
                          <a:pt x="22" y="49"/>
                          <a:pt x="22" y="49"/>
                        </a:cubicBezTo>
                        <a:cubicBezTo>
                          <a:pt x="23" y="53"/>
                          <a:pt x="26" y="51"/>
                          <a:pt x="26" y="51"/>
                        </a:cubicBezTo>
                        <a:cubicBezTo>
                          <a:pt x="26" y="51"/>
                          <a:pt x="27" y="51"/>
                          <a:pt x="28" y="50"/>
                        </a:cubicBezTo>
                        <a:cubicBezTo>
                          <a:pt x="54" y="36"/>
                          <a:pt x="86" y="37"/>
                          <a:pt x="86" y="37"/>
                        </a:cubicBezTo>
                        <a:cubicBezTo>
                          <a:pt x="101" y="37"/>
                          <a:pt x="112" y="40"/>
                          <a:pt x="119" y="45"/>
                        </a:cubicBezTo>
                        <a:cubicBezTo>
                          <a:pt x="127" y="51"/>
                          <a:pt x="130" y="59"/>
                          <a:pt x="130" y="77"/>
                        </a:cubicBezTo>
                        <a:cubicBezTo>
                          <a:pt x="130" y="83"/>
                          <a:pt x="130" y="83"/>
                          <a:pt x="130" y="83"/>
                        </a:cubicBezTo>
                        <a:cubicBezTo>
                          <a:pt x="119" y="81"/>
                          <a:pt x="108" y="80"/>
                          <a:pt x="108" y="80"/>
                        </a:cubicBezTo>
                        <a:moveTo>
                          <a:pt x="55" y="174"/>
                        </a:moveTo>
                        <a:cubicBezTo>
                          <a:pt x="50" y="170"/>
                          <a:pt x="49" y="169"/>
                          <a:pt x="47" y="166"/>
                        </a:cubicBezTo>
                        <a:cubicBezTo>
                          <a:pt x="45" y="162"/>
                          <a:pt x="44" y="156"/>
                          <a:pt x="44" y="149"/>
                        </a:cubicBezTo>
                        <a:cubicBezTo>
                          <a:pt x="44" y="137"/>
                          <a:pt x="47" y="129"/>
                          <a:pt x="55" y="123"/>
                        </a:cubicBezTo>
                        <a:cubicBezTo>
                          <a:pt x="55" y="123"/>
                          <a:pt x="67" y="113"/>
                          <a:pt x="94" y="113"/>
                        </a:cubicBezTo>
                        <a:cubicBezTo>
                          <a:pt x="113" y="114"/>
                          <a:pt x="130" y="116"/>
                          <a:pt x="130" y="116"/>
                        </a:cubicBezTo>
                        <a:cubicBezTo>
                          <a:pt x="130" y="177"/>
                          <a:pt x="130" y="177"/>
                          <a:pt x="130" y="177"/>
                        </a:cubicBezTo>
                        <a:cubicBezTo>
                          <a:pt x="130" y="177"/>
                          <a:pt x="130" y="177"/>
                          <a:pt x="130" y="177"/>
                        </a:cubicBezTo>
                        <a:cubicBezTo>
                          <a:pt x="130" y="177"/>
                          <a:pt x="113" y="181"/>
                          <a:pt x="94" y="182"/>
                        </a:cubicBezTo>
                        <a:cubicBezTo>
                          <a:pt x="67" y="184"/>
                          <a:pt x="55" y="174"/>
                          <a:pt x="55" y="174"/>
                        </a:cubicBezTo>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30" name="Freeform 12"/>
                  <p:cNvSpPr>
                    <a:spLocks/>
                  </p:cNvSpPr>
                  <p:nvPr/>
                </p:nvSpPr>
                <p:spPr bwMode="auto">
                  <a:xfrm>
                    <a:off x="6961" y="1978"/>
                    <a:ext cx="203" cy="346"/>
                  </a:xfrm>
                  <a:custGeom>
                    <a:avLst/>
                    <a:gdLst>
                      <a:gd name="T0" fmla="*/ 123 w 124"/>
                      <a:gd name="T1" fmla="*/ 9 h 210"/>
                      <a:gd name="T2" fmla="*/ 121 w 124"/>
                      <a:gd name="T3" fmla="*/ 5 h 210"/>
                      <a:gd name="T4" fmla="*/ 99 w 124"/>
                      <a:gd name="T5" fmla="*/ 1 h 210"/>
                      <a:gd name="T6" fmla="*/ 65 w 124"/>
                      <a:gd name="T7" fmla="*/ 6 h 210"/>
                      <a:gd name="T8" fmla="*/ 42 w 124"/>
                      <a:gd name="T9" fmla="*/ 23 h 210"/>
                      <a:gd name="T10" fmla="*/ 42 w 124"/>
                      <a:gd name="T11" fmla="*/ 7 h 210"/>
                      <a:gd name="T12" fmla="*/ 38 w 124"/>
                      <a:gd name="T13" fmla="*/ 3 h 210"/>
                      <a:gd name="T14" fmla="*/ 4 w 124"/>
                      <a:gd name="T15" fmla="*/ 3 h 210"/>
                      <a:gd name="T16" fmla="*/ 0 w 124"/>
                      <a:gd name="T17" fmla="*/ 7 h 210"/>
                      <a:gd name="T18" fmla="*/ 0 w 124"/>
                      <a:gd name="T19" fmla="*/ 206 h 210"/>
                      <a:gd name="T20" fmla="*/ 4 w 124"/>
                      <a:gd name="T21" fmla="*/ 210 h 210"/>
                      <a:gd name="T22" fmla="*/ 39 w 124"/>
                      <a:gd name="T23" fmla="*/ 210 h 210"/>
                      <a:gd name="T24" fmla="*/ 43 w 124"/>
                      <a:gd name="T25" fmla="*/ 206 h 210"/>
                      <a:gd name="T26" fmla="*/ 43 w 124"/>
                      <a:gd name="T27" fmla="*/ 106 h 210"/>
                      <a:gd name="T28" fmla="*/ 48 w 124"/>
                      <a:gd name="T29" fmla="*/ 71 h 210"/>
                      <a:gd name="T30" fmla="*/ 59 w 124"/>
                      <a:gd name="T31" fmla="*/ 52 h 210"/>
                      <a:gd name="T32" fmla="*/ 76 w 124"/>
                      <a:gd name="T33" fmla="*/ 42 h 210"/>
                      <a:gd name="T34" fmla="*/ 94 w 124"/>
                      <a:gd name="T35" fmla="*/ 39 h 210"/>
                      <a:gd name="T36" fmla="*/ 109 w 124"/>
                      <a:gd name="T37" fmla="*/ 41 h 210"/>
                      <a:gd name="T38" fmla="*/ 113 w 124"/>
                      <a:gd name="T39" fmla="*/ 38 h 210"/>
                      <a:gd name="T40" fmla="*/ 123 w 124"/>
                      <a:gd name="T41" fmla="*/ 9 h 2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24" h="210">
                        <a:moveTo>
                          <a:pt x="123" y="9"/>
                        </a:moveTo>
                        <a:cubicBezTo>
                          <a:pt x="124" y="6"/>
                          <a:pt x="122" y="5"/>
                          <a:pt x="121" y="5"/>
                        </a:cubicBezTo>
                        <a:cubicBezTo>
                          <a:pt x="119" y="4"/>
                          <a:pt x="108" y="1"/>
                          <a:pt x="99" y="1"/>
                        </a:cubicBezTo>
                        <a:cubicBezTo>
                          <a:pt x="82" y="0"/>
                          <a:pt x="73" y="3"/>
                          <a:pt x="65" y="6"/>
                        </a:cubicBezTo>
                        <a:cubicBezTo>
                          <a:pt x="56" y="10"/>
                          <a:pt x="47" y="16"/>
                          <a:pt x="42" y="23"/>
                        </a:cubicBezTo>
                        <a:cubicBezTo>
                          <a:pt x="42" y="7"/>
                          <a:pt x="42" y="7"/>
                          <a:pt x="42" y="7"/>
                        </a:cubicBezTo>
                        <a:cubicBezTo>
                          <a:pt x="42" y="5"/>
                          <a:pt x="40" y="3"/>
                          <a:pt x="38" y="3"/>
                        </a:cubicBezTo>
                        <a:cubicBezTo>
                          <a:pt x="4" y="3"/>
                          <a:pt x="4" y="3"/>
                          <a:pt x="4" y="3"/>
                        </a:cubicBezTo>
                        <a:cubicBezTo>
                          <a:pt x="2" y="3"/>
                          <a:pt x="0" y="5"/>
                          <a:pt x="0" y="7"/>
                        </a:cubicBezTo>
                        <a:cubicBezTo>
                          <a:pt x="0" y="206"/>
                          <a:pt x="0" y="206"/>
                          <a:pt x="0" y="206"/>
                        </a:cubicBezTo>
                        <a:cubicBezTo>
                          <a:pt x="0" y="208"/>
                          <a:pt x="2" y="210"/>
                          <a:pt x="4" y="210"/>
                        </a:cubicBezTo>
                        <a:cubicBezTo>
                          <a:pt x="39" y="210"/>
                          <a:pt x="39" y="210"/>
                          <a:pt x="39" y="210"/>
                        </a:cubicBezTo>
                        <a:cubicBezTo>
                          <a:pt x="42" y="210"/>
                          <a:pt x="43" y="208"/>
                          <a:pt x="43" y="206"/>
                        </a:cubicBezTo>
                        <a:cubicBezTo>
                          <a:pt x="43" y="106"/>
                          <a:pt x="43" y="106"/>
                          <a:pt x="43" y="106"/>
                        </a:cubicBezTo>
                        <a:cubicBezTo>
                          <a:pt x="43" y="93"/>
                          <a:pt x="45" y="80"/>
                          <a:pt x="48" y="71"/>
                        </a:cubicBezTo>
                        <a:cubicBezTo>
                          <a:pt x="51" y="63"/>
                          <a:pt x="55" y="57"/>
                          <a:pt x="59" y="52"/>
                        </a:cubicBezTo>
                        <a:cubicBezTo>
                          <a:pt x="64" y="47"/>
                          <a:pt x="70" y="44"/>
                          <a:pt x="76" y="42"/>
                        </a:cubicBezTo>
                        <a:cubicBezTo>
                          <a:pt x="82" y="40"/>
                          <a:pt x="89" y="39"/>
                          <a:pt x="94" y="39"/>
                        </a:cubicBezTo>
                        <a:cubicBezTo>
                          <a:pt x="101" y="39"/>
                          <a:pt x="109" y="41"/>
                          <a:pt x="109" y="41"/>
                        </a:cubicBezTo>
                        <a:cubicBezTo>
                          <a:pt x="111" y="41"/>
                          <a:pt x="113" y="40"/>
                          <a:pt x="113" y="38"/>
                        </a:cubicBezTo>
                        <a:cubicBezTo>
                          <a:pt x="116" y="31"/>
                          <a:pt x="122" y="13"/>
                          <a:pt x="123" y="9"/>
                        </a:cubicBezTo>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31" name="Freeform 13"/>
                  <p:cNvSpPr>
                    <a:spLocks/>
                  </p:cNvSpPr>
                  <p:nvPr/>
                </p:nvSpPr>
                <p:spPr bwMode="auto">
                  <a:xfrm>
                    <a:off x="6245" y="1835"/>
                    <a:ext cx="385" cy="646"/>
                  </a:xfrm>
                  <a:custGeom>
                    <a:avLst/>
                    <a:gdLst>
                      <a:gd name="T0" fmla="*/ 231 w 235"/>
                      <a:gd name="T1" fmla="*/ 4 h 393"/>
                      <a:gd name="T2" fmla="*/ 218 w 235"/>
                      <a:gd name="T3" fmla="*/ 1 h 393"/>
                      <a:gd name="T4" fmla="*/ 200 w 235"/>
                      <a:gd name="T5" fmla="*/ 0 h 393"/>
                      <a:gd name="T6" fmla="*/ 143 w 235"/>
                      <a:gd name="T7" fmla="*/ 20 h 393"/>
                      <a:gd name="T8" fmla="*/ 116 w 235"/>
                      <a:gd name="T9" fmla="*/ 81 h 393"/>
                      <a:gd name="T10" fmla="*/ 115 w 235"/>
                      <a:gd name="T11" fmla="*/ 90 h 393"/>
                      <a:gd name="T12" fmla="*/ 84 w 235"/>
                      <a:gd name="T13" fmla="*/ 90 h 393"/>
                      <a:gd name="T14" fmla="*/ 80 w 235"/>
                      <a:gd name="T15" fmla="*/ 93 h 393"/>
                      <a:gd name="T16" fmla="*/ 75 w 235"/>
                      <a:gd name="T17" fmla="*/ 121 h 393"/>
                      <a:gd name="T18" fmla="*/ 79 w 235"/>
                      <a:gd name="T19" fmla="*/ 126 h 393"/>
                      <a:gd name="T20" fmla="*/ 109 w 235"/>
                      <a:gd name="T21" fmla="*/ 126 h 393"/>
                      <a:gd name="T22" fmla="*/ 79 w 235"/>
                      <a:gd name="T23" fmla="*/ 293 h 393"/>
                      <a:gd name="T24" fmla="*/ 71 w 235"/>
                      <a:gd name="T25" fmla="*/ 326 h 393"/>
                      <a:gd name="T26" fmla="*/ 62 w 235"/>
                      <a:gd name="T27" fmla="*/ 345 h 393"/>
                      <a:gd name="T28" fmla="*/ 49 w 235"/>
                      <a:gd name="T29" fmla="*/ 354 h 393"/>
                      <a:gd name="T30" fmla="*/ 34 w 235"/>
                      <a:gd name="T31" fmla="*/ 356 h 393"/>
                      <a:gd name="T32" fmla="*/ 23 w 235"/>
                      <a:gd name="T33" fmla="*/ 355 h 393"/>
                      <a:gd name="T34" fmla="*/ 16 w 235"/>
                      <a:gd name="T35" fmla="*/ 353 h 393"/>
                      <a:gd name="T36" fmla="*/ 11 w 235"/>
                      <a:gd name="T37" fmla="*/ 355 h 393"/>
                      <a:gd name="T38" fmla="*/ 1 w 235"/>
                      <a:gd name="T39" fmla="*/ 382 h 393"/>
                      <a:gd name="T40" fmla="*/ 3 w 235"/>
                      <a:gd name="T41" fmla="*/ 387 h 393"/>
                      <a:gd name="T42" fmla="*/ 15 w 235"/>
                      <a:gd name="T43" fmla="*/ 391 h 393"/>
                      <a:gd name="T44" fmla="*/ 35 w 235"/>
                      <a:gd name="T45" fmla="*/ 393 h 393"/>
                      <a:gd name="T46" fmla="*/ 68 w 235"/>
                      <a:gd name="T47" fmla="*/ 388 h 393"/>
                      <a:gd name="T48" fmla="*/ 92 w 235"/>
                      <a:gd name="T49" fmla="*/ 370 h 393"/>
                      <a:gd name="T50" fmla="*/ 110 w 235"/>
                      <a:gd name="T51" fmla="*/ 341 h 393"/>
                      <a:gd name="T52" fmla="*/ 121 w 235"/>
                      <a:gd name="T53" fmla="*/ 296 h 393"/>
                      <a:gd name="T54" fmla="*/ 151 w 235"/>
                      <a:gd name="T55" fmla="*/ 126 h 393"/>
                      <a:gd name="T56" fmla="*/ 195 w 235"/>
                      <a:gd name="T57" fmla="*/ 126 h 393"/>
                      <a:gd name="T58" fmla="*/ 200 w 235"/>
                      <a:gd name="T59" fmla="*/ 122 h 393"/>
                      <a:gd name="T60" fmla="*/ 205 w 235"/>
                      <a:gd name="T61" fmla="*/ 94 h 393"/>
                      <a:gd name="T62" fmla="*/ 201 w 235"/>
                      <a:gd name="T63" fmla="*/ 90 h 393"/>
                      <a:gd name="T64" fmla="*/ 158 w 235"/>
                      <a:gd name="T65" fmla="*/ 90 h 393"/>
                      <a:gd name="T66" fmla="*/ 165 w 235"/>
                      <a:gd name="T67" fmla="*/ 59 h 393"/>
                      <a:gd name="T68" fmla="*/ 174 w 235"/>
                      <a:gd name="T69" fmla="*/ 45 h 393"/>
                      <a:gd name="T70" fmla="*/ 185 w 235"/>
                      <a:gd name="T71" fmla="*/ 38 h 393"/>
                      <a:gd name="T72" fmla="*/ 200 w 235"/>
                      <a:gd name="T73" fmla="*/ 36 h 393"/>
                      <a:gd name="T74" fmla="*/ 211 w 235"/>
                      <a:gd name="T75" fmla="*/ 37 h 393"/>
                      <a:gd name="T76" fmla="*/ 218 w 235"/>
                      <a:gd name="T77" fmla="*/ 39 h 393"/>
                      <a:gd name="T78" fmla="*/ 223 w 235"/>
                      <a:gd name="T79" fmla="*/ 37 h 393"/>
                      <a:gd name="T80" fmla="*/ 234 w 235"/>
                      <a:gd name="T81" fmla="*/ 9 h 393"/>
                      <a:gd name="T82" fmla="*/ 231 w 235"/>
                      <a:gd name="T83" fmla="*/ 4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35" h="393">
                        <a:moveTo>
                          <a:pt x="231" y="4"/>
                        </a:moveTo>
                        <a:cubicBezTo>
                          <a:pt x="227" y="3"/>
                          <a:pt x="223" y="2"/>
                          <a:pt x="218" y="1"/>
                        </a:cubicBezTo>
                        <a:cubicBezTo>
                          <a:pt x="213" y="0"/>
                          <a:pt x="207" y="0"/>
                          <a:pt x="200" y="0"/>
                        </a:cubicBezTo>
                        <a:cubicBezTo>
                          <a:pt x="176" y="0"/>
                          <a:pt x="157" y="6"/>
                          <a:pt x="143" y="20"/>
                        </a:cubicBezTo>
                        <a:cubicBezTo>
                          <a:pt x="130" y="33"/>
                          <a:pt x="121" y="54"/>
                          <a:pt x="116" y="81"/>
                        </a:cubicBezTo>
                        <a:cubicBezTo>
                          <a:pt x="115" y="90"/>
                          <a:pt x="115" y="90"/>
                          <a:pt x="115" y="90"/>
                        </a:cubicBezTo>
                        <a:cubicBezTo>
                          <a:pt x="84" y="90"/>
                          <a:pt x="84" y="90"/>
                          <a:pt x="84" y="90"/>
                        </a:cubicBezTo>
                        <a:cubicBezTo>
                          <a:pt x="84" y="90"/>
                          <a:pt x="81" y="89"/>
                          <a:pt x="80" y="93"/>
                        </a:cubicBezTo>
                        <a:cubicBezTo>
                          <a:pt x="75" y="121"/>
                          <a:pt x="75" y="121"/>
                          <a:pt x="75" y="121"/>
                        </a:cubicBezTo>
                        <a:cubicBezTo>
                          <a:pt x="75" y="124"/>
                          <a:pt x="76" y="126"/>
                          <a:pt x="79" y="126"/>
                        </a:cubicBezTo>
                        <a:cubicBezTo>
                          <a:pt x="109" y="126"/>
                          <a:pt x="109" y="126"/>
                          <a:pt x="109" y="126"/>
                        </a:cubicBezTo>
                        <a:cubicBezTo>
                          <a:pt x="79" y="293"/>
                          <a:pt x="79" y="293"/>
                          <a:pt x="79" y="293"/>
                        </a:cubicBezTo>
                        <a:cubicBezTo>
                          <a:pt x="77" y="306"/>
                          <a:pt x="74" y="317"/>
                          <a:pt x="71" y="326"/>
                        </a:cubicBezTo>
                        <a:cubicBezTo>
                          <a:pt x="68" y="334"/>
                          <a:pt x="65" y="340"/>
                          <a:pt x="62" y="345"/>
                        </a:cubicBezTo>
                        <a:cubicBezTo>
                          <a:pt x="58" y="349"/>
                          <a:pt x="55" y="352"/>
                          <a:pt x="49" y="354"/>
                        </a:cubicBezTo>
                        <a:cubicBezTo>
                          <a:pt x="45" y="356"/>
                          <a:pt x="39" y="356"/>
                          <a:pt x="34" y="356"/>
                        </a:cubicBezTo>
                        <a:cubicBezTo>
                          <a:pt x="30" y="356"/>
                          <a:pt x="26" y="356"/>
                          <a:pt x="23" y="355"/>
                        </a:cubicBezTo>
                        <a:cubicBezTo>
                          <a:pt x="20" y="354"/>
                          <a:pt x="18" y="354"/>
                          <a:pt x="16" y="353"/>
                        </a:cubicBezTo>
                        <a:cubicBezTo>
                          <a:pt x="16" y="353"/>
                          <a:pt x="12" y="351"/>
                          <a:pt x="11" y="355"/>
                        </a:cubicBezTo>
                        <a:cubicBezTo>
                          <a:pt x="10" y="358"/>
                          <a:pt x="2" y="379"/>
                          <a:pt x="1" y="382"/>
                        </a:cubicBezTo>
                        <a:cubicBezTo>
                          <a:pt x="0" y="385"/>
                          <a:pt x="1" y="387"/>
                          <a:pt x="3" y="387"/>
                        </a:cubicBezTo>
                        <a:cubicBezTo>
                          <a:pt x="7" y="389"/>
                          <a:pt x="10" y="390"/>
                          <a:pt x="15" y="391"/>
                        </a:cubicBezTo>
                        <a:cubicBezTo>
                          <a:pt x="23" y="393"/>
                          <a:pt x="29" y="393"/>
                          <a:pt x="35" y="393"/>
                        </a:cubicBezTo>
                        <a:cubicBezTo>
                          <a:pt x="47" y="393"/>
                          <a:pt x="58" y="391"/>
                          <a:pt x="68" y="388"/>
                        </a:cubicBezTo>
                        <a:cubicBezTo>
                          <a:pt x="77" y="384"/>
                          <a:pt x="85" y="378"/>
                          <a:pt x="92" y="370"/>
                        </a:cubicBezTo>
                        <a:cubicBezTo>
                          <a:pt x="100" y="362"/>
                          <a:pt x="105" y="353"/>
                          <a:pt x="110" y="341"/>
                        </a:cubicBezTo>
                        <a:cubicBezTo>
                          <a:pt x="114" y="328"/>
                          <a:pt x="118" y="313"/>
                          <a:pt x="121" y="296"/>
                        </a:cubicBezTo>
                        <a:cubicBezTo>
                          <a:pt x="151" y="126"/>
                          <a:pt x="151" y="126"/>
                          <a:pt x="151" y="126"/>
                        </a:cubicBezTo>
                        <a:cubicBezTo>
                          <a:pt x="195" y="126"/>
                          <a:pt x="195" y="126"/>
                          <a:pt x="195" y="126"/>
                        </a:cubicBezTo>
                        <a:cubicBezTo>
                          <a:pt x="195" y="126"/>
                          <a:pt x="199" y="126"/>
                          <a:pt x="200" y="122"/>
                        </a:cubicBezTo>
                        <a:cubicBezTo>
                          <a:pt x="205" y="94"/>
                          <a:pt x="205" y="94"/>
                          <a:pt x="205" y="94"/>
                        </a:cubicBezTo>
                        <a:cubicBezTo>
                          <a:pt x="205" y="91"/>
                          <a:pt x="204" y="90"/>
                          <a:pt x="201" y="90"/>
                        </a:cubicBezTo>
                        <a:cubicBezTo>
                          <a:pt x="158" y="90"/>
                          <a:pt x="158" y="90"/>
                          <a:pt x="158" y="90"/>
                        </a:cubicBezTo>
                        <a:cubicBezTo>
                          <a:pt x="158" y="89"/>
                          <a:pt x="160" y="74"/>
                          <a:pt x="165" y="59"/>
                        </a:cubicBezTo>
                        <a:cubicBezTo>
                          <a:pt x="167" y="53"/>
                          <a:pt x="171" y="49"/>
                          <a:pt x="174" y="45"/>
                        </a:cubicBezTo>
                        <a:cubicBezTo>
                          <a:pt x="178" y="42"/>
                          <a:pt x="181" y="40"/>
                          <a:pt x="185" y="38"/>
                        </a:cubicBezTo>
                        <a:cubicBezTo>
                          <a:pt x="190" y="37"/>
                          <a:pt x="194" y="36"/>
                          <a:pt x="200" y="36"/>
                        </a:cubicBezTo>
                        <a:cubicBezTo>
                          <a:pt x="204" y="36"/>
                          <a:pt x="208" y="37"/>
                          <a:pt x="211" y="37"/>
                        </a:cubicBezTo>
                        <a:cubicBezTo>
                          <a:pt x="215" y="38"/>
                          <a:pt x="216" y="39"/>
                          <a:pt x="218" y="39"/>
                        </a:cubicBezTo>
                        <a:cubicBezTo>
                          <a:pt x="222" y="40"/>
                          <a:pt x="223" y="39"/>
                          <a:pt x="223" y="37"/>
                        </a:cubicBezTo>
                        <a:cubicBezTo>
                          <a:pt x="234" y="9"/>
                          <a:pt x="234" y="9"/>
                          <a:pt x="234" y="9"/>
                        </a:cubicBezTo>
                        <a:cubicBezTo>
                          <a:pt x="235" y="6"/>
                          <a:pt x="232" y="5"/>
                          <a:pt x="231" y="4"/>
                        </a:cubicBezTo>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32" name="Freeform 14"/>
                  <p:cNvSpPr>
                    <a:spLocks/>
                  </p:cNvSpPr>
                  <p:nvPr/>
                </p:nvSpPr>
                <p:spPr bwMode="auto">
                  <a:xfrm>
                    <a:off x="5575" y="1842"/>
                    <a:ext cx="72" cy="482"/>
                  </a:xfrm>
                  <a:custGeom>
                    <a:avLst/>
                    <a:gdLst>
                      <a:gd name="T0" fmla="*/ 44 w 44"/>
                      <a:gd name="T1" fmla="*/ 289 h 293"/>
                      <a:gd name="T2" fmla="*/ 40 w 44"/>
                      <a:gd name="T3" fmla="*/ 293 h 293"/>
                      <a:gd name="T4" fmla="*/ 4 w 44"/>
                      <a:gd name="T5" fmla="*/ 293 h 293"/>
                      <a:gd name="T6" fmla="*/ 0 w 44"/>
                      <a:gd name="T7" fmla="*/ 289 h 293"/>
                      <a:gd name="T8" fmla="*/ 0 w 44"/>
                      <a:gd name="T9" fmla="*/ 4 h 293"/>
                      <a:gd name="T10" fmla="*/ 4 w 44"/>
                      <a:gd name="T11" fmla="*/ 0 h 293"/>
                      <a:gd name="T12" fmla="*/ 40 w 44"/>
                      <a:gd name="T13" fmla="*/ 0 h 293"/>
                      <a:gd name="T14" fmla="*/ 44 w 44"/>
                      <a:gd name="T15" fmla="*/ 4 h 293"/>
                      <a:gd name="T16" fmla="*/ 44 w 44"/>
                      <a:gd name="T17" fmla="*/ 289 h 2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4" h="293">
                        <a:moveTo>
                          <a:pt x="44" y="289"/>
                        </a:moveTo>
                        <a:cubicBezTo>
                          <a:pt x="44" y="291"/>
                          <a:pt x="42" y="293"/>
                          <a:pt x="40" y="293"/>
                        </a:cubicBezTo>
                        <a:cubicBezTo>
                          <a:pt x="4" y="293"/>
                          <a:pt x="4" y="293"/>
                          <a:pt x="4" y="293"/>
                        </a:cubicBezTo>
                        <a:cubicBezTo>
                          <a:pt x="2" y="293"/>
                          <a:pt x="0" y="291"/>
                          <a:pt x="0" y="289"/>
                        </a:cubicBezTo>
                        <a:cubicBezTo>
                          <a:pt x="0" y="4"/>
                          <a:pt x="0" y="4"/>
                          <a:pt x="0" y="4"/>
                        </a:cubicBezTo>
                        <a:cubicBezTo>
                          <a:pt x="0" y="2"/>
                          <a:pt x="2" y="0"/>
                          <a:pt x="4" y="0"/>
                        </a:cubicBezTo>
                        <a:cubicBezTo>
                          <a:pt x="40" y="0"/>
                          <a:pt x="40" y="0"/>
                          <a:pt x="40" y="0"/>
                        </a:cubicBezTo>
                        <a:cubicBezTo>
                          <a:pt x="42" y="0"/>
                          <a:pt x="44" y="2"/>
                          <a:pt x="44" y="4"/>
                        </a:cubicBezTo>
                        <a:lnTo>
                          <a:pt x="44" y="289"/>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grpSp>
          </p:grpSp>
        </p:grpSp>
        <p:grpSp>
          <p:nvGrpSpPr>
            <p:cNvPr id="35" name="Group 34"/>
            <p:cNvGrpSpPr/>
            <p:nvPr/>
          </p:nvGrpSpPr>
          <p:grpSpPr>
            <a:xfrm>
              <a:off x="3136788" y="2125209"/>
              <a:ext cx="1308212" cy="750188"/>
              <a:chOff x="1259728" y="2610349"/>
              <a:chExt cx="1308212" cy="750188"/>
            </a:xfrm>
          </p:grpSpPr>
          <p:sp>
            <p:nvSpPr>
              <p:cNvPr id="263" name="Freeform 210"/>
              <p:cNvSpPr>
                <a:spLocks/>
              </p:cNvSpPr>
              <p:nvPr/>
            </p:nvSpPr>
            <p:spPr bwMode="auto">
              <a:xfrm flipH="1">
                <a:off x="1259728" y="2610349"/>
                <a:ext cx="1308212" cy="750188"/>
              </a:xfrm>
              <a:custGeom>
                <a:avLst/>
                <a:gdLst>
                  <a:gd name="T0" fmla="*/ 2421 w 2797"/>
                  <a:gd name="T1" fmla="*/ 681 h 1561"/>
                  <a:gd name="T2" fmla="*/ 2422 w 2797"/>
                  <a:gd name="T3" fmla="*/ 646 h 1561"/>
                  <a:gd name="T4" fmla="*/ 1775 w 2797"/>
                  <a:gd name="T5" fmla="*/ 0 h 1561"/>
                  <a:gd name="T6" fmla="*/ 1208 w 2797"/>
                  <a:gd name="T7" fmla="*/ 336 h 1561"/>
                  <a:gd name="T8" fmla="*/ 915 w 2797"/>
                  <a:gd name="T9" fmla="*/ 224 h 1561"/>
                  <a:gd name="T10" fmla="*/ 474 w 2797"/>
                  <a:gd name="T11" fmla="*/ 664 h 1561"/>
                  <a:gd name="T12" fmla="*/ 475 w 2797"/>
                  <a:gd name="T13" fmla="*/ 677 h 1561"/>
                  <a:gd name="T14" fmla="*/ 441 w 2797"/>
                  <a:gd name="T15" fmla="*/ 676 h 1561"/>
                  <a:gd name="T16" fmla="*/ 0 w 2797"/>
                  <a:gd name="T17" fmla="*/ 1117 h 1561"/>
                  <a:gd name="T18" fmla="*/ 415 w 2797"/>
                  <a:gd name="T19" fmla="*/ 1556 h 1561"/>
                  <a:gd name="T20" fmla="*/ 415 w 2797"/>
                  <a:gd name="T21" fmla="*/ 1561 h 1561"/>
                  <a:gd name="T22" fmla="*/ 2332 w 2797"/>
                  <a:gd name="T23" fmla="*/ 1561 h 1561"/>
                  <a:gd name="T24" fmla="*/ 2332 w 2797"/>
                  <a:gd name="T25" fmla="*/ 1556 h 1561"/>
                  <a:gd name="T26" fmla="*/ 2357 w 2797"/>
                  <a:gd name="T27" fmla="*/ 1557 h 1561"/>
                  <a:gd name="T28" fmla="*/ 2797 w 2797"/>
                  <a:gd name="T29" fmla="*/ 1117 h 1561"/>
                  <a:gd name="T30" fmla="*/ 2421 w 2797"/>
                  <a:gd name="T31" fmla="*/ 681 h 1561"/>
                  <a:gd name="connsiteX0" fmla="*/ 8656 w 10000"/>
                  <a:gd name="connsiteY0" fmla="*/ 4363 h 10000"/>
                  <a:gd name="connsiteX1" fmla="*/ 8659 w 10000"/>
                  <a:gd name="connsiteY1" fmla="*/ 4138 h 10000"/>
                  <a:gd name="connsiteX2" fmla="*/ 6346 w 10000"/>
                  <a:gd name="connsiteY2" fmla="*/ 0 h 10000"/>
                  <a:gd name="connsiteX3" fmla="*/ 4319 w 10000"/>
                  <a:gd name="connsiteY3" fmla="*/ 2152 h 10000"/>
                  <a:gd name="connsiteX4" fmla="*/ 3271 w 10000"/>
                  <a:gd name="connsiteY4" fmla="*/ 1435 h 10000"/>
                  <a:gd name="connsiteX5" fmla="*/ 1695 w 10000"/>
                  <a:gd name="connsiteY5" fmla="*/ 4254 h 10000"/>
                  <a:gd name="connsiteX6" fmla="*/ 1698 w 10000"/>
                  <a:gd name="connsiteY6" fmla="*/ 4337 h 10000"/>
                  <a:gd name="connsiteX7" fmla="*/ 1577 w 10000"/>
                  <a:gd name="connsiteY7" fmla="*/ 4331 h 10000"/>
                  <a:gd name="connsiteX8" fmla="*/ 0 w 10000"/>
                  <a:gd name="connsiteY8" fmla="*/ 7156 h 10000"/>
                  <a:gd name="connsiteX9" fmla="*/ 1484 w 10000"/>
                  <a:gd name="connsiteY9" fmla="*/ 9968 h 10000"/>
                  <a:gd name="connsiteX10" fmla="*/ 1484 w 10000"/>
                  <a:gd name="connsiteY10" fmla="*/ 10000 h 10000"/>
                  <a:gd name="connsiteX11" fmla="*/ 8338 w 10000"/>
                  <a:gd name="connsiteY11" fmla="*/ 10000 h 10000"/>
                  <a:gd name="connsiteX12" fmla="*/ 8427 w 10000"/>
                  <a:gd name="connsiteY12" fmla="*/ 9974 h 10000"/>
                  <a:gd name="connsiteX13" fmla="*/ 10000 w 10000"/>
                  <a:gd name="connsiteY13" fmla="*/ 7156 h 10000"/>
                  <a:gd name="connsiteX14" fmla="*/ 8656 w 10000"/>
                  <a:gd name="connsiteY14" fmla="*/ 4363 h 10000"/>
                  <a:gd name="connsiteX0" fmla="*/ 8656 w 10000"/>
                  <a:gd name="connsiteY0" fmla="*/ 4363 h 10000"/>
                  <a:gd name="connsiteX1" fmla="*/ 8659 w 10000"/>
                  <a:gd name="connsiteY1" fmla="*/ 4138 h 10000"/>
                  <a:gd name="connsiteX2" fmla="*/ 6346 w 10000"/>
                  <a:gd name="connsiteY2" fmla="*/ 0 h 10000"/>
                  <a:gd name="connsiteX3" fmla="*/ 4319 w 10000"/>
                  <a:gd name="connsiteY3" fmla="*/ 2152 h 10000"/>
                  <a:gd name="connsiteX4" fmla="*/ 3271 w 10000"/>
                  <a:gd name="connsiteY4" fmla="*/ 1435 h 10000"/>
                  <a:gd name="connsiteX5" fmla="*/ 1695 w 10000"/>
                  <a:gd name="connsiteY5" fmla="*/ 4254 h 10000"/>
                  <a:gd name="connsiteX6" fmla="*/ 1698 w 10000"/>
                  <a:gd name="connsiteY6" fmla="*/ 4337 h 10000"/>
                  <a:gd name="connsiteX7" fmla="*/ 1577 w 10000"/>
                  <a:gd name="connsiteY7" fmla="*/ 4331 h 10000"/>
                  <a:gd name="connsiteX8" fmla="*/ 0 w 10000"/>
                  <a:gd name="connsiteY8" fmla="*/ 7156 h 10000"/>
                  <a:gd name="connsiteX9" fmla="*/ 1484 w 10000"/>
                  <a:gd name="connsiteY9" fmla="*/ 9968 h 10000"/>
                  <a:gd name="connsiteX10" fmla="*/ 1484 w 10000"/>
                  <a:gd name="connsiteY10" fmla="*/ 10000 h 10000"/>
                  <a:gd name="connsiteX11" fmla="*/ 8427 w 10000"/>
                  <a:gd name="connsiteY11" fmla="*/ 9974 h 10000"/>
                  <a:gd name="connsiteX12" fmla="*/ 10000 w 10000"/>
                  <a:gd name="connsiteY12" fmla="*/ 7156 h 10000"/>
                  <a:gd name="connsiteX13" fmla="*/ 8656 w 10000"/>
                  <a:gd name="connsiteY13" fmla="*/ 4363 h 10000"/>
                  <a:gd name="connsiteX0" fmla="*/ 8656 w 10000"/>
                  <a:gd name="connsiteY0" fmla="*/ 4363 h 9974"/>
                  <a:gd name="connsiteX1" fmla="*/ 8659 w 10000"/>
                  <a:gd name="connsiteY1" fmla="*/ 4138 h 9974"/>
                  <a:gd name="connsiteX2" fmla="*/ 6346 w 10000"/>
                  <a:gd name="connsiteY2" fmla="*/ 0 h 9974"/>
                  <a:gd name="connsiteX3" fmla="*/ 4319 w 10000"/>
                  <a:gd name="connsiteY3" fmla="*/ 2152 h 9974"/>
                  <a:gd name="connsiteX4" fmla="*/ 3271 w 10000"/>
                  <a:gd name="connsiteY4" fmla="*/ 1435 h 9974"/>
                  <a:gd name="connsiteX5" fmla="*/ 1695 w 10000"/>
                  <a:gd name="connsiteY5" fmla="*/ 4254 h 9974"/>
                  <a:gd name="connsiteX6" fmla="*/ 1698 w 10000"/>
                  <a:gd name="connsiteY6" fmla="*/ 4337 h 9974"/>
                  <a:gd name="connsiteX7" fmla="*/ 1577 w 10000"/>
                  <a:gd name="connsiteY7" fmla="*/ 4331 h 9974"/>
                  <a:gd name="connsiteX8" fmla="*/ 0 w 10000"/>
                  <a:gd name="connsiteY8" fmla="*/ 7156 h 9974"/>
                  <a:gd name="connsiteX9" fmla="*/ 1484 w 10000"/>
                  <a:gd name="connsiteY9" fmla="*/ 9968 h 9974"/>
                  <a:gd name="connsiteX10" fmla="*/ 8427 w 10000"/>
                  <a:gd name="connsiteY10" fmla="*/ 9974 h 9974"/>
                  <a:gd name="connsiteX11" fmla="*/ 10000 w 10000"/>
                  <a:gd name="connsiteY11" fmla="*/ 7156 h 9974"/>
                  <a:gd name="connsiteX12" fmla="*/ 8656 w 10000"/>
                  <a:gd name="connsiteY12" fmla="*/ 4363 h 9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000" h="9974">
                    <a:moveTo>
                      <a:pt x="8656" y="4363"/>
                    </a:moveTo>
                    <a:cubicBezTo>
                      <a:pt x="8656" y="4286"/>
                      <a:pt x="8659" y="4209"/>
                      <a:pt x="8659" y="4138"/>
                    </a:cubicBezTo>
                    <a:cubicBezTo>
                      <a:pt x="8659" y="1851"/>
                      <a:pt x="7622" y="0"/>
                      <a:pt x="6346" y="0"/>
                    </a:cubicBezTo>
                    <a:cubicBezTo>
                      <a:pt x="5474" y="0"/>
                      <a:pt x="4712" y="865"/>
                      <a:pt x="4319" y="2152"/>
                    </a:cubicBezTo>
                    <a:cubicBezTo>
                      <a:pt x="4040" y="1704"/>
                      <a:pt x="3675" y="1435"/>
                      <a:pt x="3271" y="1435"/>
                    </a:cubicBezTo>
                    <a:cubicBezTo>
                      <a:pt x="2403" y="1435"/>
                      <a:pt x="1695" y="2697"/>
                      <a:pt x="1695" y="4254"/>
                    </a:cubicBezTo>
                    <a:cubicBezTo>
                      <a:pt x="1695" y="4286"/>
                      <a:pt x="1698" y="4311"/>
                      <a:pt x="1698" y="4337"/>
                    </a:cubicBezTo>
                    <a:cubicBezTo>
                      <a:pt x="1655" y="4337"/>
                      <a:pt x="1616" y="4331"/>
                      <a:pt x="1577" y="4331"/>
                    </a:cubicBezTo>
                    <a:cubicBezTo>
                      <a:pt x="704" y="4331"/>
                      <a:pt x="0" y="5593"/>
                      <a:pt x="0" y="7156"/>
                    </a:cubicBezTo>
                    <a:cubicBezTo>
                      <a:pt x="0" y="8661"/>
                      <a:pt x="658" y="9885"/>
                      <a:pt x="1484" y="9968"/>
                    </a:cubicBezTo>
                    <a:lnTo>
                      <a:pt x="8427" y="9974"/>
                    </a:lnTo>
                    <a:cubicBezTo>
                      <a:pt x="9296" y="9974"/>
                      <a:pt x="10000" y="8712"/>
                      <a:pt x="10000" y="7156"/>
                    </a:cubicBezTo>
                    <a:cubicBezTo>
                      <a:pt x="10000" y="5734"/>
                      <a:pt x="9417" y="4561"/>
                      <a:pt x="8656" y="4363"/>
                    </a:cubicBezTo>
                    <a:close/>
                  </a:path>
                </a:pathLst>
              </a:custGeom>
              <a:solidFill>
                <a:srgbClr val="EFEFEF"/>
              </a:solidFill>
              <a:ln w="38100">
                <a:solidFill>
                  <a:schemeClr val="bg2">
                    <a:lumMod val="40000"/>
                    <a:lumOff val="60000"/>
                  </a:schemeClr>
                </a:solidFill>
              </a:ln>
            </p:spPr>
            <p:txBody>
              <a:bodyPr vert="horz" wrap="square" lIns="91416" tIns="45708" rIns="91416" bIns="45708" numCol="1" anchor="t" anchorCtr="0" compatLnSpc="1">
                <a:prstTxWarp prst="textNoShape">
                  <a:avLst/>
                </a:prstTxWarp>
              </a:bodyPr>
              <a:lstStyle/>
              <a:p>
                <a:pPr defTabSz="914126">
                  <a:defRPr/>
                </a:pPr>
                <a:endParaRPr lang="en-US" sz="1100" kern="0" dirty="0">
                  <a:solidFill>
                    <a:sysClr val="windowText" lastClr="000000"/>
                  </a:solidFill>
                </a:endParaRPr>
              </a:p>
            </p:txBody>
          </p:sp>
          <p:sp>
            <p:nvSpPr>
              <p:cNvPr id="168" name="Freeform 5"/>
              <p:cNvSpPr>
                <a:spLocks noEditPoints="1"/>
              </p:cNvSpPr>
              <p:nvPr/>
            </p:nvSpPr>
            <p:spPr bwMode="auto">
              <a:xfrm rot="20897695">
                <a:off x="1606763" y="2824057"/>
                <a:ext cx="677730" cy="452510"/>
              </a:xfrm>
              <a:custGeom>
                <a:avLst/>
                <a:gdLst>
                  <a:gd name="T0" fmla="*/ 1774 w 1882"/>
                  <a:gd name="T1" fmla="*/ 1148 h 1254"/>
                  <a:gd name="T2" fmla="*/ 1631 w 1882"/>
                  <a:gd name="T3" fmla="*/ 892 h 1254"/>
                  <a:gd name="T4" fmla="*/ 1853 w 1882"/>
                  <a:gd name="T5" fmla="*/ 700 h 1254"/>
                  <a:gd name="T6" fmla="*/ 1854 w 1882"/>
                  <a:gd name="T7" fmla="*/ 605 h 1254"/>
                  <a:gd name="T8" fmla="*/ 1750 w 1882"/>
                  <a:gd name="T9" fmla="*/ 599 h 1254"/>
                  <a:gd name="T10" fmla="*/ 1750 w 1882"/>
                  <a:gd name="T11" fmla="*/ 599 h 1254"/>
                  <a:gd name="T12" fmla="*/ 1559 w 1882"/>
                  <a:gd name="T13" fmla="*/ 764 h 1254"/>
                  <a:gd name="T14" fmla="*/ 1436 w 1882"/>
                  <a:gd name="T15" fmla="*/ 544 h 1254"/>
                  <a:gd name="T16" fmla="*/ 1436 w 1882"/>
                  <a:gd name="T17" fmla="*/ 544 h 1254"/>
                  <a:gd name="T18" fmla="*/ 1337 w 1882"/>
                  <a:gd name="T19" fmla="*/ 514 h 1254"/>
                  <a:gd name="T20" fmla="*/ 1306 w 1882"/>
                  <a:gd name="T21" fmla="*/ 604 h 1254"/>
                  <a:gd name="T22" fmla="*/ 1306 w 1882"/>
                  <a:gd name="T23" fmla="*/ 604 h 1254"/>
                  <a:gd name="T24" fmla="*/ 1448 w 1882"/>
                  <a:gd name="T25" fmla="*/ 860 h 1254"/>
                  <a:gd name="T26" fmla="*/ 1227 w 1882"/>
                  <a:gd name="T27" fmla="*/ 1051 h 1254"/>
                  <a:gd name="T28" fmla="*/ 1227 w 1882"/>
                  <a:gd name="T29" fmla="*/ 1051 h 1254"/>
                  <a:gd name="T30" fmla="*/ 1226 w 1882"/>
                  <a:gd name="T31" fmla="*/ 1147 h 1254"/>
                  <a:gd name="T32" fmla="*/ 1329 w 1882"/>
                  <a:gd name="T33" fmla="*/ 1152 h 1254"/>
                  <a:gd name="T34" fmla="*/ 1520 w 1882"/>
                  <a:gd name="T35" fmla="*/ 988 h 1254"/>
                  <a:gd name="T36" fmla="*/ 1643 w 1882"/>
                  <a:gd name="T37" fmla="*/ 1208 h 1254"/>
                  <a:gd name="T38" fmla="*/ 1742 w 1882"/>
                  <a:gd name="T39" fmla="*/ 1238 h 1254"/>
                  <a:gd name="T40" fmla="*/ 1774 w 1882"/>
                  <a:gd name="T41" fmla="*/ 1148 h 1254"/>
                  <a:gd name="T42" fmla="*/ 922 w 1882"/>
                  <a:gd name="T43" fmla="*/ 975 h 1254"/>
                  <a:gd name="T44" fmla="*/ 757 w 1882"/>
                  <a:gd name="T45" fmla="*/ 739 h 1254"/>
                  <a:gd name="T46" fmla="*/ 993 w 1882"/>
                  <a:gd name="T47" fmla="*/ 573 h 1254"/>
                  <a:gd name="T48" fmla="*/ 1159 w 1882"/>
                  <a:gd name="T49" fmla="*/ 810 h 1254"/>
                  <a:gd name="T50" fmla="*/ 922 w 1882"/>
                  <a:gd name="T51" fmla="*/ 975 h 1254"/>
                  <a:gd name="T52" fmla="*/ 330 w 1882"/>
                  <a:gd name="T53" fmla="*/ 871 h 1254"/>
                  <a:gd name="T54" fmla="*/ 164 w 1882"/>
                  <a:gd name="T55" fmla="*/ 635 h 1254"/>
                  <a:gd name="T56" fmla="*/ 401 w 1882"/>
                  <a:gd name="T57" fmla="*/ 469 h 1254"/>
                  <a:gd name="T58" fmla="*/ 567 w 1882"/>
                  <a:gd name="T59" fmla="*/ 705 h 1254"/>
                  <a:gd name="T60" fmla="*/ 330 w 1882"/>
                  <a:gd name="T61" fmla="*/ 871 h 1254"/>
                  <a:gd name="T62" fmla="*/ 1017 w 1882"/>
                  <a:gd name="T63" fmla="*/ 439 h 1254"/>
                  <a:gd name="T64" fmla="*/ 689 w 1882"/>
                  <a:gd name="T65" fmla="*/ 565 h 1254"/>
                  <a:gd name="T66" fmla="*/ 425 w 1882"/>
                  <a:gd name="T67" fmla="*/ 335 h 1254"/>
                  <a:gd name="T68" fmla="*/ 212 w 1882"/>
                  <a:gd name="T69" fmla="*/ 366 h 1254"/>
                  <a:gd name="T70" fmla="*/ 261 w 1882"/>
                  <a:gd name="T71" fmla="*/ 84 h 1254"/>
                  <a:gd name="T72" fmla="*/ 206 w 1882"/>
                  <a:gd name="T73" fmla="*/ 7 h 1254"/>
                  <a:gd name="T74" fmla="*/ 127 w 1882"/>
                  <a:gd name="T75" fmla="*/ 61 h 1254"/>
                  <a:gd name="T76" fmla="*/ 29 w 1882"/>
                  <a:gd name="T77" fmla="*/ 617 h 1254"/>
                  <a:gd name="T78" fmla="*/ 30 w 1882"/>
                  <a:gd name="T79" fmla="*/ 617 h 1254"/>
                  <a:gd name="T80" fmla="*/ 307 w 1882"/>
                  <a:gd name="T81" fmla="*/ 1005 h 1254"/>
                  <a:gd name="T82" fmla="*/ 634 w 1882"/>
                  <a:gd name="T83" fmla="*/ 879 h 1254"/>
                  <a:gd name="T84" fmla="*/ 899 w 1882"/>
                  <a:gd name="T85" fmla="*/ 1109 h 1254"/>
                  <a:gd name="T86" fmla="*/ 1293 w 1882"/>
                  <a:gd name="T87" fmla="*/ 833 h 1254"/>
                  <a:gd name="T88" fmla="*/ 1017 w 1882"/>
                  <a:gd name="T89" fmla="*/ 439 h 12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882" h="1254">
                    <a:moveTo>
                      <a:pt x="1774" y="1148"/>
                    </a:moveTo>
                    <a:cubicBezTo>
                      <a:pt x="1631" y="892"/>
                      <a:pt x="1631" y="892"/>
                      <a:pt x="1631" y="892"/>
                    </a:cubicBezTo>
                    <a:cubicBezTo>
                      <a:pt x="1853" y="700"/>
                      <a:pt x="1853" y="700"/>
                      <a:pt x="1853" y="700"/>
                    </a:cubicBezTo>
                    <a:cubicBezTo>
                      <a:pt x="1881" y="675"/>
                      <a:pt x="1882" y="632"/>
                      <a:pt x="1854" y="605"/>
                    </a:cubicBezTo>
                    <a:cubicBezTo>
                      <a:pt x="1826" y="577"/>
                      <a:pt x="1780" y="575"/>
                      <a:pt x="1750" y="599"/>
                    </a:cubicBezTo>
                    <a:cubicBezTo>
                      <a:pt x="1750" y="599"/>
                      <a:pt x="1750" y="599"/>
                      <a:pt x="1750" y="599"/>
                    </a:cubicBezTo>
                    <a:cubicBezTo>
                      <a:pt x="1559" y="764"/>
                      <a:pt x="1559" y="764"/>
                      <a:pt x="1559" y="764"/>
                    </a:cubicBezTo>
                    <a:cubicBezTo>
                      <a:pt x="1436" y="544"/>
                      <a:pt x="1436" y="544"/>
                      <a:pt x="1436" y="544"/>
                    </a:cubicBezTo>
                    <a:cubicBezTo>
                      <a:pt x="1436" y="544"/>
                      <a:pt x="1436" y="544"/>
                      <a:pt x="1436" y="544"/>
                    </a:cubicBezTo>
                    <a:cubicBezTo>
                      <a:pt x="1417" y="511"/>
                      <a:pt x="1373" y="498"/>
                      <a:pt x="1337" y="514"/>
                    </a:cubicBezTo>
                    <a:cubicBezTo>
                      <a:pt x="1302" y="530"/>
                      <a:pt x="1288" y="571"/>
                      <a:pt x="1306" y="604"/>
                    </a:cubicBezTo>
                    <a:cubicBezTo>
                      <a:pt x="1306" y="604"/>
                      <a:pt x="1306" y="604"/>
                      <a:pt x="1306" y="604"/>
                    </a:cubicBezTo>
                    <a:cubicBezTo>
                      <a:pt x="1448" y="860"/>
                      <a:pt x="1448" y="860"/>
                      <a:pt x="1448" y="860"/>
                    </a:cubicBezTo>
                    <a:cubicBezTo>
                      <a:pt x="1227" y="1051"/>
                      <a:pt x="1227" y="1051"/>
                      <a:pt x="1227" y="1051"/>
                    </a:cubicBezTo>
                    <a:cubicBezTo>
                      <a:pt x="1227" y="1051"/>
                      <a:pt x="1227" y="1051"/>
                      <a:pt x="1227" y="1051"/>
                    </a:cubicBezTo>
                    <a:cubicBezTo>
                      <a:pt x="1199" y="1077"/>
                      <a:pt x="1198" y="1119"/>
                      <a:pt x="1226" y="1147"/>
                    </a:cubicBezTo>
                    <a:cubicBezTo>
                      <a:pt x="1254" y="1174"/>
                      <a:pt x="1300" y="1177"/>
                      <a:pt x="1329" y="1152"/>
                    </a:cubicBezTo>
                    <a:cubicBezTo>
                      <a:pt x="1520" y="988"/>
                      <a:pt x="1520" y="988"/>
                      <a:pt x="1520" y="988"/>
                    </a:cubicBezTo>
                    <a:cubicBezTo>
                      <a:pt x="1643" y="1208"/>
                      <a:pt x="1643" y="1208"/>
                      <a:pt x="1643" y="1208"/>
                    </a:cubicBezTo>
                    <a:cubicBezTo>
                      <a:pt x="1663" y="1241"/>
                      <a:pt x="1706" y="1254"/>
                      <a:pt x="1742" y="1238"/>
                    </a:cubicBezTo>
                    <a:cubicBezTo>
                      <a:pt x="1778" y="1221"/>
                      <a:pt x="1792" y="1181"/>
                      <a:pt x="1774" y="1148"/>
                    </a:cubicBezTo>
                    <a:moveTo>
                      <a:pt x="922" y="975"/>
                    </a:moveTo>
                    <a:cubicBezTo>
                      <a:pt x="811" y="956"/>
                      <a:pt x="737" y="850"/>
                      <a:pt x="757" y="739"/>
                    </a:cubicBezTo>
                    <a:cubicBezTo>
                      <a:pt x="776" y="628"/>
                      <a:pt x="882" y="554"/>
                      <a:pt x="993" y="573"/>
                    </a:cubicBezTo>
                    <a:cubicBezTo>
                      <a:pt x="1104" y="593"/>
                      <a:pt x="1178" y="699"/>
                      <a:pt x="1159" y="810"/>
                    </a:cubicBezTo>
                    <a:cubicBezTo>
                      <a:pt x="1139" y="921"/>
                      <a:pt x="1033" y="995"/>
                      <a:pt x="922" y="975"/>
                    </a:cubicBezTo>
                    <a:moveTo>
                      <a:pt x="330" y="871"/>
                    </a:moveTo>
                    <a:cubicBezTo>
                      <a:pt x="219" y="851"/>
                      <a:pt x="145" y="746"/>
                      <a:pt x="164" y="635"/>
                    </a:cubicBezTo>
                    <a:cubicBezTo>
                      <a:pt x="184" y="524"/>
                      <a:pt x="290" y="449"/>
                      <a:pt x="401" y="469"/>
                    </a:cubicBezTo>
                    <a:cubicBezTo>
                      <a:pt x="512" y="489"/>
                      <a:pt x="586" y="594"/>
                      <a:pt x="567" y="705"/>
                    </a:cubicBezTo>
                    <a:cubicBezTo>
                      <a:pt x="547" y="816"/>
                      <a:pt x="441" y="890"/>
                      <a:pt x="330" y="871"/>
                    </a:cubicBezTo>
                    <a:moveTo>
                      <a:pt x="1017" y="439"/>
                    </a:moveTo>
                    <a:cubicBezTo>
                      <a:pt x="888" y="416"/>
                      <a:pt x="764" y="469"/>
                      <a:pt x="689" y="565"/>
                    </a:cubicBezTo>
                    <a:cubicBezTo>
                      <a:pt x="652" y="449"/>
                      <a:pt x="553" y="357"/>
                      <a:pt x="425" y="335"/>
                    </a:cubicBezTo>
                    <a:cubicBezTo>
                      <a:pt x="349" y="322"/>
                      <a:pt x="275" y="334"/>
                      <a:pt x="212" y="366"/>
                    </a:cubicBezTo>
                    <a:cubicBezTo>
                      <a:pt x="261" y="84"/>
                      <a:pt x="261" y="84"/>
                      <a:pt x="261" y="84"/>
                    </a:cubicBezTo>
                    <a:cubicBezTo>
                      <a:pt x="267" y="47"/>
                      <a:pt x="242" y="13"/>
                      <a:pt x="206" y="7"/>
                    </a:cubicBezTo>
                    <a:cubicBezTo>
                      <a:pt x="169" y="0"/>
                      <a:pt x="135" y="24"/>
                      <a:pt x="127" y="61"/>
                    </a:cubicBezTo>
                    <a:cubicBezTo>
                      <a:pt x="29" y="617"/>
                      <a:pt x="29" y="617"/>
                      <a:pt x="29" y="617"/>
                    </a:cubicBezTo>
                    <a:cubicBezTo>
                      <a:pt x="30" y="617"/>
                      <a:pt x="30" y="617"/>
                      <a:pt x="30" y="617"/>
                    </a:cubicBezTo>
                    <a:cubicBezTo>
                      <a:pt x="0" y="800"/>
                      <a:pt x="123" y="973"/>
                      <a:pt x="307" y="1005"/>
                    </a:cubicBezTo>
                    <a:cubicBezTo>
                      <a:pt x="435" y="1028"/>
                      <a:pt x="559" y="975"/>
                      <a:pt x="634" y="879"/>
                    </a:cubicBezTo>
                    <a:cubicBezTo>
                      <a:pt x="672" y="995"/>
                      <a:pt x="771" y="1087"/>
                      <a:pt x="899" y="1109"/>
                    </a:cubicBezTo>
                    <a:cubicBezTo>
                      <a:pt x="1084" y="1142"/>
                      <a:pt x="1260" y="1018"/>
                      <a:pt x="1293" y="833"/>
                    </a:cubicBezTo>
                    <a:cubicBezTo>
                      <a:pt x="1325" y="648"/>
                      <a:pt x="1202" y="472"/>
                      <a:pt x="1017" y="439"/>
                    </a:cubicBezTo>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US" kern="0">
                  <a:solidFill>
                    <a:sysClr val="windowText" lastClr="000000"/>
                  </a:solidFill>
                </a:endParaRPr>
              </a:p>
            </p:txBody>
          </p:sp>
        </p:grpSp>
      </p:grpSp>
      <p:grpSp>
        <p:nvGrpSpPr>
          <p:cNvPr id="22" name="Group 21"/>
          <p:cNvGrpSpPr/>
          <p:nvPr/>
        </p:nvGrpSpPr>
        <p:grpSpPr>
          <a:xfrm>
            <a:off x="2246514" y="179553"/>
            <a:ext cx="9704061" cy="3796235"/>
            <a:chOff x="2246514" y="179553"/>
            <a:chExt cx="9704061" cy="3796235"/>
          </a:xfrm>
        </p:grpSpPr>
        <p:grpSp>
          <p:nvGrpSpPr>
            <p:cNvPr id="282" name="Group 281"/>
            <p:cNvGrpSpPr/>
            <p:nvPr/>
          </p:nvGrpSpPr>
          <p:grpSpPr>
            <a:xfrm>
              <a:off x="9272208" y="3122089"/>
              <a:ext cx="636218" cy="532346"/>
              <a:chOff x="9172575" y="2359025"/>
              <a:chExt cx="700088" cy="585788"/>
            </a:xfrm>
          </p:grpSpPr>
          <p:sp>
            <p:nvSpPr>
              <p:cNvPr id="283" name="Rectangle 40"/>
              <p:cNvSpPr>
                <a:spLocks noChangeArrowheads="1"/>
              </p:cNvSpPr>
              <p:nvPr/>
            </p:nvSpPr>
            <p:spPr bwMode="auto">
              <a:xfrm>
                <a:off x="9436100" y="2359025"/>
                <a:ext cx="171450" cy="171450"/>
              </a:xfrm>
              <a:prstGeom prst="rect">
                <a:avLst/>
              </a:prstGeom>
              <a:noFill/>
              <a:ln w="22225" cap="rnd">
                <a:solidFill>
                  <a:schemeClr val="bg2"/>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defRPr/>
                </a:pPr>
                <a:endParaRPr lang="en-US" kern="0">
                  <a:solidFill>
                    <a:sysClr val="windowText" lastClr="000000"/>
                  </a:solidFill>
                </a:endParaRPr>
              </a:p>
            </p:txBody>
          </p:sp>
          <p:sp>
            <p:nvSpPr>
              <p:cNvPr id="284" name="Rectangle 41"/>
              <p:cNvSpPr>
                <a:spLocks noChangeArrowheads="1"/>
              </p:cNvSpPr>
              <p:nvPr/>
            </p:nvSpPr>
            <p:spPr bwMode="auto">
              <a:xfrm>
                <a:off x="9172575" y="2771775"/>
                <a:ext cx="171450" cy="173038"/>
              </a:xfrm>
              <a:prstGeom prst="rect">
                <a:avLst/>
              </a:prstGeom>
              <a:noFill/>
              <a:ln w="22225" cap="rnd">
                <a:solidFill>
                  <a:schemeClr val="bg2"/>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defRPr/>
                </a:pPr>
                <a:endParaRPr lang="en-US" kern="0">
                  <a:solidFill>
                    <a:sysClr val="windowText" lastClr="000000"/>
                  </a:solidFill>
                </a:endParaRPr>
              </a:p>
            </p:txBody>
          </p:sp>
          <p:sp>
            <p:nvSpPr>
              <p:cNvPr id="285" name="Rectangle 42"/>
              <p:cNvSpPr>
                <a:spLocks noChangeArrowheads="1"/>
              </p:cNvSpPr>
              <p:nvPr/>
            </p:nvSpPr>
            <p:spPr bwMode="auto">
              <a:xfrm>
                <a:off x="9436100" y="2771775"/>
                <a:ext cx="171450" cy="173038"/>
              </a:xfrm>
              <a:prstGeom prst="rect">
                <a:avLst/>
              </a:prstGeom>
              <a:noFill/>
              <a:ln w="22225" cap="rnd">
                <a:solidFill>
                  <a:schemeClr val="bg2"/>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defRPr/>
                </a:pPr>
                <a:endParaRPr lang="en-US" kern="0">
                  <a:solidFill>
                    <a:sysClr val="windowText" lastClr="000000"/>
                  </a:solidFill>
                </a:endParaRPr>
              </a:p>
            </p:txBody>
          </p:sp>
          <p:sp>
            <p:nvSpPr>
              <p:cNvPr id="286" name="Rectangle 43"/>
              <p:cNvSpPr>
                <a:spLocks noChangeArrowheads="1"/>
              </p:cNvSpPr>
              <p:nvPr/>
            </p:nvSpPr>
            <p:spPr bwMode="auto">
              <a:xfrm>
                <a:off x="9701213" y="2771775"/>
                <a:ext cx="171450" cy="173038"/>
              </a:xfrm>
              <a:prstGeom prst="rect">
                <a:avLst/>
              </a:prstGeom>
              <a:noFill/>
              <a:ln w="22225" cap="rnd">
                <a:solidFill>
                  <a:schemeClr val="bg2"/>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defRPr/>
                </a:pPr>
                <a:endParaRPr lang="en-US" kern="0">
                  <a:solidFill>
                    <a:sysClr val="windowText" lastClr="000000"/>
                  </a:solidFill>
                </a:endParaRPr>
              </a:p>
            </p:txBody>
          </p:sp>
          <p:sp>
            <p:nvSpPr>
              <p:cNvPr id="287" name="Line 44"/>
              <p:cNvSpPr>
                <a:spLocks noChangeShapeType="1"/>
              </p:cNvSpPr>
              <p:nvPr/>
            </p:nvSpPr>
            <p:spPr bwMode="auto">
              <a:xfrm>
                <a:off x="9523413" y="2530475"/>
                <a:ext cx="0" cy="236538"/>
              </a:xfrm>
              <a:prstGeom prst="line">
                <a:avLst/>
              </a:prstGeom>
              <a:noFill/>
              <a:ln w="22225" cap="rnd">
                <a:solidFill>
                  <a:schemeClr val="bg2"/>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a:defRPr/>
                </a:pPr>
                <a:endParaRPr lang="en-US" kern="0">
                  <a:solidFill>
                    <a:sysClr val="windowText" lastClr="000000"/>
                  </a:solidFill>
                </a:endParaRPr>
              </a:p>
            </p:txBody>
          </p:sp>
          <p:sp>
            <p:nvSpPr>
              <p:cNvPr id="288" name="Freeform 45"/>
              <p:cNvSpPr>
                <a:spLocks/>
              </p:cNvSpPr>
              <p:nvPr/>
            </p:nvSpPr>
            <p:spPr bwMode="auto">
              <a:xfrm>
                <a:off x="9250363" y="2641600"/>
                <a:ext cx="542925" cy="128588"/>
              </a:xfrm>
              <a:custGeom>
                <a:avLst/>
                <a:gdLst>
                  <a:gd name="T0" fmla="*/ 0 w 342"/>
                  <a:gd name="T1" fmla="*/ 81 h 81"/>
                  <a:gd name="T2" fmla="*/ 0 w 342"/>
                  <a:gd name="T3" fmla="*/ 0 h 81"/>
                  <a:gd name="T4" fmla="*/ 342 w 342"/>
                  <a:gd name="T5" fmla="*/ 0 h 81"/>
                  <a:gd name="T6" fmla="*/ 342 w 342"/>
                  <a:gd name="T7" fmla="*/ 81 h 81"/>
                </a:gdLst>
                <a:ahLst/>
                <a:cxnLst>
                  <a:cxn ang="0">
                    <a:pos x="T0" y="T1"/>
                  </a:cxn>
                  <a:cxn ang="0">
                    <a:pos x="T2" y="T3"/>
                  </a:cxn>
                  <a:cxn ang="0">
                    <a:pos x="T4" y="T5"/>
                  </a:cxn>
                  <a:cxn ang="0">
                    <a:pos x="T6" y="T7"/>
                  </a:cxn>
                </a:cxnLst>
                <a:rect l="0" t="0" r="r" b="b"/>
                <a:pathLst>
                  <a:path w="342" h="81">
                    <a:moveTo>
                      <a:pt x="0" y="81"/>
                    </a:moveTo>
                    <a:lnTo>
                      <a:pt x="0" y="0"/>
                    </a:lnTo>
                    <a:lnTo>
                      <a:pt x="342" y="0"/>
                    </a:lnTo>
                    <a:lnTo>
                      <a:pt x="342" y="81"/>
                    </a:lnTo>
                  </a:path>
                </a:pathLst>
              </a:custGeom>
              <a:noFill/>
              <a:ln w="22225" cap="rnd">
                <a:solidFill>
                  <a:schemeClr val="bg2"/>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defRPr/>
                </a:pPr>
                <a:endParaRPr lang="en-US" kern="0">
                  <a:solidFill>
                    <a:sysClr val="windowText" lastClr="000000"/>
                  </a:solidFill>
                </a:endParaRPr>
              </a:p>
            </p:txBody>
          </p:sp>
        </p:grpSp>
        <p:grpSp>
          <p:nvGrpSpPr>
            <p:cNvPr id="432" name="Group 431"/>
            <p:cNvGrpSpPr/>
            <p:nvPr/>
          </p:nvGrpSpPr>
          <p:grpSpPr>
            <a:xfrm>
              <a:off x="8272923" y="673364"/>
              <a:ext cx="697384" cy="624666"/>
              <a:chOff x="8558213" y="261938"/>
              <a:chExt cx="799307" cy="715962"/>
            </a:xfrm>
          </p:grpSpPr>
          <p:sp>
            <p:nvSpPr>
              <p:cNvPr id="433" name="Freeform 5"/>
              <p:cNvSpPr>
                <a:spLocks noEditPoints="1"/>
              </p:cNvSpPr>
              <p:nvPr/>
            </p:nvSpPr>
            <p:spPr bwMode="auto">
              <a:xfrm>
                <a:off x="8558213" y="261938"/>
                <a:ext cx="696913" cy="571500"/>
              </a:xfrm>
              <a:custGeom>
                <a:avLst/>
                <a:gdLst>
                  <a:gd name="T0" fmla="*/ 439 w 439"/>
                  <a:gd name="T1" fmla="*/ 360 h 360"/>
                  <a:gd name="T2" fmla="*/ 0 w 439"/>
                  <a:gd name="T3" fmla="*/ 360 h 360"/>
                  <a:gd name="T4" fmla="*/ 0 w 439"/>
                  <a:gd name="T5" fmla="*/ 0 h 360"/>
                  <a:gd name="T6" fmla="*/ 439 w 439"/>
                  <a:gd name="T7" fmla="*/ 0 h 360"/>
                  <a:gd name="T8" fmla="*/ 439 w 439"/>
                  <a:gd name="T9" fmla="*/ 360 h 360"/>
                  <a:gd name="T10" fmla="*/ 439 w 439"/>
                  <a:gd name="T11" fmla="*/ 121 h 360"/>
                  <a:gd name="T12" fmla="*/ 0 w 439"/>
                  <a:gd name="T13" fmla="*/ 121 h 360"/>
                  <a:gd name="T14" fmla="*/ 0 w 439"/>
                  <a:gd name="T15" fmla="*/ 239 h 360"/>
                  <a:gd name="T16" fmla="*/ 439 w 439"/>
                  <a:gd name="T17" fmla="*/ 239 h 3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39" h="360">
                    <a:moveTo>
                      <a:pt x="439" y="360"/>
                    </a:moveTo>
                    <a:lnTo>
                      <a:pt x="0" y="360"/>
                    </a:lnTo>
                    <a:lnTo>
                      <a:pt x="0" y="0"/>
                    </a:lnTo>
                    <a:lnTo>
                      <a:pt x="439" y="0"/>
                    </a:lnTo>
                    <a:lnTo>
                      <a:pt x="439" y="360"/>
                    </a:lnTo>
                    <a:moveTo>
                      <a:pt x="439" y="121"/>
                    </a:moveTo>
                    <a:lnTo>
                      <a:pt x="0" y="121"/>
                    </a:lnTo>
                    <a:moveTo>
                      <a:pt x="0" y="239"/>
                    </a:moveTo>
                    <a:lnTo>
                      <a:pt x="439" y="239"/>
                    </a:lnTo>
                  </a:path>
                </a:pathLst>
              </a:custGeom>
              <a:noFill/>
              <a:ln w="31750" cap="rnd">
                <a:solidFill>
                  <a:schemeClr val="bg2"/>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defRPr/>
                </a:pPr>
                <a:endParaRPr lang="en-US" kern="0">
                  <a:solidFill>
                    <a:sysClr val="windowText" lastClr="000000"/>
                  </a:solidFill>
                </a:endParaRPr>
              </a:p>
            </p:txBody>
          </p:sp>
          <p:sp>
            <p:nvSpPr>
              <p:cNvPr id="434" name="Oval 6"/>
              <p:cNvSpPr>
                <a:spLocks noChangeArrowheads="1"/>
              </p:cNvSpPr>
              <p:nvPr/>
            </p:nvSpPr>
            <p:spPr bwMode="auto">
              <a:xfrm>
                <a:off x="8620125" y="333375"/>
                <a:ext cx="46038" cy="46038"/>
              </a:xfrm>
              <a:prstGeom prst="ellipse">
                <a:avLst/>
              </a:prstGeom>
              <a:solidFill>
                <a:schemeClr val="bg2"/>
              </a:solidFill>
              <a:ln w="9525">
                <a:noFill/>
                <a:round/>
                <a:headEnd/>
                <a:tailEnd/>
              </a:ln>
              <a:extLst/>
            </p:spPr>
            <p:txBody>
              <a:bodyPr vert="horz" wrap="square" lIns="91440" tIns="45720" rIns="91440" bIns="45720" numCol="1" anchor="t" anchorCtr="0" compatLnSpc="1">
                <a:prstTxWarp prst="textNoShape">
                  <a:avLst/>
                </a:prstTxWarp>
              </a:bodyPr>
              <a:lstStyle/>
              <a:p>
                <a:pPr>
                  <a:defRPr/>
                </a:pPr>
                <a:endParaRPr lang="en-US" kern="0">
                  <a:solidFill>
                    <a:sysClr val="windowText" lastClr="000000"/>
                  </a:solidFill>
                </a:endParaRPr>
              </a:p>
            </p:txBody>
          </p:sp>
          <p:sp>
            <p:nvSpPr>
              <p:cNvPr id="435" name="Oval 7"/>
              <p:cNvSpPr>
                <a:spLocks noChangeArrowheads="1"/>
              </p:cNvSpPr>
              <p:nvPr/>
            </p:nvSpPr>
            <p:spPr bwMode="auto">
              <a:xfrm>
                <a:off x="8715375" y="333375"/>
                <a:ext cx="46038" cy="46038"/>
              </a:xfrm>
              <a:prstGeom prst="ellipse">
                <a:avLst/>
              </a:prstGeom>
              <a:solidFill>
                <a:schemeClr val="bg2"/>
              </a:solidFill>
              <a:ln w="9525">
                <a:noFill/>
                <a:round/>
                <a:headEnd/>
                <a:tailEnd/>
              </a:ln>
              <a:extLst/>
            </p:spPr>
            <p:txBody>
              <a:bodyPr vert="horz" wrap="square" lIns="91440" tIns="45720" rIns="91440" bIns="45720" numCol="1" anchor="t" anchorCtr="0" compatLnSpc="1">
                <a:prstTxWarp prst="textNoShape">
                  <a:avLst/>
                </a:prstTxWarp>
              </a:bodyPr>
              <a:lstStyle/>
              <a:p>
                <a:pPr>
                  <a:defRPr/>
                </a:pPr>
                <a:endParaRPr lang="en-US" kern="0">
                  <a:solidFill>
                    <a:sysClr val="windowText" lastClr="000000"/>
                  </a:solidFill>
                </a:endParaRPr>
              </a:p>
            </p:txBody>
          </p:sp>
          <p:sp>
            <p:nvSpPr>
              <p:cNvPr id="436" name="Oval 8"/>
              <p:cNvSpPr>
                <a:spLocks noChangeArrowheads="1"/>
              </p:cNvSpPr>
              <p:nvPr/>
            </p:nvSpPr>
            <p:spPr bwMode="auto">
              <a:xfrm>
                <a:off x="8620125" y="715963"/>
                <a:ext cx="46038" cy="46038"/>
              </a:xfrm>
              <a:prstGeom prst="ellipse">
                <a:avLst/>
              </a:prstGeom>
              <a:solidFill>
                <a:schemeClr val="bg2"/>
              </a:solidFill>
              <a:ln w="9525">
                <a:noFill/>
                <a:round/>
                <a:headEnd/>
                <a:tailEnd/>
              </a:ln>
              <a:extLst/>
            </p:spPr>
            <p:txBody>
              <a:bodyPr vert="horz" wrap="square" lIns="91440" tIns="45720" rIns="91440" bIns="45720" numCol="1" anchor="t" anchorCtr="0" compatLnSpc="1">
                <a:prstTxWarp prst="textNoShape">
                  <a:avLst/>
                </a:prstTxWarp>
              </a:bodyPr>
              <a:lstStyle/>
              <a:p>
                <a:pPr>
                  <a:defRPr/>
                </a:pPr>
                <a:endParaRPr lang="en-US" kern="0">
                  <a:solidFill>
                    <a:sysClr val="windowText" lastClr="000000"/>
                  </a:solidFill>
                </a:endParaRPr>
              </a:p>
            </p:txBody>
          </p:sp>
          <p:sp>
            <p:nvSpPr>
              <p:cNvPr id="437" name="Oval 9"/>
              <p:cNvSpPr>
                <a:spLocks noChangeArrowheads="1"/>
              </p:cNvSpPr>
              <p:nvPr/>
            </p:nvSpPr>
            <p:spPr bwMode="auto">
              <a:xfrm>
                <a:off x="8715375" y="715963"/>
                <a:ext cx="46038" cy="46038"/>
              </a:xfrm>
              <a:prstGeom prst="ellipse">
                <a:avLst/>
              </a:prstGeom>
              <a:solidFill>
                <a:schemeClr val="bg2"/>
              </a:solidFill>
              <a:ln w="9525">
                <a:noFill/>
                <a:round/>
                <a:headEnd/>
                <a:tailEnd/>
              </a:ln>
              <a:extLst/>
            </p:spPr>
            <p:txBody>
              <a:bodyPr vert="horz" wrap="square" lIns="91440" tIns="45720" rIns="91440" bIns="45720" numCol="1" anchor="t" anchorCtr="0" compatLnSpc="1">
                <a:prstTxWarp prst="textNoShape">
                  <a:avLst/>
                </a:prstTxWarp>
              </a:bodyPr>
              <a:lstStyle/>
              <a:p>
                <a:pPr>
                  <a:defRPr/>
                </a:pPr>
                <a:endParaRPr lang="en-US" kern="0">
                  <a:solidFill>
                    <a:sysClr val="windowText" lastClr="000000"/>
                  </a:solidFill>
                </a:endParaRPr>
              </a:p>
            </p:txBody>
          </p:sp>
          <p:sp>
            <p:nvSpPr>
              <p:cNvPr id="438" name="Oval 10"/>
              <p:cNvSpPr>
                <a:spLocks noChangeArrowheads="1"/>
              </p:cNvSpPr>
              <p:nvPr/>
            </p:nvSpPr>
            <p:spPr bwMode="auto">
              <a:xfrm>
                <a:off x="8620125" y="523875"/>
                <a:ext cx="46038" cy="46038"/>
              </a:xfrm>
              <a:prstGeom prst="ellipse">
                <a:avLst/>
              </a:prstGeom>
              <a:solidFill>
                <a:schemeClr val="bg2"/>
              </a:solidFill>
              <a:ln w="9525">
                <a:noFill/>
                <a:round/>
                <a:headEnd/>
                <a:tailEnd/>
              </a:ln>
              <a:extLst/>
            </p:spPr>
            <p:txBody>
              <a:bodyPr vert="horz" wrap="square" lIns="91440" tIns="45720" rIns="91440" bIns="45720" numCol="1" anchor="t" anchorCtr="0" compatLnSpc="1">
                <a:prstTxWarp prst="textNoShape">
                  <a:avLst/>
                </a:prstTxWarp>
              </a:bodyPr>
              <a:lstStyle/>
              <a:p>
                <a:pPr>
                  <a:defRPr/>
                </a:pPr>
                <a:endParaRPr lang="en-US" kern="0">
                  <a:solidFill>
                    <a:sysClr val="windowText" lastClr="000000"/>
                  </a:solidFill>
                </a:endParaRPr>
              </a:p>
            </p:txBody>
          </p:sp>
          <p:sp>
            <p:nvSpPr>
              <p:cNvPr id="439" name="Oval 11"/>
              <p:cNvSpPr>
                <a:spLocks noChangeArrowheads="1"/>
              </p:cNvSpPr>
              <p:nvPr/>
            </p:nvSpPr>
            <p:spPr bwMode="auto">
              <a:xfrm>
                <a:off x="8715375" y="523875"/>
                <a:ext cx="46038" cy="46038"/>
              </a:xfrm>
              <a:prstGeom prst="ellipse">
                <a:avLst/>
              </a:prstGeom>
              <a:solidFill>
                <a:schemeClr val="bg2"/>
              </a:solidFill>
              <a:ln w="9525">
                <a:noFill/>
                <a:round/>
                <a:headEnd/>
                <a:tailEnd/>
              </a:ln>
              <a:extLst/>
            </p:spPr>
            <p:txBody>
              <a:bodyPr vert="horz" wrap="square" lIns="91440" tIns="45720" rIns="91440" bIns="45720" numCol="1" anchor="t" anchorCtr="0" compatLnSpc="1">
                <a:prstTxWarp prst="textNoShape">
                  <a:avLst/>
                </a:prstTxWarp>
              </a:bodyPr>
              <a:lstStyle/>
              <a:p>
                <a:pPr>
                  <a:defRPr/>
                </a:pPr>
                <a:endParaRPr lang="en-US" kern="0">
                  <a:solidFill>
                    <a:sysClr val="windowText" lastClr="000000"/>
                  </a:solidFill>
                </a:endParaRPr>
              </a:p>
            </p:txBody>
          </p:sp>
          <p:sp>
            <p:nvSpPr>
              <p:cNvPr id="440" name="Oval 439"/>
              <p:cNvSpPr/>
              <p:nvPr/>
            </p:nvSpPr>
            <p:spPr bwMode="gray">
              <a:xfrm>
                <a:off x="8917784" y="538164"/>
                <a:ext cx="439736" cy="439736"/>
              </a:xfrm>
              <a:prstGeom prst="ellipse">
                <a:avLst/>
              </a:prstGeom>
              <a:solidFill>
                <a:srgbClr val="EFEFEF"/>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defRPr/>
                </a:pPr>
                <a:endParaRPr lang="en-US" kern="0">
                  <a:solidFill>
                    <a:sysClr val="windowText" lastClr="000000"/>
                  </a:solidFill>
                </a:endParaRPr>
              </a:p>
            </p:txBody>
          </p:sp>
          <p:sp>
            <p:nvSpPr>
              <p:cNvPr id="441" name="Freeform 13"/>
              <p:cNvSpPr>
                <a:spLocks/>
              </p:cNvSpPr>
              <p:nvPr/>
            </p:nvSpPr>
            <p:spPr bwMode="auto">
              <a:xfrm>
                <a:off x="8964613" y="575469"/>
                <a:ext cx="344488" cy="346075"/>
              </a:xfrm>
              <a:custGeom>
                <a:avLst/>
                <a:gdLst>
                  <a:gd name="T0" fmla="*/ 55 w 301"/>
                  <a:gd name="T1" fmla="*/ 249 h 301"/>
                  <a:gd name="T2" fmla="*/ 52 w 301"/>
                  <a:gd name="T3" fmla="*/ 55 h 301"/>
                  <a:gd name="T4" fmla="*/ 246 w 301"/>
                  <a:gd name="T5" fmla="*/ 52 h 301"/>
                  <a:gd name="T6" fmla="*/ 249 w 301"/>
                  <a:gd name="T7" fmla="*/ 246 h 301"/>
                  <a:gd name="T8" fmla="*/ 55 w 301"/>
                  <a:gd name="T9" fmla="*/ 249 h 301"/>
                </a:gdLst>
                <a:ahLst/>
                <a:cxnLst>
                  <a:cxn ang="0">
                    <a:pos x="T0" y="T1"/>
                  </a:cxn>
                  <a:cxn ang="0">
                    <a:pos x="T2" y="T3"/>
                  </a:cxn>
                  <a:cxn ang="0">
                    <a:pos x="T4" y="T5"/>
                  </a:cxn>
                  <a:cxn ang="0">
                    <a:pos x="T6" y="T7"/>
                  </a:cxn>
                  <a:cxn ang="0">
                    <a:pos x="T8" y="T9"/>
                  </a:cxn>
                </a:cxnLst>
                <a:rect l="0" t="0" r="r" b="b"/>
                <a:pathLst>
                  <a:path w="301" h="301">
                    <a:moveTo>
                      <a:pt x="55" y="249"/>
                    </a:moveTo>
                    <a:cubicBezTo>
                      <a:pt x="1" y="196"/>
                      <a:pt x="0" y="110"/>
                      <a:pt x="52" y="55"/>
                    </a:cubicBezTo>
                    <a:cubicBezTo>
                      <a:pt x="105" y="1"/>
                      <a:pt x="192" y="0"/>
                      <a:pt x="246" y="52"/>
                    </a:cubicBezTo>
                    <a:cubicBezTo>
                      <a:pt x="300" y="105"/>
                      <a:pt x="301" y="191"/>
                      <a:pt x="249" y="246"/>
                    </a:cubicBezTo>
                    <a:cubicBezTo>
                      <a:pt x="196" y="300"/>
                      <a:pt x="110" y="301"/>
                      <a:pt x="55" y="249"/>
                    </a:cubicBezTo>
                    <a:close/>
                  </a:path>
                </a:pathLst>
              </a:custGeom>
              <a:solidFill>
                <a:srgbClr val="EFEFEF"/>
              </a:solidFill>
              <a:ln w="31750" cap="rnd">
                <a:solidFill>
                  <a:schemeClr val="bg2"/>
                </a:solidFill>
                <a:prstDash val="solid"/>
                <a:round/>
                <a:headEnd/>
                <a:tailEnd/>
              </a:ln>
              <a:extLst/>
            </p:spPr>
            <p:txBody>
              <a:bodyPr vert="horz" wrap="square" lIns="91440" tIns="45720" rIns="91440" bIns="45720" numCol="1" anchor="t" anchorCtr="0" compatLnSpc="1">
                <a:prstTxWarp prst="textNoShape">
                  <a:avLst/>
                </a:prstTxWarp>
              </a:bodyPr>
              <a:lstStyle/>
              <a:p>
                <a:pPr>
                  <a:defRPr/>
                </a:pPr>
                <a:endParaRPr lang="en-US" kern="0">
                  <a:solidFill>
                    <a:sysClr val="windowText" lastClr="000000"/>
                  </a:solidFill>
                </a:endParaRPr>
              </a:p>
            </p:txBody>
          </p:sp>
          <p:sp>
            <p:nvSpPr>
              <p:cNvPr id="442" name="Line 14"/>
              <p:cNvSpPr>
                <a:spLocks noChangeShapeType="1"/>
              </p:cNvSpPr>
              <p:nvPr/>
            </p:nvSpPr>
            <p:spPr bwMode="auto">
              <a:xfrm>
                <a:off x="9250363" y="859632"/>
                <a:ext cx="100013" cy="96838"/>
              </a:xfrm>
              <a:prstGeom prst="line">
                <a:avLst/>
              </a:prstGeom>
              <a:noFill/>
              <a:ln w="31750" cap="rnd">
                <a:solidFill>
                  <a:schemeClr val="bg2"/>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a:defRPr/>
                </a:pPr>
                <a:endParaRPr lang="en-US" kern="0">
                  <a:solidFill>
                    <a:sysClr val="windowText" lastClr="000000"/>
                  </a:solidFill>
                </a:endParaRPr>
              </a:p>
            </p:txBody>
          </p:sp>
        </p:grpSp>
        <p:grpSp>
          <p:nvGrpSpPr>
            <p:cNvPr id="175" name="Group 174"/>
            <p:cNvGrpSpPr/>
            <p:nvPr/>
          </p:nvGrpSpPr>
          <p:grpSpPr>
            <a:xfrm rot="19022633">
              <a:off x="5893966" y="222358"/>
              <a:ext cx="710165" cy="863201"/>
              <a:chOff x="1908175" y="4832350"/>
              <a:chExt cx="1127125" cy="1370013"/>
            </a:xfrm>
            <a:solidFill>
              <a:schemeClr val="bg2"/>
            </a:solidFill>
          </p:grpSpPr>
          <p:sp>
            <p:nvSpPr>
              <p:cNvPr id="176" name="Freeform 53"/>
              <p:cNvSpPr>
                <a:spLocks/>
              </p:cNvSpPr>
              <p:nvPr/>
            </p:nvSpPr>
            <p:spPr bwMode="auto">
              <a:xfrm>
                <a:off x="1908175" y="4933950"/>
                <a:ext cx="1127125" cy="1268413"/>
              </a:xfrm>
              <a:custGeom>
                <a:avLst/>
                <a:gdLst>
                  <a:gd name="T0" fmla="*/ 527 w 982"/>
                  <a:gd name="T1" fmla="*/ 66 h 1104"/>
                  <a:gd name="T2" fmla="*/ 397 w 982"/>
                  <a:gd name="T3" fmla="*/ 16 h 1104"/>
                  <a:gd name="T4" fmla="*/ 294 w 982"/>
                  <a:gd name="T5" fmla="*/ 62 h 1104"/>
                  <a:gd name="T6" fmla="*/ 16 w 982"/>
                  <a:gd name="T7" fmla="*/ 784 h 1104"/>
                  <a:gd name="T8" fmla="*/ 62 w 982"/>
                  <a:gd name="T9" fmla="*/ 887 h 1104"/>
                  <a:gd name="T10" fmla="*/ 585 w 982"/>
                  <a:gd name="T11" fmla="*/ 1088 h 1104"/>
                  <a:gd name="T12" fmla="*/ 688 w 982"/>
                  <a:gd name="T13" fmla="*/ 1042 h 1104"/>
                  <a:gd name="T14" fmla="*/ 966 w 982"/>
                  <a:gd name="T15" fmla="*/ 321 h 1104"/>
                  <a:gd name="T16" fmla="*/ 920 w 982"/>
                  <a:gd name="T17" fmla="*/ 218 h 1104"/>
                  <a:gd name="T18" fmla="*/ 790 w 982"/>
                  <a:gd name="T19" fmla="*/ 168 h 1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82" h="1104">
                    <a:moveTo>
                      <a:pt x="527" y="66"/>
                    </a:moveTo>
                    <a:cubicBezTo>
                      <a:pt x="397" y="16"/>
                      <a:pt x="397" y="16"/>
                      <a:pt x="397" y="16"/>
                    </a:cubicBezTo>
                    <a:cubicBezTo>
                      <a:pt x="356" y="0"/>
                      <a:pt x="310" y="21"/>
                      <a:pt x="294" y="62"/>
                    </a:cubicBezTo>
                    <a:cubicBezTo>
                      <a:pt x="16" y="784"/>
                      <a:pt x="16" y="784"/>
                      <a:pt x="16" y="784"/>
                    </a:cubicBezTo>
                    <a:cubicBezTo>
                      <a:pt x="0" y="825"/>
                      <a:pt x="21" y="871"/>
                      <a:pt x="62" y="887"/>
                    </a:cubicBezTo>
                    <a:cubicBezTo>
                      <a:pt x="585" y="1088"/>
                      <a:pt x="585" y="1088"/>
                      <a:pt x="585" y="1088"/>
                    </a:cubicBezTo>
                    <a:cubicBezTo>
                      <a:pt x="626" y="1104"/>
                      <a:pt x="672" y="1084"/>
                      <a:pt x="688" y="1042"/>
                    </a:cubicBezTo>
                    <a:cubicBezTo>
                      <a:pt x="966" y="321"/>
                      <a:pt x="966" y="321"/>
                      <a:pt x="966" y="321"/>
                    </a:cubicBezTo>
                    <a:cubicBezTo>
                      <a:pt x="982" y="280"/>
                      <a:pt x="961" y="233"/>
                      <a:pt x="920" y="218"/>
                    </a:cubicBezTo>
                    <a:cubicBezTo>
                      <a:pt x="790" y="168"/>
                      <a:pt x="790" y="168"/>
                      <a:pt x="790" y="168"/>
                    </a:cubicBezTo>
                  </a:path>
                </a:pathLst>
              </a:custGeom>
              <a:solidFill>
                <a:srgbClr val="EFEFEF"/>
              </a:solidFill>
              <a:ln w="31750" cap="flat">
                <a:solidFill>
                  <a:schemeClr val="bg2"/>
                </a:solidFill>
                <a:prstDash val="solid"/>
                <a:miter lim="800000"/>
                <a:headEnd/>
                <a:tailEnd/>
              </a:ln>
              <a:extLst/>
            </p:spPr>
            <p:txBody>
              <a:bodyPr vert="horz" wrap="square" lIns="91440" tIns="45720" rIns="91440" bIns="45720" numCol="1" anchor="t" anchorCtr="0" compatLnSpc="1">
                <a:prstTxWarp prst="textNoShape">
                  <a:avLst/>
                </a:prstTxWarp>
              </a:bodyPr>
              <a:lstStyle/>
              <a:p>
                <a:pPr>
                  <a:defRPr/>
                </a:pPr>
                <a:endParaRPr lang="en-US" kern="0">
                  <a:solidFill>
                    <a:sysClr val="windowText" lastClr="000000"/>
                  </a:solidFill>
                </a:endParaRPr>
              </a:p>
            </p:txBody>
          </p:sp>
          <p:sp>
            <p:nvSpPr>
              <p:cNvPr id="177" name="Line 54"/>
              <p:cNvSpPr>
                <a:spLocks noChangeShapeType="1"/>
              </p:cNvSpPr>
              <p:nvPr/>
            </p:nvSpPr>
            <p:spPr bwMode="auto">
              <a:xfrm>
                <a:off x="2024063" y="5591175"/>
                <a:ext cx="765175" cy="293688"/>
              </a:xfrm>
              <a:prstGeom prst="line">
                <a:avLst/>
              </a:prstGeom>
              <a:grpFill/>
              <a:ln w="31750" cap="flat">
                <a:solidFill>
                  <a:schemeClr val="bg2"/>
                </a:solidFill>
                <a:prstDash val="solid"/>
                <a:miter lim="800000"/>
                <a:headEnd/>
                <a:tailEnd/>
              </a:ln>
              <a:extLst/>
            </p:spPr>
            <p:txBody>
              <a:bodyPr vert="horz" wrap="square" lIns="91440" tIns="45720" rIns="91440" bIns="45720" numCol="1" anchor="t" anchorCtr="0" compatLnSpc="1">
                <a:prstTxWarp prst="textNoShape">
                  <a:avLst/>
                </a:prstTxWarp>
              </a:bodyPr>
              <a:lstStyle/>
              <a:p>
                <a:pPr>
                  <a:defRPr/>
                </a:pPr>
                <a:endParaRPr lang="en-US" kern="0">
                  <a:solidFill>
                    <a:sysClr val="windowText" lastClr="000000"/>
                  </a:solidFill>
                </a:endParaRPr>
              </a:p>
            </p:txBody>
          </p:sp>
          <p:sp>
            <p:nvSpPr>
              <p:cNvPr id="178" name="Line 55"/>
              <p:cNvSpPr>
                <a:spLocks noChangeShapeType="1"/>
              </p:cNvSpPr>
              <p:nvPr/>
            </p:nvSpPr>
            <p:spPr bwMode="auto">
              <a:xfrm>
                <a:off x="2349500" y="5897563"/>
                <a:ext cx="228600" cy="87313"/>
              </a:xfrm>
              <a:prstGeom prst="line">
                <a:avLst/>
              </a:prstGeom>
              <a:grpFill/>
              <a:ln w="31750" cap="rnd">
                <a:solidFill>
                  <a:schemeClr val="bg2"/>
                </a:solidFill>
                <a:prstDash val="solid"/>
                <a:round/>
                <a:headEnd/>
                <a:tailEnd/>
              </a:ln>
              <a:extLst/>
            </p:spPr>
            <p:txBody>
              <a:bodyPr vert="horz" wrap="square" lIns="91440" tIns="45720" rIns="91440" bIns="45720" numCol="1" anchor="t" anchorCtr="0" compatLnSpc="1">
                <a:prstTxWarp prst="textNoShape">
                  <a:avLst/>
                </a:prstTxWarp>
              </a:bodyPr>
              <a:lstStyle/>
              <a:p>
                <a:pPr>
                  <a:defRPr/>
                </a:pPr>
                <a:endParaRPr lang="en-US" kern="0">
                  <a:solidFill>
                    <a:sysClr val="windowText" lastClr="000000"/>
                  </a:solidFill>
                </a:endParaRPr>
              </a:p>
            </p:txBody>
          </p:sp>
          <p:sp>
            <p:nvSpPr>
              <p:cNvPr id="179" name="Line 56"/>
              <p:cNvSpPr>
                <a:spLocks noChangeShapeType="1"/>
              </p:cNvSpPr>
              <p:nvPr/>
            </p:nvSpPr>
            <p:spPr bwMode="auto">
              <a:xfrm>
                <a:off x="2114550" y="5807075"/>
                <a:ext cx="114300" cy="42863"/>
              </a:xfrm>
              <a:prstGeom prst="line">
                <a:avLst/>
              </a:prstGeom>
              <a:grpFill/>
              <a:ln w="31750" cap="rnd">
                <a:solidFill>
                  <a:schemeClr val="bg2"/>
                </a:solidFill>
                <a:prstDash val="solid"/>
                <a:round/>
                <a:headEnd/>
                <a:tailEnd/>
              </a:ln>
              <a:extLst/>
            </p:spPr>
            <p:txBody>
              <a:bodyPr vert="horz" wrap="square" lIns="91440" tIns="45720" rIns="91440" bIns="45720" numCol="1" anchor="t" anchorCtr="0" compatLnSpc="1">
                <a:prstTxWarp prst="textNoShape">
                  <a:avLst/>
                </a:prstTxWarp>
              </a:bodyPr>
              <a:lstStyle/>
              <a:p>
                <a:pPr>
                  <a:defRPr/>
                </a:pPr>
                <a:endParaRPr lang="en-US" kern="0">
                  <a:solidFill>
                    <a:sysClr val="windowText" lastClr="000000"/>
                  </a:solidFill>
                </a:endParaRPr>
              </a:p>
            </p:txBody>
          </p:sp>
          <p:sp>
            <p:nvSpPr>
              <p:cNvPr id="180" name="Freeform 57"/>
              <p:cNvSpPr>
                <a:spLocks/>
              </p:cNvSpPr>
              <p:nvPr/>
            </p:nvSpPr>
            <p:spPr bwMode="auto">
              <a:xfrm>
                <a:off x="2566988" y="4832350"/>
                <a:ext cx="268288" cy="330200"/>
              </a:xfrm>
              <a:custGeom>
                <a:avLst/>
                <a:gdLst>
                  <a:gd name="T0" fmla="*/ 133 w 234"/>
                  <a:gd name="T1" fmla="*/ 272 h 288"/>
                  <a:gd name="T2" fmla="*/ 107 w 234"/>
                  <a:gd name="T3" fmla="*/ 284 h 288"/>
                  <a:gd name="T4" fmla="*/ 16 w 234"/>
                  <a:gd name="T5" fmla="*/ 249 h 288"/>
                  <a:gd name="T6" fmla="*/ 4 w 234"/>
                  <a:gd name="T7" fmla="*/ 223 h 288"/>
                  <a:gd name="T8" fmla="*/ 59 w 234"/>
                  <a:gd name="T9" fmla="*/ 20 h 288"/>
                  <a:gd name="T10" fmla="*/ 93 w 234"/>
                  <a:gd name="T11" fmla="*/ 5 h 288"/>
                  <a:gd name="T12" fmla="*/ 213 w 234"/>
                  <a:gd name="T13" fmla="*/ 51 h 288"/>
                  <a:gd name="T14" fmla="*/ 228 w 234"/>
                  <a:gd name="T15" fmla="*/ 85 h 288"/>
                  <a:gd name="T16" fmla="*/ 133 w 234"/>
                  <a:gd name="T17" fmla="*/ 272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4" h="288">
                    <a:moveTo>
                      <a:pt x="133" y="272"/>
                    </a:moveTo>
                    <a:cubicBezTo>
                      <a:pt x="129" y="283"/>
                      <a:pt x="117" y="288"/>
                      <a:pt x="107" y="284"/>
                    </a:cubicBezTo>
                    <a:cubicBezTo>
                      <a:pt x="16" y="249"/>
                      <a:pt x="16" y="249"/>
                      <a:pt x="16" y="249"/>
                    </a:cubicBezTo>
                    <a:cubicBezTo>
                      <a:pt x="5" y="245"/>
                      <a:pt x="0" y="233"/>
                      <a:pt x="4" y="223"/>
                    </a:cubicBezTo>
                    <a:cubicBezTo>
                      <a:pt x="59" y="20"/>
                      <a:pt x="59" y="20"/>
                      <a:pt x="59" y="20"/>
                    </a:cubicBezTo>
                    <a:cubicBezTo>
                      <a:pt x="64" y="6"/>
                      <a:pt x="79" y="0"/>
                      <a:pt x="93" y="5"/>
                    </a:cubicBezTo>
                    <a:cubicBezTo>
                      <a:pt x="213" y="51"/>
                      <a:pt x="213" y="51"/>
                      <a:pt x="213" y="51"/>
                    </a:cubicBezTo>
                    <a:cubicBezTo>
                      <a:pt x="227" y="56"/>
                      <a:pt x="234" y="72"/>
                      <a:pt x="228" y="85"/>
                    </a:cubicBezTo>
                    <a:lnTo>
                      <a:pt x="133" y="272"/>
                    </a:lnTo>
                    <a:close/>
                  </a:path>
                </a:pathLst>
              </a:custGeom>
              <a:noFill/>
              <a:ln w="31750" cap="rnd">
                <a:solidFill>
                  <a:schemeClr val="bg2"/>
                </a:solidFill>
                <a:prstDash val="solid"/>
                <a:round/>
                <a:headEnd/>
                <a:tailEnd/>
              </a:ln>
              <a:extLst/>
            </p:spPr>
            <p:txBody>
              <a:bodyPr vert="horz" wrap="square" lIns="91440" tIns="45720" rIns="91440" bIns="45720" numCol="1" anchor="t" anchorCtr="0" compatLnSpc="1">
                <a:prstTxWarp prst="textNoShape">
                  <a:avLst/>
                </a:prstTxWarp>
              </a:bodyPr>
              <a:lstStyle/>
              <a:p>
                <a:pPr>
                  <a:defRPr/>
                </a:pPr>
                <a:endParaRPr lang="en-US" kern="0">
                  <a:solidFill>
                    <a:sysClr val="windowText" lastClr="000000"/>
                  </a:solidFill>
                </a:endParaRPr>
              </a:p>
            </p:txBody>
          </p:sp>
          <p:sp>
            <p:nvSpPr>
              <p:cNvPr id="181" name="Freeform 58"/>
              <p:cNvSpPr>
                <a:spLocks/>
              </p:cNvSpPr>
              <p:nvPr/>
            </p:nvSpPr>
            <p:spPr bwMode="auto">
              <a:xfrm>
                <a:off x="2451100" y="5181600"/>
                <a:ext cx="244475" cy="244475"/>
              </a:xfrm>
              <a:custGeom>
                <a:avLst/>
                <a:gdLst>
                  <a:gd name="T0" fmla="*/ 19 w 213"/>
                  <a:gd name="T1" fmla="*/ 73 h 213"/>
                  <a:gd name="T2" fmla="*/ 140 w 213"/>
                  <a:gd name="T3" fmla="*/ 19 h 213"/>
                  <a:gd name="T4" fmla="*/ 194 w 213"/>
                  <a:gd name="T5" fmla="*/ 140 h 213"/>
                  <a:gd name="T6" fmla="*/ 73 w 213"/>
                  <a:gd name="T7" fmla="*/ 194 h 213"/>
                  <a:gd name="T8" fmla="*/ 19 w 213"/>
                  <a:gd name="T9" fmla="*/ 73 h 213"/>
                </a:gdLst>
                <a:ahLst/>
                <a:cxnLst>
                  <a:cxn ang="0">
                    <a:pos x="T0" y="T1"/>
                  </a:cxn>
                  <a:cxn ang="0">
                    <a:pos x="T2" y="T3"/>
                  </a:cxn>
                  <a:cxn ang="0">
                    <a:pos x="T4" y="T5"/>
                  </a:cxn>
                  <a:cxn ang="0">
                    <a:pos x="T6" y="T7"/>
                  </a:cxn>
                  <a:cxn ang="0">
                    <a:pos x="T8" y="T9"/>
                  </a:cxn>
                </a:cxnLst>
                <a:rect l="0" t="0" r="r" b="b"/>
                <a:pathLst>
                  <a:path w="213" h="213">
                    <a:moveTo>
                      <a:pt x="19" y="73"/>
                    </a:moveTo>
                    <a:cubicBezTo>
                      <a:pt x="38" y="24"/>
                      <a:pt x="92" y="0"/>
                      <a:pt x="140" y="19"/>
                    </a:cubicBezTo>
                    <a:cubicBezTo>
                      <a:pt x="189" y="38"/>
                      <a:pt x="213" y="92"/>
                      <a:pt x="194" y="140"/>
                    </a:cubicBezTo>
                    <a:cubicBezTo>
                      <a:pt x="176" y="189"/>
                      <a:pt x="121" y="213"/>
                      <a:pt x="73" y="194"/>
                    </a:cubicBezTo>
                    <a:cubicBezTo>
                      <a:pt x="25" y="176"/>
                      <a:pt x="0" y="121"/>
                      <a:pt x="19" y="73"/>
                    </a:cubicBezTo>
                    <a:close/>
                  </a:path>
                </a:pathLst>
              </a:custGeom>
              <a:solidFill>
                <a:srgbClr val="EFEFEF"/>
              </a:solidFill>
              <a:ln w="31750" cap="flat">
                <a:solidFill>
                  <a:schemeClr val="bg2"/>
                </a:solidFill>
                <a:prstDash val="solid"/>
                <a:miter lim="800000"/>
                <a:headEnd/>
                <a:tailEnd/>
              </a:ln>
              <a:extLst/>
            </p:spPr>
            <p:txBody>
              <a:bodyPr vert="horz" wrap="square" lIns="91440" tIns="45720" rIns="91440" bIns="45720" numCol="1" anchor="t" anchorCtr="0" compatLnSpc="1">
                <a:prstTxWarp prst="textNoShape">
                  <a:avLst/>
                </a:prstTxWarp>
              </a:bodyPr>
              <a:lstStyle/>
              <a:p>
                <a:pPr>
                  <a:defRPr/>
                </a:pPr>
                <a:endParaRPr lang="en-US" kern="0">
                  <a:solidFill>
                    <a:sysClr val="windowText" lastClr="000000"/>
                  </a:solidFill>
                </a:endParaRPr>
              </a:p>
            </p:txBody>
          </p:sp>
          <p:sp>
            <p:nvSpPr>
              <p:cNvPr id="182" name="Freeform 59"/>
              <p:cNvSpPr>
                <a:spLocks/>
              </p:cNvSpPr>
              <p:nvPr/>
            </p:nvSpPr>
            <p:spPr bwMode="auto">
              <a:xfrm>
                <a:off x="2257426" y="5346701"/>
                <a:ext cx="465138" cy="382588"/>
              </a:xfrm>
              <a:custGeom>
                <a:avLst/>
                <a:gdLst>
                  <a:gd name="T0" fmla="*/ 296 w 405"/>
                  <a:gd name="T1" fmla="*/ 57 h 334"/>
                  <a:gd name="T2" fmla="*/ 337 w 405"/>
                  <a:gd name="T3" fmla="*/ 306 h 334"/>
                  <a:gd name="T4" fmla="*/ 153 w 405"/>
                  <a:gd name="T5" fmla="*/ 282 h 334"/>
                  <a:gd name="T6" fmla="*/ 0 w 405"/>
                  <a:gd name="T7" fmla="*/ 176 h 334"/>
                  <a:gd name="T8" fmla="*/ 198 w 405"/>
                  <a:gd name="T9" fmla="*/ 19 h 334"/>
                </a:gdLst>
                <a:ahLst/>
                <a:cxnLst>
                  <a:cxn ang="0">
                    <a:pos x="T0" y="T1"/>
                  </a:cxn>
                  <a:cxn ang="0">
                    <a:pos x="T2" y="T3"/>
                  </a:cxn>
                  <a:cxn ang="0">
                    <a:pos x="T4" y="T5"/>
                  </a:cxn>
                  <a:cxn ang="0">
                    <a:pos x="T6" y="T7"/>
                  </a:cxn>
                  <a:cxn ang="0">
                    <a:pos x="T8" y="T9"/>
                  </a:cxn>
                </a:cxnLst>
                <a:rect l="0" t="0" r="r" b="b"/>
                <a:pathLst>
                  <a:path w="405" h="334">
                    <a:moveTo>
                      <a:pt x="296" y="57"/>
                    </a:moveTo>
                    <a:cubicBezTo>
                      <a:pt x="296" y="57"/>
                      <a:pt x="405" y="130"/>
                      <a:pt x="337" y="306"/>
                    </a:cubicBezTo>
                    <a:cubicBezTo>
                      <a:pt x="337" y="306"/>
                      <a:pt x="289" y="334"/>
                      <a:pt x="153" y="282"/>
                    </a:cubicBezTo>
                    <a:cubicBezTo>
                      <a:pt x="17" y="229"/>
                      <a:pt x="0" y="176"/>
                      <a:pt x="0" y="176"/>
                    </a:cubicBezTo>
                    <a:cubicBezTo>
                      <a:pt x="68" y="0"/>
                      <a:pt x="198" y="19"/>
                      <a:pt x="198" y="19"/>
                    </a:cubicBezTo>
                  </a:path>
                </a:pathLst>
              </a:custGeom>
              <a:noFill/>
              <a:ln w="31750" cap="flat">
                <a:solidFill>
                  <a:schemeClr val="bg2"/>
                </a:solidFill>
                <a:prstDash val="solid"/>
                <a:miter lim="800000"/>
                <a:headEnd/>
                <a:tailEnd/>
              </a:ln>
              <a:extLst/>
            </p:spPr>
            <p:txBody>
              <a:bodyPr vert="horz" wrap="square" lIns="91440" tIns="45720" rIns="91440" bIns="45720" numCol="1" anchor="t" anchorCtr="0" compatLnSpc="1">
                <a:prstTxWarp prst="textNoShape">
                  <a:avLst/>
                </a:prstTxWarp>
              </a:bodyPr>
              <a:lstStyle/>
              <a:p>
                <a:pPr>
                  <a:defRPr/>
                </a:pPr>
                <a:endParaRPr lang="en-US" kern="0">
                  <a:solidFill>
                    <a:sysClr val="windowText" lastClr="000000"/>
                  </a:solidFill>
                </a:endParaRPr>
              </a:p>
            </p:txBody>
          </p:sp>
        </p:grpSp>
        <p:grpSp>
          <p:nvGrpSpPr>
            <p:cNvPr id="267" name="Group 266"/>
            <p:cNvGrpSpPr/>
            <p:nvPr/>
          </p:nvGrpSpPr>
          <p:grpSpPr>
            <a:xfrm>
              <a:off x="11034578" y="3282049"/>
              <a:ext cx="771525" cy="693739"/>
              <a:chOff x="5567363" y="-49213"/>
              <a:chExt cx="771525" cy="693739"/>
            </a:xfrm>
          </p:grpSpPr>
          <p:sp>
            <p:nvSpPr>
              <p:cNvPr id="268" name="Freeform 36"/>
              <p:cNvSpPr>
                <a:spLocks/>
              </p:cNvSpPr>
              <p:nvPr/>
            </p:nvSpPr>
            <p:spPr bwMode="auto">
              <a:xfrm>
                <a:off x="5945188" y="509588"/>
                <a:ext cx="136525" cy="134938"/>
              </a:xfrm>
              <a:custGeom>
                <a:avLst/>
                <a:gdLst>
                  <a:gd name="T0" fmla="*/ 91 w 119"/>
                  <a:gd name="T1" fmla="*/ 17 h 118"/>
                  <a:gd name="T2" fmla="*/ 102 w 119"/>
                  <a:gd name="T3" fmla="*/ 90 h 118"/>
                  <a:gd name="T4" fmla="*/ 29 w 119"/>
                  <a:gd name="T5" fmla="*/ 101 h 118"/>
                  <a:gd name="T6" fmla="*/ 17 w 119"/>
                  <a:gd name="T7" fmla="*/ 28 h 118"/>
                  <a:gd name="T8" fmla="*/ 91 w 119"/>
                  <a:gd name="T9" fmla="*/ 17 h 118"/>
                </a:gdLst>
                <a:ahLst/>
                <a:cxnLst>
                  <a:cxn ang="0">
                    <a:pos x="T0" y="T1"/>
                  </a:cxn>
                  <a:cxn ang="0">
                    <a:pos x="T2" y="T3"/>
                  </a:cxn>
                  <a:cxn ang="0">
                    <a:pos x="T4" y="T5"/>
                  </a:cxn>
                  <a:cxn ang="0">
                    <a:pos x="T6" y="T7"/>
                  </a:cxn>
                  <a:cxn ang="0">
                    <a:pos x="T8" y="T9"/>
                  </a:cxn>
                </a:cxnLst>
                <a:rect l="0" t="0" r="r" b="b"/>
                <a:pathLst>
                  <a:path w="119" h="118">
                    <a:moveTo>
                      <a:pt x="91" y="17"/>
                    </a:moveTo>
                    <a:cubicBezTo>
                      <a:pt x="114" y="34"/>
                      <a:pt x="119" y="67"/>
                      <a:pt x="102" y="90"/>
                    </a:cubicBezTo>
                    <a:cubicBezTo>
                      <a:pt x="85" y="113"/>
                      <a:pt x="52" y="118"/>
                      <a:pt x="29" y="101"/>
                    </a:cubicBezTo>
                    <a:cubicBezTo>
                      <a:pt x="5" y="84"/>
                      <a:pt x="0" y="51"/>
                      <a:pt x="17" y="28"/>
                    </a:cubicBezTo>
                    <a:cubicBezTo>
                      <a:pt x="34" y="5"/>
                      <a:pt x="67" y="0"/>
                      <a:pt x="91" y="17"/>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US" kern="0">
                  <a:solidFill>
                    <a:sysClr val="windowText" lastClr="000000"/>
                  </a:solidFill>
                </a:endParaRPr>
              </a:p>
            </p:txBody>
          </p:sp>
          <p:sp>
            <p:nvSpPr>
              <p:cNvPr id="269" name="Freeform 37"/>
              <p:cNvSpPr>
                <a:spLocks/>
              </p:cNvSpPr>
              <p:nvPr/>
            </p:nvSpPr>
            <p:spPr bwMode="auto">
              <a:xfrm>
                <a:off x="5834063" y="327025"/>
                <a:ext cx="309563" cy="119063"/>
              </a:xfrm>
              <a:custGeom>
                <a:avLst/>
                <a:gdLst>
                  <a:gd name="T0" fmla="*/ 0 w 269"/>
                  <a:gd name="T1" fmla="*/ 104 h 104"/>
                  <a:gd name="T2" fmla="*/ 269 w 269"/>
                  <a:gd name="T3" fmla="*/ 63 h 104"/>
                </a:gdLst>
                <a:ahLst/>
                <a:cxnLst>
                  <a:cxn ang="0">
                    <a:pos x="T0" y="T1"/>
                  </a:cxn>
                  <a:cxn ang="0">
                    <a:pos x="T2" y="T3"/>
                  </a:cxn>
                </a:cxnLst>
                <a:rect l="0" t="0" r="r" b="b"/>
                <a:pathLst>
                  <a:path w="269" h="104">
                    <a:moveTo>
                      <a:pt x="0" y="104"/>
                    </a:moveTo>
                    <a:cubicBezTo>
                      <a:pt x="63" y="18"/>
                      <a:pt x="184" y="0"/>
                      <a:pt x="269" y="63"/>
                    </a:cubicBezTo>
                  </a:path>
                </a:pathLst>
              </a:custGeom>
              <a:noFill/>
              <a:ln w="50800" cap="flat">
                <a:solidFill>
                  <a:schemeClr val="bg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defRPr/>
                </a:pPr>
                <a:endParaRPr lang="en-US" kern="0">
                  <a:solidFill>
                    <a:sysClr val="windowText" lastClr="000000"/>
                  </a:solidFill>
                </a:endParaRPr>
              </a:p>
            </p:txBody>
          </p:sp>
          <p:sp>
            <p:nvSpPr>
              <p:cNvPr id="270" name="Freeform 38"/>
              <p:cNvSpPr>
                <a:spLocks/>
              </p:cNvSpPr>
              <p:nvPr/>
            </p:nvSpPr>
            <p:spPr bwMode="auto">
              <a:xfrm>
                <a:off x="5700713" y="138113"/>
                <a:ext cx="541338" cy="209550"/>
              </a:xfrm>
              <a:custGeom>
                <a:avLst/>
                <a:gdLst>
                  <a:gd name="T0" fmla="*/ 0 w 472"/>
                  <a:gd name="T1" fmla="*/ 182 h 182"/>
                  <a:gd name="T2" fmla="*/ 472 w 472"/>
                  <a:gd name="T3" fmla="*/ 110 h 182"/>
                </a:gdLst>
                <a:ahLst/>
                <a:cxnLst>
                  <a:cxn ang="0">
                    <a:pos x="T0" y="T1"/>
                  </a:cxn>
                  <a:cxn ang="0">
                    <a:pos x="T2" y="T3"/>
                  </a:cxn>
                </a:cxnLst>
                <a:rect l="0" t="0" r="r" b="b"/>
                <a:pathLst>
                  <a:path w="472" h="182">
                    <a:moveTo>
                      <a:pt x="0" y="182"/>
                    </a:moveTo>
                    <a:cubicBezTo>
                      <a:pt x="111" y="32"/>
                      <a:pt x="322" y="0"/>
                      <a:pt x="472" y="110"/>
                    </a:cubicBezTo>
                  </a:path>
                </a:pathLst>
              </a:custGeom>
              <a:noFill/>
              <a:ln w="50800" cap="flat">
                <a:solidFill>
                  <a:schemeClr val="bg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defRPr/>
                </a:pPr>
                <a:endParaRPr lang="en-US" kern="0">
                  <a:solidFill>
                    <a:sysClr val="windowText" lastClr="000000"/>
                  </a:solidFill>
                </a:endParaRPr>
              </a:p>
            </p:txBody>
          </p:sp>
          <p:sp>
            <p:nvSpPr>
              <p:cNvPr id="271" name="Freeform 39"/>
              <p:cNvSpPr>
                <a:spLocks/>
              </p:cNvSpPr>
              <p:nvPr/>
            </p:nvSpPr>
            <p:spPr bwMode="auto">
              <a:xfrm>
                <a:off x="5567363" y="-49213"/>
                <a:ext cx="771525" cy="300038"/>
              </a:xfrm>
              <a:custGeom>
                <a:avLst/>
                <a:gdLst>
                  <a:gd name="T0" fmla="*/ 0 w 672"/>
                  <a:gd name="T1" fmla="*/ 261 h 261"/>
                  <a:gd name="T2" fmla="*/ 672 w 672"/>
                  <a:gd name="T3" fmla="*/ 157 h 261"/>
                </a:gdLst>
                <a:ahLst/>
                <a:cxnLst>
                  <a:cxn ang="0">
                    <a:pos x="T0" y="T1"/>
                  </a:cxn>
                  <a:cxn ang="0">
                    <a:pos x="T2" y="T3"/>
                  </a:cxn>
                </a:cxnLst>
                <a:rect l="0" t="0" r="r" b="b"/>
                <a:pathLst>
                  <a:path w="672" h="261">
                    <a:moveTo>
                      <a:pt x="0" y="261"/>
                    </a:moveTo>
                    <a:cubicBezTo>
                      <a:pt x="157" y="46"/>
                      <a:pt x="458" y="0"/>
                      <a:pt x="672" y="157"/>
                    </a:cubicBezTo>
                  </a:path>
                </a:pathLst>
              </a:custGeom>
              <a:noFill/>
              <a:ln w="50800" cap="flat">
                <a:solidFill>
                  <a:schemeClr val="bg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defRPr/>
                </a:pPr>
                <a:endParaRPr lang="en-US" kern="0">
                  <a:solidFill>
                    <a:sysClr val="windowText" lastClr="000000"/>
                  </a:solidFill>
                </a:endParaRPr>
              </a:p>
            </p:txBody>
          </p:sp>
        </p:grpSp>
        <p:grpSp>
          <p:nvGrpSpPr>
            <p:cNvPr id="331" name="Group 330"/>
            <p:cNvGrpSpPr/>
            <p:nvPr/>
          </p:nvGrpSpPr>
          <p:grpSpPr>
            <a:xfrm rot="21272075">
              <a:off x="2246514" y="2613320"/>
              <a:ext cx="798584" cy="970674"/>
              <a:chOff x="1908175" y="4832350"/>
              <a:chExt cx="1127125" cy="1370013"/>
            </a:xfrm>
            <a:solidFill>
              <a:schemeClr val="bg2"/>
            </a:solidFill>
          </p:grpSpPr>
          <p:sp>
            <p:nvSpPr>
              <p:cNvPr id="332" name="Freeform 53"/>
              <p:cNvSpPr>
                <a:spLocks/>
              </p:cNvSpPr>
              <p:nvPr/>
            </p:nvSpPr>
            <p:spPr bwMode="auto">
              <a:xfrm>
                <a:off x="1908175" y="4933950"/>
                <a:ext cx="1127125" cy="1268413"/>
              </a:xfrm>
              <a:custGeom>
                <a:avLst/>
                <a:gdLst>
                  <a:gd name="T0" fmla="*/ 527 w 982"/>
                  <a:gd name="T1" fmla="*/ 66 h 1104"/>
                  <a:gd name="T2" fmla="*/ 397 w 982"/>
                  <a:gd name="T3" fmla="*/ 16 h 1104"/>
                  <a:gd name="T4" fmla="*/ 294 w 982"/>
                  <a:gd name="T5" fmla="*/ 62 h 1104"/>
                  <a:gd name="T6" fmla="*/ 16 w 982"/>
                  <a:gd name="T7" fmla="*/ 784 h 1104"/>
                  <a:gd name="T8" fmla="*/ 62 w 982"/>
                  <a:gd name="T9" fmla="*/ 887 h 1104"/>
                  <a:gd name="T10" fmla="*/ 585 w 982"/>
                  <a:gd name="T11" fmla="*/ 1088 h 1104"/>
                  <a:gd name="T12" fmla="*/ 688 w 982"/>
                  <a:gd name="T13" fmla="*/ 1042 h 1104"/>
                  <a:gd name="T14" fmla="*/ 966 w 982"/>
                  <a:gd name="T15" fmla="*/ 321 h 1104"/>
                  <a:gd name="T16" fmla="*/ 920 w 982"/>
                  <a:gd name="T17" fmla="*/ 218 h 1104"/>
                  <a:gd name="T18" fmla="*/ 790 w 982"/>
                  <a:gd name="T19" fmla="*/ 168 h 1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82" h="1104">
                    <a:moveTo>
                      <a:pt x="527" y="66"/>
                    </a:moveTo>
                    <a:cubicBezTo>
                      <a:pt x="397" y="16"/>
                      <a:pt x="397" y="16"/>
                      <a:pt x="397" y="16"/>
                    </a:cubicBezTo>
                    <a:cubicBezTo>
                      <a:pt x="356" y="0"/>
                      <a:pt x="310" y="21"/>
                      <a:pt x="294" y="62"/>
                    </a:cubicBezTo>
                    <a:cubicBezTo>
                      <a:pt x="16" y="784"/>
                      <a:pt x="16" y="784"/>
                      <a:pt x="16" y="784"/>
                    </a:cubicBezTo>
                    <a:cubicBezTo>
                      <a:pt x="0" y="825"/>
                      <a:pt x="21" y="871"/>
                      <a:pt x="62" y="887"/>
                    </a:cubicBezTo>
                    <a:cubicBezTo>
                      <a:pt x="585" y="1088"/>
                      <a:pt x="585" y="1088"/>
                      <a:pt x="585" y="1088"/>
                    </a:cubicBezTo>
                    <a:cubicBezTo>
                      <a:pt x="626" y="1104"/>
                      <a:pt x="672" y="1084"/>
                      <a:pt x="688" y="1042"/>
                    </a:cubicBezTo>
                    <a:cubicBezTo>
                      <a:pt x="966" y="321"/>
                      <a:pt x="966" y="321"/>
                      <a:pt x="966" y="321"/>
                    </a:cubicBezTo>
                    <a:cubicBezTo>
                      <a:pt x="982" y="280"/>
                      <a:pt x="961" y="233"/>
                      <a:pt x="920" y="218"/>
                    </a:cubicBezTo>
                    <a:cubicBezTo>
                      <a:pt x="790" y="168"/>
                      <a:pt x="790" y="168"/>
                      <a:pt x="790" y="168"/>
                    </a:cubicBezTo>
                  </a:path>
                </a:pathLst>
              </a:custGeom>
              <a:solidFill>
                <a:srgbClr val="EFEFEF"/>
              </a:solidFill>
              <a:ln w="31750" cap="flat">
                <a:solidFill>
                  <a:schemeClr val="bg2"/>
                </a:solidFill>
                <a:prstDash val="solid"/>
                <a:miter lim="800000"/>
                <a:headEnd/>
                <a:tailEnd/>
              </a:ln>
              <a:extLst/>
            </p:spPr>
            <p:txBody>
              <a:bodyPr vert="horz" wrap="square" lIns="91440" tIns="45720" rIns="91440" bIns="45720" numCol="1" anchor="t" anchorCtr="0" compatLnSpc="1">
                <a:prstTxWarp prst="textNoShape">
                  <a:avLst/>
                </a:prstTxWarp>
              </a:bodyPr>
              <a:lstStyle/>
              <a:p>
                <a:pPr>
                  <a:defRPr/>
                </a:pPr>
                <a:endParaRPr lang="en-US" kern="0">
                  <a:solidFill>
                    <a:sysClr val="windowText" lastClr="000000"/>
                  </a:solidFill>
                </a:endParaRPr>
              </a:p>
            </p:txBody>
          </p:sp>
          <p:sp>
            <p:nvSpPr>
              <p:cNvPr id="333" name="Line 54"/>
              <p:cNvSpPr>
                <a:spLocks noChangeShapeType="1"/>
              </p:cNvSpPr>
              <p:nvPr/>
            </p:nvSpPr>
            <p:spPr bwMode="auto">
              <a:xfrm>
                <a:off x="2024063" y="5591175"/>
                <a:ext cx="765175" cy="293688"/>
              </a:xfrm>
              <a:prstGeom prst="line">
                <a:avLst/>
              </a:prstGeom>
              <a:grpFill/>
              <a:ln w="31750" cap="flat">
                <a:solidFill>
                  <a:schemeClr val="bg2"/>
                </a:solidFill>
                <a:prstDash val="solid"/>
                <a:miter lim="800000"/>
                <a:headEnd/>
                <a:tailEnd/>
              </a:ln>
              <a:extLst/>
            </p:spPr>
            <p:txBody>
              <a:bodyPr vert="horz" wrap="square" lIns="91440" tIns="45720" rIns="91440" bIns="45720" numCol="1" anchor="t" anchorCtr="0" compatLnSpc="1">
                <a:prstTxWarp prst="textNoShape">
                  <a:avLst/>
                </a:prstTxWarp>
              </a:bodyPr>
              <a:lstStyle/>
              <a:p>
                <a:pPr>
                  <a:defRPr/>
                </a:pPr>
                <a:endParaRPr lang="en-US" kern="0">
                  <a:solidFill>
                    <a:sysClr val="windowText" lastClr="000000"/>
                  </a:solidFill>
                </a:endParaRPr>
              </a:p>
            </p:txBody>
          </p:sp>
          <p:sp>
            <p:nvSpPr>
              <p:cNvPr id="334" name="Line 55"/>
              <p:cNvSpPr>
                <a:spLocks noChangeShapeType="1"/>
              </p:cNvSpPr>
              <p:nvPr/>
            </p:nvSpPr>
            <p:spPr bwMode="auto">
              <a:xfrm>
                <a:off x="2349500" y="5897563"/>
                <a:ext cx="228600" cy="87313"/>
              </a:xfrm>
              <a:prstGeom prst="line">
                <a:avLst/>
              </a:prstGeom>
              <a:grpFill/>
              <a:ln w="31750" cap="rnd">
                <a:solidFill>
                  <a:schemeClr val="bg2"/>
                </a:solidFill>
                <a:prstDash val="solid"/>
                <a:round/>
                <a:headEnd/>
                <a:tailEnd/>
              </a:ln>
              <a:extLst/>
            </p:spPr>
            <p:txBody>
              <a:bodyPr vert="horz" wrap="square" lIns="91440" tIns="45720" rIns="91440" bIns="45720" numCol="1" anchor="t" anchorCtr="0" compatLnSpc="1">
                <a:prstTxWarp prst="textNoShape">
                  <a:avLst/>
                </a:prstTxWarp>
              </a:bodyPr>
              <a:lstStyle/>
              <a:p>
                <a:pPr>
                  <a:defRPr/>
                </a:pPr>
                <a:endParaRPr lang="en-US" kern="0">
                  <a:solidFill>
                    <a:sysClr val="windowText" lastClr="000000"/>
                  </a:solidFill>
                </a:endParaRPr>
              </a:p>
            </p:txBody>
          </p:sp>
          <p:sp>
            <p:nvSpPr>
              <p:cNvPr id="335" name="Line 56"/>
              <p:cNvSpPr>
                <a:spLocks noChangeShapeType="1"/>
              </p:cNvSpPr>
              <p:nvPr/>
            </p:nvSpPr>
            <p:spPr bwMode="auto">
              <a:xfrm>
                <a:off x="2114550" y="5807075"/>
                <a:ext cx="114300" cy="42863"/>
              </a:xfrm>
              <a:prstGeom prst="line">
                <a:avLst/>
              </a:prstGeom>
              <a:grpFill/>
              <a:ln w="31750" cap="rnd">
                <a:solidFill>
                  <a:schemeClr val="bg2"/>
                </a:solidFill>
                <a:prstDash val="solid"/>
                <a:round/>
                <a:headEnd/>
                <a:tailEnd/>
              </a:ln>
              <a:extLst/>
            </p:spPr>
            <p:txBody>
              <a:bodyPr vert="horz" wrap="square" lIns="91440" tIns="45720" rIns="91440" bIns="45720" numCol="1" anchor="t" anchorCtr="0" compatLnSpc="1">
                <a:prstTxWarp prst="textNoShape">
                  <a:avLst/>
                </a:prstTxWarp>
              </a:bodyPr>
              <a:lstStyle/>
              <a:p>
                <a:pPr>
                  <a:defRPr/>
                </a:pPr>
                <a:endParaRPr lang="en-US" kern="0">
                  <a:solidFill>
                    <a:sysClr val="windowText" lastClr="000000"/>
                  </a:solidFill>
                </a:endParaRPr>
              </a:p>
            </p:txBody>
          </p:sp>
          <p:sp>
            <p:nvSpPr>
              <p:cNvPr id="336" name="Freeform 57"/>
              <p:cNvSpPr>
                <a:spLocks/>
              </p:cNvSpPr>
              <p:nvPr/>
            </p:nvSpPr>
            <p:spPr bwMode="auto">
              <a:xfrm>
                <a:off x="2566988" y="4832350"/>
                <a:ext cx="268288" cy="330200"/>
              </a:xfrm>
              <a:custGeom>
                <a:avLst/>
                <a:gdLst>
                  <a:gd name="T0" fmla="*/ 133 w 234"/>
                  <a:gd name="T1" fmla="*/ 272 h 288"/>
                  <a:gd name="T2" fmla="*/ 107 w 234"/>
                  <a:gd name="T3" fmla="*/ 284 h 288"/>
                  <a:gd name="T4" fmla="*/ 16 w 234"/>
                  <a:gd name="T5" fmla="*/ 249 h 288"/>
                  <a:gd name="T6" fmla="*/ 4 w 234"/>
                  <a:gd name="T7" fmla="*/ 223 h 288"/>
                  <a:gd name="T8" fmla="*/ 59 w 234"/>
                  <a:gd name="T9" fmla="*/ 20 h 288"/>
                  <a:gd name="T10" fmla="*/ 93 w 234"/>
                  <a:gd name="T11" fmla="*/ 5 h 288"/>
                  <a:gd name="T12" fmla="*/ 213 w 234"/>
                  <a:gd name="T13" fmla="*/ 51 h 288"/>
                  <a:gd name="T14" fmla="*/ 228 w 234"/>
                  <a:gd name="T15" fmla="*/ 85 h 288"/>
                  <a:gd name="T16" fmla="*/ 133 w 234"/>
                  <a:gd name="T17" fmla="*/ 272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4" h="288">
                    <a:moveTo>
                      <a:pt x="133" y="272"/>
                    </a:moveTo>
                    <a:cubicBezTo>
                      <a:pt x="129" y="283"/>
                      <a:pt x="117" y="288"/>
                      <a:pt x="107" y="284"/>
                    </a:cubicBezTo>
                    <a:cubicBezTo>
                      <a:pt x="16" y="249"/>
                      <a:pt x="16" y="249"/>
                      <a:pt x="16" y="249"/>
                    </a:cubicBezTo>
                    <a:cubicBezTo>
                      <a:pt x="5" y="245"/>
                      <a:pt x="0" y="233"/>
                      <a:pt x="4" y="223"/>
                    </a:cubicBezTo>
                    <a:cubicBezTo>
                      <a:pt x="59" y="20"/>
                      <a:pt x="59" y="20"/>
                      <a:pt x="59" y="20"/>
                    </a:cubicBezTo>
                    <a:cubicBezTo>
                      <a:pt x="64" y="6"/>
                      <a:pt x="79" y="0"/>
                      <a:pt x="93" y="5"/>
                    </a:cubicBezTo>
                    <a:cubicBezTo>
                      <a:pt x="213" y="51"/>
                      <a:pt x="213" y="51"/>
                      <a:pt x="213" y="51"/>
                    </a:cubicBezTo>
                    <a:cubicBezTo>
                      <a:pt x="227" y="56"/>
                      <a:pt x="234" y="72"/>
                      <a:pt x="228" y="85"/>
                    </a:cubicBezTo>
                    <a:lnTo>
                      <a:pt x="133" y="272"/>
                    </a:lnTo>
                    <a:close/>
                  </a:path>
                </a:pathLst>
              </a:custGeom>
              <a:noFill/>
              <a:ln w="31750" cap="rnd">
                <a:solidFill>
                  <a:schemeClr val="bg2"/>
                </a:solidFill>
                <a:prstDash val="solid"/>
                <a:round/>
                <a:headEnd/>
                <a:tailEnd/>
              </a:ln>
              <a:extLst/>
            </p:spPr>
            <p:txBody>
              <a:bodyPr vert="horz" wrap="square" lIns="91440" tIns="45720" rIns="91440" bIns="45720" numCol="1" anchor="t" anchorCtr="0" compatLnSpc="1">
                <a:prstTxWarp prst="textNoShape">
                  <a:avLst/>
                </a:prstTxWarp>
              </a:bodyPr>
              <a:lstStyle/>
              <a:p>
                <a:pPr>
                  <a:defRPr/>
                </a:pPr>
                <a:endParaRPr lang="en-US" kern="0">
                  <a:solidFill>
                    <a:sysClr val="windowText" lastClr="000000"/>
                  </a:solidFill>
                </a:endParaRPr>
              </a:p>
            </p:txBody>
          </p:sp>
          <p:sp>
            <p:nvSpPr>
              <p:cNvPr id="337" name="Freeform 58"/>
              <p:cNvSpPr>
                <a:spLocks/>
              </p:cNvSpPr>
              <p:nvPr/>
            </p:nvSpPr>
            <p:spPr bwMode="auto">
              <a:xfrm>
                <a:off x="2451100" y="5181600"/>
                <a:ext cx="244475" cy="244475"/>
              </a:xfrm>
              <a:custGeom>
                <a:avLst/>
                <a:gdLst>
                  <a:gd name="T0" fmla="*/ 19 w 213"/>
                  <a:gd name="T1" fmla="*/ 73 h 213"/>
                  <a:gd name="T2" fmla="*/ 140 w 213"/>
                  <a:gd name="T3" fmla="*/ 19 h 213"/>
                  <a:gd name="T4" fmla="*/ 194 w 213"/>
                  <a:gd name="T5" fmla="*/ 140 h 213"/>
                  <a:gd name="T6" fmla="*/ 73 w 213"/>
                  <a:gd name="T7" fmla="*/ 194 h 213"/>
                  <a:gd name="T8" fmla="*/ 19 w 213"/>
                  <a:gd name="T9" fmla="*/ 73 h 213"/>
                </a:gdLst>
                <a:ahLst/>
                <a:cxnLst>
                  <a:cxn ang="0">
                    <a:pos x="T0" y="T1"/>
                  </a:cxn>
                  <a:cxn ang="0">
                    <a:pos x="T2" y="T3"/>
                  </a:cxn>
                  <a:cxn ang="0">
                    <a:pos x="T4" y="T5"/>
                  </a:cxn>
                  <a:cxn ang="0">
                    <a:pos x="T6" y="T7"/>
                  </a:cxn>
                  <a:cxn ang="0">
                    <a:pos x="T8" y="T9"/>
                  </a:cxn>
                </a:cxnLst>
                <a:rect l="0" t="0" r="r" b="b"/>
                <a:pathLst>
                  <a:path w="213" h="213">
                    <a:moveTo>
                      <a:pt x="19" y="73"/>
                    </a:moveTo>
                    <a:cubicBezTo>
                      <a:pt x="38" y="24"/>
                      <a:pt x="92" y="0"/>
                      <a:pt x="140" y="19"/>
                    </a:cubicBezTo>
                    <a:cubicBezTo>
                      <a:pt x="189" y="38"/>
                      <a:pt x="213" y="92"/>
                      <a:pt x="194" y="140"/>
                    </a:cubicBezTo>
                    <a:cubicBezTo>
                      <a:pt x="176" y="189"/>
                      <a:pt x="121" y="213"/>
                      <a:pt x="73" y="194"/>
                    </a:cubicBezTo>
                    <a:cubicBezTo>
                      <a:pt x="25" y="176"/>
                      <a:pt x="0" y="121"/>
                      <a:pt x="19" y="73"/>
                    </a:cubicBezTo>
                    <a:close/>
                  </a:path>
                </a:pathLst>
              </a:custGeom>
              <a:noFill/>
              <a:ln w="31750" cap="flat">
                <a:solidFill>
                  <a:schemeClr val="bg2"/>
                </a:solidFill>
                <a:prstDash val="solid"/>
                <a:miter lim="800000"/>
                <a:headEnd/>
                <a:tailEnd/>
              </a:ln>
              <a:extLst/>
            </p:spPr>
            <p:txBody>
              <a:bodyPr vert="horz" wrap="square" lIns="91440" tIns="45720" rIns="91440" bIns="45720" numCol="1" anchor="t" anchorCtr="0" compatLnSpc="1">
                <a:prstTxWarp prst="textNoShape">
                  <a:avLst/>
                </a:prstTxWarp>
              </a:bodyPr>
              <a:lstStyle/>
              <a:p>
                <a:pPr>
                  <a:defRPr/>
                </a:pPr>
                <a:endParaRPr lang="en-US" kern="0">
                  <a:solidFill>
                    <a:sysClr val="windowText" lastClr="000000"/>
                  </a:solidFill>
                </a:endParaRPr>
              </a:p>
            </p:txBody>
          </p:sp>
          <p:sp>
            <p:nvSpPr>
              <p:cNvPr id="338" name="Freeform 59"/>
              <p:cNvSpPr>
                <a:spLocks/>
              </p:cNvSpPr>
              <p:nvPr/>
            </p:nvSpPr>
            <p:spPr bwMode="auto">
              <a:xfrm>
                <a:off x="2257426" y="5346701"/>
                <a:ext cx="465138" cy="382588"/>
              </a:xfrm>
              <a:custGeom>
                <a:avLst/>
                <a:gdLst>
                  <a:gd name="T0" fmla="*/ 296 w 405"/>
                  <a:gd name="T1" fmla="*/ 57 h 334"/>
                  <a:gd name="T2" fmla="*/ 337 w 405"/>
                  <a:gd name="T3" fmla="*/ 306 h 334"/>
                  <a:gd name="T4" fmla="*/ 153 w 405"/>
                  <a:gd name="T5" fmla="*/ 282 h 334"/>
                  <a:gd name="T6" fmla="*/ 0 w 405"/>
                  <a:gd name="T7" fmla="*/ 176 h 334"/>
                  <a:gd name="T8" fmla="*/ 198 w 405"/>
                  <a:gd name="T9" fmla="*/ 19 h 334"/>
                </a:gdLst>
                <a:ahLst/>
                <a:cxnLst>
                  <a:cxn ang="0">
                    <a:pos x="T0" y="T1"/>
                  </a:cxn>
                  <a:cxn ang="0">
                    <a:pos x="T2" y="T3"/>
                  </a:cxn>
                  <a:cxn ang="0">
                    <a:pos x="T4" y="T5"/>
                  </a:cxn>
                  <a:cxn ang="0">
                    <a:pos x="T6" y="T7"/>
                  </a:cxn>
                  <a:cxn ang="0">
                    <a:pos x="T8" y="T9"/>
                  </a:cxn>
                </a:cxnLst>
                <a:rect l="0" t="0" r="r" b="b"/>
                <a:pathLst>
                  <a:path w="405" h="334">
                    <a:moveTo>
                      <a:pt x="296" y="57"/>
                    </a:moveTo>
                    <a:cubicBezTo>
                      <a:pt x="296" y="57"/>
                      <a:pt x="405" y="130"/>
                      <a:pt x="337" y="306"/>
                    </a:cubicBezTo>
                    <a:cubicBezTo>
                      <a:pt x="337" y="306"/>
                      <a:pt x="289" y="334"/>
                      <a:pt x="153" y="282"/>
                    </a:cubicBezTo>
                    <a:cubicBezTo>
                      <a:pt x="17" y="229"/>
                      <a:pt x="0" y="176"/>
                      <a:pt x="0" y="176"/>
                    </a:cubicBezTo>
                    <a:cubicBezTo>
                      <a:pt x="68" y="0"/>
                      <a:pt x="198" y="19"/>
                      <a:pt x="198" y="19"/>
                    </a:cubicBezTo>
                  </a:path>
                </a:pathLst>
              </a:custGeom>
              <a:noFill/>
              <a:ln w="31750" cap="flat">
                <a:solidFill>
                  <a:schemeClr val="bg2"/>
                </a:solidFill>
                <a:prstDash val="solid"/>
                <a:miter lim="800000"/>
                <a:headEnd/>
                <a:tailEnd/>
              </a:ln>
              <a:extLst/>
            </p:spPr>
            <p:txBody>
              <a:bodyPr vert="horz" wrap="square" lIns="91440" tIns="45720" rIns="91440" bIns="45720" numCol="1" anchor="t" anchorCtr="0" compatLnSpc="1">
                <a:prstTxWarp prst="textNoShape">
                  <a:avLst/>
                </a:prstTxWarp>
              </a:bodyPr>
              <a:lstStyle/>
              <a:p>
                <a:pPr>
                  <a:defRPr/>
                </a:pPr>
                <a:endParaRPr lang="en-US" kern="0">
                  <a:solidFill>
                    <a:sysClr val="windowText" lastClr="000000"/>
                  </a:solidFill>
                </a:endParaRPr>
              </a:p>
            </p:txBody>
          </p:sp>
        </p:grpSp>
        <p:grpSp>
          <p:nvGrpSpPr>
            <p:cNvPr id="339" name="Group 338"/>
            <p:cNvGrpSpPr/>
            <p:nvPr/>
          </p:nvGrpSpPr>
          <p:grpSpPr>
            <a:xfrm>
              <a:off x="11282823" y="330464"/>
              <a:ext cx="510128" cy="456936"/>
              <a:chOff x="8558213" y="261938"/>
              <a:chExt cx="799307" cy="715962"/>
            </a:xfrm>
          </p:grpSpPr>
          <p:sp>
            <p:nvSpPr>
              <p:cNvPr id="340" name="Freeform 5"/>
              <p:cNvSpPr>
                <a:spLocks noEditPoints="1"/>
              </p:cNvSpPr>
              <p:nvPr/>
            </p:nvSpPr>
            <p:spPr bwMode="auto">
              <a:xfrm>
                <a:off x="8558213" y="261938"/>
                <a:ext cx="696913" cy="571500"/>
              </a:xfrm>
              <a:custGeom>
                <a:avLst/>
                <a:gdLst>
                  <a:gd name="T0" fmla="*/ 439 w 439"/>
                  <a:gd name="T1" fmla="*/ 360 h 360"/>
                  <a:gd name="T2" fmla="*/ 0 w 439"/>
                  <a:gd name="T3" fmla="*/ 360 h 360"/>
                  <a:gd name="T4" fmla="*/ 0 w 439"/>
                  <a:gd name="T5" fmla="*/ 0 h 360"/>
                  <a:gd name="T6" fmla="*/ 439 w 439"/>
                  <a:gd name="T7" fmla="*/ 0 h 360"/>
                  <a:gd name="T8" fmla="*/ 439 w 439"/>
                  <a:gd name="T9" fmla="*/ 360 h 360"/>
                  <a:gd name="T10" fmla="*/ 439 w 439"/>
                  <a:gd name="T11" fmla="*/ 121 h 360"/>
                  <a:gd name="T12" fmla="*/ 0 w 439"/>
                  <a:gd name="T13" fmla="*/ 121 h 360"/>
                  <a:gd name="T14" fmla="*/ 0 w 439"/>
                  <a:gd name="T15" fmla="*/ 239 h 360"/>
                  <a:gd name="T16" fmla="*/ 439 w 439"/>
                  <a:gd name="T17" fmla="*/ 239 h 3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39" h="360">
                    <a:moveTo>
                      <a:pt x="439" y="360"/>
                    </a:moveTo>
                    <a:lnTo>
                      <a:pt x="0" y="360"/>
                    </a:lnTo>
                    <a:lnTo>
                      <a:pt x="0" y="0"/>
                    </a:lnTo>
                    <a:lnTo>
                      <a:pt x="439" y="0"/>
                    </a:lnTo>
                    <a:lnTo>
                      <a:pt x="439" y="360"/>
                    </a:lnTo>
                    <a:moveTo>
                      <a:pt x="439" y="121"/>
                    </a:moveTo>
                    <a:lnTo>
                      <a:pt x="0" y="121"/>
                    </a:lnTo>
                    <a:moveTo>
                      <a:pt x="0" y="239"/>
                    </a:moveTo>
                    <a:lnTo>
                      <a:pt x="439" y="239"/>
                    </a:lnTo>
                  </a:path>
                </a:pathLst>
              </a:custGeom>
              <a:noFill/>
              <a:ln w="31750" cap="rnd">
                <a:solidFill>
                  <a:schemeClr val="bg2"/>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defRPr/>
                </a:pPr>
                <a:endParaRPr lang="en-US" kern="0">
                  <a:solidFill>
                    <a:sysClr val="windowText" lastClr="000000"/>
                  </a:solidFill>
                </a:endParaRPr>
              </a:p>
            </p:txBody>
          </p:sp>
          <p:sp>
            <p:nvSpPr>
              <p:cNvPr id="341" name="Oval 6"/>
              <p:cNvSpPr>
                <a:spLocks noChangeArrowheads="1"/>
              </p:cNvSpPr>
              <p:nvPr/>
            </p:nvSpPr>
            <p:spPr bwMode="auto">
              <a:xfrm>
                <a:off x="8620125" y="333375"/>
                <a:ext cx="46038" cy="46038"/>
              </a:xfrm>
              <a:prstGeom prst="ellipse">
                <a:avLst/>
              </a:pr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US" kern="0">
                  <a:solidFill>
                    <a:sysClr val="windowText" lastClr="000000"/>
                  </a:solidFill>
                </a:endParaRPr>
              </a:p>
            </p:txBody>
          </p:sp>
          <p:sp>
            <p:nvSpPr>
              <p:cNvPr id="342" name="Oval 7"/>
              <p:cNvSpPr>
                <a:spLocks noChangeArrowheads="1"/>
              </p:cNvSpPr>
              <p:nvPr/>
            </p:nvSpPr>
            <p:spPr bwMode="auto">
              <a:xfrm>
                <a:off x="8715375" y="333375"/>
                <a:ext cx="46038" cy="46038"/>
              </a:xfrm>
              <a:prstGeom prst="ellipse">
                <a:avLst/>
              </a:pr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US" kern="0">
                  <a:solidFill>
                    <a:sysClr val="windowText" lastClr="000000"/>
                  </a:solidFill>
                </a:endParaRPr>
              </a:p>
            </p:txBody>
          </p:sp>
          <p:sp>
            <p:nvSpPr>
              <p:cNvPr id="343" name="Oval 8"/>
              <p:cNvSpPr>
                <a:spLocks noChangeArrowheads="1"/>
              </p:cNvSpPr>
              <p:nvPr/>
            </p:nvSpPr>
            <p:spPr bwMode="auto">
              <a:xfrm>
                <a:off x="8620125" y="715963"/>
                <a:ext cx="46038" cy="46038"/>
              </a:xfrm>
              <a:prstGeom prst="ellipse">
                <a:avLst/>
              </a:pr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US" kern="0">
                  <a:solidFill>
                    <a:sysClr val="windowText" lastClr="000000"/>
                  </a:solidFill>
                </a:endParaRPr>
              </a:p>
            </p:txBody>
          </p:sp>
          <p:sp>
            <p:nvSpPr>
              <p:cNvPr id="344" name="Oval 9"/>
              <p:cNvSpPr>
                <a:spLocks noChangeArrowheads="1"/>
              </p:cNvSpPr>
              <p:nvPr/>
            </p:nvSpPr>
            <p:spPr bwMode="auto">
              <a:xfrm>
                <a:off x="8715375" y="715963"/>
                <a:ext cx="46038" cy="46038"/>
              </a:xfrm>
              <a:prstGeom prst="ellipse">
                <a:avLst/>
              </a:pr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US" kern="0">
                  <a:solidFill>
                    <a:sysClr val="windowText" lastClr="000000"/>
                  </a:solidFill>
                </a:endParaRPr>
              </a:p>
            </p:txBody>
          </p:sp>
          <p:sp>
            <p:nvSpPr>
              <p:cNvPr id="345" name="Oval 10"/>
              <p:cNvSpPr>
                <a:spLocks noChangeArrowheads="1"/>
              </p:cNvSpPr>
              <p:nvPr/>
            </p:nvSpPr>
            <p:spPr bwMode="auto">
              <a:xfrm>
                <a:off x="8620125" y="523875"/>
                <a:ext cx="46038" cy="46038"/>
              </a:xfrm>
              <a:prstGeom prst="ellipse">
                <a:avLst/>
              </a:pr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US" kern="0">
                  <a:solidFill>
                    <a:sysClr val="windowText" lastClr="000000"/>
                  </a:solidFill>
                </a:endParaRPr>
              </a:p>
            </p:txBody>
          </p:sp>
          <p:sp>
            <p:nvSpPr>
              <p:cNvPr id="346" name="Oval 11"/>
              <p:cNvSpPr>
                <a:spLocks noChangeArrowheads="1"/>
              </p:cNvSpPr>
              <p:nvPr/>
            </p:nvSpPr>
            <p:spPr bwMode="auto">
              <a:xfrm>
                <a:off x="8715375" y="523875"/>
                <a:ext cx="46038" cy="46038"/>
              </a:xfrm>
              <a:prstGeom prst="ellipse">
                <a:avLst/>
              </a:pr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US" kern="0">
                  <a:solidFill>
                    <a:sysClr val="windowText" lastClr="000000"/>
                  </a:solidFill>
                </a:endParaRPr>
              </a:p>
            </p:txBody>
          </p:sp>
          <p:sp>
            <p:nvSpPr>
              <p:cNvPr id="347" name="Oval 346"/>
              <p:cNvSpPr/>
              <p:nvPr/>
            </p:nvSpPr>
            <p:spPr bwMode="gray">
              <a:xfrm>
                <a:off x="8917784" y="538164"/>
                <a:ext cx="439736" cy="439736"/>
              </a:xfrm>
              <a:prstGeom prst="ellipse">
                <a:avLst/>
              </a:prstGeom>
              <a:solidFill>
                <a:srgbClr val="EFEFEF"/>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defRPr/>
                </a:pPr>
                <a:endParaRPr lang="en-US" kern="0">
                  <a:solidFill>
                    <a:sysClr val="windowText" lastClr="000000"/>
                  </a:solidFill>
                </a:endParaRPr>
              </a:p>
            </p:txBody>
          </p:sp>
          <p:sp>
            <p:nvSpPr>
              <p:cNvPr id="349" name="Line 14"/>
              <p:cNvSpPr>
                <a:spLocks noChangeShapeType="1"/>
              </p:cNvSpPr>
              <p:nvPr/>
            </p:nvSpPr>
            <p:spPr bwMode="auto">
              <a:xfrm>
                <a:off x="9250363" y="859632"/>
                <a:ext cx="100013" cy="96838"/>
              </a:xfrm>
              <a:prstGeom prst="line">
                <a:avLst/>
              </a:prstGeom>
              <a:noFill/>
              <a:ln w="31750" cap="rnd">
                <a:solidFill>
                  <a:schemeClr val="bg2"/>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a:defRPr/>
                </a:pPr>
                <a:endParaRPr lang="en-US" kern="0">
                  <a:solidFill>
                    <a:sysClr val="windowText" lastClr="000000"/>
                  </a:solidFill>
                </a:endParaRPr>
              </a:p>
            </p:txBody>
          </p:sp>
          <p:sp>
            <p:nvSpPr>
              <p:cNvPr id="348" name="Freeform 13"/>
              <p:cNvSpPr>
                <a:spLocks/>
              </p:cNvSpPr>
              <p:nvPr/>
            </p:nvSpPr>
            <p:spPr bwMode="auto">
              <a:xfrm>
                <a:off x="8964613" y="575469"/>
                <a:ext cx="344488" cy="346075"/>
              </a:xfrm>
              <a:custGeom>
                <a:avLst/>
                <a:gdLst>
                  <a:gd name="T0" fmla="*/ 55 w 301"/>
                  <a:gd name="T1" fmla="*/ 249 h 301"/>
                  <a:gd name="T2" fmla="*/ 52 w 301"/>
                  <a:gd name="T3" fmla="*/ 55 h 301"/>
                  <a:gd name="T4" fmla="*/ 246 w 301"/>
                  <a:gd name="T5" fmla="*/ 52 h 301"/>
                  <a:gd name="T6" fmla="*/ 249 w 301"/>
                  <a:gd name="T7" fmla="*/ 246 h 301"/>
                  <a:gd name="T8" fmla="*/ 55 w 301"/>
                  <a:gd name="T9" fmla="*/ 249 h 301"/>
                </a:gdLst>
                <a:ahLst/>
                <a:cxnLst>
                  <a:cxn ang="0">
                    <a:pos x="T0" y="T1"/>
                  </a:cxn>
                  <a:cxn ang="0">
                    <a:pos x="T2" y="T3"/>
                  </a:cxn>
                  <a:cxn ang="0">
                    <a:pos x="T4" y="T5"/>
                  </a:cxn>
                  <a:cxn ang="0">
                    <a:pos x="T6" y="T7"/>
                  </a:cxn>
                  <a:cxn ang="0">
                    <a:pos x="T8" y="T9"/>
                  </a:cxn>
                </a:cxnLst>
                <a:rect l="0" t="0" r="r" b="b"/>
                <a:pathLst>
                  <a:path w="301" h="301">
                    <a:moveTo>
                      <a:pt x="55" y="249"/>
                    </a:moveTo>
                    <a:cubicBezTo>
                      <a:pt x="1" y="196"/>
                      <a:pt x="0" y="110"/>
                      <a:pt x="52" y="55"/>
                    </a:cubicBezTo>
                    <a:cubicBezTo>
                      <a:pt x="105" y="1"/>
                      <a:pt x="192" y="0"/>
                      <a:pt x="246" y="52"/>
                    </a:cubicBezTo>
                    <a:cubicBezTo>
                      <a:pt x="300" y="105"/>
                      <a:pt x="301" y="191"/>
                      <a:pt x="249" y="246"/>
                    </a:cubicBezTo>
                    <a:cubicBezTo>
                      <a:pt x="196" y="300"/>
                      <a:pt x="110" y="301"/>
                      <a:pt x="55" y="249"/>
                    </a:cubicBezTo>
                    <a:close/>
                  </a:path>
                </a:pathLst>
              </a:custGeom>
              <a:solidFill>
                <a:srgbClr val="EFEFEF"/>
              </a:solidFill>
              <a:ln w="31750" cap="rnd">
                <a:solidFill>
                  <a:schemeClr val="bg2"/>
                </a:solidFill>
                <a:prstDash val="solid"/>
                <a:round/>
                <a:headEnd/>
                <a:tailEnd/>
              </a:ln>
              <a:extLst/>
            </p:spPr>
            <p:txBody>
              <a:bodyPr vert="horz" wrap="square" lIns="91440" tIns="45720" rIns="91440" bIns="45720" numCol="1" anchor="t" anchorCtr="0" compatLnSpc="1">
                <a:prstTxWarp prst="textNoShape">
                  <a:avLst/>
                </a:prstTxWarp>
              </a:bodyPr>
              <a:lstStyle/>
              <a:p>
                <a:pPr>
                  <a:defRPr/>
                </a:pPr>
                <a:endParaRPr lang="en-US" kern="0">
                  <a:solidFill>
                    <a:sysClr val="windowText" lastClr="000000"/>
                  </a:solidFill>
                </a:endParaRPr>
              </a:p>
            </p:txBody>
          </p:sp>
        </p:grpSp>
        <p:grpSp>
          <p:nvGrpSpPr>
            <p:cNvPr id="351" name="Group 350"/>
            <p:cNvGrpSpPr/>
            <p:nvPr/>
          </p:nvGrpSpPr>
          <p:grpSpPr>
            <a:xfrm rot="2102479">
              <a:off x="9266104" y="179553"/>
              <a:ext cx="482562" cy="433910"/>
              <a:chOff x="5567363" y="-49213"/>
              <a:chExt cx="771525" cy="693739"/>
            </a:xfrm>
          </p:grpSpPr>
          <p:sp>
            <p:nvSpPr>
              <p:cNvPr id="352" name="Freeform 36"/>
              <p:cNvSpPr>
                <a:spLocks/>
              </p:cNvSpPr>
              <p:nvPr/>
            </p:nvSpPr>
            <p:spPr bwMode="auto">
              <a:xfrm>
                <a:off x="5945188" y="509588"/>
                <a:ext cx="136525" cy="134938"/>
              </a:xfrm>
              <a:custGeom>
                <a:avLst/>
                <a:gdLst>
                  <a:gd name="T0" fmla="*/ 91 w 119"/>
                  <a:gd name="T1" fmla="*/ 17 h 118"/>
                  <a:gd name="T2" fmla="*/ 102 w 119"/>
                  <a:gd name="T3" fmla="*/ 90 h 118"/>
                  <a:gd name="T4" fmla="*/ 29 w 119"/>
                  <a:gd name="T5" fmla="*/ 101 h 118"/>
                  <a:gd name="T6" fmla="*/ 17 w 119"/>
                  <a:gd name="T7" fmla="*/ 28 h 118"/>
                  <a:gd name="T8" fmla="*/ 91 w 119"/>
                  <a:gd name="T9" fmla="*/ 17 h 118"/>
                </a:gdLst>
                <a:ahLst/>
                <a:cxnLst>
                  <a:cxn ang="0">
                    <a:pos x="T0" y="T1"/>
                  </a:cxn>
                  <a:cxn ang="0">
                    <a:pos x="T2" y="T3"/>
                  </a:cxn>
                  <a:cxn ang="0">
                    <a:pos x="T4" y="T5"/>
                  </a:cxn>
                  <a:cxn ang="0">
                    <a:pos x="T6" y="T7"/>
                  </a:cxn>
                  <a:cxn ang="0">
                    <a:pos x="T8" y="T9"/>
                  </a:cxn>
                </a:cxnLst>
                <a:rect l="0" t="0" r="r" b="b"/>
                <a:pathLst>
                  <a:path w="119" h="118">
                    <a:moveTo>
                      <a:pt x="91" y="17"/>
                    </a:moveTo>
                    <a:cubicBezTo>
                      <a:pt x="114" y="34"/>
                      <a:pt x="119" y="67"/>
                      <a:pt x="102" y="90"/>
                    </a:cubicBezTo>
                    <a:cubicBezTo>
                      <a:pt x="85" y="113"/>
                      <a:pt x="52" y="118"/>
                      <a:pt x="29" y="101"/>
                    </a:cubicBezTo>
                    <a:cubicBezTo>
                      <a:pt x="5" y="84"/>
                      <a:pt x="0" y="51"/>
                      <a:pt x="17" y="28"/>
                    </a:cubicBezTo>
                    <a:cubicBezTo>
                      <a:pt x="34" y="5"/>
                      <a:pt x="67" y="0"/>
                      <a:pt x="91" y="17"/>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defRPr/>
                </a:pPr>
                <a:endParaRPr lang="en-US" kern="0">
                  <a:solidFill>
                    <a:sysClr val="windowText" lastClr="000000"/>
                  </a:solidFill>
                </a:endParaRPr>
              </a:p>
            </p:txBody>
          </p:sp>
          <p:sp>
            <p:nvSpPr>
              <p:cNvPr id="353" name="Freeform 37"/>
              <p:cNvSpPr>
                <a:spLocks/>
              </p:cNvSpPr>
              <p:nvPr/>
            </p:nvSpPr>
            <p:spPr bwMode="auto">
              <a:xfrm>
                <a:off x="5834063" y="327025"/>
                <a:ext cx="309563" cy="119063"/>
              </a:xfrm>
              <a:custGeom>
                <a:avLst/>
                <a:gdLst>
                  <a:gd name="T0" fmla="*/ 0 w 269"/>
                  <a:gd name="T1" fmla="*/ 104 h 104"/>
                  <a:gd name="T2" fmla="*/ 269 w 269"/>
                  <a:gd name="T3" fmla="*/ 63 h 104"/>
                </a:gdLst>
                <a:ahLst/>
                <a:cxnLst>
                  <a:cxn ang="0">
                    <a:pos x="T0" y="T1"/>
                  </a:cxn>
                  <a:cxn ang="0">
                    <a:pos x="T2" y="T3"/>
                  </a:cxn>
                </a:cxnLst>
                <a:rect l="0" t="0" r="r" b="b"/>
                <a:pathLst>
                  <a:path w="269" h="104">
                    <a:moveTo>
                      <a:pt x="0" y="104"/>
                    </a:moveTo>
                    <a:cubicBezTo>
                      <a:pt x="63" y="18"/>
                      <a:pt x="184" y="0"/>
                      <a:pt x="269" y="63"/>
                    </a:cubicBezTo>
                  </a:path>
                </a:pathLst>
              </a:custGeom>
              <a:noFill/>
              <a:ln w="50800" cap="flat">
                <a:solidFill>
                  <a:schemeClr val="bg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defRPr/>
                </a:pPr>
                <a:endParaRPr lang="en-US" kern="0">
                  <a:solidFill>
                    <a:sysClr val="windowText" lastClr="000000"/>
                  </a:solidFill>
                </a:endParaRPr>
              </a:p>
            </p:txBody>
          </p:sp>
          <p:sp>
            <p:nvSpPr>
              <p:cNvPr id="354" name="Freeform 38"/>
              <p:cNvSpPr>
                <a:spLocks/>
              </p:cNvSpPr>
              <p:nvPr/>
            </p:nvSpPr>
            <p:spPr bwMode="auto">
              <a:xfrm>
                <a:off x="5700713" y="138113"/>
                <a:ext cx="541338" cy="209550"/>
              </a:xfrm>
              <a:custGeom>
                <a:avLst/>
                <a:gdLst>
                  <a:gd name="T0" fmla="*/ 0 w 472"/>
                  <a:gd name="T1" fmla="*/ 182 h 182"/>
                  <a:gd name="T2" fmla="*/ 472 w 472"/>
                  <a:gd name="T3" fmla="*/ 110 h 182"/>
                </a:gdLst>
                <a:ahLst/>
                <a:cxnLst>
                  <a:cxn ang="0">
                    <a:pos x="T0" y="T1"/>
                  </a:cxn>
                  <a:cxn ang="0">
                    <a:pos x="T2" y="T3"/>
                  </a:cxn>
                </a:cxnLst>
                <a:rect l="0" t="0" r="r" b="b"/>
                <a:pathLst>
                  <a:path w="472" h="182">
                    <a:moveTo>
                      <a:pt x="0" y="182"/>
                    </a:moveTo>
                    <a:cubicBezTo>
                      <a:pt x="111" y="32"/>
                      <a:pt x="322" y="0"/>
                      <a:pt x="472" y="110"/>
                    </a:cubicBezTo>
                  </a:path>
                </a:pathLst>
              </a:custGeom>
              <a:noFill/>
              <a:ln w="50800" cap="flat">
                <a:solidFill>
                  <a:schemeClr val="bg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defRPr/>
                </a:pPr>
                <a:endParaRPr lang="en-US" kern="0">
                  <a:solidFill>
                    <a:sysClr val="windowText" lastClr="000000"/>
                  </a:solidFill>
                </a:endParaRPr>
              </a:p>
            </p:txBody>
          </p:sp>
          <p:sp>
            <p:nvSpPr>
              <p:cNvPr id="355" name="Freeform 39"/>
              <p:cNvSpPr>
                <a:spLocks/>
              </p:cNvSpPr>
              <p:nvPr/>
            </p:nvSpPr>
            <p:spPr bwMode="auto">
              <a:xfrm>
                <a:off x="5567363" y="-49213"/>
                <a:ext cx="771525" cy="300038"/>
              </a:xfrm>
              <a:custGeom>
                <a:avLst/>
                <a:gdLst>
                  <a:gd name="T0" fmla="*/ 0 w 672"/>
                  <a:gd name="T1" fmla="*/ 261 h 261"/>
                  <a:gd name="T2" fmla="*/ 672 w 672"/>
                  <a:gd name="T3" fmla="*/ 157 h 261"/>
                </a:gdLst>
                <a:ahLst/>
                <a:cxnLst>
                  <a:cxn ang="0">
                    <a:pos x="T0" y="T1"/>
                  </a:cxn>
                  <a:cxn ang="0">
                    <a:pos x="T2" y="T3"/>
                  </a:cxn>
                </a:cxnLst>
                <a:rect l="0" t="0" r="r" b="b"/>
                <a:pathLst>
                  <a:path w="672" h="261">
                    <a:moveTo>
                      <a:pt x="0" y="261"/>
                    </a:moveTo>
                    <a:cubicBezTo>
                      <a:pt x="157" y="46"/>
                      <a:pt x="458" y="0"/>
                      <a:pt x="672" y="157"/>
                    </a:cubicBezTo>
                  </a:path>
                </a:pathLst>
              </a:custGeom>
              <a:noFill/>
              <a:ln w="50800" cap="flat">
                <a:solidFill>
                  <a:schemeClr val="bg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defRPr/>
                </a:pPr>
                <a:endParaRPr lang="en-US" kern="0">
                  <a:solidFill>
                    <a:sysClr val="windowText" lastClr="000000"/>
                  </a:solidFill>
                </a:endParaRPr>
              </a:p>
            </p:txBody>
          </p:sp>
        </p:grpSp>
        <p:grpSp>
          <p:nvGrpSpPr>
            <p:cNvPr id="2" name="Group 1"/>
            <p:cNvGrpSpPr/>
            <p:nvPr/>
          </p:nvGrpSpPr>
          <p:grpSpPr>
            <a:xfrm rot="467236">
              <a:off x="4880562" y="722159"/>
              <a:ext cx="550103" cy="502280"/>
              <a:chOff x="4907722" y="722159"/>
              <a:chExt cx="550103" cy="502280"/>
            </a:xfrm>
          </p:grpSpPr>
          <p:grpSp>
            <p:nvGrpSpPr>
              <p:cNvPr id="350" name="Group 349"/>
              <p:cNvGrpSpPr/>
              <p:nvPr/>
            </p:nvGrpSpPr>
            <p:grpSpPr>
              <a:xfrm>
                <a:off x="5095369" y="722159"/>
                <a:ext cx="362456" cy="433629"/>
                <a:chOff x="6604745" y="3033377"/>
                <a:chExt cx="568190" cy="679761"/>
              </a:xfrm>
              <a:solidFill>
                <a:schemeClr val="bg2"/>
              </a:solidFill>
            </p:grpSpPr>
            <p:sp>
              <p:nvSpPr>
                <p:cNvPr id="370" name="Freeform 59"/>
                <p:cNvSpPr>
                  <a:spLocks/>
                </p:cNvSpPr>
                <p:nvPr/>
              </p:nvSpPr>
              <p:spPr bwMode="auto">
                <a:xfrm rot="20228262">
                  <a:off x="6604745" y="3245789"/>
                  <a:ext cx="568190" cy="467349"/>
                </a:xfrm>
                <a:custGeom>
                  <a:avLst/>
                  <a:gdLst>
                    <a:gd name="T0" fmla="*/ 296 w 405"/>
                    <a:gd name="T1" fmla="*/ 57 h 334"/>
                    <a:gd name="T2" fmla="*/ 337 w 405"/>
                    <a:gd name="T3" fmla="*/ 306 h 334"/>
                    <a:gd name="T4" fmla="*/ 153 w 405"/>
                    <a:gd name="T5" fmla="*/ 282 h 334"/>
                    <a:gd name="T6" fmla="*/ 0 w 405"/>
                    <a:gd name="T7" fmla="*/ 176 h 334"/>
                    <a:gd name="T8" fmla="*/ 198 w 405"/>
                    <a:gd name="T9" fmla="*/ 19 h 334"/>
                  </a:gdLst>
                  <a:ahLst/>
                  <a:cxnLst>
                    <a:cxn ang="0">
                      <a:pos x="T0" y="T1"/>
                    </a:cxn>
                    <a:cxn ang="0">
                      <a:pos x="T2" y="T3"/>
                    </a:cxn>
                    <a:cxn ang="0">
                      <a:pos x="T4" y="T5"/>
                    </a:cxn>
                    <a:cxn ang="0">
                      <a:pos x="T6" y="T7"/>
                    </a:cxn>
                    <a:cxn ang="0">
                      <a:pos x="T8" y="T9"/>
                    </a:cxn>
                  </a:cxnLst>
                  <a:rect l="0" t="0" r="r" b="b"/>
                  <a:pathLst>
                    <a:path w="405" h="334">
                      <a:moveTo>
                        <a:pt x="296" y="57"/>
                      </a:moveTo>
                      <a:cubicBezTo>
                        <a:pt x="296" y="57"/>
                        <a:pt x="405" y="130"/>
                        <a:pt x="337" y="306"/>
                      </a:cubicBezTo>
                      <a:cubicBezTo>
                        <a:pt x="337" y="306"/>
                        <a:pt x="289" y="334"/>
                        <a:pt x="153" y="282"/>
                      </a:cubicBezTo>
                      <a:cubicBezTo>
                        <a:pt x="17" y="229"/>
                        <a:pt x="0" y="176"/>
                        <a:pt x="0" y="176"/>
                      </a:cubicBezTo>
                      <a:cubicBezTo>
                        <a:pt x="68" y="0"/>
                        <a:pt x="198" y="19"/>
                        <a:pt x="198" y="19"/>
                      </a:cubicBezTo>
                    </a:path>
                  </a:pathLst>
                </a:custGeom>
                <a:solidFill>
                  <a:srgbClr val="EFEFEF"/>
                </a:solidFill>
                <a:ln w="25400" cap="flat">
                  <a:solidFill>
                    <a:schemeClr val="bg2">
                      <a:lumMod val="40000"/>
                      <a:lumOff val="60000"/>
                    </a:schemeClr>
                  </a:solidFill>
                  <a:prstDash val="solid"/>
                  <a:miter lim="800000"/>
                  <a:headEnd/>
                  <a:tailEnd/>
                </a:ln>
                <a:extLst/>
              </p:spPr>
              <p:txBody>
                <a:bodyPr vert="horz" wrap="square" lIns="91440" tIns="45720" rIns="91440" bIns="45720" numCol="1" anchor="t" anchorCtr="0" compatLnSpc="1">
                  <a:prstTxWarp prst="textNoShape">
                    <a:avLst/>
                  </a:prstTxWarp>
                </a:bodyPr>
                <a:lstStyle/>
                <a:p>
                  <a:pPr>
                    <a:defRPr/>
                  </a:pPr>
                  <a:endParaRPr lang="en-US" kern="0">
                    <a:solidFill>
                      <a:sysClr val="windowText" lastClr="000000"/>
                    </a:solidFill>
                  </a:endParaRPr>
                </a:p>
              </p:txBody>
            </p:sp>
            <p:sp>
              <p:nvSpPr>
                <p:cNvPr id="371" name="Freeform 58"/>
                <p:cNvSpPr>
                  <a:spLocks/>
                </p:cNvSpPr>
                <p:nvPr/>
              </p:nvSpPr>
              <p:spPr bwMode="auto">
                <a:xfrm rot="20228262">
                  <a:off x="6722200" y="3033377"/>
                  <a:ext cx="298640" cy="298640"/>
                </a:xfrm>
                <a:custGeom>
                  <a:avLst/>
                  <a:gdLst>
                    <a:gd name="T0" fmla="*/ 19 w 213"/>
                    <a:gd name="T1" fmla="*/ 73 h 213"/>
                    <a:gd name="T2" fmla="*/ 140 w 213"/>
                    <a:gd name="T3" fmla="*/ 19 h 213"/>
                    <a:gd name="T4" fmla="*/ 194 w 213"/>
                    <a:gd name="T5" fmla="*/ 140 h 213"/>
                    <a:gd name="T6" fmla="*/ 73 w 213"/>
                    <a:gd name="T7" fmla="*/ 194 h 213"/>
                    <a:gd name="T8" fmla="*/ 19 w 213"/>
                    <a:gd name="T9" fmla="*/ 73 h 213"/>
                  </a:gdLst>
                  <a:ahLst/>
                  <a:cxnLst>
                    <a:cxn ang="0">
                      <a:pos x="T0" y="T1"/>
                    </a:cxn>
                    <a:cxn ang="0">
                      <a:pos x="T2" y="T3"/>
                    </a:cxn>
                    <a:cxn ang="0">
                      <a:pos x="T4" y="T5"/>
                    </a:cxn>
                    <a:cxn ang="0">
                      <a:pos x="T6" y="T7"/>
                    </a:cxn>
                    <a:cxn ang="0">
                      <a:pos x="T8" y="T9"/>
                    </a:cxn>
                  </a:cxnLst>
                  <a:rect l="0" t="0" r="r" b="b"/>
                  <a:pathLst>
                    <a:path w="213" h="213">
                      <a:moveTo>
                        <a:pt x="19" y="73"/>
                      </a:moveTo>
                      <a:cubicBezTo>
                        <a:pt x="38" y="24"/>
                        <a:pt x="92" y="0"/>
                        <a:pt x="140" y="19"/>
                      </a:cubicBezTo>
                      <a:cubicBezTo>
                        <a:pt x="189" y="38"/>
                        <a:pt x="213" y="92"/>
                        <a:pt x="194" y="140"/>
                      </a:cubicBezTo>
                      <a:cubicBezTo>
                        <a:pt x="176" y="189"/>
                        <a:pt x="121" y="213"/>
                        <a:pt x="73" y="194"/>
                      </a:cubicBezTo>
                      <a:cubicBezTo>
                        <a:pt x="25" y="176"/>
                        <a:pt x="0" y="121"/>
                        <a:pt x="19" y="73"/>
                      </a:cubicBezTo>
                      <a:close/>
                    </a:path>
                  </a:pathLst>
                </a:custGeom>
                <a:solidFill>
                  <a:srgbClr val="EFEFEF"/>
                </a:solidFill>
                <a:ln w="25400" cap="flat">
                  <a:solidFill>
                    <a:schemeClr val="bg2">
                      <a:lumMod val="40000"/>
                      <a:lumOff val="60000"/>
                    </a:schemeClr>
                  </a:solidFill>
                  <a:prstDash val="solid"/>
                  <a:miter lim="800000"/>
                  <a:headEnd/>
                  <a:tailEnd/>
                </a:ln>
                <a:extLst/>
              </p:spPr>
              <p:txBody>
                <a:bodyPr vert="horz" wrap="square" lIns="91440" tIns="45720" rIns="91440" bIns="45720" numCol="1" anchor="t" anchorCtr="0" compatLnSpc="1">
                  <a:prstTxWarp prst="textNoShape">
                    <a:avLst/>
                  </a:prstTxWarp>
                </a:bodyPr>
                <a:lstStyle/>
                <a:p>
                  <a:pPr>
                    <a:defRPr/>
                  </a:pPr>
                  <a:endParaRPr lang="en-US" kern="0">
                    <a:solidFill>
                      <a:sysClr val="windowText" lastClr="000000"/>
                    </a:solidFill>
                  </a:endParaRPr>
                </a:p>
              </p:txBody>
            </p:sp>
          </p:grpSp>
          <p:grpSp>
            <p:nvGrpSpPr>
              <p:cNvPr id="364" name="Group 363"/>
              <p:cNvGrpSpPr/>
              <p:nvPr/>
            </p:nvGrpSpPr>
            <p:grpSpPr>
              <a:xfrm>
                <a:off x="4907722" y="722159"/>
                <a:ext cx="362456" cy="433629"/>
                <a:chOff x="6604745" y="3033377"/>
                <a:chExt cx="568190" cy="679761"/>
              </a:xfrm>
              <a:solidFill>
                <a:schemeClr val="bg2"/>
              </a:solidFill>
            </p:grpSpPr>
            <p:sp>
              <p:nvSpPr>
                <p:cNvPr id="368" name="Freeform 59"/>
                <p:cNvSpPr>
                  <a:spLocks/>
                </p:cNvSpPr>
                <p:nvPr/>
              </p:nvSpPr>
              <p:spPr bwMode="auto">
                <a:xfrm rot="20228262">
                  <a:off x="6604745" y="3245789"/>
                  <a:ext cx="568190" cy="467349"/>
                </a:xfrm>
                <a:custGeom>
                  <a:avLst/>
                  <a:gdLst>
                    <a:gd name="T0" fmla="*/ 296 w 405"/>
                    <a:gd name="T1" fmla="*/ 57 h 334"/>
                    <a:gd name="T2" fmla="*/ 337 w 405"/>
                    <a:gd name="T3" fmla="*/ 306 h 334"/>
                    <a:gd name="T4" fmla="*/ 153 w 405"/>
                    <a:gd name="T5" fmla="*/ 282 h 334"/>
                    <a:gd name="T6" fmla="*/ 0 w 405"/>
                    <a:gd name="T7" fmla="*/ 176 h 334"/>
                    <a:gd name="T8" fmla="*/ 198 w 405"/>
                    <a:gd name="T9" fmla="*/ 19 h 334"/>
                  </a:gdLst>
                  <a:ahLst/>
                  <a:cxnLst>
                    <a:cxn ang="0">
                      <a:pos x="T0" y="T1"/>
                    </a:cxn>
                    <a:cxn ang="0">
                      <a:pos x="T2" y="T3"/>
                    </a:cxn>
                    <a:cxn ang="0">
                      <a:pos x="T4" y="T5"/>
                    </a:cxn>
                    <a:cxn ang="0">
                      <a:pos x="T6" y="T7"/>
                    </a:cxn>
                    <a:cxn ang="0">
                      <a:pos x="T8" y="T9"/>
                    </a:cxn>
                  </a:cxnLst>
                  <a:rect l="0" t="0" r="r" b="b"/>
                  <a:pathLst>
                    <a:path w="405" h="334">
                      <a:moveTo>
                        <a:pt x="296" y="57"/>
                      </a:moveTo>
                      <a:cubicBezTo>
                        <a:pt x="296" y="57"/>
                        <a:pt x="405" y="130"/>
                        <a:pt x="337" y="306"/>
                      </a:cubicBezTo>
                      <a:cubicBezTo>
                        <a:pt x="337" y="306"/>
                        <a:pt x="289" y="334"/>
                        <a:pt x="153" y="282"/>
                      </a:cubicBezTo>
                      <a:cubicBezTo>
                        <a:pt x="17" y="229"/>
                        <a:pt x="0" y="176"/>
                        <a:pt x="0" y="176"/>
                      </a:cubicBezTo>
                      <a:cubicBezTo>
                        <a:pt x="68" y="0"/>
                        <a:pt x="198" y="19"/>
                        <a:pt x="198" y="19"/>
                      </a:cubicBezTo>
                    </a:path>
                  </a:pathLst>
                </a:custGeom>
                <a:solidFill>
                  <a:srgbClr val="EFEFEF"/>
                </a:solidFill>
                <a:ln w="25400" cap="flat">
                  <a:solidFill>
                    <a:schemeClr val="bg2">
                      <a:lumMod val="40000"/>
                      <a:lumOff val="60000"/>
                    </a:schemeClr>
                  </a:solidFill>
                  <a:prstDash val="solid"/>
                  <a:miter lim="800000"/>
                  <a:headEnd/>
                  <a:tailEnd/>
                </a:ln>
                <a:extLst/>
              </p:spPr>
              <p:txBody>
                <a:bodyPr vert="horz" wrap="square" lIns="91440" tIns="45720" rIns="91440" bIns="45720" numCol="1" anchor="t" anchorCtr="0" compatLnSpc="1">
                  <a:prstTxWarp prst="textNoShape">
                    <a:avLst/>
                  </a:prstTxWarp>
                </a:bodyPr>
                <a:lstStyle/>
                <a:p>
                  <a:pPr>
                    <a:defRPr/>
                  </a:pPr>
                  <a:endParaRPr lang="en-US" kern="0">
                    <a:solidFill>
                      <a:sysClr val="windowText" lastClr="000000"/>
                    </a:solidFill>
                  </a:endParaRPr>
                </a:p>
              </p:txBody>
            </p:sp>
            <p:sp>
              <p:nvSpPr>
                <p:cNvPr id="369" name="Freeform 58"/>
                <p:cNvSpPr>
                  <a:spLocks/>
                </p:cNvSpPr>
                <p:nvPr/>
              </p:nvSpPr>
              <p:spPr bwMode="auto">
                <a:xfrm rot="20228262">
                  <a:off x="6722200" y="3033377"/>
                  <a:ext cx="298640" cy="298640"/>
                </a:xfrm>
                <a:custGeom>
                  <a:avLst/>
                  <a:gdLst>
                    <a:gd name="T0" fmla="*/ 19 w 213"/>
                    <a:gd name="T1" fmla="*/ 73 h 213"/>
                    <a:gd name="T2" fmla="*/ 140 w 213"/>
                    <a:gd name="T3" fmla="*/ 19 h 213"/>
                    <a:gd name="T4" fmla="*/ 194 w 213"/>
                    <a:gd name="T5" fmla="*/ 140 h 213"/>
                    <a:gd name="T6" fmla="*/ 73 w 213"/>
                    <a:gd name="T7" fmla="*/ 194 h 213"/>
                    <a:gd name="T8" fmla="*/ 19 w 213"/>
                    <a:gd name="T9" fmla="*/ 73 h 213"/>
                  </a:gdLst>
                  <a:ahLst/>
                  <a:cxnLst>
                    <a:cxn ang="0">
                      <a:pos x="T0" y="T1"/>
                    </a:cxn>
                    <a:cxn ang="0">
                      <a:pos x="T2" y="T3"/>
                    </a:cxn>
                    <a:cxn ang="0">
                      <a:pos x="T4" y="T5"/>
                    </a:cxn>
                    <a:cxn ang="0">
                      <a:pos x="T6" y="T7"/>
                    </a:cxn>
                    <a:cxn ang="0">
                      <a:pos x="T8" y="T9"/>
                    </a:cxn>
                  </a:cxnLst>
                  <a:rect l="0" t="0" r="r" b="b"/>
                  <a:pathLst>
                    <a:path w="213" h="213">
                      <a:moveTo>
                        <a:pt x="19" y="73"/>
                      </a:moveTo>
                      <a:cubicBezTo>
                        <a:pt x="38" y="24"/>
                        <a:pt x="92" y="0"/>
                        <a:pt x="140" y="19"/>
                      </a:cubicBezTo>
                      <a:cubicBezTo>
                        <a:pt x="189" y="38"/>
                        <a:pt x="213" y="92"/>
                        <a:pt x="194" y="140"/>
                      </a:cubicBezTo>
                      <a:cubicBezTo>
                        <a:pt x="176" y="189"/>
                        <a:pt x="121" y="213"/>
                        <a:pt x="73" y="194"/>
                      </a:cubicBezTo>
                      <a:cubicBezTo>
                        <a:pt x="25" y="176"/>
                        <a:pt x="0" y="121"/>
                        <a:pt x="19" y="73"/>
                      </a:cubicBezTo>
                      <a:close/>
                    </a:path>
                  </a:pathLst>
                </a:custGeom>
                <a:solidFill>
                  <a:srgbClr val="EFEFEF"/>
                </a:solidFill>
                <a:ln w="25400" cap="flat">
                  <a:solidFill>
                    <a:schemeClr val="bg2">
                      <a:lumMod val="40000"/>
                      <a:lumOff val="60000"/>
                    </a:schemeClr>
                  </a:solidFill>
                  <a:prstDash val="solid"/>
                  <a:miter lim="800000"/>
                  <a:headEnd/>
                  <a:tailEnd/>
                </a:ln>
                <a:extLst/>
              </p:spPr>
              <p:txBody>
                <a:bodyPr vert="horz" wrap="square" lIns="91440" tIns="45720" rIns="91440" bIns="45720" numCol="1" anchor="t" anchorCtr="0" compatLnSpc="1">
                  <a:prstTxWarp prst="textNoShape">
                    <a:avLst/>
                  </a:prstTxWarp>
                </a:bodyPr>
                <a:lstStyle/>
                <a:p>
                  <a:pPr>
                    <a:defRPr/>
                  </a:pPr>
                  <a:endParaRPr lang="en-US" kern="0">
                    <a:solidFill>
                      <a:sysClr val="windowText" lastClr="000000"/>
                    </a:solidFill>
                  </a:endParaRPr>
                </a:p>
              </p:txBody>
            </p:sp>
          </p:grpSp>
          <p:grpSp>
            <p:nvGrpSpPr>
              <p:cNvPr id="365" name="Group 364"/>
              <p:cNvGrpSpPr/>
              <p:nvPr/>
            </p:nvGrpSpPr>
            <p:grpSpPr>
              <a:xfrm>
                <a:off x="4980950" y="734503"/>
                <a:ext cx="409521" cy="489936"/>
                <a:chOff x="6604745" y="3033377"/>
                <a:chExt cx="568190" cy="679761"/>
              </a:xfrm>
              <a:solidFill>
                <a:schemeClr val="bg2"/>
              </a:solidFill>
            </p:grpSpPr>
            <p:sp>
              <p:nvSpPr>
                <p:cNvPr id="366" name="Freeform 59"/>
                <p:cNvSpPr>
                  <a:spLocks/>
                </p:cNvSpPr>
                <p:nvPr/>
              </p:nvSpPr>
              <p:spPr bwMode="auto">
                <a:xfrm rot="20228262">
                  <a:off x="6604745" y="3245789"/>
                  <a:ext cx="568190" cy="467349"/>
                </a:xfrm>
                <a:custGeom>
                  <a:avLst/>
                  <a:gdLst>
                    <a:gd name="T0" fmla="*/ 296 w 405"/>
                    <a:gd name="T1" fmla="*/ 57 h 334"/>
                    <a:gd name="T2" fmla="*/ 337 w 405"/>
                    <a:gd name="T3" fmla="*/ 306 h 334"/>
                    <a:gd name="T4" fmla="*/ 153 w 405"/>
                    <a:gd name="T5" fmla="*/ 282 h 334"/>
                    <a:gd name="T6" fmla="*/ 0 w 405"/>
                    <a:gd name="T7" fmla="*/ 176 h 334"/>
                    <a:gd name="T8" fmla="*/ 198 w 405"/>
                    <a:gd name="T9" fmla="*/ 19 h 334"/>
                  </a:gdLst>
                  <a:ahLst/>
                  <a:cxnLst>
                    <a:cxn ang="0">
                      <a:pos x="T0" y="T1"/>
                    </a:cxn>
                    <a:cxn ang="0">
                      <a:pos x="T2" y="T3"/>
                    </a:cxn>
                    <a:cxn ang="0">
                      <a:pos x="T4" y="T5"/>
                    </a:cxn>
                    <a:cxn ang="0">
                      <a:pos x="T6" y="T7"/>
                    </a:cxn>
                    <a:cxn ang="0">
                      <a:pos x="T8" y="T9"/>
                    </a:cxn>
                  </a:cxnLst>
                  <a:rect l="0" t="0" r="r" b="b"/>
                  <a:pathLst>
                    <a:path w="405" h="334">
                      <a:moveTo>
                        <a:pt x="296" y="57"/>
                      </a:moveTo>
                      <a:cubicBezTo>
                        <a:pt x="296" y="57"/>
                        <a:pt x="405" y="130"/>
                        <a:pt x="337" y="306"/>
                      </a:cubicBezTo>
                      <a:cubicBezTo>
                        <a:pt x="337" y="306"/>
                        <a:pt x="289" y="334"/>
                        <a:pt x="153" y="282"/>
                      </a:cubicBezTo>
                      <a:cubicBezTo>
                        <a:pt x="17" y="229"/>
                        <a:pt x="0" y="176"/>
                        <a:pt x="0" y="176"/>
                      </a:cubicBezTo>
                      <a:cubicBezTo>
                        <a:pt x="68" y="0"/>
                        <a:pt x="198" y="19"/>
                        <a:pt x="198" y="19"/>
                      </a:cubicBezTo>
                    </a:path>
                  </a:pathLst>
                </a:custGeom>
                <a:solidFill>
                  <a:srgbClr val="EFEFEF"/>
                </a:solidFill>
                <a:ln w="25400" cap="flat">
                  <a:solidFill>
                    <a:schemeClr val="bg2"/>
                  </a:solidFill>
                  <a:prstDash val="solid"/>
                  <a:miter lim="800000"/>
                  <a:headEnd/>
                  <a:tailEnd/>
                </a:ln>
                <a:extLst/>
              </p:spPr>
              <p:txBody>
                <a:bodyPr vert="horz" wrap="square" lIns="91440" tIns="45720" rIns="91440" bIns="45720" numCol="1" anchor="t" anchorCtr="0" compatLnSpc="1">
                  <a:prstTxWarp prst="textNoShape">
                    <a:avLst/>
                  </a:prstTxWarp>
                </a:bodyPr>
                <a:lstStyle/>
                <a:p>
                  <a:pPr>
                    <a:defRPr/>
                  </a:pPr>
                  <a:endParaRPr lang="en-US" kern="0" dirty="0">
                    <a:solidFill>
                      <a:sysClr val="windowText" lastClr="000000"/>
                    </a:solidFill>
                  </a:endParaRPr>
                </a:p>
              </p:txBody>
            </p:sp>
            <p:sp>
              <p:nvSpPr>
                <p:cNvPr id="367" name="Freeform 58"/>
                <p:cNvSpPr>
                  <a:spLocks/>
                </p:cNvSpPr>
                <p:nvPr/>
              </p:nvSpPr>
              <p:spPr bwMode="auto">
                <a:xfrm rot="20228262">
                  <a:off x="6722200" y="3033377"/>
                  <a:ext cx="298640" cy="298640"/>
                </a:xfrm>
                <a:custGeom>
                  <a:avLst/>
                  <a:gdLst>
                    <a:gd name="T0" fmla="*/ 19 w 213"/>
                    <a:gd name="T1" fmla="*/ 73 h 213"/>
                    <a:gd name="T2" fmla="*/ 140 w 213"/>
                    <a:gd name="T3" fmla="*/ 19 h 213"/>
                    <a:gd name="T4" fmla="*/ 194 w 213"/>
                    <a:gd name="T5" fmla="*/ 140 h 213"/>
                    <a:gd name="T6" fmla="*/ 73 w 213"/>
                    <a:gd name="T7" fmla="*/ 194 h 213"/>
                    <a:gd name="T8" fmla="*/ 19 w 213"/>
                    <a:gd name="T9" fmla="*/ 73 h 213"/>
                  </a:gdLst>
                  <a:ahLst/>
                  <a:cxnLst>
                    <a:cxn ang="0">
                      <a:pos x="T0" y="T1"/>
                    </a:cxn>
                    <a:cxn ang="0">
                      <a:pos x="T2" y="T3"/>
                    </a:cxn>
                    <a:cxn ang="0">
                      <a:pos x="T4" y="T5"/>
                    </a:cxn>
                    <a:cxn ang="0">
                      <a:pos x="T6" y="T7"/>
                    </a:cxn>
                    <a:cxn ang="0">
                      <a:pos x="T8" y="T9"/>
                    </a:cxn>
                  </a:cxnLst>
                  <a:rect l="0" t="0" r="r" b="b"/>
                  <a:pathLst>
                    <a:path w="213" h="213">
                      <a:moveTo>
                        <a:pt x="19" y="73"/>
                      </a:moveTo>
                      <a:cubicBezTo>
                        <a:pt x="38" y="24"/>
                        <a:pt x="92" y="0"/>
                        <a:pt x="140" y="19"/>
                      </a:cubicBezTo>
                      <a:cubicBezTo>
                        <a:pt x="189" y="38"/>
                        <a:pt x="213" y="92"/>
                        <a:pt x="194" y="140"/>
                      </a:cubicBezTo>
                      <a:cubicBezTo>
                        <a:pt x="176" y="189"/>
                        <a:pt x="121" y="213"/>
                        <a:pt x="73" y="194"/>
                      </a:cubicBezTo>
                      <a:cubicBezTo>
                        <a:pt x="25" y="176"/>
                        <a:pt x="0" y="121"/>
                        <a:pt x="19" y="73"/>
                      </a:cubicBezTo>
                      <a:close/>
                    </a:path>
                  </a:pathLst>
                </a:custGeom>
                <a:solidFill>
                  <a:srgbClr val="EFEFEF"/>
                </a:solidFill>
                <a:ln w="25400" cap="flat">
                  <a:solidFill>
                    <a:schemeClr val="bg2"/>
                  </a:solidFill>
                  <a:prstDash val="solid"/>
                  <a:miter lim="800000"/>
                  <a:headEnd/>
                  <a:tailEnd/>
                </a:ln>
                <a:extLst/>
              </p:spPr>
              <p:txBody>
                <a:bodyPr vert="horz" wrap="square" lIns="91440" tIns="45720" rIns="91440" bIns="45720" numCol="1" anchor="t" anchorCtr="0" compatLnSpc="1">
                  <a:prstTxWarp prst="textNoShape">
                    <a:avLst/>
                  </a:prstTxWarp>
                </a:bodyPr>
                <a:lstStyle/>
                <a:p>
                  <a:pPr>
                    <a:defRPr/>
                  </a:pPr>
                  <a:endParaRPr lang="en-US" kern="0">
                    <a:solidFill>
                      <a:sysClr val="windowText" lastClr="000000"/>
                    </a:solidFill>
                  </a:endParaRPr>
                </a:p>
              </p:txBody>
            </p:sp>
          </p:grpSp>
        </p:grpSp>
        <p:grpSp>
          <p:nvGrpSpPr>
            <p:cNvPr id="356" name="Group 355"/>
            <p:cNvGrpSpPr/>
            <p:nvPr/>
          </p:nvGrpSpPr>
          <p:grpSpPr>
            <a:xfrm rot="21126109">
              <a:off x="10233612" y="2598585"/>
              <a:ext cx="550103" cy="502280"/>
              <a:chOff x="4907722" y="722159"/>
              <a:chExt cx="550103" cy="502280"/>
            </a:xfrm>
          </p:grpSpPr>
          <p:grpSp>
            <p:nvGrpSpPr>
              <p:cNvPr id="357" name="Group 356"/>
              <p:cNvGrpSpPr/>
              <p:nvPr/>
            </p:nvGrpSpPr>
            <p:grpSpPr>
              <a:xfrm>
                <a:off x="5095369" y="722159"/>
                <a:ext cx="362456" cy="433629"/>
                <a:chOff x="6604745" y="3033377"/>
                <a:chExt cx="568190" cy="679761"/>
              </a:xfrm>
              <a:solidFill>
                <a:schemeClr val="bg2"/>
              </a:solidFill>
            </p:grpSpPr>
            <p:sp>
              <p:nvSpPr>
                <p:cNvPr id="382" name="Freeform 59"/>
                <p:cNvSpPr>
                  <a:spLocks/>
                </p:cNvSpPr>
                <p:nvPr/>
              </p:nvSpPr>
              <p:spPr bwMode="auto">
                <a:xfrm rot="20228262">
                  <a:off x="6604745" y="3245789"/>
                  <a:ext cx="568190" cy="467349"/>
                </a:xfrm>
                <a:custGeom>
                  <a:avLst/>
                  <a:gdLst>
                    <a:gd name="T0" fmla="*/ 296 w 405"/>
                    <a:gd name="T1" fmla="*/ 57 h 334"/>
                    <a:gd name="T2" fmla="*/ 337 w 405"/>
                    <a:gd name="T3" fmla="*/ 306 h 334"/>
                    <a:gd name="T4" fmla="*/ 153 w 405"/>
                    <a:gd name="T5" fmla="*/ 282 h 334"/>
                    <a:gd name="T6" fmla="*/ 0 w 405"/>
                    <a:gd name="T7" fmla="*/ 176 h 334"/>
                    <a:gd name="T8" fmla="*/ 198 w 405"/>
                    <a:gd name="T9" fmla="*/ 19 h 334"/>
                  </a:gdLst>
                  <a:ahLst/>
                  <a:cxnLst>
                    <a:cxn ang="0">
                      <a:pos x="T0" y="T1"/>
                    </a:cxn>
                    <a:cxn ang="0">
                      <a:pos x="T2" y="T3"/>
                    </a:cxn>
                    <a:cxn ang="0">
                      <a:pos x="T4" y="T5"/>
                    </a:cxn>
                    <a:cxn ang="0">
                      <a:pos x="T6" y="T7"/>
                    </a:cxn>
                    <a:cxn ang="0">
                      <a:pos x="T8" y="T9"/>
                    </a:cxn>
                  </a:cxnLst>
                  <a:rect l="0" t="0" r="r" b="b"/>
                  <a:pathLst>
                    <a:path w="405" h="334">
                      <a:moveTo>
                        <a:pt x="296" y="57"/>
                      </a:moveTo>
                      <a:cubicBezTo>
                        <a:pt x="296" y="57"/>
                        <a:pt x="405" y="130"/>
                        <a:pt x="337" y="306"/>
                      </a:cubicBezTo>
                      <a:cubicBezTo>
                        <a:pt x="337" y="306"/>
                        <a:pt x="289" y="334"/>
                        <a:pt x="153" y="282"/>
                      </a:cubicBezTo>
                      <a:cubicBezTo>
                        <a:pt x="17" y="229"/>
                        <a:pt x="0" y="176"/>
                        <a:pt x="0" y="176"/>
                      </a:cubicBezTo>
                      <a:cubicBezTo>
                        <a:pt x="68" y="0"/>
                        <a:pt x="198" y="19"/>
                        <a:pt x="198" y="19"/>
                      </a:cubicBezTo>
                    </a:path>
                  </a:pathLst>
                </a:custGeom>
                <a:solidFill>
                  <a:srgbClr val="EFEFEF"/>
                </a:solidFill>
                <a:ln w="25400" cap="flat">
                  <a:solidFill>
                    <a:schemeClr val="bg2">
                      <a:lumMod val="40000"/>
                      <a:lumOff val="60000"/>
                    </a:schemeClr>
                  </a:solidFill>
                  <a:prstDash val="solid"/>
                  <a:miter lim="800000"/>
                  <a:headEnd/>
                  <a:tailEnd/>
                </a:ln>
                <a:extLst/>
              </p:spPr>
              <p:txBody>
                <a:bodyPr vert="horz" wrap="square" lIns="91440" tIns="45720" rIns="91440" bIns="45720" numCol="1" anchor="t" anchorCtr="0" compatLnSpc="1">
                  <a:prstTxWarp prst="textNoShape">
                    <a:avLst/>
                  </a:prstTxWarp>
                </a:bodyPr>
                <a:lstStyle/>
                <a:p>
                  <a:pPr>
                    <a:defRPr/>
                  </a:pPr>
                  <a:endParaRPr lang="en-US" kern="0">
                    <a:solidFill>
                      <a:sysClr val="windowText" lastClr="000000"/>
                    </a:solidFill>
                  </a:endParaRPr>
                </a:p>
              </p:txBody>
            </p:sp>
            <p:sp>
              <p:nvSpPr>
                <p:cNvPr id="383" name="Freeform 58"/>
                <p:cNvSpPr>
                  <a:spLocks/>
                </p:cNvSpPr>
                <p:nvPr/>
              </p:nvSpPr>
              <p:spPr bwMode="auto">
                <a:xfrm rot="20228262">
                  <a:off x="6722200" y="3033377"/>
                  <a:ext cx="298640" cy="298640"/>
                </a:xfrm>
                <a:custGeom>
                  <a:avLst/>
                  <a:gdLst>
                    <a:gd name="T0" fmla="*/ 19 w 213"/>
                    <a:gd name="T1" fmla="*/ 73 h 213"/>
                    <a:gd name="T2" fmla="*/ 140 w 213"/>
                    <a:gd name="T3" fmla="*/ 19 h 213"/>
                    <a:gd name="T4" fmla="*/ 194 w 213"/>
                    <a:gd name="T5" fmla="*/ 140 h 213"/>
                    <a:gd name="T6" fmla="*/ 73 w 213"/>
                    <a:gd name="T7" fmla="*/ 194 h 213"/>
                    <a:gd name="T8" fmla="*/ 19 w 213"/>
                    <a:gd name="T9" fmla="*/ 73 h 213"/>
                  </a:gdLst>
                  <a:ahLst/>
                  <a:cxnLst>
                    <a:cxn ang="0">
                      <a:pos x="T0" y="T1"/>
                    </a:cxn>
                    <a:cxn ang="0">
                      <a:pos x="T2" y="T3"/>
                    </a:cxn>
                    <a:cxn ang="0">
                      <a:pos x="T4" y="T5"/>
                    </a:cxn>
                    <a:cxn ang="0">
                      <a:pos x="T6" y="T7"/>
                    </a:cxn>
                    <a:cxn ang="0">
                      <a:pos x="T8" y="T9"/>
                    </a:cxn>
                  </a:cxnLst>
                  <a:rect l="0" t="0" r="r" b="b"/>
                  <a:pathLst>
                    <a:path w="213" h="213">
                      <a:moveTo>
                        <a:pt x="19" y="73"/>
                      </a:moveTo>
                      <a:cubicBezTo>
                        <a:pt x="38" y="24"/>
                        <a:pt x="92" y="0"/>
                        <a:pt x="140" y="19"/>
                      </a:cubicBezTo>
                      <a:cubicBezTo>
                        <a:pt x="189" y="38"/>
                        <a:pt x="213" y="92"/>
                        <a:pt x="194" y="140"/>
                      </a:cubicBezTo>
                      <a:cubicBezTo>
                        <a:pt x="176" y="189"/>
                        <a:pt x="121" y="213"/>
                        <a:pt x="73" y="194"/>
                      </a:cubicBezTo>
                      <a:cubicBezTo>
                        <a:pt x="25" y="176"/>
                        <a:pt x="0" y="121"/>
                        <a:pt x="19" y="73"/>
                      </a:cubicBezTo>
                      <a:close/>
                    </a:path>
                  </a:pathLst>
                </a:custGeom>
                <a:solidFill>
                  <a:srgbClr val="EFEFEF"/>
                </a:solidFill>
                <a:ln w="25400" cap="flat">
                  <a:solidFill>
                    <a:schemeClr val="bg2">
                      <a:lumMod val="40000"/>
                      <a:lumOff val="60000"/>
                    </a:schemeClr>
                  </a:solidFill>
                  <a:prstDash val="solid"/>
                  <a:miter lim="800000"/>
                  <a:headEnd/>
                  <a:tailEnd/>
                </a:ln>
                <a:extLst/>
              </p:spPr>
              <p:txBody>
                <a:bodyPr vert="horz" wrap="square" lIns="91440" tIns="45720" rIns="91440" bIns="45720" numCol="1" anchor="t" anchorCtr="0" compatLnSpc="1">
                  <a:prstTxWarp prst="textNoShape">
                    <a:avLst/>
                  </a:prstTxWarp>
                </a:bodyPr>
                <a:lstStyle/>
                <a:p>
                  <a:pPr>
                    <a:defRPr/>
                  </a:pPr>
                  <a:endParaRPr lang="en-US" kern="0">
                    <a:solidFill>
                      <a:sysClr val="windowText" lastClr="000000"/>
                    </a:solidFill>
                  </a:endParaRPr>
                </a:p>
              </p:txBody>
            </p:sp>
          </p:grpSp>
          <p:grpSp>
            <p:nvGrpSpPr>
              <p:cNvPr id="358" name="Group 357"/>
              <p:cNvGrpSpPr/>
              <p:nvPr/>
            </p:nvGrpSpPr>
            <p:grpSpPr>
              <a:xfrm>
                <a:off x="4907722" y="722159"/>
                <a:ext cx="362456" cy="433629"/>
                <a:chOff x="6604745" y="3033377"/>
                <a:chExt cx="568190" cy="679761"/>
              </a:xfrm>
              <a:solidFill>
                <a:schemeClr val="bg2"/>
              </a:solidFill>
            </p:grpSpPr>
            <p:sp>
              <p:nvSpPr>
                <p:cNvPr id="362" name="Freeform 59"/>
                <p:cNvSpPr>
                  <a:spLocks/>
                </p:cNvSpPr>
                <p:nvPr/>
              </p:nvSpPr>
              <p:spPr bwMode="auto">
                <a:xfrm rot="20228262">
                  <a:off x="6604745" y="3245789"/>
                  <a:ext cx="568190" cy="467349"/>
                </a:xfrm>
                <a:custGeom>
                  <a:avLst/>
                  <a:gdLst>
                    <a:gd name="T0" fmla="*/ 296 w 405"/>
                    <a:gd name="T1" fmla="*/ 57 h 334"/>
                    <a:gd name="T2" fmla="*/ 337 w 405"/>
                    <a:gd name="T3" fmla="*/ 306 h 334"/>
                    <a:gd name="T4" fmla="*/ 153 w 405"/>
                    <a:gd name="T5" fmla="*/ 282 h 334"/>
                    <a:gd name="T6" fmla="*/ 0 w 405"/>
                    <a:gd name="T7" fmla="*/ 176 h 334"/>
                    <a:gd name="T8" fmla="*/ 198 w 405"/>
                    <a:gd name="T9" fmla="*/ 19 h 334"/>
                  </a:gdLst>
                  <a:ahLst/>
                  <a:cxnLst>
                    <a:cxn ang="0">
                      <a:pos x="T0" y="T1"/>
                    </a:cxn>
                    <a:cxn ang="0">
                      <a:pos x="T2" y="T3"/>
                    </a:cxn>
                    <a:cxn ang="0">
                      <a:pos x="T4" y="T5"/>
                    </a:cxn>
                    <a:cxn ang="0">
                      <a:pos x="T6" y="T7"/>
                    </a:cxn>
                    <a:cxn ang="0">
                      <a:pos x="T8" y="T9"/>
                    </a:cxn>
                  </a:cxnLst>
                  <a:rect l="0" t="0" r="r" b="b"/>
                  <a:pathLst>
                    <a:path w="405" h="334">
                      <a:moveTo>
                        <a:pt x="296" y="57"/>
                      </a:moveTo>
                      <a:cubicBezTo>
                        <a:pt x="296" y="57"/>
                        <a:pt x="405" y="130"/>
                        <a:pt x="337" y="306"/>
                      </a:cubicBezTo>
                      <a:cubicBezTo>
                        <a:pt x="337" y="306"/>
                        <a:pt x="289" y="334"/>
                        <a:pt x="153" y="282"/>
                      </a:cubicBezTo>
                      <a:cubicBezTo>
                        <a:pt x="17" y="229"/>
                        <a:pt x="0" y="176"/>
                        <a:pt x="0" y="176"/>
                      </a:cubicBezTo>
                      <a:cubicBezTo>
                        <a:pt x="68" y="0"/>
                        <a:pt x="198" y="19"/>
                        <a:pt x="198" y="19"/>
                      </a:cubicBezTo>
                    </a:path>
                  </a:pathLst>
                </a:custGeom>
                <a:solidFill>
                  <a:srgbClr val="EFEFEF"/>
                </a:solidFill>
                <a:ln w="25400" cap="flat">
                  <a:solidFill>
                    <a:schemeClr val="bg2">
                      <a:lumMod val="40000"/>
                      <a:lumOff val="60000"/>
                    </a:schemeClr>
                  </a:solidFill>
                  <a:prstDash val="solid"/>
                  <a:miter lim="800000"/>
                  <a:headEnd/>
                  <a:tailEnd/>
                </a:ln>
                <a:extLst/>
              </p:spPr>
              <p:txBody>
                <a:bodyPr vert="horz" wrap="square" lIns="91440" tIns="45720" rIns="91440" bIns="45720" numCol="1" anchor="t" anchorCtr="0" compatLnSpc="1">
                  <a:prstTxWarp prst="textNoShape">
                    <a:avLst/>
                  </a:prstTxWarp>
                </a:bodyPr>
                <a:lstStyle/>
                <a:p>
                  <a:pPr>
                    <a:defRPr/>
                  </a:pPr>
                  <a:endParaRPr lang="en-US" kern="0">
                    <a:solidFill>
                      <a:sysClr val="windowText" lastClr="000000"/>
                    </a:solidFill>
                  </a:endParaRPr>
                </a:p>
              </p:txBody>
            </p:sp>
            <p:sp>
              <p:nvSpPr>
                <p:cNvPr id="363" name="Freeform 58"/>
                <p:cNvSpPr>
                  <a:spLocks/>
                </p:cNvSpPr>
                <p:nvPr/>
              </p:nvSpPr>
              <p:spPr bwMode="auto">
                <a:xfrm rot="20228262">
                  <a:off x="6722200" y="3033377"/>
                  <a:ext cx="298640" cy="298640"/>
                </a:xfrm>
                <a:custGeom>
                  <a:avLst/>
                  <a:gdLst>
                    <a:gd name="T0" fmla="*/ 19 w 213"/>
                    <a:gd name="T1" fmla="*/ 73 h 213"/>
                    <a:gd name="T2" fmla="*/ 140 w 213"/>
                    <a:gd name="T3" fmla="*/ 19 h 213"/>
                    <a:gd name="T4" fmla="*/ 194 w 213"/>
                    <a:gd name="T5" fmla="*/ 140 h 213"/>
                    <a:gd name="T6" fmla="*/ 73 w 213"/>
                    <a:gd name="T7" fmla="*/ 194 h 213"/>
                    <a:gd name="T8" fmla="*/ 19 w 213"/>
                    <a:gd name="T9" fmla="*/ 73 h 213"/>
                  </a:gdLst>
                  <a:ahLst/>
                  <a:cxnLst>
                    <a:cxn ang="0">
                      <a:pos x="T0" y="T1"/>
                    </a:cxn>
                    <a:cxn ang="0">
                      <a:pos x="T2" y="T3"/>
                    </a:cxn>
                    <a:cxn ang="0">
                      <a:pos x="T4" y="T5"/>
                    </a:cxn>
                    <a:cxn ang="0">
                      <a:pos x="T6" y="T7"/>
                    </a:cxn>
                    <a:cxn ang="0">
                      <a:pos x="T8" y="T9"/>
                    </a:cxn>
                  </a:cxnLst>
                  <a:rect l="0" t="0" r="r" b="b"/>
                  <a:pathLst>
                    <a:path w="213" h="213">
                      <a:moveTo>
                        <a:pt x="19" y="73"/>
                      </a:moveTo>
                      <a:cubicBezTo>
                        <a:pt x="38" y="24"/>
                        <a:pt x="92" y="0"/>
                        <a:pt x="140" y="19"/>
                      </a:cubicBezTo>
                      <a:cubicBezTo>
                        <a:pt x="189" y="38"/>
                        <a:pt x="213" y="92"/>
                        <a:pt x="194" y="140"/>
                      </a:cubicBezTo>
                      <a:cubicBezTo>
                        <a:pt x="176" y="189"/>
                        <a:pt x="121" y="213"/>
                        <a:pt x="73" y="194"/>
                      </a:cubicBezTo>
                      <a:cubicBezTo>
                        <a:pt x="25" y="176"/>
                        <a:pt x="0" y="121"/>
                        <a:pt x="19" y="73"/>
                      </a:cubicBezTo>
                      <a:close/>
                    </a:path>
                  </a:pathLst>
                </a:custGeom>
                <a:solidFill>
                  <a:srgbClr val="EFEFEF"/>
                </a:solidFill>
                <a:ln w="25400" cap="flat">
                  <a:solidFill>
                    <a:schemeClr val="bg2">
                      <a:lumMod val="40000"/>
                      <a:lumOff val="60000"/>
                    </a:schemeClr>
                  </a:solidFill>
                  <a:prstDash val="solid"/>
                  <a:miter lim="800000"/>
                  <a:headEnd/>
                  <a:tailEnd/>
                </a:ln>
                <a:extLst/>
              </p:spPr>
              <p:txBody>
                <a:bodyPr vert="horz" wrap="square" lIns="91440" tIns="45720" rIns="91440" bIns="45720" numCol="1" anchor="t" anchorCtr="0" compatLnSpc="1">
                  <a:prstTxWarp prst="textNoShape">
                    <a:avLst/>
                  </a:prstTxWarp>
                </a:bodyPr>
                <a:lstStyle/>
                <a:p>
                  <a:pPr>
                    <a:defRPr/>
                  </a:pPr>
                  <a:endParaRPr lang="en-US" kern="0">
                    <a:solidFill>
                      <a:sysClr val="windowText" lastClr="000000"/>
                    </a:solidFill>
                  </a:endParaRPr>
                </a:p>
              </p:txBody>
            </p:sp>
          </p:grpSp>
          <p:grpSp>
            <p:nvGrpSpPr>
              <p:cNvPr id="359" name="Group 358"/>
              <p:cNvGrpSpPr/>
              <p:nvPr/>
            </p:nvGrpSpPr>
            <p:grpSpPr>
              <a:xfrm>
                <a:off x="4980950" y="734503"/>
                <a:ext cx="409521" cy="489936"/>
                <a:chOff x="6604745" y="3033377"/>
                <a:chExt cx="568190" cy="679761"/>
              </a:xfrm>
              <a:solidFill>
                <a:schemeClr val="bg2"/>
              </a:solidFill>
            </p:grpSpPr>
            <p:sp>
              <p:nvSpPr>
                <p:cNvPr id="360" name="Freeform 59"/>
                <p:cNvSpPr>
                  <a:spLocks/>
                </p:cNvSpPr>
                <p:nvPr/>
              </p:nvSpPr>
              <p:spPr bwMode="auto">
                <a:xfrm rot="20228262">
                  <a:off x="6604745" y="3245789"/>
                  <a:ext cx="568190" cy="467349"/>
                </a:xfrm>
                <a:custGeom>
                  <a:avLst/>
                  <a:gdLst>
                    <a:gd name="T0" fmla="*/ 296 w 405"/>
                    <a:gd name="T1" fmla="*/ 57 h 334"/>
                    <a:gd name="T2" fmla="*/ 337 w 405"/>
                    <a:gd name="T3" fmla="*/ 306 h 334"/>
                    <a:gd name="T4" fmla="*/ 153 w 405"/>
                    <a:gd name="T5" fmla="*/ 282 h 334"/>
                    <a:gd name="T6" fmla="*/ 0 w 405"/>
                    <a:gd name="T7" fmla="*/ 176 h 334"/>
                    <a:gd name="T8" fmla="*/ 198 w 405"/>
                    <a:gd name="T9" fmla="*/ 19 h 334"/>
                  </a:gdLst>
                  <a:ahLst/>
                  <a:cxnLst>
                    <a:cxn ang="0">
                      <a:pos x="T0" y="T1"/>
                    </a:cxn>
                    <a:cxn ang="0">
                      <a:pos x="T2" y="T3"/>
                    </a:cxn>
                    <a:cxn ang="0">
                      <a:pos x="T4" y="T5"/>
                    </a:cxn>
                    <a:cxn ang="0">
                      <a:pos x="T6" y="T7"/>
                    </a:cxn>
                    <a:cxn ang="0">
                      <a:pos x="T8" y="T9"/>
                    </a:cxn>
                  </a:cxnLst>
                  <a:rect l="0" t="0" r="r" b="b"/>
                  <a:pathLst>
                    <a:path w="405" h="334">
                      <a:moveTo>
                        <a:pt x="296" y="57"/>
                      </a:moveTo>
                      <a:cubicBezTo>
                        <a:pt x="296" y="57"/>
                        <a:pt x="405" y="130"/>
                        <a:pt x="337" y="306"/>
                      </a:cubicBezTo>
                      <a:cubicBezTo>
                        <a:pt x="337" y="306"/>
                        <a:pt x="289" y="334"/>
                        <a:pt x="153" y="282"/>
                      </a:cubicBezTo>
                      <a:cubicBezTo>
                        <a:pt x="17" y="229"/>
                        <a:pt x="0" y="176"/>
                        <a:pt x="0" y="176"/>
                      </a:cubicBezTo>
                      <a:cubicBezTo>
                        <a:pt x="68" y="0"/>
                        <a:pt x="198" y="19"/>
                        <a:pt x="198" y="19"/>
                      </a:cubicBezTo>
                    </a:path>
                  </a:pathLst>
                </a:custGeom>
                <a:solidFill>
                  <a:srgbClr val="EFEFEF"/>
                </a:solidFill>
                <a:ln w="25400" cap="flat">
                  <a:solidFill>
                    <a:schemeClr val="bg2"/>
                  </a:solidFill>
                  <a:prstDash val="solid"/>
                  <a:miter lim="800000"/>
                  <a:headEnd/>
                  <a:tailEnd/>
                </a:ln>
                <a:extLst/>
              </p:spPr>
              <p:txBody>
                <a:bodyPr vert="horz" wrap="square" lIns="91440" tIns="45720" rIns="91440" bIns="45720" numCol="1" anchor="t" anchorCtr="0" compatLnSpc="1">
                  <a:prstTxWarp prst="textNoShape">
                    <a:avLst/>
                  </a:prstTxWarp>
                </a:bodyPr>
                <a:lstStyle/>
                <a:p>
                  <a:pPr>
                    <a:defRPr/>
                  </a:pPr>
                  <a:endParaRPr lang="en-US" kern="0" dirty="0">
                    <a:solidFill>
                      <a:sysClr val="windowText" lastClr="000000"/>
                    </a:solidFill>
                  </a:endParaRPr>
                </a:p>
              </p:txBody>
            </p:sp>
            <p:sp>
              <p:nvSpPr>
                <p:cNvPr id="361" name="Freeform 58"/>
                <p:cNvSpPr>
                  <a:spLocks/>
                </p:cNvSpPr>
                <p:nvPr/>
              </p:nvSpPr>
              <p:spPr bwMode="auto">
                <a:xfrm rot="20228262">
                  <a:off x="6722200" y="3033377"/>
                  <a:ext cx="298640" cy="298640"/>
                </a:xfrm>
                <a:custGeom>
                  <a:avLst/>
                  <a:gdLst>
                    <a:gd name="T0" fmla="*/ 19 w 213"/>
                    <a:gd name="T1" fmla="*/ 73 h 213"/>
                    <a:gd name="T2" fmla="*/ 140 w 213"/>
                    <a:gd name="T3" fmla="*/ 19 h 213"/>
                    <a:gd name="T4" fmla="*/ 194 w 213"/>
                    <a:gd name="T5" fmla="*/ 140 h 213"/>
                    <a:gd name="T6" fmla="*/ 73 w 213"/>
                    <a:gd name="T7" fmla="*/ 194 h 213"/>
                    <a:gd name="T8" fmla="*/ 19 w 213"/>
                    <a:gd name="T9" fmla="*/ 73 h 213"/>
                  </a:gdLst>
                  <a:ahLst/>
                  <a:cxnLst>
                    <a:cxn ang="0">
                      <a:pos x="T0" y="T1"/>
                    </a:cxn>
                    <a:cxn ang="0">
                      <a:pos x="T2" y="T3"/>
                    </a:cxn>
                    <a:cxn ang="0">
                      <a:pos x="T4" y="T5"/>
                    </a:cxn>
                    <a:cxn ang="0">
                      <a:pos x="T6" y="T7"/>
                    </a:cxn>
                    <a:cxn ang="0">
                      <a:pos x="T8" y="T9"/>
                    </a:cxn>
                  </a:cxnLst>
                  <a:rect l="0" t="0" r="r" b="b"/>
                  <a:pathLst>
                    <a:path w="213" h="213">
                      <a:moveTo>
                        <a:pt x="19" y="73"/>
                      </a:moveTo>
                      <a:cubicBezTo>
                        <a:pt x="38" y="24"/>
                        <a:pt x="92" y="0"/>
                        <a:pt x="140" y="19"/>
                      </a:cubicBezTo>
                      <a:cubicBezTo>
                        <a:pt x="189" y="38"/>
                        <a:pt x="213" y="92"/>
                        <a:pt x="194" y="140"/>
                      </a:cubicBezTo>
                      <a:cubicBezTo>
                        <a:pt x="176" y="189"/>
                        <a:pt x="121" y="213"/>
                        <a:pt x="73" y="194"/>
                      </a:cubicBezTo>
                      <a:cubicBezTo>
                        <a:pt x="25" y="176"/>
                        <a:pt x="0" y="121"/>
                        <a:pt x="19" y="73"/>
                      </a:cubicBezTo>
                      <a:close/>
                    </a:path>
                  </a:pathLst>
                </a:custGeom>
                <a:solidFill>
                  <a:srgbClr val="EFEFEF"/>
                </a:solidFill>
                <a:ln w="25400" cap="flat">
                  <a:solidFill>
                    <a:schemeClr val="bg2"/>
                  </a:solidFill>
                  <a:prstDash val="solid"/>
                  <a:miter lim="800000"/>
                  <a:headEnd/>
                  <a:tailEnd/>
                </a:ln>
                <a:extLst/>
              </p:spPr>
              <p:txBody>
                <a:bodyPr vert="horz" wrap="square" lIns="91440" tIns="45720" rIns="91440" bIns="45720" numCol="1" anchor="t" anchorCtr="0" compatLnSpc="1">
                  <a:prstTxWarp prst="textNoShape">
                    <a:avLst/>
                  </a:prstTxWarp>
                </a:bodyPr>
                <a:lstStyle/>
                <a:p>
                  <a:pPr>
                    <a:defRPr/>
                  </a:pPr>
                  <a:endParaRPr lang="en-US" kern="0">
                    <a:solidFill>
                      <a:sysClr val="windowText" lastClr="000000"/>
                    </a:solidFill>
                  </a:endParaRPr>
                </a:p>
              </p:txBody>
            </p:sp>
          </p:grpSp>
        </p:grpSp>
        <p:grpSp>
          <p:nvGrpSpPr>
            <p:cNvPr id="451" name="Group 450"/>
            <p:cNvGrpSpPr/>
            <p:nvPr/>
          </p:nvGrpSpPr>
          <p:grpSpPr>
            <a:xfrm rot="20911311">
              <a:off x="8564993" y="2085530"/>
              <a:ext cx="387407" cy="468086"/>
              <a:chOff x="13462001" y="4152901"/>
              <a:chExt cx="998549" cy="1206500"/>
            </a:xfrm>
          </p:grpSpPr>
          <p:sp>
            <p:nvSpPr>
              <p:cNvPr id="58" name="Freeform 19"/>
              <p:cNvSpPr>
                <a:spLocks noEditPoints="1"/>
              </p:cNvSpPr>
              <p:nvPr/>
            </p:nvSpPr>
            <p:spPr bwMode="auto">
              <a:xfrm>
                <a:off x="13462001" y="4152901"/>
                <a:ext cx="998549" cy="1206500"/>
              </a:xfrm>
              <a:custGeom>
                <a:avLst/>
                <a:gdLst>
                  <a:gd name="T0" fmla="*/ 0 w 115"/>
                  <a:gd name="T1" fmla="*/ 71 h 136"/>
                  <a:gd name="T2" fmla="*/ 115 w 115"/>
                  <a:gd name="T3" fmla="*/ 71 h 136"/>
                  <a:gd name="T4" fmla="*/ 0 w 115"/>
                  <a:gd name="T5" fmla="*/ 71 h 136"/>
                  <a:gd name="T6" fmla="*/ 58 w 115"/>
                  <a:gd name="T7" fmla="*/ 92 h 136"/>
                  <a:gd name="T8" fmla="*/ 35 w 115"/>
                  <a:gd name="T9" fmla="*/ 70 h 136"/>
                  <a:gd name="T10" fmla="*/ 58 w 115"/>
                  <a:gd name="T11" fmla="*/ 47 h 136"/>
                  <a:gd name="T12" fmla="*/ 81 w 115"/>
                  <a:gd name="T13" fmla="*/ 70 h 136"/>
                  <a:gd name="T14" fmla="*/ 58 w 115"/>
                  <a:gd name="T15" fmla="*/ 92 h 13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5" h="136">
                    <a:moveTo>
                      <a:pt x="0" y="71"/>
                    </a:moveTo>
                    <a:cubicBezTo>
                      <a:pt x="58" y="136"/>
                      <a:pt x="115" y="71"/>
                      <a:pt x="115" y="71"/>
                    </a:cubicBezTo>
                    <a:cubicBezTo>
                      <a:pt x="115" y="71"/>
                      <a:pt x="62" y="0"/>
                      <a:pt x="0" y="71"/>
                    </a:cubicBezTo>
                    <a:close/>
                    <a:moveTo>
                      <a:pt x="58" y="92"/>
                    </a:moveTo>
                    <a:cubicBezTo>
                      <a:pt x="45" y="92"/>
                      <a:pt x="35" y="82"/>
                      <a:pt x="35" y="70"/>
                    </a:cubicBezTo>
                    <a:cubicBezTo>
                      <a:pt x="35" y="57"/>
                      <a:pt x="45" y="47"/>
                      <a:pt x="58" y="47"/>
                    </a:cubicBezTo>
                    <a:cubicBezTo>
                      <a:pt x="70" y="47"/>
                      <a:pt x="81" y="57"/>
                      <a:pt x="81" y="70"/>
                    </a:cubicBezTo>
                    <a:cubicBezTo>
                      <a:pt x="81" y="82"/>
                      <a:pt x="70" y="92"/>
                      <a:pt x="58" y="92"/>
                    </a:cubicBezTo>
                    <a:close/>
                  </a:path>
                </a:pathLst>
              </a:custGeom>
              <a:noFill/>
              <a:ln w="19050" cap="flat">
                <a:solidFill>
                  <a:schemeClr val="bg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sp>
            <p:nvSpPr>
              <p:cNvPr id="59" name="Freeform 20"/>
              <p:cNvSpPr>
                <a:spLocks noEditPoints="1"/>
              </p:cNvSpPr>
              <p:nvPr/>
            </p:nvSpPr>
            <p:spPr bwMode="auto">
              <a:xfrm>
                <a:off x="13809554" y="4614366"/>
                <a:ext cx="312653" cy="310229"/>
              </a:xfrm>
              <a:custGeom>
                <a:avLst/>
                <a:gdLst>
                  <a:gd name="T0" fmla="*/ 35 w 36"/>
                  <a:gd name="T1" fmla="*/ 15 h 35"/>
                  <a:gd name="T2" fmla="*/ 28 w 36"/>
                  <a:gd name="T3" fmla="*/ 4 h 35"/>
                  <a:gd name="T4" fmla="*/ 15 w 36"/>
                  <a:gd name="T5" fmla="*/ 0 h 35"/>
                  <a:gd name="T6" fmla="*/ 4 w 36"/>
                  <a:gd name="T7" fmla="*/ 7 h 35"/>
                  <a:gd name="T8" fmla="*/ 1 w 36"/>
                  <a:gd name="T9" fmla="*/ 20 h 35"/>
                  <a:gd name="T10" fmla="*/ 8 w 36"/>
                  <a:gd name="T11" fmla="*/ 32 h 35"/>
                  <a:gd name="T12" fmla="*/ 18 w 36"/>
                  <a:gd name="T13" fmla="*/ 35 h 35"/>
                  <a:gd name="T14" fmla="*/ 21 w 36"/>
                  <a:gd name="T15" fmla="*/ 35 h 35"/>
                  <a:gd name="T16" fmla="*/ 32 w 36"/>
                  <a:gd name="T17" fmla="*/ 28 h 35"/>
                  <a:gd name="T18" fmla="*/ 35 w 36"/>
                  <a:gd name="T19" fmla="*/ 15 h 35"/>
                  <a:gd name="T20" fmla="*/ 20 w 36"/>
                  <a:gd name="T21" fmla="*/ 31 h 35"/>
                  <a:gd name="T22" fmla="*/ 5 w 36"/>
                  <a:gd name="T23" fmla="*/ 20 h 35"/>
                  <a:gd name="T24" fmla="*/ 16 w 36"/>
                  <a:gd name="T25" fmla="*/ 4 h 35"/>
                  <a:gd name="T26" fmla="*/ 18 w 36"/>
                  <a:gd name="T27" fmla="*/ 4 h 35"/>
                  <a:gd name="T28" fmla="*/ 31 w 36"/>
                  <a:gd name="T29" fmla="*/ 16 h 35"/>
                  <a:gd name="T30" fmla="*/ 20 w 36"/>
                  <a:gd name="T31" fmla="*/ 31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6" h="35">
                    <a:moveTo>
                      <a:pt x="35" y="15"/>
                    </a:moveTo>
                    <a:cubicBezTo>
                      <a:pt x="34" y="10"/>
                      <a:pt x="32" y="6"/>
                      <a:pt x="28" y="4"/>
                    </a:cubicBezTo>
                    <a:cubicBezTo>
                      <a:pt x="24" y="1"/>
                      <a:pt x="20" y="0"/>
                      <a:pt x="15" y="0"/>
                    </a:cubicBezTo>
                    <a:cubicBezTo>
                      <a:pt x="10" y="1"/>
                      <a:pt x="6" y="4"/>
                      <a:pt x="4" y="7"/>
                    </a:cubicBezTo>
                    <a:cubicBezTo>
                      <a:pt x="1" y="11"/>
                      <a:pt x="0" y="16"/>
                      <a:pt x="1" y="20"/>
                    </a:cubicBezTo>
                    <a:cubicBezTo>
                      <a:pt x="1" y="25"/>
                      <a:pt x="4" y="29"/>
                      <a:pt x="8" y="32"/>
                    </a:cubicBezTo>
                    <a:cubicBezTo>
                      <a:pt x="11" y="34"/>
                      <a:pt x="14" y="35"/>
                      <a:pt x="18" y="35"/>
                    </a:cubicBezTo>
                    <a:cubicBezTo>
                      <a:pt x="19" y="35"/>
                      <a:pt x="20" y="35"/>
                      <a:pt x="21" y="35"/>
                    </a:cubicBezTo>
                    <a:cubicBezTo>
                      <a:pt x="25" y="34"/>
                      <a:pt x="29" y="32"/>
                      <a:pt x="32" y="28"/>
                    </a:cubicBezTo>
                    <a:cubicBezTo>
                      <a:pt x="35" y="24"/>
                      <a:pt x="36" y="19"/>
                      <a:pt x="35" y="15"/>
                    </a:cubicBezTo>
                    <a:close/>
                    <a:moveTo>
                      <a:pt x="20" y="31"/>
                    </a:moveTo>
                    <a:cubicBezTo>
                      <a:pt x="13" y="32"/>
                      <a:pt x="6" y="27"/>
                      <a:pt x="5" y="20"/>
                    </a:cubicBezTo>
                    <a:cubicBezTo>
                      <a:pt x="3" y="13"/>
                      <a:pt x="8" y="6"/>
                      <a:pt x="16" y="4"/>
                    </a:cubicBezTo>
                    <a:cubicBezTo>
                      <a:pt x="16" y="4"/>
                      <a:pt x="17" y="4"/>
                      <a:pt x="18" y="4"/>
                    </a:cubicBezTo>
                    <a:cubicBezTo>
                      <a:pt x="24" y="4"/>
                      <a:pt x="30" y="9"/>
                      <a:pt x="31" y="16"/>
                    </a:cubicBezTo>
                    <a:cubicBezTo>
                      <a:pt x="32" y="23"/>
                      <a:pt x="27" y="30"/>
                      <a:pt x="20" y="31"/>
                    </a:cubicBez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60" name="Freeform 21"/>
              <p:cNvSpPr>
                <a:spLocks/>
              </p:cNvSpPr>
              <p:nvPr/>
            </p:nvSpPr>
            <p:spPr bwMode="auto">
              <a:xfrm>
                <a:off x="13835245" y="4649751"/>
                <a:ext cx="252061" cy="248183"/>
              </a:xfrm>
              <a:custGeom>
                <a:avLst/>
                <a:gdLst>
                  <a:gd name="T0" fmla="*/ 17 w 29"/>
                  <a:gd name="T1" fmla="*/ 27 h 28"/>
                  <a:gd name="T2" fmla="*/ 2 w 29"/>
                  <a:gd name="T3" fmla="*/ 16 h 28"/>
                  <a:gd name="T4" fmla="*/ 13 w 29"/>
                  <a:gd name="T5" fmla="*/ 0 h 28"/>
                  <a:gd name="T6" fmla="*/ 15 w 29"/>
                  <a:gd name="T7" fmla="*/ 0 h 28"/>
                  <a:gd name="T8" fmla="*/ 28 w 29"/>
                  <a:gd name="T9" fmla="*/ 12 h 28"/>
                  <a:gd name="T10" fmla="*/ 17 w 29"/>
                  <a:gd name="T11" fmla="*/ 27 h 28"/>
                </a:gdLst>
                <a:ahLst/>
                <a:cxnLst>
                  <a:cxn ang="0">
                    <a:pos x="T0" y="T1"/>
                  </a:cxn>
                  <a:cxn ang="0">
                    <a:pos x="T2" y="T3"/>
                  </a:cxn>
                  <a:cxn ang="0">
                    <a:pos x="T4" y="T5"/>
                  </a:cxn>
                  <a:cxn ang="0">
                    <a:pos x="T6" y="T7"/>
                  </a:cxn>
                  <a:cxn ang="0">
                    <a:pos x="T8" y="T9"/>
                  </a:cxn>
                  <a:cxn ang="0">
                    <a:pos x="T10" y="T11"/>
                  </a:cxn>
                </a:cxnLst>
                <a:rect l="0" t="0" r="r" b="b"/>
                <a:pathLst>
                  <a:path w="29" h="28">
                    <a:moveTo>
                      <a:pt x="17" y="27"/>
                    </a:moveTo>
                    <a:cubicBezTo>
                      <a:pt x="10" y="28"/>
                      <a:pt x="3" y="23"/>
                      <a:pt x="2" y="16"/>
                    </a:cubicBezTo>
                    <a:cubicBezTo>
                      <a:pt x="0" y="9"/>
                      <a:pt x="5" y="2"/>
                      <a:pt x="13" y="0"/>
                    </a:cubicBezTo>
                    <a:cubicBezTo>
                      <a:pt x="13" y="0"/>
                      <a:pt x="14" y="0"/>
                      <a:pt x="15" y="0"/>
                    </a:cubicBezTo>
                    <a:cubicBezTo>
                      <a:pt x="21" y="0"/>
                      <a:pt x="27" y="5"/>
                      <a:pt x="28" y="12"/>
                    </a:cubicBezTo>
                    <a:cubicBezTo>
                      <a:pt x="29" y="19"/>
                      <a:pt x="24" y="26"/>
                      <a:pt x="17" y="27"/>
                    </a:cubicBez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grpSp>
        <p:grpSp>
          <p:nvGrpSpPr>
            <p:cNvPr id="372" name="Group 371"/>
            <p:cNvGrpSpPr/>
            <p:nvPr/>
          </p:nvGrpSpPr>
          <p:grpSpPr>
            <a:xfrm>
              <a:off x="7222319" y="617668"/>
              <a:ext cx="506703" cy="625011"/>
              <a:chOff x="3327674" y="2095504"/>
              <a:chExt cx="506703" cy="625011"/>
            </a:xfrm>
          </p:grpSpPr>
          <p:sp>
            <p:nvSpPr>
              <p:cNvPr id="374" name="Donut 480"/>
              <p:cNvSpPr/>
              <p:nvPr/>
            </p:nvSpPr>
            <p:spPr bwMode="gray">
              <a:xfrm>
                <a:off x="3327674" y="2095504"/>
                <a:ext cx="506703" cy="625011"/>
              </a:xfrm>
              <a:prstGeom prst="ellipse">
                <a:avLst/>
              </a:prstGeom>
              <a:solidFill>
                <a:srgbClr val="EFEFEF"/>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defRPr/>
                </a:pPr>
                <a:endParaRPr lang="en-US" kern="0">
                  <a:solidFill>
                    <a:srgbClr val="FFFFFF"/>
                  </a:solidFill>
                </a:endParaRPr>
              </a:p>
            </p:txBody>
          </p:sp>
          <p:grpSp>
            <p:nvGrpSpPr>
              <p:cNvPr id="373" name="Group 372"/>
              <p:cNvGrpSpPr/>
              <p:nvPr/>
            </p:nvGrpSpPr>
            <p:grpSpPr>
              <a:xfrm rot="1064291">
                <a:off x="3373765" y="2170827"/>
                <a:ext cx="430047" cy="478101"/>
                <a:chOff x="3260725" y="1922463"/>
                <a:chExt cx="838200" cy="931863"/>
              </a:xfrm>
            </p:grpSpPr>
            <p:sp>
              <p:nvSpPr>
                <p:cNvPr id="375" name="Freeform 72"/>
                <p:cNvSpPr>
                  <a:spLocks/>
                </p:cNvSpPr>
                <p:nvPr/>
              </p:nvSpPr>
              <p:spPr bwMode="auto">
                <a:xfrm>
                  <a:off x="3260725" y="1960563"/>
                  <a:ext cx="631825" cy="439738"/>
                </a:xfrm>
                <a:custGeom>
                  <a:avLst/>
                  <a:gdLst>
                    <a:gd name="T0" fmla="*/ 0 w 551"/>
                    <a:gd name="T1" fmla="*/ 383 h 383"/>
                    <a:gd name="T2" fmla="*/ 202 w 551"/>
                    <a:gd name="T3" fmla="*/ 101 h 383"/>
                    <a:gd name="T4" fmla="*/ 551 w 551"/>
                    <a:gd name="T5" fmla="*/ 2 h 383"/>
                  </a:gdLst>
                  <a:ahLst/>
                  <a:cxnLst>
                    <a:cxn ang="0">
                      <a:pos x="T0" y="T1"/>
                    </a:cxn>
                    <a:cxn ang="0">
                      <a:pos x="T2" y="T3"/>
                    </a:cxn>
                    <a:cxn ang="0">
                      <a:pos x="T4" y="T5"/>
                    </a:cxn>
                  </a:cxnLst>
                  <a:rect l="0" t="0" r="r" b="b"/>
                  <a:pathLst>
                    <a:path w="551" h="383">
                      <a:moveTo>
                        <a:pt x="0" y="383"/>
                      </a:moveTo>
                      <a:cubicBezTo>
                        <a:pt x="0" y="383"/>
                        <a:pt x="42" y="203"/>
                        <a:pt x="202" y="101"/>
                      </a:cubicBezTo>
                      <a:cubicBezTo>
                        <a:pt x="361" y="0"/>
                        <a:pt x="551" y="2"/>
                        <a:pt x="551" y="2"/>
                      </a:cubicBezTo>
                    </a:path>
                  </a:pathLst>
                </a:custGeom>
                <a:noFill/>
                <a:ln w="25400" cap="rnd">
                  <a:solidFill>
                    <a:schemeClr val="bg2"/>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defRPr/>
                  </a:pPr>
                  <a:endParaRPr lang="en-US" kern="0">
                    <a:solidFill>
                      <a:sysClr val="windowText" lastClr="000000"/>
                    </a:solidFill>
                  </a:endParaRPr>
                </a:p>
              </p:txBody>
            </p:sp>
            <p:sp>
              <p:nvSpPr>
                <p:cNvPr id="376" name="Freeform 73"/>
                <p:cNvSpPr>
                  <a:spLocks/>
                </p:cNvSpPr>
                <p:nvPr/>
              </p:nvSpPr>
              <p:spPr bwMode="auto">
                <a:xfrm>
                  <a:off x="3541713" y="2019300"/>
                  <a:ext cx="377825" cy="149225"/>
                </a:xfrm>
                <a:custGeom>
                  <a:avLst/>
                  <a:gdLst>
                    <a:gd name="T0" fmla="*/ 329 w 329"/>
                    <a:gd name="T1" fmla="*/ 31 h 130"/>
                    <a:gd name="T2" fmla="*/ 0 w 329"/>
                    <a:gd name="T3" fmla="*/ 130 h 130"/>
                  </a:gdLst>
                  <a:ahLst/>
                  <a:cxnLst>
                    <a:cxn ang="0">
                      <a:pos x="T0" y="T1"/>
                    </a:cxn>
                    <a:cxn ang="0">
                      <a:pos x="T2" y="T3"/>
                    </a:cxn>
                  </a:cxnLst>
                  <a:rect l="0" t="0" r="r" b="b"/>
                  <a:pathLst>
                    <a:path w="329" h="130">
                      <a:moveTo>
                        <a:pt x="329" y="31"/>
                      </a:moveTo>
                      <a:cubicBezTo>
                        <a:pt x="329" y="31"/>
                        <a:pt x="154" y="0"/>
                        <a:pt x="0" y="130"/>
                      </a:cubicBezTo>
                    </a:path>
                  </a:pathLst>
                </a:custGeom>
                <a:noFill/>
                <a:ln w="25400" cap="rnd">
                  <a:solidFill>
                    <a:schemeClr val="bg2"/>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defRPr/>
                  </a:pPr>
                  <a:endParaRPr lang="en-US" kern="0">
                    <a:solidFill>
                      <a:sysClr val="windowText" lastClr="000000"/>
                    </a:solidFill>
                  </a:endParaRPr>
                </a:p>
              </p:txBody>
            </p:sp>
            <p:sp>
              <p:nvSpPr>
                <p:cNvPr id="377" name="Freeform 74"/>
                <p:cNvSpPr>
                  <a:spLocks/>
                </p:cNvSpPr>
                <p:nvPr/>
              </p:nvSpPr>
              <p:spPr bwMode="auto">
                <a:xfrm>
                  <a:off x="3392488" y="2230438"/>
                  <a:ext cx="165100" cy="515938"/>
                </a:xfrm>
                <a:custGeom>
                  <a:avLst/>
                  <a:gdLst>
                    <a:gd name="T0" fmla="*/ 64 w 144"/>
                    <a:gd name="T1" fmla="*/ 0 h 449"/>
                    <a:gd name="T2" fmla="*/ 39 w 144"/>
                    <a:gd name="T3" fmla="*/ 166 h 449"/>
                    <a:gd name="T4" fmla="*/ 110 w 144"/>
                    <a:gd name="T5" fmla="*/ 332 h 449"/>
                    <a:gd name="T6" fmla="*/ 20 w 144"/>
                    <a:gd name="T7" fmla="*/ 449 h 449"/>
                  </a:gdLst>
                  <a:ahLst/>
                  <a:cxnLst>
                    <a:cxn ang="0">
                      <a:pos x="T0" y="T1"/>
                    </a:cxn>
                    <a:cxn ang="0">
                      <a:pos x="T2" y="T3"/>
                    </a:cxn>
                    <a:cxn ang="0">
                      <a:pos x="T4" y="T5"/>
                    </a:cxn>
                    <a:cxn ang="0">
                      <a:pos x="T6" y="T7"/>
                    </a:cxn>
                  </a:cxnLst>
                  <a:rect l="0" t="0" r="r" b="b"/>
                  <a:pathLst>
                    <a:path w="144" h="449">
                      <a:moveTo>
                        <a:pt x="64" y="0"/>
                      </a:moveTo>
                      <a:cubicBezTo>
                        <a:pt x="64" y="0"/>
                        <a:pt x="0" y="110"/>
                        <a:pt x="39" y="166"/>
                      </a:cubicBezTo>
                      <a:cubicBezTo>
                        <a:pt x="78" y="222"/>
                        <a:pt x="144" y="280"/>
                        <a:pt x="110" y="332"/>
                      </a:cubicBezTo>
                      <a:cubicBezTo>
                        <a:pt x="77" y="383"/>
                        <a:pt x="20" y="449"/>
                        <a:pt x="20" y="449"/>
                      </a:cubicBezTo>
                    </a:path>
                  </a:pathLst>
                </a:custGeom>
                <a:noFill/>
                <a:ln w="25400" cap="rnd">
                  <a:solidFill>
                    <a:schemeClr val="bg2"/>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defRPr/>
                  </a:pPr>
                  <a:endParaRPr lang="en-US" kern="0">
                    <a:solidFill>
                      <a:sysClr val="windowText" lastClr="000000"/>
                    </a:solidFill>
                  </a:endParaRPr>
                </a:p>
              </p:txBody>
            </p:sp>
            <p:sp>
              <p:nvSpPr>
                <p:cNvPr id="378" name="Freeform 75"/>
                <p:cNvSpPr>
                  <a:spLocks/>
                </p:cNvSpPr>
                <p:nvPr/>
              </p:nvSpPr>
              <p:spPr bwMode="auto">
                <a:xfrm>
                  <a:off x="3449638" y="1922463"/>
                  <a:ext cx="160338" cy="80963"/>
                </a:xfrm>
                <a:custGeom>
                  <a:avLst/>
                  <a:gdLst>
                    <a:gd name="T0" fmla="*/ 140 w 140"/>
                    <a:gd name="T1" fmla="*/ 0 h 71"/>
                    <a:gd name="T2" fmla="*/ 0 w 140"/>
                    <a:gd name="T3" fmla="*/ 71 h 71"/>
                  </a:gdLst>
                  <a:ahLst/>
                  <a:cxnLst>
                    <a:cxn ang="0">
                      <a:pos x="T0" y="T1"/>
                    </a:cxn>
                    <a:cxn ang="0">
                      <a:pos x="T2" y="T3"/>
                    </a:cxn>
                  </a:cxnLst>
                  <a:rect l="0" t="0" r="r" b="b"/>
                  <a:pathLst>
                    <a:path w="140" h="71">
                      <a:moveTo>
                        <a:pt x="140" y="0"/>
                      </a:moveTo>
                      <a:cubicBezTo>
                        <a:pt x="140" y="0"/>
                        <a:pt x="51" y="30"/>
                        <a:pt x="0" y="71"/>
                      </a:cubicBezTo>
                    </a:path>
                  </a:pathLst>
                </a:custGeom>
                <a:noFill/>
                <a:ln w="25400" cap="rnd">
                  <a:solidFill>
                    <a:schemeClr val="bg2"/>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defRPr/>
                  </a:pPr>
                  <a:endParaRPr lang="en-US" kern="0">
                    <a:solidFill>
                      <a:sysClr val="windowText" lastClr="000000"/>
                    </a:solidFill>
                  </a:endParaRPr>
                </a:p>
              </p:txBody>
            </p:sp>
            <p:sp>
              <p:nvSpPr>
                <p:cNvPr id="379" name="Freeform 76"/>
                <p:cNvSpPr>
                  <a:spLocks/>
                </p:cNvSpPr>
                <p:nvPr/>
              </p:nvSpPr>
              <p:spPr bwMode="auto">
                <a:xfrm>
                  <a:off x="3308350" y="2041525"/>
                  <a:ext cx="93663" cy="109538"/>
                </a:xfrm>
                <a:custGeom>
                  <a:avLst/>
                  <a:gdLst>
                    <a:gd name="T0" fmla="*/ 81 w 81"/>
                    <a:gd name="T1" fmla="*/ 0 h 95"/>
                    <a:gd name="T2" fmla="*/ 0 w 81"/>
                    <a:gd name="T3" fmla="*/ 95 h 95"/>
                  </a:gdLst>
                  <a:ahLst/>
                  <a:cxnLst>
                    <a:cxn ang="0">
                      <a:pos x="T0" y="T1"/>
                    </a:cxn>
                    <a:cxn ang="0">
                      <a:pos x="T2" y="T3"/>
                    </a:cxn>
                  </a:cxnLst>
                  <a:rect l="0" t="0" r="r" b="b"/>
                  <a:pathLst>
                    <a:path w="81" h="95">
                      <a:moveTo>
                        <a:pt x="81" y="0"/>
                      </a:moveTo>
                      <a:cubicBezTo>
                        <a:pt x="81" y="0"/>
                        <a:pt x="18" y="42"/>
                        <a:pt x="0" y="95"/>
                      </a:cubicBezTo>
                    </a:path>
                  </a:pathLst>
                </a:custGeom>
                <a:noFill/>
                <a:ln w="25400" cap="rnd">
                  <a:solidFill>
                    <a:schemeClr val="bg2"/>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defRPr/>
                  </a:pPr>
                  <a:endParaRPr lang="en-US" kern="0">
                    <a:solidFill>
                      <a:sysClr val="windowText" lastClr="000000"/>
                    </a:solidFill>
                  </a:endParaRPr>
                </a:p>
              </p:txBody>
            </p:sp>
            <p:sp>
              <p:nvSpPr>
                <p:cNvPr id="380" name="Freeform 77"/>
                <p:cNvSpPr>
                  <a:spLocks/>
                </p:cNvSpPr>
                <p:nvPr/>
              </p:nvSpPr>
              <p:spPr bwMode="auto">
                <a:xfrm>
                  <a:off x="3762375" y="2224088"/>
                  <a:ext cx="336550" cy="155575"/>
                </a:xfrm>
                <a:custGeom>
                  <a:avLst/>
                  <a:gdLst>
                    <a:gd name="T0" fmla="*/ 0 w 293"/>
                    <a:gd name="T1" fmla="*/ 17 h 136"/>
                    <a:gd name="T2" fmla="*/ 293 w 293"/>
                    <a:gd name="T3" fmla="*/ 136 h 136"/>
                  </a:gdLst>
                  <a:ahLst/>
                  <a:cxnLst>
                    <a:cxn ang="0">
                      <a:pos x="T0" y="T1"/>
                    </a:cxn>
                    <a:cxn ang="0">
                      <a:pos x="T2" y="T3"/>
                    </a:cxn>
                  </a:cxnLst>
                  <a:rect l="0" t="0" r="r" b="b"/>
                  <a:pathLst>
                    <a:path w="293" h="136">
                      <a:moveTo>
                        <a:pt x="0" y="17"/>
                      </a:moveTo>
                      <a:cubicBezTo>
                        <a:pt x="0" y="17"/>
                        <a:pt x="146" y="0"/>
                        <a:pt x="293" y="136"/>
                      </a:cubicBezTo>
                    </a:path>
                  </a:pathLst>
                </a:custGeom>
                <a:noFill/>
                <a:ln w="25400" cap="rnd">
                  <a:solidFill>
                    <a:schemeClr val="bg2"/>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defRPr/>
                  </a:pPr>
                  <a:endParaRPr lang="en-US" kern="0">
                    <a:solidFill>
                      <a:sysClr val="windowText" lastClr="000000"/>
                    </a:solidFill>
                  </a:endParaRPr>
                </a:p>
              </p:txBody>
            </p:sp>
            <p:sp>
              <p:nvSpPr>
                <p:cNvPr id="381" name="Freeform 78"/>
                <p:cNvSpPr>
                  <a:spLocks/>
                </p:cNvSpPr>
                <p:nvPr/>
              </p:nvSpPr>
              <p:spPr bwMode="auto">
                <a:xfrm>
                  <a:off x="3887788" y="2351088"/>
                  <a:ext cx="203200" cy="133350"/>
                </a:xfrm>
                <a:custGeom>
                  <a:avLst/>
                  <a:gdLst>
                    <a:gd name="T0" fmla="*/ 0 w 177"/>
                    <a:gd name="T1" fmla="*/ 0 h 116"/>
                    <a:gd name="T2" fmla="*/ 177 w 177"/>
                    <a:gd name="T3" fmla="*/ 116 h 116"/>
                  </a:gdLst>
                  <a:ahLst/>
                  <a:cxnLst>
                    <a:cxn ang="0">
                      <a:pos x="T0" y="T1"/>
                    </a:cxn>
                    <a:cxn ang="0">
                      <a:pos x="T2" y="T3"/>
                    </a:cxn>
                  </a:cxnLst>
                  <a:rect l="0" t="0" r="r" b="b"/>
                  <a:pathLst>
                    <a:path w="177" h="116">
                      <a:moveTo>
                        <a:pt x="0" y="0"/>
                      </a:moveTo>
                      <a:cubicBezTo>
                        <a:pt x="0" y="0"/>
                        <a:pt x="124" y="33"/>
                        <a:pt x="177" y="116"/>
                      </a:cubicBezTo>
                    </a:path>
                  </a:pathLst>
                </a:custGeom>
                <a:noFill/>
                <a:ln w="25400" cap="rnd">
                  <a:solidFill>
                    <a:schemeClr val="bg2"/>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defRPr/>
                  </a:pPr>
                  <a:endParaRPr lang="en-US" kern="0">
                    <a:solidFill>
                      <a:sysClr val="windowText" lastClr="000000"/>
                    </a:solidFill>
                  </a:endParaRPr>
                </a:p>
              </p:txBody>
            </p:sp>
            <p:sp>
              <p:nvSpPr>
                <p:cNvPr id="384" name="Freeform 79"/>
                <p:cNvSpPr>
                  <a:spLocks/>
                </p:cNvSpPr>
                <p:nvPr/>
              </p:nvSpPr>
              <p:spPr bwMode="auto">
                <a:xfrm>
                  <a:off x="3911600" y="2452688"/>
                  <a:ext cx="155575" cy="212725"/>
                </a:xfrm>
                <a:custGeom>
                  <a:avLst/>
                  <a:gdLst>
                    <a:gd name="T0" fmla="*/ 0 w 136"/>
                    <a:gd name="T1" fmla="*/ 0 h 185"/>
                    <a:gd name="T2" fmla="*/ 136 w 136"/>
                    <a:gd name="T3" fmla="*/ 185 h 185"/>
                  </a:gdLst>
                  <a:ahLst/>
                  <a:cxnLst>
                    <a:cxn ang="0">
                      <a:pos x="T0" y="T1"/>
                    </a:cxn>
                    <a:cxn ang="0">
                      <a:pos x="T2" y="T3"/>
                    </a:cxn>
                  </a:cxnLst>
                  <a:rect l="0" t="0" r="r" b="b"/>
                  <a:pathLst>
                    <a:path w="136" h="185">
                      <a:moveTo>
                        <a:pt x="0" y="0"/>
                      </a:moveTo>
                      <a:cubicBezTo>
                        <a:pt x="0" y="0"/>
                        <a:pt x="103" y="44"/>
                        <a:pt x="136" y="185"/>
                      </a:cubicBezTo>
                    </a:path>
                  </a:pathLst>
                </a:custGeom>
                <a:noFill/>
                <a:ln w="25400" cap="rnd">
                  <a:solidFill>
                    <a:schemeClr val="bg2"/>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defRPr/>
                  </a:pPr>
                  <a:endParaRPr lang="en-US" kern="0">
                    <a:solidFill>
                      <a:sysClr val="windowText" lastClr="000000"/>
                    </a:solidFill>
                  </a:endParaRPr>
                </a:p>
              </p:txBody>
            </p:sp>
            <p:sp>
              <p:nvSpPr>
                <p:cNvPr id="385" name="Freeform 80"/>
                <p:cNvSpPr>
                  <a:spLocks/>
                </p:cNvSpPr>
                <p:nvPr/>
              </p:nvSpPr>
              <p:spPr bwMode="auto">
                <a:xfrm>
                  <a:off x="3903663" y="2574925"/>
                  <a:ext cx="69850" cy="238125"/>
                </a:xfrm>
                <a:custGeom>
                  <a:avLst/>
                  <a:gdLst>
                    <a:gd name="T0" fmla="*/ 37 w 61"/>
                    <a:gd name="T1" fmla="*/ 0 h 207"/>
                    <a:gd name="T2" fmla="*/ 0 w 61"/>
                    <a:gd name="T3" fmla="*/ 207 h 207"/>
                  </a:gdLst>
                  <a:ahLst/>
                  <a:cxnLst>
                    <a:cxn ang="0">
                      <a:pos x="T0" y="T1"/>
                    </a:cxn>
                    <a:cxn ang="0">
                      <a:pos x="T2" y="T3"/>
                    </a:cxn>
                  </a:cxnLst>
                  <a:rect l="0" t="0" r="r" b="b"/>
                  <a:pathLst>
                    <a:path w="61" h="207">
                      <a:moveTo>
                        <a:pt x="37" y="0"/>
                      </a:moveTo>
                      <a:cubicBezTo>
                        <a:pt x="37" y="0"/>
                        <a:pt x="61" y="112"/>
                        <a:pt x="0" y="207"/>
                      </a:cubicBezTo>
                    </a:path>
                  </a:pathLst>
                </a:custGeom>
                <a:noFill/>
                <a:ln w="25400" cap="rnd">
                  <a:solidFill>
                    <a:schemeClr val="bg2"/>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defRPr/>
                  </a:pPr>
                  <a:endParaRPr lang="en-US" kern="0">
                    <a:solidFill>
                      <a:sysClr val="windowText" lastClr="000000"/>
                    </a:solidFill>
                  </a:endParaRPr>
                </a:p>
              </p:txBody>
            </p:sp>
            <p:sp>
              <p:nvSpPr>
                <p:cNvPr id="386" name="Freeform 81"/>
                <p:cNvSpPr>
                  <a:spLocks/>
                </p:cNvSpPr>
                <p:nvPr/>
              </p:nvSpPr>
              <p:spPr bwMode="auto">
                <a:xfrm>
                  <a:off x="3319463" y="2347913"/>
                  <a:ext cx="109538" cy="314325"/>
                </a:xfrm>
                <a:custGeom>
                  <a:avLst/>
                  <a:gdLst>
                    <a:gd name="T0" fmla="*/ 30 w 96"/>
                    <a:gd name="T1" fmla="*/ 0 h 274"/>
                    <a:gd name="T2" fmla="*/ 32 w 96"/>
                    <a:gd name="T3" fmla="*/ 91 h 274"/>
                    <a:gd name="T4" fmla="*/ 87 w 96"/>
                    <a:gd name="T5" fmla="*/ 154 h 274"/>
                    <a:gd name="T6" fmla="*/ 48 w 96"/>
                    <a:gd name="T7" fmla="*/ 274 h 274"/>
                  </a:gdLst>
                  <a:ahLst/>
                  <a:cxnLst>
                    <a:cxn ang="0">
                      <a:pos x="T0" y="T1"/>
                    </a:cxn>
                    <a:cxn ang="0">
                      <a:pos x="T2" y="T3"/>
                    </a:cxn>
                    <a:cxn ang="0">
                      <a:pos x="T4" y="T5"/>
                    </a:cxn>
                    <a:cxn ang="0">
                      <a:pos x="T6" y="T7"/>
                    </a:cxn>
                  </a:cxnLst>
                  <a:rect l="0" t="0" r="r" b="b"/>
                  <a:pathLst>
                    <a:path w="96" h="274">
                      <a:moveTo>
                        <a:pt x="30" y="0"/>
                      </a:moveTo>
                      <a:cubicBezTo>
                        <a:pt x="30" y="0"/>
                        <a:pt x="0" y="54"/>
                        <a:pt x="32" y="91"/>
                      </a:cubicBezTo>
                      <a:cubicBezTo>
                        <a:pt x="65" y="129"/>
                        <a:pt x="78" y="130"/>
                        <a:pt x="87" y="154"/>
                      </a:cubicBezTo>
                      <a:cubicBezTo>
                        <a:pt x="96" y="177"/>
                        <a:pt x="89" y="236"/>
                        <a:pt x="48" y="274"/>
                      </a:cubicBezTo>
                    </a:path>
                  </a:pathLst>
                </a:custGeom>
                <a:noFill/>
                <a:ln w="25400" cap="rnd">
                  <a:solidFill>
                    <a:schemeClr val="bg2"/>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defRPr/>
                  </a:pPr>
                  <a:endParaRPr lang="en-US" kern="0">
                    <a:solidFill>
                      <a:sysClr val="windowText" lastClr="000000"/>
                    </a:solidFill>
                  </a:endParaRPr>
                </a:p>
              </p:txBody>
            </p:sp>
            <p:sp>
              <p:nvSpPr>
                <p:cNvPr id="387" name="Freeform 82"/>
                <p:cNvSpPr>
                  <a:spLocks/>
                </p:cNvSpPr>
                <p:nvPr/>
              </p:nvSpPr>
              <p:spPr bwMode="auto">
                <a:xfrm>
                  <a:off x="3468688" y="2082800"/>
                  <a:ext cx="573088" cy="684213"/>
                </a:xfrm>
                <a:custGeom>
                  <a:avLst/>
                  <a:gdLst>
                    <a:gd name="T0" fmla="*/ 69 w 500"/>
                    <a:gd name="T1" fmla="*/ 595 h 595"/>
                    <a:gd name="T2" fmla="*/ 132 w 500"/>
                    <a:gd name="T3" fmla="*/ 377 h 595"/>
                    <a:gd name="T4" fmla="*/ 69 w 500"/>
                    <a:gd name="T5" fmla="*/ 290 h 595"/>
                    <a:gd name="T6" fmla="*/ 115 w 500"/>
                    <a:gd name="T7" fmla="*/ 118 h 595"/>
                    <a:gd name="T8" fmla="*/ 500 w 500"/>
                    <a:gd name="T9" fmla="*/ 127 h 595"/>
                  </a:gdLst>
                  <a:ahLst/>
                  <a:cxnLst>
                    <a:cxn ang="0">
                      <a:pos x="T0" y="T1"/>
                    </a:cxn>
                    <a:cxn ang="0">
                      <a:pos x="T2" y="T3"/>
                    </a:cxn>
                    <a:cxn ang="0">
                      <a:pos x="T4" y="T5"/>
                    </a:cxn>
                    <a:cxn ang="0">
                      <a:pos x="T6" y="T7"/>
                    </a:cxn>
                    <a:cxn ang="0">
                      <a:pos x="T8" y="T9"/>
                    </a:cxn>
                  </a:cxnLst>
                  <a:rect l="0" t="0" r="r" b="b"/>
                  <a:pathLst>
                    <a:path w="500" h="595">
                      <a:moveTo>
                        <a:pt x="69" y="595"/>
                      </a:moveTo>
                      <a:cubicBezTo>
                        <a:pt x="69" y="595"/>
                        <a:pt x="178" y="460"/>
                        <a:pt x="132" y="377"/>
                      </a:cubicBezTo>
                      <a:cubicBezTo>
                        <a:pt x="69" y="290"/>
                        <a:pt x="69" y="290"/>
                        <a:pt x="69" y="290"/>
                      </a:cubicBezTo>
                      <a:cubicBezTo>
                        <a:pt x="69" y="290"/>
                        <a:pt x="0" y="195"/>
                        <a:pt x="115" y="118"/>
                      </a:cubicBezTo>
                      <a:cubicBezTo>
                        <a:pt x="198" y="63"/>
                        <a:pt x="310" y="0"/>
                        <a:pt x="500" y="127"/>
                      </a:cubicBezTo>
                    </a:path>
                  </a:pathLst>
                </a:custGeom>
                <a:noFill/>
                <a:ln w="25400" cap="rnd">
                  <a:solidFill>
                    <a:schemeClr val="bg2"/>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defRPr/>
                  </a:pPr>
                  <a:endParaRPr lang="en-US" kern="0">
                    <a:solidFill>
                      <a:sysClr val="windowText" lastClr="000000"/>
                    </a:solidFill>
                  </a:endParaRPr>
                </a:p>
              </p:txBody>
            </p:sp>
            <p:sp>
              <p:nvSpPr>
                <p:cNvPr id="388" name="Freeform 83"/>
                <p:cNvSpPr>
                  <a:spLocks/>
                </p:cNvSpPr>
                <p:nvPr/>
              </p:nvSpPr>
              <p:spPr bwMode="auto">
                <a:xfrm>
                  <a:off x="3586163" y="2236788"/>
                  <a:ext cx="352425" cy="617538"/>
                </a:xfrm>
                <a:custGeom>
                  <a:avLst/>
                  <a:gdLst>
                    <a:gd name="T0" fmla="*/ 160 w 308"/>
                    <a:gd name="T1" fmla="*/ 538 h 538"/>
                    <a:gd name="T2" fmla="*/ 219 w 308"/>
                    <a:gd name="T3" fmla="*/ 146 h 538"/>
                    <a:gd name="T4" fmla="*/ 63 w 308"/>
                    <a:gd name="T5" fmla="*/ 58 h 538"/>
                    <a:gd name="T6" fmla="*/ 79 w 308"/>
                    <a:gd name="T7" fmla="*/ 184 h 538"/>
                    <a:gd name="T8" fmla="*/ 147 w 308"/>
                    <a:gd name="T9" fmla="*/ 310 h 538"/>
                    <a:gd name="T10" fmla="*/ 28 w 308"/>
                    <a:gd name="T11" fmla="*/ 497 h 538"/>
                  </a:gdLst>
                  <a:ahLst/>
                  <a:cxnLst>
                    <a:cxn ang="0">
                      <a:pos x="T0" y="T1"/>
                    </a:cxn>
                    <a:cxn ang="0">
                      <a:pos x="T2" y="T3"/>
                    </a:cxn>
                    <a:cxn ang="0">
                      <a:pos x="T4" y="T5"/>
                    </a:cxn>
                    <a:cxn ang="0">
                      <a:pos x="T6" y="T7"/>
                    </a:cxn>
                    <a:cxn ang="0">
                      <a:pos x="T8" y="T9"/>
                    </a:cxn>
                    <a:cxn ang="0">
                      <a:pos x="T10" y="T11"/>
                    </a:cxn>
                  </a:cxnLst>
                  <a:rect l="0" t="0" r="r" b="b"/>
                  <a:pathLst>
                    <a:path w="308" h="538">
                      <a:moveTo>
                        <a:pt x="160" y="538"/>
                      </a:moveTo>
                      <a:cubicBezTo>
                        <a:pt x="308" y="308"/>
                        <a:pt x="219" y="146"/>
                        <a:pt x="219" y="146"/>
                      </a:cubicBezTo>
                      <a:cubicBezTo>
                        <a:pt x="136" y="0"/>
                        <a:pt x="63" y="58"/>
                        <a:pt x="63" y="58"/>
                      </a:cubicBezTo>
                      <a:cubicBezTo>
                        <a:pt x="63" y="58"/>
                        <a:pt x="0" y="114"/>
                        <a:pt x="79" y="184"/>
                      </a:cubicBezTo>
                      <a:cubicBezTo>
                        <a:pt x="79" y="184"/>
                        <a:pt x="174" y="255"/>
                        <a:pt x="147" y="310"/>
                      </a:cubicBezTo>
                      <a:cubicBezTo>
                        <a:pt x="147" y="310"/>
                        <a:pt x="120" y="400"/>
                        <a:pt x="28" y="497"/>
                      </a:cubicBezTo>
                    </a:path>
                  </a:pathLst>
                </a:custGeom>
                <a:noFill/>
                <a:ln w="25400" cap="rnd">
                  <a:solidFill>
                    <a:schemeClr val="bg2"/>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defRPr/>
                  </a:pPr>
                  <a:endParaRPr lang="en-US" kern="0">
                    <a:solidFill>
                      <a:sysClr val="windowText" lastClr="000000"/>
                    </a:solidFill>
                  </a:endParaRPr>
                </a:p>
              </p:txBody>
            </p:sp>
          </p:grpSp>
        </p:grpSp>
        <p:grpSp>
          <p:nvGrpSpPr>
            <p:cNvPr id="17" name="Group 16"/>
            <p:cNvGrpSpPr/>
            <p:nvPr/>
          </p:nvGrpSpPr>
          <p:grpSpPr>
            <a:xfrm>
              <a:off x="11585211" y="2424776"/>
              <a:ext cx="365364" cy="450671"/>
              <a:chOff x="11585211" y="2424776"/>
              <a:chExt cx="365364" cy="450671"/>
            </a:xfrm>
          </p:grpSpPr>
          <p:sp>
            <p:nvSpPr>
              <p:cNvPr id="391" name="Donut 480"/>
              <p:cNvSpPr/>
              <p:nvPr/>
            </p:nvSpPr>
            <p:spPr bwMode="gray">
              <a:xfrm rot="1103660">
                <a:off x="11585211" y="2424776"/>
                <a:ext cx="365364" cy="450671"/>
              </a:xfrm>
              <a:prstGeom prst="ellipse">
                <a:avLst/>
              </a:prstGeom>
              <a:solidFill>
                <a:srgbClr val="EFEFEF"/>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defRPr/>
                </a:pPr>
                <a:endParaRPr lang="en-US" kern="0">
                  <a:solidFill>
                    <a:srgbClr val="FFFFFF"/>
                  </a:solidFill>
                </a:endParaRPr>
              </a:p>
            </p:txBody>
          </p:sp>
          <p:grpSp>
            <p:nvGrpSpPr>
              <p:cNvPr id="390" name="Group 389"/>
              <p:cNvGrpSpPr/>
              <p:nvPr/>
            </p:nvGrpSpPr>
            <p:grpSpPr>
              <a:xfrm rot="2167951">
                <a:off x="11617734" y="2480786"/>
                <a:ext cx="310090" cy="344740"/>
                <a:chOff x="3260725" y="1922463"/>
                <a:chExt cx="838200" cy="931863"/>
              </a:xfrm>
            </p:grpSpPr>
            <p:sp>
              <p:nvSpPr>
                <p:cNvPr id="392" name="Freeform 72"/>
                <p:cNvSpPr>
                  <a:spLocks/>
                </p:cNvSpPr>
                <p:nvPr/>
              </p:nvSpPr>
              <p:spPr bwMode="auto">
                <a:xfrm>
                  <a:off x="3260725" y="1960563"/>
                  <a:ext cx="631825" cy="439738"/>
                </a:xfrm>
                <a:custGeom>
                  <a:avLst/>
                  <a:gdLst>
                    <a:gd name="T0" fmla="*/ 0 w 551"/>
                    <a:gd name="T1" fmla="*/ 383 h 383"/>
                    <a:gd name="T2" fmla="*/ 202 w 551"/>
                    <a:gd name="T3" fmla="*/ 101 h 383"/>
                    <a:gd name="T4" fmla="*/ 551 w 551"/>
                    <a:gd name="T5" fmla="*/ 2 h 383"/>
                  </a:gdLst>
                  <a:ahLst/>
                  <a:cxnLst>
                    <a:cxn ang="0">
                      <a:pos x="T0" y="T1"/>
                    </a:cxn>
                    <a:cxn ang="0">
                      <a:pos x="T2" y="T3"/>
                    </a:cxn>
                    <a:cxn ang="0">
                      <a:pos x="T4" y="T5"/>
                    </a:cxn>
                  </a:cxnLst>
                  <a:rect l="0" t="0" r="r" b="b"/>
                  <a:pathLst>
                    <a:path w="551" h="383">
                      <a:moveTo>
                        <a:pt x="0" y="383"/>
                      </a:moveTo>
                      <a:cubicBezTo>
                        <a:pt x="0" y="383"/>
                        <a:pt x="42" y="203"/>
                        <a:pt x="202" y="101"/>
                      </a:cubicBezTo>
                      <a:cubicBezTo>
                        <a:pt x="361" y="0"/>
                        <a:pt x="551" y="2"/>
                        <a:pt x="551" y="2"/>
                      </a:cubicBezTo>
                    </a:path>
                  </a:pathLst>
                </a:custGeom>
                <a:noFill/>
                <a:ln w="15875" cap="rnd">
                  <a:solidFill>
                    <a:schemeClr val="bg2"/>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defRPr/>
                  </a:pPr>
                  <a:endParaRPr lang="en-US" kern="0">
                    <a:solidFill>
                      <a:sysClr val="windowText" lastClr="000000"/>
                    </a:solidFill>
                  </a:endParaRPr>
                </a:p>
              </p:txBody>
            </p:sp>
            <p:sp>
              <p:nvSpPr>
                <p:cNvPr id="393" name="Freeform 73"/>
                <p:cNvSpPr>
                  <a:spLocks/>
                </p:cNvSpPr>
                <p:nvPr/>
              </p:nvSpPr>
              <p:spPr bwMode="auto">
                <a:xfrm>
                  <a:off x="3541713" y="2019300"/>
                  <a:ext cx="377825" cy="149225"/>
                </a:xfrm>
                <a:custGeom>
                  <a:avLst/>
                  <a:gdLst>
                    <a:gd name="T0" fmla="*/ 329 w 329"/>
                    <a:gd name="T1" fmla="*/ 31 h 130"/>
                    <a:gd name="T2" fmla="*/ 0 w 329"/>
                    <a:gd name="T3" fmla="*/ 130 h 130"/>
                  </a:gdLst>
                  <a:ahLst/>
                  <a:cxnLst>
                    <a:cxn ang="0">
                      <a:pos x="T0" y="T1"/>
                    </a:cxn>
                    <a:cxn ang="0">
                      <a:pos x="T2" y="T3"/>
                    </a:cxn>
                  </a:cxnLst>
                  <a:rect l="0" t="0" r="r" b="b"/>
                  <a:pathLst>
                    <a:path w="329" h="130">
                      <a:moveTo>
                        <a:pt x="329" y="31"/>
                      </a:moveTo>
                      <a:cubicBezTo>
                        <a:pt x="329" y="31"/>
                        <a:pt x="154" y="0"/>
                        <a:pt x="0" y="130"/>
                      </a:cubicBezTo>
                    </a:path>
                  </a:pathLst>
                </a:custGeom>
                <a:noFill/>
                <a:ln w="15875" cap="rnd">
                  <a:solidFill>
                    <a:schemeClr val="bg2"/>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defRPr/>
                  </a:pPr>
                  <a:endParaRPr lang="en-US" kern="0">
                    <a:solidFill>
                      <a:sysClr val="windowText" lastClr="000000"/>
                    </a:solidFill>
                  </a:endParaRPr>
                </a:p>
              </p:txBody>
            </p:sp>
            <p:sp>
              <p:nvSpPr>
                <p:cNvPr id="394" name="Freeform 74"/>
                <p:cNvSpPr>
                  <a:spLocks/>
                </p:cNvSpPr>
                <p:nvPr/>
              </p:nvSpPr>
              <p:spPr bwMode="auto">
                <a:xfrm>
                  <a:off x="3392488" y="2230438"/>
                  <a:ext cx="165100" cy="515938"/>
                </a:xfrm>
                <a:custGeom>
                  <a:avLst/>
                  <a:gdLst>
                    <a:gd name="T0" fmla="*/ 64 w 144"/>
                    <a:gd name="T1" fmla="*/ 0 h 449"/>
                    <a:gd name="T2" fmla="*/ 39 w 144"/>
                    <a:gd name="T3" fmla="*/ 166 h 449"/>
                    <a:gd name="T4" fmla="*/ 110 w 144"/>
                    <a:gd name="T5" fmla="*/ 332 h 449"/>
                    <a:gd name="T6" fmla="*/ 20 w 144"/>
                    <a:gd name="T7" fmla="*/ 449 h 449"/>
                  </a:gdLst>
                  <a:ahLst/>
                  <a:cxnLst>
                    <a:cxn ang="0">
                      <a:pos x="T0" y="T1"/>
                    </a:cxn>
                    <a:cxn ang="0">
                      <a:pos x="T2" y="T3"/>
                    </a:cxn>
                    <a:cxn ang="0">
                      <a:pos x="T4" y="T5"/>
                    </a:cxn>
                    <a:cxn ang="0">
                      <a:pos x="T6" y="T7"/>
                    </a:cxn>
                  </a:cxnLst>
                  <a:rect l="0" t="0" r="r" b="b"/>
                  <a:pathLst>
                    <a:path w="144" h="449">
                      <a:moveTo>
                        <a:pt x="64" y="0"/>
                      </a:moveTo>
                      <a:cubicBezTo>
                        <a:pt x="64" y="0"/>
                        <a:pt x="0" y="110"/>
                        <a:pt x="39" y="166"/>
                      </a:cubicBezTo>
                      <a:cubicBezTo>
                        <a:pt x="78" y="222"/>
                        <a:pt x="144" y="280"/>
                        <a:pt x="110" y="332"/>
                      </a:cubicBezTo>
                      <a:cubicBezTo>
                        <a:pt x="77" y="383"/>
                        <a:pt x="20" y="449"/>
                        <a:pt x="20" y="449"/>
                      </a:cubicBezTo>
                    </a:path>
                  </a:pathLst>
                </a:custGeom>
                <a:noFill/>
                <a:ln w="15875" cap="rnd">
                  <a:solidFill>
                    <a:schemeClr val="bg2"/>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defRPr/>
                  </a:pPr>
                  <a:endParaRPr lang="en-US" kern="0">
                    <a:solidFill>
                      <a:sysClr val="windowText" lastClr="000000"/>
                    </a:solidFill>
                  </a:endParaRPr>
                </a:p>
              </p:txBody>
            </p:sp>
            <p:sp>
              <p:nvSpPr>
                <p:cNvPr id="395" name="Freeform 75"/>
                <p:cNvSpPr>
                  <a:spLocks/>
                </p:cNvSpPr>
                <p:nvPr/>
              </p:nvSpPr>
              <p:spPr bwMode="auto">
                <a:xfrm>
                  <a:off x="3449638" y="1922463"/>
                  <a:ext cx="160338" cy="80963"/>
                </a:xfrm>
                <a:custGeom>
                  <a:avLst/>
                  <a:gdLst>
                    <a:gd name="T0" fmla="*/ 140 w 140"/>
                    <a:gd name="T1" fmla="*/ 0 h 71"/>
                    <a:gd name="T2" fmla="*/ 0 w 140"/>
                    <a:gd name="T3" fmla="*/ 71 h 71"/>
                  </a:gdLst>
                  <a:ahLst/>
                  <a:cxnLst>
                    <a:cxn ang="0">
                      <a:pos x="T0" y="T1"/>
                    </a:cxn>
                    <a:cxn ang="0">
                      <a:pos x="T2" y="T3"/>
                    </a:cxn>
                  </a:cxnLst>
                  <a:rect l="0" t="0" r="r" b="b"/>
                  <a:pathLst>
                    <a:path w="140" h="71">
                      <a:moveTo>
                        <a:pt x="140" y="0"/>
                      </a:moveTo>
                      <a:cubicBezTo>
                        <a:pt x="140" y="0"/>
                        <a:pt x="51" y="30"/>
                        <a:pt x="0" y="71"/>
                      </a:cubicBezTo>
                    </a:path>
                  </a:pathLst>
                </a:custGeom>
                <a:noFill/>
                <a:ln w="15875" cap="rnd">
                  <a:solidFill>
                    <a:schemeClr val="bg2"/>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defRPr/>
                  </a:pPr>
                  <a:endParaRPr lang="en-US" kern="0">
                    <a:solidFill>
                      <a:sysClr val="windowText" lastClr="000000"/>
                    </a:solidFill>
                  </a:endParaRPr>
                </a:p>
              </p:txBody>
            </p:sp>
            <p:sp>
              <p:nvSpPr>
                <p:cNvPr id="396" name="Freeform 76"/>
                <p:cNvSpPr>
                  <a:spLocks/>
                </p:cNvSpPr>
                <p:nvPr/>
              </p:nvSpPr>
              <p:spPr bwMode="auto">
                <a:xfrm>
                  <a:off x="3308350" y="2041525"/>
                  <a:ext cx="93663" cy="109538"/>
                </a:xfrm>
                <a:custGeom>
                  <a:avLst/>
                  <a:gdLst>
                    <a:gd name="T0" fmla="*/ 81 w 81"/>
                    <a:gd name="T1" fmla="*/ 0 h 95"/>
                    <a:gd name="T2" fmla="*/ 0 w 81"/>
                    <a:gd name="T3" fmla="*/ 95 h 95"/>
                  </a:gdLst>
                  <a:ahLst/>
                  <a:cxnLst>
                    <a:cxn ang="0">
                      <a:pos x="T0" y="T1"/>
                    </a:cxn>
                    <a:cxn ang="0">
                      <a:pos x="T2" y="T3"/>
                    </a:cxn>
                  </a:cxnLst>
                  <a:rect l="0" t="0" r="r" b="b"/>
                  <a:pathLst>
                    <a:path w="81" h="95">
                      <a:moveTo>
                        <a:pt x="81" y="0"/>
                      </a:moveTo>
                      <a:cubicBezTo>
                        <a:pt x="81" y="0"/>
                        <a:pt x="18" y="42"/>
                        <a:pt x="0" y="95"/>
                      </a:cubicBezTo>
                    </a:path>
                  </a:pathLst>
                </a:custGeom>
                <a:noFill/>
                <a:ln w="15875" cap="rnd">
                  <a:solidFill>
                    <a:schemeClr val="bg2"/>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defRPr/>
                  </a:pPr>
                  <a:endParaRPr lang="en-US" kern="0">
                    <a:solidFill>
                      <a:sysClr val="windowText" lastClr="000000"/>
                    </a:solidFill>
                  </a:endParaRPr>
                </a:p>
              </p:txBody>
            </p:sp>
            <p:sp>
              <p:nvSpPr>
                <p:cNvPr id="397" name="Freeform 77"/>
                <p:cNvSpPr>
                  <a:spLocks/>
                </p:cNvSpPr>
                <p:nvPr/>
              </p:nvSpPr>
              <p:spPr bwMode="auto">
                <a:xfrm>
                  <a:off x="3762375" y="2224088"/>
                  <a:ext cx="336550" cy="155575"/>
                </a:xfrm>
                <a:custGeom>
                  <a:avLst/>
                  <a:gdLst>
                    <a:gd name="T0" fmla="*/ 0 w 293"/>
                    <a:gd name="T1" fmla="*/ 17 h 136"/>
                    <a:gd name="T2" fmla="*/ 293 w 293"/>
                    <a:gd name="T3" fmla="*/ 136 h 136"/>
                  </a:gdLst>
                  <a:ahLst/>
                  <a:cxnLst>
                    <a:cxn ang="0">
                      <a:pos x="T0" y="T1"/>
                    </a:cxn>
                    <a:cxn ang="0">
                      <a:pos x="T2" y="T3"/>
                    </a:cxn>
                  </a:cxnLst>
                  <a:rect l="0" t="0" r="r" b="b"/>
                  <a:pathLst>
                    <a:path w="293" h="136">
                      <a:moveTo>
                        <a:pt x="0" y="17"/>
                      </a:moveTo>
                      <a:cubicBezTo>
                        <a:pt x="0" y="17"/>
                        <a:pt x="146" y="0"/>
                        <a:pt x="293" y="136"/>
                      </a:cubicBezTo>
                    </a:path>
                  </a:pathLst>
                </a:custGeom>
                <a:noFill/>
                <a:ln w="15875" cap="rnd">
                  <a:solidFill>
                    <a:schemeClr val="bg2"/>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defRPr/>
                  </a:pPr>
                  <a:endParaRPr lang="en-US" kern="0">
                    <a:solidFill>
                      <a:sysClr val="windowText" lastClr="000000"/>
                    </a:solidFill>
                  </a:endParaRPr>
                </a:p>
              </p:txBody>
            </p:sp>
            <p:sp>
              <p:nvSpPr>
                <p:cNvPr id="398" name="Freeform 78"/>
                <p:cNvSpPr>
                  <a:spLocks/>
                </p:cNvSpPr>
                <p:nvPr/>
              </p:nvSpPr>
              <p:spPr bwMode="auto">
                <a:xfrm>
                  <a:off x="3887788" y="2351088"/>
                  <a:ext cx="203200" cy="133350"/>
                </a:xfrm>
                <a:custGeom>
                  <a:avLst/>
                  <a:gdLst>
                    <a:gd name="T0" fmla="*/ 0 w 177"/>
                    <a:gd name="T1" fmla="*/ 0 h 116"/>
                    <a:gd name="T2" fmla="*/ 177 w 177"/>
                    <a:gd name="T3" fmla="*/ 116 h 116"/>
                  </a:gdLst>
                  <a:ahLst/>
                  <a:cxnLst>
                    <a:cxn ang="0">
                      <a:pos x="T0" y="T1"/>
                    </a:cxn>
                    <a:cxn ang="0">
                      <a:pos x="T2" y="T3"/>
                    </a:cxn>
                  </a:cxnLst>
                  <a:rect l="0" t="0" r="r" b="b"/>
                  <a:pathLst>
                    <a:path w="177" h="116">
                      <a:moveTo>
                        <a:pt x="0" y="0"/>
                      </a:moveTo>
                      <a:cubicBezTo>
                        <a:pt x="0" y="0"/>
                        <a:pt x="124" y="33"/>
                        <a:pt x="177" y="116"/>
                      </a:cubicBezTo>
                    </a:path>
                  </a:pathLst>
                </a:custGeom>
                <a:noFill/>
                <a:ln w="15875" cap="rnd">
                  <a:solidFill>
                    <a:schemeClr val="bg2"/>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defRPr/>
                  </a:pPr>
                  <a:endParaRPr lang="en-US" kern="0">
                    <a:solidFill>
                      <a:sysClr val="windowText" lastClr="000000"/>
                    </a:solidFill>
                  </a:endParaRPr>
                </a:p>
              </p:txBody>
            </p:sp>
            <p:sp>
              <p:nvSpPr>
                <p:cNvPr id="399" name="Freeform 79"/>
                <p:cNvSpPr>
                  <a:spLocks/>
                </p:cNvSpPr>
                <p:nvPr/>
              </p:nvSpPr>
              <p:spPr bwMode="auto">
                <a:xfrm>
                  <a:off x="3911600" y="2452688"/>
                  <a:ext cx="155575" cy="212725"/>
                </a:xfrm>
                <a:custGeom>
                  <a:avLst/>
                  <a:gdLst>
                    <a:gd name="T0" fmla="*/ 0 w 136"/>
                    <a:gd name="T1" fmla="*/ 0 h 185"/>
                    <a:gd name="T2" fmla="*/ 136 w 136"/>
                    <a:gd name="T3" fmla="*/ 185 h 185"/>
                  </a:gdLst>
                  <a:ahLst/>
                  <a:cxnLst>
                    <a:cxn ang="0">
                      <a:pos x="T0" y="T1"/>
                    </a:cxn>
                    <a:cxn ang="0">
                      <a:pos x="T2" y="T3"/>
                    </a:cxn>
                  </a:cxnLst>
                  <a:rect l="0" t="0" r="r" b="b"/>
                  <a:pathLst>
                    <a:path w="136" h="185">
                      <a:moveTo>
                        <a:pt x="0" y="0"/>
                      </a:moveTo>
                      <a:cubicBezTo>
                        <a:pt x="0" y="0"/>
                        <a:pt x="103" y="44"/>
                        <a:pt x="136" y="185"/>
                      </a:cubicBezTo>
                    </a:path>
                  </a:pathLst>
                </a:custGeom>
                <a:noFill/>
                <a:ln w="15875" cap="rnd">
                  <a:solidFill>
                    <a:schemeClr val="bg2"/>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defRPr/>
                  </a:pPr>
                  <a:endParaRPr lang="en-US" kern="0">
                    <a:solidFill>
                      <a:sysClr val="windowText" lastClr="000000"/>
                    </a:solidFill>
                  </a:endParaRPr>
                </a:p>
              </p:txBody>
            </p:sp>
            <p:sp>
              <p:nvSpPr>
                <p:cNvPr id="400" name="Freeform 80"/>
                <p:cNvSpPr>
                  <a:spLocks/>
                </p:cNvSpPr>
                <p:nvPr/>
              </p:nvSpPr>
              <p:spPr bwMode="auto">
                <a:xfrm>
                  <a:off x="3903663" y="2574925"/>
                  <a:ext cx="69850" cy="238125"/>
                </a:xfrm>
                <a:custGeom>
                  <a:avLst/>
                  <a:gdLst>
                    <a:gd name="T0" fmla="*/ 37 w 61"/>
                    <a:gd name="T1" fmla="*/ 0 h 207"/>
                    <a:gd name="T2" fmla="*/ 0 w 61"/>
                    <a:gd name="T3" fmla="*/ 207 h 207"/>
                  </a:gdLst>
                  <a:ahLst/>
                  <a:cxnLst>
                    <a:cxn ang="0">
                      <a:pos x="T0" y="T1"/>
                    </a:cxn>
                    <a:cxn ang="0">
                      <a:pos x="T2" y="T3"/>
                    </a:cxn>
                  </a:cxnLst>
                  <a:rect l="0" t="0" r="r" b="b"/>
                  <a:pathLst>
                    <a:path w="61" h="207">
                      <a:moveTo>
                        <a:pt x="37" y="0"/>
                      </a:moveTo>
                      <a:cubicBezTo>
                        <a:pt x="37" y="0"/>
                        <a:pt x="61" y="112"/>
                        <a:pt x="0" y="207"/>
                      </a:cubicBezTo>
                    </a:path>
                  </a:pathLst>
                </a:custGeom>
                <a:noFill/>
                <a:ln w="15875" cap="rnd">
                  <a:solidFill>
                    <a:schemeClr val="bg2"/>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defRPr/>
                  </a:pPr>
                  <a:endParaRPr lang="en-US" kern="0">
                    <a:solidFill>
                      <a:sysClr val="windowText" lastClr="000000"/>
                    </a:solidFill>
                  </a:endParaRPr>
                </a:p>
              </p:txBody>
            </p:sp>
            <p:sp>
              <p:nvSpPr>
                <p:cNvPr id="401" name="Freeform 81"/>
                <p:cNvSpPr>
                  <a:spLocks/>
                </p:cNvSpPr>
                <p:nvPr/>
              </p:nvSpPr>
              <p:spPr bwMode="auto">
                <a:xfrm>
                  <a:off x="3319463" y="2347913"/>
                  <a:ext cx="109538" cy="314325"/>
                </a:xfrm>
                <a:custGeom>
                  <a:avLst/>
                  <a:gdLst>
                    <a:gd name="T0" fmla="*/ 30 w 96"/>
                    <a:gd name="T1" fmla="*/ 0 h 274"/>
                    <a:gd name="T2" fmla="*/ 32 w 96"/>
                    <a:gd name="T3" fmla="*/ 91 h 274"/>
                    <a:gd name="T4" fmla="*/ 87 w 96"/>
                    <a:gd name="T5" fmla="*/ 154 h 274"/>
                    <a:gd name="T6" fmla="*/ 48 w 96"/>
                    <a:gd name="T7" fmla="*/ 274 h 274"/>
                  </a:gdLst>
                  <a:ahLst/>
                  <a:cxnLst>
                    <a:cxn ang="0">
                      <a:pos x="T0" y="T1"/>
                    </a:cxn>
                    <a:cxn ang="0">
                      <a:pos x="T2" y="T3"/>
                    </a:cxn>
                    <a:cxn ang="0">
                      <a:pos x="T4" y="T5"/>
                    </a:cxn>
                    <a:cxn ang="0">
                      <a:pos x="T6" y="T7"/>
                    </a:cxn>
                  </a:cxnLst>
                  <a:rect l="0" t="0" r="r" b="b"/>
                  <a:pathLst>
                    <a:path w="96" h="274">
                      <a:moveTo>
                        <a:pt x="30" y="0"/>
                      </a:moveTo>
                      <a:cubicBezTo>
                        <a:pt x="30" y="0"/>
                        <a:pt x="0" y="54"/>
                        <a:pt x="32" y="91"/>
                      </a:cubicBezTo>
                      <a:cubicBezTo>
                        <a:pt x="65" y="129"/>
                        <a:pt x="78" y="130"/>
                        <a:pt x="87" y="154"/>
                      </a:cubicBezTo>
                      <a:cubicBezTo>
                        <a:pt x="96" y="177"/>
                        <a:pt x="89" y="236"/>
                        <a:pt x="48" y="274"/>
                      </a:cubicBezTo>
                    </a:path>
                  </a:pathLst>
                </a:custGeom>
                <a:noFill/>
                <a:ln w="15875" cap="rnd">
                  <a:solidFill>
                    <a:schemeClr val="bg2"/>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defRPr/>
                  </a:pPr>
                  <a:endParaRPr lang="en-US" kern="0">
                    <a:solidFill>
                      <a:sysClr val="windowText" lastClr="000000"/>
                    </a:solidFill>
                  </a:endParaRPr>
                </a:p>
              </p:txBody>
            </p:sp>
            <p:sp>
              <p:nvSpPr>
                <p:cNvPr id="402" name="Freeform 82"/>
                <p:cNvSpPr>
                  <a:spLocks/>
                </p:cNvSpPr>
                <p:nvPr/>
              </p:nvSpPr>
              <p:spPr bwMode="auto">
                <a:xfrm>
                  <a:off x="3468688" y="2082800"/>
                  <a:ext cx="573088" cy="684213"/>
                </a:xfrm>
                <a:custGeom>
                  <a:avLst/>
                  <a:gdLst>
                    <a:gd name="T0" fmla="*/ 69 w 500"/>
                    <a:gd name="T1" fmla="*/ 595 h 595"/>
                    <a:gd name="T2" fmla="*/ 132 w 500"/>
                    <a:gd name="T3" fmla="*/ 377 h 595"/>
                    <a:gd name="T4" fmla="*/ 69 w 500"/>
                    <a:gd name="T5" fmla="*/ 290 h 595"/>
                    <a:gd name="T6" fmla="*/ 115 w 500"/>
                    <a:gd name="T7" fmla="*/ 118 h 595"/>
                    <a:gd name="T8" fmla="*/ 500 w 500"/>
                    <a:gd name="T9" fmla="*/ 127 h 595"/>
                  </a:gdLst>
                  <a:ahLst/>
                  <a:cxnLst>
                    <a:cxn ang="0">
                      <a:pos x="T0" y="T1"/>
                    </a:cxn>
                    <a:cxn ang="0">
                      <a:pos x="T2" y="T3"/>
                    </a:cxn>
                    <a:cxn ang="0">
                      <a:pos x="T4" y="T5"/>
                    </a:cxn>
                    <a:cxn ang="0">
                      <a:pos x="T6" y="T7"/>
                    </a:cxn>
                    <a:cxn ang="0">
                      <a:pos x="T8" y="T9"/>
                    </a:cxn>
                  </a:cxnLst>
                  <a:rect l="0" t="0" r="r" b="b"/>
                  <a:pathLst>
                    <a:path w="500" h="595">
                      <a:moveTo>
                        <a:pt x="69" y="595"/>
                      </a:moveTo>
                      <a:cubicBezTo>
                        <a:pt x="69" y="595"/>
                        <a:pt x="178" y="460"/>
                        <a:pt x="132" y="377"/>
                      </a:cubicBezTo>
                      <a:cubicBezTo>
                        <a:pt x="69" y="290"/>
                        <a:pt x="69" y="290"/>
                        <a:pt x="69" y="290"/>
                      </a:cubicBezTo>
                      <a:cubicBezTo>
                        <a:pt x="69" y="290"/>
                        <a:pt x="0" y="195"/>
                        <a:pt x="115" y="118"/>
                      </a:cubicBezTo>
                      <a:cubicBezTo>
                        <a:pt x="198" y="63"/>
                        <a:pt x="310" y="0"/>
                        <a:pt x="500" y="127"/>
                      </a:cubicBezTo>
                    </a:path>
                  </a:pathLst>
                </a:custGeom>
                <a:noFill/>
                <a:ln w="15875" cap="rnd">
                  <a:solidFill>
                    <a:schemeClr val="bg2"/>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defRPr/>
                  </a:pPr>
                  <a:endParaRPr lang="en-US" kern="0">
                    <a:solidFill>
                      <a:sysClr val="windowText" lastClr="000000"/>
                    </a:solidFill>
                  </a:endParaRPr>
                </a:p>
              </p:txBody>
            </p:sp>
            <p:sp>
              <p:nvSpPr>
                <p:cNvPr id="403" name="Freeform 83"/>
                <p:cNvSpPr>
                  <a:spLocks/>
                </p:cNvSpPr>
                <p:nvPr/>
              </p:nvSpPr>
              <p:spPr bwMode="auto">
                <a:xfrm>
                  <a:off x="3586163" y="2236788"/>
                  <a:ext cx="352425" cy="617538"/>
                </a:xfrm>
                <a:custGeom>
                  <a:avLst/>
                  <a:gdLst>
                    <a:gd name="T0" fmla="*/ 160 w 308"/>
                    <a:gd name="T1" fmla="*/ 538 h 538"/>
                    <a:gd name="T2" fmla="*/ 219 w 308"/>
                    <a:gd name="T3" fmla="*/ 146 h 538"/>
                    <a:gd name="T4" fmla="*/ 63 w 308"/>
                    <a:gd name="T5" fmla="*/ 58 h 538"/>
                    <a:gd name="T6" fmla="*/ 79 w 308"/>
                    <a:gd name="T7" fmla="*/ 184 h 538"/>
                    <a:gd name="T8" fmla="*/ 147 w 308"/>
                    <a:gd name="T9" fmla="*/ 310 h 538"/>
                    <a:gd name="T10" fmla="*/ 28 w 308"/>
                    <a:gd name="T11" fmla="*/ 497 h 538"/>
                  </a:gdLst>
                  <a:ahLst/>
                  <a:cxnLst>
                    <a:cxn ang="0">
                      <a:pos x="T0" y="T1"/>
                    </a:cxn>
                    <a:cxn ang="0">
                      <a:pos x="T2" y="T3"/>
                    </a:cxn>
                    <a:cxn ang="0">
                      <a:pos x="T4" y="T5"/>
                    </a:cxn>
                    <a:cxn ang="0">
                      <a:pos x="T6" y="T7"/>
                    </a:cxn>
                    <a:cxn ang="0">
                      <a:pos x="T8" y="T9"/>
                    </a:cxn>
                    <a:cxn ang="0">
                      <a:pos x="T10" y="T11"/>
                    </a:cxn>
                  </a:cxnLst>
                  <a:rect l="0" t="0" r="r" b="b"/>
                  <a:pathLst>
                    <a:path w="308" h="538">
                      <a:moveTo>
                        <a:pt x="160" y="538"/>
                      </a:moveTo>
                      <a:cubicBezTo>
                        <a:pt x="308" y="308"/>
                        <a:pt x="219" y="146"/>
                        <a:pt x="219" y="146"/>
                      </a:cubicBezTo>
                      <a:cubicBezTo>
                        <a:pt x="136" y="0"/>
                        <a:pt x="63" y="58"/>
                        <a:pt x="63" y="58"/>
                      </a:cubicBezTo>
                      <a:cubicBezTo>
                        <a:pt x="63" y="58"/>
                        <a:pt x="0" y="114"/>
                        <a:pt x="79" y="184"/>
                      </a:cubicBezTo>
                      <a:cubicBezTo>
                        <a:pt x="79" y="184"/>
                        <a:pt x="174" y="255"/>
                        <a:pt x="147" y="310"/>
                      </a:cubicBezTo>
                      <a:cubicBezTo>
                        <a:pt x="147" y="310"/>
                        <a:pt x="120" y="400"/>
                        <a:pt x="28" y="497"/>
                      </a:cubicBezTo>
                    </a:path>
                  </a:pathLst>
                </a:custGeom>
                <a:noFill/>
                <a:ln w="15875" cap="rnd">
                  <a:solidFill>
                    <a:schemeClr val="bg2"/>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defRPr/>
                  </a:pPr>
                  <a:endParaRPr lang="en-US" kern="0">
                    <a:solidFill>
                      <a:sysClr val="windowText" lastClr="000000"/>
                    </a:solidFill>
                  </a:endParaRPr>
                </a:p>
              </p:txBody>
            </p:sp>
          </p:grpSp>
        </p:grpSp>
      </p:grpSp>
      <p:sp>
        <p:nvSpPr>
          <p:cNvPr id="3" name="Footer Placeholder 2"/>
          <p:cNvSpPr>
            <a:spLocks noGrp="1"/>
          </p:cNvSpPr>
          <p:nvPr>
            <p:ph type="ftr" sz="quarter" idx="11"/>
          </p:nvPr>
        </p:nvSpPr>
        <p:spPr/>
        <p:txBody>
          <a:bodyPr/>
          <a:lstStyle/>
          <a:p>
            <a:r>
              <a:rPr lang="en-US" smtClean="0"/>
              <a:t>Symantec Confidential - NDA required</a:t>
            </a:r>
            <a:endParaRPr lang="en-US" dirty="0"/>
          </a:p>
        </p:txBody>
      </p:sp>
    </p:spTree>
    <p:extLst>
      <p:ext uri="{BB962C8B-B14F-4D97-AF65-F5344CB8AC3E}">
        <p14:creationId xmlns:p14="http://schemas.microsoft.com/office/powerpoint/2010/main" val="8173514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par>
                          <p:cTn id="8" fill="hold">
                            <p:stCondLst>
                              <p:cond delay="500"/>
                            </p:stCondLst>
                            <p:childTnLst>
                              <p:par>
                                <p:cTn id="9" presetID="16" presetClass="entr" presetSubtype="37"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barn(outVertical)">
                                      <p:cBhvr>
                                        <p:cTn id="11" dur="500"/>
                                        <p:tgtEl>
                                          <p:spTgt spid="9"/>
                                        </p:tgtEl>
                                      </p:cBhvr>
                                    </p:animEffect>
                                  </p:childTnLst>
                                </p:cTn>
                              </p:par>
                              <p:par>
                                <p:cTn id="12" presetID="42" presetClass="entr" presetSubtype="0" fill="hold" nodeType="withEffect">
                                  <p:stCondLst>
                                    <p:cond delay="3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1000"/>
                                        <p:tgtEl>
                                          <p:spTgt spid="12"/>
                                        </p:tgtEl>
                                      </p:cBhvr>
                                    </p:animEffect>
                                    <p:anim calcmode="lin" valueType="num">
                                      <p:cBhvr>
                                        <p:cTn id="15" dur="1000" fill="hold"/>
                                        <p:tgtEl>
                                          <p:spTgt spid="12"/>
                                        </p:tgtEl>
                                        <p:attrNameLst>
                                          <p:attrName>ppt_x</p:attrName>
                                        </p:attrNameLst>
                                      </p:cBhvr>
                                      <p:tavLst>
                                        <p:tav tm="0">
                                          <p:val>
                                            <p:strVal val="#ppt_x"/>
                                          </p:val>
                                        </p:tav>
                                        <p:tav tm="100000">
                                          <p:val>
                                            <p:strVal val="#ppt_x"/>
                                          </p:val>
                                        </p:tav>
                                      </p:tavLst>
                                    </p:anim>
                                    <p:anim calcmode="lin" valueType="num">
                                      <p:cBhvr>
                                        <p:cTn id="16" dur="1000" fill="hold"/>
                                        <p:tgtEl>
                                          <p:spTgt spid="12"/>
                                        </p:tgtEl>
                                        <p:attrNameLst>
                                          <p:attrName>ppt_y</p:attrName>
                                        </p:attrNameLst>
                                      </p:cBhvr>
                                      <p:tavLst>
                                        <p:tav tm="0">
                                          <p:val>
                                            <p:strVal val="#ppt_y+.1"/>
                                          </p:val>
                                        </p:tav>
                                        <p:tav tm="100000">
                                          <p:val>
                                            <p:strVal val="#ppt_y"/>
                                          </p:val>
                                        </p:tav>
                                      </p:tavLst>
                                    </p:anim>
                                  </p:childTnLst>
                                </p:cTn>
                              </p:par>
                              <p:par>
                                <p:cTn id="17" presetID="2" presetClass="entr" presetSubtype="2" decel="50000" fill="hold" nodeType="withEffect">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cBhvr additive="base">
                                        <p:cTn id="19" dur="500" fill="hold"/>
                                        <p:tgtEl>
                                          <p:spTgt spid="16"/>
                                        </p:tgtEl>
                                        <p:attrNameLst>
                                          <p:attrName>ppt_x</p:attrName>
                                        </p:attrNameLst>
                                      </p:cBhvr>
                                      <p:tavLst>
                                        <p:tav tm="0">
                                          <p:val>
                                            <p:strVal val="1+#ppt_w/2"/>
                                          </p:val>
                                        </p:tav>
                                        <p:tav tm="100000">
                                          <p:val>
                                            <p:strVal val="#ppt_x"/>
                                          </p:val>
                                        </p:tav>
                                      </p:tavLst>
                                    </p:anim>
                                    <p:anim calcmode="lin" valueType="num">
                                      <p:cBhvr additive="base">
                                        <p:cTn id="20" dur="500" fill="hold"/>
                                        <p:tgtEl>
                                          <p:spTgt spid="16"/>
                                        </p:tgtEl>
                                        <p:attrNameLst>
                                          <p:attrName>ppt_y</p:attrName>
                                        </p:attrNameLst>
                                      </p:cBhvr>
                                      <p:tavLst>
                                        <p:tav tm="0">
                                          <p:val>
                                            <p:strVal val="#ppt_y"/>
                                          </p:val>
                                        </p:tav>
                                        <p:tav tm="100000">
                                          <p:val>
                                            <p:strVal val="#ppt_y"/>
                                          </p:val>
                                        </p:tav>
                                      </p:tavLst>
                                    </p:anim>
                                  </p:childTnLst>
                                </p:cTn>
                              </p:par>
                              <p:par>
                                <p:cTn id="21" presetID="2" presetClass="entr" presetSubtype="8" decel="50000" fill="hold" nodeType="withEffect">
                                  <p:stCondLst>
                                    <p:cond delay="0"/>
                                  </p:stCondLst>
                                  <p:childTnLst>
                                    <p:set>
                                      <p:cBhvr>
                                        <p:cTn id="22" dur="1" fill="hold">
                                          <p:stCondLst>
                                            <p:cond delay="0"/>
                                          </p:stCondLst>
                                        </p:cTn>
                                        <p:tgtEl>
                                          <p:spTgt spid="14"/>
                                        </p:tgtEl>
                                        <p:attrNameLst>
                                          <p:attrName>style.visibility</p:attrName>
                                        </p:attrNameLst>
                                      </p:cBhvr>
                                      <p:to>
                                        <p:strVal val="visible"/>
                                      </p:to>
                                    </p:set>
                                    <p:anim calcmode="lin" valueType="num">
                                      <p:cBhvr additive="base">
                                        <p:cTn id="23" dur="500" fill="hold"/>
                                        <p:tgtEl>
                                          <p:spTgt spid="14"/>
                                        </p:tgtEl>
                                        <p:attrNameLst>
                                          <p:attrName>ppt_x</p:attrName>
                                        </p:attrNameLst>
                                      </p:cBhvr>
                                      <p:tavLst>
                                        <p:tav tm="0">
                                          <p:val>
                                            <p:strVal val="0-#ppt_w/2"/>
                                          </p:val>
                                        </p:tav>
                                        <p:tav tm="100000">
                                          <p:val>
                                            <p:strVal val="#ppt_x"/>
                                          </p:val>
                                        </p:tav>
                                      </p:tavLst>
                                    </p:anim>
                                    <p:anim calcmode="lin" valueType="num">
                                      <p:cBhvr additive="base">
                                        <p:cTn id="24" dur="500" fill="hold"/>
                                        <p:tgtEl>
                                          <p:spTgt spid="14"/>
                                        </p:tgtEl>
                                        <p:attrNameLst>
                                          <p:attrName>ppt_y</p:attrName>
                                        </p:attrNameLst>
                                      </p:cBhvr>
                                      <p:tavLst>
                                        <p:tav tm="0">
                                          <p:val>
                                            <p:strVal val="#ppt_y"/>
                                          </p:val>
                                        </p:tav>
                                        <p:tav tm="100000">
                                          <p:val>
                                            <p:strVal val="#ppt_y"/>
                                          </p:val>
                                        </p:tav>
                                      </p:tavLst>
                                    </p:anim>
                                  </p:childTnLst>
                                </p:cTn>
                              </p:par>
                            </p:childTnLst>
                          </p:cTn>
                        </p:par>
                        <p:par>
                          <p:cTn id="25" fill="hold">
                            <p:stCondLst>
                              <p:cond delay="1530"/>
                            </p:stCondLst>
                            <p:childTnLst>
                              <p:par>
                                <p:cTn id="26" presetID="22" presetClass="entr" presetSubtype="8" fill="hold" nodeType="after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wipe(left)">
                                      <p:cBhvr>
                                        <p:cTn id="28" dur="500"/>
                                        <p:tgtEl>
                                          <p:spTgt spid="10"/>
                                        </p:tgtEl>
                                      </p:cBhvr>
                                    </p:animEffect>
                                  </p:childTnLst>
                                </p:cTn>
                              </p:par>
                              <p:par>
                                <p:cTn id="29" presetID="22" presetClass="entr" presetSubtype="2" fill="hold" nodeType="with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wipe(right)">
                                      <p:cBhvr>
                                        <p:cTn id="31" dur="500"/>
                                        <p:tgtEl>
                                          <p:spTgt spid="11"/>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5"/>
                                        </p:tgtEl>
                                        <p:attrNameLst>
                                          <p:attrName>style.visibility</p:attrName>
                                        </p:attrNameLst>
                                      </p:cBhvr>
                                      <p:to>
                                        <p:strVal val="visible"/>
                                      </p:to>
                                    </p:set>
                                    <p:animEffect transition="in" filter="fade">
                                      <p:cBhvr>
                                        <p:cTn id="36" dur="500"/>
                                        <p:tgtEl>
                                          <p:spTgt spid="5"/>
                                        </p:tgtEl>
                                      </p:cBhvr>
                                    </p:animEffect>
                                  </p:childTnLst>
                                </p:cTn>
                              </p:par>
                              <p:par>
                                <p:cTn id="37" presetID="10" presetClass="entr" presetSubtype="0" fill="hold" nodeType="withEffect">
                                  <p:stCondLst>
                                    <p:cond delay="250"/>
                                  </p:stCondLst>
                                  <p:childTnLst>
                                    <p:set>
                                      <p:cBhvr>
                                        <p:cTn id="38" dur="1" fill="hold">
                                          <p:stCondLst>
                                            <p:cond delay="0"/>
                                          </p:stCondLst>
                                        </p:cTn>
                                        <p:tgtEl>
                                          <p:spTgt spid="6"/>
                                        </p:tgtEl>
                                        <p:attrNameLst>
                                          <p:attrName>style.visibility</p:attrName>
                                        </p:attrNameLst>
                                      </p:cBhvr>
                                      <p:to>
                                        <p:strVal val="visible"/>
                                      </p:to>
                                    </p:set>
                                    <p:animEffect transition="in" filter="fade">
                                      <p:cBhvr>
                                        <p:cTn id="39" dur="500"/>
                                        <p:tgtEl>
                                          <p:spTgt spid="6"/>
                                        </p:tgtEl>
                                      </p:cBhvr>
                                    </p:animEffect>
                                  </p:childTnLst>
                                </p:cTn>
                              </p:par>
                            </p:childTnLst>
                          </p:cTn>
                        </p:par>
                        <p:par>
                          <p:cTn id="40" fill="hold">
                            <p:stCondLst>
                              <p:cond delay="750"/>
                            </p:stCondLst>
                            <p:childTnLst>
                              <p:par>
                                <p:cTn id="41" presetID="10" presetClass="entr" presetSubtype="0" fill="hold" nodeType="afterEffect">
                                  <p:stCondLst>
                                    <p:cond delay="0"/>
                                  </p:stCondLst>
                                  <p:childTnLst>
                                    <p:set>
                                      <p:cBhvr>
                                        <p:cTn id="42" dur="1" fill="hold">
                                          <p:stCondLst>
                                            <p:cond delay="0"/>
                                          </p:stCondLst>
                                        </p:cTn>
                                        <p:tgtEl>
                                          <p:spTgt spid="19"/>
                                        </p:tgtEl>
                                        <p:attrNameLst>
                                          <p:attrName>style.visibility</p:attrName>
                                        </p:attrNameLst>
                                      </p:cBhvr>
                                      <p:to>
                                        <p:strVal val="visible"/>
                                      </p:to>
                                    </p:set>
                                    <p:animEffect transition="in" filter="fade">
                                      <p:cBhvr>
                                        <p:cTn id="43" dur="500"/>
                                        <p:tgtEl>
                                          <p:spTgt spid="19"/>
                                        </p:tgtEl>
                                      </p:cBhvr>
                                    </p:animEffect>
                                  </p:childTnLst>
                                </p:cTn>
                              </p:par>
                              <p:par>
                                <p:cTn id="44" presetID="10" presetClass="entr" presetSubtype="0" fill="hold" nodeType="withEffect">
                                  <p:stCondLst>
                                    <p:cond delay="250"/>
                                  </p:stCondLst>
                                  <p:childTnLst>
                                    <p:set>
                                      <p:cBhvr>
                                        <p:cTn id="45" dur="1" fill="hold">
                                          <p:stCondLst>
                                            <p:cond delay="0"/>
                                          </p:stCondLst>
                                        </p:cTn>
                                        <p:tgtEl>
                                          <p:spTgt spid="22"/>
                                        </p:tgtEl>
                                        <p:attrNameLst>
                                          <p:attrName>style.visibility</p:attrName>
                                        </p:attrNameLst>
                                      </p:cBhvr>
                                      <p:to>
                                        <p:strVal val="visible"/>
                                      </p:to>
                                    </p:set>
                                    <p:animEffect transition="in" filter="fade">
                                      <p:cBhvr>
                                        <p:cTn id="46" dur="500"/>
                                        <p:tgtEl>
                                          <p:spTgt spid="22"/>
                                        </p:tgtEl>
                                      </p:cBhvr>
                                    </p:animEffect>
                                  </p:childTnLst>
                                </p:cTn>
                              </p:par>
                            </p:childTnLst>
                          </p:cTn>
                        </p:par>
                        <p:par>
                          <p:cTn id="47" fill="hold">
                            <p:stCondLst>
                              <p:cond delay="1500"/>
                            </p:stCondLst>
                            <p:childTnLst>
                              <p:par>
                                <p:cTn id="48" presetID="10" presetClass="entr" presetSubtype="0" fill="hold" nodeType="afterEffect">
                                  <p:stCondLst>
                                    <p:cond delay="0"/>
                                  </p:stCondLst>
                                  <p:childTnLst>
                                    <p:set>
                                      <p:cBhvr>
                                        <p:cTn id="49" dur="1" fill="hold">
                                          <p:stCondLst>
                                            <p:cond delay="0"/>
                                          </p:stCondLst>
                                        </p:cTn>
                                        <p:tgtEl>
                                          <p:spTgt spid="21"/>
                                        </p:tgtEl>
                                        <p:attrNameLst>
                                          <p:attrName>style.visibility</p:attrName>
                                        </p:attrNameLst>
                                      </p:cBhvr>
                                      <p:to>
                                        <p:strVal val="visible"/>
                                      </p:to>
                                    </p:set>
                                    <p:animEffect transition="in" filter="fade">
                                      <p:cBhvr>
                                        <p:cTn id="50" dur="500"/>
                                        <p:tgtEl>
                                          <p:spTgt spid="21"/>
                                        </p:tgtEl>
                                      </p:cBhvr>
                                    </p:animEffect>
                                  </p:childTnLst>
                                </p:cTn>
                              </p:par>
                              <p:par>
                                <p:cTn id="51" presetID="10" presetClass="entr" presetSubtype="0" fill="hold" nodeType="withEffect">
                                  <p:stCondLst>
                                    <p:cond delay="250"/>
                                  </p:stCondLst>
                                  <p:childTnLst>
                                    <p:set>
                                      <p:cBhvr>
                                        <p:cTn id="52" dur="1" fill="hold">
                                          <p:stCondLst>
                                            <p:cond delay="0"/>
                                          </p:stCondLst>
                                        </p:cTn>
                                        <p:tgtEl>
                                          <p:spTgt spid="42"/>
                                        </p:tgtEl>
                                        <p:attrNameLst>
                                          <p:attrName>style.visibility</p:attrName>
                                        </p:attrNameLst>
                                      </p:cBhvr>
                                      <p:to>
                                        <p:strVal val="visible"/>
                                      </p:to>
                                    </p:set>
                                    <p:animEffect transition="in" filter="fade">
                                      <p:cBhvr>
                                        <p:cTn id="53" dur="500"/>
                                        <p:tgtEl>
                                          <p:spTgt spid="42"/>
                                        </p:tgtEl>
                                      </p:cBhvr>
                                    </p:animEffect>
                                  </p:childTnLst>
                                </p:cTn>
                              </p:par>
                            </p:childTnLst>
                          </p:cTn>
                        </p:par>
                        <p:par>
                          <p:cTn id="54" fill="hold">
                            <p:stCondLst>
                              <p:cond delay="2250"/>
                            </p:stCondLst>
                            <p:childTnLst>
                              <p:par>
                                <p:cTn id="55" presetID="12" presetClass="entr" presetSubtype="8" fill="hold" grpId="0" nodeType="afterEffect">
                                  <p:stCondLst>
                                    <p:cond delay="0"/>
                                  </p:stCondLst>
                                  <p:childTnLst>
                                    <p:set>
                                      <p:cBhvr>
                                        <p:cTn id="56" dur="1" fill="hold">
                                          <p:stCondLst>
                                            <p:cond delay="0"/>
                                          </p:stCondLst>
                                        </p:cTn>
                                        <p:tgtEl>
                                          <p:spTgt spid="495"/>
                                        </p:tgtEl>
                                        <p:attrNameLst>
                                          <p:attrName>style.visibility</p:attrName>
                                        </p:attrNameLst>
                                      </p:cBhvr>
                                      <p:to>
                                        <p:strVal val="visible"/>
                                      </p:to>
                                    </p:set>
                                    <p:anim calcmode="lin" valueType="num">
                                      <p:cBhvr additive="base">
                                        <p:cTn id="57" dur="500"/>
                                        <p:tgtEl>
                                          <p:spTgt spid="495"/>
                                        </p:tgtEl>
                                        <p:attrNameLst>
                                          <p:attrName>ppt_x</p:attrName>
                                        </p:attrNameLst>
                                      </p:cBhvr>
                                      <p:tavLst>
                                        <p:tav tm="0">
                                          <p:val>
                                            <p:strVal val="#ppt_x-#ppt_w*1.125000"/>
                                          </p:val>
                                        </p:tav>
                                        <p:tav tm="100000">
                                          <p:val>
                                            <p:strVal val="#ppt_x"/>
                                          </p:val>
                                        </p:tav>
                                      </p:tavLst>
                                    </p:anim>
                                    <p:animEffect transition="in" filter="wipe(right)">
                                      <p:cBhvr>
                                        <p:cTn id="58" dur="500"/>
                                        <p:tgtEl>
                                          <p:spTgt spid="495"/>
                                        </p:tgtEl>
                                      </p:cBhvr>
                                    </p:animEffect>
                                  </p:childTnLst>
                                </p:cTn>
                              </p:par>
                              <p:par>
                                <p:cTn id="59" presetID="12" presetClass="entr" presetSubtype="2" fill="hold" grpId="0" nodeType="withEffect">
                                  <p:stCondLst>
                                    <p:cond delay="0"/>
                                  </p:stCondLst>
                                  <p:childTnLst>
                                    <p:set>
                                      <p:cBhvr>
                                        <p:cTn id="60" dur="1" fill="hold">
                                          <p:stCondLst>
                                            <p:cond delay="0"/>
                                          </p:stCondLst>
                                        </p:cTn>
                                        <p:tgtEl>
                                          <p:spTgt spid="494"/>
                                        </p:tgtEl>
                                        <p:attrNameLst>
                                          <p:attrName>style.visibility</p:attrName>
                                        </p:attrNameLst>
                                      </p:cBhvr>
                                      <p:to>
                                        <p:strVal val="visible"/>
                                      </p:to>
                                    </p:set>
                                    <p:anim calcmode="lin" valueType="num">
                                      <p:cBhvr additive="base">
                                        <p:cTn id="61" dur="500"/>
                                        <p:tgtEl>
                                          <p:spTgt spid="494"/>
                                        </p:tgtEl>
                                        <p:attrNameLst>
                                          <p:attrName>ppt_x</p:attrName>
                                        </p:attrNameLst>
                                      </p:cBhvr>
                                      <p:tavLst>
                                        <p:tav tm="0">
                                          <p:val>
                                            <p:strVal val="#ppt_x+#ppt_w*1.125000"/>
                                          </p:val>
                                        </p:tav>
                                        <p:tav tm="100000">
                                          <p:val>
                                            <p:strVal val="#ppt_x"/>
                                          </p:val>
                                        </p:tav>
                                      </p:tavLst>
                                    </p:anim>
                                    <p:animEffect transition="in" filter="wipe(left)">
                                      <p:cBhvr>
                                        <p:cTn id="62" dur="500"/>
                                        <p:tgtEl>
                                          <p:spTgt spid="494"/>
                                        </p:tgtEl>
                                      </p:cBhvr>
                                    </p:animEffect>
                                  </p:childTnLst>
                                </p:cTn>
                              </p:par>
                            </p:childTnLst>
                          </p:cTn>
                        </p:par>
                        <p:par>
                          <p:cTn id="63" fill="hold">
                            <p:stCondLst>
                              <p:cond delay="2750"/>
                            </p:stCondLst>
                            <p:childTnLst>
                              <p:par>
                                <p:cTn id="64" presetID="12" presetClass="entr" presetSubtype="8" fill="hold" grpId="0" nodeType="afterEffect">
                                  <p:stCondLst>
                                    <p:cond delay="0"/>
                                  </p:stCondLst>
                                  <p:childTnLst>
                                    <p:set>
                                      <p:cBhvr>
                                        <p:cTn id="65" dur="1" fill="hold">
                                          <p:stCondLst>
                                            <p:cond delay="0"/>
                                          </p:stCondLst>
                                        </p:cTn>
                                        <p:tgtEl>
                                          <p:spTgt spid="497"/>
                                        </p:tgtEl>
                                        <p:attrNameLst>
                                          <p:attrName>style.visibility</p:attrName>
                                        </p:attrNameLst>
                                      </p:cBhvr>
                                      <p:to>
                                        <p:strVal val="visible"/>
                                      </p:to>
                                    </p:set>
                                    <p:anim calcmode="lin" valueType="num">
                                      <p:cBhvr additive="base">
                                        <p:cTn id="66" dur="500"/>
                                        <p:tgtEl>
                                          <p:spTgt spid="497"/>
                                        </p:tgtEl>
                                        <p:attrNameLst>
                                          <p:attrName>ppt_x</p:attrName>
                                        </p:attrNameLst>
                                      </p:cBhvr>
                                      <p:tavLst>
                                        <p:tav tm="0">
                                          <p:val>
                                            <p:strVal val="#ppt_x-#ppt_w*1.125000"/>
                                          </p:val>
                                        </p:tav>
                                        <p:tav tm="100000">
                                          <p:val>
                                            <p:strVal val="#ppt_x"/>
                                          </p:val>
                                        </p:tav>
                                      </p:tavLst>
                                    </p:anim>
                                    <p:animEffect transition="in" filter="wipe(right)">
                                      <p:cBhvr>
                                        <p:cTn id="67" dur="500"/>
                                        <p:tgtEl>
                                          <p:spTgt spid="497"/>
                                        </p:tgtEl>
                                      </p:cBhvr>
                                    </p:animEffect>
                                  </p:childTnLst>
                                </p:cTn>
                              </p:par>
                              <p:par>
                                <p:cTn id="68" presetID="12" presetClass="entr" presetSubtype="2" fill="hold" grpId="0" nodeType="withEffect">
                                  <p:stCondLst>
                                    <p:cond delay="0"/>
                                  </p:stCondLst>
                                  <p:childTnLst>
                                    <p:set>
                                      <p:cBhvr>
                                        <p:cTn id="69" dur="1" fill="hold">
                                          <p:stCondLst>
                                            <p:cond delay="0"/>
                                          </p:stCondLst>
                                        </p:cTn>
                                        <p:tgtEl>
                                          <p:spTgt spid="496"/>
                                        </p:tgtEl>
                                        <p:attrNameLst>
                                          <p:attrName>style.visibility</p:attrName>
                                        </p:attrNameLst>
                                      </p:cBhvr>
                                      <p:to>
                                        <p:strVal val="visible"/>
                                      </p:to>
                                    </p:set>
                                    <p:anim calcmode="lin" valueType="num">
                                      <p:cBhvr additive="base">
                                        <p:cTn id="70" dur="500"/>
                                        <p:tgtEl>
                                          <p:spTgt spid="496"/>
                                        </p:tgtEl>
                                        <p:attrNameLst>
                                          <p:attrName>ppt_x</p:attrName>
                                        </p:attrNameLst>
                                      </p:cBhvr>
                                      <p:tavLst>
                                        <p:tav tm="0">
                                          <p:val>
                                            <p:strVal val="#ppt_x+#ppt_w*1.125000"/>
                                          </p:val>
                                        </p:tav>
                                        <p:tav tm="100000">
                                          <p:val>
                                            <p:strVal val="#ppt_x"/>
                                          </p:val>
                                        </p:tav>
                                      </p:tavLst>
                                    </p:anim>
                                    <p:animEffect transition="in" filter="wipe(left)">
                                      <p:cBhvr>
                                        <p:cTn id="71" dur="500"/>
                                        <p:tgtEl>
                                          <p:spTgt spid="496"/>
                                        </p:tgtEl>
                                      </p:cBhvr>
                                    </p:animEffect>
                                  </p:childTnLst>
                                </p:cTn>
                              </p:par>
                            </p:childTnLst>
                          </p:cTn>
                        </p:par>
                        <p:par>
                          <p:cTn id="72" fill="hold">
                            <p:stCondLst>
                              <p:cond delay="3250"/>
                            </p:stCondLst>
                            <p:childTnLst>
                              <p:par>
                                <p:cTn id="73" presetID="12" presetClass="entr" presetSubtype="8" fill="hold" grpId="0" nodeType="afterEffect">
                                  <p:stCondLst>
                                    <p:cond delay="0"/>
                                  </p:stCondLst>
                                  <p:childTnLst>
                                    <p:set>
                                      <p:cBhvr>
                                        <p:cTn id="74" dur="1" fill="hold">
                                          <p:stCondLst>
                                            <p:cond delay="0"/>
                                          </p:stCondLst>
                                        </p:cTn>
                                        <p:tgtEl>
                                          <p:spTgt spid="499"/>
                                        </p:tgtEl>
                                        <p:attrNameLst>
                                          <p:attrName>style.visibility</p:attrName>
                                        </p:attrNameLst>
                                      </p:cBhvr>
                                      <p:to>
                                        <p:strVal val="visible"/>
                                      </p:to>
                                    </p:set>
                                    <p:anim calcmode="lin" valueType="num">
                                      <p:cBhvr additive="base">
                                        <p:cTn id="75" dur="500"/>
                                        <p:tgtEl>
                                          <p:spTgt spid="499"/>
                                        </p:tgtEl>
                                        <p:attrNameLst>
                                          <p:attrName>ppt_x</p:attrName>
                                        </p:attrNameLst>
                                      </p:cBhvr>
                                      <p:tavLst>
                                        <p:tav tm="0">
                                          <p:val>
                                            <p:strVal val="#ppt_x-#ppt_w*1.125000"/>
                                          </p:val>
                                        </p:tav>
                                        <p:tav tm="100000">
                                          <p:val>
                                            <p:strVal val="#ppt_x"/>
                                          </p:val>
                                        </p:tav>
                                      </p:tavLst>
                                    </p:anim>
                                    <p:animEffect transition="in" filter="wipe(right)">
                                      <p:cBhvr>
                                        <p:cTn id="76" dur="500"/>
                                        <p:tgtEl>
                                          <p:spTgt spid="499"/>
                                        </p:tgtEl>
                                      </p:cBhvr>
                                    </p:animEffect>
                                  </p:childTnLst>
                                </p:cTn>
                              </p:par>
                              <p:par>
                                <p:cTn id="77" presetID="12" presetClass="entr" presetSubtype="2" fill="hold" grpId="0" nodeType="withEffect">
                                  <p:stCondLst>
                                    <p:cond delay="0"/>
                                  </p:stCondLst>
                                  <p:childTnLst>
                                    <p:set>
                                      <p:cBhvr>
                                        <p:cTn id="78" dur="1" fill="hold">
                                          <p:stCondLst>
                                            <p:cond delay="0"/>
                                          </p:stCondLst>
                                        </p:cTn>
                                        <p:tgtEl>
                                          <p:spTgt spid="498"/>
                                        </p:tgtEl>
                                        <p:attrNameLst>
                                          <p:attrName>style.visibility</p:attrName>
                                        </p:attrNameLst>
                                      </p:cBhvr>
                                      <p:to>
                                        <p:strVal val="visible"/>
                                      </p:to>
                                    </p:set>
                                    <p:anim calcmode="lin" valueType="num">
                                      <p:cBhvr additive="base">
                                        <p:cTn id="79" dur="500"/>
                                        <p:tgtEl>
                                          <p:spTgt spid="498"/>
                                        </p:tgtEl>
                                        <p:attrNameLst>
                                          <p:attrName>ppt_x</p:attrName>
                                        </p:attrNameLst>
                                      </p:cBhvr>
                                      <p:tavLst>
                                        <p:tav tm="0">
                                          <p:val>
                                            <p:strVal val="#ppt_x+#ppt_w*1.125000"/>
                                          </p:val>
                                        </p:tav>
                                        <p:tav tm="100000">
                                          <p:val>
                                            <p:strVal val="#ppt_x"/>
                                          </p:val>
                                        </p:tav>
                                      </p:tavLst>
                                    </p:anim>
                                    <p:animEffect transition="in" filter="wipe(left)">
                                      <p:cBhvr>
                                        <p:cTn id="80" dur="500"/>
                                        <p:tgtEl>
                                          <p:spTgt spid="498"/>
                                        </p:tgtEl>
                                      </p:cBhvr>
                                    </p:animEffect>
                                  </p:childTnLst>
                                </p:cTn>
                              </p:par>
                            </p:childTnLst>
                          </p:cTn>
                        </p:par>
                        <p:par>
                          <p:cTn id="81" fill="hold">
                            <p:stCondLst>
                              <p:cond delay="3750"/>
                            </p:stCondLst>
                            <p:childTnLst>
                              <p:par>
                                <p:cTn id="82" presetID="12" presetClass="entr" presetSubtype="8" fill="hold" grpId="0" nodeType="afterEffect">
                                  <p:stCondLst>
                                    <p:cond delay="0"/>
                                  </p:stCondLst>
                                  <p:childTnLst>
                                    <p:set>
                                      <p:cBhvr>
                                        <p:cTn id="83" dur="1" fill="hold">
                                          <p:stCondLst>
                                            <p:cond delay="0"/>
                                          </p:stCondLst>
                                        </p:cTn>
                                        <p:tgtEl>
                                          <p:spTgt spid="501"/>
                                        </p:tgtEl>
                                        <p:attrNameLst>
                                          <p:attrName>style.visibility</p:attrName>
                                        </p:attrNameLst>
                                      </p:cBhvr>
                                      <p:to>
                                        <p:strVal val="visible"/>
                                      </p:to>
                                    </p:set>
                                    <p:anim calcmode="lin" valueType="num">
                                      <p:cBhvr additive="base">
                                        <p:cTn id="84" dur="500"/>
                                        <p:tgtEl>
                                          <p:spTgt spid="501"/>
                                        </p:tgtEl>
                                        <p:attrNameLst>
                                          <p:attrName>ppt_x</p:attrName>
                                        </p:attrNameLst>
                                      </p:cBhvr>
                                      <p:tavLst>
                                        <p:tav tm="0">
                                          <p:val>
                                            <p:strVal val="#ppt_x-#ppt_w*1.125000"/>
                                          </p:val>
                                        </p:tav>
                                        <p:tav tm="100000">
                                          <p:val>
                                            <p:strVal val="#ppt_x"/>
                                          </p:val>
                                        </p:tav>
                                      </p:tavLst>
                                    </p:anim>
                                    <p:animEffect transition="in" filter="wipe(right)">
                                      <p:cBhvr>
                                        <p:cTn id="85" dur="500"/>
                                        <p:tgtEl>
                                          <p:spTgt spid="501"/>
                                        </p:tgtEl>
                                      </p:cBhvr>
                                    </p:animEffect>
                                  </p:childTnLst>
                                </p:cTn>
                              </p:par>
                              <p:par>
                                <p:cTn id="86" presetID="12" presetClass="entr" presetSubtype="2" fill="hold" grpId="0" nodeType="withEffect">
                                  <p:stCondLst>
                                    <p:cond delay="0"/>
                                  </p:stCondLst>
                                  <p:childTnLst>
                                    <p:set>
                                      <p:cBhvr>
                                        <p:cTn id="87" dur="1" fill="hold">
                                          <p:stCondLst>
                                            <p:cond delay="0"/>
                                          </p:stCondLst>
                                        </p:cTn>
                                        <p:tgtEl>
                                          <p:spTgt spid="500"/>
                                        </p:tgtEl>
                                        <p:attrNameLst>
                                          <p:attrName>style.visibility</p:attrName>
                                        </p:attrNameLst>
                                      </p:cBhvr>
                                      <p:to>
                                        <p:strVal val="visible"/>
                                      </p:to>
                                    </p:set>
                                    <p:anim calcmode="lin" valueType="num">
                                      <p:cBhvr additive="base">
                                        <p:cTn id="88" dur="500"/>
                                        <p:tgtEl>
                                          <p:spTgt spid="500"/>
                                        </p:tgtEl>
                                        <p:attrNameLst>
                                          <p:attrName>ppt_x</p:attrName>
                                        </p:attrNameLst>
                                      </p:cBhvr>
                                      <p:tavLst>
                                        <p:tav tm="0">
                                          <p:val>
                                            <p:strVal val="#ppt_x+#ppt_w*1.125000"/>
                                          </p:val>
                                        </p:tav>
                                        <p:tav tm="100000">
                                          <p:val>
                                            <p:strVal val="#ppt_x"/>
                                          </p:val>
                                        </p:tav>
                                      </p:tavLst>
                                    </p:anim>
                                    <p:animEffect transition="in" filter="wipe(left)">
                                      <p:cBhvr>
                                        <p:cTn id="89" dur="500"/>
                                        <p:tgtEl>
                                          <p:spTgt spid="5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494" grpId="0"/>
      <p:bldP spid="495" grpId="0" animBg="1"/>
      <p:bldP spid="496" grpId="0"/>
      <p:bldP spid="497" grpId="0" animBg="1"/>
      <p:bldP spid="498" grpId="0"/>
      <p:bldP spid="499" grpId="0" animBg="1"/>
      <p:bldP spid="500" grpId="0"/>
      <p:bldP spid="501"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bwMode="gray">
          <a:xfrm>
            <a:off x="1" y="1822903"/>
            <a:ext cx="12188825" cy="2978564"/>
          </a:xfrm>
          <a:prstGeom prst="rect">
            <a:avLst/>
          </a:prstGeom>
          <a:solidFill>
            <a:srgbClr val="404040"/>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lang="en-US"/>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8803" y="1295400"/>
            <a:ext cx="11311221" cy="3731776"/>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5613" y="1298291"/>
            <a:ext cx="11311221" cy="3731776"/>
          </a:xfrm>
          <a:prstGeom prst="rect">
            <a:avLst/>
          </a:prstGeom>
        </p:spPr>
      </p:pic>
      <p:sp>
        <p:nvSpPr>
          <p:cNvPr id="12" name="Rectangle 11"/>
          <p:cNvSpPr/>
          <p:nvPr/>
        </p:nvSpPr>
        <p:spPr>
          <a:xfrm>
            <a:off x="912813" y="5105402"/>
            <a:ext cx="1957581" cy="544765"/>
          </a:xfrm>
          <a:prstGeom prst="rect">
            <a:avLst/>
          </a:prstGeom>
        </p:spPr>
        <p:txBody>
          <a:bodyPr wrap="square">
            <a:spAutoFit/>
          </a:bodyPr>
          <a:lstStyle/>
          <a:p>
            <a:pPr>
              <a:lnSpc>
                <a:spcPct val="80000"/>
              </a:lnSpc>
            </a:pPr>
            <a:r>
              <a:rPr lang="en-US" dirty="0" smtClean="0">
                <a:latin typeface="Calibri Light"/>
                <a:cs typeface="Calibri Light"/>
              </a:rPr>
              <a:t>Collect blank forms and upload to DLP</a:t>
            </a:r>
            <a:endParaRPr lang="en-US" dirty="0">
              <a:latin typeface="Calibri Light"/>
              <a:cs typeface="Calibri Light"/>
            </a:endParaRPr>
          </a:p>
        </p:txBody>
      </p:sp>
      <p:sp>
        <p:nvSpPr>
          <p:cNvPr id="15" name="Rectangle 14"/>
          <p:cNvSpPr/>
          <p:nvPr/>
        </p:nvSpPr>
        <p:spPr>
          <a:xfrm>
            <a:off x="3808413" y="5029200"/>
            <a:ext cx="2667000" cy="766364"/>
          </a:xfrm>
          <a:prstGeom prst="rect">
            <a:avLst/>
          </a:prstGeom>
        </p:spPr>
        <p:txBody>
          <a:bodyPr wrap="square">
            <a:spAutoFit/>
          </a:bodyPr>
          <a:lstStyle/>
          <a:p>
            <a:pPr>
              <a:lnSpc>
                <a:spcPct val="80000"/>
              </a:lnSpc>
            </a:pPr>
            <a:r>
              <a:rPr lang="en-US" dirty="0" smtClean="0">
                <a:latin typeface="Calibri Light"/>
                <a:cs typeface="Calibri Light"/>
              </a:rPr>
              <a:t>DLP indexes the forms and creates a form recognition profile</a:t>
            </a:r>
            <a:endParaRPr lang="en-US" dirty="0">
              <a:latin typeface="Calibri Light"/>
              <a:cs typeface="Calibri Light"/>
            </a:endParaRPr>
          </a:p>
        </p:txBody>
      </p:sp>
      <p:sp>
        <p:nvSpPr>
          <p:cNvPr id="18" name="Rectangle 17"/>
          <p:cNvSpPr/>
          <p:nvPr/>
        </p:nvSpPr>
        <p:spPr>
          <a:xfrm>
            <a:off x="7085013" y="5094037"/>
            <a:ext cx="2362200" cy="544765"/>
          </a:xfrm>
          <a:prstGeom prst="rect">
            <a:avLst/>
          </a:prstGeom>
        </p:spPr>
        <p:txBody>
          <a:bodyPr wrap="square">
            <a:spAutoFit/>
          </a:bodyPr>
          <a:lstStyle/>
          <a:p>
            <a:pPr>
              <a:lnSpc>
                <a:spcPct val="80000"/>
              </a:lnSpc>
            </a:pPr>
            <a:r>
              <a:rPr lang="en-US" dirty="0">
                <a:latin typeface="Calibri Light"/>
                <a:cs typeface="Calibri Light"/>
              </a:rPr>
              <a:t>A</a:t>
            </a:r>
            <a:r>
              <a:rPr lang="en-US" dirty="0" smtClean="0">
                <a:latin typeface="Calibri Light"/>
                <a:cs typeface="Calibri Light"/>
              </a:rPr>
              <a:t>dd </a:t>
            </a:r>
            <a:r>
              <a:rPr lang="en-US" dirty="0">
                <a:latin typeface="Calibri Light"/>
                <a:cs typeface="Calibri Light"/>
              </a:rPr>
              <a:t>the </a:t>
            </a:r>
            <a:r>
              <a:rPr lang="en-US" dirty="0" smtClean="0">
                <a:latin typeface="Calibri Light"/>
                <a:cs typeface="Calibri Light"/>
              </a:rPr>
              <a:t>profile </a:t>
            </a:r>
            <a:r>
              <a:rPr lang="en-US" dirty="0">
                <a:latin typeface="Calibri Light"/>
                <a:cs typeface="Calibri Light"/>
              </a:rPr>
              <a:t>to </a:t>
            </a:r>
            <a:r>
              <a:rPr lang="en-US" dirty="0" smtClean="0">
                <a:latin typeface="Calibri Light"/>
                <a:cs typeface="Calibri Light"/>
              </a:rPr>
              <a:t>your data loss policy  </a:t>
            </a:r>
            <a:endParaRPr lang="en-US" dirty="0">
              <a:latin typeface="Calibri Light"/>
              <a:cs typeface="Calibri Light"/>
            </a:endParaRPr>
          </a:p>
        </p:txBody>
      </p:sp>
      <p:sp>
        <p:nvSpPr>
          <p:cNvPr id="25" name="Rectangle 24"/>
          <p:cNvSpPr/>
          <p:nvPr/>
        </p:nvSpPr>
        <p:spPr>
          <a:xfrm>
            <a:off x="9928028" y="5094037"/>
            <a:ext cx="2033784" cy="544765"/>
          </a:xfrm>
          <a:prstGeom prst="rect">
            <a:avLst/>
          </a:prstGeom>
        </p:spPr>
        <p:txBody>
          <a:bodyPr wrap="square">
            <a:spAutoFit/>
          </a:bodyPr>
          <a:lstStyle/>
          <a:p>
            <a:pPr>
              <a:lnSpc>
                <a:spcPct val="80000"/>
              </a:lnSpc>
            </a:pPr>
            <a:r>
              <a:rPr lang="en-US" dirty="0" smtClean="0">
                <a:latin typeface="Calibri Light"/>
                <a:cs typeface="Calibri Light"/>
              </a:rPr>
              <a:t>DLP detects data in imaged documents</a:t>
            </a:r>
            <a:endParaRPr lang="en-US" dirty="0">
              <a:latin typeface="Calibri Light"/>
              <a:cs typeface="Calibri Light"/>
            </a:endParaRPr>
          </a:p>
        </p:txBody>
      </p:sp>
      <p:sp>
        <p:nvSpPr>
          <p:cNvPr id="22" name="TextBox 21"/>
          <p:cNvSpPr txBox="1"/>
          <p:nvPr/>
        </p:nvSpPr>
        <p:spPr>
          <a:xfrm>
            <a:off x="479231" y="5029200"/>
            <a:ext cx="914400" cy="914400"/>
          </a:xfrm>
          <a:prstGeom prst="rect">
            <a:avLst/>
          </a:prstGeom>
          <a:noFill/>
        </p:spPr>
        <p:txBody>
          <a:bodyPr wrap="none" lIns="0" tIns="0" rIns="0" bIns="0" rtlCol="0">
            <a:noAutofit/>
          </a:bodyPr>
          <a:lstStyle/>
          <a:p>
            <a:pPr>
              <a:lnSpc>
                <a:spcPct val="90000"/>
              </a:lnSpc>
            </a:pPr>
            <a:r>
              <a:rPr lang="en-US" sz="4800" b="1" dirty="0" smtClean="0">
                <a:solidFill>
                  <a:srgbClr val="F8A600"/>
                </a:solidFill>
                <a:latin typeface="Calibri Light"/>
                <a:cs typeface="Calibri Light"/>
              </a:rPr>
              <a:t>1</a:t>
            </a:r>
            <a:endParaRPr lang="en-US" sz="4800" b="1" dirty="0">
              <a:solidFill>
                <a:srgbClr val="F8A600"/>
              </a:solidFill>
              <a:latin typeface="Calibri Light"/>
              <a:cs typeface="Calibri Light"/>
            </a:endParaRPr>
          </a:p>
        </p:txBody>
      </p:sp>
      <p:sp>
        <p:nvSpPr>
          <p:cNvPr id="23" name="TextBox 22"/>
          <p:cNvSpPr txBox="1"/>
          <p:nvPr/>
        </p:nvSpPr>
        <p:spPr>
          <a:xfrm>
            <a:off x="3427412" y="5029200"/>
            <a:ext cx="914400" cy="914400"/>
          </a:xfrm>
          <a:prstGeom prst="rect">
            <a:avLst/>
          </a:prstGeom>
          <a:noFill/>
        </p:spPr>
        <p:txBody>
          <a:bodyPr wrap="none" lIns="0" tIns="0" rIns="0" bIns="0" rtlCol="0">
            <a:noAutofit/>
          </a:bodyPr>
          <a:lstStyle/>
          <a:p>
            <a:pPr>
              <a:lnSpc>
                <a:spcPct val="90000"/>
              </a:lnSpc>
            </a:pPr>
            <a:r>
              <a:rPr lang="en-US" sz="4800" b="1" dirty="0" smtClean="0">
                <a:solidFill>
                  <a:srgbClr val="F8A600"/>
                </a:solidFill>
                <a:latin typeface="Calibri Light"/>
                <a:cs typeface="Calibri Light"/>
              </a:rPr>
              <a:t>2</a:t>
            </a:r>
            <a:endParaRPr lang="en-US" sz="4800" b="1" dirty="0">
              <a:solidFill>
                <a:srgbClr val="F8A600"/>
              </a:solidFill>
              <a:latin typeface="Calibri Light"/>
              <a:cs typeface="Calibri Light"/>
            </a:endParaRPr>
          </a:p>
        </p:txBody>
      </p:sp>
      <p:sp>
        <p:nvSpPr>
          <p:cNvPr id="27" name="TextBox 26"/>
          <p:cNvSpPr txBox="1"/>
          <p:nvPr/>
        </p:nvSpPr>
        <p:spPr>
          <a:xfrm>
            <a:off x="6723643" y="5029200"/>
            <a:ext cx="914400" cy="914400"/>
          </a:xfrm>
          <a:prstGeom prst="rect">
            <a:avLst/>
          </a:prstGeom>
          <a:noFill/>
        </p:spPr>
        <p:txBody>
          <a:bodyPr wrap="none" lIns="0" tIns="0" rIns="0" bIns="0" rtlCol="0">
            <a:noAutofit/>
          </a:bodyPr>
          <a:lstStyle/>
          <a:p>
            <a:pPr>
              <a:lnSpc>
                <a:spcPct val="90000"/>
              </a:lnSpc>
            </a:pPr>
            <a:r>
              <a:rPr lang="en-US" sz="4800" b="1" dirty="0">
                <a:solidFill>
                  <a:srgbClr val="F8A600"/>
                </a:solidFill>
                <a:latin typeface="Calibri Light"/>
                <a:cs typeface="Calibri Light"/>
              </a:rPr>
              <a:t>3</a:t>
            </a:r>
          </a:p>
        </p:txBody>
      </p:sp>
      <p:sp>
        <p:nvSpPr>
          <p:cNvPr id="28" name="TextBox 27"/>
          <p:cNvSpPr txBox="1"/>
          <p:nvPr/>
        </p:nvSpPr>
        <p:spPr>
          <a:xfrm>
            <a:off x="9523412" y="5029200"/>
            <a:ext cx="914400" cy="914400"/>
          </a:xfrm>
          <a:prstGeom prst="rect">
            <a:avLst/>
          </a:prstGeom>
          <a:noFill/>
        </p:spPr>
        <p:txBody>
          <a:bodyPr wrap="none" lIns="0" tIns="0" rIns="0" bIns="0" rtlCol="0">
            <a:noAutofit/>
          </a:bodyPr>
          <a:lstStyle/>
          <a:p>
            <a:pPr>
              <a:lnSpc>
                <a:spcPct val="90000"/>
              </a:lnSpc>
            </a:pPr>
            <a:r>
              <a:rPr lang="en-US" sz="4800" b="1" dirty="0" smtClean="0">
                <a:solidFill>
                  <a:srgbClr val="F8A600"/>
                </a:solidFill>
                <a:latin typeface="Calibri Light"/>
                <a:cs typeface="Calibri Light"/>
              </a:rPr>
              <a:t>4</a:t>
            </a:r>
            <a:endParaRPr lang="en-US" sz="4800" b="1" dirty="0">
              <a:solidFill>
                <a:srgbClr val="F8A600"/>
              </a:solidFill>
              <a:latin typeface="Calibri Light"/>
              <a:cs typeface="Calibri Light"/>
            </a:endParaRPr>
          </a:p>
        </p:txBody>
      </p:sp>
      <p:sp>
        <p:nvSpPr>
          <p:cNvPr id="16" name="TextBox 15"/>
          <p:cNvSpPr txBox="1"/>
          <p:nvPr/>
        </p:nvSpPr>
        <p:spPr>
          <a:xfrm>
            <a:off x="455613" y="304800"/>
            <a:ext cx="9525000" cy="943848"/>
          </a:xfrm>
          <a:prstGeom prst="rect">
            <a:avLst/>
          </a:prstGeom>
          <a:noFill/>
        </p:spPr>
        <p:txBody>
          <a:bodyPr wrap="square" lIns="91440" tIns="45720" rIns="91440" bIns="45720" rtlCol="0" anchor="t" anchorCtr="0">
            <a:spAutoFit/>
          </a:bodyPr>
          <a:lstStyle/>
          <a:p>
            <a:pPr defTabSz="913068" fontAlgn="base">
              <a:lnSpc>
                <a:spcPct val="80000"/>
              </a:lnSpc>
              <a:spcBef>
                <a:spcPct val="0"/>
              </a:spcBef>
              <a:spcAft>
                <a:spcPct val="0"/>
              </a:spcAft>
            </a:pPr>
            <a:r>
              <a:rPr lang="en-US" sz="4000" b="1" dirty="0" smtClean="0">
                <a:solidFill>
                  <a:srgbClr val="404040"/>
                </a:solidFill>
                <a:latin typeface="Calibri Light"/>
                <a:ea typeface="Calibri"/>
                <a:cs typeface="Calibri Light"/>
              </a:rPr>
              <a:t>Protect Form </a:t>
            </a:r>
            <a:r>
              <a:rPr lang="en-US" sz="4000" b="1" dirty="0">
                <a:solidFill>
                  <a:srgbClr val="404040"/>
                </a:solidFill>
                <a:latin typeface="Calibri Light"/>
                <a:ea typeface="Calibri"/>
                <a:cs typeface="Calibri Light"/>
              </a:rPr>
              <a:t>D</a:t>
            </a:r>
            <a:r>
              <a:rPr lang="en-US" sz="4000" b="1" dirty="0" smtClean="0">
                <a:solidFill>
                  <a:srgbClr val="404040"/>
                </a:solidFill>
                <a:latin typeface="Calibri Light"/>
                <a:ea typeface="Calibri"/>
                <a:cs typeface="Calibri Light"/>
              </a:rPr>
              <a:t>ocuments</a:t>
            </a:r>
          </a:p>
          <a:p>
            <a:pPr defTabSz="913068" fontAlgn="base">
              <a:lnSpc>
                <a:spcPct val="80000"/>
              </a:lnSpc>
              <a:spcBef>
                <a:spcPct val="0"/>
              </a:spcBef>
              <a:spcAft>
                <a:spcPct val="0"/>
              </a:spcAft>
            </a:pPr>
            <a:r>
              <a:rPr lang="en-US" sz="2800" dirty="0" smtClean="0">
                <a:solidFill>
                  <a:srgbClr val="404040"/>
                </a:solidFill>
                <a:latin typeface="Calibri Light"/>
                <a:ea typeface="Calibri"/>
                <a:cs typeface="Calibri Light"/>
              </a:rPr>
              <a:t>With DLP Form Recognition</a:t>
            </a:r>
            <a:endParaRPr lang="en-US" sz="2800" dirty="0">
              <a:solidFill>
                <a:srgbClr val="404040"/>
              </a:solidFill>
              <a:latin typeface="Calibri Light"/>
              <a:ea typeface="Calibri"/>
              <a:cs typeface="Calibri Light"/>
            </a:endParaRPr>
          </a:p>
        </p:txBody>
      </p:sp>
      <p:cxnSp>
        <p:nvCxnSpPr>
          <p:cNvPr id="17" name="Straight Connector 16"/>
          <p:cNvCxnSpPr/>
          <p:nvPr/>
        </p:nvCxnSpPr>
        <p:spPr>
          <a:xfrm>
            <a:off x="531813" y="1295400"/>
            <a:ext cx="2438400" cy="0"/>
          </a:xfrm>
          <a:prstGeom prst="line">
            <a:avLst/>
          </a:prstGeom>
          <a:ln w="19050">
            <a:solidFill>
              <a:srgbClr val="FDBA30"/>
            </a:solidFill>
            <a:miter lim="800000"/>
          </a:ln>
        </p:spPr>
        <p:style>
          <a:lnRef idx="1">
            <a:schemeClr val="accent1"/>
          </a:lnRef>
          <a:fillRef idx="0">
            <a:schemeClr val="accent1"/>
          </a:fillRef>
          <a:effectRef idx="0">
            <a:schemeClr val="accent1"/>
          </a:effectRef>
          <a:fontRef idx="minor">
            <a:schemeClr val="tx1"/>
          </a:fontRef>
        </p:style>
      </p:cxnSp>
      <p:sp>
        <p:nvSpPr>
          <p:cNvPr id="3" name="Footer Placeholder 2"/>
          <p:cNvSpPr>
            <a:spLocks noGrp="1"/>
          </p:cNvSpPr>
          <p:nvPr>
            <p:ph type="ftr" sz="quarter" idx="11"/>
          </p:nvPr>
        </p:nvSpPr>
        <p:spPr/>
        <p:txBody>
          <a:bodyPr/>
          <a:lstStyle/>
          <a:p>
            <a:r>
              <a:rPr lang="en-US" smtClean="0"/>
              <a:t>Symantec Confidential - NDA required</a:t>
            </a:r>
            <a:endParaRPr lang="en-US" dirty="0"/>
          </a:p>
        </p:txBody>
      </p:sp>
    </p:spTree>
    <p:extLst>
      <p:ext uri="{BB962C8B-B14F-4D97-AF65-F5344CB8AC3E}">
        <p14:creationId xmlns:p14="http://schemas.microsoft.com/office/powerpoint/2010/main" val="4587330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a:off x="1141425" y="1524496"/>
            <a:ext cx="9755605" cy="5332611"/>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6" name="Picture 5" descr="Form Recognition Screenshot.bmp"/>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1522411" y="1905397"/>
            <a:ext cx="8990012" cy="4936474"/>
          </a:xfrm>
          <a:prstGeom prst="rect">
            <a:avLst/>
          </a:prstGeom>
        </p:spPr>
      </p:pic>
      <p:sp>
        <p:nvSpPr>
          <p:cNvPr id="7" name="TextBox 6"/>
          <p:cNvSpPr txBox="1"/>
          <p:nvPr/>
        </p:nvSpPr>
        <p:spPr>
          <a:xfrm>
            <a:off x="7313612" y="1905397"/>
            <a:ext cx="3200400" cy="1828324"/>
          </a:xfrm>
          <a:custGeom>
            <a:avLst/>
            <a:gdLst>
              <a:gd name="connsiteX0" fmla="*/ 0 w 4722813"/>
              <a:gd name="connsiteY0" fmla="*/ 0 h 2057400"/>
              <a:gd name="connsiteX1" fmla="*/ 4722813 w 4722813"/>
              <a:gd name="connsiteY1" fmla="*/ 0 h 2057400"/>
              <a:gd name="connsiteX2" fmla="*/ 4722813 w 4722813"/>
              <a:gd name="connsiteY2" fmla="*/ 2057400 h 2057400"/>
              <a:gd name="connsiteX3" fmla="*/ 0 w 4722813"/>
              <a:gd name="connsiteY3" fmla="*/ 2057400 h 2057400"/>
              <a:gd name="connsiteX4" fmla="*/ 0 w 4722813"/>
              <a:gd name="connsiteY4" fmla="*/ 0 h 2057400"/>
              <a:gd name="connsiteX0" fmla="*/ 19698 w 4742511"/>
              <a:gd name="connsiteY0" fmla="*/ 0 h 2057400"/>
              <a:gd name="connsiteX1" fmla="*/ 4742511 w 4742511"/>
              <a:gd name="connsiteY1" fmla="*/ 0 h 2057400"/>
              <a:gd name="connsiteX2" fmla="*/ 4742511 w 4742511"/>
              <a:gd name="connsiteY2" fmla="*/ 2057400 h 2057400"/>
              <a:gd name="connsiteX3" fmla="*/ 19698 w 4742511"/>
              <a:gd name="connsiteY3" fmla="*/ 2057400 h 2057400"/>
              <a:gd name="connsiteX4" fmla="*/ 0 w 4742511"/>
              <a:gd name="connsiteY4" fmla="*/ 903705 h 2057400"/>
              <a:gd name="connsiteX5" fmla="*/ 19698 w 4742511"/>
              <a:gd name="connsiteY5" fmla="*/ 0 h 2057400"/>
              <a:gd name="connsiteX0" fmla="*/ 19698 w 4742511"/>
              <a:gd name="connsiteY0" fmla="*/ 0 h 2057400"/>
              <a:gd name="connsiteX1" fmla="*/ 4742511 w 4742511"/>
              <a:gd name="connsiteY1" fmla="*/ 0 h 2057400"/>
              <a:gd name="connsiteX2" fmla="*/ 4742511 w 4742511"/>
              <a:gd name="connsiteY2" fmla="*/ 2057400 h 2057400"/>
              <a:gd name="connsiteX3" fmla="*/ 19698 w 4742511"/>
              <a:gd name="connsiteY3" fmla="*/ 2057400 h 2057400"/>
              <a:gd name="connsiteX4" fmla="*/ 0 w 4742511"/>
              <a:gd name="connsiteY4" fmla="*/ 903705 h 2057400"/>
              <a:gd name="connsiteX5" fmla="*/ 0 w 4742511"/>
              <a:gd name="connsiteY5" fmla="*/ 489284 h 2057400"/>
              <a:gd name="connsiteX6" fmla="*/ 19698 w 4742511"/>
              <a:gd name="connsiteY6" fmla="*/ 0 h 2057400"/>
              <a:gd name="connsiteX0" fmla="*/ 33067 w 4755880"/>
              <a:gd name="connsiteY0" fmla="*/ 0 h 2057400"/>
              <a:gd name="connsiteX1" fmla="*/ 4755880 w 4755880"/>
              <a:gd name="connsiteY1" fmla="*/ 0 h 2057400"/>
              <a:gd name="connsiteX2" fmla="*/ 4755880 w 4755880"/>
              <a:gd name="connsiteY2" fmla="*/ 2057400 h 2057400"/>
              <a:gd name="connsiteX3" fmla="*/ 33067 w 4755880"/>
              <a:gd name="connsiteY3" fmla="*/ 2057400 h 2057400"/>
              <a:gd name="connsiteX4" fmla="*/ 0 w 4755880"/>
              <a:gd name="connsiteY4" fmla="*/ 1251284 h 2057400"/>
              <a:gd name="connsiteX5" fmla="*/ 13369 w 4755880"/>
              <a:gd name="connsiteY5" fmla="*/ 903705 h 2057400"/>
              <a:gd name="connsiteX6" fmla="*/ 13369 w 4755880"/>
              <a:gd name="connsiteY6" fmla="*/ 489284 h 2057400"/>
              <a:gd name="connsiteX7" fmla="*/ 33067 w 4755880"/>
              <a:gd name="connsiteY7" fmla="*/ 0 h 2057400"/>
              <a:gd name="connsiteX0" fmla="*/ 340545 w 5063358"/>
              <a:gd name="connsiteY0" fmla="*/ 0 h 2057400"/>
              <a:gd name="connsiteX1" fmla="*/ 5063358 w 5063358"/>
              <a:gd name="connsiteY1" fmla="*/ 0 h 2057400"/>
              <a:gd name="connsiteX2" fmla="*/ 5063358 w 5063358"/>
              <a:gd name="connsiteY2" fmla="*/ 2057400 h 2057400"/>
              <a:gd name="connsiteX3" fmla="*/ 340545 w 5063358"/>
              <a:gd name="connsiteY3" fmla="*/ 2057400 h 2057400"/>
              <a:gd name="connsiteX4" fmla="*/ 307478 w 5063358"/>
              <a:gd name="connsiteY4" fmla="*/ 1251284 h 2057400"/>
              <a:gd name="connsiteX5" fmla="*/ 0 w 5063358"/>
              <a:gd name="connsiteY5" fmla="*/ 903705 h 2057400"/>
              <a:gd name="connsiteX6" fmla="*/ 320847 w 5063358"/>
              <a:gd name="connsiteY6" fmla="*/ 489284 h 2057400"/>
              <a:gd name="connsiteX7" fmla="*/ 340545 w 5063358"/>
              <a:gd name="connsiteY7" fmla="*/ 0 h 2057400"/>
              <a:gd name="connsiteX0" fmla="*/ 340545 w 5063358"/>
              <a:gd name="connsiteY0" fmla="*/ 0 h 2057400"/>
              <a:gd name="connsiteX1" fmla="*/ 5063358 w 5063358"/>
              <a:gd name="connsiteY1" fmla="*/ 0 h 2057400"/>
              <a:gd name="connsiteX2" fmla="*/ 5063358 w 5063358"/>
              <a:gd name="connsiteY2" fmla="*/ 2057400 h 2057400"/>
              <a:gd name="connsiteX3" fmla="*/ 340545 w 5063358"/>
              <a:gd name="connsiteY3" fmla="*/ 2057400 h 2057400"/>
              <a:gd name="connsiteX4" fmla="*/ 307478 w 5063358"/>
              <a:gd name="connsiteY4" fmla="*/ 1251284 h 2057400"/>
              <a:gd name="connsiteX5" fmla="*/ 0 w 5063358"/>
              <a:gd name="connsiteY5" fmla="*/ 903705 h 2057400"/>
              <a:gd name="connsiteX6" fmla="*/ 320847 w 5063358"/>
              <a:gd name="connsiteY6" fmla="*/ 609599 h 2057400"/>
              <a:gd name="connsiteX7" fmla="*/ 340545 w 5063358"/>
              <a:gd name="connsiteY7" fmla="*/ 0 h 2057400"/>
              <a:gd name="connsiteX0" fmla="*/ 340545 w 5063358"/>
              <a:gd name="connsiteY0" fmla="*/ 0 h 2057400"/>
              <a:gd name="connsiteX1" fmla="*/ 5063358 w 5063358"/>
              <a:gd name="connsiteY1" fmla="*/ 0 h 2057400"/>
              <a:gd name="connsiteX2" fmla="*/ 5063358 w 5063358"/>
              <a:gd name="connsiteY2" fmla="*/ 2057400 h 2057400"/>
              <a:gd name="connsiteX3" fmla="*/ 340545 w 5063358"/>
              <a:gd name="connsiteY3" fmla="*/ 2057400 h 2057400"/>
              <a:gd name="connsiteX4" fmla="*/ 307478 w 5063358"/>
              <a:gd name="connsiteY4" fmla="*/ 1251284 h 2057400"/>
              <a:gd name="connsiteX5" fmla="*/ 0 w 5063358"/>
              <a:gd name="connsiteY5" fmla="*/ 903705 h 2057400"/>
              <a:gd name="connsiteX6" fmla="*/ 320847 w 5063358"/>
              <a:gd name="connsiteY6" fmla="*/ 689810 h 2057400"/>
              <a:gd name="connsiteX7" fmla="*/ 340545 w 5063358"/>
              <a:gd name="connsiteY7" fmla="*/ 0 h 2057400"/>
              <a:gd name="connsiteX0" fmla="*/ 340545 w 5063358"/>
              <a:gd name="connsiteY0" fmla="*/ 0 h 2057400"/>
              <a:gd name="connsiteX1" fmla="*/ 5063358 w 5063358"/>
              <a:gd name="connsiteY1" fmla="*/ 0 h 2057400"/>
              <a:gd name="connsiteX2" fmla="*/ 5063358 w 5063358"/>
              <a:gd name="connsiteY2" fmla="*/ 2057400 h 2057400"/>
              <a:gd name="connsiteX3" fmla="*/ 340545 w 5063358"/>
              <a:gd name="connsiteY3" fmla="*/ 2057400 h 2057400"/>
              <a:gd name="connsiteX4" fmla="*/ 374321 w 5063358"/>
              <a:gd name="connsiteY4" fmla="*/ 1104231 h 2057400"/>
              <a:gd name="connsiteX5" fmla="*/ 0 w 5063358"/>
              <a:gd name="connsiteY5" fmla="*/ 903705 h 2057400"/>
              <a:gd name="connsiteX6" fmla="*/ 320847 w 5063358"/>
              <a:gd name="connsiteY6" fmla="*/ 689810 h 2057400"/>
              <a:gd name="connsiteX7" fmla="*/ 340545 w 5063358"/>
              <a:gd name="connsiteY7" fmla="*/ 0 h 2057400"/>
              <a:gd name="connsiteX0" fmla="*/ 340545 w 5063358"/>
              <a:gd name="connsiteY0" fmla="*/ 0 h 2057400"/>
              <a:gd name="connsiteX1" fmla="*/ 5063358 w 5063358"/>
              <a:gd name="connsiteY1" fmla="*/ 0 h 2057400"/>
              <a:gd name="connsiteX2" fmla="*/ 5063358 w 5063358"/>
              <a:gd name="connsiteY2" fmla="*/ 2057400 h 2057400"/>
              <a:gd name="connsiteX3" fmla="*/ 340545 w 5063358"/>
              <a:gd name="connsiteY3" fmla="*/ 2057400 h 2057400"/>
              <a:gd name="connsiteX4" fmla="*/ 374321 w 5063358"/>
              <a:gd name="connsiteY4" fmla="*/ 1104231 h 2057400"/>
              <a:gd name="connsiteX5" fmla="*/ 0 w 5063358"/>
              <a:gd name="connsiteY5" fmla="*/ 970547 h 2057400"/>
              <a:gd name="connsiteX6" fmla="*/ 320847 w 5063358"/>
              <a:gd name="connsiteY6" fmla="*/ 689810 h 2057400"/>
              <a:gd name="connsiteX7" fmla="*/ 340545 w 5063358"/>
              <a:gd name="connsiteY7" fmla="*/ 0 h 2057400"/>
              <a:gd name="connsiteX0" fmla="*/ 340545 w 5063358"/>
              <a:gd name="connsiteY0" fmla="*/ 0 h 2057400"/>
              <a:gd name="connsiteX1" fmla="*/ 5063358 w 5063358"/>
              <a:gd name="connsiteY1" fmla="*/ 0 h 2057400"/>
              <a:gd name="connsiteX2" fmla="*/ 5063358 w 5063358"/>
              <a:gd name="connsiteY2" fmla="*/ 2057400 h 2057400"/>
              <a:gd name="connsiteX3" fmla="*/ 340545 w 5063358"/>
              <a:gd name="connsiteY3" fmla="*/ 2057400 h 2057400"/>
              <a:gd name="connsiteX4" fmla="*/ 334215 w 5063358"/>
              <a:gd name="connsiteY4" fmla="*/ 1130967 h 2057400"/>
              <a:gd name="connsiteX5" fmla="*/ 0 w 5063358"/>
              <a:gd name="connsiteY5" fmla="*/ 970547 h 2057400"/>
              <a:gd name="connsiteX6" fmla="*/ 320847 w 5063358"/>
              <a:gd name="connsiteY6" fmla="*/ 689810 h 2057400"/>
              <a:gd name="connsiteX7" fmla="*/ 340545 w 5063358"/>
              <a:gd name="connsiteY7" fmla="*/ 0 h 2057400"/>
              <a:gd name="connsiteX0" fmla="*/ 340545 w 5063358"/>
              <a:gd name="connsiteY0" fmla="*/ 0 h 2057400"/>
              <a:gd name="connsiteX1" fmla="*/ 5063358 w 5063358"/>
              <a:gd name="connsiteY1" fmla="*/ 0 h 2057400"/>
              <a:gd name="connsiteX2" fmla="*/ 5063358 w 5063358"/>
              <a:gd name="connsiteY2" fmla="*/ 2057400 h 2057400"/>
              <a:gd name="connsiteX3" fmla="*/ 340545 w 5063358"/>
              <a:gd name="connsiteY3" fmla="*/ 2057400 h 2057400"/>
              <a:gd name="connsiteX4" fmla="*/ 334215 w 5063358"/>
              <a:gd name="connsiteY4" fmla="*/ 1130967 h 2057400"/>
              <a:gd name="connsiteX5" fmla="*/ 0 w 5063358"/>
              <a:gd name="connsiteY5" fmla="*/ 903705 h 2057400"/>
              <a:gd name="connsiteX6" fmla="*/ 320847 w 5063358"/>
              <a:gd name="connsiteY6" fmla="*/ 689810 h 2057400"/>
              <a:gd name="connsiteX7" fmla="*/ 340545 w 5063358"/>
              <a:gd name="connsiteY7" fmla="*/ 0 h 2057400"/>
              <a:gd name="connsiteX0" fmla="*/ 340545 w 5063358"/>
              <a:gd name="connsiteY0" fmla="*/ 0 h 2057400"/>
              <a:gd name="connsiteX1" fmla="*/ 5063358 w 5063358"/>
              <a:gd name="connsiteY1" fmla="*/ 0 h 2057400"/>
              <a:gd name="connsiteX2" fmla="*/ 5063358 w 5063358"/>
              <a:gd name="connsiteY2" fmla="*/ 2057400 h 2057400"/>
              <a:gd name="connsiteX3" fmla="*/ 340545 w 5063358"/>
              <a:gd name="connsiteY3" fmla="*/ 2057400 h 2057400"/>
              <a:gd name="connsiteX4" fmla="*/ 334215 w 5063358"/>
              <a:gd name="connsiteY4" fmla="*/ 1211178 h 2057400"/>
              <a:gd name="connsiteX5" fmla="*/ 0 w 5063358"/>
              <a:gd name="connsiteY5" fmla="*/ 903705 h 2057400"/>
              <a:gd name="connsiteX6" fmla="*/ 320847 w 5063358"/>
              <a:gd name="connsiteY6" fmla="*/ 689810 h 2057400"/>
              <a:gd name="connsiteX7" fmla="*/ 340545 w 5063358"/>
              <a:gd name="connsiteY7" fmla="*/ 0 h 2057400"/>
              <a:gd name="connsiteX0" fmla="*/ 340545 w 5063358"/>
              <a:gd name="connsiteY0" fmla="*/ 0 h 2057400"/>
              <a:gd name="connsiteX1" fmla="*/ 5063358 w 5063358"/>
              <a:gd name="connsiteY1" fmla="*/ 0 h 2057400"/>
              <a:gd name="connsiteX2" fmla="*/ 5063358 w 5063358"/>
              <a:gd name="connsiteY2" fmla="*/ 2057400 h 2057400"/>
              <a:gd name="connsiteX3" fmla="*/ 340545 w 5063358"/>
              <a:gd name="connsiteY3" fmla="*/ 2057400 h 2057400"/>
              <a:gd name="connsiteX4" fmla="*/ 334215 w 5063358"/>
              <a:gd name="connsiteY4" fmla="*/ 1211178 h 2057400"/>
              <a:gd name="connsiteX5" fmla="*/ 0 w 5063358"/>
              <a:gd name="connsiteY5" fmla="*/ 903705 h 2057400"/>
              <a:gd name="connsiteX6" fmla="*/ 307478 w 5063358"/>
              <a:gd name="connsiteY6" fmla="*/ 770020 h 2057400"/>
              <a:gd name="connsiteX7" fmla="*/ 340545 w 5063358"/>
              <a:gd name="connsiteY7" fmla="*/ 0 h 2057400"/>
              <a:gd name="connsiteX0" fmla="*/ 353913 w 5076726"/>
              <a:gd name="connsiteY0" fmla="*/ 0 h 2057400"/>
              <a:gd name="connsiteX1" fmla="*/ 5076726 w 5076726"/>
              <a:gd name="connsiteY1" fmla="*/ 0 h 2057400"/>
              <a:gd name="connsiteX2" fmla="*/ 5076726 w 5076726"/>
              <a:gd name="connsiteY2" fmla="*/ 2057400 h 2057400"/>
              <a:gd name="connsiteX3" fmla="*/ 353913 w 5076726"/>
              <a:gd name="connsiteY3" fmla="*/ 2057400 h 2057400"/>
              <a:gd name="connsiteX4" fmla="*/ 347583 w 5076726"/>
              <a:gd name="connsiteY4" fmla="*/ 1211178 h 2057400"/>
              <a:gd name="connsiteX5" fmla="*/ 0 w 5076726"/>
              <a:gd name="connsiteY5" fmla="*/ 983916 h 2057400"/>
              <a:gd name="connsiteX6" fmla="*/ 320846 w 5076726"/>
              <a:gd name="connsiteY6" fmla="*/ 770020 h 2057400"/>
              <a:gd name="connsiteX7" fmla="*/ 353913 w 5076726"/>
              <a:gd name="connsiteY7" fmla="*/ 0 h 2057400"/>
              <a:gd name="connsiteX0" fmla="*/ 353913 w 5076726"/>
              <a:gd name="connsiteY0" fmla="*/ 0 h 2057400"/>
              <a:gd name="connsiteX1" fmla="*/ 5076726 w 5076726"/>
              <a:gd name="connsiteY1" fmla="*/ 0 h 2057400"/>
              <a:gd name="connsiteX2" fmla="*/ 5076726 w 5076726"/>
              <a:gd name="connsiteY2" fmla="*/ 2057400 h 2057400"/>
              <a:gd name="connsiteX3" fmla="*/ 353913 w 5076726"/>
              <a:gd name="connsiteY3" fmla="*/ 2057400 h 2057400"/>
              <a:gd name="connsiteX4" fmla="*/ 347583 w 5076726"/>
              <a:gd name="connsiteY4" fmla="*/ 1211178 h 2057400"/>
              <a:gd name="connsiteX5" fmla="*/ 0 w 5076726"/>
              <a:gd name="connsiteY5" fmla="*/ 983916 h 2057400"/>
              <a:gd name="connsiteX6" fmla="*/ 349081 w 5076726"/>
              <a:gd name="connsiteY6" fmla="*/ 761512 h 2057400"/>
              <a:gd name="connsiteX7" fmla="*/ 353913 w 5076726"/>
              <a:gd name="connsiteY7" fmla="*/ 0 h 2057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76726" h="2057400">
                <a:moveTo>
                  <a:pt x="353913" y="0"/>
                </a:moveTo>
                <a:lnTo>
                  <a:pt x="5076726" y="0"/>
                </a:lnTo>
                <a:lnTo>
                  <a:pt x="5076726" y="2057400"/>
                </a:lnTo>
                <a:lnTo>
                  <a:pt x="353913" y="2057400"/>
                </a:lnTo>
                <a:lnTo>
                  <a:pt x="347583" y="1211178"/>
                </a:lnTo>
                <a:lnTo>
                  <a:pt x="0" y="983916"/>
                </a:lnTo>
                <a:lnTo>
                  <a:pt x="349081" y="761512"/>
                </a:lnTo>
                <a:cubicBezTo>
                  <a:pt x="350692" y="507675"/>
                  <a:pt x="352302" y="253837"/>
                  <a:pt x="353913" y="0"/>
                </a:cubicBezTo>
                <a:close/>
              </a:path>
            </a:pathLst>
          </a:custGeom>
          <a:solidFill>
            <a:srgbClr val="D89102">
              <a:alpha val="80000"/>
            </a:srgbClr>
          </a:solidFill>
        </p:spPr>
        <p:txBody>
          <a:bodyPr wrap="square" lIns="548497" tIns="91416" rIns="91416" bIns="45708" rtlCol="0">
            <a:noAutofit/>
          </a:bodyPr>
          <a:lstStyle/>
          <a:p>
            <a:pPr marL="342797" indent="-342797">
              <a:lnSpc>
                <a:spcPct val="90000"/>
              </a:lnSpc>
              <a:buFont typeface="Arial"/>
              <a:buChar char="•"/>
            </a:pPr>
            <a:r>
              <a:rPr lang="en-US" sz="1999" dirty="0">
                <a:solidFill>
                  <a:srgbClr val="404040"/>
                </a:solidFill>
                <a:latin typeface="Calibri"/>
              </a:rPr>
              <a:t>Tax returns</a:t>
            </a:r>
          </a:p>
          <a:p>
            <a:pPr marL="342797" indent="-342797">
              <a:lnSpc>
                <a:spcPct val="90000"/>
              </a:lnSpc>
              <a:buFont typeface="Arial"/>
              <a:buChar char="•"/>
            </a:pPr>
            <a:r>
              <a:rPr lang="en-US" sz="1999" dirty="0">
                <a:solidFill>
                  <a:srgbClr val="404040"/>
                </a:solidFill>
                <a:latin typeface="Calibri"/>
              </a:rPr>
              <a:t>Credit applications</a:t>
            </a:r>
          </a:p>
          <a:p>
            <a:pPr marL="342797" indent="-342797">
              <a:lnSpc>
                <a:spcPct val="90000"/>
              </a:lnSpc>
              <a:buFont typeface="Arial"/>
              <a:buChar char="•"/>
            </a:pPr>
            <a:r>
              <a:rPr lang="en-US" sz="1999" dirty="0">
                <a:solidFill>
                  <a:srgbClr val="404040"/>
                </a:solidFill>
                <a:latin typeface="Calibri"/>
              </a:rPr>
              <a:t>Insurance claim forms</a:t>
            </a:r>
          </a:p>
          <a:p>
            <a:pPr marL="342797" indent="-342797">
              <a:lnSpc>
                <a:spcPct val="90000"/>
              </a:lnSpc>
              <a:buFont typeface="Arial"/>
              <a:buChar char="•"/>
            </a:pPr>
            <a:r>
              <a:rPr lang="en-US" sz="1999" dirty="0">
                <a:solidFill>
                  <a:srgbClr val="404040"/>
                </a:solidFill>
                <a:latin typeface="Calibri"/>
              </a:rPr>
              <a:t>Scans or pictures of form documents</a:t>
            </a:r>
          </a:p>
        </p:txBody>
      </p:sp>
      <p:sp>
        <p:nvSpPr>
          <p:cNvPr id="9" name="TextBox 8"/>
          <p:cNvSpPr txBox="1"/>
          <p:nvPr/>
        </p:nvSpPr>
        <p:spPr>
          <a:xfrm>
            <a:off x="455612" y="305613"/>
            <a:ext cx="8991600" cy="597062"/>
          </a:xfrm>
          <a:prstGeom prst="rect">
            <a:avLst/>
          </a:prstGeom>
          <a:noFill/>
        </p:spPr>
        <p:txBody>
          <a:bodyPr wrap="square" lIns="91416" tIns="45708" rIns="91416" bIns="45708" rtlCol="0" anchor="t" anchorCtr="0">
            <a:spAutoFit/>
          </a:bodyPr>
          <a:lstStyle/>
          <a:p>
            <a:pPr defTabSz="913068" fontAlgn="base">
              <a:lnSpc>
                <a:spcPct val="80000"/>
              </a:lnSpc>
              <a:spcBef>
                <a:spcPct val="0"/>
              </a:spcBef>
              <a:spcAft>
                <a:spcPct val="0"/>
              </a:spcAft>
            </a:pPr>
            <a:r>
              <a:rPr lang="en-US" sz="4000" b="1" dirty="0">
                <a:solidFill>
                  <a:srgbClr val="404040"/>
                </a:solidFill>
                <a:latin typeface="Calibri Light"/>
                <a:ea typeface="Calibri"/>
                <a:cs typeface="Calibri Light"/>
              </a:rPr>
              <a:t>DLP Form Recognition</a:t>
            </a:r>
          </a:p>
        </p:txBody>
      </p:sp>
      <p:sp>
        <p:nvSpPr>
          <p:cNvPr id="2" name="Footer Placeholder 1"/>
          <p:cNvSpPr>
            <a:spLocks noGrp="1"/>
          </p:cNvSpPr>
          <p:nvPr>
            <p:ph type="ftr" sz="quarter" idx="11"/>
          </p:nvPr>
        </p:nvSpPr>
        <p:spPr/>
        <p:txBody>
          <a:bodyPr/>
          <a:lstStyle/>
          <a:p>
            <a:r>
              <a:rPr lang="en-US" smtClean="0"/>
              <a:t>Symantec Confidential - NDA required</a:t>
            </a:r>
            <a:endParaRPr lang="en-US" dirty="0"/>
          </a:p>
        </p:txBody>
      </p:sp>
    </p:spTree>
    <p:extLst>
      <p:ext uri="{BB962C8B-B14F-4D97-AF65-F5344CB8AC3E}">
        <p14:creationId xmlns:p14="http://schemas.microsoft.com/office/powerpoint/2010/main" val="14029252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25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defTabSz="913068" fontAlgn="base">
              <a:lnSpc>
                <a:spcPct val="80000"/>
              </a:lnSpc>
              <a:spcAft>
                <a:spcPct val="0"/>
              </a:spcAft>
            </a:pPr>
            <a:r>
              <a:rPr lang="en-US" sz="4000" dirty="0">
                <a:latin typeface="Calibri Light"/>
                <a:ea typeface="Calibri"/>
                <a:cs typeface="Calibri Light"/>
              </a:rPr>
              <a:t>DLP Image Detection</a:t>
            </a:r>
          </a:p>
        </p:txBody>
      </p:sp>
      <p:sp>
        <p:nvSpPr>
          <p:cNvPr id="3" name="Footer Placeholder 2"/>
          <p:cNvSpPr>
            <a:spLocks noGrp="1"/>
          </p:cNvSpPr>
          <p:nvPr>
            <p:ph type="ftr" sz="quarter" idx="11"/>
          </p:nvPr>
        </p:nvSpPr>
        <p:spPr/>
        <p:txBody>
          <a:bodyPr/>
          <a:lstStyle/>
          <a:p>
            <a:r>
              <a:rPr lang="en-US" smtClean="0"/>
              <a:t>Symantec Confidential - NDA required</a:t>
            </a:r>
            <a:endParaRPr lang="en-US" dirty="0"/>
          </a:p>
        </p:txBody>
      </p:sp>
      <p:pic>
        <p:nvPicPr>
          <p:cNvPr id="5" name="Picture 4"/>
          <p:cNvPicPr>
            <a:picLocks noChangeAspect="1"/>
          </p:cNvPicPr>
          <p:nvPr/>
        </p:nvPicPr>
        <p:blipFill>
          <a:blip r:embed="rId2"/>
          <a:stretch>
            <a:fillRect/>
          </a:stretch>
        </p:blipFill>
        <p:spPr>
          <a:xfrm>
            <a:off x="609598" y="1406963"/>
            <a:ext cx="8704903" cy="5123425"/>
          </a:xfrm>
          <a:prstGeom prst="rect">
            <a:avLst/>
          </a:prstGeom>
        </p:spPr>
      </p:pic>
    </p:spTree>
    <p:extLst>
      <p:ext uri="{BB962C8B-B14F-4D97-AF65-F5344CB8AC3E}">
        <p14:creationId xmlns:p14="http://schemas.microsoft.com/office/powerpoint/2010/main" val="10486572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ounded Rectangle 15"/>
          <p:cNvSpPr/>
          <p:nvPr/>
        </p:nvSpPr>
        <p:spPr>
          <a:xfrm>
            <a:off x="6673733" y="1611121"/>
            <a:ext cx="4818736" cy="1537012"/>
          </a:xfrm>
          <a:prstGeom prst="roundRect">
            <a:avLst>
              <a:gd name="adj" fmla="val 3659"/>
            </a:avLst>
          </a:prstGeom>
          <a:noFill/>
          <a:ln w="9525">
            <a:solidFill>
              <a:schemeClr val="tx1">
                <a:lumMod val="65000"/>
                <a:lumOff val="35000"/>
              </a:schemeClr>
            </a:solidFill>
            <a:miter lim="800000"/>
            <a:headEnd/>
            <a:tailEnd/>
          </a:ln>
        </p:spPr>
        <p:txBody>
          <a:bodyPr wrap="square" rtlCol="0" anchor="ctr"/>
          <a:lstStyle/>
          <a:p>
            <a:pPr algn="ctr"/>
            <a:endParaRPr lang="en-US" sz="1799" kern="0" dirty="0">
              <a:solidFill>
                <a:schemeClr val="bg1"/>
              </a:solidFill>
            </a:endParaRPr>
          </a:p>
        </p:txBody>
      </p:sp>
      <p:sp>
        <p:nvSpPr>
          <p:cNvPr id="15" name="Rounded Rectangle 14"/>
          <p:cNvSpPr/>
          <p:nvPr/>
        </p:nvSpPr>
        <p:spPr>
          <a:xfrm>
            <a:off x="461992" y="1611120"/>
            <a:ext cx="4818316" cy="1537012"/>
          </a:xfrm>
          <a:prstGeom prst="roundRect">
            <a:avLst>
              <a:gd name="adj" fmla="val 4001"/>
            </a:avLst>
          </a:prstGeom>
          <a:noFill/>
          <a:ln w="9525">
            <a:solidFill>
              <a:schemeClr val="bg2"/>
            </a:solidFill>
            <a:miter lim="800000"/>
            <a:headEnd/>
            <a:tailEnd/>
          </a:ln>
        </p:spPr>
        <p:txBody>
          <a:bodyPr wrap="square" rtlCol="0" anchor="ctr"/>
          <a:lstStyle/>
          <a:p>
            <a:pPr algn="ctr"/>
            <a:endParaRPr lang="en-US" sz="1799" kern="0" dirty="0">
              <a:solidFill>
                <a:schemeClr val="bg1"/>
              </a:solidFill>
            </a:endParaRPr>
          </a:p>
        </p:txBody>
      </p:sp>
      <p:sp>
        <p:nvSpPr>
          <p:cNvPr id="4" name="Title 3"/>
          <p:cNvSpPr>
            <a:spLocks noGrp="1"/>
          </p:cNvSpPr>
          <p:nvPr>
            <p:ph type="title"/>
          </p:nvPr>
        </p:nvSpPr>
        <p:spPr>
          <a:xfrm>
            <a:off x="609600" y="69614"/>
            <a:ext cx="11107067" cy="941587"/>
          </a:xfrm>
        </p:spPr>
        <p:txBody>
          <a:bodyPr/>
          <a:lstStyle/>
          <a:p>
            <a:r>
              <a:rPr lang="en-US" dirty="0" smtClean="0"/>
              <a:t>Symantec DLP — Now </a:t>
            </a:r>
            <a:r>
              <a:rPr lang="en-US" dirty="0"/>
              <a:t>with CASB </a:t>
            </a:r>
            <a:r>
              <a:rPr lang="en-US" dirty="0" smtClean="0"/>
              <a:t>	</a:t>
            </a:r>
            <a:endParaRPr lang="en-US" sz="1999" dirty="0"/>
          </a:p>
        </p:txBody>
      </p:sp>
      <p:sp>
        <p:nvSpPr>
          <p:cNvPr id="3" name="Content Placeholder 2"/>
          <p:cNvSpPr>
            <a:spLocks noGrp="1"/>
          </p:cNvSpPr>
          <p:nvPr>
            <p:ph idx="4294967295"/>
          </p:nvPr>
        </p:nvSpPr>
        <p:spPr>
          <a:xfrm>
            <a:off x="1156671" y="2767696"/>
            <a:ext cx="3266328" cy="333710"/>
          </a:xfrm>
        </p:spPr>
        <p:txBody>
          <a:bodyPr/>
          <a:lstStyle/>
          <a:p>
            <a:pPr marL="0" indent="0" algn="ctr">
              <a:buNone/>
            </a:pPr>
            <a:r>
              <a:rPr lang="en-US" sz="1999" dirty="0"/>
              <a:t>The Gold Standard in DLP</a:t>
            </a:r>
          </a:p>
        </p:txBody>
      </p:sp>
      <p:sp>
        <p:nvSpPr>
          <p:cNvPr id="5" name="Content Placeholder 2"/>
          <p:cNvSpPr txBox="1">
            <a:spLocks/>
          </p:cNvSpPr>
          <p:nvPr/>
        </p:nvSpPr>
        <p:spPr>
          <a:xfrm>
            <a:off x="7333722" y="2767696"/>
            <a:ext cx="3497630" cy="267796"/>
          </a:xfrm>
          <a:prstGeom prst="rect">
            <a:avLst/>
          </a:prstGeom>
        </p:spPr>
        <p:txBody>
          <a:bodyPr vert="horz" lIns="0" tIns="0" rIns="0" bIns="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7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7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7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7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accent5">
                    <a:lumMod val="7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75000"/>
                  </a:schemeClr>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75000"/>
                  </a:schemeClr>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accent5">
                    <a:lumMod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800" kern="1200">
                <a:solidFill>
                  <a:schemeClr val="accent5">
                    <a:lumMod val="75000"/>
                  </a:schemeClr>
                </a:solidFill>
                <a:latin typeface="+mn-lt"/>
                <a:ea typeface="+mn-ea"/>
                <a:cs typeface="+mn-cs"/>
              </a:defRPr>
            </a:lvl9pPr>
          </a:lstStyle>
          <a:p>
            <a:pPr marL="0" indent="0" algn="ctr">
              <a:buNone/>
            </a:pPr>
            <a:r>
              <a:rPr lang="en-US" sz="1999" dirty="0">
                <a:solidFill>
                  <a:schemeClr val="tx2"/>
                </a:solidFill>
              </a:rPr>
              <a:t>Leading Edge CASB Solution</a:t>
            </a:r>
          </a:p>
        </p:txBody>
      </p:sp>
      <p:sp>
        <p:nvSpPr>
          <p:cNvPr id="6" name="Cross 5"/>
          <p:cNvSpPr/>
          <p:nvPr/>
        </p:nvSpPr>
        <p:spPr>
          <a:xfrm>
            <a:off x="5819193" y="1860524"/>
            <a:ext cx="374464" cy="383905"/>
          </a:xfrm>
          <a:prstGeom prst="plus">
            <a:avLst>
              <a:gd name="adj" fmla="val 40789"/>
            </a:avLst>
          </a:prstGeom>
          <a:solidFill>
            <a:schemeClr val="accent1">
              <a:lumMod val="60000"/>
              <a:lumOff val="40000"/>
            </a:schemeClr>
          </a:solidFill>
          <a:ln w="9525">
            <a:noFill/>
            <a:miter lim="800000"/>
            <a:headEnd/>
            <a:tailEnd/>
          </a:ln>
        </p:spPr>
        <p:txBody>
          <a:bodyPr wrap="square" rtlCol="0" anchor="ctr"/>
          <a:lstStyle/>
          <a:p>
            <a:pPr algn="ctr"/>
            <a:endParaRPr lang="en-US" sz="1799" kern="0" dirty="0">
              <a:solidFill>
                <a:schemeClr val="bg1"/>
              </a:solidFill>
            </a:endParaRPr>
          </a:p>
        </p:txBody>
      </p:sp>
      <p:pic>
        <p:nvPicPr>
          <p:cNvPr id="10" name="Picture 9"/>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a:xfrm>
            <a:off x="601452" y="1697814"/>
            <a:ext cx="1768683" cy="484179"/>
          </a:xfrm>
          <a:prstGeom prst="rect">
            <a:avLst/>
          </a:prstGeom>
        </p:spPr>
      </p:pic>
      <p:sp>
        <p:nvSpPr>
          <p:cNvPr id="11" name="Rounded Rectangle 10"/>
          <p:cNvSpPr/>
          <p:nvPr/>
        </p:nvSpPr>
        <p:spPr>
          <a:xfrm>
            <a:off x="2706647" y="1827364"/>
            <a:ext cx="2067805" cy="393971"/>
          </a:xfrm>
          <a:prstGeom prst="roundRect">
            <a:avLst>
              <a:gd name="adj" fmla="val 5857"/>
            </a:avLst>
          </a:prstGeom>
          <a:solidFill>
            <a:schemeClr val="accent1">
              <a:lumMod val="60000"/>
              <a:lumOff val="40000"/>
            </a:schemeClr>
          </a:solidFill>
          <a:ln w="9525">
            <a:noFill/>
            <a:miter lim="800000"/>
            <a:headEnd/>
            <a:tailEnd/>
          </a:ln>
        </p:spPr>
        <p:txBody>
          <a:bodyPr wrap="square" rtlCol="0" anchor="ctr"/>
          <a:lstStyle/>
          <a:p>
            <a:pPr algn="ctr"/>
            <a:r>
              <a:rPr lang="en-US" sz="1799" b="1" kern="0" dirty="0"/>
              <a:t>Symantec DLP</a:t>
            </a:r>
          </a:p>
        </p:txBody>
      </p:sp>
      <p:sp>
        <p:nvSpPr>
          <p:cNvPr id="23" name="Rectangle 22"/>
          <p:cNvSpPr/>
          <p:nvPr/>
        </p:nvSpPr>
        <p:spPr>
          <a:xfrm>
            <a:off x="4969744" y="3290589"/>
            <a:ext cx="2073361" cy="369108"/>
          </a:xfrm>
          <a:prstGeom prst="rect">
            <a:avLst/>
          </a:prstGeom>
        </p:spPr>
        <p:txBody>
          <a:bodyPr wrap="none">
            <a:spAutoFit/>
          </a:bodyPr>
          <a:lstStyle/>
          <a:p>
            <a:pPr algn="ctr"/>
            <a:r>
              <a:rPr lang="en-US" sz="1799" b="1" dirty="0">
                <a:solidFill>
                  <a:schemeClr val="tx2"/>
                </a:solidFill>
              </a:rPr>
              <a:t>AN INDUSTRY FIRST</a:t>
            </a:r>
            <a:endParaRPr lang="en-US" sz="1799" dirty="0">
              <a:solidFill>
                <a:schemeClr val="tx2"/>
              </a:solidFill>
            </a:endParaRPr>
          </a:p>
        </p:txBody>
      </p:sp>
      <p:grpSp>
        <p:nvGrpSpPr>
          <p:cNvPr id="9" name="Group 8"/>
          <p:cNvGrpSpPr/>
          <p:nvPr/>
        </p:nvGrpSpPr>
        <p:grpSpPr>
          <a:xfrm>
            <a:off x="199900" y="4072983"/>
            <a:ext cx="11777472" cy="1642392"/>
            <a:chOff x="-1" y="3983469"/>
            <a:chExt cx="12188826" cy="1642392"/>
          </a:xfrm>
        </p:grpSpPr>
        <p:sp>
          <p:nvSpPr>
            <p:cNvPr id="24" name="Rectangle 23"/>
            <p:cNvSpPr/>
            <p:nvPr/>
          </p:nvSpPr>
          <p:spPr>
            <a:xfrm>
              <a:off x="-1" y="3983469"/>
              <a:ext cx="4062942" cy="1642392"/>
            </a:xfrm>
            <a:prstGeom prst="rect">
              <a:avLst/>
            </a:prstGeom>
            <a:solidFill>
              <a:schemeClr val="tx1"/>
            </a:solidFill>
            <a:ln w="9525">
              <a:solidFill>
                <a:schemeClr val="bg1">
                  <a:lumMod val="85000"/>
                </a:schemeClr>
              </a:solidFill>
              <a:miter lim="800000"/>
              <a:headEnd/>
              <a:tailEnd/>
            </a:ln>
          </p:spPr>
          <p:txBody>
            <a:bodyPr wrap="square" rtlCol="0" anchor="ctr"/>
            <a:lstStyle/>
            <a:p>
              <a:pPr algn="ctr"/>
              <a:endParaRPr lang="en-US" sz="1799" kern="0" dirty="0">
                <a:solidFill>
                  <a:schemeClr val="bg1"/>
                </a:solidFill>
              </a:endParaRPr>
            </a:p>
          </p:txBody>
        </p:sp>
        <p:sp>
          <p:nvSpPr>
            <p:cNvPr id="25" name="Rectangle 24"/>
            <p:cNvSpPr/>
            <p:nvPr/>
          </p:nvSpPr>
          <p:spPr>
            <a:xfrm>
              <a:off x="4062941" y="3983469"/>
              <a:ext cx="4062942" cy="1642392"/>
            </a:xfrm>
            <a:prstGeom prst="rect">
              <a:avLst/>
            </a:prstGeom>
            <a:solidFill>
              <a:schemeClr val="tx1"/>
            </a:solidFill>
            <a:ln w="9525">
              <a:solidFill>
                <a:schemeClr val="bg1">
                  <a:lumMod val="85000"/>
                </a:schemeClr>
              </a:solidFill>
              <a:miter lim="800000"/>
              <a:headEnd/>
              <a:tailEnd/>
            </a:ln>
          </p:spPr>
          <p:txBody>
            <a:bodyPr wrap="square" rtlCol="0" anchor="ctr"/>
            <a:lstStyle/>
            <a:p>
              <a:pPr algn="ctr"/>
              <a:endParaRPr lang="en-US" sz="1799" kern="0" dirty="0">
                <a:solidFill>
                  <a:schemeClr val="bg1"/>
                </a:solidFill>
              </a:endParaRPr>
            </a:p>
          </p:txBody>
        </p:sp>
        <p:sp>
          <p:nvSpPr>
            <p:cNvPr id="26" name="Rectangle 25"/>
            <p:cNvSpPr/>
            <p:nvPr/>
          </p:nvSpPr>
          <p:spPr>
            <a:xfrm>
              <a:off x="8125883" y="3983469"/>
              <a:ext cx="4062942" cy="1642392"/>
            </a:xfrm>
            <a:prstGeom prst="rect">
              <a:avLst/>
            </a:prstGeom>
            <a:solidFill>
              <a:schemeClr val="tx1"/>
            </a:solidFill>
            <a:ln w="9525">
              <a:solidFill>
                <a:schemeClr val="bg1">
                  <a:lumMod val="85000"/>
                </a:schemeClr>
              </a:solidFill>
              <a:miter lim="800000"/>
              <a:headEnd/>
              <a:tailEnd/>
            </a:ln>
          </p:spPr>
          <p:txBody>
            <a:bodyPr wrap="square" rtlCol="0" anchor="ctr"/>
            <a:lstStyle/>
            <a:p>
              <a:pPr algn="ctr"/>
              <a:endParaRPr lang="en-US" sz="1799" kern="0" dirty="0">
                <a:solidFill>
                  <a:schemeClr val="bg1"/>
                </a:solidFill>
              </a:endParaRPr>
            </a:p>
          </p:txBody>
        </p:sp>
      </p:grpSp>
      <p:sp>
        <p:nvSpPr>
          <p:cNvPr id="17" name="TextBox 16"/>
          <p:cNvSpPr txBox="1"/>
          <p:nvPr/>
        </p:nvSpPr>
        <p:spPr>
          <a:xfrm>
            <a:off x="8754413" y="4618931"/>
            <a:ext cx="3257042" cy="402482"/>
          </a:xfrm>
          <a:prstGeom prst="rect">
            <a:avLst/>
          </a:prstGeom>
          <a:noFill/>
        </p:spPr>
        <p:txBody>
          <a:bodyPr wrap="square" rtlCol="0" anchor="ctr">
            <a:spAutoFit/>
          </a:bodyPr>
          <a:lstStyle/>
          <a:p>
            <a:pPr>
              <a:lnSpc>
                <a:spcPct val="120000"/>
              </a:lnSpc>
            </a:pPr>
            <a:r>
              <a:rPr lang="en-US" sz="1799" b="1" dirty="0">
                <a:solidFill>
                  <a:schemeClr val="bg1"/>
                </a:solidFill>
              </a:rPr>
              <a:t>Gain CASB </a:t>
            </a:r>
            <a:r>
              <a:rPr lang="en-US" sz="1799" b="1" dirty="0" smtClean="0">
                <a:solidFill>
                  <a:schemeClr val="bg1"/>
                </a:solidFill>
              </a:rPr>
              <a:t>functionality</a:t>
            </a:r>
            <a:endParaRPr lang="en-US" sz="1799" b="1" dirty="0">
              <a:solidFill>
                <a:schemeClr val="bg1"/>
              </a:solidFill>
            </a:endParaRPr>
          </a:p>
        </p:txBody>
      </p:sp>
      <p:sp>
        <p:nvSpPr>
          <p:cNvPr id="18" name="TextBox 17"/>
          <p:cNvSpPr txBox="1"/>
          <p:nvPr/>
        </p:nvSpPr>
        <p:spPr>
          <a:xfrm>
            <a:off x="4317579" y="4441734"/>
            <a:ext cx="3865977" cy="756874"/>
          </a:xfrm>
          <a:prstGeom prst="rect">
            <a:avLst/>
          </a:prstGeom>
          <a:noFill/>
        </p:spPr>
        <p:txBody>
          <a:bodyPr wrap="square" rtlCol="0" anchor="ctr">
            <a:spAutoFit/>
          </a:bodyPr>
          <a:lstStyle/>
          <a:p>
            <a:pPr>
              <a:lnSpc>
                <a:spcPct val="120000"/>
              </a:lnSpc>
            </a:pPr>
            <a:r>
              <a:rPr lang="en-US" sz="1799" b="1" dirty="0">
                <a:solidFill>
                  <a:schemeClr val="bg1"/>
                </a:solidFill>
              </a:rPr>
              <a:t>Leverage existing DLP Policies and Workflow </a:t>
            </a:r>
            <a:r>
              <a:rPr lang="en-US" sz="1799" b="1" dirty="0" smtClean="0">
                <a:solidFill>
                  <a:schemeClr val="bg1"/>
                </a:solidFill>
              </a:rPr>
              <a:t>(Low TCO)</a:t>
            </a:r>
            <a:endParaRPr lang="en-US" sz="1799" b="1" dirty="0">
              <a:solidFill>
                <a:schemeClr val="bg1"/>
              </a:solidFill>
            </a:endParaRPr>
          </a:p>
        </p:txBody>
      </p:sp>
      <p:sp>
        <p:nvSpPr>
          <p:cNvPr id="19" name="TextBox 18"/>
          <p:cNvSpPr txBox="1"/>
          <p:nvPr/>
        </p:nvSpPr>
        <p:spPr>
          <a:xfrm>
            <a:off x="461991" y="4441706"/>
            <a:ext cx="3543277" cy="756933"/>
          </a:xfrm>
          <a:prstGeom prst="rect">
            <a:avLst/>
          </a:prstGeom>
          <a:noFill/>
        </p:spPr>
        <p:txBody>
          <a:bodyPr wrap="square" rtlCol="0" anchor="ctr">
            <a:spAutoFit/>
          </a:bodyPr>
          <a:lstStyle/>
          <a:p>
            <a:pPr>
              <a:lnSpc>
                <a:spcPct val="120000"/>
              </a:lnSpc>
            </a:pPr>
            <a:r>
              <a:rPr lang="en-US" sz="1799" b="1" dirty="0">
                <a:solidFill>
                  <a:schemeClr val="bg1"/>
                </a:solidFill>
              </a:rPr>
              <a:t>Extend DLP Coverage to capture ALL Cloud Content</a:t>
            </a:r>
          </a:p>
        </p:txBody>
      </p:sp>
      <p:pic>
        <p:nvPicPr>
          <p:cNvPr id="20" name="Picture 1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79977" y="1447800"/>
            <a:ext cx="1209354" cy="1209352"/>
          </a:xfrm>
          <a:prstGeom prst="rect">
            <a:avLst/>
          </a:prstGeom>
        </p:spPr>
      </p:pic>
      <p:pic>
        <p:nvPicPr>
          <p:cNvPr id="28" name="Picture 27"/>
          <p:cNvPicPr>
            <a:picLocks/>
          </p:cNvPicPr>
          <p:nvPr/>
        </p:nvPicPr>
        <p:blipFill>
          <a:blip r:embed="rId5">
            <a:extLst>
              <a:ext uri="{28A0092B-C50C-407E-A947-70E740481C1C}">
                <a14:useLocalDpi xmlns:a14="http://schemas.microsoft.com/office/drawing/2010/main" val="0"/>
              </a:ext>
            </a:extLst>
          </a:blip>
          <a:stretch>
            <a:fillRect/>
          </a:stretch>
        </p:blipFill>
        <p:spPr>
          <a:xfrm>
            <a:off x="6360114" y="1447800"/>
            <a:ext cx="1245354" cy="1248668"/>
          </a:xfrm>
          <a:prstGeom prst="rect">
            <a:avLst/>
          </a:prstGeom>
        </p:spPr>
      </p:pic>
      <p:pic>
        <p:nvPicPr>
          <p:cNvPr id="7" name="Picture 6"/>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a:off x="10056812" y="1709389"/>
            <a:ext cx="1292545" cy="535040"/>
          </a:xfrm>
          <a:prstGeom prst="rect">
            <a:avLst/>
          </a:prstGeom>
        </p:spPr>
      </p:pic>
      <p:sp>
        <p:nvSpPr>
          <p:cNvPr id="2" name="Footer Placeholder 1"/>
          <p:cNvSpPr>
            <a:spLocks noGrp="1"/>
          </p:cNvSpPr>
          <p:nvPr>
            <p:ph type="ftr" sz="quarter" idx="11"/>
          </p:nvPr>
        </p:nvSpPr>
        <p:spPr/>
        <p:txBody>
          <a:bodyPr/>
          <a:lstStyle/>
          <a:p>
            <a:r>
              <a:rPr lang="en-US" smtClean="0"/>
              <a:t>Symantec Confidential - NDA required</a:t>
            </a:r>
            <a:endParaRPr lang="en-US" dirty="0"/>
          </a:p>
        </p:txBody>
      </p:sp>
    </p:spTree>
    <p:extLst>
      <p:ext uri="{BB962C8B-B14F-4D97-AF65-F5344CB8AC3E}">
        <p14:creationId xmlns:p14="http://schemas.microsoft.com/office/powerpoint/2010/main" val="14698823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 name="Picture 79"/>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869360" y="236227"/>
            <a:ext cx="2413532" cy="2370561"/>
          </a:xfrm>
          <a:prstGeom prst="rect">
            <a:avLst/>
          </a:prstGeom>
        </p:spPr>
      </p:pic>
      <p:sp>
        <p:nvSpPr>
          <p:cNvPr id="14" name="Title 13"/>
          <p:cNvSpPr>
            <a:spLocks noGrp="1"/>
          </p:cNvSpPr>
          <p:nvPr>
            <p:ph type="title"/>
          </p:nvPr>
        </p:nvSpPr>
        <p:spPr/>
        <p:txBody>
          <a:bodyPr/>
          <a:lstStyle/>
          <a:p>
            <a:r>
              <a:rPr lang="en-US" dirty="0"/>
              <a:t>New Challenges</a:t>
            </a:r>
          </a:p>
        </p:txBody>
      </p:sp>
      <p:pic>
        <p:nvPicPr>
          <p:cNvPr id="30" name="Picture 29"/>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2822209" y="5768424"/>
            <a:ext cx="987552" cy="816864"/>
          </a:xfrm>
          <a:prstGeom prst="rect">
            <a:avLst/>
          </a:prstGeom>
        </p:spPr>
      </p:pic>
      <p:pic>
        <p:nvPicPr>
          <p:cNvPr id="31" name="Picture 30"/>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3870601" y="5768424"/>
            <a:ext cx="987552" cy="816864"/>
          </a:xfrm>
          <a:prstGeom prst="rect">
            <a:avLst/>
          </a:prstGeom>
        </p:spPr>
      </p:pic>
      <p:pic>
        <p:nvPicPr>
          <p:cNvPr id="32" name="Picture 31"/>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4947433" y="5658696"/>
            <a:ext cx="1164336" cy="926592"/>
          </a:xfrm>
          <a:prstGeom prst="rect">
            <a:avLst/>
          </a:prstGeom>
        </p:spPr>
      </p:pic>
      <p:pic>
        <p:nvPicPr>
          <p:cNvPr id="33" name="Picture 32"/>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6265493" y="5408760"/>
            <a:ext cx="1042416" cy="1176528"/>
          </a:xfrm>
          <a:prstGeom prst="rect">
            <a:avLst/>
          </a:prstGeom>
        </p:spPr>
      </p:pic>
      <p:pic>
        <p:nvPicPr>
          <p:cNvPr id="34" name="Picture 33"/>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3146282" y="2222917"/>
            <a:ext cx="4760976" cy="3512741"/>
          </a:xfrm>
          <a:prstGeom prst="rect">
            <a:avLst/>
          </a:prstGeom>
        </p:spPr>
      </p:pic>
      <p:pic>
        <p:nvPicPr>
          <p:cNvPr id="36" name="Picture 35"/>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7372634" y="5408760"/>
            <a:ext cx="1042416" cy="1176528"/>
          </a:xfrm>
          <a:prstGeom prst="rect">
            <a:avLst/>
          </a:prstGeom>
        </p:spPr>
      </p:pic>
      <p:pic>
        <p:nvPicPr>
          <p:cNvPr id="7" name="Picture 6"/>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864279" y="1488970"/>
            <a:ext cx="808818" cy="808818"/>
          </a:xfrm>
          <a:prstGeom prst="rect">
            <a:avLst/>
          </a:prstGeom>
        </p:spPr>
      </p:pic>
      <p:pic>
        <p:nvPicPr>
          <p:cNvPr id="19" name="Picture 18"/>
          <p:cNvPicPr>
            <a:picLocks noChangeAspect="1"/>
          </p:cNvPicPr>
          <p:nvPr/>
        </p:nvPicPr>
        <p:blipFill>
          <a:blip r:embed="rId11">
            <a:extLst>
              <a:ext uri="{28A0092B-C50C-407E-A947-70E740481C1C}">
                <a14:useLocalDpi xmlns:a14="http://schemas.microsoft.com/office/drawing/2010/main"/>
              </a:ext>
            </a:extLst>
          </a:blip>
          <a:stretch>
            <a:fillRect/>
          </a:stretch>
        </p:blipFill>
        <p:spPr>
          <a:xfrm>
            <a:off x="3395449" y="238993"/>
            <a:ext cx="3840480" cy="2328672"/>
          </a:xfrm>
          <a:prstGeom prst="rect">
            <a:avLst/>
          </a:prstGeom>
        </p:spPr>
      </p:pic>
      <p:pic>
        <p:nvPicPr>
          <p:cNvPr id="20" name="Picture 19"/>
          <p:cNvPicPr>
            <a:picLocks noChangeAspect="1"/>
          </p:cNvPicPr>
          <p:nvPr/>
        </p:nvPicPr>
        <p:blipFill>
          <a:blip r:embed="rId12">
            <a:extLst>
              <a:ext uri="{28A0092B-C50C-407E-A947-70E740481C1C}">
                <a14:useLocalDpi xmlns:a14="http://schemas.microsoft.com/office/drawing/2010/main"/>
              </a:ext>
            </a:extLst>
          </a:blip>
          <a:stretch>
            <a:fillRect/>
          </a:stretch>
        </p:blipFill>
        <p:spPr>
          <a:xfrm>
            <a:off x="3608987" y="1710196"/>
            <a:ext cx="432816" cy="469392"/>
          </a:xfrm>
          <a:prstGeom prst="rect">
            <a:avLst/>
          </a:prstGeom>
        </p:spPr>
      </p:pic>
      <p:pic>
        <p:nvPicPr>
          <p:cNvPr id="21" name="Picture 20"/>
          <p:cNvPicPr>
            <a:picLocks noChangeAspect="1"/>
          </p:cNvPicPr>
          <p:nvPr/>
        </p:nvPicPr>
        <p:blipFill>
          <a:blip r:embed="rId13">
            <a:extLst>
              <a:ext uri="{28A0092B-C50C-407E-A947-70E740481C1C}">
                <a14:useLocalDpi xmlns:a14="http://schemas.microsoft.com/office/drawing/2010/main"/>
              </a:ext>
            </a:extLst>
          </a:blip>
          <a:stretch>
            <a:fillRect/>
          </a:stretch>
        </p:blipFill>
        <p:spPr>
          <a:xfrm>
            <a:off x="4076430" y="1936055"/>
            <a:ext cx="499872" cy="445008"/>
          </a:xfrm>
          <a:prstGeom prst="rect">
            <a:avLst/>
          </a:prstGeom>
        </p:spPr>
      </p:pic>
      <p:pic>
        <p:nvPicPr>
          <p:cNvPr id="22" name="Picture 21"/>
          <p:cNvPicPr>
            <a:picLocks noChangeAspect="1"/>
          </p:cNvPicPr>
          <p:nvPr/>
        </p:nvPicPr>
        <p:blipFill>
          <a:blip r:embed="rId14">
            <a:extLst>
              <a:ext uri="{28A0092B-C50C-407E-A947-70E740481C1C}">
                <a14:useLocalDpi xmlns:a14="http://schemas.microsoft.com/office/drawing/2010/main"/>
              </a:ext>
            </a:extLst>
          </a:blip>
          <a:stretch>
            <a:fillRect/>
          </a:stretch>
        </p:blipFill>
        <p:spPr>
          <a:xfrm>
            <a:off x="4630042" y="1903732"/>
            <a:ext cx="701040" cy="505968"/>
          </a:xfrm>
          <a:prstGeom prst="rect">
            <a:avLst/>
          </a:prstGeom>
        </p:spPr>
      </p:pic>
      <p:pic>
        <p:nvPicPr>
          <p:cNvPr id="24" name="Picture 23"/>
          <p:cNvPicPr>
            <a:picLocks noChangeAspect="1"/>
          </p:cNvPicPr>
          <p:nvPr/>
        </p:nvPicPr>
        <p:blipFill>
          <a:blip r:embed="rId15">
            <a:extLst>
              <a:ext uri="{28A0092B-C50C-407E-A947-70E740481C1C}">
                <a14:useLocalDpi xmlns:a14="http://schemas.microsoft.com/office/drawing/2010/main"/>
              </a:ext>
            </a:extLst>
          </a:blip>
          <a:stretch>
            <a:fillRect/>
          </a:stretch>
        </p:blipFill>
        <p:spPr>
          <a:xfrm>
            <a:off x="5434138" y="1905395"/>
            <a:ext cx="408432" cy="432816"/>
          </a:xfrm>
          <a:prstGeom prst="rect">
            <a:avLst/>
          </a:prstGeom>
        </p:spPr>
      </p:pic>
      <p:pic>
        <p:nvPicPr>
          <p:cNvPr id="25" name="Picture 24"/>
          <p:cNvPicPr>
            <a:picLocks noChangeAspect="1"/>
          </p:cNvPicPr>
          <p:nvPr/>
        </p:nvPicPr>
        <p:blipFill>
          <a:blip r:embed="rId16">
            <a:extLst>
              <a:ext uri="{28A0092B-C50C-407E-A947-70E740481C1C}">
                <a14:useLocalDpi xmlns:a14="http://schemas.microsoft.com/office/drawing/2010/main"/>
              </a:ext>
            </a:extLst>
          </a:blip>
          <a:stretch>
            <a:fillRect/>
          </a:stretch>
        </p:blipFill>
        <p:spPr>
          <a:xfrm>
            <a:off x="4080928" y="1485964"/>
            <a:ext cx="579120" cy="323088"/>
          </a:xfrm>
          <a:prstGeom prst="rect">
            <a:avLst/>
          </a:prstGeom>
        </p:spPr>
      </p:pic>
      <p:pic>
        <p:nvPicPr>
          <p:cNvPr id="41" name="Picture 40"/>
          <p:cNvPicPr>
            <a:picLocks noChangeAspect="1"/>
          </p:cNvPicPr>
          <p:nvPr/>
        </p:nvPicPr>
        <p:blipFill>
          <a:blip r:embed="rId17">
            <a:extLst>
              <a:ext uri="{28A0092B-C50C-407E-A947-70E740481C1C}">
                <a14:useLocalDpi xmlns:a14="http://schemas.microsoft.com/office/drawing/2010/main"/>
              </a:ext>
            </a:extLst>
          </a:blip>
          <a:stretch>
            <a:fillRect/>
          </a:stretch>
        </p:blipFill>
        <p:spPr>
          <a:xfrm>
            <a:off x="4157228" y="1076449"/>
            <a:ext cx="335280" cy="310896"/>
          </a:xfrm>
          <a:prstGeom prst="rect">
            <a:avLst/>
          </a:prstGeom>
        </p:spPr>
      </p:pic>
      <p:pic>
        <p:nvPicPr>
          <p:cNvPr id="42" name="Picture 41"/>
          <p:cNvPicPr>
            <a:picLocks noChangeAspect="1"/>
          </p:cNvPicPr>
          <p:nvPr/>
        </p:nvPicPr>
        <p:blipFill>
          <a:blip r:embed="rId18">
            <a:extLst>
              <a:ext uri="{28A0092B-C50C-407E-A947-70E740481C1C}">
                <a14:useLocalDpi xmlns:a14="http://schemas.microsoft.com/office/drawing/2010/main"/>
              </a:ext>
            </a:extLst>
          </a:blip>
          <a:stretch>
            <a:fillRect/>
          </a:stretch>
        </p:blipFill>
        <p:spPr>
          <a:xfrm>
            <a:off x="4563976" y="726803"/>
            <a:ext cx="371856" cy="384048"/>
          </a:xfrm>
          <a:prstGeom prst="rect">
            <a:avLst/>
          </a:prstGeom>
        </p:spPr>
      </p:pic>
      <p:pic>
        <p:nvPicPr>
          <p:cNvPr id="43" name="Picture 42"/>
          <p:cNvPicPr>
            <a:picLocks noChangeAspect="1"/>
          </p:cNvPicPr>
          <p:nvPr/>
        </p:nvPicPr>
        <p:blipFill>
          <a:blip r:embed="rId19">
            <a:extLst>
              <a:ext uri="{28A0092B-C50C-407E-A947-70E740481C1C}">
                <a14:useLocalDpi xmlns:a14="http://schemas.microsoft.com/office/drawing/2010/main"/>
              </a:ext>
            </a:extLst>
          </a:blip>
          <a:stretch>
            <a:fillRect/>
          </a:stretch>
        </p:blipFill>
        <p:spPr>
          <a:xfrm>
            <a:off x="4632333" y="1156975"/>
            <a:ext cx="768096" cy="323088"/>
          </a:xfrm>
          <a:prstGeom prst="rect">
            <a:avLst/>
          </a:prstGeom>
        </p:spPr>
      </p:pic>
      <p:pic>
        <p:nvPicPr>
          <p:cNvPr id="44" name="Picture 43"/>
          <p:cNvPicPr>
            <a:picLocks noChangeAspect="1"/>
          </p:cNvPicPr>
          <p:nvPr/>
        </p:nvPicPr>
        <p:blipFill>
          <a:blip r:embed="rId20">
            <a:extLst>
              <a:ext uri="{28A0092B-C50C-407E-A947-70E740481C1C}">
                <a14:useLocalDpi xmlns:a14="http://schemas.microsoft.com/office/drawing/2010/main"/>
              </a:ext>
            </a:extLst>
          </a:blip>
          <a:stretch>
            <a:fillRect/>
          </a:stretch>
        </p:blipFill>
        <p:spPr>
          <a:xfrm>
            <a:off x="5010808" y="696323"/>
            <a:ext cx="432816" cy="445008"/>
          </a:xfrm>
          <a:prstGeom prst="rect">
            <a:avLst/>
          </a:prstGeom>
        </p:spPr>
      </p:pic>
      <p:pic>
        <p:nvPicPr>
          <p:cNvPr id="45" name="Picture 44"/>
          <p:cNvPicPr>
            <a:picLocks noChangeAspect="1"/>
          </p:cNvPicPr>
          <p:nvPr/>
        </p:nvPicPr>
        <p:blipFill>
          <a:blip r:embed="rId21">
            <a:extLst>
              <a:ext uri="{28A0092B-C50C-407E-A947-70E740481C1C}">
                <a14:useLocalDpi xmlns:a14="http://schemas.microsoft.com/office/drawing/2010/main"/>
              </a:ext>
            </a:extLst>
          </a:blip>
          <a:stretch>
            <a:fillRect/>
          </a:stretch>
        </p:blipFill>
        <p:spPr>
          <a:xfrm>
            <a:off x="5443624" y="416706"/>
            <a:ext cx="335280" cy="402336"/>
          </a:xfrm>
          <a:prstGeom prst="rect">
            <a:avLst/>
          </a:prstGeom>
        </p:spPr>
      </p:pic>
      <p:pic>
        <p:nvPicPr>
          <p:cNvPr id="46" name="Picture 45"/>
          <p:cNvPicPr>
            <a:picLocks noChangeAspect="1"/>
          </p:cNvPicPr>
          <p:nvPr/>
        </p:nvPicPr>
        <p:blipFill>
          <a:blip r:embed="rId22">
            <a:extLst>
              <a:ext uri="{28A0092B-C50C-407E-A947-70E740481C1C}">
                <a14:useLocalDpi xmlns:a14="http://schemas.microsoft.com/office/drawing/2010/main"/>
              </a:ext>
            </a:extLst>
          </a:blip>
          <a:stretch>
            <a:fillRect/>
          </a:stretch>
        </p:blipFill>
        <p:spPr>
          <a:xfrm>
            <a:off x="5778904" y="503268"/>
            <a:ext cx="408432" cy="371856"/>
          </a:xfrm>
          <a:prstGeom prst="rect">
            <a:avLst/>
          </a:prstGeom>
        </p:spPr>
      </p:pic>
      <p:pic>
        <p:nvPicPr>
          <p:cNvPr id="47" name="Picture 46"/>
          <p:cNvPicPr>
            <a:picLocks noChangeAspect="1"/>
          </p:cNvPicPr>
          <p:nvPr/>
        </p:nvPicPr>
        <p:blipFill>
          <a:blip r:embed="rId23">
            <a:extLst>
              <a:ext uri="{28A0092B-C50C-407E-A947-70E740481C1C}">
                <a14:useLocalDpi xmlns:a14="http://schemas.microsoft.com/office/drawing/2010/main"/>
              </a:ext>
            </a:extLst>
          </a:blip>
          <a:stretch>
            <a:fillRect/>
          </a:stretch>
        </p:blipFill>
        <p:spPr>
          <a:xfrm>
            <a:off x="5528032" y="882224"/>
            <a:ext cx="810768" cy="256032"/>
          </a:xfrm>
          <a:prstGeom prst="rect">
            <a:avLst/>
          </a:prstGeom>
        </p:spPr>
      </p:pic>
      <p:pic>
        <p:nvPicPr>
          <p:cNvPr id="48" name="Picture 47"/>
          <p:cNvPicPr>
            <a:picLocks noChangeAspect="1"/>
          </p:cNvPicPr>
          <p:nvPr/>
        </p:nvPicPr>
        <p:blipFill>
          <a:blip r:embed="rId24">
            <a:extLst>
              <a:ext uri="{28A0092B-C50C-407E-A947-70E740481C1C}">
                <a14:useLocalDpi xmlns:a14="http://schemas.microsoft.com/office/drawing/2010/main"/>
              </a:ext>
            </a:extLst>
          </a:blip>
          <a:stretch>
            <a:fillRect/>
          </a:stretch>
        </p:blipFill>
        <p:spPr>
          <a:xfrm>
            <a:off x="5504606" y="1199363"/>
            <a:ext cx="987552" cy="158496"/>
          </a:xfrm>
          <a:prstGeom prst="rect">
            <a:avLst/>
          </a:prstGeom>
        </p:spPr>
      </p:pic>
      <p:pic>
        <p:nvPicPr>
          <p:cNvPr id="49" name="Picture 48"/>
          <p:cNvPicPr>
            <a:picLocks noChangeAspect="1"/>
          </p:cNvPicPr>
          <p:nvPr/>
        </p:nvPicPr>
        <p:blipFill>
          <a:blip r:embed="rId25">
            <a:extLst>
              <a:ext uri="{28A0092B-C50C-407E-A947-70E740481C1C}">
                <a14:useLocalDpi xmlns:a14="http://schemas.microsoft.com/office/drawing/2010/main"/>
              </a:ext>
            </a:extLst>
          </a:blip>
          <a:stretch>
            <a:fillRect/>
          </a:stretch>
        </p:blipFill>
        <p:spPr>
          <a:xfrm>
            <a:off x="4871871" y="1524894"/>
            <a:ext cx="451104" cy="390144"/>
          </a:xfrm>
          <a:prstGeom prst="rect">
            <a:avLst/>
          </a:prstGeom>
        </p:spPr>
      </p:pic>
      <p:pic>
        <p:nvPicPr>
          <p:cNvPr id="50" name="Picture 49"/>
          <p:cNvPicPr>
            <a:picLocks noChangeAspect="1"/>
          </p:cNvPicPr>
          <p:nvPr/>
        </p:nvPicPr>
        <p:blipFill>
          <a:blip r:embed="rId26">
            <a:extLst>
              <a:ext uri="{28A0092B-C50C-407E-A947-70E740481C1C}">
                <a14:useLocalDpi xmlns:a14="http://schemas.microsoft.com/office/drawing/2010/main"/>
              </a:ext>
            </a:extLst>
          </a:blip>
          <a:stretch>
            <a:fillRect/>
          </a:stretch>
        </p:blipFill>
        <p:spPr>
          <a:xfrm>
            <a:off x="5383608" y="1463927"/>
            <a:ext cx="384048" cy="335280"/>
          </a:xfrm>
          <a:prstGeom prst="rect">
            <a:avLst/>
          </a:prstGeom>
        </p:spPr>
      </p:pic>
      <p:pic>
        <p:nvPicPr>
          <p:cNvPr id="51" name="Picture 50"/>
          <p:cNvPicPr>
            <a:picLocks noChangeAspect="1"/>
          </p:cNvPicPr>
          <p:nvPr/>
        </p:nvPicPr>
        <p:blipFill>
          <a:blip r:embed="rId27">
            <a:extLst>
              <a:ext uri="{28A0092B-C50C-407E-A947-70E740481C1C}">
                <a14:useLocalDpi xmlns:a14="http://schemas.microsoft.com/office/drawing/2010/main"/>
              </a:ext>
            </a:extLst>
          </a:blip>
          <a:stretch>
            <a:fillRect/>
          </a:stretch>
        </p:blipFill>
        <p:spPr>
          <a:xfrm>
            <a:off x="5861025" y="1413158"/>
            <a:ext cx="627888" cy="225552"/>
          </a:xfrm>
          <a:prstGeom prst="rect">
            <a:avLst/>
          </a:prstGeom>
        </p:spPr>
      </p:pic>
      <p:pic>
        <p:nvPicPr>
          <p:cNvPr id="52" name="Picture 51"/>
          <p:cNvPicPr>
            <a:picLocks noChangeAspect="1"/>
          </p:cNvPicPr>
          <p:nvPr/>
        </p:nvPicPr>
        <p:blipFill>
          <a:blip r:embed="rId28">
            <a:extLst>
              <a:ext uri="{28A0092B-C50C-407E-A947-70E740481C1C}">
                <a14:useLocalDpi xmlns:a14="http://schemas.microsoft.com/office/drawing/2010/main"/>
              </a:ext>
            </a:extLst>
          </a:blip>
          <a:stretch>
            <a:fillRect/>
          </a:stretch>
        </p:blipFill>
        <p:spPr>
          <a:xfrm>
            <a:off x="6562095" y="1352863"/>
            <a:ext cx="420624" cy="274320"/>
          </a:xfrm>
          <a:prstGeom prst="rect">
            <a:avLst/>
          </a:prstGeom>
        </p:spPr>
      </p:pic>
      <p:pic>
        <p:nvPicPr>
          <p:cNvPr id="53" name="Picture 52"/>
          <p:cNvPicPr>
            <a:picLocks noChangeAspect="1"/>
          </p:cNvPicPr>
          <p:nvPr/>
        </p:nvPicPr>
        <p:blipFill>
          <a:blip r:embed="rId29">
            <a:extLst>
              <a:ext uri="{28A0092B-C50C-407E-A947-70E740481C1C}">
                <a14:useLocalDpi xmlns:a14="http://schemas.microsoft.com/office/drawing/2010/main"/>
              </a:ext>
            </a:extLst>
          </a:blip>
          <a:stretch>
            <a:fillRect/>
          </a:stretch>
        </p:blipFill>
        <p:spPr>
          <a:xfrm>
            <a:off x="5748994" y="1652910"/>
            <a:ext cx="274320" cy="262128"/>
          </a:xfrm>
          <a:prstGeom prst="rect">
            <a:avLst/>
          </a:prstGeom>
        </p:spPr>
      </p:pic>
      <p:pic>
        <p:nvPicPr>
          <p:cNvPr id="54" name="Picture 53"/>
          <p:cNvPicPr>
            <a:picLocks noChangeAspect="1"/>
          </p:cNvPicPr>
          <p:nvPr/>
        </p:nvPicPr>
        <p:blipFill>
          <a:blip r:embed="rId30">
            <a:extLst>
              <a:ext uri="{28A0092B-C50C-407E-A947-70E740481C1C}">
                <a14:useLocalDpi xmlns:a14="http://schemas.microsoft.com/office/drawing/2010/main"/>
              </a:ext>
            </a:extLst>
          </a:blip>
          <a:stretch>
            <a:fillRect/>
          </a:stretch>
        </p:blipFill>
        <p:spPr>
          <a:xfrm>
            <a:off x="5842767" y="2001268"/>
            <a:ext cx="426720" cy="408432"/>
          </a:xfrm>
          <a:prstGeom prst="rect">
            <a:avLst/>
          </a:prstGeom>
        </p:spPr>
      </p:pic>
      <p:pic>
        <p:nvPicPr>
          <p:cNvPr id="59" name="Picture 58"/>
          <p:cNvPicPr>
            <a:picLocks noChangeAspect="1"/>
          </p:cNvPicPr>
          <p:nvPr/>
        </p:nvPicPr>
        <p:blipFill>
          <a:blip r:embed="rId31">
            <a:extLst>
              <a:ext uri="{28A0092B-C50C-407E-A947-70E740481C1C}">
                <a14:useLocalDpi xmlns:a14="http://schemas.microsoft.com/office/drawing/2010/main"/>
              </a:ext>
            </a:extLst>
          </a:blip>
          <a:stretch>
            <a:fillRect/>
          </a:stretch>
        </p:blipFill>
        <p:spPr>
          <a:xfrm>
            <a:off x="6188118" y="1672891"/>
            <a:ext cx="396240" cy="249936"/>
          </a:xfrm>
          <a:prstGeom prst="rect">
            <a:avLst/>
          </a:prstGeom>
        </p:spPr>
      </p:pic>
      <p:pic>
        <p:nvPicPr>
          <p:cNvPr id="60" name="Picture 59"/>
          <p:cNvPicPr>
            <a:picLocks noChangeAspect="1"/>
          </p:cNvPicPr>
          <p:nvPr/>
        </p:nvPicPr>
        <p:blipFill>
          <a:blip r:embed="rId32">
            <a:extLst>
              <a:ext uri="{28A0092B-C50C-407E-A947-70E740481C1C}">
                <a14:useLocalDpi xmlns:a14="http://schemas.microsoft.com/office/drawing/2010/main"/>
              </a:ext>
            </a:extLst>
          </a:blip>
          <a:stretch>
            <a:fillRect/>
          </a:stretch>
        </p:blipFill>
        <p:spPr>
          <a:xfrm>
            <a:off x="6603215" y="1713386"/>
            <a:ext cx="451104" cy="310896"/>
          </a:xfrm>
          <a:prstGeom prst="rect">
            <a:avLst/>
          </a:prstGeom>
        </p:spPr>
      </p:pic>
      <p:pic>
        <p:nvPicPr>
          <p:cNvPr id="61" name="Picture 60"/>
          <p:cNvPicPr>
            <a:picLocks noChangeAspect="1"/>
          </p:cNvPicPr>
          <p:nvPr/>
        </p:nvPicPr>
        <p:blipFill>
          <a:blip r:embed="rId33">
            <a:extLst>
              <a:ext uri="{28A0092B-C50C-407E-A947-70E740481C1C}">
                <a14:useLocalDpi xmlns:a14="http://schemas.microsoft.com/office/drawing/2010/main"/>
              </a:ext>
            </a:extLst>
          </a:blip>
          <a:stretch>
            <a:fillRect/>
          </a:stretch>
        </p:blipFill>
        <p:spPr>
          <a:xfrm>
            <a:off x="6269487" y="2063573"/>
            <a:ext cx="585216" cy="188976"/>
          </a:xfrm>
          <a:prstGeom prst="rect">
            <a:avLst/>
          </a:prstGeom>
        </p:spPr>
      </p:pic>
      <p:pic>
        <p:nvPicPr>
          <p:cNvPr id="2" name="Picture 1"/>
          <p:cNvPicPr>
            <a:picLocks noChangeAspect="1"/>
          </p:cNvPicPr>
          <p:nvPr/>
        </p:nvPicPr>
        <p:blipFill>
          <a:blip r:embed="rId34" cstate="screen">
            <a:extLst>
              <a:ext uri="{28A0092B-C50C-407E-A947-70E740481C1C}">
                <a14:useLocalDpi xmlns:a14="http://schemas.microsoft.com/office/drawing/2010/main"/>
              </a:ext>
            </a:extLst>
          </a:blip>
          <a:stretch>
            <a:fillRect/>
          </a:stretch>
        </p:blipFill>
        <p:spPr>
          <a:xfrm>
            <a:off x="6536474" y="4775838"/>
            <a:ext cx="546585" cy="758746"/>
          </a:xfrm>
          <a:prstGeom prst="rect">
            <a:avLst/>
          </a:prstGeom>
        </p:spPr>
      </p:pic>
      <p:pic>
        <p:nvPicPr>
          <p:cNvPr id="3" name="Picture 2"/>
          <p:cNvPicPr>
            <a:picLocks noChangeAspect="1"/>
          </p:cNvPicPr>
          <p:nvPr/>
        </p:nvPicPr>
        <p:blipFill>
          <a:blip r:embed="rId35" cstate="screen">
            <a:extLst>
              <a:ext uri="{28A0092B-C50C-407E-A947-70E740481C1C}">
                <a14:useLocalDpi xmlns:a14="http://schemas.microsoft.com/office/drawing/2010/main"/>
              </a:ext>
            </a:extLst>
          </a:blip>
          <a:stretch>
            <a:fillRect/>
          </a:stretch>
        </p:blipFill>
        <p:spPr>
          <a:xfrm>
            <a:off x="6005652" y="517575"/>
            <a:ext cx="281044" cy="390134"/>
          </a:xfrm>
          <a:prstGeom prst="rect">
            <a:avLst/>
          </a:prstGeom>
        </p:spPr>
      </p:pic>
      <p:pic>
        <p:nvPicPr>
          <p:cNvPr id="35" name="Picture 34"/>
          <p:cNvPicPr>
            <a:picLocks noChangeAspect="1"/>
          </p:cNvPicPr>
          <p:nvPr/>
        </p:nvPicPr>
        <p:blipFill>
          <a:blip r:embed="rId35" cstate="screen">
            <a:extLst>
              <a:ext uri="{28A0092B-C50C-407E-A947-70E740481C1C}">
                <a14:useLocalDpi xmlns:a14="http://schemas.microsoft.com/office/drawing/2010/main"/>
              </a:ext>
            </a:extLst>
          </a:blip>
          <a:stretch>
            <a:fillRect/>
          </a:stretch>
        </p:blipFill>
        <p:spPr>
          <a:xfrm>
            <a:off x="3590618" y="1524904"/>
            <a:ext cx="281044" cy="390134"/>
          </a:xfrm>
          <a:prstGeom prst="rect">
            <a:avLst/>
          </a:prstGeom>
        </p:spPr>
      </p:pic>
      <p:pic>
        <p:nvPicPr>
          <p:cNvPr id="37" name="Picture 36"/>
          <p:cNvPicPr>
            <a:picLocks noChangeAspect="1"/>
          </p:cNvPicPr>
          <p:nvPr/>
        </p:nvPicPr>
        <p:blipFill>
          <a:blip r:embed="rId35" cstate="screen">
            <a:extLst>
              <a:ext uri="{28A0092B-C50C-407E-A947-70E740481C1C}">
                <a14:useLocalDpi xmlns:a14="http://schemas.microsoft.com/office/drawing/2010/main"/>
              </a:ext>
            </a:extLst>
          </a:blip>
          <a:stretch>
            <a:fillRect/>
          </a:stretch>
        </p:blipFill>
        <p:spPr>
          <a:xfrm>
            <a:off x="4744390" y="1432116"/>
            <a:ext cx="281044" cy="390134"/>
          </a:xfrm>
          <a:prstGeom prst="rect">
            <a:avLst/>
          </a:prstGeom>
        </p:spPr>
      </p:pic>
      <p:pic>
        <p:nvPicPr>
          <p:cNvPr id="38" name="Picture 37"/>
          <p:cNvPicPr>
            <a:picLocks noChangeAspect="1"/>
          </p:cNvPicPr>
          <p:nvPr/>
        </p:nvPicPr>
        <p:blipFill>
          <a:blip r:embed="rId35" cstate="screen">
            <a:extLst>
              <a:ext uri="{28A0092B-C50C-407E-A947-70E740481C1C}">
                <a14:useLocalDpi xmlns:a14="http://schemas.microsoft.com/office/drawing/2010/main"/>
              </a:ext>
            </a:extLst>
          </a:blip>
          <a:stretch>
            <a:fillRect/>
          </a:stretch>
        </p:blipFill>
        <p:spPr>
          <a:xfrm>
            <a:off x="4009926" y="2136921"/>
            <a:ext cx="281044" cy="390134"/>
          </a:xfrm>
          <a:prstGeom prst="rect">
            <a:avLst/>
          </a:prstGeom>
        </p:spPr>
      </p:pic>
      <p:pic>
        <p:nvPicPr>
          <p:cNvPr id="39" name="Picture 38"/>
          <p:cNvPicPr>
            <a:picLocks noChangeAspect="1"/>
          </p:cNvPicPr>
          <p:nvPr/>
        </p:nvPicPr>
        <p:blipFill>
          <a:blip r:embed="rId35" cstate="screen">
            <a:extLst>
              <a:ext uri="{28A0092B-C50C-407E-A947-70E740481C1C}">
                <a14:useLocalDpi xmlns:a14="http://schemas.microsoft.com/office/drawing/2010/main"/>
              </a:ext>
            </a:extLst>
          </a:blip>
          <a:stretch>
            <a:fillRect/>
          </a:stretch>
        </p:blipFill>
        <p:spPr>
          <a:xfrm>
            <a:off x="6068275" y="1918888"/>
            <a:ext cx="281044" cy="390134"/>
          </a:xfrm>
          <a:prstGeom prst="rect">
            <a:avLst/>
          </a:prstGeom>
        </p:spPr>
      </p:pic>
      <p:pic>
        <p:nvPicPr>
          <p:cNvPr id="40" name="Picture 39"/>
          <p:cNvPicPr>
            <a:picLocks noChangeAspect="1"/>
          </p:cNvPicPr>
          <p:nvPr/>
        </p:nvPicPr>
        <p:blipFill>
          <a:blip r:embed="rId35" cstate="screen">
            <a:extLst>
              <a:ext uri="{28A0092B-C50C-407E-A947-70E740481C1C}">
                <a14:useLocalDpi xmlns:a14="http://schemas.microsoft.com/office/drawing/2010/main"/>
              </a:ext>
            </a:extLst>
          </a:blip>
          <a:stretch>
            <a:fillRect/>
          </a:stretch>
        </p:blipFill>
        <p:spPr>
          <a:xfrm>
            <a:off x="6277806" y="1382359"/>
            <a:ext cx="281044" cy="390134"/>
          </a:xfrm>
          <a:prstGeom prst="rect">
            <a:avLst/>
          </a:prstGeom>
        </p:spPr>
      </p:pic>
      <p:pic>
        <p:nvPicPr>
          <p:cNvPr id="63" name="Picture 62"/>
          <p:cNvPicPr>
            <a:picLocks noChangeAspect="1"/>
          </p:cNvPicPr>
          <p:nvPr/>
        </p:nvPicPr>
        <p:blipFill>
          <a:blip r:embed="rId35" cstate="screen">
            <a:extLst>
              <a:ext uri="{28A0092B-C50C-407E-A947-70E740481C1C}">
                <a14:useLocalDpi xmlns:a14="http://schemas.microsoft.com/office/drawing/2010/main"/>
              </a:ext>
            </a:extLst>
          </a:blip>
          <a:stretch>
            <a:fillRect/>
          </a:stretch>
        </p:blipFill>
        <p:spPr>
          <a:xfrm>
            <a:off x="4420686" y="922016"/>
            <a:ext cx="281044" cy="390134"/>
          </a:xfrm>
          <a:prstGeom prst="rect">
            <a:avLst/>
          </a:prstGeom>
        </p:spPr>
      </p:pic>
      <p:pic>
        <p:nvPicPr>
          <p:cNvPr id="64" name="Picture 63"/>
          <p:cNvPicPr>
            <a:picLocks noChangeAspect="1"/>
          </p:cNvPicPr>
          <p:nvPr/>
        </p:nvPicPr>
        <p:blipFill>
          <a:blip r:embed="rId35" cstate="screen">
            <a:extLst>
              <a:ext uri="{28A0092B-C50C-407E-A947-70E740481C1C}">
                <a14:useLocalDpi xmlns:a14="http://schemas.microsoft.com/office/drawing/2010/main"/>
              </a:ext>
            </a:extLst>
          </a:blip>
          <a:stretch>
            <a:fillRect/>
          </a:stretch>
        </p:blipFill>
        <p:spPr>
          <a:xfrm>
            <a:off x="5380590" y="590823"/>
            <a:ext cx="281044" cy="390134"/>
          </a:xfrm>
          <a:prstGeom prst="rect">
            <a:avLst/>
          </a:prstGeom>
        </p:spPr>
      </p:pic>
      <p:pic>
        <p:nvPicPr>
          <p:cNvPr id="65" name="Picture 64"/>
          <p:cNvPicPr>
            <a:picLocks noChangeAspect="1"/>
          </p:cNvPicPr>
          <p:nvPr/>
        </p:nvPicPr>
        <p:blipFill>
          <a:blip r:embed="rId35" cstate="screen">
            <a:extLst>
              <a:ext uri="{28A0092B-C50C-407E-A947-70E740481C1C}">
                <a14:useLocalDpi xmlns:a14="http://schemas.microsoft.com/office/drawing/2010/main"/>
              </a:ext>
            </a:extLst>
          </a:blip>
          <a:stretch>
            <a:fillRect/>
          </a:stretch>
        </p:blipFill>
        <p:spPr>
          <a:xfrm>
            <a:off x="6836175" y="1568417"/>
            <a:ext cx="281044" cy="390134"/>
          </a:xfrm>
          <a:prstGeom prst="rect">
            <a:avLst/>
          </a:prstGeom>
        </p:spPr>
      </p:pic>
      <p:pic>
        <p:nvPicPr>
          <p:cNvPr id="66" name="Picture 65"/>
          <p:cNvPicPr>
            <a:picLocks noChangeAspect="1"/>
          </p:cNvPicPr>
          <p:nvPr/>
        </p:nvPicPr>
        <p:blipFill>
          <a:blip r:embed="rId35" cstate="screen">
            <a:extLst>
              <a:ext uri="{28A0092B-C50C-407E-A947-70E740481C1C}">
                <a14:useLocalDpi xmlns:a14="http://schemas.microsoft.com/office/drawing/2010/main"/>
              </a:ext>
            </a:extLst>
          </a:blip>
          <a:stretch>
            <a:fillRect/>
          </a:stretch>
        </p:blipFill>
        <p:spPr>
          <a:xfrm>
            <a:off x="5178718" y="1000917"/>
            <a:ext cx="281044" cy="390134"/>
          </a:xfrm>
          <a:prstGeom prst="rect">
            <a:avLst/>
          </a:prstGeom>
        </p:spPr>
      </p:pic>
      <p:pic>
        <p:nvPicPr>
          <p:cNvPr id="67" name="Picture 66"/>
          <p:cNvPicPr>
            <a:picLocks noChangeAspect="1"/>
          </p:cNvPicPr>
          <p:nvPr/>
        </p:nvPicPr>
        <p:blipFill>
          <a:blip r:embed="rId35" cstate="screen">
            <a:extLst>
              <a:ext uri="{28A0092B-C50C-407E-A947-70E740481C1C}">
                <a14:useLocalDpi xmlns:a14="http://schemas.microsoft.com/office/drawing/2010/main"/>
              </a:ext>
            </a:extLst>
          </a:blip>
          <a:stretch>
            <a:fillRect/>
          </a:stretch>
        </p:blipFill>
        <p:spPr>
          <a:xfrm>
            <a:off x="5505469" y="1514744"/>
            <a:ext cx="281044" cy="390134"/>
          </a:xfrm>
          <a:prstGeom prst="rect">
            <a:avLst/>
          </a:prstGeom>
        </p:spPr>
      </p:pic>
      <p:pic>
        <p:nvPicPr>
          <p:cNvPr id="68" name="Picture 67"/>
          <p:cNvPicPr>
            <a:picLocks noChangeAspect="1"/>
          </p:cNvPicPr>
          <p:nvPr/>
        </p:nvPicPr>
        <p:blipFill>
          <a:blip r:embed="rId35" cstate="screen">
            <a:extLst>
              <a:ext uri="{28A0092B-C50C-407E-A947-70E740481C1C}">
                <a14:useLocalDpi xmlns:a14="http://schemas.microsoft.com/office/drawing/2010/main"/>
              </a:ext>
            </a:extLst>
          </a:blip>
          <a:stretch>
            <a:fillRect/>
          </a:stretch>
        </p:blipFill>
        <p:spPr>
          <a:xfrm>
            <a:off x="4292970" y="1631604"/>
            <a:ext cx="281044" cy="390134"/>
          </a:xfrm>
          <a:prstGeom prst="rect">
            <a:avLst/>
          </a:prstGeom>
        </p:spPr>
      </p:pic>
      <p:cxnSp>
        <p:nvCxnSpPr>
          <p:cNvPr id="9" name="Straight Connector 8"/>
          <p:cNvCxnSpPr>
            <a:stCxn id="7" idx="3"/>
            <a:endCxn id="18" idx="2"/>
          </p:cNvCxnSpPr>
          <p:nvPr/>
        </p:nvCxnSpPr>
        <p:spPr>
          <a:xfrm flipV="1">
            <a:off x="1673097" y="1099730"/>
            <a:ext cx="2653269" cy="793649"/>
          </a:xfrm>
          <a:prstGeom prst="line">
            <a:avLst/>
          </a:prstGeom>
          <a:ln w="38100">
            <a:solidFill>
              <a:srgbClr val="EB3B00"/>
            </a:solidFill>
            <a:prstDash val="sysDash"/>
            <a:miter lim="800000"/>
          </a:ln>
        </p:spPr>
        <p:style>
          <a:lnRef idx="1">
            <a:schemeClr val="accent1"/>
          </a:lnRef>
          <a:fillRef idx="0">
            <a:schemeClr val="accent1"/>
          </a:fillRef>
          <a:effectRef idx="0">
            <a:schemeClr val="accent1"/>
          </a:effectRef>
          <a:fontRef idx="minor">
            <a:schemeClr val="tx1"/>
          </a:fontRef>
        </p:style>
      </p:cxnSp>
      <p:sp>
        <p:nvSpPr>
          <p:cNvPr id="18" name="Oval 17"/>
          <p:cNvSpPr/>
          <p:nvPr/>
        </p:nvSpPr>
        <p:spPr bwMode="gray">
          <a:xfrm>
            <a:off x="4326366" y="859487"/>
            <a:ext cx="480485" cy="480485"/>
          </a:xfrm>
          <a:prstGeom prst="ellipse">
            <a:avLst/>
          </a:prstGeom>
          <a:noFill/>
          <a:ln w="38100">
            <a:solidFill>
              <a:srgbClr val="EB3B00"/>
            </a:solidFill>
            <a:prstDash val="sysDash"/>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lang="en-US"/>
          </a:p>
        </p:txBody>
      </p:sp>
      <p:sp>
        <p:nvSpPr>
          <p:cNvPr id="82" name="TextBox 81"/>
          <p:cNvSpPr txBox="1"/>
          <p:nvPr/>
        </p:nvSpPr>
        <p:spPr>
          <a:xfrm>
            <a:off x="7867796" y="520749"/>
            <a:ext cx="1924138" cy="549515"/>
          </a:xfrm>
          <a:prstGeom prst="rect">
            <a:avLst/>
          </a:prstGeom>
          <a:noFill/>
        </p:spPr>
        <p:txBody>
          <a:bodyPr wrap="square" lIns="0" tIns="0" rIns="0" bIns="0" rtlCol="0">
            <a:noAutofit/>
          </a:bodyPr>
          <a:lstStyle/>
          <a:p>
            <a:pPr>
              <a:lnSpc>
                <a:spcPct val="90000"/>
              </a:lnSpc>
            </a:pPr>
            <a:r>
              <a:rPr lang="en-US" dirty="0" smtClean="0">
                <a:solidFill>
                  <a:srgbClr val="EB3B00"/>
                </a:solidFill>
              </a:rPr>
              <a:t>26% of Cloud Docs are Broadly Shared</a:t>
            </a:r>
            <a:r>
              <a:rPr lang="en-US" baseline="30000" dirty="0" smtClean="0">
                <a:solidFill>
                  <a:srgbClr val="EB3B00"/>
                </a:solidFill>
              </a:rPr>
              <a:t>1</a:t>
            </a:r>
            <a:endParaRPr lang="en-US" baseline="30000" dirty="0">
              <a:solidFill>
                <a:srgbClr val="EB3B00"/>
              </a:solidFill>
            </a:endParaRPr>
          </a:p>
        </p:txBody>
      </p:sp>
      <p:sp>
        <p:nvSpPr>
          <p:cNvPr id="89" name="Footer Placeholder 2"/>
          <p:cNvSpPr txBox="1">
            <a:spLocks/>
          </p:cNvSpPr>
          <p:nvPr/>
        </p:nvSpPr>
        <p:spPr>
          <a:xfrm>
            <a:off x="658930" y="6091002"/>
            <a:ext cx="1609415" cy="153888"/>
          </a:xfrm>
          <a:prstGeom prst="rect">
            <a:avLst/>
          </a:prstGeom>
        </p:spPr>
        <p:txBody>
          <a:bodyPr vert="horz" wrap="none" lIns="0" tIns="0" rIns="0" bIns="0" rtlCol="0" anchor="b">
            <a:spAutoFit/>
          </a:bodyPr>
          <a:lstStyle>
            <a:defPPr>
              <a:defRPr lang="en-US"/>
            </a:defPPr>
            <a:lvl1pPr marL="0" algn="l" defTabSz="914400" rtl="0" eaLnBrk="1" latinLnBrk="0" hangingPunct="1">
              <a:defRPr sz="1000" kern="1200">
                <a:solidFill>
                  <a:schemeClr val="tx1">
                    <a:lumMod val="60000"/>
                    <a:lumOff val="4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aseline="30000" dirty="0" smtClean="0">
                <a:solidFill>
                  <a:schemeClr val="tx1">
                    <a:lumMod val="75000"/>
                  </a:schemeClr>
                </a:solidFill>
              </a:rPr>
              <a:t>1</a:t>
            </a:r>
            <a:r>
              <a:rPr lang="en-US" dirty="0" smtClean="0">
                <a:solidFill>
                  <a:schemeClr val="tx1">
                    <a:lumMod val="75000"/>
                  </a:schemeClr>
                </a:solidFill>
              </a:rPr>
              <a:t> 1H 2016 Shadow Data Report</a:t>
            </a:r>
            <a:endParaRPr lang="en-US" dirty="0">
              <a:solidFill>
                <a:schemeClr val="tx1">
                  <a:lumMod val="75000"/>
                </a:schemeClr>
              </a:solidFill>
            </a:endParaRPr>
          </a:p>
        </p:txBody>
      </p:sp>
      <p:sp>
        <p:nvSpPr>
          <p:cNvPr id="70" name="TextBox 69"/>
          <p:cNvSpPr txBox="1"/>
          <p:nvPr/>
        </p:nvSpPr>
        <p:spPr>
          <a:xfrm>
            <a:off x="598858" y="2644021"/>
            <a:ext cx="2868478" cy="276999"/>
          </a:xfrm>
          <a:prstGeom prst="rect">
            <a:avLst/>
          </a:prstGeom>
          <a:noFill/>
        </p:spPr>
        <p:txBody>
          <a:bodyPr wrap="none" lIns="0" tIns="0" rIns="0" bIns="0" rtlCol="0" anchor="ctr" anchorCtr="0">
            <a:spAutoFit/>
          </a:bodyPr>
          <a:lstStyle/>
          <a:p>
            <a:pPr>
              <a:lnSpc>
                <a:spcPct val="90000"/>
              </a:lnSpc>
            </a:pPr>
            <a:r>
              <a:rPr lang="en-US" sz="2000" b="1" dirty="0" smtClean="0"/>
              <a:t>Proliferation of Cloud Apps</a:t>
            </a:r>
            <a:endParaRPr lang="en-US" sz="2000" b="1" dirty="0"/>
          </a:p>
        </p:txBody>
      </p:sp>
      <p:sp>
        <p:nvSpPr>
          <p:cNvPr id="71" name="TextBox 70"/>
          <p:cNvSpPr txBox="1"/>
          <p:nvPr/>
        </p:nvSpPr>
        <p:spPr>
          <a:xfrm>
            <a:off x="598858" y="3281618"/>
            <a:ext cx="2157001" cy="276999"/>
          </a:xfrm>
          <a:prstGeom prst="rect">
            <a:avLst/>
          </a:prstGeom>
          <a:noFill/>
        </p:spPr>
        <p:txBody>
          <a:bodyPr wrap="none" lIns="0" tIns="0" rIns="0" bIns="0" rtlCol="0" anchor="ctr" anchorCtr="0">
            <a:spAutoFit/>
          </a:bodyPr>
          <a:lstStyle/>
          <a:p>
            <a:pPr>
              <a:lnSpc>
                <a:spcPct val="90000"/>
              </a:lnSpc>
            </a:pPr>
            <a:r>
              <a:rPr lang="en-US" sz="2000" b="1" dirty="0" smtClean="0"/>
              <a:t>Variety of Endpoints</a:t>
            </a:r>
            <a:endParaRPr lang="en-US" sz="2000" b="1" dirty="0"/>
          </a:p>
        </p:txBody>
      </p:sp>
      <p:sp>
        <p:nvSpPr>
          <p:cNvPr id="72" name="TextBox 71"/>
          <p:cNvSpPr txBox="1"/>
          <p:nvPr/>
        </p:nvSpPr>
        <p:spPr>
          <a:xfrm>
            <a:off x="598858" y="3895213"/>
            <a:ext cx="2367123" cy="276999"/>
          </a:xfrm>
          <a:prstGeom prst="rect">
            <a:avLst/>
          </a:prstGeom>
          <a:noFill/>
        </p:spPr>
        <p:txBody>
          <a:bodyPr wrap="none" lIns="0" tIns="0" rIns="0" bIns="0" rtlCol="0" anchor="ctr" anchorCtr="0">
            <a:spAutoFit/>
          </a:bodyPr>
          <a:lstStyle/>
          <a:p>
            <a:pPr>
              <a:lnSpc>
                <a:spcPct val="90000"/>
              </a:lnSpc>
            </a:pPr>
            <a:r>
              <a:rPr lang="en-US" sz="2000" b="1" dirty="0" smtClean="0"/>
              <a:t>Shadow Data Problem</a:t>
            </a:r>
            <a:endParaRPr lang="en-US" sz="2000" b="1" dirty="0"/>
          </a:p>
        </p:txBody>
      </p:sp>
      <p:sp>
        <p:nvSpPr>
          <p:cNvPr id="73" name="TextBox 72"/>
          <p:cNvSpPr txBox="1"/>
          <p:nvPr/>
        </p:nvSpPr>
        <p:spPr>
          <a:xfrm>
            <a:off x="598858" y="4472246"/>
            <a:ext cx="2516330" cy="276999"/>
          </a:xfrm>
          <a:prstGeom prst="rect">
            <a:avLst/>
          </a:prstGeom>
          <a:noFill/>
        </p:spPr>
        <p:txBody>
          <a:bodyPr wrap="none" lIns="0" tIns="0" rIns="0" bIns="0" rtlCol="0" anchor="ctr" anchorCtr="0">
            <a:spAutoFit/>
          </a:bodyPr>
          <a:lstStyle/>
          <a:p>
            <a:pPr>
              <a:lnSpc>
                <a:spcPct val="90000"/>
              </a:lnSpc>
            </a:pPr>
            <a:r>
              <a:rPr lang="en-US" sz="2000" b="1" dirty="0" smtClean="0"/>
              <a:t>Compromised Accounts</a:t>
            </a:r>
            <a:endParaRPr lang="en-US" sz="2000" b="1" dirty="0"/>
          </a:p>
        </p:txBody>
      </p:sp>
      <p:sp>
        <p:nvSpPr>
          <p:cNvPr id="4" name="Footer Placeholder 3"/>
          <p:cNvSpPr>
            <a:spLocks noGrp="1"/>
          </p:cNvSpPr>
          <p:nvPr>
            <p:ph type="ftr" sz="quarter" idx="11"/>
          </p:nvPr>
        </p:nvSpPr>
        <p:spPr/>
        <p:txBody>
          <a:bodyPr/>
          <a:lstStyle/>
          <a:p>
            <a:r>
              <a:rPr lang="en-US" smtClean="0"/>
              <a:t>Symantec Confidential - NDA required</a:t>
            </a:r>
            <a:endParaRPr lang="en-US" dirty="0"/>
          </a:p>
        </p:txBody>
      </p:sp>
    </p:spTree>
    <p:extLst>
      <p:ext uri="{BB962C8B-B14F-4D97-AF65-F5344CB8AC3E}">
        <p14:creationId xmlns:p14="http://schemas.microsoft.com/office/powerpoint/2010/main" val="6084016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0">
                                            <p:txEl>
                                              <p:pRg st="0" end="0"/>
                                            </p:txEl>
                                          </p:spTgt>
                                        </p:tgtEl>
                                        <p:attrNameLst>
                                          <p:attrName>style.visibility</p:attrName>
                                        </p:attrNameLst>
                                      </p:cBhvr>
                                      <p:to>
                                        <p:strVal val="visible"/>
                                      </p:to>
                                    </p:set>
                                    <p:animEffect transition="in" filter="fade">
                                      <p:cBhvr>
                                        <p:cTn id="10" dur="500"/>
                                        <p:tgtEl>
                                          <p:spTgt spid="70">
                                            <p:txEl>
                                              <p:pRg st="0" end="0"/>
                                            </p:txEl>
                                          </p:spTgt>
                                        </p:tgtEl>
                                      </p:cBhvr>
                                    </p:animEffect>
                                  </p:childTnLst>
                                </p:cTn>
                              </p:par>
                              <p:par>
                                <p:cTn id="11" presetID="1" presetClass="entr" presetSubtype="0" fill="hold" nodeType="withEffect">
                                  <p:stCondLst>
                                    <p:cond delay="250"/>
                                  </p:stCondLst>
                                  <p:childTnLst>
                                    <p:set>
                                      <p:cBhvr>
                                        <p:cTn id="12" dur="1" fill="hold">
                                          <p:stCondLst>
                                            <p:cond delay="0"/>
                                          </p:stCondLst>
                                        </p:cTn>
                                        <p:tgtEl>
                                          <p:spTgt spid="20"/>
                                        </p:tgtEl>
                                        <p:attrNameLst>
                                          <p:attrName>style.visibility</p:attrName>
                                        </p:attrNameLst>
                                      </p:cBhvr>
                                      <p:to>
                                        <p:strVal val="visible"/>
                                      </p:to>
                                    </p:set>
                                  </p:childTnLst>
                                </p:cTn>
                              </p:par>
                            </p:childTnLst>
                          </p:cTn>
                        </p:par>
                        <p:par>
                          <p:cTn id="13" fill="hold">
                            <p:stCondLst>
                              <p:cond delay="500"/>
                            </p:stCondLst>
                            <p:childTnLst>
                              <p:par>
                                <p:cTn id="14" presetID="1" presetClass="entr" presetSubtype="0" fill="hold" nodeType="afterEffect">
                                  <p:stCondLst>
                                    <p:cond delay="250"/>
                                  </p:stCondLst>
                                  <p:childTnLst>
                                    <p:set>
                                      <p:cBhvr>
                                        <p:cTn id="15" dur="1" fill="hold">
                                          <p:stCondLst>
                                            <p:cond delay="0"/>
                                          </p:stCondLst>
                                        </p:cTn>
                                        <p:tgtEl>
                                          <p:spTgt spid="49"/>
                                        </p:tgtEl>
                                        <p:attrNameLst>
                                          <p:attrName>style.visibility</p:attrName>
                                        </p:attrNameLst>
                                      </p:cBhvr>
                                      <p:to>
                                        <p:strVal val="visible"/>
                                      </p:to>
                                    </p:set>
                                  </p:childTnLst>
                                </p:cTn>
                              </p:par>
                            </p:childTnLst>
                          </p:cTn>
                        </p:par>
                        <p:par>
                          <p:cTn id="16" fill="hold">
                            <p:stCondLst>
                              <p:cond delay="750"/>
                            </p:stCondLst>
                            <p:childTnLst>
                              <p:par>
                                <p:cTn id="17" presetID="1" presetClass="entr" presetSubtype="0" fill="hold" nodeType="afterEffect">
                                  <p:stCondLst>
                                    <p:cond delay="250"/>
                                  </p:stCondLst>
                                  <p:childTnLst>
                                    <p:set>
                                      <p:cBhvr>
                                        <p:cTn id="18" dur="1" fill="hold">
                                          <p:stCondLst>
                                            <p:cond delay="0"/>
                                          </p:stCondLst>
                                        </p:cTn>
                                        <p:tgtEl>
                                          <p:spTgt spid="22"/>
                                        </p:tgtEl>
                                        <p:attrNameLst>
                                          <p:attrName>style.visibility</p:attrName>
                                        </p:attrNameLst>
                                      </p:cBhvr>
                                      <p:to>
                                        <p:strVal val="visible"/>
                                      </p:to>
                                    </p:set>
                                  </p:childTnLst>
                                </p:cTn>
                              </p:par>
                            </p:childTnLst>
                          </p:cTn>
                        </p:par>
                        <p:par>
                          <p:cTn id="19" fill="hold">
                            <p:stCondLst>
                              <p:cond delay="1000"/>
                            </p:stCondLst>
                            <p:childTnLst>
                              <p:par>
                                <p:cTn id="20" presetID="1" presetClass="entr" presetSubtype="0" fill="hold" nodeType="afterEffect">
                                  <p:stCondLst>
                                    <p:cond delay="250"/>
                                  </p:stCondLst>
                                  <p:childTnLst>
                                    <p:set>
                                      <p:cBhvr>
                                        <p:cTn id="21" dur="1" fill="hold">
                                          <p:stCondLst>
                                            <p:cond delay="0"/>
                                          </p:stCondLst>
                                        </p:cTn>
                                        <p:tgtEl>
                                          <p:spTgt spid="24"/>
                                        </p:tgtEl>
                                        <p:attrNameLst>
                                          <p:attrName>style.visibility</p:attrName>
                                        </p:attrNameLst>
                                      </p:cBhvr>
                                      <p:to>
                                        <p:strVal val="visible"/>
                                      </p:to>
                                    </p:set>
                                  </p:childTnLst>
                                </p:cTn>
                              </p:par>
                            </p:childTnLst>
                          </p:cTn>
                        </p:par>
                        <p:par>
                          <p:cTn id="22" fill="hold">
                            <p:stCondLst>
                              <p:cond delay="1250"/>
                            </p:stCondLst>
                            <p:childTnLst>
                              <p:par>
                                <p:cTn id="23" presetID="1" presetClass="entr" presetSubtype="0" fill="hold" nodeType="afterEffect">
                                  <p:stCondLst>
                                    <p:cond delay="250"/>
                                  </p:stCondLst>
                                  <p:childTnLst>
                                    <p:set>
                                      <p:cBhvr>
                                        <p:cTn id="24" dur="1" fill="hold">
                                          <p:stCondLst>
                                            <p:cond delay="0"/>
                                          </p:stCondLst>
                                        </p:cTn>
                                        <p:tgtEl>
                                          <p:spTgt spid="59"/>
                                        </p:tgtEl>
                                        <p:attrNameLst>
                                          <p:attrName>style.visibility</p:attrName>
                                        </p:attrNameLst>
                                      </p:cBhvr>
                                      <p:to>
                                        <p:strVal val="visible"/>
                                      </p:to>
                                    </p:set>
                                  </p:childTnLst>
                                </p:cTn>
                              </p:par>
                            </p:childTnLst>
                          </p:cTn>
                        </p:par>
                        <p:par>
                          <p:cTn id="25" fill="hold">
                            <p:stCondLst>
                              <p:cond delay="1500"/>
                            </p:stCondLst>
                            <p:childTnLst>
                              <p:par>
                                <p:cTn id="26" presetID="1" presetClass="entr" presetSubtype="0" fill="hold" nodeType="afterEffect">
                                  <p:stCondLst>
                                    <p:cond delay="250"/>
                                  </p:stCondLst>
                                  <p:childTnLst>
                                    <p:set>
                                      <p:cBhvr>
                                        <p:cTn id="27" dur="1" fill="hold">
                                          <p:stCondLst>
                                            <p:cond delay="0"/>
                                          </p:stCondLst>
                                        </p:cTn>
                                        <p:tgtEl>
                                          <p:spTgt spid="25"/>
                                        </p:tgtEl>
                                        <p:attrNameLst>
                                          <p:attrName>style.visibility</p:attrName>
                                        </p:attrNameLst>
                                      </p:cBhvr>
                                      <p:to>
                                        <p:strVal val="visible"/>
                                      </p:to>
                                    </p:set>
                                  </p:childTnLst>
                                </p:cTn>
                              </p:par>
                            </p:childTnLst>
                          </p:cTn>
                        </p:par>
                        <p:par>
                          <p:cTn id="28" fill="hold">
                            <p:stCondLst>
                              <p:cond delay="1750"/>
                            </p:stCondLst>
                            <p:childTnLst>
                              <p:par>
                                <p:cTn id="29" presetID="1" presetClass="entr" presetSubtype="0" fill="hold" nodeType="afterEffect">
                                  <p:stCondLst>
                                    <p:cond delay="250"/>
                                  </p:stCondLst>
                                  <p:childTnLst>
                                    <p:set>
                                      <p:cBhvr>
                                        <p:cTn id="30" dur="1" fill="hold">
                                          <p:stCondLst>
                                            <p:cond delay="0"/>
                                          </p:stCondLst>
                                        </p:cTn>
                                        <p:tgtEl>
                                          <p:spTgt spid="41"/>
                                        </p:tgtEl>
                                        <p:attrNameLst>
                                          <p:attrName>style.visibility</p:attrName>
                                        </p:attrNameLst>
                                      </p:cBhvr>
                                      <p:to>
                                        <p:strVal val="visible"/>
                                      </p:to>
                                    </p:set>
                                  </p:childTnLst>
                                </p:cTn>
                              </p:par>
                            </p:childTnLst>
                          </p:cTn>
                        </p:par>
                        <p:par>
                          <p:cTn id="31" fill="hold">
                            <p:stCondLst>
                              <p:cond delay="2000"/>
                            </p:stCondLst>
                            <p:childTnLst>
                              <p:par>
                                <p:cTn id="32" presetID="1" presetClass="entr" presetSubtype="0" fill="hold" nodeType="afterEffect">
                                  <p:stCondLst>
                                    <p:cond delay="250"/>
                                  </p:stCondLst>
                                  <p:childTnLst>
                                    <p:set>
                                      <p:cBhvr>
                                        <p:cTn id="33" dur="1" fill="hold">
                                          <p:stCondLst>
                                            <p:cond delay="0"/>
                                          </p:stCondLst>
                                        </p:cTn>
                                        <p:tgtEl>
                                          <p:spTgt spid="54"/>
                                        </p:tgtEl>
                                        <p:attrNameLst>
                                          <p:attrName>style.visibility</p:attrName>
                                        </p:attrNameLst>
                                      </p:cBhvr>
                                      <p:to>
                                        <p:strVal val="visible"/>
                                      </p:to>
                                    </p:set>
                                  </p:childTnLst>
                                </p:cTn>
                              </p:par>
                            </p:childTnLst>
                          </p:cTn>
                        </p:par>
                        <p:par>
                          <p:cTn id="34" fill="hold">
                            <p:stCondLst>
                              <p:cond delay="2250"/>
                            </p:stCondLst>
                            <p:childTnLst>
                              <p:par>
                                <p:cTn id="35" presetID="1" presetClass="entr" presetSubtype="0" fill="hold" nodeType="afterEffect">
                                  <p:stCondLst>
                                    <p:cond delay="250"/>
                                  </p:stCondLst>
                                  <p:childTnLst>
                                    <p:set>
                                      <p:cBhvr>
                                        <p:cTn id="36" dur="1" fill="hold">
                                          <p:stCondLst>
                                            <p:cond delay="0"/>
                                          </p:stCondLst>
                                        </p:cTn>
                                        <p:tgtEl>
                                          <p:spTgt spid="42"/>
                                        </p:tgtEl>
                                        <p:attrNameLst>
                                          <p:attrName>style.visibility</p:attrName>
                                        </p:attrNameLst>
                                      </p:cBhvr>
                                      <p:to>
                                        <p:strVal val="visible"/>
                                      </p:to>
                                    </p:set>
                                  </p:childTnLst>
                                </p:cTn>
                              </p:par>
                            </p:childTnLst>
                          </p:cTn>
                        </p:par>
                        <p:par>
                          <p:cTn id="37" fill="hold">
                            <p:stCondLst>
                              <p:cond delay="2500"/>
                            </p:stCondLst>
                            <p:childTnLst>
                              <p:par>
                                <p:cTn id="38" presetID="1" presetClass="entr" presetSubtype="0" fill="hold" nodeType="afterEffect">
                                  <p:stCondLst>
                                    <p:cond delay="250"/>
                                  </p:stCondLst>
                                  <p:childTnLst>
                                    <p:set>
                                      <p:cBhvr>
                                        <p:cTn id="39" dur="1" fill="hold">
                                          <p:stCondLst>
                                            <p:cond delay="0"/>
                                          </p:stCondLst>
                                        </p:cTn>
                                        <p:tgtEl>
                                          <p:spTgt spid="60"/>
                                        </p:tgtEl>
                                        <p:attrNameLst>
                                          <p:attrName>style.visibility</p:attrName>
                                        </p:attrNameLst>
                                      </p:cBhvr>
                                      <p:to>
                                        <p:strVal val="visible"/>
                                      </p:to>
                                    </p:set>
                                  </p:childTnLst>
                                </p:cTn>
                              </p:par>
                            </p:childTnLst>
                          </p:cTn>
                        </p:par>
                        <p:par>
                          <p:cTn id="40" fill="hold">
                            <p:stCondLst>
                              <p:cond delay="2750"/>
                            </p:stCondLst>
                            <p:childTnLst>
                              <p:par>
                                <p:cTn id="41" presetID="1" presetClass="entr" presetSubtype="0" fill="hold" nodeType="afterEffect">
                                  <p:stCondLst>
                                    <p:cond delay="250"/>
                                  </p:stCondLst>
                                  <p:childTnLst>
                                    <p:set>
                                      <p:cBhvr>
                                        <p:cTn id="42" dur="1" fill="hold">
                                          <p:stCondLst>
                                            <p:cond delay="0"/>
                                          </p:stCondLst>
                                        </p:cTn>
                                        <p:tgtEl>
                                          <p:spTgt spid="43"/>
                                        </p:tgtEl>
                                        <p:attrNameLst>
                                          <p:attrName>style.visibility</p:attrName>
                                        </p:attrNameLst>
                                      </p:cBhvr>
                                      <p:to>
                                        <p:strVal val="visible"/>
                                      </p:to>
                                    </p:set>
                                  </p:childTnLst>
                                </p:cTn>
                              </p:par>
                            </p:childTnLst>
                          </p:cTn>
                        </p:par>
                        <p:par>
                          <p:cTn id="43" fill="hold">
                            <p:stCondLst>
                              <p:cond delay="3000"/>
                            </p:stCondLst>
                            <p:childTnLst>
                              <p:par>
                                <p:cTn id="44" presetID="1" presetClass="entr" presetSubtype="0" fill="hold" nodeType="afterEffect">
                                  <p:stCondLst>
                                    <p:cond delay="250"/>
                                  </p:stCondLst>
                                  <p:childTnLst>
                                    <p:set>
                                      <p:cBhvr>
                                        <p:cTn id="45" dur="1" fill="hold">
                                          <p:stCondLst>
                                            <p:cond delay="0"/>
                                          </p:stCondLst>
                                        </p:cTn>
                                        <p:tgtEl>
                                          <p:spTgt spid="44"/>
                                        </p:tgtEl>
                                        <p:attrNameLst>
                                          <p:attrName>style.visibility</p:attrName>
                                        </p:attrNameLst>
                                      </p:cBhvr>
                                      <p:to>
                                        <p:strVal val="visible"/>
                                      </p:to>
                                    </p:set>
                                  </p:childTnLst>
                                </p:cTn>
                              </p:par>
                            </p:childTnLst>
                          </p:cTn>
                        </p:par>
                        <p:par>
                          <p:cTn id="46" fill="hold">
                            <p:stCondLst>
                              <p:cond delay="3250"/>
                            </p:stCondLst>
                            <p:childTnLst>
                              <p:par>
                                <p:cTn id="47" presetID="1" presetClass="entr" presetSubtype="0" fill="hold" nodeType="afterEffect">
                                  <p:stCondLst>
                                    <p:cond delay="250"/>
                                  </p:stCondLst>
                                  <p:childTnLst>
                                    <p:set>
                                      <p:cBhvr>
                                        <p:cTn id="48" dur="1" fill="hold">
                                          <p:stCondLst>
                                            <p:cond delay="0"/>
                                          </p:stCondLst>
                                        </p:cTn>
                                        <p:tgtEl>
                                          <p:spTgt spid="48"/>
                                        </p:tgtEl>
                                        <p:attrNameLst>
                                          <p:attrName>style.visibility</p:attrName>
                                        </p:attrNameLst>
                                      </p:cBhvr>
                                      <p:to>
                                        <p:strVal val="visible"/>
                                      </p:to>
                                    </p:set>
                                  </p:childTnLst>
                                </p:cTn>
                              </p:par>
                            </p:childTnLst>
                          </p:cTn>
                        </p:par>
                        <p:par>
                          <p:cTn id="49" fill="hold">
                            <p:stCondLst>
                              <p:cond delay="3500"/>
                            </p:stCondLst>
                            <p:childTnLst>
                              <p:par>
                                <p:cTn id="50" presetID="1" presetClass="entr" presetSubtype="0" fill="hold" nodeType="afterEffect">
                                  <p:stCondLst>
                                    <p:cond delay="250"/>
                                  </p:stCondLst>
                                  <p:childTnLst>
                                    <p:set>
                                      <p:cBhvr>
                                        <p:cTn id="51" dur="1" fill="hold">
                                          <p:stCondLst>
                                            <p:cond delay="0"/>
                                          </p:stCondLst>
                                        </p:cTn>
                                        <p:tgtEl>
                                          <p:spTgt spid="45"/>
                                        </p:tgtEl>
                                        <p:attrNameLst>
                                          <p:attrName>style.visibility</p:attrName>
                                        </p:attrNameLst>
                                      </p:cBhvr>
                                      <p:to>
                                        <p:strVal val="visible"/>
                                      </p:to>
                                    </p:set>
                                  </p:childTnLst>
                                </p:cTn>
                              </p:par>
                            </p:childTnLst>
                          </p:cTn>
                        </p:par>
                        <p:par>
                          <p:cTn id="52" fill="hold">
                            <p:stCondLst>
                              <p:cond delay="3750"/>
                            </p:stCondLst>
                            <p:childTnLst>
                              <p:par>
                                <p:cTn id="53" presetID="1" presetClass="entr" presetSubtype="0" fill="hold" nodeType="afterEffect">
                                  <p:stCondLst>
                                    <p:cond delay="250"/>
                                  </p:stCondLst>
                                  <p:childTnLst>
                                    <p:set>
                                      <p:cBhvr>
                                        <p:cTn id="54" dur="1" fill="hold">
                                          <p:stCondLst>
                                            <p:cond delay="0"/>
                                          </p:stCondLst>
                                        </p:cTn>
                                        <p:tgtEl>
                                          <p:spTgt spid="46"/>
                                        </p:tgtEl>
                                        <p:attrNameLst>
                                          <p:attrName>style.visibility</p:attrName>
                                        </p:attrNameLst>
                                      </p:cBhvr>
                                      <p:to>
                                        <p:strVal val="visible"/>
                                      </p:to>
                                    </p:set>
                                  </p:childTnLst>
                                </p:cTn>
                              </p:par>
                            </p:childTnLst>
                          </p:cTn>
                        </p:par>
                        <p:par>
                          <p:cTn id="55" fill="hold">
                            <p:stCondLst>
                              <p:cond delay="4000"/>
                            </p:stCondLst>
                            <p:childTnLst>
                              <p:par>
                                <p:cTn id="56" presetID="1" presetClass="entr" presetSubtype="0" fill="hold" nodeType="afterEffect">
                                  <p:stCondLst>
                                    <p:cond delay="250"/>
                                  </p:stCondLst>
                                  <p:childTnLst>
                                    <p:set>
                                      <p:cBhvr>
                                        <p:cTn id="57" dur="1" fill="hold">
                                          <p:stCondLst>
                                            <p:cond delay="0"/>
                                          </p:stCondLst>
                                        </p:cTn>
                                        <p:tgtEl>
                                          <p:spTgt spid="47"/>
                                        </p:tgtEl>
                                        <p:attrNameLst>
                                          <p:attrName>style.visibility</p:attrName>
                                        </p:attrNameLst>
                                      </p:cBhvr>
                                      <p:to>
                                        <p:strVal val="visible"/>
                                      </p:to>
                                    </p:set>
                                  </p:childTnLst>
                                </p:cTn>
                              </p:par>
                            </p:childTnLst>
                          </p:cTn>
                        </p:par>
                        <p:par>
                          <p:cTn id="58" fill="hold">
                            <p:stCondLst>
                              <p:cond delay="4250"/>
                            </p:stCondLst>
                            <p:childTnLst>
                              <p:par>
                                <p:cTn id="59" presetID="1" presetClass="entr" presetSubtype="0" fill="hold" nodeType="afterEffect">
                                  <p:stCondLst>
                                    <p:cond delay="250"/>
                                  </p:stCondLst>
                                  <p:childTnLst>
                                    <p:set>
                                      <p:cBhvr>
                                        <p:cTn id="60" dur="1" fill="hold">
                                          <p:stCondLst>
                                            <p:cond delay="0"/>
                                          </p:stCondLst>
                                        </p:cTn>
                                        <p:tgtEl>
                                          <p:spTgt spid="50"/>
                                        </p:tgtEl>
                                        <p:attrNameLst>
                                          <p:attrName>style.visibility</p:attrName>
                                        </p:attrNameLst>
                                      </p:cBhvr>
                                      <p:to>
                                        <p:strVal val="visible"/>
                                      </p:to>
                                    </p:set>
                                  </p:childTnLst>
                                </p:cTn>
                              </p:par>
                            </p:childTnLst>
                          </p:cTn>
                        </p:par>
                        <p:par>
                          <p:cTn id="61" fill="hold">
                            <p:stCondLst>
                              <p:cond delay="4500"/>
                            </p:stCondLst>
                            <p:childTnLst>
                              <p:par>
                                <p:cTn id="62" presetID="1" presetClass="entr" presetSubtype="0" fill="hold" nodeType="afterEffect">
                                  <p:stCondLst>
                                    <p:cond delay="250"/>
                                  </p:stCondLst>
                                  <p:childTnLst>
                                    <p:set>
                                      <p:cBhvr>
                                        <p:cTn id="63" dur="1" fill="hold">
                                          <p:stCondLst>
                                            <p:cond delay="0"/>
                                          </p:stCondLst>
                                        </p:cTn>
                                        <p:tgtEl>
                                          <p:spTgt spid="51"/>
                                        </p:tgtEl>
                                        <p:attrNameLst>
                                          <p:attrName>style.visibility</p:attrName>
                                        </p:attrNameLst>
                                      </p:cBhvr>
                                      <p:to>
                                        <p:strVal val="visible"/>
                                      </p:to>
                                    </p:set>
                                  </p:childTnLst>
                                </p:cTn>
                              </p:par>
                            </p:childTnLst>
                          </p:cTn>
                        </p:par>
                        <p:par>
                          <p:cTn id="64" fill="hold">
                            <p:stCondLst>
                              <p:cond delay="4750"/>
                            </p:stCondLst>
                            <p:childTnLst>
                              <p:par>
                                <p:cTn id="65" presetID="1" presetClass="entr" presetSubtype="0" fill="hold" nodeType="afterEffect">
                                  <p:stCondLst>
                                    <p:cond delay="250"/>
                                  </p:stCondLst>
                                  <p:childTnLst>
                                    <p:set>
                                      <p:cBhvr>
                                        <p:cTn id="66" dur="1" fill="hold">
                                          <p:stCondLst>
                                            <p:cond delay="0"/>
                                          </p:stCondLst>
                                        </p:cTn>
                                        <p:tgtEl>
                                          <p:spTgt spid="52"/>
                                        </p:tgtEl>
                                        <p:attrNameLst>
                                          <p:attrName>style.visibility</p:attrName>
                                        </p:attrNameLst>
                                      </p:cBhvr>
                                      <p:to>
                                        <p:strVal val="visible"/>
                                      </p:to>
                                    </p:set>
                                  </p:childTnLst>
                                </p:cTn>
                              </p:par>
                            </p:childTnLst>
                          </p:cTn>
                        </p:par>
                        <p:par>
                          <p:cTn id="67" fill="hold">
                            <p:stCondLst>
                              <p:cond delay="5000"/>
                            </p:stCondLst>
                            <p:childTnLst>
                              <p:par>
                                <p:cTn id="68" presetID="1" presetClass="entr" presetSubtype="0" fill="hold" nodeType="afterEffect">
                                  <p:stCondLst>
                                    <p:cond delay="250"/>
                                  </p:stCondLst>
                                  <p:childTnLst>
                                    <p:set>
                                      <p:cBhvr>
                                        <p:cTn id="69" dur="1" fill="hold">
                                          <p:stCondLst>
                                            <p:cond delay="0"/>
                                          </p:stCondLst>
                                        </p:cTn>
                                        <p:tgtEl>
                                          <p:spTgt spid="53"/>
                                        </p:tgtEl>
                                        <p:attrNameLst>
                                          <p:attrName>style.visibility</p:attrName>
                                        </p:attrNameLst>
                                      </p:cBhvr>
                                      <p:to>
                                        <p:strVal val="visible"/>
                                      </p:to>
                                    </p:set>
                                  </p:childTnLst>
                                </p:cTn>
                              </p:par>
                            </p:childTnLst>
                          </p:cTn>
                        </p:par>
                        <p:par>
                          <p:cTn id="70" fill="hold">
                            <p:stCondLst>
                              <p:cond delay="5250"/>
                            </p:stCondLst>
                            <p:childTnLst>
                              <p:par>
                                <p:cTn id="71" presetID="1" presetClass="entr" presetSubtype="0" fill="hold" nodeType="afterEffect">
                                  <p:stCondLst>
                                    <p:cond delay="250"/>
                                  </p:stCondLst>
                                  <p:childTnLst>
                                    <p:set>
                                      <p:cBhvr>
                                        <p:cTn id="72" dur="1" fill="hold">
                                          <p:stCondLst>
                                            <p:cond delay="0"/>
                                          </p:stCondLst>
                                        </p:cTn>
                                        <p:tgtEl>
                                          <p:spTgt spid="61"/>
                                        </p:tgtEl>
                                        <p:attrNameLst>
                                          <p:attrName>style.visibility</p:attrName>
                                        </p:attrNameLst>
                                      </p:cBhvr>
                                      <p:to>
                                        <p:strVal val="visible"/>
                                      </p:to>
                                    </p:set>
                                  </p:childTnLst>
                                </p:cTn>
                              </p:par>
                            </p:childTnLst>
                          </p:cTn>
                        </p:par>
                        <p:par>
                          <p:cTn id="73" fill="hold">
                            <p:stCondLst>
                              <p:cond delay="5500"/>
                            </p:stCondLst>
                            <p:childTnLst>
                              <p:par>
                                <p:cTn id="74" presetID="1" presetClass="entr" presetSubtype="0" fill="hold" nodeType="afterEffect">
                                  <p:stCondLst>
                                    <p:cond delay="250"/>
                                  </p:stCondLst>
                                  <p:childTnLst>
                                    <p:set>
                                      <p:cBhvr>
                                        <p:cTn id="75" dur="1" fill="hold">
                                          <p:stCondLst>
                                            <p:cond delay="0"/>
                                          </p:stCondLst>
                                        </p:cTn>
                                        <p:tgtEl>
                                          <p:spTgt spid="21"/>
                                        </p:tgtEl>
                                        <p:attrNameLst>
                                          <p:attrName>style.visibility</p:attrName>
                                        </p:attrNameLst>
                                      </p:cBhvr>
                                      <p:to>
                                        <p:strVal val="visible"/>
                                      </p:to>
                                    </p:set>
                                  </p:childTnLst>
                                </p:cTn>
                              </p:par>
                            </p:childTnLst>
                          </p:cTn>
                        </p:par>
                      </p:childTnLst>
                    </p:cTn>
                  </p:par>
                  <p:par>
                    <p:cTn id="76" fill="hold">
                      <p:stCondLst>
                        <p:cond delay="indefinite"/>
                      </p:stCondLst>
                      <p:childTnLst>
                        <p:par>
                          <p:cTn id="77" fill="hold">
                            <p:stCondLst>
                              <p:cond delay="0"/>
                            </p:stCondLst>
                            <p:childTnLst>
                              <p:par>
                                <p:cTn id="78" presetID="10" presetClass="entr" presetSubtype="0" fill="hold" grpId="0" nodeType="clickEffect">
                                  <p:stCondLst>
                                    <p:cond delay="0"/>
                                  </p:stCondLst>
                                  <p:childTnLst>
                                    <p:set>
                                      <p:cBhvr>
                                        <p:cTn id="79" dur="1" fill="hold">
                                          <p:stCondLst>
                                            <p:cond delay="0"/>
                                          </p:stCondLst>
                                        </p:cTn>
                                        <p:tgtEl>
                                          <p:spTgt spid="71">
                                            <p:txEl>
                                              <p:pRg st="0" end="0"/>
                                            </p:txEl>
                                          </p:spTgt>
                                        </p:tgtEl>
                                        <p:attrNameLst>
                                          <p:attrName>style.visibility</p:attrName>
                                        </p:attrNameLst>
                                      </p:cBhvr>
                                      <p:to>
                                        <p:strVal val="visible"/>
                                      </p:to>
                                    </p:set>
                                    <p:animEffect transition="in" filter="fade">
                                      <p:cBhvr>
                                        <p:cTn id="80" dur="500"/>
                                        <p:tgtEl>
                                          <p:spTgt spid="71">
                                            <p:txEl>
                                              <p:pRg st="0" end="0"/>
                                            </p:txEl>
                                          </p:spTgt>
                                        </p:tgtEl>
                                      </p:cBhvr>
                                    </p:animEffect>
                                  </p:childTnLst>
                                </p:cTn>
                              </p:par>
                            </p:childTnLst>
                          </p:cTn>
                        </p:par>
                        <p:par>
                          <p:cTn id="81" fill="hold">
                            <p:stCondLst>
                              <p:cond delay="500"/>
                            </p:stCondLst>
                            <p:childTnLst>
                              <p:par>
                                <p:cTn id="82" presetID="10" presetClass="entr" presetSubtype="0" fill="hold" nodeType="afterEffect">
                                  <p:stCondLst>
                                    <p:cond delay="0"/>
                                  </p:stCondLst>
                                  <p:childTnLst>
                                    <p:set>
                                      <p:cBhvr>
                                        <p:cTn id="83" dur="1" fill="hold">
                                          <p:stCondLst>
                                            <p:cond delay="0"/>
                                          </p:stCondLst>
                                        </p:cTn>
                                        <p:tgtEl>
                                          <p:spTgt spid="32"/>
                                        </p:tgtEl>
                                        <p:attrNameLst>
                                          <p:attrName>style.visibility</p:attrName>
                                        </p:attrNameLst>
                                      </p:cBhvr>
                                      <p:to>
                                        <p:strVal val="visible"/>
                                      </p:to>
                                    </p:set>
                                    <p:animEffect transition="in" filter="fade">
                                      <p:cBhvr>
                                        <p:cTn id="84" dur="500"/>
                                        <p:tgtEl>
                                          <p:spTgt spid="32"/>
                                        </p:tgtEl>
                                      </p:cBhvr>
                                    </p:animEffect>
                                  </p:childTnLst>
                                </p:cTn>
                              </p:par>
                            </p:childTnLst>
                          </p:cTn>
                        </p:par>
                        <p:par>
                          <p:cTn id="85" fill="hold">
                            <p:stCondLst>
                              <p:cond delay="1000"/>
                            </p:stCondLst>
                            <p:childTnLst>
                              <p:par>
                                <p:cTn id="86" presetID="10" presetClass="entr" presetSubtype="0" fill="hold" nodeType="afterEffect">
                                  <p:stCondLst>
                                    <p:cond delay="500"/>
                                  </p:stCondLst>
                                  <p:childTnLst>
                                    <p:set>
                                      <p:cBhvr>
                                        <p:cTn id="87" dur="1" fill="hold">
                                          <p:stCondLst>
                                            <p:cond delay="0"/>
                                          </p:stCondLst>
                                        </p:cTn>
                                        <p:tgtEl>
                                          <p:spTgt spid="30"/>
                                        </p:tgtEl>
                                        <p:attrNameLst>
                                          <p:attrName>style.visibility</p:attrName>
                                        </p:attrNameLst>
                                      </p:cBhvr>
                                      <p:to>
                                        <p:strVal val="visible"/>
                                      </p:to>
                                    </p:set>
                                    <p:animEffect transition="in" filter="fade">
                                      <p:cBhvr>
                                        <p:cTn id="88" dur="500"/>
                                        <p:tgtEl>
                                          <p:spTgt spid="30"/>
                                        </p:tgtEl>
                                      </p:cBhvr>
                                    </p:animEffect>
                                  </p:childTnLst>
                                </p:cTn>
                              </p:par>
                            </p:childTnLst>
                          </p:cTn>
                        </p:par>
                        <p:par>
                          <p:cTn id="89" fill="hold">
                            <p:stCondLst>
                              <p:cond delay="2000"/>
                            </p:stCondLst>
                            <p:childTnLst>
                              <p:par>
                                <p:cTn id="90" presetID="10" presetClass="entr" presetSubtype="0" fill="hold" nodeType="afterEffect">
                                  <p:stCondLst>
                                    <p:cond delay="500"/>
                                  </p:stCondLst>
                                  <p:childTnLst>
                                    <p:set>
                                      <p:cBhvr>
                                        <p:cTn id="91" dur="1" fill="hold">
                                          <p:stCondLst>
                                            <p:cond delay="0"/>
                                          </p:stCondLst>
                                        </p:cTn>
                                        <p:tgtEl>
                                          <p:spTgt spid="33"/>
                                        </p:tgtEl>
                                        <p:attrNameLst>
                                          <p:attrName>style.visibility</p:attrName>
                                        </p:attrNameLst>
                                      </p:cBhvr>
                                      <p:to>
                                        <p:strVal val="visible"/>
                                      </p:to>
                                    </p:set>
                                    <p:animEffect transition="in" filter="fade">
                                      <p:cBhvr>
                                        <p:cTn id="92" dur="500"/>
                                        <p:tgtEl>
                                          <p:spTgt spid="33"/>
                                        </p:tgtEl>
                                      </p:cBhvr>
                                    </p:animEffect>
                                  </p:childTnLst>
                                </p:cTn>
                              </p:par>
                            </p:childTnLst>
                          </p:cTn>
                        </p:par>
                        <p:par>
                          <p:cTn id="93" fill="hold">
                            <p:stCondLst>
                              <p:cond delay="3000"/>
                            </p:stCondLst>
                            <p:childTnLst>
                              <p:par>
                                <p:cTn id="94" presetID="10" presetClass="entr" presetSubtype="0" fill="hold" nodeType="afterEffect">
                                  <p:stCondLst>
                                    <p:cond delay="500"/>
                                  </p:stCondLst>
                                  <p:childTnLst>
                                    <p:set>
                                      <p:cBhvr>
                                        <p:cTn id="95" dur="1" fill="hold">
                                          <p:stCondLst>
                                            <p:cond delay="0"/>
                                          </p:stCondLst>
                                        </p:cTn>
                                        <p:tgtEl>
                                          <p:spTgt spid="31"/>
                                        </p:tgtEl>
                                        <p:attrNameLst>
                                          <p:attrName>style.visibility</p:attrName>
                                        </p:attrNameLst>
                                      </p:cBhvr>
                                      <p:to>
                                        <p:strVal val="visible"/>
                                      </p:to>
                                    </p:set>
                                    <p:animEffect transition="in" filter="fade">
                                      <p:cBhvr>
                                        <p:cTn id="96" dur="500"/>
                                        <p:tgtEl>
                                          <p:spTgt spid="31"/>
                                        </p:tgtEl>
                                      </p:cBhvr>
                                    </p:animEffect>
                                  </p:childTnLst>
                                </p:cTn>
                              </p:par>
                            </p:childTnLst>
                          </p:cTn>
                        </p:par>
                        <p:par>
                          <p:cTn id="97" fill="hold">
                            <p:stCondLst>
                              <p:cond delay="4000"/>
                            </p:stCondLst>
                            <p:childTnLst>
                              <p:par>
                                <p:cTn id="98" presetID="10" presetClass="entr" presetSubtype="0" fill="hold" nodeType="afterEffect">
                                  <p:stCondLst>
                                    <p:cond delay="500"/>
                                  </p:stCondLst>
                                  <p:childTnLst>
                                    <p:set>
                                      <p:cBhvr>
                                        <p:cTn id="99" dur="1" fill="hold">
                                          <p:stCondLst>
                                            <p:cond delay="0"/>
                                          </p:stCondLst>
                                        </p:cTn>
                                        <p:tgtEl>
                                          <p:spTgt spid="36"/>
                                        </p:tgtEl>
                                        <p:attrNameLst>
                                          <p:attrName>style.visibility</p:attrName>
                                        </p:attrNameLst>
                                      </p:cBhvr>
                                      <p:to>
                                        <p:strVal val="visible"/>
                                      </p:to>
                                    </p:set>
                                    <p:animEffect transition="in" filter="fade">
                                      <p:cBhvr>
                                        <p:cTn id="100" dur="500"/>
                                        <p:tgtEl>
                                          <p:spTgt spid="36"/>
                                        </p:tgtEl>
                                      </p:cBhvr>
                                    </p:animEffect>
                                  </p:childTnLst>
                                </p:cTn>
                              </p:par>
                            </p:childTnLst>
                          </p:cTn>
                        </p:par>
                        <p:par>
                          <p:cTn id="101" fill="hold">
                            <p:stCondLst>
                              <p:cond delay="5000"/>
                            </p:stCondLst>
                            <p:childTnLst>
                              <p:par>
                                <p:cTn id="102" presetID="22" presetClass="entr" presetSubtype="4" fill="hold" nodeType="afterEffect">
                                  <p:stCondLst>
                                    <p:cond delay="500"/>
                                  </p:stCondLst>
                                  <p:childTnLst>
                                    <p:set>
                                      <p:cBhvr>
                                        <p:cTn id="103" dur="1" fill="hold">
                                          <p:stCondLst>
                                            <p:cond delay="0"/>
                                          </p:stCondLst>
                                        </p:cTn>
                                        <p:tgtEl>
                                          <p:spTgt spid="34"/>
                                        </p:tgtEl>
                                        <p:attrNameLst>
                                          <p:attrName>style.visibility</p:attrName>
                                        </p:attrNameLst>
                                      </p:cBhvr>
                                      <p:to>
                                        <p:strVal val="visible"/>
                                      </p:to>
                                    </p:set>
                                    <p:animEffect transition="in" filter="wipe(down)">
                                      <p:cBhvr>
                                        <p:cTn id="104" dur="2000"/>
                                        <p:tgtEl>
                                          <p:spTgt spid="34"/>
                                        </p:tgtEl>
                                      </p:cBhvr>
                                    </p:animEffect>
                                  </p:childTnLst>
                                </p:cTn>
                              </p:par>
                            </p:childTnLst>
                          </p:cTn>
                        </p:par>
                      </p:childTnLst>
                    </p:cTn>
                  </p:par>
                  <p:par>
                    <p:cTn id="105" fill="hold">
                      <p:stCondLst>
                        <p:cond delay="indefinite"/>
                      </p:stCondLst>
                      <p:childTnLst>
                        <p:par>
                          <p:cTn id="106" fill="hold">
                            <p:stCondLst>
                              <p:cond delay="0"/>
                            </p:stCondLst>
                            <p:childTnLst>
                              <p:par>
                                <p:cTn id="107" presetID="12" presetClass="entr" presetSubtype="4" fill="hold" nodeType="clickEffect">
                                  <p:stCondLst>
                                    <p:cond delay="0"/>
                                  </p:stCondLst>
                                  <p:childTnLst>
                                    <p:set>
                                      <p:cBhvr>
                                        <p:cTn id="108" dur="1" fill="hold">
                                          <p:stCondLst>
                                            <p:cond delay="0"/>
                                          </p:stCondLst>
                                        </p:cTn>
                                        <p:tgtEl>
                                          <p:spTgt spid="2"/>
                                        </p:tgtEl>
                                        <p:attrNameLst>
                                          <p:attrName>style.visibility</p:attrName>
                                        </p:attrNameLst>
                                      </p:cBhvr>
                                      <p:to>
                                        <p:strVal val="visible"/>
                                      </p:to>
                                    </p:set>
                                    <p:anim calcmode="lin" valueType="num">
                                      <p:cBhvr additive="base">
                                        <p:cTn id="109" dur="500"/>
                                        <p:tgtEl>
                                          <p:spTgt spid="2"/>
                                        </p:tgtEl>
                                        <p:attrNameLst>
                                          <p:attrName>ppt_y</p:attrName>
                                        </p:attrNameLst>
                                      </p:cBhvr>
                                      <p:tavLst>
                                        <p:tav tm="0">
                                          <p:val>
                                            <p:strVal val="#ppt_y+#ppt_h*1.125000"/>
                                          </p:val>
                                        </p:tav>
                                        <p:tav tm="100000">
                                          <p:val>
                                            <p:strVal val="#ppt_y"/>
                                          </p:val>
                                        </p:tav>
                                      </p:tavLst>
                                    </p:anim>
                                    <p:animEffect transition="in" filter="wipe(up)">
                                      <p:cBhvr>
                                        <p:cTn id="110" dur="500"/>
                                        <p:tgtEl>
                                          <p:spTgt spid="2"/>
                                        </p:tgtEl>
                                      </p:cBhvr>
                                    </p:animEffect>
                                  </p:childTnLst>
                                </p:cTn>
                              </p:par>
                            </p:childTnLst>
                          </p:cTn>
                        </p:par>
                        <p:par>
                          <p:cTn id="111" fill="hold">
                            <p:stCondLst>
                              <p:cond delay="500"/>
                            </p:stCondLst>
                            <p:childTnLst>
                              <p:par>
                                <p:cTn id="112" presetID="0" presetClass="path" presetSubtype="0" accel="50000" decel="50000" fill="hold" nodeType="afterEffect">
                                  <p:stCondLst>
                                    <p:cond delay="0"/>
                                  </p:stCondLst>
                                  <p:childTnLst>
                                    <p:animMotion origin="layout" path="M -6.69445E-7 1.85185E-6 C -0.0056 -0.04259 -0.01094 -0.08472 -0.02956 -0.12616 C -0.04832 -0.16736 -0.09429 -0.19861 -0.11188 -0.24792 C -0.12946 -0.29676 -0.13102 -0.39213 -0.13506 -0.4206 " pathEditMode="relative" rAng="0" ptsTypes="AAAA">
                                      <p:cBhvr>
                                        <p:cTn id="113" dur="2000" fill="hold"/>
                                        <p:tgtEl>
                                          <p:spTgt spid="2"/>
                                        </p:tgtEl>
                                        <p:attrNameLst>
                                          <p:attrName>ppt_x</p:attrName>
                                          <p:attrName>ppt_y</p:attrName>
                                        </p:attrNameLst>
                                      </p:cBhvr>
                                      <p:rCtr x="-6760" y="-21042"/>
                                    </p:animMotion>
                                  </p:childTnLst>
                                </p:cTn>
                              </p:par>
                            </p:childTnLst>
                          </p:cTn>
                        </p:par>
                        <p:par>
                          <p:cTn id="114" fill="hold">
                            <p:stCondLst>
                              <p:cond delay="2500"/>
                            </p:stCondLst>
                            <p:childTnLst>
                              <p:par>
                                <p:cTn id="115" presetID="6" presetClass="emph" presetSubtype="0" fill="hold" nodeType="afterEffect">
                                  <p:stCondLst>
                                    <p:cond delay="0"/>
                                  </p:stCondLst>
                                  <p:childTnLst>
                                    <p:animScale>
                                      <p:cBhvr>
                                        <p:cTn id="116" dur="500" fill="hold"/>
                                        <p:tgtEl>
                                          <p:spTgt spid="2"/>
                                        </p:tgtEl>
                                      </p:cBhvr>
                                      <p:by x="50000" y="50000"/>
                                    </p:animScale>
                                  </p:childTnLst>
                                </p:cTn>
                              </p:par>
                              <p:par>
                                <p:cTn id="117" presetID="10" presetClass="entr" presetSubtype="0" fill="hold" grpId="0" nodeType="withEffect">
                                  <p:stCondLst>
                                    <p:cond delay="0"/>
                                  </p:stCondLst>
                                  <p:childTnLst>
                                    <p:set>
                                      <p:cBhvr>
                                        <p:cTn id="118" dur="1" fill="hold">
                                          <p:stCondLst>
                                            <p:cond delay="0"/>
                                          </p:stCondLst>
                                        </p:cTn>
                                        <p:tgtEl>
                                          <p:spTgt spid="72">
                                            <p:txEl>
                                              <p:pRg st="0" end="0"/>
                                            </p:txEl>
                                          </p:spTgt>
                                        </p:tgtEl>
                                        <p:attrNameLst>
                                          <p:attrName>style.visibility</p:attrName>
                                        </p:attrNameLst>
                                      </p:cBhvr>
                                      <p:to>
                                        <p:strVal val="visible"/>
                                      </p:to>
                                    </p:set>
                                    <p:animEffect transition="in" filter="fade">
                                      <p:cBhvr>
                                        <p:cTn id="119" dur="500"/>
                                        <p:tgtEl>
                                          <p:spTgt spid="72">
                                            <p:txEl>
                                              <p:pRg st="0" end="0"/>
                                            </p:txEl>
                                          </p:spTgt>
                                        </p:tgtEl>
                                      </p:cBhvr>
                                    </p:animEffect>
                                  </p:childTnLst>
                                </p:cTn>
                              </p:par>
                            </p:childTnLst>
                          </p:cTn>
                        </p:par>
                        <p:par>
                          <p:cTn id="120" fill="hold">
                            <p:stCondLst>
                              <p:cond delay="3000"/>
                            </p:stCondLst>
                            <p:childTnLst>
                              <p:par>
                                <p:cTn id="121" presetID="53" presetClass="entr" presetSubtype="16" fill="hold" nodeType="afterEffect">
                                  <p:stCondLst>
                                    <p:cond delay="0"/>
                                  </p:stCondLst>
                                  <p:childTnLst>
                                    <p:set>
                                      <p:cBhvr>
                                        <p:cTn id="122" dur="1" fill="hold">
                                          <p:stCondLst>
                                            <p:cond delay="0"/>
                                          </p:stCondLst>
                                        </p:cTn>
                                        <p:tgtEl>
                                          <p:spTgt spid="3"/>
                                        </p:tgtEl>
                                        <p:attrNameLst>
                                          <p:attrName>style.visibility</p:attrName>
                                        </p:attrNameLst>
                                      </p:cBhvr>
                                      <p:to>
                                        <p:strVal val="visible"/>
                                      </p:to>
                                    </p:set>
                                    <p:anim calcmode="lin" valueType="num">
                                      <p:cBhvr>
                                        <p:cTn id="123" dur="250" fill="hold"/>
                                        <p:tgtEl>
                                          <p:spTgt spid="3"/>
                                        </p:tgtEl>
                                        <p:attrNameLst>
                                          <p:attrName>ppt_w</p:attrName>
                                        </p:attrNameLst>
                                      </p:cBhvr>
                                      <p:tavLst>
                                        <p:tav tm="0">
                                          <p:val>
                                            <p:fltVal val="0"/>
                                          </p:val>
                                        </p:tav>
                                        <p:tav tm="100000">
                                          <p:val>
                                            <p:strVal val="#ppt_w"/>
                                          </p:val>
                                        </p:tav>
                                      </p:tavLst>
                                    </p:anim>
                                    <p:anim calcmode="lin" valueType="num">
                                      <p:cBhvr>
                                        <p:cTn id="124" dur="250" fill="hold"/>
                                        <p:tgtEl>
                                          <p:spTgt spid="3"/>
                                        </p:tgtEl>
                                        <p:attrNameLst>
                                          <p:attrName>ppt_h</p:attrName>
                                        </p:attrNameLst>
                                      </p:cBhvr>
                                      <p:tavLst>
                                        <p:tav tm="0">
                                          <p:val>
                                            <p:fltVal val="0"/>
                                          </p:val>
                                        </p:tav>
                                        <p:tav tm="100000">
                                          <p:val>
                                            <p:strVal val="#ppt_h"/>
                                          </p:val>
                                        </p:tav>
                                      </p:tavLst>
                                    </p:anim>
                                    <p:animEffect transition="in" filter="fade">
                                      <p:cBhvr>
                                        <p:cTn id="125" dur="250"/>
                                        <p:tgtEl>
                                          <p:spTgt spid="3"/>
                                        </p:tgtEl>
                                      </p:cBhvr>
                                    </p:animEffect>
                                  </p:childTnLst>
                                </p:cTn>
                              </p:par>
                            </p:childTnLst>
                          </p:cTn>
                        </p:par>
                        <p:par>
                          <p:cTn id="126" fill="hold">
                            <p:stCondLst>
                              <p:cond delay="3250"/>
                            </p:stCondLst>
                            <p:childTnLst>
                              <p:par>
                                <p:cTn id="127" presetID="53" presetClass="entr" presetSubtype="16" fill="hold" nodeType="afterEffect">
                                  <p:stCondLst>
                                    <p:cond delay="0"/>
                                  </p:stCondLst>
                                  <p:childTnLst>
                                    <p:set>
                                      <p:cBhvr>
                                        <p:cTn id="128" dur="1" fill="hold">
                                          <p:stCondLst>
                                            <p:cond delay="0"/>
                                          </p:stCondLst>
                                        </p:cTn>
                                        <p:tgtEl>
                                          <p:spTgt spid="35"/>
                                        </p:tgtEl>
                                        <p:attrNameLst>
                                          <p:attrName>style.visibility</p:attrName>
                                        </p:attrNameLst>
                                      </p:cBhvr>
                                      <p:to>
                                        <p:strVal val="visible"/>
                                      </p:to>
                                    </p:set>
                                    <p:anim calcmode="lin" valueType="num">
                                      <p:cBhvr>
                                        <p:cTn id="129" dur="250" fill="hold"/>
                                        <p:tgtEl>
                                          <p:spTgt spid="35"/>
                                        </p:tgtEl>
                                        <p:attrNameLst>
                                          <p:attrName>ppt_w</p:attrName>
                                        </p:attrNameLst>
                                      </p:cBhvr>
                                      <p:tavLst>
                                        <p:tav tm="0">
                                          <p:val>
                                            <p:fltVal val="0"/>
                                          </p:val>
                                        </p:tav>
                                        <p:tav tm="100000">
                                          <p:val>
                                            <p:strVal val="#ppt_w"/>
                                          </p:val>
                                        </p:tav>
                                      </p:tavLst>
                                    </p:anim>
                                    <p:anim calcmode="lin" valueType="num">
                                      <p:cBhvr>
                                        <p:cTn id="130" dur="250" fill="hold"/>
                                        <p:tgtEl>
                                          <p:spTgt spid="35"/>
                                        </p:tgtEl>
                                        <p:attrNameLst>
                                          <p:attrName>ppt_h</p:attrName>
                                        </p:attrNameLst>
                                      </p:cBhvr>
                                      <p:tavLst>
                                        <p:tav tm="0">
                                          <p:val>
                                            <p:fltVal val="0"/>
                                          </p:val>
                                        </p:tav>
                                        <p:tav tm="100000">
                                          <p:val>
                                            <p:strVal val="#ppt_h"/>
                                          </p:val>
                                        </p:tav>
                                      </p:tavLst>
                                    </p:anim>
                                    <p:animEffect transition="in" filter="fade">
                                      <p:cBhvr>
                                        <p:cTn id="131" dur="250"/>
                                        <p:tgtEl>
                                          <p:spTgt spid="35"/>
                                        </p:tgtEl>
                                      </p:cBhvr>
                                    </p:animEffect>
                                  </p:childTnLst>
                                </p:cTn>
                              </p:par>
                            </p:childTnLst>
                          </p:cTn>
                        </p:par>
                        <p:par>
                          <p:cTn id="132" fill="hold">
                            <p:stCondLst>
                              <p:cond delay="3500"/>
                            </p:stCondLst>
                            <p:childTnLst>
                              <p:par>
                                <p:cTn id="133" presetID="53" presetClass="entr" presetSubtype="16" fill="hold" nodeType="afterEffect">
                                  <p:stCondLst>
                                    <p:cond delay="0"/>
                                  </p:stCondLst>
                                  <p:childTnLst>
                                    <p:set>
                                      <p:cBhvr>
                                        <p:cTn id="134" dur="1" fill="hold">
                                          <p:stCondLst>
                                            <p:cond delay="0"/>
                                          </p:stCondLst>
                                        </p:cTn>
                                        <p:tgtEl>
                                          <p:spTgt spid="37"/>
                                        </p:tgtEl>
                                        <p:attrNameLst>
                                          <p:attrName>style.visibility</p:attrName>
                                        </p:attrNameLst>
                                      </p:cBhvr>
                                      <p:to>
                                        <p:strVal val="visible"/>
                                      </p:to>
                                    </p:set>
                                    <p:anim calcmode="lin" valueType="num">
                                      <p:cBhvr>
                                        <p:cTn id="135" dur="250" fill="hold"/>
                                        <p:tgtEl>
                                          <p:spTgt spid="37"/>
                                        </p:tgtEl>
                                        <p:attrNameLst>
                                          <p:attrName>ppt_w</p:attrName>
                                        </p:attrNameLst>
                                      </p:cBhvr>
                                      <p:tavLst>
                                        <p:tav tm="0">
                                          <p:val>
                                            <p:fltVal val="0"/>
                                          </p:val>
                                        </p:tav>
                                        <p:tav tm="100000">
                                          <p:val>
                                            <p:strVal val="#ppt_w"/>
                                          </p:val>
                                        </p:tav>
                                      </p:tavLst>
                                    </p:anim>
                                    <p:anim calcmode="lin" valueType="num">
                                      <p:cBhvr>
                                        <p:cTn id="136" dur="250" fill="hold"/>
                                        <p:tgtEl>
                                          <p:spTgt spid="37"/>
                                        </p:tgtEl>
                                        <p:attrNameLst>
                                          <p:attrName>ppt_h</p:attrName>
                                        </p:attrNameLst>
                                      </p:cBhvr>
                                      <p:tavLst>
                                        <p:tav tm="0">
                                          <p:val>
                                            <p:fltVal val="0"/>
                                          </p:val>
                                        </p:tav>
                                        <p:tav tm="100000">
                                          <p:val>
                                            <p:strVal val="#ppt_h"/>
                                          </p:val>
                                        </p:tav>
                                      </p:tavLst>
                                    </p:anim>
                                    <p:animEffect transition="in" filter="fade">
                                      <p:cBhvr>
                                        <p:cTn id="137" dur="250"/>
                                        <p:tgtEl>
                                          <p:spTgt spid="37"/>
                                        </p:tgtEl>
                                      </p:cBhvr>
                                    </p:animEffect>
                                  </p:childTnLst>
                                </p:cTn>
                              </p:par>
                            </p:childTnLst>
                          </p:cTn>
                        </p:par>
                        <p:par>
                          <p:cTn id="138" fill="hold">
                            <p:stCondLst>
                              <p:cond delay="3750"/>
                            </p:stCondLst>
                            <p:childTnLst>
                              <p:par>
                                <p:cTn id="139" presetID="53" presetClass="entr" presetSubtype="16" fill="hold" nodeType="afterEffect">
                                  <p:stCondLst>
                                    <p:cond delay="0"/>
                                  </p:stCondLst>
                                  <p:childTnLst>
                                    <p:set>
                                      <p:cBhvr>
                                        <p:cTn id="140" dur="1" fill="hold">
                                          <p:stCondLst>
                                            <p:cond delay="0"/>
                                          </p:stCondLst>
                                        </p:cTn>
                                        <p:tgtEl>
                                          <p:spTgt spid="38"/>
                                        </p:tgtEl>
                                        <p:attrNameLst>
                                          <p:attrName>style.visibility</p:attrName>
                                        </p:attrNameLst>
                                      </p:cBhvr>
                                      <p:to>
                                        <p:strVal val="visible"/>
                                      </p:to>
                                    </p:set>
                                    <p:anim calcmode="lin" valueType="num">
                                      <p:cBhvr>
                                        <p:cTn id="141" dur="250" fill="hold"/>
                                        <p:tgtEl>
                                          <p:spTgt spid="38"/>
                                        </p:tgtEl>
                                        <p:attrNameLst>
                                          <p:attrName>ppt_w</p:attrName>
                                        </p:attrNameLst>
                                      </p:cBhvr>
                                      <p:tavLst>
                                        <p:tav tm="0">
                                          <p:val>
                                            <p:fltVal val="0"/>
                                          </p:val>
                                        </p:tav>
                                        <p:tav tm="100000">
                                          <p:val>
                                            <p:strVal val="#ppt_w"/>
                                          </p:val>
                                        </p:tav>
                                      </p:tavLst>
                                    </p:anim>
                                    <p:anim calcmode="lin" valueType="num">
                                      <p:cBhvr>
                                        <p:cTn id="142" dur="250" fill="hold"/>
                                        <p:tgtEl>
                                          <p:spTgt spid="38"/>
                                        </p:tgtEl>
                                        <p:attrNameLst>
                                          <p:attrName>ppt_h</p:attrName>
                                        </p:attrNameLst>
                                      </p:cBhvr>
                                      <p:tavLst>
                                        <p:tav tm="0">
                                          <p:val>
                                            <p:fltVal val="0"/>
                                          </p:val>
                                        </p:tav>
                                        <p:tav tm="100000">
                                          <p:val>
                                            <p:strVal val="#ppt_h"/>
                                          </p:val>
                                        </p:tav>
                                      </p:tavLst>
                                    </p:anim>
                                    <p:animEffect transition="in" filter="fade">
                                      <p:cBhvr>
                                        <p:cTn id="143" dur="250"/>
                                        <p:tgtEl>
                                          <p:spTgt spid="38"/>
                                        </p:tgtEl>
                                      </p:cBhvr>
                                    </p:animEffect>
                                  </p:childTnLst>
                                </p:cTn>
                              </p:par>
                            </p:childTnLst>
                          </p:cTn>
                        </p:par>
                        <p:par>
                          <p:cTn id="144" fill="hold">
                            <p:stCondLst>
                              <p:cond delay="4000"/>
                            </p:stCondLst>
                            <p:childTnLst>
                              <p:par>
                                <p:cTn id="145" presetID="53" presetClass="entr" presetSubtype="16" fill="hold" nodeType="afterEffect">
                                  <p:stCondLst>
                                    <p:cond delay="0"/>
                                  </p:stCondLst>
                                  <p:childTnLst>
                                    <p:set>
                                      <p:cBhvr>
                                        <p:cTn id="146" dur="1" fill="hold">
                                          <p:stCondLst>
                                            <p:cond delay="0"/>
                                          </p:stCondLst>
                                        </p:cTn>
                                        <p:tgtEl>
                                          <p:spTgt spid="39"/>
                                        </p:tgtEl>
                                        <p:attrNameLst>
                                          <p:attrName>style.visibility</p:attrName>
                                        </p:attrNameLst>
                                      </p:cBhvr>
                                      <p:to>
                                        <p:strVal val="visible"/>
                                      </p:to>
                                    </p:set>
                                    <p:anim calcmode="lin" valueType="num">
                                      <p:cBhvr>
                                        <p:cTn id="147" dur="250" fill="hold"/>
                                        <p:tgtEl>
                                          <p:spTgt spid="39"/>
                                        </p:tgtEl>
                                        <p:attrNameLst>
                                          <p:attrName>ppt_w</p:attrName>
                                        </p:attrNameLst>
                                      </p:cBhvr>
                                      <p:tavLst>
                                        <p:tav tm="0">
                                          <p:val>
                                            <p:fltVal val="0"/>
                                          </p:val>
                                        </p:tav>
                                        <p:tav tm="100000">
                                          <p:val>
                                            <p:strVal val="#ppt_w"/>
                                          </p:val>
                                        </p:tav>
                                      </p:tavLst>
                                    </p:anim>
                                    <p:anim calcmode="lin" valueType="num">
                                      <p:cBhvr>
                                        <p:cTn id="148" dur="250" fill="hold"/>
                                        <p:tgtEl>
                                          <p:spTgt spid="39"/>
                                        </p:tgtEl>
                                        <p:attrNameLst>
                                          <p:attrName>ppt_h</p:attrName>
                                        </p:attrNameLst>
                                      </p:cBhvr>
                                      <p:tavLst>
                                        <p:tav tm="0">
                                          <p:val>
                                            <p:fltVal val="0"/>
                                          </p:val>
                                        </p:tav>
                                        <p:tav tm="100000">
                                          <p:val>
                                            <p:strVal val="#ppt_h"/>
                                          </p:val>
                                        </p:tav>
                                      </p:tavLst>
                                    </p:anim>
                                    <p:animEffect transition="in" filter="fade">
                                      <p:cBhvr>
                                        <p:cTn id="149" dur="250"/>
                                        <p:tgtEl>
                                          <p:spTgt spid="39"/>
                                        </p:tgtEl>
                                      </p:cBhvr>
                                    </p:animEffect>
                                  </p:childTnLst>
                                </p:cTn>
                              </p:par>
                            </p:childTnLst>
                          </p:cTn>
                        </p:par>
                        <p:par>
                          <p:cTn id="150" fill="hold">
                            <p:stCondLst>
                              <p:cond delay="4250"/>
                            </p:stCondLst>
                            <p:childTnLst>
                              <p:par>
                                <p:cTn id="151" presetID="53" presetClass="entr" presetSubtype="16" fill="hold" nodeType="afterEffect">
                                  <p:stCondLst>
                                    <p:cond delay="0"/>
                                  </p:stCondLst>
                                  <p:childTnLst>
                                    <p:set>
                                      <p:cBhvr>
                                        <p:cTn id="152" dur="1" fill="hold">
                                          <p:stCondLst>
                                            <p:cond delay="0"/>
                                          </p:stCondLst>
                                        </p:cTn>
                                        <p:tgtEl>
                                          <p:spTgt spid="40"/>
                                        </p:tgtEl>
                                        <p:attrNameLst>
                                          <p:attrName>style.visibility</p:attrName>
                                        </p:attrNameLst>
                                      </p:cBhvr>
                                      <p:to>
                                        <p:strVal val="visible"/>
                                      </p:to>
                                    </p:set>
                                    <p:anim calcmode="lin" valueType="num">
                                      <p:cBhvr>
                                        <p:cTn id="153" dur="250" fill="hold"/>
                                        <p:tgtEl>
                                          <p:spTgt spid="40"/>
                                        </p:tgtEl>
                                        <p:attrNameLst>
                                          <p:attrName>ppt_w</p:attrName>
                                        </p:attrNameLst>
                                      </p:cBhvr>
                                      <p:tavLst>
                                        <p:tav tm="0">
                                          <p:val>
                                            <p:fltVal val="0"/>
                                          </p:val>
                                        </p:tav>
                                        <p:tav tm="100000">
                                          <p:val>
                                            <p:strVal val="#ppt_w"/>
                                          </p:val>
                                        </p:tav>
                                      </p:tavLst>
                                    </p:anim>
                                    <p:anim calcmode="lin" valueType="num">
                                      <p:cBhvr>
                                        <p:cTn id="154" dur="250" fill="hold"/>
                                        <p:tgtEl>
                                          <p:spTgt spid="40"/>
                                        </p:tgtEl>
                                        <p:attrNameLst>
                                          <p:attrName>ppt_h</p:attrName>
                                        </p:attrNameLst>
                                      </p:cBhvr>
                                      <p:tavLst>
                                        <p:tav tm="0">
                                          <p:val>
                                            <p:fltVal val="0"/>
                                          </p:val>
                                        </p:tav>
                                        <p:tav tm="100000">
                                          <p:val>
                                            <p:strVal val="#ppt_h"/>
                                          </p:val>
                                        </p:tav>
                                      </p:tavLst>
                                    </p:anim>
                                    <p:animEffect transition="in" filter="fade">
                                      <p:cBhvr>
                                        <p:cTn id="155" dur="250"/>
                                        <p:tgtEl>
                                          <p:spTgt spid="40"/>
                                        </p:tgtEl>
                                      </p:cBhvr>
                                    </p:animEffect>
                                  </p:childTnLst>
                                </p:cTn>
                              </p:par>
                            </p:childTnLst>
                          </p:cTn>
                        </p:par>
                        <p:par>
                          <p:cTn id="156" fill="hold">
                            <p:stCondLst>
                              <p:cond delay="4500"/>
                            </p:stCondLst>
                            <p:childTnLst>
                              <p:par>
                                <p:cTn id="157" presetID="53" presetClass="entr" presetSubtype="16" fill="hold" nodeType="afterEffect">
                                  <p:stCondLst>
                                    <p:cond delay="0"/>
                                  </p:stCondLst>
                                  <p:childTnLst>
                                    <p:set>
                                      <p:cBhvr>
                                        <p:cTn id="158" dur="1" fill="hold">
                                          <p:stCondLst>
                                            <p:cond delay="0"/>
                                          </p:stCondLst>
                                        </p:cTn>
                                        <p:tgtEl>
                                          <p:spTgt spid="63"/>
                                        </p:tgtEl>
                                        <p:attrNameLst>
                                          <p:attrName>style.visibility</p:attrName>
                                        </p:attrNameLst>
                                      </p:cBhvr>
                                      <p:to>
                                        <p:strVal val="visible"/>
                                      </p:to>
                                    </p:set>
                                    <p:anim calcmode="lin" valueType="num">
                                      <p:cBhvr>
                                        <p:cTn id="159" dur="250" fill="hold"/>
                                        <p:tgtEl>
                                          <p:spTgt spid="63"/>
                                        </p:tgtEl>
                                        <p:attrNameLst>
                                          <p:attrName>ppt_w</p:attrName>
                                        </p:attrNameLst>
                                      </p:cBhvr>
                                      <p:tavLst>
                                        <p:tav tm="0">
                                          <p:val>
                                            <p:fltVal val="0"/>
                                          </p:val>
                                        </p:tav>
                                        <p:tav tm="100000">
                                          <p:val>
                                            <p:strVal val="#ppt_w"/>
                                          </p:val>
                                        </p:tav>
                                      </p:tavLst>
                                    </p:anim>
                                    <p:anim calcmode="lin" valueType="num">
                                      <p:cBhvr>
                                        <p:cTn id="160" dur="250" fill="hold"/>
                                        <p:tgtEl>
                                          <p:spTgt spid="63"/>
                                        </p:tgtEl>
                                        <p:attrNameLst>
                                          <p:attrName>ppt_h</p:attrName>
                                        </p:attrNameLst>
                                      </p:cBhvr>
                                      <p:tavLst>
                                        <p:tav tm="0">
                                          <p:val>
                                            <p:fltVal val="0"/>
                                          </p:val>
                                        </p:tav>
                                        <p:tav tm="100000">
                                          <p:val>
                                            <p:strVal val="#ppt_h"/>
                                          </p:val>
                                        </p:tav>
                                      </p:tavLst>
                                    </p:anim>
                                    <p:animEffect transition="in" filter="fade">
                                      <p:cBhvr>
                                        <p:cTn id="161" dur="250"/>
                                        <p:tgtEl>
                                          <p:spTgt spid="63"/>
                                        </p:tgtEl>
                                      </p:cBhvr>
                                    </p:animEffect>
                                  </p:childTnLst>
                                </p:cTn>
                              </p:par>
                            </p:childTnLst>
                          </p:cTn>
                        </p:par>
                        <p:par>
                          <p:cTn id="162" fill="hold">
                            <p:stCondLst>
                              <p:cond delay="4750"/>
                            </p:stCondLst>
                            <p:childTnLst>
                              <p:par>
                                <p:cTn id="163" presetID="53" presetClass="entr" presetSubtype="16" fill="hold" nodeType="afterEffect">
                                  <p:stCondLst>
                                    <p:cond delay="0"/>
                                  </p:stCondLst>
                                  <p:childTnLst>
                                    <p:set>
                                      <p:cBhvr>
                                        <p:cTn id="164" dur="1" fill="hold">
                                          <p:stCondLst>
                                            <p:cond delay="0"/>
                                          </p:stCondLst>
                                        </p:cTn>
                                        <p:tgtEl>
                                          <p:spTgt spid="64"/>
                                        </p:tgtEl>
                                        <p:attrNameLst>
                                          <p:attrName>style.visibility</p:attrName>
                                        </p:attrNameLst>
                                      </p:cBhvr>
                                      <p:to>
                                        <p:strVal val="visible"/>
                                      </p:to>
                                    </p:set>
                                    <p:anim calcmode="lin" valueType="num">
                                      <p:cBhvr>
                                        <p:cTn id="165" dur="250" fill="hold"/>
                                        <p:tgtEl>
                                          <p:spTgt spid="64"/>
                                        </p:tgtEl>
                                        <p:attrNameLst>
                                          <p:attrName>ppt_w</p:attrName>
                                        </p:attrNameLst>
                                      </p:cBhvr>
                                      <p:tavLst>
                                        <p:tav tm="0">
                                          <p:val>
                                            <p:fltVal val="0"/>
                                          </p:val>
                                        </p:tav>
                                        <p:tav tm="100000">
                                          <p:val>
                                            <p:strVal val="#ppt_w"/>
                                          </p:val>
                                        </p:tav>
                                      </p:tavLst>
                                    </p:anim>
                                    <p:anim calcmode="lin" valueType="num">
                                      <p:cBhvr>
                                        <p:cTn id="166" dur="250" fill="hold"/>
                                        <p:tgtEl>
                                          <p:spTgt spid="64"/>
                                        </p:tgtEl>
                                        <p:attrNameLst>
                                          <p:attrName>ppt_h</p:attrName>
                                        </p:attrNameLst>
                                      </p:cBhvr>
                                      <p:tavLst>
                                        <p:tav tm="0">
                                          <p:val>
                                            <p:fltVal val="0"/>
                                          </p:val>
                                        </p:tav>
                                        <p:tav tm="100000">
                                          <p:val>
                                            <p:strVal val="#ppt_h"/>
                                          </p:val>
                                        </p:tav>
                                      </p:tavLst>
                                    </p:anim>
                                    <p:animEffect transition="in" filter="fade">
                                      <p:cBhvr>
                                        <p:cTn id="167" dur="250"/>
                                        <p:tgtEl>
                                          <p:spTgt spid="64"/>
                                        </p:tgtEl>
                                      </p:cBhvr>
                                    </p:animEffect>
                                  </p:childTnLst>
                                </p:cTn>
                              </p:par>
                            </p:childTnLst>
                          </p:cTn>
                        </p:par>
                        <p:par>
                          <p:cTn id="168" fill="hold">
                            <p:stCondLst>
                              <p:cond delay="5000"/>
                            </p:stCondLst>
                            <p:childTnLst>
                              <p:par>
                                <p:cTn id="169" presetID="53" presetClass="entr" presetSubtype="16" fill="hold" nodeType="afterEffect">
                                  <p:stCondLst>
                                    <p:cond delay="0"/>
                                  </p:stCondLst>
                                  <p:childTnLst>
                                    <p:set>
                                      <p:cBhvr>
                                        <p:cTn id="170" dur="1" fill="hold">
                                          <p:stCondLst>
                                            <p:cond delay="0"/>
                                          </p:stCondLst>
                                        </p:cTn>
                                        <p:tgtEl>
                                          <p:spTgt spid="65"/>
                                        </p:tgtEl>
                                        <p:attrNameLst>
                                          <p:attrName>style.visibility</p:attrName>
                                        </p:attrNameLst>
                                      </p:cBhvr>
                                      <p:to>
                                        <p:strVal val="visible"/>
                                      </p:to>
                                    </p:set>
                                    <p:anim calcmode="lin" valueType="num">
                                      <p:cBhvr>
                                        <p:cTn id="171" dur="250" fill="hold"/>
                                        <p:tgtEl>
                                          <p:spTgt spid="65"/>
                                        </p:tgtEl>
                                        <p:attrNameLst>
                                          <p:attrName>ppt_w</p:attrName>
                                        </p:attrNameLst>
                                      </p:cBhvr>
                                      <p:tavLst>
                                        <p:tav tm="0">
                                          <p:val>
                                            <p:fltVal val="0"/>
                                          </p:val>
                                        </p:tav>
                                        <p:tav tm="100000">
                                          <p:val>
                                            <p:strVal val="#ppt_w"/>
                                          </p:val>
                                        </p:tav>
                                      </p:tavLst>
                                    </p:anim>
                                    <p:anim calcmode="lin" valueType="num">
                                      <p:cBhvr>
                                        <p:cTn id="172" dur="250" fill="hold"/>
                                        <p:tgtEl>
                                          <p:spTgt spid="65"/>
                                        </p:tgtEl>
                                        <p:attrNameLst>
                                          <p:attrName>ppt_h</p:attrName>
                                        </p:attrNameLst>
                                      </p:cBhvr>
                                      <p:tavLst>
                                        <p:tav tm="0">
                                          <p:val>
                                            <p:fltVal val="0"/>
                                          </p:val>
                                        </p:tav>
                                        <p:tav tm="100000">
                                          <p:val>
                                            <p:strVal val="#ppt_h"/>
                                          </p:val>
                                        </p:tav>
                                      </p:tavLst>
                                    </p:anim>
                                    <p:animEffect transition="in" filter="fade">
                                      <p:cBhvr>
                                        <p:cTn id="173" dur="250"/>
                                        <p:tgtEl>
                                          <p:spTgt spid="65"/>
                                        </p:tgtEl>
                                      </p:cBhvr>
                                    </p:animEffect>
                                  </p:childTnLst>
                                </p:cTn>
                              </p:par>
                            </p:childTnLst>
                          </p:cTn>
                        </p:par>
                        <p:par>
                          <p:cTn id="174" fill="hold">
                            <p:stCondLst>
                              <p:cond delay="5250"/>
                            </p:stCondLst>
                            <p:childTnLst>
                              <p:par>
                                <p:cTn id="175" presetID="53" presetClass="entr" presetSubtype="16" fill="hold" nodeType="afterEffect">
                                  <p:stCondLst>
                                    <p:cond delay="0"/>
                                  </p:stCondLst>
                                  <p:childTnLst>
                                    <p:set>
                                      <p:cBhvr>
                                        <p:cTn id="176" dur="1" fill="hold">
                                          <p:stCondLst>
                                            <p:cond delay="0"/>
                                          </p:stCondLst>
                                        </p:cTn>
                                        <p:tgtEl>
                                          <p:spTgt spid="66"/>
                                        </p:tgtEl>
                                        <p:attrNameLst>
                                          <p:attrName>style.visibility</p:attrName>
                                        </p:attrNameLst>
                                      </p:cBhvr>
                                      <p:to>
                                        <p:strVal val="visible"/>
                                      </p:to>
                                    </p:set>
                                    <p:anim calcmode="lin" valueType="num">
                                      <p:cBhvr>
                                        <p:cTn id="177" dur="250" fill="hold"/>
                                        <p:tgtEl>
                                          <p:spTgt spid="66"/>
                                        </p:tgtEl>
                                        <p:attrNameLst>
                                          <p:attrName>ppt_w</p:attrName>
                                        </p:attrNameLst>
                                      </p:cBhvr>
                                      <p:tavLst>
                                        <p:tav tm="0">
                                          <p:val>
                                            <p:fltVal val="0"/>
                                          </p:val>
                                        </p:tav>
                                        <p:tav tm="100000">
                                          <p:val>
                                            <p:strVal val="#ppt_w"/>
                                          </p:val>
                                        </p:tav>
                                      </p:tavLst>
                                    </p:anim>
                                    <p:anim calcmode="lin" valueType="num">
                                      <p:cBhvr>
                                        <p:cTn id="178" dur="250" fill="hold"/>
                                        <p:tgtEl>
                                          <p:spTgt spid="66"/>
                                        </p:tgtEl>
                                        <p:attrNameLst>
                                          <p:attrName>ppt_h</p:attrName>
                                        </p:attrNameLst>
                                      </p:cBhvr>
                                      <p:tavLst>
                                        <p:tav tm="0">
                                          <p:val>
                                            <p:fltVal val="0"/>
                                          </p:val>
                                        </p:tav>
                                        <p:tav tm="100000">
                                          <p:val>
                                            <p:strVal val="#ppt_h"/>
                                          </p:val>
                                        </p:tav>
                                      </p:tavLst>
                                    </p:anim>
                                    <p:animEffect transition="in" filter="fade">
                                      <p:cBhvr>
                                        <p:cTn id="179" dur="250"/>
                                        <p:tgtEl>
                                          <p:spTgt spid="66"/>
                                        </p:tgtEl>
                                      </p:cBhvr>
                                    </p:animEffect>
                                  </p:childTnLst>
                                </p:cTn>
                              </p:par>
                            </p:childTnLst>
                          </p:cTn>
                        </p:par>
                        <p:par>
                          <p:cTn id="180" fill="hold">
                            <p:stCondLst>
                              <p:cond delay="5500"/>
                            </p:stCondLst>
                            <p:childTnLst>
                              <p:par>
                                <p:cTn id="181" presetID="53" presetClass="entr" presetSubtype="16" fill="hold" nodeType="afterEffect">
                                  <p:stCondLst>
                                    <p:cond delay="0"/>
                                  </p:stCondLst>
                                  <p:childTnLst>
                                    <p:set>
                                      <p:cBhvr>
                                        <p:cTn id="182" dur="1" fill="hold">
                                          <p:stCondLst>
                                            <p:cond delay="0"/>
                                          </p:stCondLst>
                                        </p:cTn>
                                        <p:tgtEl>
                                          <p:spTgt spid="67"/>
                                        </p:tgtEl>
                                        <p:attrNameLst>
                                          <p:attrName>style.visibility</p:attrName>
                                        </p:attrNameLst>
                                      </p:cBhvr>
                                      <p:to>
                                        <p:strVal val="visible"/>
                                      </p:to>
                                    </p:set>
                                    <p:anim calcmode="lin" valueType="num">
                                      <p:cBhvr>
                                        <p:cTn id="183" dur="250" fill="hold"/>
                                        <p:tgtEl>
                                          <p:spTgt spid="67"/>
                                        </p:tgtEl>
                                        <p:attrNameLst>
                                          <p:attrName>ppt_w</p:attrName>
                                        </p:attrNameLst>
                                      </p:cBhvr>
                                      <p:tavLst>
                                        <p:tav tm="0">
                                          <p:val>
                                            <p:fltVal val="0"/>
                                          </p:val>
                                        </p:tav>
                                        <p:tav tm="100000">
                                          <p:val>
                                            <p:strVal val="#ppt_w"/>
                                          </p:val>
                                        </p:tav>
                                      </p:tavLst>
                                    </p:anim>
                                    <p:anim calcmode="lin" valueType="num">
                                      <p:cBhvr>
                                        <p:cTn id="184" dur="250" fill="hold"/>
                                        <p:tgtEl>
                                          <p:spTgt spid="67"/>
                                        </p:tgtEl>
                                        <p:attrNameLst>
                                          <p:attrName>ppt_h</p:attrName>
                                        </p:attrNameLst>
                                      </p:cBhvr>
                                      <p:tavLst>
                                        <p:tav tm="0">
                                          <p:val>
                                            <p:fltVal val="0"/>
                                          </p:val>
                                        </p:tav>
                                        <p:tav tm="100000">
                                          <p:val>
                                            <p:strVal val="#ppt_h"/>
                                          </p:val>
                                        </p:tav>
                                      </p:tavLst>
                                    </p:anim>
                                    <p:animEffect transition="in" filter="fade">
                                      <p:cBhvr>
                                        <p:cTn id="185" dur="250"/>
                                        <p:tgtEl>
                                          <p:spTgt spid="67"/>
                                        </p:tgtEl>
                                      </p:cBhvr>
                                    </p:animEffect>
                                  </p:childTnLst>
                                </p:cTn>
                              </p:par>
                            </p:childTnLst>
                          </p:cTn>
                        </p:par>
                        <p:par>
                          <p:cTn id="186" fill="hold">
                            <p:stCondLst>
                              <p:cond delay="5750"/>
                            </p:stCondLst>
                            <p:childTnLst>
                              <p:par>
                                <p:cTn id="187" presetID="53" presetClass="entr" presetSubtype="16" fill="hold" nodeType="afterEffect">
                                  <p:stCondLst>
                                    <p:cond delay="0"/>
                                  </p:stCondLst>
                                  <p:childTnLst>
                                    <p:set>
                                      <p:cBhvr>
                                        <p:cTn id="188" dur="1" fill="hold">
                                          <p:stCondLst>
                                            <p:cond delay="0"/>
                                          </p:stCondLst>
                                        </p:cTn>
                                        <p:tgtEl>
                                          <p:spTgt spid="68"/>
                                        </p:tgtEl>
                                        <p:attrNameLst>
                                          <p:attrName>style.visibility</p:attrName>
                                        </p:attrNameLst>
                                      </p:cBhvr>
                                      <p:to>
                                        <p:strVal val="visible"/>
                                      </p:to>
                                    </p:set>
                                    <p:anim calcmode="lin" valueType="num">
                                      <p:cBhvr>
                                        <p:cTn id="189" dur="250" fill="hold"/>
                                        <p:tgtEl>
                                          <p:spTgt spid="68"/>
                                        </p:tgtEl>
                                        <p:attrNameLst>
                                          <p:attrName>ppt_w</p:attrName>
                                        </p:attrNameLst>
                                      </p:cBhvr>
                                      <p:tavLst>
                                        <p:tav tm="0">
                                          <p:val>
                                            <p:fltVal val="0"/>
                                          </p:val>
                                        </p:tav>
                                        <p:tav tm="100000">
                                          <p:val>
                                            <p:strVal val="#ppt_w"/>
                                          </p:val>
                                        </p:tav>
                                      </p:tavLst>
                                    </p:anim>
                                    <p:anim calcmode="lin" valueType="num">
                                      <p:cBhvr>
                                        <p:cTn id="190" dur="250" fill="hold"/>
                                        <p:tgtEl>
                                          <p:spTgt spid="68"/>
                                        </p:tgtEl>
                                        <p:attrNameLst>
                                          <p:attrName>ppt_h</p:attrName>
                                        </p:attrNameLst>
                                      </p:cBhvr>
                                      <p:tavLst>
                                        <p:tav tm="0">
                                          <p:val>
                                            <p:fltVal val="0"/>
                                          </p:val>
                                        </p:tav>
                                        <p:tav tm="100000">
                                          <p:val>
                                            <p:strVal val="#ppt_h"/>
                                          </p:val>
                                        </p:tav>
                                      </p:tavLst>
                                    </p:anim>
                                    <p:animEffect transition="in" filter="fade">
                                      <p:cBhvr>
                                        <p:cTn id="191" dur="250"/>
                                        <p:tgtEl>
                                          <p:spTgt spid="68"/>
                                        </p:tgtEl>
                                      </p:cBhvr>
                                    </p:animEffect>
                                  </p:childTnLst>
                                </p:cTn>
                              </p:par>
                            </p:childTnLst>
                          </p:cTn>
                        </p:par>
                        <p:par>
                          <p:cTn id="192" fill="hold">
                            <p:stCondLst>
                              <p:cond delay="6000"/>
                            </p:stCondLst>
                            <p:childTnLst>
                              <p:par>
                                <p:cTn id="193" presetID="6" presetClass="entr" presetSubtype="32" fill="hold" nodeType="afterEffect">
                                  <p:stCondLst>
                                    <p:cond delay="500"/>
                                  </p:stCondLst>
                                  <p:childTnLst>
                                    <p:set>
                                      <p:cBhvr>
                                        <p:cTn id="194" dur="1" fill="hold">
                                          <p:stCondLst>
                                            <p:cond delay="0"/>
                                          </p:stCondLst>
                                        </p:cTn>
                                        <p:tgtEl>
                                          <p:spTgt spid="80"/>
                                        </p:tgtEl>
                                        <p:attrNameLst>
                                          <p:attrName>style.visibility</p:attrName>
                                        </p:attrNameLst>
                                      </p:cBhvr>
                                      <p:to>
                                        <p:strVal val="visible"/>
                                      </p:to>
                                    </p:set>
                                    <p:animEffect transition="in" filter="circle(out)">
                                      <p:cBhvr>
                                        <p:cTn id="195" dur="1000"/>
                                        <p:tgtEl>
                                          <p:spTgt spid="80"/>
                                        </p:tgtEl>
                                      </p:cBhvr>
                                    </p:animEffect>
                                  </p:childTnLst>
                                </p:cTn>
                              </p:par>
                            </p:childTnLst>
                          </p:cTn>
                        </p:par>
                        <p:par>
                          <p:cTn id="196" fill="hold">
                            <p:stCondLst>
                              <p:cond delay="7500"/>
                            </p:stCondLst>
                            <p:childTnLst>
                              <p:par>
                                <p:cTn id="197" presetID="10" presetClass="entr" presetSubtype="0" fill="hold" grpId="0" nodeType="afterEffect">
                                  <p:stCondLst>
                                    <p:cond delay="0"/>
                                  </p:stCondLst>
                                  <p:childTnLst>
                                    <p:set>
                                      <p:cBhvr>
                                        <p:cTn id="198" dur="1" fill="hold">
                                          <p:stCondLst>
                                            <p:cond delay="0"/>
                                          </p:stCondLst>
                                        </p:cTn>
                                        <p:tgtEl>
                                          <p:spTgt spid="82"/>
                                        </p:tgtEl>
                                        <p:attrNameLst>
                                          <p:attrName>style.visibility</p:attrName>
                                        </p:attrNameLst>
                                      </p:cBhvr>
                                      <p:to>
                                        <p:strVal val="visible"/>
                                      </p:to>
                                    </p:set>
                                    <p:animEffect transition="in" filter="fade">
                                      <p:cBhvr>
                                        <p:cTn id="199" dur="500"/>
                                        <p:tgtEl>
                                          <p:spTgt spid="82"/>
                                        </p:tgtEl>
                                      </p:cBhvr>
                                    </p:animEffect>
                                  </p:childTnLst>
                                </p:cTn>
                              </p:par>
                              <p:par>
                                <p:cTn id="200" presetID="1" presetClass="entr" presetSubtype="0" fill="hold" grpId="0" nodeType="withEffect">
                                  <p:stCondLst>
                                    <p:cond delay="0"/>
                                  </p:stCondLst>
                                  <p:childTnLst>
                                    <p:set>
                                      <p:cBhvr>
                                        <p:cTn id="201" dur="1" fill="hold">
                                          <p:stCondLst>
                                            <p:cond delay="0"/>
                                          </p:stCondLst>
                                        </p:cTn>
                                        <p:tgtEl>
                                          <p:spTgt spid="89"/>
                                        </p:tgtEl>
                                        <p:attrNameLst>
                                          <p:attrName>style.visibility</p:attrName>
                                        </p:attrNameLst>
                                      </p:cBhvr>
                                      <p:to>
                                        <p:strVal val="visible"/>
                                      </p:to>
                                    </p:set>
                                  </p:childTnLst>
                                </p:cTn>
                              </p:par>
                            </p:childTnLst>
                          </p:cTn>
                        </p:par>
                      </p:childTnLst>
                    </p:cTn>
                  </p:par>
                  <p:par>
                    <p:cTn id="202" fill="hold">
                      <p:stCondLst>
                        <p:cond delay="indefinite"/>
                      </p:stCondLst>
                      <p:childTnLst>
                        <p:par>
                          <p:cTn id="203" fill="hold">
                            <p:stCondLst>
                              <p:cond delay="0"/>
                            </p:stCondLst>
                            <p:childTnLst>
                              <p:par>
                                <p:cTn id="204" presetID="12" presetClass="entr" presetSubtype="8" fill="hold" nodeType="clickEffect">
                                  <p:stCondLst>
                                    <p:cond delay="0"/>
                                  </p:stCondLst>
                                  <p:childTnLst>
                                    <p:set>
                                      <p:cBhvr>
                                        <p:cTn id="205" dur="1" fill="hold">
                                          <p:stCondLst>
                                            <p:cond delay="0"/>
                                          </p:stCondLst>
                                        </p:cTn>
                                        <p:tgtEl>
                                          <p:spTgt spid="7"/>
                                        </p:tgtEl>
                                        <p:attrNameLst>
                                          <p:attrName>style.visibility</p:attrName>
                                        </p:attrNameLst>
                                      </p:cBhvr>
                                      <p:to>
                                        <p:strVal val="visible"/>
                                      </p:to>
                                    </p:set>
                                    <p:anim calcmode="lin" valueType="num">
                                      <p:cBhvr additive="base">
                                        <p:cTn id="206" dur="500"/>
                                        <p:tgtEl>
                                          <p:spTgt spid="7"/>
                                        </p:tgtEl>
                                        <p:attrNameLst>
                                          <p:attrName>ppt_x</p:attrName>
                                        </p:attrNameLst>
                                      </p:cBhvr>
                                      <p:tavLst>
                                        <p:tav tm="0">
                                          <p:val>
                                            <p:strVal val="#ppt_x-#ppt_w*1.125000"/>
                                          </p:val>
                                        </p:tav>
                                        <p:tav tm="100000">
                                          <p:val>
                                            <p:strVal val="#ppt_x"/>
                                          </p:val>
                                        </p:tav>
                                      </p:tavLst>
                                    </p:anim>
                                    <p:animEffect transition="in" filter="wipe(right)">
                                      <p:cBhvr>
                                        <p:cTn id="207" dur="500"/>
                                        <p:tgtEl>
                                          <p:spTgt spid="7"/>
                                        </p:tgtEl>
                                      </p:cBhvr>
                                    </p:animEffect>
                                  </p:childTnLst>
                                </p:cTn>
                              </p:par>
                              <p:par>
                                <p:cTn id="208" presetID="10" presetClass="entr" presetSubtype="0" fill="hold" grpId="0" nodeType="withEffect">
                                  <p:stCondLst>
                                    <p:cond delay="0"/>
                                  </p:stCondLst>
                                  <p:childTnLst>
                                    <p:set>
                                      <p:cBhvr>
                                        <p:cTn id="209" dur="1" fill="hold">
                                          <p:stCondLst>
                                            <p:cond delay="0"/>
                                          </p:stCondLst>
                                        </p:cTn>
                                        <p:tgtEl>
                                          <p:spTgt spid="73">
                                            <p:txEl>
                                              <p:pRg st="0" end="0"/>
                                            </p:txEl>
                                          </p:spTgt>
                                        </p:tgtEl>
                                        <p:attrNameLst>
                                          <p:attrName>style.visibility</p:attrName>
                                        </p:attrNameLst>
                                      </p:cBhvr>
                                      <p:to>
                                        <p:strVal val="visible"/>
                                      </p:to>
                                    </p:set>
                                    <p:animEffect transition="in" filter="fade">
                                      <p:cBhvr>
                                        <p:cTn id="210" dur="500"/>
                                        <p:tgtEl>
                                          <p:spTgt spid="73">
                                            <p:txEl>
                                              <p:pRg st="0" end="0"/>
                                            </p:txEl>
                                          </p:spTgt>
                                        </p:tgtEl>
                                      </p:cBhvr>
                                    </p:animEffect>
                                  </p:childTnLst>
                                </p:cTn>
                              </p:par>
                            </p:childTnLst>
                          </p:cTn>
                        </p:par>
                        <p:par>
                          <p:cTn id="211" fill="hold">
                            <p:stCondLst>
                              <p:cond delay="500"/>
                            </p:stCondLst>
                            <p:childTnLst>
                              <p:par>
                                <p:cTn id="212" presetID="22" presetClass="entr" presetSubtype="4" fill="hold" nodeType="afterEffect">
                                  <p:stCondLst>
                                    <p:cond delay="0"/>
                                  </p:stCondLst>
                                  <p:childTnLst>
                                    <p:set>
                                      <p:cBhvr>
                                        <p:cTn id="213" dur="1" fill="hold">
                                          <p:stCondLst>
                                            <p:cond delay="0"/>
                                          </p:stCondLst>
                                        </p:cTn>
                                        <p:tgtEl>
                                          <p:spTgt spid="9"/>
                                        </p:tgtEl>
                                        <p:attrNameLst>
                                          <p:attrName>style.visibility</p:attrName>
                                        </p:attrNameLst>
                                      </p:cBhvr>
                                      <p:to>
                                        <p:strVal val="visible"/>
                                      </p:to>
                                    </p:set>
                                    <p:animEffect transition="in" filter="wipe(down)">
                                      <p:cBhvr>
                                        <p:cTn id="214" dur="250"/>
                                        <p:tgtEl>
                                          <p:spTgt spid="9"/>
                                        </p:tgtEl>
                                      </p:cBhvr>
                                    </p:animEffect>
                                  </p:childTnLst>
                                </p:cTn>
                              </p:par>
                            </p:childTnLst>
                          </p:cTn>
                        </p:par>
                        <p:par>
                          <p:cTn id="215" fill="hold">
                            <p:stCondLst>
                              <p:cond delay="750"/>
                            </p:stCondLst>
                            <p:childTnLst>
                              <p:par>
                                <p:cTn id="216" presetID="22" presetClass="entr" presetSubtype="4" fill="hold" grpId="0" nodeType="afterEffect">
                                  <p:stCondLst>
                                    <p:cond delay="0"/>
                                  </p:stCondLst>
                                  <p:childTnLst>
                                    <p:set>
                                      <p:cBhvr>
                                        <p:cTn id="217" dur="1" fill="hold">
                                          <p:stCondLst>
                                            <p:cond delay="0"/>
                                          </p:stCondLst>
                                        </p:cTn>
                                        <p:tgtEl>
                                          <p:spTgt spid="18"/>
                                        </p:tgtEl>
                                        <p:attrNameLst>
                                          <p:attrName>style.visibility</p:attrName>
                                        </p:attrNameLst>
                                      </p:cBhvr>
                                      <p:to>
                                        <p:strVal val="visible"/>
                                      </p:to>
                                    </p:set>
                                    <p:animEffect transition="in" filter="wipe(down)">
                                      <p:cBhvr>
                                        <p:cTn id="218"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82" grpId="0"/>
      <p:bldP spid="89" grpId="0"/>
      <p:bldP spid="70" grpId="0" build="allAtOnce"/>
      <p:bldP spid="71" grpId="0" build="allAtOnce"/>
      <p:bldP spid="72" grpId="0" build="allAtOnce"/>
      <p:bldP spid="73" grpId="0" build="allAtOnce"/>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579"/>
        <p:cNvGrpSpPr/>
        <p:nvPr/>
      </p:nvGrpSpPr>
      <p:grpSpPr>
        <a:xfrm>
          <a:off x="0" y="0"/>
          <a:ext cx="0" cy="0"/>
          <a:chOff x="0" y="0"/>
          <a:chExt cx="0" cy="0"/>
        </a:xfrm>
      </p:grpSpPr>
      <p:pic>
        <p:nvPicPr>
          <p:cNvPr id="583" name="Shape 583"/>
          <p:cNvPicPr preferRelativeResize="0"/>
          <p:nvPr/>
        </p:nvPicPr>
        <p:blipFill>
          <a:blip r:embed="rId3">
            <a:alphaModFix/>
          </a:blip>
          <a:stretch>
            <a:fillRect/>
          </a:stretch>
        </p:blipFill>
        <p:spPr>
          <a:xfrm>
            <a:off x="5236863" y="5463668"/>
            <a:ext cx="4378703" cy="1384235"/>
          </a:xfrm>
          <a:prstGeom prst="rect">
            <a:avLst/>
          </a:prstGeom>
          <a:noFill/>
          <a:ln>
            <a:noFill/>
          </a:ln>
        </p:spPr>
      </p:pic>
      <p:sp>
        <p:nvSpPr>
          <p:cNvPr id="593" name="Shape 593"/>
          <p:cNvSpPr txBox="1"/>
          <p:nvPr/>
        </p:nvSpPr>
        <p:spPr>
          <a:xfrm>
            <a:off x="920695" y="4143329"/>
            <a:ext cx="1944094" cy="632489"/>
          </a:xfrm>
          <a:prstGeom prst="rect">
            <a:avLst/>
          </a:prstGeom>
          <a:noFill/>
          <a:ln>
            <a:noFill/>
          </a:ln>
        </p:spPr>
        <p:txBody>
          <a:bodyPr lIns="91425" tIns="91425" rIns="91425" bIns="91425" anchor="t" anchorCtr="0">
            <a:noAutofit/>
          </a:bodyPr>
          <a:lstStyle/>
          <a:p>
            <a:pPr lvl="0" algn="ctr">
              <a:spcBef>
                <a:spcPts val="0"/>
              </a:spcBef>
              <a:buNone/>
            </a:pPr>
            <a:r>
              <a:rPr lang="en-US" sz="1200" dirty="0">
                <a:solidFill>
                  <a:srgbClr val="404040"/>
                </a:solidFill>
              </a:rPr>
              <a:t>Unmanaged </a:t>
            </a:r>
            <a:r>
              <a:rPr lang="en-US" sz="1200" dirty="0" smtClean="0">
                <a:solidFill>
                  <a:srgbClr val="404040"/>
                </a:solidFill>
              </a:rPr>
              <a:t>devices</a:t>
            </a:r>
          </a:p>
          <a:p>
            <a:pPr lvl="0" algn="ctr">
              <a:spcBef>
                <a:spcPts val="0"/>
              </a:spcBef>
              <a:buNone/>
            </a:pPr>
            <a:r>
              <a:rPr lang="en-US" sz="1200" dirty="0" smtClean="0">
                <a:solidFill>
                  <a:srgbClr val="404040"/>
                </a:solidFill>
              </a:rPr>
              <a:t>Extended perimeter</a:t>
            </a:r>
            <a:endParaRPr lang="en-US" sz="1200" dirty="0">
              <a:solidFill>
                <a:srgbClr val="404040"/>
              </a:solidFill>
            </a:endParaRPr>
          </a:p>
        </p:txBody>
      </p:sp>
      <p:sp>
        <p:nvSpPr>
          <p:cNvPr id="594" name="Shape 594"/>
          <p:cNvSpPr txBox="1"/>
          <p:nvPr/>
        </p:nvSpPr>
        <p:spPr>
          <a:xfrm>
            <a:off x="6922386" y="5624375"/>
            <a:ext cx="1464936" cy="721259"/>
          </a:xfrm>
          <a:prstGeom prst="rect">
            <a:avLst/>
          </a:prstGeom>
          <a:noFill/>
          <a:ln>
            <a:noFill/>
          </a:ln>
        </p:spPr>
        <p:txBody>
          <a:bodyPr lIns="91425" tIns="91425" rIns="91425" bIns="91425" anchor="t" anchorCtr="0">
            <a:noAutofit/>
          </a:bodyPr>
          <a:lstStyle/>
          <a:p>
            <a:pPr lvl="0" algn="ctr" rtl="0">
              <a:spcBef>
                <a:spcPts val="0"/>
              </a:spcBef>
              <a:buNone/>
            </a:pPr>
            <a:r>
              <a:rPr lang="en-US" sz="1200" dirty="0" smtClean="0">
                <a:solidFill>
                  <a:srgbClr val="404040"/>
                </a:solidFill>
              </a:rPr>
              <a:t>Symantec DLP Management Console</a:t>
            </a:r>
            <a:endParaRPr lang="en-US" sz="1200" dirty="0">
              <a:solidFill>
                <a:srgbClr val="404040"/>
              </a:solidFill>
            </a:endParaRPr>
          </a:p>
        </p:txBody>
      </p:sp>
      <p:sp>
        <p:nvSpPr>
          <p:cNvPr id="606" name="Shape 606"/>
          <p:cNvSpPr txBox="1"/>
          <p:nvPr/>
        </p:nvSpPr>
        <p:spPr>
          <a:xfrm>
            <a:off x="9351113" y="4171749"/>
            <a:ext cx="1944094" cy="617923"/>
          </a:xfrm>
          <a:prstGeom prst="rect">
            <a:avLst/>
          </a:prstGeom>
          <a:noFill/>
          <a:ln>
            <a:noFill/>
          </a:ln>
        </p:spPr>
        <p:txBody>
          <a:bodyPr lIns="91425" tIns="91425" rIns="91425" bIns="91425" anchor="t" anchorCtr="0">
            <a:noAutofit/>
          </a:bodyPr>
          <a:lstStyle/>
          <a:p>
            <a:pPr lvl="0" algn="ctr" rtl="0">
              <a:spcBef>
                <a:spcPts val="0"/>
              </a:spcBef>
              <a:buNone/>
            </a:pPr>
            <a:r>
              <a:rPr lang="en-US" sz="1200" dirty="0">
                <a:solidFill>
                  <a:srgbClr val="404040"/>
                </a:solidFill>
              </a:rPr>
              <a:t>Managed </a:t>
            </a:r>
            <a:r>
              <a:rPr lang="en-US" sz="1200" dirty="0" smtClean="0">
                <a:solidFill>
                  <a:srgbClr val="404040"/>
                </a:solidFill>
              </a:rPr>
              <a:t>devices with DLP Endpoint Agent</a:t>
            </a:r>
            <a:endParaRPr lang="en-US" sz="1200" dirty="0">
              <a:solidFill>
                <a:srgbClr val="404040"/>
              </a:solidFill>
            </a:endParaRPr>
          </a:p>
        </p:txBody>
      </p:sp>
      <p:pic>
        <p:nvPicPr>
          <p:cNvPr id="608" name="Shape 608"/>
          <p:cNvPicPr preferRelativeResize="0"/>
          <p:nvPr/>
        </p:nvPicPr>
        <p:blipFill>
          <a:blip r:embed="rId4">
            <a:alphaModFix/>
          </a:blip>
          <a:stretch>
            <a:fillRect/>
          </a:stretch>
        </p:blipFill>
        <p:spPr>
          <a:xfrm>
            <a:off x="1371026" y="3322365"/>
            <a:ext cx="799892" cy="781050"/>
          </a:xfrm>
          <a:prstGeom prst="rect">
            <a:avLst/>
          </a:prstGeom>
          <a:noFill/>
          <a:ln>
            <a:noFill/>
          </a:ln>
        </p:spPr>
      </p:pic>
      <p:pic>
        <p:nvPicPr>
          <p:cNvPr id="609" name="Shape 609"/>
          <p:cNvPicPr preferRelativeResize="0"/>
          <p:nvPr/>
        </p:nvPicPr>
        <p:blipFill>
          <a:blip r:embed="rId4">
            <a:alphaModFix/>
          </a:blip>
          <a:stretch>
            <a:fillRect/>
          </a:stretch>
        </p:blipFill>
        <p:spPr>
          <a:xfrm>
            <a:off x="9819561" y="3273867"/>
            <a:ext cx="799892" cy="781050"/>
          </a:xfrm>
          <a:prstGeom prst="rect">
            <a:avLst/>
          </a:prstGeom>
          <a:noFill/>
          <a:ln>
            <a:noFill/>
          </a:ln>
        </p:spPr>
      </p:pic>
      <p:cxnSp>
        <p:nvCxnSpPr>
          <p:cNvPr id="4" name="Curved Connector 3"/>
          <p:cNvCxnSpPr/>
          <p:nvPr/>
        </p:nvCxnSpPr>
        <p:spPr>
          <a:xfrm rot="5400000" flipH="1" flipV="1">
            <a:off x="2003722" y="1624355"/>
            <a:ext cx="1292900" cy="2103120"/>
          </a:xfrm>
          <a:prstGeom prst="curvedConnector2">
            <a:avLst/>
          </a:prstGeom>
          <a:ln w="38100">
            <a:solidFill>
              <a:srgbClr val="FF0000"/>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42" name="Shape 593"/>
          <p:cNvSpPr txBox="1"/>
          <p:nvPr/>
        </p:nvSpPr>
        <p:spPr>
          <a:xfrm>
            <a:off x="2327159" y="2624210"/>
            <a:ext cx="1944094" cy="382200"/>
          </a:xfrm>
          <a:prstGeom prst="rect">
            <a:avLst/>
          </a:prstGeom>
          <a:noFill/>
          <a:ln>
            <a:noFill/>
          </a:ln>
        </p:spPr>
        <p:txBody>
          <a:bodyPr lIns="91425" tIns="91425" rIns="91425" bIns="91425" anchor="t" anchorCtr="0">
            <a:noAutofit/>
          </a:bodyPr>
          <a:lstStyle/>
          <a:p>
            <a:pPr lvl="0">
              <a:spcBef>
                <a:spcPts val="0"/>
              </a:spcBef>
              <a:buNone/>
            </a:pPr>
            <a:r>
              <a:rPr lang="en-US" sz="1200" dirty="0" smtClean="0">
                <a:solidFill>
                  <a:srgbClr val="404040"/>
                </a:solidFill>
              </a:rPr>
              <a:t>Direct to Net access</a:t>
            </a:r>
            <a:endParaRPr lang="en-US" sz="1200" dirty="0">
              <a:solidFill>
                <a:srgbClr val="404040"/>
              </a:solidFill>
            </a:endParaRPr>
          </a:p>
        </p:txBody>
      </p:sp>
      <p:grpSp>
        <p:nvGrpSpPr>
          <p:cNvPr id="44" name="Shape 2562"/>
          <p:cNvGrpSpPr/>
          <p:nvPr/>
        </p:nvGrpSpPr>
        <p:grpSpPr>
          <a:xfrm>
            <a:off x="5858642" y="5322964"/>
            <a:ext cx="1088548" cy="938285"/>
            <a:chOff x="1962961" y="2991110"/>
            <a:chExt cx="482810" cy="397532"/>
          </a:xfrm>
        </p:grpSpPr>
        <p:sp>
          <p:nvSpPr>
            <p:cNvPr id="45" name="Shape 2563"/>
            <p:cNvSpPr/>
            <p:nvPr/>
          </p:nvSpPr>
          <p:spPr>
            <a:xfrm>
              <a:off x="1974769" y="3098693"/>
              <a:ext cx="97087" cy="149565"/>
            </a:xfrm>
            <a:prstGeom prst="rect">
              <a:avLst/>
            </a:prstGeom>
            <a:solidFill>
              <a:srgbClr val="FFFFFF"/>
            </a:solidFill>
            <a:ln>
              <a:noFill/>
            </a:ln>
          </p:spPr>
          <p:txBody>
            <a:bodyPr lIns="91425" tIns="45700" rIns="91425" bIns="45700" anchor="t" anchorCtr="0">
              <a:noAutofit/>
            </a:bodyPr>
            <a:lstStyle/>
            <a:p>
              <a:pPr marL="0" marR="0" lvl="0" indent="0" algn="l" rtl="0">
                <a:spcBef>
                  <a:spcPts val="0"/>
                </a:spcBef>
                <a:buNone/>
              </a:pPr>
              <a:endParaRPr sz="1800">
                <a:solidFill>
                  <a:srgbClr val="404040"/>
                </a:solidFill>
                <a:latin typeface="Questrial"/>
                <a:ea typeface="Questrial"/>
                <a:cs typeface="Questrial"/>
                <a:sym typeface="Questrial"/>
              </a:endParaRPr>
            </a:p>
          </p:txBody>
        </p:sp>
        <p:sp>
          <p:nvSpPr>
            <p:cNvPr id="46" name="Shape 2564"/>
            <p:cNvSpPr/>
            <p:nvPr/>
          </p:nvSpPr>
          <p:spPr>
            <a:xfrm>
              <a:off x="2208302" y="3305987"/>
              <a:ext cx="114143" cy="65598"/>
            </a:xfrm>
            <a:custGeom>
              <a:avLst/>
              <a:gdLst/>
              <a:ahLst/>
              <a:cxnLst/>
              <a:rect l="0" t="0" r="0" b="0"/>
              <a:pathLst>
                <a:path w="120000" h="120000" extrusionOk="0">
                  <a:moveTo>
                    <a:pt x="0" y="117600"/>
                  </a:moveTo>
                  <a:lnTo>
                    <a:pt x="53793" y="0"/>
                  </a:lnTo>
                  <a:lnTo>
                    <a:pt x="120000" y="120000"/>
                  </a:lnTo>
                  <a:lnTo>
                    <a:pt x="0" y="117600"/>
                  </a:lnTo>
                  <a:close/>
                </a:path>
              </a:pathLst>
            </a:custGeom>
            <a:solidFill>
              <a:srgbClr val="FFFFFF"/>
            </a:solidFill>
            <a:ln>
              <a:noFill/>
            </a:ln>
          </p:spPr>
          <p:txBody>
            <a:bodyPr lIns="91425" tIns="45700" rIns="91425" bIns="45700" anchor="t" anchorCtr="0">
              <a:noAutofit/>
            </a:bodyPr>
            <a:lstStyle/>
            <a:p>
              <a:pPr marL="0" marR="0" lvl="0" indent="0" algn="l" rtl="0">
                <a:spcBef>
                  <a:spcPts val="0"/>
                </a:spcBef>
                <a:buNone/>
              </a:pPr>
              <a:endParaRPr sz="1800">
                <a:solidFill>
                  <a:srgbClr val="404040"/>
                </a:solidFill>
                <a:latin typeface="Questrial"/>
                <a:ea typeface="Questrial"/>
                <a:cs typeface="Questrial"/>
                <a:sym typeface="Questrial"/>
              </a:endParaRPr>
            </a:p>
          </p:txBody>
        </p:sp>
        <p:sp>
          <p:nvSpPr>
            <p:cNvPr id="47" name="Shape 2565"/>
            <p:cNvSpPr/>
            <p:nvPr/>
          </p:nvSpPr>
          <p:spPr>
            <a:xfrm>
              <a:off x="2096783" y="3072453"/>
              <a:ext cx="333243" cy="233533"/>
            </a:xfrm>
            <a:prstGeom prst="rect">
              <a:avLst/>
            </a:prstGeom>
            <a:solidFill>
              <a:srgbClr val="FFFFFF"/>
            </a:solidFill>
            <a:ln>
              <a:noFill/>
            </a:ln>
          </p:spPr>
          <p:txBody>
            <a:bodyPr lIns="91425" tIns="45700" rIns="91425" bIns="45700" anchor="t" anchorCtr="0">
              <a:noAutofit/>
            </a:bodyPr>
            <a:lstStyle/>
            <a:p>
              <a:pPr marL="0" marR="0" lvl="0" indent="0" algn="l" rtl="0">
                <a:spcBef>
                  <a:spcPts val="0"/>
                </a:spcBef>
                <a:buNone/>
              </a:pPr>
              <a:endParaRPr sz="1800">
                <a:solidFill>
                  <a:srgbClr val="404040"/>
                </a:solidFill>
                <a:latin typeface="Questrial"/>
                <a:ea typeface="Questrial"/>
                <a:cs typeface="Questrial"/>
                <a:sym typeface="Questrial"/>
              </a:endParaRPr>
            </a:p>
          </p:txBody>
        </p:sp>
        <p:sp>
          <p:nvSpPr>
            <p:cNvPr id="48" name="Shape 2566"/>
            <p:cNvSpPr/>
            <p:nvPr/>
          </p:nvSpPr>
          <p:spPr>
            <a:xfrm>
              <a:off x="1962961" y="2991110"/>
              <a:ext cx="187613" cy="383100"/>
            </a:xfrm>
            <a:custGeom>
              <a:avLst/>
              <a:gdLst/>
              <a:ahLst/>
              <a:cxnLst/>
              <a:rect l="0" t="0" r="0" b="0"/>
              <a:pathLst>
                <a:path w="120000" h="120000" extrusionOk="0">
                  <a:moveTo>
                    <a:pt x="69357" y="89596"/>
                  </a:moveTo>
                  <a:cubicBezTo>
                    <a:pt x="69357" y="58116"/>
                    <a:pt x="69357" y="58116"/>
                    <a:pt x="69357" y="58116"/>
                  </a:cubicBezTo>
                  <a:cubicBezTo>
                    <a:pt x="11009" y="58116"/>
                    <a:pt x="11009" y="58116"/>
                    <a:pt x="11009" y="58116"/>
                  </a:cubicBezTo>
                  <a:cubicBezTo>
                    <a:pt x="11009" y="52466"/>
                    <a:pt x="11009" y="52466"/>
                    <a:pt x="11009" y="52466"/>
                  </a:cubicBezTo>
                  <a:cubicBezTo>
                    <a:pt x="69357" y="52466"/>
                    <a:pt x="69357" y="52466"/>
                    <a:pt x="69357" y="52466"/>
                  </a:cubicBezTo>
                  <a:cubicBezTo>
                    <a:pt x="69357" y="39551"/>
                    <a:pt x="69357" y="39551"/>
                    <a:pt x="69357" y="39551"/>
                  </a:cubicBezTo>
                  <a:cubicBezTo>
                    <a:pt x="11009" y="39551"/>
                    <a:pt x="11009" y="39551"/>
                    <a:pt x="11009" y="39551"/>
                  </a:cubicBezTo>
                  <a:cubicBezTo>
                    <a:pt x="11009" y="34170"/>
                    <a:pt x="11009" y="34170"/>
                    <a:pt x="11009" y="34170"/>
                  </a:cubicBezTo>
                  <a:cubicBezTo>
                    <a:pt x="69357" y="34170"/>
                    <a:pt x="69357" y="34170"/>
                    <a:pt x="69357" y="34170"/>
                  </a:cubicBezTo>
                  <a:cubicBezTo>
                    <a:pt x="69357" y="33632"/>
                    <a:pt x="69357" y="33632"/>
                    <a:pt x="69357" y="33632"/>
                  </a:cubicBezTo>
                  <a:cubicBezTo>
                    <a:pt x="69357" y="24753"/>
                    <a:pt x="84220" y="17488"/>
                    <a:pt x="102385" y="17488"/>
                  </a:cubicBezTo>
                  <a:cubicBezTo>
                    <a:pt x="120000" y="17488"/>
                    <a:pt x="120000" y="17488"/>
                    <a:pt x="120000" y="17488"/>
                  </a:cubicBezTo>
                  <a:cubicBezTo>
                    <a:pt x="120000" y="4304"/>
                    <a:pt x="120000" y="4304"/>
                    <a:pt x="120000" y="4304"/>
                  </a:cubicBezTo>
                  <a:cubicBezTo>
                    <a:pt x="120000" y="1883"/>
                    <a:pt x="116146" y="0"/>
                    <a:pt x="111192" y="0"/>
                  </a:cubicBezTo>
                  <a:cubicBezTo>
                    <a:pt x="9357" y="0"/>
                    <a:pt x="9357" y="0"/>
                    <a:pt x="9357" y="0"/>
                  </a:cubicBezTo>
                  <a:cubicBezTo>
                    <a:pt x="4403" y="0"/>
                    <a:pt x="0" y="1883"/>
                    <a:pt x="0" y="4304"/>
                  </a:cubicBezTo>
                  <a:cubicBezTo>
                    <a:pt x="0" y="115695"/>
                    <a:pt x="0" y="115695"/>
                    <a:pt x="0" y="115695"/>
                  </a:cubicBezTo>
                  <a:cubicBezTo>
                    <a:pt x="0" y="118116"/>
                    <a:pt x="4403" y="119999"/>
                    <a:pt x="9357" y="119999"/>
                  </a:cubicBezTo>
                  <a:cubicBezTo>
                    <a:pt x="111192" y="119999"/>
                    <a:pt x="111192" y="119999"/>
                    <a:pt x="111192" y="119999"/>
                  </a:cubicBezTo>
                  <a:cubicBezTo>
                    <a:pt x="116146" y="119999"/>
                    <a:pt x="120000" y="118116"/>
                    <a:pt x="120000" y="115695"/>
                  </a:cubicBezTo>
                  <a:cubicBezTo>
                    <a:pt x="120000" y="105739"/>
                    <a:pt x="120000" y="105739"/>
                    <a:pt x="120000" y="105739"/>
                  </a:cubicBezTo>
                  <a:cubicBezTo>
                    <a:pt x="102385" y="105739"/>
                    <a:pt x="102385" y="105739"/>
                    <a:pt x="102385" y="105739"/>
                  </a:cubicBezTo>
                  <a:cubicBezTo>
                    <a:pt x="84220" y="105739"/>
                    <a:pt x="69357" y="98475"/>
                    <a:pt x="69357" y="89596"/>
                  </a:cubicBezTo>
                  <a:close/>
                  <a:moveTo>
                    <a:pt x="60000" y="79372"/>
                  </a:moveTo>
                  <a:cubicBezTo>
                    <a:pt x="55596" y="79372"/>
                    <a:pt x="51743" y="77757"/>
                    <a:pt x="51743" y="75336"/>
                  </a:cubicBezTo>
                  <a:cubicBezTo>
                    <a:pt x="51743" y="72914"/>
                    <a:pt x="55596" y="71031"/>
                    <a:pt x="60000" y="71031"/>
                  </a:cubicBezTo>
                  <a:cubicBezTo>
                    <a:pt x="64954" y="71031"/>
                    <a:pt x="68807" y="72914"/>
                    <a:pt x="68807" y="75336"/>
                  </a:cubicBezTo>
                  <a:cubicBezTo>
                    <a:pt x="68807" y="77757"/>
                    <a:pt x="64954" y="79372"/>
                    <a:pt x="60000" y="79372"/>
                  </a:cubicBezTo>
                  <a:close/>
                </a:path>
              </a:pathLst>
            </a:custGeom>
            <a:solidFill>
              <a:srgbClr val="7F7F7F"/>
            </a:solidFill>
            <a:ln>
              <a:noFill/>
            </a:ln>
          </p:spPr>
          <p:txBody>
            <a:bodyPr lIns="91425" tIns="45700" rIns="91425" bIns="45700" anchor="t" anchorCtr="0">
              <a:noAutofit/>
            </a:bodyPr>
            <a:lstStyle/>
            <a:p>
              <a:pPr marL="0" marR="0" lvl="0" indent="0" algn="l" rtl="0">
                <a:spcBef>
                  <a:spcPts val="0"/>
                </a:spcBef>
                <a:buNone/>
              </a:pPr>
              <a:endParaRPr sz="1800">
                <a:solidFill>
                  <a:srgbClr val="404040"/>
                </a:solidFill>
                <a:latin typeface="Questrial"/>
                <a:ea typeface="Questrial"/>
                <a:cs typeface="Questrial"/>
                <a:sym typeface="Questrial"/>
              </a:endParaRPr>
            </a:p>
          </p:txBody>
        </p:sp>
        <p:sp>
          <p:nvSpPr>
            <p:cNvPr id="49" name="Shape 2567"/>
            <p:cNvSpPr/>
            <p:nvPr/>
          </p:nvSpPr>
          <p:spPr>
            <a:xfrm>
              <a:off x="2233231" y="3126246"/>
              <a:ext cx="53790" cy="111518"/>
            </a:xfrm>
            <a:custGeom>
              <a:avLst/>
              <a:gdLst/>
              <a:ahLst/>
              <a:cxnLst/>
              <a:rect l="0" t="0" r="0" b="0"/>
              <a:pathLst>
                <a:path w="120000" h="120000" extrusionOk="0">
                  <a:moveTo>
                    <a:pt x="0" y="8372"/>
                  </a:moveTo>
                  <a:cubicBezTo>
                    <a:pt x="0" y="74418"/>
                    <a:pt x="0" y="74418"/>
                    <a:pt x="0" y="74418"/>
                  </a:cubicBezTo>
                  <a:cubicBezTo>
                    <a:pt x="0" y="79069"/>
                    <a:pt x="3809" y="84651"/>
                    <a:pt x="9523" y="91162"/>
                  </a:cubicBezTo>
                  <a:cubicBezTo>
                    <a:pt x="13333" y="95813"/>
                    <a:pt x="20952" y="101395"/>
                    <a:pt x="30476" y="106046"/>
                  </a:cubicBezTo>
                  <a:cubicBezTo>
                    <a:pt x="41904" y="112558"/>
                    <a:pt x="55238" y="117209"/>
                    <a:pt x="60952" y="120000"/>
                  </a:cubicBezTo>
                  <a:cubicBezTo>
                    <a:pt x="66666" y="117209"/>
                    <a:pt x="78095" y="112558"/>
                    <a:pt x="89523" y="106046"/>
                  </a:cubicBezTo>
                  <a:cubicBezTo>
                    <a:pt x="99047" y="101395"/>
                    <a:pt x="106666" y="95813"/>
                    <a:pt x="112380" y="91162"/>
                  </a:cubicBezTo>
                  <a:cubicBezTo>
                    <a:pt x="118095" y="84651"/>
                    <a:pt x="120000" y="79069"/>
                    <a:pt x="120000" y="74418"/>
                  </a:cubicBezTo>
                  <a:cubicBezTo>
                    <a:pt x="120000" y="8372"/>
                    <a:pt x="120000" y="8372"/>
                    <a:pt x="120000" y="8372"/>
                  </a:cubicBezTo>
                  <a:cubicBezTo>
                    <a:pt x="60952" y="0"/>
                    <a:pt x="60952" y="0"/>
                    <a:pt x="60952" y="0"/>
                  </a:cubicBezTo>
                  <a:lnTo>
                    <a:pt x="0" y="8372"/>
                  </a:lnTo>
                  <a:close/>
                  <a:moveTo>
                    <a:pt x="87619" y="66976"/>
                  </a:moveTo>
                  <a:cubicBezTo>
                    <a:pt x="87619" y="70697"/>
                    <a:pt x="85714" y="74418"/>
                    <a:pt x="83809" y="78139"/>
                  </a:cubicBezTo>
                  <a:cubicBezTo>
                    <a:pt x="80000" y="80930"/>
                    <a:pt x="78095" y="84651"/>
                    <a:pt x="74285" y="88372"/>
                  </a:cubicBezTo>
                  <a:cubicBezTo>
                    <a:pt x="68571" y="92093"/>
                    <a:pt x="62857" y="95813"/>
                    <a:pt x="60952" y="96744"/>
                  </a:cubicBezTo>
                  <a:cubicBezTo>
                    <a:pt x="57142" y="95813"/>
                    <a:pt x="53333" y="92093"/>
                    <a:pt x="47619" y="88372"/>
                  </a:cubicBezTo>
                  <a:cubicBezTo>
                    <a:pt x="43809" y="84651"/>
                    <a:pt x="40000" y="80930"/>
                    <a:pt x="38095" y="78139"/>
                  </a:cubicBezTo>
                  <a:cubicBezTo>
                    <a:pt x="34285" y="74418"/>
                    <a:pt x="34285" y="70697"/>
                    <a:pt x="34285" y="66976"/>
                  </a:cubicBezTo>
                  <a:cubicBezTo>
                    <a:pt x="34285" y="21395"/>
                    <a:pt x="34285" y="21395"/>
                    <a:pt x="34285" y="21395"/>
                  </a:cubicBezTo>
                  <a:cubicBezTo>
                    <a:pt x="60952" y="17674"/>
                    <a:pt x="60952" y="17674"/>
                    <a:pt x="60952" y="17674"/>
                  </a:cubicBezTo>
                  <a:cubicBezTo>
                    <a:pt x="87619" y="21395"/>
                    <a:pt x="87619" y="21395"/>
                    <a:pt x="87619" y="21395"/>
                  </a:cubicBezTo>
                  <a:lnTo>
                    <a:pt x="87619" y="66976"/>
                  </a:lnTo>
                  <a:close/>
                </a:path>
              </a:pathLst>
            </a:custGeom>
            <a:solidFill>
              <a:srgbClr val="7F7F7F"/>
            </a:solidFill>
            <a:ln>
              <a:noFill/>
            </a:ln>
          </p:spPr>
          <p:txBody>
            <a:bodyPr lIns="91425" tIns="45700" rIns="91425" bIns="45700" anchor="t" anchorCtr="0">
              <a:noAutofit/>
            </a:bodyPr>
            <a:lstStyle/>
            <a:p>
              <a:pPr marL="0" marR="0" lvl="0" indent="0" algn="l" rtl="0">
                <a:spcBef>
                  <a:spcPts val="0"/>
                </a:spcBef>
                <a:buNone/>
              </a:pPr>
              <a:endParaRPr sz="1800">
                <a:solidFill>
                  <a:srgbClr val="404040"/>
                </a:solidFill>
                <a:latin typeface="Questrial"/>
                <a:ea typeface="Questrial"/>
                <a:cs typeface="Questrial"/>
                <a:sym typeface="Questrial"/>
              </a:endParaRPr>
            </a:p>
          </p:txBody>
        </p:sp>
        <p:sp>
          <p:nvSpPr>
            <p:cNvPr id="50" name="Shape 2568"/>
            <p:cNvSpPr/>
            <p:nvPr/>
          </p:nvSpPr>
          <p:spPr>
            <a:xfrm>
              <a:off x="2079728" y="3055398"/>
              <a:ext cx="366043" cy="333245"/>
            </a:xfrm>
            <a:custGeom>
              <a:avLst/>
              <a:gdLst/>
              <a:ahLst/>
              <a:cxnLst/>
              <a:rect l="0" t="0" r="0" b="0"/>
              <a:pathLst>
                <a:path w="120000" h="120000" extrusionOk="0">
                  <a:moveTo>
                    <a:pt x="105882" y="0"/>
                  </a:moveTo>
                  <a:cubicBezTo>
                    <a:pt x="23152" y="0"/>
                    <a:pt x="23152" y="0"/>
                    <a:pt x="23152" y="0"/>
                  </a:cubicBezTo>
                  <a:cubicBezTo>
                    <a:pt x="14117" y="0"/>
                    <a:pt x="14117" y="0"/>
                    <a:pt x="14117" y="0"/>
                  </a:cubicBezTo>
                  <a:cubicBezTo>
                    <a:pt x="9882" y="0"/>
                    <a:pt x="6211" y="2170"/>
                    <a:pt x="3670" y="5271"/>
                  </a:cubicBezTo>
                  <a:cubicBezTo>
                    <a:pt x="3670" y="5271"/>
                    <a:pt x="3670" y="5271"/>
                    <a:pt x="3670" y="5271"/>
                  </a:cubicBezTo>
                  <a:cubicBezTo>
                    <a:pt x="1411" y="8062"/>
                    <a:pt x="0" y="11472"/>
                    <a:pt x="0" y="15503"/>
                  </a:cubicBezTo>
                  <a:cubicBezTo>
                    <a:pt x="0" y="16124"/>
                    <a:pt x="0" y="16124"/>
                    <a:pt x="0" y="16124"/>
                  </a:cubicBezTo>
                  <a:cubicBezTo>
                    <a:pt x="0" y="22325"/>
                    <a:pt x="0" y="22325"/>
                    <a:pt x="0" y="22325"/>
                  </a:cubicBezTo>
                  <a:cubicBezTo>
                    <a:pt x="0" y="37209"/>
                    <a:pt x="0" y="37209"/>
                    <a:pt x="0" y="37209"/>
                  </a:cubicBezTo>
                  <a:cubicBezTo>
                    <a:pt x="0" y="43720"/>
                    <a:pt x="0" y="43720"/>
                    <a:pt x="0" y="43720"/>
                  </a:cubicBezTo>
                  <a:cubicBezTo>
                    <a:pt x="0" y="80000"/>
                    <a:pt x="0" y="80000"/>
                    <a:pt x="0" y="80000"/>
                  </a:cubicBezTo>
                  <a:cubicBezTo>
                    <a:pt x="0" y="88372"/>
                    <a:pt x="6211" y="95503"/>
                    <a:pt x="14117" y="95503"/>
                  </a:cubicBezTo>
                  <a:cubicBezTo>
                    <a:pt x="23152" y="95503"/>
                    <a:pt x="23152" y="95503"/>
                    <a:pt x="23152" y="95503"/>
                  </a:cubicBezTo>
                  <a:cubicBezTo>
                    <a:pt x="48000" y="95503"/>
                    <a:pt x="48000" y="95503"/>
                    <a:pt x="48000" y="95503"/>
                  </a:cubicBezTo>
                  <a:cubicBezTo>
                    <a:pt x="48000" y="95503"/>
                    <a:pt x="48000" y="95503"/>
                    <a:pt x="48000" y="95503"/>
                  </a:cubicBezTo>
                  <a:cubicBezTo>
                    <a:pt x="42070" y="102945"/>
                    <a:pt x="36705" y="110077"/>
                    <a:pt x="39247" y="115658"/>
                  </a:cubicBezTo>
                  <a:cubicBezTo>
                    <a:pt x="40376" y="118449"/>
                    <a:pt x="43200" y="120000"/>
                    <a:pt x="47435" y="120000"/>
                  </a:cubicBezTo>
                  <a:cubicBezTo>
                    <a:pt x="58729" y="120000"/>
                    <a:pt x="58729" y="120000"/>
                    <a:pt x="58729" y="120000"/>
                  </a:cubicBezTo>
                  <a:cubicBezTo>
                    <a:pt x="60988" y="120000"/>
                    <a:pt x="60988" y="120000"/>
                    <a:pt x="60988" y="120000"/>
                  </a:cubicBezTo>
                  <a:cubicBezTo>
                    <a:pt x="72564" y="120000"/>
                    <a:pt x="72564" y="120000"/>
                    <a:pt x="72564" y="120000"/>
                  </a:cubicBezTo>
                  <a:cubicBezTo>
                    <a:pt x="76800" y="120000"/>
                    <a:pt x="79341" y="118449"/>
                    <a:pt x="80752" y="115658"/>
                  </a:cubicBezTo>
                  <a:cubicBezTo>
                    <a:pt x="83011" y="110077"/>
                    <a:pt x="77647" y="102945"/>
                    <a:pt x="72000" y="95503"/>
                  </a:cubicBezTo>
                  <a:cubicBezTo>
                    <a:pt x="72000" y="95503"/>
                    <a:pt x="72000" y="95503"/>
                    <a:pt x="72000" y="95503"/>
                  </a:cubicBezTo>
                  <a:cubicBezTo>
                    <a:pt x="105882" y="95503"/>
                    <a:pt x="105882" y="95503"/>
                    <a:pt x="105882" y="95503"/>
                  </a:cubicBezTo>
                  <a:cubicBezTo>
                    <a:pt x="113505" y="95503"/>
                    <a:pt x="120000" y="88372"/>
                    <a:pt x="120000" y="80000"/>
                  </a:cubicBezTo>
                  <a:cubicBezTo>
                    <a:pt x="120000" y="15503"/>
                    <a:pt x="120000" y="15503"/>
                    <a:pt x="120000" y="15503"/>
                  </a:cubicBezTo>
                  <a:cubicBezTo>
                    <a:pt x="120000" y="7131"/>
                    <a:pt x="113505" y="0"/>
                    <a:pt x="105882" y="0"/>
                  </a:cubicBezTo>
                  <a:close/>
                  <a:moveTo>
                    <a:pt x="14117" y="87131"/>
                  </a:moveTo>
                  <a:cubicBezTo>
                    <a:pt x="10447" y="87131"/>
                    <a:pt x="7341" y="84031"/>
                    <a:pt x="7341" y="80000"/>
                  </a:cubicBezTo>
                  <a:cubicBezTo>
                    <a:pt x="7341" y="43720"/>
                    <a:pt x="7341" y="43720"/>
                    <a:pt x="7341" y="43720"/>
                  </a:cubicBezTo>
                  <a:cubicBezTo>
                    <a:pt x="7341" y="37209"/>
                    <a:pt x="7341" y="37209"/>
                    <a:pt x="7341" y="37209"/>
                  </a:cubicBezTo>
                  <a:cubicBezTo>
                    <a:pt x="7341" y="22325"/>
                    <a:pt x="7341" y="22325"/>
                    <a:pt x="7341" y="22325"/>
                  </a:cubicBezTo>
                  <a:cubicBezTo>
                    <a:pt x="7341" y="16124"/>
                    <a:pt x="7341" y="16124"/>
                    <a:pt x="7341" y="16124"/>
                  </a:cubicBezTo>
                  <a:cubicBezTo>
                    <a:pt x="7341" y="15503"/>
                    <a:pt x="7341" y="15503"/>
                    <a:pt x="7341" y="15503"/>
                  </a:cubicBezTo>
                  <a:cubicBezTo>
                    <a:pt x="7341" y="11472"/>
                    <a:pt x="10447" y="8372"/>
                    <a:pt x="14117" y="8372"/>
                  </a:cubicBezTo>
                  <a:cubicBezTo>
                    <a:pt x="23152" y="8372"/>
                    <a:pt x="23152" y="8372"/>
                    <a:pt x="23152" y="8372"/>
                  </a:cubicBezTo>
                  <a:cubicBezTo>
                    <a:pt x="105882" y="8372"/>
                    <a:pt x="105882" y="8372"/>
                    <a:pt x="105882" y="8372"/>
                  </a:cubicBezTo>
                  <a:cubicBezTo>
                    <a:pt x="109552" y="8372"/>
                    <a:pt x="112376" y="11472"/>
                    <a:pt x="112376" y="15503"/>
                  </a:cubicBezTo>
                  <a:cubicBezTo>
                    <a:pt x="112376" y="80000"/>
                    <a:pt x="112376" y="80000"/>
                    <a:pt x="112376" y="80000"/>
                  </a:cubicBezTo>
                  <a:cubicBezTo>
                    <a:pt x="112376" y="84031"/>
                    <a:pt x="109552" y="87131"/>
                    <a:pt x="105882" y="87131"/>
                  </a:cubicBezTo>
                  <a:cubicBezTo>
                    <a:pt x="23152" y="87131"/>
                    <a:pt x="23152" y="87131"/>
                    <a:pt x="23152" y="87131"/>
                  </a:cubicBezTo>
                  <a:lnTo>
                    <a:pt x="14117" y="87131"/>
                  </a:lnTo>
                  <a:close/>
                  <a:moveTo>
                    <a:pt x="73694" y="111937"/>
                  </a:moveTo>
                  <a:cubicBezTo>
                    <a:pt x="73411" y="111937"/>
                    <a:pt x="73129" y="111937"/>
                    <a:pt x="72564" y="111937"/>
                  </a:cubicBezTo>
                  <a:cubicBezTo>
                    <a:pt x="60988" y="111937"/>
                    <a:pt x="60988" y="111937"/>
                    <a:pt x="60988" y="111937"/>
                  </a:cubicBezTo>
                  <a:cubicBezTo>
                    <a:pt x="58729" y="111937"/>
                    <a:pt x="58729" y="111937"/>
                    <a:pt x="58729" y="111937"/>
                  </a:cubicBezTo>
                  <a:cubicBezTo>
                    <a:pt x="47435" y="111937"/>
                    <a:pt x="47435" y="111937"/>
                    <a:pt x="47435" y="111937"/>
                  </a:cubicBezTo>
                  <a:cubicBezTo>
                    <a:pt x="46870" y="111937"/>
                    <a:pt x="46588" y="111937"/>
                    <a:pt x="46305" y="111937"/>
                  </a:cubicBezTo>
                  <a:cubicBezTo>
                    <a:pt x="47152" y="109147"/>
                    <a:pt x="51388" y="103565"/>
                    <a:pt x="53647" y="100775"/>
                  </a:cubicBezTo>
                  <a:cubicBezTo>
                    <a:pt x="55058" y="98604"/>
                    <a:pt x="56470" y="97054"/>
                    <a:pt x="57600" y="95503"/>
                  </a:cubicBezTo>
                  <a:cubicBezTo>
                    <a:pt x="62400" y="95503"/>
                    <a:pt x="62400" y="95503"/>
                    <a:pt x="62400" y="95503"/>
                  </a:cubicBezTo>
                  <a:cubicBezTo>
                    <a:pt x="63529" y="97054"/>
                    <a:pt x="64658" y="98604"/>
                    <a:pt x="66352" y="100775"/>
                  </a:cubicBezTo>
                  <a:cubicBezTo>
                    <a:pt x="68329" y="103565"/>
                    <a:pt x="72564" y="109147"/>
                    <a:pt x="73694" y="111937"/>
                  </a:cubicBezTo>
                  <a:close/>
                </a:path>
              </a:pathLst>
            </a:custGeom>
            <a:solidFill>
              <a:srgbClr val="7F7F7F"/>
            </a:solidFill>
            <a:ln>
              <a:noFill/>
            </a:ln>
          </p:spPr>
          <p:txBody>
            <a:bodyPr lIns="91425" tIns="45700" rIns="91425" bIns="45700" anchor="t" anchorCtr="0">
              <a:noAutofit/>
            </a:bodyPr>
            <a:lstStyle/>
            <a:p>
              <a:pPr marL="0" marR="0" lvl="0" indent="0" algn="l" rtl="0">
                <a:spcBef>
                  <a:spcPts val="0"/>
                </a:spcBef>
                <a:buNone/>
              </a:pPr>
              <a:endParaRPr sz="1800">
                <a:solidFill>
                  <a:srgbClr val="404040"/>
                </a:solidFill>
                <a:latin typeface="Questrial"/>
                <a:ea typeface="Questrial"/>
                <a:cs typeface="Questrial"/>
                <a:sym typeface="Questrial"/>
              </a:endParaRPr>
            </a:p>
          </p:txBody>
        </p:sp>
        <p:sp>
          <p:nvSpPr>
            <p:cNvPr id="51" name="Shape 2569"/>
            <p:cNvSpPr/>
            <p:nvPr/>
          </p:nvSpPr>
          <p:spPr>
            <a:xfrm>
              <a:off x="2091535" y="3069830"/>
              <a:ext cx="0" cy="0"/>
            </a:xfrm>
            <a:custGeom>
              <a:avLst/>
              <a:gdLst/>
              <a:ahLst/>
              <a:cxnLst/>
              <a:rect l="0" t="0" r="0" b="0"/>
              <a:pathLst>
                <a:path w="120000" h="120000" extrusionOk="0">
                  <a:moveTo>
                    <a:pt x="0" y="0"/>
                  </a:moveTo>
                  <a:cubicBezTo>
                    <a:pt x="0" y="0"/>
                    <a:pt x="0" y="0"/>
                    <a:pt x="0" y="0"/>
                  </a:cubicBezTo>
                  <a:cubicBezTo>
                    <a:pt x="0" y="0"/>
                    <a:pt x="0" y="0"/>
                    <a:pt x="0" y="0"/>
                  </a:cubicBezTo>
                  <a:close/>
                </a:path>
              </a:pathLst>
            </a:custGeom>
            <a:solidFill>
              <a:srgbClr val="7F7F7F"/>
            </a:solidFill>
            <a:ln>
              <a:noFill/>
            </a:ln>
          </p:spPr>
          <p:txBody>
            <a:bodyPr lIns="91425" tIns="45700" rIns="91425" bIns="45700" anchor="t" anchorCtr="0">
              <a:noAutofit/>
            </a:bodyPr>
            <a:lstStyle/>
            <a:p>
              <a:pPr marL="0" marR="0" lvl="0" indent="0" algn="l" rtl="0">
                <a:spcBef>
                  <a:spcPts val="0"/>
                </a:spcBef>
                <a:buNone/>
              </a:pPr>
              <a:endParaRPr sz="1800">
                <a:solidFill>
                  <a:srgbClr val="404040"/>
                </a:solidFill>
                <a:latin typeface="Questrial"/>
                <a:ea typeface="Questrial"/>
                <a:cs typeface="Questrial"/>
                <a:sym typeface="Questrial"/>
              </a:endParaRPr>
            </a:p>
          </p:txBody>
        </p:sp>
        <p:sp>
          <p:nvSpPr>
            <p:cNvPr id="52" name="Shape 2570"/>
            <p:cNvSpPr/>
            <p:nvPr/>
          </p:nvSpPr>
          <p:spPr>
            <a:xfrm>
              <a:off x="2120400" y="3094758"/>
              <a:ext cx="284699" cy="167934"/>
            </a:xfrm>
            <a:custGeom>
              <a:avLst/>
              <a:gdLst/>
              <a:ahLst/>
              <a:cxnLst/>
              <a:rect l="0" t="0" r="0" b="0"/>
              <a:pathLst>
                <a:path w="120000" h="120000" extrusionOk="0">
                  <a:moveTo>
                    <a:pt x="12718" y="0"/>
                  </a:moveTo>
                  <a:lnTo>
                    <a:pt x="0" y="0"/>
                  </a:lnTo>
                  <a:lnTo>
                    <a:pt x="0" y="3750"/>
                  </a:lnTo>
                  <a:lnTo>
                    <a:pt x="0" y="15937"/>
                  </a:lnTo>
                  <a:lnTo>
                    <a:pt x="0" y="45937"/>
                  </a:lnTo>
                  <a:lnTo>
                    <a:pt x="0" y="59062"/>
                  </a:lnTo>
                  <a:lnTo>
                    <a:pt x="0" y="120000"/>
                  </a:lnTo>
                  <a:lnTo>
                    <a:pt x="12718" y="120000"/>
                  </a:lnTo>
                  <a:lnTo>
                    <a:pt x="120000" y="120000"/>
                  </a:lnTo>
                  <a:lnTo>
                    <a:pt x="120000" y="0"/>
                  </a:lnTo>
                  <a:lnTo>
                    <a:pt x="12718" y="0"/>
                  </a:lnTo>
                  <a:close/>
                  <a:moveTo>
                    <a:pt x="117788" y="115312"/>
                  </a:moveTo>
                  <a:lnTo>
                    <a:pt x="12718" y="115312"/>
                  </a:lnTo>
                  <a:lnTo>
                    <a:pt x="2764" y="115312"/>
                  </a:lnTo>
                  <a:lnTo>
                    <a:pt x="2764" y="59062"/>
                  </a:lnTo>
                  <a:lnTo>
                    <a:pt x="2764" y="45937"/>
                  </a:lnTo>
                  <a:lnTo>
                    <a:pt x="2764" y="15937"/>
                  </a:lnTo>
                  <a:lnTo>
                    <a:pt x="2764" y="3750"/>
                  </a:lnTo>
                  <a:lnTo>
                    <a:pt x="6082" y="3750"/>
                  </a:lnTo>
                  <a:lnTo>
                    <a:pt x="12718" y="3750"/>
                  </a:lnTo>
                  <a:lnTo>
                    <a:pt x="117788" y="3750"/>
                  </a:lnTo>
                  <a:lnTo>
                    <a:pt x="117788" y="115312"/>
                  </a:lnTo>
                  <a:close/>
                </a:path>
              </a:pathLst>
            </a:custGeom>
            <a:solidFill>
              <a:srgbClr val="7F7F7F"/>
            </a:solidFill>
            <a:ln>
              <a:noFill/>
            </a:ln>
          </p:spPr>
          <p:txBody>
            <a:bodyPr lIns="91425" tIns="45700" rIns="91425" bIns="45700" anchor="t" anchorCtr="0">
              <a:noAutofit/>
            </a:bodyPr>
            <a:lstStyle/>
            <a:p>
              <a:pPr marL="0" marR="0" lvl="0" indent="0" algn="l" rtl="0">
                <a:spcBef>
                  <a:spcPts val="0"/>
                </a:spcBef>
                <a:buNone/>
              </a:pPr>
              <a:endParaRPr sz="1800">
                <a:solidFill>
                  <a:srgbClr val="404040"/>
                </a:solidFill>
                <a:latin typeface="Questrial"/>
                <a:ea typeface="Questrial"/>
                <a:cs typeface="Questrial"/>
                <a:sym typeface="Questrial"/>
              </a:endParaRPr>
            </a:p>
          </p:txBody>
        </p:sp>
        <p:sp>
          <p:nvSpPr>
            <p:cNvPr id="53" name="Shape 2571"/>
            <p:cNvSpPr/>
            <p:nvPr/>
          </p:nvSpPr>
          <p:spPr>
            <a:xfrm>
              <a:off x="2364428" y="3270564"/>
              <a:ext cx="20992" cy="20992"/>
            </a:xfrm>
            <a:custGeom>
              <a:avLst/>
              <a:gdLst/>
              <a:ahLst/>
              <a:cxnLst/>
              <a:rect l="0" t="0" r="0" b="0"/>
              <a:pathLst>
                <a:path w="120000" h="120000" extrusionOk="0">
                  <a:moveTo>
                    <a:pt x="60000" y="0"/>
                  </a:moveTo>
                  <a:cubicBezTo>
                    <a:pt x="25000" y="0"/>
                    <a:pt x="0" y="25000"/>
                    <a:pt x="0" y="60000"/>
                  </a:cubicBezTo>
                  <a:cubicBezTo>
                    <a:pt x="0" y="80000"/>
                    <a:pt x="5000" y="95000"/>
                    <a:pt x="20000" y="105000"/>
                  </a:cubicBezTo>
                  <a:cubicBezTo>
                    <a:pt x="30000" y="115000"/>
                    <a:pt x="45000" y="120000"/>
                    <a:pt x="60000" y="120000"/>
                  </a:cubicBezTo>
                  <a:cubicBezTo>
                    <a:pt x="75000" y="120000"/>
                    <a:pt x="90000" y="115000"/>
                    <a:pt x="100000" y="105000"/>
                  </a:cubicBezTo>
                  <a:cubicBezTo>
                    <a:pt x="110000" y="95000"/>
                    <a:pt x="120000" y="80000"/>
                    <a:pt x="120000" y="60000"/>
                  </a:cubicBezTo>
                  <a:cubicBezTo>
                    <a:pt x="120000" y="25000"/>
                    <a:pt x="95000" y="0"/>
                    <a:pt x="60000" y="0"/>
                  </a:cubicBezTo>
                  <a:close/>
                </a:path>
              </a:pathLst>
            </a:custGeom>
            <a:solidFill>
              <a:srgbClr val="7F7F7F"/>
            </a:solidFill>
            <a:ln>
              <a:noFill/>
            </a:ln>
          </p:spPr>
          <p:txBody>
            <a:bodyPr lIns="91425" tIns="45700" rIns="91425" bIns="45700" anchor="t" anchorCtr="0">
              <a:noAutofit/>
            </a:bodyPr>
            <a:lstStyle/>
            <a:p>
              <a:pPr marL="0" marR="0" lvl="0" indent="0" algn="l" rtl="0">
                <a:spcBef>
                  <a:spcPts val="0"/>
                </a:spcBef>
                <a:buNone/>
              </a:pPr>
              <a:endParaRPr sz="1800">
                <a:solidFill>
                  <a:srgbClr val="404040"/>
                </a:solidFill>
                <a:latin typeface="Questrial"/>
                <a:ea typeface="Questrial"/>
                <a:cs typeface="Questrial"/>
                <a:sym typeface="Questrial"/>
              </a:endParaRPr>
            </a:p>
          </p:txBody>
        </p:sp>
      </p:grpSp>
      <p:cxnSp>
        <p:nvCxnSpPr>
          <p:cNvPr id="54" name="Curved Connector 53"/>
          <p:cNvCxnSpPr/>
          <p:nvPr/>
        </p:nvCxnSpPr>
        <p:spPr>
          <a:xfrm rot="16200000" flipV="1">
            <a:off x="8151812" y="1237438"/>
            <a:ext cx="1280160" cy="2834640"/>
          </a:xfrm>
          <a:prstGeom prst="curvedConnector2">
            <a:avLst/>
          </a:prstGeom>
          <a:ln w="38100">
            <a:solidFill>
              <a:srgbClr val="FFB819"/>
            </a:solidFill>
            <a:prstDash val="sysDot"/>
            <a:tailEnd type="triangle"/>
          </a:ln>
        </p:spPr>
        <p:style>
          <a:lnRef idx="1">
            <a:schemeClr val="accent1"/>
          </a:lnRef>
          <a:fillRef idx="0">
            <a:schemeClr val="accent1"/>
          </a:fillRef>
          <a:effectRef idx="0">
            <a:schemeClr val="accent1"/>
          </a:effectRef>
          <a:fontRef idx="minor">
            <a:schemeClr val="tx1"/>
          </a:fontRef>
        </p:style>
      </p:cxnSp>
      <p:grpSp>
        <p:nvGrpSpPr>
          <p:cNvPr id="72" name="Shape 2582"/>
          <p:cNvGrpSpPr/>
          <p:nvPr/>
        </p:nvGrpSpPr>
        <p:grpSpPr>
          <a:xfrm>
            <a:off x="3070455" y="5537165"/>
            <a:ext cx="597316" cy="708211"/>
            <a:chOff x="4519969" y="3008823"/>
            <a:chExt cx="304380" cy="360796"/>
          </a:xfrm>
        </p:grpSpPr>
        <p:sp>
          <p:nvSpPr>
            <p:cNvPr id="73" name="Shape 2583"/>
            <p:cNvSpPr/>
            <p:nvPr/>
          </p:nvSpPr>
          <p:spPr>
            <a:xfrm>
              <a:off x="4543585" y="3058677"/>
              <a:ext cx="259772" cy="241405"/>
            </a:xfrm>
            <a:custGeom>
              <a:avLst/>
              <a:gdLst/>
              <a:ahLst/>
              <a:cxnLst/>
              <a:rect l="0" t="0" r="0" b="0"/>
              <a:pathLst>
                <a:path w="120000" h="120000" extrusionOk="0">
                  <a:moveTo>
                    <a:pt x="73939" y="0"/>
                  </a:moveTo>
                  <a:lnTo>
                    <a:pt x="73939" y="23478"/>
                  </a:lnTo>
                  <a:lnTo>
                    <a:pt x="0" y="23478"/>
                  </a:lnTo>
                  <a:lnTo>
                    <a:pt x="0" y="120000"/>
                  </a:lnTo>
                  <a:lnTo>
                    <a:pt x="73939" y="120000"/>
                  </a:lnTo>
                  <a:lnTo>
                    <a:pt x="83030" y="120000"/>
                  </a:lnTo>
                  <a:lnTo>
                    <a:pt x="119999" y="120000"/>
                  </a:lnTo>
                  <a:lnTo>
                    <a:pt x="119999" y="0"/>
                  </a:lnTo>
                  <a:lnTo>
                    <a:pt x="73939" y="0"/>
                  </a:lnTo>
                  <a:close/>
                </a:path>
              </a:pathLst>
            </a:custGeom>
            <a:solidFill>
              <a:srgbClr val="FFFFFF"/>
            </a:solidFill>
            <a:ln>
              <a:noFill/>
            </a:ln>
          </p:spPr>
          <p:txBody>
            <a:bodyPr lIns="91425" tIns="45700" rIns="91425" bIns="45700" anchor="t" anchorCtr="0">
              <a:noAutofit/>
            </a:bodyPr>
            <a:lstStyle/>
            <a:p>
              <a:pPr marL="0" marR="0" lvl="0" indent="0" algn="l" rtl="0">
                <a:spcBef>
                  <a:spcPts val="0"/>
                </a:spcBef>
                <a:buNone/>
              </a:pPr>
              <a:endParaRPr sz="1800">
                <a:solidFill>
                  <a:srgbClr val="404040"/>
                </a:solidFill>
                <a:latin typeface="Questrial"/>
                <a:ea typeface="Questrial"/>
                <a:cs typeface="Questrial"/>
                <a:sym typeface="Questrial"/>
              </a:endParaRPr>
            </a:p>
          </p:txBody>
        </p:sp>
        <p:sp>
          <p:nvSpPr>
            <p:cNvPr id="74" name="Shape 2584"/>
            <p:cNvSpPr/>
            <p:nvPr/>
          </p:nvSpPr>
          <p:spPr>
            <a:xfrm>
              <a:off x="4519969" y="3008823"/>
              <a:ext cx="304380" cy="360796"/>
            </a:xfrm>
            <a:custGeom>
              <a:avLst/>
              <a:gdLst/>
              <a:ahLst/>
              <a:cxnLst/>
              <a:rect l="0" t="0" r="0" b="0"/>
              <a:pathLst>
                <a:path w="120000" h="120000" extrusionOk="0">
                  <a:moveTo>
                    <a:pt x="116978" y="11306"/>
                  </a:moveTo>
                  <a:cubicBezTo>
                    <a:pt x="64316" y="729"/>
                    <a:pt x="64316" y="729"/>
                    <a:pt x="64316" y="729"/>
                  </a:cubicBezTo>
                  <a:cubicBezTo>
                    <a:pt x="62589" y="0"/>
                    <a:pt x="61079" y="729"/>
                    <a:pt x="61079" y="2370"/>
                  </a:cubicBezTo>
                  <a:cubicBezTo>
                    <a:pt x="61079" y="22431"/>
                    <a:pt x="61079" y="22431"/>
                    <a:pt x="61079" y="22431"/>
                  </a:cubicBezTo>
                  <a:cubicBezTo>
                    <a:pt x="1942" y="22431"/>
                    <a:pt x="1942" y="22431"/>
                    <a:pt x="1942" y="22431"/>
                  </a:cubicBezTo>
                  <a:cubicBezTo>
                    <a:pt x="863" y="22431"/>
                    <a:pt x="0" y="23343"/>
                    <a:pt x="0" y="24620"/>
                  </a:cubicBezTo>
                  <a:cubicBezTo>
                    <a:pt x="0" y="117811"/>
                    <a:pt x="0" y="117811"/>
                    <a:pt x="0" y="117811"/>
                  </a:cubicBezTo>
                  <a:cubicBezTo>
                    <a:pt x="0" y="118905"/>
                    <a:pt x="863" y="120000"/>
                    <a:pt x="1942" y="120000"/>
                  </a:cubicBezTo>
                  <a:cubicBezTo>
                    <a:pt x="48776" y="120000"/>
                    <a:pt x="48776" y="120000"/>
                    <a:pt x="48776" y="120000"/>
                  </a:cubicBezTo>
                  <a:cubicBezTo>
                    <a:pt x="48776" y="102674"/>
                    <a:pt x="48776" y="102674"/>
                    <a:pt x="48776" y="102674"/>
                  </a:cubicBezTo>
                  <a:cubicBezTo>
                    <a:pt x="61079" y="102674"/>
                    <a:pt x="61079" y="102674"/>
                    <a:pt x="61079" y="102674"/>
                  </a:cubicBezTo>
                  <a:cubicBezTo>
                    <a:pt x="66258" y="102674"/>
                    <a:pt x="66258" y="102674"/>
                    <a:pt x="66258" y="102674"/>
                  </a:cubicBezTo>
                  <a:cubicBezTo>
                    <a:pt x="69064" y="102674"/>
                    <a:pt x="69064" y="102674"/>
                    <a:pt x="69064" y="102674"/>
                  </a:cubicBezTo>
                  <a:cubicBezTo>
                    <a:pt x="69064" y="120000"/>
                    <a:pt x="69064" y="120000"/>
                    <a:pt x="69064" y="120000"/>
                  </a:cubicBezTo>
                  <a:cubicBezTo>
                    <a:pt x="116546" y="120000"/>
                    <a:pt x="116546" y="120000"/>
                    <a:pt x="116546" y="120000"/>
                  </a:cubicBezTo>
                  <a:cubicBezTo>
                    <a:pt x="118489" y="120000"/>
                    <a:pt x="120000" y="118541"/>
                    <a:pt x="120000" y="117082"/>
                  </a:cubicBezTo>
                  <a:cubicBezTo>
                    <a:pt x="120000" y="15501"/>
                    <a:pt x="120000" y="15501"/>
                    <a:pt x="120000" y="15501"/>
                  </a:cubicBezTo>
                  <a:cubicBezTo>
                    <a:pt x="120000" y="13860"/>
                    <a:pt x="118705" y="12036"/>
                    <a:pt x="116978" y="11306"/>
                  </a:cubicBezTo>
                  <a:close/>
                  <a:moveTo>
                    <a:pt x="23741" y="93738"/>
                  </a:moveTo>
                  <a:cubicBezTo>
                    <a:pt x="10359" y="93738"/>
                    <a:pt x="10359" y="93738"/>
                    <a:pt x="10359" y="93738"/>
                  </a:cubicBezTo>
                  <a:cubicBezTo>
                    <a:pt x="10359" y="82066"/>
                    <a:pt x="10359" y="82066"/>
                    <a:pt x="10359" y="82066"/>
                  </a:cubicBezTo>
                  <a:cubicBezTo>
                    <a:pt x="23741" y="82066"/>
                    <a:pt x="23741" y="82066"/>
                    <a:pt x="23741" y="82066"/>
                  </a:cubicBezTo>
                  <a:lnTo>
                    <a:pt x="23741" y="93738"/>
                  </a:lnTo>
                  <a:close/>
                  <a:moveTo>
                    <a:pt x="23741" y="78054"/>
                  </a:moveTo>
                  <a:cubicBezTo>
                    <a:pt x="10359" y="78054"/>
                    <a:pt x="10359" y="78054"/>
                    <a:pt x="10359" y="78054"/>
                  </a:cubicBezTo>
                  <a:cubicBezTo>
                    <a:pt x="10359" y="66382"/>
                    <a:pt x="10359" y="66382"/>
                    <a:pt x="10359" y="66382"/>
                  </a:cubicBezTo>
                  <a:cubicBezTo>
                    <a:pt x="23741" y="66382"/>
                    <a:pt x="23741" y="66382"/>
                    <a:pt x="23741" y="66382"/>
                  </a:cubicBezTo>
                  <a:lnTo>
                    <a:pt x="23741" y="78054"/>
                  </a:lnTo>
                  <a:close/>
                  <a:moveTo>
                    <a:pt x="23741" y="62917"/>
                  </a:moveTo>
                  <a:cubicBezTo>
                    <a:pt x="10359" y="62917"/>
                    <a:pt x="10359" y="62917"/>
                    <a:pt x="10359" y="62917"/>
                  </a:cubicBezTo>
                  <a:cubicBezTo>
                    <a:pt x="10359" y="51246"/>
                    <a:pt x="10359" y="51246"/>
                    <a:pt x="10359" y="51246"/>
                  </a:cubicBezTo>
                  <a:cubicBezTo>
                    <a:pt x="23741" y="51246"/>
                    <a:pt x="23741" y="51246"/>
                    <a:pt x="23741" y="51246"/>
                  </a:cubicBezTo>
                  <a:lnTo>
                    <a:pt x="23741" y="62917"/>
                  </a:lnTo>
                  <a:close/>
                  <a:moveTo>
                    <a:pt x="23741" y="47234"/>
                  </a:moveTo>
                  <a:cubicBezTo>
                    <a:pt x="10359" y="47234"/>
                    <a:pt x="10359" y="47234"/>
                    <a:pt x="10359" y="47234"/>
                  </a:cubicBezTo>
                  <a:cubicBezTo>
                    <a:pt x="10359" y="35562"/>
                    <a:pt x="10359" y="35562"/>
                    <a:pt x="10359" y="35562"/>
                  </a:cubicBezTo>
                  <a:cubicBezTo>
                    <a:pt x="23741" y="35562"/>
                    <a:pt x="23741" y="35562"/>
                    <a:pt x="23741" y="35562"/>
                  </a:cubicBezTo>
                  <a:lnTo>
                    <a:pt x="23741" y="47234"/>
                  </a:lnTo>
                  <a:close/>
                  <a:moveTo>
                    <a:pt x="41654" y="93738"/>
                  </a:moveTo>
                  <a:cubicBezTo>
                    <a:pt x="28273" y="93738"/>
                    <a:pt x="28273" y="93738"/>
                    <a:pt x="28273" y="93738"/>
                  </a:cubicBezTo>
                  <a:cubicBezTo>
                    <a:pt x="28273" y="82066"/>
                    <a:pt x="28273" y="82066"/>
                    <a:pt x="28273" y="82066"/>
                  </a:cubicBezTo>
                  <a:cubicBezTo>
                    <a:pt x="41654" y="82066"/>
                    <a:pt x="41654" y="82066"/>
                    <a:pt x="41654" y="82066"/>
                  </a:cubicBezTo>
                  <a:lnTo>
                    <a:pt x="41654" y="93738"/>
                  </a:lnTo>
                  <a:close/>
                  <a:moveTo>
                    <a:pt x="41654" y="78054"/>
                  </a:moveTo>
                  <a:cubicBezTo>
                    <a:pt x="28273" y="78054"/>
                    <a:pt x="28273" y="78054"/>
                    <a:pt x="28273" y="78054"/>
                  </a:cubicBezTo>
                  <a:cubicBezTo>
                    <a:pt x="28273" y="66382"/>
                    <a:pt x="28273" y="66382"/>
                    <a:pt x="28273" y="66382"/>
                  </a:cubicBezTo>
                  <a:cubicBezTo>
                    <a:pt x="41654" y="66382"/>
                    <a:pt x="41654" y="66382"/>
                    <a:pt x="41654" y="66382"/>
                  </a:cubicBezTo>
                  <a:lnTo>
                    <a:pt x="41654" y="78054"/>
                  </a:lnTo>
                  <a:close/>
                  <a:moveTo>
                    <a:pt x="41654" y="62917"/>
                  </a:moveTo>
                  <a:cubicBezTo>
                    <a:pt x="28273" y="62917"/>
                    <a:pt x="28273" y="62917"/>
                    <a:pt x="28273" y="62917"/>
                  </a:cubicBezTo>
                  <a:cubicBezTo>
                    <a:pt x="28273" y="51246"/>
                    <a:pt x="28273" y="51246"/>
                    <a:pt x="28273" y="51246"/>
                  </a:cubicBezTo>
                  <a:cubicBezTo>
                    <a:pt x="41654" y="51246"/>
                    <a:pt x="41654" y="51246"/>
                    <a:pt x="41654" y="51246"/>
                  </a:cubicBezTo>
                  <a:lnTo>
                    <a:pt x="41654" y="62917"/>
                  </a:lnTo>
                  <a:close/>
                  <a:moveTo>
                    <a:pt x="41654" y="47234"/>
                  </a:moveTo>
                  <a:cubicBezTo>
                    <a:pt x="28273" y="47234"/>
                    <a:pt x="28273" y="47234"/>
                    <a:pt x="28273" y="47234"/>
                  </a:cubicBezTo>
                  <a:cubicBezTo>
                    <a:pt x="28273" y="35562"/>
                    <a:pt x="28273" y="35562"/>
                    <a:pt x="28273" y="35562"/>
                  </a:cubicBezTo>
                  <a:cubicBezTo>
                    <a:pt x="41654" y="35562"/>
                    <a:pt x="41654" y="35562"/>
                    <a:pt x="41654" y="35562"/>
                  </a:cubicBezTo>
                  <a:lnTo>
                    <a:pt x="41654" y="47234"/>
                  </a:lnTo>
                  <a:close/>
                  <a:moveTo>
                    <a:pt x="60000" y="93738"/>
                  </a:moveTo>
                  <a:cubicBezTo>
                    <a:pt x="46618" y="93738"/>
                    <a:pt x="46618" y="93738"/>
                    <a:pt x="46618" y="93738"/>
                  </a:cubicBezTo>
                  <a:cubicBezTo>
                    <a:pt x="46618" y="82066"/>
                    <a:pt x="46618" y="82066"/>
                    <a:pt x="46618" y="82066"/>
                  </a:cubicBezTo>
                  <a:cubicBezTo>
                    <a:pt x="60000" y="82066"/>
                    <a:pt x="60000" y="82066"/>
                    <a:pt x="60000" y="82066"/>
                  </a:cubicBezTo>
                  <a:lnTo>
                    <a:pt x="60000" y="93738"/>
                  </a:lnTo>
                  <a:close/>
                  <a:moveTo>
                    <a:pt x="60000" y="78054"/>
                  </a:moveTo>
                  <a:cubicBezTo>
                    <a:pt x="46618" y="78054"/>
                    <a:pt x="46618" y="78054"/>
                    <a:pt x="46618" y="78054"/>
                  </a:cubicBezTo>
                  <a:cubicBezTo>
                    <a:pt x="46618" y="66382"/>
                    <a:pt x="46618" y="66382"/>
                    <a:pt x="46618" y="66382"/>
                  </a:cubicBezTo>
                  <a:cubicBezTo>
                    <a:pt x="60000" y="66382"/>
                    <a:pt x="60000" y="66382"/>
                    <a:pt x="60000" y="66382"/>
                  </a:cubicBezTo>
                  <a:lnTo>
                    <a:pt x="60000" y="78054"/>
                  </a:lnTo>
                  <a:close/>
                  <a:moveTo>
                    <a:pt x="60000" y="62917"/>
                  </a:moveTo>
                  <a:cubicBezTo>
                    <a:pt x="46618" y="62917"/>
                    <a:pt x="46618" y="62917"/>
                    <a:pt x="46618" y="62917"/>
                  </a:cubicBezTo>
                  <a:cubicBezTo>
                    <a:pt x="46618" y="51246"/>
                    <a:pt x="46618" y="51246"/>
                    <a:pt x="46618" y="51246"/>
                  </a:cubicBezTo>
                  <a:cubicBezTo>
                    <a:pt x="60000" y="51246"/>
                    <a:pt x="60000" y="51246"/>
                    <a:pt x="60000" y="51246"/>
                  </a:cubicBezTo>
                  <a:lnTo>
                    <a:pt x="60000" y="62917"/>
                  </a:lnTo>
                  <a:close/>
                  <a:moveTo>
                    <a:pt x="60000" y="47234"/>
                  </a:moveTo>
                  <a:cubicBezTo>
                    <a:pt x="46618" y="47234"/>
                    <a:pt x="46618" y="47234"/>
                    <a:pt x="46618" y="47234"/>
                  </a:cubicBezTo>
                  <a:cubicBezTo>
                    <a:pt x="46618" y="35562"/>
                    <a:pt x="46618" y="35562"/>
                    <a:pt x="46618" y="35562"/>
                  </a:cubicBezTo>
                  <a:cubicBezTo>
                    <a:pt x="60000" y="35562"/>
                    <a:pt x="60000" y="35562"/>
                    <a:pt x="60000" y="35562"/>
                  </a:cubicBezTo>
                  <a:lnTo>
                    <a:pt x="60000" y="47234"/>
                  </a:lnTo>
                  <a:close/>
                  <a:moveTo>
                    <a:pt x="89568" y="93738"/>
                  </a:moveTo>
                  <a:cubicBezTo>
                    <a:pt x="76187" y="93738"/>
                    <a:pt x="76187" y="93738"/>
                    <a:pt x="76187" y="93738"/>
                  </a:cubicBezTo>
                  <a:cubicBezTo>
                    <a:pt x="76187" y="82066"/>
                    <a:pt x="76187" y="82066"/>
                    <a:pt x="76187" y="82066"/>
                  </a:cubicBezTo>
                  <a:cubicBezTo>
                    <a:pt x="89568" y="82066"/>
                    <a:pt x="89568" y="82066"/>
                    <a:pt x="89568" y="82066"/>
                  </a:cubicBezTo>
                  <a:lnTo>
                    <a:pt x="89568" y="93738"/>
                  </a:lnTo>
                  <a:close/>
                  <a:moveTo>
                    <a:pt x="89568" y="78054"/>
                  </a:moveTo>
                  <a:cubicBezTo>
                    <a:pt x="76187" y="78054"/>
                    <a:pt x="76187" y="78054"/>
                    <a:pt x="76187" y="78054"/>
                  </a:cubicBezTo>
                  <a:cubicBezTo>
                    <a:pt x="76187" y="66382"/>
                    <a:pt x="76187" y="66382"/>
                    <a:pt x="76187" y="66382"/>
                  </a:cubicBezTo>
                  <a:cubicBezTo>
                    <a:pt x="89568" y="66382"/>
                    <a:pt x="89568" y="66382"/>
                    <a:pt x="89568" y="66382"/>
                  </a:cubicBezTo>
                  <a:lnTo>
                    <a:pt x="89568" y="78054"/>
                  </a:lnTo>
                  <a:close/>
                  <a:moveTo>
                    <a:pt x="89568" y="62370"/>
                  </a:moveTo>
                  <a:cubicBezTo>
                    <a:pt x="76187" y="62370"/>
                    <a:pt x="76187" y="62370"/>
                    <a:pt x="76187" y="62370"/>
                  </a:cubicBezTo>
                  <a:cubicBezTo>
                    <a:pt x="76187" y="50699"/>
                    <a:pt x="76187" y="50699"/>
                    <a:pt x="76187" y="50699"/>
                  </a:cubicBezTo>
                  <a:cubicBezTo>
                    <a:pt x="89568" y="50699"/>
                    <a:pt x="89568" y="50699"/>
                    <a:pt x="89568" y="50699"/>
                  </a:cubicBezTo>
                  <a:lnTo>
                    <a:pt x="89568" y="62370"/>
                  </a:lnTo>
                  <a:close/>
                  <a:moveTo>
                    <a:pt x="89568" y="46686"/>
                  </a:moveTo>
                  <a:cubicBezTo>
                    <a:pt x="76187" y="46686"/>
                    <a:pt x="76187" y="46686"/>
                    <a:pt x="76187" y="46686"/>
                  </a:cubicBezTo>
                  <a:cubicBezTo>
                    <a:pt x="76187" y="35015"/>
                    <a:pt x="76187" y="35015"/>
                    <a:pt x="76187" y="35015"/>
                  </a:cubicBezTo>
                  <a:cubicBezTo>
                    <a:pt x="89568" y="35015"/>
                    <a:pt x="89568" y="35015"/>
                    <a:pt x="89568" y="35015"/>
                  </a:cubicBezTo>
                  <a:lnTo>
                    <a:pt x="89568" y="46686"/>
                  </a:lnTo>
                  <a:close/>
                  <a:moveTo>
                    <a:pt x="89568" y="31732"/>
                  </a:moveTo>
                  <a:cubicBezTo>
                    <a:pt x="76187" y="31732"/>
                    <a:pt x="76187" y="31732"/>
                    <a:pt x="76187" y="31732"/>
                  </a:cubicBezTo>
                  <a:cubicBezTo>
                    <a:pt x="76187" y="20060"/>
                    <a:pt x="76187" y="20060"/>
                    <a:pt x="76187" y="20060"/>
                  </a:cubicBezTo>
                  <a:cubicBezTo>
                    <a:pt x="89568" y="20060"/>
                    <a:pt x="89568" y="20060"/>
                    <a:pt x="89568" y="20060"/>
                  </a:cubicBezTo>
                  <a:lnTo>
                    <a:pt x="89568" y="31732"/>
                  </a:lnTo>
                  <a:close/>
                  <a:moveTo>
                    <a:pt x="107482" y="93738"/>
                  </a:moveTo>
                  <a:cubicBezTo>
                    <a:pt x="94100" y="93738"/>
                    <a:pt x="94100" y="93738"/>
                    <a:pt x="94100" y="93738"/>
                  </a:cubicBezTo>
                  <a:cubicBezTo>
                    <a:pt x="94100" y="82066"/>
                    <a:pt x="94100" y="82066"/>
                    <a:pt x="94100" y="82066"/>
                  </a:cubicBezTo>
                  <a:cubicBezTo>
                    <a:pt x="107482" y="82066"/>
                    <a:pt x="107482" y="82066"/>
                    <a:pt x="107482" y="82066"/>
                  </a:cubicBezTo>
                  <a:lnTo>
                    <a:pt x="107482" y="93738"/>
                  </a:lnTo>
                  <a:close/>
                  <a:moveTo>
                    <a:pt x="107482" y="78054"/>
                  </a:moveTo>
                  <a:cubicBezTo>
                    <a:pt x="94100" y="78054"/>
                    <a:pt x="94100" y="78054"/>
                    <a:pt x="94100" y="78054"/>
                  </a:cubicBezTo>
                  <a:cubicBezTo>
                    <a:pt x="94100" y="66382"/>
                    <a:pt x="94100" y="66382"/>
                    <a:pt x="94100" y="66382"/>
                  </a:cubicBezTo>
                  <a:cubicBezTo>
                    <a:pt x="107482" y="66382"/>
                    <a:pt x="107482" y="66382"/>
                    <a:pt x="107482" y="66382"/>
                  </a:cubicBezTo>
                  <a:lnTo>
                    <a:pt x="107482" y="78054"/>
                  </a:lnTo>
                  <a:close/>
                  <a:moveTo>
                    <a:pt x="107482" y="62370"/>
                  </a:moveTo>
                  <a:cubicBezTo>
                    <a:pt x="94100" y="62370"/>
                    <a:pt x="94100" y="62370"/>
                    <a:pt x="94100" y="62370"/>
                  </a:cubicBezTo>
                  <a:cubicBezTo>
                    <a:pt x="94100" y="50699"/>
                    <a:pt x="94100" y="50699"/>
                    <a:pt x="94100" y="50699"/>
                  </a:cubicBezTo>
                  <a:cubicBezTo>
                    <a:pt x="107482" y="50699"/>
                    <a:pt x="107482" y="50699"/>
                    <a:pt x="107482" y="50699"/>
                  </a:cubicBezTo>
                  <a:lnTo>
                    <a:pt x="107482" y="62370"/>
                  </a:lnTo>
                  <a:close/>
                  <a:moveTo>
                    <a:pt x="107482" y="46686"/>
                  </a:moveTo>
                  <a:cubicBezTo>
                    <a:pt x="94100" y="46686"/>
                    <a:pt x="94100" y="46686"/>
                    <a:pt x="94100" y="46686"/>
                  </a:cubicBezTo>
                  <a:cubicBezTo>
                    <a:pt x="94100" y="35015"/>
                    <a:pt x="94100" y="35015"/>
                    <a:pt x="94100" y="35015"/>
                  </a:cubicBezTo>
                  <a:cubicBezTo>
                    <a:pt x="107482" y="35015"/>
                    <a:pt x="107482" y="35015"/>
                    <a:pt x="107482" y="35015"/>
                  </a:cubicBezTo>
                  <a:lnTo>
                    <a:pt x="107482" y="46686"/>
                  </a:lnTo>
                  <a:close/>
                  <a:moveTo>
                    <a:pt x="107482" y="31732"/>
                  </a:moveTo>
                  <a:cubicBezTo>
                    <a:pt x="94100" y="31732"/>
                    <a:pt x="94100" y="31732"/>
                    <a:pt x="94100" y="31732"/>
                  </a:cubicBezTo>
                  <a:cubicBezTo>
                    <a:pt x="94100" y="20060"/>
                    <a:pt x="94100" y="20060"/>
                    <a:pt x="94100" y="20060"/>
                  </a:cubicBezTo>
                  <a:cubicBezTo>
                    <a:pt x="107482" y="20060"/>
                    <a:pt x="107482" y="20060"/>
                    <a:pt x="107482" y="20060"/>
                  </a:cubicBezTo>
                  <a:lnTo>
                    <a:pt x="107482" y="31732"/>
                  </a:lnTo>
                  <a:close/>
                </a:path>
              </a:pathLst>
            </a:custGeom>
            <a:solidFill>
              <a:srgbClr val="7F7F7F"/>
            </a:solidFill>
            <a:ln>
              <a:noFill/>
            </a:ln>
          </p:spPr>
          <p:txBody>
            <a:bodyPr lIns="91425" tIns="45700" rIns="91425" bIns="45700" anchor="t" anchorCtr="0">
              <a:noAutofit/>
            </a:bodyPr>
            <a:lstStyle/>
            <a:p>
              <a:pPr marL="0" marR="0" lvl="0" indent="0" algn="l" rtl="0">
                <a:spcBef>
                  <a:spcPts val="0"/>
                </a:spcBef>
                <a:buNone/>
              </a:pPr>
              <a:endParaRPr sz="1800">
                <a:solidFill>
                  <a:srgbClr val="404040"/>
                </a:solidFill>
                <a:latin typeface="Questrial"/>
                <a:ea typeface="Questrial"/>
                <a:cs typeface="Questrial"/>
                <a:sym typeface="Questrial"/>
              </a:endParaRPr>
            </a:p>
          </p:txBody>
        </p:sp>
      </p:grpSp>
      <p:grpSp>
        <p:nvGrpSpPr>
          <p:cNvPr id="75" name="Shape 2631"/>
          <p:cNvGrpSpPr/>
          <p:nvPr/>
        </p:nvGrpSpPr>
        <p:grpSpPr>
          <a:xfrm>
            <a:off x="3741892" y="5796644"/>
            <a:ext cx="490795" cy="479724"/>
            <a:chOff x="1903924" y="4200862"/>
            <a:chExt cx="345051" cy="337180"/>
          </a:xfrm>
        </p:grpSpPr>
        <p:sp>
          <p:nvSpPr>
            <p:cNvPr id="76" name="Shape 2632"/>
            <p:cNvSpPr/>
            <p:nvPr/>
          </p:nvSpPr>
          <p:spPr>
            <a:xfrm>
              <a:off x="1903924" y="4200862"/>
              <a:ext cx="345051" cy="337180"/>
            </a:xfrm>
            <a:custGeom>
              <a:avLst/>
              <a:gdLst/>
              <a:ahLst/>
              <a:cxnLst/>
              <a:rect l="0" t="0" r="0" b="0"/>
              <a:pathLst>
                <a:path w="120000" h="120000" extrusionOk="0">
                  <a:moveTo>
                    <a:pt x="59795" y="120000"/>
                  </a:moveTo>
                  <a:cubicBezTo>
                    <a:pt x="24163" y="120000"/>
                    <a:pt x="0" y="109128"/>
                    <a:pt x="0" y="99094"/>
                  </a:cubicBezTo>
                  <a:cubicBezTo>
                    <a:pt x="0" y="83205"/>
                    <a:pt x="0" y="83205"/>
                    <a:pt x="0" y="83205"/>
                  </a:cubicBezTo>
                  <a:cubicBezTo>
                    <a:pt x="0" y="81533"/>
                    <a:pt x="0" y="79442"/>
                    <a:pt x="2866" y="76515"/>
                  </a:cubicBezTo>
                  <a:cubicBezTo>
                    <a:pt x="4505" y="75261"/>
                    <a:pt x="4505" y="75261"/>
                    <a:pt x="4505" y="75261"/>
                  </a:cubicBezTo>
                  <a:cubicBezTo>
                    <a:pt x="3276" y="74006"/>
                    <a:pt x="3276" y="74006"/>
                    <a:pt x="3276" y="74006"/>
                  </a:cubicBezTo>
                  <a:cubicBezTo>
                    <a:pt x="1228" y="71916"/>
                    <a:pt x="0" y="69825"/>
                    <a:pt x="0" y="67735"/>
                  </a:cubicBezTo>
                  <a:cubicBezTo>
                    <a:pt x="0" y="51846"/>
                    <a:pt x="0" y="51846"/>
                    <a:pt x="0" y="51846"/>
                  </a:cubicBezTo>
                  <a:cubicBezTo>
                    <a:pt x="0" y="49756"/>
                    <a:pt x="819" y="47247"/>
                    <a:pt x="3276" y="45574"/>
                  </a:cubicBezTo>
                  <a:cubicBezTo>
                    <a:pt x="4505" y="44320"/>
                    <a:pt x="4505" y="44320"/>
                    <a:pt x="4505" y="44320"/>
                  </a:cubicBezTo>
                  <a:cubicBezTo>
                    <a:pt x="3276" y="43066"/>
                    <a:pt x="3276" y="43066"/>
                    <a:pt x="3276" y="43066"/>
                  </a:cubicBezTo>
                  <a:cubicBezTo>
                    <a:pt x="1228" y="40975"/>
                    <a:pt x="0" y="38466"/>
                    <a:pt x="0" y="36376"/>
                  </a:cubicBezTo>
                  <a:cubicBezTo>
                    <a:pt x="0" y="20487"/>
                    <a:pt x="0" y="20487"/>
                    <a:pt x="0" y="20487"/>
                  </a:cubicBezTo>
                  <a:cubicBezTo>
                    <a:pt x="0" y="10452"/>
                    <a:pt x="24163" y="0"/>
                    <a:pt x="59795" y="0"/>
                  </a:cubicBezTo>
                  <a:cubicBezTo>
                    <a:pt x="95836" y="0"/>
                    <a:pt x="118771" y="10034"/>
                    <a:pt x="120000" y="19651"/>
                  </a:cubicBezTo>
                  <a:cubicBezTo>
                    <a:pt x="120000" y="36376"/>
                    <a:pt x="120000" y="36376"/>
                    <a:pt x="120000" y="36376"/>
                  </a:cubicBezTo>
                  <a:cubicBezTo>
                    <a:pt x="120000" y="38466"/>
                    <a:pt x="118771" y="40975"/>
                    <a:pt x="116723" y="43066"/>
                  </a:cubicBezTo>
                  <a:cubicBezTo>
                    <a:pt x="115494" y="44320"/>
                    <a:pt x="115494" y="44320"/>
                    <a:pt x="115494" y="44320"/>
                  </a:cubicBezTo>
                  <a:cubicBezTo>
                    <a:pt x="116723" y="45156"/>
                    <a:pt x="116723" y="45156"/>
                    <a:pt x="116723" y="45156"/>
                  </a:cubicBezTo>
                  <a:cubicBezTo>
                    <a:pt x="118771" y="47247"/>
                    <a:pt x="120000" y="49756"/>
                    <a:pt x="120000" y="51010"/>
                  </a:cubicBezTo>
                  <a:cubicBezTo>
                    <a:pt x="120000" y="67735"/>
                    <a:pt x="120000" y="67735"/>
                    <a:pt x="120000" y="67735"/>
                  </a:cubicBezTo>
                  <a:cubicBezTo>
                    <a:pt x="120000" y="69825"/>
                    <a:pt x="118771" y="71916"/>
                    <a:pt x="116723" y="74006"/>
                  </a:cubicBezTo>
                  <a:cubicBezTo>
                    <a:pt x="115494" y="75261"/>
                    <a:pt x="115494" y="75261"/>
                    <a:pt x="115494" y="75261"/>
                  </a:cubicBezTo>
                  <a:cubicBezTo>
                    <a:pt x="116723" y="76515"/>
                    <a:pt x="116723" y="76515"/>
                    <a:pt x="116723" y="76515"/>
                  </a:cubicBezTo>
                  <a:cubicBezTo>
                    <a:pt x="118771" y="78188"/>
                    <a:pt x="120000" y="80278"/>
                    <a:pt x="120000" y="82369"/>
                  </a:cubicBezTo>
                  <a:cubicBezTo>
                    <a:pt x="120000" y="84459"/>
                    <a:pt x="120000" y="99094"/>
                    <a:pt x="120000" y="99094"/>
                  </a:cubicBezTo>
                  <a:cubicBezTo>
                    <a:pt x="120000" y="109128"/>
                    <a:pt x="95836" y="120000"/>
                    <a:pt x="59795" y="120000"/>
                  </a:cubicBezTo>
                  <a:close/>
                </a:path>
              </a:pathLst>
            </a:custGeom>
            <a:solidFill>
              <a:srgbClr val="FFFFFF"/>
            </a:solidFill>
            <a:ln>
              <a:noFill/>
            </a:ln>
          </p:spPr>
          <p:txBody>
            <a:bodyPr lIns="91425" tIns="45700" rIns="91425" bIns="45700" anchor="t" anchorCtr="0">
              <a:noAutofit/>
            </a:bodyPr>
            <a:lstStyle/>
            <a:p>
              <a:pPr marL="0" marR="0" lvl="0" indent="0" algn="l" rtl="0">
                <a:spcBef>
                  <a:spcPts val="0"/>
                </a:spcBef>
                <a:buNone/>
              </a:pPr>
              <a:endParaRPr sz="1800">
                <a:solidFill>
                  <a:srgbClr val="404040"/>
                </a:solidFill>
                <a:latin typeface="Questrial"/>
                <a:ea typeface="Questrial"/>
                <a:cs typeface="Questrial"/>
                <a:sym typeface="Questrial"/>
              </a:endParaRPr>
            </a:p>
          </p:txBody>
        </p:sp>
        <p:sp>
          <p:nvSpPr>
            <p:cNvPr id="77" name="Shape 2633"/>
            <p:cNvSpPr/>
            <p:nvPr/>
          </p:nvSpPr>
          <p:spPr>
            <a:xfrm>
              <a:off x="1915732" y="4353053"/>
              <a:ext cx="321435" cy="85279"/>
            </a:xfrm>
            <a:custGeom>
              <a:avLst/>
              <a:gdLst/>
              <a:ahLst/>
              <a:cxnLst/>
              <a:rect l="0" t="0" r="0" b="0"/>
              <a:pathLst>
                <a:path w="120000" h="120000" extrusionOk="0">
                  <a:moveTo>
                    <a:pt x="0" y="6575"/>
                  </a:moveTo>
                  <a:cubicBezTo>
                    <a:pt x="0" y="24657"/>
                    <a:pt x="0" y="54246"/>
                    <a:pt x="0" y="54246"/>
                  </a:cubicBezTo>
                  <a:cubicBezTo>
                    <a:pt x="0" y="77260"/>
                    <a:pt x="21098" y="119999"/>
                    <a:pt x="59780" y="119999"/>
                  </a:cubicBezTo>
                  <a:cubicBezTo>
                    <a:pt x="98901" y="119999"/>
                    <a:pt x="119999" y="77260"/>
                    <a:pt x="119999" y="54246"/>
                  </a:cubicBezTo>
                  <a:cubicBezTo>
                    <a:pt x="119999" y="54246"/>
                    <a:pt x="119999" y="23013"/>
                    <a:pt x="119999" y="4931"/>
                  </a:cubicBezTo>
                  <a:cubicBezTo>
                    <a:pt x="119999" y="1643"/>
                    <a:pt x="119120" y="0"/>
                    <a:pt x="118241" y="1643"/>
                  </a:cubicBezTo>
                  <a:cubicBezTo>
                    <a:pt x="104175" y="26301"/>
                    <a:pt x="83516" y="41095"/>
                    <a:pt x="59780" y="41095"/>
                  </a:cubicBezTo>
                  <a:cubicBezTo>
                    <a:pt x="36483" y="41095"/>
                    <a:pt x="15824" y="27945"/>
                    <a:pt x="1758" y="1643"/>
                  </a:cubicBezTo>
                  <a:cubicBezTo>
                    <a:pt x="879" y="0"/>
                    <a:pt x="0" y="1643"/>
                    <a:pt x="0" y="6575"/>
                  </a:cubicBezTo>
                  <a:close/>
                </a:path>
              </a:pathLst>
            </a:custGeom>
            <a:solidFill>
              <a:srgbClr val="7F7F7F"/>
            </a:solidFill>
            <a:ln>
              <a:noFill/>
            </a:ln>
          </p:spPr>
          <p:txBody>
            <a:bodyPr lIns="91425" tIns="45700" rIns="91425" bIns="45700" anchor="t" anchorCtr="0">
              <a:noAutofit/>
            </a:bodyPr>
            <a:lstStyle/>
            <a:p>
              <a:pPr marL="0" marR="0" lvl="0" indent="0" algn="l" rtl="0">
                <a:spcBef>
                  <a:spcPts val="0"/>
                </a:spcBef>
                <a:buNone/>
              </a:pPr>
              <a:endParaRPr sz="1800">
                <a:solidFill>
                  <a:srgbClr val="404040"/>
                </a:solidFill>
                <a:latin typeface="Questrial"/>
                <a:ea typeface="Questrial"/>
                <a:cs typeface="Questrial"/>
                <a:sym typeface="Questrial"/>
              </a:endParaRPr>
            </a:p>
          </p:txBody>
        </p:sp>
        <p:sp>
          <p:nvSpPr>
            <p:cNvPr id="78" name="Shape 2634"/>
            <p:cNvSpPr/>
            <p:nvPr/>
          </p:nvSpPr>
          <p:spPr>
            <a:xfrm>
              <a:off x="1915732" y="4440955"/>
              <a:ext cx="321435" cy="85279"/>
            </a:xfrm>
            <a:custGeom>
              <a:avLst/>
              <a:gdLst/>
              <a:ahLst/>
              <a:cxnLst/>
              <a:rect l="0" t="0" r="0" b="0"/>
              <a:pathLst>
                <a:path w="120000" h="120000" extrusionOk="0">
                  <a:moveTo>
                    <a:pt x="0" y="6575"/>
                  </a:moveTo>
                  <a:cubicBezTo>
                    <a:pt x="0" y="24657"/>
                    <a:pt x="0" y="54246"/>
                    <a:pt x="0" y="54246"/>
                  </a:cubicBezTo>
                  <a:cubicBezTo>
                    <a:pt x="0" y="77260"/>
                    <a:pt x="21098" y="119999"/>
                    <a:pt x="59780" y="119999"/>
                  </a:cubicBezTo>
                  <a:cubicBezTo>
                    <a:pt x="98901" y="119999"/>
                    <a:pt x="119999" y="77260"/>
                    <a:pt x="119999" y="54246"/>
                  </a:cubicBezTo>
                  <a:cubicBezTo>
                    <a:pt x="119999" y="54246"/>
                    <a:pt x="119999" y="23013"/>
                    <a:pt x="119999" y="4931"/>
                  </a:cubicBezTo>
                  <a:cubicBezTo>
                    <a:pt x="119999" y="1643"/>
                    <a:pt x="119120" y="0"/>
                    <a:pt x="118241" y="1643"/>
                  </a:cubicBezTo>
                  <a:cubicBezTo>
                    <a:pt x="104175" y="26301"/>
                    <a:pt x="83516" y="41095"/>
                    <a:pt x="59780" y="41095"/>
                  </a:cubicBezTo>
                  <a:cubicBezTo>
                    <a:pt x="36483" y="41095"/>
                    <a:pt x="15824" y="27945"/>
                    <a:pt x="1758" y="1643"/>
                  </a:cubicBezTo>
                  <a:cubicBezTo>
                    <a:pt x="879" y="0"/>
                    <a:pt x="0" y="1643"/>
                    <a:pt x="0" y="6575"/>
                  </a:cubicBezTo>
                  <a:close/>
                </a:path>
              </a:pathLst>
            </a:custGeom>
            <a:solidFill>
              <a:srgbClr val="7F7F7F"/>
            </a:solidFill>
            <a:ln>
              <a:noFill/>
            </a:ln>
          </p:spPr>
          <p:txBody>
            <a:bodyPr lIns="91425" tIns="45700" rIns="91425" bIns="45700" anchor="t" anchorCtr="0">
              <a:noAutofit/>
            </a:bodyPr>
            <a:lstStyle/>
            <a:p>
              <a:pPr marL="0" marR="0" lvl="0" indent="0" algn="l" rtl="0">
                <a:spcBef>
                  <a:spcPts val="0"/>
                </a:spcBef>
                <a:buNone/>
              </a:pPr>
              <a:endParaRPr sz="1800">
                <a:solidFill>
                  <a:srgbClr val="404040"/>
                </a:solidFill>
                <a:latin typeface="Questrial"/>
                <a:ea typeface="Questrial"/>
                <a:cs typeface="Questrial"/>
                <a:sym typeface="Questrial"/>
              </a:endParaRPr>
            </a:p>
          </p:txBody>
        </p:sp>
        <p:sp>
          <p:nvSpPr>
            <p:cNvPr id="79" name="Shape 2635"/>
            <p:cNvSpPr/>
            <p:nvPr/>
          </p:nvSpPr>
          <p:spPr>
            <a:xfrm>
              <a:off x="1915732" y="4212671"/>
              <a:ext cx="321435" cy="137757"/>
            </a:xfrm>
            <a:custGeom>
              <a:avLst/>
              <a:gdLst/>
              <a:ahLst/>
              <a:cxnLst/>
              <a:rect l="0" t="0" r="0" b="0"/>
              <a:pathLst>
                <a:path w="120000" h="120000" extrusionOk="0">
                  <a:moveTo>
                    <a:pt x="0" y="40000"/>
                  </a:moveTo>
                  <a:cubicBezTo>
                    <a:pt x="0" y="78974"/>
                    <a:pt x="0" y="78974"/>
                    <a:pt x="0" y="78974"/>
                  </a:cubicBezTo>
                  <a:cubicBezTo>
                    <a:pt x="0" y="93333"/>
                    <a:pt x="21098" y="120000"/>
                    <a:pt x="59780" y="120000"/>
                  </a:cubicBezTo>
                  <a:cubicBezTo>
                    <a:pt x="98901" y="120000"/>
                    <a:pt x="119999" y="93333"/>
                    <a:pt x="119999" y="78974"/>
                  </a:cubicBezTo>
                  <a:cubicBezTo>
                    <a:pt x="119999" y="78974"/>
                    <a:pt x="119999" y="41025"/>
                    <a:pt x="119999" y="38974"/>
                  </a:cubicBezTo>
                  <a:cubicBezTo>
                    <a:pt x="119120" y="25641"/>
                    <a:pt x="98021" y="0"/>
                    <a:pt x="59780" y="0"/>
                  </a:cubicBezTo>
                  <a:cubicBezTo>
                    <a:pt x="21098" y="0"/>
                    <a:pt x="0" y="26666"/>
                    <a:pt x="0" y="40000"/>
                  </a:cubicBezTo>
                  <a:close/>
                </a:path>
              </a:pathLst>
            </a:custGeom>
            <a:solidFill>
              <a:srgbClr val="7F7F7F"/>
            </a:solidFill>
            <a:ln>
              <a:noFill/>
            </a:ln>
          </p:spPr>
          <p:txBody>
            <a:bodyPr lIns="91425" tIns="45700" rIns="91425" bIns="45700" anchor="t" anchorCtr="0">
              <a:noAutofit/>
            </a:bodyPr>
            <a:lstStyle/>
            <a:p>
              <a:pPr marL="0" marR="0" lvl="0" indent="0" algn="l" rtl="0">
                <a:spcBef>
                  <a:spcPts val="0"/>
                </a:spcBef>
                <a:buNone/>
              </a:pPr>
              <a:endParaRPr sz="1800">
                <a:solidFill>
                  <a:srgbClr val="404040"/>
                </a:solidFill>
                <a:latin typeface="Questrial"/>
                <a:ea typeface="Questrial"/>
                <a:cs typeface="Questrial"/>
                <a:sym typeface="Questrial"/>
              </a:endParaRPr>
            </a:p>
          </p:txBody>
        </p:sp>
        <p:sp>
          <p:nvSpPr>
            <p:cNvPr id="80" name="Shape 2636"/>
            <p:cNvSpPr/>
            <p:nvPr/>
          </p:nvSpPr>
          <p:spPr>
            <a:xfrm>
              <a:off x="1927540" y="4217919"/>
              <a:ext cx="297821" cy="70847"/>
            </a:xfrm>
            <a:prstGeom prst="ellipse">
              <a:avLst/>
            </a:prstGeom>
            <a:solidFill>
              <a:srgbClr val="FFFFFF"/>
            </a:solidFill>
            <a:ln>
              <a:noFill/>
            </a:ln>
          </p:spPr>
          <p:txBody>
            <a:bodyPr lIns="91425" tIns="45700" rIns="91425" bIns="45700" anchor="t" anchorCtr="0">
              <a:noAutofit/>
            </a:bodyPr>
            <a:lstStyle/>
            <a:p>
              <a:pPr marL="0" marR="0" lvl="0" indent="0" algn="l" rtl="0">
                <a:spcBef>
                  <a:spcPts val="0"/>
                </a:spcBef>
                <a:buNone/>
              </a:pPr>
              <a:endParaRPr sz="1800">
                <a:solidFill>
                  <a:srgbClr val="404040"/>
                </a:solidFill>
                <a:latin typeface="Questrial"/>
                <a:ea typeface="Questrial"/>
                <a:cs typeface="Questrial"/>
                <a:sym typeface="Questrial"/>
              </a:endParaRPr>
            </a:p>
          </p:txBody>
        </p:sp>
      </p:grpSp>
      <p:sp>
        <p:nvSpPr>
          <p:cNvPr id="81" name="Shape 594"/>
          <p:cNvSpPr txBox="1"/>
          <p:nvPr/>
        </p:nvSpPr>
        <p:spPr>
          <a:xfrm>
            <a:off x="1784695" y="5698698"/>
            <a:ext cx="1464936" cy="619289"/>
          </a:xfrm>
          <a:prstGeom prst="rect">
            <a:avLst/>
          </a:prstGeom>
          <a:noFill/>
          <a:ln>
            <a:noFill/>
          </a:ln>
        </p:spPr>
        <p:txBody>
          <a:bodyPr lIns="91425" tIns="91425" rIns="91425" bIns="91425" anchor="t" anchorCtr="0">
            <a:noAutofit/>
          </a:bodyPr>
          <a:lstStyle/>
          <a:p>
            <a:pPr lvl="0" algn="ctr" rtl="0">
              <a:spcBef>
                <a:spcPts val="0"/>
              </a:spcBef>
              <a:buNone/>
            </a:pPr>
            <a:r>
              <a:rPr lang="en-US" sz="1200" dirty="0" smtClean="0">
                <a:solidFill>
                  <a:srgbClr val="404040"/>
                </a:solidFill>
              </a:rPr>
              <a:t>Corporate Datacenter</a:t>
            </a:r>
            <a:endParaRPr lang="en-US" sz="1200" dirty="0">
              <a:solidFill>
                <a:srgbClr val="404040"/>
              </a:solidFill>
            </a:endParaRPr>
          </a:p>
        </p:txBody>
      </p:sp>
      <p:cxnSp>
        <p:nvCxnSpPr>
          <p:cNvPr id="82" name="Curved Connector 81"/>
          <p:cNvCxnSpPr/>
          <p:nvPr/>
        </p:nvCxnSpPr>
        <p:spPr>
          <a:xfrm>
            <a:off x="4305112" y="6013174"/>
            <a:ext cx="1332437" cy="0"/>
          </a:xfrm>
          <a:prstGeom prst="curvedConnector3">
            <a:avLst>
              <a:gd name="adj1" fmla="val 50000"/>
            </a:avLst>
          </a:prstGeom>
          <a:ln w="38100">
            <a:solidFill>
              <a:srgbClr val="FFB819"/>
            </a:solidFill>
            <a:prstDash val="sysDot"/>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84" name="Shape 594"/>
          <p:cNvSpPr txBox="1"/>
          <p:nvPr/>
        </p:nvSpPr>
        <p:spPr>
          <a:xfrm>
            <a:off x="4215891" y="5445923"/>
            <a:ext cx="1464936" cy="487142"/>
          </a:xfrm>
          <a:prstGeom prst="rect">
            <a:avLst/>
          </a:prstGeom>
          <a:noFill/>
          <a:ln>
            <a:noFill/>
          </a:ln>
        </p:spPr>
        <p:txBody>
          <a:bodyPr lIns="91425" tIns="91425" rIns="91425" bIns="91425" anchor="t" anchorCtr="0">
            <a:noAutofit/>
          </a:bodyPr>
          <a:lstStyle/>
          <a:p>
            <a:pPr lvl="0" algn="ctr" rtl="0">
              <a:spcBef>
                <a:spcPts val="0"/>
              </a:spcBef>
              <a:buNone/>
            </a:pPr>
            <a:r>
              <a:rPr lang="en-US" sz="1200" dirty="0" smtClean="0">
                <a:solidFill>
                  <a:srgbClr val="404040"/>
                </a:solidFill>
              </a:rPr>
              <a:t>Policies</a:t>
            </a:r>
          </a:p>
          <a:p>
            <a:pPr lvl="0" algn="ctr" rtl="0">
              <a:spcBef>
                <a:spcPts val="0"/>
              </a:spcBef>
              <a:buNone/>
            </a:pPr>
            <a:r>
              <a:rPr lang="en-US" sz="1200" dirty="0" smtClean="0">
                <a:solidFill>
                  <a:srgbClr val="404040"/>
                </a:solidFill>
              </a:rPr>
              <a:t>Incidents</a:t>
            </a:r>
          </a:p>
        </p:txBody>
      </p:sp>
      <p:sp>
        <p:nvSpPr>
          <p:cNvPr id="56" name="Title 1"/>
          <p:cNvSpPr>
            <a:spLocks noGrp="1"/>
          </p:cNvSpPr>
          <p:nvPr>
            <p:ph type="title"/>
          </p:nvPr>
        </p:nvSpPr>
        <p:spPr>
          <a:xfrm>
            <a:off x="609599" y="609600"/>
            <a:ext cx="10969625" cy="838200"/>
          </a:xfrm>
        </p:spPr>
        <p:txBody>
          <a:bodyPr/>
          <a:lstStyle/>
          <a:p>
            <a:r>
              <a:rPr lang="en-US" smtClean="0"/>
              <a:t>Symantec = </a:t>
            </a:r>
            <a:br>
              <a:rPr lang="en-US" smtClean="0"/>
            </a:br>
            <a:r>
              <a:rPr lang="en-US" smtClean="0"/>
              <a:t>Gold </a:t>
            </a:r>
            <a:r>
              <a:rPr lang="en-US" dirty="0" smtClean="0"/>
              <a:t>Standard in DLP</a:t>
            </a:r>
            <a:endParaRPr lang="en-US" dirty="0"/>
          </a:p>
        </p:txBody>
      </p:sp>
      <p:pic>
        <p:nvPicPr>
          <p:cNvPr id="62" name="Picture 61"/>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3656012" y="262128"/>
            <a:ext cx="3840480" cy="2328672"/>
          </a:xfrm>
          <a:prstGeom prst="rect">
            <a:avLst/>
          </a:prstGeom>
        </p:spPr>
      </p:pic>
      <p:pic>
        <p:nvPicPr>
          <p:cNvPr id="67" name="Picture 2" descr="Image result for o365 email icon"/>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5223361" y="762738"/>
            <a:ext cx="372984" cy="372984"/>
          </a:xfrm>
          <a:prstGeom prst="rect">
            <a:avLst/>
          </a:prstGeom>
          <a:noFill/>
          <a:extLst>
            <a:ext uri="{909E8E84-426E-40dd-AFC4-6F175D3DCCD1}">
              <a14:hiddenFill xmlns="" xmlns:a14="http://schemas.microsoft.com/office/drawing/2010/main">
                <a:solidFill>
                  <a:srgbClr val="FFFFFF"/>
                </a:solidFill>
              </a14:hiddenFill>
            </a:ext>
          </a:extLst>
        </p:spPr>
      </p:pic>
      <p:sp>
        <p:nvSpPr>
          <p:cNvPr id="68" name="Rectangle 67"/>
          <p:cNvSpPr/>
          <p:nvPr/>
        </p:nvSpPr>
        <p:spPr>
          <a:xfrm>
            <a:off x="5604463" y="793625"/>
            <a:ext cx="902811" cy="258532"/>
          </a:xfrm>
          <a:prstGeom prst="rect">
            <a:avLst/>
          </a:prstGeom>
        </p:spPr>
        <p:txBody>
          <a:bodyPr wrap="none">
            <a:spAutoFit/>
          </a:bodyPr>
          <a:lstStyle/>
          <a:p>
            <a:pPr algn="ctr">
              <a:lnSpc>
                <a:spcPct val="90000"/>
              </a:lnSpc>
            </a:pPr>
            <a:r>
              <a:rPr lang="en-US" sz="1200" dirty="0">
                <a:solidFill>
                  <a:srgbClr val="404040"/>
                </a:solidFill>
              </a:rPr>
              <a:t>O365 email</a:t>
            </a:r>
          </a:p>
        </p:txBody>
      </p:sp>
      <p:pic>
        <p:nvPicPr>
          <p:cNvPr id="69" name="Picture 6" descr="Image result for gmail icon"/>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5858332" y="1162823"/>
            <a:ext cx="423672" cy="423672"/>
          </a:xfrm>
          <a:prstGeom prst="rect">
            <a:avLst/>
          </a:prstGeom>
          <a:noFill/>
          <a:extLst>
            <a:ext uri="{909E8E84-426E-40dd-AFC4-6F175D3DCCD1}">
              <a14:hiddenFill xmlns="" xmlns:a14="http://schemas.microsoft.com/office/drawing/2010/main">
                <a:solidFill>
                  <a:srgbClr val="FFFFFF"/>
                </a:solidFill>
              </a14:hiddenFill>
            </a:ext>
          </a:extLst>
        </p:spPr>
      </p:pic>
      <p:sp>
        <p:nvSpPr>
          <p:cNvPr id="70" name="Rectangle 69"/>
          <p:cNvSpPr/>
          <p:nvPr/>
        </p:nvSpPr>
        <p:spPr>
          <a:xfrm>
            <a:off x="6280160" y="1250822"/>
            <a:ext cx="558165" cy="258532"/>
          </a:xfrm>
          <a:prstGeom prst="rect">
            <a:avLst/>
          </a:prstGeom>
        </p:spPr>
        <p:txBody>
          <a:bodyPr wrap="none">
            <a:spAutoFit/>
          </a:bodyPr>
          <a:lstStyle/>
          <a:p>
            <a:pPr algn="ctr">
              <a:lnSpc>
                <a:spcPct val="90000"/>
              </a:lnSpc>
            </a:pPr>
            <a:r>
              <a:rPr lang="en-US" sz="1200" dirty="0" err="1">
                <a:solidFill>
                  <a:srgbClr val="404040"/>
                </a:solidFill>
              </a:rPr>
              <a:t>GMail</a:t>
            </a:r>
            <a:endParaRPr lang="en-US" sz="1200" dirty="0">
              <a:solidFill>
                <a:srgbClr val="404040"/>
              </a:solidFill>
            </a:endParaRPr>
          </a:p>
        </p:txBody>
      </p:sp>
      <p:cxnSp>
        <p:nvCxnSpPr>
          <p:cNvPr id="83" name="Curved Connector 82"/>
          <p:cNvCxnSpPr/>
          <p:nvPr/>
        </p:nvCxnSpPr>
        <p:spPr>
          <a:xfrm rot="5400000" flipH="1" flipV="1">
            <a:off x="6600987" y="2781010"/>
            <a:ext cx="731520" cy="0"/>
          </a:xfrm>
          <a:prstGeom prst="curvedConnector3">
            <a:avLst>
              <a:gd name="adj1" fmla="val 50000"/>
            </a:avLst>
          </a:prstGeom>
          <a:ln w="38100">
            <a:solidFill>
              <a:srgbClr val="FFB819"/>
            </a:solidFill>
            <a:prstDash val="sysDot"/>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85" name="TextBox 84"/>
          <p:cNvSpPr txBox="1"/>
          <p:nvPr/>
        </p:nvSpPr>
        <p:spPr>
          <a:xfrm>
            <a:off x="8994697" y="698500"/>
            <a:ext cx="2836096" cy="1461369"/>
          </a:xfrm>
          <a:prstGeom prst="rect">
            <a:avLst/>
          </a:prstGeom>
          <a:noFill/>
        </p:spPr>
        <p:txBody>
          <a:bodyPr wrap="square" lIns="0" tIns="0" rIns="0" bIns="0" rtlCol="0">
            <a:noAutofit/>
          </a:bodyPr>
          <a:lstStyle/>
          <a:p>
            <a:r>
              <a:rPr lang="en-US" b="1" dirty="0"/>
              <a:t>Broadest Coverage</a:t>
            </a:r>
          </a:p>
          <a:p>
            <a:r>
              <a:rPr lang="en-US" b="1" dirty="0"/>
              <a:t>Enterprise Scale</a:t>
            </a:r>
          </a:p>
          <a:p>
            <a:r>
              <a:rPr lang="en-US" b="1" dirty="0"/>
              <a:t>Single Pane of Glass</a:t>
            </a:r>
          </a:p>
          <a:p>
            <a:pPr marL="285750" indent="-285750">
              <a:buFont typeface="Arial" charset="0"/>
              <a:buChar char="•"/>
            </a:pPr>
            <a:endParaRPr lang="en-US" sz="2400" dirty="0"/>
          </a:p>
          <a:p>
            <a:pPr marL="285750" indent="-285750">
              <a:buFont typeface="Arial" charset="0"/>
              <a:buChar char="•"/>
            </a:pPr>
            <a:endParaRPr lang="en-US" sz="2400" dirty="0"/>
          </a:p>
        </p:txBody>
      </p:sp>
      <p:pic>
        <p:nvPicPr>
          <p:cNvPr id="88" name="Shape 610"/>
          <p:cNvPicPr preferRelativeResize="0"/>
          <p:nvPr/>
        </p:nvPicPr>
        <p:blipFill>
          <a:blip r:embed="rId8">
            <a:alphaModFix/>
            <a:duotone>
              <a:schemeClr val="accent1">
                <a:shade val="45000"/>
                <a:satMod val="135000"/>
              </a:schemeClr>
              <a:prstClr val="white"/>
            </a:duotone>
          </a:blip>
          <a:stretch>
            <a:fillRect/>
          </a:stretch>
        </p:blipFill>
        <p:spPr>
          <a:xfrm>
            <a:off x="6056778" y="3095625"/>
            <a:ext cx="1790234" cy="1171575"/>
          </a:xfrm>
          <a:prstGeom prst="rect">
            <a:avLst/>
          </a:prstGeom>
          <a:noFill/>
          <a:ln>
            <a:noFill/>
          </a:ln>
        </p:spPr>
      </p:pic>
      <p:cxnSp>
        <p:nvCxnSpPr>
          <p:cNvPr id="96" name="Curved Connector 95"/>
          <p:cNvCxnSpPr/>
          <p:nvPr/>
        </p:nvCxnSpPr>
        <p:spPr>
          <a:xfrm rot="5400000" flipH="1" flipV="1">
            <a:off x="6392416" y="4846320"/>
            <a:ext cx="1280160" cy="0"/>
          </a:xfrm>
          <a:prstGeom prst="curvedConnector3">
            <a:avLst>
              <a:gd name="adj1" fmla="val 50000"/>
            </a:avLst>
          </a:prstGeom>
          <a:ln w="38100">
            <a:solidFill>
              <a:srgbClr val="FFC000"/>
            </a:solidFill>
            <a:prstDash val="sysDot"/>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97" name="Shape 594"/>
          <p:cNvSpPr txBox="1"/>
          <p:nvPr/>
        </p:nvSpPr>
        <p:spPr>
          <a:xfrm>
            <a:off x="6704012" y="4374872"/>
            <a:ext cx="1464936" cy="487142"/>
          </a:xfrm>
          <a:prstGeom prst="rect">
            <a:avLst/>
          </a:prstGeom>
          <a:noFill/>
          <a:ln>
            <a:noFill/>
          </a:ln>
        </p:spPr>
        <p:txBody>
          <a:bodyPr lIns="91425" tIns="91425" rIns="91425" bIns="91425" anchor="t" anchorCtr="0">
            <a:noAutofit/>
          </a:bodyPr>
          <a:lstStyle/>
          <a:p>
            <a:pPr lvl="0" algn="ctr" rtl="0">
              <a:spcBef>
                <a:spcPts val="0"/>
              </a:spcBef>
              <a:buNone/>
            </a:pPr>
            <a:r>
              <a:rPr lang="en-US" sz="1200" dirty="0" smtClean="0">
                <a:solidFill>
                  <a:srgbClr val="404040"/>
                </a:solidFill>
              </a:rPr>
              <a:t>Policies</a:t>
            </a:r>
          </a:p>
          <a:p>
            <a:pPr lvl="0" algn="ctr" rtl="0">
              <a:spcBef>
                <a:spcPts val="0"/>
              </a:spcBef>
              <a:buNone/>
            </a:pPr>
            <a:r>
              <a:rPr lang="en-US" sz="1200" dirty="0" smtClean="0">
                <a:solidFill>
                  <a:srgbClr val="404040"/>
                </a:solidFill>
              </a:rPr>
              <a:t>Incidents</a:t>
            </a:r>
          </a:p>
        </p:txBody>
      </p:sp>
      <p:grpSp>
        <p:nvGrpSpPr>
          <p:cNvPr id="86" name="Group 85"/>
          <p:cNvGrpSpPr/>
          <p:nvPr/>
        </p:nvGrpSpPr>
        <p:grpSpPr>
          <a:xfrm>
            <a:off x="6597912" y="3297190"/>
            <a:ext cx="914400" cy="882235"/>
            <a:chOff x="7312100" y="3135719"/>
            <a:chExt cx="914400" cy="882235"/>
          </a:xfrm>
        </p:grpSpPr>
        <p:pic>
          <p:nvPicPr>
            <p:cNvPr id="87" name="Picture 86"/>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7312100" y="3135719"/>
              <a:ext cx="914400" cy="882235"/>
            </a:xfrm>
            <a:prstGeom prst="rect">
              <a:avLst/>
            </a:prstGeom>
          </p:spPr>
        </p:pic>
        <p:sp>
          <p:nvSpPr>
            <p:cNvPr id="89" name="Rectangle 88"/>
            <p:cNvSpPr/>
            <p:nvPr/>
          </p:nvSpPr>
          <p:spPr bwMode="gray">
            <a:xfrm>
              <a:off x="7435144" y="3471226"/>
              <a:ext cx="207835" cy="197914"/>
            </a:xfrm>
            <a:prstGeom prst="rect">
              <a:avLst/>
            </a:prstGeom>
            <a:solidFill>
              <a:srgbClr val="FFB819"/>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lang="en-US"/>
            </a:p>
          </p:txBody>
        </p:sp>
        <p:sp>
          <p:nvSpPr>
            <p:cNvPr id="90" name="Rectangle 89"/>
            <p:cNvSpPr/>
            <p:nvPr/>
          </p:nvSpPr>
          <p:spPr bwMode="gray">
            <a:xfrm>
              <a:off x="7608681" y="3483039"/>
              <a:ext cx="453089" cy="197914"/>
            </a:xfrm>
            <a:prstGeom prst="rect">
              <a:avLst/>
            </a:prstGeom>
            <a:solidFill>
              <a:srgbClr val="FFB819"/>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lang="en-US"/>
            </a:p>
          </p:txBody>
        </p:sp>
        <p:sp>
          <p:nvSpPr>
            <p:cNvPr id="91" name="Rectangle 90"/>
            <p:cNvSpPr/>
            <p:nvPr/>
          </p:nvSpPr>
          <p:spPr bwMode="gray">
            <a:xfrm>
              <a:off x="7520600" y="3635078"/>
              <a:ext cx="453089" cy="197914"/>
            </a:xfrm>
            <a:prstGeom prst="rect">
              <a:avLst/>
            </a:prstGeom>
            <a:solidFill>
              <a:srgbClr val="FFB819"/>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lang="en-US"/>
            </a:p>
          </p:txBody>
        </p:sp>
        <p:sp>
          <p:nvSpPr>
            <p:cNvPr id="92" name="TextBox 91"/>
            <p:cNvSpPr txBox="1"/>
            <p:nvPr/>
          </p:nvSpPr>
          <p:spPr>
            <a:xfrm>
              <a:off x="7480442" y="3429000"/>
              <a:ext cx="595170" cy="159566"/>
            </a:xfrm>
            <a:prstGeom prst="rect">
              <a:avLst/>
            </a:prstGeom>
            <a:noFill/>
          </p:spPr>
          <p:txBody>
            <a:bodyPr wrap="square" lIns="0" tIns="0" rIns="0" bIns="0" rtlCol="0">
              <a:noAutofit/>
            </a:bodyPr>
            <a:lstStyle/>
            <a:p>
              <a:pPr algn="ctr">
                <a:lnSpc>
                  <a:spcPts val="1400"/>
                </a:lnSpc>
              </a:pPr>
              <a:r>
                <a:rPr lang="en-US" sz="1050" b="1" dirty="0" smtClean="0">
                  <a:solidFill>
                    <a:schemeClr val="bg1"/>
                  </a:solidFill>
                </a:rPr>
                <a:t>Symantec</a:t>
              </a:r>
            </a:p>
          </p:txBody>
        </p:sp>
        <p:sp>
          <p:nvSpPr>
            <p:cNvPr id="93" name="TextBox 92"/>
            <p:cNvSpPr txBox="1"/>
            <p:nvPr/>
          </p:nvSpPr>
          <p:spPr>
            <a:xfrm>
              <a:off x="7495132" y="3561933"/>
              <a:ext cx="543026" cy="201794"/>
            </a:xfrm>
            <a:prstGeom prst="rect">
              <a:avLst/>
            </a:prstGeom>
            <a:noFill/>
            <a:ln>
              <a:noFill/>
            </a:ln>
          </p:spPr>
          <p:txBody>
            <a:bodyPr wrap="square" lIns="0" tIns="0" rIns="0" bIns="0" rtlCol="0">
              <a:noAutofit/>
            </a:bodyPr>
            <a:lstStyle/>
            <a:p>
              <a:pPr algn="ctr">
                <a:lnSpc>
                  <a:spcPts val="1400"/>
                </a:lnSpc>
              </a:pPr>
              <a:r>
                <a:rPr lang="en-US" sz="1100" b="1" dirty="0" smtClean="0">
                  <a:solidFill>
                    <a:schemeClr val="bg1"/>
                  </a:solidFill>
                </a:rPr>
                <a:t>Cloud</a:t>
              </a:r>
            </a:p>
          </p:txBody>
        </p:sp>
        <p:sp>
          <p:nvSpPr>
            <p:cNvPr id="94" name="TextBox 93"/>
            <p:cNvSpPr txBox="1"/>
            <p:nvPr/>
          </p:nvSpPr>
          <p:spPr>
            <a:xfrm>
              <a:off x="7508251" y="3694722"/>
              <a:ext cx="543026" cy="165012"/>
            </a:xfrm>
            <a:prstGeom prst="rect">
              <a:avLst/>
            </a:prstGeom>
            <a:noFill/>
            <a:ln>
              <a:noFill/>
            </a:ln>
          </p:spPr>
          <p:txBody>
            <a:bodyPr wrap="square" lIns="0" tIns="0" rIns="0" bIns="0" rtlCol="0">
              <a:noAutofit/>
            </a:bodyPr>
            <a:lstStyle/>
            <a:p>
              <a:pPr algn="ctr">
                <a:lnSpc>
                  <a:spcPts val="1400"/>
                </a:lnSpc>
              </a:pPr>
              <a:r>
                <a:rPr lang="en-US" sz="1200" b="1" dirty="0" smtClean="0">
                  <a:solidFill>
                    <a:schemeClr val="bg1"/>
                  </a:solidFill>
                </a:rPr>
                <a:t>DLP</a:t>
              </a:r>
              <a:endParaRPr lang="en-US" sz="1600" b="1" dirty="0" smtClean="0">
                <a:solidFill>
                  <a:schemeClr val="bg1"/>
                </a:solidFill>
              </a:endParaRPr>
            </a:p>
          </p:txBody>
        </p:sp>
      </p:grpSp>
      <p:cxnSp>
        <p:nvCxnSpPr>
          <p:cNvPr id="55" name="Curved Connector 64"/>
          <p:cNvCxnSpPr/>
          <p:nvPr/>
        </p:nvCxnSpPr>
        <p:spPr>
          <a:xfrm flipV="1">
            <a:off x="7542212" y="4504094"/>
            <a:ext cx="1767880" cy="1134706"/>
          </a:xfrm>
          <a:prstGeom prst="straightConnector1">
            <a:avLst/>
          </a:prstGeom>
          <a:ln w="38100">
            <a:solidFill>
              <a:srgbClr val="FFC000"/>
            </a:solidFill>
            <a:prstDash val="sysDot"/>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8" name="Straight Arrow Connector 57"/>
          <p:cNvCxnSpPr/>
          <p:nvPr/>
        </p:nvCxnSpPr>
        <p:spPr>
          <a:xfrm flipV="1">
            <a:off x="10030987" y="5971858"/>
            <a:ext cx="0" cy="365760"/>
          </a:xfrm>
          <a:prstGeom prst="straightConnector1">
            <a:avLst/>
          </a:prstGeom>
          <a:ln w="63500" cmpd="dbl">
            <a:solidFill>
              <a:schemeClr val="tx1"/>
            </a:solidFill>
            <a:prstDash val="sysDot"/>
            <a:tailEnd type="none"/>
          </a:ln>
          <a:effectLst/>
        </p:spPr>
        <p:style>
          <a:lnRef idx="2">
            <a:schemeClr val="accent1"/>
          </a:lnRef>
          <a:fillRef idx="0">
            <a:schemeClr val="accent1"/>
          </a:fillRef>
          <a:effectRef idx="1">
            <a:schemeClr val="accent1"/>
          </a:effectRef>
          <a:fontRef idx="minor">
            <a:schemeClr val="tx1"/>
          </a:fontRef>
        </p:style>
      </p:cxnSp>
      <p:cxnSp>
        <p:nvCxnSpPr>
          <p:cNvPr id="59" name="Curved Connector 58"/>
          <p:cNvCxnSpPr/>
          <p:nvPr/>
        </p:nvCxnSpPr>
        <p:spPr>
          <a:xfrm>
            <a:off x="9533707" y="6375718"/>
            <a:ext cx="1066800" cy="0"/>
          </a:xfrm>
          <a:prstGeom prst="curvedConnector3">
            <a:avLst>
              <a:gd name="adj1" fmla="val 50000"/>
            </a:avLst>
          </a:prstGeom>
          <a:ln w="38100">
            <a:solidFill>
              <a:schemeClr val="bg2">
                <a:lumMod val="75000"/>
              </a:schemeClr>
            </a:solidFill>
            <a:prstDash val="sysDot"/>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60" name="Curved Connector 59"/>
          <p:cNvCxnSpPr/>
          <p:nvPr/>
        </p:nvCxnSpPr>
        <p:spPr>
          <a:xfrm>
            <a:off x="8197320" y="6100455"/>
            <a:ext cx="1332437" cy="0"/>
          </a:xfrm>
          <a:prstGeom prst="curvedConnector3">
            <a:avLst>
              <a:gd name="adj1" fmla="val 50000"/>
            </a:avLst>
          </a:prstGeom>
          <a:ln w="38100">
            <a:solidFill>
              <a:srgbClr val="FFC000"/>
            </a:solidFill>
            <a:prstDash val="sysDot"/>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61" name="Shape 594"/>
          <p:cNvSpPr txBox="1"/>
          <p:nvPr/>
        </p:nvSpPr>
        <p:spPr>
          <a:xfrm>
            <a:off x="8108099" y="5533204"/>
            <a:ext cx="1464936" cy="487142"/>
          </a:xfrm>
          <a:prstGeom prst="rect">
            <a:avLst/>
          </a:prstGeom>
          <a:noFill/>
          <a:ln>
            <a:noFill/>
          </a:ln>
        </p:spPr>
        <p:txBody>
          <a:bodyPr lIns="91425" tIns="91425" rIns="91425" bIns="91425" anchor="t" anchorCtr="0">
            <a:noAutofit/>
          </a:bodyPr>
          <a:lstStyle/>
          <a:p>
            <a:pPr lvl="0" algn="ctr" rtl="0">
              <a:spcBef>
                <a:spcPts val="0"/>
              </a:spcBef>
              <a:buNone/>
            </a:pPr>
            <a:r>
              <a:rPr lang="en-US" sz="1200" dirty="0" smtClean="0">
                <a:solidFill>
                  <a:srgbClr val="404040"/>
                </a:solidFill>
              </a:rPr>
              <a:t>Policies</a:t>
            </a:r>
          </a:p>
          <a:p>
            <a:pPr lvl="0" algn="ctr" rtl="0">
              <a:spcBef>
                <a:spcPts val="0"/>
              </a:spcBef>
              <a:buNone/>
            </a:pPr>
            <a:r>
              <a:rPr lang="en-US" sz="1200" dirty="0" smtClean="0">
                <a:solidFill>
                  <a:srgbClr val="404040"/>
                </a:solidFill>
              </a:rPr>
              <a:t>Incidents</a:t>
            </a:r>
          </a:p>
        </p:txBody>
      </p:sp>
      <p:sp>
        <p:nvSpPr>
          <p:cNvPr id="63" name="Shape 594"/>
          <p:cNvSpPr txBox="1"/>
          <p:nvPr/>
        </p:nvSpPr>
        <p:spPr>
          <a:xfrm>
            <a:off x="9294812" y="5595159"/>
            <a:ext cx="1464936" cy="329190"/>
          </a:xfrm>
          <a:prstGeom prst="rect">
            <a:avLst/>
          </a:prstGeom>
          <a:noFill/>
          <a:ln>
            <a:noFill/>
          </a:ln>
        </p:spPr>
        <p:txBody>
          <a:bodyPr lIns="91425" tIns="91425" rIns="91425" bIns="91425" anchor="t" anchorCtr="0">
            <a:noAutofit/>
          </a:bodyPr>
          <a:lstStyle/>
          <a:p>
            <a:pPr lvl="0" algn="ctr" rtl="0">
              <a:spcBef>
                <a:spcPts val="0"/>
              </a:spcBef>
              <a:buNone/>
            </a:pPr>
            <a:r>
              <a:rPr lang="en-US" sz="1200" dirty="0" smtClean="0">
                <a:solidFill>
                  <a:srgbClr val="404040"/>
                </a:solidFill>
              </a:rPr>
              <a:t>Network</a:t>
            </a:r>
          </a:p>
        </p:txBody>
      </p:sp>
      <p:grpSp>
        <p:nvGrpSpPr>
          <p:cNvPr id="64" name="Group 216"/>
          <p:cNvGrpSpPr>
            <a:grpSpLocks noChangeAspect="1"/>
          </p:cNvGrpSpPr>
          <p:nvPr/>
        </p:nvGrpSpPr>
        <p:grpSpPr bwMode="auto">
          <a:xfrm>
            <a:off x="9665795" y="5929905"/>
            <a:ext cx="755650" cy="247650"/>
            <a:chOff x="634" y="1730"/>
            <a:chExt cx="476" cy="156"/>
          </a:xfrm>
        </p:grpSpPr>
        <p:sp>
          <p:nvSpPr>
            <p:cNvPr id="66" name="AutoShape 215"/>
            <p:cNvSpPr>
              <a:spLocks noChangeAspect="1" noChangeArrowheads="1" noTextEdit="1"/>
            </p:cNvSpPr>
            <p:nvPr/>
          </p:nvSpPr>
          <p:spPr bwMode="auto">
            <a:xfrm>
              <a:off x="634" y="1730"/>
              <a:ext cx="476" cy="15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5" name="Rectangle 217"/>
            <p:cNvSpPr>
              <a:spLocks noChangeArrowheads="1"/>
            </p:cNvSpPr>
            <p:nvPr/>
          </p:nvSpPr>
          <p:spPr bwMode="auto">
            <a:xfrm>
              <a:off x="648" y="1746"/>
              <a:ext cx="446" cy="122"/>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8" name="Freeform 218"/>
            <p:cNvSpPr>
              <a:spLocks noEditPoints="1"/>
            </p:cNvSpPr>
            <p:nvPr/>
          </p:nvSpPr>
          <p:spPr bwMode="auto">
            <a:xfrm>
              <a:off x="634" y="1730"/>
              <a:ext cx="476" cy="156"/>
            </a:xfrm>
            <a:custGeom>
              <a:avLst/>
              <a:gdLst>
                <a:gd name="T0" fmla="*/ 55 w 952"/>
                <a:gd name="T1" fmla="*/ 312 h 312"/>
                <a:gd name="T2" fmla="*/ 43 w 952"/>
                <a:gd name="T3" fmla="*/ 312 h 312"/>
                <a:gd name="T4" fmla="*/ 23 w 952"/>
                <a:gd name="T5" fmla="*/ 302 h 312"/>
                <a:gd name="T6" fmla="*/ 8 w 952"/>
                <a:gd name="T7" fmla="*/ 289 h 312"/>
                <a:gd name="T8" fmla="*/ 0 w 952"/>
                <a:gd name="T9" fmla="*/ 269 h 312"/>
                <a:gd name="T10" fmla="*/ 0 w 952"/>
                <a:gd name="T11" fmla="*/ 55 h 312"/>
                <a:gd name="T12" fmla="*/ 0 w 952"/>
                <a:gd name="T13" fmla="*/ 43 h 312"/>
                <a:gd name="T14" fmla="*/ 8 w 952"/>
                <a:gd name="T15" fmla="*/ 23 h 312"/>
                <a:gd name="T16" fmla="*/ 23 w 952"/>
                <a:gd name="T17" fmla="*/ 10 h 312"/>
                <a:gd name="T18" fmla="*/ 43 w 952"/>
                <a:gd name="T19" fmla="*/ 0 h 312"/>
                <a:gd name="T20" fmla="*/ 897 w 952"/>
                <a:gd name="T21" fmla="*/ 0 h 312"/>
                <a:gd name="T22" fmla="*/ 909 w 952"/>
                <a:gd name="T23" fmla="*/ 0 h 312"/>
                <a:gd name="T24" fmla="*/ 929 w 952"/>
                <a:gd name="T25" fmla="*/ 10 h 312"/>
                <a:gd name="T26" fmla="*/ 944 w 952"/>
                <a:gd name="T27" fmla="*/ 23 h 312"/>
                <a:gd name="T28" fmla="*/ 952 w 952"/>
                <a:gd name="T29" fmla="*/ 43 h 312"/>
                <a:gd name="T30" fmla="*/ 952 w 952"/>
                <a:gd name="T31" fmla="*/ 257 h 312"/>
                <a:gd name="T32" fmla="*/ 952 w 952"/>
                <a:gd name="T33" fmla="*/ 269 h 312"/>
                <a:gd name="T34" fmla="*/ 944 w 952"/>
                <a:gd name="T35" fmla="*/ 289 h 312"/>
                <a:gd name="T36" fmla="*/ 929 w 952"/>
                <a:gd name="T37" fmla="*/ 302 h 312"/>
                <a:gd name="T38" fmla="*/ 909 w 952"/>
                <a:gd name="T39" fmla="*/ 312 h 312"/>
                <a:gd name="T40" fmla="*/ 55 w 952"/>
                <a:gd name="T41" fmla="*/ 47 h 312"/>
                <a:gd name="T42" fmla="*/ 51 w 952"/>
                <a:gd name="T43" fmla="*/ 47 h 312"/>
                <a:gd name="T44" fmla="*/ 47 w 952"/>
                <a:gd name="T45" fmla="*/ 51 h 312"/>
                <a:gd name="T46" fmla="*/ 47 w 952"/>
                <a:gd name="T47" fmla="*/ 257 h 312"/>
                <a:gd name="T48" fmla="*/ 47 w 952"/>
                <a:gd name="T49" fmla="*/ 261 h 312"/>
                <a:gd name="T50" fmla="*/ 51 w 952"/>
                <a:gd name="T51" fmla="*/ 265 h 312"/>
                <a:gd name="T52" fmla="*/ 897 w 952"/>
                <a:gd name="T53" fmla="*/ 265 h 312"/>
                <a:gd name="T54" fmla="*/ 901 w 952"/>
                <a:gd name="T55" fmla="*/ 265 h 312"/>
                <a:gd name="T56" fmla="*/ 905 w 952"/>
                <a:gd name="T57" fmla="*/ 261 h 312"/>
                <a:gd name="T58" fmla="*/ 905 w 952"/>
                <a:gd name="T59" fmla="*/ 55 h 312"/>
                <a:gd name="T60" fmla="*/ 905 w 952"/>
                <a:gd name="T61" fmla="*/ 51 h 312"/>
                <a:gd name="T62" fmla="*/ 901 w 952"/>
                <a:gd name="T63" fmla="*/ 47 h 312"/>
                <a:gd name="T64" fmla="*/ 55 w 952"/>
                <a:gd name="T65" fmla="*/ 47 h 3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52" h="312">
                  <a:moveTo>
                    <a:pt x="897" y="312"/>
                  </a:moveTo>
                  <a:lnTo>
                    <a:pt x="55" y="312"/>
                  </a:lnTo>
                  <a:lnTo>
                    <a:pt x="55" y="312"/>
                  </a:lnTo>
                  <a:lnTo>
                    <a:pt x="43" y="312"/>
                  </a:lnTo>
                  <a:lnTo>
                    <a:pt x="33" y="308"/>
                  </a:lnTo>
                  <a:lnTo>
                    <a:pt x="23" y="302"/>
                  </a:lnTo>
                  <a:lnTo>
                    <a:pt x="16" y="296"/>
                  </a:lnTo>
                  <a:lnTo>
                    <a:pt x="8" y="289"/>
                  </a:lnTo>
                  <a:lnTo>
                    <a:pt x="4" y="279"/>
                  </a:lnTo>
                  <a:lnTo>
                    <a:pt x="0" y="269"/>
                  </a:lnTo>
                  <a:lnTo>
                    <a:pt x="0" y="257"/>
                  </a:lnTo>
                  <a:lnTo>
                    <a:pt x="0" y="55"/>
                  </a:lnTo>
                  <a:lnTo>
                    <a:pt x="0" y="55"/>
                  </a:lnTo>
                  <a:lnTo>
                    <a:pt x="0" y="43"/>
                  </a:lnTo>
                  <a:lnTo>
                    <a:pt x="4" y="33"/>
                  </a:lnTo>
                  <a:lnTo>
                    <a:pt x="8" y="23"/>
                  </a:lnTo>
                  <a:lnTo>
                    <a:pt x="16" y="16"/>
                  </a:lnTo>
                  <a:lnTo>
                    <a:pt x="23" y="10"/>
                  </a:lnTo>
                  <a:lnTo>
                    <a:pt x="33" y="4"/>
                  </a:lnTo>
                  <a:lnTo>
                    <a:pt x="43" y="0"/>
                  </a:lnTo>
                  <a:lnTo>
                    <a:pt x="55" y="0"/>
                  </a:lnTo>
                  <a:lnTo>
                    <a:pt x="897" y="0"/>
                  </a:lnTo>
                  <a:lnTo>
                    <a:pt x="897" y="0"/>
                  </a:lnTo>
                  <a:lnTo>
                    <a:pt x="909" y="0"/>
                  </a:lnTo>
                  <a:lnTo>
                    <a:pt x="919" y="4"/>
                  </a:lnTo>
                  <a:lnTo>
                    <a:pt x="929" y="10"/>
                  </a:lnTo>
                  <a:lnTo>
                    <a:pt x="936" y="16"/>
                  </a:lnTo>
                  <a:lnTo>
                    <a:pt x="944" y="23"/>
                  </a:lnTo>
                  <a:lnTo>
                    <a:pt x="948" y="33"/>
                  </a:lnTo>
                  <a:lnTo>
                    <a:pt x="952" y="43"/>
                  </a:lnTo>
                  <a:lnTo>
                    <a:pt x="952" y="55"/>
                  </a:lnTo>
                  <a:lnTo>
                    <a:pt x="952" y="257"/>
                  </a:lnTo>
                  <a:lnTo>
                    <a:pt x="952" y="257"/>
                  </a:lnTo>
                  <a:lnTo>
                    <a:pt x="952" y="269"/>
                  </a:lnTo>
                  <a:lnTo>
                    <a:pt x="948" y="279"/>
                  </a:lnTo>
                  <a:lnTo>
                    <a:pt x="944" y="289"/>
                  </a:lnTo>
                  <a:lnTo>
                    <a:pt x="936" y="296"/>
                  </a:lnTo>
                  <a:lnTo>
                    <a:pt x="929" y="302"/>
                  </a:lnTo>
                  <a:lnTo>
                    <a:pt x="919" y="308"/>
                  </a:lnTo>
                  <a:lnTo>
                    <a:pt x="909" y="312"/>
                  </a:lnTo>
                  <a:lnTo>
                    <a:pt x="897" y="312"/>
                  </a:lnTo>
                  <a:close/>
                  <a:moveTo>
                    <a:pt x="55" y="47"/>
                  </a:moveTo>
                  <a:lnTo>
                    <a:pt x="55" y="47"/>
                  </a:lnTo>
                  <a:lnTo>
                    <a:pt x="51" y="47"/>
                  </a:lnTo>
                  <a:lnTo>
                    <a:pt x="49" y="49"/>
                  </a:lnTo>
                  <a:lnTo>
                    <a:pt x="47" y="51"/>
                  </a:lnTo>
                  <a:lnTo>
                    <a:pt x="47" y="55"/>
                  </a:lnTo>
                  <a:lnTo>
                    <a:pt x="47" y="257"/>
                  </a:lnTo>
                  <a:lnTo>
                    <a:pt x="47" y="257"/>
                  </a:lnTo>
                  <a:lnTo>
                    <a:pt x="47" y="261"/>
                  </a:lnTo>
                  <a:lnTo>
                    <a:pt x="49" y="263"/>
                  </a:lnTo>
                  <a:lnTo>
                    <a:pt x="51" y="265"/>
                  </a:lnTo>
                  <a:lnTo>
                    <a:pt x="55" y="265"/>
                  </a:lnTo>
                  <a:lnTo>
                    <a:pt x="897" y="265"/>
                  </a:lnTo>
                  <a:lnTo>
                    <a:pt x="897" y="265"/>
                  </a:lnTo>
                  <a:lnTo>
                    <a:pt x="901" y="265"/>
                  </a:lnTo>
                  <a:lnTo>
                    <a:pt x="903" y="263"/>
                  </a:lnTo>
                  <a:lnTo>
                    <a:pt x="905" y="261"/>
                  </a:lnTo>
                  <a:lnTo>
                    <a:pt x="905" y="257"/>
                  </a:lnTo>
                  <a:lnTo>
                    <a:pt x="905" y="55"/>
                  </a:lnTo>
                  <a:lnTo>
                    <a:pt x="905" y="55"/>
                  </a:lnTo>
                  <a:lnTo>
                    <a:pt x="905" y="51"/>
                  </a:lnTo>
                  <a:lnTo>
                    <a:pt x="903" y="49"/>
                  </a:lnTo>
                  <a:lnTo>
                    <a:pt x="901" y="47"/>
                  </a:lnTo>
                  <a:lnTo>
                    <a:pt x="897" y="47"/>
                  </a:lnTo>
                  <a:lnTo>
                    <a:pt x="55" y="47"/>
                  </a:lnTo>
                  <a:close/>
                </a:path>
              </a:pathLst>
            </a:custGeom>
            <a:solidFill>
              <a:srgbClr val="828282"/>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9" name="Freeform 219"/>
            <p:cNvSpPr>
              <a:spLocks/>
            </p:cNvSpPr>
            <p:nvPr/>
          </p:nvSpPr>
          <p:spPr bwMode="auto">
            <a:xfrm>
              <a:off x="634" y="1730"/>
              <a:ext cx="476" cy="156"/>
            </a:xfrm>
            <a:custGeom>
              <a:avLst/>
              <a:gdLst>
                <a:gd name="T0" fmla="*/ 897 w 952"/>
                <a:gd name="T1" fmla="*/ 312 h 312"/>
                <a:gd name="T2" fmla="*/ 55 w 952"/>
                <a:gd name="T3" fmla="*/ 312 h 312"/>
                <a:gd name="T4" fmla="*/ 55 w 952"/>
                <a:gd name="T5" fmla="*/ 312 h 312"/>
                <a:gd name="T6" fmla="*/ 43 w 952"/>
                <a:gd name="T7" fmla="*/ 312 h 312"/>
                <a:gd name="T8" fmla="*/ 33 w 952"/>
                <a:gd name="T9" fmla="*/ 308 h 312"/>
                <a:gd name="T10" fmla="*/ 23 w 952"/>
                <a:gd name="T11" fmla="*/ 302 h 312"/>
                <a:gd name="T12" fmla="*/ 16 w 952"/>
                <a:gd name="T13" fmla="*/ 296 h 312"/>
                <a:gd name="T14" fmla="*/ 8 w 952"/>
                <a:gd name="T15" fmla="*/ 289 h 312"/>
                <a:gd name="T16" fmla="*/ 4 w 952"/>
                <a:gd name="T17" fmla="*/ 279 h 312"/>
                <a:gd name="T18" fmla="*/ 0 w 952"/>
                <a:gd name="T19" fmla="*/ 269 h 312"/>
                <a:gd name="T20" fmla="*/ 0 w 952"/>
                <a:gd name="T21" fmla="*/ 257 h 312"/>
                <a:gd name="T22" fmla="*/ 0 w 952"/>
                <a:gd name="T23" fmla="*/ 55 h 312"/>
                <a:gd name="T24" fmla="*/ 0 w 952"/>
                <a:gd name="T25" fmla="*/ 55 h 312"/>
                <a:gd name="T26" fmla="*/ 0 w 952"/>
                <a:gd name="T27" fmla="*/ 43 h 312"/>
                <a:gd name="T28" fmla="*/ 4 w 952"/>
                <a:gd name="T29" fmla="*/ 33 h 312"/>
                <a:gd name="T30" fmla="*/ 8 w 952"/>
                <a:gd name="T31" fmla="*/ 23 h 312"/>
                <a:gd name="T32" fmla="*/ 16 w 952"/>
                <a:gd name="T33" fmla="*/ 16 h 312"/>
                <a:gd name="T34" fmla="*/ 23 w 952"/>
                <a:gd name="T35" fmla="*/ 10 h 312"/>
                <a:gd name="T36" fmla="*/ 33 w 952"/>
                <a:gd name="T37" fmla="*/ 4 h 312"/>
                <a:gd name="T38" fmla="*/ 43 w 952"/>
                <a:gd name="T39" fmla="*/ 0 h 312"/>
                <a:gd name="T40" fmla="*/ 55 w 952"/>
                <a:gd name="T41" fmla="*/ 0 h 312"/>
                <a:gd name="T42" fmla="*/ 897 w 952"/>
                <a:gd name="T43" fmla="*/ 0 h 312"/>
                <a:gd name="T44" fmla="*/ 897 w 952"/>
                <a:gd name="T45" fmla="*/ 0 h 312"/>
                <a:gd name="T46" fmla="*/ 909 w 952"/>
                <a:gd name="T47" fmla="*/ 0 h 312"/>
                <a:gd name="T48" fmla="*/ 919 w 952"/>
                <a:gd name="T49" fmla="*/ 4 h 312"/>
                <a:gd name="T50" fmla="*/ 929 w 952"/>
                <a:gd name="T51" fmla="*/ 10 h 312"/>
                <a:gd name="T52" fmla="*/ 936 w 952"/>
                <a:gd name="T53" fmla="*/ 16 h 312"/>
                <a:gd name="T54" fmla="*/ 944 w 952"/>
                <a:gd name="T55" fmla="*/ 23 h 312"/>
                <a:gd name="T56" fmla="*/ 948 w 952"/>
                <a:gd name="T57" fmla="*/ 33 h 312"/>
                <a:gd name="T58" fmla="*/ 952 w 952"/>
                <a:gd name="T59" fmla="*/ 43 h 312"/>
                <a:gd name="T60" fmla="*/ 952 w 952"/>
                <a:gd name="T61" fmla="*/ 55 h 312"/>
                <a:gd name="T62" fmla="*/ 952 w 952"/>
                <a:gd name="T63" fmla="*/ 257 h 312"/>
                <a:gd name="T64" fmla="*/ 952 w 952"/>
                <a:gd name="T65" fmla="*/ 257 h 312"/>
                <a:gd name="T66" fmla="*/ 952 w 952"/>
                <a:gd name="T67" fmla="*/ 269 h 312"/>
                <a:gd name="T68" fmla="*/ 948 w 952"/>
                <a:gd name="T69" fmla="*/ 279 h 312"/>
                <a:gd name="T70" fmla="*/ 944 w 952"/>
                <a:gd name="T71" fmla="*/ 289 h 312"/>
                <a:gd name="T72" fmla="*/ 936 w 952"/>
                <a:gd name="T73" fmla="*/ 296 h 312"/>
                <a:gd name="T74" fmla="*/ 929 w 952"/>
                <a:gd name="T75" fmla="*/ 302 h 312"/>
                <a:gd name="T76" fmla="*/ 919 w 952"/>
                <a:gd name="T77" fmla="*/ 308 h 312"/>
                <a:gd name="T78" fmla="*/ 909 w 952"/>
                <a:gd name="T79" fmla="*/ 312 h 312"/>
                <a:gd name="T80" fmla="*/ 897 w 952"/>
                <a:gd name="T81" fmla="*/ 312 h 3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952" h="312">
                  <a:moveTo>
                    <a:pt x="897" y="312"/>
                  </a:moveTo>
                  <a:lnTo>
                    <a:pt x="55" y="312"/>
                  </a:lnTo>
                  <a:lnTo>
                    <a:pt x="55" y="312"/>
                  </a:lnTo>
                  <a:lnTo>
                    <a:pt x="43" y="312"/>
                  </a:lnTo>
                  <a:lnTo>
                    <a:pt x="33" y="308"/>
                  </a:lnTo>
                  <a:lnTo>
                    <a:pt x="23" y="302"/>
                  </a:lnTo>
                  <a:lnTo>
                    <a:pt x="16" y="296"/>
                  </a:lnTo>
                  <a:lnTo>
                    <a:pt x="8" y="289"/>
                  </a:lnTo>
                  <a:lnTo>
                    <a:pt x="4" y="279"/>
                  </a:lnTo>
                  <a:lnTo>
                    <a:pt x="0" y="269"/>
                  </a:lnTo>
                  <a:lnTo>
                    <a:pt x="0" y="257"/>
                  </a:lnTo>
                  <a:lnTo>
                    <a:pt x="0" y="55"/>
                  </a:lnTo>
                  <a:lnTo>
                    <a:pt x="0" y="55"/>
                  </a:lnTo>
                  <a:lnTo>
                    <a:pt x="0" y="43"/>
                  </a:lnTo>
                  <a:lnTo>
                    <a:pt x="4" y="33"/>
                  </a:lnTo>
                  <a:lnTo>
                    <a:pt x="8" y="23"/>
                  </a:lnTo>
                  <a:lnTo>
                    <a:pt x="16" y="16"/>
                  </a:lnTo>
                  <a:lnTo>
                    <a:pt x="23" y="10"/>
                  </a:lnTo>
                  <a:lnTo>
                    <a:pt x="33" y="4"/>
                  </a:lnTo>
                  <a:lnTo>
                    <a:pt x="43" y="0"/>
                  </a:lnTo>
                  <a:lnTo>
                    <a:pt x="55" y="0"/>
                  </a:lnTo>
                  <a:lnTo>
                    <a:pt x="897" y="0"/>
                  </a:lnTo>
                  <a:lnTo>
                    <a:pt x="897" y="0"/>
                  </a:lnTo>
                  <a:lnTo>
                    <a:pt x="909" y="0"/>
                  </a:lnTo>
                  <a:lnTo>
                    <a:pt x="919" y="4"/>
                  </a:lnTo>
                  <a:lnTo>
                    <a:pt x="929" y="10"/>
                  </a:lnTo>
                  <a:lnTo>
                    <a:pt x="936" y="16"/>
                  </a:lnTo>
                  <a:lnTo>
                    <a:pt x="944" y="23"/>
                  </a:lnTo>
                  <a:lnTo>
                    <a:pt x="948" y="33"/>
                  </a:lnTo>
                  <a:lnTo>
                    <a:pt x="952" y="43"/>
                  </a:lnTo>
                  <a:lnTo>
                    <a:pt x="952" y="55"/>
                  </a:lnTo>
                  <a:lnTo>
                    <a:pt x="952" y="257"/>
                  </a:lnTo>
                  <a:lnTo>
                    <a:pt x="952" y="257"/>
                  </a:lnTo>
                  <a:lnTo>
                    <a:pt x="952" y="269"/>
                  </a:lnTo>
                  <a:lnTo>
                    <a:pt x="948" y="279"/>
                  </a:lnTo>
                  <a:lnTo>
                    <a:pt x="944" y="289"/>
                  </a:lnTo>
                  <a:lnTo>
                    <a:pt x="936" y="296"/>
                  </a:lnTo>
                  <a:lnTo>
                    <a:pt x="929" y="302"/>
                  </a:lnTo>
                  <a:lnTo>
                    <a:pt x="919" y="308"/>
                  </a:lnTo>
                  <a:lnTo>
                    <a:pt x="909" y="312"/>
                  </a:lnTo>
                  <a:lnTo>
                    <a:pt x="897" y="312"/>
                  </a:lnTo>
                </a:path>
              </a:pathLst>
            </a:cu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0" name="Freeform 220"/>
            <p:cNvSpPr>
              <a:spLocks/>
            </p:cNvSpPr>
            <p:nvPr/>
          </p:nvSpPr>
          <p:spPr bwMode="auto">
            <a:xfrm>
              <a:off x="657" y="1753"/>
              <a:ext cx="430" cy="110"/>
            </a:xfrm>
            <a:custGeom>
              <a:avLst/>
              <a:gdLst>
                <a:gd name="T0" fmla="*/ 8 w 858"/>
                <a:gd name="T1" fmla="*/ 0 h 218"/>
                <a:gd name="T2" fmla="*/ 8 w 858"/>
                <a:gd name="T3" fmla="*/ 0 h 218"/>
                <a:gd name="T4" fmla="*/ 4 w 858"/>
                <a:gd name="T5" fmla="*/ 0 h 218"/>
                <a:gd name="T6" fmla="*/ 2 w 858"/>
                <a:gd name="T7" fmla="*/ 2 h 218"/>
                <a:gd name="T8" fmla="*/ 0 w 858"/>
                <a:gd name="T9" fmla="*/ 4 h 218"/>
                <a:gd name="T10" fmla="*/ 0 w 858"/>
                <a:gd name="T11" fmla="*/ 8 h 218"/>
                <a:gd name="T12" fmla="*/ 0 w 858"/>
                <a:gd name="T13" fmla="*/ 210 h 218"/>
                <a:gd name="T14" fmla="*/ 0 w 858"/>
                <a:gd name="T15" fmla="*/ 210 h 218"/>
                <a:gd name="T16" fmla="*/ 0 w 858"/>
                <a:gd name="T17" fmla="*/ 214 h 218"/>
                <a:gd name="T18" fmla="*/ 2 w 858"/>
                <a:gd name="T19" fmla="*/ 216 h 218"/>
                <a:gd name="T20" fmla="*/ 4 w 858"/>
                <a:gd name="T21" fmla="*/ 218 h 218"/>
                <a:gd name="T22" fmla="*/ 8 w 858"/>
                <a:gd name="T23" fmla="*/ 218 h 218"/>
                <a:gd name="T24" fmla="*/ 850 w 858"/>
                <a:gd name="T25" fmla="*/ 218 h 218"/>
                <a:gd name="T26" fmla="*/ 850 w 858"/>
                <a:gd name="T27" fmla="*/ 218 h 218"/>
                <a:gd name="T28" fmla="*/ 854 w 858"/>
                <a:gd name="T29" fmla="*/ 218 h 218"/>
                <a:gd name="T30" fmla="*/ 856 w 858"/>
                <a:gd name="T31" fmla="*/ 216 h 218"/>
                <a:gd name="T32" fmla="*/ 858 w 858"/>
                <a:gd name="T33" fmla="*/ 214 h 218"/>
                <a:gd name="T34" fmla="*/ 858 w 858"/>
                <a:gd name="T35" fmla="*/ 210 h 218"/>
                <a:gd name="T36" fmla="*/ 858 w 858"/>
                <a:gd name="T37" fmla="*/ 8 h 218"/>
                <a:gd name="T38" fmla="*/ 858 w 858"/>
                <a:gd name="T39" fmla="*/ 8 h 218"/>
                <a:gd name="T40" fmla="*/ 858 w 858"/>
                <a:gd name="T41" fmla="*/ 4 h 218"/>
                <a:gd name="T42" fmla="*/ 856 w 858"/>
                <a:gd name="T43" fmla="*/ 2 h 218"/>
                <a:gd name="T44" fmla="*/ 854 w 858"/>
                <a:gd name="T45" fmla="*/ 0 h 218"/>
                <a:gd name="T46" fmla="*/ 850 w 858"/>
                <a:gd name="T47" fmla="*/ 0 h 218"/>
                <a:gd name="T48" fmla="*/ 8 w 858"/>
                <a:gd name="T49" fmla="*/ 0 h 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858" h="218">
                  <a:moveTo>
                    <a:pt x="8" y="0"/>
                  </a:moveTo>
                  <a:lnTo>
                    <a:pt x="8" y="0"/>
                  </a:lnTo>
                  <a:lnTo>
                    <a:pt x="4" y="0"/>
                  </a:lnTo>
                  <a:lnTo>
                    <a:pt x="2" y="2"/>
                  </a:lnTo>
                  <a:lnTo>
                    <a:pt x="0" y="4"/>
                  </a:lnTo>
                  <a:lnTo>
                    <a:pt x="0" y="8"/>
                  </a:lnTo>
                  <a:lnTo>
                    <a:pt x="0" y="210"/>
                  </a:lnTo>
                  <a:lnTo>
                    <a:pt x="0" y="210"/>
                  </a:lnTo>
                  <a:lnTo>
                    <a:pt x="0" y="214"/>
                  </a:lnTo>
                  <a:lnTo>
                    <a:pt x="2" y="216"/>
                  </a:lnTo>
                  <a:lnTo>
                    <a:pt x="4" y="218"/>
                  </a:lnTo>
                  <a:lnTo>
                    <a:pt x="8" y="218"/>
                  </a:lnTo>
                  <a:lnTo>
                    <a:pt x="850" y="218"/>
                  </a:lnTo>
                  <a:lnTo>
                    <a:pt x="850" y="218"/>
                  </a:lnTo>
                  <a:lnTo>
                    <a:pt x="854" y="218"/>
                  </a:lnTo>
                  <a:lnTo>
                    <a:pt x="856" y="216"/>
                  </a:lnTo>
                  <a:lnTo>
                    <a:pt x="858" y="214"/>
                  </a:lnTo>
                  <a:lnTo>
                    <a:pt x="858" y="210"/>
                  </a:lnTo>
                  <a:lnTo>
                    <a:pt x="858" y="8"/>
                  </a:lnTo>
                  <a:lnTo>
                    <a:pt x="858" y="8"/>
                  </a:lnTo>
                  <a:lnTo>
                    <a:pt x="858" y="4"/>
                  </a:lnTo>
                  <a:lnTo>
                    <a:pt x="856" y="2"/>
                  </a:lnTo>
                  <a:lnTo>
                    <a:pt x="854" y="0"/>
                  </a:lnTo>
                  <a:lnTo>
                    <a:pt x="850" y="0"/>
                  </a:lnTo>
                  <a:lnTo>
                    <a:pt x="8" y="0"/>
                  </a:lnTo>
                </a:path>
              </a:pathLst>
            </a:cu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1" name="Freeform 221"/>
            <p:cNvSpPr>
              <a:spLocks/>
            </p:cNvSpPr>
            <p:nvPr/>
          </p:nvSpPr>
          <p:spPr bwMode="auto">
            <a:xfrm>
              <a:off x="696" y="1785"/>
              <a:ext cx="47" cy="46"/>
            </a:xfrm>
            <a:custGeom>
              <a:avLst/>
              <a:gdLst>
                <a:gd name="T0" fmla="*/ 0 w 93"/>
                <a:gd name="T1" fmla="*/ 47 h 94"/>
                <a:gd name="T2" fmla="*/ 0 w 93"/>
                <a:gd name="T3" fmla="*/ 47 h 94"/>
                <a:gd name="T4" fmla="*/ 0 w 93"/>
                <a:gd name="T5" fmla="*/ 37 h 94"/>
                <a:gd name="T6" fmla="*/ 4 w 93"/>
                <a:gd name="T7" fmla="*/ 29 h 94"/>
                <a:gd name="T8" fmla="*/ 8 w 93"/>
                <a:gd name="T9" fmla="*/ 22 h 94"/>
                <a:gd name="T10" fmla="*/ 14 w 93"/>
                <a:gd name="T11" fmla="*/ 14 h 94"/>
                <a:gd name="T12" fmla="*/ 19 w 93"/>
                <a:gd name="T13" fmla="*/ 8 h 94"/>
                <a:gd name="T14" fmla="*/ 29 w 93"/>
                <a:gd name="T15" fmla="*/ 4 h 94"/>
                <a:gd name="T16" fmla="*/ 37 w 93"/>
                <a:gd name="T17" fmla="*/ 2 h 94"/>
                <a:gd name="T18" fmla="*/ 47 w 93"/>
                <a:gd name="T19" fmla="*/ 0 h 94"/>
                <a:gd name="T20" fmla="*/ 47 w 93"/>
                <a:gd name="T21" fmla="*/ 0 h 94"/>
                <a:gd name="T22" fmla="*/ 56 w 93"/>
                <a:gd name="T23" fmla="*/ 2 h 94"/>
                <a:gd name="T24" fmla="*/ 64 w 93"/>
                <a:gd name="T25" fmla="*/ 4 h 94"/>
                <a:gd name="T26" fmla="*/ 72 w 93"/>
                <a:gd name="T27" fmla="*/ 8 h 94"/>
                <a:gd name="T28" fmla="*/ 80 w 93"/>
                <a:gd name="T29" fmla="*/ 14 h 94"/>
                <a:gd name="T30" fmla="*/ 86 w 93"/>
                <a:gd name="T31" fmla="*/ 22 h 94"/>
                <a:gd name="T32" fmla="*/ 90 w 93"/>
                <a:gd name="T33" fmla="*/ 29 h 94"/>
                <a:gd name="T34" fmla="*/ 92 w 93"/>
                <a:gd name="T35" fmla="*/ 37 h 94"/>
                <a:gd name="T36" fmla="*/ 93 w 93"/>
                <a:gd name="T37" fmla="*/ 47 h 94"/>
                <a:gd name="T38" fmla="*/ 93 w 93"/>
                <a:gd name="T39" fmla="*/ 47 h 94"/>
                <a:gd name="T40" fmla="*/ 92 w 93"/>
                <a:gd name="T41" fmla="*/ 57 h 94"/>
                <a:gd name="T42" fmla="*/ 90 w 93"/>
                <a:gd name="T43" fmla="*/ 65 h 94"/>
                <a:gd name="T44" fmla="*/ 86 w 93"/>
                <a:gd name="T45" fmla="*/ 72 h 94"/>
                <a:gd name="T46" fmla="*/ 80 w 93"/>
                <a:gd name="T47" fmla="*/ 80 h 94"/>
                <a:gd name="T48" fmla="*/ 72 w 93"/>
                <a:gd name="T49" fmla="*/ 86 h 94"/>
                <a:gd name="T50" fmla="*/ 64 w 93"/>
                <a:gd name="T51" fmla="*/ 90 h 94"/>
                <a:gd name="T52" fmla="*/ 56 w 93"/>
                <a:gd name="T53" fmla="*/ 92 h 94"/>
                <a:gd name="T54" fmla="*/ 47 w 93"/>
                <a:gd name="T55" fmla="*/ 94 h 94"/>
                <a:gd name="T56" fmla="*/ 47 w 93"/>
                <a:gd name="T57" fmla="*/ 94 h 94"/>
                <a:gd name="T58" fmla="*/ 37 w 93"/>
                <a:gd name="T59" fmla="*/ 92 h 94"/>
                <a:gd name="T60" fmla="*/ 29 w 93"/>
                <a:gd name="T61" fmla="*/ 90 h 94"/>
                <a:gd name="T62" fmla="*/ 19 w 93"/>
                <a:gd name="T63" fmla="*/ 86 h 94"/>
                <a:gd name="T64" fmla="*/ 14 w 93"/>
                <a:gd name="T65" fmla="*/ 80 h 94"/>
                <a:gd name="T66" fmla="*/ 8 w 93"/>
                <a:gd name="T67" fmla="*/ 72 h 94"/>
                <a:gd name="T68" fmla="*/ 4 w 93"/>
                <a:gd name="T69" fmla="*/ 65 h 94"/>
                <a:gd name="T70" fmla="*/ 0 w 93"/>
                <a:gd name="T71" fmla="*/ 57 h 94"/>
                <a:gd name="T72" fmla="*/ 0 w 93"/>
                <a:gd name="T73" fmla="*/ 47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3" h="94">
                  <a:moveTo>
                    <a:pt x="0" y="47"/>
                  </a:moveTo>
                  <a:lnTo>
                    <a:pt x="0" y="47"/>
                  </a:lnTo>
                  <a:lnTo>
                    <a:pt x="0" y="37"/>
                  </a:lnTo>
                  <a:lnTo>
                    <a:pt x="4" y="29"/>
                  </a:lnTo>
                  <a:lnTo>
                    <a:pt x="8" y="22"/>
                  </a:lnTo>
                  <a:lnTo>
                    <a:pt x="14" y="14"/>
                  </a:lnTo>
                  <a:lnTo>
                    <a:pt x="19" y="8"/>
                  </a:lnTo>
                  <a:lnTo>
                    <a:pt x="29" y="4"/>
                  </a:lnTo>
                  <a:lnTo>
                    <a:pt x="37" y="2"/>
                  </a:lnTo>
                  <a:lnTo>
                    <a:pt x="47" y="0"/>
                  </a:lnTo>
                  <a:lnTo>
                    <a:pt x="47" y="0"/>
                  </a:lnTo>
                  <a:lnTo>
                    <a:pt x="56" y="2"/>
                  </a:lnTo>
                  <a:lnTo>
                    <a:pt x="64" y="4"/>
                  </a:lnTo>
                  <a:lnTo>
                    <a:pt x="72" y="8"/>
                  </a:lnTo>
                  <a:lnTo>
                    <a:pt x="80" y="14"/>
                  </a:lnTo>
                  <a:lnTo>
                    <a:pt x="86" y="22"/>
                  </a:lnTo>
                  <a:lnTo>
                    <a:pt x="90" y="29"/>
                  </a:lnTo>
                  <a:lnTo>
                    <a:pt x="92" y="37"/>
                  </a:lnTo>
                  <a:lnTo>
                    <a:pt x="93" y="47"/>
                  </a:lnTo>
                  <a:lnTo>
                    <a:pt x="93" y="47"/>
                  </a:lnTo>
                  <a:lnTo>
                    <a:pt x="92" y="57"/>
                  </a:lnTo>
                  <a:lnTo>
                    <a:pt x="90" y="65"/>
                  </a:lnTo>
                  <a:lnTo>
                    <a:pt x="86" y="72"/>
                  </a:lnTo>
                  <a:lnTo>
                    <a:pt x="80" y="80"/>
                  </a:lnTo>
                  <a:lnTo>
                    <a:pt x="72" y="86"/>
                  </a:lnTo>
                  <a:lnTo>
                    <a:pt x="64" y="90"/>
                  </a:lnTo>
                  <a:lnTo>
                    <a:pt x="56" y="92"/>
                  </a:lnTo>
                  <a:lnTo>
                    <a:pt x="47" y="94"/>
                  </a:lnTo>
                  <a:lnTo>
                    <a:pt x="47" y="94"/>
                  </a:lnTo>
                  <a:lnTo>
                    <a:pt x="37" y="92"/>
                  </a:lnTo>
                  <a:lnTo>
                    <a:pt x="29" y="90"/>
                  </a:lnTo>
                  <a:lnTo>
                    <a:pt x="19" y="86"/>
                  </a:lnTo>
                  <a:lnTo>
                    <a:pt x="14" y="80"/>
                  </a:lnTo>
                  <a:lnTo>
                    <a:pt x="8" y="72"/>
                  </a:lnTo>
                  <a:lnTo>
                    <a:pt x="4" y="65"/>
                  </a:lnTo>
                  <a:lnTo>
                    <a:pt x="0" y="57"/>
                  </a:lnTo>
                  <a:lnTo>
                    <a:pt x="0" y="47"/>
                  </a:lnTo>
                  <a:close/>
                </a:path>
              </a:pathLst>
            </a:custGeom>
            <a:solidFill>
              <a:srgbClr val="828282"/>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2" name="Freeform 222"/>
            <p:cNvSpPr>
              <a:spLocks/>
            </p:cNvSpPr>
            <p:nvPr/>
          </p:nvSpPr>
          <p:spPr bwMode="auto">
            <a:xfrm>
              <a:off x="696" y="1785"/>
              <a:ext cx="47" cy="46"/>
            </a:xfrm>
            <a:custGeom>
              <a:avLst/>
              <a:gdLst>
                <a:gd name="T0" fmla="*/ 0 w 93"/>
                <a:gd name="T1" fmla="*/ 47 h 94"/>
                <a:gd name="T2" fmla="*/ 0 w 93"/>
                <a:gd name="T3" fmla="*/ 47 h 94"/>
                <a:gd name="T4" fmla="*/ 0 w 93"/>
                <a:gd name="T5" fmla="*/ 37 h 94"/>
                <a:gd name="T6" fmla="*/ 4 w 93"/>
                <a:gd name="T7" fmla="*/ 29 h 94"/>
                <a:gd name="T8" fmla="*/ 8 w 93"/>
                <a:gd name="T9" fmla="*/ 22 h 94"/>
                <a:gd name="T10" fmla="*/ 14 w 93"/>
                <a:gd name="T11" fmla="*/ 14 h 94"/>
                <a:gd name="T12" fmla="*/ 19 w 93"/>
                <a:gd name="T13" fmla="*/ 8 h 94"/>
                <a:gd name="T14" fmla="*/ 29 w 93"/>
                <a:gd name="T15" fmla="*/ 4 h 94"/>
                <a:gd name="T16" fmla="*/ 37 w 93"/>
                <a:gd name="T17" fmla="*/ 2 h 94"/>
                <a:gd name="T18" fmla="*/ 47 w 93"/>
                <a:gd name="T19" fmla="*/ 0 h 94"/>
                <a:gd name="T20" fmla="*/ 47 w 93"/>
                <a:gd name="T21" fmla="*/ 0 h 94"/>
                <a:gd name="T22" fmla="*/ 56 w 93"/>
                <a:gd name="T23" fmla="*/ 2 h 94"/>
                <a:gd name="T24" fmla="*/ 64 w 93"/>
                <a:gd name="T25" fmla="*/ 4 h 94"/>
                <a:gd name="T26" fmla="*/ 72 w 93"/>
                <a:gd name="T27" fmla="*/ 8 h 94"/>
                <a:gd name="T28" fmla="*/ 80 w 93"/>
                <a:gd name="T29" fmla="*/ 14 h 94"/>
                <a:gd name="T30" fmla="*/ 86 w 93"/>
                <a:gd name="T31" fmla="*/ 22 h 94"/>
                <a:gd name="T32" fmla="*/ 90 w 93"/>
                <a:gd name="T33" fmla="*/ 29 h 94"/>
                <a:gd name="T34" fmla="*/ 92 w 93"/>
                <a:gd name="T35" fmla="*/ 37 h 94"/>
                <a:gd name="T36" fmla="*/ 93 w 93"/>
                <a:gd name="T37" fmla="*/ 47 h 94"/>
                <a:gd name="T38" fmla="*/ 93 w 93"/>
                <a:gd name="T39" fmla="*/ 47 h 94"/>
                <a:gd name="T40" fmla="*/ 92 w 93"/>
                <a:gd name="T41" fmla="*/ 57 h 94"/>
                <a:gd name="T42" fmla="*/ 90 w 93"/>
                <a:gd name="T43" fmla="*/ 65 h 94"/>
                <a:gd name="T44" fmla="*/ 86 w 93"/>
                <a:gd name="T45" fmla="*/ 72 h 94"/>
                <a:gd name="T46" fmla="*/ 80 w 93"/>
                <a:gd name="T47" fmla="*/ 80 h 94"/>
                <a:gd name="T48" fmla="*/ 72 w 93"/>
                <a:gd name="T49" fmla="*/ 86 h 94"/>
                <a:gd name="T50" fmla="*/ 64 w 93"/>
                <a:gd name="T51" fmla="*/ 90 h 94"/>
                <a:gd name="T52" fmla="*/ 56 w 93"/>
                <a:gd name="T53" fmla="*/ 92 h 94"/>
                <a:gd name="T54" fmla="*/ 47 w 93"/>
                <a:gd name="T55" fmla="*/ 94 h 94"/>
                <a:gd name="T56" fmla="*/ 47 w 93"/>
                <a:gd name="T57" fmla="*/ 94 h 94"/>
                <a:gd name="T58" fmla="*/ 37 w 93"/>
                <a:gd name="T59" fmla="*/ 92 h 94"/>
                <a:gd name="T60" fmla="*/ 29 w 93"/>
                <a:gd name="T61" fmla="*/ 90 h 94"/>
                <a:gd name="T62" fmla="*/ 19 w 93"/>
                <a:gd name="T63" fmla="*/ 86 h 94"/>
                <a:gd name="T64" fmla="*/ 14 w 93"/>
                <a:gd name="T65" fmla="*/ 80 h 94"/>
                <a:gd name="T66" fmla="*/ 8 w 93"/>
                <a:gd name="T67" fmla="*/ 72 h 94"/>
                <a:gd name="T68" fmla="*/ 4 w 93"/>
                <a:gd name="T69" fmla="*/ 65 h 94"/>
                <a:gd name="T70" fmla="*/ 0 w 93"/>
                <a:gd name="T71" fmla="*/ 57 h 94"/>
                <a:gd name="T72" fmla="*/ 0 w 93"/>
                <a:gd name="T73" fmla="*/ 47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3" h="94">
                  <a:moveTo>
                    <a:pt x="0" y="47"/>
                  </a:moveTo>
                  <a:lnTo>
                    <a:pt x="0" y="47"/>
                  </a:lnTo>
                  <a:lnTo>
                    <a:pt x="0" y="37"/>
                  </a:lnTo>
                  <a:lnTo>
                    <a:pt x="4" y="29"/>
                  </a:lnTo>
                  <a:lnTo>
                    <a:pt x="8" y="22"/>
                  </a:lnTo>
                  <a:lnTo>
                    <a:pt x="14" y="14"/>
                  </a:lnTo>
                  <a:lnTo>
                    <a:pt x="19" y="8"/>
                  </a:lnTo>
                  <a:lnTo>
                    <a:pt x="29" y="4"/>
                  </a:lnTo>
                  <a:lnTo>
                    <a:pt x="37" y="2"/>
                  </a:lnTo>
                  <a:lnTo>
                    <a:pt x="47" y="0"/>
                  </a:lnTo>
                  <a:lnTo>
                    <a:pt x="47" y="0"/>
                  </a:lnTo>
                  <a:lnTo>
                    <a:pt x="56" y="2"/>
                  </a:lnTo>
                  <a:lnTo>
                    <a:pt x="64" y="4"/>
                  </a:lnTo>
                  <a:lnTo>
                    <a:pt x="72" y="8"/>
                  </a:lnTo>
                  <a:lnTo>
                    <a:pt x="80" y="14"/>
                  </a:lnTo>
                  <a:lnTo>
                    <a:pt x="86" y="22"/>
                  </a:lnTo>
                  <a:lnTo>
                    <a:pt x="90" y="29"/>
                  </a:lnTo>
                  <a:lnTo>
                    <a:pt x="92" y="37"/>
                  </a:lnTo>
                  <a:lnTo>
                    <a:pt x="93" y="47"/>
                  </a:lnTo>
                  <a:lnTo>
                    <a:pt x="93" y="47"/>
                  </a:lnTo>
                  <a:lnTo>
                    <a:pt x="92" y="57"/>
                  </a:lnTo>
                  <a:lnTo>
                    <a:pt x="90" y="65"/>
                  </a:lnTo>
                  <a:lnTo>
                    <a:pt x="86" y="72"/>
                  </a:lnTo>
                  <a:lnTo>
                    <a:pt x="80" y="80"/>
                  </a:lnTo>
                  <a:lnTo>
                    <a:pt x="72" y="86"/>
                  </a:lnTo>
                  <a:lnTo>
                    <a:pt x="64" y="90"/>
                  </a:lnTo>
                  <a:lnTo>
                    <a:pt x="56" y="92"/>
                  </a:lnTo>
                  <a:lnTo>
                    <a:pt x="47" y="94"/>
                  </a:lnTo>
                  <a:lnTo>
                    <a:pt x="47" y="94"/>
                  </a:lnTo>
                  <a:lnTo>
                    <a:pt x="37" y="92"/>
                  </a:lnTo>
                  <a:lnTo>
                    <a:pt x="29" y="90"/>
                  </a:lnTo>
                  <a:lnTo>
                    <a:pt x="19" y="86"/>
                  </a:lnTo>
                  <a:lnTo>
                    <a:pt x="14" y="80"/>
                  </a:lnTo>
                  <a:lnTo>
                    <a:pt x="8" y="72"/>
                  </a:lnTo>
                  <a:lnTo>
                    <a:pt x="4" y="65"/>
                  </a:lnTo>
                  <a:lnTo>
                    <a:pt x="0" y="57"/>
                  </a:lnTo>
                  <a:lnTo>
                    <a:pt x="0" y="47"/>
                  </a:lnTo>
                </a:path>
              </a:pathLst>
            </a:cu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3" name="Freeform 223"/>
            <p:cNvSpPr>
              <a:spLocks/>
            </p:cNvSpPr>
            <p:nvPr/>
          </p:nvSpPr>
          <p:spPr bwMode="auto">
            <a:xfrm>
              <a:off x="1040" y="1773"/>
              <a:ext cx="27" cy="70"/>
            </a:xfrm>
            <a:custGeom>
              <a:avLst/>
              <a:gdLst>
                <a:gd name="T0" fmla="*/ 27 w 54"/>
                <a:gd name="T1" fmla="*/ 140 h 140"/>
                <a:gd name="T2" fmla="*/ 27 w 54"/>
                <a:gd name="T3" fmla="*/ 140 h 140"/>
                <a:gd name="T4" fmla="*/ 17 w 54"/>
                <a:gd name="T5" fmla="*/ 138 h 140"/>
                <a:gd name="T6" fmla="*/ 7 w 54"/>
                <a:gd name="T7" fmla="*/ 132 h 140"/>
                <a:gd name="T8" fmla="*/ 1 w 54"/>
                <a:gd name="T9" fmla="*/ 125 h 140"/>
                <a:gd name="T10" fmla="*/ 0 w 54"/>
                <a:gd name="T11" fmla="*/ 113 h 140"/>
                <a:gd name="T12" fmla="*/ 0 w 54"/>
                <a:gd name="T13" fmla="*/ 27 h 140"/>
                <a:gd name="T14" fmla="*/ 0 w 54"/>
                <a:gd name="T15" fmla="*/ 27 h 140"/>
                <a:gd name="T16" fmla="*/ 1 w 54"/>
                <a:gd name="T17" fmla="*/ 15 h 140"/>
                <a:gd name="T18" fmla="*/ 7 w 54"/>
                <a:gd name="T19" fmla="*/ 8 h 140"/>
                <a:gd name="T20" fmla="*/ 17 w 54"/>
                <a:gd name="T21" fmla="*/ 2 h 140"/>
                <a:gd name="T22" fmla="*/ 27 w 54"/>
                <a:gd name="T23" fmla="*/ 0 h 140"/>
                <a:gd name="T24" fmla="*/ 27 w 54"/>
                <a:gd name="T25" fmla="*/ 0 h 140"/>
                <a:gd name="T26" fmla="*/ 39 w 54"/>
                <a:gd name="T27" fmla="*/ 2 h 140"/>
                <a:gd name="T28" fmla="*/ 46 w 54"/>
                <a:gd name="T29" fmla="*/ 8 h 140"/>
                <a:gd name="T30" fmla="*/ 52 w 54"/>
                <a:gd name="T31" fmla="*/ 15 h 140"/>
                <a:gd name="T32" fmla="*/ 54 w 54"/>
                <a:gd name="T33" fmla="*/ 27 h 140"/>
                <a:gd name="T34" fmla="*/ 54 w 54"/>
                <a:gd name="T35" fmla="*/ 113 h 140"/>
                <a:gd name="T36" fmla="*/ 54 w 54"/>
                <a:gd name="T37" fmla="*/ 113 h 140"/>
                <a:gd name="T38" fmla="*/ 52 w 54"/>
                <a:gd name="T39" fmla="*/ 125 h 140"/>
                <a:gd name="T40" fmla="*/ 46 w 54"/>
                <a:gd name="T41" fmla="*/ 132 h 140"/>
                <a:gd name="T42" fmla="*/ 39 w 54"/>
                <a:gd name="T43" fmla="*/ 138 h 140"/>
                <a:gd name="T44" fmla="*/ 27 w 54"/>
                <a:gd name="T45" fmla="*/ 140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54" h="140">
                  <a:moveTo>
                    <a:pt x="27" y="140"/>
                  </a:moveTo>
                  <a:lnTo>
                    <a:pt x="27" y="140"/>
                  </a:lnTo>
                  <a:lnTo>
                    <a:pt x="17" y="138"/>
                  </a:lnTo>
                  <a:lnTo>
                    <a:pt x="7" y="132"/>
                  </a:lnTo>
                  <a:lnTo>
                    <a:pt x="1" y="125"/>
                  </a:lnTo>
                  <a:lnTo>
                    <a:pt x="0" y="113"/>
                  </a:lnTo>
                  <a:lnTo>
                    <a:pt x="0" y="27"/>
                  </a:lnTo>
                  <a:lnTo>
                    <a:pt x="0" y="27"/>
                  </a:lnTo>
                  <a:lnTo>
                    <a:pt x="1" y="15"/>
                  </a:lnTo>
                  <a:lnTo>
                    <a:pt x="7" y="8"/>
                  </a:lnTo>
                  <a:lnTo>
                    <a:pt x="17" y="2"/>
                  </a:lnTo>
                  <a:lnTo>
                    <a:pt x="27" y="0"/>
                  </a:lnTo>
                  <a:lnTo>
                    <a:pt x="27" y="0"/>
                  </a:lnTo>
                  <a:lnTo>
                    <a:pt x="39" y="2"/>
                  </a:lnTo>
                  <a:lnTo>
                    <a:pt x="46" y="8"/>
                  </a:lnTo>
                  <a:lnTo>
                    <a:pt x="52" y="15"/>
                  </a:lnTo>
                  <a:lnTo>
                    <a:pt x="54" y="27"/>
                  </a:lnTo>
                  <a:lnTo>
                    <a:pt x="54" y="113"/>
                  </a:lnTo>
                  <a:lnTo>
                    <a:pt x="54" y="113"/>
                  </a:lnTo>
                  <a:lnTo>
                    <a:pt x="52" y="125"/>
                  </a:lnTo>
                  <a:lnTo>
                    <a:pt x="46" y="132"/>
                  </a:lnTo>
                  <a:lnTo>
                    <a:pt x="39" y="138"/>
                  </a:lnTo>
                  <a:lnTo>
                    <a:pt x="27" y="140"/>
                  </a:lnTo>
                  <a:close/>
                </a:path>
              </a:pathLst>
            </a:custGeom>
            <a:solidFill>
              <a:srgbClr val="828282"/>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4" name="Freeform 224"/>
            <p:cNvSpPr>
              <a:spLocks/>
            </p:cNvSpPr>
            <p:nvPr/>
          </p:nvSpPr>
          <p:spPr bwMode="auto">
            <a:xfrm>
              <a:off x="1040" y="1773"/>
              <a:ext cx="27" cy="70"/>
            </a:xfrm>
            <a:custGeom>
              <a:avLst/>
              <a:gdLst>
                <a:gd name="T0" fmla="*/ 27 w 54"/>
                <a:gd name="T1" fmla="*/ 140 h 140"/>
                <a:gd name="T2" fmla="*/ 27 w 54"/>
                <a:gd name="T3" fmla="*/ 140 h 140"/>
                <a:gd name="T4" fmla="*/ 17 w 54"/>
                <a:gd name="T5" fmla="*/ 138 h 140"/>
                <a:gd name="T6" fmla="*/ 7 w 54"/>
                <a:gd name="T7" fmla="*/ 132 h 140"/>
                <a:gd name="T8" fmla="*/ 1 w 54"/>
                <a:gd name="T9" fmla="*/ 125 h 140"/>
                <a:gd name="T10" fmla="*/ 0 w 54"/>
                <a:gd name="T11" fmla="*/ 113 h 140"/>
                <a:gd name="T12" fmla="*/ 0 w 54"/>
                <a:gd name="T13" fmla="*/ 27 h 140"/>
                <a:gd name="T14" fmla="*/ 0 w 54"/>
                <a:gd name="T15" fmla="*/ 27 h 140"/>
                <a:gd name="T16" fmla="*/ 1 w 54"/>
                <a:gd name="T17" fmla="*/ 15 h 140"/>
                <a:gd name="T18" fmla="*/ 7 w 54"/>
                <a:gd name="T19" fmla="*/ 8 h 140"/>
                <a:gd name="T20" fmla="*/ 17 w 54"/>
                <a:gd name="T21" fmla="*/ 2 h 140"/>
                <a:gd name="T22" fmla="*/ 27 w 54"/>
                <a:gd name="T23" fmla="*/ 0 h 140"/>
                <a:gd name="T24" fmla="*/ 27 w 54"/>
                <a:gd name="T25" fmla="*/ 0 h 140"/>
                <a:gd name="T26" fmla="*/ 39 w 54"/>
                <a:gd name="T27" fmla="*/ 2 h 140"/>
                <a:gd name="T28" fmla="*/ 46 w 54"/>
                <a:gd name="T29" fmla="*/ 8 h 140"/>
                <a:gd name="T30" fmla="*/ 52 w 54"/>
                <a:gd name="T31" fmla="*/ 15 h 140"/>
                <a:gd name="T32" fmla="*/ 54 w 54"/>
                <a:gd name="T33" fmla="*/ 27 h 140"/>
                <a:gd name="T34" fmla="*/ 54 w 54"/>
                <a:gd name="T35" fmla="*/ 113 h 140"/>
                <a:gd name="T36" fmla="*/ 54 w 54"/>
                <a:gd name="T37" fmla="*/ 113 h 140"/>
                <a:gd name="T38" fmla="*/ 52 w 54"/>
                <a:gd name="T39" fmla="*/ 125 h 140"/>
                <a:gd name="T40" fmla="*/ 46 w 54"/>
                <a:gd name="T41" fmla="*/ 132 h 140"/>
                <a:gd name="T42" fmla="*/ 39 w 54"/>
                <a:gd name="T43" fmla="*/ 138 h 140"/>
                <a:gd name="T44" fmla="*/ 27 w 54"/>
                <a:gd name="T45" fmla="*/ 140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54" h="140">
                  <a:moveTo>
                    <a:pt x="27" y="140"/>
                  </a:moveTo>
                  <a:lnTo>
                    <a:pt x="27" y="140"/>
                  </a:lnTo>
                  <a:lnTo>
                    <a:pt x="17" y="138"/>
                  </a:lnTo>
                  <a:lnTo>
                    <a:pt x="7" y="132"/>
                  </a:lnTo>
                  <a:lnTo>
                    <a:pt x="1" y="125"/>
                  </a:lnTo>
                  <a:lnTo>
                    <a:pt x="0" y="113"/>
                  </a:lnTo>
                  <a:lnTo>
                    <a:pt x="0" y="27"/>
                  </a:lnTo>
                  <a:lnTo>
                    <a:pt x="0" y="27"/>
                  </a:lnTo>
                  <a:lnTo>
                    <a:pt x="1" y="15"/>
                  </a:lnTo>
                  <a:lnTo>
                    <a:pt x="7" y="8"/>
                  </a:lnTo>
                  <a:lnTo>
                    <a:pt x="17" y="2"/>
                  </a:lnTo>
                  <a:lnTo>
                    <a:pt x="27" y="0"/>
                  </a:lnTo>
                  <a:lnTo>
                    <a:pt x="27" y="0"/>
                  </a:lnTo>
                  <a:lnTo>
                    <a:pt x="39" y="2"/>
                  </a:lnTo>
                  <a:lnTo>
                    <a:pt x="46" y="8"/>
                  </a:lnTo>
                  <a:lnTo>
                    <a:pt x="52" y="15"/>
                  </a:lnTo>
                  <a:lnTo>
                    <a:pt x="54" y="27"/>
                  </a:lnTo>
                  <a:lnTo>
                    <a:pt x="54" y="113"/>
                  </a:lnTo>
                  <a:lnTo>
                    <a:pt x="54" y="113"/>
                  </a:lnTo>
                  <a:lnTo>
                    <a:pt x="52" y="125"/>
                  </a:lnTo>
                  <a:lnTo>
                    <a:pt x="46" y="132"/>
                  </a:lnTo>
                  <a:lnTo>
                    <a:pt x="39" y="138"/>
                  </a:lnTo>
                  <a:lnTo>
                    <a:pt x="27" y="140"/>
                  </a:lnTo>
                </a:path>
              </a:pathLst>
            </a:cu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5" name="Freeform 225"/>
            <p:cNvSpPr>
              <a:spLocks/>
            </p:cNvSpPr>
            <p:nvPr/>
          </p:nvSpPr>
          <p:spPr bwMode="auto">
            <a:xfrm>
              <a:off x="991" y="1773"/>
              <a:ext cx="27" cy="70"/>
            </a:xfrm>
            <a:custGeom>
              <a:avLst/>
              <a:gdLst>
                <a:gd name="T0" fmla="*/ 27 w 55"/>
                <a:gd name="T1" fmla="*/ 140 h 140"/>
                <a:gd name="T2" fmla="*/ 27 w 55"/>
                <a:gd name="T3" fmla="*/ 140 h 140"/>
                <a:gd name="T4" fmla="*/ 18 w 55"/>
                <a:gd name="T5" fmla="*/ 138 h 140"/>
                <a:gd name="T6" fmla="*/ 8 w 55"/>
                <a:gd name="T7" fmla="*/ 132 h 140"/>
                <a:gd name="T8" fmla="*/ 2 w 55"/>
                <a:gd name="T9" fmla="*/ 125 h 140"/>
                <a:gd name="T10" fmla="*/ 0 w 55"/>
                <a:gd name="T11" fmla="*/ 113 h 140"/>
                <a:gd name="T12" fmla="*/ 0 w 55"/>
                <a:gd name="T13" fmla="*/ 27 h 140"/>
                <a:gd name="T14" fmla="*/ 0 w 55"/>
                <a:gd name="T15" fmla="*/ 27 h 140"/>
                <a:gd name="T16" fmla="*/ 2 w 55"/>
                <a:gd name="T17" fmla="*/ 15 h 140"/>
                <a:gd name="T18" fmla="*/ 8 w 55"/>
                <a:gd name="T19" fmla="*/ 8 h 140"/>
                <a:gd name="T20" fmla="*/ 18 w 55"/>
                <a:gd name="T21" fmla="*/ 2 h 140"/>
                <a:gd name="T22" fmla="*/ 27 w 55"/>
                <a:gd name="T23" fmla="*/ 0 h 140"/>
                <a:gd name="T24" fmla="*/ 27 w 55"/>
                <a:gd name="T25" fmla="*/ 0 h 140"/>
                <a:gd name="T26" fmla="*/ 39 w 55"/>
                <a:gd name="T27" fmla="*/ 2 h 140"/>
                <a:gd name="T28" fmla="*/ 47 w 55"/>
                <a:gd name="T29" fmla="*/ 8 h 140"/>
                <a:gd name="T30" fmla="*/ 53 w 55"/>
                <a:gd name="T31" fmla="*/ 15 h 140"/>
                <a:gd name="T32" fmla="*/ 55 w 55"/>
                <a:gd name="T33" fmla="*/ 27 h 140"/>
                <a:gd name="T34" fmla="*/ 55 w 55"/>
                <a:gd name="T35" fmla="*/ 113 h 140"/>
                <a:gd name="T36" fmla="*/ 55 w 55"/>
                <a:gd name="T37" fmla="*/ 113 h 140"/>
                <a:gd name="T38" fmla="*/ 53 w 55"/>
                <a:gd name="T39" fmla="*/ 125 h 140"/>
                <a:gd name="T40" fmla="*/ 47 w 55"/>
                <a:gd name="T41" fmla="*/ 132 h 140"/>
                <a:gd name="T42" fmla="*/ 39 w 55"/>
                <a:gd name="T43" fmla="*/ 138 h 140"/>
                <a:gd name="T44" fmla="*/ 27 w 55"/>
                <a:gd name="T45" fmla="*/ 140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55" h="140">
                  <a:moveTo>
                    <a:pt x="27" y="140"/>
                  </a:moveTo>
                  <a:lnTo>
                    <a:pt x="27" y="140"/>
                  </a:lnTo>
                  <a:lnTo>
                    <a:pt x="18" y="138"/>
                  </a:lnTo>
                  <a:lnTo>
                    <a:pt x="8" y="132"/>
                  </a:lnTo>
                  <a:lnTo>
                    <a:pt x="2" y="125"/>
                  </a:lnTo>
                  <a:lnTo>
                    <a:pt x="0" y="113"/>
                  </a:lnTo>
                  <a:lnTo>
                    <a:pt x="0" y="27"/>
                  </a:lnTo>
                  <a:lnTo>
                    <a:pt x="0" y="27"/>
                  </a:lnTo>
                  <a:lnTo>
                    <a:pt x="2" y="15"/>
                  </a:lnTo>
                  <a:lnTo>
                    <a:pt x="8" y="8"/>
                  </a:lnTo>
                  <a:lnTo>
                    <a:pt x="18" y="2"/>
                  </a:lnTo>
                  <a:lnTo>
                    <a:pt x="27" y="0"/>
                  </a:lnTo>
                  <a:lnTo>
                    <a:pt x="27" y="0"/>
                  </a:lnTo>
                  <a:lnTo>
                    <a:pt x="39" y="2"/>
                  </a:lnTo>
                  <a:lnTo>
                    <a:pt x="47" y="8"/>
                  </a:lnTo>
                  <a:lnTo>
                    <a:pt x="53" y="15"/>
                  </a:lnTo>
                  <a:lnTo>
                    <a:pt x="55" y="27"/>
                  </a:lnTo>
                  <a:lnTo>
                    <a:pt x="55" y="113"/>
                  </a:lnTo>
                  <a:lnTo>
                    <a:pt x="55" y="113"/>
                  </a:lnTo>
                  <a:lnTo>
                    <a:pt x="53" y="125"/>
                  </a:lnTo>
                  <a:lnTo>
                    <a:pt x="47" y="132"/>
                  </a:lnTo>
                  <a:lnTo>
                    <a:pt x="39" y="138"/>
                  </a:lnTo>
                  <a:lnTo>
                    <a:pt x="27" y="140"/>
                  </a:lnTo>
                  <a:close/>
                </a:path>
              </a:pathLst>
            </a:custGeom>
            <a:solidFill>
              <a:srgbClr val="828282"/>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6" name="Freeform 226"/>
            <p:cNvSpPr>
              <a:spLocks/>
            </p:cNvSpPr>
            <p:nvPr/>
          </p:nvSpPr>
          <p:spPr bwMode="auto">
            <a:xfrm>
              <a:off x="991" y="1773"/>
              <a:ext cx="27" cy="70"/>
            </a:xfrm>
            <a:custGeom>
              <a:avLst/>
              <a:gdLst>
                <a:gd name="T0" fmla="*/ 27 w 55"/>
                <a:gd name="T1" fmla="*/ 140 h 140"/>
                <a:gd name="T2" fmla="*/ 27 w 55"/>
                <a:gd name="T3" fmla="*/ 140 h 140"/>
                <a:gd name="T4" fmla="*/ 18 w 55"/>
                <a:gd name="T5" fmla="*/ 138 h 140"/>
                <a:gd name="T6" fmla="*/ 8 w 55"/>
                <a:gd name="T7" fmla="*/ 132 h 140"/>
                <a:gd name="T8" fmla="*/ 2 w 55"/>
                <a:gd name="T9" fmla="*/ 125 h 140"/>
                <a:gd name="T10" fmla="*/ 0 w 55"/>
                <a:gd name="T11" fmla="*/ 113 h 140"/>
                <a:gd name="T12" fmla="*/ 0 w 55"/>
                <a:gd name="T13" fmla="*/ 27 h 140"/>
                <a:gd name="T14" fmla="*/ 0 w 55"/>
                <a:gd name="T15" fmla="*/ 27 h 140"/>
                <a:gd name="T16" fmla="*/ 2 w 55"/>
                <a:gd name="T17" fmla="*/ 15 h 140"/>
                <a:gd name="T18" fmla="*/ 8 w 55"/>
                <a:gd name="T19" fmla="*/ 8 h 140"/>
                <a:gd name="T20" fmla="*/ 18 w 55"/>
                <a:gd name="T21" fmla="*/ 2 h 140"/>
                <a:gd name="T22" fmla="*/ 27 w 55"/>
                <a:gd name="T23" fmla="*/ 0 h 140"/>
                <a:gd name="T24" fmla="*/ 27 w 55"/>
                <a:gd name="T25" fmla="*/ 0 h 140"/>
                <a:gd name="T26" fmla="*/ 39 w 55"/>
                <a:gd name="T27" fmla="*/ 2 h 140"/>
                <a:gd name="T28" fmla="*/ 47 w 55"/>
                <a:gd name="T29" fmla="*/ 8 h 140"/>
                <a:gd name="T30" fmla="*/ 53 w 55"/>
                <a:gd name="T31" fmla="*/ 15 h 140"/>
                <a:gd name="T32" fmla="*/ 55 w 55"/>
                <a:gd name="T33" fmla="*/ 27 h 140"/>
                <a:gd name="T34" fmla="*/ 55 w 55"/>
                <a:gd name="T35" fmla="*/ 113 h 140"/>
                <a:gd name="T36" fmla="*/ 55 w 55"/>
                <a:gd name="T37" fmla="*/ 113 h 140"/>
                <a:gd name="T38" fmla="*/ 53 w 55"/>
                <a:gd name="T39" fmla="*/ 125 h 140"/>
                <a:gd name="T40" fmla="*/ 47 w 55"/>
                <a:gd name="T41" fmla="*/ 132 h 140"/>
                <a:gd name="T42" fmla="*/ 39 w 55"/>
                <a:gd name="T43" fmla="*/ 138 h 140"/>
                <a:gd name="T44" fmla="*/ 27 w 55"/>
                <a:gd name="T45" fmla="*/ 140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55" h="140">
                  <a:moveTo>
                    <a:pt x="27" y="140"/>
                  </a:moveTo>
                  <a:lnTo>
                    <a:pt x="27" y="140"/>
                  </a:lnTo>
                  <a:lnTo>
                    <a:pt x="18" y="138"/>
                  </a:lnTo>
                  <a:lnTo>
                    <a:pt x="8" y="132"/>
                  </a:lnTo>
                  <a:lnTo>
                    <a:pt x="2" y="125"/>
                  </a:lnTo>
                  <a:lnTo>
                    <a:pt x="0" y="113"/>
                  </a:lnTo>
                  <a:lnTo>
                    <a:pt x="0" y="27"/>
                  </a:lnTo>
                  <a:lnTo>
                    <a:pt x="0" y="27"/>
                  </a:lnTo>
                  <a:lnTo>
                    <a:pt x="2" y="15"/>
                  </a:lnTo>
                  <a:lnTo>
                    <a:pt x="8" y="8"/>
                  </a:lnTo>
                  <a:lnTo>
                    <a:pt x="18" y="2"/>
                  </a:lnTo>
                  <a:lnTo>
                    <a:pt x="27" y="0"/>
                  </a:lnTo>
                  <a:lnTo>
                    <a:pt x="27" y="0"/>
                  </a:lnTo>
                  <a:lnTo>
                    <a:pt x="39" y="2"/>
                  </a:lnTo>
                  <a:lnTo>
                    <a:pt x="47" y="8"/>
                  </a:lnTo>
                  <a:lnTo>
                    <a:pt x="53" y="15"/>
                  </a:lnTo>
                  <a:lnTo>
                    <a:pt x="55" y="27"/>
                  </a:lnTo>
                  <a:lnTo>
                    <a:pt x="55" y="113"/>
                  </a:lnTo>
                  <a:lnTo>
                    <a:pt x="55" y="113"/>
                  </a:lnTo>
                  <a:lnTo>
                    <a:pt x="53" y="125"/>
                  </a:lnTo>
                  <a:lnTo>
                    <a:pt x="47" y="132"/>
                  </a:lnTo>
                  <a:lnTo>
                    <a:pt x="39" y="138"/>
                  </a:lnTo>
                  <a:lnTo>
                    <a:pt x="27" y="140"/>
                  </a:lnTo>
                </a:path>
              </a:pathLst>
            </a:cu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7" name="Freeform 227"/>
            <p:cNvSpPr>
              <a:spLocks/>
            </p:cNvSpPr>
            <p:nvPr/>
          </p:nvSpPr>
          <p:spPr bwMode="auto">
            <a:xfrm>
              <a:off x="942" y="1773"/>
              <a:ext cx="28" cy="70"/>
            </a:xfrm>
            <a:custGeom>
              <a:avLst/>
              <a:gdLst>
                <a:gd name="T0" fmla="*/ 28 w 55"/>
                <a:gd name="T1" fmla="*/ 140 h 140"/>
                <a:gd name="T2" fmla="*/ 28 w 55"/>
                <a:gd name="T3" fmla="*/ 140 h 140"/>
                <a:gd name="T4" fmla="*/ 18 w 55"/>
                <a:gd name="T5" fmla="*/ 138 h 140"/>
                <a:gd name="T6" fmla="*/ 8 w 55"/>
                <a:gd name="T7" fmla="*/ 132 h 140"/>
                <a:gd name="T8" fmla="*/ 2 w 55"/>
                <a:gd name="T9" fmla="*/ 125 h 140"/>
                <a:gd name="T10" fmla="*/ 0 w 55"/>
                <a:gd name="T11" fmla="*/ 113 h 140"/>
                <a:gd name="T12" fmla="*/ 0 w 55"/>
                <a:gd name="T13" fmla="*/ 27 h 140"/>
                <a:gd name="T14" fmla="*/ 0 w 55"/>
                <a:gd name="T15" fmla="*/ 27 h 140"/>
                <a:gd name="T16" fmla="*/ 2 w 55"/>
                <a:gd name="T17" fmla="*/ 15 h 140"/>
                <a:gd name="T18" fmla="*/ 8 w 55"/>
                <a:gd name="T19" fmla="*/ 8 h 140"/>
                <a:gd name="T20" fmla="*/ 18 w 55"/>
                <a:gd name="T21" fmla="*/ 2 h 140"/>
                <a:gd name="T22" fmla="*/ 28 w 55"/>
                <a:gd name="T23" fmla="*/ 0 h 140"/>
                <a:gd name="T24" fmla="*/ 28 w 55"/>
                <a:gd name="T25" fmla="*/ 0 h 140"/>
                <a:gd name="T26" fmla="*/ 39 w 55"/>
                <a:gd name="T27" fmla="*/ 2 h 140"/>
                <a:gd name="T28" fmla="*/ 47 w 55"/>
                <a:gd name="T29" fmla="*/ 8 h 140"/>
                <a:gd name="T30" fmla="*/ 53 w 55"/>
                <a:gd name="T31" fmla="*/ 15 h 140"/>
                <a:gd name="T32" fmla="*/ 55 w 55"/>
                <a:gd name="T33" fmla="*/ 27 h 140"/>
                <a:gd name="T34" fmla="*/ 55 w 55"/>
                <a:gd name="T35" fmla="*/ 113 h 140"/>
                <a:gd name="T36" fmla="*/ 55 w 55"/>
                <a:gd name="T37" fmla="*/ 113 h 140"/>
                <a:gd name="T38" fmla="*/ 53 w 55"/>
                <a:gd name="T39" fmla="*/ 125 h 140"/>
                <a:gd name="T40" fmla="*/ 47 w 55"/>
                <a:gd name="T41" fmla="*/ 132 h 140"/>
                <a:gd name="T42" fmla="*/ 39 w 55"/>
                <a:gd name="T43" fmla="*/ 138 h 140"/>
                <a:gd name="T44" fmla="*/ 28 w 55"/>
                <a:gd name="T45" fmla="*/ 140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55" h="140">
                  <a:moveTo>
                    <a:pt x="28" y="140"/>
                  </a:moveTo>
                  <a:lnTo>
                    <a:pt x="28" y="140"/>
                  </a:lnTo>
                  <a:lnTo>
                    <a:pt x="18" y="138"/>
                  </a:lnTo>
                  <a:lnTo>
                    <a:pt x="8" y="132"/>
                  </a:lnTo>
                  <a:lnTo>
                    <a:pt x="2" y="125"/>
                  </a:lnTo>
                  <a:lnTo>
                    <a:pt x="0" y="113"/>
                  </a:lnTo>
                  <a:lnTo>
                    <a:pt x="0" y="27"/>
                  </a:lnTo>
                  <a:lnTo>
                    <a:pt x="0" y="27"/>
                  </a:lnTo>
                  <a:lnTo>
                    <a:pt x="2" y="15"/>
                  </a:lnTo>
                  <a:lnTo>
                    <a:pt x="8" y="8"/>
                  </a:lnTo>
                  <a:lnTo>
                    <a:pt x="18" y="2"/>
                  </a:lnTo>
                  <a:lnTo>
                    <a:pt x="28" y="0"/>
                  </a:lnTo>
                  <a:lnTo>
                    <a:pt x="28" y="0"/>
                  </a:lnTo>
                  <a:lnTo>
                    <a:pt x="39" y="2"/>
                  </a:lnTo>
                  <a:lnTo>
                    <a:pt x="47" y="8"/>
                  </a:lnTo>
                  <a:lnTo>
                    <a:pt x="53" y="15"/>
                  </a:lnTo>
                  <a:lnTo>
                    <a:pt x="55" y="27"/>
                  </a:lnTo>
                  <a:lnTo>
                    <a:pt x="55" y="113"/>
                  </a:lnTo>
                  <a:lnTo>
                    <a:pt x="55" y="113"/>
                  </a:lnTo>
                  <a:lnTo>
                    <a:pt x="53" y="125"/>
                  </a:lnTo>
                  <a:lnTo>
                    <a:pt x="47" y="132"/>
                  </a:lnTo>
                  <a:lnTo>
                    <a:pt x="39" y="138"/>
                  </a:lnTo>
                  <a:lnTo>
                    <a:pt x="28" y="140"/>
                  </a:lnTo>
                  <a:close/>
                </a:path>
              </a:pathLst>
            </a:custGeom>
            <a:solidFill>
              <a:srgbClr val="828282"/>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8" name="Freeform 228"/>
            <p:cNvSpPr>
              <a:spLocks/>
            </p:cNvSpPr>
            <p:nvPr/>
          </p:nvSpPr>
          <p:spPr bwMode="auto">
            <a:xfrm>
              <a:off x="942" y="1773"/>
              <a:ext cx="28" cy="70"/>
            </a:xfrm>
            <a:custGeom>
              <a:avLst/>
              <a:gdLst>
                <a:gd name="T0" fmla="*/ 28 w 55"/>
                <a:gd name="T1" fmla="*/ 140 h 140"/>
                <a:gd name="T2" fmla="*/ 28 w 55"/>
                <a:gd name="T3" fmla="*/ 140 h 140"/>
                <a:gd name="T4" fmla="*/ 18 w 55"/>
                <a:gd name="T5" fmla="*/ 138 h 140"/>
                <a:gd name="T6" fmla="*/ 8 w 55"/>
                <a:gd name="T7" fmla="*/ 132 h 140"/>
                <a:gd name="T8" fmla="*/ 2 w 55"/>
                <a:gd name="T9" fmla="*/ 125 h 140"/>
                <a:gd name="T10" fmla="*/ 0 w 55"/>
                <a:gd name="T11" fmla="*/ 113 h 140"/>
                <a:gd name="T12" fmla="*/ 0 w 55"/>
                <a:gd name="T13" fmla="*/ 27 h 140"/>
                <a:gd name="T14" fmla="*/ 0 w 55"/>
                <a:gd name="T15" fmla="*/ 27 h 140"/>
                <a:gd name="T16" fmla="*/ 2 w 55"/>
                <a:gd name="T17" fmla="*/ 15 h 140"/>
                <a:gd name="T18" fmla="*/ 8 w 55"/>
                <a:gd name="T19" fmla="*/ 8 h 140"/>
                <a:gd name="T20" fmla="*/ 18 w 55"/>
                <a:gd name="T21" fmla="*/ 2 h 140"/>
                <a:gd name="T22" fmla="*/ 28 w 55"/>
                <a:gd name="T23" fmla="*/ 0 h 140"/>
                <a:gd name="T24" fmla="*/ 28 w 55"/>
                <a:gd name="T25" fmla="*/ 0 h 140"/>
                <a:gd name="T26" fmla="*/ 39 w 55"/>
                <a:gd name="T27" fmla="*/ 2 h 140"/>
                <a:gd name="T28" fmla="*/ 47 w 55"/>
                <a:gd name="T29" fmla="*/ 8 h 140"/>
                <a:gd name="T30" fmla="*/ 53 w 55"/>
                <a:gd name="T31" fmla="*/ 15 h 140"/>
                <a:gd name="T32" fmla="*/ 55 w 55"/>
                <a:gd name="T33" fmla="*/ 27 h 140"/>
                <a:gd name="T34" fmla="*/ 55 w 55"/>
                <a:gd name="T35" fmla="*/ 113 h 140"/>
                <a:gd name="T36" fmla="*/ 55 w 55"/>
                <a:gd name="T37" fmla="*/ 113 h 140"/>
                <a:gd name="T38" fmla="*/ 53 w 55"/>
                <a:gd name="T39" fmla="*/ 125 h 140"/>
                <a:gd name="T40" fmla="*/ 47 w 55"/>
                <a:gd name="T41" fmla="*/ 132 h 140"/>
                <a:gd name="T42" fmla="*/ 39 w 55"/>
                <a:gd name="T43" fmla="*/ 138 h 140"/>
                <a:gd name="T44" fmla="*/ 28 w 55"/>
                <a:gd name="T45" fmla="*/ 140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55" h="140">
                  <a:moveTo>
                    <a:pt x="28" y="140"/>
                  </a:moveTo>
                  <a:lnTo>
                    <a:pt x="28" y="140"/>
                  </a:lnTo>
                  <a:lnTo>
                    <a:pt x="18" y="138"/>
                  </a:lnTo>
                  <a:lnTo>
                    <a:pt x="8" y="132"/>
                  </a:lnTo>
                  <a:lnTo>
                    <a:pt x="2" y="125"/>
                  </a:lnTo>
                  <a:lnTo>
                    <a:pt x="0" y="113"/>
                  </a:lnTo>
                  <a:lnTo>
                    <a:pt x="0" y="27"/>
                  </a:lnTo>
                  <a:lnTo>
                    <a:pt x="0" y="27"/>
                  </a:lnTo>
                  <a:lnTo>
                    <a:pt x="2" y="15"/>
                  </a:lnTo>
                  <a:lnTo>
                    <a:pt x="8" y="8"/>
                  </a:lnTo>
                  <a:lnTo>
                    <a:pt x="18" y="2"/>
                  </a:lnTo>
                  <a:lnTo>
                    <a:pt x="28" y="0"/>
                  </a:lnTo>
                  <a:lnTo>
                    <a:pt x="28" y="0"/>
                  </a:lnTo>
                  <a:lnTo>
                    <a:pt x="39" y="2"/>
                  </a:lnTo>
                  <a:lnTo>
                    <a:pt x="47" y="8"/>
                  </a:lnTo>
                  <a:lnTo>
                    <a:pt x="53" y="15"/>
                  </a:lnTo>
                  <a:lnTo>
                    <a:pt x="55" y="27"/>
                  </a:lnTo>
                  <a:lnTo>
                    <a:pt x="55" y="113"/>
                  </a:lnTo>
                  <a:lnTo>
                    <a:pt x="55" y="113"/>
                  </a:lnTo>
                  <a:lnTo>
                    <a:pt x="53" y="125"/>
                  </a:lnTo>
                  <a:lnTo>
                    <a:pt x="47" y="132"/>
                  </a:lnTo>
                  <a:lnTo>
                    <a:pt x="39" y="138"/>
                  </a:lnTo>
                  <a:lnTo>
                    <a:pt x="28" y="140"/>
                  </a:lnTo>
                </a:path>
              </a:pathLst>
            </a:cu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9" name="Freeform 229"/>
            <p:cNvSpPr>
              <a:spLocks/>
            </p:cNvSpPr>
            <p:nvPr/>
          </p:nvSpPr>
          <p:spPr bwMode="auto">
            <a:xfrm>
              <a:off x="893" y="1773"/>
              <a:ext cx="28" cy="70"/>
            </a:xfrm>
            <a:custGeom>
              <a:avLst/>
              <a:gdLst>
                <a:gd name="T0" fmla="*/ 27 w 55"/>
                <a:gd name="T1" fmla="*/ 140 h 140"/>
                <a:gd name="T2" fmla="*/ 27 w 55"/>
                <a:gd name="T3" fmla="*/ 140 h 140"/>
                <a:gd name="T4" fmla="*/ 17 w 55"/>
                <a:gd name="T5" fmla="*/ 138 h 140"/>
                <a:gd name="T6" fmla="*/ 8 w 55"/>
                <a:gd name="T7" fmla="*/ 132 h 140"/>
                <a:gd name="T8" fmla="*/ 2 w 55"/>
                <a:gd name="T9" fmla="*/ 125 h 140"/>
                <a:gd name="T10" fmla="*/ 0 w 55"/>
                <a:gd name="T11" fmla="*/ 113 h 140"/>
                <a:gd name="T12" fmla="*/ 0 w 55"/>
                <a:gd name="T13" fmla="*/ 27 h 140"/>
                <a:gd name="T14" fmla="*/ 0 w 55"/>
                <a:gd name="T15" fmla="*/ 27 h 140"/>
                <a:gd name="T16" fmla="*/ 2 w 55"/>
                <a:gd name="T17" fmla="*/ 15 h 140"/>
                <a:gd name="T18" fmla="*/ 8 w 55"/>
                <a:gd name="T19" fmla="*/ 8 h 140"/>
                <a:gd name="T20" fmla="*/ 17 w 55"/>
                <a:gd name="T21" fmla="*/ 2 h 140"/>
                <a:gd name="T22" fmla="*/ 27 w 55"/>
                <a:gd name="T23" fmla="*/ 0 h 140"/>
                <a:gd name="T24" fmla="*/ 27 w 55"/>
                <a:gd name="T25" fmla="*/ 0 h 140"/>
                <a:gd name="T26" fmla="*/ 39 w 55"/>
                <a:gd name="T27" fmla="*/ 2 h 140"/>
                <a:gd name="T28" fmla="*/ 47 w 55"/>
                <a:gd name="T29" fmla="*/ 8 h 140"/>
                <a:gd name="T30" fmla="*/ 53 w 55"/>
                <a:gd name="T31" fmla="*/ 15 h 140"/>
                <a:gd name="T32" fmla="*/ 55 w 55"/>
                <a:gd name="T33" fmla="*/ 27 h 140"/>
                <a:gd name="T34" fmla="*/ 55 w 55"/>
                <a:gd name="T35" fmla="*/ 113 h 140"/>
                <a:gd name="T36" fmla="*/ 55 w 55"/>
                <a:gd name="T37" fmla="*/ 113 h 140"/>
                <a:gd name="T38" fmla="*/ 53 w 55"/>
                <a:gd name="T39" fmla="*/ 125 h 140"/>
                <a:gd name="T40" fmla="*/ 47 w 55"/>
                <a:gd name="T41" fmla="*/ 132 h 140"/>
                <a:gd name="T42" fmla="*/ 39 w 55"/>
                <a:gd name="T43" fmla="*/ 138 h 140"/>
                <a:gd name="T44" fmla="*/ 27 w 55"/>
                <a:gd name="T45" fmla="*/ 140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55" h="140">
                  <a:moveTo>
                    <a:pt x="27" y="140"/>
                  </a:moveTo>
                  <a:lnTo>
                    <a:pt x="27" y="140"/>
                  </a:lnTo>
                  <a:lnTo>
                    <a:pt x="17" y="138"/>
                  </a:lnTo>
                  <a:lnTo>
                    <a:pt x="8" y="132"/>
                  </a:lnTo>
                  <a:lnTo>
                    <a:pt x="2" y="125"/>
                  </a:lnTo>
                  <a:lnTo>
                    <a:pt x="0" y="113"/>
                  </a:lnTo>
                  <a:lnTo>
                    <a:pt x="0" y="27"/>
                  </a:lnTo>
                  <a:lnTo>
                    <a:pt x="0" y="27"/>
                  </a:lnTo>
                  <a:lnTo>
                    <a:pt x="2" y="15"/>
                  </a:lnTo>
                  <a:lnTo>
                    <a:pt x="8" y="8"/>
                  </a:lnTo>
                  <a:lnTo>
                    <a:pt x="17" y="2"/>
                  </a:lnTo>
                  <a:lnTo>
                    <a:pt x="27" y="0"/>
                  </a:lnTo>
                  <a:lnTo>
                    <a:pt x="27" y="0"/>
                  </a:lnTo>
                  <a:lnTo>
                    <a:pt x="39" y="2"/>
                  </a:lnTo>
                  <a:lnTo>
                    <a:pt x="47" y="8"/>
                  </a:lnTo>
                  <a:lnTo>
                    <a:pt x="53" y="15"/>
                  </a:lnTo>
                  <a:lnTo>
                    <a:pt x="55" y="27"/>
                  </a:lnTo>
                  <a:lnTo>
                    <a:pt x="55" y="113"/>
                  </a:lnTo>
                  <a:lnTo>
                    <a:pt x="55" y="113"/>
                  </a:lnTo>
                  <a:lnTo>
                    <a:pt x="53" y="125"/>
                  </a:lnTo>
                  <a:lnTo>
                    <a:pt x="47" y="132"/>
                  </a:lnTo>
                  <a:lnTo>
                    <a:pt x="39" y="138"/>
                  </a:lnTo>
                  <a:lnTo>
                    <a:pt x="27" y="140"/>
                  </a:lnTo>
                  <a:close/>
                </a:path>
              </a:pathLst>
            </a:custGeom>
            <a:solidFill>
              <a:srgbClr val="828282"/>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0" name="Freeform 230"/>
            <p:cNvSpPr>
              <a:spLocks/>
            </p:cNvSpPr>
            <p:nvPr/>
          </p:nvSpPr>
          <p:spPr bwMode="auto">
            <a:xfrm>
              <a:off x="893" y="1773"/>
              <a:ext cx="28" cy="70"/>
            </a:xfrm>
            <a:custGeom>
              <a:avLst/>
              <a:gdLst>
                <a:gd name="T0" fmla="*/ 27 w 55"/>
                <a:gd name="T1" fmla="*/ 140 h 140"/>
                <a:gd name="T2" fmla="*/ 27 w 55"/>
                <a:gd name="T3" fmla="*/ 140 h 140"/>
                <a:gd name="T4" fmla="*/ 17 w 55"/>
                <a:gd name="T5" fmla="*/ 138 h 140"/>
                <a:gd name="T6" fmla="*/ 8 w 55"/>
                <a:gd name="T7" fmla="*/ 132 h 140"/>
                <a:gd name="T8" fmla="*/ 2 w 55"/>
                <a:gd name="T9" fmla="*/ 125 h 140"/>
                <a:gd name="T10" fmla="*/ 0 w 55"/>
                <a:gd name="T11" fmla="*/ 113 h 140"/>
                <a:gd name="T12" fmla="*/ 0 w 55"/>
                <a:gd name="T13" fmla="*/ 27 h 140"/>
                <a:gd name="T14" fmla="*/ 0 w 55"/>
                <a:gd name="T15" fmla="*/ 27 h 140"/>
                <a:gd name="T16" fmla="*/ 2 w 55"/>
                <a:gd name="T17" fmla="*/ 15 h 140"/>
                <a:gd name="T18" fmla="*/ 8 w 55"/>
                <a:gd name="T19" fmla="*/ 8 h 140"/>
                <a:gd name="T20" fmla="*/ 17 w 55"/>
                <a:gd name="T21" fmla="*/ 2 h 140"/>
                <a:gd name="T22" fmla="*/ 27 w 55"/>
                <a:gd name="T23" fmla="*/ 0 h 140"/>
                <a:gd name="T24" fmla="*/ 27 w 55"/>
                <a:gd name="T25" fmla="*/ 0 h 140"/>
                <a:gd name="T26" fmla="*/ 39 w 55"/>
                <a:gd name="T27" fmla="*/ 2 h 140"/>
                <a:gd name="T28" fmla="*/ 47 w 55"/>
                <a:gd name="T29" fmla="*/ 8 h 140"/>
                <a:gd name="T30" fmla="*/ 53 w 55"/>
                <a:gd name="T31" fmla="*/ 15 h 140"/>
                <a:gd name="T32" fmla="*/ 55 w 55"/>
                <a:gd name="T33" fmla="*/ 27 h 140"/>
                <a:gd name="T34" fmla="*/ 55 w 55"/>
                <a:gd name="T35" fmla="*/ 113 h 140"/>
                <a:gd name="T36" fmla="*/ 55 w 55"/>
                <a:gd name="T37" fmla="*/ 113 h 140"/>
                <a:gd name="T38" fmla="*/ 53 w 55"/>
                <a:gd name="T39" fmla="*/ 125 h 140"/>
                <a:gd name="T40" fmla="*/ 47 w 55"/>
                <a:gd name="T41" fmla="*/ 132 h 140"/>
                <a:gd name="T42" fmla="*/ 39 w 55"/>
                <a:gd name="T43" fmla="*/ 138 h 140"/>
                <a:gd name="T44" fmla="*/ 27 w 55"/>
                <a:gd name="T45" fmla="*/ 140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55" h="140">
                  <a:moveTo>
                    <a:pt x="27" y="140"/>
                  </a:moveTo>
                  <a:lnTo>
                    <a:pt x="27" y="140"/>
                  </a:lnTo>
                  <a:lnTo>
                    <a:pt x="17" y="138"/>
                  </a:lnTo>
                  <a:lnTo>
                    <a:pt x="8" y="132"/>
                  </a:lnTo>
                  <a:lnTo>
                    <a:pt x="2" y="125"/>
                  </a:lnTo>
                  <a:lnTo>
                    <a:pt x="0" y="113"/>
                  </a:lnTo>
                  <a:lnTo>
                    <a:pt x="0" y="27"/>
                  </a:lnTo>
                  <a:lnTo>
                    <a:pt x="0" y="27"/>
                  </a:lnTo>
                  <a:lnTo>
                    <a:pt x="2" y="15"/>
                  </a:lnTo>
                  <a:lnTo>
                    <a:pt x="8" y="8"/>
                  </a:lnTo>
                  <a:lnTo>
                    <a:pt x="17" y="2"/>
                  </a:lnTo>
                  <a:lnTo>
                    <a:pt x="27" y="0"/>
                  </a:lnTo>
                  <a:lnTo>
                    <a:pt x="27" y="0"/>
                  </a:lnTo>
                  <a:lnTo>
                    <a:pt x="39" y="2"/>
                  </a:lnTo>
                  <a:lnTo>
                    <a:pt x="47" y="8"/>
                  </a:lnTo>
                  <a:lnTo>
                    <a:pt x="53" y="15"/>
                  </a:lnTo>
                  <a:lnTo>
                    <a:pt x="55" y="27"/>
                  </a:lnTo>
                  <a:lnTo>
                    <a:pt x="55" y="113"/>
                  </a:lnTo>
                  <a:lnTo>
                    <a:pt x="55" y="113"/>
                  </a:lnTo>
                  <a:lnTo>
                    <a:pt x="53" y="125"/>
                  </a:lnTo>
                  <a:lnTo>
                    <a:pt x="47" y="132"/>
                  </a:lnTo>
                  <a:lnTo>
                    <a:pt x="39" y="138"/>
                  </a:lnTo>
                  <a:lnTo>
                    <a:pt x="27" y="140"/>
                  </a:lnTo>
                </a:path>
              </a:pathLst>
            </a:cu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2" name="Footer Placeholder 1"/>
          <p:cNvSpPr>
            <a:spLocks noGrp="1"/>
          </p:cNvSpPr>
          <p:nvPr>
            <p:ph type="ftr" sz="quarter" idx="11"/>
          </p:nvPr>
        </p:nvSpPr>
        <p:spPr/>
        <p:txBody>
          <a:bodyPr/>
          <a:lstStyle/>
          <a:p>
            <a:r>
              <a:rPr lang="en-US" smtClean="0"/>
              <a:t>Symantec Confidential - NDA required</a:t>
            </a:r>
            <a:endParaRPr lang="en-US" dirty="0"/>
          </a:p>
        </p:txBody>
      </p:sp>
    </p:spTree>
    <p:extLst>
      <p:ext uri="{BB962C8B-B14F-4D97-AF65-F5344CB8AC3E}">
        <p14:creationId xmlns:p14="http://schemas.microsoft.com/office/powerpoint/2010/main" val="2823185835"/>
      </p:ext>
    </p:extLst>
  </p:cSld>
  <p:clrMapOvr>
    <a:masterClrMapping/>
  </p:clrMapOvr>
  <p:transition spd="med">
    <p:fade/>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579"/>
        <p:cNvGrpSpPr/>
        <p:nvPr/>
      </p:nvGrpSpPr>
      <p:grpSpPr>
        <a:xfrm>
          <a:off x="0" y="0"/>
          <a:ext cx="0" cy="0"/>
          <a:chOff x="0" y="0"/>
          <a:chExt cx="0" cy="0"/>
        </a:xfrm>
      </p:grpSpPr>
      <p:cxnSp>
        <p:nvCxnSpPr>
          <p:cNvPr id="55" name="Curved Connector 54"/>
          <p:cNvCxnSpPr/>
          <p:nvPr/>
        </p:nvCxnSpPr>
        <p:spPr>
          <a:xfrm rot="16200000" flipV="1">
            <a:off x="6487438" y="4941341"/>
            <a:ext cx="1089942" cy="175"/>
          </a:xfrm>
          <a:prstGeom prst="curvedConnector3">
            <a:avLst>
              <a:gd name="adj1" fmla="val 50000"/>
            </a:avLst>
          </a:prstGeom>
          <a:ln w="38100">
            <a:solidFill>
              <a:srgbClr val="FFC000"/>
            </a:solidFill>
            <a:prstDash val="sysDot"/>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pic>
        <p:nvPicPr>
          <p:cNvPr id="583" name="Shape 583"/>
          <p:cNvPicPr preferRelativeResize="0"/>
          <p:nvPr/>
        </p:nvPicPr>
        <p:blipFill>
          <a:blip r:embed="rId3">
            <a:alphaModFix/>
            <a:extLst>
              <a:ext uri="{BEBA8EAE-BF5A-486C-A8C5-ECC9F3942E4B}">
                <a14:imgProps xmlns:a14="http://schemas.microsoft.com/office/drawing/2010/main">
                  <a14:imgLayer r:embed="rId4">
                    <a14:imgEffect>
                      <a14:colorTemperature colorTemp="11200"/>
                    </a14:imgEffect>
                    <a14:imgEffect>
                      <a14:saturation sat="400000"/>
                    </a14:imgEffect>
                  </a14:imgLayer>
                </a14:imgProps>
              </a:ext>
            </a:extLst>
          </a:blip>
          <a:stretch>
            <a:fillRect/>
          </a:stretch>
        </p:blipFill>
        <p:spPr>
          <a:xfrm>
            <a:off x="5022663" y="5375199"/>
            <a:ext cx="4033965" cy="1384235"/>
          </a:xfrm>
          <a:prstGeom prst="rect">
            <a:avLst/>
          </a:prstGeom>
          <a:noFill/>
          <a:ln>
            <a:noFill/>
          </a:ln>
        </p:spPr>
      </p:pic>
      <p:sp>
        <p:nvSpPr>
          <p:cNvPr id="593" name="Shape 593"/>
          <p:cNvSpPr txBox="1"/>
          <p:nvPr/>
        </p:nvSpPr>
        <p:spPr>
          <a:xfrm>
            <a:off x="920695" y="4143329"/>
            <a:ext cx="1944094" cy="632489"/>
          </a:xfrm>
          <a:prstGeom prst="rect">
            <a:avLst/>
          </a:prstGeom>
          <a:noFill/>
          <a:ln>
            <a:noFill/>
          </a:ln>
        </p:spPr>
        <p:txBody>
          <a:bodyPr lIns="91425" tIns="91425" rIns="91425" bIns="91425" anchor="t" anchorCtr="0">
            <a:noAutofit/>
          </a:bodyPr>
          <a:lstStyle/>
          <a:p>
            <a:pPr lvl="0" algn="ctr">
              <a:spcBef>
                <a:spcPts val="0"/>
              </a:spcBef>
              <a:buNone/>
            </a:pPr>
            <a:r>
              <a:rPr lang="en-US" sz="1200" dirty="0">
                <a:solidFill>
                  <a:srgbClr val="404040"/>
                </a:solidFill>
              </a:rPr>
              <a:t>Unmanaged </a:t>
            </a:r>
            <a:r>
              <a:rPr lang="en-US" sz="1200" dirty="0" smtClean="0">
                <a:solidFill>
                  <a:srgbClr val="404040"/>
                </a:solidFill>
              </a:rPr>
              <a:t>devices</a:t>
            </a:r>
          </a:p>
          <a:p>
            <a:pPr lvl="0" algn="ctr">
              <a:spcBef>
                <a:spcPts val="0"/>
              </a:spcBef>
              <a:buNone/>
            </a:pPr>
            <a:r>
              <a:rPr lang="en-US" sz="1200" dirty="0" smtClean="0">
                <a:solidFill>
                  <a:srgbClr val="404040"/>
                </a:solidFill>
              </a:rPr>
              <a:t>Extended perimeter</a:t>
            </a:r>
            <a:endParaRPr lang="en-US" sz="1200" dirty="0">
              <a:solidFill>
                <a:srgbClr val="404040"/>
              </a:solidFill>
            </a:endParaRPr>
          </a:p>
        </p:txBody>
      </p:sp>
      <p:sp>
        <p:nvSpPr>
          <p:cNvPr id="594" name="Shape 594"/>
          <p:cNvSpPr txBox="1"/>
          <p:nvPr/>
        </p:nvSpPr>
        <p:spPr>
          <a:xfrm>
            <a:off x="6855490" y="5406501"/>
            <a:ext cx="1464936" cy="721259"/>
          </a:xfrm>
          <a:prstGeom prst="rect">
            <a:avLst/>
          </a:prstGeom>
          <a:noFill/>
          <a:ln>
            <a:noFill/>
          </a:ln>
        </p:spPr>
        <p:txBody>
          <a:bodyPr lIns="91425" tIns="91425" rIns="91425" bIns="91425" anchor="t" anchorCtr="0">
            <a:noAutofit/>
          </a:bodyPr>
          <a:lstStyle/>
          <a:p>
            <a:pPr lvl="0" algn="ctr" rtl="0">
              <a:spcBef>
                <a:spcPts val="0"/>
              </a:spcBef>
              <a:buNone/>
            </a:pPr>
            <a:r>
              <a:rPr lang="en-US" sz="1600" b="1" dirty="0" smtClean="0"/>
              <a:t>Symantec DLP Management Console</a:t>
            </a:r>
            <a:endParaRPr lang="en-US" sz="1600" b="1" dirty="0"/>
          </a:p>
        </p:txBody>
      </p:sp>
      <p:sp>
        <p:nvSpPr>
          <p:cNvPr id="606" name="Shape 606"/>
          <p:cNvSpPr txBox="1"/>
          <p:nvPr/>
        </p:nvSpPr>
        <p:spPr>
          <a:xfrm>
            <a:off x="9351113" y="4171749"/>
            <a:ext cx="1944094" cy="617923"/>
          </a:xfrm>
          <a:prstGeom prst="rect">
            <a:avLst/>
          </a:prstGeom>
          <a:noFill/>
          <a:ln>
            <a:noFill/>
          </a:ln>
        </p:spPr>
        <p:txBody>
          <a:bodyPr lIns="91425" tIns="91425" rIns="91425" bIns="91425" anchor="t" anchorCtr="0">
            <a:noAutofit/>
          </a:bodyPr>
          <a:lstStyle/>
          <a:p>
            <a:pPr lvl="0" algn="ctr" rtl="0">
              <a:spcBef>
                <a:spcPts val="0"/>
              </a:spcBef>
              <a:buNone/>
            </a:pPr>
            <a:r>
              <a:rPr lang="en-US" sz="1200" dirty="0">
                <a:solidFill>
                  <a:srgbClr val="404040"/>
                </a:solidFill>
              </a:rPr>
              <a:t>Managed </a:t>
            </a:r>
            <a:r>
              <a:rPr lang="en-US" sz="1200" dirty="0" smtClean="0">
                <a:solidFill>
                  <a:srgbClr val="404040"/>
                </a:solidFill>
              </a:rPr>
              <a:t>devices with DLP Endpoint Agent</a:t>
            </a:r>
            <a:endParaRPr lang="en-US" sz="1200" dirty="0">
              <a:solidFill>
                <a:srgbClr val="404040"/>
              </a:solidFill>
            </a:endParaRPr>
          </a:p>
        </p:txBody>
      </p:sp>
      <p:pic>
        <p:nvPicPr>
          <p:cNvPr id="608" name="Shape 608"/>
          <p:cNvPicPr preferRelativeResize="0"/>
          <p:nvPr/>
        </p:nvPicPr>
        <p:blipFill>
          <a:blip r:embed="rId5">
            <a:alphaModFix/>
          </a:blip>
          <a:stretch>
            <a:fillRect/>
          </a:stretch>
        </p:blipFill>
        <p:spPr>
          <a:xfrm>
            <a:off x="1371026" y="3322365"/>
            <a:ext cx="799892" cy="781050"/>
          </a:xfrm>
          <a:prstGeom prst="rect">
            <a:avLst/>
          </a:prstGeom>
          <a:noFill/>
          <a:ln>
            <a:noFill/>
          </a:ln>
        </p:spPr>
      </p:pic>
      <p:pic>
        <p:nvPicPr>
          <p:cNvPr id="609" name="Shape 609"/>
          <p:cNvPicPr preferRelativeResize="0"/>
          <p:nvPr/>
        </p:nvPicPr>
        <p:blipFill>
          <a:blip r:embed="rId5">
            <a:alphaModFix/>
          </a:blip>
          <a:stretch>
            <a:fillRect/>
          </a:stretch>
        </p:blipFill>
        <p:spPr>
          <a:xfrm>
            <a:off x="9819561" y="3273867"/>
            <a:ext cx="799892" cy="781050"/>
          </a:xfrm>
          <a:prstGeom prst="rect">
            <a:avLst/>
          </a:prstGeom>
          <a:noFill/>
          <a:ln>
            <a:noFill/>
          </a:ln>
        </p:spPr>
      </p:pic>
      <p:cxnSp>
        <p:nvCxnSpPr>
          <p:cNvPr id="4" name="Curved Connector 3"/>
          <p:cNvCxnSpPr/>
          <p:nvPr/>
        </p:nvCxnSpPr>
        <p:spPr>
          <a:xfrm flipV="1">
            <a:off x="2132988" y="1691610"/>
            <a:ext cx="2352755" cy="1804912"/>
          </a:xfrm>
          <a:prstGeom prst="curvedConnector3">
            <a:avLst>
              <a:gd name="adj1" fmla="val 50000"/>
            </a:avLst>
          </a:prstGeom>
          <a:ln w="38100">
            <a:solidFill>
              <a:srgbClr val="FF0000"/>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42" name="Shape 593"/>
          <p:cNvSpPr txBox="1"/>
          <p:nvPr/>
        </p:nvSpPr>
        <p:spPr>
          <a:xfrm>
            <a:off x="1305846" y="2484911"/>
            <a:ext cx="1944094" cy="382200"/>
          </a:xfrm>
          <a:prstGeom prst="rect">
            <a:avLst/>
          </a:prstGeom>
          <a:noFill/>
          <a:ln>
            <a:noFill/>
          </a:ln>
        </p:spPr>
        <p:txBody>
          <a:bodyPr lIns="91425" tIns="91425" rIns="91425" bIns="91425" anchor="t" anchorCtr="0">
            <a:noAutofit/>
          </a:bodyPr>
          <a:lstStyle/>
          <a:p>
            <a:pPr lvl="0">
              <a:spcBef>
                <a:spcPts val="0"/>
              </a:spcBef>
              <a:buNone/>
            </a:pPr>
            <a:r>
              <a:rPr lang="en-US" sz="1200" dirty="0" smtClean="0">
                <a:solidFill>
                  <a:srgbClr val="404040"/>
                </a:solidFill>
              </a:rPr>
              <a:t>Direct to Net access</a:t>
            </a:r>
            <a:endParaRPr lang="en-US" sz="1200" dirty="0">
              <a:solidFill>
                <a:srgbClr val="404040"/>
              </a:solidFill>
            </a:endParaRPr>
          </a:p>
        </p:txBody>
      </p:sp>
      <p:grpSp>
        <p:nvGrpSpPr>
          <p:cNvPr id="44" name="Shape 2562"/>
          <p:cNvGrpSpPr/>
          <p:nvPr/>
        </p:nvGrpSpPr>
        <p:grpSpPr>
          <a:xfrm>
            <a:off x="5858642" y="5322964"/>
            <a:ext cx="1088548" cy="938285"/>
            <a:chOff x="1962961" y="2991110"/>
            <a:chExt cx="482810" cy="397532"/>
          </a:xfrm>
        </p:grpSpPr>
        <p:sp>
          <p:nvSpPr>
            <p:cNvPr id="45" name="Shape 2563"/>
            <p:cNvSpPr/>
            <p:nvPr/>
          </p:nvSpPr>
          <p:spPr>
            <a:xfrm>
              <a:off x="1974769" y="3098693"/>
              <a:ext cx="97087" cy="149565"/>
            </a:xfrm>
            <a:prstGeom prst="rect">
              <a:avLst/>
            </a:prstGeom>
            <a:solidFill>
              <a:srgbClr val="FFFFFF"/>
            </a:solidFill>
            <a:ln>
              <a:noFill/>
            </a:ln>
          </p:spPr>
          <p:txBody>
            <a:bodyPr lIns="91425" tIns="45700" rIns="91425" bIns="45700" anchor="t" anchorCtr="0">
              <a:noAutofit/>
            </a:bodyPr>
            <a:lstStyle/>
            <a:p>
              <a:pPr marL="0" marR="0" lvl="0" indent="0" algn="l" rtl="0">
                <a:spcBef>
                  <a:spcPts val="0"/>
                </a:spcBef>
                <a:buNone/>
              </a:pPr>
              <a:endParaRPr sz="1800">
                <a:solidFill>
                  <a:srgbClr val="404040"/>
                </a:solidFill>
                <a:latin typeface="Questrial"/>
                <a:ea typeface="Questrial"/>
                <a:cs typeface="Questrial"/>
                <a:sym typeface="Questrial"/>
              </a:endParaRPr>
            </a:p>
          </p:txBody>
        </p:sp>
        <p:sp>
          <p:nvSpPr>
            <p:cNvPr id="46" name="Shape 2564"/>
            <p:cNvSpPr/>
            <p:nvPr/>
          </p:nvSpPr>
          <p:spPr>
            <a:xfrm>
              <a:off x="2208302" y="3305987"/>
              <a:ext cx="114143" cy="65598"/>
            </a:xfrm>
            <a:custGeom>
              <a:avLst/>
              <a:gdLst/>
              <a:ahLst/>
              <a:cxnLst/>
              <a:rect l="0" t="0" r="0" b="0"/>
              <a:pathLst>
                <a:path w="120000" h="120000" extrusionOk="0">
                  <a:moveTo>
                    <a:pt x="0" y="117600"/>
                  </a:moveTo>
                  <a:lnTo>
                    <a:pt x="53793" y="0"/>
                  </a:lnTo>
                  <a:lnTo>
                    <a:pt x="120000" y="120000"/>
                  </a:lnTo>
                  <a:lnTo>
                    <a:pt x="0" y="117600"/>
                  </a:lnTo>
                  <a:close/>
                </a:path>
              </a:pathLst>
            </a:custGeom>
            <a:solidFill>
              <a:srgbClr val="FFFFFF"/>
            </a:solidFill>
            <a:ln>
              <a:noFill/>
            </a:ln>
          </p:spPr>
          <p:txBody>
            <a:bodyPr lIns="91425" tIns="45700" rIns="91425" bIns="45700" anchor="t" anchorCtr="0">
              <a:noAutofit/>
            </a:bodyPr>
            <a:lstStyle/>
            <a:p>
              <a:pPr marL="0" marR="0" lvl="0" indent="0" algn="l" rtl="0">
                <a:spcBef>
                  <a:spcPts val="0"/>
                </a:spcBef>
                <a:buNone/>
              </a:pPr>
              <a:endParaRPr sz="1800">
                <a:solidFill>
                  <a:srgbClr val="404040"/>
                </a:solidFill>
                <a:latin typeface="Questrial"/>
                <a:ea typeface="Questrial"/>
                <a:cs typeface="Questrial"/>
                <a:sym typeface="Questrial"/>
              </a:endParaRPr>
            </a:p>
          </p:txBody>
        </p:sp>
        <p:sp>
          <p:nvSpPr>
            <p:cNvPr id="47" name="Shape 2565"/>
            <p:cNvSpPr/>
            <p:nvPr/>
          </p:nvSpPr>
          <p:spPr>
            <a:xfrm>
              <a:off x="2096783" y="3072453"/>
              <a:ext cx="333243" cy="233533"/>
            </a:xfrm>
            <a:prstGeom prst="rect">
              <a:avLst/>
            </a:prstGeom>
            <a:solidFill>
              <a:srgbClr val="FFFFFF"/>
            </a:solidFill>
            <a:ln>
              <a:solidFill>
                <a:schemeClr val="accent1"/>
              </a:solidFill>
            </a:ln>
          </p:spPr>
          <p:txBody>
            <a:bodyPr lIns="91425" tIns="45700" rIns="91425" bIns="45700" anchor="t" anchorCtr="0">
              <a:noAutofit/>
            </a:bodyPr>
            <a:lstStyle/>
            <a:p>
              <a:pPr marL="0" marR="0" lvl="0" indent="0" algn="l" rtl="0">
                <a:spcBef>
                  <a:spcPts val="0"/>
                </a:spcBef>
                <a:buNone/>
              </a:pPr>
              <a:endParaRPr sz="1800">
                <a:solidFill>
                  <a:srgbClr val="404040"/>
                </a:solidFill>
                <a:latin typeface="Questrial"/>
                <a:ea typeface="Questrial"/>
                <a:cs typeface="Questrial"/>
                <a:sym typeface="Questrial"/>
              </a:endParaRPr>
            </a:p>
          </p:txBody>
        </p:sp>
        <p:sp>
          <p:nvSpPr>
            <p:cNvPr id="48" name="Shape 2566"/>
            <p:cNvSpPr/>
            <p:nvPr/>
          </p:nvSpPr>
          <p:spPr>
            <a:xfrm>
              <a:off x="1962961" y="2991110"/>
              <a:ext cx="187613" cy="383100"/>
            </a:xfrm>
            <a:custGeom>
              <a:avLst/>
              <a:gdLst/>
              <a:ahLst/>
              <a:cxnLst/>
              <a:rect l="0" t="0" r="0" b="0"/>
              <a:pathLst>
                <a:path w="120000" h="120000" extrusionOk="0">
                  <a:moveTo>
                    <a:pt x="69357" y="89596"/>
                  </a:moveTo>
                  <a:cubicBezTo>
                    <a:pt x="69357" y="58116"/>
                    <a:pt x="69357" y="58116"/>
                    <a:pt x="69357" y="58116"/>
                  </a:cubicBezTo>
                  <a:cubicBezTo>
                    <a:pt x="11009" y="58116"/>
                    <a:pt x="11009" y="58116"/>
                    <a:pt x="11009" y="58116"/>
                  </a:cubicBezTo>
                  <a:cubicBezTo>
                    <a:pt x="11009" y="52466"/>
                    <a:pt x="11009" y="52466"/>
                    <a:pt x="11009" y="52466"/>
                  </a:cubicBezTo>
                  <a:cubicBezTo>
                    <a:pt x="69357" y="52466"/>
                    <a:pt x="69357" y="52466"/>
                    <a:pt x="69357" y="52466"/>
                  </a:cubicBezTo>
                  <a:cubicBezTo>
                    <a:pt x="69357" y="39551"/>
                    <a:pt x="69357" y="39551"/>
                    <a:pt x="69357" y="39551"/>
                  </a:cubicBezTo>
                  <a:cubicBezTo>
                    <a:pt x="11009" y="39551"/>
                    <a:pt x="11009" y="39551"/>
                    <a:pt x="11009" y="39551"/>
                  </a:cubicBezTo>
                  <a:cubicBezTo>
                    <a:pt x="11009" y="34170"/>
                    <a:pt x="11009" y="34170"/>
                    <a:pt x="11009" y="34170"/>
                  </a:cubicBezTo>
                  <a:cubicBezTo>
                    <a:pt x="69357" y="34170"/>
                    <a:pt x="69357" y="34170"/>
                    <a:pt x="69357" y="34170"/>
                  </a:cubicBezTo>
                  <a:cubicBezTo>
                    <a:pt x="69357" y="33632"/>
                    <a:pt x="69357" y="33632"/>
                    <a:pt x="69357" y="33632"/>
                  </a:cubicBezTo>
                  <a:cubicBezTo>
                    <a:pt x="69357" y="24753"/>
                    <a:pt x="84220" y="17488"/>
                    <a:pt x="102385" y="17488"/>
                  </a:cubicBezTo>
                  <a:cubicBezTo>
                    <a:pt x="120000" y="17488"/>
                    <a:pt x="120000" y="17488"/>
                    <a:pt x="120000" y="17488"/>
                  </a:cubicBezTo>
                  <a:cubicBezTo>
                    <a:pt x="120000" y="4304"/>
                    <a:pt x="120000" y="4304"/>
                    <a:pt x="120000" y="4304"/>
                  </a:cubicBezTo>
                  <a:cubicBezTo>
                    <a:pt x="120000" y="1883"/>
                    <a:pt x="116146" y="0"/>
                    <a:pt x="111192" y="0"/>
                  </a:cubicBezTo>
                  <a:cubicBezTo>
                    <a:pt x="9357" y="0"/>
                    <a:pt x="9357" y="0"/>
                    <a:pt x="9357" y="0"/>
                  </a:cubicBezTo>
                  <a:cubicBezTo>
                    <a:pt x="4403" y="0"/>
                    <a:pt x="0" y="1883"/>
                    <a:pt x="0" y="4304"/>
                  </a:cubicBezTo>
                  <a:cubicBezTo>
                    <a:pt x="0" y="115695"/>
                    <a:pt x="0" y="115695"/>
                    <a:pt x="0" y="115695"/>
                  </a:cubicBezTo>
                  <a:cubicBezTo>
                    <a:pt x="0" y="118116"/>
                    <a:pt x="4403" y="119999"/>
                    <a:pt x="9357" y="119999"/>
                  </a:cubicBezTo>
                  <a:cubicBezTo>
                    <a:pt x="111192" y="119999"/>
                    <a:pt x="111192" y="119999"/>
                    <a:pt x="111192" y="119999"/>
                  </a:cubicBezTo>
                  <a:cubicBezTo>
                    <a:pt x="116146" y="119999"/>
                    <a:pt x="120000" y="118116"/>
                    <a:pt x="120000" y="115695"/>
                  </a:cubicBezTo>
                  <a:cubicBezTo>
                    <a:pt x="120000" y="105739"/>
                    <a:pt x="120000" y="105739"/>
                    <a:pt x="120000" y="105739"/>
                  </a:cubicBezTo>
                  <a:cubicBezTo>
                    <a:pt x="102385" y="105739"/>
                    <a:pt x="102385" y="105739"/>
                    <a:pt x="102385" y="105739"/>
                  </a:cubicBezTo>
                  <a:cubicBezTo>
                    <a:pt x="84220" y="105739"/>
                    <a:pt x="69357" y="98475"/>
                    <a:pt x="69357" y="89596"/>
                  </a:cubicBezTo>
                  <a:close/>
                  <a:moveTo>
                    <a:pt x="60000" y="79372"/>
                  </a:moveTo>
                  <a:cubicBezTo>
                    <a:pt x="55596" y="79372"/>
                    <a:pt x="51743" y="77757"/>
                    <a:pt x="51743" y="75336"/>
                  </a:cubicBezTo>
                  <a:cubicBezTo>
                    <a:pt x="51743" y="72914"/>
                    <a:pt x="55596" y="71031"/>
                    <a:pt x="60000" y="71031"/>
                  </a:cubicBezTo>
                  <a:cubicBezTo>
                    <a:pt x="64954" y="71031"/>
                    <a:pt x="68807" y="72914"/>
                    <a:pt x="68807" y="75336"/>
                  </a:cubicBezTo>
                  <a:cubicBezTo>
                    <a:pt x="68807" y="77757"/>
                    <a:pt x="64954" y="79372"/>
                    <a:pt x="60000" y="79372"/>
                  </a:cubicBezTo>
                  <a:close/>
                </a:path>
              </a:pathLst>
            </a:custGeom>
            <a:solidFill>
              <a:srgbClr val="7F7F7F"/>
            </a:solidFill>
            <a:ln>
              <a:noFill/>
            </a:ln>
          </p:spPr>
          <p:txBody>
            <a:bodyPr lIns="91425" tIns="45700" rIns="91425" bIns="45700" anchor="t" anchorCtr="0">
              <a:noAutofit/>
            </a:bodyPr>
            <a:lstStyle/>
            <a:p>
              <a:pPr marL="0" marR="0" lvl="0" indent="0" algn="l" rtl="0">
                <a:spcBef>
                  <a:spcPts val="0"/>
                </a:spcBef>
                <a:buNone/>
              </a:pPr>
              <a:endParaRPr sz="1800">
                <a:solidFill>
                  <a:srgbClr val="404040"/>
                </a:solidFill>
                <a:latin typeface="Questrial"/>
                <a:ea typeface="Questrial"/>
                <a:cs typeface="Questrial"/>
                <a:sym typeface="Questrial"/>
              </a:endParaRPr>
            </a:p>
          </p:txBody>
        </p:sp>
        <p:sp>
          <p:nvSpPr>
            <p:cNvPr id="49" name="Shape 2567"/>
            <p:cNvSpPr/>
            <p:nvPr/>
          </p:nvSpPr>
          <p:spPr>
            <a:xfrm>
              <a:off x="2233231" y="3126246"/>
              <a:ext cx="53790" cy="111518"/>
            </a:xfrm>
            <a:custGeom>
              <a:avLst/>
              <a:gdLst/>
              <a:ahLst/>
              <a:cxnLst/>
              <a:rect l="0" t="0" r="0" b="0"/>
              <a:pathLst>
                <a:path w="120000" h="120000" extrusionOk="0">
                  <a:moveTo>
                    <a:pt x="0" y="8372"/>
                  </a:moveTo>
                  <a:cubicBezTo>
                    <a:pt x="0" y="74418"/>
                    <a:pt x="0" y="74418"/>
                    <a:pt x="0" y="74418"/>
                  </a:cubicBezTo>
                  <a:cubicBezTo>
                    <a:pt x="0" y="79069"/>
                    <a:pt x="3809" y="84651"/>
                    <a:pt x="9523" y="91162"/>
                  </a:cubicBezTo>
                  <a:cubicBezTo>
                    <a:pt x="13333" y="95813"/>
                    <a:pt x="20952" y="101395"/>
                    <a:pt x="30476" y="106046"/>
                  </a:cubicBezTo>
                  <a:cubicBezTo>
                    <a:pt x="41904" y="112558"/>
                    <a:pt x="55238" y="117209"/>
                    <a:pt x="60952" y="120000"/>
                  </a:cubicBezTo>
                  <a:cubicBezTo>
                    <a:pt x="66666" y="117209"/>
                    <a:pt x="78095" y="112558"/>
                    <a:pt x="89523" y="106046"/>
                  </a:cubicBezTo>
                  <a:cubicBezTo>
                    <a:pt x="99047" y="101395"/>
                    <a:pt x="106666" y="95813"/>
                    <a:pt x="112380" y="91162"/>
                  </a:cubicBezTo>
                  <a:cubicBezTo>
                    <a:pt x="118095" y="84651"/>
                    <a:pt x="120000" y="79069"/>
                    <a:pt x="120000" y="74418"/>
                  </a:cubicBezTo>
                  <a:cubicBezTo>
                    <a:pt x="120000" y="8372"/>
                    <a:pt x="120000" y="8372"/>
                    <a:pt x="120000" y="8372"/>
                  </a:cubicBezTo>
                  <a:cubicBezTo>
                    <a:pt x="60952" y="0"/>
                    <a:pt x="60952" y="0"/>
                    <a:pt x="60952" y="0"/>
                  </a:cubicBezTo>
                  <a:lnTo>
                    <a:pt x="0" y="8372"/>
                  </a:lnTo>
                  <a:close/>
                  <a:moveTo>
                    <a:pt x="87619" y="66976"/>
                  </a:moveTo>
                  <a:cubicBezTo>
                    <a:pt x="87619" y="70697"/>
                    <a:pt x="85714" y="74418"/>
                    <a:pt x="83809" y="78139"/>
                  </a:cubicBezTo>
                  <a:cubicBezTo>
                    <a:pt x="80000" y="80930"/>
                    <a:pt x="78095" y="84651"/>
                    <a:pt x="74285" y="88372"/>
                  </a:cubicBezTo>
                  <a:cubicBezTo>
                    <a:pt x="68571" y="92093"/>
                    <a:pt x="62857" y="95813"/>
                    <a:pt x="60952" y="96744"/>
                  </a:cubicBezTo>
                  <a:cubicBezTo>
                    <a:pt x="57142" y="95813"/>
                    <a:pt x="53333" y="92093"/>
                    <a:pt x="47619" y="88372"/>
                  </a:cubicBezTo>
                  <a:cubicBezTo>
                    <a:pt x="43809" y="84651"/>
                    <a:pt x="40000" y="80930"/>
                    <a:pt x="38095" y="78139"/>
                  </a:cubicBezTo>
                  <a:cubicBezTo>
                    <a:pt x="34285" y="74418"/>
                    <a:pt x="34285" y="70697"/>
                    <a:pt x="34285" y="66976"/>
                  </a:cubicBezTo>
                  <a:cubicBezTo>
                    <a:pt x="34285" y="21395"/>
                    <a:pt x="34285" y="21395"/>
                    <a:pt x="34285" y="21395"/>
                  </a:cubicBezTo>
                  <a:cubicBezTo>
                    <a:pt x="60952" y="17674"/>
                    <a:pt x="60952" y="17674"/>
                    <a:pt x="60952" y="17674"/>
                  </a:cubicBezTo>
                  <a:cubicBezTo>
                    <a:pt x="87619" y="21395"/>
                    <a:pt x="87619" y="21395"/>
                    <a:pt x="87619" y="21395"/>
                  </a:cubicBezTo>
                  <a:lnTo>
                    <a:pt x="87619" y="66976"/>
                  </a:lnTo>
                  <a:close/>
                </a:path>
              </a:pathLst>
            </a:custGeom>
            <a:solidFill>
              <a:srgbClr val="7F7F7F"/>
            </a:solidFill>
            <a:ln>
              <a:noFill/>
            </a:ln>
          </p:spPr>
          <p:txBody>
            <a:bodyPr lIns="91425" tIns="45700" rIns="91425" bIns="45700" anchor="t" anchorCtr="0">
              <a:noAutofit/>
            </a:bodyPr>
            <a:lstStyle/>
            <a:p>
              <a:pPr marL="0" marR="0" lvl="0" indent="0" algn="l" rtl="0">
                <a:spcBef>
                  <a:spcPts val="0"/>
                </a:spcBef>
                <a:buNone/>
              </a:pPr>
              <a:endParaRPr sz="1800">
                <a:solidFill>
                  <a:srgbClr val="404040"/>
                </a:solidFill>
                <a:latin typeface="Questrial"/>
                <a:ea typeface="Questrial"/>
                <a:cs typeface="Questrial"/>
                <a:sym typeface="Questrial"/>
              </a:endParaRPr>
            </a:p>
          </p:txBody>
        </p:sp>
        <p:sp>
          <p:nvSpPr>
            <p:cNvPr id="50" name="Shape 2568"/>
            <p:cNvSpPr/>
            <p:nvPr/>
          </p:nvSpPr>
          <p:spPr>
            <a:xfrm>
              <a:off x="2079728" y="3055398"/>
              <a:ext cx="366043" cy="333245"/>
            </a:xfrm>
            <a:custGeom>
              <a:avLst/>
              <a:gdLst/>
              <a:ahLst/>
              <a:cxnLst/>
              <a:rect l="0" t="0" r="0" b="0"/>
              <a:pathLst>
                <a:path w="120000" h="120000" extrusionOk="0">
                  <a:moveTo>
                    <a:pt x="105882" y="0"/>
                  </a:moveTo>
                  <a:cubicBezTo>
                    <a:pt x="23152" y="0"/>
                    <a:pt x="23152" y="0"/>
                    <a:pt x="23152" y="0"/>
                  </a:cubicBezTo>
                  <a:cubicBezTo>
                    <a:pt x="14117" y="0"/>
                    <a:pt x="14117" y="0"/>
                    <a:pt x="14117" y="0"/>
                  </a:cubicBezTo>
                  <a:cubicBezTo>
                    <a:pt x="9882" y="0"/>
                    <a:pt x="6211" y="2170"/>
                    <a:pt x="3670" y="5271"/>
                  </a:cubicBezTo>
                  <a:cubicBezTo>
                    <a:pt x="3670" y="5271"/>
                    <a:pt x="3670" y="5271"/>
                    <a:pt x="3670" y="5271"/>
                  </a:cubicBezTo>
                  <a:cubicBezTo>
                    <a:pt x="1411" y="8062"/>
                    <a:pt x="0" y="11472"/>
                    <a:pt x="0" y="15503"/>
                  </a:cubicBezTo>
                  <a:cubicBezTo>
                    <a:pt x="0" y="16124"/>
                    <a:pt x="0" y="16124"/>
                    <a:pt x="0" y="16124"/>
                  </a:cubicBezTo>
                  <a:cubicBezTo>
                    <a:pt x="0" y="22325"/>
                    <a:pt x="0" y="22325"/>
                    <a:pt x="0" y="22325"/>
                  </a:cubicBezTo>
                  <a:cubicBezTo>
                    <a:pt x="0" y="37209"/>
                    <a:pt x="0" y="37209"/>
                    <a:pt x="0" y="37209"/>
                  </a:cubicBezTo>
                  <a:cubicBezTo>
                    <a:pt x="0" y="43720"/>
                    <a:pt x="0" y="43720"/>
                    <a:pt x="0" y="43720"/>
                  </a:cubicBezTo>
                  <a:cubicBezTo>
                    <a:pt x="0" y="80000"/>
                    <a:pt x="0" y="80000"/>
                    <a:pt x="0" y="80000"/>
                  </a:cubicBezTo>
                  <a:cubicBezTo>
                    <a:pt x="0" y="88372"/>
                    <a:pt x="6211" y="95503"/>
                    <a:pt x="14117" y="95503"/>
                  </a:cubicBezTo>
                  <a:cubicBezTo>
                    <a:pt x="23152" y="95503"/>
                    <a:pt x="23152" y="95503"/>
                    <a:pt x="23152" y="95503"/>
                  </a:cubicBezTo>
                  <a:cubicBezTo>
                    <a:pt x="48000" y="95503"/>
                    <a:pt x="48000" y="95503"/>
                    <a:pt x="48000" y="95503"/>
                  </a:cubicBezTo>
                  <a:cubicBezTo>
                    <a:pt x="48000" y="95503"/>
                    <a:pt x="48000" y="95503"/>
                    <a:pt x="48000" y="95503"/>
                  </a:cubicBezTo>
                  <a:cubicBezTo>
                    <a:pt x="42070" y="102945"/>
                    <a:pt x="36705" y="110077"/>
                    <a:pt x="39247" y="115658"/>
                  </a:cubicBezTo>
                  <a:cubicBezTo>
                    <a:pt x="40376" y="118449"/>
                    <a:pt x="43200" y="120000"/>
                    <a:pt x="47435" y="120000"/>
                  </a:cubicBezTo>
                  <a:cubicBezTo>
                    <a:pt x="58729" y="120000"/>
                    <a:pt x="58729" y="120000"/>
                    <a:pt x="58729" y="120000"/>
                  </a:cubicBezTo>
                  <a:cubicBezTo>
                    <a:pt x="60988" y="120000"/>
                    <a:pt x="60988" y="120000"/>
                    <a:pt x="60988" y="120000"/>
                  </a:cubicBezTo>
                  <a:cubicBezTo>
                    <a:pt x="72564" y="120000"/>
                    <a:pt x="72564" y="120000"/>
                    <a:pt x="72564" y="120000"/>
                  </a:cubicBezTo>
                  <a:cubicBezTo>
                    <a:pt x="76800" y="120000"/>
                    <a:pt x="79341" y="118449"/>
                    <a:pt x="80752" y="115658"/>
                  </a:cubicBezTo>
                  <a:cubicBezTo>
                    <a:pt x="83011" y="110077"/>
                    <a:pt x="77647" y="102945"/>
                    <a:pt x="72000" y="95503"/>
                  </a:cubicBezTo>
                  <a:cubicBezTo>
                    <a:pt x="72000" y="95503"/>
                    <a:pt x="72000" y="95503"/>
                    <a:pt x="72000" y="95503"/>
                  </a:cubicBezTo>
                  <a:cubicBezTo>
                    <a:pt x="105882" y="95503"/>
                    <a:pt x="105882" y="95503"/>
                    <a:pt x="105882" y="95503"/>
                  </a:cubicBezTo>
                  <a:cubicBezTo>
                    <a:pt x="113505" y="95503"/>
                    <a:pt x="120000" y="88372"/>
                    <a:pt x="120000" y="80000"/>
                  </a:cubicBezTo>
                  <a:cubicBezTo>
                    <a:pt x="120000" y="15503"/>
                    <a:pt x="120000" y="15503"/>
                    <a:pt x="120000" y="15503"/>
                  </a:cubicBezTo>
                  <a:cubicBezTo>
                    <a:pt x="120000" y="7131"/>
                    <a:pt x="113505" y="0"/>
                    <a:pt x="105882" y="0"/>
                  </a:cubicBezTo>
                  <a:close/>
                  <a:moveTo>
                    <a:pt x="14117" y="87131"/>
                  </a:moveTo>
                  <a:cubicBezTo>
                    <a:pt x="10447" y="87131"/>
                    <a:pt x="7341" y="84031"/>
                    <a:pt x="7341" y="80000"/>
                  </a:cubicBezTo>
                  <a:cubicBezTo>
                    <a:pt x="7341" y="43720"/>
                    <a:pt x="7341" y="43720"/>
                    <a:pt x="7341" y="43720"/>
                  </a:cubicBezTo>
                  <a:cubicBezTo>
                    <a:pt x="7341" y="37209"/>
                    <a:pt x="7341" y="37209"/>
                    <a:pt x="7341" y="37209"/>
                  </a:cubicBezTo>
                  <a:cubicBezTo>
                    <a:pt x="7341" y="22325"/>
                    <a:pt x="7341" y="22325"/>
                    <a:pt x="7341" y="22325"/>
                  </a:cubicBezTo>
                  <a:cubicBezTo>
                    <a:pt x="7341" y="16124"/>
                    <a:pt x="7341" y="16124"/>
                    <a:pt x="7341" y="16124"/>
                  </a:cubicBezTo>
                  <a:cubicBezTo>
                    <a:pt x="7341" y="15503"/>
                    <a:pt x="7341" y="15503"/>
                    <a:pt x="7341" y="15503"/>
                  </a:cubicBezTo>
                  <a:cubicBezTo>
                    <a:pt x="7341" y="11472"/>
                    <a:pt x="10447" y="8372"/>
                    <a:pt x="14117" y="8372"/>
                  </a:cubicBezTo>
                  <a:cubicBezTo>
                    <a:pt x="23152" y="8372"/>
                    <a:pt x="23152" y="8372"/>
                    <a:pt x="23152" y="8372"/>
                  </a:cubicBezTo>
                  <a:cubicBezTo>
                    <a:pt x="105882" y="8372"/>
                    <a:pt x="105882" y="8372"/>
                    <a:pt x="105882" y="8372"/>
                  </a:cubicBezTo>
                  <a:cubicBezTo>
                    <a:pt x="109552" y="8372"/>
                    <a:pt x="112376" y="11472"/>
                    <a:pt x="112376" y="15503"/>
                  </a:cubicBezTo>
                  <a:cubicBezTo>
                    <a:pt x="112376" y="80000"/>
                    <a:pt x="112376" y="80000"/>
                    <a:pt x="112376" y="80000"/>
                  </a:cubicBezTo>
                  <a:cubicBezTo>
                    <a:pt x="112376" y="84031"/>
                    <a:pt x="109552" y="87131"/>
                    <a:pt x="105882" y="87131"/>
                  </a:cubicBezTo>
                  <a:cubicBezTo>
                    <a:pt x="23152" y="87131"/>
                    <a:pt x="23152" y="87131"/>
                    <a:pt x="23152" y="87131"/>
                  </a:cubicBezTo>
                  <a:lnTo>
                    <a:pt x="14117" y="87131"/>
                  </a:lnTo>
                  <a:close/>
                  <a:moveTo>
                    <a:pt x="73694" y="111937"/>
                  </a:moveTo>
                  <a:cubicBezTo>
                    <a:pt x="73411" y="111937"/>
                    <a:pt x="73129" y="111937"/>
                    <a:pt x="72564" y="111937"/>
                  </a:cubicBezTo>
                  <a:cubicBezTo>
                    <a:pt x="60988" y="111937"/>
                    <a:pt x="60988" y="111937"/>
                    <a:pt x="60988" y="111937"/>
                  </a:cubicBezTo>
                  <a:cubicBezTo>
                    <a:pt x="58729" y="111937"/>
                    <a:pt x="58729" y="111937"/>
                    <a:pt x="58729" y="111937"/>
                  </a:cubicBezTo>
                  <a:cubicBezTo>
                    <a:pt x="47435" y="111937"/>
                    <a:pt x="47435" y="111937"/>
                    <a:pt x="47435" y="111937"/>
                  </a:cubicBezTo>
                  <a:cubicBezTo>
                    <a:pt x="46870" y="111937"/>
                    <a:pt x="46588" y="111937"/>
                    <a:pt x="46305" y="111937"/>
                  </a:cubicBezTo>
                  <a:cubicBezTo>
                    <a:pt x="47152" y="109147"/>
                    <a:pt x="51388" y="103565"/>
                    <a:pt x="53647" y="100775"/>
                  </a:cubicBezTo>
                  <a:cubicBezTo>
                    <a:pt x="55058" y="98604"/>
                    <a:pt x="56470" y="97054"/>
                    <a:pt x="57600" y="95503"/>
                  </a:cubicBezTo>
                  <a:cubicBezTo>
                    <a:pt x="62400" y="95503"/>
                    <a:pt x="62400" y="95503"/>
                    <a:pt x="62400" y="95503"/>
                  </a:cubicBezTo>
                  <a:cubicBezTo>
                    <a:pt x="63529" y="97054"/>
                    <a:pt x="64658" y="98604"/>
                    <a:pt x="66352" y="100775"/>
                  </a:cubicBezTo>
                  <a:cubicBezTo>
                    <a:pt x="68329" y="103565"/>
                    <a:pt x="72564" y="109147"/>
                    <a:pt x="73694" y="111937"/>
                  </a:cubicBezTo>
                  <a:close/>
                </a:path>
              </a:pathLst>
            </a:custGeom>
            <a:solidFill>
              <a:srgbClr val="7F7F7F"/>
            </a:solidFill>
            <a:ln>
              <a:noFill/>
            </a:ln>
          </p:spPr>
          <p:txBody>
            <a:bodyPr lIns="91425" tIns="45700" rIns="91425" bIns="45700" anchor="t" anchorCtr="0">
              <a:noAutofit/>
            </a:bodyPr>
            <a:lstStyle/>
            <a:p>
              <a:pPr marL="0" marR="0" lvl="0" indent="0" algn="l" rtl="0">
                <a:spcBef>
                  <a:spcPts val="0"/>
                </a:spcBef>
                <a:buNone/>
              </a:pPr>
              <a:endParaRPr sz="1800">
                <a:solidFill>
                  <a:srgbClr val="404040"/>
                </a:solidFill>
                <a:latin typeface="Questrial"/>
                <a:ea typeface="Questrial"/>
                <a:cs typeface="Questrial"/>
                <a:sym typeface="Questrial"/>
              </a:endParaRPr>
            </a:p>
          </p:txBody>
        </p:sp>
        <p:sp>
          <p:nvSpPr>
            <p:cNvPr id="51" name="Shape 2569"/>
            <p:cNvSpPr/>
            <p:nvPr/>
          </p:nvSpPr>
          <p:spPr>
            <a:xfrm>
              <a:off x="2091535" y="3069830"/>
              <a:ext cx="0" cy="0"/>
            </a:xfrm>
            <a:custGeom>
              <a:avLst/>
              <a:gdLst/>
              <a:ahLst/>
              <a:cxnLst/>
              <a:rect l="0" t="0" r="0" b="0"/>
              <a:pathLst>
                <a:path w="120000" h="120000" extrusionOk="0">
                  <a:moveTo>
                    <a:pt x="0" y="0"/>
                  </a:moveTo>
                  <a:cubicBezTo>
                    <a:pt x="0" y="0"/>
                    <a:pt x="0" y="0"/>
                    <a:pt x="0" y="0"/>
                  </a:cubicBezTo>
                  <a:cubicBezTo>
                    <a:pt x="0" y="0"/>
                    <a:pt x="0" y="0"/>
                    <a:pt x="0" y="0"/>
                  </a:cubicBezTo>
                  <a:close/>
                </a:path>
              </a:pathLst>
            </a:custGeom>
            <a:solidFill>
              <a:srgbClr val="7F7F7F"/>
            </a:solidFill>
            <a:ln>
              <a:noFill/>
            </a:ln>
          </p:spPr>
          <p:txBody>
            <a:bodyPr lIns="91425" tIns="45700" rIns="91425" bIns="45700" anchor="t" anchorCtr="0">
              <a:noAutofit/>
            </a:bodyPr>
            <a:lstStyle/>
            <a:p>
              <a:pPr marL="0" marR="0" lvl="0" indent="0" algn="l" rtl="0">
                <a:spcBef>
                  <a:spcPts val="0"/>
                </a:spcBef>
                <a:buNone/>
              </a:pPr>
              <a:endParaRPr sz="1800">
                <a:solidFill>
                  <a:srgbClr val="404040"/>
                </a:solidFill>
                <a:latin typeface="Questrial"/>
                <a:ea typeface="Questrial"/>
                <a:cs typeface="Questrial"/>
                <a:sym typeface="Questrial"/>
              </a:endParaRPr>
            </a:p>
          </p:txBody>
        </p:sp>
        <p:sp>
          <p:nvSpPr>
            <p:cNvPr id="52" name="Shape 2570"/>
            <p:cNvSpPr/>
            <p:nvPr/>
          </p:nvSpPr>
          <p:spPr>
            <a:xfrm>
              <a:off x="2120400" y="3094758"/>
              <a:ext cx="284699" cy="167934"/>
            </a:xfrm>
            <a:custGeom>
              <a:avLst/>
              <a:gdLst/>
              <a:ahLst/>
              <a:cxnLst/>
              <a:rect l="0" t="0" r="0" b="0"/>
              <a:pathLst>
                <a:path w="120000" h="120000" extrusionOk="0">
                  <a:moveTo>
                    <a:pt x="12718" y="0"/>
                  </a:moveTo>
                  <a:lnTo>
                    <a:pt x="0" y="0"/>
                  </a:lnTo>
                  <a:lnTo>
                    <a:pt x="0" y="3750"/>
                  </a:lnTo>
                  <a:lnTo>
                    <a:pt x="0" y="15937"/>
                  </a:lnTo>
                  <a:lnTo>
                    <a:pt x="0" y="45937"/>
                  </a:lnTo>
                  <a:lnTo>
                    <a:pt x="0" y="59062"/>
                  </a:lnTo>
                  <a:lnTo>
                    <a:pt x="0" y="120000"/>
                  </a:lnTo>
                  <a:lnTo>
                    <a:pt x="12718" y="120000"/>
                  </a:lnTo>
                  <a:lnTo>
                    <a:pt x="120000" y="120000"/>
                  </a:lnTo>
                  <a:lnTo>
                    <a:pt x="120000" y="0"/>
                  </a:lnTo>
                  <a:lnTo>
                    <a:pt x="12718" y="0"/>
                  </a:lnTo>
                  <a:close/>
                  <a:moveTo>
                    <a:pt x="117788" y="115312"/>
                  </a:moveTo>
                  <a:lnTo>
                    <a:pt x="12718" y="115312"/>
                  </a:lnTo>
                  <a:lnTo>
                    <a:pt x="2764" y="115312"/>
                  </a:lnTo>
                  <a:lnTo>
                    <a:pt x="2764" y="59062"/>
                  </a:lnTo>
                  <a:lnTo>
                    <a:pt x="2764" y="45937"/>
                  </a:lnTo>
                  <a:lnTo>
                    <a:pt x="2764" y="15937"/>
                  </a:lnTo>
                  <a:lnTo>
                    <a:pt x="2764" y="3750"/>
                  </a:lnTo>
                  <a:lnTo>
                    <a:pt x="6082" y="3750"/>
                  </a:lnTo>
                  <a:lnTo>
                    <a:pt x="12718" y="3750"/>
                  </a:lnTo>
                  <a:lnTo>
                    <a:pt x="117788" y="3750"/>
                  </a:lnTo>
                  <a:lnTo>
                    <a:pt x="117788" y="115312"/>
                  </a:lnTo>
                  <a:close/>
                </a:path>
              </a:pathLst>
            </a:custGeom>
            <a:solidFill>
              <a:srgbClr val="7F7F7F"/>
            </a:solidFill>
            <a:ln>
              <a:noFill/>
            </a:ln>
          </p:spPr>
          <p:txBody>
            <a:bodyPr lIns="91425" tIns="45700" rIns="91425" bIns="45700" anchor="t" anchorCtr="0">
              <a:noAutofit/>
            </a:bodyPr>
            <a:lstStyle/>
            <a:p>
              <a:pPr marL="0" marR="0" lvl="0" indent="0" algn="l" rtl="0">
                <a:spcBef>
                  <a:spcPts val="0"/>
                </a:spcBef>
                <a:buNone/>
              </a:pPr>
              <a:endParaRPr sz="1800">
                <a:solidFill>
                  <a:srgbClr val="404040"/>
                </a:solidFill>
                <a:latin typeface="Questrial"/>
                <a:ea typeface="Questrial"/>
                <a:cs typeface="Questrial"/>
                <a:sym typeface="Questrial"/>
              </a:endParaRPr>
            </a:p>
          </p:txBody>
        </p:sp>
        <p:sp>
          <p:nvSpPr>
            <p:cNvPr id="53" name="Shape 2571"/>
            <p:cNvSpPr/>
            <p:nvPr/>
          </p:nvSpPr>
          <p:spPr>
            <a:xfrm>
              <a:off x="2364428" y="3270564"/>
              <a:ext cx="20992" cy="20992"/>
            </a:xfrm>
            <a:custGeom>
              <a:avLst/>
              <a:gdLst/>
              <a:ahLst/>
              <a:cxnLst/>
              <a:rect l="0" t="0" r="0" b="0"/>
              <a:pathLst>
                <a:path w="120000" h="120000" extrusionOk="0">
                  <a:moveTo>
                    <a:pt x="60000" y="0"/>
                  </a:moveTo>
                  <a:cubicBezTo>
                    <a:pt x="25000" y="0"/>
                    <a:pt x="0" y="25000"/>
                    <a:pt x="0" y="60000"/>
                  </a:cubicBezTo>
                  <a:cubicBezTo>
                    <a:pt x="0" y="80000"/>
                    <a:pt x="5000" y="95000"/>
                    <a:pt x="20000" y="105000"/>
                  </a:cubicBezTo>
                  <a:cubicBezTo>
                    <a:pt x="30000" y="115000"/>
                    <a:pt x="45000" y="120000"/>
                    <a:pt x="60000" y="120000"/>
                  </a:cubicBezTo>
                  <a:cubicBezTo>
                    <a:pt x="75000" y="120000"/>
                    <a:pt x="90000" y="115000"/>
                    <a:pt x="100000" y="105000"/>
                  </a:cubicBezTo>
                  <a:cubicBezTo>
                    <a:pt x="110000" y="95000"/>
                    <a:pt x="120000" y="80000"/>
                    <a:pt x="120000" y="60000"/>
                  </a:cubicBezTo>
                  <a:cubicBezTo>
                    <a:pt x="120000" y="25000"/>
                    <a:pt x="95000" y="0"/>
                    <a:pt x="60000" y="0"/>
                  </a:cubicBezTo>
                  <a:close/>
                </a:path>
              </a:pathLst>
            </a:custGeom>
            <a:solidFill>
              <a:srgbClr val="7F7F7F"/>
            </a:solidFill>
            <a:ln>
              <a:noFill/>
            </a:ln>
          </p:spPr>
          <p:txBody>
            <a:bodyPr lIns="91425" tIns="45700" rIns="91425" bIns="45700" anchor="t" anchorCtr="0">
              <a:noAutofit/>
            </a:bodyPr>
            <a:lstStyle/>
            <a:p>
              <a:pPr marL="0" marR="0" lvl="0" indent="0" algn="l" rtl="0">
                <a:spcBef>
                  <a:spcPts val="0"/>
                </a:spcBef>
                <a:buNone/>
              </a:pPr>
              <a:endParaRPr sz="1800">
                <a:solidFill>
                  <a:srgbClr val="404040"/>
                </a:solidFill>
                <a:latin typeface="Questrial"/>
                <a:ea typeface="Questrial"/>
                <a:cs typeface="Questrial"/>
                <a:sym typeface="Questrial"/>
              </a:endParaRPr>
            </a:p>
          </p:txBody>
        </p:sp>
      </p:grpSp>
      <p:cxnSp>
        <p:nvCxnSpPr>
          <p:cNvPr id="54" name="Curved Connector 53"/>
          <p:cNvCxnSpPr>
            <a:endCxn id="85" idx="3"/>
          </p:cNvCxnSpPr>
          <p:nvPr/>
        </p:nvCxnSpPr>
        <p:spPr>
          <a:xfrm rot="10800000">
            <a:off x="6932228" y="1530355"/>
            <a:ext cx="2813379" cy="1896016"/>
          </a:xfrm>
          <a:prstGeom prst="curvedConnector3">
            <a:avLst>
              <a:gd name="adj1" fmla="val 50000"/>
            </a:avLst>
          </a:prstGeom>
          <a:ln w="38100">
            <a:solidFill>
              <a:srgbClr val="FFC000"/>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65" name="Curved Connector 64"/>
          <p:cNvCxnSpPr/>
          <p:nvPr/>
        </p:nvCxnSpPr>
        <p:spPr>
          <a:xfrm flipV="1">
            <a:off x="8439756" y="4892040"/>
            <a:ext cx="1767880" cy="1134706"/>
          </a:xfrm>
          <a:prstGeom prst="curvedConnector2">
            <a:avLst/>
          </a:prstGeom>
          <a:ln w="38100">
            <a:solidFill>
              <a:schemeClr val="accent1">
                <a:lumMod val="60000"/>
                <a:lumOff val="40000"/>
              </a:schemeClr>
            </a:solidFill>
            <a:prstDash val="sysDot"/>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71" name="Shape 594"/>
          <p:cNvSpPr txBox="1"/>
          <p:nvPr/>
        </p:nvSpPr>
        <p:spPr>
          <a:xfrm>
            <a:off x="8354625" y="5027813"/>
            <a:ext cx="1464936" cy="487142"/>
          </a:xfrm>
          <a:prstGeom prst="rect">
            <a:avLst/>
          </a:prstGeom>
          <a:noFill/>
          <a:ln>
            <a:noFill/>
          </a:ln>
        </p:spPr>
        <p:txBody>
          <a:bodyPr lIns="91425" tIns="91425" rIns="91425" bIns="91425" anchor="t" anchorCtr="0">
            <a:noAutofit/>
          </a:bodyPr>
          <a:lstStyle/>
          <a:p>
            <a:pPr lvl="0" algn="ctr" rtl="0">
              <a:spcBef>
                <a:spcPts val="0"/>
              </a:spcBef>
              <a:buNone/>
            </a:pPr>
            <a:r>
              <a:rPr lang="en-US" sz="1200" dirty="0" smtClean="0">
                <a:solidFill>
                  <a:srgbClr val="404040"/>
                </a:solidFill>
              </a:rPr>
              <a:t>Policies</a:t>
            </a:r>
          </a:p>
          <a:p>
            <a:pPr lvl="0" algn="ctr" rtl="0">
              <a:spcBef>
                <a:spcPts val="0"/>
              </a:spcBef>
              <a:buNone/>
            </a:pPr>
            <a:r>
              <a:rPr lang="en-US" sz="1200" dirty="0" smtClean="0">
                <a:solidFill>
                  <a:srgbClr val="404040"/>
                </a:solidFill>
              </a:rPr>
              <a:t>Incidents</a:t>
            </a:r>
          </a:p>
        </p:txBody>
      </p:sp>
      <p:grpSp>
        <p:nvGrpSpPr>
          <p:cNvPr id="72" name="Shape 2582"/>
          <p:cNvGrpSpPr/>
          <p:nvPr/>
        </p:nvGrpSpPr>
        <p:grpSpPr>
          <a:xfrm>
            <a:off x="3070455" y="5537165"/>
            <a:ext cx="597316" cy="708211"/>
            <a:chOff x="4519969" y="3008823"/>
            <a:chExt cx="304380" cy="360796"/>
          </a:xfrm>
        </p:grpSpPr>
        <p:sp>
          <p:nvSpPr>
            <p:cNvPr id="73" name="Shape 2583"/>
            <p:cNvSpPr/>
            <p:nvPr/>
          </p:nvSpPr>
          <p:spPr>
            <a:xfrm>
              <a:off x="4543585" y="3058677"/>
              <a:ext cx="259772" cy="241405"/>
            </a:xfrm>
            <a:custGeom>
              <a:avLst/>
              <a:gdLst/>
              <a:ahLst/>
              <a:cxnLst/>
              <a:rect l="0" t="0" r="0" b="0"/>
              <a:pathLst>
                <a:path w="120000" h="120000" extrusionOk="0">
                  <a:moveTo>
                    <a:pt x="73939" y="0"/>
                  </a:moveTo>
                  <a:lnTo>
                    <a:pt x="73939" y="23478"/>
                  </a:lnTo>
                  <a:lnTo>
                    <a:pt x="0" y="23478"/>
                  </a:lnTo>
                  <a:lnTo>
                    <a:pt x="0" y="120000"/>
                  </a:lnTo>
                  <a:lnTo>
                    <a:pt x="73939" y="120000"/>
                  </a:lnTo>
                  <a:lnTo>
                    <a:pt x="83030" y="120000"/>
                  </a:lnTo>
                  <a:lnTo>
                    <a:pt x="119999" y="120000"/>
                  </a:lnTo>
                  <a:lnTo>
                    <a:pt x="119999" y="0"/>
                  </a:lnTo>
                  <a:lnTo>
                    <a:pt x="73939" y="0"/>
                  </a:lnTo>
                  <a:close/>
                </a:path>
              </a:pathLst>
            </a:custGeom>
            <a:solidFill>
              <a:srgbClr val="FFFFFF"/>
            </a:solidFill>
            <a:ln>
              <a:noFill/>
            </a:ln>
          </p:spPr>
          <p:txBody>
            <a:bodyPr lIns="91425" tIns="45700" rIns="91425" bIns="45700" anchor="t" anchorCtr="0">
              <a:noAutofit/>
            </a:bodyPr>
            <a:lstStyle/>
            <a:p>
              <a:pPr marL="0" marR="0" lvl="0" indent="0" algn="l" rtl="0">
                <a:spcBef>
                  <a:spcPts val="0"/>
                </a:spcBef>
                <a:buNone/>
              </a:pPr>
              <a:endParaRPr sz="1800">
                <a:solidFill>
                  <a:srgbClr val="404040"/>
                </a:solidFill>
                <a:latin typeface="Questrial"/>
                <a:ea typeface="Questrial"/>
                <a:cs typeface="Questrial"/>
                <a:sym typeface="Questrial"/>
              </a:endParaRPr>
            </a:p>
          </p:txBody>
        </p:sp>
        <p:sp>
          <p:nvSpPr>
            <p:cNvPr id="74" name="Shape 2584"/>
            <p:cNvSpPr/>
            <p:nvPr/>
          </p:nvSpPr>
          <p:spPr>
            <a:xfrm>
              <a:off x="4519969" y="3008823"/>
              <a:ext cx="304380" cy="360796"/>
            </a:xfrm>
            <a:custGeom>
              <a:avLst/>
              <a:gdLst/>
              <a:ahLst/>
              <a:cxnLst/>
              <a:rect l="0" t="0" r="0" b="0"/>
              <a:pathLst>
                <a:path w="120000" h="120000" extrusionOk="0">
                  <a:moveTo>
                    <a:pt x="116978" y="11306"/>
                  </a:moveTo>
                  <a:cubicBezTo>
                    <a:pt x="64316" y="729"/>
                    <a:pt x="64316" y="729"/>
                    <a:pt x="64316" y="729"/>
                  </a:cubicBezTo>
                  <a:cubicBezTo>
                    <a:pt x="62589" y="0"/>
                    <a:pt x="61079" y="729"/>
                    <a:pt x="61079" y="2370"/>
                  </a:cubicBezTo>
                  <a:cubicBezTo>
                    <a:pt x="61079" y="22431"/>
                    <a:pt x="61079" y="22431"/>
                    <a:pt x="61079" y="22431"/>
                  </a:cubicBezTo>
                  <a:cubicBezTo>
                    <a:pt x="1942" y="22431"/>
                    <a:pt x="1942" y="22431"/>
                    <a:pt x="1942" y="22431"/>
                  </a:cubicBezTo>
                  <a:cubicBezTo>
                    <a:pt x="863" y="22431"/>
                    <a:pt x="0" y="23343"/>
                    <a:pt x="0" y="24620"/>
                  </a:cubicBezTo>
                  <a:cubicBezTo>
                    <a:pt x="0" y="117811"/>
                    <a:pt x="0" y="117811"/>
                    <a:pt x="0" y="117811"/>
                  </a:cubicBezTo>
                  <a:cubicBezTo>
                    <a:pt x="0" y="118905"/>
                    <a:pt x="863" y="120000"/>
                    <a:pt x="1942" y="120000"/>
                  </a:cubicBezTo>
                  <a:cubicBezTo>
                    <a:pt x="48776" y="120000"/>
                    <a:pt x="48776" y="120000"/>
                    <a:pt x="48776" y="120000"/>
                  </a:cubicBezTo>
                  <a:cubicBezTo>
                    <a:pt x="48776" y="102674"/>
                    <a:pt x="48776" y="102674"/>
                    <a:pt x="48776" y="102674"/>
                  </a:cubicBezTo>
                  <a:cubicBezTo>
                    <a:pt x="61079" y="102674"/>
                    <a:pt x="61079" y="102674"/>
                    <a:pt x="61079" y="102674"/>
                  </a:cubicBezTo>
                  <a:cubicBezTo>
                    <a:pt x="66258" y="102674"/>
                    <a:pt x="66258" y="102674"/>
                    <a:pt x="66258" y="102674"/>
                  </a:cubicBezTo>
                  <a:cubicBezTo>
                    <a:pt x="69064" y="102674"/>
                    <a:pt x="69064" y="102674"/>
                    <a:pt x="69064" y="102674"/>
                  </a:cubicBezTo>
                  <a:cubicBezTo>
                    <a:pt x="69064" y="120000"/>
                    <a:pt x="69064" y="120000"/>
                    <a:pt x="69064" y="120000"/>
                  </a:cubicBezTo>
                  <a:cubicBezTo>
                    <a:pt x="116546" y="120000"/>
                    <a:pt x="116546" y="120000"/>
                    <a:pt x="116546" y="120000"/>
                  </a:cubicBezTo>
                  <a:cubicBezTo>
                    <a:pt x="118489" y="120000"/>
                    <a:pt x="120000" y="118541"/>
                    <a:pt x="120000" y="117082"/>
                  </a:cubicBezTo>
                  <a:cubicBezTo>
                    <a:pt x="120000" y="15501"/>
                    <a:pt x="120000" y="15501"/>
                    <a:pt x="120000" y="15501"/>
                  </a:cubicBezTo>
                  <a:cubicBezTo>
                    <a:pt x="120000" y="13860"/>
                    <a:pt x="118705" y="12036"/>
                    <a:pt x="116978" y="11306"/>
                  </a:cubicBezTo>
                  <a:close/>
                  <a:moveTo>
                    <a:pt x="23741" y="93738"/>
                  </a:moveTo>
                  <a:cubicBezTo>
                    <a:pt x="10359" y="93738"/>
                    <a:pt x="10359" y="93738"/>
                    <a:pt x="10359" y="93738"/>
                  </a:cubicBezTo>
                  <a:cubicBezTo>
                    <a:pt x="10359" y="82066"/>
                    <a:pt x="10359" y="82066"/>
                    <a:pt x="10359" y="82066"/>
                  </a:cubicBezTo>
                  <a:cubicBezTo>
                    <a:pt x="23741" y="82066"/>
                    <a:pt x="23741" y="82066"/>
                    <a:pt x="23741" y="82066"/>
                  </a:cubicBezTo>
                  <a:lnTo>
                    <a:pt x="23741" y="93738"/>
                  </a:lnTo>
                  <a:close/>
                  <a:moveTo>
                    <a:pt x="23741" y="78054"/>
                  </a:moveTo>
                  <a:cubicBezTo>
                    <a:pt x="10359" y="78054"/>
                    <a:pt x="10359" y="78054"/>
                    <a:pt x="10359" y="78054"/>
                  </a:cubicBezTo>
                  <a:cubicBezTo>
                    <a:pt x="10359" y="66382"/>
                    <a:pt x="10359" y="66382"/>
                    <a:pt x="10359" y="66382"/>
                  </a:cubicBezTo>
                  <a:cubicBezTo>
                    <a:pt x="23741" y="66382"/>
                    <a:pt x="23741" y="66382"/>
                    <a:pt x="23741" y="66382"/>
                  </a:cubicBezTo>
                  <a:lnTo>
                    <a:pt x="23741" y="78054"/>
                  </a:lnTo>
                  <a:close/>
                  <a:moveTo>
                    <a:pt x="23741" y="62917"/>
                  </a:moveTo>
                  <a:cubicBezTo>
                    <a:pt x="10359" y="62917"/>
                    <a:pt x="10359" y="62917"/>
                    <a:pt x="10359" y="62917"/>
                  </a:cubicBezTo>
                  <a:cubicBezTo>
                    <a:pt x="10359" y="51246"/>
                    <a:pt x="10359" y="51246"/>
                    <a:pt x="10359" y="51246"/>
                  </a:cubicBezTo>
                  <a:cubicBezTo>
                    <a:pt x="23741" y="51246"/>
                    <a:pt x="23741" y="51246"/>
                    <a:pt x="23741" y="51246"/>
                  </a:cubicBezTo>
                  <a:lnTo>
                    <a:pt x="23741" y="62917"/>
                  </a:lnTo>
                  <a:close/>
                  <a:moveTo>
                    <a:pt x="23741" y="47234"/>
                  </a:moveTo>
                  <a:cubicBezTo>
                    <a:pt x="10359" y="47234"/>
                    <a:pt x="10359" y="47234"/>
                    <a:pt x="10359" y="47234"/>
                  </a:cubicBezTo>
                  <a:cubicBezTo>
                    <a:pt x="10359" y="35562"/>
                    <a:pt x="10359" y="35562"/>
                    <a:pt x="10359" y="35562"/>
                  </a:cubicBezTo>
                  <a:cubicBezTo>
                    <a:pt x="23741" y="35562"/>
                    <a:pt x="23741" y="35562"/>
                    <a:pt x="23741" y="35562"/>
                  </a:cubicBezTo>
                  <a:lnTo>
                    <a:pt x="23741" y="47234"/>
                  </a:lnTo>
                  <a:close/>
                  <a:moveTo>
                    <a:pt x="41654" y="93738"/>
                  </a:moveTo>
                  <a:cubicBezTo>
                    <a:pt x="28273" y="93738"/>
                    <a:pt x="28273" y="93738"/>
                    <a:pt x="28273" y="93738"/>
                  </a:cubicBezTo>
                  <a:cubicBezTo>
                    <a:pt x="28273" y="82066"/>
                    <a:pt x="28273" y="82066"/>
                    <a:pt x="28273" y="82066"/>
                  </a:cubicBezTo>
                  <a:cubicBezTo>
                    <a:pt x="41654" y="82066"/>
                    <a:pt x="41654" y="82066"/>
                    <a:pt x="41654" y="82066"/>
                  </a:cubicBezTo>
                  <a:lnTo>
                    <a:pt x="41654" y="93738"/>
                  </a:lnTo>
                  <a:close/>
                  <a:moveTo>
                    <a:pt x="41654" y="78054"/>
                  </a:moveTo>
                  <a:cubicBezTo>
                    <a:pt x="28273" y="78054"/>
                    <a:pt x="28273" y="78054"/>
                    <a:pt x="28273" y="78054"/>
                  </a:cubicBezTo>
                  <a:cubicBezTo>
                    <a:pt x="28273" y="66382"/>
                    <a:pt x="28273" y="66382"/>
                    <a:pt x="28273" y="66382"/>
                  </a:cubicBezTo>
                  <a:cubicBezTo>
                    <a:pt x="41654" y="66382"/>
                    <a:pt x="41654" y="66382"/>
                    <a:pt x="41654" y="66382"/>
                  </a:cubicBezTo>
                  <a:lnTo>
                    <a:pt x="41654" y="78054"/>
                  </a:lnTo>
                  <a:close/>
                  <a:moveTo>
                    <a:pt x="41654" y="62917"/>
                  </a:moveTo>
                  <a:cubicBezTo>
                    <a:pt x="28273" y="62917"/>
                    <a:pt x="28273" y="62917"/>
                    <a:pt x="28273" y="62917"/>
                  </a:cubicBezTo>
                  <a:cubicBezTo>
                    <a:pt x="28273" y="51246"/>
                    <a:pt x="28273" y="51246"/>
                    <a:pt x="28273" y="51246"/>
                  </a:cubicBezTo>
                  <a:cubicBezTo>
                    <a:pt x="41654" y="51246"/>
                    <a:pt x="41654" y="51246"/>
                    <a:pt x="41654" y="51246"/>
                  </a:cubicBezTo>
                  <a:lnTo>
                    <a:pt x="41654" y="62917"/>
                  </a:lnTo>
                  <a:close/>
                  <a:moveTo>
                    <a:pt x="41654" y="47234"/>
                  </a:moveTo>
                  <a:cubicBezTo>
                    <a:pt x="28273" y="47234"/>
                    <a:pt x="28273" y="47234"/>
                    <a:pt x="28273" y="47234"/>
                  </a:cubicBezTo>
                  <a:cubicBezTo>
                    <a:pt x="28273" y="35562"/>
                    <a:pt x="28273" y="35562"/>
                    <a:pt x="28273" y="35562"/>
                  </a:cubicBezTo>
                  <a:cubicBezTo>
                    <a:pt x="41654" y="35562"/>
                    <a:pt x="41654" y="35562"/>
                    <a:pt x="41654" y="35562"/>
                  </a:cubicBezTo>
                  <a:lnTo>
                    <a:pt x="41654" y="47234"/>
                  </a:lnTo>
                  <a:close/>
                  <a:moveTo>
                    <a:pt x="60000" y="93738"/>
                  </a:moveTo>
                  <a:cubicBezTo>
                    <a:pt x="46618" y="93738"/>
                    <a:pt x="46618" y="93738"/>
                    <a:pt x="46618" y="93738"/>
                  </a:cubicBezTo>
                  <a:cubicBezTo>
                    <a:pt x="46618" y="82066"/>
                    <a:pt x="46618" y="82066"/>
                    <a:pt x="46618" y="82066"/>
                  </a:cubicBezTo>
                  <a:cubicBezTo>
                    <a:pt x="60000" y="82066"/>
                    <a:pt x="60000" y="82066"/>
                    <a:pt x="60000" y="82066"/>
                  </a:cubicBezTo>
                  <a:lnTo>
                    <a:pt x="60000" y="93738"/>
                  </a:lnTo>
                  <a:close/>
                  <a:moveTo>
                    <a:pt x="60000" y="78054"/>
                  </a:moveTo>
                  <a:cubicBezTo>
                    <a:pt x="46618" y="78054"/>
                    <a:pt x="46618" y="78054"/>
                    <a:pt x="46618" y="78054"/>
                  </a:cubicBezTo>
                  <a:cubicBezTo>
                    <a:pt x="46618" y="66382"/>
                    <a:pt x="46618" y="66382"/>
                    <a:pt x="46618" y="66382"/>
                  </a:cubicBezTo>
                  <a:cubicBezTo>
                    <a:pt x="60000" y="66382"/>
                    <a:pt x="60000" y="66382"/>
                    <a:pt x="60000" y="66382"/>
                  </a:cubicBezTo>
                  <a:lnTo>
                    <a:pt x="60000" y="78054"/>
                  </a:lnTo>
                  <a:close/>
                  <a:moveTo>
                    <a:pt x="60000" y="62917"/>
                  </a:moveTo>
                  <a:cubicBezTo>
                    <a:pt x="46618" y="62917"/>
                    <a:pt x="46618" y="62917"/>
                    <a:pt x="46618" y="62917"/>
                  </a:cubicBezTo>
                  <a:cubicBezTo>
                    <a:pt x="46618" y="51246"/>
                    <a:pt x="46618" y="51246"/>
                    <a:pt x="46618" y="51246"/>
                  </a:cubicBezTo>
                  <a:cubicBezTo>
                    <a:pt x="60000" y="51246"/>
                    <a:pt x="60000" y="51246"/>
                    <a:pt x="60000" y="51246"/>
                  </a:cubicBezTo>
                  <a:lnTo>
                    <a:pt x="60000" y="62917"/>
                  </a:lnTo>
                  <a:close/>
                  <a:moveTo>
                    <a:pt x="60000" y="47234"/>
                  </a:moveTo>
                  <a:cubicBezTo>
                    <a:pt x="46618" y="47234"/>
                    <a:pt x="46618" y="47234"/>
                    <a:pt x="46618" y="47234"/>
                  </a:cubicBezTo>
                  <a:cubicBezTo>
                    <a:pt x="46618" y="35562"/>
                    <a:pt x="46618" y="35562"/>
                    <a:pt x="46618" y="35562"/>
                  </a:cubicBezTo>
                  <a:cubicBezTo>
                    <a:pt x="60000" y="35562"/>
                    <a:pt x="60000" y="35562"/>
                    <a:pt x="60000" y="35562"/>
                  </a:cubicBezTo>
                  <a:lnTo>
                    <a:pt x="60000" y="47234"/>
                  </a:lnTo>
                  <a:close/>
                  <a:moveTo>
                    <a:pt x="89568" y="93738"/>
                  </a:moveTo>
                  <a:cubicBezTo>
                    <a:pt x="76187" y="93738"/>
                    <a:pt x="76187" y="93738"/>
                    <a:pt x="76187" y="93738"/>
                  </a:cubicBezTo>
                  <a:cubicBezTo>
                    <a:pt x="76187" y="82066"/>
                    <a:pt x="76187" y="82066"/>
                    <a:pt x="76187" y="82066"/>
                  </a:cubicBezTo>
                  <a:cubicBezTo>
                    <a:pt x="89568" y="82066"/>
                    <a:pt x="89568" y="82066"/>
                    <a:pt x="89568" y="82066"/>
                  </a:cubicBezTo>
                  <a:lnTo>
                    <a:pt x="89568" y="93738"/>
                  </a:lnTo>
                  <a:close/>
                  <a:moveTo>
                    <a:pt x="89568" y="78054"/>
                  </a:moveTo>
                  <a:cubicBezTo>
                    <a:pt x="76187" y="78054"/>
                    <a:pt x="76187" y="78054"/>
                    <a:pt x="76187" y="78054"/>
                  </a:cubicBezTo>
                  <a:cubicBezTo>
                    <a:pt x="76187" y="66382"/>
                    <a:pt x="76187" y="66382"/>
                    <a:pt x="76187" y="66382"/>
                  </a:cubicBezTo>
                  <a:cubicBezTo>
                    <a:pt x="89568" y="66382"/>
                    <a:pt x="89568" y="66382"/>
                    <a:pt x="89568" y="66382"/>
                  </a:cubicBezTo>
                  <a:lnTo>
                    <a:pt x="89568" y="78054"/>
                  </a:lnTo>
                  <a:close/>
                  <a:moveTo>
                    <a:pt x="89568" y="62370"/>
                  </a:moveTo>
                  <a:cubicBezTo>
                    <a:pt x="76187" y="62370"/>
                    <a:pt x="76187" y="62370"/>
                    <a:pt x="76187" y="62370"/>
                  </a:cubicBezTo>
                  <a:cubicBezTo>
                    <a:pt x="76187" y="50699"/>
                    <a:pt x="76187" y="50699"/>
                    <a:pt x="76187" y="50699"/>
                  </a:cubicBezTo>
                  <a:cubicBezTo>
                    <a:pt x="89568" y="50699"/>
                    <a:pt x="89568" y="50699"/>
                    <a:pt x="89568" y="50699"/>
                  </a:cubicBezTo>
                  <a:lnTo>
                    <a:pt x="89568" y="62370"/>
                  </a:lnTo>
                  <a:close/>
                  <a:moveTo>
                    <a:pt x="89568" y="46686"/>
                  </a:moveTo>
                  <a:cubicBezTo>
                    <a:pt x="76187" y="46686"/>
                    <a:pt x="76187" y="46686"/>
                    <a:pt x="76187" y="46686"/>
                  </a:cubicBezTo>
                  <a:cubicBezTo>
                    <a:pt x="76187" y="35015"/>
                    <a:pt x="76187" y="35015"/>
                    <a:pt x="76187" y="35015"/>
                  </a:cubicBezTo>
                  <a:cubicBezTo>
                    <a:pt x="89568" y="35015"/>
                    <a:pt x="89568" y="35015"/>
                    <a:pt x="89568" y="35015"/>
                  </a:cubicBezTo>
                  <a:lnTo>
                    <a:pt x="89568" y="46686"/>
                  </a:lnTo>
                  <a:close/>
                  <a:moveTo>
                    <a:pt x="89568" y="31732"/>
                  </a:moveTo>
                  <a:cubicBezTo>
                    <a:pt x="76187" y="31732"/>
                    <a:pt x="76187" y="31732"/>
                    <a:pt x="76187" y="31732"/>
                  </a:cubicBezTo>
                  <a:cubicBezTo>
                    <a:pt x="76187" y="20060"/>
                    <a:pt x="76187" y="20060"/>
                    <a:pt x="76187" y="20060"/>
                  </a:cubicBezTo>
                  <a:cubicBezTo>
                    <a:pt x="89568" y="20060"/>
                    <a:pt x="89568" y="20060"/>
                    <a:pt x="89568" y="20060"/>
                  </a:cubicBezTo>
                  <a:lnTo>
                    <a:pt x="89568" y="31732"/>
                  </a:lnTo>
                  <a:close/>
                  <a:moveTo>
                    <a:pt x="107482" y="93738"/>
                  </a:moveTo>
                  <a:cubicBezTo>
                    <a:pt x="94100" y="93738"/>
                    <a:pt x="94100" y="93738"/>
                    <a:pt x="94100" y="93738"/>
                  </a:cubicBezTo>
                  <a:cubicBezTo>
                    <a:pt x="94100" y="82066"/>
                    <a:pt x="94100" y="82066"/>
                    <a:pt x="94100" y="82066"/>
                  </a:cubicBezTo>
                  <a:cubicBezTo>
                    <a:pt x="107482" y="82066"/>
                    <a:pt x="107482" y="82066"/>
                    <a:pt x="107482" y="82066"/>
                  </a:cubicBezTo>
                  <a:lnTo>
                    <a:pt x="107482" y="93738"/>
                  </a:lnTo>
                  <a:close/>
                  <a:moveTo>
                    <a:pt x="107482" y="78054"/>
                  </a:moveTo>
                  <a:cubicBezTo>
                    <a:pt x="94100" y="78054"/>
                    <a:pt x="94100" y="78054"/>
                    <a:pt x="94100" y="78054"/>
                  </a:cubicBezTo>
                  <a:cubicBezTo>
                    <a:pt x="94100" y="66382"/>
                    <a:pt x="94100" y="66382"/>
                    <a:pt x="94100" y="66382"/>
                  </a:cubicBezTo>
                  <a:cubicBezTo>
                    <a:pt x="107482" y="66382"/>
                    <a:pt x="107482" y="66382"/>
                    <a:pt x="107482" y="66382"/>
                  </a:cubicBezTo>
                  <a:lnTo>
                    <a:pt x="107482" y="78054"/>
                  </a:lnTo>
                  <a:close/>
                  <a:moveTo>
                    <a:pt x="107482" y="62370"/>
                  </a:moveTo>
                  <a:cubicBezTo>
                    <a:pt x="94100" y="62370"/>
                    <a:pt x="94100" y="62370"/>
                    <a:pt x="94100" y="62370"/>
                  </a:cubicBezTo>
                  <a:cubicBezTo>
                    <a:pt x="94100" y="50699"/>
                    <a:pt x="94100" y="50699"/>
                    <a:pt x="94100" y="50699"/>
                  </a:cubicBezTo>
                  <a:cubicBezTo>
                    <a:pt x="107482" y="50699"/>
                    <a:pt x="107482" y="50699"/>
                    <a:pt x="107482" y="50699"/>
                  </a:cubicBezTo>
                  <a:lnTo>
                    <a:pt x="107482" y="62370"/>
                  </a:lnTo>
                  <a:close/>
                  <a:moveTo>
                    <a:pt x="107482" y="46686"/>
                  </a:moveTo>
                  <a:cubicBezTo>
                    <a:pt x="94100" y="46686"/>
                    <a:pt x="94100" y="46686"/>
                    <a:pt x="94100" y="46686"/>
                  </a:cubicBezTo>
                  <a:cubicBezTo>
                    <a:pt x="94100" y="35015"/>
                    <a:pt x="94100" y="35015"/>
                    <a:pt x="94100" y="35015"/>
                  </a:cubicBezTo>
                  <a:cubicBezTo>
                    <a:pt x="107482" y="35015"/>
                    <a:pt x="107482" y="35015"/>
                    <a:pt x="107482" y="35015"/>
                  </a:cubicBezTo>
                  <a:lnTo>
                    <a:pt x="107482" y="46686"/>
                  </a:lnTo>
                  <a:close/>
                  <a:moveTo>
                    <a:pt x="107482" y="31732"/>
                  </a:moveTo>
                  <a:cubicBezTo>
                    <a:pt x="94100" y="31732"/>
                    <a:pt x="94100" y="31732"/>
                    <a:pt x="94100" y="31732"/>
                  </a:cubicBezTo>
                  <a:cubicBezTo>
                    <a:pt x="94100" y="20060"/>
                    <a:pt x="94100" y="20060"/>
                    <a:pt x="94100" y="20060"/>
                  </a:cubicBezTo>
                  <a:cubicBezTo>
                    <a:pt x="107482" y="20060"/>
                    <a:pt x="107482" y="20060"/>
                    <a:pt x="107482" y="20060"/>
                  </a:cubicBezTo>
                  <a:lnTo>
                    <a:pt x="107482" y="31732"/>
                  </a:lnTo>
                  <a:close/>
                </a:path>
              </a:pathLst>
            </a:custGeom>
            <a:solidFill>
              <a:srgbClr val="7F7F7F"/>
            </a:solidFill>
            <a:ln>
              <a:noFill/>
            </a:ln>
          </p:spPr>
          <p:txBody>
            <a:bodyPr lIns="91425" tIns="45700" rIns="91425" bIns="45700" anchor="t" anchorCtr="0">
              <a:noAutofit/>
            </a:bodyPr>
            <a:lstStyle/>
            <a:p>
              <a:pPr marL="0" marR="0" lvl="0" indent="0" algn="l" rtl="0">
                <a:spcBef>
                  <a:spcPts val="0"/>
                </a:spcBef>
                <a:buNone/>
              </a:pPr>
              <a:endParaRPr sz="1800">
                <a:solidFill>
                  <a:srgbClr val="404040"/>
                </a:solidFill>
                <a:latin typeface="Questrial"/>
                <a:ea typeface="Questrial"/>
                <a:cs typeface="Questrial"/>
                <a:sym typeface="Questrial"/>
              </a:endParaRPr>
            </a:p>
          </p:txBody>
        </p:sp>
      </p:grpSp>
      <p:grpSp>
        <p:nvGrpSpPr>
          <p:cNvPr id="75" name="Shape 2631"/>
          <p:cNvGrpSpPr/>
          <p:nvPr/>
        </p:nvGrpSpPr>
        <p:grpSpPr>
          <a:xfrm>
            <a:off x="3741892" y="5796644"/>
            <a:ext cx="490795" cy="479724"/>
            <a:chOff x="1903924" y="4200862"/>
            <a:chExt cx="345051" cy="337180"/>
          </a:xfrm>
        </p:grpSpPr>
        <p:sp>
          <p:nvSpPr>
            <p:cNvPr id="76" name="Shape 2632"/>
            <p:cNvSpPr/>
            <p:nvPr/>
          </p:nvSpPr>
          <p:spPr>
            <a:xfrm>
              <a:off x="1903924" y="4200862"/>
              <a:ext cx="345051" cy="337180"/>
            </a:xfrm>
            <a:custGeom>
              <a:avLst/>
              <a:gdLst/>
              <a:ahLst/>
              <a:cxnLst/>
              <a:rect l="0" t="0" r="0" b="0"/>
              <a:pathLst>
                <a:path w="120000" h="120000" extrusionOk="0">
                  <a:moveTo>
                    <a:pt x="59795" y="120000"/>
                  </a:moveTo>
                  <a:cubicBezTo>
                    <a:pt x="24163" y="120000"/>
                    <a:pt x="0" y="109128"/>
                    <a:pt x="0" y="99094"/>
                  </a:cubicBezTo>
                  <a:cubicBezTo>
                    <a:pt x="0" y="83205"/>
                    <a:pt x="0" y="83205"/>
                    <a:pt x="0" y="83205"/>
                  </a:cubicBezTo>
                  <a:cubicBezTo>
                    <a:pt x="0" y="81533"/>
                    <a:pt x="0" y="79442"/>
                    <a:pt x="2866" y="76515"/>
                  </a:cubicBezTo>
                  <a:cubicBezTo>
                    <a:pt x="4505" y="75261"/>
                    <a:pt x="4505" y="75261"/>
                    <a:pt x="4505" y="75261"/>
                  </a:cubicBezTo>
                  <a:cubicBezTo>
                    <a:pt x="3276" y="74006"/>
                    <a:pt x="3276" y="74006"/>
                    <a:pt x="3276" y="74006"/>
                  </a:cubicBezTo>
                  <a:cubicBezTo>
                    <a:pt x="1228" y="71916"/>
                    <a:pt x="0" y="69825"/>
                    <a:pt x="0" y="67735"/>
                  </a:cubicBezTo>
                  <a:cubicBezTo>
                    <a:pt x="0" y="51846"/>
                    <a:pt x="0" y="51846"/>
                    <a:pt x="0" y="51846"/>
                  </a:cubicBezTo>
                  <a:cubicBezTo>
                    <a:pt x="0" y="49756"/>
                    <a:pt x="819" y="47247"/>
                    <a:pt x="3276" y="45574"/>
                  </a:cubicBezTo>
                  <a:cubicBezTo>
                    <a:pt x="4505" y="44320"/>
                    <a:pt x="4505" y="44320"/>
                    <a:pt x="4505" y="44320"/>
                  </a:cubicBezTo>
                  <a:cubicBezTo>
                    <a:pt x="3276" y="43066"/>
                    <a:pt x="3276" y="43066"/>
                    <a:pt x="3276" y="43066"/>
                  </a:cubicBezTo>
                  <a:cubicBezTo>
                    <a:pt x="1228" y="40975"/>
                    <a:pt x="0" y="38466"/>
                    <a:pt x="0" y="36376"/>
                  </a:cubicBezTo>
                  <a:cubicBezTo>
                    <a:pt x="0" y="20487"/>
                    <a:pt x="0" y="20487"/>
                    <a:pt x="0" y="20487"/>
                  </a:cubicBezTo>
                  <a:cubicBezTo>
                    <a:pt x="0" y="10452"/>
                    <a:pt x="24163" y="0"/>
                    <a:pt x="59795" y="0"/>
                  </a:cubicBezTo>
                  <a:cubicBezTo>
                    <a:pt x="95836" y="0"/>
                    <a:pt x="118771" y="10034"/>
                    <a:pt x="120000" y="19651"/>
                  </a:cubicBezTo>
                  <a:cubicBezTo>
                    <a:pt x="120000" y="36376"/>
                    <a:pt x="120000" y="36376"/>
                    <a:pt x="120000" y="36376"/>
                  </a:cubicBezTo>
                  <a:cubicBezTo>
                    <a:pt x="120000" y="38466"/>
                    <a:pt x="118771" y="40975"/>
                    <a:pt x="116723" y="43066"/>
                  </a:cubicBezTo>
                  <a:cubicBezTo>
                    <a:pt x="115494" y="44320"/>
                    <a:pt x="115494" y="44320"/>
                    <a:pt x="115494" y="44320"/>
                  </a:cubicBezTo>
                  <a:cubicBezTo>
                    <a:pt x="116723" y="45156"/>
                    <a:pt x="116723" y="45156"/>
                    <a:pt x="116723" y="45156"/>
                  </a:cubicBezTo>
                  <a:cubicBezTo>
                    <a:pt x="118771" y="47247"/>
                    <a:pt x="120000" y="49756"/>
                    <a:pt x="120000" y="51010"/>
                  </a:cubicBezTo>
                  <a:cubicBezTo>
                    <a:pt x="120000" y="67735"/>
                    <a:pt x="120000" y="67735"/>
                    <a:pt x="120000" y="67735"/>
                  </a:cubicBezTo>
                  <a:cubicBezTo>
                    <a:pt x="120000" y="69825"/>
                    <a:pt x="118771" y="71916"/>
                    <a:pt x="116723" y="74006"/>
                  </a:cubicBezTo>
                  <a:cubicBezTo>
                    <a:pt x="115494" y="75261"/>
                    <a:pt x="115494" y="75261"/>
                    <a:pt x="115494" y="75261"/>
                  </a:cubicBezTo>
                  <a:cubicBezTo>
                    <a:pt x="116723" y="76515"/>
                    <a:pt x="116723" y="76515"/>
                    <a:pt x="116723" y="76515"/>
                  </a:cubicBezTo>
                  <a:cubicBezTo>
                    <a:pt x="118771" y="78188"/>
                    <a:pt x="120000" y="80278"/>
                    <a:pt x="120000" y="82369"/>
                  </a:cubicBezTo>
                  <a:cubicBezTo>
                    <a:pt x="120000" y="84459"/>
                    <a:pt x="120000" y="99094"/>
                    <a:pt x="120000" y="99094"/>
                  </a:cubicBezTo>
                  <a:cubicBezTo>
                    <a:pt x="120000" y="109128"/>
                    <a:pt x="95836" y="120000"/>
                    <a:pt x="59795" y="120000"/>
                  </a:cubicBezTo>
                  <a:close/>
                </a:path>
              </a:pathLst>
            </a:custGeom>
            <a:solidFill>
              <a:srgbClr val="FFFFFF"/>
            </a:solidFill>
            <a:ln>
              <a:noFill/>
            </a:ln>
          </p:spPr>
          <p:txBody>
            <a:bodyPr lIns="91425" tIns="45700" rIns="91425" bIns="45700" anchor="t" anchorCtr="0">
              <a:noAutofit/>
            </a:bodyPr>
            <a:lstStyle/>
            <a:p>
              <a:pPr marL="0" marR="0" lvl="0" indent="0" algn="l" rtl="0">
                <a:spcBef>
                  <a:spcPts val="0"/>
                </a:spcBef>
                <a:buNone/>
              </a:pPr>
              <a:endParaRPr sz="1800">
                <a:solidFill>
                  <a:srgbClr val="404040"/>
                </a:solidFill>
                <a:latin typeface="Questrial"/>
                <a:ea typeface="Questrial"/>
                <a:cs typeface="Questrial"/>
                <a:sym typeface="Questrial"/>
              </a:endParaRPr>
            </a:p>
          </p:txBody>
        </p:sp>
        <p:sp>
          <p:nvSpPr>
            <p:cNvPr id="77" name="Shape 2633"/>
            <p:cNvSpPr/>
            <p:nvPr/>
          </p:nvSpPr>
          <p:spPr>
            <a:xfrm>
              <a:off x="1915732" y="4353053"/>
              <a:ext cx="321435" cy="85279"/>
            </a:xfrm>
            <a:custGeom>
              <a:avLst/>
              <a:gdLst/>
              <a:ahLst/>
              <a:cxnLst/>
              <a:rect l="0" t="0" r="0" b="0"/>
              <a:pathLst>
                <a:path w="120000" h="120000" extrusionOk="0">
                  <a:moveTo>
                    <a:pt x="0" y="6575"/>
                  </a:moveTo>
                  <a:cubicBezTo>
                    <a:pt x="0" y="24657"/>
                    <a:pt x="0" y="54246"/>
                    <a:pt x="0" y="54246"/>
                  </a:cubicBezTo>
                  <a:cubicBezTo>
                    <a:pt x="0" y="77260"/>
                    <a:pt x="21098" y="119999"/>
                    <a:pt x="59780" y="119999"/>
                  </a:cubicBezTo>
                  <a:cubicBezTo>
                    <a:pt x="98901" y="119999"/>
                    <a:pt x="119999" y="77260"/>
                    <a:pt x="119999" y="54246"/>
                  </a:cubicBezTo>
                  <a:cubicBezTo>
                    <a:pt x="119999" y="54246"/>
                    <a:pt x="119999" y="23013"/>
                    <a:pt x="119999" y="4931"/>
                  </a:cubicBezTo>
                  <a:cubicBezTo>
                    <a:pt x="119999" y="1643"/>
                    <a:pt x="119120" y="0"/>
                    <a:pt x="118241" y="1643"/>
                  </a:cubicBezTo>
                  <a:cubicBezTo>
                    <a:pt x="104175" y="26301"/>
                    <a:pt x="83516" y="41095"/>
                    <a:pt x="59780" y="41095"/>
                  </a:cubicBezTo>
                  <a:cubicBezTo>
                    <a:pt x="36483" y="41095"/>
                    <a:pt x="15824" y="27945"/>
                    <a:pt x="1758" y="1643"/>
                  </a:cubicBezTo>
                  <a:cubicBezTo>
                    <a:pt x="879" y="0"/>
                    <a:pt x="0" y="1643"/>
                    <a:pt x="0" y="6575"/>
                  </a:cubicBezTo>
                  <a:close/>
                </a:path>
              </a:pathLst>
            </a:custGeom>
            <a:solidFill>
              <a:srgbClr val="7F7F7F"/>
            </a:solidFill>
            <a:ln>
              <a:noFill/>
            </a:ln>
          </p:spPr>
          <p:txBody>
            <a:bodyPr lIns="91425" tIns="45700" rIns="91425" bIns="45700" anchor="t" anchorCtr="0">
              <a:noAutofit/>
            </a:bodyPr>
            <a:lstStyle/>
            <a:p>
              <a:pPr marL="0" marR="0" lvl="0" indent="0" algn="l" rtl="0">
                <a:spcBef>
                  <a:spcPts val="0"/>
                </a:spcBef>
                <a:buNone/>
              </a:pPr>
              <a:endParaRPr sz="1800">
                <a:solidFill>
                  <a:srgbClr val="404040"/>
                </a:solidFill>
                <a:latin typeface="Questrial"/>
                <a:ea typeface="Questrial"/>
                <a:cs typeface="Questrial"/>
                <a:sym typeface="Questrial"/>
              </a:endParaRPr>
            </a:p>
          </p:txBody>
        </p:sp>
        <p:sp>
          <p:nvSpPr>
            <p:cNvPr id="78" name="Shape 2634"/>
            <p:cNvSpPr/>
            <p:nvPr/>
          </p:nvSpPr>
          <p:spPr>
            <a:xfrm>
              <a:off x="1915732" y="4440955"/>
              <a:ext cx="321435" cy="85279"/>
            </a:xfrm>
            <a:custGeom>
              <a:avLst/>
              <a:gdLst/>
              <a:ahLst/>
              <a:cxnLst/>
              <a:rect l="0" t="0" r="0" b="0"/>
              <a:pathLst>
                <a:path w="120000" h="120000" extrusionOk="0">
                  <a:moveTo>
                    <a:pt x="0" y="6575"/>
                  </a:moveTo>
                  <a:cubicBezTo>
                    <a:pt x="0" y="24657"/>
                    <a:pt x="0" y="54246"/>
                    <a:pt x="0" y="54246"/>
                  </a:cubicBezTo>
                  <a:cubicBezTo>
                    <a:pt x="0" y="77260"/>
                    <a:pt x="21098" y="119999"/>
                    <a:pt x="59780" y="119999"/>
                  </a:cubicBezTo>
                  <a:cubicBezTo>
                    <a:pt x="98901" y="119999"/>
                    <a:pt x="119999" y="77260"/>
                    <a:pt x="119999" y="54246"/>
                  </a:cubicBezTo>
                  <a:cubicBezTo>
                    <a:pt x="119999" y="54246"/>
                    <a:pt x="119999" y="23013"/>
                    <a:pt x="119999" y="4931"/>
                  </a:cubicBezTo>
                  <a:cubicBezTo>
                    <a:pt x="119999" y="1643"/>
                    <a:pt x="119120" y="0"/>
                    <a:pt x="118241" y="1643"/>
                  </a:cubicBezTo>
                  <a:cubicBezTo>
                    <a:pt x="104175" y="26301"/>
                    <a:pt x="83516" y="41095"/>
                    <a:pt x="59780" y="41095"/>
                  </a:cubicBezTo>
                  <a:cubicBezTo>
                    <a:pt x="36483" y="41095"/>
                    <a:pt x="15824" y="27945"/>
                    <a:pt x="1758" y="1643"/>
                  </a:cubicBezTo>
                  <a:cubicBezTo>
                    <a:pt x="879" y="0"/>
                    <a:pt x="0" y="1643"/>
                    <a:pt x="0" y="6575"/>
                  </a:cubicBezTo>
                  <a:close/>
                </a:path>
              </a:pathLst>
            </a:custGeom>
            <a:solidFill>
              <a:srgbClr val="7F7F7F"/>
            </a:solidFill>
            <a:ln>
              <a:noFill/>
            </a:ln>
          </p:spPr>
          <p:txBody>
            <a:bodyPr lIns="91425" tIns="45700" rIns="91425" bIns="45700" anchor="t" anchorCtr="0">
              <a:noAutofit/>
            </a:bodyPr>
            <a:lstStyle/>
            <a:p>
              <a:pPr marL="0" marR="0" lvl="0" indent="0" algn="l" rtl="0">
                <a:spcBef>
                  <a:spcPts val="0"/>
                </a:spcBef>
                <a:buNone/>
              </a:pPr>
              <a:endParaRPr sz="1800">
                <a:solidFill>
                  <a:srgbClr val="404040"/>
                </a:solidFill>
                <a:latin typeface="Questrial"/>
                <a:ea typeface="Questrial"/>
                <a:cs typeface="Questrial"/>
                <a:sym typeface="Questrial"/>
              </a:endParaRPr>
            </a:p>
          </p:txBody>
        </p:sp>
        <p:sp>
          <p:nvSpPr>
            <p:cNvPr id="79" name="Shape 2635"/>
            <p:cNvSpPr/>
            <p:nvPr/>
          </p:nvSpPr>
          <p:spPr>
            <a:xfrm>
              <a:off x="1915732" y="4212671"/>
              <a:ext cx="321435" cy="137757"/>
            </a:xfrm>
            <a:custGeom>
              <a:avLst/>
              <a:gdLst/>
              <a:ahLst/>
              <a:cxnLst/>
              <a:rect l="0" t="0" r="0" b="0"/>
              <a:pathLst>
                <a:path w="120000" h="120000" extrusionOk="0">
                  <a:moveTo>
                    <a:pt x="0" y="40000"/>
                  </a:moveTo>
                  <a:cubicBezTo>
                    <a:pt x="0" y="78974"/>
                    <a:pt x="0" y="78974"/>
                    <a:pt x="0" y="78974"/>
                  </a:cubicBezTo>
                  <a:cubicBezTo>
                    <a:pt x="0" y="93333"/>
                    <a:pt x="21098" y="120000"/>
                    <a:pt x="59780" y="120000"/>
                  </a:cubicBezTo>
                  <a:cubicBezTo>
                    <a:pt x="98901" y="120000"/>
                    <a:pt x="119999" y="93333"/>
                    <a:pt x="119999" y="78974"/>
                  </a:cubicBezTo>
                  <a:cubicBezTo>
                    <a:pt x="119999" y="78974"/>
                    <a:pt x="119999" y="41025"/>
                    <a:pt x="119999" y="38974"/>
                  </a:cubicBezTo>
                  <a:cubicBezTo>
                    <a:pt x="119120" y="25641"/>
                    <a:pt x="98021" y="0"/>
                    <a:pt x="59780" y="0"/>
                  </a:cubicBezTo>
                  <a:cubicBezTo>
                    <a:pt x="21098" y="0"/>
                    <a:pt x="0" y="26666"/>
                    <a:pt x="0" y="40000"/>
                  </a:cubicBezTo>
                  <a:close/>
                </a:path>
              </a:pathLst>
            </a:custGeom>
            <a:solidFill>
              <a:srgbClr val="7F7F7F"/>
            </a:solidFill>
            <a:ln>
              <a:noFill/>
            </a:ln>
          </p:spPr>
          <p:txBody>
            <a:bodyPr lIns="91425" tIns="45700" rIns="91425" bIns="45700" anchor="t" anchorCtr="0">
              <a:noAutofit/>
            </a:bodyPr>
            <a:lstStyle/>
            <a:p>
              <a:pPr marL="0" marR="0" lvl="0" indent="0" algn="l" rtl="0">
                <a:spcBef>
                  <a:spcPts val="0"/>
                </a:spcBef>
                <a:buNone/>
              </a:pPr>
              <a:endParaRPr sz="1800">
                <a:solidFill>
                  <a:srgbClr val="404040"/>
                </a:solidFill>
                <a:latin typeface="Questrial"/>
                <a:ea typeface="Questrial"/>
                <a:cs typeface="Questrial"/>
                <a:sym typeface="Questrial"/>
              </a:endParaRPr>
            </a:p>
          </p:txBody>
        </p:sp>
        <p:sp>
          <p:nvSpPr>
            <p:cNvPr id="80" name="Shape 2636"/>
            <p:cNvSpPr/>
            <p:nvPr/>
          </p:nvSpPr>
          <p:spPr>
            <a:xfrm>
              <a:off x="1927540" y="4217919"/>
              <a:ext cx="297821" cy="70847"/>
            </a:xfrm>
            <a:prstGeom prst="ellipse">
              <a:avLst/>
            </a:prstGeom>
            <a:solidFill>
              <a:srgbClr val="FFFFFF"/>
            </a:solidFill>
            <a:ln>
              <a:noFill/>
            </a:ln>
          </p:spPr>
          <p:txBody>
            <a:bodyPr lIns="91425" tIns="45700" rIns="91425" bIns="45700" anchor="t" anchorCtr="0">
              <a:noAutofit/>
            </a:bodyPr>
            <a:lstStyle/>
            <a:p>
              <a:pPr marL="0" marR="0" lvl="0" indent="0" algn="l" rtl="0">
                <a:spcBef>
                  <a:spcPts val="0"/>
                </a:spcBef>
                <a:buNone/>
              </a:pPr>
              <a:endParaRPr sz="1800">
                <a:solidFill>
                  <a:srgbClr val="404040"/>
                </a:solidFill>
                <a:latin typeface="Questrial"/>
                <a:ea typeface="Questrial"/>
                <a:cs typeface="Questrial"/>
                <a:sym typeface="Questrial"/>
              </a:endParaRPr>
            </a:p>
          </p:txBody>
        </p:sp>
      </p:grpSp>
      <p:sp>
        <p:nvSpPr>
          <p:cNvPr id="81" name="Shape 594"/>
          <p:cNvSpPr txBox="1"/>
          <p:nvPr/>
        </p:nvSpPr>
        <p:spPr>
          <a:xfrm>
            <a:off x="1784695" y="5698698"/>
            <a:ext cx="1464936" cy="619289"/>
          </a:xfrm>
          <a:prstGeom prst="rect">
            <a:avLst/>
          </a:prstGeom>
          <a:noFill/>
          <a:ln>
            <a:noFill/>
          </a:ln>
        </p:spPr>
        <p:txBody>
          <a:bodyPr lIns="91425" tIns="91425" rIns="91425" bIns="91425" anchor="t" anchorCtr="0">
            <a:noAutofit/>
          </a:bodyPr>
          <a:lstStyle/>
          <a:p>
            <a:pPr lvl="0" algn="ctr" rtl="0">
              <a:spcBef>
                <a:spcPts val="0"/>
              </a:spcBef>
              <a:buNone/>
            </a:pPr>
            <a:r>
              <a:rPr lang="en-US" sz="1200" dirty="0" smtClean="0">
                <a:solidFill>
                  <a:srgbClr val="404040"/>
                </a:solidFill>
              </a:rPr>
              <a:t>Corporate Datacenter</a:t>
            </a:r>
            <a:endParaRPr lang="en-US" sz="1200" dirty="0">
              <a:solidFill>
                <a:srgbClr val="404040"/>
              </a:solidFill>
            </a:endParaRPr>
          </a:p>
        </p:txBody>
      </p:sp>
      <p:cxnSp>
        <p:nvCxnSpPr>
          <p:cNvPr id="82" name="Curved Connector 81"/>
          <p:cNvCxnSpPr/>
          <p:nvPr/>
        </p:nvCxnSpPr>
        <p:spPr>
          <a:xfrm>
            <a:off x="4305112" y="6013174"/>
            <a:ext cx="1332437" cy="0"/>
          </a:xfrm>
          <a:prstGeom prst="curvedConnector3">
            <a:avLst>
              <a:gd name="adj1" fmla="val 50000"/>
            </a:avLst>
          </a:prstGeom>
          <a:ln w="38100">
            <a:solidFill>
              <a:schemeClr val="accent1">
                <a:lumMod val="60000"/>
                <a:lumOff val="40000"/>
              </a:schemeClr>
            </a:solidFill>
            <a:prstDash val="sysDot"/>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84" name="Shape 594"/>
          <p:cNvSpPr txBox="1"/>
          <p:nvPr/>
        </p:nvSpPr>
        <p:spPr>
          <a:xfrm>
            <a:off x="4241524" y="5474701"/>
            <a:ext cx="1464936" cy="487142"/>
          </a:xfrm>
          <a:prstGeom prst="rect">
            <a:avLst/>
          </a:prstGeom>
          <a:noFill/>
          <a:ln>
            <a:noFill/>
          </a:ln>
        </p:spPr>
        <p:txBody>
          <a:bodyPr lIns="91425" tIns="91425" rIns="91425" bIns="91425" anchor="t" anchorCtr="0">
            <a:noAutofit/>
          </a:bodyPr>
          <a:lstStyle/>
          <a:p>
            <a:pPr lvl="0" algn="ctr" rtl="0">
              <a:spcBef>
                <a:spcPts val="0"/>
              </a:spcBef>
              <a:buNone/>
            </a:pPr>
            <a:r>
              <a:rPr lang="en-US" sz="1200" dirty="0" smtClean="0">
                <a:solidFill>
                  <a:srgbClr val="404040"/>
                </a:solidFill>
              </a:rPr>
              <a:t>Policies</a:t>
            </a:r>
          </a:p>
          <a:p>
            <a:pPr lvl="0" algn="ctr" rtl="0">
              <a:spcBef>
                <a:spcPts val="0"/>
              </a:spcBef>
              <a:buNone/>
            </a:pPr>
            <a:r>
              <a:rPr lang="en-US" sz="1200" dirty="0" smtClean="0">
                <a:solidFill>
                  <a:srgbClr val="404040"/>
                </a:solidFill>
              </a:rPr>
              <a:t>Incidents</a:t>
            </a:r>
          </a:p>
        </p:txBody>
      </p:sp>
      <p:sp>
        <p:nvSpPr>
          <p:cNvPr id="56" name="Title 1"/>
          <p:cNvSpPr>
            <a:spLocks noGrp="1"/>
          </p:cNvSpPr>
          <p:nvPr>
            <p:ph type="title"/>
          </p:nvPr>
        </p:nvSpPr>
        <p:spPr>
          <a:xfrm>
            <a:off x="609599" y="304800"/>
            <a:ext cx="3275013" cy="1981200"/>
          </a:xfrm>
        </p:spPr>
        <p:txBody>
          <a:bodyPr/>
          <a:lstStyle/>
          <a:p>
            <a:r>
              <a:rPr lang="en-US" dirty="0" smtClean="0"/>
              <a:t>Now: Extending DLP Cloud with CASB</a:t>
            </a:r>
            <a:br>
              <a:rPr lang="en-US" dirty="0" smtClean="0"/>
            </a:br>
            <a:r>
              <a:rPr lang="en-US" dirty="0"/>
              <a:t/>
            </a:r>
            <a:br>
              <a:rPr lang="en-US" dirty="0"/>
            </a:br>
            <a:endParaRPr lang="en-US" dirty="0"/>
          </a:p>
        </p:txBody>
      </p:sp>
      <p:cxnSp>
        <p:nvCxnSpPr>
          <p:cNvPr id="60" name="Curved Connector 59"/>
          <p:cNvCxnSpPr/>
          <p:nvPr/>
        </p:nvCxnSpPr>
        <p:spPr>
          <a:xfrm rot="5400000" flipH="1" flipV="1">
            <a:off x="5453435" y="2393695"/>
            <a:ext cx="513631" cy="7581"/>
          </a:xfrm>
          <a:prstGeom prst="curvedConnector3">
            <a:avLst>
              <a:gd name="adj1" fmla="val 50000"/>
            </a:avLst>
          </a:prstGeom>
          <a:ln w="38100">
            <a:solidFill>
              <a:srgbClr val="0070C0"/>
            </a:solidFill>
            <a:prstDash val="sysDot"/>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grpSp>
        <p:nvGrpSpPr>
          <p:cNvPr id="83" name="Group 82"/>
          <p:cNvGrpSpPr/>
          <p:nvPr/>
        </p:nvGrpSpPr>
        <p:grpSpPr>
          <a:xfrm>
            <a:off x="4603166" y="824243"/>
            <a:ext cx="2329061" cy="1412224"/>
            <a:chOff x="3208411" y="0"/>
            <a:chExt cx="3840480" cy="2328672"/>
          </a:xfrm>
        </p:grpSpPr>
        <p:pic>
          <p:nvPicPr>
            <p:cNvPr id="85" name="Picture 84"/>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3208411" y="0"/>
              <a:ext cx="3840480" cy="2328672"/>
            </a:xfrm>
            <a:prstGeom prst="rect">
              <a:avLst/>
            </a:prstGeom>
          </p:spPr>
        </p:pic>
        <p:pic>
          <p:nvPicPr>
            <p:cNvPr id="86" name="Picture 85"/>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3421949" y="1471203"/>
              <a:ext cx="432816" cy="469392"/>
            </a:xfrm>
            <a:prstGeom prst="rect">
              <a:avLst/>
            </a:prstGeom>
          </p:spPr>
        </p:pic>
        <p:pic>
          <p:nvPicPr>
            <p:cNvPr id="87" name="Picture 86"/>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3889392" y="1697062"/>
              <a:ext cx="499872" cy="445008"/>
            </a:xfrm>
            <a:prstGeom prst="rect">
              <a:avLst/>
            </a:prstGeom>
          </p:spPr>
        </p:pic>
        <p:pic>
          <p:nvPicPr>
            <p:cNvPr id="88" name="Picture 87"/>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4443004" y="1664739"/>
              <a:ext cx="701040" cy="505968"/>
            </a:xfrm>
            <a:prstGeom prst="rect">
              <a:avLst/>
            </a:prstGeom>
          </p:spPr>
        </p:pic>
        <p:pic>
          <p:nvPicPr>
            <p:cNvPr id="89" name="Picture 88"/>
            <p:cNvPicPr>
              <a:picLocks noChangeAspect="1"/>
            </p:cNvPicPr>
            <p:nvPr/>
          </p:nvPicPr>
          <p:blipFill>
            <a:blip r:embed="rId10">
              <a:extLst>
                <a:ext uri="{28A0092B-C50C-407E-A947-70E740481C1C}">
                  <a14:useLocalDpi xmlns:a14="http://schemas.microsoft.com/office/drawing/2010/main"/>
                </a:ext>
              </a:extLst>
            </a:blip>
            <a:stretch>
              <a:fillRect/>
            </a:stretch>
          </p:blipFill>
          <p:spPr>
            <a:xfrm>
              <a:off x="5247100" y="1666402"/>
              <a:ext cx="408432" cy="432816"/>
            </a:xfrm>
            <a:prstGeom prst="rect">
              <a:avLst/>
            </a:prstGeom>
          </p:spPr>
        </p:pic>
        <p:pic>
          <p:nvPicPr>
            <p:cNvPr id="90" name="Picture 89"/>
            <p:cNvPicPr>
              <a:picLocks noChangeAspect="1"/>
            </p:cNvPicPr>
            <p:nvPr/>
          </p:nvPicPr>
          <p:blipFill>
            <a:blip r:embed="rId11">
              <a:extLst>
                <a:ext uri="{28A0092B-C50C-407E-A947-70E740481C1C}">
                  <a14:useLocalDpi xmlns:a14="http://schemas.microsoft.com/office/drawing/2010/main"/>
                </a:ext>
              </a:extLst>
            </a:blip>
            <a:stretch>
              <a:fillRect/>
            </a:stretch>
          </p:blipFill>
          <p:spPr>
            <a:xfrm>
              <a:off x="3893890" y="1246971"/>
              <a:ext cx="579120" cy="323088"/>
            </a:xfrm>
            <a:prstGeom prst="rect">
              <a:avLst/>
            </a:prstGeom>
          </p:spPr>
        </p:pic>
        <p:pic>
          <p:nvPicPr>
            <p:cNvPr id="91" name="Picture 90"/>
            <p:cNvPicPr>
              <a:picLocks noChangeAspect="1"/>
            </p:cNvPicPr>
            <p:nvPr/>
          </p:nvPicPr>
          <p:blipFill>
            <a:blip r:embed="rId12">
              <a:extLst>
                <a:ext uri="{28A0092B-C50C-407E-A947-70E740481C1C}">
                  <a14:useLocalDpi xmlns:a14="http://schemas.microsoft.com/office/drawing/2010/main"/>
                </a:ext>
              </a:extLst>
            </a:blip>
            <a:stretch>
              <a:fillRect/>
            </a:stretch>
          </p:blipFill>
          <p:spPr>
            <a:xfrm>
              <a:off x="3970190" y="837456"/>
              <a:ext cx="335280" cy="310896"/>
            </a:xfrm>
            <a:prstGeom prst="rect">
              <a:avLst/>
            </a:prstGeom>
          </p:spPr>
        </p:pic>
        <p:pic>
          <p:nvPicPr>
            <p:cNvPr id="92" name="Picture 91"/>
            <p:cNvPicPr>
              <a:picLocks noChangeAspect="1"/>
            </p:cNvPicPr>
            <p:nvPr/>
          </p:nvPicPr>
          <p:blipFill>
            <a:blip r:embed="rId13">
              <a:extLst>
                <a:ext uri="{28A0092B-C50C-407E-A947-70E740481C1C}">
                  <a14:useLocalDpi xmlns:a14="http://schemas.microsoft.com/office/drawing/2010/main"/>
                </a:ext>
              </a:extLst>
            </a:blip>
            <a:stretch>
              <a:fillRect/>
            </a:stretch>
          </p:blipFill>
          <p:spPr>
            <a:xfrm>
              <a:off x="4376938" y="487810"/>
              <a:ext cx="371856" cy="384048"/>
            </a:xfrm>
            <a:prstGeom prst="rect">
              <a:avLst/>
            </a:prstGeom>
          </p:spPr>
        </p:pic>
        <p:pic>
          <p:nvPicPr>
            <p:cNvPr id="93" name="Picture 92"/>
            <p:cNvPicPr>
              <a:picLocks noChangeAspect="1"/>
            </p:cNvPicPr>
            <p:nvPr/>
          </p:nvPicPr>
          <p:blipFill>
            <a:blip r:embed="rId14">
              <a:extLst>
                <a:ext uri="{28A0092B-C50C-407E-A947-70E740481C1C}">
                  <a14:useLocalDpi xmlns:a14="http://schemas.microsoft.com/office/drawing/2010/main"/>
                </a:ext>
              </a:extLst>
            </a:blip>
            <a:stretch>
              <a:fillRect/>
            </a:stretch>
          </p:blipFill>
          <p:spPr>
            <a:xfrm>
              <a:off x="4445295" y="917982"/>
              <a:ext cx="768096" cy="323088"/>
            </a:xfrm>
            <a:prstGeom prst="rect">
              <a:avLst/>
            </a:prstGeom>
          </p:spPr>
        </p:pic>
        <p:pic>
          <p:nvPicPr>
            <p:cNvPr id="94" name="Picture 93"/>
            <p:cNvPicPr>
              <a:picLocks noChangeAspect="1"/>
            </p:cNvPicPr>
            <p:nvPr/>
          </p:nvPicPr>
          <p:blipFill>
            <a:blip r:embed="rId15">
              <a:extLst>
                <a:ext uri="{28A0092B-C50C-407E-A947-70E740481C1C}">
                  <a14:useLocalDpi xmlns:a14="http://schemas.microsoft.com/office/drawing/2010/main"/>
                </a:ext>
              </a:extLst>
            </a:blip>
            <a:stretch>
              <a:fillRect/>
            </a:stretch>
          </p:blipFill>
          <p:spPr>
            <a:xfrm>
              <a:off x="4823770" y="457330"/>
              <a:ext cx="432816" cy="445008"/>
            </a:xfrm>
            <a:prstGeom prst="rect">
              <a:avLst/>
            </a:prstGeom>
          </p:spPr>
        </p:pic>
        <p:pic>
          <p:nvPicPr>
            <p:cNvPr id="95" name="Picture 94"/>
            <p:cNvPicPr>
              <a:picLocks noChangeAspect="1"/>
            </p:cNvPicPr>
            <p:nvPr/>
          </p:nvPicPr>
          <p:blipFill>
            <a:blip r:embed="rId16">
              <a:extLst>
                <a:ext uri="{28A0092B-C50C-407E-A947-70E740481C1C}">
                  <a14:useLocalDpi xmlns:a14="http://schemas.microsoft.com/office/drawing/2010/main"/>
                </a:ext>
              </a:extLst>
            </a:blip>
            <a:stretch>
              <a:fillRect/>
            </a:stretch>
          </p:blipFill>
          <p:spPr>
            <a:xfrm>
              <a:off x="5256586" y="177713"/>
              <a:ext cx="335280" cy="402336"/>
            </a:xfrm>
            <a:prstGeom prst="rect">
              <a:avLst/>
            </a:prstGeom>
          </p:spPr>
        </p:pic>
        <p:pic>
          <p:nvPicPr>
            <p:cNvPr id="96" name="Picture 95"/>
            <p:cNvPicPr>
              <a:picLocks noChangeAspect="1"/>
            </p:cNvPicPr>
            <p:nvPr/>
          </p:nvPicPr>
          <p:blipFill>
            <a:blip r:embed="rId17">
              <a:extLst>
                <a:ext uri="{28A0092B-C50C-407E-A947-70E740481C1C}">
                  <a14:useLocalDpi xmlns:a14="http://schemas.microsoft.com/office/drawing/2010/main"/>
                </a:ext>
              </a:extLst>
            </a:blip>
            <a:stretch>
              <a:fillRect/>
            </a:stretch>
          </p:blipFill>
          <p:spPr>
            <a:xfrm>
              <a:off x="5591866" y="264275"/>
              <a:ext cx="408432" cy="371856"/>
            </a:xfrm>
            <a:prstGeom prst="rect">
              <a:avLst/>
            </a:prstGeom>
          </p:spPr>
        </p:pic>
        <p:pic>
          <p:nvPicPr>
            <p:cNvPr id="97" name="Picture 96"/>
            <p:cNvPicPr>
              <a:picLocks noChangeAspect="1"/>
            </p:cNvPicPr>
            <p:nvPr/>
          </p:nvPicPr>
          <p:blipFill>
            <a:blip r:embed="rId18">
              <a:extLst>
                <a:ext uri="{28A0092B-C50C-407E-A947-70E740481C1C}">
                  <a14:useLocalDpi xmlns:a14="http://schemas.microsoft.com/office/drawing/2010/main"/>
                </a:ext>
              </a:extLst>
            </a:blip>
            <a:stretch>
              <a:fillRect/>
            </a:stretch>
          </p:blipFill>
          <p:spPr>
            <a:xfrm>
              <a:off x="5340994" y="643231"/>
              <a:ext cx="810768" cy="256032"/>
            </a:xfrm>
            <a:prstGeom prst="rect">
              <a:avLst/>
            </a:prstGeom>
          </p:spPr>
        </p:pic>
        <p:pic>
          <p:nvPicPr>
            <p:cNvPr id="98" name="Picture 97"/>
            <p:cNvPicPr>
              <a:picLocks noChangeAspect="1"/>
            </p:cNvPicPr>
            <p:nvPr/>
          </p:nvPicPr>
          <p:blipFill>
            <a:blip r:embed="rId19">
              <a:extLst>
                <a:ext uri="{28A0092B-C50C-407E-A947-70E740481C1C}">
                  <a14:useLocalDpi xmlns:a14="http://schemas.microsoft.com/office/drawing/2010/main"/>
                </a:ext>
              </a:extLst>
            </a:blip>
            <a:stretch>
              <a:fillRect/>
            </a:stretch>
          </p:blipFill>
          <p:spPr>
            <a:xfrm>
              <a:off x="5317568" y="960370"/>
              <a:ext cx="987552" cy="158496"/>
            </a:xfrm>
            <a:prstGeom prst="rect">
              <a:avLst/>
            </a:prstGeom>
          </p:spPr>
        </p:pic>
        <p:pic>
          <p:nvPicPr>
            <p:cNvPr id="99" name="Picture 98"/>
            <p:cNvPicPr>
              <a:picLocks noChangeAspect="1"/>
            </p:cNvPicPr>
            <p:nvPr/>
          </p:nvPicPr>
          <p:blipFill>
            <a:blip r:embed="rId20">
              <a:extLst>
                <a:ext uri="{28A0092B-C50C-407E-A947-70E740481C1C}">
                  <a14:useLocalDpi xmlns:a14="http://schemas.microsoft.com/office/drawing/2010/main"/>
                </a:ext>
              </a:extLst>
            </a:blip>
            <a:stretch>
              <a:fillRect/>
            </a:stretch>
          </p:blipFill>
          <p:spPr>
            <a:xfrm>
              <a:off x="4684833" y="1285901"/>
              <a:ext cx="451104" cy="390144"/>
            </a:xfrm>
            <a:prstGeom prst="rect">
              <a:avLst/>
            </a:prstGeom>
          </p:spPr>
        </p:pic>
        <p:pic>
          <p:nvPicPr>
            <p:cNvPr id="100" name="Picture 99"/>
            <p:cNvPicPr>
              <a:picLocks noChangeAspect="1"/>
            </p:cNvPicPr>
            <p:nvPr/>
          </p:nvPicPr>
          <p:blipFill>
            <a:blip r:embed="rId21">
              <a:extLst>
                <a:ext uri="{28A0092B-C50C-407E-A947-70E740481C1C}">
                  <a14:useLocalDpi xmlns:a14="http://schemas.microsoft.com/office/drawing/2010/main"/>
                </a:ext>
              </a:extLst>
            </a:blip>
            <a:stretch>
              <a:fillRect/>
            </a:stretch>
          </p:blipFill>
          <p:spPr>
            <a:xfrm>
              <a:off x="5196570" y="1224934"/>
              <a:ext cx="384048" cy="335280"/>
            </a:xfrm>
            <a:prstGeom prst="rect">
              <a:avLst/>
            </a:prstGeom>
          </p:spPr>
        </p:pic>
        <p:pic>
          <p:nvPicPr>
            <p:cNvPr id="101" name="Picture 100"/>
            <p:cNvPicPr>
              <a:picLocks noChangeAspect="1"/>
            </p:cNvPicPr>
            <p:nvPr/>
          </p:nvPicPr>
          <p:blipFill>
            <a:blip r:embed="rId22">
              <a:extLst>
                <a:ext uri="{28A0092B-C50C-407E-A947-70E740481C1C}">
                  <a14:useLocalDpi xmlns:a14="http://schemas.microsoft.com/office/drawing/2010/main"/>
                </a:ext>
              </a:extLst>
            </a:blip>
            <a:stretch>
              <a:fillRect/>
            </a:stretch>
          </p:blipFill>
          <p:spPr>
            <a:xfrm>
              <a:off x="5673987" y="1174165"/>
              <a:ext cx="627888" cy="225552"/>
            </a:xfrm>
            <a:prstGeom prst="rect">
              <a:avLst/>
            </a:prstGeom>
          </p:spPr>
        </p:pic>
        <p:pic>
          <p:nvPicPr>
            <p:cNvPr id="102" name="Picture 101"/>
            <p:cNvPicPr>
              <a:picLocks noChangeAspect="1"/>
            </p:cNvPicPr>
            <p:nvPr/>
          </p:nvPicPr>
          <p:blipFill>
            <a:blip r:embed="rId23">
              <a:extLst>
                <a:ext uri="{28A0092B-C50C-407E-A947-70E740481C1C}">
                  <a14:useLocalDpi xmlns:a14="http://schemas.microsoft.com/office/drawing/2010/main"/>
                </a:ext>
              </a:extLst>
            </a:blip>
            <a:stretch>
              <a:fillRect/>
            </a:stretch>
          </p:blipFill>
          <p:spPr>
            <a:xfrm>
              <a:off x="6375057" y="1113870"/>
              <a:ext cx="420624" cy="274320"/>
            </a:xfrm>
            <a:prstGeom prst="rect">
              <a:avLst/>
            </a:prstGeom>
          </p:spPr>
        </p:pic>
        <p:pic>
          <p:nvPicPr>
            <p:cNvPr id="103" name="Picture 102"/>
            <p:cNvPicPr>
              <a:picLocks noChangeAspect="1"/>
            </p:cNvPicPr>
            <p:nvPr/>
          </p:nvPicPr>
          <p:blipFill>
            <a:blip r:embed="rId24">
              <a:extLst>
                <a:ext uri="{28A0092B-C50C-407E-A947-70E740481C1C}">
                  <a14:useLocalDpi xmlns:a14="http://schemas.microsoft.com/office/drawing/2010/main"/>
                </a:ext>
              </a:extLst>
            </a:blip>
            <a:stretch>
              <a:fillRect/>
            </a:stretch>
          </p:blipFill>
          <p:spPr>
            <a:xfrm>
              <a:off x="5561956" y="1413917"/>
              <a:ext cx="274320" cy="262128"/>
            </a:xfrm>
            <a:prstGeom prst="rect">
              <a:avLst/>
            </a:prstGeom>
          </p:spPr>
        </p:pic>
        <p:pic>
          <p:nvPicPr>
            <p:cNvPr id="104" name="Picture 103"/>
            <p:cNvPicPr>
              <a:picLocks noChangeAspect="1"/>
            </p:cNvPicPr>
            <p:nvPr/>
          </p:nvPicPr>
          <p:blipFill>
            <a:blip r:embed="rId25">
              <a:extLst>
                <a:ext uri="{28A0092B-C50C-407E-A947-70E740481C1C}">
                  <a14:useLocalDpi xmlns:a14="http://schemas.microsoft.com/office/drawing/2010/main"/>
                </a:ext>
              </a:extLst>
            </a:blip>
            <a:stretch>
              <a:fillRect/>
            </a:stretch>
          </p:blipFill>
          <p:spPr>
            <a:xfrm>
              <a:off x="5655729" y="1762275"/>
              <a:ext cx="426720" cy="408432"/>
            </a:xfrm>
            <a:prstGeom prst="rect">
              <a:avLst/>
            </a:prstGeom>
          </p:spPr>
        </p:pic>
        <p:pic>
          <p:nvPicPr>
            <p:cNvPr id="105" name="Picture 104"/>
            <p:cNvPicPr>
              <a:picLocks noChangeAspect="1"/>
            </p:cNvPicPr>
            <p:nvPr/>
          </p:nvPicPr>
          <p:blipFill>
            <a:blip r:embed="rId26">
              <a:extLst>
                <a:ext uri="{28A0092B-C50C-407E-A947-70E740481C1C}">
                  <a14:useLocalDpi xmlns:a14="http://schemas.microsoft.com/office/drawing/2010/main"/>
                </a:ext>
              </a:extLst>
            </a:blip>
            <a:stretch>
              <a:fillRect/>
            </a:stretch>
          </p:blipFill>
          <p:spPr>
            <a:xfrm>
              <a:off x="6001080" y="1433898"/>
              <a:ext cx="396240" cy="249936"/>
            </a:xfrm>
            <a:prstGeom prst="rect">
              <a:avLst/>
            </a:prstGeom>
          </p:spPr>
        </p:pic>
        <p:pic>
          <p:nvPicPr>
            <p:cNvPr id="106" name="Picture 105"/>
            <p:cNvPicPr>
              <a:picLocks noChangeAspect="1"/>
            </p:cNvPicPr>
            <p:nvPr/>
          </p:nvPicPr>
          <p:blipFill>
            <a:blip r:embed="rId27">
              <a:extLst>
                <a:ext uri="{28A0092B-C50C-407E-A947-70E740481C1C}">
                  <a14:useLocalDpi xmlns:a14="http://schemas.microsoft.com/office/drawing/2010/main"/>
                </a:ext>
              </a:extLst>
            </a:blip>
            <a:stretch>
              <a:fillRect/>
            </a:stretch>
          </p:blipFill>
          <p:spPr>
            <a:xfrm>
              <a:off x="6416177" y="1474393"/>
              <a:ext cx="451104" cy="310896"/>
            </a:xfrm>
            <a:prstGeom prst="rect">
              <a:avLst/>
            </a:prstGeom>
          </p:spPr>
        </p:pic>
        <p:pic>
          <p:nvPicPr>
            <p:cNvPr id="107" name="Picture 106"/>
            <p:cNvPicPr>
              <a:picLocks noChangeAspect="1"/>
            </p:cNvPicPr>
            <p:nvPr/>
          </p:nvPicPr>
          <p:blipFill>
            <a:blip r:embed="rId28">
              <a:extLst>
                <a:ext uri="{28A0092B-C50C-407E-A947-70E740481C1C}">
                  <a14:useLocalDpi xmlns:a14="http://schemas.microsoft.com/office/drawing/2010/main"/>
                </a:ext>
              </a:extLst>
            </a:blip>
            <a:stretch>
              <a:fillRect/>
            </a:stretch>
          </p:blipFill>
          <p:spPr>
            <a:xfrm>
              <a:off x="6082449" y="1824580"/>
              <a:ext cx="585216" cy="188976"/>
            </a:xfrm>
            <a:prstGeom prst="rect">
              <a:avLst/>
            </a:prstGeom>
          </p:spPr>
        </p:pic>
      </p:grpSp>
      <p:sp>
        <p:nvSpPr>
          <p:cNvPr id="108" name="TextBox 107"/>
          <p:cNvSpPr txBox="1"/>
          <p:nvPr/>
        </p:nvSpPr>
        <p:spPr>
          <a:xfrm>
            <a:off x="8437886" y="691662"/>
            <a:ext cx="3744006" cy="470252"/>
          </a:xfrm>
          <a:prstGeom prst="rect">
            <a:avLst/>
          </a:prstGeom>
          <a:noFill/>
        </p:spPr>
        <p:txBody>
          <a:bodyPr wrap="square" lIns="0" tIns="0" rIns="0" bIns="0" rtlCol="0">
            <a:noAutofit/>
          </a:bodyPr>
          <a:lstStyle/>
          <a:p>
            <a:r>
              <a:rPr lang="en-US" b="1" dirty="0" smtClean="0"/>
              <a:t>Apply Fine-Tuned Policies to Cloud </a:t>
            </a:r>
            <a:endParaRPr lang="en-US" b="1" dirty="0"/>
          </a:p>
        </p:txBody>
      </p:sp>
      <p:sp>
        <p:nvSpPr>
          <p:cNvPr id="109" name="TextBox 108"/>
          <p:cNvSpPr txBox="1"/>
          <p:nvPr/>
        </p:nvSpPr>
        <p:spPr>
          <a:xfrm>
            <a:off x="8428485" y="1003652"/>
            <a:ext cx="3914327" cy="470252"/>
          </a:xfrm>
          <a:prstGeom prst="rect">
            <a:avLst/>
          </a:prstGeom>
          <a:noFill/>
        </p:spPr>
        <p:txBody>
          <a:bodyPr wrap="square" lIns="0" tIns="0" rIns="0" bIns="0" rtlCol="0">
            <a:noAutofit/>
          </a:bodyPr>
          <a:lstStyle/>
          <a:p>
            <a:r>
              <a:rPr lang="en-US" b="1" dirty="0" smtClean="0"/>
              <a:t>Leverage Workflow Integrations</a:t>
            </a:r>
            <a:endParaRPr lang="en-US" b="1" dirty="0"/>
          </a:p>
        </p:txBody>
      </p:sp>
      <p:sp>
        <p:nvSpPr>
          <p:cNvPr id="110" name="TextBox 109"/>
          <p:cNvSpPr txBox="1"/>
          <p:nvPr/>
        </p:nvSpPr>
        <p:spPr>
          <a:xfrm>
            <a:off x="8435072" y="1320530"/>
            <a:ext cx="3672865" cy="1742395"/>
          </a:xfrm>
          <a:prstGeom prst="rect">
            <a:avLst/>
          </a:prstGeom>
          <a:noFill/>
        </p:spPr>
        <p:txBody>
          <a:bodyPr wrap="square" lIns="0" tIns="0" rIns="0" bIns="0" rtlCol="0">
            <a:noAutofit/>
          </a:bodyPr>
          <a:lstStyle/>
          <a:p>
            <a:r>
              <a:rPr lang="en-US" b="1" dirty="0"/>
              <a:t>Gain CASB </a:t>
            </a:r>
            <a:r>
              <a:rPr lang="en-US" b="1" dirty="0" smtClean="0"/>
              <a:t>Functionality</a:t>
            </a:r>
          </a:p>
          <a:p>
            <a:pPr marL="617220" lvl="1" indent="-160020">
              <a:buFont typeface="Arial" charset="0"/>
              <a:buChar char="•"/>
            </a:pPr>
            <a:r>
              <a:rPr lang="en-US" sz="1400" dirty="0"/>
              <a:t>Shadow IT </a:t>
            </a:r>
            <a:r>
              <a:rPr lang="en-US" sz="1400" dirty="0" smtClean="0"/>
              <a:t>Analysis</a:t>
            </a:r>
          </a:p>
          <a:p>
            <a:pPr marL="617220" lvl="1" indent="-160020">
              <a:buFont typeface="Arial" charset="0"/>
              <a:buChar char="•"/>
            </a:pPr>
            <a:r>
              <a:rPr lang="en-US" sz="1400" dirty="0"/>
              <a:t>Granular Visibility and </a:t>
            </a:r>
            <a:r>
              <a:rPr lang="en-US" sz="1400" dirty="0" smtClean="0"/>
              <a:t>Control</a:t>
            </a:r>
          </a:p>
          <a:p>
            <a:pPr marL="617220" lvl="1" indent="-160020">
              <a:buFont typeface="Arial" charset="0"/>
              <a:buChar char="•"/>
            </a:pPr>
            <a:r>
              <a:rPr lang="en-US" sz="1400" dirty="0"/>
              <a:t>User Behavior Analytics</a:t>
            </a:r>
          </a:p>
          <a:p>
            <a:endParaRPr lang="en-US" b="1" dirty="0"/>
          </a:p>
          <a:p>
            <a:endParaRPr lang="en-US" b="1" dirty="0"/>
          </a:p>
          <a:p>
            <a:endParaRPr lang="en-US" b="1" dirty="0" smtClean="0"/>
          </a:p>
          <a:p>
            <a:r>
              <a:rPr lang="en-US" b="1" dirty="0" smtClean="0"/>
              <a:t> </a:t>
            </a:r>
            <a:endParaRPr lang="en-US" b="1" dirty="0"/>
          </a:p>
        </p:txBody>
      </p:sp>
      <p:sp>
        <p:nvSpPr>
          <p:cNvPr id="111" name="TextBox 110"/>
          <p:cNvSpPr txBox="1"/>
          <p:nvPr/>
        </p:nvSpPr>
        <p:spPr>
          <a:xfrm>
            <a:off x="8437886" y="380999"/>
            <a:ext cx="3744006" cy="2043347"/>
          </a:xfrm>
          <a:prstGeom prst="rect">
            <a:avLst/>
          </a:prstGeom>
          <a:noFill/>
        </p:spPr>
        <p:txBody>
          <a:bodyPr wrap="square" lIns="0" tIns="0" rIns="0" bIns="0" rtlCol="0">
            <a:noAutofit/>
          </a:bodyPr>
          <a:lstStyle/>
          <a:p>
            <a:r>
              <a:rPr lang="en-US" b="1" dirty="0" smtClean="0"/>
              <a:t>Extend DLP to 60+ Cloud Apps</a:t>
            </a:r>
            <a:endParaRPr lang="en-US" b="1" dirty="0"/>
          </a:p>
        </p:txBody>
      </p:sp>
      <p:sp>
        <p:nvSpPr>
          <p:cNvPr id="112" name="Shape 594"/>
          <p:cNvSpPr txBox="1"/>
          <p:nvPr/>
        </p:nvSpPr>
        <p:spPr>
          <a:xfrm>
            <a:off x="6719672" y="4569250"/>
            <a:ext cx="1464936" cy="487142"/>
          </a:xfrm>
          <a:prstGeom prst="rect">
            <a:avLst/>
          </a:prstGeom>
          <a:noFill/>
          <a:ln>
            <a:noFill/>
          </a:ln>
        </p:spPr>
        <p:txBody>
          <a:bodyPr lIns="91425" tIns="91425" rIns="91425" bIns="91425" anchor="t" anchorCtr="0">
            <a:noAutofit/>
          </a:bodyPr>
          <a:lstStyle/>
          <a:p>
            <a:pPr lvl="0" algn="ctr" rtl="0">
              <a:spcBef>
                <a:spcPts val="0"/>
              </a:spcBef>
              <a:buNone/>
            </a:pPr>
            <a:r>
              <a:rPr lang="en-US" sz="1200" dirty="0" smtClean="0">
                <a:solidFill>
                  <a:srgbClr val="404040"/>
                </a:solidFill>
              </a:rPr>
              <a:t>Policies</a:t>
            </a:r>
          </a:p>
          <a:p>
            <a:pPr lvl="0" algn="ctr" rtl="0">
              <a:spcBef>
                <a:spcPts val="0"/>
              </a:spcBef>
              <a:buNone/>
            </a:pPr>
            <a:r>
              <a:rPr lang="en-US" sz="1200" dirty="0" smtClean="0">
                <a:solidFill>
                  <a:srgbClr val="404040"/>
                </a:solidFill>
              </a:rPr>
              <a:t>Incidents</a:t>
            </a:r>
          </a:p>
        </p:txBody>
      </p:sp>
      <p:grpSp>
        <p:nvGrpSpPr>
          <p:cNvPr id="7" name="Group 6"/>
          <p:cNvGrpSpPr/>
          <p:nvPr/>
        </p:nvGrpSpPr>
        <p:grpSpPr>
          <a:xfrm>
            <a:off x="6388163" y="2879288"/>
            <a:ext cx="1453869" cy="1402728"/>
            <a:chOff x="7312100" y="3135719"/>
            <a:chExt cx="914400" cy="882235"/>
          </a:xfrm>
        </p:grpSpPr>
        <p:pic>
          <p:nvPicPr>
            <p:cNvPr id="114" name="Picture 113"/>
            <p:cNvPicPr>
              <a:picLocks noChangeAspect="1"/>
            </p:cNvPicPr>
            <p:nvPr/>
          </p:nvPicPr>
          <p:blipFill>
            <a:blip r:embed="rId29" cstate="screen">
              <a:extLst>
                <a:ext uri="{28A0092B-C50C-407E-A947-70E740481C1C}">
                  <a14:useLocalDpi xmlns:a14="http://schemas.microsoft.com/office/drawing/2010/main"/>
                </a:ext>
              </a:extLst>
            </a:blip>
            <a:stretch>
              <a:fillRect/>
            </a:stretch>
          </p:blipFill>
          <p:spPr>
            <a:xfrm>
              <a:off x="7312100" y="3135719"/>
              <a:ext cx="914400" cy="882235"/>
            </a:xfrm>
            <a:prstGeom prst="rect">
              <a:avLst/>
            </a:prstGeom>
          </p:spPr>
        </p:pic>
        <p:sp>
          <p:nvSpPr>
            <p:cNvPr id="123" name="Rectangle 122"/>
            <p:cNvSpPr/>
            <p:nvPr/>
          </p:nvSpPr>
          <p:spPr bwMode="gray">
            <a:xfrm>
              <a:off x="7435144" y="3471226"/>
              <a:ext cx="207835" cy="197914"/>
            </a:xfrm>
            <a:prstGeom prst="rect">
              <a:avLst/>
            </a:prstGeom>
            <a:solidFill>
              <a:srgbClr val="FFB819"/>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lang="en-US"/>
            </a:p>
          </p:txBody>
        </p:sp>
        <p:sp>
          <p:nvSpPr>
            <p:cNvPr id="124" name="Rectangle 123"/>
            <p:cNvSpPr/>
            <p:nvPr/>
          </p:nvSpPr>
          <p:spPr bwMode="gray">
            <a:xfrm>
              <a:off x="7608681" y="3483039"/>
              <a:ext cx="453089" cy="197914"/>
            </a:xfrm>
            <a:prstGeom prst="rect">
              <a:avLst/>
            </a:prstGeom>
            <a:solidFill>
              <a:srgbClr val="FFB819"/>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lang="en-US"/>
            </a:p>
          </p:txBody>
        </p:sp>
        <p:sp>
          <p:nvSpPr>
            <p:cNvPr id="125" name="Rectangle 124"/>
            <p:cNvSpPr/>
            <p:nvPr/>
          </p:nvSpPr>
          <p:spPr bwMode="gray">
            <a:xfrm>
              <a:off x="7520600" y="3635078"/>
              <a:ext cx="453089" cy="197914"/>
            </a:xfrm>
            <a:prstGeom prst="rect">
              <a:avLst/>
            </a:prstGeom>
            <a:solidFill>
              <a:srgbClr val="FFB819"/>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lang="en-US"/>
            </a:p>
          </p:txBody>
        </p:sp>
        <p:sp>
          <p:nvSpPr>
            <p:cNvPr id="120" name="TextBox 119"/>
            <p:cNvSpPr txBox="1"/>
            <p:nvPr/>
          </p:nvSpPr>
          <p:spPr>
            <a:xfrm>
              <a:off x="7479401" y="3469605"/>
              <a:ext cx="595170" cy="159566"/>
            </a:xfrm>
            <a:prstGeom prst="rect">
              <a:avLst/>
            </a:prstGeom>
            <a:noFill/>
          </p:spPr>
          <p:txBody>
            <a:bodyPr wrap="square" lIns="0" tIns="0" rIns="0" bIns="0" rtlCol="0">
              <a:noAutofit/>
            </a:bodyPr>
            <a:lstStyle/>
            <a:p>
              <a:pPr algn="ctr">
                <a:lnSpc>
                  <a:spcPts val="1400"/>
                </a:lnSpc>
              </a:pPr>
              <a:r>
                <a:rPr lang="en-US" sz="1600" b="1" dirty="0" smtClean="0">
                  <a:solidFill>
                    <a:schemeClr val="bg1"/>
                  </a:solidFill>
                </a:rPr>
                <a:t>Symantec</a:t>
              </a:r>
            </a:p>
            <a:p>
              <a:pPr algn="ctr">
                <a:lnSpc>
                  <a:spcPts val="1400"/>
                </a:lnSpc>
              </a:pPr>
              <a:r>
                <a:rPr lang="en-US" sz="1600" b="1" dirty="0" smtClean="0">
                  <a:solidFill>
                    <a:schemeClr val="bg1"/>
                  </a:solidFill>
                </a:rPr>
                <a:t>Cloud</a:t>
              </a:r>
            </a:p>
            <a:p>
              <a:pPr algn="ctr">
                <a:lnSpc>
                  <a:spcPts val="1400"/>
                </a:lnSpc>
              </a:pPr>
              <a:r>
                <a:rPr lang="en-US" sz="1600" b="1" dirty="0" smtClean="0">
                  <a:solidFill>
                    <a:schemeClr val="bg1"/>
                  </a:solidFill>
                </a:rPr>
                <a:t>DLP</a:t>
              </a:r>
            </a:p>
          </p:txBody>
        </p:sp>
      </p:grpSp>
      <p:pic>
        <p:nvPicPr>
          <p:cNvPr id="115" name="Shape 610"/>
          <p:cNvPicPr preferRelativeResize="0"/>
          <p:nvPr/>
        </p:nvPicPr>
        <p:blipFill>
          <a:blip r:embed="rId30">
            <a:alphaModFix/>
            <a:duotone>
              <a:schemeClr val="accent1">
                <a:shade val="45000"/>
                <a:satMod val="135000"/>
              </a:schemeClr>
              <a:prstClr val="white"/>
            </a:duotone>
          </a:blip>
          <a:stretch>
            <a:fillRect/>
          </a:stretch>
        </p:blipFill>
        <p:spPr>
          <a:xfrm>
            <a:off x="4210346" y="2243614"/>
            <a:ext cx="3958602" cy="2263321"/>
          </a:xfrm>
          <a:prstGeom prst="rect">
            <a:avLst/>
          </a:prstGeom>
          <a:noFill/>
          <a:ln>
            <a:noFill/>
          </a:ln>
        </p:spPr>
      </p:pic>
      <p:sp>
        <p:nvSpPr>
          <p:cNvPr id="2" name="TextBox 1"/>
          <p:cNvSpPr txBox="1"/>
          <p:nvPr/>
        </p:nvSpPr>
        <p:spPr>
          <a:xfrm>
            <a:off x="8153400" y="3784600"/>
            <a:ext cx="914400" cy="914400"/>
          </a:xfrm>
          <a:prstGeom prst="rect">
            <a:avLst/>
          </a:prstGeom>
          <a:noFill/>
        </p:spPr>
        <p:txBody>
          <a:bodyPr wrap="none" lIns="0" tIns="0" rIns="0" bIns="0" rtlCol="0">
            <a:noAutofit/>
          </a:bodyPr>
          <a:lstStyle/>
          <a:p>
            <a:pPr>
              <a:lnSpc>
                <a:spcPct val="90000"/>
              </a:lnSpc>
            </a:pPr>
            <a:endParaRPr lang="en-US" dirty="0"/>
          </a:p>
        </p:txBody>
      </p:sp>
      <p:grpSp>
        <p:nvGrpSpPr>
          <p:cNvPr id="116" name="Group 115"/>
          <p:cNvGrpSpPr/>
          <p:nvPr/>
        </p:nvGrpSpPr>
        <p:grpSpPr>
          <a:xfrm>
            <a:off x="5005830" y="2788455"/>
            <a:ext cx="1453869" cy="1402728"/>
            <a:chOff x="7312100" y="3135719"/>
            <a:chExt cx="914400" cy="882235"/>
          </a:xfrm>
        </p:grpSpPr>
        <p:pic>
          <p:nvPicPr>
            <p:cNvPr id="117" name="Picture 116"/>
            <p:cNvPicPr>
              <a:picLocks noChangeAspect="1"/>
            </p:cNvPicPr>
            <p:nvPr/>
          </p:nvPicPr>
          <p:blipFill>
            <a:blip r:embed="rId29" cstate="screen">
              <a:extLst>
                <a:ext uri="{28A0092B-C50C-407E-A947-70E740481C1C}">
                  <a14:useLocalDpi xmlns:a14="http://schemas.microsoft.com/office/drawing/2010/main"/>
                </a:ext>
              </a:extLst>
            </a:blip>
            <a:stretch>
              <a:fillRect/>
            </a:stretch>
          </p:blipFill>
          <p:spPr>
            <a:xfrm>
              <a:off x="7312100" y="3135719"/>
              <a:ext cx="914400" cy="882235"/>
            </a:xfrm>
            <a:prstGeom prst="rect">
              <a:avLst/>
            </a:prstGeom>
          </p:spPr>
        </p:pic>
        <p:sp>
          <p:nvSpPr>
            <p:cNvPr id="118" name="Rectangle 117"/>
            <p:cNvSpPr/>
            <p:nvPr/>
          </p:nvSpPr>
          <p:spPr bwMode="gray">
            <a:xfrm>
              <a:off x="7435144" y="3471226"/>
              <a:ext cx="207835" cy="197914"/>
            </a:xfrm>
            <a:prstGeom prst="rect">
              <a:avLst/>
            </a:prstGeom>
            <a:solidFill>
              <a:srgbClr val="FFB819"/>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lang="en-US"/>
            </a:p>
          </p:txBody>
        </p:sp>
        <p:sp>
          <p:nvSpPr>
            <p:cNvPr id="119" name="Rectangle 118"/>
            <p:cNvSpPr/>
            <p:nvPr/>
          </p:nvSpPr>
          <p:spPr bwMode="gray">
            <a:xfrm>
              <a:off x="7608681" y="3483039"/>
              <a:ext cx="453089" cy="197914"/>
            </a:xfrm>
            <a:prstGeom prst="rect">
              <a:avLst/>
            </a:prstGeom>
            <a:solidFill>
              <a:srgbClr val="FFB819"/>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lang="en-US"/>
            </a:p>
          </p:txBody>
        </p:sp>
        <p:sp>
          <p:nvSpPr>
            <p:cNvPr id="126" name="Rectangle 125"/>
            <p:cNvSpPr/>
            <p:nvPr/>
          </p:nvSpPr>
          <p:spPr bwMode="gray">
            <a:xfrm>
              <a:off x="7520600" y="3635078"/>
              <a:ext cx="453089" cy="197914"/>
            </a:xfrm>
            <a:prstGeom prst="rect">
              <a:avLst/>
            </a:prstGeom>
            <a:solidFill>
              <a:srgbClr val="FFB819"/>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lang="en-US"/>
            </a:p>
          </p:txBody>
        </p:sp>
        <p:sp>
          <p:nvSpPr>
            <p:cNvPr id="127" name="TextBox 126"/>
            <p:cNvSpPr txBox="1"/>
            <p:nvPr/>
          </p:nvSpPr>
          <p:spPr>
            <a:xfrm>
              <a:off x="7480135" y="3501270"/>
              <a:ext cx="595170" cy="159566"/>
            </a:xfrm>
            <a:prstGeom prst="rect">
              <a:avLst/>
            </a:prstGeom>
            <a:noFill/>
          </p:spPr>
          <p:txBody>
            <a:bodyPr wrap="square" lIns="0" tIns="0" rIns="0" bIns="0" rtlCol="0">
              <a:noAutofit/>
            </a:bodyPr>
            <a:lstStyle/>
            <a:p>
              <a:pPr algn="ctr">
                <a:lnSpc>
                  <a:spcPts val="1400"/>
                </a:lnSpc>
              </a:pPr>
              <a:r>
                <a:rPr lang="en-US" sz="1600" b="1" dirty="0" smtClean="0">
                  <a:solidFill>
                    <a:schemeClr val="bg1"/>
                  </a:solidFill>
                </a:rPr>
                <a:t>Symantec</a:t>
              </a:r>
            </a:p>
            <a:p>
              <a:pPr algn="ctr">
                <a:lnSpc>
                  <a:spcPts val="1400"/>
                </a:lnSpc>
              </a:pPr>
              <a:r>
                <a:rPr lang="en-US" sz="1600" b="1" dirty="0" smtClean="0">
                  <a:solidFill>
                    <a:schemeClr val="bg1"/>
                  </a:solidFill>
                </a:rPr>
                <a:t>CASB</a:t>
              </a:r>
            </a:p>
          </p:txBody>
        </p:sp>
      </p:grpSp>
      <p:sp>
        <p:nvSpPr>
          <p:cNvPr id="3" name="TextBox 2"/>
          <p:cNvSpPr txBox="1"/>
          <p:nvPr/>
        </p:nvSpPr>
        <p:spPr>
          <a:xfrm>
            <a:off x="16129000" y="1739900"/>
            <a:ext cx="914400" cy="914400"/>
          </a:xfrm>
          <a:prstGeom prst="rect">
            <a:avLst/>
          </a:prstGeom>
          <a:noFill/>
        </p:spPr>
        <p:txBody>
          <a:bodyPr wrap="none" lIns="0" tIns="0" rIns="0" bIns="0" rtlCol="0">
            <a:noAutofit/>
          </a:bodyPr>
          <a:lstStyle/>
          <a:p>
            <a:pPr>
              <a:lnSpc>
                <a:spcPct val="90000"/>
              </a:lnSpc>
            </a:pPr>
            <a:endParaRPr lang="en-US" dirty="0"/>
          </a:p>
        </p:txBody>
      </p:sp>
      <p:sp>
        <p:nvSpPr>
          <p:cNvPr id="5" name="Footer Placeholder 4"/>
          <p:cNvSpPr>
            <a:spLocks noGrp="1"/>
          </p:cNvSpPr>
          <p:nvPr>
            <p:ph type="ftr" sz="quarter" idx="11"/>
          </p:nvPr>
        </p:nvSpPr>
        <p:spPr/>
        <p:txBody>
          <a:bodyPr/>
          <a:lstStyle/>
          <a:p>
            <a:r>
              <a:rPr lang="en-US" smtClean="0"/>
              <a:t>Symantec Confidential - NDA required</a:t>
            </a:r>
            <a:endParaRPr lang="en-US" dirty="0"/>
          </a:p>
        </p:txBody>
      </p:sp>
    </p:spTree>
    <p:extLst>
      <p:ext uri="{BB962C8B-B14F-4D97-AF65-F5344CB8AC3E}">
        <p14:creationId xmlns:p14="http://schemas.microsoft.com/office/powerpoint/2010/main" val="1254119635"/>
      </p:ext>
    </p:extLst>
  </p:cSld>
  <p:clrMapOvr>
    <a:masterClrMapping/>
  </p:clrMapOvr>
  <p:transition spd="med">
    <p:fade/>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bwMode="gray">
          <a:xfrm>
            <a:off x="989012" y="2336767"/>
            <a:ext cx="2514600" cy="2751700"/>
          </a:xfrm>
          <a:prstGeom prst="rect">
            <a:avLst/>
          </a:prstGeom>
          <a:solidFill>
            <a:schemeClr val="bg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lang="en-US">
              <a:solidFill>
                <a:srgbClr val="FFFFFF"/>
              </a:solidFill>
            </a:endParaRPr>
          </a:p>
        </p:txBody>
      </p:sp>
      <p:sp>
        <p:nvSpPr>
          <p:cNvPr id="19" name="Rectangle 18"/>
          <p:cNvSpPr/>
          <p:nvPr/>
        </p:nvSpPr>
        <p:spPr bwMode="gray">
          <a:xfrm>
            <a:off x="3579812" y="2336767"/>
            <a:ext cx="2514600" cy="2751700"/>
          </a:xfrm>
          <a:prstGeom prst="rect">
            <a:avLst/>
          </a:prstGeom>
          <a:solidFill>
            <a:schemeClr val="bg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lang="en-US">
              <a:solidFill>
                <a:srgbClr val="FFFFFF"/>
              </a:solidFill>
            </a:endParaRPr>
          </a:p>
        </p:txBody>
      </p:sp>
      <p:sp>
        <p:nvSpPr>
          <p:cNvPr id="20" name="Rectangle 19"/>
          <p:cNvSpPr/>
          <p:nvPr/>
        </p:nvSpPr>
        <p:spPr bwMode="gray">
          <a:xfrm>
            <a:off x="6170612" y="2336767"/>
            <a:ext cx="2514600" cy="2751700"/>
          </a:xfrm>
          <a:prstGeom prst="rect">
            <a:avLst/>
          </a:prstGeom>
          <a:solidFill>
            <a:schemeClr val="bg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lang="en-US">
              <a:solidFill>
                <a:srgbClr val="FFFFFF"/>
              </a:solidFill>
            </a:endParaRPr>
          </a:p>
        </p:txBody>
      </p:sp>
      <p:sp>
        <p:nvSpPr>
          <p:cNvPr id="21" name="Rectangle 20"/>
          <p:cNvSpPr/>
          <p:nvPr/>
        </p:nvSpPr>
        <p:spPr bwMode="gray">
          <a:xfrm>
            <a:off x="8761412" y="2336767"/>
            <a:ext cx="2514600" cy="2751700"/>
          </a:xfrm>
          <a:prstGeom prst="rect">
            <a:avLst/>
          </a:prstGeom>
          <a:solidFill>
            <a:schemeClr val="bg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lang="en-US">
              <a:solidFill>
                <a:srgbClr val="FFFFFF"/>
              </a:solidFill>
            </a:endParaRPr>
          </a:p>
        </p:txBody>
      </p:sp>
      <p:sp>
        <p:nvSpPr>
          <p:cNvPr id="5" name="Title 4"/>
          <p:cNvSpPr>
            <a:spLocks noGrp="1"/>
          </p:cNvSpPr>
          <p:nvPr>
            <p:ph type="title"/>
          </p:nvPr>
        </p:nvSpPr>
        <p:spPr>
          <a:xfrm>
            <a:off x="672352" y="235548"/>
            <a:ext cx="10969625" cy="838200"/>
          </a:xfrm>
        </p:spPr>
        <p:txBody>
          <a:bodyPr/>
          <a:lstStyle/>
          <a:p>
            <a:r>
              <a:rPr lang="en-US" dirty="0" smtClean="0"/>
              <a:t>A Highly Differentiated Cloud Security Solution</a:t>
            </a:r>
            <a:endParaRPr lang="en-US" dirty="0"/>
          </a:p>
        </p:txBody>
      </p:sp>
      <p:sp>
        <p:nvSpPr>
          <p:cNvPr id="10" name="Rectangle 9"/>
          <p:cNvSpPr/>
          <p:nvPr/>
        </p:nvSpPr>
        <p:spPr bwMode="gray">
          <a:xfrm>
            <a:off x="1217612" y="5334000"/>
            <a:ext cx="3097307" cy="60814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883" tIns="60943" rIns="121883" bIns="60943" numCol="1" spcCol="0" rtlCol="0" fromWordArt="0" anchor="ctr" anchorCtr="0" forceAA="0" compatLnSpc="1">
            <a:prstTxWarp prst="textNoShape">
              <a:avLst/>
            </a:prstTxWarp>
            <a:noAutofit/>
          </a:bodyPr>
          <a:lstStyle/>
          <a:p>
            <a:pPr algn="ctr">
              <a:lnSpc>
                <a:spcPct val="90000"/>
              </a:lnSpc>
            </a:pPr>
            <a:r>
              <a:rPr lang="en-US" sz="2000" dirty="0" smtClean="0">
                <a:solidFill>
                  <a:schemeClr val="tx2"/>
                </a:solidFill>
              </a:rPr>
              <a:t>Delivering the best data protection for cloud apps</a:t>
            </a:r>
            <a:endParaRPr lang="en-US" sz="2000" dirty="0">
              <a:solidFill>
                <a:schemeClr val="tx2"/>
              </a:solidFill>
            </a:endParaRPr>
          </a:p>
        </p:txBody>
      </p:sp>
      <p:sp>
        <p:nvSpPr>
          <p:cNvPr id="15" name="Rectangle 14"/>
          <p:cNvSpPr/>
          <p:nvPr/>
        </p:nvSpPr>
        <p:spPr bwMode="gray">
          <a:xfrm>
            <a:off x="4608512" y="5334000"/>
            <a:ext cx="3097307" cy="60814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883" tIns="60943" rIns="121883" bIns="60943" numCol="1" spcCol="0" rtlCol="0" fromWordArt="0" anchor="ctr" anchorCtr="0" forceAA="0" compatLnSpc="1">
            <a:prstTxWarp prst="textNoShape">
              <a:avLst/>
            </a:prstTxWarp>
            <a:noAutofit/>
          </a:bodyPr>
          <a:lstStyle/>
          <a:p>
            <a:pPr algn="ctr">
              <a:lnSpc>
                <a:spcPct val="90000"/>
              </a:lnSpc>
            </a:pPr>
            <a:r>
              <a:rPr lang="en-US" sz="2000" dirty="0" smtClean="0">
                <a:solidFill>
                  <a:schemeClr val="tx2"/>
                </a:solidFill>
              </a:rPr>
              <a:t>Better than standalone CASB and DLP products</a:t>
            </a:r>
            <a:endParaRPr lang="en-US" sz="2000" dirty="0">
              <a:solidFill>
                <a:schemeClr val="tx2"/>
              </a:solidFill>
            </a:endParaRPr>
          </a:p>
        </p:txBody>
      </p:sp>
      <p:sp>
        <p:nvSpPr>
          <p:cNvPr id="16" name="Rectangle 15"/>
          <p:cNvSpPr/>
          <p:nvPr/>
        </p:nvSpPr>
        <p:spPr bwMode="gray">
          <a:xfrm>
            <a:off x="7999412" y="5334000"/>
            <a:ext cx="3097307" cy="60814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883" tIns="60943" rIns="121883" bIns="60943" numCol="1" spcCol="0" rtlCol="0" fromWordArt="0" anchor="ctr" anchorCtr="0" forceAA="0" compatLnSpc="1">
            <a:prstTxWarp prst="textNoShape">
              <a:avLst/>
            </a:prstTxWarp>
            <a:noAutofit/>
          </a:bodyPr>
          <a:lstStyle/>
          <a:p>
            <a:pPr algn="ctr">
              <a:lnSpc>
                <a:spcPct val="90000"/>
              </a:lnSpc>
            </a:pPr>
            <a:r>
              <a:rPr lang="en-US" sz="2000" dirty="0">
                <a:solidFill>
                  <a:schemeClr val="tx2"/>
                </a:solidFill>
              </a:rPr>
              <a:t>Setting the stage </a:t>
            </a:r>
            <a:br>
              <a:rPr lang="en-US" sz="2000" dirty="0">
                <a:solidFill>
                  <a:schemeClr val="tx2"/>
                </a:solidFill>
              </a:rPr>
            </a:br>
            <a:r>
              <a:rPr lang="en-US" sz="2000" dirty="0">
                <a:solidFill>
                  <a:schemeClr val="tx2"/>
                </a:solidFill>
              </a:rPr>
              <a:t>for </a:t>
            </a:r>
            <a:r>
              <a:rPr lang="en-US" sz="2000" dirty="0" smtClean="0">
                <a:solidFill>
                  <a:schemeClr val="tx2"/>
                </a:solidFill>
              </a:rPr>
              <a:t>future integrations</a:t>
            </a:r>
            <a:endParaRPr lang="en-US" sz="2000" dirty="0">
              <a:solidFill>
                <a:schemeClr val="tx2"/>
              </a:solidFill>
            </a:endParaRPr>
          </a:p>
        </p:txBody>
      </p:sp>
      <p:sp>
        <p:nvSpPr>
          <p:cNvPr id="49" name="TextBox 48"/>
          <p:cNvSpPr txBox="1"/>
          <p:nvPr/>
        </p:nvSpPr>
        <p:spPr>
          <a:xfrm>
            <a:off x="1179511" y="2721471"/>
            <a:ext cx="2133600" cy="1905000"/>
          </a:xfrm>
          <a:prstGeom prst="rect">
            <a:avLst/>
          </a:prstGeom>
          <a:noFill/>
        </p:spPr>
        <p:txBody>
          <a:bodyPr wrap="square" lIns="0" tIns="0" rIns="0" bIns="0" rtlCol="0">
            <a:noAutofit/>
          </a:bodyPr>
          <a:lstStyle/>
          <a:p>
            <a:pPr algn="ctr" defTabSz="577850">
              <a:lnSpc>
                <a:spcPct val="90000"/>
              </a:lnSpc>
              <a:spcBef>
                <a:spcPct val="0"/>
              </a:spcBef>
              <a:spcAft>
                <a:spcPct val="35000"/>
              </a:spcAft>
            </a:pPr>
            <a:r>
              <a:rPr lang="en-US" sz="2000" dirty="0" smtClean="0">
                <a:solidFill>
                  <a:schemeClr val="accent1"/>
                </a:solidFill>
              </a:rPr>
              <a:t>Cloud to Cloud</a:t>
            </a:r>
          </a:p>
          <a:p>
            <a:pPr algn="ctr" defTabSz="577850">
              <a:lnSpc>
                <a:spcPct val="90000"/>
              </a:lnSpc>
              <a:spcBef>
                <a:spcPct val="0"/>
              </a:spcBef>
              <a:spcAft>
                <a:spcPct val="35000"/>
              </a:spcAft>
            </a:pPr>
            <a:endParaRPr lang="en-US" sz="800" dirty="0">
              <a:solidFill>
                <a:schemeClr val="accent1"/>
              </a:solidFill>
            </a:endParaRPr>
          </a:p>
          <a:p>
            <a:pPr marL="285750" lvl="1" indent="-285750" defTabSz="444500">
              <a:lnSpc>
                <a:spcPct val="90000"/>
              </a:lnSpc>
              <a:spcBef>
                <a:spcPct val="0"/>
              </a:spcBef>
              <a:spcAft>
                <a:spcPct val="15000"/>
              </a:spcAft>
              <a:buFont typeface="Arial"/>
              <a:buChar char="•"/>
            </a:pPr>
            <a:r>
              <a:rPr lang="en-US" sz="1600" dirty="0" smtClean="0">
                <a:solidFill>
                  <a:schemeClr val="tx2"/>
                </a:solidFill>
              </a:rPr>
              <a:t>Direct integration with cloud apps</a:t>
            </a:r>
          </a:p>
          <a:p>
            <a:pPr marL="285750" lvl="1" indent="-285750" defTabSz="444500">
              <a:lnSpc>
                <a:spcPct val="90000"/>
              </a:lnSpc>
              <a:spcBef>
                <a:spcPct val="0"/>
              </a:spcBef>
              <a:spcAft>
                <a:spcPct val="15000"/>
              </a:spcAft>
              <a:buFont typeface="Arial"/>
              <a:buChar char="•"/>
            </a:pPr>
            <a:r>
              <a:rPr lang="en-US" sz="1600" dirty="0" smtClean="0">
                <a:solidFill>
                  <a:schemeClr val="tx2"/>
                </a:solidFill>
              </a:rPr>
              <a:t>No backhauling traffic on-premises</a:t>
            </a:r>
          </a:p>
        </p:txBody>
      </p:sp>
      <p:sp>
        <p:nvSpPr>
          <p:cNvPr id="50" name="TextBox 49"/>
          <p:cNvSpPr txBox="1"/>
          <p:nvPr/>
        </p:nvSpPr>
        <p:spPr>
          <a:xfrm>
            <a:off x="3707963" y="2721471"/>
            <a:ext cx="2133600" cy="1905000"/>
          </a:xfrm>
          <a:prstGeom prst="rect">
            <a:avLst/>
          </a:prstGeom>
          <a:noFill/>
        </p:spPr>
        <p:txBody>
          <a:bodyPr wrap="square" lIns="0" tIns="0" rIns="0" bIns="0" rtlCol="0">
            <a:noAutofit/>
          </a:bodyPr>
          <a:lstStyle/>
          <a:p>
            <a:pPr algn="ctr" defTabSz="577850">
              <a:lnSpc>
                <a:spcPct val="90000"/>
              </a:lnSpc>
              <a:spcBef>
                <a:spcPct val="0"/>
              </a:spcBef>
              <a:spcAft>
                <a:spcPct val="35000"/>
              </a:spcAft>
            </a:pPr>
            <a:r>
              <a:rPr lang="en-US" sz="2000" dirty="0" smtClean="0">
                <a:solidFill>
                  <a:schemeClr val="accent1"/>
                </a:solidFill>
              </a:rPr>
              <a:t>Robust Policies</a:t>
            </a:r>
          </a:p>
          <a:p>
            <a:pPr algn="ctr" defTabSz="577850">
              <a:lnSpc>
                <a:spcPct val="90000"/>
              </a:lnSpc>
              <a:spcBef>
                <a:spcPct val="0"/>
              </a:spcBef>
              <a:spcAft>
                <a:spcPct val="35000"/>
              </a:spcAft>
            </a:pPr>
            <a:endParaRPr lang="en-US" sz="800" dirty="0">
              <a:solidFill>
                <a:schemeClr val="accent1"/>
              </a:solidFill>
            </a:endParaRPr>
          </a:p>
          <a:p>
            <a:pPr marL="285750" lvl="1" indent="-285750" defTabSz="444500">
              <a:lnSpc>
                <a:spcPct val="90000"/>
              </a:lnSpc>
              <a:spcBef>
                <a:spcPct val="0"/>
              </a:spcBef>
              <a:spcAft>
                <a:spcPct val="15000"/>
              </a:spcAft>
              <a:buFont typeface="Arial"/>
              <a:buChar char="•"/>
            </a:pPr>
            <a:r>
              <a:rPr lang="en-US" sz="1600" dirty="0" smtClean="0">
                <a:solidFill>
                  <a:schemeClr val="tx2"/>
                </a:solidFill>
              </a:rPr>
              <a:t>Rich context, content,  risk-based policies </a:t>
            </a:r>
          </a:p>
          <a:p>
            <a:pPr marL="285750" lvl="1" indent="-285750" defTabSz="444500">
              <a:lnSpc>
                <a:spcPct val="90000"/>
              </a:lnSpc>
              <a:spcBef>
                <a:spcPct val="0"/>
              </a:spcBef>
              <a:spcAft>
                <a:spcPct val="15000"/>
              </a:spcAft>
              <a:buFont typeface="Arial"/>
              <a:buChar char="•"/>
            </a:pPr>
            <a:r>
              <a:rPr lang="en-US" sz="1600" dirty="0" smtClean="0">
                <a:solidFill>
                  <a:schemeClr val="tx2"/>
                </a:solidFill>
              </a:rPr>
              <a:t>Extend to many channels</a:t>
            </a:r>
          </a:p>
          <a:p>
            <a:pPr marL="285750" lvl="1" indent="-285750" defTabSz="444500">
              <a:lnSpc>
                <a:spcPct val="90000"/>
              </a:lnSpc>
              <a:spcBef>
                <a:spcPct val="0"/>
              </a:spcBef>
              <a:spcAft>
                <a:spcPct val="15000"/>
              </a:spcAft>
              <a:buFont typeface="Arial"/>
              <a:buChar char="•"/>
            </a:pPr>
            <a:r>
              <a:rPr lang="en-US" sz="1600" dirty="0" smtClean="0">
                <a:solidFill>
                  <a:schemeClr val="tx2"/>
                </a:solidFill>
              </a:rPr>
              <a:t>No hardwiring for a single channel</a:t>
            </a:r>
          </a:p>
          <a:p>
            <a:pPr marL="0" lvl="1" defTabSz="444500">
              <a:lnSpc>
                <a:spcPct val="90000"/>
              </a:lnSpc>
              <a:spcBef>
                <a:spcPct val="0"/>
              </a:spcBef>
              <a:spcAft>
                <a:spcPct val="15000"/>
              </a:spcAft>
            </a:pPr>
            <a:endParaRPr lang="en-US" dirty="0">
              <a:solidFill>
                <a:schemeClr val="tx2"/>
              </a:solidFill>
            </a:endParaRPr>
          </a:p>
        </p:txBody>
      </p:sp>
      <p:sp>
        <p:nvSpPr>
          <p:cNvPr id="51" name="TextBox 50"/>
          <p:cNvSpPr txBox="1"/>
          <p:nvPr/>
        </p:nvSpPr>
        <p:spPr>
          <a:xfrm>
            <a:off x="6361112" y="2721471"/>
            <a:ext cx="2133600" cy="1905000"/>
          </a:xfrm>
          <a:prstGeom prst="rect">
            <a:avLst/>
          </a:prstGeom>
          <a:noFill/>
        </p:spPr>
        <p:txBody>
          <a:bodyPr wrap="square" lIns="0" tIns="0" rIns="0" bIns="0" rtlCol="0">
            <a:noAutofit/>
          </a:bodyPr>
          <a:lstStyle/>
          <a:p>
            <a:pPr algn="ctr" defTabSz="577850">
              <a:lnSpc>
                <a:spcPct val="90000"/>
              </a:lnSpc>
              <a:spcBef>
                <a:spcPct val="0"/>
              </a:spcBef>
              <a:spcAft>
                <a:spcPct val="35000"/>
              </a:spcAft>
            </a:pPr>
            <a:r>
              <a:rPr lang="en-US" sz="2000" dirty="0" smtClean="0">
                <a:solidFill>
                  <a:schemeClr val="accent1"/>
                </a:solidFill>
              </a:rPr>
              <a:t>New Responses</a:t>
            </a:r>
          </a:p>
          <a:p>
            <a:pPr algn="ctr" defTabSz="577850">
              <a:lnSpc>
                <a:spcPct val="90000"/>
              </a:lnSpc>
              <a:spcBef>
                <a:spcPct val="0"/>
              </a:spcBef>
              <a:spcAft>
                <a:spcPct val="35000"/>
              </a:spcAft>
            </a:pPr>
            <a:endParaRPr lang="en-US" sz="800" dirty="0">
              <a:solidFill>
                <a:schemeClr val="tx2"/>
              </a:solidFill>
            </a:endParaRPr>
          </a:p>
          <a:p>
            <a:pPr marL="285750" lvl="1" indent="-285750" defTabSz="444500">
              <a:lnSpc>
                <a:spcPct val="90000"/>
              </a:lnSpc>
              <a:spcBef>
                <a:spcPct val="0"/>
              </a:spcBef>
              <a:spcAft>
                <a:spcPct val="15000"/>
              </a:spcAft>
              <a:buFont typeface="Arial"/>
              <a:buChar char="•"/>
            </a:pPr>
            <a:r>
              <a:rPr lang="en-US" sz="1600" dirty="0" smtClean="0">
                <a:solidFill>
                  <a:schemeClr val="tx2"/>
                </a:solidFill>
              </a:rPr>
              <a:t>More than blocking </a:t>
            </a:r>
            <a:endParaRPr lang="en-US" sz="1600" dirty="0">
              <a:solidFill>
                <a:schemeClr val="tx2"/>
              </a:solidFill>
            </a:endParaRPr>
          </a:p>
          <a:p>
            <a:pPr marL="285750" lvl="1" indent="-285750" defTabSz="444500">
              <a:lnSpc>
                <a:spcPct val="90000"/>
              </a:lnSpc>
              <a:spcBef>
                <a:spcPct val="0"/>
              </a:spcBef>
              <a:spcAft>
                <a:spcPct val="15000"/>
              </a:spcAft>
              <a:buFont typeface="Arial"/>
              <a:buChar char="•"/>
            </a:pPr>
            <a:r>
              <a:rPr lang="en-US" sz="1600" dirty="0" smtClean="0">
                <a:solidFill>
                  <a:schemeClr val="tx2"/>
                </a:solidFill>
              </a:rPr>
              <a:t>Authenticate, encrypt, tokenize data</a:t>
            </a:r>
          </a:p>
          <a:p>
            <a:pPr marL="285750" lvl="1" indent="-285750" defTabSz="444500">
              <a:lnSpc>
                <a:spcPct val="90000"/>
              </a:lnSpc>
              <a:spcBef>
                <a:spcPct val="0"/>
              </a:spcBef>
              <a:spcAft>
                <a:spcPct val="15000"/>
              </a:spcAft>
              <a:buFont typeface="Arial"/>
              <a:buChar char="•"/>
            </a:pPr>
            <a:r>
              <a:rPr lang="en-US" sz="1600" dirty="0" smtClean="0">
                <a:solidFill>
                  <a:schemeClr val="tx2"/>
                </a:solidFill>
              </a:rPr>
              <a:t>Not available with ICAP-based CASBs</a:t>
            </a:r>
            <a:endParaRPr lang="en-US" sz="1600" dirty="0">
              <a:solidFill>
                <a:schemeClr val="tx2"/>
              </a:solidFill>
            </a:endParaRPr>
          </a:p>
        </p:txBody>
      </p:sp>
      <p:sp>
        <p:nvSpPr>
          <p:cNvPr id="53" name="TextBox 52"/>
          <p:cNvSpPr txBox="1"/>
          <p:nvPr/>
        </p:nvSpPr>
        <p:spPr>
          <a:xfrm>
            <a:off x="8895291" y="2721471"/>
            <a:ext cx="2133600" cy="1905000"/>
          </a:xfrm>
          <a:prstGeom prst="rect">
            <a:avLst/>
          </a:prstGeom>
          <a:noFill/>
        </p:spPr>
        <p:txBody>
          <a:bodyPr wrap="square" lIns="0" tIns="0" rIns="0" bIns="0" rtlCol="0">
            <a:noAutofit/>
          </a:bodyPr>
          <a:lstStyle/>
          <a:p>
            <a:pPr algn="ctr" defTabSz="577850">
              <a:lnSpc>
                <a:spcPct val="90000"/>
              </a:lnSpc>
              <a:spcBef>
                <a:spcPct val="0"/>
              </a:spcBef>
              <a:spcAft>
                <a:spcPct val="35000"/>
              </a:spcAft>
            </a:pPr>
            <a:r>
              <a:rPr lang="en-US" sz="2000" dirty="0" smtClean="0">
                <a:solidFill>
                  <a:schemeClr val="accent1"/>
                </a:solidFill>
              </a:rPr>
              <a:t>Rich Reporting</a:t>
            </a:r>
          </a:p>
          <a:p>
            <a:pPr algn="ctr" defTabSz="577850">
              <a:lnSpc>
                <a:spcPct val="90000"/>
              </a:lnSpc>
              <a:spcBef>
                <a:spcPct val="0"/>
              </a:spcBef>
              <a:spcAft>
                <a:spcPct val="35000"/>
              </a:spcAft>
            </a:pPr>
            <a:endParaRPr lang="en-US" sz="800" dirty="0">
              <a:solidFill>
                <a:schemeClr val="accent1"/>
              </a:solidFill>
            </a:endParaRPr>
          </a:p>
          <a:p>
            <a:pPr marL="285750" lvl="1" indent="-285750" defTabSz="444500">
              <a:lnSpc>
                <a:spcPct val="90000"/>
              </a:lnSpc>
              <a:spcBef>
                <a:spcPct val="0"/>
              </a:spcBef>
              <a:spcAft>
                <a:spcPct val="15000"/>
              </a:spcAft>
              <a:buFont typeface="Arial"/>
              <a:buChar char="•"/>
            </a:pPr>
            <a:r>
              <a:rPr lang="en-US" sz="1600" dirty="0" smtClean="0">
                <a:solidFill>
                  <a:schemeClr val="tx2"/>
                </a:solidFill>
              </a:rPr>
              <a:t>Rich, granular cloud-centric reporting in DLP</a:t>
            </a:r>
            <a:endParaRPr lang="en-US" sz="1600" dirty="0">
              <a:solidFill>
                <a:schemeClr val="tx2"/>
              </a:solidFill>
            </a:endParaRPr>
          </a:p>
        </p:txBody>
      </p:sp>
      <p:sp>
        <p:nvSpPr>
          <p:cNvPr id="60" name="Rectangle 59"/>
          <p:cNvSpPr/>
          <p:nvPr/>
        </p:nvSpPr>
        <p:spPr bwMode="gray">
          <a:xfrm>
            <a:off x="989012" y="1647068"/>
            <a:ext cx="2514600" cy="803453"/>
          </a:xfrm>
          <a:prstGeom prst="rect">
            <a:avLst/>
          </a:prstGeom>
          <a:solidFill>
            <a:srgbClr val="FDBA30"/>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lvl="1" algn="ctr" defTabSz="444500">
              <a:lnSpc>
                <a:spcPct val="90000"/>
              </a:lnSpc>
              <a:spcBef>
                <a:spcPct val="0"/>
              </a:spcBef>
              <a:spcAft>
                <a:spcPct val="15000"/>
              </a:spcAft>
            </a:pPr>
            <a:r>
              <a:rPr lang="en-US" sz="2000" dirty="0" smtClean="0">
                <a:solidFill>
                  <a:srgbClr val="000000"/>
                </a:solidFill>
              </a:rPr>
              <a:t>Low latency</a:t>
            </a:r>
            <a:endParaRPr lang="en-US" sz="2000" dirty="0">
              <a:solidFill>
                <a:srgbClr val="000000"/>
              </a:solidFill>
            </a:endParaRPr>
          </a:p>
        </p:txBody>
      </p:sp>
      <p:sp>
        <p:nvSpPr>
          <p:cNvPr id="61" name="Rectangle 60"/>
          <p:cNvSpPr/>
          <p:nvPr/>
        </p:nvSpPr>
        <p:spPr bwMode="gray">
          <a:xfrm>
            <a:off x="3579812" y="1647068"/>
            <a:ext cx="2514600" cy="803453"/>
          </a:xfrm>
          <a:prstGeom prst="rect">
            <a:avLst/>
          </a:prstGeom>
          <a:solidFill>
            <a:srgbClr val="FDBA30"/>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lvl="1" algn="ctr" defTabSz="444500">
              <a:lnSpc>
                <a:spcPct val="90000"/>
              </a:lnSpc>
              <a:spcBef>
                <a:spcPct val="0"/>
              </a:spcBef>
              <a:spcAft>
                <a:spcPct val="15000"/>
              </a:spcAft>
            </a:pPr>
            <a:r>
              <a:rPr lang="en-US" sz="2000" dirty="0" smtClean="0">
                <a:solidFill>
                  <a:srgbClr val="000000"/>
                </a:solidFill>
              </a:rPr>
              <a:t>Broad coverage</a:t>
            </a:r>
            <a:endParaRPr lang="en-US" sz="2000" dirty="0">
              <a:solidFill>
                <a:srgbClr val="000000"/>
              </a:solidFill>
            </a:endParaRPr>
          </a:p>
        </p:txBody>
      </p:sp>
      <p:sp>
        <p:nvSpPr>
          <p:cNvPr id="62" name="Rectangle 61"/>
          <p:cNvSpPr/>
          <p:nvPr/>
        </p:nvSpPr>
        <p:spPr bwMode="gray">
          <a:xfrm>
            <a:off x="6170612" y="1647068"/>
            <a:ext cx="2514600" cy="803453"/>
          </a:xfrm>
          <a:prstGeom prst="rect">
            <a:avLst/>
          </a:prstGeom>
          <a:solidFill>
            <a:srgbClr val="FDBA30"/>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lvl="1" algn="ctr" defTabSz="444500">
              <a:lnSpc>
                <a:spcPct val="90000"/>
              </a:lnSpc>
              <a:spcBef>
                <a:spcPct val="0"/>
              </a:spcBef>
              <a:spcAft>
                <a:spcPct val="15000"/>
              </a:spcAft>
            </a:pPr>
            <a:r>
              <a:rPr lang="en-US" sz="2000" dirty="0" smtClean="0">
                <a:solidFill>
                  <a:srgbClr val="000000"/>
                </a:solidFill>
              </a:rPr>
              <a:t>Flexible Remediation</a:t>
            </a:r>
            <a:endParaRPr lang="en-US" sz="2000" dirty="0">
              <a:solidFill>
                <a:srgbClr val="000000"/>
              </a:solidFill>
            </a:endParaRPr>
          </a:p>
        </p:txBody>
      </p:sp>
      <p:sp>
        <p:nvSpPr>
          <p:cNvPr id="63" name="Rectangle 62"/>
          <p:cNvSpPr/>
          <p:nvPr/>
        </p:nvSpPr>
        <p:spPr bwMode="gray">
          <a:xfrm>
            <a:off x="8761412" y="1647068"/>
            <a:ext cx="2514600" cy="803453"/>
          </a:xfrm>
          <a:prstGeom prst="rect">
            <a:avLst/>
          </a:prstGeom>
          <a:solidFill>
            <a:srgbClr val="FDBA30"/>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lvl="1" algn="ctr" defTabSz="444500">
              <a:lnSpc>
                <a:spcPct val="90000"/>
              </a:lnSpc>
              <a:spcBef>
                <a:spcPct val="0"/>
              </a:spcBef>
              <a:spcAft>
                <a:spcPct val="15000"/>
              </a:spcAft>
            </a:pPr>
            <a:r>
              <a:rPr lang="en-US" sz="2000" dirty="0" smtClean="0">
                <a:solidFill>
                  <a:srgbClr val="000000"/>
                </a:solidFill>
              </a:rPr>
              <a:t>Actionable Risk Info</a:t>
            </a:r>
            <a:endParaRPr lang="en-US" sz="2000" dirty="0">
              <a:solidFill>
                <a:srgbClr val="000000"/>
              </a:solidFill>
            </a:endParaRPr>
          </a:p>
        </p:txBody>
      </p:sp>
      <p:grpSp>
        <p:nvGrpSpPr>
          <p:cNvPr id="72" name="Group 71"/>
          <p:cNvGrpSpPr/>
          <p:nvPr/>
        </p:nvGrpSpPr>
        <p:grpSpPr>
          <a:xfrm flipV="1">
            <a:off x="1998662" y="2286000"/>
            <a:ext cx="495300" cy="349556"/>
            <a:chOff x="1179513" y="4529455"/>
            <a:chExt cx="381000" cy="274320"/>
          </a:xfrm>
        </p:grpSpPr>
        <p:sp>
          <p:nvSpPr>
            <p:cNvPr id="71" name="Pentagon 70"/>
            <p:cNvSpPr/>
            <p:nvPr/>
          </p:nvSpPr>
          <p:spPr bwMode="gray">
            <a:xfrm rot="16200000">
              <a:off x="1232853" y="4476115"/>
              <a:ext cx="274320" cy="381000"/>
            </a:xfrm>
            <a:prstGeom prst="homePlate">
              <a:avLst>
                <a:gd name="adj" fmla="val 68519"/>
              </a:avLst>
            </a:prstGeom>
            <a:solidFill>
              <a:srgbClr val="FDBA30"/>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lang="en-US" dirty="0">
                <a:solidFill>
                  <a:srgbClr val="FFFFFF"/>
                </a:solidFill>
              </a:endParaRPr>
            </a:p>
          </p:txBody>
        </p:sp>
        <p:sp>
          <p:nvSpPr>
            <p:cNvPr id="70" name="Chevron 69"/>
            <p:cNvSpPr/>
            <p:nvPr/>
          </p:nvSpPr>
          <p:spPr bwMode="gray">
            <a:xfrm rot="16200000">
              <a:off x="1278573" y="4539624"/>
              <a:ext cx="182880" cy="304800"/>
            </a:xfrm>
            <a:prstGeom prst="chevron">
              <a:avLst>
                <a:gd name="adj" fmla="val 84000"/>
              </a:avLst>
            </a:prstGeom>
            <a:solidFill>
              <a:srgbClr val="A26D02">
                <a:alpha val="50196"/>
              </a:srgbClr>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lang="en-US">
                <a:solidFill>
                  <a:srgbClr val="FFFFFF"/>
                </a:solidFill>
              </a:endParaRPr>
            </a:p>
          </p:txBody>
        </p:sp>
      </p:grpSp>
      <p:cxnSp>
        <p:nvCxnSpPr>
          <p:cNvPr id="93" name="Straight Connector 92"/>
          <p:cNvCxnSpPr/>
          <p:nvPr/>
        </p:nvCxnSpPr>
        <p:spPr>
          <a:xfrm>
            <a:off x="2118565" y="6096000"/>
            <a:ext cx="1295400" cy="0"/>
          </a:xfrm>
          <a:prstGeom prst="line">
            <a:avLst/>
          </a:prstGeom>
          <a:ln w="28575">
            <a:solidFill>
              <a:srgbClr val="FDBA30"/>
            </a:solidFill>
            <a:miter lim="800000"/>
          </a:ln>
        </p:spPr>
        <p:style>
          <a:lnRef idx="1">
            <a:schemeClr val="accent1"/>
          </a:lnRef>
          <a:fillRef idx="0">
            <a:schemeClr val="accent1"/>
          </a:fillRef>
          <a:effectRef idx="0">
            <a:schemeClr val="accent1"/>
          </a:effectRef>
          <a:fontRef idx="minor">
            <a:schemeClr val="tx1"/>
          </a:fontRef>
        </p:style>
      </p:cxnSp>
      <p:cxnSp>
        <p:nvCxnSpPr>
          <p:cNvPr id="95" name="Straight Connector 94"/>
          <p:cNvCxnSpPr/>
          <p:nvPr/>
        </p:nvCxnSpPr>
        <p:spPr>
          <a:xfrm>
            <a:off x="5509465" y="6096000"/>
            <a:ext cx="1295400" cy="0"/>
          </a:xfrm>
          <a:prstGeom prst="line">
            <a:avLst/>
          </a:prstGeom>
          <a:ln w="28575">
            <a:solidFill>
              <a:srgbClr val="FDBA30"/>
            </a:solidFill>
            <a:miter lim="800000"/>
          </a:ln>
        </p:spPr>
        <p:style>
          <a:lnRef idx="1">
            <a:schemeClr val="accent1"/>
          </a:lnRef>
          <a:fillRef idx="0">
            <a:schemeClr val="accent1"/>
          </a:fillRef>
          <a:effectRef idx="0">
            <a:schemeClr val="accent1"/>
          </a:effectRef>
          <a:fontRef idx="minor">
            <a:schemeClr val="tx1"/>
          </a:fontRef>
        </p:style>
      </p:cxnSp>
      <p:cxnSp>
        <p:nvCxnSpPr>
          <p:cNvPr id="96" name="Straight Connector 95"/>
          <p:cNvCxnSpPr/>
          <p:nvPr/>
        </p:nvCxnSpPr>
        <p:spPr>
          <a:xfrm>
            <a:off x="8990012" y="6096000"/>
            <a:ext cx="1295400" cy="0"/>
          </a:xfrm>
          <a:prstGeom prst="line">
            <a:avLst/>
          </a:prstGeom>
          <a:ln w="28575">
            <a:solidFill>
              <a:srgbClr val="FDBA30"/>
            </a:solidFill>
            <a:miter lim="800000"/>
          </a:ln>
        </p:spPr>
        <p:style>
          <a:lnRef idx="1">
            <a:schemeClr val="accent1"/>
          </a:lnRef>
          <a:fillRef idx="0">
            <a:schemeClr val="accent1"/>
          </a:fillRef>
          <a:effectRef idx="0">
            <a:schemeClr val="accent1"/>
          </a:effectRef>
          <a:fontRef idx="minor">
            <a:schemeClr val="tx1"/>
          </a:fontRef>
        </p:style>
      </p:cxnSp>
      <p:grpSp>
        <p:nvGrpSpPr>
          <p:cNvPr id="33" name="Group 32"/>
          <p:cNvGrpSpPr/>
          <p:nvPr/>
        </p:nvGrpSpPr>
        <p:grpSpPr>
          <a:xfrm flipV="1">
            <a:off x="7192792" y="2286000"/>
            <a:ext cx="495300" cy="349556"/>
            <a:chOff x="1179513" y="4529455"/>
            <a:chExt cx="381000" cy="274320"/>
          </a:xfrm>
        </p:grpSpPr>
        <p:sp>
          <p:nvSpPr>
            <p:cNvPr id="34" name="Pentagon 33"/>
            <p:cNvSpPr/>
            <p:nvPr/>
          </p:nvSpPr>
          <p:spPr bwMode="gray">
            <a:xfrm rot="16200000">
              <a:off x="1232853" y="4476115"/>
              <a:ext cx="274320" cy="381000"/>
            </a:xfrm>
            <a:prstGeom prst="homePlate">
              <a:avLst>
                <a:gd name="adj" fmla="val 68519"/>
              </a:avLst>
            </a:prstGeom>
            <a:solidFill>
              <a:srgbClr val="FDBA30"/>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lang="en-US" dirty="0">
                <a:solidFill>
                  <a:srgbClr val="FFFFFF"/>
                </a:solidFill>
              </a:endParaRPr>
            </a:p>
          </p:txBody>
        </p:sp>
        <p:sp>
          <p:nvSpPr>
            <p:cNvPr id="35" name="Chevron 34"/>
            <p:cNvSpPr/>
            <p:nvPr/>
          </p:nvSpPr>
          <p:spPr bwMode="gray">
            <a:xfrm rot="16200000">
              <a:off x="1278573" y="4539624"/>
              <a:ext cx="182880" cy="304800"/>
            </a:xfrm>
            <a:prstGeom prst="chevron">
              <a:avLst>
                <a:gd name="adj" fmla="val 84000"/>
              </a:avLst>
            </a:prstGeom>
            <a:solidFill>
              <a:srgbClr val="A26D02">
                <a:alpha val="50196"/>
              </a:srgbClr>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lang="en-US">
                <a:solidFill>
                  <a:srgbClr val="FFFFFF"/>
                </a:solidFill>
              </a:endParaRPr>
            </a:p>
          </p:txBody>
        </p:sp>
      </p:grpSp>
      <p:grpSp>
        <p:nvGrpSpPr>
          <p:cNvPr id="36" name="Group 35"/>
          <p:cNvGrpSpPr/>
          <p:nvPr/>
        </p:nvGrpSpPr>
        <p:grpSpPr>
          <a:xfrm flipV="1">
            <a:off x="9771062" y="2286000"/>
            <a:ext cx="495300" cy="349556"/>
            <a:chOff x="1179513" y="4529455"/>
            <a:chExt cx="381000" cy="274320"/>
          </a:xfrm>
        </p:grpSpPr>
        <p:sp>
          <p:nvSpPr>
            <p:cNvPr id="37" name="Pentagon 36"/>
            <p:cNvSpPr/>
            <p:nvPr/>
          </p:nvSpPr>
          <p:spPr bwMode="gray">
            <a:xfrm rot="16200000">
              <a:off x="1232853" y="4476115"/>
              <a:ext cx="274320" cy="381000"/>
            </a:xfrm>
            <a:prstGeom prst="homePlate">
              <a:avLst>
                <a:gd name="adj" fmla="val 68519"/>
              </a:avLst>
            </a:prstGeom>
            <a:solidFill>
              <a:srgbClr val="FDBA30"/>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lang="en-US" dirty="0">
                <a:solidFill>
                  <a:srgbClr val="FFFFFF"/>
                </a:solidFill>
              </a:endParaRPr>
            </a:p>
          </p:txBody>
        </p:sp>
        <p:sp>
          <p:nvSpPr>
            <p:cNvPr id="38" name="Chevron 37"/>
            <p:cNvSpPr/>
            <p:nvPr/>
          </p:nvSpPr>
          <p:spPr bwMode="gray">
            <a:xfrm rot="16200000">
              <a:off x="1278573" y="4539624"/>
              <a:ext cx="182880" cy="304800"/>
            </a:xfrm>
            <a:prstGeom prst="chevron">
              <a:avLst>
                <a:gd name="adj" fmla="val 84000"/>
              </a:avLst>
            </a:prstGeom>
            <a:solidFill>
              <a:srgbClr val="A26D02">
                <a:alpha val="50196"/>
              </a:srgbClr>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lang="en-US">
                <a:solidFill>
                  <a:srgbClr val="FFFFFF"/>
                </a:solidFill>
              </a:endParaRPr>
            </a:p>
          </p:txBody>
        </p:sp>
      </p:grpSp>
      <p:grpSp>
        <p:nvGrpSpPr>
          <p:cNvPr id="39" name="Group 38"/>
          <p:cNvGrpSpPr/>
          <p:nvPr/>
        </p:nvGrpSpPr>
        <p:grpSpPr>
          <a:xfrm flipV="1">
            <a:off x="4608512" y="2286000"/>
            <a:ext cx="495300" cy="349556"/>
            <a:chOff x="1179513" y="4529455"/>
            <a:chExt cx="381000" cy="274320"/>
          </a:xfrm>
        </p:grpSpPr>
        <p:sp>
          <p:nvSpPr>
            <p:cNvPr id="40" name="Pentagon 39"/>
            <p:cNvSpPr/>
            <p:nvPr/>
          </p:nvSpPr>
          <p:spPr bwMode="gray">
            <a:xfrm rot="16200000">
              <a:off x="1232853" y="4476115"/>
              <a:ext cx="274320" cy="381000"/>
            </a:xfrm>
            <a:prstGeom prst="homePlate">
              <a:avLst>
                <a:gd name="adj" fmla="val 68519"/>
              </a:avLst>
            </a:prstGeom>
            <a:solidFill>
              <a:srgbClr val="FDBA30"/>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lang="en-US" dirty="0">
                <a:solidFill>
                  <a:srgbClr val="FFFFFF"/>
                </a:solidFill>
              </a:endParaRPr>
            </a:p>
          </p:txBody>
        </p:sp>
        <p:sp>
          <p:nvSpPr>
            <p:cNvPr id="41" name="Chevron 40"/>
            <p:cNvSpPr/>
            <p:nvPr/>
          </p:nvSpPr>
          <p:spPr bwMode="gray">
            <a:xfrm rot="16200000">
              <a:off x="1278573" y="4539624"/>
              <a:ext cx="182880" cy="304800"/>
            </a:xfrm>
            <a:prstGeom prst="chevron">
              <a:avLst>
                <a:gd name="adj" fmla="val 84000"/>
              </a:avLst>
            </a:prstGeom>
            <a:solidFill>
              <a:srgbClr val="A26D02">
                <a:alpha val="50196"/>
              </a:srgbClr>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lang="en-US">
                <a:solidFill>
                  <a:srgbClr val="FFFFFF"/>
                </a:solidFill>
              </a:endParaRPr>
            </a:p>
          </p:txBody>
        </p:sp>
      </p:grpSp>
      <p:sp>
        <p:nvSpPr>
          <p:cNvPr id="3" name="Footer Placeholder 2"/>
          <p:cNvSpPr>
            <a:spLocks noGrp="1"/>
          </p:cNvSpPr>
          <p:nvPr>
            <p:ph type="ftr" sz="quarter" idx="11"/>
          </p:nvPr>
        </p:nvSpPr>
        <p:spPr/>
        <p:txBody>
          <a:bodyPr/>
          <a:lstStyle/>
          <a:p>
            <a:r>
              <a:rPr lang="en-US" smtClean="0"/>
              <a:t>Symantec Confidential - NDA required</a:t>
            </a:r>
            <a:endParaRPr lang="en-US" dirty="0"/>
          </a:p>
        </p:txBody>
      </p:sp>
    </p:spTree>
    <p:extLst>
      <p:ext uri="{BB962C8B-B14F-4D97-AF65-F5344CB8AC3E}">
        <p14:creationId xmlns:p14="http://schemas.microsoft.com/office/powerpoint/2010/main" val="23882866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a:xfrm>
            <a:off x="639912" y="6328417"/>
            <a:ext cx="5495958" cy="182832"/>
          </a:xfrm>
        </p:spPr>
        <p:txBody>
          <a:bodyPr/>
          <a:lstStyle/>
          <a:p>
            <a:r>
              <a:rPr lang="en-US" smtClean="0"/>
              <a:t>Symantec Confidential - NDA required</a:t>
            </a:r>
            <a:endParaRPr lang="en-US" dirty="0"/>
          </a:p>
        </p:txBody>
      </p:sp>
      <p:sp>
        <p:nvSpPr>
          <p:cNvPr id="2" name="Rectangle 1"/>
          <p:cNvSpPr/>
          <p:nvPr/>
        </p:nvSpPr>
        <p:spPr bwMode="gray">
          <a:xfrm>
            <a:off x="513347" y="1402608"/>
            <a:ext cx="6982327" cy="4336455"/>
          </a:xfrm>
          <a:prstGeom prst="rect">
            <a:avLst/>
          </a:prstGeom>
          <a:solidFill>
            <a:schemeClr val="bg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lang="en-US"/>
          </a:p>
        </p:txBody>
      </p:sp>
      <p:sp>
        <p:nvSpPr>
          <p:cNvPr id="8" name="Content Placeholder 2"/>
          <p:cNvSpPr txBox="1">
            <a:spLocks/>
          </p:cNvSpPr>
          <p:nvPr/>
        </p:nvSpPr>
        <p:spPr bwMode="auto">
          <a:xfrm>
            <a:off x="8328999" y="2514838"/>
            <a:ext cx="3424050" cy="2529181"/>
          </a:xfrm>
          <a:prstGeom prst="rect">
            <a:avLst/>
          </a:prstGeom>
          <a:noFill/>
          <a:ln w="9525">
            <a:noFill/>
            <a:miter lim="800000"/>
            <a:headEnd/>
            <a:tailEnd/>
          </a:ln>
        </p:spPr>
        <p:txBody>
          <a:bodyPr lIns="91395" tIns="45698" rIns="91395" bIns="45698"/>
          <a:lstStyle>
            <a:lvl1pPr marL="233310" indent="-233310" algn="l" rtl="0" eaLnBrk="1" fontAlgn="base" hangingPunct="1">
              <a:lnSpc>
                <a:spcPct val="90000"/>
              </a:lnSpc>
              <a:spcBef>
                <a:spcPct val="0"/>
              </a:spcBef>
              <a:spcAft>
                <a:spcPts val="1200"/>
              </a:spcAft>
              <a:buClr>
                <a:schemeClr val="tx1"/>
              </a:buClr>
              <a:buChar char="•"/>
              <a:defRPr sz="2400">
                <a:solidFill>
                  <a:schemeClr val="tx1"/>
                </a:solidFill>
                <a:latin typeface="+mn-lt"/>
                <a:ea typeface="+mn-ea"/>
                <a:cs typeface="+mn-cs"/>
              </a:defRPr>
            </a:lvl1pPr>
            <a:lvl2pPr marL="517525" indent="-233363" algn="l" rtl="0" eaLnBrk="1" fontAlgn="base" hangingPunct="1">
              <a:lnSpc>
                <a:spcPct val="90000"/>
              </a:lnSpc>
              <a:spcBef>
                <a:spcPct val="0"/>
              </a:spcBef>
              <a:spcAft>
                <a:spcPts val="1000"/>
              </a:spcAft>
              <a:buClr>
                <a:schemeClr val="tx1"/>
              </a:buClr>
              <a:buFont typeface="Arial" charset="0"/>
              <a:buChar char="–"/>
              <a:defRPr sz="2000">
                <a:solidFill>
                  <a:schemeClr val="tx1"/>
                </a:solidFill>
                <a:latin typeface="+mn-lt"/>
              </a:defRPr>
            </a:lvl2pPr>
            <a:lvl3pPr marL="688975" indent="-171450" algn="l" rtl="0" eaLnBrk="1" fontAlgn="base" hangingPunct="1">
              <a:lnSpc>
                <a:spcPct val="90000"/>
              </a:lnSpc>
              <a:spcBef>
                <a:spcPct val="0"/>
              </a:spcBef>
              <a:spcAft>
                <a:spcPts val="800"/>
              </a:spcAft>
              <a:buClr>
                <a:schemeClr val="tx1"/>
              </a:buClr>
              <a:buChar char="•"/>
              <a:tabLst/>
              <a:defRPr sz="1600">
                <a:solidFill>
                  <a:schemeClr val="tx1"/>
                </a:solidFill>
                <a:latin typeface="+mn-lt"/>
              </a:defRPr>
            </a:lvl3pPr>
            <a:lvl4pPr marL="854075" indent="-165100" algn="l" rtl="0" eaLnBrk="1" fontAlgn="base" hangingPunct="1">
              <a:lnSpc>
                <a:spcPct val="90000"/>
              </a:lnSpc>
              <a:spcBef>
                <a:spcPct val="0"/>
              </a:spcBef>
              <a:spcAft>
                <a:spcPts val="600"/>
              </a:spcAft>
              <a:buClr>
                <a:schemeClr val="tx1"/>
              </a:buClr>
              <a:buChar char="–"/>
              <a:defRPr sz="1400">
                <a:solidFill>
                  <a:schemeClr val="tx1"/>
                </a:solidFill>
                <a:latin typeface="+mn-lt"/>
              </a:defRPr>
            </a:lvl4pPr>
            <a:lvl5pPr marL="974725" indent="-120650" algn="l" rtl="0" eaLnBrk="1" fontAlgn="base" hangingPunct="1">
              <a:lnSpc>
                <a:spcPct val="90000"/>
              </a:lnSpc>
              <a:spcBef>
                <a:spcPct val="0"/>
              </a:spcBef>
              <a:spcAft>
                <a:spcPts val="600"/>
              </a:spcAft>
              <a:buClr>
                <a:schemeClr val="tx1"/>
              </a:buClr>
              <a:buFont typeface="Arial" pitchFamily="34" charset="0"/>
              <a:buChar char="•"/>
              <a:defRPr sz="1200">
                <a:solidFill>
                  <a:schemeClr val="tx1"/>
                </a:solidFill>
                <a:latin typeface="+mn-lt"/>
              </a:defRPr>
            </a:lvl5pPr>
            <a:lvl6pPr marL="2118832" indent="-228548" algn="l" rtl="0" eaLnBrk="1" fontAlgn="base" hangingPunct="1">
              <a:lnSpc>
                <a:spcPct val="95000"/>
              </a:lnSpc>
              <a:spcBef>
                <a:spcPct val="0"/>
              </a:spcBef>
              <a:spcAft>
                <a:spcPct val="35000"/>
              </a:spcAft>
              <a:buClr>
                <a:schemeClr val="bg2"/>
              </a:buClr>
              <a:buFont typeface="Arial" charset="0"/>
              <a:buChar char="◦"/>
              <a:defRPr sz="1200">
                <a:solidFill>
                  <a:schemeClr val="tx1"/>
                </a:solidFill>
                <a:latin typeface="+mn-lt"/>
              </a:defRPr>
            </a:lvl6pPr>
            <a:lvl7pPr marL="2575927" indent="-228548" algn="l" rtl="0" eaLnBrk="1" fontAlgn="base" hangingPunct="1">
              <a:lnSpc>
                <a:spcPct val="95000"/>
              </a:lnSpc>
              <a:spcBef>
                <a:spcPct val="0"/>
              </a:spcBef>
              <a:spcAft>
                <a:spcPct val="35000"/>
              </a:spcAft>
              <a:buClr>
                <a:schemeClr val="bg2"/>
              </a:buClr>
              <a:buFont typeface="Arial" charset="0"/>
              <a:buChar char="◦"/>
              <a:defRPr sz="1200">
                <a:solidFill>
                  <a:schemeClr val="tx1"/>
                </a:solidFill>
                <a:latin typeface="+mn-lt"/>
              </a:defRPr>
            </a:lvl7pPr>
            <a:lvl8pPr marL="3033024" indent="-228548" algn="l" rtl="0" eaLnBrk="1" fontAlgn="base" hangingPunct="1">
              <a:lnSpc>
                <a:spcPct val="95000"/>
              </a:lnSpc>
              <a:spcBef>
                <a:spcPct val="0"/>
              </a:spcBef>
              <a:spcAft>
                <a:spcPct val="35000"/>
              </a:spcAft>
              <a:buClr>
                <a:schemeClr val="bg2"/>
              </a:buClr>
              <a:buFont typeface="Arial" charset="0"/>
              <a:buChar char="◦"/>
              <a:defRPr sz="1200">
                <a:solidFill>
                  <a:schemeClr val="tx1"/>
                </a:solidFill>
                <a:latin typeface="+mn-lt"/>
              </a:defRPr>
            </a:lvl8pPr>
            <a:lvl9pPr marL="3490120" indent="-228548" algn="l" rtl="0" eaLnBrk="1" fontAlgn="base" hangingPunct="1">
              <a:lnSpc>
                <a:spcPct val="95000"/>
              </a:lnSpc>
              <a:spcBef>
                <a:spcPct val="0"/>
              </a:spcBef>
              <a:spcAft>
                <a:spcPct val="35000"/>
              </a:spcAft>
              <a:buClr>
                <a:schemeClr val="bg2"/>
              </a:buClr>
              <a:buFont typeface="Arial" charset="0"/>
              <a:buChar char="◦"/>
              <a:defRPr sz="1200">
                <a:solidFill>
                  <a:schemeClr val="tx1"/>
                </a:solidFill>
                <a:latin typeface="+mn-lt"/>
              </a:defRPr>
            </a:lvl9pPr>
          </a:lstStyle>
          <a:p>
            <a:pPr marL="0" indent="0" algn="ctr">
              <a:buClr>
                <a:srgbClr val="404040"/>
              </a:buClr>
              <a:buNone/>
              <a:defRPr/>
            </a:pPr>
            <a:r>
              <a:rPr lang="en-US" sz="3999" dirty="0">
                <a:solidFill>
                  <a:srgbClr val="00B0F0"/>
                </a:solidFill>
                <a:latin typeface="Calibri Light"/>
                <a:cs typeface="Calibri Light"/>
              </a:rPr>
              <a:t>Coverage for </a:t>
            </a:r>
          </a:p>
          <a:p>
            <a:pPr marL="0" indent="0" algn="ctr">
              <a:buClr>
                <a:srgbClr val="404040"/>
              </a:buClr>
              <a:buNone/>
              <a:defRPr/>
            </a:pPr>
            <a:r>
              <a:rPr lang="en-US" sz="7998" b="1" dirty="0">
                <a:solidFill>
                  <a:srgbClr val="00B0F0"/>
                </a:solidFill>
                <a:latin typeface="Calibri Light"/>
                <a:cs typeface="Calibri Light"/>
              </a:rPr>
              <a:t>8</a:t>
            </a:r>
            <a:endParaRPr lang="en-US" sz="5398" b="1" dirty="0">
              <a:solidFill>
                <a:srgbClr val="00B0F0"/>
              </a:solidFill>
              <a:latin typeface="Calibri Light"/>
              <a:cs typeface="Calibri Light"/>
            </a:endParaRPr>
          </a:p>
          <a:p>
            <a:pPr marL="0" indent="0" algn="ctr">
              <a:buClr>
                <a:srgbClr val="404040"/>
              </a:buClr>
              <a:buNone/>
              <a:defRPr/>
            </a:pPr>
            <a:r>
              <a:rPr lang="en-US" sz="3999" dirty="0">
                <a:solidFill>
                  <a:srgbClr val="00B0F0"/>
                </a:solidFill>
                <a:latin typeface="Calibri Light"/>
                <a:cs typeface="Calibri Light"/>
              </a:rPr>
              <a:t>SaaS Apps </a:t>
            </a:r>
          </a:p>
          <a:p>
            <a:pPr marL="0" indent="0" algn="ctr">
              <a:buClr>
                <a:srgbClr val="404040"/>
              </a:buClr>
              <a:buNone/>
              <a:defRPr/>
            </a:pPr>
            <a:endParaRPr lang="en-US" sz="3999" b="1" dirty="0">
              <a:solidFill>
                <a:srgbClr val="00B0F0"/>
              </a:solidFill>
              <a:latin typeface="Calibri Light"/>
              <a:cs typeface="Calibri Light"/>
            </a:endParaRPr>
          </a:p>
        </p:txBody>
      </p:sp>
      <p:pic>
        <p:nvPicPr>
          <p:cNvPr id="6" name="Picture 5"/>
          <p:cNvPicPr>
            <a:picLocks noChangeAspect="1"/>
          </p:cNvPicPr>
          <p:nvPr/>
        </p:nvPicPr>
        <p:blipFill rotWithShape="1">
          <a:blip r:embed="rId2"/>
          <a:srcRect l="74309" t="34086" r="1437" b="34608"/>
          <a:stretch/>
        </p:blipFill>
        <p:spPr>
          <a:xfrm>
            <a:off x="5140569" y="1582615"/>
            <a:ext cx="2116016" cy="1905000"/>
          </a:xfrm>
          <a:prstGeom prst="rect">
            <a:avLst/>
          </a:prstGeom>
        </p:spPr>
      </p:pic>
      <p:sp>
        <p:nvSpPr>
          <p:cNvPr id="5" name="Title 4"/>
          <p:cNvSpPr>
            <a:spLocks noGrp="1"/>
          </p:cNvSpPr>
          <p:nvPr>
            <p:ph type="title"/>
          </p:nvPr>
        </p:nvSpPr>
        <p:spPr/>
        <p:txBody>
          <a:bodyPr/>
          <a:lstStyle/>
          <a:p>
            <a:r>
              <a:rPr lang="en-US" dirty="0" smtClean="0"/>
              <a:t>DLP for Cloud Scan</a:t>
            </a:r>
            <a:endParaRPr lang="en-US" dirty="0"/>
          </a:p>
        </p:txBody>
      </p:sp>
      <p:pic>
        <p:nvPicPr>
          <p:cNvPr id="7" name="Picture 6"/>
          <p:cNvPicPr>
            <a:picLocks noChangeAspect="1"/>
          </p:cNvPicPr>
          <p:nvPr/>
        </p:nvPicPr>
        <p:blipFill rotWithShape="1">
          <a:blip r:embed="rId2"/>
          <a:srcRect r="49669" b="65141"/>
          <a:stretch/>
        </p:blipFill>
        <p:spPr>
          <a:xfrm>
            <a:off x="513347" y="3508227"/>
            <a:ext cx="4419600" cy="2135073"/>
          </a:xfrm>
          <a:prstGeom prst="rect">
            <a:avLst/>
          </a:prstGeom>
        </p:spPr>
      </p:pic>
      <p:pic>
        <p:nvPicPr>
          <p:cNvPr id="9" name="Picture 8"/>
          <p:cNvPicPr>
            <a:picLocks noChangeAspect="1"/>
          </p:cNvPicPr>
          <p:nvPr/>
        </p:nvPicPr>
        <p:blipFill rotWithShape="1">
          <a:blip r:embed="rId2"/>
          <a:srcRect l="49804" b="66313"/>
          <a:stretch/>
        </p:blipFill>
        <p:spPr>
          <a:xfrm>
            <a:off x="639912" y="1402608"/>
            <a:ext cx="4431840" cy="2074518"/>
          </a:xfrm>
          <a:prstGeom prst="rect">
            <a:avLst/>
          </a:prstGeom>
        </p:spPr>
      </p:pic>
    </p:spTree>
    <p:extLst>
      <p:ext uri="{BB962C8B-B14F-4D97-AF65-F5344CB8AC3E}">
        <p14:creationId xmlns:p14="http://schemas.microsoft.com/office/powerpoint/2010/main" val="17364674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a:xfrm>
            <a:off x="639912" y="6328417"/>
            <a:ext cx="5495958" cy="182832"/>
          </a:xfrm>
        </p:spPr>
        <p:txBody>
          <a:bodyPr/>
          <a:lstStyle/>
          <a:p>
            <a:r>
              <a:rPr lang="en-US" smtClean="0"/>
              <a:t>Symantec Confidential - NDA required</a:t>
            </a:r>
            <a:endParaRPr lang="en-US" dirty="0"/>
          </a:p>
        </p:txBody>
      </p:sp>
      <p:pic>
        <p:nvPicPr>
          <p:cNvPr id="5" name="Picture 4"/>
          <p:cNvPicPr>
            <a:picLocks noChangeAspect="1"/>
          </p:cNvPicPr>
          <p:nvPr/>
        </p:nvPicPr>
        <p:blipFill>
          <a:blip r:embed="rId3"/>
          <a:stretch>
            <a:fillRect/>
          </a:stretch>
        </p:blipFill>
        <p:spPr>
          <a:xfrm>
            <a:off x="640071" y="1443924"/>
            <a:ext cx="3707701" cy="4884493"/>
          </a:xfrm>
          <a:prstGeom prst="rect">
            <a:avLst/>
          </a:prstGeom>
        </p:spPr>
      </p:pic>
      <p:pic>
        <p:nvPicPr>
          <p:cNvPr id="7" name="Picture 6"/>
          <p:cNvPicPr>
            <a:picLocks noChangeAspect="1"/>
          </p:cNvPicPr>
          <p:nvPr/>
        </p:nvPicPr>
        <p:blipFill rotWithShape="1">
          <a:blip r:embed="rId4"/>
          <a:srcRect b="7162"/>
          <a:stretch/>
        </p:blipFill>
        <p:spPr>
          <a:xfrm>
            <a:off x="4347772" y="1443925"/>
            <a:ext cx="3697576" cy="4885286"/>
          </a:xfrm>
          <a:prstGeom prst="rect">
            <a:avLst/>
          </a:prstGeom>
        </p:spPr>
      </p:pic>
      <p:sp>
        <p:nvSpPr>
          <p:cNvPr id="8" name="Content Placeholder 2"/>
          <p:cNvSpPr txBox="1">
            <a:spLocks/>
          </p:cNvSpPr>
          <p:nvPr/>
        </p:nvSpPr>
        <p:spPr bwMode="auto">
          <a:xfrm>
            <a:off x="8328999" y="2514838"/>
            <a:ext cx="3424050" cy="2529181"/>
          </a:xfrm>
          <a:prstGeom prst="rect">
            <a:avLst/>
          </a:prstGeom>
          <a:noFill/>
          <a:ln w="9525">
            <a:noFill/>
            <a:miter lim="800000"/>
            <a:headEnd/>
            <a:tailEnd/>
          </a:ln>
        </p:spPr>
        <p:txBody>
          <a:bodyPr lIns="91395" tIns="45698" rIns="91395" bIns="45698"/>
          <a:lstStyle>
            <a:lvl1pPr marL="233310" indent="-233310" algn="l" rtl="0" eaLnBrk="1" fontAlgn="base" hangingPunct="1">
              <a:lnSpc>
                <a:spcPct val="90000"/>
              </a:lnSpc>
              <a:spcBef>
                <a:spcPct val="0"/>
              </a:spcBef>
              <a:spcAft>
                <a:spcPts val="1200"/>
              </a:spcAft>
              <a:buClr>
                <a:schemeClr val="tx1"/>
              </a:buClr>
              <a:buChar char="•"/>
              <a:defRPr sz="2400">
                <a:solidFill>
                  <a:schemeClr val="tx1"/>
                </a:solidFill>
                <a:latin typeface="+mn-lt"/>
                <a:ea typeface="+mn-ea"/>
                <a:cs typeface="+mn-cs"/>
              </a:defRPr>
            </a:lvl1pPr>
            <a:lvl2pPr marL="517525" indent="-233363" algn="l" rtl="0" eaLnBrk="1" fontAlgn="base" hangingPunct="1">
              <a:lnSpc>
                <a:spcPct val="90000"/>
              </a:lnSpc>
              <a:spcBef>
                <a:spcPct val="0"/>
              </a:spcBef>
              <a:spcAft>
                <a:spcPts val="1000"/>
              </a:spcAft>
              <a:buClr>
                <a:schemeClr val="tx1"/>
              </a:buClr>
              <a:buFont typeface="Arial" charset="0"/>
              <a:buChar char="–"/>
              <a:defRPr sz="2000">
                <a:solidFill>
                  <a:schemeClr val="tx1"/>
                </a:solidFill>
                <a:latin typeface="+mn-lt"/>
              </a:defRPr>
            </a:lvl2pPr>
            <a:lvl3pPr marL="688975" indent="-171450" algn="l" rtl="0" eaLnBrk="1" fontAlgn="base" hangingPunct="1">
              <a:lnSpc>
                <a:spcPct val="90000"/>
              </a:lnSpc>
              <a:spcBef>
                <a:spcPct val="0"/>
              </a:spcBef>
              <a:spcAft>
                <a:spcPts val="800"/>
              </a:spcAft>
              <a:buClr>
                <a:schemeClr val="tx1"/>
              </a:buClr>
              <a:buChar char="•"/>
              <a:tabLst/>
              <a:defRPr sz="1600">
                <a:solidFill>
                  <a:schemeClr val="tx1"/>
                </a:solidFill>
                <a:latin typeface="+mn-lt"/>
              </a:defRPr>
            </a:lvl3pPr>
            <a:lvl4pPr marL="854075" indent="-165100" algn="l" rtl="0" eaLnBrk="1" fontAlgn="base" hangingPunct="1">
              <a:lnSpc>
                <a:spcPct val="90000"/>
              </a:lnSpc>
              <a:spcBef>
                <a:spcPct val="0"/>
              </a:spcBef>
              <a:spcAft>
                <a:spcPts val="600"/>
              </a:spcAft>
              <a:buClr>
                <a:schemeClr val="tx1"/>
              </a:buClr>
              <a:buChar char="–"/>
              <a:defRPr sz="1400">
                <a:solidFill>
                  <a:schemeClr val="tx1"/>
                </a:solidFill>
                <a:latin typeface="+mn-lt"/>
              </a:defRPr>
            </a:lvl4pPr>
            <a:lvl5pPr marL="974725" indent="-120650" algn="l" rtl="0" eaLnBrk="1" fontAlgn="base" hangingPunct="1">
              <a:lnSpc>
                <a:spcPct val="90000"/>
              </a:lnSpc>
              <a:spcBef>
                <a:spcPct val="0"/>
              </a:spcBef>
              <a:spcAft>
                <a:spcPts val="600"/>
              </a:spcAft>
              <a:buClr>
                <a:schemeClr val="tx1"/>
              </a:buClr>
              <a:buFont typeface="Arial" pitchFamily="34" charset="0"/>
              <a:buChar char="•"/>
              <a:defRPr sz="1200">
                <a:solidFill>
                  <a:schemeClr val="tx1"/>
                </a:solidFill>
                <a:latin typeface="+mn-lt"/>
              </a:defRPr>
            </a:lvl5pPr>
            <a:lvl6pPr marL="2118832" indent="-228548" algn="l" rtl="0" eaLnBrk="1" fontAlgn="base" hangingPunct="1">
              <a:lnSpc>
                <a:spcPct val="95000"/>
              </a:lnSpc>
              <a:spcBef>
                <a:spcPct val="0"/>
              </a:spcBef>
              <a:spcAft>
                <a:spcPct val="35000"/>
              </a:spcAft>
              <a:buClr>
                <a:schemeClr val="bg2"/>
              </a:buClr>
              <a:buFont typeface="Arial" charset="0"/>
              <a:buChar char="◦"/>
              <a:defRPr sz="1200">
                <a:solidFill>
                  <a:schemeClr val="tx1"/>
                </a:solidFill>
                <a:latin typeface="+mn-lt"/>
              </a:defRPr>
            </a:lvl6pPr>
            <a:lvl7pPr marL="2575927" indent="-228548" algn="l" rtl="0" eaLnBrk="1" fontAlgn="base" hangingPunct="1">
              <a:lnSpc>
                <a:spcPct val="95000"/>
              </a:lnSpc>
              <a:spcBef>
                <a:spcPct val="0"/>
              </a:spcBef>
              <a:spcAft>
                <a:spcPct val="35000"/>
              </a:spcAft>
              <a:buClr>
                <a:schemeClr val="bg2"/>
              </a:buClr>
              <a:buFont typeface="Arial" charset="0"/>
              <a:buChar char="◦"/>
              <a:defRPr sz="1200">
                <a:solidFill>
                  <a:schemeClr val="tx1"/>
                </a:solidFill>
                <a:latin typeface="+mn-lt"/>
              </a:defRPr>
            </a:lvl7pPr>
            <a:lvl8pPr marL="3033024" indent="-228548" algn="l" rtl="0" eaLnBrk="1" fontAlgn="base" hangingPunct="1">
              <a:lnSpc>
                <a:spcPct val="95000"/>
              </a:lnSpc>
              <a:spcBef>
                <a:spcPct val="0"/>
              </a:spcBef>
              <a:spcAft>
                <a:spcPct val="35000"/>
              </a:spcAft>
              <a:buClr>
                <a:schemeClr val="bg2"/>
              </a:buClr>
              <a:buFont typeface="Arial" charset="0"/>
              <a:buChar char="◦"/>
              <a:defRPr sz="1200">
                <a:solidFill>
                  <a:schemeClr val="tx1"/>
                </a:solidFill>
                <a:latin typeface="+mn-lt"/>
              </a:defRPr>
            </a:lvl8pPr>
            <a:lvl9pPr marL="3490120" indent="-228548" algn="l" rtl="0" eaLnBrk="1" fontAlgn="base" hangingPunct="1">
              <a:lnSpc>
                <a:spcPct val="95000"/>
              </a:lnSpc>
              <a:spcBef>
                <a:spcPct val="0"/>
              </a:spcBef>
              <a:spcAft>
                <a:spcPct val="35000"/>
              </a:spcAft>
              <a:buClr>
                <a:schemeClr val="bg2"/>
              </a:buClr>
              <a:buFont typeface="Arial" charset="0"/>
              <a:buChar char="◦"/>
              <a:defRPr sz="1200">
                <a:solidFill>
                  <a:schemeClr val="tx1"/>
                </a:solidFill>
                <a:latin typeface="+mn-lt"/>
              </a:defRPr>
            </a:lvl9pPr>
          </a:lstStyle>
          <a:p>
            <a:pPr marL="0" indent="0" algn="ctr">
              <a:buClr>
                <a:srgbClr val="404040"/>
              </a:buClr>
              <a:buNone/>
              <a:defRPr/>
            </a:pPr>
            <a:r>
              <a:rPr lang="en-US" sz="3999" dirty="0">
                <a:solidFill>
                  <a:srgbClr val="00B0F0"/>
                </a:solidFill>
                <a:latin typeface="Calibri Light"/>
                <a:cs typeface="Calibri Light"/>
              </a:rPr>
              <a:t>Coverage for </a:t>
            </a:r>
          </a:p>
          <a:p>
            <a:pPr marL="0" indent="0" algn="ctr">
              <a:buClr>
                <a:srgbClr val="404040"/>
              </a:buClr>
              <a:buNone/>
              <a:defRPr/>
            </a:pPr>
            <a:r>
              <a:rPr lang="en-US" sz="7998" b="1" dirty="0">
                <a:solidFill>
                  <a:srgbClr val="00B0F0"/>
                </a:solidFill>
                <a:latin typeface="Calibri Light"/>
                <a:cs typeface="Calibri Light"/>
              </a:rPr>
              <a:t>57</a:t>
            </a:r>
            <a:endParaRPr lang="en-US" sz="5398" b="1" dirty="0">
              <a:solidFill>
                <a:srgbClr val="00B0F0"/>
              </a:solidFill>
              <a:latin typeface="Calibri Light"/>
              <a:cs typeface="Calibri Light"/>
            </a:endParaRPr>
          </a:p>
          <a:p>
            <a:pPr marL="0" indent="0" algn="ctr">
              <a:buClr>
                <a:srgbClr val="404040"/>
              </a:buClr>
              <a:buNone/>
              <a:defRPr/>
            </a:pPr>
            <a:r>
              <a:rPr lang="en-US" sz="3999" dirty="0">
                <a:solidFill>
                  <a:srgbClr val="00B0F0"/>
                </a:solidFill>
                <a:latin typeface="Calibri Light"/>
                <a:cs typeface="Calibri Light"/>
              </a:rPr>
              <a:t>SaaS Apps </a:t>
            </a:r>
          </a:p>
          <a:p>
            <a:pPr marL="0" indent="0" algn="ctr">
              <a:buClr>
                <a:srgbClr val="404040"/>
              </a:buClr>
              <a:buNone/>
              <a:defRPr/>
            </a:pPr>
            <a:endParaRPr lang="en-US" sz="3999" b="1" dirty="0">
              <a:solidFill>
                <a:srgbClr val="00B0F0"/>
              </a:solidFill>
              <a:latin typeface="Calibri Light"/>
              <a:cs typeface="Calibri Light"/>
            </a:endParaRPr>
          </a:p>
        </p:txBody>
      </p:sp>
      <p:sp>
        <p:nvSpPr>
          <p:cNvPr id="6" name="Title 5"/>
          <p:cNvSpPr>
            <a:spLocks noGrp="1"/>
          </p:cNvSpPr>
          <p:nvPr>
            <p:ph type="title"/>
          </p:nvPr>
        </p:nvSpPr>
        <p:spPr/>
        <p:txBody>
          <a:bodyPr/>
          <a:lstStyle/>
          <a:p>
            <a:r>
              <a:rPr lang="en-US" dirty="0" smtClean="0"/>
              <a:t>DLP for Real-Time Protection</a:t>
            </a:r>
            <a:endParaRPr lang="en-US" dirty="0"/>
          </a:p>
        </p:txBody>
      </p:sp>
    </p:spTree>
    <p:extLst>
      <p:ext uri="{BB962C8B-B14F-4D97-AF65-F5344CB8AC3E}">
        <p14:creationId xmlns:p14="http://schemas.microsoft.com/office/powerpoint/2010/main" val="33467715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4" name="Group 203"/>
          <p:cNvGrpSpPr/>
          <p:nvPr/>
        </p:nvGrpSpPr>
        <p:grpSpPr>
          <a:xfrm>
            <a:off x="628198" y="2197100"/>
            <a:ext cx="225366" cy="1657351"/>
            <a:chOff x="605973" y="596911"/>
            <a:chExt cx="225366" cy="3359762"/>
          </a:xfrm>
        </p:grpSpPr>
        <p:sp>
          <p:nvSpPr>
            <p:cNvPr id="205" name="Rectangle 204"/>
            <p:cNvSpPr/>
            <p:nvPr/>
          </p:nvSpPr>
          <p:spPr>
            <a:xfrm rot="5400000">
              <a:off x="-961225" y="2164109"/>
              <a:ext cx="3359762" cy="225366"/>
            </a:xfrm>
            <a:prstGeom prst="rect">
              <a:avLst/>
            </a:prstGeom>
            <a:solidFill>
              <a:schemeClr val="bg2">
                <a:lumMod val="85000"/>
                <a:lumOff val="15000"/>
              </a:schemeClr>
            </a:solidFill>
            <a:ln w="9525">
              <a:noFill/>
              <a:miter lim="800000"/>
              <a:headEnd/>
              <a:tailEnd/>
            </a:ln>
          </p:spPr>
          <p:txBody>
            <a:bodyPr wrap="square" rtlCol="0" anchor="ctr"/>
            <a:lstStyle/>
            <a:p>
              <a:pPr algn="ctr" defTabSz="914126"/>
              <a:endParaRPr lang="en-US" sz="1799" kern="0" dirty="0">
                <a:solidFill>
                  <a:srgbClr val="404040"/>
                </a:solidFill>
              </a:endParaRPr>
            </a:p>
          </p:txBody>
        </p:sp>
        <p:cxnSp>
          <p:nvCxnSpPr>
            <p:cNvPr id="206" name="Straight Arrow Connector 205"/>
            <p:cNvCxnSpPr/>
            <p:nvPr/>
          </p:nvCxnSpPr>
          <p:spPr>
            <a:xfrm flipV="1">
              <a:off x="718655" y="2470171"/>
              <a:ext cx="0" cy="1478307"/>
            </a:xfrm>
            <a:prstGeom prst="straightConnector1">
              <a:avLst/>
            </a:prstGeom>
            <a:ln w="28575" cap="rnd">
              <a:solidFill>
                <a:schemeClr val="tx2">
                  <a:lumMod val="50000"/>
                  <a:lumOff val="50000"/>
                </a:schemeClr>
              </a:solidFill>
              <a:prstDash val="sysDot"/>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cxnSp>
        <p:nvCxnSpPr>
          <p:cNvPr id="191" name="Straight Connector 190"/>
          <p:cNvCxnSpPr/>
          <p:nvPr/>
        </p:nvCxnSpPr>
        <p:spPr>
          <a:xfrm>
            <a:off x="869842" y="2249119"/>
            <a:ext cx="7645508" cy="0"/>
          </a:xfrm>
          <a:prstGeom prst="line">
            <a:avLst/>
          </a:prstGeom>
          <a:noFill/>
          <a:ln w="219075">
            <a:solidFill>
              <a:schemeClr val="bg2">
                <a:lumMod val="85000"/>
                <a:lumOff val="15000"/>
              </a:schemeClr>
            </a:solidFill>
            <a:miter lim="800000"/>
            <a:headEnd/>
            <a:tailEnd/>
          </a:ln>
        </p:spPr>
      </p:cxnSp>
      <p:sp>
        <p:nvSpPr>
          <p:cNvPr id="2" name="Title 1"/>
          <p:cNvSpPr>
            <a:spLocks noGrp="1"/>
          </p:cNvSpPr>
          <p:nvPr>
            <p:ph type="title"/>
          </p:nvPr>
        </p:nvSpPr>
        <p:spPr/>
        <p:txBody>
          <a:bodyPr/>
          <a:lstStyle/>
          <a:p>
            <a:r>
              <a:rPr lang="en-US" dirty="0"/>
              <a:t>Complex User Definition</a:t>
            </a:r>
          </a:p>
        </p:txBody>
      </p:sp>
      <p:sp>
        <p:nvSpPr>
          <p:cNvPr id="107" name="TextBox 106"/>
          <p:cNvSpPr txBox="1"/>
          <p:nvPr/>
        </p:nvSpPr>
        <p:spPr>
          <a:xfrm>
            <a:off x="331962" y="4199548"/>
            <a:ext cx="843500" cy="461665"/>
          </a:xfrm>
          <a:prstGeom prst="rect">
            <a:avLst/>
          </a:prstGeom>
          <a:noFill/>
        </p:spPr>
        <p:txBody>
          <a:bodyPr wrap="square" rtlCol="0">
            <a:spAutoFit/>
          </a:bodyPr>
          <a:lstStyle/>
          <a:p>
            <a:pPr algn="ctr" defTabSz="914126"/>
            <a:r>
              <a:rPr lang="en-US" sz="1200" kern="0" dirty="0">
                <a:solidFill>
                  <a:srgbClr val="404040"/>
                </a:solidFill>
              </a:rPr>
              <a:t>Regional</a:t>
            </a:r>
            <a:br>
              <a:rPr lang="en-US" sz="1200" kern="0" dirty="0">
                <a:solidFill>
                  <a:srgbClr val="404040"/>
                </a:solidFill>
              </a:rPr>
            </a:br>
            <a:r>
              <a:rPr lang="en-US" sz="1200" kern="0" dirty="0">
                <a:solidFill>
                  <a:srgbClr val="404040"/>
                </a:solidFill>
              </a:rPr>
              <a:t>Office</a:t>
            </a:r>
          </a:p>
        </p:txBody>
      </p:sp>
      <p:sp>
        <p:nvSpPr>
          <p:cNvPr id="110" name="TextBox 109"/>
          <p:cNvSpPr txBox="1"/>
          <p:nvPr/>
        </p:nvSpPr>
        <p:spPr>
          <a:xfrm>
            <a:off x="227264" y="2592755"/>
            <a:ext cx="1052896" cy="461665"/>
          </a:xfrm>
          <a:prstGeom prst="rect">
            <a:avLst/>
          </a:prstGeom>
          <a:noFill/>
        </p:spPr>
        <p:txBody>
          <a:bodyPr wrap="square" rtlCol="0">
            <a:spAutoFit/>
          </a:bodyPr>
          <a:lstStyle/>
          <a:p>
            <a:pPr algn="ctr" defTabSz="914126"/>
            <a:r>
              <a:rPr lang="en-US" sz="1200" kern="0" dirty="0">
                <a:solidFill>
                  <a:srgbClr val="404040"/>
                </a:solidFill>
              </a:rPr>
              <a:t>Headquarters Data Center</a:t>
            </a:r>
          </a:p>
        </p:txBody>
      </p:sp>
      <p:grpSp>
        <p:nvGrpSpPr>
          <p:cNvPr id="111" name="Group 110"/>
          <p:cNvGrpSpPr/>
          <p:nvPr/>
        </p:nvGrpSpPr>
        <p:grpSpPr>
          <a:xfrm>
            <a:off x="388924" y="3628314"/>
            <a:ext cx="737542" cy="574422"/>
            <a:chOff x="529577" y="4937045"/>
            <a:chExt cx="476392" cy="371030"/>
          </a:xfrm>
          <a:effectLst>
            <a:outerShdw blurRad="88900" sx="102000" sy="102000" algn="ctr" rotWithShape="0">
              <a:prstClr val="black">
                <a:alpha val="67000"/>
              </a:prstClr>
            </a:outerShdw>
          </a:effectLst>
        </p:grpSpPr>
        <p:sp>
          <p:nvSpPr>
            <p:cNvPr id="112" name="Rectangle 111"/>
            <p:cNvSpPr/>
            <p:nvPr/>
          </p:nvSpPr>
          <p:spPr>
            <a:xfrm>
              <a:off x="834121" y="5031076"/>
              <a:ext cx="156995" cy="156995"/>
            </a:xfrm>
            <a:prstGeom prst="rect">
              <a:avLst/>
            </a:prstGeom>
            <a:solidFill>
              <a:sysClr val="window" lastClr="FFFFFF"/>
            </a:solidFill>
            <a:ln w="9525">
              <a:noFill/>
              <a:miter lim="800000"/>
              <a:headEnd/>
              <a:tailEnd/>
            </a:ln>
          </p:spPr>
          <p:txBody>
            <a:bodyPr wrap="none" rtlCol="0" anchor="ctr"/>
            <a:lstStyle/>
            <a:p>
              <a:pPr algn="ctr">
                <a:defRPr/>
              </a:pPr>
              <a:endParaRPr lang="en-US" kern="0" dirty="0">
                <a:solidFill>
                  <a:srgbClr val="09ADFF"/>
                </a:solidFill>
                <a:latin typeface="Arial"/>
              </a:endParaRPr>
            </a:p>
          </p:txBody>
        </p:sp>
        <p:sp>
          <p:nvSpPr>
            <p:cNvPr id="113" name="Rectangle 112"/>
            <p:cNvSpPr/>
            <p:nvPr/>
          </p:nvSpPr>
          <p:spPr>
            <a:xfrm>
              <a:off x="541658" y="5031076"/>
              <a:ext cx="239392" cy="156995"/>
            </a:xfrm>
            <a:prstGeom prst="rect">
              <a:avLst/>
            </a:prstGeom>
            <a:solidFill>
              <a:sysClr val="window" lastClr="FFFFFF"/>
            </a:solidFill>
            <a:ln w="9525">
              <a:noFill/>
              <a:miter lim="800000"/>
              <a:headEnd/>
              <a:tailEnd/>
            </a:ln>
          </p:spPr>
          <p:txBody>
            <a:bodyPr wrap="none" rtlCol="0" anchor="ctr"/>
            <a:lstStyle/>
            <a:p>
              <a:pPr algn="ctr">
                <a:defRPr/>
              </a:pPr>
              <a:endParaRPr lang="en-US" kern="0" dirty="0">
                <a:solidFill>
                  <a:srgbClr val="09ADFF"/>
                </a:solidFill>
                <a:latin typeface="Arial"/>
              </a:endParaRPr>
            </a:p>
          </p:txBody>
        </p:sp>
        <p:grpSp>
          <p:nvGrpSpPr>
            <p:cNvPr id="114" name="Group 113"/>
            <p:cNvGrpSpPr/>
            <p:nvPr/>
          </p:nvGrpSpPr>
          <p:grpSpPr>
            <a:xfrm>
              <a:off x="529577" y="4937045"/>
              <a:ext cx="476392" cy="371030"/>
              <a:chOff x="5987864" y="2180986"/>
              <a:chExt cx="2670175" cy="2079626"/>
            </a:xfrm>
          </p:grpSpPr>
          <p:sp>
            <p:nvSpPr>
              <p:cNvPr id="115" name="Freeform 5"/>
              <p:cNvSpPr>
                <a:spLocks noEditPoints="1"/>
              </p:cNvSpPr>
              <p:nvPr/>
            </p:nvSpPr>
            <p:spPr bwMode="auto">
              <a:xfrm>
                <a:off x="5987864" y="2585799"/>
                <a:ext cx="2670175" cy="1674813"/>
              </a:xfrm>
              <a:custGeom>
                <a:avLst/>
                <a:gdLst>
                  <a:gd name="T0" fmla="*/ 0 w 1682"/>
                  <a:gd name="T1" fmla="*/ 0 h 1055"/>
                  <a:gd name="T2" fmla="*/ 0 w 1682"/>
                  <a:gd name="T3" fmla="*/ 1055 h 1055"/>
                  <a:gd name="T4" fmla="*/ 610 w 1682"/>
                  <a:gd name="T5" fmla="*/ 1055 h 1055"/>
                  <a:gd name="T6" fmla="*/ 610 w 1682"/>
                  <a:gd name="T7" fmla="*/ 670 h 1055"/>
                  <a:gd name="T8" fmla="*/ 994 w 1682"/>
                  <a:gd name="T9" fmla="*/ 670 h 1055"/>
                  <a:gd name="T10" fmla="*/ 994 w 1682"/>
                  <a:gd name="T11" fmla="*/ 1055 h 1055"/>
                  <a:gd name="T12" fmla="*/ 1682 w 1682"/>
                  <a:gd name="T13" fmla="*/ 1055 h 1055"/>
                  <a:gd name="T14" fmla="*/ 1682 w 1682"/>
                  <a:gd name="T15" fmla="*/ 0 h 1055"/>
                  <a:gd name="T16" fmla="*/ 0 w 1682"/>
                  <a:gd name="T17" fmla="*/ 0 h 1055"/>
                  <a:gd name="T18" fmla="*/ 303 w 1682"/>
                  <a:gd name="T19" fmla="*/ 572 h 1055"/>
                  <a:gd name="T20" fmla="*/ 90 w 1682"/>
                  <a:gd name="T21" fmla="*/ 572 h 1055"/>
                  <a:gd name="T22" fmla="*/ 90 w 1682"/>
                  <a:gd name="T23" fmla="*/ 361 h 1055"/>
                  <a:gd name="T24" fmla="*/ 303 w 1682"/>
                  <a:gd name="T25" fmla="*/ 361 h 1055"/>
                  <a:gd name="T26" fmla="*/ 303 w 1682"/>
                  <a:gd name="T27" fmla="*/ 572 h 1055"/>
                  <a:gd name="T28" fmla="*/ 303 w 1682"/>
                  <a:gd name="T29" fmla="*/ 313 h 1055"/>
                  <a:gd name="T30" fmla="*/ 90 w 1682"/>
                  <a:gd name="T31" fmla="*/ 313 h 1055"/>
                  <a:gd name="T32" fmla="*/ 90 w 1682"/>
                  <a:gd name="T33" fmla="*/ 100 h 1055"/>
                  <a:gd name="T34" fmla="*/ 303 w 1682"/>
                  <a:gd name="T35" fmla="*/ 100 h 1055"/>
                  <a:gd name="T36" fmla="*/ 303 w 1682"/>
                  <a:gd name="T37" fmla="*/ 313 h 1055"/>
                  <a:gd name="T38" fmla="*/ 553 w 1682"/>
                  <a:gd name="T39" fmla="*/ 572 h 1055"/>
                  <a:gd name="T40" fmla="*/ 341 w 1682"/>
                  <a:gd name="T41" fmla="*/ 572 h 1055"/>
                  <a:gd name="T42" fmla="*/ 341 w 1682"/>
                  <a:gd name="T43" fmla="*/ 361 h 1055"/>
                  <a:gd name="T44" fmla="*/ 553 w 1682"/>
                  <a:gd name="T45" fmla="*/ 361 h 1055"/>
                  <a:gd name="T46" fmla="*/ 553 w 1682"/>
                  <a:gd name="T47" fmla="*/ 572 h 1055"/>
                  <a:gd name="T48" fmla="*/ 553 w 1682"/>
                  <a:gd name="T49" fmla="*/ 313 h 1055"/>
                  <a:gd name="T50" fmla="*/ 341 w 1682"/>
                  <a:gd name="T51" fmla="*/ 313 h 1055"/>
                  <a:gd name="T52" fmla="*/ 341 w 1682"/>
                  <a:gd name="T53" fmla="*/ 100 h 1055"/>
                  <a:gd name="T54" fmla="*/ 553 w 1682"/>
                  <a:gd name="T55" fmla="*/ 100 h 1055"/>
                  <a:gd name="T56" fmla="*/ 553 w 1682"/>
                  <a:gd name="T57" fmla="*/ 313 h 1055"/>
                  <a:gd name="T58" fmla="*/ 802 w 1682"/>
                  <a:gd name="T59" fmla="*/ 572 h 1055"/>
                  <a:gd name="T60" fmla="*/ 591 w 1682"/>
                  <a:gd name="T61" fmla="*/ 572 h 1055"/>
                  <a:gd name="T62" fmla="*/ 591 w 1682"/>
                  <a:gd name="T63" fmla="*/ 361 h 1055"/>
                  <a:gd name="T64" fmla="*/ 802 w 1682"/>
                  <a:gd name="T65" fmla="*/ 361 h 1055"/>
                  <a:gd name="T66" fmla="*/ 802 w 1682"/>
                  <a:gd name="T67" fmla="*/ 572 h 1055"/>
                  <a:gd name="T68" fmla="*/ 802 w 1682"/>
                  <a:gd name="T69" fmla="*/ 313 h 1055"/>
                  <a:gd name="T70" fmla="*/ 591 w 1682"/>
                  <a:gd name="T71" fmla="*/ 313 h 1055"/>
                  <a:gd name="T72" fmla="*/ 591 w 1682"/>
                  <a:gd name="T73" fmla="*/ 100 h 1055"/>
                  <a:gd name="T74" fmla="*/ 802 w 1682"/>
                  <a:gd name="T75" fmla="*/ 100 h 1055"/>
                  <a:gd name="T76" fmla="*/ 802 w 1682"/>
                  <a:gd name="T77" fmla="*/ 313 h 1055"/>
                  <a:gd name="T78" fmla="*/ 1338 w 1682"/>
                  <a:gd name="T79" fmla="*/ 572 h 1055"/>
                  <a:gd name="T80" fmla="*/ 1127 w 1682"/>
                  <a:gd name="T81" fmla="*/ 572 h 1055"/>
                  <a:gd name="T82" fmla="*/ 1127 w 1682"/>
                  <a:gd name="T83" fmla="*/ 361 h 1055"/>
                  <a:gd name="T84" fmla="*/ 1338 w 1682"/>
                  <a:gd name="T85" fmla="*/ 361 h 1055"/>
                  <a:gd name="T86" fmla="*/ 1338 w 1682"/>
                  <a:gd name="T87" fmla="*/ 572 h 1055"/>
                  <a:gd name="T88" fmla="*/ 1338 w 1682"/>
                  <a:gd name="T89" fmla="*/ 313 h 1055"/>
                  <a:gd name="T90" fmla="*/ 1127 w 1682"/>
                  <a:gd name="T91" fmla="*/ 313 h 1055"/>
                  <a:gd name="T92" fmla="*/ 1127 w 1682"/>
                  <a:gd name="T93" fmla="*/ 100 h 1055"/>
                  <a:gd name="T94" fmla="*/ 1338 w 1682"/>
                  <a:gd name="T95" fmla="*/ 100 h 1055"/>
                  <a:gd name="T96" fmla="*/ 1338 w 1682"/>
                  <a:gd name="T97" fmla="*/ 313 h 1055"/>
                  <a:gd name="T98" fmla="*/ 1590 w 1682"/>
                  <a:gd name="T99" fmla="*/ 572 h 1055"/>
                  <a:gd name="T100" fmla="*/ 1376 w 1682"/>
                  <a:gd name="T101" fmla="*/ 572 h 1055"/>
                  <a:gd name="T102" fmla="*/ 1376 w 1682"/>
                  <a:gd name="T103" fmla="*/ 361 h 1055"/>
                  <a:gd name="T104" fmla="*/ 1590 w 1682"/>
                  <a:gd name="T105" fmla="*/ 361 h 1055"/>
                  <a:gd name="T106" fmla="*/ 1590 w 1682"/>
                  <a:gd name="T107" fmla="*/ 572 h 1055"/>
                  <a:gd name="T108" fmla="*/ 1590 w 1682"/>
                  <a:gd name="T109" fmla="*/ 313 h 1055"/>
                  <a:gd name="T110" fmla="*/ 1376 w 1682"/>
                  <a:gd name="T111" fmla="*/ 313 h 1055"/>
                  <a:gd name="T112" fmla="*/ 1376 w 1682"/>
                  <a:gd name="T113" fmla="*/ 100 h 1055"/>
                  <a:gd name="T114" fmla="*/ 1590 w 1682"/>
                  <a:gd name="T115" fmla="*/ 100 h 1055"/>
                  <a:gd name="T116" fmla="*/ 1590 w 1682"/>
                  <a:gd name="T117" fmla="*/ 313 h 10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682" h="1055">
                    <a:moveTo>
                      <a:pt x="0" y="0"/>
                    </a:moveTo>
                    <a:lnTo>
                      <a:pt x="0" y="1055"/>
                    </a:lnTo>
                    <a:lnTo>
                      <a:pt x="610" y="1055"/>
                    </a:lnTo>
                    <a:lnTo>
                      <a:pt x="610" y="670"/>
                    </a:lnTo>
                    <a:lnTo>
                      <a:pt x="994" y="670"/>
                    </a:lnTo>
                    <a:lnTo>
                      <a:pt x="994" y="1055"/>
                    </a:lnTo>
                    <a:lnTo>
                      <a:pt x="1682" y="1055"/>
                    </a:lnTo>
                    <a:lnTo>
                      <a:pt x="1682" y="0"/>
                    </a:lnTo>
                    <a:lnTo>
                      <a:pt x="0" y="0"/>
                    </a:lnTo>
                    <a:close/>
                    <a:moveTo>
                      <a:pt x="303" y="572"/>
                    </a:moveTo>
                    <a:lnTo>
                      <a:pt x="90" y="572"/>
                    </a:lnTo>
                    <a:lnTo>
                      <a:pt x="90" y="361"/>
                    </a:lnTo>
                    <a:lnTo>
                      <a:pt x="303" y="361"/>
                    </a:lnTo>
                    <a:lnTo>
                      <a:pt x="303" y="572"/>
                    </a:lnTo>
                    <a:close/>
                    <a:moveTo>
                      <a:pt x="303" y="313"/>
                    </a:moveTo>
                    <a:lnTo>
                      <a:pt x="90" y="313"/>
                    </a:lnTo>
                    <a:lnTo>
                      <a:pt x="90" y="100"/>
                    </a:lnTo>
                    <a:lnTo>
                      <a:pt x="303" y="100"/>
                    </a:lnTo>
                    <a:lnTo>
                      <a:pt x="303" y="313"/>
                    </a:lnTo>
                    <a:close/>
                    <a:moveTo>
                      <a:pt x="553" y="572"/>
                    </a:moveTo>
                    <a:lnTo>
                      <a:pt x="341" y="572"/>
                    </a:lnTo>
                    <a:lnTo>
                      <a:pt x="341" y="361"/>
                    </a:lnTo>
                    <a:lnTo>
                      <a:pt x="553" y="361"/>
                    </a:lnTo>
                    <a:lnTo>
                      <a:pt x="553" y="572"/>
                    </a:lnTo>
                    <a:close/>
                    <a:moveTo>
                      <a:pt x="553" y="313"/>
                    </a:moveTo>
                    <a:lnTo>
                      <a:pt x="341" y="313"/>
                    </a:lnTo>
                    <a:lnTo>
                      <a:pt x="341" y="100"/>
                    </a:lnTo>
                    <a:lnTo>
                      <a:pt x="553" y="100"/>
                    </a:lnTo>
                    <a:lnTo>
                      <a:pt x="553" y="313"/>
                    </a:lnTo>
                    <a:close/>
                    <a:moveTo>
                      <a:pt x="802" y="572"/>
                    </a:moveTo>
                    <a:lnTo>
                      <a:pt x="591" y="572"/>
                    </a:lnTo>
                    <a:lnTo>
                      <a:pt x="591" y="361"/>
                    </a:lnTo>
                    <a:lnTo>
                      <a:pt x="802" y="361"/>
                    </a:lnTo>
                    <a:lnTo>
                      <a:pt x="802" y="572"/>
                    </a:lnTo>
                    <a:close/>
                    <a:moveTo>
                      <a:pt x="802" y="313"/>
                    </a:moveTo>
                    <a:lnTo>
                      <a:pt x="591" y="313"/>
                    </a:lnTo>
                    <a:lnTo>
                      <a:pt x="591" y="100"/>
                    </a:lnTo>
                    <a:lnTo>
                      <a:pt x="802" y="100"/>
                    </a:lnTo>
                    <a:lnTo>
                      <a:pt x="802" y="313"/>
                    </a:lnTo>
                    <a:close/>
                    <a:moveTo>
                      <a:pt x="1338" y="572"/>
                    </a:moveTo>
                    <a:lnTo>
                      <a:pt x="1127" y="572"/>
                    </a:lnTo>
                    <a:lnTo>
                      <a:pt x="1127" y="361"/>
                    </a:lnTo>
                    <a:lnTo>
                      <a:pt x="1338" y="361"/>
                    </a:lnTo>
                    <a:lnTo>
                      <a:pt x="1338" y="572"/>
                    </a:lnTo>
                    <a:close/>
                    <a:moveTo>
                      <a:pt x="1338" y="313"/>
                    </a:moveTo>
                    <a:lnTo>
                      <a:pt x="1127" y="313"/>
                    </a:lnTo>
                    <a:lnTo>
                      <a:pt x="1127" y="100"/>
                    </a:lnTo>
                    <a:lnTo>
                      <a:pt x="1338" y="100"/>
                    </a:lnTo>
                    <a:lnTo>
                      <a:pt x="1338" y="313"/>
                    </a:lnTo>
                    <a:close/>
                    <a:moveTo>
                      <a:pt x="1590" y="572"/>
                    </a:moveTo>
                    <a:lnTo>
                      <a:pt x="1376" y="572"/>
                    </a:lnTo>
                    <a:lnTo>
                      <a:pt x="1376" y="361"/>
                    </a:lnTo>
                    <a:lnTo>
                      <a:pt x="1590" y="361"/>
                    </a:lnTo>
                    <a:lnTo>
                      <a:pt x="1590" y="572"/>
                    </a:lnTo>
                    <a:close/>
                    <a:moveTo>
                      <a:pt x="1590" y="313"/>
                    </a:moveTo>
                    <a:lnTo>
                      <a:pt x="1376" y="313"/>
                    </a:lnTo>
                    <a:lnTo>
                      <a:pt x="1376" y="100"/>
                    </a:lnTo>
                    <a:lnTo>
                      <a:pt x="1590" y="100"/>
                    </a:lnTo>
                    <a:lnTo>
                      <a:pt x="1590" y="313"/>
                    </a:lnTo>
                    <a:close/>
                  </a:path>
                </a:pathLst>
              </a:custGeom>
              <a:solidFill>
                <a:srgbClr val="5A6771"/>
              </a:solidFill>
              <a:ln>
                <a:noFill/>
              </a:ln>
            </p:spPr>
            <p:txBody>
              <a:bodyPr vert="horz" wrap="square" lIns="91440" tIns="45720" rIns="91440" bIns="45720" numCol="1" anchor="t" anchorCtr="0" compatLnSpc="1">
                <a:prstTxWarp prst="textNoShape">
                  <a:avLst/>
                </a:prstTxWarp>
              </a:bodyPr>
              <a:lstStyle/>
              <a:p>
                <a:pPr>
                  <a:defRPr/>
                </a:pPr>
                <a:endParaRPr lang="en-US" kern="0" dirty="0">
                  <a:solidFill>
                    <a:srgbClr val="000000"/>
                  </a:solidFill>
                  <a:latin typeface="Arial"/>
                </a:endParaRPr>
              </a:p>
            </p:txBody>
          </p:sp>
          <p:sp>
            <p:nvSpPr>
              <p:cNvPr id="116" name="Freeform 6"/>
              <p:cNvSpPr>
                <a:spLocks/>
              </p:cNvSpPr>
              <p:nvPr/>
            </p:nvSpPr>
            <p:spPr bwMode="auto">
              <a:xfrm>
                <a:off x="7261039" y="2180986"/>
                <a:ext cx="1393825" cy="404813"/>
              </a:xfrm>
              <a:custGeom>
                <a:avLst/>
                <a:gdLst>
                  <a:gd name="T0" fmla="*/ 0 w 878"/>
                  <a:gd name="T1" fmla="*/ 0 h 255"/>
                  <a:gd name="T2" fmla="*/ 878 w 878"/>
                  <a:gd name="T3" fmla="*/ 255 h 255"/>
                  <a:gd name="T4" fmla="*/ 0 w 878"/>
                  <a:gd name="T5" fmla="*/ 255 h 255"/>
                  <a:gd name="T6" fmla="*/ 0 w 878"/>
                  <a:gd name="T7" fmla="*/ 0 h 255"/>
                </a:gdLst>
                <a:ahLst/>
                <a:cxnLst>
                  <a:cxn ang="0">
                    <a:pos x="T0" y="T1"/>
                  </a:cxn>
                  <a:cxn ang="0">
                    <a:pos x="T2" y="T3"/>
                  </a:cxn>
                  <a:cxn ang="0">
                    <a:pos x="T4" y="T5"/>
                  </a:cxn>
                  <a:cxn ang="0">
                    <a:pos x="T6" y="T7"/>
                  </a:cxn>
                </a:cxnLst>
                <a:rect l="0" t="0" r="r" b="b"/>
                <a:pathLst>
                  <a:path w="878" h="255">
                    <a:moveTo>
                      <a:pt x="0" y="0"/>
                    </a:moveTo>
                    <a:lnTo>
                      <a:pt x="878" y="255"/>
                    </a:lnTo>
                    <a:lnTo>
                      <a:pt x="0" y="255"/>
                    </a:lnTo>
                    <a:lnTo>
                      <a:pt x="0" y="0"/>
                    </a:lnTo>
                    <a:close/>
                  </a:path>
                </a:pathLst>
              </a:custGeom>
              <a:solidFill>
                <a:srgbClr val="5A6771"/>
              </a:solidFill>
              <a:ln>
                <a:noFill/>
              </a:ln>
            </p:spPr>
            <p:txBody>
              <a:bodyPr vert="horz" wrap="square" lIns="91440" tIns="45720" rIns="91440" bIns="45720" numCol="1" anchor="t" anchorCtr="0" compatLnSpc="1">
                <a:prstTxWarp prst="textNoShape">
                  <a:avLst/>
                </a:prstTxWarp>
              </a:bodyPr>
              <a:lstStyle/>
              <a:p>
                <a:pPr>
                  <a:defRPr/>
                </a:pPr>
                <a:endParaRPr lang="en-US" kern="0" dirty="0">
                  <a:solidFill>
                    <a:srgbClr val="000000"/>
                  </a:solidFill>
                  <a:latin typeface="Arial"/>
                </a:endParaRPr>
              </a:p>
            </p:txBody>
          </p:sp>
        </p:grpSp>
      </p:grpSp>
      <p:cxnSp>
        <p:nvCxnSpPr>
          <p:cNvPr id="212" name="Straight Connector 211"/>
          <p:cNvCxnSpPr/>
          <p:nvPr/>
        </p:nvCxnSpPr>
        <p:spPr>
          <a:xfrm>
            <a:off x="869843" y="2249119"/>
            <a:ext cx="7264507" cy="0"/>
          </a:xfrm>
          <a:prstGeom prst="line">
            <a:avLst/>
          </a:prstGeom>
          <a:ln w="28575" cap="rnd">
            <a:solidFill>
              <a:schemeClr val="tx2">
                <a:lumMod val="50000"/>
                <a:lumOff val="50000"/>
              </a:schemeClr>
            </a:solidFill>
            <a:prstDash val="sysDot"/>
            <a:headEnd type="none" w="med" len="med"/>
            <a:tailEnd type="triangle" w="med" len="med"/>
          </a:ln>
        </p:spPr>
        <p:style>
          <a:lnRef idx="1">
            <a:schemeClr val="accent1"/>
          </a:lnRef>
          <a:fillRef idx="0">
            <a:schemeClr val="accent1"/>
          </a:fillRef>
          <a:effectRef idx="0">
            <a:schemeClr val="accent1"/>
          </a:effectRef>
          <a:fontRef idx="minor">
            <a:schemeClr val="tx1"/>
          </a:fontRef>
        </p:style>
      </p:cxnSp>
      <p:pic>
        <p:nvPicPr>
          <p:cNvPr id="109" name="Picture 10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0267" y="1746531"/>
            <a:ext cx="720367" cy="849759"/>
          </a:xfrm>
          <a:prstGeom prst="rect">
            <a:avLst/>
          </a:prstGeom>
        </p:spPr>
      </p:pic>
      <p:grpSp>
        <p:nvGrpSpPr>
          <p:cNvPr id="217" name="Group 216"/>
          <p:cNvGrpSpPr/>
          <p:nvPr/>
        </p:nvGrpSpPr>
        <p:grpSpPr>
          <a:xfrm>
            <a:off x="983756" y="1658495"/>
            <a:ext cx="437783" cy="437783"/>
            <a:chOff x="2263538" y="3514381"/>
            <a:chExt cx="498948" cy="498948"/>
          </a:xfrm>
        </p:grpSpPr>
        <p:sp>
          <p:nvSpPr>
            <p:cNvPr id="218" name="Oval 217"/>
            <p:cNvSpPr/>
            <p:nvPr/>
          </p:nvSpPr>
          <p:spPr bwMode="gray">
            <a:xfrm>
              <a:off x="2263538" y="3514381"/>
              <a:ext cx="498948" cy="498948"/>
            </a:xfrm>
            <a:prstGeom prst="ellipse">
              <a:avLst/>
            </a:prstGeom>
            <a:solidFill>
              <a:schemeClr val="tx1"/>
            </a:solidFill>
            <a:ln w="19050">
              <a:solidFill>
                <a:schemeClr val="bg2"/>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lang="en-US">
                <a:solidFill>
                  <a:srgbClr val="FFFFFF"/>
                </a:solidFill>
              </a:endParaRPr>
            </a:p>
          </p:txBody>
        </p:sp>
        <p:grpSp>
          <p:nvGrpSpPr>
            <p:cNvPr id="219" name="Group 14"/>
            <p:cNvGrpSpPr>
              <a:grpSpLocks noChangeAspect="1"/>
            </p:cNvGrpSpPr>
            <p:nvPr/>
          </p:nvGrpSpPr>
          <p:grpSpPr bwMode="auto">
            <a:xfrm>
              <a:off x="2341322" y="3616521"/>
              <a:ext cx="343379" cy="294667"/>
              <a:chOff x="3116" y="1790"/>
              <a:chExt cx="430" cy="369"/>
            </a:xfrm>
          </p:grpSpPr>
          <p:sp>
            <p:nvSpPr>
              <p:cNvPr id="220" name="Freeform 15"/>
              <p:cNvSpPr>
                <a:spLocks/>
              </p:cNvSpPr>
              <p:nvPr/>
            </p:nvSpPr>
            <p:spPr bwMode="auto">
              <a:xfrm>
                <a:off x="3129" y="1803"/>
                <a:ext cx="403" cy="346"/>
              </a:xfrm>
              <a:custGeom>
                <a:avLst/>
                <a:gdLst>
                  <a:gd name="T0" fmla="*/ 64 w 403"/>
                  <a:gd name="T1" fmla="*/ 112 h 346"/>
                  <a:gd name="T2" fmla="*/ 46 w 403"/>
                  <a:gd name="T3" fmla="*/ 52 h 346"/>
                  <a:gd name="T4" fmla="*/ 90 w 403"/>
                  <a:gd name="T5" fmla="*/ 3 h 346"/>
                  <a:gd name="T6" fmla="*/ 142 w 403"/>
                  <a:gd name="T7" fmla="*/ 2 h 346"/>
                  <a:gd name="T8" fmla="*/ 204 w 403"/>
                  <a:gd name="T9" fmla="*/ 10 h 346"/>
                  <a:gd name="T10" fmla="*/ 286 w 403"/>
                  <a:gd name="T11" fmla="*/ 0 h 346"/>
                  <a:gd name="T12" fmla="*/ 340 w 403"/>
                  <a:gd name="T13" fmla="*/ 14 h 346"/>
                  <a:gd name="T14" fmla="*/ 361 w 403"/>
                  <a:gd name="T15" fmla="*/ 72 h 346"/>
                  <a:gd name="T16" fmla="*/ 339 w 403"/>
                  <a:gd name="T17" fmla="*/ 118 h 346"/>
                  <a:gd name="T18" fmla="*/ 387 w 403"/>
                  <a:gd name="T19" fmla="*/ 167 h 346"/>
                  <a:gd name="T20" fmla="*/ 403 w 403"/>
                  <a:gd name="T21" fmla="*/ 255 h 346"/>
                  <a:gd name="T22" fmla="*/ 336 w 403"/>
                  <a:gd name="T23" fmla="*/ 280 h 346"/>
                  <a:gd name="T24" fmla="*/ 335 w 403"/>
                  <a:gd name="T25" fmla="*/ 312 h 346"/>
                  <a:gd name="T26" fmla="*/ 203 w 403"/>
                  <a:gd name="T27" fmla="*/ 346 h 346"/>
                  <a:gd name="T28" fmla="*/ 65 w 403"/>
                  <a:gd name="T29" fmla="*/ 305 h 346"/>
                  <a:gd name="T30" fmla="*/ 61 w 403"/>
                  <a:gd name="T31" fmla="*/ 283 h 346"/>
                  <a:gd name="T32" fmla="*/ 0 w 403"/>
                  <a:gd name="T33" fmla="*/ 261 h 346"/>
                  <a:gd name="T34" fmla="*/ 13 w 403"/>
                  <a:gd name="T35" fmla="*/ 172 h 346"/>
                  <a:gd name="T36" fmla="*/ 64 w 403"/>
                  <a:gd name="T37" fmla="*/ 112 h 3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03" h="346">
                    <a:moveTo>
                      <a:pt x="64" y="112"/>
                    </a:moveTo>
                    <a:lnTo>
                      <a:pt x="46" y="52"/>
                    </a:lnTo>
                    <a:lnTo>
                      <a:pt x="90" y="3"/>
                    </a:lnTo>
                    <a:lnTo>
                      <a:pt x="142" y="2"/>
                    </a:lnTo>
                    <a:lnTo>
                      <a:pt x="204" y="10"/>
                    </a:lnTo>
                    <a:lnTo>
                      <a:pt x="286" y="0"/>
                    </a:lnTo>
                    <a:lnTo>
                      <a:pt x="340" y="14"/>
                    </a:lnTo>
                    <a:lnTo>
                      <a:pt x="361" y="72"/>
                    </a:lnTo>
                    <a:lnTo>
                      <a:pt x="339" y="118"/>
                    </a:lnTo>
                    <a:lnTo>
                      <a:pt x="387" y="167"/>
                    </a:lnTo>
                    <a:lnTo>
                      <a:pt x="403" y="255"/>
                    </a:lnTo>
                    <a:lnTo>
                      <a:pt x="336" y="280"/>
                    </a:lnTo>
                    <a:lnTo>
                      <a:pt x="335" y="312"/>
                    </a:lnTo>
                    <a:lnTo>
                      <a:pt x="203" y="346"/>
                    </a:lnTo>
                    <a:lnTo>
                      <a:pt x="65" y="305"/>
                    </a:lnTo>
                    <a:lnTo>
                      <a:pt x="61" y="283"/>
                    </a:lnTo>
                    <a:lnTo>
                      <a:pt x="0" y="261"/>
                    </a:lnTo>
                    <a:lnTo>
                      <a:pt x="13" y="172"/>
                    </a:lnTo>
                    <a:lnTo>
                      <a:pt x="64" y="11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ctr" anchorCtr="0" compatLnSpc="1">
                <a:prstTxWarp prst="textNoShape">
                  <a:avLst/>
                </a:prstTxWarp>
              </a:bodyPr>
              <a:lstStyle/>
              <a:p>
                <a:pPr defTabSz="914126">
                  <a:defRPr/>
                </a:pPr>
                <a:endParaRPr lang="en-US" sz="1400" kern="0" dirty="0">
                  <a:solidFill>
                    <a:srgbClr val="000000"/>
                  </a:solidFill>
                  <a:latin typeface="Arial"/>
                </a:endParaRPr>
              </a:p>
            </p:txBody>
          </p:sp>
          <p:sp>
            <p:nvSpPr>
              <p:cNvPr id="221" name="Freeform 16"/>
              <p:cNvSpPr>
                <a:spLocks noEditPoints="1"/>
              </p:cNvSpPr>
              <p:nvPr/>
            </p:nvSpPr>
            <p:spPr bwMode="auto">
              <a:xfrm>
                <a:off x="3116" y="1790"/>
                <a:ext cx="430" cy="369"/>
              </a:xfrm>
              <a:custGeom>
                <a:avLst/>
                <a:gdLst>
                  <a:gd name="T0" fmla="*/ 354 w 418"/>
                  <a:gd name="T1" fmla="*/ 125 h 359"/>
                  <a:gd name="T2" fmla="*/ 294 w 418"/>
                  <a:gd name="T3" fmla="*/ 0 h 359"/>
                  <a:gd name="T4" fmla="*/ 210 w 418"/>
                  <a:gd name="T5" fmla="*/ 6 h 359"/>
                  <a:gd name="T6" fmla="*/ 124 w 418"/>
                  <a:gd name="T7" fmla="*/ 0 h 359"/>
                  <a:gd name="T8" fmla="*/ 64 w 418"/>
                  <a:gd name="T9" fmla="*/ 125 h 359"/>
                  <a:gd name="T10" fmla="*/ 67 w 418"/>
                  <a:gd name="T11" fmla="*/ 301 h 359"/>
                  <a:gd name="T12" fmla="*/ 210 w 418"/>
                  <a:gd name="T13" fmla="*/ 359 h 359"/>
                  <a:gd name="T14" fmla="*/ 352 w 418"/>
                  <a:gd name="T15" fmla="*/ 301 h 359"/>
                  <a:gd name="T16" fmla="*/ 294 w 418"/>
                  <a:gd name="T17" fmla="*/ 24 h 359"/>
                  <a:gd name="T18" fmla="*/ 325 w 418"/>
                  <a:gd name="T19" fmla="*/ 120 h 359"/>
                  <a:gd name="T20" fmla="*/ 294 w 418"/>
                  <a:gd name="T21" fmla="*/ 130 h 359"/>
                  <a:gd name="T22" fmla="*/ 281 w 418"/>
                  <a:gd name="T23" fmla="*/ 128 h 359"/>
                  <a:gd name="T24" fmla="*/ 286 w 418"/>
                  <a:gd name="T25" fmla="*/ 115 h 359"/>
                  <a:gd name="T26" fmla="*/ 269 w 418"/>
                  <a:gd name="T27" fmla="*/ 40 h 359"/>
                  <a:gd name="T28" fmla="*/ 294 w 418"/>
                  <a:gd name="T29" fmla="*/ 24 h 359"/>
                  <a:gd name="T30" fmla="*/ 173 w 418"/>
                  <a:gd name="T31" fmla="*/ 41 h 359"/>
                  <a:gd name="T32" fmla="*/ 210 w 418"/>
                  <a:gd name="T33" fmla="*/ 30 h 359"/>
                  <a:gd name="T34" fmla="*/ 246 w 418"/>
                  <a:gd name="T35" fmla="*/ 41 h 359"/>
                  <a:gd name="T36" fmla="*/ 257 w 418"/>
                  <a:gd name="T37" fmla="*/ 51 h 359"/>
                  <a:gd name="T38" fmla="*/ 268 w 418"/>
                  <a:gd name="T39" fmla="*/ 119 h 359"/>
                  <a:gd name="T40" fmla="*/ 262 w 418"/>
                  <a:gd name="T41" fmla="*/ 129 h 359"/>
                  <a:gd name="T42" fmla="*/ 257 w 418"/>
                  <a:gd name="T43" fmla="*/ 135 h 359"/>
                  <a:gd name="T44" fmla="*/ 237 w 418"/>
                  <a:gd name="T45" fmla="*/ 150 h 359"/>
                  <a:gd name="T46" fmla="*/ 221 w 418"/>
                  <a:gd name="T47" fmla="*/ 156 h 359"/>
                  <a:gd name="T48" fmla="*/ 210 w 418"/>
                  <a:gd name="T49" fmla="*/ 157 h 359"/>
                  <a:gd name="T50" fmla="*/ 198 w 418"/>
                  <a:gd name="T51" fmla="*/ 156 h 359"/>
                  <a:gd name="T52" fmla="*/ 183 w 418"/>
                  <a:gd name="T53" fmla="*/ 150 h 359"/>
                  <a:gd name="T54" fmla="*/ 162 w 418"/>
                  <a:gd name="T55" fmla="*/ 135 h 359"/>
                  <a:gd name="T56" fmla="*/ 157 w 418"/>
                  <a:gd name="T57" fmla="*/ 128 h 359"/>
                  <a:gd name="T58" fmla="*/ 152 w 418"/>
                  <a:gd name="T59" fmla="*/ 119 h 359"/>
                  <a:gd name="T60" fmla="*/ 162 w 418"/>
                  <a:gd name="T61" fmla="*/ 51 h 359"/>
                  <a:gd name="T62" fmla="*/ 124 w 418"/>
                  <a:gd name="T63" fmla="*/ 24 h 359"/>
                  <a:gd name="T64" fmla="*/ 150 w 418"/>
                  <a:gd name="T65" fmla="*/ 41 h 359"/>
                  <a:gd name="T66" fmla="*/ 133 w 418"/>
                  <a:gd name="T67" fmla="*/ 115 h 359"/>
                  <a:gd name="T68" fmla="*/ 138 w 418"/>
                  <a:gd name="T69" fmla="*/ 128 h 359"/>
                  <a:gd name="T70" fmla="*/ 124 w 418"/>
                  <a:gd name="T71" fmla="*/ 130 h 359"/>
                  <a:gd name="T72" fmla="*/ 93 w 418"/>
                  <a:gd name="T73" fmla="*/ 120 h 359"/>
                  <a:gd name="T74" fmla="*/ 124 w 418"/>
                  <a:gd name="T75" fmla="*/ 24 h 359"/>
                  <a:gd name="T76" fmla="*/ 24 w 418"/>
                  <a:gd name="T77" fmla="*/ 257 h 359"/>
                  <a:gd name="T78" fmla="*/ 102 w 418"/>
                  <a:gd name="T79" fmla="*/ 142 h 359"/>
                  <a:gd name="T80" fmla="*/ 147 w 418"/>
                  <a:gd name="T81" fmla="*/ 142 h 359"/>
                  <a:gd name="T82" fmla="*/ 78 w 418"/>
                  <a:gd name="T83" fmla="*/ 270 h 359"/>
                  <a:gd name="T84" fmla="*/ 210 w 418"/>
                  <a:gd name="T85" fmla="*/ 335 h 359"/>
                  <a:gd name="T86" fmla="*/ 91 w 418"/>
                  <a:gd name="T87" fmla="*/ 296 h 359"/>
                  <a:gd name="T88" fmla="*/ 92 w 418"/>
                  <a:gd name="T89" fmla="*/ 280 h 359"/>
                  <a:gd name="T90" fmla="*/ 171 w 418"/>
                  <a:gd name="T91" fmla="*/ 163 h 359"/>
                  <a:gd name="T92" fmla="*/ 202 w 418"/>
                  <a:gd name="T93" fmla="*/ 172 h 359"/>
                  <a:gd name="T94" fmla="*/ 210 w 418"/>
                  <a:gd name="T95" fmla="*/ 173 h 359"/>
                  <a:gd name="T96" fmla="*/ 217 w 418"/>
                  <a:gd name="T97" fmla="*/ 172 h 359"/>
                  <a:gd name="T98" fmla="*/ 248 w 418"/>
                  <a:gd name="T99" fmla="*/ 163 h 359"/>
                  <a:gd name="T100" fmla="*/ 327 w 418"/>
                  <a:gd name="T101" fmla="*/ 280 h 359"/>
                  <a:gd name="T102" fmla="*/ 328 w 418"/>
                  <a:gd name="T103" fmla="*/ 296 h 359"/>
                  <a:gd name="T104" fmla="*/ 210 w 418"/>
                  <a:gd name="T105" fmla="*/ 335 h 359"/>
                  <a:gd name="T106" fmla="*/ 342 w 418"/>
                  <a:gd name="T107" fmla="*/ 270 h 359"/>
                  <a:gd name="T108" fmla="*/ 272 w 418"/>
                  <a:gd name="T109" fmla="*/ 142 h 359"/>
                  <a:gd name="T110" fmla="*/ 317 w 418"/>
                  <a:gd name="T111" fmla="*/ 142 h 359"/>
                  <a:gd name="T112" fmla="*/ 394 w 418"/>
                  <a:gd name="T113" fmla="*/ 257 h 3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418" h="359">
                    <a:moveTo>
                      <a:pt x="418" y="257"/>
                    </a:moveTo>
                    <a:cubicBezTo>
                      <a:pt x="418" y="201"/>
                      <a:pt x="393" y="151"/>
                      <a:pt x="354" y="125"/>
                    </a:cubicBezTo>
                    <a:cubicBezTo>
                      <a:pt x="365" y="112"/>
                      <a:pt x="371" y="95"/>
                      <a:pt x="371" y="77"/>
                    </a:cubicBezTo>
                    <a:cubicBezTo>
                      <a:pt x="371" y="35"/>
                      <a:pt x="337" y="0"/>
                      <a:pt x="294" y="0"/>
                    </a:cubicBezTo>
                    <a:cubicBezTo>
                      <a:pt x="278" y="0"/>
                      <a:pt x="262" y="5"/>
                      <a:pt x="249" y="15"/>
                    </a:cubicBezTo>
                    <a:cubicBezTo>
                      <a:pt x="237" y="9"/>
                      <a:pt x="224" y="6"/>
                      <a:pt x="210" y="6"/>
                    </a:cubicBezTo>
                    <a:cubicBezTo>
                      <a:pt x="196" y="6"/>
                      <a:pt x="182" y="9"/>
                      <a:pt x="170" y="15"/>
                    </a:cubicBezTo>
                    <a:cubicBezTo>
                      <a:pt x="157" y="6"/>
                      <a:pt x="141" y="0"/>
                      <a:pt x="124" y="0"/>
                    </a:cubicBezTo>
                    <a:cubicBezTo>
                      <a:pt x="82" y="0"/>
                      <a:pt x="47" y="35"/>
                      <a:pt x="47" y="77"/>
                    </a:cubicBezTo>
                    <a:cubicBezTo>
                      <a:pt x="47" y="95"/>
                      <a:pt x="54" y="112"/>
                      <a:pt x="64" y="125"/>
                    </a:cubicBezTo>
                    <a:cubicBezTo>
                      <a:pt x="25" y="151"/>
                      <a:pt x="0" y="201"/>
                      <a:pt x="0" y="257"/>
                    </a:cubicBezTo>
                    <a:cubicBezTo>
                      <a:pt x="0" y="284"/>
                      <a:pt x="37" y="296"/>
                      <a:pt x="67" y="301"/>
                    </a:cubicBezTo>
                    <a:cubicBezTo>
                      <a:pt x="67" y="302"/>
                      <a:pt x="67" y="304"/>
                      <a:pt x="67" y="305"/>
                    </a:cubicBezTo>
                    <a:cubicBezTo>
                      <a:pt x="67" y="348"/>
                      <a:pt x="157" y="359"/>
                      <a:pt x="210" y="359"/>
                    </a:cubicBezTo>
                    <a:cubicBezTo>
                      <a:pt x="263" y="359"/>
                      <a:pt x="353" y="348"/>
                      <a:pt x="353" y="305"/>
                    </a:cubicBezTo>
                    <a:cubicBezTo>
                      <a:pt x="353" y="304"/>
                      <a:pt x="353" y="302"/>
                      <a:pt x="352" y="301"/>
                    </a:cubicBezTo>
                    <a:cubicBezTo>
                      <a:pt x="382" y="295"/>
                      <a:pt x="418" y="284"/>
                      <a:pt x="418" y="257"/>
                    </a:cubicBezTo>
                    <a:close/>
                    <a:moveTo>
                      <a:pt x="294" y="24"/>
                    </a:moveTo>
                    <a:cubicBezTo>
                      <a:pt x="324" y="24"/>
                      <a:pt x="347" y="48"/>
                      <a:pt x="347" y="77"/>
                    </a:cubicBezTo>
                    <a:cubicBezTo>
                      <a:pt x="347" y="95"/>
                      <a:pt x="339" y="110"/>
                      <a:pt x="325" y="120"/>
                    </a:cubicBezTo>
                    <a:cubicBezTo>
                      <a:pt x="322" y="122"/>
                      <a:pt x="319" y="124"/>
                      <a:pt x="316" y="125"/>
                    </a:cubicBezTo>
                    <a:cubicBezTo>
                      <a:pt x="309" y="128"/>
                      <a:pt x="302" y="130"/>
                      <a:pt x="294" y="130"/>
                    </a:cubicBezTo>
                    <a:cubicBezTo>
                      <a:pt x="294" y="130"/>
                      <a:pt x="294" y="130"/>
                      <a:pt x="294" y="130"/>
                    </a:cubicBezTo>
                    <a:cubicBezTo>
                      <a:pt x="290" y="130"/>
                      <a:pt x="285" y="129"/>
                      <a:pt x="281" y="128"/>
                    </a:cubicBezTo>
                    <a:cubicBezTo>
                      <a:pt x="282" y="127"/>
                      <a:pt x="283" y="125"/>
                      <a:pt x="283" y="123"/>
                    </a:cubicBezTo>
                    <a:cubicBezTo>
                      <a:pt x="284" y="121"/>
                      <a:pt x="285" y="118"/>
                      <a:pt x="286" y="115"/>
                    </a:cubicBezTo>
                    <a:cubicBezTo>
                      <a:pt x="288" y="108"/>
                      <a:pt x="289" y="101"/>
                      <a:pt x="289" y="93"/>
                    </a:cubicBezTo>
                    <a:cubicBezTo>
                      <a:pt x="289" y="73"/>
                      <a:pt x="282" y="54"/>
                      <a:pt x="269" y="40"/>
                    </a:cubicBezTo>
                    <a:cubicBezTo>
                      <a:pt x="267" y="38"/>
                      <a:pt x="265" y="36"/>
                      <a:pt x="263" y="35"/>
                    </a:cubicBezTo>
                    <a:cubicBezTo>
                      <a:pt x="272" y="28"/>
                      <a:pt x="283" y="24"/>
                      <a:pt x="294" y="24"/>
                    </a:cubicBezTo>
                    <a:close/>
                    <a:moveTo>
                      <a:pt x="167" y="46"/>
                    </a:moveTo>
                    <a:cubicBezTo>
                      <a:pt x="169" y="44"/>
                      <a:pt x="171" y="43"/>
                      <a:pt x="173" y="41"/>
                    </a:cubicBezTo>
                    <a:cubicBezTo>
                      <a:pt x="175" y="40"/>
                      <a:pt x="178" y="38"/>
                      <a:pt x="180" y="37"/>
                    </a:cubicBezTo>
                    <a:cubicBezTo>
                      <a:pt x="189" y="32"/>
                      <a:pt x="199" y="30"/>
                      <a:pt x="210" y="30"/>
                    </a:cubicBezTo>
                    <a:cubicBezTo>
                      <a:pt x="220" y="30"/>
                      <a:pt x="230" y="32"/>
                      <a:pt x="239" y="37"/>
                    </a:cubicBezTo>
                    <a:cubicBezTo>
                      <a:pt x="241" y="38"/>
                      <a:pt x="244" y="39"/>
                      <a:pt x="246" y="41"/>
                    </a:cubicBezTo>
                    <a:cubicBezTo>
                      <a:pt x="248" y="42"/>
                      <a:pt x="250" y="44"/>
                      <a:pt x="252" y="46"/>
                    </a:cubicBezTo>
                    <a:cubicBezTo>
                      <a:pt x="254" y="47"/>
                      <a:pt x="256" y="49"/>
                      <a:pt x="257" y="51"/>
                    </a:cubicBezTo>
                    <a:cubicBezTo>
                      <a:pt x="267" y="62"/>
                      <a:pt x="273" y="77"/>
                      <a:pt x="273" y="93"/>
                    </a:cubicBezTo>
                    <a:cubicBezTo>
                      <a:pt x="273" y="102"/>
                      <a:pt x="271" y="111"/>
                      <a:pt x="268" y="119"/>
                    </a:cubicBezTo>
                    <a:cubicBezTo>
                      <a:pt x="267" y="120"/>
                      <a:pt x="267" y="121"/>
                      <a:pt x="266" y="122"/>
                    </a:cubicBezTo>
                    <a:cubicBezTo>
                      <a:pt x="265" y="124"/>
                      <a:pt x="264" y="126"/>
                      <a:pt x="262" y="129"/>
                    </a:cubicBezTo>
                    <a:cubicBezTo>
                      <a:pt x="262" y="129"/>
                      <a:pt x="262" y="129"/>
                      <a:pt x="262" y="129"/>
                    </a:cubicBezTo>
                    <a:cubicBezTo>
                      <a:pt x="261" y="131"/>
                      <a:pt x="259" y="133"/>
                      <a:pt x="257" y="135"/>
                    </a:cubicBezTo>
                    <a:cubicBezTo>
                      <a:pt x="254" y="139"/>
                      <a:pt x="250" y="142"/>
                      <a:pt x="246" y="145"/>
                    </a:cubicBezTo>
                    <a:cubicBezTo>
                      <a:pt x="243" y="147"/>
                      <a:pt x="240" y="149"/>
                      <a:pt x="237" y="150"/>
                    </a:cubicBezTo>
                    <a:cubicBezTo>
                      <a:pt x="233" y="152"/>
                      <a:pt x="229" y="154"/>
                      <a:pt x="225" y="155"/>
                    </a:cubicBezTo>
                    <a:cubicBezTo>
                      <a:pt x="224" y="155"/>
                      <a:pt x="223" y="155"/>
                      <a:pt x="221" y="156"/>
                    </a:cubicBezTo>
                    <a:cubicBezTo>
                      <a:pt x="219" y="156"/>
                      <a:pt x="216" y="156"/>
                      <a:pt x="213" y="157"/>
                    </a:cubicBezTo>
                    <a:cubicBezTo>
                      <a:pt x="212" y="157"/>
                      <a:pt x="211" y="157"/>
                      <a:pt x="210" y="157"/>
                    </a:cubicBezTo>
                    <a:cubicBezTo>
                      <a:pt x="208" y="157"/>
                      <a:pt x="207" y="157"/>
                      <a:pt x="206" y="156"/>
                    </a:cubicBezTo>
                    <a:cubicBezTo>
                      <a:pt x="203" y="156"/>
                      <a:pt x="201" y="156"/>
                      <a:pt x="198" y="156"/>
                    </a:cubicBezTo>
                    <a:cubicBezTo>
                      <a:pt x="197" y="155"/>
                      <a:pt x="195" y="155"/>
                      <a:pt x="194" y="155"/>
                    </a:cubicBezTo>
                    <a:cubicBezTo>
                      <a:pt x="190" y="154"/>
                      <a:pt x="186" y="152"/>
                      <a:pt x="183" y="150"/>
                    </a:cubicBezTo>
                    <a:cubicBezTo>
                      <a:pt x="179" y="149"/>
                      <a:pt x="176" y="147"/>
                      <a:pt x="173" y="145"/>
                    </a:cubicBezTo>
                    <a:cubicBezTo>
                      <a:pt x="169" y="142"/>
                      <a:pt x="165" y="139"/>
                      <a:pt x="162" y="135"/>
                    </a:cubicBezTo>
                    <a:cubicBezTo>
                      <a:pt x="160" y="133"/>
                      <a:pt x="159" y="131"/>
                      <a:pt x="158" y="129"/>
                    </a:cubicBezTo>
                    <a:cubicBezTo>
                      <a:pt x="157" y="129"/>
                      <a:pt x="157" y="129"/>
                      <a:pt x="157" y="128"/>
                    </a:cubicBezTo>
                    <a:cubicBezTo>
                      <a:pt x="155" y="126"/>
                      <a:pt x="154" y="124"/>
                      <a:pt x="153" y="121"/>
                    </a:cubicBezTo>
                    <a:cubicBezTo>
                      <a:pt x="152" y="121"/>
                      <a:pt x="152" y="120"/>
                      <a:pt x="152" y="119"/>
                    </a:cubicBezTo>
                    <a:cubicBezTo>
                      <a:pt x="148" y="111"/>
                      <a:pt x="146" y="102"/>
                      <a:pt x="146" y="93"/>
                    </a:cubicBezTo>
                    <a:cubicBezTo>
                      <a:pt x="146" y="77"/>
                      <a:pt x="152" y="63"/>
                      <a:pt x="162" y="51"/>
                    </a:cubicBezTo>
                    <a:cubicBezTo>
                      <a:pt x="163" y="50"/>
                      <a:pt x="165" y="48"/>
                      <a:pt x="167" y="46"/>
                    </a:cubicBezTo>
                    <a:close/>
                    <a:moveTo>
                      <a:pt x="124" y="24"/>
                    </a:moveTo>
                    <a:cubicBezTo>
                      <a:pt x="136" y="24"/>
                      <a:pt x="147" y="28"/>
                      <a:pt x="156" y="35"/>
                    </a:cubicBezTo>
                    <a:cubicBezTo>
                      <a:pt x="154" y="37"/>
                      <a:pt x="152" y="39"/>
                      <a:pt x="150" y="41"/>
                    </a:cubicBezTo>
                    <a:cubicBezTo>
                      <a:pt x="138" y="55"/>
                      <a:pt x="130" y="73"/>
                      <a:pt x="130" y="93"/>
                    </a:cubicBezTo>
                    <a:cubicBezTo>
                      <a:pt x="130" y="101"/>
                      <a:pt x="131" y="108"/>
                      <a:pt x="133" y="115"/>
                    </a:cubicBezTo>
                    <a:cubicBezTo>
                      <a:pt x="134" y="118"/>
                      <a:pt x="135" y="121"/>
                      <a:pt x="136" y="124"/>
                    </a:cubicBezTo>
                    <a:cubicBezTo>
                      <a:pt x="137" y="125"/>
                      <a:pt x="138" y="127"/>
                      <a:pt x="138" y="128"/>
                    </a:cubicBezTo>
                    <a:cubicBezTo>
                      <a:pt x="134" y="129"/>
                      <a:pt x="129" y="130"/>
                      <a:pt x="124" y="130"/>
                    </a:cubicBezTo>
                    <a:cubicBezTo>
                      <a:pt x="124" y="130"/>
                      <a:pt x="124" y="130"/>
                      <a:pt x="124" y="130"/>
                    </a:cubicBezTo>
                    <a:cubicBezTo>
                      <a:pt x="117" y="130"/>
                      <a:pt x="109" y="128"/>
                      <a:pt x="103" y="125"/>
                    </a:cubicBezTo>
                    <a:cubicBezTo>
                      <a:pt x="100" y="124"/>
                      <a:pt x="96" y="122"/>
                      <a:pt x="93" y="120"/>
                    </a:cubicBezTo>
                    <a:cubicBezTo>
                      <a:pt x="80" y="110"/>
                      <a:pt x="71" y="95"/>
                      <a:pt x="71" y="77"/>
                    </a:cubicBezTo>
                    <a:cubicBezTo>
                      <a:pt x="71" y="48"/>
                      <a:pt x="95" y="24"/>
                      <a:pt x="124" y="24"/>
                    </a:cubicBezTo>
                    <a:close/>
                    <a:moveTo>
                      <a:pt x="77" y="278"/>
                    </a:moveTo>
                    <a:cubicBezTo>
                      <a:pt x="44" y="273"/>
                      <a:pt x="24" y="263"/>
                      <a:pt x="24" y="257"/>
                    </a:cubicBezTo>
                    <a:cubicBezTo>
                      <a:pt x="24" y="202"/>
                      <a:pt x="53" y="155"/>
                      <a:pt x="92" y="138"/>
                    </a:cubicBezTo>
                    <a:cubicBezTo>
                      <a:pt x="95" y="139"/>
                      <a:pt x="98" y="141"/>
                      <a:pt x="102" y="142"/>
                    </a:cubicBezTo>
                    <a:cubicBezTo>
                      <a:pt x="109" y="145"/>
                      <a:pt x="116" y="146"/>
                      <a:pt x="124" y="146"/>
                    </a:cubicBezTo>
                    <a:cubicBezTo>
                      <a:pt x="132" y="146"/>
                      <a:pt x="140" y="145"/>
                      <a:pt x="147" y="142"/>
                    </a:cubicBezTo>
                    <a:cubicBezTo>
                      <a:pt x="150" y="146"/>
                      <a:pt x="153" y="149"/>
                      <a:pt x="157" y="152"/>
                    </a:cubicBezTo>
                    <a:cubicBezTo>
                      <a:pt x="117" y="173"/>
                      <a:pt x="87" y="217"/>
                      <a:pt x="78" y="270"/>
                    </a:cubicBezTo>
                    <a:cubicBezTo>
                      <a:pt x="77" y="273"/>
                      <a:pt x="77" y="275"/>
                      <a:pt x="77" y="278"/>
                    </a:cubicBezTo>
                    <a:close/>
                    <a:moveTo>
                      <a:pt x="210" y="335"/>
                    </a:moveTo>
                    <a:cubicBezTo>
                      <a:pt x="138" y="335"/>
                      <a:pt x="91" y="317"/>
                      <a:pt x="91" y="305"/>
                    </a:cubicBezTo>
                    <a:cubicBezTo>
                      <a:pt x="91" y="302"/>
                      <a:pt x="91" y="299"/>
                      <a:pt x="91" y="296"/>
                    </a:cubicBezTo>
                    <a:cubicBezTo>
                      <a:pt x="91" y="293"/>
                      <a:pt x="91" y="291"/>
                      <a:pt x="92" y="288"/>
                    </a:cubicBezTo>
                    <a:cubicBezTo>
                      <a:pt x="92" y="285"/>
                      <a:pt x="92" y="283"/>
                      <a:pt x="92" y="280"/>
                    </a:cubicBezTo>
                    <a:cubicBezTo>
                      <a:pt x="93" y="277"/>
                      <a:pt x="93" y="275"/>
                      <a:pt x="94" y="272"/>
                    </a:cubicBezTo>
                    <a:cubicBezTo>
                      <a:pt x="103" y="221"/>
                      <a:pt x="133" y="180"/>
                      <a:pt x="171" y="163"/>
                    </a:cubicBezTo>
                    <a:cubicBezTo>
                      <a:pt x="179" y="167"/>
                      <a:pt x="188" y="170"/>
                      <a:pt x="198" y="172"/>
                    </a:cubicBezTo>
                    <a:cubicBezTo>
                      <a:pt x="199" y="172"/>
                      <a:pt x="200" y="172"/>
                      <a:pt x="202" y="172"/>
                    </a:cubicBezTo>
                    <a:cubicBezTo>
                      <a:pt x="204" y="172"/>
                      <a:pt x="206" y="173"/>
                      <a:pt x="208" y="173"/>
                    </a:cubicBezTo>
                    <a:cubicBezTo>
                      <a:pt x="209" y="173"/>
                      <a:pt x="209" y="173"/>
                      <a:pt x="210" y="173"/>
                    </a:cubicBezTo>
                    <a:cubicBezTo>
                      <a:pt x="210" y="173"/>
                      <a:pt x="210" y="173"/>
                      <a:pt x="211" y="173"/>
                    </a:cubicBezTo>
                    <a:cubicBezTo>
                      <a:pt x="213" y="173"/>
                      <a:pt x="215" y="172"/>
                      <a:pt x="217" y="172"/>
                    </a:cubicBezTo>
                    <a:cubicBezTo>
                      <a:pt x="218" y="172"/>
                      <a:pt x="220" y="172"/>
                      <a:pt x="221" y="172"/>
                    </a:cubicBezTo>
                    <a:cubicBezTo>
                      <a:pt x="231" y="170"/>
                      <a:pt x="240" y="167"/>
                      <a:pt x="248" y="163"/>
                    </a:cubicBezTo>
                    <a:cubicBezTo>
                      <a:pt x="287" y="180"/>
                      <a:pt x="317" y="221"/>
                      <a:pt x="326" y="272"/>
                    </a:cubicBezTo>
                    <a:cubicBezTo>
                      <a:pt x="326" y="275"/>
                      <a:pt x="327" y="277"/>
                      <a:pt x="327" y="280"/>
                    </a:cubicBezTo>
                    <a:cubicBezTo>
                      <a:pt x="327" y="283"/>
                      <a:pt x="328" y="285"/>
                      <a:pt x="328" y="288"/>
                    </a:cubicBezTo>
                    <a:cubicBezTo>
                      <a:pt x="328" y="291"/>
                      <a:pt x="328" y="293"/>
                      <a:pt x="328" y="296"/>
                    </a:cubicBezTo>
                    <a:cubicBezTo>
                      <a:pt x="328" y="299"/>
                      <a:pt x="329" y="302"/>
                      <a:pt x="329" y="305"/>
                    </a:cubicBezTo>
                    <a:cubicBezTo>
                      <a:pt x="329" y="317"/>
                      <a:pt x="281" y="335"/>
                      <a:pt x="210" y="335"/>
                    </a:cubicBezTo>
                    <a:close/>
                    <a:moveTo>
                      <a:pt x="343" y="278"/>
                    </a:moveTo>
                    <a:cubicBezTo>
                      <a:pt x="342" y="275"/>
                      <a:pt x="342" y="273"/>
                      <a:pt x="342" y="270"/>
                    </a:cubicBezTo>
                    <a:cubicBezTo>
                      <a:pt x="332" y="217"/>
                      <a:pt x="302" y="173"/>
                      <a:pt x="263" y="152"/>
                    </a:cubicBezTo>
                    <a:cubicBezTo>
                      <a:pt x="266" y="149"/>
                      <a:pt x="269" y="146"/>
                      <a:pt x="272" y="142"/>
                    </a:cubicBezTo>
                    <a:cubicBezTo>
                      <a:pt x="279" y="145"/>
                      <a:pt x="287" y="146"/>
                      <a:pt x="294" y="146"/>
                    </a:cubicBezTo>
                    <a:cubicBezTo>
                      <a:pt x="302" y="146"/>
                      <a:pt x="310" y="145"/>
                      <a:pt x="317" y="142"/>
                    </a:cubicBezTo>
                    <a:cubicBezTo>
                      <a:pt x="320" y="141"/>
                      <a:pt x="324" y="139"/>
                      <a:pt x="327" y="138"/>
                    </a:cubicBezTo>
                    <a:cubicBezTo>
                      <a:pt x="366" y="155"/>
                      <a:pt x="394" y="202"/>
                      <a:pt x="394" y="257"/>
                    </a:cubicBezTo>
                    <a:cubicBezTo>
                      <a:pt x="394" y="263"/>
                      <a:pt x="375" y="273"/>
                      <a:pt x="343" y="278"/>
                    </a:cubicBezTo>
                    <a:close/>
                  </a:path>
                </a:pathLst>
              </a:custGeom>
              <a:solidFill>
                <a:srgbClr val="70707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ctr" anchorCtr="0" compatLnSpc="1">
                <a:prstTxWarp prst="textNoShape">
                  <a:avLst/>
                </a:prstTxWarp>
              </a:bodyPr>
              <a:lstStyle/>
              <a:p>
                <a:pPr defTabSz="914126">
                  <a:defRPr/>
                </a:pPr>
                <a:endParaRPr lang="en-US" sz="1400" kern="0" dirty="0">
                  <a:solidFill>
                    <a:srgbClr val="000000"/>
                  </a:solidFill>
                  <a:latin typeface="Arial"/>
                </a:endParaRPr>
              </a:p>
            </p:txBody>
          </p:sp>
        </p:grpSp>
      </p:grpSp>
      <p:grpSp>
        <p:nvGrpSpPr>
          <p:cNvPr id="209" name="Group 208"/>
          <p:cNvGrpSpPr/>
          <p:nvPr/>
        </p:nvGrpSpPr>
        <p:grpSpPr>
          <a:xfrm>
            <a:off x="983756" y="3521237"/>
            <a:ext cx="437783" cy="437783"/>
            <a:chOff x="2263538" y="3514381"/>
            <a:chExt cx="498948" cy="498948"/>
          </a:xfrm>
        </p:grpSpPr>
        <p:sp>
          <p:nvSpPr>
            <p:cNvPr id="210" name="Oval 209"/>
            <p:cNvSpPr/>
            <p:nvPr/>
          </p:nvSpPr>
          <p:spPr bwMode="gray">
            <a:xfrm>
              <a:off x="2263538" y="3514381"/>
              <a:ext cx="498948" cy="498948"/>
            </a:xfrm>
            <a:prstGeom prst="ellipse">
              <a:avLst/>
            </a:prstGeom>
            <a:solidFill>
              <a:schemeClr val="tx1"/>
            </a:solidFill>
            <a:ln w="19050">
              <a:solidFill>
                <a:schemeClr val="bg2"/>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lang="en-US">
                <a:solidFill>
                  <a:srgbClr val="FFFFFF"/>
                </a:solidFill>
              </a:endParaRPr>
            </a:p>
          </p:txBody>
        </p:sp>
        <p:grpSp>
          <p:nvGrpSpPr>
            <p:cNvPr id="211" name="Group 14"/>
            <p:cNvGrpSpPr>
              <a:grpSpLocks noChangeAspect="1"/>
            </p:cNvGrpSpPr>
            <p:nvPr/>
          </p:nvGrpSpPr>
          <p:grpSpPr bwMode="auto">
            <a:xfrm>
              <a:off x="2341322" y="3616521"/>
              <a:ext cx="343379" cy="294667"/>
              <a:chOff x="3116" y="1790"/>
              <a:chExt cx="430" cy="369"/>
            </a:xfrm>
          </p:grpSpPr>
          <p:sp>
            <p:nvSpPr>
              <p:cNvPr id="213" name="Freeform 15"/>
              <p:cNvSpPr>
                <a:spLocks/>
              </p:cNvSpPr>
              <p:nvPr/>
            </p:nvSpPr>
            <p:spPr bwMode="auto">
              <a:xfrm>
                <a:off x="3129" y="1803"/>
                <a:ext cx="403" cy="346"/>
              </a:xfrm>
              <a:custGeom>
                <a:avLst/>
                <a:gdLst>
                  <a:gd name="T0" fmla="*/ 64 w 403"/>
                  <a:gd name="T1" fmla="*/ 112 h 346"/>
                  <a:gd name="T2" fmla="*/ 46 w 403"/>
                  <a:gd name="T3" fmla="*/ 52 h 346"/>
                  <a:gd name="T4" fmla="*/ 90 w 403"/>
                  <a:gd name="T5" fmla="*/ 3 h 346"/>
                  <a:gd name="T6" fmla="*/ 142 w 403"/>
                  <a:gd name="T7" fmla="*/ 2 h 346"/>
                  <a:gd name="T8" fmla="*/ 204 w 403"/>
                  <a:gd name="T9" fmla="*/ 10 h 346"/>
                  <a:gd name="T10" fmla="*/ 286 w 403"/>
                  <a:gd name="T11" fmla="*/ 0 h 346"/>
                  <a:gd name="T12" fmla="*/ 340 w 403"/>
                  <a:gd name="T13" fmla="*/ 14 h 346"/>
                  <a:gd name="T14" fmla="*/ 361 w 403"/>
                  <a:gd name="T15" fmla="*/ 72 h 346"/>
                  <a:gd name="T16" fmla="*/ 339 w 403"/>
                  <a:gd name="T17" fmla="*/ 118 h 346"/>
                  <a:gd name="T18" fmla="*/ 387 w 403"/>
                  <a:gd name="T19" fmla="*/ 167 h 346"/>
                  <a:gd name="T20" fmla="*/ 403 w 403"/>
                  <a:gd name="T21" fmla="*/ 255 h 346"/>
                  <a:gd name="T22" fmla="*/ 336 w 403"/>
                  <a:gd name="T23" fmla="*/ 280 h 346"/>
                  <a:gd name="T24" fmla="*/ 335 w 403"/>
                  <a:gd name="T25" fmla="*/ 312 h 346"/>
                  <a:gd name="T26" fmla="*/ 203 w 403"/>
                  <a:gd name="T27" fmla="*/ 346 h 346"/>
                  <a:gd name="T28" fmla="*/ 65 w 403"/>
                  <a:gd name="T29" fmla="*/ 305 h 346"/>
                  <a:gd name="T30" fmla="*/ 61 w 403"/>
                  <a:gd name="T31" fmla="*/ 283 h 346"/>
                  <a:gd name="T32" fmla="*/ 0 w 403"/>
                  <a:gd name="T33" fmla="*/ 261 h 346"/>
                  <a:gd name="T34" fmla="*/ 13 w 403"/>
                  <a:gd name="T35" fmla="*/ 172 h 346"/>
                  <a:gd name="T36" fmla="*/ 64 w 403"/>
                  <a:gd name="T37" fmla="*/ 112 h 3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03" h="346">
                    <a:moveTo>
                      <a:pt x="64" y="112"/>
                    </a:moveTo>
                    <a:lnTo>
                      <a:pt x="46" y="52"/>
                    </a:lnTo>
                    <a:lnTo>
                      <a:pt x="90" y="3"/>
                    </a:lnTo>
                    <a:lnTo>
                      <a:pt x="142" y="2"/>
                    </a:lnTo>
                    <a:lnTo>
                      <a:pt x="204" y="10"/>
                    </a:lnTo>
                    <a:lnTo>
                      <a:pt x="286" y="0"/>
                    </a:lnTo>
                    <a:lnTo>
                      <a:pt x="340" y="14"/>
                    </a:lnTo>
                    <a:lnTo>
                      <a:pt x="361" y="72"/>
                    </a:lnTo>
                    <a:lnTo>
                      <a:pt x="339" y="118"/>
                    </a:lnTo>
                    <a:lnTo>
                      <a:pt x="387" y="167"/>
                    </a:lnTo>
                    <a:lnTo>
                      <a:pt x="403" y="255"/>
                    </a:lnTo>
                    <a:lnTo>
                      <a:pt x="336" y="280"/>
                    </a:lnTo>
                    <a:lnTo>
                      <a:pt x="335" y="312"/>
                    </a:lnTo>
                    <a:lnTo>
                      <a:pt x="203" y="346"/>
                    </a:lnTo>
                    <a:lnTo>
                      <a:pt x="65" y="305"/>
                    </a:lnTo>
                    <a:lnTo>
                      <a:pt x="61" y="283"/>
                    </a:lnTo>
                    <a:lnTo>
                      <a:pt x="0" y="261"/>
                    </a:lnTo>
                    <a:lnTo>
                      <a:pt x="13" y="172"/>
                    </a:lnTo>
                    <a:lnTo>
                      <a:pt x="64" y="11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ctr" anchorCtr="0" compatLnSpc="1">
                <a:prstTxWarp prst="textNoShape">
                  <a:avLst/>
                </a:prstTxWarp>
              </a:bodyPr>
              <a:lstStyle/>
              <a:p>
                <a:pPr defTabSz="914126">
                  <a:defRPr/>
                </a:pPr>
                <a:endParaRPr lang="en-US" sz="1400" kern="0" dirty="0">
                  <a:solidFill>
                    <a:srgbClr val="000000"/>
                  </a:solidFill>
                  <a:latin typeface="Arial"/>
                </a:endParaRPr>
              </a:p>
            </p:txBody>
          </p:sp>
          <p:sp>
            <p:nvSpPr>
              <p:cNvPr id="216" name="Freeform 16"/>
              <p:cNvSpPr>
                <a:spLocks noEditPoints="1"/>
              </p:cNvSpPr>
              <p:nvPr/>
            </p:nvSpPr>
            <p:spPr bwMode="auto">
              <a:xfrm>
                <a:off x="3116" y="1790"/>
                <a:ext cx="430" cy="369"/>
              </a:xfrm>
              <a:custGeom>
                <a:avLst/>
                <a:gdLst>
                  <a:gd name="T0" fmla="*/ 354 w 418"/>
                  <a:gd name="T1" fmla="*/ 125 h 359"/>
                  <a:gd name="T2" fmla="*/ 294 w 418"/>
                  <a:gd name="T3" fmla="*/ 0 h 359"/>
                  <a:gd name="T4" fmla="*/ 210 w 418"/>
                  <a:gd name="T5" fmla="*/ 6 h 359"/>
                  <a:gd name="T6" fmla="*/ 124 w 418"/>
                  <a:gd name="T7" fmla="*/ 0 h 359"/>
                  <a:gd name="T8" fmla="*/ 64 w 418"/>
                  <a:gd name="T9" fmla="*/ 125 h 359"/>
                  <a:gd name="T10" fmla="*/ 67 w 418"/>
                  <a:gd name="T11" fmla="*/ 301 h 359"/>
                  <a:gd name="T12" fmla="*/ 210 w 418"/>
                  <a:gd name="T13" fmla="*/ 359 h 359"/>
                  <a:gd name="T14" fmla="*/ 352 w 418"/>
                  <a:gd name="T15" fmla="*/ 301 h 359"/>
                  <a:gd name="T16" fmla="*/ 294 w 418"/>
                  <a:gd name="T17" fmla="*/ 24 h 359"/>
                  <a:gd name="T18" fmla="*/ 325 w 418"/>
                  <a:gd name="T19" fmla="*/ 120 h 359"/>
                  <a:gd name="T20" fmla="*/ 294 w 418"/>
                  <a:gd name="T21" fmla="*/ 130 h 359"/>
                  <a:gd name="T22" fmla="*/ 281 w 418"/>
                  <a:gd name="T23" fmla="*/ 128 h 359"/>
                  <a:gd name="T24" fmla="*/ 286 w 418"/>
                  <a:gd name="T25" fmla="*/ 115 h 359"/>
                  <a:gd name="T26" fmla="*/ 269 w 418"/>
                  <a:gd name="T27" fmla="*/ 40 h 359"/>
                  <a:gd name="T28" fmla="*/ 294 w 418"/>
                  <a:gd name="T29" fmla="*/ 24 h 359"/>
                  <a:gd name="T30" fmla="*/ 173 w 418"/>
                  <a:gd name="T31" fmla="*/ 41 h 359"/>
                  <a:gd name="T32" fmla="*/ 210 w 418"/>
                  <a:gd name="T33" fmla="*/ 30 h 359"/>
                  <a:gd name="T34" fmla="*/ 246 w 418"/>
                  <a:gd name="T35" fmla="*/ 41 h 359"/>
                  <a:gd name="T36" fmla="*/ 257 w 418"/>
                  <a:gd name="T37" fmla="*/ 51 h 359"/>
                  <a:gd name="T38" fmla="*/ 268 w 418"/>
                  <a:gd name="T39" fmla="*/ 119 h 359"/>
                  <a:gd name="T40" fmla="*/ 262 w 418"/>
                  <a:gd name="T41" fmla="*/ 129 h 359"/>
                  <a:gd name="T42" fmla="*/ 257 w 418"/>
                  <a:gd name="T43" fmla="*/ 135 h 359"/>
                  <a:gd name="T44" fmla="*/ 237 w 418"/>
                  <a:gd name="T45" fmla="*/ 150 h 359"/>
                  <a:gd name="T46" fmla="*/ 221 w 418"/>
                  <a:gd name="T47" fmla="*/ 156 h 359"/>
                  <a:gd name="T48" fmla="*/ 210 w 418"/>
                  <a:gd name="T49" fmla="*/ 157 h 359"/>
                  <a:gd name="T50" fmla="*/ 198 w 418"/>
                  <a:gd name="T51" fmla="*/ 156 h 359"/>
                  <a:gd name="T52" fmla="*/ 183 w 418"/>
                  <a:gd name="T53" fmla="*/ 150 h 359"/>
                  <a:gd name="T54" fmla="*/ 162 w 418"/>
                  <a:gd name="T55" fmla="*/ 135 h 359"/>
                  <a:gd name="T56" fmla="*/ 157 w 418"/>
                  <a:gd name="T57" fmla="*/ 128 h 359"/>
                  <a:gd name="T58" fmla="*/ 152 w 418"/>
                  <a:gd name="T59" fmla="*/ 119 h 359"/>
                  <a:gd name="T60" fmla="*/ 162 w 418"/>
                  <a:gd name="T61" fmla="*/ 51 h 359"/>
                  <a:gd name="T62" fmla="*/ 124 w 418"/>
                  <a:gd name="T63" fmla="*/ 24 h 359"/>
                  <a:gd name="T64" fmla="*/ 150 w 418"/>
                  <a:gd name="T65" fmla="*/ 41 h 359"/>
                  <a:gd name="T66" fmla="*/ 133 w 418"/>
                  <a:gd name="T67" fmla="*/ 115 h 359"/>
                  <a:gd name="T68" fmla="*/ 138 w 418"/>
                  <a:gd name="T69" fmla="*/ 128 h 359"/>
                  <a:gd name="T70" fmla="*/ 124 w 418"/>
                  <a:gd name="T71" fmla="*/ 130 h 359"/>
                  <a:gd name="T72" fmla="*/ 93 w 418"/>
                  <a:gd name="T73" fmla="*/ 120 h 359"/>
                  <a:gd name="T74" fmla="*/ 124 w 418"/>
                  <a:gd name="T75" fmla="*/ 24 h 359"/>
                  <a:gd name="T76" fmla="*/ 24 w 418"/>
                  <a:gd name="T77" fmla="*/ 257 h 359"/>
                  <a:gd name="T78" fmla="*/ 102 w 418"/>
                  <a:gd name="T79" fmla="*/ 142 h 359"/>
                  <a:gd name="T80" fmla="*/ 147 w 418"/>
                  <a:gd name="T81" fmla="*/ 142 h 359"/>
                  <a:gd name="T82" fmla="*/ 78 w 418"/>
                  <a:gd name="T83" fmla="*/ 270 h 359"/>
                  <a:gd name="T84" fmla="*/ 210 w 418"/>
                  <a:gd name="T85" fmla="*/ 335 h 359"/>
                  <a:gd name="T86" fmla="*/ 91 w 418"/>
                  <a:gd name="T87" fmla="*/ 296 h 359"/>
                  <a:gd name="T88" fmla="*/ 92 w 418"/>
                  <a:gd name="T89" fmla="*/ 280 h 359"/>
                  <a:gd name="T90" fmla="*/ 171 w 418"/>
                  <a:gd name="T91" fmla="*/ 163 h 359"/>
                  <a:gd name="T92" fmla="*/ 202 w 418"/>
                  <a:gd name="T93" fmla="*/ 172 h 359"/>
                  <a:gd name="T94" fmla="*/ 210 w 418"/>
                  <a:gd name="T95" fmla="*/ 173 h 359"/>
                  <a:gd name="T96" fmla="*/ 217 w 418"/>
                  <a:gd name="T97" fmla="*/ 172 h 359"/>
                  <a:gd name="T98" fmla="*/ 248 w 418"/>
                  <a:gd name="T99" fmla="*/ 163 h 359"/>
                  <a:gd name="T100" fmla="*/ 327 w 418"/>
                  <a:gd name="T101" fmla="*/ 280 h 359"/>
                  <a:gd name="T102" fmla="*/ 328 w 418"/>
                  <a:gd name="T103" fmla="*/ 296 h 359"/>
                  <a:gd name="T104" fmla="*/ 210 w 418"/>
                  <a:gd name="T105" fmla="*/ 335 h 359"/>
                  <a:gd name="T106" fmla="*/ 342 w 418"/>
                  <a:gd name="T107" fmla="*/ 270 h 359"/>
                  <a:gd name="T108" fmla="*/ 272 w 418"/>
                  <a:gd name="T109" fmla="*/ 142 h 359"/>
                  <a:gd name="T110" fmla="*/ 317 w 418"/>
                  <a:gd name="T111" fmla="*/ 142 h 359"/>
                  <a:gd name="T112" fmla="*/ 394 w 418"/>
                  <a:gd name="T113" fmla="*/ 257 h 3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418" h="359">
                    <a:moveTo>
                      <a:pt x="418" y="257"/>
                    </a:moveTo>
                    <a:cubicBezTo>
                      <a:pt x="418" y="201"/>
                      <a:pt x="393" y="151"/>
                      <a:pt x="354" y="125"/>
                    </a:cubicBezTo>
                    <a:cubicBezTo>
                      <a:pt x="365" y="112"/>
                      <a:pt x="371" y="95"/>
                      <a:pt x="371" y="77"/>
                    </a:cubicBezTo>
                    <a:cubicBezTo>
                      <a:pt x="371" y="35"/>
                      <a:pt x="337" y="0"/>
                      <a:pt x="294" y="0"/>
                    </a:cubicBezTo>
                    <a:cubicBezTo>
                      <a:pt x="278" y="0"/>
                      <a:pt x="262" y="5"/>
                      <a:pt x="249" y="15"/>
                    </a:cubicBezTo>
                    <a:cubicBezTo>
                      <a:pt x="237" y="9"/>
                      <a:pt x="224" y="6"/>
                      <a:pt x="210" y="6"/>
                    </a:cubicBezTo>
                    <a:cubicBezTo>
                      <a:pt x="196" y="6"/>
                      <a:pt x="182" y="9"/>
                      <a:pt x="170" y="15"/>
                    </a:cubicBezTo>
                    <a:cubicBezTo>
                      <a:pt x="157" y="6"/>
                      <a:pt x="141" y="0"/>
                      <a:pt x="124" y="0"/>
                    </a:cubicBezTo>
                    <a:cubicBezTo>
                      <a:pt x="82" y="0"/>
                      <a:pt x="47" y="35"/>
                      <a:pt x="47" y="77"/>
                    </a:cubicBezTo>
                    <a:cubicBezTo>
                      <a:pt x="47" y="95"/>
                      <a:pt x="54" y="112"/>
                      <a:pt x="64" y="125"/>
                    </a:cubicBezTo>
                    <a:cubicBezTo>
                      <a:pt x="25" y="151"/>
                      <a:pt x="0" y="201"/>
                      <a:pt x="0" y="257"/>
                    </a:cubicBezTo>
                    <a:cubicBezTo>
                      <a:pt x="0" y="284"/>
                      <a:pt x="37" y="296"/>
                      <a:pt x="67" y="301"/>
                    </a:cubicBezTo>
                    <a:cubicBezTo>
                      <a:pt x="67" y="302"/>
                      <a:pt x="67" y="304"/>
                      <a:pt x="67" y="305"/>
                    </a:cubicBezTo>
                    <a:cubicBezTo>
                      <a:pt x="67" y="348"/>
                      <a:pt x="157" y="359"/>
                      <a:pt x="210" y="359"/>
                    </a:cubicBezTo>
                    <a:cubicBezTo>
                      <a:pt x="263" y="359"/>
                      <a:pt x="353" y="348"/>
                      <a:pt x="353" y="305"/>
                    </a:cubicBezTo>
                    <a:cubicBezTo>
                      <a:pt x="353" y="304"/>
                      <a:pt x="353" y="302"/>
                      <a:pt x="352" y="301"/>
                    </a:cubicBezTo>
                    <a:cubicBezTo>
                      <a:pt x="382" y="295"/>
                      <a:pt x="418" y="284"/>
                      <a:pt x="418" y="257"/>
                    </a:cubicBezTo>
                    <a:close/>
                    <a:moveTo>
                      <a:pt x="294" y="24"/>
                    </a:moveTo>
                    <a:cubicBezTo>
                      <a:pt x="324" y="24"/>
                      <a:pt x="347" y="48"/>
                      <a:pt x="347" y="77"/>
                    </a:cubicBezTo>
                    <a:cubicBezTo>
                      <a:pt x="347" y="95"/>
                      <a:pt x="339" y="110"/>
                      <a:pt x="325" y="120"/>
                    </a:cubicBezTo>
                    <a:cubicBezTo>
                      <a:pt x="322" y="122"/>
                      <a:pt x="319" y="124"/>
                      <a:pt x="316" y="125"/>
                    </a:cubicBezTo>
                    <a:cubicBezTo>
                      <a:pt x="309" y="128"/>
                      <a:pt x="302" y="130"/>
                      <a:pt x="294" y="130"/>
                    </a:cubicBezTo>
                    <a:cubicBezTo>
                      <a:pt x="294" y="130"/>
                      <a:pt x="294" y="130"/>
                      <a:pt x="294" y="130"/>
                    </a:cubicBezTo>
                    <a:cubicBezTo>
                      <a:pt x="290" y="130"/>
                      <a:pt x="285" y="129"/>
                      <a:pt x="281" y="128"/>
                    </a:cubicBezTo>
                    <a:cubicBezTo>
                      <a:pt x="282" y="127"/>
                      <a:pt x="283" y="125"/>
                      <a:pt x="283" y="123"/>
                    </a:cubicBezTo>
                    <a:cubicBezTo>
                      <a:pt x="284" y="121"/>
                      <a:pt x="285" y="118"/>
                      <a:pt x="286" y="115"/>
                    </a:cubicBezTo>
                    <a:cubicBezTo>
                      <a:pt x="288" y="108"/>
                      <a:pt x="289" y="101"/>
                      <a:pt x="289" y="93"/>
                    </a:cubicBezTo>
                    <a:cubicBezTo>
                      <a:pt x="289" y="73"/>
                      <a:pt x="282" y="54"/>
                      <a:pt x="269" y="40"/>
                    </a:cubicBezTo>
                    <a:cubicBezTo>
                      <a:pt x="267" y="38"/>
                      <a:pt x="265" y="36"/>
                      <a:pt x="263" y="35"/>
                    </a:cubicBezTo>
                    <a:cubicBezTo>
                      <a:pt x="272" y="28"/>
                      <a:pt x="283" y="24"/>
                      <a:pt x="294" y="24"/>
                    </a:cubicBezTo>
                    <a:close/>
                    <a:moveTo>
                      <a:pt x="167" y="46"/>
                    </a:moveTo>
                    <a:cubicBezTo>
                      <a:pt x="169" y="44"/>
                      <a:pt x="171" y="43"/>
                      <a:pt x="173" y="41"/>
                    </a:cubicBezTo>
                    <a:cubicBezTo>
                      <a:pt x="175" y="40"/>
                      <a:pt x="178" y="38"/>
                      <a:pt x="180" y="37"/>
                    </a:cubicBezTo>
                    <a:cubicBezTo>
                      <a:pt x="189" y="32"/>
                      <a:pt x="199" y="30"/>
                      <a:pt x="210" y="30"/>
                    </a:cubicBezTo>
                    <a:cubicBezTo>
                      <a:pt x="220" y="30"/>
                      <a:pt x="230" y="32"/>
                      <a:pt x="239" y="37"/>
                    </a:cubicBezTo>
                    <a:cubicBezTo>
                      <a:pt x="241" y="38"/>
                      <a:pt x="244" y="39"/>
                      <a:pt x="246" y="41"/>
                    </a:cubicBezTo>
                    <a:cubicBezTo>
                      <a:pt x="248" y="42"/>
                      <a:pt x="250" y="44"/>
                      <a:pt x="252" y="46"/>
                    </a:cubicBezTo>
                    <a:cubicBezTo>
                      <a:pt x="254" y="47"/>
                      <a:pt x="256" y="49"/>
                      <a:pt x="257" y="51"/>
                    </a:cubicBezTo>
                    <a:cubicBezTo>
                      <a:pt x="267" y="62"/>
                      <a:pt x="273" y="77"/>
                      <a:pt x="273" y="93"/>
                    </a:cubicBezTo>
                    <a:cubicBezTo>
                      <a:pt x="273" y="102"/>
                      <a:pt x="271" y="111"/>
                      <a:pt x="268" y="119"/>
                    </a:cubicBezTo>
                    <a:cubicBezTo>
                      <a:pt x="267" y="120"/>
                      <a:pt x="267" y="121"/>
                      <a:pt x="266" y="122"/>
                    </a:cubicBezTo>
                    <a:cubicBezTo>
                      <a:pt x="265" y="124"/>
                      <a:pt x="264" y="126"/>
                      <a:pt x="262" y="129"/>
                    </a:cubicBezTo>
                    <a:cubicBezTo>
                      <a:pt x="262" y="129"/>
                      <a:pt x="262" y="129"/>
                      <a:pt x="262" y="129"/>
                    </a:cubicBezTo>
                    <a:cubicBezTo>
                      <a:pt x="261" y="131"/>
                      <a:pt x="259" y="133"/>
                      <a:pt x="257" y="135"/>
                    </a:cubicBezTo>
                    <a:cubicBezTo>
                      <a:pt x="254" y="139"/>
                      <a:pt x="250" y="142"/>
                      <a:pt x="246" y="145"/>
                    </a:cubicBezTo>
                    <a:cubicBezTo>
                      <a:pt x="243" y="147"/>
                      <a:pt x="240" y="149"/>
                      <a:pt x="237" y="150"/>
                    </a:cubicBezTo>
                    <a:cubicBezTo>
                      <a:pt x="233" y="152"/>
                      <a:pt x="229" y="154"/>
                      <a:pt x="225" y="155"/>
                    </a:cubicBezTo>
                    <a:cubicBezTo>
                      <a:pt x="224" y="155"/>
                      <a:pt x="223" y="155"/>
                      <a:pt x="221" y="156"/>
                    </a:cubicBezTo>
                    <a:cubicBezTo>
                      <a:pt x="219" y="156"/>
                      <a:pt x="216" y="156"/>
                      <a:pt x="213" y="157"/>
                    </a:cubicBezTo>
                    <a:cubicBezTo>
                      <a:pt x="212" y="157"/>
                      <a:pt x="211" y="157"/>
                      <a:pt x="210" y="157"/>
                    </a:cubicBezTo>
                    <a:cubicBezTo>
                      <a:pt x="208" y="157"/>
                      <a:pt x="207" y="157"/>
                      <a:pt x="206" y="156"/>
                    </a:cubicBezTo>
                    <a:cubicBezTo>
                      <a:pt x="203" y="156"/>
                      <a:pt x="201" y="156"/>
                      <a:pt x="198" y="156"/>
                    </a:cubicBezTo>
                    <a:cubicBezTo>
                      <a:pt x="197" y="155"/>
                      <a:pt x="195" y="155"/>
                      <a:pt x="194" y="155"/>
                    </a:cubicBezTo>
                    <a:cubicBezTo>
                      <a:pt x="190" y="154"/>
                      <a:pt x="186" y="152"/>
                      <a:pt x="183" y="150"/>
                    </a:cubicBezTo>
                    <a:cubicBezTo>
                      <a:pt x="179" y="149"/>
                      <a:pt x="176" y="147"/>
                      <a:pt x="173" y="145"/>
                    </a:cubicBezTo>
                    <a:cubicBezTo>
                      <a:pt x="169" y="142"/>
                      <a:pt x="165" y="139"/>
                      <a:pt x="162" y="135"/>
                    </a:cubicBezTo>
                    <a:cubicBezTo>
                      <a:pt x="160" y="133"/>
                      <a:pt x="159" y="131"/>
                      <a:pt x="158" y="129"/>
                    </a:cubicBezTo>
                    <a:cubicBezTo>
                      <a:pt x="157" y="129"/>
                      <a:pt x="157" y="129"/>
                      <a:pt x="157" y="128"/>
                    </a:cubicBezTo>
                    <a:cubicBezTo>
                      <a:pt x="155" y="126"/>
                      <a:pt x="154" y="124"/>
                      <a:pt x="153" y="121"/>
                    </a:cubicBezTo>
                    <a:cubicBezTo>
                      <a:pt x="152" y="121"/>
                      <a:pt x="152" y="120"/>
                      <a:pt x="152" y="119"/>
                    </a:cubicBezTo>
                    <a:cubicBezTo>
                      <a:pt x="148" y="111"/>
                      <a:pt x="146" y="102"/>
                      <a:pt x="146" y="93"/>
                    </a:cubicBezTo>
                    <a:cubicBezTo>
                      <a:pt x="146" y="77"/>
                      <a:pt x="152" y="63"/>
                      <a:pt x="162" y="51"/>
                    </a:cubicBezTo>
                    <a:cubicBezTo>
                      <a:pt x="163" y="50"/>
                      <a:pt x="165" y="48"/>
                      <a:pt x="167" y="46"/>
                    </a:cubicBezTo>
                    <a:close/>
                    <a:moveTo>
                      <a:pt x="124" y="24"/>
                    </a:moveTo>
                    <a:cubicBezTo>
                      <a:pt x="136" y="24"/>
                      <a:pt x="147" y="28"/>
                      <a:pt x="156" y="35"/>
                    </a:cubicBezTo>
                    <a:cubicBezTo>
                      <a:pt x="154" y="37"/>
                      <a:pt x="152" y="39"/>
                      <a:pt x="150" y="41"/>
                    </a:cubicBezTo>
                    <a:cubicBezTo>
                      <a:pt x="138" y="55"/>
                      <a:pt x="130" y="73"/>
                      <a:pt x="130" y="93"/>
                    </a:cubicBezTo>
                    <a:cubicBezTo>
                      <a:pt x="130" y="101"/>
                      <a:pt x="131" y="108"/>
                      <a:pt x="133" y="115"/>
                    </a:cubicBezTo>
                    <a:cubicBezTo>
                      <a:pt x="134" y="118"/>
                      <a:pt x="135" y="121"/>
                      <a:pt x="136" y="124"/>
                    </a:cubicBezTo>
                    <a:cubicBezTo>
                      <a:pt x="137" y="125"/>
                      <a:pt x="138" y="127"/>
                      <a:pt x="138" y="128"/>
                    </a:cubicBezTo>
                    <a:cubicBezTo>
                      <a:pt x="134" y="129"/>
                      <a:pt x="129" y="130"/>
                      <a:pt x="124" y="130"/>
                    </a:cubicBezTo>
                    <a:cubicBezTo>
                      <a:pt x="124" y="130"/>
                      <a:pt x="124" y="130"/>
                      <a:pt x="124" y="130"/>
                    </a:cubicBezTo>
                    <a:cubicBezTo>
                      <a:pt x="117" y="130"/>
                      <a:pt x="109" y="128"/>
                      <a:pt x="103" y="125"/>
                    </a:cubicBezTo>
                    <a:cubicBezTo>
                      <a:pt x="100" y="124"/>
                      <a:pt x="96" y="122"/>
                      <a:pt x="93" y="120"/>
                    </a:cubicBezTo>
                    <a:cubicBezTo>
                      <a:pt x="80" y="110"/>
                      <a:pt x="71" y="95"/>
                      <a:pt x="71" y="77"/>
                    </a:cubicBezTo>
                    <a:cubicBezTo>
                      <a:pt x="71" y="48"/>
                      <a:pt x="95" y="24"/>
                      <a:pt x="124" y="24"/>
                    </a:cubicBezTo>
                    <a:close/>
                    <a:moveTo>
                      <a:pt x="77" y="278"/>
                    </a:moveTo>
                    <a:cubicBezTo>
                      <a:pt x="44" y="273"/>
                      <a:pt x="24" y="263"/>
                      <a:pt x="24" y="257"/>
                    </a:cubicBezTo>
                    <a:cubicBezTo>
                      <a:pt x="24" y="202"/>
                      <a:pt x="53" y="155"/>
                      <a:pt x="92" y="138"/>
                    </a:cubicBezTo>
                    <a:cubicBezTo>
                      <a:pt x="95" y="139"/>
                      <a:pt x="98" y="141"/>
                      <a:pt x="102" y="142"/>
                    </a:cubicBezTo>
                    <a:cubicBezTo>
                      <a:pt x="109" y="145"/>
                      <a:pt x="116" y="146"/>
                      <a:pt x="124" y="146"/>
                    </a:cubicBezTo>
                    <a:cubicBezTo>
                      <a:pt x="132" y="146"/>
                      <a:pt x="140" y="145"/>
                      <a:pt x="147" y="142"/>
                    </a:cubicBezTo>
                    <a:cubicBezTo>
                      <a:pt x="150" y="146"/>
                      <a:pt x="153" y="149"/>
                      <a:pt x="157" y="152"/>
                    </a:cubicBezTo>
                    <a:cubicBezTo>
                      <a:pt x="117" y="173"/>
                      <a:pt x="87" y="217"/>
                      <a:pt x="78" y="270"/>
                    </a:cubicBezTo>
                    <a:cubicBezTo>
                      <a:pt x="77" y="273"/>
                      <a:pt x="77" y="275"/>
                      <a:pt x="77" y="278"/>
                    </a:cubicBezTo>
                    <a:close/>
                    <a:moveTo>
                      <a:pt x="210" y="335"/>
                    </a:moveTo>
                    <a:cubicBezTo>
                      <a:pt x="138" y="335"/>
                      <a:pt x="91" y="317"/>
                      <a:pt x="91" y="305"/>
                    </a:cubicBezTo>
                    <a:cubicBezTo>
                      <a:pt x="91" y="302"/>
                      <a:pt x="91" y="299"/>
                      <a:pt x="91" y="296"/>
                    </a:cubicBezTo>
                    <a:cubicBezTo>
                      <a:pt x="91" y="293"/>
                      <a:pt x="91" y="291"/>
                      <a:pt x="92" y="288"/>
                    </a:cubicBezTo>
                    <a:cubicBezTo>
                      <a:pt x="92" y="285"/>
                      <a:pt x="92" y="283"/>
                      <a:pt x="92" y="280"/>
                    </a:cubicBezTo>
                    <a:cubicBezTo>
                      <a:pt x="93" y="277"/>
                      <a:pt x="93" y="275"/>
                      <a:pt x="94" y="272"/>
                    </a:cubicBezTo>
                    <a:cubicBezTo>
                      <a:pt x="103" y="221"/>
                      <a:pt x="133" y="180"/>
                      <a:pt x="171" y="163"/>
                    </a:cubicBezTo>
                    <a:cubicBezTo>
                      <a:pt x="179" y="167"/>
                      <a:pt x="188" y="170"/>
                      <a:pt x="198" y="172"/>
                    </a:cubicBezTo>
                    <a:cubicBezTo>
                      <a:pt x="199" y="172"/>
                      <a:pt x="200" y="172"/>
                      <a:pt x="202" y="172"/>
                    </a:cubicBezTo>
                    <a:cubicBezTo>
                      <a:pt x="204" y="172"/>
                      <a:pt x="206" y="173"/>
                      <a:pt x="208" y="173"/>
                    </a:cubicBezTo>
                    <a:cubicBezTo>
                      <a:pt x="209" y="173"/>
                      <a:pt x="209" y="173"/>
                      <a:pt x="210" y="173"/>
                    </a:cubicBezTo>
                    <a:cubicBezTo>
                      <a:pt x="210" y="173"/>
                      <a:pt x="210" y="173"/>
                      <a:pt x="211" y="173"/>
                    </a:cubicBezTo>
                    <a:cubicBezTo>
                      <a:pt x="213" y="173"/>
                      <a:pt x="215" y="172"/>
                      <a:pt x="217" y="172"/>
                    </a:cubicBezTo>
                    <a:cubicBezTo>
                      <a:pt x="218" y="172"/>
                      <a:pt x="220" y="172"/>
                      <a:pt x="221" y="172"/>
                    </a:cubicBezTo>
                    <a:cubicBezTo>
                      <a:pt x="231" y="170"/>
                      <a:pt x="240" y="167"/>
                      <a:pt x="248" y="163"/>
                    </a:cubicBezTo>
                    <a:cubicBezTo>
                      <a:pt x="287" y="180"/>
                      <a:pt x="317" y="221"/>
                      <a:pt x="326" y="272"/>
                    </a:cubicBezTo>
                    <a:cubicBezTo>
                      <a:pt x="326" y="275"/>
                      <a:pt x="327" y="277"/>
                      <a:pt x="327" y="280"/>
                    </a:cubicBezTo>
                    <a:cubicBezTo>
                      <a:pt x="327" y="283"/>
                      <a:pt x="328" y="285"/>
                      <a:pt x="328" y="288"/>
                    </a:cubicBezTo>
                    <a:cubicBezTo>
                      <a:pt x="328" y="291"/>
                      <a:pt x="328" y="293"/>
                      <a:pt x="328" y="296"/>
                    </a:cubicBezTo>
                    <a:cubicBezTo>
                      <a:pt x="328" y="299"/>
                      <a:pt x="329" y="302"/>
                      <a:pt x="329" y="305"/>
                    </a:cubicBezTo>
                    <a:cubicBezTo>
                      <a:pt x="329" y="317"/>
                      <a:pt x="281" y="335"/>
                      <a:pt x="210" y="335"/>
                    </a:cubicBezTo>
                    <a:close/>
                    <a:moveTo>
                      <a:pt x="343" y="278"/>
                    </a:moveTo>
                    <a:cubicBezTo>
                      <a:pt x="342" y="275"/>
                      <a:pt x="342" y="273"/>
                      <a:pt x="342" y="270"/>
                    </a:cubicBezTo>
                    <a:cubicBezTo>
                      <a:pt x="332" y="217"/>
                      <a:pt x="302" y="173"/>
                      <a:pt x="263" y="152"/>
                    </a:cubicBezTo>
                    <a:cubicBezTo>
                      <a:pt x="266" y="149"/>
                      <a:pt x="269" y="146"/>
                      <a:pt x="272" y="142"/>
                    </a:cubicBezTo>
                    <a:cubicBezTo>
                      <a:pt x="279" y="145"/>
                      <a:pt x="287" y="146"/>
                      <a:pt x="294" y="146"/>
                    </a:cubicBezTo>
                    <a:cubicBezTo>
                      <a:pt x="302" y="146"/>
                      <a:pt x="310" y="145"/>
                      <a:pt x="317" y="142"/>
                    </a:cubicBezTo>
                    <a:cubicBezTo>
                      <a:pt x="320" y="141"/>
                      <a:pt x="324" y="139"/>
                      <a:pt x="327" y="138"/>
                    </a:cubicBezTo>
                    <a:cubicBezTo>
                      <a:pt x="366" y="155"/>
                      <a:pt x="394" y="202"/>
                      <a:pt x="394" y="257"/>
                    </a:cubicBezTo>
                    <a:cubicBezTo>
                      <a:pt x="394" y="263"/>
                      <a:pt x="375" y="273"/>
                      <a:pt x="343" y="278"/>
                    </a:cubicBezTo>
                    <a:close/>
                  </a:path>
                </a:pathLst>
              </a:custGeom>
              <a:solidFill>
                <a:srgbClr val="70707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ctr" anchorCtr="0" compatLnSpc="1">
                <a:prstTxWarp prst="textNoShape">
                  <a:avLst/>
                </a:prstTxWarp>
              </a:bodyPr>
              <a:lstStyle/>
              <a:p>
                <a:pPr defTabSz="914126">
                  <a:defRPr/>
                </a:pPr>
                <a:endParaRPr lang="en-US" sz="1400" kern="0" dirty="0">
                  <a:solidFill>
                    <a:srgbClr val="000000"/>
                  </a:solidFill>
                  <a:latin typeface="Arial"/>
                </a:endParaRPr>
              </a:p>
            </p:txBody>
          </p:sp>
        </p:grpSp>
      </p:grpSp>
      <p:sp>
        <p:nvSpPr>
          <p:cNvPr id="152" name="Freeform 136"/>
          <p:cNvSpPr>
            <a:spLocks/>
          </p:cNvSpPr>
          <p:nvPr/>
        </p:nvSpPr>
        <p:spPr bwMode="auto">
          <a:xfrm>
            <a:off x="8253330" y="1155700"/>
            <a:ext cx="2909382" cy="1625753"/>
          </a:xfrm>
          <a:custGeom>
            <a:avLst/>
            <a:gdLst>
              <a:gd name="T0" fmla="*/ 2421 w 2797"/>
              <a:gd name="T1" fmla="*/ 681 h 1561"/>
              <a:gd name="T2" fmla="*/ 2422 w 2797"/>
              <a:gd name="T3" fmla="*/ 646 h 1561"/>
              <a:gd name="T4" fmla="*/ 1775 w 2797"/>
              <a:gd name="T5" fmla="*/ 0 h 1561"/>
              <a:gd name="T6" fmla="*/ 1208 w 2797"/>
              <a:gd name="T7" fmla="*/ 336 h 1561"/>
              <a:gd name="T8" fmla="*/ 915 w 2797"/>
              <a:gd name="T9" fmla="*/ 224 h 1561"/>
              <a:gd name="T10" fmla="*/ 474 w 2797"/>
              <a:gd name="T11" fmla="*/ 664 h 1561"/>
              <a:gd name="T12" fmla="*/ 475 w 2797"/>
              <a:gd name="T13" fmla="*/ 677 h 1561"/>
              <a:gd name="T14" fmla="*/ 441 w 2797"/>
              <a:gd name="T15" fmla="*/ 676 h 1561"/>
              <a:gd name="T16" fmla="*/ 0 w 2797"/>
              <a:gd name="T17" fmla="*/ 1117 h 1561"/>
              <a:gd name="T18" fmla="*/ 415 w 2797"/>
              <a:gd name="T19" fmla="*/ 1556 h 1561"/>
              <a:gd name="T20" fmla="*/ 415 w 2797"/>
              <a:gd name="T21" fmla="*/ 1561 h 1561"/>
              <a:gd name="T22" fmla="*/ 2332 w 2797"/>
              <a:gd name="T23" fmla="*/ 1561 h 1561"/>
              <a:gd name="T24" fmla="*/ 2332 w 2797"/>
              <a:gd name="T25" fmla="*/ 1556 h 1561"/>
              <a:gd name="T26" fmla="*/ 2357 w 2797"/>
              <a:gd name="T27" fmla="*/ 1557 h 1561"/>
              <a:gd name="T28" fmla="*/ 2797 w 2797"/>
              <a:gd name="T29" fmla="*/ 1117 h 1561"/>
              <a:gd name="T30" fmla="*/ 2421 w 2797"/>
              <a:gd name="T31" fmla="*/ 681 h 1561"/>
              <a:gd name="connsiteX0" fmla="*/ 8656 w 10000"/>
              <a:gd name="connsiteY0" fmla="*/ 4363 h 10000"/>
              <a:gd name="connsiteX1" fmla="*/ 8659 w 10000"/>
              <a:gd name="connsiteY1" fmla="*/ 4138 h 10000"/>
              <a:gd name="connsiteX2" fmla="*/ 6346 w 10000"/>
              <a:gd name="connsiteY2" fmla="*/ 0 h 10000"/>
              <a:gd name="connsiteX3" fmla="*/ 4319 w 10000"/>
              <a:gd name="connsiteY3" fmla="*/ 2152 h 10000"/>
              <a:gd name="connsiteX4" fmla="*/ 3271 w 10000"/>
              <a:gd name="connsiteY4" fmla="*/ 1435 h 10000"/>
              <a:gd name="connsiteX5" fmla="*/ 1695 w 10000"/>
              <a:gd name="connsiteY5" fmla="*/ 4254 h 10000"/>
              <a:gd name="connsiteX6" fmla="*/ 1698 w 10000"/>
              <a:gd name="connsiteY6" fmla="*/ 4337 h 10000"/>
              <a:gd name="connsiteX7" fmla="*/ 1577 w 10000"/>
              <a:gd name="connsiteY7" fmla="*/ 4331 h 10000"/>
              <a:gd name="connsiteX8" fmla="*/ 0 w 10000"/>
              <a:gd name="connsiteY8" fmla="*/ 7156 h 10000"/>
              <a:gd name="connsiteX9" fmla="*/ 1484 w 10000"/>
              <a:gd name="connsiteY9" fmla="*/ 9968 h 10000"/>
              <a:gd name="connsiteX10" fmla="*/ 1484 w 10000"/>
              <a:gd name="connsiteY10" fmla="*/ 10000 h 10000"/>
              <a:gd name="connsiteX11" fmla="*/ 8338 w 10000"/>
              <a:gd name="connsiteY11" fmla="*/ 10000 h 10000"/>
              <a:gd name="connsiteX12" fmla="*/ 8427 w 10000"/>
              <a:gd name="connsiteY12" fmla="*/ 9974 h 10000"/>
              <a:gd name="connsiteX13" fmla="*/ 10000 w 10000"/>
              <a:gd name="connsiteY13" fmla="*/ 7156 h 10000"/>
              <a:gd name="connsiteX14" fmla="*/ 8656 w 10000"/>
              <a:gd name="connsiteY14" fmla="*/ 4363 h 10000"/>
              <a:gd name="connsiteX0" fmla="*/ 8656 w 10000"/>
              <a:gd name="connsiteY0" fmla="*/ 4363 h 10000"/>
              <a:gd name="connsiteX1" fmla="*/ 8659 w 10000"/>
              <a:gd name="connsiteY1" fmla="*/ 4138 h 10000"/>
              <a:gd name="connsiteX2" fmla="*/ 6346 w 10000"/>
              <a:gd name="connsiteY2" fmla="*/ 0 h 10000"/>
              <a:gd name="connsiteX3" fmla="*/ 4319 w 10000"/>
              <a:gd name="connsiteY3" fmla="*/ 2152 h 10000"/>
              <a:gd name="connsiteX4" fmla="*/ 3271 w 10000"/>
              <a:gd name="connsiteY4" fmla="*/ 1435 h 10000"/>
              <a:gd name="connsiteX5" fmla="*/ 1695 w 10000"/>
              <a:gd name="connsiteY5" fmla="*/ 4254 h 10000"/>
              <a:gd name="connsiteX6" fmla="*/ 1698 w 10000"/>
              <a:gd name="connsiteY6" fmla="*/ 4337 h 10000"/>
              <a:gd name="connsiteX7" fmla="*/ 1577 w 10000"/>
              <a:gd name="connsiteY7" fmla="*/ 4331 h 10000"/>
              <a:gd name="connsiteX8" fmla="*/ 0 w 10000"/>
              <a:gd name="connsiteY8" fmla="*/ 7156 h 10000"/>
              <a:gd name="connsiteX9" fmla="*/ 1484 w 10000"/>
              <a:gd name="connsiteY9" fmla="*/ 9968 h 10000"/>
              <a:gd name="connsiteX10" fmla="*/ 1484 w 10000"/>
              <a:gd name="connsiteY10" fmla="*/ 10000 h 10000"/>
              <a:gd name="connsiteX11" fmla="*/ 8427 w 10000"/>
              <a:gd name="connsiteY11" fmla="*/ 9974 h 10000"/>
              <a:gd name="connsiteX12" fmla="*/ 10000 w 10000"/>
              <a:gd name="connsiteY12" fmla="*/ 7156 h 10000"/>
              <a:gd name="connsiteX13" fmla="*/ 8656 w 10000"/>
              <a:gd name="connsiteY13" fmla="*/ 4363 h 10000"/>
              <a:gd name="connsiteX0" fmla="*/ 8656 w 10000"/>
              <a:gd name="connsiteY0" fmla="*/ 4363 h 9974"/>
              <a:gd name="connsiteX1" fmla="*/ 8659 w 10000"/>
              <a:gd name="connsiteY1" fmla="*/ 4138 h 9974"/>
              <a:gd name="connsiteX2" fmla="*/ 6346 w 10000"/>
              <a:gd name="connsiteY2" fmla="*/ 0 h 9974"/>
              <a:gd name="connsiteX3" fmla="*/ 4319 w 10000"/>
              <a:gd name="connsiteY3" fmla="*/ 2152 h 9974"/>
              <a:gd name="connsiteX4" fmla="*/ 3271 w 10000"/>
              <a:gd name="connsiteY4" fmla="*/ 1435 h 9974"/>
              <a:gd name="connsiteX5" fmla="*/ 1695 w 10000"/>
              <a:gd name="connsiteY5" fmla="*/ 4254 h 9974"/>
              <a:gd name="connsiteX6" fmla="*/ 1698 w 10000"/>
              <a:gd name="connsiteY6" fmla="*/ 4337 h 9974"/>
              <a:gd name="connsiteX7" fmla="*/ 1577 w 10000"/>
              <a:gd name="connsiteY7" fmla="*/ 4331 h 9974"/>
              <a:gd name="connsiteX8" fmla="*/ 0 w 10000"/>
              <a:gd name="connsiteY8" fmla="*/ 7156 h 9974"/>
              <a:gd name="connsiteX9" fmla="*/ 1484 w 10000"/>
              <a:gd name="connsiteY9" fmla="*/ 9968 h 9974"/>
              <a:gd name="connsiteX10" fmla="*/ 8427 w 10000"/>
              <a:gd name="connsiteY10" fmla="*/ 9974 h 9974"/>
              <a:gd name="connsiteX11" fmla="*/ 10000 w 10000"/>
              <a:gd name="connsiteY11" fmla="*/ 7156 h 9974"/>
              <a:gd name="connsiteX12" fmla="*/ 8656 w 10000"/>
              <a:gd name="connsiteY12" fmla="*/ 4363 h 9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000" h="9974">
                <a:moveTo>
                  <a:pt x="8656" y="4363"/>
                </a:moveTo>
                <a:cubicBezTo>
                  <a:pt x="8656" y="4286"/>
                  <a:pt x="8659" y="4209"/>
                  <a:pt x="8659" y="4138"/>
                </a:cubicBezTo>
                <a:cubicBezTo>
                  <a:pt x="8659" y="1851"/>
                  <a:pt x="7622" y="0"/>
                  <a:pt x="6346" y="0"/>
                </a:cubicBezTo>
                <a:cubicBezTo>
                  <a:pt x="5474" y="0"/>
                  <a:pt x="4712" y="865"/>
                  <a:pt x="4319" y="2152"/>
                </a:cubicBezTo>
                <a:cubicBezTo>
                  <a:pt x="4040" y="1704"/>
                  <a:pt x="3675" y="1435"/>
                  <a:pt x="3271" y="1435"/>
                </a:cubicBezTo>
                <a:cubicBezTo>
                  <a:pt x="2403" y="1435"/>
                  <a:pt x="1695" y="2697"/>
                  <a:pt x="1695" y="4254"/>
                </a:cubicBezTo>
                <a:cubicBezTo>
                  <a:pt x="1695" y="4286"/>
                  <a:pt x="1698" y="4311"/>
                  <a:pt x="1698" y="4337"/>
                </a:cubicBezTo>
                <a:cubicBezTo>
                  <a:pt x="1655" y="4337"/>
                  <a:pt x="1616" y="4331"/>
                  <a:pt x="1577" y="4331"/>
                </a:cubicBezTo>
                <a:cubicBezTo>
                  <a:pt x="704" y="4331"/>
                  <a:pt x="0" y="5593"/>
                  <a:pt x="0" y="7156"/>
                </a:cubicBezTo>
                <a:cubicBezTo>
                  <a:pt x="0" y="8661"/>
                  <a:pt x="658" y="9885"/>
                  <a:pt x="1484" y="9968"/>
                </a:cubicBezTo>
                <a:lnTo>
                  <a:pt x="8427" y="9974"/>
                </a:lnTo>
                <a:cubicBezTo>
                  <a:pt x="9296" y="9974"/>
                  <a:pt x="10000" y="8712"/>
                  <a:pt x="10000" y="7156"/>
                </a:cubicBezTo>
                <a:cubicBezTo>
                  <a:pt x="10000" y="5734"/>
                  <a:pt x="9417" y="4561"/>
                  <a:pt x="8656" y="4363"/>
                </a:cubicBezTo>
                <a:close/>
              </a:path>
            </a:pathLst>
          </a:custGeom>
          <a:solidFill>
            <a:schemeClr val="bg2"/>
          </a:solidFill>
          <a:ln w="38100">
            <a:solidFill>
              <a:schemeClr val="bg1">
                <a:lumMod val="85000"/>
              </a:schemeClr>
            </a:solidFill>
          </a:ln>
        </p:spPr>
        <p:txBody>
          <a:bodyPr vert="horz" wrap="square" lIns="91416" tIns="45708" rIns="91416" bIns="45708" numCol="1" anchor="t" anchorCtr="0" compatLnSpc="1">
            <a:prstTxWarp prst="textNoShape">
              <a:avLst/>
            </a:prstTxWarp>
          </a:bodyPr>
          <a:lstStyle/>
          <a:p>
            <a:pPr defTabSz="914126"/>
            <a:endParaRPr lang="en-US" sz="1799" kern="0">
              <a:solidFill>
                <a:sysClr val="windowText" lastClr="000000"/>
              </a:solidFill>
            </a:endParaRPr>
          </a:p>
        </p:txBody>
      </p:sp>
      <p:sp>
        <p:nvSpPr>
          <p:cNvPr id="335" name="Rectangle 334"/>
          <p:cNvSpPr/>
          <p:nvPr/>
        </p:nvSpPr>
        <p:spPr>
          <a:xfrm flipH="1">
            <a:off x="4981270" y="1747132"/>
            <a:ext cx="1238174" cy="276999"/>
          </a:xfrm>
          <a:prstGeom prst="rect">
            <a:avLst/>
          </a:prstGeom>
        </p:spPr>
        <p:txBody>
          <a:bodyPr wrap="square" anchor="ctr">
            <a:spAutoFit/>
          </a:bodyPr>
          <a:lstStyle/>
          <a:p>
            <a:pPr algn="ctr" defTabSz="914126"/>
            <a:r>
              <a:rPr lang="en-US" sz="1200" kern="0" dirty="0">
                <a:solidFill>
                  <a:srgbClr val="404040"/>
                </a:solidFill>
              </a:rPr>
              <a:t>Security Stack</a:t>
            </a:r>
          </a:p>
        </p:txBody>
      </p:sp>
      <p:grpSp>
        <p:nvGrpSpPr>
          <p:cNvPr id="336" name="Group 4"/>
          <p:cNvGrpSpPr>
            <a:grpSpLocks noChangeAspect="1"/>
          </p:cNvGrpSpPr>
          <p:nvPr/>
        </p:nvGrpSpPr>
        <p:grpSpPr bwMode="auto">
          <a:xfrm>
            <a:off x="2829199" y="1904283"/>
            <a:ext cx="331446" cy="655929"/>
            <a:chOff x="3303" y="2136"/>
            <a:chExt cx="238" cy="471"/>
          </a:xfrm>
        </p:grpSpPr>
        <p:sp>
          <p:nvSpPr>
            <p:cNvPr id="337" name="Rectangle 5"/>
            <p:cNvSpPr>
              <a:spLocks noChangeArrowheads="1"/>
            </p:cNvSpPr>
            <p:nvPr/>
          </p:nvSpPr>
          <p:spPr bwMode="auto">
            <a:xfrm>
              <a:off x="3315" y="2168"/>
              <a:ext cx="217" cy="43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6" tIns="45708" rIns="91416" bIns="45708" numCol="1" anchor="t" anchorCtr="0" compatLnSpc="1">
              <a:prstTxWarp prst="textNoShape">
                <a:avLst/>
              </a:prstTxWarp>
            </a:bodyPr>
            <a:lstStyle/>
            <a:p>
              <a:pPr defTabSz="914103">
                <a:defRPr/>
              </a:pPr>
              <a:endParaRPr lang="en-US" sz="1899" kern="0" dirty="0">
                <a:solidFill>
                  <a:srgbClr val="000000"/>
                </a:solidFill>
                <a:latin typeface="Arial"/>
              </a:endParaRPr>
            </a:p>
          </p:txBody>
        </p:sp>
        <p:sp>
          <p:nvSpPr>
            <p:cNvPr id="338" name="Freeform 6"/>
            <p:cNvSpPr>
              <a:spLocks noEditPoints="1"/>
            </p:cNvSpPr>
            <p:nvPr/>
          </p:nvSpPr>
          <p:spPr bwMode="auto">
            <a:xfrm>
              <a:off x="3303" y="2136"/>
              <a:ext cx="238" cy="471"/>
            </a:xfrm>
            <a:custGeom>
              <a:avLst/>
              <a:gdLst>
                <a:gd name="T0" fmla="*/ 257 w 273"/>
                <a:gd name="T1" fmla="*/ 0 h 543"/>
                <a:gd name="T2" fmla="*/ 16 w 273"/>
                <a:gd name="T3" fmla="*/ 0 h 543"/>
                <a:gd name="T4" fmla="*/ 0 w 273"/>
                <a:gd name="T5" fmla="*/ 16 h 543"/>
                <a:gd name="T6" fmla="*/ 0 w 273"/>
                <a:gd name="T7" fmla="*/ 527 h 543"/>
                <a:gd name="T8" fmla="*/ 16 w 273"/>
                <a:gd name="T9" fmla="*/ 543 h 543"/>
                <a:gd name="T10" fmla="*/ 257 w 273"/>
                <a:gd name="T11" fmla="*/ 543 h 543"/>
                <a:gd name="T12" fmla="*/ 273 w 273"/>
                <a:gd name="T13" fmla="*/ 527 h 543"/>
                <a:gd name="T14" fmla="*/ 273 w 273"/>
                <a:gd name="T15" fmla="*/ 16 h 543"/>
                <a:gd name="T16" fmla="*/ 257 w 273"/>
                <a:gd name="T17" fmla="*/ 0 h 543"/>
                <a:gd name="T18" fmla="*/ 146 w 273"/>
                <a:gd name="T19" fmla="*/ 521 h 543"/>
                <a:gd name="T20" fmla="*/ 126 w 273"/>
                <a:gd name="T21" fmla="*/ 521 h 543"/>
                <a:gd name="T22" fmla="*/ 126 w 273"/>
                <a:gd name="T23" fmla="*/ 473 h 543"/>
                <a:gd name="T24" fmla="*/ 146 w 273"/>
                <a:gd name="T25" fmla="*/ 473 h 543"/>
                <a:gd name="T26" fmla="*/ 146 w 273"/>
                <a:gd name="T27" fmla="*/ 521 h 543"/>
                <a:gd name="T28" fmla="*/ 249 w 273"/>
                <a:gd name="T29" fmla="*/ 442 h 543"/>
                <a:gd name="T30" fmla="*/ 24 w 273"/>
                <a:gd name="T31" fmla="*/ 442 h 543"/>
                <a:gd name="T32" fmla="*/ 24 w 273"/>
                <a:gd name="T33" fmla="*/ 397 h 543"/>
                <a:gd name="T34" fmla="*/ 249 w 273"/>
                <a:gd name="T35" fmla="*/ 397 h 543"/>
                <a:gd name="T36" fmla="*/ 249 w 273"/>
                <a:gd name="T37" fmla="*/ 442 h 543"/>
                <a:gd name="T38" fmla="*/ 249 w 273"/>
                <a:gd name="T39" fmla="*/ 374 h 543"/>
                <a:gd name="T40" fmla="*/ 24 w 273"/>
                <a:gd name="T41" fmla="*/ 374 h 543"/>
                <a:gd name="T42" fmla="*/ 24 w 273"/>
                <a:gd name="T43" fmla="*/ 329 h 543"/>
                <a:gd name="T44" fmla="*/ 249 w 273"/>
                <a:gd name="T45" fmla="*/ 329 h 543"/>
                <a:gd name="T46" fmla="*/ 249 w 273"/>
                <a:gd name="T47" fmla="*/ 374 h 543"/>
                <a:gd name="T48" fmla="*/ 249 w 273"/>
                <a:gd name="T49" fmla="*/ 306 h 543"/>
                <a:gd name="T50" fmla="*/ 24 w 273"/>
                <a:gd name="T51" fmla="*/ 306 h 543"/>
                <a:gd name="T52" fmla="*/ 24 w 273"/>
                <a:gd name="T53" fmla="*/ 261 h 543"/>
                <a:gd name="T54" fmla="*/ 249 w 273"/>
                <a:gd name="T55" fmla="*/ 261 h 543"/>
                <a:gd name="T56" fmla="*/ 249 w 273"/>
                <a:gd name="T57" fmla="*/ 306 h 543"/>
                <a:gd name="T58" fmla="*/ 249 w 273"/>
                <a:gd name="T59" fmla="*/ 236 h 543"/>
                <a:gd name="T60" fmla="*/ 24 w 273"/>
                <a:gd name="T61" fmla="*/ 236 h 543"/>
                <a:gd name="T62" fmla="*/ 24 w 273"/>
                <a:gd name="T63" fmla="*/ 191 h 543"/>
                <a:gd name="T64" fmla="*/ 249 w 273"/>
                <a:gd name="T65" fmla="*/ 191 h 543"/>
                <a:gd name="T66" fmla="*/ 249 w 273"/>
                <a:gd name="T67" fmla="*/ 236 h 543"/>
                <a:gd name="T68" fmla="*/ 249 w 273"/>
                <a:gd name="T69" fmla="*/ 168 h 543"/>
                <a:gd name="T70" fmla="*/ 24 w 273"/>
                <a:gd name="T71" fmla="*/ 168 h 543"/>
                <a:gd name="T72" fmla="*/ 24 w 273"/>
                <a:gd name="T73" fmla="*/ 123 h 543"/>
                <a:gd name="T74" fmla="*/ 249 w 273"/>
                <a:gd name="T75" fmla="*/ 123 h 543"/>
                <a:gd name="T76" fmla="*/ 249 w 273"/>
                <a:gd name="T77" fmla="*/ 168 h 543"/>
                <a:gd name="T78" fmla="*/ 249 w 273"/>
                <a:gd name="T79" fmla="*/ 100 h 543"/>
                <a:gd name="T80" fmla="*/ 24 w 273"/>
                <a:gd name="T81" fmla="*/ 100 h 543"/>
                <a:gd name="T82" fmla="*/ 24 w 273"/>
                <a:gd name="T83" fmla="*/ 55 h 543"/>
                <a:gd name="T84" fmla="*/ 249 w 273"/>
                <a:gd name="T85" fmla="*/ 55 h 543"/>
                <a:gd name="T86" fmla="*/ 249 w 273"/>
                <a:gd name="T87" fmla="*/ 100 h 5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73" h="543">
                  <a:moveTo>
                    <a:pt x="257" y="0"/>
                  </a:moveTo>
                  <a:cubicBezTo>
                    <a:pt x="16" y="0"/>
                    <a:pt x="16" y="0"/>
                    <a:pt x="16" y="0"/>
                  </a:cubicBezTo>
                  <a:cubicBezTo>
                    <a:pt x="7" y="0"/>
                    <a:pt x="0" y="7"/>
                    <a:pt x="0" y="16"/>
                  </a:cubicBezTo>
                  <a:cubicBezTo>
                    <a:pt x="0" y="527"/>
                    <a:pt x="0" y="527"/>
                    <a:pt x="0" y="527"/>
                  </a:cubicBezTo>
                  <a:cubicBezTo>
                    <a:pt x="0" y="536"/>
                    <a:pt x="7" y="543"/>
                    <a:pt x="16" y="543"/>
                  </a:cubicBezTo>
                  <a:cubicBezTo>
                    <a:pt x="257" y="543"/>
                    <a:pt x="257" y="543"/>
                    <a:pt x="257" y="543"/>
                  </a:cubicBezTo>
                  <a:cubicBezTo>
                    <a:pt x="265" y="543"/>
                    <a:pt x="273" y="536"/>
                    <a:pt x="273" y="527"/>
                  </a:cubicBezTo>
                  <a:cubicBezTo>
                    <a:pt x="273" y="16"/>
                    <a:pt x="273" y="16"/>
                    <a:pt x="273" y="16"/>
                  </a:cubicBezTo>
                  <a:cubicBezTo>
                    <a:pt x="273" y="7"/>
                    <a:pt x="265" y="0"/>
                    <a:pt x="257" y="0"/>
                  </a:cubicBezTo>
                  <a:close/>
                  <a:moveTo>
                    <a:pt x="146" y="521"/>
                  </a:moveTo>
                  <a:cubicBezTo>
                    <a:pt x="126" y="521"/>
                    <a:pt x="126" y="521"/>
                    <a:pt x="126" y="521"/>
                  </a:cubicBezTo>
                  <a:cubicBezTo>
                    <a:pt x="126" y="473"/>
                    <a:pt x="126" y="473"/>
                    <a:pt x="126" y="473"/>
                  </a:cubicBezTo>
                  <a:cubicBezTo>
                    <a:pt x="146" y="473"/>
                    <a:pt x="146" y="473"/>
                    <a:pt x="146" y="473"/>
                  </a:cubicBezTo>
                  <a:lnTo>
                    <a:pt x="146" y="521"/>
                  </a:lnTo>
                  <a:close/>
                  <a:moveTo>
                    <a:pt x="249" y="442"/>
                  </a:moveTo>
                  <a:cubicBezTo>
                    <a:pt x="24" y="442"/>
                    <a:pt x="24" y="442"/>
                    <a:pt x="24" y="442"/>
                  </a:cubicBezTo>
                  <a:cubicBezTo>
                    <a:pt x="24" y="397"/>
                    <a:pt x="24" y="397"/>
                    <a:pt x="24" y="397"/>
                  </a:cubicBezTo>
                  <a:cubicBezTo>
                    <a:pt x="249" y="397"/>
                    <a:pt x="249" y="397"/>
                    <a:pt x="249" y="397"/>
                  </a:cubicBezTo>
                  <a:lnTo>
                    <a:pt x="249" y="442"/>
                  </a:lnTo>
                  <a:close/>
                  <a:moveTo>
                    <a:pt x="249" y="374"/>
                  </a:moveTo>
                  <a:cubicBezTo>
                    <a:pt x="24" y="374"/>
                    <a:pt x="24" y="374"/>
                    <a:pt x="24" y="374"/>
                  </a:cubicBezTo>
                  <a:cubicBezTo>
                    <a:pt x="24" y="329"/>
                    <a:pt x="24" y="329"/>
                    <a:pt x="24" y="329"/>
                  </a:cubicBezTo>
                  <a:cubicBezTo>
                    <a:pt x="249" y="329"/>
                    <a:pt x="249" y="329"/>
                    <a:pt x="249" y="329"/>
                  </a:cubicBezTo>
                  <a:lnTo>
                    <a:pt x="249" y="374"/>
                  </a:lnTo>
                  <a:close/>
                  <a:moveTo>
                    <a:pt x="249" y="306"/>
                  </a:moveTo>
                  <a:cubicBezTo>
                    <a:pt x="24" y="306"/>
                    <a:pt x="24" y="306"/>
                    <a:pt x="24" y="306"/>
                  </a:cubicBezTo>
                  <a:cubicBezTo>
                    <a:pt x="24" y="261"/>
                    <a:pt x="24" y="261"/>
                    <a:pt x="24" y="261"/>
                  </a:cubicBezTo>
                  <a:cubicBezTo>
                    <a:pt x="249" y="261"/>
                    <a:pt x="249" y="261"/>
                    <a:pt x="249" y="261"/>
                  </a:cubicBezTo>
                  <a:lnTo>
                    <a:pt x="249" y="306"/>
                  </a:lnTo>
                  <a:close/>
                  <a:moveTo>
                    <a:pt x="249" y="236"/>
                  </a:moveTo>
                  <a:cubicBezTo>
                    <a:pt x="24" y="236"/>
                    <a:pt x="24" y="236"/>
                    <a:pt x="24" y="236"/>
                  </a:cubicBezTo>
                  <a:cubicBezTo>
                    <a:pt x="24" y="191"/>
                    <a:pt x="24" y="191"/>
                    <a:pt x="24" y="191"/>
                  </a:cubicBezTo>
                  <a:cubicBezTo>
                    <a:pt x="249" y="191"/>
                    <a:pt x="249" y="191"/>
                    <a:pt x="249" y="191"/>
                  </a:cubicBezTo>
                  <a:lnTo>
                    <a:pt x="249" y="236"/>
                  </a:lnTo>
                  <a:close/>
                  <a:moveTo>
                    <a:pt x="249" y="168"/>
                  </a:moveTo>
                  <a:cubicBezTo>
                    <a:pt x="24" y="168"/>
                    <a:pt x="24" y="168"/>
                    <a:pt x="24" y="168"/>
                  </a:cubicBezTo>
                  <a:cubicBezTo>
                    <a:pt x="24" y="123"/>
                    <a:pt x="24" y="123"/>
                    <a:pt x="24" y="123"/>
                  </a:cubicBezTo>
                  <a:cubicBezTo>
                    <a:pt x="249" y="123"/>
                    <a:pt x="249" y="123"/>
                    <a:pt x="249" y="123"/>
                  </a:cubicBezTo>
                  <a:lnTo>
                    <a:pt x="249" y="168"/>
                  </a:lnTo>
                  <a:close/>
                  <a:moveTo>
                    <a:pt x="249" y="100"/>
                  </a:moveTo>
                  <a:cubicBezTo>
                    <a:pt x="24" y="100"/>
                    <a:pt x="24" y="100"/>
                    <a:pt x="24" y="100"/>
                  </a:cubicBezTo>
                  <a:cubicBezTo>
                    <a:pt x="24" y="55"/>
                    <a:pt x="24" y="55"/>
                    <a:pt x="24" y="55"/>
                  </a:cubicBezTo>
                  <a:cubicBezTo>
                    <a:pt x="249" y="55"/>
                    <a:pt x="249" y="55"/>
                    <a:pt x="249" y="55"/>
                  </a:cubicBezTo>
                  <a:lnTo>
                    <a:pt x="249" y="100"/>
                  </a:lnTo>
                  <a:close/>
                </a:path>
              </a:pathLst>
            </a:custGeom>
            <a:solidFill>
              <a:srgbClr val="70707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defTabSz="914103">
                <a:defRPr/>
              </a:pPr>
              <a:endParaRPr lang="en-US" sz="1899" kern="0" dirty="0">
                <a:solidFill>
                  <a:srgbClr val="000000"/>
                </a:solidFill>
                <a:latin typeface="Arial"/>
              </a:endParaRPr>
            </a:p>
          </p:txBody>
        </p:sp>
      </p:grpSp>
      <p:grpSp>
        <p:nvGrpSpPr>
          <p:cNvPr id="339" name="Group 338"/>
          <p:cNvGrpSpPr/>
          <p:nvPr/>
        </p:nvGrpSpPr>
        <p:grpSpPr>
          <a:xfrm>
            <a:off x="3191206" y="2050210"/>
            <a:ext cx="324575" cy="390733"/>
            <a:chOff x="3013418" y="1975878"/>
            <a:chExt cx="324660" cy="390835"/>
          </a:xfrm>
        </p:grpSpPr>
        <p:sp>
          <p:nvSpPr>
            <p:cNvPr id="340" name="Oval 339"/>
            <p:cNvSpPr/>
            <p:nvPr/>
          </p:nvSpPr>
          <p:spPr>
            <a:xfrm>
              <a:off x="3013418" y="1990440"/>
              <a:ext cx="324660" cy="121344"/>
            </a:xfrm>
            <a:prstGeom prst="ellipse">
              <a:avLst/>
            </a:prstGeom>
            <a:solidFill>
              <a:sysClr val="window" lastClr="FFFFFF"/>
            </a:solidFill>
            <a:ln w="9525">
              <a:noFill/>
              <a:miter lim="800000"/>
              <a:headEnd/>
              <a:tailEnd/>
            </a:ln>
          </p:spPr>
          <p:txBody>
            <a:bodyPr wrap="square" rtlCol="0" anchor="ctr"/>
            <a:lstStyle/>
            <a:p>
              <a:pPr algn="ctr" defTabSz="914126">
                <a:defRPr/>
              </a:pPr>
              <a:endParaRPr lang="en-US" sz="1799" kern="0" dirty="0">
                <a:solidFill>
                  <a:prstClr val="white"/>
                </a:solidFill>
                <a:latin typeface="Arial"/>
              </a:endParaRPr>
            </a:p>
          </p:txBody>
        </p:sp>
        <p:sp>
          <p:nvSpPr>
            <p:cNvPr id="341" name="Oval 340"/>
            <p:cNvSpPr/>
            <p:nvPr/>
          </p:nvSpPr>
          <p:spPr>
            <a:xfrm>
              <a:off x="3013418" y="2229261"/>
              <a:ext cx="324660" cy="121344"/>
            </a:xfrm>
            <a:prstGeom prst="ellipse">
              <a:avLst/>
            </a:prstGeom>
            <a:solidFill>
              <a:sysClr val="window" lastClr="FFFFFF"/>
            </a:solidFill>
            <a:ln w="9525">
              <a:noFill/>
              <a:miter lim="800000"/>
              <a:headEnd/>
              <a:tailEnd/>
            </a:ln>
          </p:spPr>
          <p:txBody>
            <a:bodyPr wrap="square" rtlCol="0" anchor="ctr"/>
            <a:lstStyle/>
            <a:p>
              <a:pPr algn="ctr" defTabSz="914126">
                <a:defRPr/>
              </a:pPr>
              <a:endParaRPr lang="en-US" sz="1799" kern="0" dirty="0">
                <a:solidFill>
                  <a:prstClr val="white"/>
                </a:solidFill>
                <a:latin typeface="Arial"/>
              </a:endParaRPr>
            </a:p>
          </p:txBody>
        </p:sp>
        <p:sp>
          <p:nvSpPr>
            <p:cNvPr id="342" name="Rectangle 341"/>
            <p:cNvSpPr/>
            <p:nvPr/>
          </p:nvSpPr>
          <p:spPr>
            <a:xfrm>
              <a:off x="3013418" y="2059166"/>
              <a:ext cx="324660" cy="217948"/>
            </a:xfrm>
            <a:prstGeom prst="rect">
              <a:avLst/>
            </a:prstGeom>
            <a:solidFill>
              <a:sysClr val="window" lastClr="FFFFFF"/>
            </a:solidFill>
            <a:ln w="9525">
              <a:noFill/>
              <a:miter lim="800000"/>
              <a:headEnd/>
              <a:tailEnd/>
            </a:ln>
          </p:spPr>
          <p:txBody>
            <a:bodyPr wrap="square" rtlCol="0" anchor="ctr"/>
            <a:lstStyle/>
            <a:p>
              <a:pPr algn="ctr" defTabSz="914126">
                <a:defRPr/>
              </a:pPr>
              <a:endParaRPr lang="en-US" sz="1799" kern="0" dirty="0">
                <a:solidFill>
                  <a:prstClr val="white"/>
                </a:solidFill>
                <a:latin typeface="Arial"/>
              </a:endParaRPr>
            </a:p>
          </p:txBody>
        </p:sp>
        <p:sp>
          <p:nvSpPr>
            <p:cNvPr id="343" name="Freeform 17"/>
            <p:cNvSpPr>
              <a:spLocks noEditPoints="1"/>
            </p:cNvSpPr>
            <p:nvPr/>
          </p:nvSpPr>
          <p:spPr bwMode="auto">
            <a:xfrm>
              <a:off x="3013418" y="1975878"/>
              <a:ext cx="324660" cy="390835"/>
            </a:xfrm>
            <a:custGeom>
              <a:avLst/>
              <a:gdLst>
                <a:gd name="T0" fmla="*/ 307 w 308"/>
                <a:gd name="T1" fmla="*/ 55 h 371"/>
                <a:gd name="T2" fmla="*/ 154 w 308"/>
                <a:gd name="T3" fmla="*/ 0 h 371"/>
                <a:gd name="T4" fmla="*/ 1 w 308"/>
                <a:gd name="T5" fmla="*/ 55 h 371"/>
                <a:gd name="T6" fmla="*/ 0 w 308"/>
                <a:gd name="T7" fmla="*/ 59 h 371"/>
                <a:gd name="T8" fmla="*/ 0 w 308"/>
                <a:gd name="T9" fmla="*/ 315 h 371"/>
                <a:gd name="T10" fmla="*/ 3 w 308"/>
                <a:gd name="T11" fmla="*/ 321 h 371"/>
                <a:gd name="T12" fmla="*/ 154 w 308"/>
                <a:gd name="T13" fmla="*/ 371 h 371"/>
                <a:gd name="T14" fmla="*/ 305 w 308"/>
                <a:gd name="T15" fmla="*/ 321 h 371"/>
                <a:gd name="T16" fmla="*/ 308 w 308"/>
                <a:gd name="T17" fmla="*/ 315 h 371"/>
                <a:gd name="T18" fmla="*/ 308 w 308"/>
                <a:gd name="T19" fmla="*/ 309 h 371"/>
                <a:gd name="T20" fmla="*/ 308 w 308"/>
                <a:gd name="T21" fmla="*/ 309 h 371"/>
                <a:gd name="T22" fmla="*/ 308 w 308"/>
                <a:gd name="T23" fmla="*/ 309 h 371"/>
                <a:gd name="T24" fmla="*/ 308 w 308"/>
                <a:gd name="T25" fmla="*/ 226 h 371"/>
                <a:gd name="T26" fmla="*/ 308 w 308"/>
                <a:gd name="T27" fmla="*/ 226 h 371"/>
                <a:gd name="T28" fmla="*/ 308 w 308"/>
                <a:gd name="T29" fmla="*/ 225 h 371"/>
                <a:gd name="T30" fmla="*/ 308 w 308"/>
                <a:gd name="T31" fmla="*/ 144 h 371"/>
                <a:gd name="T32" fmla="*/ 308 w 308"/>
                <a:gd name="T33" fmla="*/ 144 h 371"/>
                <a:gd name="T34" fmla="*/ 308 w 308"/>
                <a:gd name="T35" fmla="*/ 144 h 371"/>
                <a:gd name="T36" fmla="*/ 308 w 308"/>
                <a:gd name="T37" fmla="*/ 62 h 371"/>
                <a:gd name="T38" fmla="*/ 308 w 308"/>
                <a:gd name="T39" fmla="*/ 62 h 371"/>
                <a:gd name="T40" fmla="*/ 308 w 308"/>
                <a:gd name="T41" fmla="*/ 62 h 371"/>
                <a:gd name="T42" fmla="*/ 308 w 308"/>
                <a:gd name="T43" fmla="*/ 59 h 371"/>
                <a:gd name="T44" fmla="*/ 307 w 308"/>
                <a:gd name="T45" fmla="*/ 55 h 371"/>
                <a:gd name="T46" fmla="*/ 292 w 308"/>
                <a:gd name="T47" fmla="*/ 226 h 371"/>
                <a:gd name="T48" fmla="*/ 154 w 308"/>
                <a:gd name="T49" fmla="*/ 272 h 371"/>
                <a:gd name="T50" fmla="*/ 16 w 308"/>
                <a:gd name="T51" fmla="*/ 226 h 371"/>
                <a:gd name="T52" fmla="*/ 16 w 308"/>
                <a:gd name="T53" fmla="*/ 225 h 371"/>
                <a:gd name="T54" fmla="*/ 16 w 308"/>
                <a:gd name="T55" fmla="*/ 172 h 371"/>
                <a:gd name="T56" fmla="*/ 154 w 308"/>
                <a:gd name="T57" fmla="*/ 206 h 371"/>
                <a:gd name="T58" fmla="*/ 292 w 308"/>
                <a:gd name="T59" fmla="*/ 172 h 371"/>
                <a:gd name="T60" fmla="*/ 292 w 308"/>
                <a:gd name="T61" fmla="*/ 226 h 371"/>
                <a:gd name="T62" fmla="*/ 292 w 308"/>
                <a:gd name="T63" fmla="*/ 144 h 371"/>
                <a:gd name="T64" fmla="*/ 154 w 308"/>
                <a:gd name="T65" fmla="*/ 190 h 371"/>
                <a:gd name="T66" fmla="*/ 16 w 308"/>
                <a:gd name="T67" fmla="*/ 144 h 371"/>
                <a:gd name="T68" fmla="*/ 16 w 308"/>
                <a:gd name="T69" fmla="*/ 144 h 371"/>
                <a:gd name="T70" fmla="*/ 16 w 308"/>
                <a:gd name="T71" fmla="*/ 90 h 371"/>
                <a:gd name="T72" fmla="*/ 154 w 308"/>
                <a:gd name="T73" fmla="*/ 124 h 371"/>
                <a:gd name="T74" fmla="*/ 292 w 308"/>
                <a:gd name="T75" fmla="*/ 90 h 371"/>
                <a:gd name="T76" fmla="*/ 292 w 308"/>
                <a:gd name="T77" fmla="*/ 144 h 371"/>
                <a:gd name="T78" fmla="*/ 154 w 308"/>
                <a:gd name="T79" fmla="*/ 16 h 371"/>
                <a:gd name="T80" fmla="*/ 292 w 308"/>
                <a:gd name="T81" fmla="*/ 62 h 371"/>
                <a:gd name="T82" fmla="*/ 292 w 308"/>
                <a:gd name="T83" fmla="*/ 62 h 371"/>
                <a:gd name="T84" fmla="*/ 154 w 308"/>
                <a:gd name="T85" fmla="*/ 108 h 371"/>
                <a:gd name="T86" fmla="*/ 16 w 308"/>
                <a:gd name="T87" fmla="*/ 62 h 371"/>
                <a:gd name="T88" fmla="*/ 154 w 308"/>
                <a:gd name="T89" fmla="*/ 16 h 371"/>
                <a:gd name="T90" fmla="*/ 154 w 308"/>
                <a:gd name="T91" fmla="*/ 355 h 371"/>
                <a:gd name="T92" fmla="*/ 16 w 308"/>
                <a:gd name="T93" fmla="*/ 309 h 371"/>
                <a:gd name="T94" fmla="*/ 16 w 308"/>
                <a:gd name="T95" fmla="*/ 309 h 371"/>
                <a:gd name="T96" fmla="*/ 16 w 308"/>
                <a:gd name="T97" fmla="*/ 254 h 371"/>
                <a:gd name="T98" fmla="*/ 154 w 308"/>
                <a:gd name="T99" fmla="*/ 288 h 371"/>
                <a:gd name="T100" fmla="*/ 292 w 308"/>
                <a:gd name="T101" fmla="*/ 254 h 371"/>
                <a:gd name="T102" fmla="*/ 292 w 308"/>
                <a:gd name="T103" fmla="*/ 309 h 371"/>
                <a:gd name="T104" fmla="*/ 154 w 308"/>
                <a:gd name="T105" fmla="*/ 355 h 3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308" h="371">
                  <a:moveTo>
                    <a:pt x="307" y="55"/>
                  </a:moveTo>
                  <a:cubicBezTo>
                    <a:pt x="300" y="27"/>
                    <a:pt x="247" y="0"/>
                    <a:pt x="154" y="0"/>
                  </a:cubicBezTo>
                  <a:cubicBezTo>
                    <a:pt x="61" y="0"/>
                    <a:pt x="8" y="27"/>
                    <a:pt x="1" y="55"/>
                  </a:cubicBezTo>
                  <a:cubicBezTo>
                    <a:pt x="0" y="56"/>
                    <a:pt x="0" y="58"/>
                    <a:pt x="0" y="59"/>
                  </a:cubicBezTo>
                  <a:cubicBezTo>
                    <a:pt x="0" y="315"/>
                    <a:pt x="0" y="315"/>
                    <a:pt x="0" y="315"/>
                  </a:cubicBezTo>
                  <a:cubicBezTo>
                    <a:pt x="0" y="317"/>
                    <a:pt x="1" y="320"/>
                    <a:pt x="3" y="321"/>
                  </a:cubicBezTo>
                  <a:cubicBezTo>
                    <a:pt x="15" y="347"/>
                    <a:pt x="67" y="371"/>
                    <a:pt x="154" y="371"/>
                  </a:cubicBezTo>
                  <a:cubicBezTo>
                    <a:pt x="241" y="371"/>
                    <a:pt x="293" y="347"/>
                    <a:pt x="305" y="321"/>
                  </a:cubicBezTo>
                  <a:cubicBezTo>
                    <a:pt x="307" y="320"/>
                    <a:pt x="308" y="317"/>
                    <a:pt x="308" y="315"/>
                  </a:cubicBezTo>
                  <a:cubicBezTo>
                    <a:pt x="308" y="309"/>
                    <a:pt x="308" y="309"/>
                    <a:pt x="308" y="309"/>
                  </a:cubicBezTo>
                  <a:cubicBezTo>
                    <a:pt x="308" y="309"/>
                    <a:pt x="308" y="309"/>
                    <a:pt x="308" y="309"/>
                  </a:cubicBezTo>
                  <a:cubicBezTo>
                    <a:pt x="308" y="309"/>
                    <a:pt x="308" y="309"/>
                    <a:pt x="308" y="309"/>
                  </a:cubicBezTo>
                  <a:cubicBezTo>
                    <a:pt x="308" y="226"/>
                    <a:pt x="308" y="226"/>
                    <a:pt x="308" y="226"/>
                  </a:cubicBezTo>
                  <a:cubicBezTo>
                    <a:pt x="308" y="226"/>
                    <a:pt x="308" y="226"/>
                    <a:pt x="308" y="226"/>
                  </a:cubicBezTo>
                  <a:cubicBezTo>
                    <a:pt x="308" y="226"/>
                    <a:pt x="308" y="226"/>
                    <a:pt x="308" y="225"/>
                  </a:cubicBezTo>
                  <a:cubicBezTo>
                    <a:pt x="308" y="144"/>
                    <a:pt x="308" y="144"/>
                    <a:pt x="308" y="144"/>
                  </a:cubicBezTo>
                  <a:cubicBezTo>
                    <a:pt x="308" y="144"/>
                    <a:pt x="308" y="144"/>
                    <a:pt x="308" y="144"/>
                  </a:cubicBezTo>
                  <a:cubicBezTo>
                    <a:pt x="308" y="144"/>
                    <a:pt x="308" y="144"/>
                    <a:pt x="308" y="144"/>
                  </a:cubicBezTo>
                  <a:cubicBezTo>
                    <a:pt x="308" y="62"/>
                    <a:pt x="308" y="62"/>
                    <a:pt x="308" y="62"/>
                  </a:cubicBezTo>
                  <a:cubicBezTo>
                    <a:pt x="308" y="62"/>
                    <a:pt x="308" y="62"/>
                    <a:pt x="308" y="62"/>
                  </a:cubicBezTo>
                  <a:cubicBezTo>
                    <a:pt x="308" y="62"/>
                    <a:pt x="308" y="62"/>
                    <a:pt x="308" y="62"/>
                  </a:cubicBezTo>
                  <a:cubicBezTo>
                    <a:pt x="308" y="59"/>
                    <a:pt x="308" y="59"/>
                    <a:pt x="308" y="59"/>
                  </a:cubicBezTo>
                  <a:cubicBezTo>
                    <a:pt x="308" y="58"/>
                    <a:pt x="308" y="57"/>
                    <a:pt x="307" y="55"/>
                  </a:cubicBezTo>
                  <a:close/>
                  <a:moveTo>
                    <a:pt x="292" y="226"/>
                  </a:moveTo>
                  <a:cubicBezTo>
                    <a:pt x="292" y="248"/>
                    <a:pt x="235" y="272"/>
                    <a:pt x="154" y="272"/>
                  </a:cubicBezTo>
                  <a:cubicBezTo>
                    <a:pt x="73" y="272"/>
                    <a:pt x="16" y="248"/>
                    <a:pt x="16" y="226"/>
                  </a:cubicBezTo>
                  <a:cubicBezTo>
                    <a:pt x="16" y="226"/>
                    <a:pt x="16" y="226"/>
                    <a:pt x="16" y="225"/>
                  </a:cubicBezTo>
                  <a:cubicBezTo>
                    <a:pt x="16" y="172"/>
                    <a:pt x="16" y="172"/>
                    <a:pt x="16" y="172"/>
                  </a:cubicBezTo>
                  <a:cubicBezTo>
                    <a:pt x="39" y="191"/>
                    <a:pt x="86" y="206"/>
                    <a:pt x="154" y="206"/>
                  </a:cubicBezTo>
                  <a:cubicBezTo>
                    <a:pt x="222" y="206"/>
                    <a:pt x="269" y="191"/>
                    <a:pt x="292" y="172"/>
                  </a:cubicBezTo>
                  <a:lnTo>
                    <a:pt x="292" y="226"/>
                  </a:lnTo>
                  <a:close/>
                  <a:moveTo>
                    <a:pt x="292" y="144"/>
                  </a:moveTo>
                  <a:cubicBezTo>
                    <a:pt x="292" y="166"/>
                    <a:pt x="235" y="190"/>
                    <a:pt x="154" y="190"/>
                  </a:cubicBezTo>
                  <a:cubicBezTo>
                    <a:pt x="73" y="190"/>
                    <a:pt x="16" y="166"/>
                    <a:pt x="16" y="144"/>
                  </a:cubicBezTo>
                  <a:cubicBezTo>
                    <a:pt x="16" y="144"/>
                    <a:pt x="16" y="144"/>
                    <a:pt x="16" y="144"/>
                  </a:cubicBezTo>
                  <a:cubicBezTo>
                    <a:pt x="16" y="90"/>
                    <a:pt x="16" y="90"/>
                    <a:pt x="16" y="90"/>
                  </a:cubicBezTo>
                  <a:cubicBezTo>
                    <a:pt x="39" y="109"/>
                    <a:pt x="86" y="124"/>
                    <a:pt x="154" y="124"/>
                  </a:cubicBezTo>
                  <a:cubicBezTo>
                    <a:pt x="222" y="124"/>
                    <a:pt x="269" y="109"/>
                    <a:pt x="292" y="90"/>
                  </a:cubicBezTo>
                  <a:lnTo>
                    <a:pt x="292" y="144"/>
                  </a:lnTo>
                  <a:close/>
                  <a:moveTo>
                    <a:pt x="154" y="16"/>
                  </a:moveTo>
                  <a:cubicBezTo>
                    <a:pt x="235" y="16"/>
                    <a:pt x="292" y="40"/>
                    <a:pt x="292" y="62"/>
                  </a:cubicBezTo>
                  <a:cubicBezTo>
                    <a:pt x="292" y="62"/>
                    <a:pt x="292" y="62"/>
                    <a:pt x="292" y="62"/>
                  </a:cubicBezTo>
                  <a:cubicBezTo>
                    <a:pt x="292" y="84"/>
                    <a:pt x="235" y="108"/>
                    <a:pt x="154" y="108"/>
                  </a:cubicBezTo>
                  <a:cubicBezTo>
                    <a:pt x="73" y="108"/>
                    <a:pt x="16" y="84"/>
                    <a:pt x="16" y="62"/>
                  </a:cubicBezTo>
                  <a:cubicBezTo>
                    <a:pt x="16" y="40"/>
                    <a:pt x="73" y="16"/>
                    <a:pt x="154" y="16"/>
                  </a:cubicBezTo>
                  <a:close/>
                  <a:moveTo>
                    <a:pt x="154" y="355"/>
                  </a:moveTo>
                  <a:cubicBezTo>
                    <a:pt x="73" y="355"/>
                    <a:pt x="16" y="331"/>
                    <a:pt x="16" y="309"/>
                  </a:cubicBezTo>
                  <a:cubicBezTo>
                    <a:pt x="16" y="309"/>
                    <a:pt x="16" y="309"/>
                    <a:pt x="16" y="309"/>
                  </a:cubicBezTo>
                  <a:cubicBezTo>
                    <a:pt x="16" y="254"/>
                    <a:pt x="16" y="254"/>
                    <a:pt x="16" y="254"/>
                  </a:cubicBezTo>
                  <a:cubicBezTo>
                    <a:pt x="39" y="273"/>
                    <a:pt x="86" y="288"/>
                    <a:pt x="154" y="288"/>
                  </a:cubicBezTo>
                  <a:cubicBezTo>
                    <a:pt x="222" y="288"/>
                    <a:pt x="269" y="273"/>
                    <a:pt x="292" y="254"/>
                  </a:cubicBezTo>
                  <a:cubicBezTo>
                    <a:pt x="292" y="309"/>
                    <a:pt x="292" y="309"/>
                    <a:pt x="292" y="309"/>
                  </a:cubicBezTo>
                  <a:cubicBezTo>
                    <a:pt x="292" y="331"/>
                    <a:pt x="235" y="355"/>
                    <a:pt x="154" y="355"/>
                  </a:cubicBezTo>
                  <a:close/>
                </a:path>
              </a:pathLst>
            </a:custGeom>
            <a:solidFill>
              <a:srgbClr val="707072"/>
            </a:solidFill>
            <a:ln>
              <a:noFill/>
            </a:ln>
          </p:spPr>
          <p:txBody>
            <a:bodyPr vert="horz" wrap="square" lIns="91416" tIns="45708" rIns="91416" bIns="45708" numCol="1" anchor="t" anchorCtr="0" compatLnSpc="1">
              <a:prstTxWarp prst="textNoShape">
                <a:avLst/>
              </a:prstTxWarp>
            </a:bodyPr>
            <a:lstStyle/>
            <a:p>
              <a:pPr defTabSz="914126">
                <a:defRPr/>
              </a:pPr>
              <a:endParaRPr lang="en-US" sz="1799" kern="0">
                <a:solidFill>
                  <a:sysClr val="windowText" lastClr="000000"/>
                </a:solidFill>
                <a:latin typeface="Arial"/>
              </a:endParaRPr>
            </a:p>
          </p:txBody>
        </p:sp>
      </p:grpSp>
      <p:grpSp>
        <p:nvGrpSpPr>
          <p:cNvPr id="344" name="Group 343"/>
          <p:cNvGrpSpPr/>
          <p:nvPr/>
        </p:nvGrpSpPr>
        <p:grpSpPr>
          <a:xfrm flipV="1">
            <a:off x="5056156" y="2064768"/>
            <a:ext cx="1159442" cy="346314"/>
            <a:chOff x="5173541" y="1992208"/>
            <a:chExt cx="1366378" cy="408124"/>
          </a:xfrm>
        </p:grpSpPr>
        <p:sp>
          <p:nvSpPr>
            <p:cNvPr id="345" name="Rectangle 344"/>
            <p:cNvSpPr/>
            <p:nvPr/>
          </p:nvSpPr>
          <p:spPr>
            <a:xfrm>
              <a:off x="5229225" y="2024568"/>
              <a:ext cx="1257300" cy="322842"/>
            </a:xfrm>
            <a:prstGeom prst="rect">
              <a:avLst/>
            </a:prstGeom>
            <a:solidFill>
              <a:schemeClr val="bg2">
                <a:lumMod val="20000"/>
                <a:lumOff val="80000"/>
              </a:schemeClr>
            </a:solidFill>
            <a:ln w="9525">
              <a:noFill/>
              <a:miter lim="800000"/>
              <a:headEnd/>
              <a:tailEnd/>
            </a:ln>
          </p:spPr>
          <p:txBody>
            <a:bodyPr wrap="square" rtlCol="0" anchor="ctr"/>
            <a:lstStyle/>
            <a:p>
              <a:pPr algn="ctr" defTabSz="914126"/>
              <a:endParaRPr lang="en-US" sz="1799" kern="0" dirty="0">
                <a:solidFill>
                  <a:srgbClr val="404040"/>
                </a:solidFill>
                <a:latin typeface="Arial"/>
              </a:endParaRPr>
            </a:p>
          </p:txBody>
        </p:sp>
        <p:sp>
          <p:nvSpPr>
            <p:cNvPr id="346" name="Freeform 13"/>
            <p:cNvSpPr>
              <a:spLocks noEditPoints="1"/>
            </p:cNvSpPr>
            <p:nvPr/>
          </p:nvSpPr>
          <p:spPr bwMode="auto">
            <a:xfrm>
              <a:off x="5173541" y="1992208"/>
              <a:ext cx="1366378" cy="408124"/>
            </a:xfrm>
            <a:custGeom>
              <a:avLst/>
              <a:gdLst>
                <a:gd name="T0" fmla="*/ 230 w 241"/>
                <a:gd name="T1" fmla="*/ 0 h 70"/>
                <a:gd name="T2" fmla="*/ 11 w 241"/>
                <a:gd name="T3" fmla="*/ 0 h 70"/>
                <a:gd name="T4" fmla="*/ 0 w 241"/>
                <a:gd name="T5" fmla="*/ 11 h 70"/>
                <a:gd name="T6" fmla="*/ 0 w 241"/>
                <a:gd name="T7" fmla="*/ 58 h 70"/>
                <a:gd name="T8" fmla="*/ 11 w 241"/>
                <a:gd name="T9" fmla="*/ 70 h 70"/>
                <a:gd name="T10" fmla="*/ 230 w 241"/>
                <a:gd name="T11" fmla="*/ 70 h 70"/>
                <a:gd name="T12" fmla="*/ 241 w 241"/>
                <a:gd name="T13" fmla="*/ 58 h 70"/>
                <a:gd name="T14" fmla="*/ 241 w 241"/>
                <a:gd name="T15" fmla="*/ 11 h 70"/>
                <a:gd name="T16" fmla="*/ 230 w 241"/>
                <a:gd name="T17" fmla="*/ 0 h 70"/>
                <a:gd name="T18" fmla="*/ 163 w 241"/>
                <a:gd name="T19" fmla="*/ 45 h 70"/>
                <a:gd name="T20" fmla="*/ 25 w 241"/>
                <a:gd name="T21" fmla="*/ 45 h 70"/>
                <a:gd name="T22" fmla="*/ 25 w 241"/>
                <a:gd name="T23" fmla="*/ 24 h 70"/>
                <a:gd name="T24" fmla="*/ 163 w 241"/>
                <a:gd name="T25" fmla="*/ 24 h 70"/>
                <a:gd name="T26" fmla="*/ 163 w 241"/>
                <a:gd name="T27" fmla="*/ 45 h 70"/>
                <a:gd name="T28" fmla="*/ 212 w 241"/>
                <a:gd name="T29" fmla="*/ 44 h 70"/>
                <a:gd name="T30" fmla="*/ 202 w 241"/>
                <a:gd name="T31" fmla="*/ 35 h 70"/>
                <a:gd name="T32" fmla="*/ 212 w 241"/>
                <a:gd name="T33" fmla="*/ 25 h 70"/>
                <a:gd name="T34" fmla="*/ 222 w 241"/>
                <a:gd name="T35" fmla="*/ 35 h 70"/>
                <a:gd name="T36" fmla="*/ 212 w 241"/>
                <a:gd name="T37" fmla="*/ 44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41" h="70">
                  <a:moveTo>
                    <a:pt x="230" y="0"/>
                  </a:moveTo>
                  <a:cubicBezTo>
                    <a:pt x="11" y="0"/>
                    <a:pt x="11" y="0"/>
                    <a:pt x="11" y="0"/>
                  </a:cubicBezTo>
                  <a:cubicBezTo>
                    <a:pt x="5" y="0"/>
                    <a:pt x="0" y="5"/>
                    <a:pt x="0" y="11"/>
                  </a:cubicBezTo>
                  <a:cubicBezTo>
                    <a:pt x="0" y="58"/>
                    <a:pt x="0" y="58"/>
                    <a:pt x="0" y="58"/>
                  </a:cubicBezTo>
                  <a:cubicBezTo>
                    <a:pt x="0" y="65"/>
                    <a:pt x="5" y="70"/>
                    <a:pt x="11" y="70"/>
                  </a:cubicBezTo>
                  <a:cubicBezTo>
                    <a:pt x="230" y="70"/>
                    <a:pt x="230" y="70"/>
                    <a:pt x="230" y="70"/>
                  </a:cubicBezTo>
                  <a:cubicBezTo>
                    <a:pt x="236" y="70"/>
                    <a:pt x="241" y="65"/>
                    <a:pt x="241" y="58"/>
                  </a:cubicBezTo>
                  <a:cubicBezTo>
                    <a:pt x="241" y="11"/>
                    <a:pt x="241" y="11"/>
                    <a:pt x="241" y="11"/>
                  </a:cubicBezTo>
                  <a:cubicBezTo>
                    <a:pt x="241" y="5"/>
                    <a:pt x="236" y="0"/>
                    <a:pt x="230" y="0"/>
                  </a:cubicBezTo>
                  <a:close/>
                  <a:moveTo>
                    <a:pt x="163" y="45"/>
                  </a:moveTo>
                  <a:cubicBezTo>
                    <a:pt x="25" y="45"/>
                    <a:pt x="25" y="45"/>
                    <a:pt x="25" y="45"/>
                  </a:cubicBezTo>
                  <a:cubicBezTo>
                    <a:pt x="25" y="24"/>
                    <a:pt x="25" y="24"/>
                    <a:pt x="25" y="24"/>
                  </a:cubicBezTo>
                  <a:cubicBezTo>
                    <a:pt x="163" y="24"/>
                    <a:pt x="163" y="24"/>
                    <a:pt x="163" y="24"/>
                  </a:cubicBezTo>
                  <a:lnTo>
                    <a:pt x="163" y="45"/>
                  </a:lnTo>
                  <a:close/>
                  <a:moveTo>
                    <a:pt x="212" y="44"/>
                  </a:moveTo>
                  <a:cubicBezTo>
                    <a:pt x="207" y="44"/>
                    <a:pt x="202" y="40"/>
                    <a:pt x="202" y="35"/>
                  </a:cubicBezTo>
                  <a:cubicBezTo>
                    <a:pt x="202" y="29"/>
                    <a:pt x="207" y="25"/>
                    <a:pt x="212" y="25"/>
                  </a:cubicBezTo>
                  <a:cubicBezTo>
                    <a:pt x="218" y="25"/>
                    <a:pt x="222" y="29"/>
                    <a:pt x="222" y="35"/>
                  </a:cubicBezTo>
                  <a:cubicBezTo>
                    <a:pt x="222" y="40"/>
                    <a:pt x="218" y="44"/>
                    <a:pt x="212" y="44"/>
                  </a:cubicBezTo>
                  <a:close/>
                </a:path>
              </a:pathLst>
            </a:custGeom>
            <a:solidFill>
              <a:srgbClr val="707072"/>
            </a:solidFill>
            <a:ln w="12700">
              <a:noFill/>
            </a:ln>
          </p:spPr>
          <p:txBody>
            <a:bodyPr vert="horz" wrap="square" lIns="91416" tIns="45708" rIns="91416" bIns="45708" numCol="1" anchor="t" anchorCtr="0" compatLnSpc="1">
              <a:prstTxWarp prst="textNoShape">
                <a:avLst/>
              </a:prstTxWarp>
            </a:bodyPr>
            <a:lstStyle/>
            <a:p>
              <a:pPr defTabSz="914126"/>
              <a:endParaRPr lang="en-US" sz="1799" kern="0">
                <a:solidFill>
                  <a:sysClr val="windowText" lastClr="000000"/>
                </a:solidFill>
              </a:endParaRPr>
            </a:p>
          </p:txBody>
        </p:sp>
      </p:grpSp>
      <p:sp>
        <p:nvSpPr>
          <p:cNvPr id="3" name="Footer Placeholder 2"/>
          <p:cNvSpPr>
            <a:spLocks noGrp="1"/>
          </p:cNvSpPr>
          <p:nvPr>
            <p:ph type="ftr" sz="quarter" idx="11"/>
          </p:nvPr>
        </p:nvSpPr>
        <p:spPr/>
        <p:txBody>
          <a:bodyPr/>
          <a:lstStyle/>
          <a:p>
            <a:r>
              <a:rPr lang="en-US" smtClean="0"/>
              <a:t>Symantec Confidential - NDA required</a:t>
            </a:r>
            <a:endParaRPr lang="en-US" dirty="0"/>
          </a:p>
        </p:txBody>
      </p:sp>
    </p:spTree>
    <p:extLst>
      <p:ext uri="{BB962C8B-B14F-4D97-AF65-F5344CB8AC3E}">
        <p14:creationId xmlns:p14="http://schemas.microsoft.com/office/powerpoint/2010/main" val="250749721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09"/>
                                        </p:tgtEl>
                                        <p:attrNameLst>
                                          <p:attrName>style.visibility</p:attrName>
                                        </p:attrNameLst>
                                      </p:cBhvr>
                                      <p:to>
                                        <p:strVal val="visible"/>
                                      </p:to>
                                    </p:set>
                                    <p:animEffect transition="in" filter="fade">
                                      <p:cBhvr>
                                        <p:cTn id="7" dur="500"/>
                                        <p:tgtEl>
                                          <p:spTgt spid="209"/>
                                        </p:tgtEl>
                                      </p:cBhvr>
                                    </p:animEffect>
                                  </p:childTnLst>
                                </p:cTn>
                              </p:par>
                              <p:par>
                                <p:cTn id="8" presetID="10" presetClass="entr" presetSubtype="0" fill="hold" nodeType="withEffect">
                                  <p:stCondLst>
                                    <p:cond delay="0"/>
                                  </p:stCondLst>
                                  <p:childTnLst>
                                    <p:set>
                                      <p:cBhvr>
                                        <p:cTn id="9" dur="1" fill="hold">
                                          <p:stCondLst>
                                            <p:cond delay="0"/>
                                          </p:stCondLst>
                                        </p:cTn>
                                        <p:tgtEl>
                                          <p:spTgt spid="217"/>
                                        </p:tgtEl>
                                        <p:attrNameLst>
                                          <p:attrName>style.visibility</p:attrName>
                                        </p:attrNameLst>
                                      </p:cBhvr>
                                      <p:to>
                                        <p:strVal val="visible"/>
                                      </p:to>
                                    </p:set>
                                    <p:animEffect transition="in" filter="fade">
                                      <p:cBhvr>
                                        <p:cTn id="10" dur="500"/>
                                        <p:tgtEl>
                                          <p:spTgt spid="2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TextBox 33"/>
          <p:cNvSpPr txBox="1"/>
          <p:nvPr/>
        </p:nvSpPr>
        <p:spPr>
          <a:xfrm>
            <a:off x="455612" y="305613"/>
            <a:ext cx="8991600" cy="1126169"/>
          </a:xfrm>
          <a:prstGeom prst="rect">
            <a:avLst/>
          </a:prstGeom>
          <a:noFill/>
        </p:spPr>
        <p:txBody>
          <a:bodyPr wrap="square" lIns="91416" tIns="45708" rIns="91416" bIns="45708" rtlCol="0" anchor="t" anchorCtr="0">
            <a:spAutoFit/>
          </a:bodyPr>
          <a:lstStyle/>
          <a:p>
            <a:pPr defTabSz="912794" fontAlgn="base">
              <a:lnSpc>
                <a:spcPct val="80000"/>
              </a:lnSpc>
              <a:spcBef>
                <a:spcPct val="0"/>
              </a:spcBef>
              <a:spcAft>
                <a:spcPct val="0"/>
              </a:spcAft>
            </a:pPr>
            <a:r>
              <a:rPr lang="en-US" sz="4399" b="1" dirty="0">
                <a:solidFill>
                  <a:schemeClr val="tx2"/>
                </a:solidFill>
                <a:latin typeface="Calibri Light"/>
                <a:ea typeface="Calibri"/>
                <a:cs typeface="Calibri Light"/>
              </a:rPr>
              <a:t>DLP 14.5 Rapid adoption: </a:t>
            </a:r>
          </a:p>
          <a:p>
            <a:pPr defTabSz="912794" fontAlgn="base">
              <a:lnSpc>
                <a:spcPct val="80000"/>
              </a:lnSpc>
              <a:spcBef>
                <a:spcPct val="0"/>
              </a:spcBef>
              <a:spcAft>
                <a:spcPct val="0"/>
              </a:spcAft>
            </a:pPr>
            <a:r>
              <a:rPr lang="en-US" sz="3999" b="1" dirty="0">
                <a:solidFill>
                  <a:schemeClr val="tx2"/>
                </a:solidFill>
                <a:latin typeface="Calibri Light"/>
                <a:ea typeface="Calibri"/>
                <a:cs typeface="Calibri Light"/>
              </a:rPr>
              <a:t>3000+ downloads in first 3 months</a:t>
            </a:r>
            <a:endParaRPr lang="en-US" sz="3999" dirty="0">
              <a:solidFill>
                <a:schemeClr val="tx2"/>
              </a:solidFill>
              <a:latin typeface="Calibri Light"/>
              <a:ea typeface="Calibri"/>
              <a:cs typeface="Calibri Light"/>
            </a:endParaRPr>
          </a:p>
        </p:txBody>
      </p:sp>
      <p:grpSp>
        <p:nvGrpSpPr>
          <p:cNvPr id="45" name="Group 44"/>
          <p:cNvGrpSpPr/>
          <p:nvPr/>
        </p:nvGrpSpPr>
        <p:grpSpPr>
          <a:xfrm>
            <a:off x="4091102" y="2336240"/>
            <a:ext cx="3667272" cy="3666317"/>
            <a:chOff x="4244529" y="1848495"/>
            <a:chExt cx="3667272" cy="3667272"/>
          </a:xfrm>
        </p:grpSpPr>
        <p:grpSp>
          <p:nvGrpSpPr>
            <p:cNvPr id="46" name="Group 45"/>
            <p:cNvGrpSpPr/>
            <p:nvPr/>
          </p:nvGrpSpPr>
          <p:grpSpPr>
            <a:xfrm>
              <a:off x="4244529" y="1848495"/>
              <a:ext cx="3667272" cy="3667272"/>
              <a:chOff x="4244529" y="1848495"/>
              <a:chExt cx="3667272" cy="3667272"/>
            </a:xfrm>
          </p:grpSpPr>
          <p:grpSp>
            <p:nvGrpSpPr>
              <p:cNvPr id="48" name="Group 47"/>
              <p:cNvGrpSpPr/>
              <p:nvPr/>
            </p:nvGrpSpPr>
            <p:grpSpPr>
              <a:xfrm>
                <a:off x="4244529" y="1848495"/>
                <a:ext cx="3667272" cy="3667272"/>
                <a:chOff x="4244529" y="1848495"/>
                <a:chExt cx="3667272" cy="3667272"/>
              </a:xfrm>
            </p:grpSpPr>
            <p:sp>
              <p:nvSpPr>
                <p:cNvPr id="50" name="Freeform 49"/>
                <p:cNvSpPr/>
                <p:nvPr/>
              </p:nvSpPr>
              <p:spPr>
                <a:xfrm>
                  <a:off x="4244529" y="1848495"/>
                  <a:ext cx="3667272" cy="3667272"/>
                </a:xfrm>
                <a:custGeom>
                  <a:avLst/>
                  <a:gdLst>
                    <a:gd name="connsiteX0" fmla="*/ 1833636 w 3667272"/>
                    <a:gd name="connsiteY0" fmla="*/ 0 h 3667272"/>
                    <a:gd name="connsiteX1" fmla="*/ 3421611 w 3667272"/>
                    <a:gd name="connsiteY1" fmla="*/ 916818 h 3667272"/>
                    <a:gd name="connsiteX2" fmla="*/ 1833636 w 3667272"/>
                    <a:gd name="connsiteY2" fmla="*/ 1833636 h 3667272"/>
                    <a:gd name="connsiteX3" fmla="*/ 1833636 w 3667272"/>
                    <a:gd name="connsiteY3" fmla="*/ 0 h 3667272"/>
                  </a:gdLst>
                  <a:ahLst/>
                  <a:cxnLst>
                    <a:cxn ang="0">
                      <a:pos x="connsiteX0" y="connsiteY0"/>
                    </a:cxn>
                    <a:cxn ang="0">
                      <a:pos x="connsiteX1" y="connsiteY1"/>
                    </a:cxn>
                    <a:cxn ang="0">
                      <a:pos x="connsiteX2" y="connsiteY2"/>
                    </a:cxn>
                    <a:cxn ang="0">
                      <a:pos x="connsiteX3" y="connsiteY3"/>
                    </a:cxn>
                  </a:cxnLst>
                  <a:rect l="l" t="t" r="r" b="b"/>
                  <a:pathLst>
                    <a:path w="3667272" h="3667272">
                      <a:moveTo>
                        <a:pt x="1833636" y="0"/>
                      </a:moveTo>
                      <a:cubicBezTo>
                        <a:pt x="2488731" y="0"/>
                        <a:pt x="3094064" y="349489"/>
                        <a:pt x="3421611" y="916818"/>
                      </a:cubicBezTo>
                      <a:lnTo>
                        <a:pt x="1833636" y="1833636"/>
                      </a:lnTo>
                      <a:lnTo>
                        <a:pt x="1833636" y="0"/>
                      </a:lnTo>
                      <a:close/>
                    </a:path>
                  </a:pathLst>
                </a:custGeom>
                <a:solidFill>
                  <a:srgbClr val="269AC8"/>
                </a:solidFill>
                <a:ln>
                  <a:solidFill>
                    <a:srgbClr val="269AC8"/>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1892756" tIns="413134" rIns="744848" bIns="2508173" numCol="1" spcCol="1270" anchor="ctr" anchorCtr="0">
                  <a:noAutofit/>
                </a:bodyPr>
                <a:lstStyle/>
                <a:p>
                  <a:pPr algn="ctr" defTabSz="710987">
                    <a:lnSpc>
                      <a:spcPct val="90000"/>
                    </a:lnSpc>
                    <a:spcBef>
                      <a:spcPct val="0"/>
                    </a:spcBef>
                    <a:spcAft>
                      <a:spcPct val="35000"/>
                    </a:spcAft>
                  </a:pPr>
                  <a:r>
                    <a:rPr lang="en-US" sz="1400" dirty="0"/>
                    <a:t>Cloud</a:t>
                  </a:r>
                </a:p>
              </p:txBody>
            </p:sp>
            <p:sp>
              <p:nvSpPr>
                <p:cNvPr id="51" name="Freeform 50"/>
                <p:cNvSpPr/>
                <p:nvPr/>
              </p:nvSpPr>
              <p:spPr>
                <a:xfrm>
                  <a:off x="4244529" y="1848495"/>
                  <a:ext cx="3667272" cy="3667272"/>
                </a:xfrm>
                <a:custGeom>
                  <a:avLst/>
                  <a:gdLst>
                    <a:gd name="connsiteX0" fmla="*/ 3421611 w 3667272"/>
                    <a:gd name="connsiteY0" fmla="*/ 916818 h 3667272"/>
                    <a:gd name="connsiteX1" fmla="*/ 3421611 w 3667272"/>
                    <a:gd name="connsiteY1" fmla="*/ 2750454 h 3667272"/>
                    <a:gd name="connsiteX2" fmla="*/ 1833636 w 3667272"/>
                    <a:gd name="connsiteY2" fmla="*/ 1833636 h 3667272"/>
                    <a:gd name="connsiteX3" fmla="*/ 3421611 w 3667272"/>
                    <a:gd name="connsiteY3" fmla="*/ 916818 h 3667272"/>
                  </a:gdLst>
                  <a:ahLst/>
                  <a:cxnLst>
                    <a:cxn ang="0">
                      <a:pos x="connsiteX0" y="connsiteY0"/>
                    </a:cxn>
                    <a:cxn ang="0">
                      <a:pos x="connsiteX1" y="connsiteY1"/>
                    </a:cxn>
                    <a:cxn ang="0">
                      <a:pos x="connsiteX2" y="connsiteY2"/>
                    </a:cxn>
                    <a:cxn ang="0">
                      <a:pos x="connsiteX3" y="connsiteY3"/>
                    </a:cxn>
                  </a:cxnLst>
                  <a:rect l="l" t="t" r="r" b="b"/>
                  <a:pathLst>
                    <a:path w="3667272" h="3667272">
                      <a:moveTo>
                        <a:pt x="3421611" y="916818"/>
                      </a:moveTo>
                      <a:cubicBezTo>
                        <a:pt x="3749159" y="1484147"/>
                        <a:pt x="3749159" y="2183125"/>
                        <a:pt x="3421611" y="2750454"/>
                      </a:cubicBezTo>
                      <a:lnTo>
                        <a:pt x="1833636" y="1833636"/>
                      </a:lnTo>
                      <a:lnTo>
                        <a:pt x="3421611" y="916818"/>
                      </a:lnTo>
                      <a:close/>
                    </a:path>
                  </a:pathLst>
                </a:custGeom>
                <a:solidFill>
                  <a:srgbClr val="2192BF"/>
                </a:solidFill>
                <a:ln>
                  <a:solidFill>
                    <a:srgbClr val="2192BF"/>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2529997" tIns="1482478" rIns="68325" bIns="1482476" numCol="1" spcCol="1270" anchor="ctr" anchorCtr="0">
                  <a:noAutofit/>
                </a:bodyPr>
                <a:lstStyle/>
                <a:p>
                  <a:pPr algn="ctr" defTabSz="710987">
                    <a:lnSpc>
                      <a:spcPct val="90000"/>
                    </a:lnSpc>
                    <a:spcBef>
                      <a:spcPct val="0"/>
                    </a:spcBef>
                    <a:spcAft>
                      <a:spcPct val="35000"/>
                    </a:spcAft>
                  </a:pPr>
                  <a:r>
                    <a:rPr lang="en-US" sz="1400" dirty="0"/>
                    <a:t>Mobile</a:t>
                  </a:r>
                </a:p>
              </p:txBody>
            </p:sp>
            <p:sp>
              <p:nvSpPr>
                <p:cNvPr id="52" name="Freeform 51"/>
                <p:cNvSpPr/>
                <p:nvPr/>
              </p:nvSpPr>
              <p:spPr>
                <a:xfrm>
                  <a:off x="4244529" y="1848495"/>
                  <a:ext cx="3667272" cy="3667272"/>
                </a:xfrm>
                <a:custGeom>
                  <a:avLst/>
                  <a:gdLst>
                    <a:gd name="connsiteX0" fmla="*/ 3421611 w 3667272"/>
                    <a:gd name="connsiteY0" fmla="*/ 2750454 h 3667272"/>
                    <a:gd name="connsiteX1" fmla="*/ 1833636 w 3667272"/>
                    <a:gd name="connsiteY1" fmla="*/ 3667272 h 3667272"/>
                    <a:gd name="connsiteX2" fmla="*/ 1833636 w 3667272"/>
                    <a:gd name="connsiteY2" fmla="*/ 1833636 h 3667272"/>
                    <a:gd name="connsiteX3" fmla="*/ 3421611 w 3667272"/>
                    <a:gd name="connsiteY3" fmla="*/ 2750454 h 3667272"/>
                  </a:gdLst>
                  <a:ahLst/>
                  <a:cxnLst>
                    <a:cxn ang="0">
                      <a:pos x="connsiteX0" y="connsiteY0"/>
                    </a:cxn>
                    <a:cxn ang="0">
                      <a:pos x="connsiteX1" y="connsiteY1"/>
                    </a:cxn>
                    <a:cxn ang="0">
                      <a:pos x="connsiteX2" y="connsiteY2"/>
                    </a:cxn>
                    <a:cxn ang="0">
                      <a:pos x="connsiteX3" y="connsiteY3"/>
                    </a:cxn>
                  </a:cxnLst>
                  <a:rect l="l" t="t" r="r" b="b"/>
                  <a:pathLst>
                    <a:path w="3667272" h="3667272">
                      <a:moveTo>
                        <a:pt x="3421611" y="2750454"/>
                      </a:moveTo>
                      <a:cubicBezTo>
                        <a:pt x="3094063" y="3317783"/>
                        <a:pt x="2488731" y="3667272"/>
                        <a:pt x="1833636" y="3667272"/>
                      </a:cubicBezTo>
                      <a:lnTo>
                        <a:pt x="1833636" y="1833636"/>
                      </a:lnTo>
                      <a:lnTo>
                        <a:pt x="3421611" y="2750454"/>
                      </a:lnTo>
                      <a:close/>
                    </a:path>
                  </a:pathLst>
                </a:custGeom>
                <a:solidFill>
                  <a:srgbClr val="269AC8"/>
                </a:solidFill>
                <a:ln>
                  <a:solidFill>
                    <a:srgbClr val="269AC8"/>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1892756" tIns="2508174" rIns="744848" bIns="413133" numCol="1" spcCol="1270" anchor="ctr" anchorCtr="0">
                  <a:noAutofit/>
                </a:bodyPr>
                <a:lstStyle/>
                <a:p>
                  <a:pPr algn="ctr" defTabSz="710987">
                    <a:lnSpc>
                      <a:spcPct val="90000"/>
                    </a:lnSpc>
                    <a:spcBef>
                      <a:spcPct val="0"/>
                    </a:spcBef>
                    <a:spcAft>
                      <a:spcPct val="35000"/>
                    </a:spcAft>
                  </a:pPr>
                  <a:r>
                    <a:rPr lang="en-US" sz="1400" dirty="0"/>
                    <a:t>Network</a:t>
                  </a:r>
                </a:p>
              </p:txBody>
            </p:sp>
            <p:sp>
              <p:nvSpPr>
                <p:cNvPr id="53" name="Freeform 52"/>
                <p:cNvSpPr/>
                <p:nvPr/>
              </p:nvSpPr>
              <p:spPr>
                <a:xfrm>
                  <a:off x="4244529" y="1848495"/>
                  <a:ext cx="3667272" cy="3667272"/>
                </a:xfrm>
                <a:custGeom>
                  <a:avLst/>
                  <a:gdLst>
                    <a:gd name="connsiteX0" fmla="*/ 1833636 w 3667272"/>
                    <a:gd name="connsiteY0" fmla="*/ 3667272 h 3667272"/>
                    <a:gd name="connsiteX1" fmla="*/ 245661 w 3667272"/>
                    <a:gd name="connsiteY1" fmla="*/ 2750454 h 3667272"/>
                    <a:gd name="connsiteX2" fmla="*/ 1833636 w 3667272"/>
                    <a:gd name="connsiteY2" fmla="*/ 1833636 h 3667272"/>
                    <a:gd name="connsiteX3" fmla="*/ 1833636 w 3667272"/>
                    <a:gd name="connsiteY3" fmla="*/ 3667272 h 3667272"/>
                  </a:gdLst>
                  <a:ahLst/>
                  <a:cxnLst>
                    <a:cxn ang="0">
                      <a:pos x="connsiteX0" y="connsiteY0"/>
                    </a:cxn>
                    <a:cxn ang="0">
                      <a:pos x="connsiteX1" y="connsiteY1"/>
                    </a:cxn>
                    <a:cxn ang="0">
                      <a:pos x="connsiteX2" y="connsiteY2"/>
                    </a:cxn>
                    <a:cxn ang="0">
                      <a:pos x="connsiteX3" y="connsiteY3"/>
                    </a:cxn>
                  </a:cxnLst>
                  <a:rect l="l" t="t" r="r" b="b"/>
                  <a:pathLst>
                    <a:path w="3667272" h="3667272">
                      <a:moveTo>
                        <a:pt x="1833636" y="3667272"/>
                      </a:moveTo>
                      <a:cubicBezTo>
                        <a:pt x="1178541" y="3667272"/>
                        <a:pt x="573208" y="3317783"/>
                        <a:pt x="245661" y="2750454"/>
                      </a:cubicBezTo>
                      <a:lnTo>
                        <a:pt x="1833636" y="1833636"/>
                      </a:lnTo>
                      <a:lnTo>
                        <a:pt x="1833636" y="3667272"/>
                      </a:lnTo>
                      <a:close/>
                    </a:path>
                  </a:pathLst>
                </a:custGeom>
                <a:solidFill>
                  <a:srgbClr val="2192BF"/>
                </a:solidFill>
                <a:ln>
                  <a:solidFill>
                    <a:srgbClr val="2192BF"/>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744849" tIns="2508174" rIns="1892755" bIns="413133" numCol="1" spcCol="1270" anchor="ctr" anchorCtr="0">
                  <a:noAutofit/>
                </a:bodyPr>
                <a:lstStyle/>
                <a:p>
                  <a:pPr defTabSz="710987">
                    <a:lnSpc>
                      <a:spcPct val="90000"/>
                    </a:lnSpc>
                    <a:spcBef>
                      <a:spcPct val="0"/>
                    </a:spcBef>
                    <a:spcAft>
                      <a:spcPct val="35000"/>
                    </a:spcAft>
                  </a:pPr>
                  <a:r>
                    <a:rPr lang="en-US" sz="1400" dirty="0"/>
                    <a:t>Management</a:t>
                  </a:r>
                </a:p>
              </p:txBody>
            </p:sp>
            <p:sp>
              <p:nvSpPr>
                <p:cNvPr id="54" name="Freeform 53"/>
                <p:cNvSpPr/>
                <p:nvPr/>
              </p:nvSpPr>
              <p:spPr>
                <a:xfrm>
                  <a:off x="4244529" y="1848495"/>
                  <a:ext cx="3667272" cy="3667272"/>
                </a:xfrm>
                <a:custGeom>
                  <a:avLst/>
                  <a:gdLst>
                    <a:gd name="connsiteX0" fmla="*/ 245661 w 3667272"/>
                    <a:gd name="connsiteY0" fmla="*/ 2750454 h 3667272"/>
                    <a:gd name="connsiteX1" fmla="*/ 245661 w 3667272"/>
                    <a:gd name="connsiteY1" fmla="*/ 916818 h 3667272"/>
                    <a:gd name="connsiteX2" fmla="*/ 1833636 w 3667272"/>
                    <a:gd name="connsiteY2" fmla="*/ 1833636 h 3667272"/>
                    <a:gd name="connsiteX3" fmla="*/ 245661 w 3667272"/>
                    <a:gd name="connsiteY3" fmla="*/ 2750454 h 3667272"/>
                  </a:gdLst>
                  <a:ahLst/>
                  <a:cxnLst>
                    <a:cxn ang="0">
                      <a:pos x="connsiteX0" y="connsiteY0"/>
                    </a:cxn>
                    <a:cxn ang="0">
                      <a:pos x="connsiteX1" y="connsiteY1"/>
                    </a:cxn>
                    <a:cxn ang="0">
                      <a:pos x="connsiteX2" y="connsiteY2"/>
                    </a:cxn>
                    <a:cxn ang="0">
                      <a:pos x="connsiteX3" y="connsiteY3"/>
                    </a:cxn>
                  </a:cxnLst>
                  <a:rect l="l" t="t" r="r" b="b"/>
                  <a:pathLst>
                    <a:path w="3667272" h="3667272">
                      <a:moveTo>
                        <a:pt x="245661" y="2750454"/>
                      </a:moveTo>
                      <a:cubicBezTo>
                        <a:pt x="-81887" y="2183125"/>
                        <a:pt x="-81887" y="1484147"/>
                        <a:pt x="245661" y="916818"/>
                      </a:cubicBezTo>
                      <a:lnTo>
                        <a:pt x="1833636" y="1833636"/>
                      </a:lnTo>
                      <a:lnTo>
                        <a:pt x="245661" y="2750454"/>
                      </a:lnTo>
                      <a:close/>
                    </a:path>
                  </a:pathLst>
                </a:custGeom>
                <a:solidFill>
                  <a:srgbClr val="269AC8"/>
                </a:solidFill>
                <a:ln>
                  <a:solidFill>
                    <a:srgbClr val="269AC8"/>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77055" tIns="1482478" rIns="2521267" bIns="1482476" numCol="1" spcCol="1270" anchor="ctr" anchorCtr="0">
                  <a:noAutofit/>
                </a:bodyPr>
                <a:lstStyle/>
                <a:p>
                  <a:pPr algn="ctr" defTabSz="710987">
                    <a:lnSpc>
                      <a:spcPct val="90000"/>
                    </a:lnSpc>
                    <a:spcBef>
                      <a:spcPct val="0"/>
                    </a:spcBef>
                    <a:spcAft>
                      <a:spcPct val="35000"/>
                    </a:spcAft>
                  </a:pPr>
                  <a:r>
                    <a:rPr lang="en-US" sz="1400" dirty="0"/>
                    <a:t>Storage</a:t>
                  </a:r>
                </a:p>
              </p:txBody>
            </p:sp>
            <p:sp>
              <p:nvSpPr>
                <p:cNvPr id="55" name="Freeform 54"/>
                <p:cNvSpPr/>
                <p:nvPr/>
              </p:nvSpPr>
              <p:spPr>
                <a:xfrm>
                  <a:off x="4244529" y="1848495"/>
                  <a:ext cx="3667272" cy="3667272"/>
                </a:xfrm>
                <a:custGeom>
                  <a:avLst/>
                  <a:gdLst>
                    <a:gd name="connsiteX0" fmla="*/ 245661 w 3667272"/>
                    <a:gd name="connsiteY0" fmla="*/ 916818 h 3667272"/>
                    <a:gd name="connsiteX1" fmla="*/ 1833636 w 3667272"/>
                    <a:gd name="connsiteY1" fmla="*/ 0 h 3667272"/>
                    <a:gd name="connsiteX2" fmla="*/ 1833636 w 3667272"/>
                    <a:gd name="connsiteY2" fmla="*/ 1833636 h 3667272"/>
                    <a:gd name="connsiteX3" fmla="*/ 245661 w 3667272"/>
                    <a:gd name="connsiteY3" fmla="*/ 916818 h 3667272"/>
                  </a:gdLst>
                  <a:ahLst/>
                  <a:cxnLst>
                    <a:cxn ang="0">
                      <a:pos x="connsiteX0" y="connsiteY0"/>
                    </a:cxn>
                    <a:cxn ang="0">
                      <a:pos x="connsiteX1" y="connsiteY1"/>
                    </a:cxn>
                    <a:cxn ang="0">
                      <a:pos x="connsiteX2" y="connsiteY2"/>
                    </a:cxn>
                    <a:cxn ang="0">
                      <a:pos x="connsiteX3" y="connsiteY3"/>
                    </a:cxn>
                  </a:cxnLst>
                  <a:rect l="l" t="t" r="r" b="b"/>
                  <a:pathLst>
                    <a:path w="3667272" h="3667272">
                      <a:moveTo>
                        <a:pt x="245661" y="916818"/>
                      </a:moveTo>
                      <a:cubicBezTo>
                        <a:pt x="573209" y="349489"/>
                        <a:pt x="1178541" y="0"/>
                        <a:pt x="1833636" y="0"/>
                      </a:cubicBezTo>
                      <a:lnTo>
                        <a:pt x="1833636" y="1833636"/>
                      </a:lnTo>
                      <a:lnTo>
                        <a:pt x="245661" y="916818"/>
                      </a:lnTo>
                      <a:close/>
                    </a:path>
                  </a:pathLst>
                </a:custGeom>
                <a:solidFill>
                  <a:srgbClr val="2192BF"/>
                </a:solidFill>
                <a:ln>
                  <a:solidFill>
                    <a:srgbClr val="2192BF"/>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744849" tIns="413134" rIns="1892755" bIns="2508173" numCol="1" spcCol="1270" anchor="ctr" anchorCtr="0">
                  <a:noAutofit/>
                </a:bodyPr>
                <a:lstStyle/>
                <a:p>
                  <a:pPr algn="ctr" defTabSz="710987">
                    <a:lnSpc>
                      <a:spcPct val="90000"/>
                    </a:lnSpc>
                    <a:spcBef>
                      <a:spcPct val="0"/>
                    </a:spcBef>
                    <a:spcAft>
                      <a:spcPct val="35000"/>
                    </a:spcAft>
                  </a:pPr>
                  <a:r>
                    <a:rPr lang="en-US" sz="1400" dirty="0"/>
                    <a:t>Endpoints</a:t>
                  </a:r>
                  <a:endParaRPr lang="en-US" sz="1600" dirty="0"/>
                </a:p>
              </p:txBody>
            </p:sp>
          </p:grpSp>
          <p:sp>
            <p:nvSpPr>
              <p:cNvPr id="49" name="Oval 48"/>
              <p:cNvSpPr/>
              <p:nvPr/>
            </p:nvSpPr>
            <p:spPr bwMode="gray">
              <a:xfrm>
                <a:off x="5332412" y="2895600"/>
                <a:ext cx="1524000" cy="1524000"/>
              </a:xfrm>
              <a:prstGeom prst="ellipse">
                <a:avLst/>
              </a:prstGeom>
              <a:solidFill>
                <a:srgbClr val="073378"/>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algn="ctr">
                  <a:lnSpc>
                    <a:spcPct val="90000"/>
                  </a:lnSpc>
                </a:pPr>
                <a:endParaRPr lang="en-US" sz="1799"/>
              </a:p>
            </p:txBody>
          </p:sp>
        </p:grpSp>
        <p:sp>
          <p:nvSpPr>
            <p:cNvPr id="47" name="TextBox 46"/>
            <p:cNvSpPr txBox="1"/>
            <p:nvPr/>
          </p:nvSpPr>
          <p:spPr bwMode="ltGray">
            <a:xfrm>
              <a:off x="5332412" y="3189192"/>
              <a:ext cx="1447800" cy="990600"/>
            </a:xfrm>
            <a:prstGeom prst="rect">
              <a:avLst/>
            </a:prstGeom>
            <a:noFill/>
            <a:ln w="9525">
              <a:noFill/>
              <a:miter lim="800000"/>
              <a:headEnd/>
              <a:tailEnd/>
            </a:ln>
          </p:spPr>
          <p:txBody>
            <a:bodyPr wrap="square" lIns="91395" tIns="45698" rIns="91395" bIns="45698" rtlCol="0" anchor="ctr" anchorCtr="0">
              <a:noAutofit/>
            </a:bodyPr>
            <a:lstStyle/>
            <a:p>
              <a:pPr algn="ctr" fontAlgn="base">
                <a:lnSpc>
                  <a:spcPct val="90000"/>
                </a:lnSpc>
                <a:spcAft>
                  <a:spcPts val="800"/>
                </a:spcAft>
              </a:pPr>
              <a:r>
                <a:rPr lang="en-US" sz="3599" b="1" dirty="0">
                  <a:solidFill>
                    <a:schemeClr val="bg1"/>
                  </a:solidFill>
                </a:rPr>
                <a:t>DLP</a:t>
              </a:r>
              <a:endParaRPr lang="en-US" sz="3599" dirty="0">
                <a:solidFill>
                  <a:schemeClr val="bg1"/>
                </a:solidFill>
              </a:endParaRPr>
            </a:p>
          </p:txBody>
        </p:sp>
      </p:grpSp>
      <p:cxnSp>
        <p:nvCxnSpPr>
          <p:cNvPr id="57" name="Straight Connector 56"/>
          <p:cNvCxnSpPr/>
          <p:nvPr/>
        </p:nvCxnSpPr>
        <p:spPr>
          <a:xfrm>
            <a:off x="379412" y="1522571"/>
            <a:ext cx="2438400" cy="0"/>
          </a:xfrm>
          <a:prstGeom prst="line">
            <a:avLst/>
          </a:prstGeom>
          <a:ln w="19050">
            <a:solidFill>
              <a:srgbClr val="D89102"/>
            </a:solidFill>
            <a:miter lim="800000"/>
          </a:ln>
        </p:spPr>
        <p:style>
          <a:lnRef idx="1">
            <a:schemeClr val="accent1"/>
          </a:lnRef>
          <a:fillRef idx="0">
            <a:schemeClr val="accent1"/>
          </a:fillRef>
          <a:effectRef idx="0">
            <a:schemeClr val="accent1"/>
          </a:effectRef>
          <a:fontRef idx="minor">
            <a:schemeClr val="tx1"/>
          </a:fontRef>
        </p:style>
      </p:cxnSp>
      <p:sp>
        <p:nvSpPr>
          <p:cNvPr id="56" name="Round Same Side Corner Rectangle 55"/>
          <p:cNvSpPr/>
          <p:nvPr/>
        </p:nvSpPr>
        <p:spPr bwMode="auto">
          <a:xfrm>
            <a:off x="7473988" y="4881282"/>
            <a:ext cx="3573685" cy="380901"/>
          </a:xfrm>
          <a:prstGeom prst="round2SameRect">
            <a:avLst>
              <a:gd name="adj1" fmla="val 0"/>
              <a:gd name="adj2" fmla="val 0"/>
            </a:avLst>
          </a:prstGeom>
          <a:noFill/>
          <a:ln w="19050" cap="flat" cmpd="sng" algn="ctr">
            <a:noFill/>
            <a:prstDash val="solid"/>
            <a:round/>
            <a:headEnd type="none" w="med" len="med"/>
            <a:tailEnd type="none" w="med" len="med"/>
          </a:ln>
          <a:effectLst/>
        </p:spPr>
        <p:txBody>
          <a:bodyPr vert="horz" wrap="square" lIns="91416" tIns="182832" rIns="91416" bIns="228540" numCol="1" rtlCol="0" anchor="ctr" anchorCtr="0" compatLnSpc="1">
            <a:prstTxWarp prst="textNoShape">
              <a:avLst/>
            </a:prstTxWarp>
          </a:bodyPr>
          <a:lstStyle/>
          <a:p>
            <a:pPr algn="r">
              <a:lnSpc>
                <a:spcPct val="95000"/>
              </a:lnSpc>
              <a:spcAft>
                <a:spcPts val="300"/>
              </a:spcAft>
              <a:buClr>
                <a:sysClr val="windowText" lastClr="000000"/>
              </a:buClr>
              <a:buSzPct val="80000"/>
              <a:defRPr/>
            </a:pPr>
            <a:r>
              <a:rPr lang="en-US" sz="1600" kern="0" dirty="0">
                <a:solidFill>
                  <a:schemeClr val="tx2"/>
                </a:solidFill>
                <a:latin typeface="Calibri"/>
              </a:rPr>
              <a:t>Windows 10</a:t>
            </a:r>
          </a:p>
        </p:txBody>
      </p:sp>
      <p:sp>
        <p:nvSpPr>
          <p:cNvPr id="58" name="Round Same Side Corner Rectangle 57"/>
          <p:cNvSpPr/>
          <p:nvPr/>
        </p:nvSpPr>
        <p:spPr bwMode="auto">
          <a:xfrm>
            <a:off x="7079860" y="2443517"/>
            <a:ext cx="3968578" cy="380901"/>
          </a:xfrm>
          <a:prstGeom prst="round2SameRect">
            <a:avLst>
              <a:gd name="adj1" fmla="val 0"/>
              <a:gd name="adj2" fmla="val 0"/>
            </a:avLst>
          </a:prstGeom>
          <a:noFill/>
          <a:ln w="19050" cap="flat" cmpd="sng" algn="ctr">
            <a:noFill/>
            <a:prstDash val="solid"/>
            <a:round/>
            <a:headEnd type="none" w="med" len="med"/>
            <a:tailEnd type="none" w="med" len="med"/>
          </a:ln>
          <a:effectLst/>
        </p:spPr>
        <p:txBody>
          <a:bodyPr vert="horz" wrap="square" lIns="91416" tIns="182832" rIns="91416" bIns="228540" numCol="1" rtlCol="0" anchor="ctr" anchorCtr="0" compatLnSpc="1">
            <a:prstTxWarp prst="textNoShape">
              <a:avLst/>
            </a:prstTxWarp>
          </a:bodyPr>
          <a:lstStyle/>
          <a:p>
            <a:pPr algn="r">
              <a:lnSpc>
                <a:spcPct val="95000"/>
              </a:lnSpc>
              <a:spcAft>
                <a:spcPts val="300"/>
              </a:spcAft>
              <a:buClr>
                <a:sysClr val="windowText" lastClr="000000"/>
              </a:buClr>
              <a:buSzPct val="80000"/>
              <a:defRPr/>
            </a:pPr>
            <a:r>
              <a:rPr lang="en-US" sz="1600" kern="0" dirty="0">
                <a:solidFill>
                  <a:schemeClr val="tx2"/>
                </a:solidFill>
                <a:latin typeface="Calibri"/>
              </a:rPr>
              <a:t>Mac OS: Outlook 2011</a:t>
            </a:r>
          </a:p>
        </p:txBody>
      </p:sp>
      <p:sp>
        <p:nvSpPr>
          <p:cNvPr id="59" name="Round Same Side Corner Rectangle 58"/>
          <p:cNvSpPr/>
          <p:nvPr/>
        </p:nvSpPr>
        <p:spPr bwMode="auto">
          <a:xfrm>
            <a:off x="7586489" y="2824417"/>
            <a:ext cx="3461951" cy="380901"/>
          </a:xfrm>
          <a:prstGeom prst="round2SameRect">
            <a:avLst>
              <a:gd name="adj1" fmla="val 0"/>
              <a:gd name="adj2" fmla="val 0"/>
            </a:avLst>
          </a:prstGeom>
          <a:noFill/>
          <a:ln w="19050" cap="flat" cmpd="sng" algn="ctr">
            <a:noFill/>
            <a:prstDash val="solid"/>
            <a:round/>
            <a:headEnd type="none" w="med" len="med"/>
            <a:tailEnd type="none" w="med" len="med"/>
          </a:ln>
          <a:effectLst/>
        </p:spPr>
        <p:txBody>
          <a:bodyPr vert="horz" wrap="square" lIns="91416" tIns="182832" rIns="91416" bIns="228540" numCol="1" rtlCol="0" anchor="ctr" anchorCtr="0" compatLnSpc="1">
            <a:prstTxWarp prst="textNoShape">
              <a:avLst/>
            </a:prstTxWarp>
          </a:bodyPr>
          <a:lstStyle/>
          <a:p>
            <a:pPr algn="r">
              <a:lnSpc>
                <a:spcPct val="95000"/>
              </a:lnSpc>
              <a:spcAft>
                <a:spcPts val="300"/>
              </a:spcAft>
              <a:buClr>
                <a:sysClr val="windowText" lastClr="000000"/>
              </a:buClr>
              <a:buSzPct val="80000"/>
              <a:defRPr/>
            </a:pPr>
            <a:r>
              <a:rPr lang="en-US" sz="1600" kern="0" dirty="0">
                <a:solidFill>
                  <a:schemeClr val="tx2"/>
                </a:solidFill>
              </a:rPr>
              <a:t>Mac OS: Chrome, Safari, Firefox</a:t>
            </a:r>
          </a:p>
        </p:txBody>
      </p:sp>
      <p:sp>
        <p:nvSpPr>
          <p:cNvPr id="60" name="Round Same Side Corner Rectangle 59"/>
          <p:cNvSpPr/>
          <p:nvPr/>
        </p:nvSpPr>
        <p:spPr bwMode="auto">
          <a:xfrm>
            <a:off x="1140385" y="3382498"/>
            <a:ext cx="2914650" cy="380901"/>
          </a:xfrm>
          <a:prstGeom prst="round2SameRect">
            <a:avLst>
              <a:gd name="adj1" fmla="val 0"/>
              <a:gd name="adj2" fmla="val 0"/>
            </a:avLst>
          </a:prstGeom>
          <a:noFill/>
          <a:ln w="19050" cap="flat" cmpd="sng" algn="ctr">
            <a:noFill/>
            <a:prstDash val="solid"/>
            <a:round/>
            <a:headEnd type="none" w="med" len="med"/>
            <a:tailEnd type="none" w="med" len="med"/>
          </a:ln>
          <a:effectLst/>
        </p:spPr>
        <p:txBody>
          <a:bodyPr vert="horz" wrap="square" lIns="91416" tIns="182832" rIns="91416" bIns="228540" numCol="1" rtlCol="0" anchor="ctr" anchorCtr="0" compatLnSpc="1">
            <a:prstTxWarp prst="textNoShape">
              <a:avLst/>
            </a:prstTxWarp>
          </a:bodyPr>
          <a:lstStyle/>
          <a:p>
            <a:pPr>
              <a:lnSpc>
                <a:spcPct val="95000"/>
              </a:lnSpc>
              <a:spcAft>
                <a:spcPts val="300"/>
              </a:spcAft>
              <a:buClr>
                <a:sysClr val="windowText" lastClr="000000"/>
              </a:buClr>
              <a:buSzPct val="80000"/>
              <a:defRPr/>
            </a:pPr>
            <a:r>
              <a:rPr lang="en-US" sz="1600" kern="0" dirty="0">
                <a:solidFill>
                  <a:schemeClr val="tx2"/>
                </a:solidFill>
                <a:latin typeface="Calibri"/>
                <a:cs typeface="Calibri"/>
              </a:rPr>
              <a:t>Policy import and export</a:t>
            </a:r>
          </a:p>
        </p:txBody>
      </p:sp>
      <p:sp>
        <p:nvSpPr>
          <p:cNvPr id="61" name="Round Same Side Corner Rectangle 60"/>
          <p:cNvSpPr/>
          <p:nvPr/>
        </p:nvSpPr>
        <p:spPr bwMode="auto">
          <a:xfrm>
            <a:off x="8261991" y="4500381"/>
            <a:ext cx="2786449" cy="380901"/>
          </a:xfrm>
          <a:prstGeom prst="round2SameRect">
            <a:avLst>
              <a:gd name="adj1" fmla="val 0"/>
              <a:gd name="adj2" fmla="val 0"/>
            </a:avLst>
          </a:prstGeom>
          <a:noFill/>
          <a:ln w="19050" cap="flat" cmpd="sng" algn="ctr">
            <a:noFill/>
            <a:prstDash val="solid"/>
            <a:round/>
            <a:headEnd type="none" w="med" len="med"/>
            <a:tailEnd type="none" w="med" len="med"/>
          </a:ln>
          <a:effectLst/>
        </p:spPr>
        <p:txBody>
          <a:bodyPr vert="horz" wrap="square" lIns="91416" tIns="182832" rIns="91416" bIns="228540" numCol="1" rtlCol="0" anchor="ctr" anchorCtr="0" compatLnSpc="1">
            <a:prstTxWarp prst="textNoShape">
              <a:avLst/>
            </a:prstTxWarp>
          </a:bodyPr>
          <a:lstStyle/>
          <a:p>
            <a:pPr algn="r">
              <a:lnSpc>
                <a:spcPct val="95000"/>
              </a:lnSpc>
              <a:spcAft>
                <a:spcPts val="300"/>
              </a:spcAft>
              <a:buClr>
                <a:sysClr val="windowText" lastClr="000000"/>
              </a:buClr>
              <a:buSzPct val="80000"/>
              <a:defRPr/>
            </a:pPr>
            <a:r>
              <a:rPr lang="en-US" sz="1600" kern="0" dirty="0">
                <a:solidFill>
                  <a:schemeClr val="tx2"/>
                </a:solidFill>
              </a:rPr>
              <a:t>Mac OS: Endpoint IDM</a:t>
            </a:r>
          </a:p>
        </p:txBody>
      </p:sp>
      <p:sp>
        <p:nvSpPr>
          <p:cNvPr id="62" name="Round Same Side Corner Rectangle 61"/>
          <p:cNvSpPr/>
          <p:nvPr/>
        </p:nvSpPr>
        <p:spPr bwMode="auto">
          <a:xfrm>
            <a:off x="7755362" y="6100164"/>
            <a:ext cx="3293076" cy="380901"/>
          </a:xfrm>
          <a:prstGeom prst="round2SameRect">
            <a:avLst>
              <a:gd name="adj1" fmla="val 0"/>
              <a:gd name="adj2" fmla="val 0"/>
            </a:avLst>
          </a:prstGeom>
          <a:noFill/>
          <a:ln w="19050" cap="flat" cmpd="sng" algn="ctr">
            <a:noFill/>
            <a:prstDash val="solid"/>
            <a:round/>
            <a:headEnd type="none" w="med" len="med"/>
            <a:tailEnd type="none" w="med" len="med"/>
          </a:ln>
          <a:effectLst/>
        </p:spPr>
        <p:txBody>
          <a:bodyPr vert="horz" wrap="square" lIns="91416" tIns="182832" rIns="91416" bIns="228540" numCol="1" rtlCol="0" anchor="ctr" anchorCtr="0" compatLnSpc="1">
            <a:prstTxWarp prst="textNoShape">
              <a:avLst/>
            </a:prstTxWarp>
          </a:bodyPr>
          <a:lstStyle/>
          <a:p>
            <a:pPr algn="r">
              <a:lnSpc>
                <a:spcPct val="95000"/>
              </a:lnSpc>
              <a:spcAft>
                <a:spcPts val="300"/>
              </a:spcAft>
              <a:buClr>
                <a:sysClr val="windowText" lastClr="000000"/>
              </a:buClr>
              <a:buSzPct val="80000"/>
              <a:defRPr/>
            </a:pPr>
            <a:r>
              <a:rPr lang="en-US" sz="1600" kern="0" dirty="0">
                <a:solidFill>
                  <a:schemeClr val="tx2"/>
                </a:solidFill>
              </a:rPr>
              <a:t>Windows: Cisco Jabber, Skype</a:t>
            </a:r>
          </a:p>
        </p:txBody>
      </p:sp>
      <p:sp>
        <p:nvSpPr>
          <p:cNvPr id="63" name="Round Same Side Corner Rectangle 62"/>
          <p:cNvSpPr/>
          <p:nvPr/>
        </p:nvSpPr>
        <p:spPr bwMode="auto">
          <a:xfrm>
            <a:off x="8177552" y="4043300"/>
            <a:ext cx="2870886" cy="380901"/>
          </a:xfrm>
          <a:prstGeom prst="round2SameRect">
            <a:avLst>
              <a:gd name="adj1" fmla="val 0"/>
              <a:gd name="adj2" fmla="val 0"/>
            </a:avLst>
          </a:prstGeom>
          <a:noFill/>
          <a:ln w="19050" cap="flat" cmpd="sng" algn="ctr">
            <a:noFill/>
            <a:prstDash val="solid"/>
            <a:round/>
            <a:headEnd type="none" w="med" len="med"/>
            <a:tailEnd type="none" w="med" len="med"/>
          </a:ln>
          <a:effectLst/>
        </p:spPr>
        <p:txBody>
          <a:bodyPr vert="horz" wrap="square" lIns="91416" tIns="182832" rIns="91416" bIns="228540" numCol="1" rtlCol="0" anchor="ctr" anchorCtr="0" compatLnSpc="1">
            <a:prstTxWarp prst="textNoShape">
              <a:avLst/>
            </a:prstTxWarp>
          </a:bodyPr>
          <a:lstStyle/>
          <a:p>
            <a:pPr algn="r">
              <a:lnSpc>
                <a:spcPct val="95000"/>
              </a:lnSpc>
              <a:spcAft>
                <a:spcPts val="300"/>
              </a:spcAft>
              <a:buClr>
                <a:sysClr val="windowText" lastClr="000000"/>
              </a:buClr>
              <a:buSzPct val="80000"/>
              <a:defRPr/>
            </a:pPr>
            <a:r>
              <a:rPr lang="en-US" sz="1600" kern="0" dirty="0">
                <a:solidFill>
                  <a:schemeClr val="tx2"/>
                </a:solidFill>
              </a:rPr>
              <a:t>Mac OS: Non-standard applications</a:t>
            </a:r>
          </a:p>
        </p:txBody>
      </p:sp>
      <p:sp>
        <p:nvSpPr>
          <p:cNvPr id="64" name="Round Same Side Corner Rectangle 63"/>
          <p:cNvSpPr/>
          <p:nvPr/>
        </p:nvSpPr>
        <p:spPr bwMode="auto">
          <a:xfrm>
            <a:off x="8076640" y="3586219"/>
            <a:ext cx="2971800" cy="380901"/>
          </a:xfrm>
          <a:prstGeom prst="round2SameRect">
            <a:avLst>
              <a:gd name="adj1" fmla="val 0"/>
              <a:gd name="adj2" fmla="val 0"/>
            </a:avLst>
          </a:prstGeom>
          <a:noFill/>
          <a:ln w="19050" cap="flat" cmpd="sng" algn="ctr">
            <a:noFill/>
            <a:prstDash val="solid"/>
            <a:round/>
            <a:headEnd type="none" w="med" len="med"/>
            <a:tailEnd type="none" w="med" len="med"/>
          </a:ln>
          <a:effectLst/>
        </p:spPr>
        <p:txBody>
          <a:bodyPr vert="horz" wrap="square" lIns="91416" tIns="182832" rIns="91416" bIns="228540" numCol="1" rtlCol="0" anchor="ctr" anchorCtr="0" compatLnSpc="1">
            <a:prstTxWarp prst="textNoShape">
              <a:avLst/>
            </a:prstTxWarp>
          </a:bodyPr>
          <a:lstStyle/>
          <a:p>
            <a:pPr algn="r">
              <a:lnSpc>
                <a:spcPct val="95000"/>
              </a:lnSpc>
              <a:spcAft>
                <a:spcPts val="300"/>
              </a:spcAft>
              <a:buClr>
                <a:sysClr val="windowText" lastClr="000000"/>
              </a:buClr>
              <a:buSzPct val="80000"/>
              <a:defRPr/>
            </a:pPr>
            <a:r>
              <a:rPr lang="en-US" sz="1600" kern="0" dirty="0">
                <a:solidFill>
                  <a:schemeClr val="tx2"/>
                </a:solidFill>
              </a:rPr>
              <a:t>Mac OS: Paste from clipboard </a:t>
            </a:r>
          </a:p>
        </p:txBody>
      </p:sp>
      <p:sp>
        <p:nvSpPr>
          <p:cNvPr id="65" name="Round Same Side Corner Rectangle 64"/>
          <p:cNvSpPr/>
          <p:nvPr/>
        </p:nvSpPr>
        <p:spPr bwMode="auto">
          <a:xfrm>
            <a:off x="1140385" y="5186002"/>
            <a:ext cx="3046373" cy="380901"/>
          </a:xfrm>
          <a:prstGeom prst="round2SameRect">
            <a:avLst>
              <a:gd name="adj1" fmla="val 0"/>
              <a:gd name="adj2" fmla="val 0"/>
            </a:avLst>
          </a:prstGeom>
          <a:noFill/>
          <a:ln w="19050" cap="flat" cmpd="sng" algn="ctr">
            <a:noFill/>
            <a:prstDash val="solid"/>
            <a:round/>
            <a:headEnd type="none" w="med" len="med"/>
            <a:tailEnd type="none" w="med" len="med"/>
          </a:ln>
          <a:effectLst/>
        </p:spPr>
        <p:txBody>
          <a:bodyPr vert="horz" wrap="square" lIns="91416" tIns="182832" rIns="91416" bIns="228540" numCol="1" rtlCol="0" anchor="ctr" anchorCtr="0" compatLnSpc="1">
            <a:prstTxWarp prst="textNoShape">
              <a:avLst/>
            </a:prstTxWarp>
          </a:bodyPr>
          <a:lstStyle/>
          <a:p>
            <a:pPr>
              <a:lnSpc>
                <a:spcPct val="95000"/>
              </a:lnSpc>
              <a:spcAft>
                <a:spcPts val="300"/>
              </a:spcAft>
              <a:buClr>
                <a:sysClr val="windowText" lastClr="000000"/>
              </a:buClr>
              <a:buSzPct val="80000"/>
              <a:defRPr/>
            </a:pPr>
            <a:r>
              <a:rPr lang="en-US" sz="1600" kern="0" dirty="0">
                <a:solidFill>
                  <a:schemeClr val="tx2"/>
                </a:solidFill>
                <a:latin typeface="Calibri"/>
                <a:cs typeface="Calibri"/>
              </a:rPr>
              <a:t>Monitoring filters for copy to network shares and local drives</a:t>
            </a:r>
          </a:p>
        </p:txBody>
      </p:sp>
      <p:sp>
        <p:nvSpPr>
          <p:cNvPr id="66" name="Round Same Side Corner Rectangle 65"/>
          <p:cNvSpPr/>
          <p:nvPr/>
        </p:nvSpPr>
        <p:spPr bwMode="auto">
          <a:xfrm>
            <a:off x="1140385" y="2925416"/>
            <a:ext cx="3086100" cy="380901"/>
          </a:xfrm>
          <a:prstGeom prst="round2SameRect">
            <a:avLst>
              <a:gd name="adj1" fmla="val 0"/>
              <a:gd name="adj2" fmla="val 0"/>
            </a:avLst>
          </a:prstGeom>
          <a:noFill/>
          <a:ln w="19050" cap="flat" cmpd="sng" algn="ctr">
            <a:noFill/>
            <a:prstDash val="solid"/>
            <a:round/>
            <a:headEnd type="none" w="med" len="med"/>
            <a:tailEnd type="none" w="med" len="med"/>
          </a:ln>
          <a:effectLst/>
        </p:spPr>
        <p:txBody>
          <a:bodyPr vert="horz" wrap="square" lIns="91416" tIns="182832" rIns="91416" bIns="228540" numCol="1" rtlCol="0" anchor="ctr" anchorCtr="0" compatLnSpc="1">
            <a:prstTxWarp prst="textNoShape">
              <a:avLst/>
            </a:prstTxWarp>
          </a:bodyPr>
          <a:lstStyle/>
          <a:p>
            <a:pPr>
              <a:lnSpc>
                <a:spcPct val="95000"/>
              </a:lnSpc>
              <a:spcAft>
                <a:spcPts val="300"/>
              </a:spcAft>
              <a:buClr>
                <a:sysClr val="windowText" lastClr="000000"/>
              </a:buClr>
              <a:buSzPct val="80000"/>
              <a:defRPr/>
            </a:pPr>
            <a:r>
              <a:rPr lang="en-US" sz="1600" kern="0" dirty="0">
                <a:solidFill>
                  <a:schemeClr val="tx2"/>
                </a:solidFill>
                <a:latin typeface="Calibri"/>
                <a:cs typeface="Calibri"/>
              </a:rPr>
              <a:t>Network Protect: File  Quarantine for Box</a:t>
            </a:r>
          </a:p>
        </p:txBody>
      </p:sp>
      <p:sp>
        <p:nvSpPr>
          <p:cNvPr id="67" name="Round Same Side Corner Rectangle 66"/>
          <p:cNvSpPr/>
          <p:nvPr/>
        </p:nvSpPr>
        <p:spPr bwMode="auto">
          <a:xfrm>
            <a:off x="7924238" y="1681715"/>
            <a:ext cx="3124200" cy="380901"/>
          </a:xfrm>
          <a:prstGeom prst="round2SameRect">
            <a:avLst>
              <a:gd name="adj1" fmla="val 0"/>
              <a:gd name="adj2" fmla="val 0"/>
            </a:avLst>
          </a:prstGeom>
          <a:noFill/>
          <a:ln w="19050" cap="flat" cmpd="sng" algn="ctr">
            <a:noFill/>
            <a:prstDash val="solid"/>
            <a:round/>
            <a:headEnd type="none" w="med" len="med"/>
            <a:tailEnd type="none" w="med" len="med"/>
          </a:ln>
          <a:effectLst/>
        </p:spPr>
        <p:txBody>
          <a:bodyPr vert="horz" wrap="square" lIns="91416" tIns="182832" rIns="91416" bIns="228540" numCol="1" rtlCol="0" anchor="ctr" anchorCtr="0" compatLnSpc="1">
            <a:prstTxWarp prst="textNoShape">
              <a:avLst/>
            </a:prstTxWarp>
          </a:bodyPr>
          <a:lstStyle/>
          <a:p>
            <a:pPr algn="r">
              <a:lnSpc>
                <a:spcPct val="95000"/>
              </a:lnSpc>
              <a:spcAft>
                <a:spcPts val="300"/>
              </a:spcAft>
              <a:buClr>
                <a:sysClr val="windowText" lastClr="000000"/>
              </a:buClr>
              <a:buSzPct val="80000"/>
              <a:defRPr/>
            </a:pPr>
            <a:r>
              <a:rPr lang="en-US" sz="1600" kern="0" dirty="0">
                <a:solidFill>
                  <a:schemeClr val="tx2"/>
                </a:solidFill>
              </a:rPr>
              <a:t>Mac OS X El Capitan (v10.11)</a:t>
            </a:r>
          </a:p>
        </p:txBody>
      </p:sp>
      <p:sp>
        <p:nvSpPr>
          <p:cNvPr id="69" name="Round Same Side Corner Rectangle 68"/>
          <p:cNvSpPr/>
          <p:nvPr/>
        </p:nvSpPr>
        <p:spPr bwMode="auto">
          <a:xfrm>
            <a:off x="1140384" y="4312230"/>
            <a:ext cx="2486025" cy="380901"/>
          </a:xfrm>
          <a:prstGeom prst="round2SameRect">
            <a:avLst>
              <a:gd name="adj1" fmla="val 0"/>
              <a:gd name="adj2" fmla="val 0"/>
            </a:avLst>
          </a:prstGeom>
          <a:noFill/>
          <a:ln w="19050" cap="flat" cmpd="sng" algn="ctr">
            <a:noFill/>
            <a:prstDash val="solid"/>
            <a:round/>
            <a:headEnd type="none" w="med" len="med"/>
            <a:tailEnd type="none" w="med" len="med"/>
          </a:ln>
          <a:effectLst/>
        </p:spPr>
        <p:txBody>
          <a:bodyPr vert="horz" wrap="square" lIns="91416" tIns="182832" rIns="91416" bIns="228540" numCol="1" rtlCol="0" anchor="ctr" anchorCtr="0" compatLnSpc="1">
            <a:prstTxWarp prst="textNoShape">
              <a:avLst/>
            </a:prstTxWarp>
          </a:bodyPr>
          <a:lstStyle/>
          <a:p>
            <a:pPr>
              <a:lnSpc>
                <a:spcPct val="95000"/>
              </a:lnSpc>
              <a:spcAft>
                <a:spcPts val="300"/>
              </a:spcAft>
              <a:buClr>
                <a:sysClr val="windowText" lastClr="000000"/>
              </a:buClr>
              <a:buSzPct val="80000"/>
              <a:defRPr/>
            </a:pPr>
            <a:r>
              <a:rPr lang="en-US" sz="1600" kern="0" dirty="0">
                <a:solidFill>
                  <a:schemeClr val="tx2"/>
                </a:solidFill>
                <a:latin typeface="Calibri"/>
                <a:cs typeface="Calibri"/>
              </a:rPr>
              <a:t>Detection rule conditions</a:t>
            </a:r>
          </a:p>
        </p:txBody>
      </p:sp>
      <p:sp>
        <p:nvSpPr>
          <p:cNvPr id="70" name="Round Same Side Corner Rectangle 69"/>
          <p:cNvSpPr/>
          <p:nvPr/>
        </p:nvSpPr>
        <p:spPr bwMode="auto">
          <a:xfrm>
            <a:off x="8008676" y="3205317"/>
            <a:ext cx="3039762" cy="380901"/>
          </a:xfrm>
          <a:prstGeom prst="round2SameRect">
            <a:avLst>
              <a:gd name="adj1" fmla="val 0"/>
              <a:gd name="adj2" fmla="val 0"/>
            </a:avLst>
          </a:prstGeom>
          <a:noFill/>
          <a:ln w="19050" cap="flat" cmpd="sng" algn="ctr">
            <a:noFill/>
            <a:prstDash val="solid"/>
            <a:round/>
            <a:headEnd type="none" w="med" len="med"/>
            <a:tailEnd type="none" w="med" len="med"/>
          </a:ln>
          <a:effectLst/>
        </p:spPr>
        <p:txBody>
          <a:bodyPr vert="horz" wrap="square" lIns="91416" tIns="182832" rIns="91416" bIns="228540" numCol="1" rtlCol="0" anchor="ctr" anchorCtr="0" compatLnSpc="1">
            <a:prstTxWarp prst="textNoShape">
              <a:avLst/>
            </a:prstTxWarp>
          </a:bodyPr>
          <a:lstStyle/>
          <a:p>
            <a:pPr algn="r">
              <a:lnSpc>
                <a:spcPct val="95000"/>
              </a:lnSpc>
              <a:spcAft>
                <a:spcPts val="300"/>
              </a:spcAft>
              <a:buClr>
                <a:sysClr val="windowText" lastClr="000000"/>
              </a:buClr>
              <a:buSzPct val="80000"/>
              <a:defRPr/>
            </a:pPr>
            <a:r>
              <a:rPr lang="en-US" sz="1600" kern="0" dirty="0">
                <a:solidFill>
                  <a:schemeClr val="tx2"/>
                </a:solidFill>
              </a:rPr>
              <a:t>Mac OS: Copy to network shares</a:t>
            </a:r>
          </a:p>
        </p:txBody>
      </p:sp>
      <p:sp>
        <p:nvSpPr>
          <p:cNvPr id="71" name="Round Same Side Corner Rectangle 70"/>
          <p:cNvSpPr/>
          <p:nvPr/>
        </p:nvSpPr>
        <p:spPr bwMode="auto">
          <a:xfrm>
            <a:off x="7670924" y="5690421"/>
            <a:ext cx="3377514" cy="380901"/>
          </a:xfrm>
          <a:prstGeom prst="round2SameRect">
            <a:avLst>
              <a:gd name="adj1" fmla="val 0"/>
              <a:gd name="adj2" fmla="val 0"/>
            </a:avLst>
          </a:prstGeom>
          <a:noFill/>
          <a:ln w="19050" cap="flat" cmpd="sng" algn="ctr">
            <a:noFill/>
            <a:prstDash val="solid"/>
            <a:round/>
            <a:headEnd type="none" w="med" len="med"/>
            <a:tailEnd type="none" w="med" len="med"/>
          </a:ln>
          <a:effectLst/>
        </p:spPr>
        <p:txBody>
          <a:bodyPr vert="horz" wrap="square" lIns="91416" tIns="182832" rIns="91416" bIns="228540" numCol="1" rtlCol="0" anchor="ctr" anchorCtr="0" compatLnSpc="1">
            <a:prstTxWarp prst="textNoShape">
              <a:avLst/>
            </a:prstTxWarp>
          </a:bodyPr>
          <a:lstStyle/>
          <a:p>
            <a:pPr algn="r">
              <a:lnSpc>
                <a:spcPct val="95000"/>
              </a:lnSpc>
              <a:spcAft>
                <a:spcPts val="300"/>
              </a:spcAft>
              <a:buClr>
                <a:sysClr val="windowText" lastClr="000000"/>
              </a:buClr>
              <a:buSzPct val="80000"/>
              <a:defRPr/>
            </a:pPr>
            <a:r>
              <a:rPr lang="en-US" sz="1600" kern="0" dirty="0">
                <a:solidFill>
                  <a:schemeClr val="tx2"/>
                </a:solidFill>
              </a:rPr>
              <a:t>Windows: Box for Office, Box Sync</a:t>
            </a:r>
          </a:p>
        </p:txBody>
      </p:sp>
      <p:sp>
        <p:nvSpPr>
          <p:cNvPr id="72" name="Round Same Side Corner Rectangle 71"/>
          <p:cNvSpPr/>
          <p:nvPr/>
        </p:nvSpPr>
        <p:spPr bwMode="auto">
          <a:xfrm>
            <a:off x="1140384" y="3855149"/>
            <a:ext cx="2828925" cy="380901"/>
          </a:xfrm>
          <a:prstGeom prst="round2SameRect">
            <a:avLst>
              <a:gd name="adj1" fmla="val 0"/>
              <a:gd name="adj2" fmla="val 0"/>
            </a:avLst>
          </a:prstGeom>
          <a:noFill/>
          <a:ln w="19050" cap="flat" cmpd="sng" algn="ctr">
            <a:noFill/>
            <a:prstDash val="solid"/>
            <a:round/>
            <a:headEnd type="none" w="med" len="med"/>
            <a:tailEnd type="none" w="med" len="med"/>
          </a:ln>
          <a:effectLst/>
        </p:spPr>
        <p:txBody>
          <a:bodyPr vert="horz" wrap="square" lIns="91416" tIns="182832" rIns="91416" bIns="228540" numCol="1" rtlCol="0" anchor="ctr" anchorCtr="0" compatLnSpc="1">
            <a:prstTxWarp prst="textNoShape">
              <a:avLst/>
            </a:prstTxWarp>
          </a:bodyPr>
          <a:lstStyle/>
          <a:p>
            <a:pPr>
              <a:lnSpc>
                <a:spcPct val="95000"/>
              </a:lnSpc>
              <a:spcAft>
                <a:spcPts val="300"/>
              </a:spcAft>
              <a:buClr>
                <a:sysClr val="windowText" lastClr="000000"/>
              </a:buClr>
              <a:buSzPct val="80000"/>
              <a:defRPr/>
            </a:pPr>
            <a:r>
              <a:rPr lang="en-US" sz="1600" kern="0" dirty="0">
                <a:solidFill>
                  <a:schemeClr val="tx2"/>
                </a:solidFill>
                <a:latin typeface="Calibri"/>
                <a:cs typeface="Calibri"/>
              </a:rPr>
              <a:t>Partial matching for Endpoint IDM</a:t>
            </a:r>
          </a:p>
        </p:txBody>
      </p:sp>
      <p:sp>
        <p:nvSpPr>
          <p:cNvPr id="73" name="Round Same Side Corner Rectangle 72"/>
          <p:cNvSpPr/>
          <p:nvPr/>
        </p:nvSpPr>
        <p:spPr bwMode="auto">
          <a:xfrm>
            <a:off x="1140384" y="4652741"/>
            <a:ext cx="2895601" cy="409167"/>
          </a:xfrm>
          <a:prstGeom prst="round2SameRect">
            <a:avLst>
              <a:gd name="adj1" fmla="val 0"/>
              <a:gd name="adj2" fmla="val 0"/>
            </a:avLst>
          </a:prstGeom>
          <a:noFill/>
          <a:ln w="19050" cap="flat" cmpd="sng" algn="ctr">
            <a:noFill/>
            <a:prstDash val="solid"/>
            <a:round/>
            <a:headEnd type="none" w="med" len="med"/>
            <a:tailEnd type="none" w="med" len="med"/>
          </a:ln>
          <a:effectLst/>
        </p:spPr>
        <p:txBody>
          <a:bodyPr vert="horz" wrap="square" lIns="91416" tIns="182832" rIns="91416" bIns="228540" numCol="1" rtlCol="0" anchor="ctr" anchorCtr="0" compatLnSpc="1">
            <a:prstTxWarp prst="textNoShape">
              <a:avLst/>
            </a:prstTxWarp>
          </a:bodyPr>
          <a:lstStyle/>
          <a:p>
            <a:pPr>
              <a:lnSpc>
                <a:spcPct val="95000"/>
              </a:lnSpc>
              <a:spcAft>
                <a:spcPts val="300"/>
              </a:spcAft>
              <a:buClr>
                <a:sysClr val="windowText" lastClr="000000"/>
              </a:buClr>
              <a:buSzPct val="80000"/>
              <a:defRPr/>
            </a:pPr>
            <a:r>
              <a:rPr lang="en-US" sz="1600" kern="0" dirty="0">
                <a:solidFill>
                  <a:schemeClr val="tx2"/>
                </a:solidFill>
                <a:latin typeface="Calibri"/>
                <a:cs typeface="Calibri"/>
              </a:rPr>
              <a:t>New, updated Data Identifiers </a:t>
            </a:r>
          </a:p>
        </p:txBody>
      </p:sp>
      <p:sp>
        <p:nvSpPr>
          <p:cNvPr id="74" name="Round Same Side Corner Rectangle 73"/>
          <p:cNvSpPr/>
          <p:nvPr/>
        </p:nvSpPr>
        <p:spPr bwMode="auto">
          <a:xfrm>
            <a:off x="1140384" y="2047380"/>
            <a:ext cx="4029075" cy="380901"/>
          </a:xfrm>
          <a:prstGeom prst="round2SameRect">
            <a:avLst>
              <a:gd name="adj1" fmla="val 0"/>
              <a:gd name="adj2" fmla="val 0"/>
            </a:avLst>
          </a:prstGeom>
          <a:noFill/>
          <a:ln w="19050" cap="flat" cmpd="sng" algn="ctr">
            <a:noFill/>
            <a:prstDash val="solid"/>
            <a:round/>
            <a:headEnd type="none" w="med" len="med"/>
            <a:tailEnd type="none" w="med" len="med"/>
          </a:ln>
          <a:effectLst/>
        </p:spPr>
        <p:txBody>
          <a:bodyPr vert="horz" wrap="square" lIns="91416" tIns="182832" rIns="91416" bIns="228540" numCol="1" rtlCol="0" anchor="ctr" anchorCtr="0" compatLnSpc="1">
            <a:prstTxWarp prst="textNoShape">
              <a:avLst/>
            </a:prstTxWarp>
          </a:bodyPr>
          <a:lstStyle/>
          <a:p>
            <a:pPr>
              <a:lnSpc>
                <a:spcPct val="95000"/>
              </a:lnSpc>
              <a:spcAft>
                <a:spcPts val="300"/>
              </a:spcAft>
              <a:buClr>
                <a:sysClr val="windowText" lastClr="000000"/>
              </a:buClr>
              <a:buSzPct val="80000"/>
              <a:defRPr/>
            </a:pPr>
            <a:r>
              <a:rPr lang="en-US" sz="1600" kern="0" dirty="0">
                <a:solidFill>
                  <a:schemeClr val="tx2"/>
                </a:solidFill>
                <a:latin typeface="Calibri"/>
                <a:cs typeface="Calibri"/>
              </a:rPr>
              <a:t>Cloud Service for Email: Exchange Server</a:t>
            </a:r>
          </a:p>
        </p:txBody>
      </p:sp>
      <p:sp>
        <p:nvSpPr>
          <p:cNvPr id="75" name="Round Same Side Corner Rectangle 74"/>
          <p:cNvSpPr/>
          <p:nvPr/>
        </p:nvSpPr>
        <p:spPr bwMode="auto">
          <a:xfrm>
            <a:off x="1140385" y="1681715"/>
            <a:ext cx="7543800" cy="380901"/>
          </a:xfrm>
          <a:prstGeom prst="round2SameRect">
            <a:avLst>
              <a:gd name="adj1" fmla="val 0"/>
              <a:gd name="adj2" fmla="val 0"/>
            </a:avLst>
          </a:prstGeom>
          <a:noFill/>
          <a:ln w="19050" cap="flat" cmpd="sng" algn="ctr">
            <a:noFill/>
            <a:prstDash val="solid"/>
            <a:round/>
            <a:headEnd type="none" w="med" len="med"/>
            <a:tailEnd type="none" w="med" len="med"/>
          </a:ln>
          <a:effectLst/>
        </p:spPr>
        <p:txBody>
          <a:bodyPr vert="horz" wrap="square" lIns="91416" tIns="182832" rIns="91416" bIns="228540" numCol="1" rtlCol="0" anchor="ctr" anchorCtr="0" compatLnSpc="1">
            <a:prstTxWarp prst="textNoShape">
              <a:avLst/>
            </a:prstTxWarp>
          </a:bodyPr>
          <a:lstStyle/>
          <a:p>
            <a:pPr>
              <a:lnSpc>
                <a:spcPct val="95000"/>
              </a:lnSpc>
              <a:spcAft>
                <a:spcPts val="300"/>
              </a:spcAft>
              <a:buClr>
                <a:sysClr val="windowText" lastClr="000000"/>
              </a:buClr>
              <a:buSzPct val="80000"/>
              <a:defRPr/>
            </a:pPr>
            <a:r>
              <a:rPr lang="en-US" sz="1600" kern="0" dirty="0">
                <a:solidFill>
                  <a:schemeClr val="tx2"/>
                </a:solidFill>
                <a:latin typeface="Calibri"/>
                <a:cs typeface="Calibri"/>
              </a:rPr>
              <a:t>Form Recognition detection technology</a:t>
            </a:r>
          </a:p>
        </p:txBody>
      </p:sp>
      <p:sp>
        <p:nvSpPr>
          <p:cNvPr id="76" name="Round Same Side Corner Rectangle 75"/>
          <p:cNvSpPr/>
          <p:nvPr/>
        </p:nvSpPr>
        <p:spPr bwMode="auto">
          <a:xfrm>
            <a:off x="1140385" y="5795443"/>
            <a:ext cx="3429000" cy="380901"/>
          </a:xfrm>
          <a:prstGeom prst="round2SameRect">
            <a:avLst>
              <a:gd name="adj1" fmla="val 0"/>
              <a:gd name="adj2" fmla="val 0"/>
            </a:avLst>
          </a:prstGeom>
          <a:noFill/>
          <a:ln w="19050" cap="flat" cmpd="sng" algn="ctr">
            <a:noFill/>
            <a:prstDash val="solid"/>
            <a:round/>
            <a:headEnd type="none" w="med" len="med"/>
            <a:tailEnd type="none" w="med" len="med"/>
          </a:ln>
          <a:effectLst/>
        </p:spPr>
        <p:txBody>
          <a:bodyPr vert="horz" wrap="square" lIns="91416" tIns="182832" rIns="91416" bIns="228540" numCol="1" rtlCol="0" anchor="ctr" anchorCtr="0" compatLnSpc="1">
            <a:prstTxWarp prst="textNoShape">
              <a:avLst/>
            </a:prstTxWarp>
          </a:bodyPr>
          <a:lstStyle/>
          <a:p>
            <a:pPr>
              <a:lnSpc>
                <a:spcPct val="95000"/>
              </a:lnSpc>
              <a:spcAft>
                <a:spcPts val="300"/>
              </a:spcAft>
              <a:buClr>
                <a:sysClr val="windowText" lastClr="000000"/>
              </a:buClr>
              <a:buSzPct val="80000"/>
              <a:defRPr/>
            </a:pPr>
            <a:r>
              <a:rPr lang="en-US" sz="1600" kern="0" dirty="0">
                <a:solidFill>
                  <a:schemeClr val="tx2"/>
                </a:solidFill>
                <a:latin typeface="Calibri"/>
                <a:cs typeface="Calibri"/>
              </a:rPr>
              <a:t>SSL Monitoring support for Blue Coat, Palo Alto Networks</a:t>
            </a:r>
          </a:p>
        </p:txBody>
      </p:sp>
      <p:sp>
        <p:nvSpPr>
          <p:cNvPr id="77" name="Round Same Side Corner Rectangle 76"/>
          <p:cNvSpPr/>
          <p:nvPr/>
        </p:nvSpPr>
        <p:spPr bwMode="auto">
          <a:xfrm>
            <a:off x="1140385" y="2418698"/>
            <a:ext cx="3600450" cy="380901"/>
          </a:xfrm>
          <a:prstGeom prst="round2SameRect">
            <a:avLst>
              <a:gd name="adj1" fmla="val 0"/>
              <a:gd name="adj2" fmla="val 0"/>
            </a:avLst>
          </a:prstGeom>
          <a:noFill/>
          <a:ln w="19050" cap="flat" cmpd="sng" algn="ctr">
            <a:noFill/>
            <a:prstDash val="solid"/>
            <a:round/>
            <a:headEnd type="none" w="med" len="med"/>
            <a:tailEnd type="none" w="med" len="med"/>
          </a:ln>
          <a:effectLst/>
        </p:spPr>
        <p:txBody>
          <a:bodyPr vert="horz" wrap="square" lIns="91416" tIns="182832" rIns="91416" bIns="228540" numCol="1" rtlCol="0" anchor="ctr" anchorCtr="0" compatLnSpc="1">
            <a:prstTxWarp prst="textNoShape">
              <a:avLst/>
            </a:prstTxWarp>
          </a:bodyPr>
          <a:lstStyle/>
          <a:p>
            <a:pPr>
              <a:lnSpc>
                <a:spcPct val="95000"/>
              </a:lnSpc>
              <a:spcAft>
                <a:spcPts val="300"/>
              </a:spcAft>
              <a:buClr>
                <a:sysClr val="windowText" lastClr="000000"/>
              </a:buClr>
              <a:buSzPct val="80000"/>
              <a:defRPr/>
            </a:pPr>
            <a:r>
              <a:rPr lang="en-US" sz="1600" kern="0" dirty="0">
                <a:solidFill>
                  <a:schemeClr val="tx2"/>
                </a:solidFill>
                <a:latin typeface="Calibri"/>
                <a:cs typeface="Calibri"/>
              </a:rPr>
              <a:t>Cloud Storage: File Quarantine for Box</a:t>
            </a:r>
          </a:p>
        </p:txBody>
      </p:sp>
      <p:sp>
        <p:nvSpPr>
          <p:cNvPr id="78" name="Round Same Side Corner Rectangle 77"/>
          <p:cNvSpPr/>
          <p:nvPr/>
        </p:nvSpPr>
        <p:spPr bwMode="auto">
          <a:xfrm>
            <a:off x="7079860" y="2047380"/>
            <a:ext cx="3968578" cy="380901"/>
          </a:xfrm>
          <a:prstGeom prst="round2SameRect">
            <a:avLst>
              <a:gd name="adj1" fmla="val 0"/>
              <a:gd name="adj2" fmla="val 0"/>
            </a:avLst>
          </a:prstGeom>
          <a:noFill/>
          <a:ln w="19050" cap="flat" cmpd="sng" algn="ctr">
            <a:noFill/>
            <a:prstDash val="solid"/>
            <a:round/>
            <a:headEnd type="none" w="med" len="med"/>
            <a:tailEnd type="none" w="med" len="med"/>
          </a:ln>
          <a:effectLst/>
        </p:spPr>
        <p:txBody>
          <a:bodyPr vert="horz" wrap="square" lIns="91416" tIns="182832" rIns="91416" bIns="228540" numCol="1" rtlCol="0" anchor="ctr" anchorCtr="0" compatLnSpc="1">
            <a:prstTxWarp prst="textNoShape">
              <a:avLst/>
            </a:prstTxWarp>
          </a:bodyPr>
          <a:lstStyle/>
          <a:p>
            <a:pPr algn="r">
              <a:lnSpc>
                <a:spcPct val="95000"/>
              </a:lnSpc>
              <a:spcAft>
                <a:spcPts val="300"/>
              </a:spcAft>
              <a:buClr>
                <a:sysClr val="windowText" lastClr="000000"/>
              </a:buClr>
              <a:buSzPct val="80000"/>
              <a:defRPr/>
            </a:pPr>
            <a:r>
              <a:rPr lang="en-US" sz="1600" kern="0" dirty="0">
                <a:solidFill>
                  <a:schemeClr val="tx2"/>
                </a:solidFill>
                <a:latin typeface="Calibri"/>
              </a:rPr>
              <a:t>Mac OS: Office 2016 file types</a:t>
            </a:r>
          </a:p>
        </p:txBody>
      </p:sp>
      <p:sp>
        <p:nvSpPr>
          <p:cNvPr id="79" name="Round Same Side Corner Rectangle 78"/>
          <p:cNvSpPr/>
          <p:nvPr/>
        </p:nvSpPr>
        <p:spPr bwMode="auto">
          <a:xfrm>
            <a:off x="7079860" y="5262182"/>
            <a:ext cx="3968578" cy="380901"/>
          </a:xfrm>
          <a:prstGeom prst="round2SameRect">
            <a:avLst>
              <a:gd name="adj1" fmla="val 0"/>
              <a:gd name="adj2" fmla="val 0"/>
            </a:avLst>
          </a:prstGeom>
          <a:noFill/>
          <a:ln w="19050" cap="flat" cmpd="sng" algn="ctr">
            <a:noFill/>
            <a:prstDash val="solid"/>
            <a:round/>
            <a:headEnd type="none" w="med" len="med"/>
            <a:tailEnd type="none" w="med" len="med"/>
          </a:ln>
          <a:effectLst/>
        </p:spPr>
        <p:txBody>
          <a:bodyPr vert="horz" wrap="square" lIns="91416" tIns="182832" rIns="91416" bIns="228540" numCol="1" rtlCol="0" anchor="ctr" anchorCtr="0" compatLnSpc="1">
            <a:prstTxWarp prst="textNoShape">
              <a:avLst/>
            </a:prstTxWarp>
          </a:bodyPr>
          <a:lstStyle/>
          <a:p>
            <a:pPr algn="r">
              <a:lnSpc>
                <a:spcPct val="95000"/>
              </a:lnSpc>
              <a:spcAft>
                <a:spcPts val="300"/>
              </a:spcAft>
              <a:buClr>
                <a:sysClr val="windowText" lastClr="000000"/>
              </a:buClr>
              <a:buSzPct val="80000"/>
              <a:defRPr/>
            </a:pPr>
            <a:r>
              <a:rPr lang="en-US" sz="1600" kern="0" dirty="0">
                <a:solidFill>
                  <a:schemeClr val="tx2"/>
                </a:solidFill>
                <a:latin typeface="Calibri"/>
              </a:rPr>
              <a:t>Windows: Office 2016 file types</a:t>
            </a:r>
          </a:p>
        </p:txBody>
      </p:sp>
      <p:grpSp>
        <p:nvGrpSpPr>
          <p:cNvPr id="41" name="Group 40"/>
          <p:cNvGrpSpPr>
            <a:grpSpLocks noChangeAspect="1"/>
          </p:cNvGrpSpPr>
          <p:nvPr/>
        </p:nvGrpSpPr>
        <p:grpSpPr>
          <a:xfrm>
            <a:off x="819748" y="1626787"/>
            <a:ext cx="333119" cy="365760"/>
            <a:chOff x="5803900" y="1228999"/>
            <a:chExt cx="450850" cy="495026"/>
          </a:xfrm>
        </p:grpSpPr>
        <p:sp>
          <p:nvSpPr>
            <p:cNvPr id="42" name="Oval 41"/>
            <p:cNvSpPr/>
            <p:nvPr/>
          </p:nvSpPr>
          <p:spPr bwMode="gray">
            <a:xfrm>
              <a:off x="5803900" y="1273175"/>
              <a:ext cx="450850" cy="450850"/>
            </a:xfrm>
            <a:prstGeom prst="ellipse">
              <a:avLst/>
            </a:prstGeom>
            <a:solidFill>
              <a:schemeClr val="bg2"/>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lang="en-US">
                <a:solidFill>
                  <a:srgbClr val="FFFFFF"/>
                </a:solidFill>
              </a:endParaRPr>
            </a:p>
          </p:txBody>
        </p:sp>
        <p:pic>
          <p:nvPicPr>
            <p:cNvPr id="43" name="Picture 42" descr="SYM_Horiz_PMSC_rev.eps"/>
            <p:cNvPicPr>
              <a:picLocks noChangeAspect="1"/>
            </p:cNvPicPr>
            <p:nvPr/>
          </p:nvPicPr>
          <p:blipFill rotWithShape="1">
            <a:blip r:embed="rId3" cstate="email">
              <a:extLst>
                <a:ext uri="{28A0092B-C50C-407E-A947-70E740481C1C}">
                  <a14:useLocalDpi xmlns:a14="http://schemas.microsoft.com/office/drawing/2010/main"/>
                </a:ext>
              </a:extLst>
            </a:blip>
            <a:srcRect r="76103"/>
            <a:stretch/>
          </p:blipFill>
          <p:spPr>
            <a:xfrm>
              <a:off x="5823699" y="1228999"/>
              <a:ext cx="427695" cy="473521"/>
            </a:xfrm>
            <a:prstGeom prst="rect">
              <a:avLst/>
            </a:prstGeom>
            <a:effectLst>
              <a:glow rad="25400">
                <a:schemeClr val="bg1">
                  <a:alpha val="17000"/>
                </a:schemeClr>
              </a:glow>
            </a:effectLst>
          </p:spPr>
        </p:pic>
      </p:grpSp>
      <p:grpSp>
        <p:nvGrpSpPr>
          <p:cNvPr id="44" name="Group 43"/>
          <p:cNvGrpSpPr>
            <a:grpSpLocks noChangeAspect="1"/>
          </p:cNvGrpSpPr>
          <p:nvPr/>
        </p:nvGrpSpPr>
        <p:grpSpPr>
          <a:xfrm>
            <a:off x="809501" y="3733764"/>
            <a:ext cx="333119" cy="365760"/>
            <a:chOff x="5803900" y="1228999"/>
            <a:chExt cx="450850" cy="495026"/>
          </a:xfrm>
        </p:grpSpPr>
        <p:sp>
          <p:nvSpPr>
            <p:cNvPr id="68" name="Oval 67"/>
            <p:cNvSpPr/>
            <p:nvPr/>
          </p:nvSpPr>
          <p:spPr bwMode="gray">
            <a:xfrm>
              <a:off x="5803900" y="1273175"/>
              <a:ext cx="450850" cy="450850"/>
            </a:xfrm>
            <a:prstGeom prst="ellipse">
              <a:avLst/>
            </a:prstGeom>
            <a:solidFill>
              <a:schemeClr val="bg2"/>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lang="en-US">
                <a:solidFill>
                  <a:srgbClr val="FFFFFF"/>
                </a:solidFill>
              </a:endParaRPr>
            </a:p>
          </p:txBody>
        </p:sp>
        <p:pic>
          <p:nvPicPr>
            <p:cNvPr id="80" name="Picture 79" descr="SYM_Horiz_PMSC_rev.eps"/>
            <p:cNvPicPr>
              <a:picLocks noChangeAspect="1"/>
            </p:cNvPicPr>
            <p:nvPr/>
          </p:nvPicPr>
          <p:blipFill rotWithShape="1">
            <a:blip r:embed="rId3" cstate="email">
              <a:extLst>
                <a:ext uri="{28A0092B-C50C-407E-A947-70E740481C1C}">
                  <a14:useLocalDpi xmlns:a14="http://schemas.microsoft.com/office/drawing/2010/main"/>
                </a:ext>
              </a:extLst>
            </a:blip>
            <a:srcRect r="76103"/>
            <a:stretch/>
          </p:blipFill>
          <p:spPr>
            <a:xfrm>
              <a:off x="5823699" y="1228999"/>
              <a:ext cx="427695" cy="473521"/>
            </a:xfrm>
            <a:prstGeom prst="rect">
              <a:avLst/>
            </a:prstGeom>
            <a:effectLst>
              <a:glow rad="25400">
                <a:schemeClr val="bg1">
                  <a:alpha val="17000"/>
                </a:schemeClr>
              </a:glow>
            </a:effectLst>
          </p:spPr>
        </p:pic>
      </p:grpSp>
      <p:grpSp>
        <p:nvGrpSpPr>
          <p:cNvPr id="81" name="Group 80"/>
          <p:cNvGrpSpPr>
            <a:grpSpLocks noChangeAspect="1"/>
          </p:cNvGrpSpPr>
          <p:nvPr/>
        </p:nvGrpSpPr>
        <p:grpSpPr>
          <a:xfrm>
            <a:off x="801036" y="5734429"/>
            <a:ext cx="333119" cy="365760"/>
            <a:chOff x="5803900" y="1228999"/>
            <a:chExt cx="450850" cy="495026"/>
          </a:xfrm>
        </p:grpSpPr>
        <p:sp>
          <p:nvSpPr>
            <p:cNvPr id="82" name="Oval 81"/>
            <p:cNvSpPr/>
            <p:nvPr/>
          </p:nvSpPr>
          <p:spPr bwMode="gray">
            <a:xfrm>
              <a:off x="5803900" y="1273175"/>
              <a:ext cx="450850" cy="450850"/>
            </a:xfrm>
            <a:prstGeom prst="ellipse">
              <a:avLst/>
            </a:prstGeom>
            <a:solidFill>
              <a:schemeClr val="bg2"/>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lang="en-US">
                <a:solidFill>
                  <a:srgbClr val="FFFFFF"/>
                </a:solidFill>
              </a:endParaRPr>
            </a:p>
          </p:txBody>
        </p:sp>
        <p:pic>
          <p:nvPicPr>
            <p:cNvPr id="83" name="Picture 82" descr="SYM_Horiz_PMSC_rev.eps"/>
            <p:cNvPicPr>
              <a:picLocks noChangeAspect="1"/>
            </p:cNvPicPr>
            <p:nvPr/>
          </p:nvPicPr>
          <p:blipFill rotWithShape="1">
            <a:blip r:embed="rId3" cstate="email">
              <a:extLst>
                <a:ext uri="{28A0092B-C50C-407E-A947-70E740481C1C}">
                  <a14:useLocalDpi xmlns:a14="http://schemas.microsoft.com/office/drawing/2010/main"/>
                </a:ext>
              </a:extLst>
            </a:blip>
            <a:srcRect r="76103"/>
            <a:stretch/>
          </p:blipFill>
          <p:spPr>
            <a:xfrm>
              <a:off x="5823699" y="1228999"/>
              <a:ext cx="427695" cy="473521"/>
            </a:xfrm>
            <a:prstGeom prst="rect">
              <a:avLst/>
            </a:prstGeom>
            <a:effectLst>
              <a:glow rad="25400">
                <a:schemeClr val="bg1">
                  <a:alpha val="17000"/>
                </a:schemeClr>
              </a:glow>
            </a:effectLst>
          </p:spPr>
        </p:pic>
      </p:grpSp>
      <p:sp>
        <p:nvSpPr>
          <p:cNvPr id="2" name="Footer Placeholder 1"/>
          <p:cNvSpPr>
            <a:spLocks noGrp="1"/>
          </p:cNvSpPr>
          <p:nvPr>
            <p:ph type="ftr" sz="quarter" idx="11"/>
          </p:nvPr>
        </p:nvSpPr>
        <p:spPr/>
        <p:txBody>
          <a:bodyPr/>
          <a:lstStyle/>
          <a:p>
            <a:r>
              <a:rPr lang="en-US" smtClean="0"/>
              <a:t>Symantec Confidential - NDA required</a:t>
            </a:r>
            <a:endParaRPr lang="en-US" dirty="0"/>
          </a:p>
        </p:txBody>
      </p:sp>
    </p:spTree>
    <p:extLst>
      <p:ext uri="{BB962C8B-B14F-4D97-AF65-F5344CB8AC3E}">
        <p14:creationId xmlns:p14="http://schemas.microsoft.com/office/powerpoint/2010/main" val="18194392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defTabSz="913068" fontAlgn="base">
              <a:lnSpc>
                <a:spcPct val="80000"/>
              </a:lnSpc>
              <a:spcAft>
                <a:spcPct val="0"/>
              </a:spcAft>
            </a:pPr>
            <a:r>
              <a:rPr lang="en-US" sz="4000" dirty="0">
                <a:latin typeface="Calibri Light"/>
                <a:ea typeface="Calibri"/>
                <a:cs typeface="Calibri Light"/>
              </a:rPr>
              <a:t>Key Differentiators</a:t>
            </a:r>
          </a:p>
        </p:txBody>
      </p:sp>
      <p:sp>
        <p:nvSpPr>
          <p:cNvPr id="15" name="TextBox 14"/>
          <p:cNvSpPr txBox="1"/>
          <p:nvPr/>
        </p:nvSpPr>
        <p:spPr>
          <a:xfrm>
            <a:off x="5150734" y="890324"/>
            <a:ext cx="7036503" cy="5585090"/>
          </a:xfrm>
          <a:prstGeom prst="rect">
            <a:avLst/>
          </a:prstGeom>
          <a:noFill/>
        </p:spPr>
        <p:txBody>
          <a:bodyPr wrap="square" lIns="0" tIns="0" rIns="0" bIns="0" rtlCol="0">
            <a:noAutofit/>
          </a:bodyPr>
          <a:lstStyle/>
          <a:p>
            <a:pPr>
              <a:lnSpc>
                <a:spcPct val="90000"/>
              </a:lnSpc>
              <a:spcAft>
                <a:spcPts val="800"/>
              </a:spcAft>
            </a:pPr>
            <a:r>
              <a:rPr lang="en-US" sz="2799" b="1" dirty="0">
                <a:latin typeface="+mj-lt"/>
                <a:cs typeface="Calibri"/>
              </a:rPr>
              <a:t>Broadest coverage</a:t>
            </a:r>
          </a:p>
          <a:p>
            <a:pPr marL="380775" indent="-380775">
              <a:lnSpc>
                <a:spcPct val="90000"/>
              </a:lnSpc>
              <a:buFont typeface="Arial"/>
              <a:buChar char="•"/>
            </a:pPr>
            <a:r>
              <a:rPr lang="en-US" sz="2399" dirty="0">
                <a:latin typeface="+mj-lt"/>
                <a:cs typeface="Calibri Light"/>
              </a:rPr>
              <a:t>Covers more channels</a:t>
            </a:r>
          </a:p>
          <a:p>
            <a:pPr marL="380775" indent="-380775">
              <a:lnSpc>
                <a:spcPct val="90000"/>
              </a:lnSpc>
              <a:buFont typeface="Arial"/>
              <a:buChar char="•"/>
            </a:pPr>
            <a:r>
              <a:rPr lang="en-US" sz="2399" dirty="0">
                <a:latin typeface="+mj-lt"/>
                <a:cs typeface="Calibri Light"/>
              </a:rPr>
              <a:t>Supports more platforms</a:t>
            </a:r>
          </a:p>
          <a:p>
            <a:pPr marL="380775" indent="-380775">
              <a:lnSpc>
                <a:spcPct val="90000"/>
              </a:lnSpc>
              <a:buFont typeface="Arial"/>
              <a:buChar char="•"/>
            </a:pPr>
            <a:r>
              <a:rPr lang="en-US" sz="2399" dirty="0">
                <a:latin typeface="+mj-lt"/>
                <a:cs typeface="Calibri Light"/>
              </a:rPr>
              <a:t>Scan more targets</a:t>
            </a:r>
          </a:p>
          <a:p>
            <a:pPr marL="380775" indent="-380775">
              <a:lnSpc>
                <a:spcPct val="90000"/>
              </a:lnSpc>
              <a:buFont typeface="Arial"/>
              <a:buChar char="•"/>
            </a:pPr>
            <a:endParaRPr lang="en-US" sz="2399" dirty="0">
              <a:latin typeface="+mj-lt"/>
              <a:cs typeface="Calibri Light"/>
            </a:endParaRPr>
          </a:p>
          <a:p>
            <a:pPr>
              <a:lnSpc>
                <a:spcPct val="90000"/>
              </a:lnSpc>
              <a:spcAft>
                <a:spcPts val="800"/>
              </a:spcAft>
            </a:pPr>
            <a:r>
              <a:rPr lang="en-US" sz="2799" b="1" dirty="0">
                <a:latin typeface="+mj-lt"/>
                <a:cs typeface="Calibri"/>
              </a:rPr>
              <a:t>Enterprise scale</a:t>
            </a:r>
          </a:p>
          <a:p>
            <a:pPr marL="380775" indent="-380775">
              <a:lnSpc>
                <a:spcPct val="90000"/>
              </a:lnSpc>
              <a:buFont typeface="Arial"/>
              <a:buChar char="•"/>
            </a:pPr>
            <a:r>
              <a:rPr lang="en-US" sz="2399" dirty="0">
                <a:latin typeface="+mj-lt"/>
                <a:cs typeface="Calibri Light"/>
              </a:rPr>
              <a:t>Largest customer 600,000+ employees</a:t>
            </a:r>
          </a:p>
          <a:p>
            <a:pPr marL="380775" indent="-380775">
              <a:lnSpc>
                <a:spcPct val="90000"/>
              </a:lnSpc>
              <a:buFont typeface="Arial"/>
              <a:buChar char="•"/>
            </a:pPr>
            <a:r>
              <a:rPr lang="en-US" sz="2399" dirty="0">
                <a:latin typeface="+mj-lt"/>
                <a:cs typeface="Calibri Light"/>
              </a:rPr>
              <a:t>Broad customer base – majority of F500</a:t>
            </a:r>
          </a:p>
          <a:p>
            <a:pPr marL="380775" indent="-380775">
              <a:lnSpc>
                <a:spcPct val="90000"/>
              </a:lnSpc>
              <a:buFont typeface="Arial"/>
              <a:buChar char="•"/>
            </a:pPr>
            <a:r>
              <a:rPr lang="en-US" sz="2399" dirty="0">
                <a:latin typeface="+mj-lt"/>
                <a:cs typeface="Calibri Light"/>
              </a:rPr>
              <a:t>Fast scan throughput</a:t>
            </a:r>
          </a:p>
          <a:p>
            <a:pPr marL="380775" indent="-380775">
              <a:lnSpc>
                <a:spcPct val="90000"/>
              </a:lnSpc>
              <a:buFont typeface="Arial"/>
              <a:buChar char="•"/>
            </a:pPr>
            <a:endParaRPr lang="en-US" sz="2399" dirty="0">
              <a:latin typeface="+mj-lt"/>
              <a:cs typeface="Calibri Light"/>
            </a:endParaRPr>
          </a:p>
          <a:p>
            <a:pPr>
              <a:lnSpc>
                <a:spcPct val="90000"/>
              </a:lnSpc>
              <a:spcAft>
                <a:spcPts val="800"/>
              </a:spcAft>
            </a:pPr>
            <a:r>
              <a:rPr lang="en-US" sz="2799" b="1" dirty="0">
                <a:latin typeface="+mj-lt"/>
                <a:cs typeface="Calibri"/>
              </a:rPr>
              <a:t>Single Pane of Glass</a:t>
            </a:r>
          </a:p>
          <a:p>
            <a:pPr marL="380775" indent="-380775">
              <a:lnSpc>
                <a:spcPct val="90000"/>
              </a:lnSpc>
              <a:buFont typeface="Arial"/>
              <a:buChar char="•"/>
            </a:pPr>
            <a:r>
              <a:rPr lang="en-US" sz="2399" dirty="0">
                <a:latin typeface="+mj-lt"/>
                <a:cs typeface="Calibri Light"/>
              </a:rPr>
              <a:t>Single console across on-premise and cloud DLP</a:t>
            </a:r>
          </a:p>
          <a:p>
            <a:pPr marL="380775" indent="-380775">
              <a:lnSpc>
                <a:spcPct val="90000"/>
              </a:lnSpc>
              <a:buFont typeface="Arial"/>
              <a:buChar char="•"/>
            </a:pPr>
            <a:r>
              <a:rPr lang="en-US" sz="2399" dirty="0">
                <a:latin typeface="+mj-lt"/>
                <a:cs typeface="Calibri Light"/>
              </a:rPr>
              <a:t>Single DLP policy &amp; incident management</a:t>
            </a:r>
          </a:p>
        </p:txBody>
      </p:sp>
      <p:pic>
        <p:nvPicPr>
          <p:cNvPr id="7" name="Picture 2" descr="Image result for differentiation photo"/>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609599" y="1668878"/>
            <a:ext cx="3858988" cy="3819249"/>
          </a:xfrm>
          <a:prstGeom prst="rect">
            <a:avLst/>
          </a:prstGeom>
          <a:noFill/>
          <a:extLst>
            <a:ext uri="{909E8E84-426E-40DD-AFC4-6F175D3DCCD1}">
              <a14:hiddenFill xmlns:a14="http://schemas.microsoft.com/office/drawing/2010/main">
                <a:solidFill>
                  <a:srgbClr val="FFFFFF"/>
                </a:solidFill>
              </a14:hiddenFill>
            </a:ext>
          </a:extLst>
        </p:spPr>
      </p:pic>
      <p:sp>
        <p:nvSpPr>
          <p:cNvPr id="3" name="Footer Placeholder 2"/>
          <p:cNvSpPr>
            <a:spLocks noGrp="1"/>
          </p:cNvSpPr>
          <p:nvPr>
            <p:ph type="ftr" sz="quarter" idx="11"/>
          </p:nvPr>
        </p:nvSpPr>
        <p:spPr/>
        <p:txBody>
          <a:bodyPr/>
          <a:lstStyle/>
          <a:p>
            <a:r>
              <a:rPr lang="en-US" smtClean="0"/>
              <a:t>Symantec Confidential - NDA required</a:t>
            </a:r>
            <a:endParaRPr lang="en-US" dirty="0"/>
          </a:p>
        </p:txBody>
      </p:sp>
    </p:spTree>
    <p:extLst>
      <p:ext uri="{BB962C8B-B14F-4D97-AF65-F5344CB8AC3E}">
        <p14:creationId xmlns:p14="http://schemas.microsoft.com/office/powerpoint/2010/main" val="24441742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31811" y="2057757"/>
            <a:ext cx="5411788" cy="4270660"/>
          </a:xfrm>
          <a:prstGeom prst="rect">
            <a:avLst/>
          </a:prstGeom>
          <a:noFill/>
        </p:spPr>
        <p:txBody>
          <a:bodyPr wrap="square" lIns="0" tIns="0" rIns="0" bIns="0" rtlCol="0">
            <a:noAutofit/>
          </a:bodyPr>
          <a:lstStyle/>
          <a:p>
            <a:pPr>
              <a:lnSpc>
                <a:spcPct val="80000"/>
              </a:lnSpc>
            </a:pPr>
            <a:r>
              <a:rPr lang="en-US" sz="3199" b="1" dirty="0">
                <a:latin typeface="Calibri Light"/>
                <a:cs typeface="Calibri Light"/>
              </a:rPr>
              <a:t>Convenient cloud-based email protection solution</a:t>
            </a:r>
          </a:p>
          <a:p>
            <a:pPr>
              <a:lnSpc>
                <a:spcPct val="80000"/>
              </a:lnSpc>
            </a:pPr>
            <a:endParaRPr lang="en-US" sz="3199" b="1" dirty="0">
              <a:latin typeface="Calibri Light"/>
              <a:cs typeface="Calibri Light"/>
            </a:endParaRPr>
          </a:p>
          <a:p>
            <a:pPr>
              <a:lnSpc>
                <a:spcPct val="80000"/>
              </a:lnSpc>
            </a:pPr>
            <a:r>
              <a:rPr lang="en-US" sz="3199" b="1" dirty="0">
                <a:latin typeface="Calibri Light"/>
                <a:cs typeface="Calibri Light"/>
              </a:rPr>
              <a:t>Combines DLP and Email Security</a:t>
            </a:r>
          </a:p>
          <a:p>
            <a:pPr marL="457063" lvl="1" indent="-225357">
              <a:lnSpc>
                <a:spcPct val="80000"/>
              </a:lnSpc>
              <a:spcBef>
                <a:spcPts val="600"/>
              </a:spcBef>
              <a:spcAft>
                <a:spcPts val="600"/>
              </a:spcAft>
              <a:buFont typeface="Arial" panose="020B0604020202020204" pitchFamily="34" charset="0"/>
              <a:buChar char="•"/>
            </a:pPr>
            <a:r>
              <a:rPr lang="en-US" sz="3199" b="1" dirty="0">
                <a:latin typeface="Calibri Light"/>
                <a:cs typeface="Calibri Light"/>
              </a:rPr>
              <a:t>Stops sensitive data leaks on outbound </a:t>
            </a:r>
          </a:p>
          <a:p>
            <a:pPr marL="457063" lvl="1" indent="-225357">
              <a:lnSpc>
                <a:spcPct val="80000"/>
              </a:lnSpc>
              <a:spcBef>
                <a:spcPts val="600"/>
              </a:spcBef>
              <a:spcAft>
                <a:spcPts val="600"/>
              </a:spcAft>
              <a:buFont typeface="Arial" panose="020B0604020202020204" pitchFamily="34" charset="0"/>
              <a:buChar char="•"/>
            </a:pPr>
            <a:r>
              <a:rPr lang="en-US" sz="3199" b="1" dirty="0">
                <a:latin typeface="Calibri Light"/>
                <a:cs typeface="Calibri Light"/>
              </a:rPr>
              <a:t>Stops malware, spam and malicious links on inbound</a:t>
            </a:r>
          </a:p>
          <a:p>
            <a:pPr marL="457063" lvl="1" indent="-457063">
              <a:lnSpc>
                <a:spcPct val="80000"/>
              </a:lnSpc>
              <a:buFont typeface="Arial" panose="020B0604020202020204" pitchFamily="34" charset="0"/>
              <a:buChar char="•"/>
            </a:pPr>
            <a:endParaRPr lang="en-US" sz="3199" b="1" dirty="0">
              <a:latin typeface="Calibri Light"/>
              <a:cs typeface="Calibri Light"/>
            </a:endParaRPr>
          </a:p>
          <a:p>
            <a:pPr>
              <a:lnSpc>
                <a:spcPct val="80000"/>
              </a:lnSpc>
            </a:pPr>
            <a:endParaRPr lang="en-US" sz="3199" b="1" dirty="0">
              <a:latin typeface="Calibri Light"/>
              <a:cs typeface="Calibri Light"/>
            </a:endParaRPr>
          </a:p>
          <a:p>
            <a:pPr>
              <a:lnSpc>
                <a:spcPct val="80000"/>
              </a:lnSpc>
            </a:pPr>
            <a:endParaRPr lang="en-US" sz="1799" dirty="0">
              <a:latin typeface="Calibri"/>
            </a:endParaRPr>
          </a:p>
          <a:p>
            <a:pPr>
              <a:lnSpc>
                <a:spcPct val="80000"/>
              </a:lnSpc>
            </a:pPr>
            <a:r>
              <a:rPr lang="en-US" sz="1799" dirty="0">
                <a:latin typeface="Calibri"/>
              </a:rPr>
              <a:t> </a:t>
            </a:r>
          </a:p>
        </p:txBody>
      </p:sp>
      <p:sp>
        <p:nvSpPr>
          <p:cNvPr id="35" name="TextBox 34"/>
          <p:cNvSpPr txBox="1"/>
          <p:nvPr/>
        </p:nvSpPr>
        <p:spPr>
          <a:xfrm>
            <a:off x="455612" y="305615"/>
            <a:ext cx="8991600" cy="978577"/>
          </a:xfrm>
          <a:prstGeom prst="rect">
            <a:avLst/>
          </a:prstGeom>
          <a:noFill/>
        </p:spPr>
        <p:txBody>
          <a:bodyPr wrap="square" lIns="91416" tIns="45708" rIns="91416" bIns="45708" rtlCol="0" anchor="t" anchorCtr="0">
            <a:spAutoFit/>
          </a:bodyPr>
          <a:lstStyle/>
          <a:p>
            <a:pPr defTabSz="912794" fontAlgn="base">
              <a:lnSpc>
                <a:spcPct val="80000"/>
              </a:lnSpc>
              <a:spcBef>
                <a:spcPct val="0"/>
              </a:spcBef>
              <a:spcAft>
                <a:spcPct val="0"/>
              </a:spcAft>
            </a:pPr>
            <a:r>
              <a:rPr lang="en-US" sz="4399" b="1" dirty="0" smtClean="0">
                <a:solidFill>
                  <a:schemeClr val="tx2"/>
                </a:solidFill>
                <a:latin typeface="Calibri Light"/>
                <a:ea typeface="Calibri"/>
                <a:cs typeface="Calibri Light"/>
              </a:rPr>
              <a:t>Data </a:t>
            </a:r>
            <a:r>
              <a:rPr lang="en-US" sz="4399" b="1" dirty="0">
                <a:solidFill>
                  <a:schemeClr val="tx2"/>
                </a:solidFill>
                <a:latin typeface="Calibri Light"/>
                <a:ea typeface="Calibri"/>
                <a:cs typeface="Calibri Light"/>
              </a:rPr>
              <a:t>Protection for O365, Gmail</a:t>
            </a:r>
          </a:p>
          <a:p>
            <a:pPr defTabSz="913068" fontAlgn="base">
              <a:lnSpc>
                <a:spcPct val="80000"/>
              </a:lnSpc>
              <a:spcBef>
                <a:spcPct val="0"/>
              </a:spcBef>
              <a:spcAft>
                <a:spcPct val="0"/>
              </a:spcAft>
            </a:pPr>
            <a:r>
              <a:rPr lang="en-US" sz="2800" dirty="0">
                <a:solidFill>
                  <a:srgbClr val="404040"/>
                </a:solidFill>
                <a:latin typeface="Calibri Light"/>
                <a:ea typeface="Calibri"/>
                <a:cs typeface="Calibri Light"/>
              </a:rPr>
              <a:t>In Exchange Online &amp; Server, Gmail</a:t>
            </a:r>
          </a:p>
        </p:txBody>
      </p:sp>
      <p:cxnSp>
        <p:nvCxnSpPr>
          <p:cNvPr id="12" name="Straight Connector 11"/>
          <p:cNvCxnSpPr/>
          <p:nvPr/>
        </p:nvCxnSpPr>
        <p:spPr>
          <a:xfrm>
            <a:off x="529908" y="1324771"/>
            <a:ext cx="2438400" cy="0"/>
          </a:xfrm>
          <a:prstGeom prst="line">
            <a:avLst/>
          </a:prstGeom>
          <a:ln w="19050">
            <a:solidFill>
              <a:srgbClr val="D89102"/>
            </a:solidFill>
            <a:miter lim="800000"/>
          </a:ln>
        </p:spPr>
        <p:style>
          <a:lnRef idx="1">
            <a:schemeClr val="accent1"/>
          </a:lnRef>
          <a:fillRef idx="0">
            <a:schemeClr val="accent1"/>
          </a:fillRef>
          <a:effectRef idx="0">
            <a:schemeClr val="accent1"/>
          </a:effectRef>
          <a:fontRef idx="minor">
            <a:schemeClr val="tx1"/>
          </a:fontRef>
        </p:style>
      </p:cxnSp>
      <p:pic>
        <p:nvPicPr>
          <p:cNvPr id="3" name="Picture 2" descr="Cloud Email Graphic.ai"/>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43596" y="2452508"/>
            <a:ext cx="7246380" cy="4564031"/>
          </a:xfrm>
          <a:prstGeom prst="rect">
            <a:avLst/>
          </a:prstGeom>
        </p:spPr>
      </p:pic>
      <p:sp>
        <p:nvSpPr>
          <p:cNvPr id="4" name="Footer Placeholder 3"/>
          <p:cNvSpPr>
            <a:spLocks noGrp="1"/>
          </p:cNvSpPr>
          <p:nvPr>
            <p:ph type="ftr" sz="quarter" idx="11"/>
          </p:nvPr>
        </p:nvSpPr>
        <p:spPr/>
        <p:txBody>
          <a:bodyPr/>
          <a:lstStyle/>
          <a:p>
            <a:r>
              <a:rPr lang="en-US" smtClean="0"/>
              <a:t>Symantec Confidential - NDA required</a:t>
            </a:r>
            <a:endParaRPr lang="en-US" dirty="0"/>
          </a:p>
        </p:txBody>
      </p:sp>
    </p:spTree>
    <p:extLst>
      <p:ext uri="{BB962C8B-B14F-4D97-AF65-F5344CB8AC3E}">
        <p14:creationId xmlns:p14="http://schemas.microsoft.com/office/powerpoint/2010/main" val="12124833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5" name="Round Same Side Corner Rectangle 54"/>
          <p:cNvSpPr/>
          <p:nvPr/>
        </p:nvSpPr>
        <p:spPr bwMode="gray">
          <a:xfrm>
            <a:off x="517865" y="1110105"/>
            <a:ext cx="11171215" cy="5137401"/>
          </a:xfrm>
          <a:prstGeom prst="round2SameRect">
            <a:avLst>
              <a:gd name="adj1" fmla="val 0"/>
              <a:gd name="adj2" fmla="val 0"/>
            </a:avLst>
          </a:prstGeom>
          <a:solidFill>
            <a:srgbClr val="1683C3"/>
          </a:solidFill>
          <a:ln w="19050" cap="flat" cmpd="sng" algn="ctr">
            <a:solidFill>
              <a:srgbClr val="1683C3"/>
            </a:solidFill>
            <a:prstDash val="solid"/>
            <a:miter lim="800000"/>
            <a:headEnd type="none" w="med" len="med"/>
            <a:tailEnd type="none" w="med" len="med"/>
          </a:ln>
          <a:effectLst/>
        </p:spPr>
        <p:txBody>
          <a:bodyPr vert="horz" wrap="square" lIns="68580" tIns="34290" rIns="68580" bIns="34290" numCol="1" rtlCol="0" anchor="ctr" anchorCtr="0" compatLnSpc="1">
            <a:prstTxWarp prst="textNoShape">
              <a:avLst/>
            </a:prstTxWarp>
          </a:bodyPr>
          <a:lstStyle/>
          <a:p>
            <a:pPr algn="ctr">
              <a:lnSpc>
                <a:spcPct val="90000"/>
              </a:lnSpc>
            </a:pPr>
            <a:endParaRPr lang="en-US" sz="1100" b="1">
              <a:solidFill>
                <a:schemeClr val="bg1"/>
              </a:solidFill>
              <a:latin typeface="Calibri"/>
            </a:endParaRPr>
          </a:p>
        </p:txBody>
      </p:sp>
      <p:sp>
        <p:nvSpPr>
          <p:cNvPr id="56" name="Round Same Side Corner Rectangle 55"/>
          <p:cNvSpPr/>
          <p:nvPr/>
        </p:nvSpPr>
        <p:spPr bwMode="gray">
          <a:xfrm>
            <a:off x="3873955" y="5179133"/>
            <a:ext cx="5290037" cy="1068374"/>
          </a:xfrm>
          <a:prstGeom prst="round2SameRect">
            <a:avLst/>
          </a:prstGeom>
          <a:solidFill>
            <a:srgbClr val="1683C3"/>
          </a:solidFill>
          <a:ln w="19050" cap="flat" cmpd="sng" algn="ctr">
            <a:solidFill>
              <a:srgbClr val="1683C3"/>
            </a:solidFill>
            <a:prstDash val="solid"/>
            <a:miter lim="800000"/>
            <a:headEnd type="none" w="med" len="med"/>
            <a:tailEnd type="none" w="med" len="med"/>
          </a:ln>
          <a:effectLst/>
        </p:spPr>
        <p:txBody>
          <a:bodyPr vert="horz" wrap="square" lIns="68580" tIns="34290" rIns="68580" bIns="34290" numCol="1" rtlCol="0" anchor="ctr" anchorCtr="0" compatLnSpc="1">
            <a:prstTxWarp prst="textNoShape">
              <a:avLst/>
            </a:prstTxWarp>
          </a:bodyPr>
          <a:lstStyle/>
          <a:p>
            <a:pPr algn="ctr">
              <a:lnSpc>
                <a:spcPct val="90000"/>
              </a:lnSpc>
            </a:pPr>
            <a:endParaRPr lang="en-US" sz="1100" b="1">
              <a:solidFill>
                <a:schemeClr val="bg1"/>
              </a:solidFill>
              <a:latin typeface="Calibri"/>
            </a:endParaRPr>
          </a:p>
        </p:txBody>
      </p:sp>
      <p:cxnSp>
        <p:nvCxnSpPr>
          <p:cNvPr id="248" name="Straight Connector 247"/>
          <p:cNvCxnSpPr/>
          <p:nvPr/>
        </p:nvCxnSpPr>
        <p:spPr>
          <a:xfrm>
            <a:off x="8950081" y="2852790"/>
            <a:ext cx="838200" cy="0"/>
          </a:xfrm>
          <a:prstGeom prst="line">
            <a:avLst/>
          </a:prstGeom>
          <a:ln w="38100">
            <a:solidFill>
              <a:srgbClr val="269AC8"/>
            </a:solidFill>
            <a:prstDash val="sysDash"/>
            <a:miter lim="800000"/>
            <a:tailEnd type="triangle"/>
          </a:ln>
        </p:spPr>
        <p:style>
          <a:lnRef idx="1">
            <a:schemeClr val="accent1"/>
          </a:lnRef>
          <a:fillRef idx="0">
            <a:schemeClr val="accent1"/>
          </a:fillRef>
          <a:effectRef idx="0">
            <a:schemeClr val="accent1"/>
          </a:effectRef>
          <a:fontRef idx="minor">
            <a:schemeClr val="tx1"/>
          </a:fontRef>
        </p:style>
      </p:cxnSp>
      <p:sp>
        <p:nvSpPr>
          <p:cNvPr id="34" name="TextBox 33"/>
          <p:cNvSpPr txBox="1"/>
          <p:nvPr/>
        </p:nvSpPr>
        <p:spPr>
          <a:xfrm>
            <a:off x="455612" y="305613"/>
            <a:ext cx="8991600" cy="597062"/>
          </a:xfrm>
          <a:prstGeom prst="rect">
            <a:avLst/>
          </a:prstGeom>
          <a:noFill/>
        </p:spPr>
        <p:txBody>
          <a:bodyPr wrap="square" lIns="91416" tIns="45708" rIns="91416" bIns="45708" rtlCol="0" anchor="t" anchorCtr="0">
            <a:spAutoFit/>
          </a:bodyPr>
          <a:lstStyle/>
          <a:p>
            <a:pPr defTabSz="913068" fontAlgn="base">
              <a:lnSpc>
                <a:spcPct val="80000"/>
              </a:lnSpc>
              <a:spcBef>
                <a:spcPct val="0"/>
              </a:spcBef>
              <a:spcAft>
                <a:spcPct val="0"/>
              </a:spcAft>
            </a:pPr>
            <a:r>
              <a:rPr lang="en-US" sz="4000" b="1" dirty="0">
                <a:solidFill>
                  <a:srgbClr val="404040"/>
                </a:solidFill>
                <a:latin typeface="Calibri Light"/>
                <a:ea typeface="Calibri"/>
                <a:cs typeface="Calibri Light"/>
              </a:rPr>
              <a:t>DLP Cloud Service for Email</a:t>
            </a:r>
          </a:p>
        </p:txBody>
      </p:sp>
      <p:sp>
        <p:nvSpPr>
          <p:cNvPr id="59" name="TextBox 66"/>
          <p:cNvSpPr txBox="1"/>
          <p:nvPr/>
        </p:nvSpPr>
        <p:spPr bwMode="ltGray">
          <a:xfrm>
            <a:off x="7829058" y="3386051"/>
            <a:ext cx="1273422" cy="327756"/>
          </a:xfrm>
          <a:prstGeom prst="rect">
            <a:avLst/>
          </a:prstGeom>
          <a:noFill/>
          <a:ln w="9525">
            <a:noFill/>
            <a:miter lim="800000"/>
            <a:headEnd/>
            <a:tailEnd/>
          </a:ln>
        </p:spPr>
        <p:txBody>
          <a:bodyPr lIns="68546" tIns="34273" rIns="68546" bIns="34273" anchor="b"/>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ts val="1000"/>
              </a:lnSpc>
              <a:defRPr/>
            </a:pPr>
            <a:r>
              <a:rPr lang="en-US" sz="1000" b="1" dirty="0">
                <a:solidFill>
                  <a:srgbClr val="FFFFFF"/>
                </a:solidFill>
                <a:latin typeface="Calibri" pitchFamily="34" charset="0"/>
              </a:rPr>
              <a:t>Symantec </a:t>
            </a:r>
          </a:p>
          <a:p>
            <a:pPr>
              <a:lnSpc>
                <a:spcPts val="1000"/>
              </a:lnSpc>
              <a:defRPr/>
            </a:pPr>
            <a:r>
              <a:rPr lang="en-US" sz="1000" b="1" dirty="0">
                <a:solidFill>
                  <a:srgbClr val="FFFFFF"/>
                </a:solidFill>
                <a:latin typeface="Calibri" pitchFamily="34" charset="0"/>
              </a:rPr>
              <a:t>DLP Cloud Detector</a:t>
            </a:r>
          </a:p>
        </p:txBody>
      </p:sp>
      <p:sp>
        <p:nvSpPr>
          <p:cNvPr id="75" name="TextBox 66"/>
          <p:cNvSpPr txBox="1"/>
          <p:nvPr/>
        </p:nvSpPr>
        <p:spPr bwMode="ltGray">
          <a:xfrm>
            <a:off x="7829058" y="3820874"/>
            <a:ext cx="1273422" cy="327028"/>
          </a:xfrm>
          <a:prstGeom prst="rect">
            <a:avLst/>
          </a:prstGeom>
          <a:noFill/>
          <a:ln w="9525">
            <a:noFill/>
            <a:miter lim="800000"/>
            <a:headEnd/>
            <a:tailEnd/>
          </a:ln>
        </p:spPr>
        <p:txBody>
          <a:bodyPr lIns="68546" tIns="34273" rIns="68546" bIns="34273" anchor="b"/>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ts val="1000"/>
              </a:lnSpc>
              <a:defRPr/>
            </a:pPr>
            <a:r>
              <a:rPr lang="en-US" sz="1000" b="1" dirty="0">
                <a:solidFill>
                  <a:srgbClr val="FFFFFF"/>
                </a:solidFill>
                <a:latin typeface="Calibri" pitchFamily="34" charset="0"/>
              </a:rPr>
              <a:t>Symantec </a:t>
            </a:r>
          </a:p>
          <a:p>
            <a:pPr>
              <a:lnSpc>
                <a:spcPts val="1000"/>
              </a:lnSpc>
              <a:defRPr/>
            </a:pPr>
            <a:r>
              <a:rPr lang="en-US" sz="1000" b="1" dirty="0">
                <a:solidFill>
                  <a:srgbClr val="FFFFFF"/>
                </a:solidFill>
                <a:latin typeface="Calibri" pitchFamily="34" charset="0"/>
              </a:rPr>
              <a:t>Email </a:t>
            </a:r>
            <a:r>
              <a:rPr lang="en-US" sz="1000" b="1" dirty="0" err="1">
                <a:solidFill>
                  <a:srgbClr val="FFFFFF"/>
                </a:solidFill>
                <a:latin typeface="Calibri" pitchFamily="34" charset="0"/>
              </a:rPr>
              <a:t>Security.cloud</a:t>
            </a:r>
            <a:endParaRPr lang="en-US" sz="1000" b="1" dirty="0">
              <a:solidFill>
                <a:srgbClr val="FFFFFF"/>
              </a:solidFill>
              <a:latin typeface="Calibri" pitchFamily="34" charset="0"/>
            </a:endParaRPr>
          </a:p>
        </p:txBody>
      </p:sp>
      <p:sp>
        <p:nvSpPr>
          <p:cNvPr id="74" name="TextBox 45"/>
          <p:cNvSpPr txBox="1"/>
          <p:nvPr/>
        </p:nvSpPr>
        <p:spPr bwMode="ltGray">
          <a:xfrm>
            <a:off x="5099971" y="4125684"/>
            <a:ext cx="1115275" cy="367933"/>
          </a:xfrm>
          <a:prstGeom prst="rect">
            <a:avLst/>
          </a:prstGeom>
          <a:noFill/>
          <a:ln w="9525">
            <a:noFill/>
            <a:miter lim="800000"/>
            <a:headEnd/>
            <a:tailEnd/>
          </a:ln>
        </p:spPr>
        <p:txBody>
          <a:bodyPr lIns="68546" tIns="34273" rIns="68546" bIns="34273" anchor="b"/>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ts val="1000"/>
              </a:lnSpc>
              <a:spcAft>
                <a:spcPts val="600"/>
              </a:spcAft>
              <a:defRPr/>
            </a:pPr>
            <a:r>
              <a:rPr lang="en-US" sz="1000" b="1" dirty="0">
                <a:solidFill>
                  <a:srgbClr val="FFFFFF"/>
                </a:solidFill>
                <a:latin typeface="Calibri" pitchFamily="34" charset="0"/>
              </a:rPr>
              <a:t>Microsoft Exchange Server</a:t>
            </a:r>
          </a:p>
        </p:txBody>
      </p:sp>
      <p:sp>
        <p:nvSpPr>
          <p:cNvPr id="40" name="TextBox 39"/>
          <p:cNvSpPr txBox="1"/>
          <p:nvPr/>
        </p:nvSpPr>
        <p:spPr>
          <a:xfrm>
            <a:off x="545857" y="5366735"/>
            <a:ext cx="1676400" cy="380901"/>
          </a:xfrm>
          <a:prstGeom prst="rect">
            <a:avLst/>
          </a:prstGeom>
          <a:noFill/>
        </p:spPr>
        <p:txBody>
          <a:bodyPr wrap="square" lIns="0" tIns="0" rIns="0" bIns="0" rtlCol="0">
            <a:noAutofit/>
          </a:bodyPr>
          <a:lstStyle/>
          <a:p>
            <a:pPr algn="ctr">
              <a:lnSpc>
                <a:spcPct val="90000"/>
              </a:lnSpc>
            </a:pPr>
            <a:r>
              <a:rPr lang="en-US" sz="1200" dirty="0">
                <a:solidFill>
                  <a:srgbClr val="FFFFFF"/>
                </a:solidFill>
                <a:latin typeface="Calibri"/>
                <a:cs typeface="Calibri"/>
              </a:rPr>
              <a:t>Symantec DLP Enforce Management Server</a:t>
            </a:r>
          </a:p>
        </p:txBody>
      </p:sp>
      <p:pic>
        <p:nvPicPr>
          <p:cNvPr id="41" name="Picture 4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9657" y="3843132"/>
            <a:ext cx="1851024" cy="1850542"/>
          </a:xfrm>
          <a:prstGeom prst="rect">
            <a:avLst/>
          </a:prstGeom>
        </p:spPr>
      </p:pic>
      <p:pic>
        <p:nvPicPr>
          <p:cNvPr id="42" name="Picture 41" descr="Sldie_18.ai"/>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4281" y="2395709"/>
            <a:ext cx="936624" cy="936380"/>
          </a:xfrm>
          <a:prstGeom prst="rect">
            <a:avLst/>
          </a:prstGeom>
        </p:spPr>
      </p:pic>
      <p:grpSp>
        <p:nvGrpSpPr>
          <p:cNvPr id="43" name="Group 42"/>
          <p:cNvGrpSpPr/>
          <p:nvPr/>
        </p:nvGrpSpPr>
        <p:grpSpPr>
          <a:xfrm>
            <a:off x="949081" y="2395709"/>
            <a:ext cx="1546224" cy="1218883"/>
            <a:chOff x="1979612" y="5181600"/>
            <a:chExt cx="1546224" cy="1219200"/>
          </a:xfrm>
        </p:grpSpPr>
        <p:sp>
          <p:nvSpPr>
            <p:cNvPr id="45" name="TextBox 44"/>
            <p:cNvSpPr txBox="1"/>
            <p:nvPr/>
          </p:nvSpPr>
          <p:spPr>
            <a:xfrm>
              <a:off x="1979612" y="6096000"/>
              <a:ext cx="1295400" cy="304800"/>
            </a:xfrm>
            <a:prstGeom prst="rect">
              <a:avLst/>
            </a:prstGeom>
            <a:noFill/>
          </p:spPr>
          <p:txBody>
            <a:bodyPr wrap="square" lIns="0" tIns="0" rIns="0" bIns="0" rtlCol="0">
              <a:noAutofit/>
            </a:bodyPr>
            <a:lstStyle/>
            <a:p>
              <a:pPr algn="ctr">
                <a:lnSpc>
                  <a:spcPct val="90000"/>
                </a:lnSpc>
              </a:pPr>
              <a:r>
                <a:rPr lang="en-US" sz="1200" dirty="0">
                  <a:solidFill>
                    <a:srgbClr val="FFFFFF"/>
                  </a:solidFill>
                  <a:latin typeface="Calibri"/>
                  <a:cs typeface="Calibri"/>
                </a:rPr>
                <a:t>Office Workers</a:t>
              </a:r>
            </a:p>
          </p:txBody>
        </p:sp>
        <p:pic>
          <p:nvPicPr>
            <p:cNvPr id="46" name="Picture 45" descr="Sldie_18.ai"/>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89212" y="5181600"/>
              <a:ext cx="936624" cy="936624"/>
            </a:xfrm>
            <a:prstGeom prst="rect">
              <a:avLst/>
            </a:prstGeom>
          </p:spPr>
        </p:pic>
      </p:grpSp>
      <p:cxnSp>
        <p:nvCxnSpPr>
          <p:cNvPr id="57" name="Elbow Connector 56"/>
          <p:cNvCxnSpPr/>
          <p:nvPr/>
        </p:nvCxnSpPr>
        <p:spPr>
          <a:xfrm flipV="1">
            <a:off x="3768481" y="1862448"/>
            <a:ext cx="1219200" cy="914162"/>
          </a:xfrm>
          <a:prstGeom prst="bentConnector3">
            <a:avLst>
              <a:gd name="adj1" fmla="val 50000"/>
            </a:avLst>
          </a:prstGeom>
          <a:ln w="38100">
            <a:solidFill>
              <a:srgbClr val="269AC8"/>
            </a:solidFill>
            <a:prstDash val="sysDash"/>
            <a:miter lim="800000"/>
          </a:ln>
        </p:spPr>
        <p:style>
          <a:lnRef idx="1">
            <a:schemeClr val="accent1"/>
          </a:lnRef>
          <a:fillRef idx="0">
            <a:schemeClr val="accent1"/>
          </a:fillRef>
          <a:effectRef idx="0">
            <a:schemeClr val="accent1"/>
          </a:effectRef>
          <a:fontRef idx="minor">
            <a:schemeClr val="tx1"/>
          </a:fontRef>
        </p:style>
      </p:cxnSp>
      <p:cxnSp>
        <p:nvCxnSpPr>
          <p:cNvPr id="62" name="Straight Connector 61"/>
          <p:cNvCxnSpPr/>
          <p:nvPr/>
        </p:nvCxnSpPr>
        <p:spPr>
          <a:xfrm>
            <a:off x="2549281" y="2895451"/>
            <a:ext cx="502920" cy="0"/>
          </a:xfrm>
          <a:prstGeom prst="line">
            <a:avLst/>
          </a:prstGeom>
          <a:ln w="38100">
            <a:solidFill>
              <a:srgbClr val="269AC8"/>
            </a:solidFill>
            <a:prstDash val="sysDash"/>
            <a:miter lim="800000"/>
          </a:ln>
        </p:spPr>
        <p:style>
          <a:lnRef idx="1">
            <a:schemeClr val="accent1"/>
          </a:lnRef>
          <a:fillRef idx="0">
            <a:schemeClr val="accent1"/>
          </a:fillRef>
          <a:effectRef idx="0">
            <a:schemeClr val="accent1"/>
          </a:effectRef>
          <a:fontRef idx="minor">
            <a:schemeClr val="tx1"/>
          </a:fontRef>
        </p:style>
      </p:cxnSp>
      <p:cxnSp>
        <p:nvCxnSpPr>
          <p:cNvPr id="64" name="Elbow Connector 63"/>
          <p:cNvCxnSpPr/>
          <p:nvPr/>
        </p:nvCxnSpPr>
        <p:spPr>
          <a:xfrm>
            <a:off x="3768505" y="3005150"/>
            <a:ext cx="1600200" cy="761802"/>
          </a:xfrm>
          <a:prstGeom prst="bentConnector3">
            <a:avLst>
              <a:gd name="adj1" fmla="val 37975"/>
            </a:avLst>
          </a:prstGeom>
          <a:ln w="38100">
            <a:solidFill>
              <a:srgbClr val="269AC8"/>
            </a:solidFill>
            <a:prstDash val="sysDash"/>
            <a:miter lim="800000"/>
          </a:ln>
        </p:spPr>
        <p:style>
          <a:lnRef idx="1">
            <a:schemeClr val="accent1"/>
          </a:lnRef>
          <a:fillRef idx="0">
            <a:schemeClr val="accent1"/>
          </a:fillRef>
          <a:effectRef idx="0">
            <a:schemeClr val="accent1"/>
          </a:effectRef>
          <a:fontRef idx="minor">
            <a:schemeClr val="tx1"/>
          </a:fontRef>
        </p:style>
      </p:cxnSp>
      <p:pic>
        <p:nvPicPr>
          <p:cNvPr id="49" name="Picture 48" descr="Slide_35.ai"/>
          <p:cNvPicPr>
            <a:picLocks noChangeAspect="1"/>
          </p:cNvPicPr>
          <p:nvPr/>
        </p:nvPicPr>
        <p:blipFill rotWithShape="1">
          <a:blip r:embed="rId5" cstate="print">
            <a:extLst>
              <a:ext uri="{28A0092B-C50C-407E-A947-70E740481C1C}">
                <a14:useLocalDpi xmlns:a14="http://schemas.microsoft.com/office/drawing/2010/main" val="0"/>
              </a:ext>
            </a:extLst>
          </a:blip>
          <a:srcRect l="33364" t="15321" r="29602"/>
          <a:stretch/>
        </p:blipFill>
        <p:spPr>
          <a:xfrm>
            <a:off x="2930281" y="2145838"/>
            <a:ext cx="954642" cy="1091122"/>
          </a:xfrm>
          <a:prstGeom prst="rect">
            <a:avLst/>
          </a:prstGeom>
        </p:spPr>
      </p:pic>
      <p:cxnSp>
        <p:nvCxnSpPr>
          <p:cNvPr id="84" name="Elbow Connector 83"/>
          <p:cNvCxnSpPr/>
          <p:nvPr/>
        </p:nvCxnSpPr>
        <p:spPr>
          <a:xfrm flipV="1">
            <a:off x="1634881" y="4147853"/>
            <a:ext cx="6553200" cy="685621"/>
          </a:xfrm>
          <a:prstGeom prst="bentConnector3">
            <a:avLst>
              <a:gd name="adj1" fmla="val 100123"/>
            </a:avLst>
          </a:prstGeom>
          <a:ln w="38100">
            <a:solidFill>
              <a:srgbClr val="EFA62F"/>
            </a:solidFill>
            <a:prstDash val="sysDash"/>
            <a:miter lim="800000"/>
            <a:headEnd type="none"/>
            <a:tailEnd type="none"/>
          </a:ln>
        </p:spPr>
        <p:style>
          <a:lnRef idx="1">
            <a:schemeClr val="accent1"/>
          </a:lnRef>
          <a:fillRef idx="0">
            <a:schemeClr val="accent1"/>
          </a:fillRef>
          <a:effectRef idx="0">
            <a:schemeClr val="accent1"/>
          </a:effectRef>
          <a:fontRef idx="minor">
            <a:schemeClr val="tx1"/>
          </a:fontRef>
        </p:style>
      </p:cxnSp>
      <p:sp>
        <p:nvSpPr>
          <p:cNvPr id="105" name="TextBox 104"/>
          <p:cNvSpPr txBox="1"/>
          <p:nvPr/>
        </p:nvSpPr>
        <p:spPr>
          <a:xfrm>
            <a:off x="644281" y="1291097"/>
            <a:ext cx="3048000" cy="380901"/>
          </a:xfrm>
          <a:prstGeom prst="rect">
            <a:avLst/>
          </a:prstGeom>
          <a:noFill/>
        </p:spPr>
        <p:txBody>
          <a:bodyPr wrap="square" lIns="0" tIns="0" rIns="0" bIns="0" rtlCol="0">
            <a:noAutofit/>
          </a:bodyPr>
          <a:lstStyle/>
          <a:p>
            <a:pPr>
              <a:lnSpc>
                <a:spcPct val="90000"/>
              </a:lnSpc>
            </a:pPr>
            <a:r>
              <a:rPr lang="en-US" sz="2399" b="1" dirty="0">
                <a:solidFill>
                  <a:srgbClr val="FFFFFF"/>
                </a:solidFill>
                <a:latin typeface="Calibri"/>
              </a:rPr>
              <a:t>Enterprise Network</a:t>
            </a:r>
          </a:p>
        </p:txBody>
      </p:sp>
      <p:pic>
        <p:nvPicPr>
          <p:cNvPr id="81" name="Picture 8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758389" y="2493220"/>
            <a:ext cx="533400" cy="533261"/>
          </a:xfrm>
          <a:prstGeom prst="rect">
            <a:avLst/>
          </a:prstGeom>
        </p:spPr>
      </p:pic>
      <p:pic>
        <p:nvPicPr>
          <p:cNvPr id="114" name="Picture 11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43989" y="2493220"/>
            <a:ext cx="533400" cy="533261"/>
          </a:xfrm>
          <a:prstGeom prst="rect">
            <a:avLst/>
          </a:prstGeom>
        </p:spPr>
      </p:pic>
      <p:cxnSp>
        <p:nvCxnSpPr>
          <p:cNvPr id="120" name="Elbow Connector 119"/>
          <p:cNvCxnSpPr/>
          <p:nvPr/>
        </p:nvCxnSpPr>
        <p:spPr>
          <a:xfrm flipV="1">
            <a:off x="5825881" y="3081331"/>
            <a:ext cx="1472184" cy="685621"/>
          </a:xfrm>
          <a:prstGeom prst="bentConnector3">
            <a:avLst>
              <a:gd name="adj1" fmla="val 70808"/>
            </a:avLst>
          </a:prstGeom>
          <a:ln w="38100">
            <a:solidFill>
              <a:srgbClr val="269AC8"/>
            </a:solidFill>
            <a:prstDash val="sysDash"/>
            <a:miter lim="800000"/>
            <a:tailEnd type="triangle"/>
          </a:ln>
        </p:spPr>
        <p:style>
          <a:lnRef idx="1">
            <a:schemeClr val="accent1"/>
          </a:lnRef>
          <a:fillRef idx="0">
            <a:schemeClr val="accent1"/>
          </a:fillRef>
          <a:effectRef idx="0">
            <a:schemeClr val="accent1"/>
          </a:effectRef>
          <a:fontRef idx="minor">
            <a:schemeClr val="tx1"/>
          </a:fontRef>
        </p:style>
      </p:cxnSp>
      <p:cxnSp>
        <p:nvCxnSpPr>
          <p:cNvPr id="126" name="Elbow Connector 125"/>
          <p:cNvCxnSpPr/>
          <p:nvPr/>
        </p:nvCxnSpPr>
        <p:spPr>
          <a:xfrm>
            <a:off x="6206881" y="1862448"/>
            <a:ext cx="1066800" cy="914162"/>
          </a:xfrm>
          <a:prstGeom prst="bentConnector3">
            <a:avLst>
              <a:gd name="adj1" fmla="val 62487"/>
            </a:avLst>
          </a:prstGeom>
          <a:ln w="38100">
            <a:solidFill>
              <a:srgbClr val="269AC8"/>
            </a:solidFill>
            <a:prstDash val="sysDash"/>
            <a:miter lim="800000"/>
            <a:tailEnd type="triangle"/>
          </a:ln>
        </p:spPr>
        <p:style>
          <a:lnRef idx="1">
            <a:schemeClr val="accent1"/>
          </a:lnRef>
          <a:fillRef idx="0">
            <a:schemeClr val="accent1"/>
          </a:fillRef>
          <a:effectRef idx="0">
            <a:schemeClr val="accent1"/>
          </a:effectRef>
          <a:fontRef idx="minor">
            <a:schemeClr val="tx1"/>
          </a:fontRef>
        </p:style>
      </p:cxnSp>
      <p:pic>
        <p:nvPicPr>
          <p:cNvPr id="136" name="Picture 135" descr="cloud_only.pdf"/>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682881" y="1010960"/>
            <a:ext cx="2057400" cy="2056864"/>
          </a:xfrm>
          <a:prstGeom prst="rect">
            <a:avLst/>
          </a:prstGeom>
        </p:spPr>
      </p:pic>
      <p:pic>
        <p:nvPicPr>
          <p:cNvPr id="137" name="Picture 13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063881" y="2167218"/>
            <a:ext cx="1023620" cy="235524"/>
          </a:xfrm>
          <a:prstGeom prst="rect">
            <a:avLst/>
          </a:prstGeom>
        </p:spPr>
      </p:pic>
      <p:pic>
        <p:nvPicPr>
          <p:cNvPr id="139" name="Picture 13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82881" y="2754392"/>
            <a:ext cx="1851024" cy="1850542"/>
          </a:xfrm>
          <a:prstGeom prst="rect">
            <a:avLst/>
          </a:prstGeom>
        </p:spPr>
      </p:pic>
      <p:grpSp>
        <p:nvGrpSpPr>
          <p:cNvPr id="44" name="Group 43"/>
          <p:cNvGrpSpPr/>
          <p:nvPr/>
        </p:nvGrpSpPr>
        <p:grpSpPr>
          <a:xfrm>
            <a:off x="1930389" y="4681114"/>
            <a:ext cx="923716" cy="467466"/>
            <a:chOff x="3962401" y="4267203"/>
            <a:chExt cx="957445" cy="623451"/>
          </a:xfrm>
        </p:grpSpPr>
        <p:sp>
          <p:nvSpPr>
            <p:cNvPr id="47" name="Rounded Rectangle 46"/>
            <p:cNvSpPr/>
            <p:nvPr/>
          </p:nvSpPr>
          <p:spPr bwMode="auto">
            <a:xfrm>
              <a:off x="4013200" y="4343400"/>
              <a:ext cx="805046" cy="394854"/>
            </a:xfrm>
            <a:prstGeom prst="roundRect">
              <a:avLst>
                <a:gd name="adj" fmla="val 11466"/>
              </a:avLst>
            </a:prstGeom>
            <a:solidFill>
              <a:srgbClr val="F5AB2F">
                <a:alpha val="20000"/>
              </a:srgbClr>
            </a:solidFill>
            <a:ln w="28575" cap="flat" cmpd="sng" algn="ctr">
              <a:noFill/>
              <a:prstDash val="solid"/>
              <a:miter lim="800000"/>
              <a:headEnd type="none" w="med" len="med"/>
              <a:tailEnd type="none" w="med" len="med"/>
            </a:ln>
            <a:effectLst/>
          </p:spPr>
          <p:txBody>
            <a:bodyPr vert="horz" wrap="square" lIns="68562" tIns="34281" rIns="68562" bIns="34281" numCol="1" rtlCol="0" anchor="ctr"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90000"/>
                </a:lnSpc>
              </a:pPr>
              <a:endParaRPr lang="en-US" sz="1000" dirty="0">
                <a:solidFill>
                  <a:srgbClr val="000000"/>
                </a:solidFill>
                <a:latin typeface="Calibri"/>
              </a:endParaRPr>
            </a:p>
          </p:txBody>
        </p:sp>
        <p:sp>
          <p:nvSpPr>
            <p:cNvPr id="48" name="Rounded Rectangle 47"/>
            <p:cNvSpPr/>
            <p:nvPr/>
          </p:nvSpPr>
          <p:spPr bwMode="auto">
            <a:xfrm>
              <a:off x="4064000" y="4419600"/>
              <a:ext cx="805046" cy="394854"/>
            </a:xfrm>
            <a:prstGeom prst="roundRect">
              <a:avLst>
                <a:gd name="adj" fmla="val 11466"/>
              </a:avLst>
            </a:prstGeom>
            <a:solidFill>
              <a:srgbClr val="F5AB2F">
                <a:alpha val="20000"/>
              </a:srgbClr>
            </a:solidFill>
            <a:ln w="28575" cap="flat" cmpd="sng" algn="ctr">
              <a:noFill/>
              <a:prstDash val="solid"/>
              <a:miter lim="800000"/>
              <a:headEnd type="none" w="med" len="med"/>
              <a:tailEnd type="none" w="med" len="med"/>
            </a:ln>
            <a:effectLst/>
          </p:spPr>
          <p:txBody>
            <a:bodyPr vert="horz" wrap="square" lIns="68562" tIns="34281" rIns="68562" bIns="34281" numCol="1" rtlCol="0" anchor="ctr"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90000"/>
                </a:lnSpc>
              </a:pPr>
              <a:endParaRPr lang="en-US" sz="1000" dirty="0">
                <a:solidFill>
                  <a:srgbClr val="000000"/>
                </a:solidFill>
                <a:latin typeface="Calibri"/>
              </a:endParaRPr>
            </a:p>
          </p:txBody>
        </p:sp>
        <p:sp>
          <p:nvSpPr>
            <p:cNvPr id="52" name="Rounded Rectangle 51"/>
            <p:cNvSpPr/>
            <p:nvPr/>
          </p:nvSpPr>
          <p:spPr bwMode="auto">
            <a:xfrm>
              <a:off x="4114800" y="4495800"/>
              <a:ext cx="805046" cy="394854"/>
            </a:xfrm>
            <a:prstGeom prst="roundRect">
              <a:avLst>
                <a:gd name="adj" fmla="val 11466"/>
              </a:avLst>
            </a:prstGeom>
            <a:solidFill>
              <a:srgbClr val="F5AB2F">
                <a:alpha val="20000"/>
              </a:srgbClr>
            </a:solidFill>
            <a:ln w="28575" cap="flat" cmpd="sng" algn="ctr">
              <a:noFill/>
              <a:prstDash val="solid"/>
              <a:miter lim="800000"/>
              <a:headEnd type="none" w="med" len="med"/>
              <a:tailEnd type="none" w="med" len="med"/>
            </a:ln>
            <a:effectLst/>
          </p:spPr>
          <p:txBody>
            <a:bodyPr vert="horz" wrap="square" lIns="68562" tIns="34281" rIns="68562" bIns="34281" numCol="1" rtlCol="0" anchor="ctr"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90000"/>
                </a:lnSpc>
              </a:pPr>
              <a:endParaRPr lang="en-US" sz="1000" dirty="0">
                <a:solidFill>
                  <a:srgbClr val="000000"/>
                </a:solidFill>
                <a:latin typeface="Calibri"/>
              </a:endParaRPr>
            </a:p>
          </p:txBody>
        </p:sp>
        <p:sp>
          <p:nvSpPr>
            <p:cNvPr id="54" name="Rounded Rectangle 53"/>
            <p:cNvSpPr/>
            <p:nvPr/>
          </p:nvSpPr>
          <p:spPr bwMode="auto">
            <a:xfrm>
              <a:off x="3962401" y="4267203"/>
              <a:ext cx="805046" cy="394855"/>
            </a:xfrm>
            <a:prstGeom prst="roundRect">
              <a:avLst>
                <a:gd name="adj" fmla="val 11466"/>
              </a:avLst>
            </a:prstGeom>
            <a:solidFill>
              <a:srgbClr val="F5AB2F"/>
            </a:solidFill>
            <a:ln w="28575" cap="flat" cmpd="sng" algn="ctr">
              <a:noFill/>
              <a:prstDash val="solid"/>
              <a:miter lim="800000"/>
              <a:headEnd type="none" w="med" len="med"/>
              <a:tailEnd type="none" w="med" len="med"/>
            </a:ln>
            <a:effectLst/>
          </p:spPr>
          <p:txBody>
            <a:bodyPr vert="horz" wrap="square" lIns="68562" tIns="34281" rIns="68562" bIns="34281" numCol="1" rtlCol="0" anchor="ctr"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90000"/>
                </a:lnSpc>
              </a:pPr>
              <a:r>
                <a:rPr lang="en-US" sz="1000" dirty="0">
                  <a:solidFill>
                    <a:srgbClr val="000000"/>
                  </a:solidFill>
                  <a:latin typeface="Calibri"/>
                </a:rPr>
                <a:t>Policies / Incidents</a:t>
              </a:r>
            </a:p>
          </p:txBody>
        </p:sp>
      </p:grpSp>
      <p:pic>
        <p:nvPicPr>
          <p:cNvPr id="177" name="Picture 176" descr="SYM_Vert_PMSC_rev.eps"/>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782326" y="2471889"/>
            <a:ext cx="634380" cy="609441"/>
          </a:xfrm>
          <a:prstGeom prst="rect">
            <a:avLst/>
          </a:prstGeom>
        </p:spPr>
      </p:pic>
      <p:pic>
        <p:nvPicPr>
          <p:cNvPr id="206" name="Picture 205" descr="cloud_only.pdf"/>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207747" y="1710088"/>
            <a:ext cx="2057400" cy="2056864"/>
          </a:xfrm>
          <a:prstGeom prst="rect">
            <a:avLst/>
          </a:prstGeom>
        </p:spPr>
      </p:pic>
      <p:pic>
        <p:nvPicPr>
          <p:cNvPr id="38" name="Picture 37" descr="Slide_35.ai"/>
          <p:cNvPicPr>
            <a:picLocks noChangeAspect="1"/>
          </p:cNvPicPr>
          <p:nvPr/>
        </p:nvPicPr>
        <p:blipFill rotWithShape="1">
          <a:blip r:embed="rId5" cstate="print">
            <a:extLst>
              <a:ext uri="{28A0092B-C50C-407E-A947-70E740481C1C}">
                <a14:useLocalDpi xmlns:a14="http://schemas.microsoft.com/office/drawing/2010/main" val="0"/>
              </a:ext>
            </a:extLst>
          </a:blip>
          <a:srcRect l="33364" t="15321" r="29602"/>
          <a:stretch/>
        </p:blipFill>
        <p:spPr>
          <a:xfrm>
            <a:off x="2930281" y="4071672"/>
            <a:ext cx="954642" cy="1091122"/>
          </a:xfrm>
          <a:prstGeom prst="rect">
            <a:avLst/>
          </a:prstGeom>
        </p:spPr>
      </p:pic>
      <p:pic>
        <p:nvPicPr>
          <p:cNvPr id="11" name="Picture 10"/>
          <p:cNvPicPr>
            <a:picLocks noChangeAspect="1"/>
          </p:cNvPicPr>
          <p:nvPr/>
        </p:nvPicPr>
        <p:blipFill>
          <a:blip r:embed="rId10"/>
          <a:stretch>
            <a:fillRect/>
          </a:stretch>
        </p:blipFill>
        <p:spPr>
          <a:xfrm>
            <a:off x="5140080" y="1786268"/>
            <a:ext cx="838200" cy="345668"/>
          </a:xfrm>
          <a:prstGeom prst="rect">
            <a:avLst/>
          </a:prstGeom>
        </p:spPr>
      </p:pic>
      <p:pic>
        <p:nvPicPr>
          <p:cNvPr id="50" name="Picture 49"/>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426106" y="3309871"/>
            <a:ext cx="457200" cy="457081"/>
          </a:xfrm>
          <a:prstGeom prst="rect">
            <a:avLst/>
          </a:prstGeom>
        </p:spPr>
      </p:pic>
      <p:grpSp>
        <p:nvGrpSpPr>
          <p:cNvPr id="19" name="Group 18"/>
          <p:cNvGrpSpPr>
            <a:grpSpLocks noChangeAspect="1"/>
          </p:cNvGrpSpPr>
          <p:nvPr/>
        </p:nvGrpSpPr>
        <p:grpSpPr>
          <a:xfrm>
            <a:off x="7426106" y="3766952"/>
            <a:ext cx="457200" cy="457081"/>
            <a:chOff x="7847012" y="5410200"/>
            <a:chExt cx="1219200" cy="1219200"/>
          </a:xfrm>
        </p:grpSpPr>
        <p:sp>
          <p:nvSpPr>
            <p:cNvPr id="18" name="Oval 17"/>
            <p:cNvSpPr/>
            <p:nvPr/>
          </p:nvSpPr>
          <p:spPr bwMode="gray">
            <a:xfrm>
              <a:off x="7999412" y="5562600"/>
              <a:ext cx="914400" cy="914400"/>
            </a:xfrm>
            <a:prstGeom prst="ellipse">
              <a:avLst/>
            </a:prstGeom>
            <a:solidFill>
              <a:srgbClr val="FFFFFF"/>
            </a:solidFill>
            <a:ln w="19050">
              <a:solidFill>
                <a:schemeClr val="accent1"/>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algn="ctr">
                <a:lnSpc>
                  <a:spcPct val="90000"/>
                </a:lnSpc>
              </a:pPr>
              <a:endParaRPr lang="en-US" sz="1799">
                <a:solidFill>
                  <a:srgbClr val="FFFFFF"/>
                </a:solidFill>
                <a:latin typeface="Calibri"/>
              </a:endParaRPr>
            </a:p>
          </p:txBody>
        </p:sp>
        <p:pic>
          <p:nvPicPr>
            <p:cNvPr id="17" name="Picture 16" descr="Symantec Email Security.Cloud Icon.png"/>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847012" y="5410200"/>
              <a:ext cx="1219200" cy="1219200"/>
            </a:xfrm>
            <a:prstGeom prst="rect">
              <a:avLst/>
            </a:prstGeom>
          </p:spPr>
        </p:pic>
      </p:grpSp>
      <p:sp>
        <p:nvSpPr>
          <p:cNvPr id="51" name="TextBox 50"/>
          <p:cNvSpPr txBox="1"/>
          <p:nvPr/>
        </p:nvSpPr>
        <p:spPr>
          <a:xfrm>
            <a:off x="9855819" y="2659298"/>
            <a:ext cx="1468898" cy="380901"/>
          </a:xfrm>
          <a:prstGeom prst="rect">
            <a:avLst/>
          </a:prstGeom>
          <a:noFill/>
        </p:spPr>
        <p:txBody>
          <a:bodyPr wrap="square" lIns="0" tIns="0" rIns="0" bIns="0" rtlCol="0">
            <a:noAutofit/>
          </a:bodyPr>
          <a:lstStyle/>
          <a:p>
            <a:pPr>
              <a:lnSpc>
                <a:spcPct val="90000"/>
              </a:lnSpc>
            </a:pPr>
            <a:r>
              <a:rPr lang="en-US" sz="2399" b="1" dirty="0">
                <a:solidFill>
                  <a:srgbClr val="FFFFFF"/>
                </a:solidFill>
                <a:latin typeface="Calibri"/>
              </a:rPr>
              <a:t>Internet</a:t>
            </a:r>
          </a:p>
        </p:txBody>
      </p:sp>
      <p:sp>
        <p:nvSpPr>
          <p:cNvPr id="53" name="TextBox 52"/>
          <p:cNvSpPr txBox="1"/>
          <p:nvPr/>
        </p:nvSpPr>
        <p:spPr>
          <a:xfrm>
            <a:off x="3965714" y="5231442"/>
            <a:ext cx="5138050" cy="1019339"/>
          </a:xfrm>
          <a:prstGeom prst="rect">
            <a:avLst/>
          </a:prstGeom>
          <a:noFill/>
        </p:spPr>
        <p:txBody>
          <a:bodyPr wrap="square" lIns="0" tIns="0" rIns="0" bIns="0" rtlCol="0">
            <a:noAutofit/>
          </a:bodyPr>
          <a:lstStyle/>
          <a:p>
            <a:pPr algn="ctr"/>
            <a:r>
              <a:rPr lang="en-US" sz="1200" b="1" dirty="0">
                <a:solidFill>
                  <a:srgbClr val="FFFFFF"/>
                </a:solidFill>
                <a:latin typeface="Calibri"/>
                <a:cs typeface="Calibri"/>
              </a:rPr>
              <a:t>KEY FEATURES</a:t>
            </a:r>
          </a:p>
          <a:p>
            <a:pPr marL="171399" indent="-171399">
              <a:buFont typeface="Arial"/>
              <a:buChar char="•"/>
            </a:pPr>
            <a:r>
              <a:rPr lang="en-US" sz="1400" dirty="0">
                <a:solidFill>
                  <a:srgbClr val="FFFFFF"/>
                </a:solidFill>
                <a:latin typeface="Calibri"/>
                <a:cs typeface="Calibri"/>
              </a:rPr>
              <a:t>Same best-in-class on-</a:t>
            </a:r>
            <a:r>
              <a:rPr lang="en-US" sz="1400" dirty="0" err="1">
                <a:solidFill>
                  <a:srgbClr val="FFFFFF"/>
                </a:solidFill>
                <a:latin typeface="Calibri"/>
                <a:cs typeface="Calibri"/>
              </a:rPr>
              <a:t>prem</a:t>
            </a:r>
            <a:r>
              <a:rPr lang="en-US" sz="1400" dirty="0">
                <a:solidFill>
                  <a:srgbClr val="FFFFFF"/>
                </a:solidFill>
                <a:latin typeface="Calibri"/>
                <a:cs typeface="Calibri"/>
              </a:rPr>
              <a:t> technology, delivered as a cloud service</a:t>
            </a:r>
          </a:p>
          <a:p>
            <a:pPr marL="171399" indent="-171399">
              <a:buFont typeface="Arial"/>
              <a:buChar char="•"/>
            </a:pPr>
            <a:r>
              <a:rPr lang="en-US" sz="1400" dirty="0">
                <a:solidFill>
                  <a:srgbClr val="FFFFFF"/>
                </a:solidFill>
                <a:latin typeface="Calibri"/>
                <a:cs typeface="Calibri"/>
              </a:rPr>
              <a:t>Fully integrated with Exchange Online, Exchange Server &amp; Gmail</a:t>
            </a:r>
          </a:p>
          <a:p>
            <a:pPr marL="171399" indent="-171399">
              <a:buFont typeface="Arial"/>
              <a:buChar char="•"/>
            </a:pPr>
            <a:r>
              <a:rPr lang="en-US" sz="1400" dirty="0">
                <a:solidFill>
                  <a:srgbClr val="FFFFFF"/>
                </a:solidFill>
                <a:latin typeface="Calibri"/>
                <a:cs typeface="Calibri"/>
              </a:rPr>
              <a:t>Superior DLP vs. Office 365 and Google </a:t>
            </a:r>
          </a:p>
        </p:txBody>
      </p:sp>
      <p:sp>
        <p:nvSpPr>
          <p:cNvPr id="2" name="Footer Placeholder 1"/>
          <p:cNvSpPr>
            <a:spLocks noGrp="1"/>
          </p:cNvSpPr>
          <p:nvPr>
            <p:ph type="ftr" sz="quarter" idx="11"/>
          </p:nvPr>
        </p:nvSpPr>
        <p:spPr/>
        <p:txBody>
          <a:bodyPr/>
          <a:lstStyle/>
          <a:p>
            <a:r>
              <a:rPr lang="en-US" smtClean="0"/>
              <a:t>Symantec Confidential - NDA required</a:t>
            </a:r>
            <a:endParaRPr lang="en-US" dirty="0"/>
          </a:p>
        </p:txBody>
      </p:sp>
    </p:spTree>
    <p:extLst>
      <p:ext uri="{BB962C8B-B14F-4D97-AF65-F5344CB8AC3E}">
        <p14:creationId xmlns:p14="http://schemas.microsoft.com/office/powerpoint/2010/main" val="41226413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1293836" y="1436931"/>
            <a:ext cx="9753600" cy="543101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8" name="TextBox 7"/>
          <p:cNvSpPr txBox="1"/>
          <p:nvPr/>
        </p:nvSpPr>
        <p:spPr>
          <a:xfrm>
            <a:off x="455612" y="305613"/>
            <a:ext cx="8991600" cy="597062"/>
          </a:xfrm>
          <a:prstGeom prst="rect">
            <a:avLst/>
          </a:prstGeom>
          <a:noFill/>
        </p:spPr>
        <p:txBody>
          <a:bodyPr wrap="square" lIns="91416" tIns="45708" rIns="91416" bIns="45708" rtlCol="0" anchor="t" anchorCtr="0">
            <a:spAutoFit/>
          </a:bodyPr>
          <a:lstStyle/>
          <a:p>
            <a:pPr defTabSz="913068" fontAlgn="base">
              <a:lnSpc>
                <a:spcPct val="80000"/>
              </a:lnSpc>
              <a:spcBef>
                <a:spcPct val="0"/>
              </a:spcBef>
              <a:spcAft>
                <a:spcPct val="0"/>
              </a:spcAft>
            </a:pPr>
            <a:r>
              <a:rPr lang="en-US" sz="4000" b="1" dirty="0">
                <a:solidFill>
                  <a:srgbClr val="404040"/>
                </a:solidFill>
                <a:latin typeface="Calibri Light"/>
                <a:ea typeface="Calibri"/>
                <a:cs typeface="Calibri Light"/>
              </a:rPr>
              <a:t>DLP Cloud Service for Email</a:t>
            </a:r>
          </a:p>
        </p:txBody>
      </p:sp>
      <p:pic>
        <p:nvPicPr>
          <p:cNvPr id="2" name="Picture 1" descr="Cloud Email Screenshot A.pdf"/>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1636775" y="1792648"/>
            <a:ext cx="9089136" cy="5073598"/>
          </a:xfrm>
          <a:prstGeom prst="rect">
            <a:avLst/>
          </a:prstGeom>
        </p:spPr>
      </p:pic>
      <p:sp>
        <p:nvSpPr>
          <p:cNvPr id="7" name="TextBox 6"/>
          <p:cNvSpPr txBox="1"/>
          <p:nvPr/>
        </p:nvSpPr>
        <p:spPr>
          <a:xfrm flipH="1">
            <a:off x="3474720" y="5083633"/>
            <a:ext cx="2590800" cy="914162"/>
          </a:xfrm>
          <a:custGeom>
            <a:avLst/>
            <a:gdLst>
              <a:gd name="connsiteX0" fmla="*/ 0 w 4722813"/>
              <a:gd name="connsiteY0" fmla="*/ 0 h 2057400"/>
              <a:gd name="connsiteX1" fmla="*/ 4722813 w 4722813"/>
              <a:gd name="connsiteY1" fmla="*/ 0 h 2057400"/>
              <a:gd name="connsiteX2" fmla="*/ 4722813 w 4722813"/>
              <a:gd name="connsiteY2" fmla="*/ 2057400 h 2057400"/>
              <a:gd name="connsiteX3" fmla="*/ 0 w 4722813"/>
              <a:gd name="connsiteY3" fmla="*/ 2057400 h 2057400"/>
              <a:gd name="connsiteX4" fmla="*/ 0 w 4722813"/>
              <a:gd name="connsiteY4" fmla="*/ 0 h 2057400"/>
              <a:gd name="connsiteX0" fmla="*/ 19698 w 4742511"/>
              <a:gd name="connsiteY0" fmla="*/ 0 h 2057400"/>
              <a:gd name="connsiteX1" fmla="*/ 4742511 w 4742511"/>
              <a:gd name="connsiteY1" fmla="*/ 0 h 2057400"/>
              <a:gd name="connsiteX2" fmla="*/ 4742511 w 4742511"/>
              <a:gd name="connsiteY2" fmla="*/ 2057400 h 2057400"/>
              <a:gd name="connsiteX3" fmla="*/ 19698 w 4742511"/>
              <a:gd name="connsiteY3" fmla="*/ 2057400 h 2057400"/>
              <a:gd name="connsiteX4" fmla="*/ 0 w 4742511"/>
              <a:gd name="connsiteY4" fmla="*/ 903705 h 2057400"/>
              <a:gd name="connsiteX5" fmla="*/ 19698 w 4742511"/>
              <a:gd name="connsiteY5" fmla="*/ 0 h 2057400"/>
              <a:gd name="connsiteX0" fmla="*/ 19698 w 4742511"/>
              <a:gd name="connsiteY0" fmla="*/ 0 h 2057400"/>
              <a:gd name="connsiteX1" fmla="*/ 4742511 w 4742511"/>
              <a:gd name="connsiteY1" fmla="*/ 0 h 2057400"/>
              <a:gd name="connsiteX2" fmla="*/ 4742511 w 4742511"/>
              <a:gd name="connsiteY2" fmla="*/ 2057400 h 2057400"/>
              <a:gd name="connsiteX3" fmla="*/ 19698 w 4742511"/>
              <a:gd name="connsiteY3" fmla="*/ 2057400 h 2057400"/>
              <a:gd name="connsiteX4" fmla="*/ 0 w 4742511"/>
              <a:gd name="connsiteY4" fmla="*/ 903705 h 2057400"/>
              <a:gd name="connsiteX5" fmla="*/ 0 w 4742511"/>
              <a:gd name="connsiteY5" fmla="*/ 489284 h 2057400"/>
              <a:gd name="connsiteX6" fmla="*/ 19698 w 4742511"/>
              <a:gd name="connsiteY6" fmla="*/ 0 h 2057400"/>
              <a:gd name="connsiteX0" fmla="*/ 33067 w 4755880"/>
              <a:gd name="connsiteY0" fmla="*/ 0 h 2057400"/>
              <a:gd name="connsiteX1" fmla="*/ 4755880 w 4755880"/>
              <a:gd name="connsiteY1" fmla="*/ 0 h 2057400"/>
              <a:gd name="connsiteX2" fmla="*/ 4755880 w 4755880"/>
              <a:gd name="connsiteY2" fmla="*/ 2057400 h 2057400"/>
              <a:gd name="connsiteX3" fmla="*/ 33067 w 4755880"/>
              <a:gd name="connsiteY3" fmla="*/ 2057400 h 2057400"/>
              <a:gd name="connsiteX4" fmla="*/ 0 w 4755880"/>
              <a:gd name="connsiteY4" fmla="*/ 1251284 h 2057400"/>
              <a:gd name="connsiteX5" fmla="*/ 13369 w 4755880"/>
              <a:gd name="connsiteY5" fmla="*/ 903705 h 2057400"/>
              <a:gd name="connsiteX6" fmla="*/ 13369 w 4755880"/>
              <a:gd name="connsiteY6" fmla="*/ 489284 h 2057400"/>
              <a:gd name="connsiteX7" fmla="*/ 33067 w 4755880"/>
              <a:gd name="connsiteY7" fmla="*/ 0 h 2057400"/>
              <a:gd name="connsiteX0" fmla="*/ 340545 w 5063358"/>
              <a:gd name="connsiteY0" fmla="*/ 0 h 2057400"/>
              <a:gd name="connsiteX1" fmla="*/ 5063358 w 5063358"/>
              <a:gd name="connsiteY1" fmla="*/ 0 h 2057400"/>
              <a:gd name="connsiteX2" fmla="*/ 5063358 w 5063358"/>
              <a:gd name="connsiteY2" fmla="*/ 2057400 h 2057400"/>
              <a:gd name="connsiteX3" fmla="*/ 340545 w 5063358"/>
              <a:gd name="connsiteY3" fmla="*/ 2057400 h 2057400"/>
              <a:gd name="connsiteX4" fmla="*/ 307478 w 5063358"/>
              <a:gd name="connsiteY4" fmla="*/ 1251284 h 2057400"/>
              <a:gd name="connsiteX5" fmla="*/ 0 w 5063358"/>
              <a:gd name="connsiteY5" fmla="*/ 903705 h 2057400"/>
              <a:gd name="connsiteX6" fmla="*/ 320847 w 5063358"/>
              <a:gd name="connsiteY6" fmla="*/ 489284 h 2057400"/>
              <a:gd name="connsiteX7" fmla="*/ 340545 w 5063358"/>
              <a:gd name="connsiteY7" fmla="*/ 0 h 2057400"/>
              <a:gd name="connsiteX0" fmla="*/ 340545 w 5063358"/>
              <a:gd name="connsiteY0" fmla="*/ 0 h 2057400"/>
              <a:gd name="connsiteX1" fmla="*/ 5063358 w 5063358"/>
              <a:gd name="connsiteY1" fmla="*/ 0 h 2057400"/>
              <a:gd name="connsiteX2" fmla="*/ 5063358 w 5063358"/>
              <a:gd name="connsiteY2" fmla="*/ 2057400 h 2057400"/>
              <a:gd name="connsiteX3" fmla="*/ 340545 w 5063358"/>
              <a:gd name="connsiteY3" fmla="*/ 2057400 h 2057400"/>
              <a:gd name="connsiteX4" fmla="*/ 307478 w 5063358"/>
              <a:gd name="connsiteY4" fmla="*/ 1251284 h 2057400"/>
              <a:gd name="connsiteX5" fmla="*/ 0 w 5063358"/>
              <a:gd name="connsiteY5" fmla="*/ 903705 h 2057400"/>
              <a:gd name="connsiteX6" fmla="*/ 320847 w 5063358"/>
              <a:gd name="connsiteY6" fmla="*/ 609599 h 2057400"/>
              <a:gd name="connsiteX7" fmla="*/ 340545 w 5063358"/>
              <a:gd name="connsiteY7" fmla="*/ 0 h 2057400"/>
              <a:gd name="connsiteX0" fmla="*/ 340545 w 5063358"/>
              <a:gd name="connsiteY0" fmla="*/ 0 h 2057400"/>
              <a:gd name="connsiteX1" fmla="*/ 5063358 w 5063358"/>
              <a:gd name="connsiteY1" fmla="*/ 0 h 2057400"/>
              <a:gd name="connsiteX2" fmla="*/ 5063358 w 5063358"/>
              <a:gd name="connsiteY2" fmla="*/ 2057400 h 2057400"/>
              <a:gd name="connsiteX3" fmla="*/ 340545 w 5063358"/>
              <a:gd name="connsiteY3" fmla="*/ 2057400 h 2057400"/>
              <a:gd name="connsiteX4" fmla="*/ 307478 w 5063358"/>
              <a:gd name="connsiteY4" fmla="*/ 1251284 h 2057400"/>
              <a:gd name="connsiteX5" fmla="*/ 0 w 5063358"/>
              <a:gd name="connsiteY5" fmla="*/ 903705 h 2057400"/>
              <a:gd name="connsiteX6" fmla="*/ 320847 w 5063358"/>
              <a:gd name="connsiteY6" fmla="*/ 689810 h 2057400"/>
              <a:gd name="connsiteX7" fmla="*/ 340545 w 5063358"/>
              <a:gd name="connsiteY7" fmla="*/ 0 h 2057400"/>
              <a:gd name="connsiteX0" fmla="*/ 340545 w 5063358"/>
              <a:gd name="connsiteY0" fmla="*/ 0 h 2057400"/>
              <a:gd name="connsiteX1" fmla="*/ 5063358 w 5063358"/>
              <a:gd name="connsiteY1" fmla="*/ 0 h 2057400"/>
              <a:gd name="connsiteX2" fmla="*/ 5063358 w 5063358"/>
              <a:gd name="connsiteY2" fmla="*/ 2057400 h 2057400"/>
              <a:gd name="connsiteX3" fmla="*/ 340545 w 5063358"/>
              <a:gd name="connsiteY3" fmla="*/ 2057400 h 2057400"/>
              <a:gd name="connsiteX4" fmla="*/ 374321 w 5063358"/>
              <a:gd name="connsiteY4" fmla="*/ 1104231 h 2057400"/>
              <a:gd name="connsiteX5" fmla="*/ 0 w 5063358"/>
              <a:gd name="connsiteY5" fmla="*/ 903705 h 2057400"/>
              <a:gd name="connsiteX6" fmla="*/ 320847 w 5063358"/>
              <a:gd name="connsiteY6" fmla="*/ 689810 h 2057400"/>
              <a:gd name="connsiteX7" fmla="*/ 340545 w 5063358"/>
              <a:gd name="connsiteY7" fmla="*/ 0 h 2057400"/>
              <a:gd name="connsiteX0" fmla="*/ 340545 w 5063358"/>
              <a:gd name="connsiteY0" fmla="*/ 0 h 2057400"/>
              <a:gd name="connsiteX1" fmla="*/ 5063358 w 5063358"/>
              <a:gd name="connsiteY1" fmla="*/ 0 h 2057400"/>
              <a:gd name="connsiteX2" fmla="*/ 5063358 w 5063358"/>
              <a:gd name="connsiteY2" fmla="*/ 2057400 h 2057400"/>
              <a:gd name="connsiteX3" fmla="*/ 340545 w 5063358"/>
              <a:gd name="connsiteY3" fmla="*/ 2057400 h 2057400"/>
              <a:gd name="connsiteX4" fmla="*/ 374321 w 5063358"/>
              <a:gd name="connsiteY4" fmla="*/ 1104231 h 2057400"/>
              <a:gd name="connsiteX5" fmla="*/ 0 w 5063358"/>
              <a:gd name="connsiteY5" fmla="*/ 970547 h 2057400"/>
              <a:gd name="connsiteX6" fmla="*/ 320847 w 5063358"/>
              <a:gd name="connsiteY6" fmla="*/ 689810 h 2057400"/>
              <a:gd name="connsiteX7" fmla="*/ 340545 w 5063358"/>
              <a:gd name="connsiteY7" fmla="*/ 0 h 2057400"/>
              <a:gd name="connsiteX0" fmla="*/ 340545 w 5063358"/>
              <a:gd name="connsiteY0" fmla="*/ 0 h 2057400"/>
              <a:gd name="connsiteX1" fmla="*/ 5063358 w 5063358"/>
              <a:gd name="connsiteY1" fmla="*/ 0 h 2057400"/>
              <a:gd name="connsiteX2" fmla="*/ 5063358 w 5063358"/>
              <a:gd name="connsiteY2" fmla="*/ 2057400 h 2057400"/>
              <a:gd name="connsiteX3" fmla="*/ 340545 w 5063358"/>
              <a:gd name="connsiteY3" fmla="*/ 2057400 h 2057400"/>
              <a:gd name="connsiteX4" fmla="*/ 334215 w 5063358"/>
              <a:gd name="connsiteY4" fmla="*/ 1130967 h 2057400"/>
              <a:gd name="connsiteX5" fmla="*/ 0 w 5063358"/>
              <a:gd name="connsiteY5" fmla="*/ 970547 h 2057400"/>
              <a:gd name="connsiteX6" fmla="*/ 320847 w 5063358"/>
              <a:gd name="connsiteY6" fmla="*/ 689810 h 2057400"/>
              <a:gd name="connsiteX7" fmla="*/ 340545 w 5063358"/>
              <a:gd name="connsiteY7" fmla="*/ 0 h 2057400"/>
              <a:gd name="connsiteX0" fmla="*/ 340545 w 5063358"/>
              <a:gd name="connsiteY0" fmla="*/ 0 h 2057400"/>
              <a:gd name="connsiteX1" fmla="*/ 5063358 w 5063358"/>
              <a:gd name="connsiteY1" fmla="*/ 0 h 2057400"/>
              <a:gd name="connsiteX2" fmla="*/ 5063358 w 5063358"/>
              <a:gd name="connsiteY2" fmla="*/ 2057400 h 2057400"/>
              <a:gd name="connsiteX3" fmla="*/ 340545 w 5063358"/>
              <a:gd name="connsiteY3" fmla="*/ 2057400 h 2057400"/>
              <a:gd name="connsiteX4" fmla="*/ 334215 w 5063358"/>
              <a:gd name="connsiteY4" fmla="*/ 1130967 h 2057400"/>
              <a:gd name="connsiteX5" fmla="*/ 0 w 5063358"/>
              <a:gd name="connsiteY5" fmla="*/ 903705 h 2057400"/>
              <a:gd name="connsiteX6" fmla="*/ 320847 w 5063358"/>
              <a:gd name="connsiteY6" fmla="*/ 689810 h 2057400"/>
              <a:gd name="connsiteX7" fmla="*/ 340545 w 5063358"/>
              <a:gd name="connsiteY7" fmla="*/ 0 h 2057400"/>
              <a:gd name="connsiteX0" fmla="*/ 340545 w 5063358"/>
              <a:gd name="connsiteY0" fmla="*/ 0 h 2057400"/>
              <a:gd name="connsiteX1" fmla="*/ 5063358 w 5063358"/>
              <a:gd name="connsiteY1" fmla="*/ 0 h 2057400"/>
              <a:gd name="connsiteX2" fmla="*/ 5063358 w 5063358"/>
              <a:gd name="connsiteY2" fmla="*/ 2057400 h 2057400"/>
              <a:gd name="connsiteX3" fmla="*/ 340545 w 5063358"/>
              <a:gd name="connsiteY3" fmla="*/ 2057400 h 2057400"/>
              <a:gd name="connsiteX4" fmla="*/ 334215 w 5063358"/>
              <a:gd name="connsiteY4" fmla="*/ 1211178 h 2057400"/>
              <a:gd name="connsiteX5" fmla="*/ 0 w 5063358"/>
              <a:gd name="connsiteY5" fmla="*/ 903705 h 2057400"/>
              <a:gd name="connsiteX6" fmla="*/ 320847 w 5063358"/>
              <a:gd name="connsiteY6" fmla="*/ 689810 h 2057400"/>
              <a:gd name="connsiteX7" fmla="*/ 340545 w 5063358"/>
              <a:gd name="connsiteY7" fmla="*/ 0 h 2057400"/>
              <a:gd name="connsiteX0" fmla="*/ 340545 w 5063358"/>
              <a:gd name="connsiteY0" fmla="*/ 0 h 2057400"/>
              <a:gd name="connsiteX1" fmla="*/ 5063358 w 5063358"/>
              <a:gd name="connsiteY1" fmla="*/ 0 h 2057400"/>
              <a:gd name="connsiteX2" fmla="*/ 5063358 w 5063358"/>
              <a:gd name="connsiteY2" fmla="*/ 2057400 h 2057400"/>
              <a:gd name="connsiteX3" fmla="*/ 340545 w 5063358"/>
              <a:gd name="connsiteY3" fmla="*/ 2057400 h 2057400"/>
              <a:gd name="connsiteX4" fmla="*/ 334215 w 5063358"/>
              <a:gd name="connsiteY4" fmla="*/ 1211178 h 2057400"/>
              <a:gd name="connsiteX5" fmla="*/ 0 w 5063358"/>
              <a:gd name="connsiteY5" fmla="*/ 903705 h 2057400"/>
              <a:gd name="connsiteX6" fmla="*/ 307478 w 5063358"/>
              <a:gd name="connsiteY6" fmla="*/ 770020 h 2057400"/>
              <a:gd name="connsiteX7" fmla="*/ 340545 w 5063358"/>
              <a:gd name="connsiteY7" fmla="*/ 0 h 2057400"/>
              <a:gd name="connsiteX0" fmla="*/ 353913 w 5076726"/>
              <a:gd name="connsiteY0" fmla="*/ 0 h 2057400"/>
              <a:gd name="connsiteX1" fmla="*/ 5076726 w 5076726"/>
              <a:gd name="connsiteY1" fmla="*/ 0 h 2057400"/>
              <a:gd name="connsiteX2" fmla="*/ 5076726 w 5076726"/>
              <a:gd name="connsiteY2" fmla="*/ 2057400 h 2057400"/>
              <a:gd name="connsiteX3" fmla="*/ 353913 w 5076726"/>
              <a:gd name="connsiteY3" fmla="*/ 2057400 h 2057400"/>
              <a:gd name="connsiteX4" fmla="*/ 347583 w 5076726"/>
              <a:gd name="connsiteY4" fmla="*/ 1211178 h 2057400"/>
              <a:gd name="connsiteX5" fmla="*/ 0 w 5076726"/>
              <a:gd name="connsiteY5" fmla="*/ 983916 h 2057400"/>
              <a:gd name="connsiteX6" fmla="*/ 320846 w 5076726"/>
              <a:gd name="connsiteY6" fmla="*/ 770020 h 2057400"/>
              <a:gd name="connsiteX7" fmla="*/ 353913 w 5076726"/>
              <a:gd name="connsiteY7" fmla="*/ 0 h 2057400"/>
              <a:gd name="connsiteX0" fmla="*/ 353913 w 5076726"/>
              <a:gd name="connsiteY0" fmla="*/ 0 h 2057400"/>
              <a:gd name="connsiteX1" fmla="*/ 5076726 w 5076726"/>
              <a:gd name="connsiteY1" fmla="*/ 0 h 2057400"/>
              <a:gd name="connsiteX2" fmla="*/ 5076726 w 5076726"/>
              <a:gd name="connsiteY2" fmla="*/ 2057400 h 2057400"/>
              <a:gd name="connsiteX3" fmla="*/ 353913 w 5076726"/>
              <a:gd name="connsiteY3" fmla="*/ 2057400 h 2057400"/>
              <a:gd name="connsiteX4" fmla="*/ 347583 w 5076726"/>
              <a:gd name="connsiteY4" fmla="*/ 1211178 h 2057400"/>
              <a:gd name="connsiteX5" fmla="*/ 0 w 5076726"/>
              <a:gd name="connsiteY5" fmla="*/ 983916 h 2057400"/>
              <a:gd name="connsiteX6" fmla="*/ 349081 w 5076726"/>
              <a:gd name="connsiteY6" fmla="*/ 761512 h 2057400"/>
              <a:gd name="connsiteX7" fmla="*/ 353913 w 5076726"/>
              <a:gd name="connsiteY7" fmla="*/ 0 h 2057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76726" h="2057400">
                <a:moveTo>
                  <a:pt x="353913" y="0"/>
                </a:moveTo>
                <a:lnTo>
                  <a:pt x="5076726" y="0"/>
                </a:lnTo>
                <a:lnTo>
                  <a:pt x="5076726" y="2057400"/>
                </a:lnTo>
                <a:lnTo>
                  <a:pt x="353913" y="2057400"/>
                </a:lnTo>
                <a:lnTo>
                  <a:pt x="347583" y="1211178"/>
                </a:lnTo>
                <a:lnTo>
                  <a:pt x="0" y="983916"/>
                </a:lnTo>
                <a:lnTo>
                  <a:pt x="349081" y="761512"/>
                </a:lnTo>
                <a:cubicBezTo>
                  <a:pt x="350692" y="507675"/>
                  <a:pt x="352302" y="253837"/>
                  <a:pt x="353913" y="0"/>
                </a:cubicBezTo>
                <a:close/>
              </a:path>
            </a:pathLst>
          </a:custGeom>
          <a:solidFill>
            <a:srgbClr val="D89102">
              <a:alpha val="80000"/>
            </a:srgbClr>
          </a:solidFill>
        </p:spPr>
        <p:txBody>
          <a:bodyPr wrap="square" lIns="182832" tIns="91416" rIns="91416" bIns="45708" rtlCol="0">
            <a:noAutofit/>
          </a:bodyPr>
          <a:lstStyle/>
          <a:p>
            <a:r>
              <a:rPr lang="en-US" sz="2399" dirty="0">
                <a:solidFill>
                  <a:srgbClr val="404040"/>
                </a:solidFill>
                <a:latin typeface="Calibri"/>
                <a:cs typeface="Calibri"/>
              </a:rPr>
              <a:t>DLP blocks the sensitive email</a:t>
            </a:r>
            <a:endParaRPr lang="en-US" sz="2399" dirty="0">
              <a:solidFill>
                <a:srgbClr val="404040"/>
              </a:solidFill>
              <a:latin typeface="Calibri Light"/>
              <a:cs typeface="Calibri Light"/>
            </a:endParaRPr>
          </a:p>
        </p:txBody>
      </p:sp>
      <p:sp>
        <p:nvSpPr>
          <p:cNvPr id="3" name="Footer Placeholder 2"/>
          <p:cNvSpPr>
            <a:spLocks noGrp="1"/>
          </p:cNvSpPr>
          <p:nvPr>
            <p:ph type="ftr" sz="quarter" idx="11"/>
          </p:nvPr>
        </p:nvSpPr>
        <p:spPr/>
        <p:txBody>
          <a:bodyPr/>
          <a:lstStyle/>
          <a:p>
            <a:r>
              <a:rPr lang="en-US" smtClean="0"/>
              <a:t>Symantec Confidential - NDA required</a:t>
            </a:r>
            <a:endParaRPr lang="en-US" dirty="0"/>
          </a:p>
        </p:txBody>
      </p:sp>
    </p:spTree>
    <p:extLst>
      <p:ext uri="{BB962C8B-B14F-4D97-AF65-F5344CB8AC3E}">
        <p14:creationId xmlns:p14="http://schemas.microsoft.com/office/powerpoint/2010/main" val="28067450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25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Symantec DLP </a:t>
            </a:r>
            <a:r>
              <a:rPr lang="en-US" dirty="0" smtClean="0"/>
              <a:t>Roadmap</a:t>
            </a:r>
            <a:endParaRPr lang="en-US" dirty="0"/>
          </a:p>
        </p:txBody>
      </p:sp>
      <p:sp>
        <p:nvSpPr>
          <p:cNvPr id="5" name="Text Placeholder 4"/>
          <p:cNvSpPr>
            <a:spLocks noGrp="1"/>
          </p:cNvSpPr>
          <p:nvPr>
            <p:ph type="body" idx="1"/>
          </p:nvPr>
        </p:nvSpPr>
        <p:spPr/>
        <p:txBody>
          <a:bodyPr/>
          <a:lstStyle/>
          <a:p>
            <a:endParaRPr lang="en-US"/>
          </a:p>
        </p:txBody>
      </p:sp>
      <p:sp>
        <p:nvSpPr>
          <p:cNvPr id="2" name="Footer Placeholder 1"/>
          <p:cNvSpPr>
            <a:spLocks noGrp="1"/>
          </p:cNvSpPr>
          <p:nvPr>
            <p:ph type="ftr" sz="quarter" idx="11"/>
          </p:nvPr>
        </p:nvSpPr>
        <p:spPr/>
        <p:txBody>
          <a:bodyPr/>
          <a:lstStyle/>
          <a:p>
            <a:r>
              <a:rPr lang="en-US" smtClean="0"/>
              <a:t>Symantec Confidential - NDA required</a:t>
            </a:r>
            <a:endParaRPr lang="en-US" dirty="0"/>
          </a:p>
        </p:txBody>
      </p:sp>
    </p:spTree>
    <p:extLst>
      <p:ext uri="{BB962C8B-B14F-4D97-AF65-F5344CB8AC3E}">
        <p14:creationId xmlns:p14="http://schemas.microsoft.com/office/powerpoint/2010/main" val="377406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611029" y="11401"/>
            <a:ext cx="10969626" cy="837982"/>
          </a:xfrm>
        </p:spPr>
        <p:txBody>
          <a:bodyPr/>
          <a:lstStyle/>
          <a:p>
            <a:r>
              <a:rPr lang="en-CA" sz="3599" dirty="0"/>
              <a:t>FORWARD LOOKING STATEMENTS</a:t>
            </a:r>
            <a:endParaRPr lang="en-US" sz="3599" dirty="0">
              <a:solidFill>
                <a:srgbClr val="FEB50F"/>
              </a:solidFill>
            </a:endParaRPr>
          </a:p>
        </p:txBody>
      </p:sp>
      <p:sp>
        <p:nvSpPr>
          <p:cNvPr id="6" name="Text Placeholder 4"/>
          <p:cNvSpPr txBox="1">
            <a:spLocks/>
          </p:cNvSpPr>
          <p:nvPr/>
        </p:nvSpPr>
        <p:spPr>
          <a:xfrm>
            <a:off x="611030" y="1049727"/>
            <a:ext cx="10966768" cy="332033"/>
          </a:xfrm>
          <a:prstGeom prst="rect">
            <a:avLst/>
          </a:prstGeom>
          <a:noFill/>
          <a:ln w="9525">
            <a:noFill/>
            <a:miter lim="800000"/>
            <a:headEnd/>
            <a:tailEnd/>
          </a:ln>
        </p:spPr>
        <p:txBody>
          <a:bodyPr vert="horz" wrap="square" lIns="0" tIns="0" rIns="0" bIns="0" numCol="1" rtlCol="0" anchor="t" anchorCtr="0" compatLnSpc="1">
            <a:prstTxWarp prst="textNoShape">
              <a:avLst/>
            </a:prstTxWarp>
            <a:noAutofit/>
          </a:bodyPr>
          <a:lstStyle>
            <a:lvl1pPr marL="0" indent="0" algn="l" defTabSz="914400" rtl="0" eaLnBrk="1" fontAlgn="base" latinLnBrk="0" hangingPunct="1">
              <a:lnSpc>
                <a:spcPct val="90000"/>
              </a:lnSpc>
              <a:spcBef>
                <a:spcPct val="0"/>
              </a:spcBef>
              <a:spcAft>
                <a:spcPts val="0"/>
              </a:spcAft>
              <a:buClr>
                <a:schemeClr val="bg2">
                  <a:lumMod val="50000"/>
                </a:schemeClr>
              </a:buClr>
              <a:buFontTx/>
              <a:buNone/>
              <a:defRPr sz="2400" b="1" kern="1200" baseline="0">
                <a:solidFill>
                  <a:schemeClr val="tx1">
                    <a:lumMod val="60000"/>
                    <a:lumOff val="40000"/>
                  </a:schemeClr>
                </a:solidFill>
                <a:latin typeface="+mn-lt"/>
                <a:ea typeface="+mn-ea"/>
                <a:cs typeface="+mn-cs"/>
              </a:defRPr>
            </a:lvl1pPr>
            <a:lvl2pPr marL="502920" indent="-228600" algn="l" defTabSz="914400" rtl="0" eaLnBrk="1" latinLnBrk="0" hangingPunct="1">
              <a:lnSpc>
                <a:spcPct val="90000"/>
              </a:lnSpc>
              <a:spcBef>
                <a:spcPts val="800"/>
              </a:spcBef>
              <a:buClr>
                <a:schemeClr val="tx1">
                  <a:lumMod val="40000"/>
                  <a:lumOff val="60000"/>
                </a:schemeClr>
              </a:buClr>
              <a:buFont typeface="Arial" panose="020B0604020202020204" pitchFamily="34" charset="0"/>
              <a:buChar char="–"/>
              <a:defRPr sz="2000" b="0" kern="1200">
                <a:solidFill>
                  <a:schemeClr val="tx1"/>
                </a:solidFill>
                <a:latin typeface="+mn-lt"/>
                <a:ea typeface="+mn-ea"/>
                <a:cs typeface="+mn-cs"/>
              </a:defRPr>
            </a:lvl2pPr>
            <a:lvl3pPr marL="731520" indent="-182880" algn="l" defTabSz="914400" rtl="0" eaLnBrk="1" latinLnBrk="0" hangingPunct="1">
              <a:lnSpc>
                <a:spcPct val="90000"/>
              </a:lnSpc>
              <a:spcBef>
                <a:spcPts val="600"/>
              </a:spcBef>
              <a:buClr>
                <a:schemeClr val="tx1">
                  <a:lumMod val="40000"/>
                  <a:lumOff val="60000"/>
                </a:schemeClr>
              </a:buClr>
              <a:buFont typeface="Arial" panose="020B0604020202020204" pitchFamily="34" charset="0"/>
              <a:buChar char="•"/>
              <a:defRPr sz="1800" b="0" kern="1200">
                <a:solidFill>
                  <a:schemeClr val="tx1"/>
                </a:solidFill>
                <a:latin typeface="+mn-lt"/>
                <a:ea typeface="+mn-ea"/>
                <a:cs typeface="+mn-cs"/>
              </a:defRPr>
            </a:lvl3pPr>
            <a:lvl4pPr marL="960120" indent="-182880" algn="l" defTabSz="914400" rtl="0" eaLnBrk="1" latinLnBrk="0" hangingPunct="1">
              <a:lnSpc>
                <a:spcPct val="90000"/>
              </a:lnSpc>
              <a:spcBef>
                <a:spcPts val="600"/>
              </a:spcBef>
              <a:buClr>
                <a:schemeClr val="tx1">
                  <a:lumMod val="40000"/>
                  <a:lumOff val="60000"/>
                </a:schemeClr>
              </a:buClr>
              <a:buFont typeface="Arial" panose="020B0604020202020204" pitchFamily="34" charset="0"/>
              <a:buChar char="–"/>
              <a:defRPr sz="1600" b="0" kern="1200">
                <a:solidFill>
                  <a:schemeClr val="tx1"/>
                </a:solidFill>
                <a:latin typeface="+mn-lt"/>
                <a:ea typeface="+mn-ea"/>
                <a:cs typeface="+mn-cs"/>
              </a:defRPr>
            </a:lvl4pPr>
            <a:lvl5pPr marL="1188720" indent="-182880" algn="l" defTabSz="914400" rtl="0" eaLnBrk="1" latinLnBrk="0" hangingPunct="1">
              <a:lnSpc>
                <a:spcPct val="90000"/>
              </a:lnSpc>
              <a:spcBef>
                <a:spcPts val="600"/>
              </a:spcBef>
              <a:buClr>
                <a:schemeClr val="tx1">
                  <a:lumMod val="40000"/>
                  <a:lumOff val="60000"/>
                </a:schemeClr>
              </a:buClr>
              <a:buFont typeface="Arial" panose="020B0604020202020204" pitchFamily="34" charset="0"/>
              <a:buChar char="•"/>
              <a:defRPr sz="1600" b="0" kern="1200">
                <a:solidFill>
                  <a:schemeClr val="tx1"/>
                </a:solidFill>
                <a:latin typeface="+mn-lt"/>
                <a:ea typeface="+mn-ea"/>
                <a:cs typeface="+mn-cs"/>
              </a:defRPr>
            </a:lvl5pPr>
            <a:lvl6pPr marL="1417320" indent="-182880" algn="l" defTabSz="914400" rtl="0" eaLnBrk="1" latinLnBrk="0" hangingPunct="1">
              <a:lnSpc>
                <a:spcPct val="90000"/>
              </a:lnSpc>
              <a:spcBef>
                <a:spcPts val="600"/>
              </a:spcBef>
              <a:buClr>
                <a:schemeClr val="tx1">
                  <a:lumMod val="40000"/>
                  <a:lumOff val="60000"/>
                </a:schemeClr>
              </a:buClr>
              <a:buFont typeface="Arial" panose="020B0604020202020204" pitchFamily="34" charset="0"/>
              <a:buChar char="–"/>
              <a:defRPr sz="1600" b="0" kern="1200">
                <a:solidFill>
                  <a:schemeClr val="tx1"/>
                </a:solidFill>
                <a:latin typeface="+mn-lt"/>
                <a:ea typeface="+mn-ea"/>
                <a:cs typeface="+mn-cs"/>
              </a:defRPr>
            </a:lvl6pPr>
            <a:lvl7pPr marL="1645920" indent="-182880" algn="l" defTabSz="914400" rtl="0" eaLnBrk="1" latinLnBrk="0" hangingPunct="1">
              <a:lnSpc>
                <a:spcPct val="90000"/>
              </a:lnSpc>
              <a:spcBef>
                <a:spcPts val="600"/>
              </a:spcBef>
              <a:buClr>
                <a:schemeClr val="tx1">
                  <a:lumMod val="40000"/>
                  <a:lumOff val="60000"/>
                </a:schemeClr>
              </a:buClr>
              <a:buFont typeface="Arial" panose="020B0604020202020204" pitchFamily="34" charset="0"/>
              <a:buChar char="•"/>
              <a:defRPr sz="1600" b="0" kern="1200">
                <a:solidFill>
                  <a:schemeClr val="tx1"/>
                </a:solidFill>
                <a:latin typeface="+mn-lt"/>
                <a:ea typeface="+mn-ea"/>
                <a:cs typeface="+mn-cs"/>
              </a:defRPr>
            </a:lvl7pPr>
            <a:lvl8pPr marL="1874520" indent="-182880" algn="l" defTabSz="914400" rtl="0" eaLnBrk="1" latinLnBrk="0" hangingPunct="1">
              <a:lnSpc>
                <a:spcPct val="90000"/>
              </a:lnSpc>
              <a:spcBef>
                <a:spcPts val="600"/>
              </a:spcBef>
              <a:buClr>
                <a:schemeClr val="tx1">
                  <a:lumMod val="40000"/>
                  <a:lumOff val="60000"/>
                </a:schemeClr>
              </a:buClr>
              <a:buFont typeface="Arial" panose="020B0604020202020204" pitchFamily="34" charset="0"/>
              <a:buChar char="–"/>
              <a:defRPr sz="1600" b="0" kern="1200">
                <a:solidFill>
                  <a:schemeClr val="tx1"/>
                </a:solidFill>
                <a:latin typeface="+mn-lt"/>
                <a:ea typeface="+mn-ea"/>
                <a:cs typeface="+mn-cs"/>
              </a:defRPr>
            </a:lvl8pPr>
            <a:lvl9pPr marL="2103120" indent="-182880" algn="l" defTabSz="914400" rtl="0" eaLnBrk="1" latinLnBrk="0" hangingPunct="1">
              <a:lnSpc>
                <a:spcPct val="90000"/>
              </a:lnSpc>
              <a:spcBef>
                <a:spcPts val="600"/>
              </a:spcBef>
              <a:buClr>
                <a:schemeClr val="tx1">
                  <a:lumMod val="40000"/>
                  <a:lumOff val="60000"/>
                </a:schemeClr>
              </a:buClr>
              <a:buFont typeface="Arial" panose="020B0604020202020204" pitchFamily="34" charset="0"/>
              <a:buChar char="•"/>
              <a:defRPr sz="1600" b="0" kern="1200">
                <a:solidFill>
                  <a:schemeClr val="tx1"/>
                </a:solidFill>
                <a:latin typeface="+mn-lt"/>
                <a:ea typeface="+mn-ea"/>
                <a:cs typeface="+mn-cs"/>
              </a:defRPr>
            </a:lvl9pPr>
          </a:lstStyle>
          <a:p>
            <a:r>
              <a:rPr lang="en-US" sz="1333" b="0" dirty="0">
                <a:solidFill>
                  <a:schemeClr val="tx2"/>
                </a:solidFill>
              </a:rPr>
              <a:t>This pre</a:t>
            </a:r>
            <a:r>
              <a:rPr lang="en-US" sz="1333" b="0" dirty="0">
                <a:solidFill>
                  <a:schemeClr val="tx2"/>
                </a:solidFill>
                <a:latin typeface="+mj-lt"/>
              </a:rPr>
              <a:t>sentation contains statements which may be considered forward-looking within the meaning of the U.S. federal securities laws, including statements regarding </a:t>
            </a:r>
            <a:r>
              <a:rPr lang="en-US" sz="1333" b="0" dirty="0">
                <a:solidFill>
                  <a:schemeClr val="tx2"/>
                </a:solidFill>
              </a:rPr>
              <a:t>our projected financial and business results, the expected benefits to Symantec, its customers, stockholders and investors from completing the acquisition of Blue Coat, Inc. (“Blue Coat”), including without limitation expected growth, cross-sell and upsell opportunities, earnings accretion and cost savings, statements regarding the share repurchase program and cost reduction efforts, state</a:t>
            </a:r>
            <a:r>
              <a:rPr lang="en-US" sz="1333" b="0" dirty="0">
                <a:solidFill>
                  <a:schemeClr val="tx2"/>
                </a:solidFill>
                <a:latin typeface="+mj-lt"/>
              </a:rPr>
              <a:t>ments regarding Symantec’s planned capital return program, and statements regarding leadership changes in connection with the acquisition and investments and the potential benefits to be derived therefrom.  </a:t>
            </a:r>
          </a:p>
          <a:p>
            <a:endParaRPr lang="en-US" sz="1333" b="0" dirty="0">
              <a:solidFill>
                <a:schemeClr val="tx2"/>
              </a:solidFill>
              <a:latin typeface="+mj-lt"/>
            </a:endParaRPr>
          </a:p>
          <a:p>
            <a:r>
              <a:rPr lang="en-US" sz="1333" b="0" dirty="0">
                <a:solidFill>
                  <a:schemeClr val="tx2"/>
                </a:solidFill>
                <a:latin typeface="+mj-lt"/>
              </a:rPr>
              <a:t>These statements are subject to known and unknown risks, uncertainties and other factors that may cause our actual results, performance or achievements to differ materially from results expressed or implied in this presentation. Such risk factors include those related to: the potential impact on the businesses of Blue Coat and Symantec due to uncertainties in connection with the acquisition; the retention of employees of Blue Coat and the ability of Symantec to successfully integrate Blue Coat and to achieve expected benefits; general economic conditions; fluctuations and volatility in Symantec’s stock price; the ability of Symantec to successfully execute strategic plans; the ability to maintain customer and partner relationships; fluctuations in tax rates and currency exchange rates; the timing and market acceptance of new product releases and upgrades; and the successful development of new products, and the degree to which these products and businesses gain market acceptance. Actual results may differ materially from those contained in the forward-looking statements in this press release. Symantec assumes no obligation, and do not intend, to update these forward-looking statements as a result of future events or developments. Additional information concerning these and other risks factors is contained in the Risk Factors section of Symantec’s Form 10-K for the year ended April 1, 2016.</a:t>
            </a:r>
          </a:p>
          <a:p>
            <a:pPr algn="just">
              <a:lnSpc>
                <a:spcPct val="85000"/>
              </a:lnSpc>
              <a:buClr>
                <a:srgbClr val="C4C4C4">
                  <a:lumMod val="50000"/>
                </a:srgbClr>
              </a:buClr>
            </a:pPr>
            <a:endParaRPr lang="en-US" sz="1333" b="0" dirty="0">
              <a:solidFill>
                <a:schemeClr val="tx2"/>
              </a:solidFill>
            </a:endParaRPr>
          </a:p>
          <a:p>
            <a:pPr algn="just">
              <a:lnSpc>
                <a:spcPct val="85000"/>
              </a:lnSpc>
              <a:buClr>
                <a:srgbClr val="C4C4C4">
                  <a:lumMod val="50000"/>
                </a:srgbClr>
              </a:buClr>
            </a:pPr>
            <a:r>
              <a:rPr lang="en-US" sz="1333" b="0" dirty="0">
                <a:solidFill>
                  <a:schemeClr val="tx2"/>
                </a:solidFill>
              </a:rPr>
              <a:t>Any information regarding pre-release of Symantec offerings, future updates or other planned modifications is subject to ongoing evaluation by Symantec and therefore subject to change. This information is provided without warranty of any kind, express or implied.  Customers who purchase Symantec offerings should make their purchase decision based upon features that are currently available.</a:t>
            </a:r>
          </a:p>
          <a:p>
            <a:pPr algn="just">
              <a:lnSpc>
                <a:spcPct val="85000"/>
              </a:lnSpc>
              <a:buClr>
                <a:srgbClr val="C4C4C4">
                  <a:lumMod val="50000"/>
                </a:srgbClr>
              </a:buClr>
            </a:pPr>
            <a:endParaRPr lang="en-US" sz="1333" b="0" dirty="0">
              <a:solidFill>
                <a:schemeClr val="tx2"/>
              </a:solidFill>
            </a:endParaRPr>
          </a:p>
          <a:p>
            <a:pPr algn="just">
              <a:lnSpc>
                <a:spcPct val="85000"/>
              </a:lnSpc>
              <a:buClr>
                <a:srgbClr val="C4C4C4">
                  <a:lumMod val="50000"/>
                </a:srgbClr>
              </a:buClr>
            </a:pPr>
            <a:r>
              <a:rPr lang="en-US" sz="1333" b="0" dirty="0">
                <a:solidFill>
                  <a:schemeClr val="tx2"/>
                </a:solidFill>
              </a:rPr>
              <a:t>We assume no obligation to update any forward‐looking information contained in this presentation.</a:t>
            </a:r>
            <a:endParaRPr lang="en-CA" sz="1333" b="0" dirty="0">
              <a:solidFill>
                <a:schemeClr val="tx2"/>
              </a:solidFill>
            </a:endParaRPr>
          </a:p>
        </p:txBody>
      </p:sp>
      <p:sp>
        <p:nvSpPr>
          <p:cNvPr id="2" name="Footer Placeholder 1"/>
          <p:cNvSpPr>
            <a:spLocks noGrp="1"/>
          </p:cNvSpPr>
          <p:nvPr>
            <p:ph type="ftr" sz="quarter" idx="11"/>
          </p:nvPr>
        </p:nvSpPr>
        <p:spPr/>
        <p:txBody>
          <a:bodyPr/>
          <a:lstStyle/>
          <a:p>
            <a:r>
              <a:rPr lang="en-US" smtClean="0"/>
              <a:t>Symantec Confidential - NDA required</a:t>
            </a:r>
            <a:endParaRPr lang="en-US" dirty="0"/>
          </a:p>
        </p:txBody>
      </p:sp>
    </p:spTree>
    <p:extLst>
      <p:ext uri="{BB962C8B-B14F-4D97-AF65-F5344CB8AC3E}">
        <p14:creationId xmlns:p14="http://schemas.microsoft.com/office/powerpoint/2010/main" val="16315642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Rectangle 32"/>
          <p:cNvSpPr/>
          <p:nvPr/>
        </p:nvSpPr>
        <p:spPr bwMode="gray">
          <a:xfrm>
            <a:off x="3120905" y="3886200"/>
            <a:ext cx="2687759" cy="1766246"/>
          </a:xfrm>
          <a:prstGeom prst="rect">
            <a:avLst/>
          </a:prstGeom>
          <a:solidFill>
            <a:srgbClr val="FFFFFF"/>
          </a:solidFill>
          <a:ln w="19050">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lnSpc>
                <a:spcPct val="90000"/>
              </a:lnSpc>
            </a:pPr>
            <a:endParaRPr lang="en-US" sz="1350"/>
          </a:p>
        </p:txBody>
      </p:sp>
      <p:sp>
        <p:nvSpPr>
          <p:cNvPr id="38" name="TextBox 37"/>
          <p:cNvSpPr txBox="1"/>
          <p:nvPr/>
        </p:nvSpPr>
        <p:spPr>
          <a:xfrm>
            <a:off x="3502425" y="4994678"/>
            <a:ext cx="1885950" cy="400050"/>
          </a:xfrm>
          <a:prstGeom prst="rect">
            <a:avLst/>
          </a:prstGeom>
          <a:noFill/>
        </p:spPr>
        <p:txBody>
          <a:bodyPr wrap="square" lIns="0" tIns="0" rIns="0" bIns="0" rtlCol="0" anchor="ctr">
            <a:noAutofit/>
          </a:bodyPr>
          <a:lstStyle/>
          <a:p>
            <a:pPr algn="ctr">
              <a:lnSpc>
                <a:spcPct val="90000"/>
              </a:lnSpc>
            </a:pPr>
            <a:r>
              <a:rPr lang="en-US" sz="2100" b="1" dirty="0">
                <a:solidFill>
                  <a:schemeClr val="bg2">
                    <a:lumMod val="50000"/>
                  </a:schemeClr>
                </a:solidFill>
              </a:rPr>
              <a:t>Blue Coat Integration</a:t>
            </a:r>
            <a:endParaRPr lang="en-US" sz="1200" dirty="0">
              <a:solidFill>
                <a:schemeClr val="bg2">
                  <a:lumMod val="50000"/>
                </a:schemeClr>
              </a:solidFill>
              <a:latin typeface="Calibri Light"/>
              <a:cs typeface="Calibri Light"/>
            </a:endParaRPr>
          </a:p>
        </p:txBody>
      </p:sp>
      <p:sp>
        <p:nvSpPr>
          <p:cNvPr id="344064" name="Title 344063"/>
          <p:cNvSpPr>
            <a:spLocks noGrp="1"/>
          </p:cNvSpPr>
          <p:nvPr>
            <p:ph type="title"/>
          </p:nvPr>
        </p:nvSpPr>
        <p:spPr/>
        <p:txBody>
          <a:bodyPr/>
          <a:lstStyle/>
          <a:p>
            <a:pPr defTabSz="912794" fontAlgn="base">
              <a:lnSpc>
                <a:spcPct val="80000"/>
              </a:lnSpc>
              <a:spcAft>
                <a:spcPct val="0"/>
              </a:spcAft>
            </a:pPr>
            <a:r>
              <a:rPr lang="en-US" sz="4000" kern="0" dirty="0">
                <a:latin typeface="Calibri Light"/>
                <a:ea typeface="Calibri"/>
                <a:cs typeface="Calibri Light"/>
                <a:sym typeface="Arial"/>
              </a:rPr>
              <a:t>Increase Leadership in DLP 15.0</a:t>
            </a:r>
          </a:p>
        </p:txBody>
      </p:sp>
      <p:sp>
        <p:nvSpPr>
          <p:cNvPr id="24" name="Rectangle 23"/>
          <p:cNvSpPr/>
          <p:nvPr/>
        </p:nvSpPr>
        <p:spPr bwMode="gray">
          <a:xfrm>
            <a:off x="3120339" y="1634196"/>
            <a:ext cx="2711183" cy="2080554"/>
          </a:xfrm>
          <a:prstGeom prst="rect">
            <a:avLst/>
          </a:prstGeom>
          <a:solidFill>
            <a:srgbClr val="FFFFFF"/>
          </a:solidFill>
          <a:ln w="19050">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lnSpc>
                <a:spcPct val="90000"/>
              </a:lnSpc>
            </a:pPr>
            <a:endParaRPr lang="en-US" sz="1350"/>
          </a:p>
        </p:txBody>
      </p:sp>
      <p:sp>
        <p:nvSpPr>
          <p:cNvPr id="25" name="Rectangle 24"/>
          <p:cNvSpPr/>
          <p:nvPr/>
        </p:nvSpPr>
        <p:spPr bwMode="gray">
          <a:xfrm>
            <a:off x="6151565" y="1634196"/>
            <a:ext cx="2502501" cy="2080554"/>
          </a:xfrm>
          <a:prstGeom prst="rect">
            <a:avLst/>
          </a:prstGeom>
          <a:solidFill>
            <a:srgbClr val="FFFFFF"/>
          </a:solidFill>
          <a:ln w="19050">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lnSpc>
                <a:spcPct val="90000"/>
              </a:lnSpc>
            </a:pPr>
            <a:endParaRPr lang="en-US" sz="1350"/>
          </a:p>
        </p:txBody>
      </p:sp>
      <p:sp>
        <p:nvSpPr>
          <p:cNvPr id="26" name="TextBox 25"/>
          <p:cNvSpPr txBox="1"/>
          <p:nvPr/>
        </p:nvSpPr>
        <p:spPr>
          <a:xfrm>
            <a:off x="6459839" y="3227281"/>
            <a:ext cx="1885950" cy="400050"/>
          </a:xfrm>
          <a:prstGeom prst="rect">
            <a:avLst/>
          </a:prstGeom>
          <a:noFill/>
        </p:spPr>
        <p:txBody>
          <a:bodyPr wrap="square" lIns="0" tIns="0" rIns="0" bIns="0" rtlCol="0" anchor="ctr">
            <a:noAutofit/>
          </a:bodyPr>
          <a:lstStyle/>
          <a:p>
            <a:pPr algn="ctr">
              <a:lnSpc>
                <a:spcPct val="90000"/>
              </a:lnSpc>
            </a:pPr>
            <a:r>
              <a:rPr lang="en-US" sz="2100" b="1" dirty="0">
                <a:solidFill>
                  <a:srgbClr val="626262"/>
                </a:solidFill>
              </a:rPr>
              <a:t>Encryption</a:t>
            </a:r>
          </a:p>
        </p:txBody>
      </p:sp>
      <p:sp>
        <p:nvSpPr>
          <p:cNvPr id="27" name="TextBox 26"/>
          <p:cNvSpPr txBox="1"/>
          <p:nvPr/>
        </p:nvSpPr>
        <p:spPr>
          <a:xfrm>
            <a:off x="3120905" y="3175348"/>
            <a:ext cx="2711183" cy="539402"/>
          </a:xfrm>
          <a:prstGeom prst="rect">
            <a:avLst/>
          </a:prstGeom>
          <a:noFill/>
        </p:spPr>
        <p:txBody>
          <a:bodyPr wrap="square" lIns="0" tIns="0" rIns="0" bIns="0" rtlCol="0" anchor="ctr">
            <a:noAutofit/>
          </a:bodyPr>
          <a:lstStyle/>
          <a:p>
            <a:pPr algn="ctr">
              <a:lnSpc>
                <a:spcPct val="90000"/>
              </a:lnSpc>
            </a:pPr>
            <a:r>
              <a:rPr lang="en-US" sz="2100" b="1" dirty="0">
                <a:solidFill>
                  <a:srgbClr val="626262"/>
                </a:solidFill>
              </a:rPr>
              <a:t>Upgrade &amp; Policy</a:t>
            </a:r>
            <a:endParaRPr lang="en-US" sz="1200" dirty="0">
              <a:solidFill>
                <a:srgbClr val="626262"/>
              </a:solidFill>
              <a:latin typeface="Calibri Light"/>
              <a:cs typeface="Calibri Light"/>
            </a:endParaRPr>
          </a:p>
        </p:txBody>
      </p:sp>
      <p:sp>
        <p:nvSpPr>
          <p:cNvPr id="34" name="Rectangle 33"/>
          <p:cNvSpPr/>
          <p:nvPr/>
        </p:nvSpPr>
        <p:spPr bwMode="gray">
          <a:xfrm>
            <a:off x="6151565" y="3886200"/>
            <a:ext cx="2502501" cy="1766246"/>
          </a:xfrm>
          <a:prstGeom prst="rect">
            <a:avLst/>
          </a:prstGeom>
          <a:solidFill>
            <a:srgbClr val="FFFFFF"/>
          </a:solidFill>
          <a:ln w="19050">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lnSpc>
                <a:spcPct val="90000"/>
              </a:lnSpc>
            </a:pPr>
            <a:endParaRPr lang="en-US" sz="1350"/>
          </a:p>
        </p:txBody>
      </p:sp>
      <p:sp>
        <p:nvSpPr>
          <p:cNvPr id="39" name="TextBox 38"/>
          <p:cNvSpPr txBox="1"/>
          <p:nvPr/>
        </p:nvSpPr>
        <p:spPr>
          <a:xfrm>
            <a:off x="6459839" y="5121970"/>
            <a:ext cx="1885950" cy="400050"/>
          </a:xfrm>
          <a:prstGeom prst="rect">
            <a:avLst/>
          </a:prstGeom>
          <a:noFill/>
        </p:spPr>
        <p:txBody>
          <a:bodyPr wrap="square" lIns="0" tIns="0" rIns="0" bIns="0" rtlCol="0" anchor="ctr">
            <a:noAutofit/>
          </a:bodyPr>
          <a:lstStyle/>
          <a:p>
            <a:pPr algn="ctr">
              <a:lnSpc>
                <a:spcPct val="90000"/>
              </a:lnSpc>
            </a:pPr>
            <a:r>
              <a:rPr lang="en-US" sz="2100" b="1" dirty="0">
                <a:solidFill>
                  <a:schemeClr val="bg2">
                    <a:lumMod val="50000"/>
                  </a:schemeClr>
                </a:solidFill>
              </a:rPr>
              <a:t>Image Recognition</a:t>
            </a:r>
            <a:endParaRPr lang="en-US" sz="1200" dirty="0">
              <a:solidFill>
                <a:schemeClr val="bg2">
                  <a:lumMod val="50000"/>
                </a:schemeClr>
              </a:solidFill>
              <a:latin typeface="Calibri Light"/>
              <a:cs typeface="Calibri Light"/>
            </a:endParaRPr>
          </a:p>
        </p:txBody>
      </p:sp>
      <p:pic>
        <p:nvPicPr>
          <p:cNvPr id="6" name="Picture 5"/>
          <p:cNvPicPr>
            <a:picLocks noChangeAspect="1"/>
          </p:cNvPicPr>
          <p:nvPr/>
        </p:nvPicPr>
        <p:blipFill>
          <a:blip r:embed="rId3"/>
          <a:stretch>
            <a:fillRect/>
          </a:stretch>
        </p:blipFill>
        <p:spPr>
          <a:xfrm>
            <a:off x="6459839" y="3937345"/>
            <a:ext cx="1905970" cy="1029819"/>
          </a:xfrm>
          <a:prstGeom prst="rect">
            <a:avLst/>
          </a:prstGeom>
        </p:spPr>
      </p:pic>
      <p:pic>
        <p:nvPicPr>
          <p:cNvPr id="1026" name="Picture 2" descr="http://www.tech-coffee.net/wp-content/uploads/2015/08/Upgrade-shutterstock_161635337-480x360.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613694" y="1867430"/>
            <a:ext cx="1774680" cy="1331009"/>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http://thesoholoft.com/wp-content/uploads/2015/06/encryption_victoria-global.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509308" y="1895416"/>
            <a:ext cx="1856500" cy="1237667"/>
          </a:xfrm>
          <a:prstGeom prst="rect">
            <a:avLst/>
          </a:prstGeom>
          <a:noFill/>
          <a:extLst>
            <a:ext uri="{909E8E84-426E-40DD-AFC4-6F175D3DCCD1}">
              <a14:hiddenFill xmlns:a14="http://schemas.microsoft.com/office/drawing/2010/main">
                <a:solidFill>
                  <a:srgbClr val="FFFFFF"/>
                </a:solidFill>
              </a14:hiddenFill>
            </a:ext>
          </a:extLst>
        </p:spPr>
      </p:pic>
      <p:sp>
        <p:nvSpPr>
          <p:cNvPr id="4" name="Footer Placeholder 3"/>
          <p:cNvSpPr>
            <a:spLocks noGrp="1"/>
          </p:cNvSpPr>
          <p:nvPr>
            <p:ph type="ftr" sz="quarter" idx="11"/>
          </p:nvPr>
        </p:nvSpPr>
        <p:spPr/>
        <p:txBody>
          <a:bodyPr/>
          <a:lstStyle/>
          <a:p>
            <a:r>
              <a:rPr lang="en-US" smtClean="0"/>
              <a:t>Symantec Confidential - NDA required</a:t>
            </a:r>
            <a:endParaRPr lang="en-US" dirty="0"/>
          </a:p>
        </p:txBody>
      </p:sp>
      <p:sp>
        <p:nvSpPr>
          <p:cNvPr id="7" name="Rectangle 6"/>
          <p:cNvSpPr/>
          <p:nvPr/>
        </p:nvSpPr>
        <p:spPr bwMode="gray">
          <a:xfrm>
            <a:off x="3357419" y="4236124"/>
            <a:ext cx="2162267" cy="533199"/>
          </a:xfrm>
          <a:prstGeom prst="rect">
            <a:avLst/>
          </a:prstGeom>
          <a:solidFill>
            <a:schemeClr val="accent6">
              <a:lumMod val="50000"/>
            </a:schemeClr>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algn="ctr">
              <a:lnSpc>
                <a:spcPct val="90000"/>
              </a:lnSpc>
            </a:pPr>
            <a:endParaRPr lang="en-US" sz="1799"/>
          </a:p>
        </p:txBody>
      </p:sp>
      <p:grpSp>
        <p:nvGrpSpPr>
          <p:cNvPr id="17" name="Group 16"/>
          <p:cNvGrpSpPr/>
          <p:nvPr/>
        </p:nvGrpSpPr>
        <p:grpSpPr>
          <a:xfrm>
            <a:off x="3551213" y="4375678"/>
            <a:ext cx="1788372" cy="259189"/>
            <a:chOff x="1572421" y="116653"/>
            <a:chExt cx="3095293" cy="448602"/>
          </a:xfrm>
        </p:grpSpPr>
        <p:pic>
          <p:nvPicPr>
            <p:cNvPr id="18" name="Picture 17"/>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1572421" y="116653"/>
              <a:ext cx="1703844" cy="448602"/>
            </a:xfrm>
            <a:prstGeom prst="rect">
              <a:avLst/>
            </a:prstGeom>
            <a:effectLst>
              <a:outerShdw blurRad="127000" algn="ctr" rotWithShape="0">
                <a:prstClr val="black">
                  <a:alpha val="63000"/>
                </a:prstClr>
              </a:outerShdw>
            </a:effectLst>
          </p:spPr>
        </p:pic>
        <p:pic>
          <p:nvPicPr>
            <p:cNvPr id="19" name="Picture 18"/>
            <p:cNvPicPr>
              <a:picLocks noChangeAspect="1"/>
            </p:cNvPicPr>
            <p:nvPr/>
          </p:nvPicPr>
          <p:blipFill>
            <a:blip r:embed="rId7"/>
            <a:stretch>
              <a:fillRect/>
            </a:stretch>
          </p:blipFill>
          <p:spPr>
            <a:xfrm>
              <a:off x="3623120" y="234849"/>
              <a:ext cx="1044594" cy="274366"/>
            </a:xfrm>
            <a:prstGeom prst="rect">
              <a:avLst/>
            </a:prstGeom>
          </p:spPr>
        </p:pic>
        <p:pic>
          <p:nvPicPr>
            <p:cNvPr id="20" name="Picture 19"/>
            <p:cNvPicPr>
              <a:picLocks noChangeAspect="1"/>
            </p:cNvPicPr>
            <p:nvPr/>
          </p:nvPicPr>
          <p:blipFill>
            <a:blip r:embed="rId8">
              <a:lum bright="70000" contrast="-70000"/>
            </a:blip>
            <a:stretch>
              <a:fillRect/>
            </a:stretch>
          </p:blipFill>
          <p:spPr>
            <a:xfrm>
              <a:off x="3361259" y="306556"/>
              <a:ext cx="154980" cy="154980"/>
            </a:xfrm>
            <a:prstGeom prst="rect">
              <a:avLst/>
            </a:prstGeom>
          </p:spPr>
        </p:pic>
      </p:grpSp>
    </p:spTree>
    <p:extLst>
      <p:ext uri="{BB962C8B-B14F-4D97-AF65-F5344CB8AC3E}">
        <p14:creationId xmlns:p14="http://schemas.microsoft.com/office/powerpoint/2010/main" val="293429511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966211" y="3278782"/>
            <a:ext cx="9193336" cy="2506098"/>
            <a:chOff x="966210" y="3278782"/>
            <a:chExt cx="9193336" cy="2506098"/>
          </a:xfrm>
        </p:grpSpPr>
        <p:sp>
          <p:nvSpPr>
            <p:cNvPr id="10" name="Rectangle 9"/>
            <p:cNvSpPr/>
            <p:nvPr/>
          </p:nvSpPr>
          <p:spPr bwMode="gray">
            <a:xfrm>
              <a:off x="1382649" y="5547689"/>
              <a:ext cx="215964" cy="237191"/>
            </a:xfrm>
            <a:prstGeom prst="rect">
              <a:avLst/>
            </a:prstGeom>
            <a:solidFill>
              <a:schemeClr val="accent1"/>
            </a:solidFill>
            <a:ln w="19050">
              <a:solidFill>
                <a:schemeClr val="accent1"/>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lang="en-US"/>
            </a:p>
          </p:txBody>
        </p:sp>
        <p:sp>
          <p:nvSpPr>
            <p:cNvPr id="6" name="Right Arrow 5"/>
            <p:cNvSpPr/>
            <p:nvPr/>
          </p:nvSpPr>
          <p:spPr bwMode="gray">
            <a:xfrm rot="19985798">
              <a:off x="966210" y="3278782"/>
              <a:ext cx="9193336" cy="609600"/>
            </a:xfrm>
            <a:prstGeom prst="rightArrow">
              <a:avLst>
                <a:gd name="adj1" fmla="val 48225"/>
                <a:gd name="adj2" fmla="val 42895"/>
              </a:avLst>
            </a:prstGeom>
            <a:solidFill>
              <a:schemeClr val="accent1"/>
            </a:solidFill>
            <a:ln w="19050">
              <a:solidFill>
                <a:schemeClr val="accent1"/>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lang="en-US"/>
            </a:p>
          </p:txBody>
        </p:sp>
      </p:grpSp>
      <p:cxnSp>
        <p:nvCxnSpPr>
          <p:cNvPr id="76" name="Straight Arrow Connector 75"/>
          <p:cNvCxnSpPr/>
          <p:nvPr/>
        </p:nvCxnSpPr>
        <p:spPr bwMode="auto">
          <a:xfrm flipV="1">
            <a:off x="1380164" y="1905000"/>
            <a:ext cx="0" cy="3886200"/>
          </a:xfrm>
          <a:prstGeom prst="straightConnector1">
            <a:avLst/>
          </a:prstGeom>
          <a:solidFill>
            <a:schemeClr val="accent1"/>
          </a:solidFill>
          <a:ln w="28575" cap="flat" cmpd="sng" algn="ctr">
            <a:solidFill>
              <a:schemeClr val="accent6"/>
            </a:solidFill>
            <a:prstDash val="solid"/>
            <a:miter lim="800000"/>
            <a:headEnd type="none" w="med" len="med"/>
            <a:tailEnd type="triangle" w="lg" len="lg"/>
          </a:ln>
          <a:effectLst/>
        </p:spPr>
      </p:cxnSp>
      <p:cxnSp>
        <p:nvCxnSpPr>
          <p:cNvPr id="109" name="Straight Arrow Connector 108"/>
          <p:cNvCxnSpPr/>
          <p:nvPr/>
        </p:nvCxnSpPr>
        <p:spPr bwMode="auto">
          <a:xfrm>
            <a:off x="1370012" y="5791200"/>
            <a:ext cx="9372600" cy="0"/>
          </a:xfrm>
          <a:prstGeom prst="straightConnector1">
            <a:avLst/>
          </a:prstGeom>
          <a:solidFill>
            <a:schemeClr val="accent1"/>
          </a:solidFill>
          <a:ln w="28575" cap="flat" cmpd="sng" algn="ctr">
            <a:solidFill>
              <a:schemeClr val="accent6"/>
            </a:solidFill>
            <a:prstDash val="solid"/>
            <a:miter lim="800000"/>
            <a:headEnd type="none" w="med" len="med"/>
            <a:tailEnd type="triangle" w="lg" len="lg"/>
          </a:ln>
          <a:effectLst/>
        </p:spPr>
      </p:cxnSp>
      <p:sp>
        <p:nvSpPr>
          <p:cNvPr id="110" name="TextBox 109"/>
          <p:cNvSpPr txBox="1"/>
          <p:nvPr/>
        </p:nvSpPr>
        <p:spPr>
          <a:xfrm>
            <a:off x="5529009" y="5943600"/>
            <a:ext cx="978408" cy="310896"/>
          </a:xfrm>
          <a:prstGeom prst="rect">
            <a:avLst/>
          </a:prstGeom>
          <a:noFill/>
        </p:spPr>
        <p:txBody>
          <a:bodyPr wrap="square" lIns="0" tIns="0" rIns="0" bIns="0" rtlCol="0">
            <a:noAutofit/>
          </a:bodyPr>
          <a:lstStyle/>
          <a:p>
            <a:pPr algn="ctr">
              <a:lnSpc>
                <a:spcPct val="90000"/>
              </a:lnSpc>
            </a:pPr>
            <a:r>
              <a:rPr lang="en-US" dirty="0" smtClean="0">
                <a:solidFill>
                  <a:schemeClr val="bg2">
                    <a:lumMod val="50000"/>
                  </a:schemeClr>
                </a:solidFill>
              </a:rPr>
              <a:t>TIME</a:t>
            </a:r>
            <a:endParaRPr lang="en-US" dirty="0">
              <a:solidFill>
                <a:schemeClr val="bg2">
                  <a:lumMod val="50000"/>
                </a:schemeClr>
              </a:solidFill>
            </a:endParaRPr>
          </a:p>
        </p:txBody>
      </p:sp>
      <p:sp>
        <p:nvSpPr>
          <p:cNvPr id="113" name="TextBox 112"/>
          <p:cNvSpPr txBox="1"/>
          <p:nvPr/>
        </p:nvSpPr>
        <p:spPr>
          <a:xfrm rot="16200000">
            <a:off x="382461" y="3578352"/>
            <a:ext cx="1524000" cy="310896"/>
          </a:xfrm>
          <a:prstGeom prst="rect">
            <a:avLst/>
          </a:prstGeom>
          <a:noFill/>
        </p:spPr>
        <p:txBody>
          <a:bodyPr wrap="square" lIns="0" tIns="0" rIns="0" bIns="0" rtlCol="0">
            <a:noAutofit/>
          </a:bodyPr>
          <a:lstStyle/>
          <a:p>
            <a:pPr algn="ctr">
              <a:lnSpc>
                <a:spcPct val="90000"/>
              </a:lnSpc>
            </a:pPr>
            <a:r>
              <a:rPr lang="en-US" dirty="0" smtClean="0">
                <a:solidFill>
                  <a:schemeClr val="bg2">
                    <a:lumMod val="50000"/>
                  </a:schemeClr>
                </a:solidFill>
              </a:rPr>
              <a:t>INNOVATION</a:t>
            </a:r>
            <a:endParaRPr lang="en-US" dirty="0">
              <a:solidFill>
                <a:schemeClr val="bg2">
                  <a:lumMod val="50000"/>
                </a:schemeClr>
              </a:solidFill>
            </a:endParaRPr>
          </a:p>
        </p:txBody>
      </p:sp>
      <p:grpSp>
        <p:nvGrpSpPr>
          <p:cNvPr id="8" name="Group 7"/>
          <p:cNvGrpSpPr/>
          <p:nvPr/>
        </p:nvGrpSpPr>
        <p:grpSpPr>
          <a:xfrm>
            <a:off x="7802966" y="1926370"/>
            <a:ext cx="3651282" cy="1084664"/>
            <a:chOff x="7802965" y="1926370"/>
            <a:chExt cx="3651282" cy="1084664"/>
          </a:xfrm>
        </p:grpSpPr>
        <p:grpSp>
          <p:nvGrpSpPr>
            <p:cNvPr id="99" name="Group 1485"/>
            <p:cNvGrpSpPr>
              <a:grpSpLocks noChangeAspect="1"/>
            </p:cNvGrpSpPr>
            <p:nvPr/>
          </p:nvGrpSpPr>
          <p:grpSpPr bwMode="auto">
            <a:xfrm>
              <a:off x="10472761" y="2183572"/>
              <a:ext cx="485740" cy="494020"/>
              <a:chOff x="2959" y="1265"/>
              <a:chExt cx="1760" cy="1790"/>
            </a:xfrm>
          </p:grpSpPr>
          <p:sp>
            <p:nvSpPr>
              <p:cNvPr id="100" name="AutoShape 1484"/>
              <p:cNvSpPr>
                <a:spLocks noChangeAspect="1" noChangeArrowheads="1" noTextEdit="1"/>
              </p:cNvSpPr>
              <p:nvPr/>
            </p:nvSpPr>
            <p:spPr bwMode="auto">
              <a:xfrm>
                <a:off x="2959" y="1265"/>
                <a:ext cx="1760" cy="17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1" name="Freeform 1486"/>
              <p:cNvSpPr>
                <a:spLocks/>
              </p:cNvSpPr>
              <p:nvPr/>
            </p:nvSpPr>
            <p:spPr bwMode="auto">
              <a:xfrm>
                <a:off x="4431" y="2121"/>
                <a:ext cx="6" cy="6"/>
              </a:xfrm>
              <a:custGeom>
                <a:avLst/>
                <a:gdLst>
                  <a:gd name="T0" fmla="*/ 6 w 6"/>
                  <a:gd name="T1" fmla="*/ 6 h 6"/>
                  <a:gd name="T2" fmla="*/ 6 w 6"/>
                  <a:gd name="T3" fmla="*/ 6 h 6"/>
                  <a:gd name="T4" fmla="*/ 0 w 6"/>
                  <a:gd name="T5" fmla="*/ 0 h 6"/>
                  <a:gd name="T6" fmla="*/ 0 w 6"/>
                  <a:gd name="T7" fmla="*/ 0 h 6"/>
                  <a:gd name="T8" fmla="*/ 6 w 6"/>
                  <a:gd name="T9" fmla="*/ 6 h 6"/>
                  <a:gd name="T10" fmla="*/ 6 w 6"/>
                  <a:gd name="T11" fmla="*/ 6 h 6"/>
                </a:gdLst>
                <a:ahLst/>
                <a:cxnLst>
                  <a:cxn ang="0">
                    <a:pos x="T0" y="T1"/>
                  </a:cxn>
                  <a:cxn ang="0">
                    <a:pos x="T2" y="T3"/>
                  </a:cxn>
                  <a:cxn ang="0">
                    <a:pos x="T4" y="T5"/>
                  </a:cxn>
                  <a:cxn ang="0">
                    <a:pos x="T6" y="T7"/>
                  </a:cxn>
                  <a:cxn ang="0">
                    <a:pos x="T8" y="T9"/>
                  </a:cxn>
                  <a:cxn ang="0">
                    <a:pos x="T10" y="T11"/>
                  </a:cxn>
                </a:cxnLst>
                <a:rect l="0" t="0" r="r" b="b"/>
                <a:pathLst>
                  <a:path w="6" h="6">
                    <a:moveTo>
                      <a:pt x="6" y="6"/>
                    </a:moveTo>
                    <a:lnTo>
                      <a:pt x="6" y="6"/>
                    </a:lnTo>
                    <a:lnTo>
                      <a:pt x="0" y="0"/>
                    </a:lnTo>
                    <a:lnTo>
                      <a:pt x="0" y="0"/>
                    </a:lnTo>
                    <a:lnTo>
                      <a:pt x="6" y="6"/>
                    </a:lnTo>
                    <a:lnTo>
                      <a:pt x="6" y="6"/>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2" name="Freeform 1487"/>
              <p:cNvSpPr>
                <a:spLocks/>
              </p:cNvSpPr>
              <p:nvPr/>
            </p:nvSpPr>
            <p:spPr bwMode="auto">
              <a:xfrm>
                <a:off x="3215" y="2423"/>
                <a:ext cx="4" cy="10"/>
              </a:xfrm>
              <a:custGeom>
                <a:avLst/>
                <a:gdLst>
                  <a:gd name="T0" fmla="*/ 0 w 4"/>
                  <a:gd name="T1" fmla="*/ 0 h 10"/>
                  <a:gd name="T2" fmla="*/ 0 w 4"/>
                  <a:gd name="T3" fmla="*/ 0 h 10"/>
                  <a:gd name="T4" fmla="*/ 4 w 4"/>
                  <a:gd name="T5" fmla="*/ 10 h 10"/>
                  <a:gd name="T6" fmla="*/ 4 w 4"/>
                  <a:gd name="T7" fmla="*/ 10 h 10"/>
                  <a:gd name="T8" fmla="*/ 0 w 4"/>
                  <a:gd name="T9" fmla="*/ 0 h 10"/>
                  <a:gd name="T10" fmla="*/ 0 w 4"/>
                  <a:gd name="T11" fmla="*/ 0 h 10"/>
                </a:gdLst>
                <a:ahLst/>
                <a:cxnLst>
                  <a:cxn ang="0">
                    <a:pos x="T0" y="T1"/>
                  </a:cxn>
                  <a:cxn ang="0">
                    <a:pos x="T2" y="T3"/>
                  </a:cxn>
                  <a:cxn ang="0">
                    <a:pos x="T4" y="T5"/>
                  </a:cxn>
                  <a:cxn ang="0">
                    <a:pos x="T6" y="T7"/>
                  </a:cxn>
                  <a:cxn ang="0">
                    <a:pos x="T8" y="T9"/>
                  </a:cxn>
                  <a:cxn ang="0">
                    <a:pos x="T10" y="T11"/>
                  </a:cxn>
                </a:cxnLst>
                <a:rect l="0" t="0" r="r" b="b"/>
                <a:pathLst>
                  <a:path w="4" h="10">
                    <a:moveTo>
                      <a:pt x="0" y="0"/>
                    </a:moveTo>
                    <a:lnTo>
                      <a:pt x="0" y="0"/>
                    </a:lnTo>
                    <a:lnTo>
                      <a:pt x="4" y="10"/>
                    </a:lnTo>
                    <a:lnTo>
                      <a:pt x="4" y="10"/>
                    </a:lnTo>
                    <a:lnTo>
                      <a:pt x="0" y="0"/>
                    </a:lnTo>
                    <a:lnTo>
                      <a:pt x="0" y="0"/>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3" name="Freeform 1488"/>
              <p:cNvSpPr>
                <a:spLocks/>
              </p:cNvSpPr>
              <p:nvPr/>
            </p:nvSpPr>
            <p:spPr bwMode="auto">
              <a:xfrm>
                <a:off x="3071" y="2111"/>
                <a:ext cx="1536" cy="832"/>
              </a:xfrm>
              <a:custGeom>
                <a:avLst/>
                <a:gdLst>
                  <a:gd name="T0" fmla="*/ 0 w 1536"/>
                  <a:gd name="T1" fmla="*/ 712 h 832"/>
                  <a:gd name="T2" fmla="*/ 0 w 1536"/>
                  <a:gd name="T3" fmla="*/ 724 h 832"/>
                  <a:gd name="T4" fmla="*/ 10 w 1536"/>
                  <a:gd name="T5" fmla="*/ 758 h 832"/>
                  <a:gd name="T6" fmla="*/ 36 w 1536"/>
                  <a:gd name="T7" fmla="*/ 796 h 832"/>
                  <a:gd name="T8" fmla="*/ 74 w 1536"/>
                  <a:gd name="T9" fmla="*/ 822 h 832"/>
                  <a:gd name="T10" fmla="*/ 108 w 1536"/>
                  <a:gd name="T11" fmla="*/ 832 h 832"/>
                  <a:gd name="T12" fmla="*/ 1416 w 1536"/>
                  <a:gd name="T13" fmla="*/ 832 h 832"/>
                  <a:gd name="T14" fmla="*/ 1428 w 1536"/>
                  <a:gd name="T15" fmla="*/ 832 h 832"/>
                  <a:gd name="T16" fmla="*/ 1464 w 1536"/>
                  <a:gd name="T17" fmla="*/ 822 h 832"/>
                  <a:gd name="T18" fmla="*/ 1502 w 1536"/>
                  <a:gd name="T19" fmla="*/ 796 h 832"/>
                  <a:gd name="T20" fmla="*/ 1528 w 1536"/>
                  <a:gd name="T21" fmla="*/ 758 h 832"/>
                  <a:gd name="T22" fmla="*/ 1536 w 1536"/>
                  <a:gd name="T23" fmla="*/ 724 h 832"/>
                  <a:gd name="T24" fmla="*/ 1536 w 1536"/>
                  <a:gd name="T25" fmla="*/ 0 h 832"/>
                  <a:gd name="T26" fmla="*/ 1382 w 1536"/>
                  <a:gd name="T27" fmla="*/ 42 h 832"/>
                  <a:gd name="T28" fmla="*/ 1380 w 1536"/>
                  <a:gd name="T29" fmla="*/ 38 h 832"/>
                  <a:gd name="T30" fmla="*/ 1400 w 1536"/>
                  <a:gd name="T31" fmla="*/ 76 h 832"/>
                  <a:gd name="T32" fmla="*/ 1416 w 1536"/>
                  <a:gd name="T33" fmla="*/ 118 h 832"/>
                  <a:gd name="T34" fmla="*/ 1424 w 1536"/>
                  <a:gd name="T35" fmla="*/ 160 h 832"/>
                  <a:gd name="T36" fmla="*/ 1428 w 1536"/>
                  <a:gd name="T37" fmla="*/ 206 h 832"/>
                  <a:gd name="T38" fmla="*/ 1426 w 1536"/>
                  <a:gd name="T39" fmla="*/ 240 h 832"/>
                  <a:gd name="T40" fmla="*/ 1414 w 1536"/>
                  <a:gd name="T41" fmla="*/ 302 h 832"/>
                  <a:gd name="T42" fmla="*/ 1388 w 1536"/>
                  <a:gd name="T43" fmla="*/ 360 h 832"/>
                  <a:gd name="T44" fmla="*/ 1354 w 1536"/>
                  <a:gd name="T45" fmla="*/ 410 h 832"/>
                  <a:gd name="T46" fmla="*/ 1310 w 1536"/>
                  <a:gd name="T47" fmla="*/ 454 h 832"/>
                  <a:gd name="T48" fmla="*/ 1260 w 1536"/>
                  <a:gd name="T49" fmla="*/ 490 h 832"/>
                  <a:gd name="T50" fmla="*/ 1202 w 1536"/>
                  <a:gd name="T51" fmla="*/ 514 h 832"/>
                  <a:gd name="T52" fmla="*/ 1138 w 1536"/>
                  <a:gd name="T53" fmla="*/ 526 h 832"/>
                  <a:gd name="T54" fmla="*/ 480 w 1536"/>
                  <a:gd name="T55" fmla="*/ 528 h 832"/>
                  <a:gd name="T56" fmla="*/ 456 w 1536"/>
                  <a:gd name="T57" fmla="*/ 528 h 832"/>
                  <a:gd name="T58" fmla="*/ 410 w 1536"/>
                  <a:gd name="T59" fmla="*/ 522 h 832"/>
                  <a:gd name="T60" fmla="*/ 366 w 1536"/>
                  <a:gd name="T61" fmla="*/ 510 h 832"/>
                  <a:gd name="T62" fmla="*/ 324 w 1536"/>
                  <a:gd name="T63" fmla="*/ 494 h 832"/>
                  <a:gd name="T64" fmla="*/ 284 w 1536"/>
                  <a:gd name="T65" fmla="*/ 472 h 832"/>
                  <a:gd name="T66" fmla="*/ 248 w 1536"/>
                  <a:gd name="T67" fmla="*/ 446 h 832"/>
                  <a:gd name="T68" fmla="*/ 214 w 1536"/>
                  <a:gd name="T69" fmla="*/ 416 h 832"/>
                  <a:gd name="T70" fmla="*/ 186 w 1536"/>
                  <a:gd name="T71" fmla="*/ 382 h 832"/>
                  <a:gd name="T72" fmla="*/ 172 w 1536"/>
                  <a:gd name="T73" fmla="*/ 364 h 832"/>
                  <a:gd name="T74" fmla="*/ 0 w 1536"/>
                  <a:gd name="T75" fmla="*/ 418 h 8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36" h="832">
                    <a:moveTo>
                      <a:pt x="0" y="418"/>
                    </a:moveTo>
                    <a:lnTo>
                      <a:pt x="0" y="712"/>
                    </a:lnTo>
                    <a:lnTo>
                      <a:pt x="0" y="712"/>
                    </a:lnTo>
                    <a:lnTo>
                      <a:pt x="0" y="724"/>
                    </a:lnTo>
                    <a:lnTo>
                      <a:pt x="2" y="736"/>
                    </a:lnTo>
                    <a:lnTo>
                      <a:pt x="10" y="758"/>
                    </a:lnTo>
                    <a:lnTo>
                      <a:pt x="20" y="780"/>
                    </a:lnTo>
                    <a:lnTo>
                      <a:pt x="36" y="796"/>
                    </a:lnTo>
                    <a:lnTo>
                      <a:pt x="52" y="812"/>
                    </a:lnTo>
                    <a:lnTo>
                      <a:pt x="74" y="822"/>
                    </a:lnTo>
                    <a:lnTo>
                      <a:pt x="96" y="830"/>
                    </a:lnTo>
                    <a:lnTo>
                      <a:pt x="108" y="832"/>
                    </a:lnTo>
                    <a:lnTo>
                      <a:pt x="120" y="832"/>
                    </a:lnTo>
                    <a:lnTo>
                      <a:pt x="1416" y="832"/>
                    </a:lnTo>
                    <a:lnTo>
                      <a:pt x="1416" y="832"/>
                    </a:lnTo>
                    <a:lnTo>
                      <a:pt x="1428" y="832"/>
                    </a:lnTo>
                    <a:lnTo>
                      <a:pt x="1440" y="830"/>
                    </a:lnTo>
                    <a:lnTo>
                      <a:pt x="1464" y="822"/>
                    </a:lnTo>
                    <a:lnTo>
                      <a:pt x="1484" y="812"/>
                    </a:lnTo>
                    <a:lnTo>
                      <a:pt x="1502" y="796"/>
                    </a:lnTo>
                    <a:lnTo>
                      <a:pt x="1516" y="780"/>
                    </a:lnTo>
                    <a:lnTo>
                      <a:pt x="1528" y="758"/>
                    </a:lnTo>
                    <a:lnTo>
                      <a:pt x="1534" y="736"/>
                    </a:lnTo>
                    <a:lnTo>
                      <a:pt x="1536" y="724"/>
                    </a:lnTo>
                    <a:lnTo>
                      <a:pt x="1536" y="712"/>
                    </a:lnTo>
                    <a:lnTo>
                      <a:pt x="1536" y="0"/>
                    </a:lnTo>
                    <a:lnTo>
                      <a:pt x="1382" y="42"/>
                    </a:lnTo>
                    <a:lnTo>
                      <a:pt x="1382" y="42"/>
                    </a:lnTo>
                    <a:lnTo>
                      <a:pt x="1380" y="38"/>
                    </a:lnTo>
                    <a:lnTo>
                      <a:pt x="1380" y="38"/>
                    </a:lnTo>
                    <a:lnTo>
                      <a:pt x="1390" y="56"/>
                    </a:lnTo>
                    <a:lnTo>
                      <a:pt x="1400" y="76"/>
                    </a:lnTo>
                    <a:lnTo>
                      <a:pt x="1408" y="96"/>
                    </a:lnTo>
                    <a:lnTo>
                      <a:pt x="1416" y="118"/>
                    </a:lnTo>
                    <a:lnTo>
                      <a:pt x="1420" y="138"/>
                    </a:lnTo>
                    <a:lnTo>
                      <a:pt x="1424" y="160"/>
                    </a:lnTo>
                    <a:lnTo>
                      <a:pt x="1426" y="184"/>
                    </a:lnTo>
                    <a:lnTo>
                      <a:pt x="1428" y="206"/>
                    </a:lnTo>
                    <a:lnTo>
                      <a:pt x="1428" y="206"/>
                    </a:lnTo>
                    <a:lnTo>
                      <a:pt x="1426" y="240"/>
                    </a:lnTo>
                    <a:lnTo>
                      <a:pt x="1422" y="272"/>
                    </a:lnTo>
                    <a:lnTo>
                      <a:pt x="1414" y="302"/>
                    </a:lnTo>
                    <a:lnTo>
                      <a:pt x="1402" y="332"/>
                    </a:lnTo>
                    <a:lnTo>
                      <a:pt x="1388" y="360"/>
                    </a:lnTo>
                    <a:lnTo>
                      <a:pt x="1372" y="386"/>
                    </a:lnTo>
                    <a:lnTo>
                      <a:pt x="1354" y="410"/>
                    </a:lnTo>
                    <a:lnTo>
                      <a:pt x="1334" y="434"/>
                    </a:lnTo>
                    <a:lnTo>
                      <a:pt x="1310" y="454"/>
                    </a:lnTo>
                    <a:lnTo>
                      <a:pt x="1286" y="474"/>
                    </a:lnTo>
                    <a:lnTo>
                      <a:pt x="1260" y="490"/>
                    </a:lnTo>
                    <a:lnTo>
                      <a:pt x="1232" y="502"/>
                    </a:lnTo>
                    <a:lnTo>
                      <a:pt x="1202" y="514"/>
                    </a:lnTo>
                    <a:lnTo>
                      <a:pt x="1170" y="522"/>
                    </a:lnTo>
                    <a:lnTo>
                      <a:pt x="1138" y="526"/>
                    </a:lnTo>
                    <a:lnTo>
                      <a:pt x="1106" y="528"/>
                    </a:lnTo>
                    <a:lnTo>
                      <a:pt x="480" y="528"/>
                    </a:lnTo>
                    <a:lnTo>
                      <a:pt x="480" y="528"/>
                    </a:lnTo>
                    <a:lnTo>
                      <a:pt x="456" y="528"/>
                    </a:lnTo>
                    <a:lnTo>
                      <a:pt x="434" y="526"/>
                    </a:lnTo>
                    <a:lnTo>
                      <a:pt x="410" y="522"/>
                    </a:lnTo>
                    <a:lnTo>
                      <a:pt x="388" y="516"/>
                    </a:lnTo>
                    <a:lnTo>
                      <a:pt x="366" y="510"/>
                    </a:lnTo>
                    <a:lnTo>
                      <a:pt x="344" y="502"/>
                    </a:lnTo>
                    <a:lnTo>
                      <a:pt x="324" y="494"/>
                    </a:lnTo>
                    <a:lnTo>
                      <a:pt x="304" y="484"/>
                    </a:lnTo>
                    <a:lnTo>
                      <a:pt x="284" y="472"/>
                    </a:lnTo>
                    <a:lnTo>
                      <a:pt x="266" y="460"/>
                    </a:lnTo>
                    <a:lnTo>
                      <a:pt x="248" y="446"/>
                    </a:lnTo>
                    <a:lnTo>
                      <a:pt x="230" y="432"/>
                    </a:lnTo>
                    <a:lnTo>
                      <a:pt x="214" y="416"/>
                    </a:lnTo>
                    <a:lnTo>
                      <a:pt x="200" y="400"/>
                    </a:lnTo>
                    <a:lnTo>
                      <a:pt x="186" y="382"/>
                    </a:lnTo>
                    <a:lnTo>
                      <a:pt x="172" y="364"/>
                    </a:lnTo>
                    <a:lnTo>
                      <a:pt x="172" y="364"/>
                    </a:lnTo>
                    <a:lnTo>
                      <a:pt x="176" y="370"/>
                    </a:lnTo>
                    <a:lnTo>
                      <a:pt x="0" y="418"/>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4" name="Freeform 1489"/>
              <p:cNvSpPr>
                <a:spLocks/>
              </p:cNvSpPr>
              <p:nvPr/>
            </p:nvSpPr>
            <p:spPr bwMode="auto">
              <a:xfrm>
                <a:off x="3227" y="2449"/>
                <a:ext cx="6" cy="10"/>
              </a:xfrm>
              <a:custGeom>
                <a:avLst/>
                <a:gdLst>
                  <a:gd name="T0" fmla="*/ 0 w 6"/>
                  <a:gd name="T1" fmla="*/ 0 h 10"/>
                  <a:gd name="T2" fmla="*/ 0 w 6"/>
                  <a:gd name="T3" fmla="*/ 0 h 10"/>
                  <a:gd name="T4" fmla="*/ 6 w 6"/>
                  <a:gd name="T5" fmla="*/ 10 h 10"/>
                  <a:gd name="T6" fmla="*/ 6 w 6"/>
                  <a:gd name="T7" fmla="*/ 10 h 10"/>
                  <a:gd name="T8" fmla="*/ 0 w 6"/>
                  <a:gd name="T9" fmla="*/ 0 h 10"/>
                  <a:gd name="T10" fmla="*/ 0 w 6"/>
                  <a:gd name="T11" fmla="*/ 0 h 10"/>
                </a:gdLst>
                <a:ahLst/>
                <a:cxnLst>
                  <a:cxn ang="0">
                    <a:pos x="T0" y="T1"/>
                  </a:cxn>
                  <a:cxn ang="0">
                    <a:pos x="T2" y="T3"/>
                  </a:cxn>
                  <a:cxn ang="0">
                    <a:pos x="T4" y="T5"/>
                  </a:cxn>
                  <a:cxn ang="0">
                    <a:pos x="T6" y="T7"/>
                  </a:cxn>
                  <a:cxn ang="0">
                    <a:pos x="T8" y="T9"/>
                  </a:cxn>
                  <a:cxn ang="0">
                    <a:pos x="T10" y="T11"/>
                  </a:cxn>
                </a:cxnLst>
                <a:rect l="0" t="0" r="r" b="b"/>
                <a:pathLst>
                  <a:path w="6" h="10">
                    <a:moveTo>
                      <a:pt x="0" y="0"/>
                    </a:moveTo>
                    <a:lnTo>
                      <a:pt x="0" y="0"/>
                    </a:lnTo>
                    <a:lnTo>
                      <a:pt x="6" y="10"/>
                    </a:lnTo>
                    <a:lnTo>
                      <a:pt x="6" y="10"/>
                    </a:lnTo>
                    <a:lnTo>
                      <a:pt x="0" y="0"/>
                    </a:lnTo>
                    <a:lnTo>
                      <a:pt x="0" y="0"/>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5" name="Freeform 1490"/>
              <p:cNvSpPr>
                <a:spLocks/>
              </p:cNvSpPr>
              <p:nvPr/>
            </p:nvSpPr>
            <p:spPr bwMode="auto">
              <a:xfrm>
                <a:off x="4187" y="1855"/>
                <a:ext cx="4" cy="8"/>
              </a:xfrm>
              <a:custGeom>
                <a:avLst/>
                <a:gdLst>
                  <a:gd name="T0" fmla="*/ 4 w 4"/>
                  <a:gd name="T1" fmla="*/ 8 h 8"/>
                  <a:gd name="T2" fmla="*/ 4 w 4"/>
                  <a:gd name="T3" fmla="*/ 8 h 8"/>
                  <a:gd name="T4" fmla="*/ 0 w 4"/>
                  <a:gd name="T5" fmla="*/ 0 h 8"/>
                  <a:gd name="T6" fmla="*/ 0 w 4"/>
                  <a:gd name="T7" fmla="*/ 0 h 8"/>
                  <a:gd name="T8" fmla="*/ 4 w 4"/>
                  <a:gd name="T9" fmla="*/ 8 h 8"/>
                  <a:gd name="T10" fmla="*/ 4 w 4"/>
                  <a:gd name="T11" fmla="*/ 8 h 8"/>
                </a:gdLst>
                <a:ahLst/>
                <a:cxnLst>
                  <a:cxn ang="0">
                    <a:pos x="T0" y="T1"/>
                  </a:cxn>
                  <a:cxn ang="0">
                    <a:pos x="T2" y="T3"/>
                  </a:cxn>
                  <a:cxn ang="0">
                    <a:pos x="T4" y="T5"/>
                  </a:cxn>
                  <a:cxn ang="0">
                    <a:pos x="T6" y="T7"/>
                  </a:cxn>
                  <a:cxn ang="0">
                    <a:pos x="T8" y="T9"/>
                  </a:cxn>
                  <a:cxn ang="0">
                    <a:pos x="T10" y="T11"/>
                  </a:cxn>
                </a:cxnLst>
                <a:rect l="0" t="0" r="r" b="b"/>
                <a:pathLst>
                  <a:path w="4" h="8">
                    <a:moveTo>
                      <a:pt x="4" y="8"/>
                    </a:moveTo>
                    <a:lnTo>
                      <a:pt x="4" y="8"/>
                    </a:lnTo>
                    <a:lnTo>
                      <a:pt x="0" y="0"/>
                    </a:lnTo>
                    <a:lnTo>
                      <a:pt x="0" y="0"/>
                    </a:lnTo>
                    <a:lnTo>
                      <a:pt x="4" y="8"/>
                    </a:lnTo>
                    <a:lnTo>
                      <a:pt x="4" y="8"/>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6" name="Freeform 1491"/>
              <p:cNvSpPr>
                <a:spLocks/>
              </p:cNvSpPr>
              <p:nvPr/>
            </p:nvSpPr>
            <p:spPr bwMode="auto">
              <a:xfrm>
                <a:off x="4205" y="1887"/>
                <a:ext cx="0" cy="2"/>
              </a:xfrm>
              <a:custGeom>
                <a:avLst/>
                <a:gdLst>
                  <a:gd name="T0" fmla="*/ 2 h 2"/>
                  <a:gd name="T1" fmla="*/ 2 h 2"/>
                  <a:gd name="T2" fmla="*/ 2 h 2"/>
                  <a:gd name="T3" fmla="*/ 0 h 2"/>
                  <a:gd name="T4" fmla="*/ 0 h 2"/>
                  <a:gd name="T5" fmla="*/ 2 h 2"/>
                  <a:gd name="T6" fmla="*/ 2 h 2"/>
                </a:gdLst>
                <a:ahLst/>
                <a:cxnLst>
                  <a:cxn ang="0">
                    <a:pos x="0" y="T0"/>
                  </a:cxn>
                  <a:cxn ang="0">
                    <a:pos x="0" y="T1"/>
                  </a:cxn>
                  <a:cxn ang="0">
                    <a:pos x="0" y="T2"/>
                  </a:cxn>
                  <a:cxn ang="0">
                    <a:pos x="0" y="T3"/>
                  </a:cxn>
                  <a:cxn ang="0">
                    <a:pos x="0" y="T4"/>
                  </a:cxn>
                  <a:cxn ang="0">
                    <a:pos x="0" y="T5"/>
                  </a:cxn>
                  <a:cxn ang="0">
                    <a:pos x="0" y="T6"/>
                  </a:cxn>
                </a:cxnLst>
                <a:rect l="0" t="0" r="r" b="b"/>
                <a:pathLst>
                  <a:path h="2">
                    <a:moveTo>
                      <a:pt x="0" y="2"/>
                    </a:moveTo>
                    <a:lnTo>
                      <a:pt x="0" y="2"/>
                    </a:lnTo>
                    <a:lnTo>
                      <a:pt x="0" y="2"/>
                    </a:lnTo>
                    <a:lnTo>
                      <a:pt x="0" y="0"/>
                    </a:lnTo>
                    <a:lnTo>
                      <a:pt x="0" y="0"/>
                    </a:lnTo>
                    <a:lnTo>
                      <a:pt x="0" y="2"/>
                    </a:lnTo>
                    <a:lnTo>
                      <a:pt x="0" y="2"/>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7" name="Freeform 1492"/>
              <p:cNvSpPr>
                <a:spLocks/>
              </p:cNvSpPr>
              <p:nvPr/>
            </p:nvSpPr>
            <p:spPr bwMode="auto">
              <a:xfrm>
                <a:off x="3071" y="1377"/>
                <a:ext cx="1536" cy="756"/>
              </a:xfrm>
              <a:custGeom>
                <a:avLst/>
                <a:gdLst>
                  <a:gd name="T0" fmla="*/ 1536 w 1536"/>
                  <a:gd name="T1" fmla="*/ 120 h 756"/>
                  <a:gd name="T2" fmla="*/ 1536 w 1536"/>
                  <a:gd name="T3" fmla="*/ 108 h 756"/>
                  <a:gd name="T4" fmla="*/ 1528 w 1536"/>
                  <a:gd name="T5" fmla="*/ 74 h 756"/>
                  <a:gd name="T6" fmla="*/ 1502 w 1536"/>
                  <a:gd name="T7" fmla="*/ 36 h 756"/>
                  <a:gd name="T8" fmla="*/ 1464 w 1536"/>
                  <a:gd name="T9" fmla="*/ 10 h 756"/>
                  <a:gd name="T10" fmla="*/ 1428 w 1536"/>
                  <a:gd name="T11" fmla="*/ 2 h 756"/>
                  <a:gd name="T12" fmla="*/ 120 w 1536"/>
                  <a:gd name="T13" fmla="*/ 0 h 756"/>
                  <a:gd name="T14" fmla="*/ 108 w 1536"/>
                  <a:gd name="T15" fmla="*/ 2 h 756"/>
                  <a:gd name="T16" fmla="*/ 74 w 1536"/>
                  <a:gd name="T17" fmla="*/ 10 h 756"/>
                  <a:gd name="T18" fmla="*/ 36 w 1536"/>
                  <a:gd name="T19" fmla="*/ 36 h 756"/>
                  <a:gd name="T20" fmla="*/ 10 w 1536"/>
                  <a:gd name="T21" fmla="*/ 74 h 756"/>
                  <a:gd name="T22" fmla="*/ 0 w 1536"/>
                  <a:gd name="T23" fmla="*/ 108 h 756"/>
                  <a:gd name="T24" fmla="*/ 0 w 1536"/>
                  <a:gd name="T25" fmla="*/ 756 h 756"/>
                  <a:gd name="T26" fmla="*/ 154 w 1536"/>
                  <a:gd name="T27" fmla="*/ 714 h 756"/>
                  <a:gd name="T28" fmla="*/ 152 w 1536"/>
                  <a:gd name="T29" fmla="*/ 718 h 756"/>
                  <a:gd name="T30" fmla="*/ 178 w 1536"/>
                  <a:gd name="T31" fmla="*/ 676 h 756"/>
                  <a:gd name="T32" fmla="*/ 208 w 1536"/>
                  <a:gd name="T33" fmla="*/ 638 h 756"/>
                  <a:gd name="T34" fmla="*/ 242 w 1536"/>
                  <a:gd name="T35" fmla="*/ 606 h 756"/>
                  <a:gd name="T36" fmla="*/ 282 w 1536"/>
                  <a:gd name="T37" fmla="*/ 576 h 756"/>
                  <a:gd name="T38" fmla="*/ 324 w 1536"/>
                  <a:gd name="T39" fmla="*/ 552 h 756"/>
                  <a:gd name="T40" fmla="*/ 370 w 1536"/>
                  <a:gd name="T41" fmla="*/ 536 h 756"/>
                  <a:gd name="T42" fmla="*/ 420 w 1536"/>
                  <a:gd name="T43" fmla="*/ 524 h 756"/>
                  <a:gd name="T44" fmla="*/ 470 w 1536"/>
                  <a:gd name="T45" fmla="*/ 518 h 756"/>
                  <a:gd name="T46" fmla="*/ 482 w 1536"/>
                  <a:gd name="T47" fmla="*/ 494 h 756"/>
                  <a:gd name="T48" fmla="*/ 510 w 1536"/>
                  <a:gd name="T49" fmla="*/ 450 h 756"/>
                  <a:gd name="T50" fmla="*/ 544 w 1536"/>
                  <a:gd name="T51" fmla="*/ 412 h 756"/>
                  <a:gd name="T52" fmla="*/ 584 w 1536"/>
                  <a:gd name="T53" fmla="*/ 378 h 756"/>
                  <a:gd name="T54" fmla="*/ 626 w 1536"/>
                  <a:gd name="T55" fmla="*/ 350 h 756"/>
                  <a:gd name="T56" fmla="*/ 674 w 1536"/>
                  <a:gd name="T57" fmla="*/ 328 h 756"/>
                  <a:gd name="T58" fmla="*/ 724 w 1536"/>
                  <a:gd name="T59" fmla="*/ 314 h 756"/>
                  <a:gd name="T60" fmla="*/ 776 w 1536"/>
                  <a:gd name="T61" fmla="*/ 306 h 756"/>
                  <a:gd name="T62" fmla="*/ 804 w 1536"/>
                  <a:gd name="T63" fmla="*/ 304 h 756"/>
                  <a:gd name="T64" fmla="*/ 850 w 1536"/>
                  <a:gd name="T65" fmla="*/ 308 h 756"/>
                  <a:gd name="T66" fmla="*/ 894 w 1536"/>
                  <a:gd name="T67" fmla="*/ 316 h 756"/>
                  <a:gd name="T68" fmla="*/ 936 w 1536"/>
                  <a:gd name="T69" fmla="*/ 330 h 756"/>
                  <a:gd name="T70" fmla="*/ 976 w 1536"/>
                  <a:gd name="T71" fmla="*/ 348 h 756"/>
                  <a:gd name="T72" fmla="*/ 1012 w 1536"/>
                  <a:gd name="T73" fmla="*/ 370 h 756"/>
                  <a:gd name="T74" fmla="*/ 1046 w 1536"/>
                  <a:gd name="T75" fmla="*/ 396 h 756"/>
                  <a:gd name="T76" fmla="*/ 1076 w 1536"/>
                  <a:gd name="T77" fmla="*/ 428 h 756"/>
                  <a:gd name="T78" fmla="*/ 1104 w 1536"/>
                  <a:gd name="T79" fmla="*/ 460 h 756"/>
                  <a:gd name="T80" fmla="*/ 1102 w 1536"/>
                  <a:gd name="T81" fmla="*/ 456 h 7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536" h="756">
                    <a:moveTo>
                      <a:pt x="1536" y="338"/>
                    </a:moveTo>
                    <a:lnTo>
                      <a:pt x="1536" y="120"/>
                    </a:lnTo>
                    <a:lnTo>
                      <a:pt x="1536" y="120"/>
                    </a:lnTo>
                    <a:lnTo>
                      <a:pt x="1536" y="108"/>
                    </a:lnTo>
                    <a:lnTo>
                      <a:pt x="1534" y="96"/>
                    </a:lnTo>
                    <a:lnTo>
                      <a:pt x="1528" y="74"/>
                    </a:lnTo>
                    <a:lnTo>
                      <a:pt x="1516" y="54"/>
                    </a:lnTo>
                    <a:lnTo>
                      <a:pt x="1502" y="36"/>
                    </a:lnTo>
                    <a:lnTo>
                      <a:pt x="1484" y="22"/>
                    </a:lnTo>
                    <a:lnTo>
                      <a:pt x="1464" y="10"/>
                    </a:lnTo>
                    <a:lnTo>
                      <a:pt x="1440" y="4"/>
                    </a:lnTo>
                    <a:lnTo>
                      <a:pt x="1428" y="2"/>
                    </a:lnTo>
                    <a:lnTo>
                      <a:pt x="1416" y="0"/>
                    </a:lnTo>
                    <a:lnTo>
                      <a:pt x="120" y="0"/>
                    </a:lnTo>
                    <a:lnTo>
                      <a:pt x="120" y="0"/>
                    </a:lnTo>
                    <a:lnTo>
                      <a:pt x="108" y="2"/>
                    </a:lnTo>
                    <a:lnTo>
                      <a:pt x="96" y="4"/>
                    </a:lnTo>
                    <a:lnTo>
                      <a:pt x="74" y="10"/>
                    </a:lnTo>
                    <a:lnTo>
                      <a:pt x="52" y="22"/>
                    </a:lnTo>
                    <a:lnTo>
                      <a:pt x="36" y="36"/>
                    </a:lnTo>
                    <a:lnTo>
                      <a:pt x="20" y="54"/>
                    </a:lnTo>
                    <a:lnTo>
                      <a:pt x="10" y="74"/>
                    </a:lnTo>
                    <a:lnTo>
                      <a:pt x="2" y="96"/>
                    </a:lnTo>
                    <a:lnTo>
                      <a:pt x="0" y="108"/>
                    </a:lnTo>
                    <a:lnTo>
                      <a:pt x="0" y="120"/>
                    </a:lnTo>
                    <a:lnTo>
                      <a:pt x="0" y="756"/>
                    </a:lnTo>
                    <a:lnTo>
                      <a:pt x="154" y="714"/>
                    </a:lnTo>
                    <a:lnTo>
                      <a:pt x="154" y="714"/>
                    </a:lnTo>
                    <a:lnTo>
                      <a:pt x="152" y="718"/>
                    </a:lnTo>
                    <a:lnTo>
                      <a:pt x="152" y="718"/>
                    </a:lnTo>
                    <a:lnTo>
                      <a:pt x="164" y="696"/>
                    </a:lnTo>
                    <a:lnTo>
                      <a:pt x="178" y="676"/>
                    </a:lnTo>
                    <a:lnTo>
                      <a:pt x="192" y="656"/>
                    </a:lnTo>
                    <a:lnTo>
                      <a:pt x="208" y="638"/>
                    </a:lnTo>
                    <a:lnTo>
                      <a:pt x="224" y="622"/>
                    </a:lnTo>
                    <a:lnTo>
                      <a:pt x="242" y="606"/>
                    </a:lnTo>
                    <a:lnTo>
                      <a:pt x="262" y="590"/>
                    </a:lnTo>
                    <a:lnTo>
                      <a:pt x="282" y="576"/>
                    </a:lnTo>
                    <a:lnTo>
                      <a:pt x="302" y="564"/>
                    </a:lnTo>
                    <a:lnTo>
                      <a:pt x="324" y="552"/>
                    </a:lnTo>
                    <a:lnTo>
                      <a:pt x="348" y="544"/>
                    </a:lnTo>
                    <a:lnTo>
                      <a:pt x="370" y="536"/>
                    </a:lnTo>
                    <a:lnTo>
                      <a:pt x="394" y="528"/>
                    </a:lnTo>
                    <a:lnTo>
                      <a:pt x="420" y="524"/>
                    </a:lnTo>
                    <a:lnTo>
                      <a:pt x="444" y="520"/>
                    </a:lnTo>
                    <a:lnTo>
                      <a:pt x="470" y="518"/>
                    </a:lnTo>
                    <a:lnTo>
                      <a:pt x="470" y="518"/>
                    </a:lnTo>
                    <a:lnTo>
                      <a:pt x="482" y="494"/>
                    </a:lnTo>
                    <a:lnTo>
                      <a:pt x="496" y="472"/>
                    </a:lnTo>
                    <a:lnTo>
                      <a:pt x="510" y="450"/>
                    </a:lnTo>
                    <a:lnTo>
                      <a:pt x="526" y="430"/>
                    </a:lnTo>
                    <a:lnTo>
                      <a:pt x="544" y="412"/>
                    </a:lnTo>
                    <a:lnTo>
                      <a:pt x="564" y="394"/>
                    </a:lnTo>
                    <a:lnTo>
                      <a:pt x="584" y="378"/>
                    </a:lnTo>
                    <a:lnTo>
                      <a:pt x="604" y="362"/>
                    </a:lnTo>
                    <a:lnTo>
                      <a:pt x="626" y="350"/>
                    </a:lnTo>
                    <a:lnTo>
                      <a:pt x="650" y="338"/>
                    </a:lnTo>
                    <a:lnTo>
                      <a:pt x="674" y="328"/>
                    </a:lnTo>
                    <a:lnTo>
                      <a:pt x="698" y="320"/>
                    </a:lnTo>
                    <a:lnTo>
                      <a:pt x="724" y="314"/>
                    </a:lnTo>
                    <a:lnTo>
                      <a:pt x="750" y="308"/>
                    </a:lnTo>
                    <a:lnTo>
                      <a:pt x="776" y="306"/>
                    </a:lnTo>
                    <a:lnTo>
                      <a:pt x="804" y="304"/>
                    </a:lnTo>
                    <a:lnTo>
                      <a:pt x="804" y="304"/>
                    </a:lnTo>
                    <a:lnTo>
                      <a:pt x="826" y="306"/>
                    </a:lnTo>
                    <a:lnTo>
                      <a:pt x="850" y="308"/>
                    </a:lnTo>
                    <a:lnTo>
                      <a:pt x="872" y="310"/>
                    </a:lnTo>
                    <a:lnTo>
                      <a:pt x="894" y="316"/>
                    </a:lnTo>
                    <a:lnTo>
                      <a:pt x="914" y="322"/>
                    </a:lnTo>
                    <a:lnTo>
                      <a:pt x="936" y="330"/>
                    </a:lnTo>
                    <a:lnTo>
                      <a:pt x="956" y="338"/>
                    </a:lnTo>
                    <a:lnTo>
                      <a:pt x="976" y="348"/>
                    </a:lnTo>
                    <a:lnTo>
                      <a:pt x="994" y="358"/>
                    </a:lnTo>
                    <a:lnTo>
                      <a:pt x="1012" y="370"/>
                    </a:lnTo>
                    <a:lnTo>
                      <a:pt x="1030" y="382"/>
                    </a:lnTo>
                    <a:lnTo>
                      <a:pt x="1046" y="396"/>
                    </a:lnTo>
                    <a:lnTo>
                      <a:pt x="1062" y="412"/>
                    </a:lnTo>
                    <a:lnTo>
                      <a:pt x="1076" y="428"/>
                    </a:lnTo>
                    <a:lnTo>
                      <a:pt x="1090" y="444"/>
                    </a:lnTo>
                    <a:lnTo>
                      <a:pt x="1104" y="460"/>
                    </a:lnTo>
                    <a:lnTo>
                      <a:pt x="1104" y="460"/>
                    </a:lnTo>
                    <a:lnTo>
                      <a:pt x="1102" y="456"/>
                    </a:lnTo>
                    <a:lnTo>
                      <a:pt x="1536" y="338"/>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8" name="Freeform 1493"/>
              <p:cNvSpPr>
                <a:spLocks/>
              </p:cNvSpPr>
              <p:nvPr/>
            </p:nvSpPr>
            <p:spPr bwMode="auto">
              <a:xfrm>
                <a:off x="3201" y="2121"/>
                <a:ext cx="10" cy="24"/>
              </a:xfrm>
              <a:custGeom>
                <a:avLst/>
                <a:gdLst>
                  <a:gd name="T0" fmla="*/ 10 w 10"/>
                  <a:gd name="T1" fmla="*/ 0 h 24"/>
                  <a:gd name="T2" fmla="*/ 10 w 10"/>
                  <a:gd name="T3" fmla="*/ 0 h 24"/>
                  <a:gd name="T4" fmla="*/ 0 w 10"/>
                  <a:gd name="T5" fmla="*/ 24 h 24"/>
                  <a:gd name="T6" fmla="*/ 0 w 10"/>
                  <a:gd name="T7" fmla="*/ 24 h 24"/>
                  <a:gd name="T8" fmla="*/ 10 w 10"/>
                  <a:gd name="T9" fmla="*/ 0 h 24"/>
                  <a:gd name="T10" fmla="*/ 10 w 10"/>
                  <a:gd name="T11" fmla="*/ 0 h 24"/>
                </a:gdLst>
                <a:ahLst/>
                <a:cxnLst>
                  <a:cxn ang="0">
                    <a:pos x="T0" y="T1"/>
                  </a:cxn>
                  <a:cxn ang="0">
                    <a:pos x="T2" y="T3"/>
                  </a:cxn>
                  <a:cxn ang="0">
                    <a:pos x="T4" y="T5"/>
                  </a:cxn>
                  <a:cxn ang="0">
                    <a:pos x="T6" y="T7"/>
                  </a:cxn>
                  <a:cxn ang="0">
                    <a:pos x="T8" y="T9"/>
                  </a:cxn>
                  <a:cxn ang="0">
                    <a:pos x="T10" y="T11"/>
                  </a:cxn>
                </a:cxnLst>
                <a:rect l="0" t="0" r="r" b="b"/>
                <a:pathLst>
                  <a:path w="10" h="24">
                    <a:moveTo>
                      <a:pt x="10" y="0"/>
                    </a:moveTo>
                    <a:lnTo>
                      <a:pt x="10" y="0"/>
                    </a:lnTo>
                    <a:lnTo>
                      <a:pt x="0" y="24"/>
                    </a:lnTo>
                    <a:lnTo>
                      <a:pt x="0" y="24"/>
                    </a:lnTo>
                    <a:lnTo>
                      <a:pt x="10" y="0"/>
                    </a:lnTo>
                    <a:lnTo>
                      <a:pt x="10" y="0"/>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1" name="Freeform 1494"/>
              <p:cNvSpPr>
                <a:spLocks/>
              </p:cNvSpPr>
              <p:nvPr/>
            </p:nvSpPr>
            <p:spPr bwMode="auto">
              <a:xfrm>
                <a:off x="3211" y="2095"/>
                <a:ext cx="10" cy="24"/>
              </a:xfrm>
              <a:custGeom>
                <a:avLst/>
                <a:gdLst>
                  <a:gd name="T0" fmla="*/ 10 w 10"/>
                  <a:gd name="T1" fmla="*/ 0 h 24"/>
                  <a:gd name="T2" fmla="*/ 10 w 10"/>
                  <a:gd name="T3" fmla="*/ 0 h 24"/>
                  <a:gd name="T4" fmla="*/ 0 w 10"/>
                  <a:gd name="T5" fmla="*/ 24 h 24"/>
                  <a:gd name="T6" fmla="*/ 0 w 10"/>
                  <a:gd name="T7" fmla="*/ 24 h 24"/>
                  <a:gd name="T8" fmla="*/ 10 w 10"/>
                  <a:gd name="T9" fmla="*/ 0 h 24"/>
                  <a:gd name="T10" fmla="*/ 10 w 10"/>
                  <a:gd name="T11" fmla="*/ 0 h 24"/>
                </a:gdLst>
                <a:ahLst/>
                <a:cxnLst>
                  <a:cxn ang="0">
                    <a:pos x="T0" y="T1"/>
                  </a:cxn>
                  <a:cxn ang="0">
                    <a:pos x="T2" y="T3"/>
                  </a:cxn>
                  <a:cxn ang="0">
                    <a:pos x="T4" y="T5"/>
                  </a:cxn>
                  <a:cxn ang="0">
                    <a:pos x="T6" y="T7"/>
                  </a:cxn>
                  <a:cxn ang="0">
                    <a:pos x="T8" y="T9"/>
                  </a:cxn>
                  <a:cxn ang="0">
                    <a:pos x="T10" y="T11"/>
                  </a:cxn>
                </a:cxnLst>
                <a:rect l="0" t="0" r="r" b="b"/>
                <a:pathLst>
                  <a:path w="10" h="24">
                    <a:moveTo>
                      <a:pt x="10" y="0"/>
                    </a:moveTo>
                    <a:lnTo>
                      <a:pt x="10" y="0"/>
                    </a:lnTo>
                    <a:lnTo>
                      <a:pt x="0" y="24"/>
                    </a:lnTo>
                    <a:lnTo>
                      <a:pt x="0" y="24"/>
                    </a:lnTo>
                    <a:lnTo>
                      <a:pt x="10" y="0"/>
                    </a:lnTo>
                    <a:lnTo>
                      <a:pt x="10" y="0"/>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2" name="Freeform 1495"/>
              <p:cNvSpPr>
                <a:spLocks/>
              </p:cNvSpPr>
              <p:nvPr/>
            </p:nvSpPr>
            <p:spPr bwMode="auto">
              <a:xfrm>
                <a:off x="3763" y="1949"/>
                <a:ext cx="152" cy="178"/>
              </a:xfrm>
              <a:custGeom>
                <a:avLst/>
                <a:gdLst>
                  <a:gd name="T0" fmla="*/ 152 w 152"/>
                  <a:gd name="T1" fmla="*/ 178 h 178"/>
                  <a:gd name="T2" fmla="*/ 152 w 152"/>
                  <a:gd name="T3" fmla="*/ 76 h 178"/>
                  <a:gd name="T4" fmla="*/ 152 w 152"/>
                  <a:gd name="T5" fmla="*/ 76 h 178"/>
                  <a:gd name="T6" fmla="*/ 150 w 152"/>
                  <a:gd name="T7" fmla="*/ 62 h 178"/>
                  <a:gd name="T8" fmla="*/ 146 w 152"/>
                  <a:gd name="T9" fmla="*/ 48 h 178"/>
                  <a:gd name="T10" fmla="*/ 140 w 152"/>
                  <a:gd name="T11" fmla="*/ 34 h 178"/>
                  <a:gd name="T12" fmla="*/ 130 w 152"/>
                  <a:gd name="T13" fmla="*/ 22 h 178"/>
                  <a:gd name="T14" fmla="*/ 118 w 152"/>
                  <a:gd name="T15" fmla="*/ 14 h 178"/>
                  <a:gd name="T16" fmla="*/ 106 w 152"/>
                  <a:gd name="T17" fmla="*/ 6 h 178"/>
                  <a:gd name="T18" fmla="*/ 92 w 152"/>
                  <a:gd name="T19" fmla="*/ 2 h 178"/>
                  <a:gd name="T20" fmla="*/ 76 w 152"/>
                  <a:gd name="T21" fmla="*/ 0 h 178"/>
                  <a:gd name="T22" fmla="*/ 76 w 152"/>
                  <a:gd name="T23" fmla="*/ 0 h 178"/>
                  <a:gd name="T24" fmla="*/ 58 w 152"/>
                  <a:gd name="T25" fmla="*/ 2 h 178"/>
                  <a:gd name="T26" fmla="*/ 40 w 152"/>
                  <a:gd name="T27" fmla="*/ 10 h 178"/>
                  <a:gd name="T28" fmla="*/ 26 w 152"/>
                  <a:gd name="T29" fmla="*/ 20 h 178"/>
                  <a:gd name="T30" fmla="*/ 14 w 152"/>
                  <a:gd name="T31" fmla="*/ 32 h 178"/>
                  <a:gd name="T32" fmla="*/ 14 w 152"/>
                  <a:gd name="T33" fmla="*/ 32 h 178"/>
                  <a:gd name="T34" fmla="*/ 8 w 152"/>
                  <a:gd name="T35" fmla="*/ 42 h 178"/>
                  <a:gd name="T36" fmla="*/ 4 w 152"/>
                  <a:gd name="T37" fmla="*/ 54 h 178"/>
                  <a:gd name="T38" fmla="*/ 2 w 152"/>
                  <a:gd name="T39" fmla="*/ 64 h 178"/>
                  <a:gd name="T40" fmla="*/ 0 w 152"/>
                  <a:gd name="T41" fmla="*/ 76 h 178"/>
                  <a:gd name="T42" fmla="*/ 0 w 152"/>
                  <a:gd name="T43" fmla="*/ 178 h 178"/>
                  <a:gd name="T44" fmla="*/ 138 w 152"/>
                  <a:gd name="T45" fmla="*/ 178 h 178"/>
                  <a:gd name="T46" fmla="*/ 152 w 152"/>
                  <a:gd name="T47" fmla="*/ 178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52" h="178">
                    <a:moveTo>
                      <a:pt x="152" y="178"/>
                    </a:moveTo>
                    <a:lnTo>
                      <a:pt x="152" y="76"/>
                    </a:lnTo>
                    <a:lnTo>
                      <a:pt x="152" y="76"/>
                    </a:lnTo>
                    <a:lnTo>
                      <a:pt x="150" y="62"/>
                    </a:lnTo>
                    <a:lnTo>
                      <a:pt x="146" y="48"/>
                    </a:lnTo>
                    <a:lnTo>
                      <a:pt x="140" y="34"/>
                    </a:lnTo>
                    <a:lnTo>
                      <a:pt x="130" y="22"/>
                    </a:lnTo>
                    <a:lnTo>
                      <a:pt x="118" y="14"/>
                    </a:lnTo>
                    <a:lnTo>
                      <a:pt x="106" y="6"/>
                    </a:lnTo>
                    <a:lnTo>
                      <a:pt x="92" y="2"/>
                    </a:lnTo>
                    <a:lnTo>
                      <a:pt x="76" y="0"/>
                    </a:lnTo>
                    <a:lnTo>
                      <a:pt x="76" y="0"/>
                    </a:lnTo>
                    <a:lnTo>
                      <a:pt x="58" y="2"/>
                    </a:lnTo>
                    <a:lnTo>
                      <a:pt x="40" y="10"/>
                    </a:lnTo>
                    <a:lnTo>
                      <a:pt x="26" y="20"/>
                    </a:lnTo>
                    <a:lnTo>
                      <a:pt x="14" y="32"/>
                    </a:lnTo>
                    <a:lnTo>
                      <a:pt x="14" y="32"/>
                    </a:lnTo>
                    <a:lnTo>
                      <a:pt x="8" y="42"/>
                    </a:lnTo>
                    <a:lnTo>
                      <a:pt x="4" y="54"/>
                    </a:lnTo>
                    <a:lnTo>
                      <a:pt x="2" y="64"/>
                    </a:lnTo>
                    <a:lnTo>
                      <a:pt x="0" y="76"/>
                    </a:lnTo>
                    <a:lnTo>
                      <a:pt x="0" y="178"/>
                    </a:lnTo>
                    <a:lnTo>
                      <a:pt x="138" y="178"/>
                    </a:lnTo>
                    <a:lnTo>
                      <a:pt x="152" y="178"/>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6" name="Freeform 1496"/>
              <p:cNvSpPr>
                <a:spLocks noEditPoints="1"/>
              </p:cNvSpPr>
              <p:nvPr/>
            </p:nvSpPr>
            <p:spPr bwMode="auto">
              <a:xfrm>
                <a:off x="3273" y="1775"/>
                <a:ext cx="1132" cy="770"/>
              </a:xfrm>
              <a:custGeom>
                <a:avLst/>
                <a:gdLst>
                  <a:gd name="T0" fmla="*/ 928 w 1132"/>
                  <a:gd name="T1" fmla="*/ 770 h 770"/>
                  <a:gd name="T2" fmla="*/ 1012 w 1132"/>
                  <a:gd name="T3" fmla="*/ 744 h 770"/>
                  <a:gd name="T4" fmla="*/ 1080 w 1132"/>
                  <a:gd name="T5" fmla="*/ 688 h 770"/>
                  <a:gd name="T6" fmla="*/ 1122 w 1132"/>
                  <a:gd name="T7" fmla="*/ 610 h 770"/>
                  <a:gd name="T8" fmla="*/ 1132 w 1132"/>
                  <a:gd name="T9" fmla="*/ 542 h 770"/>
                  <a:gd name="T10" fmla="*/ 1114 w 1132"/>
                  <a:gd name="T11" fmla="*/ 454 h 770"/>
                  <a:gd name="T12" fmla="*/ 1066 w 1132"/>
                  <a:gd name="T13" fmla="*/ 382 h 770"/>
                  <a:gd name="T14" fmla="*/ 994 w 1132"/>
                  <a:gd name="T15" fmla="*/ 332 h 770"/>
                  <a:gd name="T16" fmla="*/ 906 w 1132"/>
                  <a:gd name="T17" fmla="*/ 314 h 770"/>
                  <a:gd name="T18" fmla="*/ 876 w 1132"/>
                  <a:gd name="T19" fmla="*/ 274 h 770"/>
                  <a:gd name="T20" fmla="*/ 864 w 1132"/>
                  <a:gd name="T21" fmla="*/ 192 h 770"/>
                  <a:gd name="T22" fmla="*/ 814 w 1132"/>
                  <a:gd name="T23" fmla="*/ 100 h 770"/>
                  <a:gd name="T24" fmla="*/ 732 w 1132"/>
                  <a:gd name="T25" fmla="*/ 34 h 770"/>
                  <a:gd name="T26" fmla="*/ 630 w 1132"/>
                  <a:gd name="T27" fmla="*/ 2 h 770"/>
                  <a:gd name="T28" fmla="*/ 558 w 1132"/>
                  <a:gd name="T29" fmla="*/ 4 h 770"/>
                  <a:gd name="T30" fmla="*/ 476 w 1132"/>
                  <a:gd name="T31" fmla="*/ 30 h 770"/>
                  <a:gd name="T32" fmla="*/ 406 w 1132"/>
                  <a:gd name="T33" fmla="*/ 82 h 770"/>
                  <a:gd name="T34" fmla="*/ 356 w 1132"/>
                  <a:gd name="T35" fmla="*/ 152 h 770"/>
                  <a:gd name="T36" fmla="*/ 308 w 1132"/>
                  <a:gd name="T37" fmla="*/ 216 h 770"/>
                  <a:gd name="T38" fmla="*/ 250 w 1132"/>
                  <a:gd name="T39" fmla="*/ 216 h 770"/>
                  <a:gd name="T40" fmla="*/ 146 w 1132"/>
                  <a:gd name="T41" fmla="*/ 248 h 770"/>
                  <a:gd name="T42" fmla="*/ 64 w 1132"/>
                  <a:gd name="T43" fmla="*/ 316 h 770"/>
                  <a:gd name="T44" fmla="*/ 12 w 1132"/>
                  <a:gd name="T45" fmla="*/ 410 h 770"/>
                  <a:gd name="T46" fmla="*/ 0 w 1132"/>
                  <a:gd name="T47" fmla="*/ 492 h 770"/>
                  <a:gd name="T48" fmla="*/ 22 w 1132"/>
                  <a:gd name="T49" fmla="*/ 600 h 770"/>
                  <a:gd name="T50" fmla="*/ 82 w 1132"/>
                  <a:gd name="T51" fmla="*/ 690 h 770"/>
                  <a:gd name="T52" fmla="*/ 170 w 1132"/>
                  <a:gd name="T53" fmla="*/ 748 h 770"/>
                  <a:gd name="T54" fmla="*/ 278 w 1132"/>
                  <a:gd name="T55" fmla="*/ 770 h 770"/>
                  <a:gd name="T56" fmla="*/ 366 w 1132"/>
                  <a:gd name="T57" fmla="*/ 426 h 770"/>
                  <a:gd name="T58" fmla="*/ 386 w 1132"/>
                  <a:gd name="T59" fmla="*/ 382 h 770"/>
                  <a:gd name="T60" fmla="*/ 414 w 1132"/>
                  <a:gd name="T61" fmla="*/ 250 h 770"/>
                  <a:gd name="T62" fmla="*/ 422 w 1132"/>
                  <a:gd name="T63" fmla="*/ 206 h 770"/>
                  <a:gd name="T64" fmla="*/ 448 w 1132"/>
                  <a:gd name="T65" fmla="*/ 156 h 770"/>
                  <a:gd name="T66" fmla="*/ 480 w 1132"/>
                  <a:gd name="T67" fmla="*/ 126 h 770"/>
                  <a:gd name="T68" fmla="*/ 536 w 1132"/>
                  <a:gd name="T69" fmla="*/ 102 h 770"/>
                  <a:gd name="T70" fmla="*/ 582 w 1132"/>
                  <a:gd name="T71" fmla="*/ 100 h 770"/>
                  <a:gd name="T72" fmla="*/ 628 w 1132"/>
                  <a:gd name="T73" fmla="*/ 112 h 770"/>
                  <a:gd name="T74" fmla="*/ 680 w 1132"/>
                  <a:gd name="T75" fmla="*/ 150 h 770"/>
                  <a:gd name="T76" fmla="*/ 712 w 1132"/>
                  <a:gd name="T77" fmla="*/ 206 h 770"/>
                  <a:gd name="T78" fmla="*/ 718 w 1132"/>
                  <a:gd name="T79" fmla="*/ 360 h 770"/>
                  <a:gd name="T80" fmla="*/ 742 w 1132"/>
                  <a:gd name="T81" fmla="*/ 376 h 770"/>
                  <a:gd name="T82" fmla="*/ 768 w 1132"/>
                  <a:gd name="T83" fmla="*/ 438 h 770"/>
                  <a:gd name="T84" fmla="*/ 768 w 1132"/>
                  <a:gd name="T85" fmla="*/ 612 h 770"/>
                  <a:gd name="T86" fmla="*/ 752 w 1132"/>
                  <a:gd name="T87" fmla="*/ 656 h 770"/>
                  <a:gd name="T88" fmla="*/ 698 w 1132"/>
                  <a:gd name="T89" fmla="*/ 690 h 770"/>
                  <a:gd name="T90" fmla="*/ 434 w 1132"/>
                  <a:gd name="T91" fmla="*/ 690 h 770"/>
                  <a:gd name="T92" fmla="*/ 378 w 1132"/>
                  <a:gd name="T93" fmla="*/ 654 h 770"/>
                  <a:gd name="T94" fmla="*/ 364 w 1132"/>
                  <a:gd name="T95" fmla="*/ 438 h 7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132" h="770">
                    <a:moveTo>
                      <a:pt x="278" y="770"/>
                    </a:moveTo>
                    <a:lnTo>
                      <a:pt x="904" y="770"/>
                    </a:lnTo>
                    <a:lnTo>
                      <a:pt x="904" y="770"/>
                    </a:lnTo>
                    <a:lnTo>
                      <a:pt x="928" y="770"/>
                    </a:lnTo>
                    <a:lnTo>
                      <a:pt x="950" y="766"/>
                    </a:lnTo>
                    <a:lnTo>
                      <a:pt x="972" y="760"/>
                    </a:lnTo>
                    <a:lnTo>
                      <a:pt x="992" y="752"/>
                    </a:lnTo>
                    <a:lnTo>
                      <a:pt x="1012" y="744"/>
                    </a:lnTo>
                    <a:lnTo>
                      <a:pt x="1032" y="732"/>
                    </a:lnTo>
                    <a:lnTo>
                      <a:pt x="1050" y="718"/>
                    </a:lnTo>
                    <a:lnTo>
                      <a:pt x="1066" y="704"/>
                    </a:lnTo>
                    <a:lnTo>
                      <a:pt x="1080" y="688"/>
                    </a:lnTo>
                    <a:lnTo>
                      <a:pt x="1094" y="670"/>
                    </a:lnTo>
                    <a:lnTo>
                      <a:pt x="1104" y="652"/>
                    </a:lnTo>
                    <a:lnTo>
                      <a:pt x="1114" y="632"/>
                    </a:lnTo>
                    <a:lnTo>
                      <a:pt x="1122" y="610"/>
                    </a:lnTo>
                    <a:lnTo>
                      <a:pt x="1128" y="588"/>
                    </a:lnTo>
                    <a:lnTo>
                      <a:pt x="1132" y="566"/>
                    </a:lnTo>
                    <a:lnTo>
                      <a:pt x="1132" y="542"/>
                    </a:lnTo>
                    <a:lnTo>
                      <a:pt x="1132" y="542"/>
                    </a:lnTo>
                    <a:lnTo>
                      <a:pt x="1132" y="520"/>
                    </a:lnTo>
                    <a:lnTo>
                      <a:pt x="1128" y="496"/>
                    </a:lnTo>
                    <a:lnTo>
                      <a:pt x="1122" y="474"/>
                    </a:lnTo>
                    <a:lnTo>
                      <a:pt x="1114" y="454"/>
                    </a:lnTo>
                    <a:lnTo>
                      <a:pt x="1104" y="434"/>
                    </a:lnTo>
                    <a:lnTo>
                      <a:pt x="1094" y="416"/>
                    </a:lnTo>
                    <a:lnTo>
                      <a:pt x="1080" y="398"/>
                    </a:lnTo>
                    <a:lnTo>
                      <a:pt x="1066" y="382"/>
                    </a:lnTo>
                    <a:lnTo>
                      <a:pt x="1050" y="366"/>
                    </a:lnTo>
                    <a:lnTo>
                      <a:pt x="1032" y="354"/>
                    </a:lnTo>
                    <a:lnTo>
                      <a:pt x="1014" y="342"/>
                    </a:lnTo>
                    <a:lnTo>
                      <a:pt x="994" y="332"/>
                    </a:lnTo>
                    <a:lnTo>
                      <a:pt x="974" y="324"/>
                    </a:lnTo>
                    <a:lnTo>
                      <a:pt x="952" y="318"/>
                    </a:lnTo>
                    <a:lnTo>
                      <a:pt x="928" y="316"/>
                    </a:lnTo>
                    <a:lnTo>
                      <a:pt x="906" y="314"/>
                    </a:lnTo>
                    <a:lnTo>
                      <a:pt x="874" y="314"/>
                    </a:lnTo>
                    <a:lnTo>
                      <a:pt x="876" y="278"/>
                    </a:lnTo>
                    <a:lnTo>
                      <a:pt x="876" y="278"/>
                    </a:lnTo>
                    <a:lnTo>
                      <a:pt x="876" y="274"/>
                    </a:lnTo>
                    <a:lnTo>
                      <a:pt x="876" y="274"/>
                    </a:lnTo>
                    <a:lnTo>
                      <a:pt x="874" y="246"/>
                    </a:lnTo>
                    <a:lnTo>
                      <a:pt x="870" y="218"/>
                    </a:lnTo>
                    <a:lnTo>
                      <a:pt x="864" y="192"/>
                    </a:lnTo>
                    <a:lnTo>
                      <a:pt x="854" y="168"/>
                    </a:lnTo>
                    <a:lnTo>
                      <a:pt x="842" y="144"/>
                    </a:lnTo>
                    <a:lnTo>
                      <a:pt x="828" y="120"/>
                    </a:lnTo>
                    <a:lnTo>
                      <a:pt x="814" y="100"/>
                    </a:lnTo>
                    <a:lnTo>
                      <a:pt x="796" y="80"/>
                    </a:lnTo>
                    <a:lnTo>
                      <a:pt x="776" y="62"/>
                    </a:lnTo>
                    <a:lnTo>
                      <a:pt x="754" y="46"/>
                    </a:lnTo>
                    <a:lnTo>
                      <a:pt x="732" y="34"/>
                    </a:lnTo>
                    <a:lnTo>
                      <a:pt x="708" y="22"/>
                    </a:lnTo>
                    <a:lnTo>
                      <a:pt x="684" y="12"/>
                    </a:lnTo>
                    <a:lnTo>
                      <a:pt x="658" y="6"/>
                    </a:lnTo>
                    <a:lnTo>
                      <a:pt x="630" y="2"/>
                    </a:lnTo>
                    <a:lnTo>
                      <a:pt x="602" y="0"/>
                    </a:lnTo>
                    <a:lnTo>
                      <a:pt x="602" y="0"/>
                    </a:lnTo>
                    <a:lnTo>
                      <a:pt x="580" y="0"/>
                    </a:lnTo>
                    <a:lnTo>
                      <a:pt x="558" y="4"/>
                    </a:lnTo>
                    <a:lnTo>
                      <a:pt x="536" y="8"/>
                    </a:lnTo>
                    <a:lnTo>
                      <a:pt x="514" y="14"/>
                    </a:lnTo>
                    <a:lnTo>
                      <a:pt x="494" y="22"/>
                    </a:lnTo>
                    <a:lnTo>
                      <a:pt x="476" y="30"/>
                    </a:lnTo>
                    <a:lnTo>
                      <a:pt x="456" y="42"/>
                    </a:lnTo>
                    <a:lnTo>
                      <a:pt x="438" y="54"/>
                    </a:lnTo>
                    <a:lnTo>
                      <a:pt x="422" y="66"/>
                    </a:lnTo>
                    <a:lnTo>
                      <a:pt x="406" y="82"/>
                    </a:lnTo>
                    <a:lnTo>
                      <a:pt x="392" y="98"/>
                    </a:lnTo>
                    <a:lnTo>
                      <a:pt x="378" y="114"/>
                    </a:lnTo>
                    <a:lnTo>
                      <a:pt x="368" y="132"/>
                    </a:lnTo>
                    <a:lnTo>
                      <a:pt x="356" y="152"/>
                    </a:lnTo>
                    <a:lnTo>
                      <a:pt x="348" y="172"/>
                    </a:lnTo>
                    <a:lnTo>
                      <a:pt x="340" y="194"/>
                    </a:lnTo>
                    <a:lnTo>
                      <a:pt x="332" y="218"/>
                    </a:lnTo>
                    <a:lnTo>
                      <a:pt x="308" y="216"/>
                    </a:lnTo>
                    <a:lnTo>
                      <a:pt x="308" y="216"/>
                    </a:lnTo>
                    <a:lnTo>
                      <a:pt x="278" y="214"/>
                    </a:lnTo>
                    <a:lnTo>
                      <a:pt x="278" y="214"/>
                    </a:lnTo>
                    <a:lnTo>
                      <a:pt x="250" y="216"/>
                    </a:lnTo>
                    <a:lnTo>
                      <a:pt x="222" y="220"/>
                    </a:lnTo>
                    <a:lnTo>
                      <a:pt x="196" y="226"/>
                    </a:lnTo>
                    <a:lnTo>
                      <a:pt x="170" y="236"/>
                    </a:lnTo>
                    <a:lnTo>
                      <a:pt x="146" y="248"/>
                    </a:lnTo>
                    <a:lnTo>
                      <a:pt x="124" y="262"/>
                    </a:lnTo>
                    <a:lnTo>
                      <a:pt x="102" y="278"/>
                    </a:lnTo>
                    <a:lnTo>
                      <a:pt x="82" y="296"/>
                    </a:lnTo>
                    <a:lnTo>
                      <a:pt x="64" y="316"/>
                    </a:lnTo>
                    <a:lnTo>
                      <a:pt x="48" y="336"/>
                    </a:lnTo>
                    <a:lnTo>
                      <a:pt x="34" y="360"/>
                    </a:lnTo>
                    <a:lnTo>
                      <a:pt x="22" y="384"/>
                    </a:lnTo>
                    <a:lnTo>
                      <a:pt x="12" y="410"/>
                    </a:lnTo>
                    <a:lnTo>
                      <a:pt x="6" y="436"/>
                    </a:lnTo>
                    <a:lnTo>
                      <a:pt x="2" y="464"/>
                    </a:lnTo>
                    <a:lnTo>
                      <a:pt x="0" y="492"/>
                    </a:lnTo>
                    <a:lnTo>
                      <a:pt x="0" y="492"/>
                    </a:lnTo>
                    <a:lnTo>
                      <a:pt x="2" y="520"/>
                    </a:lnTo>
                    <a:lnTo>
                      <a:pt x="6" y="548"/>
                    </a:lnTo>
                    <a:lnTo>
                      <a:pt x="12" y="576"/>
                    </a:lnTo>
                    <a:lnTo>
                      <a:pt x="22" y="600"/>
                    </a:lnTo>
                    <a:lnTo>
                      <a:pt x="34" y="624"/>
                    </a:lnTo>
                    <a:lnTo>
                      <a:pt x="48" y="648"/>
                    </a:lnTo>
                    <a:lnTo>
                      <a:pt x="64" y="670"/>
                    </a:lnTo>
                    <a:lnTo>
                      <a:pt x="82" y="690"/>
                    </a:lnTo>
                    <a:lnTo>
                      <a:pt x="102" y="708"/>
                    </a:lnTo>
                    <a:lnTo>
                      <a:pt x="124" y="724"/>
                    </a:lnTo>
                    <a:lnTo>
                      <a:pt x="146" y="738"/>
                    </a:lnTo>
                    <a:lnTo>
                      <a:pt x="170" y="748"/>
                    </a:lnTo>
                    <a:lnTo>
                      <a:pt x="196" y="758"/>
                    </a:lnTo>
                    <a:lnTo>
                      <a:pt x="222" y="766"/>
                    </a:lnTo>
                    <a:lnTo>
                      <a:pt x="250" y="770"/>
                    </a:lnTo>
                    <a:lnTo>
                      <a:pt x="278" y="770"/>
                    </a:lnTo>
                    <a:lnTo>
                      <a:pt x="278" y="770"/>
                    </a:lnTo>
                    <a:close/>
                    <a:moveTo>
                      <a:pt x="364" y="438"/>
                    </a:moveTo>
                    <a:lnTo>
                      <a:pt x="364" y="438"/>
                    </a:lnTo>
                    <a:lnTo>
                      <a:pt x="366" y="426"/>
                    </a:lnTo>
                    <a:lnTo>
                      <a:pt x="368" y="414"/>
                    </a:lnTo>
                    <a:lnTo>
                      <a:pt x="372" y="402"/>
                    </a:lnTo>
                    <a:lnTo>
                      <a:pt x="378" y="392"/>
                    </a:lnTo>
                    <a:lnTo>
                      <a:pt x="386" y="382"/>
                    </a:lnTo>
                    <a:lnTo>
                      <a:pt x="394" y="374"/>
                    </a:lnTo>
                    <a:lnTo>
                      <a:pt x="404" y="366"/>
                    </a:lnTo>
                    <a:lnTo>
                      <a:pt x="414" y="360"/>
                    </a:lnTo>
                    <a:lnTo>
                      <a:pt x="414" y="250"/>
                    </a:lnTo>
                    <a:lnTo>
                      <a:pt x="414" y="250"/>
                    </a:lnTo>
                    <a:lnTo>
                      <a:pt x="416" y="236"/>
                    </a:lnTo>
                    <a:lnTo>
                      <a:pt x="418" y="220"/>
                    </a:lnTo>
                    <a:lnTo>
                      <a:pt x="422" y="206"/>
                    </a:lnTo>
                    <a:lnTo>
                      <a:pt x="426" y="192"/>
                    </a:lnTo>
                    <a:lnTo>
                      <a:pt x="432" y="180"/>
                    </a:lnTo>
                    <a:lnTo>
                      <a:pt x="440" y="168"/>
                    </a:lnTo>
                    <a:lnTo>
                      <a:pt x="448" y="156"/>
                    </a:lnTo>
                    <a:lnTo>
                      <a:pt x="458" y="144"/>
                    </a:lnTo>
                    <a:lnTo>
                      <a:pt x="458" y="144"/>
                    </a:lnTo>
                    <a:lnTo>
                      <a:pt x="468" y="134"/>
                    </a:lnTo>
                    <a:lnTo>
                      <a:pt x="480" y="126"/>
                    </a:lnTo>
                    <a:lnTo>
                      <a:pt x="494" y="118"/>
                    </a:lnTo>
                    <a:lnTo>
                      <a:pt x="506" y="112"/>
                    </a:lnTo>
                    <a:lnTo>
                      <a:pt x="520" y="106"/>
                    </a:lnTo>
                    <a:lnTo>
                      <a:pt x="536" y="102"/>
                    </a:lnTo>
                    <a:lnTo>
                      <a:pt x="550" y="100"/>
                    </a:lnTo>
                    <a:lnTo>
                      <a:pt x="566" y="100"/>
                    </a:lnTo>
                    <a:lnTo>
                      <a:pt x="566" y="100"/>
                    </a:lnTo>
                    <a:lnTo>
                      <a:pt x="582" y="100"/>
                    </a:lnTo>
                    <a:lnTo>
                      <a:pt x="598" y="102"/>
                    </a:lnTo>
                    <a:lnTo>
                      <a:pt x="614" y="106"/>
                    </a:lnTo>
                    <a:lnTo>
                      <a:pt x="628" y="112"/>
                    </a:lnTo>
                    <a:lnTo>
                      <a:pt x="628" y="112"/>
                    </a:lnTo>
                    <a:lnTo>
                      <a:pt x="642" y="120"/>
                    </a:lnTo>
                    <a:lnTo>
                      <a:pt x="656" y="128"/>
                    </a:lnTo>
                    <a:lnTo>
                      <a:pt x="668" y="138"/>
                    </a:lnTo>
                    <a:lnTo>
                      <a:pt x="680" y="150"/>
                    </a:lnTo>
                    <a:lnTo>
                      <a:pt x="690" y="162"/>
                    </a:lnTo>
                    <a:lnTo>
                      <a:pt x="698" y="176"/>
                    </a:lnTo>
                    <a:lnTo>
                      <a:pt x="706" y="192"/>
                    </a:lnTo>
                    <a:lnTo>
                      <a:pt x="712" y="206"/>
                    </a:lnTo>
                    <a:lnTo>
                      <a:pt x="712" y="206"/>
                    </a:lnTo>
                    <a:lnTo>
                      <a:pt x="716" y="228"/>
                    </a:lnTo>
                    <a:lnTo>
                      <a:pt x="718" y="250"/>
                    </a:lnTo>
                    <a:lnTo>
                      <a:pt x="718" y="360"/>
                    </a:lnTo>
                    <a:lnTo>
                      <a:pt x="718" y="360"/>
                    </a:lnTo>
                    <a:lnTo>
                      <a:pt x="730" y="368"/>
                    </a:lnTo>
                    <a:lnTo>
                      <a:pt x="742" y="376"/>
                    </a:lnTo>
                    <a:lnTo>
                      <a:pt x="742" y="376"/>
                    </a:lnTo>
                    <a:lnTo>
                      <a:pt x="752" y="390"/>
                    </a:lnTo>
                    <a:lnTo>
                      <a:pt x="762" y="404"/>
                    </a:lnTo>
                    <a:lnTo>
                      <a:pt x="766" y="420"/>
                    </a:lnTo>
                    <a:lnTo>
                      <a:pt x="768" y="438"/>
                    </a:lnTo>
                    <a:lnTo>
                      <a:pt x="768" y="442"/>
                    </a:lnTo>
                    <a:lnTo>
                      <a:pt x="768" y="606"/>
                    </a:lnTo>
                    <a:lnTo>
                      <a:pt x="768" y="606"/>
                    </a:lnTo>
                    <a:lnTo>
                      <a:pt x="768" y="612"/>
                    </a:lnTo>
                    <a:lnTo>
                      <a:pt x="768" y="612"/>
                    </a:lnTo>
                    <a:lnTo>
                      <a:pt x="766" y="628"/>
                    </a:lnTo>
                    <a:lnTo>
                      <a:pt x="760" y="642"/>
                    </a:lnTo>
                    <a:lnTo>
                      <a:pt x="752" y="656"/>
                    </a:lnTo>
                    <a:lnTo>
                      <a:pt x="742" y="668"/>
                    </a:lnTo>
                    <a:lnTo>
                      <a:pt x="728" y="678"/>
                    </a:lnTo>
                    <a:lnTo>
                      <a:pt x="714" y="686"/>
                    </a:lnTo>
                    <a:lnTo>
                      <a:pt x="698" y="690"/>
                    </a:lnTo>
                    <a:lnTo>
                      <a:pt x="682" y="692"/>
                    </a:lnTo>
                    <a:lnTo>
                      <a:pt x="450" y="692"/>
                    </a:lnTo>
                    <a:lnTo>
                      <a:pt x="450" y="692"/>
                    </a:lnTo>
                    <a:lnTo>
                      <a:pt x="434" y="690"/>
                    </a:lnTo>
                    <a:lnTo>
                      <a:pt x="416" y="686"/>
                    </a:lnTo>
                    <a:lnTo>
                      <a:pt x="402" y="678"/>
                    </a:lnTo>
                    <a:lnTo>
                      <a:pt x="390" y="666"/>
                    </a:lnTo>
                    <a:lnTo>
                      <a:pt x="378" y="654"/>
                    </a:lnTo>
                    <a:lnTo>
                      <a:pt x="370" y="640"/>
                    </a:lnTo>
                    <a:lnTo>
                      <a:pt x="366" y="624"/>
                    </a:lnTo>
                    <a:lnTo>
                      <a:pt x="364" y="606"/>
                    </a:lnTo>
                    <a:lnTo>
                      <a:pt x="364" y="438"/>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7" name="Freeform 1497"/>
              <p:cNvSpPr>
                <a:spLocks noEditPoints="1"/>
              </p:cNvSpPr>
              <p:nvPr/>
            </p:nvSpPr>
            <p:spPr bwMode="auto">
              <a:xfrm>
                <a:off x="3211" y="1713"/>
                <a:ext cx="1256" cy="894"/>
              </a:xfrm>
              <a:custGeom>
                <a:avLst/>
                <a:gdLst>
                  <a:gd name="T0" fmla="*/ 996 w 1256"/>
                  <a:gd name="T1" fmla="*/ 892 h 894"/>
                  <a:gd name="T2" fmla="*/ 1104 w 1256"/>
                  <a:gd name="T3" fmla="*/ 860 h 894"/>
                  <a:gd name="T4" fmla="*/ 1190 w 1256"/>
                  <a:gd name="T5" fmla="*/ 788 h 894"/>
                  <a:gd name="T6" fmla="*/ 1242 w 1256"/>
                  <a:gd name="T7" fmla="*/ 690 h 894"/>
                  <a:gd name="T8" fmla="*/ 1256 w 1256"/>
                  <a:gd name="T9" fmla="*/ 604 h 894"/>
                  <a:gd name="T10" fmla="*/ 1236 w 1256"/>
                  <a:gd name="T11" fmla="*/ 498 h 894"/>
                  <a:gd name="T12" fmla="*/ 1182 w 1256"/>
                  <a:gd name="T13" fmla="*/ 410 h 894"/>
                  <a:gd name="T14" fmla="*/ 1100 w 1256"/>
                  <a:gd name="T15" fmla="*/ 348 h 894"/>
                  <a:gd name="T16" fmla="*/ 998 w 1256"/>
                  <a:gd name="T17" fmla="*/ 316 h 894"/>
                  <a:gd name="T18" fmla="*/ 980 w 1256"/>
                  <a:gd name="T19" fmla="*/ 222 h 894"/>
                  <a:gd name="T20" fmla="*/ 916 w 1256"/>
                  <a:gd name="T21" fmla="*/ 114 h 894"/>
                  <a:gd name="T22" fmla="*/ 818 w 1256"/>
                  <a:gd name="T23" fmla="*/ 38 h 894"/>
                  <a:gd name="T24" fmla="*/ 696 w 1256"/>
                  <a:gd name="T25" fmla="*/ 2 h 894"/>
                  <a:gd name="T26" fmla="*/ 612 w 1256"/>
                  <a:gd name="T27" fmla="*/ 4 h 894"/>
                  <a:gd name="T28" fmla="*/ 516 w 1256"/>
                  <a:gd name="T29" fmla="*/ 34 h 894"/>
                  <a:gd name="T30" fmla="*/ 436 w 1256"/>
                  <a:gd name="T31" fmla="*/ 90 h 894"/>
                  <a:gd name="T32" fmla="*/ 374 w 1256"/>
                  <a:gd name="T33" fmla="*/ 168 h 894"/>
                  <a:gd name="T34" fmla="*/ 340 w 1256"/>
                  <a:gd name="T35" fmla="*/ 214 h 894"/>
                  <a:gd name="T36" fmla="*/ 240 w 1256"/>
                  <a:gd name="T37" fmla="*/ 230 h 894"/>
                  <a:gd name="T38" fmla="*/ 124 w 1256"/>
                  <a:gd name="T39" fmla="*/ 292 h 894"/>
                  <a:gd name="T40" fmla="*/ 42 w 1256"/>
                  <a:gd name="T41" fmla="*/ 392 h 894"/>
                  <a:gd name="T42" fmla="*/ 2 w 1256"/>
                  <a:gd name="T43" fmla="*/ 520 h 894"/>
                  <a:gd name="T44" fmla="*/ 8 w 1256"/>
                  <a:gd name="T45" fmla="*/ 622 h 894"/>
                  <a:gd name="T46" fmla="*/ 58 w 1256"/>
                  <a:gd name="T47" fmla="*/ 744 h 894"/>
                  <a:gd name="T48" fmla="*/ 150 w 1256"/>
                  <a:gd name="T49" fmla="*/ 836 h 894"/>
                  <a:gd name="T50" fmla="*/ 272 w 1256"/>
                  <a:gd name="T51" fmla="*/ 888 h 894"/>
                  <a:gd name="T52" fmla="*/ 340 w 1256"/>
                  <a:gd name="T53" fmla="*/ 276 h 894"/>
                  <a:gd name="T54" fmla="*/ 402 w 1256"/>
                  <a:gd name="T55" fmla="*/ 256 h 894"/>
                  <a:gd name="T56" fmla="*/ 430 w 1256"/>
                  <a:gd name="T57" fmla="*/ 194 h 894"/>
                  <a:gd name="T58" fmla="*/ 484 w 1256"/>
                  <a:gd name="T59" fmla="*/ 128 h 894"/>
                  <a:gd name="T60" fmla="*/ 556 w 1256"/>
                  <a:gd name="T61" fmla="*/ 84 h 894"/>
                  <a:gd name="T62" fmla="*/ 642 w 1256"/>
                  <a:gd name="T63" fmla="*/ 62 h 894"/>
                  <a:gd name="T64" fmla="*/ 720 w 1256"/>
                  <a:gd name="T65" fmla="*/ 68 h 894"/>
                  <a:gd name="T66" fmla="*/ 816 w 1256"/>
                  <a:gd name="T67" fmla="*/ 108 h 894"/>
                  <a:gd name="T68" fmla="*/ 890 w 1256"/>
                  <a:gd name="T69" fmla="*/ 182 h 894"/>
                  <a:gd name="T70" fmla="*/ 932 w 1256"/>
                  <a:gd name="T71" fmla="*/ 280 h 894"/>
                  <a:gd name="T72" fmla="*/ 938 w 1256"/>
                  <a:gd name="T73" fmla="*/ 340 h 894"/>
                  <a:gd name="T74" fmla="*/ 990 w 1256"/>
                  <a:gd name="T75" fmla="*/ 378 h 894"/>
                  <a:gd name="T76" fmla="*/ 1076 w 1256"/>
                  <a:gd name="T77" fmla="*/ 404 h 894"/>
                  <a:gd name="T78" fmla="*/ 1142 w 1256"/>
                  <a:gd name="T79" fmla="*/ 460 h 894"/>
                  <a:gd name="T80" fmla="*/ 1184 w 1256"/>
                  <a:gd name="T81" fmla="*/ 536 h 894"/>
                  <a:gd name="T82" fmla="*/ 1194 w 1256"/>
                  <a:gd name="T83" fmla="*/ 604 h 894"/>
                  <a:gd name="T84" fmla="*/ 1176 w 1256"/>
                  <a:gd name="T85" fmla="*/ 694 h 894"/>
                  <a:gd name="T86" fmla="*/ 1128 w 1256"/>
                  <a:gd name="T87" fmla="*/ 766 h 894"/>
                  <a:gd name="T88" fmla="*/ 1054 w 1256"/>
                  <a:gd name="T89" fmla="*/ 814 h 894"/>
                  <a:gd name="T90" fmla="*/ 966 w 1256"/>
                  <a:gd name="T91" fmla="*/ 832 h 894"/>
                  <a:gd name="T92" fmla="*/ 284 w 1256"/>
                  <a:gd name="T93" fmla="*/ 828 h 894"/>
                  <a:gd name="T94" fmla="*/ 186 w 1256"/>
                  <a:gd name="T95" fmla="*/ 786 h 894"/>
                  <a:gd name="T96" fmla="*/ 110 w 1256"/>
                  <a:gd name="T97" fmla="*/ 710 h 894"/>
                  <a:gd name="T98" fmla="*/ 68 w 1256"/>
                  <a:gd name="T99" fmla="*/ 610 h 894"/>
                  <a:gd name="T100" fmla="*/ 64 w 1256"/>
                  <a:gd name="T101" fmla="*/ 526 h 894"/>
                  <a:gd name="T102" fmla="*/ 96 w 1256"/>
                  <a:gd name="T103" fmla="*/ 422 h 894"/>
                  <a:gd name="T104" fmla="*/ 164 w 1256"/>
                  <a:gd name="T105" fmla="*/ 340 h 894"/>
                  <a:gd name="T106" fmla="*/ 258 w 1256"/>
                  <a:gd name="T107" fmla="*/ 288 h 894"/>
                  <a:gd name="T108" fmla="*/ 340 w 1256"/>
                  <a:gd name="T109" fmla="*/ 276 h 8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256" h="894">
                    <a:moveTo>
                      <a:pt x="340" y="894"/>
                    </a:moveTo>
                    <a:lnTo>
                      <a:pt x="966" y="894"/>
                    </a:lnTo>
                    <a:lnTo>
                      <a:pt x="966" y="894"/>
                    </a:lnTo>
                    <a:lnTo>
                      <a:pt x="996" y="892"/>
                    </a:lnTo>
                    <a:lnTo>
                      <a:pt x="1024" y="888"/>
                    </a:lnTo>
                    <a:lnTo>
                      <a:pt x="1052" y="882"/>
                    </a:lnTo>
                    <a:lnTo>
                      <a:pt x="1078" y="872"/>
                    </a:lnTo>
                    <a:lnTo>
                      <a:pt x="1104" y="860"/>
                    </a:lnTo>
                    <a:lnTo>
                      <a:pt x="1128" y="844"/>
                    </a:lnTo>
                    <a:lnTo>
                      <a:pt x="1150" y="828"/>
                    </a:lnTo>
                    <a:lnTo>
                      <a:pt x="1170" y="810"/>
                    </a:lnTo>
                    <a:lnTo>
                      <a:pt x="1190" y="788"/>
                    </a:lnTo>
                    <a:lnTo>
                      <a:pt x="1206" y="766"/>
                    </a:lnTo>
                    <a:lnTo>
                      <a:pt x="1220" y="742"/>
                    </a:lnTo>
                    <a:lnTo>
                      <a:pt x="1232" y="718"/>
                    </a:lnTo>
                    <a:lnTo>
                      <a:pt x="1242" y="690"/>
                    </a:lnTo>
                    <a:lnTo>
                      <a:pt x="1250" y="662"/>
                    </a:lnTo>
                    <a:lnTo>
                      <a:pt x="1254" y="634"/>
                    </a:lnTo>
                    <a:lnTo>
                      <a:pt x="1256" y="604"/>
                    </a:lnTo>
                    <a:lnTo>
                      <a:pt x="1256" y="604"/>
                    </a:lnTo>
                    <a:lnTo>
                      <a:pt x="1254" y="576"/>
                    </a:lnTo>
                    <a:lnTo>
                      <a:pt x="1250" y="550"/>
                    </a:lnTo>
                    <a:lnTo>
                      <a:pt x="1244" y="524"/>
                    </a:lnTo>
                    <a:lnTo>
                      <a:pt x="1236" y="498"/>
                    </a:lnTo>
                    <a:lnTo>
                      <a:pt x="1226" y="476"/>
                    </a:lnTo>
                    <a:lnTo>
                      <a:pt x="1212" y="452"/>
                    </a:lnTo>
                    <a:lnTo>
                      <a:pt x="1198" y="430"/>
                    </a:lnTo>
                    <a:lnTo>
                      <a:pt x="1182" y="410"/>
                    </a:lnTo>
                    <a:lnTo>
                      <a:pt x="1164" y="392"/>
                    </a:lnTo>
                    <a:lnTo>
                      <a:pt x="1144" y="376"/>
                    </a:lnTo>
                    <a:lnTo>
                      <a:pt x="1122" y="360"/>
                    </a:lnTo>
                    <a:lnTo>
                      <a:pt x="1100" y="348"/>
                    </a:lnTo>
                    <a:lnTo>
                      <a:pt x="1076" y="336"/>
                    </a:lnTo>
                    <a:lnTo>
                      <a:pt x="1050" y="328"/>
                    </a:lnTo>
                    <a:lnTo>
                      <a:pt x="1026" y="320"/>
                    </a:lnTo>
                    <a:lnTo>
                      <a:pt x="998" y="316"/>
                    </a:lnTo>
                    <a:lnTo>
                      <a:pt x="998" y="316"/>
                    </a:lnTo>
                    <a:lnTo>
                      <a:pt x="994" y="284"/>
                    </a:lnTo>
                    <a:lnTo>
                      <a:pt x="988" y="252"/>
                    </a:lnTo>
                    <a:lnTo>
                      <a:pt x="980" y="222"/>
                    </a:lnTo>
                    <a:lnTo>
                      <a:pt x="968" y="192"/>
                    </a:lnTo>
                    <a:lnTo>
                      <a:pt x="952" y="166"/>
                    </a:lnTo>
                    <a:lnTo>
                      <a:pt x="936" y="140"/>
                    </a:lnTo>
                    <a:lnTo>
                      <a:pt x="916" y="114"/>
                    </a:lnTo>
                    <a:lnTo>
                      <a:pt x="894" y="92"/>
                    </a:lnTo>
                    <a:lnTo>
                      <a:pt x="870" y="72"/>
                    </a:lnTo>
                    <a:lnTo>
                      <a:pt x="846" y="54"/>
                    </a:lnTo>
                    <a:lnTo>
                      <a:pt x="818" y="38"/>
                    </a:lnTo>
                    <a:lnTo>
                      <a:pt x="790" y="26"/>
                    </a:lnTo>
                    <a:lnTo>
                      <a:pt x="760" y="14"/>
                    </a:lnTo>
                    <a:lnTo>
                      <a:pt x="730" y="6"/>
                    </a:lnTo>
                    <a:lnTo>
                      <a:pt x="696" y="2"/>
                    </a:lnTo>
                    <a:lnTo>
                      <a:pt x="664" y="0"/>
                    </a:lnTo>
                    <a:lnTo>
                      <a:pt x="664" y="0"/>
                    </a:lnTo>
                    <a:lnTo>
                      <a:pt x="638" y="2"/>
                    </a:lnTo>
                    <a:lnTo>
                      <a:pt x="612" y="4"/>
                    </a:lnTo>
                    <a:lnTo>
                      <a:pt x="588" y="10"/>
                    </a:lnTo>
                    <a:lnTo>
                      <a:pt x="562" y="16"/>
                    </a:lnTo>
                    <a:lnTo>
                      <a:pt x="540" y="24"/>
                    </a:lnTo>
                    <a:lnTo>
                      <a:pt x="516" y="34"/>
                    </a:lnTo>
                    <a:lnTo>
                      <a:pt x="494" y="46"/>
                    </a:lnTo>
                    <a:lnTo>
                      <a:pt x="474" y="60"/>
                    </a:lnTo>
                    <a:lnTo>
                      <a:pt x="454" y="74"/>
                    </a:lnTo>
                    <a:lnTo>
                      <a:pt x="436" y="90"/>
                    </a:lnTo>
                    <a:lnTo>
                      <a:pt x="418" y="108"/>
                    </a:lnTo>
                    <a:lnTo>
                      <a:pt x="402" y="126"/>
                    </a:lnTo>
                    <a:lnTo>
                      <a:pt x="386" y="148"/>
                    </a:lnTo>
                    <a:lnTo>
                      <a:pt x="374" y="168"/>
                    </a:lnTo>
                    <a:lnTo>
                      <a:pt x="362" y="192"/>
                    </a:lnTo>
                    <a:lnTo>
                      <a:pt x="352" y="214"/>
                    </a:lnTo>
                    <a:lnTo>
                      <a:pt x="352" y="214"/>
                    </a:lnTo>
                    <a:lnTo>
                      <a:pt x="340" y="214"/>
                    </a:lnTo>
                    <a:lnTo>
                      <a:pt x="340" y="214"/>
                    </a:lnTo>
                    <a:lnTo>
                      <a:pt x="306" y="216"/>
                    </a:lnTo>
                    <a:lnTo>
                      <a:pt x="272" y="222"/>
                    </a:lnTo>
                    <a:lnTo>
                      <a:pt x="240" y="230"/>
                    </a:lnTo>
                    <a:lnTo>
                      <a:pt x="208" y="242"/>
                    </a:lnTo>
                    <a:lnTo>
                      <a:pt x="178" y="256"/>
                    </a:lnTo>
                    <a:lnTo>
                      <a:pt x="150" y="272"/>
                    </a:lnTo>
                    <a:lnTo>
                      <a:pt x="124" y="292"/>
                    </a:lnTo>
                    <a:lnTo>
                      <a:pt x="100" y="314"/>
                    </a:lnTo>
                    <a:lnTo>
                      <a:pt x="78" y="338"/>
                    </a:lnTo>
                    <a:lnTo>
                      <a:pt x="58" y="364"/>
                    </a:lnTo>
                    <a:lnTo>
                      <a:pt x="42" y="392"/>
                    </a:lnTo>
                    <a:lnTo>
                      <a:pt x="28" y="422"/>
                    </a:lnTo>
                    <a:lnTo>
                      <a:pt x="16" y="454"/>
                    </a:lnTo>
                    <a:lnTo>
                      <a:pt x="8" y="486"/>
                    </a:lnTo>
                    <a:lnTo>
                      <a:pt x="2" y="520"/>
                    </a:lnTo>
                    <a:lnTo>
                      <a:pt x="0" y="554"/>
                    </a:lnTo>
                    <a:lnTo>
                      <a:pt x="0" y="554"/>
                    </a:lnTo>
                    <a:lnTo>
                      <a:pt x="2" y="590"/>
                    </a:lnTo>
                    <a:lnTo>
                      <a:pt x="8" y="622"/>
                    </a:lnTo>
                    <a:lnTo>
                      <a:pt x="16" y="656"/>
                    </a:lnTo>
                    <a:lnTo>
                      <a:pt x="28" y="686"/>
                    </a:lnTo>
                    <a:lnTo>
                      <a:pt x="42" y="716"/>
                    </a:lnTo>
                    <a:lnTo>
                      <a:pt x="58" y="744"/>
                    </a:lnTo>
                    <a:lnTo>
                      <a:pt x="78" y="770"/>
                    </a:lnTo>
                    <a:lnTo>
                      <a:pt x="100" y="794"/>
                    </a:lnTo>
                    <a:lnTo>
                      <a:pt x="124" y="816"/>
                    </a:lnTo>
                    <a:lnTo>
                      <a:pt x="150" y="836"/>
                    </a:lnTo>
                    <a:lnTo>
                      <a:pt x="178" y="854"/>
                    </a:lnTo>
                    <a:lnTo>
                      <a:pt x="208" y="868"/>
                    </a:lnTo>
                    <a:lnTo>
                      <a:pt x="240" y="878"/>
                    </a:lnTo>
                    <a:lnTo>
                      <a:pt x="272" y="888"/>
                    </a:lnTo>
                    <a:lnTo>
                      <a:pt x="306" y="892"/>
                    </a:lnTo>
                    <a:lnTo>
                      <a:pt x="340" y="894"/>
                    </a:lnTo>
                    <a:lnTo>
                      <a:pt x="340" y="894"/>
                    </a:lnTo>
                    <a:close/>
                    <a:moveTo>
                      <a:pt x="340" y="276"/>
                    </a:moveTo>
                    <a:lnTo>
                      <a:pt x="340" y="276"/>
                    </a:lnTo>
                    <a:lnTo>
                      <a:pt x="370" y="278"/>
                    </a:lnTo>
                    <a:lnTo>
                      <a:pt x="394" y="280"/>
                    </a:lnTo>
                    <a:lnTo>
                      <a:pt x="402" y="256"/>
                    </a:lnTo>
                    <a:lnTo>
                      <a:pt x="402" y="256"/>
                    </a:lnTo>
                    <a:lnTo>
                      <a:pt x="410" y="234"/>
                    </a:lnTo>
                    <a:lnTo>
                      <a:pt x="418" y="214"/>
                    </a:lnTo>
                    <a:lnTo>
                      <a:pt x="430" y="194"/>
                    </a:lnTo>
                    <a:lnTo>
                      <a:pt x="440" y="176"/>
                    </a:lnTo>
                    <a:lnTo>
                      <a:pt x="454" y="160"/>
                    </a:lnTo>
                    <a:lnTo>
                      <a:pt x="468" y="144"/>
                    </a:lnTo>
                    <a:lnTo>
                      <a:pt x="484" y="128"/>
                    </a:lnTo>
                    <a:lnTo>
                      <a:pt x="500" y="116"/>
                    </a:lnTo>
                    <a:lnTo>
                      <a:pt x="518" y="104"/>
                    </a:lnTo>
                    <a:lnTo>
                      <a:pt x="538" y="92"/>
                    </a:lnTo>
                    <a:lnTo>
                      <a:pt x="556" y="84"/>
                    </a:lnTo>
                    <a:lnTo>
                      <a:pt x="576" y="76"/>
                    </a:lnTo>
                    <a:lnTo>
                      <a:pt x="598" y="70"/>
                    </a:lnTo>
                    <a:lnTo>
                      <a:pt x="620" y="66"/>
                    </a:lnTo>
                    <a:lnTo>
                      <a:pt x="642" y="62"/>
                    </a:lnTo>
                    <a:lnTo>
                      <a:pt x="664" y="62"/>
                    </a:lnTo>
                    <a:lnTo>
                      <a:pt x="664" y="62"/>
                    </a:lnTo>
                    <a:lnTo>
                      <a:pt x="692" y="64"/>
                    </a:lnTo>
                    <a:lnTo>
                      <a:pt x="720" y="68"/>
                    </a:lnTo>
                    <a:lnTo>
                      <a:pt x="746" y="74"/>
                    </a:lnTo>
                    <a:lnTo>
                      <a:pt x="770" y="84"/>
                    </a:lnTo>
                    <a:lnTo>
                      <a:pt x="794" y="96"/>
                    </a:lnTo>
                    <a:lnTo>
                      <a:pt x="816" y="108"/>
                    </a:lnTo>
                    <a:lnTo>
                      <a:pt x="838" y="124"/>
                    </a:lnTo>
                    <a:lnTo>
                      <a:pt x="858" y="142"/>
                    </a:lnTo>
                    <a:lnTo>
                      <a:pt x="876" y="162"/>
                    </a:lnTo>
                    <a:lnTo>
                      <a:pt x="890" y="182"/>
                    </a:lnTo>
                    <a:lnTo>
                      <a:pt x="904" y="206"/>
                    </a:lnTo>
                    <a:lnTo>
                      <a:pt x="916" y="230"/>
                    </a:lnTo>
                    <a:lnTo>
                      <a:pt x="926" y="254"/>
                    </a:lnTo>
                    <a:lnTo>
                      <a:pt x="932" y="280"/>
                    </a:lnTo>
                    <a:lnTo>
                      <a:pt x="936" y="308"/>
                    </a:lnTo>
                    <a:lnTo>
                      <a:pt x="938" y="336"/>
                    </a:lnTo>
                    <a:lnTo>
                      <a:pt x="938" y="336"/>
                    </a:lnTo>
                    <a:lnTo>
                      <a:pt x="938" y="340"/>
                    </a:lnTo>
                    <a:lnTo>
                      <a:pt x="936" y="376"/>
                    </a:lnTo>
                    <a:lnTo>
                      <a:pt x="968" y="376"/>
                    </a:lnTo>
                    <a:lnTo>
                      <a:pt x="968" y="376"/>
                    </a:lnTo>
                    <a:lnTo>
                      <a:pt x="990" y="378"/>
                    </a:lnTo>
                    <a:lnTo>
                      <a:pt x="1014" y="380"/>
                    </a:lnTo>
                    <a:lnTo>
                      <a:pt x="1036" y="386"/>
                    </a:lnTo>
                    <a:lnTo>
                      <a:pt x="1056" y="394"/>
                    </a:lnTo>
                    <a:lnTo>
                      <a:pt x="1076" y="404"/>
                    </a:lnTo>
                    <a:lnTo>
                      <a:pt x="1094" y="416"/>
                    </a:lnTo>
                    <a:lnTo>
                      <a:pt x="1112" y="428"/>
                    </a:lnTo>
                    <a:lnTo>
                      <a:pt x="1128" y="444"/>
                    </a:lnTo>
                    <a:lnTo>
                      <a:pt x="1142" y="460"/>
                    </a:lnTo>
                    <a:lnTo>
                      <a:pt x="1156" y="478"/>
                    </a:lnTo>
                    <a:lnTo>
                      <a:pt x="1166" y="496"/>
                    </a:lnTo>
                    <a:lnTo>
                      <a:pt x="1176" y="516"/>
                    </a:lnTo>
                    <a:lnTo>
                      <a:pt x="1184" y="536"/>
                    </a:lnTo>
                    <a:lnTo>
                      <a:pt x="1190" y="558"/>
                    </a:lnTo>
                    <a:lnTo>
                      <a:pt x="1194" y="582"/>
                    </a:lnTo>
                    <a:lnTo>
                      <a:pt x="1194" y="604"/>
                    </a:lnTo>
                    <a:lnTo>
                      <a:pt x="1194" y="604"/>
                    </a:lnTo>
                    <a:lnTo>
                      <a:pt x="1194" y="628"/>
                    </a:lnTo>
                    <a:lnTo>
                      <a:pt x="1190" y="650"/>
                    </a:lnTo>
                    <a:lnTo>
                      <a:pt x="1184" y="672"/>
                    </a:lnTo>
                    <a:lnTo>
                      <a:pt x="1176" y="694"/>
                    </a:lnTo>
                    <a:lnTo>
                      <a:pt x="1166" y="714"/>
                    </a:lnTo>
                    <a:lnTo>
                      <a:pt x="1156" y="732"/>
                    </a:lnTo>
                    <a:lnTo>
                      <a:pt x="1142" y="750"/>
                    </a:lnTo>
                    <a:lnTo>
                      <a:pt x="1128" y="766"/>
                    </a:lnTo>
                    <a:lnTo>
                      <a:pt x="1112" y="780"/>
                    </a:lnTo>
                    <a:lnTo>
                      <a:pt x="1094" y="794"/>
                    </a:lnTo>
                    <a:lnTo>
                      <a:pt x="1074" y="806"/>
                    </a:lnTo>
                    <a:lnTo>
                      <a:pt x="1054" y="814"/>
                    </a:lnTo>
                    <a:lnTo>
                      <a:pt x="1034" y="822"/>
                    </a:lnTo>
                    <a:lnTo>
                      <a:pt x="1012" y="828"/>
                    </a:lnTo>
                    <a:lnTo>
                      <a:pt x="990" y="832"/>
                    </a:lnTo>
                    <a:lnTo>
                      <a:pt x="966" y="832"/>
                    </a:lnTo>
                    <a:lnTo>
                      <a:pt x="340" y="832"/>
                    </a:lnTo>
                    <a:lnTo>
                      <a:pt x="340" y="832"/>
                    </a:lnTo>
                    <a:lnTo>
                      <a:pt x="312" y="832"/>
                    </a:lnTo>
                    <a:lnTo>
                      <a:pt x="284" y="828"/>
                    </a:lnTo>
                    <a:lnTo>
                      <a:pt x="258" y="820"/>
                    </a:lnTo>
                    <a:lnTo>
                      <a:pt x="232" y="810"/>
                    </a:lnTo>
                    <a:lnTo>
                      <a:pt x="208" y="800"/>
                    </a:lnTo>
                    <a:lnTo>
                      <a:pt x="186" y="786"/>
                    </a:lnTo>
                    <a:lnTo>
                      <a:pt x="164" y="770"/>
                    </a:lnTo>
                    <a:lnTo>
                      <a:pt x="144" y="752"/>
                    </a:lnTo>
                    <a:lnTo>
                      <a:pt x="126" y="732"/>
                    </a:lnTo>
                    <a:lnTo>
                      <a:pt x="110" y="710"/>
                    </a:lnTo>
                    <a:lnTo>
                      <a:pt x="96" y="686"/>
                    </a:lnTo>
                    <a:lnTo>
                      <a:pt x="84" y="662"/>
                    </a:lnTo>
                    <a:lnTo>
                      <a:pt x="74" y="638"/>
                    </a:lnTo>
                    <a:lnTo>
                      <a:pt x="68" y="610"/>
                    </a:lnTo>
                    <a:lnTo>
                      <a:pt x="64" y="582"/>
                    </a:lnTo>
                    <a:lnTo>
                      <a:pt x="62" y="554"/>
                    </a:lnTo>
                    <a:lnTo>
                      <a:pt x="62" y="554"/>
                    </a:lnTo>
                    <a:lnTo>
                      <a:pt x="64" y="526"/>
                    </a:lnTo>
                    <a:lnTo>
                      <a:pt x="68" y="498"/>
                    </a:lnTo>
                    <a:lnTo>
                      <a:pt x="74" y="472"/>
                    </a:lnTo>
                    <a:lnTo>
                      <a:pt x="84" y="446"/>
                    </a:lnTo>
                    <a:lnTo>
                      <a:pt x="96" y="422"/>
                    </a:lnTo>
                    <a:lnTo>
                      <a:pt x="110" y="398"/>
                    </a:lnTo>
                    <a:lnTo>
                      <a:pt x="126" y="378"/>
                    </a:lnTo>
                    <a:lnTo>
                      <a:pt x="144" y="358"/>
                    </a:lnTo>
                    <a:lnTo>
                      <a:pt x="164" y="340"/>
                    </a:lnTo>
                    <a:lnTo>
                      <a:pt x="186" y="324"/>
                    </a:lnTo>
                    <a:lnTo>
                      <a:pt x="208" y="310"/>
                    </a:lnTo>
                    <a:lnTo>
                      <a:pt x="232" y="298"/>
                    </a:lnTo>
                    <a:lnTo>
                      <a:pt x="258" y="288"/>
                    </a:lnTo>
                    <a:lnTo>
                      <a:pt x="284" y="282"/>
                    </a:lnTo>
                    <a:lnTo>
                      <a:pt x="312" y="278"/>
                    </a:lnTo>
                    <a:lnTo>
                      <a:pt x="340" y="276"/>
                    </a:lnTo>
                    <a:lnTo>
                      <a:pt x="340" y="276"/>
                    </a:lnTo>
                    <a:close/>
                  </a:path>
                </a:pathLst>
              </a:custGeom>
              <a:solidFill>
                <a:srgbClr val="FDBB3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8" name="Freeform 1498"/>
              <p:cNvSpPr>
                <a:spLocks noEditPoints="1"/>
              </p:cNvSpPr>
              <p:nvPr/>
            </p:nvSpPr>
            <p:spPr bwMode="auto">
              <a:xfrm>
                <a:off x="3637" y="1875"/>
                <a:ext cx="404" cy="592"/>
              </a:xfrm>
              <a:custGeom>
                <a:avLst/>
                <a:gdLst>
                  <a:gd name="T0" fmla="*/ 378 w 404"/>
                  <a:gd name="T1" fmla="*/ 276 h 592"/>
                  <a:gd name="T2" fmla="*/ 354 w 404"/>
                  <a:gd name="T3" fmla="*/ 260 h 592"/>
                  <a:gd name="T4" fmla="*/ 354 w 404"/>
                  <a:gd name="T5" fmla="*/ 150 h 592"/>
                  <a:gd name="T6" fmla="*/ 348 w 404"/>
                  <a:gd name="T7" fmla="*/ 106 h 592"/>
                  <a:gd name="T8" fmla="*/ 342 w 404"/>
                  <a:gd name="T9" fmla="*/ 92 h 592"/>
                  <a:gd name="T10" fmla="*/ 326 w 404"/>
                  <a:gd name="T11" fmla="*/ 62 h 592"/>
                  <a:gd name="T12" fmla="*/ 304 w 404"/>
                  <a:gd name="T13" fmla="*/ 38 h 592"/>
                  <a:gd name="T14" fmla="*/ 278 w 404"/>
                  <a:gd name="T15" fmla="*/ 20 h 592"/>
                  <a:gd name="T16" fmla="*/ 264 w 404"/>
                  <a:gd name="T17" fmla="*/ 12 h 592"/>
                  <a:gd name="T18" fmla="*/ 234 w 404"/>
                  <a:gd name="T19" fmla="*/ 2 h 592"/>
                  <a:gd name="T20" fmla="*/ 202 w 404"/>
                  <a:gd name="T21" fmla="*/ 0 h 592"/>
                  <a:gd name="T22" fmla="*/ 186 w 404"/>
                  <a:gd name="T23" fmla="*/ 0 h 592"/>
                  <a:gd name="T24" fmla="*/ 156 w 404"/>
                  <a:gd name="T25" fmla="*/ 6 h 592"/>
                  <a:gd name="T26" fmla="*/ 130 w 404"/>
                  <a:gd name="T27" fmla="*/ 18 h 592"/>
                  <a:gd name="T28" fmla="*/ 104 w 404"/>
                  <a:gd name="T29" fmla="*/ 34 h 592"/>
                  <a:gd name="T30" fmla="*/ 94 w 404"/>
                  <a:gd name="T31" fmla="*/ 44 h 592"/>
                  <a:gd name="T32" fmla="*/ 76 w 404"/>
                  <a:gd name="T33" fmla="*/ 68 h 592"/>
                  <a:gd name="T34" fmla="*/ 62 w 404"/>
                  <a:gd name="T35" fmla="*/ 92 h 592"/>
                  <a:gd name="T36" fmla="*/ 54 w 404"/>
                  <a:gd name="T37" fmla="*/ 120 h 592"/>
                  <a:gd name="T38" fmla="*/ 50 w 404"/>
                  <a:gd name="T39" fmla="*/ 150 h 592"/>
                  <a:gd name="T40" fmla="*/ 50 w 404"/>
                  <a:gd name="T41" fmla="*/ 260 h 592"/>
                  <a:gd name="T42" fmla="*/ 30 w 404"/>
                  <a:gd name="T43" fmla="*/ 274 h 592"/>
                  <a:gd name="T44" fmla="*/ 14 w 404"/>
                  <a:gd name="T45" fmla="*/ 292 h 592"/>
                  <a:gd name="T46" fmla="*/ 4 w 404"/>
                  <a:gd name="T47" fmla="*/ 314 h 592"/>
                  <a:gd name="T48" fmla="*/ 0 w 404"/>
                  <a:gd name="T49" fmla="*/ 338 h 592"/>
                  <a:gd name="T50" fmla="*/ 0 w 404"/>
                  <a:gd name="T51" fmla="*/ 506 h 592"/>
                  <a:gd name="T52" fmla="*/ 6 w 404"/>
                  <a:gd name="T53" fmla="*/ 540 h 592"/>
                  <a:gd name="T54" fmla="*/ 26 w 404"/>
                  <a:gd name="T55" fmla="*/ 566 h 592"/>
                  <a:gd name="T56" fmla="*/ 52 w 404"/>
                  <a:gd name="T57" fmla="*/ 586 h 592"/>
                  <a:gd name="T58" fmla="*/ 86 w 404"/>
                  <a:gd name="T59" fmla="*/ 592 h 592"/>
                  <a:gd name="T60" fmla="*/ 318 w 404"/>
                  <a:gd name="T61" fmla="*/ 592 h 592"/>
                  <a:gd name="T62" fmla="*/ 350 w 404"/>
                  <a:gd name="T63" fmla="*/ 586 h 592"/>
                  <a:gd name="T64" fmla="*/ 378 w 404"/>
                  <a:gd name="T65" fmla="*/ 568 h 592"/>
                  <a:gd name="T66" fmla="*/ 396 w 404"/>
                  <a:gd name="T67" fmla="*/ 542 h 592"/>
                  <a:gd name="T68" fmla="*/ 404 w 404"/>
                  <a:gd name="T69" fmla="*/ 512 h 592"/>
                  <a:gd name="T70" fmla="*/ 404 w 404"/>
                  <a:gd name="T71" fmla="*/ 506 h 592"/>
                  <a:gd name="T72" fmla="*/ 404 w 404"/>
                  <a:gd name="T73" fmla="*/ 338 h 592"/>
                  <a:gd name="T74" fmla="*/ 402 w 404"/>
                  <a:gd name="T75" fmla="*/ 320 h 592"/>
                  <a:gd name="T76" fmla="*/ 388 w 404"/>
                  <a:gd name="T77" fmla="*/ 290 h 592"/>
                  <a:gd name="T78" fmla="*/ 378 w 404"/>
                  <a:gd name="T79" fmla="*/ 276 h 592"/>
                  <a:gd name="T80" fmla="*/ 264 w 404"/>
                  <a:gd name="T81" fmla="*/ 252 h 592"/>
                  <a:gd name="T82" fmla="*/ 126 w 404"/>
                  <a:gd name="T83" fmla="*/ 150 h 592"/>
                  <a:gd name="T84" fmla="*/ 128 w 404"/>
                  <a:gd name="T85" fmla="*/ 138 h 592"/>
                  <a:gd name="T86" fmla="*/ 134 w 404"/>
                  <a:gd name="T87" fmla="*/ 116 h 592"/>
                  <a:gd name="T88" fmla="*/ 140 w 404"/>
                  <a:gd name="T89" fmla="*/ 106 h 592"/>
                  <a:gd name="T90" fmla="*/ 166 w 404"/>
                  <a:gd name="T91" fmla="*/ 84 h 592"/>
                  <a:gd name="T92" fmla="*/ 202 w 404"/>
                  <a:gd name="T93" fmla="*/ 74 h 592"/>
                  <a:gd name="T94" fmla="*/ 218 w 404"/>
                  <a:gd name="T95" fmla="*/ 76 h 592"/>
                  <a:gd name="T96" fmla="*/ 244 w 404"/>
                  <a:gd name="T97" fmla="*/ 88 h 592"/>
                  <a:gd name="T98" fmla="*/ 266 w 404"/>
                  <a:gd name="T99" fmla="*/ 108 h 592"/>
                  <a:gd name="T100" fmla="*/ 276 w 404"/>
                  <a:gd name="T101" fmla="*/ 136 h 592"/>
                  <a:gd name="T102" fmla="*/ 278 w 404"/>
                  <a:gd name="T103" fmla="*/ 252 h 5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404" h="592">
                    <a:moveTo>
                      <a:pt x="378" y="276"/>
                    </a:moveTo>
                    <a:lnTo>
                      <a:pt x="378" y="276"/>
                    </a:lnTo>
                    <a:lnTo>
                      <a:pt x="366" y="268"/>
                    </a:lnTo>
                    <a:lnTo>
                      <a:pt x="354" y="260"/>
                    </a:lnTo>
                    <a:lnTo>
                      <a:pt x="354" y="150"/>
                    </a:lnTo>
                    <a:lnTo>
                      <a:pt x="354" y="150"/>
                    </a:lnTo>
                    <a:lnTo>
                      <a:pt x="352" y="128"/>
                    </a:lnTo>
                    <a:lnTo>
                      <a:pt x="348" y="106"/>
                    </a:lnTo>
                    <a:lnTo>
                      <a:pt x="348" y="106"/>
                    </a:lnTo>
                    <a:lnTo>
                      <a:pt x="342" y="92"/>
                    </a:lnTo>
                    <a:lnTo>
                      <a:pt x="334" y="76"/>
                    </a:lnTo>
                    <a:lnTo>
                      <a:pt x="326" y="62"/>
                    </a:lnTo>
                    <a:lnTo>
                      <a:pt x="316" y="50"/>
                    </a:lnTo>
                    <a:lnTo>
                      <a:pt x="304" y="38"/>
                    </a:lnTo>
                    <a:lnTo>
                      <a:pt x="292" y="28"/>
                    </a:lnTo>
                    <a:lnTo>
                      <a:pt x="278" y="20"/>
                    </a:lnTo>
                    <a:lnTo>
                      <a:pt x="264" y="12"/>
                    </a:lnTo>
                    <a:lnTo>
                      <a:pt x="264" y="12"/>
                    </a:lnTo>
                    <a:lnTo>
                      <a:pt x="250" y="6"/>
                    </a:lnTo>
                    <a:lnTo>
                      <a:pt x="234" y="2"/>
                    </a:lnTo>
                    <a:lnTo>
                      <a:pt x="218" y="0"/>
                    </a:lnTo>
                    <a:lnTo>
                      <a:pt x="202" y="0"/>
                    </a:lnTo>
                    <a:lnTo>
                      <a:pt x="202" y="0"/>
                    </a:lnTo>
                    <a:lnTo>
                      <a:pt x="186" y="0"/>
                    </a:lnTo>
                    <a:lnTo>
                      <a:pt x="172" y="2"/>
                    </a:lnTo>
                    <a:lnTo>
                      <a:pt x="156" y="6"/>
                    </a:lnTo>
                    <a:lnTo>
                      <a:pt x="142" y="12"/>
                    </a:lnTo>
                    <a:lnTo>
                      <a:pt x="130" y="18"/>
                    </a:lnTo>
                    <a:lnTo>
                      <a:pt x="116" y="26"/>
                    </a:lnTo>
                    <a:lnTo>
                      <a:pt x="104" y="34"/>
                    </a:lnTo>
                    <a:lnTo>
                      <a:pt x="94" y="44"/>
                    </a:lnTo>
                    <a:lnTo>
                      <a:pt x="94" y="44"/>
                    </a:lnTo>
                    <a:lnTo>
                      <a:pt x="84" y="56"/>
                    </a:lnTo>
                    <a:lnTo>
                      <a:pt x="76" y="68"/>
                    </a:lnTo>
                    <a:lnTo>
                      <a:pt x="68" y="80"/>
                    </a:lnTo>
                    <a:lnTo>
                      <a:pt x="62" y="92"/>
                    </a:lnTo>
                    <a:lnTo>
                      <a:pt x="58" y="106"/>
                    </a:lnTo>
                    <a:lnTo>
                      <a:pt x="54" y="120"/>
                    </a:lnTo>
                    <a:lnTo>
                      <a:pt x="52" y="136"/>
                    </a:lnTo>
                    <a:lnTo>
                      <a:pt x="50" y="150"/>
                    </a:lnTo>
                    <a:lnTo>
                      <a:pt x="50" y="260"/>
                    </a:lnTo>
                    <a:lnTo>
                      <a:pt x="50" y="260"/>
                    </a:lnTo>
                    <a:lnTo>
                      <a:pt x="40" y="266"/>
                    </a:lnTo>
                    <a:lnTo>
                      <a:pt x="30" y="274"/>
                    </a:lnTo>
                    <a:lnTo>
                      <a:pt x="22" y="282"/>
                    </a:lnTo>
                    <a:lnTo>
                      <a:pt x="14" y="292"/>
                    </a:lnTo>
                    <a:lnTo>
                      <a:pt x="8" y="302"/>
                    </a:lnTo>
                    <a:lnTo>
                      <a:pt x="4" y="314"/>
                    </a:lnTo>
                    <a:lnTo>
                      <a:pt x="2" y="326"/>
                    </a:lnTo>
                    <a:lnTo>
                      <a:pt x="0" y="338"/>
                    </a:lnTo>
                    <a:lnTo>
                      <a:pt x="0" y="506"/>
                    </a:lnTo>
                    <a:lnTo>
                      <a:pt x="0" y="506"/>
                    </a:lnTo>
                    <a:lnTo>
                      <a:pt x="2" y="524"/>
                    </a:lnTo>
                    <a:lnTo>
                      <a:pt x="6" y="540"/>
                    </a:lnTo>
                    <a:lnTo>
                      <a:pt x="14" y="554"/>
                    </a:lnTo>
                    <a:lnTo>
                      <a:pt x="26" y="566"/>
                    </a:lnTo>
                    <a:lnTo>
                      <a:pt x="38" y="578"/>
                    </a:lnTo>
                    <a:lnTo>
                      <a:pt x="52" y="586"/>
                    </a:lnTo>
                    <a:lnTo>
                      <a:pt x="70" y="590"/>
                    </a:lnTo>
                    <a:lnTo>
                      <a:pt x="86" y="592"/>
                    </a:lnTo>
                    <a:lnTo>
                      <a:pt x="318" y="592"/>
                    </a:lnTo>
                    <a:lnTo>
                      <a:pt x="318" y="592"/>
                    </a:lnTo>
                    <a:lnTo>
                      <a:pt x="334" y="590"/>
                    </a:lnTo>
                    <a:lnTo>
                      <a:pt x="350" y="586"/>
                    </a:lnTo>
                    <a:lnTo>
                      <a:pt x="364" y="578"/>
                    </a:lnTo>
                    <a:lnTo>
                      <a:pt x="378" y="568"/>
                    </a:lnTo>
                    <a:lnTo>
                      <a:pt x="388" y="556"/>
                    </a:lnTo>
                    <a:lnTo>
                      <a:pt x="396" y="542"/>
                    </a:lnTo>
                    <a:lnTo>
                      <a:pt x="402" y="528"/>
                    </a:lnTo>
                    <a:lnTo>
                      <a:pt x="404" y="512"/>
                    </a:lnTo>
                    <a:lnTo>
                      <a:pt x="404" y="512"/>
                    </a:lnTo>
                    <a:lnTo>
                      <a:pt x="404" y="506"/>
                    </a:lnTo>
                    <a:lnTo>
                      <a:pt x="404" y="342"/>
                    </a:lnTo>
                    <a:lnTo>
                      <a:pt x="404" y="338"/>
                    </a:lnTo>
                    <a:lnTo>
                      <a:pt x="404" y="338"/>
                    </a:lnTo>
                    <a:lnTo>
                      <a:pt x="402" y="320"/>
                    </a:lnTo>
                    <a:lnTo>
                      <a:pt x="398" y="304"/>
                    </a:lnTo>
                    <a:lnTo>
                      <a:pt x="388" y="290"/>
                    </a:lnTo>
                    <a:lnTo>
                      <a:pt x="378" y="276"/>
                    </a:lnTo>
                    <a:lnTo>
                      <a:pt x="378" y="276"/>
                    </a:lnTo>
                    <a:close/>
                    <a:moveTo>
                      <a:pt x="278" y="252"/>
                    </a:moveTo>
                    <a:lnTo>
                      <a:pt x="264" y="252"/>
                    </a:lnTo>
                    <a:lnTo>
                      <a:pt x="126" y="252"/>
                    </a:lnTo>
                    <a:lnTo>
                      <a:pt x="126" y="150"/>
                    </a:lnTo>
                    <a:lnTo>
                      <a:pt x="126" y="150"/>
                    </a:lnTo>
                    <a:lnTo>
                      <a:pt x="128" y="138"/>
                    </a:lnTo>
                    <a:lnTo>
                      <a:pt x="130" y="128"/>
                    </a:lnTo>
                    <a:lnTo>
                      <a:pt x="134" y="116"/>
                    </a:lnTo>
                    <a:lnTo>
                      <a:pt x="140" y="106"/>
                    </a:lnTo>
                    <a:lnTo>
                      <a:pt x="140" y="106"/>
                    </a:lnTo>
                    <a:lnTo>
                      <a:pt x="152" y="94"/>
                    </a:lnTo>
                    <a:lnTo>
                      <a:pt x="166" y="84"/>
                    </a:lnTo>
                    <a:lnTo>
                      <a:pt x="184" y="76"/>
                    </a:lnTo>
                    <a:lnTo>
                      <a:pt x="202" y="74"/>
                    </a:lnTo>
                    <a:lnTo>
                      <a:pt x="202" y="74"/>
                    </a:lnTo>
                    <a:lnTo>
                      <a:pt x="218" y="76"/>
                    </a:lnTo>
                    <a:lnTo>
                      <a:pt x="232" y="80"/>
                    </a:lnTo>
                    <a:lnTo>
                      <a:pt x="244" y="88"/>
                    </a:lnTo>
                    <a:lnTo>
                      <a:pt x="256" y="96"/>
                    </a:lnTo>
                    <a:lnTo>
                      <a:pt x="266" y="108"/>
                    </a:lnTo>
                    <a:lnTo>
                      <a:pt x="272" y="122"/>
                    </a:lnTo>
                    <a:lnTo>
                      <a:pt x="276" y="136"/>
                    </a:lnTo>
                    <a:lnTo>
                      <a:pt x="278" y="150"/>
                    </a:lnTo>
                    <a:lnTo>
                      <a:pt x="278" y="252"/>
                    </a:lnTo>
                    <a:close/>
                  </a:path>
                </a:pathLst>
              </a:custGeom>
              <a:solidFill>
                <a:srgbClr val="FDBB3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9" name="Freeform 1499"/>
              <p:cNvSpPr>
                <a:spLocks/>
              </p:cNvSpPr>
              <p:nvPr/>
            </p:nvSpPr>
            <p:spPr bwMode="auto">
              <a:xfrm>
                <a:off x="4437" y="2127"/>
                <a:ext cx="14" cy="22"/>
              </a:xfrm>
              <a:custGeom>
                <a:avLst/>
                <a:gdLst>
                  <a:gd name="T0" fmla="*/ 14 w 14"/>
                  <a:gd name="T1" fmla="*/ 22 h 22"/>
                  <a:gd name="T2" fmla="*/ 14 w 14"/>
                  <a:gd name="T3" fmla="*/ 22 h 22"/>
                  <a:gd name="T4" fmla="*/ 0 w 14"/>
                  <a:gd name="T5" fmla="*/ 0 h 22"/>
                  <a:gd name="T6" fmla="*/ 0 w 14"/>
                  <a:gd name="T7" fmla="*/ 0 h 22"/>
                  <a:gd name="T8" fmla="*/ 14 w 14"/>
                  <a:gd name="T9" fmla="*/ 22 h 22"/>
                  <a:gd name="T10" fmla="*/ 14 w 14"/>
                  <a:gd name="T11" fmla="*/ 22 h 22"/>
                </a:gdLst>
                <a:ahLst/>
                <a:cxnLst>
                  <a:cxn ang="0">
                    <a:pos x="T0" y="T1"/>
                  </a:cxn>
                  <a:cxn ang="0">
                    <a:pos x="T2" y="T3"/>
                  </a:cxn>
                  <a:cxn ang="0">
                    <a:pos x="T4" y="T5"/>
                  </a:cxn>
                  <a:cxn ang="0">
                    <a:pos x="T6" y="T7"/>
                  </a:cxn>
                  <a:cxn ang="0">
                    <a:pos x="T8" y="T9"/>
                  </a:cxn>
                  <a:cxn ang="0">
                    <a:pos x="T10" y="T11"/>
                  </a:cxn>
                </a:cxnLst>
                <a:rect l="0" t="0" r="r" b="b"/>
                <a:pathLst>
                  <a:path w="14" h="22">
                    <a:moveTo>
                      <a:pt x="14" y="22"/>
                    </a:moveTo>
                    <a:lnTo>
                      <a:pt x="14" y="22"/>
                    </a:lnTo>
                    <a:lnTo>
                      <a:pt x="0" y="0"/>
                    </a:lnTo>
                    <a:lnTo>
                      <a:pt x="0" y="0"/>
                    </a:lnTo>
                    <a:lnTo>
                      <a:pt x="14" y="22"/>
                    </a:lnTo>
                    <a:lnTo>
                      <a:pt x="14" y="22"/>
                    </a:lnTo>
                    <a:close/>
                  </a:path>
                </a:pathLst>
              </a:custGeom>
              <a:solidFill>
                <a:srgbClr val="00ADEE"/>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0" name="Freeform 1500"/>
              <p:cNvSpPr>
                <a:spLocks/>
              </p:cNvSpPr>
              <p:nvPr/>
            </p:nvSpPr>
            <p:spPr bwMode="auto">
              <a:xfrm>
                <a:off x="3233" y="2459"/>
                <a:ext cx="10" cy="16"/>
              </a:xfrm>
              <a:custGeom>
                <a:avLst/>
                <a:gdLst>
                  <a:gd name="T0" fmla="*/ 0 w 10"/>
                  <a:gd name="T1" fmla="*/ 0 h 16"/>
                  <a:gd name="T2" fmla="*/ 0 w 10"/>
                  <a:gd name="T3" fmla="*/ 0 h 16"/>
                  <a:gd name="T4" fmla="*/ 10 w 10"/>
                  <a:gd name="T5" fmla="*/ 16 h 16"/>
                  <a:gd name="T6" fmla="*/ 10 w 10"/>
                  <a:gd name="T7" fmla="*/ 16 h 16"/>
                  <a:gd name="T8" fmla="*/ 0 w 10"/>
                  <a:gd name="T9" fmla="*/ 0 h 16"/>
                  <a:gd name="T10" fmla="*/ 0 w 10"/>
                  <a:gd name="T11" fmla="*/ 0 h 16"/>
                </a:gdLst>
                <a:ahLst/>
                <a:cxnLst>
                  <a:cxn ang="0">
                    <a:pos x="T0" y="T1"/>
                  </a:cxn>
                  <a:cxn ang="0">
                    <a:pos x="T2" y="T3"/>
                  </a:cxn>
                  <a:cxn ang="0">
                    <a:pos x="T4" y="T5"/>
                  </a:cxn>
                  <a:cxn ang="0">
                    <a:pos x="T6" y="T7"/>
                  </a:cxn>
                  <a:cxn ang="0">
                    <a:pos x="T8" y="T9"/>
                  </a:cxn>
                  <a:cxn ang="0">
                    <a:pos x="T10" y="T11"/>
                  </a:cxn>
                </a:cxnLst>
                <a:rect l="0" t="0" r="r" b="b"/>
                <a:pathLst>
                  <a:path w="10" h="16">
                    <a:moveTo>
                      <a:pt x="0" y="0"/>
                    </a:moveTo>
                    <a:lnTo>
                      <a:pt x="0" y="0"/>
                    </a:lnTo>
                    <a:lnTo>
                      <a:pt x="10" y="16"/>
                    </a:lnTo>
                    <a:lnTo>
                      <a:pt x="10" y="16"/>
                    </a:lnTo>
                    <a:lnTo>
                      <a:pt x="0" y="0"/>
                    </a:lnTo>
                    <a:lnTo>
                      <a:pt x="0" y="0"/>
                    </a:lnTo>
                    <a:close/>
                  </a:path>
                </a:pathLst>
              </a:custGeom>
              <a:solidFill>
                <a:srgbClr val="00ADEE"/>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1" name="Freeform 1501"/>
              <p:cNvSpPr>
                <a:spLocks/>
              </p:cNvSpPr>
              <p:nvPr/>
            </p:nvSpPr>
            <p:spPr bwMode="auto">
              <a:xfrm>
                <a:off x="3219" y="2433"/>
                <a:ext cx="8" cy="16"/>
              </a:xfrm>
              <a:custGeom>
                <a:avLst/>
                <a:gdLst>
                  <a:gd name="T0" fmla="*/ 0 w 8"/>
                  <a:gd name="T1" fmla="*/ 0 h 16"/>
                  <a:gd name="T2" fmla="*/ 0 w 8"/>
                  <a:gd name="T3" fmla="*/ 0 h 16"/>
                  <a:gd name="T4" fmla="*/ 8 w 8"/>
                  <a:gd name="T5" fmla="*/ 16 h 16"/>
                  <a:gd name="T6" fmla="*/ 8 w 8"/>
                  <a:gd name="T7" fmla="*/ 16 h 16"/>
                  <a:gd name="T8" fmla="*/ 0 w 8"/>
                  <a:gd name="T9" fmla="*/ 0 h 16"/>
                  <a:gd name="T10" fmla="*/ 0 w 8"/>
                  <a:gd name="T11" fmla="*/ 0 h 16"/>
                </a:gdLst>
                <a:ahLst/>
                <a:cxnLst>
                  <a:cxn ang="0">
                    <a:pos x="T0" y="T1"/>
                  </a:cxn>
                  <a:cxn ang="0">
                    <a:pos x="T2" y="T3"/>
                  </a:cxn>
                  <a:cxn ang="0">
                    <a:pos x="T4" y="T5"/>
                  </a:cxn>
                  <a:cxn ang="0">
                    <a:pos x="T6" y="T7"/>
                  </a:cxn>
                  <a:cxn ang="0">
                    <a:pos x="T8" y="T9"/>
                  </a:cxn>
                  <a:cxn ang="0">
                    <a:pos x="T10" y="T11"/>
                  </a:cxn>
                </a:cxnLst>
                <a:rect l="0" t="0" r="r" b="b"/>
                <a:pathLst>
                  <a:path w="8" h="16">
                    <a:moveTo>
                      <a:pt x="0" y="0"/>
                    </a:moveTo>
                    <a:lnTo>
                      <a:pt x="0" y="0"/>
                    </a:lnTo>
                    <a:lnTo>
                      <a:pt x="8" y="16"/>
                    </a:lnTo>
                    <a:lnTo>
                      <a:pt x="8" y="16"/>
                    </a:lnTo>
                    <a:lnTo>
                      <a:pt x="0" y="0"/>
                    </a:lnTo>
                    <a:lnTo>
                      <a:pt x="0" y="0"/>
                    </a:lnTo>
                    <a:close/>
                  </a:path>
                </a:pathLst>
              </a:custGeom>
              <a:solidFill>
                <a:srgbClr val="00ADEE"/>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2" name="Freeform 1502"/>
              <p:cNvSpPr>
                <a:spLocks/>
              </p:cNvSpPr>
              <p:nvPr/>
            </p:nvSpPr>
            <p:spPr bwMode="auto">
              <a:xfrm>
                <a:off x="2959" y="1951"/>
                <a:ext cx="1760" cy="1104"/>
              </a:xfrm>
              <a:custGeom>
                <a:avLst/>
                <a:gdLst>
                  <a:gd name="T0" fmla="*/ 1648 w 1760"/>
                  <a:gd name="T1" fmla="*/ 30 h 1104"/>
                  <a:gd name="T2" fmla="*/ 1396 w 1760"/>
                  <a:gd name="T3" fmla="*/ 98 h 1104"/>
                  <a:gd name="T4" fmla="*/ 1454 w 1760"/>
                  <a:gd name="T5" fmla="*/ 148 h 1104"/>
                  <a:gd name="T6" fmla="*/ 1472 w 1760"/>
                  <a:gd name="T7" fmla="*/ 170 h 1104"/>
                  <a:gd name="T8" fmla="*/ 1478 w 1760"/>
                  <a:gd name="T9" fmla="*/ 176 h 1104"/>
                  <a:gd name="T10" fmla="*/ 1492 w 1760"/>
                  <a:gd name="T11" fmla="*/ 198 h 1104"/>
                  <a:gd name="T12" fmla="*/ 1494 w 1760"/>
                  <a:gd name="T13" fmla="*/ 202 h 1104"/>
                  <a:gd name="T14" fmla="*/ 1648 w 1760"/>
                  <a:gd name="T15" fmla="*/ 872 h 1104"/>
                  <a:gd name="T16" fmla="*/ 1648 w 1760"/>
                  <a:gd name="T17" fmla="*/ 884 h 1104"/>
                  <a:gd name="T18" fmla="*/ 1640 w 1760"/>
                  <a:gd name="T19" fmla="*/ 918 h 1104"/>
                  <a:gd name="T20" fmla="*/ 1614 w 1760"/>
                  <a:gd name="T21" fmla="*/ 956 h 1104"/>
                  <a:gd name="T22" fmla="*/ 1576 w 1760"/>
                  <a:gd name="T23" fmla="*/ 982 h 1104"/>
                  <a:gd name="T24" fmla="*/ 1540 w 1760"/>
                  <a:gd name="T25" fmla="*/ 992 h 1104"/>
                  <a:gd name="T26" fmla="*/ 232 w 1760"/>
                  <a:gd name="T27" fmla="*/ 992 h 1104"/>
                  <a:gd name="T28" fmla="*/ 220 w 1760"/>
                  <a:gd name="T29" fmla="*/ 992 h 1104"/>
                  <a:gd name="T30" fmla="*/ 186 w 1760"/>
                  <a:gd name="T31" fmla="*/ 982 h 1104"/>
                  <a:gd name="T32" fmla="*/ 148 w 1760"/>
                  <a:gd name="T33" fmla="*/ 956 h 1104"/>
                  <a:gd name="T34" fmla="*/ 122 w 1760"/>
                  <a:gd name="T35" fmla="*/ 918 h 1104"/>
                  <a:gd name="T36" fmla="*/ 112 w 1760"/>
                  <a:gd name="T37" fmla="*/ 884 h 1104"/>
                  <a:gd name="T38" fmla="*/ 112 w 1760"/>
                  <a:gd name="T39" fmla="*/ 578 h 1104"/>
                  <a:gd name="T40" fmla="*/ 288 w 1760"/>
                  <a:gd name="T41" fmla="*/ 530 h 1104"/>
                  <a:gd name="T42" fmla="*/ 284 w 1760"/>
                  <a:gd name="T43" fmla="*/ 524 h 1104"/>
                  <a:gd name="T44" fmla="*/ 274 w 1760"/>
                  <a:gd name="T45" fmla="*/ 508 h 1104"/>
                  <a:gd name="T46" fmla="*/ 268 w 1760"/>
                  <a:gd name="T47" fmla="*/ 498 h 1104"/>
                  <a:gd name="T48" fmla="*/ 260 w 1760"/>
                  <a:gd name="T49" fmla="*/ 482 h 1104"/>
                  <a:gd name="T50" fmla="*/ 256 w 1760"/>
                  <a:gd name="T51" fmla="*/ 472 h 1104"/>
                  <a:gd name="T52" fmla="*/ 234 w 1760"/>
                  <a:gd name="T53" fmla="*/ 414 h 1104"/>
                  <a:gd name="T54" fmla="*/ 28 w 1760"/>
                  <a:gd name="T55" fmla="*/ 472 h 1104"/>
                  <a:gd name="T56" fmla="*/ 0 w 1760"/>
                  <a:gd name="T57" fmla="*/ 872 h 1104"/>
                  <a:gd name="T58" fmla="*/ 2 w 1760"/>
                  <a:gd name="T59" fmla="*/ 896 h 1104"/>
                  <a:gd name="T60" fmla="*/ 10 w 1760"/>
                  <a:gd name="T61" fmla="*/ 940 h 1104"/>
                  <a:gd name="T62" fmla="*/ 28 w 1760"/>
                  <a:gd name="T63" fmla="*/ 982 h 1104"/>
                  <a:gd name="T64" fmla="*/ 54 w 1760"/>
                  <a:gd name="T65" fmla="*/ 1020 h 1104"/>
                  <a:gd name="T66" fmla="*/ 84 w 1760"/>
                  <a:gd name="T67" fmla="*/ 1050 h 1104"/>
                  <a:gd name="T68" fmla="*/ 122 w 1760"/>
                  <a:gd name="T69" fmla="*/ 1076 h 1104"/>
                  <a:gd name="T70" fmla="*/ 164 w 1760"/>
                  <a:gd name="T71" fmla="*/ 1094 h 1104"/>
                  <a:gd name="T72" fmla="*/ 208 w 1760"/>
                  <a:gd name="T73" fmla="*/ 1102 h 1104"/>
                  <a:gd name="T74" fmla="*/ 1528 w 1760"/>
                  <a:gd name="T75" fmla="*/ 1104 h 1104"/>
                  <a:gd name="T76" fmla="*/ 1552 w 1760"/>
                  <a:gd name="T77" fmla="*/ 1102 h 1104"/>
                  <a:gd name="T78" fmla="*/ 1598 w 1760"/>
                  <a:gd name="T79" fmla="*/ 1094 h 1104"/>
                  <a:gd name="T80" fmla="*/ 1640 w 1760"/>
                  <a:gd name="T81" fmla="*/ 1076 h 1104"/>
                  <a:gd name="T82" fmla="*/ 1676 w 1760"/>
                  <a:gd name="T83" fmla="*/ 1050 h 1104"/>
                  <a:gd name="T84" fmla="*/ 1708 w 1760"/>
                  <a:gd name="T85" fmla="*/ 1020 h 1104"/>
                  <a:gd name="T86" fmla="*/ 1732 w 1760"/>
                  <a:gd name="T87" fmla="*/ 982 h 1104"/>
                  <a:gd name="T88" fmla="*/ 1750 w 1760"/>
                  <a:gd name="T89" fmla="*/ 940 h 1104"/>
                  <a:gd name="T90" fmla="*/ 1760 w 1760"/>
                  <a:gd name="T91" fmla="*/ 896 h 1104"/>
                  <a:gd name="T92" fmla="*/ 1760 w 1760"/>
                  <a:gd name="T93" fmla="*/ 0 h 1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760" h="1104">
                    <a:moveTo>
                      <a:pt x="1648" y="30"/>
                    </a:moveTo>
                    <a:lnTo>
                      <a:pt x="1648" y="30"/>
                    </a:lnTo>
                    <a:lnTo>
                      <a:pt x="1396" y="98"/>
                    </a:lnTo>
                    <a:lnTo>
                      <a:pt x="1396" y="98"/>
                    </a:lnTo>
                    <a:lnTo>
                      <a:pt x="1426" y="122"/>
                    </a:lnTo>
                    <a:lnTo>
                      <a:pt x="1454" y="148"/>
                    </a:lnTo>
                    <a:lnTo>
                      <a:pt x="1454" y="148"/>
                    </a:lnTo>
                    <a:lnTo>
                      <a:pt x="1472" y="170"/>
                    </a:lnTo>
                    <a:lnTo>
                      <a:pt x="1472" y="170"/>
                    </a:lnTo>
                    <a:lnTo>
                      <a:pt x="1478" y="176"/>
                    </a:lnTo>
                    <a:lnTo>
                      <a:pt x="1478" y="176"/>
                    </a:lnTo>
                    <a:lnTo>
                      <a:pt x="1492" y="198"/>
                    </a:lnTo>
                    <a:lnTo>
                      <a:pt x="1492" y="198"/>
                    </a:lnTo>
                    <a:lnTo>
                      <a:pt x="1494" y="202"/>
                    </a:lnTo>
                    <a:lnTo>
                      <a:pt x="1648" y="160"/>
                    </a:lnTo>
                    <a:lnTo>
                      <a:pt x="1648" y="872"/>
                    </a:lnTo>
                    <a:lnTo>
                      <a:pt x="1648" y="872"/>
                    </a:lnTo>
                    <a:lnTo>
                      <a:pt x="1648" y="884"/>
                    </a:lnTo>
                    <a:lnTo>
                      <a:pt x="1646" y="896"/>
                    </a:lnTo>
                    <a:lnTo>
                      <a:pt x="1640" y="918"/>
                    </a:lnTo>
                    <a:lnTo>
                      <a:pt x="1628" y="940"/>
                    </a:lnTo>
                    <a:lnTo>
                      <a:pt x="1614" y="956"/>
                    </a:lnTo>
                    <a:lnTo>
                      <a:pt x="1596" y="972"/>
                    </a:lnTo>
                    <a:lnTo>
                      <a:pt x="1576" y="982"/>
                    </a:lnTo>
                    <a:lnTo>
                      <a:pt x="1552" y="990"/>
                    </a:lnTo>
                    <a:lnTo>
                      <a:pt x="1540" y="992"/>
                    </a:lnTo>
                    <a:lnTo>
                      <a:pt x="1528" y="992"/>
                    </a:lnTo>
                    <a:lnTo>
                      <a:pt x="232" y="992"/>
                    </a:lnTo>
                    <a:lnTo>
                      <a:pt x="232" y="992"/>
                    </a:lnTo>
                    <a:lnTo>
                      <a:pt x="220" y="992"/>
                    </a:lnTo>
                    <a:lnTo>
                      <a:pt x="208" y="990"/>
                    </a:lnTo>
                    <a:lnTo>
                      <a:pt x="186" y="982"/>
                    </a:lnTo>
                    <a:lnTo>
                      <a:pt x="164" y="972"/>
                    </a:lnTo>
                    <a:lnTo>
                      <a:pt x="148" y="956"/>
                    </a:lnTo>
                    <a:lnTo>
                      <a:pt x="132" y="940"/>
                    </a:lnTo>
                    <a:lnTo>
                      <a:pt x="122" y="918"/>
                    </a:lnTo>
                    <a:lnTo>
                      <a:pt x="114" y="896"/>
                    </a:lnTo>
                    <a:lnTo>
                      <a:pt x="112" y="884"/>
                    </a:lnTo>
                    <a:lnTo>
                      <a:pt x="112" y="872"/>
                    </a:lnTo>
                    <a:lnTo>
                      <a:pt x="112" y="578"/>
                    </a:lnTo>
                    <a:lnTo>
                      <a:pt x="288" y="530"/>
                    </a:lnTo>
                    <a:lnTo>
                      <a:pt x="288" y="530"/>
                    </a:lnTo>
                    <a:lnTo>
                      <a:pt x="284" y="524"/>
                    </a:lnTo>
                    <a:lnTo>
                      <a:pt x="284" y="524"/>
                    </a:lnTo>
                    <a:lnTo>
                      <a:pt x="274" y="508"/>
                    </a:lnTo>
                    <a:lnTo>
                      <a:pt x="274" y="508"/>
                    </a:lnTo>
                    <a:lnTo>
                      <a:pt x="268" y="498"/>
                    </a:lnTo>
                    <a:lnTo>
                      <a:pt x="268" y="498"/>
                    </a:lnTo>
                    <a:lnTo>
                      <a:pt x="260" y="482"/>
                    </a:lnTo>
                    <a:lnTo>
                      <a:pt x="260" y="482"/>
                    </a:lnTo>
                    <a:lnTo>
                      <a:pt x="256" y="472"/>
                    </a:lnTo>
                    <a:lnTo>
                      <a:pt x="256" y="472"/>
                    </a:lnTo>
                    <a:lnTo>
                      <a:pt x="244" y="444"/>
                    </a:lnTo>
                    <a:lnTo>
                      <a:pt x="234" y="414"/>
                    </a:lnTo>
                    <a:lnTo>
                      <a:pt x="28" y="470"/>
                    </a:lnTo>
                    <a:lnTo>
                      <a:pt x="28" y="472"/>
                    </a:lnTo>
                    <a:lnTo>
                      <a:pt x="0" y="480"/>
                    </a:lnTo>
                    <a:lnTo>
                      <a:pt x="0" y="872"/>
                    </a:lnTo>
                    <a:lnTo>
                      <a:pt x="0" y="872"/>
                    </a:lnTo>
                    <a:lnTo>
                      <a:pt x="2" y="896"/>
                    </a:lnTo>
                    <a:lnTo>
                      <a:pt x="4" y="918"/>
                    </a:lnTo>
                    <a:lnTo>
                      <a:pt x="10" y="940"/>
                    </a:lnTo>
                    <a:lnTo>
                      <a:pt x="18" y="962"/>
                    </a:lnTo>
                    <a:lnTo>
                      <a:pt x="28" y="982"/>
                    </a:lnTo>
                    <a:lnTo>
                      <a:pt x="40" y="1002"/>
                    </a:lnTo>
                    <a:lnTo>
                      <a:pt x="54" y="1020"/>
                    </a:lnTo>
                    <a:lnTo>
                      <a:pt x="68" y="1036"/>
                    </a:lnTo>
                    <a:lnTo>
                      <a:pt x="84" y="1050"/>
                    </a:lnTo>
                    <a:lnTo>
                      <a:pt x="102" y="1064"/>
                    </a:lnTo>
                    <a:lnTo>
                      <a:pt x="122" y="1076"/>
                    </a:lnTo>
                    <a:lnTo>
                      <a:pt x="142" y="1086"/>
                    </a:lnTo>
                    <a:lnTo>
                      <a:pt x="164" y="1094"/>
                    </a:lnTo>
                    <a:lnTo>
                      <a:pt x="186" y="1100"/>
                    </a:lnTo>
                    <a:lnTo>
                      <a:pt x="208" y="1102"/>
                    </a:lnTo>
                    <a:lnTo>
                      <a:pt x="232" y="1104"/>
                    </a:lnTo>
                    <a:lnTo>
                      <a:pt x="1528" y="1104"/>
                    </a:lnTo>
                    <a:lnTo>
                      <a:pt x="1528" y="1104"/>
                    </a:lnTo>
                    <a:lnTo>
                      <a:pt x="1552" y="1102"/>
                    </a:lnTo>
                    <a:lnTo>
                      <a:pt x="1576" y="1100"/>
                    </a:lnTo>
                    <a:lnTo>
                      <a:pt x="1598" y="1094"/>
                    </a:lnTo>
                    <a:lnTo>
                      <a:pt x="1618" y="1086"/>
                    </a:lnTo>
                    <a:lnTo>
                      <a:pt x="1640" y="1076"/>
                    </a:lnTo>
                    <a:lnTo>
                      <a:pt x="1658" y="1064"/>
                    </a:lnTo>
                    <a:lnTo>
                      <a:pt x="1676" y="1050"/>
                    </a:lnTo>
                    <a:lnTo>
                      <a:pt x="1692" y="1036"/>
                    </a:lnTo>
                    <a:lnTo>
                      <a:pt x="1708" y="1020"/>
                    </a:lnTo>
                    <a:lnTo>
                      <a:pt x="1720" y="1002"/>
                    </a:lnTo>
                    <a:lnTo>
                      <a:pt x="1732" y="982"/>
                    </a:lnTo>
                    <a:lnTo>
                      <a:pt x="1742" y="962"/>
                    </a:lnTo>
                    <a:lnTo>
                      <a:pt x="1750" y="940"/>
                    </a:lnTo>
                    <a:lnTo>
                      <a:pt x="1756" y="918"/>
                    </a:lnTo>
                    <a:lnTo>
                      <a:pt x="1760" y="896"/>
                    </a:lnTo>
                    <a:lnTo>
                      <a:pt x="1760" y="872"/>
                    </a:lnTo>
                    <a:lnTo>
                      <a:pt x="1760" y="0"/>
                    </a:lnTo>
                    <a:lnTo>
                      <a:pt x="1648" y="30"/>
                    </a:lnTo>
                    <a:close/>
                  </a:path>
                </a:pathLst>
              </a:custGeom>
              <a:solidFill>
                <a:srgbClr val="FDBB3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3" name="Freeform 1503"/>
              <p:cNvSpPr>
                <a:spLocks/>
              </p:cNvSpPr>
              <p:nvPr/>
            </p:nvSpPr>
            <p:spPr bwMode="auto">
              <a:xfrm>
                <a:off x="3211" y="2119"/>
                <a:ext cx="0" cy="2"/>
              </a:xfrm>
              <a:custGeom>
                <a:avLst/>
                <a:gdLst>
                  <a:gd name="T0" fmla="*/ 0 h 2"/>
                  <a:gd name="T1" fmla="*/ 0 h 2"/>
                  <a:gd name="T2" fmla="*/ 2 h 2"/>
                  <a:gd name="T3" fmla="*/ 2 h 2"/>
                  <a:gd name="T4" fmla="*/ 0 h 2"/>
                  <a:gd name="T5" fmla="*/ 0 h 2"/>
                </a:gdLst>
                <a:ahLst/>
                <a:cxnLst>
                  <a:cxn ang="0">
                    <a:pos x="0" y="T0"/>
                  </a:cxn>
                  <a:cxn ang="0">
                    <a:pos x="0" y="T1"/>
                  </a:cxn>
                  <a:cxn ang="0">
                    <a:pos x="0" y="T2"/>
                  </a:cxn>
                  <a:cxn ang="0">
                    <a:pos x="0" y="T3"/>
                  </a:cxn>
                  <a:cxn ang="0">
                    <a:pos x="0" y="T4"/>
                  </a:cxn>
                  <a:cxn ang="0">
                    <a:pos x="0" y="T5"/>
                  </a:cxn>
                </a:cxnLst>
                <a:rect l="0" t="0" r="r" b="b"/>
                <a:pathLst>
                  <a:path h="2">
                    <a:moveTo>
                      <a:pt x="0" y="0"/>
                    </a:moveTo>
                    <a:lnTo>
                      <a:pt x="0" y="0"/>
                    </a:lnTo>
                    <a:lnTo>
                      <a:pt x="0" y="2"/>
                    </a:lnTo>
                    <a:lnTo>
                      <a:pt x="0" y="2"/>
                    </a:lnTo>
                    <a:lnTo>
                      <a:pt x="0" y="0"/>
                    </a:lnTo>
                    <a:lnTo>
                      <a:pt x="0" y="0"/>
                    </a:lnTo>
                    <a:close/>
                  </a:path>
                </a:pathLst>
              </a:custGeom>
              <a:solidFill>
                <a:srgbClr val="00ADEE"/>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4" name="Freeform 1504"/>
              <p:cNvSpPr>
                <a:spLocks/>
              </p:cNvSpPr>
              <p:nvPr/>
            </p:nvSpPr>
            <p:spPr bwMode="auto">
              <a:xfrm>
                <a:off x="4191" y="1863"/>
                <a:ext cx="14" cy="24"/>
              </a:xfrm>
              <a:custGeom>
                <a:avLst/>
                <a:gdLst>
                  <a:gd name="T0" fmla="*/ 14 w 14"/>
                  <a:gd name="T1" fmla="*/ 24 h 24"/>
                  <a:gd name="T2" fmla="*/ 14 w 14"/>
                  <a:gd name="T3" fmla="*/ 24 h 24"/>
                  <a:gd name="T4" fmla="*/ 0 w 14"/>
                  <a:gd name="T5" fmla="*/ 0 h 24"/>
                  <a:gd name="T6" fmla="*/ 0 w 14"/>
                  <a:gd name="T7" fmla="*/ 0 h 24"/>
                  <a:gd name="T8" fmla="*/ 14 w 14"/>
                  <a:gd name="T9" fmla="*/ 24 h 24"/>
                  <a:gd name="T10" fmla="*/ 14 w 14"/>
                  <a:gd name="T11" fmla="*/ 24 h 24"/>
                </a:gdLst>
                <a:ahLst/>
                <a:cxnLst>
                  <a:cxn ang="0">
                    <a:pos x="T0" y="T1"/>
                  </a:cxn>
                  <a:cxn ang="0">
                    <a:pos x="T2" y="T3"/>
                  </a:cxn>
                  <a:cxn ang="0">
                    <a:pos x="T4" y="T5"/>
                  </a:cxn>
                  <a:cxn ang="0">
                    <a:pos x="T6" y="T7"/>
                  </a:cxn>
                  <a:cxn ang="0">
                    <a:pos x="T8" y="T9"/>
                  </a:cxn>
                  <a:cxn ang="0">
                    <a:pos x="T10" y="T11"/>
                  </a:cxn>
                </a:cxnLst>
                <a:rect l="0" t="0" r="r" b="b"/>
                <a:pathLst>
                  <a:path w="14" h="24">
                    <a:moveTo>
                      <a:pt x="14" y="24"/>
                    </a:moveTo>
                    <a:lnTo>
                      <a:pt x="14" y="24"/>
                    </a:lnTo>
                    <a:lnTo>
                      <a:pt x="0" y="0"/>
                    </a:lnTo>
                    <a:lnTo>
                      <a:pt x="0" y="0"/>
                    </a:lnTo>
                    <a:lnTo>
                      <a:pt x="14" y="24"/>
                    </a:lnTo>
                    <a:lnTo>
                      <a:pt x="14" y="24"/>
                    </a:lnTo>
                    <a:close/>
                  </a:path>
                </a:pathLst>
              </a:custGeom>
              <a:solidFill>
                <a:srgbClr val="00ADEE"/>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5" name="Freeform 1505"/>
              <p:cNvSpPr>
                <a:spLocks/>
              </p:cNvSpPr>
              <p:nvPr/>
            </p:nvSpPr>
            <p:spPr bwMode="auto">
              <a:xfrm>
                <a:off x="3221" y="2095"/>
                <a:ext cx="2" cy="0"/>
              </a:xfrm>
              <a:custGeom>
                <a:avLst/>
                <a:gdLst>
                  <a:gd name="T0" fmla="*/ 2 w 2"/>
                  <a:gd name="T1" fmla="*/ 2 w 2"/>
                  <a:gd name="T2" fmla="*/ 0 w 2"/>
                  <a:gd name="T3" fmla="*/ 0 w 2"/>
                  <a:gd name="T4" fmla="*/ 2 w 2"/>
                  <a:gd name="T5" fmla="*/ 2 w 2"/>
                </a:gdLst>
                <a:ahLst/>
                <a:cxnLst>
                  <a:cxn ang="0">
                    <a:pos x="T0" y="0"/>
                  </a:cxn>
                  <a:cxn ang="0">
                    <a:pos x="T1" y="0"/>
                  </a:cxn>
                  <a:cxn ang="0">
                    <a:pos x="T2" y="0"/>
                  </a:cxn>
                  <a:cxn ang="0">
                    <a:pos x="T3" y="0"/>
                  </a:cxn>
                  <a:cxn ang="0">
                    <a:pos x="T4" y="0"/>
                  </a:cxn>
                  <a:cxn ang="0">
                    <a:pos x="T5" y="0"/>
                  </a:cxn>
                </a:cxnLst>
                <a:rect l="0" t="0" r="r" b="b"/>
                <a:pathLst>
                  <a:path w="2">
                    <a:moveTo>
                      <a:pt x="2" y="0"/>
                    </a:moveTo>
                    <a:lnTo>
                      <a:pt x="2" y="0"/>
                    </a:lnTo>
                    <a:lnTo>
                      <a:pt x="0" y="0"/>
                    </a:lnTo>
                    <a:lnTo>
                      <a:pt x="0" y="0"/>
                    </a:lnTo>
                    <a:lnTo>
                      <a:pt x="2" y="0"/>
                    </a:lnTo>
                    <a:lnTo>
                      <a:pt x="2" y="0"/>
                    </a:lnTo>
                    <a:close/>
                  </a:path>
                </a:pathLst>
              </a:custGeom>
              <a:solidFill>
                <a:srgbClr val="00ADEE"/>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6" name="Freeform 1506"/>
              <p:cNvSpPr>
                <a:spLocks/>
              </p:cNvSpPr>
              <p:nvPr/>
            </p:nvSpPr>
            <p:spPr bwMode="auto">
              <a:xfrm>
                <a:off x="4175" y="1837"/>
                <a:ext cx="12" cy="18"/>
              </a:xfrm>
              <a:custGeom>
                <a:avLst/>
                <a:gdLst>
                  <a:gd name="T0" fmla="*/ 12 w 12"/>
                  <a:gd name="T1" fmla="*/ 18 h 18"/>
                  <a:gd name="T2" fmla="*/ 12 w 12"/>
                  <a:gd name="T3" fmla="*/ 18 h 18"/>
                  <a:gd name="T4" fmla="*/ 0 w 12"/>
                  <a:gd name="T5" fmla="*/ 0 h 18"/>
                  <a:gd name="T6" fmla="*/ 0 w 12"/>
                  <a:gd name="T7" fmla="*/ 0 h 18"/>
                  <a:gd name="T8" fmla="*/ 12 w 12"/>
                  <a:gd name="T9" fmla="*/ 18 h 18"/>
                  <a:gd name="T10" fmla="*/ 12 w 12"/>
                  <a:gd name="T11" fmla="*/ 18 h 18"/>
                </a:gdLst>
                <a:ahLst/>
                <a:cxnLst>
                  <a:cxn ang="0">
                    <a:pos x="T0" y="T1"/>
                  </a:cxn>
                  <a:cxn ang="0">
                    <a:pos x="T2" y="T3"/>
                  </a:cxn>
                  <a:cxn ang="0">
                    <a:pos x="T4" y="T5"/>
                  </a:cxn>
                  <a:cxn ang="0">
                    <a:pos x="T6" y="T7"/>
                  </a:cxn>
                  <a:cxn ang="0">
                    <a:pos x="T8" y="T9"/>
                  </a:cxn>
                  <a:cxn ang="0">
                    <a:pos x="T10" y="T11"/>
                  </a:cxn>
                </a:cxnLst>
                <a:rect l="0" t="0" r="r" b="b"/>
                <a:pathLst>
                  <a:path w="12" h="18">
                    <a:moveTo>
                      <a:pt x="12" y="18"/>
                    </a:moveTo>
                    <a:lnTo>
                      <a:pt x="12" y="18"/>
                    </a:lnTo>
                    <a:lnTo>
                      <a:pt x="0" y="0"/>
                    </a:lnTo>
                    <a:lnTo>
                      <a:pt x="0" y="0"/>
                    </a:lnTo>
                    <a:lnTo>
                      <a:pt x="12" y="18"/>
                    </a:lnTo>
                    <a:lnTo>
                      <a:pt x="12" y="18"/>
                    </a:lnTo>
                    <a:close/>
                  </a:path>
                </a:pathLst>
              </a:custGeom>
              <a:solidFill>
                <a:srgbClr val="00ADEE"/>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7" name="Freeform 1507"/>
              <p:cNvSpPr>
                <a:spLocks/>
              </p:cNvSpPr>
              <p:nvPr/>
            </p:nvSpPr>
            <p:spPr bwMode="auto">
              <a:xfrm>
                <a:off x="2959" y="1265"/>
                <a:ext cx="1760" cy="1028"/>
              </a:xfrm>
              <a:custGeom>
                <a:avLst/>
                <a:gdLst>
                  <a:gd name="T0" fmla="*/ 232 w 1760"/>
                  <a:gd name="T1" fmla="*/ 0 h 1028"/>
                  <a:gd name="T2" fmla="*/ 208 w 1760"/>
                  <a:gd name="T3" fmla="*/ 2 h 1028"/>
                  <a:gd name="T4" fmla="*/ 164 w 1760"/>
                  <a:gd name="T5" fmla="*/ 12 h 1028"/>
                  <a:gd name="T6" fmla="*/ 122 w 1760"/>
                  <a:gd name="T7" fmla="*/ 28 h 1028"/>
                  <a:gd name="T8" fmla="*/ 84 w 1760"/>
                  <a:gd name="T9" fmla="*/ 54 h 1028"/>
                  <a:gd name="T10" fmla="*/ 54 w 1760"/>
                  <a:gd name="T11" fmla="*/ 86 h 1028"/>
                  <a:gd name="T12" fmla="*/ 28 w 1760"/>
                  <a:gd name="T13" fmla="*/ 122 h 1028"/>
                  <a:gd name="T14" fmla="*/ 10 w 1760"/>
                  <a:gd name="T15" fmla="*/ 164 h 1028"/>
                  <a:gd name="T16" fmla="*/ 2 w 1760"/>
                  <a:gd name="T17" fmla="*/ 210 h 1028"/>
                  <a:gd name="T18" fmla="*/ 0 w 1760"/>
                  <a:gd name="T19" fmla="*/ 1028 h 1028"/>
                  <a:gd name="T20" fmla="*/ 28 w 1760"/>
                  <a:gd name="T21" fmla="*/ 1020 h 1028"/>
                  <a:gd name="T22" fmla="*/ 222 w 1760"/>
                  <a:gd name="T23" fmla="*/ 968 h 1028"/>
                  <a:gd name="T24" fmla="*/ 230 w 1760"/>
                  <a:gd name="T25" fmla="*/ 924 h 1028"/>
                  <a:gd name="T26" fmla="*/ 242 w 1760"/>
                  <a:gd name="T27" fmla="*/ 880 h 1028"/>
                  <a:gd name="T28" fmla="*/ 252 w 1760"/>
                  <a:gd name="T29" fmla="*/ 856 h 1028"/>
                  <a:gd name="T30" fmla="*/ 252 w 1760"/>
                  <a:gd name="T31" fmla="*/ 854 h 1028"/>
                  <a:gd name="T32" fmla="*/ 262 w 1760"/>
                  <a:gd name="T33" fmla="*/ 830 h 1028"/>
                  <a:gd name="T34" fmla="*/ 264 w 1760"/>
                  <a:gd name="T35" fmla="*/ 830 h 1028"/>
                  <a:gd name="T36" fmla="*/ 266 w 1760"/>
                  <a:gd name="T37" fmla="*/ 826 h 1028"/>
                  <a:gd name="T38" fmla="*/ 112 w 1760"/>
                  <a:gd name="T39" fmla="*/ 232 h 1028"/>
                  <a:gd name="T40" fmla="*/ 112 w 1760"/>
                  <a:gd name="T41" fmla="*/ 220 h 1028"/>
                  <a:gd name="T42" fmla="*/ 122 w 1760"/>
                  <a:gd name="T43" fmla="*/ 186 h 1028"/>
                  <a:gd name="T44" fmla="*/ 148 w 1760"/>
                  <a:gd name="T45" fmla="*/ 148 h 1028"/>
                  <a:gd name="T46" fmla="*/ 186 w 1760"/>
                  <a:gd name="T47" fmla="*/ 122 h 1028"/>
                  <a:gd name="T48" fmla="*/ 220 w 1760"/>
                  <a:gd name="T49" fmla="*/ 114 h 1028"/>
                  <a:gd name="T50" fmla="*/ 1528 w 1760"/>
                  <a:gd name="T51" fmla="*/ 112 h 1028"/>
                  <a:gd name="T52" fmla="*/ 1540 w 1760"/>
                  <a:gd name="T53" fmla="*/ 114 h 1028"/>
                  <a:gd name="T54" fmla="*/ 1576 w 1760"/>
                  <a:gd name="T55" fmla="*/ 122 h 1028"/>
                  <a:gd name="T56" fmla="*/ 1614 w 1760"/>
                  <a:gd name="T57" fmla="*/ 148 h 1028"/>
                  <a:gd name="T58" fmla="*/ 1640 w 1760"/>
                  <a:gd name="T59" fmla="*/ 186 h 1028"/>
                  <a:gd name="T60" fmla="*/ 1648 w 1760"/>
                  <a:gd name="T61" fmla="*/ 220 h 1028"/>
                  <a:gd name="T62" fmla="*/ 1648 w 1760"/>
                  <a:gd name="T63" fmla="*/ 450 h 1028"/>
                  <a:gd name="T64" fmla="*/ 1214 w 1760"/>
                  <a:gd name="T65" fmla="*/ 568 h 1028"/>
                  <a:gd name="T66" fmla="*/ 1216 w 1760"/>
                  <a:gd name="T67" fmla="*/ 572 h 1028"/>
                  <a:gd name="T68" fmla="*/ 1228 w 1760"/>
                  <a:gd name="T69" fmla="*/ 590 h 1028"/>
                  <a:gd name="T70" fmla="*/ 1232 w 1760"/>
                  <a:gd name="T71" fmla="*/ 598 h 1028"/>
                  <a:gd name="T72" fmla="*/ 1246 w 1760"/>
                  <a:gd name="T73" fmla="*/ 622 h 1028"/>
                  <a:gd name="T74" fmla="*/ 1246 w 1760"/>
                  <a:gd name="T75" fmla="*/ 624 h 1028"/>
                  <a:gd name="T76" fmla="*/ 1268 w 1760"/>
                  <a:gd name="T77" fmla="*/ 684 h 1028"/>
                  <a:gd name="T78" fmla="*/ 1704 w 1760"/>
                  <a:gd name="T79" fmla="*/ 564 h 1028"/>
                  <a:gd name="T80" fmla="*/ 1760 w 1760"/>
                  <a:gd name="T81" fmla="*/ 232 h 1028"/>
                  <a:gd name="T82" fmla="*/ 1760 w 1760"/>
                  <a:gd name="T83" fmla="*/ 210 h 1028"/>
                  <a:gd name="T84" fmla="*/ 1750 w 1760"/>
                  <a:gd name="T85" fmla="*/ 164 h 1028"/>
                  <a:gd name="T86" fmla="*/ 1732 w 1760"/>
                  <a:gd name="T87" fmla="*/ 122 h 1028"/>
                  <a:gd name="T88" fmla="*/ 1708 w 1760"/>
                  <a:gd name="T89" fmla="*/ 86 h 1028"/>
                  <a:gd name="T90" fmla="*/ 1676 w 1760"/>
                  <a:gd name="T91" fmla="*/ 54 h 1028"/>
                  <a:gd name="T92" fmla="*/ 1640 w 1760"/>
                  <a:gd name="T93" fmla="*/ 28 h 1028"/>
                  <a:gd name="T94" fmla="*/ 1598 w 1760"/>
                  <a:gd name="T95" fmla="*/ 12 h 1028"/>
                  <a:gd name="T96" fmla="*/ 1552 w 1760"/>
                  <a:gd name="T97" fmla="*/ 2 h 1028"/>
                  <a:gd name="T98" fmla="*/ 1528 w 1760"/>
                  <a:gd name="T99" fmla="*/ 0 h 10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760" h="1028">
                    <a:moveTo>
                      <a:pt x="1528" y="0"/>
                    </a:moveTo>
                    <a:lnTo>
                      <a:pt x="232" y="0"/>
                    </a:lnTo>
                    <a:lnTo>
                      <a:pt x="232" y="0"/>
                    </a:lnTo>
                    <a:lnTo>
                      <a:pt x="208" y="2"/>
                    </a:lnTo>
                    <a:lnTo>
                      <a:pt x="186" y="6"/>
                    </a:lnTo>
                    <a:lnTo>
                      <a:pt x="164" y="12"/>
                    </a:lnTo>
                    <a:lnTo>
                      <a:pt x="142" y="20"/>
                    </a:lnTo>
                    <a:lnTo>
                      <a:pt x="122" y="28"/>
                    </a:lnTo>
                    <a:lnTo>
                      <a:pt x="102" y="40"/>
                    </a:lnTo>
                    <a:lnTo>
                      <a:pt x="84" y="54"/>
                    </a:lnTo>
                    <a:lnTo>
                      <a:pt x="68" y="68"/>
                    </a:lnTo>
                    <a:lnTo>
                      <a:pt x="54" y="86"/>
                    </a:lnTo>
                    <a:lnTo>
                      <a:pt x="40" y="104"/>
                    </a:lnTo>
                    <a:lnTo>
                      <a:pt x="28" y="122"/>
                    </a:lnTo>
                    <a:lnTo>
                      <a:pt x="18" y="142"/>
                    </a:lnTo>
                    <a:lnTo>
                      <a:pt x="10" y="164"/>
                    </a:lnTo>
                    <a:lnTo>
                      <a:pt x="4" y="186"/>
                    </a:lnTo>
                    <a:lnTo>
                      <a:pt x="2" y="210"/>
                    </a:lnTo>
                    <a:lnTo>
                      <a:pt x="0" y="232"/>
                    </a:lnTo>
                    <a:lnTo>
                      <a:pt x="0" y="1028"/>
                    </a:lnTo>
                    <a:lnTo>
                      <a:pt x="28" y="1020"/>
                    </a:lnTo>
                    <a:lnTo>
                      <a:pt x="28" y="1020"/>
                    </a:lnTo>
                    <a:lnTo>
                      <a:pt x="222" y="968"/>
                    </a:lnTo>
                    <a:lnTo>
                      <a:pt x="222" y="968"/>
                    </a:lnTo>
                    <a:lnTo>
                      <a:pt x="226" y="946"/>
                    </a:lnTo>
                    <a:lnTo>
                      <a:pt x="230" y="924"/>
                    </a:lnTo>
                    <a:lnTo>
                      <a:pt x="234" y="902"/>
                    </a:lnTo>
                    <a:lnTo>
                      <a:pt x="242" y="880"/>
                    </a:lnTo>
                    <a:lnTo>
                      <a:pt x="242" y="880"/>
                    </a:lnTo>
                    <a:lnTo>
                      <a:pt x="252" y="856"/>
                    </a:lnTo>
                    <a:lnTo>
                      <a:pt x="252" y="856"/>
                    </a:lnTo>
                    <a:lnTo>
                      <a:pt x="252" y="854"/>
                    </a:lnTo>
                    <a:lnTo>
                      <a:pt x="252" y="854"/>
                    </a:lnTo>
                    <a:lnTo>
                      <a:pt x="262" y="830"/>
                    </a:lnTo>
                    <a:lnTo>
                      <a:pt x="262" y="830"/>
                    </a:lnTo>
                    <a:lnTo>
                      <a:pt x="264" y="830"/>
                    </a:lnTo>
                    <a:lnTo>
                      <a:pt x="264" y="830"/>
                    </a:lnTo>
                    <a:lnTo>
                      <a:pt x="266" y="826"/>
                    </a:lnTo>
                    <a:lnTo>
                      <a:pt x="112" y="868"/>
                    </a:lnTo>
                    <a:lnTo>
                      <a:pt x="112" y="232"/>
                    </a:lnTo>
                    <a:lnTo>
                      <a:pt x="112" y="232"/>
                    </a:lnTo>
                    <a:lnTo>
                      <a:pt x="112" y="220"/>
                    </a:lnTo>
                    <a:lnTo>
                      <a:pt x="114" y="208"/>
                    </a:lnTo>
                    <a:lnTo>
                      <a:pt x="122" y="186"/>
                    </a:lnTo>
                    <a:lnTo>
                      <a:pt x="132" y="166"/>
                    </a:lnTo>
                    <a:lnTo>
                      <a:pt x="148" y="148"/>
                    </a:lnTo>
                    <a:lnTo>
                      <a:pt x="164" y="134"/>
                    </a:lnTo>
                    <a:lnTo>
                      <a:pt x="186" y="122"/>
                    </a:lnTo>
                    <a:lnTo>
                      <a:pt x="208" y="116"/>
                    </a:lnTo>
                    <a:lnTo>
                      <a:pt x="220" y="114"/>
                    </a:lnTo>
                    <a:lnTo>
                      <a:pt x="232" y="112"/>
                    </a:lnTo>
                    <a:lnTo>
                      <a:pt x="1528" y="112"/>
                    </a:lnTo>
                    <a:lnTo>
                      <a:pt x="1528" y="112"/>
                    </a:lnTo>
                    <a:lnTo>
                      <a:pt x="1540" y="114"/>
                    </a:lnTo>
                    <a:lnTo>
                      <a:pt x="1552" y="116"/>
                    </a:lnTo>
                    <a:lnTo>
                      <a:pt x="1576" y="122"/>
                    </a:lnTo>
                    <a:lnTo>
                      <a:pt x="1596" y="134"/>
                    </a:lnTo>
                    <a:lnTo>
                      <a:pt x="1614" y="148"/>
                    </a:lnTo>
                    <a:lnTo>
                      <a:pt x="1628" y="166"/>
                    </a:lnTo>
                    <a:lnTo>
                      <a:pt x="1640" y="186"/>
                    </a:lnTo>
                    <a:lnTo>
                      <a:pt x="1646" y="208"/>
                    </a:lnTo>
                    <a:lnTo>
                      <a:pt x="1648" y="220"/>
                    </a:lnTo>
                    <a:lnTo>
                      <a:pt x="1648" y="232"/>
                    </a:lnTo>
                    <a:lnTo>
                      <a:pt x="1648" y="450"/>
                    </a:lnTo>
                    <a:lnTo>
                      <a:pt x="1214" y="568"/>
                    </a:lnTo>
                    <a:lnTo>
                      <a:pt x="1214" y="568"/>
                    </a:lnTo>
                    <a:lnTo>
                      <a:pt x="1216" y="572"/>
                    </a:lnTo>
                    <a:lnTo>
                      <a:pt x="1216" y="572"/>
                    </a:lnTo>
                    <a:lnTo>
                      <a:pt x="1228" y="590"/>
                    </a:lnTo>
                    <a:lnTo>
                      <a:pt x="1228" y="590"/>
                    </a:lnTo>
                    <a:lnTo>
                      <a:pt x="1232" y="598"/>
                    </a:lnTo>
                    <a:lnTo>
                      <a:pt x="1232" y="598"/>
                    </a:lnTo>
                    <a:lnTo>
                      <a:pt x="1246" y="622"/>
                    </a:lnTo>
                    <a:lnTo>
                      <a:pt x="1246" y="622"/>
                    </a:lnTo>
                    <a:lnTo>
                      <a:pt x="1246" y="624"/>
                    </a:lnTo>
                    <a:lnTo>
                      <a:pt x="1246" y="624"/>
                    </a:lnTo>
                    <a:lnTo>
                      <a:pt x="1258" y="652"/>
                    </a:lnTo>
                    <a:lnTo>
                      <a:pt x="1268" y="684"/>
                    </a:lnTo>
                    <a:lnTo>
                      <a:pt x="1704" y="564"/>
                    </a:lnTo>
                    <a:lnTo>
                      <a:pt x="1704" y="564"/>
                    </a:lnTo>
                    <a:lnTo>
                      <a:pt x="1760" y="548"/>
                    </a:lnTo>
                    <a:lnTo>
                      <a:pt x="1760" y="232"/>
                    </a:lnTo>
                    <a:lnTo>
                      <a:pt x="1760" y="232"/>
                    </a:lnTo>
                    <a:lnTo>
                      <a:pt x="1760" y="210"/>
                    </a:lnTo>
                    <a:lnTo>
                      <a:pt x="1756" y="186"/>
                    </a:lnTo>
                    <a:lnTo>
                      <a:pt x="1750" y="164"/>
                    </a:lnTo>
                    <a:lnTo>
                      <a:pt x="1742" y="142"/>
                    </a:lnTo>
                    <a:lnTo>
                      <a:pt x="1732" y="122"/>
                    </a:lnTo>
                    <a:lnTo>
                      <a:pt x="1720" y="104"/>
                    </a:lnTo>
                    <a:lnTo>
                      <a:pt x="1708" y="86"/>
                    </a:lnTo>
                    <a:lnTo>
                      <a:pt x="1692" y="68"/>
                    </a:lnTo>
                    <a:lnTo>
                      <a:pt x="1676" y="54"/>
                    </a:lnTo>
                    <a:lnTo>
                      <a:pt x="1658" y="40"/>
                    </a:lnTo>
                    <a:lnTo>
                      <a:pt x="1640" y="28"/>
                    </a:lnTo>
                    <a:lnTo>
                      <a:pt x="1618" y="20"/>
                    </a:lnTo>
                    <a:lnTo>
                      <a:pt x="1598" y="12"/>
                    </a:lnTo>
                    <a:lnTo>
                      <a:pt x="1576" y="6"/>
                    </a:lnTo>
                    <a:lnTo>
                      <a:pt x="1552" y="2"/>
                    </a:lnTo>
                    <a:lnTo>
                      <a:pt x="1528" y="0"/>
                    </a:lnTo>
                    <a:lnTo>
                      <a:pt x="1528" y="0"/>
                    </a:lnTo>
                    <a:close/>
                  </a:path>
                </a:pathLst>
              </a:custGeom>
              <a:solidFill>
                <a:srgbClr val="FDBB3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239" name="Group 238"/>
            <p:cNvGrpSpPr/>
            <p:nvPr/>
          </p:nvGrpSpPr>
          <p:grpSpPr>
            <a:xfrm>
              <a:off x="7802965" y="1926370"/>
              <a:ext cx="3651282" cy="1084664"/>
              <a:chOff x="2665412" y="4528860"/>
              <a:chExt cx="3651282" cy="1084664"/>
            </a:xfrm>
          </p:grpSpPr>
          <p:cxnSp>
            <p:nvCxnSpPr>
              <p:cNvPr id="240" name="Straight Arrow Connector 239"/>
              <p:cNvCxnSpPr/>
              <p:nvPr/>
            </p:nvCxnSpPr>
            <p:spPr bwMode="auto">
              <a:xfrm flipH="1">
                <a:off x="2665412" y="5055071"/>
                <a:ext cx="1524000" cy="0"/>
              </a:xfrm>
              <a:prstGeom prst="straightConnector1">
                <a:avLst/>
              </a:prstGeom>
              <a:solidFill>
                <a:schemeClr val="accent1"/>
              </a:solidFill>
              <a:ln w="28575" cap="flat" cmpd="sng" algn="ctr">
                <a:solidFill>
                  <a:schemeClr val="accent6"/>
                </a:solidFill>
                <a:prstDash val="solid"/>
                <a:miter lim="800000"/>
                <a:headEnd type="oval" w="med" len="med"/>
                <a:tailEnd type="oval" w="lg" len="lg"/>
              </a:ln>
              <a:effectLst/>
            </p:spPr>
          </p:cxnSp>
          <p:grpSp>
            <p:nvGrpSpPr>
              <p:cNvPr id="241" name="Group 240"/>
              <p:cNvGrpSpPr/>
              <p:nvPr/>
            </p:nvGrpSpPr>
            <p:grpSpPr>
              <a:xfrm>
                <a:off x="4176776" y="4642104"/>
                <a:ext cx="771144" cy="771144"/>
                <a:chOff x="3354335" y="2815116"/>
                <a:chExt cx="1152144" cy="1152144"/>
              </a:xfrm>
            </p:grpSpPr>
            <p:pic>
              <p:nvPicPr>
                <p:cNvPr id="264" name="Picture 263" descr="Untitled-1.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354335" y="2815116"/>
                  <a:ext cx="1152144" cy="1152144"/>
                </a:xfrm>
                <a:prstGeom prst="rect">
                  <a:avLst/>
                </a:prstGeom>
              </p:spPr>
            </p:pic>
            <p:pic>
              <p:nvPicPr>
                <p:cNvPr id="265" name="Picture 264" descr="Added_Icons_DanRogers-02.pn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503612" y="2971800"/>
                  <a:ext cx="859536" cy="859536"/>
                </a:xfrm>
                <a:prstGeom prst="rect">
                  <a:avLst/>
                </a:prstGeom>
              </p:spPr>
            </p:pic>
          </p:grpSp>
          <p:sp>
            <p:nvSpPr>
              <p:cNvPr id="243" name="TextBox 242"/>
              <p:cNvSpPr txBox="1"/>
              <p:nvPr/>
            </p:nvSpPr>
            <p:spPr>
              <a:xfrm>
                <a:off x="3522566" y="5302628"/>
                <a:ext cx="2112264" cy="310896"/>
              </a:xfrm>
              <a:prstGeom prst="rect">
                <a:avLst/>
              </a:prstGeom>
              <a:noFill/>
            </p:spPr>
            <p:txBody>
              <a:bodyPr wrap="square" lIns="0" tIns="0" rIns="0" bIns="0" rtlCol="0">
                <a:noAutofit/>
              </a:bodyPr>
              <a:lstStyle/>
              <a:p>
                <a:pPr algn="ctr">
                  <a:lnSpc>
                    <a:spcPct val="90000"/>
                  </a:lnSpc>
                </a:pPr>
                <a:r>
                  <a:rPr lang="en-US" sz="1200" dirty="0"/>
                  <a:t>Data Loss </a:t>
                </a:r>
                <a:r>
                  <a:rPr lang="en-US" sz="1200" dirty="0" smtClean="0"/>
                  <a:t/>
                </a:r>
                <a:br>
                  <a:rPr lang="en-US" sz="1200" dirty="0" smtClean="0"/>
                </a:br>
                <a:r>
                  <a:rPr lang="en-US" sz="1200" dirty="0" smtClean="0"/>
                  <a:t>Prevention</a:t>
                </a:r>
                <a:endParaRPr lang="en-US" sz="1200" dirty="0"/>
              </a:p>
              <a:p>
                <a:pPr algn="ctr">
                  <a:lnSpc>
                    <a:spcPct val="90000"/>
                  </a:lnSpc>
                </a:pPr>
                <a:endParaRPr lang="en-US" sz="1200" dirty="0"/>
              </a:p>
            </p:txBody>
          </p:sp>
          <p:sp>
            <p:nvSpPr>
              <p:cNvPr id="244" name="TextBox 243"/>
              <p:cNvSpPr txBox="1"/>
              <p:nvPr/>
            </p:nvSpPr>
            <p:spPr>
              <a:xfrm>
                <a:off x="4868894" y="5302405"/>
                <a:ext cx="1447800" cy="310896"/>
              </a:xfrm>
              <a:prstGeom prst="rect">
                <a:avLst/>
              </a:prstGeom>
              <a:noFill/>
            </p:spPr>
            <p:txBody>
              <a:bodyPr wrap="square" lIns="0" tIns="0" rIns="0" bIns="0" rtlCol="0">
                <a:noAutofit/>
              </a:bodyPr>
              <a:lstStyle/>
              <a:p>
                <a:pPr algn="ctr">
                  <a:lnSpc>
                    <a:spcPct val="90000"/>
                  </a:lnSpc>
                </a:pPr>
                <a:r>
                  <a:rPr lang="en-US" sz="1200" dirty="0" smtClean="0"/>
                  <a:t>Encryption / Tokenization</a:t>
                </a:r>
                <a:endParaRPr lang="en-US" sz="1200" dirty="0"/>
              </a:p>
            </p:txBody>
          </p:sp>
          <p:sp>
            <p:nvSpPr>
              <p:cNvPr id="247" name="Rectangle 246"/>
              <p:cNvSpPr/>
              <p:nvPr/>
            </p:nvSpPr>
            <p:spPr>
              <a:xfrm>
                <a:off x="4795994" y="4528860"/>
                <a:ext cx="529312" cy="923330"/>
              </a:xfrm>
              <a:prstGeom prst="rect">
                <a:avLst/>
              </a:prstGeom>
            </p:spPr>
            <p:txBody>
              <a:bodyPr wrap="none">
                <a:spAutoFit/>
              </a:bodyPr>
              <a:lstStyle/>
              <a:p>
                <a:pPr algn="ctr"/>
                <a:r>
                  <a:rPr lang="en-US" sz="5400" b="1" dirty="0">
                    <a:solidFill>
                      <a:schemeClr val="accent4"/>
                    </a:solidFill>
                    <a:latin typeface="Calibri" panose="020F0502020204030204" pitchFamily="34" charset="0"/>
                    <a:ea typeface="+mj-ea"/>
                    <a:cs typeface="+mj-cs"/>
                  </a:rPr>
                  <a:t>+</a:t>
                </a:r>
              </a:p>
            </p:txBody>
          </p:sp>
        </p:grpSp>
      </p:grpSp>
      <p:sp>
        <p:nvSpPr>
          <p:cNvPr id="21" name="TextBox 20"/>
          <p:cNvSpPr txBox="1"/>
          <p:nvPr/>
        </p:nvSpPr>
        <p:spPr>
          <a:xfrm>
            <a:off x="1827213" y="4419600"/>
            <a:ext cx="1600200" cy="609600"/>
          </a:xfrm>
          <a:prstGeom prst="rect">
            <a:avLst/>
          </a:prstGeom>
          <a:noFill/>
        </p:spPr>
        <p:txBody>
          <a:bodyPr wrap="square" lIns="0" tIns="0" rIns="0" bIns="0" rtlCol="0">
            <a:noAutofit/>
          </a:bodyPr>
          <a:lstStyle/>
          <a:p>
            <a:pPr>
              <a:lnSpc>
                <a:spcPct val="90000"/>
              </a:lnSpc>
            </a:pPr>
            <a:r>
              <a:rPr lang="en-US" sz="2800" b="1" dirty="0" smtClean="0">
                <a:solidFill>
                  <a:schemeClr val="accent4"/>
                </a:solidFill>
              </a:rPr>
              <a:t>Today</a:t>
            </a:r>
            <a:endParaRPr lang="en-US" sz="2800" b="1" dirty="0">
              <a:solidFill>
                <a:schemeClr val="accent4"/>
              </a:solidFill>
            </a:endParaRPr>
          </a:p>
        </p:txBody>
      </p:sp>
      <p:sp>
        <p:nvSpPr>
          <p:cNvPr id="267" name="TextBox 266"/>
          <p:cNvSpPr txBox="1"/>
          <p:nvPr/>
        </p:nvSpPr>
        <p:spPr>
          <a:xfrm>
            <a:off x="4189412" y="3124200"/>
            <a:ext cx="1600200" cy="609600"/>
          </a:xfrm>
          <a:prstGeom prst="rect">
            <a:avLst/>
          </a:prstGeom>
          <a:noFill/>
        </p:spPr>
        <p:txBody>
          <a:bodyPr wrap="square" lIns="0" tIns="0" rIns="0" bIns="0" rtlCol="0">
            <a:noAutofit/>
          </a:bodyPr>
          <a:lstStyle/>
          <a:p>
            <a:pPr>
              <a:lnSpc>
                <a:spcPct val="90000"/>
              </a:lnSpc>
            </a:pPr>
            <a:r>
              <a:rPr lang="en-US" sz="2800" b="1" dirty="0" smtClean="0">
                <a:solidFill>
                  <a:schemeClr val="accent4"/>
                </a:solidFill>
              </a:rPr>
              <a:t>Q4 2016</a:t>
            </a:r>
            <a:endParaRPr lang="en-US" sz="2800" b="1" dirty="0">
              <a:solidFill>
                <a:schemeClr val="accent4"/>
              </a:solidFill>
            </a:endParaRPr>
          </a:p>
        </p:txBody>
      </p:sp>
      <p:sp>
        <p:nvSpPr>
          <p:cNvPr id="268" name="TextBox 267"/>
          <p:cNvSpPr txBox="1"/>
          <p:nvPr/>
        </p:nvSpPr>
        <p:spPr>
          <a:xfrm>
            <a:off x="6551613" y="1936967"/>
            <a:ext cx="1600200" cy="609600"/>
          </a:xfrm>
          <a:prstGeom prst="rect">
            <a:avLst/>
          </a:prstGeom>
          <a:noFill/>
        </p:spPr>
        <p:txBody>
          <a:bodyPr wrap="square" lIns="0" tIns="0" rIns="0" bIns="0" rtlCol="0">
            <a:noAutofit/>
          </a:bodyPr>
          <a:lstStyle/>
          <a:p>
            <a:pPr>
              <a:lnSpc>
                <a:spcPct val="90000"/>
              </a:lnSpc>
            </a:pPr>
            <a:r>
              <a:rPr lang="en-US" sz="2800" b="1" dirty="0" smtClean="0">
                <a:solidFill>
                  <a:schemeClr val="accent4"/>
                </a:solidFill>
              </a:rPr>
              <a:t>Q1 2017</a:t>
            </a:r>
            <a:endParaRPr lang="en-US" sz="2800" b="1" dirty="0">
              <a:solidFill>
                <a:schemeClr val="accent4"/>
              </a:solidFill>
            </a:endParaRPr>
          </a:p>
        </p:txBody>
      </p:sp>
      <p:grpSp>
        <p:nvGrpSpPr>
          <p:cNvPr id="12" name="Group 11"/>
          <p:cNvGrpSpPr/>
          <p:nvPr/>
        </p:nvGrpSpPr>
        <p:grpSpPr>
          <a:xfrm>
            <a:off x="2665412" y="4550128"/>
            <a:ext cx="4625240" cy="1079307"/>
            <a:chOff x="2665412" y="4550126"/>
            <a:chExt cx="4625240" cy="1079307"/>
          </a:xfrm>
        </p:grpSpPr>
        <p:sp>
          <p:nvSpPr>
            <p:cNvPr id="155" name="TextBox 154"/>
            <p:cNvSpPr txBox="1"/>
            <p:nvPr/>
          </p:nvSpPr>
          <p:spPr>
            <a:xfrm>
              <a:off x="5995252" y="5318537"/>
              <a:ext cx="1295400" cy="310896"/>
            </a:xfrm>
            <a:prstGeom prst="rect">
              <a:avLst/>
            </a:prstGeom>
            <a:noFill/>
          </p:spPr>
          <p:txBody>
            <a:bodyPr wrap="square" lIns="0" tIns="0" rIns="0" bIns="0" rtlCol="0">
              <a:noAutofit/>
            </a:bodyPr>
            <a:lstStyle/>
            <a:p>
              <a:pPr algn="ctr">
                <a:lnSpc>
                  <a:spcPct val="90000"/>
                </a:lnSpc>
              </a:pPr>
              <a:r>
                <a:rPr lang="en-US" sz="1200" dirty="0" smtClean="0"/>
                <a:t>Encrypted Traffic </a:t>
              </a:r>
              <a:br>
                <a:rPr lang="en-US" sz="1200" dirty="0" smtClean="0"/>
              </a:br>
              <a:r>
                <a:rPr lang="en-US" sz="1200" dirty="0" smtClean="0"/>
                <a:t>Management</a:t>
              </a:r>
              <a:endParaRPr lang="en-US" sz="1200" dirty="0"/>
            </a:p>
          </p:txBody>
        </p:sp>
        <p:grpSp>
          <p:nvGrpSpPr>
            <p:cNvPr id="180" name="Group 2943"/>
            <p:cNvGrpSpPr>
              <a:grpSpLocks noChangeAspect="1"/>
            </p:cNvGrpSpPr>
            <p:nvPr/>
          </p:nvGrpSpPr>
          <p:grpSpPr bwMode="auto">
            <a:xfrm>
              <a:off x="6349075" y="4704870"/>
              <a:ext cx="587754" cy="561420"/>
              <a:chOff x="2857" y="1222"/>
              <a:chExt cx="1964" cy="1876"/>
            </a:xfrm>
          </p:grpSpPr>
          <p:sp>
            <p:nvSpPr>
              <p:cNvPr id="181" name="AutoShape 2942"/>
              <p:cNvSpPr>
                <a:spLocks noChangeAspect="1" noChangeArrowheads="1" noTextEdit="1"/>
              </p:cNvSpPr>
              <p:nvPr/>
            </p:nvSpPr>
            <p:spPr bwMode="auto">
              <a:xfrm>
                <a:off x="2857" y="1222"/>
                <a:ext cx="1964" cy="18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2" name="Freeform 2944"/>
              <p:cNvSpPr>
                <a:spLocks/>
              </p:cNvSpPr>
              <p:nvPr/>
            </p:nvSpPr>
            <p:spPr bwMode="auto">
              <a:xfrm>
                <a:off x="3869" y="2146"/>
                <a:ext cx="952" cy="952"/>
              </a:xfrm>
              <a:custGeom>
                <a:avLst/>
                <a:gdLst>
                  <a:gd name="T0" fmla="*/ 546 w 952"/>
                  <a:gd name="T1" fmla="*/ 92 h 952"/>
                  <a:gd name="T2" fmla="*/ 578 w 952"/>
                  <a:gd name="T3" fmla="*/ 100 h 952"/>
                  <a:gd name="T4" fmla="*/ 678 w 952"/>
                  <a:gd name="T5" fmla="*/ 42 h 952"/>
                  <a:gd name="T6" fmla="*/ 730 w 952"/>
                  <a:gd name="T7" fmla="*/ 178 h 952"/>
                  <a:gd name="T8" fmla="*/ 754 w 952"/>
                  <a:gd name="T9" fmla="*/ 200 h 952"/>
                  <a:gd name="T10" fmla="*/ 868 w 952"/>
                  <a:gd name="T11" fmla="*/ 200 h 952"/>
                  <a:gd name="T12" fmla="*/ 844 w 952"/>
                  <a:gd name="T13" fmla="*/ 344 h 952"/>
                  <a:gd name="T14" fmla="*/ 854 w 952"/>
                  <a:gd name="T15" fmla="*/ 374 h 952"/>
                  <a:gd name="T16" fmla="*/ 952 w 952"/>
                  <a:gd name="T17" fmla="*/ 432 h 952"/>
                  <a:gd name="T18" fmla="*/ 862 w 952"/>
                  <a:gd name="T19" fmla="*/ 544 h 952"/>
                  <a:gd name="T20" fmla="*/ 854 w 952"/>
                  <a:gd name="T21" fmla="*/ 578 h 952"/>
                  <a:gd name="T22" fmla="*/ 910 w 952"/>
                  <a:gd name="T23" fmla="*/ 676 h 952"/>
                  <a:gd name="T24" fmla="*/ 776 w 952"/>
                  <a:gd name="T25" fmla="*/ 728 h 952"/>
                  <a:gd name="T26" fmla="*/ 752 w 952"/>
                  <a:gd name="T27" fmla="*/ 754 h 952"/>
                  <a:gd name="T28" fmla="*/ 752 w 952"/>
                  <a:gd name="T29" fmla="*/ 866 h 952"/>
                  <a:gd name="T30" fmla="*/ 610 w 952"/>
                  <a:gd name="T31" fmla="*/ 844 h 952"/>
                  <a:gd name="T32" fmla="*/ 578 w 952"/>
                  <a:gd name="T33" fmla="*/ 854 h 952"/>
                  <a:gd name="T34" fmla="*/ 520 w 952"/>
                  <a:gd name="T35" fmla="*/ 952 h 952"/>
                  <a:gd name="T36" fmla="*/ 408 w 952"/>
                  <a:gd name="T37" fmla="*/ 860 h 952"/>
                  <a:gd name="T38" fmla="*/ 374 w 952"/>
                  <a:gd name="T39" fmla="*/ 854 h 952"/>
                  <a:gd name="T40" fmla="*/ 276 w 952"/>
                  <a:gd name="T41" fmla="*/ 908 h 952"/>
                  <a:gd name="T42" fmla="*/ 224 w 952"/>
                  <a:gd name="T43" fmla="*/ 774 h 952"/>
                  <a:gd name="T44" fmla="*/ 200 w 952"/>
                  <a:gd name="T45" fmla="*/ 750 h 952"/>
                  <a:gd name="T46" fmla="*/ 86 w 952"/>
                  <a:gd name="T47" fmla="*/ 750 h 952"/>
                  <a:gd name="T48" fmla="*/ 110 w 952"/>
                  <a:gd name="T49" fmla="*/ 606 h 952"/>
                  <a:gd name="T50" fmla="*/ 100 w 952"/>
                  <a:gd name="T51" fmla="*/ 576 h 952"/>
                  <a:gd name="T52" fmla="*/ 0 w 952"/>
                  <a:gd name="T53" fmla="*/ 518 h 952"/>
                  <a:gd name="T54" fmla="*/ 94 w 952"/>
                  <a:gd name="T55" fmla="*/ 406 h 952"/>
                  <a:gd name="T56" fmla="*/ 100 w 952"/>
                  <a:gd name="T57" fmla="*/ 374 h 952"/>
                  <a:gd name="T58" fmla="*/ 44 w 952"/>
                  <a:gd name="T59" fmla="*/ 274 h 952"/>
                  <a:gd name="T60" fmla="*/ 180 w 952"/>
                  <a:gd name="T61" fmla="*/ 224 h 952"/>
                  <a:gd name="T62" fmla="*/ 202 w 952"/>
                  <a:gd name="T63" fmla="*/ 200 h 952"/>
                  <a:gd name="T64" fmla="*/ 202 w 952"/>
                  <a:gd name="T65" fmla="*/ 84 h 952"/>
                  <a:gd name="T66" fmla="*/ 346 w 952"/>
                  <a:gd name="T67" fmla="*/ 108 h 952"/>
                  <a:gd name="T68" fmla="*/ 376 w 952"/>
                  <a:gd name="T69" fmla="*/ 100 h 952"/>
                  <a:gd name="T70" fmla="*/ 434 w 952"/>
                  <a:gd name="T71" fmla="*/ 0 h 9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952" h="952">
                    <a:moveTo>
                      <a:pt x="520" y="0"/>
                    </a:moveTo>
                    <a:lnTo>
                      <a:pt x="546" y="92"/>
                    </a:lnTo>
                    <a:lnTo>
                      <a:pt x="546" y="92"/>
                    </a:lnTo>
                    <a:lnTo>
                      <a:pt x="578" y="100"/>
                    </a:lnTo>
                    <a:lnTo>
                      <a:pt x="610" y="108"/>
                    </a:lnTo>
                    <a:lnTo>
                      <a:pt x="678" y="42"/>
                    </a:lnTo>
                    <a:lnTo>
                      <a:pt x="752" y="86"/>
                    </a:lnTo>
                    <a:lnTo>
                      <a:pt x="730" y="178"/>
                    </a:lnTo>
                    <a:lnTo>
                      <a:pt x="730" y="178"/>
                    </a:lnTo>
                    <a:lnTo>
                      <a:pt x="754" y="200"/>
                    </a:lnTo>
                    <a:lnTo>
                      <a:pt x="776" y="224"/>
                    </a:lnTo>
                    <a:lnTo>
                      <a:pt x="868" y="200"/>
                    </a:lnTo>
                    <a:lnTo>
                      <a:pt x="910" y="276"/>
                    </a:lnTo>
                    <a:lnTo>
                      <a:pt x="844" y="344"/>
                    </a:lnTo>
                    <a:lnTo>
                      <a:pt x="844" y="344"/>
                    </a:lnTo>
                    <a:lnTo>
                      <a:pt x="854" y="374"/>
                    </a:lnTo>
                    <a:lnTo>
                      <a:pt x="862" y="408"/>
                    </a:lnTo>
                    <a:lnTo>
                      <a:pt x="952" y="432"/>
                    </a:lnTo>
                    <a:lnTo>
                      <a:pt x="952" y="520"/>
                    </a:lnTo>
                    <a:lnTo>
                      <a:pt x="862" y="544"/>
                    </a:lnTo>
                    <a:lnTo>
                      <a:pt x="862" y="544"/>
                    </a:lnTo>
                    <a:lnTo>
                      <a:pt x="854" y="578"/>
                    </a:lnTo>
                    <a:lnTo>
                      <a:pt x="844" y="610"/>
                    </a:lnTo>
                    <a:lnTo>
                      <a:pt x="910" y="676"/>
                    </a:lnTo>
                    <a:lnTo>
                      <a:pt x="866" y="752"/>
                    </a:lnTo>
                    <a:lnTo>
                      <a:pt x="776" y="728"/>
                    </a:lnTo>
                    <a:lnTo>
                      <a:pt x="776" y="728"/>
                    </a:lnTo>
                    <a:lnTo>
                      <a:pt x="752" y="754"/>
                    </a:lnTo>
                    <a:lnTo>
                      <a:pt x="728" y="776"/>
                    </a:lnTo>
                    <a:lnTo>
                      <a:pt x="752" y="866"/>
                    </a:lnTo>
                    <a:lnTo>
                      <a:pt x="676" y="910"/>
                    </a:lnTo>
                    <a:lnTo>
                      <a:pt x="610" y="844"/>
                    </a:lnTo>
                    <a:lnTo>
                      <a:pt x="610" y="844"/>
                    </a:lnTo>
                    <a:lnTo>
                      <a:pt x="578" y="854"/>
                    </a:lnTo>
                    <a:lnTo>
                      <a:pt x="544" y="862"/>
                    </a:lnTo>
                    <a:lnTo>
                      <a:pt x="520" y="952"/>
                    </a:lnTo>
                    <a:lnTo>
                      <a:pt x="432" y="952"/>
                    </a:lnTo>
                    <a:lnTo>
                      <a:pt x="408" y="860"/>
                    </a:lnTo>
                    <a:lnTo>
                      <a:pt x="408" y="860"/>
                    </a:lnTo>
                    <a:lnTo>
                      <a:pt x="374" y="854"/>
                    </a:lnTo>
                    <a:lnTo>
                      <a:pt x="342" y="842"/>
                    </a:lnTo>
                    <a:lnTo>
                      <a:pt x="276" y="908"/>
                    </a:lnTo>
                    <a:lnTo>
                      <a:pt x="200" y="866"/>
                    </a:lnTo>
                    <a:lnTo>
                      <a:pt x="224" y="774"/>
                    </a:lnTo>
                    <a:lnTo>
                      <a:pt x="224" y="774"/>
                    </a:lnTo>
                    <a:lnTo>
                      <a:pt x="200" y="750"/>
                    </a:lnTo>
                    <a:lnTo>
                      <a:pt x="178" y="726"/>
                    </a:lnTo>
                    <a:lnTo>
                      <a:pt x="86" y="750"/>
                    </a:lnTo>
                    <a:lnTo>
                      <a:pt x="42" y="674"/>
                    </a:lnTo>
                    <a:lnTo>
                      <a:pt x="110" y="606"/>
                    </a:lnTo>
                    <a:lnTo>
                      <a:pt x="110" y="606"/>
                    </a:lnTo>
                    <a:lnTo>
                      <a:pt x="100" y="576"/>
                    </a:lnTo>
                    <a:lnTo>
                      <a:pt x="92" y="544"/>
                    </a:lnTo>
                    <a:lnTo>
                      <a:pt x="0" y="518"/>
                    </a:lnTo>
                    <a:lnTo>
                      <a:pt x="0" y="430"/>
                    </a:lnTo>
                    <a:lnTo>
                      <a:pt x="94" y="406"/>
                    </a:lnTo>
                    <a:lnTo>
                      <a:pt x="94" y="406"/>
                    </a:lnTo>
                    <a:lnTo>
                      <a:pt x="100" y="374"/>
                    </a:lnTo>
                    <a:lnTo>
                      <a:pt x="110" y="342"/>
                    </a:lnTo>
                    <a:lnTo>
                      <a:pt x="44" y="274"/>
                    </a:lnTo>
                    <a:lnTo>
                      <a:pt x="86" y="200"/>
                    </a:lnTo>
                    <a:lnTo>
                      <a:pt x="180" y="224"/>
                    </a:lnTo>
                    <a:lnTo>
                      <a:pt x="180" y="224"/>
                    </a:lnTo>
                    <a:lnTo>
                      <a:pt x="202" y="200"/>
                    </a:lnTo>
                    <a:lnTo>
                      <a:pt x="226" y="178"/>
                    </a:lnTo>
                    <a:lnTo>
                      <a:pt x="202" y="84"/>
                    </a:lnTo>
                    <a:lnTo>
                      <a:pt x="278" y="42"/>
                    </a:lnTo>
                    <a:lnTo>
                      <a:pt x="346" y="108"/>
                    </a:lnTo>
                    <a:lnTo>
                      <a:pt x="346" y="108"/>
                    </a:lnTo>
                    <a:lnTo>
                      <a:pt x="376" y="100"/>
                    </a:lnTo>
                    <a:lnTo>
                      <a:pt x="408" y="92"/>
                    </a:lnTo>
                    <a:lnTo>
                      <a:pt x="434" y="0"/>
                    </a:lnTo>
                    <a:lnTo>
                      <a:pt x="520" y="0"/>
                    </a:lnTo>
                    <a:close/>
                  </a:path>
                </a:pathLst>
              </a:custGeom>
              <a:solidFill>
                <a:srgbClr val="FDBB3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3" name="Freeform 2945"/>
              <p:cNvSpPr>
                <a:spLocks/>
              </p:cNvSpPr>
              <p:nvPr/>
            </p:nvSpPr>
            <p:spPr bwMode="auto">
              <a:xfrm>
                <a:off x="3869" y="2146"/>
                <a:ext cx="952" cy="952"/>
              </a:xfrm>
              <a:custGeom>
                <a:avLst/>
                <a:gdLst>
                  <a:gd name="T0" fmla="*/ 546 w 952"/>
                  <a:gd name="T1" fmla="*/ 92 h 952"/>
                  <a:gd name="T2" fmla="*/ 578 w 952"/>
                  <a:gd name="T3" fmla="*/ 100 h 952"/>
                  <a:gd name="T4" fmla="*/ 678 w 952"/>
                  <a:gd name="T5" fmla="*/ 42 h 952"/>
                  <a:gd name="T6" fmla="*/ 730 w 952"/>
                  <a:gd name="T7" fmla="*/ 178 h 952"/>
                  <a:gd name="T8" fmla="*/ 754 w 952"/>
                  <a:gd name="T9" fmla="*/ 200 h 952"/>
                  <a:gd name="T10" fmla="*/ 868 w 952"/>
                  <a:gd name="T11" fmla="*/ 200 h 952"/>
                  <a:gd name="T12" fmla="*/ 844 w 952"/>
                  <a:gd name="T13" fmla="*/ 344 h 952"/>
                  <a:gd name="T14" fmla="*/ 854 w 952"/>
                  <a:gd name="T15" fmla="*/ 374 h 952"/>
                  <a:gd name="T16" fmla="*/ 952 w 952"/>
                  <a:gd name="T17" fmla="*/ 432 h 952"/>
                  <a:gd name="T18" fmla="*/ 862 w 952"/>
                  <a:gd name="T19" fmla="*/ 544 h 952"/>
                  <a:gd name="T20" fmla="*/ 854 w 952"/>
                  <a:gd name="T21" fmla="*/ 578 h 952"/>
                  <a:gd name="T22" fmla="*/ 910 w 952"/>
                  <a:gd name="T23" fmla="*/ 676 h 952"/>
                  <a:gd name="T24" fmla="*/ 776 w 952"/>
                  <a:gd name="T25" fmla="*/ 728 h 952"/>
                  <a:gd name="T26" fmla="*/ 752 w 952"/>
                  <a:gd name="T27" fmla="*/ 754 h 952"/>
                  <a:gd name="T28" fmla="*/ 752 w 952"/>
                  <a:gd name="T29" fmla="*/ 866 h 952"/>
                  <a:gd name="T30" fmla="*/ 610 w 952"/>
                  <a:gd name="T31" fmla="*/ 844 h 952"/>
                  <a:gd name="T32" fmla="*/ 578 w 952"/>
                  <a:gd name="T33" fmla="*/ 854 h 952"/>
                  <a:gd name="T34" fmla="*/ 520 w 952"/>
                  <a:gd name="T35" fmla="*/ 952 h 952"/>
                  <a:gd name="T36" fmla="*/ 408 w 952"/>
                  <a:gd name="T37" fmla="*/ 860 h 952"/>
                  <a:gd name="T38" fmla="*/ 374 w 952"/>
                  <a:gd name="T39" fmla="*/ 854 h 952"/>
                  <a:gd name="T40" fmla="*/ 276 w 952"/>
                  <a:gd name="T41" fmla="*/ 908 h 952"/>
                  <a:gd name="T42" fmla="*/ 224 w 952"/>
                  <a:gd name="T43" fmla="*/ 774 h 952"/>
                  <a:gd name="T44" fmla="*/ 200 w 952"/>
                  <a:gd name="T45" fmla="*/ 750 h 952"/>
                  <a:gd name="T46" fmla="*/ 86 w 952"/>
                  <a:gd name="T47" fmla="*/ 750 h 952"/>
                  <a:gd name="T48" fmla="*/ 110 w 952"/>
                  <a:gd name="T49" fmla="*/ 606 h 952"/>
                  <a:gd name="T50" fmla="*/ 100 w 952"/>
                  <a:gd name="T51" fmla="*/ 576 h 952"/>
                  <a:gd name="T52" fmla="*/ 0 w 952"/>
                  <a:gd name="T53" fmla="*/ 518 h 952"/>
                  <a:gd name="T54" fmla="*/ 94 w 952"/>
                  <a:gd name="T55" fmla="*/ 406 h 952"/>
                  <a:gd name="T56" fmla="*/ 100 w 952"/>
                  <a:gd name="T57" fmla="*/ 374 h 952"/>
                  <a:gd name="T58" fmla="*/ 44 w 952"/>
                  <a:gd name="T59" fmla="*/ 274 h 952"/>
                  <a:gd name="T60" fmla="*/ 180 w 952"/>
                  <a:gd name="T61" fmla="*/ 224 h 952"/>
                  <a:gd name="T62" fmla="*/ 202 w 952"/>
                  <a:gd name="T63" fmla="*/ 200 h 952"/>
                  <a:gd name="T64" fmla="*/ 202 w 952"/>
                  <a:gd name="T65" fmla="*/ 84 h 952"/>
                  <a:gd name="T66" fmla="*/ 346 w 952"/>
                  <a:gd name="T67" fmla="*/ 108 h 952"/>
                  <a:gd name="T68" fmla="*/ 376 w 952"/>
                  <a:gd name="T69" fmla="*/ 100 h 952"/>
                  <a:gd name="T70" fmla="*/ 434 w 952"/>
                  <a:gd name="T71" fmla="*/ 0 h 9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952" h="952">
                    <a:moveTo>
                      <a:pt x="520" y="0"/>
                    </a:moveTo>
                    <a:lnTo>
                      <a:pt x="546" y="92"/>
                    </a:lnTo>
                    <a:lnTo>
                      <a:pt x="546" y="92"/>
                    </a:lnTo>
                    <a:lnTo>
                      <a:pt x="578" y="100"/>
                    </a:lnTo>
                    <a:lnTo>
                      <a:pt x="610" y="108"/>
                    </a:lnTo>
                    <a:lnTo>
                      <a:pt x="678" y="42"/>
                    </a:lnTo>
                    <a:lnTo>
                      <a:pt x="752" y="86"/>
                    </a:lnTo>
                    <a:lnTo>
                      <a:pt x="730" y="178"/>
                    </a:lnTo>
                    <a:lnTo>
                      <a:pt x="730" y="178"/>
                    </a:lnTo>
                    <a:lnTo>
                      <a:pt x="754" y="200"/>
                    </a:lnTo>
                    <a:lnTo>
                      <a:pt x="776" y="224"/>
                    </a:lnTo>
                    <a:lnTo>
                      <a:pt x="868" y="200"/>
                    </a:lnTo>
                    <a:lnTo>
                      <a:pt x="910" y="276"/>
                    </a:lnTo>
                    <a:lnTo>
                      <a:pt x="844" y="344"/>
                    </a:lnTo>
                    <a:lnTo>
                      <a:pt x="844" y="344"/>
                    </a:lnTo>
                    <a:lnTo>
                      <a:pt x="854" y="374"/>
                    </a:lnTo>
                    <a:lnTo>
                      <a:pt x="862" y="408"/>
                    </a:lnTo>
                    <a:lnTo>
                      <a:pt x="952" y="432"/>
                    </a:lnTo>
                    <a:lnTo>
                      <a:pt x="952" y="520"/>
                    </a:lnTo>
                    <a:lnTo>
                      <a:pt x="862" y="544"/>
                    </a:lnTo>
                    <a:lnTo>
                      <a:pt x="862" y="544"/>
                    </a:lnTo>
                    <a:lnTo>
                      <a:pt x="854" y="578"/>
                    </a:lnTo>
                    <a:lnTo>
                      <a:pt x="844" y="610"/>
                    </a:lnTo>
                    <a:lnTo>
                      <a:pt x="910" y="676"/>
                    </a:lnTo>
                    <a:lnTo>
                      <a:pt x="866" y="752"/>
                    </a:lnTo>
                    <a:lnTo>
                      <a:pt x="776" y="728"/>
                    </a:lnTo>
                    <a:lnTo>
                      <a:pt x="776" y="728"/>
                    </a:lnTo>
                    <a:lnTo>
                      <a:pt x="752" y="754"/>
                    </a:lnTo>
                    <a:lnTo>
                      <a:pt x="728" y="776"/>
                    </a:lnTo>
                    <a:lnTo>
                      <a:pt x="752" y="866"/>
                    </a:lnTo>
                    <a:lnTo>
                      <a:pt x="676" y="910"/>
                    </a:lnTo>
                    <a:lnTo>
                      <a:pt x="610" y="844"/>
                    </a:lnTo>
                    <a:lnTo>
                      <a:pt x="610" y="844"/>
                    </a:lnTo>
                    <a:lnTo>
                      <a:pt x="578" y="854"/>
                    </a:lnTo>
                    <a:lnTo>
                      <a:pt x="544" y="862"/>
                    </a:lnTo>
                    <a:lnTo>
                      <a:pt x="520" y="952"/>
                    </a:lnTo>
                    <a:lnTo>
                      <a:pt x="432" y="952"/>
                    </a:lnTo>
                    <a:lnTo>
                      <a:pt x="408" y="860"/>
                    </a:lnTo>
                    <a:lnTo>
                      <a:pt x="408" y="860"/>
                    </a:lnTo>
                    <a:lnTo>
                      <a:pt x="374" y="854"/>
                    </a:lnTo>
                    <a:lnTo>
                      <a:pt x="342" y="842"/>
                    </a:lnTo>
                    <a:lnTo>
                      <a:pt x="276" y="908"/>
                    </a:lnTo>
                    <a:lnTo>
                      <a:pt x="200" y="866"/>
                    </a:lnTo>
                    <a:lnTo>
                      <a:pt x="224" y="774"/>
                    </a:lnTo>
                    <a:lnTo>
                      <a:pt x="224" y="774"/>
                    </a:lnTo>
                    <a:lnTo>
                      <a:pt x="200" y="750"/>
                    </a:lnTo>
                    <a:lnTo>
                      <a:pt x="178" y="726"/>
                    </a:lnTo>
                    <a:lnTo>
                      <a:pt x="86" y="750"/>
                    </a:lnTo>
                    <a:lnTo>
                      <a:pt x="42" y="674"/>
                    </a:lnTo>
                    <a:lnTo>
                      <a:pt x="110" y="606"/>
                    </a:lnTo>
                    <a:lnTo>
                      <a:pt x="110" y="606"/>
                    </a:lnTo>
                    <a:lnTo>
                      <a:pt x="100" y="576"/>
                    </a:lnTo>
                    <a:lnTo>
                      <a:pt x="92" y="544"/>
                    </a:lnTo>
                    <a:lnTo>
                      <a:pt x="0" y="518"/>
                    </a:lnTo>
                    <a:lnTo>
                      <a:pt x="0" y="430"/>
                    </a:lnTo>
                    <a:lnTo>
                      <a:pt x="94" y="406"/>
                    </a:lnTo>
                    <a:lnTo>
                      <a:pt x="94" y="406"/>
                    </a:lnTo>
                    <a:lnTo>
                      <a:pt x="100" y="374"/>
                    </a:lnTo>
                    <a:lnTo>
                      <a:pt x="110" y="342"/>
                    </a:lnTo>
                    <a:lnTo>
                      <a:pt x="44" y="274"/>
                    </a:lnTo>
                    <a:lnTo>
                      <a:pt x="86" y="200"/>
                    </a:lnTo>
                    <a:lnTo>
                      <a:pt x="180" y="224"/>
                    </a:lnTo>
                    <a:lnTo>
                      <a:pt x="180" y="224"/>
                    </a:lnTo>
                    <a:lnTo>
                      <a:pt x="202" y="200"/>
                    </a:lnTo>
                    <a:lnTo>
                      <a:pt x="226" y="178"/>
                    </a:lnTo>
                    <a:lnTo>
                      <a:pt x="202" y="84"/>
                    </a:lnTo>
                    <a:lnTo>
                      <a:pt x="278" y="42"/>
                    </a:lnTo>
                    <a:lnTo>
                      <a:pt x="346" y="108"/>
                    </a:lnTo>
                    <a:lnTo>
                      <a:pt x="346" y="108"/>
                    </a:lnTo>
                    <a:lnTo>
                      <a:pt x="376" y="100"/>
                    </a:lnTo>
                    <a:lnTo>
                      <a:pt x="408" y="92"/>
                    </a:lnTo>
                    <a:lnTo>
                      <a:pt x="434" y="0"/>
                    </a:lnTo>
                    <a:lnTo>
                      <a:pt x="520"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4" name="Freeform 2946"/>
              <p:cNvSpPr>
                <a:spLocks/>
              </p:cNvSpPr>
              <p:nvPr/>
            </p:nvSpPr>
            <p:spPr bwMode="auto">
              <a:xfrm>
                <a:off x="2857" y="1222"/>
                <a:ext cx="1190" cy="1262"/>
              </a:xfrm>
              <a:custGeom>
                <a:avLst/>
                <a:gdLst>
                  <a:gd name="T0" fmla="*/ 1190 w 1190"/>
                  <a:gd name="T1" fmla="*/ 276 h 1262"/>
                  <a:gd name="T2" fmla="*/ 1190 w 1190"/>
                  <a:gd name="T3" fmla="*/ 132 h 1262"/>
                  <a:gd name="T4" fmla="*/ 1188 w 1190"/>
                  <a:gd name="T5" fmla="*/ 106 h 1262"/>
                  <a:gd name="T6" fmla="*/ 1180 w 1190"/>
                  <a:gd name="T7" fmla="*/ 80 h 1262"/>
                  <a:gd name="T8" fmla="*/ 1168 w 1190"/>
                  <a:gd name="T9" fmla="*/ 58 h 1262"/>
                  <a:gd name="T10" fmla="*/ 1152 w 1190"/>
                  <a:gd name="T11" fmla="*/ 38 h 1262"/>
                  <a:gd name="T12" fmla="*/ 1132 w 1190"/>
                  <a:gd name="T13" fmla="*/ 22 h 1262"/>
                  <a:gd name="T14" fmla="*/ 1110 w 1190"/>
                  <a:gd name="T15" fmla="*/ 10 h 1262"/>
                  <a:gd name="T16" fmla="*/ 1086 w 1190"/>
                  <a:gd name="T17" fmla="*/ 2 h 1262"/>
                  <a:gd name="T18" fmla="*/ 1058 w 1190"/>
                  <a:gd name="T19" fmla="*/ 0 h 1262"/>
                  <a:gd name="T20" fmla="*/ 132 w 1190"/>
                  <a:gd name="T21" fmla="*/ 0 h 1262"/>
                  <a:gd name="T22" fmla="*/ 106 w 1190"/>
                  <a:gd name="T23" fmla="*/ 2 h 1262"/>
                  <a:gd name="T24" fmla="*/ 80 w 1190"/>
                  <a:gd name="T25" fmla="*/ 10 h 1262"/>
                  <a:gd name="T26" fmla="*/ 58 w 1190"/>
                  <a:gd name="T27" fmla="*/ 22 h 1262"/>
                  <a:gd name="T28" fmla="*/ 38 w 1190"/>
                  <a:gd name="T29" fmla="*/ 38 h 1262"/>
                  <a:gd name="T30" fmla="*/ 22 w 1190"/>
                  <a:gd name="T31" fmla="*/ 58 h 1262"/>
                  <a:gd name="T32" fmla="*/ 10 w 1190"/>
                  <a:gd name="T33" fmla="*/ 80 h 1262"/>
                  <a:gd name="T34" fmla="*/ 2 w 1190"/>
                  <a:gd name="T35" fmla="*/ 106 h 1262"/>
                  <a:gd name="T36" fmla="*/ 0 w 1190"/>
                  <a:gd name="T37" fmla="*/ 132 h 1262"/>
                  <a:gd name="T38" fmla="*/ 0 w 1190"/>
                  <a:gd name="T39" fmla="*/ 1130 h 1262"/>
                  <a:gd name="T40" fmla="*/ 2 w 1190"/>
                  <a:gd name="T41" fmla="*/ 1156 h 1262"/>
                  <a:gd name="T42" fmla="*/ 10 w 1190"/>
                  <a:gd name="T43" fmla="*/ 1180 h 1262"/>
                  <a:gd name="T44" fmla="*/ 22 w 1190"/>
                  <a:gd name="T45" fmla="*/ 1204 h 1262"/>
                  <a:gd name="T46" fmla="*/ 38 w 1190"/>
                  <a:gd name="T47" fmla="*/ 1222 h 1262"/>
                  <a:gd name="T48" fmla="*/ 58 w 1190"/>
                  <a:gd name="T49" fmla="*/ 1238 h 1262"/>
                  <a:gd name="T50" fmla="*/ 80 w 1190"/>
                  <a:gd name="T51" fmla="*/ 1250 h 1262"/>
                  <a:gd name="T52" fmla="*/ 106 w 1190"/>
                  <a:gd name="T53" fmla="*/ 1258 h 1262"/>
                  <a:gd name="T54" fmla="*/ 132 w 1190"/>
                  <a:gd name="T55" fmla="*/ 1262 h 1262"/>
                  <a:gd name="T56" fmla="*/ 286 w 1190"/>
                  <a:gd name="T57" fmla="*/ 512 h 1262"/>
                  <a:gd name="T58" fmla="*/ 288 w 1190"/>
                  <a:gd name="T59" fmla="*/ 488 h 1262"/>
                  <a:gd name="T60" fmla="*/ 296 w 1190"/>
                  <a:gd name="T61" fmla="*/ 442 h 1262"/>
                  <a:gd name="T62" fmla="*/ 314 w 1190"/>
                  <a:gd name="T63" fmla="*/ 400 h 1262"/>
                  <a:gd name="T64" fmla="*/ 340 w 1190"/>
                  <a:gd name="T65" fmla="*/ 362 h 1262"/>
                  <a:gd name="T66" fmla="*/ 372 w 1190"/>
                  <a:gd name="T67" fmla="*/ 330 h 1262"/>
                  <a:gd name="T68" fmla="*/ 410 w 1190"/>
                  <a:gd name="T69" fmla="*/ 304 h 1262"/>
                  <a:gd name="T70" fmla="*/ 452 w 1190"/>
                  <a:gd name="T71" fmla="*/ 286 h 1262"/>
                  <a:gd name="T72" fmla="*/ 498 w 1190"/>
                  <a:gd name="T73" fmla="*/ 278 h 12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190" h="1262">
                    <a:moveTo>
                      <a:pt x="522" y="276"/>
                    </a:moveTo>
                    <a:lnTo>
                      <a:pt x="1190" y="276"/>
                    </a:lnTo>
                    <a:lnTo>
                      <a:pt x="1190" y="132"/>
                    </a:lnTo>
                    <a:lnTo>
                      <a:pt x="1190" y="132"/>
                    </a:lnTo>
                    <a:lnTo>
                      <a:pt x="1190" y="118"/>
                    </a:lnTo>
                    <a:lnTo>
                      <a:pt x="1188" y="106"/>
                    </a:lnTo>
                    <a:lnTo>
                      <a:pt x="1184" y="92"/>
                    </a:lnTo>
                    <a:lnTo>
                      <a:pt x="1180" y="80"/>
                    </a:lnTo>
                    <a:lnTo>
                      <a:pt x="1174" y="70"/>
                    </a:lnTo>
                    <a:lnTo>
                      <a:pt x="1168" y="58"/>
                    </a:lnTo>
                    <a:lnTo>
                      <a:pt x="1160" y="48"/>
                    </a:lnTo>
                    <a:lnTo>
                      <a:pt x="1152" y="38"/>
                    </a:lnTo>
                    <a:lnTo>
                      <a:pt x="1142" y="30"/>
                    </a:lnTo>
                    <a:lnTo>
                      <a:pt x="1132" y="22"/>
                    </a:lnTo>
                    <a:lnTo>
                      <a:pt x="1122" y="16"/>
                    </a:lnTo>
                    <a:lnTo>
                      <a:pt x="1110" y="10"/>
                    </a:lnTo>
                    <a:lnTo>
                      <a:pt x="1098" y="6"/>
                    </a:lnTo>
                    <a:lnTo>
                      <a:pt x="1086" y="2"/>
                    </a:lnTo>
                    <a:lnTo>
                      <a:pt x="1072" y="0"/>
                    </a:lnTo>
                    <a:lnTo>
                      <a:pt x="1058" y="0"/>
                    </a:lnTo>
                    <a:lnTo>
                      <a:pt x="132" y="0"/>
                    </a:lnTo>
                    <a:lnTo>
                      <a:pt x="132" y="0"/>
                    </a:lnTo>
                    <a:lnTo>
                      <a:pt x="118" y="0"/>
                    </a:lnTo>
                    <a:lnTo>
                      <a:pt x="106" y="2"/>
                    </a:lnTo>
                    <a:lnTo>
                      <a:pt x="92" y="6"/>
                    </a:lnTo>
                    <a:lnTo>
                      <a:pt x="80" y="10"/>
                    </a:lnTo>
                    <a:lnTo>
                      <a:pt x="68" y="16"/>
                    </a:lnTo>
                    <a:lnTo>
                      <a:pt x="58" y="22"/>
                    </a:lnTo>
                    <a:lnTo>
                      <a:pt x="48" y="30"/>
                    </a:lnTo>
                    <a:lnTo>
                      <a:pt x="38" y="38"/>
                    </a:lnTo>
                    <a:lnTo>
                      <a:pt x="30" y="48"/>
                    </a:lnTo>
                    <a:lnTo>
                      <a:pt x="22" y="58"/>
                    </a:lnTo>
                    <a:lnTo>
                      <a:pt x="16" y="70"/>
                    </a:lnTo>
                    <a:lnTo>
                      <a:pt x="10" y="80"/>
                    </a:lnTo>
                    <a:lnTo>
                      <a:pt x="6" y="92"/>
                    </a:lnTo>
                    <a:lnTo>
                      <a:pt x="2" y="106"/>
                    </a:lnTo>
                    <a:lnTo>
                      <a:pt x="0" y="118"/>
                    </a:lnTo>
                    <a:lnTo>
                      <a:pt x="0" y="132"/>
                    </a:lnTo>
                    <a:lnTo>
                      <a:pt x="0" y="1130"/>
                    </a:lnTo>
                    <a:lnTo>
                      <a:pt x="0" y="1130"/>
                    </a:lnTo>
                    <a:lnTo>
                      <a:pt x="0" y="1142"/>
                    </a:lnTo>
                    <a:lnTo>
                      <a:pt x="2" y="1156"/>
                    </a:lnTo>
                    <a:lnTo>
                      <a:pt x="6" y="1168"/>
                    </a:lnTo>
                    <a:lnTo>
                      <a:pt x="10" y="1180"/>
                    </a:lnTo>
                    <a:lnTo>
                      <a:pt x="16" y="1192"/>
                    </a:lnTo>
                    <a:lnTo>
                      <a:pt x="22" y="1204"/>
                    </a:lnTo>
                    <a:lnTo>
                      <a:pt x="30" y="1214"/>
                    </a:lnTo>
                    <a:lnTo>
                      <a:pt x="38" y="1222"/>
                    </a:lnTo>
                    <a:lnTo>
                      <a:pt x="48" y="1232"/>
                    </a:lnTo>
                    <a:lnTo>
                      <a:pt x="58" y="1238"/>
                    </a:lnTo>
                    <a:lnTo>
                      <a:pt x="68" y="1246"/>
                    </a:lnTo>
                    <a:lnTo>
                      <a:pt x="80" y="1250"/>
                    </a:lnTo>
                    <a:lnTo>
                      <a:pt x="92" y="1256"/>
                    </a:lnTo>
                    <a:lnTo>
                      <a:pt x="106" y="1258"/>
                    </a:lnTo>
                    <a:lnTo>
                      <a:pt x="118" y="1260"/>
                    </a:lnTo>
                    <a:lnTo>
                      <a:pt x="132" y="1262"/>
                    </a:lnTo>
                    <a:lnTo>
                      <a:pt x="286" y="1262"/>
                    </a:lnTo>
                    <a:lnTo>
                      <a:pt x="286" y="512"/>
                    </a:lnTo>
                    <a:lnTo>
                      <a:pt x="286" y="512"/>
                    </a:lnTo>
                    <a:lnTo>
                      <a:pt x="288" y="488"/>
                    </a:lnTo>
                    <a:lnTo>
                      <a:pt x="290" y="464"/>
                    </a:lnTo>
                    <a:lnTo>
                      <a:pt x="296" y="442"/>
                    </a:lnTo>
                    <a:lnTo>
                      <a:pt x="304" y="420"/>
                    </a:lnTo>
                    <a:lnTo>
                      <a:pt x="314" y="400"/>
                    </a:lnTo>
                    <a:lnTo>
                      <a:pt x="326" y="380"/>
                    </a:lnTo>
                    <a:lnTo>
                      <a:pt x="340" y="362"/>
                    </a:lnTo>
                    <a:lnTo>
                      <a:pt x="354" y="346"/>
                    </a:lnTo>
                    <a:lnTo>
                      <a:pt x="372" y="330"/>
                    </a:lnTo>
                    <a:lnTo>
                      <a:pt x="390" y="316"/>
                    </a:lnTo>
                    <a:lnTo>
                      <a:pt x="410" y="304"/>
                    </a:lnTo>
                    <a:lnTo>
                      <a:pt x="430" y="294"/>
                    </a:lnTo>
                    <a:lnTo>
                      <a:pt x="452" y="286"/>
                    </a:lnTo>
                    <a:lnTo>
                      <a:pt x="474" y="282"/>
                    </a:lnTo>
                    <a:lnTo>
                      <a:pt x="498" y="278"/>
                    </a:lnTo>
                    <a:lnTo>
                      <a:pt x="522" y="276"/>
                    </a:lnTo>
                    <a:close/>
                  </a:path>
                </a:pathLst>
              </a:custGeom>
              <a:solidFill>
                <a:srgbClr val="FDBB3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5" name="Freeform 2947"/>
              <p:cNvSpPr>
                <a:spLocks/>
              </p:cNvSpPr>
              <p:nvPr/>
            </p:nvSpPr>
            <p:spPr bwMode="auto">
              <a:xfrm>
                <a:off x="2857" y="1222"/>
                <a:ext cx="1190" cy="1262"/>
              </a:xfrm>
              <a:custGeom>
                <a:avLst/>
                <a:gdLst>
                  <a:gd name="T0" fmla="*/ 1190 w 1190"/>
                  <a:gd name="T1" fmla="*/ 276 h 1262"/>
                  <a:gd name="T2" fmla="*/ 1190 w 1190"/>
                  <a:gd name="T3" fmla="*/ 132 h 1262"/>
                  <a:gd name="T4" fmla="*/ 1188 w 1190"/>
                  <a:gd name="T5" fmla="*/ 106 h 1262"/>
                  <a:gd name="T6" fmla="*/ 1180 w 1190"/>
                  <a:gd name="T7" fmla="*/ 80 h 1262"/>
                  <a:gd name="T8" fmla="*/ 1168 w 1190"/>
                  <a:gd name="T9" fmla="*/ 58 h 1262"/>
                  <a:gd name="T10" fmla="*/ 1152 w 1190"/>
                  <a:gd name="T11" fmla="*/ 38 h 1262"/>
                  <a:gd name="T12" fmla="*/ 1132 w 1190"/>
                  <a:gd name="T13" fmla="*/ 22 h 1262"/>
                  <a:gd name="T14" fmla="*/ 1110 w 1190"/>
                  <a:gd name="T15" fmla="*/ 10 h 1262"/>
                  <a:gd name="T16" fmla="*/ 1086 w 1190"/>
                  <a:gd name="T17" fmla="*/ 2 h 1262"/>
                  <a:gd name="T18" fmla="*/ 1058 w 1190"/>
                  <a:gd name="T19" fmla="*/ 0 h 1262"/>
                  <a:gd name="T20" fmla="*/ 132 w 1190"/>
                  <a:gd name="T21" fmla="*/ 0 h 1262"/>
                  <a:gd name="T22" fmla="*/ 106 w 1190"/>
                  <a:gd name="T23" fmla="*/ 2 h 1262"/>
                  <a:gd name="T24" fmla="*/ 80 w 1190"/>
                  <a:gd name="T25" fmla="*/ 10 h 1262"/>
                  <a:gd name="T26" fmla="*/ 58 w 1190"/>
                  <a:gd name="T27" fmla="*/ 22 h 1262"/>
                  <a:gd name="T28" fmla="*/ 38 w 1190"/>
                  <a:gd name="T29" fmla="*/ 38 h 1262"/>
                  <a:gd name="T30" fmla="*/ 22 w 1190"/>
                  <a:gd name="T31" fmla="*/ 58 h 1262"/>
                  <a:gd name="T32" fmla="*/ 10 w 1190"/>
                  <a:gd name="T33" fmla="*/ 80 h 1262"/>
                  <a:gd name="T34" fmla="*/ 2 w 1190"/>
                  <a:gd name="T35" fmla="*/ 106 h 1262"/>
                  <a:gd name="T36" fmla="*/ 0 w 1190"/>
                  <a:gd name="T37" fmla="*/ 132 h 1262"/>
                  <a:gd name="T38" fmla="*/ 0 w 1190"/>
                  <a:gd name="T39" fmla="*/ 1130 h 1262"/>
                  <a:gd name="T40" fmla="*/ 2 w 1190"/>
                  <a:gd name="T41" fmla="*/ 1156 h 1262"/>
                  <a:gd name="T42" fmla="*/ 10 w 1190"/>
                  <a:gd name="T43" fmla="*/ 1180 h 1262"/>
                  <a:gd name="T44" fmla="*/ 22 w 1190"/>
                  <a:gd name="T45" fmla="*/ 1204 h 1262"/>
                  <a:gd name="T46" fmla="*/ 38 w 1190"/>
                  <a:gd name="T47" fmla="*/ 1222 h 1262"/>
                  <a:gd name="T48" fmla="*/ 58 w 1190"/>
                  <a:gd name="T49" fmla="*/ 1238 h 1262"/>
                  <a:gd name="T50" fmla="*/ 80 w 1190"/>
                  <a:gd name="T51" fmla="*/ 1250 h 1262"/>
                  <a:gd name="T52" fmla="*/ 106 w 1190"/>
                  <a:gd name="T53" fmla="*/ 1258 h 1262"/>
                  <a:gd name="T54" fmla="*/ 132 w 1190"/>
                  <a:gd name="T55" fmla="*/ 1262 h 1262"/>
                  <a:gd name="T56" fmla="*/ 286 w 1190"/>
                  <a:gd name="T57" fmla="*/ 512 h 1262"/>
                  <a:gd name="T58" fmla="*/ 288 w 1190"/>
                  <a:gd name="T59" fmla="*/ 488 h 1262"/>
                  <a:gd name="T60" fmla="*/ 296 w 1190"/>
                  <a:gd name="T61" fmla="*/ 442 h 1262"/>
                  <a:gd name="T62" fmla="*/ 314 w 1190"/>
                  <a:gd name="T63" fmla="*/ 400 h 1262"/>
                  <a:gd name="T64" fmla="*/ 340 w 1190"/>
                  <a:gd name="T65" fmla="*/ 362 h 1262"/>
                  <a:gd name="T66" fmla="*/ 372 w 1190"/>
                  <a:gd name="T67" fmla="*/ 330 h 1262"/>
                  <a:gd name="T68" fmla="*/ 410 w 1190"/>
                  <a:gd name="T69" fmla="*/ 304 h 1262"/>
                  <a:gd name="T70" fmla="*/ 452 w 1190"/>
                  <a:gd name="T71" fmla="*/ 286 h 1262"/>
                  <a:gd name="T72" fmla="*/ 498 w 1190"/>
                  <a:gd name="T73" fmla="*/ 278 h 12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190" h="1262">
                    <a:moveTo>
                      <a:pt x="522" y="276"/>
                    </a:moveTo>
                    <a:lnTo>
                      <a:pt x="1190" y="276"/>
                    </a:lnTo>
                    <a:lnTo>
                      <a:pt x="1190" y="132"/>
                    </a:lnTo>
                    <a:lnTo>
                      <a:pt x="1190" y="132"/>
                    </a:lnTo>
                    <a:lnTo>
                      <a:pt x="1190" y="118"/>
                    </a:lnTo>
                    <a:lnTo>
                      <a:pt x="1188" y="106"/>
                    </a:lnTo>
                    <a:lnTo>
                      <a:pt x="1184" y="92"/>
                    </a:lnTo>
                    <a:lnTo>
                      <a:pt x="1180" y="80"/>
                    </a:lnTo>
                    <a:lnTo>
                      <a:pt x="1174" y="70"/>
                    </a:lnTo>
                    <a:lnTo>
                      <a:pt x="1168" y="58"/>
                    </a:lnTo>
                    <a:lnTo>
                      <a:pt x="1160" y="48"/>
                    </a:lnTo>
                    <a:lnTo>
                      <a:pt x="1152" y="38"/>
                    </a:lnTo>
                    <a:lnTo>
                      <a:pt x="1142" y="30"/>
                    </a:lnTo>
                    <a:lnTo>
                      <a:pt x="1132" y="22"/>
                    </a:lnTo>
                    <a:lnTo>
                      <a:pt x="1122" y="16"/>
                    </a:lnTo>
                    <a:lnTo>
                      <a:pt x="1110" y="10"/>
                    </a:lnTo>
                    <a:lnTo>
                      <a:pt x="1098" y="6"/>
                    </a:lnTo>
                    <a:lnTo>
                      <a:pt x="1086" y="2"/>
                    </a:lnTo>
                    <a:lnTo>
                      <a:pt x="1072" y="0"/>
                    </a:lnTo>
                    <a:lnTo>
                      <a:pt x="1058" y="0"/>
                    </a:lnTo>
                    <a:lnTo>
                      <a:pt x="132" y="0"/>
                    </a:lnTo>
                    <a:lnTo>
                      <a:pt x="132" y="0"/>
                    </a:lnTo>
                    <a:lnTo>
                      <a:pt x="118" y="0"/>
                    </a:lnTo>
                    <a:lnTo>
                      <a:pt x="106" y="2"/>
                    </a:lnTo>
                    <a:lnTo>
                      <a:pt x="92" y="6"/>
                    </a:lnTo>
                    <a:lnTo>
                      <a:pt x="80" y="10"/>
                    </a:lnTo>
                    <a:lnTo>
                      <a:pt x="68" y="16"/>
                    </a:lnTo>
                    <a:lnTo>
                      <a:pt x="58" y="22"/>
                    </a:lnTo>
                    <a:lnTo>
                      <a:pt x="48" y="30"/>
                    </a:lnTo>
                    <a:lnTo>
                      <a:pt x="38" y="38"/>
                    </a:lnTo>
                    <a:lnTo>
                      <a:pt x="30" y="48"/>
                    </a:lnTo>
                    <a:lnTo>
                      <a:pt x="22" y="58"/>
                    </a:lnTo>
                    <a:lnTo>
                      <a:pt x="16" y="70"/>
                    </a:lnTo>
                    <a:lnTo>
                      <a:pt x="10" y="80"/>
                    </a:lnTo>
                    <a:lnTo>
                      <a:pt x="6" y="92"/>
                    </a:lnTo>
                    <a:lnTo>
                      <a:pt x="2" y="106"/>
                    </a:lnTo>
                    <a:lnTo>
                      <a:pt x="0" y="118"/>
                    </a:lnTo>
                    <a:lnTo>
                      <a:pt x="0" y="132"/>
                    </a:lnTo>
                    <a:lnTo>
                      <a:pt x="0" y="1130"/>
                    </a:lnTo>
                    <a:lnTo>
                      <a:pt x="0" y="1130"/>
                    </a:lnTo>
                    <a:lnTo>
                      <a:pt x="0" y="1142"/>
                    </a:lnTo>
                    <a:lnTo>
                      <a:pt x="2" y="1156"/>
                    </a:lnTo>
                    <a:lnTo>
                      <a:pt x="6" y="1168"/>
                    </a:lnTo>
                    <a:lnTo>
                      <a:pt x="10" y="1180"/>
                    </a:lnTo>
                    <a:lnTo>
                      <a:pt x="16" y="1192"/>
                    </a:lnTo>
                    <a:lnTo>
                      <a:pt x="22" y="1204"/>
                    </a:lnTo>
                    <a:lnTo>
                      <a:pt x="30" y="1214"/>
                    </a:lnTo>
                    <a:lnTo>
                      <a:pt x="38" y="1222"/>
                    </a:lnTo>
                    <a:lnTo>
                      <a:pt x="48" y="1232"/>
                    </a:lnTo>
                    <a:lnTo>
                      <a:pt x="58" y="1238"/>
                    </a:lnTo>
                    <a:lnTo>
                      <a:pt x="68" y="1246"/>
                    </a:lnTo>
                    <a:lnTo>
                      <a:pt x="80" y="1250"/>
                    </a:lnTo>
                    <a:lnTo>
                      <a:pt x="92" y="1256"/>
                    </a:lnTo>
                    <a:lnTo>
                      <a:pt x="106" y="1258"/>
                    </a:lnTo>
                    <a:lnTo>
                      <a:pt x="118" y="1260"/>
                    </a:lnTo>
                    <a:lnTo>
                      <a:pt x="132" y="1262"/>
                    </a:lnTo>
                    <a:lnTo>
                      <a:pt x="286" y="1262"/>
                    </a:lnTo>
                    <a:lnTo>
                      <a:pt x="286" y="512"/>
                    </a:lnTo>
                    <a:lnTo>
                      <a:pt x="286" y="512"/>
                    </a:lnTo>
                    <a:lnTo>
                      <a:pt x="288" y="488"/>
                    </a:lnTo>
                    <a:lnTo>
                      <a:pt x="290" y="464"/>
                    </a:lnTo>
                    <a:lnTo>
                      <a:pt x="296" y="442"/>
                    </a:lnTo>
                    <a:lnTo>
                      <a:pt x="304" y="420"/>
                    </a:lnTo>
                    <a:lnTo>
                      <a:pt x="314" y="400"/>
                    </a:lnTo>
                    <a:lnTo>
                      <a:pt x="326" y="380"/>
                    </a:lnTo>
                    <a:lnTo>
                      <a:pt x="340" y="362"/>
                    </a:lnTo>
                    <a:lnTo>
                      <a:pt x="354" y="346"/>
                    </a:lnTo>
                    <a:lnTo>
                      <a:pt x="372" y="330"/>
                    </a:lnTo>
                    <a:lnTo>
                      <a:pt x="390" y="316"/>
                    </a:lnTo>
                    <a:lnTo>
                      <a:pt x="410" y="304"/>
                    </a:lnTo>
                    <a:lnTo>
                      <a:pt x="430" y="294"/>
                    </a:lnTo>
                    <a:lnTo>
                      <a:pt x="452" y="286"/>
                    </a:lnTo>
                    <a:lnTo>
                      <a:pt x="474" y="282"/>
                    </a:lnTo>
                    <a:lnTo>
                      <a:pt x="498" y="278"/>
                    </a:lnTo>
                    <a:lnTo>
                      <a:pt x="522" y="276"/>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6" name="Freeform 2948"/>
              <p:cNvSpPr>
                <a:spLocks/>
              </p:cNvSpPr>
              <p:nvPr/>
            </p:nvSpPr>
            <p:spPr bwMode="auto">
              <a:xfrm>
                <a:off x="3191" y="1546"/>
                <a:ext cx="1302" cy="1374"/>
              </a:xfrm>
              <a:custGeom>
                <a:avLst/>
                <a:gdLst>
                  <a:gd name="T0" fmla="*/ 856 w 1302"/>
                  <a:gd name="T1" fmla="*/ 0 h 1374"/>
                  <a:gd name="T2" fmla="*/ 188 w 1302"/>
                  <a:gd name="T3" fmla="*/ 0 h 1374"/>
                  <a:gd name="T4" fmla="*/ 150 w 1302"/>
                  <a:gd name="T5" fmla="*/ 4 h 1374"/>
                  <a:gd name="T6" fmla="*/ 114 w 1302"/>
                  <a:gd name="T7" fmla="*/ 14 h 1374"/>
                  <a:gd name="T8" fmla="*/ 82 w 1302"/>
                  <a:gd name="T9" fmla="*/ 32 h 1374"/>
                  <a:gd name="T10" fmla="*/ 54 w 1302"/>
                  <a:gd name="T11" fmla="*/ 56 h 1374"/>
                  <a:gd name="T12" fmla="*/ 32 w 1302"/>
                  <a:gd name="T13" fmla="*/ 84 h 1374"/>
                  <a:gd name="T14" fmla="*/ 14 w 1302"/>
                  <a:gd name="T15" fmla="*/ 116 h 1374"/>
                  <a:gd name="T16" fmla="*/ 4 w 1302"/>
                  <a:gd name="T17" fmla="*/ 150 h 1374"/>
                  <a:gd name="T18" fmla="*/ 0 w 1302"/>
                  <a:gd name="T19" fmla="*/ 188 h 1374"/>
                  <a:gd name="T20" fmla="*/ 0 w 1302"/>
                  <a:gd name="T21" fmla="*/ 1186 h 1374"/>
                  <a:gd name="T22" fmla="*/ 0 w 1302"/>
                  <a:gd name="T23" fmla="*/ 1204 h 1374"/>
                  <a:gd name="T24" fmla="*/ 8 w 1302"/>
                  <a:gd name="T25" fmla="*/ 1242 h 1374"/>
                  <a:gd name="T26" fmla="*/ 22 w 1302"/>
                  <a:gd name="T27" fmla="*/ 1276 h 1374"/>
                  <a:gd name="T28" fmla="*/ 42 w 1302"/>
                  <a:gd name="T29" fmla="*/ 1304 h 1374"/>
                  <a:gd name="T30" fmla="*/ 68 w 1302"/>
                  <a:gd name="T31" fmla="*/ 1330 h 1374"/>
                  <a:gd name="T32" fmla="*/ 98 w 1302"/>
                  <a:gd name="T33" fmla="*/ 1350 h 1374"/>
                  <a:gd name="T34" fmla="*/ 132 w 1302"/>
                  <a:gd name="T35" fmla="*/ 1364 h 1374"/>
                  <a:gd name="T36" fmla="*/ 168 w 1302"/>
                  <a:gd name="T37" fmla="*/ 1372 h 1374"/>
                  <a:gd name="T38" fmla="*/ 730 w 1302"/>
                  <a:gd name="T39" fmla="*/ 1374 h 1374"/>
                  <a:gd name="T40" fmla="*/ 712 w 1302"/>
                  <a:gd name="T41" fmla="*/ 1342 h 1374"/>
                  <a:gd name="T42" fmla="*/ 688 w 1302"/>
                  <a:gd name="T43" fmla="*/ 1298 h 1374"/>
                  <a:gd name="T44" fmla="*/ 188 w 1302"/>
                  <a:gd name="T45" fmla="*/ 1262 h 1374"/>
                  <a:gd name="T46" fmla="*/ 172 w 1302"/>
                  <a:gd name="T47" fmla="*/ 1260 h 1374"/>
                  <a:gd name="T48" fmla="*/ 146 w 1302"/>
                  <a:gd name="T49" fmla="*/ 1248 h 1374"/>
                  <a:gd name="T50" fmla="*/ 124 w 1302"/>
                  <a:gd name="T51" fmla="*/ 1228 h 1374"/>
                  <a:gd name="T52" fmla="*/ 114 w 1302"/>
                  <a:gd name="T53" fmla="*/ 1200 h 1374"/>
                  <a:gd name="T54" fmla="*/ 112 w 1302"/>
                  <a:gd name="T55" fmla="*/ 938 h 1374"/>
                  <a:gd name="T56" fmla="*/ 112 w 1302"/>
                  <a:gd name="T57" fmla="*/ 188 h 1374"/>
                  <a:gd name="T58" fmla="*/ 118 w 1302"/>
                  <a:gd name="T59" fmla="*/ 158 h 1374"/>
                  <a:gd name="T60" fmla="*/ 134 w 1302"/>
                  <a:gd name="T61" fmla="*/ 134 h 1374"/>
                  <a:gd name="T62" fmla="*/ 158 w 1302"/>
                  <a:gd name="T63" fmla="*/ 118 h 1374"/>
                  <a:gd name="T64" fmla="*/ 188 w 1302"/>
                  <a:gd name="T65" fmla="*/ 112 h 1374"/>
                  <a:gd name="T66" fmla="*/ 1114 w 1302"/>
                  <a:gd name="T67" fmla="*/ 112 h 1374"/>
                  <a:gd name="T68" fmla="*/ 1130 w 1302"/>
                  <a:gd name="T69" fmla="*/ 114 h 1374"/>
                  <a:gd name="T70" fmla="*/ 1156 w 1302"/>
                  <a:gd name="T71" fmla="*/ 126 h 1374"/>
                  <a:gd name="T72" fmla="*/ 1178 w 1302"/>
                  <a:gd name="T73" fmla="*/ 146 h 1374"/>
                  <a:gd name="T74" fmla="*/ 1188 w 1302"/>
                  <a:gd name="T75" fmla="*/ 172 h 1374"/>
                  <a:gd name="T76" fmla="*/ 1190 w 1302"/>
                  <a:gd name="T77" fmla="*/ 550 h 1374"/>
                  <a:gd name="T78" fmla="*/ 1246 w 1302"/>
                  <a:gd name="T79" fmla="*/ 550 h 1374"/>
                  <a:gd name="T80" fmla="*/ 1268 w 1302"/>
                  <a:gd name="T81" fmla="*/ 596 h 1374"/>
                  <a:gd name="T82" fmla="*/ 1282 w 1302"/>
                  <a:gd name="T83" fmla="*/ 646 h 1374"/>
                  <a:gd name="T84" fmla="*/ 1302 w 1302"/>
                  <a:gd name="T85" fmla="*/ 626 h 1374"/>
                  <a:gd name="T86" fmla="*/ 1302 w 1302"/>
                  <a:gd name="T87" fmla="*/ 188 h 1374"/>
                  <a:gd name="T88" fmla="*/ 1298 w 1302"/>
                  <a:gd name="T89" fmla="*/ 150 h 1374"/>
                  <a:gd name="T90" fmla="*/ 1288 w 1302"/>
                  <a:gd name="T91" fmla="*/ 116 h 1374"/>
                  <a:gd name="T92" fmla="*/ 1270 w 1302"/>
                  <a:gd name="T93" fmla="*/ 84 h 1374"/>
                  <a:gd name="T94" fmla="*/ 1248 w 1302"/>
                  <a:gd name="T95" fmla="*/ 56 h 1374"/>
                  <a:gd name="T96" fmla="*/ 1220 w 1302"/>
                  <a:gd name="T97" fmla="*/ 32 h 1374"/>
                  <a:gd name="T98" fmla="*/ 1188 w 1302"/>
                  <a:gd name="T99" fmla="*/ 14 h 1374"/>
                  <a:gd name="T100" fmla="*/ 1152 w 1302"/>
                  <a:gd name="T101" fmla="*/ 4 h 1374"/>
                  <a:gd name="T102" fmla="*/ 1114 w 1302"/>
                  <a:gd name="T103" fmla="*/ 0 h 13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302" h="1374">
                    <a:moveTo>
                      <a:pt x="1114" y="0"/>
                    </a:moveTo>
                    <a:lnTo>
                      <a:pt x="856" y="0"/>
                    </a:lnTo>
                    <a:lnTo>
                      <a:pt x="188" y="0"/>
                    </a:lnTo>
                    <a:lnTo>
                      <a:pt x="188" y="0"/>
                    </a:lnTo>
                    <a:lnTo>
                      <a:pt x="168" y="2"/>
                    </a:lnTo>
                    <a:lnTo>
                      <a:pt x="150" y="4"/>
                    </a:lnTo>
                    <a:lnTo>
                      <a:pt x="132" y="8"/>
                    </a:lnTo>
                    <a:lnTo>
                      <a:pt x="114" y="14"/>
                    </a:lnTo>
                    <a:lnTo>
                      <a:pt x="98" y="22"/>
                    </a:lnTo>
                    <a:lnTo>
                      <a:pt x="82" y="32"/>
                    </a:lnTo>
                    <a:lnTo>
                      <a:pt x="68" y="44"/>
                    </a:lnTo>
                    <a:lnTo>
                      <a:pt x="54" y="56"/>
                    </a:lnTo>
                    <a:lnTo>
                      <a:pt x="42" y="68"/>
                    </a:lnTo>
                    <a:lnTo>
                      <a:pt x="32" y="84"/>
                    </a:lnTo>
                    <a:lnTo>
                      <a:pt x="22" y="98"/>
                    </a:lnTo>
                    <a:lnTo>
                      <a:pt x="14" y="116"/>
                    </a:lnTo>
                    <a:lnTo>
                      <a:pt x="8" y="132"/>
                    </a:lnTo>
                    <a:lnTo>
                      <a:pt x="4" y="150"/>
                    </a:lnTo>
                    <a:lnTo>
                      <a:pt x="0" y="168"/>
                    </a:lnTo>
                    <a:lnTo>
                      <a:pt x="0" y="188"/>
                    </a:lnTo>
                    <a:lnTo>
                      <a:pt x="0" y="938"/>
                    </a:lnTo>
                    <a:lnTo>
                      <a:pt x="0" y="1186"/>
                    </a:lnTo>
                    <a:lnTo>
                      <a:pt x="0" y="1186"/>
                    </a:lnTo>
                    <a:lnTo>
                      <a:pt x="0" y="1204"/>
                    </a:lnTo>
                    <a:lnTo>
                      <a:pt x="4" y="1224"/>
                    </a:lnTo>
                    <a:lnTo>
                      <a:pt x="8" y="1242"/>
                    </a:lnTo>
                    <a:lnTo>
                      <a:pt x="14" y="1258"/>
                    </a:lnTo>
                    <a:lnTo>
                      <a:pt x="22" y="1276"/>
                    </a:lnTo>
                    <a:lnTo>
                      <a:pt x="32" y="1290"/>
                    </a:lnTo>
                    <a:lnTo>
                      <a:pt x="42" y="1304"/>
                    </a:lnTo>
                    <a:lnTo>
                      <a:pt x="54" y="1318"/>
                    </a:lnTo>
                    <a:lnTo>
                      <a:pt x="68" y="1330"/>
                    </a:lnTo>
                    <a:lnTo>
                      <a:pt x="82" y="1342"/>
                    </a:lnTo>
                    <a:lnTo>
                      <a:pt x="98" y="1350"/>
                    </a:lnTo>
                    <a:lnTo>
                      <a:pt x="114" y="1358"/>
                    </a:lnTo>
                    <a:lnTo>
                      <a:pt x="132" y="1364"/>
                    </a:lnTo>
                    <a:lnTo>
                      <a:pt x="150" y="1370"/>
                    </a:lnTo>
                    <a:lnTo>
                      <a:pt x="168" y="1372"/>
                    </a:lnTo>
                    <a:lnTo>
                      <a:pt x="188" y="1374"/>
                    </a:lnTo>
                    <a:lnTo>
                      <a:pt x="730" y="1374"/>
                    </a:lnTo>
                    <a:lnTo>
                      <a:pt x="726" y="1366"/>
                    </a:lnTo>
                    <a:lnTo>
                      <a:pt x="712" y="1342"/>
                    </a:lnTo>
                    <a:lnTo>
                      <a:pt x="698" y="1318"/>
                    </a:lnTo>
                    <a:lnTo>
                      <a:pt x="688" y="1298"/>
                    </a:lnTo>
                    <a:lnTo>
                      <a:pt x="666" y="1262"/>
                    </a:lnTo>
                    <a:lnTo>
                      <a:pt x="188" y="1262"/>
                    </a:lnTo>
                    <a:lnTo>
                      <a:pt x="188" y="1262"/>
                    </a:lnTo>
                    <a:lnTo>
                      <a:pt x="172" y="1260"/>
                    </a:lnTo>
                    <a:lnTo>
                      <a:pt x="158" y="1256"/>
                    </a:lnTo>
                    <a:lnTo>
                      <a:pt x="146" y="1248"/>
                    </a:lnTo>
                    <a:lnTo>
                      <a:pt x="134" y="1240"/>
                    </a:lnTo>
                    <a:lnTo>
                      <a:pt x="124" y="1228"/>
                    </a:lnTo>
                    <a:lnTo>
                      <a:pt x="118" y="1216"/>
                    </a:lnTo>
                    <a:lnTo>
                      <a:pt x="114" y="1200"/>
                    </a:lnTo>
                    <a:lnTo>
                      <a:pt x="112" y="1186"/>
                    </a:lnTo>
                    <a:lnTo>
                      <a:pt x="112" y="938"/>
                    </a:lnTo>
                    <a:lnTo>
                      <a:pt x="112" y="188"/>
                    </a:lnTo>
                    <a:lnTo>
                      <a:pt x="112" y="188"/>
                    </a:lnTo>
                    <a:lnTo>
                      <a:pt x="114" y="172"/>
                    </a:lnTo>
                    <a:lnTo>
                      <a:pt x="118" y="158"/>
                    </a:lnTo>
                    <a:lnTo>
                      <a:pt x="124" y="146"/>
                    </a:lnTo>
                    <a:lnTo>
                      <a:pt x="134" y="134"/>
                    </a:lnTo>
                    <a:lnTo>
                      <a:pt x="146" y="126"/>
                    </a:lnTo>
                    <a:lnTo>
                      <a:pt x="158" y="118"/>
                    </a:lnTo>
                    <a:lnTo>
                      <a:pt x="172" y="114"/>
                    </a:lnTo>
                    <a:lnTo>
                      <a:pt x="188" y="112"/>
                    </a:lnTo>
                    <a:lnTo>
                      <a:pt x="856" y="112"/>
                    </a:lnTo>
                    <a:lnTo>
                      <a:pt x="1114" y="112"/>
                    </a:lnTo>
                    <a:lnTo>
                      <a:pt x="1114" y="112"/>
                    </a:lnTo>
                    <a:lnTo>
                      <a:pt x="1130" y="114"/>
                    </a:lnTo>
                    <a:lnTo>
                      <a:pt x="1144" y="118"/>
                    </a:lnTo>
                    <a:lnTo>
                      <a:pt x="1156" y="126"/>
                    </a:lnTo>
                    <a:lnTo>
                      <a:pt x="1168" y="134"/>
                    </a:lnTo>
                    <a:lnTo>
                      <a:pt x="1178" y="146"/>
                    </a:lnTo>
                    <a:lnTo>
                      <a:pt x="1184" y="158"/>
                    </a:lnTo>
                    <a:lnTo>
                      <a:pt x="1188" y="172"/>
                    </a:lnTo>
                    <a:lnTo>
                      <a:pt x="1190" y="188"/>
                    </a:lnTo>
                    <a:lnTo>
                      <a:pt x="1190" y="550"/>
                    </a:lnTo>
                    <a:lnTo>
                      <a:pt x="1206" y="550"/>
                    </a:lnTo>
                    <a:lnTo>
                      <a:pt x="1246" y="550"/>
                    </a:lnTo>
                    <a:lnTo>
                      <a:pt x="1254" y="550"/>
                    </a:lnTo>
                    <a:lnTo>
                      <a:pt x="1268" y="596"/>
                    </a:lnTo>
                    <a:lnTo>
                      <a:pt x="1270" y="606"/>
                    </a:lnTo>
                    <a:lnTo>
                      <a:pt x="1282" y="646"/>
                    </a:lnTo>
                    <a:lnTo>
                      <a:pt x="1294" y="632"/>
                    </a:lnTo>
                    <a:lnTo>
                      <a:pt x="1302" y="626"/>
                    </a:lnTo>
                    <a:lnTo>
                      <a:pt x="1302" y="188"/>
                    </a:lnTo>
                    <a:lnTo>
                      <a:pt x="1302" y="188"/>
                    </a:lnTo>
                    <a:lnTo>
                      <a:pt x="1302" y="168"/>
                    </a:lnTo>
                    <a:lnTo>
                      <a:pt x="1298" y="150"/>
                    </a:lnTo>
                    <a:lnTo>
                      <a:pt x="1294" y="132"/>
                    </a:lnTo>
                    <a:lnTo>
                      <a:pt x="1288" y="116"/>
                    </a:lnTo>
                    <a:lnTo>
                      <a:pt x="1280" y="98"/>
                    </a:lnTo>
                    <a:lnTo>
                      <a:pt x="1270" y="84"/>
                    </a:lnTo>
                    <a:lnTo>
                      <a:pt x="1260" y="68"/>
                    </a:lnTo>
                    <a:lnTo>
                      <a:pt x="1248" y="56"/>
                    </a:lnTo>
                    <a:lnTo>
                      <a:pt x="1234" y="44"/>
                    </a:lnTo>
                    <a:lnTo>
                      <a:pt x="1220" y="32"/>
                    </a:lnTo>
                    <a:lnTo>
                      <a:pt x="1204" y="22"/>
                    </a:lnTo>
                    <a:lnTo>
                      <a:pt x="1188" y="14"/>
                    </a:lnTo>
                    <a:lnTo>
                      <a:pt x="1170" y="8"/>
                    </a:lnTo>
                    <a:lnTo>
                      <a:pt x="1152" y="4"/>
                    </a:lnTo>
                    <a:lnTo>
                      <a:pt x="1134" y="2"/>
                    </a:lnTo>
                    <a:lnTo>
                      <a:pt x="1114" y="0"/>
                    </a:lnTo>
                    <a:close/>
                  </a:path>
                </a:pathLst>
              </a:custGeom>
              <a:solidFill>
                <a:srgbClr val="FDBB3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7" name="Freeform 2949"/>
              <p:cNvSpPr>
                <a:spLocks/>
              </p:cNvSpPr>
              <p:nvPr/>
            </p:nvSpPr>
            <p:spPr bwMode="auto">
              <a:xfrm>
                <a:off x="3191" y="1546"/>
                <a:ext cx="1302" cy="1374"/>
              </a:xfrm>
              <a:custGeom>
                <a:avLst/>
                <a:gdLst>
                  <a:gd name="T0" fmla="*/ 856 w 1302"/>
                  <a:gd name="T1" fmla="*/ 0 h 1374"/>
                  <a:gd name="T2" fmla="*/ 188 w 1302"/>
                  <a:gd name="T3" fmla="*/ 0 h 1374"/>
                  <a:gd name="T4" fmla="*/ 150 w 1302"/>
                  <a:gd name="T5" fmla="*/ 4 h 1374"/>
                  <a:gd name="T6" fmla="*/ 114 w 1302"/>
                  <a:gd name="T7" fmla="*/ 14 h 1374"/>
                  <a:gd name="T8" fmla="*/ 82 w 1302"/>
                  <a:gd name="T9" fmla="*/ 32 h 1374"/>
                  <a:gd name="T10" fmla="*/ 54 w 1302"/>
                  <a:gd name="T11" fmla="*/ 56 h 1374"/>
                  <a:gd name="T12" fmla="*/ 32 w 1302"/>
                  <a:gd name="T13" fmla="*/ 84 h 1374"/>
                  <a:gd name="T14" fmla="*/ 14 w 1302"/>
                  <a:gd name="T15" fmla="*/ 116 h 1374"/>
                  <a:gd name="T16" fmla="*/ 4 w 1302"/>
                  <a:gd name="T17" fmla="*/ 150 h 1374"/>
                  <a:gd name="T18" fmla="*/ 0 w 1302"/>
                  <a:gd name="T19" fmla="*/ 188 h 1374"/>
                  <a:gd name="T20" fmla="*/ 0 w 1302"/>
                  <a:gd name="T21" fmla="*/ 1186 h 1374"/>
                  <a:gd name="T22" fmla="*/ 0 w 1302"/>
                  <a:gd name="T23" fmla="*/ 1204 h 1374"/>
                  <a:gd name="T24" fmla="*/ 8 w 1302"/>
                  <a:gd name="T25" fmla="*/ 1242 h 1374"/>
                  <a:gd name="T26" fmla="*/ 22 w 1302"/>
                  <a:gd name="T27" fmla="*/ 1276 h 1374"/>
                  <a:gd name="T28" fmla="*/ 42 w 1302"/>
                  <a:gd name="T29" fmla="*/ 1304 h 1374"/>
                  <a:gd name="T30" fmla="*/ 68 w 1302"/>
                  <a:gd name="T31" fmla="*/ 1330 h 1374"/>
                  <a:gd name="T32" fmla="*/ 98 w 1302"/>
                  <a:gd name="T33" fmla="*/ 1350 h 1374"/>
                  <a:gd name="T34" fmla="*/ 132 w 1302"/>
                  <a:gd name="T35" fmla="*/ 1364 h 1374"/>
                  <a:gd name="T36" fmla="*/ 168 w 1302"/>
                  <a:gd name="T37" fmla="*/ 1372 h 1374"/>
                  <a:gd name="T38" fmla="*/ 730 w 1302"/>
                  <a:gd name="T39" fmla="*/ 1374 h 1374"/>
                  <a:gd name="T40" fmla="*/ 712 w 1302"/>
                  <a:gd name="T41" fmla="*/ 1342 h 1374"/>
                  <a:gd name="T42" fmla="*/ 688 w 1302"/>
                  <a:gd name="T43" fmla="*/ 1298 h 1374"/>
                  <a:gd name="T44" fmla="*/ 188 w 1302"/>
                  <a:gd name="T45" fmla="*/ 1262 h 1374"/>
                  <a:gd name="T46" fmla="*/ 172 w 1302"/>
                  <a:gd name="T47" fmla="*/ 1260 h 1374"/>
                  <a:gd name="T48" fmla="*/ 146 w 1302"/>
                  <a:gd name="T49" fmla="*/ 1248 h 1374"/>
                  <a:gd name="T50" fmla="*/ 124 w 1302"/>
                  <a:gd name="T51" fmla="*/ 1228 h 1374"/>
                  <a:gd name="T52" fmla="*/ 114 w 1302"/>
                  <a:gd name="T53" fmla="*/ 1200 h 1374"/>
                  <a:gd name="T54" fmla="*/ 112 w 1302"/>
                  <a:gd name="T55" fmla="*/ 938 h 1374"/>
                  <a:gd name="T56" fmla="*/ 112 w 1302"/>
                  <a:gd name="T57" fmla="*/ 188 h 1374"/>
                  <a:gd name="T58" fmla="*/ 118 w 1302"/>
                  <a:gd name="T59" fmla="*/ 158 h 1374"/>
                  <a:gd name="T60" fmla="*/ 134 w 1302"/>
                  <a:gd name="T61" fmla="*/ 134 h 1374"/>
                  <a:gd name="T62" fmla="*/ 158 w 1302"/>
                  <a:gd name="T63" fmla="*/ 118 h 1374"/>
                  <a:gd name="T64" fmla="*/ 188 w 1302"/>
                  <a:gd name="T65" fmla="*/ 112 h 1374"/>
                  <a:gd name="T66" fmla="*/ 1114 w 1302"/>
                  <a:gd name="T67" fmla="*/ 112 h 1374"/>
                  <a:gd name="T68" fmla="*/ 1130 w 1302"/>
                  <a:gd name="T69" fmla="*/ 114 h 1374"/>
                  <a:gd name="T70" fmla="*/ 1156 w 1302"/>
                  <a:gd name="T71" fmla="*/ 126 h 1374"/>
                  <a:gd name="T72" fmla="*/ 1178 w 1302"/>
                  <a:gd name="T73" fmla="*/ 146 h 1374"/>
                  <a:gd name="T74" fmla="*/ 1188 w 1302"/>
                  <a:gd name="T75" fmla="*/ 172 h 1374"/>
                  <a:gd name="T76" fmla="*/ 1190 w 1302"/>
                  <a:gd name="T77" fmla="*/ 550 h 1374"/>
                  <a:gd name="T78" fmla="*/ 1246 w 1302"/>
                  <a:gd name="T79" fmla="*/ 550 h 1374"/>
                  <a:gd name="T80" fmla="*/ 1268 w 1302"/>
                  <a:gd name="T81" fmla="*/ 596 h 1374"/>
                  <a:gd name="T82" fmla="*/ 1282 w 1302"/>
                  <a:gd name="T83" fmla="*/ 646 h 1374"/>
                  <a:gd name="T84" fmla="*/ 1302 w 1302"/>
                  <a:gd name="T85" fmla="*/ 626 h 1374"/>
                  <a:gd name="T86" fmla="*/ 1302 w 1302"/>
                  <a:gd name="T87" fmla="*/ 188 h 1374"/>
                  <a:gd name="T88" fmla="*/ 1298 w 1302"/>
                  <a:gd name="T89" fmla="*/ 150 h 1374"/>
                  <a:gd name="T90" fmla="*/ 1288 w 1302"/>
                  <a:gd name="T91" fmla="*/ 116 h 1374"/>
                  <a:gd name="T92" fmla="*/ 1270 w 1302"/>
                  <a:gd name="T93" fmla="*/ 84 h 1374"/>
                  <a:gd name="T94" fmla="*/ 1248 w 1302"/>
                  <a:gd name="T95" fmla="*/ 56 h 1374"/>
                  <a:gd name="T96" fmla="*/ 1220 w 1302"/>
                  <a:gd name="T97" fmla="*/ 32 h 1374"/>
                  <a:gd name="T98" fmla="*/ 1188 w 1302"/>
                  <a:gd name="T99" fmla="*/ 14 h 1374"/>
                  <a:gd name="T100" fmla="*/ 1152 w 1302"/>
                  <a:gd name="T101" fmla="*/ 4 h 1374"/>
                  <a:gd name="T102" fmla="*/ 1114 w 1302"/>
                  <a:gd name="T103" fmla="*/ 0 h 13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302" h="1374">
                    <a:moveTo>
                      <a:pt x="1114" y="0"/>
                    </a:moveTo>
                    <a:lnTo>
                      <a:pt x="856" y="0"/>
                    </a:lnTo>
                    <a:lnTo>
                      <a:pt x="188" y="0"/>
                    </a:lnTo>
                    <a:lnTo>
                      <a:pt x="188" y="0"/>
                    </a:lnTo>
                    <a:lnTo>
                      <a:pt x="168" y="2"/>
                    </a:lnTo>
                    <a:lnTo>
                      <a:pt x="150" y="4"/>
                    </a:lnTo>
                    <a:lnTo>
                      <a:pt x="132" y="8"/>
                    </a:lnTo>
                    <a:lnTo>
                      <a:pt x="114" y="14"/>
                    </a:lnTo>
                    <a:lnTo>
                      <a:pt x="98" y="22"/>
                    </a:lnTo>
                    <a:lnTo>
                      <a:pt x="82" y="32"/>
                    </a:lnTo>
                    <a:lnTo>
                      <a:pt x="68" y="44"/>
                    </a:lnTo>
                    <a:lnTo>
                      <a:pt x="54" y="56"/>
                    </a:lnTo>
                    <a:lnTo>
                      <a:pt x="42" y="68"/>
                    </a:lnTo>
                    <a:lnTo>
                      <a:pt x="32" y="84"/>
                    </a:lnTo>
                    <a:lnTo>
                      <a:pt x="22" y="98"/>
                    </a:lnTo>
                    <a:lnTo>
                      <a:pt x="14" y="116"/>
                    </a:lnTo>
                    <a:lnTo>
                      <a:pt x="8" y="132"/>
                    </a:lnTo>
                    <a:lnTo>
                      <a:pt x="4" y="150"/>
                    </a:lnTo>
                    <a:lnTo>
                      <a:pt x="0" y="168"/>
                    </a:lnTo>
                    <a:lnTo>
                      <a:pt x="0" y="188"/>
                    </a:lnTo>
                    <a:lnTo>
                      <a:pt x="0" y="938"/>
                    </a:lnTo>
                    <a:lnTo>
                      <a:pt x="0" y="1186"/>
                    </a:lnTo>
                    <a:lnTo>
                      <a:pt x="0" y="1186"/>
                    </a:lnTo>
                    <a:lnTo>
                      <a:pt x="0" y="1204"/>
                    </a:lnTo>
                    <a:lnTo>
                      <a:pt x="4" y="1224"/>
                    </a:lnTo>
                    <a:lnTo>
                      <a:pt x="8" y="1242"/>
                    </a:lnTo>
                    <a:lnTo>
                      <a:pt x="14" y="1258"/>
                    </a:lnTo>
                    <a:lnTo>
                      <a:pt x="22" y="1276"/>
                    </a:lnTo>
                    <a:lnTo>
                      <a:pt x="32" y="1290"/>
                    </a:lnTo>
                    <a:lnTo>
                      <a:pt x="42" y="1304"/>
                    </a:lnTo>
                    <a:lnTo>
                      <a:pt x="54" y="1318"/>
                    </a:lnTo>
                    <a:lnTo>
                      <a:pt x="68" y="1330"/>
                    </a:lnTo>
                    <a:lnTo>
                      <a:pt x="82" y="1342"/>
                    </a:lnTo>
                    <a:lnTo>
                      <a:pt x="98" y="1350"/>
                    </a:lnTo>
                    <a:lnTo>
                      <a:pt x="114" y="1358"/>
                    </a:lnTo>
                    <a:lnTo>
                      <a:pt x="132" y="1364"/>
                    </a:lnTo>
                    <a:lnTo>
                      <a:pt x="150" y="1370"/>
                    </a:lnTo>
                    <a:lnTo>
                      <a:pt x="168" y="1372"/>
                    </a:lnTo>
                    <a:lnTo>
                      <a:pt x="188" y="1374"/>
                    </a:lnTo>
                    <a:lnTo>
                      <a:pt x="730" y="1374"/>
                    </a:lnTo>
                    <a:lnTo>
                      <a:pt x="726" y="1366"/>
                    </a:lnTo>
                    <a:lnTo>
                      <a:pt x="712" y="1342"/>
                    </a:lnTo>
                    <a:lnTo>
                      <a:pt x="698" y="1318"/>
                    </a:lnTo>
                    <a:lnTo>
                      <a:pt x="688" y="1298"/>
                    </a:lnTo>
                    <a:lnTo>
                      <a:pt x="666" y="1262"/>
                    </a:lnTo>
                    <a:lnTo>
                      <a:pt x="188" y="1262"/>
                    </a:lnTo>
                    <a:lnTo>
                      <a:pt x="188" y="1262"/>
                    </a:lnTo>
                    <a:lnTo>
                      <a:pt x="172" y="1260"/>
                    </a:lnTo>
                    <a:lnTo>
                      <a:pt x="158" y="1256"/>
                    </a:lnTo>
                    <a:lnTo>
                      <a:pt x="146" y="1248"/>
                    </a:lnTo>
                    <a:lnTo>
                      <a:pt x="134" y="1240"/>
                    </a:lnTo>
                    <a:lnTo>
                      <a:pt x="124" y="1228"/>
                    </a:lnTo>
                    <a:lnTo>
                      <a:pt x="118" y="1216"/>
                    </a:lnTo>
                    <a:lnTo>
                      <a:pt x="114" y="1200"/>
                    </a:lnTo>
                    <a:lnTo>
                      <a:pt x="112" y="1186"/>
                    </a:lnTo>
                    <a:lnTo>
                      <a:pt x="112" y="938"/>
                    </a:lnTo>
                    <a:lnTo>
                      <a:pt x="112" y="188"/>
                    </a:lnTo>
                    <a:lnTo>
                      <a:pt x="112" y="188"/>
                    </a:lnTo>
                    <a:lnTo>
                      <a:pt x="114" y="172"/>
                    </a:lnTo>
                    <a:lnTo>
                      <a:pt x="118" y="158"/>
                    </a:lnTo>
                    <a:lnTo>
                      <a:pt x="124" y="146"/>
                    </a:lnTo>
                    <a:lnTo>
                      <a:pt x="134" y="134"/>
                    </a:lnTo>
                    <a:lnTo>
                      <a:pt x="146" y="126"/>
                    </a:lnTo>
                    <a:lnTo>
                      <a:pt x="158" y="118"/>
                    </a:lnTo>
                    <a:lnTo>
                      <a:pt x="172" y="114"/>
                    </a:lnTo>
                    <a:lnTo>
                      <a:pt x="188" y="112"/>
                    </a:lnTo>
                    <a:lnTo>
                      <a:pt x="856" y="112"/>
                    </a:lnTo>
                    <a:lnTo>
                      <a:pt x="1114" y="112"/>
                    </a:lnTo>
                    <a:lnTo>
                      <a:pt x="1114" y="112"/>
                    </a:lnTo>
                    <a:lnTo>
                      <a:pt x="1130" y="114"/>
                    </a:lnTo>
                    <a:lnTo>
                      <a:pt x="1144" y="118"/>
                    </a:lnTo>
                    <a:lnTo>
                      <a:pt x="1156" y="126"/>
                    </a:lnTo>
                    <a:lnTo>
                      <a:pt x="1168" y="134"/>
                    </a:lnTo>
                    <a:lnTo>
                      <a:pt x="1178" y="146"/>
                    </a:lnTo>
                    <a:lnTo>
                      <a:pt x="1184" y="158"/>
                    </a:lnTo>
                    <a:lnTo>
                      <a:pt x="1188" y="172"/>
                    </a:lnTo>
                    <a:lnTo>
                      <a:pt x="1190" y="188"/>
                    </a:lnTo>
                    <a:lnTo>
                      <a:pt x="1190" y="550"/>
                    </a:lnTo>
                    <a:lnTo>
                      <a:pt x="1206" y="550"/>
                    </a:lnTo>
                    <a:lnTo>
                      <a:pt x="1246" y="550"/>
                    </a:lnTo>
                    <a:lnTo>
                      <a:pt x="1254" y="550"/>
                    </a:lnTo>
                    <a:lnTo>
                      <a:pt x="1268" y="596"/>
                    </a:lnTo>
                    <a:lnTo>
                      <a:pt x="1270" y="606"/>
                    </a:lnTo>
                    <a:lnTo>
                      <a:pt x="1282" y="646"/>
                    </a:lnTo>
                    <a:lnTo>
                      <a:pt x="1294" y="632"/>
                    </a:lnTo>
                    <a:lnTo>
                      <a:pt x="1302" y="626"/>
                    </a:lnTo>
                    <a:lnTo>
                      <a:pt x="1302" y="188"/>
                    </a:lnTo>
                    <a:lnTo>
                      <a:pt x="1302" y="188"/>
                    </a:lnTo>
                    <a:lnTo>
                      <a:pt x="1302" y="168"/>
                    </a:lnTo>
                    <a:lnTo>
                      <a:pt x="1298" y="150"/>
                    </a:lnTo>
                    <a:lnTo>
                      <a:pt x="1294" y="132"/>
                    </a:lnTo>
                    <a:lnTo>
                      <a:pt x="1288" y="116"/>
                    </a:lnTo>
                    <a:lnTo>
                      <a:pt x="1280" y="98"/>
                    </a:lnTo>
                    <a:lnTo>
                      <a:pt x="1270" y="84"/>
                    </a:lnTo>
                    <a:lnTo>
                      <a:pt x="1260" y="68"/>
                    </a:lnTo>
                    <a:lnTo>
                      <a:pt x="1248" y="56"/>
                    </a:lnTo>
                    <a:lnTo>
                      <a:pt x="1234" y="44"/>
                    </a:lnTo>
                    <a:lnTo>
                      <a:pt x="1220" y="32"/>
                    </a:lnTo>
                    <a:lnTo>
                      <a:pt x="1204" y="22"/>
                    </a:lnTo>
                    <a:lnTo>
                      <a:pt x="1188" y="14"/>
                    </a:lnTo>
                    <a:lnTo>
                      <a:pt x="1170" y="8"/>
                    </a:lnTo>
                    <a:lnTo>
                      <a:pt x="1152" y="4"/>
                    </a:lnTo>
                    <a:lnTo>
                      <a:pt x="1134" y="2"/>
                    </a:lnTo>
                    <a:lnTo>
                      <a:pt x="1114"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9" name="Freeform 2950"/>
              <p:cNvSpPr>
                <a:spLocks/>
              </p:cNvSpPr>
              <p:nvPr/>
            </p:nvSpPr>
            <p:spPr bwMode="auto">
              <a:xfrm>
                <a:off x="3281" y="1644"/>
                <a:ext cx="1122" cy="1184"/>
              </a:xfrm>
              <a:custGeom>
                <a:avLst/>
                <a:gdLst>
                  <a:gd name="T0" fmla="*/ 650 w 1122"/>
                  <a:gd name="T1" fmla="*/ 1094 h 1184"/>
                  <a:gd name="T2" fmla="*/ 648 w 1122"/>
                  <a:gd name="T3" fmla="*/ 1082 h 1184"/>
                  <a:gd name="T4" fmla="*/ 548 w 1122"/>
                  <a:gd name="T5" fmla="*/ 1054 h 1184"/>
                  <a:gd name="T6" fmla="*/ 548 w 1122"/>
                  <a:gd name="T7" fmla="*/ 930 h 1184"/>
                  <a:gd name="T8" fmla="*/ 584 w 1122"/>
                  <a:gd name="T9" fmla="*/ 884 h 1184"/>
                  <a:gd name="T10" fmla="*/ 648 w 1122"/>
                  <a:gd name="T11" fmla="*/ 866 h 1184"/>
                  <a:gd name="T12" fmla="*/ 604 w 1122"/>
                  <a:gd name="T13" fmla="*/ 808 h 1184"/>
                  <a:gd name="T14" fmla="*/ 598 w 1122"/>
                  <a:gd name="T15" fmla="*/ 750 h 1184"/>
                  <a:gd name="T16" fmla="*/ 660 w 1122"/>
                  <a:gd name="T17" fmla="*/ 644 h 1184"/>
                  <a:gd name="T18" fmla="*/ 760 w 1122"/>
                  <a:gd name="T19" fmla="*/ 670 h 1184"/>
                  <a:gd name="T20" fmla="*/ 768 w 1122"/>
                  <a:gd name="T21" fmla="*/ 662 h 1184"/>
                  <a:gd name="T22" fmla="*/ 742 w 1122"/>
                  <a:gd name="T23" fmla="*/ 562 h 1184"/>
                  <a:gd name="T24" fmla="*/ 848 w 1122"/>
                  <a:gd name="T25" fmla="*/ 500 h 1184"/>
                  <a:gd name="T26" fmla="*/ 906 w 1122"/>
                  <a:gd name="T27" fmla="*/ 506 h 1184"/>
                  <a:gd name="T28" fmla="*/ 954 w 1122"/>
                  <a:gd name="T29" fmla="*/ 554 h 1184"/>
                  <a:gd name="T30" fmla="*/ 984 w 1122"/>
                  <a:gd name="T31" fmla="*/ 486 h 1184"/>
                  <a:gd name="T32" fmla="*/ 1030 w 1122"/>
                  <a:gd name="T33" fmla="*/ 452 h 1184"/>
                  <a:gd name="T34" fmla="*/ 1122 w 1122"/>
                  <a:gd name="T35" fmla="*/ 452 h 1184"/>
                  <a:gd name="T36" fmla="*/ 1122 w 1122"/>
                  <a:gd name="T37" fmla="*/ 110 h 1184"/>
                  <a:gd name="T38" fmla="*/ 1114 w 1122"/>
                  <a:gd name="T39" fmla="*/ 66 h 1184"/>
                  <a:gd name="T40" fmla="*/ 1092 w 1122"/>
                  <a:gd name="T41" fmla="*/ 32 h 1184"/>
                  <a:gd name="T42" fmla="*/ 1058 w 1122"/>
                  <a:gd name="T43" fmla="*/ 8 h 1184"/>
                  <a:gd name="T44" fmla="*/ 1018 w 1122"/>
                  <a:gd name="T45" fmla="*/ 0 h 1184"/>
                  <a:gd name="T46" fmla="*/ 106 w 1122"/>
                  <a:gd name="T47" fmla="*/ 0 h 1184"/>
                  <a:gd name="T48" fmla="*/ 64 w 1122"/>
                  <a:gd name="T49" fmla="*/ 8 h 1184"/>
                  <a:gd name="T50" fmla="*/ 30 w 1122"/>
                  <a:gd name="T51" fmla="*/ 32 h 1184"/>
                  <a:gd name="T52" fmla="*/ 8 w 1122"/>
                  <a:gd name="T53" fmla="*/ 66 h 1184"/>
                  <a:gd name="T54" fmla="*/ 0 w 1122"/>
                  <a:gd name="T55" fmla="*/ 110 h 1184"/>
                  <a:gd name="T56" fmla="*/ 0 w 1122"/>
                  <a:gd name="T57" fmla="*/ 1072 h 1184"/>
                  <a:gd name="T58" fmla="*/ 8 w 1122"/>
                  <a:gd name="T59" fmla="*/ 1116 h 1184"/>
                  <a:gd name="T60" fmla="*/ 30 w 1122"/>
                  <a:gd name="T61" fmla="*/ 1152 h 1184"/>
                  <a:gd name="T62" fmla="*/ 64 w 1122"/>
                  <a:gd name="T63" fmla="*/ 1174 h 1184"/>
                  <a:gd name="T64" fmla="*/ 106 w 1122"/>
                  <a:gd name="T65" fmla="*/ 1184 h 1184"/>
                  <a:gd name="T66" fmla="*/ 578 w 1122"/>
                  <a:gd name="T67" fmla="*/ 1168 h 1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122" h="1184">
                    <a:moveTo>
                      <a:pt x="604" y="1142"/>
                    </a:moveTo>
                    <a:lnTo>
                      <a:pt x="650" y="1094"/>
                    </a:lnTo>
                    <a:lnTo>
                      <a:pt x="650" y="1094"/>
                    </a:lnTo>
                    <a:lnTo>
                      <a:pt x="648" y="1082"/>
                    </a:lnTo>
                    <a:lnTo>
                      <a:pt x="584" y="1064"/>
                    </a:lnTo>
                    <a:lnTo>
                      <a:pt x="548" y="1054"/>
                    </a:lnTo>
                    <a:lnTo>
                      <a:pt x="548" y="1018"/>
                    </a:lnTo>
                    <a:lnTo>
                      <a:pt x="548" y="930"/>
                    </a:lnTo>
                    <a:lnTo>
                      <a:pt x="548" y="894"/>
                    </a:lnTo>
                    <a:lnTo>
                      <a:pt x="584" y="884"/>
                    </a:lnTo>
                    <a:lnTo>
                      <a:pt x="648" y="866"/>
                    </a:lnTo>
                    <a:lnTo>
                      <a:pt x="648" y="866"/>
                    </a:lnTo>
                    <a:lnTo>
                      <a:pt x="652" y="856"/>
                    </a:lnTo>
                    <a:lnTo>
                      <a:pt x="604" y="808"/>
                    </a:lnTo>
                    <a:lnTo>
                      <a:pt x="578" y="782"/>
                    </a:lnTo>
                    <a:lnTo>
                      <a:pt x="598" y="750"/>
                    </a:lnTo>
                    <a:lnTo>
                      <a:pt x="640" y="674"/>
                    </a:lnTo>
                    <a:lnTo>
                      <a:pt x="660" y="644"/>
                    </a:lnTo>
                    <a:lnTo>
                      <a:pt x="694" y="652"/>
                    </a:lnTo>
                    <a:lnTo>
                      <a:pt x="760" y="670"/>
                    </a:lnTo>
                    <a:lnTo>
                      <a:pt x="760" y="670"/>
                    </a:lnTo>
                    <a:lnTo>
                      <a:pt x="768" y="662"/>
                    </a:lnTo>
                    <a:lnTo>
                      <a:pt x="750" y="596"/>
                    </a:lnTo>
                    <a:lnTo>
                      <a:pt x="742" y="562"/>
                    </a:lnTo>
                    <a:lnTo>
                      <a:pt x="774" y="542"/>
                    </a:lnTo>
                    <a:lnTo>
                      <a:pt x="848" y="500"/>
                    </a:lnTo>
                    <a:lnTo>
                      <a:pt x="880" y="482"/>
                    </a:lnTo>
                    <a:lnTo>
                      <a:pt x="906" y="506"/>
                    </a:lnTo>
                    <a:lnTo>
                      <a:pt x="954" y="554"/>
                    </a:lnTo>
                    <a:lnTo>
                      <a:pt x="954" y="554"/>
                    </a:lnTo>
                    <a:lnTo>
                      <a:pt x="966" y="552"/>
                    </a:lnTo>
                    <a:lnTo>
                      <a:pt x="984" y="486"/>
                    </a:lnTo>
                    <a:lnTo>
                      <a:pt x="994" y="452"/>
                    </a:lnTo>
                    <a:lnTo>
                      <a:pt x="1030" y="452"/>
                    </a:lnTo>
                    <a:lnTo>
                      <a:pt x="1116" y="452"/>
                    </a:lnTo>
                    <a:lnTo>
                      <a:pt x="1122" y="452"/>
                    </a:lnTo>
                    <a:lnTo>
                      <a:pt x="1122" y="110"/>
                    </a:lnTo>
                    <a:lnTo>
                      <a:pt x="1122" y="110"/>
                    </a:lnTo>
                    <a:lnTo>
                      <a:pt x="1120" y="88"/>
                    </a:lnTo>
                    <a:lnTo>
                      <a:pt x="1114" y="66"/>
                    </a:lnTo>
                    <a:lnTo>
                      <a:pt x="1104" y="48"/>
                    </a:lnTo>
                    <a:lnTo>
                      <a:pt x="1092" y="32"/>
                    </a:lnTo>
                    <a:lnTo>
                      <a:pt x="1076" y="18"/>
                    </a:lnTo>
                    <a:lnTo>
                      <a:pt x="1058" y="8"/>
                    </a:lnTo>
                    <a:lnTo>
                      <a:pt x="1038" y="2"/>
                    </a:lnTo>
                    <a:lnTo>
                      <a:pt x="1018" y="0"/>
                    </a:lnTo>
                    <a:lnTo>
                      <a:pt x="106" y="0"/>
                    </a:lnTo>
                    <a:lnTo>
                      <a:pt x="106" y="0"/>
                    </a:lnTo>
                    <a:lnTo>
                      <a:pt x="84" y="2"/>
                    </a:lnTo>
                    <a:lnTo>
                      <a:pt x="64" y="8"/>
                    </a:lnTo>
                    <a:lnTo>
                      <a:pt x="46" y="18"/>
                    </a:lnTo>
                    <a:lnTo>
                      <a:pt x="30" y="32"/>
                    </a:lnTo>
                    <a:lnTo>
                      <a:pt x="18" y="48"/>
                    </a:lnTo>
                    <a:lnTo>
                      <a:pt x="8" y="66"/>
                    </a:lnTo>
                    <a:lnTo>
                      <a:pt x="2" y="88"/>
                    </a:lnTo>
                    <a:lnTo>
                      <a:pt x="0" y="110"/>
                    </a:lnTo>
                    <a:lnTo>
                      <a:pt x="0" y="1072"/>
                    </a:lnTo>
                    <a:lnTo>
                      <a:pt x="0" y="1072"/>
                    </a:lnTo>
                    <a:lnTo>
                      <a:pt x="2" y="1096"/>
                    </a:lnTo>
                    <a:lnTo>
                      <a:pt x="8" y="1116"/>
                    </a:lnTo>
                    <a:lnTo>
                      <a:pt x="18" y="1134"/>
                    </a:lnTo>
                    <a:lnTo>
                      <a:pt x="30" y="1152"/>
                    </a:lnTo>
                    <a:lnTo>
                      <a:pt x="46" y="1164"/>
                    </a:lnTo>
                    <a:lnTo>
                      <a:pt x="64" y="1174"/>
                    </a:lnTo>
                    <a:lnTo>
                      <a:pt x="84" y="1182"/>
                    </a:lnTo>
                    <a:lnTo>
                      <a:pt x="106" y="1184"/>
                    </a:lnTo>
                    <a:lnTo>
                      <a:pt x="588" y="1184"/>
                    </a:lnTo>
                    <a:lnTo>
                      <a:pt x="578" y="1168"/>
                    </a:lnTo>
                    <a:lnTo>
                      <a:pt x="604" y="1142"/>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1" name="Freeform 2951"/>
              <p:cNvSpPr>
                <a:spLocks noEditPoints="1"/>
              </p:cNvSpPr>
              <p:nvPr/>
            </p:nvSpPr>
            <p:spPr bwMode="auto">
              <a:xfrm>
                <a:off x="3337" y="1726"/>
                <a:ext cx="992" cy="1012"/>
              </a:xfrm>
              <a:custGeom>
                <a:avLst/>
                <a:gdLst>
                  <a:gd name="T0" fmla="*/ 492 w 992"/>
                  <a:gd name="T1" fmla="*/ 812 h 1012"/>
                  <a:gd name="T2" fmla="*/ 524 w 992"/>
                  <a:gd name="T3" fmla="*/ 726 h 1012"/>
                  <a:gd name="T4" fmla="*/ 696 w 992"/>
                  <a:gd name="T5" fmla="*/ 522 h 1012"/>
                  <a:gd name="T6" fmla="*/ 702 w 992"/>
                  <a:gd name="T7" fmla="*/ 278 h 1012"/>
                  <a:gd name="T8" fmla="*/ 732 w 992"/>
                  <a:gd name="T9" fmla="*/ 452 h 1012"/>
                  <a:gd name="T10" fmla="*/ 752 w 992"/>
                  <a:gd name="T11" fmla="*/ 314 h 1012"/>
                  <a:gd name="T12" fmla="*/ 916 w 992"/>
                  <a:gd name="T13" fmla="*/ 326 h 1012"/>
                  <a:gd name="T14" fmla="*/ 992 w 992"/>
                  <a:gd name="T15" fmla="*/ 370 h 1012"/>
                  <a:gd name="T16" fmla="*/ 924 w 992"/>
                  <a:gd name="T17" fmla="*/ 222 h 1012"/>
                  <a:gd name="T18" fmla="*/ 780 w 992"/>
                  <a:gd name="T19" fmla="*/ 82 h 1012"/>
                  <a:gd name="T20" fmla="*/ 590 w 992"/>
                  <a:gd name="T21" fmla="*/ 8 h 1012"/>
                  <a:gd name="T22" fmla="*/ 454 w 992"/>
                  <a:gd name="T23" fmla="*/ 4 h 1012"/>
                  <a:gd name="T24" fmla="*/ 332 w 992"/>
                  <a:gd name="T25" fmla="*/ 32 h 1012"/>
                  <a:gd name="T26" fmla="*/ 184 w 992"/>
                  <a:gd name="T27" fmla="*/ 116 h 1012"/>
                  <a:gd name="T28" fmla="*/ 50 w 992"/>
                  <a:gd name="T29" fmla="*/ 288 h 1012"/>
                  <a:gd name="T30" fmla="*/ 10 w 992"/>
                  <a:gd name="T31" fmla="*/ 404 h 1012"/>
                  <a:gd name="T32" fmla="*/ 0 w 992"/>
                  <a:gd name="T33" fmla="*/ 506 h 1012"/>
                  <a:gd name="T34" fmla="*/ 16 w 992"/>
                  <a:gd name="T35" fmla="*/ 634 h 1012"/>
                  <a:gd name="T36" fmla="*/ 60 w 992"/>
                  <a:gd name="T37" fmla="*/ 748 h 1012"/>
                  <a:gd name="T38" fmla="*/ 222 w 992"/>
                  <a:gd name="T39" fmla="*/ 926 h 1012"/>
                  <a:gd name="T40" fmla="*/ 354 w 992"/>
                  <a:gd name="T41" fmla="*/ 990 h 1012"/>
                  <a:gd name="T42" fmla="*/ 480 w 992"/>
                  <a:gd name="T43" fmla="*/ 1012 h 1012"/>
                  <a:gd name="T44" fmla="*/ 592 w 992"/>
                  <a:gd name="T45" fmla="*/ 1004 h 1012"/>
                  <a:gd name="T46" fmla="*/ 732 w 992"/>
                  <a:gd name="T47" fmla="*/ 240 h 1012"/>
                  <a:gd name="T48" fmla="*/ 656 w 992"/>
                  <a:gd name="T49" fmla="*/ 94 h 1012"/>
                  <a:gd name="T50" fmla="*/ 738 w 992"/>
                  <a:gd name="T51" fmla="*/ 122 h 1012"/>
                  <a:gd name="T52" fmla="*/ 866 w 992"/>
                  <a:gd name="T53" fmla="*/ 240 h 1012"/>
                  <a:gd name="T54" fmla="*/ 576 w 992"/>
                  <a:gd name="T55" fmla="*/ 72 h 1012"/>
                  <a:gd name="T56" fmla="*/ 664 w 992"/>
                  <a:gd name="T57" fmla="*/ 178 h 1012"/>
                  <a:gd name="T58" fmla="*/ 368 w 992"/>
                  <a:gd name="T59" fmla="*/ 78 h 1012"/>
                  <a:gd name="T60" fmla="*/ 318 w 992"/>
                  <a:gd name="T61" fmla="*/ 150 h 1012"/>
                  <a:gd name="T62" fmla="*/ 166 w 992"/>
                  <a:gd name="T63" fmla="*/ 214 h 1012"/>
                  <a:gd name="T64" fmla="*/ 302 w 992"/>
                  <a:gd name="T65" fmla="*/ 106 h 1012"/>
                  <a:gd name="T66" fmla="*/ 268 w 992"/>
                  <a:gd name="T67" fmla="*/ 278 h 1012"/>
                  <a:gd name="T68" fmla="*/ 56 w 992"/>
                  <a:gd name="T69" fmla="*/ 484 h 1012"/>
                  <a:gd name="T70" fmla="*/ 76 w 992"/>
                  <a:gd name="T71" fmla="*/ 376 h 1012"/>
                  <a:gd name="T72" fmla="*/ 56 w 992"/>
                  <a:gd name="T73" fmla="*/ 522 h 1012"/>
                  <a:gd name="T74" fmla="*/ 254 w 992"/>
                  <a:gd name="T75" fmla="*/ 678 h 1012"/>
                  <a:gd name="T76" fmla="*/ 90 w 992"/>
                  <a:gd name="T77" fmla="*/ 680 h 1012"/>
                  <a:gd name="T78" fmla="*/ 58 w 992"/>
                  <a:gd name="T79" fmla="*/ 548 h 1012"/>
                  <a:gd name="T80" fmla="*/ 294 w 992"/>
                  <a:gd name="T81" fmla="*/ 814 h 1012"/>
                  <a:gd name="T82" fmla="*/ 354 w 992"/>
                  <a:gd name="T83" fmla="*/ 918 h 1012"/>
                  <a:gd name="T84" fmla="*/ 268 w 992"/>
                  <a:gd name="T85" fmla="*/ 888 h 1012"/>
                  <a:gd name="T86" fmla="*/ 138 w 992"/>
                  <a:gd name="T87" fmla="*/ 764 h 1012"/>
                  <a:gd name="T88" fmla="*/ 434 w 992"/>
                  <a:gd name="T89" fmla="*/ 942 h 1012"/>
                  <a:gd name="T90" fmla="*/ 344 w 992"/>
                  <a:gd name="T91" fmla="*/ 830 h 1012"/>
                  <a:gd name="T92" fmla="*/ 486 w 992"/>
                  <a:gd name="T93" fmla="*/ 726 h 1012"/>
                  <a:gd name="T94" fmla="*/ 278 w 992"/>
                  <a:gd name="T95" fmla="*/ 576 h 1012"/>
                  <a:gd name="T96" fmla="*/ 276 w 992"/>
                  <a:gd name="T97" fmla="*/ 484 h 1012"/>
                  <a:gd name="T98" fmla="*/ 308 w 992"/>
                  <a:gd name="T99" fmla="*/ 278 h 1012"/>
                  <a:gd name="T100" fmla="*/ 320 w 992"/>
                  <a:gd name="T101" fmla="*/ 240 h 1012"/>
                  <a:gd name="T102" fmla="*/ 396 w 992"/>
                  <a:gd name="T103" fmla="*/ 106 h 1012"/>
                  <a:gd name="T104" fmla="*/ 486 w 992"/>
                  <a:gd name="T105" fmla="*/ 58 h 10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992" h="1012">
                    <a:moveTo>
                      <a:pt x="528" y="982"/>
                    </a:moveTo>
                    <a:lnTo>
                      <a:pt x="492" y="972"/>
                    </a:lnTo>
                    <a:lnTo>
                      <a:pt x="492" y="936"/>
                    </a:lnTo>
                    <a:lnTo>
                      <a:pt x="492" y="848"/>
                    </a:lnTo>
                    <a:lnTo>
                      <a:pt x="492" y="812"/>
                    </a:lnTo>
                    <a:lnTo>
                      <a:pt x="524" y="804"/>
                    </a:lnTo>
                    <a:lnTo>
                      <a:pt x="524" y="764"/>
                    </a:lnTo>
                    <a:lnTo>
                      <a:pt x="586" y="764"/>
                    </a:lnTo>
                    <a:lnTo>
                      <a:pt x="550" y="726"/>
                    </a:lnTo>
                    <a:lnTo>
                      <a:pt x="524" y="726"/>
                    </a:lnTo>
                    <a:lnTo>
                      <a:pt x="524" y="700"/>
                    </a:lnTo>
                    <a:lnTo>
                      <a:pt x="522" y="700"/>
                    </a:lnTo>
                    <a:lnTo>
                      <a:pt x="524" y="698"/>
                    </a:lnTo>
                    <a:lnTo>
                      <a:pt x="524" y="522"/>
                    </a:lnTo>
                    <a:lnTo>
                      <a:pt x="696" y="522"/>
                    </a:lnTo>
                    <a:lnTo>
                      <a:pt x="694" y="514"/>
                    </a:lnTo>
                    <a:lnTo>
                      <a:pt x="686" y="484"/>
                    </a:lnTo>
                    <a:lnTo>
                      <a:pt x="524" y="484"/>
                    </a:lnTo>
                    <a:lnTo>
                      <a:pt x="524" y="278"/>
                    </a:lnTo>
                    <a:lnTo>
                      <a:pt x="702" y="278"/>
                    </a:lnTo>
                    <a:lnTo>
                      <a:pt x="702" y="278"/>
                    </a:lnTo>
                    <a:lnTo>
                      <a:pt x="712" y="318"/>
                    </a:lnTo>
                    <a:lnTo>
                      <a:pt x="722" y="362"/>
                    </a:lnTo>
                    <a:lnTo>
                      <a:pt x="728" y="406"/>
                    </a:lnTo>
                    <a:lnTo>
                      <a:pt x="732" y="452"/>
                    </a:lnTo>
                    <a:lnTo>
                      <a:pt x="768" y="432"/>
                    </a:lnTo>
                    <a:lnTo>
                      <a:pt x="768" y="432"/>
                    </a:lnTo>
                    <a:lnTo>
                      <a:pt x="764" y="390"/>
                    </a:lnTo>
                    <a:lnTo>
                      <a:pt x="758" y="352"/>
                    </a:lnTo>
                    <a:lnTo>
                      <a:pt x="752" y="314"/>
                    </a:lnTo>
                    <a:lnTo>
                      <a:pt x="742" y="278"/>
                    </a:lnTo>
                    <a:lnTo>
                      <a:pt x="892" y="278"/>
                    </a:lnTo>
                    <a:lnTo>
                      <a:pt x="892" y="278"/>
                    </a:lnTo>
                    <a:lnTo>
                      <a:pt x="904" y="302"/>
                    </a:lnTo>
                    <a:lnTo>
                      <a:pt x="916" y="326"/>
                    </a:lnTo>
                    <a:lnTo>
                      <a:pt x="926" y="352"/>
                    </a:lnTo>
                    <a:lnTo>
                      <a:pt x="934" y="378"/>
                    </a:lnTo>
                    <a:lnTo>
                      <a:pt x="938" y="370"/>
                    </a:lnTo>
                    <a:lnTo>
                      <a:pt x="974" y="370"/>
                    </a:lnTo>
                    <a:lnTo>
                      <a:pt x="992" y="370"/>
                    </a:lnTo>
                    <a:lnTo>
                      <a:pt x="992" y="370"/>
                    </a:lnTo>
                    <a:lnTo>
                      <a:pt x="980" y="330"/>
                    </a:lnTo>
                    <a:lnTo>
                      <a:pt x="964" y="292"/>
                    </a:lnTo>
                    <a:lnTo>
                      <a:pt x="944" y="256"/>
                    </a:lnTo>
                    <a:lnTo>
                      <a:pt x="924" y="222"/>
                    </a:lnTo>
                    <a:lnTo>
                      <a:pt x="898" y="190"/>
                    </a:lnTo>
                    <a:lnTo>
                      <a:pt x="872" y="160"/>
                    </a:lnTo>
                    <a:lnTo>
                      <a:pt x="844" y="132"/>
                    </a:lnTo>
                    <a:lnTo>
                      <a:pt x="812" y="106"/>
                    </a:lnTo>
                    <a:lnTo>
                      <a:pt x="780" y="82"/>
                    </a:lnTo>
                    <a:lnTo>
                      <a:pt x="744" y="62"/>
                    </a:lnTo>
                    <a:lnTo>
                      <a:pt x="708" y="44"/>
                    </a:lnTo>
                    <a:lnTo>
                      <a:pt x="670" y="28"/>
                    </a:lnTo>
                    <a:lnTo>
                      <a:pt x="630" y="16"/>
                    </a:lnTo>
                    <a:lnTo>
                      <a:pt x="590" y="8"/>
                    </a:lnTo>
                    <a:lnTo>
                      <a:pt x="548" y="2"/>
                    </a:lnTo>
                    <a:lnTo>
                      <a:pt x="506" y="0"/>
                    </a:lnTo>
                    <a:lnTo>
                      <a:pt x="506" y="0"/>
                    </a:lnTo>
                    <a:lnTo>
                      <a:pt x="480" y="2"/>
                    </a:lnTo>
                    <a:lnTo>
                      <a:pt x="454" y="4"/>
                    </a:lnTo>
                    <a:lnTo>
                      <a:pt x="428" y="6"/>
                    </a:lnTo>
                    <a:lnTo>
                      <a:pt x="404" y="12"/>
                    </a:lnTo>
                    <a:lnTo>
                      <a:pt x="378" y="16"/>
                    </a:lnTo>
                    <a:lnTo>
                      <a:pt x="354" y="24"/>
                    </a:lnTo>
                    <a:lnTo>
                      <a:pt x="332" y="32"/>
                    </a:lnTo>
                    <a:lnTo>
                      <a:pt x="308" y="40"/>
                    </a:lnTo>
                    <a:lnTo>
                      <a:pt x="286" y="50"/>
                    </a:lnTo>
                    <a:lnTo>
                      <a:pt x="264" y="62"/>
                    </a:lnTo>
                    <a:lnTo>
                      <a:pt x="222" y="88"/>
                    </a:lnTo>
                    <a:lnTo>
                      <a:pt x="184" y="116"/>
                    </a:lnTo>
                    <a:lnTo>
                      <a:pt x="148" y="150"/>
                    </a:lnTo>
                    <a:lnTo>
                      <a:pt x="114" y="186"/>
                    </a:lnTo>
                    <a:lnTo>
                      <a:pt x="86" y="224"/>
                    </a:lnTo>
                    <a:lnTo>
                      <a:pt x="60" y="266"/>
                    </a:lnTo>
                    <a:lnTo>
                      <a:pt x="50" y="288"/>
                    </a:lnTo>
                    <a:lnTo>
                      <a:pt x="38" y="310"/>
                    </a:lnTo>
                    <a:lnTo>
                      <a:pt x="30" y="334"/>
                    </a:lnTo>
                    <a:lnTo>
                      <a:pt x="22" y="356"/>
                    </a:lnTo>
                    <a:lnTo>
                      <a:pt x="16" y="380"/>
                    </a:lnTo>
                    <a:lnTo>
                      <a:pt x="10" y="404"/>
                    </a:lnTo>
                    <a:lnTo>
                      <a:pt x="4" y="430"/>
                    </a:lnTo>
                    <a:lnTo>
                      <a:pt x="2" y="456"/>
                    </a:lnTo>
                    <a:lnTo>
                      <a:pt x="0" y="480"/>
                    </a:lnTo>
                    <a:lnTo>
                      <a:pt x="0" y="506"/>
                    </a:lnTo>
                    <a:lnTo>
                      <a:pt x="0" y="506"/>
                    </a:lnTo>
                    <a:lnTo>
                      <a:pt x="0" y="532"/>
                    </a:lnTo>
                    <a:lnTo>
                      <a:pt x="2" y="558"/>
                    </a:lnTo>
                    <a:lnTo>
                      <a:pt x="4" y="584"/>
                    </a:lnTo>
                    <a:lnTo>
                      <a:pt x="10" y="608"/>
                    </a:lnTo>
                    <a:lnTo>
                      <a:pt x="16" y="634"/>
                    </a:lnTo>
                    <a:lnTo>
                      <a:pt x="22" y="658"/>
                    </a:lnTo>
                    <a:lnTo>
                      <a:pt x="30" y="680"/>
                    </a:lnTo>
                    <a:lnTo>
                      <a:pt x="38" y="704"/>
                    </a:lnTo>
                    <a:lnTo>
                      <a:pt x="50" y="726"/>
                    </a:lnTo>
                    <a:lnTo>
                      <a:pt x="60" y="748"/>
                    </a:lnTo>
                    <a:lnTo>
                      <a:pt x="86" y="790"/>
                    </a:lnTo>
                    <a:lnTo>
                      <a:pt x="114" y="828"/>
                    </a:lnTo>
                    <a:lnTo>
                      <a:pt x="148" y="864"/>
                    </a:lnTo>
                    <a:lnTo>
                      <a:pt x="184" y="898"/>
                    </a:lnTo>
                    <a:lnTo>
                      <a:pt x="222" y="926"/>
                    </a:lnTo>
                    <a:lnTo>
                      <a:pt x="264" y="952"/>
                    </a:lnTo>
                    <a:lnTo>
                      <a:pt x="286" y="962"/>
                    </a:lnTo>
                    <a:lnTo>
                      <a:pt x="308" y="972"/>
                    </a:lnTo>
                    <a:lnTo>
                      <a:pt x="332" y="982"/>
                    </a:lnTo>
                    <a:lnTo>
                      <a:pt x="354" y="990"/>
                    </a:lnTo>
                    <a:lnTo>
                      <a:pt x="378" y="996"/>
                    </a:lnTo>
                    <a:lnTo>
                      <a:pt x="404" y="1002"/>
                    </a:lnTo>
                    <a:lnTo>
                      <a:pt x="428" y="1006"/>
                    </a:lnTo>
                    <a:lnTo>
                      <a:pt x="454" y="1010"/>
                    </a:lnTo>
                    <a:lnTo>
                      <a:pt x="480" y="1012"/>
                    </a:lnTo>
                    <a:lnTo>
                      <a:pt x="506" y="1012"/>
                    </a:lnTo>
                    <a:lnTo>
                      <a:pt x="506" y="1012"/>
                    </a:lnTo>
                    <a:lnTo>
                      <a:pt x="550" y="1010"/>
                    </a:lnTo>
                    <a:lnTo>
                      <a:pt x="592" y="1004"/>
                    </a:lnTo>
                    <a:lnTo>
                      <a:pt x="592" y="1004"/>
                    </a:lnTo>
                    <a:lnTo>
                      <a:pt x="592" y="1000"/>
                    </a:lnTo>
                    <a:lnTo>
                      <a:pt x="528" y="982"/>
                    </a:lnTo>
                    <a:close/>
                    <a:moveTo>
                      <a:pt x="866" y="240"/>
                    </a:moveTo>
                    <a:lnTo>
                      <a:pt x="732" y="240"/>
                    </a:lnTo>
                    <a:lnTo>
                      <a:pt x="732" y="240"/>
                    </a:lnTo>
                    <a:lnTo>
                      <a:pt x="712" y="192"/>
                    </a:lnTo>
                    <a:lnTo>
                      <a:pt x="692" y="150"/>
                    </a:lnTo>
                    <a:lnTo>
                      <a:pt x="680" y="130"/>
                    </a:lnTo>
                    <a:lnTo>
                      <a:pt x="668" y="112"/>
                    </a:lnTo>
                    <a:lnTo>
                      <a:pt x="656" y="94"/>
                    </a:lnTo>
                    <a:lnTo>
                      <a:pt x="642" y="78"/>
                    </a:lnTo>
                    <a:lnTo>
                      <a:pt x="642" y="78"/>
                    </a:lnTo>
                    <a:lnTo>
                      <a:pt x="676" y="90"/>
                    </a:lnTo>
                    <a:lnTo>
                      <a:pt x="708" y="106"/>
                    </a:lnTo>
                    <a:lnTo>
                      <a:pt x="738" y="122"/>
                    </a:lnTo>
                    <a:lnTo>
                      <a:pt x="768" y="142"/>
                    </a:lnTo>
                    <a:lnTo>
                      <a:pt x="794" y="164"/>
                    </a:lnTo>
                    <a:lnTo>
                      <a:pt x="820" y="188"/>
                    </a:lnTo>
                    <a:lnTo>
                      <a:pt x="844" y="214"/>
                    </a:lnTo>
                    <a:lnTo>
                      <a:pt x="866" y="240"/>
                    </a:lnTo>
                    <a:close/>
                    <a:moveTo>
                      <a:pt x="524" y="58"/>
                    </a:moveTo>
                    <a:lnTo>
                      <a:pt x="524" y="58"/>
                    </a:lnTo>
                    <a:lnTo>
                      <a:pt x="556" y="60"/>
                    </a:lnTo>
                    <a:lnTo>
                      <a:pt x="556" y="60"/>
                    </a:lnTo>
                    <a:lnTo>
                      <a:pt x="576" y="72"/>
                    </a:lnTo>
                    <a:lnTo>
                      <a:pt x="596" y="86"/>
                    </a:lnTo>
                    <a:lnTo>
                      <a:pt x="614" y="106"/>
                    </a:lnTo>
                    <a:lnTo>
                      <a:pt x="632" y="126"/>
                    </a:lnTo>
                    <a:lnTo>
                      <a:pt x="648" y="152"/>
                    </a:lnTo>
                    <a:lnTo>
                      <a:pt x="664" y="178"/>
                    </a:lnTo>
                    <a:lnTo>
                      <a:pt x="678" y="208"/>
                    </a:lnTo>
                    <a:lnTo>
                      <a:pt x="690" y="240"/>
                    </a:lnTo>
                    <a:lnTo>
                      <a:pt x="524" y="240"/>
                    </a:lnTo>
                    <a:lnTo>
                      <a:pt x="524" y="58"/>
                    </a:lnTo>
                    <a:close/>
                    <a:moveTo>
                      <a:pt x="368" y="78"/>
                    </a:moveTo>
                    <a:lnTo>
                      <a:pt x="368" y="78"/>
                    </a:lnTo>
                    <a:lnTo>
                      <a:pt x="354" y="94"/>
                    </a:lnTo>
                    <a:lnTo>
                      <a:pt x="342" y="112"/>
                    </a:lnTo>
                    <a:lnTo>
                      <a:pt x="330" y="130"/>
                    </a:lnTo>
                    <a:lnTo>
                      <a:pt x="318" y="150"/>
                    </a:lnTo>
                    <a:lnTo>
                      <a:pt x="298" y="192"/>
                    </a:lnTo>
                    <a:lnTo>
                      <a:pt x="278" y="240"/>
                    </a:lnTo>
                    <a:lnTo>
                      <a:pt x="144" y="240"/>
                    </a:lnTo>
                    <a:lnTo>
                      <a:pt x="144" y="240"/>
                    </a:lnTo>
                    <a:lnTo>
                      <a:pt x="166" y="214"/>
                    </a:lnTo>
                    <a:lnTo>
                      <a:pt x="190" y="188"/>
                    </a:lnTo>
                    <a:lnTo>
                      <a:pt x="216" y="164"/>
                    </a:lnTo>
                    <a:lnTo>
                      <a:pt x="242" y="142"/>
                    </a:lnTo>
                    <a:lnTo>
                      <a:pt x="272" y="122"/>
                    </a:lnTo>
                    <a:lnTo>
                      <a:pt x="302" y="106"/>
                    </a:lnTo>
                    <a:lnTo>
                      <a:pt x="334" y="90"/>
                    </a:lnTo>
                    <a:lnTo>
                      <a:pt x="368" y="78"/>
                    </a:lnTo>
                    <a:close/>
                    <a:moveTo>
                      <a:pt x="118" y="278"/>
                    </a:moveTo>
                    <a:lnTo>
                      <a:pt x="268" y="278"/>
                    </a:lnTo>
                    <a:lnTo>
                      <a:pt x="268" y="278"/>
                    </a:lnTo>
                    <a:lnTo>
                      <a:pt x="256" y="326"/>
                    </a:lnTo>
                    <a:lnTo>
                      <a:pt x="248" y="376"/>
                    </a:lnTo>
                    <a:lnTo>
                      <a:pt x="242" y="428"/>
                    </a:lnTo>
                    <a:lnTo>
                      <a:pt x="238" y="484"/>
                    </a:lnTo>
                    <a:lnTo>
                      <a:pt x="56" y="484"/>
                    </a:lnTo>
                    <a:lnTo>
                      <a:pt x="56" y="484"/>
                    </a:lnTo>
                    <a:lnTo>
                      <a:pt x="58" y="456"/>
                    </a:lnTo>
                    <a:lnTo>
                      <a:pt x="62" y="428"/>
                    </a:lnTo>
                    <a:lnTo>
                      <a:pt x="68" y="402"/>
                    </a:lnTo>
                    <a:lnTo>
                      <a:pt x="76" y="376"/>
                    </a:lnTo>
                    <a:lnTo>
                      <a:pt x="84" y="350"/>
                    </a:lnTo>
                    <a:lnTo>
                      <a:pt x="94" y="326"/>
                    </a:lnTo>
                    <a:lnTo>
                      <a:pt x="106" y="302"/>
                    </a:lnTo>
                    <a:lnTo>
                      <a:pt x="118" y="278"/>
                    </a:lnTo>
                    <a:close/>
                    <a:moveTo>
                      <a:pt x="56" y="522"/>
                    </a:moveTo>
                    <a:lnTo>
                      <a:pt x="238" y="522"/>
                    </a:lnTo>
                    <a:lnTo>
                      <a:pt x="238" y="522"/>
                    </a:lnTo>
                    <a:lnTo>
                      <a:pt x="240" y="576"/>
                    </a:lnTo>
                    <a:lnTo>
                      <a:pt x="246" y="628"/>
                    </a:lnTo>
                    <a:lnTo>
                      <a:pt x="254" y="678"/>
                    </a:lnTo>
                    <a:lnTo>
                      <a:pt x="266" y="726"/>
                    </a:lnTo>
                    <a:lnTo>
                      <a:pt x="114" y="726"/>
                    </a:lnTo>
                    <a:lnTo>
                      <a:pt x="114" y="726"/>
                    </a:lnTo>
                    <a:lnTo>
                      <a:pt x="102" y="704"/>
                    </a:lnTo>
                    <a:lnTo>
                      <a:pt x="90" y="680"/>
                    </a:lnTo>
                    <a:lnTo>
                      <a:pt x="80" y="654"/>
                    </a:lnTo>
                    <a:lnTo>
                      <a:pt x="72" y="630"/>
                    </a:lnTo>
                    <a:lnTo>
                      <a:pt x="66" y="602"/>
                    </a:lnTo>
                    <a:lnTo>
                      <a:pt x="62" y="576"/>
                    </a:lnTo>
                    <a:lnTo>
                      <a:pt x="58" y="548"/>
                    </a:lnTo>
                    <a:lnTo>
                      <a:pt x="56" y="522"/>
                    </a:lnTo>
                    <a:close/>
                    <a:moveTo>
                      <a:pt x="138" y="764"/>
                    </a:moveTo>
                    <a:lnTo>
                      <a:pt x="276" y="764"/>
                    </a:lnTo>
                    <a:lnTo>
                      <a:pt x="276" y="764"/>
                    </a:lnTo>
                    <a:lnTo>
                      <a:pt x="294" y="814"/>
                    </a:lnTo>
                    <a:lnTo>
                      <a:pt x="306" y="838"/>
                    </a:lnTo>
                    <a:lnTo>
                      <a:pt x="316" y="860"/>
                    </a:lnTo>
                    <a:lnTo>
                      <a:pt x="328" y="882"/>
                    </a:lnTo>
                    <a:lnTo>
                      <a:pt x="340" y="900"/>
                    </a:lnTo>
                    <a:lnTo>
                      <a:pt x="354" y="918"/>
                    </a:lnTo>
                    <a:lnTo>
                      <a:pt x="368" y="934"/>
                    </a:lnTo>
                    <a:lnTo>
                      <a:pt x="368" y="934"/>
                    </a:lnTo>
                    <a:lnTo>
                      <a:pt x="334" y="922"/>
                    </a:lnTo>
                    <a:lnTo>
                      <a:pt x="300" y="906"/>
                    </a:lnTo>
                    <a:lnTo>
                      <a:pt x="268" y="888"/>
                    </a:lnTo>
                    <a:lnTo>
                      <a:pt x="238" y="868"/>
                    </a:lnTo>
                    <a:lnTo>
                      <a:pt x="210" y="846"/>
                    </a:lnTo>
                    <a:lnTo>
                      <a:pt x="184" y="820"/>
                    </a:lnTo>
                    <a:lnTo>
                      <a:pt x="160" y="794"/>
                    </a:lnTo>
                    <a:lnTo>
                      <a:pt x="138" y="764"/>
                    </a:lnTo>
                    <a:close/>
                    <a:moveTo>
                      <a:pt x="486" y="956"/>
                    </a:moveTo>
                    <a:lnTo>
                      <a:pt x="486" y="956"/>
                    </a:lnTo>
                    <a:lnTo>
                      <a:pt x="454" y="954"/>
                    </a:lnTo>
                    <a:lnTo>
                      <a:pt x="454" y="954"/>
                    </a:lnTo>
                    <a:lnTo>
                      <a:pt x="434" y="942"/>
                    </a:lnTo>
                    <a:lnTo>
                      <a:pt x="414" y="926"/>
                    </a:lnTo>
                    <a:lnTo>
                      <a:pt x="394" y="906"/>
                    </a:lnTo>
                    <a:lnTo>
                      <a:pt x="376" y="884"/>
                    </a:lnTo>
                    <a:lnTo>
                      <a:pt x="360" y="858"/>
                    </a:lnTo>
                    <a:lnTo>
                      <a:pt x="344" y="830"/>
                    </a:lnTo>
                    <a:lnTo>
                      <a:pt x="330" y="798"/>
                    </a:lnTo>
                    <a:lnTo>
                      <a:pt x="316" y="764"/>
                    </a:lnTo>
                    <a:lnTo>
                      <a:pt x="486" y="764"/>
                    </a:lnTo>
                    <a:lnTo>
                      <a:pt x="486" y="956"/>
                    </a:lnTo>
                    <a:close/>
                    <a:moveTo>
                      <a:pt x="486" y="726"/>
                    </a:moveTo>
                    <a:lnTo>
                      <a:pt x="306" y="726"/>
                    </a:lnTo>
                    <a:lnTo>
                      <a:pt x="306" y="726"/>
                    </a:lnTo>
                    <a:lnTo>
                      <a:pt x="294" y="680"/>
                    </a:lnTo>
                    <a:lnTo>
                      <a:pt x="284" y="628"/>
                    </a:lnTo>
                    <a:lnTo>
                      <a:pt x="278" y="576"/>
                    </a:lnTo>
                    <a:lnTo>
                      <a:pt x="276" y="522"/>
                    </a:lnTo>
                    <a:lnTo>
                      <a:pt x="486" y="522"/>
                    </a:lnTo>
                    <a:lnTo>
                      <a:pt x="486" y="726"/>
                    </a:lnTo>
                    <a:close/>
                    <a:moveTo>
                      <a:pt x="486" y="484"/>
                    </a:moveTo>
                    <a:lnTo>
                      <a:pt x="276" y="484"/>
                    </a:lnTo>
                    <a:lnTo>
                      <a:pt x="276" y="484"/>
                    </a:lnTo>
                    <a:lnTo>
                      <a:pt x="280" y="428"/>
                    </a:lnTo>
                    <a:lnTo>
                      <a:pt x="286" y="376"/>
                    </a:lnTo>
                    <a:lnTo>
                      <a:pt x="296" y="326"/>
                    </a:lnTo>
                    <a:lnTo>
                      <a:pt x="308" y="278"/>
                    </a:lnTo>
                    <a:lnTo>
                      <a:pt x="486" y="278"/>
                    </a:lnTo>
                    <a:lnTo>
                      <a:pt x="486" y="484"/>
                    </a:lnTo>
                    <a:close/>
                    <a:moveTo>
                      <a:pt x="486" y="240"/>
                    </a:moveTo>
                    <a:lnTo>
                      <a:pt x="320" y="240"/>
                    </a:lnTo>
                    <a:lnTo>
                      <a:pt x="320" y="240"/>
                    </a:lnTo>
                    <a:lnTo>
                      <a:pt x="332" y="208"/>
                    </a:lnTo>
                    <a:lnTo>
                      <a:pt x="348" y="178"/>
                    </a:lnTo>
                    <a:lnTo>
                      <a:pt x="362" y="152"/>
                    </a:lnTo>
                    <a:lnTo>
                      <a:pt x="378" y="126"/>
                    </a:lnTo>
                    <a:lnTo>
                      <a:pt x="396" y="106"/>
                    </a:lnTo>
                    <a:lnTo>
                      <a:pt x="414" y="86"/>
                    </a:lnTo>
                    <a:lnTo>
                      <a:pt x="434" y="72"/>
                    </a:lnTo>
                    <a:lnTo>
                      <a:pt x="454" y="60"/>
                    </a:lnTo>
                    <a:lnTo>
                      <a:pt x="454" y="60"/>
                    </a:lnTo>
                    <a:lnTo>
                      <a:pt x="486" y="58"/>
                    </a:lnTo>
                    <a:lnTo>
                      <a:pt x="486" y="240"/>
                    </a:lnTo>
                    <a:close/>
                  </a:path>
                </a:pathLst>
              </a:custGeom>
              <a:solidFill>
                <a:srgbClr val="FDBB3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2" name="Freeform 2952"/>
              <p:cNvSpPr>
                <a:spLocks/>
              </p:cNvSpPr>
              <p:nvPr/>
            </p:nvSpPr>
            <p:spPr bwMode="auto">
              <a:xfrm>
                <a:off x="3337" y="1726"/>
                <a:ext cx="992" cy="1012"/>
              </a:xfrm>
              <a:custGeom>
                <a:avLst/>
                <a:gdLst>
                  <a:gd name="T0" fmla="*/ 492 w 992"/>
                  <a:gd name="T1" fmla="*/ 972 h 1012"/>
                  <a:gd name="T2" fmla="*/ 492 w 992"/>
                  <a:gd name="T3" fmla="*/ 848 h 1012"/>
                  <a:gd name="T4" fmla="*/ 524 w 992"/>
                  <a:gd name="T5" fmla="*/ 804 h 1012"/>
                  <a:gd name="T6" fmla="*/ 586 w 992"/>
                  <a:gd name="T7" fmla="*/ 764 h 1012"/>
                  <a:gd name="T8" fmla="*/ 524 w 992"/>
                  <a:gd name="T9" fmla="*/ 726 h 1012"/>
                  <a:gd name="T10" fmla="*/ 522 w 992"/>
                  <a:gd name="T11" fmla="*/ 700 h 1012"/>
                  <a:gd name="T12" fmla="*/ 524 w 992"/>
                  <a:gd name="T13" fmla="*/ 522 h 1012"/>
                  <a:gd name="T14" fmla="*/ 694 w 992"/>
                  <a:gd name="T15" fmla="*/ 514 h 1012"/>
                  <a:gd name="T16" fmla="*/ 524 w 992"/>
                  <a:gd name="T17" fmla="*/ 484 h 1012"/>
                  <a:gd name="T18" fmla="*/ 702 w 992"/>
                  <a:gd name="T19" fmla="*/ 278 h 1012"/>
                  <a:gd name="T20" fmla="*/ 712 w 992"/>
                  <a:gd name="T21" fmla="*/ 318 h 1012"/>
                  <a:gd name="T22" fmla="*/ 728 w 992"/>
                  <a:gd name="T23" fmla="*/ 406 h 1012"/>
                  <a:gd name="T24" fmla="*/ 768 w 992"/>
                  <a:gd name="T25" fmla="*/ 432 h 1012"/>
                  <a:gd name="T26" fmla="*/ 764 w 992"/>
                  <a:gd name="T27" fmla="*/ 390 h 1012"/>
                  <a:gd name="T28" fmla="*/ 752 w 992"/>
                  <a:gd name="T29" fmla="*/ 314 h 1012"/>
                  <a:gd name="T30" fmla="*/ 892 w 992"/>
                  <a:gd name="T31" fmla="*/ 278 h 1012"/>
                  <a:gd name="T32" fmla="*/ 904 w 992"/>
                  <a:gd name="T33" fmla="*/ 302 h 1012"/>
                  <a:gd name="T34" fmla="*/ 926 w 992"/>
                  <a:gd name="T35" fmla="*/ 352 h 1012"/>
                  <a:gd name="T36" fmla="*/ 938 w 992"/>
                  <a:gd name="T37" fmla="*/ 370 h 1012"/>
                  <a:gd name="T38" fmla="*/ 992 w 992"/>
                  <a:gd name="T39" fmla="*/ 370 h 1012"/>
                  <a:gd name="T40" fmla="*/ 980 w 992"/>
                  <a:gd name="T41" fmla="*/ 330 h 1012"/>
                  <a:gd name="T42" fmla="*/ 944 w 992"/>
                  <a:gd name="T43" fmla="*/ 256 h 1012"/>
                  <a:gd name="T44" fmla="*/ 898 w 992"/>
                  <a:gd name="T45" fmla="*/ 190 h 1012"/>
                  <a:gd name="T46" fmla="*/ 844 w 992"/>
                  <a:gd name="T47" fmla="*/ 132 h 1012"/>
                  <a:gd name="T48" fmla="*/ 780 w 992"/>
                  <a:gd name="T49" fmla="*/ 82 h 1012"/>
                  <a:gd name="T50" fmla="*/ 708 w 992"/>
                  <a:gd name="T51" fmla="*/ 44 h 1012"/>
                  <a:gd name="T52" fmla="*/ 630 w 992"/>
                  <a:gd name="T53" fmla="*/ 16 h 1012"/>
                  <a:gd name="T54" fmla="*/ 548 w 992"/>
                  <a:gd name="T55" fmla="*/ 2 h 1012"/>
                  <a:gd name="T56" fmla="*/ 506 w 992"/>
                  <a:gd name="T57" fmla="*/ 0 h 1012"/>
                  <a:gd name="T58" fmla="*/ 454 w 992"/>
                  <a:gd name="T59" fmla="*/ 4 h 1012"/>
                  <a:gd name="T60" fmla="*/ 404 w 992"/>
                  <a:gd name="T61" fmla="*/ 12 h 1012"/>
                  <a:gd name="T62" fmla="*/ 354 w 992"/>
                  <a:gd name="T63" fmla="*/ 24 h 1012"/>
                  <a:gd name="T64" fmla="*/ 308 w 992"/>
                  <a:gd name="T65" fmla="*/ 40 h 1012"/>
                  <a:gd name="T66" fmla="*/ 264 w 992"/>
                  <a:gd name="T67" fmla="*/ 62 h 1012"/>
                  <a:gd name="T68" fmla="*/ 184 w 992"/>
                  <a:gd name="T69" fmla="*/ 116 h 1012"/>
                  <a:gd name="T70" fmla="*/ 114 w 992"/>
                  <a:gd name="T71" fmla="*/ 186 h 1012"/>
                  <a:gd name="T72" fmla="*/ 60 w 992"/>
                  <a:gd name="T73" fmla="*/ 266 h 1012"/>
                  <a:gd name="T74" fmla="*/ 38 w 992"/>
                  <a:gd name="T75" fmla="*/ 310 h 1012"/>
                  <a:gd name="T76" fmla="*/ 22 w 992"/>
                  <a:gd name="T77" fmla="*/ 356 h 1012"/>
                  <a:gd name="T78" fmla="*/ 10 w 992"/>
                  <a:gd name="T79" fmla="*/ 404 h 1012"/>
                  <a:gd name="T80" fmla="*/ 2 w 992"/>
                  <a:gd name="T81" fmla="*/ 456 h 1012"/>
                  <a:gd name="T82" fmla="*/ 0 w 992"/>
                  <a:gd name="T83" fmla="*/ 506 h 1012"/>
                  <a:gd name="T84" fmla="*/ 0 w 992"/>
                  <a:gd name="T85" fmla="*/ 532 h 1012"/>
                  <a:gd name="T86" fmla="*/ 4 w 992"/>
                  <a:gd name="T87" fmla="*/ 584 h 1012"/>
                  <a:gd name="T88" fmla="*/ 16 w 992"/>
                  <a:gd name="T89" fmla="*/ 634 h 1012"/>
                  <a:gd name="T90" fmla="*/ 30 w 992"/>
                  <a:gd name="T91" fmla="*/ 680 h 1012"/>
                  <a:gd name="T92" fmla="*/ 50 w 992"/>
                  <a:gd name="T93" fmla="*/ 726 h 1012"/>
                  <a:gd name="T94" fmla="*/ 86 w 992"/>
                  <a:gd name="T95" fmla="*/ 790 h 1012"/>
                  <a:gd name="T96" fmla="*/ 148 w 992"/>
                  <a:gd name="T97" fmla="*/ 864 h 1012"/>
                  <a:gd name="T98" fmla="*/ 222 w 992"/>
                  <a:gd name="T99" fmla="*/ 926 h 1012"/>
                  <a:gd name="T100" fmla="*/ 286 w 992"/>
                  <a:gd name="T101" fmla="*/ 962 h 1012"/>
                  <a:gd name="T102" fmla="*/ 332 w 992"/>
                  <a:gd name="T103" fmla="*/ 982 h 1012"/>
                  <a:gd name="T104" fmla="*/ 378 w 992"/>
                  <a:gd name="T105" fmla="*/ 996 h 1012"/>
                  <a:gd name="T106" fmla="*/ 428 w 992"/>
                  <a:gd name="T107" fmla="*/ 1006 h 1012"/>
                  <a:gd name="T108" fmla="*/ 480 w 992"/>
                  <a:gd name="T109" fmla="*/ 1012 h 1012"/>
                  <a:gd name="T110" fmla="*/ 506 w 992"/>
                  <a:gd name="T111" fmla="*/ 1012 h 1012"/>
                  <a:gd name="T112" fmla="*/ 592 w 992"/>
                  <a:gd name="T113" fmla="*/ 1004 h 1012"/>
                  <a:gd name="T114" fmla="*/ 592 w 992"/>
                  <a:gd name="T115" fmla="*/ 1000 h 10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992" h="1012">
                    <a:moveTo>
                      <a:pt x="528" y="982"/>
                    </a:moveTo>
                    <a:lnTo>
                      <a:pt x="492" y="972"/>
                    </a:lnTo>
                    <a:lnTo>
                      <a:pt x="492" y="936"/>
                    </a:lnTo>
                    <a:lnTo>
                      <a:pt x="492" y="848"/>
                    </a:lnTo>
                    <a:lnTo>
                      <a:pt x="492" y="812"/>
                    </a:lnTo>
                    <a:lnTo>
                      <a:pt x="524" y="804"/>
                    </a:lnTo>
                    <a:lnTo>
                      <a:pt x="524" y="764"/>
                    </a:lnTo>
                    <a:lnTo>
                      <a:pt x="586" y="764"/>
                    </a:lnTo>
                    <a:lnTo>
                      <a:pt x="550" y="726"/>
                    </a:lnTo>
                    <a:lnTo>
                      <a:pt x="524" y="726"/>
                    </a:lnTo>
                    <a:lnTo>
                      <a:pt x="524" y="700"/>
                    </a:lnTo>
                    <a:lnTo>
                      <a:pt x="522" y="700"/>
                    </a:lnTo>
                    <a:lnTo>
                      <a:pt x="524" y="698"/>
                    </a:lnTo>
                    <a:lnTo>
                      <a:pt x="524" y="522"/>
                    </a:lnTo>
                    <a:lnTo>
                      <a:pt x="696" y="522"/>
                    </a:lnTo>
                    <a:lnTo>
                      <a:pt x="694" y="514"/>
                    </a:lnTo>
                    <a:lnTo>
                      <a:pt x="686" y="484"/>
                    </a:lnTo>
                    <a:lnTo>
                      <a:pt x="524" y="484"/>
                    </a:lnTo>
                    <a:lnTo>
                      <a:pt x="524" y="278"/>
                    </a:lnTo>
                    <a:lnTo>
                      <a:pt x="702" y="278"/>
                    </a:lnTo>
                    <a:lnTo>
                      <a:pt x="702" y="278"/>
                    </a:lnTo>
                    <a:lnTo>
                      <a:pt x="712" y="318"/>
                    </a:lnTo>
                    <a:lnTo>
                      <a:pt x="722" y="362"/>
                    </a:lnTo>
                    <a:lnTo>
                      <a:pt x="728" y="406"/>
                    </a:lnTo>
                    <a:lnTo>
                      <a:pt x="732" y="452"/>
                    </a:lnTo>
                    <a:lnTo>
                      <a:pt x="768" y="432"/>
                    </a:lnTo>
                    <a:lnTo>
                      <a:pt x="768" y="432"/>
                    </a:lnTo>
                    <a:lnTo>
                      <a:pt x="764" y="390"/>
                    </a:lnTo>
                    <a:lnTo>
                      <a:pt x="758" y="352"/>
                    </a:lnTo>
                    <a:lnTo>
                      <a:pt x="752" y="314"/>
                    </a:lnTo>
                    <a:lnTo>
                      <a:pt x="742" y="278"/>
                    </a:lnTo>
                    <a:lnTo>
                      <a:pt x="892" y="278"/>
                    </a:lnTo>
                    <a:lnTo>
                      <a:pt x="892" y="278"/>
                    </a:lnTo>
                    <a:lnTo>
                      <a:pt x="904" y="302"/>
                    </a:lnTo>
                    <a:lnTo>
                      <a:pt x="916" y="326"/>
                    </a:lnTo>
                    <a:lnTo>
                      <a:pt x="926" y="352"/>
                    </a:lnTo>
                    <a:lnTo>
                      <a:pt x="934" y="378"/>
                    </a:lnTo>
                    <a:lnTo>
                      <a:pt x="938" y="370"/>
                    </a:lnTo>
                    <a:lnTo>
                      <a:pt x="974" y="370"/>
                    </a:lnTo>
                    <a:lnTo>
                      <a:pt x="992" y="370"/>
                    </a:lnTo>
                    <a:lnTo>
                      <a:pt x="992" y="370"/>
                    </a:lnTo>
                    <a:lnTo>
                      <a:pt x="980" y="330"/>
                    </a:lnTo>
                    <a:lnTo>
                      <a:pt x="964" y="292"/>
                    </a:lnTo>
                    <a:lnTo>
                      <a:pt x="944" y="256"/>
                    </a:lnTo>
                    <a:lnTo>
                      <a:pt x="924" y="222"/>
                    </a:lnTo>
                    <a:lnTo>
                      <a:pt x="898" y="190"/>
                    </a:lnTo>
                    <a:lnTo>
                      <a:pt x="872" y="160"/>
                    </a:lnTo>
                    <a:lnTo>
                      <a:pt x="844" y="132"/>
                    </a:lnTo>
                    <a:lnTo>
                      <a:pt x="812" y="106"/>
                    </a:lnTo>
                    <a:lnTo>
                      <a:pt x="780" y="82"/>
                    </a:lnTo>
                    <a:lnTo>
                      <a:pt x="744" y="62"/>
                    </a:lnTo>
                    <a:lnTo>
                      <a:pt x="708" y="44"/>
                    </a:lnTo>
                    <a:lnTo>
                      <a:pt x="670" y="28"/>
                    </a:lnTo>
                    <a:lnTo>
                      <a:pt x="630" y="16"/>
                    </a:lnTo>
                    <a:lnTo>
                      <a:pt x="590" y="8"/>
                    </a:lnTo>
                    <a:lnTo>
                      <a:pt x="548" y="2"/>
                    </a:lnTo>
                    <a:lnTo>
                      <a:pt x="506" y="0"/>
                    </a:lnTo>
                    <a:lnTo>
                      <a:pt x="506" y="0"/>
                    </a:lnTo>
                    <a:lnTo>
                      <a:pt x="480" y="2"/>
                    </a:lnTo>
                    <a:lnTo>
                      <a:pt x="454" y="4"/>
                    </a:lnTo>
                    <a:lnTo>
                      <a:pt x="428" y="6"/>
                    </a:lnTo>
                    <a:lnTo>
                      <a:pt x="404" y="12"/>
                    </a:lnTo>
                    <a:lnTo>
                      <a:pt x="378" y="16"/>
                    </a:lnTo>
                    <a:lnTo>
                      <a:pt x="354" y="24"/>
                    </a:lnTo>
                    <a:lnTo>
                      <a:pt x="332" y="32"/>
                    </a:lnTo>
                    <a:lnTo>
                      <a:pt x="308" y="40"/>
                    </a:lnTo>
                    <a:lnTo>
                      <a:pt x="286" y="50"/>
                    </a:lnTo>
                    <a:lnTo>
                      <a:pt x="264" y="62"/>
                    </a:lnTo>
                    <a:lnTo>
                      <a:pt x="222" y="88"/>
                    </a:lnTo>
                    <a:lnTo>
                      <a:pt x="184" y="116"/>
                    </a:lnTo>
                    <a:lnTo>
                      <a:pt x="148" y="150"/>
                    </a:lnTo>
                    <a:lnTo>
                      <a:pt x="114" y="186"/>
                    </a:lnTo>
                    <a:lnTo>
                      <a:pt x="86" y="224"/>
                    </a:lnTo>
                    <a:lnTo>
                      <a:pt x="60" y="266"/>
                    </a:lnTo>
                    <a:lnTo>
                      <a:pt x="50" y="288"/>
                    </a:lnTo>
                    <a:lnTo>
                      <a:pt x="38" y="310"/>
                    </a:lnTo>
                    <a:lnTo>
                      <a:pt x="30" y="334"/>
                    </a:lnTo>
                    <a:lnTo>
                      <a:pt x="22" y="356"/>
                    </a:lnTo>
                    <a:lnTo>
                      <a:pt x="16" y="380"/>
                    </a:lnTo>
                    <a:lnTo>
                      <a:pt x="10" y="404"/>
                    </a:lnTo>
                    <a:lnTo>
                      <a:pt x="4" y="430"/>
                    </a:lnTo>
                    <a:lnTo>
                      <a:pt x="2" y="456"/>
                    </a:lnTo>
                    <a:lnTo>
                      <a:pt x="0" y="480"/>
                    </a:lnTo>
                    <a:lnTo>
                      <a:pt x="0" y="506"/>
                    </a:lnTo>
                    <a:lnTo>
                      <a:pt x="0" y="506"/>
                    </a:lnTo>
                    <a:lnTo>
                      <a:pt x="0" y="532"/>
                    </a:lnTo>
                    <a:lnTo>
                      <a:pt x="2" y="558"/>
                    </a:lnTo>
                    <a:lnTo>
                      <a:pt x="4" y="584"/>
                    </a:lnTo>
                    <a:lnTo>
                      <a:pt x="10" y="608"/>
                    </a:lnTo>
                    <a:lnTo>
                      <a:pt x="16" y="634"/>
                    </a:lnTo>
                    <a:lnTo>
                      <a:pt x="22" y="658"/>
                    </a:lnTo>
                    <a:lnTo>
                      <a:pt x="30" y="680"/>
                    </a:lnTo>
                    <a:lnTo>
                      <a:pt x="38" y="704"/>
                    </a:lnTo>
                    <a:lnTo>
                      <a:pt x="50" y="726"/>
                    </a:lnTo>
                    <a:lnTo>
                      <a:pt x="60" y="748"/>
                    </a:lnTo>
                    <a:lnTo>
                      <a:pt x="86" y="790"/>
                    </a:lnTo>
                    <a:lnTo>
                      <a:pt x="114" y="828"/>
                    </a:lnTo>
                    <a:lnTo>
                      <a:pt x="148" y="864"/>
                    </a:lnTo>
                    <a:lnTo>
                      <a:pt x="184" y="898"/>
                    </a:lnTo>
                    <a:lnTo>
                      <a:pt x="222" y="926"/>
                    </a:lnTo>
                    <a:lnTo>
                      <a:pt x="264" y="952"/>
                    </a:lnTo>
                    <a:lnTo>
                      <a:pt x="286" y="962"/>
                    </a:lnTo>
                    <a:lnTo>
                      <a:pt x="308" y="972"/>
                    </a:lnTo>
                    <a:lnTo>
                      <a:pt x="332" y="982"/>
                    </a:lnTo>
                    <a:lnTo>
                      <a:pt x="354" y="990"/>
                    </a:lnTo>
                    <a:lnTo>
                      <a:pt x="378" y="996"/>
                    </a:lnTo>
                    <a:lnTo>
                      <a:pt x="404" y="1002"/>
                    </a:lnTo>
                    <a:lnTo>
                      <a:pt x="428" y="1006"/>
                    </a:lnTo>
                    <a:lnTo>
                      <a:pt x="454" y="1010"/>
                    </a:lnTo>
                    <a:lnTo>
                      <a:pt x="480" y="1012"/>
                    </a:lnTo>
                    <a:lnTo>
                      <a:pt x="506" y="1012"/>
                    </a:lnTo>
                    <a:lnTo>
                      <a:pt x="506" y="1012"/>
                    </a:lnTo>
                    <a:lnTo>
                      <a:pt x="550" y="1010"/>
                    </a:lnTo>
                    <a:lnTo>
                      <a:pt x="592" y="1004"/>
                    </a:lnTo>
                    <a:lnTo>
                      <a:pt x="592" y="1004"/>
                    </a:lnTo>
                    <a:lnTo>
                      <a:pt x="592" y="1000"/>
                    </a:lnTo>
                    <a:lnTo>
                      <a:pt x="528" y="982"/>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3" name="Freeform 2953"/>
              <p:cNvSpPr>
                <a:spLocks/>
              </p:cNvSpPr>
              <p:nvPr/>
            </p:nvSpPr>
            <p:spPr bwMode="auto">
              <a:xfrm>
                <a:off x="3979" y="1804"/>
                <a:ext cx="224" cy="162"/>
              </a:xfrm>
              <a:custGeom>
                <a:avLst/>
                <a:gdLst>
                  <a:gd name="T0" fmla="*/ 224 w 224"/>
                  <a:gd name="T1" fmla="*/ 162 h 162"/>
                  <a:gd name="T2" fmla="*/ 90 w 224"/>
                  <a:gd name="T3" fmla="*/ 162 h 162"/>
                  <a:gd name="T4" fmla="*/ 90 w 224"/>
                  <a:gd name="T5" fmla="*/ 162 h 162"/>
                  <a:gd name="T6" fmla="*/ 70 w 224"/>
                  <a:gd name="T7" fmla="*/ 114 h 162"/>
                  <a:gd name="T8" fmla="*/ 50 w 224"/>
                  <a:gd name="T9" fmla="*/ 72 h 162"/>
                  <a:gd name="T10" fmla="*/ 38 w 224"/>
                  <a:gd name="T11" fmla="*/ 52 h 162"/>
                  <a:gd name="T12" fmla="*/ 26 w 224"/>
                  <a:gd name="T13" fmla="*/ 34 h 162"/>
                  <a:gd name="T14" fmla="*/ 14 w 224"/>
                  <a:gd name="T15" fmla="*/ 16 h 162"/>
                  <a:gd name="T16" fmla="*/ 0 w 224"/>
                  <a:gd name="T17" fmla="*/ 0 h 162"/>
                  <a:gd name="T18" fmla="*/ 0 w 224"/>
                  <a:gd name="T19" fmla="*/ 0 h 162"/>
                  <a:gd name="T20" fmla="*/ 34 w 224"/>
                  <a:gd name="T21" fmla="*/ 12 h 162"/>
                  <a:gd name="T22" fmla="*/ 66 w 224"/>
                  <a:gd name="T23" fmla="*/ 28 h 162"/>
                  <a:gd name="T24" fmla="*/ 96 w 224"/>
                  <a:gd name="T25" fmla="*/ 44 h 162"/>
                  <a:gd name="T26" fmla="*/ 126 w 224"/>
                  <a:gd name="T27" fmla="*/ 64 h 162"/>
                  <a:gd name="T28" fmla="*/ 152 w 224"/>
                  <a:gd name="T29" fmla="*/ 86 h 162"/>
                  <a:gd name="T30" fmla="*/ 178 w 224"/>
                  <a:gd name="T31" fmla="*/ 110 h 162"/>
                  <a:gd name="T32" fmla="*/ 202 w 224"/>
                  <a:gd name="T33" fmla="*/ 136 h 162"/>
                  <a:gd name="T34" fmla="*/ 224 w 224"/>
                  <a:gd name="T35" fmla="*/ 162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24" h="162">
                    <a:moveTo>
                      <a:pt x="224" y="162"/>
                    </a:moveTo>
                    <a:lnTo>
                      <a:pt x="90" y="162"/>
                    </a:lnTo>
                    <a:lnTo>
                      <a:pt x="90" y="162"/>
                    </a:lnTo>
                    <a:lnTo>
                      <a:pt x="70" y="114"/>
                    </a:lnTo>
                    <a:lnTo>
                      <a:pt x="50" y="72"/>
                    </a:lnTo>
                    <a:lnTo>
                      <a:pt x="38" y="52"/>
                    </a:lnTo>
                    <a:lnTo>
                      <a:pt x="26" y="34"/>
                    </a:lnTo>
                    <a:lnTo>
                      <a:pt x="14" y="16"/>
                    </a:lnTo>
                    <a:lnTo>
                      <a:pt x="0" y="0"/>
                    </a:lnTo>
                    <a:lnTo>
                      <a:pt x="0" y="0"/>
                    </a:lnTo>
                    <a:lnTo>
                      <a:pt x="34" y="12"/>
                    </a:lnTo>
                    <a:lnTo>
                      <a:pt x="66" y="28"/>
                    </a:lnTo>
                    <a:lnTo>
                      <a:pt x="96" y="44"/>
                    </a:lnTo>
                    <a:lnTo>
                      <a:pt x="126" y="64"/>
                    </a:lnTo>
                    <a:lnTo>
                      <a:pt x="152" y="86"/>
                    </a:lnTo>
                    <a:lnTo>
                      <a:pt x="178" y="110"/>
                    </a:lnTo>
                    <a:lnTo>
                      <a:pt x="202" y="136"/>
                    </a:lnTo>
                    <a:lnTo>
                      <a:pt x="224" y="162"/>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4" name="Freeform 2954"/>
              <p:cNvSpPr>
                <a:spLocks/>
              </p:cNvSpPr>
              <p:nvPr/>
            </p:nvSpPr>
            <p:spPr bwMode="auto">
              <a:xfrm>
                <a:off x="3861" y="1784"/>
                <a:ext cx="166" cy="182"/>
              </a:xfrm>
              <a:custGeom>
                <a:avLst/>
                <a:gdLst>
                  <a:gd name="T0" fmla="*/ 0 w 166"/>
                  <a:gd name="T1" fmla="*/ 0 h 182"/>
                  <a:gd name="T2" fmla="*/ 0 w 166"/>
                  <a:gd name="T3" fmla="*/ 0 h 182"/>
                  <a:gd name="T4" fmla="*/ 32 w 166"/>
                  <a:gd name="T5" fmla="*/ 2 h 182"/>
                  <a:gd name="T6" fmla="*/ 32 w 166"/>
                  <a:gd name="T7" fmla="*/ 2 h 182"/>
                  <a:gd name="T8" fmla="*/ 52 w 166"/>
                  <a:gd name="T9" fmla="*/ 14 h 182"/>
                  <a:gd name="T10" fmla="*/ 72 w 166"/>
                  <a:gd name="T11" fmla="*/ 28 h 182"/>
                  <a:gd name="T12" fmla="*/ 90 w 166"/>
                  <a:gd name="T13" fmla="*/ 48 h 182"/>
                  <a:gd name="T14" fmla="*/ 108 w 166"/>
                  <a:gd name="T15" fmla="*/ 68 h 182"/>
                  <a:gd name="T16" fmla="*/ 124 w 166"/>
                  <a:gd name="T17" fmla="*/ 94 h 182"/>
                  <a:gd name="T18" fmla="*/ 140 w 166"/>
                  <a:gd name="T19" fmla="*/ 120 h 182"/>
                  <a:gd name="T20" fmla="*/ 154 w 166"/>
                  <a:gd name="T21" fmla="*/ 150 h 182"/>
                  <a:gd name="T22" fmla="*/ 166 w 166"/>
                  <a:gd name="T23" fmla="*/ 182 h 182"/>
                  <a:gd name="T24" fmla="*/ 0 w 166"/>
                  <a:gd name="T25" fmla="*/ 182 h 182"/>
                  <a:gd name="T26" fmla="*/ 0 w 166"/>
                  <a:gd name="T27" fmla="*/ 0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66" h="182">
                    <a:moveTo>
                      <a:pt x="0" y="0"/>
                    </a:moveTo>
                    <a:lnTo>
                      <a:pt x="0" y="0"/>
                    </a:lnTo>
                    <a:lnTo>
                      <a:pt x="32" y="2"/>
                    </a:lnTo>
                    <a:lnTo>
                      <a:pt x="32" y="2"/>
                    </a:lnTo>
                    <a:lnTo>
                      <a:pt x="52" y="14"/>
                    </a:lnTo>
                    <a:lnTo>
                      <a:pt x="72" y="28"/>
                    </a:lnTo>
                    <a:lnTo>
                      <a:pt x="90" y="48"/>
                    </a:lnTo>
                    <a:lnTo>
                      <a:pt x="108" y="68"/>
                    </a:lnTo>
                    <a:lnTo>
                      <a:pt x="124" y="94"/>
                    </a:lnTo>
                    <a:lnTo>
                      <a:pt x="140" y="120"/>
                    </a:lnTo>
                    <a:lnTo>
                      <a:pt x="154" y="150"/>
                    </a:lnTo>
                    <a:lnTo>
                      <a:pt x="166" y="182"/>
                    </a:lnTo>
                    <a:lnTo>
                      <a:pt x="0" y="182"/>
                    </a:lnTo>
                    <a:lnTo>
                      <a:pt x="0"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5" name="Freeform 2955"/>
              <p:cNvSpPr>
                <a:spLocks/>
              </p:cNvSpPr>
              <p:nvPr/>
            </p:nvSpPr>
            <p:spPr bwMode="auto">
              <a:xfrm>
                <a:off x="3481" y="1804"/>
                <a:ext cx="224" cy="162"/>
              </a:xfrm>
              <a:custGeom>
                <a:avLst/>
                <a:gdLst>
                  <a:gd name="T0" fmla="*/ 224 w 224"/>
                  <a:gd name="T1" fmla="*/ 0 h 162"/>
                  <a:gd name="T2" fmla="*/ 224 w 224"/>
                  <a:gd name="T3" fmla="*/ 0 h 162"/>
                  <a:gd name="T4" fmla="*/ 210 w 224"/>
                  <a:gd name="T5" fmla="*/ 16 h 162"/>
                  <a:gd name="T6" fmla="*/ 198 w 224"/>
                  <a:gd name="T7" fmla="*/ 34 h 162"/>
                  <a:gd name="T8" fmla="*/ 186 w 224"/>
                  <a:gd name="T9" fmla="*/ 52 h 162"/>
                  <a:gd name="T10" fmla="*/ 174 w 224"/>
                  <a:gd name="T11" fmla="*/ 72 h 162"/>
                  <a:gd name="T12" fmla="*/ 154 w 224"/>
                  <a:gd name="T13" fmla="*/ 114 h 162"/>
                  <a:gd name="T14" fmla="*/ 134 w 224"/>
                  <a:gd name="T15" fmla="*/ 162 h 162"/>
                  <a:gd name="T16" fmla="*/ 0 w 224"/>
                  <a:gd name="T17" fmla="*/ 162 h 162"/>
                  <a:gd name="T18" fmla="*/ 0 w 224"/>
                  <a:gd name="T19" fmla="*/ 162 h 162"/>
                  <a:gd name="T20" fmla="*/ 22 w 224"/>
                  <a:gd name="T21" fmla="*/ 136 h 162"/>
                  <a:gd name="T22" fmla="*/ 46 w 224"/>
                  <a:gd name="T23" fmla="*/ 110 h 162"/>
                  <a:gd name="T24" fmla="*/ 72 w 224"/>
                  <a:gd name="T25" fmla="*/ 86 h 162"/>
                  <a:gd name="T26" fmla="*/ 98 w 224"/>
                  <a:gd name="T27" fmla="*/ 64 h 162"/>
                  <a:gd name="T28" fmla="*/ 128 w 224"/>
                  <a:gd name="T29" fmla="*/ 44 h 162"/>
                  <a:gd name="T30" fmla="*/ 158 w 224"/>
                  <a:gd name="T31" fmla="*/ 28 h 162"/>
                  <a:gd name="T32" fmla="*/ 190 w 224"/>
                  <a:gd name="T33" fmla="*/ 12 h 162"/>
                  <a:gd name="T34" fmla="*/ 224 w 224"/>
                  <a:gd name="T35" fmla="*/ 0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24" h="162">
                    <a:moveTo>
                      <a:pt x="224" y="0"/>
                    </a:moveTo>
                    <a:lnTo>
                      <a:pt x="224" y="0"/>
                    </a:lnTo>
                    <a:lnTo>
                      <a:pt x="210" y="16"/>
                    </a:lnTo>
                    <a:lnTo>
                      <a:pt x="198" y="34"/>
                    </a:lnTo>
                    <a:lnTo>
                      <a:pt x="186" y="52"/>
                    </a:lnTo>
                    <a:lnTo>
                      <a:pt x="174" y="72"/>
                    </a:lnTo>
                    <a:lnTo>
                      <a:pt x="154" y="114"/>
                    </a:lnTo>
                    <a:lnTo>
                      <a:pt x="134" y="162"/>
                    </a:lnTo>
                    <a:lnTo>
                      <a:pt x="0" y="162"/>
                    </a:lnTo>
                    <a:lnTo>
                      <a:pt x="0" y="162"/>
                    </a:lnTo>
                    <a:lnTo>
                      <a:pt x="22" y="136"/>
                    </a:lnTo>
                    <a:lnTo>
                      <a:pt x="46" y="110"/>
                    </a:lnTo>
                    <a:lnTo>
                      <a:pt x="72" y="86"/>
                    </a:lnTo>
                    <a:lnTo>
                      <a:pt x="98" y="64"/>
                    </a:lnTo>
                    <a:lnTo>
                      <a:pt x="128" y="44"/>
                    </a:lnTo>
                    <a:lnTo>
                      <a:pt x="158" y="28"/>
                    </a:lnTo>
                    <a:lnTo>
                      <a:pt x="190" y="12"/>
                    </a:lnTo>
                    <a:lnTo>
                      <a:pt x="224"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6" name="Freeform 2956"/>
              <p:cNvSpPr>
                <a:spLocks/>
              </p:cNvSpPr>
              <p:nvPr/>
            </p:nvSpPr>
            <p:spPr bwMode="auto">
              <a:xfrm>
                <a:off x="3393" y="2004"/>
                <a:ext cx="212" cy="206"/>
              </a:xfrm>
              <a:custGeom>
                <a:avLst/>
                <a:gdLst>
                  <a:gd name="T0" fmla="*/ 62 w 212"/>
                  <a:gd name="T1" fmla="*/ 0 h 206"/>
                  <a:gd name="T2" fmla="*/ 212 w 212"/>
                  <a:gd name="T3" fmla="*/ 0 h 206"/>
                  <a:gd name="T4" fmla="*/ 212 w 212"/>
                  <a:gd name="T5" fmla="*/ 0 h 206"/>
                  <a:gd name="T6" fmla="*/ 200 w 212"/>
                  <a:gd name="T7" fmla="*/ 48 h 206"/>
                  <a:gd name="T8" fmla="*/ 192 w 212"/>
                  <a:gd name="T9" fmla="*/ 98 h 206"/>
                  <a:gd name="T10" fmla="*/ 186 w 212"/>
                  <a:gd name="T11" fmla="*/ 150 h 206"/>
                  <a:gd name="T12" fmla="*/ 182 w 212"/>
                  <a:gd name="T13" fmla="*/ 206 h 206"/>
                  <a:gd name="T14" fmla="*/ 0 w 212"/>
                  <a:gd name="T15" fmla="*/ 206 h 206"/>
                  <a:gd name="T16" fmla="*/ 0 w 212"/>
                  <a:gd name="T17" fmla="*/ 206 h 206"/>
                  <a:gd name="T18" fmla="*/ 2 w 212"/>
                  <a:gd name="T19" fmla="*/ 178 h 206"/>
                  <a:gd name="T20" fmla="*/ 6 w 212"/>
                  <a:gd name="T21" fmla="*/ 150 h 206"/>
                  <a:gd name="T22" fmla="*/ 12 w 212"/>
                  <a:gd name="T23" fmla="*/ 124 h 206"/>
                  <a:gd name="T24" fmla="*/ 20 w 212"/>
                  <a:gd name="T25" fmla="*/ 98 h 206"/>
                  <a:gd name="T26" fmla="*/ 28 w 212"/>
                  <a:gd name="T27" fmla="*/ 72 h 206"/>
                  <a:gd name="T28" fmla="*/ 38 w 212"/>
                  <a:gd name="T29" fmla="*/ 48 h 206"/>
                  <a:gd name="T30" fmla="*/ 50 w 212"/>
                  <a:gd name="T31" fmla="*/ 24 h 206"/>
                  <a:gd name="T32" fmla="*/ 62 w 212"/>
                  <a:gd name="T33" fmla="*/ 0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12" h="206">
                    <a:moveTo>
                      <a:pt x="62" y="0"/>
                    </a:moveTo>
                    <a:lnTo>
                      <a:pt x="212" y="0"/>
                    </a:lnTo>
                    <a:lnTo>
                      <a:pt x="212" y="0"/>
                    </a:lnTo>
                    <a:lnTo>
                      <a:pt x="200" y="48"/>
                    </a:lnTo>
                    <a:lnTo>
                      <a:pt x="192" y="98"/>
                    </a:lnTo>
                    <a:lnTo>
                      <a:pt x="186" y="150"/>
                    </a:lnTo>
                    <a:lnTo>
                      <a:pt x="182" y="206"/>
                    </a:lnTo>
                    <a:lnTo>
                      <a:pt x="0" y="206"/>
                    </a:lnTo>
                    <a:lnTo>
                      <a:pt x="0" y="206"/>
                    </a:lnTo>
                    <a:lnTo>
                      <a:pt x="2" y="178"/>
                    </a:lnTo>
                    <a:lnTo>
                      <a:pt x="6" y="150"/>
                    </a:lnTo>
                    <a:lnTo>
                      <a:pt x="12" y="124"/>
                    </a:lnTo>
                    <a:lnTo>
                      <a:pt x="20" y="98"/>
                    </a:lnTo>
                    <a:lnTo>
                      <a:pt x="28" y="72"/>
                    </a:lnTo>
                    <a:lnTo>
                      <a:pt x="38" y="48"/>
                    </a:lnTo>
                    <a:lnTo>
                      <a:pt x="50" y="24"/>
                    </a:lnTo>
                    <a:lnTo>
                      <a:pt x="62"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7" name="Freeform 2957"/>
              <p:cNvSpPr>
                <a:spLocks/>
              </p:cNvSpPr>
              <p:nvPr/>
            </p:nvSpPr>
            <p:spPr bwMode="auto">
              <a:xfrm>
                <a:off x="3393" y="2248"/>
                <a:ext cx="210" cy="204"/>
              </a:xfrm>
              <a:custGeom>
                <a:avLst/>
                <a:gdLst>
                  <a:gd name="T0" fmla="*/ 0 w 210"/>
                  <a:gd name="T1" fmla="*/ 0 h 204"/>
                  <a:gd name="T2" fmla="*/ 182 w 210"/>
                  <a:gd name="T3" fmla="*/ 0 h 204"/>
                  <a:gd name="T4" fmla="*/ 182 w 210"/>
                  <a:gd name="T5" fmla="*/ 0 h 204"/>
                  <a:gd name="T6" fmla="*/ 184 w 210"/>
                  <a:gd name="T7" fmla="*/ 54 h 204"/>
                  <a:gd name="T8" fmla="*/ 190 w 210"/>
                  <a:gd name="T9" fmla="*/ 106 h 204"/>
                  <a:gd name="T10" fmla="*/ 198 w 210"/>
                  <a:gd name="T11" fmla="*/ 156 h 204"/>
                  <a:gd name="T12" fmla="*/ 210 w 210"/>
                  <a:gd name="T13" fmla="*/ 204 h 204"/>
                  <a:gd name="T14" fmla="*/ 58 w 210"/>
                  <a:gd name="T15" fmla="*/ 204 h 204"/>
                  <a:gd name="T16" fmla="*/ 58 w 210"/>
                  <a:gd name="T17" fmla="*/ 204 h 204"/>
                  <a:gd name="T18" fmla="*/ 46 w 210"/>
                  <a:gd name="T19" fmla="*/ 182 h 204"/>
                  <a:gd name="T20" fmla="*/ 34 w 210"/>
                  <a:gd name="T21" fmla="*/ 158 h 204"/>
                  <a:gd name="T22" fmla="*/ 24 w 210"/>
                  <a:gd name="T23" fmla="*/ 132 h 204"/>
                  <a:gd name="T24" fmla="*/ 16 w 210"/>
                  <a:gd name="T25" fmla="*/ 108 h 204"/>
                  <a:gd name="T26" fmla="*/ 10 w 210"/>
                  <a:gd name="T27" fmla="*/ 80 h 204"/>
                  <a:gd name="T28" fmla="*/ 6 w 210"/>
                  <a:gd name="T29" fmla="*/ 54 h 204"/>
                  <a:gd name="T30" fmla="*/ 2 w 210"/>
                  <a:gd name="T31" fmla="*/ 26 h 204"/>
                  <a:gd name="T32" fmla="*/ 0 w 210"/>
                  <a:gd name="T33" fmla="*/ 0 h 2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10" h="204">
                    <a:moveTo>
                      <a:pt x="0" y="0"/>
                    </a:moveTo>
                    <a:lnTo>
                      <a:pt x="182" y="0"/>
                    </a:lnTo>
                    <a:lnTo>
                      <a:pt x="182" y="0"/>
                    </a:lnTo>
                    <a:lnTo>
                      <a:pt x="184" y="54"/>
                    </a:lnTo>
                    <a:lnTo>
                      <a:pt x="190" y="106"/>
                    </a:lnTo>
                    <a:lnTo>
                      <a:pt x="198" y="156"/>
                    </a:lnTo>
                    <a:lnTo>
                      <a:pt x="210" y="204"/>
                    </a:lnTo>
                    <a:lnTo>
                      <a:pt x="58" y="204"/>
                    </a:lnTo>
                    <a:lnTo>
                      <a:pt x="58" y="204"/>
                    </a:lnTo>
                    <a:lnTo>
                      <a:pt x="46" y="182"/>
                    </a:lnTo>
                    <a:lnTo>
                      <a:pt x="34" y="158"/>
                    </a:lnTo>
                    <a:lnTo>
                      <a:pt x="24" y="132"/>
                    </a:lnTo>
                    <a:lnTo>
                      <a:pt x="16" y="108"/>
                    </a:lnTo>
                    <a:lnTo>
                      <a:pt x="10" y="80"/>
                    </a:lnTo>
                    <a:lnTo>
                      <a:pt x="6" y="54"/>
                    </a:lnTo>
                    <a:lnTo>
                      <a:pt x="2" y="26"/>
                    </a:lnTo>
                    <a:lnTo>
                      <a:pt x="0"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8" name="Freeform 2958"/>
              <p:cNvSpPr>
                <a:spLocks/>
              </p:cNvSpPr>
              <p:nvPr/>
            </p:nvSpPr>
            <p:spPr bwMode="auto">
              <a:xfrm>
                <a:off x="3475" y="2490"/>
                <a:ext cx="230" cy="170"/>
              </a:xfrm>
              <a:custGeom>
                <a:avLst/>
                <a:gdLst>
                  <a:gd name="T0" fmla="*/ 0 w 230"/>
                  <a:gd name="T1" fmla="*/ 0 h 170"/>
                  <a:gd name="T2" fmla="*/ 138 w 230"/>
                  <a:gd name="T3" fmla="*/ 0 h 170"/>
                  <a:gd name="T4" fmla="*/ 138 w 230"/>
                  <a:gd name="T5" fmla="*/ 0 h 170"/>
                  <a:gd name="T6" fmla="*/ 156 w 230"/>
                  <a:gd name="T7" fmla="*/ 50 h 170"/>
                  <a:gd name="T8" fmla="*/ 168 w 230"/>
                  <a:gd name="T9" fmla="*/ 74 h 170"/>
                  <a:gd name="T10" fmla="*/ 178 w 230"/>
                  <a:gd name="T11" fmla="*/ 96 h 170"/>
                  <a:gd name="T12" fmla="*/ 190 w 230"/>
                  <a:gd name="T13" fmla="*/ 118 h 170"/>
                  <a:gd name="T14" fmla="*/ 202 w 230"/>
                  <a:gd name="T15" fmla="*/ 136 h 170"/>
                  <a:gd name="T16" fmla="*/ 216 w 230"/>
                  <a:gd name="T17" fmla="*/ 154 h 170"/>
                  <a:gd name="T18" fmla="*/ 230 w 230"/>
                  <a:gd name="T19" fmla="*/ 170 h 170"/>
                  <a:gd name="T20" fmla="*/ 230 w 230"/>
                  <a:gd name="T21" fmla="*/ 170 h 170"/>
                  <a:gd name="T22" fmla="*/ 196 w 230"/>
                  <a:gd name="T23" fmla="*/ 158 h 170"/>
                  <a:gd name="T24" fmla="*/ 162 w 230"/>
                  <a:gd name="T25" fmla="*/ 142 h 170"/>
                  <a:gd name="T26" fmla="*/ 130 w 230"/>
                  <a:gd name="T27" fmla="*/ 124 h 170"/>
                  <a:gd name="T28" fmla="*/ 100 w 230"/>
                  <a:gd name="T29" fmla="*/ 104 h 170"/>
                  <a:gd name="T30" fmla="*/ 72 w 230"/>
                  <a:gd name="T31" fmla="*/ 82 h 170"/>
                  <a:gd name="T32" fmla="*/ 46 w 230"/>
                  <a:gd name="T33" fmla="*/ 56 h 170"/>
                  <a:gd name="T34" fmla="*/ 22 w 230"/>
                  <a:gd name="T35" fmla="*/ 30 h 170"/>
                  <a:gd name="T36" fmla="*/ 0 w 230"/>
                  <a:gd name="T37" fmla="*/ 0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30" h="170">
                    <a:moveTo>
                      <a:pt x="0" y="0"/>
                    </a:moveTo>
                    <a:lnTo>
                      <a:pt x="138" y="0"/>
                    </a:lnTo>
                    <a:lnTo>
                      <a:pt x="138" y="0"/>
                    </a:lnTo>
                    <a:lnTo>
                      <a:pt x="156" y="50"/>
                    </a:lnTo>
                    <a:lnTo>
                      <a:pt x="168" y="74"/>
                    </a:lnTo>
                    <a:lnTo>
                      <a:pt x="178" y="96"/>
                    </a:lnTo>
                    <a:lnTo>
                      <a:pt x="190" y="118"/>
                    </a:lnTo>
                    <a:lnTo>
                      <a:pt x="202" y="136"/>
                    </a:lnTo>
                    <a:lnTo>
                      <a:pt x="216" y="154"/>
                    </a:lnTo>
                    <a:lnTo>
                      <a:pt x="230" y="170"/>
                    </a:lnTo>
                    <a:lnTo>
                      <a:pt x="230" y="170"/>
                    </a:lnTo>
                    <a:lnTo>
                      <a:pt x="196" y="158"/>
                    </a:lnTo>
                    <a:lnTo>
                      <a:pt x="162" y="142"/>
                    </a:lnTo>
                    <a:lnTo>
                      <a:pt x="130" y="124"/>
                    </a:lnTo>
                    <a:lnTo>
                      <a:pt x="100" y="104"/>
                    </a:lnTo>
                    <a:lnTo>
                      <a:pt x="72" y="82"/>
                    </a:lnTo>
                    <a:lnTo>
                      <a:pt x="46" y="56"/>
                    </a:lnTo>
                    <a:lnTo>
                      <a:pt x="22" y="30"/>
                    </a:lnTo>
                    <a:lnTo>
                      <a:pt x="0"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9" name="Freeform 2959"/>
              <p:cNvSpPr>
                <a:spLocks/>
              </p:cNvSpPr>
              <p:nvPr/>
            </p:nvSpPr>
            <p:spPr bwMode="auto">
              <a:xfrm>
                <a:off x="3653" y="2490"/>
                <a:ext cx="170" cy="192"/>
              </a:xfrm>
              <a:custGeom>
                <a:avLst/>
                <a:gdLst>
                  <a:gd name="T0" fmla="*/ 170 w 170"/>
                  <a:gd name="T1" fmla="*/ 192 h 192"/>
                  <a:gd name="T2" fmla="*/ 170 w 170"/>
                  <a:gd name="T3" fmla="*/ 192 h 192"/>
                  <a:gd name="T4" fmla="*/ 138 w 170"/>
                  <a:gd name="T5" fmla="*/ 190 h 192"/>
                  <a:gd name="T6" fmla="*/ 138 w 170"/>
                  <a:gd name="T7" fmla="*/ 190 h 192"/>
                  <a:gd name="T8" fmla="*/ 118 w 170"/>
                  <a:gd name="T9" fmla="*/ 178 h 192"/>
                  <a:gd name="T10" fmla="*/ 98 w 170"/>
                  <a:gd name="T11" fmla="*/ 162 h 192"/>
                  <a:gd name="T12" fmla="*/ 78 w 170"/>
                  <a:gd name="T13" fmla="*/ 142 h 192"/>
                  <a:gd name="T14" fmla="*/ 60 w 170"/>
                  <a:gd name="T15" fmla="*/ 120 h 192"/>
                  <a:gd name="T16" fmla="*/ 44 w 170"/>
                  <a:gd name="T17" fmla="*/ 94 h 192"/>
                  <a:gd name="T18" fmla="*/ 28 w 170"/>
                  <a:gd name="T19" fmla="*/ 66 h 192"/>
                  <a:gd name="T20" fmla="*/ 14 w 170"/>
                  <a:gd name="T21" fmla="*/ 34 h 192"/>
                  <a:gd name="T22" fmla="*/ 0 w 170"/>
                  <a:gd name="T23" fmla="*/ 0 h 192"/>
                  <a:gd name="T24" fmla="*/ 170 w 170"/>
                  <a:gd name="T25" fmla="*/ 0 h 192"/>
                  <a:gd name="T26" fmla="*/ 170 w 170"/>
                  <a:gd name="T27" fmla="*/ 192 h 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0" h="192">
                    <a:moveTo>
                      <a:pt x="170" y="192"/>
                    </a:moveTo>
                    <a:lnTo>
                      <a:pt x="170" y="192"/>
                    </a:lnTo>
                    <a:lnTo>
                      <a:pt x="138" y="190"/>
                    </a:lnTo>
                    <a:lnTo>
                      <a:pt x="138" y="190"/>
                    </a:lnTo>
                    <a:lnTo>
                      <a:pt x="118" y="178"/>
                    </a:lnTo>
                    <a:lnTo>
                      <a:pt x="98" y="162"/>
                    </a:lnTo>
                    <a:lnTo>
                      <a:pt x="78" y="142"/>
                    </a:lnTo>
                    <a:lnTo>
                      <a:pt x="60" y="120"/>
                    </a:lnTo>
                    <a:lnTo>
                      <a:pt x="44" y="94"/>
                    </a:lnTo>
                    <a:lnTo>
                      <a:pt x="28" y="66"/>
                    </a:lnTo>
                    <a:lnTo>
                      <a:pt x="14" y="34"/>
                    </a:lnTo>
                    <a:lnTo>
                      <a:pt x="0" y="0"/>
                    </a:lnTo>
                    <a:lnTo>
                      <a:pt x="170" y="0"/>
                    </a:lnTo>
                    <a:lnTo>
                      <a:pt x="170" y="192"/>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0" name="Freeform 2960"/>
              <p:cNvSpPr>
                <a:spLocks/>
              </p:cNvSpPr>
              <p:nvPr/>
            </p:nvSpPr>
            <p:spPr bwMode="auto">
              <a:xfrm>
                <a:off x="3613" y="2248"/>
                <a:ext cx="210" cy="204"/>
              </a:xfrm>
              <a:custGeom>
                <a:avLst/>
                <a:gdLst>
                  <a:gd name="T0" fmla="*/ 210 w 210"/>
                  <a:gd name="T1" fmla="*/ 204 h 204"/>
                  <a:gd name="T2" fmla="*/ 30 w 210"/>
                  <a:gd name="T3" fmla="*/ 204 h 204"/>
                  <a:gd name="T4" fmla="*/ 30 w 210"/>
                  <a:gd name="T5" fmla="*/ 204 h 204"/>
                  <a:gd name="T6" fmla="*/ 18 w 210"/>
                  <a:gd name="T7" fmla="*/ 158 h 204"/>
                  <a:gd name="T8" fmla="*/ 8 w 210"/>
                  <a:gd name="T9" fmla="*/ 106 h 204"/>
                  <a:gd name="T10" fmla="*/ 2 w 210"/>
                  <a:gd name="T11" fmla="*/ 54 h 204"/>
                  <a:gd name="T12" fmla="*/ 0 w 210"/>
                  <a:gd name="T13" fmla="*/ 0 h 204"/>
                  <a:gd name="T14" fmla="*/ 210 w 210"/>
                  <a:gd name="T15" fmla="*/ 0 h 204"/>
                  <a:gd name="T16" fmla="*/ 210 w 210"/>
                  <a:gd name="T17" fmla="*/ 204 h 2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0" h="204">
                    <a:moveTo>
                      <a:pt x="210" y="204"/>
                    </a:moveTo>
                    <a:lnTo>
                      <a:pt x="30" y="204"/>
                    </a:lnTo>
                    <a:lnTo>
                      <a:pt x="30" y="204"/>
                    </a:lnTo>
                    <a:lnTo>
                      <a:pt x="18" y="158"/>
                    </a:lnTo>
                    <a:lnTo>
                      <a:pt x="8" y="106"/>
                    </a:lnTo>
                    <a:lnTo>
                      <a:pt x="2" y="54"/>
                    </a:lnTo>
                    <a:lnTo>
                      <a:pt x="0" y="0"/>
                    </a:lnTo>
                    <a:lnTo>
                      <a:pt x="210" y="0"/>
                    </a:lnTo>
                    <a:lnTo>
                      <a:pt x="210" y="204"/>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1" name="Freeform 2961"/>
              <p:cNvSpPr>
                <a:spLocks/>
              </p:cNvSpPr>
              <p:nvPr/>
            </p:nvSpPr>
            <p:spPr bwMode="auto">
              <a:xfrm>
                <a:off x="3613" y="2004"/>
                <a:ext cx="210" cy="206"/>
              </a:xfrm>
              <a:custGeom>
                <a:avLst/>
                <a:gdLst>
                  <a:gd name="T0" fmla="*/ 210 w 210"/>
                  <a:gd name="T1" fmla="*/ 206 h 206"/>
                  <a:gd name="T2" fmla="*/ 0 w 210"/>
                  <a:gd name="T3" fmla="*/ 206 h 206"/>
                  <a:gd name="T4" fmla="*/ 0 w 210"/>
                  <a:gd name="T5" fmla="*/ 206 h 206"/>
                  <a:gd name="T6" fmla="*/ 4 w 210"/>
                  <a:gd name="T7" fmla="*/ 150 h 206"/>
                  <a:gd name="T8" fmla="*/ 10 w 210"/>
                  <a:gd name="T9" fmla="*/ 98 h 206"/>
                  <a:gd name="T10" fmla="*/ 20 w 210"/>
                  <a:gd name="T11" fmla="*/ 48 h 206"/>
                  <a:gd name="T12" fmla="*/ 32 w 210"/>
                  <a:gd name="T13" fmla="*/ 0 h 206"/>
                  <a:gd name="T14" fmla="*/ 210 w 210"/>
                  <a:gd name="T15" fmla="*/ 0 h 206"/>
                  <a:gd name="T16" fmla="*/ 210 w 210"/>
                  <a:gd name="T17" fmla="*/ 206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0" h="206">
                    <a:moveTo>
                      <a:pt x="210" y="206"/>
                    </a:moveTo>
                    <a:lnTo>
                      <a:pt x="0" y="206"/>
                    </a:lnTo>
                    <a:lnTo>
                      <a:pt x="0" y="206"/>
                    </a:lnTo>
                    <a:lnTo>
                      <a:pt x="4" y="150"/>
                    </a:lnTo>
                    <a:lnTo>
                      <a:pt x="10" y="98"/>
                    </a:lnTo>
                    <a:lnTo>
                      <a:pt x="20" y="48"/>
                    </a:lnTo>
                    <a:lnTo>
                      <a:pt x="32" y="0"/>
                    </a:lnTo>
                    <a:lnTo>
                      <a:pt x="210" y="0"/>
                    </a:lnTo>
                    <a:lnTo>
                      <a:pt x="210" y="206"/>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2" name="Freeform 2962"/>
              <p:cNvSpPr>
                <a:spLocks/>
              </p:cNvSpPr>
              <p:nvPr/>
            </p:nvSpPr>
            <p:spPr bwMode="auto">
              <a:xfrm>
                <a:off x="3657" y="1784"/>
                <a:ext cx="166" cy="182"/>
              </a:xfrm>
              <a:custGeom>
                <a:avLst/>
                <a:gdLst>
                  <a:gd name="T0" fmla="*/ 166 w 166"/>
                  <a:gd name="T1" fmla="*/ 182 h 182"/>
                  <a:gd name="T2" fmla="*/ 0 w 166"/>
                  <a:gd name="T3" fmla="*/ 182 h 182"/>
                  <a:gd name="T4" fmla="*/ 0 w 166"/>
                  <a:gd name="T5" fmla="*/ 182 h 182"/>
                  <a:gd name="T6" fmla="*/ 12 w 166"/>
                  <a:gd name="T7" fmla="*/ 150 h 182"/>
                  <a:gd name="T8" fmla="*/ 28 w 166"/>
                  <a:gd name="T9" fmla="*/ 120 h 182"/>
                  <a:gd name="T10" fmla="*/ 42 w 166"/>
                  <a:gd name="T11" fmla="*/ 94 h 182"/>
                  <a:gd name="T12" fmla="*/ 58 w 166"/>
                  <a:gd name="T13" fmla="*/ 68 h 182"/>
                  <a:gd name="T14" fmla="*/ 76 w 166"/>
                  <a:gd name="T15" fmla="*/ 48 h 182"/>
                  <a:gd name="T16" fmla="*/ 94 w 166"/>
                  <a:gd name="T17" fmla="*/ 28 h 182"/>
                  <a:gd name="T18" fmla="*/ 114 w 166"/>
                  <a:gd name="T19" fmla="*/ 14 h 182"/>
                  <a:gd name="T20" fmla="*/ 134 w 166"/>
                  <a:gd name="T21" fmla="*/ 2 h 182"/>
                  <a:gd name="T22" fmla="*/ 134 w 166"/>
                  <a:gd name="T23" fmla="*/ 2 h 182"/>
                  <a:gd name="T24" fmla="*/ 166 w 166"/>
                  <a:gd name="T25" fmla="*/ 0 h 182"/>
                  <a:gd name="T26" fmla="*/ 166 w 166"/>
                  <a:gd name="T27" fmla="*/ 182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66" h="182">
                    <a:moveTo>
                      <a:pt x="166" y="182"/>
                    </a:moveTo>
                    <a:lnTo>
                      <a:pt x="0" y="182"/>
                    </a:lnTo>
                    <a:lnTo>
                      <a:pt x="0" y="182"/>
                    </a:lnTo>
                    <a:lnTo>
                      <a:pt x="12" y="150"/>
                    </a:lnTo>
                    <a:lnTo>
                      <a:pt x="28" y="120"/>
                    </a:lnTo>
                    <a:lnTo>
                      <a:pt x="42" y="94"/>
                    </a:lnTo>
                    <a:lnTo>
                      <a:pt x="58" y="68"/>
                    </a:lnTo>
                    <a:lnTo>
                      <a:pt x="76" y="48"/>
                    </a:lnTo>
                    <a:lnTo>
                      <a:pt x="94" y="28"/>
                    </a:lnTo>
                    <a:lnTo>
                      <a:pt x="114" y="14"/>
                    </a:lnTo>
                    <a:lnTo>
                      <a:pt x="134" y="2"/>
                    </a:lnTo>
                    <a:lnTo>
                      <a:pt x="134" y="2"/>
                    </a:lnTo>
                    <a:lnTo>
                      <a:pt x="166" y="0"/>
                    </a:lnTo>
                    <a:lnTo>
                      <a:pt x="166" y="182"/>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3" name="Freeform 2963"/>
              <p:cNvSpPr>
                <a:spLocks/>
              </p:cNvSpPr>
              <p:nvPr/>
            </p:nvSpPr>
            <p:spPr bwMode="auto">
              <a:xfrm>
                <a:off x="3859" y="2424"/>
                <a:ext cx="2" cy="2"/>
              </a:xfrm>
              <a:custGeom>
                <a:avLst/>
                <a:gdLst>
                  <a:gd name="T0" fmla="*/ 0 w 2"/>
                  <a:gd name="T1" fmla="*/ 2 h 2"/>
                  <a:gd name="T2" fmla="*/ 2 w 2"/>
                  <a:gd name="T3" fmla="*/ 2 h 2"/>
                  <a:gd name="T4" fmla="*/ 2 w 2"/>
                  <a:gd name="T5" fmla="*/ 0 h 2"/>
                  <a:gd name="T6" fmla="*/ 0 w 2"/>
                  <a:gd name="T7" fmla="*/ 2 h 2"/>
                </a:gdLst>
                <a:ahLst/>
                <a:cxnLst>
                  <a:cxn ang="0">
                    <a:pos x="T0" y="T1"/>
                  </a:cxn>
                  <a:cxn ang="0">
                    <a:pos x="T2" y="T3"/>
                  </a:cxn>
                  <a:cxn ang="0">
                    <a:pos x="T4" y="T5"/>
                  </a:cxn>
                  <a:cxn ang="0">
                    <a:pos x="T6" y="T7"/>
                  </a:cxn>
                </a:cxnLst>
                <a:rect l="0" t="0" r="r" b="b"/>
                <a:pathLst>
                  <a:path w="2" h="2">
                    <a:moveTo>
                      <a:pt x="0" y="2"/>
                    </a:moveTo>
                    <a:lnTo>
                      <a:pt x="2" y="2"/>
                    </a:lnTo>
                    <a:lnTo>
                      <a:pt x="2" y="0"/>
                    </a:lnTo>
                    <a:lnTo>
                      <a:pt x="0" y="2"/>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4" name="Freeform 2964"/>
              <p:cNvSpPr>
                <a:spLocks/>
              </p:cNvSpPr>
              <p:nvPr/>
            </p:nvSpPr>
            <p:spPr bwMode="auto">
              <a:xfrm>
                <a:off x="4179" y="2454"/>
                <a:ext cx="334" cy="334"/>
              </a:xfrm>
              <a:custGeom>
                <a:avLst/>
                <a:gdLst>
                  <a:gd name="T0" fmla="*/ 334 w 334"/>
                  <a:gd name="T1" fmla="*/ 168 h 334"/>
                  <a:gd name="T2" fmla="*/ 330 w 334"/>
                  <a:gd name="T3" fmla="*/ 202 h 334"/>
                  <a:gd name="T4" fmla="*/ 320 w 334"/>
                  <a:gd name="T5" fmla="*/ 232 h 334"/>
                  <a:gd name="T6" fmla="*/ 304 w 334"/>
                  <a:gd name="T7" fmla="*/ 260 h 334"/>
                  <a:gd name="T8" fmla="*/ 284 w 334"/>
                  <a:gd name="T9" fmla="*/ 286 h 334"/>
                  <a:gd name="T10" fmla="*/ 260 w 334"/>
                  <a:gd name="T11" fmla="*/ 306 h 334"/>
                  <a:gd name="T12" fmla="*/ 232 w 334"/>
                  <a:gd name="T13" fmla="*/ 322 h 334"/>
                  <a:gd name="T14" fmla="*/ 200 w 334"/>
                  <a:gd name="T15" fmla="*/ 330 h 334"/>
                  <a:gd name="T16" fmla="*/ 166 w 334"/>
                  <a:gd name="T17" fmla="*/ 334 h 334"/>
                  <a:gd name="T18" fmla="*/ 150 w 334"/>
                  <a:gd name="T19" fmla="*/ 334 h 334"/>
                  <a:gd name="T20" fmla="*/ 116 w 334"/>
                  <a:gd name="T21" fmla="*/ 326 h 334"/>
                  <a:gd name="T22" fmla="*/ 88 w 334"/>
                  <a:gd name="T23" fmla="*/ 314 h 334"/>
                  <a:gd name="T24" fmla="*/ 60 w 334"/>
                  <a:gd name="T25" fmla="*/ 296 h 334"/>
                  <a:gd name="T26" fmla="*/ 38 w 334"/>
                  <a:gd name="T27" fmla="*/ 274 h 334"/>
                  <a:gd name="T28" fmla="*/ 20 w 334"/>
                  <a:gd name="T29" fmla="*/ 246 h 334"/>
                  <a:gd name="T30" fmla="*/ 8 w 334"/>
                  <a:gd name="T31" fmla="*/ 218 h 334"/>
                  <a:gd name="T32" fmla="*/ 0 w 334"/>
                  <a:gd name="T33" fmla="*/ 184 h 334"/>
                  <a:gd name="T34" fmla="*/ 0 w 334"/>
                  <a:gd name="T35" fmla="*/ 168 h 334"/>
                  <a:gd name="T36" fmla="*/ 4 w 334"/>
                  <a:gd name="T37" fmla="*/ 134 h 334"/>
                  <a:gd name="T38" fmla="*/ 12 w 334"/>
                  <a:gd name="T39" fmla="*/ 102 h 334"/>
                  <a:gd name="T40" fmla="*/ 28 w 334"/>
                  <a:gd name="T41" fmla="*/ 74 h 334"/>
                  <a:gd name="T42" fmla="*/ 48 w 334"/>
                  <a:gd name="T43" fmla="*/ 50 h 334"/>
                  <a:gd name="T44" fmla="*/ 74 w 334"/>
                  <a:gd name="T45" fmla="*/ 30 h 334"/>
                  <a:gd name="T46" fmla="*/ 102 w 334"/>
                  <a:gd name="T47" fmla="*/ 14 h 334"/>
                  <a:gd name="T48" fmla="*/ 132 w 334"/>
                  <a:gd name="T49" fmla="*/ 4 h 334"/>
                  <a:gd name="T50" fmla="*/ 166 w 334"/>
                  <a:gd name="T51" fmla="*/ 0 h 334"/>
                  <a:gd name="T52" fmla="*/ 184 w 334"/>
                  <a:gd name="T53" fmla="*/ 2 h 334"/>
                  <a:gd name="T54" fmla="*/ 216 w 334"/>
                  <a:gd name="T55" fmla="*/ 8 h 334"/>
                  <a:gd name="T56" fmla="*/ 246 w 334"/>
                  <a:gd name="T57" fmla="*/ 20 h 334"/>
                  <a:gd name="T58" fmla="*/ 272 w 334"/>
                  <a:gd name="T59" fmla="*/ 38 h 334"/>
                  <a:gd name="T60" fmla="*/ 296 w 334"/>
                  <a:gd name="T61" fmla="*/ 62 h 334"/>
                  <a:gd name="T62" fmla="*/ 314 w 334"/>
                  <a:gd name="T63" fmla="*/ 88 h 334"/>
                  <a:gd name="T64" fmla="*/ 326 w 334"/>
                  <a:gd name="T65" fmla="*/ 118 h 334"/>
                  <a:gd name="T66" fmla="*/ 332 w 334"/>
                  <a:gd name="T67" fmla="*/ 150 h 334"/>
                  <a:gd name="T68" fmla="*/ 334 w 334"/>
                  <a:gd name="T69" fmla="*/ 168 h 3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34" h="334">
                    <a:moveTo>
                      <a:pt x="334" y="168"/>
                    </a:moveTo>
                    <a:lnTo>
                      <a:pt x="334" y="168"/>
                    </a:lnTo>
                    <a:lnTo>
                      <a:pt x="332" y="184"/>
                    </a:lnTo>
                    <a:lnTo>
                      <a:pt x="330" y="202"/>
                    </a:lnTo>
                    <a:lnTo>
                      <a:pt x="326" y="218"/>
                    </a:lnTo>
                    <a:lnTo>
                      <a:pt x="320" y="232"/>
                    </a:lnTo>
                    <a:lnTo>
                      <a:pt x="314" y="246"/>
                    </a:lnTo>
                    <a:lnTo>
                      <a:pt x="304" y="260"/>
                    </a:lnTo>
                    <a:lnTo>
                      <a:pt x="296" y="274"/>
                    </a:lnTo>
                    <a:lnTo>
                      <a:pt x="284" y="286"/>
                    </a:lnTo>
                    <a:lnTo>
                      <a:pt x="272" y="296"/>
                    </a:lnTo>
                    <a:lnTo>
                      <a:pt x="260" y="306"/>
                    </a:lnTo>
                    <a:lnTo>
                      <a:pt x="246" y="314"/>
                    </a:lnTo>
                    <a:lnTo>
                      <a:pt x="232" y="322"/>
                    </a:lnTo>
                    <a:lnTo>
                      <a:pt x="216" y="326"/>
                    </a:lnTo>
                    <a:lnTo>
                      <a:pt x="200" y="330"/>
                    </a:lnTo>
                    <a:lnTo>
                      <a:pt x="184" y="334"/>
                    </a:lnTo>
                    <a:lnTo>
                      <a:pt x="166" y="334"/>
                    </a:lnTo>
                    <a:lnTo>
                      <a:pt x="166" y="334"/>
                    </a:lnTo>
                    <a:lnTo>
                      <a:pt x="150" y="334"/>
                    </a:lnTo>
                    <a:lnTo>
                      <a:pt x="132" y="330"/>
                    </a:lnTo>
                    <a:lnTo>
                      <a:pt x="116" y="326"/>
                    </a:lnTo>
                    <a:lnTo>
                      <a:pt x="102" y="322"/>
                    </a:lnTo>
                    <a:lnTo>
                      <a:pt x="88" y="314"/>
                    </a:lnTo>
                    <a:lnTo>
                      <a:pt x="74" y="306"/>
                    </a:lnTo>
                    <a:lnTo>
                      <a:pt x="60" y="296"/>
                    </a:lnTo>
                    <a:lnTo>
                      <a:pt x="48" y="286"/>
                    </a:lnTo>
                    <a:lnTo>
                      <a:pt x="38" y="274"/>
                    </a:lnTo>
                    <a:lnTo>
                      <a:pt x="28" y="260"/>
                    </a:lnTo>
                    <a:lnTo>
                      <a:pt x="20" y="246"/>
                    </a:lnTo>
                    <a:lnTo>
                      <a:pt x="12" y="232"/>
                    </a:lnTo>
                    <a:lnTo>
                      <a:pt x="8" y="218"/>
                    </a:lnTo>
                    <a:lnTo>
                      <a:pt x="4" y="202"/>
                    </a:lnTo>
                    <a:lnTo>
                      <a:pt x="0" y="184"/>
                    </a:lnTo>
                    <a:lnTo>
                      <a:pt x="0" y="168"/>
                    </a:lnTo>
                    <a:lnTo>
                      <a:pt x="0" y="168"/>
                    </a:lnTo>
                    <a:lnTo>
                      <a:pt x="0" y="150"/>
                    </a:lnTo>
                    <a:lnTo>
                      <a:pt x="4" y="134"/>
                    </a:lnTo>
                    <a:lnTo>
                      <a:pt x="8" y="118"/>
                    </a:lnTo>
                    <a:lnTo>
                      <a:pt x="12" y="102"/>
                    </a:lnTo>
                    <a:lnTo>
                      <a:pt x="20" y="88"/>
                    </a:lnTo>
                    <a:lnTo>
                      <a:pt x="28" y="74"/>
                    </a:lnTo>
                    <a:lnTo>
                      <a:pt x="38" y="62"/>
                    </a:lnTo>
                    <a:lnTo>
                      <a:pt x="48" y="50"/>
                    </a:lnTo>
                    <a:lnTo>
                      <a:pt x="60" y="38"/>
                    </a:lnTo>
                    <a:lnTo>
                      <a:pt x="74" y="30"/>
                    </a:lnTo>
                    <a:lnTo>
                      <a:pt x="88" y="20"/>
                    </a:lnTo>
                    <a:lnTo>
                      <a:pt x="102" y="14"/>
                    </a:lnTo>
                    <a:lnTo>
                      <a:pt x="116" y="8"/>
                    </a:lnTo>
                    <a:lnTo>
                      <a:pt x="132" y="4"/>
                    </a:lnTo>
                    <a:lnTo>
                      <a:pt x="150" y="2"/>
                    </a:lnTo>
                    <a:lnTo>
                      <a:pt x="166" y="0"/>
                    </a:lnTo>
                    <a:lnTo>
                      <a:pt x="166" y="0"/>
                    </a:lnTo>
                    <a:lnTo>
                      <a:pt x="184" y="2"/>
                    </a:lnTo>
                    <a:lnTo>
                      <a:pt x="200" y="4"/>
                    </a:lnTo>
                    <a:lnTo>
                      <a:pt x="216" y="8"/>
                    </a:lnTo>
                    <a:lnTo>
                      <a:pt x="232" y="14"/>
                    </a:lnTo>
                    <a:lnTo>
                      <a:pt x="246" y="20"/>
                    </a:lnTo>
                    <a:lnTo>
                      <a:pt x="260" y="30"/>
                    </a:lnTo>
                    <a:lnTo>
                      <a:pt x="272" y="38"/>
                    </a:lnTo>
                    <a:lnTo>
                      <a:pt x="284" y="50"/>
                    </a:lnTo>
                    <a:lnTo>
                      <a:pt x="296" y="62"/>
                    </a:lnTo>
                    <a:lnTo>
                      <a:pt x="304" y="74"/>
                    </a:lnTo>
                    <a:lnTo>
                      <a:pt x="314" y="88"/>
                    </a:lnTo>
                    <a:lnTo>
                      <a:pt x="320" y="102"/>
                    </a:lnTo>
                    <a:lnTo>
                      <a:pt x="326" y="118"/>
                    </a:lnTo>
                    <a:lnTo>
                      <a:pt x="330" y="134"/>
                    </a:lnTo>
                    <a:lnTo>
                      <a:pt x="332" y="150"/>
                    </a:lnTo>
                    <a:lnTo>
                      <a:pt x="334" y="168"/>
                    </a:lnTo>
                    <a:lnTo>
                      <a:pt x="334" y="168"/>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cxnSp>
          <p:nvCxnSpPr>
            <p:cNvPr id="114" name="Straight Arrow Connector 113"/>
            <p:cNvCxnSpPr/>
            <p:nvPr/>
          </p:nvCxnSpPr>
          <p:spPr bwMode="auto">
            <a:xfrm flipH="1">
              <a:off x="2665412" y="5055071"/>
              <a:ext cx="1524000" cy="0"/>
            </a:xfrm>
            <a:prstGeom prst="straightConnector1">
              <a:avLst/>
            </a:prstGeom>
            <a:solidFill>
              <a:schemeClr val="accent1"/>
            </a:solidFill>
            <a:ln w="28575" cap="flat" cmpd="sng" algn="ctr">
              <a:solidFill>
                <a:schemeClr val="accent6"/>
              </a:solidFill>
              <a:prstDash val="solid"/>
              <a:miter lim="800000"/>
              <a:headEnd type="oval" w="med" len="med"/>
              <a:tailEnd type="oval" w="lg" len="lg"/>
            </a:ln>
            <a:effectLst/>
          </p:spPr>
        </p:cxnSp>
        <p:grpSp>
          <p:nvGrpSpPr>
            <p:cNvPr id="115" name="Group 114"/>
            <p:cNvGrpSpPr/>
            <p:nvPr/>
          </p:nvGrpSpPr>
          <p:grpSpPr>
            <a:xfrm>
              <a:off x="4176776" y="4642104"/>
              <a:ext cx="771144" cy="771144"/>
              <a:chOff x="3354335" y="2815116"/>
              <a:chExt cx="1152144" cy="1152144"/>
            </a:xfrm>
          </p:grpSpPr>
          <p:pic>
            <p:nvPicPr>
              <p:cNvPr id="116" name="Picture 115" descr="Untitled-1.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354335" y="2815116"/>
                <a:ext cx="1152144" cy="1152144"/>
              </a:xfrm>
              <a:prstGeom prst="rect">
                <a:avLst/>
              </a:prstGeom>
            </p:spPr>
          </p:pic>
          <p:pic>
            <p:nvPicPr>
              <p:cNvPr id="117" name="Picture 116" descr="Added_Icons_DanRogers-02.pn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503612" y="2971800"/>
                <a:ext cx="859536" cy="859536"/>
              </a:xfrm>
              <a:prstGeom prst="rect">
                <a:avLst/>
              </a:prstGeom>
            </p:spPr>
          </p:pic>
        </p:grpSp>
        <p:grpSp>
          <p:nvGrpSpPr>
            <p:cNvPr id="118" name="Group 117"/>
            <p:cNvGrpSpPr/>
            <p:nvPr/>
          </p:nvGrpSpPr>
          <p:grpSpPr>
            <a:xfrm>
              <a:off x="5200904" y="4654519"/>
              <a:ext cx="771144" cy="771144"/>
              <a:chOff x="7252381" y="2317065"/>
              <a:chExt cx="1152144" cy="1152144"/>
            </a:xfrm>
          </p:grpSpPr>
          <p:pic>
            <p:nvPicPr>
              <p:cNvPr id="119" name="Picture 118" descr="Untitled-1.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252381" y="2317065"/>
                <a:ext cx="1152144" cy="1152144"/>
              </a:xfrm>
              <a:prstGeom prst="rect">
                <a:avLst/>
              </a:prstGeom>
            </p:spPr>
          </p:pic>
          <p:grpSp>
            <p:nvGrpSpPr>
              <p:cNvPr id="120" name="Group 828"/>
              <p:cNvGrpSpPr>
                <a:grpSpLocks noChangeAspect="1"/>
              </p:cNvGrpSpPr>
              <p:nvPr/>
            </p:nvGrpSpPr>
            <p:grpSpPr bwMode="auto">
              <a:xfrm>
                <a:off x="7472887" y="2551349"/>
                <a:ext cx="711131" cy="716309"/>
                <a:chOff x="3669" y="2832"/>
                <a:chExt cx="413" cy="415"/>
              </a:xfrm>
            </p:grpSpPr>
            <p:sp>
              <p:nvSpPr>
                <p:cNvPr id="121" name="AutoShape 827"/>
                <p:cNvSpPr>
                  <a:spLocks noChangeAspect="1" noChangeArrowheads="1" noTextEdit="1"/>
                </p:cNvSpPr>
                <p:nvPr/>
              </p:nvSpPr>
              <p:spPr bwMode="auto">
                <a:xfrm>
                  <a:off x="3670" y="2832"/>
                  <a:ext cx="412" cy="4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algn="ctr" fontAlgn="base">
                    <a:spcBef>
                      <a:spcPct val="0"/>
                    </a:spcBef>
                    <a:spcAft>
                      <a:spcPct val="0"/>
                    </a:spcAft>
                  </a:pPr>
                  <a:endParaRPr lang="en-US" kern="1200">
                    <a:solidFill>
                      <a:srgbClr val="404040"/>
                    </a:solidFill>
                    <a:latin typeface="Century Gothic"/>
                    <a:ea typeface="+mn-ea"/>
                    <a:cs typeface="Century Gothic"/>
                  </a:endParaRPr>
                </a:p>
              </p:txBody>
            </p:sp>
            <p:sp>
              <p:nvSpPr>
                <p:cNvPr id="122" name="Freeform 829"/>
                <p:cNvSpPr>
                  <a:spLocks/>
                </p:cNvSpPr>
                <p:nvPr/>
              </p:nvSpPr>
              <p:spPr bwMode="auto">
                <a:xfrm>
                  <a:off x="3694" y="2858"/>
                  <a:ext cx="364" cy="364"/>
                </a:xfrm>
                <a:custGeom>
                  <a:avLst/>
                  <a:gdLst>
                    <a:gd name="T0" fmla="*/ 389 w 389"/>
                    <a:gd name="T1" fmla="*/ 36 h 389"/>
                    <a:gd name="T2" fmla="*/ 352 w 389"/>
                    <a:gd name="T3" fmla="*/ 0 h 389"/>
                    <a:gd name="T4" fmla="*/ 36 w 389"/>
                    <a:gd name="T5" fmla="*/ 0 h 389"/>
                    <a:gd name="T6" fmla="*/ 0 w 389"/>
                    <a:gd name="T7" fmla="*/ 36 h 389"/>
                    <a:gd name="T8" fmla="*/ 0 w 389"/>
                    <a:gd name="T9" fmla="*/ 353 h 389"/>
                    <a:gd name="T10" fmla="*/ 36 w 389"/>
                    <a:gd name="T11" fmla="*/ 389 h 389"/>
                    <a:gd name="T12" fmla="*/ 352 w 389"/>
                    <a:gd name="T13" fmla="*/ 389 h 389"/>
                    <a:gd name="T14" fmla="*/ 389 w 389"/>
                    <a:gd name="T15" fmla="*/ 353 h 389"/>
                    <a:gd name="T16" fmla="*/ 389 w 389"/>
                    <a:gd name="T17" fmla="*/ 36 h 3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9" h="389">
                      <a:moveTo>
                        <a:pt x="389" y="36"/>
                      </a:moveTo>
                      <a:cubicBezTo>
                        <a:pt x="389" y="16"/>
                        <a:pt x="373" y="0"/>
                        <a:pt x="352" y="0"/>
                      </a:cubicBezTo>
                      <a:cubicBezTo>
                        <a:pt x="36" y="0"/>
                        <a:pt x="36" y="0"/>
                        <a:pt x="36" y="0"/>
                      </a:cubicBezTo>
                      <a:cubicBezTo>
                        <a:pt x="16" y="0"/>
                        <a:pt x="0" y="16"/>
                        <a:pt x="0" y="36"/>
                      </a:cubicBezTo>
                      <a:cubicBezTo>
                        <a:pt x="0" y="353"/>
                        <a:pt x="0" y="353"/>
                        <a:pt x="0" y="353"/>
                      </a:cubicBezTo>
                      <a:cubicBezTo>
                        <a:pt x="0" y="373"/>
                        <a:pt x="16" y="389"/>
                        <a:pt x="36" y="389"/>
                      </a:cubicBezTo>
                      <a:cubicBezTo>
                        <a:pt x="352" y="389"/>
                        <a:pt x="352" y="389"/>
                        <a:pt x="352" y="389"/>
                      </a:cubicBezTo>
                      <a:cubicBezTo>
                        <a:pt x="373" y="389"/>
                        <a:pt x="389" y="373"/>
                        <a:pt x="389" y="353"/>
                      </a:cubicBezTo>
                      <a:lnTo>
                        <a:pt x="389" y="36"/>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algn="ctr" fontAlgn="base">
                    <a:spcBef>
                      <a:spcPct val="0"/>
                    </a:spcBef>
                    <a:spcAft>
                      <a:spcPct val="0"/>
                    </a:spcAft>
                  </a:pPr>
                  <a:endParaRPr lang="en-US" kern="1200">
                    <a:solidFill>
                      <a:srgbClr val="404040"/>
                    </a:solidFill>
                    <a:latin typeface="Century Gothic"/>
                    <a:ea typeface="+mn-ea"/>
                    <a:cs typeface="Century Gothic"/>
                  </a:endParaRPr>
                </a:p>
              </p:txBody>
            </p:sp>
            <p:sp>
              <p:nvSpPr>
                <p:cNvPr id="123" name="Freeform 830"/>
                <p:cNvSpPr>
                  <a:spLocks noEditPoints="1"/>
                </p:cNvSpPr>
                <p:nvPr/>
              </p:nvSpPr>
              <p:spPr bwMode="auto">
                <a:xfrm>
                  <a:off x="3669" y="2833"/>
                  <a:ext cx="413" cy="414"/>
                </a:xfrm>
                <a:custGeom>
                  <a:avLst/>
                  <a:gdLst>
                    <a:gd name="T0" fmla="*/ 442 w 442"/>
                    <a:gd name="T1" fmla="*/ 388 h 443"/>
                    <a:gd name="T2" fmla="*/ 388 w 442"/>
                    <a:gd name="T3" fmla="*/ 443 h 443"/>
                    <a:gd name="T4" fmla="*/ 55 w 442"/>
                    <a:gd name="T5" fmla="*/ 443 h 443"/>
                    <a:gd name="T6" fmla="*/ 0 w 442"/>
                    <a:gd name="T7" fmla="*/ 388 h 443"/>
                    <a:gd name="T8" fmla="*/ 0 w 442"/>
                    <a:gd name="T9" fmla="*/ 55 h 443"/>
                    <a:gd name="T10" fmla="*/ 55 w 442"/>
                    <a:gd name="T11" fmla="*/ 0 h 443"/>
                    <a:gd name="T12" fmla="*/ 388 w 442"/>
                    <a:gd name="T13" fmla="*/ 0 h 443"/>
                    <a:gd name="T14" fmla="*/ 442 w 442"/>
                    <a:gd name="T15" fmla="*/ 55 h 443"/>
                    <a:gd name="T16" fmla="*/ 442 w 442"/>
                    <a:gd name="T17" fmla="*/ 388 h 443"/>
                    <a:gd name="T18" fmla="*/ 414 w 442"/>
                    <a:gd name="T19" fmla="*/ 65 h 443"/>
                    <a:gd name="T20" fmla="*/ 378 w 442"/>
                    <a:gd name="T21" fmla="*/ 29 h 443"/>
                    <a:gd name="T22" fmla="*/ 64 w 442"/>
                    <a:gd name="T23" fmla="*/ 29 h 443"/>
                    <a:gd name="T24" fmla="*/ 28 w 442"/>
                    <a:gd name="T25" fmla="*/ 65 h 443"/>
                    <a:gd name="T26" fmla="*/ 28 w 442"/>
                    <a:gd name="T27" fmla="*/ 378 h 443"/>
                    <a:gd name="T28" fmla="*/ 64 w 442"/>
                    <a:gd name="T29" fmla="*/ 414 h 443"/>
                    <a:gd name="T30" fmla="*/ 378 w 442"/>
                    <a:gd name="T31" fmla="*/ 414 h 443"/>
                    <a:gd name="T32" fmla="*/ 414 w 442"/>
                    <a:gd name="T33" fmla="*/ 378 h 443"/>
                    <a:gd name="T34" fmla="*/ 414 w 442"/>
                    <a:gd name="T35" fmla="*/ 65 h 4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42" h="443">
                      <a:moveTo>
                        <a:pt x="442" y="388"/>
                      </a:moveTo>
                      <a:cubicBezTo>
                        <a:pt x="442" y="418"/>
                        <a:pt x="418" y="443"/>
                        <a:pt x="388" y="443"/>
                      </a:cubicBezTo>
                      <a:cubicBezTo>
                        <a:pt x="55" y="443"/>
                        <a:pt x="55" y="443"/>
                        <a:pt x="55" y="443"/>
                      </a:cubicBezTo>
                      <a:cubicBezTo>
                        <a:pt x="25" y="443"/>
                        <a:pt x="0" y="418"/>
                        <a:pt x="0" y="388"/>
                      </a:cubicBezTo>
                      <a:cubicBezTo>
                        <a:pt x="0" y="55"/>
                        <a:pt x="0" y="55"/>
                        <a:pt x="0" y="55"/>
                      </a:cubicBezTo>
                      <a:cubicBezTo>
                        <a:pt x="0" y="25"/>
                        <a:pt x="25" y="0"/>
                        <a:pt x="55" y="0"/>
                      </a:cubicBezTo>
                      <a:cubicBezTo>
                        <a:pt x="388" y="0"/>
                        <a:pt x="388" y="0"/>
                        <a:pt x="388" y="0"/>
                      </a:cubicBezTo>
                      <a:cubicBezTo>
                        <a:pt x="418" y="0"/>
                        <a:pt x="442" y="25"/>
                        <a:pt x="442" y="55"/>
                      </a:cubicBezTo>
                      <a:lnTo>
                        <a:pt x="442" y="388"/>
                      </a:lnTo>
                      <a:close/>
                      <a:moveTo>
                        <a:pt x="414" y="65"/>
                      </a:moveTo>
                      <a:cubicBezTo>
                        <a:pt x="414" y="45"/>
                        <a:pt x="398" y="29"/>
                        <a:pt x="378" y="29"/>
                      </a:cubicBezTo>
                      <a:cubicBezTo>
                        <a:pt x="64" y="29"/>
                        <a:pt x="64" y="29"/>
                        <a:pt x="64" y="29"/>
                      </a:cubicBezTo>
                      <a:cubicBezTo>
                        <a:pt x="45" y="29"/>
                        <a:pt x="28" y="45"/>
                        <a:pt x="28" y="65"/>
                      </a:cubicBezTo>
                      <a:cubicBezTo>
                        <a:pt x="28" y="378"/>
                        <a:pt x="28" y="378"/>
                        <a:pt x="28" y="378"/>
                      </a:cubicBezTo>
                      <a:cubicBezTo>
                        <a:pt x="28" y="398"/>
                        <a:pt x="45" y="414"/>
                        <a:pt x="64" y="414"/>
                      </a:cubicBezTo>
                      <a:cubicBezTo>
                        <a:pt x="378" y="414"/>
                        <a:pt x="378" y="414"/>
                        <a:pt x="378" y="414"/>
                      </a:cubicBezTo>
                      <a:cubicBezTo>
                        <a:pt x="398" y="414"/>
                        <a:pt x="414" y="398"/>
                        <a:pt x="414" y="378"/>
                      </a:cubicBezTo>
                      <a:lnTo>
                        <a:pt x="414" y="65"/>
                      </a:lnTo>
                      <a:close/>
                    </a:path>
                  </a:pathLst>
                </a:custGeom>
                <a:solidFill>
                  <a:srgbClr val="00AEE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algn="ctr" fontAlgn="base">
                    <a:spcBef>
                      <a:spcPct val="0"/>
                    </a:spcBef>
                    <a:spcAft>
                      <a:spcPct val="0"/>
                    </a:spcAft>
                  </a:pPr>
                  <a:endParaRPr lang="en-US" kern="1200">
                    <a:solidFill>
                      <a:srgbClr val="404040"/>
                    </a:solidFill>
                    <a:latin typeface="Century Gothic"/>
                    <a:ea typeface="+mn-ea"/>
                    <a:cs typeface="Century Gothic"/>
                  </a:endParaRPr>
                </a:p>
              </p:txBody>
            </p:sp>
            <p:sp>
              <p:nvSpPr>
                <p:cNvPr id="124" name="Freeform 831"/>
                <p:cNvSpPr>
                  <a:spLocks/>
                </p:cNvSpPr>
                <p:nvPr/>
              </p:nvSpPr>
              <p:spPr bwMode="auto">
                <a:xfrm>
                  <a:off x="3706" y="2871"/>
                  <a:ext cx="339" cy="129"/>
                </a:xfrm>
                <a:custGeom>
                  <a:avLst/>
                  <a:gdLst>
                    <a:gd name="T0" fmla="*/ 308 w 362"/>
                    <a:gd name="T1" fmla="*/ 0 h 138"/>
                    <a:gd name="T2" fmla="*/ 55 w 362"/>
                    <a:gd name="T3" fmla="*/ 0 h 138"/>
                    <a:gd name="T4" fmla="*/ 0 w 362"/>
                    <a:gd name="T5" fmla="*/ 54 h 138"/>
                    <a:gd name="T6" fmla="*/ 0 w 362"/>
                    <a:gd name="T7" fmla="*/ 138 h 138"/>
                    <a:gd name="T8" fmla="*/ 28 w 362"/>
                    <a:gd name="T9" fmla="*/ 138 h 138"/>
                    <a:gd name="T10" fmla="*/ 28 w 362"/>
                    <a:gd name="T11" fmla="*/ 64 h 138"/>
                    <a:gd name="T12" fmla="*/ 64 w 362"/>
                    <a:gd name="T13" fmla="*/ 28 h 138"/>
                    <a:gd name="T14" fmla="*/ 298 w 362"/>
                    <a:gd name="T15" fmla="*/ 28 h 138"/>
                    <a:gd name="T16" fmla="*/ 334 w 362"/>
                    <a:gd name="T17" fmla="*/ 64 h 138"/>
                    <a:gd name="T18" fmla="*/ 334 w 362"/>
                    <a:gd name="T19" fmla="*/ 138 h 138"/>
                    <a:gd name="T20" fmla="*/ 362 w 362"/>
                    <a:gd name="T21" fmla="*/ 138 h 138"/>
                    <a:gd name="T22" fmla="*/ 362 w 362"/>
                    <a:gd name="T23" fmla="*/ 54 h 138"/>
                    <a:gd name="T24" fmla="*/ 308 w 362"/>
                    <a:gd name="T25" fmla="*/ 0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62" h="138">
                      <a:moveTo>
                        <a:pt x="308" y="0"/>
                      </a:moveTo>
                      <a:cubicBezTo>
                        <a:pt x="55" y="0"/>
                        <a:pt x="55" y="0"/>
                        <a:pt x="55" y="0"/>
                      </a:cubicBezTo>
                      <a:cubicBezTo>
                        <a:pt x="25" y="0"/>
                        <a:pt x="0" y="24"/>
                        <a:pt x="0" y="54"/>
                      </a:cubicBezTo>
                      <a:cubicBezTo>
                        <a:pt x="0" y="138"/>
                        <a:pt x="0" y="138"/>
                        <a:pt x="0" y="138"/>
                      </a:cubicBezTo>
                      <a:cubicBezTo>
                        <a:pt x="28" y="138"/>
                        <a:pt x="28" y="138"/>
                        <a:pt x="28" y="138"/>
                      </a:cubicBezTo>
                      <a:cubicBezTo>
                        <a:pt x="28" y="64"/>
                        <a:pt x="28" y="64"/>
                        <a:pt x="28" y="64"/>
                      </a:cubicBezTo>
                      <a:cubicBezTo>
                        <a:pt x="28" y="44"/>
                        <a:pt x="45" y="28"/>
                        <a:pt x="64" y="28"/>
                      </a:cubicBezTo>
                      <a:cubicBezTo>
                        <a:pt x="298" y="28"/>
                        <a:pt x="298" y="28"/>
                        <a:pt x="298" y="28"/>
                      </a:cubicBezTo>
                      <a:cubicBezTo>
                        <a:pt x="318" y="28"/>
                        <a:pt x="334" y="44"/>
                        <a:pt x="334" y="64"/>
                      </a:cubicBezTo>
                      <a:cubicBezTo>
                        <a:pt x="334" y="138"/>
                        <a:pt x="334" y="138"/>
                        <a:pt x="334" y="138"/>
                      </a:cubicBezTo>
                      <a:cubicBezTo>
                        <a:pt x="362" y="138"/>
                        <a:pt x="362" y="138"/>
                        <a:pt x="362" y="138"/>
                      </a:cubicBezTo>
                      <a:cubicBezTo>
                        <a:pt x="362" y="54"/>
                        <a:pt x="362" y="54"/>
                        <a:pt x="362" y="54"/>
                      </a:cubicBezTo>
                      <a:cubicBezTo>
                        <a:pt x="362" y="24"/>
                        <a:pt x="338" y="0"/>
                        <a:pt x="308" y="0"/>
                      </a:cubicBezTo>
                      <a:close/>
                    </a:path>
                  </a:pathLst>
                </a:custGeom>
                <a:solidFill>
                  <a:srgbClr val="00AEE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algn="ctr" fontAlgn="base">
                    <a:spcBef>
                      <a:spcPct val="0"/>
                    </a:spcBef>
                    <a:spcAft>
                      <a:spcPct val="0"/>
                    </a:spcAft>
                  </a:pPr>
                  <a:endParaRPr lang="en-US" kern="1200">
                    <a:solidFill>
                      <a:srgbClr val="404040"/>
                    </a:solidFill>
                    <a:latin typeface="Century Gothic"/>
                    <a:ea typeface="+mn-ea"/>
                    <a:cs typeface="Century Gothic"/>
                  </a:endParaRPr>
                </a:p>
              </p:txBody>
            </p:sp>
            <p:sp>
              <p:nvSpPr>
                <p:cNvPr id="125" name="Rectangle 832"/>
                <p:cNvSpPr>
                  <a:spLocks noChangeArrowheads="1"/>
                </p:cNvSpPr>
                <p:nvPr/>
              </p:nvSpPr>
              <p:spPr bwMode="auto">
                <a:xfrm>
                  <a:off x="3954" y="2997"/>
                  <a:ext cx="91" cy="27"/>
                </a:xfrm>
                <a:prstGeom prst="rect">
                  <a:avLst/>
                </a:prstGeom>
                <a:solidFill>
                  <a:srgbClr val="00AEE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algn="ctr" fontAlgn="base">
                    <a:spcBef>
                      <a:spcPct val="0"/>
                    </a:spcBef>
                    <a:spcAft>
                      <a:spcPct val="0"/>
                    </a:spcAft>
                  </a:pPr>
                  <a:endParaRPr lang="en-US" kern="1200">
                    <a:solidFill>
                      <a:srgbClr val="404040"/>
                    </a:solidFill>
                    <a:latin typeface="Century Gothic"/>
                    <a:ea typeface="+mn-ea"/>
                    <a:cs typeface="Century Gothic"/>
                  </a:endParaRPr>
                </a:p>
              </p:txBody>
            </p:sp>
            <p:sp>
              <p:nvSpPr>
                <p:cNvPr id="126" name="Rectangle 833"/>
                <p:cNvSpPr>
                  <a:spLocks noChangeArrowheads="1"/>
                </p:cNvSpPr>
                <p:nvPr/>
              </p:nvSpPr>
              <p:spPr bwMode="auto">
                <a:xfrm>
                  <a:off x="3706" y="2997"/>
                  <a:ext cx="91" cy="27"/>
                </a:xfrm>
                <a:prstGeom prst="rect">
                  <a:avLst/>
                </a:prstGeom>
                <a:solidFill>
                  <a:srgbClr val="00AEE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algn="ctr" fontAlgn="base">
                    <a:spcBef>
                      <a:spcPct val="0"/>
                    </a:spcBef>
                    <a:spcAft>
                      <a:spcPct val="0"/>
                    </a:spcAft>
                  </a:pPr>
                  <a:endParaRPr lang="en-US" kern="1200">
                    <a:solidFill>
                      <a:srgbClr val="404040"/>
                    </a:solidFill>
                    <a:latin typeface="Century Gothic"/>
                    <a:ea typeface="+mn-ea"/>
                    <a:cs typeface="Century Gothic"/>
                  </a:endParaRPr>
                </a:p>
              </p:txBody>
            </p:sp>
            <p:sp>
              <p:nvSpPr>
                <p:cNvPr id="127" name="Freeform 834"/>
                <p:cNvSpPr>
                  <a:spLocks/>
                </p:cNvSpPr>
                <p:nvPr/>
              </p:nvSpPr>
              <p:spPr bwMode="auto">
                <a:xfrm>
                  <a:off x="3706" y="3080"/>
                  <a:ext cx="339" cy="130"/>
                </a:xfrm>
                <a:custGeom>
                  <a:avLst/>
                  <a:gdLst>
                    <a:gd name="T0" fmla="*/ 334 w 362"/>
                    <a:gd name="T1" fmla="*/ 74 h 139"/>
                    <a:gd name="T2" fmla="*/ 298 w 362"/>
                    <a:gd name="T3" fmla="*/ 110 h 139"/>
                    <a:gd name="T4" fmla="*/ 64 w 362"/>
                    <a:gd name="T5" fmla="*/ 110 h 139"/>
                    <a:gd name="T6" fmla="*/ 28 w 362"/>
                    <a:gd name="T7" fmla="*/ 74 h 139"/>
                    <a:gd name="T8" fmla="*/ 28 w 362"/>
                    <a:gd name="T9" fmla="*/ 0 h 139"/>
                    <a:gd name="T10" fmla="*/ 0 w 362"/>
                    <a:gd name="T11" fmla="*/ 0 h 139"/>
                    <a:gd name="T12" fmla="*/ 0 w 362"/>
                    <a:gd name="T13" fmla="*/ 84 h 139"/>
                    <a:gd name="T14" fmla="*/ 55 w 362"/>
                    <a:gd name="T15" fmla="*/ 139 h 139"/>
                    <a:gd name="T16" fmla="*/ 308 w 362"/>
                    <a:gd name="T17" fmla="*/ 139 h 139"/>
                    <a:gd name="T18" fmla="*/ 362 w 362"/>
                    <a:gd name="T19" fmla="*/ 84 h 139"/>
                    <a:gd name="T20" fmla="*/ 362 w 362"/>
                    <a:gd name="T21" fmla="*/ 0 h 139"/>
                    <a:gd name="T22" fmla="*/ 334 w 362"/>
                    <a:gd name="T23" fmla="*/ 0 h 139"/>
                    <a:gd name="T24" fmla="*/ 334 w 362"/>
                    <a:gd name="T25" fmla="*/ 74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62" h="139">
                      <a:moveTo>
                        <a:pt x="334" y="74"/>
                      </a:moveTo>
                      <a:cubicBezTo>
                        <a:pt x="334" y="94"/>
                        <a:pt x="318" y="110"/>
                        <a:pt x="298" y="110"/>
                      </a:cubicBezTo>
                      <a:cubicBezTo>
                        <a:pt x="64" y="110"/>
                        <a:pt x="64" y="110"/>
                        <a:pt x="64" y="110"/>
                      </a:cubicBezTo>
                      <a:cubicBezTo>
                        <a:pt x="45" y="110"/>
                        <a:pt x="28" y="94"/>
                        <a:pt x="28" y="74"/>
                      </a:cubicBezTo>
                      <a:cubicBezTo>
                        <a:pt x="28" y="0"/>
                        <a:pt x="28" y="0"/>
                        <a:pt x="28" y="0"/>
                      </a:cubicBezTo>
                      <a:cubicBezTo>
                        <a:pt x="0" y="0"/>
                        <a:pt x="0" y="0"/>
                        <a:pt x="0" y="0"/>
                      </a:cubicBezTo>
                      <a:cubicBezTo>
                        <a:pt x="0" y="84"/>
                        <a:pt x="0" y="84"/>
                        <a:pt x="0" y="84"/>
                      </a:cubicBezTo>
                      <a:cubicBezTo>
                        <a:pt x="0" y="114"/>
                        <a:pt x="25" y="139"/>
                        <a:pt x="55" y="139"/>
                      </a:cubicBezTo>
                      <a:cubicBezTo>
                        <a:pt x="308" y="139"/>
                        <a:pt x="308" y="139"/>
                        <a:pt x="308" y="139"/>
                      </a:cubicBezTo>
                      <a:cubicBezTo>
                        <a:pt x="338" y="139"/>
                        <a:pt x="362" y="114"/>
                        <a:pt x="362" y="84"/>
                      </a:cubicBezTo>
                      <a:cubicBezTo>
                        <a:pt x="362" y="0"/>
                        <a:pt x="362" y="0"/>
                        <a:pt x="362" y="0"/>
                      </a:cubicBezTo>
                      <a:cubicBezTo>
                        <a:pt x="334" y="0"/>
                        <a:pt x="334" y="0"/>
                        <a:pt x="334" y="0"/>
                      </a:cubicBezTo>
                      <a:lnTo>
                        <a:pt x="334" y="74"/>
                      </a:lnTo>
                      <a:close/>
                    </a:path>
                  </a:pathLst>
                </a:custGeom>
                <a:solidFill>
                  <a:srgbClr val="00AEE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algn="ctr" fontAlgn="base">
                    <a:spcBef>
                      <a:spcPct val="0"/>
                    </a:spcBef>
                    <a:spcAft>
                      <a:spcPct val="0"/>
                    </a:spcAft>
                  </a:pPr>
                  <a:endParaRPr lang="en-US" kern="1200">
                    <a:solidFill>
                      <a:srgbClr val="404040"/>
                    </a:solidFill>
                    <a:latin typeface="Century Gothic"/>
                    <a:ea typeface="+mn-ea"/>
                    <a:cs typeface="Century Gothic"/>
                  </a:endParaRPr>
                </a:p>
              </p:txBody>
            </p:sp>
            <p:sp>
              <p:nvSpPr>
                <p:cNvPr id="128" name="Freeform 835"/>
                <p:cNvSpPr>
                  <a:spLocks noEditPoints="1"/>
                </p:cNvSpPr>
                <p:nvPr/>
              </p:nvSpPr>
              <p:spPr bwMode="auto">
                <a:xfrm>
                  <a:off x="3816" y="2918"/>
                  <a:ext cx="119" cy="244"/>
                </a:xfrm>
                <a:custGeom>
                  <a:avLst/>
                  <a:gdLst>
                    <a:gd name="T0" fmla="*/ 64 w 128"/>
                    <a:gd name="T1" fmla="*/ 0 h 261"/>
                    <a:gd name="T2" fmla="*/ 128 w 128"/>
                    <a:gd name="T3" fmla="*/ 18 h 261"/>
                    <a:gd name="T4" fmla="*/ 128 w 128"/>
                    <a:gd name="T5" fmla="*/ 162 h 261"/>
                    <a:gd name="T6" fmla="*/ 119 w 128"/>
                    <a:gd name="T7" fmla="*/ 198 h 261"/>
                    <a:gd name="T8" fmla="*/ 95 w 128"/>
                    <a:gd name="T9" fmla="*/ 232 h 261"/>
                    <a:gd name="T10" fmla="*/ 64 w 128"/>
                    <a:gd name="T11" fmla="*/ 261 h 261"/>
                    <a:gd name="T12" fmla="*/ 33 w 128"/>
                    <a:gd name="T13" fmla="*/ 232 h 261"/>
                    <a:gd name="T14" fmla="*/ 10 w 128"/>
                    <a:gd name="T15" fmla="*/ 198 h 261"/>
                    <a:gd name="T16" fmla="*/ 0 w 128"/>
                    <a:gd name="T17" fmla="*/ 162 h 261"/>
                    <a:gd name="T18" fmla="*/ 0 w 128"/>
                    <a:gd name="T19" fmla="*/ 18 h 261"/>
                    <a:gd name="T20" fmla="*/ 64 w 128"/>
                    <a:gd name="T21" fmla="*/ 0 h 261"/>
                    <a:gd name="T22" fmla="*/ 64 w 128"/>
                    <a:gd name="T23" fmla="*/ 212 h 261"/>
                    <a:gd name="T24" fmla="*/ 78 w 128"/>
                    <a:gd name="T25" fmla="*/ 193 h 261"/>
                    <a:gd name="T26" fmla="*/ 89 w 128"/>
                    <a:gd name="T27" fmla="*/ 170 h 261"/>
                    <a:gd name="T28" fmla="*/ 93 w 128"/>
                    <a:gd name="T29" fmla="*/ 147 h 261"/>
                    <a:gd name="T30" fmla="*/ 93 w 128"/>
                    <a:gd name="T31" fmla="*/ 48 h 261"/>
                    <a:gd name="T32" fmla="*/ 64 w 128"/>
                    <a:gd name="T33" fmla="*/ 40 h 261"/>
                    <a:gd name="T34" fmla="*/ 36 w 128"/>
                    <a:gd name="T35" fmla="*/ 48 h 261"/>
                    <a:gd name="T36" fmla="*/ 36 w 128"/>
                    <a:gd name="T37" fmla="*/ 147 h 261"/>
                    <a:gd name="T38" fmla="*/ 40 w 128"/>
                    <a:gd name="T39" fmla="*/ 170 h 261"/>
                    <a:gd name="T40" fmla="*/ 50 w 128"/>
                    <a:gd name="T41" fmla="*/ 193 h 261"/>
                    <a:gd name="T42" fmla="*/ 64 w 128"/>
                    <a:gd name="T43" fmla="*/ 212 h 2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28" h="261">
                      <a:moveTo>
                        <a:pt x="64" y="0"/>
                      </a:moveTo>
                      <a:cubicBezTo>
                        <a:pt x="128" y="18"/>
                        <a:pt x="128" y="18"/>
                        <a:pt x="128" y="18"/>
                      </a:cubicBezTo>
                      <a:cubicBezTo>
                        <a:pt x="128" y="162"/>
                        <a:pt x="128" y="162"/>
                        <a:pt x="128" y="162"/>
                      </a:cubicBezTo>
                      <a:cubicBezTo>
                        <a:pt x="128" y="174"/>
                        <a:pt x="125" y="186"/>
                        <a:pt x="119" y="198"/>
                      </a:cubicBezTo>
                      <a:cubicBezTo>
                        <a:pt x="113" y="209"/>
                        <a:pt x="105" y="221"/>
                        <a:pt x="95" y="232"/>
                      </a:cubicBezTo>
                      <a:cubicBezTo>
                        <a:pt x="83" y="246"/>
                        <a:pt x="70" y="257"/>
                        <a:pt x="64" y="261"/>
                      </a:cubicBezTo>
                      <a:cubicBezTo>
                        <a:pt x="58" y="257"/>
                        <a:pt x="45" y="246"/>
                        <a:pt x="33" y="232"/>
                      </a:cubicBezTo>
                      <a:cubicBezTo>
                        <a:pt x="23" y="221"/>
                        <a:pt x="15" y="209"/>
                        <a:pt x="10" y="198"/>
                      </a:cubicBezTo>
                      <a:cubicBezTo>
                        <a:pt x="3" y="186"/>
                        <a:pt x="0" y="174"/>
                        <a:pt x="0" y="162"/>
                      </a:cubicBezTo>
                      <a:cubicBezTo>
                        <a:pt x="0" y="18"/>
                        <a:pt x="0" y="18"/>
                        <a:pt x="0" y="18"/>
                      </a:cubicBezTo>
                      <a:cubicBezTo>
                        <a:pt x="64" y="0"/>
                        <a:pt x="64" y="0"/>
                        <a:pt x="64" y="0"/>
                      </a:cubicBezTo>
                      <a:moveTo>
                        <a:pt x="64" y="212"/>
                      </a:moveTo>
                      <a:cubicBezTo>
                        <a:pt x="67" y="209"/>
                        <a:pt x="73" y="202"/>
                        <a:pt x="78" y="193"/>
                      </a:cubicBezTo>
                      <a:cubicBezTo>
                        <a:pt x="83" y="185"/>
                        <a:pt x="86" y="178"/>
                        <a:pt x="89" y="170"/>
                      </a:cubicBezTo>
                      <a:cubicBezTo>
                        <a:pt x="91" y="162"/>
                        <a:pt x="93" y="154"/>
                        <a:pt x="93" y="147"/>
                      </a:cubicBezTo>
                      <a:cubicBezTo>
                        <a:pt x="93" y="48"/>
                        <a:pt x="93" y="48"/>
                        <a:pt x="93" y="48"/>
                      </a:cubicBezTo>
                      <a:cubicBezTo>
                        <a:pt x="64" y="40"/>
                        <a:pt x="64" y="40"/>
                        <a:pt x="64" y="40"/>
                      </a:cubicBezTo>
                      <a:cubicBezTo>
                        <a:pt x="36" y="48"/>
                        <a:pt x="36" y="48"/>
                        <a:pt x="36" y="48"/>
                      </a:cubicBezTo>
                      <a:cubicBezTo>
                        <a:pt x="36" y="147"/>
                        <a:pt x="36" y="147"/>
                        <a:pt x="36" y="147"/>
                      </a:cubicBezTo>
                      <a:cubicBezTo>
                        <a:pt x="36" y="154"/>
                        <a:pt x="37" y="162"/>
                        <a:pt x="40" y="170"/>
                      </a:cubicBezTo>
                      <a:cubicBezTo>
                        <a:pt x="42" y="178"/>
                        <a:pt x="46" y="185"/>
                        <a:pt x="50" y="193"/>
                      </a:cubicBezTo>
                      <a:cubicBezTo>
                        <a:pt x="56" y="202"/>
                        <a:pt x="61" y="209"/>
                        <a:pt x="64" y="212"/>
                      </a:cubicBezTo>
                    </a:path>
                  </a:pathLst>
                </a:custGeom>
                <a:solidFill>
                  <a:srgbClr val="00AEE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algn="ctr" fontAlgn="base">
                    <a:spcBef>
                      <a:spcPct val="0"/>
                    </a:spcBef>
                    <a:spcAft>
                      <a:spcPct val="0"/>
                    </a:spcAft>
                  </a:pPr>
                  <a:endParaRPr lang="en-US" kern="1200">
                    <a:solidFill>
                      <a:srgbClr val="404040"/>
                    </a:solidFill>
                    <a:latin typeface="Century Gothic"/>
                    <a:ea typeface="+mn-ea"/>
                    <a:cs typeface="Century Gothic"/>
                  </a:endParaRPr>
                </a:p>
              </p:txBody>
            </p:sp>
            <p:sp>
              <p:nvSpPr>
                <p:cNvPr id="129" name="Freeform 836"/>
                <p:cNvSpPr>
                  <a:spLocks/>
                </p:cNvSpPr>
                <p:nvPr/>
              </p:nvSpPr>
              <p:spPr bwMode="auto">
                <a:xfrm>
                  <a:off x="3706" y="3056"/>
                  <a:ext cx="92" cy="27"/>
                </a:xfrm>
                <a:custGeom>
                  <a:avLst/>
                  <a:gdLst>
                    <a:gd name="T0" fmla="*/ 98 w 98"/>
                    <a:gd name="T1" fmla="*/ 29 h 29"/>
                    <a:gd name="T2" fmla="*/ 97 w 98"/>
                    <a:gd name="T3" fmla="*/ 14 h 29"/>
                    <a:gd name="T4" fmla="*/ 97 w 98"/>
                    <a:gd name="T5" fmla="*/ 0 h 29"/>
                    <a:gd name="T6" fmla="*/ 0 w 98"/>
                    <a:gd name="T7" fmla="*/ 0 h 29"/>
                    <a:gd name="T8" fmla="*/ 0 w 98"/>
                    <a:gd name="T9" fmla="*/ 29 h 29"/>
                    <a:gd name="T10" fmla="*/ 98 w 98"/>
                    <a:gd name="T11" fmla="*/ 29 h 29"/>
                  </a:gdLst>
                  <a:ahLst/>
                  <a:cxnLst>
                    <a:cxn ang="0">
                      <a:pos x="T0" y="T1"/>
                    </a:cxn>
                    <a:cxn ang="0">
                      <a:pos x="T2" y="T3"/>
                    </a:cxn>
                    <a:cxn ang="0">
                      <a:pos x="T4" y="T5"/>
                    </a:cxn>
                    <a:cxn ang="0">
                      <a:pos x="T6" y="T7"/>
                    </a:cxn>
                    <a:cxn ang="0">
                      <a:pos x="T8" y="T9"/>
                    </a:cxn>
                    <a:cxn ang="0">
                      <a:pos x="T10" y="T11"/>
                    </a:cxn>
                  </a:cxnLst>
                  <a:rect l="0" t="0" r="r" b="b"/>
                  <a:pathLst>
                    <a:path w="98" h="29">
                      <a:moveTo>
                        <a:pt x="98" y="29"/>
                      </a:moveTo>
                      <a:cubicBezTo>
                        <a:pt x="98" y="24"/>
                        <a:pt x="97" y="19"/>
                        <a:pt x="97" y="14"/>
                      </a:cubicBezTo>
                      <a:cubicBezTo>
                        <a:pt x="97" y="0"/>
                        <a:pt x="97" y="0"/>
                        <a:pt x="97" y="0"/>
                      </a:cubicBezTo>
                      <a:cubicBezTo>
                        <a:pt x="0" y="0"/>
                        <a:pt x="0" y="0"/>
                        <a:pt x="0" y="0"/>
                      </a:cubicBezTo>
                      <a:cubicBezTo>
                        <a:pt x="0" y="29"/>
                        <a:pt x="0" y="29"/>
                        <a:pt x="0" y="29"/>
                      </a:cubicBezTo>
                      <a:lnTo>
                        <a:pt x="98" y="29"/>
                      </a:lnTo>
                      <a:close/>
                    </a:path>
                  </a:pathLst>
                </a:custGeom>
                <a:solidFill>
                  <a:srgbClr val="00AEE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algn="ctr" fontAlgn="base">
                    <a:spcBef>
                      <a:spcPct val="0"/>
                    </a:spcBef>
                    <a:spcAft>
                      <a:spcPct val="0"/>
                    </a:spcAft>
                  </a:pPr>
                  <a:endParaRPr lang="en-US" kern="1200">
                    <a:solidFill>
                      <a:srgbClr val="404040"/>
                    </a:solidFill>
                    <a:latin typeface="Century Gothic"/>
                    <a:ea typeface="+mn-ea"/>
                    <a:cs typeface="Century Gothic"/>
                  </a:endParaRPr>
                </a:p>
              </p:txBody>
            </p:sp>
            <p:sp>
              <p:nvSpPr>
                <p:cNvPr id="130" name="Freeform 837"/>
                <p:cNvSpPr>
                  <a:spLocks/>
                </p:cNvSpPr>
                <p:nvPr/>
              </p:nvSpPr>
              <p:spPr bwMode="auto">
                <a:xfrm>
                  <a:off x="3953" y="3056"/>
                  <a:ext cx="92" cy="27"/>
                </a:xfrm>
                <a:custGeom>
                  <a:avLst/>
                  <a:gdLst>
                    <a:gd name="T0" fmla="*/ 0 w 98"/>
                    <a:gd name="T1" fmla="*/ 29 h 29"/>
                    <a:gd name="T2" fmla="*/ 98 w 98"/>
                    <a:gd name="T3" fmla="*/ 29 h 29"/>
                    <a:gd name="T4" fmla="*/ 98 w 98"/>
                    <a:gd name="T5" fmla="*/ 0 h 29"/>
                    <a:gd name="T6" fmla="*/ 1 w 98"/>
                    <a:gd name="T7" fmla="*/ 0 h 29"/>
                    <a:gd name="T8" fmla="*/ 1 w 98"/>
                    <a:gd name="T9" fmla="*/ 14 h 29"/>
                    <a:gd name="T10" fmla="*/ 0 w 98"/>
                    <a:gd name="T11" fmla="*/ 29 h 29"/>
                  </a:gdLst>
                  <a:ahLst/>
                  <a:cxnLst>
                    <a:cxn ang="0">
                      <a:pos x="T0" y="T1"/>
                    </a:cxn>
                    <a:cxn ang="0">
                      <a:pos x="T2" y="T3"/>
                    </a:cxn>
                    <a:cxn ang="0">
                      <a:pos x="T4" y="T5"/>
                    </a:cxn>
                    <a:cxn ang="0">
                      <a:pos x="T6" y="T7"/>
                    </a:cxn>
                    <a:cxn ang="0">
                      <a:pos x="T8" y="T9"/>
                    </a:cxn>
                    <a:cxn ang="0">
                      <a:pos x="T10" y="T11"/>
                    </a:cxn>
                  </a:cxnLst>
                  <a:rect l="0" t="0" r="r" b="b"/>
                  <a:pathLst>
                    <a:path w="98" h="29">
                      <a:moveTo>
                        <a:pt x="0" y="29"/>
                      </a:moveTo>
                      <a:cubicBezTo>
                        <a:pt x="98" y="29"/>
                        <a:pt x="98" y="29"/>
                        <a:pt x="98" y="29"/>
                      </a:cubicBezTo>
                      <a:cubicBezTo>
                        <a:pt x="98" y="0"/>
                        <a:pt x="98" y="0"/>
                        <a:pt x="98" y="0"/>
                      </a:cubicBezTo>
                      <a:cubicBezTo>
                        <a:pt x="1" y="0"/>
                        <a:pt x="1" y="0"/>
                        <a:pt x="1" y="0"/>
                      </a:cubicBezTo>
                      <a:cubicBezTo>
                        <a:pt x="1" y="14"/>
                        <a:pt x="1" y="14"/>
                        <a:pt x="1" y="14"/>
                      </a:cubicBezTo>
                      <a:cubicBezTo>
                        <a:pt x="1" y="19"/>
                        <a:pt x="1" y="24"/>
                        <a:pt x="0" y="29"/>
                      </a:cubicBezTo>
                      <a:close/>
                    </a:path>
                  </a:pathLst>
                </a:custGeom>
                <a:solidFill>
                  <a:srgbClr val="00AEE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algn="ctr" fontAlgn="base">
                    <a:spcBef>
                      <a:spcPct val="0"/>
                    </a:spcBef>
                    <a:spcAft>
                      <a:spcPct val="0"/>
                    </a:spcAft>
                  </a:pPr>
                  <a:endParaRPr lang="en-US" kern="1200">
                    <a:solidFill>
                      <a:srgbClr val="404040"/>
                    </a:solidFill>
                    <a:latin typeface="Century Gothic"/>
                    <a:ea typeface="+mn-ea"/>
                    <a:cs typeface="Century Gothic"/>
                  </a:endParaRPr>
                </a:p>
              </p:txBody>
            </p:sp>
          </p:grpSp>
        </p:grpSp>
        <p:sp>
          <p:nvSpPr>
            <p:cNvPr id="131" name="TextBox 130"/>
            <p:cNvSpPr txBox="1"/>
            <p:nvPr/>
          </p:nvSpPr>
          <p:spPr>
            <a:xfrm>
              <a:off x="3522566" y="5302628"/>
              <a:ext cx="2112264" cy="310896"/>
            </a:xfrm>
            <a:prstGeom prst="rect">
              <a:avLst/>
            </a:prstGeom>
            <a:noFill/>
          </p:spPr>
          <p:txBody>
            <a:bodyPr wrap="square" lIns="0" tIns="0" rIns="0" bIns="0" rtlCol="0">
              <a:noAutofit/>
            </a:bodyPr>
            <a:lstStyle/>
            <a:p>
              <a:pPr algn="ctr">
                <a:lnSpc>
                  <a:spcPct val="90000"/>
                </a:lnSpc>
              </a:pPr>
              <a:r>
                <a:rPr lang="en-US" sz="1200" dirty="0"/>
                <a:t>Data Loss </a:t>
              </a:r>
              <a:r>
                <a:rPr lang="en-US" sz="1200" dirty="0" smtClean="0"/>
                <a:t/>
              </a:r>
              <a:br>
                <a:rPr lang="en-US" sz="1200" dirty="0" smtClean="0"/>
              </a:br>
              <a:r>
                <a:rPr lang="en-US" sz="1200" dirty="0" smtClean="0"/>
                <a:t>Prevention</a:t>
              </a:r>
              <a:endParaRPr lang="en-US" sz="1200" dirty="0"/>
            </a:p>
            <a:p>
              <a:pPr algn="ctr">
                <a:lnSpc>
                  <a:spcPct val="90000"/>
                </a:lnSpc>
              </a:pPr>
              <a:endParaRPr lang="en-US" sz="1200" dirty="0"/>
            </a:p>
          </p:txBody>
        </p:sp>
        <p:sp>
          <p:nvSpPr>
            <p:cNvPr id="132" name="TextBox 131"/>
            <p:cNvSpPr txBox="1"/>
            <p:nvPr/>
          </p:nvSpPr>
          <p:spPr>
            <a:xfrm>
              <a:off x="4868894" y="5302405"/>
              <a:ext cx="1447800" cy="310896"/>
            </a:xfrm>
            <a:prstGeom prst="rect">
              <a:avLst/>
            </a:prstGeom>
            <a:noFill/>
          </p:spPr>
          <p:txBody>
            <a:bodyPr wrap="square" lIns="0" tIns="0" rIns="0" bIns="0" rtlCol="0">
              <a:noAutofit/>
            </a:bodyPr>
            <a:lstStyle/>
            <a:p>
              <a:pPr algn="ctr">
                <a:lnSpc>
                  <a:spcPct val="90000"/>
                </a:lnSpc>
              </a:pPr>
              <a:r>
                <a:rPr lang="en-US" sz="1200" dirty="0" smtClean="0"/>
                <a:t>Secure Web </a:t>
              </a:r>
              <a:br>
                <a:rPr lang="en-US" sz="1200" dirty="0" smtClean="0"/>
              </a:br>
              <a:r>
                <a:rPr lang="en-US" sz="1200" dirty="0" smtClean="0"/>
                <a:t>Gateway</a:t>
              </a:r>
              <a:endParaRPr lang="en-US" sz="1200" dirty="0"/>
            </a:p>
          </p:txBody>
        </p:sp>
        <p:sp>
          <p:nvSpPr>
            <p:cNvPr id="156" name="Rectangle 155"/>
            <p:cNvSpPr/>
            <p:nvPr/>
          </p:nvSpPr>
          <p:spPr>
            <a:xfrm>
              <a:off x="4788218" y="4550126"/>
              <a:ext cx="529312" cy="923330"/>
            </a:xfrm>
            <a:prstGeom prst="rect">
              <a:avLst/>
            </a:prstGeom>
          </p:spPr>
          <p:txBody>
            <a:bodyPr wrap="none">
              <a:spAutoFit/>
            </a:bodyPr>
            <a:lstStyle/>
            <a:p>
              <a:pPr algn="ctr"/>
              <a:r>
                <a:rPr lang="en-US" sz="5400" b="1" dirty="0">
                  <a:solidFill>
                    <a:schemeClr val="accent4"/>
                  </a:solidFill>
                  <a:latin typeface="Calibri" panose="020F0502020204030204" pitchFamily="34" charset="0"/>
                  <a:ea typeface="+mj-ea"/>
                  <a:cs typeface="+mj-cs"/>
                </a:rPr>
                <a:t>+</a:t>
              </a:r>
            </a:p>
          </p:txBody>
        </p:sp>
        <p:sp>
          <p:nvSpPr>
            <p:cNvPr id="157" name="Rectangle 156"/>
            <p:cNvSpPr/>
            <p:nvPr/>
          </p:nvSpPr>
          <p:spPr>
            <a:xfrm>
              <a:off x="5823428" y="4563136"/>
              <a:ext cx="529312" cy="923330"/>
            </a:xfrm>
            <a:prstGeom prst="rect">
              <a:avLst/>
            </a:prstGeom>
          </p:spPr>
          <p:txBody>
            <a:bodyPr wrap="none">
              <a:spAutoFit/>
            </a:bodyPr>
            <a:lstStyle/>
            <a:p>
              <a:pPr algn="ctr"/>
              <a:r>
                <a:rPr lang="en-US" sz="5400" b="1" dirty="0">
                  <a:solidFill>
                    <a:schemeClr val="accent4"/>
                  </a:solidFill>
                  <a:latin typeface="Calibri" panose="020F0502020204030204" pitchFamily="34" charset="0"/>
                  <a:ea typeface="+mj-ea"/>
                  <a:cs typeface="+mj-cs"/>
                </a:rPr>
                <a:t>+</a:t>
              </a:r>
            </a:p>
          </p:txBody>
        </p:sp>
        <p:grpSp>
          <p:nvGrpSpPr>
            <p:cNvPr id="215" name="Group 1450"/>
            <p:cNvGrpSpPr>
              <a:grpSpLocks noChangeAspect="1"/>
            </p:cNvGrpSpPr>
            <p:nvPr/>
          </p:nvGrpSpPr>
          <p:grpSpPr bwMode="auto">
            <a:xfrm>
              <a:off x="5337064" y="4797023"/>
              <a:ext cx="485538" cy="486088"/>
              <a:chOff x="2955" y="1275"/>
              <a:chExt cx="1768" cy="1770"/>
            </a:xfrm>
          </p:grpSpPr>
          <p:sp>
            <p:nvSpPr>
              <p:cNvPr id="216" name="AutoShape 1449"/>
              <p:cNvSpPr>
                <a:spLocks noChangeAspect="1" noChangeArrowheads="1" noTextEdit="1"/>
              </p:cNvSpPr>
              <p:nvPr/>
            </p:nvSpPr>
            <p:spPr bwMode="auto">
              <a:xfrm>
                <a:off x="2955" y="1275"/>
                <a:ext cx="1768" cy="177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7" name="Freeform 1451"/>
              <p:cNvSpPr>
                <a:spLocks/>
              </p:cNvSpPr>
              <p:nvPr/>
            </p:nvSpPr>
            <p:spPr bwMode="auto">
              <a:xfrm>
                <a:off x="3061" y="1381"/>
                <a:ext cx="1556" cy="1558"/>
              </a:xfrm>
              <a:custGeom>
                <a:avLst/>
                <a:gdLst>
                  <a:gd name="T0" fmla="*/ 1556 w 1556"/>
                  <a:gd name="T1" fmla="*/ 146 h 1558"/>
                  <a:gd name="T2" fmla="*/ 1554 w 1556"/>
                  <a:gd name="T3" fmla="*/ 116 h 1558"/>
                  <a:gd name="T4" fmla="*/ 1544 w 1556"/>
                  <a:gd name="T5" fmla="*/ 90 h 1558"/>
                  <a:gd name="T6" fmla="*/ 1532 w 1556"/>
                  <a:gd name="T7" fmla="*/ 64 h 1558"/>
                  <a:gd name="T8" fmla="*/ 1514 w 1556"/>
                  <a:gd name="T9" fmla="*/ 44 h 1558"/>
                  <a:gd name="T10" fmla="*/ 1492 w 1556"/>
                  <a:gd name="T11" fmla="*/ 26 h 1558"/>
                  <a:gd name="T12" fmla="*/ 1468 w 1556"/>
                  <a:gd name="T13" fmla="*/ 12 h 1558"/>
                  <a:gd name="T14" fmla="*/ 1440 w 1556"/>
                  <a:gd name="T15" fmla="*/ 4 h 1558"/>
                  <a:gd name="T16" fmla="*/ 1410 w 1556"/>
                  <a:gd name="T17" fmla="*/ 0 h 1558"/>
                  <a:gd name="T18" fmla="*/ 146 w 1556"/>
                  <a:gd name="T19" fmla="*/ 0 h 1558"/>
                  <a:gd name="T20" fmla="*/ 116 w 1556"/>
                  <a:gd name="T21" fmla="*/ 4 h 1558"/>
                  <a:gd name="T22" fmla="*/ 88 w 1556"/>
                  <a:gd name="T23" fmla="*/ 12 h 1558"/>
                  <a:gd name="T24" fmla="*/ 64 w 1556"/>
                  <a:gd name="T25" fmla="*/ 26 h 1558"/>
                  <a:gd name="T26" fmla="*/ 42 w 1556"/>
                  <a:gd name="T27" fmla="*/ 44 h 1558"/>
                  <a:gd name="T28" fmla="*/ 24 w 1556"/>
                  <a:gd name="T29" fmla="*/ 64 h 1558"/>
                  <a:gd name="T30" fmla="*/ 12 w 1556"/>
                  <a:gd name="T31" fmla="*/ 90 h 1558"/>
                  <a:gd name="T32" fmla="*/ 2 w 1556"/>
                  <a:gd name="T33" fmla="*/ 116 h 1558"/>
                  <a:gd name="T34" fmla="*/ 0 w 1556"/>
                  <a:gd name="T35" fmla="*/ 146 h 1558"/>
                  <a:gd name="T36" fmla="*/ 0 w 1556"/>
                  <a:gd name="T37" fmla="*/ 1412 h 1558"/>
                  <a:gd name="T38" fmla="*/ 2 w 1556"/>
                  <a:gd name="T39" fmla="*/ 1442 h 1558"/>
                  <a:gd name="T40" fmla="*/ 12 w 1556"/>
                  <a:gd name="T41" fmla="*/ 1468 h 1558"/>
                  <a:gd name="T42" fmla="*/ 24 w 1556"/>
                  <a:gd name="T43" fmla="*/ 1494 h 1558"/>
                  <a:gd name="T44" fmla="*/ 42 w 1556"/>
                  <a:gd name="T45" fmla="*/ 1514 h 1558"/>
                  <a:gd name="T46" fmla="*/ 64 w 1556"/>
                  <a:gd name="T47" fmla="*/ 1532 h 1558"/>
                  <a:gd name="T48" fmla="*/ 88 w 1556"/>
                  <a:gd name="T49" fmla="*/ 1546 h 1558"/>
                  <a:gd name="T50" fmla="*/ 116 w 1556"/>
                  <a:gd name="T51" fmla="*/ 1554 h 1558"/>
                  <a:gd name="T52" fmla="*/ 146 w 1556"/>
                  <a:gd name="T53" fmla="*/ 1558 h 1558"/>
                  <a:gd name="T54" fmla="*/ 1410 w 1556"/>
                  <a:gd name="T55" fmla="*/ 1558 h 1558"/>
                  <a:gd name="T56" fmla="*/ 1440 w 1556"/>
                  <a:gd name="T57" fmla="*/ 1554 h 1558"/>
                  <a:gd name="T58" fmla="*/ 1468 w 1556"/>
                  <a:gd name="T59" fmla="*/ 1546 h 1558"/>
                  <a:gd name="T60" fmla="*/ 1492 w 1556"/>
                  <a:gd name="T61" fmla="*/ 1532 h 1558"/>
                  <a:gd name="T62" fmla="*/ 1514 w 1556"/>
                  <a:gd name="T63" fmla="*/ 1514 h 1558"/>
                  <a:gd name="T64" fmla="*/ 1532 w 1556"/>
                  <a:gd name="T65" fmla="*/ 1494 h 1558"/>
                  <a:gd name="T66" fmla="*/ 1544 w 1556"/>
                  <a:gd name="T67" fmla="*/ 1468 h 1558"/>
                  <a:gd name="T68" fmla="*/ 1554 w 1556"/>
                  <a:gd name="T69" fmla="*/ 1442 h 1558"/>
                  <a:gd name="T70" fmla="*/ 1556 w 1556"/>
                  <a:gd name="T71" fmla="*/ 1412 h 15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556" h="1558">
                    <a:moveTo>
                      <a:pt x="1556" y="146"/>
                    </a:moveTo>
                    <a:lnTo>
                      <a:pt x="1556" y="146"/>
                    </a:lnTo>
                    <a:lnTo>
                      <a:pt x="1556" y="132"/>
                    </a:lnTo>
                    <a:lnTo>
                      <a:pt x="1554" y="116"/>
                    </a:lnTo>
                    <a:lnTo>
                      <a:pt x="1550" y="104"/>
                    </a:lnTo>
                    <a:lnTo>
                      <a:pt x="1544" y="90"/>
                    </a:lnTo>
                    <a:lnTo>
                      <a:pt x="1538" y="76"/>
                    </a:lnTo>
                    <a:lnTo>
                      <a:pt x="1532" y="64"/>
                    </a:lnTo>
                    <a:lnTo>
                      <a:pt x="1524" y="54"/>
                    </a:lnTo>
                    <a:lnTo>
                      <a:pt x="1514" y="44"/>
                    </a:lnTo>
                    <a:lnTo>
                      <a:pt x="1504" y="34"/>
                    </a:lnTo>
                    <a:lnTo>
                      <a:pt x="1492" y="26"/>
                    </a:lnTo>
                    <a:lnTo>
                      <a:pt x="1480" y="18"/>
                    </a:lnTo>
                    <a:lnTo>
                      <a:pt x="1468" y="12"/>
                    </a:lnTo>
                    <a:lnTo>
                      <a:pt x="1454" y="8"/>
                    </a:lnTo>
                    <a:lnTo>
                      <a:pt x="1440" y="4"/>
                    </a:lnTo>
                    <a:lnTo>
                      <a:pt x="1426" y="2"/>
                    </a:lnTo>
                    <a:lnTo>
                      <a:pt x="1410" y="0"/>
                    </a:lnTo>
                    <a:lnTo>
                      <a:pt x="146" y="0"/>
                    </a:lnTo>
                    <a:lnTo>
                      <a:pt x="146" y="0"/>
                    </a:lnTo>
                    <a:lnTo>
                      <a:pt x="130" y="2"/>
                    </a:lnTo>
                    <a:lnTo>
                      <a:pt x="116" y="4"/>
                    </a:lnTo>
                    <a:lnTo>
                      <a:pt x="102" y="8"/>
                    </a:lnTo>
                    <a:lnTo>
                      <a:pt x="88" y="12"/>
                    </a:lnTo>
                    <a:lnTo>
                      <a:pt x="76" y="18"/>
                    </a:lnTo>
                    <a:lnTo>
                      <a:pt x="64" y="26"/>
                    </a:lnTo>
                    <a:lnTo>
                      <a:pt x="52" y="34"/>
                    </a:lnTo>
                    <a:lnTo>
                      <a:pt x="42" y="44"/>
                    </a:lnTo>
                    <a:lnTo>
                      <a:pt x="32" y="54"/>
                    </a:lnTo>
                    <a:lnTo>
                      <a:pt x="24" y="64"/>
                    </a:lnTo>
                    <a:lnTo>
                      <a:pt x="18" y="76"/>
                    </a:lnTo>
                    <a:lnTo>
                      <a:pt x="12" y="90"/>
                    </a:lnTo>
                    <a:lnTo>
                      <a:pt x="6" y="104"/>
                    </a:lnTo>
                    <a:lnTo>
                      <a:pt x="2" y="116"/>
                    </a:lnTo>
                    <a:lnTo>
                      <a:pt x="0" y="132"/>
                    </a:lnTo>
                    <a:lnTo>
                      <a:pt x="0" y="146"/>
                    </a:lnTo>
                    <a:lnTo>
                      <a:pt x="0" y="1412"/>
                    </a:lnTo>
                    <a:lnTo>
                      <a:pt x="0" y="1412"/>
                    </a:lnTo>
                    <a:lnTo>
                      <a:pt x="0" y="1426"/>
                    </a:lnTo>
                    <a:lnTo>
                      <a:pt x="2" y="1442"/>
                    </a:lnTo>
                    <a:lnTo>
                      <a:pt x="6" y="1456"/>
                    </a:lnTo>
                    <a:lnTo>
                      <a:pt x="12" y="1468"/>
                    </a:lnTo>
                    <a:lnTo>
                      <a:pt x="18" y="1482"/>
                    </a:lnTo>
                    <a:lnTo>
                      <a:pt x="24" y="1494"/>
                    </a:lnTo>
                    <a:lnTo>
                      <a:pt x="32" y="1504"/>
                    </a:lnTo>
                    <a:lnTo>
                      <a:pt x="42" y="1514"/>
                    </a:lnTo>
                    <a:lnTo>
                      <a:pt x="52" y="1524"/>
                    </a:lnTo>
                    <a:lnTo>
                      <a:pt x="64" y="1532"/>
                    </a:lnTo>
                    <a:lnTo>
                      <a:pt x="76" y="1540"/>
                    </a:lnTo>
                    <a:lnTo>
                      <a:pt x="88" y="1546"/>
                    </a:lnTo>
                    <a:lnTo>
                      <a:pt x="102" y="1550"/>
                    </a:lnTo>
                    <a:lnTo>
                      <a:pt x="116" y="1554"/>
                    </a:lnTo>
                    <a:lnTo>
                      <a:pt x="130" y="1556"/>
                    </a:lnTo>
                    <a:lnTo>
                      <a:pt x="146" y="1558"/>
                    </a:lnTo>
                    <a:lnTo>
                      <a:pt x="1410" y="1558"/>
                    </a:lnTo>
                    <a:lnTo>
                      <a:pt x="1410" y="1558"/>
                    </a:lnTo>
                    <a:lnTo>
                      <a:pt x="1426" y="1556"/>
                    </a:lnTo>
                    <a:lnTo>
                      <a:pt x="1440" y="1554"/>
                    </a:lnTo>
                    <a:lnTo>
                      <a:pt x="1454" y="1550"/>
                    </a:lnTo>
                    <a:lnTo>
                      <a:pt x="1468" y="1546"/>
                    </a:lnTo>
                    <a:lnTo>
                      <a:pt x="1480" y="1540"/>
                    </a:lnTo>
                    <a:lnTo>
                      <a:pt x="1492" y="1532"/>
                    </a:lnTo>
                    <a:lnTo>
                      <a:pt x="1504" y="1524"/>
                    </a:lnTo>
                    <a:lnTo>
                      <a:pt x="1514" y="1514"/>
                    </a:lnTo>
                    <a:lnTo>
                      <a:pt x="1524" y="1504"/>
                    </a:lnTo>
                    <a:lnTo>
                      <a:pt x="1532" y="1494"/>
                    </a:lnTo>
                    <a:lnTo>
                      <a:pt x="1538" y="1482"/>
                    </a:lnTo>
                    <a:lnTo>
                      <a:pt x="1544" y="1468"/>
                    </a:lnTo>
                    <a:lnTo>
                      <a:pt x="1550" y="1456"/>
                    </a:lnTo>
                    <a:lnTo>
                      <a:pt x="1554" y="1442"/>
                    </a:lnTo>
                    <a:lnTo>
                      <a:pt x="1556" y="1426"/>
                    </a:lnTo>
                    <a:lnTo>
                      <a:pt x="1556" y="1412"/>
                    </a:lnTo>
                    <a:lnTo>
                      <a:pt x="1556" y="146"/>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8" name="Freeform 1452"/>
              <p:cNvSpPr>
                <a:spLocks noEditPoints="1"/>
              </p:cNvSpPr>
              <p:nvPr/>
            </p:nvSpPr>
            <p:spPr bwMode="auto">
              <a:xfrm>
                <a:off x="2955" y="1275"/>
                <a:ext cx="1768" cy="1770"/>
              </a:xfrm>
              <a:custGeom>
                <a:avLst/>
                <a:gdLst>
                  <a:gd name="T0" fmla="*/ 1768 w 1768"/>
                  <a:gd name="T1" fmla="*/ 1574 h 1770"/>
                  <a:gd name="T2" fmla="*/ 1752 w 1768"/>
                  <a:gd name="T3" fmla="*/ 1636 h 1770"/>
                  <a:gd name="T4" fmla="*/ 1718 w 1768"/>
                  <a:gd name="T5" fmla="*/ 1690 h 1770"/>
                  <a:gd name="T6" fmla="*/ 1672 w 1768"/>
                  <a:gd name="T7" fmla="*/ 1732 h 1770"/>
                  <a:gd name="T8" fmla="*/ 1614 w 1768"/>
                  <a:gd name="T9" fmla="*/ 1760 h 1770"/>
                  <a:gd name="T10" fmla="*/ 1550 w 1768"/>
                  <a:gd name="T11" fmla="*/ 1770 h 1770"/>
                  <a:gd name="T12" fmla="*/ 196 w 1768"/>
                  <a:gd name="T13" fmla="*/ 1768 h 1770"/>
                  <a:gd name="T14" fmla="*/ 134 w 1768"/>
                  <a:gd name="T15" fmla="*/ 1752 h 1770"/>
                  <a:gd name="T16" fmla="*/ 80 w 1768"/>
                  <a:gd name="T17" fmla="*/ 1720 h 1770"/>
                  <a:gd name="T18" fmla="*/ 36 w 1768"/>
                  <a:gd name="T19" fmla="*/ 1674 h 1770"/>
                  <a:gd name="T20" fmla="*/ 10 w 1768"/>
                  <a:gd name="T21" fmla="*/ 1616 h 1770"/>
                  <a:gd name="T22" fmla="*/ 0 w 1768"/>
                  <a:gd name="T23" fmla="*/ 1550 h 1770"/>
                  <a:gd name="T24" fmla="*/ 0 w 1768"/>
                  <a:gd name="T25" fmla="*/ 198 h 1770"/>
                  <a:gd name="T26" fmla="*/ 16 w 1768"/>
                  <a:gd name="T27" fmla="*/ 134 h 1770"/>
                  <a:gd name="T28" fmla="*/ 50 w 1768"/>
                  <a:gd name="T29" fmla="*/ 80 h 1770"/>
                  <a:gd name="T30" fmla="*/ 96 w 1768"/>
                  <a:gd name="T31" fmla="*/ 38 h 1770"/>
                  <a:gd name="T32" fmla="*/ 154 w 1768"/>
                  <a:gd name="T33" fmla="*/ 10 h 1770"/>
                  <a:gd name="T34" fmla="*/ 218 w 1768"/>
                  <a:gd name="T35" fmla="*/ 0 h 1770"/>
                  <a:gd name="T36" fmla="*/ 1572 w 1768"/>
                  <a:gd name="T37" fmla="*/ 2 h 1770"/>
                  <a:gd name="T38" fmla="*/ 1634 w 1768"/>
                  <a:gd name="T39" fmla="*/ 18 h 1770"/>
                  <a:gd name="T40" fmla="*/ 1688 w 1768"/>
                  <a:gd name="T41" fmla="*/ 50 h 1770"/>
                  <a:gd name="T42" fmla="*/ 1730 w 1768"/>
                  <a:gd name="T43" fmla="*/ 98 h 1770"/>
                  <a:gd name="T44" fmla="*/ 1758 w 1768"/>
                  <a:gd name="T45" fmla="*/ 154 h 1770"/>
                  <a:gd name="T46" fmla="*/ 1768 w 1768"/>
                  <a:gd name="T47" fmla="*/ 220 h 1770"/>
                  <a:gd name="T48" fmla="*/ 1656 w 1768"/>
                  <a:gd name="T49" fmla="*/ 258 h 1770"/>
                  <a:gd name="T50" fmla="*/ 1648 w 1768"/>
                  <a:gd name="T51" fmla="*/ 216 h 1770"/>
                  <a:gd name="T52" fmla="*/ 1630 w 1768"/>
                  <a:gd name="T53" fmla="*/ 178 h 1770"/>
                  <a:gd name="T54" fmla="*/ 1602 w 1768"/>
                  <a:gd name="T55" fmla="*/ 148 h 1770"/>
                  <a:gd name="T56" fmla="*/ 1568 w 1768"/>
                  <a:gd name="T57" fmla="*/ 126 h 1770"/>
                  <a:gd name="T58" fmla="*/ 1526 w 1768"/>
                  <a:gd name="T59" fmla="*/ 114 h 1770"/>
                  <a:gd name="T60" fmla="*/ 256 w 1768"/>
                  <a:gd name="T61" fmla="*/ 114 h 1770"/>
                  <a:gd name="T62" fmla="*/ 214 w 1768"/>
                  <a:gd name="T63" fmla="*/ 120 h 1770"/>
                  <a:gd name="T64" fmla="*/ 176 w 1768"/>
                  <a:gd name="T65" fmla="*/ 138 h 1770"/>
                  <a:gd name="T66" fmla="*/ 146 w 1768"/>
                  <a:gd name="T67" fmla="*/ 166 h 1770"/>
                  <a:gd name="T68" fmla="*/ 124 w 1768"/>
                  <a:gd name="T69" fmla="*/ 202 h 1770"/>
                  <a:gd name="T70" fmla="*/ 114 w 1768"/>
                  <a:gd name="T71" fmla="*/ 244 h 1770"/>
                  <a:gd name="T72" fmla="*/ 112 w 1768"/>
                  <a:gd name="T73" fmla="*/ 1512 h 1770"/>
                  <a:gd name="T74" fmla="*/ 120 w 1768"/>
                  <a:gd name="T75" fmla="*/ 1556 h 1770"/>
                  <a:gd name="T76" fmla="*/ 138 w 1768"/>
                  <a:gd name="T77" fmla="*/ 1592 h 1770"/>
                  <a:gd name="T78" fmla="*/ 166 w 1768"/>
                  <a:gd name="T79" fmla="*/ 1624 h 1770"/>
                  <a:gd name="T80" fmla="*/ 200 w 1768"/>
                  <a:gd name="T81" fmla="*/ 1644 h 1770"/>
                  <a:gd name="T82" fmla="*/ 242 w 1768"/>
                  <a:gd name="T83" fmla="*/ 1656 h 1770"/>
                  <a:gd name="T84" fmla="*/ 1512 w 1768"/>
                  <a:gd name="T85" fmla="*/ 1656 h 1770"/>
                  <a:gd name="T86" fmla="*/ 1554 w 1768"/>
                  <a:gd name="T87" fmla="*/ 1650 h 1770"/>
                  <a:gd name="T88" fmla="*/ 1592 w 1768"/>
                  <a:gd name="T89" fmla="*/ 1632 h 1770"/>
                  <a:gd name="T90" fmla="*/ 1622 w 1768"/>
                  <a:gd name="T91" fmla="*/ 1604 h 1770"/>
                  <a:gd name="T92" fmla="*/ 1644 w 1768"/>
                  <a:gd name="T93" fmla="*/ 1568 h 1770"/>
                  <a:gd name="T94" fmla="*/ 1654 w 1768"/>
                  <a:gd name="T95" fmla="*/ 1526 h 17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768" h="1770">
                    <a:moveTo>
                      <a:pt x="1768" y="1550"/>
                    </a:moveTo>
                    <a:lnTo>
                      <a:pt x="1768" y="1550"/>
                    </a:lnTo>
                    <a:lnTo>
                      <a:pt x="1768" y="1574"/>
                    </a:lnTo>
                    <a:lnTo>
                      <a:pt x="1764" y="1594"/>
                    </a:lnTo>
                    <a:lnTo>
                      <a:pt x="1758" y="1616"/>
                    </a:lnTo>
                    <a:lnTo>
                      <a:pt x="1752" y="1636"/>
                    </a:lnTo>
                    <a:lnTo>
                      <a:pt x="1742" y="1656"/>
                    </a:lnTo>
                    <a:lnTo>
                      <a:pt x="1730" y="1674"/>
                    </a:lnTo>
                    <a:lnTo>
                      <a:pt x="1718" y="1690"/>
                    </a:lnTo>
                    <a:lnTo>
                      <a:pt x="1704" y="1706"/>
                    </a:lnTo>
                    <a:lnTo>
                      <a:pt x="1688" y="1720"/>
                    </a:lnTo>
                    <a:lnTo>
                      <a:pt x="1672" y="1732"/>
                    </a:lnTo>
                    <a:lnTo>
                      <a:pt x="1654" y="1744"/>
                    </a:lnTo>
                    <a:lnTo>
                      <a:pt x="1634" y="1752"/>
                    </a:lnTo>
                    <a:lnTo>
                      <a:pt x="1614" y="1760"/>
                    </a:lnTo>
                    <a:lnTo>
                      <a:pt x="1594" y="1766"/>
                    </a:lnTo>
                    <a:lnTo>
                      <a:pt x="1572" y="1768"/>
                    </a:lnTo>
                    <a:lnTo>
                      <a:pt x="1550" y="1770"/>
                    </a:lnTo>
                    <a:lnTo>
                      <a:pt x="218" y="1770"/>
                    </a:lnTo>
                    <a:lnTo>
                      <a:pt x="218" y="1770"/>
                    </a:lnTo>
                    <a:lnTo>
                      <a:pt x="196" y="1768"/>
                    </a:lnTo>
                    <a:lnTo>
                      <a:pt x="174" y="1766"/>
                    </a:lnTo>
                    <a:lnTo>
                      <a:pt x="154" y="1760"/>
                    </a:lnTo>
                    <a:lnTo>
                      <a:pt x="134" y="1752"/>
                    </a:lnTo>
                    <a:lnTo>
                      <a:pt x="114" y="1744"/>
                    </a:lnTo>
                    <a:lnTo>
                      <a:pt x="96" y="1732"/>
                    </a:lnTo>
                    <a:lnTo>
                      <a:pt x="80" y="1720"/>
                    </a:lnTo>
                    <a:lnTo>
                      <a:pt x="64" y="1706"/>
                    </a:lnTo>
                    <a:lnTo>
                      <a:pt x="50" y="1690"/>
                    </a:lnTo>
                    <a:lnTo>
                      <a:pt x="36" y="1674"/>
                    </a:lnTo>
                    <a:lnTo>
                      <a:pt x="26" y="1656"/>
                    </a:lnTo>
                    <a:lnTo>
                      <a:pt x="16" y="1636"/>
                    </a:lnTo>
                    <a:lnTo>
                      <a:pt x="10" y="1616"/>
                    </a:lnTo>
                    <a:lnTo>
                      <a:pt x="4" y="1594"/>
                    </a:lnTo>
                    <a:lnTo>
                      <a:pt x="0" y="1574"/>
                    </a:lnTo>
                    <a:lnTo>
                      <a:pt x="0" y="1550"/>
                    </a:lnTo>
                    <a:lnTo>
                      <a:pt x="0" y="220"/>
                    </a:lnTo>
                    <a:lnTo>
                      <a:pt x="0" y="220"/>
                    </a:lnTo>
                    <a:lnTo>
                      <a:pt x="0" y="198"/>
                    </a:lnTo>
                    <a:lnTo>
                      <a:pt x="4" y="176"/>
                    </a:lnTo>
                    <a:lnTo>
                      <a:pt x="10" y="154"/>
                    </a:lnTo>
                    <a:lnTo>
                      <a:pt x="16" y="134"/>
                    </a:lnTo>
                    <a:lnTo>
                      <a:pt x="26" y="116"/>
                    </a:lnTo>
                    <a:lnTo>
                      <a:pt x="36" y="98"/>
                    </a:lnTo>
                    <a:lnTo>
                      <a:pt x="50" y="80"/>
                    </a:lnTo>
                    <a:lnTo>
                      <a:pt x="64" y="64"/>
                    </a:lnTo>
                    <a:lnTo>
                      <a:pt x="80" y="50"/>
                    </a:lnTo>
                    <a:lnTo>
                      <a:pt x="96" y="38"/>
                    </a:lnTo>
                    <a:lnTo>
                      <a:pt x="114" y="28"/>
                    </a:lnTo>
                    <a:lnTo>
                      <a:pt x="134" y="18"/>
                    </a:lnTo>
                    <a:lnTo>
                      <a:pt x="154" y="10"/>
                    </a:lnTo>
                    <a:lnTo>
                      <a:pt x="174" y="6"/>
                    </a:lnTo>
                    <a:lnTo>
                      <a:pt x="196" y="2"/>
                    </a:lnTo>
                    <a:lnTo>
                      <a:pt x="218" y="0"/>
                    </a:lnTo>
                    <a:lnTo>
                      <a:pt x="1550" y="0"/>
                    </a:lnTo>
                    <a:lnTo>
                      <a:pt x="1550" y="0"/>
                    </a:lnTo>
                    <a:lnTo>
                      <a:pt x="1572" y="2"/>
                    </a:lnTo>
                    <a:lnTo>
                      <a:pt x="1594" y="6"/>
                    </a:lnTo>
                    <a:lnTo>
                      <a:pt x="1614" y="10"/>
                    </a:lnTo>
                    <a:lnTo>
                      <a:pt x="1634" y="18"/>
                    </a:lnTo>
                    <a:lnTo>
                      <a:pt x="1654" y="28"/>
                    </a:lnTo>
                    <a:lnTo>
                      <a:pt x="1672" y="38"/>
                    </a:lnTo>
                    <a:lnTo>
                      <a:pt x="1688" y="50"/>
                    </a:lnTo>
                    <a:lnTo>
                      <a:pt x="1704" y="64"/>
                    </a:lnTo>
                    <a:lnTo>
                      <a:pt x="1718" y="80"/>
                    </a:lnTo>
                    <a:lnTo>
                      <a:pt x="1730" y="98"/>
                    </a:lnTo>
                    <a:lnTo>
                      <a:pt x="1742" y="116"/>
                    </a:lnTo>
                    <a:lnTo>
                      <a:pt x="1752" y="134"/>
                    </a:lnTo>
                    <a:lnTo>
                      <a:pt x="1758" y="154"/>
                    </a:lnTo>
                    <a:lnTo>
                      <a:pt x="1764" y="176"/>
                    </a:lnTo>
                    <a:lnTo>
                      <a:pt x="1768" y="198"/>
                    </a:lnTo>
                    <a:lnTo>
                      <a:pt x="1768" y="220"/>
                    </a:lnTo>
                    <a:lnTo>
                      <a:pt x="1768" y="1550"/>
                    </a:lnTo>
                    <a:close/>
                    <a:moveTo>
                      <a:pt x="1656" y="258"/>
                    </a:moveTo>
                    <a:lnTo>
                      <a:pt x="1656" y="258"/>
                    </a:lnTo>
                    <a:lnTo>
                      <a:pt x="1654" y="244"/>
                    </a:lnTo>
                    <a:lnTo>
                      <a:pt x="1652" y="230"/>
                    </a:lnTo>
                    <a:lnTo>
                      <a:pt x="1648" y="216"/>
                    </a:lnTo>
                    <a:lnTo>
                      <a:pt x="1644" y="202"/>
                    </a:lnTo>
                    <a:lnTo>
                      <a:pt x="1638" y="190"/>
                    </a:lnTo>
                    <a:lnTo>
                      <a:pt x="1630" y="178"/>
                    </a:lnTo>
                    <a:lnTo>
                      <a:pt x="1622" y="166"/>
                    </a:lnTo>
                    <a:lnTo>
                      <a:pt x="1612" y="156"/>
                    </a:lnTo>
                    <a:lnTo>
                      <a:pt x="1602" y="148"/>
                    </a:lnTo>
                    <a:lnTo>
                      <a:pt x="1592" y="138"/>
                    </a:lnTo>
                    <a:lnTo>
                      <a:pt x="1580" y="132"/>
                    </a:lnTo>
                    <a:lnTo>
                      <a:pt x="1568" y="126"/>
                    </a:lnTo>
                    <a:lnTo>
                      <a:pt x="1554" y="120"/>
                    </a:lnTo>
                    <a:lnTo>
                      <a:pt x="1540" y="118"/>
                    </a:lnTo>
                    <a:lnTo>
                      <a:pt x="1526" y="114"/>
                    </a:lnTo>
                    <a:lnTo>
                      <a:pt x="1512" y="114"/>
                    </a:lnTo>
                    <a:lnTo>
                      <a:pt x="256" y="114"/>
                    </a:lnTo>
                    <a:lnTo>
                      <a:pt x="256" y="114"/>
                    </a:lnTo>
                    <a:lnTo>
                      <a:pt x="242" y="114"/>
                    </a:lnTo>
                    <a:lnTo>
                      <a:pt x="228" y="118"/>
                    </a:lnTo>
                    <a:lnTo>
                      <a:pt x="214" y="120"/>
                    </a:lnTo>
                    <a:lnTo>
                      <a:pt x="200" y="126"/>
                    </a:lnTo>
                    <a:lnTo>
                      <a:pt x="188" y="132"/>
                    </a:lnTo>
                    <a:lnTo>
                      <a:pt x="176" y="138"/>
                    </a:lnTo>
                    <a:lnTo>
                      <a:pt x="166" y="148"/>
                    </a:lnTo>
                    <a:lnTo>
                      <a:pt x="156" y="156"/>
                    </a:lnTo>
                    <a:lnTo>
                      <a:pt x="146" y="166"/>
                    </a:lnTo>
                    <a:lnTo>
                      <a:pt x="138" y="178"/>
                    </a:lnTo>
                    <a:lnTo>
                      <a:pt x="130" y="190"/>
                    </a:lnTo>
                    <a:lnTo>
                      <a:pt x="124" y="202"/>
                    </a:lnTo>
                    <a:lnTo>
                      <a:pt x="120" y="216"/>
                    </a:lnTo>
                    <a:lnTo>
                      <a:pt x="116" y="230"/>
                    </a:lnTo>
                    <a:lnTo>
                      <a:pt x="114" y="244"/>
                    </a:lnTo>
                    <a:lnTo>
                      <a:pt x="112" y="258"/>
                    </a:lnTo>
                    <a:lnTo>
                      <a:pt x="112" y="1512"/>
                    </a:lnTo>
                    <a:lnTo>
                      <a:pt x="112" y="1512"/>
                    </a:lnTo>
                    <a:lnTo>
                      <a:pt x="114" y="1526"/>
                    </a:lnTo>
                    <a:lnTo>
                      <a:pt x="116" y="1542"/>
                    </a:lnTo>
                    <a:lnTo>
                      <a:pt x="120" y="1556"/>
                    </a:lnTo>
                    <a:lnTo>
                      <a:pt x="124" y="1568"/>
                    </a:lnTo>
                    <a:lnTo>
                      <a:pt x="130" y="1580"/>
                    </a:lnTo>
                    <a:lnTo>
                      <a:pt x="138" y="1592"/>
                    </a:lnTo>
                    <a:lnTo>
                      <a:pt x="146" y="1604"/>
                    </a:lnTo>
                    <a:lnTo>
                      <a:pt x="156" y="1614"/>
                    </a:lnTo>
                    <a:lnTo>
                      <a:pt x="166" y="1624"/>
                    </a:lnTo>
                    <a:lnTo>
                      <a:pt x="176" y="1632"/>
                    </a:lnTo>
                    <a:lnTo>
                      <a:pt x="188" y="1638"/>
                    </a:lnTo>
                    <a:lnTo>
                      <a:pt x="200" y="1644"/>
                    </a:lnTo>
                    <a:lnTo>
                      <a:pt x="214" y="1650"/>
                    </a:lnTo>
                    <a:lnTo>
                      <a:pt x="228" y="1654"/>
                    </a:lnTo>
                    <a:lnTo>
                      <a:pt x="242" y="1656"/>
                    </a:lnTo>
                    <a:lnTo>
                      <a:pt x="256" y="1656"/>
                    </a:lnTo>
                    <a:lnTo>
                      <a:pt x="1512" y="1656"/>
                    </a:lnTo>
                    <a:lnTo>
                      <a:pt x="1512" y="1656"/>
                    </a:lnTo>
                    <a:lnTo>
                      <a:pt x="1526" y="1656"/>
                    </a:lnTo>
                    <a:lnTo>
                      <a:pt x="1540" y="1654"/>
                    </a:lnTo>
                    <a:lnTo>
                      <a:pt x="1554" y="1650"/>
                    </a:lnTo>
                    <a:lnTo>
                      <a:pt x="1568" y="1644"/>
                    </a:lnTo>
                    <a:lnTo>
                      <a:pt x="1580" y="1638"/>
                    </a:lnTo>
                    <a:lnTo>
                      <a:pt x="1592" y="1632"/>
                    </a:lnTo>
                    <a:lnTo>
                      <a:pt x="1602" y="1624"/>
                    </a:lnTo>
                    <a:lnTo>
                      <a:pt x="1612" y="1614"/>
                    </a:lnTo>
                    <a:lnTo>
                      <a:pt x="1622" y="1604"/>
                    </a:lnTo>
                    <a:lnTo>
                      <a:pt x="1630" y="1592"/>
                    </a:lnTo>
                    <a:lnTo>
                      <a:pt x="1638" y="1580"/>
                    </a:lnTo>
                    <a:lnTo>
                      <a:pt x="1644" y="1568"/>
                    </a:lnTo>
                    <a:lnTo>
                      <a:pt x="1648" y="1556"/>
                    </a:lnTo>
                    <a:lnTo>
                      <a:pt x="1652" y="1542"/>
                    </a:lnTo>
                    <a:lnTo>
                      <a:pt x="1654" y="1526"/>
                    </a:lnTo>
                    <a:lnTo>
                      <a:pt x="1656" y="1512"/>
                    </a:lnTo>
                    <a:lnTo>
                      <a:pt x="1656" y="258"/>
                    </a:lnTo>
                    <a:close/>
                  </a:path>
                </a:pathLst>
              </a:custGeom>
              <a:solidFill>
                <a:srgbClr val="FDBB3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9" name="Freeform 1453"/>
              <p:cNvSpPr>
                <a:spLocks noEditPoints="1"/>
              </p:cNvSpPr>
              <p:nvPr/>
            </p:nvSpPr>
            <p:spPr bwMode="auto">
              <a:xfrm>
                <a:off x="3115" y="1435"/>
                <a:ext cx="1448" cy="656"/>
              </a:xfrm>
              <a:custGeom>
                <a:avLst/>
                <a:gdLst>
                  <a:gd name="T0" fmla="*/ 1448 w 1448"/>
                  <a:gd name="T1" fmla="*/ 220 h 656"/>
                  <a:gd name="T2" fmla="*/ 1444 w 1448"/>
                  <a:gd name="T3" fmla="*/ 176 h 656"/>
                  <a:gd name="T4" fmla="*/ 1432 w 1448"/>
                  <a:gd name="T5" fmla="*/ 134 h 656"/>
                  <a:gd name="T6" fmla="*/ 1410 w 1448"/>
                  <a:gd name="T7" fmla="*/ 98 h 656"/>
                  <a:gd name="T8" fmla="*/ 1384 w 1448"/>
                  <a:gd name="T9" fmla="*/ 66 h 656"/>
                  <a:gd name="T10" fmla="*/ 1352 w 1448"/>
                  <a:gd name="T11" fmla="*/ 38 h 656"/>
                  <a:gd name="T12" fmla="*/ 1314 w 1448"/>
                  <a:gd name="T13" fmla="*/ 18 h 656"/>
                  <a:gd name="T14" fmla="*/ 1274 w 1448"/>
                  <a:gd name="T15" fmla="*/ 6 h 656"/>
                  <a:gd name="T16" fmla="*/ 1230 w 1448"/>
                  <a:gd name="T17" fmla="*/ 0 h 656"/>
                  <a:gd name="T18" fmla="*/ 218 w 1448"/>
                  <a:gd name="T19" fmla="*/ 0 h 656"/>
                  <a:gd name="T20" fmla="*/ 174 w 1448"/>
                  <a:gd name="T21" fmla="*/ 6 h 656"/>
                  <a:gd name="T22" fmla="*/ 134 w 1448"/>
                  <a:gd name="T23" fmla="*/ 18 h 656"/>
                  <a:gd name="T24" fmla="*/ 96 w 1448"/>
                  <a:gd name="T25" fmla="*/ 38 h 656"/>
                  <a:gd name="T26" fmla="*/ 64 w 1448"/>
                  <a:gd name="T27" fmla="*/ 66 h 656"/>
                  <a:gd name="T28" fmla="*/ 38 w 1448"/>
                  <a:gd name="T29" fmla="*/ 98 h 656"/>
                  <a:gd name="T30" fmla="*/ 16 w 1448"/>
                  <a:gd name="T31" fmla="*/ 134 h 656"/>
                  <a:gd name="T32" fmla="*/ 4 w 1448"/>
                  <a:gd name="T33" fmla="*/ 176 h 656"/>
                  <a:gd name="T34" fmla="*/ 0 w 1448"/>
                  <a:gd name="T35" fmla="*/ 220 h 656"/>
                  <a:gd name="T36" fmla="*/ 0 w 1448"/>
                  <a:gd name="T37" fmla="*/ 554 h 656"/>
                  <a:gd name="T38" fmla="*/ 1448 w 1448"/>
                  <a:gd name="T39" fmla="*/ 656 h 656"/>
                  <a:gd name="T40" fmla="*/ 1448 w 1448"/>
                  <a:gd name="T41" fmla="*/ 554 h 656"/>
                  <a:gd name="T42" fmla="*/ 388 w 1448"/>
                  <a:gd name="T43" fmla="*/ 542 h 656"/>
                  <a:gd name="T44" fmla="*/ 114 w 1448"/>
                  <a:gd name="T45" fmla="*/ 258 h 656"/>
                  <a:gd name="T46" fmla="*/ 114 w 1448"/>
                  <a:gd name="T47" fmla="*/ 244 h 656"/>
                  <a:gd name="T48" fmla="*/ 120 w 1448"/>
                  <a:gd name="T49" fmla="*/ 216 h 656"/>
                  <a:gd name="T50" fmla="*/ 130 w 1448"/>
                  <a:gd name="T51" fmla="*/ 190 h 656"/>
                  <a:gd name="T52" fmla="*/ 146 w 1448"/>
                  <a:gd name="T53" fmla="*/ 166 h 656"/>
                  <a:gd name="T54" fmla="*/ 166 w 1448"/>
                  <a:gd name="T55" fmla="*/ 148 h 656"/>
                  <a:gd name="T56" fmla="*/ 188 w 1448"/>
                  <a:gd name="T57" fmla="*/ 132 h 656"/>
                  <a:gd name="T58" fmla="*/ 214 w 1448"/>
                  <a:gd name="T59" fmla="*/ 120 h 656"/>
                  <a:gd name="T60" fmla="*/ 242 w 1448"/>
                  <a:gd name="T61" fmla="*/ 116 h 656"/>
                  <a:gd name="T62" fmla="*/ 1190 w 1448"/>
                  <a:gd name="T63" fmla="*/ 114 h 656"/>
                  <a:gd name="T64" fmla="*/ 1206 w 1448"/>
                  <a:gd name="T65" fmla="*/ 116 h 656"/>
                  <a:gd name="T66" fmla="*/ 1234 w 1448"/>
                  <a:gd name="T67" fmla="*/ 120 h 656"/>
                  <a:gd name="T68" fmla="*/ 1260 w 1448"/>
                  <a:gd name="T69" fmla="*/ 132 h 656"/>
                  <a:gd name="T70" fmla="*/ 1282 w 1448"/>
                  <a:gd name="T71" fmla="*/ 148 h 656"/>
                  <a:gd name="T72" fmla="*/ 1302 w 1448"/>
                  <a:gd name="T73" fmla="*/ 166 h 656"/>
                  <a:gd name="T74" fmla="*/ 1318 w 1448"/>
                  <a:gd name="T75" fmla="*/ 190 h 656"/>
                  <a:gd name="T76" fmla="*/ 1328 w 1448"/>
                  <a:gd name="T77" fmla="*/ 216 h 656"/>
                  <a:gd name="T78" fmla="*/ 1334 w 1448"/>
                  <a:gd name="T79" fmla="*/ 244 h 656"/>
                  <a:gd name="T80" fmla="*/ 1334 w 1448"/>
                  <a:gd name="T81" fmla="*/ 542 h 656"/>
                  <a:gd name="T82" fmla="*/ 388 w 1448"/>
                  <a:gd name="T83" fmla="*/ 542 h 6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448" h="656">
                    <a:moveTo>
                      <a:pt x="1448" y="220"/>
                    </a:moveTo>
                    <a:lnTo>
                      <a:pt x="1448" y="220"/>
                    </a:lnTo>
                    <a:lnTo>
                      <a:pt x="1448" y="198"/>
                    </a:lnTo>
                    <a:lnTo>
                      <a:pt x="1444" y="176"/>
                    </a:lnTo>
                    <a:lnTo>
                      <a:pt x="1438" y="154"/>
                    </a:lnTo>
                    <a:lnTo>
                      <a:pt x="1432" y="134"/>
                    </a:lnTo>
                    <a:lnTo>
                      <a:pt x="1422" y="116"/>
                    </a:lnTo>
                    <a:lnTo>
                      <a:pt x="1410" y="98"/>
                    </a:lnTo>
                    <a:lnTo>
                      <a:pt x="1398" y="80"/>
                    </a:lnTo>
                    <a:lnTo>
                      <a:pt x="1384" y="66"/>
                    </a:lnTo>
                    <a:lnTo>
                      <a:pt x="1368" y="50"/>
                    </a:lnTo>
                    <a:lnTo>
                      <a:pt x="1352" y="38"/>
                    </a:lnTo>
                    <a:lnTo>
                      <a:pt x="1334" y="28"/>
                    </a:lnTo>
                    <a:lnTo>
                      <a:pt x="1314" y="18"/>
                    </a:lnTo>
                    <a:lnTo>
                      <a:pt x="1294" y="10"/>
                    </a:lnTo>
                    <a:lnTo>
                      <a:pt x="1274" y="6"/>
                    </a:lnTo>
                    <a:lnTo>
                      <a:pt x="1252" y="2"/>
                    </a:lnTo>
                    <a:lnTo>
                      <a:pt x="1230" y="0"/>
                    </a:lnTo>
                    <a:lnTo>
                      <a:pt x="218" y="0"/>
                    </a:lnTo>
                    <a:lnTo>
                      <a:pt x="218" y="0"/>
                    </a:lnTo>
                    <a:lnTo>
                      <a:pt x="196" y="2"/>
                    </a:lnTo>
                    <a:lnTo>
                      <a:pt x="174" y="6"/>
                    </a:lnTo>
                    <a:lnTo>
                      <a:pt x="154" y="10"/>
                    </a:lnTo>
                    <a:lnTo>
                      <a:pt x="134" y="18"/>
                    </a:lnTo>
                    <a:lnTo>
                      <a:pt x="114" y="28"/>
                    </a:lnTo>
                    <a:lnTo>
                      <a:pt x="96" y="38"/>
                    </a:lnTo>
                    <a:lnTo>
                      <a:pt x="80" y="50"/>
                    </a:lnTo>
                    <a:lnTo>
                      <a:pt x="64" y="66"/>
                    </a:lnTo>
                    <a:lnTo>
                      <a:pt x="50" y="80"/>
                    </a:lnTo>
                    <a:lnTo>
                      <a:pt x="38" y="98"/>
                    </a:lnTo>
                    <a:lnTo>
                      <a:pt x="26" y="116"/>
                    </a:lnTo>
                    <a:lnTo>
                      <a:pt x="16" y="134"/>
                    </a:lnTo>
                    <a:lnTo>
                      <a:pt x="10" y="154"/>
                    </a:lnTo>
                    <a:lnTo>
                      <a:pt x="4" y="176"/>
                    </a:lnTo>
                    <a:lnTo>
                      <a:pt x="0" y="198"/>
                    </a:lnTo>
                    <a:lnTo>
                      <a:pt x="0" y="220"/>
                    </a:lnTo>
                    <a:lnTo>
                      <a:pt x="0" y="554"/>
                    </a:lnTo>
                    <a:lnTo>
                      <a:pt x="0" y="554"/>
                    </a:lnTo>
                    <a:lnTo>
                      <a:pt x="0" y="656"/>
                    </a:lnTo>
                    <a:lnTo>
                      <a:pt x="1448" y="656"/>
                    </a:lnTo>
                    <a:lnTo>
                      <a:pt x="1448" y="554"/>
                    </a:lnTo>
                    <a:lnTo>
                      <a:pt x="1448" y="554"/>
                    </a:lnTo>
                    <a:lnTo>
                      <a:pt x="1448" y="220"/>
                    </a:lnTo>
                    <a:close/>
                    <a:moveTo>
                      <a:pt x="388" y="542"/>
                    </a:moveTo>
                    <a:lnTo>
                      <a:pt x="114" y="542"/>
                    </a:lnTo>
                    <a:lnTo>
                      <a:pt x="114" y="258"/>
                    </a:lnTo>
                    <a:lnTo>
                      <a:pt x="114" y="258"/>
                    </a:lnTo>
                    <a:lnTo>
                      <a:pt x="114" y="244"/>
                    </a:lnTo>
                    <a:lnTo>
                      <a:pt x="116" y="230"/>
                    </a:lnTo>
                    <a:lnTo>
                      <a:pt x="120" y="216"/>
                    </a:lnTo>
                    <a:lnTo>
                      <a:pt x="124" y="202"/>
                    </a:lnTo>
                    <a:lnTo>
                      <a:pt x="130" y="190"/>
                    </a:lnTo>
                    <a:lnTo>
                      <a:pt x="138" y="178"/>
                    </a:lnTo>
                    <a:lnTo>
                      <a:pt x="146" y="166"/>
                    </a:lnTo>
                    <a:lnTo>
                      <a:pt x="156" y="156"/>
                    </a:lnTo>
                    <a:lnTo>
                      <a:pt x="166" y="148"/>
                    </a:lnTo>
                    <a:lnTo>
                      <a:pt x="176" y="138"/>
                    </a:lnTo>
                    <a:lnTo>
                      <a:pt x="188" y="132"/>
                    </a:lnTo>
                    <a:lnTo>
                      <a:pt x="202" y="126"/>
                    </a:lnTo>
                    <a:lnTo>
                      <a:pt x="214" y="120"/>
                    </a:lnTo>
                    <a:lnTo>
                      <a:pt x="228" y="118"/>
                    </a:lnTo>
                    <a:lnTo>
                      <a:pt x="242" y="116"/>
                    </a:lnTo>
                    <a:lnTo>
                      <a:pt x="258" y="114"/>
                    </a:lnTo>
                    <a:lnTo>
                      <a:pt x="1190" y="114"/>
                    </a:lnTo>
                    <a:lnTo>
                      <a:pt x="1190" y="114"/>
                    </a:lnTo>
                    <a:lnTo>
                      <a:pt x="1206" y="116"/>
                    </a:lnTo>
                    <a:lnTo>
                      <a:pt x="1220" y="118"/>
                    </a:lnTo>
                    <a:lnTo>
                      <a:pt x="1234" y="120"/>
                    </a:lnTo>
                    <a:lnTo>
                      <a:pt x="1246" y="126"/>
                    </a:lnTo>
                    <a:lnTo>
                      <a:pt x="1260" y="132"/>
                    </a:lnTo>
                    <a:lnTo>
                      <a:pt x="1272" y="138"/>
                    </a:lnTo>
                    <a:lnTo>
                      <a:pt x="1282" y="148"/>
                    </a:lnTo>
                    <a:lnTo>
                      <a:pt x="1292" y="156"/>
                    </a:lnTo>
                    <a:lnTo>
                      <a:pt x="1302" y="166"/>
                    </a:lnTo>
                    <a:lnTo>
                      <a:pt x="1310" y="178"/>
                    </a:lnTo>
                    <a:lnTo>
                      <a:pt x="1318" y="190"/>
                    </a:lnTo>
                    <a:lnTo>
                      <a:pt x="1324" y="202"/>
                    </a:lnTo>
                    <a:lnTo>
                      <a:pt x="1328" y="216"/>
                    </a:lnTo>
                    <a:lnTo>
                      <a:pt x="1332" y="230"/>
                    </a:lnTo>
                    <a:lnTo>
                      <a:pt x="1334" y="244"/>
                    </a:lnTo>
                    <a:lnTo>
                      <a:pt x="1334" y="258"/>
                    </a:lnTo>
                    <a:lnTo>
                      <a:pt x="1334" y="542"/>
                    </a:lnTo>
                    <a:lnTo>
                      <a:pt x="1060" y="542"/>
                    </a:lnTo>
                    <a:lnTo>
                      <a:pt x="388" y="542"/>
                    </a:lnTo>
                    <a:close/>
                  </a:path>
                </a:pathLst>
              </a:custGeom>
              <a:solidFill>
                <a:srgbClr val="FDBB3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2" name="Freeform 1454"/>
              <p:cNvSpPr>
                <a:spLocks noEditPoints="1"/>
              </p:cNvSpPr>
              <p:nvPr/>
            </p:nvSpPr>
            <p:spPr bwMode="auto">
              <a:xfrm>
                <a:off x="3115" y="2231"/>
                <a:ext cx="1448" cy="654"/>
              </a:xfrm>
              <a:custGeom>
                <a:avLst/>
                <a:gdLst>
                  <a:gd name="T0" fmla="*/ 1448 w 1448"/>
                  <a:gd name="T1" fmla="*/ 0 h 654"/>
                  <a:gd name="T2" fmla="*/ 388 w 1448"/>
                  <a:gd name="T3" fmla="*/ 0 h 654"/>
                  <a:gd name="T4" fmla="*/ 0 w 1448"/>
                  <a:gd name="T5" fmla="*/ 114 h 654"/>
                  <a:gd name="T6" fmla="*/ 0 w 1448"/>
                  <a:gd name="T7" fmla="*/ 434 h 654"/>
                  <a:gd name="T8" fmla="*/ 0 w 1448"/>
                  <a:gd name="T9" fmla="*/ 456 h 654"/>
                  <a:gd name="T10" fmla="*/ 10 w 1448"/>
                  <a:gd name="T11" fmla="*/ 500 h 654"/>
                  <a:gd name="T12" fmla="*/ 26 w 1448"/>
                  <a:gd name="T13" fmla="*/ 538 h 654"/>
                  <a:gd name="T14" fmla="*/ 50 w 1448"/>
                  <a:gd name="T15" fmla="*/ 574 h 654"/>
                  <a:gd name="T16" fmla="*/ 80 w 1448"/>
                  <a:gd name="T17" fmla="*/ 604 h 654"/>
                  <a:gd name="T18" fmla="*/ 114 w 1448"/>
                  <a:gd name="T19" fmla="*/ 628 h 654"/>
                  <a:gd name="T20" fmla="*/ 154 w 1448"/>
                  <a:gd name="T21" fmla="*/ 644 h 654"/>
                  <a:gd name="T22" fmla="*/ 196 w 1448"/>
                  <a:gd name="T23" fmla="*/ 652 h 654"/>
                  <a:gd name="T24" fmla="*/ 1230 w 1448"/>
                  <a:gd name="T25" fmla="*/ 654 h 654"/>
                  <a:gd name="T26" fmla="*/ 1252 w 1448"/>
                  <a:gd name="T27" fmla="*/ 652 h 654"/>
                  <a:gd name="T28" fmla="*/ 1294 w 1448"/>
                  <a:gd name="T29" fmla="*/ 644 h 654"/>
                  <a:gd name="T30" fmla="*/ 1334 w 1448"/>
                  <a:gd name="T31" fmla="*/ 628 h 654"/>
                  <a:gd name="T32" fmla="*/ 1368 w 1448"/>
                  <a:gd name="T33" fmla="*/ 604 h 654"/>
                  <a:gd name="T34" fmla="*/ 1398 w 1448"/>
                  <a:gd name="T35" fmla="*/ 574 h 654"/>
                  <a:gd name="T36" fmla="*/ 1422 w 1448"/>
                  <a:gd name="T37" fmla="*/ 538 h 654"/>
                  <a:gd name="T38" fmla="*/ 1438 w 1448"/>
                  <a:gd name="T39" fmla="*/ 500 h 654"/>
                  <a:gd name="T40" fmla="*/ 1448 w 1448"/>
                  <a:gd name="T41" fmla="*/ 456 h 654"/>
                  <a:gd name="T42" fmla="*/ 1448 w 1448"/>
                  <a:gd name="T43" fmla="*/ 98 h 654"/>
                  <a:gd name="T44" fmla="*/ 1190 w 1448"/>
                  <a:gd name="T45" fmla="*/ 540 h 654"/>
                  <a:gd name="T46" fmla="*/ 258 w 1448"/>
                  <a:gd name="T47" fmla="*/ 540 h 654"/>
                  <a:gd name="T48" fmla="*/ 228 w 1448"/>
                  <a:gd name="T49" fmla="*/ 538 h 654"/>
                  <a:gd name="T50" fmla="*/ 202 w 1448"/>
                  <a:gd name="T51" fmla="*/ 528 h 654"/>
                  <a:gd name="T52" fmla="*/ 176 w 1448"/>
                  <a:gd name="T53" fmla="*/ 516 h 654"/>
                  <a:gd name="T54" fmla="*/ 156 w 1448"/>
                  <a:gd name="T55" fmla="*/ 498 h 654"/>
                  <a:gd name="T56" fmla="*/ 138 w 1448"/>
                  <a:gd name="T57" fmla="*/ 476 h 654"/>
                  <a:gd name="T58" fmla="*/ 124 w 1448"/>
                  <a:gd name="T59" fmla="*/ 452 h 654"/>
                  <a:gd name="T60" fmla="*/ 116 w 1448"/>
                  <a:gd name="T61" fmla="*/ 426 h 654"/>
                  <a:gd name="T62" fmla="*/ 114 w 1448"/>
                  <a:gd name="T63" fmla="*/ 396 h 654"/>
                  <a:gd name="T64" fmla="*/ 1334 w 1448"/>
                  <a:gd name="T65" fmla="*/ 114 h 654"/>
                  <a:gd name="T66" fmla="*/ 1334 w 1448"/>
                  <a:gd name="T67" fmla="*/ 396 h 654"/>
                  <a:gd name="T68" fmla="*/ 1332 w 1448"/>
                  <a:gd name="T69" fmla="*/ 426 h 654"/>
                  <a:gd name="T70" fmla="*/ 1324 w 1448"/>
                  <a:gd name="T71" fmla="*/ 452 h 654"/>
                  <a:gd name="T72" fmla="*/ 1310 w 1448"/>
                  <a:gd name="T73" fmla="*/ 476 h 654"/>
                  <a:gd name="T74" fmla="*/ 1292 w 1448"/>
                  <a:gd name="T75" fmla="*/ 498 h 654"/>
                  <a:gd name="T76" fmla="*/ 1272 w 1448"/>
                  <a:gd name="T77" fmla="*/ 516 h 654"/>
                  <a:gd name="T78" fmla="*/ 1246 w 1448"/>
                  <a:gd name="T79" fmla="*/ 528 h 654"/>
                  <a:gd name="T80" fmla="*/ 1220 w 1448"/>
                  <a:gd name="T81" fmla="*/ 538 h 654"/>
                  <a:gd name="T82" fmla="*/ 1190 w 1448"/>
                  <a:gd name="T83" fmla="*/ 540 h 6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448" h="654">
                    <a:moveTo>
                      <a:pt x="1448" y="98"/>
                    </a:moveTo>
                    <a:lnTo>
                      <a:pt x="1448" y="0"/>
                    </a:lnTo>
                    <a:lnTo>
                      <a:pt x="1060" y="0"/>
                    </a:lnTo>
                    <a:lnTo>
                      <a:pt x="388" y="0"/>
                    </a:lnTo>
                    <a:lnTo>
                      <a:pt x="0" y="0"/>
                    </a:lnTo>
                    <a:lnTo>
                      <a:pt x="0" y="114"/>
                    </a:lnTo>
                    <a:lnTo>
                      <a:pt x="0" y="114"/>
                    </a:lnTo>
                    <a:lnTo>
                      <a:pt x="0" y="434"/>
                    </a:lnTo>
                    <a:lnTo>
                      <a:pt x="0" y="434"/>
                    </a:lnTo>
                    <a:lnTo>
                      <a:pt x="0" y="456"/>
                    </a:lnTo>
                    <a:lnTo>
                      <a:pt x="4" y="478"/>
                    </a:lnTo>
                    <a:lnTo>
                      <a:pt x="10" y="500"/>
                    </a:lnTo>
                    <a:lnTo>
                      <a:pt x="16" y="520"/>
                    </a:lnTo>
                    <a:lnTo>
                      <a:pt x="26" y="538"/>
                    </a:lnTo>
                    <a:lnTo>
                      <a:pt x="38" y="556"/>
                    </a:lnTo>
                    <a:lnTo>
                      <a:pt x="50" y="574"/>
                    </a:lnTo>
                    <a:lnTo>
                      <a:pt x="64" y="590"/>
                    </a:lnTo>
                    <a:lnTo>
                      <a:pt x="80" y="604"/>
                    </a:lnTo>
                    <a:lnTo>
                      <a:pt x="96" y="616"/>
                    </a:lnTo>
                    <a:lnTo>
                      <a:pt x="114" y="628"/>
                    </a:lnTo>
                    <a:lnTo>
                      <a:pt x="134" y="636"/>
                    </a:lnTo>
                    <a:lnTo>
                      <a:pt x="154" y="644"/>
                    </a:lnTo>
                    <a:lnTo>
                      <a:pt x="174" y="648"/>
                    </a:lnTo>
                    <a:lnTo>
                      <a:pt x="196" y="652"/>
                    </a:lnTo>
                    <a:lnTo>
                      <a:pt x="218" y="654"/>
                    </a:lnTo>
                    <a:lnTo>
                      <a:pt x="1230" y="654"/>
                    </a:lnTo>
                    <a:lnTo>
                      <a:pt x="1230" y="654"/>
                    </a:lnTo>
                    <a:lnTo>
                      <a:pt x="1252" y="652"/>
                    </a:lnTo>
                    <a:lnTo>
                      <a:pt x="1274" y="648"/>
                    </a:lnTo>
                    <a:lnTo>
                      <a:pt x="1294" y="644"/>
                    </a:lnTo>
                    <a:lnTo>
                      <a:pt x="1314" y="636"/>
                    </a:lnTo>
                    <a:lnTo>
                      <a:pt x="1334" y="628"/>
                    </a:lnTo>
                    <a:lnTo>
                      <a:pt x="1352" y="616"/>
                    </a:lnTo>
                    <a:lnTo>
                      <a:pt x="1368" y="604"/>
                    </a:lnTo>
                    <a:lnTo>
                      <a:pt x="1384" y="590"/>
                    </a:lnTo>
                    <a:lnTo>
                      <a:pt x="1398" y="574"/>
                    </a:lnTo>
                    <a:lnTo>
                      <a:pt x="1410" y="556"/>
                    </a:lnTo>
                    <a:lnTo>
                      <a:pt x="1422" y="538"/>
                    </a:lnTo>
                    <a:lnTo>
                      <a:pt x="1432" y="520"/>
                    </a:lnTo>
                    <a:lnTo>
                      <a:pt x="1438" y="500"/>
                    </a:lnTo>
                    <a:lnTo>
                      <a:pt x="1444" y="478"/>
                    </a:lnTo>
                    <a:lnTo>
                      <a:pt x="1448" y="456"/>
                    </a:lnTo>
                    <a:lnTo>
                      <a:pt x="1448" y="434"/>
                    </a:lnTo>
                    <a:lnTo>
                      <a:pt x="1448" y="98"/>
                    </a:lnTo>
                    <a:lnTo>
                      <a:pt x="1448" y="98"/>
                    </a:lnTo>
                    <a:close/>
                    <a:moveTo>
                      <a:pt x="1190" y="540"/>
                    </a:moveTo>
                    <a:lnTo>
                      <a:pt x="258" y="540"/>
                    </a:lnTo>
                    <a:lnTo>
                      <a:pt x="258" y="540"/>
                    </a:lnTo>
                    <a:lnTo>
                      <a:pt x="242" y="540"/>
                    </a:lnTo>
                    <a:lnTo>
                      <a:pt x="228" y="538"/>
                    </a:lnTo>
                    <a:lnTo>
                      <a:pt x="214" y="534"/>
                    </a:lnTo>
                    <a:lnTo>
                      <a:pt x="202" y="528"/>
                    </a:lnTo>
                    <a:lnTo>
                      <a:pt x="188" y="522"/>
                    </a:lnTo>
                    <a:lnTo>
                      <a:pt x="176" y="516"/>
                    </a:lnTo>
                    <a:lnTo>
                      <a:pt x="166" y="508"/>
                    </a:lnTo>
                    <a:lnTo>
                      <a:pt x="156" y="498"/>
                    </a:lnTo>
                    <a:lnTo>
                      <a:pt x="146" y="488"/>
                    </a:lnTo>
                    <a:lnTo>
                      <a:pt x="138" y="476"/>
                    </a:lnTo>
                    <a:lnTo>
                      <a:pt x="130" y="464"/>
                    </a:lnTo>
                    <a:lnTo>
                      <a:pt x="124" y="452"/>
                    </a:lnTo>
                    <a:lnTo>
                      <a:pt x="120" y="438"/>
                    </a:lnTo>
                    <a:lnTo>
                      <a:pt x="116" y="426"/>
                    </a:lnTo>
                    <a:lnTo>
                      <a:pt x="114" y="410"/>
                    </a:lnTo>
                    <a:lnTo>
                      <a:pt x="114" y="396"/>
                    </a:lnTo>
                    <a:lnTo>
                      <a:pt x="114" y="114"/>
                    </a:lnTo>
                    <a:lnTo>
                      <a:pt x="1334" y="114"/>
                    </a:lnTo>
                    <a:lnTo>
                      <a:pt x="1334" y="396"/>
                    </a:lnTo>
                    <a:lnTo>
                      <a:pt x="1334" y="396"/>
                    </a:lnTo>
                    <a:lnTo>
                      <a:pt x="1334" y="410"/>
                    </a:lnTo>
                    <a:lnTo>
                      <a:pt x="1332" y="426"/>
                    </a:lnTo>
                    <a:lnTo>
                      <a:pt x="1328" y="438"/>
                    </a:lnTo>
                    <a:lnTo>
                      <a:pt x="1324" y="452"/>
                    </a:lnTo>
                    <a:lnTo>
                      <a:pt x="1318" y="464"/>
                    </a:lnTo>
                    <a:lnTo>
                      <a:pt x="1310" y="476"/>
                    </a:lnTo>
                    <a:lnTo>
                      <a:pt x="1302" y="488"/>
                    </a:lnTo>
                    <a:lnTo>
                      <a:pt x="1292" y="498"/>
                    </a:lnTo>
                    <a:lnTo>
                      <a:pt x="1282" y="508"/>
                    </a:lnTo>
                    <a:lnTo>
                      <a:pt x="1272" y="516"/>
                    </a:lnTo>
                    <a:lnTo>
                      <a:pt x="1260" y="522"/>
                    </a:lnTo>
                    <a:lnTo>
                      <a:pt x="1246" y="528"/>
                    </a:lnTo>
                    <a:lnTo>
                      <a:pt x="1234" y="534"/>
                    </a:lnTo>
                    <a:lnTo>
                      <a:pt x="1220" y="538"/>
                    </a:lnTo>
                    <a:lnTo>
                      <a:pt x="1206" y="540"/>
                    </a:lnTo>
                    <a:lnTo>
                      <a:pt x="1190" y="540"/>
                    </a:lnTo>
                    <a:lnTo>
                      <a:pt x="1190" y="540"/>
                    </a:lnTo>
                    <a:close/>
                  </a:path>
                </a:pathLst>
              </a:custGeom>
              <a:solidFill>
                <a:srgbClr val="FDBB3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grpSp>
        <p:nvGrpSpPr>
          <p:cNvPr id="9" name="Group 8"/>
          <p:cNvGrpSpPr/>
          <p:nvPr/>
        </p:nvGrpSpPr>
        <p:grpSpPr>
          <a:xfrm>
            <a:off x="1813808" y="3212504"/>
            <a:ext cx="7384315" cy="1042430"/>
            <a:chOff x="1813808" y="3212504"/>
            <a:chExt cx="7384315" cy="1042430"/>
          </a:xfrm>
        </p:grpSpPr>
        <p:grpSp>
          <p:nvGrpSpPr>
            <p:cNvPr id="168" name="Group 1450"/>
            <p:cNvGrpSpPr>
              <a:grpSpLocks noChangeAspect="1"/>
            </p:cNvGrpSpPr>
            <p:nvPr/>
          </p:nvGrpSpPr>
          <p:grpSpPr bwMode="auto">
            <a:xfrm>
              <a:off x="3114569" y="3446687"/>
              <a:ext cx="485538" cy="486088"/>
              <a:chOff x="2955" y="1275"/>
              <a:chExt cx="1768" cy="1770"/>
            </a:xfrm>
          </p:grpSpPr>
          <p:sp>
            <p:nvSpPr>
              <p:cNvPr id="169" name="AutoShape 1449"/>
              <p:cNvSpPr>
                <a:spLocks noChangeAspect="1" noChangeArrowheads="1" noTextEdit="1"/>
              </p:cNvSpPr>
              <p:nvPr/>
            </p:nvSpPr>
            <p:spPr bwMode="auto">
              <a:xfrm>
                <a:off x="2955" y="1275"/>
                <a:ext cx="1768" cy="177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0" name="Freeform 1451"/>
              <p:cNvSpPr>
                <a:spLocks/>
              </p:cNvSpPr>
              <p:nvPr/>
            </p:nvSpPr>
            <p:spPr bwMode="auto">
              <a:xfrm>
                <a:off x="3061" y="1381"/>
                <a:ext cx="1556" cy="1558"/>
              </a:xfrm>
              <a:custGeom>
                <a:avLst/>
                <a:gdLst>
                  <a:gd name="T0" fmla="*/ 1556 w 1556"/>
                  <a:gd name="T1" fmla="*/ 146 h 1558"/>
                  <a:gd name="T2" fmla="*/ 1554 w 1556"/>
                  <a:gd name="T3" fmla="*/ 116 h 1558"/>
                  <a:gd name="T4" fmla="*/ 1544 w 1556"/>
                  <a:gd name="T5" fmla="*/ 90 h 1558"/>
                  <a:gd name="T6" fmla="*/ 1532 w 1556"/>
                  <a:gd name="T7" fmla="*/ 64 h 1558"/>
                  <a:gd name="T8" fmla="*/ 1514 w 1556"/>
                  <a:gd name="T9" fmla="*/ 44 h 1558"/>
                  <a:gd name="T10" fmla="*/ 1492 w 1556"/>
                  <a:gd name="T11" fmla="*/ 26 h 1558"/>
                  <a:gd name="T12" fmla="*/ 1468 w 1556"/>
                  <a:gd name="T13" fmla="*/ 12 h 1558"/>
                  <a:gd name="T14" fmla="*/ 1440 w 1556"/>
                  <a:gd name="T15" fmla="*/ 4 h 1558"/>
                  <a:gd name="T16" fmla="*/ 1410 w 1556"/>
                  <a:gd name="T17" fmla="*/ 0 h 1558"/>
                  <a:gd name="T18" fmla="*/ 146 w 1556"/>
                  <a:gd name="T19" fmla="*/ 0 h 1558"/>
                  <a:gd name="T20" fmla="*/ 116 w 1556"/>
                  <a:gd name="T21" fmla="*/ 4 h 1558"/>
                  <a:gd name="T22" fmla="*/ 88 w 1556"/>
                  <a:gd name="T23" fmla="*/ 12 h 1558"/>
                  <a:gd name="T24" fmla="*/ 64 w 1556"/>
                  <a:gd name="T25" fmla="*/ 26 h 1558"/>
                  <a:gd name="T26" fmla="*/ 42 w 1556"/>
                  <a:gd name="T27" fmla="*/ 44 h 1558"/>
                  <a:gd name="T28" fmla="*/ 24 w 1556"/>
                  <a:gd name="T29" fmla="*/ 64 h 1558"/>
                  <a:gd name="T30" fmla="*/ 12 w 1556"/>
                  <a:gd name="T31" fmla="*/ 90 h 1558"/>
                  <a:gd name="T32" fmla="*/ 2 w 1556"/>
                  <a:gd name="T33" fmla="*/ 116 h 1558"/>
                  <a:gd name="T34" fmla="*/ 0 w 1556"/>
                  <a:gd name="T35" fmla="*/ 146 h 1558"/>
                  <a:gd name="T36" fmla="*/ 0 w 1556"/>
                  <a:gd name="T37" fmla="*/ 1412 h 1558"/>
                  <a:gd name="T38" fmla="*/ 2 w 1556"/>
                  <a:gd name="T39" fmla="*/ 1442 h 1558"/>
                  <a:gd name="T40" fmla="*/ 12 w 1556"/>
                  <a:gd name="T41" fmla="*/ 1468 h 1558"/>
                  <a:gd name="T42" fmla="*/ 24 w 1556"/>
                  <a:gd name="T43" fmla="*/ 1494 h 1558"/>
                  <a:gd name="T44" fmla="*/ 42 w 1556"/>
                  <a:gd name="T45" fmla="*/ 1514 h 1558"/>
                  <a:gd name="T46" fmla="*/ 64 w 1556"/>
                  <a:gd name="T47" fmla="*/ 1532 h 1558"/>
                  <a:gd name="T48" fmla="*/ 88 w 1556"/>
                  <a:gd name="T49" fmla="*/ 1546 h 1558"/>
                  <a:gd name="T50" fmla="*/ 116 w 1556"/>
                  <a:gd name="T51" fmla="*/ 1554 h 1558"/>
                  <a:gd name="T52" fmla="*/ 146 w 1556"/>
                  <a:gd name="T53" fmla="*/ 1558 h 1558"/>
                  <a:gd name="T54" fmla="*/ 1410 w 1556"/>
                  <a:gd name="T55" fmla="*/ 1558 h 1558"/>
                  <a:gd name="T56" fmla="*/ 1440 w 1556"/>
                  <a:gd name="T57" fmla="*/ 1554 h 1558"/>
                  <a:gd name="T58" fmla="*/ 1468 w 1556"/>
                  <a:gd name="T59" fmla="*/ 1546 h 1558"/>
                  <a:gd name="T60" fmla="*/ 1492 w 1556"/>
                  <a:gd name="T61" fmla="*/ 1532 h 1558"/>
                  <a:gd name="T62" fmla="*/ 1514 w 1556"/>
                  <a:gd name="T63" fmla="*/ 1514 h 1558"/>
                  <a:gd name="T64" fmla="*/ 1532 w 1556"/>
                  <a:gd name="T65" fmla="*/ 1494 h 1558"/>
                  <a:gd name="T66" fmla="*/ 1544 w 1556"/>
                  <a:gd name="T67" fmla="*/ 1468 h 1558"/>
                  <a:gd name="T68" fmla="*/ 1554 w 1556"/>
                  <a:gd name="T69" fmla="*/ 1442 h 1558"/>
                  <a:gd name="T70" fmla="*/ 1556 w 1556"/>
                  <a:gd name="T71" fmla="*/ 1412 h 15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556" h="1558">
                    <a:moveTo>
                      <a:pt x="1556" y="146"/>
                    </a:moveTo>
                    <a:lnTo>
                      <a:pt x="1556" y="146"/>
                    </a:lnTo>
                    <a:lnTo>
                      <a:pt x="1556" y="132"/>
                    </a:lnTo>
                    <a:lnTo>
                      <a:pt x="1554" y="116"/>
                    </a:lnTo>
                    <a:lnTo>
                      <a:pt x="1550" y="104"/>
                    </a:lnTo>
                    <a:lnTo>
                      <a:pt x="1544" y="90"/>
                    </a:lnTo>
                    <a:lnTo>
                      <a:pt x="1538" y="76"/>
                    </a:lnTo>
                    <a:lnTo>
                      <a:pt x="1532" y="64"/>
                    </a:lnTo>
                    <a:lnTo>
                      <a:pt x="1524" y="54"/>
                    </a:lnTo>
                    <a:lnTo>
                      <a:pt x="1514" y="44"/>
                    </a:lnTo>
                    <a:lnTo>
                      <a:pt x="1504" y="34"/>
                    </a:lnTo>
                    <a:lnTo>
                      <a:pt x="1492" y="26"/>
                    </a:lnTo>
                    <a:lnTo>
                      <a:pt x="1480" y="18"/>
                    </a:lnTo>
                    <a:lnTo>
                      <a:pt x="1468" y="12"/>
                    </a:lnTo>
                    <a:lnTo>
                      <a:pt x="1454" y="8"/>
                    </a:lnTo>
                    <a:lnTo>
                      <a:pt x="1440" y="4"/>
                    </a:lnTo>
                    <a:lnTo>
                      <a:pt x="1426" y="2"/>
                    </a:lnTo>
                    <a:lnTo>
                      <a:pt x="1410" y="0"/>
                    </a:lnTo>
                    <a:lnTo>
                      <a:pt x="146" y="0"/>
                    </a:lnTo>
                    <a:lnTo>
                      <a:pt x="146" y="0"/>
                    </a:lnTo>
                    <a:lnTo>
                      <a:pt x="130" y="2"/>
                    </a:lnTo>
                    <a:lnTo>
                      <a:pt x="116" y="4"/>
                    </a:lnTo>
                    <a:lnTo>
                      <a:pt x="102" y="8"/>
                    </a:lnTo>
                    <a:lnTo>
                      <a:pt x="88" y="12"/>
                    </a:lnTo>
                    <a:lnTo>
                      <a:pt x="76" y="18"/>
                    </a:lnTo>
                    <a:lnTo>
                      <a:pt x="64" y="26"/>
                    </a:lnTo>
                    <a:lnTo>
                      <a:pt x="52" y="34"/>
                    </a:lnTo>
                    <a:lnTo>
                      <a:pt x="42" y="44"/>
                    </a:lnTo>
                    <a:lnTo>
                      <a:pt x="32" y="54"/>
                    </a:lnTo>
                    <a:lnTo>
                      <a:pt x="24" y="64"/>
                    </a:lnTo>
                    <a:lnTo>
                      <a:pt x="18" y="76"/>
                    </a:lnTo>
                    <a:lnTo>
                      <a:pt x="12" y="90"/>
                    </a:lnTo>
                    <a:lnTo>
                      <a:pt x="6" y="104"/>
                    </a:lnTo>
                    <a:lnTo>
                      <a:pt x="2" y="116"/>
                    </a:lnTo>
                    <a:lnTo>
                      <a:pt x="0" y="132"/>
                    </a:lnTo>
                    <a:lnTo>
                      <a:pt x="0" y="146"/>
                    </a:lnTo>
                    <a:lnTo>
                      <a:pt x="0" y="1412"/>
                    </a:lnTo>
                    <a:lnTo>
                      <a:pt x="0" y="1412"/>
                    </a:lnTo>
                    <a:lnTo>
                      <a:pt x="0" y="1426"/>
                    </a:lnTo>
                    <a:lnTo>
                      <a:pt x="2" y="1442"/>
                    </a:lnTo>
                    <a:lnTo>
                      <a:pt x="6" y="1456"/>
                    </a:lnTo>
                    <a:lnTo>
                      <a:pt x="12" y="1468"/>
                    </a:lnTo>
                    <a:lnTo>
                      <a:pt x="18" y="1482"/>
                    </a:lnTo>
                    <a:lnTo>
                      <a:pt x="24" y="1494"/>
                    </a:lnTo>
                    <a:lnTo>
                      <a:pt x="32" y="1504"/>
                    </a:lnTo>
                    <a:lnTo>
                      <a:pt x="42" y="1514"/>
                    </a:lnTo>
                    <a:lnTo>
                      <a:pt x="52" y="1524"/>
                    </a:lnTo>
                    <a:lnTo>
                      <a:pt x="64" y="1532"/>
                    </a:lnTo>
                    <a:lnTo>
                      <a:pt x="76" y="1540"/>
                    </a:lnTo>
                    <a:lnTo>
                      <a:pt x="88" y="1546"/>
                    </a:lnTo>
                    <a:lnTo>
                      <a:pt x="102" y="1550"/>
                    </a:lnTo>
                    <a:lnTo>
                      <a:pt x="116" y="1554"/>
                    </a:lnTo>
                    <a:lnTo>
                      <a:pt x="130" y="1556"/>
                    </a:lnTo>
                    <a:lnTo>
                      <a:pt x="146" y="1558"/>
                    </a:lnTo>
                    <a:lnTo>
                      <a:pt x="1410" y="1558"/>
                    </a:lnTo>
                    <a:lnTo>
                      <a:pt x="1410" y="1558"/>
                    </a:lnTo>
                    <a:lnTo>
                      <a:pt x="1426" y="1556"/>
                    </a:lnTo>
                    <a:lnTo>
                      <a:pt x="1440" y="1554"/>
                    </a:lnTo>
                    <a:lnTo>
                      <a:pt x="1454" y="1550"/>
                    </a:lnTo>
                    <a:lnTo>
                      <a:pt x="1468" y="1546"/>
                    </a:lnTo>
                    <a:lnTo>
                      <a:pt x="1480" y="1540"/>
                    </a:lnTo>
                    <a:lnTo>
                      <a:pt x="1492" y="1532"/>
                    </a:lnTo>
                    <a:lnTo>
                      <a:pt x="1504" y="1524"/>
                    </a:lnTo>
                    <a:lnTo>
                      <a:pt x="1514" y="1514"/>
                    </a:lnTo>
                    <a:lnTo>
                      <a:pt x="1524" y="1504"/>
                    </a:lnTo>
                    <a:lnTo>
                      <a:pt x="1532" y="1494"/>
                    </a:lnTo>
                    <a:lnTo>
                      <a:pt x="1538" y="1482"/>
                    </a:lnTo>
                    <a:lnTo>
                      <a:pt x="1544" y="1468"/>
                    </a:lnTo>
                    <a:lnTo>
                      <a:pt x="1550" y="1456"/>
                    </a:lnTo>
                    <a:lnTo>
                      <a:pt x="1554" y="1442"/>
                    </a:lnTo>
                    <a:lnTo>
                      <a:pt x="1556" y="1426"/>
                    </a:lnTo>
                    <a:lnTo>
                      <a:pt x="1556" y="1412"/>
                    </a:lnTo>
                    <a:lnTo>
                      <a:pt x="1556" y="146"/>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1" name="Freeform 1452"/>
              <p:cNvSpPr>
                <a:spLocks noEditPoints="1"/>
              </p:cNvSpPr>
              <p:nvPr/>
            </p:nvSpPr>
            <p:spPr bwMode="auto">
              <a:xfrm>
                <a:off x="2955" y="1275"/>
                <a:ext cx="1768" cy="1770"/>
              </a:xfrm>
              <a:custGeom>
                <a:avLst/>
                <a:gdLst>
                  <a:gd name="T0" fmla="*/ 1768 w 1768"/>
                  <a:gd name="T1" fmla="*/ 1574 h 1770"/>
                  <a:gd name="T2" fmla="*/ 1752 w 1768"/>
                  <a:gd name="T3" fmla="*/ 1636 h 1770"/>
                  <a:gd name="T4" fmla="*/ 1718 w 1768"/>
                  <a:gd name="T5" fmla="*/ 1690 h 1770"/>
                  <a:gd name="T6" fmla="*/ 1672 w 1768"/>
                  <a:gd name="T7" fmla="*/ 1732 h 1770"/>
                  <a:gd name="T8" fmla="*/ 1614 w 1768"/>
                  <a:gd name="T9" fmla="*/ 1760 h 1770"/>
                  <a:gd name="T10" fmla="*/ 1550 w 1768"/>
                  <a:gd name="T11" fmla="*/ 1770 h 1770"/>
                  <a:gd name="T12" fmla="*/ 196 w 1768"/>
                  <a:gd name="T13" fmla="*/ 1768 h 1770"/>
                  <a:gd name="T14" fmla="*/ 134 w 1768"/>
                  <a:gd name="T15" fmla="*/ 1752 h 1770"/>
                  <a:gd name="T16" fmla="*/ 80 w 1768"/>
                  <a:gd name="T17" fmla="*/ 1720 h 1770"/>
                  <a:gd name="T18" fmla="*/ 36 w 1768"/>
                  <a:gd name="T19" fmla="*/ 1674 h 1770"/>
                  <a:gd name="T20" fmla="*/ 10 w 1768"/>
                  <a:gd name="T21" fmla="*/ 1616 h 1770"/>
                  <a:gd name="T22" fmla="*/ 0 w 1768"/>
                  <a:gd name="T23" fmla="*/ 1550 h 1770"/>
                  <a:gd name="T24" fmla="*/ 0 w 1768"/>
                  <a:gd name="T25" fmla="*/ 198 h 1770"/>
                  <a:gd name="T26" fmla="*/ 16 w 1768"/>
                  <a:gd name="T27" fmla="*/ 134 h 1770"/>
                  <a:gd name="T28" fmla="*/ 50 w 1768"/>
                  <a:gd name="T29" fmla="*/ 80 h 1770"/>
                  <a:gd name="T30" fmla="*/ 96 w 1768"/>
                  <a:gd name="T31" fmla="*/ 38 h 1770"/>
                  <a:gd name="T32" fmla="*/ 154 w 1768"/>
                  <a:gd name="T33" fmla="*/ 10 h 1770"/>
                  <a:gd name="T34" fmla="*/ 218 w 1768"/>
                  <a:gd name="T35" fmla="*/ 0 h 1770"/>
                  <a:gd name="T36" fmla="*/ 1572 w 1768"/>
                  <a:gd name="T37" fmla="*/ 2 h 1770"/>
                  <a:gd name="T38" fmla="*/ 1634 w 1768"/>
                  <a:gd name="T39" fmla="*/ 18 h 1770"/>
                  <a:gd name="T40" fmla="*/ 1688 w 1768"/>
                  <a:gd name="T41" fmla="*/ 50 h 1770"/>
                  <a:gd name="T42" fmla="*/ 1730 w 1768"/>
                  <a:gd name="T43" fmla="*/ 98 h 1770"/>
                  <a:gd name="T44" fmla="*/ 1758 w 1768"/>
                  <a:gd name="T45" fmla="*/ 154 h 1770"/>
                  <a:gd name="T46" fmla="*/ 1768 w 1768"/>
                  <a:gd name="T47" fmla="*/ 220 h 1770"/>
                  <a:gd name="T48" fmla="*/ 1656 w 1768"/>
                  <a:gd name="T49" fmla="*/ 258 h 1770"/>
                  <a:gd name="T50" fmla="*/ 1648 w 1768"/>
                  <a:gd name="T51" fmla="*/ 216 h 1770"/>
                  <a:gd name="T52" fmla="*/ 1630 w 1768"/>
                  <a:gd name="T53" fmla="*/ 178 h 1770"/>
                  <a:gd name="T54" fmla="*/ 1602 w 1768"/>
                  <a:gd name="T55" fmla="*/ 148 h 1770"/>
                  <a:gd name="T56" fmla="*/ 1568 w 1768"/>
                  <a:gd name="T57" fmla="*/ 126 h 1770"/>
                  <a:gd name="T58" fmla="*/ 1526 w 1768"/>
                  <a:gd name="T59" fmla="*/ 114 h 1770"/>
                  <a:gd name="T60" fmla="*/ 256 w 1768"/>
                  <a:gd name="T61" fmla="*/ 114 h 1770"/>
                  <a:gd name="T62" fmla="*/ 214 w 1768"/>
                  <a:gd name="T63" fmla="*/ 120 h 1770"/>
                  <a:gd name="T64" fmla="*/ 176 w 1768"/>
                  <a:gd name="T65" fmla="*/ 138 h 1770"/>
                  <a:gd name="T66" fmla="*/ 146 w 1768"/>
                  <a:gd name="T67" fmla="*/ 166 h 1770"/>
                  <a:gd name="T68" fmla="*/ 124 w 1768"/>
                  <a:gd name="T69" fmla="*/ 202 h 1770"/>
                  <a:gd name="T70" fmla="*/ 114 w 1768"/>
                  <a:gd name="T71" fmla="*/ 244 h 1770"/>
                  <a:gd name="T72" fmla="*/ 112 w 1768"/>
                  <a:gd name="T73" fmla="*/ 1512 h 1770"/>
                  <a:gd name="T74" fmla="*/ 120 w 1768"/>
                  <a:gd name="T75" fmla="*/ 1556 h 1770"/>
                  <a:gd name="T76" fmla="*/ 138 w 1768"/>
                  <a:gd name="T77" fmla="*/ 1592 h 1770"/>
                  <a:gd name="T78" fmla="*/ 166 w 1768"/>
                  <a:gd name="T79" fmla="*/ 1624 h 1770"/>
                  <a:gd name="T80" fmla="*/ 200 w 1768"/>
                  <a:gd name="T81" fmla="*/ 1644 h 1770"/>
                  <a:gd name="T82" fmla="*/ 242 w 1768"/>
                  <a:gd name="T83" fmla="*/ 1656 h 1770"/>
                  <a:gd name="T84" fmla="*/ 1512 w 1768"/>
                  <a:gd name="T85" fmla="*/ 1656 h 1770"/>
                  <a:gd name="T86" fmla="*/ 1554 w 1768"/>
                  <a:gd name="T87" fmla="*/ 1650 h 1770"/>
                  <a:gd name="T88" fmla="*/ 1592 w 1768"/>
                  <a:gd name="T89" fmla="*/ 1632 h 1770"/>
                  <a:gd name="T90" fmla="*/ 1622 w 1768"/>
                  <a:gd name="T91" fmla="*/ 1604 h 1770"/>
                  <a:gd name="T92" fmla="*/ 1644 w 1768"/>
                  <a:gd name="T93" fmla="*/ 1568 h 1770"/>
                  <a:gd name="T94" fmla="*/ 1654 w 1768"/>
                  <a:gd name="T95" fmla="*/ 1526 h 17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768" h="1770">
                    <a:moveTo>
                      <a:pt x="1768" y="1550"/>
                    </a:moveTo>
                    <a:lnTo>
                      <a:pt x="1768" y="1550"/>
                    </a:lnTo>
                    <a:lnTo>
                      <a:pt x="1768" y="1574"/>
                    </a:lnTo>
                    <a:lnTo>
                      <a:pt x="1764" y="1594"/>
                    </a:lnTo>
                    <a:lnTo>
                      <a:pt x="1758" y="1616"/>
                    </a:lnTo>
                    <a:lnTo>
                      <a:pt x="1752" y="1636"/>
                    </a:lnTo>
                    <a:lnTo>
                      <a:pt x="1742" y="1656"/>
                    </a:lnTo>
                    <a:lnTo>
                      <a:pt x="1730" y="1674"/>
                    </a:lnTo>
                    <a:lnTo>
                      <a:pt x="1718" y="1690"/>
                    </a:lnTo>
                    <a:lnTo>
                      <a:pt x="1704" y="1706"/>
                    </a:lnTo>
                    <a:lnTo>
                      <a:pt x="1688" y="1720"/>
                    </a:lnTo>
                    <a:lnTo>
                      <a:pt x="1672" y="1732"/>
                    </a:lnTo>
                    <a:lnTo>
                      <a:pt x="1654" y="1744"/>
                    </a:lnTo>
                    <a:lnTo>
                      <a:pt x="1634" y="1752"/>
                    </a:lnTo>
                    <a:lnTo>
                      <a:pt x="1614" y="1760"/>
                    </a:lnTo>
                    <a:lnTo>
                      <a:pt x="1594" y="1766"/>
                    </a:lnTo>
                    <a:lnTo>
                      <a:pt x="1572" y="1768"/>
                    </a:lnTo>
                    <a:lnTo>
                      <a:pt x="1550" y="1770"/>
                    </a:lnTo>
                    <a:lnTo>
                      <a:pt x="218" y="1770"/>
                    </a:lnTo>
                    <a:lnTo>
                      <a:pt x="218" y="1770"/>
                    </a:lnTo>
                    <a:lnTo>
                      <a:pt x="196" y="1768"/>
                    </a:lnTo>
                    <a:lnTo>
                      <a:pt x="174" y="1766"/>
                    </a:lnTo>
                    <a:lnTo>
                      <a:pt x="154" y="1760"/>
                    </a:lnTo>
                    <a:lnTo>
                      <a:pt x="134" y="1752"/>
                    </a:lnTo>
                    <a:lnTo>
                      <a:pt x="114" y="1744"/>
                    </a:lnTo>
                    <a:lnTo>
                      <a:pt x="96" y="1732"/>
                    </a:lnTo>
                    <a:lnTo>
                      <a:pt x="80" y="1720"/>
                    </a:lnTo>
                    <a:lnTo>
                      <a:pt x="64" y="1706"/>
                    </a:lnTo>
                    <a:lnTo>
                      <a:pt x="50" y="1690"/>
                    </a:lnTo>
                    <a:lnTo>
                      <a:pt x="36" y="1674"/>
                    </a:lnTo>
                    <a:lnTo>
                      <a:pt x="26" y="1656"/>
                    </a:lnTo>
                    <a:lnTo>
                      <a:pt x="16" y="1636"/>
                    </a:lnTo>
                    <a:lnTo>
                      <a:pt x="10" y="1616"/>
                    </a:lnTo>
                    <a:lnTo>
                      <a:pt x="4" y="1594"/>
                    </a:lnTo>
                    <a:lnTo>
                      <a:pt x="0" y="1574"/>
                    </a:lnTo>
                    <a:lnTo>
                      <a:pt x="0" y="1550"/>
                    </a:lnTo>
                    <a:lnTo>
                      <a:pt x="0" y="220"/>
                    </a:lnTo>
                    <a:lnTo>
                      <a:pt x="0" y="220"/>
                    </a:lnTo>
                    <a:lnTo>
                      <a:pt x="0" y="198"/>
                    </a:lnTo>
                    <a:lnTo>
                      <a:pt x="4" y="176"/>
                    </a:lnTo>
                    <a:lnTo>
                      <a:pt x="10" y="154"/>
                    </a:lnTo>
                    <a:lnTo>
                      <a:pt x="16" y="134"/>
                    </a:lnTo>
                    <a:lnTo>
                      <a:pt x="26" y="116"/>
                    </a:lnTo>
                    <a:lnTo>
                      <a:pt x="36" y="98"/>
                    </a:lnTo>
                    <a:lnTo>
                      <a:pt x="50" y="80"/>
                    </a:lnTo>
                    <a:lnTo>
                      <a:pt x="64" y="64"/>
                    </a:lnTo>
                    <a:lnTo>
                      <a:pt x="80" y="50"/>
                    </a:lnTo>
                    <a:lnTo>
                      <a:pt x="96" y="38"/>
                    </a:lnTo>
                    <a:lnTo>
                      <a:pt x="114" y="28"/>
                    </a:lnTo>
                    <a:lnTo>
                      <a:pt x="134" y="18"/>
                    </a:lnTo>
                    <a:lnTo>
                      <a:pt x="154" y="10"/>
                    </a:lnTo>
                    <a:lnTo>
                      <a:pt x="174" y="6"/>
                    </a:lnTo>
                    <a:lnTo>
                      <a:pt x="196" y="2"/>
                    </a:lnTo>
                    <a:lnTo>
                      <a:pt x="218" y="0"/>
                    </a:lnTo>
                    <a:lnTo>
                      <a:pt x="1550" y="0"/>
                    </a:lnTo>
                    <a:lnTo>
                      <a:pt x="1550" y="0"/>
                    </a:lnTo>
                    <a:lnTo>
                      <a:pt x="1572" y="2"/>
                    </a:lnTo>
                    <a:lnTo>
                      <a:pt x="1594" y="6"/>
                    </a:lnTo>
                    <a:lnTo>
                      <a:pt x="1614" y="10"/>
                    </a:lnTo>
                    <a:lnTo>
                      <a:pt x="1634" y="18"/>
                    </a:lnTo>
                    <a:lnTo>
                      <a:pt x="1654" y="28"/>
                    </a:lnTo>
                    <a:lnTo>
                      <a:pt x="1672" y="38"/>
                    </a:lnTo>
                    <a:lnTo>
                      <a:pt x="1688" y="50"/>
                    </a:lnTo>
                    <a:lnTo>
                      <a:pt x="1704" y="64"/>
                    </a:lnTo>
                    <a:lnTo>
                      <a:pt x="1718" y="80"/>
                    </a:lnTo>
                    <a:lnTo>
                      <a:pt x="1730" y="98"/>
                    </a:lnTo>
                    <a:lnTo>
                      <a:pt x="1742" y="116"/>
                    </a:lnTo>
                    <a:lnTo>
                      <a:pt x="1752" y="134"/>
                    </a:lnTo>
                    <a:lnTo>
                      <a:pt x="1758" y="154"/>
                    </a:lnTo>
                    <a:lnTo>
                      <a:pt x="1764" y="176"/>
                    </a:lnTo>
                    <a:lnTo>
                      <a:pt x="1768" y="198"/>
                    </a:lnTo>
                    <a:lnTo>
                      <a:pt x="1768" y="220"/>
                    </a:lnTo>
                    <a:lnTo>
                      <a:pt x="1768" y="1550"/>
                    </a:lnTo>
                    <a:close/>
                    <a:moveTo>
                      <a:pt x="1656" y="258"/>
                    </a:moveTo>
                    <a:lnTo>
                      <a:pt x="1656" y="258"/>
                    </a:lnTo>
                    <a:lnTo>
                      <a:pt x="1654" y="244"/>
                    </a:lnTo>
                    <a:lnTo>
                      <a:pt x="1652" y="230"/>
                    </a:lnTo>
                    <a:lnTo>
                      <a:pt x="1648" y="216"/>
                    </a:lnTo>
                    <a:lnTo>
                      <a:pt x="1644" y="202"/>
                    </a:lnTo>
                    <a:lnTo>
                      <a:pt x="1638" y="190"/>
                    </a:lnTo>
                    <a:lnTo>
                      <a:pt x="1630" y="178"/>
                    </a:lnTo>
                    <a:lnTo>
                      <a:pt x="1622" y="166"/>
                    </a:lnTo>
                    <a:lnTo>
                      <a:pt x="1612" y="156"/>
                    </a:lnTo>
                    <a:lnTo>
                      <a:pt x="1602" y="148"/>
                    </a:lnTo>
                    <a:lnTo>
                      <a:pt x="1592" y="138"/>
                    </a:lnTo>
                    <a:lnTo>
                      <a:pt x="1580" y="132"/>
                    </a:lnTo>
                    <a:lnTo>
                      <a:pt x="1568" y="126"/>
                    </a:lnTo>
                    <a:lnTo>
                      <a:pt x="1554" y="120"/>
                    </a:lnTo>
                    <a:lnTo>
                      <a:pt x="1540" y="118"/>
                    </a:lnTo>
                    <a:lnTo>
                      <a:pt x="1526" y="114"/>
                    </a:lnTo>
                    <a:lnTo>
                      <a:pt x="1512" y="114"/>
                    </a:lnTo>
                    <a:lnTo>
                      <a:pt x="256" y="114"/>
                    </a:lnTo>
                    <a:lnTo>
                      <a:pt x="256" y="114"/>
                    </a:lnTo>
                    <a:lnTo>
                      <a:pt x="242" y="114"/>
                    </a:lnTo>
                    <a:lnTo>
                      <a:pt x="228" y="118"/>
                    </a:lnTo>
                    <a:lnTo>
                      <a:pt x="214" y="120"/>
                    </a:lnTo>
                    <a:lnTo>
                      <a:pt x="200" y="126"/>
                    </a:lnTo>
                    <a:lnTo>
                      <a:pt x="188" y="132"/>
                    </a:lnTo>
                    <a:lnTo>
                      <a:pt x="176" y="138"/>
                    </a:lnTo>
                    <a:lnTo>
                      <a:pt x="166" y="148"/>
                    </a:lnTo>
                    <a:lnTo>
                      <a:pt x="156" y="156"/>
                    </a:lnTo>
                    <a:lnTo>
                      <a:pt x="146" y="166"/>
                    </a:lnTo>
                    <a:lnTo>
                      <a:pt x="138" y="178"/>
                    </a:lnTo>
                    <a:lnTo>
                      <a:pt x="130" y="190"/>
                    </a:lnTo>
                    <a:lnTo>
                      <a:pt x="124" y="202"/>
                    </a:lnTo>
                    <a:lnTo>
                      <a:pt x="120" y="216"/>
                    </a:lnTo>
                    <a:lnTo>
                      <a:pt x="116" y="230"/>
                    </a:lnTo>
                    <a:lnTo>
                      <a:pt x="114" y="244"/>
                    </a:lnTo>
                    <a:lnTo>
                      <a:pt x="112" y="258"/>
                    </a:lnTo>
                    <a:lnTo>
                      <a:pt x="112" y="1512"/>
                    </a:lnTo>
                    <a:lnTo>
                      <a:pt x="112" y="1512"/>
                    </a:lnTo>
                    <a:lnTo>
                      <a:pt x="114" y="1526"/>
                    </a:lnTo>
                    <a:lnTo>
                      <a:pt x="116" y="1542"/>
                    </a:lnTo>
                    <a:lnTo>
                      <a:pt x="120" y="1556"/>
                    </a:lnTo>
                    <a:lnTo>
                      <a:pt x="124" y="1568"/>
                    </a:lnTo>
                    <a:lnTo>
                      <a:pt x="130" y="1580"/>
                    </a:lnTo>
                    <a:lnTo>
                      <a:pt x="138" y="1592"/>
                    </a:lnTo>
                    <a:lnTo>
                      <a:pt x="146" y="1604"/>
                    </a:lnTo>
                    <a:lnTo>
                      <a:pt x="156" y="1614"/>
                    </a:lnTo>
                    <a:lnTo>
                      <a:pt x="166" y="1624"/>
                    </a:lnTo>
                    <a:lnTo>
                      <a:pt x="176" y="1632"/>
                    </a:lnTo>
                    <a:lnTo>
                      <a:pt x="188" y="1638"/>
                    </a:lnTo>
                    <a:lnTo>
                      <a:pt x="200" y="1644"/>
                    </a:lnTo>
                    <a:lnTo>
                      <a:pt x="214" y="1650"/>
                    </a:lnTo>
                    <a:lnTo>
                      <a:pt x="228" y="1654"/>
                    </a:lnTo>
                    <a:lnTo>
                      <a:pt x="242" y="1656"/>
                    </a:lnTo>
                    <a:lnTo>
                      <a:pt x="256" y="1656"/>
                    </a:lnTo>
                    <a:lnTo>
                      <a:pt x="1512" y="1656"/>
                    </a:lnTo>
                    <a:lnTo>
                      <a:pt x="1512" y="1656"/>
                    </a:lnTo>
                    <a:lnTo>
                      <a:pt x="1526" y="1656"/>
                    </a:lnTo>
                    <a:lnTo>
                      <a:pt x="1540" y="1654"/>
                    </a:lnTo>
                    <a:lnTo>
                      <a:pt x="1554" y="1650"/>
                    </a:lnTo>
                    <a:lnTo>
                      <a:pt x="1568" y="1644"/>
                    </a:lnTo>
                    <a:lnTo>
                      <a:pt x="1580" y="1638"/>
                    </a:lnTo>
                    <a:lnTo>
                      <a:pt x="1592" y="1632"/>
                    </a:lnTo>
                    <a:lnTo>
                      <a:pt x="1602" y="1624"/>
                    </a:lnTo>
                    <a:lnTo>
                      <a:pt x="1612" y="1614"/>
                    </a:lnTo>
                    <a:lnTo>
                      <a:pt x="1622" y="1604"/>
                    </a:lnTo>
                    <a:lnTo>
                      <a:pt x="1630" y="1592"/>
                    </a:lnTo>
                    <a:lnTo>
                      <a:pt x="1638" y="1580"/>
                    </a:lnTo>
                    <a:lnTo>
                      <a:pt x="1644" y="1568"/>
                    </a:lnTo>
                    <a:lnTo>
                      <a:pt x="1648" y="1556"/>
                    </a:lnTo>
                    <a:lnTo>
                      <a:pt x="1652" y="1542"/>
                    </a:lnTo>
                    <a:lnTo>
                      <a:pt x="1654" y="1526"/>
                    </a:lnTo>
                    <a:lnTo>
                      <a:pt x="1656" y="1512"/>
                    </a:lnTo>
                    <a:lnTo>
                      <a:pt x="1656" y="258"/>
                    </a:lnTo>
                    <a:close/>
                  </a:path>
                </a:pathLst>
              </a:custGeom>
              <a:solidFill>
                <a:srgbClr val="FDBB3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2" name="Freeform 1453"/>
              <p:cNvSpPr>
                <a:spLocks noEditPoints="1"/>
              </p:cNvSpPr>
              <p:nvPr/>
            </p:nvSpPr>
            <p:spPr bwMode="auto">
              <a:xfrm>
                <a:off x="3115" y="1435"/>
                <a:ext cx="1448" cy="656"/>
              </a:xfrm>
              <a:custGeom>
                <a:avLst/>
                <a:gdLst>
                  <a:gd name="T0" fmla="*/ 1448 w 1448"/>
                  <a:gd name="T1" fmla="*/ 220 h 656"/>
                  <a:gd name="T2" fmla="*/ 1444 w 1448"/>
                  <a:gd name="T3" fmla="*/ 176 h 656"/>
                  <a:gd name="T4" fmla="*/ 1432 w 1448"/>
                  <a:gd name="T5" fmla="*/ 134 h 656"/>
                  <a:gd name="T6" fmla="*/ 1410 w 1448"/>
                  <a:gd name="T7" fmla="*/ 98 h 656"/>
                  <a:gd name="T8" fmla="*/ 1384 w 1448"/>
                  <a:gd name="T9" fmla="*/ 66 h 656"/>
                  <a:gd name="T10" fmla="*/ 1352 w 1448"/>
                  <a:gd name="T11" fmla="*/ 38 h 656"/>
                  <a:gd name="T12" fmla="*/ 1314 w 1448"/>
                  <a:gd name="T13" fmla="*/ 18 h 656"/>
                  <a:gd name="T14" fmla="*/ 1274 w 1448"/>
                  <a:gd name="T15" fmla="*/ 6 h 656"/>
                  <a:gd name="T16" fmla="*/ 1230 w 1448"/>
                  <a:gd name="T17" fmla="*/ 0 h 656"/>
                  <a:gd name="T18" fmla="*/ 218 w 1448"/>
                  <a:gd name="T19" fmla="*/ 0 h 656"/>
                  <a:gd name="T20" fmla="*/ 174 w 1448"/>
                  <a:gd name="T21" fmla="*/ 6 h 656"/>
                  <a:gd name="T22" fmla="*/ 134 w 1448"/>
                  <a:gd name="T23" fmla="*/ 18 h 656"/>
                  <a:gd name="T24" fmla="*/ 96 w 1448"/>
                  <a:gd name="T25" fmla="*/ 38 h 656"/>
                  <a:gd name="T26" fmla="*/ 64 w 1448"/>
                  <a:gd name="T27" fmla="*/ 66 h 656"/>
                  <a:gd name="T28" fmla="*/ 38 w 1448"/>
                  <a:gd name="T29" fmla="*/ 98 h 656"/>
                  <a:gd name="T30" fmla="*/ 16 w 1448"/>
                  <a:gd name="T31" fmla="*/ 134 h 656"/>
                  <a:gd name="T32" fmla="*/ 4 w 1448"/>
                  <a:gd name="T33" fmla="*/ 176 h 656"/>
                  <a:gd name="T34" fmla="*/ 0 w 1448"/>
                  <a:gd name="T35" fmla="*/ 220 h 656"/>
                  <a:gd name="T36" fmla="*/ 0 w 1448"/>
                  <a:gd name="T37" fmla="*/ 554 h 656"/>
                  <a:gd name="T38" fmla="*/ 1448 w 1448"/>
                  <a:gd name="T39" fmla="*/ 656 h 656"/>
                  <a:gd name="T40" fmla="*/ 1448 w 1448"/>
                  <a:gd name="T41" fmla="*/ 554 h 656"/>
                  <a:gd name="T42" fmla="*/ 388 w 1448"/>
                  <a:gd name="T43" fmla="*/ 542 h 656"/>
                  <a:gd name="T44" fmla="*/ 114 w 1448"/>
                  <a:gd name="T45" fmla="*/ 258 h 656"/>
                  <a:gd name="T46" fmla="*/ 114 w 1448"/>
                  <a:gd name="T47" fmla="*/ 244 h 656"/>
                  <a:gd name="T48" fmla="*/ 120 w 1448"/>
                  <a:gd name="T49" fmla="*/ 216 h 656"/>
                  <a:gd name="T50" fmla="*/ 130 w 1448"/>
                  <a:gd name="T51" fmla="*/ 190 h 656"/>
                  <a:gd name="T52" fmla="*/ 146 w 1448"/>
                  <a:gd name="T53" fmla="*/ 166 h 656"/>
                  <a:gd name="T54" fmla="*/ 166 w 1448"/>
                  <a:gd name="T55" fmla="*/ 148 h 656"/>
                  <a:gd name="T56" fmla="*/ 188 w 1448"/>
                  <a:gd name="T57" fmla="*/ 132 h 656"/>
                  <a:gd name="T58" fmla="*/ 214 w 1448"/>
                  <a:gd name="T59" fmla="*/ 120 h 656"/>
                  <a:gd name="T60" fmla="*/ 242 w 1448"/>
                  <a:gd name="T61" fmla="*/ 116 h 656"/>
                  <a:gd name="T62" fmla="*/ 1190 w 1448"/>
                  <a:gd name="T63" fmla="*/ 114 h 656"/>
                  <a:gd name="T64" fmla="*/ 1206 w 1448"/>
                  <a:gd name="T65" fmla="*/ 116 h 656"/>
                  <a:gd name="T66" fmla="*/ 1234 w 1448"/>
                  <a:gd name="T67" fmla="*/ 120 h 656"/>
                  <a:gd name="T68" fmla="*/ 1260 w 1448"/>
                  <a:gd name="T69" fmla="*/ 132 h 656"/>
                  <a:gd name="T70" fmla="*/ 1282 w 1448"/>
                  <a:gd name="T71" fmla="*/ 148 h 656"/>
                  <a:gd name="T72" fmla="*/ 1302 w 1448"/>
                  <a:gd name="T73" fmla="*/ 166 h 656"/>
                  <a:gd name="T74" fmla="*/ 1318 w 1448"/>
                  <a:gd name="T75" fmla="*/ 190 h 656"/>
                  <a:gd name="T76" fmla="*/ 1328 w 1448"/>
                  <a:gd name="T77" fmla="*/ 216 h 656"/>
                  <a:gd name="T78" fmla="*/ 1334 w 1448"/>
                  <a:gd name="T79" fmla="*/ 244 h 656"/>
                  <a:gd name="T80" fmla="*/ 1334 w 1448"/>
                  <a:gd name="T81" fmla="*/ 542 h 656"/>
                  <a:gd name="T82" fmla="*/ 388 w 1448"/>
                  <a:gd name="T83" fmla="*/ 542 h 6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448" h="656">
                    <a:moveTo>
                      <a:pt x="1448" y="220"/>
                    </a:moveTo>
                    <a:lnTo>
                      <a:pt x="1448" y="220"/>
                    </a:lnTo>
                    <a:lnTo>
                      <a:pt x="1448" y="198"/>
                    </a:lnTo>
                    <a:lnTo>
                      <a:pt x="1444" y="176"/>
                    </a:lnTo>
                    <a:lnTo>
                      <a:pt x="1438" y="154"/>
                    </a:lnTo>
                    <a:lnTo>
                      <a:pt x="1432" y="134"/>
                    </a:lnTo>
                    <a:lnTo>
                      <a:pt x="1422" y="116"/>
                    </a:lnTo>
                    <a:lnTo>
                      <a:pt x="1410" y="98"/>
                    </a:lnTo>
                    <a:lnTo>
                      <a:pt x="1398" y="80"/>
                    </a:lnTo>
                    <a:lnTo>
                      <a:pt x="1384" y="66"/>
                    </a:lnTo>
                    <a:lnTo>
                      <a:pt x="1368" y="50"/>
                    </a:lnTo>
                    <a:lnTo>
                      <a:pt x="1352" y="38"/>
                    </a:lnTo>
                    <a:lnTo>
                      <a:pt x="1334" y="28"/>
                    </a:lnTo>
                    <a:lnTo>
                      <a:pt x="1314" y="18"/>
                    </a:lnTo>
                    <a:lnTo>
                      <a:pt x="1294" y="10"/>
                    </a:lnTo>
                    <a:lnTo>
                      <a:pt x="1274" y="6"/>
                    </a:lnTo>
                    <a:lnTo>
                      <a:pt x="1252" y="2"/>
                    </a:lnTo>
                    <a:lnTo>
                      <a:pt x="1230" y="0"/>
                    </a:lnTo>
                    <a:lnTo>
                      <a:pt x="218" y="0"/>
                    </a:lnTo>
                    <a:lnTo>
                      <a:pt x="218" y="0"/>
                    </a:lnTo>
                    <a:lnTo>
                      <a:pt x="196" y="2"/>
                    </a:lnTo>
                    <a:lnTo>
                      <a:pt x="174" y="6"/>
                    </a:lnTo>
                    <a:lnTo>
                      <a:pt x="154" y="10"/>
                    </a:lnTo>
                    <a:lnTo>
                      <a:pt x="134" y="18"/>
                    </a:lnTo>
                    <a:lnTo>
                      <a:pt x="114" y="28"/>
                    </a:lnTo>
                    <a:lnTo>
                      <a:pt x="96" y="38"/>
                    </a:lnTo>
                    <a:lnTo>
                      <a:pt x="80" y="50"/>
                    </a:lnTo>
                    <a:lnTo>
                      <a:pt x="64" y="66"/>
                    </a:lnTo>
                    <a:lnTo>
                      <a:pt x="50" y="80"/>
                    </a:lnTo>
                    <a:lnTo>
                      <a:pt x="38" y="98"/>
                    </a:lnTo>
                    <a:lnTo>
                      <a:pt x="26" y="116"/>
                    </a:lnTo>
                    <a:lnTo>
                      <a:pt x="16" y="134"/>
                    </a:lnTo>
                    <a:lnTo>
                      <a:pt x="10" y="154"/>
                    </a:lnTo>
                    <a:lnTo>
                      <a:pt x="4" y="176"/>
                    </a:lnTo>
                    <a:lnTo>
                      <a:pt x="0" y="198"/>
                    </a:lnTo>
                    <a:lnTo>
                      <a:pt x="0" y="220"/>
                    </a:lnTo>
                    <a:lnTo>
                      <a:pt x="0" y="554"/>
                    </a:lnTo>
                    <a:lnTo>
                      <a:pt x="0" y="554"/>
                    </a:lnTo>
                    <a:lnTo>
                      <a:pt x="0" y="656"/>
                    </a:lnTo>
                    <a:lnTo>
                      <a:pt x="1448" y="656"/>
                    </a:lnTo>
                    <a:lnTo>
                      <a:pt x="1448" y="554"/>
                    </a:lnTo>
                    <a:lnTo>
                      <a:pt x="1448" y="554"/>
                    </a:lnTo>
                    <a:lnTo>
                      <a:pt x="1448" y="220"/>
                    </a:lnTo>
                    <a:close/>
                    <a:moveTo>
                      <a:pt x="388" y="542"/>
                    </a:moveTo>
                    <a:lnTo>
                      <a:pt x="114" y="542"/>
                    </a:lnTo>
                    <a:lnTo>
                      <a:pt x="114" y="258"/>
                    </a:lnTo>
                    <a:lnTo>
                      <a:pt x="114" y="258"/>
                    </a:lnTo>
                    <a:lnTo>
                      <a:pt x="114" y="244"/>
                    </a:lnTo>
                    <a:lnTo>
                      <a:pt x="116" y="230"/>
                    </a:lnTo>
                    <a:lnTo>
                      <a:pt x="120" y="216"/>
                    </a:lnTo>
                    <a:lnTo>
                      <a:pt x="124" y="202"/>
                    </a:lnTo>
                    <a:lnTo>
                      <a:pt x="130" y="190"/>
                    </a:lnTo>
                    <a:lnTo>
                      <a:pt x="138" y="178"/>
                    </a:lnTo>
                    <a:lnTo>
                      <a:pt x="146" y="166"/>
                    </a:lnTo>
                    <a:lnTo>
                      <a:pt x="156" y="156"/>
                    </a:lnTo>
                    <a:lnTo>
                      <a:pt x="166" y="148"/>
                    </a:lnTo>
                    <a:lnTo>
                      <a:pt x="176" y="138"/>
                    </a:lnTo>
                    <a:lnTo>
                      <a:pt x="188" y="132"/>
                    </a:lnTo>
                    <a:lnTo>
                      <a:pt x="202" y="126"/>
                    </a:lnTo>
                    <a:lnTo>
                      <a:pt x="214" y="120"/>
                    </a:lnTo>
                    <a:lnTo>
                      <a:pt x="228" y="118"/>
                    </a:lnTo>
                    <a:lnTo>
                      <a:pt x="242" y="116"/>
                    </a:lnTo>
                    <a:lnTo>
                      <a:pt x="258" y="114"/>
                    </a:lnTo>
                    <a:lnTo>
                      <a:pt x="1190" y="114"/>
                    </a:lnTo>
                    <a:lnTo>
                      <a:pt x="1190" y="114"/>
                    </a:lnTo>
                    <a:lnTo>
                      <a:pt x="1206" y="116"/>
                    </a:lnTo>
                    <a:lnTo>
                      <a:pt x="1220" y="118"/>
                    </a:lnTo>
                    <a:lnTo>
                      <a:pt x="1234" y="120"/>
                    </a:lnTo>
                    <a:lnTo>
                      <a:pt x="1246" y="126"/>
                    </a:lnTo>
                    <a:lnTo>
                      <a:pt x="1260" y="132"/>
                    </a:lnTo>
                    <a:lnTo>
                      <a:pt x="1272" y="138"/>
                    </a:lnTo>
                    <a:lnTo>
                      <a:pt x="1282" y="148"/>
                    </a:lnTo>
                    <a:lnTo>
                      <a:pt x="1292" y="156"/>
                    </a:lnTo>
                    <a:lnTo>
                      <a:pt x="1302" y="166"/>
                    </a:lnTo>
                    <a:lnTo>
                      <a:pt x="1310" y="178"/>
                    </a:lnTo>
                    <a:lnTo>
                      <a:pt x="1318" y="190"/>
                    </a:lnTo>
                    <a:lnTo>
                      <a:pt x="1324" y="202"/>
                    </a:lnTo>
                    <a:lnTo>
                      <a:pt x="1328" y="216"/>
                    </a:lnTo>
                    <a:lnTo>
                      <a:pt x="1332" y="230"/>
                    </a:lnTo>
                    <a:lnTo>
                      <a:pt x="1334" y="244"/>
                    </a:lnTo>
                    <a:lnTo>
                      <a:pt x="1334" y="258"/>
                    </a:lnTo>
                    <a:lnTo>
                      <a:pt x="1334" y="542"/>
                    </a:lnTo>
                    <a:lnTo>
                      <a:pt x="1060" y="542"/>
                    </a:lnTo>
                    <a:lnTo>
                      <a:pt x="388" y="542"/>
                    </a:lnTo>
                    <a:close/>
                  </a:path>
                </a:pathLst>
              </a:custGeom>
              <a:solidFill>
                <a:srgbClr val="FDBB3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3" name="Freeform 1454"/>
              <p:cNvSpPr>
                <a:spLocks noEditPoints="1"/>
              </p:cNvSpPr>
              <p:nvPr/>
            </p:nvSpPr>
            <p:spPr bwMode="auto">
              <a:xfrm>
                <a:off x="3115" y="2231"/>
                <a:ext cx="1448" cy="654"/>
              </a:xfrm>
              <a:custGeom>
                <a:avLst/>
                <a:gdLst>
                  <a:gd name="T0" fmla="*/ 1448 w 1448"/>
                  <a:gd name="T1" fmla="*/ 0 h 654"/>
                  <a:gd name="T2" fmla="*/ 388 w 1448"/>
                  <a:gd name="T3" fmla="*/ 0 h 654"/>
                  <a:gd name="T4" fmla="*/ 0 w 1448"/>
                  <a:gd name="T5" fmla="*/ 114 h 654"/>
                  <a:gd name="T6" fmla="*/ 0 w 1448"/>
                  <a:gd name="T7" fmla="*/ 434 h 654"/>
                  <a:gd name="T8" fmla="*/ 0 w 1448"/>
                  <a:gd name="T9" fmla="*/ 456 h 654"/>
                  <a:gd name="T10" fmla="*/ 10 w 1448"/>
                  <a:gd name="T11" fmla="*/ 500 h 654"/>
                  <a:gd name="T12" fmla="*/ 26 w 1448"/>
                  <a:gd name="T13" fmla="*/ 538 h 654"/>
                  <a:gd name="T14" fmla="*/ 50 w 1448"/>
                  <a:gd name="T15" fmla="*/ 574 h 654"/>
                  <a:gd name="T16" fmla="*/ 80 w 1448"/>
                  <a:gd name="T17" fmla="*/ 604 h 654"/>
                  <a:gd name="T18" fmla="*/ 114 w 1448"/>
                  <a:gd name="T19" fmla="*/ 628 h 654"/>
                  <a:gd name="T20" fmla="*/ 154 w 1448"/>
                  <a:gd name="T21" fmla="*/ 644 h 654"/>
                  <a:gd name="T22" fmla="*/ 196 w 1448"/>
                  <a:gd name="T23" fmla="*/ 652 h 654"/>
                  <a:gd name="T24" fmla="*/ 1230 w 1448"/>
                  <a:gd name="T25" fmla="*/ 654 h 654"/>
                  <a:gd name="T26" fmla="*/ 1252 w 1448"/>
                  <a:gd name="T27" fmla="*/ 652 h 654"/>
                  <a:gd name="T28" fmla="*/ 1294 w 1448"/>
                  <a:gd name="T29" fmla="*/ 644 h 654"/>
                  <a:gd name="T30" fmla="*/ 1334 w 1448"/>
                  <a:gd name="T31" fmla="*/ 628 h 654"/>
                  <a:gd name="T32" fmla="*/ 1368 w 1448"/>
                  <a:gd name="T33" fmla="*/ 604 h 654"/>
                  <a:gd name="T34" fmla="*/ 1398 w 1448"/>
                  <a:gd name="T35" fmla="*/ 574 h 654"/>
                  <a:gd name="T36" fmla="*/ 1422 w 1448"/>
                  <a:gd name="T37" fmla="*/ 538 h 654"/>
                  <a:gd name="T38" fmla="*/ 1438 w 1448"/>
                  <a:gd name="T39" fmla="*/ 500 h 654"/>
                  <a:gd name="T40" fmla="*/ 1448 w 1448"/>
                  <a:gd name="T41" fmla="*/ 456 h 654"/>
                  <a:gd name="T42" fmla="*/ 1448 w 1448"/>
                  <a:gd name="T43" fmla="*/ 98 h 654"/>
                  <a:gd name="T44" fmla="*/ 1190 w 1448"/>
                  <a:gd name="T45" fmla="*/ 540 h 654"/>
                  <a:gd name="T46" fmla="*/ 258 w 1448"/>
                  <a:gd name="T47" fmla="*/ 540 h 654"/>
                  <a:gd name="T48" fmla="*/ 228 w 1448"/>
                  <a:gd name="T49" fmla="*/ 538 h 654"/>
                  <a:gd name="T50" fmla="*/ 202 w 1448"/>
                  <a:gd name="T51" fmla="*/ 528 h 654"/>
                  <a:gd name="T52" fmla="*/ 176 w 1448"/>
                  <a:gd name="T53" fmla="*/ 516 h 654"/>
                  <a:gd name="T54" fmla="*/ 156 w 1448"/>
                  <a:gd name="T55" fmla="*/ 498 h 654"/>
                  <a:gd name="T56" fmla="*/ 138 w 1448"/>
                  <a:gd name="T57" fmla="*/ 476 h 654"/>
                  <a:gd name="T58" fmla="*/ 124 w 1448"/>
                  <a:gd name="T59" fmla="*/ 452 h 654"/>
                  <a:gd name="T60" fmla="*/ 116 w 1448"/>
                  <a:gd name="T61" fmla="*/ 426 h 654"/>
                  <a:gd name="T62" fmla="*/ 114 w 1448"/>
                  <a:gd name="T63" fmla="*/ 396 h 654"/>
                  <a:gd name="T64" fmla="*/ 1334 w 1448"/>
                  <a:gd name="T65" fmla="*/ 114 h 654"/>
                  <a:gd name="T66" fmla="*/ 1334 w 1448"/>
                  <a:gd name="T67" fmla="*/ 396 h 654"/>
                  <a:gd name="T68" fmla="*/ 1332 w 1448"/>
                  <a:gd name="T69" fmla="*/ 426 h 654"/>
                  <a:gd name="T70" fmla="*/ 1324 w 1448"/>
                  <a:gd name="T71" fmla="*/ 452 h 654"/>
                  <a:gd name="T72" fmla="*/ 1310 w 1448"/>
                  <a:gd name="T73" fmla="*/ 476 h 654"/>
                  <a:gd name="T74" fmla="*/ 1292 w 1448"/>
                  <a:gd name="T75" fmla="*/ 498 h 654"/>
                  <a:gd name="T76" fmla="*/ 1272 w 1448"/>
                  <a:gd name="T77" fmla="*/ 516 h 654"/>
                  <a:gd name="T78" fmla="*/ 1246 w 1448"/>
                  <a:gd name="T79" fmla="*/ 528 h 654"/>
                  <a:gd name="T80" fmla="*/ 1220 w 1448"/>
                  <a:gd name="T81" fmla="*/ 538 h 654"/>
                  <a:gd name="T82" fmla="*/ 1190 w 1448"/>
                  <a:gd name="T83" fmla="*/ 540 h 6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448" h="654">
                    <a:moveTo>
                      <a:pt x="1448" y="98"/>
                    </a:moveTo>
                    <a:lnTo>
                      <a:pt x="1448" y="0"/>
                    </a:lnTo>
                    <a:lnTo>
                      <a:pt x="1060" y="0"/>
                    </a:lnTo>
                    <a:lnTo>
                      <a:pt x="388" y="0"/>
                    </a:lnTo>
                    <a:lnTo>
                      <a:pt x="0" y="0"/>
                    </a:lnTo>
                    <a:lnTo>
                      <a:pt x="0" y="114"/>
                    </a:lnTo>
                    <a:lnTo>
                      <a:pt x="0" y="114"/>
                    </a:lnTo>
                    <a:lnTo>
                      <a:pt x="0" y="434"/>
                    </a:lnTo>
                    <a:lnTo>
                      <a:pt x="0" y="434"/>
                    </a:lnTo>
                    <a:lnTo>
                      <a:pt x="0" y="456"/>
                    </a:lnTo>
                    <a:lnTo>
                      <a:pt x="4" y="478"/>
                    </a:lnTo>
                    <a:lnTo>
                      <a:pt x="10" y="500"/>
                    </a:lnTo>
                    <a:lnTo>
                      <a:pt x="16" y="520"/>
                    </a:lnTo>
                    <a:lnTo>
                      <a:pt x="26" y="538"/>
                    </a:lnTo>
                    <a:lnTo>
                      <a:pt x="38" y="556"/>
                    </a:lnTo>
                    <a:lnTo>
                      <a:pt x="50" y="574"/>
                    </a:lnTo>
                    <a:lnTo>
                      <a:pt x="64" y="590"/>
                    </a:lnTo>
                    <a:lnTo>
                      <a:pt x="80" y="604"/>
                    </a:lnTo>
                    <a:lnTo>
                      <a:pt x="96" y="616"/>
                    </a:lnTo>
                    <a:lnTo>
                      <a:pt x="114" y="628"/>
                    </a:lnTo>
                    <a:lnTo>
                      <a:pt x="134" y="636"/>
                    </a:lnTo>
                    <a:lnTo>
                      <a:pt x="154" y="644"/>
                    </a:lnTo>
                    <a:lnTo>
                      <a:pt x="174" y="648"/>
                    </a:lnTo>
                    <a:lnTo>
                      <a:pt x="196" y="652"/>
                    </a:lnTo>
                    <a:lnTo>
                      <a:pt x="218" y="654"/>
                    </a:lnTo>
                    <a:lnTo>
                      <a:pt x="1230" y="654"/>
                    </a:lnTo>
                    <a:lnTo>
                      <a:pt x="1230" y="654"/>
                    </a:lnTo>
                    <a:lnTo>
                      <a:pt x="1252" y="652"/>
                    </a:lnTo>
                    <a:lnTo>
                      <a:pt x="1274" y="648"/>
                    </a:lnTo>
                    <a:lnTo>
                      <a:pt x="1294" y="644"/>
                    </a:lnTo>
                    <a:lnTo>
                      <a:pt x="1314" y="636"/>
                    </a:lnTo>
                    <a:lnTo>
                      <a:pt x="1334" y="628"/>
                    </a:lnTo>
                    <a:lnTo>
                      <a:pt x="1352" y="616"/>
                    </a:lnTo>
                    <a:lnTo>
                      <a:pt x="1368" y="604"/>
                    </a:lnTo>
                    <a:lnTo>
                      <a:pt x="1384" y="590"/>
                    </a:lnTo>
                    <a:lnTo>
                      <a:pt x="1398" y="574"/>
                    </a:lnTo>
                    <a:lnTo>
                      <a:pt x="1410" y="556"/>
                    </a:lnTo>
                    <a:lnTo>
                      <a:pt x="1422" y="538"/>
                    </a:lnTo>
                    <a:lnTo>
                      <a:pt x="1432" y="520"/>
                    </a:lnTo>
                    <a:lnTo>
                      <a:pt x="1438" y="500"/>
                    </a:lnTo>
                    <a:lnTo>
                      <a:pt x="1444" y="478"/>
                    </a:lnTo>
                    <a:lnTo>
                      <a:pt x="1448" y="456"/>
                    </a:lnTo>
                    <a:lnTo>
                      <a:pt x="1448" y="434"/>
                    </a:lnTo>
                    <a:lnTo>
                      <a:pt x="1448" y="98"/>
                    </a:lnTo>
                    <a:lnTo>
                      <a:pt x="1448" y="98"/>
                    </a:lnTo>
                    <a:close/>
                    <a:moveTo>
                      <a:pt x="1190" y="540"/>
                    </a:moveTo>
                    <a:lnTo>
                      <a:pt x="258" y="540"/>
                    </a:lnTo>
                    <a:lnTo>
                      <a:pt x="258" y="540"/>
                    </a:lnTo>
                    <a:lnTo>
                      <a:pt x="242" y="540"/>
                    </a:lnTo>
                    <a:lnTo>
                      <a:pt x="228" y="538"/>
                    </a:lnTo>
                    <a:lnTo>
                      <a:pt x="214" y="534"/>
                    </a:lnTo>
                    <a:lnTo>
                      <a:pt x="202" y="528"/>
                    </a:lnTo>
                    <a:lnTo>
                      <a:pt x="188" y="522"/>
                    </a:lnTo>
                    <a:lnTo>
                      <a:pt x="176" y="516"/>
                    </a:lnTo>
                    <a:lnTo>
                      <a:pt x="166" y="508"/>
                    </a:lnTo>
                    <a:lnTo>
                      <a:pt x="156" y="498"/>
                    </a:lnTo>
                    <a:lnTo>
                      <a:pt x="146" y="488"/>
                    </a:lnTo>
                    <a:lnTo>
                      <a:pt x="138" y="476"/>
                    </a:lnTo>
                    <a:lnTo>
                      <a:pt x="130" y="464"/>
                    </a:lnTo>
                    <a:lnTo>
                      <a:pt x="124" y="452"/>
                    </a:lnTo>
                    <a:lnTo>
                      <a:pt x="120" y="438"/>
                    </a:lnTo>
                    <a:lnTo>
                      <a:pt x="116" y="426"/>
                    </a:lnTo>
                    <a:lnTo>
                      <a:pt x="114" y="410"/>
                    </a:lnTo>
                    <a:lnTo>
                      <a:pt x="114" y="396"/>
                    </a:lnTo>
                    <a:lnTo>
                      <a:pt x="114" y="114"/>
                    </a:lnTo>
                    <a:lnTo>
                      <a:pt x="1334" y="114"/>
                    </a:lnTo>
                    <a:lnTo>
                      <a:pt x="1334" y="396"/>
                    </a:lnTo>
                    <a:lnTo>
                      <a:pt x="1334" y="396"/>
                    </a:lnTo>
                    <a:lnTo>
                      <a:pt x="1334" y="410"/>
                    </a:lnTo>
                    <a:lnTo>
                      <a:pt x="1332" y="426"/>
                    </a:lnTo>
                    <a:lnTo>
                      <a:pt x="1328" y="438"/>
                    </a:lnTo>
                    <a:lnTo>
                      <a:pt x="1324" y="452"/>
                    </a:lnTo>
                    <a:lnTo>
                      <a:pt x="1318" y="464"/>
                    </a:lnTo>
                    <a:lnTo>
                      <a:pt x="1310" y="476"/>
                    </a:lnTo>
                    <a:lnTo>
                      <a:pt x="1302" y="488"/>
                    </a:lnTo>
                    <a:lnTo>
                      <a:pt x="1292" y="498"/>
                    </a:lnTo>
                    <a:lnTo>
                      <a:pt x="1282" y="508"/>
                    </a:lnTo>
                    <a:lnTo>
                      <a:pt x="1272" y="516"/>
                    </a:lnTo>
                    <a:lnTo>
                      <a:pt x="1260" y="522"/>
                    </a:lnTo>
                    <a:lnTo>
                      <a:pt x="1246" y="528"/>
                    </a:lnTo>
                    <a:lnTo>
                      <a:pt x="1234" y="534"/>
                    </a:lnTo>
                    <a:lnTo>
                      <a:pt x="1220" y="538"/>
                    </a:lnTo>
                    <a:lnTo>
                      <a:pt x="1206" y="540"/>
                    </a:lnTo>
                    <a:lnTo>
                      <a:pt x="1190" y="540"/>
                    </a:lnTo>
                    <a:lnTo>
                      <a:pt x="1190" y="540"/>
                    </a:lnTo>
                    <a:close/>
                  </a:path>
                </a:pathLst>
              </a:custGeom>
              <a:solidFill>
                <a:srgbClr val="FDBB3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cxnSp>
          <p:nvCxnSpPr>
            <p:cNvPr id="158" name="Straight Arrow Connector 157"/>
            <p:cNvCxnSpPr/>
            <p:nvPr/>
          </p:nvCxnSpPr>
          <p:spPr bwMode="auto">
            <a:xfrm flipH="1">
              <a:off x="5408612" y="3696481"/>
              <a:ext cx="1524000" cy="0"/>
            </a:xfrm>
            <a:prstGeom prst="straightConnector1">
              <a:avLst/>
            </a:prstGeom>
            <a:solidFill>
              <a:schemeClr val="accent1"/>
            </a:solidFill>
            <a:ln w="28575" cap="flat" cmpd="sng" algn="ctr">
              <a:solidFill>
                <a:schemeClr val="accent6"/>
              </a:solidFill>
              <a:prstDash val="solid"/>
              <a:miter lim="800000"/>
              <a:headEnd type="oval" w="med" len="med"/>
              <a:tailEnd type="oval" w="lg" len="lg"/>
            </a:ln>
            <a:effectLst/>
          </p:spPr>
        </p:cxnSp>
        <p:grpSp>
          <p:nvGrpSpPr>
            <p:cNvPr id="159" name="Group 158"/>
            <p:cNvGrpSpPr/>
            <p:nvPr/>
          </p:nvGrpSpPr>
          <p:grpSpPr>
            <a:xfrm>
              <a:off x="6919976" y="3283514"/>
              <a:ext cx="771144" cy="771144"/>
              <a:chOff x="3354335" y="2815116"/>
              <a:chExt cx="1152144" cy="1152144"/>
            </a:xfrm>
          </p:grpSpPr>
          <p:pic>
            <p:nvPicPr>
              <p:cNvPr id="160" name="Picture 159" descr="Untitled-1.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354335" y="2815116"/>
                <a:ext cx="1152144" cy="1152144"/>
              </a:xfrm>
              <a:prstGeom prst="rect">
                <a:avLst/>
              </a:prstGeom>
            </p:spPr>
          </p:pic>
          <p:pic>
            <p:nvPicPr>
              <p:cNvPr id="161" name="Picture 160" descr="Added_Icons_DanRogers-02.pn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503612" y="2971800"/>
                <a:ext cx="859536" cy="859536"/>
              </a:xfrm>
              <a:prstGeom prst="rect">
                <a:avLst/>
              </a:prstGeom>
            </p:spPr>
          </p:pic>
        </p:grpSp>
        <p:sp>
          <p:nvSpPr>
            <p:cNvPr id="191" name="TextBox 190"/>
            <p:cNvSpPr txBox="1"/>
            <p:nvPr/>
          </p:nvSpPr>
          <p:spPr>
            <a:xfrm>
              <a:off x="6265766" y="3944038"/>
              <a:ext cx="2112264" cy="310896"/>
            </a:xfrm>
            <a:prstGeom prst="rect">
              <a:avLst/>
            </a:prstGeom>
            <a:noFill/>
          </p:spPr>
          <p:txBody>
            <a:bodyPr wrap="square" lIns="0" tIns="0" rIns="0" bIns="0" rtlCol="0">
              <a:noAutofit/>
            </a:bodyPr>
            <a:lstStyle/>
            <a:p>
              <a:pPr algn="ctr">
                <a:lnSpc>
                  <a:spcPct val="90000"/>
                </a:lnSpc>
              </a:pPr>
              <a:r>
                <a:rPr lang="en-US" sz="1200" dirty="0"/>
                <a:t>Data Loss </a:t>
              </a:r>
              <a:r>
                <a:rPr lang="en-US" sz="1200" dirty="0" smtClean="0"/>
                <a:t/>
              </a:r>
              <a:br>
                <a:rPr lang="en-US" sz="1200" dirty="0" smtClean="0"/>
              </a:br>
              <a:r>
                <a:rPr lang="en-US" sz="1200" dirty="0" smtClean="0"/>
                <a:t>Prevention</a:t>
              </a:r>
              <a:endParaRPr lang="en-US" sz="1200" dirty="0"/>
            </a:p>
            <a:p>
              <a:pPr algn="ctr">
                <a:lnSpc>
                  <a:spcPct val="90000"/>
                </a:lnSpc>
              </a:pPr>
              <a:endParaRPr lang="en-US" sz="1200" dirty="0"/>
            </a:p>
          </p:txBody>
        </p:sp>
        <p:sp>
          <p:nvSpPr>
            <p:cNvPr id="192" name="TextBox 191"/>
            <p:cNvSpPr txBox="1"/>
            <p:nvPr/>
          </p:nvSpPr>
          <p:spPr>
            <a:xfrm>
              <a:off x="7750323" y="3943815"/>
              <a:ext cx="1447800" cy="310896"/>
            </a:xfrm>
            <a:prstGeom prst="rect">
              <a:avLst/>
            </a:prstGeom>
            <a:noFill/>
          </p:spPr>
          <p:txBody>
            <a:bodyPr wrap="square" lIns="0" tIns="0" rIns="0" bIns="0" rtlCol="0">
              <a:noAutofit/>
            </a:bodyPr>
            <a:lstStyle/>
            <a:p>
              <a:pPr algn="ctr">
                <a:lnSpc>
                  <a:spcPct val="90000"/>
                </a:lnSpc>
              </a:pPr>
              <a:r>
                <a:rPr lang="en-US" sz="1200" dirty="0" smtClean="0"/>
                <a:t>Web Security </a:t>
              </a:r>
              <a:br>
                <a:rPr lang="en-US" sz="1200" dirty="0" smtClean="0"/>
              </a:br>
              <a:r>
                <a:rPr lang="en-US" sz="1200" dirty="0" smtClean="0"/>
                <a:t>Service</a:t>
              </a:r>
              <a:endParaRPr lang="en-US" sz="1200" dirty="0"/>
            </a:p>
          </p:txBody>
        </p:sp>
        <p:sp>
          <p:nvSpPr>
            <p:cNvPr id="198" name="Rectangle 197"/>
            <p:cNvSpPr/>
            <p:nvPr/>
          </p:nvSpPr>
          <p:spPr>
            <a:xfrm>
              <a:off x="7510152" y="3212504"/>
              <a:ext cx="529312" cy="923330"/>
            </a:xfrm>
            <a:prstGeom prst="rect">
              <a:avLst/>
            </a:prstGeom>
          </p:spPr>
          <p:txBody>
            <a:bodyPr wrap="none">
              <a:spAutoFit/>
            </a:bodyPr>
            <a:lstStyle/>
            <a:p>
              <a:pPr algn="ctr"/>
              <a:r>
                <a:rPr lang="en-US" sz="5400" b="1" dirty="0">
                  <a:solidFill>
                    <a:schemeClr val="accent4"/>
                  </a:solidFill>
                  <a:latin typeface="Calibri" panose="020F0502020204030204" pitchFamily="34" charset="0"/>
                  <a:ea typeface="+mj-ea"/>
                  <a:cs typeface="+mj-cs"/>
                </a:rPr>
                <a:t>+</a:t>
              </a:r>
            </a:p>
          </p:txBody>
        </p:sp>
        <p:cxnSp>
          <p:nvCxnSpPr>
            <p:cNvPr id="200" name="Straight Arrow Connector 199"/>
            <p:cNvCxnSpPr/>
            <p:nvPr/>
          </p:nvCxnSpPr>
          <p:spPr bwMode="auto">
            <a:xfrm>
              <a:off x="3808412" y="3692115"/>
              <a:ext cx="1600290" cy="0"/>
            </a:xfrm>
            <a:prstGeom prst="straightConnector1">
              <a:avLst/>
            </a:prstGeom>
            <a:solidFill>
              <a:schemeClr val="accent1"/>
            </a:solidFill>
            <a:ln w="28575" cap="flat" cmpd="sng" algn="ctr">
              <a:solidFill>
                <a:schemeClr val="accent6"/>
              </a:solidFill>
              <a:prstDash val="solid"/>
              <a:miter lim="800000"/>
              <a:headEnd type="oval" w="med" len="med"/>
              <a:tailEnd type="oval" w="lg" len="lg"/>
            </a:ln>
            <a:effectLst/>
          </p:spPr>
        </p:cxnSp>
        <p:grpSp>
          <p:nvGrpSpPr>
            <p:cNvPr id="220" name="Group 219"/>
            <p:cNvGrpSpPr/>
            <p:nvPr/>
          </p:nvGrpSpPr>
          <p:grpSpPr>
            <a:xfrm>
              <a:off x="1941320" y="3282919"/>
              <a:ext cx="771144" cy="771144"/>
              <a:chOff x="3354335" y="2815116"/>
              <a:chExt cx="1152144" cy="1152144"/>
            </a:xfrm>
          </p:grpSpPr>
          <p:pic>
            <p:nvPicPr>
              <p:cNvPr id="221" name="Picture 220" descr="Untitled-1.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354335" y="2815116"/>
                <a:ext cx="1152144" cy="1152144"/>
              </a:xfrm>
              <a:prstGeom prst="rect">
                <a:avLst/>
              </a:prstGeom>
            </p:spPr>
          </p:pic>
          <p:pic>
            <p:nvPicPr>
              <p:cNvPr id="222" name="Picture 221" descr="Added_Icons_DanRogers-02.pn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503612" y="2971800"/>
                <a:ext cx="859536" cy="859536"/>
              </a:xfrm>
              <a:prstGeom prst="rect">
                <a:avLst/>
              </a:prstGeom>
            </p:spPr>
          </p:pic>
        </p:grpSp>
        <p:sp>
          <p:nvSpPr>
            <p:cNvPr id="236" name="TextBox 235"/>
            <p:cNvSpPr txBox="1"/>
            <p:nvPr/>
          </p:nvSpPr>
          <p:spPr>
            <a:xfrm>
              <a:off x="2633438" y="3943220"/>
              <a:ext cx="1447800" cy="310896"/>
            </a:xfrm>
            <a:prstGeom prst="rect">
              <a:avLst/>
            </a:prstGeom>
            <a:noFill/>
          </p:spPr>
          <p:txBody>
            <a:bodyPr wrap="square" lIns="0" tIns="0" rIns="0" bIns="0" rtlCol="0">
              <a:noAutofit/>
            </a:bodyPr>
            <a:lstStyle/>
            <a:p>
              <a:pPr algn="ctr">
                <a:lnSpc>
                  <a:spcPct val="90000"/>
                </a:lnSpc>
              </a:pPr>
              <a:r>
                <a:rPr lang="en-US" sz="1200" dirty="0" smtClean="0"/>
                <a:t>Cloud Access </a:t>
              </a:r>
              <a:br>
                <a:rPr lang="en-US" sz="1200" dirty="0" smtClean="0"/>
              </a:br>
              <a:r>
                <a:rPr lang="en-US" sz="1200" dirty="0" smtClean="0"/>
                <a:t>Security Broker</a:t>
              </a:r>
              <a:endParaRPr lang="en-US" sz="1200" dirty="0"/>
            </a:p>
          </p:txBody>
        </p:sp>
        <p:sp>
          <p:nvSpPr>
            <p:cNvPr id="237" name="Rectangle 236"/>
            <p:cNvSpPr/>
            <p:nvPr/>
          </p:nvSpPr>
          <p:spPr>
            <a:xfrm>
              <a:off x="2560538" y="3212504"/>
              <a:ext cx="529312" cy="923330"/>
            </a:xfrm>
            <a:prstGeom prst="rect">
              <a:avLst/>
            </a:prstGeom>
          </p:spPr>
          <p:txBody>
            <a:bodyPr wrap="none">
              <a:spAutoFit/>
            </a:bodyPr>
            <a:lstStyle/>
            <a:p>
              <a:pPr algn="ctr"/>
              <a:r>
                <a:rPr lang="en-US" sz="5400" b="1" dirty="0">
                  <a:solidFill>
                    <a:schemeClr val="accent4"/>
                  </a:solidFill>
                  <a:latin typeface="Calibri" panose="020F0502020204030204" pitchFamily="34" charset="0"/>
                  <a:ea typeface="+mj-ea"/>
                  <a:cs typeface="+mj-cs"/>
                </a:rPr>
                <a:t>+</a:t>
              </a:r>
            </a:p>
          </p:txBody>
        </p:sp>
        <p:sp>
          <p:nvSpPr>
            <p:cNvPr id="238" name="TextBox 237"/>
            <p:cNvSpPr txBox="1"/>
            <p:nvPr/>
          </p:nvSpPr>
          <p:spPr>
            <a:xfrm>
              <a:off x="1813808" y="3937124"/>
              <a:ext cx="1066800" cy="310896"/>
            </a:xfrm>
            <a:prstGeom prst="rect">
              <a:avLst/>
            </a:prstGeom>
            <a:noFill/>
          </p:spPr>
          <p:txBody>
            <a:bodyPr wrap="square" lIns="0" tIns="0" rIns="0" bIns="0" rtlCol="0">
              <a:noAutofit/>
            </a:bodyPr>
            <a:lstStyle/>
            <a:p>
              <a:pPr algn="ctr">
                <a:lnSpc>
                  <a:spcPct val="90000"/>
                </a:lnSpc>
              </a:pPr>
              <a:r>
                <a:rPr lang="en-US" sz="1200" dirty="0"/>
                <a:t>Data Loss </a:t>
              </a:r>
              <a:r>
                <a:rPr lang="en-US" sz="1200" dirty="0" smtClean="0"/>
                <a:t/>
              </a:r>
              <a:br>
                <a:rPr lang="en-US" sz="1200" dirty="0" smtClean="0"/>
              </a:br>
              <a:r>
                <a:rPr lang="en-US" sz="1200" dirty="0" smtClean="0"/>
                <a:t>Prevention</a:t>
              </a:r>
              <a:endParaRPr lang="en-US" sz="1200" dirty="0"/>
            </a:p>
            <a:p>
              <a:pPr algn="ctr">
                <a:lnSpc>
                  <a:spcPct val="90000"/>
                </a:lnSpc>
              </a:pPr>
              <a:endParaRPr lang="en-US" sz="1200" dirty="0"/>
            </a:p>
          </p:txBody>
        </p:sp>
        <p:grpSp>
          <p:nvGrpSpPr>
            <p:cNvPr id="245" name="Group 3001"/>
            <p:cNvGrpSpPr>
              <a:grpSpLocks noChangeAspect="1"/>
            </p:cNvGrpSpPr>
            <p:nvPr/>
          </p:nvGrpSpPr>
          <p:grpSpPr bwMode="auto">
            <a:xfrm>
              <a:off x="8028617" y="3471286"/>
              <a:ext cx="891212" cy="446664"/>
              <a:chOff x="2155" y="1316"/>
              <a:chExt cx="3368" cy="1688"/>
            </a:xfrm>
          </p:grpSpPr>
          <p:sp>
            <p:nvSpPr>
              <p:cNvPr id="246" name="AutoShape 3000"/>
              <p:cNvSpPr>
                <a:spLocks noChangeAspect="1" noChangeArrowheads="1" noTextEdit="1"/>
              </p:cNvSpPr>
              <p:nvPr/>
            </p:nvSpPr>
            <p:spPr bwMode="auto">
              <a:xfrm>
                <a:off x="2155" y="1316"/>
                <a:ext cx="3368" cy="16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8" name="Freeform 3002"/>
              <p:cNvSpPr>
                <a:spLocks/>
              </p:cNvSpPr>
              <p:nvPr/>
            </p:nvSpPr>
            <p:spPr bwMode="auto">
              <a:xfrm>
                <a:off x="2219" y="1676"/>
                <a:ext cx="1830" cy="1258"/>
              </a:xfrm>
              <a:custGeom>
                <a:avLst/>
                <a:gdLst>
                  <a:gd name="T0" fmla="*/ 454 w 1830"/>
                  <a:gd name="T1" fmla="*/ 350 h 1258"/>
                  <a:gd name="T2" fmla="*/ 362 w 1830"/>
                  <a:gd name="T3" fmla="*/ 360 h 1258"/>
                  <a:gd name="T4" fmla="*/ 276 w 1830"/>
                  <a:gd name="T5" fmla="*/ 386 h 1258"/>
                  <a:gd name="T6" fmla="*/ 200 w 1830"/>
                  <a:gd name="T7" fmla="*/ 428 h 1258"/>
                  <a:gd name="T8" fmla="*/ 132 w 1830"/>
                  <a:gd name="T9" fmla="*/ 484 h 1258"/>
                  <a:gd name="T10" fmla="*/ 76 w 1830"/>
                  <a:gd name="T11" fmla="*/ 550 h 1258"/>
                  <a:gd name="T12" fmla="*/ 34 w 1830"/>
                  <a:gd name="T13" fmla="*/ 628 h 1258"/>
                  <a:gd name="T14" fmla="*/ 8 w 1830"/>
                  <a:gd name="T15" fmla="*/ 712 h 1258"/>
                  <a:gd name="T16" fmla="*/ 0 w 1830"/>
                  <a:gd name="T17" fmla="*/ 804 h 1258"/>
                  <a:gd name="T18" fmla="*/ 2 w 1830"/>
                  <a:gd name="T19" fmla="*/ 850 h 1258"/>
                  <a:gd name="T20" fmla="*/ 20 w 1830"/>
                  <a:gd name="T21" fmla="*/ 940 h 1258"/>
                  <a:gd name="T22" fmla="*/ 54 w 1830"/>
                  <a:gd name="T23" fmla="*/ 1020 h 1258"/>
                  <a:gd name="T24" fmla="*/ 104 w 1830"/>
                  <a:gd name="T25" fmla="*/ 1094 h 1258"/>
                  <a:gd name="T26" fmla="*/ 164 w 1830"/>
                  <a:gd name="T27" fmla="*/ 1154 h 1258"/>
                  <a:gd name="T28" fmla="*/ 238 w 1830"/>
                  <a:gd name="T29" fmla="*/ 1204 h 1258"/>
                  <a:gd name="T30" fmla="*/ 318 w 1830"/>
                  <a:gd name="T31" fmla="*/ 1238 h 1258"/>
                  <a:gd name="T32" fmla="*/ 408 w 1830"/>
                  <a:gd name="T33" fmla="*/ 1256 h 1258"/>
                  <a:gd name="T34" fmla="*/ 1474 w 1830"/>
                  <a:gd name="T35" fmla="*/ 1258 h 1258"/>
                  <a:gd name="T36" fmla="*/ 1506 w 1830"/>
                  <a:gd name="T37" fmla="*/ 1258 h 1258"/>
                  <a:gd name="T38" fmla="*/ 1566 w 1830"/>
                  <a:gd name="T39" fmla="*/ 1248 h 1258"/>
                  <a:gd name="T40" fmla="*/ 1622 w 1830"/>
                  <a:gd name="T41" fmla="*/ 1228 h 1258"/>
                  <a:gd name="T42" fmla="*/ 1674 w 1830"/>
                  <a:gd name="T43" fmla="*/ 1200 h 1258"/>
                  <a:gd name="T44" fmla="*/ 1720 w 1830"/>
                  <a:gd name="T45" fmla="*/ 1166 h 1258"/>
                  <a:gd name="T46" fmla="*/ 1760 w 1830"/>
                  <a:gd name="T47" fmla="*/ 1124 h 1258"/>
                  <a:gd name="T48" fmla="*/ 1794 w 1830"/>
                  <a:gd name="T49" fmla="*/ 1076 h 1258"/>
                  <a:gd name="T50" fmla="*/ 1820 w 1830"/>
                  <a:gd name="T51" fmla="*/ 1024 h 1258"/>
                  <a:gd name="T52" fmla="*/ 1830 w 1830"/>
                  <a:gd name="T53" fmla="*/ 996 h 1258"/>
                  <a:gd name="T54" fmla="*/ 1266 w 1830"/>
                  <a:gd name="T55" fmla="*/ 996 h 1258"/>
                  <a:gd name="T56" fmla="*/ 1220 w 1830"/>
                  <a:gd name="T57" fmla="*/ 988 h 1258"/>
                  <a:gd name="T58" fmla="*/ 1184 w 1830"/>
                  <a:gd name="T59" fmla="*/ 966 h 1258"/>
                  <a:gd name="T60" fmla="*/ 1162 w 1830"/>
                  <a:gd name="T61" fmla="*/ 934 h 1258"/>
                  <a:gd name="T62" fmla="*/ 1154 w 1830"/>
                  <a:gd name="T63" fmla="*/ 894 h 1258"/>
                  <a:gd name="T64" fmla="*/ 1152 w 1830"/>
                  <a:gd name="T65" fmla="*/ 774 h 1258"/>
                  <a:gd name="T66" fmla="*/ 1384 w 1830"/>
                  <a:gd name="T67" fmla="*/ 774 h 1258"/>
                  <a:gd name="T68" fmla="*/ 1368 w 1830"/>
                  <a:gd name="T69" fmla="*/ 760 h 1258"/>
                  <a:gd name="T70" fmla="*/ 1348 w 1830"/>
                  <a:gd name="T71" fmla="*/ 728 h 1258"/>
                  <a:gd name="T72" fmla="*/ 1334 w 1830"/>
                  <a:gd name="T73" fmla="*/ 690 h 1258"/>
                  <a:gd name="T74" fmla="*/ 1332 w 1830"/>
                  <a:gd name="T75" fmla="*/ 680 h 1258"/>
                  <a:gd name="T76" fmla="*/ 1330 w 1830"/>
                  <a:gd name="T77" fmla="*/ 168 h 1258"/>
                  <a:gd name="T78" fmla="*/ 1314 w 1830"/>
                  <a:gd name="T79" fmla="*/ 150 h 1258"/>
                  <a:gd name="T80" fmla="*/ 1280 w 1830"/>
                  <a:gd name="T81" fmla="*/ 116 h 1258"/>
                  <a:gd name="T82" fmla="*/ 1242 w 1830"/>
                  <a:gd name="T83" fmla="*/ 84 h 1258"/>
                  <a:gd name="T84" fmla="*/ 1200 w 1830"/>
                  <a:gd name="T85" fmla="*/ 58 h 1258"/>
                  <a:gd name="T86" fmla="*/ 1156 w 1830"/>
                  <a:gd name="T87" fmla="*/ 36 h 1258"/>
                  <a:gd name="T88" fmla="*/ 1108 w 1830"/>
                  <a:gd name="T89" fmla="*/ 20 h 1258"/>
                  <a:gd name="T90" fmla="*/ 1058 w 1830"/>
                  <a:gd name="T91" fmla="*/ 8 h 1258"/>
                  <a:gd name="T92" fmla="*/ 1008 w 1830"/>
                  <a:gd name="T93" fmla="*/ 2 h 1258"/>
                  <a:gd name="T94" fmla="*/ 982 w 1830"/>
                  <a:gd name="T95" fmla="*/ 0 h 1258"/>
                  <a:gd name="T96" fmla="*/ 908 w 1830"/>
                  <a:gd name="T97" fmla="*/ 6 h 1258"/>
                  <a:gd name="T98" fmla="*/ 840 w 1830"/>
                  <a:gd name="T99" fmla="*/ 24 h 1258"/>
                  <a:gd name="T100" fmla="*/ 774 w 1830"/>
                  <a:gd name="T101" fmla="*/ 50 h 1258"/>
                  <a:gd name="T102" fmla="*/ 716 w 1830"/>
                  <a:gd name="T103" fmla="*/ 88 h 1258"/>
                  <a:gd name="T104" fmla="*/ 662 w 1830"/>
                  <a:gd name="T105" fmla="*/ 134 h 1258"/>
                  <a:gd name="T106" fmla="*/ 618 w 1830"/>
                  <a:gd name="T107" fmla="*/ 188 h 1258"/>
                  <a:gd name="T108" fmla="*/ 580 w 1830"/>
                  <a:gd name="T109" fmla="*/ 250 h 1258"/>
                  <a:gd name="T110" fmla="*/ 554 w 1830"/>
                  <a:gd name="T111" fmla="*/ 318 h 1258"/>
                  <a:gd name="T112" fmla="*/ 500 w 1830"/>
                  <a:gd name="T113" fmla="*/ 352 h 1258"/>
                  <a:gd name="T114" fmla="*/ 478 w 1830"/>
                  <a:gd name="T115" fmla="*/ 350 h 12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830" h="1258">
                    <a:moveTo>
                      <a:pt x="454" y="350"/>
                    </a:moveTo>
                    <a:lnTo>
                      <a:pt x="454" y="350"/>
                    </a:lnTo>
                    <a:lnTo>
                      <a:pt x="408" y="352"/>
                    </a:lnTo>
                    <a:lnTo>
                      <a:pt x="362" y="360"/>
                    </a:lnTo>
                    <a:lnTo>
                      <a:pt x="318" y="370"/>
                    </a:lnTo>
                    <a:lnTo>
                      <a:pt x="276" y="386"/>
                    </a:lnTo>
                    <a:lnTo>
                      <a:pt x="238" y="404"/>
                    </a:lnTo>
                    <a:lnTo>
                      <a:pt x="200" y="428"/>
                    </a:lnTo>
                    <a:lnTo>
                      <a:pt x="164" y="454"/>
                    </a:lnTo>
                    <a:lnTo>
                      <a:pt x="132" y="484"/>
                    </a:lnTo>
                    <a:lnTo>
                      <a:pt x="104" y="516"/>
                    </a:lnTo>
                    <a:lnTo>
                      <a:pt x="76" y="550"/>
                    </a:lnTo>
                    <a:lnTo>
                      <a:pt x="54" y="588"/>
                    </a:lnTo>
                    <a:lnTo>
                      <a:pt x="34" y="628"/>
                    </a:lnTo>
                    <a:lnTo>
                      <a:pt x="20" y="670"/>
                    </a:lnTo>
                    <a:lnTo>
                      <a:pt x="8" y="712"/>
                    </a:lnTo>
                    <a:lnTo>
                      <a:pt x="2" y="758"/>
                    </a:lnTo>
                    <a:lnTo>
                      <a:pt x="0" y="804"/>
                    </a:lnTo>
                    <a:lnTo>
                      <a:pt x="0" y="804"/>
                    </a:lnTo>
                    <a:lnTo>
                      <a:pt x="2" y="850"/>
                    </a:lnTo>
                    <a:lnTo>
                      <a:pt x="8" y="896"/>
                    </a:lnTo>
                    <a:lnTo>
                      <a:pt x="20" y="940"/>
                    </a:lnTo>
                    <a:lnTo>
                      <a:pt x="34" y="980"/>
                    </a:lnTo>
                    <a:lnTo>
                      <a:pt x="54" y="1020"/>
                    </a:lnTo>
                    <a:lnTo>
                      <a:pt x="76" y="1058"/>
                    </a:lnTo>
                    <a:lnTo>
                      <a:pt x="104" y="1094"/>
                    </a:lnTo>
                    <a:lnTo>
                      <a:pt x="132" y="1126"/>
                    </a:lnTo>
                    <a:lnTo>
                      <a:pt x="164" y="1154"/>
                    </a:lnTo>
                    <a:lnTo>
                      <a:pt x="200" y="1180"/>
                    </a:lnTo>
                    <a:lnTo>
                      <a:pt x="238" y="1204"/>
                    </a:lnTo>
                    <a:lnTo>
                      <a:pt x="276" y="1222"/>
                    </a:lnTo>
                    <a:lnTo>
                      <a:pt x="318" y="1238"/>
                    </a:lnTo>
                    <a:lnTo>
                      <a:pt x="362" y="1250"/>
                    </a:lnTo>
                    <a:lnTo>
                      <a:pt x="408" y="1256"/>
                    </a:lnTo>
                    <a:lnTo>
                      <a:pt x="454" y="1258"/>
                    </a:lnTo>
                    <a:lnTo>
                      <a:pt x="1474" y="1258"/>
                    </a:lnTo>
                    <a:lnTo>
                      <a:pt x="1474" y="1258"/>
                    </a:lnTo>
                    <a:lnTo>
                      <a:pt x="1506" y="1258"/>
                    </a:lnTo>
                    <a:lnTo>
                      <a:pt x="1536" y="1254"/>
                    </a:lnTo>
                    <a:lnTo>
                      <a:pt x="1566" y="1248"/>
                    </a:lnTo>
                    <a:lnTo>
                      <a:pt x="1594" y="1238"/>
                    </a:lnTo>
                    <a:lnTo>
                      <a:pt x="1622" y="1228"/>
                    </a:lnTo>
                    <a:lnTo>
                      <a:pt x="1648" y="1216"/>
                    </a:lnTo>
                    <a:lnTo>
                      <a:pt x="1674" y="1200"/>
                    </a:lnTo>
                    <a:lnTo>
                      <a:pt x="1698" y="1184"/>
                    </a:lnTo>
                    <a:lnTo>
                      <a:pt x="1720" y="1166"/>
                    </a:lnTo>
                    <a:lnTo>
                      <a:pt x="1742" y="1146"/>
                    </a:lnTo>
                    <a:lnTo>
                      <a:pt x="1760" y="1124"/>
                    </a:lnTo>
                    <a:lnTo>
                      <a:pt x="1778" y="1100"/>
                    </a:lnTo>
                    <a:lnTo>
                      <a:pt x="1794" y="1076"/>
                    </a:lnTo>
                    <a:lnTo>
                      <a:pt x="1808" y="1050"/>
                    </a:lnTo>
                    <a:lnTo>
                      <a:pt x="1820" y="1024"/>
                    </a:lnTo>
                    <a:lnTo>
                      <a:pt x="1830" y="996"/>
                    </a:lnTo>
                    <a:lnTo>
                      <a:pt x="1830" y="996"/>
                    </a:lnTo>
                    <a:lnTo>
                      <a:pt x="1266" y="996"/>
                    </a:lnTo>
                    <a:lnTo>
                      <a:pt x="1266" y="996"/>
                    </a:lnTo>
                    <a:lnTo>
                      <a:pt x="1242" y="994"/>
                    </a:lnTo>
                    <a:lnTo>
                      <a:pt x="1220" y="988"/>
                    </a:lnTo>
                    <a:lnTo>
                      <a:pt x="1200" y="980"/>
                    </a:lnTo>
                    <a:lnTo>
                      <a:pt x="1184" y="966"/>
                    </a:lnTo>
                    <a:lnTo>
                      <a:pt x="1170" y="952"/>
                    </a:lnTo>
                    <a:lnTo>
                      <a:pt x="1162" y="934"/>
                    </a:lnTo>
                    <a:lnTo>
                      <a:pt x="1156" y="916"/>
                    </a:lnTo>
                    <a:lnTo>
                      <a:pt x="1154" y="894"/>
                    </a:lnTo>
                    <a:lnTo>
                      <a:pt x="1154" y="894"/>
                    </a:lnTo>
                    <a:lnTo>
                      <a:pt x="1152" y="774"/>
                    </a:lnTo>
                    <a:lnTo>
                      <a:pt x="1152" y="774"/>
                    </a:lnTo>
                    <a:lnTo>
                      <a:pt x="1384" y="774"/>
                    </a:lnTo>
                    <a:lnTo>
                      <a:pt x="1384" y="774"/>
                    </a:lnTo>
                    <a:lnTo>
                      <a:pt x="1368" y="760"/>
                    </a:lnTo>
                    <a:lnTo>
                      <a:pt x="1356" y="744"/>
                    </a:lnTo>
                    <a:lnTo>
                      <a:pt x="1348" y="728"/>
                    </a:lnTo>
                    <a:lnTo>
                      <a:pt x="1340" y="714"/>
                    </a:lnTo>
                    <a:lnTo>
                      <a:pt x="1334" y="690"/>
                    </a:lnTo>
                    <a:lnTo>
                      <a:pt x="1332" y="680"/>
                    </a:lnTo>
                    <a:lnTo>
                      <a:pt x="1332" y="680"/>
                    </a:lnTo>
                    <a:lnTo>
                      <a:pt x="1330" y="336"/>
                    </a:lnTo>
                    <a:lnTo>
                      <a:pt x="1330" y="168"/>
                    </a:lnTo>
                    <a:lnTo>
                      <a:pt x="1330" y="168"/>
                    </a:lnTo>
                    <a:lnTo>
                      <a:pt x="1314" y="150"/>
                    </a:lnTo>
                    <a:lnTo>
                      <a:pt x="1298" y="132"/>
                    </a:lnTo>
                    <a:lnTo>
                      <a:pt x="1280" y="116"/>
                    </a:lnTo>
                    <a:lnTo>
                      <a:pt x="1262" y="100"/>
                    </a:lnTo>
                    <a:lnTo>
                      <a:pt x="1242" y="84"/>
                    </a:lnTo>
                    <a:lnTo>
                      <a:pt x="1222" y="70"/>
                    </a:lnTo>
                    <a:lnTo>
                      <a:pt x="1200" y="58"/>
                    </a:lnTo>
                    <a:lnTo>
                      <a:pt x="1178" y="46"/>
                    </a:lnTo>
                    <a:lnTo>
                      <a:pt x="1156" y="36"/>
                    </a:lnTo>
                    <a:lnTo>
                      <a:pt x="1132" y="28"/>
                    </a:lnTo>
                    <a:lnTo>
                      <a:pt x="1108" y="20"/>
                    </a:lnTo>
                    <a:lnTo>
                      <a:pt x="1084" y="12"/>
                    </a:lnTo>
                    <a:lnTo>
                      <a:pt x="1058" y="8"/>
                    </a:lnTo>
                    <a:lnTo>
                      <a:pt x="1034" y="4"/>
                    </a:lnTo>
                    <a:lnTo>
                      <a:pt x="1008" y="2"/>
                    </a:lnTo>
                    <a:lnTo>
                      <a:pt x="982" y="0"/>
                    </a:lnTo>
                    <a:lnTo>
                      <a:pt x="982" y="0"/>
                    </a:lnTo>
                    <a:lnTo>
                      <a:pt x="944" y="2"/>
                    </a:lnTo>
                    <a:lnTo>
                      <a:pt x="908" y="6"/>
                    </a:lnTo>
                    <a:lnTo>
                      <a:pt x="874" y="14"/>
                    </a:lnTo>
                    <a:lnTo>
                      <a:pt x="840" y="24"/>
                    </a:lnTo>
                    <a:lnTo>
                      <a:pt x="806" y="36"/>
                    </a:lnTo>
                    <a:lnTo>
                      <a:pt x="774" y="50"/>
                    </a:lnTo>
                    <a:lnTo>
                      <a:pt x="744" y="68"/>
                    </a:lnTo>
                    <a:lnTo>
                      <a:pt x="716" y="88"/>
                    </a:lnTo>
                    <a:lnTo>
                      <a:pt x="688" y="110"/>
                    </a:lnTo>
                    <a:lnTo>
                      <a:pt x="662" y="134"/>
                    </a:lnTo>
                    <a:lnTo>
                      <a:pt x="638" y="160"/>
                    </a:lnTo>
                    <a:lnTo>
                      <a:pt x="618" y="188"/>
                    </a:lnTo>
                    <a:lnTo>
                      <a:pt x="598" y="218"/>
                    </a:lnTo>
                    <a:lnTo>
                      <a:pt x="580" y="250"/>
                    </a:lnTo>
                    <a:lnTo>
                      <a:pt x="566" y="282"/>
                    </a:lnTo>
                    <a:lnTo>
                      <a:pt x="554" y="318"/>
                    </a:lnTo>
                    <a:lnTo>
                      <a:pt x="542" y="356"/>
                    </a:lnTo>
                    <a:lnTo>
                      <a:pt x="500" y="352"/>
                    </a:lnTo>
                    <a:lnTo>
                      <a:pt x="500" y="352"/>
                    </a:lnTo>
                    <a:lnTo>
                      <a:pt x="478" y="350"/>
                    </a:lnTo>
                    <a:lnTo>
                      <a:pt x="454" y="350"/>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9" name="Freeform 3003"/>
              <p:cNvSpPr>
                <a:spLocks/>
              </p:cNvSpPr>
              <p:nvPr/>
            </p:nvSpPr>
            <p:spPr bwMode="auto">
              <a:xfrm>
                <a:off x="2219" y="1676"/>
                <a:ext cx="1830" cy="1258"/>
              </a:xfrm>
              <a:custGeom>
                <a:avLst/>
                <a:gdLst>
                  <a:gd name="T0" fmla="*/ 454 w 1830"/>
                  <a:gd name="T1" fmla="*/ 350 h 1258"/>
                  <a:gd name="T2" fmla="*/ 362 w 1830"/>
                  <a:gd name="T3" fmla="*/ 360 h 1258"/>
                  <a:gd name="T4" fmla="*/ 276 w 1830"/>
                  <a:gd name="T5" fmla="*/ 386 h 1258"/>
                  <a:gd name="T6" fmla="*/ 200 w 1830"/>
                  <a:gd name="T7" fmla="*/ 428 h 1258"/>
                  <a:gd name="T8" fmla="*/ 132 w 1830"/>
                  <a:gd name="T9" fmla="*/ 484 h 1258"/>
                  <a:gd name="T10" fmla="*/ 76 w 1830"/>
                  <a:gd name="T11" fmla="*/ 550 h 1258"/>
                  <a:gd name="T12" fmla="*/ 34 w 1830"/>
                  <a:gd name="T13" fmla="*/ 628 h 1258"/>
                  <a:gd name="T14" fmla="*/ 8 w 1830"/>
                  <a:gd name="T15" fmla="*/ 712 h 1258"/>
                  <a:gd name="T16" fmla="*/ 0 w 1830"/>
                  <a:gd name="T17" fmla="*/ 804 h 1258"/>
                  <a:gd name="T18" fmla="*/ 2 w 1830"/>
                  <a:gd name="T19" fmla="*/ 850 h 1258"/>
                  <a:gd name="T20" fmla="*/ 20 w 1830"/>
                  <a:gd name="T21" fmla="*/ 940 h 1258"/>
                  <a:gd name="T22" fmla="*/ 54 w 1830"/>
                  <a:gd name="T23" fmla="*/ 1020 h 1258"/>
                  <a:gd name="T24" fmla="*/ 104 w 1830"/>
                  <a:gd name="T25" fmla="*/ 1094 h 1258"/>
                  <a:gd name="T26" fmla="*/ 164 w 1830"/>
                  <a:gd name="T27" fmla="*/ 1154 h 1258"/>
                  <a:gd name="T28" fmla="*/ 238 w 1830"/>
                  <a:gd name="T29" fmla="*/ 1204 h 1258"/>
                  <a:gd name="T30" fmla="*/ 318 w 1830"/>
                  <a:gd name="T31" fmla="*/ 1238 h 1258"/>
                  <a:gd name="T32" fmla="*/ 408 w 1830"/>
                  <a:gd name="T33" fmla="*/ 1256 h 1258"/>
                  <a:gd name="T34" fmla="*/ 1474 w 1830"/>
                  <a:gd name="T35" fmla="*/ 1258 h 1258"/>
                  <a:gd name="T36" fmla="*/ 1506 w 1830"/>
                  <a:gd name="T37" fmla="*/ 1258 h 1258"/>
                  <a:gd name="T38" fmla="*/ 1566 w 1830"/>
                  <a:gd name="T39" fmla="*/ 1248 h 1258"/>
                  <a:gd name="T40" fmla="*/ 1622 w 1830"/>
                  <a:gd name="T41" fmla="*/ 1228 h 1258"/>
                  <a:gd name="T42" fmla="*/ 1674 w 1830"/>
                  <a:gd name="T43" fmla="*/ 1200 h 1258"/>
                  <a:gd name="T44" fmla="*/ 1720 w 1830"/>
                  <a:gd name="T45" fmla="*/ 1166 h 1258"/>
                  <a:gd name="T46" fmla="*/ 1760 w 1830"/>
                  <a:gd name="T47" fmla="*/ 1124 h 1258"/>
                  <a:gd name="T48" fmla="*/ 1794 w 1830"/>
                  <a:gd name="T49" fmla="*/ 1076 h 1258"/>
                  <a:gd name="T50" fmla="*/ 1820 w 1830"/>
                  <a:gd name="T51" fmla="*/ 1024 h 1258"/>
                  <a:gd name="T52" fmla="*/ 1830 w 1830"/>
                  <a:gd name="T53" fmla="*/ 996 h 1258"/>
                  <a:gd name="T54" fmla="*/ 1266 w 1830"/>
                  <a:gd name="T55" fmla="*/ 996 h 1258"/>
                  <a:gd name="T56" fmla="*/ 1220 w 1830"/>
                  <a:gd name="T57" fmla="*/ 988 h 1258"/>
                  <a:gd name="T58" fmla="*/ 1184 w 1830"/>
                  <a:gd name="T59" fmla="*/ 966 h 1258"/>
                  <a:gd name="T60" fmla="*/ 1162 w 1830"/>
                  <a:gd name="T61" fmla="*/ 934 h 1258"/>
                  <a:gd name="T62" fmla="*/ 1154 w 1830"/>
                  <a:gd name="T63" fmla="*/ 894 h 1258"/>
                  <a:gd name="T64" fmla="*/ 1152 w 1830"/>
                  <a:gd name="T65" fmla="*/ 774 h 1258"/>
                  <a:gd name="T66" fmla="*/ 1384 w 1830"/>
                  <a:gd name="T67" fmla="*/ 774 h 1258"/>
                  <a:gd name="T68" fmla="*/ 1368 w 1830"/>
                  <a:gd name="T69" fmla="*/ 760 h 1258"/>
                  <a:gd name="T70" fmla="*/ 1348 w 1830"/>
                  <a:gd name="T71" fmla="*/ 728 h 1258"/>
                  <a:gd name="T72" fmla="*/ 1334 w 1830"/>
                  <a:gd name="T73" fmla="*/ 690 h 1258"/>
                  <a:gd name="T74" fmla="*/ 1332 w 1830"/>
                  <a:gd name="T75" fmla="*/ 680 h 1258"/>
                  <a:gd name="T76" fmla="*/ 1330 w 1830"/>
                  <a:gd name="T77" fmla="*/ 168 h 1258"/>
                  <a:gd name="T78" fmla="*/ 1314 w 1830"/>
                  <a:gd name="T79" fmla="*/ 150 h 1258"/>
                  <a:gd name="T80" fmla="*/ 1280 w 1830"/>
                  <a:gd name="T81" fmla="*/ 116 h 1258"/>
                  <a:gd name="T82" fmla="*/ 1242 w 1830"/>
                  <a:gd name="T83" fmla="*/ 84 h 1258"/>
                  <a:gd name="T84" fmla="*/ 1200 w 1830"/>
                  <a:gd name="T85" fmla="*/ 58 h 1258"/>
                  <a:gd name="T86" fmla="*/ 1156 w 1830"/>
                  <a:gd name="T87" fmla="*/ 36 h 1258"/>
                  <a:gd name="T88" fmla="*/ 1108 w 1830"/>
                  <a:gd name="T89" fmla="*/ 20 h 1258"/>
                  <a:gd name="T90" fmla="*/ 1058 w 1830"/>
                  <a:gd name="T91" fmla="*/ 8 h 1258"/>
                  <a:gd name="T92" fmla="*/ 1008 w 1830"/>
                  <a:gd name="T93" fmla="*/ 2 h 1258"/>
                  <a:gd name="T94" fmla="*/ 982 w 1830"/>
                  <a:gd name="T95" fmla="*/ 0 h 1258"/>
                  <a:gd name="T96" fmla="*/ 908 w 1830"/>
                  <a:gd name="T97" fmla="*/ 6 h 1258"/>
                  <a:gd name="T98" fmla="*/ 840 w 1830"/>
                  <a:gd name="T99" fmla="*/ 24 h 1258"/>
                  <a:gd name="T100" fmla="*/ 774 w 1830"/>
                  <a:gd name="T101" fmla="*/ 50 h 1258"/>
                  <a:gd name="T102" fmla="*/ 716 w 1830"/>
                  <a:gd name="T103" fmla="*/ 88 h 1258"/>
                  <a:gd name="T104" fmla="*/ 662 w 1830"/>
                  <a:gd name="T105" fmla="*/ 134 h 1258"/>
                  <a:gd name="T106" fmla="*/ 618 w 1830"/>
                  <a:gd name="T107" fmla="*/ 188 h 1258"/>
                  <a:gd name="T108" fmla="*/ 580 w 1830"/>
                  <a:gd name="T109" fmla="*/ 250 h 1258"/>
                  <a:gd name="T110" fmla="*/ 554 w 1830"/>
                  <a:gd name="T111" fmla="*/ 318 h 1258"/>
                  <a:gd name="T112" fmla="*/ 500 w 1830"/>
                  <a:gd name="T113" fmla="*/ 352 h 1258"/>
                  <a:gd name="T114" fmla="*/ 478 w 1830"/>
                  <a:gd name="T115" fmla="*/ 350 h 12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830" h="1258">
                    <a:moveTo>
                      <a:pt x="454" y="350"/>
                    </a:moveTo>
                    <a:lnTo>
                      <a:pt x="454" y="350"/>
                    </a:lnTo>
                    <a:lnTo>
                      <a:pt x="408" y="352"/>
                    </a:lnTo>
                    <a:lnTo>
                      <a:pt x="362" y="360"/>
                    </a:lnTo>
                    <a:lnTo>
                      <a:pt x="318" y="370"/>
                    </a:lnTo>
                    <a:lnTo>
                      <a:pt x="276" y="386"/>
                    </a:lnTo>
                    <a:lnTo>
                      <a:pt x="238" y="404"/>
                    </a:lnTo>
                    <a:lnTo>
                      <a:pt x="200" y="428"/>
                    </a:lnTo>
                    <a:lnTo>
                      <a:pt x="164" y="454"/>
                    </a:lnTo>
                    <a:lnTo>
                      <a:pt x="132" y="484"/>
                    </a:lnTo>
                    <a:lnTo>
                      <a:pt x="104" y="516"/>
                    </a:lnTo>
                    <a:lnTo>
                      <a:pt x="76" y="550"/>
                    </a:lnTo>
                    <a:lnTo>
                      <a:pt x="54" y="588"/>
                    </a:lnTo>
                    <a:lnTo>
                      <a:pt x="34" y="628"/>
                    </a:lnTo>
                    <a:lnTo>
                      <a:pt x="20" y="670"/>
                    </a:lnTo>
                    <a:lnTo>
                      <a:pt x="8" y="712"/>
                    </a:lnTo>
                    <a:lnTo>
                      <a:pt x="2" y="758"/>
                    </a:lnTo>
                    <a:lnTo>
                      <a:pt x="0" y="804"/>
                    </a:lnTo>
                    <a:lnTo>
                      <a:pt x="0" y="804"/>
                    </a:lnTo>
                    <a:lnTo>
                      <a:pt x="2" y="850"/>
                    </a:lnTo>
                    <a:lnTo>
                      <a:pt x="8" y="896"/>
                    </a:lnTo>
                    <a:lnTo>
                      <a:pt x="20" y="940"/>
                    </a:lnTo>
                    <a:lnTo>
                      <a:pt x="34" y="980"/>
                    </a:lnTo>
                    <a:lnTo>
                      <a:pt x="54" y="1020"/>
                    </a:lnTo>
                    <a:lnTo>
                      <a:pt x="76" y="1058"/>
                    </a:lnTo>
                    <a:lnTo>
                      <a:pt x="104" y="1094"/>
                    </a:lnTo>
                    <a:lnTo>
                      <a:pt x="132" y="1126"/>
                    </a:lnTo>
                    <a:lnTo>
                      <a:pt x="164" y="1154"/>
                    </a:lnTo>
                    <a:lnTo>
                      <a:pt x="200" y="1180"/>
                    </a:lnTo>
                    <a:lnTo>
                      <a:pt x="238" y="1204"/>
                    </a:lnTo>
                    <a:lnTo>
                      <a:pt x="276" y="1222"/>
                    </a:lnTo>
                    <a:lnTo>
                      <a:pt x="318" y="1238"/>
                    </a:lnTo>
                    <a:lnTo>
                      <a:pt x="362" y="1250"/>
                    </a:lnTo>
                    <a:lnTo>
                      <a:pt x="408" y="1256"/>
                    </a:lnTo>
                    <a:lnTo>
                      <a:pt x="454" y="1258"/>
                    </a:lnTo>
                    <a:lnTo>
                      <a:pt x="1474" y="1258"/>
                    </a:lnTo>
                    <a:lnTo>
                      <a:pt x="1474" y="1258"/>
                    </a:lnTo>
                    <a:lnTo>
                      <a:pt x="1506" y="1258"/>
                    </a:lnTo>
                    <a:lnTo>
                      <a:pt x="1536" y="1254"/>
                    </a:lnTo>
                    <a:lnTo>
                      <a:pt x="1566" y="1248"/>
                    </a:lnTo>
                    <a:lnTo>
                      <a:pt x="1594" y="1238"/>
                    </a:lnTo>
                    <a:lnTo>
                      <a:pt x="1622" y="1228"/>
                    </a:lnTo>
                    <a:lnTo>
                      <a:pt x="1648" y="1216"/>
                    </a:lnTo>
                    <a:lnTo>
                      <a:pt x="1674" y="1200"/>
                    </a:lnTo>
                    <a:lnTo>
                      <a:pt x="1698" y="1184"/>
                    </a:lnTo>
                    <a:lnTo>
                      <a:pt x="1720" y="1166"/>
                    </a:lnTo>
                    <a:lnTo>
                      <a:pt x="1742" y="1146"/>
                    </a:lnTo>
                    <a:lnTo>
                      <a:pt x="1760" y="1124"/>
                    </a:lnTo>
                    <a:lnTo>
                      <a:pt x="1778" y="1100"/>
                    </a:lnTo>
                    <a:lnTo>
                      <a:pt x="1794" y="1076"/>
                    </a:lnTo>
                    <a:lnTo>
                      <a:pt x="1808" y="1050"/>
                    </a:lnTo>
                    <a:lnTo>
                      <a:pt x="1820" y="1024"/>
                    </a:lnTo>
                    <a:lnTo>
                      <a:pt x="1830" y="996"/>
                    </a:lnTo>
                    <a:lnTo>
                      <a:pt x="1830" y="996"/>
                    </a:lnTo>
                    <a:lnTo>
                      <a:pt x="1266" y="996"/>
                    </a:lnTo>
                    <a:lnTo>
                      <a:pt x="1266" y="996"/>
                    </a:lnTo>
                    <a:lnTo>
                      <a:pt x="1242" y="994"/>
                    </a:lnTo>
                    <a:lnTo>
                      <a:pt x="1220" y="988"/>
                    </a:lnTo>
                    <a:lnTo>
                      <a:pt x="1200" y="980"/>
                    </a:lnTo>
                    <a:lnTo>
                      <a:pt x="1184" y="966"/>
                    </a:lnTo>
                    <a:lnTo>
                      <a:pt x="1170" y="952"/>
                    </a:lnTo>
                    <a:lnTo>
                      <a:pt x="1162" y="934"/>
                    </a:lnTo>
                    <a:lnTo>
                      <a:pt x="1156" y="916"/>
                    </a:lnTo>
                    <a:lnTo>
                      <a:pt x="1154" y="894"/>
                    </a:lnTo>
                    <a:lnTo>
                      <a:pt x="1154" y="894"/>
                    </a:lnTo>
                    <a:lnTo>
                      <a:pt x="1152" y="774"/>
                    </a:lnTo>
                    <a:lnTo>
                      <a:pt x="1152" y="774"/>
                    </a:lnTo>
                    <a:lnTo>
                      <a:pt x="1384" y="774"/>
                    </a:lnTo>
                    <a:lnTo>
                      <a:pt x="1384" y="774"/>
                    </a:lnTo>
                    <a:lnTo>
                      <a:pt x="1368" y="760"/>
                    </a:lnTo>
                    <a:lnTo>
                      <a:pt x="1356" y="744"/>
                    </a:lnTo>
                    <a:lnTo>
                      <a:pt x="1348" y="728"/>
                    </a:lnTo>
                    <a:lnTo>
                      <a:pt x="1340" y="714"/>
                    </a:lnTo>
                    <a:lnTo>
                      <a:pt x="1334" y="690"/>
                    </a:lnTo>
                    <a:lnTo>
                      <a:pt x="1332" y="680"/>
                    </a:lnTo>
                    <a:lnTo>
                      <a:pt x="1332" y="680"/>
                    </a:lnTo>
                    <a:lnTo>
                      <a:pt x="1330" y="336"/>
                    </a:lnTo>
                    <a:lnTo>
                      <a:pt x="1330" y="168"/>
                    </a:lnTo>
                    <a:lnTo>
                      <a:pt x="1330" y="168"/>
                    </a:lnTo>
                    <a:lnTo>
                      <a:pt x="1314" y="150"/>
                    </a:lnTo>
                    <a:lnTo>
                      <a:pt x="1298" y="132"/>
                    </a:lnTo>
                    <a:lnTo>
                      <a:pt x="1280" y="116"/>
                    </a:lnTo>
                    <a:lnTo>
                      <a:pt x="1262" y="100"/>
                    </a:lnTo>
                    <a:lnTo>
                      <a:pt x="1242" y="84"/>
                    </a:lnTo>
                    <a:lnTo>
                      <a:pt x="1222" y="70"/>
                    </a:lnTo>
                    <a:lnTo>
                      <a:pt x="1200" y="58"/>
                    </a:lnTo>
                    <a:lnTo>
                      <a:pt x="1178" y="46"/>
                    </a:lnTo>
                    <a:lnTo>
                      <a:pt x="1156" y="36"/>
                    </a:lnTo>
                    <a:lnTo>
                      <a:pt x="1132" y="28"/>
                    </a:lnTo>
                    <a:lnTo>
                      <a:pt x="1108" y="20"/>
                    </a:lnTo>
                    <a:lnTo>
                      <a:pt x="1084" y="12"/>
                    </a:lnTo>
                    <a:lnTo>
                      <a:pt x="1058" y="8"/>
                    </a:lnTo>
                    <a:lnTo>
                      <a:pt x="1034" y="4"/>
                    </a:lnTo>
                    <a:lnTo>
                      <a:pt x="1008" y="2"/>
                    </a:lnTo>
                    <a:lnTo>
                      <a:pt x="982" y="0"/>
                    </a:lnTo>
                    <a:lnTo>
                      <a:pt x="982" y="0"/>
                    </a:lnTo>
                    <a:lnTo>
                      <a:pt x="944" y="2"/>
                    </a:lnTo>
                    <a:lnTo>
                      <a:pt x="908" y="6"/>
                    </a:lnTo>
                    <a:lnTo>
                      <a:pt x="874" y="14"/>
                    </a:lnTo>
                    <a:lnTo>
                      <a:pt x="840" y="24"/>
                    </a:lnTo>
                    <a:lnTo>
                      <a:pt x="806" y="36"/>
                    </a:lnTo>
                    <a:lnTo>
                      <a:pt x="774" y="50"/>
                    </a:lnTo>
                    <a:lnTo>
                      <a:pt x="744" y="68"/>
                    </a:lnTo>
                    <a:lnTo>
                      <a:pt x="716" y="88"/>
                    </a:lnTo>
                    <a:lnTo>
                      <a:pt x="688" y="110"/>
                    </a:lnTo>
                    <a:lnTo>
                      <a:pt x="662" y="134"/>
                    </a:lnTo>
                    <a:lnTo>
                      <a:pt x="638" y="160"/>
                    </a:lnTo>
                    <a:lnTo>
                      <a:pt x="618" y="188"/>
                    </a:lnTo>
                    <a:lnTo>
                      <a:pt x="598" y="218"/>
                    </a:lnTo>
                    <a:lnTo>
                      <a:pt x="580" y="250"/>
                    </a:lnTo>
                    <a:lnTo>
                      <a:pt x="566" y="282"/>
                    </a:lnTo>
                    <a:lnTo>
                      <a:pt x="554" y="318"/>
                    </a:lnTo>
                    <a:lnTo>
                      <a:pt x="542" y="356"/>
                    </a:lnTo>
                    <a:lnTo>
                      <a:pt x="500" y="352"/>
                    </a:lnTo>
                    <a:lnTo>
                      <a:pt x="500" y="352"/>
                    </a:lnTo>
                    <a:lnTo>
                      <a:pt x="478" y="350"/>
                    </a:lnTo>
                    <a:lnTo>
                      <a:pt x="454" y="35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0" name="Rectangle 3004"/>
              <p:cNvSpPr>
                <a:spLocks noChangeArrowheads="1"/>
              </p:cNvSpPr>
              <p:nvPr/>
            </p:nvSpPr>
            <p:spPr bwMode="auto">
              <a:xfrm>
                <a:off x="3655" y="1370"/>
                <a:ext cx="1640" cy="1004"/>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1" name="Freeform 3005"/>
              <p:cNvSpPr>
                <a:spLocks/>
              </p:cNvSpPr>
              <p:nvPr/>
            </p:nvSpPr>
            <p:spPr bwMode="auto">
              <a:xfrm>
                <a:off x="2155" y="1608"/>
                <a:ext cx="1944" cy="1396"/>
              </a:xfrm>
              <a:custGeom>
                <a:avLst/>
                <a:gdLst>
                  <a:gd name="T0" fmla="*/ 1834 w 1944"/>
                  <a:gd name="T1" fmla="*/ 1088 h 1396"/>
                  <a:gd name="T2" fmla="*/ 1776 w 1944"/>
                  <a:gd name="T3" fmla="*/ 1180 h 1396"/>
                  <a:gd name="T4" fmla="*/ 1692 w 1944"/>
                  <a:gd name="T5" fmla="*/ 1248 h 1396"/>
                  <a:gd name="T6" fmla="*/ 1592 w 1944"/>
                  <a:gd name="T7" fmla="*/ 1290 h 1396"/>
                  <a:gd name="T8" fmla="*/ 530 w 1944"/>
                  <a:gd name="T9" fmla="*/ 1300 h 1396"/>
                  <a:gd name="T10" fmla="*/ 402 w 1944"/>
                  <a:gd name="T11" fmla="*/ 1280 h 1396"/>
                  <a:gd name="T12" fmla="*/ 254 w 1944"/>
                  <a:gd name="T13" fmla="*/ 1200 h 1396"/>
                  <a:gd name="T14" fmla="*/ 148 w 1944"/>
                  <a:gd name="T15" fmla="*/ 1072 h 1396"/>
                  <a:gd name="T16" fmla="*/ 98 w 1944"/>
                  <a:gd name="T17" fmla="*/ 910 h 1396"/>
                  <a:gd name="T18" fmla="*/ 104 w 1944"/>
                  <a:gd name="T19" fmla="*/ 778 h 1396"/>
                  <a:gd name="T20" fmla="*/ 170 w 1944"/>
                  <a:gd name="T21" fmla="*/ 622 h 1396"/>
                  <a:gd name="T22" fmla="*/ 288 w 1944"/>
                  <a:gd name="T23" fmla="*/ 504 h 1396"/>
                  <a:gd name="T24" fmla="*/ 444 w 1944"/>
                  <a:gd name="T25" fmla="*/ 438 h 1396"/>
                  <a:gd name="T26" fmla="*/ 576 w 1944"/>
                  <a:gd name="T27" fmla="*/ 432 h 1396"/>
                  <a:gd name="T28" fmla="*/ 638 w 1944"/>
                  <a:gd name="T29" fmla="*/ 364 h 1396"/>
                  <a:gd name="T30" fmla="*/ 708 w 1944"/>
                  <a:gd name="T31" fmla="*/ 248 h 1396"/>
                  <a:gd name="T32" fmla="*/ 808 w 1944"/>
                  <a:gd name="T33" fmla="*/ 160 h 1396"/>
                  <a:gd name="T34" fmla="*/ 932 w 1944"/>
                  <a:gd name="T35" fmla="*/ 108 h 1396"/>
                  <a:gd name="T36" fmla="*/ 1036 w 1944"/>
                  <a:gd name="T37" fmla="*/ 96 h 1396"/>
                  <a:gd name="T38" fmla="*/ 1144 w 1944"/>
                  <a:gd name="T39" fmla="*/ 110 h 1396"/>
                  <a:gd name="T40" fmla="*/ 1242 w 1944"/>
                  <a:gd name="T41" fmla="*/ 148 h 1396"/>
                  <a:gd name="T42" fmla="*/ 1328 w 1944"/>
                  <a:gd name="T43" fmla="*/ 210 h 1396"/>
                  <a:gd name="T44" fmla="*/ 1394 w 1944"/>
                  <a:gd name="T45" fmla="*/ 290 h 1396"/>
                  <a:gd name="T46" fmla="*/ 1358 w 1944"/>
                  <a:gd name="T47" fmla="*/ 110 h 1396"/>
                  <a:gd name="T48" fmla="*/ 1186 w 1944"/>
                  <a:gd name="T49" fmla="*/ 20 h 1396"/>
                  <a:gd name="T50" fmla="*/ 1088 w 1944"/>
                  <a:gd name="T51" fmla="*/ 2 h 1396"/>
                  <a:gd name="T52" fmla="*/ 996 w 1944"/>
                  <a:gd name="T53" fmla="*/ 0 h 1396"/>
                  <a:gd name="T54" fmla="*/ 842 w 1944"/>
                  <a:gd name="T55" fmla="*/ 36 h 1396"/>
                  <a:gd name="T56" fmla="*/ 708 w 1944"/>
                  <a:gd name="T57" fmla="*/ 114 h 1396"/>
                  <a:gd name="T58" fmla="*/ 602 w 1944"/>
                  <a:gd name="T59" fmla="*/ 228 h 1396"/>
                  <a:gd name="T60" fmla="*/ 548 w 1944"/>
                  <a:gd name="T61" fmla="*/ 334 h 1396"/>
                  <a:gd name="T62" fmla="*/ 476 w 1944"/>
                  <a:gd name="T63" fmla="*/ 336 h 1396"/>
                  <a:gd name="T64" fmla="*/ 372 w 1944"/>
                  <a:gd name="T65" fmla="*/ 358 h 1396"/>
                  <a:gd name="T66" fmla="*/ 278 w 1944"/>
                  <a:gd name="T67" fmla="*/ 398 h 1396"/>
                  <a:gd name="T68" fmla="*/ 192 w 1944"/>
                  <a:gd name="T69" fmla="*/ 456 h 1396"/>
                  <a:gd name="T70" fmla="*/ 120 w 1944"/>
                  <a:gd name="T71" fmla="*/ 528 h 1396"/>
                  <a:gd name="T72" fmla="*/ 64 w 1944"/>
                  <a:gd name="T73" fmla="*/ 612 h 1396"/>
                  <a:gd name="T74" fmla="*/ 24 w 1944"/>
                  <a:gd name="T75" fmla="*/ 708 h 1396"/>
                  <a:gd name="T76" fmla="*/ 2 w 1944"/>
                  <a:gd name="T77" fmla="*/ 810 h 1396"/>
                  <a:gd name="T78" fmla="*/ 0 w 1944"/>
                  <a:gd name="T79" fmla="*/ 892 h 1396"/>
                  <a:gd name="T80" fmla="*/ 16 w 1944"/>
                  <a:gd name="T81" fmla="*/ 998 h 1396"/>
                  <a:gd name="T82" fmla="*/ 52 w 1944"/>
                  <a:gd name="T83" fmla="*/ 1094 h 1396"/>
                  <a:gd name="T84" fmla="*/ 106 w 1944"/>
                  <a:gd name="T85" fmla="*/ 1182 h 1396"/>
                  <a:gd name="T86" fmla="*/ 174 w 1944"/>
                  <a:gd name="T87" fmla="*/ 1258 h 1396"/>
                  <a:gd name="T88" fmla="*/ 256 w 1944"/>
                  <a:gd name="T89" fmla="*/ 1318 h 1396"/>
                  <a:gd name="T90" fmla="*/ 348 w 1944"/>
                  <a:gd name="T91" fmla="*/ 1364 h 1396"/>
                  <a:gd name="T92" fmla="*/ 450 w 1944"/>
                  <a:gd name="T93" fmla="*/ 1390 h 1396"/>
                  <a:gd name="T94" fmla="*/ 1508 w 1944"/>
                  <a:gd name="T95" fmla="*/ 1396 h 1396"/>
                  <a:gd name="T96" fmla="*/ 1622 w 1944"/>
                  <a:gd name="T97" fmla="*/ 1382 h 1396"/>
                  <a:gd name="T98" fmla="*/ 1754 w 1944"/>
                  <a:gd name="T99" fmla="*/ 1322 h 1396"/>
                  <a:gd name="T100" fmla="*/ 1862 w 1944"/>
                  <a:gd name="T101" fmla="*/ 1226 h 1396"/>
                  <a:gd name="T102" fmla="*/ 1934 w 1944"/>
                  <a:gd name="T103" fmla="*/ 1098 h 13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944" h="1396">
                    <a:moveTo>
                      <a:pt x="1894" y="1064"/>
                    </a:moveTo>
                    <a:lnTo>
                      <a:pt x="1844" y="1064"/>
                    </a:lnTo>
                    <a:lnTo>
                      <a:pt x="1844" y="1064"/>
                    </a:lnTo>
                    <a:lnTo>
                      <a:pt x="1834" y="1088"/>
                    </a:lnTo>
                    <a:lnTo>
                      <a:pt x="1822" y="1114"/>
                    </a:lnTo>
                    <a:lnTo>
                      <a:pt x="1808" y="1136"/>
                    </a:lnTo>
                    <a:lnTo>
                      <a:pt x="1792" y="1158"/>
                    </a:lnTo>
                    <a:lnTo>
                      <a:pt x="1776" y="1180"/>
                    </a:lnTo>
                    <a:lnTo>
                      <a:pt x="1756" y="1198"/>
                    </a:lnTo>
                    <a:lnTo>
                      <a:pt x="1736" y="1216"/>
                    </a:lnTo>
                    <a:lnTo>
                      <a:pt x="1716" y="1234"/>
                    </a:lnTo>
                    <a:lnTo>
                      <a:pt x="1692" y="1248"/>
                    </a:lnTo>
                    <a:lnTo>
                      <a:pt x="1670" y="1262"/>
                    </a:lnTo>
                    <a:lnTo>
                      <a:pt x="1644" y="1272"/>
                    </a:lnTo>
                    <a:lnTo>
                      <a:pt x="1618" y="1282"/>
                    </a:lnTo>
                    <a:lnTo>
                      <a:pt x="1592" y="1290"/>
                    </a:lnTo>
                    <a:lnTo>
                      <a:pt x="1564" y="1296"/>
                    </a:lnTo>
                    <a:lnTo>
                      <a:pt x="1536" y="1298"/>
                    </a:lnTo>
                    <a:lnTo>
                      <a:pt x="1508" y="1300"/>
                    </a:lnTo>
                    <a:lnTo>
                      <a:pt x="530" y="1300"/>
                    </a:lnTo>
                    <a:lnTo>
                      <a:pt x="530" y="1300"/>
                    </a:lnTo>
                    <a:lnTo>
                      <a:pt x="486" y="1298"/>
                    </a:lnTo>
                    <a:lnTo>
                      <a:pt x="444" y="1292"/>
                    </a:lnTo>
                    <a:lnTo>
                      <a:pt x="402" y="1280"/>
                    </a:lnTo>
                    <a:lnTo>
                      <a:pt x="362" y="1266"/>
                    </a:lnTo>
                    <a:lnTo>
                      <a:pt x="324" y="1248"/>
                    </a:lnTo>
                    <a:lnTo>
                      <a:pt x="288" y="1226"/>
                    </a:lnTo>
                    <a:lnTo>
                      <a:pt x="254" y="1200"/>
                    </a:lnTo>
                    <a:lnTo>
                      <a:pt x="224" y="1172"/>
                    </a:lnTo>
                    <a:lnTo>
                      <a:pt x="194" y="1142"/>
                    </a:lnTo>
                    <a:lnTo>
                      <a:pt x="170" y="1108"/>
                    </a:lnTo>
                    <a:lnTo>
                      <a:pt x="148" y="1072"/>
                    </a:lnTo>
                    <a:lnTo>
                      <a:pt x="130" y="1034"/>
                    </a:lnTo>
                    <a:lnTo>
                      <a:pt x="116" y="994"/>
                    </a:lnTo>
                    <a:lnTo>
                      <a:pt x="104" y="952"/>
                    </a:lnTo>
                    <a:lnTo>
                      <a:pt x="98" y="910"/>
                    </a:lnTo>
                    <a:lnTo>
                      <a:pt x="96" y="864"/>
                    </a:lnTo>
                    <a:lnTo>
                      <a:pt x="96" y="864"/>
                    </a:lnTo>
                    <a:lnTo>
                      <a:pt x="98" y="820"/>
                    </a:lnTo>
                    <a:lnTo>
                      <a:pt x="104" y="778"/>
                    </a:lnTo>
                    <a:lnTo>
                      <a:pt x="116" y="736"/>
                    </a:lnTo>
                    <a:lnTo>
                      <a:pt x="130" y="696"/>
                    </a:lnTo>
                    <a:lnTo>
                      <a:pt x="148" y="658"/>
                    </a:lnTo>
                    <a:lnTo>
                      <a:pt x="170" y="622"/>
                    </a:lnTo>
                    <a:lnTo>
                      <a:pt x="194" y="588"/>
                    </a:lnTo>
                    <a:lnTo>
                      <a:pt x="224" y="558"/>
                    </a:lnTo>
                    <a:lnTo>
                      <a:pt x="254" y="530"/>
                    </a:lnTo>
                    <a:lnTo>
                      <a:pt x="288" y="504"/>
                    </a:lnTo>
                    <a:lnTo>
                      <a:pt x="324" y="482"/>
                    </a:lnTo>
                    <a:lnTo>
                      <a:pt x="362" y="464"/>
                    </a:lnTo>
                    <a:lnTo>
                      <a:pt x="402" y="450"/>
                    </a:lnTo>
                    <a:lnTo>
                      <a:pt x="444" y="438"/>
                    </a:lnTo>
                    <a:lnTo>
                      <a:pt x="486" y="432"/>
                    </a:lnTo>
                    <a:lnTo>
                      <a:pt x="530" y="430"/>
                    </a:lnTo>
                    <a:lnTo>
                      <a:pt x="530" y="430"/>
                    </a:lnTo>
                    <a:lnTo>
                      <a:pt x="576" y="432"/>
                    </a:lnTo>
                    <a:lnTo>
                      <a:pt x="616" y="436"/>
                    </a:lnTo>
                    <a:lnTo>
                      <a:pt x="626" y="398"/>
                    </a:lnTo>
                    <a:lnTo>
                      <a:pt x="626" y="398"/>
                    </a:lnTo>
                    <a:lnTo>
                      <a:pt x="638" y="364"/>
                    </a:lnTo>
                    <a:lnTo>
                      <a:pt x="652" y="334"/>
                    </a:lnTo>
                    <a:lnTo>
                      <a:pt x="668" y="302"/>
                    </a:lnTo>
                    <a:lnTo>
                      <a:pt x="688" y="274"/>
                    </a:lnTo>
                    <a:lnTo>
                      <a:pt x="708" y="248"/>
                    </a:lnTo>
                    <a:lnTo>
                      <a:pt x="730" y="222"/>
                    </a:lnTo>
                    <a:lnTo>
                      <a:pt x="754" y="200"/>
                    </a:lnTo>
                    <a:lnTo>
                      <a:pt x="782" y="178"/>
                    </a:lnTo>
                    <a:lnTo>
                      <a:pt x="808" y="160"/>
                    </a:lnTo>
                    <a:lnTo>
                      <a:pt x="838" y="144"/>
                    </a:lnTo>
                    <a:lnTo>
                      <a:pt x="868" y="128"/>
                    </a:lnTo>
                    <a:lnTo>
                      <a:pt x="900" y="118"/>
                    </a:lnTo>
                    <a:lnTo>
                      <a:pt x="932" y="108"/>
                    </a:lnTo>
                    <a:lnTo>
                      <a:pt x="966" y="100"/>
                    </a:lnTo>
                    <a:lnTo>
                      <a:pt x="1000" y="96"/>
                    </a:lnTo>
                    <a:lnTo>
                      <a:pt x="1036" y="96"/>
                    </a:lnTo>
                    <a:lnTo>
                      <a:pt x="1036" y="96"/>
                    </a:lnTo>
                    <a:lnTo>
                      <a:pt x="1064" y="96"/>
                    </a:lnTo>
                    <a:lnTo>
                      <a:pt x="1092" y="98"/>
                    </a:lnTo>
                    <a:lnTo>
                      <a:pt x="1118" y="104"/>
                    </a:lnTo>
                    <a:lnTo>
                      <a:pt x="1144" y="110"/>
                    </a:lnTo>
                    <a:lnTo>
                      <a:pt x="1170" y="116"/>
                    </a:lnTo>
                    <a:lnTo>
                      <a:pt x="1196" y="126"/>
                    </a:lnTo>
                    <a:lnTo>
                      <a:pt x="1220" y="136"/>
                    </a:lnTo>
                    <a:lnTo>
                      <a:pt x="1242" y="148"/>
                    </a:lnTo>
                    <a:lnTo>
                      <a:pt x="1266" y="162"/>
                    </a:lnTo>
                    <a:lnTo>
                      <a:pt x="1288" y="176"/>
                    </a:lnTo>
                    <a:lnTo>
                      <a:pt x="1308" y="192"/>
                    </a:lnTo>
                    <a:lnTo>
                      <a:pt x="1328" y="210"/>
                    </a:lnTo>
                    <a:lnTo>
                      <a:pt x="1346" y="228"/>
                    </a:lnTo>
                    <a:lnTo>
                      <a:pt x="1364" y="248"/>
                    </a:lnTo>
                    <a:lnTo>
                      <a:pt x="1380" y="268"/>
                    </a:lnTo>
                    <a:lnTo>
                      <a:pt x="1394" y="290"/>
                    </a:lnTo>
                    <a:lnTo>
                      <a:pt x="1394" y="210"/>
                    </a:lnTo>
                    <a:lnTo>
                      <a:pt x="1394" y="142"/>
                    </a:lnTo>
                    <a:lnTo>
                      <a:pt x="1394" y="142"/>
                    </a:lnTo>
                    <a:lnTo>
                      <a:pt x="1358" y="110"/>
                    </a:lnTo>
                    <a:lnTo>
                      <a:pt x="1318" y="82"/>
                    </a:lnTo>
                    <a:lnTo>
                      <a:pt x="1276" y="58"/>
                    </a:lnTo>
                    <a:lnTo>
                      <a:pt x="1232" y="38"/>
                    </a:lnTo>
                    <a:lnTo>
                      <a:pt x="1186" y="20"/>
                    </a:lnTo>
                    <a:lnTo>
                      <a:pt x="1162" y="14"/>
                    </a:lnTo>
                    <a:lnTo>
                      <a:pt x="1138" y="10"/>
                    </a:lnTo>
                    <a:lnTo>
                      <a:pt x="1112" y="4"/>
                    </a:lnTo>
                    <a:lnTo>
                      <a:pt x="1088" y="2"/>
                    </a:lnTo>
                    <a:lnTo>
                      <a:pt x="1062" y="0"/>
                    </a:lnTo>
                    <a:lnTo>
                      <a:pt x="1036" y="0"/>
                    </a:lnTo>
                    <a:lnTo>
                      <a:pt x="1036" y="0"/>
                    </a:lnTo>
                    <a:lnTo>
                      <a:pt x="996" y="0"/>
                    </a:lnTo>
                    <a:lnTo>
                      <a:pt x="956" y="6"/>
                    </a:lnTo>
                    <a:lnTo>
                      <a:pt x="916" y="12"/>
                    </a:lnTo>
                    <a:lnTo>
                      <a:pt x="878" y="24"/>
                    </a:lnTo>
                    <a:lnTo>
                      <a:pt x="842" y="36"/>
                    </a:lnTo>
                    <a:lnTo>
                      <a:pt x="806" y="52"/>
                    </a:lnTo>
                    <a:lnTo>
                      <a:pt x="772" y="70"/>
                    </a:lnTo>
                    <a:lnTo>
                      <a:pt x="738" y="90"/>
                    </a:lnTo>
                    <a:lnTo>
                      <a:pt x="708" y="114"/>
                    </a:lnTo>
                    <a:lnTo>
                      <a:pt x="678" y="140"/>
                    </a:lnTo>
                    <a:lnTo>
                      <a:pt x="652" y="166"/>
                    </a:lnTo>
                    <a:lnTo>
                      <a:pt x="626" y="196"/>
                    </a:lnTo>
                    <a:lnTo>
                      <a:pt x="602" y="228"/>
                    </a:lnTo>
                    <a:lnTo>
                      <a:pt x="582" y="262"/>
                    </a:lnTo>
                    <a:lnTo>
                      <a:pt x="564" y="296"/>
                    </a:lnTo>
                    <a:lnTo>
                      <a:pt x="548" y="334"/>
                    </a:lnTo>
                    <a:lnTo>
                      <a:pt x="548" y="334"/>
                    </a:lnTo>
                    <a:lnTo>
                      <a:pt x="530" y="334"/>
                    </a:lnTo>
                    <a:lnTo>
                      <a:pt x="530" y="334"/>
                    </a:lnTo>
                    <a:lnTo>
                      <a:pt x="504" y="334"/>
                    </a:lnTo>
                    <a:lnTo>
                      <a:pt x="476" y="336"/>
                    </a:lnTo>
                    <a:lnTo>
                      <a:pt x="450" y="340"/>
                    </a:lnTo>
                    <a:lnTo>
                      <a:pt x="424" y="344"/>
                    </a:lnTo>
                    <a:lnTo>
                      <a:pt x="398" y="350"/>
                    </a:lnTo>
                    <a:lnTo>
                      <a:pt x="372" y="358"/>
                    </a:lnTo>
                    <a:lnTo>
                      <a:pt x="348" y="366"/>
                    </a:lnTo>
                    <a:lnTo>
                      <a:pt x="324" y="376"/>
                    </a:lnTo>
                    <a:lnTo>
                      <a:pt x="300" y="386"/>
                    </a:lnTo>
                    <a:lnTo>
                      <a:pt x="278" y="398"/>
                    </a:lnTo>
                    <a:lnTo>
                      <a:pt x="256" y="410"/>
                    </a:lnTo>
                    <a:lnTo>
                      <a:pt x="234" y="424"/>
                    </a:lnTo>
                    <a:lnTo>
                      <a:pt x="214" y="440"/>
                    </a:lnTo>
                    <a:lnTo>
                      <a:pt x="192" y="456"/>
                    </a:lnTo>
                    <a:lnTo>
                      <a:pt x="174" y="472"/>
                    </a:lnTo>
                    <a:lnTo>
                      <a:pt x="156" y="490"/>
                    </a:lnTo>
                    <a:lnTo>
                      <a:pt x="138" y="508"/>
                    </a:lnTo>
                    <a:lnTo>
                      <a:pt x="120" y="528"/>
                    </a:lnTo>
                    <a:lnTo>
                      <a:pt x="106" y="548"/>
                    </a:lnTo>
                    <a:lnTo>
                      <a:pt x="90" y="568"/>
                    </a:lnTo>
                    <a:lnTo>
                      <a:pt x="76" y="590"/>
                    </a:lnTo>
                    <a:lnTo>
                      <a:pt x="64" y="612"/>
                    </a:lnTo>
                    <a:lnTo>
                      <a:pt x="52" y="634"/>
                    </a:lnTo>
                    <a:lnTo>
                      <a:pt x="42" y="658"/>
                    </a:lnTo>
                    <a:lnTo>
                      <a:pt x="32" y="682"/>
                    </a:lnTo>
                    <a:lnTo>
                      <a:pt x="24" y="708"/>
                    </a:lnTo>
                    <a:lnTo>
                      <a:pt x="16" y="732"/>
                    </a:lnTo>
                    <a:lnTo>
                      <a:pt x="10" y="758"/>
                    </a:lnTo>
                    <a:lnTo>
                      <a:pt x="6" y="784"/>
                    </a:lnTo>
                    <a:lnTo>
                      <a:pt x="2" y="810"/>
                    </a:lnTo>
                    <a:lnTo>
                      <a:pt x="0" y="838"/>
                    </a:lnTo>
                    <a:lnTo>
                      <a:pt x="0" y="864"/>
                    </a:lnTo>
                    <a:lnTo>
                      <a:pt x="0" y="864"/>
                    </a:lnTo>
                    <a:lnTo>
                      <a:pt x="0" y="892"/>
                    </a:lnTo>
                    <a:lnTo>
                      <a:pt x="2" y="920"/>
                    </a:lnTo>
                    <a:lnTo>
                      <a:pt x="6" y="946"/>
                    </a:lnTo>
                    <a:lnTo>
                      <a:pt x="10" y="972"/>
                    </a:lnTo>
                    <a:lnTo>
                      <a:pt x="16" y="998"/>
                    </a:lnTo>
                    <a:lnTo>
                      <a:pt x="24" y="1022"/>
                    </a:lnTo>
                    <a:lnTo>
                      <a:pt x="32" y="1048"/>
                    </a:lnTo>
                    <a:lnTo>
                      <a:pt x="42" y="1072"/>
                    </a:lnTo>
                    <a:lnTo>
                      <a:pt x="52" y="1094"/>
                    </a:lnTo>
                    <a:lnTo>
                      <a:pt x="64" y="1118"/>
                    </a:lnTo>
                    <a:lnTo>
                      <a:pt x="76" y="1140"/>
                    </a:lnTo>
                    <a:lnTo>
                      <a:pt x="90" y="1162"/>
                    </a:lnTo>
                    <a:lnTo>
                      <a:pt x="106" y="1182"/>
                    </a:lnTo>
                    <a:lnTo>
                      <a:pt x="120" y="1202"/>
                    </a:lnTo>
                    <a:lnTo>
                      <a:pt x="138" y="1222"/>
                    </a:lnTo>
                    <a:lnTo>
                      <a:pt x="156" y="1240"/>
                    </a:lnTo>
                    <a:lnTo>
                      <a:pt x="174" y="1258"/>
                    </a:lnTo>
                    <a:lnTo>
                      <a:pt x="192" y="1274"/>
                    </a:lnTo>
                    <a:lnTo>
                      <a:pt x="214" y="1290"/>
                    </a:lnTo>
                    <a:lnTo>
                      <a:pt x="234" y="1306"/>
                    </a:lnTo>
                    <a:lnTo>
                      <a:pt x="256" y="1318"/>
                    </a:lnTo>
                    <a:lnTo>
                      <a:pt x="278" y="1332"/>
                    </a:lnTo>
                    <a:lnTo>
                      <a:pt x="300" y="1344"/>
                    </a:lnTo>
                    <a:lnTo>
                      <a:pt x="324" y="1354"/>
                    </a:lnTo>
                    <a:lnTo>
                      <a:pt x="348" y="1364"/>
                    </a:lnTo>
                    <a:lnTo>
                      <a:pt x="372" y="1372"/>
                    </a:lnTo>
                    <a:lnTo>
                      <a:pt x="398" y="1380"/>
                    </a:lnTo>
                    <a:lnTo>
                      <a:pt x="424" y="1386"/>
                    </a:lnTo>
                    <a:lnTo>
                      <a:pt x="450" y="1390"/>
                    </a:lnTo>
                    <a:lnTo>
                      <a:pt x="476" y="1394"/>
                    </a:lnTo>
                    <a:lnTo>
                      <a:pt x="504" y="1396"/>
                    </a:lnTo>
                    <a:lnTo>
                      <a:pt x="530" y="1396"/>
                    </a:lnTo>
                    <a:lnTo>
                      <a:pt x="1508" y="1396"/>
                    </a:lnTo>
                    <a:lnTo>
                      <a:pt x="1508" y="1396"/>
                    </a:lnTo>
                    <a:lnTo>
                      <a:pt x="1546" y="1394"/>
                    </a:lnTo>
                    <a:lnTo>
                      <a:pt x="1584" y="1390"/>
                    </a:lnTo>
                    <a:lnTo>
                      <a:pt x="1622" y="1382"/>
                    </a:lnTo>
                    <a:lnTo>
                      <a:pt x="1656" y="1370"/>
                    </a:lnTo>
                    <a:lnTo>
                      <a:pt x="1690" y="1358"/>
                    </a:lnTo>
                    <a:lnTo>
                      <a:pt x="1724" y="1342"/>
                    </a:lnTo>
                    <a:lnTo>
                      <a:pt x="1754" y="1322"/>
                    </a:lnTo>
                    <a:lnTo>
                      <a:pt x="1784" y="1302"/>
                    </a:lnTo>
                    <a:lnTo>
                      <a:pt x="1812" y="1278"/>
                    </a:lnTo>
                    <a:lnTo>
                      <a:pt x="1838" y="1252"/>
                    </a:lnTo>
                    <a:lnTo>
                      <a:pt x="1862" y="1226"/>
                    </a:lnTo>
                    <a:lnTo>
                      <a:pt x="1884" y="1196"/>
                    </a:lnTo>
                    <a:lnTo>
                      <a:pt x="1902" y="1166"/>
                    </a:lnTo>
                    <a:lnTo>
                      <a:pt x="1920" y="1132"/>
                    </a:lnTo>
                    <a:lnTo>
                      <a:pt x="1934" y="1098"/>
                    </a:lnTo>
                    <a:lnTo>
                      <a:pt x="1944" y="1064"/>
                    </a:lnTo>
                    <a:lnTo>
                      <a:pt x="1894" y="1064"/>
                    </a:lnTo>
                    <a:close/>
                  </a:path>
                </a:pathLst>
              </a:custGeom>
              <a:solidFill>
                <a:srgbClr val="FDBB3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2" name="Freeform 3006"/>
              <p:cNvSpPr>
                <a:spLocks noEditPoints="1"/>
              </p:cNvSpPr>
              <p:nvPr/>
            </p:nvSpPr>
            <p:spPr bwMode="auto">
              <a:xfrm>
                <a:off x="3597" y="1316"/>
                <a:ext cx="1750" cy="1120"/>
              </a:xfrm>
              <a:custGeom>
                <a:avLst/>
                <a:gdLst>
                  <a:gd name="T0" fmla="*/ 100 w 1750"/>
                  <a:gd name="T1" fmla="*/ 0 h 1120"/>
                  <a:gd name="T2" fmla="*/ 80 w 1750"/>
                  <a:gd name="T3" fmla="*/ 2 h 1120"/>
                  <a:gd name="T4" fmla="*/ 44 w 1750"/>
                  <a:gd name="T5" fmla="*/ 18 h 1120"/>
                  <a:gd name="T6" fmla="*/ 18 w 1750"/>
                  <a:gd name="T7" fmla="*/ 44 h 1120"/>
                  <a:gd name="T8" fmla="*/ 2 w 1750"/>
                  <a:gd name="T9" fmla="*/ 80 h 1120"/>
                  <a:gd name="T10" fmla="*/ 0 w 1750"/>
                  <a:gd name="T11" fmla="*/ 486 h 1120"/>
                  <a:gd name="T12" fmla="*/ 0 w 1750"/>
                  <a:gd name="T13" fmla="*/ 682 h 1120"/>
                  <a:gd name="T14" fmla="*/ 0 w 1750"/>
                  <a:gd name="T15" fmla="*/ 1020 h 1120"/>
                  <a:gd name="T16" fmla="*/ 8 w 1750"/>
                  <a:gd name="T17" fmla="*/ 1058 h 1120"/>
                  <a:gd name="T18" fmla="*/ 30 w 1750"/>
                  <a:gd name="T19" fmla="*/ 1090 h 1120"/>
                  <a:gd name="T20" fmla="*/ 62 w 1750"/>
                  <a:gd name="T21" fmla="*/ 1112 h 1120"/>
                  <a:gd name="T22" fmla="*/ 100 w 1750"/>
                  <a:gd name="T23" fmla="*/ 1120 h 1120"/>
                  <a:gd name="T24" fmla="*/ 454 w 1750"/>
                  <a:gd name="T25" fmla="*/ 1120 h 1120"/>
                  <a:gd name="T26" fmla="*/ 1650 w 1750"/>
                  <a:gd name="T27" fmla="*/ 1120 h 1120"/>
                  <a:gd name="T28" fmla="*/ 1670 w 1750"/>
                  <a:gd name="T29" fmla="*/ 1118 h 1120"/>
                  <a:gd name="T30" fmla="*/ 1706 w 1750"/>
                  <a:gd name="T31" fmla="*/ 1102 h 1120"/>
                  <a:gd name="T32" fmla="*/ 1732 w 1750"/>
                  <a:gd name="T33" fmla="*/ 1076 h 1120"/>
                  <a:gd name="T34" fmla="*/ 1748 w 1750"/>
                  <a:gd name="T35" fmla="*/ 1040 h 1120"/>
                  <a:gd name="T36" fmla="*/ 1750 w 1750"/>
                  <a:gd name="T37" fmla="*/ 100 h 1120"/>
                  <a:gd name="T38" fmla="*/ 1748 w 1750"/>
                  <a:gd name="T39" fmla="*/ 80 h 1120"/>
                  <a:gd name="T40" fmla="*/ 1732 w 1750"/>
                  <a:gd name="T41" fmla="*/ 44 h 1120"/>
                  <a:gd name="T42" fmla="*/ 1706 w 1750"/>
                  <a:gd name="T43" fmla="*/ 18 h 1120"/>
                  <a:gd name="T44" fmla="*/ 1670 w 1750"/>
                  <a:gd name="T45" fmla="*/ 2 h 1120"/>
                  <a:gd name="T46" fmla="*/ 1664 w 1750"/>
                  <a:gd name="T47" fmla="*/ 1020 h 1120"/>
                  <a:gd name="T48" fmla="*/ 1662 w 1750"/>
                  <a:gd name="T49" fmla="*/ 1024 h 1120"/>
                  <a:gd name="T50" fmla="*/ 1654 w 1750"/>
                  <a:gd name="T51" fmla="*/ 1032 h 1120"/>
                  <a:gd name="T52" fmla="*/ 472 w 1750"/>
                  <a:gd name="T53" fmla="*/ 1032 h 1120"/>
                  <a:gd name="T54" fmla="*/ 360 w 1750"/>
                  <a:gd name="T55" fmla="*/ 1032 h 1120"/>
                  <a:gd name="T56" fmla="*/ 100 w 1750"/>
                  <a:gd name="T57" fmla="*/ 1032 h 1120"/>
                  <a:gd name="T58" fmla="*/ 92 w 1750"/>
                  <a:gd name="T59" fmla="*/ 1028 h 1120"/>
                  <a:gd name="T60" fmla="*/ 88 w 1750"/>
                  <a:gd name="T61" fmla="*/ 1020 h 1120"/>
                  <a:gd name="T62" fmla="*/ 88 w 1750"/>
                  <a:gd name="T63" fmla="*/ 830 h 1120"/>
                  <a:gd name="T64" fmla="*/ 88 w 1750"/>
                  <a:gd name="T65" fmla="*/ 100 h 1120"/>
                  <a:gd name="T66" fmla="*/ 88 w 1750"/>
                  <a:gd name="T67" fmla="*/ 96 h 1120"/>
                  <a:gd name="T68" fmla="*/ 96 w 1750"/>
                  <a:gd name="T69" fmla="*/ 88 h 1120"/>
                  <a:gd name="T70" fmla="*/ 1650 w 1750"/>
                  <a:gd name="T71" fmla="*/ 86 h 1120"/>
                  <a:gd name="T72" fmla="*/ 1654 w 1750"/>
                  <a:gd name="T73" fmla="*/ 88 h 1120"/>
                  <a:gd name="T74" fmla="*/ 1662 w 1750"/>
                  <a:gd name="T75" fmla="*/ 96 h 1120"/>
                  <a:gd name="T76" fmla="*/ 1664 w 1750"/>
                  <a:gd name="T77" fmla="*/ 1020 h 1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750" h="1120">
                    <a:moveTo>
                      <a:pt x="1650" y="0"/>
                    </a:moveTo>
                    <a:lnTo>
                      <a:pt x="100" y="0"/>
                    </a:lnTo>
                    <a:lnTo>
                      <a:pt x="100" y="0"/>
                    </a:lnTo>
                    <a:lnTo>
                      <a:pt x="80" y="2"/>
                    </a:lnTo>
                    <a:lnTo>
                      <a:pt x="62" y="8"/>
                    </a:lnTo>
                    <a:lnTo>
                      <a:pt x="44" y="18"/>
                    </a:lnTo>
                    <a:lnTo>
                      <a:pt x="30" y="30"/>
                    </a:lnTo>
                    <a:lnTo>
                      <a:pt x="18" y="44"/>
                    </a:lnTo>
                    <a:lnTo>
                      <a:pt x="8" y="62"/>
                    </a:lnTo>
                    <a:lnTo>
                      <a:pt x="2" y="80"/>
                    </a:lnTo>
                    <a:lnTo>
                      <a:pt x="0" y="100"/>
                    </a:lnTo>
                    <a:lnTo>
                      <a:pt x="0" y="486"/>
                    </a:lnTo>
                    <a:lnTo>
                      <a:pt x="0" y="568"/>
                    </a:lnTo>
                    <a:lnTo>
                      <a:pt x="0" y="682"/>
                    </a:lnTo>
                    <a:lnTo>
                      <a:pt x="0" y="1020"/>
                    </a:lnTo>
                    <a:lnTo>
                      <a:pt x="0" y="1020"/>
                    </a:lnTo>
                    <a:lnTo>
                      <a:pt x="2" y="1040"/>
                    </a:lnTo>
                    <a:lnTo>
                      <a:pt x="8" y="1058"/>
                    </a:lnTo>
                    <a:lnTo>
                      <a:pt x="18" y="1076"/>
                    </a:lnTo>
                    <a:lnTo>
                      <a:pt x="30" y="1090"/>
                    </a:lnTo>
                    <a:lnTo>
                      <a:pt x="44" y="1102"/>
                    </a:lnTo>
                    <a:lnTo>
                      <a:pt x="62" y="1112"/>
                    </a:lnTo>
                    <a:lnTo>
                      <a:pt x="80" y="1118"/>
                    </a:lnTo>
                    <a:lnTo>
                      <a:pt x="100" y="1120"/>
                    </a:lnTo>
                    <a:lnTo>
                      <a:pt x="404" y="1120"/>
                    </a:lnTo>
                    <a:lnTo>
                      <a:pt x="454" y="1120"/>
                    </a:lnTo>
                    <a:lnTo>
                      <a:pt x="504" y="1120"/>
                    </a:lnTo>
                    <a:lnTo>
                      <a:pt x="1650" y="1120"/>
                    </a:lnTo>
                    <a:lnTo>
                      <a:pt x="1650" y="1120"/>
                    </a:lnTo>
                    <a:lnTo>
                      <a:pt x="1670" y="1118"/>
                    </a:lnTo>
                    <a:lnTo>
                      <a:pt x="1688" y="1112"/>
                    </a:lnTo>
                    <a:lnTo>
                      <a:pt x="1706" y="1102"/>
                    </a:lnTo>
                    <a:lnTo>
                      <a:pt x="1720" y="1090"/>
                    </a:lnTo>
                    <a:lnTo>
                      <a:pt x="1732" y="1076"/>
                    </a:lnTo>
                    <a:lnTo>
                      <a:pt x="1742" y="1058"/>
                    </a:lnTo>
                    <a:lnTo>
                      <a:pt x="1748" y="1040"/>
                    </a:lnTo>
                    <a:lnTo>
                      <a:pt x="1750" y="1020"/>
                    </a:lnTo>
                    <a:lnTo>
                      <a:pt x="1750" y="100"/>
                    </a:lnTo>
                    <a:lnTo>
                      <a:pt x="1750" y="100"/>
                    </a:lnTo>
                    <a:lnTo>
                      <a:pt x="1748" y="80"/>
                    </a:lnTo>
                    <a:lnTo>
                      <a:pt x="1742" y="62"/>
                    </a:lnTo>
                    <a:lnTo>
                      <a:pt x="1732" y="44"/>
                    </a:lnTo>
                    <a:lnTo>
                      <a:pt x="1720" y="30"/>
                    </a:lnTo>
                    <a:lnTo>
                      <a:pt x="1706" y="18"/>
                    </a:lnTo>
                    <a:lnTo>
                      <a:pt x="1688" y="8"/>
                    </a:lnTo>
                    <a:lnTo>
                      <a:pt x="1670" y="2"/>
                    </a:lnTo>
                    <a:lnTo>
                      <a:pt x="1650" y="0"/>
                    </a:lnTo>
                    <a:close/>
                    <a:moveTo>
                      <a:pt x="1664" y="1020"/>
                    </a:moveTo>
                    <a:lnTo>
                      <a:pt x="1664" y="1020"/>
                    </a:lnTo>
                    <a:lnTo>
                      <a:pt x="1662" y="1024"/>
                    </a:lnTo>
                    <a:lnTo>
                      <a:pt x="1660" y="1028"/>
                    </a:lnTo>
                    <a:lnTo>
                      <a:pt x="1654" y="1032"/>
                    </a:lnTo>
                    <a:lnTo>
                      <a:pt x="1650" y="1032"/>
                    </a:lnTo>
                    <a:lnTo>
                      <a:pt x="472" y="1032"/>
                    </a:lnTo>
                    <a:lnTo>
                      <a:pt x="418" y="1032"/>
                    </a:lnTo>
                    <a:lnTo>
                      <a:pt x="360" y="1032"/>
                    </a:lnTo>
                    <a:lnTo>
                      <a:pt x="100" y="1032"/>
                    </a:lnTo>
                    <a:lnTo>
                      <a:pt x="100" y="1032"/>
                    </a:lnTo>
                    <a:lnTo>
                      <a:pt x="96" y="1032"/>
                    </a:lnTo>
                    <a:lnTo>
                      <a:pt x="92" y="1028"/>
                    </a:lnTo>
                    <a:lnTo>
                      <a:pt x="88" y="1024"/>
                    </a:lnTo>
                    <a:lnTo>
                      <a:pt x="88" y="1020"/>
                    </a:lnTo>
                    <a:lnTo>
                      <a:pt x="88" y="878"/>
                    </a:lnTo>
                    <a:lnTo>
                      <a:pt x="88" y="830"/>
                    </a:lnTo>
                    <a:lnTo>
                      <a:pt x="88" y="638"/>
                    </a:lnTo>
                    <a:lnTo>
                      <a:pt x="88" y="100"/>
                    </a:lnTo>
                    <a:lnTo>
                      <a:pt x="88" y="100"/>
                    </a:lnTo>
                    <a:lnTo>
                      <a:pt x="88" y="96"/>
                    </a:lnTo>
                    <a:lnTo>
                      <a:pt x="92" y="90"/>
                    </a:lnTo>
                    <a:lnTo>
                      <a:pt x="96" y="88"/>
                    </a:lnTo>
                    <a:lnTo>
                      <a:pt x="100" y="86"/>
                    </a:lnTo>
                    <a:lnTo>
                      <a:pt x="1650" y="86"/>
                    </a:lnTo>
                    <a:lnTo>
                      <a:pt x="1650" y="86"/>
                    </a:lnTo>
                    <a:lnTo>
                      <a:pt x="1654" y="88"/>
                    </a:lnTo>
                    <a:lnTo>
                      <a:pt x="1660" y="90"/>
                    </a:lnTo>
                    <a:lnTo>
                      <a:pt x="1662" y="96"/>
                    </a:lnTo>
                    <a:lnTo>
                      <a:pt x="1664" y="100"/>
                    </a:lnTo>
                    <a:lnTo>
                      <a:pt x="1664" y="1020"/>
                    </a:lnTo>
                    <a:close/>
                  </a:path>
                </a:pathLst>
              </a:custGeom>
              <a:solidFill>
                <a:srgbClr val="FDBB3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3" name="Freeform 3007"/>
              <p:cNvSpPr>
                <a:spLocks/>
              </p:cNvSpPr>
              <p:nvPr/>
            </p:nvSpPr>
            <p:spPr bwMode="auto">
              <a:xfrm>
                <a:off x="3597" y="1316"/>
                <a:ext cx="1750" cy="1120"/>
              </a:xfrm>
              <a:custGeom>
                <a:avLst/>
                <a:gdLst>
                  <a:gd name="T0" fmla="*/ 1650 w 1750"/>
                  <a:gd name="T1" fmla="*/ 0 h 1120"/>
                  <a:gd name="T2" fmla="*/ 100 w 1750"/>
                  <a:gd name="T3" fmla="*/ 0 h 1120"/>
                  <a:gd name="T4" fmla="*/ 100 w 1750"/>
                  <a:gd name="T5" fmla="*/ 0 h 1120"/>
                  <a:gd name="T6" fmla="*/ 80 w 1750"/>
                  <a:gd name="T7" fmla="*/ 2 h 1120"/>
                  <a:gd name="T8" fmla="*/ 62 w 1750"/>
                  <a:gd name="T9" fmla="*/ 8 h 1120"/>
                  <a:gd name="T10" fmla="*/ 44 w 1750"/>
                  <a:gd name="T11" fmla="*/ 18 h 1120"/>
                  <a:gd name="T12" fmla="*/ 30 w 1750"/>
                  <a:gd name="T13" fmla="*/ 30 h 1120"/>
                  <a:gd name="T14" fmla="*/ 18 w 1750"/>
                  <a:gd name="T15" fmla="*/ 44 h 1120"/>
                  <a:gd name="T16" fmla="*/ 8 w 1750"/>
                  <a:gd name="T17" fmla="*/ 62 h 1120"/>
                  <a:gd name="T18" fmla="*/ 2 w 1750"/>
                  <a:gd name="T19" fmla="*/ 80 h 1120"/>
                  <a:gd name="T20" fmla="*/ 0 w 1750"/>
                  <a:gd name="T21" fmla="*/ 100 h 1120"/>
                  <a:gd name="T22" fmla="*/ 0 w 1750"/>
                  <a:gd name="T23" fmla="*/ 486 h 1120"/>
                  <a:gd name="T24" fmla="*/ 0 w 1750"/>
                  <a:gd name="T25" fmla="*/ 568 h 1120"/>
                  <a:gd name="T26" fmla="*/ 0 w 1750"/>
                  <a:gd name="T27" fmla="*/ 682 h 1120"/>
                  <a:gd name="T28" fmla="*/ 0 w 1750"/>
                  <a:gd name="T29" fmla="*/ 1020 h 1120"/>
                  <a:gd name="T30" fmla="*/ 0 w 1750"/>
                  <a:gd name="T31" fmla="*/ 1020 h 1120"/>
                  <a:gd name="T32" fmla="*/ 2 w 1750"/>
                  <a:gd name="T33" fmla="*/ 1040 h 1120"/>
                  <a:gd name="T34" fmla="*/ 8 w 1750"/>
                  <a:gd name="T35" fmla="*/ 1058 h 1120"/>
                  <a:gd name="T36" fmla="*/ 18 w 1750"/>
                  <a:gd name="T37" fmla="*/ 1076 h 1120"/>
                  <a:gd name="T38" fmla="*/ 30 w 1750"/>
                  <a:gd name="T39" fmla="*/ 1090 h 1120"/>
                  <a:gd name="T40" fmla="*/ 44 w 1750"/>
                  <a:gd name="T41" fmla="*/ 1102 h 1120"/>
                  <a:gd name="T42" fmla="*/ 62 w 1750"/>
                  <a:gd name="T43" fmla="*/ 1112 h 1120"/>
                  <a:gd name="T44" fmla="*/ 80 w 1750"/>
                  <a:gd name="T45" fmla="*/ 1118 h 1120"/>
                  <a:gd name="T46" fmla="*/ 100 w 1750"/>
                  <a:gd name="T47" fmla="*/ 1120 h 1120"/>
                  <a:gd name="T48" fmla="*/ 404 w 1750"/>
                  <a:gd name="T49" fmla="*/ 1120 h 1120"/>
                  <a:gd name="T50" fmla="*/ 454 w 1750"/>
                  <a:gd name="T51" fmla="*/ 1120 h 1120"/>
                  <a:gd name="T52" fmla="*/ 504 w 1750"/>
                  <a:gd name="T53" fmla="*/ 1120 h 1120"/>
                  <a:gd name="T54" fmla="*/ 1650 w 1750"/>
                  <a:gd name="T55" fmla="*/ 1120 h 1120"/>
                  <a:gd name="T56" fmla="*/ 1650 w 1750"/>
                  <a:gd name="T57" fmla="*/ 1120 h 1120"/>
                  <a:gd name="T58" fmla="*/ 1670 w 1750"/>
                  <a:gd name="T59" fmla="*/ 1118 h 1120"/>
                  <a:gd name="T60" fmla="*/ 1688 w 1750"/>
                  <a:gd name="T61" fmla="*/ 1112 h 1120"/>
                  <a:gd name="T62" fmla="*/ 1706 w 1750"/>
                  <a:gd name="T63" fmla="*/ 1102 h 1120"/>
                  <a:gd name="T64" fmla="*/ 1720 w 1750"/>
                  <a:gd name="T65" fmla="*/ 1090 h 1120"/>
                  <a:gd name="T66" fmla="*/ 1732 w 1750"/>
                  <a:gd name="T67" fmla="*/ 1076 h 1120"/>
                  <a:gd name="T68" fmla="*/ 1742 w 1750"/>
                  <a:gd name="T69" fmla="*/ 1058 h 1120"/>
                  <a:gd name="T70" fmla="*/ 1748 w 1750"/>
                  <a:gd name="T71" fmla="*/ 1040 h 1120"/>
                  <a:gd name="T72" fmla="*/ 1750 w 1750"/>
                  <a:gd name="T73" fmla="*/ 1020 h 1120"/>
                  <a:gd name="T74" fmla="*/ 1750 w 1750"/>
                  <a:gd name="T75" fmla="*/ 100 h 1120"/>
                  <a:gd name="T76" fmla="*/ 1750 w 1750"/>
                  <a:gd name="T77" fmla="*/ 100 h 1120"/>
                  <a:gd name="T78" fmla="*/ 1748 w 1750"/>
                  <a:gd name="T79" fmla="*/ 80 h 1120"/>
                  <a:gd name="T80" fmla="*/ 1742 w 1750"/>
                  <a:gd name="T81" fmla="*/ 62 h 1120"/>
                  <a:gd name="T82" fmla="*/ 1732 w 1750"/>
                  <a:gd name="T83" fmla="*/ 44 h 1120"/>
                  <a:gd name="T84" fmla="*/ 1720 w 1750"/>
                  <a:gd name="T85" fmla="*/ 30 h 1120"/>
                  <a:gd name="T86" fmla="*/ 1706 w 1750"/>
                  <a:gd name="T87" fmla="*/ 18 h 1120"/>
                  <a:gd name="T88" fmla="*/ 1688 w 1750"/>
                  <a:gd name="T89" fmla="*/ 8 h 1120"/>
                  <a:gd name="T90" fmla="*/ 1670 w 1750"/>
                  <a:gd name="T91" fmla="*/ 2 h 1120"/>
                  <a:gd name="T92" fmla="*/ 1650 w 1750"/>
                  <a:gd name="T93" fmla="*/ 0 h 1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750" h="1120">
                    <a:moveTo>
                      <a:pt x="1650" y="0"/>
                    </a:moveTo>
                    <a:lnTo>
                      <a:pt x="100" y="0"/>
                    </a:lnTo>
                    <a:lnTo>
                      <a:pt x="100" y="0"/>
                    </a:lnTo>
                    <a:lnTo>
                      <a:pt x="80" y="2"/>
                    </a:lnTo>
                    <a:lnTo>
                      <a:pt x="62" y="8"/>
                    </a:lnTo>
                    <a:lnTo>
                      <a:pt x="44" y="18"/>
                    </a:lnTo>
                    <a:lnTo>
                      <a:pt x="30" y="30"/>
                    </a:lnTo>
                    <a:lnTo>
                      <a:pt x="18" y="44"/>
                    </a:lnTo>
                    <a:lnTo>
                      <a:pt x="8" y="62"/>
                    </a:lnTo>
                    <a:lnTo>
                      <a:pt x="2" y="80"/>
                    </a:lnTo>
                    <a:lnTo>
                      <a:pt x="0" y="100"/>
                    </a:lnTo>
                    <a:lnTo>
                      <a:pt x="0" y="486"/>
                    </a:lnTo>
                    <a:lnTo>
                      <a:pt x="0" y="568"/>
                    </a:lnTo>
                    <a:lnTo>
                      <a:pt x="0" y="682"/>
                    </a:lnTo>
                    <a:lnTo>
                      <a:pt x="0" y="1020"/>
                    </a:lnTo>
                    <a:lnTo>
                      <a:pt x="0" y="1020"/>
                    </a:lnTo>
                    <a:lnTo>
                      <a:pt x="2" y="1040"/>
                    </a:lnTo>
                    <a:lnTo>
                      <a:pt x="8" y="1058"/>
                    </a:lnTo>
                    <a:lnTo>
                      <a:pt x="18" y="1076"/>
                    </a:lnTo>
                    <a:lnTo>
                      <a:pt x="30" y="1090"/>
                    </a:lnTo>
                    <a:lnTo>
                      <a:pt x="44" y="1102"/>
                    </a:lnTo>
                    <a:lnTo>
                      <a:pt x="62" y="1112"/>
                    </a:lnTo>
                    <a:lnTo>
                      <a:pt x="80" y="1118"/>
                    </a:lnTo>
                    <a:lnTo>
                      <a:pt x="100" y="1120"/>
                    </a:lnTo>
                    <a:lnTo>
                      <a:pt x="404" y="1120"/>
                    </a:lnTo>
                    <a:lnTo>
                      <a:pt x="454" y="1120"/>
                    </a:lnTo>
                    <a:lnTo>
                      <a:pt x="504" y="1120"/>
                    </a:lnTo>
                    <a:lnTo>
                      <a:pt x="1650" y="1120"/>
                    </a:lnTo>
                    <a:lnTo>
                      <a:pt x="1650" y="1120"/>
                    </a:lnTo>
                    <a:lnTo>
                      <a:pt x="1670" y="1118"/>
                    </a:lnTo>
                    <a:lnTo>
                      <a:pt x="1688" y="1112"/>
                    </a:lnTo>
                    <a:lnTo>
                      <a:pt x="1706" y="1102"/>
                    </a:lnTo>
                    <a:lnTo>
                      <a:pt x="1720" y="1090"/>
                    </a:lnTo>
                    <a:lnTo>
                      <a:pt x="1732" y="1076"/>
                    </a:lnTo>
                    <a:lnTo>
                      <a:pt x="1742" y="1058"/>
                    </a:lnTo>
                    <a:lnTo>
                      <a:pt x="1748" y="1040"/>
                    </a:lnTo>
                    <a:lnTo>
                      <a:pt x="1750" y="1020"/>
                    </a:lnTo>
                    <a:lnTo>
                      <a:pt x="1750" y="100"/>
                    </a:lnTo>
                    <a:lnTo>
                      <a:pt x="1750" y="100"/>
                    </a:lnTo>
                    <a:lnTo>
                      <a:pt x="1748" y="80"/>
                    </a:lnTo>
                    <a:lnTo>
                      <a:pt x="1742" y="62"/>
                    </a:lnTo>
                    <a:lnTo>
                      <a:pt x="1732" y="44"/>
                    </a:lnTo>
                    <a:lnTo>
                      <a:pt x="1720" y="30"/>
                    </a:lnTo>
                    <a:lnTo>
                      <a:pt x="1706" y="18"/>
                    </a:lnTo>
                    <a:lnTo>
                      <a:pt x="1688" y="8"/>
                    </a:lnTo>
                    <a:lnTo>
                      <a:pt x="1670" y="2"/>
                    </a:lnTo>
                    <a:lnTo>
                      <a:pt x="1650"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4" name="Freeform 3008"/>
              <p:cNvSpPr>
                <a:spLocks/>
              </p:cNvSpPr>
              <p:nvPr/>
            </p:nvSpPr>
            <p:spPr bwMode="auto">
              <a:xfrm>
                <a:off x="3685" y="1402"/>
                <a:ext cx="1576" cy="946"/>
              </a:xfrm>
              <a:custGeom>
                <a:avLst/>
                <a:gdLst>
                  <a:gd name="T0" fmla="*/ 1576 w 1576"/>
                  <a:gd name="T1" fmla="*/ 934 h 946"/>
                  <a:gd name="T2" fmla="*/ 1576 w 1576"/>
                  <a:gd name="T3" fmla="*/ 934 h 946"/>
                  <a:gd name="T4" fmla="*/ 1574 w 1576"/>
                  <a:gd name="T5" fmla="*/ 938 h 946"/>
                  <a:gd name="T6" fmla="*/ 1572 w 1576"/>
                  <a:gd name="T7" fmla="*/ 942 h 946"/>
                  <a:gd name="T8" fmla="*/ 1566 w 1576"/>
                  <a:gd name="T9" fmla="*/ 946 h 946"/>
                  <a:gd name="T10" fmla="*/ 1562 w 1576"/>
                  <a:gd name="T11" fmla="*/ 946 h 946"/>
                  <a:gd name="T12" fmla="*/ 384 w 1576"/>
                  <a:gd name="T13" fmla="*/ 946 h 946"/>
                  <a:gd name="T14" fmla="*/ 330 w 1576"/>
                  <a:gd name="T15" fmla="*/ 946 h 946"/>
                  <a:gd name="T16" fmla="*/ 272 w 1576"/>
                  <a:gd name="T17" fmla="*/ 946 h 946"/>
                  <a:gd name="T18" fmla="*/ 12 w 1576"/>
                  <a:gd name="T19" fmla="*/ 946 h 946"/>
                  <a:gd name="T20" fmla="*/ 12 w 1576"/>
                  <a:gd name="T21" fmla="*/ 946 h 946"/>
                  <a:gd name="T22" fmla="*/ 8 w 1576"/>
                  <a:gd name="T23" fmla="*/ 946 h 946"/>
                  <a:gd name="T24" fmla="*/ 4 w 1576"/>
                  <a:gd name="T25" fmla="*/ 942 h 946"/>
                  <a:gd name="T26" fmla="*/ 0 w 1576"/>
                  <a:gd name="T27" fmla="*/ 938 h 946"/>
                  <a:gd name="T28" fmla="*/ 0 w 1576"/>
                  <a:gd name="T29" fmla="*/ 934 h 946"/>
                  <a:gd name="T30" fmla="*/ 0 w 1576"/>
                  <a:gd name="T31" fmla="*/ 792 h 946"/>
                  <a:gd name="T32" fmla="*/ 0 w 1576"/>
                  <a:gd name="T33" fmla="*/ 744 h 946"/>
                  <a:gd name="T34" fmla="*/ 0 w 1576"/>
                  <a:gd name="T35" fmla="*/ 552 h 946"/>
                  <a:gd name="T36" fmla="*/ 0 w 1576"/>
                  <a:gd name="T37" fmla="*/ 14 h 946"/>
                  <a:gd name="T38" fmla="*/ 0 w 1576"/>
                  <a:gd name="T39" fmla="*/ 14 h 946"/>
                  <a:gd name="T40" fmla="*/ 0 w 1576"/>
                  <a:gd name="T41" fmla="*/ 10 h 946"/>
                  <a:gd name="T42" fmla="*/ 4 w 1576"/>
                  <a:gd name="T43" fmla="*/ 4 h 946"/>
                  <a:gd name="T44" fmla="*/ 8 w 1576"/>
                  <a:gd name="T45" fmla="*/ 2 h 946"/>
                  <a:gd name="T46" fmla="*/ 12 w 1576"/>
                  <a:gd name="T47" fmla="*/ 0 h 946"/>
                  <a:gd name="T48" fmla="*/ 1562 w 1576"/>
                  <a:gd name="T49" fmla="*/ 0 h 946"/>
                  <a:gd name="T50" fmla="*/ 1562 w 1576"/>
                  <a:gd name="T51" fmla="*/ 0 h 946"/>
                  <a:gd name="T52" fmla="*/ 1566 w 1576"/>
                  <a:gd name="T53" fmla="*/ 2 h 946"/>
                  <a:gd name="T54" fmla="*/ 1572 w 1576"/>
                  <a:gd name="T55" fmla="*/ 4 h 946"/>
                  <a:gd name="T56" fmla="*/ 1574 w 1576"/>
                  <a:gd name="T57" fmla="*/ 10 h 946"/>
                  <a:gd name="T58" fmla="*/ 1576 w 1576"/>
                  <a:gd name="T59" fmla="*/ 14 h 946"/>
                  <a:gd name="T60" fmla="*/ 1576 w 1576"/>
                  <a:gd name="T61" fmla="*/ 934 h 9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576" h="946">
                    <a:moveTo>
                      <a:pt x="1576" y="934"/>
                    </a:moveTo>
                    <a:lnTo>
                      <a:pt x="1576" y="934"/>
                    </a:lnTo>
                    <a:lnTo>
                      <a:pt x="1574" y="938"/>
                    </a:lnTo>
                    <a:lnTo>
                      <a:pt x="1572" y="942"/>
                    </a:lnTo>
                    <a:lnTo>
                      <a:pt x="1566" y="946"/>
                    </a:lnTo>
                    <a:lnTo>
                      <a:pt x="1562" y="946"/>
                    </a:lnTo>
                    <a:lnTo>
                      <a:pt x="384" y="946"/>
                    </a:lnTo>
                    <a:lnTo>
                      <a:pt x="330" y="946"/>
                    </a:lnTo>
                    <a:lnTo>
                      <a:pt x="272" y="946"/>
                    </a:lnTo>
                    <a:lnTo>
                      <a:pt x="12" y="946"/>
                    </a:lnTo>
                    <a:lnTo>
                      <a:pt x="12" y="946"/>
                    </a:lnTo>
                    <a:lnTo>
                      <a:pt x="8" y="946"/>
                    </a:lnTo>
                    <a:lnTo>
                      <a:pt x="4" y="942"/>
                    </a:lnTo>
                    <a:lnTo>
                      <a:pt x="0" y="938"/>
                    </a:lnTo>
                    <a:lnTo>
                      <a:pt x="0" y="934"/>
                    </a:lnTo>
                    <a:lnTo>
                      <a:pt x="0" y="792"/>
                    </a:lnTo>
                    <a:lnTo>
                      <a:pt x="0" y="744"/>
                    </a:lnTo>
                    <a:lnTo>
                      <a:pt x="0" y="552"/>
                    </a:lnTo>
                    <a:lnTo>
                      <a:pt x="0" y="14"/>
                    </a:lnTo>
                    <a:lnTo>
                      <a:pt x="0" y="14"/>
                    </a:lnTo>
                    <a:lnTo>
                      <a:pt x="0" y="10"/>
                    </a:lnTo>
                    <a:lnTo>
                      <a:pt x="4" y="4"/>
                    </a:lnTo>
                    <a:lnTo>
                      <a:pt x="8" y="2"/>
                    </a:lnTo>
                    <a:lnTo>
                      <a:pt x="12" y="0"/>
                    </a:lnTo>
                    <a:lnTo>
                      <a:pt x="1562" y="0"/>
                    </a:lnTo>
                    <a:lnTo>
                      <a:pt x="1562" y="0"/>
                    </a:lnTo>
                    <a:lnTo>
                      <a:pt x="1566" y="2"/>
                    </a:lnTo>
                    <a:lnTo>
                      <a:pt x="1572" y="4"/>
                    </a:lnTo>
                    <a:lnTo>
                      <a:pt x="1574" y="10"/>
                    </a:lnTo>
                    <a:lnTo>
                      <a:pt x="1576" y="14"/>
                    </a:lnTo>
                    <a:lnTo>
                      <a:pt x="1576" y="934"/>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5" name="Freeform 3009"/>
              <p:cNvSpPr>
                <a:spLocks/>
              </p:cNvSpPr>
              <p:nvPr/>
            </p:nvSpPr>
            <p:spPr bwMode="auto">
              <a:xfrm>
                <a:off x="3421" y="2498"/>
                <a:ext cx="2102" cy="126"/>
              </a:xfrm>
              <a:custGeom>
                <a:avLst/>
                <a:gdLst>
                  <a:gd name="T0" fmla="*/ 1264 w 2102"/>
                  <a:gd name="T1" fmla="*/ 0 h 126"/>
                  <a:gd name="T2" fmla="*/ 1264 w 2102"/>
                  <a:gd name="T3" fmla="*/ 8 h 126"/>
                  <a:gd name="T4" fmla="*/ 1264 w 2102"/>
                  <a:gd name="T5" fmla="*/ 8 h 126"/>
                  <a:gd name="T6" fmla="*/ 1264 w 2102"/>
                  <a:gd name="T7" fmla="*/ 18 h 126"/>
                  <a:gd name="T8" fmla="*/ 1260 w 2102"/>
                  <a:gd name="T9" fmla="*/ 28 h 126"/>
                  <a:gd name="T10" fmla="*/ 1256 w 2102"/>
                  <a:gd name="T11" fmla="*/ 36 h 126"/>
                  <a:gd name="T12" fmla="*/ 1248 w 2102"/>
                  <a:gd name="T13" fmla="*/ 44 h 126"/>
                  <a:gd name="T14" fmla="*/ 1242 w 2102"/>
                  <a:gd name="T15" fmla="*/ 52 h 126"/>
                  <a:gd name="T16" fmla="*/ 1232 w 2102"/>
                  <a:gd name="T17" fmla="*/ 56 h 126"/>
                  <a:gd name="T18" fmla="*/ 1222 w 2102"/>
                  <a:gd name="T19" fmla="*/ 60 h 126"/>
                  <a:gd name="T20" fmla="*/ 1212 w 2102"/>
                  <a:gd name="T21" fmla="*/ 60 h 126"/>
                  <a:gd name="T22" fmla="*/ 890 w 2102"/>
                  <a:gd name="T23" fmla="*/ 60 h 126"/>
                  <a:gd name="T24" fmla="*/ 890 w 2102"/>
                  <a:gd name="T25" fmla="*/ 60 h 126"/>
                  <a:gd name="T26" fmla="*/ 880 w 2102"/>
                  <a:gd name="T27" fmla="*/ 60 h 126"/>
                  <a:gd name="T28" fmla="*/ 870 w 2102"/>
                  <a:gd name="T29" fmla="*/ 56 h 126"/>
                  <a:gd name="T30" fmla="*/ 862 w 2102"/>
                  <a:gd name="T31" fmla="*/ 52 h 126"/>
                  <a:gd name="T32" fmla="*/ 854 w 2102"/>
                  <a:gd name="T33" fmla="*/ 44 h 126"/>
                  <a:gd name="T34" fmla="*/ 846 w 2102"/>
                  <a:gd name="T35" fmla="*/ 36 h 126"/>
                  <a:gd name="T36" fmla="*/ 842 w 2102"/>
                  <a:gd name="T37" fmla="*/ 28 h 126"/>
                  <a:gd name="T38" fmla="*/ 840 w 2102"/>
                  <a:gd name="T39" fmla="*/ 18 h 126"/>
                  <a:gd name="T40" fmla="*/ 838 w 2102"/>
                  <a:gd name="T41" fmla="*/ 8 h 126"/>
                  <a:gd name="T42" fmla="*/ 838 w 2102"/>
                  <a:gd name="T43" fmla="*/ 0 h 126"/>
                  <a:gd name="T44" fmla="*/ 692 w 2102"/>
                  <a:gd name="T45" fmla="*/ 0 h 126"/>
                  <a:gd name="T46" fmla="*/ 644 w 2102"/>
                  <a:gd name="T47" fmla="*/ 0 h 126"/>
                  <a:gd name="T48" fmla="*/ 596 w 2102"/>
                  <a:gd name="T49" fmla="*/ 0 h 126"/>
                  <a:gd name="T50" fmla="*/ 0 w 2102"/>
                  <a:gd name="T51" fmla="*/ 0 h 126"/>
                  <a:gd name="T52" fmla="*/ 0 w 2102"/>
                  <a:gd name="T53" fmla="*/ 72 h 126"/>
                  <a:gd name="T54" fmla="*/ 0 w 2102"/>
                  <a:gd name="T55" fmla="*/ 72 h 126"/>
                  <a:gd name="T56" fmla="*/ 0 w 2102"/>
                  <a:gd name="T57" fmla="*/ 84 h 126"/>
                  <a:gd name="T58" fmla="*/ 4 w 2102"/>
                  <a:gd name="T59" fmla="*/ 94 h 126"/>
                  <a:gd name="T60" fmla="*/ 8 w 2102"/>
                  <a:gd name="T61" fmla="*/ 102 h 126"/>
                  <a:gd name="T62" fmla="*/ 16 w 2102"/>
                  <a:gd name="T63" fmla="*/ 110 h 126"/>
                  <a:gd name="T64" fmla="*/ 22 w 2102"/>
                  <a:gd name="T65" fmla="*/ 116 h 126"/>
                  <a:gd name="T66" fmla="*/ 32 w 2102"/>
                  <a:gd name="T67" fmla="*/ 122 h 126"/>
                  <a:gd name="T68" fmla="*/ 42 w 2102"/>
                  <a:gd name="T69" fmla="*/ 124 h 126"/>
                  <a:gd name="T70" fmla="*/ 52 w 2102"/>
                  <a:gd name="T71" fmla="*/ 126 h 126"/>
                  <a:gd name="T72" fmla="*/ 592 w 2102"/>
                  <a:gd name="T73" fmla="*/ 126 h 126"/>
                  <a:gd name="T74" fmla="*/ 640 w 2102"/>
                  <a:gd name="T75" fmla="*/ 126 h 126"/>
                  <a:gd name="T76" fmla="*/ 690 w 2102"/>
                  <a:gd name="T77" fmla="*/ 126 h 126"/>
                  <a:gd name="T78" fmla="*/ 2050 w 2102"/>
                  <a:gd name="T79" fmla="*/ 126 h 126"/>
                  <a:gd name="T80" fmla="*/ 2050 w 2102"/>
                  <a:gd name="T81" fmla="*/ 126 h 126"/>
                  <a:gd name="T82" fmla="*/ 2060 w 2102"/>
                  <a:gd name="T83" fmla="*/ 124 h 126"/>
                  <a:gd name="T84" fmla="*/ 2070 w 2102"/>
                  <a:gd name="T85" fmla="*/ 122 h 126"/>
                  <a:gd name="T86" fmla="*/ 2080 w 2102"/>
                  <a:gd name="T87" fmla="*/ 116 h 126"/>
                  <a:gd name="T88" fmla="*/ 2088 w 2102"/>
                  <a:gd name="T89" fmla="*/ 110 h 126"/>
                  <a:gd name="T90" fmla="*/ 2094 w 2102"/>
                  <a:gd name="T91" fmla="*/ 102 h 126"/>
                  <a:gd name="T92" fmla="*/ 2098 w 2102"/>
                  <a:gd name="T93" fmla="*/ 94 h 126"/>
                  <a:gd name="T94" fmla="*/ 2102 w 2102"/>
                  <a:gd name="T95" fmla="*/ 84 h 126"/>
                  <a:gd name="T96" fmla="*/ 2102 w 2102"/>
                  <a:gd name="T97" fmla="*/ 72 h 126"/>
                  <a:gd name="T98" fmla="*/ 2102 w 2102"/>
                  <a:gd name="T99" fmla="*/ 0 h 126"/>
                  <a:gd name="T100" fmla="*/ 1264 w 2102"/>
                  <a:gd name="T101" fmla="*/ 0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102" h="126">
                    <a:moveTo>
                      <a:pt x="1264" y="0"/>
                    </a:moveTo>
                    <a:lnTo>
                      <a:pt x="1264" y="8"/>
                    </a:lnTo>
                    <a:lnTo>
                      <a:pt x="1264" y="8"/>
                    </a:lnTo>
                    <a:lnTo>
                      <a:pt x="1264" y="18"/>
                    </a:lnTo>
                    <a:lnTo>
                      <a:pt x="1260" y="28"/>
                    </a:lnTo>
                    <a:lnTo>
                      <a:pt x="1256" y="36"/>
                    </a:lnTo>
                    <a:lnTo>
                      <a:pt x="1248" y="44"/>
                    </a:lnTo>
                    <a:lnTo>
                      <a:pt x="1242" y="52"/>
                    </a:lnTo>
                    <a:lnTo>
                      <a:pt x="1232" y="56"/>
                    </a:lnTo>
                    <a:lnTo>
                      <a:pt x="1222" y="60"/>
                    </a:lnTo>
                    <a:lnTo>
                      <a:pt x="1212" y="60"/>
                    </a:lnTo>
                    <a:lnTo>
                      <a:pt x="890" y="60"/>
                    </a:lnTo>
                    <a:lnTo>
                      <a:pt x="890" y="60"/>
                    </a:lnTo>
                    <a:lnTo>
                      <a:pt x="880" y="60"/>
                    </a:lnTo>
                    <a:lnTo>
                      <a:pt x="870" y="56"/>
                    </a:lnTo>
                    <a:lnTo>
                      <a:pt x="862" y="52"/>
                    </a:lnTo>
                    <a:lnTo>
                      <a:pt x="854" y="44"/>
                    </a:lnTo>
                    <a:lnTo>
                      <a:pt x="846" y="36"/>
                    </a:lnTo>
                    <a:lnTo>
                      <a:pt x="842" y="28"/>
                    </a:lnTo>
                    <a:lnTo>
                      <a:pt x="840" y="18"/>
                    </a:lnTo>
                    <a:lnTo>
                      <a:pt x="838" y="8"/>
                    </a:lnTo>
                    <a:lnTo>
                      <a:pt x="838" y="0"/>
                    </a:lnTo>
                    <a:lnTo>
                      <a:pt x="692" y="0"/>
                    </a:lnTo>
                    <a:lnTo>
                      <a:pt x="644" y="0"/>
                    </a:lnTo>
                    <a:lnTo>
                      <a:pt x="596" y="0"/>
                    </a:lnTo>
                    <a:lnTo>
                      <a:pt x="0" y="0"/>
                    </a:lnTo>
                    <a:lnTo>
                      <a:pt x="0" y="72"/>
                    </a:lnTo>
                    <a:lnTo>
                      <a:pt x="0" y="72"/>
                    </a:lnTo>
                    <a:lnTo>
                      <a:pt x="0" y="84"/>
                    </a:lnTo>
                    <a:lnTo>
                      <a:pt x="4" y="94"/>
                    </a:lnTo>
                    <a:lnTo>
                      <a:pt x="8" y="102"/>
                    </a:lnTo>
                    <a:lnTo>
                      <a:pt x="16" y="110"/>
                    </a:lnTo>
                    <a:lnTo>
                      <a:pt x="22" y="116"/>
                    </a:lnTo>
                    <a:lnTo>
                      <a:pt x="32" y="122"/>
                    </a:lnTo>
                    <a:lnTo>
                      <a:pt x="42" y="124"/>
                    </a:lnTo>
                    <a:lnTo>
                      <a:pt x="52" y="126"/>
                    </a:lnTo>
                    <a:lnTo>
                      <a:pt x="592" y="126"/>
                    </a:lnTo>
                    <a:lnTo>
                      <a:pt x="640" y="126"/>
                    </a:lnTo>
                    <a:lnTo>
                      <a:pt x="690" y="126"/>
                    </a:lnTo>
                    <a:lnTo>
                      <a:pt x="2050" y="126"/>
                    </a:lnTo>
                    <a:lnTo>
                      <a:pt x="2050" y="126"/>
                    </a:lnTo>
                    <a:lnTo>
                      <a:pt x="2060" y="124"/>
                    </a:lnTo>
                    <a:lnTo>
                      <a:pt x="2070" y="122"/>
                    </a:lnTo>
                    <a:lnTo>
                      <a:pt x="2080" y="116"/>
                    </a:lnTo>
                    <a:lnTo>
                      <a:pt x="2088" y="110"/>
                    </a:lnTo>
                    <a:lnTo>
                      <a:pt x="2094" y="102"/>
                    </a:lnTo>
                    <a:lnTo>
                      <a:pt x="2098" y="94"/>
                    </a:lnTo>
                    <a:lnTo>
                      <a:pt x="2102" y="84"/>
                    </a:lnTo>
                    <a:lnTo>
                      <a:pt x="2102" y="72"/>
                    </a:lnTo>
                    <a:lnTo>
                      <a:pt x="2102" y="0"/>
                    </a:lnTo>
                    <a:lnTo>
                      <a:pt x="1264" y="0"/>
                    </a:lnTo>
                    <a:close/>
                  </a:path>
                </a:pathLst>
              </a:custGeom>
              <a:solidFill>
                <a:srgbClr val="FDBB3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6" name="Freeform 3010"/>
              <p:cNvSpPr>
                <a:spLocks noEditPoints="1"/>
              </p:cNvSpPr>
              <p:nvPr/>
            </p:nvSpPr>
            <p:spPr bwMode="auto">
              <a:xfrm>
                <a:off x="4109" y="1516"/>
                <a:ext cx="726" cy="724"/>
              </a:xfrm>
              <a:custGeom>
                <a:avLst/>
                <a:gdLst>
                  <a:gd name="T0" fmla="*/ 256 w 726"/>
                  <a:gd name="T1" fmla="*/ 16 h 724"/>
                  <a:gd name="T2" fmla="*/ 108 w 726"/>
                  <a:gd name="T3" fmla="*/ 106 h 724"/>
                  <a:gd name="T4" fmla="*/ 18 w 726"/>
                  <a:gd name="T5" fmla="*/ 254 h 724"/>
                  <a:gd name="T6" fmla="*/ 2 w 726"/>
                  <a:gd name="T7" fmla="*/ 398 h 724"/>
                  <a:gd name="T8" fmla="*/ 62 w 726"/>
                  <a:gd name="T9" fmla="*/ 564 h 724"/>
                  <a:gd name="T10" fmla="*/ 190 w 726"/>
                  <a:gd name="T11" fmla="*/ 680 h 724"/>
                  <a:gd name="T12" fmla="*/ 364 w 726"/>
                  <a:gd name="T13" fmla="*/ 724 h 724"/>
                  <a:gd name="T14" fmla="*/ 504 w 726"/>
                  <a:gd name="T15" fmla="*/ 696 h 724"/>
                  <a:gd name="T16" fmla="*/ 642 w 726"/>
                  <a:gd name="T17" fmla="*/ 592 h 724"/>
                  <a:gd name="T18" fmla="*/ 718 w 726"/>
                  <a:gd name="T19" fmla="*/ 434 h 724"/>
                  <a:gd name="T20" fmla="*/ 718 w 726"/>
                  <a:gd name="T21" fmla="*/ 288 h 724"/>
                  <a:gd name="T22" fmla="*/ 642 w 726"/>
                  <a:gd name="T23" fmla="*/ 130 h 724"/>
                  <a:gd name="T24" fmla="*/ 504 w 726"/>
                  <a:gd name="T25" fmla="*/ 28 h 724"/>
                  <a:gd name="T26" fmla="*/ 400 w 726"/>
                  <a:gd name="T27" fmla="*/ 682 h 724"/>
                  <a:gd name="T28" fmla="*/ 498 w 726"/>
                  <a:gd name="T29" fmla="*/ 546 h 724"/>
                  <a:gd name="T30" fmla="*/ 442 w 726"/>
                  <a:gd name="T31" fmla="*/ 648 h 724"/>
                  <a:gd name="T32" fmla="*/ 350 w 726"/>
                  <a:gd name="T33" fmla="*/ 546 h 724"/>
                  <a:gd name="T34" fmla="*/ 312 w 726"/>
                  <a:gd name="T35" fmla="*/ 672 h 724"/>
                  <a:gd name="T36" fmla="*/ 248 w 726"/>
                  <a:gd name="T37" fmla="*/ 592 h 724"/>
                  <a:gd name="T38" fmla="*/ 172 w 726"/>
                  <a:gd name="T39" fmla="*/ 372 h 724"/>
                  <a:gd name="T40" fmla="*/ 82 w 726"/>
                  <a:gd name="T41" fmla="*/ 518 h 724"/>
                  <a:gd name="T42" fmla="*/ 44 w 726"/>
                  <a:gd name="T43" fmla="*/ 392 h 724"/>
                  <a:gd name="T44" fmla="*/ 350 w 726"/>
                  <a:gd name="T45" fmla="*/ 170 h 724"/>
                  <a:gd name="T46" fmla="*/ 262 w 726"/>
                  <a:gd name="T47" fmla="*/ 106 h 724"/>
                  <a:gd name="T48" fmla="*/ 326 w 726"/>
                  <a:gd name="T49" fmla="*/ 42 h 724"/>
                  <a:gd name="T50" fmla="*/ 400 w 726"/>
                  <a:gd name="T51" fmla="*/ 42 h 724"/>
                  <a:gd name="T52" fmla="*/ 454 w 726"/>
                  <a:gd name="T53" fmla="*/ 90 h 724"/>
                  <a:gd name="T54" fmla="*/ 376 w 726"/>
                  <a:gd name="T55" fmla="*/ 198 h 724"/>
                  <a:gd name="T56" fmla="*/ 524 w 726"/>
                  <a:gd name="T57" fmla="*/ 306 h 724"/>
                  <a:gd name="T58" fmla="*/ 350 w 726"/>
                  <a:gd name="T59" fmla="*/ 344 h 724"/>
                  <a:gd name="T60" fmla="*/ 214 w 726"/>
                  <a:gd name="T61" fmla="*/ 232 h 724"/>
                  <a:gd name="T62" fmla="*/ 42 w 726"/>
                  <a:gd name="T63" fmla="*/ 344 h 724"/>
                  <a:gd name="T64" fmla="*/ 86 w 726"/>
                  <a:gd name="T65" fmla="*/ 198 h 724"/>
                  <a:gd name="T66" fmla="*/ 174 w 726"/>
                  <a:gd name="T67" fmla="*/ 306 h 724"/>
                  <a:gd name="T68" fmla="*/ 220 w 726"/>
                  <a:gd name="T69" fmla="*/ 518 h 724"/>
                  <a:gd name="T70" fmla="*/ 200 w 726"/>
                  <a:gd name="T71" fmla="*/ 372 h 724"/>
                  <a:gd name="T72" fmla="*/ 526 w 726"/>
                  <a:gd name="T73" fmla="*/ 410 h 724"/>
                  <a:gd name="T74" fmla="*/ 554 w 726"/>
                  <a:gd name="T75" fmla="*/ 372 h 724"/>
                  <a:gd name="T76" fmla="*/ 672 w 726"/>
                  <a:gd name="T77" fmla="*/ 448 h 724"/>
                  <a:gd name="T78" fmla="*/ 542 w 726"/>
                  <a:gd name="T79" fmla="*/ 484 h 724"/>
                  <a:gd name="T80" fmla="*/ 554 w 726"/>
                  <a:gd name="T81" fmla="*/ 344 h 724"/>
                  <a:gd name="T82" fmla="*/ 640 w 726"/>
                  <a:gd name="T83" fmla="*/ 198 h 724"/>
                  <a:gd name="T84" fmla="*/ 680 w 726"/>
                  <a:gd name="T85" fmla="*/ 306 h 724"/>
                  <a:gd name="T86" fmla="*/ 526 w 726"/>
                  <a:gd name="T87" fmla="*/ 170 h 724"/>
                  <a:gd name="T88" fmla="*/ 462 w 726"/>
                  <a:gd name="T89" fmla="*/ 54 h 724"/>
                  <a:gd name="T90" fmla="*/ 552 w 726"/>
                  <a:gd name="T91" fmla="*/ 100 h 724"/>
                  <a:gd name="T92" fmla="*/ 266 w 726"/>
                  <a:gd name="T93" fmla="*/ 54 h 724"/>
                  <a:gd name="T94" fmla="*/ 202 w 726"/>
                  <a:gd name="T95" fmla="*/ 170 h 724"/>
                  <a:gd name="T96" fmla="*/ 156 w 726"/>
                  <a:gd name="T97" fmla="*/ 116 h 724"/>
                  <a:gd name="T98" fmla="*/ 266 w 726"/>
                  <a:gd name="T99" fmla="*/ 54 h 724"/>
                  <a:gd name="T100" fmla="*/ 228 w 726"/>
                  <a:gd name="T101" fmla="*/ 614 h 724"/>
                  <a:gd name="T102" fmla="*/ 216 w 726"/>
                  <a:gd name="T103" fmla="*/ 648 h 724"/>
                  <a:gd name="T104" fmla="*/ 116 w 726"/>
                  <a:gd name="T105" fmla="*/ 566 h 724"/>
                  <a:gd name="T106" fmla="*/ 498 w 726"/>
                  <a:gd name="T107" fmla="*/ 614 h 724"/>
                  <a:gd name="T108" fmla="*/ 610 w 726"/>
                  <a:gd name="T109" fmla="*/ 566 h 724"/>
                  <a:gd name="T110" fmla="*/ 510 w 726"/>
                  <a:gd name="T111" fmla="*/ 648 h 7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726" h="724">
                    <a:moveTo>
                      <a:pt x="364" y="0"/>
                    </a:moveTo>
                    <a:lnTo>
                      <a:pt x="364" y="0"/>
                    </a:lnTo>
                    <a:lnTo>
                      <a:pt x="326" y="0"/>
                    </a:lnTo>
                    <a:lnTo>
                      <a:pt x="290" y="6"/>
                    </a:lnTo>
                    <a:lnTo>
                      <a:pt x="256" y="16"/>
                    </a:lnTo>
                    <a:lnTo>
                      <a:pt x="222" y="28"/>
                    </a:lnTo>
                    <a:lnTo>
                      <a:pt x="190" y="42"/>
                    </a:lnTo>
                    <a:lnTo>
                      <a:pt x="160" y="60"/>
                    </a:lnTo>
                    <a:lnTo>
                      <a:pt x="132" y="82"/>
                    </a:lnTo>
                    <a:lnTo>
                      <a:pt x="108" y="106"/>
                    </a:lnTo>
                    <a:lnTo>
                      <a:pt x="84" y="130"/>
                    </a:lnTo>
                    <a:lnTo>
                      <a:pt x="62" y="158"/>
                    </a:lnTo>
                    <a:lnTo>
                      <a:pt x="44" y="188"/>
                    </a:lnTo>
                    <a:lnTo>
                      <a:pt x="30" y="220"/>
                    </a:lnTo>
                    <a:lnTo>
                      <a:pt x="18" y="254"/>
                    </a:lnTo>
                    <a:lnTo>
                      <a:pt x="8" y="288"/>
                    </a:lnTo>
                    <a:lnTo>
                      <a:pt x="2" y="324"/>
                    </a:lnTo>
                    <a:lnTo>
                      <a:pt x="0" y="362"/>
                    </a:lnTo>
                    <a:lnTo>
                      <a:pt x="0" y="362"/>
                    </a:lnTo>
                    <a:lnTo>
                      <a:pt x="2" y="398"/>
                    </a:lnTo>
                    <a:lnTo>
                      <a:pt x="8" y="434"/>
                    </a:lnTo>
                    <a:lnTo>
                      <a:pt x="18" y="468"/>
                    </a:lnTo>
                    <a:lnTo>
                      <a:pt x="30" y="502"/>
                    </a:lnTo>
                    <a:lnTo>
                      <a:pt x="44" y="534"/>
                    </a:lnTo>
                    <a:lnTo>
                      <a:pt x="62" y="564"/>
                    </a:lnTo>
                    <a:lnTo>
                      <a:pt x="84" y="592"/>
                    </a:lnTo>
                    <a:lnTo>
                      <a:pt x="108" y="618"/>
                    </a:lnTo>
                    <a:lnTo>
                      <a:pt x="132" y="640"/>
                    </a:lnTo>
                    <a:lnTo>
                      <a:pt x="160" y="662"/>
                    </a:lnTo>
                    <a:lnTo>
                      <a:pt x="190" y="680"/>
                    </a:lnTo>
                    <a:lnTo>
                      <a:pt x="222" y="696"/>
                    </a:lnTo>
                    <a:lnTo>
                      <a:pt x="256" y="708"/>
                    </a:lnTo>
                    <a:lnTo>
                      <a:pt x="290" y="716"/>
                    </a:lnTo>
                    <a:lnTo>
                      <a:pt x="326" y="722"/>
                    </a:lnTo>
                    <a:lnTo>
                      <a:pt x="364" y="724"/>
                    </a:lnTo>
                    <a:lnTo>
                      <a:pt x="364" y="724"/>
                    </a:lnTo>
                    <a:lnTo>
                      <a:pt x="400" y="722"/>
                    </a:lnTo>
                    <a:lnTo>
                      <a:pt x="436" y="716"/>
                    </a:lnTo>
                    <a:lnTo>
                      <a:pt x="470" y="708"/>
                    </a:lnTo>
                    <a:lnTo>
                      <a:pt x="504" y="696"/>
                    </a:lnTo>
                    <a:lnTo>
                      <a:pt x="536" y="680"/>
                    </a:lnTo>
                    <a:lnTo>
                      <a:pt x="566" y="662"/>
                    </a:lnTo>
                    <a:lnTo>
                      <a:pt x="594" y="640"/>
                    </a:lnTo>
                    <a:lnTo>
                      <a:pt x="620" y="618"/>
                    </a:lnTo>
                    <a:lnTo>
                      <a:pt x="642" y="592"/>
                    </a:lnTo>
                    <a:lnTo>
                      <a:pt x="664" y="564"/>
                    </a:lnTo>
                    <a:lnTo>
                      <a:pt x="682" y="534"/>
                    </a:lnTo>
                    <a:lnTo>
                      <a:pt x="698" y="502"/>
                    </a:lnTo>
                    <a:lnTo>
                      <a:pt x="710" y="468"/>
                    </a:lnTo>
                    <a:lnTo>
                      <a:pt x="718" y="434"/>
                    </a:lnTo>
                    <a:lnTo>
                      <a:pt x="724" y="398"/>
                    </a:lnTo>
                    <a:lnTo>
                      <a:pt x="726" y="362"/>
                    </a:lnTo>
                    <a:lnTo>
                      <a:pt x="726" y="362"/>
                    </a:lnTo>
                    <a:lnTo>
                      <a:pt x="724" y="324"/>
                    </a:lnTo>
                    <a:lnTo>
                      <a:pt x="718" y="288"/>
                    </a:lnTo>
                    <a:lnTo>
                      <a:pt x="710" y="254"/>
                    </a:lnTo>
                    <a:lnTo>
                      <a:pt x="698" y="220"/>
                    </a:lnTo>
                    <a:lnTo>
                      <a:pt x="682" y="188"/>
                    </a:lnTo>
                    <a:lnTo>
                      <a:pt x="664" y="158"/>
                    </a:lnTo>
                    <a:lnTo>
                      <a:pt x="642" y="130"/>
                    </a:lnTo>
                    <a:lnTo>
                      <a:pt x="620" y="106"/>
                    </a:lnTo>
                    <a:lnTo>
                      <a:pt x="594" y="82"/>
                    </a:lnTo>
                    <a:lnTo>
                      <a:pt x="566" y="60"/>
                    </a:lnTo>
                    <a:lnTo>
                      <a:pt x="536" y="42"/>
                    </a:lnTo>
                    <a:lnTo>
                      <a:pt x="504" y="28"/>
                    </a:lnTo>
                    <a:lnTo>
                      <a:pt x="470" y="16"/>
                    </a:lnTo>
                    <a:lnTo>
                      <a:pt x="436" y="6"/>
                    </a:lnTo>
                    <a:lnTo>
                      <a:pt x="400" y="0"/>
                    </a:lnTo>
                    <a:lnTo>
                      <a:pt x="364" y="0"/>
                    </a:lnTo>
                    <a:close/>
                    <a:moveTo>
                      <a:pt x="400" y="682"/>
                    </a:moveTo>
                    <a:lnTo>
                      <a:pt x="400" y="682"/>
                    </a:lnTo>
                    <a:lnTo>
                      <a:pt x="376" y="682"/>
                    </a:lnTo>
                    <a:lnTo>
                      <a:pt x="376" y="546"/>
                    </a:lnTo>
                    <a:lnTo>
                      <a:pt x="498" y="546"/>
                    </a:lnTo>
                    <a:lnTo>
                      <a:pt x="498" y="546"/>
                    </a:lnTo>
                    <a:lnTo>
                      <a:pt x="488" y="570"/>
                    </a:lnTo>
                    <a:lnTo>
                      <a:pt x="478" y="592"/>
                    </a:lnTo>
                    <a:lnTo>
                      <a:pt x="468" y="612"/>
                    </a:lnTo>
                    <a:lnTo>
                      <a:pt x="456" y="632"/>
                    </a:lnTo>
                    <a:lnTo>
                      <a:pt x="442" y="648"/>
                    </a:lnTo>
                    <a:lnTo>
                      <a:pt x="428" y="662"/>
                    </a:lnTo>
                    <a:lnTo>
                      <a:pt x="414" y="672"/>
                    </a:lnTo>
                    <a:lnTo>
                      <a:pt x="400" y="682"/>
                    </a:lnTo>
                    <a:close/>
                    <a:moveTo>
                      <a:pt x="228" y="546"/>
                    </a:moveTo>
                    <a:lnTo>
                      <a:pt x="350" y="546"/>
                    </a:lnTo>
                    <a:lnTo>
                      <a:pt x="350" y="682"/>
                    </a:lnTo>
                    <a:lnTo>
                      <a:pt x="350" y="682"/>
                    </a:lnTo>
                    <a:lnTo>
                      <a:pt x="326" y="682"/>
                    </a:lnTo>
                    <a:lnTo>
                      <a:pt x="326" y="682"/>
                    </a:lnTo>
                    <a:lnTo>
                      <a:pt x="312" y="672"/>
                    </a:lnTo>
                    <a:lnTo>
                      <a:pt x="298" y="662"/>
                    </a:lnTo>
                    <a:lnTo>
                      <a:pt x="284" y="648"/>
                    </a:lnTo>
                    <a:lnTo>
                      <a:pt x="272" y="632"/>
                    </a:lnTo>
                    <a:lnTo>
                      <a:pt x="260" y="612"/>
                    </a:lnTo>
                    <a:lnTo>
                      <a:pt x="248" y="592"/>
                    </a:lnTo>
                    <a:lnTo>
                      <a:pt x="238" y="570"/>
                    </a:lnTo>
                    <a:lnTo>
                      <a:pt x="228" y="546"/>
                    </a:lnTo>
                    <a:close/>
                    <a:moveTo>
                      <a:pt x="42" y="372"/>
                    </a:moveTo>
                    <a:lnTo>
                      <a:pt x="172" y="372"/>
                    </a:lnTo>
                    <a:lnTo>
                      <a:pt x="172" y="372"/>
                    </a:lnTo>
                    <a:lnTo>
                      <a:pt x="174" y="410"/>
                    </a:lnTo>
                    <a:lnTo>
                      <a:pt x="178" y="448"/>
                    </a:lnTo>
                    <a:lnTo>
                      <a:pt x="184" y="484"/>
                    </a:lnTo>
                    <a:lnTo>
                      <a:pt x="192" y="518"/>
                    </a:lnTo>
                    <a:lnTo>
                      <a:pt x="82" y="518"/>
                    </a:lnTo>
                    <a:lnTo>
                      <a:pt x="82" y="518"/>
                    </a:lnTo>
                    <a:lnTo>
                      <a:pt x="66" y="484"/>
                    </a:lnTo>
                    <a:lnTo>
                      <a:pt x="54" y="448"/>
                    </a:lnTo>
                    <a:lnTo>
                      <a:pt x="46" y="412"/>
                    </a:lnTo>
                    <a:lnTo>
                      <a:pt x="44" y="392"/>
                    </a:lnTo>
                    <a:lnTo>
                      <a:pt x="42" y="372"/>
                    </a:lnTo>
                    <a:close/>
                    <a:moveTo>
                      <a:pt x="326" y="42"/>
                    </a:moveTo>
                    <a:lnTo>
                      <a:pt x="326" y="42"/>
                    </a:lnTo>
                    <a:lnTo>
                      <a:pt x="350" y="40"/>
                    </a:lnTo>
                    <a:lnTo>
                      <a:pt x="350" y="170"/>
                    </a:lnTo>
                    <a:lnTo>
                      <a:pt x="230" y="170"/>
                    </a:lnTo>
                    <a:lnTo>
                      <a:pt x="230" y="170"/>
                    </a:lnTo>
                    <a:lnTo>
                      <a:pt x="240" y="148"/>
                    </a:lnTo>
                    <a:lnTo>
                      <a:pt x="250" y="126"/>
                    </a:lnTo>
                    <a:lnTo>
                      <a:pt x="262" y="106"/>
                    </a:lnTo>
                    <a:lnTo>
                      <a:pt x="272" y="90"/>
                    </a:lnTo>
                    <a:lnTo>
                      <a:pt x="286" y="74"/>
                    </a:lnTo>
                    <a:lnTo>
                      <a:pt x="298" y="60"/>
                    </a:lnTo>
                    <a:lnTo>
                      <a:pt x="312" y="50"/>
                    </a:lnTo>
                    <a:lnTo>
                      <a:pt x="326" y="42"/>
                    </a:lnTo>
                    <a:close/>
                    <a:moveTo>
                      <a:pt x="496" y="170"/>
                    </a:moveTo>
                    <a:lnTo>
                      <a:pt x="376" y="170"/>
                    </a:lnTo>
                    <a:lnTo>
                      <a:pt x="376" y="40"/>
                    </a:lnTo>
                    <a:lnTo>
                      <a:pt x="376" y="40"/>
                    </a:lnTo>
                    <a:lnTo>
                      <a:pt x="400" y="42"/>
                    </a:lnTo>
                    <a:lnTo>
                      <a:pt x="400" y="42"/>
                    </a:lnTo>
                    <a:lnTo>
                      <a:pt x="414" y="50"/>
                    </a:lnTo>
                    <a:lnTo>
                      <a:pt x="428" y="60"/>
                    </a:lnTo>
                    <a:lnTo>
                      <a:pt x="442" y="74"/>
                    </a:lnTo>
                    <a:lnTo>
                      <a:pt x="454" y="90"/>
                    </a:lnTo>
                    <a:lnTo>
                      <a:pt x="466" y="106"/>
                    </a:lnTo>
                    <a:lnTo>
                      <a:pt x="476" y="126"/>
                    </a:lnTo>
                    <a:lnTo>
                      <a:pt x="486" y="148"/>
                    </a:lnTo>
                    <a:lnTo>
                      <a:pt x="496" y="170"/>
                    </a:lnTo>
                    <a:close/>
                    <a:moveTo>
                      <a:pt x="376" y="198"/>
                    </a:moveTo>
                    <a:lnTo>
                      <a:pt x="504" y="198"/>
                    </a:lnTo>
                    <a:lnTo>
                      <a:pt x="504" y="198"/>
                    </a:lnTo>
                    <a:lnTo>
                      <a:pt x="514" y="232"/>
                    </a:lnTo>
                    <a:lnTo>
                      <a:pt x="520" y="268"/>
                    </a:lnTo>
                    <a:lnTo>
                      <a:pt x="524" y="306"/>
                    </a:lnTo>
                    <a:lnTo>
                      <a:pt x="526" y="344"/>
                    </a:lnTo>
                    <a:lnTo>
                      <a:pt x="376" y="344"/>
                    </a:lnTo>
                    <a:lnTo>
                      <a:pt x="376" y="198"/>
                    </a:lnTo>
                    <a:close/>
                    <a:moveTo>
                      <a:pt x="350" y="198"/>
                    </a:moveTo>
                    <a:lnTo>
                      <a:pt x="350" y="344"/>
                    </a:lnTo>
                    <a:lnTo>
                      <a:pt x="200" y="344"/>
                    </a:lnTo>
                    <a:lnTo>
                      <a:pt x="200" y="344"/>
                    </a:lnTo>
                    <a:lnTo>
                      <a:pt x="202" y="306"/>
                    </a:lnTo>
                    <a:lnTo>
                      <a:pt x="206" y="268"/>
                    </a:lnTo>
                    <a:lnTo>
                      <a:pt x="214" y="232"/>
                    </a:lnTo>
                    <a:lnTo>
                      <a:pt x="222" y="198"/>
                    </a:lnTo>
                    <a:lnTo>
                      <a:pt x="350" y="198"/>
                    </a:lnTo>
                    <a:close/>
                    <a:moveTo>
                      <a:pt x="172" y="344"/>
                    </a:moveTo>
                    <a:lnTo>
                      <a:pt x="42" y="344"/>
                    </a:lnTo>
                    <a:lnTo>
                      <a:pt x="42" y="344"/>
                    </a:lnTo>
                    <a:lnTo>
                      <a:pt x="44" y="324"/>
                    </a:lnTo>
                    <a:lnTo>
                      <a:pt x="46" y="306"/>
                    </a:lnTo>
                    <a:lnTo>
                      <a:pt x="56" y="268"/>
                    </a:lnTo>
                    <a:lnTo>
                      <a:pt x="70" y="232"/>
                    </a:lnTo>
                    <a:lnTo>
                      <a:pt x="86" y="198"/>
                    </a:lnTo>
                    <a:lnTo>
                      <a:pt x="194" y="198"/>
                    </a:lnTo>
                    <a:lnTo>
                      <a:pt x="194" y="198"/>
                    </a:lnTo>
                    <a:lnTo>
                      <a:pt x="184" y="232"/>
                    </a:lnTo>
                    <a:lnTo>
                      <a:pt x="178" y="268"/>
                    </a:lnTo>
                    <a:lnTo>
                      <a:pt x="174" y="306"/>
                    </a:lnTo>
                    <a:lnTo>
                      <a:pt x="172" y="344"/>
                    </a:lnTo>
                    <a:close/>
                    <a:moveTo>
                      <a:pt x="200" y="372"/>
                    </a:moveTo>
                    <a:lnTo>
                      <a:pt x="350" y="372"/>
                    </a:lnTo>
                    <a:lnTo>
                      <a:pt x="350" y="518"/>
                    </a:lnTo>
                    <a:lnTo>
                      <a:pt x="220" y="518"/>
                    </a:lnTo>
                    <a:lnTo>
                      <a:pt x="220" y="518"/>
                    </a:lnTo>
                    <a:lnTo>
                      <a:pt x="212" y="484"/>
                    </a:lnTo>
                    <a:lnTo>
                      <a:pt x="206" y="448"/>
                    </a:lnTo>
                    <a:lnTo>
                      <a:pt x="202" y="410"/>
                    </a:lnTo>
                    <a:lnTo>
                      <a:pt x="200" y="372"/>
                    </a:lnTo>
                    <a:close/>
                    <a:moveTo>
                      <a:pt x="376" y="518"/>
                    </a:moveTo>
                    <a:lnTo>
                      <a:pt x="376" y="372"/>
                    </a:lnTo>
                    <a:lnTo>
                      <a:pt x="528" y="372"/>
                    </a:lnTo>
                    <a:lnTo>
                      <a:pt x="528" y="372"/>
                    </a:lnTo>
                    <a:lnTo>
                      <a:pt x="526" y="410"/>
                    </a:lnTo>
                    <a:lnTo>
                      <a:pt x="522" y="448"/>
                    </a:lnTo>
                    <a:lnTo>
                      <a:pt x="514" y="484"/>
                    </a:lnTo>
                    <a:lnTo>
                      <a:pt x="506" y="518"/>
                    </a:lnTo>
                    <a:lnTo>
                      <a:pt x="376" y="518"/>
                    </a:lnTo>
                    <a:close/>
                    <a:moveTo>
                      <a:pt x="554" y="372"/>
                    </a:moveTo>
                    <a:lnTo>
                      <a:pt x="684" y="372"/>
                    </a:lnTo>
                    <a:lnTo>
                      <a:pt x="684" y="372"/>
                    </a:lnTo>
                    <a:lnTo>
                      <a:pt x="684" y="392"/>
                    </a:lnTo>
                    <a:lnTo>
                      <a:pt x="682" y="412"/>
                    </a:lnTo>
                    <a:lnTo>
                      <a:pt x="672" y="448"/>
                    </a:lnTo>
                    <a:lnTo>
                      <a:pt x="660" y="484"/>
                    </a:lnTo>
                    <a:lnTo>
                      <a:pt x="644" y="518"/>
                    </a:lnTo>
                    <a:lnTo>
                      <a:pt x="536" y="518"/>
                    </a:lnTo>
                    <a:lnTo>
                      <a:pt x="536" y="518"/>
                    </a:lnTo>
                    <a:lnTo>
                      <a:pt x="542" y="484"/>
                    </a:lnTo>
                    <a:lnTo>
                      <a:pt x="548" y="448"/>
                    </a:lnTo>
                    <a:lnTo>
                      <a:pt x="552" y="410"/>
                    </a:lnTo>
                    <a:lnTo>
                      <a:pt x="554" y="372"/>
                    </a:lnTo>
                    <a:close/>
                    <a:moveTo>
                      <a:pt x="554" y="344"/>
                    </a:moveTo>
                    <a:lnTo>
                      <a:pt x="554" y="344"/>
                    </a:lnTo>
                    <a:lnTo>
                      <a:pt x="552" y="306"/>
                    </a:lnTo>
                    <a:lnTo>
                      <a:pt x="548" y="268"/>
                    </a:lnTo>
                    <a:lnTo>
                      <a:pt x="542" y="232"/>
                    </a:lnTo>
                    <a:lnTo>
                      <a:pt x="534" y="198"/>
                    </a:lnTo>
                    <a:lnTo>
                      <a:pt x="640" y="198"/>
                    </a:lnTo>
                    <a:lnTo>
                      <a:pt x="640" y="198"/>
                    </a:lnTo>
                    <a:lnTo>
                      <a:pt x="658" y="232"/>
                    </a:lnTo>
                    <a:lnTo>
                      <a:pt x="670" y="268"/>
                    </a:lnTo>
                    <a:lnTo>
                      <a:pt x="676" y="286"/>
                    </a:lnTo>
                    <a:lnTo>
                      <a:pt x="680" y="306"/>
                    </a:lnTo>
                    <a:lnTo>
                      <a:pt x="682" y="324"/>
                    </a:lnTo>
                    <a:lnTo>
                      <a:pt x="684" y="344"/>
                    </a:lnTo>
                    <a:lnTo>
                      <a:pt x="554" y="344"/>
                    </a:lnTo>
                    <a:close/>
                    <a:moveTo>
                      <a:pt x="622" y="170"/>
                    </a:moveTo>
                    <a:lnTo>
                      <a:pt x="526" y="170"/>
                    </a:lnTo>
                    <a:lnTo>
                      <a:pt x="526" y="170"/>
                    </a:lnTo>
                    <a:lnTo>
                      <a:pt x="512" y="136"/>
                    </a:lnTo>
                    <a:lnTo>
                      <a:pt x="498" y="106"/>
                    </a:lnTo>
                    <a:lnTo>
                      <a:pt x="480" y="78"/>
                    </a:lnTo>
                    <a:lnTo>
                      <a:pt x="462" y="54"/>
                    </a:lnTo>
                    <a:lnTo>
                      <a:pt x="462" y="54"/>
                    </a:lnTo>
                    <a:lnTo>
                      <a:pt x="486" y="64"/>
                    </a:lnTo>
                    <a:lnTo>
                      <a:pt x="508" y="74"/>
                    </a:lnTo>
                    <a:lnTo>
                      <a:pt x="530" y="86"/>
                    </a:lnTo>
                    <a:lnTo>
                      <a:pt x="552" y="100"/>
                    </a:lnTo>
                    <a:lnTo>
                      <a:pt x="570" y="116"/>
                    </a:lnTo>
                    <a:lnTo>
                      <a:pt x="590" y="132"/>
                    </a:lnTo>
                    <a:lnTo>
                      <a:pt x="606" y="150"/>
                    </a:lnTo>
                    <a:lnTo>
                      <a:pt x="622" y="170"/>
                    </a:lnTo>
                    <a:close/>
                    <a:moveTo>
                      <a:pt x="266" y="54"/>
                    </a:moveTo>
                    <a:lnTo>
                      <a:pt x="266" y="54"/>
                    </a:lnTo>
                    <a:lnTo>
                      <a:pt x="246" y="78"/>
                    </a:lnTo>
                    <a:lnTo>
                      <a:pt x="230" y="106"/>
                    </a:lnTo>
                    <a:lnTo>
                      <a:pt x="214" y="136"/>
                    </a:lnTo>
                    <a:lnTo>
                      <a:pt x="202" y="170"/>
                    </a:lnTo>
                    <a:lnTo>
                      <a:pt x="104" y="170"/>
                    </a:lnTo>
                    <a:lnTo>
                      <a:pt x="104" y="170"/>
                    </a:lnTo>
                    <a:lnTo>
                      <a:pt x="120" y="150"/>
                    </a:lnTo>
                    <a:lnTo>
                      <a:pt x="138" y="132"/>
                    </a:lnTo>
                    <a:lnTo>
                      <a:pt x="156" y="116"/>
                    </a:lnTo>
                    <a:lnTo>
                      <a:pt x="176" y="100"/>
                    </a:lnTo>
                    <a:lnTo>
                      <a:pt x="196" y="86"/>
                    </a:lnTo>
                    <a:lnTo>
                      <a:pt x="218" y="74"/>
                    </a:lnTo>
                    <a:lnTo>
                      <a:pt x="242" y="64"/>
                    </a:lnTo>
                    <a:lnTo>
                      <a:pt x="266" y="54"/>
                    </a:lnTo>
                    <a:close/>
                    <a:moveTo>
                      <a:pt x="100" y="546"/>
                    </a:moveTo>
                    <a:lnTo>
                      <a:pt x="200" y="546"/>
                    </a:lnTo>
                    <a:lnTo>
                      <a:pt x="200" y="546"/>
                    </a:lnTo>
                    <a:lnTo>
                      <a:pt x="212" y="582"/>
                    </a:lnTo>
                    <a:lnTo>
                      <a:pt x="228" y="614"/>
                    </a:lnTo>
                    <a:lnTo>
                      <a:pt x="246" y="644"/>
                    </a:lnTo>
                    <a:lnTo>
                      <a:pt x="266" y="668"/>
                    </a:lnTo>
                    <a:lnTo>
                      <a:pt x="266" y="668"/>
                    </a:lnTo>
                    <a:lnTo>
                      <a:pt x="240" y="658"/>
                    </a:lnTo>
                    <a:lnTo>
                      <a:pt x="216" y="648"/>
                    </a:lnTo>
                    <a:lnTo>
                      <a:pt x="194" y="634"/>
                    </a:lnTo>
                    <a:lnTo>
                      <a:pt x="172" y="620"/>
                    </a:lnTo>
                    <a:lnTo>
                      <a:pt x="152" y="604"/>
                    </a:lnTo>
                    <a:lnTo>
                      <a:pt x="132" y="586"/>
                    </a:lnTo>
                    <a:lnTo>
                      <a:pt x="116" y="566"/>
                    </a:lnTo>
                    <a:lnTo>
                      <a:pt x="100" y="546"/>
                    </a:lnTo>
                    <a:close/>
                    <a:moveTo>
                      <a:pt x="462" y="668"/>
                    </a:moveTo>
                    <a:lnTo>
                      <a:pt x="462" y="668"/>
                    </a:lnTo>
                    <a:lnTo>
                      <a:pt x="480" y="644"/>
                    </a:lnTo>
                    <a:lnTo>
                      <a:pt x="498" y="614"/>
                    </a:lnTo>
                    <a:lnTo>
                      <a:pt x="514" y="582"/>
                    </a:lnTo>
                    <a:lnTo>
                      <a:pt x="528" y="546"/>
                    </a:lnTo>
                    <a:lnTo>
                      <a:pt x="626" y="546"/>
                    </a:lnTo>
                    <a:lnTo>
                      <a:pt x="626" y="546"/>
                    </a:lnTo>
                    <a:lnTo>
                      <a:pt x="610" y="566"/>
                    </a:lnTo>
                    <a:lnTo>
                      <a:pt x="594" y="586"/>
                    </a:lnTo>
                    <a:lnTo>
                      <a:pt x="574" y="604"/>
                    </a:lnTo>
                    <a:lnTo>
                      <a:pt x="554" y="620"/>
                    </a:lnTo>
                    <a:lnTo>
                      <a:pt x="532" y="634"/>
                    </a:lnTo>
                    <a:lnTo>
                      <a:pt x="510" y="648"/>
                    </a:lnTo>
                    <a:lnTo>
                      <a:pt x="486" y="658"/>
                    </a:lnTo>
                    <a:lnTo>
                      <a:pt x="462" y="668"/>
                    </a:lnTo>
                    <a:close/>
                  </a:path>
                </a:pathLst>
              </a:custGeom>
              <a:solidFill>
                <a:srgbClr val="FDBB3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7" name="Freeform 3011"/>
              <p:cNvSpPr>
                <a:spLocks/>
              </p:cNvSpPr>
              <p:nvPr/>
            </p:nvSpPr>
            <p:spPr bwMode="auto">
              <a:xfrm>
                <a:off x="4109" y="1516"/>
                <a:ext cx="726" cy="724"/>
              </a:xfrm>
              <a:custGeom>
                <a:avLst/>
                <a:gdLst>
                  <a:gd name="T0" fmla="*/ 364 w 726"/>
                  <a:gd name="T1" fmla="*/ 0 h 724"/>
                  <a:gd name="T2" fmla="*/ 290 w 726"/>
                  <a:gd name="T3" fmla="*/ 6 h 724"/>
                  <a:gd name="T4" fmla="*/ 222 w 726"/>
                  <a:gd name="T5" fmla="*/ 28 h 724"/>
                  <a:gd name="T6" fmla="*/ 160 w 726"/>
                  <a:gd name="T7" fmla="*/ 60 h 724"/>
                  <a:gd name="T8" fmla="*/ 108 w 726"/>
                  <a:gd name="T9" fmla="*/ 106 h 724"/>
                  <a:gd name="T10" fmla="*/ 62 w 726"/>
                  <a:gd name="T11" fmla="*/ 158 h 724"/>
                  <a:gd name="T12" fmla="*/ 30 w 726"/>
                  <a:gd name="T13" fmla="*/ 220 h 724"/>
                  <a:gd name="T14" fmla="*/ 8 w 726"/>
                  <a:gd name="T15" fmla="*/ 288 h 724"/>
                  <a:gd name="T16" fmla="*/ 0 w 726"/>
                  <a:gd name="T17" fmla="*/ 362 h 724"/>
                  <a:gd name="T18" fmla="*/ 2 w 726"/>
                  <a:gd name="T19" fmla="*/ 398 h 724"/>
                  <a:gd name="T20" fmla="*/ 18 w 726"/>
                  <a:gd name="T21" fmla="*/ 468 h 724"/>
                  <a:gd name="T22" fmla="*/ 44 w 726"/>
                  <a:gd name="T23" fmla="*/ 534 h 724"/>
                  <a:gd name="T24" fmla="*/ 84 w 726"/>
                  <a:gd name="T25" fmla="*/ 592 h 724"/>
                  <a:gd name="T26" fmla="*/ 132 w 726"/>
                  <a:gd name="T27" fmla="*/ 640 h 724"/>
                  <a:gd name="T28" fmla="*/ 190 w 726"/>
                  <a:gd name="T29" fmla="*/ 680 h 724"/>
                  <a:gd name="T30" fmla="*/ 256 w 726"/>
                  <a:gd name="T31" fmla="*/ 708 h 724"/>
                  <a:gd name="T32" fmla="*/ 326 w 726"/>
                  <a:gd name="T33" fmla="*/ 722 h 724"/>
                  <a:gd name="T34" fmla="*/ 364 w 726"/>
                  <a:gd name="T35" fmla="*/ 724 h 724"/>
                  <a:gd name="T36" fmla="*/ 436 w 726"/>
                  <a:gd name="T37" fmla="*/ 716 h 724"/>
                  <a:gd name="T38" fmla="*/ 504 w 726"/>
                  <a:gd name="T39" fmla="*/ 696 h 724"/>
                  <a:gd name="T40" fmla="*/ 566 w 726"/>
                  <a:gd name="T41" fmla="*/ 662 h 724"/>
                  <a:gd name="T42" fmla="*/ 620 w 726"/>
                  <a:gd name="T43" fmla="*/ 618 h 724"/>
                  <a:gd name="T44" fmla="*/ 664 w 726"/>
                  <a:gd name="T45" fmla="*/ 564 h 724"/>
                  <a:gd name="T46" fmla="*/ 698 w 726"/>
                  <a:gd name="T47" fmla="*/ 502 h 724"/>
                  <a:gd name="T48" fmla="*/ 718 w 726"/>
                  <a:gd name="T49" fmla="*/ 434 h 724"/>
                  <a:gd name="T50" fmla="*/ 726 w 726"/>
                  <a:gd name="T51" fmla="*/ 362 h 724"/>
                  <a:gd name="T52" fmla="*/ 724 w 726"/>
                  <a:gd name="T53" fmla="*/ 324 h 724"/>
                  <a:gd name="T54" fmla="*/ 710 w 726"/>
                  <a:gd name="T55" fmla="*/ 254 h 724"/>
                  <a:gd name="T56" fmla="*/ 682 w 726"/>
                  <a:gd name="T57" fmla="*/ 188 h 724"/>
                  <a:gd name="T58" fmla="*/ 642 w 726"/>
                  <a:gd name="T59" fmla="*/ 130 h 724"/>
                  <a:gd name="T60" fmla="*/ 594 w 726"/>
                  <a:gd name="T61" fmla="*/ 82 h 724"/>
                  <a:gd name="T62" fmla="*/ 536 w 726"/>
                  <a:gd name="T63" fmla="*/ 42 h 724"/>
                  <a:gd name="T64" fmla="*/ 470 w 726"/>
                  <a:gd name="T65" fmla="*/ 16 h 724"/>
                  <a:gd name="T66" fmla="*/ 400 w 726"/>
                  <a:gd name="T67" fmla="*/ 0 h 7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726" h="724">
                    <a:moveTo>
                      <a:pt x="364" y="0"/>
                    </a:moveTo>
                    <a:lnTo>
                      <a:pt x="364" y="0"/>
                    </a:lnTo>
                    <a:lnTo>
                      <a:pt x="326" y="0"/>
                    </a:lnTo>
                    <a:lnTo>
                      <a:pt x="290" y="6"/>
                    </a:lnTo>
                    <a:lnTo>
                      <a:pt x="256" y="16"/>
                    </a:lnTo>
                    <a:lnTo>
                      <a:pt x="222" y="28"/>
                    </a:lnTo>
                    <a:lnTo>
                      <a:pt x="190" y="42"/>
                    </a:lnTo>
                    <a:lnTo>
                      <a:pt x="160" y="60"/>
                    </a:lnTo>
                    <a:lnTo>
                      <a:pt x="132" y="82"/>
                    </a:lnTo>
                    <a:lnTo>
                      <a:pt x="108" y="106"/>
                    </a:lnTo>
                    <a:lnTo>
                      <a:pt x="84" y="130"/>
                    </a:lnTo>
                    <a:lnTo>
                      <a:pt x="62" y="158"/>
                    </a:lnTo>
                    <a:lnTo>
                      <a:pt x="44" y="188"/>
                    </a:lnTo>
                    <a:lnTo>
                      <a:pt x="30" y="220"/>
                    </a:lnTo>
                    <a:lnTo>
                      <a:pt x="18" y="254"/>
                    </a:lnTo>
                    <a:lnTo>
                      <a:pt x="8" y="288"/>
                    </a:lnTo>
                    <a:lnTo>
                      <a:pt x="2" y="324"/>
                    </a:lnTo>
                    <a:lnTo>
                      <a:pt x="0" y="362"/>
                    </a:lnTo>
                    <a:lnTo>
                      <a:pt x="0" y="362"/>
                    </a:lnTo>
                    <a:lnTo>
                      <a:pt x="2" y="398"/>
                    </a:lnTo>
                    <a:lnTo>
                      <a:pt x="8" y="434"/>
                    </a:lnTo>
                    <a:lnTo>
                      <a:pt x="18" y="468"/>
                    </a:lnTo>
                    <a:lnTo>
                      <a:pt x="30" y="502"/>
                    </a:lnTo>
                    <a:lnTo>
                      <a:pt x="44" y="534"/>
                    </a:lnTo>
                    <a:lnTo>
                      <a:pt x="62" y="564"/>
                    </a:lnTo>
                    <a:lnTo>
                      <a:pt x="84" y="592"/>
                    </a:lnTo>
                    <a:lnTo>
                      <a:pt x="108" y="618"/>
                    </a:lnTo>
                    <a:lnTo>
                      <a:pt x="132" y="640"/>
                    </a:lnTo>
                    <a:lnTo>
                      <a:pt x="160" y="662"/>
                    </a:lnTo>
                    <a:lnTo>
                      <a:pt x="190" y="680"/>
                    </a:lnTo>
                    <a:lnTo>
                      <a:pt x="222" y="696"/>
                    </a:lnTo>
                    <a:lnTo>
                      <a:pt x="256" y="708"/>
                    </a:lnTo>
                    <a:lnTo>
                      <a:pt x="290" y="716"/>
                    </a:lnTo>
                    <a:lnTo>
                      <a:pt x="326" y="722"/>
                    </a:lnTo>
                    <a:lnTo>
                      <a:pt x="364" y="724"/>
                    </a:lnTo>
                    <a:lnTo>
                      <a:pt x="364" y="724"/>
                    </a:lnTo>
                    <a:lnTo>
                      <a:pt x="400" y="722"/>
                    </a:lnTo>
                    <a:lnTo>
                      <a:pt x="436" y="716"/>
                    </a:lnTo>
                    <a:lnTo>
                      <a:pt x="470" y="708"/>
                    </a:lnTo>
                    <a:lnTo>
                      <a:pt x="504" y="696"/>
                    </a:lnTo>
                    <a:lnTo>
                      <a:pt x="536" y="680"/>
                    </a:lnTo>
                    <a:lnTo>
                      <a:pt x="566" y="662"/>
                    </a:lnTo>
                    <a:lnTo>
                      <a:pt x="594" y="640"/>
                    </a:lnTo>
                    <a:lnTo>
                      <a:pt x="620" y="618"/>
                    </a:lnTo>
                    <a:lnTo>
                      <a:pt x="642" y="592"/>
                    </a:lnTo>
                    <a:lnTo>
                      <a:pt x="664" y="564"/>
                    </a:lnTo>
                    <a:lnTo>
                      <a:pt x="682" y="534"/>
                    </a:lnTo>
                    <a:lnTo>
                      <a:pt x="698" y="502"/>
                    </a:lnTo>
                    <a:lnTo>
                      <a:pt x="710" y="468"/>
                    </a:lnTo>
                    <a:lnTo>
                      <a:pt x="718" y="434"/>
                    </a:lnTo>
                    <a:lnTo>
                      <a:pt x="724" y="398"/>
                    </a:lnTo>
                    <a:lnTo>
                      <a:pt x="726" y="362"/>
                    </a:lnTo>
                    <a:lnTo>
                      <a:pt x="726" y="362"/>
                    </a:lnTo>
                    <a:lnTo>
                      <a:pt x="724" y="324"/>
                    </a:lnTo>
                    <a:lnTo>
                      <a:pt x="718" y="288"/>
                    </a:lnTo>
                    <a:lnTo>
                      <a:pt x="710" y="254"/>
                    </a:lnTo>
                    <a:lnTo>
                      <a:pt x="698" y="220"/>
                    </a:lnTo>
                    <a:lnTo>
                      <a:pt x="682" y="188"/>
                    </a:lnTo>
                    <a:lnTo>
                      <a:pt x="664" y="158"/>
                    </a:lnTo>
                    <a:lnTo>
                      <a:pt x="642" y="130"/>
                    </a:lnTo>
                    <a:lnTo>
                      <a:pt x="620" y="106"/>
                    </a:lnTo>
                    <a:lnTo>
                      <a:pt x="594" y="82"/>
                    </a:lnTo>
                    <a:lnTo>
                      <a:pt x="566" y="60"/>
                    </a:lnTo>
                    <a:lnTo>
                      <a:pt x="536" y="42"/>
                    </a:lnTo>
                    <a:lnTo>
                      <a:pt x="504" y="28"/>
                    </a:lnTo>
                    <a:lnTo>
                      <a:pt x="470" y="16"/>
                    </a:lnTo>
                    <a:lnTo>
                      <a:pt x="436" y="6"/>
                    </a:lnTo>
                    <a:lnTo>
                      <a:pt x="400" y="0"/>
                    </a:lnTo>
                    <a:lnTo>
                      <a:pt x="364"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8" name="Freeform 3012"/>
              <p:cNvSpPr>
                <a:spLocks/>
              </p:cNvSpPr>
              <p:nvPr/>
            </p:nvSpPr>
            <p:spPr bwMode="auto">
              <a:xfrm>
                <a:off x="4485" y="2062"/>
                <a:ext cx="122" cy="136"/>
              </a:xfrm>
              <a:custGeom>
                <a:avLst/>
                <a:gdLst>
                  <a:gd name="T0" fmla="*/ 24 w 122"/>
                  <a:gd name="T1" fmla="*/ 136 h 136"/>
                  <a:gd name="T2" fmla="*/ 24 w 122"/>
                  <a:gd name="T3" fmla="*/ 136 h 136"/>
                  <a:gd name="T4" fmla="*/ 0 w 122"/>
                  <a:gd name="T5" fmla="*/ 136 h 136"/>
                  <a:gd name="T6" fmla="*/ 0 w 122"/>
                  <a:gd name="T7" fmla="*/ 0 h 136"/>
                  <a:gd name="T8" fmla="*/ 122 w 122"/>
                  <a:gd name="T9" fmla="*/ 0 h 136"/>
                  <a:gd name="T10" fmla="*/ 122 w 122"/>
                  <a:gd name="T11" fmla="*/ 0 h 136"/>
                  <a:gd name="T12" fmla="*/ 112 w 122"/>
                  <a:gd name="T13" fmla="*/ 24 h 136"/>
                  <a:gd name="T14" fmla="*/ 102 w 122"/>
                  <a:gd name="T15" fmla="*/ 46 h 136"/>
                  <a:gd name="T16" fmla="*/ 92 w 122"/>
                  <a:gd name="T17" fmla="*/ 66 h 136"/>
                  <a:gd name="T18" fmla="*/ 80 w 122"/>
                  <a:gd name="T19" fmla="*/ 86 h 136"/>
                  <a:gd name="T20" fmla="*/ 66 w 122"/>
                  <a:gd name="T21" fmla="*/ 102 h 136"/>
                  <a:gd name="T22" fmla="*/ 52 w 122"/>
                  <a:gd name="T23" fmla="*/ 116 h 136"/>
                  <a:gd name="T24" fmla="*/ 38 w 122"/>
                  <a:gd name="T25" fmla="*/ 126 h 136"/>
                  <a:gd name="T26" fmla="*/ 24 w 122"/>
                  <a:gd name="T27" fmla="*/ 136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2" h="136">
                    <a:moveTo>
                      <a:pt x="24" y="136"/>
                    </a:moveTo>
                    <a:lnTo>
                      <a:pt x="24" y="136"/>
                    </a:lnTo>
                    <a:lnTo>
                      <a:pt x="0" y="136"/>
                    </a:lnTo>
                    <a:lnTo>
                      <a:pt x="0" y="0"/>
                    </a:lnTo>
                    <a:lnTo>
                      <a:pt x="122" y="0"/>
                    </a:lnTo>
                    <a:lnTo>
                      <a:pt x="122" y="0"/>
                    </a:lnTo>
                    <a:lnTo>
                      <a:pt x="112" y="24"/>
                    </a:lnTo>
                    <a:lnTo>
                      <a:pt x="102" y="46"/>
                    </a:lnTo>
                    <a:lnTo>
                      <a:pt x="92" y="66"/>
                    </a:lnTo>
                    <a:lnTo>
                      <a:pt x="80" y="86"/>
                    </a:lnTo>
                    <a:lnTo>
                      <a:pt x="66" y="102"/>
                    </a:lnTo>
                    <a:lnTo>
                      <a:pt x="52" y="116"/>
                    </a:lnTo>
                    <a:lnTo>
                      <a:pt x="38" y="126"/>
                    </a:lnTo>
                    <a:lnTo>
                      <a:pt x="24" y="136"/>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9" name="Freeform 3013"/>
              <p:cNvSpPr>
                <a:spLocks/>
              </p:cNvSpPr>
              <p:nvPr/>
            </p:nvSpPr>
            <p:spPr bwMode="auto">
              <a:xfrm>
                <a:off x="4337" y="2062"/>
                <a:ext cx="122" cy="136"/>
              </a:xfrm>
              <a:custGeom>
                <a:avLst/>
                <a:gdLst>
                  <a:gd name="T0" fmla="*/ 0 w 122"/>
                  <a:gd name="T1" fmla="*/ 0 h 136"/>
                  <a:gd name="T2" fmla="*/ 122 w 122"/>
                  <a:gd name="T3" fmla="*/ 0 h 136"/>
                  <a:gd name="T4" fmla="*/ 122 w 122"/>
                  <a:gd name="T5" fmla="*/ 136 h 136"/>
                  <a:gd name="T6" fmla="*/ 122 w 122"/>
                  <a:gd name="T7" fmla="*/ 136 h 136"/>
                  <a:gd name="T8" fmla="*/ 98 w 122"/>
                  <a:gd name="T9" fmla="*/ 136 h 136"/>
                  <a:gd name="T10" fmla="*/ 98 w 122"/>
                  <a:gd name="T11" fmla="*/ 136 h 136"/>
                  <a:gd name="T12" fmla="*/ 84 w 122"/>
                  <a:gd name="T13" fmla="*/ 126 h 136"/>
                  <a:gd name="T14" fmla="*/ 70 w 122"/>
                  <a:gd name="T15" fmla="*/ 116 h 136"/>
                  <a:gd name="T16" fmla="*/ 56 w 122"/>
                  <a:gd name="T17" fmla="*/ 102 h 136"/>
                  <a:gd name="T18" fmla="*/ 44 w 122"/>
                  <a:gd name="T19" fmla="*/ 86 h 136"/>
                  <a:gd name="T20" fmla="*/ 32 w 122"/>
                  <a:gd name="T21" fmla="*/ 66 h 136"/>
                  <a:gd name="T22" fmla="*/ 20 w 122"/>
                  <a:gd name="T23" fmla="*/ 46 h 136"/>
                  <a:gd name="T24" fmla="*/ 10 w 122"/>
                  <a:gd name="T25" fmla="*/ 24 h 136"/>
                  <a:gd name="T26" fmla="*/ 0 w 122"/>
                  <a:gd name="T27" fmla="*/ 0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2" h="136">
                    <a:moveTo>
                      <a:pt x="0" y="0"/>
                    </a:moveTo>
                    <a:lnTo>
                      <a:pt x="122" y="0"/>
                    </a:lnTo>
                    <a:lnTo>
                      <a:pt x="122" y="136"/>
                    </a:lnTo>
                    <a:lnTo>
                      <a:pt x="122" y="136"/>
                    </a:lnTo>
                    <a:lnTo>
                      <a:pt x="98" y="136"/>
                    </a:lnTo>
                    <a:lnTo>
                      <a:pt x="98" y="136"/>
                    </a:lnTo>
                    <a:lnTo>
                      <a:pt x="84" y="126"/>
                    </a:lnTo>
                    <a:lnTo>
                      <a:pt x="70" y="116"/>
                    </a:lnTo>
                    <a:lnTo>
                      <a:pt x="56" y="102"/>
                    </a:lnTo>
                    <a:lnTo>
                      <a:pt x="44" y="86"/>
                    </a:lnTo>
                    <a:lnTo>
                      <a:pt x="32" y="66"/>
                    </a:lnTo>
                    <a:lnTo>
                      <a:pt x="20" y="46"/>
                    </a:lnTo>
                    <a:lnTo>
                      <a:pt x="10" y="24"/>
                    </a:lnTo>
                    <a:lnTo>
                      <a:pt x="0"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0" name="Freeform 3014"/>
              <p:cNvSpPr>
                <a:spLocks/>
              </p:cNvSpPr>
              <p:nvPr/>
            </p:nvSpPr>
            <p:spPr bwMode="auto">
              <a:xfrm>
                <a:off x="4151" y="1888"/>
                <a:ext cx="150" cy="146"/>
              </a:xfrm>
              <a:custGeom>
                <a:avLst/>
                <a:gdLst>
                  <a:gd name="T0" fmla="*/ 0 w 150"/>
                  <a:gd name="T1" fmla="*/ 0 h 146"/>
                  <a:gd name="T2" fmla="*/ 130 w 150"/>
                  <a:gd name="T3" fmla="*/ 0 h 146"/>
                  <a:gd name="T4" fmla="*/ 130 w 150"/>
                  <a:gd name="T5" fmla="*/ 0 h 146"/>
                  <a:gd name="T6" fmla="*/ 132 w 150"/>
                  <a:gd name="T7" fmla="*/ 38 h 146"/>
                  <a:gd name="T8" fmla="*/ 136 w 150"/>
                  <a:gd name="T9" fmla="*/ 76 h 146"/>
                  <a:gd name="T10" fmla="*/ 142 w 150"/>
                  <a:gd name="T11" fmla="*/ 112 h 146"/>
                  <a:gd name="T12" fmla="*/ 150 w 150"/>
                  <a:gd name="T13" fmla="*/ 146 h 146"/>
                  <a:gd name="T14" fmla="*/ 40 w 150"/>
                  <a:gd name="T15" fmla="*/ 146 h 146"/>
                  <a:gd name="T16" fmla="*/ 40 w 150"/>
                  <a:gd name="T17" fmla="*/ 146 h 146"/>
                  <a:gd name="T18" fmla="*/ 24 w 150"/>
                  <a:gd name="T19" fmla="*/ 112 h 146"/>
                  <a:gd name="T20" fmla="*/ 12 w 150"/>
                  <a:gd name="T21" fmla="*/ 76 h 146"/>
                  <a:gd name="T22" fmla="*/ 4 w 150"/>
                  <a:gd name="T23" fmla="*/ 40 h 146"/>
                  <a:gd name="T24" fmla="*/ 2 w 150"/>
                  <a:gd name="T25" fmla="*/ 20 h 146"/>
                  <a:gd name="T26" fmla="*/ 0 w 150"/>
                  <a:gd name="T27" fmla="*/ 0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50" h="146">
                    <a:moveTo>
                      <a:pt x="0" y="0"/>
                    </a:moveTo>
                    <a:lnTo>
                      <a:pt x="130" y="0"/>
                    </a:lnTo>
                    <a:lnTo>
                      <a:pt x="130" y="0"/>
                    </a:lnTo>
                    <a:lnTo>
                      <a:pt x="132" y="38"/>
                    </a:lnTo>
                    <a:lnTo>
                      <a:pt x="136" y="76"/>
                    </a:lnTo>
                    <a:lnTo>
                      <a:pt x="142" y="112"/>
                    </a:lnTo>
                    <a:lnTo>
                      <a:pt x="150" y="146"/>
                    </a:lnTo>
                    <a:lnTo>
                      <a:pt x="40" y="146"/>
                    </a:lnTo>
                    <a:lnTo>
                      <a:pt x="40" y="146"/>
                    </a:lnTo>
                    <a:lnTo>
                      <a:pt x="24" y="112"/>
                    </a:lnTo>
                    <a:lnTo>
                      <a:pt x="12" y="76"/>
                    </a:lnTo>
                    <a:lnTo>
                      <a:pt x="4" y="40"/>
                    </a:lnTo>
                    <a:lnTo>
                      <a:pt x="2" y="20"/>
                    </a:lnTo>
                    <a:lnTo>
                      <a:pt x="0"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1" name="Freeform 3015"/>
              <p:cNvSpPr>
                <a:spLocks/>
              </p:cNvSpPr>
              <p:nvPr/>
            </p:nvSpPr>
            <p:spPr bwMode="auto">
              <a:xfrm>
                <a:off x="4339" y="1556"/>
                <a:ext cx="120" cy="130"/>
              </a:xfrm>
              <a:custGeom>
                <a:avLst/>
                <a:gdLst>
                  <a:gd name="T0" fmla="*/ 96 w 120"/>
                  <a:gd name="T1" fmla="*/ 2 h 130"/>
                  <a:gd name="T2" fmla="*/ 96 w 120"/>
                  <a:gd name="T3" fmla="*/ 2 h 130"/>
                  <a:gd name="T4" fmla="*/ 120 w 120"/>
                  <a:gd name="T5" fmla="*/ 0 h 130"/>
                  <a:gd name="T6" fmla="*/ 120 w 120"/>
                  <a:gd name="T7" fmla="*/ 130 h 130"/>
                  <a:gd name="T8" fmla="*/ 0 w 120"/>
                  <a:gd name="T9" fmla="*/ 130 h 130"/>
                  <a:gd name="T10" fmla="*/ 0 w 120"/>
                  <a:gd name="T11" fmla="*/ 130 h 130"/>
                  <a:gd name="T12" fmla="*/ 10 w 120"/>
                  <a:gd name="T13" fmla="*/ 108 h 130"/>
                  <a:gd name="T14" fmla="*/ 20 w 120"/>
                  <a:gd name="T15" fmla="*/ 86 h 130"/>
                  <a:gd name="T16" fmla="*/ 32 w 120"/>
                  <a:gd name="T17" fmla="*/ 66 h 130"/>
                  <a:gd name="T18" fmla="*/ 42 w 120"/>
                  <a:gd name="T19" fmla="*/ 50 h 130"/>
                  <a:gd name="T20" fmla="*/ 56 w 120"/>
                  <a:gd name="T21" fmla="*/ 34 h 130"/>
                  <a:gd name="T22" fmla="*/ 68 w 120"/>
                  <a:gd name="T23" fmla="*/ 20 h 130"/>
                  <a:gd name="T24" fmla="*/ 82 w 120"/>
                  <a:gd name="T25" fmla="*/ 10 h 130"/>
                  <a:gd name="T26" fmla="*/ 96 w 120"/>
                  <a:gd name="T27" fmla="*/ 2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0" h="130">
                    <a:moveTo>
                      <a:pt x="96" y="2"/>
                    </a:moveTo>
                    <a:lnTo>
                      <a:pt x="96" y="2"/>
                    </a:lnTo>
                    <a:lnTo>
                      <a:pt x="120" y="0"/>
                    </a:lnTo>
                    <a:lnTo>
                      <a:pt x="120" y="130"/>
                    </a:lnTo>
                    <a:lnTo>
                      <a:pt x="0" y="130"/>
                    </a:lnTo>
                    <a:lnTo>
                      <a:pt x="0" y="130"/>
                    </a:lnTo>
                    <a:lnTo>
                      <a:pt x="10" y="108"/>
                    </a:lnTo>
                    <a:lnTo>
                      <a:pt x="20" y="86"/>
                    </a:lnTo>
                    <a:lnTo>
                      <a:pt x="32" y="66"/>
                    </a:lnTo>
                    <a:lnTo>
                      <a:pt x="42" y="50"/>
                    </a:lnTo>
                    <a:lnTo>
                      <a:pt x="56" y="34"/>
                    </a:lnTo>
                    <a:lnTo>
                      <a:pt x="68" y="20"/>
                    </a:lnTo>
                    <a:lnTo>
                      <a:pt x="82" y="10"/>
                    </a:lnTo>
                    <a:lnTo>
                      <a:pt x="96" y="2"/>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2" name="Freeform 3016"/>
              <p:cNvSpPr>
                <a:spLocks/>
              </p:cNvSpPr>
              <p:nvPr/>
            </p:nvSpPr>
            <p:spPr bwMode="auto">
              <a:xfrm>
                <a:off x="4485" y="1556"/>
                <a:ext cx="120" cy="130"/>
              </a:xfrm>
              <a:custGeom>
                <a:avLst/>
                <a:gdLst>
                  <a:gd name="T0" fmla="*/ 120 w 120"/>
                  <a:gd name="T1" fmla="*/ 130 h 130"/>
                  <a:gd name="T2" fmla="*/ 0 w 120"/>
                  <a:gd name="T3" fmla="*/ 130 h 130"/>
                  <a:gd name="T4" fmla="*/ 0 w 120"/>
                  <a:gd name="T5" fmla="*/ 0 h 130"/>
                  <a:gd name="T6" fmla="*/ 0 w 120"/>
                  <a:gd name="T7" fmla="*/ 0 h 130"/>
                  <a:gd name="T8" fmla="*/ 24 w 120"/>
                  <a:gd name="T9" fmla="*/ 2 h 130"/>
                  <a:gd name="T10" fmla="*/ 24 w 120"/>
                  <a:gd name="T11" fmla="*/ 2 h 130"/>
                  <a:gd name="T12" fmla="*/ 38 w 120"/>
                  <a:gd name="T13" fmla="*/ 10 h 130"/>
                  <a:gd name="T14" fmla="*/ 52 w 120"/>
                  <a:gd name="T15" fmla="*/ 20 h 130"/>
                  <a:gd name="T16" fmla="*/ 66 w 120"/>
                  <a:gd name="T17" fmla="*/ 34 h 130"/>
                  <a:gd name="T18" fmla="*/ 78 w 120"/>
                  <a:gd name="T19" fmla="*/ 50 h 130"/>
                  <a:gd name="T20" fmla="*/ 90 w 120"/>
                  <a:gd name="T21" fmla="*/ 66 h 130"/>
                  <a:gd name="T22" fmla="*/ 100 w 120"/>
                  <a:gd name="T23" fmla="*/ 86 h 130"/>
                  <a:gd name="T24" fmla="*/ 110 w 120"/>
                  <a:gd name="T25" fmla="*/ 108 h 130"/>
                  <a:gd name="T26" fmla="*/ 120 w 120"/>
                  <a:gd name="T27" fmla="*/ 13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0" h="130">
                    <a:moveTo>
                      <a:pt x="120" y="130"/>
                    </a:moveTo>
                    <a:lnTo>
                      <a:pt x="0" y="130"/>
                    </a:lnTo>
                    <a:lnTo>
                      <a:pt x="0" y="0"/>
                    </a:lnTo>
                    <a:lnTo>
                      <a:pt x="0" y="0"/>
                    </a:lnTo>
                    <a:lnTo>
                      <a:pt x="24" y="2"/>
                    </a:lnTo>
                    <a:lnTo>
                      <a:pt x="24" y="2"/>
                    </a:lnTo>
                    <a:lnTo>
                      <a:pt x="38" y="10"/>
                    </a:lnTo>
                    <a:lnTo>
                      <a:pt x="52" y="20"/>
                    </a:lnTo>
                    <a:lnTo>
                      <a:pt x="66" y="34"/>
                    </a:lnTo>
                    <a:lnTo>
                      <a:pt x="78" y="50"/>
                    </a:lnTo>
                    <a:lnTo>
                      <a:pt x="90" y="66"/>
                    </a:lnTo>
                    <a:lnTo>
                      <a:pt x="100" y="86"/>
                    </a:lnTo>
                    <a:lnTo>
                      <a:pt x="110" y="108"/>
                    </a:lnTo>
                    <a:lnTo>
                      <a:pt x="120" y="13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3" name="Freeform 3017"/>
              <p:cNvSpPr>
                <a:spLocks/>
              </p:cNvSpPr>
              <p:nvPr/>
            </p:nvSpPr>
            <p:spPr bwMode="auto">
              <a:xfrm>
                <a:off x="4485" y="1714"/>
                <a:ext cx="150" cy="146"/>
              </a:xfrm>
              <a:custGeom>
                <a:avLst/>
                <a:gdLst>
                  <a:gd name="T0" fmla="*/ 0 w 150"/>
                  <a:gd name="T1" fmla="*/ 0 h 146"/>
                  <a:gd name="T2" fmla="*/ 128 w 150"/>
                  <a:gd name="T3" fmla="*/ 0 h 146"/>
                  <a:gd name="T4" fmla="*/ 128 w 150"/>
                  <a:gd name="T5" fmla="*/ 0 h 146"/>
                  <a:gd name="T6" fmla="*/ 138 w 150"/>
                  <a:gd name="T7" fmla="*/ 34 h 146"/>
                  <a:gd name="T8" fmla="*/ 144 w 150"/>
                  <a:gd name="T9" fmla="*/ 70 h 146"/>
                  <a:gd name="T10" fmla="*/ 148 w 150"/>
                  <a:gd name="T11" fmla="*/ 108 h 146"/>
                  <a:gd name="T12" fmla="*/ 150 w 150"/>
                  <a:gd name="T13" fmla="*/ 146 h 146"/>
                  <a:gd name="T14" fmla="*/ 0 w 150"/>
                  <a:gd name="T15" fmla="*/ 146 h 146"/>
                  <a:gd name="T16" fmla="*/ 0 w 150"/>
                  <a:gd name="T17" fmla="*/ 0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0" h="146">
                    <a:moveTo>
                      <a:pt x="0" y="0"/>
                    </a:moveTo>
                    <a:lnTo>
                      <a:pt x="128" y="0"/>
                    </a:lnTo>
                    <a:lnTo>
                      <a:pt x="128" y="0"/>
                    </a:lnTo>
                    <a:lnTo>
                      <a:pt x="138" y="34"/>
                    </a:lnTo>
                    <a:lnTo>
                      <a:pt x="144" y="70"/>
                    </a:lnTo>
                    <a:lnTo>
                      <a:pt x="148" y="108"/>
                    </a:lnTo>
                    <a:lnTo>
                      <a:pt x="150" y="146"/>
                    </a:lnTo>
                    <a:lnTo>
                      <a:pt x="0" y="146"/>
                    </a:lnTo>
                    <a:lnTo>
                      <a:pt x="0"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9" name="Freeform 3018"/>
              <p:cNvSpPr>
                <a:spLocks/>
              </p:cNvSpPr>
              <p:nvPr/>
            </p:nvSpPr>
            <p:spPr bwMode="auto">
              <a:xfrm>
                <a:off x="4309" y="1714"/>
                <a:ext cx="150" cy="146"/>
              </a:xfrm>
              <a:custGeom>
                <a:avLst/>
                <a:gdLst>
                  <a:gd name="T0" fmla="*/ 150 w 150"/>
                  <a:gd name="T1" fmla="*/ 0 h 146"/>
                  <a:gd name="T2" fmla="*/ 150 w 150"/>
                  <a:gd name="T3" fmla="*/ 146 h 146"/>
                  <a:gd name="T4" fmla="*/ 0 w 150"/>
                  <a:gd name="T5" fmla="*/ 146 h 146"/>
                  <a:gd name="T6" fmla="*/ 0 w 150"/>
                  <a:gd name="T7" fmla="*/ 146 h 146"/>
                  <a:gd name="T8" fmla="*/ 2 w 150"/>
                  <a:gd name="T9" fmla="*/ 108 h 146"/>
                  <a:gd name="T10" fmla="*/ 6 w 150"/>
                  <a:gd name="T11" fmla="*/ 70 h 146"/>
                  <a:gd name="T12" fmla="*/ 14 w 150"/>
                  <a:gd name="T13" fmla="*/ 34 h 146"/>
                  <a:gd name="T14" fmla="*/ 22 w 150"/>
                  <a:gd name="T15" fmla="*/ 0 h 146"/>
                  <a:gd name="T16" fmla="*/ 150 w 150"/>
                  <a:gd name="T17" fmla="*/ 0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0" h="146">
                    <a:moveTo>
                      <a:pt x="150" y="0"/>
                    </a:moveTo>
                    <a:lnTo>
                      <a:pt x="150" y="146"/>
                    </a:lnTo>
                    <a:lnTo>
                      <a:pt x="0" y="146"/>
                    </a:lnTo>
                    <a:lnTo>
                      <a:pt x="0" y="146"/>
                    </a:lnTo>
                    <a:lnTo>
                      <a:pt x="2" y="108"/>
                    </a:lnTo>
                    <a:lnTo>
                      <a:pt x="6" y="70"/>
                    </a:lnTo>
                    <a:lnTo>
                      <a:pt x="14" y="34"/>
                    </a:lnTo>
                    <a:lnTo>
                      <a:pt x="22" y="0"/>
                    </a:lnTo>
                    <a:lnTo>
                      <a:pt x="150"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0" name="Freeform 3019"/>
              <p:cNvSpPr>
                <a:spLocks/>
              </p:cNvSpPr>
              <p:nvPr/>
            </p:nvSpPr>
            <p:spPr bwMode="auto">
              <a:xfrm>
                <a:off x="4151" y="1714"/>
                <a:ext cx="152" cy="146"/>
              </a:xfrm>
              <a:custGeom>
                <a:avLst/>
                <a:gdLst>
                  <a:gd name="T0" fmla="*/ 130 w 152"/>
                  <a:gd name="T1" fmla="*/ 146 h 146"/>
                  <a:gd name="T2" fmla="*/ 0 w 152"/>
                  <a:gd name="T3" fmla="*/ 146 h 146"/>
                  <a:gd name="T4" fmla="*/ 0 w 152"/>
                  <a:gd name="T5" fmla="*/ 146 h 146"/>
                  <a:gd name="T6" fmla="*/ 2 w 152"/>
                  <a:gd name="T7" fmla="*/ 126 h 146"/>
                  <a:gd name="T8" fmla="*/ 4 w 152"/>
                  <a:gd name="T9" fmla="*/ 108 h 146"/>
                  <a:gd name="T10" fmla="*/ 14 w 152"/>
                  <a:gd name="T11" fmla="*/ 70 h 146"/>
                  <a:gd name="T12" fmla="*/ 28 w 152"/>
                  <a:gd name="T13" fmla="*/ 34 h 146"/>
                  <a:gd name="T14" fmla="*/ 44 w 152"/>
                  <a:gd name="T15" fmla="*/ 0 h 146"/>
                  <a:gd name="T16" fmla="*/ 152 w 152"/>
                  <a:gd name="T17" fmla="*/ 0 h 146"/>
                  <a:gd name="T18" fmla="*/ 152 w 152"/>
                  <a:gd name="T19" fmla="*/ 0 h 146"/>
                  <a:gd name="T20" fmla="*/ 142 w 152"/>
                  <a:gd name="T21" fmla="*/ 34 h 146"/>
                  <a:gd name="T22" fmla="*/ 136 w 152"/>
                  <a:gd name="T23" fmla="*/ 70 h 146"/>
                  <a:gd name="T24" fmla="*/ 132 w 152"/>
                  <a:gd name="T25" fmla="*/ 108 h 146"/>
                  <a:gd name="T26" fmla="*/ 130 w 152"/>
                  <a:gd name="T27" fmla="*/ 146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52" h="146">
                    <a:moveTo>
                      <a:pt x="130" y="146"/>
                    </a:moveTo>
                    <a:lnTo>
                      <a:pt x="0" y="146"/>
                    </a:lnTo>
                    <a:lnTo>
                      <a:pt x="0" y="146"/>
                    </a:lnTo>
                    <a:lnTo>
                      <a:pt x="2" y="126"/>
                    </a:lnTo>
                    <a:lnTo>
                      <a:pt x="4" y="108"/>
                    </a:lnTo>
                    <a:lnTo>
                      <a:pt x="14" y="70"/>
                    </a:lnTo>
                    <a:lnTo>
                      <a:pt x="28" y="34"/>
                    </a:lnTo>
                    <a:lnTo>
                      <a:pt x="44" y="0"/>
                    </a:lnTo>
                    <a:lnTo>
                      <a:pt x="152" y="0"/>
                    </a:lnTo>
                    <a:lnTo>
                      <a:pt x="152" y="0"/>
                    </a:lnTo>
                    <a:lnTo>
                      <a:pt x="142" y="34"/>
                    </a:lnTo>
                    <a:lnTo>
                      <a:pt x="136" y="70"/>
                    </a:lnTo>
                    <a:lnTo>
                      <a:pt x="132" y="108"/>
                    </a:lnTo>
                    <a:lnTo>
                      <a:pt x="130" y="146"/>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1" name="Freeform 3020"/>
              <p:cNvSpPr>
                <a:spLocks/>
              </p:cNvSpPr>
              <p:nvPr/>
            </p:nvSpPr>
            <p:spPr bwMode="auto">
              <a:xfrm>
                <a:off x="4309" y="1888"/>
                <a:ext cx="150" cy="146"/>
              </a:xfrm>
              <a:custGeom>
                <a:avLst/>
                <a:gdLst>
                  <a:gd name="T0" fmla="*/ 0 w 150"/>
                  <a:gd name="T1" fmla="*/ 0 h 146"/>
                  <a:gd name="T2" fmla="*/ 150 w 150"/>
                  <a:gd name="T3" fmla="*/ 0 h 146"/>
                  <a:gd name="T4" fmla="*/ 150 w 150"/>
                  <a:gd name="T5" fmla="*/ 146 h 146"/>
                  <a:gd name="T6" fmla="*/ 20 w 150"/>
                  <a:gd name="T7" fmla="*/ 146 h 146"/>
                  <a:gd name="T8" fmla="*/ 20 w 150"/>
                  <a:gd name="T9" fmla="*/ 146 h 146"/>
                  <a:gd name="T10" fmla="*/ 12 w 150"/>
                  <a:gd name="T11" fmla="*/ 112 h 146"/>
                  <a:gd name="T12" fmla="*/ 6 w 150"/>
                  <a:gd name="T13" fmla="*/ 76 h 146"/>
                  <a:gd name="T14" fmla="*/ 2 w 150"/>
                  <a:gd name="T15" fmla="*/ 38 h 146"/>
                  <a:gd name="T16" fmla="*/ 0 w 150"/>
                  <a:gd name="T17" fmla="*/ 0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0" h="146">
                    <a:moveTo>
                      <a:pt x="0" y="0"/>
                    </a:moveTo>
                    <a:lnTo>
                      <a:pt x="150" y="0"/>
                    </a:lnTo>
                    <a:lnTo>
                      <a:pt x="150" y="146"/>
                    </a:lnTo>
                    <a:lnTo>
                      <a:pt x="20" y="146"/>
                    </a:lnTo>
                    <a:lnTo>
                      <a:pt x="20" y="146"/>
                    </a:lnTo>
                    <a:lnTo>
                      <a:pt x="12" y="112"/>
                    </a:lnTo>
                    <a:lnTo>
                      <a:pt x="6" y="76"/>
                    </a:lnTo>
                    <a:lnTo>
                      <a:pt x="2" y="38"/>
                    </a:lnTo>
                    <a:lnTo>
                      <a:pt x="0"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2" name="Freeform 3021"/>
              <p:cNvSpPr>
                <a:spLocks/>
              </p:cNvSpPr>
              <p:nvPr/>
            </p:nvSpPr>
            <p:spPr bwMode="auto">
              <a:xfrm>
                <a:off x="4485" y="1888"/>
                <a:ext cx="152" cy="146"/>
              </a:xfrm>
              <a:custGeom>
                <a:avLst/>
                <a:gdLst>
                  <a:gd name="T0" fmla="*/ 0 w 152"/>
                  <a:gd name="T1" fmla="*/ 146 h 146"/>
                  <a:gd name="T2" fmla="*/ 0 w 152"/>
                  <a:gd name="T3" fmla="*/ 0 h 146"/>
                  <a:gd name="T4" fmla="*/ 152 w 152"/>
                  <a:gd name="T5" fmla="*/ 0 h 146"/>
                  <a:gd name="T6" fmla="*/ 152 w 152"/>
                  <a:gd name="T7" fmla="*/ 0 h 146"/>
                  <a:gd name="T8" fmla="*/ 150 w 152"/>
                  <a:gd name="T9" fmla="*/ 38 h 146"/>
                  <a:gd name="T10" fmla="*/ 146 w 152"/>
                  <a:gd name="T11" fmla="*/ 76 h 146"/>
                  <a:gd name="T12" fmla="*/ 138 w 152"/>
                  <a:gd name="T13" fmla="*/ 112 h 146"/>
                  <a:gd name="T14" fmla="*/ 130 w 152"/>
                  <a:gd name="T15" fmla="*/ 146 h 146"/>
                  <a:gd name="T16" fmla="*/ 0 w 152"/>
                  <a:gd name="T17" fmla="*/ 146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2" h="146">
                    <a:moveTo>
                      <a:pt x="0" y="146"/>
                    </a:moveTo>
                    <a:lnTo>
                      <a:pt x="0" y="0"/>
                    </a:lnTo>
                    <a:lnTo>
                      <a:pt x="152" y="0"/>
                    </a:lnTo>
                    <a:lnTo>
                      <a:pt x="152" y="0"/>
                    </a:lnTo>
                    <a:lnTo>
                      <a:pt x="150" y="38"/>
                    </a:lnTo>
                    <a:lnTo>
                      <a:pt x="146" y="76"/>
                    </a:lnTo>
                    <a:lnTo>
                      <a:pt x="138" y="112"/>
                    </a:lnTo>
                    <a:lnTo>
                      <a:pt x="130" y="146"/>
                    </a:lnTo>
                    <a:lnTo>
                      <a:pt x="0" y="146"/>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3" name="Freeform 3022"/>
              <p:cNvSpPr>
                <a:spLocks/>
              </p:cNvSpPr>
              <p:nvPr/>
            </p:nvSpPr>
            <p:spPr bwMode="auto">
              <a:xfrm>
                <a:off x="4645" y="1888"/>
                <a:ext cx="148" cy="146"/>
              </a:xfrm>
              <a:custGeom>
                <a:avLst/>
                <a:gdLst>
                  <a:gd name="T0" fmla="*/ 18 w 148"/>
                  <a:gd name="T1" fmla="*/ 0 h 146"/>
                  <a:gd name="T2" fmla="*/ 148 w 148"/>
                  <a:gd name="T3" fmla="*/ 0 h 146"/>
                  <a:gd name="T4" fmla="*/ 148 w 148"/>
                  <a:gd name="T5" fmla="*/ 0 h 146"/>
                  <a:gd name="T6" fmla="*/ 148 w 148"/>
                  <a:gd name="T7" fmla="*/ 20 h 146"/>
                  <a:gd name="T8" fmla="*/ 146 w 148"/>
                  <a:gd name="T9" fmla="*/ 40 h 146"/>
                  <a:gd name="T10" fmla="*/ 136 w 148"/>
                  <a:gd name="T11" fmla="*/ 76 h 146"/>
                  <a:gd name="T12" fmla="*/ 124 w 148"/>
                  <a:gd name="T13" fmla="*/ 112 h 146"/>
                  <a:gd name="T14" fmla="*/ 108 w 148"/>
                  <a:gd name="T15" fmla="*/ 146 h 146"/>
                  <a:gd name="T16" fmla="*/ 0 w 148"/>
                  <a:gd name="T17" fmla="*/ 146 h 146"/>
                  <a:gd name="T18" fmla="*/ 0 w 148"/>
                  <a:gd name="T19" fmla="*/ 146 h 146"/>
                  <a:gd name="T20" fmla="*/ 6 w 148"/>
                  <a:gd name="T21" fmla="*/ 112 h 146"/>
                  <a:gd name="T22" fmla="*/ 12 w 148"/>
                  <a:gd name="T23" fmla="*/ 76 h 146"/>
                  <a:gd name="T24" fmla="*/ 16 w 148"/>
                  <a:gd name="T25" fmla="*/ 38 h 146"/>
                  <a:gd name="T26" fmla="*/ 18 w 148"/>
                  <a:gd name="T27" fmla="*/ 0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48" h="146">
                    <a:moveTo>
                      <a:pt x="18" y="0"/>
                    </a:moveTo>
                    <a:lnTo>
                      <a:pt x="148" y="0"/>
                    </a:lnTo>
                    <a:lnTo>
                      <a:pt x="148" y="0"/>
                    </a:lnTo>
                    <a:lnTo>
                      <a:pt x="148" y="20"/>
                    </a:lnTo>
                    <a:lnTo>
                      <a:pt x="146" y="40"/>
                    </a:lnTo>
                    <a:lnTo>
                      <a:pt x="136" y="76"/>
                    </a:lnTo>
                    <a:lnTo>
                      <a:pt x="124" y="112"/>
                    </a:lnTo>
                    <a:lnTo>
                      <a:pt x="108" y="146"/>
                    </a:lnTo>
                    <a:lnTo>
                      <a:pt x="0" y="146"/>
                    </a:lnTo>
                    <a:lnTo>
                      <a:pt x="0" y="146"/>
                    </a:lnTo>
                    <a:lnTo>
                      <a:pt x="6" y="112"/>
                    </a:lnTo>
                    <a:lnTo>
                      <a:pt x="12" y="76"/>
                    </a:lnTo>
                    <a:lnTo>
                      <a:pt x="16" y="38"/>
                    </a:lnTo>
                    <a:lnTo>
                      <a:pt x="18"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4" name="Freeform 3023"/>
              <p:cNvSpPr>
                <a:spLocks/>
              </p:cNvSpPr>
              <p:nvPr/>
            </p:nvSpPr>
            <p:spPr bwMode="auto">
              <a:xfrm>
                <a:off x="4643" y="1714"/>
                <a:ext cx="150" cy="146"/>
              </a:xfrm>
              <a:custGeom>
                <a:avLst/>
                <a:gdLst>
                  <a:gd name="T0" fmla="*/ 20 w 150"/>
                  <a:gd name="T1" fmla="*/ 146 h 146"/>
                  <a:gd name="T2" fmla="*/ 20 w 150"/>
                  <a:gd name="T3" fmla="*/ 146 h 146"/>
                  <a:gd name="T4" fmla="*/ 18 w 150"/>
                  <a:gd name="T5" fmla="*/ 108 h 146"/>
                  <a:gd name="T6" fmla="*/ 14 w 150"/>
                  <a:gd name="T7" fmla="*/ 70 h 146"/>
                  <a:gd name="T8" fmla="*/ 8 w 150"/>
                  <a:gd name="T9" fmla="*/ 34 h 146"/>
                  <a:gd name="T10" fmla="*/ 0 w 150"/>
                  <a:gd name="T11" fmla="*/ 0 h 146"/>
                  <a:gd name="T12" fmla="*/ 106 w 150"/>
                  <a:gd name="T13" fmla="*/ 0 h 146"/>
                  <a:gd name="T14" fmla="*/ 106 w 150"/>
                  <a:gd name="T15" fmla="*/ 0 h 146"/>
                  <a:gd name="T16" fmla="*/ 124 w 150"/>
                  <a:gd name="T17" fmla="*/ 34 h 146"/>
                  <a:gd name="T18" fmla="*/ 136 w 150"/>
                  <a:gd name="T19" fmla="*/ 70 h 146"/>
                  <a:gd name="T20" fmla="*/ 142 w 150"/>
                  <a:gd name="T21" fmla="*/ 88 h 146"/>
                  <a:gd name="T22" fmla="*/ 146 w 150"/>
                  <a:gd name="T23" fmla="*/ 108 h 146"/>
                  <a:gd name="T24" fmla="*/ 148 w 150"/>
                  <a:gd name="T25" fmla="*/ 126 h 146"/>
                  <a:gd name="T26" fmla="*/ 150 w 150"/>
                  <a:gd name="T27" fmla="*/ 146 h 146"/>
                  <a:gd name="T28" fmla="*/ 20 w 150"/>
                  <a:gd name="T29" fmla="*/ 146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50" h="146">
                    <a:moveTo>
                      <a:pt x="20" y="146"/>
                    </a:moveTo>
                    <a:lnTo>
                      <a:pt x="20" y="146"/>
                    </a:lnTo>
                    <a:lnTo>
                      <a:pt x="18" y="108"/>
                    </a:lnTo>
                    <a:lnTo>
                      <a:pt x="14" y="70"/>
                    </a:lnTo>
                    <a:lnTo>
                      <a:pt x="8" y="34"/>
                    </a:lnTo>
                    <a:lnTo>
                      <a:pt x="0" y="0"/>
                    </a:lnTo>
                    <a:lnTo>
                      <a:pt x="106" y="0"/>
                    </a:lnTo>
                    <a:lnTo>
                      <a:pt x="106" y="0"/>
                    </a:lnTo>
                    <a:lnTo>
                      <a:pt x="124" y="34"/>
                    </a:lnTo>
                    <a:lnTo>
                      <a:pt x="136" y="70"/>
                    </a:lnTo>
                    <a:lnTo>
                      <a:pt x="142" y="88"/>
                    </a:lnTo>
                    <a:lnTo>
                      <a:pt x="146" y="108"/>
                    </a:lnTo>
                    <a:lnTo>
                      <a:pt x="148" y="126"/>
                    </a:lnTo>
                    <a:lnTo>
                      <a:pt x="150" y="146"/>
                    </a:lnTo>
                    <a:lnTo>
                      <a:pt x="20" y="146"/>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5" name="Freeform 3024"/>
              <p:cNvSpPr>
                <a:spLocks/>
              </p:cNvSpPr>
              <p:nvPr/>
            </p:nvSpPr>
            <p:spPr bwMode="auto">
              <a:xfrm>
                <a:off x="4571" y="1570"/>
                <a:ext cx="160" cy="116"/>
              </a:xfrm>
              <a:custGeom>
                <a:avLst/>
                <a:gdLst>
                  <a:gd name="T0" fmla="*/ 160 w 160"/>
                  <a:gd name="T1" fmla="*/ 116 h 116"/>
                  <a:gd name="T2" fmla="*/ 64 w 160"/>
                  <a:gd name="T3" fmla="*/ 116 h 116"/>
                  <a:gd name="T4" fmla="*/ 64 w 160"/>
                  <a:gd name="T5" fmla="*/ 116 h 116"/>
                  <a:gd name="T6" fmla="*/ 50 w 160"/>
                  <a:gd name="T7" fmla="*/ 82 h 116"/>
                  <a:gd name="T8" fmla="*/ 36 w 160"/>
                  <a:gd name="T9" fmla="*/ 52 h 116"/>
                  <a:gd name="T10" fmla="*/ 18 w 160"/>
                  <a:gd name="T11" fmla="*/ 24 h 116"/>
                  <a:gd name="T12" fmla="*/ 0 w 160"/>
                  <a:gd name="T13" fmla="*/ 0 h 116"/>
                  <a:gd name="T14" fmla="*/ 0 w 160"/>
                  <a:gd name="T15" fmla="*/ 0 h 116"/>
                  <a:gd name="T16" fmla="*/ 24 w 160"/>
                  <a:gd name="T17" fmla="*/ 10 h 116"/>
                  <a:gd name="T18" fmla="*/ 46 w 160"/>
                  <a:gd name="T19" fmla="*/ 20 h 116"/>
                  <a:gd name="T20" fmla="*/ 68 w 160"/>
                  <a:gd name="T21" fmla="*/ 32 h 116"/>
                  <a:gd name="T22" fmla="*/ 90 w 160"/>
                  <a:gd name="T23" fmla="*/ 46 h 116"/>
                  <a:gd name="T24" fmla="*/ 108 w 160"/>
                  <a:gd name="T25" fmla="*/ 62 h 116"/>
                  <a:gd name="T26" fmla="*/ 128 w 160"/>
                  <a:gd name="T27" fmla="*/ 78 h 116"/>
                  <a:gd name="T28" fmla="*/ 144 w 160"/>
                  <a:gd name="T29" fmla="*/ 96 h 116"/>
                  <a:gd name="T30" fmla="*/ 160 w 160"/>
                  <a:gd name="T31" fmla="*/ 116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60" h="116">
                    <a:moveTo>
                      <a:pt x="160" y="116"/>
                    </a:moveTo>
                    <a:lnTo>
                      <a:pt x="64" y="116"/>
                    </a:lnTo>
                    <a:lnTo>
                      <a:pt x="64" y="116"/>
                    </a:lnTo>
                    <a:lnTo>
                      <a:pt x="50" y="82"/>
                    </a:lnTo>
                    <a:lnTo>
                      <a:pt x="36" y="52"/>
                    </a:lnTo>
                    <a:lnTo>
                      <a:pt x="18" y="24"/>
                    </a:lnTo>
                    <a:lnTo>
                      <a:pt x="0" y="0"/>
                    </a:lnTo>
                    <a:lnTo>
                      <a:pt x="0" y="0"/>
                    </a:lnTo>
                    <a:lnTo>
                      <a:pt x="24" y="10"/>
                    </a:lnTo>
                    <a:lnTo>
                      <a:pt x="46" y="20"/>
                    </a:lnTo>
                    <a:lnTo>
                      <a:pt x="68" y="32"/>
                    </a:lnTo>
                    <a:lnTo>
                      <a:pt x="90" y="46"/>
                    </a:lnTo>
                    <a:lnTo>
                      <a:pt x="108" y="62"/>
                    </a:lnTo>
                    <a:lnTo>
                      <a:pt x="128" y="78"/>
                    </a:lnTo>
                    <a:lnTo>
                      <a:pt x="144" y="96"/>
                    </a:lnTo>
                    <a:lnTo>
                      <a:pt x="160" y="116"/>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6" name="Freeform 3025"/>
              <p:cNvSpPr>
                <a:spLocks/>
              </p:cNvSpPr>
              <p:nvPr/>
            </p:nvSpPr>
            <p:spPr bwMode="auto">
              <a:xfrm>
                <a:off x="4213" y="1570"/>
                <a:ext cx="162" cy="116"/>
              </a:xfrm>
              <a:custGeom>
                <a:avLst/>
                <a:gdLst>
                  <a:gd name="T0" fmla="*/ 162 w 162"/>
                  <a:gd name="T1" fmla="*/ 0 h 116"/>
                  <a:gd name="T2" fmla="*/ 162 w 162"/>
                  <a:gd name="T3" fmla="*/ 0 h 116"/>
                  <a:gd name="T4" fmla="*/ 142 w 162"/>
                  <a:gd name="T5" fmla="*/ 24 h 116"/>
                  <a:gd name="T6" fmla="*/ 126 w 162"/>
                  <a:gd name="T7" fmla="*/ 52 h 116"/>
                  <a:gd name="T8" fmla="*/ 110 w 162"/>
                  <a:gd name="T9" fmla="*/ 82 h 116"/>
                  <a:gd name="T10" fmla="*/ 98 w 162"/>
                  <a:gd name="T11" fmla="*/ 116 h 116"/>
                  <a:gd name="T12" fmla="*/ 0 w 162"/>
                  <a:gd name="T13" fmla="*/ 116 h 116"/>
                  <a:gd name="T14" fmla="*/ 0 w 162"/>
                  <a:gd name="T15" fmla="*/ 116 h 116"/>
                  <a:gd name="T16" fmla="*/ 16 w 162"/>
                  <a:gd name="T17" fmla="*/ 96 h 116"/>
                  <a:gd name="T18" fmla="*/ 34 w 162"/>
                  <a:gd name="T19" fmla="*/ 78 h 116"/>
                  <a:gd name="T20" fmla="*/ 52 w 162"/>
                  <a:gd name="T21" fmla="*/ 62 h 116"/>
                  <a:gd name="T22" fmla="*/ 72 w 162"/>
                  <a:gd name="T23" fmla="*/ 46 h 116"/>
                  <a:gd name="T24" fmla="*/ 92 w 162"/>
                  <a:gd name="T25" fmla="*/ 32 h 116"/>
                  <a:gd name="T26" fmla="*/ 114 w 162"/>
                  <a:gd name="T27" fmla="*/ 20 h 116"/>
                  <a:gd name="T28" fmla="*/ 138 w 162"/>
                  <a:gd name="T29" fmla="*/ 10 h 116"/>
                  <a:gd name="T30" fmla="*/ 162 w 162"/>
                  <a:gd name="T31" fmla="*/ 0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62" h="116">
                    <a:moveTo>
                      <a:pt x="162" y="0"/>
                    </a:moveTo>
                    <a:lnTo>
                      <a:pt x="162" y="0"/>
                    </a:lnTo>
                    <a:lnTo>
                      <a:pt x="142" y="24"/>
                    </a:lnTo>
                    <a:lnTo>
                      <a:pt x="126" y="52"/>
                    </a:lnTo>
                    <a:lnTo>
                      <a:pt x="110" y="82"/>
                    </a:lnTo>
                    <a:lnTo>
                      <a:pt x="98" y="116"/>
                    </a:lnTo>
                    <a:lnTo>
                      <a:pt x="0" y="116"/>
                    </a:lnTo>
                    <a:lnTo>
                      <a:pt x="0" y="116"/>
                    </a:lnTo>
                    <a:lnTo>
                      <a:pt x="16" y="96"/>
                    </a:lnTo>
                    <a:lnTo>
                      <a:pt x="34" y="78"/>
                    </a:lnTo>
                    <a:lnTo>
                      <a:pt x="52" y="62"/>
                    </a:lnTo>
                    <a:lnTo>
                      <a:pt x="72" y="46"/>
                    </a:lnTo>
                    <a:lnTo>
                      <a:pt x="92" y="32"/>
                    </a:lnTo>
                    <a:lnTo>
                      <a:pt x="114" y="20"/>
                    </a:lnTo>
                    <a:lnTo>
                      <a:pt x="138" y="10"/>
                    </a:lnTo>
                    <a:lnTo>
                      <a:pt x="162"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7" name="Freeform 3026"/>
              <p:cNvSpPr>
                <a:spLocks/>
              </p:cNvSpPr>
              <p:nvPr/>
            </p:nvSpPr>
            <p:spPr bwMode="auto">
              <a:xfrm>
                <a:off x="4209" y="2062"/>
                <a:ext cx="166" cy="122"/>
              </a:xfrm>
              <a:custGeom>
                <a:avLst/>
                <a:gdLst>
                  <a:gd name="T0" fmla="*/ 0 w 166"/>
                  <a:gd name="T1" fmla="*/ 0 h 122"/>
                  <a:gd name="T2" fmla="*/ 100 w 166"/>
                  <a:gd name="T3" fmla="*/ 0 h 122"/>
                  <a:gd name="T4" fmla="*/ 100 w 166"/>
                  <a:gd name="T5" fmla="*/ 0 h 122"/>
                  <a:gd name="T6" fmla="*/ 112 w 166"/>
                  <a:gd name="T7" fmla="*/ 36 h 122"/>
                  <a:gd name="T8" fmla="*/ 128 w 166"/>
                  <a:gd name="T9" fmla="*/ 68 h 122"/>
                  <a:gd name="T10" fmla="*/ 146 w 166"/>
                  <a:gd name="T11" fmla="*/ 98 h 122"/>
                  <a:gd name="T12" fmla="*/ 166 w 166"/>
                  <a:gd name="T13" fmla="*/ 122 h 122"/>
                  <a:gd name="T14" fmla="*/ 166 w 166"/>
                  <a:gd name="T15" fmla="*/ 122 h 122"/>
                  <a:gd name="T16" fmla="*/ 140 w 166"/>
                  <a:gd name="T17" fmla="*/ 112 h 122"/>
                  <a:gd name="T18" fmla="*/ 116 w 166"/>
                  <a:gd name="T19" fmla="*/ 102 h 122"/>
                  <a:gd name="T20" fmla="*/ 94 w 166"/>
                  <a:gd name="T21" fmla="*/ 88 h 122"/>
                  <a:gd name="T22" fmla="*/ 72 w 166"/>
                  <a:gd name="T23" fmla="*/ 74 h 122"/>
                  <a:gd name="T24" fmla="*/ 52 w 166"/>
                  <a:gd name="T25" fmla="*/ 58 h 122"/>
                  <a:gd name="T26" fmla="*/ 32 w 166"/>
                  <a:gd name="T27" fmla="*/ 40 h 122"/>
                  <a:gd name="T28" fmla="*/ 16 w 166"/>
                  <a:gd name="T29" fmla="*/ 20 h 122"/>
                  <a:gd name="T30" fmla="*/ 0 w 166"/>
                  <a:gd name="T31" fmla="*/ 0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66" h="122">
                    <a:moveTo>
                      <a:pt x="0" y="0"/>
                    </a:moveTo>
                    <a:lnTo>
                      <a:pt x="100" y="0"/>
                    </a:lnTo>
                    <a:lnTo>
                      <a:pt x="100" y="0"/>
                    </a:lnTo>
                    <a:lnTo>
                      <a:pt x="112" y="36"/>
                    </a:lnTo>
                    <a:lnTo>
                      <a:pt x="128" y="68"/>
                    </a:lnTo>
                    <a:lnTo>
                      <a:pt x="146" y="98"/>
                    </a:lnTo>
                    <a:lnTo>
                      <a:pt x="166" y="122"/>
                    </a:lnTo>
                    <a:lnTo>
                      <a:pt x="166" y="122"/>
                    </a:lnTo>
                    <a:lnTo>
                      <a:pt x="140" y="112"/>
                    </a:lnTo>
                    <a:lnTo>
                      <a:pt x="116" y="102"/>
                    </a:lnTo>
                    <a:lnTo>
                      <a:pt x="94" y="88"/>
                    </a:lnTo>
                    <a:lnTo>
                      <a:pt x="72" y="74"/>
                    </a:lnTo>
                    <a:lnTo>
                      <a:pt x="52" y="58"/>
                    </a:lnTo>
                    <a:lnTo>
                      <a:pt x="32" y="40"/>
                    </a:lnTo>
                    <a:lnTo>
                      <a:pt x="16" y="20"/>
                    </a:lnTo>
                    <a:lnTo>
                      <a:pt x="0"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8" name="Freeform 3027"/>
              <p:cNvSpPr>
                <a:spLocks/>
              </p:cNvSpPr>
              <p:nvPr/>
            </p:nvSpPr>
            <p:spPr bwMode="auto">
              <a:xfrm>
                <a:off x="4571" y="2062"/>
                <a:ext cx="164" cy="122"/>
              </a:xfrm>
              <a:custGeom>
                <a:avLst/>
                <a:gdLst>
                  <a:gd name="T0" fmla="*/ 0 w 164"/>
                  <a:gd name="T1" fmla="*/ 122 h 122"/>
                  <a:gd name="T2" fmla="*/ 0 w 164"/>
                  <a:gd name="T3" fmla="*/ 122 h 122"/>
                  <a:gd name="T4" fmla="*/ 18 w 164"/>
                  <a:gd name="T5" fmla="*/ 98 h 122"/>
                  <a:gd name="T6" fmla="*/ 36 w 164"/>
                  <a:gd name="T7" fmla="*/ 68 h 122"/>
                  <a:gd name="T8" fmla="*/ 52 w 164"/>
                  <a:gd name="T9" fmla="*/ 36 h 122"/>
                  <a:gd name="T10" fmla="*/ 66 w 164"/>
                  <a:gd name="T11" fmla="*/ 0 h 122"/>
                  <a:gd name="T12" fmla="*/ 164 w 164"/>
                  <a:gd name="T13" fmla="*/ 0 h 122"/>
                  <a:gd name="T14" fmla="*/ 164 w 164"/>
                  <a:gd name="T15" fmla="*/ 0 h 122"/>
                  <a:gd name="T16" fmla="*/ 148 w 164"/>
                  <a:gd name="T17" fmla="*/ 20 h 122"/>
                  <a:gd name="T18" fmla="*/ 132 w 164"/>
                  <a:gd name="T19" fmla="*/ 40 h 122"/>
                  <a:gd name="T20" fmla="*/ 112 w 164"/>
                  <a:gd name="T21" fmla="*/ 58 h 122"/>
                  <a:gd name="T22" fmla="*/ 92 w 164"/>
                  <a:gd name="T23" fmla="*/ 74 h 122"/>
                  <a:gd name="T24" fmla="*/ 70 w 164"/>
                  <a:gd name="T25" fmla="*/ 88 h 122"/>
                  <a:gd name="T26" fmla="*/ 48 w 164"/>
                  <a:gd name="T27" fmla="*/ 102 h 122"/>
                  <a:gd name="T28" fmla="*/ 24 w 164"/>
                  <a:gd name="T29" fmla="*/ 112 h 122"/>
                  <a:gd name="T30" fmla="*/ 0 w 164"/>
                  <a:gd name="T31" fmla="*/ 122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64" h="122">
                    <a:moveTo>
                      <a:pt x="0" y="122"/>
                    </a:moveTo>
                    <a:lnTo>
                      <a:pt x="0" y="122"/>
                    </a:lnTo>
                    <a:lnTo>
                      <a:pt x="18" y="98"/>
                    </a:lnTo>
                    <a:lnTo>
                      <a:pt x="36" y="68"/>
                    </a:lnTo>
                    <a:lnTo>
                      <a:pt x="52" y="36"/>
                    </a:lnTo>
                    <a:lnTo>
                      <a:pt x="66" y="0"/>
                    </a:lnTo>
                    <a:lnTo>
                      <a:pt x="164" y="0"/>
                    </a:lnTo>
                    <a:lnTo>
                      <a:pt x="164" y="0"/>
                    </a:lnTo>
                    <a:lnTo>
                      <a:pt x="148" y="20"/>
                    </a:lnTo>
                    <a:lnTo>
                      <a:pt x="132" y="40"/>
                    </a:lnTo>
                    <a:lnTo>
                      <a:pt x="112" y="58"/>
                    </a:lnTo>
                    <a:lnTo>
                      <a:pt x="92" y="74"/>
                    </a:lnTo>
                    <a:lnTo>
                      <a:pt x="70" y="88"/>
                    </a:lnTo>
                    <a:lnTo>
                      <a:pt x="48" y="102"/>
                    </a:lnTo>
                    <a:lnTo>
                      <a:pt x="24" y="112"/>
                    </a:lnTo>
                    <a:lnTo>
                      <a:pt x="0" y="122"/>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sp>
        <p:nvSpPr>
          <p:cNvPr id="150" name="TextBox 149"/>
          <p:cNvSpPr txBox="1"/>
          <p:nvPr/>
        </p:nvSpPr>
        <p:spPr>
          <a:xfrm>
            <a:off x="455612" y="304800"/>
            <a:ext cx="8991600" cy="943848"/>
          </a:xfrm>
          <a:prstGeom prst="rect">
            <a:avLst/>
          </a:prstGeom>
          <a:noFill/>
        </p:spPr>
        <p:txBody>
          <a:bodyPr wrap="square" lIns="91440" tIns="45720" rIns="91440" bIns="45720" rtlCol="0" anchor="t" anchorCtr="0">
            <a:spAutoFit/>
          </a:bodyPr>
          <a:lstStyle/>
          <a:p>
            <a:pPr defTabSz="913068" fontAlgn="base">
              <a:lnSpc>
                <a:spcPct val="80000"/>
              </a:lnSpc>
              <a:spcBef>
                <a:spcPct val="0"/>
              </a:spcBef>
              <a:spcAft>
                <a:spcPct val="0"/>
              </a:spcAft>
            </a:pPr>
            <a:r>
              <a:rPr lang="en-US" sz="4000" b="1" dirty="0" smtClean="0">
                <a:solidFill>
                  <a:srgbClr val="404040"/>
                </a:solidFill>
                <a:latin typeface="Calibri Light"/>
                <a:ea typeface="Calibri"/>
                <a:cs typeface="Calibri Light"/>
              </a:rPr>
              <a:t>DLP Everywhere in the Blue Coat Portfolio</a:t>
            </a:r>
          </a:p>
          <a:p>
            <a:pPr defTabSz="913068" fontAlgn="base">
              <a:lnSpc>
                <a:spcPct val="80000"/>
              </a:lnSpc>
              <a:spcBef>
                <a:spcPct val="0"/>
              </a:spcBef>
              <a:spcAft>
                <a:spcPct val="0"/>
              </a:spcAft>
            </a:pPr>
            <a:r>
              <a:rPr lang="en-US" sz="2800" dirty="0" smtClean="0">
                <a:solidFill>
                  <a:srgbClr val="404040"/>
                </a:solidFill>
                <a:latin typeface="Calibri Light"/>
                <a:ea typeface="Calibri"/>
                <a:cs typeface="Calibri Light"/>
              </a:rPr>
              <a:t>5 Integrations by Q1 2017</a:t>
            </a:r>
            <a:endParaRPr lang="en-US" sz="2800" dirty="0">
              <a:solidFill>
                <a:srgbClr val="404040"/>
              </a:solidFill>
              <a:latin typeface="Calibri Light"/>
              <a:ea typeface="Calibri"/>
              <a:cs typeface="Calibri Light"/>
            </a:endParaRPr>
          </a:p>
        </p:txBody>
      </p:sp>
      <p:cxnSp>
        <p:nvCxnSpPr>
          <p:cNvPr id="151" name="Straight Connector 150"/>
          <p:cNvCxnSpPr/>
          <p:nvPr/>
        </p:nvCxnSpPr>
        <p:spPr>
          <a:xfrm>
            <a:off x="531813" y="1295400"/>
            <a:ext cx="2438400" cy="0"/>
          </a:xfrm>
          <a:prstGeom prst="line">
            <a:avLst/>
          </a:prstGeom>
          <a:ln w="19050">
            <a:solidFill>
              <a:srgbClr val="FDBA30"/>
            </a:solidFill>
            <a:miter lim="800000"/>
          </a:ln>
        </p:spPr>
        <p:style>
          <a:lnRef idx="1">
            <a:schemeClr val="accent1"/>
          </a:lnRef>
          <a:fillRef idx="0">
            <a:schemeClr val="accent1"/>
          </a:fillRef>
          <a:effectRef idx="0">
            <a:schemeClr val="accent1"/>
          </a:effectRef>
          <a:fontRef idx="minor">
            <a:schemeClr val="tx1"/>
          </a:fontRef>
        </p:style>
      </p:cxnSp>
      <p:sp>
        <p:nvSpPr>
          <p:cNvPr id="2" name="Footer Placeholder 1"/>
          <p:cNvSpPr>
            <a:spLocks noGrp="1"/>
          </p:cNvSpPr>
          <p:nvPr>
            <p:ph type="ftr" sz="quarter" idx="15"/>
          </p:nvPr>
        </p:nvSpPr>
        <p:spPr/>
        <p:txBody>
          <a:bodyPr/>
          <a:lstStyle/>
          <a:p>
            <a:r>
              <a:rPr lang="en-US" smtClean="0"/>
              <a:t>Symantec Confidential - NDA required</a:t>
            </a:r>
            <a:endParaRPr lang="en-US" dirty="0"/>
          </a:p>
        </p:txBody>
      </p:sp>
    </p:spTree>
    <p:extLst>
      <p:ext uri="{BB962C8B-B14F-4D97-AF65-F5344CB8AC3E}">
        <p14:creationId xmlns:p14="http://schemas.microsoft.com/office/powerpoint/2010/main" val="10852014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par>
                                <p:cTn id="8" presetID="22" presetClass="entr" presetSubtype="8"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wipe(left)">
                                      <p:cBhvr>
                                        <p:cTn id="10" dur="500"/>
                                        <p:tgtEl>
                                          <p:spTgt spid="1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fade">
                                      <p:cBhvr>
                                        <p:cTn id="13" dur="500"/>
                                        <p:tgtEl>
                                          <p:spTgt spid="21"/>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267"/>
                                        </p:tgtEl>
                                        <p:attrNameLst>
                                          <p:attrName>style.visibility</p:attrName>
                                        </p:attrNameLst>
                                      </p:cBhvr>
                                      <p:to>
                                        <p:strVal val="visible"/>
                                      </p:to>
                                    </p:set>
                                    <p:animEffect transition="in" filter="fade">
                                      <p:cBhvr>
                                        <p:cTn id="18" dur="500"/>
                                        <p:tgtEl>
                                          <p:spTgt spid="267"/>
                                        </p:tgtEl>
                                      </p:cBhvr>
                                    </p:animEffect>
                                  </p:childTnLst>
                                </p:cTn>
                              </p:par>
                              <p:par>
                                <p:cTn id="19" presetID="16" presetClass="entr" presetSubtype="37" fill="hold"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barn(outVertical)">
                                      <p:cBhvr>
                                        <p:cTn id="21" dur="500"/>
                                        <p:tgtEl>
                                          <p:spTgt spid="9"/>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nodeType="click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wipe(left)">
                                      <p:cBhvr>
                                        <p:cTn id="26" dur="500"/>
                                        <p:tgtEl>
                                          <p:spTgt spid="8"/>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268"/>
                                        </p:tgtEl>
                                        <p:attrNameLst>
                                          <p:attrName>style.visibility</p:attrName>
                                        </p:attrNameLst>
                                      </p:cBhvr>
                                      <p:to>
                                        <p:strVal val="visible"/>
                                      </p:to>
                                    </p:set>
                                    <p:animEffect transition="in" filter="fade">
                                      <p:cBhvr>
                                        <p:cTn id="29" dur="500"/>
                                        <p:tgtEl>
                                          <p:spTgt spid="2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67" grpId="0"/>
      <p:bldP spid="268"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Strategic priorities</a:t>
            </a:r>
            <a:endParaRPr lang="en-US" dirty="0"/>
          </a:p>
        </p:txBody>
      </p:sp>
      <p:sp>
        <p:nvSpPr>
          <p:cNvPr id="15" name="TextBox 14"/>
          <p:cNvSpPr txBox="1"/>
          <p:nvPr/>
        </p:nvSpPr>
        <p:spPr>
          <a:xfrm>
            <a:off x="5242000" y="1427699"/>
            <a:ext cx="6337223" cy="5011273"/>
          </a:xfrm>
          <a:prstGeom prst="rect">
            <a:avLst/>
          </a:prstGeom>
          <a:noFill/>
        </p:spPr>
        <p:txBody>
          <a:bodyPr wrap="square" lIns="0" tIns="0" rIns="0" bIns="0" rtlCol="0">
            <a:noAutofit/>
          </a:bodyPr>
          <a:lstStyle/>
          <a:p>
            <a:pPr>
              <a:lnSpc>
                <a:spcPct val="90000"/>
              </a:lnSpc>
              <a:spcAft>
                <a:spcPts val="800"/>
              </a:spcAft>
            </a:pPr>
            <a:r>
              <a:rPr lang="en-US" sz="2399" b="1" dirty="0">
                <a:latin typeface="+mj-lt"/>
                <a:cs typeface="Calibri"/>
              </a:rPr>
              <a:t>Increase leadership in Core DLP</a:t>
            </a:r>
          </a:p>
          <a:p>
            <a:pPr marL="380775" indent="-380775">
              <a:lnSpc>
                <a:spcPct val="90000"/>
              </a:lnSpc>
              <a:buFont typeface="Arial"/>
              <a:buChar char="•"/>
            </a:pPr>
            <a:r>
              <a:rPr lang="en-US" sz="1999" dirty="0">
                <a:latin typeface="+mj-lt"/>
                <a:cs typeface="Calibri Light"/>
              </a:rPr>
              <a:t>Detect more data (images, intellectual property)</a:t>
            </a:r>
          </a:p>
          <a:p>
            <a:pPr marL="380775" indent="-380775">
              <a:lnSpc>
                <a:spcPct val="90000"/>
              </a:lnSpc>
              <a:buFont typeface="Arial"/>
              <a:buChar char="•"/>
            </a:pPr>
            <a:r>
              <a:rPr lang="en-US" sz="1999" dirty="0">
                <a:latin typeface="+mj-lt"/>
                <a:cs typeface="Calibri Light"/>
              </a:rPr>
              <a:t>Covers more channels (SaaS, IaaS)</a:t>
            </a:r>
          </a:p>
          <a:p>
            <a:pPr marL="380775" indent="-380775">
              <a:lnSpc>
                <a:spcPct val="90000"/>
              </a:lnSpc>
              <a:buFont typeface="Arial"/>
              <a:buChar char="•"/>
            </a:pPr>
            <a:r>
              <a:rPr lang="en-US" sz="1999" dirty="0">
                <a:latin typeface="+mj-lt"/>
                <a:cs typeface="Calibri Light"/>
              </a:rPr>
              <a:t>Supports more platforms (Win, Mac, iOS, Android)</a:t>
            </a:r>
          </a:p>
          <a:p>
            <a:pPr marL="380775" indent="-380775">
              <a:lnSpc>
                <a:spcPct val="90000"/>
              </a:lnSpc>
              <a:buFont typeface="Arial"/>
              <a:buChar char="•"/>
            </a:pPr>
            <a:r>
              <a:rPr lang="en-US" sz="1999" dirty="0">
                <a:latin typeface="+mj-lt"/>
                <a:cs typeface="Calibri Light"/>
              </a:rPr>
              <a:t>Scan more targets (Cloud)</a:t>
            </a:r>
          </a:p>
          <a:p>
            <a:pPr marL="380775" indent="-380775">
              <a:lnSpc>
                <a:spcPct val="90000"/>
              </a:lnSpc>
              <a:buFont typeface="Arial"/>
              <a:buChar char="•"/>
            </a:pPr>
            <a:endParaRPr lang="en-US" sz="1999" dirty="0">
              <a:latin typeface="+mj-lt"/>
              <a:cs typeface="Calibri Light"/>
            </a:endParaRPr>
          </a:p>
          <a:p>
            <a:pPr>
              <a:lnSpc>
                <a:spcPct val="90000"/>
              </a:lnSpc>
              <a:spcAft>
                <a:spcPts val="800"/>
              </a:spcAft>
            </a:pPr>
            <a:r>
              <a:rPr lang="en-US" sz="2399" b="1" dirty="0">
                <a:latin typeface="+mj-lt"/>
                <a:cs typeface="Calibri"/>
              </a:rPr>
              <a:t>Protect data in the Cloud</a:t>
            </a:r>
          </a:p>
          <a:p>
            <a:pPr marL="380775" indent="-380775">
              <a:lnSpc>
                <a:spcPct val="90000"/>
              </a:lnSpc>
              <a:buFont typeface="Arial"/>
              <a:buChar char="•"/>
            </a:pPr>
            <a:r>
              <a:rPr lang="en-US" sz="1999" dirty="0">
                <a:latin typeface="+mj-lt"/>
                <a:cs typeface="Calibri Light"/>
              </a:rPr>
              <a:t>Scan SaaS targets via cloud API</a:t>
            </a:r>
          </a:p>
          <a:p>
            <a:pPr marL="380775" indent="-380775">
              <a:lnSpc>
                <a:spcPct val="90000"/>
              </a:lnSpc>
              <a:buFont typeface="Arial"/>
              <a:buChar char="•"/>
            </a:pPr>
            <a:r>
              <a:rPr lang="en-US" sz="1999" dirty="0">
                <a:latin typeface="+mj-lt"/>
                <a:cs typeface="Calibri Light"/>
              </a:rPr>
              <a:t>Protect real-time via cloud Proxy</a:t>
            </a:r>
          </a:p>
          <a:p>
            <a:pPr marL="380775" indent="-380775">
              <a:lnSpc>
                <a:spcPct val="90000"/>
              </a:lnSpc>
              <a:buFont typeface="Arial"/>
              <a:buChar char="•"/>
            </a:pPr>
            <a:endParaRPr lang="en-US" sz="1999" dirty="0">
              <a:latin typeface="+mj-lt"/>
              <a:cs typeface="Calibri Light"/>
            </a:endParaRPr>
          </a:p>
          <a:p>
            <a:pPr>
              <a:lnSpc>
                <a:spcPct val="90000"/>
              </a:lnSpc>
              <a:spcAft>
                <a:spcPts val="800"/>
              </a:spcAft>
            </a:pPr>
            <a:r>
              <a:rPr lang="en-US" sz="2399" b="1" dirty="0">
                <a:latin typeface="+mj-lt"/>
                <a:cs typeface="Calibri"/>
              </a:rPr>
              <a:t>Evolve into Information Protection Everywhere</a:t>
            </a:r>
          </a:p>
          <a:p>
            <a:pPr marL="380775" indent="-380775">
              <a:lnSpc>
                <a:spcPct val="90000"/>
              </a:lnSpc>
              <a:buFont typeface="Arial"/>
              <a:buChar char="•"/>
            </a:pPr>
            <a:r>
              <a:rPr lang="en-US" sz="1999" dirty="0">
                <a:latin typeface="+mj-lt"/>
                <a:cs typeface="Calibri Light"/>
              </a:rPr>
              <a:t>Deliver data centric security</a:t>
            </a:r>
          </a:p>
          <a:p>
            <a:pPr marL="380775" indent="-380775">
              <a:lnSpc>
                <a:spcPct val="90000"/>
              </a:lnSpc>
              <a:buFont typeface="Arial"/>
              <a:buChar char="•"/>
            </a:pPr>
            <a:r>
              <a:rPr lang="en-US" sz="1999" dirty="0">
                <a:latin typeface="+mj-lt"/>
                <a:cs typeface="Calibri Light"/>
              </a:rPr>
              <a:t>Integrate with CASB (Proxy and API)</a:t>
            </a:r>
          </a:p>
          <a:p>
            <a:pPr marL="380775" indent="-380775">
              <a:lnSpc>
                <a:spcPct val="90000"/>
              </a:lnSpc>
              <a:buFont typeface="Arial"/>
              <a:buChar char="•"/>
            </a:pPr>
            <a:r>
              <a:rPr lang="en-US" sz="1999" dirty="0">
                <a:latin typeface="+mj-lt"/>
                <a:cs typeface="Calibri Light"/>
              </a:rPr>
              <a:t>Integrate with Encryption (PGP Cloud)</a:t>
            </a:r>
          </a:p>
          <a:p>
            <a:pPr marL="380775" indent="-380775">
              <a:lnSpc>
                <a:spcPct val="90000"/>
              </a:lnSpc>
              <a:buFont typeface="Arial"/>
              <a:buChar char="•"/>
            </a:pPr>
            <a:r>
              <a:rPr lang="en-US" sz="1999" dirty="0">
                <a:latin typeface="+mj-lt"/>
                <a:cs typeface="Calibri Light"/>
              </a:rPr>
              <a:t>Integrate with Biometrics (VIP)</a:t>
            </a:r>
          </a:p>
        </p:txBody>
      </p:sp>
      <p:pic>
        <p:nvPicPr>
          <p:cNvPr id="4" name="Picture 3"/>
          <p:cNvPicPr>
            <a:picLocks noChangeAspect="1"/>
          </p:cNvPicPr>
          <p:nvPr/>
        </p:nvPicPr>
        <p:blipFill>
          <a:blip r:embed="rId3"/>
          <a:stretch>
            <a:fillRect/>
          </a:stretch>
        </p:blipFill>
        <p:spPr>
          <a:xfrm>
            <a:off x="413030" y="1702700"/>
            <a:ext cx="3858790" cy="3808016"/>
          </a:xfrm>
          <a:prstGeom prst="rect">
            <a:avLst/>
          </a:prstGeom>
        </p:spPr>
      </p:pic>
      <p:pic>
        <p:nvPicPr>
          <p:cNvPr id="6" name="Picture 5" descr="SYM_Horiz_PMSC_rev.eps"/>
          <p:cNvPicPr>
            <a:picLocks noChangeAspect="1"/>
          </p:cNvPicPr>
          <p:nvPr/>
        </p:nvPicPr>
        <p:blipFill rotWithShape="1">
          <a:blip r:embed="rId4" cstate="email">
            <a:extLst>
              <a:ext uri="{28A0092B-C50C-407E-A947-70E740481C1C}">
                <a14:useLocalDpi xmlns:a14="http://schemas.microsoft.com/office/drawing/2010/main"/>
              </a:ext>
            </a:extLst>
          </a:blip>
          <a:srcRect r="76103"/>
          <a:stretch/>
        </p:blipFill>
        <p:spPr>
          <a:xfrm>
            <a:off x="4696478" y="1370384"/>
            <a:ext cx="327743" cy="362858"/>
          </a:xfrm>
          <a:prstGeom prst="rect">
            <a:avLst/>
          </a:prstGeom>
          <a:effectLst>
            <a:glow rad="228600">
              <a:schemeClr val="bg1">
                <a:alpha val="26000"/>
              </a:schemeClr>
            </a:glow>
          </a:effectLst>
        </p:spPr>
      </p:pic>
      <p:pic>
        <p:nvPicPr>
          <p:cNvPr id="7" name="Picture 6" descr="SYM_Horiz_PMSC_rev.eps"/>
          <p:cNvPicPr>
            <a:picLocks noChangeAspect="1"/>
          </p:cNvPicPr>
          <p:nvPr/>
        </p:nvPicPr>
        <p:blipFill rotWithShape="1">
          <a:blip r:embed="rId4" cstate="email">
            <a:extLst>
              <a:ext uri="{28A0092B-C50C-407E-A947-70E740481C1C}">
                <a14:useLocalDpi xmlns:a14="http://schemas.microsoft.com/office/drawing/2010/main"/>
              </a:ext>
            </a:extLst>
          </a:blip>
          <a:srcRect r="76103"/>
          <a:stretch/>
        </p:blipFill>
        <p:spPr>
          <a:xfrm>
            <a:off x="4691522" y="3171755"/>
            <a:ext cx="327743" cy="362858"/>
          </a:xfrm>
          <a:prstGeom prst="rect">
            <a:avLst/>
          </a:prstGeom>
          <a:effectLst>
            <a:glow rad="228600">
              <a:schemeClr val="bg1">
                <a:alpha val="26000"/>
              </a:schemeClr>
            </a:glow>
          </a:effectLst>
        </p:spPr>
      </p:pic>
      <p:pic>
        <p:nvPicPr>
          <p:cNvPr id="8" name="Picture 7" descr="SYM_Horiz_PMSC_rev.eps"/>
          <p:cNvPicPr>
            <a:picLocks noChangeAspect="1"/>
          </p:cNvPicPr>
          <p:nvPr/>
        </p:nvPicPr>
        <p:blipFill rotWithShape="1">
          <a:blip r:embed="rId4" cstate="email">
            <a:extLst>
              <a:ext uri="{28A0092B-C50C-407E-A947-70E740481C1C}">
                <a14:useLocalDpi xmlns:a14="http://schemas.microsoft.com/office/drawing/2010/main"/>
              </a:ext>
            </a:extLst>
          </a:blip>
          <a:srcRect r="76103"/>
          <a:stretch/>
        </p:blipFill>
        <p:spPr>
          <a:xfrm>
            <a:off x="4696478" y="4421456"/>
            <a:ext cx="327743" cy="362858"/>
          </a:xfrm>
          <a:prstGeom prst="rect">
            <a:avLst/>
          </a:prstGeom>
          <a:effectLst>
            <a:glow rad="228600">
              <a:schemeClr val="bg1">
                <a:alpha val="26000"/>
              </a:schemeClr>
            </a:glow>
          </a:effectLst>
        </p:spPr>
      </p:pic>
      <p:sp>
        <p:nvSpPr>
          <p:cNvPr id="3" name="Footer Placeholder 2"/>
          <p:cNvSpPr>
            <a:spLocks noGrp="1"/>
          </p:cNvSpPr>
          <p:nvPr>
            <p:ph type="ftr" sz="quarter" idx="11"/>
          </p:nvPr>
        </p:nvSpPr>
        <p:spPr/>
        <p:txBody>
          <a:bodyPr/>
          <a:lstStyle/>
          <a:p>
            <a:r>
              <a:rPr lang="en-US" smtClean="0"/>
              <a:t>Symantec Confidential - NDA required</a:t>
            </a:r>
            <a:endParaRPr lang="en-US" dirty="0"/>
          </a:p>
        </p:txBody>
      </p:sp>
    </p:spTree>
    <p:extLst>
      <p:ext uri="{BB962C8B-B14F-4D97-AF65-F5344CB8AC3E}">
        <p14:creationId xmlns:p14="http://schemas.microsoft.com/office/powerpoint/2010/main" val="10426771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 name="Rectangle 140"/>
          <p:cNvSpPr/>
          <p:nvPr/>
        </p:nvSpPr>
        <p:spPr>
          <a:xfrm rot="5400000">
            <a:off x="8458442" y="4000778"/>
            <a:ext cx="2776728" cy="225366"/>
          </a:xfrm>
          <a:prstGeom prst="rect">
            <a:avLst/>
          </a:prstGeom>
          <a:solidFill>
            <a:srgbClr val="CDCDCD"/>
          </a:solidFill>
          <a:ln>
            <a:noFill/>
          </a:ln>
          <a:extLst/>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cxnSp>
        <p:nvCxnSpPr>
          <p:cNvPr id="150" name="Straight Connector 149"/>
          <p:cNvCxnSpPr/>
          <p:nvPr/>
        </p:nvCxnSpPr>
        <p:spPr>
          <a:xfrm flipH="1" flipV="1">
            <a:off x="9845844" y="2879002"/>
            <a:ext cx="1" cy="2608532"/>
          </a:xfrm>
          <a:prstGeom prst="line">
            <a:avLst/>
          </a:prstGeom>
          <a:ln w="28575" cap="rnd">
            <a:solidFill>
              <a:schemeClr val="tx2">
                <a:lumMod val="50000"/>
                <a:lumOff val="50000"/>
              </a:schemeClr>
            </a:solidFill>
            <a:prstDash val="sysDot"/>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07" name="Rounded Rectangle 251"/>
          <p:cNvSpPr/>
          <p:nvPr/>
        </p:nvSpPr>
        <p:spPr>
          <a:xfrm>
            <a:off x="8950325" y="5480050"/>
            <a:ext cx="2178050" cy="762000"/>
          </a:xfrm>
          <a:prstGeom prst="roundRect">
            <a:avLst>
              <a:gd name="adj" fmla="val 0"/>
            </a:avLst>
          </a:prstGeom>
          <a:solidFill>
            <a:schemeClr val="bg2"/>
          </a:solidFill>
          <a:ln w="25400">
            <a:solidFill>
              <a:srgbClr val="5D5D5F"/>
            </a:solidFill>
            <a:miter lim="800000"/>
            <a:headEnd/>
            <a:tailEnd/>
          </a:ln>
        </p:spPr>
        <p:txBody>
          <a:bodyPr wrap="square" rtlCol="0" anchor="ctr"/>
          <a:lstStyle/>
          <a:p>
            <a:pPr algn="ctr">
              <a:defRPr/>
            </a:pPr>
            <a:endParaRPr lang="en-US" sz="1799" kern="0" dirty="0">
              <a:solidFill>
                <a:prstClr val="white"/>
              </a:solidFill>
              <a:latin typeface="Arial"/>
            </a:endParaRPr>
          </a:p>
        </p:txBody>
      </p:sp>
      <p:grpSp>
        <p:nvGrpSpPr>
          <p:cNvPr id="227" name="Group 226"/>
          <p:cNvGrpSpPr/>
          <p:nvPr/>
        </p:nvGrpSpPr>
        <p:grpSpPr>
          <a:xfrm>
            <a:off x="8763017" y="5632232"/>
            <a:ext cx="463768" cy="463768"/>
            <a:chOff x="2263538" y="3514381"/>
            <a:chExt cx="498948" cy="498948"/>
          </a:xfrm>
        </p:grpSpPr>
        <p:sp>
          <p:nvSpPr>
            <p:cNvPr id="228" name="Oval 227"/>
            <p:cNvSpPr/>
            <p:nvPr/>
          </p:nvSpPr>
          <p:spPr bwMode="gray">
            <a:xfrm>
              <a:off x="2263538" y="3514381"/>
              <a:ext cx="498948" cy="498948"/>
            </a:xfrm>
            <a:prstGeom prst="ellipse">
              <a:avLst/>
            </a:prstGeom>
            <a:solidFill>
              <a:schemeClr val="tx1"/>
            </a:solidFill>
            <a:ln w="25400">
              <a:solidFill>
                <a:schemeClr val="bg2"/>
              </a:solidFill>
              <a:miter lim="800000"/>
              <a:headEnd/>
              <a:tailEnd/>
            </a:ln>
          </p:spPr>
          <p:txBody>
            <a:bodyPr wrap="square" rtlCol="0" anchor="ctr"/>
            <a:lstStyle/>
            <a:p>
              <a:pPr algn="ctr"/>
              <a:endParaRPr lang="en-US" sz="1799" kern="0" dirty="0">
                <a:solidFill>
                  <a:prstClr val="white"/>
                </a:solidFill>
                <a:latin typeface="Arial"/>
              </a:endParaRPr>
            </a:p>
          </p:txBody>
        </p:sp>
        <p:grpSp>
          <p:nvGrpSpPr>
            <p:cNvPr id="229" name="Group 14"/>
            <p:cNvGrpSpPr>
              <a:grpSpLocks noChangeAspect="1"/>
            </p:cNvGrpSpPr>
            <p:nvPr/>
          </p:nvGrpSpPr>
          <p:grpSpPr bwMode="auto">
            <a:xfrm>
              <a:off x="2341322" y="3616521"/>
              <a:ext cx="343379" cy="294667"/>
              <a:chOff x="3116" y="1790"/>
              <a:chExt cx="430" cy="369"/>
            </a:xfrm>
          </p:grpSpPr>
          <p:sp>
            <p:nvSpPr>
              <p:cNvPr id="230" name="Freeform 15"/>
              <p:cNvSpPr>
                <a:spLocks/>
              </p:cNvSpPr>
              <p:nvPr/>
            </p:nvSpPr>
            <p:spPr bwMode="auto">
              <a:xfrm>
                <a:off x="3129" y="1803"/>
                <a:ext cx="403" cy="346"/>
              </a:xfrm>
              <a:custGeom>
                <a:avLst/>
                <a:gdLst>
                  <a:gd name="T0" fmla="*/ 64 w 403"/>
                  <a:gd name="T1" fmla="*/ 112 h 346"/>
                  <a:gd name="T2" fmla="*/ 46 w 403"/>
                  <a:gd name="T3" fmla="*/ 52 h 346"/>
                  <a:gd name="T4" fmla="*/ 90 w 403"/>
                  <a:gd name="T5" fmla="*/ 3 h 346"/>
                  <a:gd name="T6" fmla="*/ 142 w 403"/>
                  <a:gd name="T7" fmla="*/ 2 h 346"/>
                  <a:gd name="T8" fmla="*/ 204 w 403"/>
                  <a:gd name="T9" fmla="*/ 10 h 346"/>
                  <a:gd name="T10" fmla="*/ 286 w 403"/>
                  <a:gd name="T11" fmla="*/ 0 h 346"/>
                  <a:gd name="T12" fmla="*/ 340 w 403"/>
                  <a:gd name="T13" fmla="*/ 14 h 346"/>
                  <a:gd name="T14" fmla="*/ 361 w 403"/>
                  <a:gd name="T15" fmla="*/ 72 h 346"/>
                  <a:gd name="T16" fmla="*/ 339 w 403"/>
                  <a:gd name="T17" fmla="*/ 118 h 346"/>
                  <a:gd name="T18" fmla="*/ 387 w 403"/>
                  <a:gd name="T19" fmla="*/ 167 h 346"/>
                  <a:gd name="T20" fmla="*/ 403 w 403"/>
                  <a:gd name="T21" fmla="*/ 255 h 346"/>
                  <a:gd name="T22" fmla="*/ 336 w 403"/>
                  <a:gd name="T23" fmla="*/ 280 h 346"/>
                  <a:gd name="T24" fmla="*/ 335 w 403"/>
                  <a:gd name="T25" fmla="*/ 312 h 346"/>
                  <a:gd name="T26" fmla="*/ 203 w 403"/>
                  <a:gd name="T27" fmla="*/ 346 h 346"/>
                  <a:gd name="T28" fmla="*/ 65 w 403"/>
                  <a:gd name="T29" fmla="*/ 305 h 346"/>
                  <a:gd name="T30" fmla="*/ 61 w 403"/>
                  <a:gd name="T31" fmla="*/ 283 h 346"/>
                  <a:gd name="T32" fmla="*/ 0 w 403"/>
                  <a:gd name="T33" fmla="*/ 261 h 346"/>
                  <a:gd name="T34" fmla="*/ 13 w 403"/>
                  <a:gd name="T35" fmla="*/ 172 h 346"/>
                  <a:gd name="T36" fmla="*/ 64 w 403"/>
                  <a:gd name="T37" fmla="*/ 112 h 3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03" h="346">
                    <a:moveTo>
                      <a:pt x="64" y="112"/>
                    </a:moveTo>
                    <a:lnTo>
                      <a:pt x="46" y="52"/>
                    </a:lnTo>
                    <a:lnTo>
                      <a:pt x="90" y="3"/>
                    </a:lnTo>
                    <a:lnTo>
                      <a:pt x="142" y="2"/>
                    </a:lnTo>
                    <a:lnTo>
                      <a:pt x="204" y="10"/>
                    </a:lnTo>
                    <a:lnTo>
                      <a:pt x="286" y="0"/>
                    </a:lnTo>
                    <a:lnTo>
                      <a:pt x="340" y="14"/>
                    </a:lnTo>
                    <a:lnTo>
                      <a:pt x="361" y="72"/>
                    </a:lnTo>
                    <a:lnTo>
                      <a:pt x="339" y="118"/>
                    </a:lnTo>
                    <a:lnTo>
                      <a:pt x="387" y="167"/>
                    </a:lnTo>
                    <a:lnTo>
                      <a:pt x="403" y="255"/>
                    </a:lnTo>
                    <a:lnTo>
                      <a:pt x="336" y="280"/>
                    </a:lnTo>
                    <a:lnTo>
                      <a:pt x="335" y="312"/>
                    </a:lnTo>
                    <a:lnTo>
                      <a:pt x="203" y="346"/>
                    </a:lnTo>
                    <a:lnTo>
                      <a:pt x="65" y="305"/>
                    </a:lnTo>
                    <a:lnTo>
                      <a:pt x="61" y="283"/>
                    </a:lnTo>
                    <a:lnTo>
                      <a:pt x="0" y="261"/>
                    </a:lnTo>
                    <a:lnTo>
                      <a:pt x="13" y="172"/>
                    </a:lnTo>
                    <a:lnTo>
                      <a:pt x="64" y="11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ctr" anchorCtr="0" compatLnSpc="1">
                <a:prstTxWarp prst="textNoShape">
                  <a:avLst/>
                </a:prstTxWarp>
              </a:bodyPr>
              <a:lstStyle/>
              <a:p>
                <a:pPr defTabSz="914126">
                  <a:defRPr/>
                </a:pPr>
                <a:endParaRPr lang="en-US" sz="1400" kern="0" dirty="0">
                  <a:solidFill>
                    <a:srgbClr val="000000"/>
                  </a:solidFill>
                  <a:latin typeface="Arial"/>
                </a:endParaRPr>
              </a:p>
            </p:txBody>
          </p:sp>
          <p:sp>
            <p:nvSpPr>
              <p:cNvPr id="231" name="Freeform 16"/>
              <p:cNvSpPr>
                <a:spLocks noEditPoints="1"/>
              </p:cNvSpPr>
              <p:nvPr/>
            </p:nvSpPr>
            <p:spPr bwMode="auto">
              <a:xfrm>
                <a:off x="3116" y="1790"/>
                <a:ext cx="430" cy="369"/>
              </a:xfrm>
              <a:custGeom>
                <a:avLst/>
                <a:gdLst>
                  <a:gd name="T0" fmla="*/ 354 w 418"/>
                  <a:gd name="T1" fmla="*/ 125 h 359"/>
                  <a:gd name="T2" fmla="*/ 294 w 418"/>
                  <a:gd name="T3" fmla="*/ 0 h 359"/>
                  <a:gd name="T4" fmla="*/ 210 w 418"/>
                  <a:gd name="T5" fmla="*/ 6 h 359"/>
                  <a:gd name="T6" fmla="*/ 124 w 418"/>
                  <a:gd name="T7" fmla="*/ 0 h 359"/>
                  <a:gd name="T8" fmla="*/ 64 w 418"/>
                  <a:gd name="T9" fmla="*/ 125 h 359"/>
                  <a:gd name="T10" fmla="*/ 67 w 418"/>
                  <a:gd name="T11" fmla="*/ 301 h 359"/>
                  <a:gd name="T12" fmla="*/ 210 w 418"/>
                  <a:gd name="T13" fmla="*/ 359 h 359"/>
                  <a:gd name="T14" fmla="*/ 352 w 418"/>
                  <a:gd name="T15" fmla="*/ 301 h 359"/>
                  <a:gd name="T16" fmla="*/ 294 w 418"/>
                  <a:gd name="T17" fmla="*/ 24 h 359"/>
                  <a:gd name="T18" fmla="*/ 325 w 418"/>
                  <a:gd name="T19" fmla="*/ 120 h 359"/>
                  <a:gd name="T20" fmla="*/ 294 w 418"/>
                  <a:gd name="T21" fmla="*/ 130 h 359"/>
                  <a:gd name="T22" fmla="*/ 281 w 418"/>
                  <a:gd name="T23" fmla="*/ 128 h 359"/>
                  <a:gd name="T24" fmla="*/ 286 w 418"/>
                  <a:gd name="T25" fmla="*/ 115 h 359"/>
                  <a:gd name="T26" fmla="*/ 269 w 418"/>
                  <a:gd name="T27" fmla="*/ 40 h 359"/>
                  <a:gd name="T28" fmla="*/ 294 w 418"/>
                  <a:gd name="T29" fmla="*/ 24 h 359"/>
                  <a:gd name="T30" fmla="*/ 173 w 418"/>
                  <a:gd name="T31" fmla="*/ 41 h 359"/>
                  <a:gd name="T32" fmla="*/ 210 w 418"/>
                  <a:gd name="T33" fmla="*/ 30 h 359"/>
                  <a:gd name="T34" fmla="*/ 246 w 418"/>
                  <a:gd name="T35" fmla="*/ 41 h 359"/>
                  <a:gd name="T36" fmla="*/ 257 w 418"/>
                  <a:gd name="T37" fmla="*/ 51 h 359"/>
                  <a:gd name="T38" fmla="*/ 268 w 418"/>
                  <a:gd name="T39" fmla="*/ 119 h 359"/>
                  <a:gd name="T40" fmla="*/ 262 w 418"/>
                  <a:gd name="T41" fmla="*/ 129 h 359"/>
                  <a:gd name="T42" fmla="*/ 257 w 418"/>
                  <a:gd name="T43" fmla="*/ 135 h 359"/>
                  <a:gd name="T44" fmla="*/ 237 w 418"/>
                  <a:gd name="T45" fmla="*/ 150 h 359"/>
                  <a:gd name="T46" fmla="*/ 221 w 418"/>
                  <a:gd name="T47" fmla="*/ 156 h 359"/>
                  <a:gd name="T48" fmla="*/ 210 w 418"/>
                  <a:gd name="T49" fmla="*/ 157 h 359"/>
                  <a:gd name="T50" fmla="*/ 198 w 418"/>
                  <a:gd name="T51" fmla="*/ 156 h 359"/>
                  <a:gd name="T52" fmla="*/ 183 w 418"/>
                  <a:gd name="T53" fmla="*/ 150 h 359"/>
                  <a:gd name="T54" fmla="*/ 162 w 418"/>
                  <a:gd name="T55" fmla="*/ 135 h 359"/>
                  <a:gd name="T56" fmla="*/ 157 w 418"/>
                  <a:gd name="T57" fmla="*/ 128 h 359"/>
                  <a:gd name="T58" fmla="*/ 152 w 418"/>
                  <a:gd name="T59" fmla="*/ 119 h 359"/>
                  <a:gd name="T60" fmla="*/ 162 w 418"/>
                  <a:gd name="T61" fmla="*/ 51 h 359"/>
                  <a:gd name="T62" fmla="*/ 124 w 418"/>
                  <a:gd name="T63" fmla="*/ 24 h 359"/>
                  <a:gd name="T64" fmla="*/ 150 w 418"/>
                  <a:gd name="T65" fmla="*/ 41 h 359"/>
                  <a:gd name="T66" fmla="*/ 133 w 418"/>
                  <a:gd name="T67" fmla="*/ 115 h 359"/>
                  <a:gd name="T68" fmla="*/ 138 w 418"/>
                  <a:gd name="T69" fmla="*/ 128 h 359"/>
                  <a:gd name="T70" fmla="*/ 124 w 418"/>
                  <a:gd name="T71" fmla="*/ 130 h 359"/>
                  <a:gd name="T72" fmla="*/ 93 w 418"/>
                  <a:gd name="T73" fmla="*/ 120 h 359"/>
                  <a:gd name="T74" fmla="*/ 124 w 418"/>
                  <a:gd name="T75" fmla="*/ 24 h 359"/>
                  <a:gd name="T76" fmla="*/ 24 w 418"/>
                  <a:gd name="T77" fmla="*/ 257 h 359"/>
                  <a:gd name="T78" fmla="*/ 102 w 418"/>
                  <a:gd name="T79" fmla="*/ 142 h 359"/>
                  <a:gd name="T80" fmla="*/ 147 w 418"/>
                  <a:gd name="T81" fmla="*/ 142 h 359"/>
                  <a:gd name="T82" fmla="*/ 78 w 418"/>
                  <a:gd name="T83" fmla="*/ 270 h 359"/>
                  <a:gd name="T84" fmla="*/ 210 w 418"/>
                  <a:gd name="T85" fmla="*/ 335 h 359"/>
                  <a:gd name="T86" fmla="*/ 91 w 418"/>
                  <a:gd name="T87" fmla="*/ 296 h 359"/>
                  <a:gd name="T88" fmla="*/ 92 w 418"/>
                  <a:gd name="T89" fmla="*/ 280 h 359"/>
                  <a:gd name="T90" fmla="*/ 171 w 418"/>
                  <a:gd name="T91" fmla="*/ 163 h 359"/>
                  <a:gd name="T92" fmla="*/ 202 w 418"/>
                  <a:gd name="T93" fmla="*/ 172 h 359"/>
                  <a:gd name="T94" fmla="*/ 210 w 418"/>
                  <a:gd name="T95" fmla="*/ 173 h 359"/>
                  <a:gd name="T96" fmla="*/ 217 w 418"/>
                  <a:gd name="T97" fmla="*/ 172 h 359"/>
                  <a:gd name="T98" fmla="*/ 248 w 418"/>
                  <a:gd name="T99" fmla="*/ 163 h 359"/>
                  <a:gd name="T100" fmla="*/ 327 w 418"/>
                  <a:gd name="T101" fmla="*/ 280 h 359"/>
                  <a:gd name="T102" fmla="*/ 328 w 418"/>
                  <a:gd name="T103" fmla="*/ 296 h 359"/>
                  <a:gd name="T104" fmla="*/ 210 w 418"/>
                  <a:gd name="T105" fmla="*/ 335 h 359"/>
                  <a:gd name="T106" fmla="*/ 342 w 418"/>
                  <a:gd name="T107" fmla="*/ 270 h 359"/>
                  <a:gd name="T108" fmla="*/ 272 w 418"/>
                  <a:gd name="T109" fmla="*/ 142 h 359"/>
                  <a:gd name="T110" fmla="*/ 317 w 418"/>
                  <a:gd name="T111" fmla="*/ 142 h 359"/>
                  <a:gd name="T112" fmla="*/ 394 w 418"/>
                  <a:gd name="T113" fmla="*/ 257 h 3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418" h="359">
                    <a:moveTo>
                      <a:pt x="418" y="257"/>
                    </a:moveTo>
                    <a:cubicBezTo>
                      <a:pt x="418" y="201"/>
                      <a:pt x="393" y="151"/>
                      <a:pt x="354" y="125"/>
                    </a:cubicBezTo>
                    <a:cubicBezTo>
                      <a:pt x="365" y="112"/>
                      <a:pt x="371" y="95"/>
                      <a:pt x="371" y="77"/>
                    </a:cubicBezTo>
                    <a:cubicBezTo>
                      <a:pt x="371" y="35"/>
                      <a:pt x="337" y="0"/>
                      <a:pt x="294" y="0"/>
                    </a:cubicBezTo>
                    <a:cubicBezTo>
                      <a:pt x="278" y="0"/>
                      <a:pt x="262" y="5"/>
                      <a:pt x="249" y="15"/>
                    </a:cubicBezTo>
                    <a:cubicBezTo>
                      <a:pt x="237" y="9"/>
                      <a:pt x="224" y="6"/>
                      <a:pt x="210" y="6"/>
                    </a:cubicBezTo>
                    <a:cubicBezTo>
                      <a:pt x="196" y="6"/>
                      <a:pt x="182" y="9"/>
                      <a:pt x="170" y="15"/>
                    </a:cubicBezTo>
                    <a:cubicBezTo>
                      <a:pt x="157" y="6"/>
                      <a:pt x="141" y="0"/>
                      <a:pt x="124" y="0"/>
                    </a:cubicBezTo>
                    <a:cubicBezTo>
                      <a:pt x="82" y="0"/>
                      <a:pt x="47" y="35"/>
                      <a:pt x="47" y="77"/>
                    </a:cubicBezTo>
                    <a:cubicBezTo>
                      <a:pt x="47" y="95"/>
                      <a:pt x="54" y="112"/>
                      <a:pt x="64" y="125"/>
                    </a:cubicBezTo>
                    <a:cubicBezTo>
                      <a:pt x="25" y="151"/>
                      <a:pt x="0" y="201"/>
                      <a:pt x="0" y="257"/>
                    </a:cubicBezTo>
                    <a:cubicBezTo>
                      <a:pt x="0" y="284"/>
                      <a:pt x="37" y="296"/>
                      <a:pt x="67" y="301"/>
                    </a:cubicBezTo>
                    <a:cubicBezTo>
                      <a:pt x="67" y="302"/>
                      <a:pt x="67" y="304"/>
                      <a:pt x="67" y="305"/>
                    </a:cubicBezTo>
                    <a:cubicBezTo>
                      <a:pt x="67" y="348"/>
                      <a:pt x="157" y="359"/>
                      <a:pt x="210" y="359"/>
                    </a:cubicBezTo>
                    <a:cubicBezTo>
                      <a:pt x="263" y="359"/>
                      <a:pt x="353" y="348"/>
                      <a:pt x="353" y="305"/>
                    </a:cubicBezTo>
                    <a:cubicBezTo>
                      <a:pt x="353" y="304"/>
                      <a:pt x="353" y="302"/>
                      <a:pt x="352" y="301"/>
                    </a:cubicBezTo>
                    <a:cubicBezTo>
                      <a:pt x="382" y="295"/>
                      <a:pt x="418" y="284"/>
                      <a:pt x="418" y="257"/>
                    </a:cubicBezTo>
                    <a:close/>
                    <a:moveTo>
                      <a:pt x="294" y="24"/>
                    </a:moveTo>
                    <a:cubicBezTo>
                      <a:pt x="324" y="24"/>
                      <a:pt x="347" y="48"/>
                      <a:pt x="347" y="77"/>
                    </a:cubicBezTo>
                    <a:cubicBezTo>
                      <a:pt x="347" y="95"/>
                      <a:pt x="339" y="110"/>
                      <a:pt x="325" y="120"/>
                    </a:cubicBezTo>
                    <a:cubicBezTo>
                      <a:pt x="322" y="122"/>
                      <a:pt x="319" y="124"/>
                      <a:pt x="316" y="125"/>
                    </a:cubicBezTo>
                    <a:cubicBezTo>
                      <a:pt x="309" y="128"/>
                      <a:pt x="302" y="130"/>
                      <a:pt x="294" y="130"/>
                    </a:cubicBezTo>
                    <a:cubicBezTo>
                      <a:pt x="294" y="130"/>
                      <a:pt x="294" y="130"/>
                      <a:pt x="294" y="130"/>
                    </a:cubicBezTo>
                    <a:cubicBezTo>
                      <a:pt x="290" y="130"/>
                      <a:pt x="285" y="129"/>
                      <a:pt x="281" y="128"/>
                    </a:cubicBezTo>
                    <a:cubicBezTo>
                      <a:pt x="282" y="127"/>
                      <a:pt x="283" y="125"/>
                      <a:pt x="283" y="123"/>
                    </a:cubicBezTo>
                    <a:cubicBezTo>
                      <a:pt x="284" y="121"/>
                      <a:pt x="285" y="118"/>
                      <a:pt x="286" y="115"/>
                    </a:cubicBezTo>
                    <a:cubicBezTo>
                      <a:pt x="288" y="108"/>
                      <a:pt x="289" y="101"/>
                      <a:pt x="289" y="93"/>
                    </a:cubicBezTo>
                    <a:cubicBezTo>
                      <a:pt x="289" y="73"/>
                      <a:pt x="282" y="54"/>
                      <a:pt x="269" y="40"/>
                    </a:cubicBezTo>
                    <a:cubicBezTo>
                      <a:pt x="267" y="38"/>
                      <a:pt x="265" y="36"/>
                      <a:pt x="263" y="35"/>
                    </a:cubicBezTo>
                    <a:cubicBezTo>
                      <a:pt x="272" y="28"/>
                      <a:pt x="283" y="24"/>
                      <a:pt x="294" y="24"/>
                    </a:cubicBezTo>
                    <a:close/>
                    <a:moveTo>
                      <a:pt x="167" y="46"/>
                    </a:moveTo>
                    <a:cubicBezTo>
                      <a:pt x="169" y="44"/>
                      <a:pt x="171" y="43"/>
                      <a:pt x="173" y="41"/>
                    </a:cubicBezTo>
                    <a:cubicBezTo>
                      <a:pt x="175" y="40"/>
                      <a:pt x="178" y="38"/>
                      <a:pt x="180" y="37"/>
                    </a:cubicBezTo>
                    <a:cubicBezTo>
                      <a:pt x="189" y="32"/>
                      <a:pt x="199" y="30"/>
                      <a:pt x="210" y="30"/>
                    </a:cubicBezTo>
                    <a:cubicBezTo>
                      <a:pt x="220" y="30"/>
                      <a:pt x="230" y="32"/>
                      <a:pt x="239" y="37"/>
                    </a:cubicBezTo>
                    <a:cubicBezTo>
                      <a:pt x="241" y="38"/>
                      <a:pt x="244" y="39"/>
                      <a:pt x="246" y="41"/>
                    </a:cubicBezTo>
                    <a:cubicBezTo>
                      <a:pt x="248" y="42"/>
                      <a:pt x="250" y="44"/>
                      <a:pt x="252" y="46"/>
                    </a:cubicBezTo>
                    <a:cubicBezTo>
                      <a:pt x="254" y="47"/>
                      <a:pt x="256" y="49"/>
                      <a:pt x="257" y="51"/>
                    </a:cubicBezTo>
                    <a:cubicBezTo>
                      <a:pt x="267" y="62"/>
                      <a:pt x="273" y="77"/>
                      <a:pt x="273" y="93"/>
                    </a:cubicBezTo>
                    <a:cubicBezTo>
                      <a:pt x="273" y="102"/>
                      <a:pt x="271" y="111"/>
                      <a:pt x="268" y="119"/>
                    </a:cubicBezTo>
                    <a:cubicBezTo>
                      <a:pt x="267" y="120"/>
                      <a:pt x="267" y="121"/>
                      <a:pt x="266" y="122"/>
                    </a:cubicBezTo>
                    <a:cubicBezTo>
                      <a:pt x="265" y="124"/>
                      <a:pt x="264" y="126"/>
                      <a:pt x="262" y="129"/>
                    </a:cubicBezTo>
                    <a:cubicBezTo>
                      <a:pt x="262" y="129"/>
                      <a:pt x="262" y="129"/>
                      <a:pt x="262" y="129"/>
                    </a:cubicBezTo>
                    <a:cubicBezTo>
                      <a:pt x="261" y="131"/>
                      <a:pt x="259" y="133"/>
                      <a:pt x="257" y="135"/>
                    </a:cubicBezTo>
                    <a:cubicBezTo>
                      <a:pt x="254" y="139"/>
                      <a:pt x="250" y="142"/>
                      <a:pt x="246" y="145"/>
                    </a:cubicBezTo>
                    <a:cubicBezTo>
                      <a:pt x="243" y="147"/>
                      <a:pt x="240" y="149"/>
                      <a:pt x="237" y="150"/>
                    </a:cubicBezTo>
                    <a:cubicBezTo>
                      <a:pt x="233" y="152"/>
                      <a:pt x="229" y="154"/>
                      <a:pt x="225" y="155"/>
                    </a:cubicBezTo>
                    <a:cubicBezTo>
                      <a:pt x="224" y="155"/>
                      <a:pt x="223" y="155"/>
                      <a:pt x="221" y="156"/>
                    </a:cubicBezTo>
                    <a:cubicBezTo>
                      <a:pt x="219" y="156"/>
                      <a:pt x="216" y="156"/>
                      <a:pt x="213" y="157"/>
                    </a:cubicBezTo>
                    <a:cubicBezTo>
                      <a:pt x="212" y="157"/>
                      <a:pt x="211" y="157"/>
                      <a:pt x="210" y="157"/>
                    </a:cubicBezTo>
                    <a:cubicBezTo>
                      <a:pt x="208" y="157"/>
                      <a:pt x="207" y="157"/>
                      <a:pt x="206" y="156"/>
                    </a:cubicBezTo>
                    <a:cubicBezTo>
                      <a:pt x="203" y="156"/>
                      <a:pt x="201" y="156"/>
                      <a:pt x="198" y="156"/>
                    </a:cubicBezTo>
                    <a:cubicBezTo>
                      <a:pt x="197" y="155"/>
                      <a:pt x="195" y="155"/>
                      <a:pt x="194" y="155"/>
                    </a:cubicBezTo>
                    <a:cubicBezTo>
                      <a:pt x="190" y="154"/>
                      <a:pt x="186" y="152"/>
                      <a:pt x="183" y="150"/>
                    </a:cubicBezTo>
                    <a:cubicBezTo>
                      <a:pt x="179" y="149"/>
                      <a:pt x="176" y="147"/>
                      <a:pt x="173" y="145"/>
                    </a:cubicBezTo>
                    <a:cubicBezTo>
                      <a:pt x="169" y="142"/>
                      <a:pt x="165" y="139"/>
                      <a:pt x="162" y="135"/>
                    </a:cubicBezTo>
                    <a:cubicBezTo>
                      <a:pt x="160" y="133"/>
                      <a:pt x="159" y="131"/>
                      <a:pt x="158" y="129"/>
                    </a:cubicBezTo>
                    <a:cubicBezTo>
                      <a:pt x="157" y="129"/>
                      <a:pt x="157" y="129"/>
                      <a:pt x="157" y="128"/>
                    </a:cubicBezTo>
                    <a:cubicBezTo>
                      <a:pt x="155" y="126"/>
                      <a:pt x="154" y="124"/>
                      <a:pt x="153" y="121"/>
                    </a:cubicBezTo>
                    <a:cubicBezTo>
                      <a:pt x="152" y="121"/>
                      <a:pt x="152" y="120"/>
                      <a:pt x="152" y="119"/>
                    </a:cubicBezTo>
                    <a:cubicBezTo>
                      <a:pt x="148" y="111"/>
                      <a:pt x="146" y="102"/>
                      <a:pt x="146" y="93"/>
                    </a:cubicBezTo>
                    <a:cubicBezTo>
                      <a:pt x="146" y="77"/>
                      <a:pt x="152" y="63"/>
                      <a:pt x="162" y="51"/>
                    </a:cubicBezTo>
                    <a:cubicBezTo>
                      <a:pt x="163" y="50"/>
                      <a:pt x="165" y="48"/>
                      <a:pt x="167" y="46"/>
                    </a:cubicBezTo>
                    <a:close/>
                    <a:moveTo>
                      <a:pt x="124" y="24"/>
                    </a:moveTo>
                    <a:cubicBezTo>
                      <a:pt x="136" y="24"/>
                      <a:pt x="147" y="28"/>
                      <a:pt x="156" y="35"/>
                    </a:cubicBezTo>
                    <a:cubicBezTo>
                      <a:pt x="154" y="37"/>
                      <a:pt x="152" y="39"/>
                      <a:pt x="150" y="41"/>
                    </a:cubicBezTo>
                    <a:cubicBezTo>
                      <a:pt x="138" y="55"/>
                      <a:pt x="130" y="73"/>
                      <a:pt x="130" y="93"/>
                    </a:cubicBezTo>
                    <a:cubicBezTo>
                      <a:pt x="130" y="101"/>
                      <a:pt x="131" y="108"/>
                      <a:pt x="133" y="115"/>
                    </a:cubicBezTo>
                    <a:cubicBezTo>
                      <a:pt x="134" y="118"/>
                      <a:pt x="135" y="121"/>
                      <a:pt x="136" y="124"/>
                    </a:cubicBezTo>
                    <a:cubicBezTo>
                      <a:pt x="137" y="125"/>
                      <a:pt x="138" y="127"/>
                      <a:pt x="138" y="128"/>
                    </a:cubicBezTo>
                    <a:cubicBezTo>
                      <a:pt x="134" y="129"/>
                      <a:pt x="129" y="130"/>
                      <a:pt x="124" y="130"/>
                    </a:cubicBezTo>
                    <a:cubicBezTo>
                      <a:pt x="124" y="130"/>
                      <a:pt x="124" y="130"/>
                      <a:pt x="124" y="130"/>
                    </a:cubicBezTo>
                    <a:cubicBezTo>
                      <a:pt x="117" y="130"/>
                      <a:pt x="109" y="128"/>
                      <a:pt x="103" y="125"/>
                    </a:cubicBezTo>
                    <a:cubicBezTo>
                      <a:pt x="100" y="124"/>
                      <a:pt x="96" y="122"/>
                      <a:pt x="93" y="120"/>
                    </a:cubicBezTo>
                    <a:cubicBezTo>
                      <a:pt x="80" y="110"/>
                      <a:pt x="71" y="95"/>
                      <a:pt x="71" y="77"/>
                    </a:cubicBezTo>
                    <a:cubicBezTo>
                      <a:pt x="71" y="48"/>
                      <a:pt x="95" y="24"/>
                      <a:pt x="124" y="24"/>
                    </a:cubicBezTo>
                    <a:close/>
                    <a:moveTo>
                      <a:pt x="77" y="278"/>
                    </a:moveTo>
                    <a:cubicBezTo>
                      <a:pt x="44" y="273"/>
                      <a:pt x="24" y="263"/>
                      <a:pt x="24" y="257"/>
                    </a:cubicBezTo>
                    <a:cubicBezTo>
                      <a:pt x="24" y="202"/>
                      <a:pt x="53" y="155"/>
                      <a:pt x="92" y="138"/>
                    </a:cubicBezTo>
                    <a:cubicBezTo>
                      <a:pt x="95" y="139"/>
                      <a:pt x="98" y="141"/>
                      <a:pt x="102" y="142"/>
                    </a:cubicBezTo>
                    <a:cubicBezTo>
                      <a:pt x="109" y="145"/>
                      <a:pt x="116" y="146"/>
                      <a:pt x="124" y="146"/>
                    </a:cubicBezTo>
                    <a:cubicBezTo>
                      <a:pt x="132" y="146"/>
                      <a:pt x="140" y="145"/>
                      <a:pt x="147" y="142"/>
                    </a:cubicBezTo>
                    <a:cubicBezTo>
                      <a:pt x="150" y="146"/>
                      <a:pt x="153" y="149"/>
                      <a:pt x="157" y="152"/>
                    </a:cubicBezTo>
                    <a:cubicBezTo>
                      <a:pt x="117" y="173"/>
                      <a:pt x="87" y="217"/>
                      <a:pt x="78" y="270"/>
                    </a:cubicBezTo>
                    <a:cubicBezTo>
                      <a:pt x="77" y="273"/>
                      <a:pt x="77" y="275"/>
                      <a:pt x="77" y="278"/>
                    </a:cubicBezTo>
                    <a:close/>
                    <a:moveTo>
                      <a:pt x="210" y="335"/>
                    </a:moveTo>
                    <a:cubicBezTo>
                      <a:pt x="138" y="335"/>
                      <a:pt x="91" y="317"/>
                      <a:pt x="91" y="305"/>
                    </a:cubicBezTo>
                    <a:cubicBezTo>
                      <a:pt x="91" y="302"/>
                      <a:pt x="91" y="299"/>
                      <a:pt x="91" y="296"/>
                    </a:cubicBezTo>
                    <a:cubicBezTo>
                      <a:pt x="91" y="293"/>
                      <a:pt x="91" y="291"/>
                      <a:pt x="92" y="288"/>
                    </a:cubicBezTo>
                    <a:cubicBezTo>
                      <a:pt x="92" y="285"/>
                      <a:pt x="92" y="283"/>
                      <a:pt x="92" y="280"/>
                    </a:cubicBezTo>
                    <a:cubicBezTo>
                      <a:pt x="93" y="277"/>
                      <a:pt x="93" y="275"/>
                      <a:pt x="94" y="272"/>
                    </a:cubicBezTo>
                    <a:cubicBezTo>
                      <a:pt x="103" y="221"/>
                      <a:pt x="133" y="180"/>
                      <a:pt x="171" y="163"/>
                    </a:cubicBezTo>
                    <a:cubicBezTo>
                      <a:pt x="179" y="167"/>
                      <a:pt x="188" y="170"/>
                      <a:pt x="198" y="172"/>
                    </a:cubicBezTo>
                    <a:cubicBezTo>
                      <a:pt x="199" y="172"/>
                      <a:pt x="200" y="172"/>
                      <a:pt x="202" y="172"/>
                    </a:cubicBezTo>
                    <a:cubicBezTo>
                      <a:pt x="204" y="172"/>
                      <a:pt x="206" y="173"/>
                      <a:pt x="208" y="173"/>
                    </a:cubicBezTo>
                    <a:cubicBezTo>
                      <a:pt x="209" y="173"/>
                      <a:pt x="209" y="173"/>
                      <a:pt x="210" y="173"/>
                    </a:cubicBezTo>
                    <a:cubicBezTo>
                      <a:pt x="210" y="173"/>
                      <a:pt x="210" y="173"/>
                      <a:pt x="211" y="173"/>
                    </a:cubicBezTo>
                    <a:cubicBezTo>
                      <a:pt x="213" y="173"/>
                      <a:pt x="215" y="172"/>
                      <a:pt x="217" y="172"/>
                    </a:cubicBezTo>
                    <a:cubicBezTo>
                      <a:pt x="218" y="172"/>
                      <a:pt x="220" y="172"/>
                      <a:pt x="221" y="172"/>
                    </a:cubicBezTo>
                    <a:cubicBezTo>
                      <a:pt x="231" y="170"/>
                      <a:pt x="240" y="167"/>
                      <a:pt x="248" y="163"/>
                    </a:cubicBezTo>
                    <a:cubicBezTo>
                      <a:pt x="287" y="180"/>
                      <a:pt x="317" y="221"/>
                      <a:pt x="326" y="272"/>
                    </a:cubicBezTo>
                    <a:cubicBezTo>
                      <a:pt x="326" y="275"/>
                      <a:pt x="327" y="277"/>
                      <a:pt x="327" y="280"/>
                    </a:cubicBezTo>
                    <a:cubicBezTo>
                      <a:pt x="327" y="283"/>
                      <a:pt x="328" y="285"/>
                      <a:pt x="328" y="288"/>
                    </a:cubicBezTo>
                    <a:cubicBezTo>
                      <a:pt x="328" y="291"/>
                      <a:pt x="328" y="293"/>
                      <a:pt x="328" y="296"/>
                    </a:cubicBezTo>
                    <a:cubicBezTo>
                      <a:pt x="328" y="299"/>
                      <a:pt x="329" y="302"/>
                      <a:pt x="329" y="305"/>
                    </a:cubicBezTo>
                    <a:cubicBezTo>
                      <a:pt x="329" y="317"/>
                      <a:pt x="281" y="335"/>
                      <a:pt x="210" y="335"/>
                    </a:cubicBezTo>
                    <a:close/>
                    <a:moveTo>
                      <a:pt x="343" y="278"/>
                    </a:moveTo>
                    <a:cubicBezTo>
                      <a:pt x="342" y="275"/>
                      <a:pt x="342" y="273"/>
                      <a:pt x="342" y="270"/>
                    </a:cubicBezTo>
                    <a:cubicBezTo>
                      <a:pt x="332" y="217"/>
                      <a:pt x="302" y="173"/>
                      <a:pt x="263" y="152"/>
                    </a:cubicBezTo>
                    <a:cubicBezTo>
                      <a:pt x="266" y="149"/>
                      <a:pt x="269" y="146"/>
                      <a:pt x="272" y="142"/>
                    </a:cubicBezTo>
                    <a:cubicBezTo>
                      <a:pt x="279" y="145"/>
                      <a:pt x="287" y="146"/>
                      <a:pt x="294" y="146"/>
                    </a:cubicBezTo>
                    <a:cubicBezTo>
                      <a:pt x="302" y="146"/>
                      <a:pt x="310" y="145"/>
                      <a:pt x="317" y="142"/>
                    </a:cubicBezTo>
                    <a:cubicBezTo>
                      <a:pt x="320" y="141"/>
                      <a:pt x="324" y="139"/>
                      <a:pt x="327" y="138"/>
                    </a:cubicBezTo>
                    <a:cubicBezTo>
                      <a:pt x="366" y="155"/>
                      <a:pt x="394" y="202"/>
                      <a:pt x="394" y="257"/>
                    </a:cubicBezTo>
                    <a:cubicBezTo>
                      <a:pt x="394" y="263"/>
                      <a:pt x="375" y="273"/>
                      <a:pt x="343" y="278"/>
                    </a:cubicBezTo>
                    <a:close/>
                  </a:path>
                </a:pathLst>
              </a:custGeom>
              <a:solidFill>
                <a:srgbClr val="70707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ctr" anchorCtr="0" compatLnSpc="1">
                <a:prstTxWarp prst="textNoShape">
                  <a:avLst/>
                </a:prstTxWarp>
              </a:bodyPr>
              <a:lstStyle/>
              <a:p>
                <a:pPr defTabSz="914126">
                  <a:defRPr/>
                </a:pPr>
                <a:endParaRPr lang="en-US" sz="1400" kern="0" dirty="0">
                  <a:solidFill>
                    <a:srgbClr val="000000"/>
                  </a:solidFill>
                  <a:latin typeface="Arial"/>
                </a:endParaRPr>
              </a:p>
            </p:txBody>
          </p:sp>
        </p:grpSp>
      </p:grpSp>
      <p:sp>
        <p:nvSpPr>
          <p:cNvPr id="347" name="Freeform 11"/>
          <p:cNvSpPr>
            <a:spLocks noEditPoints="1"/>
          </p:cNvSpPr>
          <p:nvPr/>
        </p:nvSpPr>
        <p:spPr bwMode="auto">
          <a:xfrm rot="208682">
            <a:off x="892443" y="2360171"/>
            <a:ext cx="8047175" cy="3400615"/>
          </a:xfrm>
          <a:custGeom>
            <a:avLst/>
            <a:gdLst>
              <a:gd name="T0" fmla="*/ 0 w 3660"/>
              <a:gd name="T1" fmla="*/ 1465 h 1465"/>
              <a:gd name="T2" fmla="*/ 1313 w 3660"/>
              <a:gd name="T3" fmla="*/ 1220 h 1465"/>
              <a:gd name="T4" fmla="*/ 3660 w 3660"/>
              <a:gd name="T5" fmla="*/ 0 h 1465"/>
              <a:gd name="T6" fmla="*/ 0 w 3660"/>
              <a:gd name="T7" fmla="*/ 1465 h 1465"/>
              <a:gd name="T8" fmla="*/ 0 w 3660"/>
              <a:gd name="T9" fmla="*/ 1465 h 1465"/>
            </a:gdLst>
            <a:ahLst/>
            <a:cxnLst>
              <a:cxn ang="0">
                <a:pos x="T0" y="T1"/>
              </a:cxn>
              <a:cxn ang="0">
                <a:pos x="T2" y="T3"/>
              </a:cxn>
              <a:cxn ang="0">
                <a:pos x="T4" y="T5"/>
              </a:cxn>
              <a:cxn ang="0">
                <a:pos x="T6" y="T7"/>
              </a:cxn>
              <a:cxn ang="0">
                <a:pos x="T8" y="T9"/>
              </a:cxn>
            </a:cxnLst>
            <a:rect l="0" t="0" r="r" b="b"/>
            <a:pathLst>
              <a:path w="3660" h="1465">
                <a:moveTo>
                  <a:pt x="0" y="1465"/>
                </a:moveTo>
                <a:cubicBezTo>
                  <a:pt x="6" y="1465"/>
                  <a:pt x="578" y="1422"/>
                  <a:pt x="1313" y="1220"/>
                </a:cubicBezTo>
                <a:cubicBezTo>
                  <a:pt x="1989" y="1034"/>
                  <a:pt x="2944" y="672"/>
                  <a:pt x="3660" y="0"/>
                </a:cubicBezTo>
                <a:moveTo>
                  <a:pt x="0" y="1465"/>
                </a:moveTo>
                <a:cubicBezTo>
                  <a:pt x="0" y="1465"/>
                  <a:pt x="0" y="1465"/>
                  <a:pt x="0" y="1465"/>
                </a:cubicBezTo>
              </a:path>
            </a:pathLst>
          </a:custGeom>
          <a:noFill/>
          <a:ln w="241300">
            <a:solidFill>
              <a:srgbClr val="CDCDCD"/>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vert="horz" wrap="square" lIns="91416" tIns="45708" rIns="91416" bIns="45708" numCol="1" anchor="t" anchorCtr="0" compatLnSpc="1">
            <a:prstTxWarp prst="textNoShape">
              <a:avLst/>
            </a:prstTxWarp>
          </a:bodyPr>
          <a:lstStyle/>
          <a:p>
            <a:endParaRPr lang="en-US" sz="1799" dirty="0">
              <a:solidFill>
                <a:srgbClr val="000000"/>
              </a:solidFill>
            </a:endParaRPr>
          </a:p>
        </p:txBody>
      </p:sp>
      <p:sp>
        <p:nvSpPr>
          <p:cNvPr id="348" name="Freeform 11"/>
          <p:cNvSpPr>
            <a:spLocks noEditPoints="1"/>
          </p:cNvSpPr>
          <p:nvPr/>
        </p:nvSpPr>
        <p:spPr bwMode="auto">
          <a:xfrm rot="208682">
            <a:off x="949180" y="2652997"/>
            <a:ext cx="7656103" cy="3069088"/>
          </a:xfrm>
          <a:custGeom>
            <a:avLst/>
            <a:gdLst>
              <a:gd name="T0" fmla="*/ 0 w 3660"/>
              <a:gd name="T1" fmla="*/ 1465 h 1465"/>
              <a:gd name="T2" fmla="*/ 1313 w 3660"/>
              <a:gd name="T3" fmla="*/ 1220 h 1465"/>
              <a:gd name="T4" fmla="*/ 3660 w 3660"/>
              <a:gd name="T5" fmla="*/ 0 h 1465"/>
              <a:gd name="T6" fmla="*/ 0 w 3660"/>
              <a:gd name="T7" fmla="*/ 1465 h 1465"/>
              <a:gd name="T8" fmla="*/ 0 w 3660"/>
              <a:gd name="T9" fmla="*/ 1465 h 1465"/>
            </a:gdLst>
            <a:ahLst/>
            <a:cxnLst>
              <a:cxn ang="0">
                <a:pos x="T0" y="T1"/>
              </a:cxn>
              <a:cxn ang="0">
                <a:pos x="T2" y="T3"/>
              </a:cxn>
              <a:cxn ang="0">
                <a:pos x="T4" y="T5"/>
              </a:cxn>
              <a:cxn ang="0">
                <a:pos x="T6" y="T7"/>
              </a:cxn>
              <a:cxn ang="0">
                <a:pos x="T8" y="T9"/>
              </a:cxn>
            </a:cxnLst>
            <a:rect l="0" t="0" r="r" b="b"/>
            <a:pathLst>
              <a:path w="3660" h="1465">
                <a:moveTo>
                  <a:pt x="0" y="1465"/>
                </a:moveTo>
                <a:cubicBezTo>
                  <a:pt x="6" y="1465"/>
                  <a:pt x="578" y="1422"/>
                  <a:pt x="1313" y="1220"/>
                </a:cubicBezTo>
                <a:cubicBezTo>
                  <a:pt x="1989" y="1034"/>
                  <a:pt x="2944" y="672"/>
                  <a:pt x="3660" y="0"/>
                </a:cubicBezTo>
                <a:moveTo>
                  <a:pt x="0" y="1465"/>
                </a:moveTo>
                <a:cubicBezTo>
                  <a:pt x="0" y="1465"/>
                  <a:pt x="0" y="1465"/>
                  <a:pt x="0" y="1465"/>
                </a:cubicBezTo>
              </a:path>
            </a:pathLst>
          </a:custGeom>
          <a:ln w="28575" cap="rnd">
            <a:solidFill>
              <a:schemeClr val="tx2">
                <a:lumMod val="50000"/>
                <a:lumOff val="50000"/>
              </a:schemeClr>
            </a:solidFill>
            <a:prstDash val="sysDot"/>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wrap="square" rtlCol="0" anchor="ctr"/>
          <a:lstStyle/>
          <a:p>
            <a:pPr algn="ctr" defTabSz="914126"/>
            <a:endParaRPr lang="en-US" sz="1799" kern="0" dirty="0">
              <a:solidFill>
                <a:srgbClr val="404040"/>
              </a:solidFill>
            </a:endParaRPr>
          </a:p>
        </p:txBody>
      </p:sp>
      <p:sp>
        <p:nvSpPr>
          <p:cNvPr id="99" name="Arc 98"/>
          <p:cNvSpPr/>
          <p:nvPr/>
        </p:nvSpPr>
        <p:spPr>
          <a:xfrm>
            <a:off x="866773" y="2408026"/>
            <a:ext cx="1836883" cy="2997413"/>
          </a:xfrm>
          <a:custGeom>
            <a:avLst/>
            <a:gdLst>
              <a:gd name="connsiteX0" fmla="*/ 313840 w 2200275"/>
              <a:gd name="connsiteY0" fmla="*/ 293475 h 1952625"/>
              <a:gd name="connsiteX1" fmla="*/ 1446358 w 2200275"/>
              <a:gd name="connsiteY1" fmla="*/ 49607 h 1952625"/>
              <a:gd name="connsiteX2" fmla="*/ 2200275 w 2200275"/>
              <a:gd name="connsiteY2" fmla="*/ 976313 h 1952625"/>
              <a:gd name="connsiteX3" fmla="*/ 1100138 w 2200275"/>
              <a:gd name="connsiteY3" fmla="*/ 976313 h 1952625"/>
              <a:gd name="connsiteX4" fmla="*/ 313840 w 2200275"/>
              <a:gd name="connsiteY4" fmla="*/ 293475 h 1952625"/>
              <a:gd name="connsiteX0" fmla="*/ 313840 w 2200275"/>
              <a:gd name="connsiteY0" fmla="*/ 293475 h 1952625"/>
              <a:gd name="connsiteX1" fmla="*/ 1446358 w 2200275"/>
              <a:gd name="connsiteY1" fmla="*/ 49607 h 1952625"/>
              <a:gd name="connsiteX2" fmla="*/ 2200275 w 2200275"/>
              <a:gd name="connsiteY2" fmla="*/ 976313 h 1952625"/>
              <a:gd name="connsiteX0" fmla="*/ 332890 w 2219325"/>
              <a:gd name="connsiteY0" fmla="*/ 293503 h 2814666"/>
              <a:gd name="connsiteX1" fmla="*/ 1465408 w 2219325"/>
              <a:gd name="connsiteY1" fmla="*/ 49635 h 2814666"/>
              <a:gd name="connsiteX2" fmla="*/ 2219325 w 2219325"/>
              <a:gd name="connsiteY2" fmla="*/ 976341 h 2814666"/>
              <a:gd name="connsiteX3" fmla="*/ 1119188 w 2219325"/>
              <a:gd name="connsiteY3" fmla="*/ 976341 h 2814666"/>
              <a:gd name="connsiteX4" fmla="*/ 332890 w 2219325"/>
              <a:gd name="connsiteY4" fmla="*/ 293503 h 2814666"/>
              <a:gd name="connsiteX0" fmla="*/ 332890 w 2219325"/>
              <a:gd name="connsiteY0" fmla="*/ 293503 h 2814666"/>
              <a:gd name="connsiteX1" fmla="*/ 1465408 w 2219325"/>
              <a:gd name="connsiteY1" fmla="*/ 49635 h 2814666"/>
              <a:gd name="connsiteX2" fmla="*/ 0 w 2219325"/>
              <a:gd name="connsiteY2" fmla="*/ 2814666 h 2814666"/>
              <a:gd name="connsiteX0" fmla="*/ 332890 w 2219325"/>
              <a:gd name="connsiteY0" fmla="*/ 356565 h 2877728"/>
              <a:gd name="connsiteX1" fmla="*/ 1465408 w 2219325"/>
              <a:gd name="connsiteY1" fmla="*/ 112697 h 2877728"/>
              <a:gd name="connsiteX2" fmla="*/ 2219325 w 2219325"/>
              <a:gd name="connsiteY2" fmla="*/ 1039403 h 2877728"/>
              <a:gd name="connsiteX3" fmla="*/ 1119188 w 2219325"/>
              <a:gd name="connsiteY3" fmla="*/ 1039403 h 2877728"/>
              <a:gd name="connsiteX4" fmla="*/ 332890 w 2219325"/>
              <a:gd name="connsiteY4" fmla="*/ 356565 h 2877728"/>
              <a:gd name="connsiteX0" fmla="*/ 104290 w 2219325"/>
              <a:gd name="connsiteY0" fmla="*/ 175590 h 2877728"/>
              <a:gd name="connsiteX1" fmla="*/ 1465408 w 2219325"/>
              <a:gd name="connsiteY1" fmla="*/ 112697 h 2877728"/>
              <a:gd name="connsiteX2" fmla="*/ 0 w 2219325"/>
              <a:gd name="connsiteY2" fmla="*/ 2877728 h 2877728"/>
              <a:gd name="connsiteX0" fmla="*/ 332890 w 2219325"/>
              <a:gd name="connsiteY0" fmla="*/ 293504 h 2814667"/>
              <a:gd name="connsiteX1" fmla="*/ 1465408 w 2219325"/>
              <a:gd name="connsiteY1" fmla="*/ 49636 h 2814667"/>
              <a:gd name="connsiteX2" fmla="*/ 2219325 w 2219325"/>
              <a:gd name="connsiteY2" fmla="*/ 976342 h 2814667"/>
              <a:gd name="connsiteX3" fmla="*/ 1119188 w 2219325"/>
              <a:gd name="connsiteY3" fmla="*/ 976342 h 2814667"/>
              <a:gd name="connsiteX4" fmla="*/ 332890 w 2219325"/>
              <a:gd name="connsiteY4" fmla="*/ 293504 h 2814667"/>
              <a:gd name="connsiteX0" fmla="*/ 104290 w 2219325"/>
              <a:gd name="connsiteY0" fmla="*/ 112529 h 2814667"/>
              <a:gd name="connsiteX1" fmla="*/ 693883 w 2219325"/>
              <a:gd name="connsiteY1" fmla="*/ 1040236 h 2814667"/>
              <a:gd name="connsiteX2" fmla="*/ 0 w 2219325"/>
              <a:gd name="connsiteY2" fmla="*/ 2814667 h 2814667"/>
              <a:gd name="connsiteX0" fmla="*/ 332890 w 2219325"/>
              <a:gd name="connsiteY0" fmla="*/ 293504 h 2814667"/>
              <a:gd name="connsiteX1" fmla="*/ 1465408 w 2219325"/>
              <a:gd name="connsiteY1" fmla="*/ 49636 h 2814667"/>
              <a:gd name="connsiteX2" fmla="*/ 2219325 w 2219325"/>
              <a:gd name="connsiteY2" fmla="*/ 976342 h 2814667"/>
              <a:gd name="connsiteX3" fmla="*/ 332890 w 2219325"/>
              <a:gd name="connsiteY3" fmla="*/ 293504 h 2814667"/>
              <a:gd name="connsiteX0" fmla="*/ 104290 w 2219325"/>
              <a:gd name="connsiteY0" fmla="*/ 112529 h 2814667"/>
              <a:gd name="connsiteX1" fmla="*/ 693883 w 2219325"/>
              <a:gd name="connsiteY1" fmla="*/ 1040236 h 2814667"/>
              <a:gd name="connsiteX2" fmla="*/ 0 w 2219325"/>
              <a:gd name="connsiteY2" fmla="*/ 2814667 h 2814667"/>
              <a:gd name="connsiteX0" fmla="*/ 2219325 w 2219325"/>
              <a:gd name="connsiteY0" fmla="*/ 926706 h 2765031"/>
              <a:gd name="connsiteX1" fmla="*/ 1465408 w 2219325"/>
              <a:gd name="connsiteY1" fmla="*/ 0 h 2765031"/>
              <a:gd name="connsiteX2" fmla="*/ 2219325 w 2219325"/>
              <a:gd name="connsiteY2" fmla="*/ 926706 h 2765031"/>
              <a:gd name="connsiteX0" fmla="*/ 104290 w 2219325"/>
              <a:gd name="connsiteY0" fmla="*/ 62893 h 2765031"/>
              <a:gd name="connsiteX1" fmla="*/ 693883 w 2219325"/>
              <a:gd name="connsiteY1" fmla="*/ 990600 h 2765031"/>
              <a:gd name="connsiteX2" fmla="*/ 0 w 2219325"/>
              <a:gd name="connsiteY2" fmla="*/ 2765031 h 2765031"/>
              <a:gd name="connsiteX0" fmla="*/ 1295400 w 1465408"/>
              <a:gd name="connsiteY0" fmla="*/ 1364856 h 2765031"/>
              <a:gd name="connsiteX1" fmla="*/ 1465408 w 1465408"/>
              <a:gd name="connsiteY1" fmla="*/ 0 h 2765031"/>
              <a:gd name="connsiteX2" fmla="*/ 1295400 w 1465408"/>
              <a:gd name="connsiteY2" fmla="*/ 1364856 h 2765031"/>
              <a:gd name="connsiteX0" fmla="*/ 104290 w 1465408"/>
              <a:gd name="connsiteY0" fmla="*/ 62893 h 2765031"/>
              <a:gd name="connsiteX1" fmla="*/ 693883 w 1465408"/>
              <a:gd name="connsiteY1" fmla="*/ 990600 h 2765031"/>
              <a:gd name="connsiteX2" fmla="*/ 0 w 1465408"/>
              <a:gd name="connsiteY2" fmla="*/ 2765031 h 2765031"/>
              <a:gd name="connsiteX0" fmla="*/ 1295400 w 1465408"/>
              <a:gd name="connsiteY0" fmla="*/ 1364856 h 2765031"/>
              <a:gd name="connsiteX1" fmla="*/ 1465408 w 1465408"/>
              <a:gd name="connsiteY1" fmla="*/ 0 h 2765031"/>
              <a:gd name="connsiteX2" fmla="*/ 1295400 w 1465408"/>
              <a:gd name="connsiteY2" fmla="*/ 1364856 h 2765031"/>
              <a:gd name="connsiteX0" fmla="*/ 104290 w 1465408"/>
              <a:gd name="connsiteY0" fmla="*/ 62893 h 2765031"/>
              <a:gd name="connsiteX1" fmla="*/ 674833 w 1465408"/>
              <a:gd name="connsiteY1" fmla="*/ 838200 h 2765031"/>
              <a:gd name="connsiteX2" fmla="*/ 0 w 1465408"/>
              <a:gd name="connsiteY2" fmla="*/ 2765031 h 2765031"/>
              <a:gd name="connsiteX0" fmla="*/ 1295400 w 1465408"/>
              <a:gd name="connsiteY0" fmla="*/ 1364856 h 2765031"/>
              <a:gd name="connsiteX1" fmla="*/ 1465408 w 1465408"/>
              <a:gd name="connsiteY1" fmla="*/ 0 h 2765031"/>
              <a:gd name="connsiteX2" fmla="*/ 1295400 w 1465408"/>
              <a:gd name="connsiteY2" fmla="*/ 1364856 h 2765031"/>
              <a:gd name="connsiteX0" fmla="*/ 104290 w 1465408"/>
              <a:gd name="connsiteY0" fmla="*/ 62893 h 2765031"/>
              <a:gd name="connsiteX1" fmla="*/ 674833 w 1465408"/>
              <a:gd name="connsiteY1" fmla="*/ 838200 h 2765031"/>
              <a:gd name="connsiteX2" fmla="*/ 0 w 1465408"/>
              <a:gd name="connsiteY2" fmla="*/ 2765031 h 2765031"/>
              <a:gd name="connsiteX0" fmla="*/ 1295400 w 1465408"/>
              <a:gd name="connsiteY0" fmla="*/ 1376252 h 2776427"/>
              <a:gd name="connsiteX1" fmla="*/ 1465408 w 1465408"/>
              <a:gd name="connsiteY1" fmla="*/ 11396 h 2776427"/>
              <a:gd name="connsiteX2" fmla="*/ 1295400 w 1465408"/>
              <a:gd name="connsiteY2" fmla="*/ 1376252 h 2776427"/>
              <a:gd name="connsiteX0" fmla="*/ 104290 w 1465408"/>
              <a:gd name="connsiteY0" fmla="*/ 74289 h 2776427"/>
              <a:gd name="connsiteX1" fmla="*/ 674833 w 1465408"/>
              <a:gd name="connsiteY1" fmla="*/ 849596 h 2776427"/>
              <a:gd name="connsiteX2" fmla="*/ 0 w 1465408"/>
              <a:gd name="connsiteY2" fmla="*/ 2776427 h 2776427"/>
              <a:gd name="connsiteX0" fmla="*/ 1295400 w 1465408"/>
              <a:gd name="connsiteY0" fmla="*/ 1364856 h 2765031"/>
              <a:gd name="connsiteX1" fmla="*/ 1465408 w 1465408"/>
              <a:gd name="connsiteY1" fmla="*/ 0 h 2765031"/>
              <a:gd name="connsiteX2" fmla="*/ 1295400 w 1465408"/>
              <a:gd name="connsiteY2" fmla="*/ 1364856 h 2765031"/>
              <a:gd name="connsiteX0" fmla="*/ 104290 w 1465408"/>
              <a:gd name="connsiteY0" fmla="*/ 62893 h 2765031"/>
              <a:gd name="connsiteX1" fmla="*/ 674833 w 1465408"/>
              <a:gd name="connsiteY1" fmla="*/ 838200 h 2765031"/>
              <a:gd name="connsiteX2" fmla="*/ 0 w 1465408"/>
              <a:gd name="connsiteY2" fmla="*/ 2765031 h 2765031"/>
              <a:gd name="connsiteX0" fmla="*/ 1295400 w 1465408"/>
              <a:gd name="connsiteY0" fmla="*/ 1364856 h 2765031"/>
              <a:gd name="connsiteX1" fmla="*/ 1465408 w 1465408"/>
              <a:gd name="connsiteY1" fmla="*/ 0 h 2765031"/>
              <a:gd name="connsiteX2" fmla="*/ 1295400 w 1465408"/>
              <a:gd name="connsiteY2" fmla="*/ 1364856 h 2765031"/>
              <a:gd name="connsiteX0" fmla="*/ 104290 w 1465408"/>
              <a:gd name="connsiteY0" fmla="*/ 62893 h 2765031"/>
              <a:gd name="connsiteX1" fmla="*/ 617683 w 1465408"/>
              <a:gd name="connsiteY1" fmla="*/ 1619250 h 2765031"/>
              <a:gd name="connsiteX2" fmla="*/ 0 w 1465408"/>
              <a:gd name="connsiteY2" fmla="*/ 2765031 h 2765031"/>
              <a:gd name="connsiteX0" fmla="*/ 1295400 w 1465408"/>
              <a:gd name="connsiteY0" fmla="*/ 1364856 h 2765031"/>
              <a:gd name="connsiteX1" fmla="*/ 1465408 w 1465408"/>
              <a:gd name="connsiteY1" fmla="*/ 0 h 2765031"/>
              <a:gd name="connsiteX2" fmla="*/ 1295400 w 1465408"/>
              <a:gd name="connsiteY2" fmla="*/ 1364856 h 2765031"/>
              <a:gd name="connsiteX0" fmla="*/ 104290 w 1465408"/>
              <a:gd name="connsiteY0" fmla="*/ 62893 h 2765031"/>
              <a:gd name="connsiteX1" fmla="*/ 617683 w 1465408"/>
              <a:gd name="connsiteY1" fmla="*/ 1619250 h 2765031"/>
              <a:gd name="connsiteX2" fmla="*/ 0 w 1465408"/>
              <a:gd name="connsiteY2" fmla="*/ 2765031 h 2765031"/>
              <a:gd name="connsiteX0" fmla="*/ 1666875 w 1836883"/>
              <a:gd name="connsiteY0" fmla="*/ 1364856 h 2955531"/>
              <a:gd name="connsiteX1" fmla="*/ 1836883 w 1836883"/>
              <a:gd name="connsiteY1" fmla="*/ 0 h 2955531"/>
              <a:gd name="connsiteX2" fmla="*/ 1666875 w 1836883"/>
              <a:gd name="connsiteY2" fmla="*/ 1364856 h 2955531"/>
              <a:gd name="connsiteX0" fmla="*/ 475765 w 1836883"/>
              <a:gd name="connsiteY0" fmla="*/ 62893 h 2955531"/>
              <a:gd name="connsiteX1" fmla="*/ 989158 w 1836883"/>
              <a:gd name="connsiteY1" fmla="*/ 1619250 h 2955531"/>
              <a:gd name="connsiteX2" fmla="*/ 0 w 1836883"/>
              <a:gd name="connsiteY2" fmla="*/ 2955531 h 2955531"/>
              <a:gd name="connsiteX0" fmla="*/ 1666875 w 1836883"/>
              <a:gd name="connsiteY0" fmla="*/ 1364856 h 2955531"/>
              <a:gd name="connsiteX1" fmla="*/ 1836883 w 1836883"/>
              <a:gd name="connsiteY1" fmla="*/ 0 h 2955531"/>
              <a:gd name="connsiteX2" fmla="*/ 1666875 w 1836883"/>
              <a:gd name="connsiteY2" fmla="*/ 1364856 h 2955531"/>
              <a:gd name="connsiteX0" fmla="*/ 475765 w 1836883"/>
              <a:gd name="connsiteY0" fmla="*/ 62893 h 2955531"/>
              <a:gd name="connsiteX1" fmla="*/ 989158 w 1836883"/>
              <a:gd name="connsiteY1" fmla="*/ 1619250 h 2955531"/>
              <a:gd name="connsiteX2" fmla="*/ 0 w 1836883"/>
              <a:gd name="connsiteY2" fmla="*/ 2955531 h 2955531"/>
              <a:gd name="connsiteX0" fmla="*/ 1666875 w 1836883"/>
              <a:gd name="connsiteY0" fmla="*/ 1364856 h 2955531"/>
              <a:gd name="connsiteX1" fmla="*/ 1836883 w 1836883"/>
              <a:gd name="connsiteY1" fmla="*/ 0 h 2955531"/>
              <a:gd name="connsiteX2" fmla="*/ 1666875 w 1836883"/>
              <a:gd name="connsiteY2" fmla="*/ 1364856 h 2955531"/>
              <a:gd name="connsiteX0" fmla="*/ 475765 w 1836883"/>
              <a:gd name="connsiteY0" fmla="*/ 62893 h 2955531"/>
              <a:gd name="connsiteX1" fmla="*/ 912958 w 1836883"/>
              <a:gd name="connsiteY1" fmla="*/ 1247775 h 2955531"/>
              <a:gd name="connsiteX2" fmla="*/ 0 w 1836883"/>
              <a:gd name="connsiteY2" fmla="*/ 2955531 h 2955531"/>
              <a:gd name="connsiteX0" fmla="*/ 1666875 w 1836883"/>
              <a:gd name="connsiteY0" fmla="*/ 1364856 h 2955531"/>
              <a:gd name="connsiteX1" fmla="*/ 1836883 w 1836883"/>
              <a:gd name="connsiteY1" fmla="*/ 0 h 2955531"/>
              <a:gd name="connsiteX2" fmla="*/ 1666875 w 1836883"/>
              <a:gd name="connsiteY2" fmla="*/ 1364856 h 2955531"/>
              <a:gd name="connsiteX0" fmla="*/ 475765 w 1836883"/>
              <a:gd name="connsiteY0" fmla="*/ 62893 h 2955531"/>
              <a:gd name="connsiteX1" fmla="*/ 912958 w 1836883"/>
              <a:gd name="connsiteY1" fmla="*/ 1247775 h 2955531"/>
              <a:gd name="connsiteX2" fmla="*/ 0 w 1836883"/>
              <a:gd name="connsiteY2" fmla="*/ 2955531 h 2955531"/>
              <a:gd name="connsiteX0" fmla="*/ 1666875 w 1836883"/>
              <a:gd name="connsiteY0" fmla="*/ 1364856 h 2955531"/>
              <a:gd name="connsiteX1" fmla="*/ 1836883 w 1836883"/>
              <a:gd name="connsiteY1" fmla="*/ 0 h 2955531"/>
              <a:gd name="connsiteX2" fmla="*/ 1666875 w 1836883"/>
              <a:gd name="connsiteY2" fmla="*/ 1364856 h 2955531"/>
              <a:gd name="connsiteX0" fmla="*/ 475765 w 1836883"/>
              <a:gd name="connsiteY0" fmla="*/ 62893 h 2955531"/>
              <a:gd name="connsiteX1" fmla="*/ 912958 w 1836883"/>
              <a:gd name="connsiteY1" fmla="*/ 1247775 h 2955531"/>
              <a:gd name="connsiteX2" fmla="*/ 0 w 1836883"/>
              <a:gd name="connsiteY2" fmla="*/ 2955531 h 2955531"/>
              <a:gd name="connsiteX0" fmla="*/ 1666875 w 1836883"/>
              <a:gd name="connsiteY0" fmla="*/ 1364856 h 2955531"/>
              <a:gd name="connsiteX1" fmla="*/ 1836883 w 1836883"/>
              <a:gd name="connsiteY1" fmla="*/ 0 h 2955531"/>
              <a:gd name="connsiteX2" fmla="*/ 1666875 w 1836883"/>
              <a:gd name="connsiteY2" fmla="*/ 1364856 h 2955531"/>
              <a:gd name="connsiteX0" fmla="*/ 475765 w 1836883"/>
              <a:gd name="connsiteY0" fmla="*/ 62893 h 2955531"/>
              <a:gd name="connsiteX1" fmla="*/ 912958 w 1836883"/>
              <a:gd name="connsiteY1" fmla="*/ 1247775 h 2955531"/>
              <a:gd name="connsiteX2" fmla="*/ 0 w 1836883"/>
              <a:gd name="connsiteY2" fmla="*/ 2955531 h 2955531"/>
              <a:gd name="connsiteX0" fmla="*/ 1666875 w 1836883"/>
              <a:gd name="connsiteY0" fmla="*/ 1406738 h 2997413"/>
              <a:gd name="connsiteX1" fmla="*/ 1836883 w 1836883"/>
              <a:gd name="connsiteY1" fmla="*/ 41882 h 2997413"/>
              <a:gd name="connsiteX2" fmla="*/ 1666875 w 1836883"/>
              <a:gd name="connsiteY2" fmla="*/ 1406738 h 2997413"/>
              <a:gd name="connsiteX0" fmla="*/ 123340 w 1836883"/>
              <a:gd name="connsiteY0" fmla="*/ 0 h 2997413"/>
              <a:gd name="connsiteX1" fmla="*/ 912958 w 1836883"/>
              <a:gd name="connsiteY1" fmla="*/ 1289657 h 2997413"/>
              <a:gd name="connsiteX2" fmla="*/ 0 w 1836883"/>
              <a:gd name="connsiteY2" fmla="*/ 2997413 h 2997413"/>
              <a:gd name="connsiteX0" fmla="*/ 1666875 w 1836883"/>
              <a:gd name="connsiteY0" fmla="*/ 1406738 h 2997413"/>
              <a:gd name="connsiteX1" fmla="*/ 1836883 w 1836883"/>
              <a:gd name="connsiteY1" fmla="*/ 41882 h 2997413"/>
              <a:gd name="connsiteX2" fmla="*/ 1666875 w 1836883"/>
              <a:gd name="connsiteY2" fmla="*/ 1406738 h 2997413"/>
              <a:gd name="connsiteX0" fmla="*/ 123340 w 1836883"/>
              <a:gd name="connsiteY0" fmla="*/ 0 h 2997413"/>
              <a:gd name="connsiteX1" fmla="*/ 912958 w 1836883"/>
              <a:gd name="connsiteY1" fmla="*/ 1289657 h 2997413"/>
              <a:gd name="connsiteX2" fmla="*/ 0 w 1836883"/>
              <a:gd name="connsiteY2" fmla="*/ 2997413 h 2997413"/>
              <a:gd name="connsiteX0" fmla="*/ 1666875 w 1836883"/>
              <a:gd name="connsiteY0" fmla="*/ 1406738 h 2997413"/>
              <a:gd name="connsiteX1" fmla="*/ 1836883 w 1836883"/>
              <a:gd name="connsiteY1" fmla="*/ 41882 h 2997413"/>
              <a:gd name="connsiteX2" fmla="*/ 1666875 w 1836883"/>
              <a:gd name="connsiteY2" fmla="*/ 1406738 h 2997413"/>
              <a:gd name="connsiteX0" fmla="*/ 123340 w 1836883"/>
              <a:gd name="connsiteY0" fmla="*/ 0 h 2997413"/>
              <a:gd name="connsiteX1" fmla="*/ 912958 w 1836883"/>
              <a:gd name="connsiteY1" fmla="*/ 1289657 h 2997413"/>
              <a:gd name="connsiteX2" fmla="*/ 0 w 1836883"/>
              <a:gd name="connsiteY2" fmla="*/ 2997413 h 2997413"/>
              <a:gd name="connsiteX0" fmla="*/ 1666875 w 1836883"/>
              <a:gd name="connsiteY0" fmla="*/ 1406738 h 2997413"/>
              <a:gd name="connsiteX1" fmla="*/ 1836883 w 1836883"/>
              <a:gd name="connsiteY1" fmla="*/ 41882 h 2997413"/>
              <a:gd name="connsiteX2" fmla="*/ 1666875 w 1836883"/>
              <a:gd name="connsiteY2" fmla="*/ 1406738 h 2997413"/>
              <a:gd name="connsiteX0" fmla="*/ 123340 w 1836883"/>
              <a:gd name="connsiteY0" fmla="*/ 0 h 2997413"/>
              <a:gd name="connsiteX1" fmla="*/ 912958 w 1836883"/>
              <a:gd name="connsiteY1" fmla="*/ 1289657 h 2997413"/>
              <a:gd name="connsiteX2" fmla="*/ 0 w 1836883"/>
              <a:gd name="connsiteY2" fmla="*/ 2997413 h 2997413"/>
            </a:gdLst>
            <a:ahLst/>
            <a:cxnLst>
              <a:cxn ang="0">
                <a:pos x="connsiteX0" y="connsiteY0"/>
              </a:cxn>
              <a:cxn ang="0">
                <a:pos x="connsiteX1" y="connsiteY1"/>
              </a:cxn>
              <a:cxn ang="0">
                <a:pos x="connsiteX2" y="connsiteY2"/>
              </a:cxn>
            </a:cxnLst>
            <a:rect l="l" t="t" r="r" b="b"/>
            <a:pathLst>
              <a:path w="1836883" h="2997413" stroke="0" extrusionOk="0">
                <a:moveTo>
                  <a:pt x="1666875" y="1406738"/>
                </a:moveTo>
                <a:lnTo>
                  <a:pt x="1836883" y="41882"/>
                </a:lnTo>
                <a:cubicBezTo>
                  <a:pt x="1836883" y="41882"/>
                  <a:pt x="1666875" y="985927"/>
                  <a:pt x="1666875" y="1406738"/>
                </a:cubicBezTo>
                <a:close/>
              </a:path>
              <a:path w="1836883" h="2997413" fill="none">
                <a:moveTo>
                  <a:pt x="123340" y="0"/>
                </a:moveTo>
                <a:cubicBezTo>
                  <a:pt x="893593" y="323922"/>
                  <a:pt x="923530" y="1124631"/>
                  <a:pt x="912958" y="1289657"/>
                </a:cubicBezTo>
                <a:cubicBezTo>
                  <a:pt x="943946" y="1574489"/>
                  <a:pt x="523875" y="2805202"/>
                  <a:pt x="0" y="2997413"/>
                </a:cubicBezTo>
              </a:path>
            </a:pathLst>
          </a:custGeom>
          <a:noFill/>
          <a:ln w="219075">
            <a:solidFill>
              <a:schemeClr val="bg2">
                <a:lumMod val="85000"/>
                <a:lumOff val="15000"/>
              </a:schemeClr>
            </a:solidFill>
            <a:miter lim="800000"/>
            <a:headEnd/>
            <a:tailEnd/>
          </a:ln>
        </p:spPr>
        <p:txBody>
          <a:bodyPr wrap="square" rtlCol="0" anchor="ctr"/>
          <a:lstStyle/>
          <a:p>
            <a:pPr algn="ctr" defTabSz="914126"/>
            <a:endParaRPr lang="en-US" sz="1799" kern="0">
              <a:solidFill>
                <a:srgbClr val="404040"/>
              </a:solidFill>
            </a:endParaRPr>
          </a:p>
        </p:txBody>
      </p:sp>
      <p:sp>
        <p:nvSpPr>
          <p:cNvPr id="321" name="Arc 98"/>
          <p:cNvSpPr/>
          <p:nvPr/>
        </p:nvSpPr>
        <p:spPr>
          <a:xfrm>
            <a:off x="857248" y="2421333"/>
            <a:ext cx="1836883" cy="2955531"/>
          </a:xfrm>
          <a:custGeom>
            <a:avLst/>
            <a:gdLst>
              <a:gd name="connsiteX0" fmla="*/ 313840 w 2200275"/>
              <a:gd name="connsiteY0" fmla="*/ 293475 h 1952625"/>
              <a:gd name="connsiteX1" fmla="*/ 1446358 w 2200275"/>
              <a:gd name="connsiteY1" fmla="*/ 49607 h 1952625"/>
              <a:gd name="connsiteX2" fmla="*/ 2200275 w 2200275"/>
              <a:gd name="connsiteY2" fmla="*/ 976313 h 1952625"/>
              <a:gd name="connsiteX3" fmla="*/ 1100138 w 2200275"/>
              <a:gd name="connsiteY3" fmla="*/ 976313 h 1952625"/>
              <a:gd name="connsiteX4" fmla="*/ 313840 w 2200275"/>
              <a:gd name="connsiteY4" fmla="*/ 293475 h 1952625"/>
              <a:gd name="connsiteX0" fmla="*/ 313840 w 2200275"/>
              <a:gd name="connsiteY0" fmla="*/ 293475 h 1952625"/>
              <a:gd name="connsiteX1" fmla="*/ 1446358 w 2200275"/>
              <a:gd name="connsiteY1" fmla="*/ 49607 h 1952625"/>
              <a:gd name="connsiteX2" fmla="*/ 2200275 w 2200275"/>
              <a:gd name="connsiteY2" fmla="*/ 976313 h 1952625"/>
              <a:gd name="connsiteX0" fmla="*/ 332890 w 2219325"/>
              <a:gd name="connsiteY0" fmla="*/ 293503 h 2814666"/>
              <a:gd name="connsiteX1" fmla="*/ 1465408 w 2219325"/>
              <a:gd name="connsiteY1" fmla="*/ 49635 h 2814666"/>
              <a:gd name="connsiteX2" fmla="*/ 2219325 w 2219325"/>
              <a:gd name="connsiteY2" fmla="*/ 976341 h 2814666"/>
              <a:gd name="connsiteX3" fmla="*/ 1119188 w 2219325"/>
              <a:gd name="connsiteY3" fmla="*/ 976341 h 2814666"/>
              <a:gd name="connsiteX4" fmla="*/ 332890 w 2219325"/>
              <a:gd name="connsiteY4" fmla="*/ 293503 h 2814666"/>
              <a:gd name="connsiteX0" fmla="*/ 332890 w 2219325"/>
              <a:gd name="connsiteY0" fmla="*/ 293503 h 2814666"/>
              <a:gd name="connsiteX1" fmla="*/ 1465408 w 2219325"/>
              <a:gd name="connsiteY1" fmla="*/ 49635 h 2814666"/>
              <a:gd name="connsiteX2" fmla="*/ 0 w 2219325"/>
              <a:gd name="connsiteY2" fmla="*/ 2814666 h 2814666"/>
              <a:gd name="connsiteX0" fmla="*/ 332890 w 2219325"/>
              <a:gd name="connsiteY0" fmla="*/ 356565 h 2877728"/>
              <a:gd name="connsiteX1" fmla="*/ 1465408 w 2219325"/>
              <a:gd name="connsiteY1" fmla="*/ 112697 h 2877728"/>
              <a:gd name="connsiteX2" fmla="*/ 2219325 w 2219325"/>
              <a:gd name="connsiteY2" fmla="*/ 1039403 h 2877728"/>
              <a:gd name="connsiteX3" fmla="*/ 1119188 w 2219325"/>
              <a:gd name="connsiteY3" fmla="*/ 1039403 h 2877728"/>
              <a:gd name="connsiteX4" fmla="*/ 332890 w 2219325"/>
              <a:gd name="connsiteY4" fmla="*/ 356565 h 2877728"/>
              <a:gd name="connsiteX0" fmla="*/ 104290 w 2219325"/>
              <a:gd name="connsiteY0" fmla="*/ 175590 h 2877728"/>
              <a:gd name="connsiteX1" fmla="*/ 1465408 w 2219325"/>
              <a:gd name="connsiteY1" fmla="*/ 112697 h 2877728"/>
              <a:gd name="connsiteX2" fmla="*/ 0 w 2219325"/>
              <a:gd name="connsiteY2" fmla="*/ 2877728 h 2877728"/>
              <a:gd name="connsiteX0" fmla="*/ 332890 w 2219325"/>
              <a:gd name="connsiteY0" fmla="*/ 293504 h 2814667"/>
              <a:gd name="connsiteX1" fmla="*/ 1465408 w 2219325"/>
              <a:gd name="connsiteY1" fmla="*/ 49636 h 2814667"/>
              <a:gd name="connsiteX2" fmla="*/ 2219325 w 2219325"/>
              <a:gd name="connsiteY2" fmla="*/ 976342 h 2814667"/>
              <a:gd name="connsiteX3" fmla="*/ 1119188 w 2219325"/>
              <a:gd name="connsiteY3" fmla="*/ 976342 h 2814667"/>
              <a:gd name="connsiteX4" fmla="*/ 332890 w 2219325"/>
              <a:gd name="connsiteY4" fmla="*/ 293504 h 2814667"/>
              <a:gd name="connsiteX0" fmla="*/ 104290 w 2219325"/>
              <a:gd name="connsiteY0" fmla="*/ 112529 h 2814667"/>
              <a:gd name="connsiteX1" fmla="*/ 693883 w 2219325"/>
              <a:gd name="connsiteY1" fmla="*/ 1040236 h 2814667"/>
              <a:gd name="connsiteX2" fmla="*/ 0 w 2219325"/>
              <a:gd name="connsiteY2" fmla="*/ 2814667 h 2814667"/>
              <a:gd name="connsiteX0" fmla="*/ 332890 w 2219325"/>
              <a:gd name="connsiteY0" fmla="*/ 293504 h 2814667"/>
              <a:gd name="connsiteX1" fmla="*/ 1465408 w 2219325"/>
              <a:gd name="connsiteY1" fmla="*/ 49636 h 2814667"/>
              <a:gd name="connsiteX2" fmla="*/ 2219325 w 2219325"/>
              <a:gd name="connsiteY2" fmla="*/ 976342 h 2814667"/>
              <a:gd name="connsiteX3" fmla="*/ 332890 w 2219325"/>
              <a:gd name="connsiteY3" fmla="*/ 293504 h 2814667"/>
              <a:gd name="connsiteX0" fmla="*/ 104290 w 2219325"/>
              <a:gd name="connsiteY0" fmla="*/ 112529 h 2814667"/>
              <a:gd name="connsiteX1" fmla="*/ 693883 w 2219325"/>
              <a:gd name="connsiteY1" fmla="*/ 1040236 h 2814667"/>
              <a:gd name="connsiteX2" fmla="*/ 0 w 2219325"/>
              <a:gd name="connsiteY2" fmla="*/ 2814667 h 2814667"/>
              <a:gd name="connsiteX0" fmla="*/ 2219325 w 2219325"/>
              <a:gd name="connsiteY0" fmla="*/ 926706 h 2765031"/>
              <a:gd name="connsiteX1" fmla="*/ 1465408 w 2219325"/>
              <a:gd name="connsiteY1" fmla="*/ 0 h 2765031"/>
              <a:gd name="connsiteX2" fmla="*/ 2219325 w 2219325"/>
              <a:gd name="connsiteY2" fmla="*/ 926706 h 2765031"/>
              <a:gd name="connsiteX0" fmla="*/ 104290 w 2219325"/>
              <a:gd name="connsiteY0" fmla="*/ 62893 h 2765031"/>
              <a:gd name="connsiteX1" fmla="*/ 693883 w 2219325"/>
              <a:gd name="connsiteY1" fmla="*/ 990600 h 2765031"/>
              <a:gd name="connsiteX2" fmla="*/ 0 w 2219325"/>
              <a:gd name="connsiteY2" fmla="*/ 2765031 h 2765031"/>
              <a:gd name="connsiteX0" fmla="*/ 1295400 w 1465408"/>
              <a:gd name="connsiteY0" fmla="*/ 1364856 h 2765031"/>
              <a:gd name="connsiteX1" fmla="*/ 1465408 w 1465408"/>
              <a:gd name="connsiteY1" fmla="*/ 0 h 2765031"/>
              <a:gd name="connsiteX2" fmla="*/ 1295400 w 1465408"/>
              <a:gd name="connsiteY2" fmla="*/ 1364856 h 2765031"/>
              <a:gd name="connsiteX0" fmla="*/ 104290 w 1465408"/>
              <a:gd name="connsiteY0" fmla="*/ 62893 h 2765031"/>
              <a:gd name="connsiteX1" fmla="*/ 693883 w 1465408"/>
              <a:gd name="connsiteY1" fmla="*/ 990600 h 2765031"/>
              <a:gd name="connsiteX2" fmla="*/ 0 w 1465408"/>
              <a:gd name="connsiteY2" fmla="*/ 2765031 h 2765031"/>
              <a:gd name="connsiteX0" fmla="*/ 1295400 w 1465408"/>
              <a:gd name="connsiteY0" fmla="*/ 1364856 h 2765031"/>
              <a:gd name="connsiteX1" fmla="*/ 1465408 w 1465408"/>
              <a:gd name="connsiteY1" fmla="*/ 0 h 2765031"/>
              <a:gd name="connsiteX2" fmla="*/ 1295400 w 1465408"/>
              <a:gd name="connsiteY2" fmla="*/ 1364856 h 2765031"/>
              <a:gd name="connsiteX0" fmla="*/ 104290 w 1465408"/>
              <a:gd name="connsiteY0" fmla="*/ 62893 h 2765031"/>
              <a:gd name="connsiteX1" fmla="*/ 674833 w 1465408"/>
              <a:gd name="connsiteY1" fmla="*/ 838200 h 2765031"/>
              <a:gd name="connsiteX2" fmla="*/ 0 w 1465408"/>
              <a:gd name="connsiteY2" fmla="*/ 2765031 h 2765031"/>
              <a:gd name="connsiteX0" fmla="*/ 1295400 w 1465408"/>
              <a:gd name="connsiteY0" fmla="*/ 1364856 h 2765031"/>
              <a:gd name="connsiteX1" fmla="*/ 1465408 w 1465408"/>
              <a:gd name="connsiteY1" fmla="*/ 0 h 2765031"/>
              <a:gd name="connsiteX2" fmla="*/ 1295400 w 1465408"/>
              <a:gd name="connsiteY2" fmla="*/ 1364856 h 2765031"/>
              <a:gd name="connsiteX0" fmla="*/ 104290 w 1465408"/>
              <a:gd name="connsiteY0" fmla="*/ 62893 h 2765031"/>
              <a:gd name="connsiteX1" fmla="*/ 674833 w 1465408"/>
              <a:gd name="connsiteY1" fmla="*/ 838200 h 2765031"/>
              <a:gd name="connsiteX2" fmla="*/ 0 w 1465408"/>
              <a:gd name="connsiteY2" fmla="*/ 2765031 h 2765031"/>
              <a:gd name="connsiteX0" fmla="*/ 1295400 w 1465408"/>
              <a:gd name="connsiteY0" fmla="*/ 1376252 h 2776427"/>
              <a:gd name="connsiteX1" fmla="*/ 1465408 w 1465408"/>
              <a:gd name="connsiteY1" fmla="*/ 11396 h 2776427"/>
              <a:gd name="connsiteX2" fmla="*/ 1295400 w 1465408"/>
              <a:gd name="connsiteY2" fmla="*/ 1376252 h 2776427"/>
              <a:gd name="connsiteX0" fmla="*/ 104290 w 1465408"/>
              <a:gd name="connsiteY0" fmla="*/ 74289 h 2776427"/>
              <a:gd name="connsiteX1" fmla="*/ 674833 w 1465408"/>
              <a:gd name="connsiteY1" fmla="*/ 849596 h 2776427"/>
              <a:gd name="connsiteX2" fmla="*/ 0 w 1465408"/>
              <a:gd name="connsiteY2" fmla="*/ 2776427 h 2776427"/>
              <a:gd name="connsiteX0" fmla="*/ 1295400 w 1465408"/>
              <a:gd name="connsiteY0" fmla="*/ 1364856 h 2765031"/>
              <a:gd name="connsiteX1" fmla="*/ 1465408 w 1465408"/>
              <a:gd name="connsiteY1" fmla="*/ 0 h 2765031"/>
              <a:gd name="connsiteX2" fmla="*/ 1295400 w 1465408"/>
              <a:gd name="connsiteY2" fmla="*/ 1364856 h 2765031"/>
              <a:gd name="connsiteX0" fmla="*/ 104290 w 1465408"/>
              <a:gd name="connsiteY0" fmla="*/ 62893 h 2765031"/>
              <a:gd name="connsiteX1" fmla="*/ 674833 w 1465408"/>
              <a:gd name="connsiteY1" fmla="*/ 838200 h 2765031"/>
              <a:gd name="connsiteX2" fmla="*/ 0 w 1465408"/>
              <a:gd name="connsiteY2" fmla="*/ 2765031 h 2765031"/>
              <a:gd name="connsiteX0" fmla="*/ 1295400 w 1465408"/>
              <a:gd name="connsiteY0" fmla="*/ 1364856 h 2765031"/>
              <a:gd name="connsiteX1" fmla="*/ 1465408 w 1465408"/>
              <a:gd name="connsiteY1" fmla="*/ 0 h 2765031"/>
              <a:gd name="connsiteX2" fmla="*/ 1295400 w 1465408"/>
              <a:gd name="connsiteY2" fmla="*/ 1364856 h 2765031"/>
              <a:gd name="connsiteX0" fmla="*/ 104290 w 1465408"/>
              <a:gd name="connsiteY0" fmla="*/ 62893 h 2765031"/>
              <a:gd name="connsiteX1" fmla="*/ 617683 w 1465408"/>
              <a:gd name="connsiteY1" fmla="*/ 1619250 h 2765031"/>
              <a:gd name="connsiteX2" fmla="*/ 0 w 1465408"/>
              <a:gd name="connsiteY2" fmla="*/ 2765031 h 2765031"/>
              <a:gd name="connsiteX0" fmla="*/ 1295400 w 1465408"/>
              <a:gd name="connsiteY0" fmla="*/ 1364856 h 2765031"/>
              <a:gd name="connsiteX1" fmla="*/ 1465408 w 1465408"/>
              <a:gd name="connsiteY1" fmla="*/ 0 h 2765031"/>
              <a:gd name="connsiteX2" fmla="*/ 1295400 w 1465408"/>
              <a:gd name="connsiteY2" fmla="*/ 1364856 h 2765031"/>
              <a:gd name="connsiteX0" fmla="*/ 104290 w 1465408"/>
              <a:gd name="connsiteY0" fmla="*/ 62893 h 2765031"/>
              <a:gd name="connsiteX1" fmla="*/ 617683 w 1465408"/>
              <a:gd name="connsiteY1" fmla="*/ 1619250 h 2765031"/>
              <a:gd name="connsiteX2" fmla="*/ 0 w 1465408"/>
              <a:gd name="connsiteY2" fmla="*/ 2765031 h 2765031"/>
              <a:gd name="connsiteX0" fmla="*/ 1666875 w 1836883"/>
              <a:gd name="connsiteY0" fmla="*/ 1364856 h 2955531"/>
              <a:gd name="connsiteX1" fmla="*/ 1836883 w 1836883"/>
              <a:gd name="connsiteY1" fmla="*/ 0 h 2955531"/>
              <a:gd name="connsiteX2" fmla="*/ 1666875 w 1836883"/>
              <a:gd name="connsiteY2" fmla="*/ 1364856 h 2955531"/>
              <a:gd name="connsiteX0" fmla="*/ 475765 w 1836883"/>
              <a:gd name="connsiteY0" fmla="*/ 62893 h 2955531"/>
              <a:gd name="connsiteX1" fmla="*/ 989158 w 1836883"/>
              <a:gd name="connsiteY1" fmla="*/ 1619250 h 2955531"/>
              <a:gd name="connsiteX2" fmla="*/ 0 w 1836883"/>
              <a:gd name="connsiteY2" fmla="*/ 2955531 h 2955531"/>
              <a:gd name="connsiteX0" fmla="*/ 1666875 w 1836883"/>
              <a:gd name="connsiteY0" fmla="*/ 1364856 h 2955531"/>
              <a:gd name="connsiteX1" fmla="*/ 1836883 w 1836883"/>
              <a:gd name="connsiteY1" fmla="*/ 0 h 2955531"/>
              <a:gd name="connsiteX2" fmla="*/ 1666875 w 1836883"/>
              <a:gd name="connsiteY2" fmla="*/ 1364856 h 2955531"/>
              <a:gd name="connsiteX0" fmla="*/ 475765 w 1836883"/>
              <a:gd name="connsiteY0" fmla="*/ 62893 h 2955531"/>
              <a:gd name="connsiteX1" fmla="*/ 989158 w 1836883"/>
              <a:gd name="connsiteY1" fmla="*/ 1619250 h 2955531"/>
              <a:gd name="connsiteX2" fmla="*/ 0 w 1836883"/>
              <a:gd name="connsiteY2" fmla="*/ 2955531 h 2955531"/>
              <a:gd name="connsiteX0" fmla="*/ 1666875 w 1836883"/>
              <a:gd name="connsiteY0" fmla="*/ 1364856 h 2955531"/>
              <a:gd name="connsiteX1" fmla="*/ 1836883 w 1836883"/>
              <a:gd name="connsiteY1" fmla="*/ 0 h 2955531"/>
              <a:gd name="connsiteX2" fmla="*/ 1666875 w 1836883"/>
              <a:gd name="connsiteY2" fmla="*/ 1364856 h 2955531"/>
              <a:gd name="connsiteX0" fmla="*/ 475765 w 1836883"/>
              <a:gd name="connsiteY0" fmla="*/ 62893 h 2955531"/>
              <a:gd name="connsiteX1" fmla="*/ 912958 w 1836883"/>
              <a:gd name="connsiteY1" fmla="*/ 1247775 h 2955531"/>
              <a:gd name="connsiteX2" fmla="*/ 0 w 1836883"/>
              <a:gd name="connsiteY2" fmla="*/ 2955531 h 2955531"/>
              <a:gd name="connsiteX0" fmla="*/ 1666875 w 1836883"/>
              <a:gd name="connsiteY0" fmla="*/ 1364856 h 2955531"/>
              <a:gd name="connsiteX1" fmla="*/ 1836883 w 1836883"/>
              <a:gd name="connsiteY1" fmla="*/ 0 h 2955531"/>
              <a:gd name="connsiteX2" fmla="*/ 1666875 w 1836883"/>
              <a:gd name="connsiteY2" fmla="*/ 1364856 h 2955531"/>
              <a:gd name="connsiteX0" fmla="*/ 475765 w 1836883"/>
              <a:gd name="connsiteY0" fmla="*/ 62893 h 2955531"/>
              <a:gd name="connsiteX1" fmla="*/ 912958 w 1836883"/>
              <a:gd name="connsiteY1" fmla="*/ 1247775 h 2955531"/>
              <a:gd name="connsiteX2" fmla="*/ 0 w 1836883"/>
              <a:gd name="connsiteY2" fmla="*/ 2955531 h 2955531"/>
              <a:gd name="connsiteX0" fmla="*/ 1666875 w 1836883"/>
              <a:gd name="connsiteY0" fmla="*/ 1364856 h 2955531"/>
              <a:gd name="connsiteX1" fmla="*/ 1836883 w 1836883"/>
              <a:gd name="connsiteY1" fmla="*/ 0 h 2955531"/>
              <a:gd name="connsiteX2" fmla="*/ 1666875 w 1836883"/>
              <a:gd name="connsiteY2" fmla="*/ 1364856 h 2955531"/>
              <a:gd name="connsiteX0" fmla="*/ 475765 w 1836883"/>
              <a:gd name="connsiteY0" fmla="*/ 62893 h 2955531"/>
              <a:gd name="connsiteX1" fmla="*/ 912958 w 1836883"/>
              <a:gd name="connsiteY1" fmla="*/ 1247775 h 2955531"/>
              <a:gd name="connsiteX2" fmla="*/ 0 w 1836883"/>
              <a:gd name="connsiteY2" fmla="*/ 2955531 h 2955531"/>
              <a:gd name="connsiteX0" fmla="*/ 1666875 w 1836883"/>
              <a:gd name="connsiteY0" fmla="*/ 1364856 h 2955531"/>
              <a:gd name="connsiteX1" fmla="*/ 1836883 w 1836883"/>
              <a:gd name="connsiteY1" fmla="*/ 0 h 2955531"/>
              <a:gd name="connsiteX2" fmla="*/ 1666875 w 1836883"/>
              <a:gd name="connsiteY2" fmla="*/ 1364856 h 2955531"/>
              <a:gd name="connsiteX0" fmla="*/ 475765 w 1836883"/>
              <a:gd name="connsiteY0" fmla="*/ 62893 h 2955531"/>
              <a:gd name="connsiteX1" fmla="*/ 912958 w 1836883"/>
              <a:gd name="connsiteY1" fmla="*/ 1247775 h 2955531"/>
              <a:gd name="connsiteX2" fmla="*/ 0 w 1836883"/>
              <a:gd name="connsiteY2" fmla="*/ 2955531 h 2955531"/>
              <a:gd name="connsiteX0" fmla="*/ 1666875 w 1836883"/>
              <a:gd name="connsiteY0" fmla="*/ 1406738 h 2997413"/>
              <a:gd name="connsiteX1" fmla="*/ 1836883 w 1836883"/>
              <a:gd name="connsiteY1" fmla="*/ 41882 h 2997413"/>
              <a:gd name="connsiteX2" fmla="*/ 1666875 w 1836883"/>
              <a:gd name="connsiteY2" fmla="*/ 1406738 h 2997413"/>
              <a:gd name="connsiteX0" fmla="*/ 123340 w 1836883"/>
              <a:gd name="connsiteY0" fmla="*/ 0 h 2997413"/>
              <a:gd name="connsiteX1" fmla="*/ 912958 w 1836883"/>
              <a:gd name="connsiteY1" fmla="*/ 1289657 h 2997413"/>
              <a:gd name="connsiteX2" fmla="*/ 0 w 1836883"/>
              <a:gd name="connsiteY2" fmla="*/ 2997413 h 2997413"/>
              <a:gd name="connsiteX0" fmla="*/ 1666875 w 1836883"/>
              <a:gd name="connsiteY0" fmla="*/ 1406738 h 2997413"/>
              <a:gd name="connsiteX1" fmla="*/ 1836883 w 1836883"/>
              <a:gd name="connsiteY1" fmla="*/ 41882 h 2997413"/>
              <a:gd name="connsiteX2" fmla="*/ 1666875 w 1836883"/>
              <a:gd name="connsiteY2" fmla="*/ 1406738 h 2997413"/>
              <a:gd name="connsiteX0" fmla="*/ 123340 w 1836883"/>
              <a:gd name="connsiteY0" fmla="*/ 0 h 2997413"/>
              <a:gd name="connsiteX1" fmla="*/ 912958 w 1836883"/>
              <a:gd name="connsiteY1" fmla="*/ 1289657 h 2997413"/>
              <a:gd name="connsiteX2" fmla="*/ 0 w 1836883"/>
              <a:gd name="connsiteY2" fmla="*/ 2997413 h 2997413"/>
              <a:gd name="connsiteX0" fmla="*/ 1666875 w 1836883"/>
              <a:gd name="connsiteY0" fmla="*/ 1406738 h 2997413"/>
              <a:gd name="connsiteX1" fmla="*/ 1836883 w 1836883"/>
              <a:gd name="connsiteY1" fmla="*/ 41882 h 2997413"/>
              <a:gd name="connsiteX2" fmla="*/ 1666875 w 1836883"/>
              <a:gd name="connsiteY2" fmla="*/ 1406738 h 2997413"/>
              <a:gd name="connsiteX0" fmla="*/ 123340 w 1836883"/>
              <a:gd name="connsiteY0" fmla="*/ 0 h 2997413"/>
              <a:gd name="connsiteX1" fmla="*/ 912958 w 1836883"/>
              <a:gd name="connsiteY1" fmla="*/ 1289657 h 2997413"/>
              <a:gd name="connsiteX2" fmla="*/ 0 w 1836883"/>
              <a:gd name="connsiteY2" fmla="*/ 2997413 h 2997413"/>
              <a:gd name="connsiteX0" fmla="*/ 1666875 w 1836883"/>
              <a:gd name="connsiteY0" fmla="*/ 1406738 h 2997413"/>
              <a:gd name="connsiteX1" fmla="*/ 1836883 w 1836883"/>
              <a:gd name="connsiteY1" fmla="*/ 41882 h 2997413"/>
              <a:gd name="connsiteX2" fmla="*/ 1666875 w 1836883"/>
              <a:gd name="connsiteY2" fmla="*/ 1406738 h 2997413"/>
              <a:gd name="connsiteX0" fmla="*/ 123340 w 1836883"/>
              <a:gd name="connsiteY0" fmla="*/ 0 h 2997413"/>
              <a:gd name="connsiteX1" fmla="*/ 912958 w 1836883"/>
              <a:gd name="connsiteY1" fmla="*/ 1289657 h 2997413"/>
              <a:gd name="connsiteX2" fmla="*/ 0 w 1836883"/>
              <a:gd name="connsiteY2" fmla="*/ 2997413 h 2997413"/>
              <a:gd name="connsiteX0" fmla="*/ 1666875 w 1836883"/>
              <a:gd name="connsiteY0" fmla="*/ 1364856 h 2955531"/>
              <a:gd name="connsiteX1" fmla="*/ 1836883 w 1836883"/>
              <a:gd name="connsiteY1" fmla="*/ 0 h 2955531"/>
              <a:gd name="connsiteX2" fmla="*/ 1666875 w 1836883"/>
              <a:gd name="connsiteY2" fmla="*/ 1364856 h 2955531"/>
              <a:gd name="connsiteX0" fmla="*/ 342415 w 1836883"/>
              <a:gd name="connsiteY0" fmla="*/ 139093 h 2955531"/>
              <a:gd name="connsiteX1" fmla="*/ 912958 w 1836883"/>
              <a:gd name="connsiteY1" fmla="*/ 1247775 h 2955531"/>
              <a:gd name="connsiteX2" fmla="*/ 0 w 1836883"/>
              <a:gd name="connsiteY2" fmla="*/ 2955531 h 2955531"/>
              <a:gd name="connsiteX0" fmla="*/ 1666875 w 1836883"/>
              <a:gd name="connsiteY0" fmla="*/ 1364856 h 2955531"/>
              <a:gd name="connsiteX1" fmla="*/ 1836883 w 1836883"/>
              <a:gd name="connsiteY1" fmla="*/ 0 h 2955531"/>
              <a:gd name="connsiteX2" fmla="*/ 1666875 w 1836883"/>
              <a:gd name="connsiteY2" fmla="*/ 1364856 h 2955531"/>
              <a:gd name="connsiteX0" fmla="*/ 342415 w 1836883"/>
              <a:gd name="connsiteY0" fmla="*/ 139093 h 2955531"/>
              <a:gd name="connsiteX1" fmla="*/ 912958 w 1836883"/>
              <a:gd name="connsiteY1" fmla="*/ 1247775 h 2955531"/>
              <a:gd name="connsiteX2" fmla="*/ 0 w 1836883"/>
              <a:gd name="connsiteY2" fmla="*/ 2955531 h 2955531"/>
              <a:gd name="connsiteX0" fmla="*/ 1666875 w 1836883"/>
              <a:gd name="connsiteY0" fmla="*/ 1364856 h 2955531"/>
              <a:gd name="connsiteX1" fmla="*/ 1836883 w 1836883"/>
              <a:gd name="connsiteY1" fmla="*/ 0 h 2955531"/>
              <a:gd name="connsiteX2" fmla="*/ 1666875 w 1836883"/>
              <a:gd name="connsiteY2" fmla="*/ 1364856 h 2955531"/>
              <a:gd name="connsiteX0" fmla="*/ 342415 w 1836883"/>
              <a:gd name="connsiteY0" fmla="*/ 91468 h 2955531"/>
              <a:gd name="connsiteX1" fmla="*/ 912958 w 1836883"/>
              <a:gd name="connsiteY1" fmla="*/ 1247775 h 2955531"/>
              <a:gd name="connsiteX2" fmla="*/ 0 w 1836883"/>
              <a:gd name="connsiteY2" fmla="*/ 2955531 h 2955531"/>
              <a:gd name="connsiteX0" fmla="*/ 1666875 w 1836883"/>
              <a:gd name="connsiteY0" fmla="*/ 1364856 h 2955531"/>
              <a:gd name="connsiteX1" fmla="*/ 1836883 w 1836883"/>
              <a:gd name="connsiteY1" fmla="*/ 0 h 2955531"/>
              <a:gd name="connsiteX2" fmla="*/ 1666875 w 1836883"/>
              <a:gd name="connsiteY2" fmla="*/ 1364856 h 2955531"/>
              <a:gd name="connsiteX0" fmla="*/ 342415 w 1836883"/>
              <a:gd name="connsiteY0" fmla="*/ 91468 h 2955531"/>
              <a:gd name="connsiteX1" fmla="*/ 912958 w 1836883"/>
              <a:gd name="connsiteY1" fmla="*/ 1247775 h 2955531"/>
              <a:gd name="connsiteX2" fmla="*/ 0 w 1836883"/>
              <a:gd name="connsiteY2" fmla="*/ 2955531 h 2955531"/>
            </a:gdLst>
            <a:ahLst/>
            <a:cxnLst>
              <a:cxn ang="0">
                <a:pos x="connsiteX0" y="connsiteY0"/>
              </a:cxn>
              <a:cxn ang="0">
                <a:pos x="connsiteX1" y="connsiteY1"/>
              </a:cxn>
              <a:cxn ang="0">
                <a:pos x="connsiteX2" y="connsiteY2"/>
              </a:cxn>
            </a:cxnLst>
            <a:rect l="l" t="t" r="r" b="b"/>
            <a:pathLst>
              <a:path w="1836883" h="2955531" stroke="0" extrusionOk="0">
                <a:moveTo>
                  <a:pt x="1666875" y="1364856"/>
                </a:moveTo>
                <a:lnTo>
                  <a:pt x="1836883" y="0"/>
                </a:lnTo>
                <a:cubicBezTo>
                  <a:pt x="1836883" y="0"/>
                  <a:pt x="1666875" y="944045"/>
                  <a:pt x="1666875" y="1364856"/>
                </a:cubicBezTo>
                <a:close/>
              </a:path>
              <a:path w="1836883" h="2955531" fill="none">
                <a:moveTo>
                  <a:pt x="342415" y="91468"/>
                </a:moveTo>
                <a:cubicBezTo>
                  <a:pt x="950743" y="520165"/>
                  <a:pt x="923530" y="1082749"/>
                  <a:pt x="912958" y="1247775"/>
                </a:cubicBezTo>
                <a:cubicBezTo>
                  <a:pt x="943946" y="1532607"/>
                  <a:pt x="523875" y="2763320"/>
                  <a:pt x="0" y="2955531"/>
                </a:cubicBezTo>
              </a:path>
            </a:pathLst>
          </a:custGeom>
          <a:ln w="28575" cap="rnd">
            <a:solidFill>
              <a:schemeClr val="tx2">
                <a:lumMod val="50000"/>
                <a:lumOff val="50000"/>
              </a:schemeClr>
            </a:solidFill>
            <a:prstDash val="sysDot"/>
            <a:headEnd type="triangle" w="med" len="med"/>
            <a:tailEnd type="none" w="med" len="med"/>
          </a:ln>
        </p:spPr>
        <p:style>
          <a:lnRef idx="1">
            <a:schemeClr val="accent1"/>
          </a:lnRef>
          <a:fillRef idx="0">
            <a:schemeClr val="accent1"/>
          </a:fillRef>
          <a:effectRef idx="0">
            <a:schemeClr val="accent1"/>
          </a:effectRef>
          <a:fontRef idx="minor">
            <a:schemeClr val="tx1"/>
          </a:fontRef>
        </p:style>
        <p:txBody>
          <a:bodyPr wrap="square" rtlCol="0" anchor="ctr"/>
          <a:lstStyle/>
          <a:p>
            <a:pPr algn="ctr" defTabSz="914126"/>
            <a:endParaRPr lang="en-US" sz="1799" kern="0" dirty="0">
              <a:solidFill>
                <a:srgbClr val="404040"/>
              </a:solidFill>
            </a:endParaRPr>
          </a:p>
        </p:txBody>
      </p:sp>
      <p:grpSp>
        <p:nvGrpSpPr>
          <p:cNvPr id="204" name="Group 203"/>
          <p:cNvGrpSpPr/>
          <p:nvPr/>
        </p:nvGrpSpPr>
        <p:grpSpPr>
          <a:xfrm>
            <a:off x="628198" y="2197100"/>
            <a:ext cx="225366" cy="1657351"/>
            <a:chOff x="605973" y="596911"/>
            <a:chExt cx="225366" cy="3359762"/>
          </a:xfrm>
        </p:grpSpPr>
        <p:sp>
          <p:nvSpPr>
            <p:cNvPr id="205" name="Rectangle 204"/>
            <p:cNvSpPr/>
            <p:nvPr/>
          </p:nvSpPr>
          <p:spPr>
            <a:xfrm rot="5400000">
              <a:off x="-961225" y="2164109"/>
              <a:ext cx="3359762" cy="225366"/>
            </a:xfrm>
            <a:prstGeom prst="rect">
              <a:avLst/>
            </a:prstGeom>
            <a:solidFill>
              <a:schemeClr val="bg2">
                <a:lumMod val="85000"/>
                <a:lumOff val="15000"/>
              </a:schemeClr>
            </a:solidFill>
            <a:ln w="9525">
              <a:noFill/>
              <a:miter lim="800000"/>
              <a:headEnd/>
              <a:tailEnd/>
            </a:ln>
          </p:spPr>
          <p:txBody>
            <a:bodyPr wrap="square" rtlCol="0" anchor="ctr"/>
            <a:lstStyle/>
            <a:p>
              <a:pPr algn="ctr" defTabSz="914126"/>
              <a:endParaRPr lang="en-US" sz="1799" kern="0" dirty="0">
                <a:solidFill>
                  <a:srgbClr val="404040"/>
                </a:solidFill>
              </a:endParaRPr>
            </a:p>
          </p:txBody>
        </p:sp>
        <p:cxnSp>
          <p:nvCxnSpPr>
            <p:cNvPr id="206" name="Straight Arrow Connector 205"/>
            <p:cNvCxnSpPr/>
            <p:nvPr/>
          </p:nvCxnSpPr>
          <p:spPr>
            <a:xfrm flipV="1">
              <a:off x="718655" y="2470171"/>
              <a:ext cx="0" cy="1478307"/>
            </a:xfrm>
            <a:prstGeom prst="straightConnector1">
              <a:avLst/>
            </a:prstGeom>
            <a:ln w="28575" cap="rnd">
              <a:solidFill>
                <a:schemeClr val="tx2">
                  <a:lumMod val="50000"/>
                  <a:lumOff val="50000"/>
                </a:schemeClr>
              </a:solidFill>
              <a:prstDash val="sysDot"/>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cxnSp>
        <p:nvCxnSpPr>
          <p:cNvPr id="191" name="Straight Connector 190"/>
          <p:cNvCxnSpPr/>
          <p:nvPr/>
        </p:nvCxnSpPr>
        <p:spPr>
          <a:xfrm>
            <a:off x="869842" y="2249119"/>
            <a:ext cx="7645508" cy="0"/>
          </a:xfrm>
          <a:prstGeom prst="line">
            <a:avLst/>
          </a:prstGeom>
          <a:noFill/>
          <a:ln w="219075">
            <a:solidFill>
              <a:schemeClr val="bg2">
                <a:lumMod val="85000"/>
                <a:lumOff val="15000"/>
              </a:schemeClr>
            </a:solidFill>
            <a:miter lim="800000"/>
            <a:headEnd/>
            <a:tailEnd/>
          </a:ln>
        </p:spPr>
      </p:cxnSp>
      <p:sp>
        <p:nvSpPr>
          <p:cNvPr id="2" name="Title 1"/>
          <p:cNvSpPr>
            <a:spLocks noGrp="1"/>
          </p:cNvSpPr>
          <p:nvPr>
            <p:ph type="title"/>
          </p:nvPr>
        </p:nvSpPr>
        <p:spPr/>
        <p:txBody>
          <a:bodyPr/>
          <a:lstStyle/>
          <a:p>
            <a:r>
              <a:rPr lang="en-US" dirty="0"/>
              <a:t>Complex User Definition</a:t>
            </a:r>
          </a:p>
        </p:txBody>
      </p:sp>
      <p:sp>
        <p:nvSpPr>
          <p:cNvPr id="107" name="TextBox 106"/>
          <p:cNvSpPr txBox="1"/>
          <p:nvPr/>
        </p:nvSpPr>
        <p:spPr>
          <a:xfrm>
            <a:off x="331962" y="4199548"/>
            <a:ext cx="843500" cy="461665"/>
          </a:xfrm>
          <a:prstGeom prst="rect">
            <a:avLst/>
          </a:prstGeom>
          <a:noFill/>
        </p:spPr>
        <p:txBody>
          <a:bodyPr wrap="square" rtlCol="0">
            <a:spAutoFit/>
          </a:bodyPr>
          <a:lstStyle/>
          <a:p>
            <a:pPr algn="ctr" defTabSz="914126"/>
            <a:r>
              <a:rPr lang="en-US" sz="1200" kern="0" dirty="0">
                <a:solidFill>
                  <a:srgbClr val="404040"/>
                </a:solidFill>
              </a:rPr>
              <a:t>Regional</a:t>
            </a:r>
            <a:br>
              <a:rPr lang="en-US" sz="1200" kern="0" dirty="0">
                <a:solidFill>
                  <a:srgbClr val="404040"/>
                </a:solidFill>
              </a:rPr>
            </a:br>
            <a:r>
              <a:rPr lang="en-US" sz="1200" kern="0" dirty="0">
                <a:solidFill>
                  <a:srgbClr val="404040"/>
                </a:solidFill>
              </a:rPr>
              <a:t>Office</a:t>
            </a:r>
          </a:p>
        </p:txBody>
      </p:sp>
      <p:sp>
        <p:nvSpPr>
          <p:cNvPr id="110" name="TextBox 109"/>
          <p:cNvSpPr txBox="1"/>
          <p:nvPr/>
        </p:nvSpPr>
        <p:spPr>
          <a:xfrm>
            <a:off x="227264" y="2592755"/>
            <a:ext cx="1052896" cy="461665"/>
          </a:xfrm>
          <a:prstGeom prst="rect">
            <a:avLst/>
          </a:prstGeom>
          <a:noFill/>
        </p:spPr>
        <p:txBody>
          <a:bodyPr wrap="square" rtlCol="0">
            <a:spAutoFit/>
          </a:bodyPr>
          <a:lstStyle/>
          <a:p>
            <a:pPr algn="ctr" defTabSz="914126"/>
            <a:r>
              <a:rPr lang="en-US" sz="1200" kern="0" dirty="0">
                <a:solidFill>
                  <a:srgbClr val="404040"/>
                </a:solidFill>
              </a:rPr>
              <a:t>Headquarters Data Center</a:t>
            </a:r>
          </a:p>
        </p:txBody>
      </p:sp>
      <p:grpSp>
        <p:nvGrpSpPr>
          <p:cNvPr id="111" name="Group 110"/>
          <p:cNvGrpSpPr/>
          <p:nvPr/>
        </p:nvGrpSpPr>
        <p:grpSpPr>
          <a:xfrm>
            <a:off x="388924" y="3628314"/>
            <a:ext cx="737542" cy="574422"/>
            <a:chOff x="529577" y="4937045"/>
            <a:chExt cx="476392" cy="371030"/>
          </a:xfrm>
          <a:effectLst>
            <a:outerShdw blurRad="88900" sx="102000" sy="102000" algn="ctr" rotWithShape="0">
              <a:prstClr val="black">
                <a:alpha val="67000"/>
              </a:prstClr>
            </a:outerShdw>
          </a:effectLst>
        </p:grpSpPr>
        <p:sp>
          <p:nvSpPr>
            <p:cNvPr id="112" name="Rectangle 111"/>
            <p:cNvSpPr/>
            <p:nvPr/>
          </p:nvSpPr>
          <p:spPr>
            <a:xfrm>
              <a:off x="834121" y="5031076"/>
              <a:ext cx="156995" cy="156995"/>
            </a:xfrm>
            <a:prstGeom prst="rect">
              <a:avLst/>
            </a:prstGeom>
            <a:solidFill>
              <a:sysClr val="window" lastClr="FFFFFF"/>
            </a:solidFill>
            <a:ln w="9525">
              <a:noFill/>
              <a:miter lim="800000"/>
              <a:headEnd/>
              <a:tailEnd/>
            </a:ln>
          </p:spPr>
          <p:txBody>
            <a:bodyPr wrap="none" rtlCol="0" anchor="ctr"/>
            <a:lstStyle/>
            <a:p>
              <a:pPr algn="ctr">
                <a:defRPr/>
              </a:pPr>
              <a:endParaRPr lang="en-US" kern="0" dirty="0">
                <a:solidFill>
                  <a:srgbClr val="09ADFF"/>
                </a:solidFill>
                <a:latin typeface="Arial"/>
              </a:endParaRPr>
            </a:p>
          </p:txBody>
        </p:sp>
        <p:sp>
          <p:nvSpPr>
            <p:cNvPr id="113" name="Rectangle 112"/>
            <p:cNvSpPr/>
            <p:nvPr/>
          </p:nvSpPr>
          <p:spPr>
            <a:xfrm>
              <a:off x="541658" y="5031076"/>
              <a:ext cx="239392" cy="156995"/>
            </a:xfrm>
            <a:prstGeom prst="rect">
              <a:avLst/>
            </a:prstGeom>
            <a:solidFill>
              <a:sysClr val="window" lastClr="FFFFFF"/>
            </a:solidFill>
            <a:ln w="9525">
              <a:noFill/>
              <a:miter lim="800000"/>
              <a:headEnd/>
              <a:tailEnd/>
            </a:ln>
          </p:spPr>
          <p:txBody>
            <a:bodyPr wrap="none" rtlCol="0" anchor="ctr"/>
            <a:lstStyle/>
            <a:p>
              <a:pPr algn="ctr">
                <a:defRPr/>
              </a:pPr>
              <a:endParaRPr lang="en-US" kern="0" dirty="0">
                <a:solidFill>
                  <a:srgbClr val="09ADFF"/>
                </a:solidFill>
                <a:latin typeface="Arial"/>
              </a:endParaRPr>
            </a:p>
          </p:txBody>
        </p:sp>
        <p:grpSp>
          <p:nvGrpSpPr>
            <p:cNvPr id="114" name="Group 113"/>
            <p:cNvGrpSpPr/>
            <p:nvPr/>
          </p:nvGrpSpPr>
          <p:grpSpPr>
            <a:xfrm>
              <a:off x="529577" y="4937045"/>
              <a:ext cx="476392" cy="371030"/>
              <a:chOff x="5987864" y="2180986"/>
              <a:chExt cx="2670175" cy="2079626"/>
            </a:xfrm>
          </p:grpSpPr>
          <p:sp>
            <p:nvSpPr>
              <p:cNvPr id="115" name="Freeform 5"/>
              <p:cNvSpPr>
                <a:spLocks noEditPoints="1"/>
              </p:cNvSpPr>
              <p:nvPr/>
            </p:nvSpPr>
            <p:spPr bwMode="auto">
              <a:xfrm>
                <a:off x="5987864" y="2585799"/>
                <a:ext cx="2670175" cy="1674813"/>
              </a:xfrm>
              <a:custGeom>
                <a:avLst/>
                <a:gdLst>
                  <a:gd name="T0" fmla="*/ 0 w 1682"/>
                  <a:gd name="T1" fmla="*/ 0 h 1055"/>
                  <a:gd name="T2" fmla="*/ 0 w 1682"/>
                  <a:gd name="T3" fmla="*/ 1055 h 1055"/>
                  <a:gd name="T4" fmla="*/ 610 w 1682"/>
                  <a:gd name="T5" fmla="*/ 1055 h 1055"/>
                  <a:gd name="T6" fmla="*/ 610 w 1682"/>
                  <a:gd name="T7" fmla="*/ 670 h 1055"/>
                  <a:gd name="T8" fmla="*/ 994 w 1682"/>
                  <a:gd name="T9" fmla="*/ 670 h 1055"/>
                  <a:gd name="T10" fmla="*/ 994 w 1682"/>
                  <a:gd name="T11" fmla="*/ 1055 h 1055"/>
                  <a:gd name="T12" fmla="*/ 1682 w 1682"/>
                  <a:gd name="T13" fmla="*/ 1055 h 1055"/>
                  <a:gd name="T14" fmla="*/ 1682 w 1682"/>
                  <a:gd name="T15" fmla="*/ 0 h 1055"/>
                  <a:gd name="T16" fmla="*/ 0 w 1682"/>
                  <a:gd name="T17" fmla="*/ 0 h 1055"/>
                  <a:gd name="T18" fmla="*/ 303 w 1682"/>
                  <a:gd name="T19" fmla="*/ 572 h 1055"/>
                  <a:gd name="T20" fmla="*/ 90 w 1682"/>
                  <a:gd name="T21" fmla="*/ 572 h 1055"/>
                  <a:gd name="T22" fmla="*/ 90 w 1682"/>
                  <a:gd name="T23" fmla="*/ 361 h 1055"/>
                  <a:gd name="T24" fmla="*/ 303 w 1682"/>
                  <a:gd name="T25" fmla="*/ 361 h 1055"/>
                  <a:gd name="T26" fmla="*/ 303 w 1682"/>
                  <a:gd name="T27" fmla="*/ 572 h 1055"/>
                  <a:gd name="T28" fmla="*/ 303 w 1682"/>
                  <a:gd name="T29" fmla="*/ 313 h 1055"/>
                  <a:gd name="T30" fmla="*/ 90 w 1682"/>
                  <a:gd name="T31" fmla="*/ 313 h 1055"/>
                  <a:gd name="T32" fmla="*/ 90 w 1682"/>
                  <a:gd name="T33" fmla="*/ 100 h 1055"/>
                  <a:gd name="T34" fmla="*/ 303 w 1682"/>
                  <a:gd name="T35" fmla="*/ 100 h 1055"/>
                  <a:gd name="T36" fmla="*/ 303 w 1682"/>
                  <a:gd name="T37" fmla="*/ 313 h 1055"/>
                  <a:gd name="T38" fmla="*/ 553 w 1682"/>
                  <a:gd name="T39" fmla="*/ 572 h 1055"/>
                  <a:gd name="T40" fmla="*/ 341 w 1682"/>
                  <a:gd name="T41" fmla="*/ 572 h 1055"/>
                  <a:gd name="T42" fmla="*/ 341 w 1682"/>
                  <a:gd name="T43" fmla="*/ 361 h 1055"/>
                  <a:gd name="T44" fmla="*/ 553 w 1682"/>
                  <a:gd name="T45" fmla="*/ 361 h 1055"/>
                  <a:gd name="T46" fmla="*/ 553 w 1682"/>
                  <a:gd name="T47" fmla="*/ 572 h 1055"/>
                  <a:gd name="T48" fmla="*/ 553 w 1682"/>
                  <a:gd name="T49" fmla="*/ 313 h 1055"/>
                  <a:gd name="T50" fmla="*/ 341 w 1682"/>
                  <a:gd name="T51" fmla="*/ 313 h 1055"/>
                  <a:gd name="T52" fmla="*/ 341 w 1682"/>
                  <a:gd name="T53" fmla="*/ 100 h 1055"/>
                  <a:gd name="T54" fmla="*/ 553 w 1682"/>
                  <a:gd name="T55" fmla="*/ 100 h 1055"/>
                  <a:gd name="T56" fmla="*/ 553 w 1682"/>
                  <a:gd name="T57" fmla="*/ 313 h 1055"/>
                  <a:gd name="T58" fmla="*/ 802 w 1682"/>
                  <a:gd name="T59" fmla="*/ 572 h 1055"/>
                  <a:gd name="T60" fmla="*/ 591 w 1682"/>
                  <a:gd name="T61" fmla="*/ 572 h 1055"/>
                  <a:gd name="T62" fmla="*/ 591 w 1682"/>
                  <a:gd name="T63" fmla="*/ 361 h 1055"/>
                  <a:gd name="T64" fmla="*/ 802 w 1682"/>
                  <a:gd name="T65" fmla="*/ 361 h 1055"/>
                  <a:gd name="T66" fmla="*/ 802 w 1682"/>
                  <a:gd name="T67" fmla="*/ 572 h 1055"/>
                  <a:gd name="T68" fmla="*/ 802 w 1682"/>
                  <a:gd name="T69" fmla="*/ 313 h 1055"/>
                  <a:gd name="T70" fmla="*/ 591 w 1682"/>
                  <a:gd name="T71" fmla="*/ 313 h 1055"/>
                  <a:gd name="T72" fmla="*/ 591 w 1682"/>
                  <a:gd name="T73" fmla="*/ 100 h 1055"/>
                  <a:gd name="T74" fmla="*/ 802 w 1682"/>
                  <a:gd name="T75" fmla="*/ 100 h 1055"/>
                  <a:gd name="T76" fmla="*/ 802 w 1682"/>
                  <a:gd name="T77" fmla="*/ 313 h 1055"/>
                  <a:gd name="T78" fmla="*/ 1338 w 1682"/>
                  <a:gd name="T79" fmla="*/ 572 h 1055"/>
                  <a:gd name="T80" fmla="*/ 1127 w 1682"/>
                  <a:gd name="T81" fmla="*/ 572 h 1055"/>
                  <a:gd name="T82" fmla="*/ 1127 w 1682"/>
                  <a:gd name="T83" fmla="*/ 361 h 1055"/>
                  <a:gd name="T84" fmla="*/ 1338 w 1682"/>
                  <a:gd name="T85" fmla="*/ 361 h 1055"/>
                  <a:gd name="T86" fmla="*/ 1338 w 1682"/>
                  <a:gd name="T87" fmla="*/ 572 h 1055"/>
                  <a:gd name="T88" fmla="*/ 1338 w 1682"/>
                  <a:gd name="T89" fmla="*/ 313 h 1055"/>
                  <a:gd name="T90" fmla="*/ 1127 w 1682"/>
                  <a:gd name="T91" fmla="*/ 313 h 1055"/>
                  <a:gd name="T92" fmla="*/ 1127 w 1682"/>
                  <a:gd name="T93" fmla="*/ 100 h 1055"/>
                  <a:gd name="T94" fmla="*/ 1338 w 1682"/>
                  <a:gd name="T95" fmla="*/ 100 h 1055"/>
                  <a:gd name="T96" fmla="*/ 1338 w 1682"/>
                  <a:gd name="T97" fmla="*/ 313 h 1055"/>
                  <a:gd name="T98" fmla="*/ 1590 w 1682"/>
                  <a:gd name="T99" fmla="*/ 572 h 1055"/>
                  <a:gd name="T100" fmla="*/ 1376 w 1682"/>
                  <a:gd name="T101" fmla="*/ 572 h 1055"/>
                  <a:gd name="T102" fmla="*/ 1376 w 1682"/>
                  <a:gd name="T103" fmla="*/ 361 h 1055"/>
                  <a:gd name="T104" fmla="*/ 1590 w 1682"/>
                  <a:gd name="T105" fmla="*/ 361 h 1055"/>
                  <a:gd name="T106" fmla="*/ 1590 w 1682"/>
                  <a:gd name="T107" fmla="*/ 572 h 1055"/>
                  <a:gd name="T108" fmla="*/ 1590 w 1682"/>
                  <a:gd name="T109" fmla="*/ 313 h 1055"/>
                  <a:gd name="T110" fmla="*/ 1376 w 1682"/>
                  <a:gd name="T111" fmla="*/ 313 h 1055"/>
                  <a:gd name="T112" fmla="*/ 1376 w 1682"/>
                  <a:gd name="T113" fmla="*/ 100 h 1055"/>
                  <a:gd name="T114" fmla="*/ 1590 w 1682"/>
                  <a:gd name="T115" fmla="*/ 100 h 1055"/>
                  <a:gd name="T116" fmla="*/ 1590 w 1682"/>
                  <a:gd name="T117" fmla="*/ 313 h 10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682" h="1055">
                    <a:moveTo>
                      <a:pt x="0" y="0"/>
                    </a:moveTo>
                    <a:lnTo>
                      <a:pt x="0" y="1055"/>
                    </a:lnTo>
                    <a:lnTo>
                      <a:pt x="610" y="1055"/>
                    </a:lnTo>
                    <a:lnTo>
                      <a:pt x="610" y="670"/>
                    </a:lnTo>
                    <a:lnTo>
                      <a:pt x="994" y="670"/>
                    </a:lnTo>
                    <a:lnTo>
                      <a:pt x="994" y="1055"/>
                    </a:lnTo>
                    <a:lnTo>
                      <a:pt x="1682" y="1055"/>
                    </a:lnTo>
                    <a:lnTo>
                      <a:pt x="1682" y="0"/>
                    </a:lnTo>
                    <a:lnTo>
                      <a:pt x="0" y="0"/>
                    </a:lnTo>
                    <a:close/>
                    <a:moveTo>
                      <a:pt x="303" y="572"/>
                    </a:moveTo>
                    <a:lnTo>
                      <a:pt x="90" y="572"/>
                    </a:lnTo>
                    <a:lnTo>
                      <a:pt x="90" y="361"/>
                    </a:lnTo>
                    <a:lnTo>
                      <a:pt x="303" y="361"/>
                    </a:lnTo>
                    <a:lnTo>
                      <a:pt x="303" y="572"/>
                    </a:lnTo>
                    <a:close/>
                    <a:moveTo>
                      <a:pt x="303" y="313"/>
                    </a:moveTo>
                    <a:lnTo>
                      <a:pt x="90" y="313"/>
                    </a:lnTo>
                    <a:lnTo>
                      <a:pt x="90" y="100"/>
                    </a:lnTo>
                    <a:lnTo>
                      <a:pt x="303" y="100"/>
                    </a:lnTo>
                    <a:lnTo>
                      <a:pt x="303" y="313"/>
                    </a:lnTo>
                    <a:close/>
                    <a:moveTo>
                      <a:pt x="553" y="572"/>
                    </a:moveTo>
                    <a:lnTo>
                      <a:pt x="341" y="572"/>
                    </a:lnTo>
                    <a:lnTo>
                      <a:pt x="341" y="361"/>
                    </a:lnTo>
                    <a:lnTo>
                      <a:pt x="553" y="361"/>
                    </a:lnTo>
                    <a:lnTo>
                      <a:pt x="553" y="572"/>
                    </a:lnTo>
                    <a:close/>
                    <a:moveTo>
                      <a:pt x="553" y="313"/>
                    </a:moveTo>
                    <a:lnTo>
                      <a:pt x="341" y="313"/>
                    </a:lnTo>
                    <a:lnTo>
                      <a:pt x="341" y="100"/>
                    </a:lnTo>
                    <a:lnTo>
                      <a:pt x="553" y="100"/>
                    </a:lnTo>
                    <a:lnTo>
                      <a:pt x="553" y="313"/>
                    </a:lnTo>
                    <a:close/>
                    <a:moveTo>
                      <a:pt x="802" y="572"/>
                    </a:moveTo>
                    <a:lnTo>
                      <a:pt x="591" y="572"/>
                    </a:lnTo>
                    <a:lnTo>
                      <a:pt x="591" y="361"/>
                    </a:lnTo>
                    <a:lnTo>
                      <a:pt x="802" y="361"/>
                    </a:lnTo>
                    <a:lnTo>
                      <a:pt x="802" y="572"/>
                    </a:lnTo>
                    <a:close/>
                    <a:moveTo>
                      <a:pt x="802" y="313"/>
                    </a:moveTo>
                    <a:lnTo>
                      <a:pt x="591" y="313"/>
                    </a:lnTo>
                    <a:lnTo>
                      <a:pt x="591" y="100"/>
                    </a:lnTo>
                    <a:lnTo>
                      <a:pt x="802" y="100"/>
                    </a:lnTo>
                    <a:lnTo>
                      <a:pt x="802" y="313"/>
                    </a:lnTo>
                    <a:close/>
                    <a:moveTo>
                      <a:pt x="1338" y="572"/>
                    </a:moveTo>
                    <a:lnTo>
                      <a:pt x="1127" y="572"/>
                    </a:lnTo>
                    <a:lnTo>
                      <a:pt x="1127" y="361"/>
                    </a:lnTo>
                    <a:lnTo>
                      <a:pt x="1338" y="361"/>
                    </a:lnTo>
                    <a:lnTo>
                      <a:pt x="1338" y="572"/>
                    </a:lnTo>
                    <a:close/>
                    <a:moveTo>
                      <a:pt x="1338" y="313"/>
                    </a:moveTo>
                    <a:lnTo>
                      <a:pt x="1127" y="313"/>
                    </a:lnTo>
                    <a:lnTo>
                      <a:pt x="1127" y="100"/>
                    </a:lnTo>
                    <a:lnTo>
                      <a:pt x="1338" y="100"/>
                    </a:lnTo>
                    <a:lnTo>
                      <a:pt x="1338" y="313"/>
                    </a:lnTo>
                    <a:close/>
                    <a:moveTo>
                      <a:pt x="1590" y="572"/>
                    </a:moveTo>
                    <a:lnTo>
                      <a:pt x="1376" y="572"/>
                    </a:lnTo>
                    <a:lnTo>
                      <a:pt x="1376" y="361"/>
                    </a:lnTo>
                    <a:lnTo>
                      <a:pt x="1590" y="361"/>
                    </a:lnTo>
                    <a:lnTo>
                      <a:pt x="1590" y="572"/>
                    </a:lnTo>
                    <a:close/>
                    <a:moveTo>
                      <a:pt x="1590" y="313"/>
                    </a:moveTo>
                    <a:lnTo>
                      <a:pt x="1376" y="313"/>
                    </a:lnTo>
                    <a:lnTo>
                      <a:pt x="1376" y="100"/>
                    </a:lnTo>
                    <a:lnTo>
                      <a:pt x="1590" y="100"/>
                    </a:lnTo>
                    <a:lnTo>
                      <a:pt x="1590" y="313"/>
                    </a:lnTo>
                    <a:close/>
                  </a:path>
                </a:pathLst>
              </a:custGeom>
              <a:solidFill>
                <a:srgbClr val="5A6771"/>
              </a:solidFill>
              <a:ln>
                <a:noFill/>
              </a:ln>
            </p:spPr>
            <p:txBody>
              <a:bodyPr vert="horz" wrap="square" lIns="91440" tIns="45720" rIns="91440" bIns="45720" numCol="1" anchor="t" anchorCtr="0" compatLnSpc="1">
                <a:prstTxWarp prst="textNoShape">
                  <a:avLst/>
                </a:prstTxWarp>
              </a:bodyPr>
              <a:lstStyle/>
              <a:p>
                <a:pPr>
                  <a:defRPr/>
                </a:pPr>
                <a:endParaRPr lang="en-US" kern="0" dirty="0">
                  <a:solidFill>
                    <a:srgbClr val="000000"/>
                  </a:solidFill>
                  <a:latin typeface="Arial"/>
                </a:endParaRPr>
              </a:p>
            </p:txBody>
          </p:sp>
          <p:sp>
            <p:nvSpPr>
              <p:cNvPr id="116" name="Freeform 6"/>
              <p:cNvSpPr>
                <a:spLocks/>
              </p:cNvSpPr>
              <p:nvPr/>
            </p:nvSpPr>
            <p:spPr bwMode="auto">
              <a:xfrm>
                <a:off x="7261039" y="2180986"/>
                <a:ext cx="1393825" cy="404813"/>
              </a:xfrm>
              <a:custGeom>
                <a:avLst/>
                <a:gdLst>
                  <a:gd name="T0" fmla="*/ 0 w 878"/>
                  <a:gd name="T1" fmla="*/ 0 h 255"/>
                  <a:gd name="T2" fmla="*/ 878 w 878"/>
                  <a:gd name="T3" fmla="*/ 255 h 255"/>
                  <a:gd name="T4" fmla="*/ 0 w 878"/>
                  <a:gd name="T5" fmla="*/ 255 h 255"/>
                  <a:gd name="T6" fmla="*/ 0 w 878"/>
                  <a:gd name="T7" fmla="*/ 0 h 255"/>
                </a:gdLst>
                <a:ahLst/>
                <a:cxnLst>
                  <a:cxn ang="0">
                    <a:pos x="T0" y="T1"/>
                  </a:cxn>
                  <a:cxn ang="0">
                    <a:pos x="T2" y="T3"/>
                  </a:cxn>
                  <a:cxn ang="0">
                    <a:pos x="T4" y="T5"/>
                  </a:cxn>
                  <a:cxn ang="0">
                    <a:pos x="T6" y="T7"/>
                  </a:cxn>
                </a:cxnLst>
                <a:rect l="0" t="0" r="r" b="b"/>
                <a:pathLst>
                  <a:path w="878" h="255">
                    <a:moveTo>
                      <a:pt x="0" y="0"/>
                    </a:moveTo>
                    <a:lnTo>
                      <a:pt x="878" y="255"/>
                    </a:lnTo>
                    <a:lnTo>
                      <a:pt x="0" y="255"/>
                    </a:lnTo>
                    <a:lnTo>
                      <a:pt x="0" y="0"/>
                    </a:lnTo>
                    <a:close/>
                  </a:path>
                </a:pathLst>
              </a:custGeom>
              <a:solidFill>
                <a:srgbClr val="5A6771"/>
              </a:solidFill>
              <a:ln>
                <a:noFill/>
              </a:ln>
            </p:spPr>
            <p:txBody>
              <a:bodyPr vert="horz" wrap="square" lIns="91440" tIns="45720" rIns="91440" bIns="45720" numCol="1" anchor="t" anchorCtr="0" compatLnSpc="1">
                <a:prstTxWarp prst="textNoShape">
                  <a:avLst/>
                </a:prstTxWarp>
              </a:bodyPr>
              <a:lstStyle/>
              <a:p>
                <a:pPr>
                  <a:defRPr/>
                </a:pPr>
                <a:endParaRPr lang="en-US" kern="0" dirty="0">
                  <a:solidFill>
                    <a:srgbClr val="000000"/>
                  </a:solidFill>
                  <a:latin typeface="Arial"/>
                </a:endParaRPr>
              </a:p>
            </p:txBody>
          </p:sp>
        </p:grpSp>
      </p:grpSp>
      <p:sp>
        <p:nvSpPr>
          <p:cNvPr id="118" name="TextBox 117"/>
          <p:cNvSpPr txBox="1"/>
          <p:nvPr/>
        </p:nvSpPr>
        <p:spPr>
          <a:xfrm>
            <a:off x="386464" y="5659332"/>
            <a:ext cx="734496" cy="461665"/>
          </a:xfrm>
          <a:prstGeom prst="rect">
            <a:avLst/>
          </a:prstGeom>
          <a:noFill/>
        </p:spPr>
        <p:txBody>
          <a:bodyPr wrap="square" rtlCol="0">
            <a:spAutoFit/>
          </a:bodyPr>
          <a:lstStyle>
            <a:defPPr>
              <a:defRPr lang="en-US"/>
            </a:defPPr>
            <a:lvl1pPr algn="ctr" defTabSz="914126">
              <a:defRPr sz="1200" kern="0">
                <a:solidFill>
                  <a:srgbClr val="FFFFFF"/>
                </a:solidFill>
              </a:defRPr>
            </a:lvl1pPr>
          </a:lstStyle>
          <a:p>
            <a:r>
              <a:rPr lang="en-US" dirty="0">
                <a:solidFill>
                  <a:srgbClr val="404040"/>
                </a:solidFill>
              </a:rPr>
              <a:t>Roaming</a:t>
            </a:r>
            <a:br>
              <a:rPr lang="en-US" dirty="0">
                <a:solidFill>
                  <a:srgbClr val="404040"/>
                </a:solidFill>
              </a:rPr>
            </a:br>
            <a:r>
              <a:rPr lang="en-US" dirty="0">
                <a:solidFill>
                  <a:srgbClr val="404040"/>
                </a:solidFill>
              </a:rPr>
              <a:t>Users</a:t>
            </a:r>
          </a:p>
        </p:txBody>
      </p:sp>
      <p:cxnSp>
        <p:nvCxnSpPr>
          <p:cNvPr id="212" name="Straight Connector 211"/>
          <p:cNvCxnSpPr/>
          <p:nvPr/>
        </p:nvCxnSpPr>
        <p:spPr>
          <a:xfrm>
            <a:off x="869843" y="2249119"/>
            <a:ext cx="7264507" cy="0"/>
          </a:xfrm>
          <a:prstGeom prst="line">
            <a:avLst/>
          </a:prstGeom>
          <a:ln w="28575" cap="rnd">
            <a:solidFill>
              <a:schemeClr val="tx2">
                <a:lumMod val="50000"/>
                <a:lumOff val="50000"/>
              </a:schemeClr>
            </a:solidFill>
            <a:prstDash val="sysDot"/>
            <a:headEnd type="none" w="med" len="med"/>
            <a:tailEnd type="triangle" w="med" len="med"/>
          </a:ln>
        </p:spPr>
        <p:style>
          <a:lnRef idx="1">
            <a:schemeClr val="accent1"/>
          </a:lnRef>
          <a:fillRef idx="0">
            <a:schemeClr val="accent1"/>
          </a:fillRef>
          <a:effectRef idx="0">
            <a:schemeClr val="accent1"/>
          </a:effectRef>
          <a:fontRef idx="minor">
            <a:schemeClr val="tx1"/>
          </a:fontRef>
        </p:style>
      </p:cxnSp>
      <p:pic>
        <p:nvPicPr>
          <p:cNvPr id="109" name="Picture 10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0267" y="1746531"/>
            <a:ext cx="720367" cy="849759"/>
          </a:xfrm>
          <a:prstGeom prst="rect">
            <a:avLst/>
          </a:prstGeom>
        </p:spPr>
      </p:pic>
      <p:grpSp>
        <p:nvGrpSpPr>
          <p:cNvPr id="217" name="Group 216"/>
          <p:cNvGrpSpPr/>
          <p:nvPr/>
        </p:nvGrpSpPr>
        <p:grpSpPr>
          <a:xfrm>
            <a:off x="983756" y="1658495"/>
            <a:ext cx="437783" cy="437783"/>
            <a:chOff x="2263538" y="3514381"/>
            <a:chExt cx="498948" cy="498948"/>
          </a:xfrm>
        </p:grpSpPr>
        <p:sp>
          <p:nvSpPr>
            <p:cNvPr id="218" name="Oval 217"/>
            <p:cNvSpPr/>
            <p:nvPr/>
          </p:nvSpPr>
          <p:spPr bwMode="gray">
            <a:xfrm>
              <a:off x="2263538" y="3514381"/>
              <a:ext cx="498948" cy="498948"/>
            </a:xfrm>
            <a:prstGeom prst="ellipse">
              <a:avLst/>
            </a:prstGeom>
            <a:solidFill>
              <a:schemeClr val="tx1"/>
            </a:solidFill>
            <a:ln w="19050">
              <a:solidFill>
                <a:schemeClr val="bg2"/>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lang="en-US">
                <a:solidFill>
                  <a:srgbClr val="FFFFFF"/>
                </a:solidFill>
              </a:endParaRPr>
            </a:p>
          </p:txBody>
        </p:sp>
        <p:grpSp>
          <p:nvGrpSpPr>
            <p:cNvPr id="219" name="Group 14"/>
            <p:cNvGrpSpPr>
              <a:grpSpLocks noChangeAspect="1"/>
            </p:cNvGrpSpPr>
            <p:nvPr/>
          </p:nvGrpSpPr>
          <p:grpSpPr bwMode="auto">
            <a:xfrm>
              <a:off x="2341322" y="3616521"/>
              <a:ext cx="343379" cy="294667"/>
              <a:chOff x="3116" y="1790"/>
              <a:chExt cx="430" cy="369"/>
            </a:xfrm>
          </p:grpSpPr>
          <p:sp>
            <p:nvSpPr>
              <p:cNvPr id="220" name="Freeform 15"/>
              <p:cNvSpPr>
                <a:spLocks/>
              </p:cNvSpPr>
              <p:nvPr/>
            </p:nvSpPr>
            <p:spPr bwMode="auto">
              <a:xfrm>
                <a:off x="3129" y="1803"/>
                <a:ext cx="403" cy="346"/>
              </a:xfrm>
              <a:custGeom>
                <a:avLst/>
                <a:gdLst>
                  <a:gd name="T0" fmla="*/ 64 w 403"/>
                  <a:gd name="T1" fmla="*/ 112 h 346"/>
                  <a:gd name="T2" fmla="*/ 46 w 403"/>
                  <a:gd name="T3" fmla="*/ 52 h 346"/>
                  <a:gd name="T4" fmla="*/ 90 w 403"/>
                  <a:gd name="T5" fmla="*/ 3 h 346"/>
                  <a:gd name="T6" fmla="*/ 142 w 403"/>
                  <a:gd name="T7" fmla="*/ 2 h 346"/>
                  <a:gd name="T8" fmla="*/ 204 w 403"/>
                  <a:gd name="T9" fmla="*/ 10 h 346"/>
                  <a:gd name="T10" fmla="*/ 286 w 403"/>
                  <a:gd name="T11" fmla="*/ 0 h 346"/>
                  <a:gd name="T12" fmla="*/ 340 w 403"/>
                  <a:gd name="T13" fmla="*/ 14 h 346"/>
                  <a:gd name="T14" fmla="*/ 361 w 403"/>
                  <a:gd name="T15" fmla="*/ 72 h 346"/>
                  <a:gd name="T16" fmla="*/ 339 w 403"/>
                  <a:gd name="T17" fmla="*/ 118 h 346"/>
                  <a:gd name="T18" fmla="*/ 387 w 403"/>
                  <a:gd name="T19" fmla="*/ 167 h 346"/>
                  <a:gd name="T20" fmla="*/ 403 w 403"/>
                  <a:gd name="T21" fmla="*/ 255 h 346"/>
                  <a:gd name="T22" fmla="*/ 336 w 403"/>
                  <a:gd name="T23" fmla="*/ 280 h 346"/>
                  <a:gd name="T24" fmla="*/ 335 w 403"/>
                  <a:gd name="T25" fmla="*/ 312 h 346"/>
                  <a:gd name="T26" fmla="*/ 203 w 403"/>
                  <a:gd name="T27" fmla="*/ 346 h 346"/>
                  <a:gd name="T28" fmla="*/ 65 w 403"/>
                  <a:gd name="T29" fmla="*/ 305 h 346"/>
                  <a:gd name="T30" fmla="*/ 61 w 403"/>
                  <a:gd name="T31" fmla="*/ 283 h 346"/>
                  <a:gd name="T32" fmla="*/ 0 w 403"/>
                  <a:gd name="T33" fmla="*/ 261 h 346"/>
                  <a:gd name="T34" fmla="*/ 13 w 403"/>
                  <a:gd name="T35" fmla="*/ 172 h 346"/>
                  <a:gd name="T36" fmla="*/ 64 w 403"/>
                  <a:gd name="T37" fmla="*/ 112 h 3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03" h="346">
                    <a:moveTo>
                      <a:pt x="64" y="112"/>
                    </a:moveTo>
                    <a:lnTo>
                      <a:pt x="46" y="52"/>
                    </a:lnTo>
                    <a:lnTo>
                      <a:pt x="90" y="3"/>
                    </a:lnTo>
                    <a:lnTo>
                      <a:pt x="142" y="2"/>
                    </a:lnTo>
                    <a:lnTo>
                      <a:pt x="204" y="10"/>
                    </a:lnTo>
                    <a:lnTo>
                      <a:pt x="286" y="0"/>
                    </a:lnTo>
                    <a:lnTo>
                      <a:pt x="340" y="14"/>
                    </a:lnTo>
                    <a:lnTo>
                      <a:pt x="361" y="72"/>
                    </a:lnTo>
                    <a:lnTo>
                      <a:pt x="339" y="118"/>
                    </a:lnTo>
                    <a:lnTo>
                      <a:pt x="387" y="167"/>
                    </a:lnTo>
                    <a:lnTo>
                      <a:pt x="403" y="255"/>
                    </a:lnTo>
                    <a:lnTo>
                      <a:pt x="336" y="280"/>
                    </a:lnTo>
                    <a:lnTo>
                      <a:pt x="335" y="312"/>
                    </a:lnTo>
                    <a:lnTo>
                      <a:pt x="203" y="346"/>
                    </a:lnTo>
                    <a:lnTo>
                      <a:pt x="65" y="305"/>
                    </a:lnTo>
                    <a:lnTo>
                      <a:pt x="61" y="283"/>
                    </a:lnTo>
                    <a:lnTo>
                      <a:pt x="0" y="261"/>
                    </a:lnTo>
                    <a:lnTo>
                      <a:pt x="13" y="172"/>
                    </a:lnTo>
                    <a:lnTo>
                      <a:pt x="64" y="11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ctr" anchorCtr="0" compatLnSpc="1">
                <a:prstTxWarp prst="textNoShape">
                  <a:avLst/>
                </a:prstTxWarp>
              </a:bodyPr>
              <a:lstStyle/>
              <a:p>
                <a:pPr defTabSz="914126">
                  <a:defRPr/>
                </a:pPr>
                <a:endParaRPr lang="en-US" sz="1400" kern="0" dirty="0">
                  <a:solidFill>
                    <a:srgbClr val="000000"/>
                  </a:solidFill>
                  <a:latin typeface="Arial"/>
                </a:endParaRPr>
              </a:p>
            </p:txBody>
          </p:sp>
          <p:sp>
            <p:nvSpPr>
              <p:cNvPr id="221" name="Freeform 16"/>
              <p:cNvSpPr>
                <a:spLocks noEditPoints="1"/>
              </p:cNvSpPr>
              <p:nvPr/>
            </p:nvSpPr>
            <p:spPr bwMode="auto">
              <a:xfrm>
                <a:off x="3116" y="1790"/>
                <a:ext cx="430" cy="369"/>
              </a:xfrm>
              <a:custGeom>
                <a:avLst/>
                <a:gdLst>
                  <a:gd name="T0" fmla="*/ 354 w 418"/>
                  <a:gd name="T1" fmla="*/ 125 h 359"/>
                  <a:gd name="T2" fmla="*/ 294 w 418"/>
                  <a:gd name="T3" fmla="*/ 0 h 359"/>
                  <a:gd name="T4" fmla="*/ 210 w 418"/>
                  <a:gd name="T5" fmla="*/ 6 h 359"/>
                  <a:gd name="T6" fmla="*/ 124 w 418"/>
                  <a:gd name="T7" fmla="*/ 0 h 359"/>
                  <a:gd name="T8" fmla="*/ 64 w 418"/>
                  <a:gd name="T9" fmla="*/ 125 h 359"/>
                  <a:gd name="T10" fmla="*/ 67 w 418"/>
                  <a:gd name="T11" fmla="*/ 301 h 359"/>
                  <a:gd name="T12" fmla="*/ 210 w 418"/>
                  <a:gd name="T13" fmla="*/ 359 h 359"/>
                  <a:gd name="T14" fmla="*/ 352 w 418"/>
                  <a:gd name="T15" fmla="*/ 301 h 359"/>
                  <a:gd name="T16" fmla="*/ 294 w 418"/>
                  <a:gd name="T17" fmla="*/ 24 h 359"/>
                  <a:gd name="T18" fmla="*/ 325 w 418"/>
                  <a:gd name="T19" fmla="*/ 120 h 359"/>
                  <a:gd name="T20" fmla="*/ 294 w 418"/>
                  <a:gd name="T21" fmla="*/ 130 h 359"/>
                  <a:gd name="T22" fmla="*/ 281 w 418"/>
                  <a:gd name="T23" fmla="*/ 128 h 359"/>
                  <a:gd name="T24" fmla="*/ 286 w 418"/>
                  <a:gd name="T25" fmla="*/ 115 h 359"/>
                  <a:gd name="T26" fmla="*/ 269 w 418"/>
                  <a:gd name="T27" fmla="*/ 40 h 359"/>
                  <a:gd name="T28" fmla="*/ 294 w 418"/>
                  <a:gd name="T29" fmla="*/ 24 h 359"/>
                  <a:gd name="T30" fmla="*/ 173 w 418"/>
                  <a:gd name="T31" fmla="*/ 41 h 359"/>
                  <a:gd name="T32" fmla="*/ 210 w 418"/>
                  <a:gd name="T33" fmla="*/ 30 h 359"/>
                  <a:gd name="T34" fmla="*/ 246 w 418"/>
                  <a:gd name="T35" fmla="*/ 41 h 359"/>
                  <a:gd name="T36" fmla="*/ 257 w 418"/>
                  <a:gd name="T37" fmla="*/ 51 h 359"/>
                  <a:gd name="T38" fmla="*/ 268 w 418"/>
                  <a:gd name="T39" fmla="*/ 119 h 359"/>
                  <a:gd name="T40" fmla="*/ 262 w 418"/>
                  <a:gd name="T41" fmla="*/ 129 h 359"/>
                  <a:gd name="T42" fmla="*/ 257 w 418"/>
                  <a:gd name="T43" fmla="*/ 135 h 359"/>
                  <a:gd name="T44" fmla="*/ 237 w 418"/>
                  <a:gd name="T45" fmla="*/ 150 h 359"/>
                  <a:gd name="T46" fmla="*/ 221 w 418"/>
                  <a:gd name="T47" fmla="*/ 156 h 359"/>
                  <a:gd name="T48" fmla="*/ 210 w 418"/>
                  <a:gd name="T49" fmla="*/ 157 h 359"/>
                  <a:gd name="T50" fmla="*/ 198 w 418"/>
                  <a:gd name="T51" fmla="*/ 156 h 359"/>
                  <a:gd name="T52" fmla="*/ 183 w 418"/>
                  <a:gd name="T53" fmla="*/ 150 h 359"/>
                  <a:gd name="T54" fmla="*/ 162 w 418"/>
                  <a:gd name="T55" fmla="*/ 135 h 359"/>
                  <a:gd name="T56" fmla="*/ 157 w 418"/>
                  <a:gd name="T57" fmla="*/ 128 h 359"/>
                  <a:gd name="T58" fmla="*/ 152 w 418"/>
                  <a:gd name="T59" fmla="*/ 119 h 359"/>
                  <a:gd name="T60" fmla="*/ 162 w 418"/>
                  <a:gd name="T61" fmla="*/ 51 h 359"/>
                  <a:gd name="T62" fmla="*/ 124 w 418"/>
                  <a:gd name="T63" fmla="*/ 24 h 359"/>
                  <a:gd name="T64" fmla="*/ 150 w 418"/>
                  <a:gd name="T65" fmla="*/ 41 h 359"/>
                  <a:gd name="T66" fmla="*/ 133 w 418"/>
                  <a:gd name="T67" fmla="*/ 115 h 359"/>
                  <a:gd name="T68" fmla="*/ 138 w 418"/>
                  <a:gd name="T69" fmla="*/ 128 h 359"/>
                  <a:gd name="T70" fmla="*/ 124 w 418"/>
                  <a:gd name="T71" fmla="*/ 130 h 359"/>
                  <a:gd name="T72" fmla="*/ 93 w 418"/>
                  <a:gd name="T73" fmla="*/ 120 h 359"/>
                  <a:gd name="T74" fmla="*/ 124 w 418"/>
                  <a:gd name="T75" fmla="*/ 24 h 359"/>
                  <a:gd name="T76" fmla="*/ 24 w 418"/>
                  <a:gd name="T77" fmla="*/ 257 h 359"/>
                  <a:gd name="T78" fmla="*/ 102 w 418"/>
                  <a:gd name="T79" fmla="*/ 142 h 359"/>
                  <a:gd name="T80" fmla="*/ 147 w 418"/>
                  <a:gd name="T81" fmla="*/ 142 h 359"/>
                  <a:gd name="T82" fmla="*/ 78 w 418"/>
                  <a:gd name="T83" fmla="*/ 270 h 359"/>
                  <a:gd name="T84" fmla="*/ 210 w 418"/>
                  <a:gd name="T85" fmla="*/ 335 h 359"/>
                  <a:gd name="T86" fmla="*/ 91 w 418"/>
                  <a:gd name="T87" fmla="*/ 296 h 359"/>
                  <a:gd name="T88" fmla="*/ 92 w 418"/>
                  <a:gd name="T89" fmla="*/ 280 h 359"/>
                  <a:gd name="T90" fmla="*/ 171 w 418"/>
                  <a:gd name="T91" fmla="*/ 163 h 359"/>
                  <a:gd name="T92" fmla="*/ 202 w 418"/>
                  <a:gd name="T93" fmla="*/ 172 h 359"/>
                  <a:gd name="T94" fmla="*/ 210 w 418"/>
                  <a:gd name="T95" fmla="*/ 173 h 359"/>
                  <a:gd name="T96" fmla="*/ 217 w 418"/>
                  <a:gd name="T97" fmla="*/ 172 h 359"/>
                  <a:gd name="T98" fmla="*/ 248 w 418"/>
                  <a:gd name="T99" fmla="*/ 163 h 359"/>
                  <a:gd name="T100" fmla="*/ 327 w 418"/>
                  <a:gd name="T101" fmla="*/ 280 h 359"/>
                  <a:gd name="T102" fmla="*/ 328 w 418"/>
                  <a:gd name="T103" fmla="*/ 296 h 359"/>
                  <a:gd name="T104" fmla="*/ 210 w 418"/>
                  <a:gd name="T105" fmla="*/ 335 h 359"/>
                  <a:gd name="T106" fmla="*/ 342 w 418"/>
                  <a:gd name="T107" fmla="*/ 270 h 359"/>
                  <a:gd name="T108" fmla="*/ 272 w 418"/>
                  <a:gd name="T109" fmla="*/ 142 h 359"/>
                  <a:gd name="T110" fmla="*/ 317 w 418"/>
                  <a:gd name="T111" fmla="*/ 142 h 359"/>
                  <a:gd name="T112" fmla="*/ 394 w 418"/>
                  <a:gd name="T113" fmla="*/ 257 h 3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418" h="359">
                    <a:moveTo>
                      <a:pt x="418" y="257"/>
                    </a:moveTo>
                    <a:cubicBezTo>
                      <a:pt x="418" y="201"/>
                      <a:pt x="393" y="151"/>
                      <a:pt x="354" y="125"/>
                    </a:cubicBezTo>
                    <a:cubicBezTo>
                      <a:pt x="365" y="112"/>
                      <a:pt x="371" y="95"/>
                      <a:pt x="371" y="77"/>
                    </a:cubicBezTo>
                    <a:cubicBezTo>
                      <a:pt x="371" y="35"/>
                      <a:pt x="337" y="0"/>
                      <a:pt x="294" y="0"/>
                    </a:cubicBezTo>
                    <a:cubicBezTo>
                      <a:pt x="278" y="0"/>
                      <a:pt x="262" y="5"/>
                      <a:pt x="249" y="15"/>
                    </a:cubicBezTo>
                    <a:cubicBezTo>
                      <a:pt x="237" y="9"/>
                      <a:pt x="224" y="6"/>
                      <a:pt x="210" y="6"/>
                    </a:cubicBezTo>
                    <a:cubicBezTo>
                      <a:pt x="196" y="6"/>
                      <a:pt x="182" y="9"/>
                      <a:pt x="170" y="15"/>
                    </a:cubicBezTo>
                    <a:cubicBezTo>
                      <a:pt x="157" y="6"/>
                      <a:pt x="141" y="0"/>
                      <a:pt x="124" y="0"/>
                    </a:cubicBezTo>
                    <a:cubicBezTo>
                      <a:pt x="82" y="0"/>
                      <a:pt x="47" y="35"/>
                      <a:pt x="47" y="77"/>
                    </a:cubicBezTo>
                    <a:cubicBezTo>
                      <a:pt x="47" y="95"/>
                      <a:pt x="54" y="112"/>
                      <a:pt x="64" y="125"/>
                    </a:cubicBezTo>
                    <a:cubicBezTo>
                      <a:pt x="25" y="151"/>
                      <a:pt x="0" y="201"/>
                      <a:pt x="0" y="257"/>
                    </a:cubicBezTo>
                    <a:cubicBezTo>
                      <a:pt x="0" y="284"/>
                      <a:pt x="37" y="296"/>
                      <a:pt x="67" y="301"/>
                    </a:cubicBezTo>
                    <a:cubicBezTo>
                      <a:pt x="67" y="302"/>
                      <a:pt x="67" y="304"/>
                      <a:pt x="67" y="305"/>
                    </a:cubicBezTo>
                    <a:cubicBezTo>
                      <a:pt x="67" y="348"/>
                      <a:pt x="157" y="359"/>
                      <a:pt x="210" y="359"/>
                    </a:cubicBezTo>
                    <a:cubicBezTo>
                      <a:pt x="263" y="359"/>
                      <a:pt x="353" y="348"/>
                      <a:pt x="353" y="305"/>
                    </a:cubicBezTo>
                    <a:cubicBezTo>
                      <a:pt x="353" y="304"/>
                      <a:pt x="353" y="302"/>
                      <a:pt x="352" y="301"/>
                    </a:cubicBezTo>
                    <a:cubicBezTo>
                      <a:pt x="382" y="295"/>
                      <a:pt x="418" y="284"/>
                      <a:pt x="418" y="257"/>
                    </a:cubicBezTo>
                    <a:close/>
                    <a:moveTo>
                      <a:pt x="294" y="24"/>
                    </a:moveTo>
                    <a:cubicBezTo>
                      <a:pt x="324" y="24"/>
                      <a:pt x="347" y="48"/>
                      <a:pt x="347" y="77"/>
                    </a:cubicBezTo>
                    <a:cubicBezTo>
                      <a:pt x="347" y="95"/>
                      <a:pt x="339" y="110"/>
                      <a:pt x="325" y="120"/>
                    </a:cubicBezTo>
                    <a:cubicBezTo>
                      <a:pt x="322" y="122"/>
                      <a:pt x="319" y="124"/>
                      <a:pt x="316" y="125"/>
                    </a:cubicBezTo>
                    <a:cubicBezTo>
                      <a:pt x="309" y="128"/>
                      <a:pt x="302" y="130"/>
                      <a:pt x="294" y="130"/>
                    </a:cubicBezTo>
                    <a:cubicBezTo>
                      <a:pt x="294" y="130"/>
                      <a:pt x="294" y="130"/>
                      <a:pt x="294" y="130"/>
                    </a:cubicBezTo>
                    <a:cubicBezTo>
                      <a:pt x="290" y="130"/>
                      <a:pt x="285" y="129"/>
                      <a:pt x="281" y="128"/>
                    </a:cubicBezTo>
                    <a:cubicBezTo>
                      <a:pt x="282" y="127"/>
                      <a:pt x="283" y="125"/>
                      <a:pt x="283" y="123"/>
                    </a:cubicBezTo>
                    <a:cubicBezTo>
                      <a:pt x="284" y="121"/>
                      <a:pt x="285" y="118"/>
                      <a:pt x="286" y="115"/>
                    </a:cubicBezTo>
                    <a:cubicBezTo>
                      <a:pt x="288" y="108"/>
                      <a:pt x="289" y="101"/>
                      <a:pt x="289" y="93"/>
                    </a:cubicBezTo>
                    <a:cubicBezTo>
                      <a:pt x="289" y="73"/>
                      <a:pt x="282" y="54"/>
                      <a:pt x="269" y="40"/>
                    </a:cubicBezTo>
                    <a:cubicBezTo>
                      <a:pt x="267" y="38"/>
                      <a:pt x="265" y="36"/>
                      <a:pt x="263" y="35"/>
                    </a:cubicBezTo>
                    <a:cubicBezTo>
                      <a:pt x="272" y="28"/>
                      <a:pt x="283" y="24"/>
                      <a:pt x="294" y="24"/>
                    </a:cubicBezTo>
                    <a:close/>
                    <a:moveTo>
                      <a:pt x="167" y="46"/>
                    </a:moveTo>
                    <a:cubicBezTo>
                      <a:pt x="169" y="44"/>
                      <a:pt x="171" y="43"/>
                      <a:pt x="173" y="41"/>
                    </a:cubicBezTo>
                    <a:cubicBezTo>
                      <a:pt x="175" y="40"/>
                      <a:pt x="178" y="38"/>
                      <a:pt x="180" y="37"/>
                    </a:cubicBezTo>
                    <a:cubicBezTo>
                      <a:pt x="189" y="32"/>
                      <a:pt x="199" y="30"/>
                      <a:pt x="210" y="30"/>
                    </a:cubicBezTo>
                    <a:cubicBezTo>
                      <a:pt x="220" y="30"/>
                      <a:pt x="230" y="32"/>
                      <a:pt x="239" y="37"/>
                    </a:cubicBezTo>
                    <a:cubicBezTo>
                      <a:pt x="241" y="38"/>
                      <a:pt x="244" y="39"/>
                      <a:pt x="246" y="41"/>
                    </a:cubicBezTo>
                    <a:cubicBezTo>
                      <a:pt x="248" y="42"/>
                      <a:pt x="250" y="44"/>
                      <a:pt x="252" y="46"/>
                    </a:cubicBezTo>
                    <a:cubicBezTo>
                      <a:pt x="254" y="47"/>
                      <a:pt x="256" y="49"/>
                      <a:pt x="257" y="51"/>
                    </a:cubicBezTo>
                    <a:cubicBezTo>
                      <a:pt x="267" y="62"/>
                      <a:pt x="273" y="77"/>
                      <a:pt x="273" y="93"/>
                    </a:cubicBezTo>
                    <a:cubicBezTo>
                      <a:pt x="273" y="102"/>
                      <a:pt x="271" y="111"/>
                      <a:pt x="268" y="119"/>
                    </a:cubicBezTo>
                    <a:cubicBezTo>
                      <a:pt x="267" y="120"/>
                      <a:pt x="267" y="121"/>
                      <a:pt x="266" y="122"/>
                    </a:cubicBezTo>
                    <a:cubicBezTo>
                      <a:pt x="265" y="124"/>
                      <a:pt x="264" y="126"/>
                      <a:pt x="262" y="129"/>
                    </a:cubicBezTo>
                    <a:cubicBezTo>
                      <a:pt x="262" y="129"/>
                      <a:pt x="262" y="129"/>
                      <a:pt x="262" y="129"/>
                    </a:cubicBezTo>
                    <a:cubicBezTo>
                      <a:pt x="261" y="131"/>
                      <a:pt x="259" y="133"/>
                      <a:pt x="257" y="135"/>
                    </a:cubicBezTo>
                    <a:cubicBezTo>
                      <a:pt x="254" y="139"/>
                      <a:pt x="250" y="142"/>
                      <a:pt x="246" y="145"/>
                    </a:cubicBezTo>
                    <a:cubicBezTo>
                      <a:pt x="243" y="147"/>
                      <a:pt x="240" y="149"/>
                      <a:pt x="237" y="150"/>
                    </a:cubicBezTo>
                    <a:cubicBezTo>
                      <a:pt x="233" y="152"/>
                      <a:pt x="229" y="154"/>
                      <a:pt x="225" y="155"/>
                    </a:cubicBezTo>
                    <a:cubicBezTo>
                      <a:pt x="224" y="155"/>
                      <a:pt x="223" y="155"/>
                      <a:pt x="221" y="156"/>
                    </a:cubicBezTo>
                    <a:cubicBezTo>
                      <a:pt x="219" y="156"/>
                      <a:pt x="216" y="156"/>
                      <a:pt x="213" y="157"/>
                    </a:cubicBezTo>
                    <a:cubicBezTo>
                      <a:pt x="212" y="157"/>
                      <a:pt x="211" y="157"/>
                      <a:pt x="210" y="157"/>
                    </a:cubicBezTo>
                    <a:cubicBezTo>
                      <a:pt x="208" y="157"/>
                      <a:pt x="207" y="157"/>
                      <a:pt x="206" y="156"/>
                    </a:cubicBezTo>
                    <a:cubicBezTo>
                      <a:pt x="203" y="156"/>
                      <a:pt x="201" y="156"/>
                      <a:pt x="198" y="156"/>
                    </a:cubicBezTo>
                    <a:cubicBezTo>
                      <a:pt x="197" y="155"/>
                      <a:pt x="195" y="155"/>
                      <a:pt x="194" y="155"/>
                    </a:cubicBezTo>
                    <a:cubicBezTo>
                      <a:pt x="190" y="154"/>
                      <a:pt x="186" y="152"/>
                      <a:pt x="183" y="150"/>
                    </a:cubicBezTo>
                    <a:cubicBezTo>
                      <a:pt x="179" y="149"/>
                      <a:pt x="176" y="147"/>
                      <a:pt x="173" y="145"/>
                    </a:cubicBezTo>
                    <a:cubicBezTo>
                      <a:pt x="169" y="142"/>
                      <a:pt x="165" y="139"/>
                      <a:pt x="162" y="135"/>
                    </a:cubicBezTo>
                    <a:cubicBezTo>
                      <a:pt x="160" y="133"/>
                      <a:pt x="159" y="131"/>
                      <a:pt x="158" y="129"/>
                    </a:cubicBezTo>
                    <a:cubicBezTo>
                      <a:pt x="157" y="129"/>
                      <a:pt x="157" y="129"/>
                      <a:pt x="157" y="128"/>
                    </a:cubicBezTo>
                    <a:cubicBezTo>
                      <a:pt x="155" y="126"/>
                      <a:pt x="154" y="124"/>
                      <a:pt x="153" y="121"/>
                    </a:cubicBezTo>
                    <a:cubicBezTo>
                      <a:pt x="152" y="121"/>
                      <a:pt x="152" y="120"/>
                      <a:pt x="152" y="119"/>
                    </a:cubicBezTo>
                    <a:cubicBezTo>
                      <a:pt x="148" y="111"/>
                      <a:pt x="146" y="102"/>
                      <a:pt x="146" y="93"/>
                    </a:cubicBezTo>
                    <a:cubicBezTo>
                      <a:pt x="146" y="77"/>
                      <a:pt x="152" y="63"/>
                      <a:pt x="162" y="51"/>
                    </a:cubicBezTo>
                    <a:cubicBezTo>
                      <a:pt x="163" y="50"/>
                      <a:pt x="165" y="48"/>
                      <a:pt x="167" y="46"/>
                    </a:cubicBezTo>
                    <a:close/>
                    <a:moveTo>
                      <a:pt x="124" y="24"/>
                    </a:moveTo>
                    <a:cubicBezTo>
                      <a:pt x="136" y="24"/>
                      <a:pt x="147" y="28"/>
                      <a:pt x="156" y="35"/>
                    </a:cubicBezTo>
                    <a:cubicBezTo>
                      <a:pt x="154" y="37"/>
                      <a:pt x="152" y="39"/>
                      <a:pt x="150" y="41"/>
                    </a:cubicBezTo>
                    <a:cubicBezTo>
                      <a:pt x="138" y="55"/>
                      <a:pt x="130" y="73"/>
                      <a:pt x="130" y="93"/>
                    </a:cubicBezTo>
                    <a:cubicBezTo>
                      <a:pt x="130" y="101"/>
                      <a:pt x="131" y="108"/>
                      <a:pt x="133" y="115"/>
                    </a:cubicBezTo>
                    <a:cubicBezTo>
                      <a:pt x="134" y="118"/>
                      <a:pt x="135" y="121"/>
                      <a:pt x="136" y="124"/>
                    </a:cubicBezTo>
                    <a:cubicBezTo>
                      <a:pt x="137" y="125"/>
                      <a:pt x="138" y="127"/>
                      <a:pt x="138" y="128"/>
                    </a:cubicBezTo>
                    <a:cubicBezTo>
                      <a:pt x="134" y="129"/>
                      <a:pt x="129" y="130"/>
                      <a:pt x="124" y="130"/>
                    </a:cubicBezTo>
                    <a:cubicBezTo>
                      <a:pt x="124" y="130"/>
                      <a:pt x="124" y="130"/>
                      <a:pt x="124" y="130"/>
                    </a:cubicBezTo>
                    <a:cubicBezTo>
                      <a:pt x="117" y="130"/>
                      <a:pt x="109" y="128"/>
                      <a:pt x="103" y="125"/>
                    </a:cubicBezTo>
                    <a:cubicBezTo>
                      <a:pt x="100" y="124"/>
                      <a:pt x="96" y="122"/>
                      <a:pt x="93" y="120"/>
                    </a:cubicBezTo>
                    <a:cubicBezTo>
                      <a:pt x="80" y="110"/>
                      <a:pt x="71" y="95"/>
                      <a:pt x="71" y="77"/>
                    </a:cubicBezTo>
                    <a:cubicBezTo>
                      <a:pt x="71" y="48"/>
                      <a:pt x="95" y="24"/>
                      <a:pt x="124" y="24"/>
                    </a:cubicBezTo>
                    <a:close/>
                    <a:moveTo>
                      <a:pt x="77" y="278"/>
                    </a:moveTo>
                    <a:cubicBezTo>
                      <a:pt x="44" y="273"/>
                      <a:pt x="24" y="263"/>
                      <a:pt x="24" y="257"/>
                    </a:cubicBezTo>
                    <a:cubicBezTo>
                      <a:pt x="24" y="202"/>
                      <a:pt x="53" y="155"/>
                      <a:pt x="92" y="138"/>
                    </a:cubicBezTo>
                    <a:cubicBezTo>
                      <a:pt x="95" y="139"/>
                      <a:pt x="98" y="141"/>
                      <a:pt x="102" y="142"/>
                    </a:cubicBezTo>
                    <a:cubicBezTo>
                      <a:pt x="109" y="145"/>
                      <a:pt x="116" y="146"/>
                      <a:pt x="124" y="146"/>
                    </a:cubicBezTo>
                    <a:cubicBezTo>
                      <a:pt x="132" y="146"/>
                      <a:pt x="140" y="145"/>
                      <a:pt x="147" y="142"/>
                    </a:cubicBezTo>
                    <a:cubicBezTo>
                      <a:pt x="150" y="146"/>
                      <a:pt x="153" y="149"/>
                      <a:pt x="157" y="152"/>
                    </a:cubicBezTo>
                    <a:cubicBezTo>
                      <a:pt x="117" y="173"/>
                      <a:pt x="87" y="217"/>
                      <a:pt x="78" y="270"/>
                    </a:cubicBezTo>
                    <a:cubicBezTo>
                      <a:pt x="77" y="273"/>
                      <a:pt x="77" y="275"/>
                      <a:pt x="77" y="278"/>
                    </a:cubicBezTo>
                    <a:close/>
                    <a:moveTo>
                      <a:pt x="210" y="335"/>
                    </a:moveTo>
                    <a:cubicBezTo>
                      <a:pt x="138" y="335"/>
                      <a:pt x="91" y="317"/>
                      <a:pt x="91" y="305"/>
                    </a:cubicBezTo>
                    <a:cubicBezTo>
                      <a:pt x="91" y="302"/>
                      <a:pt x="91" y="299"/>
                      <a:pt x="91" y="296"/>
                    </a:cubicBezTo>
                    <a:cubicBezTo>
                      <a:pt x="91" y="293"/>
                      <a:pt x="91" y="291"/>
                      <a:pt x="92" y="288"/>
                    </a:cubicBezTo>
                    <a:cubicBezTo>
                      <a:pt x="92" y="285"/>
                      <a:pt x="92" y="283"/>
                      <a:pt x="92" y="280"/>
                    </a:cubicBezTo>
                    <a:cubicBezTo>
                      <a:pt x="93" y="277"/>
                      <a:pt x="93" y="275"/>
                      <a:pt x="94" y="272"/>
                    </a:cubicBezTo>
                    <a:cubicBezTo>
                      <a:pt x="103" y="221"/>
                      <a:pt x="133" y="180"/>
                      <a:pt x="171" y="163"/>
                    </a:cubicBezTo>
                    <a:cubicBezTo>
                      <a:pt x="179" y="167"/>
                      <a:pt x="188" y="170"/>
                      <a:pt x="198" y="172"/>
                    </a:cubicBezTo>
                    <a:cubicBezTo>
                      <a:pt x="199" y="172"/>
                      <a:pt x="200" y="172"/>
                      <a:pt x="202" y="172"/>
                    </a:cubicBezTo>
                    <a:cubicBezTo>
                      <a:pt x="204" y="172"/>
                      <a:pt x="206" y="173"/>
                      <a:pt x="208" y="173"/>
                    </a:cubicBezTo>
                    <a:cubicBezTo>
                      <a:pt x="209" y="173"/>
                      <a:pt x="209" y="173"/>
                      <a:pt x="210" y="173"/>
                    </a:cubicBezTo>
                    <a:cubicBezTo>
                      <a:pt x="210" y="173"/>
                      <a:pt x="210" y="173"/>
                      <a:pt x="211" y="173"/>
                    </a:cubicBezTo>
                    <a:cubicBezTo>
                      <a:pt x="213" y="173"/>
                      <a:pt x="215" y="172"/>
                      <a:pt x="217" y="172"/>
                    </a:cubicBezTo>
                    <a:cubicBezTo>
                      <a:pt x="218" y="172"/>
                      <a:pt x="220" y="172"/>
                      <a:pt x="221" y="172"/>
                    </a:cubicBezTo>
                    <a:cubicBezTo>
                      <a:pt x="231" y="170"/>
                      <a:pt x="240" y="167"/>
                      <a:pt x="248" y="163"/>
                    </a:cubicBezTo>
                    <a:cubicBezTo>
                      <a:pt x="287" y="180"/>
                      <a:pt x="317" y="221"/>
                      <a:pt x="326" y="272"/>
                    </a:cubicBezTo>
                    <a:cubicBezTo>
                      <a:pt x="326" y="275"/>
                      <a:pt x="327" y="277"/>
                      <a:pt x="327" y="280"/>
                    </a:cubicBezTo>
                    <a:cubicBezTo>
                      <a:pt x="327" y="283"/>
                      <a:pt x="328" y="285"/>
                      <a:pt x="328" y="288"/>
                    </a:cubicBezTo>
                    <a:cubicBezTo>
                      <a:pt x="328" y="291"/>
                      <a:pt x="328" y="293"/>
                      <a:pt x="328" y="296"/>
                    </a:cubicBezTo>
                    <a:cubicBezTo>
                      <a:pt x="328" y="299"/>
                      <a:pt x="329" y="302"/>
                      <a:pt x="329" y="305"/>
                    </a:cubicBezTo>
                    <a:cubicBezTo>
                      <a:pt x="329" y="317"/>
                      <a:pt x="281" y="335"/>
                      <a:pt x="210" y="335"/>
                    </a:cubicBezTo>
                    <a:close/>
                    <a:moveTo>
                      <a:pt x="343" y="278"/>
                    </a:moveTo>
                    <a:cubicBezTo>
                      <a:pt x="342" y="275"/>
                      <a:pt x="342" y="273"/>
                      <a:pt x="342" y="270"/>
                    </a:cubicBezTo>
                    <a:cubicBezTo>
                      <a:pt x="332" y="217"/>
                      <a:pt x="302" y="173"/>
                      <a:pt x="263" y="152"/>
                    </a:cubicBezTo>
                    <a:cubicBezTo>
                      <a:pt x="266" y="149"/>
                      <a:pt x="269" y="146"/>
                      <a:pt x="272" y="142"/>
                    </a:cubicBezTo>
                    <a:cubicBezTo>
                      <a:pt x="279" y="145"/>
                      <a:pt x="287" y="146"/>
                      <a:pt x="294" y="146"/>
                    </a:cubicBezTo>
                    <a:cubicBezTo>
                      <a:pt x="302" y="146"/>
                      <a:pt x="310" y="145"/>
                      <a:pt x="317" y="142"/>
                    </a:cubicBezTo>
                    <a:cubicBezTo>
                      <a:pt x="320" y="141"/>
                      <a:pt x="324" y="139"/>
                      <a:pt x="327" y="138"/>
                    </a:cubicBezTo>
                    <a:cubicBezTo>
                      <a:pt x="366" y="155"/>
                      <a:pt x="394" y="202"/>
                      <a:pt x="394" y="257"/>
                    </a:cubicBezTo>
                    <a:cubicBezTo>
                      <a:pt x="394" y="263"/>
                      <a:pt x="375" y="273"/>
                      <a:pt x="343" y="278"/>
                    </a:cubicBezTo>
                    <a:close/>
                  </a:path>
                </a:pathLst>
              </a:custGeom>
              <a:solidFill>
                <a:srgbClr val="70707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ctr" anchorCtr="0" compatLnSpc="1">
                <a:prstTxWarp prst="textNoShape">
                  <a:avLst/>
                </a:prstTxWarp>
              </a:bodyPr>
              <a:lstStyle/>
              <a:p>
                <a:pPr defTabSz="914126">
                  <a:defRPr/>
                </a:pPr>
                <a:endParaRPr lang="en-US" sz="1400" kern="0" dirty="0">
                  <a:solidFill>
                    <a:srgbClr val="000000"/>
                  </a:solidFill>
                  <a:latin typeface="Arial"/>
                </a:endParaRPr>
              </a:p>
            </p:txBody>
          </p:sp>
        </p:grpSp>
      </p:grpSp>
      <p:pic>
        <p:nvPicPr>
          <p:cNvPr id="215" name="Picture 2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37463" y="5200369"/>
            <a:ext cx="606262" cy="521246"/>
          </a:xfrm>
          <a:prstGeom prst="rect">
            <a:avLst/>
          </a:prstGeom>
        </p:spPr>
      </p:pic>
      <p:grpSp>
        <p:nvGrpSpPr>
          <p:cNvPr id="209" name="Group 208"/>
          <p:cNvGrpSpPr/>
          <p:nvPr/>
        </p:nvGrpSpPr>
        <p:grpSpPr>
          <a:xfrm>
            <a:off x="983756" y="3521237"/>
            <a:ext cx="437783" cy="437783"/>
            <a:chOff x="2263538" y="3514381"/>
            <a:chExt cx="498948" cy="498948"/>
          </a:xfrm>
        </p:grpSpPr>
        <p:sp>
          <p:nvSpPr>
            <p:cNvPr id="210" name="Oval 209"/>
            <p:cNvSpPr/>
            <p:nvPr/>
          </p:nvSpPr>
          <p:spPr bwMode="gray">
            <a:xfrm>
              <a:off x="2263538" y="3514381"/>
              <a:ext cx="498948" cy="498948"/>
            </a:xfrm>
            <a:prstGeom prst="ellipse">
              <a:avLst/>
            </a:prstGeom>
            <a:solidFill>
              <a:schemeClr val="tx1"/>
            </a:solidFill>
            <a:ln w="19050">
              <a:solidFill>
                <a:schemeClr val="bg2"/>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lang="en-US">
                <a:solidFill>
                  <a:srgbClr val="FFFFFF"/>
                </a:solidFill>
              </a:endParaRPr>
            </a:p>
          </p:txBody>
        </p:sp>
        <p:grpSp>
          <p:nvGrpSpPr>
            <p:cNvPr id="211" name="Group 14"/>
            <p:cNvGrpSpPr>
              <a:grpSpLocks noChangeAspect="1"/>
            </p:cNvGrpSpPr>
            <p:nvPr/>
          </p:nvGrpSpPr>
          <p:grpSpPr bwMode="auto">
            <a:xfrm>
              <a:off x="2341322" y="3616521"/>
              <a:ext cx="343379" cy="294667"/>
              <a:chOff x="3116" y="1790"/>
              <a:chExt cx="430" cy="369"/>
            </a:xfrm>
          </p:grpSpPr>
          <p:sp>
            <p:nvSpPr>
              <p:cNvPr id="213" name="Freeform 15"/>
              <p:cNvSpPr>
                <a:spLocks/>
              </p:cNvSpPr>
              <p:nvPr/>
            </p:nvSpPr>
            <p:spPr bwMode="auto">
              <a:xfrm>
                <a:off x="3129" y="1803"/>
                <a:ext cx="403" cy="346"/>
              </a:xfrm>
              <a:custGeom>
                <a:avLst/>
                <a:gdLst>
                  <a:gd name="T0" fmla="*/ 64 w 403"/>
                  <a:gd name="T1" fmla="*/ 112 h 346"/>
                  <a:gd name="T2" fmla="*/ 46 w 403"/>
                  <a:gd name="T3" fmla="*/ 52 h 346"/>
                  <a:gd name="T4" fmla="*/ 90 w 403"/>
                  <a:gd name="T5" fmla="*/ 3 h 346"/>
                  <a:gd name="T6" fmla="*/ 142 w 403"/>
                  <a:gd name="T7" fmla="*/ 2 h 346"/>
                  <a:gd name="T8" fmla="*/ 204 w 403"/>
                  <a:gd name="T9" fmla="*/ 10 h 346"/>
                  <a:gd name="T10" fmla="*/ 286 w 403"/>
                  <a:gd name="T11" fmla="*/ 0 h 346"/>
                  <a:gd name="T12" fmla="*/ 340 w 403"/>
                  <a:gd name="T13" fmla="*/ 14 h 346"/>
                  <a:gd name="T14" fmla="*/ 361 w 403"/>
                  <a:gd name="T15" fmla="*/ 72 h 346"/>
                  <a:gd name="T16" fmla="*/ 339 w 403"/>
                  <a:gd name="T17" fmla="*/ 118 h 346"/>
                  <a:gd name="T18" fmla="*/ 387 w 403"/>
                  <a:gd name="T19" fmla="*/ 167 h 346"/>
                  <a:gd name="T20" fmla="*/ 403 w 403"/>
                  <a:gd name="T21" fmla="*/ 255 h 346"/>
                  <a:gd name="T22" fmla="*/ 336 w 403"/>
                  <a:gd name="T23" fmla="*/ 280 h 346"/>
                  <a:gd name="T24" fmla="*/ 335 w 403"/>
                  <a:gd name="T25" fmla="*/ 312 h 346"/>
                  <a:gd name="T26" fmla="*/ 203 w 403"/>
                  <a:gd name="T27" fmla="*/ 346 h 346"/>
                  <a:gd name="T28" fmla="*/ 65 w 403"/>
                  <a:gd name="T29" fmla="*/ 305 h 346"/>
                  <a:gd name="T30" fmla="*/ 61 w 403"/>
                  <a:gd name="T31" fmla="*/ 283 h 346"/>
                  <a:gd name="T32" fmla="*/ 0 w 403"/>
                  <a:gd name="T33" fmla="*/ 261 h 346"/>
                  <a:gd name="T34" fmla="*/ 13 w 403"/>
                  <a:gd name="T35" fmla="*/ 172 h 346"/>
                  <a:gd name="T36" fmla="*/ 64 w 403"/>
                  <a:gd name="T37" fmla="*/ 112 h 3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03" h="346">
                    <a:moveTo>
                      <a:pt x="64" y="112"/>
                    </a:moveTo>
                    <a:lnTo>
                      <a:pt x="46" y="52"/>
                    </a:lnTo>
                    <a:lnTo>
                      <a:pt x="90" y="3"/>
                    </a:lnTo>
                    <a:lnTo>
                      <a:pt x="142" y="2"/>
                    </a:lnTo>
                    <a:lnTo>
                      <a:pt x="204" y="10"/>
                    </a:lnTo>
                    <a:lnTo>
                      <a:pt x="286" y="0"/>
                    </a:lnTo>
                    <a:lnTo>
                      <a:pt x="340" y="14"/>
                    </a:lnTo>
                    <a:lnTo>
                      <a:pt x="361" y="72"/>
                    </a:lnTo>
                    <a:lnTo>
                      <a:pt x="339" y="118"/>
                    </a:lnTo>
                    <a:lnTo>
                      <a:pt x="387" y="167"/>
                    </a:lnTo>
                    <a:lnTo>
                      <a:pt x="403" y="255"/>
                    </a:lnTo>
                    <a:lnTo>
                      <a:pt x="336" y="280"/>
                    </a:lnTo>
                    <a:lnTo>
                      <a:pt x="335" y="312"/>
                    </a:lnTo>
                    <a:lnTo>
                      <a:pt x="203" y="346"/>
                    </a:lnTo>
                    <a:lnTo>
                      <a:pt x="65" y="305"/>
                    </a:lnTo>
                    <a:lnTo>
                      <a:pt x="61" y="283"/>
                    </a:lnTo>
                    <a:lnTo>
                      <a:pt x="0" y="261"/>
                    </a:lnTo>
                    <a:lnTo>
                      <a:pt x="13" y="172"/>
                    </a:lnTo>
                    <a:lnTo>
                      <a:pt x="64" y="11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ctr" anchorCtr="0" compatLnSpc="1">
                <a:prstTxWarp prst="textNoShape">
                  <a:avLst/>
                </a:prstTxWarp>
              </a:bodyPr>
              <a:lstStyle/>
              <a:p>
                <a:pPr defTabSz="914126">
                  <a:defRPr/>
                </a:pPr>
                <a:endParaRPr lang="en-US" sz="1400" kern="0" dirty="0">
                  <a:solidFill>
                    <a:srgbClr val="000000"/>
                  </a:solidFill>
                  <a:latin typeface="Arial"/>
                </a:endParaRPr>
              </a:p>
            </p:txBody>
          </p:sp>
          <p:sp>
            <p:nvSpPr>
              <p:cNvPr id="216" name="Freeform 16"/>
              <p:cNvSpPr>
                <a:spLocks noEditPoints="1"/>
              </p:cNvSpPr>
              <p:nvPr/>
            </p:nvSpPr>
            <p:spPr bwMode="auto">
              <a:xfrm>
                <a:off x="3116" y="1790"/>
                <a:ext cx="430" cy="369"/>
              </a:xfrm>
              <a:custGeom>
                <a:avLst/>
                <a:gdLst>
                  <a:gd name="T0" fmla="*/ 354 w 418"/>
                  <a:gd name="T1" fmla="*/ 125 h 359"/>
                  <a:gd name="T2" fmla="*/ 294 w 418"/>
                  <a:gd name="T3" fmla="*/ 0 h 359"/>
                  <a:gd name="T4" fmla="*/ 210 w 418"/>
                  <a:gd name="T5" fmla="*/ 6 h 359"/>
                  <a:gd name="T6" fmla="*/ 124 w 418"/>
                  <a:gd name="T7" fmla="*/ 0 h 359"/>
                  <a:gd name="T8" fmla="*/ 64 w 418"/>
                  <a:gd name="T9" fmla="*/ 125 h 359"/>
                  <a:gd name="T10" fmla="*/ 67 w 418"/>
                  <a:gd name="T11" fmla="*/ 301 h 359"/>
                  <a:gd name="T12" fmla="*/ 210 w 418"/>
                  <a:gd name="T13" fmla="*/ 359 h 359"/>
                  <a:gd name="T14" fmla="*/ 352 w 418"/>
                  <a:gd name="T15" fmla="*/ 301 h 359"/>
                  <a:gd name="T16" fmla="*/ 294 w 418"/>
                  <a:gd name="T17" fmla="*/ 24 h 359"/>
                  <a:gd name="T18" fmla="*/ 325 w 418"/>
                  <a:gd name="T19" fmla="*/ 120 h 359"/>
                  <a:gd name="T20" fmla="*/ 294 w 418"/>
                  <a:gd name="T21" fmla="*/ 130 h 359"/>
                  <a:gd name="T22" fmla="*/ 281 w 418"/>
                  <a:gd name="T23" fmla="*/ 128 h 359"/>
                  <a:gd name="T24" fmla="*/ 286 w 418"/>
                  <a:gd name="T25" fmla="*/ 115 h 359"/>
                  <a:gd name="T26" fmla="*/ 269 w 418"/>
                  <a:gd name="T27" fmla="*/ 40 h 359"/>
                  <a:gd name="T28" fmla="*/ 294 w 418"/>
                  <a:gd name="T29" fmla="*/ 24 h 359"/>
                  <a:gd name="T30" fmla="*/ 173 w 418"/>
                  <a:gd name="T31" fmla="*/ 41 h 359"/>
                  <a:gd name="T32" fmla="*/ 210 w 418"/>
                  <a:gd name="T33" fmla="*/ 30 h 359"/>
                  <a:gd name="T34" fmla="*/ 246 w 418"/>
                  <a:gd name="T35" fmla="*/ 41 h 359"/>
                  <a:gd name="T36" fmla="*/ 257 w 418"/>
                  <a:gd name="T37" fmla="*/ 51 h 359"/>
                  <a:gd name="T38" fmla="*/ 268 w 418"/>
                  <a:gd name="T39" fmla="*/ 119 h 359"/>
                  <a:gd name="T40" fmla="*/ 262 w 418"/>
                  <a:gd name="T41" fmla="*/ 129 h 359"/>
                  <a:gd name="T42" fmla="*/ 257 w 418"/>
                  <a:gd name="T43" fmla="*/ 135 h 359"/>
                  <a:gd name="T44" fmla="*/ 237 w 418"/>
                  <a:gd name="T45" fmla="*/ 150 h 359"/>
                  <a:gd name="T46" fmla="*/ 221 w 418"/>
                  <a:gd name="T47" fmla="*/ 156 h 359"/>
                  <a:gd name="T48" fmla="*/ 210 w 418"/>
                  <a:gd name="T49" fmla="*/ 157 h 359"/>
                  <a:gd name="T50" fmla="*/ 198 w 418"/>
                  <a:gd name="T51" fmla="*/ 156 h 359"/>
                  <a:gd name="T52" fmla="*/ 183 w 418"/>
                  <a:gd name="T53" fmla="*/ 150 h 359"/>
                  <a:gd name="T54" fmla="*/ 162 w 418"/>
                  <a:gd name="T55" fmla="*/ 135 h 359"/>
                  <a:gd name="T56" fmla="*/ 157 w 418"/>
                  <a:gd name="T57" fmla="*/ 128 h 359"/>
                  <a:gd name="T58" fmla="*/ 152 w 418"/>
                  <a:gd name="T59" fmla="*/ 119 h 359"/>
                  <a:gd name="T60" fmla="*/ 162 w 418"/>
                  <a:gd name="T61" fmla="*/ 51 h 359"/>
                  <a:gd name="T62" fmla="*/ 124 w 418"/>
                  <a:gd name="T63" fmla="*/ 24 h 359"/>
                  <a:gd name="T64" fmla="*/ 150 w 418"/>
                  <a:gd name="T65" fmla="*/ 41 h 359"/>
                  <a:gd name="T66" fmla="*/ 133 w 418"/>
                  <a:gd name="T67" fmla="*/ 115 h 359"/>
                  <a:gd name="T68" fmla="*/ 138 w 418"/>
                  <a:gd name="T69" fmla="*/ 128 h 359"/>
                  <a:gd name="T70" fmla="*/ 124 w 418"/>
                  <a:gd name="T71" fmla="*/ 130 h 359"/>
                  <a:gd name="T72" fmla="*/ 93 w 418"/>
                  <a:gd name="T73" fmla="*/ 120 h 359"/>
                  <a:gd name="T74" fmla="*/ 124 w 418"/>
                  <a:gd name="T75" fmla="*/ 24 h 359"/>
                  <a:gd name="T76" fmla="*/ 24 w 418"/>
                  <a:gd name="T77" fmla="*/ 257 h 359"/>
                  <a:gd name="T78" fmla="*/ 102 w 418"/>
                  <a:gd name="T79" fmla="*/ 142 h 359"/>
                  <a:gd name="T80" fmla="*/ 147 w 418"/>
                  <a:gd name="T81" fmla="*/ 142 h 359"/>
                  <a:gd name="T82" fmla="*/ 78 w 418"/>
                  <a:gd name="T83" fmla="*/ 270 h 359"/>
                  <a:gd name="T84" fmla="*/ 210 w 418"/>
                  <a:gd name="T85" fmla="*/ 335 h 359"/>
                  <a:gd name="T86" fmla="*/ 91 w 418"/>
                  <a:gd name="T87" fmla="*/ 296 h 359"/>
                  <a:gd name="T88" fmla="*/ 92 w 418"/>
                  <a:gd name="T89" fmla="*/ 280 h 359"/>
                  <a:gd name="T90" fmla="*/ 171 w 418"/>
                  <a:gd name="T91" fmla="*/ 163 h 359"/>
                  <a:gd name="T92" fmla="*/ 202 w 418"/>
                  <a:gd name="T93" fmla="*/ 172 h 359"/>
                  <a:gd name="T94" fmla="*/ 210 w 418"/>
                  <a:gd name="T95" fmla="*/ 173 h 359"/>
                  <a:gd name="T96" fmla="*/ 217 w 418"/>
                  <a:gd name="T97" fmla="*/ 172 h 359"/>
                  <a:gd name="T98" fmla="*/ 248 w 418"/>
                  <a:gd name="T99" fmla="*/ 163 h 359"/>
                  <a:gd name="T100" fmla="*/ 327 w 418"/>
                  <a:gd name="T101" fmla="*/ 280 h 359"/>
                  <a:gd name="T102" fmla="*/ 328 w 418"/>
                  <a:gd name="T103" fmla="*/ 296 h 359"/>
                  <a:gd name="T104" fmla="*/ 210 w 418"/>
                  <a:gd name="T105" fmla="*/ 335 h 359"/>
                  <a:gd name="T106" fmla="*/ 342 w 418"/>
                  <a:gd name="T107" fmla="*/ 270 h 359"/>
                  <a:gd name="T108" fmla="*/ 272 w 418"/>
                  <a:gd name="T109" fmla="*/ 142 h 359"/>
                  <a:gd name="T110" fmla="*/ 317 w 418"/>
                  <a:gd name="T111" fmla="*/ 142 h 359"/>
                  <a:gd name="T112" fmla="*/ 394 w 418"/>
                  <a:gd name="T113" fmla="*/ 257 h 3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418" h="359">
                    <a:moveTo>
                      <a:pt x="418" y="257"/>
                    </a:moveTo>
                    <a:cubicBezTo>
                      <a:pt x="418" y="201"/>
                      <a:pt x="393" y="151"/>
                      <a:pt x="354" y="125"/>
                    </a:cubicBezTo>
                    <a:cubicBezTo>
                      <a:pt x="365" y="112"/>
                      <a:pt x="371" y="95"/>
                      <a:pt x="371" y="77"/>
                    </a:cubicBezTo>
                    <a:cubicBezTo>
                      <a:pt x="371" y="35"/>
                      <a:pt x="337" y="0"/>
                      <a:pt x="294" y="0"/>
                    </a:cubicBezTo>
                    <a:cubicBezTo>
                      <a:pt x="278" y="0"/>
                      <a:pt x="262" y="5"/>
                      <a:pt x="249" y="15"/>
                    </a:cubicBezTo>
                    <a:cubicBezTo>
                      <a:pt x="237" y="9"/>
                      <a:pt x="224" y="6"/>
                      <a:pt x="210" y="6"/>
                    </a:cubicBezTo>
                    <a:cubicBezTo>
                      <a:pt x="196" y="6"/>
                      <a:pt x="182" y="9"/>
                      <a:pt x="170" y="15"/>
                    </a:cubicBezTo>
                    <a:cubicBezTo>
                      <a:pt x="157" y="6"/>
                      <a:pt x="141" y="0"/>
                      <a:pt x="124" y="0"/>
                    </a:cubicBezTo>
                    <a:cubicBezTo>
                      <a:pt x="82" y="0"/>
                      <a:pt x="47" y="35"/>
                      <a:pt x="47" y="77"/>
                    </a:cubicBezTo>
                    <a:cubicBezTo>
                      <a:pt x="47" y="95"/>
                      <a:pt x="54" y="112"/>
                      <a:pt x="64" y="125"/>
                    </a:cubicBezTo>
                    <a:cubicBezTo>
                      <a:pt x="25" y="151"/>
                      <a:pt x="0" y="201"/>
                      <a:pt x="0" y="257"/>
                    </a:cubicBezTo>
                    <a:cubicBezTo>
                      <a:pt x="0" y="284"/>
                      <a:pt x="37" y="296"/>
                      <a:pt x="67" y="301"/>
                    </a:cubicBezTo>
                    <a:cubicBezTo>
                      <a:pt x="67" y="302"/>
                      <a:pt x="67" y="304"/>
                      <a:pt x="67" y="305"/>
                    </a:cubicBezTo>
                    <a:cubicBezTo>
                      <a:pt x="67" y="348"/>
                      <a:pt x="157" y="359"/>
                      <a:pt x="210" y="359"/>
                    </a:cubicBezTo>
                    <a:cubicBezTo>
                      <a:pt x="263" y="359"/>
                      <a:pt x="353" y="348"/>
                      <a:pt x="353" y="305"/>
                    </a:cubicBezTo>
                    <a:cubicBezTo>
                      <a:pt x="353" y="304"/>
                      <a:pt x="353" y="302"/>
                      <a:pt x="352" y="301"/>
                    </a:cubicBezTo>
                    <a:cubicBezTo>
                      <a:pt x="382" y="295"/>
                      <a:pt x="418" y="284"/>
                      <a:pt x="418" y="257"/>
                    </a:cubicBezTo>
                    <a:close/>
                    <a:moveTo>
                      <a:pt x="294" y="24"/>
                    </a:moveTo>
                    <a:cubicBezTo>
                      <a:pt x="324" y="24"/>
                      <a:pt x="347" y="48"/>
                      <a:pt x="347" y="77"/>
                    </a:cubicBezTo>
                    <a:cubicBezTo>
                      <a:pt x="347" y="95"/>
                      <a:pt x="339" y="110"/>
                      <a:pt x="325" y="120"/>
                    </a:cubicBezTo>
                    <a:cubicBezTo>
                      <a:pt x="322" y="122"/>
                      <a:pt x="319" y="124"/>
                      <a:pt x="316" y="125"/>
                    </a:cubicBezTo>
                    <a:cubicBezTo>
                      <a:pt x="309" y="128"/>
                      <a:pt x="302" y="130"/>
                      <a:pt x="294" y="130"/>
                    </a:cubicBezTo>
                    <a:cubicBezTo>
                      <a:pt x="294" y="130"/>
                      <a:pt x="294" y="130"/>
                      <a:pt x="294" y="130"/>
                    </a:cubicBezTo>
                    <a:cubicBezTo>
                      <a:pt x="290" y="130"/>
                      <a:pt x="285" y="129"/>
                      <a:pt x="281" y="128"/>
                    </a:cubicBezTo>
                    <a:cubicBezTo>
                      <a:pt x="282" y="127"/>
                      <a:pt x="283" y="125"/>
                      <a:pt x="283" y="123"/>
                    </a:cubicBezTo>
                    <a:cubicBezTo>
                      <a:pt x="284" y="121"/>
                      <a:pt x="285" y="118"/>
                      <a:pt x="286" y="115"/>
                    </a:cubicBezTo>
                    <a:cubicBezTo>
                      <a:pt x="288" y="108"/>
                      <a:pt x="289" y="101"/>
                      <a:pt x="289" y="93"/>
                    </a:cubicBezTo>
                    <a:cubicBezTo>
                      <a:pt x="289" y="73"/>
                      <a:pt x="282" y="54"/>
                      <a:pt x="269" y="40"/>
                    </a:cubicBezTo>
                    <a:cubicBezTo>
                      <a:pt x="267" y="38"/>
                      <a:pt x="265" y="36"/>
                      <a:pt x="263" y="35"/>
                    </a:cubicBezTo>
                    <a:cubicBezTo>
                      <a:pt x="272" y="28"/>
                      <a:pt x="283" y="24"/>
                      <a:pt x="294" y="24"/>
                    </a:cubicBezTo>
                    <a:close/>
                    <a:moveTo>
                      <a:pt x="167" y="46"/>
                    </a:moveTo>
                    <a:cubicBezTo>
                      <a:pt x="169" y="44"/>
                      <a:pt x="171" y="43"/>
                      <a:pt x="173" y="41"/>
                    </a:cubicBezTo>
                    <a:cubicBezTo>
                      <a:pt x="175" y="40"/>
                      <a:pt x="178" y="38"/>
                      <a:pt x="180" y="37"/>
                    </a:cubicBezTo>
                    <a:cubicBezTo>
                      <a:pt x="189" y="32"/>
                      <a:pt x="199" y="30"/>
                      <a:pt x="210" y="30"/>
                    </a:cubicBezTo>
                    <a:cubicBezTo>
                      <a:pt x="220" y="30"/>
                      <a:pt x="230" y="32"/>
                      <a:pt x="239" y="37"/>
                    </a:cubicBezTo>
                    <a:cubicBezTo>
                      <a:pt x="241" y="38"/>
                      <a:pt x="244" y="39"/>
                      <a:pt x="246" y="41"/>
                    </a:cubicBezTo>
                    <a:cubicBezTo>
                      <a:pt x="248" y="42"/>
                      <a:pt x="250" y="44"/>
                      <a:pt x="252" y="46"/>
                    </a:cubicBezTo>
                    <a:cubicBezTo>
                      <a:pt x="254" y="47"/>
                      <a:pt x="256" y="49"/>
                      <a:pt x="257" y="51"/>
                    </a:cubicBezTo>
                    <a:cubicBezTo>
                      <a:pt x="267" y="62"/>
                      <a:pt x="273" y="77"/>
                      <a:pt x="273" y="93"/>
                    </a:cubicBezTo>
                    <a:cubicBezTo>
                      <a:pt x="273" y="102"/>
                      <a:pt x="271" y="111"/>
                      <a:pt x="268" y="119"/>
                    </a:cubicBezTo>
                    <a:cubicBezTo>
                      <a:pt x="267" y="120"/>
                      <a:pt x="267" y="121"/>
                      <a:pt x="266" y="122"/>
                    </a:cubicBezTo>
                    <a:cubicBezTo>
                      <a:pt x="265" y="124"/>
                      <a:pt x="264" y="126"/>
                      <a:pt x="262" y="129"/>
                    </a:cubicBezTo>
                    <a:cubicBezTo>
                      <a:pt x="262" y="129"/>
                      <a:pt x="262" y="129"/>
                      <a:pt x="262" y="129"/>
                    </a:cubicBezTo>
                    <a:cubicBezTo>
                      <a:pt x="261" y="131"/>
                      <a:pt x="259" y="133"/>
                      <a:pt x="257" y="135"/>
                    </a:cubicBezTo>
                    <a:cubicBezTo>
                      <a:pt x="254" y="139"/>
                      <a:pt x="250" y="142"/>
                      <a:pt x="246" y="145"/>
                    </a:cubicBezTo>
                    <a:cubicBezTo>
                      <a:pt x="243" y="147"/>
                      <a:pt x="240" y="149"/>
                      <a:pt x="237" y="150"/>
                    </a:cubicBezTo>
                    <a:cubicBezTo>
                      <a:pt x="233" y="152"/>
                      <a:pt x="229" y="154"/>
                      <a:pt x="225" y="155"/>
                    </a:cubicBezTo>
                    <a:cubicBezTo>
                      <a:pt x="224" y="155"/>
                      <a:pt x="223" y="155"/>
                      <a:pt x="221" y="156"/>
                    </a:cubicBezTo>
                    <a:cubicBezTo>
                      <a:pt x="219" y="156"/>
                      <a:pt x="216" y="156"/>
                      <a:pt x="213" y="157"/>
                    </a:cubicBezTo>
                    <a:cubicBezTo>
                      <a:pt x="212" y="157"/>
                      <a:pt x="211" y="157"/>
                      <a:pt x="210" y="157"/>
                    </a:cubicBezTo>
                    <a:cubicBezTo>
                      <a:pt x="208" y="157"/>
                      <a:pt x="207" y="157"/>
                      <a:pt x="206" y="156"/>
                    </a:cubicBezTo>
                    <a:cubicBezTo>
                      <a:pt x="203" y="156"/>
                      <a:pt x="201" y="156"/>
                      <a:pt x="198" y="156"/>
                    </a:cubicBezTo>
                    <a:cubicBezTo>
                      <a:pt x="197" y="155"/>
                      <a:pt x="195" y="155"/>
                      <a:pt x="194" y="155"/>
                    </a:cubicBezTo>
                    <a:cubicBezTo>
                      <a:pt x="190" y="154"/>
                      <a:pt x="186" y="152"/>
                      <a:pt x="183" y="150"/>
                    </a:cubicBezTo>
                    <a:cubicBezTo>
                      <a:pt x="179" y="149"/>
                      <a:pt x="176" y="147"/>
                      <a:pt x="173" y="145"/>
                    </a:cubicBezTo>
                    <a:cubicBezTo>
                      <a:pt x="169" y="142"/>
                      <a:pt x="165" y="139"/>
                      <a:pt x="162" y="135"/>
                    </a:cubicBezTo>
                    <a:cubicBezTo>
                      <a:pt x="160" y="133"/>
                      <a:pt x="159" y="131"/>
                      <a:pt x="158" y="129"/>
                    </a:cubicBezTo>
                    <a:cubicBezTo>
                      <a:pt x="157" y="129"/>
                      <a:pt x="157" y="129"/>
                      <a:pt x="157" y="128"/>
                    </a:cubicBezTo>
                    <a:cubicBezTo>
                      <a:pt x="155" y="126"/>
                      <a:pt x="154" y="124"/>
                      <a:pt x="153" y="121"/>
                    </a:cubicBezTo>
                    <a:cubicBezTo>
                      <a:pt x="152" y="121"/>
                      <a:pt x="152" y="120"/>
                      <a:pt x="152" y="119"/>
                    </a:cubicBezTo>
                    <a:cubicBezTo>
                      <a:pt x="148" y="111"/>
                      <a:pt x="146" y="102"/>
                      <a:pt x="146" y="93"/>
                    </a:cubicBezTo>
                    <a:cubicBezTo>
                      <a:pt x="146" y="77"/>
                      <a:pt x="152" y="63"/>
                      <a:pt x="162" y="51"/>
                    </a:cubicBezTo>
                    <a:cubicBezTo>
                      <a:pt x="163" y="50"/>
                      <a:pt x="165" y="48"/>
                      <a:pt x="167" y="46"/>
                    </a:cubicBezTo>
                    <a:close/>
                    <a:moveTo>
                      <a:pt x="124" y="24"/>
                    </a:moveTo>
                    <a:cubicBezTo>
                      <a:pt x="136" y="24"/>
                      <a:pt x="147" y="28"/>
                      <a:pt x="156" y="35"/>
                    </a:cubicBezTo>
                    <a:cubicBezTo>
                      <a:pt x="154" y="37"/>
                      <a:pt x="152" y="39"/>
                      <a:pt x="150" y="41"/>
                    </a:cubicBezTo>
                    <a:cubicBezTo>
                      <a:pt x="138" y="55"/>
                      <a:pt x="130" y="73"/>
                      <a:pt x="130" y="93"/>
                    </a:cubicBezTo>
                    <a:cubicBezTo>
                      <a:pt x="130" y="101"/>
                      <a:pt x="131" y="108"/>
                      <a:pt x="133" y="115"/>
                    </a:cubicBezTo>
                    <a:cubicBezTo>
                      <a:pt x="134" y="118"/>
                      <a:pt x="135" y="121"/>
                      <a:pt x="136" y="124"/>
                    </a:cubicBezTo>
                    <a:cubicBezTo>
                      <a:pt x="137" y="125"/>
                      <a:pt x="138" y="127"/>
                      <a:pt x="138" y="128"/>
                    </a:cubicBezTo>
                    <a:cubicBezTo>
                      <a:pt x="134" y="129"/>
                      <a:pt x="129" y="130"/>
                      <a:pt x="124" y="130"/>
                    </a:cubicBezTo>
                    <a:cubicBezTo>
                      <a:pt x="124" y="130"/>
                      <a:pt x="124" y="130"/>
                      <a:pt x="124" y="130"/>
                    </a:cubicBezTo>
                    <a:cubicBezTo>
                      <a:pt x="117" y="130"/>
                      <a:pt x="109" y="128"/>
                      <a:pt x="103" y="125"/>
                    </a:cubicBezTo>
                    <a:cubicBezTo>
                      <a:pt x="100" y="124"/>
                      <a:pt x="96" y="122"/>
                      <a:pt x="93" y="120"/>
                    </a:cubicBezTo>
                    <a:cubicBezTo>
                      <a:pt x="80" y="110"/>
                      <a:pt x="71" y="95"/>
                      <a:pt x="71" y="77"/>
                    </a:cubicBezTo>
                    <a:cubicBezTo>
                      <a:pt x="71" y="48"/>
                      <a:pt x="95" y="24"/>
                      <a:pt x="124" y="24"/>
                    </a:cubicBezTo>
                    <a:close/>
                    <a:moveTo>
                      <a:pt x="77" y="278"/>
                    </a:moveTo>
                    <a:cubicBezTo>
                      <a:pt x="44" y="273"/>
                      <a:pt x="24" y="263"/>
                      <a:pt x="24" y="257"/>
                    </a:cubicBezTo>
                    <a:cubicBezTo>
                      <a:pt x="24" y="202"/>
                      <a:pt x="53" y="155"/>
                      <a:pt x="92" y="138"/>
                    </a:cubicBezTo>
                    <a:cubicBezTo>
                      <a:pt x="95" y="139"/>
                      <a:pt x="98" y="141"/>
                      <a:pt x="102" y="142"/>
                    </a:cubicBezTo>
                    <a:cubicBezTo>
                      <a:pt x="109" y="145"/>
                      <a:pt x="116" y="146"/>
                      <a:pt x="124" y="146"/>
                    </a:cubicBezTo>
                    <a:cubicBezTo>
                      <a:pt x="132" y="146"/>
                      <a:pt x="140" y="145"/>
                      <a:pt x="147" y="142"/>
                    </a:cubicBezTo>
                    <a:cubicBezTo>
                      <a:pt x="150" y="146"/>
                      <a:pt x="153" y="149"/>
                      <a:pt x="157" y="152"/>
                    </a:cubicBezTo>
                    <a:cubicBezTo>
                      <a:pt x="117" y="173"/>
                      <a:pt x="87" y="217"/>
                      <a:pt x="78" y="270"/>
                    </a:cubicBezTo>
                    <a:cubicBezTo>
                      <a:pt x="77" y="273"/>
                      <a:pt x="77" y="275"/>
                      <a:pt x="77" y="278"/>
                    </a:cubicBezTo>
                    <a:close/>
                    <a:moveTo>
                      <a:pt x="210" y="335"/>
                    </a:moveTo>
                    <a:cubicBezTo>
                      <a:pt x="138" y="335"/>
                      <a:pt x="91" y="317"/>
                      <a:pt x="91" y="305"/>
                    </a:cubicBezTo>
                    <a:cubicBezTo>
                      <a:pt x="91" y="302"/>
                      <a:pt x="91" y="299"/>
                      <a:pt x="91" y="296"/>
                    </a:cubicBezTo>
                    <a:cubicBezTo>
                      <a:pt x="91" y="293"/>
                      <a:pt x="91" y="291"/>
                      <a:pt x="92" y="288"/>
                    </a:cubicBezTo>
                    <a:cubicBezTo>
                      <a:pt x="92" y="285"/>
                      <a:pt x="92" y="283"/>
                      <a:pt x="92" y="280"/>
                    </a:cubicBezTo>
                    <a:cubicBezTo>
                      <a:pt x="93" y="277"/>
                      <a:pt x="93" y="275"/>
                      <a:pt x="94" y="272"/>
                    </a:cubicBezTo>
                    <a:cubicBezTo>
                      <a:pt x="103" y="221"/>
                      <a:pt x="133" y="180"/>
                      <a:pt x="171" y="163"/>
                    </a:cubicBezTo>
                    <a:cubicBezTo>
                      <a:pt x="179" y="167"/>
                      <a:pt x="188" y="170"/>
                      <a:pt x="198" y="172"/>
                    </a:cubicBezTo>
                    <a:cubicBezTo>
                      <a:pt x="199" y="172"/>
                      <a:pt x="200" y="172"/>
                      <a:pt x="202" y="172"/>
                    </a:cubicBezTo>
                    <a:cubicBezTo>
                      <a:pt x="204" y="172"/>
                      <a:pt x="206" y="173"/>
                      <a:pt x="208" y="173"/>
                    </a:cubicBezTo>
                    <a:cubicBezTo>
                      <a:pt x="209" y="173"/>
                      <a:pt x="209" y="173"/>
                      <a:pt x="210" y="173"/>
                    </a:cubicBezTo>
                    <a:cubicBezTo>
                      <a:pt x="210" y="173"/>
                      <a:pt x="210" y="173"/>
                      <a:pt x="211" y="173"/>
                    </a:cubicBezTo>
                    <a:cubicBezTo>
                      <a:pt x="213" y="173"/>
                      <a:pt x="215" y="172"/>
                      <a:pt x="217" y="172"/>
                    </a:cubicBezTo>
                    <a:cubicBezTo>
                      <a:pt x="218" y="172"/>
                      <a:pt x="220" y="172"/>
                      <a:pt x="221" y="172"/>
                    </a:cubicBezTo>
                    <a:cubicBezTo>
                      <a:pt x="231" y="170"/>
                      <a:pt x="240" y="167"/>
                      <a:pt x="248" y="163"/>
                    </a:cubicBezTo>
                    <a:cubicBezTo>
                      <a:pt x="287" y="180"/>
                      <a:pt x="317" y="221"/>
                      <a:pt x="326" y="272"/>
                    </a:cubicBezTo>
                    <a:cubicBezTo>
                      <a:pt x="326" y="275"/>
                      <a:pt x="327" y="277"/>
                      <a:pt x="327" y="280"/>
                    </a:cubicBezTo>
                    <a:cubicBezTo>
                      <a:pt x="327" y="283"/>
                      <a:pt x="328" y="285"/>
                      <a:pt x="328" y="288"/>
                    </a:cubicBezTo>
                    <a:cubicBezTo>
                      <a:pt x="328" y="291"/>
                      <a:pt x="328" y="293"/>
                      <a:pt x="328" y="296"/>
                    </a:cubicBezTo>
                    <a:cubicBezTo>
                      <a:pt x="328" y="299"/>
                      <a:pt x="329" y="302"/>
                      <a:pt x="329" y="305"/>
                    </a:cubicBezTo>
                    <a:cubicBezTo>
                      <a:pt x="329" y="317"/>
                      <a:pt x="281" y="335"/>
                      <a:pt x="210" y="335"/>
                    </a:cubicBezTo>
                    <a:close/>
                    <a:moveTo>
                      <a:pt x="343" y="278"/>
                    </a:moveTo>
                    <a:cubicBezTo>
                      <a:pt x="342" y="275"/>
                      <a:pt x="342" y="273"/>
                      <a:pt x="342" y="270"/>
                    </a:cubicBezTo>
                    <a:cubicBezTo>
                      <a:pt x="332" y="217"/>
                      <a:pt x="302" y="173"/>
                      <a:pt x="263" y="152"/>
                    </a:cubicBezTo>
                    <a:cubicBezTo>
                      <a:pt x="266" y="149"/>
                      <a:pt x="269" y="146"/>
                      <a:pt x="272" y="142"/>
                    </a:cubicBezTo>
                    <a:cubicBezTo>
                      <a:pt x="279" y="145"/>
                      <a:pt x="287" y="146"/>
                      <a:pt x="294" y="146"/>
                    </a:cubicBezTo>
                    <a:cubicBezTo>
                      <a:pt x="302" y="146"/>
                      <a:pt x="310" y="145"/>
                      <a:pt x="317" y="142"/>
                    </a:cubicBezTo>
                    <a:cubicBezTo>
                      <a:pt x="320" y="141"/>
                      <a:pt x="324" y="139"/>
                      <a:pt x="327" y="138"/>
                    </a:cubicBezTo>
                    <a:cubicBezTo>
                      <a:pt x="366" y="155"/>
                      <a:pt x="394" y="202"/>
                      <a:pt x="394" y="257"/>
                    </a:cubicBezTo>
                    <a:cubicBezTo>
                      <a:pt x="394" y="263"/>
                      <a:pt x="375" y="273"/>
                      <a:pt x="343" y="278"/>
                    </a:cubicBezTo>
                    <a:close/>
                  </a:path>
                </a:pathLst>
              </a:custGeom>
              <a:solidFill>
                <a:srgbClr val="70707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ctr" anchorCtr="0" compatLnSpc="1">
                <a:prstTxWarp prst="textNoShape">
                  <a:avLst/>
                </a:prstTxWarp>
              </a:bodyPr>
              <a:lstStyle/>
              <a:p>
                <a:pPr defTabSz="914126">
                  <a:defRPr/>
                </a:pPr>
                <a:endParaRPr lang="en-US" sz="1400" kern="0" dirty="0">
                  <a:solidFill>
                    <a:srgbClr val="000000"/>
                  </a:solidFill>
                  <a:latin typeface="Arial"/>
                </a:endParaRPr>
              </a:p>
            </p:txBody>
          </p:sp>
        </p:grpSp>
      </p:grpSp>
      <p:sp>
        <p:nvSpPr>
          <p:cNvPr id="152" name="Freeform 136"/>
          <p:cNvSpPr>
            <a:spLocks/>
          </p:cNvSpPr>
          <p:nvPr/>
        </p:nvSpPr>
        <p:spPr bwMode="auto">
          <a:xfrm>
            <a:off x="8253330" y="1155700"/>
            <a:ext cx="2909382" cy="1625753"/>
          </a:xfrm>
          <a:custGeom>
            <a:avLst/>
            <a:gdLst>
              <a:gd name="T0" fmla="*/ 2421 w 2797"/>
              <a:gd name="T1" fmla="*/ 681 h 1561"/>
              <a:gd name="T2" fmla="*/ 2422 w 2797"/>
              <a:gd name="T3" fmla="*/ 646 h 1561"/>
              <a:gd name="T4" fmla="*/ 1775 w 2797"/>
              <a:gd name="T5" fmla="*/ 0 h 1561"/>
              <a:gd name="T6" fmla="*/ 1208 w 2797"/>
              <a:gd name="T7" fmla="*/ 336 h 1561"/>
              <a:gd name="T8" fmla="*/ 915 w 2797"/>
              <a:gd name="T9" fmla="*/ 224 h 1561"/>
              <a:gd name="T10" fmla="*/ 474 w 2797"/>
              <a:gd name="T11" fmla="*/ 664 h 1561"/>
              <a:gd name="T12" fmla="*/ 475 w 2797"/>
              <a:gd name="T13" fmla="*/ 677 h 1561"/>
              <a:gd name="T14" fmla="*/ 441 w 2797"/>
              <a:gd name="T15" fmla="*/ 676 h 1561"/>
              <a:gd name="T16" fmla="*/ 0 w 2797"/>
              <a:gd name="T17" fmla="*/ 1117 h 1561"/>
              <a:gd name="T18" fmla="*/ 415 w 2797"/>
              <a:gd name="T19" fmla="*/ 1556 h 1561"/>
              <a:gd name="T20" fmla="*/ 415 w 2797"/>
              <a:gd name="T21" fmla="*/ 1561 h 1561"/>
              <a:gd name="T22" fmla="*/ 2332 w 2797"/>
              <a:gd name="T23" fmla="*/ 1561 h 1561"/>
              <a:gd name="T24" fmla="*/ 2332 w 2797"/>
              <a:gd name="T25" fmla="*/ 1556 h 1561"/>
              <a:gd name="T26" fmla="*/ 2357 w 2797"/>
              <a:gd name="T27" fmla="*/ 1557 h 1561"/>
              <a:gd name="T28" fmla="*/ 2797 w 2797"/>
              <a:gd name="T29" fmla="*/ 1117 h 1561"/>
              <a:gd name="T30" fmla="*/ 2421 w 2797"/>
              <a:gd name="T31" fmla="*/ 681 h 1561"/>
              <a:gd name="connsiteX0" fmla="*/ 8656 w 10000"/>
              <a:gd name="connsiteY0" fmla="*/ 4363 h 10000"/>
              <a:gd name="connsiteX1" fmla="*/ 8659 w 10000"/>
              <a:gd name="connsiteY1" fmla="*/ 4138 h 10000"/>
              <a:gd name="connsiteX2" fmla="*/ 6346 w 10000"/>
              <a:gd name="connsiteY2" fmla="*/ 0 h 10000"/>
              <a:gd name="connsiteX3" fmla="*/ 4319 w 10000"/>
              <a:gd name="connsiteY3" fmla="*/ 2152 h 10000"/>
              <a:gd name="connsiteX4" fmla="*/ 3271 w 10000"/>
              <a:gd name="connsiteY4" fmla="*/ 1435 h 10000"/>
              <a:gd name="connsiteX5" fmla="*/ 1695 w 10000"/>
              <a:gd name="connsiteY5" fmla="*/ 4254 h 10000"/>
              <a:gd name="connsiteX6" fmla="*/ 1698 w 10000"/>
              <a:gd name="connsiteY6" fmla="*/ 4337 h 10000"/>
              <a:gd name="connsiteX7" fmla="*/ 1577 w 10000"/>
              <a:gd name="connsiteY7" fmla="*/ 4331 h 10000"/>
              <a:gd name="connsiteX8" fmla="*/ 0 w 10000"/>
              <a:gd name="connsiteY8" fmla="*/ 7156 h 10000"/>
              <a:gd name="connsiteX9" fmla="*/ 1484 w 10000"/>
              <a:gd name="connsiteY9" fmla="*/ 9968 h 10000"/>
              <a:gd name="connsiteX10" fmla="*/ 1484 w 10000"/>
              <a:gd name="connsiteY10" fmla="*/ 10000 h 10000"/>
              <a:gd name="connsiteX11" fmla="*/ 8338 w 10000"/>
              <a:gd name="connsiteY11" fmla="*/ 10000 h 10000"/>
              <a:gd name="connsiteX12" fmla="*/ 8427 w 10000"/>
              <a:gd name="connsiteY12" fmla="*/ 9974 h 10000"/>
              <a:gd name="connsiteX13" fmla="*/ 10000 w 10000"/>
              <a:gd name="connsiteY13" fmla="*/ 7156 h 10000"/>
              <a:gd name="connsiteX14" fmla="*/ 8656 w 10000"/>
              <a:gd name="connsiteY14" fmla="*/ 4363 h 10000"/>
              <a:gd name="connsiteX0" fmla="*/ 8656 w 10000"/>
              <a:gd name="connsiteY0" fmla="*/ 4363 h 10000"/>
              <a:gd name="connsiteX1" fmla="*/ 8659 w 10000"/>
              <a:gd name="connsiteY1" fmla="*/ 4138 h 10000"/>
              <a:gd name="connsiteX2" fmla="*/ 6346 w 10000"/>
              <a:gd name="connsiteY2" fmla="*/ 0 h 10000"/>
              <a:gd name="connsiteX3" fmla="*/ 4319 w 10000"/>
              <a:gd name="connsiteY3" fmla="*/ 2152 h 10000"/>
              <a:gd name="connsiteX4" fmla="*/ 3271 w 10000"/>
              <a:gd name="connsiteY4" fmla="*/ 1435 h 10000"/>
              <a:gd name="connsiteX5" fmla="*/ 1695 w 10000"/>
              <a:gd name="connsiteY5" fmla="*/ 4254 h 10000"/>
              <a:gd name="connsiteX6" fmla="*/ 1698 w 10000"/>
              <a:gd name="connsiteY6" fmla="*/ 4337 h 10000"/>
              <a:gd name="connsiteX7" fmla="*/ 1577 w 10000"/>
              <a:gd name="connsiteY7" fmla="*/ 4331 h 10000"/>
              <a:gd name="connsiteX8" fmla="*/ 0 w 10000"/>
              <a:gd name="connsiteY8" fmla="*/ 7156 h 10000"/>
              <a:gd name="connsiteX9" fmla="*/ 1484 w 10000"/>
              <a:gd name="connsiteY9" fmla="*/ 9968 h 10000"/>
              <a:gd name="connsiteX10" fmla="*/ 1484 w 10000"/>
              <a:gd name="connsiteY10" fmla="*/ 10000 h 10000"/>
              <a:gd name="connsiteX11" fmla="*/ 8427 w 10000"/>
              <a:gd name="connsiteY11" fmla="*/ 9974 h 10000"/>
              <a:gd name="connsiteX12" fmla="*/ 10000 w 10000"/>
              <a:gd name="connsiteY12" fmla="*/ 7156 h 10000"/>
              <a:gd name="connsiteX13" fmla="*/ 8656 w 10000"/>
              <a:gd name="connsiteY13" fmla="*/ 4363 h 10000"/>
              <a:gd name="connsiteX0" fmla="*/ 8656 w 10000"/>
              <a:gd name="connsiteY0" fmla="*/ 4363 h 9974"/>
              <a:gd name="connsiteX1" fmla="*/ 8659 w 10000"/>
              <a:gd name="connsiteY1" fmla="*/ 4138 h 9974"/>
              <a:gd name="connsiteX2" fmla="*/ 6346 w 10000"/>
              <a:gd name="connsiteY2" fmla="*/ 0 h 9974"/>
              <a:gd name="connsiteX3" fmla="*/ 4319 w 10000"/>
              <a:gd name="connsiteY3" fmla="*/ 2152 h 9974"/>
              <a:gd name="connsiteX4" fmla="*/ 3271 w 10000"/>
              <a:gd name="connsiteY4" fmla="*/ 1435 h 9974"/>
              <a:gd name="connsiteX5" fmla="*/ 1695 w 10000"/>
              <a:gd name="connsiteY5" fmla="*/ 4254 h 9974"/>
              <a:gd name="connsiteX6" fmla="*/ 1698 w 10000"/>
              <a:gd name="connsiteY6" fmla="*/ 4337 h 9974"/>
              <a:gd name="connsiteX7" fmla="*/ 1577 w 10000"/>
              <a:gd name="connsiteY7" fmla="*/ 4331 h 9974"/>
              <a:gd name="connsiteX8" fmla="*/ 0 w 10000"/>
              <a:gd name="connsiteY8" fmla="*/ 7156 h 9974"/>
              <a:gd name="connsiteX9" fmla="*/ 1484 w 10000"/>
              <a:gd name="connsiteY9" fmla="*/ 9968 h 9974"/>
              <a:gd name="connsiteX10" fmla="*/ 8427 w 10000"/>
              <a:gd name="connsiteY10" fmla="*/ 9974 h 9974"/>
              <a:gd name="connsiteX11" fmla="*/ 10000 w 10000"/>
              <a:gd name="connsiteY11" fmla="*/ 7156 h 9974"/>
              <a:gd name="connsiteX12" fmla="*/ 8656 w 10000"/>
              <a:gd name="connsiteY12" fmla="*/ 4363 h 9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000" h="9974">
                <a:moveTo>
                  <a:pt x="8656" y="4363"/>
                </a:moveTo>
                <a:cubicBezTo>
                  <a:pt x="8656" y="4286"/>
                  <a:pt x="8659" y="4209"/>
                  <a:pt x="8659" y="4138"/>
                </a:cubicBezTo>
                <a:cubicBezTo>
                  <a:pt x="8659" y="1851"/>
                  <a:pt x="7622" y="0"/>
                  <a:pt x="6346" y="0"/>
                </a:cubicBezTo>
                <a:cubicBezTo>
                  <a:pt x="5474" y="0"/>
                  <a:pt x="4712" y="865"/>
                  <a:pt x="4319" y="2152"/>
                </a:cubicBezTo>
                <a:cubicBezTo>
                  <a:pt x="4040" y="1704"/>
                  <a:pt x="3675" y="1435"/>
                  <a:pt x="3271" y="1435"/>
                </a:cubicBezTo>
                <a:cubicBezTo>
                  <a:pt x="2403" y="1435"/>
                  <a:pt x="1695" y="2697"/>
                  <a:pt x="1695" y="4254"/>
                </a:cubicBezTo>
                <a:cubicBezTo>
                  <a:pt x="1695" y="4286"/>
                  <a:pt x="1698" y="4311"/>
                  <a:pt x="1698" y="4337"/>
                </a:cubicBezTo>
                <a:cubicBezTo>
                  <a:pt x="1655" y="4337"/>
                  <a:pt x="1616" y="4331"/>
                  <a:pt x="1577" y="4331"/>
                </a:cubicBezTo>
                <a:cubicBezTo>
                  <a:pt x="704" y="4331"/>
                  <a:pt x="0" y="5593"/>
                  <a:pt x="0" y="7156"/>
                </a:cubicBezTo>
                <a:cubicBezTo>
                  <a:pt x="0" y="8661"/>
                  <a:pt x="658" y="9885"/>
                  <a:pt x="1484" y="9968"/>
                </a:cubicBezTo>
                <a:lnTo>
                  <a:pt x="8427" y="9974"/>
                </a:lnTo>
                <a:cubicBezTo>
                  <a:pt x="9296" y="9974"/>
                  <a:pt x="10000" y="8712"/>
                  <a:pt x="10000" y="7156"/>
                </a:cubicBezTo>
                <a:cubicBezTo>
                  <a:pt x="10000" y="5734"/>
                  <a:pt x="9417" y="4561"/>
                  <a:pt x="8656" y="4363"/>
                </a:cubicBezTo>
                <a:close/>
              </a:path>
            </a:pathLst>
          </a:custGeom>
          <a:solidFill>
            <a:schemeClr val="bg2"/>
          </a:solidFill>
          <a:ln w="38100">
            <a:solidFill>
              <a:schemeClr val="bg1">
                <a:lumMod val="85000"/>
              </a:schemeClr>
            </a:solidFill>
          </a:ln>
        </p:spPr>
        <p:txBody>
          <a:bodyPr vert="horz" wrap="square" lIns="91416" tIns="45708" rIns="91416" bIns="45708" numCol="1" anchor="t" anchorCtr="0" compatLnSpc="1">
            <a:prstTxWarp prst="textNoShape">
              <a:avLst/>
            </a:prstTxWarp>
          </a:bodyPr>
          <a:lstStyle/>
          <a:p>
            <a:pPr defTabSz="914126"/>
            <a:endParaRPr lang="en-US" sz="1799" kern="0">
              <a:solidFill>
                <a:sysClr val="windowText" lastClr="000000"/>
              </a:solidFill>
            </a:endParaRPr>
          </a:p>
        </p:txBody>
      </p:sp>
      <p:grpSp>
        <p:nvGrpSpPr>
          <p:cNvPr id="198" name="Group 197"/>
          <p:cNvGrpSpPr/>
          <p:nvPr/>
        </p:nvGrpSpPr>
        <p:grpSpPr>
          <a:xfrm>
            <a:off x="9001903" y="1154449"/>
            <a:ext cx="437783" cy="437783"/>
            <a:chOff x="2263538" y="3514381"/>
            <a:chExt cx="498948" cy="498948"/>
          </a:xfrm>
        </p:grpSpPr>
        <p:sp>
          <p:nvSpPr>
            <p:cNvPr id="199" name="Oval 198"/>
            <p:cNvSpPr/>
            <p:nvPr/>
          </p:nvSpPr>
          <p:spPr bwMode="gray">
            <a:xfrm>
              <a:off x="2263538" y="3514381"/>
              <a:ext cx="498948" cy="498948"/>
            </a:xfrm>
            <a:prstGeom prst="ellipse">
              <a:avLst/>
            </a:prstGeom>
            <a:solidFill>
              <a:schemeClr val="tx1"/>
            </a:solidFill>
            <a:ln w="19050">
              <a:solidFill>
                <a:schemeClr val="bg2"/>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lang="en-US">
                <a:solidFill>
                  <a:srgbClr val="FFFFFF"/>
                </a:solidFill>
              </a:endParaRPr>
            </a:p>
          </p:txBody>
        </p:sp>
        <p:grpSp>
          <p:nvGrpSpPr>
            <p:cNvPr id="200" name="Group 14"/>
            <p:cNvGrpSpPr>
              <a:grpSpLocks noChangeAspect="1"/>
            </p:cNvGrpSpPr>
            <p:nvPr/>
          </p:nvGrpSpPr>
          <p:grpSpPr bwMode="auto">
            <a:xfrm>
              <a:off x="2341322" y="3616521"/>
              <a:ext cx="343379" cy="294667"/>
              <a:chOff x="3116" y="1790"/>
              <a:chExt cx="430" cy="369"/>
            </a:xfrm>
          </p:grpSpPr>
          <p:sp>
            <p:nvSpPr>
              <p:cNvPr id="201" name="Freeform 15"/>
              <p:cNvSpPr>
                <a:spLocks/>
              </p:cNvSpPr>
              <p:nvPr/>
            </p:nvSpPr>
            <p:spPr bwMode="auto">
              <a:xfrm>
                <a:off x="3129" y="1803"/>
                <a:ext cx="403" cy="346"/>
              </a:xfrm>
              <a:custGeom>
                <a:avLst/>
                <a:gdLst>
                  <a:gd name="T0" fmla="*/ 64 w 403"/>
                  <a:gd name="T1" fmla="*/ 112 h 346"/>
                  <a:gd name="T2" fmla="*/ 46 w 403"/>
                  <a:gd name="T3" fmla="*/ 52 h 346"/>
                  <a:gd name="T4" fmla="*/ 90 w 403"/>
                  <a:gd name="T5" fmla="*/ 3 h 346"/>
                  <a:gd name="T6" fmla="*/ 142 w 403"/>
                  <a:gd name="T7" fmla="*/ 2 h 346"/>
                  <a:gd name="T8" fmla="*/ 204 w 403"/>
                  <a:gd name="T9" fmla="*/ 10 h 346"/>
                  <a:gd name="T10" fmla="*/ 286 w 403"/>
                  <a:gd name="T11" fmla="*/ 0 h 346"/>
                  <a:gd name="T12" fmla="*/ 340 w 403"/>
                  <a:gd name="T13" fmla="*/ 14 h 346"/>
                  <a:gd name="T14" fmla="*/ 361 w 403"/>
                  <a:gd name="T15" fmla="*/ 72 h 346"/>
                  <a:gd name="T16" fmla="*/ 339 w 403"/>
                  <a:gd name="T17" fmla="*/ 118 h 346"/>
                  <a:gd name="T18" fmla="*/ 387 w 403"/>
                  <a:gd name="T19" fmla="*/ 167 h 346"/>
                  <a:gd name="T20" fmla="*/ 403 w 403"/>
                  <a:gd name="T21" fmla="*/ 255 h 346"/>
                  <a:gd name="T22" fmla="*/ 336 w 403"/>
                  <a:gd name="T23" fmla="*/ 280 h 346"/>
                  <a:gd name="T24" fmla="*/ 335 w 403"/>
                  <a:gd name="T25" fmla="*/ 312 h 346"/>
                  <a:gd name="T26" fmla="*/ 203 w 403"/>
                  <a:gd name="T27" fmla="*/ 346 h 346"/>
                  <a:gd name="T28" fmla="*/ 65 w 403"/>
                  <a:gd name="T29" fmla="*/ 305 h 346"/>
                  <a:gd name="T30" fmla="*/ 61 w 403"/>
                  <a:gd name="T31" fmla="*/ 283 h 346"/>
                  <a:gd name="T32" fmla="*/ 0 w 403"/>
                  <a:gd name="T33" fmla="*/ 261 h 346"/>
                  <a:gd name="T34" fmla="*/ 13 w 403"/>
                  <a:gd name="T35" fmla="*/ 172 h 346"/>
                  <a:gd name="T36" fmla="*/ 64 w 403"/>
                  <a:gd name="T37" fmla="*/ 112 h 3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03" h="346">
                    <a:moveTo>
                      <a:pt x="64" y="112"/>
                    </a:moveTo>
                    <a:lnTo>
                      <a:pt x="46" y="52"/>
                    </a:lnTo>
                    <a:lnTo>
                      <a:pt x="90" y="3"/>
                    </a:lnTo>
                    <a:lnTo>
                      <a:pt x="142" y="2"/>
                    </a:lnTo>
                    <a:lnTo>
                      <a:pt x="204" y="10"/>
                    </a:lnTo>
                    <a:lnTo>
                      <a:pt x="286" y="0"/>
                    </a:lnTo>
                    <a:lnTo>
                      <a:pt x="340" y="14"/>
                    </a:lnTo>
                    <a:lnTo>
                      <a:pt x="361" y="72"/>
                    </a:lnTo>
                    <a:lnTo>
                      <a:pt x="339" y="118"/>
                    </a:lnTo>
                    <a:lnTo>
                      <a:pt x="387" y="167"/>
                    </a:lnTo>
                    <a:lnTo>
                      <a:pt x="403" y="255"/>
                    </a:lnTo>
                    <a:lnTo>
                      <a:pt x="336" y="280"/>
                    </a:lnTo>
                    <a:lnTo>
                      <a:pt x="335" y="312"/>
                    </a:lnTo>
                    <a:lnTo>
                      <a:pt x="203" y="346"/>
                    </a:lnTo>
                    <a:lnTo>
                      <a:pt x="65" y="305"/>
                    </a:lnTo>
                    <a:lnTo>
                      <a:pt x="61" y="283"/>
                    </a:lnTo>
                    <a:lnTo>
                      <a:pt x="0" y="261"/>
                    </a:lnTo>
                    <a:lnTo>
                      <a:pt x="13" y="172"/>
                    </a:lnTo>
                    <a:lnTo>
                      <a:pt x="64" y="11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ctr" anchorCtr="0" compatLnSpc="1">
                <a:prstTxWarp prst="textNoShape">
                  <a:avLst/>
                </a:prstTxWarp>
              </a:bodyPr>
              <a:lstStyle/>
              <a:p>
                <a:pPr defTabSz="914126">
                  <a:defRPr/>
                </a:pPr>
                <a:endParaRPr lang="en-US" sz="1400" kern="0" dirty="0">
                  <a:solidFill>
                    <a:srgbClr val="000000"/>
                  </a:solidFill>
                  <a:latin typeface="Arial"/>
                </a:endParaRPr>
              </a:p>
            </p:txBody>
          </p:sp>
          <p:sp>
            <p:nvSpPr>
              <p:cNvPr id="202" name="Freeform 16"/>
              <p:cNvSpPr>
                <a:spLocks noEditPoints="1"/>
              </p:cNvSpPr>
              <p:nvPr/>
            </p:nvSpPr>
            <p:spPr bwMode="auto">
              <a:xfrm>
                <a:off x="3116" y="1790"/>
                <a:ext cx="430" cy="369"/>
              </a:xfrm>
              <a:custGeom>
                <a:avLst/>
                <a:gdLst>
                  <a:gd name="T0" fmla="*/ 354 w 418"/>
                  <a:gd name="T1" fmla="*/ 125 h 359"/>
                  <a:gd name="T2" fmla="*/ 294 w 418"/>
                  <a:gd name="T3" fmla="*/ 0 h 359"/>
                  <a:gd name="T4" fmla="*/ 210 w 418"/>
                  <a:gd name="T5" fmla="*/ 6 h 359"/>
                  <a:gd name="T6" fmla="*/ 124 w 418"/>
                  <a:gd name="T7" fmla="*/ 0 h 359"/>
                  <a:gd name="T8" fmla="*/ 64 w 418"/>
                  <a:gd name="T9" fmla="*/ 125 h 359"/>
                  <a:gd name="T10" fmla="*/ 67 w 418"/>
                  <a:gd name="T11" fmla="*/ 301 h 359"/>
                  <a:gd name="T12" fmla="*/ 210 w 418"/>
                  <a:gd name="T13" fmla="*/ 359 h 359"/>
                  <a:gd name="T14" fmla="*/ 352 w 418"/>
                  <a:gd name="T15" fmla="*/ 301 h 359"/>
                  <a:gd name="T16" fmla="*/ 294 w 418"/>
                  <a:gd name="T17" fmla="*/ 24 h 359"/>
                  <a:gd name="T18" fmla="*/ 325 w 418"/>
                  <a:gd name="T19" fmla="*/ 120 h 359"/>
                  <a:gd name="T20" fmla="*/ 294 w 418"/>
                  <a:gd name="T21" fmla="*/ 130 h 359"/>
                  <a:gd name="T22" fmla="*/ 281 w 418"/>
                  <a:gd name="T23" fmla="*/ 128 h 359"/>
                  <a:gd name="T24" fmla="*/ 286 w 418"/>
                  <a:gd name="T25" fmla="*/ 115 h 359"/>
                  <a:gd name="T26" fmla="*/ 269 w 418"/>
                  <a:gd name="T27" fmla="*/ 40 h 359"/>
                  <a:gd name="T28" fmla="*/ 294 w 418"/>
                  <a:gd name="T29" fmla="*/ 24 h 359"/>
                  <a:gd name="T30" fmla="*/ 173 w 418"/>
                  <a:gd name="T31" fmla="*/ 41 h 359"/>
                  <a:gd name="T32" fmla="*/ 210 w 418"/>
                  <a:gd name="T33" fmla="*/ 30 h 359"/>
                  <a:gd name="T34" fmla="*/ 246 w 418"/>
                  <a:gd name="T35" fmla="*/ 41 h 359"/>
                  <a:gd name="T36" fmla="*/ 257 w 418"/>
                  <a:gd name="T37" fmla="*/ 51 h 359"/>
                  <a:gd name="T38" fmla="*/ 268 w 418"/>
                  <a:gd name="T39" fmla="*/ 119 h 359"/>
                  <a:gd name="T40" fmla="*/ 262 w 418"/>
                  <a:gd name="T41" fmla="*/ 129 h 359"/>
                  <a:gd name="T42" fmla="*/ 257 w 418"/>
                  <a:gd name="T43" fmla="*/ 135 h 359"/>
                  <a:gd name="T44" fmla="*/ 237 w 418"/>
                  <a:gd name="T45" fmla="*/ 150 h 359"/>
                  <a:gd name="T46" fmla="*/ 221 w 418"/>
                  <a:gd name="T47" fmla="*/ 156 h 359"/>
                  <a:gd name="T48" fmla="*/ 210 w 418"/>
                  <a:gd name="T49" fmla="*/ 157 h 359"/>
                  <a:gd name="T50" fmla="*/ 198 w 418"/>
                  <a:gd name="T51" fmla="*/ 156 h 359"/>
                  <a:gd name="T52" fmla="*/ 183 w 418"/>
                  <a:gd name="T53" fmla="*/ 150 h 359"/>
                  <a:gd name="T54" fmla="*/ 162 w 418"/>
                  <a:gd name="T55" fmla="*/ 135 h 359"/>
                  <a:gd name="T56" fmla="*/ 157 w 418"/>
                  <a:gd name="T57" fmla="*/ 128 h 359"/>
                  <a:gd name="T58" fmla="*/ 152 w 418"/>
                  <a:gd name="T59" fmla="*/ 119 h 359"/>
                  <a:gd name="T60" fmla="*/ 162 w 418"/>
                  <a:gd name="T61" fmla="*/ 51 h 359"/>
                  <a:gd name="T62" fmla="*/ 124 w 418"/>
                  <a:gd name="T63" fmla="*/ 24 h 359"/>
                  <a:gd name="T64" fmla="*/ 150 w 418"/>
                  <a:gd name="T65" fmla="*/ 41 h 359"/>
                  <a:gd name="T66" fmla="*/ 133 w 418"/>
                  <a:gd name="T67" fmla="*/ 115 h 359"/>
                  <a:gd name="T68" fmla="*/ 138 w 418"/>
                  <a:gd name="T69" fmla="*/ 128 h 359"/>
                  <a:gd name="T70" fmla="*/ 124 w 418"/>
                  <a:gd name="T71" fmla="*/ 130 h 359"/>
                  <a:gd name="T72" fmla="*/ 93 w 418"/>
                  <a:gd name="T73" fmla="*/ 120 h 359"/>
                  <a:gd name="T74" fmla="*/ 124 w 418"/>
                  <a:gd name="T75" fmla="*/ 24 h 359"/>
                  <a:gd name="T76" fmla="*/ 24 w 418"/>
                  <a:gd name="T77" fmla="*/ 257 h 359"/>
                  <a:gd name="T78" fmla="*/ 102 w 418"/>
                  <a:gd name="T79" fmla="*/ 142 h 359"/>
                  <a:gd name="T80" fmla="*/ 147 w 418"/>
                  <a:gd name="T81" fmla="*/ 142 h 359"/>
                  <a:gd name="T82" fmla="*/ 78 w 418"/>
                  <a:gd name="T83" fmla="*/ 270 h 359"/>
                  <a:gd name="T84" fmla="*/ 210 w 418"/>
                  <a:gd name="T85" fmla="*/ 335 h 359"/>
                  <a:gd name="T86" fmla="*/ 91 w 418"/>
                  <a:gd name="T87" fmla="*/ 296 h 359"/>
                  <a:gd name="T88" fmla="*/ 92 w 418"/>
                  <a:gd name="T89" fmla="*/ 280 h 359"/>
                  <a:gd name="T90" fmla="*/ 171 w 418"/>
                  <a:gd name="T91" fmla="*/ 163 h 359"/>
                  <a:gd name="T92" fmla="*/ 202 w 418"/>
                  <a:gd name="T93" fmla="*/ 172 h 359"/>
                  <a:gd name="T94" fmla="*/ 210 w 418"/>
                  <a:gd name="T95" fmla="*/ 173 h 359"/>
                  <a:gd name="T96" fmla="*/ 217 w 418"/>
                  <a:gd name="T97" fmla="*/ 172 h 359"/>
                  <a:gd name="T98" fmla="*/ 248 w 418"/>
                  <a:gd name="T99" fmla="*/ 163 h 359"/>
                  <a:gd name="T100" fmla="*/ 327 w 418"/>
                  <a:gd name="T101" fmla="*/ 280 h 359"/>
                  <a:gd name="T102" fmla="*/ 328 w 418"/>
                  <a:gd name="T103" fmla="*/ 296 h 359"/>
                  <a:gd name="T104" fmla="*/ 210 w 418"/>
                  <a:gd name="T105" fmla="*/ 335 h 359"/>
                  <a:gd name="T106" fmla="*/ 342 w 418"/>
                  <a:gd name="T107" fmla="*/ 270 h 359"/>
                  <a:gd name="T108" fmla="*/ 272 w 418"/>
                  <a:gd name="T109" fmla="*/ 142 h 359"/>
                  <a:gd name="T110" fmla="*/ 317 w 418"/>
                  <a:gd name="T111" fmla="*/ 142 h 359"/>
                  <a:gd name="T112" fmla="*/ 394 w 418"/>
                  <a:gd name="T113" fmla="*/ 257 h 3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418" h="359">
                    <a:moveTo>
                      <a:pt x="418" y="257"/>
                    </a:moveTo>
                    <a:cubicBezTo>
                      <a:pt x="418" y="201"/>
                      <a:pt x="393" y="151"/>
                      <a:pt x="354" y="125"/>
                    </a:cubicBezTo>
                    <a:cubicBezTo>
                      <a:pt x="365" y="112"/>
                      <a:pt x="371" y="95"/>
                      <a:pt x="371" y="77"/>
                    </a:cubicBezTo>
                    <a:cubicBezTo>
                      <a:pt x="371" y="35"/>
                      <a:pt x="337" y="0"/>
                      <a:pt x="294" y="0"/>
                    </a:cubicBezTo>
                    <a:cubicBezTo>
                      <a:pt x="278" y="0"/>
                      <a:pt x="262" y="5"/>
                      <a:pt x="249" y="15"/>
                    </a:cubicBezTo>
                    <a:cubicBezTo>
                      <a:pt x="237" y="9"/>
                      <a:pt x="224" y="6"/>
                      <a:pt x="210" y="6"/>
                    </a:cubicBezTo>
                    <a:cubicBezTo>
                      <a:pt x="196" y="6"/>
                      <a:pt x="182" y="9"/>
                      <a:pt x="170" y="15"/>
                    </a:cubicBezTo>
                    <a:cubicBezTo>
                      <a:pt x="157" y="6"/>
                      <a:pt x="141" y="0"/>
                      <a:pt x="124" y="0"/>
                    </a:cubicBezTo>
                    <a:cubicBezTo>
                      <a:pt x="82" y="0"/>
                      <a:pt x="47" y="35"/>
                      <a:pt x="47" y="77"/>
                    </a:cubicBezTo>
                    <a:cubicBezTo>
                      <a:pt x="47" y="95"/>
                      <a:pt x="54" y="112"/>
                      <a:pt x="64" y="125"/>
                    </a:cubicBezTo>
                    <a:cubicBezTo>
                      <a:pt x="25" y="151"/>
                      <a:pt x="0" y="201"/>
                      <a:pt x="0" y="257"/>
                    </a:cubicBezTo>
                    <a:cubicBezTo>
                      <a:pt x="0" y="284"/>
                      <a:pt x="37" y="296"/>
                      <a:pt x="67" y="301"/>
                    </a:cubicBezTo>
                    <a:cubicBezTo>
                      <a:pt x="67" y="302"/>
                      <a:pt x="67" y="304"/>
                      <a:pt x="67" y="305"/>
                    </a:cubicBezTo>
                    <a:cubicBezTo>
                      <a:pt x="67" y="348"/>
                      <a:pt x="157" y="359"/>
                      <a:pt x="210" y="359"/>
                    </a:cubicBezTo>
                    <a:cubicBezTo>
                      <a:pt x="263" y="359"/>
                      <a:pt x="353" y="348"/>
                      <a:pt x="353" y="305"/>
                    </a:cubicBezTo>
                    <a:cubicBezTo>
                      <a:pt x="353" y="304"/>
                      <a:pt x="353" y="302"/>
                      <a:pt x="352" y="301"/>
                    </a:cubicBezTo>
                    <a:cubicBezTo>
                      <a:pt x="382" y="295"/>
                      <a:pt x="418" y="284"/>
                      <a:pt x="418" y="257"/>
                    </a:cubicBezTo>
                    <a:close/>
                    <a:moveTo>
                      <a:pt x="294" y="24"/>
                    </a:moveTo>
                    <a:cubicBezTo>
                      <a:pt x="324" y="24"/>
                      <a:pt x="347" y="48"/>
                      <a:pt x="347" y="77"/>
                    </a:cubicBezTo>
                    <a:cubicBezTo>
                      <a:pt x="347" y="95"/>
                      <a:pt x="339" y="110"/>
                      <a:pt x="325" y="120"/>
                    </a:cubicBezTo>
                    <a:cubicBezTo>
                      <a:pt x="322" y="122"/>
                      <a:pt x="319" y="124"/>
                      <a:pt x="316" y="125"/>
                    </a:cubicBezTo>
                    <a:cubicBezTo>
                      <a:pt x="309" y="128"/>
                      <a:pt x="302" y="130"/>
                      <a:pt x="294" y="130"/>
                    </a:cubicBezTo>
                    <a:cubicBezTo>
                      <a:pt x="294" y="130"/>
                      <a:pt x="294" y="130"/>
                      <a:pt x="294" y="130"/>
                    </a:cubicBezTo>
                    <a:cubicBezTo>
                      <a:pt x="290" y="130"/>
                      <a:pt x="285" y="129"/>
                      <a:pt x="281" y="128"/>
                    </a:cubicBezTo>
                    <a:cubicBezTo>
                      <a:pt x="282" y="127"/>
                      <a:pt x="283" y="125"/>
                      <a:pt x="283" y="123"/>
                    </a:cubicBezTo>
                    <a:cubicBezTo>
                      <a:pt x="284" y="121"/>
                      <a:pt x="285" y="118"/>
                      <a:pt x="286" y="115"/>
                    </a:cubicBezTo>
                    <a:cubicBezTo>
                      <a:pt x="288" y="108"/>
                      <a:pt x="289" y="101"/>
                      <a:pt x="289" y="93"/>
                    </a:cubicBezTo>
                    <a:cubicBezTo>
                      <a:pt x="289" y="73"/>
                      <a:pt x="282" y="54"/>
                      <a:pt x="269" y="40"/>
                    </a:cubicBezTo>
                    <a:cubicBezTo>
                      <a:pt x="267" y="38"/>
                      <a:pt x="265" y="36"/>
                      <a:pt x="263" y="35"/>
                    </a:cubicBezTo>
                    <a:cubicBezTo>
                      <a:pt x="272" y="28"/>
                      <a:pt x="283" y="24"/>
                      <a:pt x="294" y="24"/>
                    </a:cubicBezTo>
                    <a:close/>
                    <a:moveTo>
                      <a:pt x="167" y="46"/>
                    </a:moveTo>
                    <a:cubicBezTo>
                      <a:pt x="169" y="44"/>
                      <a:pt x="171" y="43"/>
                      <a:pt x="173" y="41"/>
                    </a:cubicBezTo>
                    <a:cubicBezTo>
                      <a:pt x="175" y="40"/>
                      <a:pt x="178" y="38"/>
                      <a:pt x="180" y="37"/>
                    </a:cubicBezTo>
                    <a:cubicBezTo>
                      <a:pt x="189" y="32"/>
                      <a:pt x="199" y="30"/>
                      <a:pt x="210" y="30"/>
                    </a:cubicBezTo>
                    <a:cubicBezTo>
                      <a:pt x="220" y="30"/>
                      <a:pt x="230" y="32"/>
                      <a:pt x="239" y="37"/>
                    </a:cubicBezTo>
                    <a:cubicBezTo>
                      <a:pt x="241" y="38"/>
                      <a:pt x="244" y="39"/>
                      <a:pt x="246" y="41"/>
                    </a:cubicBezTo>
                    <a:cubicBezTo>
                      <a:pt x="248" y="42"/>
                      <a:pt x="250" y="44"/>
                      <a:pt x="252" y="46"/>
                    </a:cubicBezTo>
                    <a:cubicBezTo>
                      <a:pt x="254" y="47"/>
                      <a:pt x="256" y="49"/>
                      <a:pt x="257" y="51"/>
                    </a:cubicBezTo>
                    <a:cubicBezTo>
                      <a:pt x="267" y="62"/>
                      <a:pt x="273" y="77"/>
                      <a:pt x="273" y="93"/>
                    </a:cubicBezTo>
                    <a:cubicBezTo>
                      <a:pt x="273" y="102"/>
                      <a:pt x="271" y="111"/>
                      <a:pt x="268" y="119"/>
                    </a:cubicBezTo>
                    <a:cubicBezTo>
                      <a:pt x="267" y="120"/>
                      <a:pt x="267" y="121"/>
                      <a:pt x="266" y="122"/>
                    </a:cubicBezTo>
                    <a:cubicBezTo>
                      <a:pt x="265" y="124"/>
                      <a:pt x="264" y="126"/>
                      <a:pt x="262" y="129"/>
                    </a:cubicBezTo>
                    <a:cubicBezTo>
                      <a:pt x="262" y="129"/>
                      <a:pt x="262" y="129"/>
                      <a:pt x="262" y="129"/>
                    </a:cubicBezTo>
                    <a:cubicBezTo>
                      <a:pt x="261" y="131"/>
                      <a:pt x="259" y="133"/>
                      <a:pt x="257" y="135"/>
                    </a:cubicBezTo>
                    <a:cubicBezTo>
                      <a:pt x="254" y="139"/>
                      <a:pt x="250" y="142"/>
                      <a:pt x="246" y="145"/>
                    </a:cubicBezTo>
                    <a:cubicBezTo>
                      <a:pt x="243" y="147"/>
                      <a:pt x="240" y="149"/>
                      <a:pt x="237" y="150"/>
                    </a:cubicBezTo>
                    <a:cubicBezTo>
                      <a:pt x="233" y="152"/>
                      <a:pt x="229" y="154"/>
                      <a:pt x="225" y="155"/>
                    </a:cubicBezTo>
                    <a:cubicBezTo>
                      <a:pt x="224" y="155"/>
                      <a:pt x="223" y="155"/>
                      <a:pt x="221" y="156"/>
                    </a:cubicBezTo>
                    <a:cubicBezTo>
                      <a:pt x="219" y="156"/>
                      <a:pt x="216" y="156"/>
                      <a:pt x="213" y="157"/>
                    </a:cubicBezTo>
                    <a:cubicBezTo>
                      <a:pt x="212" y="157"/>
                      <a:pt x="211" y="157"/>
                      <a:pt x="210" y="157"/>
                    </a:cubicBezTo>
                    <a:cubicBezTo>
                      <a:pt x="208" y="157"/>
                      <a:pt x="207" y="157"/>
                      <a:pt x="206" y="156"/>
                    </a:cubicBezTo>
                    <a:cubicBezTo>
                      <a:pt x="203" y="156"/>
                      <a:pt x="201" y="156"/>
                      <a:pt x="198" y="156"/>
                    </a:cubicBezTo>
                    <a:cubicBezTo>
                      <a:pt x="197" y="155"/>
                      <a:pt x="195" y="155"/>
                      <a:pt x="194" y="155"/>
                    </a:cubicBezTo>
                    <a:cubicBezTo>
                      <a:pt x="190" y="154"/>
                      <a:pt x="186" y="152"/>
                      <a:pt x="183" y="150"/>
                    </a:cubicBezTo>
                    <a:cubicBezTo>
                      <a:pt x="179" y="149"/>
                      <a:pt x="176" y="147"/>
                      <a:pt x="173" y="145"/>
                    </a:cubicBezTo>
                    <a:cubicBezTo>
                      <a:pt x="169" y="142"/>
                      <a:pt x="165" y="139"/>
                      <a:pt x="162" y="135"/>
                    </a:cubicBezTo>
                    <a:cubicBezTo>
                      <a:pt x="160" y="133"/>
                      <a:pt x="159" y="131"/>
                      <a:pt x="158" y="129"/>
                    </a:cubicBezTo>
                    <a:cubicBezTo>
                      <a:pt x="157" y="129"/>
                      <a:pt x="157" y="129"/>
                      <a:pt x="157" y="128"/>
                    </a:cubicBezTo>
                    <a:cubicBezTo>
                      <a:pt x="155" y="126"/>
                      <a:pt x="154" y="124"/>
                      <a:pt x="153" y="121"/>
                    </a:cubicBezTo>
                    <a:cubicBezTo>
                      <a:pt x="152" y="121"/>
                      <a:pt x="152" y="120"/>
                      <a:pt x="152" y="119"/>
                    </a:cubicBezTo>
                    <a:cubicBezTo>
                      <a:pt x="148" y="111"/>
                      <a:pt x="146" y="102"/>
                      <a:pt x="146" y="93"/>
                    </a:cubicBezTo>
                    <a:cubicBezTo>
                      <a:pt x="146" y="77"/>
                      <a:pt x="152" y="63"/>
                      <a:pt x="162" y="51"/>
                    </a:cubicBezTo>
                    <a:cubicBezTo>
                      <a:pt x="163" y="50"/>
                      <a:pt x="165" y="48"/>
                      <a:pt x="167" y="46"/>
                    </a:cubicBezTo>
                    <a:close/>
                    <a:moveTo>
                      <a:pt x="124" y="24"/>
                    </a:moveTo>
                    <a:cubicBezTo>
                      <a:pt x="136" y="24"/>
                      <a:pt x="147" y="28"/>
                      <a:pt x="156" y="35"/>
                    </a:cubicBezTo>
                    <a:cubicBezTo>
                      <a:pt x="154" y="37"/>
                      <a:pt x="152" y="39"/>
                      <a:pt x="150" y="41"/>
                    </a:cubicBezTo>
                    <a:cubicBezTo>
                      <a:pt x="138" y="55"/>
                      <a:pt x="130" y="73"/>
                      <a:pt x="130" y="93"/>
                    </a:cubicBezTo>
                    <a:cubicBezTo>
                      <a:pt x="130" y="101"/>
                      <a:pt x="131" y="108"/>
                      <a:pt x="133" y="115"/>
                    </a:cubicBezTo>
                    <a:cubicBezTo>
                      <a:pt x="134" y="118"/>
                      <a:pt x="135" y="121"/>
                      <a:pt x="136" y="124"/>
                    </a:cubicBezTo>
                    <a:cubicBezTo>
                      <a:pt x="137" y="125"/>
                      <a:pt x="138" y="127"/>
                      <a:pt x="138" y="128"/>
                    </a:cubicBezTo>
                    <a:cubicBezTo>
                      <a:pt x="134" y="129"/>
                      <a:pt x="129" y="130"/>
                      <a:pt x="124" y="130"/>
                    </a:cubicBezTo>
                    <a:cubicBezTo>
                      <a:pt x="124" y="130"/>
                      <a:pt x="124" y="130"/>
                      <a:pt x="124" y="130"/>
                    </a:cubicBezTo>
                    <a:cubicBezTo>
                      <a:pt x="117" y="130"/>
                      <a:pt x="109" y="128"/>
                      <a:pt x="103" y="125"/>
                    </a:cubicBezTo>
                    <a:cubicBezTo>
                      <a:pt x="100" y="124"/>
                      <a:pt x="96" y="122"/>
                      <a:pt x="93" y="120"/>
                    </a:cubicBezTo>
                    <a:cubicBezTo>
                      <a:pt x="80" y="110"/>
                      <a:pt x="71" y="95"/>
                      <a:pt x="71" y="77"/>
                    </a:cubicBezTo>
                    <a:cubicBezTo>
                      <a:pt x="71" y="48"/>
                      <a:pt x="95" y="24"/>
                      <a:pt x="124" y="24"/>
                    </a:cubicBezTo>
                    <a:close/>
                    <a:moveTo>
                      <a:pt x="77" y="278"/>
                    </a:moveTo>
                    <a:cubicBezTo>
                      <a:pt x="44" y="273"/>
                      <a:pt x="24" y="263"/>
                      <a:pt x="24" y="257"/>
                    </a:cubicBezTo>
                    <a:cubicBezTo>
                      <a:pt x="24" y="202"/>
                      <a:pt x="53" y="155"/>
                      <a:pt x="92" y="138"/>
                    </a:cubicBezTo>
                    <a:cubicBezTo>
                      <a:pt x="95" y="139"/>
                      <a:pt x="98" y="141"/>
                      <a:pt x="102" y="142"/>
                    </a:cubicBezTo>
                    <a:cubicBezTo>
                      <a:pt x="109" y="145"/>
                      <a:pt x="116" y="146"/>
                      <a:pt x="124" y="146"/>
                    </a:cubicBezTo>
                    <a:cubicBezTo>
                      <a:pt x="132" y="146"/>
                      <a:pt x="140" y="145"/>
                      <a:pt x="147" y="142"/>
                    </a:cubicBezTo>
                    <a:cubicBezTo>
                      <a:pt x="150" y="146"/>
                      <a:pt x="153" y="149"/>
                      <a:pt x="157" y="152"/>
                    </a:cubicBezTo>
                    <a:cubicBezTo>
                      <a:pt x="117" y="173"/>
                      <a:pt x="87" y="217"/>
                      <a:pt x="78" y="270"/>
                    </a:cubicBezTo>
                    <a:cubicBezTo>
                      <a:pt x="77" y="273"/>
                      <a:pt x="77" y="275"/>
                      <a:pt x="77" y="278"/>
                    </a:cubicBezTo>
                    <a:close/>
                    <a:moveTo>
                      <a:pt x="210" y="335"/>
                    </a:moveTo>
                    <a:cubicBezTo>
                      <a:pt x="138" y="335"/>
                      <a:pt x="91" y="317"/>
                      <a:pt x="91" y="305"/>
                    </a:cubicBezTo>
                    <a:cubicBezTo>
                      <a:pt x="91" y="302"/>
                      <a:pt x="91" y="299"/>
                      <a:pt x="91" y="296"/>
                    </a:cubicBezTo>
                    <a:cubicBezTo>
                      <a:pt x="91" y="293"/>
                      <a:pt x="91" y="291"/>
                      <a:pt x="92" y="288"/>
                    </a:cubicBezTo>
                    <a:cubicBezTo>
                      <a:pt x="92" y="285"/>
                      <a:pt x="92" y="283"/>
                      <a:pt x="92" y="280"/>
                    </a:cubicBezTo>
                    <a:cubicBezTo>
                      <a:pt x="93" y="277"/>
                      <a:pt x="93" y="275"/>
                      <a:pt x="94" y="272"/>
                    </a:cubicBezTo>
                    <a:cubicBezTo>
                      <a:pt x="103" y="221"/>
                      <a:pt x="133" y="180"/>
                      <a:pt x="171" y="163"/>
                    </a:cubicBezTo>
                    <a:cubicBezTo>
                      <a:pt x="179" y="167"/>
                      <a:pt x="188" y="170"/>
                      <a:pt x="198" y="172"/>
                    </a:cubicBezTo>
                    <a:cubicBezTo>
                      <a:pt x="199" y="172"/>
                      <a:pt x="200" y="172"/>
                      <a:pt x="202" y="172"/>
                    </a:cubicBezTo>
                    <a:cubicBezTo>
                      <a:pt x="204" y="172"/>
                      <a:pt x="206" y="173"/>
                      <a:pt x="208" y="173"/>
                    </a:cubicBezTo>
                    <a:cubicBezTo>
                      <a:pt x="209" y="173"/>
                      <a:pt x="209" y="173"/>
                      <a:pt x="210" y="173"/>
                    </a:cubicBezTo>
                    <a:cubicBezTo>
                      <a:pt x="210" y="173"/>
                      <a:pt x="210" y="173"/>
                      <a:pt x="211" y="173"/>
                    </a:cubicBezTo>
                    <a:cubicBezTo>
                      <a:pt x="213" y="173"/>
                      <a:pt x="215" y="172"/>
                      <a:pt x="217" y="172"/>
                    </a:cubicBezTo>
                    <a:cubicBezTo>
                      <a:pt x="218" y="172"/>
                      <a:pt x="220" y="172"/>
                      <a:pt x="221" y="172"/>
                    </a:cubicBezTo>
                    <a:cubicBezTo>
                      <a:pt x="231" y="170"/>
                      <a:pt x="240" y="167"/>
                      <a:pt x="248" y="163"/>
                    </a:cubicBezTo>
                    <a:cubicBezTo>
                      <a:pt x="287" y="180"/>
                      <a:pt x="317" y="221"/>
                      <a:pt x="326" y="272"/>
                    </a:cubicBezTo>
                    <a:cubicBezTo>
                      <a:pt x="326" y="275"/>
                      <a:pt x="327" y="277"/>
                      <a:pt x="327" y="280"/>
                    </a:cubicBezTo>
                    <a:cubicBezTo>
                      <a:pt x="327" y="283"/>
                      <a:pt x="328" y="285"/>
                      <a:pt x="328" y="288"/>
                    </a:cubicBezTo>
                    <a:cubicBezTo>
                      <a:pt x="328" y="291"/>
                      <a:pt x="328" y="293"/>
                      <a:pt x="328" y="296"/>
                    </a:cubicBezTo>
                    <a:cubicBezTo>
                      <a:pt x="328" y="299"/>
                      <a:pt x="329" y="302"/>
                      <a:pt x="329" y="305"/>
                    </a:cubicBezTo>
                    <a:cubicBezTo>
                      <a:pt x="329" y="317"/>
                      <a:pt x="281" y="335"/>
                      <a:pt x="210" y="335"/>
                    </a:cubicBezTo>
                    <a:close/>
                    <a:moveTo>
                      <a:pt x="343" y="278"/>
                    </a:moveTo>
                    <a:cubicBezTo>
                      <a:pt x="342" y="275"/>
                      <a:pt x="342" y="273"/>
                      <a:pt x="342" y="270"/>
                    </a:cubicBezTo>
                    <a:cubicBezTo>
                      <a:pt x="332" y="217"/>
                      <a:pt x="302" y="173"/>
                      <a:pt x="263" y="152"/>
                    </a:cubicBezTo>
                    <a:cubicBezTo>
                      <a:pt x="266" y="149"/>
                      <a:pt x="269" y="146"/>
                      <a:pt x="272" y="142"/>
                    </a:cubicBezTo>
                    <a:cubicBezTo>
                      <a:pt x="279" y="145"/>
                      <a:pt x="287" y="146"/>
                      <a:pt x="294" y="146"/>
                    </a:cubicBezTo>
                    <a:cubicBezTo>
                      <a:pt x="302" y="146"/>
                      <a:pt x="310" y="145"/>
                      <a:pt x="317" y="142"/>
                    </a:cubicBezTo>
                    <a:cubicBezTo>
                      <a:pt x="320" y="141"/>
                      <a:pt x="324" y="139"/>
                      <a:pt x="327" y="138"/>
                    </a:cubicBezTo>
                    <a:cubicBezTo>
                      <a:pt x="366" y="155"/>
                      <a:pt x="394" y="202"/>
                      <a:pt x="394" y="257"/>
                    </a:cubicBezTo>
                    <a:cubicBezTo>
                      <a:pt x="394" y="263"/>
                      <a:pt x="375" y="273"/>
                      <a:pt x="343" y="278"/>
                    </a:cubicBezTo>
                    <a:close/>
                  </a:path>
                </a:pathLst>
              </a:custGeom>
              <a:solidFill>
                <a:srgbClr val="70707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ctr" anchorCtr="0" compatLnSpc="1">
                <a:prstTxWarp prst="textNoShape">
                  <a:avLst/>
                </a:prstTxWarp>
              </a:bodyPr>
              <a:lstStyle/>
              <a:p>
                <a:pPr defTabSz="914126">
                  <a:defRPr/>
                </a:pPr>
                <a:endParaRPr lang="en-US" sz="1400" kern="0" dirty="0">
                  <a:solidFill>
                    <a:srgbClr val="000000"/>
                  </a:solidFill>
                  <a:latin typeface="Arial"/>
                </a:endParaRPr>
              </a:p>
            </p:txBody>
          </p:sp>
        </p:grpSp>
      </p:grpSp>
      <p:sp>
        <p:nvSpPr>
          <p:cNvPr id="208" name="TextBox 207"/>
          <p:cNvSpPr txBox="1"/>
          <p:nvPr/>
        </p:nvSpPr>
        <p:spPr>
          <a:xfrm>
            <a:off x="9474154" y="5916199"/>
            <a:ext cx="1302524" cy="307738"/>
          </a:xfrm>
          <a:prstGeom prst="rect">
            <a:avLst/>
          </a:prstGeom>
          <a:noFill/>
        </p:spPr>
        <p:txBody>
          <a:bodyPr wrap="none" lIns="121882" tIns="60941" rIns="121882" bIns="60941" rtlCol="0">
            <a:spAutoFit/>
          </a:bodyPr>
          <a:lstStyle/>
          <a:p>
            <a:pPr algn="ctr" defTabSz="914126">
              <a:defRPr/>
            </a:pPr>
            <a:r>
              <a:rPr lang="en-US" sz="1200" kern="0" dirty="0">
                <a:solidFill>
                  <a:srgbClr val="404040"/>
                </a:solidFill>
              </a:rPr>
              <a:t>Personal Devices</a:t>
            </a:r>
          </a:p>
        </p:txBody>
      </p:sp>
      <p:grpSp>
        <p:nvGrpSpPr>
          <p:cNvPr id="214" name="Group 213"/>
          <p:cNvGrpSpPr/>
          <p:nvPr/>
        </p:nvGrpSpPr>
        <p:grpSpPr>
          <a:xfrm>
            <a:off x="9412845" y="5600699"/>
            <a:ext cx="1544419" cy="319233"/>
            <a:chOff x="4317061" y="5351635"/>
            <a:chExt cx="2595769" cy="536548"/>
          </a:xfrm>
        </p:grpSpPr>
        <p:grpSp>
          <p:nvGrpSpPr>
            <p:cNvPr id="232" name="Group 231"/>
            <p:cNvGrpSpPr/>
            <p:nvPr/>
          </p:nvGrpSpPr>
          <p:grpSpPr>
            <a:xfrm>
              <a:off x="5358628" y="5351635"/>
              <a:ext cx="274528" cy="536548"/>
              <a:chOff x="7713663" y="4589463"/>
              <a:chExt cx="696912" cy="1362075"/>
            </a:xfrm>
            <a:solidFill>
              <a:schemeClr val="tx1"/>
            </a:solidFill>
          </p:grpSpPr>
          <p:sp>
            <p:nvSpPr>
              <p:cNvPr id="294" name="Oval 5"/>
              <p:cNvSpPr>
                <a:spLocks noChangeArrowheads="1"/>
              </p:cNvSpPr>
              <p:nvPr/>
            </p:nvSpPr>
            <p:spPr bwMode="auto">
              <a:xfrm>
                <a:off x="8013700" y="5767388"/>
                <a:ext cx="98425" cy="10160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a:defRPr/>
                </a:pPr>
                <a:endParaRPr lang="en-US" sz="1799" kern="0">
                  <a:solidFill>
                    <a:srgbClr val="000000"/>
                  </a:solidFill>
                  <a:latin typeface="Arial"/>
                </a:endParaRPr>
              </a:p>
            </p:txBody>
          </p:sp>
          <p:sp>
            <p:nvSpPr>
              <p:cNvPr id="295" name="Freeform 6"/>
              <p:cNvSpPr>
                <a:spLocks noEditPoints="1"/>
              </p:cNvSpPr>
              <p:nvPr/>
            </p:nvSpPr>
            <p:spPr bwMode="auto">
              <a:xfrm>
                <a:off x="7713663" y="4589463"/>
                <a:ext cx="696912" cy="1362075"/>
              </a:xfrm>
              <a:custGeom>
                <a:avLst/>
                <a:gdLst>
                  <a:gd name="T0" fmla="*/ 159 w 184"/>
                  <a:gd name="T1" fmla="*/ 0 h 362"/>
                  <a:gd name="T2" fmla="*/ 25 w 184"/>
                  <a:gd name="T3" fmla="*/ 0 h 362"/>
                  <a:gd name="T4" fmla="*/ 0 w 184"/>
                  <a:gd name="T5" fmla="*/ 24 h 362"/>
                  <a:gd name="T6" fmla="*/ 0 w 184"/>
                  <a:gd name="T7" fmla="*/ 338 h 362"/>
                  <a:gd name="T8" fmla="*/ 25 w 184"/>
                  <a:gd name="T9" fmla="*/ 362 h 362"/>
                  <a:gd name="T10" fmla="*/ 159 w 184"/>
                  <a:gd name="T11" fmla="*/ 362 h 362"/>
                  <a:gd name="T12" fmla="*/ 184 w 184"/>
                  <a:gd name="T13" fmla="*/ 338 h 362"/>
                  <a:gd name="T14" fmla="*/ 184 w 184"/>
                  <a:gd name="T15" fmla="*/ 24 h 362"/>
                  <a:gd name="T16" fmla="*/ 159 w 184"/>
                  <a:gd name="T17" fmla="*/ 0 h 362"/>
                  <a:gd name="T18" fmla="*/ 16 w 184"/>
                  <a:gd name="T19" fmla="*/ 306 h 362"/>
                  <a:gd name="T20" fmla="*/ 168 w 184"/>
                  <a:gd name="T21" fmla="*/ 306 h 362"/>
                  <a:gd name="T22" fmla="*/ 168 w 184"/>
                  <a:gd name="T23" fmla="*/ 338 h 362"/>
                  <a:gd name="T24" fmla="*/ 159 w 184"/>
                  <a:gd name="T25" fmla="*/ 347 h 362"/>
                  <a:gd name="T26" fmla="*/ 25 w 184"/>
                  <a:gd name="T27" fmla="*/ 347 h 362"/>
                  <a:gd name="T28" fmla="*/ 16 w 184"/>
                  <a:gd name="T29" fmla="*/ 338 h 362"/>
                  <a:gd name="T30" fmla="*/ 16 w 184"/>
                  <a:gd name="T31" fmla="*/ 306 h 362"/>
                  <a:gd name="T32" fmla="*/ 168 w 184"/>
                  <a:gd name="T33" fmla="*/ 60 h 362"/>
                  <a:gd name="T34" fmla="*/ 168 w 184"/>
                  <a:gd name="T35" fmla="*/ 291 h 362"/>
                  <a:gd name="T36" fmla="*/ 16 w 184"/>
                  <a:gd name="T37" fmla="*/ 291 h 362"/>
                  <a:gd name="T38" fmla="*/ 16 w 184"/>
                  <a:gd name="T39" fmla="*/ 60 h 362"/>
                  <a:gd name="T40" fmla="*/ 168 w 184"/>
                  <a:gd name="T41" fmla="*/ 60 h 362"/>
                  <a:gd name="T42" fmla="*/ 25 w 184"/>
                  <a:gd name="T43" fmla="*/ 15 h 362"/>
                  <a:gd name="T44" fmla="*/ 159 w 184"/>
                  <a:gd name="T45" fmla="*/ 15 h 362"/>
                  <a:gd name="T46" fmla="*/ 168 w 184"/>
                  <a:gd name="T47" fmla="*/ 24 h 362"/>
                  <a:gd name="T48" fmla="*/ 168 w 184"/>
                  <a:gd name="T49" fmla="*/ 45 h 362"/>
                  <a:gd name="T50" fmla="*/ 16 w 184"/>
                  <a:gd name="T51" fmla="*/ 45 h 362"/>
                  <a:gd name="T52" fmla="*/ 16 w 184"/>
                  <a:gd name="T53" fmla="*/ 24 h 362"/>
                  <a:gd name="T54" fmla="*/ 25 w 184"/>
                  <a:gd name="T55" fmla="*/ 15 h 3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84" h="362">
                    <a:moveTo>
                      <a:pt x="159" y="0"/>
                    </a:moveTo>
                    <a:cubicBezTo>
                      <a:pt x="25" y="0"/>
                      <a:pt x="25" y="0"/>
                      <a:pt x="25" y="0"/>
                    </a:cubicBezTo>
                    <a:cubicBezTo>
                      <a:pt x="11" y="0"/>
                      <a:pt x="0" y="11"/>
                      <a:pt x="0" y="24"/>
                    </a:cubicBezTo>
                    <a:cubicBezTo>
                      <a:pt x="0" y="338"/>
                      <a:pt x="0" y="338"/>
                      <a:pt x="0" y="338"/>
                    </a:cubicBezTo>
                    <a:cubicBezTo>
                      <a:pt x="0" y="351"/>
                      <a:pt x="11" y="362"/>
                      <a:pt x="25" y="362"/>
                    </a:cubicBezTo>
                    <a:cubicBezTo>
                      <a:pt x="159" y="362"/>
                      <a:pt x="159" y="362"/>
                      <a:pt x="159" y="362"/>
                    </a:cubicBezTo>
                    <a:cubicBezTo>
                      <a:pt x="173" y="362"/>
                      <a:pt x="184" y="351"/>
                      <a:pt x="184" y="338"/>
                    </a:cubicBezTo>
                    <a:cubicBezTo>
                      <a:pt x="184" y="24"/>
                      <a:pt x="184" y="24"/>
                      <a:pt x="184" y="24"/>
                    </a:cubicBezTo>
                    <a:cubicBezTo>
                      <a:pt x="184" y="11"/>
                      <a:pt x="173" y="0"/>
                      <a:pt x="159" y="0"/>
                    </a:cubicBezTo>
                    <a:close/>
                    <a:moveTo>
                      <a:pt x="16" y="306"/>
                    </a:moveTo>
                    <a:cubicBezTo>
                      <a:pt x="168" y="306"/>
                      <a:pt x="168" y="306"/>
                      <a:pt x="168" y="306"/>
                    </a:cubicBezTo>
                    <a:cubicBezTo>
                      <a:pt x="168" y="338"/>
                      <a:pt x="168" y="338"/>
                      <a:pt x="168" y="338"/>
                    </a:cubicBezTo>
                    <a:cubicBezTo>
                      <a:pt x="168" y="343"/>
                      <a:pt x="164" y="347"/>
                      <a:pt x="159" y="347"/>
                    </a:cubicBezTo>
                    <a:cubicBezTo>
                      <a:pt x="25" y="347"/>
                      <a:pt x="25" y="347"/>
                      <a:pt x="25" y="347"/>
                    </a:cubicBezTo>
                    <a:cubicBezTo>
                      <a:pt x="20" y="347"/>
                      <a:pt x="16" y="343"/>
                      <a:pt x="16" y="338"/>
                    </a:cubicBezTo>
                    <a:lnTo>
                      <a:pt x="16" y="306"/>
                    </a:lnTo>
                    <a:close/>
                    <a:moveTo>
                      <a:pt x="168" y="60"/>
                    </a:moveTo>
                    <a:cubicBezTo>
                      <a:pt x="168" y="291"/>
                      <a:pt x="168" y="291"/>
                      <a:pt x="168" y="291"/>
                    </a:cubicBezTo>
                    <a:cubicBezTo>
                      <a:pt x="16" y="291"/>
                      <a:pt x="16" y="291"/>
                      <a:pt x="16" y="291"/>
                    </a:cubicBezTo>
                    <a:cubicBezTo>
                      <a:pt x="16" y="60"/>
                      <a:pt x="16" y="60"/>
                      <a:pt x="16" y="60"/>
                    </a:cubicBezTo>
                    <a:lnTo>
                      <a:pt x="168" y="60"/>
                    </a:lnTo>
                    <a:close/>
                    <a:moveTo>
                      <a:pt x="25" y="15"/>
                    </a:moveTo>
                    <a:cubicBezTo>
                      <a:pt x="159" y="15"/>
                      <a:pt x="159" y="15"/>
                      <a:pt x="159" y="15"/>
                    </a:cubicBezTo>
                    <a:cubicBezTo>
                      <a:pt x="164" y="15"/>
                      <a:pt x="168" y="19"/>
                      <a:pt x="168" y="24"/>
                    </a:cubicBezTo>
                    <a:cubicBezTo>
                      <a:pt x="168" y="45"/>
                      <a:pt x="168" y="45"/>
                      <a:pt x="168" y="45"/>
                    </a:cubicBezTo>
                    <a:cubicBezTo>
                      <a:pt x="16" y="45"/>
                      <a:pt x="16" y="45"/>
                      <a:pt x="16" y="45"/>
                    </a:cubicBezTo>
                    <a:cubicBezTo>
                      <a:pt x="16" y="24"/>
                      <a:pt x="16" y="24"/>
                      <a:pt x="16" y="24"/>
                    </a:cubicBezTo>
                    <a:cubicBezTo>
                      <a:pt x="16" y="19"/>
                      <a:pt x="20" y="15"/>
                      <a:pt x="25" y="1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a:defRPr/>
                </a:pPr>
                <a:endParaRPr lang="en-US" sz="1799" kern="0">
                  <a:solidFill>
                    <a:srgbClr val="000000"/>
                  </a:solidFill>
                  <a:latin typeface="Arial"/>
                </a:endParaRPr>
              </a:p>
            </p:txBody>
          </p:sp>
          <p:sp>
            <p:nvSpPr>
              <p:cNvPr id="299" name="Freeform 7"/>
              <p:cNvSpPr>
                <a:spLocks/>
              </p:cNvSpPr>
              <p:nvPr/>
            </p:nvSpPr>
            <p:spPr bwMode="auto">
              <a:xfrm>
                <a:off x="7970838" y="4672013"/>
                <a:ext cx="182562" cy="55563"/>
              </a:xfrm>
              <a:custGeom>
                <a:avLst/>
                <a:gdLst>
                  <a:gd name="T0" fmla="*/ 7 w 48"/>
                  <a:gd name="T1" fmla="*/ 15 h 15"/>
                  <a:gd name="T2" fmla="*/ 41 w 48"/>
                  <a:gd name="T3" fmla="*/ 15 h 15"/>
                  <a:gd name="T4" fmla="*/ 48 w 48"/>
                  <a:gd name="T5" fmla="*/ 8 h 15"/>
                  <a:gd name="T6" fmla="*/ 41 w 48"/>
                  <a:gd name="T7" fmla="*/ 0 h 15"/>
                  <a:gd name="T8" fmla="*/ 7 w 48"/>
                  <a:gd name="T9" fmla="*/ 0 h 15"/>
                  <a:gd name="T10" fmla="*/ 0 w 48"/>
                  <a:gd name="T11" fmla="*/ 8 h 15"/>
                  <a:gd name="T12" fmla="*/ 7 w 48"/>
                  <a:gd name="T13" fmla="*/ 15 h 15"/>
                </a:gdLst>
                <a:ahLst/>
                <a:cxnLst>
                  <a:cxn ang="0">
                    <a:pos x="T0" y="T1"/>
                  </a:cxn>
                  <a:cxn ang="0">
                    <a:pos x="T2" y="T3"/>
                  </a:cxn>
                  <a:cxn ang="0">
                    <a:pos x="T4" y="T5"/>
                  </a:cxn>
                  <a:cxn ang="0">
                    <a:pos x="T6" y="T7"/>
                  </a:cxn>
                  <a:cxn ang="0">
                    <a:pos x="T8" y="T9"/>
                  </a:cxn>
                  <a:cxn ang="0">
                    <a:pos x="T10" y="T11"/>
                  </a:cxn>
                  <a:cxn ang="0">
                    <a:pos x="T12" y="T13"/>
                  </a:cxn>
                </a:cxnLst>
                <a:rect l="0" t="0" r="r" b="b"/>
                <a:pathLst>
                  <a:path w="48" h="15">
                    <a:moveTo>
                      <a:pt x="7" y="15"/>
                    </a:moveTo>
                    <a:cubicBezTo>
                      <a:pt x="41" y="15"/>
                      <a:pt x="41" y="15"/>
                      <a:pt x="41" y="15"/>
                    </a:cubicBezTo>
                    <a:cubicBezTo>
                      <a:pt x="45" y="15"/>
                      <a:pt x="48" y="12"/>
                      <a:pt x="48" y="8"/>
                    </a:cubicBezTo>
                    <a:cubicBezTo>
                      <a:pt x="48" y="3"/>
                      <a:pt x="45" y="0"/>
                      <a:pt x="41" y="0"/>
                    </a:cubicBezTo>
                    <a:cubicBezTo>
                      <a:pt x="7" y="0"/>
                      <a:pt x="7" y="0"/>
                      <a:pt x="7" y="0"/>
                    </a:cubicBezTo>
                    <a:cubicBezTo>
                      <a:pt x="3" y="0"/>
                      <a:pt x="0" y="3"/>
                      <a:pt x="0" y="8"/>
                    </a:cubicBezTo>
                    <a:cubicBezTo>
                      <a:pt x="0" y="12"/>
                      <a:pt x="3" y="15"/>
                      <a:pt x="7" y="1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a:defRPr/>
                </a:pPr>
                <a:endParaRPr lang="en-US" sz="1799" kern="0">
                  <a:solidFill>
                    <a:srgbClr val="000000"/>
                  </a:solidFill>
                  <a:latin typeface="Arial"/>
                </a:endParaRPr>
              </a:p>
            </p:txBody>
          </p:sp>
        </p:grpSp>
        <p:grpSp>
          <p:nvGrpSpPr>
            <p:cNvPr id="233" name="Group 232"/>
            <p:cNvGrpSpPr/>
            <p:nvPr/>
          </p:nvGrpSpPr>
          <p:grpSpPr>
            <a:xfrm>
              <a:off x="4317061" y="5402898"/>
              <a:ext cx="476677" cy="434023"/>
              <a:chOff x="4491654" y="5494730"/>
              <a:chExt cx="476677" cy="434023"/>
            </a:xfrm>
          </p:grpSpPr>
          <p:sp>
            <p:nvSpPr>
              <p:cNvPr id="276" name="Freeform 84"/>
              <p:cNvSpPr>
                <a:spLocks/>
              </p:cNvSpPr>
              <p:nvPr/>
            </p:nvSpPr>
            <p:spPr bwMode="auto">
              <a:xfrm>
                <a:off x="4491654" y="5633543"/>
                <a:ext cx="476677" cy="227862"/>
              </a:xfrm>
              <a:custGeom>
                <a:avLst/>
                <a:gdLst>
                  <a:gd name="T0" fmla="*/ 488 w 520"/>
                  <a:gd name="T1" fmla="*/ 0 h 256"/>
                  <a:gd name="T2" fmla="*/ 34 w 520"/>
                  <a:gd name="T3" fmla="*/ 0 h 256"/>
                  <a:gd name="T4" fmla="*/ 0 w 520"/>
                  <a:gd name="T5" fmla="*/ 35 h 256"/>
                  <a:gd name="T6" fmla="*/ 0 w 520"/>
                  <a:gd name="T7" fmla="*/ 223 h 256"/>
                  <a:gd name="T8" fmla="*/ 34 w 520"/>
                  <a:gd name="T9" fmla="*/ 256 h 256"/>
                  <a:gd name="T10" fmla="*/ 64 w 520"/>
                  <a:gd name="T11" fmla="*/ 256 h 256"/>
                  <a:gd name="T12" fmla="*/ 64 w 520"/>
                  <a:gd name="T13" fmla="*/ 240 h 256"/>
                  <a:gd name="T14" fmla="*/ 34 w 520"/>
                  <a:gd name="T15" fmla="*/ 240 h 256"/>
                  <a:gd name="T16" fmla="*/ 16 w 520"/>
                  <a:gd name="T17" fmla="*/ 223 h 256"/>
                  <a:gd name="T18" fmla="*/ 16 w 520"/>
                  <a:gd name="T19" fmla="*/ 35 h 256"/>
                  <a:gd name="T20" fmla="*/ 34 w 520"/>
                  <a:gd name="T21" fmla="*/ 16 h 256"/>
                  <a:gd name="T22" fmla="*/ 488 w 520"/>
                  <a:gd name="T23" fmla="*/ 16 h 256"/>
                  <a:gd name="T24" fmla="*/ 508 w 520"/>
                  <a:gd name="T25" fmla="*/ 35 h 256"/>
                  <a:gd name="T26" fmla="*/ 508 w 520"/>
                  <a:gd name="T27" fmla="*/ 223 h 256"/>
                  <a:gd name="T28" fmla="*/ 488 w 520"/>
                  <a:gd name="T29" fmla="*/ 240 h 256"/>
                  <a:gd name="T30" fmla="*/ 460 w 520"/>
                  <a:gd name="T31" fmla="*/ 240 h 256"/>
                  <a:gd name="T32" fmla="*/ 460 w 520"/>
                  <a:gd name="T33" fmla="*/ 256 h 256"/>
                  <a:gd name="T34" fmla="*/ 488 w 520"/>
                  <a:gd name="T35" fmla="*/ 256 h 256"/>
                  <a:gd name="T36" fmla="*/ 520 w 520"/>
                  <a:gd name="T37" fmla="*/ 223 h 256"/>
                  <a:gd name="T38" fmla="*/ 520 w 520"/>
                  <a:gd name="T39" fmla="*/ 35 h 256"/>
                  <a:gd name="T40" fmla="*/ 488 w 520"/>
                  <a:gd name="T41" fmla="*/ 0 h 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20" h="256">
                    <a:moveTo>
                      <a:pt x="488" y="0"/>
                    </a:moveTo>
                    <a:cubicBezTo>
                      <a:pt x="34" y="0"/>
                      <a:pt x="34" y="0"/>
                      <a:pt x="34" y="0"/>
                    </a:cubicBezTo>
                    <a:cubicBezTo>
                      <a:pt x="16" y="0"/>
                      <a:pt x="0" y="16"/>
                      <a:pt x="0" y="35"/>
                    </a:cubicBezTo>
                    <a:cubicBezTo>
                      <a:pt x="0" y="223"/>
                      <a:pt x="0" y="223"/>
                      <a:pt x="0" y="223"/>
                    </a:cubicBezTo>
                    <a:cubicBezTo>
                      <a:pt x="0" y="242"/>
                      <a:pt x="16" y="256"/>
                      <a:pt x="34" y="256"/>
                    </a:cubicBezTo>
                    <a:cubicBezTo>
                      <a:pt x="64" y="256"/>
                      <a:pt x="64" y="256"/>
                      <a:pt x="64" y="256"/>
                    </a:cubicBezTo>
                    <a:cubicBezTo>
                      <a:pt x="64" y="240"/>
                      <a:pt x="64" y="240"/>
                      <a:pt x="64" y="240"/>
                    </a:cubicBezTo>
                    <a:cubicBezTo>
                      <a:pt x="34" y="240"/>
                      <a:pt x="34" y="240"/>
                      <a:pt x="34" y="240"/>
                    </a:cubicBezTo>
                    <a:cubicBezTo>
                      <a:pt x="24" y="240"/>
                      <a:pt x="16" y="233"/>
                      <a:pt x="16" y="223"/>
                    </a:cubicBezTo>
                    <a:cubicBezTo>
                      <a:pt x="16" y="35"/>
                      <a:pt x="16" y="35"/>
                      <a:pt x="16" y="35"/>
                    </a:cubicBezTo>
                    <a:cubicBezTo>
                      <a:pt x="16" y="25"/>
                      <a:pt x="24" y="16"/>
                      <a:pt x="34" y="16"/>
                    </a:cubicBezTo>
                    <a:cubicBezTo>
                      <a:pt x="488" y="16"/>
                      <a:pt x="488" y="16"/>
                      <a:pt x="488" y="16"/>
                    </a:cubicBezTo>
                    <a:cubicBezTo>
                      <a:pt x="498" y="16"/>
                      <a:pt x="508" y="25"/>
                      <a:pt x="508" y="35"/>
                    </a:cubicBezTo>
                    <a:cubicBezTo>
                      <a:pt x="508" y="223"/>
                      <a:pt x="508" y="223"/>
                      <a:pt x="508" y="223"/>
                    </a:cubicBezTo>
                    <a:cubicBezTo>
                      <a:pt x="508" y="233"/>
                      <a:pt x="498" y="240"/>
                      <a:pt x="488" y="240"/>
                    </a:cubicBezTo>
                    <a:cubicBezTo>
                      <a:pt x="460" y="240"/>
                      <a:pt x="460" y="240"/>
                      <a:pt x="460" y="240"/>
                    </a:cubicBezTo>
                    <a:cubicBezTo>
                      <a:pt x="460" y="256"/>
                      <a:pt x="460" y="256"/>
                      <a:pt x="460" y="256"/>
                    </a:cubicBezTo>
                    <a:cubicBezTo>
                      <a:pt x="488" y="256"/>
                      <a:pt x="488" y="256"/>
                      <a:pt x="488" y="256"/>
                    </a:cubicBezTo>
                    <a:cubicBezTo>
                      <a:pt x="506" y="256"/>
                      <a:pt x="520" y="242"/>
                      <a:pt x="520" y="223"/>
                    </a:cubicBezTo>
                    <a:cubicBezTo>
                      <a:pt x="520" y="35"/>
                      <a:pt x="520" y="35"/>
                      <a:pt x="520" y="35"/>
                    </a:cubicBezTo>
                    <a:cubicBezTo>
                      <a:pt x="520" y="16"/>
                      <a:pt x="506" y="0"/>
                      <a:pt x="488" y="0"/>
                    </a:cubicBezTo>
                    <a:close/>
                  </a:path>
                </a:pathLst>
              </a:custGeom>
              <a:solidFill>
                <a:schemeClr val="tx1"/>
              </a:solidFill>
              <a:ln>
                <a:solidFill>
                  <a:schemeClr val="tx1"/>
                </a:solidFill>
              </a:ln>
              <a:extLst/>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sp>
            <p:nvSpPr>
              <p:cNvPr id="277" name="Freeform 85"/>
              <p:cNvSpPr>
                <a:spLocks noEditPoints="1"/>
              </p:cNvSpPr>
              <p:nvPr/>
            </p:nvSpPr>
            <p:spPr bwMode="auto">
              <a:xfrm>
                <a:off x="4552268" y="5494730"/>
                <a:ext cx="366675" cy="149289"/>
              </a:xfrm>
              <a:custGeom>
                <a:avLst/>
                <a:gdLst>
                  <a:gd name="T0" fmla="*/ 0 w 980"/>
                  <a:gd name="T1" fmla="*/ 0 h 399"/>
                  <a:gd name="T2" fmla="*/ 0 w 980"/>
                  <a:gd name="T3" fmla="*/ 399 h 399"/>
                  <a:gd name="T4" fmla="*/ 980 w 980"/>
                  <a:gd name="T5" fmla="*/ 399 h 399"/>
                  <a:gd name="T6" fmla="*/ 980 w 980"/>
                  <a:gd name="T7" fmla="*/ 0 h 399"/>
                  <a:gd name="T8" fmla="*/ 0 w 980"/>
                  <a:gd name="T9" fmla="*/ 0 h 399"/>
                  <a:gd name="T10" fmla="*/ 961 w 980"/>
                  <a:gd name="T11" fmla="*/ 380 h 399"/>
                  <a:gd name="T12" fmla="*/ 19 w 980"/>
                  <a:gd name="T13" fmla="*/ 380 h 399"/>
                  <a:gd name="T14" fmla="*/ 19 w 980"/>
                  <a:gd name="T15" fmla="*/ 19 h 399"/>
                  <a:gd name="T16" fmla="*/ 961 w 980"/>
                  <a:gd name="T17" fmla="*/ 19 h 399"/>
                  <a:gd name="T18" fmla="*/ 961 w 980"/>
                  <a:gd name="T19" fmla="*/ 380 h 3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80" h="399">
                    <a:moveTo>
                      <a:pt x="0" y="0"/>
                    </a:moveTo>
                    <a:lnTo>
                      <a:pt x="0" y="399"/>
                    </a:lnTo>
                    <a:lnTo>
                      <a:pt x="980" y="399"/>
                    </a:lnTo>
                    <a:lnTo>
                      <a:pt x="980" y="0"/>
                    </a:lnTo>
                    <a:lnTo>
                      <a:pt x="0" y="0"/>
                    </a:lnTo>
                    <a:close/>
                    <a:moveTo>
                      <a:pt x="961" y="380"/>
                    </a:moveTo>
                    <a:lnTo>
                      <a:pt x="19" y="380"/>
                    </a:lnTo>
                    <a:lnTo>
                      <a:pt x="19" y="19"/>
                    </a:lnTo>
                    <a:lnTo>
                      <a:pt x="961" y="19"/>
                    </a:lnTo>
                    <a:lnTo>
                      <a:pt x="961" y="380"/>
                    </a:lnTo>
                    <a:close/>
                  </a:path>
                </a:pathLst>
              </a:custGeom>
              <a:solidFill>
                <a:schemeClr val="tx1"/>
              </a:solidFill>
              <a:ln>
                <a:solidFill>
                  <a:schemeClr val="tx1"/>
                </a:solidFill>
              </a:ln>
              <a:extLst/>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sp>
            <p:nvSpPr>
              <p:cNvPr id="278" name="Freeform 86"/>
              <p:cNvSpPr>
                <a:spLocks/>
              </p:cNvSpPr>
              <p:nvPr/>
            </p:nvSpPr>
            <p:spPr bwMode="auto">
              <a:xfrm>
                <a:off x="4595320" y="5878990"/>
                <a:ext cx="284360" cy="10851"/>
              </a:xfrm>
              <a:custGeom>
                <a:avLst/>
                <a:gdLst>
                  <a:gd name="T0" fmla="*/ 320 w 320"/>
                  <a:gd name="T1" fmla="*/ 6 h 12"/>
                  <a:gd name="T2" fmla="*/ 314 w 320"/>
                  <a:gd name="T3" fmla="*/ 12 h 12"/>
                  <a:gd name="T4" fmla="*/ 6 w 320"/>
                  <a:gd name="T5" fmla="*/ 12 h 12"/>
                  <a:gd name="T6" fmla="*/ 0 w 320"/>
                  <a:gd name="T7" fmla="*/ 6 h 12"/>
                  <a:gd name="T8" fmla="*/ 6 w 320"/>
                  <a:gd name="T9" fmla="*/ 0 h 12"/>
                  <a:gd name="T10" fmla="*/ 314 w 320"/>
                  <a:gd name="T11" fmla="*/ 0 h 12"/>
                  <a:gd name="T12" fmla="*/ 320 w 320"/>
                  <a:gd name="T13" fmla="*/ 6 h 12"/>
                </a:gdLst>
                <a:ahLst/>
                <a:cxnLst>
                  <a:cxn ang="0">
                    <a:pos x="T0" y="T1"/>
                  </a:cxn>
                  <a:cxn ang="0">
                    <a:pos x="T2" y="T3"/>
                  </a:cxn>
                  <a:cxn ang="0">
                    <a:pos x="T4" y="T5"/>
                  </a:cxn>
                  <a:cxn ang="0">
                    <a:pos x="T6" y="T7"/>
                  </a:cxn>
                  <a:cxn ang="0">
                    <a:pos x="T8" y="T9"/>
                  </a:cxn>
                  <a:cxn ang="0">
                    <a:pos x="T10" y="T11"/>
                  </a:cxn>
                  <a:cxn ang="0">
                    <a:pos x="T12" y="T13"/>
                  </a:cxn>
                </a:cxnLst>
                <a:rect l="0" t="0" r="r" b="b"/>
                <a:pathLst>
                  <a:path w="320" h="12">
                    <a:moveTo>
                      <a:pt x="320" y="6"/>
                    </a:moveTo>
                    <a:cubicBezTo>
                      <a:pt x="320" y="9"/>
                      <a:pt x="317" y="12"/>
                      <a:pt x="314" y="12"/>
                    </a:cubicBezTo>
                    <a:cubicBezTo>
                      <a:pt x="6" y="12"/>
                      <a:pt x="6" y="12"/>
                      <a:pt x="6" y="12"/>
                    </a:cubicBezTo>
                    <a:cubicBezTo>
                      <a:pt x="3" y="12"/>
                      <a:pt x="0" y="9"/>
                      <a:pt x="0" y="6"/>
                    </a:cubicBezTo>
                    <a:cubicBezTo>
                      <a:pt x="0" y="3"/>
                      <a:pt x="3" y="0"/>
                      <a:pt x="6" y="0"/>
                    </a:cubicBezTo>
                    <a:cubicBezTo>
                      <a:pt x="314" y="0"/>
                      <a:pt x="314" y="0"/>
                      <a:pt x="314" y="0"/>
                    </a:cubicBezTo>
                    <a:cubicBezTo>
                      <a:pt x="317" y="0"/>
                      <a:pt x="320" y="3"/>
                      <a:pt x="320" y="6"/>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sp>
            <p:nvSpPr>
              <p:cNvPr id="279" name="Freeform 87"/>
              <p:cNvSpPr>
                <a:spLocks/>
              </p:cNvSpPr>
              <p:nvPr/>
            </p:nvSpPr>
            <p:spPr bwMode="auto">
              <a:xfrm>
                <a:off x="4595320" y="5836336"/>
                <a:ext cx="284360" cy="10851"/>
              </a:xfrm>
              <a:custGeom>
                <a:avLst/>
                <a:gdLst>
                  <a:gd name="T0" fmla="*/ 320 w 320"/>
                  <a:gd name="T1" fmla="*/ 6 h 12"/>
                  <a:gd name="T2" fmla="*/ 314 w 320"/>
                  <a:gd name="T3" fmla="*/ 12 h 12"/>
                  <a:gd name="T4" fmla="*/ 6 w 320"/>
                  <a:gd name="T5" fmla="*/ 12 h 12"/>
                  <a:gd name="T6" fmla="*/ 0 w 320"/>
                  <a:gd name="T7" fmla="*/ 6 h 12"/>
                  <a:gd name="T8" fmla="*/ 6 w 320"/>
                  <a:gd name="T9" fmla="*/ 0 h 12"/>
                  <a:gd name="T10" fmla="*/ 314 w 320"/>
                  <a:gd name="T11" fmla="*/ 0 h 12"/>
                  <a:gd name="T12" fmla="*/ 320 w 320"/>
                  <a:gd name="T13" fmla="*/ 6 h 12"/>
                </a:gdLst>
                <a:ahLst/>
                <a:cxnLst>
                  <a:cxn ang="0">
                    <a:pos x="T0" y="T1"/>
                  </a:cxn>
                  <a:cxn ang="0">
                    <a:pos x="T2" y="T3"/>
                  </a:cxn>
                  <a:cxn ang="0">
                    <a:pos x="T4" y="T5"/>
                  </a:cxn>
                  <a:cxn ang="0">
                    <a:pos x="T6" y="T7"/>
                  </a:cxn>
                  <a:cxn ang="0">
                    <a:pos x="T8" y="T9"/>
                  </a:cxn>
                  <a:cxn ang="0">
                    <a:pos x="T10" y="T11"/>
                  </a:cxn>
                  <a:cxn ang="0">
                    <a:pos x="T12" y="T13"/>
                  </a:cxn>
                </a:cxnLst>
                <a:rect l="0" t="0" r="r" b="b"/>
                <a:pathLst>
                  <a:path w="320" h="12">
                    <a:moveTo>
                      <a:pt x="320" y="6"/>
                    </a:moveTo>
                    <a:cubicBezTo>
                      <a:pt x="320" y="9"/>
                      <a:pt x="317" y="12"/>
                      <a:pt x="314" y="12"/>
                    </a:cubicBezTo>
                    <a:cubicBezTo>
                      <a:pt x="6" y="12"/>
                      <a:pt x="6" y="12"/>
                      <a:pt x="6" y="12"/>
                    </a:cubicBezTo>
                    <a:cubicBezTo>
                      <a:pt x="3" y="12"/>
                      <a:pt x="0" y="9"/>
                      <a:pt x="0" y="6"/>
                    </a:cubicBezTo>
                    <a:cubicBezTo>
                      <a:pt x="0" y="3"/>
                      <a:pt x="3" y="0"/>
                      <a:pt x="6" y="0"/>
                    </a:cubicBezTo>
                    <a:cubicBezTo>
                      <a:pt x="314" y="0"/>
                      <a:pt x="314" y="0"/>
                      <a:pt x="314" y="0"/>
                    </a:cubicBezTo>
                    <a:cubicBezTo>
                      <a:pt x="317" y="0"/>
                      <a:pt x="320" y="3"/>
                      <a:pt x="320" y="6"/>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sp>
            <p:nvSpPr>
              <p:cNvPr id="289" name="Freeform 88"/>
              <p:cNvSpPr>
                <a:spLocks/>
              </p:cNvSpPr>
              <p:nvPr/>
            </p:nvSpPr>
            <p:spPr bwMode="auto">
              <a:xfrm>
                <a:off x="4595320" y="5789940"/>
                <a:ext cx="284360" cy="10851"/>
              </a:xfrm>
              <a:custGeom>
                <a:avLst/>
                <a:gdLst>
                  <a:gd name="T0" fmla="*/ 320 w 320"/>
                  <a:gd name="T1" fmla="*/ 6 h 12"/>
                  <a:gd name="T2" fmla="*/ 314 w 320"/>
                  <a:gd name="T3" fmla="*/ 12 h 12"/>
                  <a:gd name="T4" fmla="*/ 6 w 320"/>
                  <a:gd name="T5" fmla="*/ 12 h 12"/>
                  <a:gd name="T6" fmla="*/ 0 w 320"/>
                  <a:gd name="T7" fmla="*/ 6 h 12"/>
                  <a:gd name="T8" fmla="*/ 6 w 320"/>
                  <a:gd name="T9" fmla="*/ 0 h 12"/>
                  <a:gd name="T10" fmla="*/ 314 w 320"/>
                  <a:gd name="T11" fmla="*/ 0 h 12"/>
                  <a:gd name="T12" fmla="*/ 320 w 320"/>
                  <a:gd name="T13" fmla="*/ 6 h 12"/>
                </a:gdLst>
                <a:ahLst/>
                <a:cxnLst>
                  <a:cxn ang="0">
                    <a:pos x="T0" y="T1"/>
                  </a:cxn>
                  <a:cxn ang="0">
                    <a:pos x="T2" y="T3"/>
                  </a:cxn>
                  <a:cxn ang="0">
                    <a:pos x="T4" y="T5"/>
                  </a:cxn>
                  <a:cxn ang="0">
                    <a:pos x="T6" y="T7"/>
                  </a:cxn>
                  <a:cxn ang="0">
                    <a:pos x="T8" y="T9"/>
                  </a:cxn>
                  <a:cxn ang="0">
                    <a:pos x="T10" y="T11"/>
                  </a:cxn>
                  <a:cxn ang="0">
                    <a:pos x="T12" y="T13"/>
                  </a:cxn>
                </a:cxnLst>
                <a:rect l="0" t="0" r="r" b="b"/>
                <a:pathLst>
                  <a:path w="320" h="12">
                    <a:moveTo>
                      <a:pt x="320" y="6"/>
                    </a:moveTo>
                    <a:cubicBezTo>
                      <a:pt x="320" y="9"/>
                      <a:pt x="317" y="12"/>
                      <a:pt x="314" y="12"/>
                    </a:cubicBezTo>
                    <a:cubicBezTo>
                      <a:pt x="6" y="12"/>
                      <a:pt x="6" y="12"/>
                      <a:pt x="6" y="12"/>
                    </a:cubicBezTo>
                    <a:cubicBezTo>
                      <a:pt x="3" y="12"/>
                      <a:pt x="0" y="9"/>
                      <a:pt x="0" y="6"/>
                    </a:cubicBezTo>
                    <a:cubicBezTo>
                      <a:pt x="0" y="3"/>
                      <a:pt x="3" y="0"/>
                      <a:pt x="6" y="0"/>
                    </a:cubicBezTo>
                    <a:cubicBezTo>
                      <a:pt x="314" y="0"/>
                      <a:pt x="314" y="0"/>
                      <a:pt x="314" y="0"/>
                    </a:cubicBezTo>
                    <a:cubicBezTo>
                      <a:pt x="317" y="0"/>
                      <a:pt x="320" y="3"/>
                      <a:pt x="320" y="6"/>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sp>
            <p:nvSpPr>
              <p:cNvPr id="290" name="Freeform 89"/>
              <p:cNvSpPr>
                <a:spLocks noEditPoints="1"/>
              </p:cNvSpPr>
              <p:nvPr/>
            </p:nvSpPr>
            <p:spPr bwMode="auto">
              <a:xfrm>
                <a:off x="4556009" y="5761504"/>
                <a:ext cx="359191" cy="163881"/>
              </a:xfrm>
              <a:custGeom>
                <a:avLst/>
                <a:gdLst>
                  <a:gd name="T0" fmla="*/ 0 w 960"/>
                  <a:gd name="T1" fmla="*/ 0 h 438"/>
                  <a:gd name="T2" fmla="*/ 0 w 960"/>
                  <a:gd name="T3" fmla="*/ 438 h 438"/>
                  <a:gd name="T4" fmla="*/ 960 w 960"/>
                  <a:gd name="T5" fmla="*/ 438 h 438"/>
                  <a:gd name="T6" fmla="*/ 960 w 960"/>
                  <a:gd name="T7" fmla="*/ 0 h 438"/>
                  <a:gd name="T8" fmla="*/ 0 w 960"/>
                  <a:gd name="T9" fmla="*/ 0 h 438"/>
                  <a:gd name="T10" fmla="*/ 951 w 960"/>
                  <a:gd name="T11" fmla="*/ 428 h 438"/>
                  <a:gd name="T12" fmla="*/ 9 w 960"/>
                  <a:gd name="T13" fmla="*/ 428 h 438"/>
                  <a:gd name="T14" fmla="*/ 9 w 960"/>
                  <a:gd name="T15" fmla="*/ 10 h 438"/>
                  <a:gd name="T16" fmla="*/ 951 w 960"/>
                  <a:gd name="T17" fmla="*/ 10 h 438"/>
                  <a:gd name="T18" fmla="*/ 951 w 960"/>
                  <a:gd name="T19" fmla="*/ 428 h 4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60" h="438">
                    <a:moveTo>
                      <a:pt x="0" y="0"/>
                    </a:moveTo>
                    <a:lnTo>
                      <a:pt x="0" y="438"/>
                    </a:lnTo>
                    <a:lnTo>
                      <a:pt x="960" y="438"/>
                    </a:lnTo>
                    <a:lnTo>
                      <a:pt x="960" y="0"/>
                    </a:lnTo>
                    <a:lnTo>
                      <a:pt x="0" y="0"/>
                    </a:lnTo>
                    <a:close/>
                    <a:moveTo>
                      <a:pt x="951" y="428"/>
                    </a:moveTo>
                    <a:lnTo>
                      <a:pt x="9" y="428"/>
                    </a:lnTo>
                    <a:lnTo>
                      <a:pt x="9" y="10"/>
                    </a:lnTo>
                    <a:lnTo>
                      <a:pt x="951" y="10"/>
                    </a:lnTo>
                    <a:lnTo>
                      <a:pt x="951" y="428"/>
                    </a:lnTo>
                    <a:close/>
                  </a:path>
                </a:pathLst>
              </a:custGeom>
              <a:solidFill>
                <a:schemeClr val="tx1"/>
              </a:solidFill>
              <a:ln>
                <a:solidFill>
                  <a:srgbClr val="A6B0B3"/>
                </a:solidFill>
              </a:ln>
              <a:extLst/>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sp>
            <p:nvSpPr>
              <p:cNvPr id="291" name="Freeform 90"/>
              <p:cNvSpPr>
                <a:spLocks noEditPoints="1"/>
              </p:cNvSpPr>
              <p:nvPr/>
            </p:nvSpPr>
            <p:spPr bwMode="auto">
              <a:xfrm>
                <a:off x="4552268" y="5758137"/>
                <a:ext cx="366675" cy="170616"/>
              </a:xfrm>
              <a:custGeom>
                <a:avLst/>
                <a:gdLst>
                  <a:gd name="T0" fmla="*/ 0 w 980"/>
                  <a:gd name="T1" fmla="*/ 0 h 456"/>
                  <a:gd name="T2" fmla="*/ 0 w 980"/>
                  <a:gd name="T3" fmla="*/ 456 h 456"/>
                  <a:gd name="T4" fmla="*/ 980 w 980"/>
                  <a:gd name="T5" fmla="*/ 456 h 456"/>
                  <a:gd name="T6" fmla="*/ 980 w 980"/>
                  <a:gd name="T7" fmla="*/ 0 h 456"/>
                  <a:gd name="T8" fmla="*/ 0 w 980"/>
                  <a:gd name="T9" fmla="*/ 0 h 456"/>
                  <a:gd name="T10" fmla="*/ 961 w 980"/>
                  <a:gd name="T11" fmla="*/ 437 h 456"/>
                  <a:gd name="T12" fmla="*/ 19 w 980"/>
                  <a:gd name="T13" fmla="*/ 437 h 456"/>
                  <a:gd name="T14" fmla="*/ 19 w 980"/>
                  <a:gd name="T15" fmla="*/ 19 h 456"/>
                  <a:gd name="T16" fmla="*/ 961 w 980"/>
                  <a:gd name="T17" fmla="*/ 19 h 456"/>
                  <a:gd name="T18" fmla="*/ 961 w 980"/>
                  <a:gd name="T19" fmla="*/ 437 h 4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80" h="456">
                    <a:moveTo>
                      <a:pt x="0" y="0"/>
                    </a:moveTo>
                    <a:lnTo>
                      <a:pt x="0" y="456"/>
                    </a:lnTo>
                    <a:lnTo>
                      <a:pt x="980" y="456"/>
                    </a:lnTo>
                    <a:lnTo>
                      <a:pt x="980" y="0"/>
                    </a:lnTo>
                    <a:lnTo>
                      <a:pt x="0" y="0"/>
                    </a:lnTo>
                    <a:close/>
                    <a:moveTo>
                      <a:pt x="961" y="437"/>
                    </a:moveTo>
                    <a:lnTo>
                      <a:pt x="19" y="437"/>
                    </a:lnTo>
                    <a:lnTo>
                      <a:pt x="19" y="19"/>
                    </a:lnTo>
                    <a:lnTo>
                      <a:pt x="961" y="19"/>
                    </a:lnTo>
                    <a:lnTo>
                      <a:pt x="961" y="437"/>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sp>
            <p:nvSpPr>
              <p:cNvPr id="292" name="Oval 94"/>
              <p:cNvSpPr>
                <a:spLocks noChangeArrowheads="1"/>
              </p:cNvSpPr>
              <p:nvPr/>
            </p:nvSpPr>
            <p:spPr bwMode="auto">
              <a:xfrm>
                <a:off x="4873669" y="5684428"/>
                <a:ext cx="29558" cy="2918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sp>
            <p:nvSpPr>
              <p:cNvPr id="293" name="Oval 95"/>
              <p:cNvSpPr>
                <a:spLocks noChangeArrowheads="1"/>
              </p:cNvSpPr>
              <p:nvPr/>
            </p:nvSpPr>
            <p:spPr bwMode="auto">
              <a:xfrm>
                <a:off x="4834757" y="5684428"/>
                <a:ext cx="29184" cy="2918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grpSp>
        <p:grpSp>
          <p:nvGrpSpPr>
            <p:cNvPr id="234" name="Group 27"/>
            <p:cNvGrpSpPr>
              <a:grpSpLocks noChangeAspect="1"/>
            </p:cNvGrpSpPr>
            <p:nvPr/>
          </p:nvGrpSpPr>
          <p:grpSpPr bwMode="auto">
            <a:xfrm>
              <a:off x="4996039" y="5454650"/>
              <a:ext cx="128538" cy="333375"/>
              <a:chOff x="3653" y="1676"/>
              <a:chExt cx="374" cy="970"/>
            </a:xfrm>
            <a:solidFill>
              <a:schemeClr val="tx1"/>
            </a:solidFill>
          </p:grpSpPr>
          <p:sp>
            <p:nvSpPr>
              <p:cNvPr id="255" name="Freeform 28"/>
              <p:cNvSpPr>
                <a:spLocks noEditPoints="1"/>
              </p:cNvSpPr>
              <p:nvPr/>
            </p:nvSpPr>
            <p:spPr bwMode="auto">
              <a:xfrm>
                <a:off x="3653" y="1676"/>
                <a:ext cx="374" cy="970"/>
              </a:xfrm>
              <a:custGeom>
                <a:avLst/>
                <a:gdLst>
                  <a:gd name="T0" fmla="*/ 190 w 226"/>
                  <a:gd name="T1" fmla="*/ 114 h 592"/>
                  <a:gd name="T2" fmla="*/ 177 w 226"/>
                  <a:gd name="T3" fmla="*/ 114 h 592"/>
                  <a:gd name="T4" fmla="*/ 177 w 226"/>
                  <a:gd name="T5" fmla="*/ 0 h 592"/>
                  <a:gd name="T6" fmla="*/ 53 w 226"/>
                  <a:gd name="T7" fmla="*/ 0 h 592"/>
                  <a:gd name="T8" fmla="*/ 53 w 226"/>
                  <a:gd name="T9" fmla="*/ 114 h 592"/>
                  <a:gd name="T10" fmla="*/ 36 w 226"/>
                  <a:gd name="T11" fmla="*/ 114 h 592"/>
                  <a:gd name="T12" fmla="*/ 0 w 226"/>
                  <a:gd name="T13" fmla="*/ 150 h 592"/>
                  <a:gd name="T14" fmla="*/ 0 w 226"/>
                  <a:gd name="T15" fmla="*/ 556 h 592"/>
                  <a:gd name="T16" fmla="*/ 36 w 226"/>
                  <a:gd name="T17" fmla="*/ 592 h 592"/>
                  <a:gd name="T18" fmla="*/ 190 w 226"/>
                  <a:gd name="T19" fmla="*/ 592 h 592"/>
                  <a:gd name="T20" fmla="*/ 226 w 226"/>
                  <a:gd name="T21" fmla="*/ 556 h 592"/>
                  <a:gd name="T22" fmla="*/ 226 w 226"/>
                  <a:gd name="T23" fmla="*/ 150 h 592"/>
                  <a:gd name="T24" fmla="*/ 190 w 226"/>
                  <a:gd name="T25" fmla="*/ 114 h 592"/>
                  <a:gd name="T26" fmla="*/ 67 w 226"/>
                  <a:gd name="T27" fmla="*/ 12 h 592"/>
                  <a:gd name="T28" fmla="*/ 163 w 226"/>
                  <a:gd name="T29" fmla="*/ 12 h 592"/>
                  <a:gd name="T30" fmla="*/ 163 w 226"/>
                  <a:gd name="T31" fmla="*/ 20 h 592"/>
                  <a:gd name="T32" fmla="*/ 67 w 226"/>
                  <a:gd name="T33" fmla="*/ 20 h 592"/>
                  <a:gd name="T34" fmla="*/ 67 w 226"/>
                  <a:gd name="T35" fmla="*/ 12 h 592"/>
                  <a:gd name="T36" fmla="*/ 210 w 226"/>
                  <a:gd name="T37" fmla="*/ 556 h 592"/>
                  <a:gd name="T38" fmla="*/ 190 w 226"/>
                  <a:gd name="T39" fmla="*/ 576 h 592"/>
                  <a:gd name="T40" fmla="*/ 36 w 226"/>
                  <a:gd name="T41" fmla="*/ 576 h 592"/>
                  <a:gd name="T42" fmla="*/ 16 w 226"/>
                  <a:gd name="T43" fmla="*/ 556 h 592"/>
                  <a:gd name="T44" fmla="*/ 16 w 226"/>
                  <a:gd name="T45" fmla="*/ 150 h 592"/>
                  <a:gd name="T46" fmla="*/ 36 w 226"/>
                  <a:gd name="T47" fmla="*/ 130 h 592"/>
                  <a:gd name="T48" fmla="*/ 190 w 226"/>
                  <a:gd name="T49" fmla="*/ 130 h 592"/>
                  <a:gd name="T50" fmla="*/ 210 w 226"/>
                  <a:gd name="T51" fmla="*/ 150 h 592"/>
                  <a:gd name="T52" fmla="*/ 210 w 226"/>
                  <a:gd name="T53" fmla="*/ 556 h 5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26" h="592">
                    <a:moveTo>
                      <a:pt x="190" y="114"/>
                    </a:moveTo>
                    <a:cubicBezTo>
                      <a:pt x="177" y="114"/>
                      <a:pt x="177" y="114"/>
                      <a:pt x="177" y="114"/>
                    </a:cubicBezTo>
                    <a:cubicBezTo>
                      <a:pt x="177" y="0"/>
                      <a:pt x="177" y="0"/>
                      <a:pt x="177" y="0"/>
                    </a:cubicBezTo>
                    <a:cubicBezTo>
                      <a:pt x="53" y="0"/>
                      <a:pt x="53" y="0"/>
                      <a:pt x="53" y="0"/>
                    </a:cubicBezTo>
                    <a:cubicBezTo>
                      <a:pt x="53" y="114"/>
                      <a:pt x="53" y="114"/>
                      <a:pt x="53" y="114"/>
                    </a:cubicBezTo>
                    <a:cubicBezTo>
                      <a:pt x="36" y="114"/>
                      <a:pt x="36" y="114"/>
                      <a:pt x="36" y="114"/>
                    </a:cubicBezTo>
                    <a:cubicBezTo>
                      <a:pt x="16" y="114"/>
                      <a:pt x="0" y="130"/>
                      <a:pt x="0" y="150"/>
                    </a:cubicBezTo>
                    <a:cubicBezTo>
                      <a:pt x="0" y="556"/>
                      <a:pt x="0" y="556"/>
                      <a:pt x="0" y="556"/>
                    </a:cubicBezTo>
                    <a:cubicBezTo>
                      <a:pt x="0" y="576"/>
                      <a:pt x="16" y="592"/>
                      <a:pt x="36" y="592"/>
                    </a:cubicBezTo>
                    <a:cubicBezTo>
                      <a:pt x="190" y="592"/>
                      <a:pt x="190" y="592"/>
                      <a:pt x="190" y="592"/>
                    </a:cubicBezTo>
                    <a:cubicBezTo>
                      <a:pt x="210" y="592"/>
                      <a:pt x="226" y="576"/>
                      <a:pt x="226" y="556"/>
                    </a:cubicBezTo>
                    <a:cubicBezTo>
                      <a:pt x="226" y="150"/>
                      <a:pt x="226" y="150"/>
                      <a:pt x="226" y="150"/>
                    </a:cubicBezTo>
                    <a:cubicBezTo>
                      <a:pt x="226" y="130"/>
                      <a:pt x="210" y="114"/>
                      <a:pt x="190" y="114"/>
                    </a:cubicBezTo>
                    <a:close/>
                    <a:moveTo>
                      <a:pt x="67" y="12"/>
                    </a:moveTo>
                    <a:cubicBezTo>
                      <a:pt x="163" y="12"/>
                      <a:pt x="163" y="12"/>
                      <a:pt x="163" y="12"/>
                    </a:cubicBezTo>
                    <a:cubicBezTo>
                      <a:pt x="163" y="20"/>
                      <a:pt x="163" y="20"/>
                      <a:pt x="163" y="20"/>
                    </a:cubicBezTo>
                    <a:cubicBezTo>
                      <a:pt x="67" y="20"/>
                      <a:pt x="67" y="20"/>
                      <a:pt x="67" y="20"/>
                    </a:cubicBezTo>
                    <a:lnTo>
                      <a:pt x="67" y="12"/>
                    </a:lnTo>
                    <a:close/>
                    <a:moveTo>
                      <a:pt x="210" y="556"/>
                    </a:moveTo>
                    <a:cubicBezTo>
                      <a:pt x="210" y="567"/>
                      <a:pt x="201" y="576"/>
                      <a:pt x="190" y="576"/>
                    </a:cubicBezTo>
                    <a:cubicBezTo>
                      <a:pt x="36" y="576"/>
                      <a:pt x="36" y="576"/>
                      <a:pt x="36" y="576"/>
                    </a:cubicBezTo>
                    <a:cubicBezTo>
                      <a:pt x="25" y="576"/>
                      <a:pt x="16" y="567"/>
                      <a:pt x="16" y="556"/>
                    </a:cubicBezTo>
                    <a:cubicBezTo>
                      <a:pt x="16" y="150"/>
                      <a:pt x="16" y="150"/>
                      <a:pt x="16" y="150"/>
                    </a:cubicBezTo>
                    <a:cubicBezTo>
                      <a:pt x="16" y="139"/>
                      <a:pt x="25" y="130"/>
                      <a:pt x="36" y="130"/>
                    </a:cubicBezTo>
                    <a:cubicBezTo>
                      <a:pt x="190" y="130"/>
                      <a:pt x="190" y="130"/>
                      <a:pt x="190" y="130"/>
                    </a:cubicBezTo>
                    <a:cubicBezTo>
                      <a:pt x="201" y="130"/>
                      <a:pt x="210" y="139"/>
                      <a:pt x="210" y="150"/>
                    </a:cubicBezTo>
                    <a:lnTo>
                      <a:pt x="210" y="55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57" name="Freeform 29"/>
              <p:cNvSpPr>
                <a:spLocks/>
              </p:cNvSpPr>
              <p:nvPr/>
            </p:nvSpPr>
            <p:spPr bwMode="auto">
              <a:xfrm>
                <a:off x="3772" y="2531"/>
                <a:ext cx="136" cy="39"/>
              </a:xfrm>
              <a:custGeom>
                <a:avLst/>
                <a:gdLst>
                  <a:gd name="T0" fmla="*/ 70 w 82"/>
                  <a:gd name="T1" fmla="*/ 24 h 24"/>
                  <a:gd name="T2" fmla="*/ 12 w 82"/>
                  <a:gd name="T3" fmla="*/ 24 h 24"/>
                  <a:gd name="T4" fmla="*/ 0 w 82"/>
                  <a:gd name="T5" fmla="*/ 12 h 24"/>
                  <a:gd name="T6" fmla="*/ 0 w 82"/>
                  <a:gd name="T7" fmla="*/ 12 h 24"/>
                  <a:gd name="T8" fmla="*/ 12 w 82"/>
                  <a:gd name="T9" fmla="*/ 0 h 24"/>
                  <a:gd name="T10" fmla="*/ 70 w 82"/>
                  <a:gd name="T11" fmla="*/ 0 h 24"/>
                  <a:gd name="T12" fmla="*/ 82 w 82"/>
                  <a:gd name="T13" fmla="*/ 12 h 24"/>
                  <a:gd name="T14" fmla="*/ 82 w 82"/>
                  <a:gd name="T15" fmla="*/ 12 h 24"/>
                  <a:gd name="T16" fmla="*/ 70 w 82"/>
                  <a:gd name="T17" fmla="*/ 24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2" h="24">
                    <a:moveTo>
                      <a:pt x="70" y="24"/>
                    </a:moveTo>
                    <a:cubicBezTo>
                      <a:pt x="12" y="24"/>
                      <a:pt x="12" y="24"/>
                      <a:pt x="12" y="24"/>
                    </a:cubicBezTo>
                    <a:cubicBezTo>
                      <a:pt x="5" y="24"/>
                      <a:pt x="0" y="19"/>
                      <a:pt x="0" y="12"/>
                    </a:cubicBezTo>
                    <a:cubicBezTo>
                      <a:pt x="0" y="12"/>
                      <a:pt x="0" y="12"/>
                      <a:pt x="0" y="12"/>
                    </a:cubicBezTo>
                    <a:cubicBezTo>
                      <a:pt x="0" y="5"/>
                      <a:pt x="5" y="0"/>
                      <a:pt x="12" y="0"/>
                    </a:cubicBezTo>
                    <a:cubicBezTo>
                      <a:pt x="70" y="0"/>
                      <a:pt x="70" y="0"/>
                      <a:pt x="70" y="0"/>
                    </a:cubicBezTo>
                    <a:cubicBezTo>
                      <a:pt x="77" y="0"/>
                      <a:pt x="82" y="5"/>
                      <a:pt x="82" y="12"/>
                    </a:cubicBezTo>
                    <a:cubicBezTo>
                      <a:pt x="82" y="12"/>
                      <a:pt x="82" y="12"/>
                      <a:pt x="82" y="12"/>
                    </a:cubicBezTo>
                    <a:cubicBezTo>
                      <a:pt x="82" y="19"/>
                      <a:pt x="77" y="24"/>
                      <a:pt x="70" y="2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grpSp>
        <p:grpSp>
          <p:nvGrpSpPr>
            <p:cNvPr id="235" name="Group 49"/>
            <p:cNvGrpSpPr>
              <a:grpSpLocks noChangeAspect="1"/>
            </p:cNvGrpSpPr>
            <p:nvPr/>
          </p:nvGrpSpPr>
          <p:grpSpPr bwMode="auto">
            <a:xfrm>
              <a:off x="6509944" y="5424285"/>
              <a:ext cx="402886" cy="443750"/>
              <a:chOff x="1876" y="0"/>
              <a:chExt cx="3924" cy="4322"/>
            </a:xfrm>
            <a:solidFill>
              <a:schemeClr val="tx1"/>
            </a:solidFill>
          </p:grpSpPr>
          <p:sp>
            <p:nvSpPr>
              <p:cNvPr id="237" name="Freeform 50"/>
              <p:cNvSpPr>
                <a:spLocks noEditPoints="1"/>
              </p:cNvSpPr>
              <p:nvPr/>
            </p:nvSpPr>
            <p:spPr bwMode="auto">
              <a:xfrm>
                <a:off x="3724" y="1726"/>
                <a:ext cx="229" cy="227"/>
              </a:xfrm>
              <a:custGeom>
                <a:avLst/>
                <a:gdLst>
                  <a:gd name="T0" fmla="*/ 0 w 146"/>
                  <a:gd name="T1" fmla="*/ 73 h 146"/>
                  <a:gd name="T2" fmla="*/ 146 w 146"/>
                  <a:gd name="T3" fmla="*/ 73 h 146"/>
                  <a:gd name="T4" fmla="*/ 73 w 146"/>
                  <a:gd name="T5" fmla="*/ 82 h 146"/>
                  <a:gd name="T6" fmla="*/ 73 w 146"/>
                  <a:gd name="T7" fmla="*/ 64 h 146"/>
                  <a:gd name="T8" fmla="*/ 73 w 146"/>
                  <a:gd name="T9" fmla="*/ 82 h 146"/>
                  <a:gd name="T10" fmla="*/ 0 w 146"/>
                  <a:gd name="T11" fmla="*/ 73 h 146"/>
                  <a:gd name="T12" fmla="*/ 146 w 146"/>
                  <a:gd name="T13" fmla="*/ 73 h 146"/>
                  <a:gd name="T14" fmla="*/ 73 w 146"/>
                  <a:gd name="T15" fmla="*/ 82 h 146"/>
                  <a:gd name="T16" fmla="*/ 73 w 146"/>
                  <a:gd name="T17" fmla="*/ 64 h 146"/>
                  <a:gd name="T18" fmla="*/ 73 w 146"/>
                  <a:gd name="T19" fmla="*/ 82 h 146"/>
                  <a:gd name="T20" fmla="*/ 0 w 146"/>
                  <a:gd name="T21" fmla="*/ 73 h 146"/>
                  <a:gd name="T22" fmla="*/ 146 w 146"/>
                  <a:gd name="T23" fmla="*/ 73 h 146"/>
                  <a:gd name="T24" fmla="*/ 73 w 146"/>
                  <a:gd name="T25" fmla="*/ 82 h 146"/>
                  <a:gd name="T26" fmla="*/ 73 w 146"/>
                  <a:gd name="T27" fmla="*/ 64 h 146"/>
                  <a:gd name="T28" fmla="*/ 73 w 146"/>
                  <a:gd name="T29" fmla="*/ 82 h 146"/>
                  <a:gd name="T30" fmla="*/ 0 w 146"/>
                  <a:gd name="T31" fmla="*/ 73 h 146"/>
                  <a:gd name="T32" fmla="*/ 146 w 146"/>
                  <a:gd name="T33" fmla="*/ 73 h 146"/>
                  <a:gd name="T34" fmla="*/ 73 w 146"/>
                  <a:gd name="T35" fmla="*/ 82 h 146"/>
                  <a:gd name="T36" fmla="*/ 73 w 146"/>
                  <a:gd name="T37" fmla="*/ 64 h 146"/>
                  <a:gd name="T38" fmla="*/ 73 w 146"/>
                  <a:gd name="T39" fmla="*/ 82 h 146"/>
                  <a:gd name="T40" fmla="*/ 0 w 146"/>
                  <a:gd name="T41" fmla="*/ 73 h 146"/>
                  <a:gd name="T42" fmla="*/ 146 w 146"/>
                  <a:gd name="T43" fmla="*/ 73 h 146"/>
                  <a:gd name="T44" fmla="*/ 73 w 146"/>
                  <a:gd name="T45" fmla="*/ 82 h 146"/>
                  <a:gd name="T46" fmla="*/ 73 w 146"/>
                  <a:gd name="T47" fmla="*/ 64 h 146"/>
                  <a:gd name="T48" fmla="*/ 73 w 146"/>
                  <a:gd name="T49" fmla="*/ 82 h 146"/>
                  <a:gd name="T50" fmla="*/ 0 w 146"/>
                  <a:gd name="T51" fmla="*/ 73 h 146"/>
                  <a:gd name="T52" fmla="*/ 146 w 146"/>
                  <a:gd name="T53" fmla="*/ 73 h 146"/>
                  <a:gd name="T54" fmla="*/ 73 w 146"/>
                  <a:gd name="T55" fmla="*/ 82 h 146"/>
                  <a:gd name="T56" fmla="*/ 73 w 146"/>
                  <a:gd name="T57" fmla="*/ 64 h 146"/>
                  <a:gd name="T58" fmla="*/ 73 w 146"/>
                  <a:gd name="T59" fmla="*/ 82 h 146"/>
                  <a:gd name="T60" fmla="*/ 0 w 146"/>
                  <a:gd name="T61" fmla="*/ 73 h 146"/>
                  <a:gd name="T62" fmla="*/ 146 w 146"/>
                  <a:gd name="T63" fmla="*/ 73 h 146"/>
                  <a:gd name="T64" fmla="*/ 73 w 146"/>
                  <a:gd name="T65" fmla="*/ 82 h 146"/>
                  <a:gd name="T66" fmla="*/ 73 w 146"/>
                  <a:gd name="T67" fmla="*/ 64 h 146"/>
                  <a:gd name="T68" fmla="*/ 73 w 146"/>
                  <a:gd name="T69" fmla="*/ 82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46" h="146">
                    <a:moveTo>
                      <a:pt x="73" y="0"/>
                    </a:moveTo>
                    <a:cubicBezTo>
                      <a:pt x="33" y="0"/>
                      <a:pt x="0" y="33"/>
                      <a:pt x="0" y="73"/>
                    </a:cubicBezTo>
                    <a:cubicBezTo>
                      <a:pt x="0" y="114"/>
                      <a:pt x="33" y="146"/>
                      <a:pt x="73" y="146"/>
                    </a:cubicBezTo>
                    <a:cubicBezTo>
                      <a:pt x="113" y="146"/>
                      <a:pt x="146" y="114"/>
                      <a:pt x="146" y="73"/>
                    </a:cubicBezTo>
                    <a:cubicBezTo>
                      <a:pt x="146" y="33"/>
                      <a:pt x="113" y="0"/>
                      <a:pt x="73" y="0"/>
                    </a:cubicBezTo>
                    <a:close/>
                    <a:moveTo>
                      <a:pt x="73" y="82"/>
                    </a:moveTo>
                    <a:cubicBezTo>
                      <a:pt x="68" y="82"/>
                      <a:pt x="64" y="78"/>
                      <a:pt x="64" y="73"/>
                    </a:cubicBezTo>
                    <a:cubicBezTo>
                      <a:pt x="64" y="68"/>
                      <a:pt x="68" y="64"/>
                      <a:pt x="73" y="64"/>
                    </a:cubicBezTo>
                    <a:cubicBezTo>
                      <a:pt x="78" y="64"/>
                      <a:pt x="82" y="68"/>
                      <a:pt x="82" y="73"/>
                    </a:cubicBezTo>
                    <a:cubicBezTo>
                      <a:pt x="82" y="78"/>
                      <a:pt x="78" y="82"/>
                      <a:pt x="73" y="82"/>
                    </a:cubicBezTo>
                    <a:close/>
                    <a:moveTo>
                      <a:pt x="73" y="0"/>
                    </a:moveTo>
                    <a:cubicBezTo>
                      <a:pt x="33" y="0"/>
                      <a:pt x="0" y="33"/>
                      <a:pt x="0" y="73"/>
                    </a:cubicBezTo>
                    <a:cubicBezTo>
                      <a:pt x="0" y="114"/>
                      <a:pt x="33" y="146"/>
                      <a:pt x="73" y="146"/>
                    </a:cubicBezTo>
                    <a:cubicBezTo>
                      <a:pt x="113" y="146"/>
                      <a:pt x="146" y="114"/>
                      <a:pt x="146" y="73"/>
                    </a:cubicBezTo>
                    <a:cubicBezTo>
                      <a:pt x="146" y="33"/>
                      <a:pt x="113" y="0"/>
                      <a:pt x="73" y="0"/>
                    </a:cubicBezTo>
                    <a:close/>
                    <a:moveTo>
                      <a:pt x="73" y="82"/>
                    </a:moveTo>
                    <a:cubicBezTo>
                      <a:pt x="68" y="82"/>
                      <a:pt x="64" y="78"/>
                      <a:pt x="64" y="73"/>
                    </a:cubicBezTo>
                    <a:cubicBezTo>
                      <a:pt x="64" y="68"/>
                      <a:pt x="68" y="64"/>
                      <a:pt x="73" y="64"/>
                    </a:cubicBezTo>
                    <a:cubicBezTo>
                      <a:pt x="78" y="64"/>
                      <a:pt x="82" y="68"/>
                      <a:pt x="82" y="73"/>
                    </a:cubicBezTo>
                    <a:cubicBezTo>
                      <a:pt x="82" y="78"/>
                      <a:pt x="78" y="82"/>
                      <a:pt x="73" y="82"/>
                    </a:cubicBezTo>
                    <a:close/>
                    <a:moveTo>
                      <a:pt x="73" y="0"/>
                    </a:moveTo>
                    <a:cubicBezTo>
                      <a:pt x="33" y="0"/>
                      <a:pt x="0" y="33"/>
                      <a:pt x="0" y="73"/>
                    </a:cubicBezTo>
                    <a:cubicBezTo>
                      <a:pt x="0" y="114"/>
                      <a:pt x="33" y="146"/>
                      <a:pt x="73" y="146"/>
                    </a:cubicBezTo>
                    <a:cubicBezTo>
                      <a:pt x="113" y="146"/>
                      <a:pt x="146" y="114"/>
                      <a:pt x="146" y="73"/>
                    </a:cubicBezTo>
                    <a:cubicBezTo>
                      <a:pt x="146" y="33"/>
                      <a:pt x="113" y="0"/>
                      <a:pt x="73" y="0"/>
                    </a:cubicBezTo>
                    <a:close/>
                    <a:moveTo>
                      <a:pt x="73" y="82"/>
                    </a:moveTo>
                    <a:cubicBezTo>
                      <a:pt x="68" y="82"/>
                      <a:pt x="64" y="78"/>
                      <a:pt x="64" y="73"/>
                    </a:cubicBezTo>
                    <a:cubicBezTo>
                      <a:pt x="64" y="68"/>
                      <a:pt x="68" y="64"/>
                      <a:pt x="73" y="64"/>
                    </a:cubicBezTo>
                    <a:cubicBezTo>
                      <a:pt x="78" y="64"/>
                      <a:pt x="82" y="68"/>
                      <a:pt x="82" y="73"/>
                    </a:cubicBezTo>
                    <a:cubicBezTo>
                      <a:pt x="82" y="78"/>
                      <a:pt x="78" y="82"/>
                      <a:pt x="73" y="82"/>
                    </a:cubicBezTo>
                    <a:close/>
                    <a:moveTo>
                      <a:pt x="73" y="0"/>
                    </a:moveTo>
                    <a:cubicBezTo>
                      <a:pt x="33" y="0"/>
                      <a:pt x="0" y="33"/>
                      <a:pt x="0" y="73"/>
                    </a:cubicBezTo>
                    <a:cubicBezTo>
                      <a:pt x="0" y="114"/>
                      <a:pt x="33" y="146"/>
                      <a:pt x="73" y="146"/>
                    </a:cubicBezTo>
                    <a:cubicBezTo>
                      <a:pt x="113" y="146"/>
                      <a:pt x="146" y="114"/>
                      <a:pt x="146" y="73"/>
                    </a:cubicBezTo>
                    <a:cubicBezTo>
                      <a:pt x="146" y="33"/>
                      <a:pt x="113" y="0"/>
                      <a:pt x="73" y="0"/>
                    </a:cubicBezTo>
                    <a:close/>
                    <a:moveTo>
                      <a:pt x="73" y="82"/>
                    </a:moveTo>
                    <a:cubicBezTo>
                      <a:pt x="68" y="82"/>
                      <a:pt x="64" y="78"/>
                      <a:pt x="64" y="73"/>
                    </a:cubicBezTo>
                    <a:cubicBezTo>
                      <a:pt x="64" y="68"/>
                      <a:pt x="68" y="64"/>
                      <a:pt x="73" y="64"/>
                    </a:cubicBezTo>
                    <a:cubicBezTo>
                      <a:pt x="78" y="64"/>
                      <a:pt x="82" y="68"/>
                      <a:pt x="82" y="73"/>
                    </a:cubicBezTo>
                    <a:cubicBezTo>
                      <a:pt x="82" y="78"/>
                      <a:pt x="78" y="82"/>
                      <a:pt x="73" y="82"/>
                    </a:cubicBezTo>
                    <a:close/>
                    <a:moveTo>
                      <a:pt x="73" y="0"/>
                    </a:moveTo>
                    <a:cubicBezTo>
                      <a:pt x="33" y="0"/>
                      <a:pt x="0" y="33"/>
                      <a:pt x="0" y="73"/>
                    </a:cubicBezTo>
                    <a:cubicBezTo>
                      <a:pt x="0" y="114"/>
                      <a:pt x="33" y="146"/>
                      <a:pt x="73" y="146"/>
                    </a:cubicBezTo>
                    <a:cubicBezTo>
                      <a:pt x="113" y="146"/>
                      <a:pt x="146" y="114"/>
                      <a:pt x="146" y="73"/>
                    </a:cubicBezTo>
                    <a:cubicBezTo>
                      <a:pt x="146" y="33"/>
                      <a:pt x="113" y="0"/>
                      <a:pt x="73" y="0"/>
                    </a:cubicBezTo>
                    <a:close/>
                    <a:moveTo>
                      <a:pt x="73" y="82"/>
                    </a:moveTo>
                    <a:cubicBezTo>
                      <a:pt x="68" y="82"/>
                      <a:pt x="64" y="78"/>
                      <a:pt x="64" y="73"/>
                    </a:cubicBezTo>
                    <a:cubicBezTo>
                      <a:pt x="64" y="68"/>
                      <a:pt x="68" y="64"/>
                      <a:pt x="73" y="64"/>
                    </a:cubicBezTo>
                    <a:cubicBezTo>
                      <a:pt x="78" y="64"/>
                      <a:pt x="82" y="68"/>
                      <a:pt x="82" y="73"/>
                    </a:cubicBezTo>
                    <a:cubicBezTo>
                      <a:pt x="82" y="78"/>
                      <a:pt x="78" y="82"/>
                      <a:pt x="73" y="82"/>
                    </a:cubicBezTo>
                    <a:close/>
                    <a:moveTo>
                      <a:pt x="73" y="0"/>
                    </a:moveTo>
                    <a:cubicBezTo>
                      <a:pt x="33" y="0"/>
                      <a:pt x="0" y="33"/>
                      <a:pt x="0" y="73"/>
                    </a:cubicBezTo>
                    <a:cubicBezTo>
                      <a:pt x="0" y="114"/>
                      <a:pt x="33" y="146"/>
                      <a:pt x="73" y="146"/>
                    </a:cubicBezTo>
                    <a:cubicBezTo>
                      <a:pt x="113" y="146"/>
                      <a:pt x="146" y="114"/>
                      <a:pt x="146" y="73"/>
                    </a:cubicBezTo>
                    <a:cubicBezTo>
                      <a:pt x="146" y="33"/>
                      <a:pt x="113" y="0"/>
                      <a:pt x="73" y="0"/>
                    </a:cubicBezTo>
                    <a:close/>
                    <a:moveTo>
                      <a:pt x="73" y="82"/>
                    </a:moveTo>
                    <a:cubicBezTo>
                      <a:pt x="68" y="82"/>
                      <a:pt x="64" y="78"/>
                      <a:pt x="64" y="73"/>
                    </a:cubicBezTo>
                    <a:cubicBezTo>
                      <a:pt x="64" y="68"/>
                      <a:pt x="68" y="64"/>
                      <a:pt x="73" y="64"/>
                    </a:cubicBezTo>
                    <a:cubicBezTo>
                      <a:pt x="78" y="64"/>
                      <a:pt x="82" y="68"/>
                      <a:pt x="82" y="73"/>
                    </a:cubicBezTo>
                    <a:cubicBezTo>
                      <a:pt x="82" y="78"/>
                      <a:pt x="78" y="82"/>
                      <a:pt x="73" y="82"/>
                    </a:cubicBezTo>
                    <a:close/>
                    <a:moveTo>
                      <a:pt x="73" y="0"/>
                    </a:moveTo>
                    <a:cubicBezTo>
                      <a:pt x="33" y="0"/>
                      <a:pt x="0" y="33"/>
                      <a:pt x="0" y="73"/>
                    </a:cubicBezTo>
                    <a:cubicBezTo>
                      <a:pt x="0" y="114"/>
                      <a:pt x="33" y="146"/>
                      <a:pt x="73" y="146"/>
                    </a:cubicBezTo>
                    <a:cubicBezTo>
                      <a:pt x="113" y="146"/>
                      <a:pt x="146" y="114"/>
                      <a:pt x="146" y="73"/>
                    </a:cubicBezTo>
                    <a:cubicBezTo>
                      <a:pt x="146" y="33"/>
                      <a:pt x="113" y="0"/>
                      <a:pt x="73" y="0"/>
                    </a:cubicBezTo>
                    <a:close/>
                    <a:moveTo>
                      <a:pt x="73" y="82"/>
                    </a:moveTo>
                    <a:cubicBezTo>
                      <a:pt x="68" y="82"/>
                      <a:pt x="64" y="78"/>
                      <a:pt x="64" y="73"/>
                    </a:cubicBezTo>
                    <a:cubicBezTo>
                      <a:pt x="64" y="68"/>
                      <a:pt x="68" y="64"/>
                      <a:pt x="73" y="64"/>
                    </a:cubicBezTo>
                    <a:cubicBezTo>
                      <a:pt x="78" y="64"/>
                      <a:pt x="82" y="68"/>
                      <a:pt x="82" y="73"/>
                    </a:cubicBezTo>
                    <a:cubicBezTo>
                      <a:pt x="82" y="78"/>
                      <a:pt x="78" y="82"/>
                      <a:pt x="73" y="8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38" name="Freeform 51"/>
              <p:cNvSpPr>
                <a:spLocks noEditPoints="1"/>
              </p:cNvSpPr>
              <p:nvPr/>
            </p:nvSpPr>
            <p:spPr bwMode="auto">
              <a:xfrm>
                <a:off x="1876" y="0"/>
                <a:ext cx="3924" cy="4322"/>
              </a:xfrm>
              <a:custGeom>
                <a:avLst/>
                <a:gdLst>
                  <a:gd name="T0" fmla="*/ 0 w 3924"/>
                  <a:gd name="T1" fmla="*/ 0 h 4322"/>
                  <a:gd name="T2" fmla="*/ 0 w 3924"/>
                  <a:gd name="T3" fmla="*/ 4322 h 4322"/>
                  <a:gd name="T4" fmla="*/ 3924 w 3924"/>
                  <a:gd name="T5" fmla="*/ 4322 h 4322"/>
                  <a:gd name="T6" fmla="*/ 3924 w 3924"/>
                  <a:gd name="T7" fmla="*/ 0 h 4322"/>
                  <a:gd name="T8" fmla="*/ 0 w 3924"/>
                  <a:gd name="T9" fmla="*/ 0 h 4322"/>
                  <a:gd name="T10" fmla="*/ 3824 w 3924"/>
                  <a:gd name="T11" fmla="*/ 4222 h 4322"/>
                  <a:gd name="T12" fmla="*/ 101 w 3924"/>
                  <a:gd name="T13" fmla="*/ 4222 h 4322"/>
                  <a:gd name="T14" fmla="*/ 101 w 3924"/>
                  <a:gd name="T15" fmla="*/ 100 h 4322"/>
                  <a:gd name="T16" fmla="*/ 3824 w 3924"/>
                  <a:gd name="T17" fmla="*/ 100 h 4322"/>
                  <a:gd name="T18" fmla="*/ 3824 w 3924"/>
                  <a:gd name="T19" fmla="*/ 4222 h 43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924" h="4322">
                    <a:moveTo>
                      <a:pt x="0" y="0"/>
                    </a:moveTo>
                    <a:lnTo>
                      <a:pt x="0" y="4322"/>
                    </a:lnTo>
                    <a:lnTo>
                      <a:pt x="3924" y="4322"/>
                    </a:lnTo>
                    <a:lnTo>
                      <a:pt x="3924" y="0"/>
                    </a:lnTo>
                    <a:lnTo>
                      <a:pt x="0" y="0"/>
                    </a:lnTo>
                    <a:close/>
                    <a:moveTo>
                      <a:pt x="3824" y="4222"/>
                    </a:moveTo>
                    <a:lnTo>
                      <a:pt x="101" y="4222"/>
                    </a:lnTo>
                    <a:lnTo>
                      <a:pt x="101" y="100"/>
                    </a:lnTo>
                    <a:lnTo>
                      <a:pt x="3824" y="100"/>
                    </a:lnTo>
                    <a:lnTo>
                      <a:pt x="3824" y="422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39" name="Freeform 52"/>
              <p:cNvSpPr>
                <a:spLocks noEditPoints="1"/>
              </p:cNvSpPr>
              <p:nvPr/>
            </p:nvSpPr>
            <p:spPr bwMode="auto">
              <a:xfrm>
                <a:off x="2057" y="3832"/>
                <a:ext cx="328" cy="326"/>
              </a:xfrm>
              <a:custGeom>
                <a:avLst/>
                <a:gdLst>
                  <a:gd name="T0" fmla="*/ 105 w 210"/>
                  <a:gd name="T1" fmla="*/ 209 h 209"/>
                  <a:gd name="T2" fmla="*/ 0 w 210"/>
                  <a:gd name="T3" fmla="*/ 104 h 209"/>
                  <a:gd name="T4" fmla="*/ 105 w 210"/>
                  <a:gd name="T5" fmla="*/ 0 h 209"/>
                  <a:gd name="T6" fmla="*/ 210 w 210"/>
                  <a:gd name="T7" fmla="*/ 104 h 209"/>
                  <a:gd name="T8" fmla="*/ 105 w 210"/>
                  <a:gd name="T9" fmla="*/ 209 h 209"/>
                  <a:gd name="T10" fmla="*/ 105 w 210"/>
                  <a:gd name="T11" fmla="*/ 64 h 209"/>
                  <a:gd name="T12" fmla="*/ 64 w 210"/>
                  <a:gd name="T13" fmla="*/ 104 h 209"/>
                  <a:gd name="T14" fmla="*/ 105 w 210"/>
                  <a:gd name="T15" fmla="*/ 145 h 209"/>
                  <a:gd name="T16" fmla="*/ 146 w 210"/>
                  <a:gd name="T17" fmla="*/ 104 h 209"/>
                  <a:gd name="T18" fmla="*/ 105 w 210"/>
                  <a:gd name="T19" fmla="*/ 64 h 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0" h="209">
                    <a:moveTo>
                      <a:pt x="105" y="209"/>
                    </a:moveTo>
                    <a:cubicBezTo>
                      <a:pt x="47" y="209"/>
                      <a:pt x="0" y="162"/>
                      <a:pt x="0" y="104"/>
                    </a:cubicBezTo>
                    <a:cubicBezTo>
                      <a:pt x="0" y="47"/>
                      <a:pt x="47" y="0"/>
                      <a:pt x="105" y="0"/>
                    </a:cubicBezTo>
                    <a:cubicBezTo>
                      <a:pt x="163" y="0"/>
                      <a:pt x="210" y="47"/>
                      <a:pt x="210" y="104"/>
                    </a:cubicBezTo>
                    <a:cubicBezTo>
                      <a:pt x="210" y="162"/>
                      <a:pt x="163" y="209"/>
                      <a:pt x="105" y="209"/>
                    </a:cubicBezTo>
                    <a:close/>
                    <a:moveTo>
                      <a:pt x="105" y="64"/>
                    </a:moveTo>
                    <a:cubicBezTo>
                      <a:pt x="83" y="64"/>
                      <a:pt x="64" y="82"/>
                      <a:pt x="64" y="104"/>
                    </a:cubicBezTo>
                    <a:cubicBezTo>
                      <a:pt x="64" y="127"/>
                      <a:pt x="83" y="145"/>
                      <a:pt x="105" y="145"/>
                    </a:cubicBezTo>
                    <a:cubicBezTo>
                      <a:pt x="128" y="145"/>
                      <a:pt x="146" y="127"/>
                      <a:pt x="146" y="104"/>
                    </a:cubicBezTo>
                    <a:cubicBezTo>
                      <a:pt x="146" y="82"/>
                      <a:pt x="128" y="64"/>
                      <a:pt x="105" y="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40" name="Freeform 53"/>
              <p:cNvSpPr>
                <a:spLocks noEditPoints="1"/>
              </p:cNvSpPr>
              <p:nvPr/>
            </p:nvSpPr>
            <p:spPr bwMode="auto">
              <a:xfrm>
                <a:off x="2057" y="161"/>
                <a:ext cx="328" cy="326"/>
              </a:xfrm>
              <a:custGeom>
                <a:avLst/>
                <a:gdLst>
                  <a:gd name="T0" fmla="*/ 105 w 210"/>
                  <a:gd name="T1" fmla="*/ 209 h 209"/>
                  <a:gd name="T2" fmla="*/ 0 w 210"/>
                  <a:gd name="T3" fmla="*/ 104 h 209"/>
                  <a:gd name="T4" fmla="*/ 105 w 210"/>
                  <a:gd name="T5" fmla="*/ 0 h 209"/>
                  <a:gd name="T6" fmla="*/ 210 w 210"/>
                  <a:gd name="T7" fmla="*/ 104 h 209"/>
                  <a:gd name="T8" fmla="*/ 105 w 210"/>
                  <a:gd name="T9" fmla="*/ 209 h 209"/>
                  <a:gd name="T10" fmla="*/ 105 w 210"/>
                  <a:gd name="T11" fmla="*/ 64 h 209"/>
                  <a:gd name="T12" fmla="*/ 64 w 210"/>
                  <a:gd name="T13" fmla="*/ 104 h 209"/>
                  <a:gd name="T14" fmla="*/ 105 w 210"/>
                  <a:gd name="T15" fmla="*/ 145 h 209"/>
                  <a:gd name="T16" fmla="*/ 146 w 210"/>
                  <a:gd name="T17" fmla="*/ 104 h 209"/>
                  <a:gd name="T18" fmla="*/ 105 w 210"/>
                  <a:gd name="T19" fmla="*/ 64 h 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0" h="209">
                    <a:moveTo>
                      <a:pt x="105" y="209"/>
                    </a:moveTo>
                    <a:cubicBezTo>
                      <a:pt x="47" y="209"/>
                      <a:pt x="0" y="162"/>
                      <a:pt x="0" y="104"/>
                    </a:cubicBezTo>
                    <a:cubicBezTo>
                      <a:pt x="0" y="47"/>
                      <a:pt x="47" y="0"/>
                      <a:pt x="105" y="0"/>
                    </a:cubicBezTo>
                    <a:cubicBezTo>
                      <a:pt x="163" y="0"/>
                      <a:pt x="210" y="47"/>
                      <a:pt x="210" y="104"/>
                    </a:cubicBezTo>
                    <a:cubicBezTo>
                      <a:pt x="210" y="162"/>
                      <a:pt x="163" y="209"/>
                      <a:pt x="105" y="209"/>
                    </a:cubicBezTo>
                    <a:close/>
                    <a:moveTo>
                      <a:pt x="105" y="64"/>
                    </a:moveTo>
                    <a:cubicBezTo>
                      <a:pt x="83" y="64"/>
                      <a:pt x="64" y="82"/>
                      <a:pt x="64" y="104"/>
                    </a:cubicBezTo>
                    <a:cubicBezTo>
                      <a:pt x="64" y="127"/>
                      <a:pt x="83" y="145"/>
                      <a:pt x="105" y="145"/>
                    </a:cubicBezTo>
                    <a:cubicBezTo>
                      <a:pt x="128" y="145"/>
                      <a:pt x="146" y="127"/>
                      <a:pt x="146" y="104"/>
                    </a:cubicBezTo>
                    <a:cubicBezTo>
                      <a:pt x="146" y="82"/>
                      <a:pt x="128" y="64"/>
                      <a:pt x="105" y="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42" name="Freeform 54"/>
              <p:cNvSpPr>
                <a:spLocks noEditPoints="1"/>
              </p:cNvSpPr>
              <p:nvPr/>
            </p:nvSpPr>
            <p:spPr bwMode="auto">
              <a:xfrm>
                <a:off x="2379" y="385"/>
                <a:ext cx="2918" cy="3425"/>
              </a:xfrm>
              <a:custGeom>
                <a:avLst/>
                <a:gdLst>
                  <a:gd name="T0" fmla="*/ 1591 w 1864"/>
                  <a:gd name="T1" fmla="*/ 273 h 2195"/>
                  <a:gd name="T2" fmla="*/ 932 w 1864"/>
                  <a:gd name="T3" fmla="*/ 0 h 2195"/>
                  <a:gd name="T4" fmla="*/ 273 w 1864"/>
                  <a:gd name="T5" fmla="*/ 273 h 2195"/>
                  <a:gd name="T6" fmla="*/ 0 w 1864"/>
                  <a:gd name="T7" fmla="*/ 932 h 2195"/>
                  <a:gd name="T8" fmla="*/ 147 w 1864"/>
                  <a:gd name="T9" fmla="*/ 1434 h 2195"/>
                  <a:gd name="T10" fmla="*/ 505 w 1864"/>
                  <a:gd name="T11" fmla="*/ 1761 h 2195"/>
                  <a:gd name="T12" fmla="*/ 297 w 1864"/>
                  <a:gd name="T13" fmla="*/ 2029 h 2195"/>
                  <a:gd name="T14" fmla="*/ 340 w 1864"/>
                  <a:gd name="T15" fmla="*/ 2146 h 2195"/>
                  <a:gd name="T16" fmla="*/ 447 w 1864"/>
                  <a:gd name="T17" fmla="*/ 2195 h 2195"/>
                  <a:gd name="T18" fmla="*/ 459 w 1864"/>
                  <a:gd name="T19" fmla="*/ 2194 h 2195"/>
                  <a:gd name="T20" fmla="*/ 850 w 1864"/>
                  <a:gd name="T21" fmla="*/ 1861 h 2195"/>
                  <a:gd name="T22" fmla="*/ 855 w 1864"/>
                  <a:gd name="T23" fmla="*/ 1861 h 2195"/>
                  <a:gd name="T24" fmla="*/ 932 w 1864"/>
                  <a:gd name="T25" fmla="*/ 1864 h 2195"/>
                  <a:gd name="T26" fmla="*/ 1591 w 1864"/>
                  <a:gd name="T27" fmla="*/ 1591 h 2195"/>
                  <a:gd name="T28" fmla="*/ 1864 w 1864"/>
                  <a:gd name="T29" fmla="*/ 932 h 2195"/>
                  <a:gd name="T30" fmla="*/ 1591 w 1864"/>
                  <a:gd name="T31" fmla="*/ 273 h 2195"/>
                  <a:gd name="T32" fmla="*/ 454 w 1864"/>
                  <a:gd name="T33" fmla="*/ 2131 h 2195"/>
                  <a:gd name="T34" fmla="*/ 386 w 1864"/>
                  <a:gd name="T35" fmla="*/ 2102 h 2195"/>
                  <a:gd name="T36" fmla="*/ 361 w 1864"/>
                  <a:gd name="T37" fmla="*/ 2036 h 2195"/>
                  <a:gd name="T38" fmla="*/ 642 w 1864"/>
                  <a:gd name="T39" fmla="*/ 1740 h 2195"/>
                  <a:gd name="T40" fmla="*/ 658 w 1864"/>
                  <a:gd name="T41" fmla="*/ 1730 h 2195"/>
                  <a:gd name="T42" fmla="*/ 978 w 1864"/>
                  <a:gd name="T43" fmla="*/ 1546 h 2195"/>
                  <a:gd name="T44" fmla="*/ 859 w 1864"/>
                  <a:gd name="T45" fmla="*/ 1736 h 2195"/>
                  <a:gd name="T46" fmla="*/ 856 w 1864"/>
                  <a:gd name="T47" fmla="*/ 1740 h 2195"/>
                  <a:gd name="T48" fmla="*/ 850 w 1864"/>
                  <a:gd name="T49" fmla="*/ 1748 h 2195"/>
                  <a:gd name="T50" fmla="*/ 850 w 1864"/>
                  <a:gd name="T51" fmla="*/ 1749 h 2195"/>
                  <a:gd name="T52" fmla="*/ 454 w 1864"/>
                  <a:gd name="T53" fmla="*/ 2131 h 2195"/>
                  <a:gd name="T54" fmla="*/ 932 w 1864"/>
                  <a:gd name="T55" fmla="*/ 1800 h 2195"/>
                  <a:gd name="T56" fmla="*/ 915 w 1864"/>
                  <a:gd name="T57" fmla="*/ 1800 h 2195"/>
                  <a:gd name="T58" fmla="*/ 1067 w 1864"/>
                  <a:gd name="T59" fmla="*/ 1539 h 2195"/>
                  <a:gd name="T60" fmla="*/ 1141 w 1864"/>
                  <a:gd name="T61" fmla="*/ 1393 h 2195"/>
                  <a:gd name="T62" fmla="*/ 992 w 1864"/>
                  <a:gd name="T63" fmla="*/ 1459 h 2195"/>
                  <a:gd name="T64" fmla="*/ 538 w 1864"/>
                  <a:gd name="T65" fmla="*/ 1706 h 2195"/>
                  <a:gd name="T66" fmla="*/ 64 w 1864"/>
                  <a:gd name="T67" fmla="*/ 932 h 2195"/>
                  <a:gd name="T68" fmla="*/ 932 w 1864"/>
                  <a:gd name="T69" fmla="*/ 64 h 2195"/>
                  <a:gd name="T70" fmla="*/ 1800 w 1864"/>
                  <a:gd name="T71" fmla="*/ 932 h 2195"/>
                  <a:gd name="T72" fmla="*/ 932 w 1864"/>
                  <a:gd name="T73" fmla="*/ 1800 h 21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864" h="2195">
                    <a:moveTo>
                      <a:pt x="1591" y="273"/>
                    </a:moveTo>
                    <a:cubicBezTo>
                      <a:pt x="1415" y="97"/>
                      <a:pt x="1181" y="0"/>
                      <a:pt x="932" y="0"/>
                    </a:cubicBezTo>
                    <a:cubicBezTo>
                      <a:pt x="683" y="0"/>
                      <a:pt x="449" y="97"/>
                      <a:pt x="273" y="273"/>
                    </a:cubicBezTo>
                    <a:cubicBezTo>
                      <a:pt x="97" y="449"/>
                      <a:pt x="0" y="683"/>
                      <a:pt x="0" y="932"/>
                    </a:cubicBezTo>
                    <a:cubicBezTo>
                      <a:pt x="0" y="1111"/>
                      <a:pt x="51" y="1284"/>
                      <a:pt x="147" y="1434"/>
                    </a:cubicBezTo>
                    <a:cubicBezTo>
                      <a:pt x="235" y="1573"/>
                      <a:pt x="359" y="1685"/>
                      <a:pt x="505" y="1761"/>
                    </a:cubicBezTo>
                    <a:cubicBezTo>
                      <a:pt x="375" y="1862"/>
                      <a:pt x="306" y="1952"/>
                      <a:pt x="297" y="2029"/>
                    </a:cubicBezTo>
                    <a:cubicBezTo>
                      <a:pt x="293" y="2072"/>
                      <a:pt x="307" y="2112"/>
                      <a:pt x="340" y="2146"/>
                    </a:cubicBezTo>
                    <a:cubicBezTo>
                      <a:pt x="371" y="2179"/>
                      <a:pt x="406" y="2195"/>
                      <a:pt x="447" y="2195"/>
                    </a:cubicBezTo>
                    <a:cubicBezTo>
                      <a:pt x="451" y="2195"/>
                      <a:pt x="455" y="2195"/>
                      <a:pt x="459" y="2194"/>
                    </a:cubicBezTo>
                    <a:cubicBezTo>
                      <a:pt x="584" y="2184"/>
                      <a:pt x="733" y="2021"/>
                      <a:pt x="850" y="1861"/>
                    </a:cubicBezTo>
                    <a:cubicBezTo>
                      <a:pt x="855" y="1861"/>
                      <a:pt x="855" y="1861"/>
                      <a:pt x="855" y="1861"/>
                    </a:cubicBezTo>
                    <a:cubicBezTo>
                      <a:pt x="880" y="1863"/>
                      <a:pt x="906" y="1864"/>
                      <a:pt x="932" y="1864"/>
                    </a:cubicBezTo>
                    <a:cubicBezTo>
                      <a:pt x="1181" y="1864"/>
                      <a:pt x="1415" y="1767"/>
                      <a:pt x="1591" y="1591"/>
                    </a:cubicBezTo>
                    <a:cubicBezTo>
                      <a:pt x="1767" y="1415"/>
                      <a:pt x="1864" y="1181"/>
                      <a:pt x="1864" y="932"/>
                    </a:cubicBezTo>
                    <a:cubicBezTo>
                      <a:pt x="1864" y="683"/>
                      <a:pt x="1767" y="449"/>
                      <a:pt x="1591" y="273"/>
                    </a:cubicBezTo>
                    <a:close/>
                    <a:moveTo>
                      <a:pt x="454" y="2131"/>
                    </a:moveTo>
                    <a:cubicBezTo>
                      <a:pt x="428" y="2133"/>
                      <a:pt x="407" y="2124"/>
                      <a:pt x="386" y="2102"/>
                    </a:cubicBezTo>
                    <a:cubicBezTo>
                      <a:pt x="366" y="2081"/>
                      <a:pt x="358" y="2060"/>
                      <a:pt x="361" y="2036"/>
                    </a:cubicBezTo>
                    <a:cubicBezTo>
                      <a:pt x="366" y="1994"/>
                      <a:pt x="408" y="1898"/>
                      <a:pt x="642" y="1740"/>
                    </a:cubicBezTo>
                    <a:cubicBezTo>
                      <a:pt x="648" y="1737"/>
                      <a:pt x="653" y="1733"/>
                      <a:pt x="658" y="1730"/>
                    </a:cubicBezTo>
                    <a:cubicBezTo>
                      <a:pt x="767" y="1658"/>
                      <a:pt x="886" y="1593"/>
                      <a:pt x="978" y="1546"/>
                    </a:cubicBezTo>
                    <a:cubicBezTo>
                      <a:pt x="944" y="1603"/>
                      <a:pt x="904" y="1669"/>
                      <a:pt x="859" y="1736"/>
                    </a:cubicBezTo>
                    <a:cubicBezTo>
                      <a:pt x="856" y="1740"/>
                      <a:pt x="856" y="1740"/>
                      <a:pt x="856" y="1740"/>
                    </a:cubicBezTo>
                    <a:cubicBezTo>
                      <a:pt x="854" y="1743"/>
                      <a:pt x="852" y="1746"/>
                      <a:pt x="850" y="1748"/>
                    </a:cubicBezTo>
                    <a:cubicBezTo>
                      <a:pt x="850" y="1749"/>
                      <a:pt x="850" y="1749"/>
                      <a:pt x="850" y="1749"/>
                    </a:cubicBezTo>
                    <a:cubicBezTo>
                      <a:pt x="690" y="1984"/>
                      <a:pt x="546" y="2123"/>
                      <a:pt x="454" y="2131"/>
                    </a:cubicBezTo>
                    <a:close/>
                    <a:moveTo>
                      <a:pt x="932" y="1800"/>
                    </a:moveTo>
                    <a:cubicBezTo>
                      <a:pt x="926" y="1800"/>
                      <a:pt x="921" y="1800"/>
                      <a:pt x="915" y="1800"/>
                    </a:cubicBezTo>
                    <a:cubicBezTo>
                      <a:pt x="999" y="1669"/>
                      <a:pt x="1059" y="1553"/>
                      <a:pt x="1067" y="1539"/>
                    </a:cubicBezTo>
                    <a:cubicBezTo>
                      <a:pt x="1141" y="1393"/>
                      <a:pt x="1141" y="1393"/>
                      <a:pt x="1141" y="1393"/>
                    </a:cubicBezTo>
                    <a:cubicBezTo>
                      <a:pt x="992" y="1459"/>
                      <a:pt x="992" y="1459"/>
                      <a:pt x="992" y="1459"/>
                    </a:cubicBezTo>
                    <a:cubicBezTo>
                      <a:pt x="990" y="1460"/>
                      <a:pt x="742" y="1569"/>
                      <a:pt x="538" y="1706"/>
                    </a:cubicBezTo>
                    <a:cubicBezTo>
                      <a:pt x="250" y="1559"/>
                      <a:pt x="64" y="1257"/>
                      <a:pt x="64" y="932"/>
                    </a:cubicBezTo>
                    <a:cubicBezTo>
                      <a:pt x="64" y="454"/>
                      <a:pt x="453" y="64"/>
                      <a:pt x="932" y="64"/>
                    </a:cubicBezTo>
                    <a:cubicBezTo>
                      <a:pt x="1411" y="64"/>
                      <a:pt x="1800" y="454"/>
                      <a:pt x="1800" y="932"/>
                    </a:cubicBezTo>
                    <a:cubicBezTo>
                      <a:pt x="1800" y="1411"/>
                      <a:pt x="1411" y="1800"/>
                      <a:pt x="932" y="180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43" name="Freeform 55"/>
              <p:cNvSpPr>
                <a:spLocks noEditPoints="1"/>
              </p:cNvSpPr>
              <p:nvPr/>
            </p:nvSpPr>
            <p:spPr bwMode="auto">
              <a:xfrm>
                <a:off x="3359" y="1364"/>
                <a:ext cx="958" cy="953"/>
              </a:xfrm>
              <a:custGeom>
                <a:avLst/>
                <a:gdLst>
                  <a:gd name="T0" fmla="*/ 306 w 612"/>
                  <a:gd name="T1" fmla="*/ 0 h 611"/>
                  <a:gd name="T2" fmla="*/ 0 w 612"/>
                  <a:gd name="T3" fmla="*/ 305 h 611"/>
                  <a:gd name="T4" fmla="*/ 306 w 612"/>
                  <a:gd name="T5" fmla="*/ 611 h 611"/>
                  <a:gd name="T6" fmla="*/ 612 w 612"/>
                  <a:gd name="T7" fmla="*/ 305 h 611"/>
                  <a:gd name="T8" fmla="*/ 306 w 612"/>
                  <a:gd name="T9" fmla="*/ 0 h 611"/>
                  <a:gd name="T10" fmla="*/ 306 w 612"/>
                  <a:gd name="T11" fmla="*/ 547 h 611"/>
                  <a:gd name="T12" fmla="*/ 64 w 612"/>
                  <a:gd name="T13" fmla="*/ 305 h 611"/>
                  <a:gd name="T14" fmla="*/ 306 w 612"/>
                  <a:gd name="T15" fmla="*/ 64 h 611"/>
                  <a:gd name="T16" fmla="*/ 548 w 612"/>
                  <a:gd name="T17" fmla="*/ 305 h 611"/>
                  <a:gd name="T18" fmla="*/ 306 w 612"/>
                  <a:gd name="T19" fmla="*/ 547 h 6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12" h="611">
                    <a:moveTo>
                      <a:pt x="306" y="0"/>
                    </a:moveTo>
                    <a:cubicBezTo>
                      <a:pt x="137" y="0"/>
                      <a:pt x="0" y="137"/>
                      <a:pt x="0" y="305"/>
                    </a:cubicBezTo>
                    <a:cubicBezTo>
                      <a:pt x="0" y="474"/>
                      <a:pt x="137" y="611"/>
                      <a:pt x="306" y="611"/>
                    </a:cubicBezTo>
                    <a:cubicBezTo>
                      <a:pt x="475" y="611"/>
                      <a:pt x="612" y="474"/>
                      <a:pt x="612" y="305"/>
                    </a:cubicBezTo>
                    <a:cubicBezTo>
                      <a:pt x="612" y="137"/>
                      <a:pt x="475" y="0"/>
                      <a:pt x="306" y="0"/>
                    </a:cubicBezTo>
                    <a:close/>
                    <a:moveTo>
                      <a:pt x="306" y="547"/>
                    </a:moveTo>
                    <a:cubicBezTo>
                      <a:pt x="173" y="547"/>
                      <a:pt x="64" y="439"/>
                      <a:pt x="64" y="305"/>
                    </a:cubicBezTo>
                    <a:cubicBezTo>
                      <a:pt x="64" y="172"/>
                      <a:pt x="173" y="64"/>
                      <a:pt x="306" y="64"/>
                    </a:cubicBezTo>
                    <a:cubicBezTo>
                      <a:pt x="439" y="64"/>
                      <a:pt x="548" y="172"/>
                      <a:pt x="548" y="305"/>
                    </a:cubicBezTo>
                    <a:cubicBezTo>
                      <a:pt x="548" y="439"/>
                      <a:pt x="439" y="547"/>
                      <a:pt x="306" y="54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44" name="Freeform 56"/>
              <p:cNvSpPr>
                <a:spLocks noEditPoints="1"/>
              </p:cNvSpPr>
              <p:nvPr/>
            </p:nvSpPr>
            <p:spPr bwMode="auto">
              <a:xfrm>
                <a:off x="5365" y="3832"/>
                <a:ext cx="327" cy="326"/>
              </a:xfrm>
              <a:custGeom>
                <a:avLst/>
                <a:gdLst>
                  <a:gd name="T0" fmla="*/ 104 w 209"/>
                  <a:gd name="T1" fmla="*/ 209 h 209"/>
                  <a:gd name="T2" fmla="*/ 0 w 209"/>
                  <a:gd name="T3" fmla="*/ 104 h 209"/>
                  <a:gd name="T4" fmla="*/ 104 w 209"/>
                  <a:gd name="T5" fmla="*/ 0 h 209"/>
                  <a:gd name="T6" fmla="*/ 209 w 209"/>
                  <a:gd name="T7" fmla="*/ 104 h 209"/>
                  <a:gd name="T8" fmla="*/ 104 w 209"/>
                  <a:gd name="T9" fmla="*/ 209 h 209"/>
                  <a:gd name="T10" fmla="*/ 104 w 209"/>
                  <a:gd name="T11" fmla="*/ 64 h 209"/>
                  <a:gd name="T12" fmla="*/ 64 w 209"/>
                  <a:gd name="T13" fmla="*/ 104 h 209"/>
                  <a:gd name="T14" fmla="*/ 104 w 209"/>
                  <a:gd name="T15" fmla="*/ 145 h 209"/>
                  <a:gd name="T16" fmla="*/ 145 w 209"/>
                  <a:gd name="T17" fmla="*/ 104 h 209"/>
                  <a:gd name="T18" fmla="*/ 104 w 209"/>
                  <a:gd name="T19" fmla="*/ 64 h 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9" h="209">
                    <a:moveTo>
                      <a:pt x="104" y="209"/>
                    </a:moveTo>
                    <a:cubicBezTo>
                      <a:pt x="47" y="209"/>
                      <a:pt x="0" y="162"/>
                      <a:pt x="0" y="104"/>
                    </a:cubicBezTo>
                    <a:cubicBezTo>
                      <a:pt x="0" y="47"/>
                      <a:pt x="47" y="0"/>
                      <a:pt x="104" y="0"/>
                    </a:cubicBezTo>
                    <a:cubicBezTo>
                      <a:pt x="162" y="0"/>
                      <a:pt x="209" y="47"/>
                      <a:pt x="209" y="104"/>
                    </a:cubicBezTo>
                    <a:cubicBezTo>
                      <a:pt x="209" y="162"/>
                      <a:pt x="162" y="209"/>
                      <a:pt x="104" y="209"/>
                    </a:cubicBezTo>
                    <a:close/>
                    <a:moveTo>
                      <a:pt x="104" y="64"/>
                    </a:moveTo>
                    <a:cubicBezTo>
                      <a:pt x="82" y="64"/>
                      <a:pt x="64" y="82"/>
                      <a:pt x="64" y="104"/>
                    </a:cubicBezTo>
                    <a:cubicBezTo>
                      <a:pt x="64" y="127"/>
                      <a:pt x="82" y="145"/>
                      <a:pt x="104" y="145"/>
                    </a:cubicBezTo>
                    <a:cubicBezTo>
                      <a:pt x="127" y="145"/>
                      <a:pt x="145" y="127"/>
                      <a:pt x="145" y="104"/>
                    </a:cubicBezTo>
                    <a:cubicBezTo>
                      <a:pt x="145" y="82"/>
                      <a:pt x="127" y="64"/>
                      <a:pt x="104" y="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45" name="Freeform 57"/>
              <p:cNvSpPr>
                <a:spLocks noEditPoints="1"/>
              </p:cNvSpPr>
              <p:nvPr/>
            </p:nvSpPr>
            <p:spPr bwMode="auto">
              <a:xfrm>
                <a:off x="5365" y="161"/>
                <a:ext cx="327" cy="327"/>
              </a:xfrm>
              <a:custGeom>
                <a:avLst/>
                <a:gdLst>
                  <a:gd name="T0" fmla="*/ 104 w 209"/>
                  <a:gd name="T1" fmla="*/ 210 h 210"/>
                  <a:gd name="T2" fmla="*/ 0 w 209"/>
                  <a:gd name="T3" fmla="*/ 105 h 210"/>
                  <a:gd name="T4" fmla="*/ 104 w 209"/>
                  <a:gd name="T5" fmla="*/ 0 h 210"/>
                  <a:gd name="T6" fmla="*/ 209 w 209"/>
                  <a:gd name="T7" fmla="*/ 105 h 210"/>
                  <a:gd name="T8" fmla="*/ 104 w 209"/>
                  <a:gd name="T9" fmla="*/ 210 h 210"/>
                  <a:gd name="T10" fmla="*/ 104 w 209"/>
                  <a:gd name="T11" fmla="*/ 64 h 210"/>
                  <a:gd name="T12" fmla="*/ 64 w 209"/>
                  <a:gd name="T13" fmla="*/ 105 h 210"/>
                  <a:gd name="T14" fmla="*/ 104 w 209"/>
                  <a:gd name="T15" fmla="*/ 146 h 210"/>
                  <a:gd name="T16" fmla="*/ 145 w 209"/>
                  <a:gd name="T17" fmla="*/ 105 h 210"/>
                  <a:gd name="T18" fmla="*/ 104 w 209"/>
                  <a:gd name="T19" fmla="*/ 64 h 2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9" h="210">
                    <a:moveTo>
                      <a:pt x="104" y="210"/>
                    </a:moveTo>
                    <a:cubicBezTo>
                      <a:pt x="47" y="210"/>
                      <a:pt x="0" y="163"/>
                      <a:pt x="0" y="105"/>
                    </a:cubicBezTo>
                    <a:cubicBezTo>
                      <a:pt x="0" y="47"/>
                      <a:pt x="47" y="0"/>
                      <a:pt x="104" y="0"/>
                    </a:cubicBezTo>
                    <a:cubicBezTo>
                      <a:pt x="162" y="0"/>
                      <a:pt x="209" y="47"/>
                      <a:pt x="209" y="105"/>
                    </a:cubicBezTo>
                    <a:cubicBezTo>
                      <a:pt x="209" y="163"/>
                      <a:pt x="162" y="210"/>
                      <a:pt x="104" y="210"/>
                    </a:cubicBezTo>
                    <a:close/>
                    <a:moveTo>
                      <a:pt x="104" y="64"/>
                    </a:moveTo>
                    <a:cubicBezTo>
                      <a:pt x="82" y="64"/>
                      <a:pt x="64" y="83"/>
                      <a:pt x="64" y="105"/>
                    </a:cubicBezTo>
                    <a:cubicBezTo>
                      <a:pt x="64" y="128"/>
                      <a:pt x="82" y="146"/>
                      <a:pt x="104" y="146"/>
                    </a:cubicBezTo>
                    <a:cubicBezTo>
                      <a:pt x="127" y="146"/>
                      <a:pt x="145" y="128"/>
                      <a:pt x="145" y="105"/>
                    </a:cubicBezTo>
                    <a:cubicBezTo>
                      <a:pt x="145" y="83"/>
                      <a:pt x="127" y="64"/>
                      <a:pt x="104" y="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46" name="Freeform 58"/>
              <p:cNvSpPr>
                <a:spLocks noEditPoints="1"/>
              </p:cNvSpPr>
              <p:nvPr/>
            </p:nvSpPr>
            <p:spPr bwMode="auto">
              <a:xfrm>
                <a:off x="3724" y="1726"/>
                <a:ext cx="229" cy="227"/>
              </a:xfrm>
              <a:custGeom>
                <a:avLst/>
                <a:gdLst>
                  <a:gd name="T0" fmla="*/ 73 w 146"/>
                  <a:gd name="T1" fmla="*/ 146 h 146"/>
                  <a:gd name="T2" fmla="*/ 0 w 146"/>
                  <a:gd name="T3" fmla="*/ 73 h 146"/>
                  <a:gd name="T4" fmla="*/ 73 w 146"/>
                  <a:gd name="T5" fmla="*/ 0 h 146"/>
                  <a:gd name="T6" fmla="*/ 146 w 146"/>
                  <a:gd name="T7" fmla="*/ 73 h 146"/>
                  <a:gd name="T8" fmla="*/ 73 w 146"/>
                  <a:gd name="T9" fmla="*/ 146 h 146"/>
                  <a:gd name="T10" fmla="*/ 73 w 146"/>
                  <a:gd name="T11" fmla="*/ 64 h 146"/>
                  <a:gd name="T12" fmla="*/ 64 w 146"/>
                  <a:gd name="T13" fmla="*/ 73 h 146"/>
                  <a:gd name="T14" fmla="*/ 73 w 146"/>
                  <a:gd name="T15" fmla="*/ 82 h 146"/>
                  <a:gd name="T16" fmla="*/ 82 w 146"/>
                  <a:gd name="T17" fmla="*/ 73 h 146"/>
                  <a:gd name="T18" fmla="*/ 73 w 146"/>
                  <a:gd name="T19" fmla="*/ 64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6" h="146">
                    <a:moveTo>
                      <a:pt x="73" y="146"/>
                    </a:moveTo>
                    <a:cubicBezTo>
                      <a:pt x="33" y="146"/>
                      <a:pt x="0" y="114"/>
                      <a:pt x="0" y="73"/>
                    </a:cubicBezTo>
                    <a:cubicBezTo>
                      <a:pt x="0" y="33"/>
                      <a:pt x="33" y="0"/>
                      <a:pt x="73" y="0"/>
                    </a:cubicBezTo>
                    <a:cubicBezTo>
                      <a:pt x="113" y="0"/>
                      <a:pt x="146" y="33"/>
                      <a:pt x="146" y="73"/>
                    </a:cubicBezTo>
                    <a:cubicBezTo>
                      <a:pt x="146" y="114"/>
                      <a:pt x="113" y="146"/>
                      <a:pt x="73" y="146"/>
                    </a:cubicBezTo>
                    <a:close/>
                    <a:moveTo>
                      <a:pt x="73" y="64"/>
                    </a:moveTo>
                    <a:cubicBezTo>
                      <a:pt x="68" y="64"/>
                      <a:pt x="64" y="68"/>
                      <a:pt x="64" y="73"/>
                    </a:cubicBezTo>
                    <a:cubicBezTo>
                      <a:pt x="64" y="78"/>
                      <a:pt x="68" y="82"/>
                      <a:pt x="73" y="82"/>
                    </a:cubicBezTo>
                    <a:cubicBezTo>
                      <a:pt x="78" y="82"/>
                      <a:pt x="82" y="78"/>
                      <a:pt x="82" y="73"/>
                    </a:cubicBezTo>
                    <a:cubicBezTo>
                      <a:pt x="82" y="68"/>
                      <a:pt x="78" y="64"/>
                      <a:pt x="73" y="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47" name="Freeform 59"/>
              <p:cNvSpPr>
                <a:spLocks noEditPoints="1"/>
              </p:cNvSpPr>
              <p:nvPr/>
            </p:nvSpPr>
            <p:spPr bwMode="auto">
              <a:xfrm>
                <a:off x="3724" y="1726"/>
                <a:ext cx="229" cy="227"/>
              </a:xfrm>
              <a:custGeom>
                <a:avLst/>
                <a:gdLst>
                  <a:gd name="T0" fmla="*/ 73 w 146"/>
                  <a:gd name="T1" fmla="*/ 146 h 146"/>
                  <a:gd name="T2" fmla="*/ 0 w 146"/>
                  <a:gd name="T3" fmla="*/ 73 h 146"/>
                  <a:gd name="T4" fmla="*/ 73 w 146"/>
                  <a:gd name="T5" fmla="*/ 0 h 146"/>
                  <a:gd name="T6" fmla="*/ 146 w 146"/>
                  <a:gd name="T7" fmla="*/ 73 h 146"/>
                  <a:gd name="T8" fmla="*/ 73 w 146"/>
                  <a:gd name="T9" fmla="*/ 146 h 146"/>
                  <a:gd name="T10" fmla="*/ 73 w 146"/>
                  <a:gd name="T11" fmla="*/ 64 h 146"/>
                  <a:gd name="T12" fmla="*/ 64 w 146"/>
                  <a:gd name="T13" fmla="*/ 73 h 146"/>
                  <a:gd name="T14" fmla="*/ 73 w 146"/>
                  <a:gd name="T15" fmla="*/ 82 h 146"/>
                  <a:gd name="T16" fmla="*/ 82 w 146"/>
                  <a:gd name="T17" fmla="*/ 73 h 146"/>
                  <a:gd name="T18" fmla="*/ 73 w 146"/>
                  <a:gd name="T19" fmla="*/ 64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6" h="146">
                    <a:moveTo>
                      <a:pt x="73" y="146"/>
                    </a:moveTo>
                    <a:cubicBezTo>
                      <a:pt x="33" y="146"/>
                      <a:pt x="0" y="114"/>
                      <a:pt x="0" y="73"/>
                    </a:cubicBezTo>
                    <a:cubicBezTo>
                      <a:pt x="0" y="33"/>
                      <a:pt x="33" y="0"/>
                      <a:pt x="73" y="0"/>
                    </a:cubicBezTo>
                    <a:cubicBezTo>
                      <a:pt x="113" y="0"/>
                      <a:pt x="146" y="33"/>
                      <a:pt x="146" y="73"/>
                    </a:cubicBezTo>
                    <a:cubicBezTo>
                      <a:pt x="146" y="114"/>
                      <a:pt x="113" y="146"/>
                      <a:pt x="73" y="146"/>
                    </a:cubicBezTo>
                    <a:close/>
                    <a:moveTo>
                      <a:pt x="73" y="64"/>
                    </a:moveTo>
                    <a:cubicBezTo>
                      <a:pt x="68" y="64"/>
                      <a:pt x="64" y="68"/>
                      <a:pt x="64" y="73"/>
                    </a:cubicBezTo>
                    <a:cubicBezTo>
                      <a:pt x="64" y="78"/>
                      <a:pt x="68" y="82"/>
                      <a:pt x="73" y="82"/>
                    </a:cubicBezTo>
                    <a:cubicBezTo>
                      <a:pt x="78" y="82"/>
                      <a:pt x="82" y="78"/>
                      <a:pt x="82" y="73"/>
                    </a:cubicBezTo>
                    <a:cubicBezTo>
                      <a:pt x="82" y="68"/>
                      <a:pt x="78" y="64"/>
                      <a:pt x="73" y="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48" name="Freeform 60"/>
              <p:cNvSpPr>
                <a:spLocks noEditPoints="1"/>
              </p:cNvSpPr>
              <p:nvPr/>
            </p:nvSpPr>
            <p:spPr bwMode="auto">
              <a:xfrm>
                <a:off x="3488" y="1492"/>
                <a:ext cx="701" cy="697"/>
              </a:xfrm>
              <a:custGeom>
                <a:avLst/>
                <a:gdLst>
                  <a:gd name="T0" fmla="*/ 224 w 448"/>
                  <a:gd name="T1" fmla="*/ 0 h 447"/>
                  <a:gd name="T2" fmla="*/ 0 w 448"/>
                  <a:gd name="T3" fmla="*/ 223 h 447"/>
                  <a:gd name="T4" fmla="*/ 224 w 448"/>
                  <a:gd name="T5" fmla="*/ 447 h 447"/>
                  <a:gd name="T6" fmla="*/ 448 w 448"/>
                  <a:gd name="T7" fmla="*/ 223 h 447"/>
                  <a:gd name="T8" fmla="*/ 224 w 448"/>
                  <a:gd name="T9" fmla="*/ 0 h 447"/>
                  <a:gd name="T10" fmla="*/ 224 w 448"/>
                  <a:gd name="T11" fmla="*/ 383 h 447"/>
                  <a:gd name="T12" fmla="*/ 64 w 448"/>
                  <a:gd name="T13" fmla="*/ 223 h 447"/>
                  <a:gd name="T14" fmla="*/ 224 w 448"/>
                  <a:gd name="T15" fmla="*/ 64 h 447"/>
                  <a:gd name="T16" fmla="*/ 384 w 448"/>
                  <a:gd name="T17" fmla="*/ 223 h 447"/>
                  <a:gd name="T18" fmla="*/ 224 w 448"/>
                  <a:gd name="T19" fmla="*/ 383 h 4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48" h="447">
                    <a:moveTo>
                      <a:pt x="224" y="0"/>
                    </a:moveTo>
                    <a:cubicBezTo>
                      <a:pt x="101" y="0"/>
                      <a:pt x="0" y="100"/>
                      <a:pt x="0" y="223"/>
                    </a:cubicBezTo>
                    <a:cubicBezTo>
                      <a:pt x="0" y="347"/>
                      <a:pt x="101" y="447"/>
                      <a:pt x="224" y="447"/>
                    </a:cubicBezTo>
                    <a:cubicBezTo>
                      <a:pt x="348" y="447"/>
                      <a:pt x="448" y="347"/>
                      <a:pt x="448" y="223"/>
                    </a:cubicBezTo>
                    <a:cubicBezTo>
                      <a:pt x="448" y="100"/>
                      <a:pt x="348" y="0"/>
                      <a:pt x="224" y="0"/>
                    </a:cubicBezTo>
                    <a:close/>
                    <a:moveTo>
                      <a:pt x="224" y="383"/>
                    </a:moveTo>
                    <a:cubicBezTo>
                      <a:pt x="136" y="383"/>
                      <a:pt x="64" y="312"/>
                      <a:pt x="64" y="223"/>
                    </a:cubicBezTo>
                    <a:cubicBezTo>
                      <a:pt x="64" y="135"/>
                      <a:pt x="136" y="64"/>
                      <a:pt x="224" y="64"/>
                    </a:cubicBezTo>
                    <a:cubicBezTo>
                      <a:pt x="312" y="64"/>
                      <a:pt x="384" y="135"/>
                      <a:pt x="384" y="223"/>
                    </a:cubicBezTo>
                    <a:cubicBezTo>
                      <a:pt x="384" y="312"/>
                      <a:pt x="312" y="383"/>
                      <a:pt x="224" y="38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49" name="Freeform 61"/>
              <p:cNvSpPr>
                <a:spLocks noEditPoints="1"/>
              </p:cNvSpPr>
              <p:nvPr/>
            </p:nvSpPr>
            <p:spPr bwMode="auto">
              <a:xfrm>
                <a:off x="3724" y="1726"/>
                <a:ext cx="229" cy="227"/>
              </a:xfrm>
              <a:custGeom>
                <a:avLst/>
                <a:gdLst>
                  <a:gd name="T0" fmla="*/ 73 w 146"/>
                  <a:gd name="T1" fmla="*/ 146 h 146"/>
                  <a:gd name="T2" fmla="*/ 0 w 146"/>
                  <a:gd name="T3" fmla="*/ 73 h 146"/>
                  <a:gd name="T4" fmla="*/ 73 w 146"/>
                  <a:gd name="T5" fmla="*/ 0 h 146"/>
                  <a:gd name="T6" fmla="*/ 146 w 146"/>
                  <a:gd name="T7" fmla="*/ 73 h 146"/>
                  <a:gd name="T8" fmla="*/ 73 w 146"/>
                  <a:gd name="T9" fmla="*/ 146 h 146"/>
                  <a:gd name="T10" fmla="*/ 73 w 146"/>
                  <a:gd name="T11" fmla="*/ 64 h 146"/>
                  <a:gd name="T12" fmla="*/ 64 w 146"/>
                  <a:gd name="T13" fmla="*/ 73 h 146"/>
                  <a:gd name="T14" fmla="*/ 73 w 146"/>
                  <a:gd name="T15" fmla="*/ 82 h 146"/>
                  <a:gd name="T16" fmla="*/ 82 w 146"/>
                  <a:gd name="T17" fmla="*/ 73 h 146"/>
                  <a:gd name="T18" fmla="*/ 73 w 146"/>
                  <a:gd name="T19" fmla="*/ 64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6" h="146">
                    <a:moveTo>
                      <a:pt x="73" y="146"/>
                    </a:moveTo>
                    <a:cubicBezTo>
                      <a:pt x="33" y="146"/>
                      <a:pt x="0" y="114"/>
                      <a:pt x="0" y="73"/>
                    </a:cubicBezTo>
                    <a:cubicBezTo>
                      <a:pt x="0" y="33"/>
                      <a:pt x="33" y="0"/>
                      <a:pt x="73" y="0"/>
                    </a:cubicBezTo>
                    <a:cubicBezTo>
                      <a:pt x="113" y="0"/>
                      <a:pt x="146" y="33"/>
                      <a:pt x="146" y="73"/>
                    </a:cubicBezTo>
                    <a:cubicBezTo>
                      <a:pt x="146" y="114"/>
                      <a:pt x="113" y="146"/>
                      <a:pt x="73" y="146"/>
                    </a:cubicBezTo>
                    <a:close/>
                    <a:moveTo>
                      <a:pt x="73" y="64"/>
                    </a:moveTo>
                    <a:cubicBezTo>
                      <a:pt x="68" y="64"/>
                      <a:pt x="64" y="68"/>
                      <a:pt x="64" y="73"/>
                    </a:cubicBezTo>
                    <a:cubicBezTo>
                      <a:pt x="64" y="78"/>
                      <a:pt x="68" y="82"/>
                      <a:pt x="73" y="82"/>
                    </a:cubicBezTo>
                    <a:cubicBezTo>
                      <a:pt x="78" y="82"/>
                      <a:pt x="82" y="78"/>
                      <a:pt x="82" y="73"/>
                    </a:cubicBezTo>
                    <a:cubicBezTo>
                      <a:pt x="82" y="68"/>
                      <a:pt x="78" y="64"/>
                      <a:pt x="73" y="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51" name="Freeform 62"/>
              <p:cNvSpPr>
                <a:spLocks noEditPoints="1"/>
              </p:cNvSpPr>
              <p:nvPr/>
            </p:nvSpPr>
            <p:spPr bwMode="auto">
              <a:xfrm>
                <a:off x="3724" y="1726"/>
                <a:ext cx="229" cy="227"/>
              </a:xfrm>
              <a:custGeom>
                <a:avLst/>
                <a:gdLst>
                  <a:gd name="T0" fmla="*/ 73 w 146"/>
                  <a:gd name="T1" fmla="*/ 146 h 146"/>
                  <a:gd name="T2" fmla="*/ 0 w 146"/>
                  <a:gd name="T3" fmla="*/ 73 h 146"/>
                  <a:gd name="T4" fmla="*/ 73 w 146"/>
                  <a:gd name="T5" fmla="*/ 0 h 146"/>
                  <a:gd name="T6" fmla="*/ 146 w 146"/>
                  <a:gd name="T7" fmla="*/ 73 h 146"/>
                  <a:gd name="T8" fmla="*/ 73 w 146"/>
                  <a:gd name="T9" fmla="*/ 146 h 146"/>
                  <a:gd name="T10" fmla="*/ 73 w 146"/>
                  <a:gd name="T11" fmla="*/ 64 h 146"/>
                  <a:gd name="T12" fmla="*/ 64 w 146"/>
                  <a:gd name="T13" fmla="*/ 73 h 146"/>
                  <a:gd name="T14" fmla="*/ 73 w 146"/>
                  <a:gd name="T15" fmla="*/ 82 h 146"/>
                  <a:gd name="T16" fmla="*/ 82 w 146"/>
                  <a:gd name="T17" fmla="*/ 73 h 146"/>
                  <a:gd name="T18" fmla="*/ 73 w 146"/>
                  <a:gd name="T19" fmla="*/ 64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6" h="146">
                    <a:moveTo>
                      <a:pt x="73" y="146"/>
                    </a:moveTo>
                    <a:cubicBezTo>
                      <a:pt x="33" y="146"/>
                      <a:pt x="0" y="114"/>
                      <a:pt x="0" y="73"/>
                    </a:cubicBezTo>
                    <a:cubicBezTo>
                      <a:pt x="0" y="33"/>
                      <a:pt x="33" y="0"/>
                      <a:pt x="73" y="0"/>
                    </a:cubicBezTo>
                    <a:cubicBezTo>
                      <a:pt x="113" y="0"/>
                      <a:pt x="146" y="33"/>
                      <a:pt x="146" y="73"/>
                    </a:cubicBezTo>
                    <a:cubicBezTo>
                      <a:pt x="146" y="114"/>
                      <a:pt x="113" y="146"/>
                      <a:pt x="73" y="146"/>
                    </a:cubicBezTo>
                    <a:close/>
                    <a:moveTo>
                      <a:pt x="73" y="64"/>
                    </a:moveTo>
                    <a:cubicBezTo>
                      <a:pt x="68" y="64"/>
                      <a:pt x="64" y="68"/>
                      <a:pt x="64" y="73"/>
                    </a:cubicBezTo>
                    <a:cubicBezTo>
                      <a:pt x="64" y="78"/>
                      <a:pt x="68" y="82"/>
                      <a:pt x="73" y="82"/>
                    </a:cubicBezTo>
                    <a:cubicBezTo>
                      <a:pt x="78" y="82"/>
                      <a:pt x="82" y="78"/>
                      <a:pt x="82" y="73"/>
                    </a:cubicBezTo>
                    <a:cubicBezTo>
                      <a:pt x="82" y="68"/>
                      <a:pt x="78" y="64"/>
                      <a:pt x="73" y="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grpSp>
        <p:sp>
          <p:nvSpPr>
            <p:cNvPr id="236" name="Freeform 66"/>
            <p:cNvSpPr>
              <a:spLocks noEditPoints="1"/>
            </p:cNvSpPr>
            <p:nvPr/>
          </p:nvSpPr>
          <p:spPr bwMode="auto">
            <a:xfrm>
              <a:off x="5851469" y="5449862"/>
              <a:ext cx="485831" cy="391785"/>
            </a:xfrm>
            <a:custGeom>
              <a:avLst/>
              <a:gdLst>
                <a:gd name="T0" fmla="*/ 4015 w 4321"/>
                <a:gd name="T1" fmla="*/ 0 h 3495"/>
                <a:gd name="T2" fmla="*/ 306 w 4321"/>
                <a:gd name="T3" fmla="*/ 0 h 3495"/>
                <a:gd name="T4" fmla="*/ 0 w 4321"/>
                <a:gd name="T5" fmla="*/ 306 h 3495"/>
                <a:gd name="T6" fmla="*/ 0 w 4321"/>
                <a:gd name="T7" fmla="*/ 2586 h 3495"/>
                <a:gd name="T8" fmla="*/ 306 w 4321"/>
                <a:gd name="T9" fmla="*/ 2892 h 3495"/>
                <a:gd name="T10" fmla="*/ 1515 w 4321"/>
                <a:gd name="T11" fmla="*/ 2892 h 3495"/>
                <a:gd name="T12" fmla="*/ 1515 w 4321"/>
                <a:gd name="T13" fmla="*/ 3267 h 3495"/>
                <a:gd name="T14" fmla="*/ 1083 w 4321"/>
                <a:gd name="T15" fmla="*/ 3267 h 3495"/>
                <a:gd name="T16" fmla="*/ 1083 w 4321"/>
                <a:gd name="T17" fmla="*/ 3495 h 3495"/>
                <a:gd name="T18" fmla="*/ 3219 w 4321"/>
                <a:gd name="T19" fmla="*/ 3495 h 3495"/>
                <a:gd name="T20" fmla="*/ 3219 w 4321"/>
                <a:gd name="T21" fmla="*/ 3267 h 3495"/>
                <a:gd name="T22" fmla="*/ 2787 w 4321"/>
                <a:gd name="T23" fmla="*/ 3267 h 3495"/>
                <a:gd name="T24" fmla="*/ 2787 w 4321"/>
                <a:gd name="T25" fmla="*/ 2892 h 3495"/>
                <a:gd name="T26" fmla="*/ 4015 w 4321"/>
                <a:gd name="T27" fmla="*/ 2892 h 3495"/>
                <a:gd name="T28" fmla="*/ 4321 w 4321"/>
                <a:gd name="T29" fmla="*/ 2586 h 3495"/>
                <a:gd name="T30" fmla="*/ 4321 w 4321"/>
                <a:gd name="T31" fmla="*/ 306 h 3495"/>
                <a:gd name="T32" fmla="*/ 4015 w 4321"/>
                <a:gd name="T33" fmla="*/ 0 h 3495"/>
                <a:gd name="T34" fmla="*/ 4052 w 4321"/>
                <a:gd name="T35" fmla="*/ 2589 h 3495"/>
                <a:gd name="T36" fmla="*/ 269 w 4321"/>
                <a:gd name="T37" fmla="*/ 2589 h 3495"/>
                <a:gd name="T38" fmla="*/ 269 w 4321"/>
                <a:gd name="T39" fmla="*/ 304 h 3495"/>
                <a:gd name="T40" fmla="*/ 4052 w 4321"/>
                <a:gd name="T41" fmla="*/ 304 h 3495"/>
                <a:gd name="T42" fmla="*/ 4052 w 4321"/>
                <a:gd name="T43" fmla="*/ 2589 h 34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321" h="3495">
                  <a:moveTo>
                    <a:pt x="4015" y="0"/>
                  </a:moveTo>
                  <a:cubicBezTo>
                    <a:pt x="306" y="0"/>
                    <a:pt x="306" y="0"/>
                    <a:pt x="306" y="0"/>
                  </a:cubicBezTo>
                  <a:cubicBezTo>
                    <a:pt x="138" y="0"/>
                    <a:pt x="0" y="138"/>
                    <a:pt x="0" y="306"/>
                  </a:cubicBezTo>
                  <a:cubicBezTo>
                    <a:pt x="0" y="2586"/>
                    <a:pt x="0" y="2586"/>
                    <a:pt x="0" y="2586"/>
                  </a:cubicBezTo>
                  <a:cubicBezTo>
                    <a:pt x="0" y="2755"/>
                    <a:pt x="138" y="2892"/>
                    <a:pt x="306" y="2892"/>
                  </a:cubicBezTo>
                  <a:cubicBezTo>
                    <a:pt x="1515" y="2892"/>
                    <a:pt x="1515" y="2892"/>
                    <a:pt x="1515" y="2892"/>
                  </a:cubicBezTo>
                  <a:cubicBezTo>
                    <a:pt x="1515" y="3267"/>
                    <a:pt x="1515" y="3267"/>
                    <a:pt x="1515" y="3267"/>
                  </a:cubicBezTo>
                  <a:cubicBezTo>
                    <a:pt x="1083" y="3267"/>
                    <a:pt x="1083" y="3267"/>
                    <a:pt x="1083" y="3267"/>
                  </a:cubicBezTo>
                  <a:cubicBezTo>
                    <a:pt x="1083" y="3495"/>
                    <a:pt x="1083" y="3495"/>
                    <a:pt x="1083" y="3495"/>
                  </a:cubicBezTo>
                  <a:cubicBezTo>
                    <a:pt x="3219" y="3495"/>
                    <a:pt x="3219" y="3495"/>
                    <a:pt x="3219" y="3495"/>
                  </a:cubicBezTo>
                  <a:cubicBezTo>
                    <a:pt x="3219" y="3267"/>
                    <a:pt x="3219" y="3267"/>
                    <a:pt x="3219" y="3267"/>
                  </a:cubicBezTo>
                  <a:cubicBezTo>
                    <a:pt x="2787" y="3267"/>
                    <a:pt x="2787" y="3267"/>
                    <a:pt x="2787" y="3267"/>
                  </a:cubicBezTo>
                  <a:cubicBezTo>
                    <a:pt x="2787" y="2892"/>
                    <a:pt x="2787" y="2892"/>
                    <a:pt x="2787" y="2892"/>
                  </a:cubicBezTo>
                  <a:cubicBezTo>
                    <a:pt x="4015" y="2892"/>
                    <a:pt x="4015" y="2892"/>
                    <a:pt x="4015" y="2892"/>
                  </a:cubicBezTo>
                  <a:cubicBezTo>
                    <a:pt x="4183" y="2892"/>
                    <a:pt x="4321" y="2755"/>
                    <a:pt x="4321" y="2586"/>
                  </a:cubicBezTo>
                  <a:cubicBezTo>
                    <a:pt x="4321" y="306"/>
                    <a:pt x="4321" y="306"/>
                    <a:pt x="4321" y="306"/>
                  </a:cubicBezTo>
                  <a:cubicBezTo>
                    <a:pt x="4321" y="138"/>
                    <a:pt x="4183" y="0"/>
                    <a:pt x="4015" y="0"/>
                  </a:cubicBezTo>
                  <a:close/>
                  <a:moveTo>
                    <a:pt x="4052" y="2589"/>
                  </a:moveTo>
                  <a:cubicBezTo>
                    <a:pt x="269" y="2589"/>
                    <a:pt x="269" y="2589"/>
                    <a:pt x="269" y="2589"/>
                  </a:cubicBezTo>
                  <a:cubicBezTo>
                    <a:pt x="269" y="304"/>
                    <a:pt x="269" y="304"/>
                    <a:pt x="269" y="304"/>
                  </a:cubicBezTo>
                  <a:cubicBezTo>
                    <a:pt x="4052" y="304"/>
                    <a:pt x="4052" y="304"/>
                    <a:pt x="4052" y="304"/>
                  </a:cubicBezTo>
                  <a:lnTo>
                    <a:pt x="4052" y="2589"/>
                  </a:lnTo>
                  <a:close/>
                </a:path>
              </a:pathLst>
            </a:custGeom>
            <a:solidFill>
              <a:schemeClr val="bg2">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grpSp>
      <p:pic>
        <p:nvPicPr>
          <p:cNvPr id="305" name="Picture 304"/>
          <p:cNvPicPr>
            <a:picLocks noChangeAspect="1"/>
          </p:cNvPicPr>
          <p:nvPr/>
        </p:nvPicPr>
        <p:blipFill>
          <a:blip r:embed="rId5"/>
          <a:stretch>
            <a:fillRect/>
          </a:stretch>
        </p:blipFill>
        <p:spPr>
          <a:xfrm>
            <a:off x="8943317" y="1687493"/>
            <a:ext cx="732129" cy="200362"/>
          </a:xfrm>
          <a:prstGeom prst="rect">
            <a:avLst/>
          </a:prstGeom>
        </p:spPr>
      </p:pic>
      <p:grpSp>
        <p:nvGrpSpPr>
          <p:cNvPr id="306" name="Group 4"/>
          <p:cNvGrpSpPr>
            <a:grpSpLocks noChangeAspect="1"/>
          </p:cNvGrpSpPr>
          <p:nvPr/>
        </p:nvGrpSpPr>
        <p:grpSpPr bwMode="auto">
          <a:xfrm>
            <a:off x="8629018" y="2049463"/>
            <a:ext cx="694612" cy="184149"/>
            <a:chOff x="1951" y="1659"/>
            <a:chExt cx="3772" cy="1000"/>
          </a:xfrm>
        </p:grpSpPr>
        <p:sp>
          <p:nvSpPr>
            <p:cNvPr id="307" name="Freeform 5"/>
            <p:cNvSpPr>
              <a:spLocks/>
            </p:cNvSpPr>
            <p:nvPr/>
          </p:nvSpPr>
          <p:spPr bwMode="auto">
            <a:xfrm>
              <a:off x="4731" y="1659"/>
              <a:ext cx="992" cy="1000"/>
            </a:xfrm>
            <a:custGeom>
              <a:avLst/>
              <a:gdLst>
                <a:gd name="T0" fmla="*/ 0 w 606"/>
                <a:gd name="T1" fmla="*/ 43 h 610"/>
                <a:gd name="T2" fmla="*/ 44 w 606"/>
                <a:gd name="T3" fmla="*/ 0 h 610"/>
                <a:gd name="T4" fmla="*/ 561 w 606"/>
                <a:gd name="T5" fmla="*/ 0 h 610"/>
                <a:gd name="T6" fmla="*/ 606 w 606"/>
                <a:gd name="T7" fmla="*/ 43 h 610"/>
                <a:gd name="T8" fmla="*/ 606 w 606"/>
                <a:gd name="T9" fmla="*/ 566 h 610"/>
                <a:gd name="T10" fmla="*/ 561 w 606"/>
                <a:gd name="T11" fmla="*/ 610 h 610"/>
                <a:gd name="T12" fmla="*/ 44 w 606"/>
                <a:gd name="T13" fmla="*/ 610 h 610"/>
                <a:gd name="T14" fmla="*/ 0 w 606"/>
                <a:gd name="T15" fmla="*/ 566 h 610"/>
                <a:gd name="T16" fmla="*/ 0 w 606"/>
                <a:gd name="T17" fmla="*/ 43 h 6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06" h="610">
                  <a:moveTo>
                    <a:pt x="0" y="43"/>
                  </a:moveTo>
                  <a:cubicBezTo>
                    <a:pt x="0" y="19"/>
                    <a:pt x="20" y="0"/>
                    <a:pt x="44" y="0"/>
                  </a:cubicBezTo>
                  <a:cubicBezTo>
                    <a:pt x="561" y="0"/>
                    <a:pt x="561" y="0"/>
                    <a:pt x="561" y="0"/>
                  </a:cubicBezTo>
                  <a:cubicBezTo>
                    <a:pt x="586" y="0"/>
                    <a:pt x="606" y="19"/>
                    <a:pt x="606" y="43"/>
                  </a:cubicBezTo>
                  <a:cubicBezTo>
                    <a:pt x="606" y="566"/>
                    <a:pt x="606" y="566"/>
                    <a:pt x="606" y="566"/>
                  </a:cubicBezTo>
                  <a:cubicBezTo>
                    <a:pt x="606" y="590"/>
                    <a:pt x="586" y="610"/>
                    <a:pt x="561" y="610"/>
                  </a:cubicBezTo>
                  <a:cubicBezTo>
                    <a:pt x="44" y="610"/>
                    <a:pt x="44" y="610"/>
                    <a:pt x="44" y="610"/>
                  </a:cubicBezTo>
                  <a:cubicBezTo>
                    <a:pt x="20" y="610"/>
                    <a:pt x="0" y="590"/>
                    <a:pt x="0" y="566"/>
                  </a:cubicBezTo>
                  <a:cubicBezTo>
                    <a:pt x="0" y="43"/>
                    <a:pt x="0" y="43"/>
                    <a:pt x="0" y="43"/>
                  </a:cubicBezTo>
                  <a:close/>
                </a:path>
              </a:pathLst>
            </a:custGeom>
            <a:solidFill>
              <a:srgbClr val="0166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308" name="Freeform 6"/>
            <p:cNvSpPr>
              <a:spLocks/>
            </p:cNvSpPr>
            <p:nvPr/>
          </p:nvSpPr>
          <p:spPr bwMode="auto">
            <a:xfrm>
              <a:off x="1951" y="1841"/>
              <a:ext cx="415" cy="656"/>
            </a:xfrm>
            <a:custGeom>
              <a:avLst/>
              <a:gdLst>
                <a:gd name="T0" fmla="*/ 0 w 415"/>
                <a:gd name="T1" fmla="*/ 656 h 656"/>
                <a:gd name="T2" fmla="*/ 415 w 415"/>
                <a:gd name="T3" fmla="*/ 656 h 656"/>
                <a:gd name="T4" fmla="*/ 415 w 415"/>
                <a:gd name="T5" fmla="*/ 520 h 656"/>
                <a:gd name="T6" fmla="*/ 151 w 415"/>
                <a:gd name="T7" fmla="*/ 520 h 656"/>
                <a:gd name="T8" fmla="*/ 151 w 415"/>
                <a:gd name="T9" fmla="*/ 0 h 656"/>
                <a:gd name="T10" fmla="*/ 0 w 415"/>
                <a:gd name="T11" fmla="*/ 0 h 656"/>
                <a:gd name="T12" fmla="*/ 0 w 415"/>
                <a:gd name="T13" fmla="*/ 656 h 656"/>
                <a:gd name="T14" fmla="*/ 0 w 415"/>
                <a:gd name="T15" fmla="*/ 656 h 65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15" h="656">
                  <a:moveTo>
                    <a:pt x="0" y="656"/>
                  </a:moveTo>
                  <a:lnTo>
                    <a:pt x="415" y="656"/>
                  </a:lnTo>
                  <a:lnTo>
                    <a:pt x="415" y="520"/>
                  </a:lnTo>
                  <a:lnTo>
                    <a:pt x="151" y="520"/>
                  </a:lnTo>
                  <a:lnTo>
                    <a:pt x="151" y="0"/>
                  </a:lnTo>
                  <a:lnTo>
                    <a:pt x="0" y="0"/>
                  </a:lnTo>
                  <a:lnTo>
                    <a:pt x="0" y="656"/>
                  </a:lnTo>
                  <a:lnTo>
                    <a:pt x="0" y="65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309" name="Freeform 7"/>
            <p:cNvSpPr>
              <a:spLocks noEditPoints="1"/>
            </p:cNvSpPr>
            <p:nvPr/>
          </p:nvSpPr>
          <p:spPr bwMode="auto">
            <a:xfrm>
              <a:off x="2416" y="1827"/>
              <a:ext cx="169" cy="670"/>
            </a:xfrm>
            <a:custGeom>
              <a:avLst/>
              <a:gdLst>
                <a:gd name="T0" fmla="*/ 97 w 103"/>
                <a:gd name="T1" fmla="*/ 409 h 409"/>
                <a:gd name="T2" fmla="*/ 97 w 103"/>
                <a:gd name="T3" fmla="*/ 133 h 409"/>
                <a:gd name="T4" fmla="*/ 6 w 103"/>
                <a:gd name="T5" fmla="*/ 133 h 409"/>
                <a:gd name="T6" fmla="*/ 6 w 103"/>
                <a:gd name="T7" fmla="*/ 409 h 409"/>
                <a:gd name="T8" fmla="*/ 97 w 103"/>
                <a:gd name="T9" fmla="*/ 409 h 409"/>
                <a:gd name="T10" fmla="*/ 52 w 103"/>
                <a:gd name="T11" fmla="*/ 96 h 409"/>
                <a:gd name="T12" fmla="*/ 103 w 103"/>
                <a:gd name="T13" fmla="*/ 48 h 409"/>
                <a:gd name="T14" fmla="*/ 52 w 103"/>
                <a:gd name="T15" fmla="*/ 0 h 409"/>
                <a:gd name="T16" fmla="*/ 0 w 103"/>
                <a:gd name="T17" fmla="*/ 48 h 409"/>
                <a:gd name="T18" fmla="*/ 51 w 103"/>
                <a:gd name="T19" fmla="*/ 96 h 409"/>
                <a:gd name="T20" fmla="*/ 52 w 103"/>
                <a:gd name="T21" fmla="*/ 96 h 4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3" h="409">
                  <a:moveTo>
                    <a:pt x="97" y="409"/>
                  </a:moveTo>
                  <a:cubicBezTo>
                    <a:pt x="97" y="133"/>
                    <a:pt x="97" y="133"/>
                    <a:pt x="97" y="133"/>
                  </a:cubicBezTo>
                  <a:cubicBezTo>
                    <a:pt x="6" y="133"/>
                    <a:pt x="6" y="133"/>
                    <a:pt x="6" y="133"/>
                  </a:cubicBezTo>
                  <a:cubicBezTo>
                    <a:pt x="6" y="409"/>
                    <a:pt x="6" y="409"/>
                    <a:pt x="6" y="409"/>
                  </a:cubicBezTo>
                  <a:lnTo>
                    <a:pt x="97" y="409"/>
                  </a:lnTo>
                  <a:close/>
                  <a:moveTo>
                    <a:pt x="52" y="96"/>
                  </a:moveTo>
                  <a:cubicBezTo>
                    <a:pt x="83" y="96"/>
                    <a:pt x="103" y="74"/>
                    <a:pt x="103" y="48"/>
                  </a:cubicBezTo>
                  <a:cubicBezTo>
                    <a:pt x="103" y="21"/>
                    <a:pt x="83" y="0"/>
                    <a:pt x="52" y="0"/>
                  </a:cubicBezTo>
                  <a:cubicBezTo>
                    <a:pt x="21" y="0"/>
                    <a:pt x="0" y="21"/>
                    <a:pt x="0" y="48"/>
                  </a:cubicBezTo>
                  <a:cubicBezTo>
                    <a:pt x="0" y="74"/>
                    <a:pt x="20" y="96"/>
                    <a:pt x="51" y="96"/>
                  </a:cubicBezTo>
                  <a:cubicBezTo>
                    <a:pt x="52" y="96"/>
                    <a:pt x="52" y="96"/>
                    <a:pt x="52" y="96"/>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310" name="Freeform 8"/>
            <p:cNvSpPr>
              <a:spLocks/>
            </p:cNvSpPr>
            <p:nvPr/>
          </p:nvSpPr>
          <p:spPr bwMode="auto">
            <a:xfrm>
              <a:off x="2646" y="2035"/>
              <a:ext cx="456" cy="462"/>
            </a:xfrm>
            <a:custGeom>
              <a:avLst/>
              <a:gdLst>
                <a:gd name="T0" fmla="*/ 0 w 279"/>
                <a:gd name="T1" fmla="*/ 282 h 282"/>
                <a:gd name="T2" fmla="*/ 91 w 279"/>
                <a:gd name="T3" fmla="*/ 282 h 282"/>
                <a:gd name="T4" fmla="*/ 91 w 279"/>
                <a:gd name="T5" fmla="*/ 128 h 282"/>
                <a:gd name="T6" fmla="*/ 94 w 279"/>
                <a:gd name="T7" fmla="*/ 105 h 282"/>
                <a:gd name="T8" fmla="*/ 141 w 279"/>
                <a:gd name="T9" fmla="*/ 72 h 282"/>
                <a:gd name="T10" fmla="*/ 188 w 279"/>
                <a:gd name="T11" fmla="*/ 134 h 282"/>
                <a:gd name="T12" fmla="*/ 188 w 279"/>
                <a:gd name="T13" fmla="*/ 282 h 282"/>
                <a:gd name="T14" fmla="*/ 279 w 279"/>
                <a:gd name="T15" fmla="*/ 282 h 282"/>
                <a:gd name="T16" fmla="*/ 279 w 279"/>
                <a:gd name="T17" fmla="*/ 124 h 282"/>
                <a:gd name="T18" fmla="*/ 174 w 279"/>
                <a:gd name="T19" fmla="*/ 0 h 282"/>
                <a:gd name="T20" fmla="*/ 91 w 279"/>
                <a:gd name="T21" fmla="*/ 46 h 282"/>
                <a:gd name="T22" fmla="*/ 91 w 279"/>
                <a:gd name="T23" fmla="*/ 46 h 282"/>
                <a:gd name="T24" fmla="*/ 91 w 279"/>
                <a:gd name="T25" fmla="*/ 6 h 282"/>
                <a:gd name="T26" fmla="*/ 0 w 279"/>
                <a:gd name="T27" fmla="*/ 6 h 282"/>
                <a:gd name="T28" fmla="*/ 0 w 279"/>
                <a:gd name="T29" fmla="*/ 282 h 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79" h="282">
                  <a:moveTo>
                    <a:pt x="0" y="282"/>
                  </a:moveTo>
                  <a:cubicBezTo>
                    <a:pt x="91" y="282"/>
                    <a:pt x="91" y="282"/>
                    <a:pt x="91" y="282"/>
                  </a:cubicBezTo>
                  <a:cubicBezTo>
                    <a:pt x="91" y="128"/>
                    <a:pt x="91" y="128"/>
                    <a:pt x="91" y="128"/>
                  </a:cubicBezTo>
                  <a:cubicBezTo>
                    <a:pt x="91" y="120"/>
                    <a:pt x="92" y="111"/>
                    <a:pt x="94" y="105"/>
                  </a:cubicBezTo>
                  <a:cubicBezTo>
                    <a:pt x="101" y="89"/>
                    <a:pt x="116" y="72"/>
                    <a:pt x="141" y="72"/>
                  </a:cubicBezTo>
                  <a:cubicBezTo>
                    <a:pt x="175" y="72"/>
                    <a:pt x="188" y="97"/>
                    <a:pt x="188" y="134"/>
                  </a:cubicBezTo>
                  <a:cubicBezTo>
                    <a:pt x="188" y="282"/>
                    <a:pt x="188" y="282"/>
                    <a:pt x="188" y="282"/>
                  </a:cubicBezTo>
                  <a:cubicBezTo>
                    <a:pt x="279" y="282"/>
                    <a:pt x="279" y="282"/>
                    <a:pt x="279" y="282"/>
                  </a:cubicBezTo>
                  <a:cubicBezTo>
                    <a:pt x="279" y="124"/>
                    <a:pt x="279" y="124"/>
                    <a:pt x="279" y="124"/>
                  </a:cubicBezTo>
                  <a:cubicBezTo>
                    <a:pt x="279" y="39"/>
                    <a:pt x="234" y="0"/>
                    <a:pt x="174" y="0"/>
                  </a:cubicBezTo>
                  <a:cubicBezTo>
                    <a:pt x="125" y="0"/>
                    <a:pt x="103" y="27"/>
                    <a:pt x="91" y="46"/>
                  </a:cubicBezTo>
                  <a:cubicBezTo>
                    <a:pt x="91" y="46"/>
                    <a:pt x="91" y="46"/>
                    <a:pt x="91" y="46"/>
                  </a:cubicBezTo>
                  <a:cubicBezTo>
                    <a:pt x="91" y="6"/>
                    <a:pt x="91" y="6"/>
                    <a:pt x="91" y="6"/>
                  </a:cubicBezTo>
                  <a:cubicBezTo>
                    <a:pt x="0" y="6"/>
                    <a:pt x="0" y="6"/>
                    <a:pt x="0" y="6"/>
                  </a:cubicBezTo>
                  <a:cubicBezTo>
                    <a:pt x="1" y="32"/>
                    <a:pt x="0" y="282"/>
                    <a:pt x="0" y="282"/>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311" name="Freeform 9"/>
            <p:cNvSpPr>
              <a:spLocks/>
            </p:cNvSpPr>
            <p:nvPr/>
          </p:nvSpPr>
          <p:spPr bwMode="auto">
            <a:xfrm>
              <a:off x="3165" y="1841"/>
              <a:ext cx="489" cy="656"/>
            </a:xfrm>
            <a:custGeom>
              <a:avLst/>
              <a:gdLst>
                <a:gd name="T0" fmla="*/ 92 w 299"/>
                <a:gd name="T1" fmla="*/ 0 h 400"/>
                <a:gd name="T2" fmla="*/ 0 w 299"/>
                <a:gd name="T3" fmla="*/ 0 h 400"/>
                <a:gd name="T4" fmla="*/ 0 w 299"/>
                <a:gd name="T5" fmla="*/ 400 h 400"/>
                <a:gd name="T6" fmla="*/ 92 w 299"/>
                <a:gd name="T7" fmla="*/ 400 h 400"/>
                <a:gd name="T8" fmla="*/ 92 w 299"/>
                <a:gd name="T9" fmla="*/ 310 h 400"/>
                <a:gd name="T10" fmla="*/ 115 w 299"/>
                <a:gd name="T11" fmla="*/ 282 h 400"/>
                <a:gd name="T12" fmla="*/ 186 w 299"/>
                <a:gd name="T13" fmla="*/ 400 h 400"/>
                <a:gd name="T14" fmla="*/ 299 w 299"/>
                <a:gd name="T15" fmla="*/ 400 h 400"/>
                <a:gd name="T16" fmla="*/ 178 w 299"/>
                <a:gd name="T17" fmla="*/ 229 h 400"/>
                <a:gd name="T18" fmla="*/ 284 w 299"/>
                <a:gd name="T19" fmla="*/ 112 h 400"/>
                <a:gd name="T20" fmla="*/ 174 w 299"/>
                <a:gd name="T21" fmla="*/ 112 h 400"/>
                <a:gd name="T22" fmla="*/ 92 w 299"/>
                <a:gd name="T23" fmla="*/ 229 h 400"/>
                <a:gd name="T24" fmla="*/ 92 w 299"/>
                <a:gd name="T25" fmla="*/ 0 h 4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99" h="400">
                  <a:moveTo>
                    <a:pt x="92" y="0"/>
                  </a:moveTo>
                  <a:cubicBezTo>
                    <a:pt x="0" y="0"/>
                    <a:pt x="0" y="0"/>
                    <a:pt x="0" y="0"/>
                  </a:cubicBezTo>
                  <a:cubicBezTo>
                    <a:pt x="0" y="400"/>
                    <a:pt x="0" y="400"/>
                    <a:pt x="0" y="400"/>
                  </a:cubicBezTo>
                  <a:cubicBezTo>
                    <a:pt x="92" y="400"/>
                    <a:pt x="92" y="400"/>
                    <a:pt x="92" y="400"/>
                  </a:cubicBezTo>
                  <a:cubicBezTo>
                    <a:pt x="92" y="310"/>
                    <a:pt x="92" y="310"/>
                    <a:pt x="92" y="310"/>
                  </a:cubicBezTo>
                  <a:cubicBezTo>
                    <a:pt x="115" y="282"/>
                    <a:pt x="115" y="282"/>
                    <a:pt x="115" y="282"/>
                  </a:cubicBezTo>
                  <a:cubicBezTo>
                    <a:pt x="186" y="400"/>
                    <a:pt x="186" y="400"/>
                    <a:pt x="186" y="400"/>
                  </a:cubicBezTo>
                  <a:cubicBezTo>
                    <a:pt x="299" y="400"/>
                    <a:pt x="299" y="400"/>
                    <a:pt x="299" y="400"/>
                  </a:cubicBezTo>
                  <a:cubicBezTo>
                    <a:pt x="178" y="229"/>
                    <a:pt x="178" y="229"/>
                    <a:pt x="178" y="229"/>
                  </a:cubicBezTo>
                  <a:cubicBezTo>
                    <a:pt x="284" y="112"/>
                    <a:pt x="284" y="112"/>
                    <a:pt x="284" y="112"/>
                  </a:cubicBezTo>
                  <a:cubicBezTo>
                    <a:pt x="174" y="112"/>
                    <a:pt x="174" y="112"/>
                    <a:pt x="174" y="112"/>
                  </a:cubicBezTo>
                  <a:cubicBezTo>
                    <a:pt x="174" y="112"/>
                    <a:pt x="98" y="216"/>
                    <a:pt x="92" y="229"/>
                  </a:cubicBezTo>
                  <a:lnTo>
                    <a:pt x="92"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312" name="Freeform 10"/>
            <p:cNvSpPr>
              <a:spLocks noEditPoints="1"/>
            </p:cNvSpPr>
            <p:nvPr/>
          </p:nvSpPr>
          <p:spPr bwMode="auto">
            <a:xfrm>
              <a:off x="3602" y="2013"/>
              <a:ext cx="458" cy="494"/>
            </a:xfrm>
            <a:custGeom>
              <a:avLst/>
              <a:gdLst>
                <a:gd name="T0" fmla="*/ 277 w 280"/>
                <a:gd name="T1" fmla="*/ 180 h 301"/>
                <a:gd name="T2" fmla="*/ 280 w 280"/>
                <a:gd name="T3" fmla="*/ 144 h 301"/>
                <a:gd name="T4" fmla="*/ 149 w 280"/>
                <a:gd name="T5" fmla="*/ 0 h 301"/>
                <a:gd name="T6" fmla="*/ 0 w 280"/>
                <a:gd name="T7" fmla="*/ 154 h 301"/>
                <a:gd name="T8" fmla="*/ 157 w 280"/>
                <a:gd name="T9" fmla="*/ 301 h 301"/>
                <a:gd name="T10" fmla="*/ 264 w 280"/>
                <a:gd name="T11" fmla="*/ 282 h 301"/>
                <a:gd name="T12" fmla="*/ 252 w 280"/>
                <a:gd name="T13" fmla="*/ 222 h 301"/>
                <a:gd name="T14" fmla="*/ 170 w 280"/>
                <a:gd name="T15" fmla="*/ 234 h 301"/>
                <a:gd name="T16" fmla="*/ 87 w 280"/>
                <a:gd name="T17" fmla="*/ 179 h 301"/>
                <a:gd name="T18" fmla="*/ 277 w 280"/>
                <a:gd name="T19" fmla="*/ 180 h 301"/>
                <a:gd name="T20" fmla="*/ 277 w 280"/>
                <a:gd name="T21" fmla="*/ 180 h 301"/>
                <a:gd name="T22" fmla="*/ 86 w 280"/>
                <a:gd name="T23" fmla="*/ 118 h 301"/>
                <a:gd name="T24" fmla="*/ 144 w 280"/>
                <a:gd name="T25" fmla="*/ 60 h 301"/>
                <a:gd name="T26" fmla="*/ 195 w 280"/>
                <a:gd name="T27" fmla="*/ 118 h 301"/>
                <a:gd name="T28" fmla="*/ 86 w 280"/>
                <a:gd name="T29" fmla="*/ 118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80" h="301">
                  <a:moveTo>
                    <a:pt x="277" y="180"/>
                  </a:moveTo>
                  <a:cubicBezTo>
                    <a:pt x="278" y="173"/>
                    <a:pt x="280" y="159"/>
                    <a:pt x="280" y="144"/>
                  </a:cubicBezTo>
                  <a:cubicBezTo>
                    <a:pt x="280" y="73"/>
                    <a:pt x="244" y="0"/>
                    <a:pt x="149" y="0"/>
                  </a:cubicBezTo>
                  <a:cubicBezTo>
                    <a:pt x="47" y="0"/>
                    <a:pt x="0" y="81"/>
                    <a:pt x="0" y="154"/>
                  </a:cubicBezTo>
                  <a:cubicBezTo>
                    <a:pt x="0" y="244"/>
                    <a:pt x="57" y="301"/>
                    <a:pt x="157" y="301"/>
                  </a:cubicBezTo>
                  <a:cubicBezTo>
                    <a:pt x="197" y="301"/>
                    <a:pt x="233" y="295"/>
                    <a:pt x="264" y="282"/>
                  </a:cubicBezTo>
                  <a:cubicBezTo>
                    <a:pt x="252" y="222"/>
                    <a:pt x="252" y="222"/>
                    <a:pt x="252" y="222"/>
                  </a:cubicBezTo>
                  <a:cubicBezTo>
                    <a:pt x="227" y="230"/>
                    <a:pt x="202" y="234"/>
                    <a:pt x="170" y="234"/>
                  </a:cubicBezTo>
                  <a:cubicBezTo>
                    <a:pt x="127" y="234"/>
                    <a:pt x="90" y="217"/>
                    <a:pt x="87" y="179"/>
                  </a:cubicBezTo>
                  <a:cubicBezTo>
                    <a:pt x="277" y="180"/>
                    <a:pt x="277" y="180"/>
                    <a:pt x="277" y="180"/>
                  </a:cubicBezTo>
                  <a:cubicBezTo>
                    <a:pt x="277" y="180"/>
                    <a:pt x="277" y="180"/>
                    <a:pt x="277" y="180"/>
                  </a:cubicBezTo>
                  <a:close/>
                  <a:moveTo>
                    <a:pt x="86" y="118"/>
                  </a:moveTo>
                  <a:cubicBezTo>
                    <a:pt x="89" y="94"/>
                    <a:pt x="105" y="60"/>
                    <a:pt x="144" y="60"/>
                  </a:cubicBezTo>
                  <a:cubicBezTo>
                    <a:pt x="185" y="60"/>
                    <a:pt x="195" y="97"/>
                    <a:pt x="195" y="118"/>
                  </a:cubicBezTo>
                  <a:lnTo>
                    <a:pt x="86" y="11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313" name="Freeform 11"/>
            <p:cNvSpPr>
              <a:spLocks noEditPoints="1"/>
            </p:cNvSpPr>
            <p:nvPr/>
          </p:nvSpPr>
          <p:spPr bwMode="auto">
            <a:xfrm>
              <a:off x="4083" y="1841"/>
              <a:ext cx="501" cy="666"/>
            </a:xfrm>
            <a:custGeom>
              <a:avLst/>
              <a:gdLst>
                <a:gd name="T0" fmla="*/ 212 w 306"/>
                <a:gd name="T1" fmla="*/ 0 h 406"/>
                <a:gd name="T2" fmla="*/ 212 w 306"/>
                <a:gd name="T3" fmla="*/ 138 h 406"/>
                <a:gd name="T4" fmla="*/ 211 w 306"/>
                <a:gd name="T5" fmla="*/ 138 h 406"/>
                <a:gd name="T6" fmla="*/ 133 w 306"/>
                <a:gd name="T7" fmla="*/ 106 h 406"/>
                <a:gd name="T8" fmla="*/ 1 w 306"/>
                <a:gd name="T9" fmla="*/ 259 h 406"/>
                <a:gd name="T10" fmla="*/ 127 w 306"/>
                <a:gd name="T11" fmla="*/ 406 h 406"/>
                <a:gd name="T12" fmla="*/ 219 w 306"/>
                <a:gd name="T13" fmla="*/ 358 h 406"/>
                <a:gd name="T14" fmla="*/ 221 w 306"/>
                <a:gd name="T15" fmla="*/ 358 h 406"/>
                <a:gd name="T16" fmla="*/ 225 w 306"/>
                <a:gd name="T17" fmla="*/ 400 h 406"/>
                <a:gd name="T18" fmla="*/ 306 w 306"/>
                <a:gd name="T19" fmla="*/ 400 h 406"/>
                <a:gd name="T20" fmla="*/ 304 w 306"/>
                <a:gd name="T21" fmla="*/ 314 h 406"/>
                <a:gd name="T22" fmla="*/ 304 w 306"/>
                <a:gd name="T23" fmla="*/ 0 h 406"/>
                <a:gd name="T24" fmla="*/ 212 w 306"/>
                <a:gd name="T25" fmla="*/ 0 h 406"/>
                <a:gd name="T26" fmla="*/ 212 w 306"/>
                <a:gd name="T27" fmla="*/ 272 h 406"/>
                <a:gd name="T28" fmla="*/ 210 w 306"/>
                <a:gd name="T29" fmla="*/ 292 h 406"/>
                <a:gd name="T30" fmla="*/ 157 w 306"/>
                <a:gd name="T31" fmla="*/ 335 h 406"/>
                <a:gd name="T32" fmla="*/ 94 w 306"/>
                <a:gd name="T33" fmla="*/ 256 h 406"/>
                <a:gd name="T34" fmla="*/ 157 w 306"/>
                <a:gd name="T35" fmla="*/ 175 h 406"/>
                <a:gd name="T36" fmla="*/ 211 w 306"/>
                <a:gd name="T37" fmla="*/ 218 h 406"/>
                <a:gd name="T38" fmla="*/ 212 w 306"/>
                <a:gd name="T39" fmla="*/ 235 h 406"/>
                <a:gd name="T40" fmla="*/ 212 w 306"/>
                <a:gd name="T41" fmla="*/ 272 h 4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06" h="406">
                  <a:moveTo>
                    <a:pt x="212" y="0"/>
                  </a:moveTo>
                  <a:cubicBezTo>
                    <a:pt x="212" y="138"/>
                    <a:pt x="212" y="138"/>
                    <a:pt x="212" y="138"/>
                  </a:cubicBezTo>
                  <a:cubicBezTo>
                    <a:pt x="211" y="138"/>
                    <a:pt x="211" y="138"/>
                    <a:pt x="211" y="138"/>
                  </a:cubicBezTo>
                  <a:cubicBezTo>
                    <a:pt x="197" y="119"/>
                    <a:pt x="170" y="106"/>
                    <a:pt x="133" y="106"/>
                  </a:cubicBezTo>
                  <a:cubicBezTo>
                    <a:pt x="63" y="106"/>
                    <a:pt x="0" y="162"/>
                    <a:pt x="1" y="259"/>
                  </a:cubicBezTo>
                  <a:cubicBezTo>
                    <a:pt x="1" y="348"/>
                    <a:pt x="57" y="406"/>
                    <a:pt x="127" y="406"/>
                  </a:cubicBezTo>
                  <a:cubicBezTo>
                    <a:pt x="165" y="406"/>
                    <a:pt x="201" y="390"/>
                    <a:pt x="219" y="358"/>
                  </a:cubicBezTo>
                  <a:cubicBezTo>
                    <a:pt x="221" y="358"/>
                    <a:pt x="221" y="358"/>
                    <a:pt x="221" y="358"/>
                  </a:cubicBezTo>
                  <a:cubicBezTo>
                    <a:pt x="225" y="400"/>
                    <a:pt x="225" y="400"/>
                    <a:pt x="225" y="400"/>
                  </a:cubicBezTo>
                  <a:cubicBezTo>
                    <a:pt x="306" y="400"/>
                    <a:pt x="306" y="400"/>
                    <a:pt x="306" y="400"/>
                  </a:cubicBezTo>
                  <a:cubicBezTo>
                    <a:pt x="305" y="380"/>
                    <a:pt x="304" y="347"/>
                    <a:pt x="304" y="314"/>
                  </a:cubicBezTo>
                  <a:cubicBezTo>
                    <a:pt x="304" y="0"/>
                    <a:pt x="304" y="0"/>
                    <a:pt x="304" y="0"/>
                  </a:cubicBezTo>
                  <a:cubicBezTo>
                    <a:pt x="212" y="0"/>
                    <a:pt x="212" y="0"/>
                    <a:pt x="212" y="0"/>
                  </a:cubicBezTo>
                  <a:close/>
                  <a:moveTo>
                    <a:pt x="212" y="272"/>
                  </a:moveTo>
                  <a:cubicBezTo>
                    <a:pt x="212" y="279"/>
                    <a:pt x="211" y="286"/>
                    <a:pt x="210" y="292"/>
                  </a:cubicBezTo>
                  <a:cubicBezTo>
                    <a:pt x="205" y="317"/>
                    <a:pt x="183" y="335"/>
                    <a:pt x="157" y="335"/>
                  </a:cubicBezTo>
                  <a:cubicBezTo>
                    <a:pt x="119" y="335"/>
                    <a:pt x="94" y="304"/>
                    <a:pt x="94" y="256"/>
                  </a:cubicBezTo>
                  <a:cubicBezTo>
                    <a:pt x="94" y="211"/>
                    <a:pt x="115" y="175"/>
                    <a:pt x="157" y="175"/>
                  </a:cubicBezTo>
                  <a:cubicBezTo>
                    <a:pt x="185" y="175"/>
                    <a:pt x="205" y="194"/>
                    <a:pt x="211" y="218"/>
                  </a:cubicBezTo>
                  <a:cubicBezTo>
                    <a:pt x="212" y="223"/>
                    <a:pt x="212" y="229"/>
                    <a:pt x="212" y="235"/>
                  </a:cubicBezTo>
                  <a:cubicBezTo>
                    <a:pt x="212" y="272"/>
                    <a:pt x="212" y="272"/>
                    <a:pt x="212" y="272"/>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315" name="Freeform 12"/>
            <p:cNvSpPr>
              <a:spLocks noEditPoints="1"/>
            </p:cNvSpPr>
            <p:nvPr/>
          </p:nvSpPr>
          <p:spPr bwMode="auto">
            <a:xfrm>
              <a:off x="4872" y="1827"/>
              <a:ext cx="170" cy="668"/>
            </a:xfrm>
            <a:custGeom>
              <a:avLst/>
              <a:gdLst>
                <a:gd name="T0" fmla="*/ 98 w 104"/>
                <a:gd name="T1" fmla="*/ 408 h 408"/>
                <a:gd name="T2" fmla="*/ 98 w 104"/>
                <a:gd name="T3" fmla="*/ 133 h 408"/>
                <a:gd name="T4" fmla="*/ 6 w 104"/>
                <a:gd name="T5" fmla="*/ 133 h 408"/>
                <a:gd name="T6" fmla="*/ 6 w 104"/>
                <a:gd name="T7" fmla="*/ 408 h 408"/>
                <a:gd name="T8" fmla="*/ 98 w 104"/>
                <a:gd name="T9" fmla="*/ 408 h 408"/>
                <a:gd name="T10" fmla="*/ 52 w 104"/>
                <a:gd name="T11" fmla="*/ 95 h 408"/>
                <a:gd name="T12" fmla="*/ 104 w 104"/>
                <a:gd name="T13" fmla="*/ 48 h 408"/>
                <a:gd name="T14" fmla="*/ 52 w 104"/>
                <a:gd name="T15" fmla="*/ 0 h 408"/>
                <a:gd name="T16" fmla="*/ 0 w 104"/>
                <a:gd name="T17" fmla="*/ 48 h 408"/>
                <a:gd name="T18" fmla="*/ 51 w 104"/>
                <a:gd name="T19" fmla="*/ 95 h 408"/>
                <a:gd name="T20" fmla="*/ 52 w 104"/>
                <a:gd name="T21" fmla="*/ 95 h 4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4" h="408">
                  <a:moveTo>
                    <a:pt x="98" y="408"/>
                  </a:moveTo>
                  <a:cubicBezTo>
                    <a:pt x="98" y="133"/>
                    <a:pt x="98" y="133"/>
                    <a:pt x="98" y="133"/>
                  </a:cubicBezTo>
                  <a:cubicBezTo>
                    <a:pt x="6" y="133"/>
                    <a:pt x="6" y="133"/>
                    <a:pt x="6" y="133"/>
                  </a:cubicBezTo>
                  <a:cubicBezTo>
                    <a:pt x="6" y="408"/>
                    <a:pt x="6" y="408"/>
                    <a:pt x="6" y="408"/>
                  </a:cubicBezTo>
                  <a:lnTo>
                    <a:pt x="98" y="408"/>
                  </a:lnTo>
                  <a:close/>
                  <a:moveTo>
                    <a:pt x="52" y="95"/>
                  </a:moveTo>
                  <a:cubicBezTo>
                    <a:pt x="84" y="95"/>
                    <a:pt x="104" y="74"/>
                    <a:pt x="104" y="48"/>
                  </a:cubicBezTo>
                  <a:cubicBezTo>
                    <a:pt x="103" y="21"/>
                    <a:pt x="84" y="0"/>
                    <a:pt x="52" y="0"/>
                  </a:cubicBezTo>
                  <a:cubicBezTo>
                    <a:pt x="21" y="0"/>
                    <a:pt x="0" y="21"/>
                    <a:pt x="0" y="48"/>
                  </a:cubicBezTo>
                  <a:cubicBezTo>
                    <a:pt x="0" y="74"/>
                    <a:pt x="20" y="95"/>
                    <a:pt x="51" y="95"/>
                  </a:cubicBezTo>
                  <a:cubicBezTo>
                    <a:pt x="52" y="95"/>
                    <a:pt x="52" y="95"/>
                    <a:pt x="52" y="9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316" name="Freeform 13"/>
            <p:cNvSpPr>
              <a:spLocks/>
            </p:cNvSpPr>
            <p:nvPr/>
          </p:nvSpPr>
          <p:spPr bwMode="auto">
            <a:xfrm>
              <a:off x="5114" y="2033"/>
              <a:ext cx="459" cy="462"/>
            </a:xfrm>
            <a:custGeom>
              <a:avLst/>
              <a:gdLst>
                <a:gd name="T0" fmla="*/ 0 w 280"/>
                <a:gd name="T1" fmla="*/ 282 h 282"/>
                <a:gd name="T2" fmla="*/ 92 w 280"/>
                <a:gd name="T3" fmla="*/ 282 h 282"/>
                <a:gd name="T4" fmla="*/ 92 w 280"/>
                <a:gd name="T5" fmla="*/ 128 h 282"/>
                <a:gd name="T6" fmla="*/ 95 w 280"/>
                <a:gd name="T7" fmla="*/ 106 h 282"/>
                <a:gd name="T8" fmla="*/ 142 w 280"/>
                <a:gd name="T9" fmla="*/ 73 h 282"/>
                <a:gd name="T10" fmla="*/ 188 w 280"/>
                <a:gd name="T11" fmla="*/ 135 h 282"/>
                <a:gd name="T12" fmla="*/ 188 w 280"/>
                <a:gd name="T13" fmla="*/ 282 h 282"/>
                <a:gd name="T14" fmla="*/ 280 w 280"/>
                <a:gd name="T15" fmla="*/ 282 h 282"/>
                <a:gd name="T16" fmla="*/ 280 w 280"/>
                <a:gd name="T17" fmla="*/ 124 h 282"/>
                <a:gd name="T18" fmla="*/ 174 w 280"/>
                <a:gd name="T19" fmla="*/ 0 h 282"/>
                <a:gd name="T20" fmla="*/ 91 w 280"/>
                <a:gd name="T21" fmla="*/ 47 h 282"/>
                <a:gd name="T22" fmla="*/ 92 w 280"/>
                <a:gd name="T23" fmla="*/ 47 h 282"/>
                <a:gd name="T24" fmla="*/ 92 w 280"/>
                <a:gd name="T25" fmla="*/ 7 h 282"/>
                <a:gd name="T26" fmla="*/ 0 w 280"/>
                <a:gd name="T27" fmla="*/ 7 h 282"/>
                <a:gd name="T28" fmla="*/ 0 w 280"/>
                <a:gd name="T29" fmla="*/ 282 h 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80" h="282">
                  <a:moveTo>
                    <a:pt x="0" y="282"/>
                  </a:moveTo>
                  <a:cubicBezTo>
                    <a:pt x="92" y="282"/>
                    <a:pt x="92" y="282"/>
                    <a:pt x="92" y="282"/>
                  </a:cubicBezTo>
                  <a:cubicBezTo>
                    <a:pt x="92" y="128"/>
                    <a:pt x="92" y="128"/>
                    <a:pt x="92" y="128"/>
                  </a:cubicBezTo>
                  <a:cubicBezTo>
                    <a:pt x="92" y="120"/>
                    <a:pt x="92" y="112"/>
                    <a:pt x="95" y="106"/>
                  </a:cubicBezTo>
                  <a:cubicBezTo>
                    <a:pt x="101" y="90"/>
                    <a:pt x="116" y="73"/>
                    <a:pt x="142" y="73"/>
                  </a:cubicBezTo>
                  <a:cubicBezTo>
                    <a:pt x="175" y="73"/>
                    <a:pt x="188" y="98"/>
                    <a:pt x="188" y="135"/>
                  </a:cubicBezTo>
                  <a:cubicBezTo>
                    <a:pt x="188" y="282"/>
                    <a:pt x="188" y="282"/>
                    <a:pt x="188" y="282"/>
                  </a:cubicBezTo>
                  <a:cubicBezTo>
                    <a:pt x="280" y="282"/>
                    <a:pt x="280" y="282"/>
                    <a:pt x="280" y="282"/>
                  </a:cubicBezTo>
                  <a:cubicBezTo>
                    <a:pt x="280" y="124"/>
                    <a:pt x="280" y="124"/>
                    <a:pt x="280" y="124"/>
                  </a:cubicBezTo>
                  <a:cubicBezTo>
                    <a:pt x="280" y="40"/>
                    <a:pt x="235" y="0"/>
                    <a:pt x="174" y="0"/>
                  </a:cubicBezTo>
                  <a:cubicBezTo>
                    <a:pt x="125" y="0"/>
                    <a:pt x="103" y="28"/>
                    <a:pt x="91" y="47"/>
                  </a:cubicBezTo>
                  <a:cubicBezTo>
                    <a:pt x="92" y="47"/>
                    <a:pt x="92" y="47"/>
                    <a:pt x="92" y="47"/>
                  </a:cubicBezTo>
                  <a:cubicBezTo>
                    <a:pt x="92" y="7"/>
                    <a:pt x="92" y="7"/>
                    <a:pt x="92" y="7"/>
                  </a:cubicBezTo>
                  <a:cubicBezTo>
                    <a:pt x="0" y="7"/>
                    <a:pt x="0" y="7"/>
                    <a:pt x="0" y="7"/>
                  </a:cubicBezTo>
                  <a:cubicBezTo>
                    <a:pt x="1" y="33"/>
                    <a:pt x="0" y="282"/>
                    <a:pt x="0" y="28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grpSp>
      <p:grpSp>
        <p:nvGrpSpPr>
          <p:cNvPr id="317" name="Group 69"/>
          <p:cNvGrpSpPr>
            <a:grpSpLocks noChangeAspect="1"/>
          </p:cNvGrpSpPr>
          <p:nvPr/>
        </p:nvGrpSpPr>
        <p:grpSpPr bwMode="auto">
          <a:xfrm>
            <a:off x="8607425" y="2419350"/>
            <a:ext cx="649678" cy="196851"/>
            <a:chOff x="2905" y="1877"/>
            <a:chExt cx="1868" cy="566"/>
          </a:xfrm>
        </p:grpSpPr>
        <p:sp>
          <p:nvSpPr>
            <p:cNvPr id="318" name="Freeform 70"/>
            <p:cNvSpPr>
              <a:spLocks/>
            </p:cNvSpPr>
            <p:nvPr/>
          </p:nvSpPr>
          <p:spPr bwMode="auto">
            <a:xfrm>
              <a:off x="3162" y="2232"/>
              <a:ext cx="919" cy="211"/>
            </a:xfrm>
            <a:custGeom>
              <a:avLst/>
              <a:gdLst>
                <a:gd name="T0" fmla="*/ 550 w 561"/>
                <a:gd name="T1" fmla="*/ 53 h 128"/>
                <a:gd name="T2" fmla="*/ 305 w 561"/>
                <a:gd name="T3" fmla="*/ 128 h 128"/>
                <a:gd name="T4" fmla="*/ 6 w 561"/>
                <a:gd name="T5" fmla="*/ 14 h 128"/>
                <a:gd name="T6" fmla="*/ 13 w 561"/>
                <a:gd name="T7" fmla="*/ 5 h 128"/>
                <a:gd name="T8" fmla="*/ 312 w 561"/>
                <a:gd name="T9" fmla="*/ 84 h 128"/>
                <a:gd name="T10" fmla="*/ 541 w 561"/>
                <a:gd name="T11" fmla="*/ 37 h 128"/>
                <a:gd name="T12" fmla="*/ 550 w 561"/>
                <a:gd name="T13" fmla="*/ 53 h 128"/>
              </a:gdLst>
              <a:ahLst/>
              <a:cxnLst>
                <a:cxn ang="0">
                  <a:pos x="T0" y="T1"/>
                </a:cxn>
                <a:cxn ang="0">
                  <a:pos x="T2" y="T3"/>
                </a:cxn>
                <a:cxn ang="0">
                  <a:pos x="T4" y="T5"/>
                </a:cxn>
                <a:cxn ang="0">
                  <a:pos x="T6" y="T7"/>
                </a:cxn>
                <a:cxn ang="0">
                  <a:pos x="T8" y="T9"/>
                </a:cxn>
                <a:cxn ang="0">
                  <a:pos x="T10" y="T11"/>
                </a:cxn>
                <a:cxn ang="0">
                  <a:pos x="T12" y="T13"/>
                </a:cxn>
              </a:cxnLst>
              <a:rect l="0" t="0" r="r" b="b"/>
              <a:pathLst>
                <a:path w="561" h="128">
                  <a:moveTo>
                    <a:pt x="550" y="53"/>
                  </a:moveTo>
                  <a:cubicBezTo>
                    <a:pt x="484" y="102"/>
                    <a:pt x="388" y="128"/>
                    <a:pt x="305" y="128"/>
                  </a:cubicBezTo>
                  <a:cubicBezTo>
                    <a:pt x="190" y="128"/>
                    <a:pt x="85" y="85"/>
                    <a:pt x="6" y="14"/>
                  </a:cubicBezTo>
                  <a:cubicBezTo>
                    <a:pt x="0" y="8"/>
                    <a:pt x="6" y="0"/>
                    <a:pt x="13" y="5"/>
                  </a:cubicBezTo>
                  <a:cubicBezTo>
                    <a:pt x="98" y="54"/>
                    <a:pt x="204" y="84"/>
                    <a:pt x="312" y="84"/>
                  </a:cubicBezTo>
                  <a:cubicBezTo>
                    <a:pt x="386" y="84"/>
                    <a:pt x="466" y="69"/>
                    <a:pt x="541" y="37"/>
                  </a:cubicBezTo>
                  <a:cubicBezTo>
                    <a:pt x="552" y="33"/>
                    <a:pt x="561" y="45"/>
                    <a:pt x="550" y="53"/>
                  </a:cubicBezTo>
                  <a:close/>
                </a:path>
              </a:pathLst>
            </a:custGeom>
            <a:solidFill>
              <a:srgbClr val="FF99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319" name="Freeform 71"/>
            <p:cNvSpPr>
              <a:spLocks/>
            </p:cNvSpPr>
            <p:nvPr/>
          </p:nvSpPr>
          <p:spPr bwMode="auto">
            <a:xfrm>
              <a:off x="3970" y="2204"/>
              <a:ext cx="197" cy="201"/>
            </a:xfrm>
            <a:custGeom>
              <a:avLst/>
              <a:gdLst>
                <a:gd name="T0" fmla="*/ 85 w 120"/>
                <a:gd name="T1" fmla="*/ 38 h 122"/>
                <a:gd name="T2" fmla="*/ 7 w 120"/>
                <a:gd name="T3" fmla="*/ 36 h 122"/>
                <a:gd name="T4" fmla="*/ 6 w 120"/>
                <a:gd name="T5" fmla="*/ 27 h 122"/>
                <a:gd name="T6" fmla="*/ 113 w 120"/>
                <a:gd name="T7" fmla="*/ 17 h 122"/>
                <a:gd name="T8" fmla="*/ 76 w 120"/>
                <a:gd name="T9" fmla="*/ 118 h 122"/>
                <a:gd name="T10" fmla="*/ 67 w 120"/>
                <a:gd name="T11" fmla="*/ 114 h 122"/>
                <a:gd name="T12" fmla="*/ 85 w 120"/>
                <a:gd name="T13" fmla="*/ 38 h 122"/>
              </a:gdLst>
              <a:ahLst/>
              <a:cxnLst>
                <a:cxn ang="0">
                  <a:pos x="T0" y="T1"/>
                </a:cxn>
                <a:cxn ang="0">
                  <a:pos x="T2" y="T3"/>
                </a:cxn>
                <a:cxn ang="0">
                  <a:pos x="T4" y="T5"/>
                </a:cxn>
                <a:cxn ang="0">
                  <a:pos x="T6" y="T7"/>
                </a:cxn>
                <a:cxn ang="0">
                  <a:pos x="T8" y="T9"/>
                </a:cxn>
                <a:cxn ang="0">
                  <a:pos x="T10" y="T11"/>
                </a:cxn>
                <a:cxn ang="0">
                  <a:pos x="T12" y="T13"/>
                </a:cxn>
              </a:cxnLst>
              <a:rect l="0" t="0" r="r" b="b"/>
              <a:pathLst>
                <a:path w="120" h="122">
                  <a:moveTo>
                    <a:pt x="85" y="38"/>
                  </a:moveTo>
                  <a:cubicBezTo>
                    <a:pt x="76" y="28"/>
                    <a:pt x="29" y="33"/>
                    <a:pt x="7" y="36"/>
                  </a:cubicBezTo>
                  <a:cubicBezTo>
                    <a:pt x="1" y="37"/>
                    <a:pt x="0" y="31"/>
                    <a:pt x="6" y="27"/>
                  </a:cubicBezTo>
                  <a:cubicBezTo>
                    <a:pt x="44" y="0"/>
                    <a:pt x="106" y="8"/>
                    <a:pt x="113" y="17"/>
                  </a:cubicBezTo>
                  <a:cubicBezTo>
                    <a:pt x="120" y="26"/>
                    <a:pt x="111" y="88"/>
                    <a:pt x="76" y="118"/>
                  </a:cubicBezTo>
                  <a:cubicBezTo>
                    <a:pt x="70" y="122"/>
                    <a:pt x="65" y="120"/>
                    <a:pt x="67" y="114"/>
                  </a:cubicBezTo>
                  <a:cubicBezTo>
                    <a:pt x="75" y="94"/>
                    <a:pt x="93" y="49"/>
                    <a:pt x="85" y="38"/>
                  </a:cubicBezTo>
                  <a:close/>
                </a:path>
              </a:pathLst>
            </a:custGeom>
            <a:solidFill>
              <a:srgbClr val="FF99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320" name="Freeform 72"/>
            <p:cNvSpPr>
              <a:spLocks/>
            </p:cNvSpPr>
            <p:nvPr/>
          </p:nvSpPr>
          <p:spPr bwMode="auto">
            <a:xfrm>
              <a:off x="3973" y="1886"/>
              <a:ext cx="230" cy="314"/>
            </a:xfrm>
            <a:custGeom>
              <a:avLst/>
              <a:gdLst>
                <a:gd name="T0" fmla="*/ 7 w 140"/>
                <a:gd name="T1" fmla="*/ 33 h 191"/>
                <a:gd name="T2" fmla="*/ 7 w 140"/>
                <a:gd name="T3" fmla="*/ 7 h 191"/>
                <a:gd name="T4" fmla="*/ 13 w 140"/>
                <a:gd name="T5" fmla="*/ 0 h 191"/>
                <a:gd name="T6" fmla="*/ 129 w 140"/>
                <a:gd name="T7" fmla="*/ 0 h 191"/>
                <a:gd name="T8" fmla="*/ 136 w 140"/>
                <a:gd name="T9" fmla="*/ 7 h 191"/>
                <a:gd name="T10" fmla="*/ 136 w 140"/>
                <a:gd name="T11" fmla="*/ 29 h 191"/>
                <a:gd name="T12" fmla="*/ 127 w 140"/>
                <a:gd name="T13" fmla="*/ 45 h 191"/>
                <a:gd name="T14" fmla="*/ 67 w 140"/>
                <a:gd name="T15" fmla="*/ 131 h 191"/>
                <a:gd name="T16" fmla="*/ 133 w 140"/>
                <a:gd name="T17" fmla="*/ 145 h 191"/>
                <a:gd name="T18" fmla="*/ 140 w 140"/>
                <a:gd name="T19" fmla="*/ 155 h 191"/>
                <a:gd name="T20" fmla="*/ 140 w 140"/>
                <a:gd name="T21" fmla="*/ 183 h 191"/>
                <a:gd name="T22" fmla="*/ 131 w 140"/>
                <a:gd name="T23" fmla="*/ 189 h 191"/>
                <a:gd name="T24" fmla="*/ 9 w 140"/>
                <a:gd name="T25" fmla="*/ 189 h 191"/>
                <a:gd name="T26" fmla="*/ 0 w 140"/>
                <a:gd name="T27" fmla="*/ 183 h 191"/>
                <a:gd name="T28" fmla="*/ 0 w 140"/>
                <a:gd name="T29" fmla="*/ 157 h 191"/>
                <a:gd name="T30" fmla="*/ 5 w 140"/>
                <a:gd name="T31" fmla="*/ 139 h 191"/>
                <a:gd name="T32" fmla="*/ 74 w 140"/>
                <a:gd name="T33" fmla="*/ 39 h 191"/>
                <a:gd name="T34" fmla="*/ 14 w 140"/>
                <a:gd name="T35" fmla="*/ 39 h 191"/>
                <a:gd name="T36" fmla="*/ 7 w 140"/>
                <a:gd name="T37" fmla="*/ 33 h 1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40" h="191">
                  <a:moveTo>
                    <a:pt x="7" y="33"/>
                  </a:moveTo>
                  <a:cubicBezTo>
                    <a:pt x="7" y="7"/>
                    <a:pt x="7" y="7"/>
                    <a:pt x="7" y="7"/>
                  </a:cubicBezTo>
                  <a:cubicBezTo>
                    <a:pt x="7" y="3"/>
                    <a:pt x="10" y="0"/>
                    <a:pt x="13" y="0"/>
                  </a:cubicBezTo>
                  <a:cubicBezTo>
                    <a:pt x="129" y="0"/>
                    <a:pt x="129" y="0"/>
                    <a:pt x="129" y="0"/>
                  </a:cubicBezTo>
                  <a:cubicBezTo>
                    <a:pt x="133" y="0"/>
                    <a:pt x="136" y="3"/>
                    <a:pt x="136" y="7"/>
                  </a:cubicBezTo>
                  <a:cubicBezTo>
                    <a:pt x="136" y="29"/>
                    <a:pt x="136" y="29"/>
                    <a:pt x="136" y="29"/>
                  </a:cubicBezTo>
                  <a:cubicBezTo>
                    <a:pt x="136" y="33"/>
                    <a:pt x="133" y="38"/>
                    <a:pt x="127" y="45"/>
                  </a:cubicBezTo>
                  <a:cubicBezTo>
                    <a:pt x="67" y="131"/>
                    <a:pt x="67" y="131"/>
                    <a:pt x="67" y="131"/>
                  </a:cubicBezTo>
                  <a:cubicBezTo>
                    <a:pt x="90" y="131"/>
                    <a:pt x="113" y="134"/>
                    <a:pt x="133" y="145"/>
                  </a:cubicBezTo>
                  <a:cubicBezTo>
                    <a:pt x="138" y="148"/>
                    <a:pt x="139" y="152"/>
                    <a:pt x="140" y="155"/>
                  </a:cubicBezTo>
                  <a:cubicBezTo>
                    <a:pt x="140" y="183"/>
                    <a:pt x="140" y="183"/>
                    <a:pt x="140" y="183"/>
                  </a:cubicBezTo>
                  <a:cubicBezTo>
                    <a:pt x="140" y="187"/>
                    <a:pt x="135" y="191"/>
                    <a:pt x="131" y="189"/>
                  </a:cubicBezTo>
                  <a:cubicBezTo>
                    <a:pt x="95" y="170"/>
                    <a:pt x="48" y="168"/>
                    <a:pt x="9" y="189"/>
                  </a:cubicBezTo>
                  <a:cubicBezTo>
                    <a:pt x="5" y="191"/>
                    <a:pt x="0" y="187"/>
                    <a:pt x="0" y="183"/>
                  </a:cubicBezTo>
                  <a:cubicBezTo>
                    <a:pt x="0" y="157"/>
                    <a:pt x="0" y="157"/>
                    <a:pt x="0" y="157"/>
                  </a:cubicBezTo>
                  <a:cubicBezTo>
                    <a:pt x="0" y="153"/>
                    <a:pt x="0" y="146"/>
                    <a:pt x="5" y="139"/>
                  </a:cubicBezTo>
                  <a:cubicBezTo>
                    <a:pt x="74" y="39"/>
                    <a:pt x="74" y="39"/>
                    <a:pt x="74" y="39"/>
                  </a:cubicBezTo>
                  <a:cubicBezTo>
                    <a:pt x="14" y="39"/>
                    <a:pt x="14" y="39"/>
                    <a:pt x="14" y="39"/>
                  </a:cubicBezTo>
                  <a:cubicBezTo>
                    <a:pt x="10" y="39"/>
                    <a:pt x="7" y="37"/>
                    <a:pt x="7" y="33"/>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sp>
          <p:nvSpPr>
            <p:cNvPr id="322" name="Freeform 73"/>
            <p:cNvSpPr>
              <a:spLocks/>
            </p:cNvSpPr>
            <p:nvPr/>
          </p:nvSpPr>
          <p:spPr bwMode="auto">
            <a:xfrm>
              <a:off x="3224" y="1881"/>
              <a:ext cx="392" cy="323"/>
            </a:xfrm>
            <a:custGeom>
              <a:avLst/>
              <a:gdLst>
                <a:gd name="T0" fmla="*/ 41 w 239"/>
                <a:gd name="T1" fmla="*/ 197 h 197"/>
                <a:gd name="T2" fmla="*/ 6 w 239"/>
                <a:gd name="T3" fmla="*/ 197 h 197"/>
                <a:gd name="T4" fmla="*/ 0 w 239"/>
                <a:gd name="T5" fmla="*/ 191 h 197"/>
                <a:gd name="T6" fmla="*/ 0 w 239"/>
                <a:gd name="T7" fmla="*/ 10 h 197"/>
                <a:gd name="T8" fmla="*/ 6 w 239"/>
                <a:gd name="T9" fmla="*/ 4 h 197"/>
                <a:gd name="T10" fmla="*/ 39 w 239"/>
                <a:gd name="T11" fmla="*/ 4 h 197"/>
                <a:gd name="T12" fmla="*/ 46 w 239"/>
                <a:gd name="T13" fmla="*/ 10 h 197"/>
                <a:gd name="T14" fmla="*/ 46 w 239"/>
                <a:gd name="T15" fmla="*/ 34 h 197"/>
                <a:gd name="T16" fmla="*/ 46 w 239"/>
                <a:gd name="T17" fmla="*/ 34 h 197"/>
                <a:gd name="T18" fmla="*/ 93 w 239"/>
                <a:gd name="T19" fmla="*/ 0 h 197"/>
                <a:gd name="T20" fmla="*/ 138 w 239"/>
                <a:gd name="T21" fmla="*/ 34 h 197"/>
                <a:gd name="T22" fmla="*/ 187 w 239"/>
                <a:gd name="T23" fmla="*/ 0 h 197"/>
                <a:gd name="T24" fmla="*/ 228 w 239"/>
                <a:gd name="T25" fmla="*/ 20 h 197"/>
                <a:gd name="T26" fmla="*/ 237 w 239"/>
                <a:gd name="T27" fmla="*/ 77 h 197"/>
                <a:gd name="T28" fmla="*/ 237 w 239"/>
                <a:gd name="T29" fmla="*/ 191 h 197"/>
                <a:gd name="T30" fmla="*/ 230 w 239"/>
                <a:gd name="T31" fmla="*/ 197 h 197"/>
                <a:gd name="T32" fmla="*/ 195 w 239"/>
                <a:gd name="T33" fmla="*/ 197 h 197"/>
                <a:gd name="T34" fmla="*/ 188 w 239"/>
                <a:gd name="T35" fmla="*/ 191 h 197"/>
                <a:gd name="T36" fmla="*/ 188 w 239"/>
                <a:gd name="T37" fmla="*/ 95 h 197"/>
                <a:gd name="T38" fmla="*/ 187 w 239"/>
                <a:gd name="T39" fmla="*/ 61 h 197"/>
                <a:gd name="T40" fmla="*/ 167 w 239"/>
                <a:gd name="T41" fmla="*/ 45 h 197"/>
                <a:gd name="T42" fmla="*/ 146 w 239"/>
                <a:gd name="T43" fmla="*/ 60 h 197"/>
                <a:gd name="T44" fmla="*/ 142 w 239"/>
                <a:gd name="T45" fmla="*/ 95 h 197"/>
                <a:gd name="T46" fmla="*/ 142 w 239"/>
                <a:gd name="T47" fmla="*/ 191 h 197"/>
                <a:gd name="T48" fmla="*/ 136 w 239"/>
                <a:gd name="T49" fmla="*/ 197 h 197"/>
                <a:gd name="T50" fmla="*/ 100 w 239"/>
                <a:gd name="T51" fmla="*/ 197 h 197"/>
                <a:gd name="T52" fmla="*/ 94 w 239"/>
                <a:gd name="T53" fmla="*/ 191 h 197"/>
                <a:gd name="T54" fmla="*/ 94 w 239"/>
                <a:gd name="T55" fmla="*/ 95 h 197"/>
                <a:gd name="T56" fmla="*/ 72 w 239"/>
                <a:gd name="T57" fmla="*/ 45 h 197"/>
                <a:gd name="T58" fmla="*/ 48 w 239"/>
                <a:gd name="T59" fmla="*/ 95 h 197"/>
                <a:gd name="T60" fmla="*/ 48 w 239"/>
                <a:gd name="T61" fmla="*/ 191 h 197"/>
                <a:gd name="T62" fmla="*/ 41 w 239"/>
                <a:gd name="T63" fmla="*/ 197 h 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39" h="197">
                  <a:moveTo>
                    <a:pt x="41" y="197"/>
                  </a:moveTo>
                  <a:cubicBezTo>
                    <a:pt x="6" y="197"/>
                    <a:pt x="6" y="197"/>
                    <a:pt x="6" y="197"/>
                  </a:cubicBezTo>
                  <a:cubicBezTo>
                    <a:pt x="2" y="197"/>
                    <a:pt x="0" y="195"/>
                    <a:pt x="0" y="191"/>
                  </a:cubicBezTo>
                  <a:cubicBezTo>
                    <a:pt x="0" y="10"/>
                    <a:pt x="0" y="10"/>
                    <a:pt x="0" y="10"/>
                  </a:cubicBezTo>
                  <a:cubicBezTo>
                    <a:pt x="0" y="7"/>
                    <a:pt x="3" y="4"/>
                    <a:pt x="6" y="4"/>
                  </a:cubicBezTo>
                  <a:cubicBezTo>
                    <a:pt x="39" y="4"/>
                    <a:pt x="39" y="4"/>
                    <a:pt x="39" y="4"/>
                  </a:cubicBezTo>
                  <a:cubicBezTo>
                    <a:pt x="43" y="4"/>
                    <a:pt x="45" y="7"/>
                    <a:pt x="46" y="10"/>
                  </a:cubicBezTo>
                  <a:cubicBezTo>
                    <a:pt x="46" y="34"/>
                    <a:pt x="46" y="34"/>
                    <a:pt x="46" y="34"/>
                  </a:cubicBezTo>
                  <a:cubicBezTo>
                    <a:pt x="46" y="34"/>
                    <a:pt x="46" y="34"/>
                    <a:pt x="46" y="34"/>
                  </a:cubicBezTo>
                  <a:cubicBezTo>
                    <a:pt x="55" y="11"/>
                    <a:pt x="71" y="0"/>
                    <a:pt x="93" y="0"/>
                  </a:cubicBezTo>
                  <a:cubicBezTo>
                    <a:pt x="115" y="0"/>
                    <a:pt x="129" y="11"/>
                    <a:pt x="138" y="34"/>
                  </a:cubicBezTo>
                  <a:cubicBezTo>
                    <a:pt x="147" y="11"/>
                    <a:pt x="166" y="0"/>
                    <a:pt x="187" y="0"/>
                  </a:cubicBezTo>
                  <a:cubicBezTo>
                    <a:pt x="202" y="0"/>
                    <a:pt x="218" y="6"/>
                    <a:pt x="228" y="20"/>
                  </a:cubicBezTo>
                  <a:cubicBezTo>
                    <a:pt x="239" y="35"/>
                    <a:pt x="237" y="57"/>
                    <a:pt x="237" y="77"/>
                  </a:cubicBezTo>
                  <a:cubicBezTo>
                    <a:pt x="237" y="191"/>
                    <a:pt x="237" y="191"/>
                    <a:pt x="237" y="191"/>
                  </a:cubicBezTo>
                  <a:cubicBezTo>
                    <a:pt x="237" y="194"/>
                    <a:pt x="234" y="197"/>
                    <a:pt x="230" y="197"/>
                  </a:cubicBezTo>
                  <a:cubicBezTo>
                    <a:pt x="195" y="197"/>
                    <a:pt x="195" y="197"/>
                    <a:pt x="195" y="197"/>
                  </a:cubicBezTo>
                  <a:cubicBezTo>
                    <a:pt x="191" y="197"/>
                    <a:pt x="188" y="194"/>
                    <a:pt x="188" y="191"/>
                  </a:cubicBezTo>
                  <a:cubicBezTo>
                    <a:pt x="188" y="95"/>
                    <a:pt x="188" y="95"/>
                    <a:pt x="188" y="95"/>
                  </a:cubicBezTo>
                  <a:cubicBezTo>
                    <a:pt x="188" y="87"/>
                    <a:pt x="189" y="68"/>
                    <a:pt x="187" y="61"/>
                  </a:cubicBezTo>
                  <a:cubicBezTo>
                    <a:pt x="185" y="49"/>
                    <a:pt x="177" y="45"/>
                    <a:pt x="167" y="45"/>
                  </a:cubicBezTo>
                  <a:cubicBezTo>
                    <a:pt x="158" y="45"/>
                    <a:pt x="149" y="51"/>
                    <a:pt x="146" y="60"/>
                  </a:cubicBezTo>
                  <a:cubicBezTo>
                    <a:pt x="142" y="69"/>
                    <a:pt x="142" y="85"/>
                    <a:pt x="142" y="95"/>
                  </a:cubicBezTo>
                  <a:cubicBezTo>
                    <a:pt x="142" y="191"/>
                    <a:pt x="142" y="191"/>
                    <a:pt x="142" y="191"/>
                  </a:cubicBezTo>
                  <a:cubicBezTo>
                    <a:pt x="142" y="194"/>
                    <a:pt x="139" y="197"/>
                    <a:pt x="136" y="197"/>
                  </a:cubicBezTo>
                  <a:cubicBezTo>
                    <a:pt x="100" y="197"/>
                    <a:pt x="100" y="197"/>
                    <a:pt x="100" y="197"/>
                  </a:cubicBezTo>
                  <a:cubicBezTo>
                    <a:pt x="97" y="197"/>
                    <a:pt x="94" y="194"/>
                    <a:pt x="94" y="191"/>
                  </a:cubicBezTo>
                  <a:cubicBezTo>
                    <a:pt x="94" y="95"/>
                    <a:pt x="94" y="95"/>
                    <a:pt x="94" y="95"/>
                  </a:cubicBezTo>
                  <a:cubicBezTo>
                    <a:pt x="94" y="75"/>
                    <a:pt x="97" y="45"/>
                    <a:pt x="72" y="45"/>
                  </a:cubicBezTo>
                  <a:cubicBezTo>
                    <a:pt x="47" y="45"/>
                    <a:pt x="48" y="74"/>
                    <a:pt x="48" y="95"/>
                  </a:cubicBezTo>
                  <a:cubicBezTo>
                    <a:pt x="48" y="191"/>
                    <a:pt x="48" y="191"/>
                    <a:pt x="48" y="191"/>
                  </a:cubicBezTo>
                  <a:cubicBezTo>
                    <a:pt x="48" y="194"/>
                    <a:pt x="45" y="197"/>
                    <a:pt x="41" y="197"/>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323" name="Freeform 74"/>
            <p:cNvSpPr>
              <a:spLocks noEditPoints="1"/>
            </p:cNvSpPr>
            <p:nvPr/>
          </p:nvSpPr>
          <p:spPr bwMode="auto">
            <a:xfrm>
              <a:off x="4231" y="1881"/>
              <a:ext cx="260" cy="330"/>
            </a:xfrm>
            <a:custGeom>
              <a:avLst/>
              <a:gdLst>
                <a:gd name="T0" fmla="*/ 79 w 159"/>
                <a:gd name="T1" fmla="*/ 0 h 201"/>
                <a:gd name="T2" fmla="*/ 159 w 159"/>
                <a:gd name="T3" fmla="*/ 102 h 201"/>
                <a:gd name="T4" fmla="*/ 79 w 159"/>
                <a:gd name="T5" fmla="*/ 201 h 201"/>
                <a:gd name="T6" fmla="*/ 0 w 159"/>
                <a:gd name="T7" fmla="*/ 100 h 201"/>
                <a:gd name="T8" fmla="*/ 79 w 159"/>
                <a:gd name="T9" fmla="*/ 0 h 201"/>
                <a:gd name="T10" fmla="*/ 79 w 159"/>
                <a:gd name="T11" fmla="*/ 37 h 201"/>
                <a:gd name="T12" fmla="*/ 52 w 159"/>
                <a:gd name="T13" fmla="*/ 95 h 201"/>
                <a:gd name="T14" fmla="*/ 79 w 159"/>
                <a:gd name="T15" fmla="*/ 164 h 201"/>
                <a:gd name="T16" fmla="*/ 107 w 159"/>
                <a:gd name="T17" fmla="*/ 103 h 201"/>
                <a:gd name="T18" fmla="*/ 102 w 159"/>
                <a:gd name="T19" fmla="*/ 55 h 201"/>
                <a:gd name="T20" fmla="*/ 79 w 159"/>
                <a:gd name="T21" fmla="*/ 37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59" h="201">
                  <a:moveTo>
                    <a:pt x="79" y="0"/>
                  </a:moveTo>
                  <a:cubicBezTo>
                    <a:pt x="131" y="0"/>
                    <a:pt x="159" y="45"/>
                    <a:pt x="159" y="102"/>
                  </a:cubicBezTo>
                  <a:cubicBezTo>
                    <a:pt x="159" y="157"/>
                    <a:pt x="128" y="201"/>
                    <a:pt x="79" y="201"/>
                  </a:cubicBezTo>
                  <a:cubicBezTo>
                    <a:pt x="27" y="201"/>
                    <a:pt x="0" y="156"/>
                    <a:pt x="0" y="100"/>
                  </a:cubicBezTo>
                  <a:cubicBezTo>
                    <a:pt x="0" y="44"/>
                    <a:pt x="28" y="0"/>
                    <a:pt x="79" y="0"/>
                  </a:cubicBezTo>
                  <a:close/>
                  <a:moveTo>
                    <a:pt x="79" y="37"/>
                  </a:moveTo>
                  <a:cubicBezTo>
                    <a:pt x="53" y="37"/>
                    <a:pt x="52" y="72"/>
                    <a:pt x="52" y="95"/>
                  </a:cubicBezTo>
                  <a:cubicBezTo>
                    <a:pt x="52" y="117"/>
                    <a:pt x="51" y="164"/>
                    <a:pt x="79" y="164"/>
                  </a:cubicBezTo>
                  <a:cubicBezTo>
                    <a:pt x="106" y="164"/>
                    <a:pt x="107" y="126"/>
                    <a:pt x="107" y="103"/>
                  </a:cubicBezTo>
                  <a:cubicBezTo>
                    <a:pt x="107" y="87"/>
                    <a:pt x="107" y="69"/>
                    <a:pt x="102" y="55"/>
                  </a:cubicBezTo>
                  <a:cubicBezTo>
                    <a:pt x="98" y="42"/>
                    <a:pt x="90" y="37"/>
                    <a:pt x="79" y="37"/>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324" name="Freeform 75"/>
            <p:cNvSpPr>
              <a:spLocks/>
            </p:cNvSpPr>
            <p:nvPr/>
          </p:nvSpPr>
          <p:spPr bwMode="auto">
            <a:xfrm>
              <a:off x="4535" y="1881"/>
              <a:ext cx="238" cy="323"/>
            </a:xfrm>
            <a:custGeom>
              <a:avLst/>
              <a:gdLst>
                <a:gd name="T0" fmla="*/ 41 w 145"/>
                <a:gd name="T1" fmla="*/ 197 h 197"/>
                <a:gd name="T2" fmla="*/ 6 w 145"/>
                <a:gd name="T3" fmla="*/ 197 h 197"/>
                <a:gd name="T4" fmla="*/ 0 w 145"/>
                <a:gd name="T5" fmla="*/ 191 h 197"/>
                <a:gd name="T6" fmla="*/ 0 w 145"/>
                <a:gd name="T7" fmla="*/ 10 h 197"/>
                <a:gd name="T8" fmla="*/ 7 w 145"/>
                <a:gd name="T9" fmla="*/ 4 h 197"/>
                <a:gd name="T10" fmla="*/ 39 w 145"/>
                <a:gd name="T11" fmla="*/ 4 h 197"/>
                <a:gd name="T12" fmla="*/ 46 w 145"/>
                <a:gd name="T13" fmla="*/ 9 h 197"/>
                <a:gd name="T14" fmla="*/ 46 w 145"/>
                <a:gd name="T15" fmla="*/ 37 h 197"/>
                <a:gd name="T16" fmla="*/ 46 w 145"/>
                <a:gd name="T17" fmla="*/ 37 h 197"/>
                <a:gd name="T18" fmla="*/ 94 w 145"/>
                <a:gd name="T19" fmla="*/ 0 h 197"/>
                <a:gd name="T20" fmla="*/ 135 w 145"/>
                <a:gd name="T21" fmla="*/ 21 h 197"/>
                <a:gd name="T22" fmla="*/ 145 w 145"/>
                <a:gd name="T23" fmla="*/ 78 h 197"/>
                <a:gd name="T24" fmla="*/ 145 w 145"/>
                <a:gd name="T25" fmla="*/ 192 h 197"/>
                <a:gd name="T26" fmla="*/ 138 w 145"/>
                <a:gd name="T27" fmla="*/ 197 h 197"/>
                <a:gd name="T28" fmla="*/ 103 w 145"/>
                <a:gd name="T29" fmla="*/ 197 h 197"/>
                <a:gd name="T30" fmla="*/ 96 w 145"/>
                <a:gd name="T31" fmla="*/ 192 h 197"/>
                <a:gd name="T32" fmla="*/ 96 w 145"/>
                <a:gd name="T33" fmla="*/ 93 h 197"/>
                <a:gd name="T34" fmla="*/ 74 w 145"/>
                <a:gd name="T35" fmla="*/ 45 h 197"/>
                <a:gd name="T36" fmla="*/ 54 w 145"/>
                <a:gd name="T37" fmla="*/ 59 h 197"/>
                <a:gd name="T38" fmla="*/ 48 w 145"/>
                <a:gd name="T39" fmla="*/ 93 h 197"/>
                <a:gd name="T40" fmla="*/ 48 w 145"/>
                <a:gd name="T41" fmla="*/ 191 h 197"/>
                <a:gd name="T42" fmla="*/ 41 w 145"/>
                <a:gd name="T43" fmla="*/ 197 h 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45" h="197">
                  <a:moveTo>
                    <a:pt x="41" y="197"/>
                  </a:moveTo>
                  <a:cubicBezTo>
                    <a:pt x="6" y="197"/>
                    <a:pt x="6" y="197"/>
                    <a:pt x="6" y="197"/>
                  </a:cubicBezTo>
                  <a:cubicBezTo>
                    <a:pt x="3" y="197"/>
                    <a:pt x="0" y="194"/>
                    <a:pt x="0" y="191"/>
                  </a:cubicBezTo>
                  <a:cubicBezTo>
                    <a:pt x="0" y="10"/>
                    <a:pt x="0" y="10"/>
                    <a:pt x="0" y="10"/>
                  </a:cubicBezTo>
                  <a:cubicBezTo>
                    <a:pt x="0" y="6"/>
                    <a:pt x="3" y="4"/>
                    <a:pt x="7" y="4"/>
                  </a:cubicBezTo>
                  <a:cubicBezTo>
                    <a:pt x="39" y="4"/>
                    <a:pt x="39" y="4"/>
                    <a:pt x="39" y="4"/>
                  </a:cubicBezTo>
                  <a:cubicBezTo>
                    <a:pt x="42" y="4"/>
                    <a:pt x="45" y="6"/>
                    <a:pt x="46" y="9"/>
                  </a:cubicBezTo>
                  <a:cubicBezTo>
                    <a:pt x="46" y="37"/>
                    <a:pt x="46" y="37"/>
                    <a:pt x="46" y="37"/>
                  </a:cubicBezTo>
                  <a:cubicBezTo>
                    <a:pt x="46" y="37"/>
                    <a:pt x="46" y="37"/>
                    <a:pt x="46" y="37"/>
                  </a:cubicBezTo>
                  <a:cubicBezTo>
                    <a:pt x="56" y="12"/>
                    <a:pt x="70" y="0"/>
                    <a:pt x="94" y="0"/>
                  </a:cubicBezTo>
                  <a:cubicBezTo>
                    <a:pt x="110" y="0"/>
                    <a:pt x="126" y="6"/>
                    <a:pt x="135" y="21"/>
                  </a:cubicBezTo>
                  <a:cubicBezTo>
                    <a:pt x="145" y="36"/>
                    <a:pt x="145" y="60"/>
                    <a:pt x="145" y="78"/>
                  </a:cubicBezTo>
                  <a:cubicBezTo>
                    <a:pt x="145" y="192"/>
                    <a:pt x="145" y="192"/>
                    <a:pt x="145" y="192"/>
                  </a:cubicBezTo>
                  <a:cubicBezTo>
                    <a:pt x="144" y="195"/>
                    <a:pt x="141" y="197"/>
                    <a:pt x="138" y="197"/>
                  </a:cubicBezTo>
                  <a:cubicBezTo>
                    <a:pt x="103" y="197"/>
                    <a:pt x="103" y="197"/>
                    <a:pt x="103" y="197"/>
                  </a:cubicBezTo>
                  <a:cubicBezTo>
                    <a:pt x="99" y="197"/>
                    <a:pt x="97" y="195"/>
                    <a:pt x="96" y="192"/>
                  </a:cubicBezTo>
                  <a:cubicBezTo>
                    <a:pt x="96" y="93"/>
                    <a:pt x="96" y="93"/>
                    <a:pt x="96" y="93"/>
                  </a:cubicBezTo>
                  <a:cubicBezTo>
                    <a:pt x="96" y="74"/>
                    <a:pt x="99" y="45"/>
                    <a:pt x="74" y="45"/>
                  </a:cubicBezTo>
                  <a:cubicBezTo>
                    <a:pt x="66" y="45"/>
                    <a:pt x="58" y="50"/>
                    <a:pt x="54" y="59"/>
                  </a:cubicBezTo>
                  <a:cubicBezTo>
                    <a:pt x="49" y="70"/>
                    <a:pt x="48" y="81"/>
                    <a:pt x="48" y="93"/>
                  </a:cubicBezTo>
                  <a:cubicBezTo>
                    <a:pt x="48" y="191"/>
                    <a:pt x="48" y="191"/>
                    <a:pt x="48" y="191"/>
                  </a:cubicBezTo>
                  <a:cubicBezTo>
                    <a:pt x="48" y="194"/>
                    <a:pt x="45" y="197"/>
                    <a:pt x="41" y="197"/>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325" name="Freeform 76"/>
            <p:cNvSpPr>
              <a:spLocks noEditPoints="1"/>
            </p:cNvSpPr>
            <p:nvPr/>
          </p:nvSpPr>
          <p:spPr bwMode="auto">
            <a:xfrm>
              <a:off x="3664" y="1877"/>
              <a:ext cx="277" cy="332"/>
            </a:xfrm>
            <a:custGeom>
              <a:avLst/>
              <a:gdLst>
                <a:gd name="T0" fmla="*/ 104 w 169"/>
                <a:gd name="T1" fmla="*/ 113 h 202"/>
                <a:gd name="T2" fmla="*/ 97 w 169"/>
                <a:gd name="T3" fmla="*/ 150 h 202"/>
                <a:gd name="T4" fmla="*/ 72 w 169"/>
                <a:gd name="T5" fmla="*/ 166 h 202"/>
                <a:gd name="T6" fmla="*/ 51 w 169"/>
                <a:gd name="T7" fmla="*/ 141 h 202"/>
                <a:gd name="T8" fmla="*/ 104 w 169"/>
                <a:gd name="T9" fmla="*/ 105 h 202"/>
                <a:gd name="T10" fmla="*/ 104 w 169"/>
                <a:gd name="T11" fmla="*/ 113 h 202"/>
                <a:gd name="T12" fmla="*/ 139 w 169"/>
                <a:gd name="T13" fmla="*/ 199 h 202"/>
                <a:gd name="T14" fmla="*/ 131 w 169"/>
                <a:gd name="T15" fmla="*/ 200 h 202"/>
                <a:gd name="T16" fmla="*/ 111 w 169"/>
                <a:gd name="T17" fmla="*/ 176 h 202"/>
                <a:gd name="T18" fmla="*/ 52 w 169"/>
                <a:gd name="T19" fmla="*/ 202 h 202"/>
                <a:gd name="T20" fmla="*/ 0 w 169"/>
                <a:gd name="T21" fmla="*/ 147 h 202"/>
                <a:gd name="T22" fmla="*/ 37 w 169"/>
                <a:gd name="T23" fmla="*/ 89 h 202"/>
                <a:gd name="T24" fmla="*/ 104 w 169"/>
                <a:gd name="T25" fmla="*/ 77 h 202"/>
                <a:gd name="T26" fmla="*/ 104 w 169"/>
                <a:gd name="T27" fmla="*/ 72 h 202"/>
                <a:gd name="T28" fmla="*/ 99 w 169"/>
                <a:gd name="T29" fmla="*/ 47 h 202"/>
                <a:gd name="T30" fmla="*/ 79 w 169"/>
                <a:gd name="T31" fmla="*/ 38 h 202"/>
                <a:gd name="T32" fmla="*/ 51 w 169"/>
                <a:gd name="T33" fmla="*/ 59 h 202"/>
                <a:gd name="T34" fmla="*/ 45 w 169"/>
                <a:gd name="T35" fmla="*/ 65 h 202"/>
                <a:gd name="T36" fmla="*/ 11 w 169"/>
                <a:gd name="T37" fmla="*/ 62 h 202"/>
                <a:gd name="T38" fmla="*/ 6 w 169"/>
                <a:gd name="T39" fmla="*/ 54 h 202"/>
                <a:gd name="T40" fmla="*/ 84 w 169"/>
                <a:gd name="T41" fmla="*/ 0 h 202"/>
                <a:gd name="T42" fmla="*/ 137 w 169"/>
                <a:gd name="T43" fmla="*/ 18 h 202"/>
                <a:gd name="T44" fmla="*/ 153 w 169"/>
                <a:gd name="T45" fmla="*/ 79 h 202"/>
                <a:gd name="T46" fmla="*/ 153 w 169"/>
                <a:gd name="T47" fmla="*/ 134 h 202"/>
                <a:gd name="T48" fmla="*/ 166 w 169"/>
                <a:gd name="T49" fmla="*/ 166 h 202"/>
                <a:gd name="T50" fmla="*/ 166 w 169"/>
                <a:gd name="T51" fmla="*/ 176 h 202"/>
                <a:gd name="T52" fmla="*/ 139 w 169"/>
                <a:gd name="T53" fmla="*/ 199 h 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69" h="202">
                  <a:moveTo>
                    <a:pt x="104" y="113"/>
                  </a:moveTo>
                  <a:cubicBezTo>
                    <a:pt x="104" y="127"/>
                    <a:pt x="104" y="138"/>
                    <a:pt x="97" y="150"/>
                  </a:cubicBezTo>
                  <a:cubicBezTo>
                    <a:pt x="91" y="160"/>
                    <a:pt x="82" y="166"/>
                    <a:pt x="72" y="166"/>
                  </a:cubicBezTo>
                  <a:cubicBezTo>
                    <a:pt x="59" y="166"/>
                    <a:pt x="51" y="156"/>
                    <a:pt x="51" y="141"/>
                  </a:cubicBezTo>
                  <a:cubicBezTo>
                    <a:pt x="51" y="111"/>
                    <a:pt x="78" y="105"/>
                    <a:pt x="104" y="105"/>
                  </a:cubicBezTo>
                  <a:lnTo>
                    <a:pt x="104" y="113"/>
                  </a:lnTo>
                  <a:close/>
                  <a:moveTo>
                    <a:pt x="139" y="199"/>
                  </a:moveTo>
                  <a:cubicBezTo>
                    <a:pt x="137" y="201"/>
                    <a:pt x="133" y="201"/>
                    <a:pt x="131" y="200"/>
                  </a:cubicBezTo>
                  <a:cubicBezTo>
                    <a:pt x="119" y="190"/>
                    <a:pt x="117" y="185"/>
                    <a:pt x="111" y="176"/>
                  </a:cubicBezTo>
                  <a:cubicBezTo>
                    <a:pt x="91" y="196"/>
                    <a:pt x="77" y="202"/>
                    <a:pt x="52" y="202"/>
                  </a:cubicBezTo>
                  <a:cubicBezTo>
                    <a:pt x="23" y="202"/>
                    <a:pt x="0" y="184"/>
                    <a:pt x="0" y="147"/>
                  </a:cubicBezTo>
                  <a:cubicBezTo>
                    <a:pt x="0" y="118"/>
                    <a:pt x="15" y="99"/>
                    <a:pt x="37" y="89"/>
                  </a:cubicBezTo>
                  <a:cubicBezTo>
                    <a:pt x="56" y="81"/>
                    <a:pt x="83" y="79"/>
                    <a:pt x="104" y="77"/>
                  </a:cubicBezTo>
                  <a:cubicBezTo>
                    <a:pt x="104" y="72"/>
                    <a:pt x="104" y="72"/>
                    <a:pt x="104" y="72"/>
                  </a:cubicBezTo>
                  <a:cubicBezTo>
                    <a:pt x="104" y="64"/>
                    <a:pt x="104" y="54"/>
                    <a:pt x="99" y="47"/>
                  </a:cubicBezTo>
                  <a:cubicBezTo>
                    <a:pt x="95" y="40"/>
                    <a:pt x="87" y="38"/>
                    <a:pt x="79" y="38"/>
                  </a:cubicBezTo>
                  <a:cubicBezTo>
                    <a:pt x="66" y="38"/>
                    <a:pt x="54" y="45"/>
                    <a:pt x="51" y="59"/>
                  </a:cubicBezTo>
                  <a:cubicBezTo>
                    <a:pt x="50" y="62"/>
                    <a:pt x="48" y="65"/>
                    <a:pt x="45" y="65"/>
                  </a:cubicBezTo>
                  <a:cubicBezTo>
                    <a:pt x="11" y="62"/>
                    <a:pt x="11" y="62"/>
                    <a:pt x="11" y="62"/>
                  </a:cubicBezTo>
                  <a:cubicBezTo>
                    <a:pt x="8" y="61"/>
                    <a:pt x="5" y="59"/>
                    <a:pt x="6" y="54"/>
                  </a:cubicBezTo>
                  <a:cubicBezTo>
                    <a:pt x="13" y="13"/>
                    <a:pt x="51" y="0"/>
                    <a:pt x="84" y="0"/>
                  </a:cubicBezTo>
                  <a:cubicBezTo>
                    <a:pt x="102" y="0"/>
                    <a:pt x="124" y="5"/>
                    <a:pt x="137" y="18"/>
                  </a:cubicBezTo>
                  <a:cubicBezTo>
                    <a:pt x="155" y="34"/>
                    <a:pt x="153" y="55"/>
                    <a:pt x="153" y="79"/>
                  </a:cubicBezTo>
                  <a:cubicBezTo>
                    <a:pt x="153" y="134"/>
                    <a:pt x="153" y="134"/>
                    <a:pt x="153" y="134"/>
                  </a:cubicBezTo>
                  <a:cubicBezTo>
                    <a:pt x="153" y="150"/>
                    <a:pt x="160" y="157"/>
                    <a:pt x="166" y="166"/>
                  </a:cubicBezTo>
                  <a:cubicBezTo>
                    <a:pt x="169" y="169"/>
                    <a:pt x="169" y="173"/>
                    <a:pt x="166" y="176"/>
                  </a:cubicBezTo>
                  <a:cubicBezTo>
                    <a:pt x="159" y="182"/>
                    <a:pt x="146" y="193"/>
                    <a:pt x="139" y="199"/>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326" name="Freeform 77"/>
            <p:cNvSpPr>
              <a:spLocks noEditPoints="1"/>
            </p:cNvSpPr>
            <p:nvPr/>
          </p:nvSpPr>
          <p:spPr bwMode="auto">
            <a:xfrm>
              <a:off x="2905" y="1877"/>
              <a:ext cx="278" cy="332"/>
            </a:xfrm>
            <a:custGeom>
              <a:avLst/>
              <a:gdLst>
                <a:gd name="T0" fmla="*/ 104 w 170"/>
                <a:gd name="T1" fmla="*/ 113 h 202"/>
                <a:gd name="T2" fmla="*/ 98 w 170"/>
                <a:gd name="T3" fmla="*/ 150 h 202"/>
                <a:gd name="T4" fmla="*/ 73 w 170"/>
                <a:gd name="T5" fmla="*/ 166 h 202"/>
                <a:gd name="T6" fmla="*/ 52 w 170"/>
                <a:gd name="T7" fmla="*/ 141 h 202"/>
                <a:gd name="T8" fmla="*/ 104 w 170"/>
                <a:gd name="T9" fmla="*/ 105 h 202"/>
                <a:gd name="T10" fmla="*/ 104 w 170"/>
                <a:gd name="T11" fmla="*/ 113 h 202"/>
                <a:gd name="T12" fmla="*/ 140 w 170"/>
                <a:gd name="T13" fmla="*/ 199 h 202"/>
                <a:gd name="T14" fmla="*/ 131 w 170"/>
                <a:gd name="T15" fmla="*/ 200 h 202"/>
                <a:gd name="T16" fmla="*/ 111 w 170"/>
                <a:gd name="T17" fmla="*/ 176 h 202"/>
                <a:gd name="T18" fmla="*/ 53 w 170"/>
                <a:gd name="T19" fmla="*/ 202 h 202"/>
                <a:gd name="T20" fmla="*/ 0 w 170"/>
                <a:gd name="T21" fmla="*/ 147 h 202"/>
                <a:gd name="T22" fmla="*/ 38 w 170"/>
                <a:gd name="T23" fmla="*/ 89 h 202"/>
                <a:gd name="T24" fmla="*/ 104 w 170"/>
                <a:gd name="T25" fmla="*/ 77 h 202"/>
                <a:gd name="T26" fmla="*/ 104 w 170"/>
                <a:gd name="T27" fmla="*/ 72 h 202"/>
                <a:gd name="T28" fmla="*/ 100 w 170"/>
                <a:gd name="T29" fmla="*/ 47 h 202"/>
                <a:gd name="T30" fmla="*/ 80 w 170"/>
                <a:gd name="T31" fmla="*/ 38 h 202"/>
                <a:gd name="T32" fmla="*/ 52 w 170"/>
                <a:gd name="T33" fmla="*/ 59 h 202"/>
                <a:gd name="T34" fmla="*/ 46 w 170"/>
                <a:gd name="T35" fmla="*/ 65 h 202"/>
                <a:gd name="T36" fmla="*/ 12 w 170"/>
                <a:gd name="T37" fmla="*/ 62 h 202"/>
                <a:gd name="T38" fmla="*/ 6 w 170"/>
                <a:gd name="T39" fmla="*/ 54 h 202"/>
                <a:gd name="T40" fmla="*/ 85 w 170"/>
                <a:gd name="T41" fmla="*/ 0 h 202"/>
                <a:gd name="T42" fmla="*/ 138 w 170"/>
                <a:gd name="T43" fmla="*/ 18 h 202"/>
                <a:gd name="T44" fmla="*/ 154 w 170"/>
                <a:gd name="T45" fmla="*/ 79 h 202"/>
                <a:gd name="T46" fmla="*/ 154 w 170"/>
                <a:gd name="T47" fmla="*/ 134 h 202"/>
                <a:gd name="T48" fmla="*/ 167 w 170"/>
                <a:gd name="T49" fmla="*/ 166 h 202"/>
                <a:gd name="T50" fmla="*/ 167 w 170"/>
                <a:gd name="T51" fmla="*/ 176 h 202"/>
                <a:gd name="T52" fmla="*/ 140 w 170"/>
                <a:gd name="T53" fmla="*/ 199 h 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70" h="202">
                  <a:moveTo>
                    <a:pt x="104" y="113"/>
                  </a:moveTo>
                  <a:cubicBezTo>
                    <a:pt x="104" y="127"/>
                    <a:pt x="105" y="138"/>
                    <a:pt x="98" y="150"/>
                  </a:cubicBezTo>
                  <a:cubicBezTo>
                    <a:pt x="92" y="160"/>
                    <a:pt x="83" y="166"/>
                    <a:pt x="73" y="166"/>
                  </a:cubicBezTo>
                  <a:cubicBezTo>
                    <a:pt x="60" y="166"/>
                    <a:pt x="52" y="156"/>
                    <a:pt x="52" y="141"/>
                  </a:cubicBezTo>
                  <a:cubicBezTo>
                    <a:pt x="52" y="111"/>
                    <a:pt x="79" y="105"/>
                    <a:pt x="104" y="105"/>
                  </a:cubicBezTo>
                  <a:lnTo>
                    <a:pt x="104" y="113"/>
                  </a:lnTo>
                  <a:close/>
                  <a:moveTo>
                    <a:pt x="140" y="199"/>
                  </a:moveTo>
                  <a:cubicBezTo>
                    <a:pt x="137" y="201"/>
                    <a:pt x="134" y="201"/>
                    <a:pt x="131" y="200"/>
                  </a:cubicBezTo>
                  <a:cubicBezTo>
                    <a:pt x="120" y="190"/>
                    <a:pt x="118" y="185"/>
                    <a:pt x="111" y="176"/>
                  </a:cubicBezTo>
                  <a:cubicBezTo>
                    <a:pt x="92" y="196"/>
                    <a:pt x="78" y="202"/>
                    <a:pt x="53" y="202"/>
                  </a:cubicBezTo>
                  <a:cubicBezTo>
                    <a:pt x="23" y="202"/>
                    <a:pt x="0" y="184"/>
                    <a:pt x="0" y="147"/>
                  </a:cubicBezTo>
                  <a:cubicBezTo>
                    <a:pt x="0" y="118"/>
                    <a:pt x="16" y="99"/>
                    <a:pt x="38" y="89"/>
                  </a:cubicBezTo>
                  <a:cubicBezTo>
                    <a:pt x="57" y="81"/>
                    <a:pt x="84" y="79"/>
                    <a:pt x="104" y="77"/>
                  </a:cubicBezTo>
                  <a:cubicBezTo>
                    <a:pt x="104" y="72"/>
                    <a:pt x="104" y="72"/>
                    <a:pt x="104" y="72"/>
                  </a:cubicBezTo>
                  <a:cubicBezTo>
                    <a:pt x="104" y="64"/>
                    <a:pt x="105" y="54"/>
                    <a:pt x="100" y="47"/>
                  </a:cubicBezTo>
                  <a:cubicBezTo>
                    <a:pt x="96" y="40"/>
                    <a:pt x="87" y="38"/>
                    <a:pt x="80" y="38"/>
                  </a:cubicBezTo>
                  <a:cubicBezTo>
                    <a:pt x="67" y="38"/>
                    <a:pt x="55" y="45"/>
                    <a:pt x="52" y="59"/>
                  </a:cubicBezTo>
                  <a:cubicBezTo>
                    <a:pt x="51" y="62"/>
                    <a:pt x="49" y="65"/>
                    <a:pt x="46" y="65"/>
                  </a:cubicBezTo>
                  <a:cubicBezTo>
                    <a:pt x="12" y="62"/>
                    <a:pt x="12" y="62"/>
                    <a:pt x="12" y="62"/>
                  </a:cubicBezTo>
                  <a:cubicBezTo>
                    <a:pt x="9" y="61"/>
                    <a:pt x="5" y="59"/>
                    <a:pt x="6" y="54"/>
                  </a:cubicBezTo>
                  <a:cubicBezTo>
                    <a:pt x="14" y="13"/>
                    <a:pt x="52" y="0"/>
                    <a:pt x="85" y="0"/>
                  </a:cubicBezTo>
                  <a:cubicBezTo>
                    <a:pt x="102" y="0"/>
                    <a:pt x="125" y="5"/>
                    <a:pt x="138" y="18"/>
                  </a:cubicBezTo>
                  <a:cubicBezTo>
                    <a:pt x="155" y="34"/>
                    <a:pt x="154" y="55"/>
                    <a:pt x="154" y="79"/>
                  </a:cubicBezTo>
                  <a:cubicBezTo>
                    <a:pt x="154" y="134"/>
                    <a:pt x="154" y="134"/>
                    <a:pt x="154" y="134"/>
                  </a:cubicBezTo>
                  <a:cubicBezTo>
                    <a:pt x="154" y="150"/>
                    <a:pt x="161" y="157"/>
                    <a:pt x="167" y="166"/>
                  </a:cubicBezTo>
                  <a:cubicBezTo>
                    <a:pt x="169" y="169"/>
                    <a:pt x="170" y="173"/>
                    <a:pt x="167" y="176"/>
                  </a:cubicBezTo>
                  <a:cubicBezTo>
                    <a:pt x="160" y="182"/>
                    <a:pt x="147" y="193"/>
                    <a:pt x="140" y="199"/>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grpSp>
      <p:pic>
        <p:nvPicPr>
          <p:cNvPr id="327" name="Picture 115" descr="Image result for icloud 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555798" y="2097823"/>
            <a:ext cx="420687" cy="483133"/>
          </a:xfrm>
          <a:prstGeom prst="rect">
            <a:avLst/>
          </a:prstGeom>
          <a:noFill/>
          <a:extLst>
            <a:ext uri="{909E8E84-426E-40DD-AFC4-6F175D3DCCD1}">
              <a14:hiddenFill xmlns:a14="http://schemas.microsoft.com/office/drawing/2010/main">
                <a:solidFill>
                  <a:srgbClr val="FFFFFF"/>
                </a:solidFill>
              </a14:hiddenFill>
            </a:ext>
          </a:extLst>
        </p:spPr>
      </p:pic>
      <p:pic>
        <p:nvPicPr>
          <p:cNvPr id="328" name="Picture 121" descr="Image result for go to my pc logo png"/>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bwMode="auto">
          <a:xfrm>
            <a:off x="10123488" y="2439988"/>
            <a:ext cx="843845" cy="150811"/>
          </a:xfrm>
          <a:prstGeom prst="rect">
            <a:avLst/>
          </a:prstGeom>
          <a:noFill/>
          <a:extLst>
            <a:ext uri="{909E8E84-426E-40DD-AFC4-6F175D3DCCD1}">
              <a14:hiddenFill xmlns:a14="http://schemas.microsoft.com/office/drawing/2010/main">
                <a:solidFill>
                  <a:srgbClr val="FFFFFF"/>
                </a:solidFill>
              </a14:hiddenFill>
            </a:ext>
          </a:extLst>
        </p:spPr>
      </p:pic>
      <p:grpSp>
        <p:nvGrpSpPr>
          <p:cNvPr id="329" name="Group 4"/>
          <p:cNvGrpSpPr>
            <a:grpSpLocks noChangeAspect="1"/>
          </p:cNvGrpSpPr>
          <p:nvPr/>
        </p:nvGrpSpPr>
        <p:grpSpPr bwMode="auto">
          <a:xfrm>
            <a:off x="9754554" y="1431131"/>
            <a:ext cx="716309" cy="173858"/>
            <a:chOff x="1953" y="1703"/>
            <a:chExt cx="3774" cy="916"/>
          </a:xfrm>
        </p:grpSpPr>
        <p:sp>
          <p:nvSpPr>
            <p:cNvPr id="330" name="Freeform 5"/>
            <p:cNvSpPr>
              <a:spLocks noEditPoints="1"/>
            </p:cNvSpPr>
            <p:nvPr/>
          </p:nvSpPr>
          <p:spPr bwMode="auto">
            <a:xfrm>
              <a:off x="2662" y="1705"/>
              <a:ext cx="3065" cy="810"/>
            </a:xfrm>
            <a:custGeom>
              <a:avLst/>
              <a:gdLst>
                <a:gd name="T0" fmla="*/ 745 w 1872"/>
                <a:gd name="T1" fmla="*/ 342 h 495"/>
                <a:gd name="T2" fmla="*/ 1296 w 1872"/>
                <a:gd name="T3" fmla="*/ 265 h 495"/>
                <a:gd name="T4" fmla="*/ 1227 w 1872"/>
                <a:gd name="T5" fmla="*/ 335 h 495"/>
                <a:gd name="T6" fmla="*/ 1848 w 1872"/>
                <a:gd name="T7" fmla="*/ 267 h 495"/>
                <a:gd name="T8" fmla="*/ 1861 w 1872"/>
                <a:gd name="T9" fmla="*/ 215 h 495"/>
                <a:gd name="T10" fmla="*/ 1688 w 1872"/>
                <a:gd name="T11" fmla="*/ 0 h 495"/>
                <a:gd name="T12" fmla="*/ 1544 w 1872"/>
                <a:gd name="T13" fmla="*/ 209 h 495"/>
                <a:gd name="T14" fmla="*/ 1575 w 1872"/>
                <a:gd name="T15" fmla="*/ 420 h 495"/>
                <a:gd name="T16" fmla="*/ 1467 w 1872"/>
                <a:gd name="T17" fmla="*/ 402 h 495"/>
                <a:gd name="T18" fmla="*/ 1291 w 1872"/>
                <a:gd name="T19" fmla="*/ 443 h 495"/>
                <a:gd name="T20" fmla="*/ 1405 w 1872"/>
                <a:gd name="T21" fmla="*/ 283 h 495"/>
                <a:gd name="T22" fmla="*/ 1157 w 1872"/>
                <a:gd name="T23" fmla="*/ 318 h 495"/>
                <a:gd name="T24" fmla="*/ 1082 w 1872"/>
                <a:gd name="T25" fmla="*/ 211 h 495"/>
                <a:gd name="T26" fmla="*/ 995 w 1872"/>
                <a:gd name="T27" fmla="*/ 217 h 495"/>
                <a:gd name="T28" fmla="*/ 897 w 1872"/>
                <a:gd name="T29" fmla="*/ 357 h 495"/>
                <a:gd name="T30" fmla="*/ 754 w 1872"/>
                <a:gd name="T31" fmla="*/ 381 h 495"/>
                <a:gd name="T32" fmla="*/ 784 w 1872"/>
                <a:gd name="T33" fmla="*/ 211 h 495"/>
                <a:gd name="T34" fmla="*/ 533 w 1872"/>
                <a:gd name="T35" fmla="*/ 414 h 495"/>
                <a:gd name="T36" fmla="*/ 621 w 1872"/>
                <a:gd name="T37" fmla="*/ 267 h 495"/>
                <a:gd name="T38" fmla="*/ 634 w 1872"/>
                <a:gd name="T39" fmla="*/ 215 h 495"/>
                <a:gd name="T40" fmla="*/ 593 w 1872"/>
                <a:gd name="T41" fmla="*/ 111 h 495"/>
                <a:gd name="T42" fmla="*/ 511 w 1872"/>
                <a:gd name="T43" fmla="*/ 215 h 495"/>
                <a:gd name="T44" fmla="*/ 448 w 1872"/>
                <a:gd name="T45" fmla="*/ 256 h 495"/>
                <a:gd name="T46" fmla="*/ 472 w 1872"/>
                <a:gd name="T47" fmla="*/ 365 h 495"/>
                <a:gd name="T48" fmla="*/ 423 w 1872"/>
                <a:gd name="T49" fmla="*/ 279 h 495"/>
                <a:gd name="T50" fmla="*/ 277 w 1872"/>
                <a:gd name="T51" fmla="*/ 228 h 495"/>
                <a:gd name="T52" fmla="*/ 204 w 1872"/>
                <a:gd name="T53" fmla="*/ 228 h 495"/>
                <a:gd name="T54" fmla="*/ 77 w 1872"/>
                <a:gd name="T55" fmla="*/ 415 h 495"/>
                <a:gd name="T56" fmla="*/ 114 w 1872"/>
                <a:gd name="T57" fmla="*/ 217 h 495"/>
                <a:gd name="T58" fmla="*/ 22 w 1872"/>
                <a:gd name="T59" fmla="*/ 333 h 495"/>
                <a:gd name="T60" fmla="*/ 143 w 1872"/>
                <a:gd name="T61" fmla="*/ 457 h 495"/>
                <a:gd name="T62" fmla="*/ 196 w 1872"/>
                <a:gd name="T63" fmla="*/ 489 h 495"/>
                <a:gd name="T64" fmla="*/ 319 w 1872"/>
                <a:gd name="T65" fmla="*/ 267 h 495"/>
                <a:gd name="T66" fmla="*/ 380 w 1872"/>
                <a:gd name="T67" fmla="*/ 495 h 495"/>
                <a:gd name="T68" fmla="*/ 629 w 1872"/>
                <a:gd name="T69" fmla="*/ 431 h 495"/>
                <a:gd name="T70" fmla="*/ 865 w 1872"/>
                <a:gd name="T71" fmla="*/ 477 h 495"/>
                <a:gd name="T72" fmla="*/ 938 w 1872"/>
                <a:gd name="T73" fmla="*/ 479 h 495"/>
                <a:gd name="T74" fmla="*/ 1077 w 1872"/>
                <a:gd name="T75" fmla="*/ 287 h 495"/>
                <a:gd name="T76" fmla="*/ 1071 w 1872"/>
                <a:gd name="T77" fmla="*/ 360 h 495"/>
                <a:gd name="T78" fmla="*/ 1145 w 1872"/>
                <a:gd name="T79" fmla="*/ 388 h 495"/>
                <a:gd name="T80" fmla="*/ 1522 w 1872"/>
                <a:gd name="T81" fmla="*/ 495 h 495"/>
                <a:gd name="T82" fmla="*/ 1502 w 1872"/>
                <a:gd name="T83" fmla="*/ 285 h 495"/>
                <a:gd name="T84" fmla="*/ 1625 w 1872"/>
                <a:gd name="T85" fmla="*/ 298 h 495"/>
                <a:gd name="T86" fmla="*/ 1682 w 1872"/>
                <a:gd name="T87" fmla="*/ 40 h 495"/>
                <a:gd name="T88" fmla="*/ 1694 w 1872"/>
                <a:gd name="T89" fmla="*/ 215 h 495"/>
                <a:gd name="T90" fmla="*/ 1681 w 1872"/>
                <a:gd name="T91" fmla="*/ 267 h 495"/>
                <a:gd name="T92" fmla="*/ 1745 w 1872"/>
                <a:gd name="T93" fmla="*/ 495 h 495"/>
                <a:gd name="T94" fmla="*/ 1835 w 1872"/>
                <a:gd name="T95" fmla="*/ 391 h 495"/>
                <a:gd name="T96" fmla="*/ 1756 w 1872"/>
                <a:gd name="T97" fmla="*/ 414 h 4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872" h="495">
                  <a:moveTo>
                    <a:pt x="772" y="265"/>
                  </a:moveTo>
                  <a:cubicBezTo>
                    <a:pt x="796" y="265"/>
                    <a:pt x="804" y="279"/>
                    <a:pt x="804" y="296"/>
                  </a:cubicBezTo>
                  <a:cubicBezTo>
                    <a:pt x="804" y="324"/>
                    <a:pt x="781" y="342"/>
                    <a:pt x="745" y="342"/>
                  </a:cubicBezTo>
                  <a:cubicBezTo>
                    <a:pt x="732" y="342"/>
                    <a:pt x="714" y="339"/>
                    <a:pt x="703" y="335"/>
                  </a:cubicBezTo>
                  <a:cubicBezTo>
                    <a:pt x="708" y="309"/>
                    <a:pt x="725" y="265"/>
                    <a:pt x="772" y="265"/>
                  </a:cubicBezTo>
                  <a:moveTo>
                    <a:pt x="1296" y="265"/>
                  </a:moveTo>
                  <a:cubicBezTo>
                    <a:pt x="1318" y="265"/>
                    <a:pt x="1329" y="279"/>
                    <a:pt x="1329" y="296"/>
                  </a:cubicBezTo>
                  <a:cubicBezTo>
                    <a:pt x="1329" y="324"/>
                    <a:pt x="1305" y="342"/>
                    <a:pt x="1269" y="342"/>
                  </a:cubicBezTo>
                  <a:cubicBezTo>
                    <a:pt x="1256" y="342"/>
                    <a:pt x="1238" y="339"/>
                    <a:pt x="1227" y="335"/>
                  </a:cubicBezTo>
                  <a:cubicBezTo>
                    <a:pt x="1232" y="309"/>
                    <a:pt x="1252" y="265"/>
                    <a:pt x="1296" y="265"/>
                  </a:cubicBezTo>
                  <a:moveTo>
                    <a:pt x="1793" y="267"/>
                  </a:moveTo>
                  <a:cubicBezTo>
                    <a:pt x="1848" y="267"/>
                    <a:pt x="1848" y="267"/>
                    <a:pt x="1848" y="267"/>
                  </a:cubicBezTo>
                  <a:cubicBezTo>
                    <a:pt x="1856" y="267"/>
                    <a:pt x="1861" y="264"/>
                    <a:pt x="1862" y="257"/>
                  </a:cubicBezTo>
                  <a:cubicBezTo>
                    <a:pt x="1865" y="247"/>
                    <a:pt x="1869" y="230"/>
                    <a:pt x="1871" y="225"/>
                  </a:cubicBezTo>
                  <a:cubicBezTo>
                    <a:pt x="1872" y="219"/>
                    <a:pt x="1869" y="215"/>
                    <a:pt x="1861" y="215"/>
                  </a:cubicBezTo>
                  <a:cubicBezTo>
                    <a:pt x="1806" y="215"/>
                    <a:pt x="1806" y="215"/>
                    <a:pt x="1806" y="215"/>
                  </a:cubicBezTo>
                  <a:cubicBezTo>
                    <a:pt x="1810" y="199"/>
                    <a:pt x="1826" y="150"/>
                    <a:pt x="1826" y="118"/>
                  </a:cubicBezTo>
                  <a:cubicBezTo>
                    <a:pt x="1826" y="54"/>
                    <a:pt x="1769" y="0"/>
                    <a:pt x="1688" y="0"/>
                  </a:cubicBezTo>
                  <a:cubicBezTo>
                    <a:pt x="1597" y="0"/>
                    <a:pt x="1538" y="58"/>
                    <a:pt x="1538" y="140"/>
                  </a:cubicBezTo>
                  <a:cubicBezTo>
                    <a:pt x="1538" y="164"/>
                    <a:pt x="1548" y="192"/>
                    <a:pt x="1559" y="210"/>
                  </a:cubicBezTo>
                  <a:cubicBezTo>
                    <a:pt x="1554" y="209"/>
                    <a:pt x="1549" y="209"/>
                    <a:pt x="1544" y="209"/>
                  </a:cubicBezTo>
                  <a:cubicBezTo>
                    <a:pt x="1475" y="209"/>
                    <a:pt x="1432" y="245"/>
                    <a:pt x="1432" y="297"/>
                  </a:cubicBezTo>
                  <a:cubicBezTo>
                    <a:pt x="1432" y="347"/>
                    <a:pt x="1472" y="366"/>
                    <a:pt x="1510" y="378"/>
                  </a:cubicBezTo>
                  <a:cubicBezTo>
                    <a:pt x="1544" y="390"/>
                    <a:pt x="1575" y="395"/>
                    <a:pt x="1575" y="420"/>
                  </a:cubicBezTo>
                  <a:cubicBezTo>
                    <a:pt x="1575" y="437"/>
                    <a:pt x="1558" y="447"/>
                    <a:pt x="1524" y="447"/>
                  </a:cubicBezTo>
                  <a:cubicBezTo>
                    <a:pt x="1485" y="447"/>
                    <a:pt x="1463" y="429"/>
                    <a:pt x="1457" y="422"/>
                  </a:cubicBezTo>
                  <a:cubicBezTo>
                    <a:pt x="1461" y="420"/>
                    <a:pt x="1467" y="413"/>
                    <a:pt x="1467" y="402"/>
                  </a:cubicBezTo>
                  <a:cubicBezTo>
                    <a:pt x="1467" y="386"/>
                    <a:pt x="1455" y="373"/>
                    <a:pt x="1434" y="373"/>
                  </a:cubicBezTo>
                  <a:cubicBezTo>
                    <a:pt x="1416" y="373"/>
                    <a:pt x="1400" y="387"/>
                    <a:pt x="1396" y="406"/>
                  </a:cubicBezTo>
                  <a:cubicBezTo>
                    <a:pt x="1367" y="429"/>
                    <a:pt x="1336" y="443"/>
                    <a:pt x="1291" y="443"/>
                  </a:cubicBezTo>
                  <a:cubicBezTo>
                    <a:pt x="1246" y="443"/>
                    <a:pt x="1223" y="421"/>
                    <a:pt x="1223" y="374"/>
                  </a:cubicBezTo>
                  <a:cubicBezTo>
                    <a:pt x="1234" y="377"/>
                    <a:pt x="1261" y="381"/>
                    <a:pt x="1279" y="381"/>
                  </a:cubicBezTo>
                  <a:cubicBezTo>
                    <a:pt x="1354" y="381"/>
                    <a:pt x="1405" y="348"/>
                    <a:pt x="1405" y="283"/>
                  </a:cubicBezTo>
                  <a:cubicBezTo>
                    <a:pt x="1405" y="248"/>
                    <a:pt x="1373" y="211"/>
                    <a:pt x="1309" y="211"/>
                  </a:cubicBezTo>
                  <a:cubicBezTo>
                    <a:pt x="1309" y="211"/>
                    <a:pt x="1309" y="211"/>
                    <a:pt x="1309" y="211"/>
                  </a:cubicBezTo>
                  <a:cubicBezTo>
                    <a:pt x="1225" y="211"/>
                    <a:pt x="1178" y="262"/>
                    <a:pt x="1157" y="318"/>
                  </a:cubicBezTo>
                  <a:cubicBezTo>
                    <a:pt x="1152" y="316"/>
                    <a:pt x="1146" y="315"/>
                    <a:pt x="1140" y="314"/>
                  </a:cubicBezTo>
                  <a:cubicBezTo>
                    <a:pt x="1145" y="301"/>
                    <a:pt x="1148" y="287"/>
                    <a:pt x="1148" y="271"/>
                  </a:cubicBezTo>
                  <a:cubicBezTo>
                    <a:pt x="1148" y="243"/>
                    <a:pt x="1130" y="211"/>
                    <a:pt x="1082" y="211"/>
                  </a:cubicBezTo>
                  <a:cubicBezTo>
                    <a:pt x="1049" y="211"/>
                    <a:pt x="1017" y="232"/>
                    <a:pt x="995" y="263"/>
                  </a:cubicBezTo>
                  <a:cubicBezTo>
                    <a:pt x="1001" y="242"/>
                    <a:pt x="1004" y="229"/>
                    <a:pt x="1005" y="228"/>
                  </a:cubicBezTo>
                  <a:cubicBezTo>
                    <a:pt x="1006" y="223"/>
                    <a:pt x="1004" y="217"/>
                    <a:pt x="995" y="217"/>
                  </a:cubicBezTo>
                  <a:cubicBezTo>
                    <a:pt x="946" y="217"/>
                    <a:pt x="946" y="217"/>
                    <a:pt x="946" y="217"/>
                  </a:cubicBezTo>
                  <a:cubicBezTo>
                    <a:pt x="939" y="217"/>
                    <a:pt x="934" y="219"/>
                    <a:pt x="932" y="227"/>
                  </a:cubicBezTo>
                  <a:cubicBezTo>
                    <a:pt x="931" y="232"/>
                    <a:pt x="914" y="295"/>
                    <a:pt x="897" y="357"/>
                  </a:cubicBezTo>
                  <a:cubicBezTo>
                    <a:pt x="887" y="395"/>
                    <a:pt x="834" y="443"/>
                    <a:pt x="766" y="443"/>
                  </a:cubicBezTo>
                  <a:cubicBezTo>
                    <a:pt x="722" y="443"/>
                    <a:pt x="699" y="420"/>
                    <a:pt x="699" y="373"/>
                  </a:cubicBezTo>
                  <a:cubicBezTo>
                    <a:pt x="711" y="377"/>
                    <a:pt x="737" y="381"/>
                    <a:pt x="754" y="381"/>
                  </a:cubicBezTo>
                  <a:cubicBezTo>
                    <a:pt x="832" y="381"/>
                    <a:pt x="881" y="348"/>
                    <a:pt x="881" y="283"/>
                  </a:cubicBezTo>
                  <a:cubicBezTo>
                    <a:pt x="881" y="248"/>
                    <a:pt x="848" y="211"/>
                    <a:pt x="785" y="211"/>
                  </a:cubicBezTo>
                  <a:cubicBezTo>
                    <a:pt x="784" y="211"/>
                    <a:pt x="784" y="211"/>
                    <a:pt x="784" y="211"/>
                  </a:cubicBezTo>
                  <a:cubicBezTo>
                    <a:pt x="690" y="211"/>
                    <a:pt x="632" y="281"/>
                    <a:pt x="622" y="361"/>
                  </a:cubicBezTo>
                  <a:cubicBezTo>
                    <a:pt x="618" y="394"/>
                    <a:pt x="589" y="439"/>
                    <a:pt x="557" y="439"/>
                  </a:cubicBezTo>
                  <a:cubicBezTo>
                    <a:pt x="542" y="439"/>
                    <a:pt x="533" y="430"/>
                    <a:pt x="533" y="414"/>
                  </a:cubicBezTo>
                  <a:cubicBezTo>
                    <a:pt x="533" y="401"/>
                    <a:pt x="543" y="367"/>
                    <a:pt x="554" y="326"/>
                  </a:cubicBezTo>
                  <a:cubicBezTo>
                    <a:pt x="558" y="312"/>
                    <a:pt x="564" y="291"/>
                    <a:pt x="570" y="267"/>
                  </a:cubicBezTo>
                  <a:cubicBezTo>
                    <a:pt x="621" y="267"/>
                    <a:pt x="621" y="267"/>
                    <a:pt x="621" y="267"/>
                  </a:cubicBezTo>
                  <a:cubicBezTo>
                    <a:pt x="629" y="267"/>
                    <a:pt x="633" y="264"/>
                    <a:pt x="635" y="257"/>
                  </a:cubicBezTo>
                  <a:cubicBezTo>
                    <a:pt x="637" y="247"/>
                    <a:pt x="642" y="230"/>
                    <a:pt x="643" y="225"/>
                  </a:cubicBezTo>
                  <a:cubicBezTo>
                    <a:pt x="645" y="219"/>
                    <a:pt x="641" y="215"/>
                    <a:pt x="634" y="215"/>
                  </a:cubicBezTo>
                  <a:cubicBezTo>
                    <a:pt x="584" y="215"/>
                    <a:pt x="584" y="215"/>
                    <a:pt x="584" y="215"/>
                  </a:cubicBezTo>
                  <a:cubicBezTo>
                    <a:pt x="584" y="215"/>
                    <a:pt x="607" y="126"/>
                    <a:pt x="607" y="123"/>
                  </a:cubicBezTo>
                  <a:cubicBezTo>
                    <a:pt x="610" y="114"/>
                    <a:pt x="602" y="109"/>
                    <a:pt x="593" y="111"/>
                  </a:cubicBezTo>
                  <a:cubicBezTo>
                    <a:pt x="593" y="111"/>
                    <a:pt x="554" y="118"/>
                    <a:pt x="547" y="120"/>
                  </a:cubicBezTo>
                  <a:cubicBezTo>
                    <a:pt x="540" y="121"/>
                    <a:pt x="534" y="125"/>
                    <a:pt x="532" y="135"/>
                  </a:cubicBezTo>
                  <a:cubicBezTo>
                    <a:pt x="531" y="136"/>
                    <a:pt x="511" y="215"/>
                    <a:pt x="511" y="215"/>
                  </a:cubicBezTo>
                  <a:cubicBezTo>
                    <a:pt x="470" y="215"/>
                    <a:pt x="470" y="215"/>
                    <a:pt x="470" y="215"/>
                  </a:cubicBezTo>
                  <a:cubicBezTo>
                    <a:pt x="463" y="215"/>
                    <a:pt x="458" y="218"/>
                    <a:pt x="457" y="224"/>
                  </a:cubicBezTo>
                  <a:cubicBezTo>
                    <a:pt x="454" y="234"/>
                    <a:pt x="450" y="251"/>
                    <a:pt x="448" y="256"/>
                  </a:cubicBezTo>
                  <a:cubicBezTo>
                    <a:pt x="447" y="262"/>
                    <a:pt x="450" y="267"/>
                    <a:pt x="457" y="267"/>
                  </a:cubicBezTo>
                  <a:cubicBezTo>
                    <a:pt x="497" y="267"/>
                    <a:pt x="497" y="267"/>
                    <a:pt x="497" y="267"/>
                  </a:cubicBezTo>
                  <a:cubicBezTo>
                    <a:pt x="497" y="268"/>
                    <a:pt x="483" y="319"/>
                    <a:pt x="472" y="365"/>
                  </a:cubicBezTo>
                  <a:cubicBezTo>
                    <a:pt x="466" y="387"/>
                    <a:pt x="448" y="439"/>
                    <a:pt x="419" y="439"/>
                  </a:cubicBezTo>
                  <a:cubicBezTo>
                    <a:pt x="401" y="439"/>
                    <a:pt x="394" y="431"/>
                    <a:pt x="394" y="412"/>
                  </a:cubicBezTo>
                  <a:cubicBezTo>
                    <a:pt x="394" y="384"/>
                    <a:pt x="423" y="312"/>
                    <a:pt x="423" y="279"/>
                  </a:cubicBezTo>
                  <a:cubicBezTo>
                    <a:pt x="423" y="236"/>
                    <a:pt x="399" y="211"/>
                    <a:pt x="349" y="211"/>
                  </a:cubicBezTo>
                  <a:cubicBezTo>
                    <a:pt x="318" y="211"/>
                    <a:pt x="285" y="230"/>
                    <a:pt x="271" y="247"/>
                  </a:cubicBezTo>
                  <a:cubicBezTo>
                    <a:pt x="271" y="247"/>
                    <a:pt x="275" y="233"/>
                    <a:pt x="277" y="228"/>
                  </a:cubicBezTo>
                  <a:cubicBezTo>
                    <a:pt x="278" y="222"/>
                    <a:pt x="275" y="217"/>
                    <a:pt x="267" y="217"/>
                  </a:cubicBezTo>
                  <a:cubicBezTo>
                    <a:pt x="219" y="217"/>
                    <a:pt x="219" y="217"/>
                    <a:pt x="219" y="217"/>
                  </a:cubicBezTo>
                  <a:cubicBezTo>
                    <a:pt x="208" y="217"/>
                    <a:pt x="205" y="222"/>
                    <a:pt x="204" y="228"/>
                  </a:cubicBezTo>
                  <a:cubicBezTo>
                    <a:pt x="203" y="230"/>
                    <a:pt x="186" y="296"/>
                    <a:pt x="169" y="360"/>
                  </a:cubicBezTo>
                  <a:cubicBezTo>
                    <a:pt x="157" y="403"/>
                    <a:pt x="129" y="440"/>
                    <a:pt x="99" y="440"/>
                  </a:cubicBezTo>
                  <a:cubicBezTo>
                    <a:pt x="84" y="440"/>
                    <a:pt x="77" y="430"/>
                    <a:pt x="77" y="415"/>
                  </a:cubicBezTo>
                  <a:cubicBezTo>
                    <a:pt x="77" y="401"/>
                    <a:pt x="86" y="367"/>
                    <a:pt x="97" y="326"/>
                  </a:cubicBezTo>
                  <a:cubicBezTo>
                    <a:pt x="110" y="275"/>
                    <a:pt x="122" y="233"/>
                    <a:pt x="123" y="228"/>
                  </a:cubicBezTo>
                  <a:cubicBezTo>
                    <a:pt x="125" y="222"/>
                    <a:pt x="122" y="217"/>
                    <a:pt x="114" y="217"/>
                  </a:cubicBezTo>
                  <a:cubicBezTo>
                    <a:pt x="65" y="217"/>
                    <a:pt x="65" y="217"/>
                    <a:pt x="65" y="217"/>
                  </a:cubicBezTo>
                  <a:cubicBezTo>
                    <a:pt x="56" y="217"/>
                    <a:pt x="52" y="221"/>
                    <a:pt x="51" y="227"/>
                  </a:cubicBezTo>
                  <a:cubicBezTo>
                    <a:pt x="51" y="227"/>
                    <a:pt x="37" y="277"/>
                    <a:pt x="22" y="333"/>
                  </a:cubicBezTo>
                  <a:cubicBezTo>
                    <a:pt x="12" y="374"/>
                    <a:pt x="0" y="415"/>
                    <a:pt x="0" y="434"/>
                  </a:cubicBezTo>
                  <a:cubicBezTo>
                    <a:pt x="0" y="469"/>
                    <a:pt x="16" y="495"/>
                    <a:pt x="61" y="495"/>
                  </a:cubicBezTo>
                  <a:cubicBezTo>
                    <a:pt x="95" y="495"/>
                    <a:pt x="122" y="478"/>
                    <a:pt x="143" y="457"/>
                  </a:cubicBezTo>
                  <a:cubicBezTo>
                    <a:pt x="140" y="468"/>
                    <a:pt x="138" y="476"/>
                    <a:pt x="138" y="476"/>
                  </a:cubicBezTo>
                  <a:cubicBezTo>
                    <a:pt x="136" y="483"/>
                    <a:pt x="138" y="489"/>
                    <a:pt x="146" y="489"/>
                  </a:cubicBezTo>
                  <a:cubicBezTo>
                    <a:pt x="196" y="489"/>
                    <a:pt x="196" y="489"/>
                    <a:pt x="196" y="489"/>
                  </a:cubicBezTo>
                  <a:cubicBezTo>
                    <a:pt x="205" y="489"/>
                    <a:pt x="208" y="485"/>
                    <a:pt x="210" y="478"/>
                  </a:cubicBezTo>
                  <a:cubicBezTo>
                    <a:pt x="212" y="471"/>
                    <a:pt x="250" y="330"/>
                    <a:pt x="250" y="330"/>
                  </a:cubicBezTo>
                  <a:cubicBezTo>
                    <a:pt x="260" y="292"/>
                    <a:pt x="284" y="267"/>
                    <a:pt x="319" y="267"/>
                  </a:cubicBezTo>
                  <a:cubicBezTo>
                    <a:pt x="335" y="267"/>
                    <a:pt x="349" y="277"/>
                    <a:pt x="347" y="297"/>
                  </a:cubicBezTo>
                  <a:cubicBezTo>
                    <a:pt x="346" y="319"/>
                    <a:pt x="318" y="399"/>
                    <a:pt x="318" y="434"/>
                  </a:cubicBezTo>
                  <a:cubicBezTo>
                    <a:pt x="318" y="461"/>
                    <a:pt x="328" y="495"/>
                    <a:pt x="380" y="495"/>
                  </a:cubicBezTo>
                  <a:cubicBezTo>
                    <a:pt x="415" y="495"/>
                    <a:pt x="442" y="479"/>
                    <a:pt x="460" y="458"/>
                  </a:cubicBezTo>
                  <a:cubicBezTo>
                    <a:pt x="467" y="480"/>
                    <a:pt x="486" y="495"/>
                    <a:pt x="520" y="495"/>
                  </a:cubicBezTo>
                  <a:cubicBezTo>
                    <a:pt x="576" y="495"/>
                    <a:pt x="610" y="463"/>
                    <a:pt x="629" y="431"/>
                  </a:cubicBezTo>
                  <a:cubicBezTo>
                    <a:pt x="646" y="468"/>
                    <a:pt x="685" y="495"/>
                    <a:pt x="741" y="495"/>
                  </a:cubicBezTo>
                  <a:cubicBezTo>
                    <a:pt x="799" y="495"/>
                    <a:pt x="844" y="472"/>
                    <a:pt x="875" y="440"/>
                  </a:cubicBezTo>
                  <a:cubicBezTo>
                    <a:pt x="870" y="461"/>
                    <a:pt x="866" y="476"/>
                    <a:pt x="865" y="477"/>
                  </a:cubicBezTo>
                  <a:cubicBezTo>
                    <a:pt x="864" y="484"/>
                    <a:pt x="867" y="489"/>
                    <a:pt x="875" y="489"/>
                  </a:cubicBezTo>
                  <a:cubicBezTo>
                    <a:pt x="925" y="489"/>
                    <a:pt x="925" y="489"/>
                    <a:pt x="925" y="489"/>
                  </a:cubicBezTo>
                  <a:cubicBezTo>
                    <a:pt x="931" y="489"/>
                    <a:pt x="936" y="486"/>
                    <a:pt x="938" y="479"/>
                  </a:cubicBezTo>
                  <a:cubicBezTo>
                    <a:pt x="939" y="475"/>
                    <a:pt x="946" y="449"/>
                    <a:pt x="956" y="411"/>
                  </a:cubicBezTo>
                  <a:cubicBezTo>
                    <a:pt x="976" y="339"/>
                    <a:pt x="1007" y="264"/>
                    <a:pt x="1054" y="264"/>
                  </a:cubicBezTo>
                  <a:cubicBezTo>
                    <a:pt x="1070" y="264"/>
                    <a:pt x="1077" y="273"/>
                    <a:pt x="1077" y="287"/>
                  </a:cubicBezTo>
                  <a:cubicBezTo>
                    <a:pt x="1077" y="293"/>
                    <a:pt x="1075" y="299"/>
                    <a:pt x="1073" y="302"/>
                  </a:cubicBezTo>
                  <a:cubicBezTo>
                    <a:pt x="1051" y="297"/>
                    <a:pt x="1032" y="308"/>
                    <a:pt x="1032" y="331"/>
                  </a:cubicBezTo>
                  <a:cubicBezTo>
                    <a:pt x="1032" y="347"/>
                    <a:pt x="1049" y="360"/>
                    <a:pt x="1071" y="360"/>
                  </a:cubicBezTo>
                  <a:cubicBezTo>
                    <a:pt x="1088" y="360"/>
                    <a:pt x="1103" y="356"/>
                    <a:pt x="1114" y="349"/>
                  </a:cubicBezTo>
                  <a:cubicBezTo>
                    <a:pt x="1125" y="351"/>
                    <a:pt x="1136" y="353"/>
                    <a:pt x="1147" y="356"/>
                  </a:cubicBezTo>
                  <a:cubicBezTo>
                    <a:pt x="1146" y="367"/>
                    <a:pt x="1145" y="378"/>
                    <a:pt x="1145" y="388"/>
                  </a:cubicBezTo>
                  <a:cubicBezTo>
                    <a:pt x="1145" y="446"/>
                    <a:pt x="1190" y="495"/>
                    <a:pt x="1268" y="495"/>
                  </a:cubicBezTo>
                  <a:cubicBezTo>
                    <a:pt x="1328" y="495"/>
                    <a:pt x="1367" y="475"/>
                    <a:pt x="1404" y="446"/>
                  </a:cubicBezTo>
                  <a:cubicBezTo>
                    <a:pt x="1421" y="473"/>
                    <a:pt x="1465" y="495"/>
                    <a:pt x="1522" y="495"/>
                  </a:cubicBezTo>
                  <a:cubicBezTo>
                    <a:pt x="1601" y="495"/>
                    <a:pt x="1645" y="456"/>
                    <a:pt x="1645" y="405"/>
                  </a:cubicBezTo>
                  <a:cubicBezTo>
                    <a:pt x="1645" y="358"/>
                    <a:pt x="1605" y="340"/>
                    <a:pt x="1564" y="326"/>
                  </a:cubicBezTo>
                  <a:cubicBezTo>
                    <a:pt x="1530" y="314"/>
                    <a:pt x="1502" y="308"/>
                    <a:pt x="1502" y="285"/>
                  </a:cubicBezTo>
                  <a:cubicBezTo>
                    <a:pt x="1502" y="267"/>
                    <a:pt x="1517" y="258"/>
                    <a:pt x="1544" y="258"/>
                  </a:cubicBezTo>
                  <a:cubicBezTo>
                    <a:pt x="1561" y="258"/>
                    <a:pt x="1574" y="262"/>
                    <a:pt x="1580" y="264"/>
                  </a:cubicBezTo>
                  <a:cubicBezTo>
                    <a:pt x="1587" y="280"/>
                    <a:pt x="1601" y="298"/>
                    <a:pt x="1625" y="298"/>
                  </a:cubicBezTo>
                  <a:cubicBezTo>
                    <a:pt x="1645" y="298"/>
                    <a:pt x="1655" y="282"/>
                    <a:pt x="1655" y="268"/>
                  </a:cubicBezTo>
                  <a:cubicBezTo>
                    <a:pt x="1655" y="228"/>
                    <a:pt x="1585" y="224"/>
                    <a:pt x="1585" y="137"/>
                  </a:cubicBezTo>
                  <a:cubicBezTo>
                    <a:pt x="1585" y="84"/>
                    <a:pt x="1616" y="40"/>
                    <a:pt x="1682" y="40"/>
                  </a:cubicBezTo>
                  <a:cubicBezTo>
                    <a:pt x="1728" y="40"/>
                    <a:pt x="1757" y="67"/>
                    <a:pt x="1757" y="112"/>
                  </a:cubicBezTo>
                  <a:cubicBezTo>
                    <a:pt x="1757" y="149"/>
                    <a:pt x="1734" y="215"/>
                    <a:pt x="1734" y="215"/>
                  </a:cubicBezTo>
                  <a:cubicBezTo>
                    <a:pt x="1694" y="215"/>
                    <a:pt x="1694" y="215"/>
                    <a:pt x="1694" y="215"/>
                  </a:cubicBezTo>
                  <a:cubicBezTo>
                    <a:pt x="1687" y="215"/>
                    <a:pt x="1682" y="218"/>
                    <a:pt x="1680" y="224"/>
                  </a:cubicBezTo>
                  <a:cubicBezTo>
                    <a:pt x="1678" y="234"/>
                    <a:pt x="1673" y="251"/>
                    <a:pt x="1672" y="256"/>
                  </a:cubicBezTo>
                  <a:cubicBezTo>
                    <a:pt x="1671" y="262"/>
                    <a:pt x="1674" y="267"/>
                    <a:pt x="1681" y="267"/>
                  </a:cubicBezTo>
                  <a:cubicBezTo>
                    <a:pt x="1720" y="267"/>
                    <a:pt x="1720" y="267"/>
                    <a:pt x="1720" y="267"/>
                  </a:cubicBezTo>
                  <a:cubicBezTo>
                    <a:pt x="1720" y="267"/>
                    <a:pt x="1680" y="409"/>
                    <a:pt x="1680" y="434"/>
                  </a:cubicBezTo>
                  <a:cubicBezTo>
                    <a:pt x="1680" y="469"/>
                    <a:pt x="1700" y="495"/>
                    <a:pt x="1745" y="495"/>
                  </a:cubicBezTo>
                  <a:cubicBezTo>
                    <a:pt x="1808" y="495"/>
                    <a:pt x="1847" y="456"/>
                    <a:pt x="1865" y="399"/>
                  </a:cubicBezTo>
                  <a:cubicBezTo>
                    <a:pt x="1866" y="394"/>
                    <a:pt x="1863" y="391"/>
                    <a:pt x="1859" y="391"/>
                  </a:cubicBezTo>
                  <a:cubicBezTo>
                    <a:pt x="1835" y="391"/>
                    <a:pt x="1835" y="391"/>
                    <a:pt x="1835" y="391"/>
                  </a:cubicBezTo>
                  <a:cubicBezTo>
                    <a:pt x="1830" y="391"/>
                    <a:pt x="1827" y="393"/>
                    <a:pt x="1826" y="398"/>
                  </a:cubicBezTo>
                  <a:cubicBezTo>
                    <a:pt x="1820" y="418"/>
                    <a:pt x="1807" y="439"/>
                    <a:pt x="1780" y="439"/>
                  </a:cubicBezTo>
                  <a:cubicBezTo>
                    <a:pt x="1765" y="439"/>
                    <a:pt x="1756" y="430"/>
                    <a:pt x="1756" y="414"/>
                  </a:cubicBezTo>
                  <a:cubicBezTo>
                    <a:pt x="1756" y="401"/>
                    <a:pt x="1766" y="369"/>
                    <a:pt x="1777" y="326"/>
                  </a:cubicBezTo>
                  <a:cubicBezTo>
                    <a:pt x="1783" y="305"/>
                    <a:pt x="1793" y="267"/>
                    <a:pt x="1793" y="267"/>
                  </a:cubicBezTo>
                </a:path>
              </a:pathLst>
            </a:custGeom>
            <a:solidFill>
              <a:srgbClr val="BD081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331" name="Freeform 6"/>
            <p:cNvSpPr>
              <a:spLocks/>
            </p:cNvSpPr>
            <p:nvPr/>
          </p:nvSpPr>
          <p:spPr bwMode="auto">
            <a:xfrm>
              <a:off x="1953" y="1703"/>
              <a:ext cx="740" cy="916"/>
            </a:xfrm>
            <a:custGeom>
              <a:avLst/>
              <a:gdLst>
                <a:gd name="T0" fmla="*/ 234 w 452"/>
                <a:gd name="T1" fmla="*/ 0 h 559"/>
                <a:gd name="T2" fmla="*/ 0 w 452"/>
                <a:gd name="T3" fmla="*/ 205 h 559"/>
                <a:gd name="T4" fmla="*/ 72 w 452"/>
                <a:gd name="T5" fmla="*/ 336 h 559"/>
                <a:gd name="T6" fmla="*/ 84 w 452"/>
                <a:gd name="T7" fmla="*/ 331 h 559"/>
                <a:gd name="T8" fmla="*/ 93 w 452"/>
                <a:gd name="T9" fmla="*/ 293 h 559"/>
                <a:gd name="T10" fmla="*/ 91 w 452"/>
                <a:gd name="T11" fmla="*/ 283 h 559"/>
                <a:gd name="T12" fmla="*/ 65 w 452"/>
                <a:gd name="T13" fmla="*/ 206 h 559"/>
                <a:gd name="T14" fmla="*/ 224 w 452"/>
                <a:gd name="T15" fmla="*/ 59 h 559"/>
                <a:gd name="T16" fmla="*/ 372 w 452"/>
                <a:gd name="T17" fmla="*/ 197 h 559"/>
                <a:gd name="T18" fmla="*/ 261 w 452"/>
                <a:gd name="T19" fmla="*/ 352 h 559"/>
                <a:gd name="T20" fmla="*/ 208 w 452"/>
                <a:gd name="T21" fmla="*/ 291 h 559"/>
                <a:gd name="T22" fmla="*/ 238 w 452"/>
                <a:gd name="T23" fmla="*/ 178 h 559"/>
                <a:gd name="T24" fmla="*/ 193 w 452"/>
                <a:gd name="T25" fmla="*/ 130 h 559"/>
                <a:gd name="T26" fmla="*/ 129 w 452"/>
                <a:gd name="T27" fmla="*/ 212 h 559"/>
                <a:gd name="T28" fmla="*/ 140 w 452"/>
                <a:gd name="T29" fmla="*/ 263 h 559"/>
                <a:gd name="T30" fmla="*/ 98 w 452"/>
                <a:gd name="T31" fmla="*/ 431 h 559"/>
                <a:gd name="T32" fmla="*/ 101 w 452"/>
                <a:gd name="T33" fmla="*/ 555 h 559"/>
                <a:gd name="T34" fmla="*/ 107 w 452"/>
                <a:gd name="T35" fmla="*/ 557 h 559"/>
                <a:gd name="T36" fmla="*/ 165 w 452"/>
                <a:gd name="T37" fmla="*/ 448 h 559"/>
                <a:gd name="T38" fmla="*/ 187 w 452"/>
                <a:gd name="T39" fmla="*/ 367 h 559"/>
                <a:gd name="T40" fmla="*/ 268 w 452"/>
                <a:gd name="T41" fmla="*/ 406 h 559"/>
                <a:gd name="T42" fmla="*/ 452 w 452"/>
                <a:gd name="T43" fmla="*/ 195 h 559"/>
                <a:gd name="T44" fmla="*/ 234 w 452"/>
                <a:gd name="T45" fmla="*/ 0 h 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52" h="559">
                  <a:moveTo>
                    <a:pt x="234" y="0"/>
                  </a:moveTo>
                  <a:cubicBezTo>
                    <a:pt x="81" y="0"/>
                    <a:pt x="0" y="98"/>
                    <a:pt x="0" y="205"/>
                  </a:cubicBezTo>
                  <a:cubicBezTo>
                    <a:pt x="0" y="254"/>
                    <a:pt x="28" y="316"/>
                    <a:pt x="72" y="336"/>
                  </a:cubicBezTo>
                  <a:cubicBezTo>
                    <a:pt x="78" y="339"/>
                    <a:pt x="82" y="338"/>
                    <a:pt x="84" y="331"/>
                  </a:cubicBezTo>
                  <a:cubicBezTo>
                    <a:pt x="85" y="327"/>
                    <a:pt x="91" y="304"/>
                    <a:pt x="93" y="293"/>
                  </a:cubicBezTo>
                  <a:cubicBezTo>
                    <a:pt x="94" y="289"/>
                    <a:pt x="94" y="287"/>
                    <a:pt x="91" y="283"/>
                  </a:cubicBezTo>
                  <a:cubicBezTo>
                    <a:pt x="76" y="266"/>
                    <a:pt x="65" y="235"/>
                    <a:pt x="65" y="206"/>
                  </a:cubicBezTo>
                  <a:cubicBezTo>
                    <a:pt x="65" y="131"/>
                    <a:pt x="124" y="59"/>
                    <a:pt x="224" y="59"/>
                  </a:cubicBezTo>
                  <a:cubicBezTo>
                    <a:pt x="311" y="59"/>
                    <a:pt x="372" y="116"/>
                    <a:pt x="372" y="197"/>
                  </a:cubicBezTo>
                  <a:cubicBezTo>
                    <a:pt x="372" y="288"/>
                    <a:pt x="324" y="352"/>
                    <a:pt x="261" y="352"/>
                  </a:cubicBezTo>
                  <a:cubicBezTo>
                    <a:pt x="226" y="352"/>
                    <a:pt x="200" y="324"/>
                    <a:pt x="208" y="291"/>
                  </a:cubicBezTo>
                  <a:cubicBezTo>
                    <a:pt x="218" y="250"/>
                    <a:pt x="238" y="207"/>
                    <a:pt x="238" y="178"/>
                  </a:cubicBezTo>
                  <a:cubicBezTo>
                    <a:pt x="238" y="152"/>
                    <a:pt x="223" y="130"/>
                    <a:pt x="193" y="130"/>
                  </a:cubicBezTo>
                  <a:cubicBezTo>
                    <a:pt x="158" y="130"/>
                    <a:pt x="129" y="165"/>
                    <a:pt x="129" y="212"/>
                  </a:cubicBezTo>
                  <a:cubicBezTo>
                    <a:pt x="129" y="242"/>
                    <a:pt x="140" y="263"/>
                    <a:pt x="140" y="263"/>
                  </a:cubicBezTo>
                  <a:cubicBezTo>
                    <a:pt x="140" y="263"/>
                    <a:pt x="105" y="405"/>
                    <a:pt x="98" y="431"/>
                  </a:cubicBezTo>
                  <a:cubicBezTo>
                    <a:pt x="87" y="476"/>
                    <a:pt x="100" y="549"/>
                    <a:pt x="101" y="555"/>
                  </a:cubicBezTo>
                  <a:cubicBezTo>
                    <a:pt x="101" y="558"/>
                    <a:pt x="105" y="559"/>
                    <a:pt x="107" y="557"/>
                  </a:cubicBezTo>
                  <a:cubicBezTo>
                    <a:pt x="111" y="552"/>
                    <a:pt x="153" y="491"/>
                    <a:pt x="165" y="448"/>
                  </a:cubicBezTo>
                  <a:cubicBezTo>
                    <a:pt x="169" y="432"/>
                    <a:pt x="187" y="367"/>
                    <a:pt x="187" y="367"/>
                  </a:cubicBezTo>
                  <a:cubicBezTo>
                    <a:pt x="199" y="388"/>
                    <a:pt x="232" y="406"/>
                    <a:pt x="268" y="406"/>
                  </a:cubicBezTo>
                  <a:cubicBezTo>
                    <a:pt x="375" y="406"/>
                    <a:pt x="452" y="312"/>
                    <a:pt x="452" y="195"/>
                  </a:cubicBezTo>
                  <a:cubicBezTo>
                    <a:pt x="452" y="83"/>
                    <a:pt x="356" y="0"/>
                    <a:pt x="234" y="0"/>
                  </a:cubicBezTo>
                </a:path>
              </a:pathLst>
            </a:custGeom>
            <a:solidFill>
              <a:srgbClr val="BD081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332" name="Oval 7"/>
            <p:cNvSpPr>
              <a:spLocks noChangeArrowheads="1"/>
            </p:cNvSpPr>
            <p:nvPr/>
          </p:nvSpPr>
          <p:spPr bwMode="auto">
            <a:xfrm>
              <a:off x="2775" y="1883"/>
              <a:ext cx="108" cy="108"/>
            </a:xfrm>
            <a:prstGeom prst="ellipse">
              <a:avLst/>
            </a:prstGeom>
            <a:solidFill>
              <a:srgbClr val="BD081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grpSp>
      <p:pic>
        <p:nvPicPr>
          <p:cNvPr id="333" name="Picture 33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945248" y="1726407"/>
            <a:ext cx="610833" cy="275150"/>
          </a:xfrm>
          <a:prstGeom prst="rect">
            <a:avLst/>
          </a:prstGeom>
        </p:spPr>
      </p:pic>
      <p:sp>
        <p:nvSpPr>
          <p:cNvPr id="334" name="Freeform 11"/>
          <p:cNvSpPr>
            <a:spLocks/>
          </p:cNvSpPr>
          <p:nvPr/>
        </p:nvSpPr>
        <p:spPr bwMode="auto">
          <a:xfrm>
            <a:off x="10335896" y="2096775"/>
            <a:ext cx="240029" cy="239389"/>
          </a:xfrm>
          <a:custGeom>
            <a:avLst/>
            <a:gdLst>
              <a:gd name="T0" fmla="*/ 1582 w 2291"/>
              <a:gd name="T1" fmla="*/ 2290 h 2292"/>
              <a:gd name="T2" fmla="*/ 1582 w 2291"/>
              <a:gd name="T3" fmla="*/ 1404 h 2292"/>
              <a:gd name="T4" fmla="*/ 1879 w 2291"/>
              <a:gd name="T5" fmla="*/ 1404 h 2292"/>
              <a:gd name="T6" fmla="*/ 1923 w 2291"/>
              <a:gd name="T7" fmla="*/ 1059 h 2292"/>
              <a:gd name="T8" fmla="*/ 1581 w 2291"/>
              <a:gd name="T9" fmla="*/ 1059 h 2292"/>
              <a:gd name="T10" fmla="*/ 1581 w 2291"/>
              <a:gd name="T11" fmla="*/ 1003 h 2292"/>
              <a:gd name="T12" fmla="*/ 1582 w 2291"/>
              <a:gd name="T13" fmla="*/ 814 h 2292"/>
              <a:gd name="T14" fmla="*/ 1588 w 2291"/>
              <a:gd name="T15" fmla="*/ 772 h 2292"/>
              <a:gd name="T16" fmla="*/ 1682 w 2291"/>
              <a:gd name="T17" fmla="*/ 678 h 2292"/>
              <a:gd name="T18" fmla="*/ 1747 w 2291"/>
              <a:gd name="T19" fmla="*/ 670 h 2292"/>
              <a:gd name="T20" fmla="*/ 1931 w 2291"/>
              <a:gd name="T21" fmla="*/ 670 h 2292"/>
              <a:gd name="T22" fmla="*/ 1931 w 2291"/>
              <a:gd name="T23" fmla="*/ 361 h 2292"/>
              <a:gd name="T24" fmla="*/ 1878 w 2291"/>
              <a:gd name="T25" fmla="*/ 353 h 2292"/>
              <a:gd name="T26" fmla="*/ 1637 w 2291"/>
              <a:gd name="T27" fmla="*/ 347 h 2292"/>
              <a:gd name="T28" fmla="*/ 1328 w 2291"/>
              <a:gd name="T29" fmla="*/ 482 h 2292"/>
              <a:gd name="T30" fmla="*/ 1232 w 2291"/>
              <a:gd name="T31" fmla="*/ 696 h 2292"/>
              <a:gd name="T32" fmla="*/ 1224 w 2291"/>
              <a:gd name="T33" fmla="*/ 801 h 2292"/>
              <a:gd name="T34" fmla="*/ 1224 w 2291"/>
              <a:gd name="T35" fmla="*/ 1023 h 2292"/>
              <a:gd name="T36" fmla="*/ 1224 w 2291"/>
              <a:gd name="T37" fmla="*/ 1058 h 2292"/>
              <a:gd name="T38" fmla="*/ 925 w 2291"/>
              <a:gd name="T39" fmla="*/ 1058 h 2292"/>
              <a:gd name="T40" fmla="*/ 925 w 2291"/>
              <a:gd name="T41" fmla="*/ 1402 h 2292"/>
              <a:gd name="T42" fmla="*/ 1222 w 2291"/>
              <a:gd name="T43" fmla="*/ 1402 h 2292"/>
              <a:gd name="T44" fmla="*/ 1222 w 2291"/>
              <a:gd name="T45" fmla="*/ 2290 h 2292"/>
              <a:gd name="T46" fmla="*/ 1189 w 2291"/>
              <a:gd name="T47" fmla="*/ 2290 h 2292"/>
              <a:gd name="T48" fmla="*/ 137 w 2291"/>
              <a:gd name="T49" fmla="*/ 2291 h 2292"/>
              <a:gd name="T50" fmla="*/ 0 w 2291"/>
              <a:gd name="T51" fmla="*/ 2155 h 2292"/>
              <a:gd name="T52" fmla="*/ 0 w 2291"/>
              <a:gd name="T53" fmla="*/ 137 h 2292"/>
              <a:gd name="T54" fmla="*/ 136 w 2291"/>
              <a:gd name="T55" fmla="*/ 0 h 2292"/>
              <a:gd name="T56" fmla="*/ 2154 w 2291"/>
              <a:gd name="T57" fmla="*/ 0 h 2292"/>
              <a:gd name="T58" fmla="*/ 2291 w 2291"/>
              <a:gd name="T59" fmla="*/ 136 h 2292"/>
              <a:gd name="T60" fmla="*/ 2291 w 2291"/>
              <a:gd name="T61" fmla="*/ 2154 h 2292"/>
              <a:gd name="T62" fmla="*/ 2154 w 2291"/>
              <a:gd name="T63" fmla="*/ 2291 h 2292"/>
              <a:gd name="T64" fmla="*/ 1615 w 2291"/>
              <a:gd name="T65" fmla="*/ 2290 h 2292"/>
              <a:gd name="T66" fmla="*/ 1582 w 2291"/>
              <a:gd name="T67" fmla="*/ 2290 h 2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291" h="2292">
                <a:moveTo>
                  <a:pt x="1582" y="2290"/>
                </a:moveTo>
                <a:cubicBezTo>
                  <a:pt x="1582" y="1993"/>
                  <a:pt x="1582" y="1700"/>
                  <a:pt x="1582" y="1404"/>
                </a:cubicBezTo>
                <a:cubicBezTo>
                  <a:pt x="1681" y="1404"/>
                  <a:pt x="1778" y="1404"/>
                  <a:pt x="1879" y="1404"/>
                </a:cubicBezTo>
                <a:cubicBezTo>
                  <a:pt x="1894" y="1289"/>
                  <a:pt x="1908" y="1176"/>
                  <a:pt x="1923" y="1059"/>
                </a:cubicBezTo>
                <a:cubicBezTo>
                  <a:pt x="1808" y="1059"/>
                  <a:pt x="1696" y="1059"/>
                  <a:pt x="1581" y="1059"/>
                </a:cubicBezTo>
                <a:cubicBezTo>
                  <a:pt x="1581" y="1038"/>
                  <a:pt x="1581" y="1020"/>
                  <a:pt x="1581" y="1003"/>
                </a:cubicBezTo>
                <a:cubicBezTo>
                  <a:pt x="1582" y="940"/>
                  <a:pt x="1582" y="877"/>
                  <a:pt x="1582" y="814"/>
                </a:cubicBezTo>
                <a:cubicBezTo>
                  <a:pt x="1583" y="800"/>
                  <a:pt x="1585" y="786"/>
                  <a:pt x="1588" y="772"/>
                </a:cubicBezTo>
                <a:cubicBezTo>
                  <a:pt x="1598" y="719"/>
                  <a:pt x="1632" y="689"/>
                  <a:pt x="1682" y="678"/>
                </a:cubicBezTo>
                <a:cubicBezTo>
                  <a:pt x="1703" y="673"/>
                  <a:pt x="1725" y="671"/>
                  <a:pt x="1747" y="670"/>
                </a:cubicBezTo>
                <a:cubicBezTo>
                  <a:pt x="1808" y="669"/>
                  <a:pt x="1868" y="670"/>
                  <a:pt x="1931" y="670"/>
                </a:cubicBezTo>
                <a:cubicBezTo>
                  <a:pt x="1931" y="567"/>
                  <a:pt x="1931" y="465"/>
                  <a:pt x="1931" y="361"/>
                </a:cubicBezTo>
                <a:cubicBezTo>
                  <a:pt x="1914" y="358"/>
                  <a:pt x="1896" y="354"/>
                  <a:pt x="1878" y="353"/>
                </a:cubicBezTo>
                <a:cubicBezTo>
                  <a:pt x="1797" y="350"/>
                  <a:pt x="1717" y="344"/>
                  <a:pt x="1637" y="347"/>
                </a:cubicBezTo>
                <a:cubicBezTo>
                  <a:pt x="1517" y="352"/>
                  <a:pt x="1410" y="390"/>
                  <a:pt x="1328" y="482"/>
                </a:cubicBezTo>
                <a:cubicBezTo>
                  <a:pt x="1274" y="544"/>
                  <a:pt x="1244" y="616"/>
                  <a:pt x="1232" y="696"/>
                </a:cubicBezTo>
                <a:cubicBezTo>
                  <a:pt x="1227" y="731"/>
                  <a:pt x="1225" y="766"/>
                  <a:pt x="1224" y="801"/>
                </a:cubicBezTo>
                <a:cubicBezTo>
                  <a:pt x="1223" y="875"/>
                  <a:pt x="1224" y="949"/>
                  <a:pt x="1224" y="1023"/>
                </a:cubicBezTo>
                <a:cubicBezTo>
                  <a:pt x="1224" y="1034"/>
                  <a:pt x="1224" y="1044"/>
                  <a:pt x="1224" y="1058"/>
                </a:cubicBezTo>
                <a:cubicBezTo>
                  <a:pt x="1123" y="1058"/>
                  <a:pt x="1026" y="1058"/>
                  <a:pt x="925" y="1058"/>
                </a:cubicBezTo>
                <a:cubicBezTo>
                  <a:pt x="925" y="1173"/>
                  <a:pt x="925" y="1286"/>
                  <a:pt x="925" y="1402"/>
                </a:cubicBezTo>
                <a:cubicBezTo>
                  <a:pt x="1023" y="1402"/>
                  <a:pt x="1122" y="1402"/>
                  <a:pt x="1222" y="1402"/>
                </a:cubicBezTo>
                <a:cubicBezTo>
                  <a:pt x="1222" y="1700"/>
                  <a:pt x="1222" y="1993"/>
                  <a:pt x="1222" y="2290"/>
                </a:cubicBezTo>
                <a:cubicBezTo>
                  <a:pt x="1210" y="2290"/>
                  <a:pt x="1200" y="2290"/>
                  <a:pt x="1189" y="2290"/>
                </a:cubicBezTo>
                <a:cubicBezTo>
                  <a:pt x="838" y="2290"/>
                  <a:pt x="488" y="2289"/>
                  <a:pt x="137" y="2291"/>
                </a:cubicBezTo>
                <a:cubicBezTo>
                  <a:pt x="60" y="2291"/>
                  <a:pt x="0" y="2230"/>
                  <a:pt x="0" y="2155"/>
                </a:cubicBezTo>
                <a:cubicBezTo>
                  <a:pt x="1" y="1482"/>
                  <a:pt x="2" y="809"/>
                  <a:pt x="0" y="137"/>
                </a:cubicBezTo>
                <a:cubicBezTo>
                  <a:pt x="0" y="60"/>
                  <a:pt x="61" y="0"/>
                  <a:pt x="136" y="0"/>
                </a:cubicBezTo>
                <a:cubicBezTo>
                  <a:pt x="809" y="1"/>
                  <a:pt x="1482" y="1"/>
                  <a:pt x="2154" y="0"/>
                </a:cubicBezTo>
                <a:cubicBezTo>
                  <a:pt x="2231" y="0"/>
                  <a:pt x="2291" y="61"/>
                  <a:pt x="2291" y="136"/>
                </a:cubicBezTo>
                <a:cubicBezTo>
                  <a:pt x="2290" y="809"/>
                  <a:pt x="2289" y="1482"/>
                  <a:pt x="2291" y="2154"/>
                </a:cubicBezTo>
                <a:cubicBezTo>
                  <a:pt x="2291" y="2231"/>
                  <a:pt x="2230" y="2292"/>
                  <a:pt x="2154" y="2291"/>
                </a:cubicBezTo>
                <a:cubicBezTo>
                  <a:pt x="1975" y="2288"/>
                  <a:pt x="1795" y="2290"/>
                  <a:pt x="1615" y="2290"/>
                </a:cubicBezTo>
                <a:cubicBezTo>
                  <a:pt x="1606" y="2290"/>
                  <a:pt x="1596" y="2290"/>
                  <a:pt x="1582" y="2290"/>
                </a:cubicBezTo>
                <a:close/>
              </a:path>
            </a:pathLst>
          </a:custGeom>
          <a:solidFill>
            <a:srgbClr val="3D5A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grpSp>
        <p:nvGrpSpPr>
          <p:cNvPr id="336" name="Group 4"/>
          <p:cNvGrpSpPr>
            <a:grpSpLocks noChangeAspect="1"/>
          </p:cNvGrpSpPr>
          <p:nvPr/>
        </p:nvGrpSpPr>
        <p:grpSpPr bwMode="auto">
          <a:xfrm>
            <a:off x="2829199" y="1904283"/>
            <a:ext cx="331446" cy="655929"/>
            <a:chOff x="3303" y="2136"/>
            <a:chExt cx="238" cy="471"/>
          </a:xfrm>
        </p:grpSpPr>
        <p:sp>
          <p:nvSpPr>
            <p:cNvPr id="337" name="Rectangle 5"/>
            <p:cNvSpPr>
              <a:spLocks noChangeArrowheads="1"/>
            </p:cNvSpPr>
            <p:nvPr/>
          </p:nvSpPr>
          <p:spPr bwMode="auto">
            <a:xfrm>
              <a:off x="3315" y="2168"/>
              <a:ext cx="217" cy="43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6" tIns="45708" rIns="91416" bIns="45708" numCol="1" anchor="t" anchorCtr="0" compatLnSpc="1">
              <a:prstTxWarp prst="textNoShape">
                <a:avLst/>
              </a:prstTxWarp>
            </a:bodyPr>
            <a:lstStyle/>
            <a:p>
              <a:pPr defTabSz="914103">
                <a:defRPr/>
              </a:pPr>
              <a:endParaRPr lang="en-US" sz="1899" kern="0" dirty="0">
                <a:solidFill>
                  <a:srgbClr val="000000"/>
                </a:solidFill>
                <a:latin typeface="Arial"/>
              </a:endParaRPr>
            </a:p>
          </p:txBody>
        </p:sp>
        <p:sp>
          <p:nvSpPr>
            <p:cNvPr id="338" name="Freeform 6"/>
            <p:cNvSpPr>
              <a:spLocks noEditPoints="1"/>
            </p:cNvSpPr>
            <p:nvPr/>
          </p:nvSpPr>
          <p:spPr bwMode="auto">
            <a:xfrm>
              <a:off x="3303" y="2136"/>
              <a:ext cx="238" cy="471"/>
            </a:xfrm>
            <a:custGeom>
              <a:avLst/>
              <a:gdLst>
                <a:gd name="T0" fmla="*/ 257 w 273"/>
                <a:gd name="T1" fmla="*/ 0 h 543"/>
                <a:gd name="T2" fmla="*/ 16 w 273"/>
                <a:gd name="T3" fmla="*/ 0 h 543"/>
                <a:gd name="T4" fmla="*/ 0 w 273"/>
                <a:gd name="T5" fmla="*/ 16 h 543"/>
                <a:gd name="T6" fmla="*/ 0 w 273"/>
                <a:gd name="T7" fmla="*/ 527 h 543"/>
                <a:gd name="T8" fmla="*/ 16 w 273"/>
                <a:gd name="T9" fmla="*/ 543 h 543"/>
                <a:gd name="T10" fmla="*/ 257 w 273"/>
                <a:gd name="T11" fmla="*/ 543 h 543"/>
                <a:gd name="T12" fmla="*/ 273 w 273"/>
                <a:gd name="T13" fmla="*/ 527 h 543"/>
                <a:gd name="T14" fmla="*/ 273 w 273"/>
                <a:gd name="T15" fmla="*/ 16 h 543"/>
                <a:gd name="T16" fmla="*/ 257 w 273"/>
                <a:gd name="T17" fmla="*/ 0 h 543"/>
                <a:gd name="T18" fmla="*/ 146 w 273"/>
                <a:gd name="T19" fmla="*/ 521 h 543"/>
                <a:gd name="T20" fmla="*/ 126 w 273"/>
                <a:gd name="T21" fmla="*/ 521 h 543"/>
                <a:gd name="T22" fmla="*/ 126 w 273"/>
                <a:gd name="T23" fmla="*/ 473 h 543"/>
                <a:gd name="T24" fmla="*/ 146 w 273"/>
                <a:gd name="T25" fmla="*/ 473 h 543"/>
                <a:gd name="T26" fmla="*/ 146 w 273"/>
                <a:gd name="T27" fmla="*/ 521 h 543"/>
                <a:gd name="T28" fmla="*/ 249 w 273"/>
                <a:gd name="T29" fmla="*/ 442 h 543"/>
                <a:gd name="T30" fmla="*/ 24 w 273"/>
                <a:gd name="T31" fmla="*/ 442 h 543"/>
                <a:gd name="T32" fmla="*/ 24 w 273"/>
                <a:gd name="T33" fmla="*/ 397 h 543"/>
                <a:gd name="T34" fmla="*/ 249 w 273"/>
                <a:gd name="T35" fmla="*/ 397 h 543"/>
                <a:gd name="T36" fmla="*/ 249 w 273"/>
                <a:gd name="T37" fmla="*/ 442 h 543"/>
                <a:gd name="T38" fmla="*/ 249 w 273"/>
                <a:gd name="T39" fmla="*/ 374 h 543"/>
                <a:gd name="T40" fmla="*/ 24 w 273"/>
                <a:gd name="T41" fmla="*/ 374 h 543"/>
                <a:gd name="T42" fmla="*/ 24 w 273"/>
                <a:gd name="T43" fmla="*/ 329 h 543"/>
                <a:gd name="T44" fmla="*/ 249 w 273"/>
                <a:gd name="T45" fmla="*/ 329 h 543"/>
                <a:gd name="T46" fmla="*/ 249 w 273"/>
                <a:gd name="T47" fmla="*/ 374 h 543"/>
                <a:gd name="T48" fmla="*/ 249 w 273"/>
                <a:gd name="T49" fmla="*/ 306 h 543"/>
                <a:gd name="T50" fmla="*/ 24 w 273"/>
                <a:gd name="T51" fmla="*/ 306 h 543"/>
                <a:gd name="T52" fmla="*/ 24 w 273"/>
                <a:gd name="T53" fmla="*/ 261 h 543"/>
                <a:gd name="T54" fmla="*/ 249 w 273"/>
                <a:gd name="T55" fmla="*/ 261 h 543"/>
                <a:gd name="T56" fmla="*/ 249 w 273"/>
                <a:gd name="T57" fmla="*/ 306 h 543"/>
                <a:gd name="T58" fmla="*/ 249 w 273"/>
                <a:gd name="T59" fmla="*/ 236 h 543"/>
                <a:gd name="T60" fmla="*/ 24 w 273"/>
                <a:gd name="T61" fmla="*/ 236 h 543"/>
                <a:gd name="T62" fmla="*/ 24 w 273"/>
                <a:gd name="T63" fmla="*/ 191 h 543"/>
                <a:gd name="T64" fmla="*/ 249 w 273"/>
                <a:gd name="T65" fmla="*/ 191 h 543"/>
                <a:gd name="T66" fmla="*/ 249 w 273"/>
                <a:gd name="T67" fmla="*/ 236 h 543"/>
                <a:gd name="T68" fmla="*/ 249 w 273"/>
                <a:gd name="T69" fmla="*/ 168 h 543"/>
                <a:gd name="T70" fmla="*/ 24 w 273"/>
                <a:gd name="T71" fmla="*/ 168 h 543"/>
                <a:gd name="T72" fmla="*/ 24 w 273"/>
                <a:gd name="T73" fmla="*/ 123 h 543"/>
                <a:gd name="T74" fmla="*/ 249 w 273"/>
                <a:gd name="T75" fmla="*/ 123 h 543"/>
                <a:gd name="T76" fmla="*/ 249 w 273"/>
                <a:gd name="T77" fmla="*/ 168 h 543"/>
                <a:gd name="T78" fmla="*/ 249 w 273"/>
                <a:gd name="T79" fmla="*/ 100 h 543"/>
                <a:gd name="T80" fmla="*/ 24 w 273"/>
                <a:gd name="T81" fmla="*/ 100 h 543"/>
                <a:gd name="T82" fmla="*/ 24 w 273"/>
                <a:gd name="T83" fmla="*/ 55 h 543"/>
                <a:gd name="T84" fmla="*/ 249 w 273"/>
                <a:gd name="T85" fmla="*/ 55 h 543"/>
                <a:gd name="T86" fmla="*/ 249 w 273"/>
                <a:gd name="T87" fmla="*/ 100 h 5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73" h="543">
                  <a:moveTo>
                    <a:pt x="257" y="0"/>
                  </a:moveTo>
                  <a:cubicBezTo>
                    <a:pt x="16" y="0"/>
                    <a:pt x="16" y="0"/>
                    <a:pt x="16" y="0"/>
                  </a:cubicBezTo>
                  <a:cubicBezTo>
                    <a:pt x="7" y="0"/>
                    <a:pt x="0" y="7"/>
                    <a:pt x="0" y="16"/>
                  </a:cubicBezTo>
                  <a:cubicBezTo>
                    <a:pt x="0" y="527"/>
                    <a:pt x="0" y="527"/>
                    <a:pt x="0" y="527"/>
                  </a:cubicBezTo>
                  <a:cubicBezTo>
                    <a:pt x="0" y="536"/>
                    <a:pt x="7" y="543"/>
                    <a:pt x="16" y="543"/>
                  </a:cubicBezTo>
                  <a:cubicBezTo>
                    <a:pt x="257" y="543"/>
                    <a:pt x="257" y="543"/>
                    <a:pt x="257" y="543"/>
                  </a:cubicBezTo>
                  <a:cubicBezTo>
                    <a:pt x="265" y="543"/>
                    <a:pt x="273" y="536"/>
                    <a:pt x="273" y="527"/>
                  </a:cubicBezTo>
                  <a:cubicBezTo>
                    <a:pt x="273" y="16"/>
                    <a:pt x="273" y="16"/>
                    <a:pt x="273" y="16"/>
                  </a:cubicBezTo>
                  <a:cubicBezTo>
                    <a:pt x="273" y="7"/>
                    <a:pt x="265" y="0"/>
                    <a:pt x="257" y="0"/>
                  </a:cubicBezTo>
                  <a:close/>
                  <a:moveTo>
                    <a:pt x="146" y="521"/>
                  </a:moveTo>
                  <a:cubicBezTo>
                    <a:pt x="126" y="521"/>
                    <a:pt x="126" y="521"/>
                    <a:pt x="126" y="521"/>
                  </a:cubicBezTo>
                  <a:cubicBezTo>
                    <a:pt x="126" y="473"/>
                    <a:pt x="126" y="473"/>
                    <a:pt x="126" y="473"/>
                  </a:cubicBezTo>
                  <a:cubicBezTo>
                    <a:pt x="146" y="473"/>
                    <a:pt x="146" y="473"/>
                    <a:pt x="146" y="473"/>
                  </a:cubicBezTo>
                  <a:lnTo>
                    <a:pt x="146" y="521"/>
                  </a:lnTo>
                  <a:close/>
                  <a:moveTo>
                    <a:pt x="249" y="442"/>
                  </a:moveTo>
                  <a:cubicBezTo>
                    <a:pt x="24" y="442"/>
                    <a:pt x="24" y="442"/>
                    <a:pt x="24" y="442"/>
                  </a:cubicBezTo>
                  <a:cubicBezTo>
                    <a:pt x="24" y="397"/>
                    <a:pt x="24" y="397"/>
                    <a:pt x="24" y="397"/>
                  </a:cubicBezTo>
                  <a:cubicBezTo>
                    <a:pt x="249" y="397"/>
                    <a:pt x="249" y="397"/>
                    <a:pt x="249" y="397"/>
                  </a:cubicBezTo>
                  <a:lnTo>
                    <a:pt x="249" y="442"/>
                  </a:lnTo>
                  <a:close/>
                  <a:moveTo>
                    <a:pt x="249" y="374"/>
                  </a:moveTo>
                  <a:cubicBezTo>
                    <a:pt x="24" y="374"/>
                    <a:pt x="24" y="374"/>
                    <a:pt x="24" y="374"/>
                  </a:cubicBezTo>
                  <a:cubicBezTo>
                    <a:pt x="24" y="329"/>
                    <a:pt x="24" y="329"/>
                    <a:pt x="24" y="329"/>
                  </a:cubicBezTo>
                  <a:cubicBezTo>
                    <a:pt x="249" y="329"/>
                    <a:pt x="249" y="329"/>
                    <a:pt x="249" y="329"/>
                  </a:cubicBezTo>
                  <a:lnTo>
                    <a:pt x="249" y="374"/>
                  </a:lnTo>
                  <a:close/>
                  <a:moveTo>
                    <a:pt x="249" y="306"/>
                  </a:moveTo>
                  <a:cubicBezTo>
                    <a:pt x="24" y="306"/>
                    <a:pt x="24" y="306"/>
                    <a:pt x="24" y="306"/>
                  </a:cubicBezTo>
                  <a:cubicBezTo>
                    <a:pt x="24" y="261"/>
                    <a:pt x="24" y="261"/>
                    <a:pt x="24" y="261"/>
                  </a:cubicBezTo>
                  <a:cubicBezTo>
                    <a:pt x="249" y="261"/>
                    <a:pt x="249" y="261"/>
                    <a:pt x="249" y="261"/>
                  </a:cubicBezTo>
                  <a:lnTo>
                    <a:pt x="249" y="306"/>
                  </a:lnTo>
                  <a:close/>
                  <a:moveTo>
                    <a:pt x="249" y="236"/>
                  </a:moveTo>
                  <a:cubicBezTo>
                    <a:pt x="24" y="236"/>
                    <a:pt x="24" y="236"/>
                    <a:pt x="24" y="236"/>
                  </a:cubicBezTo>
                  <a:cubicBezTo>
                    <a:pt x="24" y="191"/>
                    <a:pt x="24" y="191"/>
                    <a:pt x="24" y="191"/>
                  </a:cubicBezTo>
                  <a:cubicBezTo>
                    <a:pt x="249" y="191"/>
                    <a:pt x="249" y="191"/>
                    <a:pt x="249" y="191"/>
                  </a:cubicBezTo>
                  <a:lnTo>
                    <a:pt x="249" y="236"/>
                  </a:lnTo>
                  <a:close/>
                  <a:moveTo>
                    <a:pt x="249" y="168"/>
                  </a:moveTo>
                  <a:cubicBezTo>
                    <a:pt x="24" y="168"/>
                    <a:pt x="24" y="168"/>
                    <a:pt x="24" y="168"/>
                  </a:cubicBezTo>
                  <a:cubicBezTo>
                    <a:pt x="24" y="123"/>
                    <a:pt x="24" y="123"/>
                    <a:pt x="24" y="123"/>
                  </a:cubicBezTo>
                  <a:cubicBezTo>
                    <a:pt x="249" y="123"/>
                    <a:pt x="249" y="123"/>
                    <a:pt x="249" y="123"/>
                  </a:cubicBezTo>
                  <a:lnTo>
                    <a:pt x="249" y="168"/>
                  </a:lnTo>
                  <a:close/>
                  <a:moveTo>
                    <a:pt x="249" y="100"/>
                  </a:moveTo>
                  <a:cubicBezTo>
                    <a:pt x="24" y="100"/>
                    <a:pt x="24" y="100"/>
                    <a:pt x="24" y="100"/>
                  </a:cubicBezTo>
                  <a:cubicBezTo>
                    <a:pt x="24" y="55"/>
                    <a:pt x="24" y="55"/>
                    <a:pt x="24" y="55"/>
                  </a:cubicBezTo>
                  <a:cubicBezTo>
                    <a:pt x="249" y="55"/>
                    <a:pt x="249" y="55"/>
                    <a:pt x="249" y="55"/>
                  </a:cubicBezTo>
                  <a:lnTo>
                    <a:pt x="249" y="100"/>
                  </a:lnTo>
                  <a:close/>
                </a:path>
              </a:pathLst>
            </a:custGeom>
            <a:solidFill>
              <a:srgbClr val="70707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defTabSz="914103">
                <a:defRPr/>
              </a:pPr>
              <a:endParaRPr lang="en-US" sz="1899" kern="0" dirty="0">
                <a:solidFill>
                  <a:srgbClr val="000000"/>
                </a:solidFill>
                <a:latin typeface="Arial"/>
              </a:endParaRPr>
            </a:p>
          </p:txBody>
        </p:sp>
      </p:grpSp>
      <p:grpSp>
        <p:nvGrpSpPr>
          <p:cNvPr id="339" name="Group 338"/>
          <p:cNvGrpSpPr/>
          <p:nvPr/>
        </p:nvGrpSpPr>
        <p:grpSpPr>
          <a:xfrm>
            <a:off x="3191206" y="2050210"/>
            <a:ext cx="324575" cy="390733"/>
            <a:chOff x="3013418" y="1975878"/>
            <a:chExt cx="324660" cy="390835"/>
          </a:xfrm>
        </p:grpSpPr>
        <p:sp>
          <p:nvSpPr>
            <p:cNvPr id="340" name="Oval 339"/>
            <p:cNvSpPr/>
            <p:nvPr/>
          </p:nvSpPr>
          <p:spPr>
            <a:xfrm>
              <a:off x="3013418" y="1990440"/>
              <a:ext cx="324660" cy="121344"/>
            </a:xfrm>
            <a:prstGeom prst="ellipse">
              <a:avLst/>
            </a:prstGeom>
            <a:solidFill>
              <a:sysClr val="window" lastClr="FFFFFF"/>
            </a:solidFill>
            <a:ln w="9525">
              <a:noFill/>
              <a:miter lim="800000"/>
              <a:headEnd/>
              <a:tailEnd/>
            </a:ln>
          </p:spPr>
          <p:txBody>
            <a:bodyPr wrap="square" rtlCol="0" anchor="ctr"/>
            <a:lstStyle/>
            <a:p>
              <a:pPr algn="ctr" defTabSz="914126">
                <a:defRPr/>
              </a:pPr>
              <a:endParaRPr lang="en-US" sz="1799" kern="0" dirty="0">
                <a:solidFill>
                  <a:prstClr val="white"/>
                </a:solidFill>
                <a:latin typeface="Arial"/>
              </a:endParaRPr>
            </a:p>
          </p:txBody>
        </p:sp>
        <p:sp>
          <p:nvSpPr>
            <p:cNvPr id="341" name="Oval 340"/>
            <p:cNvSpPr/>
            <p:nvPr/>
          </p:nvSpPr>
          <p:spPr>
            <a:xfrm>
              <a:off x="3013418" y="2229261"/>
              <a:ext cx="324660" cy="121344"/>
            </a:xfrm>
            <a:prstGeom prst="ellipse">
              <a:avLst/>
            </a:prstGeom>
            <a:solidFill>
              <a:sysClr val="window" lastClr="FFFFFF"/>
            </a:solidFill>
            <a:ln w="9525">
              <a:noFill/>
              <a:miter lim="800000"/>
              <a:headEnd/>
              <a:tailEnd/>
            </a:ln>
          </p:spPr>
          <p:txBody>
            <a:bodyPr wrap="square" rtlCol="0" anchor="ctr"/>
            <a:lstStyle/>
            <a:p>
              <a:pPr algn="ctr" defTabSz="914126">
                <a:defRPr/>
              </a:pPr>
              <a:endParaRPr lang="en-US" sz="1799" kern="0" dirty="0">
                <a:solidFill>
                  <a:prstClr val="white"/>
                </a:solidFill>
                <a:latin typeface="Arial"/>
              </a:endParaRPr>
            </a:p>
          </p:txBody>
        </p:sp>
        <p:sp>
          <p:nvSpPr>
            <p:cNvPr id="342" name="Rectangle 341"/>
            <p:cNvSpPr/>
            <p:nvPr/>
          </p:nvSpPr>
          <p:spPr>
            <a:xfrm>
              <a:off x="3013418" y="2059166"/>
              <a:ext cx="324660" cy="217948"/>
            </a:xfrm>
            <a:prstGeom prst="rect">
              <a:avLst/>
            </a:prstGeom>
            <a:solidFill>
              <a:sysClr val="window" lastClr="FFFFFF"/>
            </a:solidFill>
            <a:ln w="9525">
              <a:noFill/>
              <a:miter lim="800000"/>
              <a:headEnd/>
              <a:tailEnd/>
            </a:ln>
          </p:spPr>
          <p:txBody>
            <a:bodyPr wrap="square" rtlCol="0" anchor="ctr"/>
            <a:lstStyle/>
            <a:p>
              <a:pPr algn="ctr" defTabSz="914126">
                <a:defRPr/>
              </a:pPr>
              <a:endParaRPr lang="en-US" sz="1799" kern="0" dirty="0">
                <a:solidFill>
                  <a:prstClr val="white"/>
                </a:solidFill>
                <a:latin typeface="Arial"/>
              </a:endParaRPr>
            </a:p>
          </p:txBody>
        </p:sp>
        <p:sp>
          <p:nvSpPr>
            <p:cNvPr id="343" name="Freeform 17"/>
            <p:cNvSpPr>
              <a:spLocks noEditPoints="1"/>
            </p:cNvSpPr>
            <p:nvPr/>
          </p:nvSpPr>
          <p:spPr bwMode="auto">
            <a:xfrm>
              <a:off x="3013418" y="1975878"/>
              <a:ext cx="324660" cy="390835"/>
            </a:xfrm>
            <a:custGeom>
              <a:avLst/>
              <a:gdLst>
                <a:gd name="T0" fmla="*/ 307 w 308"/>
                <a:gd name="T1" fmla="*/ 55 h 371"/>
                <a:gd name="T2" fmla="*/ 154 w 308"/>
                <a:gd name="T3" fmla="*/ 0 h 371"/>
                <a:gd name="T4" fmla="*/ 1 w 308"/>
                <a:gd name="T5" fmla="*/ 55 h 371"/>
                <a:gd name="T6" fmla="*/ 0 w 308"/>
                <a:gd name="T7" fmla="*/ 59 h 371"/>
                <a:gd name="T8" fmla="*/ 0 w 308"/>
                <a:gd name="T9" fmla="*/ 315 h 371"/>
                <a:gd name="T10" fmla="*/ 3 w 308"/>
                <a:gd name="T11" fmla="*/ 321 h 371"/>
                <a:gd name="T12" fmla="*/ 154 w 308"/>
                <a:gd name="T13" fmla="*/ 371 h 371"/>
                <a:gd name="T14" fmla="*/ 305 w 308"/>
                <a:gd name="T15" fmla="*/ 321 h 371"/>
                <a:gd name="T16" fmla="*/ 308 w 308"/>
                <a:gd name="T17" fmla="*/ 315 h 371"/>
                <a:gd name="T18" fmla="*/ 308 w 308"/>
                <a:gd name="T19" fmla="*/ 309 h 371"/>
                <a:gd name="T20" fmla="*/ 308 w 308"/>
                <a:gd name="T21" fmla="*/ 309 h 371"/>
                <a:gd name="T22" fmla="*/ 308 w 308"/>
                <a:gd name="T23" fmla="*/ 309 h 371"/>
                <a:gd name="T24" fmla="*/ 308 w 308"/>
                <a:gd name="T25" fmla="*/ 226 h 371"/>
                <a:gd name="T26" fmla="*/ 308 w 308"/>
                <a:gd name="T27" fmla="*/ 226 h 371"/>
                <a:gd name="T28" fmla="*/ 308 w 308"/>
                <a:gd name="T29" fmla="*/ 225 h 371"/>
                <a:gd name="T30" fmla="*/ 308 w 308"/>
                <a:gd name="T31" fmla="*/ 144 h 371"/>
                <a:gd name="T32" fmla="*/ 308 w 308"/>
                <a:gd name="T33" fmla="*/ 144 h 371"/>
                <a:gd name="T34" fmla="*/ 308 w 308"/>
                <a:gd name="T35" fmla="*/ 144 h 371"/>
                <a:gd name="T36" fmla="*/ 308 w 308"/>
                <a:gd name="T37" fmla="*/ 62 h 371"/>
                <a:gd name="T38" fmla="*/ 308 w 308"/>
                <a:gd name="T39" fmla="*/ 62 h 371"/>
                <a:gd name="T40" fmla="*/ 308 w 308"/>
                <a:gd name="T41" fmla="*/ 62 h 371"/>
                <a:gd name="T42" fmla="*/ 308 w 308"/>
                <a:gd name="T43" fmla="*/ 59 h 371"/>
                <a:gd name="T44" fmla="*/ 307 w 308"/>
                <a:gd name="T45" fmla="*/ 55 h 371"/>
                <a:gd name="T46" fmla="*/ 292 w 308"/>
                <a:gd name="T47" fmla="*/ 226 h 371"/>
                <a:gd name="T48" fmla="*/ 154 w 308"/>
                <a:gd name="T49" fmla="*/ 272 h 371"/>
                <a:gd name="T50" fmla="*/ 16 w 308"/>
                <a:gd name="T51" fmla="*/ 226 h 371"/>
                <a:gd name="T52" fmla="*/ 16 w 308"/>
                <a:gd name="T53" fmla="*/ 225 h 371"/>
                <a:gd name="T54" fmla="*/ 16 w 308"/>
                <a:gd name="T55" fmla="*/ 172 h 371"/>
                <a:gd name="T56" fmla="*/ 154 w 308"/>
                <a:gd name="T57" fmla="*/ 206 h 371"/>
                <a:gd name="T58" fmla="*/ 292 w 308"/>
                <a:gd name="T59" fmla="*/ 172 h 371"/>
                <a:gd name="T60" fmla="*/ 292 w 308"/>
                <a:gd name="T61" fmla="*/ 226 h 371"/>
                <a:gd name="T62" fmla="*/ 292 w 308"/>
                <a:gd name="T63" fmla="*/ 144 h 371"/>
                <a:gd name="T64" fmla="*/ 154 w 308"/>
                <a:gd name="T65" fmla="*/ 190 h 371"/>
                <a:gd name="T66" fmla="*/ 16 w 308"/>
                <a:gd name="T67" fmla="*/ 144 h 371"/>
                <a:gd name="T68" fmla="*/ 16 w 308"/>
                <a:gd name="T69" fmla="*/ 144 h 371"/>
                <a:gd name="T70" fmla="*/ 16 w 308"/>
                <a:gd name="T71" fmla="*/ 90 h 371"/>
                <a:gd name="T72" fmla="*/ 154 w 308"/>
                <a:gd name="T73" fmla="*/ 124 h 371"/>
                <a:gd name="T74" fmla="*/ 292 w 308"/>
                <a:gd name="T75" fmla="*/ 90 h 371"/>
                <a:gd name="T76" fmla="*/ 292 w 308"/>
                <a:gd name="T77" fmla="*/ 144 h 371"/>
                <a:gd name="T78" fmla="*/ 154 w 308"/>
                <a:gd name="T79" fmla="*/ 16 h 371"/>
                <a:gd name="T80" fmla="*/ 292 w 308"/>
                <a:gd name="T81" fmla="*/ 62 h 371"/>
                <a:gd name="T82" fmla="*/ 292 w 308"/>
                <a:gd name="T83" fmla="*/ 62 h 371"/>
                <a:gd name="T84" fmla="*/ 154 w 308"/>
                <a:gd name="T85" fmla="*/ 108 h 371"/>
                <a:gd name="T86" fmla="*/ 16 w 308"/>
                <a:gd name="T87" fmla="*/ 62 h 371"/>
                <a:gd name="T88" fmla="*/ 154 w 308"/>
                <a:gd name="T89" fmla="*/ 16 h 371"/>
                <a:gd name="T90" fmla="*/ 154 w 308"/>
                <a:gd name="T91" fmla="*/ 355 h 371"/>
                <a:gd name="T92" fmla="*/ 16 w 308"/>
                <a:gd name="T93" fmla="*/ 309 h 371"/>
                <a:gd name="T94" fmla="*/ 16 w 308"/>
                <a:gd name="T95" fmla="*/ 309 h 371"/>
                <a:gd name="T96" fmla="*/ 16 w 308"/>
                <a:gd name="T97" fmla="*/ 254 h 371"/>
                <a:gd name="T98" fmla="*/ 154 w 308"/>
                <a:gd name="T99" fmla="*/ 288 h 371"/>
                <a:gd name="T100" fmla="*/ 292 w 308"/>
                <a:gd name="T101" fmla="*/ 254 h 371"/>
                <a:gd name="T102" fmla="*/ 292 w 308"/>
                <a:gd name="T103" fmla="*/ 309 h 371"/>
                <a:gd name="T104" fmla="*/ 154 w 308"/>
                <a:gd name="T105" fmla="*/ 355 h 3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308" h="371">
                  <a:moveTo>
                    <a:pt x="307" y="55"/>
                  </a:moveTo>
                  <a:cubicBezTo>
                    <a:pt x="300" y="27"/>
                    <a:pt x="247" y="0"/>
                    <a:pt x="154" y="0"/>
                  </a:cubicBezTo>
                  <a:cubicBezTo>
                    <a:pt x="61" y="0"/>
                    <a:pt x="8" y="27"/>
                    <a:pt x="1" y="55"/>
                  </a:cubicBezTo>
                  <a:cubicBezTo>
                    <a:pt x="0" y="56"/>
                    <a:pt x="0" y="58"/>
                    <a:pt x="0" y="59"/>
                  </a:cubicBezTo>
                  <a:cubicBezTo>
                    <a:pt x="0" y="315"/>
                    <a:pt x="0" y="315"/>
                    <a:pt x="0" y="315"/>
                  </a:cubicBezTo>
                  <a:cubicBezTo>
                    <a:pt x="0" y="317"/>
                    <a:pt x="1" y="320"/>
                    <a:pt x="3" y="321"/>
                  </a:cubicBezTo>
                  <a:cubicBezTo>
                    <a:pt x="15" y="347"/>
                    <a:pt x="67" y="371"/>
                    <a:pt x="154" y="371"/>
                  </a:cubicBezTo>
                  <a:cubicBezTo>
                    <a:pt x="241" y="371"/>
                    <a:pt x="293" y="347"/>
                    <a:pt x="305" y="321"/>
                  </a:cubicBezTo>
                  <a:cubicBezTo>
                    <a:pt x="307" y="320"/>
                    <a:pt x="308" y="317"/>
                    <a:pt x="308" y="315"/>
                  </a:cubicBezTo>
                  <a:cubicBezTo>
                    <a:pt x="308" y="309"/>
                    <a:pt x="308" y="309"/>
                    <a:pt x="308" y="309"/>
                  </a:cubicBezTo>
                  <a:cubicBezTo>
                    <a:pt x="308" y="309"/>
                    <a:pt x="308" y="309"/>
                    <a:pt x="308" y="309"/>
                  </a:cubicBezTo>
                  <a:cubicBezTo>
                    <a:pt x="308" y="309"/>
                    <a:pt x="308" y="309"/>
                    <a:pt x="308" y="309"/>
                  </a:cubicBezTo>
                  <a:cubicBezTo>
                    <a:pt x="308" y="226"/>
                    <a:pt x="308" y="226"/>
                    <a:pt x="308" y="226"/>
                  </a:cubicBezTo>
                  <a:cubicBezTo>
                    <a:pt x="308" y="226"/>
                    <a:pt x="308" y="226"/>
                    <a:pt x="308" y="226"/>
                  </a:cubicBezTo>
                  <a:cubicBezTo>
                    <a:pt x="308" y="226"/>
                    <a:pt x="308" y="226"/>
                    <a:pt x="308" y="225"/>
                  </a:cubicBezTo>
                  <a:cubicBezTo>
                    <a:pt x="308" y="144"/>
                    <a:pt x="308" y="144"/>
                    <a:pt x="308" y="144"/>
                  </a:cubicBezTo>
                  <a:cubicBezTo>
                    <a:pt x="308" y="144"/>
                    <a:pt x="308" y="144"/>
                    <a:pt x="308" y="144"/>
                  </a:cubicBezTo>
                  <a:cubicBezTo>
                    <a:pt x="308" y="144"/>
                    <a:pt x="308" y="144"/>
                    <a:pt x="308" y="144"/>
                  </a:cubicBezTo>
                  <a:cubicBezTo>
                    <a:pt x="308" y="62"/>
                    <a:pt x="308" y="62"/>
                    <a:pt x="308" y="62"/>
                  </a:cubicBezTo>
                  <a:cubicBezTo>
                    <a:pt x="308" y="62"/>
                    <a:pt x="308" y="62"/>
                    <a:pt x="308" y="62"/>
                  </a:cubicBezTo>
                  <a:cubicBezTo>
                    <a:pt x="308" y="62"/>
                    <a:pt x="308" y="62"/>
                    <a:pt x="308" y="62"/>
                  </a:cubicBezTo>
                  <a:cubicBezTo>
                    <a:pt x="308" y="59"/>
                    <a:pt x="308" y="59"/>
                    <a:pt x="308" y="59"/>
                  </a:cubicBezTo>
                  <a:cubicBezTo>
                    <a:pt x="308" y="58"/>
                    <a:pt x="308" y="57"/>
                    <a:pt x="307" y="55"/>
                  </a:cubicBezTo>
                  <a:close/>
                  <a:moveTo>
                    <a:pt x="292" y="226"/>
                  </a:moveTo>
                  <a:cubicBezTo>
                    <a:pt x="292" y="248"/>
                    <a:pt x="235" y="272"/>
                    <a:pt x="154" y="272"/>
                  </a:cubicBezTo>
                  <a:cubicBezTo>
                    <a:pt x="73" y="272"/>
                    <a:pt x="16" y="248"/>
                    <a:pt x="16" y="226"/>
                  </a:cubicBezTo>
                  <a:cubicBezTo>
                    <a:pt x="16" y="226"/>
                    <a:pt x="16" y="226"/>
                    <a:pt x="16" y="225"/>
                  </a:cubicBezTo>
                  <a:cubicBezTo>
                    <a:pt x="16" y="172"/>
                    <a:pt x="16" y="172"/>
                    <a:pt x="16" y="172"/>
                  </a:cubicBezTo>
                  <a:cubicBezTo>
                    <a:pt x="39" y="191"/>
                    <a:pt x="86" y="206"/>
                    <a:pt x="154" y="206"/>
                  </a:cubicBezTo>
                  <a:cubicBezTo>
                    <a:pt x="222" y="206"/>
                    <a:pt x="269" y="191"/>
                    <a:pt x="292" y="172"/>
                  </a:cubicBezTo>
                  <a:lnTo>
                    <a:pt x="292" y="226"/>
                  </a:lnTo>
                  <a:close/>
                  <a:moveTo>
                    <a:pt x="292" y="144"/>
                  </a:moveTo>
                  <a:cubicBezTo>
                    <a:pt x="292" y="166"/>
                    <a:pt x="235" y="190"/>
                    <a:pt x="154" y="190"/>
                  </a:cubicBezTo>
                  <a:cubicBezTo>
                    <a:pt x="73" y="190"/>
                    <a:pt x="16" y="166"/>
                    <a:pt x="16" y="144"/>
                  </a:cubicBezTo>
                  <a:cubicBezTo>
                    <a:pt x="16" y="144"/>
                    <a:pt x="16" y="144"/>
                    <a:pt x="16" y="144"/>
                  </a:cubicBezTo>
                  <a:cubicBezTo>
                    <a:pt x="16" y="90"/>
                    <a:pt x="16" y="90"/>
                    <a:pt x="16" y="90"/>
                  </a:cubicBezTo>
                  <a:cubicBezTo>
                    <a:pt x="39" y="109"/>
                    <a:pt x="86" y="124"/>
                    <a:pt x="154" y="124"/>
                  </a:cubicBezTo>
                  <a:cubicBezTo>
                    <a:pt x="222" y="124"/>
                    <a:pt x="269" y="109"/>
                    <a:pt x="292" y="90"/>
                  </a:cubicBezTo>
                  <a:lnTo>
                    <a:pt x="292" y="144"/>
                  </a:lnTo>
                  <a:close/>
                  <a:moveTo>
                    <a:pt x="154" y="16"/>
                  </a:moveTo>
                  <a:cubicBezTo>
                    <a:pt x="235" y="16"/>
                    <a:pt x="292" y="40"/>
                    <a:pt x="292" y="62"/>
                  </a:cubicBezTo>
                  <a:cubicBezTo>
                    <a:pt x="292" y="62"/>
                    <a:pt x="292" y="62"/>
                    <a:pt x="292" y="62"/>
                  </a:cubicBezTo>
                  <a:cubicBezTo>
                    <a:pt x="292" y="84"/>
                    <a:pt x="235" y="108"/>
                    <a:pt x="154" y="108"/>
                  </a:cubicBezTo>
                  <a:cubicBezTo>
                    <a:pt x="73" y="108"/>
                    <a:pt x="16" y="84"/>
                    <a:pt x="16" y="62"/>
                  </a:cubicBezTo>
                  <a:cubicBezTo>
                    <a:pt x="16" y="40"/>
                    <a:pt x="73" y="16"/>
                    <a:pt x="154" y="16"/>
                  </a:cubicBezTo>
                  <a:close/>
                  <a:moveTo>
                    <a:pt x="154" y="355"/>
                  </a:moveTo>
                  <a:cubicBezTo>
                    <a:pt x="73" y="355"/>
                    <a:pt x="16" y="331"/>
                    <a:pt x="16" y="309"/>
                  </a:cubicBezTo>
                  <a:cubicBezTo>
                    <a:pt x="16" y="309"/>
                    <a:pt x="16" y="309"/>
                    <a:pt x="16" y="309"/>
                  </a:cubicBezTo>
                  <a:cubicBezTo>
                    <a:pt x="16" y="254"/>
                    <a:pt x="16" y="254"/>
                    <a:pt x="16" y="254"/>
                  </a:cubicBezTo>
                  <a:cubicBezTo>
                    <a:pt x="39" y="273"/>
                    <a:pt x="86" y="288"/>
                    <a:pt x="154" y="288"/>
                  </a:cubicBezTo>
                  <a:cubicBezTo>
                    <a:pt x="222" y="288"/>
                    <a:pt x="269" y="273"/>
                    <a:pt x="292" y="254"/>
                  </a:cubicBezTo>
                  <a:cubicBezTo>
                    <a:pt x="292" y="309"/>
                    <a:pt x="292" y="309"/>
                    <a:pt x="292" y="309"/>
                  </a:cubicBezTo>
                  <a:cubicBezTo>
                    <a:pt x="292" y="331"/>
                    <a:pt x="235" y="355"/>
                    <a:pt x="154" y="355"/>
                  </a:cubicBezTo>
                  <a:close/>
                </a:path>
              </a:pathLst>
            </a:custGeom>
            <a:solidFill>
              <a:srgbClr val="707072"/>
            </a:solidFill>
            <a:ln>
              <a:noFill/>
            </a:ln>
          </p:spPr>
          <p:txBody>
            <a:bodyPr vert="horz" wrap="square" lIns="91416" tIns="45708" rIns="91416" bIns="45708" numCol="1" anchor="t" anchorCtr="0" compatLnSpc="1">
              <a:prstTxWarp prst="textNoShape">
                <a:avLst/>
              </a:prstTxWarp>
            </a:bodyPr>
            <a:lstStyle/>
            <a:p>
              <a:pPr defTabSz="914126">
                <a:defRPr/>
              </a:pPr>
              <a:endParaRPr lang="en-US" sz="1799" kern="0">
                <a:solidFill>
                  <a:sysClr val="windowText" lastClr="000000"/>
                </a:solidFill>
                <a:latin typeface="Arial"/>
              </a:endParaRPr>
            </a:p>
          </p:txBody>
        </p:sp>
      </p:grpSp>
      <p:sp>
        <p:nvSpPr>
          <p:cNvPr id="134" name="Rectangle 133"/>
          <p:cNvSpPr/>
          <p:nvPr/>
        </p:nvSpPr>
        <p:spPr>
          <a:xfrm flipH="1">
            <a:off x="4981270" y="1747132"/>
            <a:ext cx="1238174" cy="276999"/>
          </a:xfrm>
          <a:prstGeom prst="rect">
            <a:avLst/>
          </a:prstGeom>
        </p:spPr>
        <p:txBody>
          <a:bodyPr wrap="square" anchor="ctr">
            <a:spAutoFit/>
          </a:bodyPr>
          <a:lstStyle/>
          <a:p>
            <a:pPr algn="ctr" defTabSz="914126"/>
            <a:r>
              <a:rPr lang="en-US" sz="1200" kern="0" dirty="0">
                <a:solidFill>
                  <a:srgbClr val="404040"/>
                </a:solidFill>
              </a:rPr>
              <a:t>Security Stack</a:t>
            </a:r>
          </a:p>
        </p:txBody>
      </p:sp>
      <p:grpSp>
        <p:nvGrpSpPr>
          <p:cNvPr id="135" name="Group 134"/>
          <p:cNvGrpSpPr/>
          <p:nvPr/>
        </p:nvGrpSpPr>
        <p:grpSpPr>
          <a:xfrm flipV="1">
            <a:off x="5056156" y="2064768"/>
            <a:ext cx="1159442" cy="346314"/>
            <a:chOff x="5173541" y="1992208"/>
            <a:chExt cx="1366378" cy="408124"/>
          </a:xfrm>
        </p:grpSpPr>
        <p:sp>
          <p:nvSpPr>
            <p:cNvPr id="136" name="Rectangle 135"/>
            <p:cNvSpPr/>
            <p:nvPr/>
          </p:nvSpPr>
          <p:spPr>
            <a:xfrm>
              <a:off x="5229225" y="2024568"/>
              <a:ext cx="1257300" cy="322842"/>
            </a:xfrm>
            <a:prstGeom prst="rect">
              <a:avLst/>
            </a:prstGeom>
            <a:solidFill>
              <a:schemeClr val="bg2">
                <a:lumMod val="20000"/>
                <a:lumOff val="80000"/>
              </a:schemeClr>
            </a:solidFill>
            <a:ln w="9525">
              <a:noFill/>
              <a:miter lim="800000"/>
              <a:headEnd/>
              <a:tailEnd/>
            </a:ln>
          </p:spPr>
          <p:txBody>
            <a:bodyPr wrap="square" rtlCol="0" anchor="ctr"/>
            <a:lstStyle/>
            <a:p>
              <a:pPr algn="ctr" defTabSz="914126"/>
              <a:endParaRPr lang="en-US" sz="1799" kern="0" dirty="0">
                <a:solidFill>
                  <a:srgbClr val="404040"/>
                </a:solidFill>
                <a:latin typeface="Arial"/>
              </a:endParaRPr>
            </a:p>
          </p:txBody>
        </p:sp>
        <p:sp>
          <p:nvSpPr>
            <p:cNvPr id="137" name="Freeform 13"/>
            <p:cNvSpPr>
              <a:spLocks noEditPoints="1"/>
            </p:cNvSpPr>
            <p:nvPr/>
          </p:nvSpPr>
          <p:spPr bwMode="auto">
            <a:xfrm>
              <a:off x="5173541" y="1992208"/>
              <a:ext cx="1366378" cy="408124"/>
            </a:xfrm>
            <a:custGeom>
              <a:avLst/>
              <a:gdLst>
                <a:gd name="T0" fmla="*/ 230 w 241"/>
                <a:gd name="T1" fmla="*/ 0 h 70"/>
                <a:gd name="T2" fmla="*/ 11 w 241"/>
                <a:gd name="T3" fmla="*/ 0 h 70"/>
                <a:gd name="T4" fmla="*/ 0 w 241"/>
                <a:gd name="T5" fmla="*/ 11 h 70"/>
                <a:gd name="T6" fmla="*/ 0 w 241"/>
                <a:gd name="T7" fmla="*/ 58 h 70"/>
                <a:gd name="T8" fmla="*/ 11 w 241"/>
                <a:gd name="T9" fmla="*/ 70 h 70"/>
                <a:gd name="T10" fmla="*/ 230 w 241"/>
                <a:gd name="T11" fmla="*/ 70 h 70"/>
                <a:gd name="T12" fmla="*/ 241 w 241"/>
                <a:gd name="T13" fmla="*/ 58 h 70"/>
                <a:gd name="T14" fmla="*/ 241 w 241"/>
                <a:gd name="T15" fmla="*/ 11 h 70"/>
                <a:gd name="T16" fmla="*/ 230 w 241"/>
                <a:gd name="T17" fmla="*/ 0 h 70"/>
                <a:gd name="T18" fmla="*/ 163 w 241"/>
                <a:gd name="T19" fmla="*/ 45 h 70"/>
                <a:gd name="T20" fmla="*/ 25 w 241"/>
                <a:gd name="T21" fmla="*/ 45 h 70"/>
                <a:gd name="T22" fmla="*/ 25 w 241"/>
                <a:gd name="T23" fmla="*/ 24 h 70"/>
                <a:gd name="T24" fmla="*/ 163 w 241"/>
                <a:gd name="T25" fmla="*/ 24 h 70"/>
                <a:gd name="T26" fmla="*/ 163 w 241"/>
                <a:gd name="T27" fmla="*/ 45 h 70"/>
                <a:gd name="T28" fmla="*/ 212 w 241"/>
                <a:gd name="T29" fmla="*/ 44 h 70"/>
                <a:gd name="T30" fmla="*/ 202 w 241"/>
                <a:gd name="T31" fmla="*/ 35 h 70"/>
                <a:gd name="T32" fmla="*/ 212 w 241"/>
                <a:gd name="T33" fmla="*/ 25 h 70"/>
                <a:gd name="T34" fmla="*/ 222 w 241"/>
                <a:gd name="T35" fmla="*/ 35 h 70"/>
                <a:gd name="T36" fmla="*/ 212 w 241"/>
                <a:gd name="T37" fmla="*/ 44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41" h="70">
                  <a:moveTo>
                    <a:pt x="230" y="0"/>
                  </a:moveTo>
                  <a:cubicBezTo>
                    <a:pt x="11" y="0"/>
                    <a:pt x="11" y="0"/>
                    <a:pt x="11" y="0"/>
                  </a:cubicBezTo>
                  <a:cubicBezTo>
                    <a:pt x="5" y="0"/>
                    <a:pt x="0" y="5"/>
                    <a:pt x="0" y="11"/>
                  </a:cubicBezTo>
                  <a:cubicBezTo>
                    <a:pt x="0" y="58"/>
                    <a:pt x="0" y="58"/>
                    <a:pt x="0" y="58"/>
                  </a:cubicBezTo>
                  <a:cubicBezTo>
                    <a:pt x="0" y="65"/>
                    <a:pt x="5" y="70"/>
                    <a:pt x="11" y="70"/>
                  </a:cubicBezTo>
                  <a:cubicBezTo>
                    <a:pt x="230" y="70"/>
                    <a:pt x="230" y="70"/>
                    <a:pt x="230" y="70"/>
                  </a:cubicBezTo>
                  <a:cubicBezTo>
                    <a:pt x="236" y="70"/>
                    <a:pt x="241" y="65"/>
                    <a:pt x="241" y="58"/>
                  </a:cubicBezTo>
                  <a:cubicBezTo>
                    <a:pt x="241" y="11"/>
                    <a:pt x="241" y="11"/>
                    <a:pt x="241" y="11"/>
                  </a:cubicBezTo>
                  <a:cubicBezTo>
                    <a:pt x="241" y="5"/>
                    <a:pt x="236" y="0"/>
                    <a:pt x="230" y="0"/>
                  </a:cubicBezTo>
                  <a:close/>
                  <a:moveTo>
                    <a:pt x="163" y="45"/>
                  </a:moveTo>
                  <a:cubicBezTo>
                    <a:pt x="25" y="45"/>
                    <a:pt x="25" y="45"/>
                    <a:pt x="25" y="45"/>
                  </a:cubicBezTo>
                  <a:cubicBezTo>
                    <a:pt x="25" y="24"/>
                    <a:pt x="25" y="24"/>
                    <a:pt x="25" y="24"/>
                  </a:cubicBezTo>
                  <a:cubicBezTo>
                    <a:pt x="163" y="24"/>
                    <a:pt x="163" y="24"/>
                    <a:pt x="163" y="24"/>
                  </a:cubicBezTo>
                  <a:lnTo>
                    <a:pt x="163" y="45"/>
                  </a:lnTo>
                  <a:close/>
                  <a:moveTo>
                    <a:pt x="212" y="44"/>
                  </a:moveTo>
                  <a:cubicBezTo>
                    <a:pt x="207" y="44"/>
                    <a:pt x="202" y="40"/>
                    <a:pt x="202" y="35"/>
                  </a:cubicBezTo>
                  <a:cubicBezTo>
                    <a:pt x="202" y="29"/>
                    <a:pt x="207" y="25"/>
                    <a:pt x="212" y="25"/>
                  </a:cubicBezTo>
                  <a:cubicBezTo>
                    <a:pt x="218" y="25"/>
                    <a:pt x="222" y="29"/>
                    <a:pt x="222" y="35"/>
                  </a:cubicBezTo>
                  <a:cubicBezTo>
                    <a:pt x="222" y="40"/>
                    <a:pt x="218" y="44"/>
                    <a:pt x="212" y="44"/>
                  </a:cubicBezTo>
                  <a:close/>
                </a:path>
              </a:pathLst>
            </a:custGeom>
            <a:solidFill>
              <a:srgbClr val="707072"/>
            </a:solidFill>
            <a:ln w="12700">
              <a:noFill/>
            </a:ln>
          </p:spPr>
          <p:txBody>
            <a:bodyPr vert="horz" wrap="square" lIns="91416" tIns="45708" rIns="91416" bIns="45708" numCol="1" anchor="t" anchorCtr="0" compatLnSpc="1">
              <a:prstTxWarp prst="textNoShape">
                <a:avLst/>
              </a:prstTxWarp>
            </a:bodyPr>
            <a:lstStyle/>
            <a:p>
              <a:pPr defTabSz="914126"/>
              <a:endParaRPr lang="en-US" sz="1799" kern="0">
                <a:solidFill>
                  <a:sysClr val="windowText" lastClr="000000"/>
                </a:solidFill>
              </a:endParaRPr>
            </a:p>
          </p:txBody>
        </p:sp>
      </p:grpSp>
      <p:sp>
        <p:nvSpPr>
          <p:cNvPr id="3" name="Footer Placeholder 2"/>
          <p:cNvSpPr>
            <a:spLocks noGrp="1"/>
          </p:cNvSpPr>
          <p:nvPr>
            <p:ph type="ftr" sz="quarter" idx="11"/>
          </p:nvPr>
        </p:nvSpPr>
        <p:spPr/>
        <p:txBody>
          <a:bodyPr/>
          <a:lstStyle/>
          <a:p>
            <a:r>
              <a:rPr lang="en-US" smtClean="0"/>
              <a:t>Symantec Confidential - NDA required</a:t>
            </a:r>
            <a:endParaRPr lang="en-US" dirty="0"/>
          </a:p>
        </p:txBody>
      </p:sp>
    </p:spTree>
    <p:extLst>
      <p:ext uri="{BB962C8B-B14F-4D97-AF65-F5344CB8AC3E}">
        <p14:creationId xmlns:p14="http://schemas.microsoft.com/office/powerpoint/2010/main" val="17263562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18"/>
                                        </p:tgtEl>
                                        <p:attrNameLst>
                                          <p:attrName>style.visibility</p:attrName>
                                        </p:attrNameLst>
                                      </p:cBhvr>
                                      <p:to>
                                        <p:strVal val="visible"/>
                                      </p:to>
                                    </p:set>
                                    <p:animEffect transition="in" filter="fade">
                                      <p:cBhvr>
                                        <p:cTn id="7" dur="500"/>
                                        <p:tgtEl>
                                          <p:spTgt spid="118"/>
                                        </p:tgtEl>
                                      </p:cBhvr>
                                    </p:animEffect>
                                  </p:childTnLst>
                                </p:cTn>
                              </p:par>
                              <p:par>
                                <p:cTn id="8" presetID="10" presetClass="entr" presetSubtype="0" fill="hold" nodeType="withEffect">
                                  <p:stCondLst>
                                    <p:cond delay="0"/>
                                  </p:stCondLst>
                                  <p:childTnLst>
                                    <p:set>
                                      <p:cBhvr>
                                        <p:cTn id="9" dur="1" fill="hold">
                                          <p:stCondLst>
                                            <p:cond delay="0"/>
                                          </p:stCondLst>
                                        </p:cTn>
                                        <p:tgtEl>
                                          <p:spTgt spid="215"/>
                                        </p:tgtEl>
                                        <p:attrNameLst>
                                          <p:attrName>style.visibility</p:attrName>
                                        </p:attrNameLst>
                                      </p:cBhvr>
                                      <p:to>
                                        <p:strVal val="visible"/>
                                      </p:to>
                                    </p:set>
                                    <p:animEffect transition="in" filter="fade">
                                      <p:cBhvr>
                                        <p:cTn id="10" dur="500"/>
                                        <p:tgtEl>
                                          <p:spTgt spid="215"/>
                                        </p:tgtEl>
                                      </p:cBhvr>
                                    </p:animEffect>
                                  </p:childTnLst>
                                </p:cTn>
                              </p:par>
                            </p:childTnLst>
                          </p:cTn>
                        </p:par>
                        <p:par>
                          <p:cTn id="11" fill="hold">
                            <p:stCondLst>
                              <p:cond delay="500"/>
                            </p:stCondLst>
                            <p:childTnLst>
                              <p:par>
                                <p:cTn id="12" presetID="22" presetClass="entr" presetSubtype="4" fill="hold" grpId="0" nodeType="afterEffect">
                                  <p:stCondLst>
                                    <p:cond delay="0"/>
                                  </p:stCondLst>
                                  <p:childTnLst>
                                    <p:set>
                                      <p:cBhvr>
                                        <p:cTn id="13" dur="1" fill="hold">
                                          <p:stCondLst>
                                            <p:cond delay="0"/>
                                          </p:stCondLst>
                                        </p:cTn>
                                        <p:tgtEl>
                                          <p:spTgt spid="321"/>
                                        </p:tgtEl>
                                        <p:attrNameLst>
                                          <p:attrName>style.visibility</p:attrName>
                                        </p:attrNameLst>
                                      </p:cBhvr>
                                      <p:to>
                                        <p:strVal val="visible"/>
                                      </p:to>
                                    </p:set>
                                    <p:animEffect transition="in" filter="wipe(down)">
                                      <p:cBhvr>
                                        <p:cTn id="14" dur="500"/>
                                        <p:tgtEl>
                                          <p:spTgt spid="321"/>
                                        </p:tgtEl>
                                      </p:cBhvr>
                                    </p:animEffect>
                                  </p:childTnLst>
                                </p:cTn>
                              </p:par>
                              <p:par>
                                <p:cTn id="15" presetID="22" presetClass="entr" presetSubtype="4" fill="hold" grpId="0" nodeType="withEffect">
                                  <p:stCondLst>
                                    <p:cond delay="0"/>
                                  </p:stCondLst>
                                  <p:childTnLst>
                                    <p:set>
                                      <p:cBhvr>
                                        <p:cTn id="16" dur="1" fill="hold">
                                          <p:stCondLst>
                                            <p:cond delay="0"/>
                                          </p:stCondLst>
                                        </p:cTn>
                                        <p:tgtEl>
                                          <p:spTgt spid="99"/>
                                        </p:tgtEl>
                                        <p:attrNameLst>
                                          <p:attrName>style.visibility</p:attrName>
                                        </p:attrNameLst>
                                      </p:cBhvr>
                                      <p:to>
                                        <p:strVal val="visible"/>
                                      </p:to>
                                    </p:set>
                                    <p:animEffect transition="in" filter="wipe(down)">
                                      <p:cBhvr>
                                        <p:cTn id="17" dur="500"/>
                                        <p:tgtEl>
                                          <p:spTgt spid="9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06"/>
                                        </p:tgtEl>
                                        <p:attrNameLst>
                                          <p:attrName>style.visibility</p:attrName>
                                        </p:attrNameLst>
                                      </p:cBhvr>
                                      <p:to>
                                        <p:strVal val="visible"/>
                                      </p:to>
                                    </p:set>
                                    <p:animEffect transition="in" filter="fade">
                                      <p:cBhvr>
                                        <p:cTn id="22" dur="500"/>
                                        <p:tgtEl>
                                          <p:spTgt spid="306"/>
                                        </p:tgtEl>
                                      </p:cBhvr>
                                    </p:animEffect>
                                  </p:childTnLst>
                                </p:cTn>
                              </p:par>
                              <p:par>
                                <p:cTn id="23" presetID="10" presetClass="entr" presetSubtype="0" fill="hold" nodeType="withEffect">
                                  <p:stCondLst>
                                    <p:cond delay="0"/>
                                  </p:stCondLst>
                                  <p:childTnLst>
                                    <p:set>
                                      <p:cBhvr>
                                        <p:cTn id="24" dur="1" fill="hold">
                                          <p:stCondLst>
                                            <p:cond delay="0"/>
                                          </p:stCondLst>
                                        </p:cTn>
                                        <p:tgtEl>
                                          <p:spTgt spid="317"/>
                                        </p:tgtEl>
                                        <p:attrNameLst>
                                          <p:attrName>style.visibility</p:attrName>
                                        </p:attrNameLst>
                                      </p:cBhvr>
                                      <p:to>
                                        <p:strVal val="visible"/>
                                      </p:to>
                                    </p:set>
                                    <p:animEffect transition="in" filter="fade">
                                      <p:cBhvr>
                                        <p:cTn id="25" dur="500"/>
                                        <p:tgtEl>
                                          <p:spTgt spid="317"/>
                                        </p:tgtEl>
                                      </p:cBhvr>
                                    </p:animEffect>
                                  </p:childTnLst>
                                </p:cTn>
                              </p:par>
                              <p:par>
                                <p:cTn id="26" presetID="10" presetClass="entr" presetSubtype="0" fill="hold" nodeType="withEffect">
                                  <p:stCondLst>
                                    <p:cond delay="0"/>
                                  </p:stCondLst>
                                  <p:childTnLst>
                                    <p:set>
                                      <p:cBhvr>
                                        <p:cTn id="27" dur="1" fill="hold">
                                          <p:stCondLst>
                                            <p:cond delay="0"/>
                                          </p:stCondLst>
                                        </p:cTn>
                                        <p:tgtEl>
                                          <p:spTgt spid="327"/>
                                        </p:tgtEl>
                                        <p:attrNameLst>
                                          <p:attrName>style.visibility</p:attrName>
                                        </p:attrNameLst>
                                      </p:cBhvr>
                                      <p:to>
                                        <p:strVal val="visible"/>
                                      </p:to>
                                    </p:set>
                                    <p:animEffect transition="in" filter="fade">
                                      <p:cBhvr>
                                        <p:cTn id="28" dur="500"/>
                                        <p:tgtEl>
                                          <p:spTgt spid="327"/>
                                        </p:tgtEl>
                                      </p:cBhvr>
                                    </p:animEffect>
                                  </p:childTnLst>
                                </p:cTn>
                              </p:par>
                              <p:par>
                                <p:cTn id="29" presetID="10" presetClass="entr" presetSubtype="0" fill="hold" nodeType="withEffect">
                                  <p:stCondLst>
                                    <p:cond delay="0"/>
                                  </p:stCondLst>
                                  <p:childTnLst>
                                    <p:set>
                                      <p:cBhvr>
                                        <p:cTn id="30" dur="1" fill="hold">
                                          <p:stCondLst>
                                            <p:cond delay="0"/>
                                          </p:stCondLst>
                                        </p:cTn>
                                        <p:tgtEl>
                                          <p:spTgt spid="328"/>
                                        </p:tgtEl>
                                        <p:attrNameLst>
                                          <p:attrName>style.visibility</p:attrName>
                                        </p:attrNameLst>
                                      </p:cBhvr>
                                      <p:to>
                                        <p:strVal val="visible"/>
                                      </p:to>
                                    </p:set>
                                    <p:animEffect transition="in" filter="fade">
                                      <p:cBhvr>
                                        <p:cTn id="31" dur="500"/>
                                        <p:tgtEl>
                                          <p:spTgt spid="328"/>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334"/>
                                        </p:tgtEl>
                                        <p:attrNameLst>
                                          <p:attrName>style.visibility</p:attrName>
                                        </p:attrNameLst>
                                      </p:cBhvr>
                                      <p:to>
                                        <p:strVal val="visible"/>
                                      </p:to>
                                    </p:set>
                                    <p:animEffect transition="in" filter="fade">
                                      <p:cBhvr>
                                        <p:cTn id="34" dur="500"/>
                                        <p:tgtEl>
                                          <p:spTgt spid="334"/>
                                        </p:tgtEl>
                                      </p:cBhvr>
                                    </p:animEffect>
                                  </p:childTnLst>
                                </p:cTn>
                              </p:par>
                              <p:par>
                                <p:cTn id="35" presetID="10" presetClass="entr" presetSubtype="0" fill="hold" nodeType="withEffect">
                                  <p:stCondLst>
                                    <p:cond delay="0"/>
                                  </p:stCondLst>
                                  <p:childTnLst>
                                    <p:set>
                                      <p:cBhvr>
                                        <p:cTn id="36" dur="1" fill="hold">
                                          <p:stCondLst>
                                            <p:cond delay="0"/>
                                          </p:stCondLst>
                                        </p:cTn>
                                        <p:tgtEl>
                                          <p:spTgt spid="333"/>
                                        </p:tgtEl>
                                        <p:attrNameLst>
                                          <p:attrName>style.visibility</p:attrName>
                                        </p:attrNameLst>
                                      </p:cBhvr>
                                      <p:to>
                                        <p:strVal val="visible"/>
                                      </p:to>
                                    </p:set>
                                    <p:animEffect transition="in" filter="fade">
                                      <p:cBhvr>
                                        <p:cTn id="37" dur="500"/>
                                        <p:tgtEl>
                                          <p:spTgt spid="333"/>
                                        </p:tgtEl>
                                      </p:cBhvr>
                                    </p:animEffect>
                                  </p:childTnLst>
                                </p:cTn>
                              </p:par>
                              <p:par>
                                <p:cTn id="38" presetID="10" presetClass="entr" presetSubtype="0" fill="hold" nodeType="withEffect">
                                  <p:stCondLst>
                                    <p:cond delay="0"/>
                                  </p:stCondLst>
                                  <p:childTnLst>
                                    <p:set>
                                      <p:cBhvr>
                                        <p:cTn id="39" dur="1" fill="hold">
                                          <p:stCondLst>
                                            <p:cond delay="0"/>
                                          </p:stCondLst>
                                        </p:cTn>
                                        <p:tgtEl>
                                          <p:spTgt spid="329"/>
                                        </p:tgtEl>
                                        <p:attrNameLst>
                                          <p:attrName>style.visibility</p:attrName>
                                        </p:attrNameLst>
                                      </p:cBhvr>
                                      <p:to>
                                        <p:strVal val="visible"/>
                                      </p:to>
                                    </p:set>
                                    <p:animEffect transition="in" filter="fade">
                                      <p:cBhvr>
                                        <p:cTn id="40" dur="500"/>
                                        <p:tgtEl>
                                          <p:spTgt spid="329"/>
                                        </p:tgtEl>
                                      </p:cBhvr>
                                    </p:animEffect>
                                  </p:childTnLst>
                                </p:cTn>
                              </p:par>
                              <p:par>
                                <p:cTn id="41" presetID="10" presetClass="entr" presetSubtype="0" fill="hold" nodeType="withEffect">
                                  <p:stCondLst>
                                    <p:cond delay="0"/>
                                  </p:stCondLst>
                                  <p:childTnLst>
                                    <p:set>
                                      <p:cBhvr>
                                        <p:cTn id="42" dur="1" fill="hold">
                                          <p:stCondLst>
                                            <p:cond delay="0"/>
                                          </p:stCondLst>
                                        </p:cTn>
                                        <p:tgtEl>
                                          <p:spTgt spid="305"/>
                                        </p:tgtEl>
                                        <p:attrNameLst>
                                          <p:attrName>style.visibility</p:attrName>
                                        </p:attrNameLst>
                                      </p:cBhvr>
                                      <p:to>
                                        <p:strVal val="visible"/>
                                      </p:to>
                                    </p:set>
                                    <p:animEffect transition="in" filter="fade">
                                      <p:cBhvr>
                                        <p:cTn id="43" dur="500"/>
                                        <p:tgtEl>
                                          <p:spTgt spid="305"/>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4" fill="hold" grpId="0" nodeType="clickEffect">
                                  <p:stCondLst>
                                    <p:cond delay="0"/>
                                  </p:stCondLst>
                                  <p:childTnLst>
                                    <p:set>
                                      <p:cBhvr>
                                        <p:cTn id="47" dur="1" fill="hold">
                                          <p:stCondLst>
                                            <p:cond delay="0"/>
                                          </p:stCondLst>
                                        </p:cTn>
                                        <p:tgtEl>
                                          <p:spTgt spid="348"/>
                                        </p:tgtEl>
                                        <p:attrNameLst>
                                          <p:attrName>style.visibility</p:attrName>
                                        </p:attrNameLst>
                                      </p:cBhvr>
                                      <p:to>
                                        <p:strVal val="visible"/>
                                      </p:to>
                                    </p:set>
                                    <p:animEffect transition="in" filter="wipe(down)">
                                      <p:cBhvr>
                                        <p:cTn id="48" dur="500"/>
                                        <p:tgtEl>
                                          <p:spTgt spid="348"/>
                                        </p:tgtEl>
                                      </p:cBhvr>
                                    </p:animEffect>
                                  </p:childTnLst>
                                </p:cTn>
                              </p:par>
                              <p:par>
                                <p:cTn id="49" presetID="22" presetClass="entr" presetSubtype="4" fill="hold" grpId="0" nodeType="withEffect">
                                  <p:stCondLst>
                                    <p:cond delay="0"/>
                                  </p:stCondLst>
                                  <p:childTnLst>
                                    <p:set>
                                      <p:cBhvr>
                                        <p:cTn id="50" dur="1" fill="hold">
                                          <p:stCondLst>
                                            <p:cond delay="0"/>
                                          </p:stCondLst>
                                        </p:cTn>
                                        <p:tgtEl>
                                          <p:spTgt spid="347"/>
                                        </p:tgtEl>
                                        <p:attrNameLst>
                                          <p:attrName>style.visibility</p:attrName>
                                        </p:attrNameLst>
                                      </p:cBhvr>
                                      <p:to>
                                        <p:strVal val="visible"/>
                                      </p:to>
                                    </p:set>
                                    <p:animEffect transition="in" filter="wipe(down)">
                                      <p:cBhvr>
                                        <p:cTn id="51" dur="500"/>
                                        <p:tgtEl>
                                          <p:spTgt spid="347"/>
                                        </p:tgtEl>
                                      </p:cBhvr>
                                    </p:animEffect>
                                  </p:childTnLst>
                                </p:cTn>
                              </p:par>
                            </p:childTnLst>
                          </p:cTn>
                        </p:par>
                        <p:par>
                          <p:cTn id="52" fill="hold">
                            <p:stCondLst>
                              <p:cond delay="500"/>
                            </p:stCondLst>
                            <p:childTnLst>
                              <p:par>
                                <p:cTn id="53" presetID="10" presetClass="entr" presetSubtype="0" fill="hold" nodeType="afterEffect">
                                  <p:stCondLst>
                                    <p:cond delay="0"/>
                                  </p:stCondLst>
                                  <p:childTnLst>
                                    <p:set>
                                      <p:cBhvr>
                                        <p:cTn id="54" dur="1" fill="hold">
                                          <p:stCondLst>
                                            <p:cond delay="0"/>
                                          </p:stCondLst>
                                        </p:cTn>
                                        <p:tgtEl>
                                          <p:spTgt spid="198"/>
                                        </p:tgtEl>
                                        <p:attrNameLst>
                                          <p:attrName>style.visibility</p:attrName>
                                        </p:attrNameLst>
                                      </p:cBhvr>
                                      <p:to>
                                        <p:strVal val="visible"/>
                                      </p:to>
                                    </p:set>
                                    <p:animEffect transition="in" filter="fade">
                                      <p:cBhvr>
                                        <p:cTn id="55" dur="500"/>
                                        <p:tgtEl>
                                          <p:spTgt spid="198"/>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grpId="0" nodeType="clickEffect">
                                  <p:stCondLst>
                                    <p:cond delay="0"/>
                                  </p:stCondLst>
                                  <p:childTnLst>
                                    <p:set>
                                      <p:cBhvr>
                                        <p:cTn id="59" dur="1" fill="hold">
                                          <p:stCondLst>
                                            <p:cond delay="0"/>
                                          </p:stCondLst>
                                        </p:cTn>
                                        <p:tgtEl>
                                          <p:spTgt spid="208"/>
                                        </p:tgtEl>
                                        <p:attrNameLst>
                                          <p:attrName>style.visibility</p:attrName>
                                        </p:attrNameLst>
                                      </p:cBhvr>
                                      <p:to>
                                        <p:strVal val="visible"/>
                                      </p:to>
                                    </p:set>
                                    <p:animEffect transition="in" filter="fade">
                                      <p:cBhvr>
                                        <p:cTn id="60" dur="500"/>
                                        <p:tgtEl>
                                          <p:spTgt spid="208"/>
                                        </p:tgtEl>
                                      </p:cBhvr>
                                    </p:animEffect>
                                  </p:childTnLst>
                                </p:cTn>
                              </p:par>
                              <p:par>
                                <p:cTn id="61" presetID="10" presetClass="entr" presetSubtype="0" fill="hold" nodeType="withEffect">
                                  <p:stCondLst>
                                    <p:cond delay="0"/>
                                  </p:stCondLst>
                                  <p:childTnLst>
                                    <p:set>
                                      <p:cBhvr>
                                        <p:cTn id="62" dur="1" fill="hold">
                                          <p:stCondLst>
                                            <p:cond delay="0"/>
                                          </p:stCondLst>
                                        </p:cTn>
                                        <p:tgtEl>
                                          <p:spTgt spid="214"/>
                                        </p:tgtEl>
                                        <p:attrNameLst>
                                          <p:attrName>style.visibility</p:attrName>
                                        </p:attrNameLst>
                                      </p:cBhvr>
                                      <p:to>
                                        <p:strVal val="visible"/>
                                      </p:to>
                                    </p:set>
                                    <p:animEffect transition="in" filter="fade">
                                      <p:cBhvr>
                                        <p:cTn id="63" dur="500"/>
                                        <p:tgtEl>
                                          <p:spTgt spid="214"/>
                                        </p:tgtEl>
                                      </p:cBhvr>
                                    </p:animEffect>
                                  </p:childTnLst>
                                </p:cTn>
                              </p:par>
                              <p:par>
                                <p:cTn id="64" presetID="10" presetClass="entr" presetSubtype="0" fill="hold" grpId="0" nodeType="withEffect">
                                  <p:stCondLst>
                                    <p:cond delay="0"/>
                                  </p:stCondLst>
                                  <p:childTnLst>
                                    <p:set>
                                      <p:cBhvr>
                                        <p:cTn id="65" dur="1" fill="hold">
                                          <p:stCondLst>
                                            <p:cond delay="0"/>
                                          </p:stCondLst>
                                        </p:cTn>
                                        <p:tgtEl>
                                          <p:spTgt spid="207"/>
                                        </p:tgtEl>
                                        <p:attrNameLst>
                                          <p:attrName>style.visibility</p:attrName>
                                        </p:attrNameLst>
                                      </p:cBhvr>
                                      <p:to>
                                        <p:strVal val="visible"/>
                                      </p:to>
                                    </p:set>
                                    <p:animEffect transition="in" filter="fade">
                                      <p:cBhvr>
                                        <p:cTn id="66" dur="500"/>
                                        <p:tgtEl>
                                          <p:spTgt spid="207"/>
                                        </p:tgtEl>
                                      </p:cBhvr>
                                    </p:animEffect>
                                  </p:childTnLst>
                                </p:cTn>
                              </p:par>
                            </p:childTnLst>
                          </p:cTn>
                        </p:par>
                        <p:par>
                          <p:cTn id="67" fill="hold">
                            <p:stCondLst>
                              <p:cond delay="500"/>
                            </p:stCondLst>
                            <p:childTnLst>
                              <p:par>
                                <p:cTn id="68" presetID="22" presetClass="entr" presetSubtype="4" fill="hold" grpId="0" nodeType="afterEffect">
                                  <p:stCondLst>
                                    <p:cond delay="0"/>
                                  </p:stCondLst>
                                  <p:childTnLst>
                                    <p:set>
                                      <p:cBhvr>
                                        <p:cTn id="69" dur="1" fill="hold">
                                          <p:stCondLst>
                                            <p:cond delay="0"/>
                                          </p:stCondLst>
                                        </p:cTn>
                                        <p:tgtEl>
                                          <p:spTgt spid="141"/>
                                        </p:tgtEl>
                                        <p:attrNameLst>
                                          <p:attrName>style.visibility</p:attrName>
                                        </p:attrNameLst>
                                      </p:cBhvr>
                                      <p:to>
                                        <p:strVal val="visible"/>
                                      </p:to>
                                    </p:set>
                                    <p:animEffect transition="in" filter="wipe(down)">
                                      <p:cBhvr>
                                        <p:cTn id="70" dur="500"/>
                                        <p:tgtEl>
                                          <p:spTgt spid="141"/>
                                        </p:tgtEl>
                                      </p:cBhvr>
                                    </p:animEffect>
                                  </p:childTnLst>
                                </p:cTn>
                              </p:par>
                              <p:par>
                                <p:cTn id="71" presetID="22" presetClass="entr" presetSubtype="4" fill="hold" nodeType="withEffect">
                                  <p:stCondLst>
                                    <p:cond delay="0"/>
                                  </p:stCondLst>
                                  <p:childTnLst>
                                    <p:set>
                                      <p:cBhvr>
                                        <p:cTn id="72" dur="1" fill="hold">
                                          <p:stCondLst>
                                            <p:cond delay="0"/>
                                          </p:stCondLst>
                                        </p:cTn>
                                        <p:tgtEl>
                                          <p:spTgt spid="150"/>
                                        </p:tgtEl>
                                        <p:attrNameLst>
                                          <p:attrName>style.visibility</p:attrName>
                                        </p:attrNameLst>
                                      </p:cBhvr>
                                      <p:to>
                                        <p:strVal val="visible"/>
                                      </p:to>
                                    </p:set>
                                    <p:animEffect transition="in" filter="wipe(down)">
                                      <p:cBhvr>
                                        <p:cTn id="73" dur="500"/>
                                        <p:tgtEl>
                                          <p:spTgt spid="150"/>
                                        </p:tgtEl>
                                      </p:cBhvr>
                                    </p:animEffect>
                                  </p:childTnLst>
                                </p:cTn>
                              </p:par>
                              <p:par>
                                <p:cTn id="74" presetID="10" presetClass="entr" presetSubtype="0" fill="hold" nodeType="withEffect">
                                  <p:stCondLst>
                                    <p:cond delay="0"/>
                                  </p:stCondLst>
                                  <p:childTnLst>
                                    <p:set>
                                      <p:cBhvr>
                                        <p:cTn id="75" dur="1" fill="hold">
                                          <p:stCondLst>
                                            <p:cond delay="0"/>
                                          </p:stCondLst>
                                        </p:cTn>
                                        <p:tgtEl>
                                          <p:spTgt spid="227"/>
                                        </p:tgtEl>
                                        <p:attrNameLst>
                                          <p:attrName>style.visibility</p:attrName>
                                        </p:attrNameLst>
                                      </p:cBhvr>
                                      <p:to>
                                        <p:strVal val="visible"/>
                                      </p:to>
                                    </p:set>
                                    <p:animEffect transition="in" filter="fade">
                                      <p:cBhvr>
                                        <p:cTn id="76" dur="500"/>
                                        <p:tgtEl>
                                          <p:spTgt spid="2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1" grpId="0" animBg="1"/>
      <p:bldP spid="207" grpId="0" animBg="1"/>
      <p:bldP spid="347" grpId="0" animBg="1"/>
      <p:bldP spid="348" grpId="0" animBg="1"/>
      <p:bldP spid="99" grpId="0" animBg="1"/>
      <p:bldP spid="321" grpId="0" animBg="1"/>
      <p:bldP spid="118" grpId="0"/>
      <p:bldP spid="208" grpId="0"/>
      <p:bldP spid="334"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 name="Table 13"/>
          <p:cNvGraphicFramePr>
            <a:graphicFrameLocks noGrp="1"/>
          </p:cNvGraphicFramePr>
          <p:nvPr>
            <p:extLst/>
          </p:nvPr>
        </p:nvGraphicFramePr>
        <p:xfrm>
          <a:off x="1903412" y="1447800"/>
          <a:ext cx="8125884" cy="1066800"/>
        </p:xfrm>
        <a:graphic>
          <a:graphicData uri="http://schemas.openxmlformats.org/drawingml/2006/table">
            <a:tbl>
              <a:tblPr firstRow="1" bandRow="1">
                <a:tableStyleId>{3C2FFA5D-87B4-456A-9821-1D502468CF0F}</a:tableStyleId>
              </a:tblPr>
              <a:tblGrid>
                <a:gridCol w="4062942"/>
                <a:gridCol w="4062942"/>
              </a:tblGrid>
              <a:tr h="1056640">
                <a:tc>
                  <a:txBody>
                    <a:bodyPr/>
                    <a:lstStyle/>
                    <a:p>
                      <a:r>
                        <a:rPr lang="en-US" sz="3200" dirty="0" smtClean="0">
                          <a:solidFill>
                            <a:schemeClr val="bg1"/>
                          </a:solidFill>
                        </a:rPr>
                        <a:t>Focus #1</a:t>
                      </a:r>
                      <a:endParaRPr lang="en-US" sz="3200" dirty="0">
                        <a:solidFill>
                          <a:schemeClr val="bg1"/>
                        </a:solidFill>
                      </a:endParaRPr>
                    </a:p>
                  </a:txBody>
                  <a:tcPr/>
                </a:tc>
                <a:tc>
                  <a:txBody>
                    <a:bodyPr/>
                    <a:lstStyle/>
                    <a:p>
                      <a:r>
                        <a:rPr lang="en-US" sz="3200" dirty="0" smtClean="0">
                          <a:solidFill>
                            <a:srgbClr val="404040"/>
                          </a:solidFill>
                        </a:rPr>
                        <a:t>DLP Detection</a:t>
                      </a:r>
                    </a:p>
                    <a:p>
                      <a:r>
                        <a:rPr lang="en-US" sz="3200" dirty="0" smtClean="0">
                          <a:solidFill>
                            <a:srgbClr val="404040"/>
                          </a:solidFill>
                        </a:rPr>
                        <a:t>(classification)</a:t>
                      </a:r>
                      <a:endParaRPr lang="en-US" sz="3200" dirty="0">
                        <a:solidFill>
                          <a:srgbClr val="404040"/>
                        </a:solidFill>
                      </a:endParaRPr>
                    </a:p>
                  </a:txBody>
                  <a:tcPr>
                    <a:solidFill>
                      <a:schemeClr val="bg1"/>
                    </a:solidFill>
                  </a:tcPr>
                </a:tc>
              </a:tr>
            </a:tbl>
          </a:graphicData>
        </a:graphic>
      </p:graphicFrame>
      <p:pic>
        <p:nvPicPr>
          <p:cNvPr id="4" name="Picture 3">
            <a:hlinkClick r:id="rId3" invalidUrl="file://localhost/Users/nicolas_popp/Desktop/LAS VEGAS/Check.mp4" action="ppaction://hlinkfile"/>
          </p:cNvPr>
          <p:cNvPicPr>
            <a:picLocks noChangeAspect="1"/>
          </p:cNvPicPr>
          <p:nvPr/>
        </p:nvPicPr>
        <p:blipFill rotWithShape="1">
          <a:blip r:embed="rId4"/>
          <a:srcRect l="9914" t="40338" r="12799" b="33457"/>
          <a:stretch/>
        </p:blipFill>
        <p:spPr>
          <a:xfrm>
            <a:off x="1810278" y="3401219"/>
            <a:ext cx="4068165" cy="1839648"/>
          </a:xfrm>
          <a:prstGeom prst="rect">
            <a:avLst/>
          </a:prstGeom>
        </p:spPr>
      </p:pic>
      <p:pic>
        <p:nvPicPr>
          <p:cNvPr id="5" name="Picture 4"/>
          <p:cNvPicPr>
            <a:picLocks noChangeAspect="1"/>
          </p:cNvPicPr>
          <p:nvPr/>
        </p:nvPicPr>
        <p:blipFill rotWithShape="1">
          <a:blip r:embed="rId5"/>
          <a:srcRect l="9817" t="40331" r="12911" b="33469"/>
          <a:stretch/>
        </p:blipFill>
        <p:spPr>
          <a:xfrm>
            <a:off x="5966354" y="3401219"/>
            <a:ext cx="4068166" cy="1839648"/>
          </a:xfrm>
          <a:prstGeom prst="rect">
            <a:avLst/>
          </a:prstGeom>
        </p:spPr>
      </p:pic>
      <p:sp>
        <p:nvSpPr>
          <p:cNvPr id="2" name="Footer Placeholder 1"/>
          <p:cNvSpPr>
            <a:spLocks noGrp="1"/>
          </p:cNvSpPr>
          <p:nvPr>
            <p:ph type="ftr" sz="quarter" idx="11"/>
          </p:nvPr>
        </p:nvSpPr>
        <p:spPr/>
        <p:txBody>
          <a:bodyPr/>
          <a:lstStyle/>
          <a:p>
            <a:r>
              <a:rPr lang="en-US" smtClean="0"/>
              <a:t>Symantec Confidential - NDA required</a:t>
            </a:r>
            <a:endParaRPr lang="en-US" dirty="0"/>
          </a:p>
        </p:txBody>
      </p:sp>
    </p:spTree>
    <p:extLst>
      <p:ext uri="{BB962C8B-B14F-4D97-AF65-F5344CB8AC3E}">
        <p14:creationId xmlns:p14="http://schemas.microsoft.com/office/powerpoint/2010/main" val="598534971"/>
      </p:ext>
    </p:extLst>
  </p:cSld>
  <p:clrMapOvr>
    <a:masterClrMapping/>
  </p:clrMapOvr>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DLP Detection: Faster, More Accurate, Richer, Everywhere!</a:t>
            </a:r>
            <a:endParaRPr lang="en-US" dirty="0"/>
          </a:p>
        </p:txBody>
      </p:sp>
      <p:sp>
        <p:nvSpPr>
          <p:cNvPr id="3" name="TextBox 2"/>
          <p:cNvSpPr txBox="1"/>
          <p:nvPr/>
        </p:nvSpPr>
        <p:spPr bwMode="ltGray">
          <a:xfrm>
            <a:off x="6113026" y="7172533"/>
            <a:ext cx="1218883" cy="914400"/>
          </a:xfrm>
          <a:prstGeom prst="rect">
            <a:avLst/>
          </a:prstGeom>
          <a:noFill/>
          <a:ln w="9525">
            <a:noFill/>
            <a:miter lim="800000"/>
            <a:headEnd/>
            <a:tailEnd/>
          </a:ln>
        </p:spPr>
        <p:txBody>
          <a:bodyPr wrap="none" lIns="121871" tIns="60936" rIns="121871" bIns="60936" rtlCol="0" anchor="t" anchorCtr="0">
            <a:noAutofit/>
          </a:bodyPr>
          <a:lstStyle/>
          <a:p>
            <a:pPr>
              <a:lnSpc>
                <a:spcPct val="90000"/>
              </a:lnSpc>
              <a:spcAft>
                <a:spcPts val="1066"/>
              </a:spcAft>
            </a:pPr>
            <a:endParaRPr lang="en-US" sz="2700" dirty="0">
              <a:solidFill>
                <a:schemeClr val="bg2">
                  <a:lumMod val="50000"/>
                </a:schemeClr>
              </a:solidFill>
              <a:latin typeface="Calibri" pitchFamily="34" charset="0"/>
            </a:endParaRPr>
          </a:p>
        </p:txBody>
      </p:sp>
      <p:cxnSp>
        <p:nvCxnSpPr>
          <p:cNvPr id="13" name="Straight Arrow Connector 12"/>
          <p:cNvCxnSpPr/>
          <p:nvPr/>
        </p:nvCxnSpPr>
        <p:spPr>
          <a:xfrm>
            <a:off x="1903412" y="3814459"/>
            <a:ext cx="8420859" cy="35625"/>
          </a:xfrm>
          <a:prstGeom prst="straightConnector1">
            <a:avLst/>
          </a:prstGeom>
          <a:ln w="127000">
            <a:solidFill>
              <a:schemeClr val="accent2"/>
            </a:solidFill>
            <a:miter lim="800000"/>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a:off x="6806693" y="1676400"/>
            <a:ext cx="0" cy="4251624"/>
          </a:xfrm>
          <a:prstGeom prst="straightConnector1">
            <a:avLst/>
          </a:prstGeom>
          <a:ln w="127000">
            <a:solidFill>
              <a:schemeClr val="accent2"/>
            </a:solidFill>
            <a:miter lim="800000"/>
            <a:headEnd type="triangle"/>
            <a:tailEnd type="triangle"/>
          </a:ln>
        </p:spPr>
        <p:style>
          <a:lnRef idx="1">
            <a:schemeClr val="accent1"/>
          </a:lnRef>
          <a:fillRef idx="0">
            <a:schemeClr val="accent1"/>
          </a:fillRef>
          <a:effectRef idx="0">
            <a:schemeClr val="accent1"/>
          </a:effectRef>
          <a:fontRef idx="minor">
            <a:schemeClr val="tx1"/>
          </a:fontRef>
        </p:style>
      </p:cxnSp>
      <p:pic>
        <p:nvPicPr>
          <p:cNvPr id="26" name="Picture 25" descr="FormMatching.jpeg">
            <a:hlinkClick r:id="rId3" action="ppaction://hlinkfile"/>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80323" y="2302725"/>
            <a:ext cx="1176255" cy="841510"/>
          </a:xfrm>
          <a:prstGeom prst="rect">
            <a:avLst/>
          </a:prstGeom>
        </p:spPr>
      </p:pic>
      <p:pic>
        <p:nvPicPr>
          <p:cNvPr id="29" name="Picture 28"/>
          <p:cNvPicPr>
            <a:picLocks noChangeAspect="1"/>
          </p:cNvPicPr>
          <p:nvPr/>
        </p:nvPicPr>
        <p:blipFill>
          <a:blip r:embed="rId5"/>
          <a:stretch>
            <a:fillRect/>
          </a:stretch>
        </p:blipFill>
        <p:spPr>
          <a:xfrm>
            <a:off x="8681789" y="2256215"/>
            <a:ext cx="703791" cy="884359"/>
          </a:xfrm>
          <a:prstGeom prst="rect">
            <a:avLst/>
          </a:prstGeom>
        </p:spPr>
      </p:pic>
      <p:pic>
        <p:nvPicPr>
          <p:cNvPr id="34" name="Picture 33"/>
          <p:cNvPicPr>
            <a:picLocks noChangeAspect="1"/>
          </p:cNvPicPr>
          <p:nvPr/>
        </p:nvPicPr>
        <p:blipFill>
          <a:blip r:embed="rId6"/>
          <a:stretch>
            <a:fillRect/>
          </a:stretch>
        </p:blipFill>
        <p:spPr>
          <a:xfrm>
            <a:off x="9502248" y="2173483"/>
            <a:ext cx="1011764" cy="1011764"/>
          </a:xfrm>
          <a:prstGeom prst="rect">
            <a:avLst/>
          </a:prstGeom>
        </p:spPr>
      </p:pic>
      <p:pic>
        <p:nvPicPr>
          <p:cNvPr id="35" name="Picture 34"/>
          <p:cNvPicPr>
            <a:picLocks noChangeAspect="1"/>
          </p:cNvPicPr>
          <p:nvPr/>
        </p:nvPicPr>
        <p:blipFill>
          <a:blip r:embed="rId7"/>
          <a:stretch>
            <a:fillRect/>
          </a:stretch>
        </p:blipFill>
        <p:spPr>
          <a:xfrm>
            <a:off x="4249505" y="3977121"/>
            <a:ext cx="1387707" cy="920722"/>
          </a:xfrm>
          <a:prstGeom prst="rect">
            <a:avLst/>
          </a:prstGeom>
        </p:spPr>
      </p:pic>
      <p:pic>
        <p:nvPicPr>
          <p:cNvPr id="36" name="Picture 35"/>
          <p:cNvPicPr>
            <a:picLocks noChangeAspect="1"/>
          </p:cNvPicPr>
          <p:nvPr/>
        </p:nvPicPr>
        <p:blipFill>
          <a:blip r:embed="rId8"/>
          <a:stretch>
            <a:fillRect/>
          </a:stretch>
        </p:blipFill>
        <p:spPr>
          <a:xfrm>
            <a:off x="3348720" y="5094827"/>
            <a:ext cx="796753" cy="931959"/>
          </a:xfrm>
          <a:prstGeom prst="rect">
            <a:avLst/>
          </a:prstGeom>
        </p:spPr>
      </p:pic>
      <p:sp>
        <p:nvSpPr>
          <p:cNvPr id="43" name="TextBox 23"/>
          <p:cNvSpPr txBox="1">
            <a:spLocks noChangeArrowheads="1"/>
          </p:cNvSpPr>
          <p:nvPr/>
        </p:nvSpPr>
        <p:spPr bwMode="auto">
          <a:xfrm>
            <a:off x="3443006" y="5966899"/>
            <a:ext cx="685800" cy="2389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lnSpc>
                <a:spcPct val="90000"/>
              </a:lnSpc>
            </a:pPr>
            <a:r>
              <a:rPr lang="en-US" sz="1100" b="1" smtClean="0">
                <a:solidFill>
                  <a:srgbClr val="404040"/>
                </a:solidFill>
              </a:rPr>
              <a:t>ENDPOINT</a:t>
            </a:r>
            <a:endParaRPr lang="en-US" sz="1100" b="1" dirty="0">
              <a:solidFill>
                <a:srgbClr val="404040"/>
              </a:solidFill>
            </a:endParaRPr>
          </a:p>
        </p:txBody>
      </p:sp>
      <p:pic>
        <p:nvPicPr>
          <p:cNvPr id="18" name="Picture 17"/>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981014" y="1909414"/>
            <a:ext cx="2399694" cy="1575969"/>
          </a:xfrm>
          <a:prstGeom prst="rect">
            <a:avLst/>
          </a:prstGeom>
        </p:spPr>
      </p:pic>
      <p:pic>
        <p:nvPicPr>
          <p:cNvPr id="47" name="Picture 46"/>
          <p:cNvPicPr>
            <a:picLocks noChangeAspect="1"/>
          </p:cNvPicPr>
          <p:nvPr/>
        </p:nvPicPr>
        <p:blipFill>
          <a:blip r:embed="rId10"/>
          <a:stretch>
            <a:fillRect/>
          </a:stretch>
        </p:blipFill>
        <p:spPr>
          <a:xfrm>
            <a:off x="4570516" y="5094827"/>
            <a:ext cx="678039" cy="678039"/>
          </a:xfrm>
          <a:prstGeom prst="rect">
            <a:avLst/>
          </a:prstGeom>
        </p:spPr>
      </p:pic>
      <p:pic>
        <p:nvPicPr>
          <p:cNvPr id="48" name="Picture 47"/>
          <p:cNvPicPr>
            <a:picLocks noChangeAspect="1"/>
          </p:cNvPicPr>
          <p:nvPr/>
        </p:nvPicPr>
        <p:blipFill>
          <a:blip r:embed="rId11"/>
          <a:stretch>
            <a:fillRect/>
          </a:stretch>
        </p:blipFill>
        <p:spPr>
          <a:xfrm flipH="1">
            <a:off x="3382165" y="3962400"/>
            <a:ext cx="840301" cy="840301"/>
          </a:xfrm>
          <a:prstGeom prst="rect">
            <a:avLst/>
          </a:prstGeom>
        </p:spPr>
      </p:pic>
      <p:sp>
        <p:nvSpPr>
          <p:cNvPr id="49" name="TextBox 23"/>
          <p:cNvSpPr txBox="1">
            <a:spLocks noChangeArrowheads="1"/>
          </p:cNvSpPr>
          <p:nvPr/>
        </p:nvSpPr>
        <p:spPr bwMode="auto">
          <a:xfrm>
            <a:off x="4635217" y="5950422"/>
            <a:ext cx="685800" cy="2389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lnSpc>
                <a:spcPct val="90000"/>
              </a:lnSpc>
            </a:pPr>
            <a:r>
              <a:rPr lang="en-US" sz="1100" b="1" dirty="0" smtClean="0">
                <a:solidFill>
                  <a:srgbClr val="404040"/>
                </a:solidFill>
              </a:rPr>
              <a:t>V-APPLIANCE</a:t>
            </a:r>
            <a:endParaRPr lang="en-US" sz="1100" b="1" dirty="0">
              <a:solidFill>
                <a:srgbClr val="404040"/>
              </a:solidFill>
            </a:endParaRPr>
          </a:p>
        </p:txBody>
      </p:sp>
      <p:sp>
        <p:nvSpPr>
          <p:cNvPr id="50" name="TextBox 23"/>
          <p:cNvSpPr txBox="1">
            <a:spLocks noChangeArrowheads="1"/>
          </p:cNvSpPr>
          <p:nvPr/>
        </p:nvSpPr>
        <p:spPr bwMode="auto">
          <a:xfrm>
            <a:off x="4671874" y="4886590"/>
            <a:ext cx="685800" cy="2389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lnSpc>
                <a:spcPct val="90000"/>
              </a:lnSpc>
            </a:pPr>
            <a:r>
              <a:rPr lang="en-US" sz="1100" b="1" smtClean="0">
                <a:solidFill>
                  <a:srgbClr val="404040"/>
                </a:solidFill>
              </a:rPr>
              <a:t>CLOUD</a:t>
            </a:r>
            <a:endParaRPr lang="en-US" sz="1100" b="1" dirty="0">
              <a:solidFill>
                <a:srgbClr val="404040"/>
              </a:solidFill>
            </a:endParaRPr>
          </a:p>
        </p:txBody>
      </p:sp>
      <p:sp>
        <p:nvSpPr>
          <p:cNvPr id="51" name="TextBox 23"/>
          <p:cNvSpPr txBox="1">
            <a:spLocks noChangeArrowheads="1"/>
          </p:cNvSpPr>
          <p:nvPr/>
        </p:nvSpPr>
        <p:spPr bwMode="auto">
          <a:xfrm>
            <a:off x="3469444" y="4858435"/>
            <a:ext cx="685800" cy="2389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lnSpc>
                <a:spcPct val="90000"/>
              </a:lnSpc>
            </a:pPr>
            <a:r>
              <a:rPr lang="en-US" sz="1100" b="1" dirty="0" smtClean="0">
                <a:solidFill>
                  <a:srgbClr val="404040"/>
                </a:solidFill>
              </a:rPr>
              <a:t>P-APPLIANCE</a:t>
            </a:r>
            <a:endParaRPr lang="en-US" sz="1100" b="1" dirty="0">
              <a:solidFill>
                <a:srgbClr val="404040"/>
              </a:solidFill>
            </a:endParaRPr>
          </a:p>
        </p:txBody>
      </p:sp>
      <p:sp>
        <p:nvSpPr>
          <p:cNvPr id="52" name="TextBox 23"/>
          <p:cNvSpPr txBox="1">
            <a:spLocks noChangeArrowheads="1"/>
          </p:cNvSpPr>
          <p:nvPr/>
        </p:nvSpPr>
        <p:spPr bwMode="auto">
          <a:xfrm>
            <a:off x="422326" y="3700163"/>
            <a:ext cx="1345070" cy="34092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lnSpc>
                <a:spcPct val="90000"/>
              </a:lnSpc>
            </a:pPr>
            <a:r>
              <a:rPr lang="en-US" sz="1600" b="1" dirty="0" smtClean="0">
                <a:solidFill>
                  <a:srgbClr val="404040"/>
                </a:solidFill>
              </a:rPr>
              <a:t>PERFORMANCE</a:t>
            </a:r>
            <a:endParaRPr lang="en-US" sz="1600" b="1" dirty="0">
              <a:solidFill>
                <a:srgbClr val="404040"/>
              </a:solidFill>
            </a:endParaRPr>
          </a:p>
        </p:txBody>
      </p:sp>
      <p:sp>
        <p:nvSpPr>
          <p:cNvPr id="56" name="TextBox 23"/>
          <p:cNvSpPr txBox="1">
            <a:spLocks noChangeArrowheads="1"/>
          </p:cNvSpPr>
          <p:nvPr/>
        </p:nvSpPr>
        <p:spPr bwMode="auto">
          <a:xfrm>
            <a:off x="10445898" y="3694810"/>
            <a:ext cx="1345070" cy="30393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lnSpc>
                <a:spcPct val="90000"/>
              </a:lnSpc>
            </a:pPr>
            <a:r>
              <a:rPr lang="en-US" sz="1600" b="1" dirty="0" smtClean="0">
                <a:solidFill>
                  <a:srgbClr val="404040"/>
                </a:solidFill>
              </a:rPr>
              <a:t>BREADTH</a:t>
            </a:r>
            <a:endParaRPr lang="en-US" sz="1600" b="1" dirty="0">
              <a:solidFill>
                <a:srgbClr val="404040"/>
              </a:solidFill>
            </a:endParaRPr>
          </a:p>
        </p:txBody>
      </p:sp>
      <p:sp>
        <p:nvSpPr>
          <p:cNvPr id="57" name="TextBox 23"/>
          <p:cNvSpPr txBox="1">
            <a:spLocks noChangeArrowheads="1"/>
          </p:cNvSpPr>
          <p:nvPr/>
        </p:nvSpPr>
        <p:spPr bwMode="auto">
          <a:xfrm>
            <a:off x="6454847" y="6043001"/>
            <a:ext cx="1345070" cy="34092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lnSpc>
                <a:spcPct val="90000"/>
              </a:lnSpc>
            </a:pPr>
            <a:r>
              <a:rPr lang="en-US" sz="1600" b="1" smtClean="0">
                <a:solidFill>
                  <a:srgbClr val="404040"/>
                </a:solidFill>
              </a:rPr>
              <a:t>UBIQUITY</a:t>
            </a:r>
            <a:endParaRPr lang="en-US" sz="1600" b="1" dirty="0">
              <a:solidFill>
                <a:srgbClr val="404040"/>
              </a:solidFill>
            </a:endParaRPr>
          </a:p>
        </p:txBody>
      </p:sp>
      <p:sp>
        <p:nvSpPr>
          <p:cNvPr id="58" name="TextBox 23"/>
          <p:cNvSpPr txBox="1">
            <a:spLocks noChangeArrowheads="1"/>
          </p:cNvSpPr>
          <p:nvPr/>
        </p:nvSpPr>
        <p:spPr bwMode="auto">
          <a:xfrm>
            <a:off x="6315711" y="1425277"/>
            <a:ext cx="1345070" cy="34092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lnSpc>
                <a:spcPct val="90000"/>
              </a:lnSpc>
            </a:pPr>
            <a:r>
              <a:rPr lang="en-US" sz="1600" b="1" smtClean="0">
                <a:solidFill>
                  <a:srgbClr val="404040"/>
                </a:solidFill>
              </a:rPr>
              <a:t>ACCURACY</a:t>
            </a:r>
            <a:endParaRPr lang="en-US" sz="1600" b="1" dirty="0">
              <a:solidFill>
                <a:srgbClr val="404040"/>
              </a:solidFill>
            </a:endParaRPr>
          </a:p>
        </p:txBody>
      </p:sp>
      <p:sp>
        <p:nvSpPr>
          <p:cNvPr id="59" name="TextBox 23"/>
          <p:cNvSpPr txBox="1">
            <a:spLocks noChangeArrowheads="1"/>
          </p:cNvSpPr>
          <p:nvPr/>
        </p:nvSpPr>
        <p:spPr bwMode="auto">
          <a:xfrm>
            <a:off x="8636301" y="3294489"/>
            <a:ext cx="685800" cy="2389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lnSpc>
                <a:spcPct val="90000"/>
              </a:lnSpc>
            </a:pPr>
            <a:r>
              <a:rPr lang="en-US" sz="1100" b="1" dirty="0" smtClean="0">
                <a:solidFill>
                  <a:srgbClr val="404040"/>
                </a:solidFill>
              </a:rPr>
              <a:t>IMAGE RECOGNITION</a:t>
            </a:r>
            <a:endParaRPr lang="en-US" sz="1100" b="1" dirty="0">
              <a:solidFill>
                <a:srgbClr val="404040"/>
              </a:solidFill>
            </a:endParaRPr>
          </a:p>
        </p:txBody>
      </p:sp>
      <p:pic>
        <p:nvPicPr>
          <p:cNvPr id="21" name="Picture 20"/>
          <p:cNvPicPr>
            <a:picLocks noChangeAspect="1"/>
          </p:cNvPicPr>
          <p:nvPr/>
        </p:nvPicPr>
        <p:blipFill>
          <a:blip r:embed="rId12"/>
          <a:stretch>
            <a:fillRect/>
          </a:stretch>
        </p:blipFill>
        <p:spPr>
          <a:xfrm>
            <a:off x="7688227" y="4339770"/>
            <a:ext cx="1167549" cy="1167549"/>
          </a:xfrm>
          <a:prstGeom prst="rect">
            <a:avLst/>
          </a:prstGeom>
        </p:spPr>
      </p:pic>
      <p:sp>
        <p:nvSpPr>
          <p:cNvPr id="60" name="TextBox 23"/>
          <p:cNvSpPr txBox="1">
            <a:spLocks noChangeArrowheads="1"/>
          </p:cNvSpPr>
          <p:nvPr/>
        </p:nvSpPr>
        <p:spPr bwMode="auto">
          <a:xfrm>
            <a:off x="8979201" y="4791293"/>
            <a:ext cx="1345070" cy="34092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lnSpc>
                <a:spcPct val="90000"/>
              </a:lnSpc>
            </a:pPr>
            <a:r>
              <a:rPr lang="en-US" sz="1600" b="1" dirty="0" smtClean="0">
                <a:solidFill>
                  <a:srgbClr val="404040"/>
                </a:solidFill>
              </a:rPr>
              <a:t>ECO-SYSTEM</a:t>
            </a:r>
            <a:endParaRPr lang="en-US" sz="1600" b="1" dirty="0">
              <a:solidFill>
                <a:srgbClr val="404040"/>
              </a:solidFill>
            </a:endParaRPr>
          </a:p>
        </p:txBody>
      </p:sp>
      <p:pic>
        <p:nvPicPr>
          <p:cNvPr id="61" name="Picture 2"/>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270252" y="1791911"/>
            <a:ext cx="2536441" cy="19028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Footer Placeholder 3"/>
          <p:cNvSpPr>
            <a:spLocks noGrp="1"/>
          </p:cNvSpPr>
          <p:nvPr>
            <p:ph type="ftr" sz="quarter" idx="11"/>
          </p:nvPr>
        </p:nvSpPr>
        <p:spPr/>
        <p:txBody>
          <a:bodyPr/>
          <a:lstStyle/>
          <a:p>
            <a:r>
              <a:rPr lang="en-US" smtClean="0"/>
              <a:t>Symantec Confidential - NDA required</a:t>
            </a:r>
            <a:endParaRPr lang="en-US" dirty="0"/>
          </a:p>
        </p:txBody>
      </p:sp>
    </p:spTree>
    <p:extLst>
      <p:ext uri="{BB962C8B-B14F-4D97-AF65-F5344CB8AC3E}">
        <p14:creationId xmlns:p14="http://schemas.microsoft.com/office/powerpoint/2010/main" val="31342959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defTabSz="913068" fontAlgn="base">
              <a:lnSpc>
                <a:spcPct val="80000"/>
              </a:lnSpc>
              <a:spcAft>
                <a:spcPct val="0"/>
              </a:spcAft>
            </a:pPr>
            <a:r>
              <a:rPr lang="en-US" sz="4000" kern="0" dirty="0">
                <a:latin typeface="Calibri Light"/>
                <a:ea typeface="Calibri"/>
                <a:cs typeface="Calibri Light"/>
                <a:sym typeface="Arial"/>
              </a:rPr>
              <a:t>DLP Image Detection Use Cases</a:t>
            </a:r>
          </a:p>
        </p:txBody>
      </p:sp>
      <p:grpSp>
        <p:nvGrpSpPr>
          <p:cNvPr id="27" name="Group 26"/>
          <p:cNvGrpSpPr/>
          <p:nvPr/>
        </p:nvGrpSpPr>
        <p:grpSpPr>
          <a:xfrm>
            <a:off x="1194504" y="2309153"/>
            <a:ext cx="9715274" cy="4237137"/>
            <a:chOff x="2230352" y="1796798"/>
            <a:chExt cx="7731291" cy="2972670"/>
          </a:xfrm>
        </p:grpSpPr>
        <p:grpSp>
          <p:nvGrpSpPr>
            <p:cNvPr id="10" name="Group 9"/>
            <p:cNvGrpSpPr/>
            <p:nvPr/>
          </p:nvGrpSpPr>
          <p:grpSpPr>
            <a:xfrm>
              <a:off x="2230352" y="1796798"/>
              <a:ext cx="7731291" cy="2972670"/>
              <a:chOff x="706353" y="1796796"/>
              <a:chExt cx="7731292" cy="2972671"/>
            </a:xfrm>
          </p:grpSpPr>
          <p:sp>
            <p:nvSpPr>
              <p:cNvPr id="12" name="Rounded Rectangle 11"/>
              <p:cNvSpPr/>
              <p:nvPr/>
            </p:nvSpPr>
            <p:spPr>
              <a:xfrm>
                <a:off x="4661898" y="1796797"/>
                <a:ext cx="1797975" cy="1483614"/>
              </a:xfrm>
              <a:prstGeom prst="roundRect">
                <a:avLst>
                  <a:gd name="adj" fmla="val 10000"/>
                </a:avLst>
              </a:prstGeom>
              <a:blipFill rotWithShape="1">
                <a:blip r:embed="rId3"/>
                <a:srcRect/>
                <a:stretch>
                  <a:fillRect l="1" t="1" r="-110163" b="-123503"/>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13" name="Rectangle 12"/>
              <p:cNvSpPr/>
              <p:nvPr/>
            </p:nvSpPr>
            <p:spPr>
              <a:xfrm>
                <a:off x="706353" y="3470910"/>
                <a:ext cx="1797975" cy="1298557"/>
              </a:xfrm>
              <a:prstGeom prst="rect">
                <a:avLst/>
              </a:prstGeom>
              <a:solidFill>
                <a:srgbClr val="E6E6E6"/>
              </a:solidFill>
              <a:ln w="19050" cap="flat" cmpd="sng" algn="ctr">
                <a:noFill/>
                <a:prstDash val="solid"/>
                <a:miter lim="800000"/>
                <a:headEnd type="none" w="med" len="med"/>
                <a:tailEnd type="none" w="med" len="med"/>
              </a:ln>
              <a:effectLst/>
            </p:spPr>
            <p:txBody>
              <a:bodyPr vert="horz" wrap="square" lIns="68580" tIns="34290" rIns="68580" bIns="34290" numCol="1" rtlCol="0" anchor="ctr" anchorCtr="0" compatLnSpc="1">
                <a:prstTxWarp prst="textNoShape">
                  <a:avLst/>
                </a:prstTxWarp>
              </a:bodyPr>
              <a:lstStyle/>
              <a:p>
                <a:pPr algn="ctr">
                  <a:lnSpc>
                    <a:spcPct val="60000"/>
                  </a:lnSpc>
                  <a:spcBef>
                    <a:spcPct val="0"/>
                  </a:spcBef>
                </a:pPr>
                <a:r>
                  <a:rPr lang="en-US" sz="1500" b="1" cap="all" spc="225" dirty="0">
                    <a:solidFill>
                      <a:srgbClr val="404040"/>
                    </a:solidFill>
                    <a:latin typeface="Calibri"/>
                    <a:ea typeface="+mj-ea"/>
                    <a:cs typeface="+mj-cs"/>
                  </a:rPr>
                  <a:t>Forms</a:t>
                </a:r>
              </a:p>
              <a:p>
                <a:pPr algn="ctr">
                  <a:lnSpc>
                    <a:spcPct val="90000"/>
                  </a:lnSpc>
                </a:pPr>
                <a:endParaRPr lang="en-US" sz="1799" b="1" dirty="0">
                  <a:solidFill>
                    <a:schemeClr val="tx2"/>
                  </a:solidFill>
                  <a:latin typeface="Calibri"/>
                  <a:ea typeface="Arial"/>
                  <a:cs typeface="Calibri"/>
                </a:endParaRPr>
              </a:p>
              <a:p>
                <a:pPr algn="ctr">
                  <a:lnSpc>
                    <a:spcPct val="90000"/>
                  </a:lnSpc>
                </a:pPr>
                <a:r>
                  <a:rPr lang="en-US" sz="1799" dirty="0">
                    <a:solidFill>
                      <a:srgbClr val="404040"/>
                    </a:solidFill>
                    <a:cs typeface="Calibri"/>
                  </a:rPr>
                  <a:t>Completed forms </a:t>
                </a:r>
              </a:p>
              <a:p>
                <a:pPr algn="ctr">
                  <a:lnSpc>
                    <a:spcPct val="90000"/>
                  </a:lnSpc>
                </a:pPr>
                <a:r>
                  <a:rPr lang="en-US" sz="1799" dirty="0">
                    <a:solidFill>
                      <a:srgbClr val="404040"/>
                    </a:solidFill>
                    <a:cs typeface="Calibri"/>
                  </a:rPr>
                  <a:t>Language agnostic </a:t>
                </a:r>
              </a:p>
              <a:p>
                <a:pPr algn="ctr">
                  <a:lnSpc>
                    <a:spcPct val="90000"/>
                  </a:lnSpc>
                </a:pPr>
                <a:r>
                  <a:rPr lang="en-US" sz="1799" dirty="0">
                    <a:solidFill>
                      <a:srgbClr val="404040"/>
                    </a:solidFill>
                    <a:cs typeface="Calibri"/>
                  </a:rPr>
                  <a:t>Handwritten or typed</a:t>
                </a:r>
              </a:p>
            </p:txBody>
          </p:sp>
          <p:sp>
            <p:nvSpPr>
              <p:cNvPr id="14" name="Rounded Rectangle 13"/>
              <p:cNvSpPr/>
              <p:nvPr/>
            </p:nvSpPr>
            <p:spPr>
              <a:xfrm>
                <a:off x="6639669" y="1796796"/>
                <a:ext cx="1797419" cy="1483614"/>
              </a:xfrm>
              <a:prstGeom prst="roundRect">
                <a:avLst>
                  <a:gd name="adj" fmla="val 10000"/>
                </a:avLst>
              </a:prstGeom>
              <a:blipFill rotWithShape="1">
                <a:blip r:embed="rId4"/>
                <a:srcRect/>
                <a:stretch>
                  <a:fillRect l="1" t="-1" r="-109925" b="-117888"/>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15" name="Rectangle 14"/>
              <p:cNvSpPr/>
              <p:nvPr/>
            </p:nvSpPr>
            <p:spPr>
              <a:xfrm>
                <a:off x="2684126" y="3470910"/>
                <a:ext cx="1797975" cy="1298557"/>
              </a:xfrm>
              <a:prstGeom prst="rect">
                <a:avLst/>
              </a:prstGeom>
              <a:solidFill>
                <a:srgbClr val="E6E6E6"/>
              </a:solidFill>
              <a:ln w="19050" cap="flat" cmpd="sng" algn="ctr">
                <a:noFill/>
                <a:prstDash val="solid"/>
                <a:miter lim="800000"/>
                <a:headEnd type="none" w="med" len="med"/>
                <a:tailEnd type="none" w="med" len="med"/>
              </a:ln>
              <a:effectLst/>
            </p:spPr>
            <p:txBody>
              <a:bodyPr vert="horz" wrap="square" lIns="68580" tIns="34290" rIns="68580" bIns="34290" numCol="1" rtlCol="0" anchor="ctr" anchorCtr="0" compatLnSpc="1">
                <a:prstTxWarp prst="textNoShape">
                  <a:avLst/>
                </a:prstTxWarp>
              </a:bodyPr>
              <a:lstStyle/>
              <a:p>
                <a:pPr algn="ctr">
                  <a:lnSpc>
                    <a:spcPct val="60000"/>
                  </a:lnSpc>
                  <a:spcBef>
                    <a:spcPct val="0"/>
                  </a:spcBef>
                </a:pPr>
                <a:r>
                  <a:rPr lang="en-US" sz="1500" b="1" cap="all" spc="225" dirty="0">
                    <a:solidFill>
                      <a:srgbClr val="404040"/>
                    </a:solidFill>
                    <a:latin typeface="Calibri"/>
                    <a:ea typeface="+mj-ea"/>
                    <a:cs typeface="+mj-cs"/>
                  </a:rPr>
                  <a:t>Checks &amp; IDs</a:t>
                </a:r>
              </a:p>
              <a:p>
                <a:pPr algn="ctr">
                  <a:lnSpc>
                    <a:spcPct val="90000"/>
                  </a:lnSpc>
                </a:pPr>
                <a:endParaRPr lang="en-US" sz="1799" b="1" dirty="0">
                  <a:solidFill>
                    <a:schemeClr val="tx2"/>
                  </a:solidFill>
                  <a:latin typeface="Calibri"/>
                  <a:ea typeface="Arial"/>
                  <a:cs typeface="Calibri"/>
                </a:endParaRPr>
              </a:p>
              <a:p>
                <a:pPr algn="ctr">
                  <a:lnSpc>
                    <a:spcPct val="90000"/>
                  </a:lnSpc>
                </a:pPr>
                <a:r>
                  <a:rPr lang="en-US" sz="1799" dirty="0">
                    <a:solidFill>
                      <a:srgbClr val="404040"/>
                    </a:solidFill>
                    <a:cs typeface="Calibri"/>
                  </a:rPr>
                  <a:t>Check images</a:t>
                </a:r>
              </a:p>
              <a:p>
                <a:pPr algn="ctr">
                  <a:lnSpc>
                    <a:spcPct val="90000"/>
                  </a:lnSpc>
                </a:pPr>
                <a:r>
                  <a:rPr lang="en-US" sz="1799" dirty="0">
                    <a:solidFill>
                      <a:srgbClr val="404040"/>
                    </a:solidFill>
                    <a:cs typeface="Calibri"/>
                  </a:rPr>
                  <a:t>Photo ID/passport</a:t>
                </a:r>
              </a:p>
              <a:p>
                <a:pPr algn="ctr">
                  <a:lnSpc>
                    <a:spcPct val="90000"/>
                  </a:lnSpc>
                </a:pPr>
                <a:r>
                  <a:rPr lang="en-US" sz="1799" b="1" dirty="0">
                    <a:solidFill>
                      <a:srgbClr val="FF0000"/>
                    </a:solidFill>
                    <a:cs typeface="Calibri"/>
                  </a:rPr>
                  <a:t>No indexing required</a:t>
                </a:r>
              </a:p>
            </p:txBody>
          </p:sp>
          <p:sp>
            <p:nvSpPr>
              <p:cNvPr id="16" name="Rounded Rectangle 15"/>
              <p:cNvSpPr/>
              <p:nvPr/>
            </p:nvSpPr>
            <p:spPr>
              <a:xfrm>
                <a:off x="706354" y="1796797"/>
                <a:ext cx="1815985" cy="1502662"/>
              </a:xfrm>
              <a:prstGeom prst="roundRect">
                <a:avLst>
                  <a:gd name="adj" fmla="val 10000"/>
                </a:avLst>
              </a:prstGeom>
              <a:blipFill rotWithShape="1">
                <a:blip r:embed="rId5"/>
                <a:srcRect/>
                <a:stretch>
                  <a:fillRect l="-2" r="-118073" b="-135646"/>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17" name="Rectangle 16"/>
              <p:cNvSpPr/>
              <p:nvPr/>
            </p:nvSpPr>
            <p:spPr>
              <a:xfrm>
                <a:off x="4661898" y="3470910"/>
                <a:ext cx="1797975" cy="1298557"/>
              </a:xfrm>
              <a:prstGeom prst="rect">
                <a:avLst/>
              </a:prstGeom>
              <a:solidFill>
                <a:srgbClr val="E6E6E6"/>
              </a:solidFill>
              <a:ln w="19050" cap="flat" cmpd="sng" algn="ctr">
                <a:noFill/>
                <a:prstDash val="solid"/>
                <a:miter lim="800000"/>
                <a:headEnd type="none" w="med" len="med"/>
                <a:tailEnd type="none" w="med" len="med"/>
              </a:ln>
              <a:effectLst/>
            </p:spPr>
            <p:txBody>
              <a:bodyPr vert="horz" wrap="square" lIns="68580" tIns="34290" rIns="68580" bIns="34290" numCol="1" rtlCol="0" anchor="ctr" anchorCtr="0" compatLnSpc="1">
                <a:prstTxWarp prst="textNoShape">
                  <a:avLst/>
                </a:prstTxWarp>
              </a:bodyPr>
              <a:lstStyle/>
              <a:p>
                <a:pPr algn="ctr">
                  <a:lnSpc>
                    <a:spcPct val="60000"/>
                  </a:lnSpc>
                  <a:spcBef>
                    <a:spcPct val="0"/>
                  </a:spcBef>
                </a:pPr>
                <a:r>
                  <a:rPr lang="en-US" sz="1500" b="1" cap="all" spc="225" dirty="0">
                    <a:solidFill>
                      <a:srgbClr val="404040"/>
                    </a:solidFill>
                    <a:latin typeface="Calibri"/>
                    <a:ea typeface="+mj-ea"/>
                    <a:cs typeface="+mj-cs"/>
                  </a:rPr>
                  <a:t>Documents</a:t>
                </a:r>
              </a:p>
              <a:p>
                <a:pPr algn="ctr">
                  <a:lnSpc>
                    <a:spcPct val="90000"/>
                  </a:lnSpc>
                </a:pPr>
                <a:endParaRPr lang="en-US" sz="1799" b="1" dirty="0">
                  <a:solidFill>
                    <a:schemeClr val="tx2"/>
                  </a:solidFill>
                  <a:latin typeface="Calibri"/>
                  <a:ea typeface="Arial"/>
                  <a:cs typeface="Calibri"/>
                </a:endParaRPr>
              </a:p>
              <a:p>
                <a:pPr algn="ctr">
                  <a:lnSpc>
                    <a:spcPct val="90000"/>
                  </a:lnSpc>
                </a:pPr>
                <a:r>
                  <a:rPr lang="en-US" sz="1799" dirty="0">
                    <a:solidFill>
                      <a:srgbClr val="404040"/>
                    </a:solidFill>
                    <a:cs typeface="Calibri"/>
                  </a:rPr>
                  <a:t>Sensitive data on imaged documents</a:t>
                </a:r>
              </a:p>
              <a:p>
                <a:pPr algn="ctr">
                  <a:lnSpc>
                    <a:spcPct val="90000"/>
                  </a:lnSpc>
                </a:pPr>
                <a:r>
                  <a:rPr lang="en-US" sz="1799">
                    <a:solidFill>
                      <a:srgbClr val="404040"/>
                    </a:solidFill>
                    <a:cs typeface="Calibri"/>
                  </a:rPr>
                  <a:t>OCR </a:t>
                </a:r>
                <a:r>
                  <a:rPr lang="en-US" sz="1799" dirty="0">
                    <a:solidFill>
                      <a:srgbClr val="404040"/>
                    </a:solidFill>
                    <a:cs typeface="Calibri"/>
                  </a:rPr>
                  <a:t>for text extraction</a:t>
                </a:r>
              </a:p>
              <a:p>
                <a:pPr algn="ctr">
                  <a:lnSpc>
                    <a:spcPct val="90000"/>
                  </a:lnSpc>
                </a:pPr>
                <a:r>
                  <a:rPr lang="en-US" sz="1799" b="1" dirty="0">
                    <a:solidFill>
                      <a:srgbClr val="FF0000"/>
                    </a:solidFill>
                    <a:cs typeface="Calibri"/>
                  </a:rPr>
                  <a:t>No indexing required</a:t>
                </a:r>
              </a:p>
              <a:p>
                <a:pPr algn="ctr">
                  <a:lnSpc>
                    <a:spcPct val="90000"/>
                  </a:lnSpc>
                </a:pPr>
                <a:endParaRPr lang="en-US" sz="1799" dirty="0">
                  <a:solidFill>
                    <a:srgbClr val="404040"/>
                  </a:solidFill>
                  <a:cs typeface="Calibri"/>
                </a:endParaRPr>
              </a:p>
            </p:txBody>
          </p:sp>
          <p:sp>
            <p:nvSpPr>
              <p:cNvPr id="19" name="Rectangle 18"/>
              <p:cNvSpPr/>
              <p:nvPr/>
            </p:nvSpPr>
            <p:spPr>
              <a:xfrm>
                <a:off x="6639670" y="3470909"/>
                <a:ext cx="1797975" cy="1298557"/>
              </a:xfrm>
              <a:prstGeom prst="rect">
                <a:avLst/>
              </a:prstGeom>
              <a:solidFill>
                <a:srgbClr val="E6E6E6"/>
              </a:solidFill>
              <a:ln w="19050" cap="flat" cmpd="sng" algn="ctr">
                <a:noFill/>
                <a:prstDash val="solid"/>
                <a:miter lim="800000"/>
                <a:headEnd type="none" w="med" len="med"/>
                <a:tailEnd type="none" w="med" len="med"/>
              </a:ln>
              <a:effectLst/>
            </p:spPr>
            <p:txBody>
              <a:bodyPr vert="horz" wrap="square" lIns="68580" tIns="34290" rIns="68580" bIns="34290" numCol="1" rtlCol="0" anchor="ctr" anchorCtr="0" compatLnSpc="1">
                <a:prstTxWarp prst="textNoShape">
                  <a:avLst/>
                </a:prstTxWarp>
              </a:bodyPr>
              <a:lstStyle/>
              <a:p>
                <a:pPr algn="ctr">
                  <a:lnSpc>
                    <a:spcPct val="60000"/>
                  </a:lnSpc>
                  <a:spcBef>
                    <a:spcPct val="0"/>
                  </a:spcBef>
                </a:pPr>
                <a:r>
                  <a:rPr lang="en-US" sz="1500" b="1" cap="all" spc="225" dirty="0">
                    <a:solidFill>
                      <a:srgbClr val="404040"/>
                    </a:solidFill>
                    <a:latin typeface="Calibri"/>
                    <a:ea typeface="+mj-ea"/>
                    <a:cs typeface="+mj-cs"/>
                  </a:rPr>
                  <a:t>Screenshots</a:t>
                </a:r>
              </a:p>
              <a:p>
                <a:pPr algn="ctr">
                  <a:lnSpc>
                    <a:spcPct val="90000"/>
                  </a:lnSpc>
                </a:pPr>
                <a:endParaRPr lang="en-US" sz="1799" b="1" dirty="0">
                  <a:solidFill>
                    <a:schemeClr val="tx2"/>
                  </a:solidFill>
                  <a:latin typeface="Calibri"/>
                  <a:ea typeface="Arial"/>
                  <a:cs typeface="Calibri"/>
                </a:endParaRPr>
              </a:p>
              <a:p>
                <a:pPr algn="ctr">
                  <a:lnSpc>
                    <a:spcPct val="90000"/>
                  </a:lnSpc>
                </a:pPr>
                <a:r>
                  <a:rPr lang="en-US" sz="1799" dirty="0">
                    <a:solidFill>
                      <a:srgbClr val="404040"/>
                    </a:solidFill>
                    <a:cs typeface="Calibri"/>
                  </a:rPr>
                  <a:t>Sensitive data in </a:t>
                </a:r>
              </a:p>
              <a:p>
                <a:pPr algn="ctr">
                  <a:lnSpc>
                    <a:spcPct val="90000"/>
                  </a:lnSpc>
                </a:pPr>
                <a:r>
                  <a:rPr lang="en-US" sz="1799" dirty="0">
                    <a:solidFill>
                      <a:srgbClr val="404040"/>
                    </a:solidFill>
                    <a:cs typeface="Calibri"/>
                  </a:rPr>
                  <a:t>screenshots</a:t>
                </a:r>
              </a:p>
              <a:p>
                <a:pPr algn="ctr">
                  <a:lnSpc>
                    <a:spcPct val="90000"/>
                  </a:lnSpc>
                </a:pPr>
                <a:r>
                  <a:rPr lang="en-US" sz="1799" dirty="0">
                    <a:solidFill>
                      <a:srgbClr val="404040"/>
                    </a:solidFill>
                    <a:cs typeface="Calibri"/>
                  </a:rPr>
                  <a:t>OCR for text extraction</a:t>
                </a:r>
              </a:p>
              <a:p>
                <a:pPr algn="ctr">
                  <a:lnSpc>
                    <a:spcPct val="90000"/>
                  </a:lnSpc>
                </a:pPr>
                <a:r>
                  <a:rPr lang="en-US" sz="1799" b="1" dirty="0">
                    <a:solidFill>
                      <a:srgbClr val="FF0000"/>
                    </a:solidFill>
                    <a:cs typeface="Calibri"/>
                  </a:rPr>
                  <a:t>No indexing required</a:t>
                </a:r>
              </a:p>
              <a:p>
                <a:pPr algn="ctr">
                  <a:lnSpc>
                    <a:spcPct val="90000"/>
                  </a:lnSpc>
                </a:pPr>
                <a:endParaRPr lang="en-US" sz="1799" dirty="0">
                  <a:solidFill>
                    <a:srgbClr val="404040"/>
                  </a:solidFill>
                  <a:cs typeface="Calibri"/>
                </a:endParaRPr>
              </a:p>
            </p:txBody>
          </p:sp>
        </p:grpSp>
        <p:sp>
          <p:nvSpPr>
            <p:cNvPr id="24" name="Rounded Rectangle 23"/>
            <p:cNvSpPr/>
            <p:nvPr/>
          </p:nvSpPr>
          <p:spPr bwMode="auto">
            <a:xfrm>
              <a:off x="4208126" y="1796798"/>
              <a:ext cx="1801368" cy="1502662"/>
            </a:xfrm>
            <a:prstGeom prst="roundRect">
              <a:avLst>
                <a:gd name="adj" fmla="val 7431"/>
              </a:avLst>
            </a:prstGeom>
            <a:solidFill>
              <a:schemeClr val="bg1"/>
            </a:solidFill>
            <a:ln w="19050" cap="flat" cmpd="sng" algn="ctr">
              <a:solidFill>
                <a:schemeClr val="bg1"/>
              </a:solidFill>
              <a:prstDash val="solid"/>
              <a:miter lim="800000"/>
              <a:headEnd type="none" w="med" len="med"/>
              <a:tailEnd type="none" w="med" len="med"/>
            </a:ln>
            <a:effectLst/>
          </p:spPr>
          <p:txBody>
            <a:bodyPr vert="horz" wrap="square" lIns="91416" tIns="45708" rIns="91416" bIns="45708" numCol="1" rtlCol="0" anchor="ctr" anchorCtr="0" compatLnSpc="1">
              <a:prstTxWarp prst="textNoShape">
                <a:avLst/>
              </a:prstTxWarp>
            </a:bodyPr>
            <a:lstStyle/>
            <a:p>
              <a:pPr algn="ctr">
                <a:lnSpc>
                  <a:spcPct val="90000"/>
                </a:lnSpc>
              </a:pPr>
              <a:endParaRPr lang="en-US" sz="1799" b="1">
                <a:solidFill>
                  <a:schemeClr val="bg1"/>
                </a:solidFill>
              </a:endParaRPr>
            </a:p>
          </p:txBody>
        </p:sp>
      </p:grpSp>
      <p:sp>
        <p:nvSpPr>
          <p:cNvPr id="21" name="Round Same Side Corner Rectangle 20"/>
          <p:cNvSpPr/>
          <p:nvPr/>
        </p:nvSpPr>
        <p:spPr bwMode="gray">
          <a:xfrm>
            <a:off x="1194447" y="1610320"/>
            <a:ext cx="2259167" cy="596722"/>
          </a:xfrm>
          <a:prstGeom prst="round2SameRect">
            <a:avLst/>
          </a:prstGeom>
          <a:solidFill>
            <a:srgbClr val="FFFFFF"/>
          </a:solidFill>
          <a:ln w="19050" cap="flat" cmpd="sng" algn="ctr">
            <a:noFill/>
            <a:prstDash val="solid"/>
            <a:miter lim="800000"/>
            <a:headEnd type="none" w="med" len="med"/>
            <a:tailEnd type="none" w="med" len="med"/>
          </a:ln>
          <a:effectLst/>
        </p:spPr>
        <p:txBody>
          <a:bodyPr vert="horz" wrap="square" lIns="68580" tIns="34290" rIns="68580" bIns="34290" numCol="1" rtlCol="0" anchor="ctr" anchorCtr="0" compatLnSpc="1">
            <a:prstTxWarp prst="textNoShape">
              <a:avLst/>
            </a:prstTxWarp>
          </a:bodyPr>
          <a:lstStyle/>
          <a:p>
            <a:pPr algn="ctr">
              <a:lnSpc>
                <a:spcPct val="90000"/>
              </a:lnSpc>
            </a:pPr>
            <a:endParaRPr lang="en-US" sz="1350" b="1">
              <a:solidFill>
                <a:srgbClr val="FFFFFF"/>
              </a:solidFill>
              <a:latin typeface="Calibri"/>
            </a:endParaRPr>
          </a:p>
        </p:txBody>
      </p:sp>
      <p:sp>
        <p:nvSpPr>
          <p:cNvPr id="25" name="Title 1"/>
          <p:cNvSpPr txBox="1">
            <a:spLocks/>
          </p:cNvSpPr>
          <p:nvPr/>
        </p:nvSpPr>
        <p:spPr bwMode="gray">
          <a:xfrm>
            <a:off x="1194504" y="1650913"/>
            <a:ext cx="2259367" cy="583076"/>
          </a:xfrm>
          <a:prstGeom prst="rect">
            <a:avLst/>
          </a:prstGeom>
        </p:spPr>
        <p:txBody>
          <a:bodyPr vert="horz" lIns="0" tIns="0" rIns="0" bIns="0" rtlCol="0" anchor="ctr" anchorCtr="0">
            <a:noAutofit/>
          </a:bodyPr>
          <a:lstStyle>
            <a:defPPr>
              <a:defRPr lang="en-US"/>
            </a:defPPr>
            <a:lvl1pPr>
              <a:lnSpc>
                <a:spcPct val="90000"/>
              </a:lnSpc>
              <a:spcBef>
                <a:spcPct val="0"/>
              </a:spcBef>
              <a:buNone/>
              <a:defRPr sz="2000" b="1">
                <a:solidFill>
                  <a:schemeClr val="bg1"/>
                </a:solidFill>
                <a:latin typeface="+mj-lt"/>
                <a:ea typeface="+mj-ea"/>
                <a:cs typeface="+mj-cs"/>
              </a:defRPr>
            </a:lvl1pPr>
          </a:lstStyle>
          <a:p>
            <a:pPr algn="ctr"/>
            <a:r>
              <a:rPr lang="en-CA" sz="1500" spc="225" dirty="0">
                <a:solidFill>
                  <a:srgbClr val="404040"/>
                </a:solidFill>
                <a:latin typeface="Calibri"/>
              </a:rPr>
              <a:t>DLP 14.5</a:t>
            </a:r>
            <a:endParaRPr lang="en-CA" sz="1400" spc="225" dirty="0">
              <a:solidFill>
                <a:srgbClr val="1A6FD6"/>
              </a:solidFill>
              <a:latin typeface="Calibri"/>
            </a:endParaRPr>
          </a:p>
        </p:txBody>
      </p:sp>
      <p:sp>
        <p:nvSpPr>
          <p:cNvPr id="29" name="Round Same Side Corner Rectangle 28"/>
          <p:cNvSpPr/>
          <p:nvPr/>
        </p:nvSpPr>
        <p:spPr bwMode="gray">
          <a:xfrm>
            <a:off x="3679750" y="1607177"/>
            <a:ext cx="7229328" cy="596722"/>
          </a:xfrm>
          <a:prstGeom prst="round2SameRect">
            <a:avLst/>
          </a:prstGeom>
          <a:solidFill>
            <a:srgbClr val="FFFFFF"/>
          </a:solidFill>
          <a:ln w="19050" cap="flat" cmpd="sng" algn="ctr">
            <a:noFill/>
            <a:prstDash val="solid"/>
            <a:miter lim="800000"/>
            <a:headEnd type="none" w="med" len="med"/>
            <a:tailEnd type="none" w="med" len="med"/>
          </a:ln>
          <a:effectLst/>
        </p:spPr>
        <p:txBody>
          <a:bodyPr vert="horz" wrap="square" lIns="68580" tIns="34290" rIns="68580" bIns="34290" numCol="1" rtlCol="0" anchor="ctr" anchorCtr="0" compatLnSpc="1">
            <a:prstTxWarp prst="textNoShape">
              <a:avLst/>
            </a:prstTxWarp>
          </a:bodyPr>
          <a:lstStyle/>
          <a:p>
            <a:pPr algn="ctr">
              <a:lnSpc>
                <a:spcPct val="90000"/>
              </a:lnSpc>
            </a:pPr>
            <a:endParaRPr lang="en-US" sz="1350" b="1">
              <a:solidFill>
                <a:srgbClr val="FFFFFF"/>
              </a:solidFill>
              <a:latin typeface="Calibri"/>
            </a:endParaRPr>
          </a:p>
        </p:txBody>
      </p:sp>
      <p:sp>
        <p:nvSpPr>
          <p:cNvPr id="30" name="Title 1"/>
          <p:cNvSpPr txBox="1">
            <a:spLocks/>
          </p:cNvSpPr>
          <p:nvPr/>
        </p:nvSpPr>
        <p:spPr bwMode="gray">
          <a:xfrm>
            <a:off x="3679807" y="1647770"/>
            <a:ext cx="7229971" cy="583076"/>
          </a:xfrm>
          <a:prstGeom prst="rect">
            <a:avLst/>
          </a:prstGeom>
        </p:spPr>
        <p:txBody>
          <a:bodyPr vert="horz" lIns="0" tIns="0" rIns="0" bIns="0" rtlCol="0" anchor="ctr" anchorCtr="0">
            <a:noAutofit/>
          </a:bodyPr>
          <a:lstStyle>
            <a:defPPr>
              <a:defRPr lang="en-US"/>
            </a:defPPr>
            <a:lvl1pPr>
              <a:lnSpc>
                <a:spcPct val="90000"/>
              </a:lnSpc>
              <a:spcBef>
                <a:spcPct val="0"/>
              </a:spcBef>
              <a:buNone/>
              <a:defRPr sz="2000" b="1">
                <a:solidFill>
                  <a:schemeClr val="bg1"/>
                </a:solidFill>
                <a:latin typeface="+mj-lt"/>
                <a:ea typeface="+mj-ea"/>
                <a:cs typeface="+mj-cs"/>
              </a:defRPr>
            </a:lvl1pPr>
          </a:lstStyle>
          <a:p>
            <a:pPr algn="ctr"/>
            <a:r>
              <a:rPr lang="en-CA" sz="1500" spc="225" dirty="0">
                <a:solidFill>
                  <a:srgbClr val="404040"/>
                </a:solidFill>
                <a:latin typeface="Calibri"/>
              </a:rPr>
              <a:t>DLP 15.0</a:t>
            </a:r>
            <a:endParaRPr lang="en-CA" sz="1400" spc="225" dirty="0">
              <a:solidFill>
                <a:srgbClr val="1A6FD6"/>
              </a:solidFill>
              <a:latin typeface="Calibri"/>
            </a:endParaRPr>
          </a:p>
        </p:txBody>
      </p:sp>
      <p:pic>
        <p:nvPicPr>
          <p:cNvPr id="15368" name="Picture 8" descr="Image result for check sample image"/>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a:stretch/>
        </p:blipFill>
        <p:spPr bwMode="auto">
          <a:xfrm>
            <a:off x="3798478" y="2912575"/>
            <a:ext cx="2085067" cy="942772"/>
          </a:xfrm>
          <a:prstGeom prst="rect">
            <a:avLst/>
          </a:prstGeom>
          <a:noFill/>
          <a:extLst>
            <a:ext uri="{909E8E84-426E-40DD-AFC4-6F175D3DCCD1}">
              <a14:hiddenFill xmlns:a14="http://schemas.microsoft.com/office/drawing/2010/main">
                <a:solidFill>
                  <a:srgbClr val="FFFFFF"/>
                </a:solidFill>
              </a14:hiddenFill>
            </a:ext>
          </a:extLst>
        </p:spPr>
      </p:pic>
      <p:pic>
        <p:nvPicPr>
          <p:cNvPr id="15362" name="Picture 2" descr="Image result for driver license sample california"/>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553457" y="2405137"/>
            <a:ext cx="1360035" cy="85826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852301" y="3458925"/>
            <a:ext cx="1295863" cy="913477"/>
          </a:xfrm>
          <a:prstGeom prst="rect">
            <a:avLst/>
          </a:prstGeom>
        </p:spPr>
      </p:pic>
      <p:sp>
        <p:nvSpPr>
          <p:cNvPr id="3" name="Footer Placeholder 2"/>
          <p:cNvSpPr>
            <a:spLocks noGrp="1"/>
          </p:cNvSpPr>
          <p:nvPr>
            <p:ph type="ftr" sz="quarter" idx="11"/>
          </p:nvPr>
        </p:nvSpPr>
        <p:spPr>
          <a:xfrm>
            <a:off x="609440" y="6559851"/>
            <a:ext cx="5495958" cy="182832"/>
          </a:xfrm>
        </p:spPr>
        <p:txBody>
          <a:bodyPr/>
          <a:lstStyle/>
          <a:p>
            <a:r>
              <a:rPr lang="en-US" smtClean="0"/>
              <a:t>Symantec Confidential - NDA required</a:t>
            </a:r>
            <a:endParaRPr lang="en-US" dirty="0"/>
          </a:p>
        </p:txBody>
      </p:sp>
    </p:spTree>
    <p:extLst>
      <p:ext uri="{BB962C8B-B14F-4D97-AF65-F5344CB8AC3E}">
        <p14:creationId xmlns:p14="http://schemas.microsoft.com/office/powerpoint/2010/main" val="417890215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 name="Table 13"/>
          <p:cNvGraphicFramePr>
            <a:graphicFrameLocks noGrp="1"/>
          </p:cNvGraphicFramePr>
          <p:nvPr>
            <p:extLst/>
          </p:nvPr>
        </p:nvGraphicFramePr>
        <p:xfrm>
          <a:off x="1903412" y="1447800"/>
          <a:ext cx="8125884" cy="1056640"/>
        </p:xfrm>
        <a:graphic>
          <a:graphicData uri="http://schemas.openxmlformats.org/drawingml/2006/table">
            <a:tbl>
              <a:tblPr firstRow="1" bandRow="1">
                <a:tableStyleId>{3C2FFA5D-87B4-456A-9821-1D502468CF0F}</a:tableStyleId>
              </a:tblPr>
              <a:tblGrid>
                <a:gridCol w="4062942"/>
                <a:gridCol w="4062942"/>
              </a:tblGrid>
              <a:tr h="1056640">
                <a:tc>
                  <a:txBody>
                    <a:bodyPr/>
                    <a:lstStyle/>
                    <a:p>
                      <a:r>
                        <a:rPr lang="en-US" sz="3200" dirty="0" smtClean="0">
                          <a:solidFill>
                            <a:schemeClr val="bg1"/>
                          </a:solidFill>
                        </a:rPr>
                        <a:t>Focus </a:t>
                      </a:r>
                      <a:r>
                        <a:rPr lang="en-US" sz="3200" baseline="0" dirty="0" smtClean="0">
                          <a:solidFill>
                            <a:schemeClr val="bg1"/>
                          </a:solidFill>
                        </a:rPr>
                        <a:t>#2</a:t>
                      </a:r>
                      <a:endParaRPr lang="en-US" sz="3200" dirty="0">
                        <a:solidFill>
                          <a:schemeClr val="bg1"/>
                        </a:solidFill>
                      </a:endParaRPr>
                    </a:p>
                  </a:txBody>
                  <a:tcPr/>
                </a:tc>
                <a:tc>
                  <a:txBody>
                    <a:bodyPr/>
                    <a:lstStyle/>
                    <a:p>
                      <a:r>
                        <a:rPr lang="en-US" sz="3200" dirty="0" smtClean="0">
                          <a:solidFill>
                            <a:srgbClr val="404040"/>
                          </a:solidFill>
                        </a:rPr>
                        <a:t>CASB’R’Us</a:t>
                      </a:r>
                    </a:p>
                  </a:txBody>
                  <a:tcPr>
                    <a:solidFill>
                      <a:schemeClr val="bg1"/>
                    </a:solidFill>
                  </a:tcPr>
                </a:tc>
              </a:tr>
            </a:tbl>
          </a:graphicData>
        </a:graphic>
      </p:graphicFrame>
      <p:pic>
        <p:nvPicPr>
          <p:cNvPr id="6"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037012" y="2514600"/>
            <a:ext cx="3720481" cy="318015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TextBox 2"/>
          <p:cNvSpPr txBox="1"/>
          <p:nvPr/>
        </p:nvSpPr>
        <p:spPr>
          <a:xfrm>
            <a:off x="5356754" y="3886200"/>
            <a:ext cx="1219200" cy="762000"/>
          </a:xfrm>
          <a:prstGeom prst="rect">
            <a:avLst/>
          </a:prstGeom>
          <a:noFill/>
        </p:spPr>
        <p:txBody>
          <a:bodyPr wrap="none" lIns="0" tIns="0" rIns="0" bIns="0" rtlCol="0">
            <a:noAutofit/>
          </a:bodyPr>
          <a:lstStyle/>
          <a:p>
            <a:pPr>
              <a:lnSpc>
                <a:spcPct val="90000"/>
              </a:lnSpc>
            </a:pPr>
            <a:r>
              <a:rPr lang="en-US" sz="4400" b="1" smtClean="0"/>
              <a:t>CASB</a:t>
            </a:r>
            <a:endParaRPr lang="en-US" sz="4400" b="1" dirty="0"/>
          </a:p>
        </p:txBody>
      </p:sp>
      <p:sp>
        <p:nvSpPr>
          <p:cNvPr id="2" name="Footer Placeholder 1"/>
          <p:cNvSpPr>
            <a:spLocks noGrp="1"/>
          </p:cNvSpPr>
          <p:nvPr>
            <p:ph type="ftr" sz="quarter" idx="11"/>
          </p:nvPr>
        </p:nvSpPr>
        <p:spPr/>
        <p:txBody>
          <a:bodyPr/>
          <a:lstStyle/>
          <a:p>
            <a:r>
              <a:rPr lang="en-US" smtClean="0"/>
              <a:t>Symantec Confidential - NDA required</a:t>
            </a:r>
            <a:endParaRPr lang="en-US" dirty="0"/>
          </a:p>
        </p:txBody>
      </p:sp>
    </p:spTree>
    <p:extLst>
      <p:ext uri="{BB962C8B-B14F-4D97-AF65-F5344CB8AC3E}">
        <p14:creationId xmlns:p14="http://schemas.microsoft.com/office/powerpoint/2010/main" val="3023603402"/>
      </p:ext>
    </p:extLst>
  </p:cSld>
  <p:clrMapOvr>
    <a:masterClrMapping/>
  </p:clrMapOvr>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Symantec DLP + WSS</a:t>
            </a:r>
            <a:r>
              <a:rPr lang="en-US" dirty="0"/>
              <a:t> </a:t>
            </a:r>
            <a:r>
              <a:rPr lang="en-US" dirty="0" smtClean="0"/>
              <a:t>/ API CASB / Gateway CASB</a:t>
            </a:r>
            <a:endParaRPr lang="en-US" dirty="0"/>
          </a:p>
        </p:txBody>
      </p:sp>
      <p:pic>
        <p:nvPicPr>
          <p:cNvPr id="9" name="Content Placeholder 8"/>
          <p:cNvPicPr>
            <a:picLocks noGrp="1" noChangeAspect="1"/>
          </p:cNvPicPr>
          <p:nvPr>
            <p:ph idx="1"/>
          </p:nvPr>
        </p:nvPicPr>
        <p:blipFill>
          <a:blip r:embed="rId2"/>
          <a:stretch>
            <a:fillRect/>
          </a:stretch>
        </p:blipFill>
        <p:spPr>
          <a:xfrm>
            <a:off x="609599" y="1630231"/>
            <a:ext cx="6232418" cy="3948207"/>
          </a:xfrm>
          <a:prstGeom prst="rect">
            <a:avLst/>
          </a:prstGeom>
        </p:spPr>
      </p:pic>
      <p:sp>
        <p:nvSpPr>
          <p:cNvPr id="3" name="Footer Placeholder 2"/>
          <p:cNvSpPr>
            <a:spLocks noGrp="1"/>
          </p:cNvSpPr>
          <p:nvPr>
            <p:ph type="ftr" sz="quarter" idx="11"/>
          </p:nvPr>
        </p:nvSpPr>
        <p:spPr/>
        <p:txBody>
          <a:bodyPr/>
          <a:lstStyle/>
          <a:p>
            <a:r>
              <a:rPr lang="en-US" smtClean="0"/>
              <a:t>Symantec Confidential - NDA required</a:t>
            </a:r>
            <a:endParaRPr lang="en-US" dirty="0"/>
          </a:p>
        </p:txBody>
      </p:sp>
    </p:spTree>
    <p:extLst>
      <p:ext uri="{BB962C8B-B14F-4D97-AF65-F5344CB8AC3E}">
        <p14:creationId xmlns:p14="http://schemas.microsoft.com/office/powerpoint/2010/main" val="12616297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Symantec DLP + User Threat Score (UBA)</a:t>
            </a:r>
            <a:endParaRPr lang="en-US" dirty="0"/>
          </a:p>
        </p:txBody>
      </p:sp>
      <p:pic>
        <p:nvPicPr>
          <p:cNvPr id="6" name="Content Placeholder 5"/>
          <p:cNvPicPr>
            <a:picLocks noGrp="1" noChangeAspect="1"/>
          </p:cNvPicPr>
          <p:nvPr>
            <p:ph idx="1"/>
          </p:nvPr>
        </p:nvPicPr>
        <p:blipFill>
          <a:blip r:embed="rId2"/>
          <a:stretch>
            <a:fillRect/>
          </a:stretch>
        </p:blipFill>
        <p:spPr>
          <a:xfrm>
            <a:off x="609598" y="1535719"/>
            <a:ext cx="6749983" cy="5014769"/>
          </a:xfrm>
          <a:prstGeom prst="rect">
            <a:avLst/>
          </a:prstGeom>
        </p:spPr>
      </p:pic>
      <p:sp>
        <p:nvSpPr>
          <p:cNvPr id="3" name="Footer Placeholder 2"/>
          <p:cNvSpPr>
            <a:spLocks noGrp="1"/>
          </p:cNvSpPr>
          <p:nvPr>
            <p:ph type="ftr" sz="quarter" idx="11"/>
          </p:nvPr>
        </p:nvSpPr>
        <p:spPr/>
        <p:txBody>
          <a:bodyPr/>
          <a:lstStyle/>
          <a:p>
            <a:r>
              <a:rPr lang="en-US" smtClean="0"/>
              <a:t>Symantec Confidential - NDA required</a:t>
            </a:r>
            <a:endParaRPr lang="en-US" dirty="0"/>
          </a:p>
        </p:txBody>
      </p:sp>
    </p:spTree>
    <p:extLst>
      <p:ext uri="{BB962C8B-B14F-4D97-AF65-F5344CB8AC3E}">
        <p14:creationId xmlns:p14="http://schemas.microsoft.com/office/powerpoint/2010/main" val="7077750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Symantec DLP + Service Rating (Shadow IT)</a:t>
            </a:r>
            <a:endParaRPr lang="en-US" dirty="0"/>
          </a:p>
        </p:txBody>
      </p:sp>
      <p:pic>
        <p:nvPicPr>
          <p:cNvPr id="6" name="Content Placeholder 5"/>
          <p:cNvPicPr>
            <a:picLocks noGrp="1" noChangeAspect="1"/>
          </p:cNvPicPr>
          <p:nvPr>
            <p:ph idx="1"/>
          </p:nvPr>
        </p:nvPicPr>
        <p:blipFill>
          <a:blip r:embed="rId2"/>
          <a:stretch>
            <a:fillRect/>
          </a:stretch>
        </p:blipFill>
        <p:spPr>
          <a:xfrm>
            <a:off x="609599" y="1535719"/>
            <a:ext cx="6530121" cy="4964225"/>
          </a:xfrm>
          <a:prstGeom prst="rect">
            <a:avLst/>
          </a:prstGeom>
        </p:spPr>
      </p:pic>
      <p:sp>
        <p:nvSpPr>
          <p:cNvPr id="3" name="Footer Placeholder 2"/>
          <p:cNvSpPr>
            <a:spLocks noGrp="1"/>
          </p:cNvSpPr>
          <p:nvPr>
            <p:ph type="ftr" sz="quarter" idx="11"/>
          </p:nvPr>
        </p:nvSpPr>
        <p:spPr/>
        <p:txBody>
          <a:bodyPr/>
          <a:lstStyle/>
          <a:p>
            <a:r>
              <a:rPr lang="en-US" smtClean="0"/>
              <a:t>Symantec Confidential - NDA required</a:t>
            </a:r>
            <a:endParaRPr lang="en-US" dirty="0"/>
          </a:p>
        </p:txBody>
      </p:sp>
    </p:spTree>
    <p:extLst>
      <p:ext uri="{BB962C8B-B14F-4D97-AF65-F5344CB8AC3E}">
        <p14:creationId xmlns:p14="http://schemas.microsoft.com/office/powerpoint/2010/main" val="39246548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a:t>Information Protection </a:t>
            </a:r>
            <a:r>
              <a:rPr lang="en-US" dirty="0" smtClean="0"/>
              <a:t>Everywhere</a:t>
            </a:r>
            <a:endParaRPr lang="en-US" dirty="0"/>
          </a:p>
        </p:txBody>
      </p:sp>
      <p:sp>
        <p:nvSpPr>
          <p:cNvPr id="9" name="Text Placeholder 8"/>
          <p:cNvSpPr>
            <a:spLocks noGrp="1"/>
          </p:cNvSpPr>
          <p:nvPr>
            <p:ph type="body" idx="1"/>
          </p:nvPr>
        </p:nvSpPr>
        <p:spPr/>
        <p:txBody>
          <a:bodyPr/>
          <a:lstStyle/>
          <a:p>
            <a:endParaRPr lang="en-US"/>
          </a:p>
        </p:txBody>
      </p:sp>
      <p:sp>
        <p:nvSpPr>
          <p:cNvPr id="2" name="Footer Placeholder 1"/>
          <p:cNvSpPr>
            <a:spLocks noGrp="1"/>
          </p:cNvSpPr>
          <p:nvPr>
            <p:ph type="ftr" sz="quarter" idx="11"/>
          </p:nvPr>
        </p:nvSpPr>
        <p:spPr/>
        <p:txBody>
          <a:bodyPr/>
          <a:lstStyle/>
          <a:p>
            <a:r>
              <a:rPr lang="en-US" smtClean="0"/>
              <a:t>Symantec Confidential - NDA required</a:t>
            </a:r>
            <a:endParaRPr lang="en-US" dirty="0"/>
          </a:p>
        </p:txBody>
      </p:sp>
    </p:spTree>
    <p:extLst>
      <p:ext uri="{BB962C8B-B14F-4D97-AF65-F5344CB8AC3E}">
        <p14:creationId xmlns:p14="http://schemas.microsoft.com/office/powerpoint/2010/main" val="8816003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 name="Table 13"/>
          <p:cNvGraphicFramePr>
            <a:graphicFrameLocks noGrp="1"/>
          </p:cNvGraphicFramePr>
          <p:nvPr>
            <p:extLst>
              <p:ext uri="{D42A27DB-BD31-4B8C-83A1-F6EECF244321}">
                <p14:modId xmlns:p14="http://schemas.microsoft.com/office/powerpoint/2010/main" val="4220013297"/>
              </p:ext>
            </p:extLst>
          </p:nvPr>
        </p:nvGraphicFramePr>
        <p:xfrm>
          <a:off x="1903412" y="1447800"/>
          <a:ext cx="8125884" cy="1066800"/>
        </p:xfrm>
        <a:graphic>
          <a:graphicData uri="http://schemas.openxmlformats.org/drawingml/2006/table">
            <a:tbl>
              <a:tblPr firstRow="1" bandRow="1">
                <a:tableStyleId>{3C2FFA5D-87B4-456A-9821-1D502468CF0F}</a:tableStyleId>
              </a:tblPr>
              <a:tblGrid>
                <a:gridCol w="4062942"/>
                <a:gridCol w="4062942"/>
              </a:tblGrid>
              <a:tr h="1056640">
                <a:tc>
                  <a:txBody>
                    <a:bodyPr/>
                    <a:lstStyle/>
                    <a:p>
                      <a:r>
                        <a:rPr lang="en-US" sz="3200" dirty="0" smtClean="0">
                          <a:solidFill>
                            <a:schemeClr val="bg1"/>
                          </a:solidFill>
                        </a:rPr>
                        <a:t>Focus </a:t>
                      </a:r>
                      <a:r>
                        <a:rPr lang="en-US" sz="3200" baseline="0" dirty="0" smtClean="0">
                          <a:solidFill>
                            <a:schemeClr val="bg1"/>
                          </a:solidFill>
                        </a:rPr>
                        <a:t>#3</a:t>
                      </a:r>
                      <a:endParaRPr lang="en-US" sz="3200" dirty="0">
                        <a:solidFill>
                          <a:schemeClr val="bg1"/>
                        </a:solidFill>
                      </a:endParaRPr>
                    </a:p>
                  </a:txBody>
                  <a:tcPr/>
                </a:tc>
                <a:tc>
                  <a:txBody>
                    <a:bodyPr/>
                    <a:lstStyle/>
                    <a:p>
                      <a:r>
                        <a:rPr lang="en-US" sz="3200" dirty="0" smtClean="0">
                          <a:solidFill>
                            <a:srgbClr val="404040"/>
                          </a:solidFill>
                        </a:rPr>
                        <a:t>Information Centric Security</a:t>
                      </a:r>
                    </a:p>
                  </a:txBody>
                  <a:tcPr>
                    <a:solidFill>
                      <a:schemeClr val="bg1"/>
                    </a:solidFill>
                  </a:tcPr>
                </a:tc>
              </a:tr>
            </a:tbl>
          </a:graphicData>
        </a:graphic>
      </p:graphicFrame>
      <p:pic>
        <p:nvPicPr>
          <p:cNvPr id="6"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037012" y="2514600"/>
            <a:ext cx="3720481" cy="318015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TextBox 2"/>
          <p:cNvSpPr txBox="1"/>
          <p:nvPr/>
        </p:nvSpPr>
        <p:spPr>
          <a:xfrm>
            <a:off x="5356754" y="3886200"/>
            <a:ext cx="1219200" cy="762000"/>
          </a:xfrm>
          <a:prstGeom prst="rect">
            <a:avLst/>
          </a:prstGeom>
          <a:noFill/>
        </p:spPr>
        <p:txBody>
          <a:bodyPr wrap="none" lIns="0" tIns="0" rIns="0" bIns="0" rtlCol="0">
            <a:noAutofit/>
          </a:bodyPr>
          <a:lstStyle/>
          <a:p>
            <a:pPr>
              <a:lnSpc>
                <a:spcPct val="90000"/>
              </a:lnSpc>
            </a:pPr>
            <a:r>
              <a:rPr lang="en-US" sz="4400" b="1" dirty="0" smtClean="0"/>
              <a:t>Data</a:t>
            </a:r>
            <a:endParaRPr lang="en-US" sz="4400" b="1" dirty="0"/>
          </a:p>
        </p:txBody>
      </p:sp>
      <p:pic>
        <p:nvPicPr>
          <p:cNvPr id="5" name="Picture 4"/>
          <p:cNvPicPr>
            <a:picLocks noChangeAspect="1"/>
          </p:cNvPicPr>
          <p:nvPr/>
        </p:nvPicPr>
        <p:blipFill>
          <a:blip r:embed="rId4"/>
          <a:stretch>
            <a:fillRect/>
          </a:stretch>
        </p:blipFill>
        <p:spPr>
          <a:xfrm flipH="1">
            <a:off x="6575954" y="4267200"/>
            <a:ext cx="536858" cy="548474"/>
          </a:xfrm>
          <a:prstGeom prst="rect">
            <a:avLst/>
          </a:prstGeom>
        </p:spPr>
      </p:pic>
      <p:sp>
        <p:nvSpPr>
          <p:cNvPr id="2" name="Footer Placeholder 1"/>
          <p:cNvSpPr>
            <a:spLocks noGrp="1"/>
          </p:cNvSpPr>
          <p:nvPr>
            <p:ph type="ftr" sz="quarter" idx="11"/>
          </p:nvPr>
        </p:nvSpPr>
        <p:spPr/>
        <p:txBody>
          <a:bodyPr/>
          <a:lstStyle/>
          <a:p>
            <a:r>
              <a:rPr lang="en-US" smtClean="0"/>
              <a:t>Symantec Confidential - NDA required</a:t>
            </a:r>
            <a:endParaRPr lang="en-US" dirty="0"/>
          </a:p>
        </p:txBody>
      </p:sp>
    </p:spTree>
    <p:extLst>
      <p:ext uri="{BB962C8B-B14F-4D97-AF65-F5344CB8AC3E}">
        <p14:creationId xmlns:p14="http://schemas.microsoft.com/office/powerpoint/2010/main" val="2312861780"/>
      </p:ext>
    </p:extLst>
  </p:cSld>
  <p:clrMapOvr>
    <a:masterClrMapping/>
  </p:clrMapOvr>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bwMode="gray">
          <a:xfrm>
            <a:off x="-1" y="893"/>
            <a:ext cx="12188825" cy="6856214"/>
          </a:xfrm>
          <a:prstGeom prst="rect">
            <a:avLst/>
          </a:prstGeom>
          <a:solidFill>
            <a:srgbClr val="1396D2"/>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algn="ctr">
              <a:lnSpc>
                <a:spcPct val="90000"/>
              </a:lnSpc>
            </a:pPr>
            <a:endParaRPr lang="en-US" sz="1799">
              <a:solidFill>
                <a:schemeClr val="bg1"/>
              </a:solidFill>
            </a:endParaRPr>
          </a:p>
        </p:txBody>
      </p:sp>
      <p:pic>
        <p:nvPicPr>
          <p:cNvPr id="13" name="Picture 12"/>
          <p:cNvPicPr>
            <a:picLocks noChangeAspect="1"/>
          </p:cNvPicPr>
          <p:nvPr/>
        </p:nvPicPr>
        <p:blipFill>
          <a:blip r:embed="rId3">
            <a:lum bright="70000" contrast="-70000"/>
          </a:blip>
          <a:stretch>
            <a:fillRect/>
          </a:stretch>
        </p:blipFill>
        <p:spPr>
          <a:xfrm>
            <a:off x="4089609" y="3377928"/>
            <a:ext cx="761802" cy="253934"/>
          </a:xfrm>
          <a:prstGeom prst="rect">
            <a:avLst/>
          </a:prstGeom>
        </p:spPr>
      </p:pic>
      <p:pic>
        <p:nvPicPr>
          <p:cNvPr id="17" name="Picture 16"/>
          <p:cNvPicPr>
            <a:picLocks noChangeAspect="1"/>
          </p:cNvPicPr>
          <p:nvPr/>
        </p:nvPicPr>
        <p:blipFill>
          <a:blip r:embed="rId4">
            <a:lum bright="70000" contrast="-70000"/>
          </a:blip>
          <a:stretch>
            <a:fillRect/>
          </a:stretch>
        </p:blipFill>
        <p:spPr>
          <a:xfrm>
            <a:off x="5930046" y="3105573"/>
            <a:ext cx="880304" cy="423223"/>
          </a:xfrm>
          <a:prstGeom prst="rect">
            <a:avLst/>
          </a:prstGeom>
        </p:spPr>
      </p:pic>
      <p:pic>
        <p:nvPicPr>
          <p:cNvPr id="18" name="Picture 17"/>
          <p:cNvPicPr>
            <a:picLocks noChangeAspect="1"/>
          </p:cNvPicPr>
          <p:nvPr/>
        </p:nvPicPr>
        <p:blipFill>
          <a:blip r:embed="rId5">
            <a:lum bright="70000" contrast="-70000"/>
          </a:blip>
          <a:stretch>
            <a:fillRect/>
          </a:stretch>
        </p:blipFill>
        <p:spPr>
          <a:xfrm>
            <a:off x="5944514" y="3631862"/>
            <a:ext cx="863375" cy="507868"/>
          </a:xfrm>
          <a:prstGeom prst="rect">
            <a:avLst/>
          </a:prstGeom>
        </p:spPr>
      </p:pic>
      <p:sp>
        <p:nvSpPr>
          <p:cNvPr id="54" name="TextBox 53"/>
          <p:cNvSpPr txBox="1"/>
          <p:nvPr/>
        </p:nvSpPr>
        <p:spPr>
          <a:xfrm>
            <a:off x="7813271" y="2968903"/>
            <a:ext cx="2013959" cy="1421558"/>
          </a:xfrm>
          <a:prstGeom prst="rect">
            <a:avLst/>
          </a:prstGeom>
          <a:noFill/>
        </p:spPr>
        <p:txBody>
          <a:bodyPr wrap="square" rtlCol="0">
            <a:spAutoFit/>
          </a:bodyPr>
          <a:lstStyle/>
          <a:p>
            <a:pPr>
              <a:lnSpc>
                <a:spcPct val="90000"/>
              </a:lnSpc>
            </a:pPr>
            <a:r>
              <a:rPr lang="en-US" sz="2399" dirty="0">
                <a:solidFill>
                  <a:srgbClr val="FFFFFF"/>
                </a:solidFill>
                <a:latin typeface="Calibri"/>
              </a:rPr>
              <a:t>Suppliers</a:t>
            </a:r>
          </a:p>
          <a:p>
            <a:pPr>
              <a:lnSpc>
                <a:spcPct val="90000"/>
              </a:lnSpc>
            </a:pPr>
            <a:r>
              <a:rPr lang="en-US" sz="2399" dirty="0">
                <a:solidFill>
                  <a:srgbClr val="FFFFFF"/>
                </a:solidFill>
                <a:latin typeface="Calibri"/>
              </a:rPr>
              <a:t>Partners</a:t>
            </a:r>
          </a:p>
          <a:p>
            <a:pPr>
              <a:lnSpc>
                <a:spcPct val="90000"/>
              </a:lnSpc>
            </a:pPr>
            <a:r>
              <a:rPr lang="en-US" sz="2399" dirty="0">
                <a:solidFill>
                  <a:srgbClr val="FFFFFF"/>
                </a:solidFill>
                <a:latin typeface="Calibri"/>
              </a:rPr>
              <a:t>Customers</a:t>
            </a:r>
          </a:p>
          <a:p>
            <a:pPr>
              <a:lnSpc>
                <a:spcPct val="90000"/>
              </a:lnSpc>
            </a:pPr>
            <a:r>
              <a:rPr lang="en-US" sz="2399" dirty="0">
                <a:solidFill>
                  <a:srgbClr val="FFFFFF"/>
                </a:solidFill>
                <a:latin typeface="Calibri"/>
              </a:rPr>
              <a:t>Co-Workers</a:t>
            </a:r>
          </a:p>
        </p:txBody>
      </p:sp>
      <p:sp>
        <p:nvSpPr>
          <p:cNvPr id="57" name="TextBox 56"/>
          <p:cNvSpPr txBox="1"/>
          <p:nvPr/>
        </p:nvSpPr>
        <p:spPr>
          <a:xfrm>
            <a:off x="7838933" y="3708555"/>
            <a:ext cx="2635421" cy="424621"/>
          </a:xfrm>
          <a:prstGeom prst="rect">
            <a:avLst/>
          </a:prstGeom>
          <a:noFill/>
        </p:spPr>
        <p:txBody>
          <a:bodyPr wrap="square" rtlCol="0">
            <a:spAutoFit/>
          </a:bodyPr>
          <a:lstStyle/>
          <a:p>
            <a:pPr>
              <a:lnSpc>
                <a:spcPct val="90000"/>
              </a:lnSpc>
            </a:pPr>
            <a:endParaRPr lang="en-US" sz="2399" b="1" dirty="0">
              <a:solidFill>
                <a:srgbClr val="FFFFFF"/>
              </a:solidFill>
              <a:latin typeface="Calibri"/>
            </a:endParaRPr>
          </a:p>
        </p:txBody>
      </p:sp>
      <p:pic>
        <p:nvPicPr>
          <p:cNvPr id="2" name="Picture 1"/>
          <p:cNvPicPr>
            <a:picLocks noChangeAspect="1"/>
          </p:cNvPicPr>
          <p:nvPr/>
        </p:nvPicPr>
        <p:blipFill rotWithShape="1">
          <a:blip r:embed="rId6">
            <a:clrChange>
              <a:clrFrom>
                <a:srgbClr val="DCDCDC"/>
              </a:clrFrom>
              <a:clrTo>
                <a:srgbClr val="DCDCDC">
                  <a:alpha val="0"/>
                </a:srgbClr>
              </a:clrTo>
            </a:clrChange>
          </a:blip>
          <a:srcRect b="52937"/>
          <a:stretch/>
        </p:blipFill>
        <p:spPr>
          <a:xfrm>
            <a:off x="2730756" y="2806664"/>
            <a:ext cx="1312880" cy="1371965"/>
          </a:xfrm>
          <a:prstGeom prst="rect">
            <a:avLst/>
          </a:prstGeom>
        </p:spPr>
      </p:pic>
      <p:pic>
        <p:nvPicPr>
          <p:cNvPr id="5" name="Picture 4"/>
          <p:cNvPicPr>
            <a:picLocks noChangeAspect="1"/>
          </p:cNvPicPr>
          <p:nvPr/>
        </p:nvPicPr>
        <p:blipFill rotWithShape="1">
          <a:blip r:embed="rId7"/>
          <a:srcRect l="16836" r="12976"/>
          <a:stretch/>
        </p:blipFill>
        <p:spPr>
          <a:xfrm>
            <a:off x="4964245" y="3068620"/>
            <a:ext cx="821588" cy="920351"/>
          </a:xfrm>
          <a:prstGeom prst="rect">
            <a:avLst/>
          </a:prstGeom>
          <a:solidFill>
            <a:srgbClr val="1396D2"/>
          </a:solidFill>
        </p:spPr>
      </p:pic>
      <p:pic>
        <p:nvPicPr>
          <p:cNvPr id="6" name="Picture 5"/>
          <p:cNvPicPr>
            <a:picLocks noChangeAspect="1"/>
          </p:cNvPicPr>
          <p:nvPr/>
        </p:nvPicPr>
        <p:blipFill>
          <a:blip r:embed="rId8"/>
          <a:stretch>
            <a:fillRect/>
          </a:stretch>
        </p:blipFill>
        <p:spPr>
          <a:xfrm>
            <a:off x="6263830" y="1991998"/>
            <a:ext cx="1587425" cy="1038829"/>
          </a:xfrm>
          <a:prstGeom prst="rect">
            <a:avLst/>
          </a:prstGeom>
        </p:spPr>
      </p:pic>
      <p:pic>
        <p:nvPicPr>
          <p:cNvPr id="7" name="Picture 6"/>
          <p:cNvPicPr>
            <a:picLocks noChangeAspect="1"/>
          </p:cNvPicPr>
          <p:nvPr/>
        </p:nvPicPr>
        <p:blipFill>
          <a:blip r:embed="rId9"/>
          <a:stretch>
            <a:fillRect/>
          </a:stretch>
        </p:blipFill>
        <p:spPr>
          <a:xfrm>
            <a:off x="6263830" y="4146249"/>
            <a:ext cx="1653205" cy="796970"/>
          </a:xfrm>
          <a:prstGeom prst="rect">
            <a:avLst/>
          </a:prstGeom>
        </p:spPr>
      </p:pic>
      <p:sp>
        <p:nvSpPr>
          <p:cNvPr id="24" name="TextBox 23"/>
          <p:cNvSpPr txBox="1"/>
          <p:nvPr/>
        </p:nvSpPr>
        <p:spPr>
          <a:xfrm>
            <a:off x="455612" y="305614"/>
            <a:ext cx="8991600" cy="1089245"/>
          </a:xfrm>
          <a:prstGeom prst="rect">
            <a:avLst/>
          </a:prstGeom>
          <a:noFill/>
        </p:spPr>
        <p:txBody>
          <a:bodyPr wrap="square" lIns="91416" tIns="45708" rIns="91416" bIns="45708" rtlCol="0" anchor="t" anchorCtr="0">
            <a:spAutoFit/>
          </a:bodyPr>
          <a:lstStyle/>
          <a:p>
            <a:pPr defTabSz="912794" fontAlgn="base">
              <a:lnSpc>
                <a:spcPct val="80000"/>
              </a:lnSpc>
              <a:spcBef>
                <a:spcPct val="0"/>
              </a:spcBef>
              <a:spcAft>
                <a:spcPct val="0"/>
              </a:spcAft>
            </a:pPr>
            <a:r>
              <a:rPr lang="en-US" sz="3999" b="1" dirty="0">
                <a:solidFill>
                  <a:srgbClr val="EFA62F"/>
                </a:solidFill>
                <a:latin typeface="Calibri Light"/>
                <a:ea typeface="Calibri"/>
                <a:cs typeface="Calibri Light"/>
              </a:rPr>
              <a:t>Challenges of Information Lifecycle protection</a:t>
            </a:r>
          </a:p>
        </p:txBody>
      </p:sp>
      <p:grpSp>
        <p:nvGrpSpPr>
          <p:cNvPr id="10" name="Group 9"/>
          <p:cNvGrpSpPr/>
          <p:nvPr/>
        </p:nvGrpSpPr>
        <p:grpSpPr>
          <a:xfrm>
            <a:off x="251747" y="3988971"/>
            <a:ext cx="1896943" cy="1323439"/>
            <a:chOff x="251813" y="3989116"/>
            <a:chExt cx="1897437" cy="1323784"/>
          </a:xfrm>
        </p:grpSpPr>
        <p:sp>
          <p:nvSpPr>
            <p:cNvPr id="8" name="Rectangle 7"/>
            <p:cNvSpPr/>
            <p:nvPr/>
          </p:nvSpPr>
          <p:spPr>
            <a:xfrm>
              <a:off x="884090" y="3989116"/>
              <a:ext cx="1265160" cy="1323784"/>
            </a:xfrm>
            <a:prstGeom prst="rect">
              <a:avLst/>
            </a:prstGeom>
          </p:spPr>
          <p:txBody>
            <a:bodyPr wrap="square">
              <a:spAutoFit/>
            </a:bodyPr>
            <a:lstStyle/>
            <a:p>
              <a:pPr>
                <a:spcAft>
                  <a:spcPts val="1799"/>
                </a:spcAft>
                <a:buClr>
                  <a:schemeClr val="bg1"/>
                </a:buClr>
                <a:defRPr/>
              </a:pPr>
              <a:r>
                <a:rPr lang="en-US" sz="1600" dirty="0">
                  <a:solidFill>
                    <a:schemeClr val="bg1"/>
                  </a:solidFill>
                </a:rPr>
                <a:t>Identity Protection disappears when access is granted</a:t>
              </a:r>
            </a:p>
          </p:txBody>
        </p:sp>
        <p:pic>
          <p:nvPicPr>
            <p:cNvPr id="27" name="Picture 26"/>
            <p:cNvPicPr>
              <a:picLocks noChangeAspect="1"/>
            </p:cNvPicPr>
            <p:nvPr/>
          </p:nvPicPr>
          <p:blipFill>
            <a:blip r:embed="rId10">
              <a:duotone>
                <a:schemeClr val="accent1">
                  <a:shade val="45000"/>
                  <a:satMod val="135000"/>
                </a:schemeClr>
                <a:prstClr val="white"/>
              </a:duotone>
            </a:blip>
            <a:stretch>
              <a:fillRect/>
            </a:stretch>
          </p:blipFill>
          <p:spPr>
            <a:xfrm>
              <a:off x="251813" y="4286492"/>
              <a:ext cx="632277" cy="574797"/>
            </a:xfrm>
            <a:prstGeom prst="rect">
              <a:avLst/>
            </a:prstGeom>
          </p:spPr>
        </p:pic>
      </p:grpSp>
      <p:grpSp>
        <p:nvGrpSpPr>
          <p:cNvPr id="4" name="Group 3"/>
          <p:cNvGrpSpPr/>
          <p:nvPr/>
        </p:nvGrpSpPr>
        <p:grpSpPr>
          <a:xfrm>
            <a:off x="10038845" y="1495596"/>
            <a:ext cx="1878435" cy="830997"/>
            <a:chOff x="10041461" y="1495092"/>
            <a:chExt cx="1878924" cy="831213"/>
          </a:xfrm>
        </p:grpSpPr>
        <p:sp>
          <p:nvSpPr>
            <p:cNvPr id="30" name="Rectangle 29"/>
            <p:cNvSpPr/>
            <p:nvPr/>
          </p:nvSpPr>
          <p:spPr>
            <a:xfrm>
              <a:off x="10655225" y="1495092"/>
              <a:ext cx="1265160" cy="831213"/>
            </a:xfrm>
            <a:prstGeom prst="rect">
              <a:avLst/>
            </a:prstGeom>
          </p:spPr>
          <p:txBody>
            <a:bodyPr wrap="square">
              <a:spAutoFit/>
            </a:bodyPr>
            <a:lstStyle/>
            <a:p>
              <a:pPr>
                <a:spcAft>
                  <a:spcPts val="1799"/>
                </a:spcAft>
                <a:buClr>
                  <a:schemeClr val="bg1"/>
                </a:buClr>
                <a:defRPr/>
              </a:pPr>
              <a:r>
                <a:rPr lang="en-US" sz="1600" dirty="0">
                  <a:solidFill>
                    <a:schemeClr val="bg1"/>
                  </a:solidFill>
                </a:rPr>
                <a:t>DLP blocks sensitive data flow</a:t>
              </a:r>
            </a:p>
          </p:txBody>
        </p:sp>
        <p:pic>
          <p:nvPicPr>
            <p:cNvPr id="31" name="Picture 30"/>
            <p:cNvPicPr>
              <a:picLocks noChangeAspect="1"/>
            </p:cNvPicPr>
            <p:nvPr/>
          </p:nvPicPr>
          <p:blipFill>
            <a:blip r:embed="rId10">
              <a:duotone>
                <a:schemeClr val="accent1">
                  <a:shade val="45000"/>
                  <a:satMod val="135000"/>
                </a:schemeClr>
                <a:prstClr val="white"/>
              </a:duotone>
            </a:blip>
            <a:stretch>
              <a:fillRect/>
            </a:stretch>
          </p:blipFill>
          <p:spPr>
            <a:xfrm>
              <a:off x="10041461" y="1566916"/>
              <a:ext cx="632277" cy="574797"/>
            </a:xfrm>
            <a:prstGeom prst="rect">
              <a:avLst/>
            </a:prstGeom>
          </p:spPr>
        </p:pic>
      </p:grpSp>
      <p:grpSp>
        <p:nvGrpSpPr>
          <p:cNvPr id="9" name="Group 8"/>
          <p:cNvGrpSpPr/>
          <p:nvPr/>
        </p:nvGrpSpPr>
        <p:grpSpPr>
          <a:xfrm>
            <a:off x="5430708" y="5871861"/>
            <a:ext cx="1923788" cy="830997"/>
            <a:chOff x="7259969" y="5965165"/>
            <a:chExt cx="1924289" cy="831214"/>
          </a:xfrm>
        </p:grpSpPr>
        <p:sp>
          <p:nvSpPr>
            <p:cNvPr id="28" name="Rectangle 27"/>
            <p:cNvSpPr/>
            <p:nvPr/>
          </p:nvSpPr>
          <p:spPr>
            <a:xfrm>
              <a:off x="7919098" y="5965165"/>
              <a:ext cx="1265160" cy="831214"/>
            </a:xfrm>
            <a:prstGeom prst="rect">
              <a:avLst/>
            </a:prstGeom>
          </p:spPr>
          <p:txBody>
            <a:bodyPr wrap="square">
              <a:spAutoFit/>
            </a:bodyPr>
            <a:lstStyle/>
            <a:p>
              <a:pPr>
                <a:spcAft>
                  <a:spcPts val="1799"/>
                </a:spcAft>
                <a:buClr>
                  <a:schemeClr val="bg1"/>
                </a:buClr>
                <a:defRPr/>
              </a:pPr>
              <a:r>
                <a:rPr lang="en-US" sz="1600" dirty="0">
                  <a:solidFill>
                    <a:schemeClr val="bg1"/>
                  </a:solidFill>
                </a:rPr>
                <a:t>Encryption is hard to use (passwords) </a:t>
              </a:r>
            </a:p>
          </p:txBody>
        </p:sp>
        <p:pic>
          <p:nvPicPr>
            <p:cNvPr id="58" name="Picture 57"/>
            <p:cNvPicPr>
              <a:picLocks noChangeAspect="1"/>
            </p:cNvPicPr>
            <p:nvPr/>
          </p:nvPicPr>
          <p:blipFill>
            <a:blip r:embed="rId10">
              <a:duotone>
                <a:schemeClr val="accent1">
                  <a:shade val="45000"/>
                  <a:satMod val="135000"/>
                </a:schemeClr>
                <a:prstClr val="white"/>
              </a:duotone>
            </a:blip>
            <a:stretch>
              <a:fillRect/>
            </a:stretch>
          </p:blipFill>
          <p:spPr>
            <a:xfrm>
              <a:off x="7259969" y="6042187"/>
              <a:ext cx="632277" cy="574797"/>
            </a:xfrm>
            <a:prstGeom prst="rect">
              <a:avLst/>
            </a:prstGeom>
          </p:spPr>
        </p:pic>
      </p:grpSp>
      <p:sp>
        <p:nvSpPr>
          <p:cNvPr id="21" name="TextBox 20"/>
          <p:cNvSpPr txBox="1"/>
          <p:nvPr/>
        </p:nvSpPr>
        <p:spPr>
          <a:xfrm>
            <a:off x="8655211" y="1596234"/>
            <a:ext cx="1610074" cy="476930"/>
          </a:xfrm>
          <a:prstGeom prst="rect">
            <a:avLst/>
          </a:prstGeom>
          <a:noFill/>
        </p:spPr>
        <p:txBody>
          <a:bodyPr wrap="square" rtlCol="0">
            <a:spAutoFit/>
          </a:bodyPr>
          <a:lstStyle/>
          <a:p>
            <a:pPr algn="ctr">
              <a:lnSpc>
                <a:spcPts val="3012"/>
              </a:lnSpc>
            </a:pPr>
            <a:r>
              <a:rPr lang="en-US" sz="2799" dirty="0">
                <a:solidFill>
                  <a:srgbClr val="F9B31D"/>
                </a:solidFill>
                <a:latin typeface="Calibri"/>
              </a:rPr>
              <a:t>DLP</a:t>
            </a:r>
          </a:p>
        </p:txBody>
      </p:sp>
      <p:sp>
        <p:nvSpPr>
          <p:cNvPr id="22" name="TextBox 21"/>
          <p:cNvSpPr txBox="1"/>
          <p:nvPr/>
        </p:nvSpPr>
        <p:spPr>
          <a:xfrm>
            <a:off x="4736228" y="5354817"/>
            <a:ext cx="3292841" cy="476930"/>
          </a:xfrm>
          <a:prstGeom prst="rect">
            <a:avLst/>
          </a:prstGeom>
          <a:noFill/>
        </p:spPr>
        <p:txBody>
          <a:bodyPr wrap="square" rtlCol="0">
            <a:spAutoFit/>
          </a:bodyPr>
          <a:lstStyle/>
          <a:p>
            <a:pPr algn="ctr">
              <a:lnSpc>
                <a:spcPts val="3012"/>
              </a:lnSpc>
            </a:pPr>
            <a:r>
              <a:rPr lang="en-US" sz="2799" dirty="0">
                <a:solidFill>
                  <a:srgbClr val="F9B31D"/>
                </a:solidFill>
                <a:latin typeface="Calibri"/>
              </a:rPr>
              <a:t>Encryption</a:t>
            </a:r>
          </a:p>
        </p:txBody>
      </p:sp>
      <p:sp>
        <p:nvSpPr>
          <p:cNvPr id="23" name="TextBox 22"/>
          <p:cNvSpPr txBox="1"/>
          <p:nvPr/>
        </p:nvSpPr>
        <p:spPr>
          <a:xfrm>
            <a:off x="-13978" y="3429616"/>
            <a:ext cx="2450834" cy="476930"/>
          </a:xfrm>
          <a:prstGeom prst="rect">
            <a:avLst/>
          </a:prstGeom>
          <a:noFill/>
        </p:spPr>
        <p:txBody>
          <a:bodyPr wrap="square" rtlCol="0">
            <a:spAutoFit/>
          </a:bodyPr>
          <a:lstStyle/>
          <a:p>
            <a:pPr algn="ctr">
              <a:lnSpc>
                <a:spcPts val="3012"/>
              </a:lnSpc>
            </a:pPr>
            <a:r>
              <a:rPr lang="en-US" sz="2799" dirty="0">
                <a:solidFill>
                  <a:srgbClr val="FFC000"/>
                </a:solidFill>
                <a:latin typeface="Calibri"/>
              </a:rPr>
              <a:t>Biometrics</a:t>
            </a:r>
          </a:p>
        </p:txBody>
      </p:sp>
      <p:sp>
        <p:nvSpPr>
          <p:cNvPr id="11" name="Footer Placeholder 10"/>
          <p:cNvSpPr>
            <a:spLocks noGrp="1"/>
          </p:cNvSpPr>
          <p:nvPr>
            <p:ph type="ftr" sz="quarter" idx="11"/>
          </p:nvPr>
        </p:nvSpPr>
        <p:spPr/>
        <p:txBody>
          <a:bodyPr/>
          <a:lstStyle/>
          <a:p>
            <a:r>
              <a:rPr lang="en-US" smtClean="0"/>
              <a:t>Symantec Confidential - NDA required</a:t>
            </a:r>
            <a:endParaRPr lang="en-US" dirty="0"/>
          </a:p>
        </p:txBody>
      </p:sp>
    </p:spTree>
    <p:extLst>
      <p:ext uri="{BB962C8B-B14F-4D97-AF65-F5344CB8AC3E}">
        <p14:creationId xmlns:p14="http://schemas.microsoft.com/office/powerpoint/2010/main" val="29274472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par>
                                <p:cTn id="8" presetID="22" presetClass="entr" presetSubtype="8"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wipe(left)">
                                      <p:cBhvr>
                                        <p:cTn id="10" dur="500"/>
                                        <p:tgtEl>
                                          <p:spTgt spid="17"/>
                                        </p:tgtEl>
                                      </p:cBhvr>
                                    </p:animEffect>
                                  </p:childTnLst>
                                </p:cTn>
                              </p:par>
                              <p:par>
                                <p:cTn id="11" presetID="22" presetClass="entr" presetSubtype="8" fill="hold"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wipe(left)">
                                      <p:cBhvr>
                                        <p:cTn id="13" dur="500"/>
                                        <p:tgtEl>
                                          <p:spTgt spid="18"/>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54"/>
                                        </p:tgtEl>
                                        <p:attrNameLst>
                                          <p:attrName>style.visibility</p:attrName>
                                        </p:attrNameLst>
                                      </p:cBhvr>
                                      <p:to>
                                        <p:strVal val="visible"/>
                                      </p:to>
                                    </p:set>
                                    <p:animEffect transition="in" filter="wipe(left)">
                                      <p:cBhvr>
                                        <p:cTn id="18" dur="500"/>
                                        <p:tgtEl>
                                          <p:spTgt spid="54"/>
                                        </p:tgtEl>
                                      </p:cBhvr>
                                    </p:animEffec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p:bldP spid="21" grpId="0"/>
      <p:bldP spid="22" grpId="0"/>
      <p:bldP spid="2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21" name="Straight Connector 220"/>
          <p:cNvCxnSpPr/>
          <p:nvPr/>
        </p:nvCxnSpPr>
        <p:spPr>
          <a:xfrm>
            <a:off x="869842" y="2249119"/>
            <a:ext cx="7645508" cy="0"/>
          </a:xfrm>
          <a:prstGeom prst="line">
            <a:avLst/>
          </a:prstGeom>
          <a:noFill/>
          <a:ln w="219075">
            <a:solidFill>
              <a:schemeClr val="bg2">
                <a:lumMod val="85000"/>
                <a:lumOff val="15000"/>
              </a:schemeClr>
            </a:solidFill>
            <a:miter lim="800000"/>
            <a:headEnd/>
            <a:tailEnd/>
          </a:ln>
        </p:spPr>
      </p:cxnSp>
      <p:cxnSp>
        <p:nvCxnSpPr>
          <p:cNvPr id="222" name="Straight Connector 221"/>
          <p:cNvCxnSpPr/>
          <p:nvPr/>
        </p:nvCxnSpPr>
        <p:spPr>
          <a:xfrm>
            <a:off x="869843" y="2249119"/>
            <a:ext cx="7264507" cy="0"/>
          </a:xfrm>
          <a:prstGeom prst="line">
            <a:avLst/>
          </a:prstGeom>
          <a:ln w="28575" cap="rnd">
            <a:solidFill>
              <a:schemeClr val="tx2">
                <a:lumMod val="50000"/>
                <a:lumOff val="50000"/>
              </a:schemeClr>
            </a:solidFill>
            <a:prstDash val="sysDot"/>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nvGrpSpPr>
          <p:cNvPr id="201" name="Group 200"/>
          <p:cNvGrpSpPr/>
          <p:nvPr/>
        </p:nvGrpSpPr>
        <p:grpSpPr>
          <a:xfrm>
            <a:off x="628198" y="2197100"/>
            <a:ext cx="225366" cy="1657351"/>
            <a:chOff x="605973" y="596911"/>
            <a:chExt cx="225366" cy="3359762"/>
          </a:xfrm>
        </p:grpSpPr>
        <p:sp>
          <p:nvSpPr>
            <p:cNvPr id="202" name="Rectangle 201"/>
            <p:cNvSpPr/>
            <p:nvPr/>
          </p:nvSpPr>
          <p:spPr>
            <a:xfrm rot="5400000">
              <a:off x="-961225" y="2164109"/>
              <a:ext cx="3359762" cy="225366"/>
            </a:xfrm>
            <a:prstGeom prst="rect">
              <a:avLst/>
            </a:prstGeom>
            <a:solidFill>
              <a:schemeClr val="bg2">
                <a:lumMod val="85000"/>
                <a:lumOff val="15000"/>
              </a:schemeClr>
            </a:solidFill>
            <a:ln w="9525">
              <a:noFill/>
              <a:miter lim="800000"/>
              <a:headEnd/>
              <a:tailEnd/>
            </a:ln>
          </p:spPr>
          <p:txBody>
            <a:bodyPr wrap="square" rtlCol="0" anchor="ctr"/>
            <a:lstStyle/>
            <a:p>
              <a:pPr algn="ctr" defTabSz="914126"/>
              <a:endParaRPr lang="en-US" sz="1799" kern="0" dirty="0">
                <a:solidFill>
                  <a:srgbClr val="404040"/>
                </a:solidFill>
              </a:endParaRPr>
            </a:p>
          </p:txBody>
        </p:sp>
        <p:cxnSp>
          <p:nvCxnSpPr>
            <p:cNvPr id="203" name="Straight Arrow Connector 202"/>
            <p:cNvCxnSpPr/>
            <p:nvPr/>
          </p:nvCxnSpPr>
          <p:spPr>
            <a:xfrm flipV="1">
              <a:off x="718655" y="2470171"/>
              <a:ext cx="0" cy="1478307"/>
            </a:xfrm>
            <a:prstGeom prst="straightConnector1">
              <a:avLst/>
            </a:prstGeom>
            <a:ln w="28575" cap="rnd">
              <a:solidFill>
                <a:schemeClr val="tx2">
                  <a:lumMod val="50000"/>
                  <a:lumOff val="50000"/>
                </a:schemeClr>
              </a:solidFill>
              <a:prstDash val="sysDot"/>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sp>
        <p:nvSpPr>
          <p:cNvPr id="451" name="Rectangle 450"/>
          <p:cNvSpPr/>
          <p:nvPr/>
        </p:nvSpPr>
        <p:spPr>
          <a:xfrm rot="5400000">
            <a:off x="8458442" y="4000778"/>
            <a:ext cx="2776728" cy="225366"/>
          </a:xfrm>
          <a:prstGeom prst="rect">
            <a:avLst/>
          </a:prstGeom>
          <a:solidFill>
            <a:srgbClr val="CDCDCD"/>
          </a:solidFill>
          <a:ln>
            <a:noFill/>
          </a:ln>
          <a:extLst/>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cxnSp>
        <p:nvCxnSpPr>
          <p:cNvPr id="452" name="Straight Connector 451"/>
          <p:cNvCxnSpPr/>
          <p:nvPr/>
        </p:nvCxnSpPr>
        <p:spPr>
          <a:xfrm flipH="1" flipV="1">
            <a:off x="9845844" y="2879002"/>
            <a:ext cx="1" cy="2608532"/>
          </a:xfrm>
          <a:prstGeom prst="line">
            <a:avLst/>
          </a:prstGeom>
          <a:ln w="28575" cap="rnd">
            <a:solidFill>
              <a:schemeClr val="tx2">
                <a:lumMod val="50000"/>
                <a:lumOff val="50000"/>
              </a:schemeClr>
            </a:solidFill>
            <a:prstDash val="sysDot"/>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481" name="Rounded Rectangle 251"/>
          <p:cNvSpPr/>
          <p:nvPr/>
        </p:nvSpPr>
        <p:spPr>
          <a:xfrm>
            <a:off x="8950325" y="5480050"/>
            <a:ext cx="2178050" cy="762000"/>
          </a:xfrm>
          <a:prstGeom prst="roundRect">
            <a:avLst>
              <a:gd name="adj" fmla="val 0"/>
            </a:avLst>
          </a:prstGeom>
          <a:solidFill>
            <a:schemeClr val="bg2"/>
          </a:solidFill>
          <a:ln w="25400">
            <a:solidFill>
              <a:srgbClr val="5D5D5F"/>
            </a:solidFill>
            <a:miter lim="800000"/>
            <a:headEnd/>
            <a:tailEnd/>
          </a:ln>
        </p:spPr>
        <p:txBody>
          <a:bodyPr wrap="square" rtlCol="0" anchor="ctr"/>
          <a:lstStyle/>
          <a:p>
            <a:pPr algn="ctr">
              <a:defRPr/>
            </a:pPr>
            <a:endParaRPr lang="en-US" sz="1799" kern="0" dirty="0">
              <a:solidFill>
                <a:prstClr val="white"/>
              </a:solidFill>
              <a:latin typeface="Arial"/>
            </a:endParaRPr>
          </a:p>
        </p:txBody>
      </p:sp>
      <p:grpSp>
        <p:nvGrpSpPr>
          <p:cNvPr id="521" name="Group 520"/>
          <p:cNvGrpSpPr/>
          <p:nvPr/>
        </p:nvGrpSpPr>
        <p:grpSpPr>
          <a:xfrm>
            <a:off x="8763017" y="5632232"/>
            <a:ext cx="463768" cy="463768"/>
            <a:chOff x="2263538" y="3514381"/>
            <a:chExt cx="498948" cy="498948"/>
          </a:xfrm>
        </p:grpSpPr>
        <p:sp>
          <p:nvSpPr>
            <p:cNvPr id="522" name="Oval 521"/>
            <p:cNvSpPr/>
            <p:nvPr/>
          </p:nvSpPr>
          <p:spPr bwMode="gray">
            <a:xfrm>
              <a:off x="2263538" y="3514381"/>
              <a:ext cx="498948" cy="498948"/>
            </a:xfrm>
            <a:prstGeom prst="ellipse">
              <a:avLst/>
            </a:prstGeom>
            <a:solidFill>
              <a:schemeClr val="tx1"/>
            </a:solidFill>
            <a:ln w="25400">
              <a:solidFill>
                <a:schemeClr val="bg2"/>
              </a:solidFill>
              <a:miter lim="800000"/>
              <a:headEnd/>
              <a:tailEnd/>
            </a:ln>
          </p:spPr>
          <p:txBody>
            <a:bodyPr wrap="square" rtlCol="0" anchor="ctr"/>
            <a:lstStyle/>
            <a:p>
              <a:pPr algn="ctr"/>
              <a:endParaRPr lang="en-US" sz="1799" kern="0" dirty="0">
                <a:solidFill>
                  <a:prstClr val="white"/>
                </a:solidFill>
                <a:latin typeface="Arial"/>
              </a:endParaRPr>
            </a:p>
          </p:txBody>
        </p:sp>
        <p:grpSp>
          <p:nvGrpSpPr>
            <p:cNvPr id="523" name="Group 14"/>
            <p:cNvGrpSpPr>
              <a:grpSpLocks noChangeAspect="1"/>
            </p:cNvGrpSpPr>
            <p:nvPr/>
          </p:nvGrpSpPr>
          <p:grpSpPr bwMode="auto">
            <a:xfrm>
              <a:off x="2341322" y="3616521"/>
              <a:ext cx="343379" cy="294667"/>
              <a:chOff x="3116" y="1790"/>
              <a:chExt cx="430" cy="369"/>
            </a:xfrm>
          </p:grpSpPr>
          <p:sp>
            <p:nvSpPr>
              <p:cNvPr id="524" name="Freeform 15"/>
              <p:cNvSpPr>
                <a:spLocks/>
              </p:cNvSpPr>
              <p:nvPr/>
            </p:nvSpPr>
            <p:spPr bwMode="auto">
              <a:xfrm>
                <a:off x="3129" y="1803"/>
                <a:ext cx="403" cy="346"/>
              </a:xfrm>
              <a:custGeom>
                <a:avLst/>
                <a:gdLst>
                  <a:gd name="T0" fmla="*/ 64 w 403"/>
                  <a:gd name="T1" fmla="*/ 112 h 346"/>
                  <a:gd name="T2" fmla="*/ 46 w 403"/>
                  <a:gd name="T3" fmla="*/ 52 h 346"/>
                  <a:gd name="T4" fmla="*/ 90 w 403"/>
                  <a:gd name="T5" fmla="*/ 3 h 346"/>
                  <a:gd name="T6" fmla="*/ 142 w 403"/>
                  <a:gd name="T7" fmla="*/ 2 h 346"/>
                  <a:gd name="T8" fmla="*/ 204 w 403"/>
                  <a:gd name="T9" fmla="*/ 10 h 346"/>
                  <a:gd name="T10" fmla="*/ 286 w 403"/>
                  <a:gd name="T11" fmla="*/ 0 h 346"/>
                  <a:gd name="T12" fmla="*/ 340 w 403"/>
                  <a:gd name="T13" fmla="*/ 14 h 346"/>
                  <a:gd name="T14" fmla="*/ 361 w 403"/>
                  <a:gd name="T15" fmla="*/ 72 h 346"/>
                  <a:gd name="T16" fmla="*/ 339 w 403"/>
                  <a:gd name="T17" fmla="*/ 118 h 346"/>
                  <a:gd name="T18" fmla="*/ 387 w 403"/>
                  <a:gd name="T19" fmla="*/ 167 h 346"/>
                  <a:gd name="T20" fmla="*/ 403 w 403"/>
                  <a:gd name="T21" fmla="*/ 255 h 346"/>
                  <a:gd name="T22" fmla="*/ 336 w 403"/>
                  <a:gd name="T23" fmla="*/ 280 h 346"/>
                  <a:gd name="T24" fmla="*/ 335 w 403"/>
                  <a:gd name="T25" fmla="*/ 312 h 346"/>
                  <a:gd name="T26" fmla="*/ 203 w 403"/>
                  <a:gd name="T27" fmla="*/ 346 h 346"/>
                  <a:gd name="T28" fmla="*/ 65 w 403"/>
                  <a:gd name="T29" fmla="*/ 305 h 346"/>
                  <a:gd name="T30" fmla="*/ 61 w 403"/>
                  <a:gd name="T31" fmla="*/ 283 h 346"/>
                  <a:gd name="T32" fmla="*/ 0 w 403"/>
                  <a:gd name="T33" fmla="*/ 261 h 346"/>
                  <a:gd name="T34" fmla="*/ 13 w 403"/>
                  <a:gd name="T35" fmla="*/ 172 h 346"/>
                  <a:gd name="T36" fmla="*/ 64 w 403"/>
                  <a:gd name="T37" fmla="*/ 112 h 3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03" h="346">
                    <a:moveTo>
                      <a:pt x="64" y="112"/>
                    </a:moveTo>
                    <a:lnTo>
                      <a:pt x="46" y="52"/>
                    </a:lnTo>
                    <a:lnTo>
                      <a:pt x="90" y="3"/>
                    </a:lnTo>
                    <a:lnTo>
                      <a:pt x="142" y="2"/>
                    </a:lnTo>
                    <a:lnTo>
                      <a:pt x="204" y="10"/>
                    </a:lnTo>
                    <a:lnTo>
                      <a:pt x="286" y="0"/>
                    </a:lnTo>
                    <a:lnTo>
                      <a:pt x="340" y="14"/>
                    </a:lnTo>
                    <a:lnTo>
                      <a:pt x="361" y="72"/>
                    </a:lnTo>
                    <a:lnTo>
                      <a:pt x="339" y="118"/>
                    </a:lnTo>
                    <a:lnTo>
                      <a:pt x="387" y="167"/>
                    </a:lnTo>
                    <a:lnTo>
                      <a:pt x="403" y="255"/>
                    </a:lnTo>
                    <a:lnTo>
                      <a:pt x="336" y="280"/>
                    </a:lnTo>
                    <a:lnTo>
                      <a:pt x="335" y="312"/>
                    </a:lnTo>
                    <a:lnTo>
                      <a:pt x="203" y="346"/>
                    </a:lnTo>
                    <a:lnTo>
                      <a:pt x="65" y="305"/>
                    </a:lnTo>
                    <a:lnTo>
                      <a:pt x="61" y="283"/>
                    </a:lnTo>
                    <a:lnTo>
                      <a:pt x="0" y="261"/>
                    </a:lnTo>
                    <a:lnTo>
                      <a:pt x="13" y="172"/>
                    </a:lnTo>
                    <a:lnTo>
                      <a:pt x="64" y="11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ctr" anchorCtr="0" compatLnSpc="1">
                <a:prstTxWarp prst="textNoShape">
                  <a:avLst/>
                </a:prstTxWarp>
              </a:bodyPr>
              <a:lstStyle/>
              <a:p>
                <a:pPr defTabSz="914126">
                  <a:defRPr/>
                </a:pPr>
                <a:endParaRPr lang="en-US" sz="1400" kern="0" dirty="0">
                  <a:solidFill>
                    <a:srgbClr val="000000"/>
                  </a:solidFill>
                  <a:latin typeface="Arial"/>
                </a:endParaRPr>
              </a:p>
            </p:txBody>
          </p:sp>
          <p:sp>
            <p:nvSpPr>
              <p:cNvPr id="525" name="Freeform 16"/>
              <p:cNvSpPr>
                <a:spLocks noEditPoints="1"/>
              </p:cNvSpPr>
              <p:nvPr/>
            </p:nvSpPr>
            <p:spPr bwMode="auto">
              <a:xfrm>
                <a:off x="3116" y="1790"/>
                <a:ext cx="430" cy="369"/>
              </a:xfrm>
              <a:custGeom>
                <a:avLst/>
                <a:gdLst>
                  <a:gd name="T0" fmla="*/ 354 w 418"/>
                  <a:gd name="T1" fmla="*/ 125 h 359"/>
                  <a:gd name="T2" fmla="*/ 294 w 418"/>
                  <a:gd name="T3" fmla="*/ 0 h 359"/>
                  <a:gd name="T4" fmla="*/ 210 w 418"/>
                  <a:gd name="T5" fmla="*/ 6 h 359"/>
                  <a:gd name="T6" fmla="*/ 124 w 418"/>
                  <a:gd name="T7" fmla="*/ 0 h 359"/>
                  <a:gd name="T8" fmla="*/ 64 w 418"/>
                  <a:gd name="T9" fmla="*/ 125 h 359"/>
                  <a:gd name="T10" fmla="*/ 67 w 418"/>
                  <a:gd name="T11" fmla="*/ 301 h 359"/>
                  <a:gd name="T12" fmla="*/ 210 w 418"/>
                  <a:gd name="T13" fmla="*/ 359 h 359"/>
                  <a:gd name="T14" fmla="*/ 352 w 418"/>
                  <a:gd name="T15" fmla="*/ 301 h 359"/>
                  <a:gd name="T16" fmla="*/ 294 w 418"/>
                  <a:gd name="T17" fmla="*/ 24 h 359"/>
                  <a:gd name="T18" fmla="*/ 325 w 418"/>
                  <a:gd name="T19" fmla="*/ 120 h 359"/>
                  <a:gd name="T20" fmla="*/ 294 w 418"/>
                  <a:gd name="T21" fmla="*/ 130 h 359"/>
                  <a:gd name="T22" fmla="*/ 281 w 418"/>
                  <a:gd name="T23" fmla="*/ 128 h 359"/>
                  <a:gd name="T24" fmla="*/ 286 w 418"/>
                  <a:gd name="T25" fmla="*/ 115 h 359"/>
                  <a:gd name="T26" fmla="*/ 269 w 418"/>
                  <a:gd name="T27" fmla="*/ 40 h 359"/>
                  <a:gd name="T28" fmla="*/ 294 w 418"/>
                  <a:gd name="T29" fmla="*/ 24 h 359"/>
                  <a:gd name="T30" fmla="*/ 173 w 418"/>
                  <a:gd name="T31" fmla="*/ 41 h 359"/>
                  <a:gd name="T32" fmla="*/ 210 w 418"/>
                  <a:gd name="T33" fmla="*/ 30 h 359"/>
                  <a:gd name="T34" fmla="*/ 246 w 418"/>
                  <a:gd name="T35" fmla="*/ 41 h 359"/>
                  <a:gd name="T36" fmla="*/ 257 w 418"/>
                  <a:gd name="T37" fmla="*/ 51 h 359"/>
                  <a:gd name="T38" fmla="*/ 268 w 418"/>
                  <a:gd name="T39" fmla="*/ 119 h 359"/>
                  <a:gd name="T40" fmla="*/ 262 w 418"/>
                  <a:gd name="T41" fmla="*/ 129 h 359"/>
                  <a:gd name="T42" fmla="*/ 257 w 418"/>
                  <a:gd name="T43" fmla="*/ 135 h 359"/>
                  <a:gd name="T44" fmla="*/ 237 w 418"/>
                  <a:gd name="T45" fmla="*/ 150 h 359"/>
                  <a:gd name="T46" fmla="*/ 221 w 418"/>
                  <a:gd name="T47" fmla="*/ 156 h 359"/>
                  <a:gd name="T48" fmla="*/ 210 w 418"/>
                  <a:gd name="T49" fmla="*/ 157 h 359"/>
                  <a:gd name="T50" fmla="*/ 198 w 418"/>
                  <a:gd name="T51" fmla="*/ 156 h 359"/>
                  <a:gd name="T52" fmla="*/ 183 w 418"/>
                  <a:gd name="T53" fmla="*/ 150 h 359"/>
                  <a:gd name="T54" fmla="*/ 162 w 418"/>
                  <a:gd name="T55" fmla="*/ 135 h 359"/>
                  <a:gd name="T56" fmla="*/ 157 w 418"/>
                  <a:gd name="T57" fmla="*/ 128 h 359"/>
                  <a:gd name="T58" fmla="*/ 152 w 418"/>
                  <a:gd name="T59" fmla="*/ 119 h 359"/>
                  <a:gd name="T60" fmla="*/ 162 w 418"/>
                  <a:gd name="T61" fmla="*/ 51 h 359"/>
                  <a:gd name="T62" fmla="*/ 124 w 418"/>
                  <a:gd name="T63" fmla="*/ 24 h 359"/>
                  <a:gd name="T64" fmla="*/ 150 w 418"/>
                  <a:gd name="T65" fmla="*/ 41 h 359"/>
                  <a:gd name="T66" fmla="*/ 133 w 418"/>
                  <a:gd name="T67" fmla="*/ 115 h 359"/>
                  <a:gd name="T68" fmla="*/ 138 w 418"/>
                  <a:gd name="T69" fmla="*/ 128 h 359"/>
                  <a:gd name="T70" fmla="*/ 124 w 418"/>
                  <a:gd name="T71" fmla="*/ 130 h 359"/>
                  <a:gd name="T72" fmla="*/ 93 w 418"/>
                  <a:gd name="T73" fmla="*/ 120 h 359"/>
                  <a:gd name="T74" fmla="*/ 124 w 418"/>
                  <a:gd name="T75" fmla="*/ 24 h 359"/>
                  <a:gd name="T76" fmla="*/ 24 w 418"/>
                  <a:gd name="T77" fmla="*/ 257 h 359"/>
                  <a:gd name="T78" fmla="*/ 102 w 418"/>
                  <a:gd name="T79" fmla="*/ 142 h 359"/>
                  <a:gd name="T80" fmla="*/ 147 w 418"/>
                  <a:gd name="T81" fmla="*/ 142 h 359"/>
                  <a:gd name="T82" fmla="*/ 78 w 418"/>
                  <a:gd name="T83" fmla="*/ 270 h 359"/>
                  <a:gd name="T84" fmla="*/ 210 w 418"/>
                  <a:gd name="T85" fmla="*/ 335 h 359"/>
                  <a:gd name="T86" fmla="*/ 91 w 418"/>
                  <a:gd name="T87" fmla="*/ 296 h 359"/>
                  <a:gd name="T88" fmla="*/ 92 w 418"/>
                  <a:gd name="T89" fmla="*/ 280 h 359"/>
                  <a:gd name="T90" fmla="*/ 171 w 418"/>
                  <a:gd name="T91" fmla="*/ 163 h 359"/>
                  <a:gd name="T92" fmla="*/ 202 w 418"/>
                  <a:gd name="T93" fmla="*/ 172 h 359"/>
                  <a:gd name="T94" fmla="*/ 210 w 418"/>
                  <a:gd name="T95" fmla="*/ 173 h 359"/>
                  <a:gd name="T96" fmla="*/ 217 w 418"/>
                  <a:gd name="T97" fmla="*/ 172 h 359"/>
                  <a:gd name="T98" fmla="*/ 248 w 418"/>
                  <a:gd name="T99" fmla="*/ 163 h 359"/>
                  <a:gd name="T100" fmla="*/ 327 w 418"/>
                  <a:gd name="T101" fmla="*/ 280 h 359"/>
                  <a:gd name="T102" fmla="*/ 328 w 418"/>
                  <a:gd name="T103" fmla="*/ 296 h 359"/>
                  <a:gd name="T104" fmla="*/ 210 w 418"/>
                  <a:gd name="T105" fmla="*/ 335 h 359"/>
                  <a:gd name="T106" fmla="*/ 342 w 418"/>
                  <a:gd name="T107" fmla="*/ 270 h 359"/>
                  <a:gd name="T108" fmla="*/ 272 w 418"/>
                  <a:gd name="T109" fmla="*/ 142 h 359"/>
                  <a:gd name="T110" fmla="*/ 317 w 418"/>
                  <a:gd name="T111" fmla="*/ 142 h 359"/>
                  <a:gd name="T112" fmla="*/ 394 w 418"/>
                  <a:gd name="T113" fmla="*/ 257 h 3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418" h="359">
                    <a:moveTo>
                      <a:pt x="418" y="257"/>
                    </a:moveTo>
                    <a:cubicBezTo>
                      <a:pt x="418" y="201"/>
                      <a:pt x="393" y="151"/>
                      <a:pt x="354" y="125"/>
                    </a:cubicBezTo>
                    <a:cubicBezTo>
                      <a:pt x="365" y="112"/>
                      <a:pt x="371" y="95"/>
                      <a:pt x="371" y="77"/>
                    </a:cubicBezTo>
                    <a:cubicBezTo>
                      <a:pt x="371" y="35"/>
                      <a:pt x="337" y="0"/>
                      <a:pt x="294" y="0"/>
                    </a:cubicBezTo>
                    <a:cubicBezTo>
                      <a:pt x="278" y="0"/>
                      <a:pt x="262" y="5"/>
                      <a:pt x="249" y="15"/>
                    </a:cubicBezTo>
                    <a:cubicBezTo>
                      <a:pt x="237" y="9"/>
                      <a:pt x="224" y="6"/>
                      <a:pt x="210" y="6"/>
                    </a:cubicBezTo>
                    <a:cubicBezTo>
                      <a:pt x="196" y="6"/>
                      <a:pt x="182" y="9"/>
                      <a:pt x="170" y="15"/>
                    </a:cubicBezTo>
                    <a:cubicBezTo>
                      <a:pt x="157" y="6"/>
                      <a:pt x="141" y="0"/>
                      <a:pt x="124" y="0"/>
                    </a:cubicBezTo>
                    <a:cubicBezTo>
                      <a:pt x="82" y="0"/>
                      <a:pt x="47" y="35"/>
                      <a:pt x="47" y="77"/>
                    </a:cubicBezTo>
                    <a:cubicBezTo>
                      <a:pt x="47" y="95"/>
                      <a:pt x="54" y="112"/>
                      <a:pt x="64" y="125"/>
                    </a:cubicBezTo>
                    <a:cubicBezTo>
                      <a:pt x="25" y="151"/>
                      <a:pt x="0" y="201"/>
                      <a:pt x="0" y="257"/>
                    </a:cubicBezTo>
                    <a:cubicBezTo>
                      <a:pt x="0" y="284"/>
                      <a:pt x="37" y="296"/>
                      <a:pt x="67" y="301"/>
                    </a:cubicBezTo>
                    <a:cubicBezTo>
                      <a:pt x="67" y="302"/>
                      <a:pt x="67" y="304"/>
                      <a:pt x="67" y="305"/>
                    </a:cubicBezTo>
                    <a:cubicBezTo>
                      <a:pt x="67" y="348"/>
                      <a:pt x="157" y="359"/>
                      <a:pt x="210" y="359"/>
                    </a:cubicBezTo>
                    <a:cubicBezTo>
                      <a:pt x="263" y="359"/>
                      <a:pt x="353" y="348"/>
                      <a:pt x="353" y="305"/>
                    </a:cubicBezTo>
                    <a:cubicBezTo>
                      <a:pt x="353" y="304"/>
                      <a:pt x="353" y="302"/>
                      <a:pt x="352" y="301"/>
                    </a:cubicBezTo>
                    <a:cubicBezTo>
                      <a:pt x="382" y="295"/>
                      <a:pt x="418" y="284"/>
                      <a:pt x="418" y="257"/>
                    </a:cubicBezTo>
                    <a:close/>
                    <a:moveTo>
                      <a:pt x="294" y="24"/>
                    </a:moveTo>
                    <a:cubicBezTo>
                      <a:pt x="324" y="24"/>
                      <a:pt x="347" y="48"/>
                      <a:pt x="347" y="77"/>
                    </a:cubicBezTo>
                    <a:cubicBezTo>
                      <a:pt x="347" y="95"/>
                      <a:pt x="339" y="110"/>
                      <a:pt x="325" y="120"/>
                    </a:cubicBezTo>
                    <a:cubicBezTo>
                      <a:pt x="322" y="122"/>
                      <a:pt x="319" y="124"/>
                      <a:pt x="316" y="125"/>
                    </a:cubicBezTo>
                    <a:cubicBezTo>
                      <a:pt x="309" y="128"/>
                      <a:pt x="302" y="130"/>
                      <a:pt x="294" y="130"/>
                    </a:cubicBezTo>
                    <a:cubicBezTo>
                      <a:pt x="294" y="130"/>
                      <a:pt x="294" y="130"/>
                      <a:pt x="294" y="130"/>
                    </a:cubicBezTo>
                    <a:cubicBezTo>
                      <a:pt x="290" y="130"/>
                      <a:pt x="285" y="129"/>
                      <a:pt x="281" y="128"/>
                    </a:cubicBezTo>
                    <a:cubicBezTo>
                      <a:pt x="282" y="127"/>
                      <a:pt x="283" y="125"/>
                      <a:pt x="283" y="123"/>
                    </a:cubicBezTo>
                    <a:cubicBezTo>
                      <a:pt x="284" y="121"/>
                      <a:pt x="285" y="118"/>
                      <a:pt x="286" y="115"/>
                    </a:cubicBezTo>
                    <a:cubicBezTo>
                      <a:pt x="288" y="108"/>
                      <a:pt x="289" y="101"/>
                      <a:pt x="289" y="93"/>
                    </a:cubicBezTo>
                    <a:cubicBezTo>
                      <a:pt x="289" y="73"/>
                      <a:pt x="282" y="54"/>
                      <a:pt x="269" y="40"/>
                    </a:cubicBezTo>
                    <a:cubicBezTo>
                      <a:pt x="267" y="38"/>
                      <a:pt x="265" y="36"/>
                      <a:pt x="263" y="35"/>
                    </a:cubicBezTo>
                    <a:cubicBezTo>
                      <a:pt x="272" y="28"/>
                      <a:pt x="283" y="24"/>
                      <a:pt x="294" y="24"/>
                    </a:cubicBezTo>
                    <a:close/>
                    <a:moveTo>
                      <a:pt x="167" y="46"/>
                    </a:moveTo>
                    <a:cubicBezTo>
                      <a:pt x="169" y="44"/>
                      <a:pt x="171" y="43"/>
                      <a:pt x="173" y="41"/>
                    </a:cubicBezTo>
                    <a:cubicBezTo>
                      <a:pt x="175" y="40"/>
                      <a:pt x="178" y="38"/>
                      <a:pt x="180" y="37"/>
                    </a:cubicBezTo>
                    <a:cubicBezTo>
                      <a:pt x="189" y="32"/>
                      <a:pt x="199" y="30"/>
                      <a:pt x="210" y="30"/>
                    </a:cubicBezTo>
                    <a:cubicBezTo>
                      <a:pt x="220" y="30"/>
                      <a:pt x="230" y="32"/>
                      <a:pt x="239" y="37"/>
                    </a:cubicBezTo>
                    <a:cubicBezTo>
                      <a:pt x="241" y="38"/>
                      <a:pt x="244" y="39"/>
                      <a:pt x="246" y="41"/>
                    </a:cubicBezTo>
                    <a:cubicBezTo>
                      <a:pt x="248" y="42"/>
                      <a:pt x="250" y="44"/>
                      <a:pt x="252" y="46"/>
                    </a:cubicBezTo>
                    <a:cubicBezTo>
                      <a:pt x="254" y="47"/>
                      <a:pt x="256" y="49"/>
                      <a:pt x="257" y="51"/>
                    </a:cubicBezTo>
                    <a:cubicBezTo>
                      <a:pt x="267" y="62"/>
                      <a:pt x="273" y="77"/>
                      <a:pt x="273" y="93"/>
                    </a:cubicBezTo>
                    <a:cubicBezTo>
                      <a:pt x="273" y="102"/>
                      <a:pt x="271" y="111"/>
                      <a:pt x="268" y="119"/>
                    </a:cubicBezTo>
                    <a:cubicBezTo>
                      <a:pt x="267" y="120"/>
                      <a:pt x="267" y="121"/>
                      <a:pt x="266" y="122"/>
                    </a:cubicBezTo>
                    <a:cubicBezTo>
                      <a:pt x="265" y="124"/>
                      <a:pt x="264" y="126"/>
                      <a:pt x="262" y="129"/>
                    </a:cubicBezTo>
                    <a:cubicBezTo>
                      <a:pt x="262" y="129"/>
                      <a:pt x="262" y="129"/>
                      <a:pt x="262" y="129"/>
                    </a:cubicBezTo>
                    <a:cubicBezTo>
                      <a:pt x="261" y="131"/>
                      <a:pt x="259" y="133"/>
                      <a:pt x="257" y="135"/>
                    </a:cubicBezTo>
                    <a:cubicBezTo>
                      <a:pt x="254" y="139"/>
                      <a:pt x="250" y="142"/>
                      <a:pt x="246" y="145"/>
                    </a:cubicBezTo>
                    <a:cubicBezTo>
                      <a:pt x="243" y="147"/>
                      <a:pt x="240" y="149"/>
                      <a:pt x="237" y="150"/>
                    </a:cubicBezTo>
                    <a:cubicBezTo>
                      <a:pt x="233" y="152"/>
                      <a:pt x="229" y="154"/>
                      <a:pt x="225" y="155"/>
                    </a:cubicBezTo>
                    <a:cubicBezTo>
                      <a:pt x="224" y="155"/>
                      <a:pt x="223" y="155"/>
                      <a:pt x="221" y="156"/>
                    </a:cubicBezTo>
                    <a:cubicBezTo>
                      <a:pt x="219" y="156"/>
                      <a:pt x="216" y="156"/>
                      <a:pt x="213" y="157"/>
                    </a:cubicBezTo>
                    <a:cubicBezTo>
                      <a:pt x="212" y="157"/>
                      <a:pt x="211" y="157"/>
                      <a:pt x="210" y="157"/>
                    </a:cubicBezTo>
                    <a:cubicBezTo>
                      <a:pt x="208" y="157"/>
                      <a:pt x="207" y="157"/>
                      <a:pt x="206" y="156"/>
                    </a:cubicBezTo>
                    <a:cubicBezTo>
                      <a:pt x="203" y="156"/>
                      <a:pt x="201" y="156"/>
                      <a:pt x="198" y="156"/>
                    </a:cubicBezTo>
                    <a:cubicBezTo>
                      <a:pt x="197" y="155"/>
                      <a:pt x="195" y="155"/>
                      <a:pt x="194" y="155"/>
                    </a:cubicBezTo>
                    <a:cubicBezTo>
                      <a:pt x="190" y="154"/>
                      <a:pt x="186" y="152"/>
                      <a:pt x="183" y="150"/>
                    </a:cubicBezTo>
                    <a:cubicBezTo>
                      <a:pt x="179" y="149"/>
                      <a:pt x="176" y="147"/>
                      <a:pt x="173" y="145"/>
                    </a:cubicBezTo>
                    <a:cubicBezTo>
                      <a:pt x="169" y="142"/>
                      <a:pt x="165" y="139"/>
                      <a:pt x="162" y="135"/>
                    </a:cubicBezTo>
                    <a:cubicBezTo>
                      <a:pt x="160" y="133"/>
                      <a:pt x="159" y="131"/>
                      <a:pt x="158" y="129"/>
                    </a:cubicBezTo>
                    <a:cubicBezTo>
                      <a:pt x="157" y="129"/>
                      <a:pt x="157" y="129"/>
                      <a:pt x="157" y="128"/>
                    </a:cubicBezTo>
                    <a:cubicBezTo>
                      <a:pt x="155" y="126"/>
                      <a:pt x="154" y="124"/>
                      <a:pt x="153" y="121"/>
                    </a:cubicBezTo>
                    <a:cubicBezTo>
                      <a:pt x="152" y="121"/>
                      <a:pt x="152" y="120"/>
                      <a:pt x="152" y="119"/>
                    </a:cubicBezTo>
                    <a:cubicBezTo>
                      <a:pt x="148" y="111"/>
                      <a:pt x="146" y="102"/>
                      <a:pt x="146" y="93"/>
                    </a:cubicBezTo>
                    <a:cubicBezTo>
                      <a:pt x="146" y="77"/>
                      <a:pt x="152" y="63"/>
                      <a:pt x="162" y="51"/>
                    </a:cubicBezTo>
                    <a:cubicBezTo>
                      <a:pt x="163" y="50"/>
                      <a:pt x="165" y="48"/>
                      <a:pt x="167" y="46"/>
                    </a:cubicBezTo>
                    <a:close/>
                    <a:moveTo>
                      <a:pt x="124" y="24"/>
                    </a:moveTo>
                    <a:cubicBezTo>
                      <a:pt x="136" y="24"/>
                      <a:pt x="147" y="28"/>
                      <a:pt x="156" y="35"/>
                    </a:cubicBezTo>
                    <a:cubicBezTo>
                      <a:pt x="154" y="37"/>
                      <a:pt x="152" y="39"/>
                      <a:pt x="150" y="41"/>
                    </a:cubicBezTo>
                    <a:cubicBezTo>
                      <a:pt x="138" y="55"/>
                      <a:pt x="130" y="73"/>
                      <a:pt x="130" y="93"/>
                    </a:cubicBezTo>
                    <a:cubicBezTo>
                      <a:pt x="130" y="101"/>
                      <a:pt x="131" y="108"/>
                      <a:pt x="133" y="115"/>
                    </a:cubicBezTo>
                    <a:cubicBezTo>
                      <a:pt x="134" y="118"/>
                      <a:pt x="135" y="121"/>
                      <a:pt x="136" y="124"/>
                    </a:cubicBezTo>
                    <a:cubicBezTo>
                      <a:pt x="137" y="125"/>
                      <a:pt x="138" y="127"/>
                      <a:pt x="138" y="128"/>
                    </a:cubicBezTo>
                    <a:cubicBezTo>
                      <a:pt x="134" y="129"/>
                      <a:pt x="129" y="130"/>
                      <a:pt x="124" y="130"/>
                    </a:cubicBezTo>
                    <a:cubicBezTo>
                      <a:pt x="124" y="130"/>
                      <a:pt x="124" y="130"/>
                      <a:pt x="124" y="130"/>
                    </a:cubicBezTo>
                    <a:cubicBezTo>
                      <a:pt x="117" y="130"/>
                      <a:pt x="109" y="128"/>
                      <a:pt x="103" y="125"/>
                    </a:cubicBezTo>
                    <a:cubicBezTo>
                      <a:pt x="100" y="124"/>
                      <a:pt x="96" y="122"/>
                      <a:pt x="93" y="120"/>
                    </a:cubicBezTo>
                    <a:cubicBezTo>
                      <a:pt x="80" y="110"/>
                      <a:pt x="71" y="95"/>
                      <a:pt x="71" y="77"/>
                    </a:cubicBezTo>
                    <a:cubicBezTo>
                      <a:pt x="71" y="48"/>
                      <a:pt x="95" y="24"/>
                      <a:pt x="124" y="24"/>
                    </a:cubicBezTo>
                    <a:close/>
                    <a:moveTo>
                      <a:pt x="77" y="278"/>
                    </a:moveTo>
                    <a:cubicBezTo>
                      <a:pt x="44" y="273"/>
                      <a:pt x="24" y="263"/>
                      <a:pt x="24" y="257"/>
                    </a:cubicBezTo>
                    <a:cubicBezTo>
                      <a:pt x="24" y="202"/>
                      <a:pt x="53" y="155"/>
                      <a:pt x="92" y="138"/>
                    </a:cubicBezTo>
                    <a:cubicBezTo>
                      <a:pt x="95" y="139"/>
                      <a:pt x="98" y="141"/>
                      <a:pt x="102" y="142"/>
                    </a:cubicBezTo>
                    <a:cubicBezTo>
                      <a:pt x="109" y="145"/>
                      <a:pt x="116" y="146"/>
                      <a:pt x="124" y="146"/>
                    </a:cubicBezTo>
                    <a:cubicBezTo>
                      <a:pt x="132" y="146"/>
                      <a:pt x="140" y="145"/>
                      <a:pt x="147" y="142"/>
                    </a:cubicBezTo>
                    <a:cubicBezTo>
                      <a:pt x="150" y="146"/>
                      <a:pt x="153" y="149"/>
                      <a:pt x="157" y="152"/>
                    </a:cubicBezTo>
                    <a:cubicBezTo>
                      <a:pt x="117" y="173"/>
                      <a:pt x="87" y="217"/>
                      <a:pt x="78" y="270"/>
                    </a:cubicBezTo>
                    <a:cubicBezTo>
                      <a:pt x="77" y="273"/>
                      <a:pt x="77" y="275"/>
                      <a:pt x="77" y="278"/>
                    </a:cubicBezTo>
                    <a:close/>
                    <a:moveTo>
                      <a:pt x="210" y="335"/>
                    </a:moveTo>
                    <a:cubicBezTo>
                      <a:pt x="138" y="335"/>
                      <a:pt x="91" y="317"/>
                      <a:pt x="91" y="305"/>
                    </a:cubicBezTo>
                    <a:cubicBezTo>
                      <a:pt x="91" y="302"/>
                      <a:pt x="91" y="299"/>
                      <a:pt x="91" y="296"/>
                    </a:cubicBezTo>
                    <a:cubicBezTo>
                      <a:pt x="91" y="293"/>
                      <a:pt x="91" y="291"/>
                      <a:pt x="92" y="288"/>
                    </a:cubicBezTo>
                    <a:cubicBezTo>
                      <a:pt x="92" y="285"/>
                      <a:pt x="92" y="283"/>
                      <a:pt x="92" y="280"/>
                    </a:cubicBezTo>
                    <a:cubicBezTo>
                      <a:pt x="93" y="277"/>
                      <a:pt x="93" y="275"/>
                      <a:pt x="94" y="272"/>
                    </a:cubicBezTo>
                    <a:cubicBezTo>
                      <a:pt x="103" y="221"/>
                      <a:pt x="133" y="180"/>
                      <a:pt x="171" y="163"/>
                    </a:cubicBezTo>
                    <a:cubicBezTo>
                      <a:pt x="179" y="167"/>
                      <a:pt x="188" y="170"/>
                      <a:pt x="198" y="172"/>
                    </a:cubicBezTo>
                    <a:cubicBezTo>
                      <a:pt x="199" y="172"/>
                      <a:pt x="200" y="172"/>
                      <a:pt x="202" y="172"/>
                    </a:cubicBezTo>
                    <a:cubicBezTo>
                      <a:pt x="204" y="172"/>
                      <a:pt x="206" y="173"/>
                      <a:pt x="208" y="173"/>
                    </a:cubicBezTo>
                    <a:cubicBezTo>
                      <a:pt x="209" y="173"/>
                      <a:pt x="209" y="173"/>
                      <a:pt x="210" y="173"/>
                    </a:cubicBezTo>
                    <a:cubicBezTo>
                      <a:pt x="210" y="173"/>
                      <a:pt x="210" y="173"/>
                      <a:pt x="211" y="173"/>
                    </a:cubicBezTo>
                    <a:cubicBezTo>
                      <a:pt x="213" y="173"/>
                      <a:pt x="215" y="172"/>
                      <a:pt x="217" y="172"/>
                    </a:cubicBezTo>
                    <a:cubicBezTo>
                      <a:pt x="218" y="172"/>
                      <a:pt x="220" y="172"/>
                      <a:pt x="221" y="172"/>
                    </a:cubicBezTo>
                    <a:cubicBezTo>
                      <a:pt x="231" y="170"/>
                      <a:pt x="240" y="167"/>
                      <a:pt x="248" y="163"/>
                    </a:cubicBezTo>
                    <a:cubicBezTo>
                      <a:pt x="287" y="180"/>
                      <a:pt x="317" y="221"/>
                      <a:pt x="326" y="272"/>
                    </a:cubicBezTo>
                    <a:cubicBezTo>
                      <a:pt x="326" y="275"/>
                      <a:pt x="327" y="277"/>
                      <a:pt x="327" y="280"/>
                    </a:cubicBezTo>
                    <a:cubicBezTo>
                      <a:pt x="327" y="283"/>
                      <a:pt x="328" y="285"/>
                      <a:pt x="328" y="288"/>
                    </a:cubicBezTo>
                    <a:cubicBezTo>
                      <a:pt x="328" y="291"/>
                      <a:pt x="328" y="293"/>
                      <a:pt x="328" y="296"/>
                    </a:cubicBezTo>
                    <a:cubicBezTo>
                      <a:pt x="328" y="299"/>
                      <a:pt x="329" y="302"/>
                      <a:pt x="329" y="305"/>
                    </a:cubicBezTo>
                    <a:cubicBezTo>
                      <a:pt x="329" y="317"/>
                      <a:pt x="281" y="335"/>
                      <a:pt x="210" y="335"/>
                    </a:cubicBezTo>
                    <a:close/>
                    <a:moveTo>
                      <a:pt x="343" y="278"/>
                    </a:moveTo>
                    <a:cubicBezTo>
                      <a:pt x="342" y="275"/>
                      <a:pt x="342" y="273"/>
                      <a:pt x="342" y="270"/>
                    </a:cubicBezTo>
                    <a:cubicBezTo>
                      <a:pt x="332" y="217"/>
                      <a:pt x="302" y="173"/>
                      <a:pt x="263" y="152"/>
                    </a:cubicBezTo>
                    <a:cubicBezTo>
                      <a:pt x="266" y="149"/>
                      <a:pt x="269" y="146"/>
                      <a:pt x="272" y="142"/>
                    </a:cubicBezTo>
                    <a:cubicBezTo>
                      <a:pt x="279" y="145"/>
                      <a:pt x="287" y="146"/>
                      <a:pt x="294" y="146"/>
                    </a:cubicBezTo>
                    <a:cubicBezTo>
                      <a:pt x="302" y="146"/>
                      <a:pt x="310" y="145"/>
                      <a:pt x="317" y="142"/>
                    </a:cubicBezTo>
                    <a:cubicBezTo>
                      <a:pt x="320" y="141"/>
                      <a:pt x="324" y="139"/>
                      <a:pt x="327" y="138"/>
                    </a:cubicBezTo>
                    <a:cubicBezTo>
                      <a:pt x="366" y="155"/>
                      <a:pt x="394" y="202"/>
                      <a:pt x="394" y="257"/>
                    </a:cubicBezTo>
                    <a:cubicBezTo>
                      <a:pt x="394" y="263"/>
                      <a:pt x="375" y="273"/>
                      <a:pt x="343" y="278"/>
                    </a:cubicBezTo>
                    <a:close/>
                  </a:path>
                </a:pathLst>
              </a:custGeom>
              <a:solidFill>
                <a:srgbClr val="70707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ctr" anchorCtr="0" compatLnSpc="1">
                <a:prstTxWarp prst="textNoShape">
                  <a:avLst/>
                </a:prstTxWarp>
              </a:bodyPr>
              <a:lstStyle/>
              <a:p>
                <a:pPr defTabSz="914126">
                  <a:defRPr/>
                </a:pPr>
                <a:endParaRPr lang="en-US" sz="1400" kern="0" dirty="0">
                  <a:solidFill>
                    <a:srgbClr val="000000"/>
                  </a:solidFill>
                  <a:latin typeface="Arial"/>
                </a:endParaRPr>
              </a:p>
            </p:txBody>
          </p:sp>
        </p:grpSp>
      </p:grpSp>
      <p:sp>
        <p:nvSpPr>
          <p:cNvPr id="454" name="Freeform 11"/>
          <p:cNvSpPr>
            <a:spLocks noEditPoints="1"/>
          </p:cNvSpPr>
          <p:nvPr/>
        </p:nvSpPr>
        <p:spPr bwMode="auto">
          <a:xfrm rot="208682">
            <a:off x="892443" y="2360171"/>
            <a:ext cx="8047175" cy="3400615"/>
          </a:xfrm>
          <a:custGeom>
            <a:avLst/>
            <a:gdLst>
              <a:gd name="T0" fmla="*/ 0 w 3660"/>
              <a:gd name="T1" fmla="*/ 1465 h 1465"/>
              <a:gd name="T2" fmla="*/ 1313 w 3660"/>
              <a:gd name="T3" fmla="*/ 1220 h 1465"/>
              <a:gd name="T4" fmla="*/ 3660 w 3660"/>
              <a:gd name="T5" fmla="*/ 0 h 1465"/>
              <a:gd name="T6" fmla="*/ 0 w 3660"/>
              <a:gd name="T7" fmla="*/ 1465 h 1465"/>
              <a:gd name="T8" fmla="*/ 0 w 3660"/>
              <a:gd name="T9" fmla="*/ 1465 h 1465"/>
            </a:gdLst>
            <a:ahLst/>
            <a:cxnLst>
              <a:cxn ang="0">
                <a:pos x="T0" y="T1"/>
              </a:cxn>
              <a:cxn ang="0">
                <a:pos x="T2" y="T3"/>
              </a:cxn>
              <a:cxn ang="0">
                <a:pos x="T4" y="T5"/>
              </a:cxn>
              <a:cxn ang="0">
                <a:pos x="T6" y="T7"/>
              </a:cxn>
              <a:cxn ang="0">
                <a:pos x="T8" y="T9"/>
              </a:cxn>
            </a:cxnLst>
            <a:rect l="0" t="0" r="r" b="b"/>
            <a:pathLst>
              <a:path w="3660" h="1465">
                <a:moveTo>
                  <a:pt x="0" y="1465"/>
                </a:moveTo>
                <a:cubicBezTo>
                  <a:pt x="6" y="1465"/>
                  <a:pt x="578" y="1422"/>
                  <a:pt x="1313" y="1220"/>
                </a:cubicBezTo>
                <a:cubicBezTo>
                  <a:pt x="1989" y="1034"/>
                  <a:pt x="2944" y="672"/>
                  <a:pt x="3660" y="0"/>
                </a:cubicBezTo>
                <a:moveTo>
                  <a:pt x="0" y="1465"/>
                </a:moveTo>
                <a:cubicBezTo>
                  <a:pt x="0" y="1465"/>
                  <a:pt x="0" y="1465"/>
                  <a:pt x="0" y="1465"/>
                </a:cubicBezTo>
              </a:path>
            </a:pathLst>
          </a:custGeom>
          <a:noFill/>
          <a:ln w="241300">
            <a:solidFill>
              <a:schemeClr val="bg2">
                <a:lumMod val="85000"/>
                <a:lumOff val="15000"/>
              </a:schemeClr>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vert="horz" wrap="square" lIns="91416" tIns="45708" rIns="91416" bIns="45708" numCol="1" anchor="t" anchorCtr="0" compatLnSpc="1">
            <a:prstTxWarp prst="textNoShape">
              <a:avLst/>
            </a:prstTxWarp>
          </a:bodyPr>
          <a:lstStyle/>
          <a:p>
            <a:endParaRPr lang="en-US" sz="1799" dirty="0">
              <a:solidFill>
                <a:srgbClr val="000000"/>
              </a:solidFill>
            </a:endParaRPr>
          </a:p>
        </p:txBody>
      </p:sp>
      <p:grpSp>
        <p:nvGrpSpPr>
          <p:cNvPr id="291" name="Group 290"/>
          <p:cNvGrpSpPr/>
          <p:nvPr/>
        </p:nvGrpSpPr>
        <p:grpSpPr>
          <a:xfrm>
            <a:off x="8253330" y="1155700"/>
            <a:ext cx="2909382" cy="1625753"/>
            <a:chOff x="8253330" y="1155700"/>
            <a:chExt cx="2909382" cy="1625753"/>
          </a:xfrm>
        </p:grpSpPr>
        <p:sp>
          <p:nvSpPr>
            <p:cNvPr id="292" name="Freeform 136"/>
            <p:cNvSpPr>
              <a:spLocks/>
            </p:cNvSpPr>
            <p:nvPr/>
          </p:nvSpPr>
          <p:spPr bwMode="auto">
            <a:xfrm>
              <a:off x="8253330" y="1155700"/>
              <a:ext cx="2909382" cy="1625753"/>
            </a:xfrm>
            <a:custGeom>
              <a:avLst/>
              <a:gdLst>
                <a:gd name="T0" fmla="*/ 2421 w 2797"/>
                <a:gd name="T1" fmla="*/ 681 h 1561"/>
                <a:gd name="T2" fmla="*/ 2422 w 2797"/>
                <a:gd name="T3" fmla="*/ 646 h 1561"/>
                <a:gd name="T4" fmla="*/ 1775 w 2797"/>
                <a:gd name="T5" fmla="*/ 0 h 1561"/>
                <a:gd name="T6" fmla="*/ 1208 w 2797"/>
                <a:gd name="T7" fmla="*/ 336 h 1561"/>
                <a:gd name="T8" fmla="*/ 915 w 2797"/>
                <a:gd name="T9" fmla="*/ 224 h 1561"/>
                <a:gd name="T10" fmla="*/ 474 w 2797"/>
                <a:gd name="T11" fmla="*/ 664 h 1561"/>
                <a:gd name="T12" fmla="*/ 475 w 2797"/>
                <a:gd name="T13" fmla="*/ 677 h 1561"/>
                <a:gd name="T14" fmla="*/ 441 w 2797"/>
                <a:gd name="T15" fmla="*/ 676 h 1561"/>
                <a:gd name="T16" fmla="*/ 0 w 2797"/>
                <a:gd name="T17" fmla="*/ 1117 h 1561"/>
                <a:gd name="T18" fmla="*/ 415 w 2797"/>
                <a:gd name="T19" fmla="*/ 1556 h 1561"/>
                <a:gd name="T20" fmla="*/ 415 w 2797"/>
                <a:gd name="T21" fmla="*/ 1561 h 1561"/>
                <a:gd name="T22" fmla="*/ 2332 w 2797"/>
                <a:gd name="T23" fmla="*/ 1561 h 1561"/>
                <a:gd name="T24" fmla="*/ 2332 w 2797"/>
                <a:gd name="T25" fmla="*/ 1556 h 1561"/>
                <a:gd name="T26" fmla="*/ 2357 w 2797"/>
                <a:gd name="T27" fmla="*/ 1557 h 1561"/>
                <a:gd name="T28" fmla="*/ 2797 w 2797"/>
                <a:gd name="T29" fmla="*/ 1117 h 1561"/>
                <a:gd name="T30" fmla="*/ 2421 w 2797"/>
                <a:gd name="T31" fmla="*/ 681 h 1561"/>
                <a:gd name="connsiteX0" fmla="*/ 8656 w 10000"/>
                <a:gd name="connsiteY0" fmla="*/ 4363 h 10000"/>
                <a:gd name="connsiteX1" fmla="*/ 8659 w 10000"/>
                <a:gd name="connsiteY1" fmla="*/ 4138 h 10000"/>
                <a:gd name="connsiteX2" fmla="*/ 6346 w 10000"/>
                <a:gd name="connsiteY2" fmla="*/ 0 h 10000"/>
                <a:gd name="connsiteX3" fmla="*/ 4319 w 10000"/>
                <a:gd name="connsiteY3" fmla="*/ 2152 h 10000"/>
                <a:gd name="connsiteX4" fmla="*/ 3271 w 10000"/>
                <a:gd name="connsiteY4" fmla="*/ 1435 h 10000"/>
                <a:gd name="connsiteX5" fmla="*/ 1695 w 10000"/>
                <a:gd name="connsiteY5" fmla="*/ 4254 h 10000"/>
                <a:gd name="connsiteX6" fmla="*/ 1698 w 10000"/>
                <a:gd name="connsiteY6" fmla="*/ 4337 h 10000"/>
                <a:gd name="connsiteX7" fmla="*/ 1577 w 10000"/>
                <a:gd name="connsiteY7" fmla="*/ 4331 h 10000"/>
                <a:gd name="connsiteX8" fmla="*/ 0 w 10000"/>
                <a:gd name="connsiteY8" fmla="*/ 7156 h 10000"/>
                <a:gd name="connsiteX9" fmla="*/ 1484 w 10000"/>
                <a:gd name="connsiteY9" fmla="*/ 9968 h 10000"/>
                <a:gd name="connsiteX10" fmla="*/ 1484 w 10000"/>
                <a:gd name="connsiteY10" fmla="*/ 10000 h 10000"/>
                <a:gd name="connsiteX11" fmla="*/ 8338 w 10000"/>
                <a:gd name="connsiteY11" fmla="*/ 10000 h 10000"/>
                <a:gd name="connsiteX12" fmla="*/ 8427 w 10000"/>
                <a:gd name="connsiteY12" fmla="*/ 9974 h 10000"/>
                <a:gd name="connsiteX13" fmla="*/ 10000 w 10000"/>
                <a:gd name="connsiteY13" fmla="*/ 7156 h 10000"/>
                <a:gd name="connsiteX14" fmla="*/ 8656 w 10000"/>
                <a:gd name="connsiteY14" fmla="*/ 4363 h 10000"/>
                <a:gd name="connsiteX0" fmla="*/ 8656 w 10000"/>
                <a:gd name="connsiteY0" fmla="*/ 4363 h 10000"/>
                <a:gd name="connsiteX1" fmla="*/ 8659 w 10000"/>
                <a:gd name="connsiteY1" fmla="*/ 4138 h 10000"/>
                <a:gd name="connsiteX2" fmla="*/ 6346 w 10000"/>
                <a:gd name="connsiteY2" fmla="*/ 0 h 10000"/>
                <a:gd name="connsiteX3" fmla="*/ 4319 w 10000"/>
                <a:gd name="connsiteY3" fmla="*/ 2152 h 10000"/>
                <a:gd name="connsiteX4" fmla="*/ 3271 w 10000"/>
                <a:gd name="connsiteY4" fmla="*/ 1435 h 10000"/>
                <a:gd name="connsiteX5" fmla="*/ 1695 w 10000"/>
                <a:gd name="connsiteY5" fmla="*/ 4254 h 10000"/>
                <a:gd name="connsiteX6" fmla="*/ 1698 w 10000"/>
                <a:gd name="connsiteY6" fmla="*/ 4337 h 10000"/>
                <a:gd name="connsiteX7" fmla="*/ 1577 w 10000"/>
                <a:gd name="connsiteY7" fmla="*/ 4331 h 10000"/>
                <a:gd name="connsiteX8" fmla="*/ 0 w 10000"/>
                <a:gd name="connsiteY8" fmla="*/ 7156 h 10000"/>
                <a:gd name="connsiteX9" fmla="*/ 1484 w 10000"/>
                <a:gd name="connsiteY9" fmla="*/ 9968 h 10000"/>
                <a:gd name="connsiteX10" fmla="*/ 1484 w 10000"/>
                <a:gd name="connsiteY10" fmla="*/ 10000 h 10000"/>
                <a:gd name="connsiteX11" fmla="*/ 8427 w 10000"/>
                <a:gd name="connsiteY11" fmla="*/ 9974 h 10000"/>
                <a:gd name="connsiteX12" fmla="*/ 10000 w 10000"/>
                <a:gd name="connsiteY12" fmla="*/ 7156 h 10000"/>
                <a:gd name="connsiteX13" fmla="*/ 8656 w 10000"/>
                <a:gd name="connsiteY13" fmla="*/ 4363 h 10000"/>
                <a:gd name="connsiteX0" fmla="*/ 8656 w 10000"/>
                <a:gd name="connsiteY0" fmla="*/ 4363 h 9974"/>
                <a:gd name="connsiteX1" fmla="*/ 8659 w 10000"/>
                <a:gd name="connsiteY1" fmla="*/ 4138 h 9974"/>
                <a:gd name="connsiteX2" fmla="*/ 6346 w 10000"/>
                <a:gd name="connsiteY2" fmla="*/ 0 h 9974"/>
                <a:gd name="connsiteX3" fmla="*/ 4319 w 10000"/>
                <a:gd name="connsiteY3" fmla="*/ 2152 h 9974"/>
                <a:gd name="connsiteX4" fmla="*/ 3271 w 10000"/>
                <a:gd name="connsiteY4" fmla="*/ 1435 h 9974"/>
                <a:gd name="connsiteX5" fmla="*/ 1695 w 10000"/>
                <a:gd name="connsiteY5" fmla="*/ 4254 h 9974"/>
                <a:gd name="connsiteX6" fmla="*/ 1698 w 10000"/>
                <a:gd name="connsiteY6" fmla="*/ 4337 h 9974"/>
                <a:gd name="connsiteX7" fmla="*/ 1577 w 10000"/>
                <a:gd name="connsiteY7" fmla="*/ 4331 h 9974"/>
                <a:gd name="connsiteX8" fmla="*/ 0 w 10000"/>
                <a:gd name="connsiteY8" fmla="*/ 7156 h 9974"/>
                <a:gd name="connsiteX9" fmla="*/ 1484 w 10000"/>
                <a:gd name="connsiteY9" fmla="*/ 9968 h 9974"/>
                <a:gd name="connsiteX10" fmla="*/ 8427 w 10000"/>
                <a:gd name="connsiteY10" fmla="*/ 9974 h 9974"/>
                <a:gd name="connsiteX11" fmla="*/ 10000 w 10000"/>
                <a:gd name="connsiteY11" fmla="*/ 7156 h 9974"/>
                <a:gd name="connsiteX12" fmla="*/ 8656 w 10000"/>
                <a:gd name="connsiteY12" fmla="*/ 4363 h 9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000" h="9974">
                  <a:moveTo>
                    <a:pt x="8656" y="4363"/>
                  </a:moveTo>
                  <a:cubicBezTo>
                    <a:pt x="8656" y="4286"/>
                    <a:pt x="8659" y="4209"/>
                    <a:pt x="8659" y="4138"/>
                  </a:cubicBezTo>
                  <a:cubicBezTo>
                    <a:pt x="8659" y="1851"/>
                    <a:pt x="7622" y="0"/>
                    <a:pt x="6346" y="0"/>
                  </a:cubicBezTo>
                  <a:cubicBezTo>
                    <a:pt x="5474" y="0"/>
                    <a:pt x="4712" y="865"/>
                    <a:pt x="4319" y="2152"/>
                  </a:cubicBezTo>
                  <a:cubicBezTo>
                    <a:pt x="4040" y="1704"/>
                    <a:pt x="3675" y="1435"/>
                    <a:pt x="3271" y="1435"/>
                  </a:cubicBezTo>
                  <a:cubicBezTo>
                    <a:pt x="2403" y="1435"/>
                    <a:pt x="1695" y="2697"/>
                    <a:pt x="1695" y="4254"/>
                  </a:cubicBezTo>
                  <a:cubicBezTo>
                    <a:pt x="1695" y="4286"/>
                    <a:pt x="1698" y="4311"/>
                    <a:pt x="1698" y="4337"/>
                  </a:cubicBezTo>
                  <a:cubicBezTo>
                    <a:pt x="1655" y="4337"/>
                    <a:pt x="1616" y="4331"/>
                    <a:pt x="1577" y="4331"/>
                  </a:cubicBezTo>
                  <a:cubicBezTo>
                    <a:pt x="704" y="4331"/>
                    <a:pt x="0" y="5593"/>
                    <a:pt x="0" y="7156"/>
                  </a:cubicBezTo>
                  <a:cubicBezTo>
                    <a:pt x="0" y="8661"/>
                    <a:pt x="658" y="9885"/>
                    <a:pt x="1484" y="9968"/>
                  </a:cubicBezTo>
                  <a:lnTo>
                    <a:pt x="8427" y="9974"/>
                  </a:lnTo>
                  <a:cubicBezTo>
                    <a:pt x="9296" y="9974"/>
                    <a:pt x="10000" y="8712"/>
                    <a:pt x="10000" y="7156"/>
                  </a:cubicBezTo>
                  <a:cubicBezTo>
                    <a:pt x="10000" y="5734"/>
                    <a:pt x="9417" y="4561"/>
                    <a:pt x="8656" y="4363"/>
                  </a:cubicBezTo>
                  <a:close/>
                </a:path>
              </a:pathLst>
            </a:custGeom>
            <a:solidFill>
              <a:schemeClr val="bg2"/>
            </a:solidFill>
            <a:ln w="38100">
              <a:solidFill>
                <a:schemeClr val="bg1">
                  <a:lumMod val="85000"/>
                </a:schemeClr>
              </a:solidFill>
            </a:ln>
          </p:spPr>
          <p:txBody>
            <a:bodyPr vert="horz" wrap="square" lIns="91416" tIns="45708" rIns="91416" bIns="45708" numCol="1" anchor="t" anchorCtr="0" compatLnSpc="1">
              <a:prstTxWarp prst="textNoShape">
                <a:avLst/>
              </a:prstTxWarp>
            </a:bodyPr>
            <a:lstStyle/>
            <a:p>
              <a:pPr defTabSz="914126"/>
              <a:endParaRPr lang="en-US" sz="1799" kern="0">
                <a:solidFill>
                  <a:sysClr val="windowText" lastClr="000000"/>
                </a:solidFill>
              </a:endParaRPr>
            </a:p>
          </p:txBody>
        </p:sp>
        <p:grpSp>
          <p:nvGrpSpPr>
            <p:cNvPr id="293" name="Group 292"/>
            <p:cNvGrpSpPr>
              <a:grpSpLocks noChangeAspect="1"/>
            </p:cNvGrpSpPr>
            <p:nvPr/>
          </p:nvGrpSpPr>
          <p:grpSpPr bwMode="auto">
            <a:xfrm>
              <a:off x="9816120" y="1384300"/>
              <a:ext cx="670370" cy="152405"/>
              <a:chOff x="2624" y="1797"/>
              <a:chExt cx="3189" cy="725"/>
            </a:xfrm>
          </p:grpSpPr>
          <p:sp>
            <p:nvSpPr>
              <p:cNvPr id="323" name="Freeform 140"/>
              <p:cNvSpPr>
                <a:spLocks/>
              </p:cNvSpPr>
              <p:nvPr/>
            </p:nvSpPr>
            <p:spPr bwMode="auto">
              <a:xfrm>
                <a:off x="2624" y="1955"/>
                <a:ext cx="296" cy="401"/>
              </a:xfrm>
              <a:custGeom>
                <a:avLst/>
                <a:gdLst>
                  <a:gd name="T0" fmla="*/ 1 w 125"/>
                  <a:gd name="T1" fmla="*/ 146 h 168"/>
                  <a:gd name="T2" fmla="*/ 2 w 125"/>
                  <a:gd name="T3" fmla="*/ 150 h 168"/>
                  <a:gd name="T4" fmla="*/ 12 w 125"/>
                  <a:gd name="T5" fmla="*/ 156 h 168"/>
                  <a:gd name="T6" fmla="*/ 66 w 125"/>
                  <a:gd name="T7" fmla="*/ 168 h 168"/>
                  <a:gd name="T8" fmla="*/ 125 w 125"/>
                  <a:gd name="T9" fmla="*/ 118 h 168"/>
                  <a:gd name="T10" fmla="*/ 125 w 125"/>
                  <a:gd name="T11" fmla="*/ 117 h 168"/>
                  <a:gd name="T12" fmla="*/ 75 w 125"/>
                  <a:gd name="T13" fmla="*/ 70 h 168"/>
                  <a:gd name="T14" fmla="*/ 72 w 125"/>
                  <a:gd name="T15" fmla="*/ 69 h 168"/>
                  <a:gd name="T16" fmla="*/ 38 w 125"/>
                  <a:gd name="T17" fmla="*/ 46 h 168"/>
                  <a:gd name="T18" fmla="*/ 38 w 125"/>
                  <a:gd name="T19" fmla="*/ 45 h 168"/>
                  <a:gd name="T20" fmla="*/ 62 w 125"/>
                  <a:gd name="T21" fmla="*/ 28 h 168"/>
                  <a:gd name="T22" fmla="*/ 108 w 125"/>
                  <a:gd name="T23" fmla="*/ 39 h 168"/>
                  <a:gd name="T24" fmla="*/ 113 w 125"/>
                  <a:gd name="T25" fmla="*/ 38 h 168"/>
                  <a:gd name="T26" fmla="*/ 120 w 125"/>
                  <a:gd name="T27" fmla="*/ 18 h 168"/>
                  <a:gd name="T28" fmla="*/ 119 w 125"/>
                  <a:gd name="T29" fmla="*/ 14 h 168"/>
                  <a:gd name="T30" fmla="*/ 66 w 125"/>
                  <a:gd name="T31" fmla="*/ 0 h 168"/>
                  <a:gd name="T32" fmla="*/ 63 w 125"/>
                  <a:gd name="T33" fmla="*/ 0 h 168"/>
                  <a:gd name="T34" fmla="*/ 6 w 125"/>
                  <a:gd name="T35" fmla="*/ 49 h 168"/>
                  <a:gd name="T36" fmla="*/ 6 w 125"/>
                  <a:gd name="T37" fmla="*/ 50 h 168"/>
                  <a:gd name="T38" fmla="*/ 56 w 125"/>
                  <a:gd name="T39" fmla="*/ 97 h 168"/>
                  <a:gd name="T40" fmla="*/ 60 w 125"/>
                  <a:gd name="T41" fmla="*/ 99 h 168"/>
                  <a:gd name="T42" fmla="*/ 92 w 125"/>
                  <a:gd name="T43" fmla="*/ 121 h 168"/>
                  <a:gd name="T44" fmla="*/ 92 w 125"/>
                  <a:gd name="T45" fmla="*/ 122 h 168"/>
                  <a:gd name="T46" fmla="*/ 67 w 125"/>
                  <a:gd name="T47" fmla="*/ 141 h 168"/>
                  <a:gd name="T48" fmla="*/ 19 w 125"/>
                  <a:gd name="T49" fmla="*/ 128 h 168"/>
                  <a:gd name="T50" fmla="*/ 13 w 125"/>
                  <a:gd name="T51" fmla="*/ 124 h 168"/>
                  <a:gd name="T52" fmla="*/ 9 w 125"/>
                  <a:gd name="T53" fmla="*/ 126 h 168"/>
                  <a:gd name="T54" fmla="*/ 1 w 125"/>
                  <a:gd name="T55" fmla="*/ 146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25" h="168">
                    <a:moveTo>
                      <a:pt x="1" y="146"/>
                    </a:moveTo>
                    <a:cubicBezTo>
                      <a:pt x="0" y="149"/>
                      <a:pt x="2" y="149"/>
                      <a:pt x="2" y="150"/>
                    </a:cubicBezTo>
                    <a:cubicBezTo>
                      <a:pt x="6" y="152"/>
                      <a:pt x="9" y="154"/>
                      <a:pt x="12" y="156"/>
                    </a:cubicBezTo>
                    <a:cubicBezTo>
                      <a:pt x="31" y="166"/>
                      <a:pt x="48" y="168"/>
                      <a:pt x="66" y="168"/>
                    </a:cubicBezTo>
                    <a:cubicBezTo>
                      <a:pt x="102" y="168"/>
                      <a:pt x="125" y="149"/>
                      <a:pt x="125" y="118"/>
                    </a:cubicBezTo>
                    <a:cubicBezTo>
                      <a:pt x="125" y="117"/>
                      <a:pt x="125" y="117"/>
                      <a:pt x="125" y="117"/>
                    </a:cubicBezTo>
                    <a:cubicBezTo>
                      <a:pt x="125" y="88"/>
                      <a:pt x="99" y="77"/>
                      <a:pt x="75" y="70"/>
                    </a:cubicBezTo>
                    <a:cubicBezTo>
                      <a:pt x="72" y="69"/>
                      <a:pt x="72" y="69"/>
                      <a:pt x="72" y="69"/>
                    </a:cubicBezTo>
                    <a:cubicBezTo>
                      <a:pt x="54" y="63"/>
                      <a:pt x="38" y="58"/>
                      <a:pt x="38" y="46"/>
                    </a:cubicBezTo>
                    <a:cubicBezTo>
                      <a:pt x="38" y="45"/>
                      <a:pt x="38" y="45"/>
                      <a:pt x="38" y="45"/>
                    </a:cubicBezTo>
                    <a:cubicBezTo>
                      <a:pt x="38" y="35"/>
                      <a:pt x="48" y="28"/>
                      <a:pt x="62" y="28"/>
                    </a:cubicBezTo>
                    <a:cubicBezTo>
                      <a:pt x="77" y="28"/>
                      <a:pt x="96" y="33"/>
                      <a:pt x="108" y="39"/>
                    </a:cubicBezTo>
                    <a:cubicBezTo>
                      <a:pt x="108" y="39"/>
                      <a:pt x="112" y="42"/>
                      <a:pt x="113" y="38"/>
                    </a:cubicBezTo>
                    <a:cubicBezTo>
                      <a:pt x="114" y="36"/>
                      <a:pt x="120" y="20"/>
                      <a:pt x="120" y="18"/>
                    </a:cubicBezTo>
                    <a:cubicBezTo>
                      <a:pt x="121" y="16"/>
                      <a:pt x="120" y="15"/>
                      <a:pt x="119" y="14"/>
                    </a:cubicBezTo>
                    <a:cubicBezTo>
                      <a:pt x="105" y="6"/>
                      <a:pt x="86" y="0"/>
                      <a:pt x="66" y="0"/>
                    </a:cubicBezTo>
                    <a:cubicBezTo>
                      <a:pt x="63" y="0"/>
                      <a:pt x="63" y="0"/>
                      <a:pt x="63" y="0"/>
                    </a:cubicBezTo>
                    <a:cubicBezTo>
                      <a:pt x="29" y="0"/>
                      <a:pt x="6" y="20"/>
                      <a:pt x="6" y="49"/>
                    </a:cubicBezTo>
                    <a:cubicBezTo>
                      <a:pt x="6" y="50"/>
                      <a:pt x="6" y="50"/>
                      <a:pt x="6" y="50"/>
                    </a:cubicBezTo>
                    <a:cubicBezTo>
                      <a:pt x="6" y="80"/>
                      <a:pt x="32" y="90"/>
                      <a:pt x="56" y="97"/>
                    </a:cubicBezTo>
                    <a:cubicBezTo>
                      <a:pt x="60" y="99"/>
                      <a:pt x="60" y="99"/>
                      <a:pt x="60" y="99"/>
                    </a:cubicBezTo>
                    <a:cubicBezTo>
                      <a:pt x="77" y="104"/>
                      <a:pt x="92" y="109"/>
                      <a:pt x="92" y="121"/>
                    </a:cubicBezTo>
                    <a:cubicBezTo>
                      <a:pt x="92" y="122"/>
                      <a:pt x="92" y="122"/>
                      <a:pt x="92" y="122"/>
                    </a:cubicBezTo>
                    <a:cubicBezTo>
                      <a:pt x="92" y="133"/>
                      <a:pt x="83" y="141"/>
                      <a:pt x="67" y="141"/>
                    </a:cubicBezTo>
                    <a:cubicBezTo>
                      <a:pt x="60" y="141"/>
                      <a:pt x="41" y="141"/>
                      <a:pt x="19" y="128"/>
                    </a:cubicBezTo>
                    <a:cubicBezTo>
                      <a:pt x="17" y="126"/>
                      <a:pt x="15" y="125"/>
                      <a:pt x="13" y="124"/>
                    </a:cubicBezTo>
                    <a:cubicBezTo>
                      <a:pt x="12" y="123"/>
                      <a:pt x="10" y="122"/>
                      <a:pt x="9" y="126"/>
                    </a:cubicBezTo>
                    <a:lnTo>
                      <a:pt x="1" y="146"/>
                    </a:lnTo>
                    <a:close/>
                  </a:path>
                </a:pathLst>
              </a:custGeom>
              <a:solidFill>
                <a:srgbClr val="139CD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defTabSz="914126"/>
                <a:endParaRPr lang="en-US" sz="1799" kern="0" dirty="0">
                  <a:solidFill>
                    <a:srgbClr val="000000"/>
                  </a:solidFill>
                </a:endParaRPr>
              </a:p>
            </p:txBody>
          </p:sp>
          <p:sp>
            <p:nvSpPr>
              <p:cNvPr id="324" name="Freeform 141"/>
              <p:cNvSpPr>
                <a:spLocks/>
              </p:cNvSpPr>
              <p:nvPr/>
            </p:nvSpPr>
            <p:spPr bwMode="auto">
              <a:xfrm>
                <a:off x="3893" y="1955"/>
                <a:ext cx="296" cy="401"/>
              </a:xfrm>
              <a:custGeom>
                <a:avLst/>
                <a:gdLst>
                  <a:gd name="T0" fmla="*/ 1 w 125"/>
                  <a:gd name="T1" fmla="*/ 146 h 168"/>
                  <a:gd name="T2" fmla="*/ 2 w 125"/>
                  <a:gd name="T3" fmla="*/ 150 h 168"/>
                  <a:gd name="T4" fmla="*/ 12 w 125"/>
                  <a:gd name="T5" fmla="*/ 156 h 168"/>
                  <a:gd name="T6" fmla="*/ 65 w 125"/>
                  <a:gd name="T7" fmla="*/ 168 h 168"/>
                  <a:gd name="T8" fmla="*/ 125 w 125"/>
                  <a:gd name="T9" fmla="*/ 118 h 168"/>
                  <a:gd name="T10" fmla="*/ 125 w 125"/>
                  <a:gd name="T11" fmla="*/ 117 h 168"/>
                  <a:gd name="T12" fmla="*/ 75 w 125"/>
                  <a:gd name="T13" fmla="*/ 70 h 168"/>
                  <a:gd name="T14" fmla="*/ 72 w 125"/>
                  <a:gd name="T15" fmla="*/ 69 h 168"/>
                  <a:gd name="T16" fmla="*/ 38 w 125"/>
                  <a:gd name="T17" fmla="*/ 46 h 168"/>
                  <a:gd name="T18" fmla="*/ 38 w 125"/>
                  <a:gd name="T19" fmla="*/ 45 h 168"/>
                  <a:gd name="T20" fmla="*/ 61 w 125"/>
                  <a:gd name="T21" fmla="*/ 28 h 168"/>
                  <a:gd name="T22" fmla="*/ 108 w 125"/>
                  <a:gd name="T23" fmla="*/ 39 h 168"/>
                  <a:gd name="T24" fmla="*/ 113 w 125"/>
                  <a:gd name="T25" fmla="*/ 38 h 168"/>
                  <a:gd name="T26" fmla="*/ 120 w 125"/>
                  <a:gd name="T27" fmla="*/ 18 h 168"/>
                  <a:gd name="T28" fmla="*/ 118 w 125"/>
                  <a:gd name="T29" fmla="*/ 14 h 168"/>
                  <a:gd name="T30" fmla="*/ 66 w 125"/>
                  <a:gd name="T31" fmla="*/ 0 h 168"/>
                  <a:gd name="T32" fmla="*/ 62 w 125"/>
                  <a:gd name="T33" fmla="*/ 0 h 168"/>
                  <a:gd name="T34" fmla="*/ 5 w 125"/>
                  <a:gd name="T35" fmla="*/ 49 h 168"/>
                  <a:gd name="T36" fmla="*/ 5 w 125"/>
                  <a:gd name="T37" fmla="*/ 50 h 168"/>
                  <a:gd name="T38" fmla="*/ 55 w 125"/>
                  <a:gd name="T39" fmla="*/ 97 h 168"/>
                  <a:gd name="T40" fmla="*/ 59 w 125"/>
                  <a:gd name="T41" fmla="*/ 99 h 168"/>
                  <a:gd name="T42" fmla="*/ 92 w 125"/>
                  <a:gd name="T43" fmla="*/ 121 h 168"/>
                  <a:gd name="T44" fmla="*/ 92 w 125"/>
                  <a:gd name="T45" fmla="*/ 122 h 168"/>
                  <a:gd name="T46" fmla="*/ 66 w 125"/>
                  <a:gd name="T47" fmla="*/ 141 h 168"/>
                  <a:gd name="T48" fmla="*/ 19 w 125"/>
                  <a:gd name="T49" fmla="*/ 128 h 168"/>
                  <a:gd name="T50" fmla="*/ 13 w 125"/>
                  <a:gd name="T51" fmla="*/ 124 h 168"/>
                  <a:gd name="T52" fmla="*/ 8 w 125"/>
                  <a:gd name="T53" fmla="*/ 126 h 168"/>
                  <a:gd name="T54" fmla="*/ 1 w 125"/>
                  <a:gd name="T55" fmla="*/ 146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25" h="168">
                    <a:moveTo>
                      <a:pt x="1" y="146"/>
                    </a:moveTo>
                    <a:cubicBezTo>
                      <a:pt x="0" y="149"/>
                      <a:pt x="1" y="149"/>
                      <a:pt x="2" y="150"/>
                    </a:cubicBezTo>
                    <a:cubicBezTo>
                      <a:pt x="5" y="152"/>
                      <a:pt x="9" y="154"/>
                      <a:pt x="12" y="156"/>
                    </a:cubicBezTo>
                    <a:cubicBezTo>
                      <a:pt x="30" y="166"/>
                      <a:pt x="47" y="168"/>
                      <a:pt x="65" y="168"/>
                    </a:cubicBezTo>
                    <a:cubicBezTo>
                      <a:pt x="102" y="168"/>
                      <a:pt x="125" y="149"/>
                      <a:pt x="125" y="118"/>
                    </a:cubicBezTo>
                    <a:cubicBezTo>
                      <a:pt x="125" y="117"/>
                      <a:pt x="125" y="117"/>
                      <a:pt x="125" y="117"/>
                    </a:cubicBezTo>
                    <a:cubicBezTo>
                      <a:pt x="125" y="88"/>
                      <a:pt x="99" y="77"/>
                      <a:pt x="75" y="70"/>
                    </a:cubicBezTo>
                    <a:cubicBezTo>
                      <a:pt x="72" y="69"/>
                      <a:pt x="72" y="69"/>
                      <a:pt x="72" y="69"/>
                    </a:cubicBezTo>
                    <a:cubicBezTo>
                      <a:pt x="54" y="63"/>
                      <a:pt x="38" y="58"/>
                      <a:pt x="38" y="46"/>
                    </a:cubicBezTo>
                    <a:cubicBezTo>
                      <a:pt x="38" y="45"/>
                      <a:pt x="38" y="45"/>
                      <a:pt x="38" y="45"/>
                    </a:cubicBezTo>
                    <a:cubicBezTo>
                      <a:pt x="38" y="35"/>
                      <a:pt x="47" y="28"/>
                      <a:pt x="61" y="28"/>
                    </a:cubicBezTo>
                    <a:cubicBezTo>
                      <a:pt x="77" y="28"/>
                      <a:pt x="96" y="33"/>
                      <a:pt x="108" y="39"/>
                    </a:cubicBezTo>
                    <a:cubicBezTo>
                      <a:pt x="108" y="39"/>
                      <a:pt x="111" y="42"/>
                      <a:pt x="113" y="38"/>
                    </a:cubicBezTo>
                    <a:cubicBezTo>
                      <a:pt x="113" y="36"/>
                      <a:pt x="119" y="20"/>
                      <a:pt x="120" y="18"/>
                    </a:cubicBezTo>
                    <a:cubicBezTo>
                      <a:pt x="121" y="16"/>
                      <a:pt x="120" y="15"/>
                      <a:pt x="118" y="14"/>
                    </a:cubicBezTo>
                    <a:cubicBezTo>
                      <a:pt x="105" y="6"/>
                      <a:pt x="86" y="0"/>
                      <a:pt x="66" y="0"/>
                    </a:cubicBezTo>
                    <a:cubicBezTo>
                      <a:pt x="62" y="0"/>
                      <a:pt x="62" y="0"/>
                      <a:pt x="62" y="0"/>
                    </a:cubicBezTo>
                    <a:cubicBezTo>
                      <a:pt x="29" y="0"/>
                      <a:pt x="5" y="20"/>
                      <a:pt x="5" y="49"/>
                    </a:cubicBezTo>
                    <a:cubicBezTo>
                      <a:pt x="5" y="50"/>
                      <a:pt x="5" y="50"/>
                      <a:pt x="5" y="50"/>
                    </a:cubicBezTo>
                    <a:cubicBezTo>
                      <a:pt x="5" y="80"/>
                      <a:pt x="31" y="90"/>
                      <a:pt x="55" y="97"/>
                    </a:cubicBezTo>
                    <a:cubicBezTo>
                      <a:pt x="59" y="99"/>
                      <a:pt x="59" y="99"/>
                      <a:pt x="59" y="99"/>
                    </a:cubicBezTo>
                    <a:cubicBezTo>
                      <a:pt x="77" y="104"/>
                      <a:pt x="92" y="109"/>
                      <a:pt x="92" y="121"/>
                    </a:cubicBezTo>
                    <a:cubicBezTo>
                      <a:pt x="92" y="122"/>
                      <a:pt x="92" y="122"/>
                      <a:pt x="92" y="122"/>
                    </a:cubicBezTo>
                    <a:cubicBezTo>
                      <a:pt x="92" y="133"/>
                      <a:pt x="82" y="141"/>
                      <a:pt x="66" y="141"/>
                    </a:cubicBezTo>
                    <a:cubicBezTo>
                      <a:pt x="60" y="141"/>
                      <a:pt x="40" y="141"/>
                      <a:pt x="19" y="128"/>
                    </a:cubicBezTo>
                    <a:cubicBezTo>
                      <a:pt x="17" y="126"/>
                      <a:pt x="15" y="125"/>
                      <a:pt x="13" y="124"/>
                    </a:cubicBezTo>
                    <a:cubicBezTo>
                      <a:pt x="12" y="124"/>
                      <a:pt x="9" y="122"/>
                      <a:pt x="8" y="126"/>
                    </a:cubicBezTo>
                    <a:lnTo>
                      <a:pt x="1" y="146"/>
                    </a:lnTo>
                    <a:close/>
                  </a:path>
                </a:pathLst>
              </a:custGeom>
              <a:solidFill>
                <a:srgbClr val="139CD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defTabSz="914126"/>
                <a:endParaRPr lang="en-US" sz="1799" kern="0" dirty="0">
                  <a:solidFill>
                    <a:srgbClr val="000000"/>
                  </a:solidFill>
                </a:endParaRPr>
              </a:p>
            </p:txBody>
          </p:sp>
          <p:sp>
            <p:nvSpPr>
              <p:cNvPr id="325" name="Freeform 142"/>
              <p:cNvSpPr>
                <a:spLocks noEditPoints="1"/>
              </p:cNvSpPr>
              <p:nvPr/>
            </p:nvSpPr>
            <p:spPr bwMode="auto">
              <a:xfrm>
                <a:off x="4492" y="1957"/>
                <a:ext cx="352" cy="399"/>
              </a:xfrm>
              <a:custGeom>
                <a:avLst/>
                <a:gdLst>
                  <a:gd name="T0" fmla="*/ 144 w 149"/>
                  <a:gd name="T1" fmla="*/ 50 h 167"/>
                  <a:gd name="T2" fmla="*/ 130 w 149"/>
                  <a:gd name="T3" fmla="*/ 24 h 167"/>
                  <a:gd name="T4" fmla="*/ 107 w 149"/>
                  <a:gd name="T5" fmla="*/ 6 h 167"/>
                  <a:gd name="T6" fmla="*/ 74 w 149"/>
                  <a:gd name="T7" fmla="*/ 0 h 167"/>
                  <a:gd name="T8" fmla="*/ 41 w 149"/>
                  <a:gd name="T9" fmla="*/ 6 h 167"/>
                  <a:gd name="T10" fmla="*/ 18 w 149"/>
                  <a:gd name="T11" fmla="*/ 24 h 167"/>
                  <a:gd name="T12" fmla="*/ 4 w 149"/>
                  <a:gd name="T13" fmla="*/ 50 h 167"/>
                  <a:gd name="T14" fmla="*/ 0 w 149"/>
                  <a:gd name="T15" fmla="*/ 83 h 167"/>
                  <a:gd name="T16" fmla="*/ 4 w 149"/>
                  <a:gd name="T17" fmla="*/ 116 h 167"/>
                  <a:gd name="T18" fmla="*/ 18 w 149"/>
                  <a:gd name="T19" fmla="*/ 143 h 167"/>
                  <a:gd name="T20" fmla="*/ 41 w 149"/>
                  <a:gd name="T21" fmla="*/ 160 h 167"/>
                  <a:gd name="T22" fmla="*/ 74 w 149"/>
                  <a:gd name="T23" fmla="*/ 167 h 167"/>
                  <a:gd name="T24" fmla="*/ 107 w 149"/>
                  <a:gd name="T25" fmla="*/ 160 h 167"/>
                  <a:gd name="T26" fmla="*/ 130 w 149"/>
                  <a:gd name="T27" fmla="*/ 143 h 167"/>
                  <a:gd name="T28" fmla="*/ 144 w 149"/>
                  <a:gd name="T29" fmla="*/ 116 h 167"/>
                  <a:gd name="T30" fmla="*/ 149 w 149"/>
                  <a:gd name="T31" fmla="*/ 83 h 167"/>
                  <a:gd name="T32" fmla="*/ 144 w 149"/>
                  <a:gd name="T33" fmla="*/ 50 h 167"/>
                  <a:gd name="T34" fmla="*/ 114 w 149"/>
                  <a:gd name="T35" fmla="*/ 83 h 167"/>
                  <a:gd name="T36" fmla="*/ 104 w 149"/>
                  <a:gd name="T37" fmla="*/ 125 h 167"/>
                  <a:gd name="T38" fmla="*/ 74 w 149"/>
                  <a:gd name="T39" fmla="*/ 139 h 167"/>
                  <a:gd name="T40" fmla="*/ 45 w 149"/>
                  <a:gd name="T41" fmla="*/ 125 h 167"/>
                  <a:gd name="T42" fmla="*/ 35 w 149"/>
                  <a:gd name="T43" fmla="*/ 83 h 167"/>
                  <a:gd name="T44" fmla="*/ 45 w 149"/>
                  <a:gd name="T45" fmla="*/ 42 h 167"/>
                  <a:gd name="T46" fmla="*/ 74 w 149"/>
                  <a:gd name="T47" fmla="*/ 28 h 167"/>
                  <a:gd name="T48" fmla="*/ 104 w 149"/>
                  <a:gd name="T49" fmla="*/ 42 h 167"/>
                  <a:gd name="T50" fmla="*/ 114 w 149"/>
                  <a:gd name="T51" fmla="*/ 83 h 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49" h="167">
                    <a:moveTo>
                      <a:pt x="144" y="50"/>
                    </a:moveTo>
                    <a:cubicBezTo>
                      <a:pt x="141" y="40"/>
                      <a:pt x="137" y="31"/>
                      <a:pt x="130" y="24"/>
                    </a:cubicBezTo>
                    <a:cubicBezTo>
                      <a:pt x="124" y="16"/>
                      <a:pt x="116" y="10"/>
                      <a:pt x="107" y="6"/>
                    </a:cubicBezTo>
                    <a:cubicBezTo>
                      <a:pt x="98" y="2"/>
                      <a:pt x="87" y="0"/>
                      <a:pt x="74" y="0"/>
                    </a:cubicBezTo>
                    <a:cubicBezTo>
                      <a:pt x="62" y="0"/>
                      <a:pt x="51" y="2"/>
                      <a:pt x="41" y="6"/>
                    </a:cubicBezTo>
                    <a:cubicBezTo>
                      <a:pt x="32" y="10"/>
                      <a:pt x="24" y="16"/>
                      <a:pt x="18" y="24"/>
                    </a:cubicBezTo>
                    <a:cubicBezTo>
                      <a:pt x="12" y="31"/>
                      <a:pt x="7" y="40"/>
                      <a:pt x="4" y="50"/>
                    </a:cubicBezTo>
                    <a:cubicBezTo>
                      <a:pt x="1" y="61"/>
                      <a:pt x="0" y="72"/>
                      <a:pt x="0" y="83"/>
                    </a:cubicBezTo>
                    <a:cubicBezTo>
                      <a:pt x="0" y="95"/>
                      <a:pt x="1" y="106"/>
                      <a:pt x="4" y="116"/>
                    </a:cubicBezTo>
                    <a:cubicBezTo>
                      <a:pt x="7" y="126"/>
                      <a:pt x="12" y="135"/>
                      <a:pt x="18" y="143"/>
                    </a:cubicBezTo>
                    <a:cubicBezTo>
                      <a:pt x="24" y="150"/>
                      <a:pt x="32" y="156"/>
                      <a:pt x="41" y="160"/>
                    </a:cubicBezTo>
                    <a:cubicBezTo>
                      <a:pt x="51" y="165"/>
                      <a:pt x="62" y="167"/>
                      <a:pt x="74" y="167"/>
                    </a:cubicBezTo>
                    <a:cubicBezTo>
                      <a:pt x="87" y="167"/>
                      <a:pt x="98" y="165"/>
                      <a:pt x="107" y="160"/>
                    </a:cubicBezTo>
                    <a:cubicBezTo>
                      <a:pt x="116" y="156"/>
                      <a:pt x="124" y="150"/>
                      <a:pt x="130" y="143"/>
                    </a:cubicBezTo>
                    <a:cubicBezTo>
                      <a:pt x="137" y="135"/>
                      <a:pt x="141" y="126"/>
                      <a:pt x="144" y="116"/>
                    </a:cubicBezTo>
                    <a:cubicBezTo>
                      <a:pt x="147" y="106"/>
                      <a:pt x="149" y="95"/>
                      <a:pt x="149" y="83"/>
                    </a:cubicBezTo>
                    <a:cubicBezTo>
                      <a:pt x="149" y="72"/>
                      <a:pt x="147" y="61"/>
                      <a:pt x="144" y="50"/>
                    </a:cubicBezTo>
                    <a:moveTo>
                      <a:pt x="114" y="83"/>
                    </a:moveTo>
                    <a:cubicBezTo>
                      <a:pt x="114" y="101"/>
                      <a:pt x="110" y="115"/>
                      <a:pt x="104" y="125"/>
                    </a:cubicBezTo>
                    <a:cubicBezTo>
                      <a:pt x="97" y="135"/>
                      <a:pt x="88" y="139"/>
                      <a:pt x="74" y="139"/>
                    </a:cubicBezTo>
                    <a:cubicBezTo>
                      <a:pt x="61" y="139"/>
                      <a:pt x="51" y="135"/>
                      <a:pt x="45" y="125"/>
                    </a:cubicBezTo>
                    <a:cubicBezTo>
                      <a:pt x="38" y="115"/>
                      <a:pt x="35" y="101"/>
                      <a:pt x="35" y="83"/>
                    </a:cubicBezTo>
                    <a:cubicBezTo>
                      <a:pt x="35" y="66"/>
                      <a:pt x="38" y="52"/>
                      <a:pt x="45" y="42"/>
                    </a:cubicBezTo>
                    <a:cubicBezTo>
                      <a:pt x="51" y="32"/>
                      <a:pt x="61" y="28"/>
                      <a:pt x="74" y="28"/>
                    </a:cubicBezTo>
                    <a:cubicBezTo>
                      <a:pt x="88" y="28"/>
                      <a:pt x="97" y="32"/>
                      <a:pt x="104" y="42"/>
                    </a:cubicBezTo>
                    <a:cubicBezTo>
                      <a:pt x="110" y="52"/>
                      <a:pt x="114" y="66"/>
                      <a:pt x="114" y="83"/>
                    </a:cubicBezTo>
                  </a:path>
                </a:pathLst>
              </a:custGeom>
              <a:solidFill>
                <a:srgbClr val="139CD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defTabSz="914126"/>
                <a:endParaRPr lang="en-US" sz="1799" kern="0" dirty="0">
                  <a:solidFill>
                    <a:srgbClr val="000000"/>
                  </a:solidFill>
                </a:endParaRPr>
              </a:p>
            </p:txBody>
          </p:sp>
          <p:sp>
            <p:nvSpPr>
              <p:cNvPr id="326" name="Freeform 143"/>
              <p:cNvSpPr>
                <a:spLocks/>
              </p:cNvSpPr>
              <p:nvPr/>
            </p:nvSpPr>
            <p:spPr bwMode="auto">
              <a:xfrm>
                <a:off x="5147" y="1955"/>
                <a:ext cx="301" cy="401"/>
              </a:xfrm>
              <a:custGeom>
                <a:avLst/>
                <a:gdLst>
                  <a:gd name="T0" fmla="*/ 118 w 127"/>
                  <a:gd name="T1" fmla="*/ 136 h 168"/>
                  <a:gd name="T2" fmla="*/ 114 w 127"/>
                  <a:gd name="T3" fmla="*/ 134 h 168"/>
                  <a:gd name="T4" fmla="*/ 100 w 127"/>
                  <a:gd name="T5" fmla="*/ 138 h 168"/>
                  <a:gd name="T6" fmla="*/ 83 w 127"/>
                  <a:gd name="T7" fmla="*/ 139 h 168"/>
                  <a:gd name="T8" fmla="*/ 48 w 127"/>
                  <a:gd name="T9" fmla="*/ 126 h 168"/>
                  <a:gd name="T10" fmla="*/ 35 w 127"/>
                  <a:gd name="T11" fmla="*/ 84 h 168"/>
                  <a:gd name="T12" fmla="*/ 47 w 127"/>
                  <a:gd name="T13" fmla="*/ 44 h 168"/>
                  <a:gd name="T14" fmla="*/ 81 w 127"/>
                  <a:gd name="T15" fmla="*/ 29 h 168"/>
                  <a:gd name="T16" fmla="*/ 113 w 127"/>
                  <a:gd name="T17" fmla="*/ 34 h 168"/>
                  <a:gd name="T18" fmla="*/ 117 w 127"/>
                  <a:gd name="T19" fmla="*/ 32 h 168"/>
                  <a:gd name="T20" fmla="*/ 124 w 127"/>
                  <a:gd name="T21" fmla="*/ 11 h 168"/>
                  <a:gd name="T22" fmla="*/ 122 w 127"/>
                  <a:gd name="T23" fmla="*/ 7 h 168"/>
                  <a:gd name="T24" fmla="*/ 102 w 127"/>
                  <a:gd name="T25" fmla="*/ 2 h 168"/>
                  <a:gd name="T26" fmla="*/ 79 w 127"/>
                  <a:gd name="T27" fmla="*/ 0 h 168"/>
                  <a:gd name="T28" fmla="*/ 45 w 127"/>
                  <a:gd name="T29" fmla="*/ 7 h 168"/>
                  <a:gd name="T30" fmla="*/ 20 w 127"/>
                  <a:gd name="T31" fmla="*/ 25 h 168"/>
                  <a:gd name="T32" fmla="*/ 5 w 127"/>
                  <a:gd name="T33" fmla="*/ 51 h 168"/>
                  <a:gd name="T34" fmla="*/ 0 w 127"/>
                  <a:gd name="T35" fmla="*/ 84 h 168"/>
                  <a:gd name="T36" fmla="*/ 21 w 127"/>
                  <a:gd name="T37" fmla="*/ 145 h 168"/>
                  <a:gd name="T38" fmla="*/ 81 w 127"/>
                  <a:gd name="T39" fmla="*/ 168 h 168"/>
                  <a:gd name="T40" fmla="*/ 124 w 127"/>
                  <a:gd name="T41" fmla="*/ 160 h 168"/>
                  <a:gd name="T42" fmla="*/ 126 w 127"/>
                  <a:gd name="T43" fmla="*/ 156 h 168"/>
                  <a:gd name="T44" fmla="*/ 118 w 127"/>
                  <a:gd name="T45" fmla="*/ 136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27" h="168">
                    <a:moveTo>
                      <a:pt x="118" y="136"/>
                    </a:moveTo>
                    <a:cubicBezTo>
                      <a:pt x="117" y="133"/>
                      <a:pt x="114" y="134"/>
                      <a:pt x="114" y="134"/>
                    </a:cubicBezTo>
                    <a:cubicBezTo>
                      <a:pt x="110" y="135"/>
                      <a:pt x="105" y="137"/>
                      <a:pt x="100" y="138"/>
                    </a:cubicBezTo>
                    <a:cubicBezTo>
                      <a:pt x="95" y="139"/>
                      <a:pt x="89" y="139"/>
                      <a:pt x="83" y="139"/>
                    </a:cubicBezTo>
                    <a:cubicBezTo>
                      <a:pt x="68" y="139"/>
                      <a:pt x="57" y="135"/>
                      <a:pt x="48" y="126"/>
                    </a:cubicBezTo>
                    <a:cubicBezTo>
                      <a:pt x="40" y="117"/>
                      <a:pt x="35" y="103"/>
                      <a:pt x="35" y="84"/>
                    </a:cubicBezTo>
                    <a:cubicBezTo>
                      <a:pt x="35" y="67"/>
                      <a:pt x="39" y="54"/>
                      <a:pt x="47" y="44"/>
                    </a:cubicBezTo>
                    <a:cubicBezTo>
                      <a:pt x="54" y="34"/>
                      <a:pt x="66" y="29"/>
                      <a:pt x="81" y="29"/>
                    </a:cubicBezTo>
                    <a:cubicBezTo>
                      <a:pt x="93" y="29"/>
                      <a:pt x="103" y="31"/>
                      <a:pt x="113" y="34"/>
                    </a:cubicBezTo>
                    <a:cubicBezTo>
                      <a:pt x="113" y="34"/>
                      <a:pt x="115" y="35"/>
                      <a:pt x="117" y="32"/>
                    </a:cubicBezTo>
                    <a:cubicBezTo>
                      <a:pt x="119" y="24"/>
                      <a:pt x="121" y="19"/>
                      <a:pt x="124" y="11"/>
                    </a:cubicBezTo>
                    <a:cubicBezTo>
                      <a:pt x="125" y="8"/>
                      <a:pt x="123" y="7"/>
                      <a:pt x="122" y="7"/>
                    </a:cubicBezTo>
                    <a:cubicBezTo>
                      <a:pt x="118" y="6"/>
                      <a:pt x="109" y="3"/>
                      <a:pt x="102" y="2"/>
                    </a:cubicBezTo>
                    <a:cubicBezTo>
                      <a:pt x="95" y="1"/>
                      <a:pt x="88" y="0"/>
                      <a:pt x="79" y="0"/>
                    </a:cubicBezTo>
                    <a:cubicBezTo>
                      <a:pt x="66" y="0"/>
                      <a:pt x="55" y="3"/>
                      <a:pt x="45" y="7"/>
                    </a:cubicBezTo>
                    <a:cubicBezTo>
                      <a:pt x="35" y="11"/>
                      <a:pt x="27" y="17"/>
                      <a:pt x="20" y="25"/>
                    </a:cubicBezTo>
                    <a:cubicBezTo>
                      <a:pt x="14" y="32"/>
                      <a:pt x="9" y="41"/>
                      <a:pt x="5" y="51"/>
                    </a:cubicBezTo>
                    <a:cubicBezTo>
                      <a:pt x="2" y="61"/>
                      <a:pt x="0" y="72"/>
                      <a:pt x="0" y="84"/>
                    </a:cubicBezTo>
                    <a:cubicBezTo>
                      <a:pt x="0" y="110"/>
                      <a:pt x="7" y="130"/>
                      <a:pt x="21" y="145"/>
                    </a:cubicBezTo>
                    <a:cubicBezTo>
                      <a:pt x="34" y="160"/>
                      <a:pt x="55" y="168"/>
                      <a:pt x="81" y="168"/>
                    </a:cubicBezTo>
                    <a:cubicBezTo>
                      <a:pt x="97" y="168"/>
                      <a:pt x="113" y="164"/>
                      <a:pt x="124" y="160"/>
                    </a:cubicBezTo>
                    <a:cubicBezTo>
                      <a:pt x="124" y="160"/>
                      <a:pt x="127" y="159"/>
                      <a:pt x="126" y="156"/>
                    </a:cubicBezTo>
                    <a:lnTo>
                      <a:pt x="118" y="136"/>
                    </a:lnTo>
                    <a:close/>
                  </a:path>
                </a:pathLst>
              </a:custGeom>
              <a:solidFill>
                <a:srgbClr val="139CD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defTabSz="914126"/>
                <a:endParaRPr lang="en-US" sz="1799" kern="0" dirty="0">
                  <a:solidFill>
                    <a:srgbClr val="000000"/>
                  </a:solidFill>
                </a:endParaRPr>
              </a:p>
            </p:txBody>
          </p:sp>
          <p:sp>
            <p:nvSpPr>
              <p:cNvPr id="327" name="Freeform 144"/>
              <p:cNvSpPr>
                <a:spLocks noEditPoints="1"/>
              </p:cNvSpPr>
              <p:nvPr/>
            </p:nvSpPr>
            <p:spPr bwMode="auto">
              <a:xfrm>
                <a:off x="5467" y="1957"/>
                <a:ext cx="346" cy="399"/>
              </a:xfrm>
              <a:custGeom>
                <a:avLst/>
                <a:gdLst>
                  <a:gd name="T0" fmla="*/ 139 w 146"/>
                  <a:gd name="T1" fmla="*/ 45 h 167"/>
                  <a:gd name="T2" fmla="*/ 126 w 146"/>
                  <a:gd name="T3" fmla="*/ 21 h 167"/>
                  <a:gd name="T4" fmla="*/ 106 w 146"/>
                  <a:gd name="T5" fmla="*/ 6 h 167"/>
                  <a:gd name="T6" fmla="*/ 77 w 146"/>
                  <a:gd name="T7" fmla="*/ 0 h 167"/>
                  <a:gd name="T8" fmla="*/ 43 w 146"/>
                  <a:gd name="T9" fmla="*/ 6 h 167"/>
                  <a:gd name="T10" fmla="*/ 19 w 146"/>
                  <a:gd name="T11" fmla="*/ 24 h 167"/>
                  <a:gd name="T12" fmla="*/ 5 w 146"/>
                  <a:gd name="T13" fmla="*/ 51 h 167"/>
                  <a:gd name="T14" fmla="*/ 0 w 146"/>
                  <a:gd name="T15" fmla="*/ 84 h 167"/>
                  <a:gd name="T16" fmla="*/ 5 w 146"/>
                  <a:gd name="T17" fmla="*/ 117 h 167"/>
                  <a:gd name="T18" fmla="*/ 20 w 146"/>
                  <a:gd name="T19" fmla="*/ 143 h 167"/>
                  <a:gd name="T20" fmla="*/ 46 w 146"/>
                  <a:gd name="T21" fmla="*/ 161 h 167"/>
                  <a:gd name="T22" fmla="*/ 84 w 146"/>
                  <a:gd name="T23" fmla="*/ 167 h 167"/>
                  <a:gd name="T24" fmla="*/ 136 w 146"/>
                  <a:gd name="T25" fmla="*/ 156 h 167"/>
                  <a:gd name="T26" fmla="*/ 137 w 146"/>
                  <a:gd name="T27" fmla="*/ 151 h 167"/>
                  <a:gd name="T28" fmla="*/ 130 w 146"/>
                  <a:gd name="T29" fmla="*/ 133 h 167"/>
                  <a:gd name="T30" fmla="*/ 126 w 146"/>
                  <a:gd name="T31" fmla="*/ 131 h 167"/>
                  <a:gd name="T32" fmla="*/ 83 w 146"/>
                  <a:gd name="T33" fmla="*/ 138 h 167"/>
                  <a:gd name="T34" fmla="*/ 48 w 146"/>
                  <a:gd name="T35" fmla="*/ 126 h 167"/>
                  <a:gd name="T36" fmla="*/ 36 w 146"/>
                  <a:gd name="T37" fmla="*/ 92 h 167"/>
                  <a:gd name="T38" fmla="*/ 139 w 146"/>
                  <a:gd name="T39" fmla="*/ 92 h 167"/>
                  <a:gd name="T40" fmla="*/ 142 w 146"/>
                  <a:gd name="T41" fmla="*/ 89 h 167"/>
                  <a:gd name="T42" fmla="*/ 139 w 146"/>
                  <a:gd name="T43" fmla="*/ 45 h 167"/>
                  <a:gd name="T44" fmla="*/ 37 w 146"/>
                  <a:gd name="T45" fmla="*/ 66 h 167"/>
                  <a:gd name="T46" fmla="*/ 45 w 146"/>
                  <a:gd name="T47" fmla="*/ 42 h 167"/>
                  <a:gd name="T48" fmla="*/ 74 w 146"/>
                  <a:gd name="T49" fmla="*/ 27 h 167"/>
                  <a:gd name="T50" fmla="*/ 103 w 146"/>
                  <a:gd name="T51" fmla="*/ 42 h 167"/>
                  <a:gd name="T52" fmla="*/ 110 w 146"/>
                  <a:gd name="T53" fmla="*/ 66 h 167"/>
                  <a:gd name="T54" fmla="*/ 37 w 146"/>
                  <a:gd name="T55" fmla="*/ 66 h 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46" h="167">
                    <a:moveTo>
                      <a:pt x="139" y="45"/>
                    </a:moveTo>
                    <a:cubicBezTo>
                      <a:pt x="137" y="35"/>
                      <a:pt x="130" y="25"/>
                      <a:pt x="126" y="21"/>
                    </a:cubicBezTo>
                    <a:cubicBezTo>
                      <a:pt x="119" y="13"/>
                      <a:pt x="113" y="8"/>
                      <a:pt x="106" y="6"/>
                    </a:cubicBezTo>
                    <a:cubicBezTo>
                      <a:pt x="98" y="2"/>
                      <a:pt x="88" y="0"/>
                      <a:pt x="77" y="0"/>
                    </a:cubicBezTo>
                    <a:cubicBezTo>
                      <a:pt x="64" y="0"/>
                      <a:pt x="52" y="2"/>
                      <a:pt x="43" y="6"/>
                    </a:cubicBezTo>
                    <a:cubicBezTo>
                      <a:pt x="33" y="11"/>
                      <a:pt x="25" y="17"/>
                      <a:pt x="19" y="24"/>
                    </a:cubicBezTo>
                    <a:cubicBezTo>
                      <a:pt x="13" y="32"/>
                      <a:pt x="8" y="41"/>
                      <a:pt x="5" y="51"/>
                    </a:cubicBezTo>
                    <a:cubicBezTo>
                      <a:pt x="2" y="61"/>
                      <a:pt x="0" y="72"/>
                      <a:pt x="0" y="84"/>
                    </a:cubicBezTo>
                    <a:cubicBezTo>
                      <a:pt x="0" y="96"/>
                      <a:pt x="2" y="107"/>
                      <a:pt x="5" y="117"/>
                    </a:cubicBezTo>
                    <a:cubicBezTo>
                      <a:pt x="8" y="127"/>
                      <a:pt x="13" y="136"/>
                      <a:pt x="20" y="143"/>
                    </a:cubicBezTo>
                    <a:cubicBezTo>
                      <a:pt x="27" y="151"/>
                      <a:pt x="36" y="157"/>
                      <a:pt x="46" y="161"/>
                    </a:cubicBezTo>
                    <a:cubicBezTo>
                      <a:pt x="56" y="165"/>
                      <a:pt x="69" y="167"/>
                      <a:pt x="84" y="167"/>
                    </a:cubicBezTo>
                    <a:cubicBezTo>
                      <a:pt x="113" y="167"/>
                      <a:pt x="129" y="160"/>
                      <a:pt x="136" y="156"/>
                    </a:cubicBezTo>
                    <a:cubicBezTo>
                      <a:pt x="137" y="156"/>
                      <a:pt x="138" y="155"/>
                      <a:pt x="137" y="151"/>
                    </a:cubicBezTo>
                    <a:cubicBezTo>
                      <a:pt x="130" y="133"/>
                      <a:pt x="130" y="133"/>
                      <a:pt x="130" y="133"/>
                    </a:cubicBezTo>
                    <a:cubicBezTo>
                      <a:pt x="129" y="130"/>
                      <a:pt x="126" y="131"/>
                      <a:pt x="126" y="131"/>
                    </a:cubicBezTo>
                    <a:cubicBezTo>
                      <a:pt x="118" y="134"/>
                      <a:pt x="108" y="138"/>
                      <a:pt x="83" y="138"/>
                    </a:cubicBezTo>
                    <a:cubicBezTo>
                      <a:pt x="67" y="138"/>
                      <a:pt x="56" y="134"/>
                      <a:pt x="48" y="126"/>
                    </a:cubicBezTo>
                    <a:cubicBezTo>
                      <a:pt x="40" y="119"/>
                      <a:pt x="37" y="108"/>
                      <a:pt x="36" y="92"/>
                    </a:cubicBezTo>
                    <a:cubicBezTo>
                      <a:pt x="139" y="92"/>
                      <a:pt x="139" y="92"/>
                      <a:pt x="139" y="92"/>
                    </a:cubicBezTo>
                    <a:cubicBezTo>
                      <a:pt x="139" y="92"/>
                      <a:pt x="142" y="92"/>
                      <a:pt x="142" y="89"/>
                    </a:cubicBezTo>
                    <a:cubicBezTo>
                      <a:pt x="143" y="88"/>
                      <a:pt x="146" y="68"/>
                      <a:pt x="139" y="45"/>
                    </a:cubicBezTo>
                    <a:moveTo>
                      <a:pt x="37" y="66"/>
                    </a:moveTo>
                    <a:cubicBezTo>
                      <a:pt x="38" y="57"/>
                      <a:pt x="41" y="48"/>
                      <a:pt x="45" y="42"/>
                    </a:cubicBezTo>
                    <a:cubicBezTo>
                      <a:pt x="51" y="32"/>
                      <a:pt x="61" y="27"/>
                      <a:pt x="74" y="27"/>
                    </a:cubicBezTo>
                    <a:cubicBezTo>
                      <a:pt x="88" y="27"/>
                      <a:pt x="97" y="32"/>
                      <a:pt x="103" y="42"/>
                    </a:cubicBezTo>
                    <a:cubicBezTo>
                      <a:pt x="108" y="48"/>
                      <a:pt x="110" y="57"/>
                      <a:pt x="110" y="66"/>
                    </a:cubicBezTo>
                    <a:lnTo>
                      <a:pt x="37" y="66"/>
                    </a:lnTo>
                    <a:close/>
                  </a:path>
                </a:pathLst>
              </a:custGeom>
              <a:solidFill>
                <a:srgbClr val="139CD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defTabSz="914126"/>
                <a:endParaRPr lang="en-US" sz="1799" kern="0" dirty="0">
                  <a:solidFill>
                    <a:srgbClr val="000000"/>
                  </a:solidFill>
                </a:endParaRPr>
              </a:p>
            </p:txBody>
          </p:sp>
          <p:sp>
            <p:nvSpPr>
              <p:cNvPr id="328" name="Freeform 145"/>
              <p:cNvSpPr>
                <a:spLocks noEditPoints="1"/>
              </p:cNvSpPr>
              <p:nvPr/>
            </p:nvSpPr>
            <p:spPr bwMode="auto">
              <a:xfrm>
                <a:off x="3507" y="1957"/>
                <a:ext cx="345" cy="399"/>
              </a:xfrm>
              <a:custGeom>
                <a:avLst/>
                <a:gdLst>
                  <a:gd name="T0" fmla="*/ 139 w 146"/>
                  <a:gd name="T1" fmla="*/ 45 h 167"/>
                  <a:gd name="T2" fmla="*/ 126 w 146"/>
                  <a:gd name="T3" fmla="*/ 21 h 167"/>
                  <a:gd name="T4" fmla="*/ 106 w 146"/>
                  <a:gd name="T5" fmla="*/ 6 h 167"/>
                  <a:gd name="T6" fmla="*/ 77 w 146"/>
                  <a:gd name="T7" fmla="*/ 0 h 167"/>
                  <a:gd name="T8" fmla="*/ 43 w 146"/>
                  <a:gd name="T9" fmla="*/ 6 h 167"/>
                  <a:gd name="T10" fmla="*/ 19 w 146"/>
                  <a:gd name="T11" fmla="*/ 24 h 167"/>
                  <a:gd name="T12" fmla="*/ 5 w 146"/>
                  <a:gd name="T13" fmla="*/ 51 h 167"/>
                  <a:gd name="T14" fmla="*/ 0 w 146"/>
                  <a:gd name="T15" fmla="*/ 84 h 167"/>
                  <a:gd name="T16" fmla="*/ 5 w 146"/>
                  <a:gd name="T17" fmla="*/ 117 h 167"/>
                  <a:gd name="T18" fmla="*/ 20 w 146"/>
                  <a:gd name="T19" fmla="*/ 143 h 167"/>
                  <a:gd name="T20" fmla="*/ 46 w 146"/>
                  <a:gd name="T21" fmla="*/ 161 h 167"/>
                  <a:gd name="T22" fmla="*/ 84 w 146"/>
                  <a:gd name="T23" fmla="*/ 167 h 167"/>
                  <a:gd name="T24" fmla="*/ 136 w 146"/>
                  <a:gd name="T25" fmla="*/ 156 h 167"/>
                  <a:gd name="T26" fmla="*/ 137 w 146"/>
                  <a:gd name="T27" fmla="*/ 151 h 167"/>
                  <a:gd name="T28" fmla="*/ 130 w 146"/>
                  <a:gd name="T29" fmla="*/ 133 h 167"/>
                  <a:gd name="T30" fmla="*/ 126 w 146"/>
                  <a:gd name="T31" fmla="*/ 131 h 167"/>
                  <a:gd name="T32" fmla="*/ 83 w 146"/>
                  <a:gd name="T33" fmla="*/ 138 h 167"/>
                  <a:gd name="T34" fmla="*/ 48 w 146"/>
                  <a:gd name="T35" fmla="*/ 126 h 167"/>
                  <a:gd name="T36" fmla="*/ 36 w 146"/>
                  <a:gd name="T37" fmla="*/ 92 h 167"/>
                  <a:gd name="T38" fmla="*/ 139 w 146"/>
                  <a:gd name="T39" fmla="*/ 92 h 167"/>
                  <a:gd name="T40" fmla="*/ 142 w 146"/>
                  <a:gd name="T41" fmla="*/ 89 h 167"/>
                  <a:gd name="T42" fmla="*/ 139 w 146"/>
                  <a:gd name="T43" fmla="*/ 45 h 167"/>
                  <a:gd name="T44" fmla="*/ 37 w 146"/>
                  <a:gd name="T45" fmla="*/ 66 h 167"/>
                  <a:gd name="T46" fmla="*/ 45 w 146"/>
                  <a:gd name="T47" fmla="*/ 42 h 167"/>
                  <a:gd name="T48" fmla="*/ 74 w 146"/>
                  <a:gd name="T49" fmla="*/ 27 h 167"/>
                  <a:gd name="T50" fmla="*/ 103 w 146"/>
                  <a:gd name="T51" fmla="*/ 42 h 167"/>
                  <a:gd name="T52" fmla="*/ 110 w 146"/>
                  <a:gd name="T53" fmla="*/ 66 h 167"/>
                  <a:gd name="T54" fmla="*/ 37 w 146"/>
                  <a:gd name="T55" fmla="*/ 66 h 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46" h="167">
                    <a:moveTo>
                      <a:pt x="139" y="45"/>
                    </a:moveTo>
                    <a:cubicBezTo>
                      <a:pt x="137" y="35"/>
                      <a:pt x="130" y="25"/>
                      <a:pt x="126" y="21"/>
                    </a:cubicBezTo>
                    <a:cubicBezTo>
                      <a:pt x="119" y="13"/>
                      <a:pt x="113" y="8"/>
                      <a:pt x="106" y="6"/>
                    </a:cubicBezTo>
                    <a:cubicBezTo>
                      <a:pt x="98" y="2"/>
                      <a:pt x="88" y="0"/>
                      <a:pt x="77" y="0"/>
                    </a:cubicBezTo>
                    <a:cubicBezTo>
                      <a:pt x="64" y="0"/>
                      <a:pt x="52" y="2"/>
                      <a:pt x="43" y="6"/>
                    </a:cubicBezTo>
                    <a:cubicBezTo>
                      <a:pt x="33" y="11"/>
                      <a:pt x="25" y="17"/>
                      <a:pt x="19" y="24"/>
                    </a:cubicBezTo>
                    <a:cubicBezTo>
                      <a:pt x="13" y="32"/>
                      <a:pt x="8" y="41"/>
                      <a:pt x="5" y="51"/>
                    </a:cubicBezTo>
                    <a:cubicBezTo>
                      <a:pt x="2" y="61"/>
                      <a:pt x="0" y="72"/>
                      <a:pt x="0" y="84"/>
                    </a:cubicBezTo>
                    <a:cubicBezTo>
                      <a:pt x="0" y="96"/>
                      <a:pt x="2" y="107"/>
                      <a:pt x="5" y="117"/>
                    </a:cubicBezTo>
                    <a:cubicBezTo>
                      <a:pt x="8" y="127"/>
                      <a:pt x="13" y="136"/>
                      <a:pt x="20" y="143"/>
                    </a:cubicBezTo>
                    <a:cubicBezTo>
                      <a:pt x="27" y="151"/>
                      <a:pt x="36" y="157"/>
                      <a:pt x="46" y="161"/>
                    </a:cubicBezTo>
                    <a:cubicBezTo>
                      <a:pt x="56" y="165"/>
                      <a:pt x="69" y="167"/>
                      <a:pt x="84" y="167"/>
                    </a:cubicBezTo>
                    <a:cubicBezTo>
                      <a:pt x="113" y="167"/>
                      <a:pt x="129" y="160"/>
                      <a:pt x="136" y="156"/>
                    </a:cubicBezTo>
                    <a:cubicBezTo>
                      <a:pt x="137" y="156"/>
                      <a:pt x="138" y="155"/>
                      <a:pt x="137" y="151"/>
                    </a:cubicBezTo>
                    <a:cubicBezTo>
                      <a:pt x="130" y="133"/>
                      <a:pt x="130" y="133"/>
                      <a:pt x="130" y="133"/>
                    </a:cubicBezTo>
                    <a:cubicBezTo>
                      <a:pt x="129" y="130"/>
                      <a:pt x="126" y="131"/>
                      <a:pt x="126" y="131"/>
                    </a:cubicBezTo>
                    <a:cubicBezTo>
                      <a:pt x="118" y="134"/>
                      <a:pt x="108" y="138"/>
                      <a:pt x="83" y="138"/>
                    </a:cubicBezTo>
                    <a:cubicBezTo>
                      <a:pt x="67" y="138"/>
                      <a:pt x="56" y="134"/>
                      <a:pt x="48" y="126"/>
                    </a:cubicBezTo>
                    <a:cubicBezTo>
                      <a:pt x="40" y="119"/>
                      <a:pt x="37" y="108"/>
                      <a:pt x="36" y="92"/>
                    </a:cubicBezTo>
                    <a:cubicBezTo>
                      <a:pt x="139" y="92"/>
                      <a:pt x="139" y="92"/>
                      <a:pt x="139" y="92"/>
                    </a:cubicBezTo>
                    <a:cubicBezTo>
                      <a:pt x="139" y="92"/>
                      <a:pt x="142" y="92"/>
                      <a:pt x="142" y="89"/>
                    </a:cubicBezTo>
                    <a:cubicBezTo>
                      <a:pt x="143" y="88"/>
                      <a:pt x="146" y="68"/>
                      <a:pt x="139" y="45"/>
                    </a:cubicBezTo>
                    <a:moveTo>
                      <a:pt x="37" y="66"/>
                    </a:moveTo>
                    <a:cubicBezTo>
                      <a:pt x="38" y="57"/>
                      <a:pt x="41" y="48"/>
                      <a:pt x="45" y="42"/>
                    </a:cubicBezTo>
                    <a:cubicBezTo>
                      <a:pt x="51" y="32"/>
                      <a:pt x="61" y="27"/>
                      <a:pt x="74" y="27"/>
                    </a:cubicBezTo>
                    <a:cubicBezTo>
                      <a:pt x="88" y="27"/>
                      <a:pt x="97" y="32"/>
                      <a:pt x="103" y="42"/>
                    </a:cubicBezTo>
                    <a:cubicBezTo>
                      <a:pt x="108" y="48"/>
                      <a:pt x="110" y="57"/>
                      <a:pt x="110" y="66"/>
                    </a:cubicBezTo>
                    <a:lnTo>
                      <a:pt x="37" y="66"/>
                    </a:lnTo>
                    <a:close/>
                  </a:path>
                </a:pathLst>
              </a:custGeom>
              <a:solidFill>
                <a:srgbClr val="139CD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defTabSz="914126"/>
                <a:endParaRPr lang="en-US" sz="1799" kern="0" dirty="0">
                  <a:solidFill>
                    <a:srgbClr val="000000"/>
                  </a:solidFill>
                </a:endParaRPr>
              </a:p>
            </p:txBody>
          </p:sp>
          <p:sp>
            <p:nvSpPr>
              <p:cNvPr id="329" name="Freeform 146"/>
              <p:cNvSpPr>
                <a:spLocks noEditPoints="1"/>
              </p:cNvSpPr>
              <p:nvPr/>
            </p:nvSpPr>
            <p:spPr bwMode="auto">
              <a:xfrm>
                <a:off x="2962" y="1955"/>
                <a:ext cx="317" cy="401"/>
              </a:xfrm>
              <a:custGeom>
                <a:avLst/>
                <a:gdLst>
                  <a:gd name="T0" fmla="*/ 84 w 134"/>
                  <a:gd name="T1" fmla="*/ 62 h 168"/>
                  <a:gd name="T2" fmla="*/ 68 w 134"/>
                  <a:gd name="T3" fmla="*/ 62 h 168"/>
                  <a:gd name="T4" fmla="*/ 43 w 134"/>
                  <a:gd name="T5" fmla="*/ 65 h 168"/>
                  <a:gd name="T6" fmla="*/ 21 w 134"/>
                  <a:gd name="T7" fmla="*/ 75 h 168"/>
                  <a:gd name="T8" fmla="*/ 6 w 134"/>
                  <a:gd name="T9" fmla="*/ 92 h 168"/>
                  <a:gd name="T10" fmla="*/ 0 w 134"/>
                  <a:gd name="T11" fmla="*/ 116 h 168"/>
                  <a:gd name="T12" fmla="*/ 5 w 134"/>
                  <a:gd name="T13" fmla="*/ 140 h 168"/>
                  <a:gd name="T14" fmla="*/ 19 w 134"/>
                  <a:gd name="T15" fmla="*/ 156 h 168"/>
                  <a:gd name="T16" fmla="*/ 40 w 134"/>
                  <a:gd name="T17" fmla="*/ 165 h 168"/>
                  <a:gd name="T18" fmla="*/ 67 w 134"/>
                  <a:gd name="T19" fmla="*/ 168 h 168"/>
                  <a:gd name="T20" fmla="*/ 99 w 134"/>
                  <a:gd name="T21" fmla="*/ 165 h 168"/>
                  <a:gd name="T22" fmla="*/ 125 w 134"/>
                  <a:gd name="T23" fmla="*/ 160 h 168"/>
                  <a:gd name="T24" fmla="*/ 132 w 134"/>
                  <a:gd name="T25" fmla="*/ 158 h 168"/>
                  <a:gd name="T26" fmla="*/ 134 w 134"/>
                  <a:gd name="T27" fmla="*/ 155 h 168"/>
                  <a:gd name="T28" fmla="*/ 134 w 134"/>
                  <a:gd name="T29" fmla="*/ 60 h 168"/>
                  <a:gd name="T30" fmla="*/ 118 w 134"/>
                  <a:gd name="T31" fmla="*/ 15 h 168"/>
                  <a:gd name="T32" fmla="*/ 70 w 134"/>
                  <a:gd name="T33" fmla="*/ 0 h 168"/>
                  <a:gd name="T34" fmla="*/ 43 w 134"/>
                  <a:gd name="T35" fmla="*/ 3 h 168"/>
                  <a:gd name="T36" fmla="*/ 11 w 134"/>
                  <a:gd name="T37" fmla="*/ 15 h 168"/>
                  <a:gd name="T38" fmla="*/ 10 w 134"/>
                  <a:gd name="T39" fmla="*/ 19 h 168"/>
                  <a:gd name="T40" fmla="*/ 17 w 134"/>
                  <a:gd name="T41" fmla="*/ 38 h 168"/>
                  <a:gd name="T42" fmla="*/ 20 w 134"/>
                  <a:gd name="T43" fmla="*/ 40 h 168"/>
                  <a:gd name="T44" fmla="*/ 22 w 134"/>
                  <a:gd name="T45" fmla="*/ 39 h 168"/>
                  <a:gd name="T46" fmla="*/ 67 w 134"/>
                  <a:gd name="T47" fmla="*/ 29 h 168"/>
                  <a:gd name="T48" fmla="*/ 93 w 134"/>
                  <a:gd name="T49" fmla="*/ 35 h 168"/>
                  <a:gd name="T50" fmla="*/ 101 w 134"/>
                  <a:gd name="T51" fmla="*/ 60 h 168"/>
                  <a:gd name="T52" fmla="*/ 101 w 134"/>
                  <a:gd name="T53" fmla="*/ 64 h 168"/>
                  <a:gd name="T54" fmla="*/ 84 w 134"/>
                  <a:gd name="T55" fmla="*/ 62 h 168"/>
                  <a:gd name="T56" fmla="*/ 43 w 134"/>
                  <a:gd name="T57" fmla="*/ 135 h 168"/>
                  <a:gd name="T58" fmla="*/ 37 w 134"/>
                  <a:gd name="T59" fmla="*/ 129 h 168"/>
                  <a:gd name="T60" fmla="*/ 34 w 134"/>
                  <a:gd name="T61" fmla="*/ 115 h 168"/>
                  <a:gd name="T62" fmla="*/ 43 w 134"/>
                  <a:gd name="T63" fmla="*/ 95 h 168"/>
                  <a:gd name="T64" fmla="*/ 73 w 134"/>
                  <a:gd name="T65" fmla="*/ 88 h 168"/>
                  <a:gd name="T66" fmla="*/ 101 w 134"/>
                  <a:gd name="T67" fmla="*/ 90 h 168"/>
                  <a:gd name="T68" fmla="*/ 101 w 134"/>
                  <a:gd name="T69" fmla="*/ 137 h 168"/>
                  <a:gd name="T70" fmla="*/ 73 w 134"/>
                  <a:gd name="T71" fmla="*/ 141 h 168"/>
                  <a:gd name="T72" fmla="*/ 43 w 134"/>
                  <a:gd name="T73" fmla="*/ 135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4" h="168">
                    <a:moveTo>
                      <a:pt x="84" y="62"/>
                    </a:moveTo>
                    <a:cubicBezTo>
                      <a:pt x="80" y="62"/>
                      <a:pt x="75" y="62"/>
                      <a:pt x="68" y="62"/>
                    </a:cubicBezTo>
                    <a:cubicBezTo>
                      <a:pt x="59" y="62"/>
                      <a:pt x="51" y="63"/>
                      <a:pt x="43" y="65"/>
                    </a:cubicBezTo>
                    <a:cubicBezTo>
                      <a:pt x="35" y="67"/>
                      <a:pt x="27" y="71"/>
                      <a:pt x="21" y="75"/>
                    </a:cubicBezTo>
                    <a:cubicBezTo>
                      <a:pt x="15" y="80"/>
                      <a:pt x="10" y="85"/>
                      <a:pt x="6" y="92"/>
                    </a:cubicBezTo>
                    <a:cubicBezTo>
                      <a:pt x="2" y="99"/>
                      <a:pt x="0" y="107"/>
                      <a:pt x="0" y="116"/>
                    </a:cubicBezTo>
                    <a:cubicBezTo>
                      <a:pt x="0" y="125"/>
                      <a:pt x="2" y="133"/>
                      <a:pt x="5" y="140"/>
                    </a:cubicBezTo>
                    <a:cubicBezTo>
                      <a:pt x="8" y="146"/>
                      <a:pt x="13" y="152"/>
                      <a:pt x="19" y="156"/>
                    </a:cubicBezTo>
                    <a:cubicBezTo>
                      <a:pt x="24" y="160"/>
                      <a:pt x="32" y="163"/>
                      <a:pt x="40" y="165"/>
                    </a:cubicBezTo>
                    <a:cubicBezTo>
                      <a:pt x="48" y="167"/>
                      <a:pt x="57" y="168"/>
                      <a:pt x="67" y="168"/>
                    </a:cubicBezTo>
                    <a:cubicBezTo>
                      <a:pt x="78" y="168"/>
                      <a:pt x="88" y="167"/>
                      <a:pt x="99" y="165"/>
                    </a:cubicBezTo>
                    <a:cubicBezTo>
                      <a:pt x="109" y="163"/>
                      <a:pt x="121" y="161"/>
                      <a:pt x="125" y="160"/>
                    </a:cubicBezTo>
                    <a:cubicBezTo>
                      <a:pt x="128" y="159"/>
                      <a:pt x="132" y="158"/>
                      <a:pt x="132" y="158"/>
                    </a:cubicBezTo>
                    <a:cubicBezTo>
                      <a:pt x="134" y="158"/>
                      <a:pt x="134" y="155"/>
                      <a:pt x="134" y="155"/>
                    </a:cubicBezTo>
                    <a:cubicBezTo>
                      <a:pt x="134" y="60"/>
                      <a:pt x="134" y="60"/>
                      <a:pt x="134" y="60"/>
                    </a:cubicBezTo>
                    <a:cubicBezTo>
                      <a:pt x="134" y="40"/>
                      <a:pt x="129" y="24"/>
                      <a:pt x="118" y="15"/>
                    </a:cubicBezTo>
                    <a:cubicBezTo>
                      <a:pt x="107" y="5"/>
                      <a:pt x="91" y="0"/>
                      <a:pt x="70" y="0"/>
                    </a:cubicBezTo>
                    <a:cubicBezTo>
                      <a:pt x="62" y="0"/>
                      <a:pt x="50" y="1"/>
                      <a:pt x="43" y="3"/>
                    </a:cubicBezTo>
                    <a:cubicBezTo>
                      <a:pt x="43" y="3"/>
                      <a:pt x="20" y="7"/>
                      <a:pt x="11" y="15"/>
                    </a:cubicBezTo>
                    <a:cubicBezTo>
                      <a:pt x="11" y="15"/>
                      <a:pt x="9" y="16"/>
                      <a:pt x="10" y="19"/>
                    </a:cubicBezTo>
                    <a:cubicBezTo>
                      <a:pt x="17" y="38"/>
                      <a:pt x="17" y="38"/>
                      <a:pt x="17" y="38"/>
                    </a:cubicBezTo>
                    <a:cubicBezTo>
                      <a:pt x="18" y="41"/>
                      <a:pt x="20" y="40"/>
                      <a:pt x="20" y="40"/>
                    </a:cubicBezTo>
                    <a:cubicBezTo>
                      <a:pt x="20" y="40"/>
                      <a:pt x="21" y="40"/>
                      <a:pt x="22" y="39"/>
                    </a:cubicBezTo>
                    <a:cubicBezTo>
                      <a:pt x="42" y="28"/>
                      <a:pt x="67" y="29"/>
                      <a:pt x="67" y="29"/>
                    </a:cubicBezTo>
                    <a:cubicBezTo>
                      <a:pt x="78" y="29"/>
                      <a:pt x="87" y="31"/>
                      <a:pt x="93" y="35"/>
                    </a:cubicBezTo>
                    <a:cubicBezTo>
                      <a:pt x="98" y="40"/>
                      <a:pt x="101" y="46"/>
                      <a:pt x="101" y="60"/>
                    </a:cubicBezTo>
                    <a:cubicBezTo>
                      <a:pt x="101" y="64"/>
                      <a:pt x="101" y="64"/>
                      <a:pt x="101" y="64"/>
                    </a:cubicBezTo>
                    <a:cubicBezTo>
                      <a:pt x="92" y="63"/>
                      <a:pt x="84" y="62"/>
                      <a:pt x="84" y="62"/>
                    </a:cubicBezTo>
                    <a:moveTo>
                      <a:pt x="43" y="135"/>
                    </a:moveTo>
                    <a:cubicBezTo>
                      <a:pt x="39" y="132"/>
                      <a:pt x="38" y="131"/>
                      <a:pt x="37" y="129"/>
                    </a:cubicBezTo>
                    <a:cubicBezTo>
                      <a:pt x="35" y="126"/>
                      <a:pt x="34" y="121"/>
                      <a:pt x="34" y="115"/>
                    </a:cubicBezTo>
                    <a:cubicBezTo>
                      <a:pt x="34" y="106"/>
                      <a:pt x="37" y="100"/>
                      <a:pt x="43" y="95"/>
                    </a:cubicBezTo>
                    <a:cubicBezTo>
                      <a:pt x="43" y="95"/>
                      <a:pt x="52" y="88"/>
                      <a:pt x="73" y="88"/>
                    </a:cubicBezTo>
                    <a:cubicBezTo>
                      <a:pt x="88" y="88"/>
                      <a:pt x="101" y="90"/>
                      <a:pt x="101" y="90"/>
                    </a:cubicBezTo>
                    <a:cubicBezTo>
                      <a:pt x="101" y="137"/>
                      <a:pt x="101" y="137"/>
                      <a:pt x="101" y="137"/>
                    </a:cubicBezTo>
                    <a:cubicBezTo>
                      <a:pt x="101" y="137"/>
                      <a:pt x="88" y="140"/>
                      <a:pt x="73" y="141"/>
                    </a:cubicBezTo>
                    <a:cubicBezTo>
                      <a:pt x="52" y="142"/>
                      <a:pt x="43" y="135"/>
                      <a:pt x="43" y="135"/>
                    </a:cubicBezTo>
                  </a:path>
                </a:pathLst>
              </a:custGeom>
              <a:solidFill>
                <a:srgbClr val="139CD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defTabSz="914126"/>
                <a:endParaRPr lang="en-US" sz="1799" kern="0" dirty="0">
                  <a:solidFill>
                    <a:srgbClr val="000000"/>
                  </a:solidFill>
                </a:endParaRPr>
              </a:p>
            </p:txBody>
          </p:sp>
          <p:sp>
            <p:nvSpPr>
              <p:cNvPr id="330" name="Freeform 147"/>
              <p:cNvSpPr>
                <a:spLocks/>
              </p:cNvSpPr>
              <p:nvPr/>
            </p:nvSpPr>
            <p:spPr bwMode="auto">
              <a:xfrm>
                <a:off x="4911" y="1960"/>
                <a:ext cx="227" cy="386"/>
              </a:xfrm>
              <a:custGeom>
                <a:avLst/>
                <a:gdLst>
                  <a:gd name="T0" fmla="*/ 95 w 96"/>
                  <a:gd name="T1" fmla="*/ 7 h 162"/>
                  <a:gd name="T2" fmla="*/ 94 w 96"/>
                  <a:gd name="T3" fmla="*/ 3 h 162"/>
                  <a:gd name="T4" fmla="*/ 76 w 96"/>
                  <a:gd name="T5" fmla="*/ 0 h 162"/>
                  <a:gd name="T6" fmla="*/ 50 w 96"/>
                  <a:gd name="T7" fmla="*/ 5 h 162"/>
                  <a:gd name="T8" fmla="*/ 32 w 96"/>
                  <a:gd name="T9" fmla="*/ 18 h 162"/>
                  <a:gd name="T10" fmla="*/ 32 w 96"/>
                  <a:gd name="T11" fmla="*/ 5 h 162"/>
                  <a:gd name="T12" fmla="*/ 29 w 96"/>
                  <a:gd name="T13" fmla="*/ 2 h 162"/>
                  <a:gd name="T14" fmla="*/ 3 w 96"/>
                  <a:gd name="T15" fmla="*/ 2 h 162"/>
                  <a:gd name="T16" fmla="*/ 0 w 96"/>
                  <a:gd name="T17" fmla="*/ 5 h 162"/>
                  <a:gd name="T18" fmla="*/ 0 w 96"/>
                  <a:gd name="T19" fmla="*/ 159 h 162"/>
                  <a:gd name="T20" fmla="*/ 3 w 96"/>
                  <a:gd name="T21" fmla="*/ 162 h 162"/>
                  <a:gd name="T22" fmla="*/ 30 w 96"/>
                  <a:gd name="T23" fmla="*/ 162 h 162"/>
                  <a:gd name="T24" fmla="*/ 33 w 96"/>
                  <a:gd name="T25" fmla="*/ 159 h 162"/>
                  <a:gd name="T26" fmla="*/ 33 w 96"/>
                  <a:gd name="T27" fmla="*/ 82 h 162"/>
                  <a:gd name="T28" fmla="*/ 36 w 96"/>
                  <a:gd name="T29" fmla="*/ 55 h 162"/>
                  <a:gd name="T30" fmla="*/ 46 w 96"/>
                  <a:gd name="T31" fmla="*/ 40 h 162"/>
                  <a:gd name="T32" fmla="*/ 58 w 96"/>
                  <a:gd name="T33" fmla="*/ 32 h 162"/>
                  <a:gd name="T34" fmla="*/ 72 w 96"/>
                  <a:gd name="T35" fmla="*/ 30 h 162"/>
                  <a:gd name="T36" fmla="*/ 83 w 96"/>
                  <a:gd name="T37" fmla="*/ 32 h 162"/>
                  <a:gd name="T38" fmla="*/ 87 w 96"/>
                  <a:gd name="T39" fmla="*/ 29 h 162"/>
                  <a:gd name="T40" fmla="*/ 95 w 96"/>
                  <a:gd name="T41" fmla="*/ 7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6" h="162">
                    <a:moveTo>
                      <a:pt x="95" y="7"/>
                    </a:moveTo>
                    <a:cubicBezTo>
                      <a:pt x="96" y="5"/>
                      <a:pt x="94" y="4"/>
                      <a:pt x="94" y="3"/>
                    </a:cubicBezTo>
                    <a:cubicBezTo>
                      <a:pt x="92" y="3"/>
                      <a:pt x="83" y="1"/>
                      <a:pt x="76" y="0"/>
                    </a:cubicBezTo>
                    <a:cubicBezTo>
                      <a:pt x="63" y="0"/>
                      <a:pt x="56" y="2"/>
                      <a:pt x="50" y="5"/>
                    </a:cubicBezTo>
                    <a:cubicBezTo>
                      <a:pt x="43" y="8"/>
                      <a:pt x="36" y="12"/>
                      <a:pt x="32" y="18"/>
                    </a:cubicBezTo>
                    <a:cubicBezTo>
                      <a:pt x="32" y="5"/>
                      <a:pt x="32" y="5"/>
                      <a:pt x="32" y="5"/>
                    </a:cubicBezTo>
                    <a:cubicBezTo>
                      <a:pt x="32" y="3"/>
                      <a:pt x="31" y="2"/>
                      <a:pt x="29" y="2"/>
                    </a:cubicBezTo>
                    <a:cubicBezTo>
                      <a:pt x="3" y="2"/>
                      <a:pt x="3" y="2"/>
                      <a:pt x="3" y="2"/>
                    </a:cubicBezTo>
                    <a:cubicBezTo>
                      <a:pt x="1" y="2"/>
                      <a:pt x="0" y="3"/>
                      <a:pt x="0" y="5"/>
                    </a:cubicBezTo>
                    <a:cubicBezTo>
                      <a:pt x="0" y="159"/>
                      <a:pt x="0" y="159"/>
                      <a:pt x="0" y="159"/>
                    </a:cubicBezTo>
                    <a:cubicBezTo>
                      <a:pt x="0" y="161"/>
                      <a:pt x="1" y="162"/>
                      <a:pt x="3" y="162"/>
                    </a:cubicBezTo>
                    <a:cubicBezTo>
                      <a:pt x="30" y="162"/>
                      <a:pt x="30" y="162"/>
                      <a:pt x="30" y="162"/>
                    </a:cubicBezTo>
                    <a:cubicBezTo>
                      <a:pt x="32" y="162"/>
                      <a:pt x="33" y="161"/>
                      <a:pt x="33" y="159"/>
                    </a:cubicBezTo>
                    <a:cubicBezTo>
                      <a:pt x="33" y="82"/>
                      <a:pt x="33" y="82"/>
                      <a:pt x="33" y="82"/>
                    </a:cubicBezTo>
                    <a:cubicBezTo>
                      <a:pt x="33" y="72"/>
                      <a:pt x="34" y="62"/>
                      <a:pt x="36" y="55"/>
                    </a:cubicBezTo>
                    <a:cubicBezTo>
                      <a:pt x="39" y="49"/>
                      <a:pt x="42" y="44"/>
                      <a:pt x="46" y="40"/>
                    </a:cubicBezTo>
                    <a:cubicBezTo>
                      <a:pt x="49" y="36"/>
                      <a:pt x="54" y="34"/>
                      <a:pt x="58" y="32"/>
                    </a:cubicBezTo>
                    <a:cubicBezTo>
                      <a:pt x="63" y="31"/>
                      <a:pt x="68" y="30"/>
                      <a:pt x="72" y="30"/>
                    </a:cubicBezTo>
                    <a:cubicBezTo>
                      <a:pt x="78" y="30"/>
                      <a:pt x="83" y="32"/>
                      <a:pt x="83" y="32"/>
                    </a:cubicBezTo>
                    <a:cubicBezTo>
                      <a:pt x="86" y="32"/>
                      <a:pt x="87" y="31"/>
                      <a:pt x="87" y="29"/>
                    </a:cubicBezTo>
                    <a:cubicBezTo>
                      <a:pt x="89" y="24"/>
                      <a:pt x="94" y="10"/>
                      <a:pt x="95" y="7"/>
                    </a:cubicBezTo>
                  </a:path>
                </a:pathLst>
              </a:custGeom>
              <a:solidFill>
                <a:srgbClr val="139CD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defTabSz="914126"/>
                <a:endParaRPr lang="en-US" sz="1799" kern="0" dirty="0">
                  <a:solidFill>
                    <a:srgbClr val="000000"/>
                  </a:solidFill>
                </a:endParaRPr>
              </a:p>
            </p:txBody>
          </p:sp>
          <p:sp>
            <p:nvSpPr>
              <p:cNvPr id="331" name="Freeform 148"/>
              <p:cNvSpPr>
                <a:spLocks/>
              </p:cNvSpPr>
              <p:nvPr/>
            </p:nvSpPr>
            <p:spPr bwMode="auto">
              <a:xfrm>
                <a:off x="4108" y="1797"/>
                <a:ext cx="431" cy="725"/>
              </a:xfrm>
              <a:custGeom>
                <a:avLst/>
                <a:gdLst>
                  <a:gd name="T0" fmla="*/ 179 w 182"/>
                  <a:gd name="T1" fmla="*/ 4 h 304"/>
                  <a:gd name="T2" fmla="*/ 169 w 182"/>
                  <a:gd name="T3" fmla="*/ 1 h 304"/>
                  <a:gd name="T4" fmla="*/ 155 w 182"/>
                  <a:gd name="T5" fmla="*/ 0 h 304"/>
                  <a:gd name="T6" fmla="*/ 111 w 182"/>
                  <a:gd name="T7" fmla="*/ 16 h 304"/>
                  <a:gd name="T8" fmla="*/ 90 w 182"/>
                  <a:gd name="T9" fmla="*/ 63 h 304"/>
                  <a:gd name="T10" fmla="*/ 89 w 182"/>
                  <a:gd name="T11" fmla="*/ 70 h 304"/>
                  <a:gd name="T12" fmla="*/ 66 w 182"/>
                  <a:gd name="T13" fmla="*/ 70 h 304"/>
                  <a:gd name="T14" fmla="*/ 62 w 182"/>
                  <a:gd name="T15" fmla="*/ 73 h 304"/>
                  <a:gd name="T16" fmla="*/ 58 w 182"/>
                  <a:gd name="T17" fmla="*/ 94 h 304"/>
                  <a:gd name="T18" fmla="*/ 62 w 182"/>
                  <a:gd name="T19" fmla="*/ 98 h 304"/>
                  <a:gd name="T20" fmla="*/ 84 w 182"/>
                  <a:gd name="T21" fmla="*/ 98 h 304"/>
                  <a:gd name="T22" fmla="*/ 61 w 182"/>
                  <a:gd name="T23" fmla="*/ 227 h 304"/>
                  <a:gd name="T24" fmla="*/ 55 w 182"/>
                  <a:gd name="T25" fmla="*/ 252 h 304"/>
                  <a:gd name="T26" fmla="*/ 48 w 182"/>
                  <a:gd name="T27" fmla="*/ 267 h 304"/>
                  <a:gd name="T28" fmla="*/ 38 w 182"/>
                  <a:gd name="T29" fmla="*/ 274 h 304"/>
                  <a:gd name="T30" fmla="*/ 26 w 182"/>
                  <a:gd name="T31" fmla="*/ 276 h 304"/>
                  <a:gd name="T32" fmla="*/ 18 w 182"/>
                  <a:gd name="T33" fmla="*/ 275 h 304"/>
                  <a:gd name="T34" fmla="*/ 12 w 182"/>
                  <a:gd name="T35" fmla="*/ 274 h 304"/>
                  <a:gd name="T36" fmla="*/ 9 w 182"/>
                  <a:gd name="T37" fmla="*/ 275 h 304"/>
                  <a:gd name="T38" fmla="*/ 1 w 182"/>
                  <a:gd name="T39" fmla="*/ 296 h 304"/>
                  <a:gd name="T40" fmla="*/ 3 w 182"/>
                  <a:gd name="T41" fmla="*/ 300 h 304"/>
                  <a:gd name="T42" fmla="*/ 12 w 182"/>
                  <a:gd name="T43" fmla="*/ 303 h 304"/>
                  <a:gd name="T44" fmla="*/ 27 w 182"/>
                  <a:gd name="T45" fmla="*/ 304 h 304"/>
                  <a:gd name="T46" fmla="*/ 53 w 182"/>
                  <a:gd name="T47" fmla="*/ 301 h 304"/>
                  <a:gd name="T48" fmla="*/ 72 w 182"/>
                  <a:gd name="T49" fmla="*/ 287 h 304"/>
                  <a:gd name="T50" fmla="*/ 85 w 182"/>
                  <a:gd name="T51" fmla="*/ 264 h 304"/>
                  <a:gd name="T52" fmla="*/ 94 w 182"/>
                  <a:gd name="T53" fmla="*/ 229 h 304"/>
                  <a:gd name="T54" fmla="*/ 117 w 182"/>
                  <a:gd name="T55" fmla="*/ 98 h 304"/>
                  <a:gd name="T56" fmla="*/ 151 w 182"/>
                  <a:gd name="T57" fmla="*/ 98 h 304"/>
                  <a:gd name="T58" fmla="*/ 155 w 182"/>
                  <a:gd name="T59" fmla="*/ 95 h 304"/>
                  <a:gd name="T60" fmla="*/ 159 w 182"/>
                  <a:gd name="T61" fmla="*/ 73 h 304"/>
                  <a:gd name="T62" fmla="*/ 155 w 182"/>
                  <a:gd name="T63" fmla="*/ 70 h 304"/>
                  <a:gd name="T64" fmla="*/ 122 w 182"/>
                  <a:gd name="T65" fmla="*/ 70 h 304"/>
                  <a:gd name="T66" fmla="*/ 128 w 182"/>
                  <a:gd name="T67" fmla="*/ 46 h 304"/>
                  <a:gd name="T68" fmla="*/ 135 w 182"/>
                  <a:gd name="T69" fmla="*/ 35 h 304"/>
                  <a:gd name="T70" fmla="*/ 144 w 182"/>
                  <a:gd name="T71" fmla="*/ 30 h 304"/>
                  <a:gd name="T72" fmla="*/ 155 w 182"/>
                  <a:gd name="T73" fmla="*/ 28 h 304"/>
                  <a:gd name="T74" fmla="*/ 163 w 182"/>
                  <a:gd name="T75" fmla="*/ 29 h 304"/>
                  <a:gd name="T76" fmla="*/ 169 w 182"/>
                  <a:gd name="T77" fmla="*/ 31 h 304"/>
                  <a:gd name="T78" fmla="*/ 173 w 182"/>
                  <a:gd name="T79" fmla="*/ 29 h 304"/>
                  <a:gd name="T80" fmla="*/ 181 w 182"/>
                  <a:gd name="T81" fmla="*/ 7 h 304"/>
                  <a:gd name="T82" fmla="*/ 179 w 182"/>
                  <a:gd name="T83" fmla="*/ 4 h 3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82" h="304">
                    <a:moveTo>
                      <a:pt x="179" y="4"/>
                    </a:moveTo>
                    <a:cubicBezTo>
                      <a:pt x="176" y="3"/>
                      <a:pt x="173" y="2"/>
                      <a:pt x="169" y="1"/>
                    </a:cubicBezTo>
                    <a:cubicBezTo>
                      <a:pt x="165" y="1"/>
                      <a:pt x="160" y="0"/>
                      <a:pt x="155" y="0"/>
                    </a:cubicBezTo>
                    <a:cubicBezTo>
                      <a:pt x="136" y="0"/>
                      <a:pt x="121" y="5"/>
                      <a:pt x="111" y="16"/>
                    </a:cubicBezTo>
                    <a:cubicBezTo>
                      <a:pt x="101" y="26"/>
                      <a:pt x="94" y="42"/>
                      <a:pt x="90" y="63"/>
                    </a:cubicBezTo>
                    <a:cubicBezTo>
                      <a:pt x="89" y="70"/>
                      <a:pt x="89" y="70"/>
                      <a:pt x="89" y="70"/>
                    </a:cubicBezTo>
                    <a:cubicBezTo>
                      <a:pt x="66" y="70"/>
                      <a:pt x="66" y="70"/>
                      <a:pt x="66" y="70"/>
                    </a:cubicBezTo>
                    <a:cubicBezTo>
                      <a:pt x="66" y="70"/>
                      <a:pt x="63" y="70"/>
                      <a:pt x="62" y="73"/>
                    </a:cubicBezTo>
                    <a:cubicBezTo>
                      <a:pt x="58" y="94"/>
                      <a:pt x="58" y="94"/>
                      <a:pt x="58" y="94"/>
                    </a:cubicBezTo>
                    <a:cubicBezTo>
                      <a:pt x="58" y="96"/>
                      <a:pt x="59" y="98"/>
                      <a:pt x="62" y="98"/>
                    </a:cubicBezTo>
                    <a:cubicBezTo>
                      <a:pt x="84" y="98"/>
                      <a:pt x="84" y="98"/>
                      <a:pt x="84" y="98"/>
                    </a:cubicBezTo>
                    <a:cubicBezTo>
                      <a:pt x="61" y="227"/>
                      <a:pt x="61" y="227"/>
                      <a:pt x="61" y="227"/>
                    </a:cubicBezTo>
                    <a:cubicBezTo>
                      <a:pt x="59" y="237"/>
                      <a:pt x="57" y="246"/>
                      <a:pt x="55" y="252"/>
                    </a:cubicBezTo>
                    <a:cubicBezTo>
                      <a:pt x="53" y="259"/>
                      <a:pt x="51" y="264"/>
                      <a:pt x="48" y="267"/>
                    </a:cubicBezTo>
                    <a:cubicBezTo>
                      <a:pt x="45" y="271"/>
                      <a:pt x="43" y="273"/>
                      <a:pt x="38" y="274"/>
                    </a:cubicBezTo>
                    <a:cubicBezTo>
                      <a:pt x="35" y="276"/>
                      <a:pt x="31" y="276"/>
                      <a:pt x="26" y="276"/>
                    </a:cubicBezTo>
                    <a:cubicBezTo>
                      <a:pt x="24" y="276"/>
                      <a:pt x="20" y="276"/>
                      <a:pt x="18" y="275"/>
                    </a:cubicBezTo>
                    <a:cubicBezTo>
                      <a:pt x="15" y="275"/>
                      <a:pt x="14" y="274"/>
                      <a:pt x="12" y="274"/>
                    </a:cubicBezTo>
                    <a:cubicBezTo>
                      <a:pt x="12" y="274"/>
                      <a:pt x="10" y="272"/>
                      <a:pt x="9" y="275"/>
                    </a:cubicBezTo>
                    <a:cubicBezTo>
                      <a:pt x="8" y="277"/>
                      <a:pt x="2" y="294"/>
                      <a:pt x="1" y="296"/>
                    </a:cubicBezTo>
                    <a:cubicBezTo>
                      <a:pt x="0" y="298"/>
                      <a:pt x="1" y="300"/>
                      <a:pt x="3" y="300"/>
                    </a:cubicBezTo>
                    <a:cubicBezTo>
                      <a:pt x="6" y="301"/>
                      <a:pt x="8" y="302"/>
                      <a:pt x="12" y="303"/>
                    </a:cubicBezTo>
                    <a:cubicBezTo>
                      <a:pt x="18" y="304"/>
                      <a:pt x="23" y="304"/>
                      <a:pt x="27" y="304"/>
                    </a:cubicBezTo>
                    <a:cubicBezTo>
                      <a:pt x="37" y="304"/>
                      <a:pt x="45" y="303"/>
                      <a:pt x="53" y="301"/>
                    </a:cubicBezTo>
                    <a:cubicBezTo>
                      <a:pt x="60" y="298"/>
                      <a:pt x="66" y="293"/>
                      <a:pt x="72" y="287"/>
                    </a:cubicBezTo>
                    <a:cubicBezTo>
                      <a:pt x="78" y="281"/>
                      <a:pt x="81" y="274"/>
                      <a:pt x="85" y="264"/>
                    </a:cubicBezTo>
                    <a:cubicBezTo>
                      <a:pt x="89" y="255"/>
                      <a:pt x="92" y="243"/>
                      <a:pt x="94" y="229"/>
                    </a:cubicBezTo>
                    <a:cubicBezTo>
                      <a:pt x="117" y="98"/>
                      <a:pt x="117" y="98"/>
                      <a:pt x="117" y="98"/>
                    </a:cubicBezTo>
                    <a:cubicBezTo>
                      <a:pt x="151" y="98"/>
                      <a:pt x="151" y="98"/>
                      <a:pt x="151" y="98"/>
                    </a:cubicBezTo>
                    <a:cubicBezTo>
                      <a:pt x="151" y="98"/>
                      <a:pt x="154" y="98"/>
                      <a:pt x="155" y="95"/>
                    </a:cubicBezTo>
                    <a:cubicBezTo>
                      <a:pt x="159" y="73"/>
                      <a:pt x="159" y="73"/>
                      <a:pt x="159" y="73"/>
                    </a:cubicBezTo>
                    <a:cubicBezTo>
                      <a:pt x="159" y="71"/>
                      <a:pt x="158" y="70"/>
                      <a:pt x="155" y="70"/>
                    </a:cubicBezTo>
                    <a:cubicBezTo>
                      <a:pt x="122" y="70"/>
                      <a:pt x="122" y="70"/>
                      <a:pt x="122" y="70"/>
                    </a:cubicBezTo>
                    <a:cubicBezTo>
                      <a:pt x="123" y="69"/>
                      <a:pt x="124" y="57"/>
                      <a:pt x="128" y="46"/>
                    </a:cubicBezTo>
                    <a:cubicBezTo>
                      <a:pt x="129" y="42"/>
                      <a:pt x="132" y="38"/>
                      <a:pt x="135" y="35"/>
                    </a:cubicBezTo>
                    <a:cubicBezTo>
                      <a:pt x="138" y="33"/>
                      <a:pt x="141" y="31"/>
                      <a:pt x="144" y="30"/>
                    </a:cubicBezTo>
                    <a:cubicBezTo>
                      <a:pt x="147" y="29"/>
                      <a:pt x="151" y="28"/>
                      <a:pt x="155" y="28"/>
                    </a:cubicBezTo>
                    <a:cubicBezTo>
                      <a:pt x="158" y="28"/>
                      <a:pt x="161" y="29"/>
                      <a:pt x="163" y="29"/>
                    </a:cubicBezTo>
                    <a:cubicBezTo>
                      <a:pt x="167" y="30"/>
                      <a:pt x="168" y="30"/>
                      <a:pt x="169" y="31"/>
                    </a:cubicBezTo>
                    <a:cubicBezTo>
                      <a:pt x="172" y="32"/>
                      <a:pt x="172" y="31"/>
                      <a:pt x="173" y="29"/>
                    </a:cubicBezTo>
                    <a:cubicBezTo>
                      <a:pt x="181" y="7"/>
                      <a:pt x="181" y="7"/>
                      <a:pt x="181" y="7"/>
                    </a:cubicBezTo>
                    <a:cubicBezTo>
                      <a:pt x="182" y="5"/>
                      <a:pt x="180" y="4"/>
                      <a:pt x="179" y="4"/>
                    </a:cubicBezTo>
                  </a:path>
                </a:pathLst>
              </a:custGeom>
              <a:solidFill>
                <a:srgbClr val="139CD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defTabSz="914126"/>
                <a:endParaRPr lang="en-US" sz="1799" kern="0" dirty="0">
                  <a:solidFill>
                    <a:srgbClr val="000000"/>
                  </a:solidFill>
                </a:endParaRPr>
              </a:p>
            </p:txBody>
          </p:sp>
          <p:sp>
            <p:nvSpPr>
              <p:cNvPr id="332" name="Freeform 149"/>
              <p:cNvSpPr>
                <a:spLocks/>
              </p:cNvSpPr>
              <p:nvPr/>
            </p:nvSpPr>
            <p:spPr bwMode="auto">
              <a:xfrm>
                <a:off x="3360" y="1805"/>
                <a:ext cx="78" cy="541"/>
              </a:xfrm>
              <a:custGeom>
                <a:avLst/>
                <a:gdLst>
                  <a:gd name="T0" fmla="*/ 33 w 33"/>
                  <a:gd name="T1" fmla="*/ 224 h 227"/>
                  <a:gd name="T2" fmla="*/ 30 w 33"/>
                  <a:gd name="T3" fmla="*/ 227 h 227"/>
                  <a:gd name="T4" fmla="*/ 3 w 33"/>
                  <a:gd name="T5" fmla="*/ 227 h 227"/>
                  <a:gd name="T6" fmla="*/ 0 w 33"/>
                  <a:gd name="T7" fmla="*/ 224 h 227"/>
                  <a:gd name="T8" fmla="*/ 0 w 33"/>
                  <a:gd name="T9" fmla="*/ 4 h 227"/>
                  <a:gd name="T10" fmla="*/ 3 w 33"/>
                  <a:gd name="T11" fmla="*/ 0 h 227"/>
                  <a:gd name="T12" fmla="*/ 30 w 33"/>
                  <a:gd name="T13" fmla="*/ 0 h 227"/>
                  <a:gd name="T14" fmla="*/ 33 w 33"/>
                  <a:gd name="T15" fmla="*/ 4 h 227"/>
                  <a:gd name="T16" fmla="*/ 33 w 33"/>
                  <a:gd name="T17" fmla="*/ 224 h 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227">
                    <a:moveTo>
                      <a:pt x="33" y="224"/>
                    </a:moveTo>
                    <a:cubicBezTo>
                      <a:pt x="33" y="226"/>
                      <a:pt x="32" y="227"/>
                      <a:pt x="30" y="227"/>
                    </a:cubicBezTo>
                    <a:cubicBezTo>
                      <a:pt x="3" y="227"/>
                      <a:pt x="3" y="227"/>
                      <a:pt x="3" y="227"/>
                    </a:cubicBezTo>
                    <a:cubicBezTo>
                      <a:pt x="1" y="227"/>
                      <a:pt x="0" y="226"/>
                      <a:pt x="0" y="224"/>
                    </a:cubicBezTo>
                    <a:cubicBezTo>
                      <a:pt x="0" y="4"/>
                      <a:pt x="0" y="4"/>
                      <a:pt x="0" y="4"/>
                    </a:cubicBezTo>
                    <a:cubicBezTo>
                      <a:pt x="0" y="2"/>
                      <a:pt x="1" y="0"/>
                      <a:pt x="3" y="0"/>
                    </a:cubicBezTo>
                    <a:cubicBezTo>
                      <a:pt x="30" y="0"/>
                      <a:pt x="30" y="0"/>
                      <a:pt x="30" y="0"/>
                    </a:cubicBezTo>
                    <a:cubicBezTo>
                      <a:pt x="32" y="0"/>
                      <a:pt x="33" y="2"/>
                      <a:pt x="33" y="4"/>
                    </a:cubicBezTo>
                    <a:lnTo>
                      <a:pt x="33" y="224"/>
                    </a:lnTo>
                    <a:close/>
                  </a:path>
                </a:pathLst>
              </a:custGeom>
              <a:solidFill>
                <a:srgbClr val="139CD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defTabSz="914126"/>
                <a:endParaRPr lang="en-US" sz="1799" kern="0" dirty="0">
                  <a:solidFill>
                    <a:srgbClr val="000000"/>
                  </a:solidFill>
                </a:endParaRPr>
              </a:p>
            </p:txBody>
          </p:sp>
        </p:grpSp>
        <p:grpSp>
          <p:nvGrpSpPr>
            <p:cNvPr id="294" name="Group 293"/>
            <p:cNvGrpSpPr/>
            <p:nvPr/>
          </p:nvGrpSpPr>
          <p:grpSpPr>
            <a:xfrm>
              <a:off x="8950652" y="1639282"/>
              <a:ext cx="742388" cy="164117"/>
              <a:chOff x="1549400" y="4437063"/>
              <a:chExt cx="8394700" cy="1855787"/>
            </a:xfrm>
          </p:grpSpPr>
          <p:sp>
            <p:nvSpPr>
              <p:cNvPr id="311" name="Freeform 9"/>
              <p:cNvSpPr>
                <a:spLocks noEditPoints="1"/>
              </p:cNvSpPr>
              <p:nvPr/>
            </p:nvSpPr>
            <p:spPr bwMode="auto">
              <a:xfrm>
                <a:off x="3649663" y="4789488"/>
                <a:ext cx="1046163" cy="1149350"/>
              </a:xfrm>
              <a:custGeom>
                <a:avLst/>
                <a:gdLst>
                  <a:gd name="T0" fmla="*/ 280 w 280"/>
                  <a:gd name="T1" fmla="*/ 149 h 306"/>
                  <a:gd name="T2" fmla="*/ 263 w 280"/>
                  <a:gd name="T3" fmla="*/ 232 h 306"/>
                  <a:gd name="T4" fmla="*/ 213 w 280"/>
                  <a:gd name="T5" fmla="*/ 287 h 306"/>
                  <a:gd name="T6" fmla="*/ 139 w 280"/>
                  <a:gd name="T7" fmla="*/ 306 h 306"/>
                  <a:gd name="T8" fmla="*/ 67 w 280"/>
                  <a:gd name="T9" fmla="*/ 288 h 306"/>
                  <a:gd name="T10" fmla="*/ 17 w 280"/>
                  <a:gd name="T11" fmla="*/ 235 h 306"/>
                  <a:gd name="T12" fmla="*/ 0 w 280"/>
                  <a:gd name="T13" fmla="*/ 157 h 306"/>
                  <a:gd name="T14" fmla="*/ 18 w 280"/>
                  <a:gd name="T15" fmla="*/ 74 h 306"/>
                  <a:gd name="T16" fmla="*/ 68 w 280"/>
                  <a:gd name="T17" fmla="*/ 19 h 306"/>
                  <a:gd name="T18" fmla="*/ 144 w 280"/>
                  <a:gd name="T19" fmla="*/ 0 h 306"/>
                  <a:gd name="T20" fmla="*/ 215 w 280"/>
                  <a:gd name="T21" fmla="*/ 19 h 306"/>
                  <a:gd name="T22" fmla="*/ 263 w 280"/>
                  <a:gd name="T23" fmla="*/ 72 h 306"/>
                  <a:gd name="T24" fmla="*/ 280 w 280"/>
                  <a:gd name="T25" fmla="*/ 149 h 306"/>
                  <a:gd name="T26" fmla="*/ 244 w 280"/>
                  <a:gd name="T27" fmla="*/ 154 h 306"/>
                  <a:gd name="T28" fmla="*/ 217 w 280"/>
                  <a:gd name="T29" fmla="*/ 64 h 306"/>
                  <a:gd name="T30" fmla="*/ 141 w 280"/>
                  <a:gd name="T31" fmla="*/ 31 h 306"/>
                  <a:gd name="T32" fmla="*/ 87 w 280"/>
                  <a:gd name="T33" fmla="*/ 47 h 306"/>
                  <a:gd name="T34" fmla="*/ 50 w 280"/>
                  <a:gd name="T35" fmla="*/ 90 h 306"/>
                  <a:gd name="T36" fmla="*/ 36 w 280"/>
                  <a:gd name="T37" fmla="*/ 153 h 306"/>
                  <a:gd name="T38" fmla="*/ 49 w 280"/>
                  <a:gd name="T39" fmla="*/ 217 h 306"/>
                  <a:gd name="T40" fmla="*/ 85 w 280"/>
                  <a:gd name="T41" fmla="*/ 260 h 306"/>
                  <a:gd name="T42" fmla="*/ 139 w 280"/>
                  <a:gd name="T43" fmla="*/ 275 h 306"/>
                  <a:gd name="T44" fmla="*/ 216 w 280"/>
                  <a:gd name="T45" fmla="*/ 243 h 306"/>
                  <a:gd name="T46" fmla="*/ 244 w 280"/>
                  <a:gd name="T47" fmla="*/ 154 h 3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80" h="306">
                    <a:moveTo>
                      <a:pt x="280" y="149"/>
                    </a:moveTo>
                    <a:cubicBezTo>
                      <a:pt x="280" y="181"/>
                      <a:pt x="275" y="209"/>
                      <a:pt x="263" y="232"/>
                    </a:cubicBezTo>
                    <a:cubicBezTo>
                      <a:pt x="252" y="256"/>
                      <a:pt x="235" y="274"/>
                      <a:pt x="213" y="287"/>
                    </a:cubicBezTo>
                    <a:cubicBezTo>
                      <a:pt x="192" y="300"/>
                      <a:pt x="167" y="306"/>
                      <a:pt x="139" y="306"/>
                    </a:cubicBezTo>
                    <a:cubicBezTo>
                      <a:pt x="112" y="306"/>
                      <a:pt x="88" y="300"/>
                      <a:pt x="67" y="288"/>
                    </a:cubicBezTo>
                    <a:cubicBezTo>
                      <a:pt x="45" y="275"/>
                      <a:pt x="29" y="258"/>
                      <a:pt x="17" y="235"/>
                    </a:cubicBezTo>
                    <a:cubicBezTo>
                      <a:pt x="6" y="212"/>
                      <a:pt x="0" y="186"/>
                      <a:pt x="0" y="157"/>
                    </a:cubicBezTo>
                    <a:cubicBezTo>
                      <a:pt x="0" y="125"/>
                      <a:pt x="6" y="98"/>
                      <a:pt x="18" y="74"/>
                    </a:cubicBezTo>
                    <a:cubicBezTo>
                      <a:pt x="29" y="50"/>
                      <a:pt x="46" y="32"/>
                      <a:pt x="68" y="19"/>
                    </a:cubicBezTo>
                    <a:cubicBezTo>
                      <a:pt x="90" y="6"/>
                      <a:pt x="115" y="0"/>
                      <a:pt x="144" y="0"/>
                    </a:cubicBezTo>
                    <a:cubicBezTo>
                      <a:pt x="170" y="0"/>
                      <a:pt x="194" y="6"/>
                      <a:pt x="215" y="19"/>
                    </a:cubicBezTo>
                    <a:cubicBezTo>
                      <a:pt x="236" y="31"/>
                      <a:pt x="252" y="49"/>
                      <a:pt x="263" y="72"/>
                    </a:cubicBezTo>
                    <a:cubicBezTo>
                      <a:pt x="275" y="94"/>
                      <a:pt x="280" y="120"/>
                      <a:pt x="280" y="149"/>
                    </a:cubicBezTo>
                    <a:moveTo>
                      <a:pt x="244" y="154"/>
                    </a:moveTo>
                    <a:cubicBezTo>
                      <a:pt x="244" y="115"/>
                      <a:pt x="235" y="85"/>
                      <a:pt x="217" y="64"/>
                    </a:cubicBezTo>
                    <a:cubicBezTo>
                      <a:pt x="199" y="42"/>
                      <a:pt x="174" y="31"/>
                      <a:pt x="141" y="31"/>
                    </a:cubicBezTo>
                    <a:cubicBezTo>
                      <a:pt x="121" y="31"/>
                      <a:pt x="103" y="36"/>
                      <a:pt x="87" y="47"/>
                    </a:cubicBezTo>
                    <a:cubicBezTo>
                      <a:pt x="71" y="57"/>
                      <a:pt x="59" y="71"/>
                      <a:pt x="50" y="90"/>
                    </a:cubicBezTo>
                    <a:cubicBezTo>
                      <a:pt x="41" y="109"/>
                      <a:pt x="36" y="130"/>
                      <a:pt x="36" y="153"/>
                    </a:cubicBezTo>
                    <a:cubicBezTo>
                      <a:pt x="36" y="177"/>
                      <a:pt x="41" y="198"/>
                      <a:pt x="49" y="217"/>
                    </a:cubicBezTo>
                    <a:cubicBezTo>
                      <a:pt x="58" y="235"/>
                      <a:pt x="70" y="250"/>
                      <a:pt x="85" y="260"/>
                    </a:cubicBezTo>
                    <a:cubicBezTo>
                      <a:pt x="101" y="270"/>
                      <a:pt x="119" y="275"/>
                      <a:pt x="139" y="275"/>
                    </a:cubicBezTo>
                    <a:cubicBezTo>
                      <a:pt x="172" y="275"/>
                      <a:pt x="197" y="264"/>
                      <a:pt x="216" y="243"/>
                    </a:cubicBezTo>
                    <a:cubicBezTo>
                      <a:pt x="235" y="221"/>
                      <a:pt x="244" y="192"/>
                      <a:pt x="244" y="154"/>
                    </a:cubicBezTo>
                  </a:path>
                </a:pathLst>
              </a:custGeom>
              <a:solidFill>
                <a:srgbClr val="EB4710"/>
              </a:solidFill>
              <a:ln>
                <a:noFill/>
              </a:ln>
            </p:spPr>
            <p:txBody>
              <a:bodyPr vert="horz" wrap="square" lIns="91416" tIns="45708" rIns="91416" bIns="45708" numCol="1" anchor="t" anchorCtr="0" compatLnSpc="1">
                <a:prstTxWarp prst="textNoShape">
                  <a:avLst/>
                </a:prstTxWarp>
              </a:bodyPr>
              <a:lstStyle/>
              <a:p>
                <a:pPr defTabSz="914126"/>
                <a:endParaRPr lang="en-US" sz="1799" kern="0">
                  <a:solidFill>
                    <a:sysClr val="windowText" lastClr="000000"/>
                  </a:solidFill>
                </a:endParaRPr>
              </a:p>
            </p:txBody>
          </p:sp>
          <p:sp>
            <p:nvSpPr>
              <p:cNvPr id="312" name="Freeform 10"/>
              <p:cNvSpPr>
                <a:spLocks/>
              </p:cNvSpPr>
              <p:nvPr/>
            </p:nvSpPr>
            <p:spPr bwMode="auto">
              <a:xfrm>
                <a:off x="4773613" y="4725988"/>
                <a:ext cx="477838" cy="1193800"/>
              </a:xfrm>
              <a:custGeom>
                <a:avLst/>
                <a:gdLst>
                  <a:gd name="T0" fmla="*/ 128 w 128"/>
                  <a:gd name="T1" fmla="*/ 35 h 318"/>
                  <a:gd name="T2" fmla="*/ 106 w 128"/>
                  <a:gd name="T3" fmla="*/ 29 h 318"/>
                  <a:gd name="T4" fmla="*/ 70 w 128"/>
                  <a:gd name="T5" fmla="*/ 74 h 318"/>
                  <a:gd name="T6" fmla="*/ 70 w 128"/>
                  <a:gd name="T7" fmla="*/ 107 h 318"/>
                  <a:gd name="T8" fmla="*/ 120 w 128"/>
                  <a:gd name="T9" fmla="*/ 107 h 318"/>
                  <a:gd name="T10" fmla="*/ 120 w 128"/>
                  <a:gd name="T11" fmla="*/ 135 h 318"/>
                  <a:gd name="T12" fmla="*/ 70 w 128"/>
                  <a:gd name="T13" fmla="*/ 135 h 318"/>
                  <a:gd name="T14" fmla="*/ 70 w 128"/>
                  <a:gd name="T15" fmla="*/ 318 h 318"/>
                  <a:gd name="T16" fmla="*/ 36 w 128"/>
                  <a:gd name="T17" fmla="*/ 318 h 318"/>
                  <a:gd name="T18" fmla="*/ 36 w 128"/>
                  <a:gd name="T19" fmla="*/ 135 h 318"/>
                  <a:gd name="T20" fmla="*/ 0 w 128"/>
                  <a:gd name="T21" fmla="*/ 135 h 318"/>
                  <a:gd name="T22" fmla="*/ 0 w 128"/>
                  <a:gd name="T23" fmla="*/ 107 h 318"/>
                  <a:gd name="T24" fmla="*/ 36 w 128"/>
                  <a:gd name="T25" fmla="*/ 107 h 318"/>
                  <a:gd name="T26" fmla="*/ 36 w 128"/>
                  <a:gd name="T27" fmla="*/ 72 h 318"/>
                  <a:gd name="T28" fmla="*/ 55 w 128"/>
                  <a:gd name="T29" fmla="*/ 20 h 318"/>
                  <a:gd name="T30" fmla="*/ 104 w 128"/>
                  <a:gd name="T31" fmla="*/ 0 h 318"/>
                  <a:gd name="T32" fmla="*/ 128 w 128"/>
                  <a:gd name="T33" fmla="*/ 4 h 318"/>
                  <a:gd name="T34" fmla="*/ 128 w 128"/>
                  <a:gd name="T35" fmla="*/ 35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28" h="318">
                    <a:moveTo>
                      <a:pt x="128" y="35"/>
                    </a:moveTo>
                    <a:cubicBezTo>
                      <a:pt x="122" y="31"/>
                      <a:pt x="114" y="29"/>
                      <a:pt x="106" y="29"/>
                    </a:cubicBezTo>
                    <a:cubicBezTo>
                      <a:pt x="82" y="29"/>
                      <a:pt x="70" y="44"/>
                      <a:pt x="70" y="74"/>
                    </a:cubicBezTo>
                    <a:cubicBezTo>
                      <a:pt x="70" y="107"/>
                      <a:pt x="70" y="107"/>
                      <a:pt x="70" y="107"/>
                    </a:cubicBezTo>
                    <a:cubicBezTo>
                      <a:pt x="120" y="107"/>
                      <a:pt x="120" y="107"/>
                      <a:pt x="120" y="107"/>
                    </a:cubicBezTo>
                    <a:cubicBezTo>
                      <a:pt x="120" y="135"/>
                      <a:pt x="120" y="135"/>
                      <a:pt x="120" y="135"/>
                    </a:cubicBezTo>
                    <a:cubicBezTo>
                      <a:pt x="70" y="135"/>
                      <a:pt x="70" y="135"/>
                      <a:pt x="70" y="135"/>
                    </a:cubicBezTo>
                    <a:cubicBezTo>
                      <a:pt x="70" y="318"/>
                      <a:pt x="70" y="318"/>
                      <a:pt x="70" y="318"/>
                    </a:cubicBezTo>
                    <a:cubicBezTo>
                      <a:pt x="36" y="318"/>
                      <a:pt x="36" y="318"/>
                      <a:pt x="36" y="318"/>
                    </a:cubicBezTo>
                    <a:cubicBezTo>
                      <a:pt x="36" y="135"/>
                      <a:pt x="36" y="135"/>
                      <a:pt x="36" y="135"/>
                    </a:cubicBezTo>
                    <a:cubicBezTo>
                      <a:pt x="0" y="135"/>
                      <a:pt x="0" y="135"/>
                      <a:pt x="0" y="135"/>
                    </a:cubicBezTo>
                    <a:cubicBezTo>
                      <a:pt x="0" y="107"/>
                      <a:pt x="0" y="107"/>
                      <a:pt x="0" y="107"/>
                    </a:cubicBezTo>
                    <a:cubicBezTo>
                      <a:pt x="36" y="107"/>
                      <a:pt x="36" y="107"/>
                      <a:pt x="36" y="107"/>
                    </a:cubicBezTo>
                    <a:cubicBezTo>
                      <a:pt x="36" y="72"/>
                      <a:pt x="36" y="72"/>
                      <a:pt x="36" y="72"/>
                    </a:cubicBezTo>
                    <a:cubicBezTo>
                      <a:pt x="36" y="51"/>
                      <a:pt x="43" y="33"/>
                      <a:pt x="55" y="20"/>
                    </a:cubicBezTo>
                    <a:cubicBezTo>
                      <a:pt x="68" y="7"/>
                      <a:pt x="84" y="0"/>
                      <a:pt x="104" y="0"/>
                    </a:cubicBezTo>
                    <a:cubicBezTo>
                      <a:pt x="114" y="0"/>
                      <a:pt x="122" y="2"/>
                      <a:pt x="128" y="4"/>
                    </a:cubicBezTo>
                    <a:lnTo>
                      <a:pt x="128" y="35"/>
                    </a:lnTo>
                    <a:close/>
                  </a:path>
                </a:pathLst>
              </a:custGeom>
              <a:solidFill>
                <a:srgbClr val="EB4710"/>
              </a:solidFill>
              <a:ln>
                <a:noFill/>
              </a:ln>
            </p:spPr>
            <p:txBody>
              <a:bodyPr vert="horz" wrap="square" lIns="91416" tIns="45708" rIns="91416" bIns="45708" numCol="1" anchor="t" anchorCtr="0" compatLnSpc="1">
                <a:prstTxWarp prst="textNoShape">
                  <a:avLst/>
                </a:prstTxWarp>
              </a:bodyPr>
              <a:lstStyle/>
              <a:p>
                <a:pPr defTabSz="914126"/>
                <a:endParaRPr lang="en-US" sz="1799" kern="0">
                  <a:solidFill>
                    <a:sysClr val="windowText" lastClr="000000"/>
                  </a:solidFill>
                </a:endParaRPr>
              </a:p>
            </p:txBody>
          </p:sp>
          <p:sp>
            <p:nvSpPr>
              <p:cNvPr id="313" name="Freeform 11"/>
              <p:cNvSpPr>
                <a:spLocks/>
              </p:cNvSpPr>
              <p:nvPr/>
            </p:nvSpPr>
            <p:spPr bwMode="auto">
              <a:xfrm>
                <a:off x="5211763" y="4725988"/>
                <a:ext cx="477838" cy="1193800"/>
              </a:xfrm>
              <a:custGeom>
                <a:avLst/>
                <a:gdLst>
                  <a:gd name="T0" fmla="*/ 128 w 128"/>
                  <a:gd name="T1" fmla="*/ 35 h 318"/>
                  <a:gd name="T2" fmla="*/ 106 w 128"/>
                  <a:gd name="T3" fmla="*/ 29 h 318"/>
                  <a:gd name="T4" fmla="*/ 70 w 128"/>
                  <a:gd name="T5" fmla="*/ 74 h 318"/>
                  <a:gd name="T6" fmla="*/ 70 w 128"/>
                  <a:gd name="T7" fmla="*/ 107 h 318"/>
                  <a:gd name="T8" fmla="*/ 120 w 128"/>
                  <a:gd name="T9" fmla="*/ 107 h 318"/>
                  <a:gd name="T10" fmla="*/ 120 w 128"/>
                  <a:gd name="T11" fmla="*/ 135 h 318"/>
                  <a:gd name="T12" fmla="*/ 70 w 128"/>
                  <a:gd name="T13" fmla="*/ 135 h 318"/>
                  <a:gd name="T14" fmla="*/ 70 w 128"/>
                  <a:gd name="T15" fmla="*/ 318 h 318"/>
                  <a:gd name="T16" fmla="*/ 36 w 128"/>
                  <a:gd name="T17" fmla="*/ 318 h 318"/>
                  <a:gd name="T18" fmla="*/ 36 w 128"/>
                  <a:gd name="T19" fmla="*/ 135 h 318"/>
                  <a:gd name="T20" fmla="*/ 0 w 128"/>
                  <a:gd name="T21" fmla="*/ 135 h 318"/>
                  <a:gd name="T22" fmla="*/ 0 w 128"/>
                  <a:gd name="T23" fmla="*/ 107 h 318"/>
                  <a:gd name="T24" fmla="*/ 36 w 128"/>
                  <a:gd name="T25" fmla="*/ 107 h 318"/>
                  <a:gd name="T26" fmla="*/ 36 w 128"/>
                  <a:gd name="T27" fmla="*/ 72 h 318"/>
                  <a:gd name="T28" fmla="*/ 55 w 128"/>
                  <a:gd name="T29" fmla="*/ 20 h 318"/>
                  <a:gd name="T30" fmla="*/ 104 w 128"/>
                  <a:gd name="T31" fmla="*/ 0 h 318"/>
                  <a:gd name="T32" fmla="*/ 128 w 128"/>
                  <a:gd name="T33" fmla="*/ 4 h 318"/>
                  <a:gd name="T34" fmla="*/ 128 w 128"/>
                  <a:gd name="T35" fmla="*/ 35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28" h="318">
                    <a:moveTo>
                      <a:pt x="128" y="35"/>
                    </a:moveTo>
                    <a:cubicBezTo>
                      <a:pt x="122" y="31"/>
                      <a:pt x="114" y="29"/>
                      <a:pt x="106" y="29"/>
                    </a:cubicBezTo>
                    <a:cubicBezTo>
                      <a:pt x="82" y="29"/>
                      <a:pt x="70" y="44"/>
                      <a:pt x="70" y="74"/>
                    </a:cubicBezTo>
                    <a:cubicBezTo>
                      <a:pt x="70" y="107"/>
                      <a:pt x="70" y="107"/>
                      <a:pt x="70" y="107"/>
                    </a:cubicBezTo>
                    <a:cubicBezTo>
                      <a:pt x="120" y="107"/>
                      <a:pt x="120" y="107"/>
                      <a:pt x="120" y="107"/>
                    </a:cubicBezTo>
                    <a:cubicBezTo>
                      <a:pt x="120" y="135"/>
                      <a:pt x="120" y="135"/>
                      <a:pt x="120" y="135"/>
                    </a:cubicBezTo>
                    <a:cubicBezTo>
                      <a:pt x="70" y="135"/>
                      <a:pt x="70" y="135"/>
                      <a:pt x="70" y="135"/>
                    </a:cubicBezTo>
                    <a:cubicBezTo>
                      <a:pt x="70" y="318"/>
                      <a:pt x="70" y="318"/>
                      <a:pt x="70" y="318"/>
                    </a:cubicBezTo>
                    <a:cubicBezTo>
                      <a:pt x="36" y="318"/>
                      <a:pt x="36" y="318"/>
                      <a:pt x="36" y="318"/>
                    </a:cubicBezTo>
                    <a:cubicBezTo>
                      <a:pt x="36" y="135"/>
                      <a:pt x="36" y="135"/>
                      <a:pt x="36" y="135"/>
                    </a:cubicBezTo>
                    <a:cubicBezTo>
                      <a:pt x="0" y="135"/>
                      <a:pt x="0" y="135"/>
                      <a:pt x="0" y="135"/>
                    </a:cubicBezTo>
                    <a:cubicBezTo>
                      <a:pt x="0" y="107"/>
                      <a:pt x="0" y="107"/>
                      <a:pt x="0" y="107"/>
                    </a:cubicBezTo>
                    <a:cubicBezTo>
                      <a:pt x="36" y="107"/>
                      <a:pt x="36" y="107"/>
                      <a:pt x="36" y="107"/>
                    </a:cubicBezTo>
                    <a:cubicBezTo>
                      <a:pt x="36" y="72"/>
                      <a:pt x="36" y="72"/>
                      <a:pt x="36" y="72"/>
                    </a:cubicBezTo>
                    <a:cubicBezTo>
                      <a:pt x="36" y="51"/>
                      <a:pt x="43" y="33"/>
                      <a:pt x="55" y="20"/>
                    </a:cubicBezTo>
                    <a:cubicBezTo>
                      <a:pt x="68" y="7"/>
                      <a:pt x="84" y="0"/>
                      <a:pt x="104" y="0"/>
                    </a:cubicBezTo>
                    <a:cubicBezTo>
                      <a:pt x="114" y="0"/>
                      <a:pt x="122" y="2"/>
                      <a:pt x="128" y="4"/>
                    </a:cubicBezTo>
                    <a:lnTo>
                      <a:pt x="128" y="35"/>
                    </a:lnTo>
                    <a:close/>
                  </a:path>
                </a:pathLst>
              </a:custGeom>
              <a:solidFill>
                <a:srgbClr val="EB4710"/>
              </a:solidFill>
              <a:ln>
                <a:noFill/>
              </a:ln>
            </p:spPr>
            <p:txBody>
              <a:bodyPr vert="horz" wrap="square" lIns="91416" tIns="45708" rIns="91416" bIns="45708" numCol="1" anchor="t" anchorCtr="0" compatLnSpc="1">
                <a:prstTxWarp prst="textNoShape">
                  <a:avLst/>
                </a:prstTxWarp>
              </a:bodyPr>
              <a:lstStyle/>
              <a:p>
                <a:pPr defTabSz="914126"/>
                <a:endParaRPr lang="en-US" sz="1799" kern="0">
                  <a:solidFill>
                    <a:sysClr val="windowText" lastClr="000000"/>
                  </a:solidFill>
                </a:endParaRPr>
              </a:p>
            </p:txBody>
          </p:sp>
          <p:sp>
            <p:nvSpPr>
              <p:cNvPr id="315" name="Freeform 12"/>
              <p:cNvSpPr>
                <a:spLocks noEditPoints="1"/>
              </p:cNvSpPr>
              <p:nvPr/>
            </p:nvSpPr>
            <p:spPr bwMode="auto">
              <a:xfrm>
                <a:off x="5756275" y="4759325"/>
                <a:ext cx="168275" cy="1160462"/>
              </a:xfrm>
              <a:custGeom>
                <a:avLst/>
                <a:gdLst>
                  <a:gd name="T0" fmla="*/ 45 w 45"/>
                  <a:gd name="T1" fmla="*/ 22 h 309"/>
                  <a:gd name="T2" fmla="*/ 38 w 45"/>
                  <a:gd name="T3" fmla="*/ 38 h 309"/>
                  <a:gd name="T4" fmla="*/ 22 w 45"/>
                  <a:gd name="T5" fmla="*/ 44 h 309"/>
                  <a:gd name="T6" fmla="*/ 7 w 45"/>
                  <a:gd name="T7" fmla="*/ 38 h 309"/>
                  <a:gd name="T8" fmla="*/ 0 w 45"/>
                  <a:gd name="T9" fmla="*/ 22 h 309"/>
                  <a:gd name="T10" fmla="*/ 7 w 45"/>
                  <a:gd name="T11" fmla="*/ 6 h 309"/>
                  <a:gd name="T12" fmla="*/ 22 w 45"/>
                  <a:gd name="T13" fmla="*/ 0 h 309"/>
                  <a:gd name="T14" fmla="*/ 38 w 45"/>
                  <a:gd name="T15" fmla="*/ 6 h 309"/>
                  <a:gd name="T16" fmla="*/ 45 w 45"/>
                  <a:gd name="T17" fmla="*/ 22 h 309"/>
                  <a:gd name="T18" fmla="*/ 39 w 45"/>
                  <a:gd name="T19" fmla="*/ 309 h 309"/>
                  <a:gd name="T20" fmla="*/ 5 w 45"/>
                  <a:gd name="T21" fmla="*/ 309 h 309"/>
                  <a:gd name="T22" fmla="*/ 5 w 45"/>
                  <a:gd name="T23" fmla="*/ 98 h 309"/>
                  <a:gd name="T24" fmla="*/ 39 w 45"/>
                  <a:gd name="T25" fmla="*/ 98 h 309"/>
                  <a:gd name="T26" fmla="*/ 39 w 45"/>
                  <a:gd name="T27" fmla="*/ 309 h 3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5" h="309">
                    <a:moveTo>
                      <a:pt x="45" y="22"/>
                    </a:moveTo>
                    <a:cubicBezTo>
                      <a:pt x="45" y="28"/>
                      <a:pt x="42" y="33"/>
                      <a:pt x="38" y="38"/>
                    </a:cubicBezTo>
                    <a:cubicBezTo>
                      <a:pt x="34" y="42"/>
                      <a:pt x="28" y="44"/>
                      <a:pt x="22" y="44"/>
                    </a:cubicBezTo>
                    <a:cubicBezTo>
                      <a:pt x="16" y="44"/>
                      <a:pt x="11" y="42"/>
                      <a:pt x="7" y="38"/>
                    </a:cubicBezTo>
                    <a:cubicBezTo>
                      <a:pt x="2" y="34"/>
                      <a:pt x="0" y="28"/>
                      <a:pt x="0" y="22"/>
                    </a:cubicBezTo>
                    <a:cubicBezTo>
                      <a:pt x="0" y="16"/>
                      <a:pt x="2" y="11"/>
                      <a:pt x="7" y="6"/>
                    </a:cubicBezTo>
                    <a:cubicBezTo>
                      <a:pt x="11" y="2"/>
                      <a:pt x="16" y="0"/>
                      <a:pt x="22" y="0"/>
                    </a:cubicBezTo>
                    <a:cubicBezTo>
                      <a:pt x="29" y="0"/>
                      <a:pt x="34" y="2"/>
                      <a:pt x="38" y="6"/>
                    </a:cubicBezTo>
                    <a:cubicBezTo>
                      <a:pt x="43" y="11"/>
                      <a:pt x="45" y="16"/>
                      <a:pt x="45" y="22"/>
                    </a:cubicBezTo>
                    <a:moveTo>
                      <a:pt x="39" y="309"/>
                    </a:moveTo>
                    <a:cubicBezTo>
                      <a:pt x="5" y="309"/>
                      <a:pt x="5" y="309"/>
                      <a:pt x="5" y="309"/>
                    </a:cubicBezTo>
                    <a:cubicBezTo>
                      <a:pt x="5" y="98"/>
                      <a:pt x="5" y="98"/>
                      <a:pt x="5" y="98"/>
                    </a:cubicBezTo>
                    <a:cubicBezTo>
                      <a:pt x="39" y="98"/>
                      <a:pt x="39" y="98"/>
                      <a:pt x="39" y="98"/>
                    </a:cubicBezTo>
                    <a:lnTo>
                      <a:pt x="39" y="309"/>
                    </a:lnTo>
                    <a:close/>
                  </a:path>
                </a:pathLst>
              </a:custGeom>
              <a:solidFill>
                <a:srgbClr val="EB4710"/>
              </a:solidFill>
              <a:ln>
                <a:noFill/>
              </a:ln>
            </p:spPr>
            <p:txBody>
              <a:bodyPr vert="horz" wrap="square" lIns="91416" tIns="45708" rIns="91416" bIns="45708" numCol="1" anchor="t" anchorCtr="0" compatLnSpc="1">
                <a:prstTxWarp prst="textNoShape">
                  <a:avLst/>
                </a:prstTxWarp>
              </a:bodyPr>
              <a:lstStyle/>
              <a:p>
                <a:pPr defTabSz="914126"/>
                <a:endParaRPr lang="en-US" sz="1799" kern="0">
                  <a:solidFill>
                    <a:sysClr val="windowText" lastClr="000000"/>
                  </a:solidFill>
                </a:endParaRPr>
              </a:p>
            </p:txBody>
          </p:sp>
          <p:sp>
            <p:nvSpPr>
              <p:cNvPr id="316" name="Freeform 13"/>
              <p:cNvSpPr>
                <a:spLocks/>
              </p:cNvSpPr>
              <p:nvPr/>
            </p:nvSpPr>
            <p:spPr bwMode="auto">
              <a:xfrm>
                <a:off x="6032500" y="5105400"/>
                <a:ext cx="593725" cy="833437"/>
              </a:xfrm>
              <a:custGeom>
                <a:avLst/>
                <a:gdLst>
                  <a:gd name="T0" fmla="*/ 158 w 159"/>
                  <a:gd name="T1" fmla="*/ 208 h 222"/>
                  <a:gd name="T2" fmla="*/ 100 w 159"/>
                  <a:gd name="T3" fmla="*/ 222 h 222"/>
                  <a:gd name="T4" fmla="*/ 48 w 159"/>
                  <a:gd name="T5" fmla="*/ 209 h 222"/>
                  <a:gd name="T6" fmla="*/ 12 w 159"/>
                  <a:gd name="T7" fmla="*/ 171 h 222"/>
                  <a:gd name="T8" fmla="*/ 0 w 159"/>
                  <a:gd name="T9" fmla="*/ 117 h 222"/>
                  <a:gd name="T10" fmla="*/ 30 w 159"/>
                  <a:gd name="T11" fmla="*/ 32 h 222"/>
                  <a:gd name="T12" fmla="*/ 110 w 159"/>
                  <a:gd name="T13" fmla="*/ 0 h 222"/>
                  <a:gd name="T14" fmla="*/ 159 w 159"/>
                  <a:gd name="T15" fmla="*/ 11 h 222"/>
                  <a:gd name="T16" fmla="*/ 159 w 159"/>
                  <a:gd name="T17" fmla="*/ 46 h 222"/>
                  <a:gd name="T18" fmla="*/ 108 w 159"/>
                  <a:gd name="T19" fmla="*/ 29 h 222"/>
                  <a:gd name="T20" fmla="*/ 55 w 159"/>
                  <a:gd name="T21" fmla="*/ 53 h 222"/>
                  <a:gd name="T22" fmla="*/ 34 w 159"/>
                  <a:gd name="T23" fmla="*/ 114 h 222"/>
                  <a:gd name="T24" fmla="*/ 54 w 159"/>
                  <a:gd name="T25" fmla="*/ 172 h 222"/>
                  <a:gd name="T26" fmla="*/ 106 w 159"/>
                  <a:gd name="T27" fmla="*/ 193 h 222"/>
                  <a:gd name="T28" fmla="*/ 158 w 159"/>
                  <a:gd name="T29" fmla="*/ 175 h 222"/>
                  <a:gd name="T30" fmla="*/ 158 w 159"/>
                  <a:gd name="T31" fmla="*/ 208 h 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59" h="222">
                    <a:moveTo>
                      <a:pt x="158" y="208"/>
                    </a:moveTo>
                    <a:cubicBezTo>
                      <a:pt x="142" y="217"/>
                      <a:pt x="123" y="222"/>
                      <a:pt x="100" y="222"/>
                    </a:cubicBezTo>
                    <a:cubicBezTo>
                      <a:pt x="81" y="222"/>
                      <a:pt x="64" y="218"/>
                      <a:pt x="48" y="209"/>
                    </a:cubicBezTo>
                    <a:cubicBezTo>
                      <a:pt x="33" y="200"/>
                      <a:pt x="21" y="188"/>
                      <a:pt x="12" y="171"/>
                    </a:cubicBezTo>
                    <a:cubicBezTo>
                      <a:pt x="4" y="155"/>
                      <a:pt x="0" y="137"/>
                      <a:pt x="0" y="117"/>
                    </a:cubicBezTo>
                    <a:cubicBezTo>
                      <a:pt x="0" y="82"/>
                      <a:pt x="10" y="54"/>
                      <a:pt x="30" y="32"/>
                    </a:cubicBezTo>
                    <a:cubicBezTo>
                      <a:pt x="50" y="11"/>
                      <a:pt x="76" y="0"/>
                      <a:pt x="110" y="0"/>
                    </a:cubicBezTo>
                    <a:cubicBezTo>
                      <a:pt x="128" y="0"/>
                      <a:pt x="145" y="4"/>
                      <a:pt x="159" y="11"/>
                    </a:cubicBezTo>
                    <a:cubicBezTo>
                      <a:pt x="159" y="46"/>
                      <a:pt x="159" y="46"/>
                      <a:pt x="159" y="46"/>
                    </a:cubicBezTo>
                    <a:cubicBezTo>
                      <a:pt x="143" y="35"/>
                      <a:pt x="126" y="29"/>
                      <a:pt x="108" y="29"/>
                    </a:cubicBezTo>
                    <a:cubicBezTo>
                      <a:pt x="86" y="29"/>
                      <a:pt x="69" y="37"/>
                      <a:pt x="55" y="53"/>
                    </a:cubicBezTo>
                    <a:cubicBezTo>
                      <a:pt x="41" y="69"/>
                      <a:pt x="34" y="89"/>
                      <a:pt x="34" y="114"/>
                    </a:cubicBezTo>
                    <a:cubicBezTo>
                      <a:pt x="34" y="138"/>
                      <a:pt x="41" y="158"/>
                      <a:pt x="54" y="172"/>
                    </a:cubicBezTo>
                    <a:cubicBezTo>
                      <a:pt x="67" y="186"/>
                      <a:pt x="84" y="193"/>
                      <a:pt x="106" y="193"/>
                    </a:cubicBezTo>
                    <a:cubicBezTo>
                      <a:pt x="125" y="193"/>
                      <a:pt x="142" y="187"/>
                      <a:pt x="158" y="175"/>
                    </a:cubicBezTo>
                    <a:lnTo>
                      <a:pt x="158" y="208"/>
                    </a:lnTo>
                    <a:close/>
                  </a:path>
                </a:pathLst>
              </a:custGeom>
              <a:solidFill>
                <a:srgbClr val="EB4710"/>
              </a:solidFill>
              <a:ln>
                <a:noFill/>
              </a:ln>
            </p:spPr>
            <p:txBody>
              <a:bodyPr vert="horz" wrap="square" lIns="91416" tIns="45708" rIns="91416" bIns="45708" numCol="1" anchor="t" anchorCtr="0" compatLnSpc="1">
                <a:prstTxWarp prst="textNoShape">
                  <a:avLst/>
                </a:prstTxWarp>
              </a:bodyPr>
              <a:lstStyle/>
              <a:p>
                <a:pPr defTabSz="914126"/>
                <a:endParaRPr lang="en-US" sz="1799" kern="0">
                  <a:solidFill>
                    <a:sysClr val="windowText" lastClr="000000"/>
                  </a:solidFill>
                </a:endParaRPr>
              </a:p>
            </p:txBody>
          </p:sp>
          <p:sp>
            <p:nvSpPr>
              <p:cNvPr id="317" name="Freeform 14"/>
              <p:cNvSpPr>
                <a:spLocks noEditPoints="1"/>
              </p:cNvSpPr>
              <p:nvPr/>
            </p:nvSpPr>
            <p:spPr bwMode="auto">
              <a:xfrm>
                <a:off x="6713538" y="5105400"/>
                <a:ext cx="690563" cy="833437"/>
              </a:xfrm>
              <a:custGeom>
                <a:avLst/>
                <a:gdLst>
                  <a:gd name="T0" fmla="*/ 185 w 185"/>
                  <a:gd name="T1" fmla="*/ 120 h 222"/>
                  <a:gd name="T2" fmla="*/ 35 w 185"/>
                  <a:gd name="T3" fmla="*/ 120 h 222"/>
                  <a:gd name="T4" fmla="*/ 54 w 185"/>
                  <a:gd name="T5" fmla="*/ 175 h 222"/>
                  <a:gd name="T6" fmla="*/ 104 w 185"/>
                  <a:gd name="T7" fmla="*/ 193 h 222"/>
                  <a:gd name="T8" fmla="*/ 170 w 185"/>
                  <a:gd name="T9" fmla="*/ 170 h 222"/>
                  <a:gd name="T10" fmla="*/ 170 w 185"/>
                  <a:gd name="T11" fmla="*/ 202 h 222"/>
                  <a:gd name="T12" fmla="*/ 96 w 185"/>
                  <a:gd name="T13" fmla="*/ 222 h 222"/>
                  <a:gd name="T14" fmla="*/ 25 w 185"/>
                  <a:gd name="T15" fmla="*/ 193 h 222"/>
                  <a:gd name="T16" fmla="*/ 0 w 185"/>
                  <a:gd name="T17" fmla="*/ 112 h 222"/>
                  <a:gd name="T18" fmla="*/ 13 w 185"/>
                  <a:gd name="T19" fmla="*/ 55 h 222"/>
                  <a:gd name="T20" fmla="*/ 48 w 185"/>
                  <a:gd name="T21" fmla="*/ 15 h 222"/>
                  <a:gd name="T22" fmla="*/ 97 w 185"/>
                  <a:gd name="T23" fmla="*/ 0 h 222"/>
                  <a:gd name="T24" fmla="*/ 162 w 185"/>
                  <a:gd name="T25" fmla="*/ 27 h 222"/>
                  <a:gd name="T26" fmla="*/ 185 w 185"/>
                  <a:gd name="T27" fmla="*/ 102 h 222"/>
                  <a:gd name="T28" fmla="*/ 185 w 185"/>
                  <a:gd name="T29" fmla="*/ 120 h 222"/>
                  <a:gd name="T30" fmla="*/ 150 w 185"/>
                  <a:gd name="T31" fmla="*/ 91 h 222"/>
                  <a:gd name="T32" fmla="*/ 136 w 185"/>
                  <a:gd name="T33" fmla="*/ 46 h 222"/>
                  <a:gd name="T34" fmla="*/ 97 w 185"/>
                  <a:gd name="T35" fmla="*/ 29 h 222"/>
                  <a:gd name="T36" fmla="*/ 57 w 185"/>
                  <a:gd name="T37" fmla="*/ 46 h 222"/>
                  <a:gd name="T38" fmla="*/ 36 w 185"/>
                  <a:gd name="T39" fmla="*/ 91 h 222"/>
                  <a:gd name="T40" fmla="*/ 150 w 185"/>
                  <a:gd name="T41" fmla="*/ 91 h 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85" h="222">
                    <a:moveTo>
                      <a:pt x="185" y="120"/>
                    </a:moveTo>
                    <a:cubicBezTo>
                      <a:pt x="35" y="120"/>
                      <a:pt x="35" y="120"/>
                      <a:pt x="35" y="120"/>
                    </a:cubicBezTo>
                    <a:cubicBezTo>
                      <a:pt x="36" y="144"/>
                      <a:pt x="42" y="162"/>
                      <a:pt x="54" y="175"/>
                    </a:cubicBezTo>
                    <a:cubicBezTo>
                      <a:pt x="66" y="187"/>
                      <a:pt x="83" y="193"/>
                      <a:pt x="104" y="193"/>
                    </a:cubicBezTo>
                    <a:cubicBezTo>
                      <a:pt x="128" y="193"/>
                      <a:pt x="150" y="186"/>
                      <a:pt x="170" y="170"/>
                    </a:cubicBezTo>
                    <a:cubicBezTo>
                      <a:pt x="170" y="202"/>
                      <a:pt x="170" y="202"/>
                      <a:pt x="170" y="202"/>
                    </a:cubicBezTo>
                    <a:cubicBezTo>
                      <a:pt x="151" y="216"/>
                      <a:pt x="127" y="222"/>
                      <a:pt x="96" y="222"/>
                    </a:cubicBezTo>
                    <a:cubicBezTo>
                      <a:pt x="66" y="222"/>
                      <a:pt x="42" y="213"/>
                      <a:pt x="25" y="193"/>
                    </a:cubicBezTo>
                    <a:cubicBezTo>
                      <a:pt x="9" y="174"/>
                      <a:pt x="0" y="147"/>
                      <a:pt x="0" y="112"/>
                    </a:cubicBezTo>
                    <a:cubicBezTo>
                      <a:pt x="0" y="91"/>
                      <a:pt x="4" y="72"/>
                      <a:pt x="13" y="55"/>
                    </a:cubicBezTo>
                    <a:cubicBezTo>
                      <a:pt x="21" y="38"/>
                      <a:pt x="33" y="24"/>
                      <a:pt x="48" y="15"/>
                    </a:cubicBezTo>
                    <a:cubicBezTo>
                      <a:pt x="63" y="5"/>
                      <a:pt x="79" y="0"/>
                      <a:pt x="97" y="0"/>
                    </a:cubicBezTo>
                    <a:cubicBezTo>
                      <a:pt x="125" y="0"/>
                      <a:pt x="146" y="9"/>
                      <a:pt x="162" y="27"/>
                    </a:cubicBezTo>
                    <a:cubicBezTo>
                      <a:pt x="177" y="45"/>
                      <a:pt x="185" y="70"/>
                      <a:pt x="185" y="102"/>
                    </a:cubicBezTo>
                    <a:lnTo>
                      <a:pt x="185" y="120"/>
                    </a:lnTo>
                    <a:close/>
                    <a:moveTo>
                      <a:pt x="150" y="91"/>
                    </a:moveTo>
                    <a:cubicBezTo>
                      <a:pt x="150" y="72"/>
                      <a:pt x="145" y="56"/>
                      <a:pt x="136" y="46"/>
                    </a:cubicBezTo>
                    <a:cubicBezTo>
                      <a:pt x="127" y="35"/>
                      <a:pt x="114" y="29"/>
                      <a:pt x="97" y="29"/>
                    </a:cubicBezTo>
                    <a:cubicBezTo>
                      <a:pt x="81" y="29"/>
                      <a:pt x="68" y="35"/>
                      <a:pt x="57" y="46"/>
                    </a:cubicBezTo>
                    <a:cubicBezTo>
                      <a:pt x="46" y="58"/>
                      <a:pt x="38" y="73"/>
                      <a:pt x="36" y="91"/>
                    </a:cubicBezTo>
                    <a:lnTo>
                      <a:pt x="150" y="91"/>
                    </a:lnTo>
                    <a:close/>
                  </a:path>
                </a:pathLst>
              </a:custGeom>
              <a:solidFill>
                <a:srgbClr val="EB4710"/>
              </a:solidFill>
              <a:ln>
                <a:noFill/>
              </a:ln>
            </p:spPr>
            <p:txBody>
              <a:bodyPr vert="horz" wrap="square" lIns="91416" tIns="45708" rIns="91416" bIns="45708" numCol="1" anchor="t" anchorCtr="0" compatLnSpc="1">
                <a:prstTxWarp prst="textNoShape">
                  <a:avLst/>
                </a:prstTxWarp>
              </a:bodyPr>
              <a:lstStyle/>
              <a:p>
                <a:pPr defTabSz="914126"/>
                <a:endParaRPr lang="en-US" sz="1799" kern="0">
                  <a:solidFill>
                    <a:sysClr val="windowText" lastClr="000000"/>
                  </a:solidFill>
                </a:endParaRPr>
              </a:p>
            </p:txBody>
          </p:sp>
          <p:sp>
            <p:nvSpPr>
              <p:cNvPr id="318" name="Freeform 15"/>
              <p:cNvSpPr>
                <a:spLocks/>
              </p:cNvSpPr>
              <p:nvPr/>
            </p:nvSpPr>
            <p:spPr bwMode="auto">
              <a:xfrm>
                <a:off x="7724775" y="4789488"/>
                <a:ext cx="642938" cy="1149350"/>
              </a:xfrm>
              <a:custGeom>
                <a:avLst/>
                <a:gdLst>
                  <a:gd name="T0" fmla="*/ 172 w 172"/>
                  <a:gd name="T1" fmla="*/ 217 h 306"/>
                  <a:gd name="T2" fmla="*/ 143 w 172"/>
                  <a:gd name="T3" fmla="*/ 282 h 306"/>
                  <a:gd name="T4" fmla="*/ 67 w 172"/>
                  <a:gd name="T5" fmla="*/ 306 h 306"/>
                  <a:gd name="T6" fmla="*/ 0 w 172"/>
                  <a:gd name="T7" fmla="*/ 290 h 306"/>
                  <a:gd name="T8" fmla="*/ 0 w 172"/>
                  <a:gd name="T9" fmla="*/ 254 h 306"/>
                  <a:gd name="T10" fmla="*/ 69 w 172"/>
                  <a:gd name="T11" fmla="*/ 277 h 306"/>
                  <a:gd name="T12" fmla="*/ 118 w 172"/>
                  <a:gd name="T13" fmla="*/ 262 h 306"/>
                  <a:gd name="T14" fmla="*/ 137 w 172"/>
                  <a:gd name="T15" fmla="*/ 220 h 306"/>
                  <a:gd name="T16" fmla="*/ 54 w 172"/>
                  <a:gd name="T17" fmla="*/ 162 h 306"/>
                  <a:gd name="T18" fmla="*/ 30 w 172"/>
                  <a:gd name="T19" fmla="*/ 162 h 306"/>
                  <a:gd name="T20" fmla="*/ 30 w 172"/>
                  <a:gd name="T21" fmla="*/ 134 h 306"/>
                  <a:gd name="T22" fmla="*/ 53 w 172"/>
                  <a:gd name="T23" fmla="*/ 134 h 306"/>
                  <a:gd name="T24" fmla="*/ 126 w 172"/>
                  <a:gd name="T25" fmla="*/ 79 h 306"/>
                  <a:gd name="T26" fmla="*/ 70 w 172"/>
                  <a:gd name="T27" fmla="*/ 29 h 306"/>
                  <a:gd name="T28" fmla="*/ 11 w 172"/>
                  <a:gd name="T29" fmla="*/ 50 h 306"/>
                  <a:gd name="T30" fmla="*/ 11 w 172"/>
                  <a:gd name="T31" fmla="*/ 17 h 306"/>
                  <a:gd name="T32" fmla="*/ 79 w 172"/>
                  <a:gd name="T33" fmla="*/ 0 h 306"/>
                  <a:gd name="T34" fmla="*/ 138 w 172"/>
                  <a:gd name="T35" fmla="*/ 19 h 306"/>
                  <a:gd name="T36" fmla="*/ 161 w 172"/>
                  <a:gd name="T37" fmla="*/ 71 h 306"/>
                  <a:gd name="T38" fmla="*/ 102 w 172"/>
                  <a:gd name="T39" fmla="*/ 146 h 306"/>
                  <a:gd name="T40" fmla="*/ 102 w 172"/>
                  <a:gd name="T41" fmla="*/ 147 h 306"/>
                  <a:gd name="T42" fmla="*/ 152 w 172"/>
                  <a:gd name="T43" fmla="*/ 169 h 306"/>
                  <a:gd name="T44" fmla="*/ 172 w 172"/>
                  <a:gd name="T45" fmla="*/ 217 h 3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72" h="306">
                    <a:moveTo>
                      <a:pt x="172" y="217"/>
                    </a:moveTo>
                    <a:cubicBezTo>
                      <a:pt x="172" y="244"/>
                      <a:pt x="162" y="266"/>
                      <a:pt x="143" y="282"/>
                    </a:cubicBezTo>
                    <a:cubicBezTo>
                      <a:pt x="124" y="298"/>
                      <a:pt x="98" y="306"/>
                      <a:pt x="67" y="306"/>
                    </a:cubicBezTo>
                    <a:cubicBezTo>
                      <a:pt x="39" y="306"/>
                      <a:pt x="17" y="301"/>
                      <a:pt x="0" y="290"/>
                    </a:cubicBezTo>
                    <a:cubicBezTo>
                      <a:pt x="0" y="254"/>
                      <a:pt x="0" y="254"/>
                      <a:pt x="0" y="254"/>
                    </a:cubicBezTo>
                    <a:cubicBezTo>
                      <a:pt x="20" y="270"/>
                      <a:pt x="43" y="277"/>
                      <a:pt x="69" y="277"/>
                    </a:cubicBezTo>
                    <a:cubicBezTo>
                      <a:pt x="89" y="277"/>
                      <a:pt x="106" y="272"/>
                      <a:pt x="118" y="262"/>
                    </a:cubicBezTo>
                    <a:cubicBezTo>
                      <a:pt x="131" y="252"/>
                      <a:pt x="137" y="238"/>
                      <a:pt x="137" y="220"/>
                    </a:cubicBezTo>
                    <a:cubicBezTo>
                      <a:pt x="137" y="182"/>
                      <a:pt x="109" y="162"/>
                      <a:pt x="54" y="162"/>
                    </a:cubicBezTo>
                    <a:cubicBezTo>
                      <a:pt x="30" y="162"/>
                      <a:pt x="30" y="162"/>
                      <a:pt x="30" y="162"/>
                    </a:cubicBezTo>
                    <a:cubicBezTo>
                      <a:pt x="30" y="134"/>
                      <a:pt x="30" y="134"/>
                      <a:pt x="30" y="134"/>
                    </a:cubicBezTo>
                    <a:cubicBezTo>
                      <a:pt x="53" y="134"/>
                      <a:pt x="53" y="134"/>
                      <a:pt x="53" y="134"/>
                    </a:cubicBezTo>
                    <a:cubicBezTo>
                      <a:pt x="102" y="134"/>
                      <a:pt x="126" y="115"/>
                      <a:pt x="126" y="79"/>
                    </a:cubicBezTo>
                    <a:cubicBezTo>
                      <a:pt x="126" y="45"/>
                      <a:pt x="107" y="29"/>
                      <a:pt x="70" y="29"/>
                    </a:cubicBezTo>
                    <a:cubicBezTo>
                      <a:pt x="49" y="29"/>
                      <a:pt x="30" y="36"/>
                      <a:pt x="11" y="50"/>
                    </a:cubicBezTo>
                    <a:cubicBezTo>
                      <a:pt x="11" y="17"/>
                      <a:pt x="11" y="17"/>
                      <a:pt x="11" y="17"/>
                    </a:cubicBezTo>
                    <a:cubicBezTo>
                      <a:pt x="30" y="6"/>
                      <a:pt x="53" y="0"/>
                      <a:pt x="79" y="0"/>
                    </a:cubicBezTo>
                    <a:cubicBezTo>
                      <a:pt x="103" y="0"/>
                      <a:pt x="123" y="6"/>
                      <a:pt x="138" y="19"/>
                    </a:cubicBezTo>
                    <a:cubicBezTo>
                      <a:pt x="153" y="32"/>
                      <a:pt x="161" y="50"/>
                      <a:pt x="161" y="71"/>
                    </a:cubicBezTo>
                    <a:cubicBezTo>
                      <a:pt x="161" y="110"/>
                      <a:pt x="141" y="135"/>
                      <a:pt x="102" y="146"/>
                    </a:cubicBezTo>
                    <a:cubicBezTo>
                      <a:pt x="102" y="147"/>
                      <a:pt x="102" y="147"/>
                      <a:pt x="102" y="147"/>
                    </a:cubicBezTo>
                    <a:cubicBezTo>
                      <a:pt x="123" y="149"/>
                      <a:pt x="139" y="157"/>
                      <a:pt x="152" y="169"/>
                    </a:cubicBezTo>
                    <a:cubicBezTo>
                      <a:pt x="165" y="182"/>
                      <a:pt x="172" y="198"/>
                      <a:pt x="172" y="217"/>
                    </a:cubicBezTo>
                  </a:path>
                </a:pathLst>
              </a:custGeom>
              <a:solidFill>
                <a:srgbClr val="EB4710"/>
              </a:solidFill>
              <a:ln>
                <a:noFill/>
              </a:ln>
            </p:spPr>
            <p:txBody>
              <a:bodyPr vert="horz" wrap="square" lIns="91416" tIns="45708" rIns="91416" bIns="45708" numCol="1" anchor="t" anchorCtr="0" compatLnSpc="1">
                <a:prstTxWarp prst="textNoShape">
                  <a:avLst/>
                </a:prstTxWarp>
              </a:bodyPr>
              <a:lstStyle/>
              <a:p>
                <a:pPr defTabSz="914126"/>
                <a:endParaRPr lang="en-US" sz="1799" kern="0">
                  <a:solidFill>
                    <a:sysClr val="windowText" lastClr="000000"/>
                  </a:solidFill>
                </a:endParaRPr>
              </a:p>
            </p:txBody>
          </p:sp>
          <p:sp>
            <p:nvSpPr>
              <p:cNvPr id="320" name="Freeform 16"/>
              <p:cNvSpPr>
                <a:spLocks noEditPoints="1"/>
              </p:cNvSpPr>
              <p:nvPr/>
            </p:nvSpPr>
            <p:spPr bwMode="auto">
              <a:xfrm>
                <a:off x="8494713" y="4789488"/>
                <a:ext cx="703263" cy="1149350"/>
              </a:xfrm>
              <a:custGeom>
                <a:avLst/>
                <a:gdLst>
                  <a:gd name="T0" fmla="*/ 188 w 188"/>
                  <a:gd name="T1" fmla="*/ 207 h 306"/>
                  <a:gd name="T2" fmla="*/ 176 w 188"/>
                  <a:gd name="T3" fmla="*/ 258 h 306"/>
                  <a:gd name="T4" fmla="*/ 143 w 188"/>
                  <a:gd name="T5" fmla="*/ 294 h 306"/>
                  <a:gd name="T6" fmla="*/ 95 w 188"/>
                  <a:gd name="T7" fmla="*/ 306 h 306"/>
                  <a:gd name="T8" fmla="*/ 26 w 188"/>
                  <a:gd name="T9" fmla="*/ 271 h 306"/>
                  <a:gd name="T10" fmla="*/ 0 w 188"/>
                  <a:gd name="T11" fmla="*/ 171 h 306"/>
                  <a:gd name="T12" fmla="*/ 15 w 188"/>
                  <a:gd name="T13" fmla="*/ 81 h 306"/>
                  <a:gd name="T14" fmla="*/ 58 w 188"/>
                  <a:gd name="T15" fmla="*/ 21 h 306"/>
                  <a:gd name="T16" fmla="*/ 121 w 188"/>
                  <a:gd name="T17" fmla="*/ 0 h 306"/>
                  <a:gd name="T18" fmla="*/ 170 w 188"/>
                  <a:gd name="T19" fmla="*/ 8 h 306"/>
                  <a:gd name="T20" fmla="*/ 170 w 188"/>
                  <a:gd name="T21" fmla="*/ 40 h 306"/>
                  <a:gd name="T22" fmla="*/ 122 w 188"/>
                  <a:gd name="T23" fmla="*/ 29 h 306"/>
                  <a:gd name="T24" fmla="*/ 59 w 188"/>
                  <a:gd name="T25" fmla="*/ 64 h 306"/>
                  <a:gd name="T26" fmla="*/ 35 w 188"/>
                  <a:gd name="T27" fmla="*/ 158 h 306"/>
                  <a:gd name="T28" fmla="*/ 36 w 188"/>
                  <a:gd name="T29" fmla="*/ 158 h 306"/>
                  <a:gd name="T30" fmla="*/ 104 w 188"/>
                  <a:gd name="T31" fmla="*/ 116 h 306"/>
                  <a:gd name="T32" fmla="*/ 165 w 188"/>
                  <a:gd name="T33" fmla="*/ 141 h 306"/>
                  <a:gd name="T34" fmla="*/ 188 w 188"/>
                  <a:gd name="T35" fmla="*/ 207 h 306"/>
                  <a:gd name="T36" fmla="*/ 154 w 188"/>
                  <a:gd name="T37" fmla="*/ 212 h 306"/>
                  <a:gd name="T38" fmla="*/ 139 w 188"/>
                  <a:gd name="T39" fmla="*/ 163 h 306"/>
                  <a:gd name="T40" fmla="*/ 96 w 188"/>
                  <a:gd name="T41" fmla="*/ 145 h 306"/>
                  <a:gd name="T42" fmla="*/ 54 w 188"/>
                  <a:gd name="T43" fmla="*/ 162 h 306"/>
                  <a:gd name="T44" fmla="*/ 37 w 188"/>
                  <a:gd name="T45" fmla="*/ 204 h 306"/>
                  <a:gd name="T46" fmla="*/ 54 w 188"/>
                  <a:gd name="T47" fmla="*/ 257 h 306"/>
                  <a:gd name="T48" fmla="*/ 97 w 188"/>
                  <a:gd name="T49" fmla="*/ 277 h 306"/>
                  <a:gd name="T50" fmla="*/ 138 w 188"/>
                  <a:gd name="T51" fmla="*/ 259 h 306"/>
                  <a:gd name="T52" fmla="*/ 154 w 188"/>
                  <a:gd name="T53" fmla="*/ 212 h 3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88" h="306">
                    <a:moveTo>
                      <a:pt x="188" y="207"/>
                    </a:moveTo>
                    <a:cubicBezTo>
                      <a:pt x="188" y="226"/>
                      <a:pt x="184" y="243"/>
                      <a:pt x="176" y="258"/>
                    </a:cubicBezTo>
                    <a:cubicBezTo>
                      <a:pt x="168" y="274"/>
                      <a:pt x="157" y="285"/>
                      <a:pt x="143" y="294"/>
                    </a:cubicBezTo>
                    <a:cubicBezTo>
                      <a:pt x="129" y="302"/>
                      <a:pt x="113" y="306"/>
                      <a:pt x="95" y="306"/>
                    </a:cubicBezTo>
                    <a:cubicBezTo>
                      <a:pt x="66" y="306"/>
                      <a:pt x="42" y="295"/>
                      <a:pt x="26" y="271"/>
                    </a:cubicBezTo>
                    <a:cubicBezTo>
                      <a:pt x="9" y="247"/>
                      <a:pt x="0" y="214"/>
                      <a:pt x="0" y="171"/>
                    </a:cubicBezTo>
                    <a:cubicBezTo>
                      <a:pt x="0" y="137"/>
                      <a:pt x="5" y="107"/>
                      <a:pt x="15" y="81"/>
                    </a:cubicBezTo>
                    <a:cubicBezTo>
                      <a:pt x="25" y="55"/>
                      <a:pt x="39" y="35"/>
                      <a:pt x="58" y="21"/>
                    </a:cubicBezTo>
                    <a:cubicBezTo>
                      <a:pt x="76" y="7"/>
                      <a:pt x="97" y="0"/>
                      <a:pt x="121" y="0"/>
                    </a:cubicBezTo>
                    <a:cubicBezTo>
                      <a:pt x="142" y="0"/>
                      <a:pt x="158" y="3"/>
                      <a:pt x="170" y="8"/>
                    </a:cubicBezTo>
                    <a:cubicBezTo>
                      <a:pt x="170" y="40"/>
                      <a:pt x="170" y="40"/>
                      <a:pt x="170" y="40"/>
                    </a:cubicBezTo>
                    <a:cubicBezTo>
                      <a:pt x="155" y="33"/>
                      <a:pt x="139" y="29"/>
                      <a:pt x="122" y="29"/>
                    </a:cubicBezTo>
                    <a:cubicBezTo>
                      <a:pt x="96" y="29"/>
                      <a:pt x="75" y="40"/>
                      <a:pt x="59" y="64"/>
                    </a:cubicBezTo>
                    <a:cubicBezTo>
                      <a:pt x="43" y="87"/>
                      <a:pt x="35" y="119"/>
                      <a:pt x="35" y="158"/>
                    </a:cubicBezTo>
                    <a:cubicBezTo>
                      <a:pt x="36" y="158"/>
                      <a:pt x="36" y="158"/>
                      <a:pt x="36" y="158"/>
                    </a:cubicBezTo>
                    <a:cubicBezTo>
                      <a:pt x="50" y="130"/>
                      <a:pt x="72" y="116"/>
                      <a:pt x="104" y="116"/>
                    </a:cubicBezTo>
                    <a:cubicBezTo>
                      <a:pt x="129" y="116"/>
                      <a:pt x="150" y="124"/>
                      <a:pt x="165" y="141"/>
                    </a:cubicBezTo>
                    <a:cubicBezTo>
                      <a:pt x="181" y="158"/>
                      <a:pt x="188" y="180"/>
                      <a:pt x="188" y="207"/>
                    </a:cubicBezTo>
                    <a:moveTo>
                      <a:pt x="154" y="212"/>
                    </a:moveTo>
                    <a:cubicBezTo>
                      <a:pt x="154" y="191"/>
                      <a:pt x="149" y="175"/>
                      <a:pt x="139" y="163"/>
                    </a:cubicBezTo>
                    <a:cubicBezTo>
                      <a:pt x="128" y="151"/>
                      <a:pt x="114" y="145"/>
                      <a:pt x="96" y="145"/>
                    </a:cubicBezTo>
                    <a:cubicBezTo>
                      <a:pt x="80" y="145"/>
                      <a:pt x="66" y="150"/>
                      <a:pt x="54" y="162"/>
                    </a:cubicBezTo>
                    <a:cubicBezTo>
                      <a:pt x="43" y="174"/>
                      <a:pt x="37" y="188"/>
                      <a:pt x="37" y="204"/>
                    </a:cubicBezTo>
                    <a:cubicBezTo>
                      <a:pt x="37" y="225"/>
                      <a:pt x="43" y="243"/>
                      <a:pt x="54" y="257"/>
                    </a:cubicBezTo>
                    <a:cubicBezTo>
                      <a:pt x="65" y="271"/>
                      <a:pt x="80" y="277"/>
                      <a:pt x="97" y="277"/>
                    </a:cubicBezTo>
                    <a:cubicBezTo>
                      <a:pt x="114" y="277"/>
                      <a:pt x="127" y="271"/>
                      <a:pt x="138" y="259"/>
                    </a:cubicBezTo>
                    <a:cubicBezTo>
                      <a:pt x="149" y="247"/>
                      <a:pt x="154" y="231"/>
                      <a:pt x="154" y="212"/>
                    </a:cubicBezTo>
                  </a:path>
                </a:pathLst>
              </a:custGeom>
              <a:solidFill>
                <a:srgbClr val="EB4710"/>
              </a:solidFill>
              <a:ln>
                <a:noFill/>
              </a:ln>
            </p:spPr>
            <p:txBody>
              <a:bodyPr vert="horz" wrap="square" lIns="91416" tIns="45708" rIns="91416" bIns="45708" numCol="1" anchor="t" anchorCtr="0" compatLnSpc="1">
                <a:prstTxWarp prst="textNoShape">
                  <a:avLst/>
                </a:prstTxWarp>
              </a:bodyPr>
              <a:lstStyle/>
              <a:p>
                <a:pPr defTabSz="914126"/>
                <a:endParaRPr lang="en-US" sz="1799" kern="0">
                  <a:solidFill>
                    <a:sysClr val="windowText" lastClr="000000"/>
                  </a:solidFill>
                </a:endParaRPr>
              </a:p>
            </p:txBody>
          </p:sp>
          <p:sp>
            <p:nvSpPr>
              <p:cNvPr id="321" name="Freeform 17"/>
              <p:cNvSpPr>
                <a:spLocks/>
              </p:cNvSpPr>
              <p:nvPr/>
            </p:nvSpPr>
            <p:spPr bwMode="auto">
              <a:xfrm>
                <a:off x="9324975" y="4808538"/>
                <a:ext cx="619125" cy="1130300"/>
              </a:xfrm>
              <a:custGeom>
                <a:avLst/>
                <a:gdLst>
                  <a:gd name="T0" fmla="*/ 166 w 166"/>
                  <a:gd name="T1" fmla="*/ 206 h 301"/>
                  <a:gd name="T2" fmla="*/ 137 w 166"/>
                  <a:gd name="T3" fmla="*/ 275 h 301"/>
                  <a:gd name="T4" fmla="*/ 61 w 166"/>
                  <a:gd name="T5" fmla="*/ 301 h 301"/>
                  <a:gd name="T6" fmla="*/ 0 w 166"/>
                  <a:gd name="T7" fmla="*/ 289 h 301"/>
                  <a:gd name="T8" fmla="*/ 0 w 166"/>
                  <a:gd name="T9" fmla="*/ 253 h 301"/>
                  <a:gd name="T10" fmla="*/ 61 w 166"/>
                  <a:gd name="T11" fmla="*/ 273 h 301"/>
                  <a:gd name="T12" fmla="*/ 112 w 166"/>
                  <a:gd name="T13" fmla="*/ 255 h 301"/>
                  <a:gd name="T14" fmla="*/ 131 w 166"/>
                  <a:gd name="T15" fmla="*/ 208 h 301"/>
                  <a:gd name="T16" fmla="*/ 112 w 166"/>
                  <a:gd name="T17" fmla="*/ 162 h 301"/>
                  <a:gd name="T18" fmla="*/ 55 w 166"/>
                  <a:gd name="T19" fmla="*/ 146 h 301"/>
                  <a:gd name="T20" fmla="*/ 5 w 166"/>
                  <a:gd name="T21" fmla="*/ 148 h 301"/>
                  <a:gd name="T22" fmla="*/ 15 w 166"/>
                  <a:gd name="T23" fmla="*/ 0 h 301"/>
                  <a:gd name="T24" fmla="*/ 152 w 166"/>
                  <a:gd name="T25" fmla="*/ 0 h 301"/>
                  <a:gd name="T26" fmla="*/ 152 w 166"/>
                  <a:gd name="T27" fmla="*/ 30 h 301"/>
                  <a:gd name="T28" fmla="*/ 45 w 166"/>
                  <a:gd name="T29" fmla="*/ 30 h 301"/>
                  <a:gd name="T30" fmla="*/ 39 w 166"/>
                  <a:gd name="T31" fmla="*/ 117 h 301"/>
                  <a:gd name="T32" fmla="*/ 66 w 166"/>
                  <a:gd name="T33" fmla="*/ 116 h 301"/>
                  <a:gd name="T34" fmla="*/ 139 w 166"/>
                  <a:gd name="T35" fmla="*/ 140 h 301"/>
                  <a:gd name="T36" fmla="*/ 166 w 166"/>
                  <a:gd name="T37" fmla="*/ 206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66" h="301">
                    <a:moveTo>
                      <a:pt x="166" y="206"/>
                    </a:moveTo>
                    <a:cubicBezTo>
                      <a:pt x="166" y="235"/>
                      <a:pt x="156" y="258"/>
                      <a:pt x="137" y="275"/>
                    </a:cubicBezTo>
                    <a:cubicBezTo>
                      <a:pt x="118" y="293"/>
                      <a:pt x="93" y="301"/>
                      <a:pt x="61" y="301"/>
                    </a:cubicBezTo>
                    <a:cubicBezTo>
                      <a:pt x="33" y="301"/>
                      <a:pt x="13" y="297"/>
                      <a:pt x="0" y="289"/>
                    </a:cubicBezTo>
                    <a:cubicBezTo>
                      <a:pt x="0" y="253"/>
                      <a:pt x="0" y="253"/>
                      <a:pt x="0" y="253"/>
                    </a:cubicBezTo>
                    <a:cubicBezTo>
                      <a:pt x="20" y="266"/>
                      <a:pt x="40" y="273"/>
                      <a:pt x="61" y="273"/>
                    </a:cubicBezTo>
                    <a:cubicBezTo>
                      <a:pt x="82" y="273"/>
                      <a:pt x="99" y="267"/>
                      <a:pt x="112" y="255"/>
                    </a:cubicBezTo>
                    <a:cubicBezTo>
                      <a:pt x="125" y="243"/>
                      <a:pt x="131" y="228"/>
                      <a:pt x="131" y="208"/>
                    </a:cubicBezTo>
                    <a:cubicBezTo>
                      <a:pt x="131" y="189"/>
                      <a:pt x="125" y="173"/>
                      <a:pt x="112" y="162"/>
                    </a:cubicBezTo>
                    <a:cubicBezTo>
                      <a:pt x="99" y="151"/>
                      <a:pt x="80" y="146"/>
                      <a:pt x="55" y="146"/>
                    </a:cubicBezTo>
                    <a:cubicBezTo>
                      <a:pt x="36" y="146"/>
                      <a:pt x="19" y="147"/>
                      <a:pt x="5" y="148"/>
                    </a:cubicBezTo>
                    <a:cubicBezTo>
                      <a:pt x="15" y="0"/>
                      <a:pt x="15" y="0"/>
                      <a:pt x="15" y="0"/>
                    </a:cubicBezTo>
                    <a:cubicBezTo>
                      <a:pt x="152" y="0"/>
                      <a:pt x="152" y="0"/>
                      <a:pt x="152" y="0"/>
                    </a:cubicBezTo>
                    <a:cubicBezTo>
                      <a:pt x="152" y="30"/>
                      <a:pt x="152" y="30"/>
                      <a:pt x="152" y="30"/>
                    </a:cubicBezTo>
                    <a:cubicBezTo>
                      <a:pt x="45" y="30"/>
                      <a:pt x="45" y="30"/>
                      <a:pt x="45" y="30"/>
                    </a:cubicBezTo>
                    <a:cubicBezTo>
                      <a:pt x="39" y="117"/>
                      <a:pt x="39" y="117"/>
                      <a:pt x="39" y="117"/>
                    </a:cubicBezTo>
                    <a:cubicBezTo>
                      <a:pt x="66" y="116"/>
                      <a:pt x="66" y="116"/>
                      <a:pt x="66" y="116"/>
                    </a:cubicBezTo>
                    <a:cubicBezTo>
                      <a:pt x="97" y="116"/>
                      <a:pt x="121" y="124"/>
                      <a:pt x="139" y="140"/>
                    </a:cubicBezTo>
                    <a:cubicBezTo>
                      <a:pt x="157" y="155"/>
                      <a:pt x="166" y="177"/>
                      <a:pt x="166" y="206"/>
                    </a:cubicBezTo>
                  </a:path>
                </a:pathLst>
              </a:custGeom>
              <a:solidFill>
                <a:srgbClr val="EB4710"/>
              </a:solidFill>
              <a:ln>
                <a:noFill/>
              </a:ln>
            </p:spPr>
            <p:txBody>
              <a:bodyPr vert="horz" wrap="square" lIns="91416" tIns="45708" rIns="91416" bIns="45708" numCol="1" anchor="t" anchorCtr="0" compatLnSpc="1">
                <a:prstTxWarp prst="textNoShape">
                  <a:avLst/>
                </a:prstTxWarp>
              </a:bodyPr>
              <a:lstStyle/>
              <a:p>
                <a:pPr defTabSz="914126"/>
                <a:endParaRPr lang="en-US" sz="1799" kern="0">
                  <a:solidFill>
                    <a:sysClr val="windowText" lastClr="000000"/>
                  </a:solidFill>
                </a:endParaRPr>
              </a:p>
            </p:txBody>
          </p:sp>
          <p:sp>
            <p:nvSpPr>
              <p:cNvPr id="322" name="Freeform 18"/>
              <p:cNvSpPr>
                <a:spLocks/>
              </p:cNvSpPr>
              <p:nvPr/>
            </p:nvSpPr>
            <p:spPr bwMode="auto">
              <a:xfrm>
                <a:off x="1549400" y="4437063"/>
                <a:ext cx="1543050" cy="1855787"/>
              </a:xfrm>
              <a:custGeom>
                <a:avLst/>
                <a:gdLst>
                  <a:gd name="T0" fmla="*/ 972 w 972"/>
                  <a:gd name="T1" fmla="*/ 1072 h 1169"/>
                  <a:gd name="T2" fmla="*/ 972 w 972"/>
                  <a:gd name="T3" fmla="*/ 1072 h 1169"/>
                  <a:gd name="T4" fmla="*/ 972 w 972"/>
                  <a:gd name="T5" fmla="*/ 99 h 1169"/>
                  <a:gd name="T6" fmla="*/ 624 w 972"/>
                  <a:gd name="T7" fmla="*/ 0 h 1169"/>
                  <a:gd name="T8" fmla="*/ 3 w 972"/>
                  <a:gd name="T9" fmla="*/ 234 h 1169"/>
                  <a:gd name="T10" fmla="*/ 0 w 972"/>
                  <a:gd name="T11" fmla="*/ 234 h 1169"/>
                  <a:gd name="T12" fmla="*/ 0 w 972"/>
                  <a:gd name="T13" fmla="*/ 937 h 1169"/>
                  <a:gd name="T14" fmla="*/ 212 w 972"/>
                  <a:gd name="T15" fmla="*/ 854 h 1169"/>
                  <a:gd name="T16" fmla="*/ 212 w 972"/>
                  <a:gd name="T17" fmla="*/ 282 h 1169"/>
                  <a:gd name="T18" fmla="*/ 624 w 972"/>
                  <a:gd name="T19" fmla="*/ 182 h 1169"/>
                  <a:gd name="T20" fmla="*/ 624 w 972"/>
                  <a:gd name="T21" fmla="*/ 1022 h 1169"/>
                  <a:gd name="T22" fmla="*/ 0 w 972"/>
                  <a:gd name="T23" fmla="*/ 937 h 1169"/>
                  <a:gd name="T24" fmla="*/ 624 w 972"/>
                  <a:gd name="T25" fmla="*/ 1169 h 1169"/>
                  <a:gd name="T26" fmla="*/ 624 w 972"/>
                  <a:gd name="T27" fmla="*/ 1169 h 1169"/>
                  <a:gd name="T28" fmla="*/ 972 w 972"/>
                  <a:gd name="T29" fmla="*/ 1072 h 1169"/>
                  <a:gd name="T30" fmla="*/ 972 w 972"/>
                  <a:gd name="T31" fmla="*/ 1072 h 1169"/>
                  <a:gd name="T32" fmla="*/ 972 w 972"/>
                  <a:gd name="T33" fmla="*/ 1072 h 11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72" h="1169">
                    <a:moveTo>
                      <a:pt x="972" y="1072"/>
                    </a:moveTo>
                    <a:lnTo>
                      <a:pt x="972" y="1072"/>
                    </a:lnTo>
                    <a:lnTo>
                      <a:pt x="972" y="99"/>
                    </a:lnTo>
                    <a:lnTo>
                      <a:pt x="624" y="0"/>
                    </a:lnTo>
                    <a:lnTo>
                      <a:pt x="3" y="234"/>
                    </a:lnTo>
                    <a:lnTo>
                      <a:pt x="0" y="234"/>
                    </a:lnTo>
                    <a:lnTo>
                      <a:pt x="0" y="937"/>
                    </a:lnTo>
                    <a:lnTo>
                      <a:pt x="212" y="854"/>
                    </a:lnTo>
                    <a:lnTo>
                      <a:pt x="212" y="282"/>
                    </a:lnTo>
                    <a:lnTo>
                      <a:pt x="624" y="182"/>
                    </a:lnTo>
                    <a:lnTo>
                      <a:pt x="624" y="1022"/>
                    </a:lnTo>
                    <a:lnTo>
                      <a:pt x="0" y="937"/>
                    </a:lnTo>
                    <a:lnTo>
                      <a:pt x="624" y="1169"/>
                    </a:lnTo>
                    <a:lnTo>
                      <a:pt x="624" y="1169"/>
                    </a:lnTo>
                    <a:lnTo>
                      <a:pt x="972" y="1072"/>
                    </a:lnTo>
                    <a:lnTo>
                      <a:pt x="972" y="1072"/>
                    </a:lnTo>
                    <a:lnTo>
                      <a:pt x="972" y="1072"/>
                    </a:lnTo>
                    <a:close/>
                  </a:path>
                </a:pathLst>
              </a:custGeom>
              <a:solidFill>
                <a:srgbClr val="EB4710"/>
              </a:solidFill>
              <a:ln>
                <a:noFill/>
              </a:ln>
            </p:spPr>
            <p:txBody>
              <a:bodyPr vert="horz" wrap="square" lIns="91416" tIns="45708" rIns="91416" bIns="45708" numCol="1" anchor="t" anchorCtr="0" compatLnSpc="1">
                <a:prstTxWarp prst="textNoShape">
                  <a:avLst/>
                </a:prstTxWarp>
              </a:bodyPr>
              <a:lstStyle/>
              <a:p>
                <a:pPr defTabSz="914126"/>
                <a:endParaRPr lang="en-US" sz="1799" kern="0" dirty="0">
                  <a:solidFill>
                    <a:sysClr val="windowText" lastClr="000000"/>
                  </a:solidFill>
                </a:endParaRPr>
              </a:p>
            </p:txBody>
          </p:sp>
        </p:grpSp>
        <p:pic>
          <p:nvPicPr>
            <p:cNvPr id="295" name="Picture 294"/>
            <p:cNvPicPr>
              <a:picLocks noChangeAspect="1"/>
            </p:cNvPicPr>
            <p:nvPr/>
          </p:nvPicPr>
          <p:blipFill>
            <a:blip r:embed="rId5"/>
            <a:stretch>
              <a:fillRect/>
            </a:stretch>
          </p:blipFill>
          <p:spPr>
            <a:xfrm>
              <a:off x="9859963" y="1687416"/>
              <a:ext cx="698888" cy="88554"/>
            </a:xfrm>
            <a:prstGeom prst="rect">
              <a:avLst/>
            </a:prstGeom>
          </p:spPr>
        </p:pic>
        <p:pic>
          <p:nvPicPr>
            <p:cNvPr id="296" name="Picture 295"/>
            <p:cNvPicPr>
              <a:picLocks noChangeAspect="1"/>
            </p:cNvPicPr>
            <p:nvPr/>
          </p:nvPicPr>
          <p:blipFill>
            <a:blip r:embed="rId6"/>
            <a:stretch>
              <a:fillRect/>
            </a:stretch>
          </p:blipFill>
          <p:spPr>
            <a:xfrm>
              <a:off x="8492667" y="2116583"/>
              <a:ext cx="619338" cy="254348"/>
            </a:xfrm>
            <a:prstGeom prst="rect">
              <a:avLst/>
            </a:prstGeom>
          </p:spPr>
        </p:pic>
        <p:pic>
          <p:nvPicPr>
            <p:cNvPr id="297" name="Picture 296"/>
            <p:cNvPicPr>
              <a:picLocks noChangeAspect="1"/>
            </p:cNvPicPr>
            <p:nvPr/>
          </p:nvPicPr>
          <p:blipFill>
            <a:blip r:embed="rId7"/>
            <a:stretch>
              <a:fillRect/>
            </a:stretch>
          </p:blipFill>
          <p:spPr>
            <a:xfrm>
              <a:off x="9970381" y="2516744"/>
              <a:ext cx="769090" cy="87549"/>
            </a:xfrm>
            <a:prstGeom prst="rect">
              <a:avLst/>
            </a:prstGeom>
          </p:spPr>
        </p:pic>
        <p:pic>
          <p:nvPicPr>
            <p:cNvPr id="298" name="Picture 297"/>
            <p:cNvPicPr>
              <a:picLocks noChangeAspect="1"/>
            </p:cNvPicPr>
            <p:nvPr/>
          </p:nvPicPr>
          <p:blipFill>
            <a:blip r:embed="rId8"/>
            <a:stretch>
              <a:fillRect/>
            </a:stretch>
          </p:blipFill>
          <p:spPr>
            <a:xfrm>
              <a:off x="8970355" y="2478255"/>
              <a:ext cx="747684" cy="204619"/>
            </a:xfrm>
            <a:prstGeom prst="rect">
              <a:avLst/>
            </a:prstGeom>
          </p:spPr>
        </p:pic>
        <p:pic>
          <p:nvPicPr>
            <p:cNvPr id="299" name="Picture 298"/>
            <p:cNvPicPr>
              <a:picLocks noChangeAspect="1"/>
            </p:cNvPicPr>
            <p:nvPr/>
          </p:nvPicPr>
          <p:blipFill>
            <a:blip r:embed="rId9"/>
            <a:stretch>
              <a:fillRect/>
            </a:stretch>
          </p:blipFill>
          <p:spPr>
            <a:xfrm>
              <a:off x="9289006" y="1915319"/>
              <a:ext cx="1171382" cy="127879"/>
            </a:xfrm>
            <a:prstGeom prst="rect">
              <a:avLst/>
            </a:prstGeom>
          </p:spPr>
        </p:pic>
        <p:pic>
          <p:nvPicPr>
            <p:cNvPr id="300" name="Picture 29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380098" y="2151857"/>
              <a:ext cx="610833" cy="275150"/>
            </a:xfrm>
            <a:prstGeom prst="rect">
              <a:avLst/>
            </a:prstGeom>
          </p:spPr>
        </p:pic>
        <p:grpSp>
          <p:nvGrpSpPr>
            <p:cNvPr id="301" name="Group 4"/>
            <p:cNvGrpSpPr>
              <a:grpSpLocks noChangeAspect="1"/>
            </p:cNvGrpSpPr>
            <p:nvPr/>
          </p:nvGrpSpPr>
          <p:grpSpPr bwMode="auto">
            <a:xfrm>
              <a:off x="10284513" y="2194082"/>
              <a:ext cx="662165" cy="175547"/>
              <a:chOff x="1287" y="2378"/>
              <a:chExt cx="3772" cy="1000"/>
            </a:xfrm>
          </p:grpSpPr>
          <p:sp>
            <p:nvSpPr>
              <p:cNvPr id="302" name="Freeform 5"/>
              <p:cNvSpPr>
                <a:spLocks/>
              </p:cNvSpPr>
              <p:nvPr/>
            </p:nvSpPr>
            <p:spPr bwMode="auto">
              <a:xfrm>
                <a:off x="4067" y="2378"/>
                <a:ext cx="992" cy="1000"/>
              </a:xfrm>
              <a:custGeom>
                <a:avLst/>
                <a:gdLst>
                  <a:gd name="T0" fmla="*/ 0 w 606"/>
                  <a:gd name="T1" fmla="*/ 43 h 610"/>
                  <a:gd name="T2" fmla="*/ 44 w 606"/>
                  <a:gd name="T3" fmla="*/ 0 h 610"/>
                  <a:gd name="T4" fmla="*/ 561 w 606"/>
                  <a:gd name="T5" fmla="*/ 0 h 610"/>
                  <a:gd name="T6" fmla="*/ 606 w 606"/>
                  <a:gd name="T7" fmla="*/ 43 h 610"/>
                  <a:gd name="T8" fmla="*/ 606 w 606"/>
                  <a:gd name="T9" fmla="*/ 566 h 610"/>
                  <a:gd name="T10" fmla="*/ 561 w 606"/>
                  <a:gd name="T11" fmla="*/ 610 h 610"/>
                  <a:gd name="T12" fmla="*/ 44 w 606"/>
                  <a:gd name="T13" fmla="*/ 610 h 610"/>
                  <a:gd name="T14" fmla="*/ 0 w 606"/>
                  <a:gd name="T15" fmla="*/ 566 h 610"/>
                  <a:gd name="T16" fmla="*/ 0 w 606"/>
                  <a:gd name="T17" fmla="*/ 43 h 6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06" h="610">
                    <a:moveTo>
                      <a:pt x="0" y="43"/>
                    </a:moveTo>
                    <a:cubicBezTo>
                      <a:pt x="0" y="19"/>
                      <a:pt x="20" y="0"/>
                      <a:pt x="44" y="0"/>
                    </a:cubicBezTo>
                    <a:cubicBezTo>
                      <a:pt x="561" y="0"/>
                      <a:pt x="561" y="0"/>
                      <a:pt x="561" y="0"/>
                    </a:cubicBezTo>
                    <a:cubicBezTo>
                      <a:pt x="586" y="0"/>
                      <a:pt x="606" y="19"/>
                      <a:pt x="606" y="43"/>
                    </a:cubicBezTo>
                    <a:cubicBezTo>
                      <a:pt x="606" y="566"/>
                      <a:pt x="606" y="566"/>
                      <a:pt x="606" y="566"/>
                    </a:cubicBezTo>
                    <a:cubicBezTo>
                      <a:pt x="606" y="590"/>
                      <a:pt x="586" y="610"/>
                      <a:pt x="561" y="610"/>
                    </a:cubicBezTo>
                    <a:cubicBezTo>
                      <a:pt x="44" y="610"/>
                      <a:pt x="44" y="610"/>
                      <a:pt x="44" y="610"/>
                    </a:cubicBezTo>
                    <a:cubicBezTo>
                      <a:pt x="20" y="610"/>
                      <a:pt x="0" y="590"/>
                      <a:pt x="0" y="566"/>
                    </a:cubicBezTo>
                    <a:cubicBezTo>
                      <a:pt x="0" y="43"/>
                      <a:pt x="0" y="43"/>
                      <a:pt x="0" y="43"/>
                    </a:cubicBezTo>
                    <a:close/>
                  </a:path>
                </a:pathLst>
              </a:custGeom>
              <a:solidFill>
                <a:srgbClr val="0166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303" name="Freeform 6"/>
              <p:cNvSpPr>
                <a:spLocks/>
              </p:cNvSpPr>
              <p:nvPr/>
            </p:nvSpPr>
            <p:spPr bwMode="auto">
              <a:xfrm>
                <a:off x="1287" y="2560"/>
                <a:ext cx="415" cy="656"/>
              </a:xfrm>
              <a:custGeom>
                <a:avLst/>
                <a:gdLst>
                  <a:gd name="T0" fmla="*/ 0 w 415"/>
                  <a:gd name="T1" fmla="*/ 656 h 656"/>
                  <a:gd name="T2" fmla="*/ 415 w 415"/>
                  <a:gd name="T3" fmla="*/ 656 h 656"/>
                  <a:gd name="T4" fmla="*/ 415 w 415"/>
                  <a:gd name="T5" fmla="*/ 520 h 656"/>
                  <a:gd name="T6" fmla="*/ 151 w 415"/>
                  <a:gd name="T7" fmla="*/ 520 h 656"/>
                  <a:gd name="T8" fmla="*/ 151 w 415"/>
                  <a:gd name="T9" fmla="*/ 0 h 656"/>
                  <a:gd name="T10" fmla="*/ 0 w 415"/>
                  <a:gd name="T11" fmla="*/ 0 h 656"/>
                  <a:gd name="T12" fmla="*/ 0 w 415"/>
                  <a:gd name="T13" fmla="*/ 656 h 656"/>
                  <a:gd name="T14" fmla="*/ 0 w 415"/>
                  <a:gd name="T15" fmla="*/ 656 h 65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15" h="656">
                    <a:moveTo>
                      <a:pt x="0" y="656"/>
                    </a:moveTo>
                    <a:lnTo>
                      <a:pt x="415" y="656"/>
                    </a:lnTo>
                    <a:lnTo>
                      <a:pt x="415" y="520"/>
                    </a:lnTo>
                    <a:lnTo>
                      <a:pt x="151" y="520"/>
                    </a:lnTo>
                    <a:lnTo>
                      <a:pt x="151" y="0"/>
                    </a:lnTo>
                    <a:lnTo>
                      <a:pt x="0" y="0"/>
                    </a:lnTo>
                    <a:lnTo>
                      <a:pt x="0" y="656"/>
                    </a:lnTo>
                    <a:lnTo>
                      <a:pt x="0" y="65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304" name="Freeform 7"/>
              <p:cNvSpPr>
                <a:spLocks noEditPoints="1"/>
              </p:cNvSpPr>
              <p:nvPr/>
            </p:nvSpPr>
            <p:spPr bwMode="auto">
              <a:xfrm>
                <a:off x="1752" y="2546"/>
                <a:ext cx="169" cy="670"/>
              </a:xfrm>
              <a:custGeom>
                <a:avLst/>
                <a:gdLst>
                  <a:gd name="T0" fmla="*/ 97 w 103"/>
                  <a:gd name="T1" fmla="*/ 409 h 409"/>
                  <a:gd name="T2" fmla="*/ 97 w 103"/>
                  <a:gd name="T3" fmla="*/ 133 h 409"/>
                  <a:gd name="T4" fmla="*/ 6 w 103"/>
                  <a:gd name="T5" fmla="*/ 133 h 409"/>
                  <a:gd name="T6" fmla="*/ 6 w 103"/>
                  <a:gd name="T7" fmla="*/ 409 h 409"/>
                  <a:gd name="T8" fmla="*/ 97 w 103"/>
                  <a:gd name="T9" fmla="*/ 409 h 409"/>
                  <a:gd name="T10" fmla="*/ 52 w 103"/>
                  <a:gd name="T11" fmla="*/ 96 h 409"/>
                  <a:gd name="T12" fmla="*/ 103 w 103"/>
                  <a:gd name="T13" fmla="*/ 48 h 409"/>
                  <a:gd name="T14" fmla="*/ 52 w 103"/>
                  <a:gd name="T15" fmla="*/ 0 h 409"/>
                  <a:gd name="T16" fmla="*/ 0 w 103"/>
                  <a:gd name="T17" fmla="*/ 48 h 409"/>
                  <a:gd name="T18" fmla="*/ 51 w 103"/>
                  <a:gd name="T19" fmla="*/ 96 h 409"/>
                  <a:gd name="T20" fmla="*/ 52 w 103"/>
                  <a:gd name="T21" fmla="*/ 96 h 4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3" h="409">
                    <a:moveTo>
                      <a:pt x="97" y="409"/>
                    </a:moveTo>
                    <a:cubicBezTo>
                      <a:pt x="97" y="133"/>
                      <a:pt x="97" y="133"/>
                      <a:pt x="97" y="133"/>
                    </a:cubicBezTo>
                    <a:cubicBezTo>
                      <a:pt x="6" y="133"/>
                      <a:pt x="6" y="133"/>
                      <a:pt x="6" y="133"/>
                    </a:cubicBezTo>
                    <a:cubicBezTo>
                      <a:pt x="6" y="409"/>
                      <a:pt x="6" y="409"/>
                      <a:pt x="6" y="409"/>
                    </a:cubicBezTo>
                    <a:lnTo>
                      <a:pt x="97" y="409"/>
                    </a:lnTo>
                    <a:close/>
                    <a:moveTo>
                      <a:pt x="52" y="96"/>
                    </a:moveTo>
                    <a:cubicBezTo>
                      <a:pt x="83" y="96"/>
                      <a:pt x="103" y="74"/>
                      <a:pt x="103" y="48"/>
                    </a:cubicBezTo>
                    <a:cubicBezTo>
                      <a:pt x="103" y="21"/>
                      <a:pt x="83" y="0"/>
                      <a:pt x="52" y="0"/>
                    </a:cubicBezTo>
                    <a:cubicBezTo>
                      <a:pt x="21" y="0"/>
                      <a:pt x="0" y="21"/>
                      <a:pt x="0" y="48"/>
                    </a:cubicBezTo>
                    <a:cubicBezTo>
                      <a:pt x="0" y="74"/>
                      <a:pt x="20" y="96"/>
                      <a:pt x="51" y="96"/>
                    </a:cubicBezTo>
                    <a:cubicBezTo>
                      <a:pt x="52" y="96"/>
                      <a:pt x="52" y="96"/>
                      <a:pt x="52" y="96"/>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305" name="Freeform 8"/>
              <p:cNvSpPr>
                <a:spLocks/>
              </p:cNvSpPr>
              <p:nvPr/>
            </p:nvSpPr>
            <p:spPr bwMode="auto">
              <a:xfrm>
                <a:off x="1982" y="2754"/>
                <a:ext cx="456" cy="462"/>
              </a:xfrm>
              <a:custGeom>
                <a:avLst/>
                <a:gdLst>
                  <a:gd name="T0" fmla="*/ 0 w 279"/>
                  <a:gd name="T1" fmla="*/ 282 h 282"/>
                  <a:gd name="T2" fmla="*/ 91 w 279"/>
                  <a:gd name="T3" fmla="*/ 282 h 282"/>
                  <a:gd name="T4" fmla="*/ 91 w 279"/>
                  <a:gd name="T5" fmla="*/ 128 h 282"/>
                  <a:gd name="T6" fmla="*/ 94 w 279"/>
                  <a:gd name="T7" fmla="*/ 105 h 282"/>
                  <a:gd name="T8" fmla="*/ 141 w 279"/>
                  <a:gd name="T9" fmla="*/ 72 h 282"/>
                  <a:gd name="T10" fmla="*/ 188 w 279"/>
                  <a:gd name="T11" fmla="*/ 134 h 282"/>
                  <a:gd name="T12" fmla="*/ 188 w 279"/>
                  <a:gd name="T13" fmla="*/ 282 h 282"/>
                  <a:gd name="T14" fmla="*/ 279 w 279"/>
                  <a:gd name="T15" fmla="*/ 282 h 282"/>
                  <a:gd name="T16" fmla="*/ 279 w 279"/>
                  <a:gd name="T17" fmla="*/ 124 h 282"/>
                  <a:gd name="T18" fmla="*/ 174 w 279"/>
                  <a:gd name="T19" fmla="*/ 0 h 282"/>
                  <a:gd name="T20" fmla="*/ 91 w 279"/>
                  <a:gd name="T21" fmla="*/ 46 h 282"/>
                  <a:gd name="T22" fmla="*/ 91 w 279"/>
                  <a:gd name="T23" fmla="*/ 46 h 282"/>
                  <a:gd name="T24" fmla="*/ 91 w 279"/>
                  <a:gd name="T25" fmla="*/ 6 h 282"/>
                  <a:gd name="T26" fmla="*/ 0 w 279"/>
                  <a:gd name="T27" fmla="*/ 6 h 282"/>
                  <a:gd name="T28" fmla="*/ 0 w 279"/>
                  <a:gd name="T29" fmla="*/ 282 h 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79" h="282">
                    <a:moveTo>
                      <a:pt x="0" y="282"/>
                    </a:moveTo>
                    <a:cubicBezTo>
                      <a:pt x="91" y="282"/>
                      <a:pt x="91" y="282"/>
                      <a:pt x="91" y="282"/>
                    </a:cubicBezTo>
                    <a:cubicBezTo>
                      <a:pt x="91" y="128"/>
                      <a:pt x="91" y="128"/>
                      <a:pt x="91" y="128"/>
                    </a:cubicBezTo>
                    <a:cubicBezTo>
                      <a:pt x="91" y="120"/>
                      <a:pt x="92" y="111"/>
                      <a:pt x="94" y="105"/>
                    </a:cubicBezTo>
                    <a:cubicBezTo>
                      <a:pt x="101" y="89"/>
                      <a:pt x="116" y="72"/>
                      <a:pt x="141" y="72"/>
                    </a:cubicBezTo>
                    <a:cubicBezTo>
                      <a:pt x="175" y="72"/>
                      <a:pt x="188" y="97"/>
                      <a:pt x="188" y="134"/>
                    </a:cubicBezTo>
                    <a:cubicBezTo>
                      <a:pt x="188" y="282"/>
                      <a:pt x="188" y="282"/>
                      <a:pt x="188" y="282"/>
                    </a:cubicBezTo>
                    <a:cubicBezTo>
                      <a:pt x="279" y="282"/>
                      <a:pt x="279" y="282"/>
                      <a:pt x="279" y="282"/>
                    </a:cubicBezTo>
                    <a:cubicBezTo>
                      <a:pt x="279" y="124"/>
                      <a:pt x="279" y="124"/>
                      <a:pt x="279" y="124"/>
                    </a:cubicBezTo>
                    <a:cubicBezTo>
                      <a:pt x="279" y="39"/>
                      <a:pt x="234" y="0"/>
                      <a:pt x="174" y="0"/>
                    </a:cubicBezTo>
                    <a:cubicBezTo>
                      <a:pt x="125" y="0"/>
                      <a:pt x="103" y="27"/>
                      <a:pt x="91" y="46"/>
                    </a:cubicBezTo>
                    <a:cubicBezTo>
                      <a:pt x="91" y="46"/>
                      <a:pt x="91" y="46"/>
                      <a:pt x="91" y="46"/>
                    </a:cubicBezTo>
                    <a:cubicBezTo>
                      <a:pt x="91" y="6"/>
                      <a:pt x="91" y="6"/>
                      <a:pt x="91" y="6"/>
                    </a:cubicBezTo>
                    <a:cubicBezTo>
                      <a:pt x="0" y="6"/>
                      <a:pt x="0" y="6"/>
                      <a:pt x="0" y="6"/>
                    </a:cubicBezTo>
                    <a:cubicBezTo>
                      <a:pt x="1" y="32"/>
                      <a:pt x="0" y="282"/>
                      <a:pt x="0" y="282"/>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306" name="Freeform 9"/>
              <p:cNvSpPr>
                <a:spLocks/>
              </p:cNvSpPr>
              <p:nvPr/>
            </p:nvSpPr>
            <p:spPr bwMode="auto">
              <a:xfrm>
                <a:off x="2501" y="2560"/>
                <a:ext cx="489" cy="656"/>
              </a:xfrm>
              <a:custGeom>
                <a:avLst/>
                <a:gdLst>
                  <a:gd name="T0" fmla="*/ 92 w 299"/>
                  <a:gd name="T1" fmla="*/ 0 h 400"/>
                  <a:gd name="T2" fmla="*/ 0 w 299"/>
                  <a:gd name="T3" fmla="*/ 0 h 400"/>
                  <a:gd name="T4" fmla="*/ 0 w 299"/>
                  <a:gd name="T5" fmla="*/ 400 h 400"/>
                  <a:gd name="T6" fmla="*/ 92 w 299"/>
                  <a:gd name="T7" fmla="*/ 400 h 400"/>
                  <a:gd name="T8" fmla="*/ 92 w 299"/>
                  <a:gd name="T9" fmla="*/ 310 h 400"/>
                  <a:gd name="T10" fmla="*/ 115 w 299"/>
                  <a:gd name="T11" fmla="*/ 282 h 400"/>
                  <a:gd name="T12" fmla="*/ 186 w 299"/>
                  <a:gd name="T13" fmla="*/ 400 h 400"/>
                  <a:gd name="T14" fmla="*/ 299 w 299"/>
                  <a:gd name="T15" fmla="*/ 400 h 400"/>
                  <a:gd name="T16" fmla="*/ 178 w 299"/>
                  <a:gd name="T17" fmla="*/ 229 h 400"/>
                  <a:gd name="T18" fmla="*/ 284 w 299"/>
                  <a:gd name="T19" fmla="*/ 112 h 400"/>
                  <a:gd name="T20" fmla="*/ 174 w 299"/>
                  <a:gd name="T21" fmla="*/ 112 h 400"/>
                  <a:gd name="T22" fmla="*/ 92 w 299"/>
                  <a:gd name="T23" fmla="*/ 229 h 400"/>
                  <a:gd name="T24" fmla="*/ 92 w 299"/>
                  <a:gd name="T25" fmla="*/ 0 h 4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99" h="400">
                    <a:moveTo>
                      <a:pt x="92" y="0"/>
                    </a:moveTo>
                    <a:cubicBezTo>
                      <a:pt x="0" y="0"/>
                      <a:pt x="0" y="0"/>
                      <a:pt x="0" y="0"/>
                    </a:cubicBezTo>
                    <a:cubicBezTo>
                      <a:pt x="0" y="400"/>
                      <a:pt x="0" y="400"/>
                      <a:pt x="0" y="400"/>
                    </a:cubicBezTo>
                    <a:cubicBezTo>
                      <a:pt x="92" y="400"/>
                      <a:pt x="92" y="400"/>
                      <a:pt x="92" y="400"/>
                    </a:cubicBezTo>
                    <a:cubicBezTo>
                      <a:pt x="92" y="310"/>
                      <a:pt x="92" y="310"/>
                      <a:pt x="92" y="310"/>
                    </a:cubicBezTo>
                    <a:cubicBezTo>
                      <a:pt x="115" y="282"/>
                      <a:pt x="115" y="282"/>
                      <a:pt x="115" y="282"/>
                    </a:cubicBezTo>
                    <a:cubicBezTo>
                      <a:pt x="186" y="400"/>
                      <a:pt x="186" y="400"/>
                      <a:pt x="186" y="400"/>
                    </a:cubicBezTo>
                    <a:cubicBezTo>
                      <a:pt x="299" y="400"/>
                      <a:pt x="299" y="400"/>
                      <a:pt x="299" y="400"/>
                    </a:cubicBezTo>
                    <a:cubicBezTo>
                      <a:pt x="178" y="229"/>
                      <a:pt x="178" y="229"/>
                      <a:pt x="178" y="229"/>
                    </a:cubicBezTo>
                    <a:cubicBezTo>
                      <a:pt x="284" y="112"/>
                      <a:pt x="284" y="112"/>
                      <a:pt x="284" y="112"/>
                    </a:cubicBezTo>
                    <a:cubicBezTo>
                      <a:pt x="174" y="112"/>
                      <a:pt x="174" y="112"/>
                      <a:pt x="174" y="112"/>
                    </a:cubicBezTo>
                    <a:cubicBezTo>
                      <a:pt x="174" y="112"/>
                      <a:pt x="98" y="216"/>
                      <a:pt x="92" y="229"/>
                    </a:cubicBezTo>
                    <a:lnTo>
                      <a:pt x="92"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307" name="Freeform 10"/>
              <p:cNvSpPr>
                <a:spLocks noEditPoints="1"/>
              </p:cNvSpPr>
              <p:nvPr/>
            </p:nvSpPr>
            <p:spPr bwMode="auto">
              <a:xfrm>
                <a:off x="2938" y="2732"/>
                <a:ext cx="458" cy="494"/>
              </a:xfrm>
              <a:custGeom>
                <a:avLst/>
                <a:gdLst>
                  <a:gd name="T0" fmla="*/ 277 w 280"/>
                  <a:gd name="T1" fmla="*/ 180 h 301"/>
                  <a:gd name="T2" fmla="*/ 280 w 280"/>
                  <a:gd name="T3" fmla="*/ 144 h 301"/>
                  <a:gd name="T4" fmla="*/ 149 w 280"/>
                  <a:gd name="T5" fmla="*/ 0 h 301"/>
                  <a:gd name="T6" fmla="*/ 0 w 280"/>
                  <a:gd name="T7" fmla="*/ 154 h 301"/>
                  <a:gd name="T8" fmla="*/ 157 w 280"/>
                  <a:gd name="T9" fmla="*/ 301 h 301"/>
                  <a:gd name="T10" fmla="*/ 264 w 280"/>
                  <a:gd name="T11" fmla="*/ 282 h 301"/>
                  <a:gd name="T12" fmla="*/ 252 w 280"/>
                  <a:gd name="T13" fmla="*/ 222 h 301"/>
                  <a:gd name="T14" fmla="*/ 170 w 280"/>
                  <a:gd name="T15" fmla="*/ 234 h 301"/>
                  <a:gd name="T16" fmla="*/ 87 w 280"/>
                  <a:gd name="T17" fmla="*/ 179 h 301"/>
                  <a:gd name="T18" fmla="*/ 277 w 280"/>
                  <a:gd name="T19" fmla="*/ 180 h 301"/>
                  <a:gd name="T20" fmla="*/ 277 w 280"/>
                  <a:gd name="T21" fmla="*/ 180 h 301"/>
                  <a:gd name="T22" fmla="*/ 86 w 280"/>
                  <a:gd name="T23" fmla="*/ 118 h 301"/>
                  <a:gd name="T24" fmla="*/ 144 w 280"/>
                  <a:gd name="T25" fmla="*/ 60 h 301"/>
                  <a:gd name="T26" fmla="*/ 195 w 280"/>
                  <a:gd name="T27" fmla="*/ 118 h 301"/>
                  <a:gd name="T28" fmla="*/ 86 w 280"/>
                  <a:gd name="T29" fmla="*/ 118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80" h="301">
                    <a:moveTo>
                      <a:pt x="277" y="180"/>
                    </a:moveTo>
                    <a:cubicBezTo>
                      <a:pt x="278" y="173"/>
                      <a:pt x="280" y="159"/>
                      <a:pt x="280" y="144"/>
                    </a:cubicBezTo>
                    <a:cubicBezTo>
                      <a:pt x="280" y="73"/>
                      <a:pt x="244" y="0"/>
                      <a:pt x="149" y="0"/>
                    </a:cubicBezTo>
                    <a:cubicBezTo>
                      <a:pt x="47" y="0"/>
                      <a:pt x="0" y="81"/>
                      <a:pt x="0" y="154"/>
                    </a:cubicBezTo>
                    <a:cubicBezTo>
                      <a:pt x="0" y="244"/>
                      <a:pt x="57" y="301"/>
                      <a:pt x="157" y="301"/>
                    </a:cubicBezTo>
                    <a:cubicBezTo>
                      <a:pt x="197" y="301"/>
                      <a:pt x="233" y="295"/>
                      <a:pt x="264" y="282"/>
                    </a:cubicBezTo>
                    <a:cubicBezTo>
                      <a:pt x="252" y="222"/>
                      <a:pt x="252" y="222"/>
                      <a:pt x="252" y="222"/>
                    </a:cubicBezTo>
                    <a:cubicBezTo>
                      <a:pt x="227" y="230"/>
                      <a:pt x="202" y="234"/>
                      <a:pt x="170" y="234"/>
                    </a:cubicBezTo>
                    <a:cubicBezTo>
                      <a:pt x="127" y="234"/>
                      <a:pt x="90" y="217"/>
                      <a:pt x="87" y="179"/>
                    </a:cubicBezTo>
                    <a:cubicBezTo>
                      <a:pt x="277" y="180"/>
                      <a:pt x="277" y="180"/>
                      <a:pt x="277" y="180"/>
                    </a:cubicBezTo>
                    <a:cubicBezTo>
                      <a:pt x="277" y="180"/>
                      <a:pt x="277" y="180"/>
                      <a:pt x="277" y="180"/>
                    </a:cubicBezTo>
                    <a:close/>
                    <a:moveTo>
                      <a:pt x="86" y="118"/>
                    </a:moveTo>
                    <a:cubicBezTo>
                      <a:pt x="89" y="94"/>
                      <a:pt x="105" y="60"/>
                      <a:pt x="144" y="60"/>
                    </a:cubicBezTo>
                    <a:cubicBezTo>
                      <a:pt x="185" y="60"/>
                      <a:pt x="195" y="97"/>
                      <a:pt x="195" y="118"/>
                    </a:cubicBezTo>
                    <a:lnTo>
                      <a:pt x="86" y="11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308" name="Freeform 11"/>
              <p:cNvSpPr>
                <a:spLocks noEditPoints="1"/>
              </p:cNvSpPr>
              <p:nvPr/>
            </p:nvSpPr>
            <p:spPr bwMode="auto">
              <a:xfrm>
                <a:off x="3419" y="2560"/>
                <a:ext cx="501" cy="666"/>
              </a:xfrm>
              <a:custGeom>
                <a:avLst/>
                <a:gdLst>
                  <a:gd name="T0" fmla="*/ 212 w 306"/>
                  <a:gd name="T1" fmla="*/ 0 h 406"/>
                  <a:gd name="T2" fmla="*/ 212 w 306"/>
                  <a:gd name="T3" fmla="*/ 138 h 406"/>
                  <a:gd name="T4" fmla="*/ 211 w 306"/>
                  <a:gd name="T5" fmla="*/ 138 h 406"/>
                  <a:gd name="T6" fmla="*/ 133 w 306"/>
                  <a:gd name="T7" fmla="*/ 106 h 406"/>
                  <a:gd name="T8" fmla="*/ 1 w 306"/>
                  <a:gd name="T9" fmla="*/ 259 h 406"/>
                  <a:gd name="T10" fmla="*/ 127 w 306"/>
                  <a:gd name="T11" fmla="*/ 406 h 406"/>
                  <a:gd name="T12" fmla="*/ 219 w 306"/>
                  <a:gd name="T13" fmla="*/ 358 h 406"/>
                  <a:gd name="T14" fmla="*/ 221 w 306"/>
                  <a:gd name="T15" fmla="*/ 358 h 406"/>
                  <a:gd name="T16" fmla="*/ 225 w 306"/>
                  <a:gd name="T17" fmla="*/ 400 h 406"/>
                  <a:gd name="T18" fmla="*/ 306 w 306"/>
                  <a:gd name="T19" fmla="*/ 400 h 406"/>
                  <a:gd name="T20" fmla="*/ 304 w 306"/>
                  <a:gd name="T21" fmla="*/ 314 h 406"/>
                  <a:gd name="T22" fmla="*/ 304 w 306"/>
                  <a:gd name="T23" fmla="*/ 0 h 406"/>
                  <a:gd name="T24" fmla="*/ 212 w 306"/>
                  <a:gd name="T25" fmla="*/ 0 h 406"/>
                  <a:gd name="T26" fmla="*/ 212 w 306"/>
                  <a:gd name="T27" fmla="*/ 272 h 406"/>
                  <a:gd name="T28" fmla="*/ 210 w 306"/>
                  <a:gd name="T29" fmla="*/ 292 h 406"/>
                  <a:gd name="T30" fmla="*/ 157 w 306"/>
                  <a:gd name="T31" fmla="*/ 335 h 406"/>
                  <a:gd name="T32" fmla="*/ 94 w 306"/>
                  <a:gd name="T33" fmla="*/ 256 h 406"/>
                  <a:gd name="T34" fmla="*/ 157 w 306"/>
                  <a:gd name="T35" fmla="*/ 175 h 406"/>
                  <a:gd name="T36" fmla="*/ 211 w 306"/>
                  <a:gd name="T37" fmla="*/ 218 h 406"/>
                  <a:gd name="T38" fmla="*/ 212 w 306"/>
                  <a:gd name="T39" fmla="*/ 235 h 406"/>
                  <a:gd name="T40" fmla="*/ 212 w 306"/>
                  <a:gd name="T41" fmla="*/ 272 h 4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06" h="406">
                    <a:moveTo>
                      <a:pt x="212" y="0"/>
                    </a:moveTo>
                    <a:cubicBezTo>
                      <a:pt x="212" y="138"/>
                      <a:pt x="212" y="138"/>
                      <a:pt x="212" y="138"/>
                    </a:cubicBezTo>
                    <a:cubicBezTo>
                      <a:pt x="211" y="138"/>
                      <a:pt x="211" y="138"/>
                      <a:pt x="211" y="138"/>
                    </a:cubicBezTo>
                    <a:cubicBezTo>
                      <a:pt x="197" y="119"/>
                      <a:pt x="170" y="106"/>
                      <a:pt x="133" y="106"/>
                    </a:cubicBezTo>
                    <a:cubicBezTo>
                      <a:pt x="63" y="106"/>
                      <a:pt x="0" y="162"/>
                      <a:pt x="1" y="259"/>
                    </a:cubicBezTo>
                    <a:cubicBezTo>
                      <a:pt x="1" y="348"/>
                      <a:pt x="57" y="406"/>
                      <a:pt x="127" y="406"/>
                    </a:cubicBezTo>
                    <a:cubicBezTo>
                      <a:pt x="165" y="406"/>
                      <a:pt x="201" y="390"/>
                      <a:pt x="219" y="358"/>
                    </a:cubicBezTo>
                    <a:cubicBezTo>
                      <a:pt x="221" y="358"/>
                      <a:pt x="221" y="358"/>
                      <a:pt x="221" y="358"/>
                    </a:cubicBezTo>
                    <a:cubicBezTo>
                      <a:pt x="225" y="400"/>
                      <a:pt x="225" y="400"/>
                      <a:pt x="225" y="400"/>
                    </a:cubicBezTo>
                    <a:cubicBezTo>
                      <a:pt x="306" y="400"/>
                      <a:pt x="306" y="400"/>
                      <a:pt x="306" y="400"/>
                    </a:cubicBezTo>
                    <a:cubicBezTo>
                      <a:pt x="305" y="380"/>
                      <a:pt x="304" y="347"/>
                      <a:pt x="304" y="314"/>
                    </a:cubicBezTo>
                    <a:cubicBezTo>
                      <a:pt x="304" y="0"/>
                      <a:pt x="304" y="0"/>
                      <a:pt x="304" y="0"/>
                    </a:cubicBezTo>
                    <a:cubicBezTo>
                      <a:pt x="212" y="0"/>
                      <a:pt x="212" y="0"/>
                      <a:pt x="212" y="0"/>
                    </a:cubicBezTo>
                    <a:close/>
                    <a:moveTo>
                      <a:pt x="212" y="272"/>
                    </a:moveTo>
                    <a:cubicBezTo>
                      <a:pt x="212" y="279"/>
                      <a:pt x="211" y="286"/>
                      <a:pt x="210" y="292"/>
                    </a:cubicBezTo>
                    <a:cubicBezTo>
                      <a:pt x="205" y="317"/>
                      <a:pt x="183" y="335"/>
                      <a:pt x="157" y="335"/>
                    </a:cubicBezTo>
                    <a:cubicBezTo>
                      <a:pt x="119" y="335"/>
                      <a:pt x="94" y="304"/>
                      <a:pt x="94" y="256"/>
                    </a:cubicBezTo>
                    <a:cubicBezTo>
                      <a:pt x="94" y="211"/>
                      <a:pt x="115" y="175"/>
                      <a:pt x="157" y="175"/>
                    </a:cubicBezTo>
                    <a:cubicBezTo>
                      <a:pt x="185" y="175"/>
                      <a:pt x="205" y="194"/>
                      <a:pt x="211" y="218"/>
                    </a:cubicBezTo>
                    <a:cubicBezTo>
                      <a:pt x="212" y="223"/>
                      <a:pt x="212" y="229"/>
                      <a:pt x="212" y="235"/>
                    </a:cubicBezTo>
                    <a:cubicBezTo>
                      <a:pt x="212" y="272"/>
                      <a:pt x="212" y="272"/>
                      <a:pt x="212" y="272"/>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309" name="Freeform 12"/>
              <p:cNvSpPr>
                <a:spLocks noEditPoints="1"/>
              </p:cNvSpPr>
              <p:nvPr/>
            </p:nvSpPr>
            <p:spPr bwMode="auto">
              <a:xfrm>
                <a:off x="4208" y="2546"/>
                <a:ext cx="170" cy="668"/>
              </a:xfrm>
              <a:custGeom>
                <a:avLst/>
                <a:gdLst>
                  <a:gd name="T0" fmla="*/ 98 w 104"/>
                  <a:gd name="T1" fmla="*/ 408 h 408"/>
                  <a:gd name="T2" fmla="*/ 98 w 104"/>
                  <a:gd name="T3" fmla="*/ 133 h 408"/>
                  <a:gd name="T4" fmla="*/ 6 w 104"/>
                  <a:gd name="T5" fmla="*/ 133 h 408"/>
                  <a:gd name="T6" fmla="*/ 6 w 104"/>
                  <a:gd name="T7" fmla="*/ 408 h 408"/>
                  <a:gd name="T8" fmla="*/ 98 w 104"/>
                  <a:gd name="T9" fmla="*/ 408 h 408"/>
                  <a:gd name="T10" fmla="*/ 52 w 104"/>
                  <a:gd name="T11" fmla="*/ 95 h 408"/>
                  <a:gd name="T12" fmla="*/ 104 w 104"/>
                  <a:gd name="T13" fmla="*/ 48 h 408"/>
                  <a:gd name="T14" fmla="*/ 52 w 104"/>
                  <a:gd name="T15" fmla="*/ 0 h 408"/>
                  <a:gd name="T16" fmla="*/ 0 w 104"/>
                  <a:gd name="T17" fmla="*/ 48 h 408"/>
                  <a:gd name="T18" fmla="*/ 51 w 104"/>
                  <a:gd name="T19" fmla="*/ 95 h 408"/>
                  <a:gd name="T20" fmla="*/ 52 w 104"/>
                  <a:gd name="T21" fmla="*/ 95 h 4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4" h="408">
                    <a:moveTo>
                      <a:pt x="98" y="408"/>
                    </a:moveTo>
                    <a:cubicBezTo>
                      <a:pt x="98" y="133"/>
                      <a:pt x="98" y="133"/>
                      <a:pt x="98" y="133"/>
                    </a:cubicBezTo>
                    <a:cubicBezTo>
                      <a:pt x="6" y="133"/>
                      <a:pt x="6" y="133"/>
                      <a:pt x="6" y="133"/>
                    </a:cubicBezTo>
                    <a:cubicBezTo>
                      <a:pt x="6" y="408"/>
                      <a:pt x="6" y="408"/>
                      <a:pt x="6" y="408"/>
                    </a:cubicBezTo>
                    <a:lnTo>
                      <a:pt x="98" y="408"/>
                    </a:lnTo>
                    <a:close/>
                    <a:moveTo>
                      <a:pt x="52" y="95"/>
                    </a:moveTo>
                    <a:cubicBezTo>
                      <a:pt x="84" y="95"/>
                      <a:pt x="104" y="74"/>
                      <a:pt x="104" y="48"/>
                    </a:cubicBezTo>
                    <a:cubicBezTo>
                      <a:pt x="103" y="21"/>
                      <a:pt x="84" y="0"/>
                      <a:pt x="52" y="0"/>
                    </a:cubicBezTo>
                    <a:cubicBezTo>
                      <a:pt x="21" y="0"/>
                      <a:pt x="0" y="21"/>
                      <a:pt x="0" y="48"/>
                    </a:cubicBezTo>
                    <a:cubicBezTo>
                      <a:pt x="0" y="74"/>
                      <a:pt x="20" y="95"/>
                      <a:pt x="51" y="95"/>
                    </a:cubicBezTo>
                    <a:cubicBezTo>
                      <a:pt x="52" y="95"/>
                      <a:pt x="52" y="95"/>
                      <a:pt x="52" y="9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310" name="Freeform 13"/>
              <p:cNvSpPr>
                <a:spLocks/>
              </p:cNvSpPr>
              <p:nvPr/>
            </p:nvSpPr>
            <p:spPr bwMode="auto">
              <a:xfrm>
                <a:off x="4450" y="2752"/>
                <a:ext cx="459" cy="462"/>
              </a:xfrm>
              <a:custGeom>
                <a:avLst/>
                <a:gdLst>
                  <a:gd name="T0" fmla="*/ 0 w 280"/>
                  <a:gd name="T1" fmla="*/ 282 h 282"/>
                  <a:gd name="T2" fmla="*/ 92 w 280"/>
                  <a:gd name="T3" fmla="*/ 282 h 282"/>
                  <a:gd name="T4" fmla="*/ 92 w 280"/>
                  <a:gd name="T5" fmla="*/ 128 h 282"/>
                  <a:gd name="T6" fmla="*/ 95 w 280"/>
                  <a:gd name="T7" fmla="*/ 106 h 282"/>
                  <a:gd name="T8" fmla="*/ 142 w 280"/>
                  <a:gd name="T9" fmla="*/ 73 h 282"/>
                  <a:gd name="T10" fmla="*/ 188 w 280"/>
                  <a:gd name="T11" fmla="*/ 135 h 282"/>
                  <a:gd name="T12" fmla="*/ 188 w 280"/>
                  <a:gd name="T13" fmla="*/ 282 h 282"/>
                  <a:gd name="T14" fmla="*/ 280 w 280"/>
                  <a:gd name="T15" fmla="*/ 282 h 282"/>
                  <a:gd name="T16" fmla="*/ 280 w 280"/>
                  <a:gd name="T17" fmla="*/ 124 h 282"/>
                  <a:gd name="T18" fmla="*/ 174 w 280"/>
                  <a:gd name="T19" fmla="*/ 0 h 282"/>
                  <a:gd name="T20" fmla="*/ 91 w 280"/>
                  <a:gd name="T21" fmla="*/ 47 h 282"/>
                  <a:gd name="T22" fmla="*/ 92 w 280"/>
                  <a:gd name="T23" fmla="*/ 47 h 282"/>
                  <a:gd name="T24" fmla="*/ 92 w 280"/>
                  <a:gd name="T25" fmla="*/ 7 h 282"/>
                  <a:gd name="T26" fmla="*/ 0 w 280"/>
                  <a:gd name="T27" fmla="*/ 7 h 282"/>
                  <a:gd name="T28" fmla="*/ 0 w 280"/>
                  <a:gd name="T29" fmla="*/ 282 h 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80" h="282">
                    <a:moveTo>
                      <a:pt x="0" y="282"/>
                    </a:moveTo>
                    <a:cubicBezTo>
                      <a:pt x="92" y="282"/>
                      <a:pt x="92" y="282"/>
                      <a:pt x="92" y="282"/>
                    </a:cubicBezTo>
                    <a:cubicBezTo>
                      <a:pt x="92" y="128"/>
                      <a:pt x="92" y="128"/>
                      <a:pt x="92" y="128"/>
                    </a:cubicBezTo>
                    <a:cubicBezTo>
                      <a:pt x="92" y="120"/>
                      <a:pt x="92" y="112"/>
                      <a:pt x="95" y="106"/>
                    </a:cubicBezTo>
                    <a:cubicBezTo>
                      <a:pt x="101" y="90"/>
                      <a:pt x="116" y="73"/>
                      <a:pt x="142" y="73"/>
                    </a:cubicBezTo>
                    <a:cubicBezTo>
                      <a:pt x="175" y="73"/>
                      <a:pt x="188" y="98"/>
                      <a:pt x="188" y="135"/>
                    </a:cubicBezTo>
                    <a:cubicBezTo>
                      <a:pt x="188" y="282"/>
                      <a:pt x="188" y="282"/>
                      <a:pt x="188" y="282"/>
                    </a:cubicBezTo>
                    <a:cubicBezTo>
                      <a:pt x="280" y="282"/>
                      <a:pt x="280" y="282"/>
                      <a:pt x="280" y="282"/>
                    </a:cubicBezTo>
                    <a:cubicBezTo>
                      <a:pt x="280" y="124"/>
                      <a:pt x="280" y="124"/>
                      <a:pt x="280" y="124"/>
                    </a:cubicBezTo>
                    <a:cubicBezTo>
                      <a:pt x="280" y="40"/>
                      <a:pt x="235" y="0"/>
                      <a:pt x="174" y="0"/>
                    </a:cubicBezTo>
                    <a:cubicBezTo>
                      <a:pt x="125" y="0"/>
                      <a:pt x="103" y="28"/>
                      <a:pt x="91" y="47"/>
                    </a:cubicBezTo>
                    <a:cubicBezTo>
                      <a:pt x="92" y="47"/>
                      <a:pt x="92" y="47"/>
                      <a:pt x="92" y="47"/>
                    </a:cubicBezTo>
                    <a:cubicBezTo>
                      <a:pt x="92" y="7"/>
                      <a:pt x="92" y="7"/>
                      <a:pt x="92" y="7"/>
                    </a:cubicBezTo>
                    <a:cubicBezTo>
                      <a:pt x="0" y="7"/>
                      <a:pt x="0" y="7"/>
                      <a:pt x="0" y="7"/>
                    </a:cubicBezTo>
                    <a:cubicBezTo>
                      <a:pt x="1" y="33"/>
                      <a:pt x="0" y="282"/>
                      <a:pt x="0" y="28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grpSp>
      </p:grpSp>
      <p:grpSp>
        <p:nvGrpSpPr>
          <p:cNvPr id="408" name="Group 407"/>
          <p:cNvGrpSpPr/>
          <p:nvPr/>
        </p:nvGrpSpPr>
        <p:grpSpPr>
          <a:xfrm>
            <a:off x="9001903" y="1154449"/>
            <a:ext cx="437783" cy="437783"/>
            <a:chOff x="2263538" y="3514381"/>
            <a:chExt cx="498948" cy="498948"/>
          </a:xfrm>
        </p:grpSpPr>
        <p:sp>
          <p:nvSpPr>
            <p:cNvPr id="409" name="Oval 408"/>
            <p:cNvSpPr/>
            <p:nvPr/>
          </p:nvSpPr>
          <p:spPr bwMode="gray">
            <a:xfrm>
              <a:off x="2263538" y="3514381"/>
              <a:ext cx="498948" cy="498948"/>
            </a:xfrm>
            <a:prstGeom prst="ellipse">
              <a:avLst/>
            </a:prstGeom>
            <a:solidFill>
              <a:schemeClr val="tx1"/>
            </a:solidFill>
            <a:ln w="19050">
              <a:solidFill>
                <a:schemeClr val="bg2"/>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lang="en-US">
                <a:solidFill>
                  <a:srgbClr val="FFFFFF"/>
                </a:solidFill>
              </a:endParaRPr>
            </a:p>
          </p:txBody>
        </p:sp>
        <p:grpSp>
          <p:nvGrpSpPr>
            <p:cNvPr id="410" name="Group 14"/>
            <p:cNvGrpSpPr>
              <a:grpSpLocks noChangeAspect="1"/>
            </p:cNvGrpSpPr>
            <p:nvPr/>
          </p:nvGrpSpPr>
          <p:grpSpPr bwMode="auto">
            <a:xfrm>
              <a:off x="2341322" y="3616521"/>
              <a:ext cx="343379" cy="294667"/>
              <a:chOff x="3116" y="1790"/>
              <a:chExt cx="430" cy="369"/>
            </a:xfrm>
          </p:grpSpPr>
          <p:sp>
            <p:nvSpPr>
              <p:cNvPr id="411" name="Freeform 15"/>
              <p:cNvSpPr>
                <a:spLocks/>
              </p:cNvSpPr>
              <p:nvPr/>
            </p:nvSpPr>
            <p:spPr bwMode="auto">
              <a:xfrm>
                <a:off x="3129" y="1803"/>
                <a:ext cx="403" cy="346"/>
              </a:xfrm>
              <a:custGeom>
                <a:avLst/>
                <a:gdLst>
                  <a:gd name="T0" fmla="*/ 64 w 403"/>
                  <a:gd name="T1" fmla="*/ 112 h 346"/>
                  <a:gd name="T2" fmla="*/ 46 w 403"/>
                  <a:gd name="T3" fmla="*/ 52 h 346"/>
                  <a:gd name="T4" fmla="*/ 90 w 403"/>
                  <a:gd name="T5" fmla="*/ 3 h 346"/>
                  <a:gd name="T6" fmla="*/ 142 w 403"/>
                  <a:gd name="T7" fmla="*/ 2 h 346"/>
                  <a:gd name="T8" fmla="*/ 204 w 403"/>
                  <a:gd name="T9" fmla="*/ 10 h 346"/>
                  <a:gd name="T10" fmla="*/ 286 w 403"/>
                  <a:gd name="T11" fmla="*/ 0 h 346"/>
                  <a:gd name="T12" fmla="*/ 340 w 403"/>
                  <a:gd name="T13" fmla="*/ 14 h 346"/>
                  <a:gd name="T14" fmla="*/ 361 w 403"/>
                  <a:gd name="T15" fmla="*/ 72 h 346"/>
                  <a:gd name="T16" fmla="*/ 339 w 403"/>
                  <a:gd name="T17" fmla="*/ 118 h 346"/>
                  <a:gd name="T18" fmla="*/ 387 w 403"/>
                  <a:gd name="T19" fmla="*/ 167 h 346"/>
                  <a:gd name="T20" fmla="*/ 403 w 403"/>
                  <a:gd name="T21" fmla="*/ 255 h 346"/>
                  <a:gd name="T22" fmla="*/ 336 w 403"/>
                  <a:gd name="T23" fmla="*/ 280 h 346"/>
                  <a:gd name="T24" fmla="*/ 335 w 403"/>
                  <a:gd name="T25" fmla="*/ 312 h 346"/>
                  <a:gd name="T26" fmla="*/ 203 w 403"/>
                  <a:gd name="T27" fmla="*/ 346 h 346"/>
                  <a:gd name="T28" fmla="*/ 65 w 403"/>
                  <a:gd name="T29" fmla="*/ 305 h 346"/>
                  <a:gd name="T30" fmla="*/ 61 w 403"/>
                  <a:gd name="T31" fmla="*/ 283 h 346"/>
                  <a:gd name="T32" fmla="*/ 0 w 403"/>
                  <a:gd name="T33" fmla="*/ 261 h 346"/>
                  <a:gd name="T34" fmla="*/ 13 w 403"/>
                  <a:gd name="T35" fmla="*/ 172 h 346"/>
                  <a:gd name="T36" fmla="*/ 64 w 403"/>
                  <a:gd name="T37" fmla="*/ 112 h 3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03" h="346">
                    <a:moveTo>
                      <a:pt x="64" y="112"/>
                    </a:moveTo>
                    <a:lnTo>
                      <a:pt x="46" y="52"/>
                    </a:lnTo>
                    <a:lnTo>
                      <a:pt x="90" y="3"/>
                    </a:lnTo>
                    <a:lnTo>
                      <a:pt x="142" y="2"/>
                    </a:lnTo>
                    <a:lnTo>
                      <a:pt x="204" y="10"/>
                    </a:lnTo>
                    <a:lnTo>
                      <a:pt x="286" y="0"/>
                    </a:lnTo>
                    <a:lnTo>
                      <a:pt x="340" y="14"/>
                    </a:lnTo>
                    <a:lnTo>
                      <a:pt x="361" y="72"/>
                    </a:lnTo>
                    <a:lnTo>
                      <a:pt x="339" y="118"/>
                    </a:lnTo>
                    <a:lnTo>
                      <a:pt x="387" y="167"/>
                    </a:lnTo>
                    <a:lnTo>
                      <a:pt x="403" y="255"/>
                    </a:lnTo>
                    <a:lnTo>
                      <a:pt x="336" y="280"/>
                    </a:lnTo>
                    <a:lnTo>
                      <a:pt x="335" y="312"/>
                    </a:lnTo>
                    <a:lnTo>
                      <a:pt x="203" y="346"/>
                    </a:lnTo>
                    <a:lnTo>
                      <a:pt x="65" y="305"/>
                    </a:lnTo>
                    <a:lnTo>
                      <a:pt x="61" y="283"/>
                    </a:lnTo>
                    <a:lnTo>
                      <a:pt x="0" y="261"/>
                    </a:lnTo>
                    <a:lnTo>
                      <a:pt x="13" y="172"/>
                    </a:lnTo>
                    <a:lnTo>
                      <a:pt x="64" y="11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ctr" anchorCtr="0" compatLnSpc="1">
                <a:prstTxWarp prst="textNoShape">
                  <a:avLst/>
                </a:prstTxWarp>
              </a:bodyPr>
              <a:lstStyle/>
              <a:p>
                <a:pPr defTabSz="914126">
                  <a:defRPr/>
                </a:pPr>
                <a:endParaRPr lang="en-US" sz="1400" kern="0" dirty="0">
                  <a:solidFill>
                    <a:srgbClr val="000000"/>
                  </a:solidFill>
                  <a:latin typeface="Arial"/>
                </a:endParaRPr>
              </a:p>
            </p:txBody>
          </p:sp>
          <p:sp>
            <p:nvSpPr>
              <p:cNvPr id="412" name="Freeform 16"/>
              <p:cNvSpPr>
                <a:spLocks noEditPoints="1"/>
              </p:cNvSpPr>
              <p:nvPr/>
            </p:nvSpPr>
            <p:spPr bwMode="auto">
              <a:xfrm>
                <a:off x="3116" y="1790"/>
                <a:ext cx="430" cy="369"/>
              </a:xfrm>
              <a:custGeom>
                <a:avLst/>
                <a:gdLst>
                  <a:gd name="T0" fmla="*/ 354 w 418"/>
                  <a:gd name="T1" fmla="*/ 125 h 359"/>
                  <a:gd name="T2" fmla="*/ 294 w 418"/>
                  <a:gd name="T3" fmla="*/ 0 h 359"/>
                  <a:gd name="T4" fmla="*/ 210 w 418"/>
                  <a:gd name="T5" fmla="*/ 6 h 359"/>
                  <a:gd name="T6" fmla="*/ 124 w 418"/>
                  <a:gd name="T7" fmla="*/ 0 h 359"/>
                  <a:gd name="T8" fmla="*/ 64 w 418"/>
                  <a:gd name="T9" fmla="*/ 125 h 359"/>
                  <a:gd name="T10" fmla="*/ 67 w 418"/>
                  <a:gd name="T11" fmla="*/ 301 h 359"/>
                  <a:gd name="T12" fmla="*/ 210 w 418"/>
                  <a:gd name="T13" fmla="*/ 359 h 359"/>
                  <a:gd name="T14" fmla="*/ 352 w 418"/>
                  <a:gd name="T15" fmla="*/ 301 h 359"/>
                  <a:gd name="T16" fmla="*/ 294 w 418"/>
                  <a:gd name="T17" fmla="*/ 24 h 359"/>
                  <a:gd name="T18" fmla="*/ 325 w 418"/>
                  <a:gd name="T19" fmla="*/ 120 h 359"/>
                  <a:gd name="T20" fmla="*/ 294 w 418"/>
                  <a:gd name="T21" fmla="*/ 130 h 359"/>
                  <a:gd name="T22" fmla="*/ 281 w 418"/>
                  <a:gd name="T23" fmla="*/ 128 h 359"/>
                  <a:gd name="T24" fmla="*/ 286 w 418"/>
                  <a:gd name="T25" fmla="*/ 115 h 359"/>
                  <a:gd name="T26" fmla="*/ 269 w 418"/>
                  <a:gd name="T27" fmla="*/ 40 h 359"/>
                  <a:gd name="T28" fmla="*/ 294 w 418"/>
                  <a:gd name="T29" fmla="*/ 24 h 359"/>
                  <a:gd name="T30" fmla="*/ 173 w 418"/>
                  <a:gd name="T31" fmla="*/ 41 h 359"/>
                  <a:gd name="T32" fmla="*/ 210 w 418"/>
                  <a:gd name="T33" fmla="*/ 30 h 359"/>
                  <a:gd name="T34" fmla="*/ 246 w 418"/>
                  <a:gd name="T35" fmla="*/ 41 h 359"/>
                  <a:gd name="T36" fmla="*/ 257 w 418"/>
                  <a:gd name="T37" fmla="*/ 51 h 359"/>
                  <a:gd name="T38" fmla="*/ 268 w 418"/>
                  <a:gd name="T39" fmla="*/ 119 h 359"/>
                  <a:gd name="T40" fmla="*/ 262 w 418"/>
                  <a:gd name="T41" fmla="*/ 129 h 359"/>
                  <a:gd name="T42" fmla="*/ 257 w 418"/>
                  <a:gd name="T43" fmla="*/ 135 h 359"/>
                  <a:gd name="T44" fmla="*/ 237 w 418"/>
                  <a:gd name="T45" fmla="*/ 150 h 359"/>
                  <a:gd name="T46" fmla="*/ 221 w 418"/>
                  <a:gd name="T47" fmla="*/ 156 h 359"/>
                  <a:gd name="T48" fmla="*/ 210 w 418"/>
                  <a:gd name="T49" fmla="*/ 157 h 359"/>
                  <a:gd name="T50" fmla="*/ 198 w 418"/>
                  <a:gd name="T51" fmla="*/ 156 h 359"/>
                  <a:gd name="T52" fmla="*/ 183 w 418"/>
                  <a:gd name="T53" fmla="*/ 150 h 359"/>
                  <a:gd name="T54" fmla="*/ 162 w 418"/>
                  <a:gd name="T55" fmla="*/ 135 h 359"/>
                  <a:gd name="T56" fmla="*/ 157 w 418"/>
                  <a:gd name="T57" fmla="*/ 128 h 359"/>
                  <a:gd name="T58" fmla="*/ 152 w 418"/>
                  <a:gd name="T59" fmla="*/ 119 h 359"/>
                  <a:gd name="T60" fmla="*/ 162 w 418"/>
                  <a:gd name="T61" fmla="*/ 51 h 359"/>
                  <a:gd name="T62" fmla="*/ 124 w 418"/>
                  <a:gd name="T63" fmla="*/ 24 h 359"/>
                  <a:gd name="T64" fmla="*/ 150 w 418"/>
                  <a:gd name="T65" fmla="*/ 41 h 359"/>
                  <a:gd name="T66" fmla="*/ 133 w 418"/>
                  <a:gd name="T67" fmla="*/ 115 h 359"/>
                  <a:gd name="T68" fmla="*/ 138 w 418"/>
                  <a:gd name="T69" fmla="*/ 128 h 359"/>
                  <a:gd name="T70" fmla="*/ 124 w 418"/>
                  <a:gd name="T71" fmla="*/ 130 h 359"/>
                  <a:gd name="T72" fmla="*/ 93 w 418"/>
                  <a:gd name="T73" fmla="*/ 120 h 359"/>
                  <a:gd name="T74" fmla="*/ 124 w 418"/>
                  <a:gd name="T75" fmla="*/ 24 h 359"/>
                  <a:gd name="T76" fmla="*/ 24 w 418"/>
                  <a:gd name="T77" fmla="*/ 257 h 359"/>
                  <a:gd name="T78" fmla="*/ 102 w 418"/>
                  <a:gd name="T79" fmla="*/ 142 h 359"/>
                  <a:gd name="T80" fmla="*/ 147 w 418"/>
                  <a:gd name="T81" fmla="*/ 142 h 359"/>
                  <a:gd name="T82" fmla="*/ 78 w 418"/>
                  <a:gd name="T83" fmla="*/ 270 h 359"/>
                  <a:gd name="T84" fmla="*/ 210 w 418"/>
                  <a:gd name="T85" fmla="*/ 335 h 359"/>
                  <a:gd name="T86" fmla="*/ 91 w 418"/>
                  <a:gd name="T87" fmla="*/ 296 h 359"/>
                  <a:gd name="T88" fmla="*/ 92 w 418"/>
                  <a:gd name="T89" fmla="*/ 280 h 359"/>
                  <a:gd name="T90" fmla="*/ 171 w 418"/>
                  <a:gd name="T91" fmla="*/ 163 h 359"/>
                  <a:gd name="T92" fmla="*/ 202 w 418"/>
                  <a:gd name="T93" fmla="*/ 172 h 359"/>
                  <a:gd name="T94" fmla="*/ 210 w 418"/>
                  <a:gd name="T95" fmla="*/ 173 h 359"/>
                  <a:gd name="T96" fmla="*/ 217 w 418"/>
                  <a:gd name="T97" fmla="*/ 172 h 359"/>
                  <a:gd name="T98" fmla="*/ 248 w 418"/>
                  <a:gd name="T99" fmla="*/ 163 h 359"/>
                  <a:gd name="T100" fmla="*/ 327 w 418"/>
                  <a:gd name="T101" fmla="*/ 280 h 359"/>
                  <a:gd name="T102" fmla="*/ 328 w 418"/>
                  <a:gd name="T103" fmla="*/ 296 h 359"/>
                  <a:gd name="T104" fmla="*/ 210 w 418"/>
                  <a:gd name="T105" fmla="*/ 335 h 359"/>
                  <a:gd name="T106" fmla="*/ 342 w 418"/>
                  <a:gd name="T107" fmla="*/ 270 h 359"/>
                  <a:gd name="T108" fmla="*/ 272 w 418"/>
                  <a:gd name="T109" fmla="*/ 142 h 359"/>
                  <a:gd name="T110" fmla="*/ 317 w 418"/>
                  <a:gd name="T111" fmla="*/ 142 h 359"/>
                  <a:gd name="T112" fmla="*/ 394 w 418"/>
                  <a:gd name="T113" fmla="*/ 257 h 3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418" h="359">
                    <a:moveTo>
                      <a:pt x="418" y="257"/>
                    </a:moveTo>
                    <a:cubicBezTo>
                      <a:pt x="418" y="201"/>
                      <a:pt x="393" y="151"/>
                      <a:pt x="354" y="125"/>
                    </a:cubicBezTo>
                    <a:cubicBezTo>
                      <a:pt x="365" y="112"/>
                      <a:pt x="371" y="95"/>
                      <a:pt x="371" y="77"/>
                    </a:cubicBezTo>
                    <a:cubicBezTo>
                      <a:pt x="371" y="35"/>
                      <a:pt x="337" y="0"/>
                      <a:pt x="294" y="0"/>
                    </a:cubicBezTo>
                    <a:cubicBezTo>
                      <a:pt x="278" y="0"/>
                      <a:pt x="262" y="5"/>
                      <a:pt x="249" y="15"/>
                    </a:cubicBezTo>
                    <a:cubicBezTo>
                      <a:pt x="237" y="9"/>
                      <a:pt x="224" y="6"/>
                      <a:pt x="210" y="6"/>
                    </a:cubicBezTo>
                    <a:cubicBezTo>
                      <a:pt x="196" y="6"/>
                      <a:pt x="182" y="9"/>
                      <a:pt x="170" y="15"/>
                    </a:cubicBezTo>
                    <a:cubicBezTo>
                      <a:pt x="157" y="6"/>
                      <a:pt x="141" y="0"/>
                      <a:pt x="124" y="0"/>
                    </a:cubicBezTo>
                    <a:cubicBezTo>
                      <a:pt x="82" y="0"/>
                      <a:pt x="47" y="35"/>
                      <a:pt x="47" y="77"/>
                    </a:cubicBezTo>
                    <a:cubicBezTo>
                      <a:pt x="47" y="95"/>
                      <a:pt x="54" y="112"/>
                      <a:pt x="64" y="125"/>
                    </a:cubicBezTo>
                    <a:cubicBezTo>
                      <a:pt x="25" y="151"/>
                      <a:pt x="0" y="201"/>
                      <a:pt x="0" y="257"/>
                    </a:cubicBezTo>
                    <a:cubicBezTo>
                      <a:pt x="0" y="284"/>
                      <a:pt x="37" y="296"/>
                      <a:pt x="67" y="301"/>
                    </a:cubicBezTo>
                    <a:cubicBezTo>
                      <a:pt x="67" y="302"/>
                      <a:pt x="67" y="304"/>
                      <a:pt x="67" y="305"/>
                    </a:cubicBezTo>
                    <a:cubicBezTo>
                      <a:pt x="67" y="348"/>
                      <a:pt x="157" y="359"/>
                      <a:pt x="210" y="359"/>
                    </a:cubicBezTo>
                    <a:cubicBezTo>
                      <a:pt x="263" y="359"/>
                      <a:pt x="353" y="348"/>
                      <a:pt x="353" y="305"/>
                    </a:cubicBezTo>
                    <a:cubicBezTo>
                      <a:pt x="353" y="304"/>
                      <a:pt x="353" y="302"/>
                      <a:pt x="352" y="301"/>
                    </a:cubicBezTo>
                    <a:cubicBezTo>
                      <a:pt x="382" y="295"/>
                      <a:pt x="418" y="284"/>
                      <a:pt x="418" y="257"/>
                    </a:cubicBezTo>
                    <a:close/>
                    <a:moveTo>
                      <a:pt x="294" y="24"/>
                    </a:moveTo>
                    <a:cubicBezTo>
                      <a:pt x="324" y="24"/>
                      <a:pt x="347" y="48"/>
                      <a:pt x="347" y="77"/>
                    </a:cubicBezTo>
                    <a:cubicBezTo>
                      <a:pt x="347" y="95"/>
                      <a:pt x="339" y="110"/>
                      <a:pt x="325" y="120"/>
                    </a:cubicBezTo>
                    <a:cubicBezTo>
                      <a:pt x="322" y="122"/>
                      <a:pt x="319" y="124"/>
                      <a:pt x="316" y="125"/>
                    </a:cubicBezTo>
                    <a:cubicBezTo>
                      <a:pt x="309" y="128"/>
                      <a:pt x="302" y="130"/>
                      <a:pt x="294" y="130"/>
                    </a:cubicBezTo>
                    <a:cubicBezTo>
                      <a:pt x="294" y="130"/>
                      <a:pt x="294" y="130"/>
                      <a:pt x="294" y="130"/>
                    </a:cubicBezTo>
                    <a:cubicBezTo>
                      <a:pt x="290" y="130"/>
                      <a:pt x="285" y="129"/>
                      <a:pt x="281" y="128"/>
                    </a:cubicBezTo>
                    <a:cubicBezTo>
                      <a:pt x="282" y="127"/>
                      <a:pt x="283" y="125"/>
                      <a:pt x="283" y="123"/>
                    </a:cubicBezTo>
                    <a:cubicBezTo>
                      <a:pt x="284" y="121"/>
                      <a:pt x="285" y="118"/>
                      <a:pt x="286" y="115"/>
                    </a:cubicBezTo>
                    <a:cubicBezTo>
                      <a:pt x="288" y="108"/>
                      <a:pt x="289" y="101"/>
                      <a:pt x="289" y="93"/>
                    </a:cubicBezTo>
                    <a:cubicBezTo>
                      <a:pt x="289" y="73"/>
                      <a:pt x="282" y="54"/>
                      <a:pt x="269" y="40"/>
                    </a:cubicBezTo>
                    <a:cubicBezTo>
                      <a:pt x="267" y="38"/>
                      <a:pt x="265" y="36"/>
                      <a:pt x="263" y="35"/>
                    </a:cubicBezTo>
                    <a:cubicBezTo>
                      <a:pt x="272" y="28"/>
                      <a:pt x="283" y="24"/>
                      <a:pt x="294" y="24"/>
                    </a:cubicBezTo>
                    <a:close/>
                    <a:moveTo>
                      <a:pt x="167" y="46"/>
                    </a:moveTo>
                    <a:cubicBezTo>
                      <a:pt x="169" y="44"/>
                      <a:pt x="171" y="43"/>
                      <a:pt x="173" y="41"/>
                    </a:cubicBezTo>
                    <a:cubicBezTo>
                      <a:pt x="175" y="40"/>
                      <a:pt x="178" y="38"/>
                      <a:pt x="180" y="37"/>
                    </a:cubicBezTo>
                    <a:cubicBezTo>
                      <a:pt x="189" y="32"/>
                      <a:pt x="199" y="30"/>
                      <a:pt x="210" y="30"/>
                    </a:cubicBezTo>
                    <a:cubicBezTo>
                      <a:pt x="220" y="30"/>
                      <a:pt x="230" y="32"/>
                      <a:pt x="239" y="37"/>
                    </a:cubicBezTo>
                    <a:cubicBezTo>
                      <a:pt x="241" y="38"/>
                      <a:pt x="244" y="39"/>
                      <a:pt x="246" y="41"/>
                    </a:cubicBezTo>
                    <a:cubicBezTo>
                      <a:pt x="248" y="42"/>
                      <a:pt x="250" y="44"/>
                      <a:pt x="252" y="46"/>
                    </a:cubicBezTo>
                    <a:cubicBezTo>
                      <a:pt x="254" y="47"/>
                      <a:pt x="256" y="49"/>
                      <a:pt x="257" y="51"/>
                    </a:cubicBezTo>
                    <a:cubicBezTo>
                      <a:pt x="267" y="62"/>
                      <a:pt x="273" y="77"/>
                      <a:pt x="273" y="93"/>
                    </a:cubicBezTo>
                    <a:cubicBezTo>
                      <a:pt x="273" y="102"/>
                      <a:pt x="271" y="111"/>
                      <a:pt x="268" y="119"/>
                    </a:cubicBezTo>
                    <a:cubicBezTo>
                      <a:pt x="267" y="120"/>
                      <a:pt x="267" y="121"/>
                      <a:pt x="266" y="122"/>
                    </a:cubicBezTo>
                    <a:cubicBezTo>
                      <a:pt x="265" y="124"/>
                      <a:pt x="264" y="126"/>
                      <a:pt x="262" y="129"/>
                    </a:cubicBezTo>
                    <a:cubicBezTo>
                      <a:pt x="262" y="129"/>
                      <a:pt x="262" y="129"/>
                      <a:pt x="262" y="129"/>
                    </a:cubicBezTo>
                    <a:cubicBezTo>
                      <a:pt x="261" y="131"/>
                      <a:pt x="259" y="133"/>
                      <a:pt x="257" y="135"/>
                    </a:cubicBezTo>
                    <a:cubicBezTo>
                      <a:pt x="254" y="139"/>
                      <a:pt x="250" y="142"/>
                      <a:pt x="246" y="145"/>
                    </a:cubicBezTo>
                    <a:cubicBezTo>
                      <a:pt x="243" y="147"/>
                      <a:pt x="240" y="149"/>
                      <a:pt x="237" y="150"/>
                    </a:cubicBezTo>
                    <a:cubicBezTo>
                      <a:pt x="233" y="152"/>
                      <a:pt x="229" y="154"/>
                      <a:pt x="225" y="155"/>
                    </a:cubicBezTo>
                    <a:cubicBezTo>
                      <a:pt x="224" y="155"/>
                      <a:pt x="223" y="155"/>
                      <a:pt x="221" y="156"/>
                    </a:cubicBezTo>
                    <a:cubicBezTo>
                      <a:pt x="219" y="156"/>
                      <a:pt x="216" y="156"/>
                      <a:pt x="213" y="157"/>
                    </a:cubicBezTo>
                    <a:cubicBezTo>
                      <a:pt x="212" y="157"/>
                      <a:pt x="211" y="157"/>
                      <a:pt x="210" y="157"/>
                    </a:cubicBezTo>
                    <a:cubicBezTo>
                      <a:pt x="208" y="157"/>
                      <a:pt x="207" y="157"/>
                      <a:pt x="206" y="156"/>
                    </a:cubicBezTo>
                    <a:cubicBezTo>
                      <a:pt x="203" y="156"/>
                      <a:pt x="201" y="156"/>
                      <a:pt x="198" y="156"/>
                    </a:cubicBezTo>
                    <a:cubicBezTo>
                      <a:pt x="197" y="155"/>
                      <a:pt x="195" y="155"/>
                      <a:pt x="194" y="155"/>
                    </a:cubicBezTo>
                    <a:cubicBezTo>
                      <a:pt x="190" y="154"/>
                      <a:pt x="186" y="152"/>
                      <a:pt x="183" y="150"/>
                    </a:cubicBezTo>
                    <a:cubicBezTo>
                      <a:pt x="179" y="149"/>
                      <a:pt x="176" y="147"/>
                      <a:pt x="173" y="145"/>
                    </a:cubicBezTo>
                    <a:cubicBezTo>
                      <a:pt x="169" y="142"/>
                      <a:pt x="165" y="139"/>
                      <a:pt x="162" y="135"/>
                    </a:cubicBezTo>
                    <a:cubicBezTo>
                      <a:pt x="160" y="133"/>
                      <a:pt x="159" y="131"/>
                      <a:pt x="158" y="129"/>
                    </a:cubicBezTo>
                    <a:cubicBezTo>
                      <a:pt x="157" y="129"/>
                      <a:pt x="157" y="129"/>
                      <a:pt x="157" y="128"/>
                    </a:cubicBezTo>
                    <a:cubicBezTo>
                      <a:pt x="155" y="126"/>
                      <a:pt x="154" y="124"/>
                      <a:pt x="153" y="121"/>
                    </a:cubicBezTo>
                    <a:cubicBezTo>
                      <a:pt x="152" y="121"/>
                      <a:pt x="152" y="120"/>
                      <a:pt x="152" y="119"/>
                    </a:cubicBezTo>
                    <a:cubicBezTo>
                      <a:pt x="148" y="111"/>
                      <a:pt x="146" y="102"/>
                      <a:pt x="146" y="93"/>
                    </a:cubicBezTo>
                    <a:cubicBezTo>
                      <a:pt x="146" y="77"/>
                      <a:pt x="152" y="63"/>
                      <a:pt x="162" y="51"/>
                    </a:cubicBezTo>
                    <a:cubicBezTo>
                      <a:pt x="163" y="50"/>
                      <a:pt x="165" y="48"/>
                      <a:pt x="167" y="46"/>
                    </a:cubicBezTo>
                    <a:close/>
                    <a:moveTo>
                      <a:pt x="124" y="24"/>
                    </a:moveTo>
                    <a:cubicBezTo>
                      <a:pt x="136" y="24"/>
                      <a:pt x="147" y="28"/>
                      <a:pt x="156" y="35"/>
                    </a:cubicBezTo>
                    <a:cubicBezTo>
                      <a:pt x="154" y="37"/>
                      <a:pt x="152" y="39"/>
                      <a:pt x="150" y="41"/>
                    </a:cubicBezTo>
                    <a:cubicBezTo>
                      <a:pt x="138" y="55"/>
                      <a:pt x="130" y="73"/>
                      <a:pt x="130" y="93"/>
                    </a:cubicBezTo>
                    <a:cubicBezTo>
                      <a:pt x="130" y="101"/>
                      <a:pt x="131" y="108"/>
                      <a:pt x="133" y="115"/>
                    </a:cubicBezTo>
                    <a:cubicBezTo>
                      <a:pt x="134" y="118"/>
                      <a:pt x="135" y="121"/>
                      <a:pt x="136" y="124"/>
                    </a:cubicBezTo>
                    <a:cubicBezTo>
                      <a:pt x="137" y="125"/>
                      <a:pt x="138" y="127"/>
                      <a:pt x="138" y="128"/>
                    </a:cubicBezTo>
                    <a:cubicBezTo>
                      <a:pt x="134" y="129"/>
                      <a:pt x="129" y="130"/>
                      <a:pt x="124" y="130"/>
                    </a:cubicBezTo>
                    <a:cubicBezTo>
                      <a:pt x="124" y="130"/>
                      <a:pt x="124" y="130"/>
                      <a:pt x="124" y="130"/>
                    </a:cubicBezTo>
                    <a:cubicBezTo>
                      <a:pt x="117" y="130"/>
                      <a:pt x="109" y="128"/>
                      <a:pt x="103" y="125"/>
                    </a:cubicBezTo>
                    <a:cubicBezTo>
                      <a:pt x="100" y="124"/>
                      <a:pt x="96" y="122"/>
                      <a:pt x="93" y="120"/>
                    </a:cubicBezTo>
                    <a:cubicBezTo>
                      <a:pt x="80" y="110"/>
                      <a:pt x="71" y="95"/>
                      <a:pt x="71" y="77"/>
                    </a:cubicBezTo>
                    <a:cubicBezTo>
                      <a:pt x="71" y="48"/>
                      <a:pt x="95" y="24"/>
                      <a:pt x="124" y="24"/>
                    </a:cubicBezTo>
                    <a:close/>
                    <a:moveTo>
                      <a:pt x="77" y="278"/>
                    </a:moveTo>
                    <a:cubicBezTo>
                      <a:pt x="44" y="273"/>
                      <a:pt x="24" y="263"/>
                      <a:pt x="24" y="257"/>
                    </a:cubicBezTo>
                    <a:cubicBezTo>
                      <a:pt x="24" y="202"/>
                      <a:pt x="53" y="155"/>
                      <a:pt x="92" y="138"/>
                    </a:cubicBezTo>
                    <a:cubicBezTo>
                      <a:pt x="95" y="139"/>
                      <a:pt x="98" y="141"/>
                      <a:pt x="102" y="142"/>
                    </a:cubicBezTo>
                    <a:cubicBezTo>
                      <a:pt x="109" y="145"/>
                      <a:pt x="116" y="146"/>
                      <a:pt x="124" y="146"/>
                    </a:cubicBezTo>
                    <a:cubicBezTo>
                      <a:pt x="132" y="146"/>
                      <a:pt x="140" y="145"/>
                      <a:pt x="147" y="142"/>
                    </a:cubicBezTo>
                    <a:cubicBezTo>
                      <a:pt x="150" y="146"/>
                      <a:pt x="153" y="149"/>
                      <a:pt x="157" y="152"/>
                    </a:cubicBezTo>
                    <a:cubicBezTo>
                      <a:pt x="117" y="173"/>
                      <a:pt x="87" y="217"/>
                      <a:pt x="78" y="270"/>
                    </a:cubicBezTo>
                    <a:cubicBezTo>
                      <a:pt x="77" y="273"/>
                      <a:pt x="77" y="275"/>
                      <a:pt x="77" y="278"/>
                    </a:cubicBezTo>
                    <a:close/>
                    <a:moveTo>
                      <a:pt x="210" y="335"/>
                    </a:moveTo>
                    <a:cubicBezTo>
                      <a:pt x="138" y="335"/>
                      <a:pt x="91" y="317"/>
                      <a:pt x="91" y="305"/>
                    </a:cubicBezTo>
                    <a:cubicBezTo>
                      <a:pt x="91" y="302"/>
                      <a:pt x="91" y="299"/>
                      <a:pt x="91" y="296"/>
                    </a:cubicBezTo>
                    <a:cubicBezTo>
                      <a:pt x="91" y="293"/>
                      <a:pt x="91" y="291"/>
                      <a:pt x="92" y="288"/>
                    </a:cubicBezTo>
                    <a:cubicBezTo>
                      <a:pt x="92" y="285"/>
                      <a:pt x="92" y="283"/>
                      <a:pt x="92" y="280"/>
                    </a:cubicBezTo>
                    <a:cubicBezTo>
                      <a:pt x="93" y="277"/>
                      <a:pt x="93" y="275"/>
                      <a:pt x="94" y="272"/>
                    </a:cubicBezTo>
                    <a:cubicBezTo>
                      <a:pt x="103" y="221"/>
                      <a:pt x="133" y="180"/>
                      <a:pt x="171" y="163"/>
                    </a:cubicBezTo>
                    <a:cubicBezTo>
                      <a:pt x="179" y="167"/>
                      <a:pt x="188" y="170"/>
                      <a:pt x="198" y="172"/>
                    </a:cubicBezTo>
                    <a:cubicBezTo>
                      <a:pt x="199" y="172"/>
                      <a:pt x="200" y="172"/>
                      <a:pt x="202" y="172"/>
                    </a:cubicBezTo>
                    <a:cubicBezTo>
                      <a:pt x="204" y="172"/>
                      <a:pt x="206" y="173"/>
                      <a:pt x="208" y="173"/>
                    </a:cubicBezTo>
                    <a:cubicBezTo>
                      <a:pt x="209" y="173"/>
                      <a:pt x="209" y="173"/>
                      <a:pt x="210" y="173"/>
                    </a:cubicBezTo>
                    <a:cubicBezTo>
                      <a:pt x="210" y="173"/>
                      <a:pt x="210" y="173"/>
                      <a:pt x="211" y="173"/>
                    </a:cubicBezTo>
                    <a:cubicBezTo>
                      <a:pt x="213" y="173"/>
                      <a:pt x="215" y="172"/>
                      <a:pt x="217" y="172"/>
                    </a:cubicBezTo>
                    <a:cubicBezTo>
                      <a:pt x="218" y="172"/>
                      <a:pt x="220" y="172"/>
                      <a:pt x="221" y="172"/>
                    </a:cubicBezTo>
                    <a:cubicBezTo>
                      <a:pt x="231" y="170"/>
                      <a:pt x="240" y="167"/>
                      <a:pt x="248" y="163"/>
                    </a:cubicBezTo>
                    <a:cubicBezTo>
                      <a:pt x="287" y="180"/>
                      <a:pt x="317" y="221"/>
                      <a:pt x="326" y="272"/>
                    </a:cubicBezTo>
                    <a:cubicBezTo>
                      <a:pt x="326" y="275"/>
                      <a:pt x="327" y="277"/>
                      <a:pt x="327" y="280"/>
                    </a:cubicBezTo>
                    <a:cubicBezTo>
                      <a:pt x="327" y="283"/>
                      <a:pt x="328" y="285"/>
                      <a:pt x="328" y="288"/>
                    </a:cubicBezTo>
                    <a:cubicBezTo>
                      <a:pt x="328" y="291"/>
                      <a:pt x="328" y="293"/>
                      <a:pt x="328" y="296"/>
                    </a:cubicBezTo>
                    <a:cubicBezTo>
                      <a:pt x="328" y="299"/>
                      <a:pt x="329" y="302"/>
                      <a:pt x="329" y="305"/>
                    </a:cubicBezTo>
                    <a:cubicBezTo>
                      <a:pt x="329" y="317"/>
                      <a:pt x="281" y="335"/>
                      <a:pt x="210" y="335"/>
                    </a:cubicBezTo>
                    <a:close/>
                    <a:moveTo>
                      <a:pt x="343" y="278"/>
                    </a:moveTo>
                    <a:cubicBezTo>
                      <a:pt x="342" y="275"/>
                      <a:pt x="342" y="273"/>
                      <a:pt x="342" y="270"/>
                    </a:cubicBezTo>
                    <a:cubicBezTo>
                      <a:pt x="332" y="217"/>
                      <a:pt x="302" y="173"/>
                      <a:pt x="263" y="152"/>
                    </a:cubicBezTo>
                    <a:cubicBezTo>
                      <a:pt x="266" y="149"/>
                      <a:pt x="269" y="146"/>
                      <a:pt x="272" y="142"/>
                    </a:cubicBezTo>
                    <a:cubicBezTo>
                      <a:pt x="279" y="145"/>
                      <a:pt x="287" y="146"/>
                      <a:pt x="294" y="146"/>
                    </a:cubicBezTo>
                    <a:cubicBezTo>
                      <a:pt x="302" y="146"/>
                      <a:pt x="310" y="145"/>
                      <a:pt x="317" y="142"/>
                    </a:cubicBezTo>
                    <a:cubicBezTo>
                      <a:pt x="320" y="141"/>
                      <a:pt x="324" y="139"/>
                      <a:pt x="327" y="138"/>
                    </a:cubicBezTo>
                    <a:cubicBezTo>
                      <a:pt x="366" y="155"/>
                      <a:pt x="394" y="202"/>
                      <a:pt x="394" y="257"/>
                    </a:cubicBezTo>
                    <a:cubicBezTo>
                      <a:pt x="394" y="263"/>
                      <a:pt x="375" y="273"/>
                      <a:pt x="343" y="278"/>
                    </a:cubicBezTo>
                    <a:close/>
                  </a:path>
                </a:pathLst>
              </a:custGeom>
              <a:solidFill>
                <a:srgbClr val="70707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ctr" anchorCtr="0" compatLnSpc="1">
                <a:prstTxWarp prst="textNoShape">
                  <a:avLst/>
                </a:prstTxWarp>
              </a:bodyPr>
              <a:lstStyle/>
              <a:p>
                <a:pPr defTabSz="914126">
                  <a:defRPr/>
                </a:pPr>
                <a:endParaRPr lang="en-US" sz="1400" kern="0" dirty="0">
                  <a:solidFill>
                    <a:srgbClr val="000000"/>
                  </a:solidFill>
                  <a:latin typeface="Arial"/>
                </a:endParaRPr>
              </a:p>
            </p:txBody>
          </p:sp>
        </p:grpSp>
      </p:grpSp>
      <p:sp>
        <p:nvSpPr>
          <p:cNvPr id="455" name="Freeform 11"/>
          <p:cNvSpPr>
            <a:spLocks noEditPoints="1"/>
          </p:cNvSpPr>
          <p:nvPr/>
        </p:nvSpPr>
        <p:spPr bwMode="auto">
          <a:xfrm rot="208682">
            <a:off x="949180" y="2652997"/>
            <a:ext cx="7656103" cy="3069088"/>
          </a:xfrm>
          <a:custGeom>
            <a:avLst/>
            <a:gdLst>
              <a:gd name="T0" fmla="*/ 0 w 3660"/>
              <a:gd name="T1" fmla="*/ 1465 h 1465"/>
              <a:gd name="T2" fmla="*/ 1313 w 3660"/>
              <a:gd name="T3" fmla="*/ 1220 h 1465"/>
              <a:gd name="T4" fmla="*/ 3660 w 3660"/>
              <a:gd name="T5" fmla="*/ 0 h 1465"/>
              <a:gd name="T6" fmla="*/ 0 w 3660"/>
              <a:gd name="T7" fmla="*/ 1465 h 1465"/>
              <a:gd name="T8" fmla="*/ 0 w 3660"/>
              <a:gd name="T9" fmla="*/ 1465 h 1465"/>
            </a:gdLst>
            <a:ahLst/>
            <a:cxnLst>
              <a:cxn ang="0">
                <a:pos x="T0" y="T1"/>
              </a:cxn>
              <a:cxn ang="0">
                <a:pos x="T2" y="T3"/>
              </a:cxn>
              <a:cxn ang="0">
                <a:pos x="T4" y="T5"/>
              </a:cxn>
              <a:cxn ang="0">
                <a:pos x="T6" y="T7"/>
              </a:cxn>
              <a:cxn ang="0">
                <a:pos x="T8" y="T9"/>
              </a:cxn>
            </a:cxnLst>
            <a:rect l="0" t="0" r="r" b="b"/>
            <a:pathLst>
              <a:path w="3660" h="1465">
                <a:moveTo>
                  <a:pt x="0" y="1465"/>
                </a:moveTo>
                <a:cubicBezTo>
                  <a:pt x="6" y="1465"/>
                  <a:pt x="578" y="1422"/>
                  <a:pt x="1313" y="1220"/>
                </a:cubicBezTo>
                <a:cubicBezTo>
                  <a:pt x="1989" y="1034"/>
                  <a:pt x="2944" y="672"/>
                  <a:pt x="3660" y="0"/>
                </a:cubicBezTo>
                <a:moveTo>
                  <a:pt x="0" y="1465"/>
                </a:moveTo>
                <a:cubicBezTo>
                  <a:pt x="0" y="1465"/>
                  <a:pt x="0" y="1465"/>
                  <a:pt x="0" y="1465"/>
                </a:cubicBezTo>
              </a:path>
            </a:pathLst>
          </a:custGeom>
          <a:ln w="28575" cap="rnd">
            <a:solidFill>
              <a:schemeClr val="tx2">
                <a:lumMod val="50000"/>
                <a:lumOff val="50000"/>
              </a:schemeClr>
            </a:solidFill>
            <a:prstDash val="sysDot"/>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wrap="square" rtlCol="0" anchor="ctr"/>
          <a:lstStyle/>
          <a:p>
            <a:pPr algn="ctr" defTabSz="914126"/>
            <a:endParaRPr lang="en-US" sz="1799" kern="0" dirty="0">
              <a:solidFill>
                <a:srgbClr val="404040"/>
              </a:solidFill>
            </a:endParaRPr>
          </a:p>
        </p:txBody>
      </p:sp>
      <p:sp>
        <p:nvSpPr>
          <p:cNvPr id="200" name="Arc 98"/>
          <p:cNvSpPr/>
          <p:nvPr/>
        </p:nvSpPr>
        <p:spPr>
          <a:xfrm>
            <a:off x="866773" y="2408026"/>
            <a:ext cx="1836883" cy="2997413"/>
          </a:xfrm>
          <a:custGeom>
            <a:avLst/>
            <a:gdLst>
              <a:gd name="connsiteX0" fmla="*/ 313840 w 2200275"/>
              <a:gd name="connsiteY0" fmla="*/ 293475 h 1952625"/>
              <a:gd name="connsiteX1" fmla="*/ 1446358 w 2200275"/>
              <a:gd name="connsiteY1" fmla="*/ 49607 h 1952625"/>
              <a:gd name="connsiteX2" fmla="*/ 2200275 w 2200275"/>
              <a:gd name="connsiteY2" fmla="*/ 976313 h 1952625"/>
              <a:gd name="connsiteX3" fmla="*/ 1100138 w 2200275"/>
              <a:gd name="connsiteY3" fmla="*/ 976313 h 1952625"/>
              <a:gd name="connsiteX4" fmla="*/ 313840 w 2200275"/>
              <a:gd name="connsiteY4" fmla="*/ 293475 h 1952625"/>
              <a:gd name="connsiteX0" fmla="*/ 313840 w 2200275"/>
              <a:gd name="connsiteY0" fmla="*/ 293475 h 1952625"/>
              <a:gd name="connsiteX1" fmla="*/ 1446358 w 2200275"/>
              <a:gd name="connsiteY1" fmla="*/ 49607 h 1952625"/>
              <a:gd name="connsiteX2" fmla="*/ 2200275 w 2200275"/>
              <a:gd name="connsiteY2" fmla="*/ 976313 h 1952625"/>
              <a:gd name="connsiteX0" fmla="*/ 332890 w 2219325"/>
              <a:gd name="connsiteY0" fmla="*/ 293503 h 2814666"/>
              <a:gd name="connsiteX1" fmla="*/ 1465408 w 2219325"/>
              <a:gd name="connsiteY1" fmla="*/ 49635 h 2814666"/>
              <a:gd name="connsiteX2" fmla="*/ 2219325 w 2219325"/>
              <a:gd name="connsiteY2" fmla="*/ 976341 h 2814666"/>
              <a:gd name="connsiteX3" fmla="*/ 1119188 w 2219325"/>
              <a:gd name="connsiteY3" fmla="*/ 976341 h 2814666"/>
              <a:gd name="connsiteX4" fmla="*/ 332890 w 2219325"/>
              <a:gd name="connsiteY4" fmla="*/ 293503 h 2814666"/>
              <a:gd name="connsiteX0" fmla="*/ 332890 w 2219325"/>
              <a:gd name="connsiteY0" fmla="*/ 293503 h 2814666"/>
              <a:gd name="connsiteX1" fmla="*/ 1465408 w 2219325"/>
              <a:gd name="connsiteY1" fmla="*/ 49635 h 2814666"/>
              <a:gd name="connsiteX2" fmla="*/ 0 w 2219325"/>
              <a:gd name="connsiteY2" fmla="*/ 2814666 h 2814666"/>
              <a:gd name="connsiteX0" fmla="*/ 332890 w 2219325"/>
              <a:gd name="connsiteY0" fmla="*/ 356565 h 2877728"/>
              <a:gd name="connsiteX1" fmla="*/ 1465408 w 2219325"/>
              <a:gd name="connsiteY1" fmla="*/ 112697 h 2877728"/>
              <a:gd name="connsiteX2" fmla="*/ 2219325 w 2219325"/>
              <a:gd name="connsiteY2" fmla="*/ 1039403 h 2877728"/>
              <a:gd name="connsiteX3" fmla="*/ 1119188 w 2219325"/>
              <a:gd name="connsiteY3" fmla="*/ 1039403 h 2877728"/>
              <a:gd name="connsiteX4" fmla="*/ 332890 w 2219325"/>
              <a:gd name="connsiteY4" fmla="*/ 356565 h 2877728"/>
              <a:gd name="connsiteX0" fmla="*/ 104290 w 2219325"/>
              <a:gd name="connsiteY0" fmla="*/ 175590 h 2877728"/>
              <a:gd name="connsiteX1" fmla="*/ 1465408 w 2219325"/>
              <a:gd name="connsiteY1" fmla="*/ 112697 h 2877728"/>
              <a:gd name="connsiteX2" fmla="*/ 0 w 2219325"/>
              <a:gd name="connsiteY2" fmla="*/ 2877728 h 2877728"/>
              <a:gd name="connsiteX0" fmla="*/ 332890 w 2219325"/>
              <a:gd name="connsiteY0" fmla="*/ 293504 h 2814667"/>
              <a:gd name="connsiteX1" fmla="*/ 1465408 w 2219325"/>
              <a:gd name="connsiteY1" fmla="*/ 49636 h 2814667"/>
              <a:gd name="connsiteX2" fmla="*/ 2219325 w 2219325"/>
              <a:gd name="connsiteY2" fmla="*/ 976342 h 2814667"/>
              <a:gd name="connsiteX3" fmla="*/ 1119188 w 2219325"/>
              <a:gd name="connsiteY3" fmla="*/ 976342 h 2814667"/>
              <a:gd name="connsiteX4" fmla="*/ 332890 w 2219325"/>
              <a:gd name="connsiteY4" fmla="*/ 293504 h 2814667"/>
              <a:gd name="connsiteX0" fmla="*/ 104290 w 2219325"/>
              <a:gd name="connsiteY0" fmla="*/ 112529 h 2814667"/>
              <a:gd name="connsiteX1" fmla="*/ 693883 w 2219325"/>
              <a:gd name="connsiteY1" fmla="*/ 1040236 h 2814667"/>
              <a:gd name="connsiteX2" fmla="*/ 0 w 2219325"/>
              <a:gd name="connsiteY2" fmla="*/ 2814667 h 2814667"/>
              <a:gd name="connsiteX0" fmla="*/ 332890 w 2219325"/>
              <a:gd name="connsiteY0" fmla="*/ 293504 h 2814667"/>
              <a:gd name="connsiteX1" fmla="*/ 1465408 w 2219325"/>
              <a:gd name="connsiteY1" fmla="*/ 49636 h 2814667"/>
              <a:gd name="connsiteX2" fmla="*/ 2219325 w 2219325"/>
              <a:gd name="connsiteY2" fmla="*/ 976342 h 2814667"/>
              <a:gd name="connsiteX3" fmla="*/ 332890 w 2219325"/>
              <a:gd name="connsiteY3" fmla="*/ 293504 h 2814667"/>
              <a:gd name="connsiteX0" fmla="*/ 104290 w 2219325"/>
              <a:gd name="connsiteY0" fmla="*/ 112529 h 2814667"/>
              <a:gd name="connsiteX1" fmla="*/ 693883 w 2219325"/>
              <a:gd name="connsiteY1" fmla="*/ 1040236 h 2814667"/>
              <a:gd name="connsiteX2" fmla="*/ 0 w 2219325"/>
              <a:gd name="connsiteY2" fmla="*/ 2814667 h 2814667"/>
              <a:gd name="connsiteX0" fmla="*/ 2219325 w 2219325"/>
              <a:gd name="connsiteY0" fmla="*/ 926706 h 2765031"/>
              <a:gd name="connsiteX1" fmla="*/ 1465408 w 2219325"/>
              <a:gd name="connsiteY1" fmla="*/ 0 h 2765031"/>
              <a:gd name="connsiteX2" fmla="*/ 2219325 w 2219325"/>
              <a:gd name="connsiteY2" fmla="*/ 926706 h 2765031"/>
              <a:gd name="connsiteX0" fmla="*/ 104290 w 2219325"/>
              <a:gd name="connsiteY0" fmla="*/ 62893 h 2765031"/>
              <a:gd name="connsiteX1" fmla="*/ 693883 w 2219325"/>
              <a:gd name="connsiteY1" fmla="*/ 990600 h 2765031"/>
              <a:gd name="connsiteX2" fmla="*/ 0 w 2219325"/>
              <a:gd name="connsiteY2" fmla="*/ 2765031 h 2765031"/>
              <a:gd name="connsiteX0" fmla="*/ 1295400 w 1465408"/>
              <a:gd name="connsiteY0" fmla="*/ 1364856 h 2765031"/>
              <a:gd name="connsiteX1" fmla="*/ 1465408 w 1465408"/>
              <a:gd name="connsiteY1" fmla="*/ 0 h 2765031"/>
              <a:gd name="connsiteX2" fmla="*/ 1295400 w 1465408"/>
              <a:gd name="connsiteY2" fmla="*/ 1364856 h 2765031"/>
              <a:gd name="connsiteX0" fmla="*/ 104290 w 1465408"/>
              <a:gd name="connsiteY0" fmla="*/ 62893 h 2765031"/>
              <a:gd name="connsiteX1" fmla="*/ 693883 w 1465408"/>
              <a:gd name="connsiteY1" fmla="*/ 990600 h 2765031"/>
              <a:gd name="connsiteX2" fmla="*/ 0 w 1465408"/>
              <a:gd name="connsiteY2" fmla="*/ 2765031 h 2765031"/>
              <a:gd name="connsiteX0" fmla="*/ 1295400 w 1465408"/>
              <a:gd name="connsiteY0" fmla="*/ 1364856 h 2765031"/>
              <a:gd name="connsiteX1" fmla="*/ 1465408 w 1465408"/>
              <a:gd name="connsiteY1" fmla="*/ 0 h 2765031"/>
              <a:gd name="connsiteX2" fmla="*/ 1295400 w 1465408"/>
              <a:gd name="connsiteY2" fmla="*/ 1364856 h 2765031"/>
              <a:gd name="connsiteX0" fmla="*/ 104290 w 1465408"/>
              <a:gd name="connsiteY0" fmla="*/ 62893 h 2765031"/>
              <a:gd name="connsiteX1" fmla="*/ 674833 w 1465408"/>
              <a:gd name="connsiteY1" fmla="*/ 838200 h 2765031"/>
              <a:gd name="connsiteX2" fmla="*/ 0 w 1465408"/>
              <a:gd name="connsiteY2" fmla="*/ 2765031 h 2765031"/>
              <a:gd name="connsiteX0" fmla="*/ 1295400 w 1465408"/>
              <a:gd name="connsiteY0" fmla="*/ 1364856 h 2765031"/>
              <a:gd name="connsiteX1" fmla="*/ 1465408 w 1465408"/>
              <a:gd name="connsiteY1" fmla="*/ 0 h 2765031"/>
              <a:gd name="connsiteX2" fmla="*/ 1295400 w 1465408"/>
              <a:gd name="connsiteY2" fmla="*/ 1364856 h 2765031"/>
              <a:gd name="connsiteX0" fmla="*/ 104290 w 1465408"/>
              <a:gd name="connsiteY0" fmla="*/ 62893 h 2765031"/>
              <a:gd name="connsiteX1" fmla="*/ 674833 w 1465408"/>
              <a:gd name="connsiteY1" fmla="*/ 838200 h 2765031"/>
              <a:gd name="connsiteX2" fmla="*/ 0 w 1465408"/>
              <a:gd name="connsiteY2" fmla="*/ 2765031 h 2765031"/>
              <a:gd name="connsiteX0" fmla="*/ 1295400 w 1465408"/>
              <a:gd name="connsiteY0" fmla="*/ 1376252 h 2776427"/>
              <a:gd name="connsiteX1" fmla="*/ 1465408 w 1465408"/>
              <a:gd name="connsiteY1" fmla="*/ 11396 h 2776427"/>
              <a:gd name="connsiteX2" fmla="*/ 1295400 w 1465408"/>
              <a:gd name="connsiteY2" fmla="*/ 1376252 h 2776427"/>
              <a:gd name="connsiteX0" fmla="*/ 104290 w 1465408"/>
              <a:gd name="connsiteY0" fmla="*/ 74289 h 2776427"/>
              <a:gd name="connsiteX1" fmla="*/ 674833 w 1465408"/>
              <a:gd name="connsiteY1" fmla="*/ 849596 h 2776427"/>
              <a:gd name="connsiteX2" fmla="*/ 0 w 1465408"/>
              <a:gd name="connsiteY2" fmla="*/ 2776427 h 2776427"/>
              <a:gd name="connsiteX0" fmla="*/ 1295400 w 1465408"/>
              <a:gd name="connsiteY0" fmla="*/ 1364856 h 2765031"/>
              <a:gd name="connsiteX1" fmla="*/ 1465408 w 1465408"/>
              <a:gd name="connsiteY1" fmla="*/ 0 h 2765031"/>
              <a:gd name="connsiteX2" fmla="*/ 1295400 w 1465408"/>
              <a:gd name="connsiteY2" fmla="*/ 1364856 h 2765031"/>
              <a:gd name="connsiteX0" fmla="*/ 104290 w 1465408"/>
              <a:gd name="connsiteY0" fmla="*/ 62893 h 2765031"/>
              <a:gd name="connsiteX1" fmla="*/ 674833 w 1465408"/>
              <a:gd name="connsiteY1" fmla="*/ 838200 h 2765031"/>
              <a:gd name="connsiteX2" fmla="*/ 0 w 1465408"/>
              <a:gd name="connsiteY2" fmla="*/ 2765031 h 2765031"/>
              <a:gd name="connsiteX0" fmla="*/ 1295400 w 1465408"/>
              <a:gd name="connsiteY0" fmla="*/ 1364856 h 2765031"/>
              <a:gd name="connsiteX1" fmla="*/ 1465408 w 1465408"/>
              <a:gd name="connsiteY1" fmla="*/ 0 h 2765031"/>
              <a:gd name="connsiteX2" fmla="*/ 1295400 w 1465408"/>
              <a:gd name="connsiteY2" fmla="*/ 1364856 h 2765031"/>
              <a:gd name="connsiteX0" fmla="*/ 104290 w 1465408"/>
              <a:gd name="connsiteY0" fmla="*/ 62893 h 2765031"/>
              <a:gd name="connsiteX1" fmla="*/ 617683 w 1465408"/>
              <a:gd name="connsiteY1" fmla="*/ 1619250 h 2765031"/>
              <a:gd name="connsiteX2" fmla="*/ 0 w 1465408"/>
              <a:gd name="connsiteY2" fmla="*/ 2765031 h 2765031"/>
              <a:gd name="connsiteX0" fmla="*/ 1295400 w 1465408"/>
              <a:gd name="connsiteY0" fmla="*/ 1364856 h 2765031"/>
              <a:gd name="connsiteX1" fmla="*/ 1465408 w 1465408"/>
              <a:gd name="connsiteY1" fmla="*/ 0 h 2765031"/>
              <a:gd name="connsiteX2" fmla="*/ 1295400 w 1465408"/>
              <a:gd name="connsiteY2" fmla="*/ 1364856 h 2765031"/>
              <a:gd name="connsiteX0" fmla="*/ 104290 w 1465408"/>
              <a:gd name="connsiteY0" fmla="*/ 62893 h 2765031"/>
              <a:gd name="connsiteX1" fmla="*/ 617683 w 1465408"/>
              <a:gd name="connsiteY1" fmla="*/ 1619250 h 2765031"/>
              <a:gd name="connsiteX2" fmla="*/ 0 w 1465408"/>
              <a:gd name="connsiteY2" fmla="*/ 2765031 h 2765031"/>
              <a:gd name="connsiteX0" fmla="*/ 1666875 w 1836883"/>
              <a:gd name="connsiteY0" fmla="*/ 1364856 h 2955531"/>
              <a:gd name="connsiteX1" fmla="*/ 1836883 w 1836883"/>
              <a:gd name="connsiteY1" fmla="*/ 0 h 2955531"/>
              <a:gd name="connsiteX2" fmla="*/ 1666875 w 1836883"/>
              <a:gd name="connsiteY2" fmla="*/ 1364856 h 2955531"/>
              <a:gd name="connsiteX0" fmla="*/ 475765 w 1836883"/>
              <a:gd name="connsiteY0" fmla="*/ 62893 h 2955531"/>
              <a:gd name="connsiteX1" fmla="*/ 989158 w 1836883"/>
              <a:gd name="connsiteY1" fmla="*/ 1619250 h 2955531"/>
              <a:gd name="connsiteX2" fmla="*/ 0 w 1836883"/>
              <a:gd name="connsiteY2" fmla="*/ 2955531 h 2955531"/>
              <a:gd name="connsiteX0" fmla="*/ 1666875 w 1836883"/>
              <a:gd name="connsiteY0" fmla="*/ 1364856 h 2955531"/>
              <a:gd name="connsiteX1" fmla="*/ 1836883 w 1836883"/>
              <a:gd name="connsiteY1" fmla="*/ 0 h 2955531"/>
              <a:gd name="connsiteX2" fmla="*/ 1666875 w 1836883"/>
              <a:gd name="connsiteY2" fmla="*/ 1364856 h 2955531"/>
              <a:gd name="connsiteX0" fmla="*/ 475765 w 1836883"/>
              <a:gd name="connsiteY0" fmla="*/ 62893 h 2955531"/>
              <a:gd name="connsiteX1" fmla="*/ 989158 w 1836883"/>
              <a:gd name="connsiteY1" fmla="*/ 1619250 h 2955531"/>
              <a:gd name="connsiteX2" fmla="*/ 0 w 1836883"/>
              <a:gd name="connsiteY2" fmla="*/ 2955531 h 2955531"/>
              <a:gd name="connsiteX0" fmla="*/ 1666875 w 1836883"/>
              <a:gd name="connsiteY0" fmla="*/ 1364856 h 2955531"/>
              <a:gd name="connsiteX1" fmla="*/ 1836883 w 1836883"/>
              <a:gd name="connsiteY1" fmla="*/ 0 h 2955531"/>
              <a:gd name="connsiteX2" fmla="*/ 1666875 w 1836883"/>
              <a:gd name="connsiteY2" fmla="*/ 1364856 h 2955531"/>
              <a:gd name="connsiteX0" fmla="*/ 475765 w 1836883"/>
              <a:gd name="connsiteY0" fmla="*/ 62893 h 2955531"/>
              <a:gd name="connsiteX1" fmla="*/ 912958 w 1836883"/>
              <a:gd name="connsiteY1" fmla="*/ 1247775 h 2955531"/>
              <a:gd name="connsiteX2" fmla="*/ 0 w 1836883"/>
              <a:gd name="connsiteY2" fmla="*/ 2955531 h 2955531"/>
              <a:gd name="connsiteX0" fmla="*/ 1666875 w 1836883"/>
              <a:gd name="connsiteY0" fmla="*/ 1364856 h 2955531"/>
              <a:gd name="connsiteX1" fmla="*/ 1836883 w 1836883"/>
              <a:gd name="connsiteY1" fmla="*/ 0 h 2955531"/>
              <a:gd name="connsiteX2" fmla="*/ 1666875 w 1836883"/>
              <a:gd name="connsiteY2" fmla="*/ 1364856 h 2955531"/>
              <a:gd name="connsiteX0" fmla="*/ 475765 w 1836883"/>
              <a:gd name="connsiteY0" fmla="*/ 62893 h 2955531"/>
              <a:gd name="connsiteX1" fmla="*/ 912958 w 1836883"/>
              <a:gd name="connsiteY1" fmla="*/ 1247775 h 2955531"/>
              <a:gd name="connsiteX2" fmla="*/ 0 w 1836883"/>
              <a:gd name="connsiteY2" fmla="*/ 2955531 h 2955531"/>
              <a:gd name="connsiteX0" fmla="*/ 1666875 w 1836883"/>
              <a:gd name="connsiteY0" fmla="*/ 1364856 h 2955531"/>
              <a:gd name="connsiteX1" fmla="*/ 1836883 w 1836883"/>
              <a:gd name="connsiteY1" fmla="*/ 0 h 2955531"/>
              <a:gd name="connsiteX2" fmla="*/ 1666875 w 1836883"/>
              <a:gd name="connsiteY2" fmla="*/ 1364856 h 2955531"/>
              <a:gd name="connsiteX0" fmla="*/ 475765 w 1836883"/>
              <a:gd name="connsiteY0" fmla="*/ 62893 h 2955531"/>
              <a:gd name="connsiteX1" fmla="*/ 912958 w 1836883"/>
              <a:gd name="connsiteY1" fmla="*/ 1247775 h 2955531"/>
              <a:gd name="connsiteX2" fmla="*/ 0 w 1836883"/>
              <a:gd name="connsiteY2" fmla="*/ 2955531 h 2955531"/>
              <a:gd name="connsiteX0" fmla="*/ 1666875 w 1836883"/>
              <a:gd name="connsiteY0" fmla="*/ 1364856 h 2955531"/>
              <a:gd name="connsiteX1" fmla="*/ 1836883 w 1836883"/>
              <a:gd name="connsiteY1" fmla="*/ 0 h 2955531"/>
              <a:gd name="connsiteX2" fmla="*/ 1666875 w 1836883"/>
              <a:gd name="connsiteY2" fmla="*/ 1364856 h 2955531"/>
              <a:gd name="connsiteX0" fmla="*/ 475765 w 1836883"/>
              <a:gd name="connsiteY0" fmla="*/ 62893 h 2955531"/>
              <a:gd name="connsiteX1" fmla="*/ 912958 w 1836883"/>
              <a:gd name="connsiteY1" fmla="*/ 1247775 h 2955531"/>
              <a:gd name="connsiteX2" fmla="*/ 0 w 1836883"/>
              <a:gd name="connsiteY2" fmla="*/ 2955531 h 2955531"/>
              <a:gd name="connsiteX0" fmla="*/ 1666875 w 1836883"/>
              <a:gd name="connsiteY0" fmla="*/ 1406738 h 2997413"/>
              <a:gd name="connsiteX1" fmla="*/ 1836883 w 1836883"/>
              <a:gd name="connsiteY1" fmla="*/ 41882 h 2997413"/>
              <a:gd name="connsiteX2" fmla="*/ 1666875 w 1836883"/>
              <a:gd name="connsiteY2" fmla="*/ 1406738 h 2997413"/>
              <a:gd name="connsiteX0" fmla="*/ 123340 w 1836883"/>
              <a:gd name="connsiteY0" fmla="*/ 0 h 2997413"/>
              <a:gd name="connsiteX1" fmla="*/ 912958 w 1836883"/>
              <a:gd name="connsiteY1" fmla="*/ 1289657 h 2997413"/>
              <a:gd name="connsiteX2" fmla="*/ 0 w 1836883"/>
              <a:gd name="connsiteY2" fmla="*/ 2997413 h 2997413"/>
              <a:gd name="connsiteX0" fmla="*/ 1666875 w 1836883"/>
              <a:gd name="connsiteY0" fmla="*/ 1406738 h 2997413"/>
              <a:gd name="connsiteX1" fmla="*/ 1836883 w 1836883"/>
              <a:gd name="connsiteY1" fmla="*/ 41882 h 2997413"/>
              <a:gd name="connsiteX2" fmla="*/ 1666875 w 1836883"/>
              <a:gd name="connsiteY2" fmla="*/ 1406738 h 2997413"/>
              <a:gd name="connsiteX0" fmla="*/ 123340 w 1836883"/>
              <a:gd name="connsiteY0" fmla="*/ 0 h 2997413"/>
              <a:gd name="connsiteX1" fmla="*/ 912958 w 1836883"/>
              <a:gd name="connsiteY1" fmla="*/ 1289657 h 2997413"/>
              <a:gd name="connsiteX2" fmla="*/ 0 w 1836883"/>
              <a:gd name="connsiteY2" fmla="*/ 2997413 h 2997413"/>
              <a:gd name="connsiteX0" fmla="*/ 1666875 w 1836883"/>
              <a:gd name="connsiteY0" fmla="*/ 1406738 h 2997413"/>
              <a:gd name="connsiteX1" fmla="*/ 1836883 w 1836883"/>
              <a:gd name="connsiteY1" fmla="*/ 41882 h 2997413"/>
              <a:gd name="connsiteX2" fmla="*/ 1666875 w 1836883"/>
              <a:gd name="connsiteY2" fmla="*/ 1406738 h 2997413"/>
              <a:gd name="connsiteX0" fmla="*/ 123340 w 1836883"/>
              <a:gd name="connsiteY0" fmla="*/ 0 h 2997413"/>
              <a:gd name="connsiteX1" fmla="*/ 912958 w 1836883"/>
              <a:gd name="connsiteY1" fmla="*/ 1289657 h 2997413"/>
              <a:gd name="connsiteX2" fmla="*/ 0 w 1836883"/>
              <a:gd name="connsiteY2" fmla="*/ 2997413 h 2997413"/>
              <a:gd name="connsiteX0" fmla="*/ 1666875 w 1836883"/>
              <a:gd name="connsiteY0" fmla="*/ 1406738 h 2997413"/>
              <a:gd name="connsiteX1" fmla="*/ 1836883 w 1836883"/>
              <a:gd name="connsiteY1" fmla="*/ 41882 h 2997413"/>
              <a:gd name="connsiteX2" fmla="*/ 1666875 w 1836883"/>
              <a:gd name="connsiteY2" fmla="*/ 1406738 h 2997413"/>
              <a:gd name="connsiteX0" fmla="*/ 123340 w 1836883"/>
              <a:gd name="connsiteY0" fmla="*/ 0 h 2997413"/>
              <a:gd name="connsiteX1" fmla="*/ 912958 w 1836883"/>
              <a:gd name="connsiteY1" fmla="*/ 1289657 h 2997413"/>
              <a:gd name="connsiteX2" fmla="*/ 0 w 1836883"/>
              <a:gd name="connsiteY2" fmla="*/ 2997413 h 2997413"/>
            </a:gdLst>
            <a:ahLst/>
            <a:cxnLst>
              <a:cxn ang="0">
                <a:pos x="connsiteX0" y="connsiteY0"/>
              </a:cxn>
              <a:cxn ang="0">
                <a:pos x="connsiteX1" y="connsiteY1"/>
              </a:cxn>
              <a:cxn ang="0">
                <a:pos x="connsiteX2" y="connsiteY2"/>
              </a:cxn>
            </a:cxnLst>
            <a:rect l="l" t="t" r="r" b="b"/>
            <a:pathLst>
              <a:path w="1836883" h="2997413" stroke="0" extrusionOk="0">
                <a:moveTo>
                  <a:pt x="1666875" y="1406738"/>
                </a:moveTo>
                <a:lnTo>
                  <a:pt x="1836883" y="41882"/>
                </a:lnTo>
                <a:cubicBezTo>
                  <a:pt x="1836883" y="41882"/>
                  <a:pt x="1666875" y="985927"/>
                  <a:pt x="1666875" y="1406738"/>
                </a:cubicBezTo>
                <a:close/>
              </a:path>
              <a:path w="1836883" h="2997413" fill="none">
                <a:moveTo>
                  <a:pt x="123340" y="0"/>
                </a:moveTo>
                <a:cubicBezTo>
                  <a:pt x="893593" y="323922"/>
                  <a:pt x="923530" y="1124631"/>
                  <a:pt x="912958" y="1289657"/>
                </a:cubicBezTo>
                <a:cubicBezTo>
                  <a:pt x="943946" y="1574489"/>
                  <a:pt x="523875" y="2805202"/>
                  <a:pt x="0" y="2997413"/>
                </a:cubicBezTo>
              </a:path>
            </a:pathLst>
          </a:custGeom>
          <a:noFill/>
          <a:ln w="219075">
            <a:solidFill>
              <a:schemeClr val="bg2">
                <a:lumMod val="85000"/>
                <a:lumOff val="15000"/>
              </a:schemeClr>
            </a:solidFill>
            <a:miter lim="800000"/>
            <a:headEnd/>
            <a:tailEnd/>
          </a:ln>
        </p:spPr>
        <p:txBody>
          <a:bodyPr wrap="square" rtlCol="0" anchor="ctr"/>
          <a:lstStyle/>
          <a:p>
            <a:pPr algn="ctr" defTabSz="914126"/>
            <a:endParaRPr lang="en-US" sz="1799" kern="0">
              <a:solidFill>
                <a:srgbClr val="404040"/>
              </a:solidFill>
            </a:endParaRPr>
          </a:p>
        </p:txBody>
      </p:sp>
      <p:sp>
        <p:nvSpPr>
          <p:cNvPr id="284" name="Arc 98"/>
          <p:cNvSpPr/>
          <p:nvPr/>
        </p:nvSpPr>
        <p:spPr>
          <a:xfrm>
            <a:off x="857248" y="2421333"/>
            <a:ext cx="1836883" cy="2955531"/>
          </a:xfrm>
          <a:custGeom>
            <a:avLst/>
            <a:gdLst>
              <a:gd name="connsiteX0" fmla="*/ 313840 w 2200275"/>
              <a:gd name="connsiteY0" fmla="*/ 293475 h 1952625"/>
              <a:gd name="connsiteX1" fmla="*/ 1446358 w 2200275"/>
              <a:gd name="connsiteY1" fmla="*/ 49607 h 1952625"/>
              <a:gd name="connsiteX2" fmla="*/ 2200275 w 2200275"/>
              <a:gd name="connsiteY2" fmla="*/ 976313 h 1952625"/>
              <a:gd name="connsiteX3" fmla="*/ 1100138 w 2200275"/>
              <a:gd name="connsiteY3" fmla="*/ 976313 h 1952625"/>
              <a:gd name="connsiteX4" fmla="*/ 313840 w 2200275"/>
              <a:gd name="connsiteY4" fmla="*/ 293475 h 1952625"/>
              <a:gd name="connsiteX0" fmla="*/ 313840 w 2200275"/>
              <a:gd name="connsiteY0" fmla="*/ 293475 h 1952625"/>
              <a:gd name="connsiteX1" fmla="*/ 1446358 w 2200275"/>
              <a:gd name="connsiteY1" fmla="*/ 49607 h 1952625"/>
              <a:gd name="connsiteX2" fmla="*/ 2200275 w 2200275"/>
              <a:gd name="connsiteY2" fmla="*/ 976313 h 1952625"/>
              <a:gd name="connsiteX0" fmla="*/ 332890 w 2219325"/>
              <a:gd name="connsiteY0" fmla="*/ 293503 h 2814666"/>
              <a:gd name="connsiteX1" fmla="*/ 1465408 w 2219325"/>
              <a:gd name="connsiteY1" fmla="*/ 49635 h 2814666"/>
              <a:gd name="connsiteX2" fmla="*/ 2219325 w 2219325"/>
              <a:gd name="connsiteY2" fmla="*/ 976341 h 2814666"/>
              <a:gd name="connsiteX3" fmla="*/ 1119188 w 2219325"/>
              <a:gd name="connsiteY3" fmla="*/ 976341 h 2814666"/>
              <a:gd name="connsiteX4" fmla="*/ 332890 w 2219325"/>
              <a:gd name="connsiteY4" fmla="*/ 293503 h 2814666"/>
              <a:gd name="connsiteX0" fmla="*/ 332890 w 2219325"/>
              <a:gd name="connsiteY0" fmla="*/ 293503 h 2814666"/>
              <a:gd name="connsiteX1" fmla="*/ 1465408 w 2219325"/>
              <a:gd name="connsiteY1" fmla="*/ 49635 h 2814666"/>
              <a:gd name="connsiteX2" fmla="*/ 0 w 2219325"/>
              <a:gd name="connsiteY2" fmla="*/ 2814666 h 2814666"/>
              <a:gd name="connsiteX0" fmla="*/ 332890 w 2219325"/>
              <a:gd name="connsiteY0" fmla="*/ 356565 h 2877728"/>
              <a:gd name="connsiteX1" fmla="*/ 1465408 w 2219325"/>
              <a:gd name="connsiteY1" fmla="*/ 112697 h 2877728"/>
              <a:gd name="connsiteX2" fmla="*/ 2219325 w 2219325"/>
              <a:gd name="connsiteY2" fmla="*/ 1039403 h 2877728"/>
              <a:gd name="connsiteX3" fmla="*/ 1119188 w 2219325"/>
              <a:gd name="connsiteY3" fmla="*/ 1039403 h 2877728"/>
              <a:gd name="connsiteX4" fmla="*/ 332890 w 2219325"/>
              <a:gd name="connsiteY4" fmla="*/ 356565 h 2877728"/>
              <a:gd name="connsiteX0" fmla="*/ 104290 w 2219325"/>
              <a:gd name="connsiteY0" fmla="*/ 175590 h 2877728"/>
              <a:gd name="connsiteX1" fmla="*/ 1465408 w 2219325"/>
              <a:gd name="connsiteY1" fmla="*/ 112697 h 2877728"/>
              <a:gd name="connsiteX2" fmla="*/ 0 w 2219325"/>
              <a:gd name="connsiteY2" fmla="*/ 2877728 h 2877728"/>
              <a:gd name="connsiteX0" fmla="*/ 332890 w 2219325"/>
              <a:gd name="connsiteY0" fmla="*/ 293504 h 2814667"/>
              <a:gd name="connsiteX1" fmla="*/ 1465408 w 2219325"/>
              <a:gd name="connsiteY1" fmla="*/ 49636 h 2814667"/>
              <a:gd name="connsiteX2" fmla="*/ 2219325 w 2219325"/>
              <a:gd name="connsiteY2" fmla="*/ 976342 h 2814667"/>
              <a:gd name="connsiteX3" fmla="*/ 1119188 w 2219325"/>
              <a:gd name="connsiteY3" fmla="*/ 976342 h 2814667"/>
              <a:gd name="connsiteX4" fmla="*/ 332890 w 2219325"/>
              <a:gd name="connsiteY4" fmla="*/ 293504 h 2814667"/>
              <a:gd name="connsiteX0" fmla="*/ 104290 w 2219325"/>
              <a:gd name="connsiteY0" fmla="*/ 112529 h 2814667"/>
              <a:gd name="connsiteX1" fmla="*/ 693883 w 2219325"/>
              <a:gd name="connsiteY1" fmla="*/ 1040236 h 2814667"/>
              <a:gd name="connsiteX2" fmla="*/ 0 w 2219325"/>
              <a:gd name="connsiteY2" fmla="*/ 2814667 h 2814667"/>
              <a:gd name="connsiteX0" fmla="*/ 332890 w 2219325"/>
              <a:gd name="connsiteY0" fmla="*/ 293504 h 2814667"/>
              <a:gd name="connsiteX1" fmla="*/ 1465408 w 2219325"/>
              <a:gd name="connsiteY1" fmla="*/ 49636 h 2814667"/>
              <a:gd name="connsiteX2" fmla="*/ 2219325 w 2219325"/>
              <a:gd name="connsiteY2" fmla="*/ 976342 h 2814667"/>
              <a:gd name="connsiteX3" fmla="*/ 332890 w 2219325"/>
              <a:gd name="connsiteY3" fmla="*/ 293504 h 2814667"/>
              <a:gd name="connsiteX0" fmla="*/ 104290 w 2219325"/>
              <a:gd name="connsiteY0" fmla="*/ 112529 h 2814667"/>
              <a:gd name="connsiteX1" fmla="*/ 693883 w 2219325"/>
              <a:gd name="connsiteY1" fmla="*/ 1040236 h 2814667"/>
              <a:gd name="connsiteX2" fmla="*/ 0 w 2219325"/>
              <a:gd name="connsiteY2" fmla="*/ 2814667 h 2814667"/>
              <a:gd name="connsiteX0" fmla="*/ 2219325 w 2219325"/>
              <a:gd name="connsiteY0" fmla="*/ 926706 h 2765031"/>
              <a:gd name="connsiteX1" fmla="*/ 1465408 w 2219325"/>
              <a:gd name="connsiteY1" fmla="*/ 0 h 2765031"/>
              <a:gd name="connsiteX2" fmla="*/ 2219325 w 2219325"/>
              <a:gd name="connsiteY2" fmla="*/ 926706 h 2765031"/>
              <a:gd name="connsiteX0" fmla="*/ 104290 w 2219325"/>
              <a:gd name="connsiteY0" fmla="*/ 62893 h 2765031"/>
              <a:gd name="connsiteX1" fmla="*/ 693883 w 2219325"/>
              <a:gd name="connsiteY1" fmla="*/ 990600 h 2765031"/>
              <a:gd name="connsiteX2" fmla="*/ 0 w 2219325"/>
              <a:gd name="connsiteY2" fmla="*/ 2765031 h 2765031"/>
              <a:gd name="connsiteX0" fmla="*/ 1295400 w 1465408"/>
              <a:gd name="connsiteY0" fmla="*/ 1364856 h 2765031"/>
              <a:gd name="connsiteX1" fmla="*/ 1465408 w 1465408"/>
              <a:gd name="connsiteY1" fmla="*/ 0 h 2765031"/>
              <a:gd name="connsiteX2" fmla="*/ 1295400 w 1465408"/>
              <a:gd name="connsiteY2" fmla="*/ 1364856 h 2765031"/>
              <a:gd name="connsiteX0" fmla="*/ 104290 w 1465408"/>
              <a:gd name="connsiteY0" fmla="*/ 62893 h 2765031"/>
              <a:gd name="connsiteX1" fmla="*/ 693883 w 1465408"/>
              <a:gd name="connsiteY1" fmla="*/ 990600 h 2765031"/>
              <a:gd name="connsiteX2" fmla="*/ 0 w 1465408"/>
              <a:gd name="connsiteY2" fmla="*/ 2765031 h 2765031"/>
              <a:gd name="connsiteX0" fmla="*/ 1295400 w 1465408"/>
              <a:gd name="connsiteY0" fmla="*/ 1364856 h 2765031"/>
              <a:gd name="connsiteX1" fmla="*/ 1465408 w 1465408"/>
              <a:gd name="connsiteY1" fmla="*/ 0 h 2765031"/>
              <a:gd name="connsiteX2" fmla="*/ 1295400 w 1465408"/>
              <a:gd name="connsiteY2" fmla="*/ 1364856 h 2765031"/>
              <a:gd name="connsiteX0" fmla="*/ 104290 w 1465408"/>
              <a:gd name="connsiteY0" fmla="*/ 62893 h 2765031"/>
              <a:gd name="connsiteX1" fmla="*/ 674833 w 1465408"/>
              <a:gd name="connsiteY1" fmla="*/ 838200 h 2765031"/>
              <a:gd name="connsiteX2" fmla="*/ 0 w 1465408"/>
              <a:gd name="connsiteY2" fmla="*/ 2765031 h 2765031"/>
              <a:gd name="connsiteX0" fmla="*/ 1295400 w 1465408"/>
              <a:gd name="connsiteY0" fmla="*/ 1364856 h 2765031"/>
              <a:gd name="connsiteX1" fmla="*/ 1465408 w 1465408"/>
              <a:gd name="connsiteY1" fmla="*/ 0 h 2765031"/>
              <a:gd name="connsiteX2" fmla="*/ 1295400 w 1465408"/>
              <a:gd name="connsiteY2" fmla="*/ 1364856 h 2765031"/>
              <a:gd name="connsiteX0" fmla="*/ 104290 w 1465408"/>
              <a:gd name="connsiteY0" fmla="*/ 62893 h 2765031"/>
              <a:gd name="connsiteX1" fmla="*/ 674833 w 1465408"/>
              <a:gd name="connsiteY1" fmla="*/ 838200 h 2765031"/>
              <a:gd name="connsiteX2" fmla="*/ 0 w 1465408"/>
              <a:gd name="connsiteY2" fmla="*/ 2765031 h 2765031"/>
              <a:gd name="connsiteX0" fmla="*/ 1295400 w 1465408"/>
              <a:gd name="connsiteY0" fmla="*/ 1376252 h 2776427"/>
              <a:gd name="connsiteX1" fmla="*/ 1465408 w 1465408"/>
              <a:gd name="connsiteY1" fmla="*/ 11396 h 2776427"/>
              <a:gd name="connsiteX2" fmla="*/ 1295400 w 1465408"/>
              <a:gd name="connsiteY2" fmla="*/ 1376252 h 2776427"/>
              <a:gd name="connsiteX0" fmla="*/ 104290 w 1465408"/>
              <a:gd name="connsiteY0" fmla="*/ 74289 h 2776427"/>
              <a:gd name="connsiteX1" fmla="*/ 674833 w 1465408"/>
              <a:gd name="connsiteY1" fmla="*/ 849596 h 2776427"/>
              <a:gd name="connsiteX2" fmla="*/ 0 w 1465408"/>
              <a:gd name="connsiteY2" fmla="*/ 2776427 h 2776427"/>
              <a:gd name="connsiteX0" fmla="*/ 1295400 w 1465408"/>
              <a:gd name="connsiteY0" fmla="*/ 1364856 h 2765031"/>
              <a:gd name="connsiteX1" fmla="*/ 1465408 w 1465408"/>
              <a:gd name="connsiteY1" fmla="*/ 0 h 2765031"/>
              <a:gd name="connsiteX2" fmla="*/ 1295400 w 1465408"/>
              <a:gd name="connsiteY2" fmla="*/ 1364856 h 2765031"/>
              <a:gd name="connsiteX0" fmla="*/ 104290 w 1465408"/>
              <a:gd name="connsiteY0" fmla="*/ 62893 h 2765031"/>
              <a:gd name="connsiteX1" fmla="*/ 674833 w 1465408"/>
              <a:gd name="connsiteY1" fmla="*/ 838200 h 2765031"/>
              <a:gd name="connsiteX2" fmla="*/ 0 w 1465408"/>
              <a:gd name="connsiteY2" fmla="*/ 2765031 h 2765031"/>
              <a:gd name="connsiteX0" fmla="*/ 1295400 w 1465408"/>
              <a:gd name="connsiteY0" fmla="*/ 1364856 h 2765031"/>
              <a:gd name="connsiteX1" fmla="*/ 1465408 w 1465408"/>
              <a:gd name="connsiteY1" fmla="*/ 0 h 2765031"/>
              <a:gd name="connsiteX2" fmla="*/ 1295400 w 1465408"/>
              <a:gd name="connsiteY2" fmla="*/ 1364856 h 2765031"/>
              <a:gd name="connsiteX0" fmla="*/ 104290 w 1465408"/>
              <a:gd name="connsiteY0" fmla="*/ 62893 h 2765031"/>
              <a:gd name="connsiteX1" fmla="*/ 617683 w 1465408"/>
              <a:gd name="connsiteY1" fmla="*/ 1619250 h 2765031"/>
              <a:gd name="connsiteX2" fmla="*/ 0 w 1465408"/>
              <a:gd name="connsiteY2" fmla="*/ 2765031 h 2765031"/>
              <a:gd name="connsiteX0" fmla="*/ 1295400 w 1465408"/>
              <a:gd name="connsiteY0" fmla="*/ 1364856 h 2765031"/>
              <a:gd name="connsiteX1" fmla="*/ 1465408 w 1465408"/>
              <a:gd name="connsiteY1" fmla="*/ 0 h 2765031"/>
              <a:gd name="connsiteX2" fmla="*/ 1295400 w 1465408"/>
              <a:gd name="connsiteY2" fmla="*/ 1364856 h 2765031"/>
              <a:gd name="connsiteX0" fmla="*/ 104290 w 1465408"/>
              <a:gd name="connsiteY0" fmla="*/ 62893 h 2765031"/>
              <a:gd name="connsiteX1" fmla="*/ 617683 w 1465408"/>
              <a:gd name="connsiteY1" fmla="*/ 1619250 h 2765031"/>
              <a:gd name="connsiteX2" fmla="*/ 0 w 1465408"/>
              <a:gd name="connsiteY2" fmla="*/ 2765031 h 2765031"/>
              <a:gd name="connsiteX0" fmla="*/ 1666875 w 1836883"/>
              <a:gd name="connsiteY0" fmla="*/ 1364856 h 2955531"/>
              <a:gd name="connsiteX1" fmla="*/ 1836883 w 1836883"/>
              <a:gd name="connsiteY1" fmla="*/ 0 h 2955531"/>
              <a:gd name="connsiteX2" fmla="*/ 1666875 w 1836883"/>
              <a:gd name="connsiteY2" fmla="*/ 1364856 h 2955531"/>
              <a:gd name="connsiteX0" fmla="*/ 475765 w 1836883"/>
              <a:gd name="connsiteY0" fmla="*/ 62893 h 2955531"/>
              <a:gd name="connsiteX1" fmla="*/ 989158 w 1836883"/>
              <a:gd name="connsiteY1" fmla="*/ 1619250 h 2955531"/>
              <a:gd name="connsiteX2" fmla="*/ 0 w 1836883"/>
              <a:gd name="connsiteY2" fmla="*/ 2955531 h 2955531"/>
              <a:gd name="connsiteX0" fmla="*/ 1666875 w 1836883"/>
              <a:gd name="connsiteY0" fmla="*/ 1364856 h 2955531"/>
              <a:gd name="connsiteX1" fmla="*/ 1836883 w 1836883"/>
              <a:gd name="connsiteY1" fmla="*/ 0 h 2955531"/>
              <a:gd name="connsiteX2" fmla="*/ 1666875 w 1836883"/>
              <a:gd name="connsiteY2" fmla="*/ 1364856 h 2955531"/>
              <a:gd name="connsiteX0" fmla="*/ 475765 w 1836883"/>
              <a:gd name="connsiteY0" fmla="*/ 62893 h 2955531"/>
              <a:gd name="connsiteX1" fmla="*/ 989158 w 1836883"/>
              <a:gd name="connsiteY1" fmla="*/ 1619250 h 2955531"/>
              <a:gd name="connsiteX2" fmla="*/ 0 w 1836883"/>
              <a:gd name="connsiteY2" fmla="*/ 2955531 h 2955531"/>
              <a:gd name="connsiteX0" fmla="*/ 1666875 w 1836883"/>
              <a:gd name="connsiteY0" fmla="*/ 1364856 h 2955531"/>
              <a:gd name="connsiteX1" fmla="*/ 1836883 w 1836883"/>
              <a:gd name="connsiteY1" fmla="*/ 0 h 2955531"/>
              <a:gd name="connsiteX2" fmla="*/ 1666875 w 1836883"/>
              <a:gd name="connsiteY2" fmla="*/ 1364856 h 2955531"/>
              <a:gd name="connsiteX0" fmla="*/ 475765 w 1836883"/>
              <a:gd name="connsiteY0" fmla="*/ 62893 h 2955531"/>
              <a:gd name="connsiteX1" fmla="*/ 912958 w 1836883"/>
              <a:gd name="connsiteY1" fmla="*/ 1247775 h 2955531"/>
              <a:gd name="connsiteX2" fmla="*/ 0 w 1836883"/>
              <a:gd name="connsiteY2" fmla="*/ 2955531 h 2955531"/>
              <a:gd name="connsiteX0" fmla="*/ 1666875 w 1836883"/>
              <a:gd name="connsiteY0" fmla="*/ 1364856 h 2955531"/>
              <a:gd name="connsiteX1" fmla="*/ 1836883 w 1836883"/>
              <a:gd name="connsiteY1" fmla="*/ 0 h 2955531"/>
              <a:gd name="connsiteX2" fmla="*/ 1666875 w 1836883"/>
              <a:gd name="connsiteY2" fmla="*/ 1364856 h 2955531"/>
              <a:gd name="connsiteX0" fmla="*/ 475765 w 1836883"/>
              <a:gd name="connsiteY0" fmla="*/ 62893 h 2955531"/>
              <a:gd name="connsiteX1" fmla="*/ 912958 w 1836883"/>
              <a:gd name="connsiteY1" fmla="*/ 1247775 h 2955531"/>
              <a:gd name="connsiteX2" fmla="*/ 0 w 1836883"/>
              <a:gd name="connsiteY2" fmla="*/ 2955531 h 2955531"/>
              <a:gd name="connsiteX0" fmla="*/ 1666875 w 1836883"/>
              <a:gd name="connsiteY0" fmla="*/ 1364856 h 2955531"/>
              <a:gd name="connsiteX1" fmla="*/ 1836883 w 1836883"/>
              <a:gd name="connsiteY1" fmla="*/ 0 h 2955531"/>
              <a:gd name="connsiteX2" fmla="*/ 1666875 w 1836883"/>
              <a:gd name="connsiteY2" fmla="*/ 1364856 h 2955531"/>
              <a:gd name="connsiteX0" fmla="*/ 475765 w 1836883"/>
              <a:gd name="connsiteY0" fmla="*/ 62893 h 2955531"/>
              <a:gd name="connsiteX1" fmla="*/ 912958 w 1836883"/>
              <a:gd name="connsiteY1" fmla="*/ 1247775 h 2955531"/>
              <a:gd name="connsiteX2" fmla="*/ 0 w 1836883"/>
              <a:gd name="connsiteY2" fmla="*/ 2955531 h 2955531"/>
              <a:gd name="connsiteX0" fmla="*/ 1666875 w 1836883"/>
              <a:gd name="connsiteY0" fmla="*/ 1364856 h 2955531"/>
              <a:gd name="connsiteX1" fmla="*/ 1836883 w 1836883"/>
              <a:gd name="connsiteY1" fmla="*/ 0 h 2955531"/>
              <a:gd name="connsiteX2" fmla="*/ 1666875 w 1836883"/>
              <a:gd name="connsiteY2" fmla="*/ 1364856 h 2955531"/>
              <a:gd name="connsiteX0" fmla="*/ 475765 w 1836883"/>
              <a:gd name="connsiteY0" fmla="*/ 62893 h 2955531"/>
              <a:gd name="connsiteX1" fmla="*/ 912958 w 1836883"/>
              <a:gd name="connsiteY1" fmla="*/ 1247775 h 2955531"/>
              <a:gd name="connsiteX2" fmla="*/ 0 w 1836883"/>
              <a:gd name="connsiteY2" fmla="*/ 2955531 h 2955531"/>
              <a:gd name="connsiteX0" fmla="*/ 1666875 w 1836883"/>
              <a:gd name="connsiteY0" fmla="*/ 1406738 h 2997413"/>
              <a:gd name="connsiteX1" fmla="*/ 1836883 w 1836883"/>
              <a:gd name="connsiteY1" fmla="*/ 41882 h 2997413"/>
              <a:gd name="connsiteX2" fmla="*/ 1666875 w 1836883"/>
              <a:gd name="connsiteY2" fmla="*/ 1406738 h 2997413"/>
              <a:gd name="connsiteX0" fmla="*/ 123340 w 1836883"/>
              <a:gd name="connsiteY0" fmla="*/ 0 h 2997413"/>
              <a:gd name="connsiteX1" fmla="*/ 912958 w 1836883"/>
              <a:gd name="connsiteY1" fmla="*/ 1289657 h 2997413"/>
              <a:gd name="connsiteX2" fmla="*/ 0 w 1836883"/>
              <a:gd name="connsiteY2" fmla="*/ 2997413 h 2997413"/>
              <a:gd name="connsiteX0" fmla="*/ 1666875 w 1836883"/>
              <a:gd name="connsiteY0" fmla="*/ 1406738 h 2997413"/>
              <a:gd name="connsiteX1" fmla="*/ 1836883 w 1836883"/>
              <a:gd name="connsiteY1" fmla="*/ 41882 h 2997413"/>
              <a:gd name="connsiteX2" fmla="*/ 1666875 w 1836883"/>
              <a:gd name="connsiteY2" fmla="*/ 1406738 h 2997413"/>
              <a:gd name="connsiteX0" fmla="*/ 123340 w 1836883"/>
              <a:gd name="connsiteY0" fmla="*/ 0 h 2997413"/>
              <a:gd name="connsiteX1" fmla="*/ 912958 w 1836883"/>
              <a:gd name="connsiteY1" fmla="*/ 1289657 h 2997413"/>
              <a:gd name="connsiteX2" fmla="*/ 0 w 1836883"/>
              <a:gd name="connsiteY2" fmla="*/ 2997413 h 2997413"/>
              <a:gd name="connsiteX0" fmla="*/ 1666875 w 1836883"/>
              <a:gd name="connsiteY0" fmla="*/ 1406738 h 2997413"/>
              <a:gd name="connsiteX1" fmla="*/ 1836883 w 1836883"/>
              <a:gd name="connsiteY1" fmla="*/ 41882 h 2997413"/>
              <a:gd name="connsiteX2" fmla="*/ 1666875 w 1836883"/>
              <a:gd name="connsiteY2" fmla="*/ 1406738 h 2997413"/>
              <a:gd name="connsiteX0" fmla="*/ 123340 w 1836883"/>
              <a:gd name="connsiteY0" fmla="*/ 0 h 2997413"/>
              <a:gd name="connsiteX1" fmla="*/ 912958 w 1836883"/>
              <a:gd name="connsiteY1" fmla="*/ 1289657 h 2997413"/>
              <a:gd name="connsiteX2" fmla="*/ 0 w 1836883"/>
              <a:gd name="connsiteY2" fmla="*/ 2997413 h 2997413"/>
              <a:gd name="connsiteX0" fmla="*/ 1666875 w 1836883"/>
              <a:gd name="connsiteY0" fmla="*/ 1406738 h 2997413"/>
              <a:gd name="connsiteX1" fmla="*/ 1836883 w 1836883"/>
              <a:gd name="connsiteY1" fmla="*/ 41882 h 2997413"/>
              <a:gd name="connsiteX2" fmla="*/ 1666875 w 1836883"/>
              <a:gd name="connsiteY2" fmla="*/ 1406738 h 2997413"/>
              <a:gd name="connsiteX0" fmla="*/ 123340 w 1836883"/>
              <a:gd name="connsiteY0" fmla="*/ 0 h 2997413"/>
              <a:gd name="connsiteX1" fmla="*/ 912958 w 1836883"/>
              <a:gd name="connsiteY1" fmla="*/ 1289657 h 2997413"/>
              <a:gd name="connsiteX2" fmla="*/ 0 w 1836883"/>
              <a:gd name="connsiteY2" fmla="*/ 2997413 h 2997413"/>
              <a:gd name="connsiteX0" fmla="*/ 1666875 w 1836883"/>
              <a:gd name="connsiteY0" fmla="*/ 1364856 h 2955531"/>
              <a:gd name="connsiteX1" fmla="*/ 1836883 w 1836883"/>
              <a:gd name="connsiteY1" fmla="*/ 0 h 2955531"/>
              <a:gd name="connsiteX2" fmla="*/ 1666875 w 1836883"/>
              <a:gd name="connsiteY2" fmla="*/ 1364856 h 2955531"/>
              <a:gd name="connsiteX0" fmla="*/ 342415 w 1836883"/>
              <a:gd name="connsiteY0" fmla="*/ 139093 h 2955531"/>
              <a:gd name="connsiteX1" fmla="*/ 912958 w 1836883"/>
              <a:gd name="connsiteY1" fmla="*/ 1247775 h 2955531"/>
              <a:gd name="connsiteX2" fmla="*/ 0 w 1836883"/>
              <a:gd name="connsiteY2" fmla="*/ 2955531 h 2955531"/>
              <a:gd name="connsiteX0" fmla="*/ 1666875 w 1836883"/>
              <a:gd name="connsiteY0" fmla="*/ 1364856 h 2955531"/>
              <a:gd name="connsiteX1" fmla="*/ 1836883 w 1836883"/>
              <a:gd name="connsiteY1" fmla="*/ 0 h 2955531"/>
              <a:gd name="connsiteX2" fmla="*/ 1666875 w 1836883"/>
              <a:gd name="connsiteY2" fmla="*/ 1364856 h 2955531"/>
              <a:gd name="connsiteX0" fmla="*/ 342415 w 1836883"/>
              <a:gd name="connsiteY0" fmla="*/ 139093 h 2955531"/>
              <a:gd name="connsiteX1" fmla="*/ 912958 w 1836883"/>
              <a:gd name="connsiteY1" fmla="*/ 1247775 h 2955531"/>
              <a:gd name="connsiteX2" fmla="*/ 0 w 1836883"/>
              <a:gd name="connsiteY2" fmla="*/ 2955531 h 2955531"/>
              <a:gd name="connsiteX0" fmla="*/ 1666875 w 1836883"/>
              <a:gd name="connsiteY0" fmla="*/ 1364856 h 2955531"/>
              <a:gd name="connsiteX1" fmla="*/ 1836883 w 1836883"/>
              <a:gd name="connsiteY1" fmla="*/ 0 h 2955531"/>
              <a:gd name="connsiteX2" fmla="*/ 1666875 w 1836883"/>
              <a:gd name="connsiteY2" fmla="*/ 1364856 h 2955531"/>
              <a:gd name="connsiteX0" fmla="*/ 342415 w 1836883"/>
              <a:gd name="connsiteY0" fmla="*/ 91468 h 2955531"/>
              <a:gd name="connsiteX1" fmla="*/ 912958 w 1836883"/>
              <a:gd name="connsiteY1" fmla="*/ 1247775 h 2955531"/>
              <a:gd name="connsiteX2" fmla="*/ 0 w 1836883"/>
              <a:gd name="connsiteY2" fmla="*/ 2955531 h 2955531"/>
              <a:gd name="connsiteX0" fmla="*/ 1666875 w 1836883"/>
              <a:gd name="connsiteY0" fmla="*/ 1364856 h 2955531"/>
              <a:gd name="connsiteX1" fmla="*/ 1836883 w 1836883"/>
              <a:gd name="connsiteY1" fmla="*/ 0 h 2955531"/>
              <a:gd name="connsiteX2" fmla="*/ 1666875 w 1836883"/>
              <a:gd name="connsiteY2" fmla="*/ 1364856 h 2955531"/>
              <a:gd name="connsiteX0" fmla="*/ 342415 w 1836883"/>
              <a:gd name="connsiteY0" fmla="*/ 91468 h 2955531"/>
              <a:gd name="connsiteX1" fmla="*/ 912958 w 1836883"/>
              <a:gd name="connsiteY1" fmla="*/ 1247775 h 2955531"/>
              <a:gd name="connsiteX2" fmla="*/ 0 w 1836883"/>
              <a:gd name="connsiteY2" fmla="*/ 2955531 h 2955531"/>
            </a:gdLst>
            <a:ahLst/>
            <a:cxnLst>
              <a:cxn ang="0">
                <a:pos x="connsiteX0" y="connsiteY0"/>
              </a:cxn>
              <a:cxn ang="0">
                <a:pos x="connsiteX1" y="connsiteY1"/>
              </a:cxn>
              <a:cxn ang="0">
                <a:pos x="connsiteX2" y="connsiteY2"/>
              </a:cxn>
            </a:cxnLst>
            <a:rect l="l" t="t" r="r" b="b"/>
            <a:pathLst>
              <a:path w="1836883" h="2955531" stroke="0" extrusionOk="0">
                <a:moveTo>
                  <a:pt x="1666875" y="1364856"/>
                </a:moveTo>
                <a:lnTo>
                  <a:pt x="1836883" y="0"/>
                </a:lnTo>
                <a:cubicBezTo>
                  <a:pt x="1836883" y="0"/>
                  <a:pt x="1666875" y="944045"/>
                  <a:pt x="1666875" y="1364856"/>
                </a:cubicBezTo>
                <a:close/>
              </a:path>
              <a:path w="1836883" h="2955531" fill="none">
                <a:moveTo>
                  <a:pt x="342415" y="91468"/>
                </a:moveTo>
                <a:cubicBezTo>
                  <a:pt x="950743" y="520165"/>
                  <a:pt x="923530" y="1082749"/>
                  <a:pt x="912958" y="1247775"/>
                </a:cubicBezTo>
                <a:cubicBezTo>
                  <a:pt x="943946" y="1532607"/>
                  <a:pt x="523875" y="2763320"/>
                  <a:pt x="0" y="2955531"/>
                </a:cubicBezTo>
              </a:path>
            </a:pathLst>
          </a:custGeom>
          <a:ln w="28575" cap="rnd">
            <a:solidFill>
              <a:schemeClr val="tx2">
                <a:lumMod val="50000"/>
                <a:lumOff val="50000"/>
              </a:schemeClr>
            </a:solidFill>
            <a:prstDash val="sysDot"/>
            <a:headEnd type="triangle" w="med" len="med"/>
            <a:tailEnd type="none" w="med" len="med"/>
          </a:ln>
        </p:spPr>
        <p:style>
          <a:lnRef idx="1">
            <a:schemeClr val="accent1"/>
          </a:lnRef>
          <a:fillRef idx="0">
            <a:schemeClr val="accent1"/>
          </a:fillRef>
          <a:effectRef idx="0">
            <a:schemeClr val="accent1"/>
          </a:effectRef>
          <a:fontRef idx="minor">
            <a:schemeClr val="tx1"/>
          </a:fontRef>
        </p:style>
        <p:txBody>
          <a:bodyPr wrap="square" rtlCol="0" anchor="ctr"/>
          <a:lstStyle/>
          <a:p>
            <a:pPr algn="ctr" defTabSz="914126"/>
            <a:endParaRPr lang="en-US" sz="1799" kern="0" dirty="0">
              <a:solidFill>
                <a:srgbClr val="404040"/>
              </a:solidFill>
            </a:endParaRPr>
          </a:p>
        </p:txBody>
      </p:sp>
      <p:sp>
        <p:nvSpPr>
          <p:cNvPr id="2" name="Title 1"/>
          <p:cNvSpPr>
            <a:spLocks noGrp="1"/>
          </p:cNvSpPr>
          <p:nvPr>
            <p:ph type="title"/>
          </p:nvPr>
        </p:nvSpPr>
        <p:spPr/>
        <p:txBody>
          <a:bodyPr/>
          <a:lstStyle/>
          <a:p>
            <a:r>
              <a:rPr lang="en-US" dirty="0"/>
              <a:t>Evolving Data Attack Surface</a:t>
            </a:r>
          </a:p>
        </p:txBody>
      </p:sp>
      <p:sp>
        <p:nvSpPr>
          <p:cNvPr id="107" name="TextBox 106"/>
          <p:cNvSpPr txBox="1"/>
          <p:nvPr/>
        </p:nvSpPr>
        <p:spPr>
          <a:xfrm>
            <a:off x="331962" y="4199548"/>
            <a:ext cx="843500" cy="461665"/>
          </a:xfrm>
          <a:prstGeom prst="rect">
            <a:avLst/>
          </a:prstGeom>
          <a:noFill/>
        </p:spPr>
        <p:txBody>
          <a:bodyPr wrap="square" rtlCol="0">
            <a:spAutoFit/>
          </a:bodyPr>
          <a:lstStyle/>
          <a:p>
            <a:pPr algn="ctr" defTabSz="914126"/>
            <a:r>
              <a:rPr lang="en-US" sz="1200" kern="0" dirty="0">
                <a:solidFill>
                  <a:srgbClr val="404040"/>
                </a:solidFill>
              </a:rPr>
              <a:t>Regional</a:t>
            </a:r>
            <a:br>
              <a:rPr lang="en-US" sz="1200" kern="0" dirty="0">
                <a:solidFill>
                  <a:srgbClr val="404040"/>
                </a:solidFill>
              </a:rPr>
            </a:br>
            <a:r>
              <a:rPr lang="en-US" sz="1200" kern="0" dirty="0">
                <a:solidFill>
                  <a:srgbClr val="404040"/>
                </a:solidFill>
              </a:rPr>
              <a:t>Office</a:t>
            </a:r>
          </a:p>
        </p:txBody>
      </p:sp>
      <p:sp>
        <p:nvSpPr>
          <p:cNvPr id="110" name="TextBox 109"/>
          <p:cNvSpPr txBox="1"/>
          <p:nvPr/>
        </p:nvSpPr>
        <p:spPr>
          <a:xfrm>
            <a:off x="227264" y="2592755"/>
            <a:ext cx="1052896" cy="461665"/>
          </a:xfrm>
          <a:prstGeom prst="rect">
            <a:avLst/>
          </a:prstGeom>
          <a:noFill/>
        </p:spPr>
        <p:txBody>
          <a:bodyPr wrap="square" rtlCol="0">
            <a:spAutoFit/>
          </a:bodyPr>
          <a:lstStyle/>
          <a:p>
            <a:pPr algn="ctr" defTabSz="914126"/>
            <a:r>
              <a:rPr lang="en-US" sz="1200" kern="0" dirty="0">
                <a:solidFill>
                  <a:srgbClr val="404040"/>
                </a:solidFill>
              </a:rPr>
              <a:t>Headquarters Data Center</a:t>
            </a:r>
          </a:p>
        </p:txBody>
      </p:sp>
      <p:grpSp>
        <p:nvGrpSpPr>
          <p:cNvPr id="111" name="Group 110"/>
          <p:cNvGrpSpPr/>
          <p:nvPr/>
        </p:nvGrpSpPr>
        <p:grpSpPr>
          <a:xfrm>
            <a:off x="388924" y="3628314"/>
            <a:ext cx="737542" cy="574422"/>
            <a:chOff x="529577" y="4937045"/>
            <a:chExt cx="476392" cy="371030"/>
          </a:xfrm>
          <a:effectLst>
            <a:outerShdw blurRad="88900" sx="102000" sy="102000" algn="ctr" rotWithShape="0">
              <a:prstClr val="black">
                <a:alpha val="67000"/>
              </a:prstClr>
            </a:outerShdw>
          </a:effectLst>
        </p:grpSpPr>
        <p:sp>
          <p:nvSpPr>
            <p:cNvPr id="112" name="Rectangle 111"/>
            <p:cNvSpPr/>
            <p:nvPr/>
          </p:nvSpPr>
          <p:spPr>
            <a:xfrm>
              <a:off x="834121" y="5031076"/>
              <a:ext cx="156995" cy="156995"/>
            </a:xfrm>
            <a:prstGeom prst="rect">
              <a:avLst/>
            </a:prstGeom>
            <a:solidFill>
              <a:sysClr val="window" lastClr="FFFFFF"/>
            </a:solidFill>
            <a:ln w="9525">
              <a:noFill/>
              <a:miter lim="800000"/>
              <a:headEnd/>
              <a:tailEnd/>
            </a:ln>
          </p:spPr>
          <p:txBody>
            <a:bodyPr wrap="none" rtlCol="0" anchor="ctr"/>
            <a:lstStyle/>
            <a:p>
              <a:pPr algn="ctr">
                <a:defRPr/>
              </a:pPr>
              <a:endParaRPr lang="en-US" kern="0" dirty="0">
                <a:solidFill>
                  <a:srgbClr val="09ADFF"/>
                </a:solidFill>
                <a:latin typeface="Arial"/>
              </a:endParaRPr>
            </a:p>
          </p:txBody>
        </p:sp>
        <p:sp>
          <p:nvSpPr>
            <p:cNvPr id="113" name="Rectangle 112"/>
            <p:cNvSpPr/>
            <p:nvPr/>
          </p:nvSpPr>
          <p:spPr>
            <a:xfrm>
              <a:off x="541658" y="5031076"/>
              <a:ext cx="239392" cy="156995"/>
            </a:xfrm>
            <a:prstGeom prst="rect">
              <a:avLst/>
            </a:prstGeom>
            <a:solidFill>
              <a:sysClr val="window" lastClr="FFFFFF"/>
            </a:solidFill>
            <a:ln w="9525">
              <a:noFill/>
              <a:miter lim="800000"/>
              <a:headEnd/>
              <a:tailEnd/>
            </a:ln>
          </p:spPr>
          <p:txBody>
            <a:bodyPr wrap="none" rtlCol="0" anchor="ctr"/>
            <a:lstStyle/>
            <a:p>
              <a:pPr algn="ctr">
                <a:defRPr/>
              </a:pPr>
              <a:endParaRPr lang="en-US" kern="0" dirty="0">
                <a:solidFill>
                  <a:srgbClr val="09ADFF"/>
                </a:solidFill>
                <a:latin typeface="Arial"/>
              </a:endParaRPr>
            </a:p>
          </p:txBody>
        </p:sp>
        <p:grpSp>
          <p:nvGrpSpPr>
            <p:cNvPr id="114" name="Group 113"/>
            <p:cNvGrpSpPr/>
            <p:nvPr/>
          </p:nvGrpSpPr>
          <p:grpSpPr>
            <a:xfrm>
              <a:off x="529577" y="4937045"/>
              <a:ext cx="476392" cy="371030"/>
              <a:chOff x="5987864" y="2180986"/>
              <a:chExt cx="2670175" cy="2079626"/>
            </a:xfrm>
          </p:grpSpPr>
          <p:sp>
            <p:nvSpPr>
              <p:cNvPr id="115" name="Freeform 5"/>
              <p:cNvSpPr>
                <a:spLocks noEditPoints="1"/>
              </p:cNvSpPr>
              <p:nvPr/>
            </p:nvSpPr>
            <p:spPr bwMode="auto">
              <a:xfrm>
                <a:off x="5987864" y="2585799"/>
                <a:ext cx="2670175" cy="1674813"/>
              </a:xfrm>
              <a:custGeom>
                <a:avLst/>
                <a:gdLst>
                  <a:gd name="T0" fmla="*/ 0 w 1682"/>
                  <a:gd name="T1" fmla="*/ 0 h 1055"/>
                  <a:gd name="T2" fmla="*/ 0 w 1682"/>
                  <a:gd name="T3" fmla="*/ 1055 h 1055"/>
                  <a:gd name="T4" fmla="*/ 610 w 1682"/>
                  <a:gd name="T5" fmla="*/ 1055 h 1055"/>
                  <a:gd name="T6" fmla="*/ 610 w 1682"/>
                  <a:gd name="T7" fmla="*/ 670 h 1055"/>
                  <a:gd name="T8" fmla="*/ 994 w 1682"/>
                  <a:gd name="T9" fmla="*/ 670 h 1055"/>
                  <a:gd name="T10" fmla="*/ 994 w 1682"/>
                  <a:gd name="T11" fmla="*/ 1055 h 1055"/>
                  <a:gd name="T12" fmla="*/ 1682 w 1682"/>
                  <a:gd name="T13" fmla="*/ 1055 h 1055"/>
                  <a:gd name="T14" fmla="*/ 1682 w 1682"/>
                  <a:gd name="T15" fmla="*/ 0 h 1055"/>
                  <a:gd name="T16" fmla="*/ 0 w 1682"/>
                  <a:gd name="T17" fmla="*/ 0 h 1055"/>
                  <a:gd name="T18" fmla="*/ 303 w 1682"/>
                  <a:gd name="T19" fmla="*/ 572 h 1055"/>
                  <a:gd name="T20" fmla="*/ 90 w 1682"/>
                  <a:gd name="T21" fmla="*/ 572 h 1055"/>
                  <a:gd name="T22" fmla="*/ 90 w 1682"/>
                  <a:gd name="T23" fmla="*/ 361 h 1055"/>
                  <a:gd name="T24" fmla="*/ 303 w 1682"/>
                  <a:gd name="T25" fmla="*/ 361 h 1055"/>
                  <a:gd name="T26" fmla="*/ 303 w 1682"/>
                  <a:gd name="T27" fmla="*/ 572 h 1055"/>
                  <a:gd name="T28" fmla="*/ 303 w 1682"/>
                  <a:gd name="T29" fmla="*/ 313 h 1055"/>
                  <a:gd name="T30" fmla="*/ 90 w 1682"/>
                  <a:gd name="T31" fmla="*/ 313 h 1055"/>
                  <a:gd name="T32" fmla="*/ 90 w 1682"/>
                  <a:gd name="T33" fmla="*/ 100 h 1055"/>
                  <a:gd name="T34" fmla="*/ 303 w 1682"/>
                  <a:gd name="T35" fmla="*/ 100 h 1055"/>
                  <a:gd name="T36" fmla="*/ 303 w 1682"/>
                  <a:gd name="T37" fmla="*/ 313 h 1055"/>
                  <a:gd name="T38" fmla="*/ 553 w 1682"/>
                  <a:gd name="T39" fmla="*/ 572 h 1055"/>
                  <a:gd name="T40" fmla="*/ 341 w 1682"/>
                  <a:gd name="T41" fmla="*/ 572 h 1055"/>
                  <a:gd name="T42" fmla="*/ 341 w 1682"/>
                  <a:gd name="T43" fmla="*/ 361 h 1055"/>
                  <a:gd name="T44" fmla="*/ 553 w 1682"/>
                  <a:gd name="T45" fmla="*/ 361 h 1055"/>
                  <a:gd name="T46" fmla="*/ 553 w 1682"/>
                  <a:gd name="T47" fmla="*/ 572 h 1055"/>
                  <a:gd name="T48" fmla="*/ 553 w 1682"/>
                  <a:gd name="T49" fmla="*/ 313 h 1055"/>
                  <a:gd name="T50" fmla="*/ 341 w 1682"/>
                  <a:gd name="T51" fmla="*/ 313 h 1055"/>
                  <a:gd name="T52" fmla="*/ 341 w 1682"/>
                  <a:gd name="T53" fmla="*/ 100 h 1055"/>
                  <a:gd name="T54" fmla="*/ 553 w 1682"/>
                  <a:gd name="T55" fmla="*/ 100 h 1055"/>
                  <a:gd name="T56" fmla="*/ 553 w 1682"/>
                  <a:gd name="T57" fmla="*/ 313 h 1055"/>
                  <a:gd name="T58" fmla="*/ 802 w 1682"/>
                  <a:gd name="T59" fmla="*/ 572 h 1055"/>
                  <a:gd name="T60" fmla="*/ 591 w 1682"/>
                  <a:gd name="T61" fmla="*/ 572 h 1055"/>
                  <a:gd name="T62" fmla="*/ 591 w 1682"/>
                  <a:gd name="T63" fmla="*/ 361 h 1055"/>
                  <a:gd name="T64" fmla="*/ 802 w 1682"/>
                  <a:gd name="T65" fmla="*/ 361 h 1055"/>
                  <a:gd name="T66" fmla="*/ 802 w 1682"/>
                  <a:gd name="T67" fmla="*/ 572 h 1055"/>
                  <a:gd name="T68" fmla="*/ 802 w 1682"/>
                  <a:gd name="T69" fmla="*/ 313 h 1055"/>
                  <a:gd name="T70" fmla="*/ 591 w 1682"/>
                  <a:gd name="T71" fmla="*/ 313 h 1055"/>
                  <a:gd name="T72" fmla="*/ 591 w 1682"/>
                  <a:gd name="T73" fmla="*/ 100 h 1055"/>
                  <a:gd name="T74" fmla="*/ 802 w 1682"/>
                  <a:gd name="T75" fmla="*/ 100 h 1055"/>
                  <a:gd name="T76" fmla="*/ 802 w 1682"/>
                  <a:gd name="T77" fmla="*/ 313 h 1055"/>
                  <a:gd name="T78" fmla="*/ 1338 w 1682"/>
                  <a:gd name="T79" fmla="*/ 572 h 1055"/>
                  <a:gd name="T80" fmla="*/ 1127 w 1682"/>
                  <a:gd name="T81" fmla="*/ 572 h 1055"/>
                  <a:gd name="T82" fmla="*/ 1127 w 1682"/>
                  <a:gd name="T83" fmla="*/ 361 h 1055"/>
                  <a:gd name="T84" fmla="*/ 1338 w 1682"/>
                  <a:gd name="T85" fmla="*/ 361 h 1055"/>
                  <a:gd name="T86" fmla="*/ 1338 w 1682"/>
                  <a:gd name="T87" fmla="*/ 572 h 1055"/>
                  <a:gd name="T88" fmla="*/ 1338 w 1682"/>
                  <a:gd name="T89" fmla="*/ 313 h 1055"/>
                  <a:gd name="T90" fmla="*/ 1127 w 1682"/>
                  <a:gd name="T91" fmla="*/ 313 h 1055"/>
                  <a:gd name="T92" fmla="*/ 1127 w 1682"/>
                  <a:gd name="T93" fmla="*/ 100 h 1055"/>
                  <a:gd name="T94" fmla="*/ 1338 w 1682"/>
                  <a:gd name="T95" fmla="*/ 100 h 1055"/>
                  <a:gd name="T96" fmla="*/ 1338 w 1682"/>
                  <a:gd name="T97" fmla="*/ 313 h 1055"/>
                  <a:gd name="T98" fmla="*/ 1590 w 1682"/>
                  <a:gd name="T99" fmla="*/ 572 h 1055"/>
                  <a:gd name="T100" fmla="*/ 1376 w 1682"/>
                  <a:gd name="T101" fmla="*/ 572 h 1055"/>
                  <a:gd name="T102" fmla="*/ 1376 w 1682"/>
                  <a:gd name="T103" fmla="*/ 361 h 1055"/>
                  <a:gd name="T104" fmla="*/ 1590 w 1682"/>
                  <a:gd name="T105" fmla="*/ 361 h 1055"/>
                  <a:gd name="T106" fmla="*/ 1590 w 1682"/>
                  <a:gd name="T107" fmla="*/ 572 h 1055"/>
                  <a:gd name="T108" fmla="*/ 1590 w 1682"/>
                  <a:gd name="T109" fmla="*/ 313 h 1055"/>
                  <a:gd name="T110" fmla="*/ 1376 w 1682"/>
                  <a:gd name="T111" fmla="*/ 313 h 1055"/>
                  <a:gd name="T112" fmla="*/ 1376 w 1682"/>
                  <a:gd name="T113" fmla="*/ 100 h 1055"/>
                  <a:gd name="T114" fmla="*/ 1590 w 1682"/>
                  <a:gd name="T115" fmla="*/ 100 h 1055"/>
                  <a:gd name="T116" fmla="*/ 1590 w 1682"/>
                  <a:gd name="T117" fmla="*/ 313 h 10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682" h="1055">
                    <a:moveTo>
                      <a:pt x="0" y="0"/>
                    </a:moveTo>
                    <a:lnTo>
                      <a:pt x="0" y="1055"/>
                    </a:lnTo>
                    <a:lnTo>
                      <a:pt x="610" y="1055"/>
                    </a:lnTo>
                    <a:lnTo>
                      <a:pt x="610" y="670"/>
                    </a:lnTo>
                    <a:lnTo>
                      <a:pt x="994" y="670"/>
                    </a:lnTo>
                    <a:lnTo>
                      <a:pt x="994" y="1055"/>
                    </a:lnTo>
                    <a:lnTo>
                      <a:pt x="1682" y="1055"/>
                    </a:lnTo>
                    <a:lnTo>
                      <a:pt x="1682" y="0"/>
                    </a:lnTo>
                    <a:lnTo>
                      <a:pt x="0" y="0"/>
                    </a:lnTo>
                    <a:close/>
                    <a:moveTo>
                      <a:pt x="303" y="572"/>
                    </a:moveTo>
                    <a:lnTo>
                      <a:pt x="90" y="572"/>
                    </a:lnTo>
                    <a:lnTo>
                      <a:pt x="90" y="361"/>
                    </a:lnTo>
                    <a:lnTo>
                      <a:pt x="303" y="361"/>
                    </a:lnTo>
                    <a:lnTo>
                      <a:pt x="303" y="572"/>
                    </a:lnTo>
                    <a:close/>
                    <a:moveTo>
                      <a:pt x="303" y="313"/>
                    </a:moveTo>
                    <a:lnTo>
                      <a:pt x="90" y="313"/>
                    </a:lnTo>
                    <a:lnTo>
                      <a:pt x="90" y="100"/>
                    </a:lnTo>
                    <a:lnTo>
                      <a:pt x="303" y="100"/>
                    </a:lnTo>
                    <a:lnTo>
                      <a:pt x="303" y="313"/>
                    </a:lnTo>
                    <a:close/>
                    <a:moveTo>
                      <a:pt x="553" y="572"/>
                    </a:moveTo>
                    <a:lnTo>
                      <a:pt x="341" y="572"/>
                    </a:lnTo>
                    <a:lnTo>
                      <a:pt x="341" y="361"/>
                    </a:lnTo>
                    <a:lnTo>
                      <a:pt x="553" y="361"/>
                    </a:lnTo>
                    <a:lnTo>
                      <a:pt x="553" y="572"/>
                    </a:lnTo>
                    <a:close/>
                    <a:moveTo>
                      <a:pt x="553" y="313"/>
                    </a:moveTo>
                    <a:lnTo>
                      <a:pt x="341" y="313"/>
                    </a:lnTo>
                    <a:lnTo>
                      <a:pt x="341" y="100"/>
                    </a:lnTo>
                    <a:lnTo>
                      <a:pt x="553" y="100"/>
                    </a:lnTo>
                    <a:lnTo>
                      <a:pt x="553" y="313"/>
                    </a:lnTo>
                    <a:close/>
                    <a:moveTo>
                      <a:pt x="802" y="572"/>
                    </a:moveTo>
                    <a:lnTo>
                      <a:pt x="591" y="572"/>
                    </a:lnTo>
                    <a:lnTo>
                      <a:pt x="591" y="361"/>
                    </a:lnTo>
                    <a:lnTo>
                      <a:pt x="802" y="361"/>
                    </a:lnTo>
                    <a:lnTo>
                      <a:pt x="802" y="572"/>
                    </a:lnTo>
                    <a:close/>
                    <a:moveTo>
                      <a:pt x="802" y="313"/>
                    </a:moveTo>
                    <a:lnTo>
                      <a:pt x="591" y="313"/>
                    </a:lnTo>
                    <a:lnTo>
                      <a:pt x="591" y="100"/>
                    </a:lnTo>
                    <a:lnTo>
                      <a:pt x="802" y="100"/>
                    </a:lnTo>
                    <a:lnTo>
                      <a:pt x="802" y="313"/>
                    </a:lnTo>
                    <a:close/>
                    <a:moveTo>
                      <a:pt x="1338" y="572"/>
                    </a:moveTo>
                    <a:lnTo>
                      <a:pt x="1127" y="572"/>
                    </a:lnTo>
                    <a:lnTo>
                      <a:pt x="1127" y="361"/>
                    </a:lnTo>
                    <a:lnTo>
                      <a:pt x="1338" y="361"/>
                    </a:lnTo>
                    <a:lnTo>
                      <a:pt x="1338" y="572"/>
                    </a:lnTo>
                    <a:close/>
                    <a:moveTo>
                      <a:pt x="1338" y="313"/>
                    </a:moveTo>
                    <a:lnTo>
                      <a:pt x="1127" y="313"/>
                    </a:lnTo>
                    <a:lnTo>
                      <a:pt x="1127" y="100"/>
                    </a:lnTo>
                    <a:lnTo>
                      <a:pt x="1338" y="100"/>
                    </a:lnTo>
                    <a:lnTo>
                      <a:pt x="1338" y="313"/>
                    </a:lnTo>
                    <a:close/>
                    <a:moveTo>
                      <a:pt x="1590" y="572"/>
                    </a:moveTo>
                    <a:lnTo>
                      <a:pt x="1376" y="572"/>
                    </a:lnTo>
                    <a:lnTo>
                      <a:pt x="1376" y="361"/>
                    </a:lnTo>
                    <a:lnTo>
                      <a:pt x="1590" y="361"/>
                    </a:lnTo>
                    <a:lnTo>
                      <a:pt x="1590" y="572"/>
                    </a:lnTo>
                    <a:close/>
                    <a:moveTo>
                      <a:pt x="1590" y="313"/>
                    </a:moveTo>
                    <a:lnTo>
                      <a:pt x="1376" y="313"/>
                    </a:lnTo>
                    <a:lnTo>
                      <a:pt x="1376" y="100"/>
                    </a:lnTo>
                    <a:lnTo>
                      <a:pt x="1590" y="100"/>
                    </a:lnTo>
                    <a:lnTo>
                      <a:pt x="1590" y="313"/>
                    </a:lnTo>
                    <a:close/>
                  </a:path>
                </a:pathLst>
              </a:custGeom>
              <a:solidFill>
                <a:srgbClr val="5A6771"/>
              </a:solidFill>
              <a:ln>
                <a:noFill/>
              </a:ln>
            </p:spPr>
            <p:txBody>
              <a:bodyPr vert="horz" wrap="square" lIns="91440" tIns="45720" rIns="91440" bIns="45720" numCol="1" anchor="t" anchorCtr="0" compatLnSpc="1">
                <a:prstTxWarp prst="textNoShape">
                  <a:avLst/>
                </a:prstTxWarp>
              </a:bodyPr>
              <a:lstStyle/>
              <a:p>
                <a:pPr>
                  <a:defRPr/>
                </a:pPr>
                <a:endParaRPr lang="en-US" kern="0" dirty="0">
                  <a:solidFill>
                    <a:srgbClr val="000000"/>
                  </a:solidFill>
                  <a:latin typeface="Arial"/>
                </a:endParaRPr>
              </a:p>
            </p:txBody>
          </p:sp>
          <p:sp>
            <p:nvSpPr>
              <p:cNvPr id="116" name="Freeform 6"/>
              <p:cNvSpPr>
                <a:spLocks/>
              </p:cNvSpPr>
              <p:nvPr/>
            </p:nvSpPr>
            <p:spPr bwMode="auto">
              <a:xfrm>
                <a:off x="7261039" y="2180986"/>
                <a:ext cx="1393825" cy="404813"/>
              </a:xfrm>
              <a:custGeom>
                <a:avLst/>
                <a:gdLst>
                  <a:gd name="T0" fmla="*/ 0 w 878"/>
                  <a:gd name="T1" fmla="*/ 0 h 255"/>
                  <a:gd name="T2" fmla="*/ 878 w 878"/>
                  <a:gd name="T3" fmla="*/ 255 h 255"/>
                  <a:gd name="T4" fmla="*/ 0 w 878"/>
                  <a:gd name="T5" fmla="*/ 255 h 255"/>
                  <a:gd name="T6" fmla="*/ 0 w 878"/>
                  <a:gd name="T7" fmla="*/ 0 h 255"/>
                </a:gdLst>
                <a:ahLst/>
                <a:cxnLst>
                  <a:cxn ang="0">
                    <a:pos x="T0" y="T1"/>
                  </a:cxn>
                  <a:cxn ang="0">
                    <a:pos x="T2" y="T3"/>
                  </a:cxn>
                  <a:cxn ang="0">
                    <a:pos x="T4" y="T5"/>
                  </a:cxn>
                  <a:cxn ang="0">
                    <a:pos x="T6" y="T7"/>
                  </a:cxn>
                </a:cxnLst>
                <a:rect l="0" t="0" r="r" b="b"/>
                <a:pathLst>
                  <a:path w="878" h="255">
                    <a:moveTo>
                      <a:pt x="0" y="0"/>
                    </a:moveTo>
                    <a:lnTo>
                      <a:pt x="878" y="255"/>
                    </a:lnTo>
                    <a:lnTo>
                      <a:pt x="0" y="255"/>
                    </a:lnTo>
                    <a:lnTo>
                      <a:pt x="0" y="0"/>
                    </a:lnTo>
                    <a:close/>
                  </a:path>
                </a:pathLst>
              </a:custGeom>
              <a:solidFill>
                <a:srgbClr val="5A6771"/>
              </a:solidFill>
              <a:ln>
                <a:noFill/>
              </a:ln>
            </p:spPr>
            <p:txBody>
              <a:bodyPr vert="horz" wrap="square" lIns="91440" tIns="45720" rIns="91440" bIns="45720" numCol="1" anchor="t" anchorCtr="0" compatLnSpc="1">
                <a:prstTxWarp prst="textNoShape">
                  <a:avLst/>
                </a:prstTxWarp>
              </a:bodyPr>
              <a:lstStyle/>
              <a:p>
                <a:pPr>
                  <a:defRPr/>
                </a:pPr>
                <a:endParaRPr lang="en-US" kern="0" dirty="0">
                  <a:solidFill>
                    <a:srgbClr val="000000"/>
                  </a:solidFill>
                  <a:latin typeface="Arial"/>
                </a:endParaRPr>
              </a:p>
            </p:txBody>
          </p:sp>
        </p:grpSp>
      </p:grpSp>
      <p:sp>
        <p:nvSpPr>
          <p:cNvPr id="118" name="TextBox 117"/>
          <p:cNvSpPr txBox="1"/>
          <p:nvPr/>
        </p:nvSpPr>
        <p:spPr>
          <a:xfrm>
            <a:off x="386464" y="5659332"/>
            <a:ext cx="734496" cy="461665"/>
          </a:xfrm>
          <a:prstGeom prst="rect">
            <a:avLst/>
          </a:prstGeom>
          <a:noFill/>
        </p:spPr>
        <p:txBody>
          <a:bodyPr wrap="square" rtlCol="0">
            <a:spAutoFit/>
          </a:bodyPr>
          <a:lstStyle>
            <a:defPPr>
              <a:defRPr lang="en-US"/>
            </a:defPPr>
            <a:lvl1pPr algn="ctr" defTabSz="914126">
              <a:defRPr sz="1200" kern="0">
                <a:solidFill>
                  <a:srgbClr val="FFFFFF"/>
                </a:solidFill>
              </a:defRPr>
            </a:lvl1pPr>
          </a:lstStyle>
          <a:p>
            <a:r>
              <a:rPr lang="en-US" dirty="0">
                <a:solidFill>
                  <a:srgbClr val="404040"/>
                </a:solidFill>
              </a:rPr>
              <a:t>Roaming</a:t>
            </a:r>
            <a:br>
              <a:rPr lang="en-US" dirty="0">
                <a:solidFill>
                  <a:srgbClr val="404040"/>
                </a:solidFill>
              </a:rPr>
            </a:br>
            <a:r>
              <a:rPr lang="en-US" dirty="0">
                <a:solidFill>
                  <a:srgbClr val="404040"/>
                </a:solidFill>
              </a:rPr>
              <a:t>Users</a:t>
            </a:r>
          </a:p>
        </p:txBody>
      </p:sp>
      <p:pic>
        <p:nvPicPr>
          <p:cNvPr id="109" name="Picture 108"/>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70267" y="1746531"/>
            <a:ext cx="720367" cy="849759"/>
          </a:xfrm>
          <a:prstGeom prst="rect">
            <a:avLst/>
          </a:prstGeom>
        </p:spPr>
      </p:pic>
      <p:grpSp>
        <p:nvGrpSpPr>
          <p:cNvPr id="188" name="Group 187"/>
          <p:cNvGrpSpPr/>
          <p:nvPr/>
        </p:nvGrpSpPr>
        <p:grpSpPr>
          <a:xfrm>
            <a:off x="983756" y="3521237"/>
            <a:ext cx="437783" cy="437783"/>
            <a:chOff x="2263538" y="3514381"/>
            <a:chExt cx="498948" cy="498948"/>
          </a:xfrm>
        </p:grpSpPr>
        <p:sp>
          <p:nvSpPr>
            <p:cNvPr id="189" name="Oval 188"/>
            <p:cNvSpPr/>
            <p:nvPr/>
          </p:nvSpPr>
          <p:spPr bwMode="gray">
            <a:xfrm>
              <a:off x="2263538" y="3514381"/>
              <a:ext cx="498948" cy="498948"/>
            </a:xfrm>
            <a:prstGeom prst="ellipse">
              <a:avLst/>
            </a:prstGeom>
            <a:solidFill>
              <a:schemeClr val="tx1"/>
            </a:solidFill>
            <a:ln w="19050">
              <a:solidFill>
                <a:schemeClr val="bg2"/>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lang="en-US">
                <a:solidFill>
                  <a:srgbClr val="FFFFFF"/>
                </a:solidFill>
              </a:endParaRPr>
            </a:p>
          </p:txBody>
        </p:sp>
        <p:grpSp>
          <p:nvGrpSpPr>
            <p:cNvPr id="190" name="Group 14"/>
            <p:cNvGrpSpPr>
              <a:grpSpLocks noChangeAspect="1"/>
            </p:cNvGrpSpPr>
            <p:nvPr/>
          </p:nvGrpSpPr>
          <p:grpSpPr bwMode="auto">
            <a:xfrm>
              <a:off x="2341322" y="3616521"/>
              <a:ext cx="343379" cy="294667"/>
              <a:chOff x="3116" y="1790"/>
              <a:chExt cx="430" cy="369"/>
            </a:xfrm>
          </p:grpSpPr>
          <p:sp>
            <p:nvSpPr>
              <p:cNvPr id="192" name="Freeform 15"/>
              <p:cNvSpPr>
                <a:spLocks/>
              </p:cNvSpPr>
              <p:nvPr/>
            </p:nvSpPr>
            <p:spPr bwMode="auto">
              <a:xfrm>
                <a:off x="3129" y="1803"/>
                <a:ext cx="403" cy="346"/>
              </a:xfrm>
              <a:custGeom>
                <a:avLst/>
                <a:gdLst>
                  <a:gd name="T0" fmla="*/ 64 w 403"/>
                  <a:gd name="T1" fmla="*/ 112 h 346"/>
                  <a:gd name="T2" fmla="*/ 46 w 403"/>
                  <a:gd name="T3" fmla="*/ 52 h 346"/>
                  <a:gd name="T4" fmla="*/ 90 w 403"/>
                  <a:gd name="T5" fmla="*/ 3 h 346"/>
                  <a:gd name="T6" fmla="*/ 142 w 403"/>
                  <a:gd name="T7" fmla="*/ 2 h 346"/>
                  <a:gd name="T8" fmla="*/ 204 w 403"/>
                  <a:gd name="T9" fmla="*/ 10 h 346"/>
                  <a:gd name="T10" fmla="*/ 286 w 403"/>
                  <a:gd name="T11" fmla="*/ 0 h 346"/>
                  <a:gd name="T12" fmla="*/ 340 w 403"/>
                  <a:gd name="T13" fmla="*/ 14 h 346"/>
                  <a:gd name="T14" fmla="*/ 361 w 403"/>
                  <a:gd name="T15" fmla="*/ 72 h 346"/>
                  <a:gd name="T16" fmla="*/ 339 w 403"/>
                  <a:gd name="T17" fmla="*/ 118 h 346"/>
                  <a:gd name="T18" fmla="*/ 387 w 403"/>
                  <a:gd name="T19" fmla="*/ 167 h 346"/>
                  <a:gd name="T20" fmla="*/ 403 w 403"/>
                  <a:gd name="T21" fmla="*/ 255 h 346"/>
                  <a:gd name="T22" fmla="*/ 336 w 403"/>
                  <a:gd name="T23" fmla="*/ 280 h 346"/>
                  <a:gd name="T24" fmla="*/ 335 w 403"/>
                  <a:gd name="T25" fmla="*/ 312 h 346"/>
                  <a:gd name="T26" fmla="*/ 203 w 403"/>
                  <a:gd name="T27" fmla="*/ 346 h 346"/>
                  <a:gd name="T28" fmla="*/ 65 w 403"/>
                  <a:gd name="T29" fmla="*/ 305 h 346"/>
                  <a:gd name="T30" fmla="*/ 61 w 403"/>
                  <a:gd name="T31" fmla="*/ 283 h 346"/>
                  <a:gd name="T32" fmla="*/ 0 w 403"/>
                  <a:gd name="T33" fmla="*/ 261 h 346"/>
                  <a:gd name="T34" fmla="*/ 13 w 403"/>
                  <a:gd name="T35" fmla="*/ 172 h 346"/>
                  <a:gd name="T36" fmla="*/ 64 w 403"/>
                  <a:gd name="T37" fmla="*/ 112 h 3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03" h="346">
                    <a:moveTo>
                      <a:pt x="64" y="112"/>
                    </a:moveTo>
                    <a:lnTo>
                      <a:pt x="46" y="52"/>
                    </a:lnTo>
                    <a:lnTo>
                      <a:pt x="90" y="3"/>
                    </a:lnTo>
                    <a:lnTo>
                      <a:pt x="142" y="2"/>
                    </a:lnTo>
                    <a:lnTo>
                      <a:pt x="204" y="10"/>
                    </a:lnTo>
                    <a:lnTo>
                      <a:pt x="286" y="0"/>
                    </a:lnTo>
                    <a:lnTo>
                      <a:pt x="340" y="14"/>
                    </a:lnTo>
                    <a:lnTo>
                      <a:pt x="361" y="72"/>
                    </a:lnTo>
                    <a:lnTo>
                      <a:pt x="339" y="118"/>
                    </a:lnTo>
                    <a:lnTo>
                      <a:pt x="387" y="167"/>
                    </a:lnTo>
                    <a:lnTo>
                      <a:pt x="403" y="255"/>
                    </a:lnTo>
                    <a:lnTo>
                      <a:pt x="336" y="280"/>
                    </a:lnTo>
                    <a:lnTo>
                      <a:pt x="335" y="312"/>
                    </a:lnTo>
                    <a:lnTo>
                      <a:pt x="203" y="346"/>
                    </a:lnTo>
                    <a:lnTo>
                      <a:pt x="65" y="305"/>
                    </a:lnTo>
                    <a:lnTo>
                      <a:pt x="61" y="283"/>
                    </a:lnTo>
                    <a:lnTo>
                      <a:pt x="0" y="261"/>
                    </a:lnTo>
                    <a:lnTo>
                      <a:pt x="13" y="172"/>
                    </a:lnTo>
                    <a:lnTo>
                      <a:pt x="64" y="11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ctr" anchorCtr="0" compatLnSpc="1">
                <a:prstTxWarp prst="textNoShape">
                  <a:avLst/>
                </a:prstTxWarp>
              </a:bodyPr>
              <a:lstStyle/>
              <a:p>
                <a:pPr defTabSz="914126">
                  <a:defRPr/>
                </a:pPr>
                <a:endParaRPr lang="en-US" sz="1400" kern="0" dirty="0">
                  <a:solidFill>
                    <a:srgbClr val="000000"/>
                  </a:solidFill>
                  <a:latin typeface="Arial"/>
                </a:endParaRPr>
              </a:p>
            </p:txBody>
          </p:sp>
          <p:sp>
            <p:nvSpPr>
              <p:cNvPr id="193" name="Freeform 16"/>
              <p:cNvSpPr>
                <a:spLocks noEditPoints="1"/>
              </p:cNvSpPr>
              <p:nvPr/>
            </p:nvSpPr>
            <p:spPr bwMode="auto">
              <a:xfrm>
                <a:off x="3116" y="1790"/>
                <a:ext cx="430" cy="369"/>
              </a:xfrm>
              <a:custGeom>
                <a:avLst/>
                <a:gdLst>
                  <a:gd name="T0" fmla="*/ 354 w 418"/>
                  <a:gd name="T1" fmla="*/ 125 h 359"/>
                  <a:gd name="T2" fmla="*/ 294 w 418"/>
                  <a:gd name="T3" fmla="*/ 0 h 359"/>
                  <a:gd name="T4" fmla="*/ 210 w 418"/>
                  <a:gd name="T5" fmla="*/ 6 h 359"/>
                  <a:gd name="T6" fmla="*/ 124 w 418"/>
                  <a:gd name="T7" fmla="*/ 0 h 359"/>
                  <a:gd name="T8" fmla="*/ 64 w 418"/>
                  <a:gd name="T9" fmla="*/ 125 h 359"/>
                  <a:gd name="T10" fmla="*/ 67 w 418"/>
                  <a:gd name="T11" fmla="*/ 301 h 359"/>
                  <a:gd name="T12" fmla="*/ 210 w 418"/>
                  <a:gd name="T13" fmla="*/ 359 h 359"/>
                  <a:gd name="T14" fmla="*/ 352 w 418"/>
                  <a:gd name="T15" fmla="*/ 301 h 359"/>
                  <a:gd name="T16" fmla="*/ 294 w 418"/>
                  <a:gd name="T17" fmla="*/ 24 h 359"/>
                  <a:gd name="T18" fmla="*/ 325 w 418"/>
                  <a:gd name="T19" fmla="*/ 120 h 359"/>
                  <a:gd name="T20" fmla="*/ 294 w 418"/>
                  <a:gd name="T21" fmla="*/ 130 h 359"/>
                  <a:gd name="T22" fmla="*/ 281 w 418"/>
                  <a:gd name="T23" fmla="*/ 128 h 359"/>
                  <a:gd name="T24" fmla="*/ 286 w 418"/>
                  <a:gd name="T25" fmla="*/ 115 h 359"/>
                  <a:gd name="T26" fmla="*/ 269 w 418"/>
                  <a:gd name="T27" fmla="*/ 40 h 359"/>
                  <a:gd name="T28" fmla="*/ 294 w 418"/>
                  <a:gd name="T29" fmla="*/ 24 h 359"/>
                  <a:gd name="T30" fmla="*/ 173 w 418"/>
                  <a:gd name="T31" fmla="*/ 41 h 359"/>
                  <a:gd name="T32" fmla="*/ 210 w 418"/>
                  <a:gd name="T33" fmla="*/ 30 h 359"/>
                  <a:gd name="T34" fmla="*/ 246 w 418"/>
                  <a:gd name="T35" fmla="*/ 41 h 359"/>
                  <a:gd name="T36" fmla="*/ 257 w 418"/>
                  <a:gd name="T37" fmla="*/ 51 h 359"/>
                  <a:gd name="T38" fmla="*/ 268 w 418"/>
                  <a:gd name="T39" fmla="*/ 119 h 359"/>
                  <a:gd name="T40" fmla="*/ 262 w 418"/>
                  <a:gd name="T41" fmla="*/ 129 h 359"/>
                  <a:gd name="T42" fmla="*/ 257 w 418"/>
                  <a:gd name="T43" fmla="*/ 135 h 359"/>
                  <a:gd name="T44" fmla="*/ 237 w 418"/>
                  <a:gd name="T45" fmla="*/ 150 h 359"/>
                  <a:gd name="T46" fmla="*/ 221 w 418"/>
                  <a:gd name="T47" fmla="*/ 156 h 359"/>
                  <a:gd name="T48" fmla="*/ 210 w 418"/>
                  <a:gd name="T49" fmla="*/ 157 h 359"/>
                  <a:gd name="T50" fmla="*/ 198 w 418"/>
                  <a:gd name="T51" fmla="*/ 156 h 359"/>
                  <a:gd name="T52" fmla="*/ 183 w 418"/>
                  <a:gd name="T53" fmla="*/ 150 h 359"/>
                  <a:gd name="T54" fmla="*/ 162 w 418"/>
                  <a:gd name="T55" fmla="*/ 135 h 359"/>
                  <a:gd name="T56" fmla="*/ 157 w 418"/>
                  <a:gd name="T57" fmla="*/ 128 h 359"/>
                  <a:gd name="T58" fmla="*/ 152 w 418"/>
                  <a:gd name="T59" fmla="*/ 119 h 359"/>
                  <a:gd name="T60" fmla="*/ 162 w 418"/>
                  <a:gd name="T61" fmla="*/ 51 h 359"/>
                  <a:gd name="T62" fmla="*/ 124 w 418"/>
                  <a:gd name="T63" fmla="*/ 24 h 359"/>
                  <a:gd name="T64" fmla="*/ 150 w 418"/>
                  <a:gd name="T65" fmla="*/ 41 h 359"/>
                  <a:gd name="T66" fmla="*/ 133 w 418"/>
                  <a:gd name="T67" fmla="*/ 115 h 359"/>
                  <a:gd name="T68" fmla="*/ 138 w 418"/>
                  <a:gd name="T69" fmla="*/ 128 h 359"/>
                  <a:gd name="T70" fmla="*/ 124 w 418"/>
                  <a:gd name="T71" fmla="*/ 130 h 359"/>
                  <a:gd name="T72" fmla="*/ 93 w 418"/>
                  <a:gd name="T73" fmla="*/ 120 h 359"/>
                  <a:gd name="T74" fmla="*/ 124 w 418"/>
                  <a:gd name="T75" fmla="*/ 24 h 359"/>
                  <a:gd name="T76" fmla="*/ 24 w 418"/>
                  <a:gd name="T77" fmla="*/ 257 h 359"/>
                  <a:gd name="T78" fmla="*/ 102 w 418"/>
                  <a:gd name="T79" fmla="*/ 142 h 359"/>
                  <a:gd name="T80" fmla="*/ 147 w 418"/>
                  <a:gd name="T81" fmla="*/ 142 h 359"/>
                  <a:gd name="T82" fmla="*/ 78 w 418"/>
                  <a:gd name="T83" fmla="*/ 270 h 359"/>
                  <a:gd name="T84" fmla="*/ 210 w 418"/>
                  <a:gd name="T85" fmla="*/ 335 h 359"/>
                  <a:gd name="T86" fmla="*/ 91 w 418"/>
                  <a:gd name="T87" fmla="*/ 296 h 359"/>
                  <a:gd name="T88" fmla="*/ 92 w 418"/>
                  <a:gd name="T89" fmla="*/ 280 h 359"/>
                  <a:gd name="T90" fmla="*/ 171 w 418"/>
                  <a:gd name="T91" fmla="*/ 163 h 359"/>
                  <a:gd name="T92" fmla="*/ 202 w 418"/>
                  <a:gd name="T93" fmla="*/ 172 h 359"/>
                  <a:gd name="T94" fmla="*/ 210 w 418"/>
                  <a:gd name="T95" fmla="*/ 173 h 359"/>
                  <a:gd name="T96" fmla="*/ 217 w 418"/>
                  <a:gd name="T97" fmla="*/ 172 h 359"/>
                  <a:gd name="T98" fmla="*/ 248 w 418"/>
                  <a:gd name="T99" fmla="*/ 163 h 359"/>
                  <a:gd name="T100" fmla="*/ 327 w 418"/>
                  <a:gd name="T101" fmla="*/ 280 h 359"/>
                  <a:gd name="T102" fmla="*/ 328 w 418"/>
                  <a:gd name="T103" fmla="*/ 296 h 359"/>
                  <a:gd name="T104" fmla="*/ 210 w 418"/>
                  <a:gd name="T105" fmla="*/ 335 h 359"/>
                  <a:gd name="T106" fmla="*/ 342 w 418"/>
                  <a:gd name="T107" fmla="*/ 270 h 359"/>
                  <a:gd name="T108" fmla="*/ 272 w 418"/>
                  <a:gd name="T109" fmla="*/ 142 h 359"/>
                  <a:gd name="T110" fmla="*/ 317 w 418"/>
                  <a:gd name="T111" fmla="*/ 142 h 359"/>
                  <a:gd name="T112" fmla="*/ 394 w 418"/>
                  <a:gd name="T113" fmla="*/ 257 h 3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418" h="359">
                    <a:moveTo>
                      <a:pt x="418" y="257"/>
                    </a:moveTo>
                    <a:cubicBezTo>
                      <a:pt x="418" y="201"/>
                      <a:pt x="393" y="151"/>
                      <a:pt x="354" y="125"/>
                    </a:cubicBezTo>
                    <a:cubicBezTo>
                      <a:pt x="365" y="112"/>
                      <a:pt x="371" y="95"/>
                      <a:pt x="371" y="77"/>
                    </a:cubicBezTo>
                    <a:cubicBezTo>
                      <a:pt x="371" y="35"/>
                      <a:pt x="337" y="0"/>
                      <a:pt x="294" y="0"/>
                    </a:cubicBezTo>
                    <a:cubicBezTo>
                      <a:pt x="278" y="0"/>
                      <a:pt x="262" y="5"/>
                      <a:pt x="249" y="15"/>
                    </a:cubicBezTo>
                    <a:cubicBezTo>
                      <a:pt x="237" y="9"/>
                      <a:pt x="224" y="6"/>
                      <a:pt x="210" y="6"/>
                    </a:cubicBezTo>
                    <a:cubicBezTo>
                      <a:pt x="196" y="6"/>
                      <a:pt x="182" y="9"/>
                      <a:pt x="170" y="15"/>
                    </a:cubicBezTo>
                    <a:cubicBezTo>
                      <a:pt x="157" y="6"/>
                      <a:pt x="141" y="0"/>
                      <a:pt x="124" y="0"/>
                    </a:cubicBezTo>
                    <a:cubicBezTo>
                      <a:pt x="82" y="0"/>
                      <a:pt x="47" y="35"/>
                      <a:pt x="47" y="77"/>
                    </a:cubicBezTo>
                    <a:cubicBezTo>
                      <a:pt x="47" y="95"/>
                      <a:pt x="54" y="112"/>
                      <a:pt x="64" y="125"/>
                    </a:cubicBezTo>
                    <a:cubicBezTo>
                      <a:pt x="25" y="151"/>
                      <a:pt x="0" y="201"/>
                      <a:pt x="0" y="257"/>
                    </a:cubicBezTo>
                    <a:cubicBezTo>
                      <a:pt x="0" y="284"/>
                      <a:pt x="37" y="296"/>
                      <a:pt x="67" y="301"/>
                    </a:cubicBezTo>
                    <a:cubicBezTo>
                      <a:pt x="67" y="302"/>
                      <a:pt x="67" y="304"/>
                      <a:pt x="67" y="305"/>
                    </a:cubicBezTo>
                    <a:cubicBezTo>
                      <a:pt x="67" y="348"/>
                      <a:pt x="157" y="359"/>
                      <a:pt x="210" y="359"/>
                    </a:cubicBezTo>
                    <a:cubicBezTo>
                      <a:pt x="263" y="359"/>
                      <a:pt x="353" y="348"/>
                      <a:pt x="353" y="305"/>
                    </a:cubicBezTo>
                    <a:cubicBezTo>
                      <a:pt x="353" y="304"/>
                      <a:pt x="353" y="302"/>
                      <a:pt x="352" y="301"/>
                    </a:cubicBezTo>
                    <a:cubicBezTo>
                      <a:pt x="382" y="295"/>
                      <a:pt x="418" y="284"/>
                      <a:pt x="418" y="257"/>
                    </a:cubicBezTo>
                    <a:close/>
                    <a:moveTo>
                      <a:pt x="294" y="24"/>
                    </a:moveTo>
                    <a:cubicBezTo>
                      <a:pt x="324" y="24"/>
                      <a:pt x="347" y="48"/>
                      <a:pt x="347" y="77"/>
                    </a:cubicBezTo>
                    <a:cubicBezTo>
                      <a:pt x="347" y="95"/>
                      <a:pt x="339" y="110"/>
                      <a:pt x="325" y="120"/>
                    </a:cubicBezTo>
                    <a:cubicBezTo>
                      <a:pt x="322" y="122"/>
                      <a:pt x="319" y="124"/>
                      <a:pt x="316" y="125"/>
                    </a:cubicBezTo>
                    <a:cubicBezTo>
                      <a:pt x="309" y="128"/>
                      <a:pt x="302" y="130"/>
                      <a:pt x="294" y="130"/>
                    </a:cubicBezTo>
                    <a:cubicBezTo>
                      <a:pt x="294" y="130"/>
                      <a:pt x="294" y="130"/>
                      <a:pt x="294" y="130"/>
                    </a:cubicBezTo>
                    <a:cubicBezTo>
                      <a:pt x="290" y="130"/>
                      <a:pt x="285" y="129"/>
                      <a:pt x="281" y="128"/>
                    </a:cubicBezTo>
                    <a:cubicBezTo>
                      <a:pt x="282" y="127"/>
                      <a:pt x="283" y="125"/>
                      <a:pt x="283" y="123"/>
                    </a:cubicBezTo>
                    <a:cubicBezTo>
                      <a:pt x="284" y="121"/>
                      <a:pt x="285" y="118"/>
                      <a:pt x="286" y="115"/>
                    </a:cubicBezTo>
                    <a:cubicBezTo>
                      <a:pt x="288" y="108"/>
                      <a:pt x="289" y="101"/>
                      <a:pt x="289" y="93"/>
                    </a:cubicBezTo>
                    <a:cubicBezTo>
                      <a:pt x="289" y="73"/>
                      <a:pt x="282" y="54"/>
                      <a:pt x="269" y="40"/>
                    </a:cubicBezTo>
                    <a:cubicBezTo>
                      <a:pt x="267" y="38"/>
                      <a:pt x="265" y="36"/>
                      <a:pt x="263" y="35"/>
                    </a:cubicBezTo>
                    <a:cubicBezTo>
                      <a:pt x="272" y="28"/>
                      <a:pt x="283" y="24"/>
                      <a:pt x="294" y="24"/>
                    </a:cubicBezTo>
                    <a:close/>
                    <a:moveTo>
                      <a:pt x="167" y="46"/>
                    </a:moveTo>
                    <a:cubicBezTo>
                      <a:pt x="169" y="44"/>
                      <a:pt x="171" y="43"/>
                      <a:pt x="173" y="41"/>
                    </a:cubicBezTo>
                    <a:cubicBezTo>
                      <a:pt x="175" y="40"/>
                      <a:pt x="178" y="38"/>
                      <a:pt x="180" y="37"/>
                    </a:cubicBezTo>
                    <a:cubicBezTo>
                      <a:pt x="189" y="32"/>
                      <a:pt x="199" y="30"/>
                      <a:pt x="210" y="30"/>
                    </a:cubicBezTo>
                    <a:cubicBezTo>
                      <a:pt x="220" y="30"/>
                      <a:pt x="230" y="32"/>
                      <a:pt x="239" y="37"/>
                    </a:cubicBezTo>
                    <a:cubicBezTo>
                      <a:pt x="241" y="38"/>
                      <a:pt x="244" y="39"/>
                      <a:pt x="246" y="41"/>
                    </a:cubicBezTo>
                    <a:cubicBezTo>
                      <a:pt x="248" y="42"/>
                      <a:pt x="250" y="44"/>
                      <a:pt x="252" y="46"/>
                    </a:cubicBezTo>
                    <a:cubicBezTo>
                      <a:pt x="254" y="47"/>
                      <a:pt x="256" y="49"/>
                      <a:pt x="257" y="51"/>
                    </a:cubicBezTo>
                    <a:cubicBezTo>
                      <a:pt x="267" y="62"/>
                      <a:pt x="273" y="77"/>
                      <a:pt x="273" y="93"/>
                    </a:cubicBezTo>
                    <a:cubicBezTo>
                      <a:pt x="273" y="102"/>
                      <a:pt x="271" y="111"/>
                      <a:pt x="268" y="119"/>
                    </a:cubicBezTo>
                    <a:cubicBezTo>
                      <a:pt x="267" y="120"/>
                      <a:pt x="267" y="121"/>
                      <a:pt x="266" y="122"/>
                    </a:cubicBezTo>
                    <a:cubicBezTo>
                      <a:pt x="265" y="124"/>
                      <a:pt x="264" y="126"/>
                      <a:pt x="262" y="129"/>
                    </a:cubicBezTo>
                    <a:cubicBezTo>
                      <a:pt x="262" y="129"/>
                      <a:pt x="262" y="129"/>
                      <a:pt x="262" y="129"/>
                    </a:cubicBezTo>
                    <a:cubicBezTo>
                      <a:pt x="261" y="131"/>
                      <a:pt x="259" y="133"/>
                      <a:pt x="257" y="135"/>
                    </a:cubicBezTo>
                    <a:cubicBezTo>
                      <a:pt x="254" y="139"/>
                      <a:pt x="250" y="142"/>
                      <a:pt x="246" y="145"/>
                    </a:cubicBezTo>
                    <a:cubicBezTo>
                      <a:pt x="243" y="147"/>
                      <a:pt x="240" y="149"/>
                      <a:pt x="237" y="150"/>
                    </a:cubicBezTo>
                    <a:cubicBezTo>
                      <a:pt x="233" y="152"/>
                      <a:pt x="229" y="154"/>
                      <a:pt x="225" y="155"/>
                    </a:cubicBezTo>
                    <a:cubicBezTo>
                      <a:pt x="224" y="155"/>
                      <a:pt x="223" y="155"/>
                      <a:pt x="221" y="156"/>
                    </a:cubicBezTo>
                    <a:cubicBezTo>
                      <a:pt x="219" y="156"/>
                      <a:pt x="216" y="156"/>
                      <a:pt x="213" y="157"/>
                    </a:cubicBezTo>
                    <a:cubicBezTo>
                      <a:pt x="212" y="157"/>
                      <a:pt x="211" y="157"/>
                      <a:pt x="210" y="157"/>
                    </a:cubicBezTo>
                    <a:cubicBezTo>
                      <a:pt x="208" y="157"/>
                      <a:pt x="207" y="157"/>
                      <a:pt x="206" y="156"/>
                    </a:cubicBezTo>
                    <a:cubicBezTo>
                      <a:pt x="203" y="156"/>
                      <a:pt x="201" y="156"/>
                      <a:pt x="198" y="156"/>
                    </a:cubicBezTo>
                    <a:cubicBezTo>
                      <a:pt x="197" y="155"/>
                      <a:pt x="195" y="155"/>
                      <a:pt x="194" y="155"/>
                    </a:cubicBezTo>
                    <a:cubicBezTo>
                      <a:pt x="190" y="154"/>
                      <a:pt x="186" y="152"/>
                      <a:pt x="183" y="150"/>
                    </a:cubicBezTo>
                    <a:cubicBezTo>
                      <a:pt x="179" y="149"/>
                      <a:pt x="176" y="147"/>
                      <a:pt x="173" y="145"/>
                    </a:cubicBezTo>
                    <a:cubicBezTo>
                      <a:pt x="169" y="142"/>
                      <a:pt x="165" y="139"/>
                      <a:pt x="162" y="135"/>
                    </a:cubicBezTo>
                    <a:cubicBezTo>
                      <a:pt x="160" y="133"/>
                      <a:pt x="159" y="131"/>
                      <a:pt x="158" y="129"/>
                    </a:cubicBezTo>
                    <a:cubicBezTo>
                      <a:pt x="157" y="129"/>
                      <a:pt x="157" y="129"/>
                      <a:pt x="157" y="128"/>
                    </a:cubicBezTo>
                    <a:cubicBezTo>
                      <a:pt x="155" y="126"/>
                      <a:pt x="154" y="124"/>
                      <a:pt x="153" y="121"/>
                    </a:cubicBezTo>
                    <a:cubicBezTo>
                      <a:pt x="152" y="121"/>
                      <a:pt x="152" y="120"/>
                      <a:pt x="152" y="119"/>
                    </a:cubicBezTo>
                    <a:cubicBezTo>
                      <a:pt x="148" y="111"/>
                      <a:pt x="146" y="102"/>
                      <a:pt x="146" y="93"/>
                    </a:cubicBezTo>
                    <a:cubicBezTo>
                      <a:pt x="146" y="77"/>
                      <a:pt x="152" y="63"/>
                      <a:pt x="162" y="51"/>
                    </a:cubicBezTo>
                    <a:cubicBezTo>
                      <a:pt x="163" y="50"/>
                      <a:pt x="165" y="48"/>
                      <a:pt x="167" y="46"/>
                    </a:cubicBezTo>
                    <a:close/>
                    <a:moveTo>
                      <a:pt x="124" y="24"/>
                    </a:moveTo>
                    <a:cubicBezTo>
                      <a:pt x="136" y="24"/>
                      <a:pt x="147" y="28"/>
                      <a:pt x="156" y="35"/>
                    </a:cubicBezTo>
                    <a:cubicBezTo>
                      <a:pt x="154" y="37"/>
                      <a:pt x="152" y="39"/>
                      <a:pt x="150" y="41"/>
                    </a:cubicBezTo>
                    <a:cubicBezTo>
                      <a:pt x="138" y="55"/>
                      <a:pt x="130" y="73"/>
                      <a:pt x="130" y="93"/>
                    </a:cubicBezTo>
                    <a:cubicBezTo>
                      <a:pt x="130" y="101"/>
                      <a:pt x="131" y="108"/>
                      <a:pt x="133" y="115"/>
                    </a:cubicBezTo>
                    <a:cubicBezTo>
                      <a:pt x="134" y="118"/>
                      <a:pt x="135" y="121"/>
                      <a:pt x="136" y="124"/>
                    </a:cubicBezTo>
                    <a:cubicBezTo>
                      <a:pt x="137" y="125"/>
                      <a:pt x="138" y="127"/>
                      <a:pt x="138" y="128"/>
                    </a:cubicBezTo>
                    <a:cubicBezTo>
                      <a:pt x="134" y="129"/>
                      <a:pt x="129" y="130"/>
                      <a:pt x="124" y="130"/>
                    </a:cubicBezTo>
                    <a:cubicBezTo>
                      <a:pt x="124" y="130"/>
                      <a:pt x="124" y="130"/>
                      <a:pt x="124" y="130"/>
                    </a:cubicBezTo>
                    <a:cubicBezTo>
                      <a:pt x="117" y="130"/>
                      <a:pt x="109" y="128"/>
                      <a:pt x="103" y="125"/>
                    </a:cubicBezTo>
                    <a:cubicBezTo>
                      <a:pt x="100" y="124"/>
                      <a:pt x="96" y="122"/>
                      <a:pt x="93" y="120"/>
                    </a:cubicBezTo>
                    <a:cubicBezTo>
                      <a:pt x="80" y="110"/>
                      <a:pt x="71" y="95"/>
                      <a:pt x="71" y="77"/>
                    </a:cubicBezTo>
                    <a:cubicBezTo>
                      <a:pt x="71" y="48"/>
                      <a:pt x="95" y="24"/>
                      <a:pt x="124" y="24"/>
                    </a:cubicBezTo>
                    <a:close/>
                    <a:moveTo>
                      <a:pt x="77" y="278"/>
                    </a:moveTo>
                    <a:cubicBezTo>
                      <a:pt x="44" y="273"/>
                      <a:pt x="24" y="263"/>
                      <a:pt x="24" y="257"/>
                    </a:cubicBezTo>
                    <a:cubicBezTo>
                      <a:pt x="24" y="202"/>
                      <a:pt x="53" y="155"/>
                      <a:pt x="92" y="138"/>
                    </a:cubicBezTo>
                    <a:cubicBezTo>
                      <a:pt x="95" y="139"/>
                      <a:pt x="98" y="141"/>
                      <a:pt x="102" y="142"/>
                    </a:cubicBezTo>
                    <a:cubicBezTo>
                      <a:pt x="109" y="145"/>
                      <a:pt x="116" y="146"/>
                      <a:pt x="124" y="146"/>
                    </a:cubicBezTo>
                    <a:cubicBezTo>
                      <a:pt x="132" y="146"/>
                      <a:pt x="140" y="145"/>
                      <a:pt x="147" y="142"/>
                    </a:cubicBezTo>
                    <a:cubicBezTo>
                      <a:pt x="150" y="146"/>
                      <a:pt x="153" y="149"/>
                      <a:pt x="157" y="152"/>
                    </a:cubicBezTo>
                    <a:cubicBezTo>
                      <a:pt x="117" y="173"/>
                      <a:pt x="87" y="217"/>
                      <a:pt x="78" y="270"/>
                    </a:cubicBezTo>
                    <a:cubicBezTo>
                      <a:pt x="77" y="273"/>
                      <a:pt x="77" y="275"/>
                      <a:pt x="77" y="278"/>
                    </a:cubicBezTo>
                    <a:close/>
                    <a:moveTo>
                      <a:pt x="210" y="335"/>
                    </a:moveTo>
                    <a:cubicBezTo>
                      <a:pt x="138" y="335"/>
                      <a:pt x="91" y="317"/>
                      <a:pt x="91" y="305"/>
                    </a:cubicBezTo>
                    <a:cubicBezTo>
                      <a:pt x="91" y="302"/>
                      <a:pt x="91" y="299"/>
                      <a:pt x="91" y="296"/>
                    </a:cubicBezTo>
                    <a:cubicBezTo>
                      <a:pt x="91" y="293"/>
                      <a:pt x="91" y="291"/>
                      <a:pt x="92" y="288"/>
                    </a:cubicBezTo>
                    <a:cubicBezTo>
                      <a:pt x="92" y="285"/>
                      <a:pt x="92" y="283"/>
                      <a:pt x="92" y="280"/>
                    </a:cubicBezTo>
                    <a:cubicBezTo>
                      <a:pt x="93" y="277"/>
                      <a:pt x="93" y="275"/>
                      <a:pt x="94" y="272"/>
                    </a:cubicBezTo>
                    <a:cubicBezTo>
                      <a:pt x="103" y="221"/>
                      <a:pt x="133" y="180"/>
                      <a:pt x="171" y="163"/>
                    </a:cubicBezTo>
                    <a:cubicBezTo>
                      <a:pt x="179" y="167"/>
                      <a:pt x="188" y="170"/>
                      <a:pt x="198" y="172"/>
                    </a:cubicBezTo>
                    <a:cubicBezTo>
                      <a:pt x="199" y="172"/>
                      <a:pt x="200" y="172"/>
                      <a:pt x="202" y="172"/>
                    </a:cubicBezTo>
                    <a:cubicBezTo>
                      <a:pt x="204" y="172"/>
                      <a:pt x="206" y="173"/>
                      <a:pt x="208" y="173"/>
                    </a:cubicBezTo>
                    <a:cubicBezTo>
                      <a:pt x="209" y="173"/>
                      <a:pt x="209" y="173"/>
                      <a:pt x="210" y="173"/>
                    </a:cubicBezTo>
                    <a:cubicBezTo>
                      <a:pt x="210" y="173"/>
                      <a:pt x="210" y="173"/>
                      <a:pt x="211" y="173"/>
                    </a:cubicBezTo>
                    <a:cubicBezTo>
                      <a:pt x="213" y="173"/>
                      <a:pt x="215" y="172"/>
                      <a:pt x="217" y="172"/>
                    </a:cubicBezTo>
                    <a:cubicBezTo>
                      <a:pt x="218" y="172"/>
                      <a:pt x="220" y="172"/>
                      <a:pt x="221" y="172"/>
                    </a:cubicBezTo>
                    <a:cubicBezTo>
                      <a:pt x="231" y="170"/>
                      <a:pt x="240" y="167"/>
                      <a:pt x="248" y="163"/>
                    </a:cubicBezTo>
                    <a:cubicBezTo>
                      <a:pt x="287" y="180"/>
                      <a:pt x="317" y="221"/>
                      <a:pt x="326" y="272"/>
                    </a:cubicBezTo>
                    <a:cubicBezTo>
                      <a:pt x="326" y="275"/>
                      <a:pt x="327" y="277"/>
                      <a:pt x="327" y="280"/>
                    </a:cubicBezTo>
                    <a:cubicBezTo>
                      <a:pt x="327" y="283"/>
                      <a:pt x="328" y="285"/>
                      <a:pt x="328" y="288"/>
                    </a:cubicBezTo>
                    <a:cubicBezTo>
                      <a:pt x="328" y="291"/>
                      <a:pt x="328" y="293"/>
                      <a:pt x="328" y="296"/>
                    </a:cubicBezTo>
                    <a:cubicBezTo>
                      <a:pt x="328" y="299"/>
                      <a:pt x="329" y="302"/>
                      <a:pt x="329" y="305"/>
                    </a:cubicBezTo>
                    <a:cubicBezTo>
                      <a:pt x="329" y="317"/>
                      <a:pt x="281" y="335"/>
                      <a:pt x="210" y="335"/>
                    </a:cubicBezTo>
                    <a:close/>
                    <a:moveTo>
                      <a:pt x="343" y="278"/>
                    </a:moveTo>
                    <a:cubicBezTo>
                      <a:pt x="342" y="275"/>
                      <a:pt x="342" y="273"/>
                      <a:pt x="342" y="270"/>
                    </a:cubicBezTo>
                    <a:cubicBezTo>
                      <a:pt x="332" y="217"/>
                      <a:pt x="302" y="173"/>
                      <a:pt x="263" y="152"/>
                    </a:cubicBezTo>
                    <a:cubicBezTo>
                      <a:pt x="266" y="149"/>
                      <a:pt x="269" y="146"/>
                      <a:pt x="272" y="142"/>
                    </a:cubicBezTo>
                    <a:cubicBezTo>
                      <a:pt x="279" y="145"/>
                      <a:pt x="287" y="146"/>
                      <a:pt x="294" y="146"/>
                    </a:cubicBezTo>
                    <a:cubicBezTo>
                      <a:pt x="302" y="146"/>
                      <a:pt x="310" y="145"/>
                      <a:pt x="317" y="142"/>
                    </a:cubicBezTo>
                    <a:cubicBezTo>
                      <a:pt x="320" y="141"/>
                      <a:pt x="324" y="139"/>
                      <a:pt x="327" y="138"/>
                    </a:cubicBezTo>
                    <a:cubicBezTo>
                      <a:pt x="366" y="155"/>
                      <a:pt x="394" y="202"/>
                      <a:pt x="394" y="257"/>
                    </a:cubicBezTo>
                    <a:cubicBezTo>
                      <a:pt x="394" y="263"/>
                      <a:pt x="375" y="273"/>
                      <a:pt x="343" y="278"/>
                    </a:cubicBezTo>
                    <a:close/>
                  </a:path>
                </a:pathLst>
              </a:custGeom>
              <a:solidFill>
                <a:srgbClr val="70707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ctr" anchorCtr="0" compatLnSpc="1">
                <a:prstTxWarp prst="textNoShape">
                  <a:avLst/>
                </a:prstTxWarp>
              </a:bodyPr>
              <a:lstStyle/>
              <a:p>
                <a:pPr defTabSz="914126">
                  <a:defRPr/>
                </a:pPr>
                <a:endParaRPr lang="en-US" sz="1400" kern="0" dirty="0">
                  <a:solidFill>
                    <a:srgbClr val="000000"/>
                  </a:solidFill>
                  <a:latin typeface="Arial"/>
                </a:endParaRPr>
              </a:p>
            </p:txBody>
          </p:sp>
        </p:grpSp>
      </p:grpSp>
      <p:grpSp>
        <p:nvGrpSpPr>
          <p:cNvPr id="194" name="Group 193"/>
          <p:cNvGrpSpPr/>
          <p:nvPr/>
        </p:nvGrpSpPr>
        <p:grpSpPr>
          <a:xfrm>
            <a:off x="983756" y="1658495"/>
            <a:ext cx="437783" cy="437783"/>
            <a:chOff x="2263538" y="3514381"/>
            <a:chExt cx="498948" cy="498948"/>
          </a:xfrm>
        </p:grpSpPr>
        <p:sp>
          <p:nvSpPr>
            <p:cNvPr id="199" name="Oval 198"/>
            <p:cNvSpPr/>
            <p:nvPr/>
          </p:nvSpPr>
          <p:spPr bwMode="gray">
            <a:xfrm>
              <a:off x="2263538" y="3514381"/>
              <a:ext cx="498948" cy="498948"/>
            </a:xfrm>
            <a:prstGeom prst="ellipse">
              <a:avLst/>
            </a:prstGeom>
            <a:solidFill>
              <a:schemeClr val="tx1"/>
            </a:solidFill>
            <a:ln w="19050">
              <a:solidFill>
                <a:schemeClr val="bg2"/>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lang="en-US">
                <a:solidFill>
                  <a:srgbClr val="FFFFFF"/>
                </a:solidFill>
              </a:endParaRPr>
            </a:p>
          </p:txBody>
        </p:sp>
        <p:grpSp>
          <p:nvGrpSpPr>
            <p:cNvPr id="205" name="Group 14"/>
            <p:cNvGrpSpPr>
              <a:grpSpLocks noChangeAspect="1"/>
            </p:cNvGrpSpPr>
            <p:nvPr/>
          </p:nvGrpSpPr>
          <p:grpSpPr bwMode="auto">
            <a:xfrm>
              <a:off x="2341322" y="3616521"/>
              <a:ext cx="343379" cy="294667"/>
              <a:chOff x="3116" y="1790"/>
              <a:chExt cx="430" cy="369"/>
            </a:xfrm>
          </p:grpSpPr>
          <p:sp>
            <p:nvSpPr>
              <p:cNvPr id="206" name="Freeform 15"/>
              <p:cNvSpPr>
                <a:spLocks/>
              </p:cNvSpPr>
              <p:nvPr/>
            </p:nvSpPr>
            <p:spPr bwMode="auto">
              <a:xfrm>
                <a:off x="3129" y="1803"/>
                <a:ext cx="403" cy="346"/>
              </a:xfrm>
              <a:custGeom>
                <a:avLst/>
                <a:gdLst>
                  <a:gd name="T0" fmla="*/ 64 w 403"/>
                  <a:gd name="T1" fmla="*/ 112 h 346"/>
                  <a:gd name="T2" fmla="*/ 46 w 403"/>
                  <a:gd name="T3" fmla="*/ 52 h 346"/>
                  <a:gd name="T4" fmla="*/ 90 w 403"/>
                  <a:gd name="T5" fmla="*/ 3 h 346"/>
                  <a:gd name="T6" fmla="*/ 142 w 403"/>
                  <a:gd name="T7" fmla="*/ 2 h 346"/>
                  <a:gd name="T8" fmla="*/ 204 w 403"/>
                  <a:gd name="T9" fmla="*/ 10 h 346"/>
                  <a:gd name="T10" fmla="*/ 286 w 403"/>
                  <a:gd name="T11" fmla="*/ 0 h 346"/>
                  <a:gd name="T12" fmla="*/ 340 w 403"/>
                  <a:gd name="T13" fmla="*/ 14 h 346"/>
                  <a:gd name="T14" fmla="*/ 361 w 403"/>
                  <a:gd name="T15" fmla="*/ 72 h 346"/>
                  <a:gd name="T16" fmla="*/ 339 w 403"/>
                  <a:gd name="T17" fmla="*/ 118 h 346"/>
                  <a:gd name="T18" fmla="*/ 387 w 403"/>
                  <a:gd name="T19" fmla="*/ 167 h 346"/>
                  <a:gd name="T20" fmla="*/ 403 w 403"/>
                  <a:gd name="T21" fmla="*/ 255 h 346"/>
                  <a:gd name="T22" fmla="*/ 336 w 403"/>
                  <a:gd name="T23" fmla="*/ 280 h 346"/>
                  <a:gd name="T24" fmla="*/ 335 w 403"/>
                  <a:gd name="T25" fmla="*/ 312 h 346"/>
                  <a:gd name="T26" fmla="*/ 203 w 403"/>
                  <a:gd name="T27" fmla="*/ 346 h 346"/>
                  <a:gd name="T28" fmla="*/ 65 w 403"/>
                  <a:gd name="T29" fmla="*/ 305 h 346"/>
                  <a:gd name="T30" fmla="*/ 61 w 403"/>
                  <a:gd name="T31" fmla="*/ 283 h 346"/>
                  <a:gd name="T32" fmla="*/ 0 w 403"/>
                  <a:gd name="T33" fmla="*/ 261 h 346"/>
                  <a:gd name="T34" fmla="*/ 13 w 403"/>
                  <a:gd name="T35" fmla="*/ 172 h 346"/>
                  <a:gd name="T36" fmla="*/ 64 w 403"/>
                  <a:gd name="T37" fmla="*/ 112 h 3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03" h="346">
                    <a:moveTo>
                      <a:pt x="64" y="112"/>
                    </a:moveTo>
                    <a:lnTo>
                      <a:pt x="46" y="52"/>
                    </a:lnTo>
                    <a:lnTo>
                      <a:pt x="90" y="3"/>
                    </a:lnTo>
                    <a:lnTo>
                      <a:pt x="142" y="2"/>
                    </a:lnTo>
                    <a:lnTo>
                      <a:pt x="204" y="10"/>
                    </a:lnTo>
                    <a:lnTo>
                      <a:pt x="286" y="0"/>
                    </a:lnTo>
                    <a:lnTo>
                      <a:pt x="340" y="14"/>
                    </a:lnTo>
                    <a:lnTo>
                      <a:pt x="361" y="72"/>
                    </a:lnTo>
                    <a:lnTo>
                      <a:pt x="339" y="118"/>
                    </a:lnTo>
                    <a:lnTo>
                      <a:pt x="387" y="167"/>
                    </a:lnTo>
                    <a:lnTo>
                      <a:pt x="403" y="255"/>
                    </a:lnTo>
                    <a:lnTo>
                      <a:pt x="336" y="280"/>
                    </a:lnTo>
                    <a:lnTo>
                      <a:pt x="335" y="312"/>
                    </a:lnTo>
                    <a:lnTo>
                      <a:pt x="203" y="346"/>
                    </a:lnTo>
                    <a:lnTo>
                      <a:pt x="65" y="305"/>
                    </a:lnTo>
                    <a:lnTo>
                      <a:pt x="61" y="283"/>
                    </a:lnTo>
                    <a:lnTo>
                      <a:pt x="0" y="261"/>
                    </a:lnTo>
                    <a:lnTo>
                      <a:pt x="13" y="172"/>
                    </a:lnTo>
                    <a:lnTo>
                      <a:pt x="64" y="11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ctr" anchorCtr="0" compatLnSpc="1">
                <a:prstTxWarp prst="textNoShape">
                  <a:avLst/>
                </a:prstTxWarp>
              </a:bodyPr>
              <a:lstStyle/>
              <a:p>
                <a:pPr defTabSz="914126">
                  <a:defRPr/>
                </a:pPr>
                <a:endParaRPr lang="en-US" sz="1400" kern="0" dirty="0">
                  <a:solidFill>
                    <a:srgbClr val="000000"/>
                  </a:solidFill>
                  <a:latin typeface="Arial"/>
                </a:endParaRPr>
              </a:p>
            </p:txBody>
          </p:sp>
          <p:sp>
            <p:nvSpPr>
              <p:cNvPr id="207" name="Freeform 16"/>
              <p:cNvSpPr>
                <a:spLocks noEditPoints="1"/>
              </p:cNvSpPr>
              <p:nvPr/>
            </p:nvSpPr>
            <p:spPr bwMode="auto">
              <a:xfrm>
                <a:off x="3116" y="1790"/>
                <a:ext cx="430" cy="369"/>
              </a:xfrm>
              <a:custGeom>
                <a:avLst/>
                <a:gdLst>
                  <a:gd name="T0" fmla="*/ 354 w 418"/>
                  <a:gd name="T1" fmla="*/ 125 h 359"/>
                  <a:gd name="T2" fmla="*/ 294 w 418"/>
                  <a:gd name="T3" fmla="*/ 0 h 359"/>
                  <a:gd name="T4" fmla="*/ 210 w 418"/>
                  <a:gd name="T5" fmla="*/ 6 h 359"/>
                  <a:gd name="T6" fmla="*/ 124 w 418"/>
                  <a:gd name="T7" fmla="*/ 0 h 359"/>
                  <a:gd name="T8" fmla="*/ 64 w 418"/>
                  <a:gd name="T9" fmla="*/ 125 h 359"/>
                  <a:gd name="T10" fmla="*/ 67 w 418"/>
                  <a:gd name="T11" fmla="*/ 301 h 359"/>
                  <a:gd name="T12" fmla="*/ 210 w 418"/>
                  <a:gd name="T13" fmla="*/ 359 h 359"/>
                  <a:gd name="T14" fmla="*/ 352 w 418"/>
                  <a:gd name="T15" fmla="*/ 301 h 359"/>
                  <a:gd name="T16" fmla="*/ 294 w 418"/>
                  <a:gd name="T17" fmla="*/ 24 h 359"/>
                  <a:gd name="T18" fmla="*/ 325 w 418"/>
                  <a:gd name="T19" fmla="*/ 120 h 359"/>
                  <a:gd name="T20" fmla="*/ 294 w 418"/>
                  <a:gd name="T21" fmla="*/ 130 h 359"/>
                  <a:gd name="T22" fmla="*/ 281 w 418"/>
                  <a:gd name="T23" fmla="*/ 128 h 359"/>
                  <a:gd name="T24" fmla="*/ 286 w 418"/>
                  <a:gd name="T25" fmla="*/ 115 h 359"/>
                  <a:gd name="T26" fmla="*/ 269 w 418"/>
                  <a:gd name="T27" fmla="*/ 40 h 359"/>
                  <a:gd name="T28" fmla="*/ 294 w 418"/>
                  <a:gd name="T29" fmla="*/ 24 h 359"/>
                  <a:gd name="T30" fmla="*/ 173 w 418"/>
                  <a:gd name="T31" fmla="*/ 41 h 359"/>
                  <a:gd name="T32" fmla="*/ 210 w 418"/>
                  <a:gd name="T33" fmla="*/ 30 h 359"/>
                  <a:gd name="T34" fmla="*/ 246 w 418"/>
                  <a:gd name="T35" fmla="*/ 41 h 359"/>
                  <a:gd name="T36" fmla="*/ 257 w 418"/>
                  <a:gd name="T37" fmla="*/ 51 h 359"/>
                  <a:gd name="T38" fmla="*/ 268 w 418"/>
                  <a:gd name="T39" fmla="*/ 119 h 359"/>
                  <a:gd name="T40" fmla="*/ 262 w 418"/>
                  <a:gd name="T41" fmla="*/ 129 h 359"/>
                  <a:gd name="T42" fmla="*/ 257 w 418"/>
                  <a:gd name="T43" fmla="*/ 135 h 359"/>
                  <a:gd name="T44" fmla="*/ 237 w 418"/>
                  <a:gd name="T45" fmla="*/ 150 h 359"/>
                  <a:gd name="T46" fmla="*/ 221 w 418"/>
                  <a:gd name="T47" fmla="*/ 156 h 359"/>
                  <a:gd name="T48" fmla="*/ 210 w 418"/>
                  <a:gd name="T49" fmla="*/ 157 h 359"/>
                  <a:gd name="T50" fmla="*/ 198 w 418"/>
                  <a:gd name="T51" fmla="*/ 156 h 359"/>
                  <a:gd name="T52" fmla="*/ 183 w 418"/>
                  <a:gd name="T53" fmla="*/ 150 h 359"/>
                  <a:gd name="T54" fmla="*/ 162 w 418"/>
                  <a:gd name="T55" fmla="*/ 135 h 359"/>
                  <a:gd name="T56" fmla="*/ 157 w 418"/>
                  <a:gd name="T57" fmla="*/ 128 h 359"/>
                  <a:gd name="T58" fmla="*/ 152 w 418"/>
                  <a:gd name="T59" fmla="*/ 119 h 359"/>
                  <a:gd name="T60" fmla="*/ 162 w 418"/>
                  <a:gd name="T61" fmla="*/ 51 h 359"/>
                  <a:gd name="T62" fmla="*/ 124 w 418"/>
                  <a:gd name="T63" fmla="*/ 24 h 359"/>
                  <a:gd name="T64" fmla="*/ 150 w 418"/>
                  <a:gd name="T65" fmla="*/ 41 h 359"/>
                  <a:gd name="T66" fmla="*/ 133 w 418"/>
                  <a:gd name="T67" fmla="*/ 115 h 359"/>
                  <a:gd name="T68" fmla="*/ 138 w 418"/>
                  <a:gd name="T69" fmla="*/ 128 h 359"/>
                  <a:gd name="T70" fmla="*/ 124 w 418"/>
                  <a:gd name="T71" fmla="*/ 130 h 359"/>
                  <a:gd name="T72" fmla="*/ 93 w 418"/>
                  <a:gd name="T73" fmla="*/ 120 h 359"/>
                  <a:gd name="T74" fmla="*/ 124 w 418"/>
                  <a:gd name="T75" fmla="*/ 24 h 359"/>
                  <a:gd name="T76" fmla="*/ 24 w 418"/>
                  <a:gd name="T77" fmla="*/ 257 h 359"/>
                  <a:gd name="T78" fmla="*/ 102 w 418"/>
                  <a:gd name="T79" fmla="*/ 142 h 359"/>
                  <a:gd name="T80" fmla="*/ 147 w 418"/>
                  <a:gd name="T81" fmla="*/ 142 h 359"/>
                  <a:gd name="T82" fmla="*/ 78 w 418"/>
                  <a:gd name="T83" fmla="*/ 270 h 359"/>
                  <a:gd name="T84" fmla="*/ 210 w 418"/>
                  <a:gd name="T85" fmla="*/ 335 h 359"/>
                  <a:gd name="T86" fmla="*/ 91 w 418"/>
                  <a:gd name="T87" fmla="*/ 296 h 359"/>
                  <a:gd name="T88" fmla="*/ 92 w 418"/>
                  <a:gd name="T89" fmla="*/ 280 h 359"/>
                  <a:gd name="T90" fmla="*/ 171 w 418"/>
                  <a:gd name="T91" fmla="*/ 163 h 359"/>
                  <a:gd name="T92" fmla="*/ 202 w 418"/>
                  <a:gd name="T93" fmla="*/ 172 h 359"/>
                  <a:gd name="T94" fmla="*/ 210 w 418"/>
                  <a:gd name="T95" fmla="*/ 173 h 359"/>
                  <a:gd name="T96" fmla="*/ 217 w 418"/>
                  <a:gd name="T97" fmla="*/ 172 h 359"/>
                  <a:gd name="T98" fmla="*/ 248 w 418"/>
                  <a:gd name="T99" fmla="*/ 163 h 359"/>
                  <a:gd name="T100" fmla="*/ 327 w 418"/>
                  <a:gd name="T101" fmla="*/ 280 h 359"/>
                  <a:gd name="T102" fmla="*/ 328 w 418"/>
                  <a:gd name="T103" fmla="*/ 296 h 359"/>
                  <a:gd name="T104" fmla="*/ 210 w 418"/>
                  <a:gd name="T105" fmla="*/ 335 h 359"/>
                  <a:gd name="T106" fmla="*/ 342 w 418"/>
                  <a:gd name="T107" fmla="*/ 270 h 359"/>
                  <a:gd name="T108" fmla="*/ 272 w 418"/>
                  <a:gd name="T109" fmla="*/ 142 h 359"/>
                  <a:gd name="T110" fmla="*/ 317 w 418"/>
                  <a:gd name="T111" fmla="*/ 142 h 359"/>
                  <a:gd name="T112" fmla="*/ 394 w 418"/>
                  <a:gd name="T113" fmla="*/ 257 h 3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418" h="359">
                    <a:moveTo>
                      <a:pt x="418" y="257"/>
                    </a:moveTo>
                    <a:cubicBezTo>
                      <a:pt x="418" y="201"/>
                      <a:pt x="393" y="151"/>
                      <a:pt x="354" y="125"/>
                    </a:cubicBezTo>
                    <a:cubicBezTo>
                      <a:pt x="365" y="112"/>
                      <a:pt x="371" y="95"/>
                      <a:pt x="371" y="77"/>
                    </a:cubicBezTo>
                    <a:cubicBezTo>
                      <a:pt x="371" y="35"/>
                      <a:pt x="337" y="0"/>
                      <a:pt x="294" y="0"/>
                    </a:cubicBezTo>
                    <a:cubicBezTo>
                      <a:pt x="278" y="0"/>
                      <a:pt x="262" y="5"/>
                      <a:pt x="249" y="15"/>
                    </a:cubicBezTo>
                    <a:cubicBezTo>
                      <a:pt x="237" y="9"/>
                      <a:pt x="224" y="6"/>
                      <a:pt x="210" y="6"/>
                    </a:cubicBezTo>
                    <a:cubicBezTo>
                      <a:pt x="196" y="6"/>
                      <a:pt x="182" y="9"/>
                      <a:pt x="170" y="15"/>
                    </a:cubicBezTo>
                    <a:cubicBezTo>
                      <a:pt x="157" y="6"/>
                      <a:pt x="141" y="0"/>
                      <a:pt x="124" y="0"/>
                    </a:cubicBezTo>
                    <a:cubicBezTo>
                      <a:pt x="82" y="0"/>
                      <a:pt x="47" y="35"/>
                      <a:pt x="47" y="77"/>
                    </a:cubicBezTo>
                    <a:cubicBezTo>
                      <a:pt x="47" y="95"/>
                      <a:pt x="54" y="112"/>
                      <a:pt x="64" y="125"/>
                    </a:cubicBezTo>
                    <a:cubicBezTo>
                      <a:pt x="25" y="151"/>
                      <a:pt x="0" y="201"/>
                      <a:pt x="0" y="257"/>
                    </a:cubicBezTo>
                    <a:cubicBezTo>
                      <a:pt x="0" y="284"/>
                      <a:pt x="37" y="296"/>
                      <a:pt x="67" y="301"/>
                    </a:cubicBezTo>
                    <a:cubicBezTo>
                      <a:pt x="67" y="302"/>
                      <a:pt x="67" y="304"/>
                      <a:pt x="67" y="305"/>
                    </a:cubicBezTo>
                    <a:cubicBezTo>
                      <a:pt x="67" y="348"/>
                      <a:pt x="157" y="359"/>
                      <a:pt x="210" y="359"/>
                    </a:cubicBezTo>
                    <a:cubicBezTo>
                      <a:pt x="263" y="359"/>
                      <a:pt x="353" y="348"/>
                      <a:pt x="353" y="305"/>
                    </a:cubicBezTo>
                    <a:cubicBezTo>
                      <a:pt x="353" y="304"/>
                      <a:pt x="353" y="302"/>
                      <a:pt x="352" y="301"/>
                    </a:cubicBezTo>
                    <a:cubicBezTo>
                      <a:pt x="382" y="295"/>
                      <a:pt x="418" y="284"/>
                      <a:pt x="418" y="257"/>
                    </a:cubicBezTo>
                    <a:close/>
                    <a:moveTo>
                      <a:pt x="294" y="24"/>
                    </a:moveTo>
                    <a:cubicBezTo>
                      <a:pt x="324" y="24"/>
                      <a:pt x="347" y="48"/>
                      <a:pt x="347" y="77"/>
                    </a:cubicBezTo>
                    <a:cubicBezTo>
                      <a:pt x="347" y="95"/>
                      <a:pt x="339" y="110"/>
                      <a:pt x="325" y="120"/>
                    </a:cubicBezTo>
                    <a:cubicBezTo>
                      <a:pt x="322" y="122"/>
                      <a:pt x="319" y="124"/>
                      <a:pt x="316" y="125"/>
                    </a:cubicBezTo>
                    <a:cubicBezTo>
                      <a:pt x="309" y="128"/>
                      <a:pt x="302" y="130"/>
                      <a:pt x="294" y="130"/>
                    </a:cubicBezTo>
                    <a:cubicBezTo>
                      <a:pt x="294" y="130"/>
                      <a:pt x="294" y="130"/>
                      <a:pt x="294" y="130"/>
                    </a:cubicBezTo>
                    <a:cubicBezTo>
                      <a:pt x="290" y="130"/>
                      <a:pt x="285" y="129"/>
                      <a:pt x="281" y="128"/>
                    </a:cubicBezTo>
                    <a:cubicBezTo>
                      <a:pt x="282" y="127"/>
                      <a:pt x="283" y="125"/>
                      <a:pt x="283" y="123"/>
                    </a:cubicBezTo>
                    <a:cubicBezTo>
                      <a:pt x="284" y="121"/>
                      <a:pt x="285" y="118"/>
                      <a:pt x="286" y="115"/>
                    </a:cubicBezTo>
                    <a:cubicBezTo>
                      <a:pt x="288" y="108"/>
                      <a:pt x="289" y="101"/>
                      <a:pt x="289" y="93"/>
                    </a:cubicBezTo>
                    <a:cubicBezTo>
                      <a:pt x="289" y="73"/>
                      <a:pt x="282" y="54"/>
                      <a:pt x="269" y="40"/>
                    </a:cubicBezTo>
                    <a:cubicBezTo>
                      <a:pt x="267" y="38"/>
                      <a:pt x="265" y="36"/>
                      <a:pt x="263" y="35"/>
                    </a:cubicBezTo>
                    <a:cubicBezTo>
                      <a:pt x="272" y="28"/>
                      <a:pt x="283" y="24"/>
                      <a:pt x="294" y="24"/>
                    </a:cubicBezTo>
                    <a:close/>
                    <a:moveTo>
                      <a:pt x="167" y="46"/>
                    </a:moveTo>
                    <a:cubicBezTo>
                      <a:pt x="169" y="44"/>
                      <a:pt x="171" y="43"/>
                      <a:pt x="173" y="41"/>
                    </a:cubicBezTo>
                    <a:cubicBezTo>
                      <a:pt x="175" y="40"/>
                      <a:pt x="178" y="38"/>
                      <a:pt x="180" y="37"/>
                    </a:cubicBezTo>
                    <a:cubicBezTo>
                      <a:pt x="189" y="32"/>
                      <a:pt x="199" y="30"/>
                      <a:pt x="210" y="30"/>
                    </a:cubicBezTo>
                    <a:cubicBezTo>
                      <a:pt x="220" y="30"/>
                      <a:pt x="230" y="32"/>
                      <a:pt x="239" y="37"/>
                    </a:cubicBezTo>
                    <a:cubicBezTo>
                      <a:pt x="241" y="38"/>
                      <a:pt x="244" y="39"/>
                      <a:pt x="246" y="41"/>
                    </a:cubicBezTo>
                    <a:cubicBezTo>
                      <a:pt x="248" y="42"/>
                      <a:pt x="250" y="44"/>
                      <a:pt x="252" y="46"/>
                    </a:cubicBezTo>
                    <a:cubicBezTo>
                      <a:pt x="254" y="47"/>
                      <a:pt x="256" y="49"/>
                      <a:pt x="257" y="51"/>
                    </a:cubicBezTo>
                    <a:cubicBezTo>
                      <a:pt x="267" y="62"/>
                      <a:pt x="273" y="77"/>
                      <a:pt x="273" y="93"/>
                    </a:cubicBezTo>
                    <a:cubicBezTo>
                      <a:pt x="273" y="102"/>
                      <a:pt x="271" y="111"/>
                      <a:pt x="268" y="119"/>
                    </a:cubicBezTo>
                    <a:cubicBezTo>
                      <a:pt x="267" y="120"/>
                      <a:pt x="267" y="121"/>
                      <a:pt x="266" y="122"/>
                    </a:cubicBezTo>
                    <a:cubicBezTo>
                      <a:pt x="265" y="124"/>
                      <a:pt x="264" y="126"/>
                      <a:pt x="262" y="129"/>
                    </a:cubicBezTo>
                    <a:cubicBezTo>
                      <a:pt x="262" y="129"/>
                      <a:pt x="262" y="129"/>
                      <a:pt x="262" y="129"/>
                    </a:cubicBezTo>
                    <a:cubicBezTo>
                      <a:pt x="261" y="131"/>
                      <a:pt x="259" y="133"/>
                      <a:pt x="257" y="135"/>
                    </a:cubicBezTo>
                    <a:cubicBezTo>
                      <a:pt x="254" y="139"/>
                      <a:pt x="250" y="142"/>
                      <a:pt x="246" y="145"/>
                    </a:cubicBezTo>
                    <a:cubicBezTo>
                      <a:pt x="243" y="147"/>
                      <a:pt x="240" y="149"/>
                      <a:pt x="237" y="150"/>
                    </a:cubicBezTo>
                    <a:cubicBezTo>
                      <a:pt x="233" y="152"/>
                      <a:pt x="229" y="154"/>
                      <a:pt x="225" y="155"/>
                    </a:cubicBezTo>
                    <a:cubicBezTo>
                      <a:pt x="224" y="155"/>
                      <a:pt x="223" y="155"/>
                      <a:pt x="221" y="156"/>
                    </a:cubicBezTo>
                    <a:cubicBezTo>
                      <a:pt x="219" y="156"/>
                      <a:pt x="216" y="156"/>
                      <a:pt x="213" y="157"/>
                    </a:cubicBezTo>
                    <a:cubicBezTo>
                      <a:pt x="212" y="157"/>
                      <a:pt x="211" y="157"/>
                      <a:pt x="210" y="157"/>
                    </a:cubicBezTo>
                    <a:cubicBezTo>
                      <a:pt x="208" y="157"/>
                      <a:pt x="207" y="157"/>
                      <a:pt x="206" y="156"/>
                    </a:cubicBezTo>
                    <a:cubicBezTo>
                      <a:pt x="203" y="156"/>
                      <a:pt x="201" y="156"/>
                      <a:pt x="198" y="156"/>
                    </a:cubicBezTo>
                    <a:cubicBezTo>
                      <a:pt x="197" y="155"/>
                      <a:pt x="195" y="155"/>
                      <a:pt x="194" y="155"/>
                    </a:cubicBezTo>
                    <a:cubicBezTo>
                      <a:pt x="190" y="154"/>
                      <a:pt x="186" y="152"/>
                      <a:pt x="183" y="150"/>
                    </a:cubicBezTo>
                    <a:cubicBezTo>
                      <a:pt x="179" y="149"/>
                      <a:pt x="176" y="147"/>
                      <a:pt x="173" y="145"/>
                    </a:cubicBezTo>
                    <a:cubicBezTo>
                      <a:pt x="169" y="142"/>
                      <a:pt x="165" y="139"/>
                      <a:pt x="162" y="135"/>
                    </a:cubicBezTo>
                    <a:cubicBezTo>
                      <a:pt x="160" y="133"/>
                      <a:pt x="159" y="131"/>
                      <a:pt x="158" y="129"/>
                    </a:cubicBezTo>
                    <a:cubicBezTo>
                      <a:pt x="157" y="129"/>
                      <a:pt x="157" y="129"/>
                      <a:pt x="157" y="128"/>
                    </a:cubicBezTo>
                    <a:cubicBezTo>
                      <a:pt x="155" y="126"/>
                      <a:pt x="154" y="124"/>
                      <a:pt x="153" y="121"/>
                    </a:cubicBezTo>
                    <a:cubicBezTo>
                      <a:pt x="152" y="121"/>
                      <a:pt x="152" y="120"/>
                      <a:pt x="152" y="119"/>
                    </a:cubicBezTo>
                    <a:cubicBezTo>
                      <a:pt x="148" y="111"/>
                      <a:pt x="146" y="102"/>
                      <a:pt x="146" y="93"/>
                    </a:cubicBezTo>
                    <a:cubicBezTo>
                      <a:pt x="146" y="77"/>
                      <a:pt x="152" y="63"/>
                      <a:pt x="162" y="51"/>
                    </a:cubicBezTo>
                    <a:cubicBezTo>
                      <a:pt x="163" y="50"/>
                      <a:pt x="165" y="48"/>
                      <a:pt x="167" y="46"/>
                    </a:cubicBezTo>
                    <a:close/>
                    <a:moveTo>
                      <a:pt x="124" y="24"/>
                    </a:moveTo>
                    <a:cubicBezTo>
                      <a:pt x="136" y="24"/>
                      <a:pt x="147" y="28"/>
                      <a:pt x="156" y="35"/>
                    </a:cubicBezTo>
                    <a:cubicBezTo>
                      <a:pt x="154" y="37"/>
                      <a:pt x="152" y="39"/>
                      <a:pt x="150" y="41"/>
                    </a:cubicBezTo>
                    <a:cubicBezTo>
                      <a:pt x="138" y="55"/>
                      <a:pt x="130" y="73"/>
                      <a:pt x="130" y="93"/>
                    </a:cubicBezTo>
                    <a:cubicBezTo>
                      <a:pt x="130" y="101"/>
                      <a:pt x="131" y="108"/>
                      <a:pt x="133" y="115"/>
                    </a:cubicBezTo>
                    <a:cubicBezTo>
                      <a:pt x="134" y="118"/>
                      <a:pt x="135" y="121"/>
                      <a:pt x="136" y="124"/>
                    </a:cubicBezTo>
                    <a:cubicBezTo>
                      <a:pt x="137" y="125"/>
                      <a:pt x="138" y="127"/>
                      <a:pt x="138" y="128"/>
                    </a:cubicBezTo>
                    <a:cubicBezTo>
                      <a:pt x="134" y="129"/>
                      <a:pt x="129" y="130"/>
                      <a:pt x="124" y="130"/>
                    </a:cubicBezTo>
                    <a:cubicBezTo>
                      <a:pt x="124" y="130"/>
                      <a:pt x="124" y="130"/>
                      <a:pt x="124" y="130"/>
                    </a:cubicBezTo>
                    <a:cubicBezTo>
                      <a:pt x="117" y="130"/>
                      <a:pt x="109" y="128"/>
                      <a:pt x="103" y="125"/>
                    </a:cubicBezTo>
                    <a:cubicBezTo>
                      <a:pt x="100" y="124"/>
                      <a:pt x="96" y="122"/>
                      <a:pt x="93" y="120"/>
                    </a:cubicBezTo>
                    <a:cubicBezTo>
                      <a:pt x="80" y="110"/>
                      <a:pt x="71" y="95"/>
                      <a:pt x="71" y="77"/>
                    </a:cubicBezTo>
                    <a:cubicBezTo>
                      <a:pt x="71" y="48"/>
                      <a:pt x="95" y="24"/>
                      <a:pt x="124" y="24"/>
                    </a:cubicBezTo>
                    <a:close/>
                    <a:moveTo>
                      <a:pt x="77" y="278"/>
                    </a:moveTo>
                    <a:cubicBezTo>
                      <a:pt x="44" y="273"/>
                      <a:pt x="24" y="263"/>
                      <a:pt x="24" y="257"/>
                    </a:cubicBezTo>
                    <a:cubicBezTo>
                      <a:pt x="24" y="202"/>
                      <a:pt x="53" y="155"/>
                      <a:pt x="92" y="138"/>
                    </a:cubicBezTo>
                    <a:cubicBezTo>
                      <a:pt x="95" y="139"/>
                      <a:pt x="98" y="141"/>
                      <a:pt x="102" y="142"/>
                    </a:cubicBezTo>
                    <a:cubicBezTo>
                      <a:pt x="109" y="145"/>
                      <a:pt x="116" y="146"/>
                      <a:pt x="124" y="146"/>
                    </a:cubicBezTo>
                    <a:cubicBezTo>
                      <a:pt x="132" y="146"/>
                      <a:pt x="140" y="145"/>
                      <a:pt x="147" y="142"/>
                    </a:cubicBezTo>
                    <a:cubicBezTo>
                      <a:pt x="150" y="146"/>
                      <a:pt x="153" y="149"/>
                      <a:pt x="157" y="152"/>
                    </a:cubicBezTo>
                    <a:cubicBezTo>
                      <a:pt x="117" y="173"/>
                      <a:pt x="87" y="217"/>
                      <a:pt x="78" y="270"/>
                    </a:cubicBezTo>
                    <a:cubicBezTo>
                      <a:pt x="77" y="273"/>
                      <a:pt x="77" y="275"/>
                      <a:pt x="77" y="278"/>
                    </a:cubicBezTo>
                    <a:close/>
                    <a:moveTo>
                      <a:pt x="210" y="335"/>
                    </a:moveTo>
                    <a:cubicBezTo>
                      <a:pt x="138" y="335"/>
                      <a:pt x="91" y="317"/>
                      <a:pt x="91" y="305"/>
                    </a:cubicBezTo>
                    <a:cubicBezTo>
                      <a:pt x="91" y="302"/>
                      <a:pt x="91" y="299"/>
                      <a:pt x="91" y="296"/>
                    </a:cubicBezTo>
                    <a:cubicBezTo>
                      <a:pt x="91" y="293"/>
                      <a:pt x="91" y="291"/>
                      <a:pt x="92" y="288"/>
                    </a:cubicBezTo>
                    <a:cubicBezTo>
                      <a:pt x="92" y="285"/>
                      <a:pt x="92" y="283"/>
                      <a:pt x="92" y="280"/>
                    </a:cubicBezTo>
                    <a:cubicBezTo>
                      <a:pt x="93" y="277"/>
                      <a:pt x="93" y="275"/>
                      <a:pt x="94" y="272"/>
                    </a:cubicBezTo>
                    <a:cubicBezTo>
                      <a:pt x="103" y="221"/>
                      <a:pt x="133" y="180"/>
                      <a:pt x="171" y="163"/>
                    </a:cubicBezTo>
                    <a:cubicBezTo>
                      <a:pt x="179" y="167"/>
                      <a:pt x="188" y="170"/>
                      <a:pt x="198" y="172"/>
                    </a:cubicBezTo>
                    <a:cubicBezTo>
                      <a:pt x="199" y="172"/>
                      <a:pt x="200" y="172"/>
                      <a:pt x="202" y="172"/>
                    </a:cubicBezTo>
                    <a:cubicBezTo>
                      <a:pt x="204" y="172"/>
                      <a:pt x="206" y="173"/>
                      <a:pt x="208" y="173"/>
                    </a:cubicBezTo>
                    <a:cubicBezTo>
                      <a:pt x="209" y="173"/>
                      <a:pt x="209" y="173"/>
                      <a:pt x="210" y="173"/>
                    </a:cubicBezTo>
                    <a:cubicBezTo>
                      <a:pt x="210" y="173"/>
                      <a:pt x="210" y="173"/>
                      <a:pt x="211" y="173"/>
                    </a:cubicBezTo>
                    <a:cubicBezTo>
                      <a:pt x="213" y="173"/>
                      <a:pt x="215" y="172"/>
                      <a:pt x="217" y="172"/>
                    </a:cubicBezTo>
                    <a:cubicBezTo>
                      <a:pt x="218" y="172"/>
                      <a:pt x="220" y="172"/>
                      <a:pt x="221" y="172"/>
                    </a:cubicBezTo>
                    <a:cubicBezTo>
                      <a:pt x="231" y="170"/>
                      <a:pt x="240" y="167"/>
                      <a:pt x="248" y="163"/>
                    </a:cubicBezTo>
                    <a:cubicBezTo>
                      <a:pt x="287" y="180"/>
                      <a:pt x="317" y="221"/>
                      <a:pt x="326" y="272"/>
                    </a:cubicBezTo>
                    <a:cubicBezTo>
                      <a:pt x="326" y="275"/>
                      <a:pt x="327" y="277"/>
                      <a:pt x="327" y="280"/>
                    </a:cubicBezTo>
                    <a:cubicBezTo>
                      <a:pt x="327" y="283"/>
                      <a:pt x="328" y="285"/>
                      <a:pt x="328" y="288"/>
                    </a:cubicBezTo>
                    <a:cubicBezTo>
                      <a:pt x="328" y="291"/>
                      <a:pt x="328" y="293"/>
                      <a:pt x="328" y="296"/>
                    </a:cubicBezTo>
                    <a:cubicBezTo>
                      <a:pt x="328" y="299"/>
                      <a:pt x="329" y="302"/>
                      <a:pt x="329" y="305"/>
                    </a:cubicBezTo>
                    <a:cubicBezTo>
                      <a:pt x="329" y="317"/>
                      <a:pt x="281" y="335"/>
                      <a:pt x="210" y="335"/>
                    </a:cubicBezTo>
                    <a:close/>
                    <a:moveTo>
                      <a:pt x="343" y="278"/>
                    </a:moveTo>
                    <a:cubicBezTo>
                      <a:pt x="342" y="275"/>
                      <a:pt x="342" y="273"/>
                      <a:pt x="342" y="270"/>
                    </a:cubicBezTo>
                    <a:cubicBezTo>
                      <a:pt x="332" y="217"/>
                      <a:pt x="302" y="173"/>
                      <a:pt x="263" y="152"/>
                    </a:cubicBezTo>
                    <a:cubicBezTo>
                      <a:pt x="266" y="149"/>
                      <a:pt x="269" y="146"/>
                      <a:pt x="272" y="142"/>
                    </a:cubicBezTo>
                    <a:cubicBezTo>
                      <a:pt x="279" y="145"/>
                      <a:pt x="287" y="146"/>
                      <a:pt x="294" y="146"/>
                    </a:cubicBezTo>
                    <a:cubicBezTo>
                      <a:pt x="302" y="146"/>
                      <a:pt x="310" y="145"/>
                      <a:pt x="317" y="142"/>
                    </a:cubicBezTo>
                    <a:cubicBezTo>
                      <a:pt x="320" y="141"/>
                      <a:pt x="324" y="139"/>
                      <a:pt x="327" y="138"/>
                    </a:cubicBezTo>
                    <a:cubicBezTo>
                      <a:pt x="366" y="155"/>
                      <a:pt x="394" y="202"/>
                      <a:pt x="394" y="257"/>
                    </a:cubicBezTo>
                    <a:cubicBezTo>
                      <a:pt x="394" y="263"/>
                      <a:pt x="375" y="273"/>
                      <a:pt x="343" y="278"/>
                    </a:cubicBezTo>
                    <a:close/>
                  </a:path>
                </a:pathLst>
              </a:custGeom>
              <a:solidFill>
                <a:srgbClr val="70707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ctr" anchorCtr="0" compatLnSpc="1">
                <a:prstTxWarp prst="textNoShape">
                  <a:avLst/>
                </a:prstTxWarp>
              </a:bodyPr>
              <a:lstStyle/>
              <a:p>
                <a:pPr defTabSz="914126">
                  <a:defRPr/>
                </a:pPr>
                <a:endParaRPr lang="en-US" sz="1400" kern="0" dirty="0">
                  <a:solidFill>
                    <a:srgbClr val="000000"/>
                  </a:solidFill>
                  <a:latin typeface="Arial"/>
                </a:endParaRPr>
              </a:p>
            </p:txBody>
          </p:sp>
        </p:grpSp>
      </p:grpSp>
      <p:sp>
        <p:nvSpPr>
          <p:cNvPr id="482" name="TextBox 481"/>
          <p:cNvSpPr txBox="1"/>
          <p:nvPr/>
        </p:nvSpPr>
        <p:spPr>
          <a:xfrm>
            <a:off x="9474154" y="5916199"/>
            <a:ext cx="1302524" cy="307738"/>
          </a:xfrm>
          <a:prstGeom prst="rect">
            <a:avLst/>
          </a:prstGeom>
          <a:noFill/>
        </p:spPr>
        <p:txBody>
          <a:bodyPr wrap="none" lIns="121882" tIns="60941" rIns="121882" bIns="60941" rtlCol="0">
            <a:spAutoFit/>
          </a:bodyPr>
          <a:lstStyle/>
          <a:p>
            <a:pPr algn="ctr" defTabSz="914126">
              <a:defRPr/>
            </a:pPr>
            <a:r>
              <a:rPr lang="en-US" sz="1200" kern="0" dirty="0">
                <a:solidFill>
                  <a:srgbClr val="404040"/>
                </a:solidFill>
              </a:rPr>
              <a:t>Personal Devices</a:t>
            </a:r>
          </a:p>
        </p:txBody>
      </p:sp>
      <p:grpSp>
        <p:nvGrpSpPr>
          <p:cNvPr id="483" name="Group 482"/>
          <p:cNvGrpSpPr/>
          <p:nvPr/>
        </p:nvGrpSpPr>
        <p:grpSpPr>
          <a:xfrm>
            <a:off x="9412845" y="5600699"/>
            <a:ext cx="1544419" cy="319233"/>
            <a:chOff x="4317061" y="5351635"/>
            <a:chExt cx="2595769" cy="536548"/>
          </a:xfrm>
        </p:grpSpPr>
        <p:grpSp>
          <p:nvGrpSpPr>
            <p:cNvPr id="489" name="Group 488"/>
            <p:cNvGrpSpPr/>
            <p:nvPr/>
          </p:nvGrpSpPr>
          <p:grpSpPr>
            <a:xfrm>
              <a:off x="5358628" y="5351635"/>
              <a:ext cx="274528" cy="536548"/>
              <a:chOff x="7713663" y="4589463"/>
              <a:chExt cx="696912" cy="1362075"/>
            </a:xfrm>
            <a:solidFill>
              <a:schemeClr val="tx1"/>
            </a:solidFill>
          </p:grpSpPr>
          <p:sp>
            <p:nvSpPr>
              <p:cNvPr id="518" name="Oval 5"/>
              <p:cNvSpPr>
                <a:spLocks noChangeArrowheads="1"/>
              </p:cNvSpPr>
              <p:nvPr/>
            </p:nvSpPr>
            <p:spPr bwMode="auto">
              <a:xfrm>
                <a:off x="8013700" y="5767388"/>
                <a:ext cx="98425" cy="10160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a:defRPr/>
                </a:pPr>
                <a:endParaRPr lang="en-US" sz="1799" kern="0">
                  <a:solidFill>
                    <a:srgbClr val="000000"/>
                  </a:solidFill>
                  <a:latin typeface="Arial"/>
                </a:endParaRPr>
              </a:p>
            </p:txBody>
          </p:sp>
          <p:sp>
            <p:nvSpPr>
              <p:cNvPr id="519" name="Freeform 6"/>
              <p:cNvSpPr>
                <a:spLocks noEditPoints="1"/>
              </p:cNvSpPr>
              <p:nvPr/>
            </p:nvSpPr>
            <p:spPr bwMode="auto">
              <a:xfrm>
                <a:off x="7713663" y="4589463"/>
                <a:ext cx="696912" cy="1362075"/>
              </a:xfrm>
              <a:custGeom>
                <a:avLst/>
                <a:gdLst>
                  <a:gd name="T0" fmla="*/ 159 w 184"/>
                  <a:gd name="T1" fmla="*/ 0 h 362"/>
                  <a:gd name="T2" fmla="*/ 25 w 184"/>
                  <a:gd name="T3" fmla="*/ 0 h 362"/>
                  <a:gd name="T4" fmla="*/ 0 w 184"/>
                  <a:gd name="T5" fmla="*/ 24 h 362"/>
                  <a:gd name="T6" fmla="*/ 0 w 184"/>
                  <a:gd name="T7" fmla="*/ 338 h 362"/>
                  <a:gd name="T8" fmla="*/ 25 w 184"/>
                  <a:gd name="T9" fmla="*/ 362 h 362"/>
                  <a:gd name="T10" fmla="*/ 159 w 184"/>
                  <a:gd name="T11" fmla="*/ 362 h 362"/>
                  <a:gd name="T12" fmla="*/ 184 w 184"/>
                  <a:gd name="T13" fmla="*/ 338 h 362"/>
                  <a:gd name="T14" fmla="*/ 184 w 184"/>
                  <a:gd name="T15" fmla="*/ 24 h 362"/>
                  <a:gd name="T16" fmla="*/ 159 w 184"/>
                  <a:gd name="T17" fmla="*/ 0 h 362"/>
                  <a:gd name="T18" fmla="*/ 16 w 184"/>
                  <a:gd name="T19" fmla="*/ 306 h 362"/>
                  <a:gd name="T20" fmla="*/ 168 w 184"/>
                  <a:gd name="T21" fmla="*/ 306 h 362"/>
                  <a:gd name="T22" fmla="*/ 168 w 184"/>
                  <a:gd name="T23" fmla="*/ 338 h 362"/>
                  <a:gd name="T24" fmla="*/ 159 w 184"/>
                  <a:gd name="T25" fmla="*/ 347 h 362"/>
                  <a:gd name="T26" fmla="*/ 25 w 184"/>
                  <a:gd name="T27" fmla="*/ 347 h 362"/>
                  <a:gd name="T28" fmla="*/ 16 w 184"/>
                  <a:gd name="T29" fmla="*/ 338 h 362"/>
                  <a:gd name="T30" fmla="*/ 16 w 184"/>
                  <a:gd name="T31" fmla="*/ 306 h 362"/>
                  <a:gd name="T32" fmla="*/ 168 w 184"/>
                  <a:gd name="T33" fmla="*/ 60 h 362"/>
                  <a:gd name="T34" fmla="*/ 168 w 184"/>
                  <a:gd name="T35" fmla="*/ 291 h 362"/>
                  <a:gd name="T36" fmla="*/ 16 w 184"/>
                  <a:gd name="T37" fmla="*/ 291 h 362"/>
                  <a:gd name="T38" fmla="*/ 16 w 184"/>
                  <a:gd name="T39" fmla="*/ 60 h 362"/>
                  <a:gd name="T40" fmla="*/ 168 w 184"/>
                  <a:gd name="T41" fmla="*/ 60 h 362"/>
                  <a:gd name="T42" fmla="*/ 25 w 184"/>
                  <a:gd name="T43" fmla="*/ 15 h 362"/>
                  <a:gd name="T44" fmla="*/ 159 w 184"/>
                  <a:gd name="T45" fmla="*/ 15 h 362"/>
                  <a:gd name="T46" fmla="*/ 168 w 184"/>
                  <a:gd name="T47" fmla="*/ 24 h 362"/>
                  <a:gd name="T48" fmla="*/ 168 w 184"/>
                  <a:gd name="T49" fmla="*/ 45 h 362"/>
                  <a:gd name="T50" fmla="*/ 16 w 184"/>
                  <a:gd name="T51" fmla="*/ 45 h 362"/>
                  <a:gd name="T52" fmla="*/ 16 w 184"/>
                  <a:gd name="T53" fmla="*/ 24 h 362"/>
                  <a:gd name="T54" fmla="*/ 25 w 184"/>
                  <a:gd name="T55" fmla="*/ 15 h 3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84" h="362">
                    <a:moveTo>
                      <a:pt x="159" y="0"/>
                    </a:moveTo>
                    <a:cubicBezTo>
                      <a:pt x="25" y="0"/>
                      <a:pt x="25" y="0"/>
                      <a:pt x="25" y="0"/>
                    </a:cubicBezTo>
                    <a:cubicBezTo>
                      <a:pt x="11" y="0"/>
                      <a:pt x="0" y="11"/>
                      <a:pt x="0" y="24"/>
                    </a:cubicBezTo>
                    <a:cubicBezTo>
                      <a:pt x="0" y="338"/>
                      <a:pt x="0" y="338"/>
                      <a:pt x="0" y="338"/>
                    </a:cubicBezTo>
                    <a:cubicBezTo>
                      <a:pt x="0" y="351"/>
                      <a:pt x="11" y="362"/>
                      <a:pt x="25" y="362"/>
                    </a:cubicBezTo>
                    <a:cubicBezTo>
                      <a:pt x="159" y="362"/>
                      <a:pt x="159" y="362"/>
                      <a:pt x="159" y="362"/>
                    </a:cubicBezTo>
                    <a:cubicBezTo>
                      <a:pt x="173" y="362"/>
                      <a:pt x="184" y="351"/>
                      <a:pt x="184" y="338"/>
                    </a:cubicBezTo>
                    <a:cubicBezTo>
                      <a:pt x="184" y="24"/>
                      <a:pt x="184" y="24"/>
                      <a:pt x="184" y="24"/>
                    </a:cubicBezTo>
                    <a:cubicBezTo>
                      <a:pt x="184" y="11"/>
                      <a:pt x="173" y="0"/>
                      <a:pt x="159" y="0"/>
                    </a:cubicBezTo>
                    <a:close/>
                    <a:moveTo>
                      <a:pt x="16" y="306"/>
                    </a:moveTo>
                    <a:cubicBezTo>
                      <a:pt x="168" y="306"/>
                      <a:pt x="168" y="306"/>
                      <a:pt x="168" y="306"/>
                    </a:cubicBezTo>
                    <a:cubicBezTo>
                      <a:pt x="168" y="338"/>
                      <a:pt x="168" y="338"/>
                      <a:pt x="168" y="338"/>
                    </a:cubicBezTo>
                    <a:cubicBezTo>
                      <a:pt x="168" y="343"/>
                      <a:pt x="164" y="347"/>
                      <a:pt x="159" y="347"/>
                    </a:cubicBezTo>
                    <a:cubicBezTo>
                      <a:pt x="25" y="347"/>
                      <a:pt x="25" y="347"/>
                      <a:pt x="25" y="347"/>
                    </a:cubicBezTo>
                    <a:cubicBezTo>
                      <a:pt x="20" y="347"/>
                      <a:pt x="16" y="343"/>
                      <a:pt x="16" y="338"/>
                    </a:cubicBezTo>
                    <a:lnTo>
                      <a:pt x="16" y="306"/>
                    </a:lnTo>
                    <a:close/>
                    <a:moveTo>
                      <a:pt x="168" y="60"/>
                    </a:moveTo>
                    <a:cubicBezTo>
                      <a:pt x="168" y="291"/>
                      <a:pt x="168" y="291"/>
                      <a:pt x="168" y="291"/>
                    </a:cubicBezTo>
                    <a:cubicBezTo>
                      <a:pt x="16" y="291"/>
                      <a:pt x="16" y="291"/>
                      <a:pt x="16" y="291"/>
                    </a:cubicBezTo>
                    <a:cubicBezTo>
                      <a:pt x="16" y="60"/>
                      <a:pt x="16" y="60"/>
                      <a:pt x="16" y="60"/>
                    </a:cubicBezTo>
                    <a:lnTo>
                      <a:pt x="168" y="60"/>
                    </a:lnTo>
                    <a:close/>
                    <a:moveTo>
                      <a:pt x="25" y="15"/>
                    </a:moveTo>
                    <a:cubicBezTo>
                      <a:pt x="159" y="15"/>
                      <a:pt x="159" y="15"/>
                      <a:pt x="159" y="15"/>
                    </a:cubicBezTo>
                    <a:cubicBezTo>
                      <a:pt x="164" y="15"/>
                      <a:pt x="168" y="19"/>
                      <a:pt x="168" y="24"/>
                    </a:cubicBezTo>
                    <a:cubicBezTo>
                      <a:pt x="168" y="45"/>
                      <a:pt x="168" y="45"/>
                      <a:pt x="168" y="45"/>
                    </a:cubicBezTo>
                    <a:cubicBezTo>
                      <a:pt x="16" y="45"/>
                      <a:pt x="16" y="45"/>
                      <a:pt x="16" y="45"/>
                    </a:cubicBezTo>
                    <a:cubicBezTo>
                      <a:pt x="16" y="24"/>
                      <a:pt x="16" y="24"/>
                      <a:pt x="16" y="24"/>
                    </a:cubicBezTo>
                    <a:cubicBezTo>
                      <a:pt x="16" y="19"/>
                      <a:pt x="20" y="15"/>
                      <a:pt x="25" y="1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a:defRPr/>
                </a:pPr>
                <a:endParaRPr lang="en-US" sz="1799" kern="0">
                  <a:solidFill>
                    <a:srgbClr val="000000"/>
                  </a:solidFill>
                  <a:latin typeface="Arial"/>
                </a:endParaRPr>
              </a:p>
            </p:txBody>
          </p:sp>
          <p:sp>
            <p:nvSpPr>
              <p:cNvPr id="520" name="Freeform 7"/>
              <p:cNvSpPr>
                <a:spLocks/>
              </p:cNvSpPr>
              <p:nvPr/>
            </p:nvSpPr>
            <p:spPr bwMode="auto">
              <a:xfrm>
                <a:off x="7970838" y="4672013"/>
                <a:ext cx="182562" cy="55563"/>
              </a:xfrm>
              <a:custGeom>
                <a:avLst/>
                <a:gdLst>
                  <a:gd name="T0" fmla="*/ 7 w 48"/>
                  <a:gd name="T1" fmla="*/ 15 h 15"/>
                  <a:gd name="T2" fmla="*/ 41 w 48"/>
                  <a:gd name="T3" fmla="*/ 15 h 15"/>
                  <a:gd name="T4" fmla="*/ 48 w 48"/>
                  <a:gd name="T5" fmla="*/ 8 h 15"/>
                  <a:gd name="T6" fmla="*/ 41 w 48"/>
                  <a:gd name="T7" fmla="*/ 0 h 15"/>
                  <a:gd name="T8" fmla="*/ 7 w 48"/>
                  <a:gd name="T9" fmla="*/ 0 h 15"/>
                  <a:gd name="T10" fmla="*/ 0 w 48"/>
                  <a:gd name="T11" fmla="*/ 8 h 15"/>
                  <a:gd name="T12" fmla="*/ 7 w 48"/>
                  <a:gd name="T13" fmla="*/ 15 h 15"/>
                </a:gdLst>
                <a:ahLst/>
                <a:cxnLst>
                  <a:cxn ang="0">
                    <a:pos x="T0" y="T1"/>
                  </a:cxn>
                  <a:cxn ang="0">
                    <a:pos x="T2" y="T3"/>
                  </a:cxn>
                  <a:cxn ang="0">
                    <a:pos x="T4" y="T5"/>
                  </a:cxn>
                  <a:cxn ang="0">
                    <a:pos x="T6" y="T7"/>
                  </a:cxn>
                  <a:cxn ang="0">
                    <a:pos x="T8" y="T9"/>
                  </a:cxn>
                  <a:cxn ang="0">
                    <a:pos x="T10" y="T11"/>
                  </a:cxn>
                  <a:cxn ang="0">
                    <a:pos x="T12" y="T13"/>
                  </a:cxn>
                </a:cxnLst>
                <a:rect l="0" t="0" r="r" b="b"/>
                <a:pathLst>
                  <a:path w="48" h="15">
                    <a:moveTo>
                      <a:pt x="7" y="15"/>
                    </a:moveTo>
                    <a:cubicBezTo>
                      <a:pt x="41" y="15"/>
                      <a:pt x="41" y="15"/>
                      <a:pt x="41" y="15"/>
                    </a:cubicBezTo>
                    <a:cubicBezTo>
                      <a:pt x="45" y="15"/>
                      <a:pt x="48" y="12"/>
                      <a:pt x="48" y="8"/>
                    </a:cubicBezTo>
                    <a:cubicBezTo>
                      <a:pt x="48" y="3"/>
                      <a:pt x="45" y="0"/>
                      <a:pt x="41" y="0"/>
                    </a:cubicBezTo>
                    <a:cubicBezTo>
                      <a:pt x="7" y="0"/>
                      <a:pt x="7" y="0"/>
                      <a:pt x="7" y="0"/>
                    </a:cubicBezTo>
                    <a:cubicBezTo>
                      <a:pt x="3" y="0"/>
                      <a:pt x="0" y="3"/>
                      <a:pt x="0" y="8"/>
                    </a:cubicBezTo>
                    <a:cubicBezTo>
                      <a:pt x="0" y="12"/>
                      <a:pt x="3" y="15"/>
                      <a:pt x="7" y="1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a:defRPr/>
                </a:pPr>
                <a:endParaRPr lang="en-US" sz="1799" kern="0">
                  <a:solidFill>
                    <a:srgbClr val="000000"/>
                  </a:solidFill>
                  <a:latin typeface="Arial"/>
                </a:endParaRPr>
              </a:p>
            </p:txBody>
          </p:sp>
        </p:grpSp>
        <p:grpSp>
          <p:nvGrpSpPr>
            <p:cNvPr id="490" name="Group 489"/>
            <p:cNvGrpSpPr/>
            <p:nvPr/>
          </p:nvGrpSpPr>
          <p:grpSpPr>
            <a:xfrm>
              <a:off x="4317061" y="5402898"/>
              <a:ext cx="476677" cy="434023"/>
              <a:chOff x="4491654" y="5494730"/>
              <a:chExt cx="476677" cy="434023"/>
            </a:xfrm>
          </p:grpSpPr>
          <p:sp>
            <p:nvSpPr>
              <p:cNvPr id="509" name="Freeform 84"/>
              <p:cNvSpPr>
                <a:spLocks/>
              </p:cNvSpPr>
              <p:nvPr/>
            </p:nvSpPr>
            <p:spPr bwMode="auto">
              <a:xfrm>
                <a:off x="4491654" y="5633543"/>
                <a:ext cx="476677" cy="227862"/>
              </a:xfrm>
              <a:custGeom>
                <a:avLst/>
                <a:gdLst>
                  <a:gd name="T0" fmla="*/ 488 w 520"/>
                  <a:gd name="T1" fmla="*/ 0 h 256"/>
                  <a:gd name="T2" fmla="*/ 34 w 520"/>
                  <a:gd name="T3" fmla="*/ 0 h 256"/>
                  <a:gd name="T4" fmla="*/ 0 w 520"/>
                  <a:gd name="T5" fmla="*/ 35 h 256"/>
                  <a:gd name="T6" fmla="*/ 0 w 520"/>
                  <a:gd name="T7" fmla="*/ 223 h 256"/>
                  <a:gd name="T8" fmla="*/ 34 w 520"/>
                  <a:gd name="T9" fmla="*/ 256 h 256"/>
                  <a:gd name="T10" fmla="*/ 64 w 520"/>
                  <a:gd name="T11" fmla="*/ 256 h 256"/>
                  <a:gd name="T12" fmla="*/ 64 w 520"/>
                  <a:gd name="T13" fmla="*/ 240 h 256"/>
                  <a:gd name="T14" fmla="*/ 34 w 520"/>
                  <a:gd name="T15" fmla="*/ 240 h 256"/>
                  <a:gd name="T16" fmla="*/ 16 w 520"/>
                  <a:gd name="T17" fmla="*/ 223 h 256"/>
                  <a:gd name="T18" fmla="*/ 16 w 520"/>
                  <a:gd name="T19" fmla="*/ 35 h 256"/>
                  <a:gd name="T20" fmla="*/ 34 w 520"/>
                  <a:gd name="T21" fmla="*/ 16 h 256"/>
                  <a:gd name="T22" fmla="*/ 488 w 520"/>
                  <a:gd name="T23" fmla="*/ 16 h 256"/>
                  <a:gd name="T24" fmla="*/ 508 w 520"/>
                  <a:gd name="T25" fmla="*/ 35 h 256"/>
                  <a:gd name="T26" fmla="*/ 508 w 520"/>
                  <a:gd name="T27" fmla="*/ 223 h 256"/>
                  <a:gd name="T28" fmla="*/ 488 w 520"/>
                  <a:gd name="T29" fmla="*/ 240 h 256"/>
                  <a:gd name="T30" fmla="*/ 460 w 520"/>
                  <a:gd name="T31" fmla="*/ 240 h 256"/>
                  <a:gd name="T32" fmla="*/ 460 w 520"/>
                  <a:gd name="T33" fmla="*/ 256 h 256"/>
                  <a:gd name="T34" fmla="*/ 488 w 520"/>
                  <a:gd name="T35" fmla="*/ 256 h 256"/>
                  <a:gd name="T36" fmla="*/ 520 w 520"/>
                  <a:gd name="T37" fmla="*/ 223 h 256"/>
                  <a:gd name="T38" fmla="*/ 520 w 520"/>
                  <a:gd name="T39" fmla="*/ 35 h 256"/>
                  <a:gd name="T40" fmla="*/ 488 w 520"/>
                  <a:gd name="T41" fmla="*/ 0 h 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20" h="256">
                    <a:moveTo>
                      <a:pt x="488" y="0"/>
                    </a:moveTo>
                    <a:cubicBezTo>
                      <a:pt x="34" y="0"/>
                      <a:pt x="34" y="0"/>
                      <a:pt x="34" y="0"/>
                    </a:cubicBezTo>
                    <a:cubicBezTo>
                      <a:pt x="16" y="0"/>
                      <a:pt x="0" y="16"/>
                      <a:pt x="0" y="35"/>
                    </a:cubicBezTo>
                    <a:cubicBezTo>
                      <a:pt x="0" y="223"/>
                      <a:pt x="0" y="223"/>
                      <a:pt x="0" y="223"/>
                    </a:cubicBezTo>
                    <a:cubicBezTo>
                      <a:pt x="0" y="242"/>
                      <a:pt x="16" y="256"/>
                      <a:pt x="34" y="256"/>
                    </a:cubicBezTo>
                    <a:cubicBezTo>
                      <a:pt x="64" y="256"/>
                      <a:pt x="64" y="256"/>
                      <a:pt x="64" y="256"/>
                    </a:cubicBezTo>
                    <a:cubicBezTo>
                      <a:pt x="64" y="240"/>
                      <a:pt x="64" y="240"/>
                      <a:pt x="64" y="240"/>
                    </a:cubicBezTo>
                    <a:cubicBezTo>
                      <a:pt x="34" y="240"/>
                      <a:pt x="34" y="240"/>
                      <a:pt x="34" y="240"/>
                    </a:cubicBezTo>
                    <a:cubicBezTo>
                      <a:pt x="24" y="240"/>
                      <a:pt x="16" y="233"/>
                      <a:pt x="16" y="223"/>
                    </a:cubicBezTo>
                    <a:cubicBezTo>
                      <a:pt x="16" y="35"/>
                      <a:pt x="16" y="35"/>
                      <a:pt x="16" y="35"/>
                    </a:cubicBezTo>
                    <a:cubicBezTo>
                      <a:pt x="16" y="25"/>
                      <a:pt x="24" y="16"/>
                      <a:pt x="34" y="16"/>
                    </a:cubicBezTo>
                    <a:cubicBezTo>
                      <a:pt x="488" y="16"/>
                      <a:pt x="488" y="16"/>
                      <a:pt x="488" y="16"/>
                    </a:cubicBezTo>
                    <a:cubicBezTo>
                      <a:pt x="498" y="16"/>
                      <a:pt x="508" y="25"/>
                      <a:pt x="508" y="35"/>
                    </a:cubicBezTo>
                    <a:cubicBezTo>
                      <a:pt x="508" y="223"/>
                      <a:pt x="508" y="223"/>
                      <a:pt x="508" y="223"/>
                    </a:cubicBezTo>
                    <a:cubicBezTo>
                      <a:pt x="508" y="233"/>
                      <a:pt x="498" y="240"/>
                      <a:pt x="488" y="240"/>
                    </a:cubicBezTo>
                    <a:cubicBezTo>
                      <a:pt x="460" y="240"/>
                      <a:pt x="460" y="240"/>
                      <a:pt x="460" y="240"/>
                    </a:cubicBezTo>
                    <a:cubicBezTo>
                      <a:pt x="460" y="256"/>
                      <a:pt x="460" y="256"/>
                      <a:pt x="460" y="256"/>
                    </a:cubicBezTo>
                    <a:cubicBezTo>
                      <a:pt x="488" y="256"/>
                      <a:pt x="488" y="256"/>
                      <a:pt x="488" y="256"/>
                    </a:cubicBezTo>
                    <a:cubicBezTo>
                      <a:pt x="506" y="256"/>
                      <a:pt x="520" y="242"/>
                      <a:pt x="520" y="223"/>
                    </a:cubicBezTo>
                    <a:cubicBezTo>
                      <a:pt x="520" y="35"/>
                      <a:pt x="520" y="35"/>
                      <a:pt x="520" y="35"/>
                    </a:cubicBezTo>
                    <a:cubicBezTo>
                      <a:pt x="520" y="16"/>
                      <a:pt x="506" y="0"/>
                      <a:pt x="488" y="0"/>
                    </a:cubicBezTo>
                    <a:close/>
                  </a:path>
                </a:pathLst>
              </a:custGeom>
              <a:solidFill>
                <a:schemeClr val="tx1"/>
              </a:solidFill>
              <a:ln>
                <a:solidFill>
                  <a:schemeClr val="tx1"/>
                </a:solidFill>
              </a:ln>
              <a:extLst/>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sp>
            <p:nvSpPr>
              <p:cNvPr id="510" name="Freeform 85"/>
              <p:cNvSpPr>
                <a:spLocks noEditPoints="1"/>
              </p:cNvSpPr>
              <p:nvPr/>
            </p:nvSpPr>
            <p:spPr bwMode="auto">
              <a:xfrm>
                <a:off x="4552268" y="5494730"/>
                <a:ext cx="366675" cy="149289"/>
              </a:xfrm>
              <a:custGeom>
                <a:avLst/>
                <a:gdLst>
                  <a:gd name="T0" fmla="*/ 0 w 980"/>
                  <a:gd name="T1" fmla="*/ 0 h 399"/>
                  <a:gd name="T2" fmla="*/ 0 w 980"/>
                  <a:gd name="T3" fmla="*/ 399 h 399"/>
                  <a:gd name="T4" fmla="*/ 980 w 980"/>
                  <a:gd name="T5" fmla="*/ 399 h 399"/>
                  <a:gd name="T6" fmla="*/ 980 w 980"/>
                  <a:gd name="T7" fmla="*/ 0 h 399"/>
                  <a:gd name="T8" fmla="*/ 0 w 980"/>
                  <a:gd name="T9" fmla="*/ 0 h 399"/>
                  <a:gd name="T10" fmla="*/ 961 w 980"/>
                  <a:gd name="T11" fmla="*/ 380 h 399"/>
                  <a:gd name="T12" fmla="*/ 19 w 980"/>
                  <a:gd name="T13" fmla="*/ 380 h 399"/>
                  <a:gd name="T14" fmla="*/ 19 w 980"/>
                  <a:gd name="T15" fmla="*/ 19 h 399"/>
                  <a:gd name="T16" fmla="*/ 961 w 980"/>
                  <a:gd name="T17" fmla="*/ 19 h 399"/>
                  <a:gd name="T18" fmla="*/ 961 w 980"/>
                  <a:gd name="T19" fmla="*/ 380 h 3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80" h="399">
                    <a:moveTo>
                      <a:pt x="0" y="0"/>
                    </a:moveTo>
                    <a:lnTo>
                      <a:pt x="0" y="399"/>
                    </a:lnTo>
                    <a:lnTo>
                      <a:pt x="980" y="399"/>
                    </a:lnTo>
                    <a:lnTo>
                      <a:pt x="980" y="0"/>
                    </a:lnTo>
                    <a:lnTo>
                      <a:pt x="0" y="0"/>
                    </a:lnTo>
                    <a:close/>
                    <a:moveTo>
                      <a:pt x="961" y="380"/>
                    </a:moveTo>
                    <a:lnTo>
                      <a:pt x="19" y="380"/>
                    </a:lnTo>
                    <a:lnTo>
                      <a:pt x="19" y="19"/>
                    </a:lnTo>
                    <a:lnTo>
                      <a:pt x="961" y="19"/>
                    </a:lnTo>
                    <a:lnTo>
                      <a:pt x="961" y="380"/>
                    </a:lnTo>
                    <a:close/>
                  </a:path>
                </a:pathLst>
              </a:custGeom>
              <a:solidFill>
                <a:schemeClr val="tx1"/>
              </a:solidFill>
              <a:ln>
                <a:solidFill>
                  <a:schemeClr val="tx1"/>
                </a:solidFill>
              </a:ln>
              <a:extLst/>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sp>
            <p:nvSpPr>
              <p:cNvPr id="511" name="Freeform 86"/>
              <p:cNvSpPr>
                <a:spLocks/>
              </p:cNvSpPr>
              <p:nvPr/>
            </p:nvSpPr>
            <p:spPr bwMode="auto">
              <a:xfrm>
                <a:off x="4595320" y="5878990"/>
                <a:ext cx="284360" cy="10851"/>
              </a:xfrm>
              <a:custGeom>
                <a:avLst/>
                <a:gdLst>
                  <a:gd name="T0" fmla="*/ 320 w 320"/>
                  <a:gd name="T1" fmla="*/ 6 h 12"/>
                  <a:gd name="T2" fmla="*/ 314 w 320"/>
                  <a:gd name="T3" fmla="*/ 12 h 12"/>
                  <a:gd name="T4" fmla="*/ 6 w 320"/>
                  <a:gd name="T5" fmla="*/ 12 h 12"/>
                  <a:gd name="T6" fmla="*/ 0 w 320"/>
                  <a:gd name="T7" fmla="*/ 6 h 12"/>
                  <a:gd name="T8" fmla="*/ 6 w 320"/>
                  <a:gd name="T9" fmla="*/ 0 h 12"/>
                  <a:gd name="T10" fmla="*/ 314 w 320"/>
                  <a:gd name="T11" fmla="*/ 0 h 12"/>
                  <a:gd name="T12" fmla="*/ 320 w 320"/>
                  <a:gd name="T13" fmla="*/ 6 h 12"/>
                </a:gdLst>
                <a:ahLst/>
                <a:cxnLst>
                  <a:cxn ang="0">
                    <a:pos x="T0" y="T1"/>
                  </a:cxn>
                  <a:cxn ang="0">
                    <a:pos x="T2" y="T3"/>
                  </a:cxn>
                  <a:cxn ang="0">
                    <a:pos x="T4" y="T5"/>
                  </a:cxn>
                  <a:cxn ang="0">
                    <a:pos x="T6" y="T7"/>
                  </a:cxn>
                  <a:cxn ang="0">
                    <a:pos x="T8" y="T9"/>
                  </a:cxn>
                  <a:cxn ang="0">
                    <a:pos x="T10" y="T11"/>
                  </a:cxn>
                  <a:cxn ang="0">
                    <a:pos x="T12" y="T13"/>
                  </a:cxn>
                </a:cxnLst>
                <a:rect l="0" t="0" r="r" b="b"/>
                <a:pathLst>
                  <a:path w="320" h="12">
                    <a:moveTo>
                      <a:pt x="320" y="6"/>
                    </a:moveTo>
                    <a:cubicBezTo>
                      <a:pt x="320" y="9"/>
                      <a:pt x="317" y="12"/>
                      <a:pt x="314" y="12"/>
                    </a:cubicBezTo>
                    <a:cubicBezTo>
                      <a:pt x="6" y="12"/>
                      <a:pt x="6" y="12"/>
                      <a:pt x="6" y="12"/>
                    </a:cubicBezTo>
                    <a:cubicBezTo>
                      <a:pt x="3" y="12"/>
                      <a:pt x="0" y="9"/>
                      <a:pt x="0" y="6"/>
                    </a:cubicBezTo>
                    <a:cubicBezTo>
                      <a:pt x="0" y="3"/>
                      <a:pt x="3" y="0"/>
                      <a:pt x="6" y="0"/>
                    </a:cubicBezTo>
                    <a:cubicBezTo>
                      <a:pt x="314" y="0"/>
                      <a:pt x="314" y="0"/>
                      <a:pt x="314" y="0"/>
                    </a:cubicBezTo>
                    <a:cubicBezTo>
                      <a:pt x="317" y="0"/>
                      <a:pt x="320" y="3"/>
                      <a:pt x="320" y="6"/>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sp>
            <p:nvSpPr>
              <p:cNvPr id="512" name="Freeform 87"/>
              <p:cNvSpPr>
                <a:spLocks/>
              </p:cNvSpPr>
              <p:nvPr/>
            </p:nvSpPr>
            <p:spPr bwMode="auto">
              <a:xfrm>
                <a:off x="4595320" y="5836336"/>
                <a:ext cx="284360" cy="10851"/>
              </a:xfrm>
              <a:custGeom>
                <a:avLst/>
                <a:gdLst>
                  <a:gd name="T0" fmla="*/ 320 w 320"/>
                  <a:gd name="T1" fmla="*/ 6 h 12"/>
                  <a:gd name="T2" fmla="*/ 314 w 320"/>
                  <a:gd name="T3" fmla="*/ 12 h 12"/>
                  <a:gd name="T4" fmla="*/ 6 w 320"/>
                  <a:gd name="T5" fmla="*/ 12 h 12"/>
                  <a:gd name="T6" fmla="*/ 0 w 320"/>
                  <a:gd name="T7" fmla="*/ 6 h 12"/>
                  <a:gd name="T8" fmla="*/ 6 w 320"/>
                  <a:gd name="T9" fmla="*/ 0 h 12"/>
                  <a:gd name="T10" fmla="*/ 314 w 320"/>
                  <a:gd name="T11" fmla="*/ 0 h 12"/>
                  <a:gd name="T12" fmla="*/ 320 w 320"/>
                  <a:gd name="T13" fmla="*/ 6 h 12"/>
                </a:gdLst>
                <a:ahLst/>
                <a:cxnLst>
                  <a:cxn ang="0">
                    <a:pos x="T0" y="T1"/>
                  </a:cxn>
                  <a:cxn ang="0">
                    <a:pos x="T2" y="T3"/>
                  </a:cxn>
                  <a:cxn ang="0">
                    <a:pos x="T4" y="T5"/>
                  </a:cxn>
                  <a:cxn ang="0">
                    <a:pos x="T6" y="T7"/>
                  </a:cxn>
                  <a:cxn ang="0">
                    <a:pos x="T8" y="T9"/>
                  </a:cxn>
                  <a:cxn ang="0">
                    <a:pos x="T10" y="T11"/>
                  </a:cxn>
                  <a:cxn ang="0">
                    <a:pos x="T12" y="T13"/>
                  </a:cxn>
                </a:cxnLst>
                <a:rect l="0" t="0" r="r" b="b"/>
                <a:pathLst>
                  <a:path w="320" h="12">
                    <a:moveTo>
                      <a:pt x="320" y="6"/>
                    </a:moveTo>
                    <a:cubicBezTo>
                      <a:pt x="320" y="9"/>
                      <a:pt x="317" y="12"/>
                      <a:pt x="314" y="12"/>
                    </a:cubicBezTo>
                    <a:cubicBezTo>
                      <a:pt x="6" y="12"/>
                      <a:pt x="6" y="12"/>
                      <a:pt x="6" y="12"/>
                    </a:cubicBezTo>
                    <a:cubicBezTo>
                      <a:pt x="3" y="12"/>
                      <a:pt x="0" y="9"/>
                      <a:pt x="0" y="6"/>
                    </a:cubicBezTo>
                    <a:cubicBezTo>
                      <a:pt x="0" y="3"/>
                      <a:pt x="3" y="0"/>
                      <a:pt x="6" y="0"/>
                    </a:cubicBezTo>
                    <a:cubicBezTo>
                      <a:pt x="314" y="0"/>
                      <a:pt x="314" y="0"/>
                      <a:pt x="314" y="0"/>
                    </a:cubicBezTo>
                    <a:cubicBezTo>
                      <a:pt x="317" y="0"/>
                      <a:pt x="320" y="3"/>
                      <a:pt x="320" y="6"/>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sp>
            <p:nvSpPr>
              <p:cNvPr id="513" name="Freeform 88"/>
              <p:cNvSpPr>
                <a:spLocks/>
              </p:cNvSpPr>
              <p:nvPr/>
            </p:nvSpPr>
            <p:spPr bwMode="auto">
              <a:xfrm>
                <a:off x="4595320" y="5789940"/>
                <a:ext cx="284360" cy="10851"/>
              </a:xfrm>
              <a:custGeom>
                <a:avLst/>
                <a:gdLst>
                  <a:gd name="T0" fmla="*/ 320 w 320"/>
                  <a:gd name="T1" fmla="*/ 6 h 12"/>
                  <a:gd name="T2" fmla="*/ 314 w 320"/>
                  <a:gd name="T3" fmla="*/ 12 h 12"/>
                  <a:gd name="T4" fmla="*/ 6 w 320"/>
                  <a:gd name="T5" fmla="*/ 12 h 12"/>
                  <a:gd name="T6" fmla="*/ 0 w 320"/>
                  <a:gd name="T7" fmla="*/ 6 h 12"/>
                  <a:gd name="T8" fmla="*/ 6 w 320"/>
                  <a:gd name="T9" fmla="*/ 0 h 12"/>
                  <a:gd name="T10" fmla="*/ 314 w 320"/>
                  <a:gd name="T11" fmla="*/ 0 h 12"/>
                  <a:gd name="T12" fmla="*/ 320 w 320"/>
                  <a:gd name="T13" fmla="*/ 6 h 12"/>
                </a:gdLst>
                <a:ahLst/>
                <a:cxnLst>
                  <a:cxn ang="0">
                    <a:pos x="T0" y="T1"/>
                  </a:cxn>
                  <a:cxn ang="0">
                    <a:pos x="T2" y="T3"/>
                  </a:cxn>
                  <a:cxn ang="0">
                    <a:pos x="T4" y="T5"/>
                  </a:cxn>
                  <a:cxn ang="0">
                    <a:pos x="T6" y="T7"/>
                  </a:cxn>
                  <a:cxn ang="0">
                    <a:pos x="T8" y="T9"/>
                  </a:cxn>
                  <a:cxn ang="0">
                    <a:pos x="T10" y="T11"/>
                  </a:cxn>
                  <a:cxn ang="0">
                    <a:pos x="T12" y="T13"/>
                  </a:cxn>
                </a:cxnLst>
                <a:rect l="0" t="0" r="r" b="b"/>
                <a:pathLst>
                  <a:path w="320" h="12">
                    <a:moveTo>
                      <a:pt x="320" y="6"/>
                    </a:moveTo>
                    <a:cubicBezTo>
                      <a:pt x="320" y="9"/>
                      <a:pt x="317" y="12"/>
                      <a:pt x="314" y="12"/>
                    </a:cubicBezTo>
                    <a:cubicBezTo>
                      <a:pt x="6" y="12"/>
                      <a:pt x="6" y="12"/>
                      <a:pt x="6" y="12"/>
                    </a:cubicBezTo>
                    <a:cubicBezTo>
                      <a:pt x="3" y="12"/>
                      <a:pt x="0" y="9"/>
                      <a:pt x="0" y="6"/>
                    </a:cubicBezTo>
                    <a:cubicBezTo>
                      <a:pt x="0" y="3"/>
                      <a:pt x="3" y="0"/>
                      <a:pt x="6" y="0"/>
                    </a:cubicBezTo>
                    <a:cubicBezTo>
                      <a:pt x="314" y="0"/>
                      <a:pt x="314" y="0"/>
                      <a:pt x="314" y="0"/>
                    </a:cubicBezTo>
                    <a:cubicBezTo>
                      <a:pt x="317" y="0"/>
                      <a:pt x="320" y="3"/>
                      <a:pt x="320" y="6"/>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sp>
            <p:nvSpPr>
              <p:cNvPr id="514" name="Freeform 89"/>
              <p:cNvSpPr>
                <a:spLocks noEditPoints="1"/>
              </p:cNvSpPr>
              <p:nvPr/>
            </p:nvSpPr>
            <p:spPr bwMode="auto">
              <a:xfrm>
                <a:off x="4556009" y="5761504"/>
                <a:ext cx="359191" cy="163881"/>
              </a:xfrm>
              <a:custGeom>
                <a:avLst/>
                <a:gdLst>
                  <a:gd name="T0" fmla="*/ 0 w 960"/>
                  <a:gd name="T1" fmla="*/ 0 h 438"/>
                  <a:gd name="T2" fmla="*/ 0 w 960"/>
                  <a:gd name="T3" fmla="*/ 438 h 438"/>
                  <a:gd name="T4" fmla="*/ 960 w 960"/>
                  <a:gd name="T5" fmla="*/ 438 h 438"/>
                  <a:gd name="T6" fmla="*/ 960 w 960"/>
                  <a:gd name="T7" fmla="*/ 0 h 438"/>
                  <a:gd name="T8" fmla="*/ 0 w 960"/>
                  <a:gd name="T9" fmla="*/ 0 h 438"/>
                  <a:gd name="T10" fmla="*/ 951 w 960"/>
                  <a:gd name="T11" fmla="*/ 428 h 438"/>
                  <a:gd name="T12" fmla="*/ 9 w 960"/>
                  <a:gd name="T13" fmla="*/ 428 h 438"/>
                  <a:gd name="T14" fmla="*/ 9 w 960"/>
                  <a:gd name="T15" fmla="*/ 10 h 438"/>
                  <a:gd name="T16" fmla="*/ 951 w 960"/>
                  <a:gd name="T17" fmla="*/ 10 h 438"/>
                  <a:gd name="T18" fmla="*/ 951 w 960"/>
                  <a:gd name="T19" fmla="*/ 428 h 4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60" h="438">
                    <a:moveTo>
                      <a:pt x="0" y="0"/>
                    </a:moveTo>
                    <a:lnTo>
                      <a:pt x="0" y="438"/>
                    </a:lnTo>
                    <a:lnTo>
                      <a:pt x="960" y="438"/>
                    </a:lnTo>
                    <a:lnTo>
                      <a:pt x="960" y="0"/>
                    </a:lnTo>
                    <a:lnTo>
                      <a:pt x="0" y="0"/>
                    </a:lnTo>
                    <a:close/>
                    <a:moveTo>
                      <a:pt x="951" y="428"/>
                    </a:moveTo>
                    <a:lnTo>
                      <a:pt x="9" y="428"/>
                    </a:lnTo>
                    <a:lnTo>
                      <a:pt x="9" y="10"/>
                    </a:lnTo>
                    <a:lnTo>
                      <a:pt x="951" y="10"/>
                    </a:lnTo>
                    <a:lnTo>
                      <a:pt x="951" y="428"/>
                    </a:lnTo>
                    <a:close/>
                  </a:path>
                </a:pathLst>
              </a:custGeom>
              <a:solidFill>
                <a:schemeClr val="tx1"/>
              </a:solidFill>
              <a:ln>
                <a:solidFill>
                  <a:srgbClr val="A6B0B3"/>
                </a:solidFill>
              </a:ln>
              <a:extLst/>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sp>
            <p:nvSpPr>
              <p:cNvPr id="515" name="Freeform 90"/>
              <p:cNvSpPr>
                <a:spLocks noEditPoints="1"/>
              </p:cNvSpPr>
              <p:nvPr/>
            </p:nvSpPr>
            <p:spPr bwMode="auto">
              <a:xfrm>
                <a:off x="4552268" y="5758137"/>
                <a:ext cx="366675" cy="170616"/>
              </a:xfrm>
              <a:custGeom>
                <a:avLst/>
                <a:gdLst>
                  <a:gd name="T0" fmla="*/ 0 w 980"/>
                  <a:gd name="T1" fmla="*/ 0 h 456"/>
                  <a:gd name="T2" fmla="*/ 0 w 980"/>
                  <a:gd name="T3" fmla="*/ 456 h 456"/>
                  <a:gd name="T4" fmla="*/ 980 w 980"/>
                  <a:gd name="T5" fmla="*/ 456 h 456"/>
                  <a:gd name="T6" fmla="*/ 980 w 980"/>
                  <a:gd name="T7" fmla="*/ 0 h 456"/>
                  <a:gd name="T8" fmla="*/ 0 w 980"/>
                  <a:gd name="T9" fmla="*/ 0 h 456"/>
                  <a:gd name="T10" fmla="*/ 961 w 980"/>
                  <a:gd name="T11" fmla="*/ 437 h 456"/>
                  <a:gd name="T12" fmla="*/ 19 w 980"/>
                  <a:gd name="T13" fmla="*/ 437 h 456"/>
                  <a:gd name="T14" fmla="*/ 19 w 980"/>
                  <a:gd name="T15" fmla="*/ 19 h 456"/>
                  <a:gd name="T16" fmla="*/ 961 w 980"/>
                  <a:gd name="T17" fmla="*/ 19 h 456"/>
                  <a:gd name="T18" fmla="*/ 961 w 980"/>
                  <a:gd name="T19" fmla="*/ 437 h 4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80" h="456">
                    <a:moveTo>
                      <a:pt x="0" y="0"/>
                    </a:moveTo>
                    <a:lnTo>
                      <a:pt x="0" y="456"/>
                    </a:lnTo>
                    <a:lnTo>
                      <a:pt x="980" y="456"/>
                    </a:lnTo>
                    <a:lnTo>
                      <a:pt x="980" y="0"/>
                    </a:lnTo>
                    <a:lnTo>
                      <a:pt x="0" y="0"/>
                    </a:lnTo>
                    <a:close/>
                    <a:moveTo>
                      <a:pt x="961" y="437"/>
                    </a:moveTo>
                    <a:lnTo>
                      <a:pt x="19" y="437"/>
                    </a:lnTo>
                    <a:lnTo>
                      <a:pt x="19" y="19"/>
                    </a:lnTo>
                    <a:lnTo>
                      <a:pt x="961" y="19"/>
                    </a:lnTo>
                    <a:lnTo>
                      <a:pt x="961" y="437"/>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sp>
            <p:nvSpPr>
              <p:cNvPr id="516" name="Oval 94"/>
              <p:cNvSpPr>
                <a:spLocks noChangeArrowheads="1"/>
              </p:cNvSpPr>
              <p:nvPr/>
            </p:nvSpPr>
            <p:spPr bwMode="auto">
              <a:xfrm>
                <a:off x="4873669" y="5684428"/>
                <a:ext cx="29558" cy="2918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sp>
            <p:nvSpPr>
              <p:cNvPr id="517" name="Oval 95"/>
              <p:cNvSpPr>
                <a:spLocks noChangeArrowheads="1"/>
              </p:cNvSpPr>
              <p:nvPr/>
            </p:nvSpPr>
            <p:spPr bwMode="auto">
              <a:xfrm>
                <a:off x="4834757" y="5684428"/>
                <a:ext cx="29184" cy="2918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grpSp>
        <p:grpSp>
          <p:nvGrpSpPr>
            <p:cNvPr id="491" name="Group 27"/>
            <p:cNvGrpSpPr>
              <a:grpSpLocks noChangeAspect="1"/>
            </p:cNvGrpSpPr>
            <p:nvPr/>
          </p:nvGrpSpPr>
          <p:grpSpPr bwMode="auto">
            <a:xfrm>
              <a:off x="4996039" y="5454650"/>
              <a:ext cx="128538" cy="333375"/>
              <a:chOff x="3653" y="1676"/>
              <a:chExt cx="374" cy="970"/>
            </a:xfrm>
            <a:solidFill>
              <a:schemeClr val="tx1"/>
            </a:solidFill>
          </p:grpSpPr>
          <p:sp>
            <p:nvSpPr>
              <p:cNvPr id="507" name="Freeform 28"/>
              <p:cNvSpPr>
                <a:spLocks noEditPoints="1"/>
              </p:cNvSpPr>
              <p:nvPr/>
            </p:nvSpPr>
            <p:spPr bwMode="auto">
              <a:xfrm>
                <a:off x="3653" y="1676"/>
                <a:ext cx="374" cy="970"/>
              </a:xfrm>
              <a:custGeom>
                <a:avLst/>
                <a:gdLst>
                  <a:gd name="T0" fmla="*/ 190 w 226"/>
                  <a:gd name="T1" fmla="*/ 114 h 592"/>
                  <a:gd name="T2" fmla="*/ 177 w 226"/>
                  <a:gd name="T3" fmla="*/ 114 h 592"/>
                  <a:gd name="T4" fmla="*/ 177 w 226"/>
                  <a:gd name="T5" fmla="*/ 0 h 592"/>
                  <a:gd name="T6" fmla="*/ 53 w 226"/>
                  <a:gd name="T7" fmla="*/ 0 h 592"/>
                  <a:gd name="T8" fmla="*/ 53 w 226"/>
                  <a:gd name="T9" fmla="*/ 114 h 592"/>
                  <a:gd name="T10" fmla="*/ 36 w 226"/>
                  <a:gd name="T11" fmla="*/ 114 h 592"/>
                  <a:gd name="T12" fmla="*/ 0 w 226"/>
                  <a:gd name="T13" fmla="*/ 150 h 592"/>
                  <a:gd name="T14" fmla="*/ 0 w 226"/>
                  <a:gd name="T15" fmla="*/ 556 h 592"/>
                  <a:gd name="T16" fmla="*/ 36 w 226"/>
                  <a:gd name="T17" fmla="*/ 592 h 592"/>
                  <a:gd name="T18" fmla="*/ 190 w 226"/>
                  <a:gd name="T19" fmla="*/ 592 h 592"/>
                  <a:gd name="T20" fmla="*/ 226 w 226"/>
                  <a:gd name="T21" fmla="*/ 556 h 592"/>
                  <a:gd name="T22" fmla="*/ 226 w 226"/>
                  <a:gd name="T23" fmla="*/ 150 h 592"/>
                  <a:gd name="T24" fmla="*/ 190 w 226"/>
                  <a:gd name="T25" fmla="*/ 114 h 592"/>
                  <a:gd name="T26" fmla="*/ 67 w 226"/>
                  <a:gd name="T27" fmla="*/ 12 h 592"/>
                  <a:gd name="T28" fmla="*/ 163 w 226"/>
                  <a:gd name="T29" fmla="*/ 12 h 592"/>
                  <a:gd name="T30" fmla="*/ 163 w 226"/>
                  <a:gd name="T31" fmla="*/ 20 h 592"/>
                  <a:gd name="T32" fmla="*/ 67 w 226"/>
                  <a:gd name="T33" fmla="*/ 20 h 592"/>
                  <a:gd name="T34" fmla="*/ 67 w 226"/>
                  <a:gd name="T35" fmla="*/ 12 h 592"/>
                  <a:gd name="T36" fmla="*/ 210 w 226"/>
                  <a:gd name="T37" fmla="*/ 556 h 592"/>
                  <a:gd name="T38" fmla="*/ 190 w 226"/>
                  <a:gd name="T39" fmla="*/ 576 h 592"/>
                  <a:gd name="T40" fmla="*/ 36 w 226"/>
                  <a:gd name="T41" fmla="*/ 576 h 592"/>
                  <a:gd name="T42" fmla="*/ 16 w 226"/>
                  <a:gd name="T43" fmla="*/ 556 h 592"/>
                  <a:gd name="T44" fmla="*/ 16 w 226"/>
                  <a:gd name="T45" fmla="*/ 150 h 592"/>
                  <a:gd name="T46" fmla="*/ 36 w 226"/>
                  <a:gd name="T47" fmla="*/ 130 h 592"/>
                  <a:gd name="T48" fmla="*/ 190 w 226"/>
                  <a:gd name="T49" fmla="*/ 130 h 592"/>
                  <a:gd name="T50" fmla="*/ 210 w 226"/>
                  <a:gd name="T51" fmla="*/ 150 h 592"/>
                  <a:gd name="T52" fmla="*/ 210 w 226"/>
                  <a:gd name="T53" fmla="*/ 556 h 5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26" h="592">
                    <a:moveTo>
                      <a:pt x="190" y="114"/>
                    </a:moveTo>
                    <a:cubicBezTo>
                      <a:pt x="177" y="114"/>
                      <a:pt x="177" y="114"/>
                      <a:pt x="177" y="114"/>
                    </a:cubicBezTo>
                    <a:cubicBezTo>
                      <a:pt x="177" y="0"/>
                      <a:pt x="177" y="0"/>
                      <a:pt x="177" y="0"/>
                    </a:cubicBezTo>
                    <a:cubicBezTo>
                      <a:pt x="53" y="0"/>
                      <a:pt x="53" y="0"/>
                      <a:pt x="53" y="0"/>
                    </a:cubicBezTo>
                    <a:cubicBezTo>
                      <a:pt x="53" y="114"/>
                      <a:pt x="53" y="114"/>
                      <a:pt x="53" y="114"/>
                    </a:cubicBezTo>
                    <a:cubicBezTo>
                      <a:pt x="36" y="114"/>
                      <a:pt x="36" y="114"/>
                      <a:pt x="36" y="114"/>
                    </a:cubicBezTo>
                    <a:cubicBezTo>
                      <a:pt x="16" y="114"/>
                      <a:pt x="0" y="130"/>
                      <a:pt x="0" y="150"/>
                    </a:cubicBezTo>
                    <a:cubicBezTo>
                      <a:pt x="0" y="556"/>
                      <a:pt x="0" y="556"/>
                      <a:pt x="0" y="556"/>
                    </a:cubicBezTo>
                    <a:cubicBezTo>
                      <a:pt x="0" y="576"/>
                      <a:pt x="16" y="592"/>
                      <a:pt x="36" y="592"/>
                    </a:cubicBezTo>
                    <a:cubicBezTo>
                      <a:pt x="190" y="592"/>
                      <a:pt x="190" y="592"/>
                      <a:pt x="190" y="592"/>
                    </a:cubicBezTo>
                    <a:cubicBezTo>
                      <a:pt x="210" y="592"/>
                      <a:pt x="226" y="576"/>
                      <a:pt x="226" y="556"/>
                    </a:cubicBezTo>
                    <a:cubicBezTo>
                      <a:pt x="226" y="150"/>
                      <a:pt x="226" y="150"/>
                      <a:pt x="226" y="150"/>
                    </a:cubicBezTo>
                    <a:cubicBezTo>
                      <a:pt x="226" y="130"/>
                      <a:pt x="210" y="114"/>
                      <a:pt x="190" y="114"/>
                    </a:cubicBezTo>
                    <a:close/>
                    <a:moveTo>
                      <a:pt x="67" y="12"/>
                    </a:moveTo>
                    <a:cubicBezTo>
                      <a:pt x="163" y="12"/>
                      <a:pt x="163" y="12"/>
                      <a:pt x="163" y="12"/>
                    </a:cubicBezTo>
                    <a:cubicBezTo>
                      <a:pt x="163" y="20"/>
                      <a:pt x="163" y="20"/>
                      <a:pt x="163" y="20"/>
                    </a:cubicBezTo>
                    <a:cubicBezTo>
                      <a:pt x="67" y="20"/>
                      <a:pt x="67" y="20"/>
                      <a:pt x="67" y="20"/>
                    </a:cubicBezTo>
                    <a:lnTo>
                      <a:pt x="67" y="12"/>
                    </a:lnTo>
                    <a:close/>
                    <a:moveTo>
                      <a:pt x="210" y="556"/>
                    </a:moveTo>
                    <a:cubicBezTo>
                      <a:pt x="210" y="567"/>
                      <a:pt x="201" y="576"/>
                      <a:pt x="190" y="576"/>
                    </a:cubicBezTo>
                    <a:cubicBezTo>
                      <a:pt x="36" y="576"/>
                      <a:pt x="36" y="576"/>
                      <a:pt x="36" y="576"/>
                    </a:cubicBezTo>
                    <a:cubicBezTo>
                      <a:pt x="25" y="576"/>
                      <a:pt x="16" y="567"/>
                      <a:pt x="16" y="556"/>
                    </a:cubicBezTo>
                    <a:cubicBezTo>
                      <a:pt x="16" y="150"/>
                      <a:pt x="16" y="150"/>
                      <a:pt x="16" y="150"/>
                    </a:cubicBezTo>
                    <a:cubicBezTo>
                      <a:pt x="16" y="139"/>
                      <a:pt x="25" y="130"/>
                      <a:pt x="36" y="130"/>
                    </a:cubicBezTo>
                    <a:cubicBezTo>
                      <a:pt x="190" y="130"/>
                      <a:pt x="190" y="130"/>
                      <a:pt x="190" y="130"/>
                    </a:cubicBezTo>
                    <a:cubicBezTo>
                      <a:pt x="201" y="130"/>
                      <a:pt x="210" y="139"/>
                      <a:pt x="210" y="150"/>
                    </a:cubicBezTo>
                    <a:lnTo>
                      <a:pt x="210" y="55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508" name="Freeform 29"/>
              <p:cNvSpPr>
                <a:spLocks/>
              </p:cNvSpPr>
              <p:nvPr/>
            </p:nvSpPr>
            <p:spPr bwMode="auto">
              <a:xfrm>
                <a:off x="3772" y="2531"/>
                <a:ext cx="136" cy="39"/>
              </a:xfrm>
              <a:custGeom>
                <a:avLst/>
                <a:gdLst>
                  <a:gd name="T0" fmla="*/ 70 w 82"/>
                  <a:gd name="T1" fmla="*/ 24 h 24"/>
                  <a:gd name="T2" fmla="*/ 12 w 82"/>
                  <a:gd name="T3" fmla="*/ 24 h 24"/>
                  <a:gd name="T4" fmla="*/ 0 w 82"/>
                  <a:gd name="T5" fmla="*/ 12 h 24"/>
                  <a:gd name="T6" fmla="*/ 0 w 82"/>
                  <a:gd name="T7" fmla="*/ 12 h 24"/>
                  <a:gd name="T8" fmla="*/ 12 w 82"/>
                  <a:gd name="T9" fmla="*/ 0 h 24"/>
                  <a:gd name="T10" fmla="*/ 70 w 82"/>
                  <a:gd name="T11" fmla="*/ 0 h 24"/>
                  <a:gd name="T12" fmla="*/ 82 w 82"/>
                  <a:gd name="T13" fmla="*/ 12 h 24"/>
                  <a:gd name="T14" fmla="*/ 82 w 82"/>
                  <a:gd name="T15" fmla="*/ 12 h 24"/>
                  <a:gd name="T16" fmla="*/ 70 w 82"/>
                  <a:gd name="T17" fmla="*/ 24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2" h="24">
                    <a:moveTo>
                      <a:pt x="70" y="24"/>
                    </a:moveTo>
                    <a:cubicBezTo>
                      <a:pt x="12" y="24"/>
                      <a:pt x="12" y="24"/>
                      <a:pt x="12" y="24"/>
                    </a:cubicBezTo>
                    <a:cubicBezTo>
                      <a:pt x="5" y="24"/>
                      <a:pt x="0" y="19"/>
                      <a:pt x="0" y="12"/>
                    </a:cubicBezTo>
                    <a:cubicBezTo>
                      <a:pt x="0" y="12"/>
                      <a:pt x="0" y="12"/>
                      <a:pt x="0" y="12"/>
                    </a:cubicBezTo>
                    <a:cubicBezTo>
                      <a:pt x="0" y="5"/>
                      <a:pt x="5" y="0"/>
                      <a:pt x="12" y="0"/>
                    </a:cubicBezTo>
                    <a:cubicBezTo>
                      <a:pt x="70" y="0"/>
                      <a:pt x="70" y="0"/>
                      <a:pt x="70" y="0"/>
                    </a:cubicBezTo>
                    <a:cubicBezTo>
                      <a:pt x="77" y="0"/>
                      <a:pt x="82" y="5"/>
                      <a:pt x="82" y="12"/>
                    </a:cubicBezTo>
                    <a:cubicBezTo>
                      <a:pt x="82" y="12"/>
                      <a:pt x="82" y="12"/>
                      <a:pt x="82" y="12"/>
                    </a:cubicBezTo>
                    <a:cubicBezTo>
                      <a:pt x="82" y="19"/>
                      <a:pt x="77" y="24"/>
                      <a:pt x="70" y="2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grpSp>
        <p:grpSp>
          <p:nvGrpSpPr>
            <p:cNvPr id="492" name="Group 49"/>
            <p:cNvGrpSpPr>
              <a:grpSpLocks noChangeAspect="1"/>
            </p:cNvGrpSpPr>
            <p:nvPr/>
          </p:nvGrpSpPr>
          <p:grpSpPr bwMode="auto">
            <a:xfrm>
              <a:off x="6509944" y="5424285"/>
              <a:ext cx="402886" cy="443750"/>
              <a:chOff x="1876" y="0"/>
              <a:chExt cx="3924" cy="4322"/>
            </a:xfrm>
            <a:solidFill>
              <a:schemeClr val="tx1"/>
            </a:solidFill>
          </p:grpSpPr>
          <p:sp>
            <p:nvSpPr>
              <p:cNvPr id="494" name="Freeform 50"/>
              <p:cNvSpPr>
                <a:spLocks noEditPoints="1"/>
              </p:cNvSpPr>
              <p:nvPr/>
            </p:nvSpPr>
            <p:spPr bwMode="auto">
              <a:xfrm>
                <a:off x="3724" y="1726"/>
                <a:ext cx="229" cy="227"/>
              </a:xfrm>
              <a:custGeom>
                <a:avLst/>
                <a:gdLst>
                  <a:gd name="T0" fmla="*/ 0 w 146"/>
                  <a:gd name="T1" fmla="*/ 73 h 146"/>
                  <a:gd name="T2" fmla="*/ 146 w 146"/>
                  <a:gd name="T3" fmla="*/ 73 h 146"/>
                  <a:gd name="T4" fmla="*/ 73 w 146"/>
                  <a:gd name="T5" fmla="*/ 82 h 146"/>
                  <a:gd name="T6" fmla="*/ 73 w 146"/>
                  <a:gd name="T7" fmla="*/ 64 h 146"/>
                  <a:gd name="T8" fmla="*/ 73 w 146"/>
                  <a:gd name="T9" fmla="*/ 82 h 146"/>
                  <a:gd name="T10" fmla="*/ 0 w 146"/>
                  <a:gd name="T11" fmla="*/ 73 h 146"/>
                  <a:gd name="T12" fmla="*/ 146 w 146"/>
                  <a:gd name="T13" fmla="*/ 73 h 146"/>
                  <a:gd name="T14" fmla="*/ 73 w 146"/>
                  <a:gd name="T15" fmla="*/ 82 h 146"/>
                  <a:gd name="T16" fmla="*/ 73 w 146"/>
                  <a:gd name="T17" fmla="*/ 64 h 146"/>
                  <a:gd name="T18" fmla="*/ 73 w 146"/>
                  <a:gd name="T19" fmla="*/ 82 h 146"/>
                  <a:gd name="T20" fmla="*/ 0 w 146"/>
                  <a:gd name="T21" fmla="*/ 73 h 146"/>
                  <a:gd name="T22" fmla="*/ 146 w 146"/>
                  <a:gd name="T23" fmla="*/ 73 h 146"/>
                  <a:gd name="T24" fmla="*/ 73 w 146"/>
                  <a:gd name="T25" fmla="*/ 82 h 146"/>
                  <a:gd name="T26" fmla="*/ 73 w 146"/>
                  <a:gd name="T27" fmla="*/ 64 h 146"/>
                  <a:gd name="T28" fmla="*/ 73 w 146"/>
                  <a:gd name="T29" fmla="*/ 82 h 146"/>
                  <a:gd name="T30" fmla="*/ 0 w 146"/>
                  <a:gd name="T31" fmla="*/ 73 h 146"/>
                  <a:gd name="T32" fmla="*/ 146 w 146"/>
                  <a:gd name="T33" fmla="*/ 73 h 146"/>
                  <a:gd name="T34" fmla="*/ 73 w 146"/>
                  <a:gd name="T35" fmla="*/ 82 h 146"/>
                  <a:gd name="T36" fmla="*/ 73 w 146"/>
                  <a:gd name="T37" fmla="*/ 64 h 146"/>
                  <a:gd name="T38" fmla="*/ 73 w 146"/>
                  <a:gd name="T39" fmla="*/ 82 h 146"/>
                  <a:gd name="T40" fmla="*/ 0 w 146"/>
                  <a:gd name="T41" fmla="*/ 73 h 146"/>
                  <a:gd name="T42" fmla="*/ 146 w 146"/>
                  <a:gd name="T43" fmla="*/ 73 h 146"/>
                  <a:gd name="T44" fmla="*/ 73 w 146"/>
                  <a:gd name="T45" fmla="*/ 82 h 146"/>
                  <a:gd name="T46" fmla="*/ 73 w 146"/>
                  <a:gd name="T47" fmla="*/ 64 h 146"/>
                  <a:gd name="T48" fmla="*/ 73 w 146"/>
                  <a:gd name="T49" fmla="*/ 82 h 146"/>
                  <a:gd name="T50" fmla="*/ 0 w 146"/>
                  <a:gd name="T51" fmla="*/ 73 h 146"/>
                  <a:gd name="T52" fmla="*/ 146 w 146"/>
                  <a:gd name="T53" fmla="*/ 73 h 146"/>
                  <a:gd name="T54" fmla="*/ 73 w 146"/>
                  <a:gd name="T55" fmla="*/ 82 h 146"/>
                  <a:gd name="T56" fmla="*/ 73 w 146"/>
                  <a:gd name="T57" fmla="*/ 64 h 146"/>
                  <a:gd name="T58" fmla="*/ 73 w 146"/>
                  <a:gd name="T59" fmla="*/ 82 h 146"/>
                  <a:gd name="T60" fmla="*/ 0 w 146"/>
                  <a:gd name="T61" fmla="*/ 73 h 146"/>
                  <a:gd name="T62" fmla="*/ 146 w 146"/>
                  <a:gd name="T63" fmla="*/ 73 h 146"/>
                  <a:gd name="T64" fmla="*/ 73 w 146"/>
                  <a:gd name="T65" fmla="*/ 82 h 146"/>
                  <a:gd name="T66" fmla="*/ 73 w 146"/>
                  <a:gd name="T67" fmla="*/ 64 h 146"/>
                  <a:gd name="T68" fmla="*/ 73 w 146"/>
                  <a:gd name="T69" fmla="*/ 82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46" h="146">
                    <a:moveTo>
                      <a:pt x="73" y="0"/>
                    </a:moveTo>
                    <a:cubicBezTo>
                      <a:pt x="33" y="0"/>
                      <a:pt x="0" y="33"/>
                      <a:pt x="0" y="73"/>
                    </a:cubicBezTo>
                    <a:cubicBezTo>
                      <a:pt x="0" y="114"/>
                      <a:pt x="33" y="146"/>
                      <a:pt x="73" y="146"/>
                    </a:cubicBezTo>
                    <a:cubicBezTo>
                      <a:pt x="113" y="146"/>
                      <a:pt x="146" y="114"/>
                      <a:pt x="146" y="73"/>
                    </a:cubicBezTo>
                    <a:cubicBezTo>
                      <a:pt x="146" y="33"/>
                      <a:pt x="113" y="0"/>
                      <a:pt x="73" y="0"/>
                    </a:cubicBezTo>
                    <a:close/>
                    <a:moveTo>
                      <a:pt x="73" y="82"/>
                    </a:moveTo>
                    <a:cubicBezTo>
                      <a:pt x="68" y="82"/>
                      <a:pt x="64" y="78"/>
                      <a:pt x="64" y="73"/>
                    </a:cubicBezTo>
                    <a:cubicBezTo>
                      <a:pt x="64" y="68"/>
                      <a:pt x="68" y="64"/>
                      <a:pt x="73" y="64"/>
                    </a:cubicBezTo>
                    <a:cubicBezTo>
                      <a:pt x="78" y="64"/>
                      <a:pt x="82" y="68"/>
                      <a:pt x="82" y="73"/>
                    </a:cubicBezTo>
                    <a:cubicBezTo>
                      <a:pt x="82" y="78"/>
                      <a:pt x="78" y="82"/>
                      <a:pt x="73" y="82"/>
                    </a:cubicBezTo>
                    <a:close/>
                    <a:moveTo>
                      <a:pt x="73" y="0"/>
                    </a:moveTo>
                    <a:cubicBezTo>
                      <a:pt x="33" y="0"/>
                      <a:pt x="0" y="33"/>
                      <a:pt x="0" y="73"/>
                    </a:cubicBezTo>
                    <a:cubicBezTo>
                      <a:pt x="0" y="114"/>
                      <a:pt x="33" y="146"/>
                      <a:pt x="73" y="146"/>
                    </a:cubicBezTo>
                    <a:cubicBezTo>
                      <a:pt x="113" y="146"/>
                      <a:pt x="146" y="114"/>
                      <a:pt x="146" y="73"/>
                    </a:cubicBezTo>
                    <a:cubicBezTo>
                      <a:pt x="146" y="33"/>
                      <a:pt x="113" y="0"/>
                      <a:pt x="73" y="0"/>
                    </a:cubicBezTo>
                    <a:close/>
                    <a:moveTo>
                      <a:pt x="73" y="82"/>
                    </a:moveTo>
                    <a:cubicBezTo>
                      <a:pt x="68" y="82"/>
                      <a:pt x="64" y="78"/>
                      <a:pt x="64" y="73"/>
                    </a:cubicBezTo>
                    <a:cubicBezTo>
                      <a:pt x="64" y="68"/>
                      <a:pt x="68" y="64"/>
                      <a:pt x="73" y="64"/>
                    </a:cubicBezTo>
                    <a:cubicBezTo>
                      <a:pt x="78" y="64"/>
                      <a:pt x="82" y="68"/>
                      <a:pt x="82" y="73"/>
                    </a:cubicBezTo>
                    <a:cubicBezTo>
                      <a:pt x="82" y="78"/>
                      <a:pt x="78" y="82"/>
                      <a:pt x="73" y="82"/>
                    </a:cubicBezTo>
                    <a:close/>
                    <a:moveTo>
                      <a:pt x="73" y="0"/>
                    </a:moveTo>
                    <a:cubicBezTo>
                      <a:pt x="33" y="0"/>
                      <a:pt x="0" y="33"/>
                      <a:pt x="0" y="73"/>
                    </a:cubicBezTo>
                    <a:cubicBezTo>
                      <a:pt x="0" y="114"/>
                      <a:pt x="33" y="146"/>
                      <a:pt x="73" y="146"/>
                    </a:cubicBezTo>
                    <a:cubicBezTo>
                      <a:pt x="113" y="146"/>
                      <a:pt x="146" y="114"/>
                      <a:pt x="146" y="73"/>
                    </a:cubicBezTo>
                    <a:cubicBezTo>
                      <a:pt x="146" y="33"/>
                      <a:pt x="113" y="0"/>
                      <a:pt x="73" y="0"/>
                    </a:cubicBezTo>
                    <a:close/>
                    <a:moveTo>
                      <a:pt x="73" y="82"/>
                    </a:moveTo>
                    <a:cubicBezTo>
                      <a:pt x="68" y="82"/>
                      <a:pt x="64" y="78"/>
                      <a:pt x="64" y="73"/>
                    </a:cubicBezTo>
                    <a:cubicBezTo>
                      <a:pt x="64" y="68"/>
                      <a:pt x="68" y="64"/>
                      <a:pt x="73" y="64"/>
                    </a:cubicBezTo>
                    <a:cubicBezTo>
                      <a:pt x="78" y="64"/>
                      <a:pt x="82" y="68"/>
                      <a:pt x="82" y="73"/>
                    </a:cubicBezTo>
                    <a:cubicBezTo>
                      <a:pt x="82" y="78"/>
                      <a:pt x="78" y="82"/>
                      <a:pt x="73" y="82"/>
                    </a:cubicBezTo>
                    <a:close/>
                    <a:moveTo>
                      <a:pt x="73" y="0"/>
                    </a:moveTo>
                    <a:cubicBezTo>
                      <a:pt x="33" y="0"/>
                      <a:pt x="0" y="33"/>
                      <a:pt x="0" y="73"/>
                    </a:cubicBezTo>
                    <a:cubicBezTo>
                      <a:pt x="0" y="114"/>
                      <a:pt x="33" y="146"/>
                      <a:pt x="73" y="146"/>
                    </a:cubicBezTo>
                    <a:cubicBezTo>
                      <a:pt x="113" y="146"/>
                      <a:pt x="146" y="114"/>
                      <a:pt x="146" y="73"/>
                    </a:cubicBezTo>
                    <a:cubicBezTo>
                      <a:pt x="146" y="33"/>
                      <a:pt x="113" y="0"/>
                      <a:pt x="73" y="0"/>
                    </a:cubicBezTo>
                    <a:close/>
                    <a:moveTo>
                      <a:pt x="73" y="82"/>
                    </a:moveTo>
                    <a:cubicBezTo>
                      <a:pt x="68" y="82"/>
                      <a:pt x="64" y="78"/>
                      <a:pt x="64" y="73"/>
                    </a:cubicBezTo>
                    <a:cubicBezTo>
                      <a:pt x="64" y="68"/>
                      <a:pt x="68" y="64"/>
                      <a:pt x="73" y="64"/>
                    </a:cubicBezTo>
                    <a:cubicBezTo>
                      <a:pt x="78" y="64"/>
                      <a:pt x="82" y="68"/>
                      <a:pt x="82" y="73"/>
                    </a:cubicBezTo>
                    <a:cubicBezTo>
                      <a:pt x="82" y="78"/>
                      <a:pt x="78" y="82"/>
                      <a:pt x="73" y="82"/>
                    </a:cubicBezTo>
                    <a:close/>
                    <a:moveTo>
                      <a:pt x="73" y="0"/>
                    </a:moveTo>
                    <a:cubicBezTo>
                      <a:pt x="33" y="0"/>
                      <a:pt x="0" y="33"/>
                      <a:pt x="0" y="73"/>
                    </a:cubicBezTo>
                    <a:cubicBezTo>
                      <a:pt x="0" y="114"/>
                      <a:pt x="33" y="146"/>
                      <a:pt x="73" y="146"/>
                    </a:cubicBezTo>
                    <a:cubicBezTo>
                      <a:pt x="113" y="146"/>
                      <a:pt x="146" y="114"/>
                      <a:pt x="146" y="73"/>
                    </a:cubicBezTo>
                    <a:cubicBezTo>
                      <a:pt x="146" y="33"/>
                      <a:pt x="113" y="0"/>
                      <a:pt x="73" y="0"/>
                    </a:cubicBezTo>
                    <a:close/>
                    <a:moveTo>
                      <a:pt x="73" y="82"/>
                    </a:moveTo>
                    <a:cubicBezTo>
                      <a:pt x="68" y="82"/>
                      <a:pt x="64" y="78"/>
                      <a:pt x="64" y="73"/>
                    </a:cubicBezTo>
                    <a:cubicBezTo>
                      <a:pt x="64" y="68"/>
                      <a:pt x="68" y="64"/>
                      <a:pt x="73" y="64"/>
                    </a:cubicBezTo>
                    <a:cubicBezTo>
                      <a:pt x="78" y="64"/>
                      <a:pt x="82" y="68"/>
                      <a:pt x="82" y="73"/>
                    </a:cubicBezTo>
                    <a:cubicBezTo>
                      <a:pt x="82" y="78"/>
                      <a:pt x="78" y="82"/>
                      <a:pt x="73" y="82"/>
                    </a:cubicBezTo>
                    <a:close/>
                    <a:moveTo>
                      <a:pt x="73" y="0"/>
                    </a:moveTo>
                    <a:cubicBezTo>
                      <a:pt x="33" y="0"/>
                      <a:pt x="0" y="33"/>
                      <a:pt x="0" y="73"/>
                    </a:cubicBezTo>
                    <a:cubicBezTo>
                      <a:pt x="0" y="114"/>
                      <a:pt x="33" y="146"/>
                      <a:pt x="73" y="146"/>
                    </a:cubicBezTo>
                    <a:cubicBezTo>
                      <a:pt x="113" y="146"/>
                      <a:pt x="146" y="114"/>
                      <a:pt x="146" y="73"/>
                    </a:cubicBezTo>
                    <a:cubicBezTo>
                      <a:pt x="146" y="33"/>
                      <a:pt x="113" y="0"/>
                      <a:pt x="73" y="0"/>
                    </a:cubicBezTo>
                    <a:close/>
                    <a:moveTo>
                      <a:pt x="73" y="82"/>
                    </a:moveTo>
                    <a:cubicBezTo>
                      <a:pt x="68" y="82"/>
                      <a:pt x="64" y="78"/>
                      <a:pt x="64" y="73"/>
                    </a:cubicBezTo>
                    <a:cubicBezTo>
                      <a:pt x="64" y="68"/>
                      <a:pt x="68" y="64"/>
                      <a:pt x="73" y="64"/>
                    </a:cubicBezTo>
                    <a:cubicBezTo>
                      <a:pt x="78" y="64"/>
                      <a:pt x="82" y="68"/>
                      <a:pt x="82" y="73"/>
                    </a:cubicBezTo>
                    <a:cubicBezTo>
                      <a:pt x="82" y="78"/>
                      <a:pt x="78" y="82"/>
                      <a:pt x="73" y="82"/>
                    </a:cubicBezTo>
                    <a:close/>
                    <a:moveTo>
                      <a:pt x="73" y="0"/>
                    </a:moveTo>
                    <a:cubicBezTo>
                      <a:pt x="33" y="0"/>
                      <a:pt x="0" y="33"/>
                      <a:pt x="0" y="73"/>
                    </a:cubicBezTo>
                    <a:cubicBezTo>
                      <a:pt x="0" y="114"/>
                      <a:pt x="33" y="146"/>
                      <a:pt x="73" y="146"/>
                    </a:cubicBezTo>
                    <a:cubicBezTo>
                      <a:pt x="113" y="146"/>
                      <a:pt x="146" y="114"/>
                      <a:pt x="146" y="73"/>
                    </a:cubicBezTo>
                    <a:cubicBezTo>
                      <a:pt x="146" y="33"/>
                      <a:pt x="113" y="0"/>
                      <a:pt x="73" y="0"/>
                    </a:cubicBezTo>
                    <a:close/>
                    <a:moveTo>
                      <a:pt x="73" y="82"/>
                    </a:moveTo>
                    <a:cubicBezTo>
                      <a:pt x="68" y="82"/>
                      <a:pt x="64" y="78"/>
                      <a:pt x="64" y="73"/>
                    </a:cubicBezTo>
                    <a:cubicBezTo>
                      <a:pt x="64" y="68"/>
                      <a:pt x="68" y="64"/>
                      <a:pt x="73" y="64"/>
                    </a:cubicBezTo>
                    <a:cubicBezTo>
                      <a:pt x="78" y="64"/>
                      <a:pt x="82" y="68"/>
                      <a:pt x="82" y="73"/>
                    </a:cubicBezTo>
                    <a:cubicBezTo>
                      <a:pt x="82" y="78"/>
                      <a:pt x="78" y="82"/>
                      <a:pt x="73" y="8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495" name="Freeform 51"/>
              <p:cNvSpPr>
                <a:spLocks noEditPoints="1"/>
              </p:cNvSpPr>
              <p:nvPr/>
            </p:nvSpPr>
            <p:spPr bwMode="auto">
              <a:xfrm>
                <a:off x="1876" y="0"/>
                <a:ext cx="3924" cy="4322"/>
              </a:xfrm>
              <a:custGeom>
                <a:avLst/>
                <a:gdLst>
                  <a:gd name="T0" fmla="*/ 0 w 3924"/>
                  <a:gd name="T1" fmla="*/ 0 h 4322"/>
                  <a:gd name="T2" fmla="*/ 0 w 3924"/>
                  <a:gd name="T3" fmla="*/ 4322 h 4322"/>
                  <a:gd name="T4" fmla="*/ 3924 w 3924"/>
                  <a:gd name="T5" fmla="*/ 4322 h 4322"/>
                  <a:gd name="T6" fmla="*/ 3924 w 3924"/>
                  <a:gd name="T7" fmla="*/ 0 h 4322"/>
                  <a:gd name="T8" fmla="*/ 0 w 3924"/>
                  <a:gd name="T9" fmla="*/ 0 h 4322"/>
                  <a:gd name="T10" fmla="*/ 3824 w 3924"/>
                  <a:gd name="T11" fmla="*/ 4222 h 4322"/>
                  <a:gd name="T12" fmla="*/ 101 w 3924"/>
                  <a:gd name="T13" fmla="*/ 4222 h 4322"/>
                  <a:gd name="T14" fmla="*/ 101 w 3924"/>
                  <a:gd name="T15" fmla="*/ 100 h 4322"/>
                  <a:gd name="T16" fmla="*/ 3824 w 3924"/>
                  <a:gd name="T17" fmla="*/ 100 h 4322"/>
                  <a:gd name="T18" fmla="*/ 3824 w 3924"/>
                  <a:gd name="T19" fmla="*/ 4222 h 43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924" h="4322">
                    <a:moveTo>
                      <a:pt x="0" y="0"/>
                    </a:moveTo>
                    <a:lnTo>
                      <a:pt x="0" y="4322"/>
                    </a:lnTo>
                    <a:lnTo>
                      <a:pt x="3924" y="4322"/>
                    </a:lnTo>
                    <a:lnTo>
                      <a:pt x="3924" y="0"/>
                    </a:lnTo>
                    <a:lnTo>
                      <a:pt x="0" y="0"/>
                    </a:lnTo>
                    <a:close/>
                    <a:moveTo>
                      <a:pt x="3824" y="4222"/>
                    </a:moveTo>
                    <a:lnTo>
                      <a:pt x="101" y="4222"/>
                    </a:lnTo>
                    <a:lnTo>
                      <a:pt x="101" y="100"/>
                    </a:lnTo>
                    <a:lnTo>
                      <a:pt x="3824" y="100"/>
                    </a:lnTo>
                    <a:lnTo>
                      <a:pt x="3824" y="422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496" name="Freeform 52"/>
              <p:cNvSpPr>
                <a:spLocks noEditPoints="1"/>
              </p:cNvSpPr>
              <p:nvPr/>
            </p:nvSpPr>
            <p:spPr bwMode="auto">
              <a:xfrm>
                <a:off x="2057" y="3832"/>
                <a:ext cx="328" cy="326"/>
              </a:xfrm>
              <a:custGeom>
                <a:avLst/>
                <a:gdLst>
                  <a:gd name="T0" fmla="*/ 105 w 210"/>
                  <a:gd name="T1" fmla="*/ 209 h 209"/>
                  <a:gd name="T2" fmla="*/ 0 w 210"/>
                  <a:gd name="T3" fmla="*/ 104 h 209"/>
                  <a:gd name="T4" fmla="*/ 105 w 210"/>
                  <a:gd name="T5" fmla="*/ 0 h 209"/>
                  <a:gd name="T6" fmla="*/ 210 w 210"/>
                  <a:gd name="T7" fmla="*/ 104 h 209"/>
                  <a:gd name="T8" fmla="*/ 105 w 210"/>
                  <a:gd name="T9" fmla="*/ 209 h 209"/>
                  <a:gd name="T10" fmla="*/ 105 w 210"/>
                  <a:gd name="T11" fmla="*/ 64 h 209"/>
                  <a:gd name="T12" fmla="*/ 64 w 210"/>
                  <a:gd name="T13" fmla="*/ 104 h 209"/>
                  <a:gd name="T14" fmla="*/ 105 w 210"/>
                  <a:gd name="T15" fmla="*/ 145 h 209"/>
                  <a:gd name="T16" fmla="*/ 146 w 210"/>
                  <a:gd name="T17" fmla="*/ 104 h 209"/>
                  <a:gd name="T18" fmla="*/ 105 w 210"/>
                  <a:gd name="T19" fmla="*/ 64 h 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0" h="209">
                    <a:moveTo>
                      <a:pt x="105" y="209"/>
                    </a:moveTo>
                    <a:cubicBezTo>
                      <a:pt x="47" y="209"/>
                      <a:pt x="0" y="162"/>
                      <a:pt x="0" y="104"/>
                    </a:cubicBezTo>
                    <a:cubicBezTo>
                      <a:pt x="0" y="47"/>
                      <a:pt x="47" y="0"/>
                      <a:pt x="105" y="0"/>
                    </a:cubicBezTo>
                    <a:cubicBezTo>
                      <a:pt x="163" y="0"/>
                      <a:pt x="210" y="47"/>
                      <a:pt x="210" y="104"/>
                    </a:cubicBezTo>
                    <a:cubicBezTo>
                      <a:pt x="210" y="162"/>
                      <a:pt x="163" y="209"/>
                      <a:pt x="105" y="209"/>
                    </a:cubicBezTo>
                    <a:close/>
                    <a:moveTo>
                      <a:pt x="105" y="64"/>
                    </a:moveTo>
                    <a:cubicBezTo>
                      <a:pt x="83" y="64"/>
                      <a:pt x="64" y="82"/>
                      <a:pt x="64" y="104"/>
                    </a:cubicBezTo>
                    <a:cubicBezTo>
                      <a:pt x="64" y="127"/>
                      <a:pt x="83" y="145"/>
                      <a:pt x="105" y="145"/>
                    </a:cubicBezTo>
                    <a:cubicBezTo>
                      <a:pt x="128" y="145"/>
                      <a:pt x="146" y="127"/>
                      <a:pt x="146" y="104"/>
                    </a:cubicBezTo>
                    <a:cubicBezTo>
                      <a:pt x="146" y="82"/>
                      <a:pt x="128" y="64"/>
                      <a:pt x="105" y="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497" name="Freeform 53"/>
              <p:cNvSpPr>
                <a:spLocks noEditPoints="1"/>
              </p:cNvSpPr>
              <p:nvPr/>
            </p:nvSpPr>
            <p:spPr bwMode="auto">
              <a:xfrm>
                <a:off x="2057" y="161"/>
                <a:ext cx="328" cy="326"/>
              </a:xfrm>
              <a:custGeom>
                <a:avLst/>
                <a:gdLst>
                  <a:gd name="T0" fmla="*/ 105 w 210"/>
                  <a:gd name="T1" fmla="*/ 209 h 209"/>
                  <a:gd name="T2" fmla="*/ 0 w 210"/>
                  <a:gd name="T3" fmla="*/ 104 h 209"/>
                  <a:gd name="T4" fmla="*/ 105 w 210"/>
                  <a:gd name="T5" fmla="*/ 0 h 209"/>
                  <a:gd name="T6" fmla="*/ 210 w 210"/>
                  <a:gd name="T7" fmla="*/ 104 h 209"/>
                  <a:gd name="T8" fmla="*/ 105 w 210"/>
                  <a:gd name="T9" fmla="*/ 209 h 209"/>
                  <a:gd name="T10" fmla="*/ 105 w 210"/>
                  <a:gd name="T11" fmla="*/ 64 h 209"/>
                  <a:gd name="T12" fmla="*/ 64 w 210"/>
                  <a:gd name="T13" fmla="*/ 104 h 209"/>
                  <a:gd name="T14" fmla="*/ 105 w 210"/>
                  <a:gd name="T15" fmla="*/ 145 h 209"/>
                  <a:gd name="T16" fmla="*/ 146 w 210"/>
                  <a:gd name="T17" fmla="*/ 104 h 209"/>
                  <a:gd name="T18" fmla="*/ 105 w 210"/>
                  <a:gd name="T19" fmla="*/ 64 h 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0" h="209">
                    <a:moveTo>
                      <a:pt x="105" y="209"/>
                    </a:moveTo>
                    <a:cubicBezTo>
                      <a:pt x="47" y="209"/>
                      <a:pt x="0" y="162"/>
                      <a:pt x="0" y="104"/>
                    </a:cubicBezTo>
                    <a:cubicBezTo>
                      <a:pt x="0" y="47"/>
                      <a:pt x="47" y="0"/>
                      <a:pt x="105" y="0"/>
                    </a:cubicBezTo>
                    <a:cubicBezTo>
                      <a:pt x="163" y="0"/>
                      <a:pt x="210" y="47"/>
                      <a:pt x="210" y="104"/>
                    </a:cubicBezTo>
                    <a:cubicBezTo>
                      <a:pt x="210" y="162"/>
                      <a:pt x="163" y="209"/>
                      <a:pt x="105" y="209"/>
                    </a:cubicBezTo>
                    <a:close/>
                    <a:moveTo>
                      <a:pt x="105" y="64"/>
                    </a:moveTo>
                    <a:cubicBezTo>
                      <a:pt x="83" y="64"/>
                      <a:pt x="64" y="82"/>
                      <a:pt x="64" y="104"/>
                    </a:cubicBezTo>
                    <a:cubicBezTo>
                      <a:pt x="64" y="127"/>
                      <a:pt x="83" y="145"/>
                      <a:pt x="105" y="145"/>
                    </a:cubicBezTo>
                    <a:cubicBezTo>
                      <a:pt x="128" y="145"/>
                      <a:pt x="146" y="127"/>
                      <a:pt x="146" y="104"/>
                    </a:cubicBezTo>
                    <a:cubicBezTo>
                      <a:pt x="146" y="82"/>
                      <a:pt x="128" y="64"/>
                      <a:pt x="105" y="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498" name="Freeform 54"/>
              <p:cNvSpPr>
                <a:spLocks noEditPoints="1"/>
              </p:cNvSpPr>
              <p:nvPr/>
            </p:nvSpPr>
            <p:spPr bwMode="auto">
              <a:xfrm>
                <a:off x="2379" y="385"/>
                <a:ext cx="2918" cy="3425"/>
              </a:xfrm>
              <a:custGeom>
                <a:avLst/>
                <a:gdLst>
                  <a:gd name="T0" fmla="*/ 1591 w 1864"/>
                  <a:gd name="T1" fmla="*/ 273 h 2195"/>
                  <a:gd name="T2" fmla="*/ 932 w 1864"/>
                  <a:gd name="T3" fmla="*/ 0 h 2195"/>
                  <a:gd name="T4" fmla="*/ 273 w 1864"/>
                  <a:gd name="T5" fmla="*/ 273 h 2195"/>
                  <a:gd name="T6" fmla="*/ 0 w 1864"/>
                  <a:gd name="T7" fmla="*/ 932 h 2195"/>
                  <a:gd name="T8" fmla="*/ 147 w 1864"/>
                  <a:gd name="T9" fmla="*/ 1434 h 2195"/>
                  <a:gd name="T10" fmla="*/ 505 w 1864"/>
                  <a:gd name="T11" fmla="*/ 1761 h 2195"/>
                  <a:gd name="T12" fmla="*/ 297 w 1864"/>
                  <a:gd name="T13" fmla="*/ 2029 h 2195"/>
                  <a:gd name="T14" fmla="*/ 340 w 1864"/>
                  <a:gd name="T15" fmla="*/ 2146 h 2195"/>
                  <a:gd name="T16" fmla="*/ 447 w 1864"/>
                  <a:gd name="T17" fmla="*/ 2195 h 2195"/>
                  <a:gd name="T18" fmla="*/ 459 w 1864"/>
                  <a:gd name="T19" fmla="*/ 2194 h 2195"/>
                  <a:gd name="T20" fmla="*/ 850 w 1864"/>
                  <a:gd name="T21" fmla="*/ 1861 h 2195"/>
                  <a:gd name="T22" fmla="*/ 855 w 1864"/>
                  <a:gd name="T23" fmla="*/ 1861 h 2195"/>
                  <a:gd name="T24" fmla="*/ 932 w 1864"/>
                  <a:gd name="T25" fmla="*/ 1864 h 2195"/>
                  <a:gd name="T26" fmla="*/ 1591 w 1864"/>
                  <a:gd name="T27" fmla="*/ 1591 h 2195"/>
                  <a:gd name="T28" fmla="*/ 1864 w 1864"/>
                  <a:gd name="T29" fmla="*/ 932 h 2195"/>
                  <a:gd name="T30" fmla="*/ 1591 w 1864"/>
                  <a:gd name="T31" fmla="*/ 273 h 2195"/>
                  <a:gd name="T32" fmla="*/ 454 w 1864"/>
                  <a:gd name="T33" fmla="*/ 2131 h 2195"/>
                  <a:gd name="T34" fmla="*/ 386 w 1864"/>
                  <a:gd name="T35" fmla="*/ 2102 h 2195"/>
                  <a:gd name="T36" fmla="*/ 361 w 1864"/>
                  <a:gd name="T37" fmla="*/ 2036 h 2195"/>
                  <a:gd name="T38" fmla="*/ 642 w 1864"/>
                  <a:gd name="T39" fmla="*/ 1740 h 2195"/>
                  <a:gd name="T40" fmla="*/ 658 w 1864"/>
                  <a:gd name="T41" fmla="*/ 1730 h 2195"/>
                  <a:gd name="T42" fmla="*/ 978 w 1864"/>
                  <a:gd name="T43" fmla="*/ 1546 h 2195"/>
                  <a:gd name="T44" fmla="*/ 859 w 1864"/>
                  <a:gd name="T45" fmla="*/ 1736 h 2195"/>
                  <a:gd name="T46" fmla="*/ 856 w 1864"/>
                  <a:gd name="T47" fmla="*/ 1740 h 2195"/>
                  <a:gd name="T48" fmla="*/ 850 w 1864"/>
                  <a:gd name="T49" fmla="*/ 1748 h 2195"/>
                  <a:gd name="T50" fmla="*/ 850 w 1864"/>
                  <a:gd name="T51" fmla="*/ 1749 h 2195"/>
                  <a:gd name="T52" fmla="*/ 454 w 1864"/>
                  <a:gd name="T53" fmla="*/ 2131 h 2195"/>
                  <a:gd name="T54" fmla="*/ 932 w 1864"/>
                  <a:gd name="T55" fmla="*/ 1800 h 2195"/>
                  <a:gd name="T56" fmla="*/ 915 w 1864"/>
                  <a:gd name="T57" fmla="*/ 1800 h 2195"/>
                  <a:gd name="T58" fmla="*/ 1067 w 1864"/>
                  <a:gd name="T59" fmla="*/ 1539 h 2195"/>
                  <a:gd name="T60" fmla="*/ 1141 w 1864"/>
                  <a:gd name="T61" fmla="*/ 1393 h 2195"/>
                  <a:gd name="T62" fmla="*/ 992 w 1864"/>
                  <a:gd name="T63" fmla="*/ 1459 h 2195"/>
                  <a:gd name="T64" fmla="*/ 538 w 1864"/>
                  <a:gd name="T65" fmla="*/ 1706 h 2195"/>
                  <a:gd name="T66" fmla="*/ 64 w 1864"/>
                  <a:gd name="T67" fmla="*/ 932 h 2195"/>
                  <a:gd name="T68" fmla="*/ 932 w 1864"/>
                  <a:gd name="T69" fmla="*/ 64 h 2195"/>
                  <a:gd name="T70" fmla="*/ 1800 w 1864"/>
                  <a:gd name="T71" fmla="*/ 932 h 2195"/>
                  <a:gd name="T72" fmla="*/ 932 w 1864"/>
                  <a:gd name="T73" fmla="*/ 1800 h 21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864" h="2195">
                    <a:moveTo>
                      <a:pt x="1591" y="273"/>
                    </a:moveTo>
                    <a:cubicBezTo>
                      <a:pt x="1415" y="97"/>
                      <a:pt x="1181" y="0"/>
                      <a:pt x="932" y="0"/>
                    </a:cubicBezTo>
                    <a:cubicBezTo>
                      <a:pt x="683" y="0"/>
                      <a:pt x="449" y="97"/>
                      <a:pt x="273" y="273"/>
                    </a:cubicBezTo>
                    <a:cubicBezTo>
                      <a:pt x="97" y="449"/>
                      <a:pt x="0" y="683"/>
                      <a:pt x="0" y="932"/>
                    </a:cubicBezTo>
                    <a:cubicBezTo>
                      <a:pt x="0" y="1111"/>
                      <a:pt x="51" y="1284"/>
                      <a:pt x="147" y="1434"/>
                    </a:cubicBezTo>
                    <a:cubicBezTo>
                      <a:pt x="235" y="1573"/>
                      <a:pt x="359" y="1685"/>
                      <a:pt x="505" y="1761"/>
                    </a:cubicBezTo>
                    <a:cubicBezTo>
                      <a:pt x="375" y="1862"/>
                      <a:pt x="306" y="1952"/>
                      <a:pt x="297" y="2029"/>
                    </a:cubicBezTo>
                    <a:cubicBezTo>
                      <a:pt x="293" y="2072"/>
                      <a:pt x="307" y="2112"/>
                      <a:pt x="340" y="2146"/>
                    </a:cubicBezTo>
                    <a:cubicBezTo>
                      <a:pt x="371" y="2179"/>
                      <a:pt x="406" y="2195"/>
                      <a:pt x="447" y="2195"/>
                    </a:cubicBezTo>
                    <a:cubicBezTo>
                      <a:pt x="451" y="2195"/>
                      <a:pt x="455" y="2195"/>
                      <a:pt x="459" y="2194"/>
                    </a:cubicBezTo>
                    <a:cubicBezTo>
                      <a:pt x="584" y="2184"/>
                      <a:pt x="733" y="2021"/>
                      <a:pt x="850" y="1861"/>
                    </a:cubicBezTo>
                    <a:cubicBezTo>
                      <a:pt x="855" y="1861"/>
                      <a:pt x="855" y="1861"/>
                      <a:pt x="855" y="1861"/>
                    </a:cubicBezTo>
                    <a:cubicBezTo>
                      <a:pt x="880" y="1863"/>
                      <a:pt x="906" y="1864"/>
                      <a:pt x="932" y="1864"/>
                    </a:cubicBezTo>
                    <a:cubicBezTo>
                      <a:pt x="1181" y="1864"/>
                      <a:pt x="1415" y="1767"/>
                      <a:pt x="1591" y="1591"/>
                    </a:cubicBezTo>
                    <a:cubicBezTo>
                      <a:pt x="1767" y="1415"/>
                      <a:pt x="1864" y="1181"/>
                      <a:pt x="1864" y="932"/>
                    </a:cubicBezTo>
                    <a:cubicBezTo>
                      <a:pt x="1864" y="683"/>
                      <a:pt x="1767" y="449"/>
                      <a:pt x="1591" y="273"/>
                    </a:cubicBezTo>
                    <a:close/>
                    <a:moveTo>
                      <a:pt x="454" y="2131"/>
                    </a:moveTo>
                    <a:cubicBezTo>
                      <a:pt x="428" y="2133"/>
                      <a:pt x="407" y="2124"/>
                      <a:pt x="386" y="2102"/>
                    </a:cubicBezTo>
                    <a:cubicBezTo>
                      <a:pt x="366" y="2081"/>
                      <a:pt x="358" y="2060"/>
                      <a:pt x="361" y="2036"/>
                    </a:cubicBezTo>
                    <a:cubicBezTo>
                      <a:pt x="366" y="1994"/>
                      <a:pt x="408" y="1898"/>
                      <a:pt x="642" y="1740"/>
                    </a:cubicBezTo>
                    <a:cubicBezTo>
                      <a:pt x="648" y="1737"/>
                      <a:pt x="653" y="1733"/>
                      <a:pt x="658" y="1730"/>
                    </a:cubicBezTo>
                    <a:cubicBezTo>
                      <a:pt x="767" y="1658"/>
                      <a:pt x="886" y="1593"/>
                      <a:pt x="978" y="1546"/>
                    </a:cubicBezTo>
                    <a:cubicBezTo>
                      <a:pt x="944" y="1603"/>
                      <a:pt x="904" y="1669"/>
                      <a:pt x="859" y="1736"/>
                    </a:cubicBezTo>
                    <a:cubicBezTo>
                      <a:pt x="856" y="1740"/>
                      <a:pt x="856" y="1740"/>
                      <a:pt x="856" y="1740"/>
                    </a:cubicBezTo>
                    <a:cubicBezTo>
                      <a:pt x="854" y="1743"/>
                      <a:pt x="852" y="1746"/>
                      <a:pt x="850" y="1748"/>
                    </a:cubicBezTo>
                    <a:cubicBezTo>
                      <a:pt x="850" y="1749"/>
                      <a:pt x="850" y="1749"/>
                      <a:pt x="850" y="1749"/>
                    </a:cubicBezTo>
                    <a:cubicBezTo>
                      <a:pt x="690" y="1984"/>
                      <a:pt x="546" y="2123"/>
                      <a:pt x="454" y="2131"/>
                    </a:cubicBezTo>
                    <a:close/>
                    <a:moveTo>
                      <a:pt x="932" y="1800"/>
                    </a:moveTo>
                    <a:cubicBezTo>
                      <a:pt x="926" y="1800"/>
                      <a:pt x="921" y="1800"/>
                      <a:pt x="915" y="1800"/>
                    </a:cubicBezTo>
                    <a:cubicBezTo>
                      <a:pt x="999" y="1669"/>
                      <a:pt x="1059" y="1553"/>
                      <a:pt x="1067" y="1539"/>
                    </a:cubicBezTo>
                    <a:cubicBezTo>
                      <a:pt x="1141" y="1393"/>
                      <a:pt x="1141" y="1393"/>
                      <a:pt x="1141" y="1393"/>
                    </a:cubicBezTo>
                    <a:cubicBezTo>
                      <a:pt x="992" y="1459"/>
                      <a:pt x="992" y="1459"/>
                      <a:pt x="992" y="1459"/>
                    </a:cubicBezTo>
                    <a:cubicBezTo>
                      <a:pt x="990" y="1460"/>
                      <a:pt x="742" y="1569"/>
                      <a:pt x="538" y="1706"/>
                    </a:cubicBezTo>
                    <a:cubicBezTo>
                      <a:pt x="250" y="1559"/>
                      <a:pt x="64" y="1257"/>
                      <a:pt x="64" y="932"/>
                    </a:cubicBezTo>
                    <a:cubicBezTo>
                      <a:pt x="64" y="454"/>
                      <a:pt x="453" y="64"/>
                      <a:pt x="932" y="64"/>
                    </a:cubicBezTo>
                    <a:cubicBezTo>
                      <a:pt x="1411" y="64"/>
                      <a:pt x="1800" y="454"/>
                      <a:pt x="1800" y="932"/>
                    </a:cubicBezTo>
                    <a:cubicBezTo>
                      <a:pt x="1800" y="1411"/>
                      <a:pt x="1411" y="1800"/>
                      <a:pt x="932" y="180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499" name="Freeform 55"/>
              <p:cNvSpPr>
                <a:spLocks noEditPoints="1"/>
              </p:cNvSpPr>
              <p:nvPr/>
            </p:nvSpPr>
            <p:spPr bwMode="auto">
              <a:xfrm>
                <a:off x="3359" y="1364"/>
                <a:ext cx="958" cy="953"/>
              </a:xfrm>
              <a:custGeom>
                <a:avLst/>
                <a:gdLst>
                  <a:gd name="T0" fmla="*/ 306 w 612"/>
                  <a:gd name="T1" fmla="*/ 0 h 611"/>
                  <a:gd name="T2" fmla="*/ 0 w 612"/>
                  <a:gd name="T3" fmla="*/ 305 h 611"/>
                  <a:gd name="T4" fmla="*/ 306 w 612"/>
                  <a:gd name="T5" fmla="*/ 611 h 611"/>
                  <a:gd name="T6" fmla="*/ 612 w 612"/>
                  <a:gd name="T7" fmla="*/ 305 h 611"/>
                  <a:gd name="T8" fmla="*/ 306 w 612"/>
                  <a:gd name="T9" fmla="*/ 0 h 611"/>
                  <a:gd name="T10" fmla="*/ 306 w 612"/>
                  <a:gd name="T11" fmla="*/ 547 h 611"/>
                  <a:gd name="T12" fmla="*/ 64 w 612"/>
                  <a:gd name="T13" fmla="*/ 305 h 611"/>
                  <a:gd name="T14" fmla="*/ 306 w 612"/>
                  <a:gd name="T15" fmla="*/ 64 h 611"/>
                  <a:gd name="T16" fmla="*/ 548 w 612"/>
                  <a:gd name="T17" fmla="*/ 305 h 611"/>
                  <a:gd name="T18" fmla="*/ 306 w 612"/>
                  <a:gd name="T19" fmla="*/ 547 h 6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12" h="611">
                    <a:moveTo>
                      <a:pt x="306" y="0"/>
                    </a:moveTo>
                    <a:cubicBezTo>
                      <a:pt x="137" y="0"/>
                      <a:pt x="0" y="137"/>
                      <a:pt x="0" y="305"/>
                    </a:cubicBezTo>
                    <a:cubicBezTo>
                      <a:pt x="0" y="474"/>
                      <a:pt x="137" y="611"/>
                      <a:pt x="306" y="611"/>
                    </a:cubicBezTo>
                    <a:cubicBezTo>
                      <a:pt x="475" y="611"/>
                      <a:pt x="612" y="474"/>
                      <a:pt x="612" y="305"/>
                    </a:cubicBezTo>
                    <a:cubicBezTo>
                      <a:pt x="612" y="137"/>
                      <a:pt x="475" y="0"/>
                      <a:pt x="306" y="0"/>
                    </a:cubicBezTo>
                    <a:close/>
                    <a:moveTo>
                      <a:pt x="306" y="547"/>
                    </a:moveTo>
                    <a:cubicBezTo>
                      <a:pt x="173" y="547"/>
                      <a:pt x="64" y="439"/>
                      <a:pt x="64" y="305"/>
                    </a:cubicBezTo>
                    <a:cubicBezTo>
                      <a:pt x="64" y="172"/>
                      <a:pt x="173" y="64"/>
                      <a:pt x="306" y="64"/>
                    </a:cubicBezTo>
                    <a:cubicBezTo>
                      <a:pt x="439" y="64"/>
                      <a:pt x="548" y="172"/>
                      <a:pt x="548" y="305"/>
                    </a:cubicBezTo>
                    <a:cubicBezTo>
                      <a:pt x="548" y="439"/>
                      <a:pt x="439" y="547"/>
                      <a:pt x="306" y="54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500" name="Freeform 56"/>
              <p:cNvSpPr>
                <a:spLocks noEditPoints="1"/>
              </p:cNvSpPr>
              <p:nvPr/>
            </p:nvSpPr>
            <p:spPr bwMode="auto">
              <a:xfrm>
                <a:off x="5365" y="3832"/>
                <a:ext cx="327" cy="326"/>
              </a:xfrm>
              <a:custGeom>
                <a:avLst/>
                <a:gdLst>
                  <a:gd name="T0" fmla="*/ 104 w 209"/>
                  <a:gd name="T1" fmla="*/ 209 h 209"/>
                  <a:gd name="T2" fmla="*/ 0 w 209"/>
                  <a:gd name="T3" fmla="*/ 104 h 209"/>
                  <a:gd name="T4" fmla="*/ 104 w 209"/>
                  <a:gd name="T5" fmla="*/ 0 h 209"/>
                  <a:gd name="T6" fmla="*/ 209 w 209"/>
                  <a:gd name="T7" fmla="*/ 104 h 209"/>
                  <a:gd name="T8" fmla="*/ 104 w 209"/>
                  <a:gd name="T9" fmla="*/ 209 h 209"/>
                  <a:gd name="T10" fmla="*/ 104 w 209"/>
                  <a:gd name="T11" fmla="*/ 64 h 209"/>
                  <a:gd name="T12" fmla="*/ 64 w 209"/>
                  <a:gd name="T13" fmla="*/ 104 h 209"/>
                  <a:gd name="T14" fmla="*/ 104 w 209"/>
                  <a:gd name="T15" fmla="*/ 145 h 209"/>
                  <a:gd name="T16" fmla="*/ 145 w 209"/>
                  <a:gd name="T17" fmla="*/ 104 h 209"/>
                  <a:gd name="T18" fmla="*/ 104 w 209"/>
                  <a:gd name="T19" fmla="*/ 64 h 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9" h="209">
                    <a:moveTo>
                      <a:pt x="104" y="209"/>
                    </a:moveTo>
                    <a:cubicBezTo>
                      <a:pt x="47" y="209"/>
                      <a:pt x="0" y="162"/>
                      <a:pt x="0" y="104"/>
                    </a:cubicBezTo>
                    <a:cubicBezTo>
                      <a:pt x="0" y="47"/>
                      <a:pt x="47" y="0"/>
                      <a:pt x="104" y="0"/>
                    </a:cubicBezTo>
                    <a:cubicBezTo>
                      <a:pt x="162" y="0"/>
                      <a:pt x="209" y="47"/>
                      <a:pt x="209" y="104"/>
                    </a:cubicBezTo>
                    <a:cubicBezTo>
                      <a:pt x="209" y="162"/>
                      <a:pt x="162" y="209"/>
                      <a:pt x="104" y="209"/>
                    </a:cubicBezTo>
                    <a:close/>
                    <a:moveTo>
                      <a:pt x="104" y="64"/>
                    </a:moveTo>
                    <a:cubicBezTo>
                      <a:pt x="82" y="64"/>
                      <a:pt x="64" y="82"/>
                      <a:pt x="64" y="104"/>
                    </a:cubicBezTo>
                    <a:cubicBezTo>
                      <a:pt x="64" y="127"/>
                      <a:pt x="82" y="145"/>
                      <a:pt x="104" y="145"/>
                    </a:cubicBezTo>
                    <a:cubicBezTo>
                      <a:pt x="127" y="145"/>
                      <a:pt x="145" y="127"/>
                      <a:pt x="145" y="104"/>
                    </a:cubicBezTo>
                    <a:cubicBezTo>
                      <a:pt x="145" y="82"/>
                      <a:pt x="127" y="64"/>
                      <a:pt x="104" y="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501" name="Freeform 57"/>
              <p:cNvSpPr>
                <a:spLocks noEditPoints="1"/>
              </p:cNvSpPr>
              <p:nvPr/>
            </p:nvSpPr>
            <p:spPr bwMode="auto">
              <a:xfrm>
                <a:off x="5365" y="161"/>
                <a:ext cx="327" cy="327"/>
              </a:xfrm>
              <a:custGeom>
                <a:avLst/>
                <a:gdLst>
                  <a:gd name="T0" fmla="*/ 104 w 209"/>
                  <a:gd name="T1" fmla="*/ 210 h 210"/>
                  <a:gd name="T2" fmla="*/ 0 w 209"/>
                  <a:gd name="T3" fmla="*/ 105 h 210"/>
                  <a:gd name="T4" fmla="*/ 104 w 209"/>
                  <a:gd name="T5" fmla="*/ 0 h 210"/>
                  <a:gd name="T6" fmla="*/ 209 w 209"/>
                  <a:gd name="T7" fmla="*/ 105 h 210"/>
                  <a:gd name="T8" fmla="*/ 104 w 209"/>
                  <a:gd name="T9" fmla="*/ 210 h 210"/>
                  <a:gd name="T10" fmla="*/ 104 w 209"/>
                  <a:gd name="T11" fmla="*/ 64 h 210"/>
                  <a:gd name="T12" fmla="*/ 64 w 209"/>
                  <a:gd name="T13" fmla="*/ 105 h 210"/>
                  <a:gd name="T14" fmla="*/ 104 w 209"/>
                  <a:gd name="T15" fmla="*/ 146 h 210"/>
                  <a:gd name="T16" fmla="*/ 145 w 209"/>
                  <a:gd name="T17" fmla="*/ 105 h 210"/>
                  <a:gd name="T18" fmla="*/ 104 w 209"/>
                  <a:gd name="T19" fmla="*/ 64 h 2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9" h="210">
                    <a:moveTo>
                      <a:pt x="104" y="210"/>
                    </a:moveTo>
                    <a:cubicBezTo>
                      <a:pt x="47" y="210"/>
                      <a:pt x="0" y="163"/>
                      <a:pt x="0" y="105"/>
                    </a:cubicBezTo>
                    <a:cubicBezTo>
                      <a:pt x="0" y="47"/>
                      <a:pt x="47" y="0"/>
                      <a:pt x="104" y="0"/>
                    </a:cubicBezTo>
                    <a:cubicBezTo>
                      <a:pt x="162" y="0"/>
                      <a:pt x="209" y="47"/>
                      <a:pt x="209" y="105"/>
                    </a:cubicBezTo>
                    <a:cubicBezTo>
                      <a:pt x="209" y="163"/>
                      <a:pt x="162" y="210"/>
                      <a:pt x="104" y="210"/>
                    </a:cubicBezTo>
                    <a:close/>
                    <a:moveTo>
                      <a:pt x="104" y="64"/>
                    </a:moveTo>
                    <a:cubicBezTo>
                      <a:pt x="82" y="64"/>
                      <a:pt x="64" y="83"/>
                      <a:pt x="64" y="105"/>
                    </a:cubicBezTo>
                    <a:cubicBezTo>
                      <a:pt x="64" y="128"/>
                      <a:pt x="82" y="146"/>
                      <a:pt x="104" y="146"/>
                    </a:cubicBezTo>
                    <a:cubicBezTo>
                      <a:pt x="127" y="146"/>
                      <a:pt x="145" y="128"/>
                      <a:pt x="145" y="105"/>
                    </a:cubicBezTo>
                    <a:cubicBezTo>
                      <a:pt x="145" y="83"/>
                      <a:pt x="127" y="64"/>
                      <a:pt x="104" y="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502" name="Freeform 58"/>
              <p:cNvSpPr>
                <a:spLocks noEditPoints="1"/>
              </p:cNvSpPr>
              <p:nvPr/>
            </p:nvSpPr>
            <p:spPr bwMode="auto">
              <a:xfrm>
                <a:off x="3724" y="1726"/>
                <a:ext cx="229" cy="227"/>
              </a:xfrm>
              <a:custGeom>
                <a:avLst/>
                <a:gdLst>
                  <a:gd name="T0" fmla="*/ 73 w 146"/>
                  <a:gd name="T1" fmla="*/ 146 h 146"/>
                  <a:gd name="T2" fmla="*/ 0 w 146"/>
                  <a:gd name="T3" fmla="*/ 73 h 146"/>
                  <a:gd name="T4" fmla="*/ 73 w 146"/>
                  <a:gd name="T5" fmla="*/ 0 h 146"/>
                  <a:gd name="T6" fmla="*/ 146 w 146"/>
                  <a:gd name="T7" fmla="*/ 73 h 146"/>
                  <a:gd name="T8" fmla="*/ 73 w 146"/>
                  <a:gd name="T9" fmla="*/ 146 h 146"/>
                  <a:gd name="T10" fmla="*/ 73 w 146"/>
                  <a:gd name="T11" fmla="*/ 64 h 146"/>
                  <a:gd name="T12" fmla="*/ 64 w 146"/>
                  <a:gd name="T13" fmla="*/ 73 h 146"/>
                  <a:gd name="T14" fmla="*/ 73 w 146"/>
                  <a:gd name="T15" fmla="*/ 82 h 146"/>
                  <a:gd name="T16" fmla="*/ 82 w 146"/>
                  <a:gd name="T17" fmla="*/ 73 h 146"/>
                  <a:gd name="T18" fmla="*/ 73 w 146"/>
                  <a:gd name="T19" fmla="*/ 64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6" h="146">
                    <a:moveTo>
                      <a:pt x="73" y="146"/>
                    </a:moveTo>
                    <a:cubicBezTo>
                      <a:pt x="33" y="146"/>
                      <a:pt x="0" y="114"/>
                      <a:pt x="0" y="73"/>
                    </a:cubicBezTo>
                    <a:cubicBezTo>
                      <a:pt x="0" y="33"/>
                      <a:pt x="33" y="0"/>
                      <a:pt x="73" y="0"/>
                    </a:cubicBezTo>
                    <a:cubicBezTo>
                      <a:pt x="113" y="0"/>
                      <a:pt x="146" y="33"/>
                      <a:pt x="146" y="73"/>
                    </a:cubicBezTo>
                    <a:cubicBezTo>
                      <a:pt x="146" y="114"/>
                      <a:pt x="113" y="146"/>
                      <a:pt x="73" y="146"/>
                    </a:cubicBezTo>
                    <a:close/>
                    <a:moveTo>
                      <a:pt x="73" y="64"/>
                    </a:moveTo>
                    <a:cubicBezTo>
                      <a:pt x="68" y="64"/>
                      <a:pt x="64" y="68"/>
                      <a:pt x="64" y="73"/>
                    </a:cubicBezTo>
                    <a:cubicBezTo>
                      <a:pt x="64" y="78"/>
                      <a:pt x="68" y="82"/>
                      <a:pt x="73" y="82"/>
                    </a:cubicBezTo>
                    <a:cubicBezTo>
                      <a:pt x="78" y="82"/>
                      <a:pt x="82" y="78"/>
                      <a:pt x="82" y="73"/>
                    </a:cubicBezTo>
                    <a:cubicBezTo>
                      <a:pt x="82" y="68"/>
                      <a:pt x="78" y="64"/>
                      <a:pt x="73" y="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503" name="Freeform 59"/>
              <p:cNvSpPr>
                <a:spLocks noEditPoints="1"/>
              </p:cNvSpPr>
              <p:nvPr/>
            </p:nvSpPr>
            <p:spPr bwMode="auto">
              <a:xfrm>
                <a:off x="3724" y="1726"/>
                <a:ext cx="229" cy="227"/>
              </a:xfrm>
              <a:custGeom>
                <a:avLst/>
                <a:gdLst>
                  <a:gd name="T0" fmla="*/ 73 w 146"/>
                  <a:gd name="T1" fmla="*/ 146 h 146"/>
                  <a:gd name="T2" fmla="*/ 0 w 146"/>
                  <a:gd name="T3" fmla="*/ 73 h 146"/>
                  <a:gd name="T4" fmla="*/ 73 w 146"/>
                  <a:gd name="T5" fmla="*/ 0 h 146"/>
                  <a:gd name="T6" fmla="*/ 146 w 146"/>
                  <a:gd name="T7" fmla="*/ 73 h 146"/>
                  <a:gd name="T8" fmla="*/ 73 w 146"/>
                  <a:gd name="T9" fmla="*/ 146 h 146"/>
                  <a:gd name="T10" fmla="*/ 73 w 146"/>
                  <a:gd name="T11" fmla="*/ 64 h 146"/>
                  <a:gd name="T12" fmla="*/ 64 w 146"/>
                  <a:gd name="T13" fmla="*/ 73 h 146"/>
                  <a:gd name="T14" fmla="*/ 73 w 146"/>
                  <a:gd name="T15" fmla="*/ 82 h 146"/>
                  <a:gd name="T16" fmla="*/ 82 w 146"/>
                  <a:gd name="T17" fmla="*/ 73 h 146"/>
                  <a:gd name="T18" fmla="*/ 73 w 146"/>
                  <a:gd name="T19" fmla="*/ 64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6" h="146">
                    <a:moveTo>
                      <a:pt x="73" y="146"/>
                    </a:moveTo>
                    <a:cubicBezTo>
                      <a:pt x="33" y="146"/>
                      <a:pt x="0" y="114"/>
                      <a:pt x="0" y="73"/>
                    </a:cubicBezTo>
                    <a:cubicBezTo>
                      <a:pt x="0" y="33"/>
                      <a:pt x="33" y="0"/>
                      <a:pt x="73" y="0"/>
                    </a:cubicBezTo>
                    <a:cubicBezTo>
                      <a:pt x="113" y="0"/>
                      <a:pt x="146" y="33"/>
                      <a:pt x="146" y="73"/>
                    </a:cubicBezTo>
                    <a:cubicBezTo>
                      <a:pt x="146" y="114"/>
                      <a:pt x="113" y="146"/>
                      <a:pt x="73" y="146"/>
                    </a:cubicBezTo>
                    <a:close/>
                    <a:moveTo>
                      <a:pt x="73" y="64"/>
                    </a:moveTo>
                    <a:cubicBezTo>
                      <a:pt x="68" y="64"/>
                      <a:pt x="64" y="68"/>
                      <a:pt x="64" y="73"/>
                    </a:cubicBezTo>
                    <a:cubicBezTo>
                      <a:pt x="64" y="78"/>
                      <a:pt x="68" y="82"/>
                      <a:pt x="73" y="82"/>
                    </a:cubicBezTo>
                    <a:cubicBezTo>
                      <a:pt x="78" y="82"/>
                      <a:pt x="82" y="78"/>
                      <a:pt x="82" y="73"/>
                    </a:cubicBezTo>
                    <a:cubicBezTo>
                      <a:pt x="82" y="68"/>
                      <a:pt x="78" y="64"/>
                      <a:pt x="73" y="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504" name="Freeform 60"/>
              <p:cNvSpPr>
                <a:spLocks noEditPoints="1"/>
              </p:cNvSpPr>
              <p:nvPr/>
            </p:nvSpPr>
            <p:spPr bwMode="auto">
              <a:xfrm>
                <a:off x="3488" y="1492"/>
                <a:ext cx="701" cy="697"/>
              </a:xfrm>
              <a:custGeom>
                <a:avLst/>
                <a:gdLst>
                  <a:gd name="T0" fmla="*/ 224 w 448"/>
                  <a:gd name="T1" fmla="*/ 0 h 447"/>
                  <a:gd name="T2" fmla="*/ 0 w 448"/>
                  <a:gd name="T3" fmla="*/ 223 h 447"/>
                  <a:gd name="T4" fmla="*/ 224 w 448"/>
                  <a:gd name="T5" fmla="*/ 447 h 447"/>
                  <a:gd name="T6" fmla="*/ 448 w 448"/>
                  <a:gd name="T7" fmla="*/ 223 h 447"/>
                  <a:gd name="T8" fmla="*/ 224 w 448"/>
                  <a:gd name="T9" fmla="*/ 0 h 447"/>
                  <a:gd name="T10" fmla="*/ 224 w 448"/>
                  <a:gd name="T11" fmla="*/ 383 h 447"/>
                  <a:gd name="T12" fmla="*/ 64 w 448"/>
                  <a:gd name="T13" fmla="*/ 223 h 447"/>
                  <a:gd name="T14" fmla="*/ 224 w 448"/>
                  <a:gd name="T15" fmla="*/ 64 h 447"/>
                  <a:gd name="T16" fmla="*/ 384 w 448"/>
                  <a:gd name="T17" fmla="*/ 223 h 447"/>
                  <a:gd name="T18" fmla="*/ 224 w 448"/>
                  <a:gd name="T19" fmla="*/ 383 h 4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48" h="447">
                    <a:moveTo>
                      <a:pt x="224" y="0"/>
                    </a:moveTo>
                    <a:cubicBezTo>
                      <a:pt x="101" y="0"/>
                      <a:pt x="0" y="100"/>
                      <a:pt x="0" y="223"/>
                    </a:cubicBezTo>
                    <a:cubicBezTo>
                      <a:pt x="0" y="347"/>
                      <a:pt x="101" y="447"/>
                      <a:pt x="224" y="447"/>
                    </a:cubicBezTo>
                    <a:cubicBezTo>
                      <a:pt x="348" y="447"/>
                      <a:pt x="448" y="347"/>
                      <a:pt x="448" y="223"/>
                    </a:cubicBezTo>
                    <a:cubicBezTo>
                      <a:pt x="448" y="100"/>
                      <a:pt x="348" y="0"/>
                      <a:pt x="224" y="0"/>
                    </a:cubicBezTo>
                    <a:close/>
                    <a:moveTo>
                      <a:pt x="224" y="383"/>
                    </a:moveTo>
                    <a:cubicBezTo>
                      <a:pt x="136" y="383"/>
                      <a:pt x="64" y="312"/>
                      <a:pt x="64" y="223"/>
                    </a:cubicBezTo>
                    <a:cubicBezTo>
                      <a:pt x="64" y="135"/>
                      <a:pt x="136" y="64"/>
                      <a:pt x="224" y="64"/>
                    </a:cubicBezTo>
                    <a:cubicBezTo>
                      <a:pt x="312" y="64"/>
                      <a:pt x="384" y="135"/>
                      <a:pt x="384" y="223"/>
                    </a:cubicBezTo>
                    <a:cubicBezTo>
                      <a:pt x="384" y="312"/>
                      <a:pt x="312" y="383"/>
                      <a:pt x="224" y="38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505" name="Freeform 61"/>
              <p:cNvSpPr>
                <a:spLocks noEditPoints="1"/>
              </p:cNvSpPr>
              <p:nvPr/>
            </p:nvSpPr>
            <p:spPr bwMode="auto">
              <a:xfrm>
                <a:off x="3724" y="1726"/>
                <a:ext cx="229" cy="227"/>
              </a:xfrm>
              <a:custGeom>
                <a:avLst/>
                <a:gdLst>
                  <a:gd name="T0" fmla="*/ 73 w 146"/>
                  <a:gd name="T1" fmla="*/ 146 h 146"/>
                  <a:gd name="T2" fmla="*/ 0 w 146"/>
                  <a:gd name="T3" fmla="*/ 73 h 146"/>
                  <a:gd name="T4" fmla="*/ 73 w 146"/>
                  <a:gd name="T5" fmla="*/ 0 h 146"/>
                  <a:gd name="T6" fmla="*/ 146 w 146"/>
                  <a:gd name="T7" fmla="*/ 73 h 146"/>
                  <a:gd name="T8" fmla="*/ 73 w 146"/>
                  <a:gd name="T9" fmla="*/ 146 h 146"/>
                  <a:gd name="T10" fmla="*/ 73 w 146"/>
                  <a:gd name="T11" fmla="*/ 64 h 146"/>
                  <a:gd name="T12" fmla="*/ 64 w 146"/>
                  <a:gd name="T13" fmla="*/ 73 h 146"/>
                  <a:gd name="T14" fmla="*/ 73 w 146"/>
                  <a:gd name="T15" fmla="*/ 82 h 146"/>
                  <a:gd name="T16" fmla="*/ 82 w 146"/>
                  <a:gd name="T17" fmla="*/ 73 h 146"/>
                  <a:gd name="T18" fmla="*/ 73 w 146"/>
                  <a:gd name="T19" fmla="*/ 64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6" h="146">
                    <a:moveTo>
                      <a:pt x="73" y="146"/>
                    </a:moveTo>
                    <a:cubicBezTo>
                      <a:pt x="33" y="146"/>
                      <a:pt x="0" y="114"/>
                      <a:pt x="0" y="73"/>
                    </a:cubicBezTo>
                    <a:cubicBezTo>
                      <a:pt x="0" y="33"/>
                      <a:pt x="33" y="0"/>
                      <a:pt x="73" y="0"/>
                    </a:cubicBezTo>
                    <a:cubicBezTo>
                      <a:pt x="113" y="0"/>
                      <a:pt x="146" y="33"/>
                      <a:pt x="146" y="73"/>
                    </a:cubicBezTo>
                    <a:cubicBezTo>
                      <a:pt x="146" y="114"/>
                      <a:pt x="113" y="146"/>
                      <a:pt x="73" y="146"/>
                    </a:cubicBezTo>
                    <a:close/>
                    <a:moveTo>
                      <a:pt x="73" y="64"/>
                    </a:moveTo>
                    <a:cubicBezTo>
                      <a:pt x="68" y="64"/>
                      <a:pt x="64" y="68"/>
                      <a:pt x="64" y="73"/>
                    </a:cubicBezTo>
                    <a:cubicBezTo>
                      <a:pt x="64" y="78"/>
                      <a:pt x="68" y="82"/>
                      <a:pt x="73" y="82"/>
                    </a:cubicBezTo>
                    <a:cubicBezTo>
                      <a:pt x="78" y="82"/>
                      <a:pt x="82" y="78"/>
                      <a:pt x="82" y="73"/>
                    </a:cubicBezTo>
                    <a:cubicBezTo>
                      <a:pt x="82" y="68"/>
                      <a:pt x="78" y="64"/>
                      <a:pt x="73" y="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506" name="Freeform 62"/>
              <p:cNvSpPr>
                <a:spLocks noEditPoints="1"/>
              </p:cNvSpPr>
              <p:nvPr/>
            </p:nvSpPr>
            <p:spPr bwMode="auto">
              <a:xfrm>
                <a:off x="3724" y="1726"/>
                <a:ext cx="229" cy="227"/>
              </a:xfrm>
              <a:custGeom>
                <a:avLst/>
                <a:gdLst>
                  <a:gd name="T0" fmla="*/ 73 w 146"/>
                  <a:gd name="T1" fmla="*/ 146 h 146"/>
                  <a:gd name="T2" fmla="*/ 0 w 146"/>
                  <a:gd name="T3" fmla="*/ 73 h 146"/>
                  <a:gd name="T4" fmla="*/ 73 w 146"/>
                  <a:gd name="T5" fmla="*/ 0 h 146"/>
                  <a:gd name="T6" fmla="*/ 146 w 146"/>
                  <a:gd name="T7" fmla="*/ 73 h 146"/>
                  <a:gd name="T8" fmla="*/ 73 w 146"/>
                  <a:gd name="T9" fmla="*/ 146 h 146"/>
                  <a:gd name="T10" fmla="*/ 73 w 146"/>
                  <a:gd name="T11" fmla="*/ 64 h 146"/>
                  <a:gd name="T12" fmla="*/ 64 w 146"/>
                  <a:gd name="T13" fmla="*/ 73 h 146"/>
                  <a:gd name="T14" fmla="*/ 73 w 146"/>
                  <a:gd name="T15" fmla="*/ 82 h 146"/>
                  <a:gd name="T16" fmla="*/ 82 w 146"/>
                  <a:gd name="T17" fmla="*/ 73 h 146"/>
                  <a:gd name="T18" fmla="*/ 73 w 146"/>
                  <a:gd name="T19" fmla="*/ 64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6" h="146">
                    <a:moveTo>
                      <a:pt x="73" y="146"/>
                    </a:moveTo>
                    <a:cubicBezTo>
                      <a:pt x="33" y="146"/>
                      <a:pt x="0" y="114"/>
                      <a:pt x="0" y="73"/>
                    </a:cubicBezTo>
                    <a:cubicBezTo>
                      <a:pt x="0" y="33"/>
                      <a:pt x="33" y="0"/>
                      <a:pt x="73" y="0"/>
                    </a:cubicBezTo>
                    <a:cubicBezTo>
                      <a:pt x="113" y="0"/>
                      <a:pt x="146" y="33"/>
                      <a:pt x="146" y="73"/>
                    </a:cubicBezTo>
                    <a:cubicBezTo>
                      <a:pt x="146" y="114"/>
                      <a:pt x="113" y="146"/>
                      <a:pt x="73" y="146"/>
                    </a:cubicBezTo>
                    <a:close/>
                    <a:moveTo>
                      <a:pt x="73" y="64"/>
                    </a:moveTo>
                    <a:cubicBezTo>
                      <a:pt x="68" y="64"/>
                      <a:pt x="64" y="68"/>
                      <a:pt x="64" y="73"/>
                    </a:cubicBezTo>
                    <a:cubicBezTo>
                      <a:pt x="64" y="78"/>
                      <a:pt x="68" y="82"/>
                      <a:pt x="73" y="82"/>
                    </a:cubicBezTo>
                    <a:cubicBezTo>
                      <a:pt x="78" y="82"/>
                      <a:pt x="82" y="78"/>
                      <a:pt x="82" y="73"/>
                    </a:cubicBezTo>
                    <a:cubicBezTo>
                      <a:pt x="82" y="68"/>
                      <a:pt x="78" y="64"/>
                      <a:pt x="73" y="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grpSp>
        <p:sp>
          <p:nvSpPr>
            <p:cNvPr id="493" name="Freeform 66"/>
            <p:cNvSpPr>
              <a:spLocks noEditPoints="1"/>
            </p:cNvSpPr>
            <p:nvPr/>
          </p:nvSpPr>
          <p:spPr bwMode="auto">
            <a:xfrm>
              <a:off x="5851469" y="5449862"/>
              <a:ext cx="485831" cy="391785"/>
            </a:xfrm>
            <a:custGeom>
              <a:avLst/>
              <a:gdLst>
                <a:gd name="T0" fmla="*/ 4015 w 4321"/>
                <a:gd name="T1" fmla="*/ 0 h 3495"/>
                <a:gd name="T2" fmla="*/ 306 w 4321"/>
                <a:gd name="T3" fmla="*/ 0 h 3495"/>
                <a:gd name="T4" fmla="*/ 0 w 4321"/>
                <a:gd name="T5" fmla="*/ 306 h 3495"/>
                <a:gd name="T6" fmla="*/ 0 w 4321"/>
                <a:gd name="T7" fmla="*/ 2586 h 3495"/>
                <a:gd name="T8" fmla="*/ 306 w 4321"/>
                <a:gd name="T9" fmla="*/ 2892 h 3495"/>
                <a:gd name="T10" fmla="*/ 1515 w 4321"/>
                <a:gd name="T11" fmla="*/ 2892 h 3495"/>
                <a:gd name="T12" fmla="*/ 1515 w 4321"/>
                <a:gd name="T13" fmla="*/ 3267 h 3495"/>
                <a:gd name="T14" fmla="*/ 1083 w 4321"/>
                <a:gd name="T15" fmla="*/ 3267 h 3495"/>
                <a:gd name="T16" fmla="*/ 1083 w 4321"/>
                <a:gd name="T17" fmla="*/ 3495 h 3495"/>
                <a:gd name="T18" fmla="*/ 3219 w 4321"/>
                <a:gd name="T19" fmla="*/ 3495 h 3495"/>
                <a:gd name="T20" fmla="*/ 3219 w 4321"/>
                <a:gd name="T21" fmla="*/ 3267 h 3495"/>
                <a:gd name="T22" fmla="*/ 2787 w 4321"/>
                <a:gd name="T23" fmla="*/ 3267 h 3495"/>
                <a:gd name="T24" fmla="*/ 2787 w 4321"/>
                <a:gd name="T25" fmla="*/ 2892 h 3495"/>
                <a:gd name="T26" fmla="*/ 4015 w 4321"/>
                <a:gd name="T27" fmla="*/ 2892 h 3495"/>
                <a:gd name="T28" fmla="*/ 4321 w 4321"/>
                <a:gd name="T29" fmla="*/ 2586 h 3495"/>
                <a:gd name="T30" fmla="*/ 4321 w 4321"/>
                <a:gd name="T31" fmla="*/ 306 h 3495"/>
                <a:gd name="T32" fmla="*/ 4015 w 4321"/>
                <a:gd name="T33" fmla="*/ 0 h 3495"/>
                <a:gd name="T34" fmla="*/ 4052 w 4321"/>
                <a:gd name="T35" fmla="*/ 2589 h 3495"/>
                <a:gd name="T36" fmla="*/ 269 w 4321"/>
                <a:gd name="T37" fmla="*/ 2589 h 3495"/>
                <a:gd name="T38" fmla="*/ 269 w 4321"/>
                <a:gd name="T39" fmla="*/ 304 h 3495"/>
                <a:gd name="T40" fmla="*/ 4052 w 4321"/>
                <a:gd name="T41" fmla="*/ 304 h 3495"/>
                <a:gd name="T42" fmla="*/ 4052 w 4321"/>
                <a:gd name="T43" fmla="*/ 2589 h 34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321" h="3495">
                  <a:moveTo>
                    <a:pt x="4015" y="0"/>
                  </a:moveTo>
                  <a:cubicBezTo>
                    <a:pt x="306" y="0"/>
                    <a:pt x="306" y="0"/>
                    <a:pt x="306" y="0"/>
                  </a:cubicBezTo>
                  <a:cubicBezTo>
                    <a:pt x="138" y="0"/>
                    <a:pt x="0" y="138"/>
                    <a:pt x="0" y="306"/>
                  </a:cubicBezTo>
                  <a:cubicBezTo>
                    <a:pt x="0" y="2586"/>
                    <a:pt x="0" y="2586"/>
                    <a:pt x="0" y="2586"/>
                  </a:cubicBezTo>
                  <a:cubicBezTo>
                    <a:pt x="0" y="2755"/>
                    <a:pt x="138" y="2892"/>
                    <a:pt x="306" y="2892"/>
                  </a:cubicBezTo>
                  <a:cubicBezTo>
                    <a:pt x="1515" y="2892"/>
                    <a:pt x="1515" y="2892"/>
                    <a:pt x="1515" y="2892"/>
                  </a:cubicBezTo>
                  <a:cubicBezTo>
                    <a:pt x="1515" y="3267"/>
                    <a:pt x="1515" y="3267"/>
                    <a:pt x="1515" y="3267"/>
                  </a:cubicBezTo>
                  <a:cubicBezTo>
                    <a:pt x="1083" y="3267"/>
                    <a:pt x="1083" y="3267"/>
                    <a:pt x="1083" y="3267"/>
                  </a:cubicBezTo>
                  <a:cubicBezTo>
                    <a:pt x="1083" y="3495"/>
                    <a:pt x="1083" y="3495"/>
                    <a:pt x="1083" y="3495"/>
                  </a:cubicBezTo>
                  <a:cubicBezTo>
                    <a:pt x="3219" y="3495"/>
                    <a:pt x="3219" y="3495"/>
                    <a:pt x="3219" y="3495"/>
                  </a:cubicBezTo>
                  <a:cubicBezTo>
                    <a:pt x="3219" y="3267"/>
                    <a:pt x="3219" y="3267"/>
                    <a:pt x="3219" y="3267"/>
                  </a:cubicBezTo>
                  <a:cubicBezTo>
                    <a:pt x="2787" y="3267"/>
                    <a:pt x="2787" y="3267"/>
                    <a:pt x="2787" y="3267"/>
                  </a:cubicBezTo>
                  <a:cubicBezTo>
                    <a:pt x="2787" y="2892"/>
                    <a:pt x="2787" y="2892"/>
                    <a:pt x="2787" y="2892"/>
                  </a:cubicBezTo>
                  <a:cubicBezTo>
                    <a:pt x="4015" y="2892"/>
                    <a:pt x="4015" y="2892"/>
                    <a:pt x="4015" y="2892"/>
                  </a:cubicBezTo>
                  <a:cubicBezTo>
                    <a:pt x="4183" y="2892"/>
                    <a:pt x="4321" y="2755"/>
                    <a:pt x="4321" y="2586"/>
                  </a:cubicBezTo>
                  <a:cubicBezTo>
                    <a:pt x="4321" y="306"/>
                    <a:pt x="4321" y="306"/>
                    <a:pt x="4321" y="306"/>
                  </a:cubicBezTo>
                  <a:cubicBezTo>
                    <a:pt x="4321" y="138"/>
                    <a:pt x="4183" y="0"/>
                    <a:pt x="4015" y="0"/>
                  </a:cubicBezTo>
                  <a:close/>
                  <a:moveTo>
                    <a:pt x="4052" y="2589"/>
                  </a:moveTo>
                  <a:cubicBezTo>
                    <a:pt x="269" y="2589"/>
                    <a:pt x="269" y="2589"/>
                    <a:pt x="269" y="2589"/>
                  </a:cubicBezTo>
                  <a:cubicBezTo>
                    <a:pt x="269" y="304"/>
                    <a:pt x="269" y="304"/>
                    <a:pt x="269" y="304"/>
                  </a:cubicBezTo>
                  <a:cubicBezTo>
                    <a:pt x="4052" y="304"/>
                    <a:pt x="4052" y="304"/>
                    <a:pt x="4052" y="304"/>
                  </a:cubicBezTo>
                  <a:lnTo>
                    <a:pt x="4052" y="2589"/>
                  </a:lnTo>
                  <a:close/>
                </a:path>
              </a:pathLst>
            </a:custGeom>
            <a:solidFill>
              <a:schemeClr val="tx2">
                <a:lumMod val="50000"/>
                <a:lumOff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grpSp>
      <p:sp>
        <p:nvSpPr>
          <p:cNvPr id="204" name="Rectangle 203"/>
          <p:cNvSpPr/>
          <p:nvPr/>
        </p:nvSpPr>
        <p:spPr>
          <a:xfrm flipH="1">
            <a:off x="4981270" y="1747132"/>
            <a:ext cx="1238174" cy="276999"/>
          </a:xfrm>
          <a:prstGeom prst="rect">
            <a:avLst/>
          </a:prstGeom>
        </p:spPr>
        <p:txBody>
          <a:bodyPr wrap="square" anchor="ctr">
            <a:spAutoFit/>
          </a:bodyPr>
          <a:lstStyle/>
          <a:p>
            <a:pPr algn="ctr" defTabSz="914126"/>
            <a:r>
              <a:rPr lang="en-US" sz="1200" kern="0" dirty="0">
                <a:solidFill>
                  <a:srgbClr val="404040"/>
                </a:solidFill>
              </a:rPr>
              <a:t>Security Stack</a:t>
            </a:r>
          </a:p>
        </p:txBody>
      </p:sp>
      <p:grpSp>
        <p:nvGrpSpPr>
          <p:cNvPr id="212" name="Group 211"/>
          <p:cNvGrpSpPr/>
          <p:nvPr/>
        </p:nvGrpSpPr>
        <p:grpSpPr>
          <a:xfrm flipV="1">
            <a:off x="5056156" y="2064768"/>
            <a:ext cx="1159442" cy="346314"/>
            <a:chOff x="5173541" y="1992208"/>
            <a:chExt cx="1366378" cy="408124"/>
          </a:xfrm>
        </p:grpSpPr>
        <p:sp>
          <p:nvSpPr>
            <p:cNvPr id="217" name="Rectangle 216"/>
            <p:cNvSpPr/>
            <p:nvPr/>
          </p:nvSpPr>
          <p:spPr>
            <a:xfrm>
              <a:off x="5229225" y="2024568"/>
              <a:ext cx="1257300" cy="322842"/>
            </a:xfrm>
            <a:prstGeom prst="rect">
              <a:avLst/>
            </a:prstGeom>
            <a:solidFill>
              <a:schemeClr val="bg2">
                <a:lumMod val="20000"/>
                <a:lumOff val="80000"/>
              </a:schemeClr>
            </a:solidFill>
            <a:ln w="9525">
              <a:noFill/>
              <a:miter lim="800000"/>
              <a:headEnd/>
              <a:tailEnd/>
            </a:ln>
          </p:spPr>
          <p:txBody>
            <a:bodyPr wrap="square" rtlCol="0" anchor="ctr"/>
            <a:lstStyle/>
            <a:p>
              <a:pPr algn="ctr" defTabSz="914126"/>
              <a:endParaRPr lang="en-US" sz="1799" kern="0" dirty="0">
                <a:solidFill>
                  <a:srgbClr val="404040"/>
                </a:solidFill>
                <a:latin typeface="Arial"/>
              </a:endParaRPr>
            </a:p>
          </p:txBody>
        </p:sp>
        <p:sp>
          <p:nvSpPr>
            <p:cNvPr id="218" name="Freeform 13"/>
            <p:cNvSpPr>
              <a:spLocks noEditPoints="1"/>
            </p:cNvSpPr>
            <p:nvPr/>
          </p:nvSpPr>
          <p:spPr bwMode="auto">
            <a:xfrm>
              <a:off x="5173541" y="1992208"/>
              <a:ext cx="1366378" cy="408124"/>
            </a:xfrm>
            <a:custGeom>
              <a:avLst/>
              <a:gdLst>
                <a:gd name="T0" fmla="*/ 230 w 241"/>
                <a:gd name="T1" fmla="*/ 0 h 70"/>
                <a:gd name="T2" fmla="*/ 11 w 241"/>
                <a:gd name="T3" fmla="*/ 0 h 70"/>
                <a:gd name="T4" fmla="*/ 0 w 241"/>
                <a:gd name="T5" fmla="*/ 11 h 70"/>
                <a:gd name="T6" fmla="*/ 0 w 241"/>
                <a:gd name="T7" fmla="*/ 58 h 70"/>
                <a:gd name="T8" fmla="*/ 11 w 241"/>
                <a:gd name="T9" fmla="*/ 70 h 70"/>
                <a:gd name="T10" fmla="*/ 230 w 241"/>
                <a:gd name="T11" fmla="*/ 70 h 70"/>
                <a:gd name="T12" fmla="*/ 241 w 241"/>
                <a:gd name="T13" fmla="*/ 58 h 70"/>
                <a:gd name="T14" fmla="*/ 241 w 241"/>
                <a:gd name="T15" fmla="*/ 11 h 70"/>
                <a:gd name="T16" fmla="*/ 230 w 241"/>
                <a:gd name="T17" fmla="*/ 0 h 70"/>
                <a:gd name="T18" fmla="*/ 163 w 241"/>
                <a:gd name="T19" fmla="*/ 45 h 70"/>
                <a:gd name="T20" fmla="*/ 25 w 241"/>
                <a:gd name="T21" fmla="*/ 45 h 70"/>
                <a:gd name="T22" fmla="*/ 25 w 241"/>
                <a:gd name="T23" fmla="*/ 24 h 70"/>
                <a:gd name="T24" fmla="*/ 163 w 241"/>
                <a:gd name="T25" fmla="*/ 24 h 70"/>
                <a:gd name="T26" fmla="*/ 163 w 241"/>
                <a:gd name="T27" fmla="*/ 45 h 70"/>
                <a:gd name="T28" fmla="*/ 212 w 241"/>
                <a:gd name="T29" fmla="*/ 44 h 70"/>
                <a:gd name="T30" fmla="*/ 202 w 241"/>
                <a:gd name="T31" fmla="*/ 35 h 70"/>
                <a:gd name="T32" fmla="*/ 212 w 241"/>
                <a:gd name="T33" fmla="*/ 25 h 70"/>
                <a:gd name="T34" fmla="*/ 222 w 241"/>
                <a:gd name="T35" fmla="*/ 35 h 70"/>
                <a:gd name="T36" fmla="*/ 212 w 241"/>
                <a:gd name="T37" fmla="*/ 44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41" h="70">
                  <a:moveTo>
                    <a:pt x="230" y="0"/>
                  </a:moveTo>
                  <a:cubicBezTo>
                    <a:pt x="11" y="0"/>
                    <a:pt x="11" y="0"/>
                    <a:pt x="11" y="0"/>
                  </a:cubicBezTo>
                  <a:cubicBezTo>
                    <a:pt x="5" y="0"/>
                    <a:pt x="0" y="5"/>
                    <a:pt x="0" y="11"/>
                  </a:cubicBezTo>
                  <a:cubicBezTo>
                    <a:pt x="0" y="58"/>
                    <a:pt x="0" y="58"/>
                    <a:pt x="0" y="58"/>
                  </a:cubicBezTo>
                  <a:cubicBezTo>
                    <a:pt x="0" y="65"/>
                    <a:pt x="5" y="70"/>
                    <a:pt x="11" y="70"/>
                  </a:cubicBezTo>
                  <a:cubicBezTo>
                    <a:pt x="230" y="70"/>
                    <a:pt x="230" y="70"/>
                    <a:pt x="230" y="70"/>
                  </a:cubicBezTo>
                  <a:cubicBezTo>
                    <a:pt x="236" y="70"/>
                    <a:pt x="241" y="65"/>
                    <a:pt x="241" y="58"/>
                  </a:cubicBezTo>
                  <a:cubicBezTo>
                    <a:pt x="241" y="11"/>
                    <a:pt x="241" y="11"/>
                    <a:pt x="241" y="11"/>
                  </a:cubicBezTo>
                  <a:cubicBezTo>
                    <a:pt x="241" y="5"/>
                    <a:pt x="236" y="0"/>
                    <a:pt x="230" y="0"/>
                  </a:cubicBezTo>
                  <a:close/>
                  <a:moveTo>
                    <a:pt x="163" y="45"/>
                  </a:moveTo>
                  <a:cubicBezTo>
                    <a:pt x="25" y="45"/>
                    <a:pt x="25" y="45"/>
                    <a:pt x="25" y="45"/>
                  </a:cubicBezTo>
                  <a:cubicBezTo>
                    <a:pt x="25" y="24"/>
                    <a:pt x="25" y="24"/>
                    <a:pt x="25" y="24"/>
                  </a:cubicBezTo>
                  <a:cubicBezTo>
                    <a:pt x="163" y="24"/>
                    <a:pt x="163" y="24"/>
                    <a:pt x="163" y="24"/>
                  </a:cubicBezTo>
                  <a:lnTo>
                    <a:pt x="163" y="45"/>
                  </a:lnTo>
                  <a:close/>
                  <a:moveTo>
                    <a:pt x="212" y="44"/>
                  </a:moveTo>
                  <a:cubicBezTo>
                    <a:pt x="207" y="44"/>
                    <a:pt x="202" y="40"/>
                    <a:pt x="202" y="35"/>
                  </a:cubicBezTo>
                  <a:cubicBezTo>
                    <a:pt x="202" y="29"/>
                    <a:pt x="207" y="25"/>
                    <a:pt x="212" y="25"/>
                  </a:cubicBezTo>
                  <a:cubicBezTo>
                    <a:pt x="218" y="25"/>
                    <a:pt x="222" y="29"/>
                    <a:pt x="222" y="35"/>
                  </a:cubicBezTo>
                  <a:cubicBezTo>
                    <a:pt x="222" y="40"/>
                    <a:pt x="218" y="44"/>
                    <a:pt x="212" y="44"/>
                  </a:cubicBezTo>
                  <a:close/>
                </a:path>
              </a:pathLst>
            </a:custGeom>
            <a:solidFill>
              <a:srgbClr val="707072"/>
            </a:solidFill>
            <a:ln w="12700">
              <a:noFill/>
            </a:ln>
          </p:spPr>
          <p:txBody>
            <a:bodyPr vert="horz" wrap="square" lIns="91416" tIns="45708" rIns="91416" bIns="45708" numCol="1" anchor="t" anchorCtr="0" compatLnSpc="1">
              <a:prstTxWarp prst="textNoShape">
                <a:avLst/>
              </a:prstTxWarp>
            </a:bodyPr>
            <a:lstStyle/>
            <a:p>
              <a:pPr defTabSz="914126"/>
              <a:endParaRPr lang="en-US" sz="1799" kern="0">
                <a:solidFill>
                  <a:sysClr val="windowText" lastClr="000000"/>
                </a:solidFill>
              </a:endParaRPr>
            </a:p>
          </p:txBody>
        </p:sp>
      </p:grpSp>
      <p:pic>
        <p:nvPicPr>
          <p:cNvPr id="223" name="Picture 222"/>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37463" y="5200369"/>
            <a:ext cx="606262" cy="521246"/>
          </a:xfrm>
          <a:prstGeom prst="rect">
            <a:avLst/>
          </a:prstGeom>
        </p:spPr>
      </p:pic>
      <p:grpSp>
        <p:nvGrpSpPr>
          <p:cNvPr id="9" name="Group 8"/>
          <p:cNvGrpSpPr/>
          <p:nvPr/>
        </p:nvGrpSpPr>
        <p:grpSpPr>
          <a:xfrm>
            <a:off x="3003057" y="2069606"/>
            <a:ext cx="356093" cy="356093"/>
            <a:chOff x="2425207" y="2019300"/>
            <a:chExt cx="438150" cy="438150"/>
          </a:xfrm>
        </p:grpSpPr>
        <p:sp>
          <p:nvSpPr>
            <p:cNvPr id="375" name="Oval 374"/>
            <p:cNvSpPr/>
            <p:nvPr/>
          </p:nvSpPr>
          <p:spPr bwMode="gray">
            <a:xfrm>
              <a:off x="2425207" y="2019300"/>
              <a:ext cx="438150" cy="438150"/>
            </a:xfrm>
            <a:prstGeom prst="ellipse">
              <a:avLst/>
            </a:prstGeom>
            <a:solidFill>
              <a:schemeClr val="bg2"/>
            </a:solidFill>
            <a:ln w="19050">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lang="en-US">
                <a:solidFill>
                  <a:srgbClr val="FFFFFF"/>
                </a:solidFill>
              </a:endParaRPr>
            </a:p>
          </p:txBody>
        </p:sp>
        <p:grpSp>
          <p:nvGrpSpPr>
            <p:cNvPr id="186" name="Group 185"/>
            <p:cNvGrpSpPr/>
            <p:nvPr/>
          </p:nvGrpSpPr>
          <p:grpSpPr>
            <a:xfrm>
              <a:off x="2535856" y="2115423"/>
              <a:ext cx="273392" cy="261186"/>
              <a:chOff x="2276749" y="1904283"/>
              <a:chExt cx="686582" cy="655929"/>
            </a:xfrm>
          </p:grpSpPr>
          <p:grpSp>
            <p:nvGrpSpPr>
              <p:cNvPr id="187" name="Group 4"/>
              <p:cNvGrpSpPr>
                <a:grpSpLocks noChangeAspect="1"/>
              </p:cNvGrpSpPr>
              <p:nvPr/>
            </p:nvGrpSpPr>
            <p:grpSpPr bwMode="auto">
              <a:xfrm>
                <a:off x="2276749" y="1904283"/>
                <a:ext cx="331446" cy="655929"/>
                <a:chOff x="3303" y="2136"/>
                <a:chExt cx="238" cy="471"/>
              </a:xfrm>
            </p:grpSpPr>
            <p:sp>
              <p:nvSpPr>
                <p:cNvPr id="214" name="Rectangle 5"/>
                <p:cNvSpPr>
                  <a:spLocks noChangeArrowheads="1"/>
                </p:cNvSpPr>
                <p:nvPr/>
              </p:nvSpPr>
              <p:spPr bwMode="auto">
                <a:xfrm>
                  <a:off x="3315" y="2168"/>
                  <a:ext cx="217" cy="43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6" tIns="45708" rIns="91416" bIns="45708" numCol="1" anchor="t" anchorCtr="0" compatLnSpc="1">
                  <a:prstTxWarp prst="textNoShape">
                    <a:avLst/>
                  </a:prstTxWarp>
                </a:bodyPr>
                <a:lstStyle/>
                <a:p>
                  <a:pPr defTabSz="914103">
                    <a:defRPr/>
                  </a:pPr>
                  <a:endParaRPr lang="en-US" sz="1899" kern="0" dirty="0">
                    <a:solidFill>
                      <a:srgbClr val="000000"/>
                    </a:solidFill>
                    <a:latin typeface="Arial"/>
                  </a:endParaRPr>
                </a:p>
              </p:txBody>
            </p:sp>
            <p:sp>
              <p:nvSpPr>
                <p:cNvPr id="216" name="Freeform 6"/>
                <p:cNvSpPr>
                  <a:spLocks noEditPoints="1"/>
                </p:cNvSpPr>
                <p:nvPr/>
              </p:nvSpPr>
              <p:spPr bwMode="auto">
                <a:xfrm>
                  <a:off x="3303" y="2136"/>
                  <a:ext cx="238" cy="471"/>
                </a:xfrm>
                <a:custGeom>
                  <a:avLst/>
                  <a:gdLst>
                    <a:gd name="T0" fmla="*/ 257 w 273"/>
                    <a:gd name="T1" fmla="*/ 0 h 543"/>
                    <a:gd name="T2" fmla="*/ 16 w 273"/>
                    <a:gd name="T3" fmla="*/ 0 h 543"/>
                    <a:gd name="T4" fmla="*/ 0 w 273"/>
                    <a:gd name="T5" fmla="*/ 16 h 543"/>
                    <a:gd name="T6" fmla="*/ 0 w 273"/>
                    <a:gd name="T7" fmla="*/ 527 h 543"/>
                    <a:gd name="T8" fmla="*/ 16 w 273"/>
                    <a:gd name="T9" fmla="*/ 543 h 543"/>
                    <a:gd name="T10" fmla="*/ 257 w 273"/>
                    <a:gd name="T11" fmla="*/ 543 h 543"/>
                    <a:gd name="T12" fmla="*/ 273 w 273"/>
                    <a:gd name="T13" fmla="*/ 527 h 543"/>
                    <a:gd name="T14" fmla="*/ 273 w 273"/>
                    <a:gd name="T15" fmla="*/ 16 h 543"/>
                    <a:gd name="T16" fmla="*/ 257 w 273"/>
                    <a:gd name="T17" fmla="*/ 0 h 543"/>
                    <a:gd name="T18" fmla="*/ 146 w 273"/>
                    <a:gd name="T19" fmla="*/ 521 h 543"/>
                    <a:gd name="T20" fmla="*/ 126 w 273"/>
                    <a:gd name="T21" fmla="*/ 521 h 543"/>
                    <a:gd name="T22" fmla="*/ 126 w 273"/>
                    <a:gd name="T23" fmla="*/ 473 h 543"/>
                    <a:gd name="T24" fmla="*/ 146 w 273"/>
                    <a:gd name="T25" fmla="*/ 473 h 543"/>
                    <a:gd name="T26" fmla="*/ 146 w 273"/>
                    <a:gd name="T27" fmla="*/ 521 h 543"/>
                    <a:gd name="T28" fmla="*/ 249 w 273"/>
                    <a:gd name="T29" fmla="*/ 442 h 543"/>
                    <a:gd name="T30" fmla="*/ 24 w 273"/>
                    <a:gd name="T31" fmla="*/ 442 h 543"/>
                    <a:gd name="T32" fmla="*/ 24 w 273"/>
                    <a:gd name="T33" fmla="*/ 397 h 543"/>
                    <a:gd name="T34" fmla="*/ 249 w 273"/>
                    <a:gd name="T35" fmla="*/ 397 h 543"/>
                    <a:gd name="T36" fmla="*/ 249 w 273"/>
                    <a:gd name="T37" fmla="*/ 442 h 543"/>
                    <a:gd name="T38" fmla="*/ 249 w 273"/>
                    <a:gd name="T39" fmla="*/ 374 h 543"/>
                    <a:gd name="T40" fmla="*/ 24 w 273"/>
                    <a:gd name="T41" fmla="*/ 374 h 543"/>
                    <a:gd name="T42" fmla="*/ 24 w 273"/>
                    <a:gd name="T43" fmla="*/ 329 h 543"/>
                    <a:gd name="T44" fmla="*/ 249 w 273"/>
                    <a:gd name="T45" fmla="*/ 329 h 543"/>
                    <a:gd name="T46" fmla="*/ 249 w 273"/>
                    <a:gd name="T47" fmla="*/ 374 h 543"/>
                    <a:gd name="T48" fmla="*/ 249 w 273"/>
                    <a:gd name="T49" fmla="*/ 306 h 543"/>
                    <a:gd name="T50" fmla="*/ 24 w 273"/>
                    <a:gd name="T51" fmla="*/ 306 h 543"/>
                    <a:gd name="T52" fmla="*/ 24 w 273"/>
                    <a:gd name="T53" fmla="*/ 261 h 543"/>
                    <a:gd name="T54" fmla="*/ 249 w 273"/>
                    <a:gd name="T55" fmla="*/ 261 h 543"/>
                    <a:gd name="T56" fmla="*/ 249 w 273"/>
                    <a:gd name="T57" fmla="*/ 306 h 543"/>
                    <a:gd name="T58" fmla="*/ 249 w 273"/>
                    <a:gd name="T59" fmla="*/ 236 h 543"/>
                    <a:gd name="T60" fmla="*/ 24 w 273"/>
                    <a:gd name="T61" fmla="*/ 236 h 543"/>
                    <a:gd name="T62" fmla="*/ 24 w 273"/>
                    <a:gd name="T63" fmla="*/ 191 h 543"/>
                    <a:gd name="T64" fmla="*/ 249 w 273"/>
                    <a:gd name="T65" fmla="*/ 191 h 543"/>
                    <a:gd name="T66" fmla="*/ 249 w 273"/>
                    <a:gd name="T67" fmla="*/ 236 h 543"/>
                    <a:gd name="T68" fmla="*/ 249 w 273"/>
                    <a:gd name="T69" fmla="*/ 168 h 543"/>
                    <a:gd name="T70" fmla="*/ 24 w 273"/>
                    <a:gd name="T71" fmla="*/ 168 h 543"/>
                    <a:gd name="T72" fmla="*/ 24 w 273"/>
                    <a:gd name="T73" fmla="*/ 123 h 543"/>
                    <a:gd name="T74" fmla="*/ 249 w 273"/>
                    <a:gd name="T75" fmla="*/ 123 h 543"/>
                    <a:gd name="T76" fmla="*/ 249 w 273"/>
                    <a:gd name="T77" fmla="*/ 168 h 543"/>
                    <a:gd name="T78" fmla="*/ 249 w 273"/>
                    <a:gd name="T79" fmla="*/ 100 h 543"/>
                    <a:gd name="T80" fmla="*/ 24 w 273"/>
                    <a:gd name="T81" fmla="*/ 100 h 543"/>
                    <a:gd name="T82" fmla="*/ 24 w 273"/>
                    <a:gd name="T83" fmla="*/ 55 h 543"/>
                    <a:gd name="T84" fmla="*/ 249 w 273"/>
                    <a:gd name="T85" fmla="*/ 55 h 543"/>
                    <a:gd name="T86" fmla="*/ 249 w 273"/>
                    <a:gd name="T87" fmla="*/ 100 h 5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73" h="543">
                      <a:moveTo>
                        <a:pt x="257" y="0"/>
                      </a:moveTo>
                      <a:cubicBezTo>
                        <a:pt x="16" y="0"/>
                        <a:pt x="16" y="0"/>
                        <a:pt x="16" y="0"/>
                      </a:cubicBezTo>
                      <a:cubicBezTo>
                        <a:pt x="7" y="0"/>
                        <a:pt x="0" y="7"/>
                        <a:pt x="0" y="16"/>
                      </a:cubicBezTo>
                      <a:cubicBezTo>
                        <a:pt x="0" y="527"/>
                        <a:pt x="0" y="527"/>
                        <a:pt x="0" y="527"/>
                      </a:cubicBezTo>
                      <a:cubicBezTo>
                        <a:pt x="0" y="536"/>
                        <a:pt x="7" y="543"/>
                        <a:pt x="16" y="543"/>
                      </a:cubicBezTo>
                      <a:cubicBezTo>
                        <a:pt x="257" y="543"/>
                        <a:pt x="257" y="543"/>
                        <a:pt x="257" y="543"/>
                      </a:cubicBezTo>
                      <a:cubicBezTo>
                        <a:pt x="265" y="543"/>
                        <a:pt x="273" y="536"/>
                        <a:pt x="273" y="527"/>
                      </a:cubicBezTo>
                      <a:cubicBezTo>
                        <a:pt x="273" y="16"/>
                        <a:pt x="273" y="16"/>
                        <a:pt x="273" y="16"/>
                      </a:cubicBezTo>
                      <a:cubicBezTo>
                        <a:pt x="273" y="7"/>
                        <a:pt x="265" y="0"/>
                        <a:pt x="257" y="0"/>
                      </a:cubicBezTo>
                      <a:close/>
                      <a:moveTo>
                        <a:pt x="146" y="521"/>
                      </a:moveTo>
                      <a:cubicBezTo>
                        <a:pt x="126" y="521"/>
                        <a:pt x="126" y="521"/>
                        <a:pt x="126" y="521"/>
                      </a:cubicBezTo>
                      <a:cubicBezTo>
                        <a:pt x="126" y="473"/>
                        <a:pt x="126" y="473"/>
                        <a:pt x="126" y="473"/>
                      </a:cubicBezTo>
                      <a:cubicBezTo>
                        <a:pt x="146" y="473"/>
                        <a:pt x="146" y="473"/>
                        <a:pt x="146" y="473"/>
                      </a:cubicBezTo>
                      <a:lnTo>
                        <a:pt x="146" y="521"/>
                      </a:lnTo>
                      <a:close/>
                      <a:moveTo>
                        <a:pt x="249" y="442"/>
                      </a:moveTo>
                      <a:cubicBezTo>
                        <a:pt x="24" y="442"/>
                        <a:pt x="24" y="442"/>
                        <a:pt x="24" y="442"/>
                      </a:cubicBezTo>
                      <a:cubicBezTo>
                        <a:pt x="24" y="397"/>
                        <a:pt x="24" y="397"/>
                        <a:pt x="24" y="397"/>
                      </a:cubicBezTo>
                      <a:cubicBezTo>
                        <a:pt x="249" y="397"/>
                        <a:pt x="249" y="397"/>
                        <a:pt x="249" y="397"/>
                      </a:cubicBezTo>
                      <a:lnTo>
                        <a:pt x="249" y="442"/>
                      </a:lnTo>
                      <a:close/>
                      <a:moveTo>
                        <a:pt x="249" y="374"/>
                      </a:moveTo>
                      <a:cubicBezTo>
                        <a:pt x="24" y="374"/>
                        <a:pt x="24" y="374"/>
                        <a:pt x="24" y="374"/>
                      </a:cubicBezTo>
                      <a:cubicBezTo>
                        <a:pt x="24" y="329"/>
                        <a:pt x="24" y="329"/>
                        <a:pt x="24" y="329"/>
                      </a:cubicBezTo>
                      <a:cubicBezTo>
                        <a:pt x="249" y="329"/>
                        <a:pt x="249" y="329"/>
                        <a:pt x="249" y="329"/>
                      </a:cubicBezTo>
                      <a:lnTo>
                        <a:pt x="249" y="374"/>
                      </a:lnTo>
                      <a:close/>
                      <a:moveTo>
                        <a:pt x="249" y="306"/>
                      </a:moveTo>
                      <a:cubicBezTo>
                        <a:pt x="24" y="306"/>
                        <a:pt x="24" y="306"/>
                        <a:pt x="24" y="306"/>
                      </a:cubicBezTo>
                      <a:cubicBezTo>
                        <a:pt x="24" y="261"/>
                        <a:pt x="24" y="261"/>
                        <a:pt x="24" y="261"/>
                      </a:cubicBezTo>
                      <a:cubicBezTo>
                        <a:pt x="249" y="261"/>
                        <a:pt x="249" y="261"/>
                        <a:pt x="249" y="261"/>
                      </a:cubicBezTo>
                      <a:lnTo>
                        <a:pt x="249" y="306"/>
                      </a:lnTo>
                      <a:close/>
                      <a:moveTo>
                        <a:pt x="249" y="236"/>
                      </a:moveTo>
                      <a:cubicBezTo>
                        <a:pt x="24" y="236"/>
                        <a:pt x="24" y="236"/>
                        <a:pt x="24" y="236"/>
                      </a:cubicBezTo>
                      <a:cubicBezTo>
                        <a:pt x="24" y="191"/>
                        <a:pt x="24" y="191"/>
                        <a:pt x="24" y="191"/>
                      </a:cubicBezTo>
                      <a:cubicBezTo>
                        <a:pt x="249" y="191"/>
                        <a:pt x="249" y="191"/>
                        <a:pt x="249" y="191"/>
                      </a:cubicBezTo>
                      <a:lnTo>
                        <a:pt x="249" y="236"/>
                      </a:lnTo>
                      <a:close/>
                      <a:moveTo>
                        <a:pt x="249" y="168"/>
                      </a:moveTo>
                      <a:cubicBezTo>
                        <a:pt x="24" y="168"/>
                        <a:pt x="24" y="168"/>
                        <a:pt x="24" y="168"/>
                      </a:cubicBezTo>
                      <a:cubicBezTo>
                        <a:pt x="24" y="123"/>
                        <a:pt x="24" y="123"/>
                        <a:pt x="24" y="123"/>
                      </a:cubicBezTo>
                      <a:cubicBezTo>
                        <a:pt x="249" y="123"/>
                        <a:pt x="249" y="123"/>
                        <a:pt x="249" y="123"/>
                      </a:cubicBezTo>
                      <a:lnTo>
                        <a:pt x="249" y="168"/>
                      </a:lnTo>
                      <a:close/>
                      <a:moveTo>
                        <a:pt x="249" y="100"/>
                      </a:moveTo>
                      <a:cubicBezTo>
                        <a:pt x="24" y="100"/>
                        <a:pt x="24" y="100"/>
                        <a:pt x="24" y="100"/>
                      </a:cubicBezTo>
                      <a:cubicBezTo>
                        <a:pt x="24" y="55"/>
                        <a:pt x="24" y="55"/>
                        <a:pt x="24" y="55"/>
                      </a:cubicBezTo>
                      <a:cubicBezTo>
                        <a:pt x="249" y="55"/>
                        <a:pt x="249" y="55"/>
                        <a:pt x="249" y="55"/>
                      </a:cubicBezTo>
                      <a:lnTo>
                        <a:pt x="249" y="100"/>
                      </a:lnTo>
                      <a:close/>
                    </a:path>
                  </a:pathLst>
                </a:custGeom>
                <a:solidFill>
                  <a:srgbClr val="70707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defTabSz="914103">
                    <a:defRPr/>
                  </a:pPr>
                  <a:endParaRPr lang="en-US" sz="1899" kern="0" dirty="0">
                    <a:solidFill>
                      <a:srgbClr val="000000"/>
                    </a:solidFill>
                    <a:latin typeface="Arial"/>
                  </a:endParaRPr>
                </a:p>
              </p:txBody>
            </p:sp>
          </p:grpSp>
          <p:grpSp>
            <p:nvGrpSpPr>
              <p:cNvPr id="208" name="Group 207"/>
              <p:cNvGrpSpPr/>
              <p:nvPr/>
            </p:nvGrpSpPr>
            <p:grpSpPr>
              <a:xfrm>
                <a:off x="2638756" y="2050210"/>
                <a:ext cx="324575" cy="390733"/>
                <a:chOff x="3013418" y="1975878"/>
                <a:chExt cx="324660" cy="390835"/>
              </a:xfrm>
            </p:grpSpPr>
            <p:sp>
              <p:nvSpPr>
                <p:cNvPr id="209" name="Oval 208"/>
                <p:cNvSpPr/>
                <p:nvPr/>
              </p:nvSpPr>
              <p:spPr>
                <a:xfrm>
                  <a:off x="3013418" y="1990440"/>
                  <a:ext cx="324660" cy="121344"/>
                </a:xfrm>
                <a:prstGeom prst="ellipse">
                  <a:avLst/>
                </a:prstGeom>
                <a:solidFill>
                  <a:sysClr val="window" lastClr="FFFFFF"/>
                </a:solidFill>
                <a:ln w="9525">
                  <a:noFill/>
                  <a:miter lim="800000"/>
                  <a:headEnd/>
                  <a:tailEnd/>
                </a:ln>
              </p:spPr>
              <p:txBody>
                <a:bodyPr wrap="square" rtlCol="0" anchor="ctr"/>
                <a:lstStyle/>
                <a:p>
                  <a:pPr algn="ctr" defTabSz="914126">
                    <a:defRPr/>
                  </a:pPr>
                  <a:endParaRPr lang="en-US" sz="1799" kern="0" dirty="0">
                    <a:solidFill>
                      <a:prstClr val="white"/>
                    </a:solidFill>
                    <a:latin typeface="Arial"/>
                  </a:endParaRPr>
                </a:p>
              </p:txBody>
            </p:sp>
            <p:sp>
              <p:nvSpPr>
                <p:cNvPr id="210" name="Oval 209"/>
                <p:cNvSpPr/>
                <p:nvPr/>
              </p:nvSpPr>
              <p:spPr>
                <a:xfrm>
                  <a:off x="3013418" y="2229261"/>
                  <a:ext cx="324660" cy="121344"/>
                </a:xfrm>
                <a:prstGeom prst="ellipse">
                  <a:avLst/>
                </a:prstGeom>
                <a:solidFill>
                  <a:sysClr val="window" lastClr="FFFFFF"/>
                </a:solidFill>
                <a:ln w="9525">
                  <a:noFill/>
                  <a:miter lim="800000"/>
                  <a:headEnd/>
                  <a:tailEnd/>
                </a:ln>
              </p:spPr>
              <p:txBody>
                <a:bodyPr wrap="square" rtlCol="0" anchor="ctr"/>
                <a:lstStyle/>
                <a:p>
                  <a:pPr algn="ctr" defTabSz="914126">
                    <a:defRPr/>
                  </a:pPr>
                  <a:endParaRPr lang="en-US" sz="1799" kern="0" dirty="0">
                    <a:solidFill>
                      <a:prstClr val="white"/>
                    </a:solidFill>
                    <a:latin typeface="Arial"/>
                  </a:endParaRPr>
                </a:p>
              </p:txBody>
            </p:sp>
            <p:sp>
              <p:nvSpPr>
                <p:cNvPr id="211" name="Rectangle 210"/>
                <p:cNvSpPr/>
                <p:nvPr/>
              </p:nvSpPr>
              <p:spPr>
                <a:xfrm>
                  <a:off x="3013418" y="2059166"/>
                  <a:ext cx="324660" cy="217948"/>
                </a:xfrm>
                <a:prstGeom prst="rect">
                  <a:avLst/>
                </a:prstGeom>
                <a:solidFill>
                  <a:sysClr val="window" lastClr="FFFFFF"/>
                </a:solidFill>
                <a:ln w="9525">
                  <a:noFill/>
                  <a:miter lim="800000"/>
                  <a:headEnd/>
                  <a:tailEnd/>
                </a:ln>
              </p:spPr>
              <p:txBody>
                <a:bodyPr wrap="square" rtlCol="0" anchor="ctr"/>
                <a:lstStyle/>
                <a:p>
                  <a:pPr algn="ctr" defTabSz="914126">
                    <a:defRPr/>
                  </a:pPr>
                  <a:endParaRPr lang="en-US" sz="1799" kern="0" dirty="0">
                    <a:solidFill>
                      <a:prstClr val="white"/>
                    </a:solidFill>
                    <a:latin typeface="Arial"/>
                  </a:endParaRPr>
                </a:p>
              </p:txBody>
            </p:sp>
            <p:sp>
              <p:nvSpPr>
                <p:cNvPr id="213" name="Freeform 17"/>
                <p:cNvSpPr>
                  <a:spLocks noEditPoints="1"/>
                </p:cNvSpPr>
                <p:nvPr/>
              </p:nvSpPr>
              <p:spPr bwMode="auto">
                <a:xfrm>
                  <a:off x="3013418" y="1975878"/>
                  <a:ext cx="324660" cy="390835"/>
                </a:xfrm>
                <a:custGeom>
                  <a:avLst/>
                  <a:gdLst>
                    <a:gd name="T0" fmla="*/ 307 w 308"/>
                    <a:gd name="T1" fmla="*/ 55 h 371"/>
                    <a:gd name="T2" fmla="*/ 154 w 308"/>
                    <a:gd name="T3" fmla="*/ 0 h 371"/>
                    <a:gd name="T4" fmla="*/ 1 w 308"/>
                    <a:gd name="T5" fmla="*/ 55 h 371"/>
                    <a:gd name="T6" fmla="*/ 0 w 308"/>
                    <a:gd name="T7" fmla="*/ 59 h 371"/>
                    <a:gd name="T8" fmla="*/ 0 w 308"/>
                    <a:gd name="T9" fmla="*/ 315 h 371"/>
                    <a:gd name="T10" fmla="*/ 3 w 308"/>
                    <a:gd name="T11" fmla="*/ 321 h 371"/>
                    <a:gd name="T12" fmla="*/ 154 w 308"/>
                    <a:gd name="T13" fmla="*/ 371 h 371"/>
                    <a:gd name="T14" fmla="*/ 305 w 308"/>
                    <a:gd name="T15" fmla="*/ 321 h 371"/>
                    <a:gd name="T16" fmla="*/ 308 w 308"/>
                    <a:gd name="T17" fmla="*/ 315 h 371"/>
                    <a:gd name="T18" fmla="*/ 308 w 308"/>
                    <a:gd name="T19" fmla="*/ 309 h 371"/>
                    <a:gd name="T20" fmla="*/ 308 w 308"/>
                    <a:gd name="T21" fmla="*/ 309 h 371"/>
                    <a:gd name="T22" fmla="*/ 308 w 308"/>
                    <a:gd name="T23" fmla="*/ 309 h 371"/>
                    <a:gd name="T24" fmla="*/ 308 w 308"/>
                    <a:gd name="T25" fmla="*/ 226 h 371"/>
                    <a:gd name="T26" fmla="*/ 308 w 308"/>
                    <a:gd name="T27" fmla="*/ 226 h 371"/>
                    <a:gd name="T28" fmla="*/ 308 w 308"/>
                    <a:gd name="T29" fmla="*/ 225 h 371"/>
                    <a:gd name="T30" fmla="*/ 308 w 308"/>
                    <a:gd name="T31" fmla="*/ 144 h 371"/>
                    <a:gd name="T32" fmla="*/ 308 w 308"/>
                    <a:gd name="T33" fmla="*/ 144 h 371"/>
                    <a:gd name="T34" fmla="*/ 308 w 308"/>
                    <a:gd name="T35" fmla="*/ 144 h 371"/>
                    <a:gd name="T36" fmla="*/ 308 w 308"/>
                    <a:gd name="T37" fmla="*/ 62 h 371"/>
                    <a:gd name="T38" fmla="*/ 308 w 308"/>
                    <a:gd name="T39" fmla="*/ 62 h 371"/>
                    <a:gd name="T40" fmla="*/ 308 w 308"/>
                    <a:gd name="T41" fmla="*/ 62 h 371"/>
                    <a:gd name="T42" fmla="*/ 308 w 308"/>
                    <a:gd name="T43" fmla="*/ 59 h 371"/>
                    <a:gd name="T44" fmla="*/ 307 w 308"/>
                    <a:gd name="T45" fmla="*/ 55 h 371"/>
                    <a:gd name="T46" fmla="*/ 292 w 308"/>
                    <a:gd name="T47" fmla="*/ 226 h 371"/>
                    <a:gd name="T48" fmla="*/ 154 w 308"/>
                    <a:gd name="T49" fmla="*/ 272 h 371"/>
                    <a:gd name="T50" fmla="*/ 16 w 308"/>
                    <a:gd name="T51" fmla="*/ 226 h 371"/>
                    <a:gd name="T52" fmla="*/ 16 w 308"/>
                    <a:gd name="T53" fmla="*/ 225 h 371"/>
                    <a:gd name="T54" fmla="*/ 16 w 308"/>
                    <a:gd name="T55" fmla="*/ 172 h 371"/>
                    <a:gd name="T56" fmla="*/ 154 w 308"/>
                    <a:gd name="T57" fmla="*/ 206 h 371"/>
                    <a:gd name="T58" fmla="*/ 292 w 308"/>
                    <a:gd name="T59" fmla="*/ 172 h 371"/>
                    <a:gd name="T60" fmla="*/ 292 w 308"/>
                    <a:gd name="T61" fmla="*/ 226 h 371"/>
                    <a:gd name="T62" fmla="*/ 292 w 308"/>
                    <a:gd name="T63" fmla="*/ 144 h 371"/>
                    <a:gd name="T64" fmla="*/ 154 w 308"/>
                    <a:gd name="T65" fmla="*/ 190 h 371"/>
                    <a:gd name="T66" fmla="*/ 16 w 308"/>
                    <a:gd name="T67" fmla="*/ 144 h 371"/>
                    <a:gd name="T68" fmla="*/ 16 w 308"/>
                    <a:gd name="T69" fmla="*/ 144 h 371"/>
                    <a:gd name="T70" fmla="*/ 16 w 308"/>
                    <a:gd name="T71" fmla="*/ 90 h 371"/>
                    <a:gd name="T72" fmla="*/ 154 w 308"/>
                    <a:gd name="T73" fmla="*/ 124 h 371"/>
                    <a:gd name="T74" fmla="*/ 292 w 308"/>
                    <a:gd name="T75" fmla="*/ 90 h 371"/>
                    <a:gd name="T76" fmla="*/ 292 w 308"/>
                    <a:gd name="T77" fmla="*/ 144 h 371"/>
                    <a:gd name="T78" fmla="*/ 154 w 308"/>
                    <a:gd name="T79" fmla="*/ 16 h 371"/>
                    <a:gd name="T80" fmla="*/ 292 w 308"/>
                    <a:gd name="T81" fmla="*/ 62 h 371"/>
                    <a:gd name="T82" fmla="*/ 292 w 308"/>
                    <a:gd name="T83" fmla="*/ 62 h 371"/>
                    <a:gd name="T84" fmla="*/ 154 w 308"/>
                    <a:gd name="T85" fmla="*/ 108 h 371"/>
                    <a:gd name="T86" fmla="*/ 16 w 308"/>
                    <a:gd name="T87" fmla="*/ 62 h 371"/>
                    <a:gd name="T88" fmla="*/ 154 w 308"/>
                    <a:gd name="T89" fmla="*/ 16 h 371"/>
                    <a:gd name="T90" fmla="*/ 154 w 308"/>
                    <a:gd name="T91" fmla="*/ 355 h 371"/>
                    <a:gd name="T92" fmla="*/ 16 w 308"/>
                    <a:gd name="T93" fmla="*/ 309 h 371"/>
                    <a:gd name="T94" fmla="*/ 16 w 308"/>
                    <a:gd name="T95" fmla="*/ 309 h 371"/>
                    <a:gd name="T96" fmla="*/ 16 w 308"/>
                    <a:gd name="T97" fmla="*/ 254 h 371"/>
                    <a:gd name="T98" fmla="*/ 154 w 308"/>
                    <a:gd name="T99" fmla="*/ 288 h 371"/>
                    <a:gd name="T100" fmla="*/ 292 w 308"/>
                    <a:gd name="T101" fmla="*/ 254 h 371"/>
                    <a:gd name="T102" fmla="*/ 292 w 308"/>
                    <a:gd name="T103" fmla="*/ 309 h 371"/>
                    <a:gd name="T104" fmla="*/ 154 w 308"/>
                    <a:gd name="T105" fmla="*/ 355 h 3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308" h="371">
                      <a:moveTo>
                        <a:pt x="307" y="55"/>
                      </a:moveTo>
                      <a:cubicBezTo>
                        <a:pt x="300" y="27"/>
                        <a:pt x="247" y="0"/>
                        <a:pt x="154" y="0"/>
                      </a:cubicBezTo>
                      <a:cubicBezTo>
                        <a:pt x="61" y="0"/>
                        <a:pt x="8" y="27"/>
                        <a:pt x="1" y="55"/>
                      </a:cubicBezTo>
                      <a:cubicBezTo>
                        <a:pt x="0" y="56"/>
                        <a:pt x="0" y="58"/>
                        <a:pt x="0" y="59"/>
                      </a:cubicBezTo>
                      <a:cubicBezTo>
                        <a:pt x="0" y="315"/>
                        <a:pt x="0" y="315"/>
                        <a:pt x="0" y="315"/>
                      </a:cubicBezTo>
                      <a:cubicBezTo>
                        <a:pt x="0" y="317"/>
                        <a:pt x="1" y="320"/>
                        <a:pt x="3" y="321"/>
                      </a:cubicBezTo>
                      <a:cubicBezTo>
                        <a:pt x="15" y="347"/>
                        <a:pt x="67" y="371"/>
                        <a:pt x="154" y="371"/>
                      </a:cubicBezTo>
                      <a:cubicBezTo>
                        <a:pt x="241" y="371"/>
                        <a:pt x="293" y="347"/>
                        <a:pt x="305" y="321"/>
                      </a:cubicBezTo>
                      <a:cubicBezTo>
                        <a:pt x="307" y="320"/>
                        <a:pt x="308" y="317"/>
                        <a:pt x="308" y="315"/>
                      </a:cubicBezTo>
                      <a:cubicBezTo>
                        <a:pt x="308" y="309"/>
                        <a:pt x="308" y="309"/>
                        <a:pt x="308" y="309"/>
                      </a:cubicBezTo>
                      <a:cubicBezTo>
                        <a:pt x="308" y="309"/>
                        <a:pt x="308" y="309"/>
                        <a:pt x="308" y="309"/>
                      </a:cubicBezTo>
                      <a:cubicBezTo>
                        <a:pt x="308" y="309"/>
                        <a:pt x="308" y="309"/>
                        <a:pt x="308" y="309"/>
                      </a:cubicBezTo>
                      <a:cubicBezTo>
                        <a:pt x="308" y="226"/>
                        <a:pt x="308" y="226"/>
                        <a:pt x="308" y="226"/>
                      </a:cubicBezTo>
                      <a:cubicBezTo>
                        <a:pt x="308" y="226"/>
                        <a:pt x="308" y="226"/>
                        <a:pt x="308" y="226"/>
                      </a:cubicBezTo>
                      <a:cubicBezTo>
                        <a:pt x="308" y="226"/>
                        <a:pt x="308" y="226"/>
                        <a:pt x="308" y="225"/>
                      </a:cubicBezTo>
                      <a:cubicBezTo>
                        <a:pt x="308" y="144"/>
                        <a:pt x="308" y="144"/>
                        <a:pt x="308" y="144"/>
                      </a:cubicBezTo>
                      <a:cubicBezTo>
                        <a:pt x="308" y="144"/>
                        <a:pt x="308" y="144"/>
                        <a:pt x="308" y="144"/>
                      </a:cubicBezTo>
                      <a:cubicBezTo>
                        <a:pt x="308" y="144"/>
                        <a:pt x="308" y="144"/>
                        <a:pt x="308" y="144"/>
                      </a:cubicBezTo>
                      <a:cubicBezTo>
                        <a:pt x="308" y="62"/>
                        <a:pt x="308" y="62"/>
                        <a:pt x="308" y="62"/>
                      </a:cubicBezTo>
                      <a:cubicBezTo>
                        <a:pt x="308" y="62"/>
                        <a:pt x="308" y="62"/>
                        <a:pt x="308" y="62"/>
                      </a:cubicBezTo>
                      <a:cubicBezTo>
                        <a:pt x="308" y="62"/>
                        <a:pt x="308" y="62"/>
                        <a:pt x="308" y="62"/>
                      </a:cubicBezTo>
                      <a:cubicBezTo>
                        <a:pt x="308" y="59"/>
                        <a:pt x="308" y="59"/>
                        <a:pt x="308" y="59"/>
                      </a:cubicBezTo>
                      <a:cubicBezTo>
                        <a:pt x="308" y="58"/>
                        <a:pt x="308" y="57"/>
                        <a:pt x="307" y="55"/>
                      </a:cubicBezTo>
                      <a:close/>
                      <a:moveTo>
                        <a:pt x="292" y="226"/>
                      </a:moveTo>
                      <a:cubicBezTo>
                        <a:pt x="292" y="248"/>
                        <a:pt x="235" y="272"/>
                        <a:pt x="154" y="272"/>
                      </a:cubicBezTo>
                      <a:cubicBezTo>
                        <a:pt x="73" y="272"/>
                        <a:pt x="16" y="248"/>
                        <a:pt x="16" y="226"/>
                      </a:cubicBezTo>
                      <a:cubicBezTo>
                        <a:pt x="16" y="226"/>
                        <a:pt x="16" y="226"/>
                        <a:pt x="16" y="225"/>
                      </a:cubicBezTo>
                      <a:cubicBezTo>
                        <a:pt x="16" y="172"/>
                        <a:pt x="16" y="172"/>
                        <a:pt x="16" y="172"/>
                      </a:cubicBezTo>
                      <a:cubicBezTo>
                        <a:pt x="39" y="191"/>
                        <a:pt x="86" y="206"/>
                        <a:pt x="154" y="206"/>
                      </a:cubicBezTo>
                      <a:cubicBezTo>
                        <a:pt x="222" y="206"/>
                        <a:pt x="269" y="191"/>
                        <a:pt x="292" y="172"/>
                      </a:cubicBezTo>
                      <a:lnTo>
                        <a:pt x="292" y="226"/>
                      </a:lnTo>
                      <a:close/>
                      <a:moveTo>
                        <a:pt x="292" y="144"/>
                      </a:moveTo>
                      <a:cubicBezTo>
                        <a:pt x="292" y="166"/>
                        <a:pt x="235" y="190"/>
                        <a:pt x="154" y="190"/>
                      </a:cubicBezTo>
                      <a:cubicBezTo>
                        <a:pt x="73" y="190"/>
                        <a:pt x="16" y="166"/>
                        <a:pt x="16" y="144"/>
                      </a:cubicBezTo>
                      <a:cubicBezTo>
                        <a:pt x="16" y="144"/>
                        <a:pt x="16" y="144"/>
                        <a:pt x="16" y="144"/>
                      </a:cubicBezTo>
                      <a:cubicBezTo>
                        <a:pt x="16" y="90"/>
                        <a:pt x="16" y="90"/>
                        <a:pt x="16" y="90"/>
                      </a:cubicBezTo>
                      <a:cubicBezTo>
                        <a:pt x="39" y="109"/>
                        <a:pt x="86" y="124"/>
                        <a:pt x="154" y="124"/>
                      </a:cubicBezTo>
                      <a:cubicBezTo>
                        <a:pt x="222" y="124"/>
                        <a:pt x="269" y="109"/>
                        <a:pt x="292" y="90"/>
                      </a:cubicBezTo>
                      <a:lnTo>
                        <a:pt x="292" y="144"/>
                      </a:lnTo>
                      <a:close/>
                      <a:moveTo>
                        <a:pt x="154" y="16"/>
                      </a:moveTo>
                      <a:cubicBezTo>
                        <a:pt x="235" y="16"/>
                        <a:pt x="292" y="40"/>
                        <a:pt x="292" y="62"/>
                      </a:cubicBezTo>
                      <a:cubicBezTo>
                        <a:pt x="292" y="62"/>
                        <a:pt x="292" y="62"/>
                        <a:pt x="292" y="62"/>
                      </a:cubicBezTo>
                      <a:cubicBezTo>
                        <a:pt x="292" y="84"/>
                        <a:pt x="235" y="108"/>
                        <a:pt x="154" y="108"/>
                      </a:cubicBezTo>
                      <a:cubicBezTo>
                        <a:pt x="73" y="108"/>
                        <a:pt x="16" y="84"/>
                        <a:pt x="16" y="62"/>
                      </a:cubicBezTo>
                      <a:cubicBezTo>
                        <a:pt x="16" y="40"/>
                        <a:pt x="73" y="16"/>
                        <a:pt x="154" y="16"/>
                      </a:cubicBezTo>
                      <a:close/>
                      <a:moveTo>
                        <a:pt x="154" y="355"/>
                      </a:moveTo>
                      <a:cubicBezTo>
                        <a:pt x="73" y="355"/>
                        <a:pt x="16" y="331"/>
                        <a:pt x="16" y="309"/>
                      </a:cubicBezTo>
                      <a:cubicBezTo>
                        <a:pt x="16" y="309"/>
                        <a:pt x="16" y="309"/>
                        <a:pt x="16" y="309"/>
                      </a:cubicBezTo>
                      <a:cubicBezTo>
                        <a:pt x="16" y="254"/>
                        <a:pt x="16" y="254"/>
                        <a:pt x="16" y="254"/>
                      </a:cubicBezTo>
                      <a:cubicBezTo>
                        <a:pt x="39" y="273"/>
                        <a:pt x="86" y="288"/>
                        <a:pt x="154" y="288"/>
                      </a:cubicBezTo>
                      <a:cubicBezTo>
                        <a:pt x="222" y="288"/>
                        <a:pt x="269" y="273"/>
                        <a:pt x="292" y="254"/>
                      </a:cubicBezTo>
                      <a:cubicBezTo>
                        <a:pt x="292" y="309"/>
                        <a:pt x="292" y="309"/>
                        <a:pt x="292" y="309"/>
                      </a:cubicBezTo>
                      <a:cubicBezTo>
                        <a:pt x="292" y="331"/>
                        <a:pt x="235" y="355"/>
                        <a:pt x="154" y="355"/>
                      </a:cubicBezTo>
                      <a:close/>
                    </a:path>
                  </a:pathLst>
                </a:custGeom>
                <a:solidFill>
                  <a:srgbClr val="707072"/>
                </a:solidFill>
                <a:ln>
                  <a:noFill/>
                </a:ln>
              </p:spPr>
              <p:txBody>
                <a:bodyPr vert="horz" wrap="square" lIns="91416" tIns="45708" rIns="91416" bIns="45708" numCol="1" anchor="t" anchorCtr="0" compatLnSpc="1">
                  <a:prstTxWarp prst="textNoShape">
                    <a:avLst/>
                  </a:prstTxWarp>
                </a:bodyPr>
                <a:lstStyle/>
                <a:p>
                  <a:pPr defTabSz="914126">
                    <a:defRPr/>
                  </a:pPr>
                  <a:endParaRPr lang="en-US" sz="1799" kern="0" dirty="0">
                    <a:solidFill>
                      <a:sysClr val="windowText" lastClr="000000"/>
                    </a:solidFill>
                    <a:latin typeface="Arial"/>
                  </a:endParaRPr>
                </a:p>
              </p:txBody>
            </p:sp>
          </p:grpSp>
        </p:grpSp>
      </p:grpSp>
      <p:grpSp>
        <p:nvGrpSpPr>
          <p:cNvPr id="393" name="Group 392"/>
          <p:cNvGrpSpPr/>
          <p:nvPr/>
        </p:nvGrpSpPr>
        <p:grpSpPr>
          <a:xfrm>
            <a:off x="3003057" y="2069606"/>
            <a:ext cx="356093" cy="356093"/>
            <a:chOff x="2425207" y="2019300"/>
            <a:chExt cx="438150" cy="438150"/>
          </a:xfrm>
        </p:grpSpPr>
        <p:sp>
          <p:nvSpPr>
            <p:cNvPr id="394" name="Oval 393"/>
            <p:cNvSpPr/>
            <p:nvPr/>
          </p:nvSpPr>
          <p:spPr bwMode="gray">
            <a:xfrm>
              <a:off x="2425207" y="2019300"/>
              <a:ext cx="438150" cy="438150"/>
            </a:xfrm>
            <a:prstGeom prst="ellipse">
              <a:avLst/>
            </a:prstGeom>
            <a:solidFill>
              <a:schemeClr val="bg2"/>
            </a:solidFill>
            <a:ln w="19050">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lang="en-US">
                <a:solidFill>
                  <a:srgbClr val="FFFFFF"/>
                </a:solidFill>
              </a:endParaRPr>
            </a:p>
          </p:txBody>
        </p:sp>
        <p:grpSp>
          <p:nvGrpSpPr>
            <p:cNvPr id="395" name="Group 394"/>
            <p:cNvGrpSpPr/>
            <p:nvPr/>
          </p:nvGrpSpPr>
          <p:grpSpPr>
            <a:xfrm>
              <a:off x="2535856" y="2115423"/>
              <a:ext cx="273392" cy="261186"/>
              <a:chOff x="2276749" y="1904283"/>
              <a:chExt cx="686582" cy="655929"/>
            </a:xfrm>
          </p:grpSpPr>
          <p:grpSp>
            <p:nvGrpSpPr>
              <p:cNvPr id="396" name="Group 4"/>
              <p:cNvGrpSpPr>
                <a:grpSpLocks noChangeAspect="1"/>
              </p:cNvGrpSpPr>
              <p:nvPr/>
            </p:nvGrpSpPr>
            <p:grpSpPr bwMode="auto">
              <a:xfrm>
                <a:off x="2276749" y="1904283"/>
                <a:ext cx="331446" cy="655929"/>
                <a:chOff x="3303" y="2136"/>
                <a:chExt cx="238" cy="471"/>
              </a:xfrm>
            </p:grpSpPr>
            <p:sp>
              <p:nvSpPr>
                <p:cNvPr id="402" name="Rectangle 5"/>
                <p:cNvSpPr>
                  <a:spLocks noChangeArrowheads="1"/>
                </p:cNvSpPr>
                <p:nvPr/>
              </p:nvSpPr>
              <p:spPr bwMode="auto">
                <a:xfrm>
                  <a:off x="3315" y="2168"/>
                  <a:ext cx="217" cy="43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6" tIns="45708" rIns="91416" bIns="45708" numCol="1" anchor="t" anchorCtr="0" compatLnSpc="1">
                  <a:prstTxWarp prst="textNoShape">
                    <a:avLst/>
                  </a:prstTxWarp>
                </a:bodyPr>
                <a:lstStyle/>
                <a:p>
                  <a:pPr defTabSz="914103">
                    <a:defRPr/>
                  </a:pPr>
                  <a:endParaRPr lang="en-US" sz="1899" kern="0" dirty="0">
                    <a:solidFill>
                      <a:srgbClr val="000000"/>
                    </a:solidFill>
                    <a:latin typeface="Arial"/>
                  </a:endParaRPr>
                </a:p>
              </p:txBody>
            </p:sp>
            <p:sp>
              <p:nvSpPr>
                <p:cNvPr id="403" name="Freeform 6"/>
                <p:cNvSpPr>
                  <a:spLocks noEditPoints="1"/>
                </p:cNvSpPr>
                <p:nvPr/>
              </p:nvSpPr>
              <p:spPr bwMode="auto">
                <a:xfrm>
                  <a:off x="3303" y="2136"/>
                  <a:ext cx="238" cy="471"/>
                </a:xfrm>
                <a:custGeom>
                  <a:avLst/>
                  <a:gdLst>
                    <a:gd name="T0" fmla="*/ 257 w 273"/>
                    <a:gd name="T1" fmla="*/ 0 h 543"/>
                    <a:gd name="T2" fmla="*/ 16 w 273"/>
                    <a:gd name="T3" fmla="*/ 0 h 543"/>
                    <a:gd name="T4" fmla="*/ 0 w 273"/>
                    <a:gd name="T5" fmla="*/ 16 h 543"/>
                    <a:gd name="T6" fmla="*/ 0 w 273"/>
                    <a:gd name="T7" fmla="*/ 527 h 543"/>
                    <a:gd name="T8" fmla="*/ 16 w 273"/>
                    <a:gd name="T9" fmla="*/ 543 h 543"/>
                    <a:gd name="T10" fmla="*/ 257 w 273"/>
                    <a:gd name="T11" fmla="*/ 543 h 543"/>
                    <a:gd name="T12" fmla="*/ 273 w 273"/>
                    <a:gd name="T13" fmla="*/ 527 h 543"/>
                    <a:gd name="T14" fmla="*/ 273 w 273"/>
                    <a:gd name="T15" fmla="*/ 16 h 543"/>
                    <a:gd name="T16" fmla="*/ 257 w 273"/>
                    <a:gd name="T17" fmla="*/ 0 h 543"/>
                    <a:gd name="T18" fmla="*/ 146 w 273"/>
                    <a:gd name="T19" fmla="*/ 521 h 543"/>
                    <a:gd name="T20" fmla="*/ 126 w 273"/>
                    <a:gd name="T21" fmla="*/ 521 h 543"/>
                    <a:gd name="T22" fmla="*/ 126 w 273"/>
                    <a:gd name="T23" fmla="*/ 473 h 543"/>
                    <a:gd name="T24" fmla="*/ 146 w 273"/>
                    <a:gd name="T25" fmla="*/ 473 h 543"/>
                    <a:gd name="T26" fmla="*/ 146 w 273"/>
                    <a:gd name="T27" fmla="*/ 521 h 543"/>
                    <a:gd name="T28" fmla="*/ 249 w 273"/>
                    <a:gd name="T29" fmla="*/ 442 h 543"/>
                    <a:gd name="T30" fmla="*/ 24 w 273"/>
                    <a:gd name="T31" fmla="*/ 442 h 543"/>
                    <a:gd name="T32" fmla="*/ 24 w 273"/>
                    <a:gd name="T33" fmla="*/ 397 h 543"/>
                    <a:gd name="T34" fmla="*/ 249 w 273"/>
                    <a:gd name="T35" fmla="*/ 397 h 543"/>
                    <a:gd name="T36" fmla="*/ 249 w 273"/>
                    <a:gd name="T37" fmla="*/ 442 h 543"/>
                    <a:gd name="T38" fmla="*/ 249 w 273"/>
                    <a:gd name="T39" fmla="*/ 374 h 543"/>
                    <a:gd name="T40" fmla="*/ 24 w 273"/>
                    <a:gd name="T41" fmla="*/ 374 h 543"/>
                    <a:gd name="T42" fmla="*/ 24 w 273"/>
                    <a:gd name="T43" fmla="*/ 329 h 543"/>
                    <a:gd name="T44" fmla="*/ 249 w 273"/>
                    <a:gd name="T45" fmla="*/ 329 h 543"/>
                    <a:gd name="T46" fmla="*/ 249 w 273"/>
                    <a:gd name="T47" fmla="*/ 374 h 543"/>
                    <a:gd name="T48" fmla="*/ 249 w 273"/>
                    <a:gd name="T49" fmla="*/ 306 h 543"/>
                    <a:gd name="T50" fmla="*/ 24 w 273"/>
                    <a:gd name="T51" fmla="*/ 306 h 543"/>
                    <a:gd name="T52" fmla="*/ 24 w 273"/>
                    <a:gd name="T53" fmla="*/ 261 h 543"/>
                    <a:gd name="T54" fmla="*/ 249 w 273"/>
                    <a:gd name="T55" fmla="*/ 261 h 543"/>
                    <a:gd name="T56" fmla="*/ 249 w 273"/>
                    <a:gd name="T57" fmla="*/ 306 h 543"/>
                    <a:gd name="T58" fmla="*/ 249 w 273"/>
                    <a:gd name="T59" fmla="*/ 236 h 543"/>
                    <a:gd name="T60" fmla="*/ 24 w 273"/>
                    <a:gd name="T61" fmla="*/ 236 h 543"/>
                    <a:gd name="T62" fmla="*/ 24 w 273"/>
                    <a:gd name="T63" fmla="*/ 191 h 543"/>
                    <a:gd name="T64" fmla="*/ 249 w 273"/>
                    <a:gd name="T65" fmla="*/ 191 h 543"/>
                    <a:gd name="T66" fmla="*/ 249 w 273"/>
                    <a:gd name="T67" fmla="*/ 236 h 543"/>
                    <a:gd name="T68" fmla="*/ 249 w 273"/>
                    <a:gd name="T69" fmla="*/ 168 h 543"/>
                    <a:gd name="T70" fmla="*/ 24 w 273"/>
                    <a:gd name="T71" fmla="*/ 168 h 543"/>
                    <a:gd name="T72" fmla="*/ 24 w 273"/>
                    <a:gd name="T73" fmla="*/ 123 h 543"/>
                    <a:gd name="T74" fmla="*/ 249 w 273"/>
                    <a:gd name="T75" fmla="*/ 123 h 543"/>
                    <a:gd name="T76" fmla="*/ 249 w 273"/>
                    <a:gd name="T77" fmla="*/ 168 h 543"/>
                    <a:gd name="T78" fmla="*/ 249 w 273"/>
                    <a:gd name="T79" fmla="*/ 100 h 543"/>
                    <a:gd name="T80" fmla="*/ 24 w 273"/>
                    <a:gd name="T81" fmla="*/ 100 h 543"/>
                    <a:gd name="T82" fmla="*/ 24 w 273"/>
                    <a:gd name="T83" fmla="*/ 55 h 543"/>
                    <a:gd name="T84" fmla="*/ 249 w 273"/>
                    <a:gd name="T85" fmla="*/ 55 h 543"/>
                    <a:gd name="T86" fmla="*/ 249 w 273"/>
                    <a:gd name="T87" fmla="*/ 100 h 5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73" h="543">
                      <a:moveTo>
                        <a:pt x="257" y="0"/>
                      </a:moveTo>
                      <a:cubicBezTo>
                        <a:pt x="16" y="0"/>
                        <a:pt x="16" y="0"/>
                        <a:pt x="16" y="0"/>
                      </a:cubicBezTo>
                      <a:cubicBezTo>
                        <a:pt x="7" y="0"/>
                        <a:pt x="0" y="7"/>
                        <a:pt x="0" y="16"/>
                      </a:cubicBezTo>
                      <a:cubicBezTo>
                        <a:pt x="0" y="527"/>
                        <a:pt x="0" y="527"/>
                        <a:pt x="0" y="527"/>
                      </a:cubicBezTo>
                      <a:cubicBezTo>
                        <a:pt x="0" y="536"/>
                        <a:pt x="7" y="543"/>
                        <a:pt x="16" y="543"/>
                      </a:cubicBezTo>
                      <a:cubicBezTo>
                        <a:pt x="257" y="543"/>
                        <a:pt x="257" y="543"/>
                        <a:pt x="257" y="543"/>
                      </a:cubicBezTo>
                      <a:cubicBezTo>
                        <a:pt x="265" y="543"/>
                        <a:pt x="273" y="536"/>
                        <a:pt x="273" y="527"/>
                      </a:cubicBezTo>
                      <a:cubicBezTo>
                        <a:pt x="273" y="16"/>
                        <a:pt x="273" y="16"/>
                        <a:pt x="273" y="16"/>
                      </a:cubicBezTo>
                      <a:cubicBezTo>
                        <a:pt x="273" y="7"/>
                        <a:pt x="265" y="0"/>
                        <a:pt x="257" y="0"/>
                      </a:cubicBezTo>
                      <a:close/>
                      <a:moveTo>
                        <a:pt x="146" y="521"/>
                      </a:moveTo>
                      <a:cubicBezTo>
                        <a:pt x="126" y="521"/>
                        <a:pt x="126" y="521"/>
                        <a:pt x="126" y="521"/>
                      </a:cubicBezTo>
                      <a:cubicBezTo>
                        <a:pt x="126" y="473"/>
                        <a:pt x="126" y="473"/>
                        <a:pt x="126" y="473"/>
                      </a:cubicBezTo>
                      <a:cubicBezTo>
                        <a:pt x="146" y="473"/>
                        <a:pt x="146" y="473"/>
                        <a:pt x="146" y="473"/>
                      </a:cubicBezTo>
                      <a:lnTo>
                        <a:pt x="146" y="521"/>
                      </a:lnTo>
                      <a:close/>
                      <a:moveTo>
                        <a:pt x="249" y="442"/>
                      </a:moveTo>
                      <a:cubicBezTo>
                        <a:pt x="24" y="442"/>
                        <a:pt x="24" y="442"/>
                        <a:pt x="24" y="442"/>
                      </a:cubicBezTo>
                      <a:cubicBezTo>
                        <a:pt x="24" y="397"/>
                        <a:pt x="24" y="397"/>
                        <a:pt x="24" y="397"/>
                      </a:cubicBezTo>
                      <a:cubicBezTo>
                        <a:pt x="249" y="397"/>
                        <a:pt x="249" y="397"/>
                        <a:pt x="249" y="397"/>
                      </a:cubicBezTo>
                      <a:lnTo>
                        <a:pt x="249" y="442"/>
                      </a:lnTo>
                      <a:close/>
                      <a:moveTo>
                        <a:pt x="249" y="374"/>
                      </a:moveTo>
                      <a:cubicBezTo>
                        <a:pt x="24" y="374"/>
                        <a:pt x="24" y="374"/>
                        <a:pt x="24" y="374"/>
                      </a:cubicBezTo>
                      <a:cubicBezTo>
                        <a:pt x="24" y="329"/>
                        <a:pt x="24" y="329"/>
                        <a:pt x="24" y="329"/>
                      </a:cubicBezTo>
                      <a:cubicBezTo>
                        <a:pt x="249" y="329"/>
                        <a:pt x="249" y="329"/>
                        <a:pt x="249" y="329"/>
                      </a:cubicBezTo>
                      <a:lnTo>
                        <a:pt x="249" y="374"/>
                      </a:lnTo>
                      <a:close/>
                      <a:moveTo>
                        <a:pt x="249" y="306"/>
                      </a:moveTo>
                      <a:cubicBezTo>
                        <a:pt x="24" y="306"/>
                        <a:pt x="24" y="306"/>
                        <a:pt x="24" y="306"/>
                      </a:cubicBezTo>
                      <a:cubicBezTo>
                        <a:pt x="24" y="261"/>
                        <a:pt x="24" y="261"/>
                        <a:pt x="24" y="261"/>
                      </a:cubicBezTo>
                      <a:cubicBezTo>
                        <a:pt x="249" y="261"/>
                        <a:pt x="249" y="261"/>
                        <a:pt x="249" y="261"/>
                      </a:cubicBezTo>
                      <a:lnTo>
                        <a:pt x="249" y="306"/>
                      </a:lnTo>
                      <a:close/>
                      <a:moveTo>
                        <a:pt x="249" y="236"/>
                      </a:moveTo>
                      <a:cubicBezTo>
                        <a:pt x="24" y="236"/>
                        <a:pt x="24" y="236"/>
                        <a:pt x="24" y="236"/>
                      </a:cubicBezTo>
                      <a:cubicBezTo>
                        <a:pt x="24" y="191"/>
                        <a:pt x="24" y="191"/>
                        <a:pt x="24" y="191"/>
                      </a:cubicBezTo>
                      <a:cubicBezTo>
                        <a:pt x="249" y="191"/>
                        <a:pt x="249" y="191"/>
                        <a:pt x="249" y="191"/>
                      </a:cubicBezTo>
                      <a:lnTo>
                        <a:pt x="249" y="236"/>
                      </a:lnTo>
                      <a:close/>
                      <a:moveTo>
                        <a:pt x="249" y="168"/>
                      </a:moveTo>
                      <a:cubicBezTo>
                        <a:pt x="24" y="168"/>
                        <a:pt x="24" y="168"/>
                        <a:pt x="24" y="168"/>
                      </a:cubicBezTo>
                      <a:cubicBezTo>
                        <a:pt x="24" y="123"/>
                        <a:pt x="24" y="123"/>
                        <a:pt x="24" y="123"/>
                      </a:cubicBezTo>
                      <a:cubicBezTo>
                        <a:pt x="249" y="123"/>
                        <a:pt x="249" y="123"/>
                        <a:pt x="249" y="123"/>
                      </a:cubicBezTo>
                      <a:lnTo>
                        <a:pt x="249" y="168"/>
                      </a:lnTo>
                      <a:close/>
                      <a:moveTo>
                        <a:pt x="249" y="100"/>
                      </a:moveTo>
                      <a:cubicBezTo>
                        <a:pt x="24" y="100"/>
                        <a:pt x="24" y="100"/>
                        <a:pt x="24" y="100"/>
                      </a:cubicBezTo>
                      <a:cubicBezTo>
                        <a:pt x="24" y="55"/>
                        <a:pt x="24" y="55"/>
                        <a:pt x="24" y="55"/>
                      </a:cubicBezTo>
                      <a:cubicBezTo>
                        <a:pt x="249" y="55"/>
                        <a:pt x="249" y="55"/>
                        <a:pt x="249" y="55"/>
                      </a:cubicBezTo>
                      <a:lnTo>
                        <a:pt x="249" y="100"/>
                      </a:lnTo>
                      <a:close/>
                    </a:path>
                  </a:pathLst>
                </a:custGeom>
                <a:solidFill>
                  <a:srgbClr val="70707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defTabSz="914103">
                    <a:defRPr/>
                  </a:pPr>
                  <a:endParaRPr lang="en-US" sz="1899" kern="0" dirty="0">
                    <a:solidFill>
                      <a:srgbClr val="000000"/>
                    </a:solidFill>
                    <a:latin typeface="Arial"/>
                  </a:endParaRPr>
                </a:p>
              </p:txBody>
            </p:sp>
          </p:grpSp>
          <p:grpSp>
            <p:nvGrpSpPr>
              <p:cNvPr id="397" name="Group 396"/>
              <p:cNvGrpSpPr/>
              <p:nvPr/>
            </p:nvGrpSpPr>
            <p:grpSpPr>
              <a:xfrm>
                <a:off x="2638756" y="2050210"/>
                <a:ext cx="324575" cy="390733"/>
                <a:chOff x="3013418" y="1975878"/>
                <a:chExt cx="324660" cy="390835"/>
              </a:xfrm>
            </p:grpSpPr>
            <p:sp>
              <p:nvSpPr>
                <p:cNvPr id="398" name="Oval 397"/>
                <p:cNvSpPr/>
                <p:nvPr/>
              </p:nvSpPr>
              <p:spPr>
                <a:xfrm>
                  <a:off x="3013418" y="1990440"/>
                  <a:ext cx="324660" cy="121344"/>
                </a:xfrm>
                <a:prstGeom prst="ellipse">
                  <a:avLst/>
                </a:prstGeom>
                <a:solidFill>
                  <a:sysClr val="window" lastClr="FFFFFF"/>
                </a:solidFill>
                <a:ln w="9525">
                  <a:noFill/>
                  <a:miter lim="800000"/>
                  <a:headEnd/>
                  <a:tailEnd/>
                </a:ln>
              </p:spPr>
              <p:txBody>
                <a:bodyPr wrap="square" rtlCol="0" anchor="ctr"/>
                <a:lstStyle/>
                <a:p>
                  <a:pPr algn="ctr" defTabSz="914126">
                    <a:defRPr/>
                  </a:pPr>
                  <a:endParaRPr lang="en-US" sz="1799" kern="0" dirty="0">
                    <a:solidFill>
                      <a:prstClr val="white"/>
                    </a:solidFill>
                    <a:latin typeface="Arial"/>
                  </a:endParaRPr>
                </a:p>
              </p:txBody>
            </p:sp>
            <p:sp>
              <p:nvSpPr>
                <p:cNvPr id="399" name="Oval 398"/>
                <p:cNvSpPr/>
                <p:nvPr/>
              </p:nvSpPr>
              <p:spPr>
                <a:xfrm>
                  <a:off x="3013418" y="2229261"/>
                  <a:ext cx="324660" cy="121344"/>
                </a:xfrm>
                <a:prstGeom prst="ellipse">
                  <a:avLst/>
                </a:prstGeom>
                <a:solidFill>
                  <a:sysClr val="window" lastClr="FFFFFF"/>
                </a:solidFill>
                <a:ln w="9525">
                  <a:noFill/>
                  <a:miter lim="800000"/>
                  <a:headEnd/>
                  <a:tailEnd/>
                </a:ln>
              </p:spPr>
              <p:txBody>
                <a:bodyPr wrap="square" rtlCol="0" anchor="ctr"/>
                <a:lstStyle/>
                <a:p>
                  <a:pPr algn="ctr" defTabSz="914126">
                    <a:defRPr/>
                  </a:pPr>
                  <a:endParaRPr lang="en-US" sz="1799" kern="0" dirty="0">
                    <a:solidFill>
                      <a:prstClr val="white"/>
                    </a:solidFill>
                    <a:latin typeface="Arial"/>
                  </a:endParaRPr>
                </a:p>
              </p:txBody>
            </p:sp>
            <p:sp>
              <p:nvSpPr>
                <p:cNvPr id="400" name="Rectangle 399"/>
                <p:cNvSpPr/>
                <p:nvPr/>
              </p:nvSpPr>
              <p:spPr>
                <a:xfrm>
                  <a:off x="3013418" y="2059166"/>
                  <a:ext cx="324660" cy="217948"/>
                </a:xfrm>
                <a:prstGeom prst="rect">
                  <a:avLst/>
                </a:prstGeom>
                <a:solidFill>
                  <a:sysClr val="window" lastClr="FFFFFF"/>
                </a:solidFill>
                <a:ln w="9525">
                  <a:noFill/>
                  <a:miter lim="800000"/>
                  <a:headEnd/>
                  <a:tailEnd/>
                </a:ln>
              </p:spPr>
              <p:txBody>
                <a:bodyPr wrap="square" rtlCol="0" anchor="ctr"/>
                <a:lstStyle/>
                <a:p>
                  <a:pPr algn="ctr" defTabSz="914126">
                    <a:defRPr/>
                  </a:pPr>
                  <a:endParaRPr lang="en-US" sz="1799" kern="0" dirty="0">
                    <a:solidFill>
                      <a:prstClr val="white"/>
                    </a:solidFill>
                    <a:latin typeface="Arial"/>
                  </a:endParaRPr>
                </a:p>
              </p:txBody>
            </p:sp>
            <p:sp>
              <p:nvSpPr>
                <p:cNvPr id="401" name="Freeform 17"/>
                <p:cNvSpPr>
                  <a:spLocks noEditPoints="1"/>
                </p:cNvSpPr>
                <p:nvPr/>
              </p:nvSpPr>
              <p:spPr bwMode="auto">
                <a:xfrm>
                  <a:off x="3013418" y="1975878"/>
                  <a:ext cx="324660" cy="390835"/>
                </a:xfrm>
                <a:custGeom>
                  <a:avLst/>
                  <a:gdLst>
                    <a:gd name="T0" fmla="*/ 307 w 308"/>
                    <a:gd name="T1" fmla="*/ 55 h 371"/>
                    <a:gd name="T2" fmla="*/ 154 w 308"/>
                    <a:gd name="T3" fmla="*/ 0 h 371"/>
                    <a:gd name="T4" fmla="*/ 1 w 308"/>
                    <a:gd name="T5" fmla="*/ 55 h 371"/>
                    <a:gd name="T6" fmla="*/ 0 w 308"/>
                    <a:gd name="T7" fmla="*/ 59 h 371"/>
                    <a:gd name="T8" fmla="*/ 0 w 308"/>
                    <a:gd name="T9" fmla="*/ 315 h 371"/>
                    <a:gd name="T10" fmla="*/ 3 w 308"/>
                    <a:gd name="T11" fmla="*/ 321 h 371"/>
                    <a:gd name="T12" fmla="*/ 154 w 308"/>
                    <a:gd name="T13" fmla="*/ 371 h 371"/>
                    <a:gd name="T14" fmla="*/ 305 w 308"/>
                    <a:gd name="T15" fmla="*/ 321 h 371"/>
                    <a:gd name="T16" fmla="*/ 308 w 308"/>
                    <a:gd name="T17" fmla="*/ 315 h 371"/>
                    <a:gd name="T18" fmla="*/ 308 w 308"/>
                    <a:gd name="T19" fmla="*/ 309 h 371"/>
                    <a:gd name="T20" fmla="*/ 308 w 308"/>
                    <a:gd name="T21" fmla="*/ 309 h 371"/>
                    <a:gd name="T22" fmla="*/ 308 w 308"/>
                    <a:gd name="T23" fmla="*/ 309 h 371"/>
                    <a:gd name="T24" fmla="*/ 308 w 308"/>
                    <a:gd name="T25" fmla="*/ 226 h 371"/>
                    <a:gd name="T26" fmla="*/ 308 w 308"/>
                    <a:gd name="T27" fmla="*/ 226 h 371"/>
                    <a:gd name="T28" fmla="*/ 308 w 308"/>
                    <a:gd name="T29" fmla="*/ 225 h 371"/>
                    <a:gd name="T30" fmla="*/ 308 w 308"/>
                    <a:gd name="T31" fmla="*/ 144 h 371"/>
                    <a:gd name="T32" fmla="*/ 308 w 308"/>
                    <a:gd name="T33" fmla="*/ 144 h 371"/>
                    <a:gd name="T34" fmla="*/ 308 w 308"/>
                    <a:gd name="T35" fmla="*/ 144 h 371"/>
                    <a:gd name="T36" fmla="*/ 308 w 308"/>
                    <a:gd name="T37" fmla="*/ 62 h 371"/>
                    <a:gd name="T38" fmla="*/ 308 w 308"/>
                    <a:gd name="T39" fmla="*/ 62 h 371"/>
                    <a:gd name="T40" fmla="*/ 308 w 308"/>
                    <a:gd name="T41" fmla="*/ 62 h 371"/>
                    <a:gd name="T42" fmla="*/ 308 w 308"/>
                    <a:gd name="T43" fmla="*/ 59 h 371"/>
                    <a:gd name="T44" fmla="*/ 307 w 308"/>
                    <a:gd name="T45" fmla="*/ 55 h 371"/>
                    <a:gd name="T46" fmla="*/ 292 w 308"/>
                    <a:gd name="T47" fmla="*/ 226 h 371"/>
                    <a:gd name="T48" fmla="*/ 154 w 308"/>
                    <a:gd name="T49" fmla="*/ 272 h 371"/>
                    <a:gd name="T50" fmla="*/ 16 w 308"/>
                    <a:gd name="T51" fmla="*/ 226 h 371"/>
                    <a:gd name="T52" fmla="*/ 16 w 308"/>
                    <a:gd name="T53" fmla="*/ 225 h 371"/>
                    <a:gd name="T54" fmla="*/ 16 w 308"/>
                    <a:gd name="T55" fmla="*/ 172 h 371"/>
                    <a:gd name="T56" fmla="*/ 154 w 308"/>
                    <a:gd name="T57" fmla="*/ 206 h 371"/>
                    <a:gd name="T58" fmla="*/ 292 w 308"/>
                    <a:gd name="T59" fmla="*/ 172 h 371"/>
                    <a:gd name="T60" fmla="*/ 292 w 308"/>
                    <a:gd name="T61" fmla="*/ 226 h 371"/>
                    <a:gd name="T62" fmla="*/ 292 w 308"/>
                    <a:gd name="T63" fmla="*/ 144 h 371"/>
                    <a:gd name="T64" fmla="*/ 154 w 308"/>
                    <a:gd name="T65" fmla="*/ 190 h 371"/>
                    <a:gd name="T66" fmla="*/ 16 w 308"/>
                    <a:gd name="T67" fmla="*/ 144 h 371"/>
                    <a:gd name="T68" fmla="*/ 16 w 308"/>
                    <a:gd name="T69" fmla="*/ 144 h 371"/>
                    <a:gd name="T70" fmla="*/ 16 w 308"/>
                    <a:gd name="T71" fmla="*/ 90 h 371"/>
                    <a:gd name="T72" fmla="*/ 154 w 308"/>
                    <a:gd name="T73" fmla="*/ 124 h 371"/>
                    <a:gd name="T74" fmla="*/ 292 w 308"/>
                    <a:gd name="T75" fmla="*/ 90 h 371"/>
                    <a:gd name="T76" fmla="*/ 292 w 308"/>
                    <a:gd name="T77" fmla="*/ 144 h 371"/>
                    <a:gd name="T78" fmla="*/ 154 w 308"/>
                    <a:gd name="T79" fmla="*/ 16 h 371"/>
                    <a:gd name="T80" fmla="*/ 292 w 308"/>
                    <a:gd name="T81" fmla="*/ 62 h 371"/>
                    <a:gd name="T82" fmla="*/ 292 w 308"/>
                    <a:gd name="T83" fmla="*/ 62 h 371"/>
                    <a:gd name="T84" fmla="*/ 154 w 308"/>
                    <a:gd name="T85" fmla="*/ 108 h 371"/>
                    <a:gd name="T86" fmla="*/ 16 w 308"/>
                    <a:gd name="T87" fmla="*/ 62 h 371"/>
                    <a:gd name="T88" fmla="*/ 154 w 308"/>
                    <a:gd name="T89" fmla="*/ 16 h 371"/>
                    <a:gd name="T90" fmla="*/ 154 w 308"/>
                    <a:gd name="T91" fmla="*/ 355 h 371"/>
                    <a:gd name="T92" fmla="*/ 16 w 308"/>
                    <a:gd name="T93" fmla="*/ 309 h 371"/>
                    <a:gd name="T94" fmla="*/ 16 w 308"/>
                    <a:gd name="T95" fmla="*/ 309 h 371"/>
                    <a:gd name="T96" fmla="*/ 16 w 308"/>
                    <a:gd name="T97" fmla="*/ 254 h 371"/>
                    <a:gd name="T98" fmla="*/ 154 w 308"/>
                    <a:gd name="T99" fmla="*/ 288 h 371"/>
                    <a:gd name="T100" fmla="*/ 292 w 308"/>
                    <a:gd name="T101" fmla="*/ 254 h 371"/>
                    <a:gd name="T102" fmla="*/ 292 w 308"/>
                    <a:gd name="T103" fmla="*/ 309 h 371"/>
                    <a:gd name="T104" fmla="*/ 154 w 308"/>
                    <a:gd name="T105" fmla="*/ 355 h 3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308" h="371">
                      <a:moveTo>
                        <a:pt x="307" y="55"/>
                      </a:moveTo>
                      <a:cubicBezTo>
                        <a:pt x="300" y="27"/>
                        <a:pt x="247" y="0"/>
                        <a:pt x="154" y="0"/>
                      </a:cubicBezTo>
                      <a:cubicBezTo>
                        <a:pt x="61" y="0"/>
                        <a:pt x="8" y="27"/>
                        <a:pt x="1" y="55"/>
                      </a:cubicBezTo>
                      <a:cubicBezTo>
                        <a:pt x="0" y="56"/>
                        <a:pt x="0" y="58"/>
                        <a:pt x="0" y="59"/>
                      </a:cubicBezTo>
                      <a:cubicBezTo>
                        <a:pt x="0" y="315"/>
                        <a:pt x="0" y="315"/>
                        <a:pt x="0" y="315"/>
                      </a:cubicBezTo>
                      <a:cubicBezTo>
                        <a:pt x="0" y="317"/>
                        <a:pt x="1" y="320"/>
                        <a:pt x="3" y="321"/>
                      </a:cubicBezTo>
                      <a:cubicBezTo>
                        <a:pt x="15" y="347"/>
                        <a:pt x="67" y="371"/>
                        <a:pt x="154" y="371"/>
                      </a:cubicBezTo>
                      <a:cubicBezTo>
                        <a:pt x="241" y="371"/>
                        <a:pt x="293" y="347"/>
                        <a:pt x="305" y="321"/>
                      </a:cubicBezTo>
                      <a:cubicBezTo>
                        <a:pt x="307" y="320"/>
                        <a:pt x="308" y="317"/>
                        <a:pt x="308" y="315"/>
                      </a:cubicBezTo>
                      <a:cubicBezTo>
                        <a:pt x="308" y="309"/>
                        <a:pt x="308" y="309"/>
                        <a:pt x="308" y="309"/>
                      </a:cubicBezTo>
                      <a:cubicBezTo>
                        <a:pt x="308" y="309"/>
                        <a:pt x="308" y="309"/>
                        <a:pt x="308" y="309"/>
                      </a:cubicBezTo>
                      <a:cubicBezTo>
                        <a:pt x="308" y="309"/>
                        <a:pt x="308" y="309"/>
                        <a:pt x="308" y="309"/>
                      </a:cubicBezTo>
                      <a:cubicBezTo>
                        <a:pt x="308" y="226"/>
                        <a:pt x="308" y="226"/>
                        <a:pt x="308" y="226"/>
                      </a:cubicBezTo>
                      <a:cubicBezTo>
                        <a:pt x="308" y="226"/>
                        <a:pt x="308" y="226"/>
                        <a:pt x="308" y="226"/>
                      </a:cubicBezTo>
                      <a:cubicBezTo>
                        <a:pt x="308" y="226"/>
                        <a:pt x="308" y="226"/>
                        <a:pt x="308" y="225"/>
                      </a:cubicBezTo>
                      <a:cubicBezTo>
                        <a:pt x="308" y="144"/>
                        <a:pt x="308" y="144"/>
                        <a:pt x="308" y="144"/>
                      </a:cubicBezTo>
                      <a:cubicBezTo>
                        <a:pt x="308" y="144"/>
                        <a:pt x="308" y="144"/>
                        <a:pt x="308" y="144"/>
                      </a:cubicBezTo>
                      <a:cubicBezTo>
                        <a:pt x="308" y="144"/>
                        <a:pt x="308" y="144"/>
                        <a:pt x="308" y="144"/>
                      </a:cubicBezTo>
                      <a:cubicBezTo>
                        <a:pt x="308" y="62"/>
                        <a:pt x="308" y="62"/>
                        <a:pt x="308" y="62"/>
                      </a:cubicBezTo>
                      <a:cubicBezTo>
                        <a:pt x="308" y="62"/>
                        <a:pt x="308" y="62"/>
                        <a:pt x="308" y="62"/>
                      </a:cubicBezTo>
                      <a:cubicBezTo>
                        <a:pt x="308" y="62"/>
                        <a:pt x="308" y="62"/>
                        <a:pt x="308" y="62"/>
                      </a:cubicBezTo>
                      <a:cubicBezTo>
                        <a:pt x="308" y="59"/>
                        <a:pt x="308" y="59"/>
                        <a:pt x="308" y="59"/>
                      </a:cubicBezTo>
                      <a:cubicBezTo>
                        <a:pt x="308" y="58"/>
                        <a:pt x="308" y="57"/>
                        <a:pt x="307" y="55"/>
                      </a:cubicBezTo>
                      <a:close/>
                      <a:moveTo>
                        <a:pt x="292" y="226"/>
                      </a:moveTo>
                      <a:cubicBezTo>
                        <a:pt x="292" y="248"/>
                        <a:pt x="235" y="272"/>
                        <a:pt x="154" y="272"/>
                      </a:cubicBezTo>
                      <a:cubicBezTo>
                        <a:pt x="73" y="272"/>
                        <a:pt x="16" y="248"/>
                        <a:pt x="16" y="226"/>
                      </a:cubicBezTo>
                      <a:cubicBezTo>
                        <a:pt x="16" y="226"/>
                        <a:pt x="16" y="226"/>
                        <a:pt x="16" y="225"/>
                      </a:cubicBezTo>
                      <a:cubicBezTo>
                        <a:pt x="16" y="172"/>
                        <a:pt x="16" y="172"/>
                        <a:pt x="16" y="172"/>
                      </a:cubicBezTo>
                      <a:cubicBezTo>
                        <a:pt x="39" y="191"/>
                        <a:pt x="86" y="206"/>
                        <a:pt x="154" y="206"/>
                      </a:cubicBezTo>
                      <a:cubicBezTo>
                        <a:pt x="222" y="206"/>
                        <a:pt x="269" y="191"/>
                        <a:pt x="292" y="172"/>
                      </a:cubicBezTo>
                      <a:lnTo>
                        <a:pt x="292" y="226"/>
                      </a:lnTo>
                      <a:close/>
                      <a:moveTo>
                        <a:pt x="292" y="144"/>
                      </a:moveTo>
                      <a:cubicBezTo>
                        <a:pt x="292" y="166"/>
                        <a:pt x="235" y="190"/>
                        <a:pt x="154" y="190"/>
                      </a:cubicBezTo>
                      <a:cubicBezTo>
                        <a:pt x="73" y="190"/>
                        <a:pt x="16" y="166"/>
                        <a:pt x="16" y="144"/>
                      </a:cubicBezTo>
                      <a:cubicBezTo>
                        <a:pt x="16" y="144"/>
                        <a:pt x="16" y="144"/>
                        <a:pt x="16" y="144"/>
                      </a:cubicBezTo>
                      <a:cubicBezTo>
                        <a:pt x="16" y="90"/>
                        <a:pt x="16" y="90"/>
                        <a:pt x="16" y="90"/>
                      </a:cubicBezTo>
                      <a:cubicBezTo>
                        <a:pt x="39" y="109"/>
                        <a:pt x="86" y="124"/>
                        <a:pt x="154" y="124"/>
                      </a:cubicBezTo>
                      <a:cubicBezTo>
                        <a:pt x="222" y="124"/>
                        <a:pt x="269" y="109"/>
                        <a:pt x="292" y="90"/>
                      </a:cubicBezTo>
                      <a:lnTo>
                        <a:pt x="292" y="144"/>
                      </a:lnTo>
                      <a:close/>
                      <a:moveTo>
                        <a:pt x="154" y="16"/>
                      </a:moveTo>
                      <a:cubicBezTo>
                        <a:pt x="235" y="16"/>
                        <a:pt x="292" y="40"/>
                        <a:pt x="292" y="62"/>
                      </a:cubicBezTo>
                      <a:cubicBezTo>
                        <a:pt x="292" y="62"/>
                        <a:pt x="292" y="62"/>
                        <a:pt x="292" y="62"/>
                      </a:cubicBezTo>
                      <a:cubicBezTo>
                        <a:pt x="292" y="84"/>
                        <a:pt x="235" y="108"/>
                        <a:pt x="154" y="108"/>
                      </a:cubicBezTo>
                      <a:cubicBezTo>
                        <a:pt x="73" y="108"/>
                        <a:pt x="16" y="84"/>
                        <a:pt x="16" y="62"/>
                      </a:cubicBezTo>
                      <a:cubicBezTo>
                        <a:pt x="16" y="40"/>
                        <a:pt x="73" y="16"/>
                        <a:pt x="154" y="16"/>
                      </a:cubicBezTo>
                      <a:close/>
                      <a:moveTo>
                        <a:pt x="154" y="355"/>
                      </a:moveTo>
                      <a:cubicBezTo>
                        <a:pt x="73" y="355"/>
                        <a:pt x="16" y="331"/>
                        <a:pt x="16" y="309"/>
                      </a:cubicBezTo>
                      <a:cubicBezTo>
                        <a:pt x="16" y="309"/>
                        <a:pt x="16" y="309"/>
                        <a:pt x="16" y="309"/>
                      </a:cubicBezTo>
                      <a:cubicBezTo>
                        <a:pt x="16" y="254"/>
                        <a:pt x="16" y="254"/>
                        <a:pt x="16" y="254"/>
                      </a:cubicBezTo>
                      <a:cubicBezTo>
                        <a:pt x="39" y="273"/>
                        <a:pt x="86" y="288"/>
                        <a:pt x="154" y="288"/>
                      </a:cubicBezTo>
                      <a:cubicBezTo>
                        <a:pt x="222" y="288"/>
                        <a:pt x="269" y="273"/>
                        <a:pt x="292" y="254"/>
                      </a:cubicBezTo>
                      <a:cubicBezTo>
                        <a:pt x="292" y="309"/>
                        <a:pt x="292" y="309"/>
                        <a:pt x="292" y="309"/>
                      </a:cubicBezTo>
                      <a:cubicBezTo>
                        <a:pt x="292" y="331"/>
                        <a:pt x="235" y="355"/>
                        <a:pt x="154" y="355"/>
                      </a:cubicBezTo>
                      <a:close/>
                    </a:path>
                  </a:pathLst>
                </a:custGeom>
                <a:solidFill>
                  <a:srgbClr val="707072"/>
                </a:solidFill>
                <a:ln>
                  <a:noFill/>
                </a:ln>
              </p:spPr>
              <p:txBody>
                <a:bodyPr vert="horz" wrap="square" lIns="91416" tIns="45708" rIns="91416" bIns="45708" numCol="1" anchor="t" anchorCtr="0" compatLnSpc="1">
                  <a:prstTxWarp prst="textNoShape">
                    <a:avLst/>
                  </a:prstTxWarp>
                </a:bodyPr>
                <a:lstStyle/>
                <a:p>
                  <a:pPr defTabSz="914126">
                    <a:defRPr/>
                  </a:pPr>
                  <a:endParaRPr lang="en-US" sz="1799" kern="0" dirty="0">
                    <a:solidFill>
                      <a:sysClr val="windowText" lastClr="000000"/>
                    </a:solidFill>
                    <a:latin typeface="Arial"/>
                  </a:endParaRPr>
                </a:p>
              </p:txBody>
            </p:sp>
          </p:grpSp>
        </p:grpSp>
      </p:grpSp>
      <p:grpSp>
        <p:nvGrpSpPr>
          <p:cNvPr id="415" name="Group 414"/>
          <p:cNvGrpSpPr/>
          <p:nvPr/>
        </p:nvGrpSpPr>
        <p:grpSpPr>
          <a:xfrm>
            <a:off x="3003057" y="2069606"/>
            <a:ext cx="356093" cy="356093"/>
            <a:chOff x="2425207" y="2019300"/>
            <a:chExt cx="438150" cy="438150"/>
          </a:xfrm>
        </p:grpSpPr>
        <p:sp>
          <p:nvSpPr>
            <p:cNvPr id="416" name="Oval 415"/>
            <p:cNvSpPr/>
            <p:nvPr/>
          </p:nvSpPr>
          <p:spPr bwMode="gray">
            <a:xfrm>
              <a:off x="2425207" y="2019300"/>
              <a:ext cx="438150" cy="438150"/>
            </a:xfrm>
            <a:prstGeom prst="ellipse">
              <a:avLst/>
            </a:prstGeom>
            <a:solidFill>
              <a:schemeClr val="bg2"/>
            </a:solidFill>
            <a:ln w="19050">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lang="en-US">
                <a:solidFill>
                  <a:srgbClr val="FFFFFF"/>
                </a:solidFill>
              </a:endParaRPr>
            </a:p>
          </p:txBody>
        </p:sp>
        <p:grpSp>
          <p:nvGrpSpPr>
            <p:cNvPr id="417" name="Group 416"/>
            <p:cNvGrpSpPr/>
            <p:nvPr/>
          </p:nvGrpSpPr>
          <p:grpSpPr>
            <a:xfrm>
              <a:off x="2535856" y="2115423"/>
              <a:ext cx="273392" cy="261186"/>
              <a:chOff x="2276749" y="1904283"/>
              <a:chExt cx="686582" cy="655929"/>
            </a:xfrm>
          </p:grpSpPr>
          <p:grpSp>
            <p:nvGrpSpPr>
              <p:cNvPr id="418" name="Group 4"/>
              <p:cNvGrpSpPr>
                <a:grpSpLocks noChangeAspect="1"/>
              </p:cNvGrpSpPr>
              <p:nvPr/>
            </p:nvGrpSpPr>
            <p:grpSpPr bwMode="auto">
              <a:xfrm>
                <a:off x="2276749" y="1904283"/>
                <a:ext cx="331446" cy="655929"/>
                <a:chOff x="3303" y="2136"/>
                <a:chExt cx="238" cy="471"/>
              </a:xfrm>
            </p:grpSpPr>
            <p:sp>
              <p:nvSpPr>
                <p:cNvPr id="424" name="Rectangle 5"/>
                <p:cNvSpPr>
                  <a:spLocks noChangeArrowheads="1"/>
                </p:cNvSpPr>
                <p:nvPr/>
              </p:nvSpPr>
              <p:spPr bwMode="auto">
                <a:xfrm>
                  <a:off x="3315" y="2168"/>
                  <a:ext cx="217" cy="43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6" tIns="45708" rIns="91416" bIns="45708" numCol="1" anchor="t" anchorCtr="0" compatLnSpc="1">
                  <a:prstTxWarp prst="textNoShape">
                    <a:avLst/>
                  </a:prstTxWarp>
                </a:bodyPr>
                <a:lstStyle/>
                <a:p>
                  <a:pPr defTabSz="914103">
                    <a:defRPr/>
                  </a:pPr>
                  <a:endParaRPr lang="en-US" sz="1899" kern="0" dirty="0">
                    <a:solidFill>
                      <a:srgbClr val="000000"/>
                    </a:solidFill>
                    <a:latin typeface="Arial"/>
                  </a:endParaRPr>
                </a:p>
              </p:txBody>
            </p:sp>
            <p:sp>
              <p:nvSpPr>
                <p:cNvPr id="425" name="Freeform 6"/>
                <p:cNvSpPr>
                  <a:spLocks noEditPoints="1"/>
                </p:cNvSpPr>
                <p:nvPr/>
              </p:nvSpPr>
              <p:spPr bwMode="auto">
                <a:xfrm>
                  <a:off x="3303" y="2136"/>
                  <a:ext cx="238" cy="471"/>
                </a:xfrm>
                <a:custGeom>
                  <a:avLst/>
                  <a:gdLst>
                    <a:gd name="T0" fmla="*/ 257 w 273"/>
                    <a:gd name="T1" fmla="*/ 0 h 543"/>
                    <a:gd name="T2" fmla="*/ 16 w 273"/>
                    <a:gd name="T3" fmla="*/ 0 h 543"/>
                    <a:gd name="T4" fmla="*/ 0 w 273"/>
                    <a:gd name="T5" fmla="*/ 16 h 543"/>
                    <a:gd name="T6" fmla="*/ 0 w 273"/>
                    <a:gd name="T7" fmla="*/ 527 h 543"/>
                    <a:gd name="T8" fmla="*/ 16 w 273"/>
                    <a:gd name="T9" fmla="*/ 543 h 543"/>
                    <a:gd name="T10" fmla="*/ 257 w 273"/>
                    <a:gd name="T11" fmla="*/ 543 h 543"/>
                    <a:gd name="T12" fmla="*/ 273 w 273"/>
                    <a:gd name="T13" fmla="*/ 527 h 543"/>
                    <a:gd name="T14" fmla="*/ 273 w 273"/>
                    <a:gd name="T15" fmla="*/ 16 h 543"/>
                    <a:gd name="T16" fmla="*/ 257 w 273"/>
                    <a:gd name="T17" fmla="*/ 0 h 543"/>
                    <a:gd name="T18" fmla="*/ 146 w 273"/>
                    <a:gd name="T19" fmla="*/ 521 h 543"/>
                    <a:gd name="T20" fmla="*/ 126 w 273"/>
                    <a:gd name="T21" fmla="*/ 521 h 543"/>
                    <a:gd name="T22" fmla="*/ 126 w 273"/>
                    <a:gd name="T23" fmla="*/ 473 h 543"/>
                    <a:gd name="T24" fmla="*/ 146 w 273"/>
                    <a:gd name="T25" fmla="*/ 473 h 543"/>
                    <a:gd name="T26" fmla="*/ 146 w 273"/>
                    <a:gd name="T27" fmla="*/ 521 h 543"/>
                    <a:gd name="T28" fmla="*/ 249 w 273"/>
                    <a:gd name="T29" fmla="*/ 442 h 543"/>
                    <a:gd name="T30" fmla="*/ 24 w 273"/>
                    <a:gd name="T31" fmla="*/ 442 h 543"/>
                    <a:gd name="T32" fmla="*/ 24 w 273"/>
                    <a:gd name="T33" fmla="*/ 397 h 543"/>
                    <a:gd name="T34" fmla="*/ 249 w 273"/>
                    <a:gd name="T35" fmla="*/ 397 h 543"/>
                    <a:gd name="T36" fmla="*/ 249 w 273"/>
                    <a:gd name="T37" fmla="*/ 442 h 543"/>
                    <a:gd name="T38" fmla="*/ 249 w 273"/>
                    <a:gd name="T39" fmla="*/ 374 h 543"/>
                    <a:gd name="T40" fmla="*/ 24 w 273"/>
                    <a:gd name="T41" fmla="*/ 374 h 543"/>
                    <a:gd name="T42" fmla="*/ 24 w 273"/>
                    <a:gd name="T43" fmla="*/ 329 h 543"/>
                    <a:gd name="T44" fmla="*/ 249 w 273"/>
                    <a:gd name="T45" fmla="*/ 329 h 543"/>
                    <a:gd name="T46" fmla="*/ 249 w 273"/>
                    <a:gd name="T47" fmla="*/ 374 h 543"/>
                    <a:gd name="T48" fmla="*/ 249 w 273"/>
                    <a:gd name="T49" fmla="*/ 306 h 543"/>
                    <a:gd name="T50" fmla="*/ 24 w 273"/>
                    <a:gd name="T51" fmla="*/ 306 h 543"/>
                    <a:gd name="T52" fmla="*/ 24 w 273"/>
                    <a:gd name="T53" fmla="*/ 261 h 543"/>
                    <a:gd name="T54" fmla="*/ 249 w 273"/>
                    <a:gd name="T55" fmla="*/ 261 h 543"/>
                    <a:gd name="T56" fmla="*/ 249 w 273"/>
                    <a:gd name="T57" fmla="*/ 306 h 543"/>
                    <a:gd name="T58" fmla="*/ 249 w 273"/>
                    <a:gd name="T59" fmla="*/ 236 h 543"/>
                    <a:gd name="T60" fmla="*/ 24 w 273"/>
                    <a:gd name="T61" fmla="*/ 236 h 543"/>
                    <a:gd name="T62" fmla="*/ 24 w 273"/>
                    <a:gd name="T63" fmla="*/ 191 h 543"/>
                    <a:gd name="T64" fmla="*/ 249 w 273"/>
                    <a:gd name="T65" fmla="*/ 191 h 543"/>
                    <a:gd name="T66" fmla="*/ 249 w 273"/>
                    <a:gd name="T67" fmla="*/ 236 h 543"/>
                    <a:gd name="T68" fmla="*/ 249 w 273"/>
                    <a:gd name="T69" fmla="*/ 168 h 543"/>
                    <a:gd name="T70" fmla="*/ 24 w 273"/>
                    <a:gd name="T71" fmla="*/ 168 h 543"/>
                    <a:gd name="T72" fmla="*/ 24 w 273"/>
                    <a:gd name="T73" fmla="*/ 123 h 543"/>
                    <a:gd name="T74" fmla="*/ 249 w 273"/>
                    <a:gd name="T75" fmla="*/ 123 h 543"/>
                    <a:gd name="T76" fmla="*/ 249 w 273"/>
                    <a:gd name="T77" fmla="*/ 168 h 543"/>
                    <a:gd name="T78" fmla="*/ 249 w 273"/>
                    <a:gd name="T79" fmla="*/ 100 h 543"/>
                    <a:gd name="T80" fmla="*/ 24 w 273"/>
                    <a:gd name="T81" fmla="*/ 100 h 543"/>
                    <a:gd name="T82" fmla="*/ 24 w 273"/>
                    <a:gd name="T83" fmla="*/ 55 h 543"/>
                    <a:gd name="T84" fmla="*/ 249 w 273"/>
                    <a:gd name="T85" fmla="*/ 55 h 543"/>
                    <a:gd name="T86" fmla="*/ 249 w 273"/>
                    <a:gd name="T87" fmla="*/ 100 h 5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73" h="543">
                      <a:moveTo>
                        <a:pt x="257" y="0"/>
                      </a:moveTo>
                      <a:cubicBezTo>
                        <a:pt x="16" y="0"/>
                        <a:pt x="16" y="0"/>
                        <a:pt x="16" y="0"/>
                      </a:cubicBezTo>
                      <a:cubicBezTo>
                        <a:pt x="7" y="0"/>
                        <a:pt x="0" y="7"/>
                        <a:pt x="0" y="16"/>
                      </a:cubicBezTo>
                      <a:cubicBezTo>
                        <a:pt x="0" y="527"/>
                        <a:pt x="0" y="527"/>
                        <a:pt x="0" y="527"/>
                      </a:cubicBezTo>
                      <a:cubicBezTo>
                        <a:pt x="0" y="536"/>
                        <a:pt x="7" y="543"/>
                        <a:pt x="16" y="543"/>
                      </a:cubicBezTo>
                      <a:cubicBezTo>
                        <a:pt x="257" y="543"/>
                        <a:pt x="257" y="543"/>
                        <a:pt x="257" y="543"/>
                      </a:cubicBezTo>
                      <a:cubicBezTo>
                        <a:pt x="265" y="543"/>
                        <a:pt x="273" y="536"/>
                        <a:pt x="273" y="527"/>
                      </a:cubicBezTo>
                      <a:cubicBezTo>
                        <a:pt x="273" y="16"/>
                        <a:pt x="273" y="16"/>
                        <a:pt x="273" y="16"/>
                      </a:cubicBezTo>
                      <a:cubicBezTo>
                        <a:pt x="273" y="7"/>
                        <a:pt x="265" y="0"/>
                        <a:pt x="257" y="0"/>
                      </a:cubicBezTo>
                      <a:close/>
                      <a:moveTo>
                        <a:pt x="146" y="521"/>
                      </a:moveTo>
                      <a:cubicBezTo>
                        <a:pt x="126" y="521"/>
                        <a:pt x="126" y="521"/>
                        <a:pt x="126" y="521"/>
                      </a:cubicBezTo>
                      <a:cubicBezTo>
                        <a:pt x="126" y="473"/>
                        <a:pt x="126" y="473"/>
                        <a:pt x="126" y="473"/>
                      </a:cubicBezTo>
                      <a:cubicBezTo>
                        <a:pt x="146" y="473"/>
                        <a:pt x="146" y="473"/>
                        <a:pt x="146" y="473"/>
                      </a:cubicBezTo>
                      <a:lnTo>
                        <a:pt x="146" y="521"/>
                      </a:lnTo>
                      <a:close/>
                      <a:moveTo>
                        <a:pt x="249" y="442"/>
                      </a:moveTo>
                      <a:cubicBezTo>
                        <a:pt x="24" y="442"/>
                        <a:pt x="24" y="442"/>
                        <a:pt x="24" y="442"/>
                      </a:cubicBezTo>
                      <a:cubicBezTo>
                        <a:pt x="24" y="397"/>
                        <a:pt x="24" y="397"/>
                        <a:pt x="24" y="397"/>
                      </a:cubicBezTo>
                      <a:cubicBezTo>
                        <a:pt x="249" y="397"/>
                        <a:pt x="249" y="397"/>
                        <a:pt x="249" y="397"/>
                      </a:cubicBezTo>
                      <a:lnTo>
                        <a:pt x="249" y="442"/>
                      </a:lnTo>
                      <a:close/>
                      <a:moveTo>
                        <a:pt x="249" y="374"/>
                      </a:moveTo>
                      <a:cubicBezTo>
                        <a:pt x="24" y="374"/>
                        <a:pt x="24" y="374"/>
                        <a:pt x="24" y="374"/>
                      </a:cubicBezTo>
                      <a:cubicBezTo>
                        <a:pt x="24" y="329"/>
                        <a:pt x="24" y="329"/>
                        <a:pt x="24" y="329"/>
                      </a:cubicBezTo>
                      <a:cubicBezTo>
                        <a:pt x="249" y="329"/>
                        <a:pt x="249" y="329"/>
                        <a:pt x="249" y="329"/>
                      </a:cubicBezTo>
                      <a:lnTo>
                        <a:pt x="249" y="374"/>
                      </a:lnTo>
                      <a:close/>
                      <a:moveTo>
                        <a:pt x="249" y="306"/>
                      </a:moveTo>
                      <a:cubicBezTo>
                        <a:pt x="24" y="306"/>
                        <a:pt x="24" y="306"/>
                        <a:pt x="24" y="306"/>
                      </a:cubicBezTo>
                      <a:cubicBezTo>
                        <a:pt x="24" y="261"/>
                        <a:pt x="24" y="261"/>
                        <a:pt x="24" y="261"/>
                      </a:cubicBezTo>
                      <a:cubicBezTo>
                        <a:pt x="249" y="261"/>
                        <a:pt x="249" y="261"/>
                        <a:pt x="249" y="261"/>
                      </a:cubicBezTo>
                      <a:lnTo>
                        <a:pt x="249" y="306"/>
                      </a:lnTo>
                      <a:close/>
                      <a:moveTo>
                        <a:pt x="249" y="236"/>
                      </a:moveTo>
                      <a:cubicBezTo>
                        <a:pt x="24" y="236"/>
                        <a:pt x="24" y="236"/>
                        <a:pt x="24" y="236"/>
                      </a:cubicBezTo>
                      <a:cubicBezTo>
                        <a:pt x="24" y="191"/>
                        <a:pt x="24" y="191"/>
                        <a:pt x="24" y="191"/>
                      </a:cubicBezTo>
                      <a:cubicBezTo>
                        <a:pt x="249" y="191"/>
                        <a:pt x="249" y="191"/>
                        <a:pt x="249" y="191"/>
                      </a:cubicBezTo>
                      <a:lnTo>
                        <a:pt x="249" y="236"/>
                      </a:lnTo>
                      <a:close/>
                      <a:moveTo>
                        <a:pt x="249" y="168"/>
                      </a:moveTo>
                      <a:cubicBezTo>
                        <a:pt x="24" y="168"/>
                        <a:pt x="24" y="168"/>
                        <a:pt x="24" y="168"/>
                      </a:cubicBezTo>
                      <a:cubicBezTo>
                        <a:pt x="24" y="123"/>
                        <a:pt x="24" y="123"/>
                        <a:pt x="24" y="123"/>
                      </a:cubicBezTo>
                      <a:cubicBezTo>
                        <a:pt x="249" y="123"/>
                        <a:pt x="249" y="123"/>
                        <a:pt x="249" y="123"/>
                      </a:cubicBezTo>
                      <a:lnTo>
                        <a:pt x="249" y="168"/>
                      </a:lnTo>
                      <a:close/>
                      <a:moveTo>
                        <a:pt x="249" y="100"/>
                      </a:moveTo>
                      <a:cubicBezTo>
                        <a:pt x="24" y="100"/>
                        <a:pt x="24" y="100"/>
                        <a:pt x="24" y="100"/>
                      </a:cubicBezTo>
                      <a:cubicBezTo>
                        <a:pt x="24" y="55"/>
                        <a:pt x="24" y="55"/>
                        <a:pt x="24" y="55"/>
                      </a:cubicBezTo>
                      <a:cubicBezTo>
                        <a:pt x="249" y="55"/>
                        <a:pt x="249" y="55"/>
                        <a:pt x="249" y="55"/>
                      </a:cubicBezTo>
                      <a:lnTo>
                        <a:pt x="249" y="100"/>
                      </a:lnTo>
                      <a:close/>
                    </a:path>
                  </a:pathLst>
                </a:custGeom>
                <a:solidFill>
                  <a:srgbClr val="70707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defTabSz="914103">
                    <a:defRPr/>
                  </a:pPr>
                  <a:endParaRPr lang="en-US" sz="1899" kern="0" dirty="0">
                    <a:solidFill>
                      <a:srgbClr val="000000"/>
                    </a:solidFill>
                    <a:latin typeface="Arial"/>
                  </a:endParaRPr>
                </a:p>
              </p:txBody>
            </p:sp>
          </p:grpSp>
          <p:grpSp>
            <p:nvGrpSpPr>
              <p:cNvPr id="419" name="Group 418"/>
              <p:cNvGrpSpPr/>
              <p:nvPr/>
            </p:nvGrpSpPr>
            <p:grpSpPr>
              <a:xfrm>
                <a:off x="2638756" y="2050210"/>
                <a:ext cx="324575" cy="390733"/>
                <a:chOff x="3013418" y="1975878"/>
                <a:chExt cx="324660" cy="390835"/>
              </a:xfrm>
            </p:grpSpPr>
            <p:sp>
              <p:nvSpPr>
                <p:cNvPr id="420" name="Oval 419"/>
                <p:cNvSpPr/>
                <p:nvPr/>
              </p:nvSpPr>
              <p:spPr>
                <a:xfrm>
                  <a:off x="3013418" y="1990440"/>
                  <a:ext cx="324660" cy="121344"/>
                </a:xfrm>
                <a:prstGeom prst="ellipse">
                  <a:avLst/>
                </a:prstGeom>
                <a:solidFill>
                  <a:sysClr val="window" lastClr="FFFFFF"/>
                </a:solidFill>
                <a:ln w="9525">
                  <a:noFill/>
                  <a:miter lim="800000"/>
                  <a:headEnd/>
                  <a:tailEnd/>
                </a:ln>
              </p:spPr>
              <p:txBody>
                <a:bodyPr wrap="square" rtlCol="0" anchor="ctr"/>
                <a:lstStyle/>
                <a:p>
                  <a:pPr algn="ctr" defTabSz="914126">
                    <a:defRPr/>
                  </a:pPr>
                  <a:endParaRPr lang="en-US" sz="1799" kern="0" dirty="0">
                    <a:solidFill>
                      <a:prstClr val="white"/>
                    </a:solidFill>
                    <a:latin typeface="Arial"/>
                  </a:endParaRPr>
                </a:p>
              </p:txBody>
            </p:sp>
            <p:sp>
              <p:nvSpPr>
                <p:cNvPr id="421" name="Oval 420"/>
                <p:cNvSpPr/>
                <p:nvPr/>
              </p:nvSpPr>
              <p:spPr>
                <a:xfrm>
                  <a:off x="3013418" y="2229261"/>
                  <a:ext cx="324660" cy="121344"/>
                </a:xfrm>
                <a:prstGeom prst="ellipse">
                  <a:avLst/>
                </a:prstGeom>
                <a:solidFill>
                  <a:sysClr val="window" lastClr="FFFFFF"/>
                </a:solidFill>
                <a:ln w="9525">
                  <a:noFill/>
                  <a:miter lim="800000"/>
                  <a:headEnd/>
                  <a:tailEnd/>
                </a:ln>
              </p:spPr>
              <p:txBody>
                <a:bodyPr wrap="square" rtlCol="0" anchor="ctr"/>
                <a:lstStyle/>
                <a:p>
                  <a:pPr algn="ctr" defTabSz="914126">
                    <a:defRPr/>
                  </a:pPr>
                  <a:endParaRPr lang="en-US" sz="1799" kern="0" dirty="0">
                    <a:solidFill>
                      <a:prstClr val="white"/>
                    </a:solidFill>
                    <a:latin typeface="Arial"/>
                  </a:endParaRPr>
                </a:p>
              </p:txBody>
            </p:sp>
            <p:sp>
              <p:nvSpPr>
                <p:cNvPr id="422" name="Rectangle 421"/>
                <p:cNvSpPr/>
                <p:nvPr/>
              </p:nvSpPr>
              <p:spPr>
                <a:xfrm>
                  <a:off x="3013418" y="2059166"/>
                  <a:ext cx="324660" cy="217948"/>
                </a:xfrm>
                <a:prstGeom prst="rect">
                  <a:avLst/>
                </a:prstGeom>
                <a:solidFill>
                  <a:sysClr val="window" lastClr="FFFFFF"/>
                </a:solidFill>
                <a:ln w="9525">
                  <a:noFill/>
                  <a:miter lim="800000"/>
                  <a:headEnd/>
                  <a:tailEnd/>
                </a:ln>
              </p:spPr>
              <p:txBody>
                <a:bodyPr wrap="square" rtlCol="0" anchor="ctr"/>
                <a:lstStyle/>
                <a:p>
                  <a:pPr algn="ctr" defTabSz="914126">
                    <a:defRPr/>
                  </a:pPr>
                  <a:endParaRPr lang="en-US" sz="1799" kern="0" dirty="0">
                    <a:solidFill>
                      <a:prstClr val="white"/>
                    </a:solidFill>
                    <a:latin typeface="Arial"/>
                  </a:endParaRPr>
                </a:p>
              </p:txBody>
            </p:sp>
            <p:sp>
              <p:nvSpPr>
                <p:cNvPr id="423" name="Freeform 17"/>
                <p:cNvSpPr>
                  <a:spLocks noEditPoints="1"/>
                </p:cNvSpPr>
                <p:nvPr/>
              </p:nvSpPr>
              <p:spPr bwMode="auto">
                <a:xfrm>
                  <a:off x="3013418" y="1975878"/>
                  <a:ext cx="324660" cy="390835"/>
                </a:xfrm>
                <a:custGeom>
                  <a:avLst/>
                  <a:gdLst>
                    <a:gd name="T0" fmla="*/ 307 w 308"/>
                    <a:gd name="T1" fmla="*/ 55 h 371"/>
                    <a:gd name="T2" fmla="*/ 154 w 308"/>
                    <a:gd name="T3" fmla="*/ 0 h 371"/>
                    <a:gd name="T4" fmla="*/ 1 w 308"/>
                    <a:gd name="T5" fmla="*/ 55 h 371"/>
                    <a:gd name="T6" fmla="*/ 0 w 308"/>
                    <a:gd name="T7" fmla="*/ 59 h 371"/>
                    <a:gd name="T8" fmla="*/ 0 w 308"/>
                    <a:gd name="T9" fmla="*/ 315 h 371"/>
                    <a:gd name="T10" fmla="*/ 3 w 308"/>
                    <a:gd name="T11" fmla="*/ 321 h 371"/>
                    <a:gd name="T12" fmla="*/ 154 w 308"/>
                    <a:gd name="T13" fmla="*/ 371 h 371"/>
                    <a:gd name="T14" fmla="*/ 305 w 308"/>
                    <a:gd name="T15" fmla="*/ 321 h 371"/>
                    <a:gd name="T16" fmla="*/ 308 w 308"/>
                    <a:gd name="T17" fmla="*/ 315 h 371"/>
                    <a:gd name="T18" fmla="*/ 308 w 308"/>
                    <a:gd name="T19" fmla="*/ 309 h 371"/>
                    <a:gd name="T20" fmla="*/ 308 w 308"/>
                    <a:gd name="T21" fmla="*/ 309 h 371"/>
                    <a:gd name="T22" fmla="*/ 308 w 308"/>
                    <a:gd name="T23" fmla="*/ 309 h 371"/>
                    <a:gd name="T24" fmla="*/ 308 w 308"/>
                    <a:gd name="T25" fmla="*/ 226 h 371"/>
                    <a:gd name="T26" fmla="*/ 308 w 308"/>
                    <a:gd name="T27" fmla="*/ 226 h 371"/>
                    <a:gd name="T28" fmla="*/ 308 w 308"/>
                    <a:gd name="T29" fmla="*/ 225 h 371"/>
                    <a:gd name="T30" fmla="*/ 308 w 308"/>
                    <a:gd name="T31" fmla="*/ 144 h 371"/>
                    <a:gd name="T32" fmla="*/ 308 w 308"/>
                    <a:gd name="T33" fmla="*/ 144 h 371"/>
                    <a:gd name="T34" fmla="*/ 308 w 308"/>
                    <a:gd name="T35" fmla="*/ 144 h 371"/>
                    <a:gd name="T36" fmla="*/ 308 w 308"/>
                    <a:gd name="T37" fmla="*/ 62 h 371"/>
                    <a:gd name="T38" fmla="*/ 308 w 308"/>
                    <a:gd name="T39" fmla="*/ 62 h 371"/>
                    <a:gd name="T40" fmla="*/ 308 w 308"/>
                    <a:gd name="T41" fmla="*/ 62 h 371"/>
                    <a:gd name="T42" fmla="*/ 308 w 308"/>
                    <a:gd name="T43" fmla="*/ 59 h 371"/>
                    <a:gd name="T44" fmla="*/ 307 w 308"/>
                    <a:gd name="T45" fmla="*/ 55 h 371"/>
                    <a:gd name="T46" fmla="*/ 292 w 308"/>
                    <a:gd name="T47" fmla="*/ 226 h 371"/>
                    <a:gd name="T48" fmla="*/ 154 w 308"/>
                    <a:gd name="T49" fmla="*/ 272 h 371"/>
                    <a:gd name="T50" fmla="*/ 16 w 308"/>
                    <a:gd name="T51" fmla="*/ 226 h 371"/>
                    <a:gd name="T52" fmla="*/ 16 w 308"/>
                    <a:gd name="T53" fmla="*/ 225 h 371"/>
                    <a:gd name="T54" fmla="*/ 16 w 308"/>
                    <a:gd name="T55" fmla="*/ 172 h 371"/>
                    <a:gd name="T56" fmla="*/ 154 w 308"/>
                    <a:gd name="T57" fmla="*/ 206 h 371"/>
                    <a:gd name="T58" fmla="*/ 292 w 308"/>
                    <a:gd name="T59" fmla="*/ 172 h 371"/>
                    <a:gd name="T60" fmla="*/ 292 w 308"/>
                    <a:gd name="T61" fmla="*/ 226 h 371"/>
                    <a:gd name="T62" fmla="*/ 292 w 308"/>
                    <a:gd name="T63" fmla="*/ 144 h 371"/>
                    <a:gd name="T64" fmla="*/ 154 w 308"/>
                    <a:gd name="T65" fmla="*/ 190 h 371"/>
                    <a:gd name="T66" fmla="*/ 16 w 308"/>
                    <a:gd name="T67" fmla="*/ 144 h 371"/>
                    <a:gd name="T68" fmla="*/ 16 w 308"/>
                    <a:gd name="T69" fmla="*/ 144 h 371"/>
                    <a:gd name="T70" fmla="*/ 16 w 308"/>
                    <a:gd name="T71" fmla="*/ 90 h 371"/>
                    <a:gd name="T72" fmla="*/ 154 w 308"/>
                    <a:gd name="T73" fmla="*/ 124 h 371"/>
                    <a:gd name="T74" fmla="*/ 292 w 308"/>
                    <a:gd name="T75" fmla="*/ 90 h 371"/>
                    <a:gd name="T76" fmla="*/ 292 w 308"/>
                    <a:gd name="T77" fmla="*/ 144 h 371"/>
                    <a:gd name="T78" fmla="*/ 154 w 308"/>
                    <a:gd name="T79" fmla="*/ 16 h 371"/>
                    <a:gd name="T80" fmla="*/ 292 w 308"/>
                    <a:gd name="T81" fmla="*/ 62 h 371"/>
                    <a:gd name="T82" fmla="*/ 292 w 308"/>
                    <a:gd name="T83" fmla="*/ 62 h 371"/>
                    <a:gd name="T84" fmla="*/ 154 w 308"/>
                    <a:gd name="T85" fmla="*/ 108 h 371"/>
                    <a:gd name="T86" fmla="*/ 16 w 308"/>
                    <a:gd name="T87" fmla="*/ 62 h 371"/>
                    <a:gd name="T88" fmla="*/ 154 w 308"/>
                    <a:gd name="T89" fmla="*/ 16 h 371"/>
                    <a:gd name="T90" fmla="*/ 154 w 308"/>
                    <a:gd name="T91" fmla="*/ 355 h 371"/>
                    <a:gd name="T92" fmla="*/ 16 w 308"/>
                    <a:gd name="T93" fmla="*/ 309 h 371"/>
                    <a:gd name="T94" fmla="*/ 16 w 308"/>
                    <a:gd name="T95" fmla="*/ 309 h 371"/>
                    <a:gd name="T96" fmla="*/ 16 w 308"/>
                    <a:gd name="T97" fmla="*/ 254 h 371"/>
                    <a:gd name="T98" fmla="*/ 154 w 308"/>
                    <a:gd name="T99" fmla="*/ 288 h 371"/>
                    <a:gd name="T100" fmla="*/ 292 w 308"/>
                    <a:gd name="T101" fmla="*/ 254 h 371"/>
                    <a:gd name="T102" fmla="*/ 292 w 308"/>
                    <a:gd name="T103" fmla="*/ 309 h 371"/>
                    <a:gd name="T104" fmla="*/ 154 w 308"/>
                    <a:gd name="T105" fmla="*/ 355 h 3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308" h="371">
                      <a:moveTo>
                        <a:pt x="307" y="55"/>
                      </a:moveTo>
                      <a:cubicBezTo>
                        <a:pt x="300" y="27"/>
                        <a:pt x="247" y="0"/>
                        <a:pt x="154" y="0"/>
                      </a:cubicBezTo>
                      <a:cubicBezTo>
                        <a:pt x="61" y="0"/>
                        <a:pt x="8" y="27"/>
                        <a:pt x="1" y="55"/>
                      </a:cubicBezTo>
                      <a:cubicBezTo>
                        <a:pt x="0" y="56"/>
                        <a:pt x="0" y="58"/>
                        <a:pt x="0" y="59"/>
                      </a:cubicBezTo>
                      <a:cubicBezTo>
                        <a:pt x="0" y="315"/>
                        <a:pt x="0" y="315"/>
                        <a:pt x="0" y="315"/>
                      </a:cubicBezTo>
                      <a:cubicBezTo>
                        <a:pt x="0" y="317"/>
                        <a:pt x="1" y="320"/>
                        <a:pt x="3" y="321"/>
                      </a:cubicBezTo>
                      <a:cubicBezTo>
                        <a:pt x="15" y="347"/>
                        <a:pt x="67" y="371"/>
                        <a:pt x="154" y="371"/>
                      </a:cubicBezTo>
                      <a:cubicBezTo>
                        <a:pt x="241" y="371"/>
                        <a:pt x="293" y="347"/>
                        <a:pt x="305" y="321"/>
                      </a:cubicBezTo>
                      <a:cubicBezTo>
                        <a:pt x="307" y="320"/>
                        <a:pt x="308" y="317"/>
                        <a:pt x="308" y="315"/>
                      </a:cubicBezTo>
                      <a:cubicBezTo>
                        <a:pt x="308" y="309"/>
                        <a:pt x="308" y="309"/>
                        <a:pt x="308" y="309"/>
                      </a:cubicBezTo>
                      <a:cubicBezTo>
                        <a:pt x="308" y="309"/>
                        <a:pt x="308" y="309"/>
                        <a:pt x="308" y="309"/>
                      </a:cubicBezTo>
                      <a:cubicBezTo>
                        <a:pt x="308" y="309"/>
                        <a:pt x="308" y="309"/>
                        <a:pt x="308" y="309"/>
                      </a:cubicBezTo>
                      <a:cubicBezTo>
                        <a:pt x="308" y="226"/>
                        <a:pt x="308" y="226"/>
                        <a:pt x="308" y="226"/>
                      </a:cubicBezTo>
                      <a:cubicBezTo>
                        <a:pt x="308" y="226"/>
                        <a:pt x="308" y="226"/>
                        <a:pt x="308" y="226"/>
                      </a:cubicBezTo>
                      <a:cubicBezTo>
                        <a:pt x="308" y="226"/>
                        <a:pt x="308" y="226"/>
                        <a:pt x="308" y="225"/>
                      </a:cubicBezTo>
                      <a:cubicBezTo>
                        <a:pt x="308" y="144"/>
                        <a:pt x="308" y="144"/>
                        <a:pt x="308" y="144"/>
                      </a:cubicBezTo>
                      <a:cubicBezTo>
                        <a:pt x="308" y="144"/>
                        <a:pt x="308" y="144"/>
                        <a:pt x="308" y="144"/>
                      </a:cubicBezTo>
                      <a:cubicBezTo>
                        <a:pt x="308" y="144"/>
                        <a:pt x="308" y="144"/>
                        <a:pt x="308" y="144"/>
                      </a:cubicBezTo>
                      <a:cubicBezTo>
                        <a:pt x="308" y="62"/>
                        <a:pt x="308" y="62"/>
                        <a:pt x="308" y="62"/>
                      </a:cubicBezTo>
                      <a:cubicBezTo>
                        <a:pt x="308" y="62"/>
                        <a:pt x="308" y="62"/>
                        <a:pt x="308" y="62"/>
                      </a:cubicBezTo>
                      <a:cubicBezTo>
                        <a:pt x="308" y="62"/>
                        <a:pt x="308" y="62"/>
                        <a:pt x="308" y="62"/>
                      </a:cubicBezTo>
                      <a:cubicBezTo>
                        <a:pt x="308" y="59"/>
                        <a:pt x="308" y="59"/>
                        <a:pt x="308" y="59"/>
                      </a:cubicBezTo>
                      <a:cubicBezTo>
                        <a:pt x="308" y="58"/>
                        <a:pt x="308" y="57"/>
                        <a:pt x="307" y="55"/>
                      </a:cubicBezTo>
                      <a:close/>
                      <a:moveTo>
                        <a:pt x="292" y="226"/>
                      </a:moveTo>
                      <a:cubicBezTo>
                        <a:pt x="292" y="248"/>
                        <a:pt x="235" y="272"/>
                        <a:pt x="154" y="272"/>
                      </a:cubicBezTo>
                      <a:cubicBezTo>
                        <a:pt x="73" y="272"/>
                        <a:pt x="16" y="248"/>
                        <a:pt x="16" y="226"/>
                      </a:cubicBezTo>
                      <a:cubicBezTo>
                        <a:pt x="16" y="226"/>
                        <a:pt x="16" y="226"/>
                        <a:pt x="16" y="225"/>
                      </a:cubicBezTo>
                      <a:cubicBezTo>
                        <a:pt x="16" y="172"/>
                        <a:pt x="16" y="172"/>
                        <a:pt x="16" y="172"/>
                      </a:cubicBezTo>
                      <a:cubicBezTo>
                        <a:pt x="39" y="191"/>
                        <a:pt x="86" y="206"/>
                        <a:pt x="154" y="206"/>
                      </a:cubicBezTo>
                      <a:cubicBezTo>
                        <a:pt x="222" y="206"/>
                        <a:pt x="269" y="191"/>
                        <a:pt x="292" y="172"/>
                      </a:cubicBezTo>
                      <a:lnTo>
                        <a:pt x="292" y="226"/>
                      </a:lnTo>
                      <a:close/>
                      <a:moveTo>
                        <a:pt x="292" y="144"/>
                      </a:moveTo>
                      <a:cubicBezTo>
                        <a:pt x="292" y="166"/>
                        <a:pt x="235" y="190"/>
                        <a:pt x="154" y="190"/>
                      </a:cubicBezTo>
                      <a:cubicBezTo>
                        <a:pt x="73" y="190"/>
                        <a:pt x="16" y="166"/>
                        <a:pt x="16" y="144"/>
                      </a:cubicBezTo>
                      <a:cubicBezTo>
                        <a:pt x="16" y="144"/>
                        <a:pt x="16" y="144"/>
                        <a:pt x="16" y="144"/>
                      </a:cubicBezTo>
                      <a:cubicBezTo>
                        <a:pt x="16" y="90"/>
                        <a:pt x="16" y="90"/>
                        <a:pt x="16" y="90"/>
                      </a:cubicBezTo>
                      <a:cubicBezTo>
                        <a:pt x="39" y="109"/>
                        <a:pt x="86" y="124"/>
                        <a:pt x="154" y="124"/>
                      </a:cubicBezTo>
                      <a:cubicBezTo>
                        <a:pt x="222" y="124"/>
                        <a:pt x="269" y="109"/>
                        <a:pt x="292" y="90"/>
                      </a:cubicBezTo>
                      <a:lnTo>
                        <a:pt x="292" y="144"/>
                      </a:lnTo>
                      <a:close/>
                      <a:moveTo>
                        <a:pt x="154" y="16"/>
                      </a:moveTo>
                      <a:cubicBezTo>
                        <a:pt x="235" y="16"/>
                        <a:pt x="292" y="40"/>
                        <a:pt x="292" y="62"/>
                      </a:cubicBezTo>
                      <a:cubicBezTo>
                        <a:pt x="292" y="62"/>
                        <a:pt x="292" y="62"/>
                        <a:pt x="292" y="62"/>
                      </a:cubicBezTo>
                      <a:cubicBezTo>
                        <a:pt x="292" y="84"/>
                        <a:pt x="235" y="108"/>
                        <a:pt x="154" y="108"/>
                      </a:cubicBezTo>
                      <a:cubicBezTo>
                        <a:pt x="73" y="108"/>
                        <a:pt x="16" y="84"/>
                        <a:pt x="16" y="62"/>
                      </a:cubicBezTo>
                      <a:cubicBezTo>
                        <a:pt x="16" y="40"/>
                        <a:pt x="73" y="16"/>
                        <a:pt x="154" y="16"/>
                      </a:cubicBezTo>
                      <a:close/>
                      <a:moveTo>
                        <a:pt x="154" y="355"/>
                      </a:moveTo>
                      <a:cubicBezTo>
                        <a:pt x="73" y="355"/>
                        <a:pt x="16" y="331"/>
                        <a:pt x="16" y="309"/>
                      </a:cubicBezTo>
                      <a:cubicBezTo>
                        <a:pt x="16" y="309"/>
                        <a:pt x="16" y="309"/>
                        <a:pt x="16" y="309"/>
                      </a:cubicBezTo>
                      <a:cubicBezTo>
                        <a:pt x="16" y="254"/>
                        <a:pt x="16" y="254"/>
                        <a:pt x="16" y="254"/>
                      </a:cubicBezTo>
                      <a:cubicBezTo>
                        <a:pt x="39" y="273"/>
                        <a:pt x="86" y="288"/>
                        <a:pt x="154" y="288"/>
                      </a:cubicBezTo>
                      <a:cubicBezTo>
                        <a:pt x="222" y="288"/>
                        <a:pt x="269" y="273"/>
                        <a:pt x="292" y="254"/>
                      </a:cubicBezTo>
                      <a:cubicBezTo>
                        <a:pt x="292" y="309"/>
                        <a:pt x="292" y="309"/>
                        <a:pt x="292" y="309"/>
                      </a:cubicBezTo>
                      <a:cubicBezTo>
                        <a:pt x="292" y="331"/>
                        <a:pt x="235" y="355"/>
                        <a:pt x="154" y="355"/>
                      </a:cubicBezTo>
                      <a:close/>
                    </a:path>
                  </a:pathLst>
                </a:custGeom>
                <a:solidFill>
                  <a:srgbClr val="707072"/>
                </a:solidFill>
                <a:ln>
                  <a:noFill/>
                </a:ln>
              </p:spPr>
              <p:txBody>
                <a:bodyPr vert="horz" wrap="square" lIns="91416" tIns="45708" rIns="91416" bIns="45708" numCol="1" anchor="t" anchorCtr="0" compatLnSpc="1">
                  <a:prstTxWarp prst="textNoShape">
                    <a:avLst/>
                  </a:prstTxWarp>
                </a:bodyPr>
                <a:lstStyle/>
                <a:p>
                  <a:pPr defTabSz="914126">
                    <a:defRPr/>
                  </a:pPr>
                  <a:endParaRPr lang="en-US" sz="1799" kern="0" dirty="0">
                    <a:solidFill>
                      <a:sysClr val="windowText" lastClr="000000"/>
                    </a:solidFill>
                    <a:latin typeface="Arial"/>
                  </a:endParaRPr>
                </a:p>
              </p:txBody>
            </p:sp>
          </p:grpSp>
        </p:grpSp>
      </p:grpSp>
      <p:grpSp>
        <p:nvGrpSpPr>
          <p:cNvPr id="426" name="Group 425"/>
          <p:cNvGrpSpPr/>
          <p:nvPr/>
        </p:nvGrpSpPr>
        <p:grpSpPr>
          <a:xfrm>
            <a:off x="3003057" y="2069606"/>
            <a:ext cx="356093" cy="356093"/>
            <a:chOff x="2425207" y="2019300"/>
            <a:chExt cx="438150" cy="438150"/>
          </a:xfrm>
        </p:grpSpPr>
        <p:sp>
          <p:nvSpPr>
            <p:cNvPr id="427" name="Oval 426"/>
            <p:cNvSpPr/>
            <p:nvPr/>
          </p:nvSpPr>
          <p:spPr bwMode="gray">
            <a:xfrm>
              <a:off x="2425207" y="2019300"/>
              <a:ext cx="438150" cy="438150"/>
            </a:xfrm>
            <a:prstGeom prst="ellipse">
              <a:avLst/>
            </a:prstGeom>
            <a:solidFill>
              <a:schemeClr val="bg2"/>
            </a:solidFill>
            <a:ln w="19050">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lang="en-US">
                <a:solidFill>
                  <a:srgbClr val="FFFFFF"/>
                </a:solidFill>
              </a:endParaRPr>
            </a:p>
          </p:txBody>
        </p:sp>
        <p:grpSp>
          <p:nvGrpSpPr>
            <p:cNvPr id="428" name="Group 427"/>
            <p:cNvGrpSpPr/>
            <p:nvPr/>
          </p:nvGrpSpPr>
          <p:grpSpPr>
            <a:xfrm>
              <a:off x="2535856" y="2115423"/>
              <a:ext cx="273392" cy="261186"/>
              <a:chOff x="2276749" y="1904283"/>
              <a:chExt cx="686582" cy="655929"/>
            </a:xfrm>
          </p:grpSpPr>
          <p:grpSp>
            <p:nvGrpSpPr>
              <p:cNvPr id="429" name="Group 4"/>
              <p:cNvGrpSpPr>
                <a:grpSpLocks noChangeAspect="1"/>
              </p:cNvGrpSpPr>
              <p:nvPr/>
            </p:nvGrpSpPr>
            <p:grpSpPr bwMode="auto">
              <a:xfrm>
                <a:off x="2276749" y="1904283"/>
                <a:ext cx="331446" cy="655929"/>
                <a:chOff x="3303" y="2136"/>
                <a:chExt cx="238" cy="471"/>
              </a:xfrm>
            </p:grpSpPr>
            <p:sp>
              <p:nvSpPr>
                <p:cNvPr id="435" name="Rectangle 5"/>
                <p:cNvSpPr>
                  <a:spLocks noChangeArrowheads="1"/>
                </p:cNvSpPr>
                <p:nvPr/>
              </p:nvSpPr>
              <p:spPr bwMode="auto">
                <a:xfrm>
                  <a:off x="3315" y="2168"/>
                  <a:ext cx="217" cy="43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6" tIns="45708" rIns="91416" bIns="45708" numCol="1" anchor="t" anchorCtr="0" compatLnSpc="1">
                  <a:prstTxWarp prst="textNoShape">
                    <a:avLst/>
                  </a:prstTxWarp>
                </a:bodyPr>
                <a:lstStyle/>
                <a:p>
                  <a:pPr defTabSz="914103">
                    <a:defRPr/>
                  </a:pPr>
                  <a:endParaRPr lang="en-US" sz="1899" kern="0" dirty="0">
                    <a:solidFill>
                      <a:srgbClr val="000000"/>
                    </a:solidFill>
                    <a:latin typeface="Arial"/>
                  </a:endParaRPr>
                </a:p>
              </p:txBody>
            </p:sp>
            <p:sp>
              <p:nvSpPr>
                <p:cNvPr id="436" name="Freeform 6"/>
                <p:cNvSpPr>
                  <a:spLocks noEditPoints="1"/>
                </p:cNvSpPr>
                <p:nvPr/>
              </p:nvSpPr>
              <p:spPr bwMode="auto">
                <a:xfrm>
                  <a:off x="3303" y="2136"/>
                  <a:ext cx="238" cy="471"/>
                </a:xfrm>
                <a:custGeom>
                  <a:avLst/>
                  <a:gdLst>
                    <a:gd name="T0" fmla="*/ 257 w 273"/>
                    <a:gd name="T1" fmla="*/ 0 h 543"/>
                    <a:gd name="T2" fmla="*/ 16 w 273"/>
                    <a:gd name="T3" fmla="*/ 0 h 543"/>
                    <a:gd name="T4" fmla="*/ 0 w 273"/>
                    <a:gd name="T5" fmla="*/ 16 h 543"/>
                    <a:gd name="T6" fmla="*/ 0 w 273"/>
                    <a:gd name="T7" fmla="*/ 527 h 543"/>
                    <a:gd name="T8" fmla="*/ 16 w 273"/>
                    <a:gd name="T9" fmla="*/ 543 h 543"/>
                    <a:gd name="T10" fmla="*/ 257 w 273"/>
                    <a:gd name="T11" fmla="*/ 543 h 543"/>
                    <a:gd name="T12" fmla="*/ 273 w 273"/>
                    <a:gd name="T13" fmla="*/ 527 h 543"/>
                    <a:gd name="T14" fmla="*/ 273 w 273"/>
                    <a:gd name="T15" fmla="*/ 16 h 543"/>
                    <a:gd name="T16" fmla="*/ 257 w 273"/>
                    <a:gd name="T17" fmla="*/ 0 h 543"/>
                    <a:gd name="T18" fmla="*/ 146 w 273"/>
                    <a:gd name="T19" fmla="*/ 521 h 543"/>
                    <a:gd name="T20" fmla="*/ 126 w 273"/>
                    <a:gd name="T21" fmla="*/ 521 h 543"/>
                    <a:gd name="T22" fmla="*/ 126 w 273"/>
                    <a:gd name="T23" fmla="*/ 473 h 543"/>
                    <a:gd name="T24" fmla="*/ 146 w 273"/>
                    <a:gd name="T25" fmla="*/ 473 h 543"/>
                    <a:gd name="T26" fmla="*/ 146 w 273"/>
                    <a:gd name="T27" fmla="*/ 521 h 543"/>
                    <a:gd name="T28" fmla="*/ 249 w 273"/>
                    <a:gd name="T29" fmla="*/ 442 h 543"/>
                    <a:gd name="T30" fmla="*/ 24 w 273"/>
                    <a:gd name="T31" fmla="*/ 442 h 543"/>
                    <a:gd name="T32" fmla="*/ 24 w 273"/>
                    <a:gd name="T33" fmla="*/ 397 h 543"/>
                    <a:gd name="T34" fmla="*/ 249 w 273"/>
                    <a:gd name="T35" fmla="*/ 397 h 543"/>
                    <a:gd name="T36" fmla="*/ 249 w 273"/>
                    <a:gd name="T37" fmla="*/ 442 h 543"/>
                    <a:gd name="T38" fmla="*/ 249 w 273"/>
                    <a:gd name="T39" fmla="*/ 374 h 543"/>
                    <a:gd name="T40" fmla="*/ 24 w 273"/>
                    <a:gd name="T41" fmla="*/ 374 h 543"/>
                    <a:gd name="T42" fmla="*/ 24 w 273"/>
                    <a:gd name="T43" fmla="*/ 329 h 543"/>
                    <a:gd name="T44" fmla="*/ 249 w 273"/>
                    <a:gd name="T45" fmla="*/ 329 h 543"/>
                    <a:gd name="T46" fmla="*/ 249 w 273"/>
                    <a:gd name="T47" fmla="*/ 374 h 543"/>
                    <a:gd name="T48" fmla="*/ 249 w 273"/>
                    <a:gd name="T49" fmla="*/ 306 h 543"/>
                    <a:gd name="T50" fmla="*/ 24 w 273"/>
                    <a:gd name="T51" fmla="*/ 306 h 543"/>
                    <a:gd name="T52" fmla="*/ 24 w 273"/>
                    <a:gd name="T53" fmla="*/ 261 h 543"/>
                    <a:gd name="T54" fmla="*/ 249 w 273"/>
                    <a:gd name="T55" fmla="*/ 261 h 543"/>
                    <a:gd name="T56" fmla="*/ 249 w 273"/>
                    <a:gd name="T57" fmla="*/ 306 h 543"/>
                    <a:gd name="T58" fmla="*/ 249 w 273"/>
                    <a:gd name="T59" fmla="*/ 236 h 543"/>
                    <a:gd name="T60" fmla="*/ 24 w 273"/>
                    <a:gd name="T61" fmla="*/ 236 h 543"/>
                    <a:gd name="T62" fmla="*/ 24 w 273"/>
                    <a:gd name="T63" fmla="*/ 191 h 543"/>
                    <a:gd name="T64" fmla="*/ 249 w 273"/>
                    <a:gd name="T65" fmla="*/ 191 h 543"/>
                    <a:gd name="T66" fmla="*/ 249 w 273"/>
                    <a:gd name="T67" fmla="*/ 236 h 543"/>
                    <a:gd name="T68" fmla="*/ 249 w 273"/>
                    <a:gd name="T69" fmla="*/ 168 h 543"/>
                    <a:gd name="T70" fmla="*/ 24 w 273"/>
                    <a:gd name="T71" fmla="*/ 168 h 543"/>
                    <a:gd name="T72" fmla="*/ 24 w 273"/>
                    <a:gd name="T73" fmla="*/ 123 h 543"/>
                    <a:gd name="T74" fmla="*/ 249 w 273"/>
                    <a:gd name="T75" fmla="*/ 123 h 543"/>
                    <a:gd name="T76" fmla="*/ 249 w 273"/>
                    <a:gd name="T77" fmla="*/ 168 h 543"/>
                    <a:gd name="T78" fmla="*/ 249 w 273"/>
                    <a:gd name="T79" fmla="*/ 100 h 543"/>
                    <a:gd name="T80" fmla="*/ 24 w 273"/>
                    <a:gd name="T81" fmla="*/ 100 h 543"/>
                    <a:gd name="T82" fmla="*/ 24 w 273"/>
                    <a:gd name="T83" fmla="*/ 55 h 543"/>
                    <a:gd name="T84" fmla="*/ 249 w 273"/>
                    <a:gd name="T85" fmla="*/ 55 h 543"/>
                    <a:gd name="T86" fmla="*/ 249 w 273"/>
                    <a:gd name="T87" fmla="*/ 100 h 5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73" h="543">
                      <a:moveTo>
                        <a:pt x="257" y="0"/>
                      </a:moveTo>
                      <a:cubicBezTo>
                        <a:pt x="16" y="0"/>
                        <a:pt x="16" y="0"/>
                        <a:pt x="16" y="0"/>
                      </a:cubicBezTo>
                      <a:cubicBezTo>
                        <a:pt x="7" y="0"/>
                        <a:pt x="0" y="7"/>
                        <a:pt x="0" y="16"/>
                      </a:cubicBezTo>
                      <a:cubicBezTo>
                        <a:pt x="0" y="527"/>
                        <a:pt x="0" y="527"/>
                        <a:pt x="0" y="527"/>
                      </a:cubicBezTo>
                      <a:cubicBezTo>
                        <a:pt x="0" y="536"/>
                        <a:pt x="7" y="543"/>
                        <a:pt x="16" y="543"/>
                      </a:cubicBezTo>
                      <a:cubicBezTo>
                        <a:pt x="257" y="543"/>
                        <a:pt x="257" y="543"/>
                        <a:pt x="257" y="543"/>
                      </a:cubicBezTo>
                      <a:cubicBezTo>
                        <a:pt x="265" y="543"/>
                        <a:pt x="273" y="536"/>
                        <a:pt x="273" y="527"/>
                      </a:cubicBezTo>
                      <a:cubicBezTo>
                        <a:pt x="273" y="16"/>
                        <a:pt x="273" y="16"/>
                        <a:pt x="273" y="16"/>
                      </a:cubicBezTo>
                      <a:cubicBezTo>
                        <a:pt x="273" y="7"/>
                        <a:pt x="265" y="0"/>
                        <a:pt x="257" y="0"/>
                      </a:cubicBezTo>
                      <a:close/>
                      <a:moveTo>
                        <a:pt x="146" y="521"/>
                      </a:moveTo>
                      <a:cubicBezTo>
                        <a:pt x="126" y="521"/>
                        <a:pt x="126" y="521"/>
                        <a:pt x="126" y="521"/>
                      </a:cubicBezTo>
                      <a:cubicBezTo>
                        <a:pt x="126" y="473"/>
                        <a:pt x="126" y="473"/>
                        <a:pt x="126" y="473"/>
                      </a:cubicBezTo>
                      <a:cubicBezTo>
                        <a:pt x="146" y="473"/>
                        <a:pt x="146" y="473"/>
                        <a:pt x="146" y="473"/>
                      </a:cubicBezTo>
                      <a:lnTo>
                        <a:pt x="146" y="521"/>
                      </a:lnTo>
                      <a:close/>
                      <a:moveTo>
                        <a:pt x="249" y="442"/>
                      </a:moveTo>
                      <a:cubicBezTo>
                        <a:pt x="24" y="442"/>
                        <a:pt x="24" y="442"/>
                        <a:pt x="24" y="442"/>
                      </a:cubicBezTo>
                      <a:cubicBezTo>
                        <a:pt x="24" y="397"/>
                        <a:pt x="24" y="397"/>
                        <a:pt x="24" y="397"/>
                      </a:cubicBezTo>
                      <a:cubicBezTo>
                        <a:pt x="249" y="397"/>
                        <a:pt x="249" y="397"/>
                        <a:pt x="249" y="397"/>
                      </a:cubicBezTo>
                      <a:lnTo>
                        <a:pt x="249" y="442"/>
                      </a:lnTo>
                      <a:close/>
                      <a:moveTo>
                        <a:pt x="249" y="374"/>
                      </a:moveTo>
                      <a:cubicBezTo>
                        <a:pt x="24" y="374"/>
                        <a:pt x="24" y="374"/>
                        <a:pt x="24" y="374"/>
                      </a:cubicBezTo>
                      <a:cubicBezTo>
                        <a:pt x="24" y="329"/>
                        <a:pt x="24" y="329"/>
                        <a:pt x="24" y="329"/>
                      </a:cubicBezTo>
                      <a:cubicBezTo>
                        <a:pt x="249" y="329"/>
                        <a:pt x="249" y="329"/>
                        <a:pt x="249" y="329"/>
                      </a:cubicBezTo>
                      <a:lnTo>
                        <a:pt x="249" y="374"/>
                      </a:lnTo>
                      <a:close/>
                      <a:moveTo>
                        <a:pt x="249" y="306"/>
                      </a:moveTo>
                      <a:cubicBezTo>
                        <a:pt x="24" y="306"/>
                        <a:pt x="24" y="306"/>
                        <a:pt x="24" y="306"/>
                      </a:cubicBezTo>
                      <a:cubicBezTo>
                        <a:pt x="24" y="261"/>
                        <a:pt x="24" y="261"/>
                        <a:pt x="24" y="261"/>
                      </a:cubicBezTo>
                      <a:cubicBezTo>
                        <a:pt x="249" y="261"/>
                        <a:pt x="249" y="261"/>
                        <a:pt x="249" y="261"/>
                      </a:cubicBezTo>
                      <a:lnTo>
                        <a:pt x="249" y="306"/>
                      </a:lnTo>
                      <a:close/>
                      <a:moveTo>
                        <a:pt x="249" y="236"/>
                      </a:moveTo>
                      <a:cubicBezTo>
                        <a:pt x="24" y="236"/>
                        <a:pt x="24" y="236"/>
                        <a:pt x="24" y="236"/>
                      </a:cubicBezTo>
                      <a:cubicBezTo>
                        <a:pt x="24" y="191"/>
                        <a:pt x="24" y="191"/>
                        <a:pt x="24" y="191"/>
                      </a:cubicBezTo>
                      <a:cubicBezTo>
                        <a:pt x="249" y="191"/>
                        <a:pt x="249" y="191"/>
                        <a:pt x="249" y="191"/>
                      </a:cubicBezTo>
                      <a:lnTo>
                        <a:pt x="249" y="236"/>
                      </a:lnTo>
                      <a:close/>
                      <a:moveTo>
                        <a:pt x="249" y="168"/>
                      </a:moveTo>
                      <a:cubicBezTo>
                        <a:pt x="24" y="168"/>
                        <a:pt x="24" y="168"/>
                        <a:pt x="24" y="168"/>
                      </a:cubicBezTo>
                      <a:cubicBezTo>
                        <a:pt x="24" y="123"/>
                        <a:pt x="24" y="123"/>
                        <a:pt x="24" y="123"/>
                      </a:cubicBezTo>
                      <a:cubicBezTo>
                        <a:pt x="249" y="123"/>
                        <a:pt x="249" y="123"/>
                        <a:pt x="249" y="123"/>
                      </a:cubicBezTo>
                      <a:lnTo>
                        <a:pt x="249" y="168"/>
                      </a:lnTo>
                      <a:close/>
                      <a:moveTo>
                        <a:pt x="249" y="100"/>
                      </a:moveTo>
                      <a:cubicBezTo>
                        <a:pt x="24" y="100"/>
                        <a:pt x="24" y="100"/>
                        <a:pt x="24" y="100"/>
                      </a:cubicBezTo>
                      <a:cubicBezTo>
                        <a:pt x="24" y="55"/>
                        <a:pt x="24" y="55"/>
                        <a:pt x="24" y="55"/>
                      </a:cubicBezTo>
                      <a:cubicBezTo>
                        <a:pt x="249" y="55"/>
                        <a:pt x="249" y="55"/>
                        <a:pt x="249" y="55"/>
                      </a:cubicBezTo>
                      <a:lnTo>
                        <a:pt x="249" y="100"/>
                      </a:lnTo>
                      <a:close/>
                    </a:path>
                  </a:pathLst>
                </a:custGeom>
                <a:solidFill>
                  <a:srgbClr val="70707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defTabSz="914103">
                    <a:defRPr/>
                  </a:pPr>
                  <a:endParaRPr lang="en-US" sz="1899" kern="0" dirty="0">
                    <a:solidFill>
                      <a:srgbClr val="000000"/>
                    </a:solidFill>
                    <a:latin typeface="Arial"/>
                  </a:endParaRPr>
                </a:p>
              </p:txBody>
            </p:sp>
          </p:grpSp>
          <p:grpSp>
            <p:nvGrpSpPr>
              <p:cNvPr id="430" name="Group 429"/>
              <p:cNvGrpSpPr/>
              <p:nvPr/>
            </p:nvGrpSpPr>
            <p:grpSpPr>
              <a:xfrm>
                <a:off x="2638756" y="2050210"/>
                <a:ext cx="324575" cy="390733"/>
                <a:chOff x="3013418" y="1975878"/>
                <a:chExt cx="324660" cy="390835"/>
              </a:xfrm>
            </p:grpSpPr>
            <p:sp>
              <p:nvSpPr>
                <p:cNvPr id="431" name="Oval 430"/>
                <p:cNvSpPr/>
                <p:nvPr/>
              </p:nvSpPr>
              <p:spPr>
                <a:xfrm>
                  <a:off x="3013418" y="1990440"/>
                  <a:ext cx="324660" cy="121344"/>
                </a:xfrm>
                <a:prstGeom prst="ellipse">
                  <a:avLst/>
                </a:prstGeom>
                <a:solidFill>
                  <a:sysClr val="window" lastClr="FFFFFF"/>
                </a:solidFill>
                <a:ln w="9525">
                  <a:noFill/>
                  <a:miter lim="800000"/>
                  <a:headEnd/>
                  <a:tailEnd/>
                </a:ln>
              </p:spPr>
              <p:txBody>
                <a:bodyPr wrap="square" rtlCol="0" anchor="ctr"/>
                <a:lstStyle/>
                <a:p>
                  <a:pPr algn="ctr" defTabSz="914126">
                    <a:defRPr/>
                  </a:pPr>
                  <a:endParaRPr lang="en-US" sz="1799" kern="0" dirty="0">
                    <a:solidFill>
                      <a:prstClr val="white"/>
                    </a:solidFill>
                    <a:latin typeface="Arial"/>
                  </a:endParaRPr>
                </a:p>
              </p:txBody>
            </p:sp>
            <p:sp>
              <p:nvSpPr>
                <p:cNvPr id="432" name="Oval 431"/>
                <p:cNvSpPr/>
                <p:nvPr/>
              </p:nvSpPr>
              <p:spPr>
                <a:xfrm>
                  <a:off x="3013418" y="2229261"/>
                  <a:ext cx="324660" cy="121344"/>
                </a:xfrm>
                <a:prstGeom prst="ellipse">
                  <a:avLst/>
                </a:prstGeom>
                <a:solidFill>
                  <a:sysClr val="window" lastClr="FFFFFF"/>
                </a:solidFill>
                <a:ln w="9525">
                  <a:noFill/>
                  <a:miter lim="800000"/>
                  <a:headEnd/>
                  <a:tailEnd/>
                </a:ln>
              </p:spPr>
              <p:txBody>
                <a:bodyPr wrap="square" rtlCol="0" anchor="ctr"/>
                <a:lstStyle/>
                <a:p>
                  <a:pPr algn="ctr" defTabSz="914126">
                    <a:defRPr/>
                  </a:pPr>
                  <a:endParaRPr lang="en-US" sz="1799" kern="0" dirty="0">
                    <a:solidFill>
                      <a:prstClr val="white"/>
                    </a:solidFill>
                    <a:latin typeface="Arial"/>
                  </a:endParaRPr>
                </a:p>
              </p:txBody>
            </p:sp>
            <p:sp>
              <p:nvSpPr>
                <p:cNvPr id="433" name="Rectangle 432"/>
                <p:cNvSpPr/>
                <p:nvPr/>
              </p:nvSpPr>
              <p:spPr>
                <a:xfrm>
                  <a:off x="3013418" y="2059166"/>
                  <a:ext cx="324660" cy="217948"/>
                </a:xfrm>
                <a:prstGeom prst="rect">
                  <a:avLst/>
                </a:prstGeom>
                <a:solidFill>
                  <a:sysClr val="window" lastClr="FFFFFF"/>
                </a:solidFill>
                <a:ln w="9525">
                  <a:noFill/>
                  <a:miter lim="800000"/>
                  <a:headEnd/>
                  <a:tailEnd/>
                </a:ln>
              </p:spPr>
              <p:txBody>
                <a:bodyPr wrap="square" rtlCol="0" anchor="ctr"/>
                <a:lstStyle/>
                <a:p>
                  <a:pPr algn="ctr" defTabSz="914126">
                    <a:defRPr/>
                  </a:pPr>
                  <a:endParaRPr lang="en-US" sz="1799" kern="0" dirty="0">
                    <a:solidFill>
                      <a:prstClr val="white"/>
                    </a:solidFill>
                    <a:latin typeface="Arial"/>
                  </a:endParaRPr>
                </a:p>
              </p:txBody>
            </p:sp>
            <p:sp>
              <p:nvSpPr>
                <p:cNvPr id="434" name="Freeform 17"/>
                <p:cNvSpPr>
                  <a:spLocks noEditPoints="1"/>
                </p:cNvSpPr>
                <p:nvPr/>
              </p:nvSpPr>
              <p:spPr bwMode="auto">
                <a:xfrm>
                  <a:off x="3013418" y="1975878"/>
                  <a:ext cx="324660" cy="390835"/>
                </a:xfrm>
                <a:custGeom>
                  <a:avLst/>
                  <a:gdLst>
                    <a:gd name="T0" fmla="*/ 307 w 308"/>
                    <a:gd name="T1" fmla="*/ 55 h 371"/>
                    <a:gd name="T2" fmla="*/ 154 w 308"/>
                    <a:gd name="T3" fmla="*/ 0 h 371"/>
                    <a:gd name="T4" fmla="*/ 1 w 308"/>
                    <a:gd name="T5" fmla="*/ 55 h 371"/>
                    <a:gd name="T6" fmla="*/ 0 w 308"/>
                    <a:gd name="T7" fmla="*/ 59 h 371"/>
                    <a:gd name="T8" fmla="*/ 0 w 308"/>
                    <a:gd name="T9" fmla="*/ 315 h 371"/>
                    <a:gd name="T10" fmla="*/ 3 w 308"/>
                    <a:gd name="T11" fmla="*/ 321 h 371"/>
                    <a:gd name="T12" fmla="*/ 154 w 308"/>
                    <a:gd name="T13" fmla="*/ 371 h 371"/>
                    <a:gd name="T14" fmla="*/ 305 w 308"/>
                    <a:gd name="T15" fmla="*/ 321 h 371"/>
                    <a:gd name="T16" fmla="*/ 308 w 308"/>
                    <a:gd name="T17" fmla="*/ 315 h 371"/>
                    <a:gd name="T18" fmla="*/ 308 w 308"/>
                    <a:gd name="T19" fmla="*/ 309 h 371"/>
                    <a:gd name="T20" fmla="*/ 308 w 308"/>
                    <a:gd name="T21" fmla="*/ 309 h 371"/>
                    <a:gd name="T22" fmla="*/ 308 w 308"/>
                    <a:gd name="T23" fmla="*/ 309 h 371"/>
                    <a:gd name="T24" fmla="*/ 308 w 308"/>
                    <a:gd name="T25" fmla="*/ 226 h 371"/>
                    <a:gd name="T26" fmla="*/ 308 w 308"/>
                    <a:gd name="T27" fmla="*/ 226 h 371"/>
                    <a:gd name="T28" fmla="*/ 308 w 308"/>
                    <a:gd name="T29" fmla="*/ 225 h 371"/>
                    <a:gd name="T30" fmla="*/ 308 w 308"/>
                    <a:gd name="T31" fmla="*/ 144 h 371"/>
                    <a:gd name="T32" fmla="*/ 308 w 308"/>
                    <a:gd name="T33" fmla="*/ 144 h 371"/>
                    <a:gd name="T34" fmla="*/ 308 w 308"/>
                    <a:gd name="T35" fmla="*/ 144 h 371"/>
                    <a:gd name="T36" fmla="*/ 308 w 308"/>
                    <a:gd name="T37" fmla="*/ 62 h 371"/>
                    <a:gd name="T38" fmla="*/ 308 w 308"/>
                    <a:gd name="T39" fmla="*/ 62 h 371"/>
                    <a:gd name="T40" fmla="*/ 308 w 308"/>
                    <a:gd name="T41" fmla="*/ 62 h 371"/>
                    <a:gd name="T42" fmla="*/ 308 w 308"/>
                    <a:gd name="T43" fmla="*/ 59 h 371"/>
                    <a:gd name="T44" fmla="*/ 307 w 308"/>
                    <a:gd name="T45" fmla="*/ 55 h 371"/>
                    <a:gd name="T46" fmla="*/ 292 w 308"/>
                    <a:gd name="T47" fmla="*/ 226 h 371"/>
                    <a:gd name="T48" fmla="*/ 154 w 308"/>
                    <a:gd name="T49" fmla="*/ 272 h 371"/>
                    <a:gd name="T50" fmla="*/ 16 w 308"/>
                    <a:gd name="T51" fmla="*/ 226 h 371"/>
                    <a:gd name="T52" fmla="*/ 16 w 308"/>
                    <a:gd name="T53" fmla="*/ 225 h 371"/>
                    <a:gd name="T54" fmla="*/ 16 w 308"/>
                    <a:gd name="T55" fmla="*/ 172 h 371"/>
                    <a:gd name="T56" fmla="*/ 154 w 308"/>
                    <a:gd name="T57" fmla="*/ 206 h 371"/>
                    <a:gd name="T58" fmla="*/ 292 w 308"/>
                    <a:gd name="T59" fmla="*/ 172 h 371"/>
                    <a:gd name="T60" fmla="*/ 292 w 308"/>
                    <a:gd name="T61" fmla="*/ 226 h 371"/>
                    <a:gd name="T62" fmla="*/ 292 w 308"/>
                    <a:gd name="T63" fmla="*/ 144 h 371"/>
                    <a:gd name="T64" fmla="*/ 154 w 308"/>
                    <a:gd name="T65" fmla="*/ 190 h 371"/>
                    <a:gd name="T66" fmla="*/ 16 w 308"/>
                    <a:gd name="T67" fmla="*/ 144 h 371"/>
                    <a:gd name="T68" fmla="*/ 16 w 308"/>
                    <a:gd name="T69" fmla="*/ 144 h 371"/>
                    <a:gd name="T70" fmla="*/ 16 w 308"/>
                    <a:gd name="T71" fmla="*/ 90 h 371"/>
                    <a:gd name="T72" fmla="*/ 154 w 308"/>
                    <a:gd name="T73" fmla="*/ 124 h 371"/>
                    <a:gd name="T74" fmla="*/ 292 w 308"/>
                    <a:gd name="T75" fmla="*/ 90 h 371"/>
                    <a:gd name="T76" fmla="*/ 292 w 308"/>
                    <a:gd name="T77" fmla="*/ 144 h 371"/>
                    <a:gd name="T78" fmla="*/ 154 w 308"/>
                    <a:gd name="T79" fmla="*/ 16 h 371"/>
                    <a:gd name="T80" fmla="*/ 292 w 308"/>
                    <a:gd name="T81" fmla="*/ 62 h 371"/>
                    <a:gd name="T82" fmla="*/ 292 w 308"/>
                    <a:gd name="T83" fmla="*/ 62 h 371"/>
                    <a:gd name="T84" fmla="*/ 154 w 308"/>
                    <a:gd name="T85" fmla="*/ 108 h 371"/>
                    <a:gd name="T86" fmla="*/ 16 w 308"/>
                    <a:gd name="T87" fmla="*/ 62 h 371"/>
                    <a:gd name="T88" fmla="*/ 154 w 308"/>
                    <a:gd name="T89" fmla="*/ 16 h 371"/>
                    <a:gd name="T90" fmla="*/ 154 w 308"/>
                    <a:gd name="T91" fmla="*/ 355 h 371"/>
                    <a:gd name="T92" fmla="*/ 16 w 308"/>
                    <a:gd name="T93" fmla="*/ 309 h 371"/>
                    <a:gd name="T94" fmla="*/ 16 w 308"/>
                    <a:gd name="T95" fmla="*/ 309 h 371"/>
                    <a:gd name="T96" fmla="*/ 16 w 308"/>
                    <a:gd name="T97" fmla="*/ 254 h 371"/>
                    <a:gd name="T98" fmla="*/ 154 w 308"/>
                    <a:gd name="T99" fmla="*/ 288 h 371"/>
                    <a:gd name="T100" fmla="*/ 292 w 308"/>
                    <a:gd name="T101" fmla="*/ 254 h 371"/>
                    <a:gd name="T102" fmla="*/ 292 w 308"/>
                    <a:gd name="T103" fmla="*/ 309 h 371"/>
                    <a:gd name="T104" fmla="*/ 154 w 308"/>
                    <a:gd name="T105" fmla="*/ 355 h 3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308" h="371">
                      <a:moveTo>
                        <a:pt x="307" y="55"/>
                      </a:moveTo>
                      <a:cubicBezTo>
                        <a:pt x="300" y="27"/>
                        <a:pt x="247" y="0"/>
                        <a:pt x="154" y="0"/>
                      </a:cubicBezTo>
                      <a:cubicBezTo>
                        <a:pt x="61" y="0"/>
                        <a:pt x="8" y="27"/>
                        <a:pt x="1" y="55"/>
                      </a:cubicBezTo>
                      <a:cubicBezTo>
                        <a:pt x="0" y="56"/>
                        <a:pt x="0" y="58"/>
                        <a:pt x="0" y="59"/>
                      </a:cubicBezTo>
                      <a:cubicBezTo>
                        <a:pt x="0" y="315"/>
                        <a:pt x="0" y="315"/>
                        <a:pt x="0" y="315"/>
                      </a:cubicBezTo>
                      <a:cubicBezTo>
                        <a:pt x="0" y="317"/>
                        <a:pt x="1" y="320"/>
                        <a:pt x="3" y="321"/>
                      </a:cubicBezTo>
                      <a:cubicBezTo>
                        <a:pt x="15" y="347"/>
                        <a:pt x="67" y="371"/>
                        <a:pt x="154" y="371"/>
                      </a:cubicBezTo>
                      <a:cubicBezTo>
                        <a:pt x="241" y="371"/>
                        <a:pt x="293" y="347"/>
                        <a:pt x="305" y="321"/>
                      </a:cubicBezTo>
                      <a:cubicBezTo>
                        <a:pt x="307" y="320"/>
                        <a:pt x="308" y="317"/>
                        <a:pt x="308" y="315"/>
                      </a:cubicBezTo>
                      <a:cubicBezTo>
                        <a:pt x="308" y="309"/>
                        <a:pt x="308" y="309"/>
                        <a:pt x="308" y="309"/>
                      </a:cubicBezTo>
                      <a:cubicBezTo>
                        <a:pt x="308" y="309"/>
                        <a:pt x="308" y="309"/>
                        <a:pt x="308" y="309"/>
                      </a:cubicBezTo>
                      <a:cubicBezTo>
                        <a:pt x="308" y="309"/>
                        <a:pt x="308" y="309"/>
                        <a:pt x="308" y="309"/>
                      </a:cubicBezTo>
                      <a:cubicBezTo>
                        <a:pt x="308" y="226"/>
                        <a:pt x="308" y="226"/>
                        <a:pt x="308" y="226"/>
                      </a:cubicBezTo>
                      <a:cubicBezTo>
                        <a:pt x="308" y="226"/>
                        <a:pt x="308" y="226"/>
                        <a:pt x="308" y="226"/>
                      </a:cubicBezTo>
                      <a:cubicBezTo>
                        <a:pt x="308" y="226"/>
                        <a:pt x="308" y="226"/>
                        <a:pt x="308" y="225"/>
                      </a:cubicBezTo>
                      <a:cubicBezTo>
                        <a:pt x="308" y="144"/>
                        <a:pt x="308" y="144"/>
                        <a:pt x="308" y="144"/>
                      </a:cubicBezTo>
                      <a:cubicBezTo>
                        <a:pt x="308" y="144"/>
                        <a:pt x="308" y="144"/>
                        <a:pt x="308" y="144"/>
                      </a:cubicBezTo>
                      <a:cubicBezTo>
                        <a:pt x="308" y="144"/>
                        <a:pt x="308" y="144"/>
                        <a:pt x="308" y="144"/>
                      </a:cubicBezTo>
                      <a:cubicBezTo>
                        <a:pt x="308" y="62"/>
                        <a:pt x="308" y="62"/>
                        <a:pt x="308" y="62"/>
                      </a:cubicBezTo>
                      <a:cubicBezTo>
                        <a:pt x="308" y="62"/>
                        <a:pt x="308" y="62"/>
                        <a:pt x="308" y="62"/>
                      </a:cubicBezTo>
                      <a:cubicBezTo>
                        <a:pt x="308" y="62"/>
                        <a:pt x="308" y="62"/>
                        <a:pt x="308" y="62"/>
                      </a:cubicBezTo>
                      <a:cubicBezTo>
                        <a:pt x="308" y="59"/>
                        <a:pt x="308" y="59"/>
                        <a:pt x="308" y="59"/>
                      </a:cubicBezTo>
                      <a:cubicBezTo>
                        <a:pt x="308" y="58"/>
                        <a:pt x="308" y="57"/>
                        <a:pt x="307" y="55"/>
                      </a:cubicBezTo>
                      <a:close/>
                      <a:moveTo>
                        <a:pt x="292" y="226"/>
                      </a:moveTo>
                      <a:cubicBezTo>
                        <a:pt x="292" y="248"/>
                        <a:pt x="235" y="272"/>
                        <a:pt x="154" y="272"/>
                      </a:cubicBezTo>
                      <a:cubicBezTo>
                        <a:pt x="73" y="272"/>
                        <a:pt x="16" y="248"/>
                        <a:pt x="16" y="226"/>
                      </a:cubicBezTo>
                      <a:cubicBezTo>
                        <a:pt x="16" y="226"/>
                        <a:pt x="16" y="226"/>
                        <a:pt x="16" y="225"/>
                      </a:cubicBezTo>
                      <a:cubicBezTo>
                        <a:pt x="16" y="172"/>
                        <a:pt x="16" y="172"/>
                        <a:pt x="16" y="172"/>
                      </a:cubicBezTo>
                      <a:cubicBezTo>
                        <a:pt x="39" y="191"/>
                        <a:pt x="86" y="206"/>
                        <a:pt x="154" y="206"/>
                      </a:cubicBezTo>
                      <a:cubicBezTo>
                        <a:pt x="222" y="206"/>
                        <a:pt x="269" y="191"/>
                        <a:pt x="292" y="172"/>
                      </a:cubicBezTo>
                      <a:lnTo>
                        <a:pt x="292" y="226"/>
                      </a:lnTo>
                      <a:close/>
                      <a:moveTo>
                        <a:pt x="292" y="144"/>
                      </a:moveTo>
                      <a:cubicBezTo>
                        <a:pt x="292" y="166"/>
                        <a:pt x="235" y="190"/>
                        <a:pt x="154" y="190"/>
                      </a:cubicBezTo>
                      <a:cubicBezTo>
                        <a:pt x="73" y="190"/>
                        <a:pt x="16" y="166"/>
                        <a:pt x="16" y="144"/>
                      </a:cubicBezTo>
                      <a:cubicBezTo>
                        <a:pt x="16" y="144"/>
                        <a:pt x="16" y="144"/>
                        <a:pt x="16" y="144"/>
                      </a:cubicBezTo>
                      <a:cubicBezTo>
                        <a:pt x="16" y="90"/>
                        <a:pt x="16" y="90"/>
                        <a:pt x="16" y="90"/>
                      </a:cubicBezTo>
                      <a:cubicBezTo>
                        <a:pt x="39" y="109"/>
                        <a:pt x="86" y="124"/>
                        <a:pt x="154" y="124"/>
                      </a:cubicBezTo>
                      <a:cubicBezTo>
                        <a:pt x="222" y="124"/>
                        <a:pt x="269" y="109"/>
                        <a:pt x="292" y="90"/>
                      </a:cubicBezTo>
                      <a:lnTo>
                        <a:pt x="292" y="144"/>
                      </a:lnTo>
                      <a:close/>
                      <a:moveTo>
                        <a:pt x="154" y="16"/>
                      </a:moveTo>
                      <a:cubicBezTo>
                        <a:pt x="235" y="16"/>
                        <a:pt x="292" y="40"/>
                        <a:pt x="292" y="62"/>
                      </a:cubicBezTo>
                      <a:cubicBezTo>
                        <a:pt x="292" y="62"/>
                        <a:pt x="292" y="62"/>
                        <a:pt x="292" y="62"/>
                      </a:cubicBezTo>
                      <a:cubicBezTo>
                        <a:pt x="292" y="84"/>
                        <a:pt x="235" y="108"/>
                        <a:pt x="154" y="108"/>
                      </a:cubicBezTo>
                      <a:cubicBezTo>
                        <a:pt x="73" y="108"/>
                        <a:pt x="16" y="84"/>
                        <a:pt x="16" y="62"/>
                      </a:cubicBezTo>
                      <a:cubicBezTo>
                        <a:pt x="16" y="40"/>
                        <a:pt x="73" y="16"/>
                        <a:pt x="154" y="16"/>
                      </a:cubicBezTo>
                      <a:close/>
                      <a:moveTo>
                        <a:pt x="154" y="355"/>
                      </a:moveTo>
                      <a:cubicBezTo>
                        <a:pt x="73" y="355"/>
                        <a:pt x="16" y="331"/>
                        <a:pt x="16" y="309"/>
                      </a:cubicBezTo>
                      <a:cubicBezTo>
                        <a:pt x="16" y="309"/>
                        <a:pt x="16" y="309"/>
                        <a:pt x="16" y="309"/>
                      </a:cubicBezTo>
                      <a:cubicBezTo>
                        <a:pt x="16" y="254"/>
                        <a:pt x="16" y="254"/>
                        <a:pt x="16" y="254"/>
                      </a:cubicBezTo>
                      <a:cubicBezTo>
                        <a:pt x="39" y="273"/>
                        <a:pt x="86" y="288"/>
                        <a:pt x="154" y="288"/>
                      </a:cubicBezTo>
                      <a:cubicBezTo>
                        <a:pt x="222" y="288"/>
                        <a:pt x="269" y="273"/>
                        <a:pt x="292" y="254"/>
                      </a:cubicBezTo>
                      <a:cubicBezTo>
                        <a:pt x="292" y="309"/>
                        <a:pt x="292" y="309"/>
                        <a:pt x="292" y="309"/>
                      </a:cubicBezTo>
                      <a:cubicBezTo>
                        <a:pt x="292" y="331"/>
                        <a:pt x="235" y="355"/>
                        <a:pt x="154" y="355"/>
                      </a:cubicBezTo>
                      <a:close/>
                    </a:path>
                  </a:pathLst>
                </a:custGeom>
                <a:solidFill>
                  <a:srgbClr val="707072"/>
                </a:solidFill>
                <a:ln>
                  <a:noFill/>
                </a:ln>
              </p:spPr>
              <p:txBody>
                <a:bodyPr vert="horz" wrap="square" lIns="91416" tIns="45708" rIns="91416" bIns="45708" numCol="1" anchor="t" anchorCtr="0" compatLnSpc="1">
                  <a:prstTxWarp prst="textNoShape">
                    <a:avLst/>
                  </a:prstTxWarp>
                </a:bodyPr>
                <a:lstStyle/>
                <a:p>
                  <a:pPr defTabSz="914126">
                    <a:defRPr/>
                  </a:pPr>
                  <a:endParaRPr lang="en-US" sz="1799" kern="0" dirty="0">
                    <a:solidFill>
                      <a:sysClr val="windowText" lastClr="000000"/>
                    </a:solidFill>
                    <a:latin typeface="Arial"/>
                  </a:endParaRPr>
                </a:p>
              </p:txBody>
            </p:sp>
          </p:grpSp>
        </p:grpSp>
      </p:grpSp>
      <p:grpSp>
        <p:nvGrpSpPr>
          <p:cNvPr id="437" name="Group 436"/>
          <p:cNvGrpSpPr/>
          <p:nvPr/>
        </p:nvGrpSpPr>
        <p:grpSpPr>
          <a:xfrm>
            <a:off x="3003057" y="2069606"/>
            <a:ext cx="356093" cy="356093"/>
            <a:chOff x="2425207" y="2019300"/>
            <a:chExt cx="438150" cy="438150"/>
          </a:xfrm>
        </p:grpSpPr>
        <p:sp>
          <p:nvSpPr>
            <p:cNvPr id="438" name="Oval 437"/>
            <p:cNvSpPr/>
            <p:nvPr/>
          </p:nvSpPr>
          <p:spPr bwMode="gray">
            <a:xfrm>
              <a:off x="2425207" y="2019300"/>
              <a:ext cx="438150" cy="438150"/>
            </a:xfrm>
            <a:prstGeom prst="ellipse">
              <a:avLst/>
            </a:prstGeom>
            <a:solidFill>
              <a:schemeClr val="bg2"/>
            </a:solidFill>
            <a:ln w="19050">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lang="en-US">
                <a:solidFill>
                  <a:srgbClr val="FFFFFF"/>
                </a:solidFill>
              </a:endParaRPr>
            </a:p>
          </p:txBody>
        </p:sp>
        <p:grpSp>
          <p:nvGrpSpPr>
            <p:cNvPr id="439" name="Group 438"/>
            <p:cNvGrpSpPr/>
            <p:nvPr/>
          </p:nvGrpSpPr>
          <p:grpSpPr>
            <a:xfrm>
              <a:off x="2535856" y="2115423"/>
              <a:ext cx="273392" cy="261186"/>
              <a:chOff x="2276749" y="1904283"/>
              <a:chExt cx="686582" cy="655929"/>
            </a:xfrm>
          </p:grpSpPr>
          <p:grpSp>
            <p:nvGrpSpPr>
              <p:cNvPr id="440" name="Group 4"/>
              <p:cNvGrpSpPr>
                <a:grpSpLocks noChangeAspect="1"/>
              </p:cNvGrpSpPr>
              <p:nvPr/>
            </p:nvGrpSpPr>
            <p:grpSpPr bwMode="auto">
              <a:xfrm>
                <a:off x="2276749" y="1904283"/>
                <a:ext cx="331446" cy="655929"/>
                <a:chOff x="3303" y="2136"/>
                <a:chExt cx="238" cy="471"/>
              </a:xfrm>
            </p:grpSpPr>
            <p:sp>
              <p:nvSpPr>
                <p:cNvPr id="446" name="Rectangle 5"/>
                <p:cNvSpPr>
                  <a:spLocks noChangeArrowheads="1"/>
                </p:cNvSpPr>
                <p:nvPr/>
              </p:nvSpPr>
              <p:spPr bwMode="auto">
                <a:xfrm>
                  <a:off x="3315" y="2168"/>
                  <a:ext cx="217" cy="43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6" tIns="45708" rIns="91416" bIns="45708" numCol="1" anchor="t" anchorCtr="0" compatLnSpc="1">
                  <a:prstTxWarp prst="textNoShape">
                    <a:avLst/>
                  </a:prstTxWarp>
                </a:bodyPr>
                <a:lstStyle/>
                <a:p>
                  <a:pPr defTabSz="914103">
                    <a:defRPr/>
                  </a:pPr>
                  <a:endParaRPr lang="en-US" sz="1899" kern="0" dirty="0">
                    <a:solidFill>
                      <a:srgbClr val="000000"/>
                    </a:solidFill>
                    <a:latin typeface="Arial"/>
                  </a:endParaRPr>
                </a:p>
              </p:txBody>
            </p:sp>
            <p:sp>
              <p:nvSpPr>
                <p:cNvPr id="447" name="Freeform 6"/>
                <p:cNvSpPr>
                  <a:spLocks noEditPoints="1"/>
                </p:cNvSpPr>
                <p:nvPr/>
              </p:nvSpPr>
              <p:spPr bwMode="auto">
                <a:xfrm>
                  <a:off x="3303" y="2136"/>
                  <a:ext cx="238" cy="471"/>
                </a:xfrm>
                <a:custGeom>
                  <a:avLst/>
                  <a:gdLst>
                    <a:gd name="T0" fmla="*/ 257 w 273"/>
                    <a:gd name="T1" fmla="*/ 0 h 543"/>
                    <a:gd name="T2" fmla="*/ 16 w 273"/>
                    <a:gd name="T3" fmla="*/ 0 h 543"/>
                    <a:gd name="T4" fmla="*/ 0 w 273"/>
                    <a:gd name="T5" fmla="*/ 16 h 543"/>
                    <a:gd name="T6" fmla="*/ 0 w 273"/>
                    <a:gd name="T7" fmla="*/ 527 h 543"/>
                    <a:gd name="T8" fmla="*/ 16 w 273"/>
                    <a:gd name="T9" fmla="*/ 543 h 543"/>
                    <a:gd name="T10" fmla="*/ 257 w 273"/>
                    <a:gd name="T11" fmla="*/ 543 h 543"/>
                    <a:gd name="T12" fmla="*/ 273 w 273"/>
                    <a:gd name="T13" fmla="*/ 527 h 543"/>
                    <a:gd name="T14" fmla="*/ 273 w 273"/>
                    <a:gd name="T15" fmla="*/ 16 h 543"/>
                    <a:gd name="T16" fmla="*/ 257 w 273"/>
                    <a:gd name="T17" fmla="*/ 0 h 543"/>
                    <a:gd name="T18" fmla="*/ 146 w 273"/>
                    <a:gd name="T19" fmla="*/ 521 h 543"/>
                    <a:gd name="T20" fmla="*/ 126 w 273"/>
                    <a:gd name="T21" fmla="*/ 521 h 543"/>
                    <a:gd name="T22" fmla="*/ 126 w 273"/>
                    <a:gd name="T23" fmla="*/ 473 h 543"/>
                    <a:gd name="T24" fmla="*/ 146 w 273"/>
                    <a:gd name="T25" fmla="*/ 473 h 543"/>
                    <a:gd name="T26" fmla="*/ 146 w 273"/>
                    <a:gd name="T27" fmla="*/ 521 h 543"/>
                    <a:gd name="T28" fmla="*/ 249 w 273"/>
                    <a:gd name="T29" fmla="*/ 442 h 543"/>
                    <a:gd name="T30" fmla="*/ 24 w 273"/>
                    <a:gd name="T31" fmla="*/ 442 h 543"/>
                    <a:gd name="T32" fmla="*/ 24 w 273"/>
                    <a:gd name="T33" fmla="*/ 397 h 543"/>
                    <a:gd name="T34" fmla="*/ 249 w 273"/>
                    <a:gd name="T35" fmla="*/ 397 h 543"/>
                    <a:gd name="T36" fmla="*/ 249 w 273"/>
                    <a:gd name="T37" fmla="*/ 442 h 543"/>
                    <a:gd name="T38" fmla="*/ 249 w 273"/>
                    <a:gd name="T39" fmla="*/ 374 h 543"/>
                    <a:gd name="T40" fmla="*/ 24 w 273"/>
                    <a:gd name="T41" fmla="*/ 374 h 543"/>
                    <a:gd name="T42" fmla="*/ 24 w 273"/>
                    <a:gd name="T43" fmla="*/ 329 h 543"/>
                    <a:gd name="T44" fmla="*/ 249 w 273"/>
                    <a:gd name="T45" fmla="*/ 329 h 543"/>
                    <a:gd name="T46" fmla="*/ 249 w 273"/>
                    <a:gd name="T47" fmla="*/ 374 h 543"/>
                    <a:gd name="T48" fmla="*/ 249 w 273"/>
                    <a:gd name="T49" fmla="*/ 306 h 543"/>
                    <a:gd name="T50" fmla="*/ 24 w 273"/>
                    <a:gd name="T51" fmla="*/ 306 h 543"/>
                    <a:gd name="T52" fmla="*/ 24 w 273"/>
                    <a:gd name="T53" fmla="*/ 261 h 543"/>
                    <a:gd name="T54" fmla="*/ 249 w 273"/>
                    <a:gd name="T55" fmla="*/ 261 h 543"/>
                    <a:gd name="T56" fmla="*/ 249 w 273"/>
                    <a:gd name="T57" fmla="*/ 306 h 543"/>
                    <a:gd name="T58" fmla="*/ 249 w 273"/>
                    <a:gd name="T59" fmla="*/ 236 h 543"/>
                    <a:gd name="T60" fmla="*/ 24 w 273"/>
                    <a:gd name="T61" fmla="*/ 236 h 543"/>
                    <a:gd name="T62" fmla="*/ 24 w 273"/>
                    <a:gd name="T63" fmla="*/ 191 h 543"/>
                    <a:gd name="T64" fmla="*/ 249 w 273"/>
                    <a:gd name="T65" fmla="*/ 191 h 543"/>
                    <a:gd name="T66" fmla="*/ 249 w 273"/>
                    <a:gd name="T67" fmla="*/ 236 h 543"/>
                    <a:gd name="T68" fmla="*/ 249 w 273"/>
                    <a:gd name="T69" fmla="*/ 168 h 543"/>
                    <a:gd name="T70" fmla="*/ 24 w 273"/>
                    <a:gd name="T71" fmla="*/ 168 h 543"/>
                    <a:gd name="T72" fmla="*/ 24 w 273"/>
                    <a:gd name="T73" fmla="*/ 123 h 543"/>
                    <a:gd name="T74" fmla="*/ 249 w 273"/>
                    <a:gd name="T75" fmla="*/ 123 h 543"/>
                    <a:gd name="T76" fmla="*/ 249 w 273"/>
                    <a:gd name="T77" fmla="*/ 168 h 543"/>
                    <a:gd name="T78" fmla="*/ 249 w 273"/>
                    <a:gd name="T79" fmla="*/ 100 h 543"/>
                    <a:gd name="T80" fmla="*/ 24 w 273"/>
                    <a:gd name="T81" fmla="*/ 100 h 543"/>
                    <a:gd name="T82" fmla="*/ 24 w 273"/>
                    <a:gd name="T83" fmla="*/ 55 h 543"/>
                    <a:gd name="T84" fmla="*/ 249 w 273"/>
                    <a:gd name="T85" fmla="*/ 55 h 543"/>
                    <a:gd name="T86" fmla="*/ 249 w 273"/>
                    <a:gd name="T87" fmla="*/ 100 h 5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73" h="543">
                      <a:moveTo>
                        <a:pt x="257" y="0"/>
                      </a:moveTo>
                      <a:cubicBezTo>
                        <a:pt x="16" y="0"/>
                        <a:pt x="16" y="0"/>
                        <a:pt x="16" y="0"/>
                      </a:cubicBezTo>
                      <a:cubicBezTo>
                        <a:pt x="7" y="0"/>
                        <a:pt x="0" y="7"/>
                        <a:pt x="0" y="16"/>
                      </a:cubicBezTo>
                      <a:cubicBezTo>
                        <a:pt x="0" y="527"/>
                        <a:pt x="0" y="527"/>
                        <a:pt x="0" y="527"/>
                      </a:cubicBezTo>
                      <a:cubicBezTo>
                        <a:pt x="0" y="536"/>
                        <a:pt x="7" y="543"/>
                        <a:pt x="16" y="543"/>
                      </a:cubicBezTo>
                      <a:cubicBezTo>
                        <a:pt x="257" y="543"/>
                        <a:pt x="257" y="543"/>
                        <a:pt x="257" y="543"/>
                      </a:cubicBezTo>
                      <a:cubicBezTo>
                        <a:pt x="265" y="543"/>
                        <a:pt x="273" y="536"/>
                        <a:pt x="273" y="527"/>
                      </a:cubicBezTo>
                      <a:cubicBezTo>
                        <a:pt x="273" y="16"/>
                        <a:pt x="273" y="16"/>
                        <a:pt x="273" y="16"/>
                      </a:cubicBezTo>
                      <a:cubicBezTo>
                        <a:pt x="273" y="7"/>
                        <a:pt x="265" y="0"/>
                        <a:pt x="257" y="0"/>
                      </a:cubicBezTo>
                      <a:close/>
                      <a:moveTo>
                        <a:pt x="146" y="521"/>
                      </a:moveTo>
                      <a:cubicBezTo>
                        <a:pt x="126" y="521"/>
                        <a:pt x="126" y="521"/>
                        <a:pt x="126" y="521"/>
                      </a:cubicBezTo>
                      <a:cubicBezTo>
                        <a:pt x="126" y="473"/>
                        <a:pt x="126" y="473"/>
                        <a:pt x="126" y="473"/>
                      </a:cubicBezTo>
                      <a:cubicBezTo>
                        <a:pt x="146" y="473"/>
                        <a:pt x="146" y="473"/>
                        <a:pt x="146" y="473"/>
                      </a:cubicBezTo>
                      <a:lnTo>
                        <a:pt x="146" y="521"/>
                      </a:lnTo>
                      <a:close/>
                      <a:moveTo>
                        <a:pt x="249" y="442"/>
                      </a:moveTo>
                      <a:cubicBezTo>
                        <a:pt x="24" y="442"/>
                        <a:pt x="24" y="442"/>
                        <a:pt x="24" y="442"/>
                      </a:cubicBezTo>
                      <a:cubicBezTo>
                        <a:pt x="24" y="397"/>
                        <a:pt x="24" y="397"/>
                        <a:pt x="24" y="397"/>
                      </a:cubicBezTo>
                      <a:cubicBezTo>
                        <a:pt x="249" y="397"/>
                        <a:pt x="249" y="397"/>
                        <a:pt x="249" y="397"/>
                      </a:cubicBezTo>
                      <a:lnTo>
                        <a:pt x="249" y="442"/>
                      </a:lnTo>
                      <a:close/>
                      <a:moveTo>
                        <a:pt x="249" y="374"/>
                      </a:moveTo>
                      <a:cubicBezTo>
                        <a:pt x="24" y="374"/>
                        <a:pt x="24" y="374"/>
                        <a:pt x="24" y="374"/>
                      </a:cubicBezTo>
                      <a:cubicBezTo>
                        <a:pt x="24" y="329"/>
                        <a:pt x="24" y="329"/>
                        <a:pt x="24" y="329"/>
                      </a:cubicBezTo>
                      <a:cubicBezTo>
                        <a:pt x="249" y="329"/>
                        <a:pt x="249" y="329"/>
                        <a:pt x="249" y="329"/>
                      </a:cubicBezTo>
                      <a:lnTo>
                        <a:pt x="249" y="374"/>
                      </a:lnTo>
                      <a:close/>
                      <a:moveTo>
                        <a:pt x="249" y="306"/>
                      </a:moveTo>
                      <a:cubicBezTo>
                        <a:pt x="24" y="306"/>
                        <a:pt x="24" y="306"/>
                        <a:pt x="24" y="306"/>
                      </a:cubicBezTo>
                      <a:cubicBezTo>
                        <a:pt x="24" y="261"/>
                        <a:pt x="24" y="261"/>
                        <a:pt x="24" y="261"/>
                      </a:cubicBezTo>
                      <a:cubicBezTo>
                        <a:pt x="249" y="261"/>
                        <a:pt x="249" y="261"/>
                        <a:pt x="249" y="261"/>
                      </a:cubicBezTo>
                      <a:lnTo>
                        <a:pt x="249" y="306"/>
                      </a:lnTo>
                      <a:close/>
                      <a:moveTo>
                        <a:pt x="249" y="236"/>
                      </a:moveTo>
                      <a:cubicBezTo>
                        <a:pt x="24" y="236"/>
                        <a:pt x="24" y="236"/>
                        <a:pt x="24" y="236"/>
                      </a:cubicBezTo>
                      <a:cubicBezTo>
                        <a:pt x="24" y="191"/>
                        <a:pt x="24" y="191"/>
                        <a:pt x="24" y="191"/>
                      </a:cubicBezTo>
                      <a:cubicBezTo>
                        <a:pt x="249" y="191"/>
                        <a:pt x="249" y="191"/>
                        <a:pt x="249" y="191"/>
                      </a:cubicBezTo>
                      <a:lnTo>
                        <a:pt x="249" y="236"/>
                      </a:lnTo>
                      <a:close/>
                      <a:moveTo>
                        <a:pt x="249" y="168"/>
                      </a:moveTo>
                      <a:cubicBezTo>
                        <a:pt x="24" y="168"/>
                        <a:pt x="24" y="168"/>
                        <a:pt x="24" y="168"/>
                      </a:cubicBezTo>
                      <a:cubicBezTo>
                        <a:pt x="24" y="123"/>
                        <a:pt x="24" y="123"/>
                        <a:pt x="24" y="123"/>
                      </a:cubicBezTo>
                      <a:cubicBezTo>
                        <a:pt x="249" y="123"/>
                        <a:pt x="249" y="123"/>
                        <a:pt x="249" y="123"/>
                      </a:cubicBezTo>
                      <a:lnTo>
                        <a:pt x="249" y="168"/>
                      </a:lnTo>
                      <a:close/>
                      <a:moveTo>
                        <a:pt x="249" y="100"/>
                      </a:moveTo>
                      <a:cubicBezTo>
                        <a:pt x="24" y="100"/>
                        <a:pt x="24" y="100"/>
                        <a:pt x="24" y="100"/>
                      </a:cubicBezTo>
                      <a:cubicBezTo>
                        <a:pt x="24" y="55"/>
                        <a:pt x="24" y="55"/>
                        <a:pt x="24" y="55"/>
                      </a:cubicBezTo>
                      <a:cubicBezTo>
                        <a:pt x="249" y="55"/>
                        <a:pt x="249" y="55"/>
                        <a:pt x="249" y="55"/>
                      </a:cubicBezTo>
                      <a:lnTo>
                        <a:pt x="249" y="100"/>
                      </a:lnTo>
                      <a:close/>
                    </a:path>
                  </a:pathLst>
                </a:custGeom>
                <a:solidFill>
                  <a:srgbClr val="70707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defTabSz="914103">
                    <a:defRPr/>
                  </a:pPr>
                  <a:endParaRPr lang="en-US" sz="1899" kern="0" dirty="0">
                    <a:solidFill>
                      <a:srgbClr val="000000"/>
                    </a:solidFill>
                    <a:latin typeface="Arial"/>
                  </a:endParaRPr>
                </a:p>
              </p:txBody>
            </p:sp>
          </p:grpSp>
          <p:grpSp>
            <p:nvGrpSpPr>
              <p:cNvPr id="441" name="Group 440"/>
              <p:cNvGrpSpPr/>
              <p:nvPr/>
            </p:nvGrpSpPr>
            <p:grpSpPr>
              <a:xfrm>
                <a:off x="2638756" y="2050210"/>
                <a:ext cx="324575" cy="390733"/>
                <a:chOff x="3013418" y="1975878"/>
                <a:chExt cx="324660" cy="390835"/>
              </a:xfrm>
            </p:grpSpPr>
            <p:sp>
              <p:nvSpPr>
                <p:cNvPr id="442" name="Oval 441"/>
                <p:cNvSpPr/>
                <p:nvPr/>
              </p:nvSpPr>
              <p:spPr>
                <a:xfrm>
                  <a:off x="3013418" y="1990440"/>
                  <a:ext cx="324660" cy="121344"/>
                </a:xfrm>
                <a:prstGeom prst="ellipse">
                  <a:avLst/>
                </a:prstGeom>
                <a:solidFill>
                  <a:sysClr val="window" lastClr="FFFFFF"/>
                </a:solidFill>
                <a:ln w="9525">
                  <a:noFill/>
                  <a:miter lim="800000"/>
                  <a:headEnd/>
                  <a:tailEnd/>
                </a:ln>
              </p:spPr>
              <p:txBody>
                <a:bodyPr wrap="square" rtlCol="0" anchor="ctr"/>
                <a:lstStyle/>
                <a:p>
                  <a:pPr algn="ctr" defTabSz="914126">
                    <a:defRPr/>
                  </a:pPr>
                  <a:endParaRPr lang="en-US" sz="1799" kern="0" dirty="0">
                    <a:solidFill>
                      <a:prstClr val="white"/>
                    </a:solidFill>
                    <a:latin typeface="Arial"/>
                  </a:endParaRPr>
                </a:p>
              </p:txBody>
            </p:sp>
            <p:sp>
              <p:nvSpPr>
                <p:cNvPr id="443" name="Oval 442"/>
                <p:cNvSpPr/>
                <p:nvPr/>
              </p:nvSpPr>
              <p:spPr>
                <a:xfrm>
                  <a:off x="3013418" y="2229261"/>
                  <a:ext cx="324660" cy="121344"/>
                </a:xfrm>
                <a:prstGeom prst="ellipse">
                  <a:avLst/>
                </a:prstGeom>
                <a:solidFill>
                  <a:sysClr val="window" lastClr="FFFFFF"/>
                </a:solidFill>
                <a:ln w="9525">
                  <a:noFill/>
                  <a:miter lim="800000"/>
                  <a:headEnd/>
                  <a:tailEnd/>
                </a:ln>
              </p:spPr>
              <p:txBody>
                <a:bodyPr wrap="square" rtlCol="0" anchor="ctr"/>
                <a:lstStyle/>
                <a:p>
                  <a:pPr algn="ctr" defTabSz="914126">
                    <a:defRPr/>
                  </a:pPr>
                  <a:endParaRPr lang="en-US" sz="1799" kern="0" dirty="0">
                    <a:solidFill>
                      <a:prstClr val="white"/>
                    </a:solidFill>
                    <a:latin typeface="Arial"/>
                  </a:endParaRPr>
                </a:p>
              </p:txBody>
            </p:sp>
            <p:sp>
              <p:nvSpPr>
                <p:cNvPr id="444" name="Rectangle 443"/>
                <p:cNvSpPr/>
                <p:nvPr/>
              </p:nvSpPr>
              <p:spPr>
                <a:xfrm>
                  <a:off x="3013418" y="2059166"/>
                  <a:ext cx="324660" cy="217948"/>
                </a:xfrm>
                <a:prstGeom prst="rect">
                  <a:avLst/>
                </a:prstGeom>
                <a:solidFill>
                  <a:sysClr val="window" lastClr="FFFFFF"/>
                </a:solidFill>
                <a:ln w="9525">
                  <a:noFill/>
                  <a:miter lim="800000"/>
                  <a:headEnd/>
                  <a:tailEnd/>
                </a:ln>
              </p:spPr>
              <p:txBody>
                <a:bodyPr wrap="square" rtlCol="0" anchor="ctr"/>
                <a:lstStyle/>
                <a:p>
                  <a:pPr algn="ctr" defTabSz="914126">
                    <a:defRPr/>
                  </a:pPr>
                  <a:endParaRPr lang="en-US" sz="1799" kern="0" dirty="0">
                    <a:solidFill>
                      <a:prstClr val="white"/>
                    </a:solidFill>
                    <a:latin typeface="Arial"/>
                  </a:endParaRPr>
                </a:p>
              </p:txBody>
            </p:sp>
            <p:sp>
              <p:nvSpPr>
                <p:cNvPr id="445" name="Freeform 17"/>
                <p:cNvSpPr>
                  <a:spLocks noEditPoints="1"/>
                </p:cNvSpPr>
                <p:nvPr/>
              </p:nvSpPr>
              <p:spPr bwMode="auto">
                <a:xfrm>
                  <a:off x="3013418" y="1975878"/>
                  <a:ext cx="324660" cy="390835"/>
                </a:xfrm>
                <a:custGeom>
                  <a:avLst/>
                  <a:gdLst>
                    <a:gd name="T0" fmla="*/ 307 w 308"/>
                    <a:gd name="T1" fmla="*/ 55 h 371"/>
                    <a:gd name="T2" fmla="*/ 154 w 308"/>
                    <a:gd name="T3" fmla="*/ 0 h 371"/>
                    <a:gd name="T4" fmla="*/ 1 w 308"/>
                    <a:gd name="T5" fmla="*/ 55 h 371"/>
                    <a:gd name="T6" fmla="*/ 0 w 308"/>
                    <a:gd name="T7" fmla="*/ 59 h 371"/>
                    <a:gd name="T8" fmla="*/ 0 w 308"/>
                    <a:gd name="T9" fmla="*/ 315 h 371"/>
                    <a:gd name="T10" fmla="*/ 3 w 308"/>
                    <a:gd name="T11" fmla="*/ 321 h 371"/>
                    <a:gd name="T12" fmla="*/ 154 w 308"/>
                    <a:gd name="T13" fmla="*/ 371 h 371"/>
                    <a:gd name="T14" fmla="*/ 305 w 308"/>
                    <a:gd name="T15" fmla="*/ 321 h 371"/>
                    <a:gd name="T16" fmla="*/ 308 w 308"/>
                    <a:gd name="T17" fmla="*/ 315 h 371"/>
                    <a:gd name="T18" fmla="*/ 308 w 308"/>
                    <a:gd name="T19" fmla="*/ 309 h 371"/>
                    <a:gd name="T20" fmla="*/ 308 w 308"/>
                    <a:gd name="T21" fmla="*/ 309 h 371"/>
                    <a:gd name="T22" fmla="*/ 308 w 308"/>
                    <a:gd name="T23" fmla="*/ 309 h 371"/>
                    <a:gd name="T24" fmla="*/ 308 w 308"/>
                    <a:gd name="T25" fmla="*/ 226 h 371"/>
                    <a:gd name="T26" fmla="*/ 308 w 308"/>
                    <a:gd name="T27" fmla="*/ 226 h 371"/>
                    <a:gd name="T28" fmla="*/ 308 w 308"/>
                    <a:gd name="T29" fmla="*/ 225 h 371"/>
                    <a:gd name="T30" fmla="*/ 308 w 308"/>
                    <a:gd name="T31" fmla="*/ 144 h 371"/>
                    <a:gd name="T32" fmla="*/ 308 w 308"/>
                    <a:gd name="T33" fmla="*/ 144 h 371"/>
                    <a:gd name="T34" fmla="*/ 308 w 308"/>
                    <a:gd name="T35" fmla="*/ 144 h 371"/>
                    <a:gd name="T36" fmla="*/ 308 w 308"/>
                    <a:gd name="T37" fmla="*/ 62 h 371"/>
                    <a:gd name="T38" fmla="*/ 308 w 308"/>
                    <a:gd name="T39" fmla="*/ 62 h 371"/>
                    <a:gd name="T40" fmla="*/ 308 w 308"/>
                    <a:gd name="T41" fmla="*/ 62 h 371"/>
                    <a:gd name="T42" fmla="*/ 308 w 308"/>
                    <a:gd name="T43" fmla="*/ 59 h 371"/>
                    <a:gd name="T44" fmla="*/ 307 w 308"/>
                    <a:gd name="T45" fmla="*/ 55 h 371"/>
                    <a:gd name="T46" fmla="*/ 292 w 308"/>
                    <a:gd name="T47" fmla="*/ 226 h 371"/>
                    <a:gd name="T48" fmla="*/ 154 w 308"/>
                    <a:gd name="T49" fmla="*/ 272 h 371"/>
                    <a:gd name="T50" fmla="*/ 16 w 308"/>
                    <a:gd name="T51" fmla="*/ 226 h 371"/>
                    <a:gd name="T52" fmla="*/ 16 w 308"/>
                    <a:gd name="T53" fmla="*/ 225 h 371"/>
                    <a:gd name="T54" fmla="*/ 16 w 308"/>
                    <a:gd name="T55" fmla="*/ 172 h 371"/>
                    <a:gd name="T56" fmla="*/ 154 w 308"/>
                    <a:gd name="T57" fmla="*/ 206 h 371"/>
                    <a:gd name="T58" fmla="*/ 292 w 308"/>
                    <a:gd name="T59" fmla="*/ 172 h 371"/>
                    <a:gd name="T60" fmla="*/ 292 w 308"/>
                    <a:gd name="T61" fmla="*/ 226 h 371"/>
                    <a:gd name="T62" fmla="*/ 292 w 308"/>
                    <a:gd name="T63" fmla="*/ 144 h 371"/>
                    <a:gd name="T64" fmla="*/ 154 w 308"/>
                    <a:gd name="T65" fmla="*/ 190 h 371"/>
                    <a:gd name="T66" fmla="*/ 16 w 308"/>
                    <a:gd name="T67" fmla="*/ 144 h 371"/>
                    <a:gd name="T68" fmla="*/ 16 w 308"/>
                    <a:gd name="T69" fmla="*/ 144 h 371"/>
                    <a:gd name="T70" fmla="*/ 16 w 308"/>
                    <a:gd name="T71" fmla="*/ 90 h 371"/>
                    <a:gd name="T72" fmla="*/ 154 w 308"/>
                    <a:gd name="T73" fmla="*/ 124 h 371"/>
                    <a:gd name="T74" fmla="*/ 292 w 308"/>
                    <a:gd name="T75" fmla="*/ 90 h 371"/>
                    <a:gd name="T76" fmla="*/ 292 w 308"/>
                    <a:gd name="T77" fmla="*/ 144 h 371"/>
                    <a:gd name="T78" fmla="*/ 154 w 308"/>
                    <a:gd name="T79" fmla="*/ 16 h 371"/>
                    <a:gd name="T80" fmla="*/ 292 w 308"/>
                    <a:gd name="T81" fmla="*/ 62 h 371"/>
                    <a:gd name="T82" fmla="*/ 292 w 308"/>
                    <a:gd name="T83" fmla="*/ 62 h 371"/>
                    <a:gd name="T84" fmla="*/ 154 w 308"/>
                    <a:gd name="T85" fmla="*/ 108 h 371"/>
                    <a:gd name="T86" fmla="*/ 16 w 308"/>
                    <a:gd name="T87" fmla="*/ 62 h 371"/>
                    <a:gd name="T88" fmla="*/ 154 w 308"/>
                    <a:gd name="T89" fmla="*/ 16 h 371"/>
                    <a:gd name="T90" fmla="*/ 154 w 308"/>
                    <a:gd name="T91" fmla="*/ 355 h 371"/>
                    <a:gd name="T92" fmla="*/ 16 w 308"/>
                    <a:gd name="T93" fmla="*/ 309 h 371"/>
                    <a:gd name="T94" fmla="*/ 16 w 308"/>
                    <a:gd name="T95" fmla="*/ 309 h 371"/>
                    <a:gd name="T96" fmla="*/ 16 w 308"/>
                    <a:gd name="T97" fmla="*/ 254 h 371"/>
                    <a:gd name="T98" fmla="*/ 154 w 308"/>
                    <a:gd name="T99" fmla="*/ 288 h 371"/>
                    <a:gd name="T100" fmla="*/ 292 w 308"/>
                    <a:gd name="T101" fmla="*/ 254 h 371"/>
                    <a:gd name="T102" fmla="*/ 292 w 308"/>
                    <a:gd name="T103" fmla="*/ 309 h 371"/>
                    <a:gd name="T104" fmla="*/ 154 w 308"/>
                    <a:gd name="T105" fmla="*/ 355 h 3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308" h="371">
                      <a:moveTo>
                        <a:pt x="307" y="55"/>
                      </a:moveTo>
                      <a:cubicBezTo>
                        <a:pt x="300" y="27"/>
                        <a:pt x="247" y="0"/>
                        <a:pt x="154" y="0"/>
                      </a:cubicBezTo>
                      <a:cubicBezTo>
                        <a:pt x="61" y="0"/>
                        <a:pt x="8" y="27"/>
                        <a:pt x="1" y="55"/>
                      </a:cubicBezTo>
                      <a:cubicBezTo>
                        <a:pt x="0" y="56"/>
                        <a:pt x="0" y="58"/>
                        <a:pt x="0" y="59"/>
                      </a:cubicBezTo>
                      <a:cubicBezTo>
                        <a:pt x="0" y="315"/>
                        <a:pt x="0" y="315"/>
                        <a:pt x="0" y="315"/>
                      </a:cubicBezTo>
                      <a:cubicBezTo>
                        <a:pt x="0" y="317"/>
                        <a:pt x="1" y="320"/>
                        <a:pt x="3" y="321"/>
                      </a:cubicBezTo>
                      <a:cubicBezTo>
                        <a:pt x="15" y="347"/>
                        <a:pt x="67" y="371"/>
                        <a:pt x="154" y="371"/>
                      </a:cubicBezTo>
                      <a:cubicBezTo>
                        <a:pt x="241" y="371"/>
                        <a:pt x="293" y="347"/>
                        <a:pt x="305" y="321"/>
                      </a:cubicBezTo>
                      <a:cubicBezTo>
                        <a:pt x="307" y="320"/>
                        <a:pt x="308" y="317"/>
                        <a:pt x="308" y="315"/>
                      </a:cubicBezTo>
                      <a:cubicBezTo>
                        <a:pt x="308" y="309"/>
                        <a:pt x="308" y="309"/>
                        <a:pt x="308" y="309"/>
                      </a:cubicBezTo>
                      <a:cubicBezTo>
                        <a:pt x="308" y="309"/>
                        <a:pt x="308" y="309"/>
                        <a:pt x="308" y="309"/>
                      </a:cubicBezTo>
                      <a:cubicBezTo>
                        <a:pt x="308" y="309"/>
                        <a:pt x="308" y="309"/>
                        <a:pt x="308" y="309"/>
                      </a:cubicBezTo>
                      <a:cubicBezTo>
                        <a:pt x="308" y="226"/>
                        <a:pt x="308" y="226"/>
                        <a:pt x="308" y="226"/>
                      </a:cubicBezTo>
                      <a:cubicBezTo>
                        <a:pt x="308" y="226"/>
                        <a:pt x="308" y="226"/>
                        <a:pt x="308" y="226"/>
                      </a:cubicBezTo>
                      <a:cubicBezTo>
                        <a:pt x="308" y="226"/>
                        <a:pt x="308" y="226"/>
                        <a:pt x="308" y="225"/>
                      </a:cubicBezTo>
                      <a:cubicBezTo>
                        <a:pt x="308" y="144"/>
                        <a:pt x="308" y="144"/>
                        <a:pt x="308" y="144"/>
                      </a:cubicBezTo>
                      <a:cubicBezTo>
                        <a:pt x="308" y="144"/>
                        <a:pt x="308" y="144"/>
                        <a:pt x="308" y="144"/>
                      </a:cubicBezTo>
                      <a:cubicBezTo>
                        <a:pt x="308" y="144"/>
                        <a:pt x="308" y="144"/>
                        <a:pt x="308" y="144"/>
                      </a:cubicBezTo>
                      <a:cubicBezTo>
                        <a:pt x="308" y="62"/>
                        <a:pt x="308" y="62"/>
                        <a:pt x="308" y="62"/>
                      </a:cubicBezTo>
                      <a:cubicBezTo>
                        <a:pt x="308" y="62"/>
                        <a:pt x="308" y="62"/>
                        <a:pt x="308" y="62"/>
                      </a:cubicBezTo>
                      <a:cubicBezTo>
                        <a:pt x="308" y="62"/>
                        <a:pt x="308" y="62"/>
                        <a:pt x="308" y="62"/>
                      </a:cubicBezTo>
                      <a:cubicBezTo>
                        <a:pt x="308" y="59"/>
                        <a:pt x="308" y="59"/>
                        <a:pt x="308" y="59"/>
                      </a:cubicBezTo>
                      <a:cubicBezTo>
                        <a:pt x="308" y="58"/>
                        <a:pt x="308" y="57"/>
                        <a:pt x="307" y="55"/>
                      </a:cubicBezTo>
                      <a:close/>
                      <a:moveTo>
                        <a:pt x="292" y="226"/>
                      </a:moveTo>
                      <a:cubicBezTo>
                        <a:pt x="292" y="248"/>
                        <a:pt x="235" y="272"/>
                        <a:pt x="154" y="272"/>
                      </a:cubicBezTo>
                      <a:cubicBezTo>
                        <a:pt x="73" y="272"/>
                        <a:pt x="16" y="248"/>
                        <a:pt x="16" y="226"/>
                      </a:cubicBezTo>
                      <a:cubicBezTo>
                        <a:pt x="16" y="226"/>
                        <a:pt x="16" y="226"/>
                        <a:pt x="16" y="225"/>
                      </a:cubicBezTo>
                      <a:cubicBezTo>
                        <a:pt x="16" y="172"/>
                        <a:pt x="16" y="172"/>
                        <a:pt x="16" y="172"/>
                      </a:cubicBezTo>
                      <a:cubicBezTo>
                        <a:pt x="39" y="191"/>
                        <a:pt x="86" y="206"/>
                        <a:pt x="154" y="206"/>
                      </a:cubicBezTo>
                      <a:cubicBezTo>
                        <a:pt x="222" y="206"/>
                        <a:pt x="269" y="191"/>
                        <a:pt x="292" y="172"/>
                      </a:cubicBezTo>
                      <a:lnTo>
                        <a:pt x="292" y="226"/>
                      </a:lnTo>
                      <a:close/>
                      <a:moveTo>
                        <a:pt x="292" y="144"/>
                      </a:moveTo>
                      <a:cubicBezTo>
                        <a:pt x="292" y="166"/>
                        <a:pt x="235" y="190"/>
                        <a:pt x="154" y="190"/>
                      </a:cubicBezTo>
                      <a:cubicBezTo>
                        <a:pt x="73" y="190"/>
                        <a:pt x="16" y="166"/>
                        <a:pt x="16" y="144"/>
                      </a:cubicBezTo>
                      <a:cubicBezTo>
                        <a:pt x="16" y="144"/>
                        <a:pt x="16" y="144"/>
                        <a:pt x="16" y="144"/>
                      </a:cubicBezTo>
                      <a:cubicBezTo>
                        <a:pt x="16" y="90"/>
                        <a:pt x="16" y="90"/>
                        <a:pt x="16" y="90"/>
                      </a:cubicBezTo>
                      <a:cubicBezTo>
                        <a:pt x="39" y="109"/>
                        <a:pt x="86" y="124"/>
                        <a:pt x="154" y="124"/>
                      </a:cubicBezTo>
                      <a:cubicBezTo>
                        <a:pt x="222" y="124"/>
                        <a:pt x="269" y="109"/>
                        <a:pt x="292" y="90"/>
                      </a:cubicBezTo>
                      <a:lnTo>
                        <a:pt x="292" y="144"/>
                      </a:lnTo>
                      <a:close/>
                      <a:moveTo>
                        <a:pt x="154" y="16"/>
                      </a:moveTo>
                      <a:cubicBezTo>
                        <a:pt x="235" y="16"/>
                        <a:pt x="292" y="40"/>
                        <a:pt x="292" y="62"/>
                      </a:cubicBezTo>
                      <a:cubicBezTo>
                        <a:pt x="292" y="62"/>
                        <a:pt x="292" y="62"/>
                        <a:pt x="292" y="62"/>
                      </a:cubicBezTo>
                      <a:cubicBezTo>
                        <a:pt x="292" y="84"/>
                        <a:pt x="235" y="108"/>
                        <a:pt x="154" y="108"/>
                      </a:cubicBezTo>
                      <a:cubicBezTo>
                        <a:pt x="73" y="108"/>
                        <a:pt x="16" y="84"/>
                        <a:pt x="16" y="62"/>
                      </a:cubicBezTo>
                      <a:cubicBezTo>
                        <a:pt x="16" y="40"/>
                        <a:pt x="73" y="16"/>
                        <a:pt x="154" y="16"/>
                      </a:cubicBezTo>
                      <a:close/>
                      <a:moveTo>
                        <a:pt x="154" y="355"/>
                      </a:moveTo>
                      <a:cubicBezTo>
                        <a:pt x="73" y="355"/>
                        <a:pt x="16" y="331"/>
                        <a:pt x="16" y="309"/>
                      </a:cubicBezTo>
                      <a:cubicBezTo>
                        <a:pt x="16" y="309"/>
                        <a:pt x="16" y="309"/>
                        <a:pt x="16" y="309"/>
                      </a:cubicBezTo>
                      <a:cubicBezTo>
                        <a:pt x="16" y="254"/>
                        <a:pt x="16" y="254"/>
                        <a:pt x="16" y="254"/>
                      </a:cubicBezTo>
                      <a:cubicBezTo>
                        <a:pt x="39" y="273"/>
                        <a:pt x="86" y="288"/>
                        <a:pt x="154" y="288"/>
                      </a:cubicBezTo>
                      <a:cubicBezTo>
                        <a:pt x="222" y="288"/>
                        <a:pt x="269" y="273"/>
                        <a:pt x="292" y="254"/>
                      </a:cubicBezTo>
                      <a:cubicBezTo>
                        <a:pt x="292" y="309"/>
                        <a:pt x="292" y="309"/>
                        <a:pt x="292" y="309"/>
                      </a:cubicBezTo>
                      <a:cubicBezTo>
                        <a:pt x="292" y="331"/>
                        <a:pt x="235" y="355"/>
                        <a:pt x="154" y="355"/>
                      </a:cubicBezTo>
                      <a:close/>
                    </a:path>
                  </a:pathLst>
                </a:custGeom>
                <a:solidFill>
                  <a:srgbClr val="707072"/>
                </a:solidFill>
                <a:ln>
                  <a:noFill/>
                </a:ln>
              </p:spPr>
              <p:txBody>
                <a:bodyPr vert="horz" wrap="square" lIns="91416" tIns="45708" rIns="91416" bIns="45708" numCol="1" anchor="t" anchorCtr="0" compatLnSpc="1">
                  <a:prstTxWarp prst="textNoShape">
                    <a:avLst/>
                  </a:prstTxWarp>
                </a:bodyPr>
                <a:lstStyle/>
                <a:p>
                  <a:pPr defTabSz="914126">
                    <a:defRPr/>
                  </a:pPr>
                  <a:endParaRPr lang="en-US" sz="1799" kern="0" dirty="0">
                    <a:solidFill>
                      <a:sysClr val="windowText" lastClr="000000"/>
                    </a:solidFill>
                    <a:latin typeface="Arial"/>
                  </a:endParaRPr>
                </a:p>
              </p:txBody>
            </p:sp>
          </p:grpSp>
        </p:grpSp>
      </p:grpSp>
      <p:sp>
        <p:nvSpPr>
          <p:cNvPr id="7" name="Rectangle 6"/>
          <p:cNvSpPr/>
          <p:nvPr>
            <p:custDataLst>
              <p:tags r:id="rId1"/>
            </p:custDataLst>
          </p:nvPr>
        </p:nvSpPr>
        <p:spPr bwMode="gray">
          <a:xfrm>
            <a:off x="2999406" y="2140743"/>
            <a:ext cx="407392" cy="219075"/>
          </a:xfrm>
          <a:prstGeom prst="rect">
            <a:avLst/>
          </a:prstGeom>
          <a:solidFill>
            <a:srgbClr val="262626"/>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lang="en-US">
              <a:solidFill>
                <a:srgbClr val="FFFFFF"/>
              </a:solidFill>
            </a:endParaRPr>
          </a:p>
        </p:txBody>
      </p:sp>
      <p:sp>
        <p:nvSpPr>
          <p:cNvPr id="319" name="Rectangle 318"/>
          <p:cNvSpPr/>
          <p:nvPr>
            <p:custDataLst>
              <p:tags r:id="rId2"/>
            </p:custDataLst>
          </p:nvPr>
        </p:nvSpPr>
        <p:spPr bwMode="gray">
          <a:xfrm>
            <a:off x="3012106" y="1924050"/>
            <a:ext cx="407392" cy="219075"/>
          </a:xfrm>
          <a:prstGeom prst="rect">
            <a:avLst/>
          </a:prstGeom>
          <a:solidFill>
            <a:schemeClr val="bg2"/>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lang="en-US">
              <a:solidFill>
                <a:srgbClr val="FFFFFF"/>
              </a:solidFill>
            </a:endParaRPr>
          </a:p>
        </p:txBody>
      </p:sp>
      <p:grpSp>
        <p:nvGrpSpPr>
          <p:cNvPr id="469" name="Group 4"/>
          <p:cNvGrpSpPr>
            <a:grpSpLocks noChangeAspect="1"/>
          </p:cNvGrpSpPr>
          <p:nvPr/>
        </p:nvGrpSpPr>
        <p:grpSpPr bwMode="auto">
          <a:xfrm>
            <a:off x="2829199" y="1904283"/>
            <a:ext cx="331446" cy="655929"/>
            <a:chOff x="3303" y="2136"/>
            <a:chExt cx="238" cy="471"/>
          </a:xfrm>
        </p:grpSpPr>
        <p:sp>
          <p:nvSpPr>
            <p:cNvPr id="470" name="Rectangle 5"/>
            <p:cNvSpPr>
              <a:spLocks noChangeArrowheads="1"/>
            </p:cNvSpPr>
            <p:nvPr/>
          </p:nvSpPr>
          <p:spPr bwMode="auto">
            <a:xfrm>
              <a:off x="3315" y="2168"/>
              <a:ext cx="217" cy="43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6" tIns="45708" rIns="91416" bIns="45708" numCol="1" anchor="t" anchorCtr="0" compatLnSpc="1">
              <a:prstTxWarp prst="textNoShape">
                <a:avLst/>
              </a:prstTxWarp>
            </a:bodyPr>
            <a:lstStyle/>
            <a:p>
              <a:pPr defTabSz="914103">
                <a:defRPr/>
              </a:pPr>
              <a:endParaRPr lang="en-US" sz="1899" kern="0" dirty="0">
                <a:solidFill>
                  <a:srgbClr val="000000"/>
                </a:solidFill>
                <a:latin typeface="Arial"/>
              </a:endParaRPr>
            </a:p>
          </p:txBody>
        </p:sp>
        <p:sp>
          <p:nvSpPr>
            <p:cNvPr id="471" name="Freeform 6"/>
            <p:cNvSpPr>
              <a:spLocks noEditPoints="1"/>
            </p:cNvSpPr>
            <p:nvPr/>
          </p:nvSpPr>
          <p:spPr bwMode="auto">
            <a:xfrm>
              <a:off x="3303" y="2136"/>
              <a:ext cx="238" cy="471"/>
            </a:xfrm>
            <a:custGeom>
              <a:avLst/>
              <a:gdLst>
                <a:gd name="T0" fmla="*/ 257 w 273"/>
                <a:gd name="T1" fmla="*/ 0 h 543"/>
                <a:gd name="T2" fmla="*/ 16 w 273"/>
                <a:gd name="T3" fmla="*/ 0 h 543"/>
                <a:gd name="T4" fmla="*/ 0 w 273"/>
                <a:gd name="T5" fmla="*/ 16 h 543"/>
                <a:gd name="T6" fmla="*/ 0 w 273"/>
                <a:gd name="T7" fmla="*/ 527 h 543"/>
                <a:gd name="T8" fmla="*/ 16 w 273"/>
                <a:gd name="T9" fmla="*/ 543 h 543"/>
                <a:gd name="T10" fmla="*/ 257 w 273"/>
                <a:gd name="T11" fmla="*/ 543 h 543"/>
                <a:gd name="T12" fmla="*/ 273 w 273"/>
                <a:gd name="T13" fmla="*/ 527 h 543"/>
                <a:gd name="T14" fmla="*/ 273 w 273"/>
                <a:gd name="T15" fmla="*/ 16 h 543"/>
                <a:gd name="T16" fmla="*/ 257 w 273"/>
                <a:gd name="T17" fmla="*/ 0 h 543"/>
                <a:gd name="T18" fmla="*/ 146 w 273"/>
                <a:gd name="T19" fmla="*/ 521 h 543"/>
                <a:gd name="T20" fmla="*/ 126 w 273"/>
                <a:gd name="T21" fmla="*/ 521 h 543"/>
                <a:gd name="T22" fmla="*/ 126 w 273"/>
                <a:gd name="T23" fmla="*/ 473 h 543"/>
                <a:gd name="T24" fmla="*/ 146 w 273"/>
                <a:gd name="T25" fmla="*/ 473 h 543"/>
                <a:gd name="T26" fmla="*/ 146 w 273"/>
                <a:gd name="T27" fmla="*/ 521 h 543"/>
                <a:gd name="T28" fmla="*/ 249 w 273"/>
                <a:gd name="T29" fmla="*/ 442 h 543"/>
                <a:gd name="T30" fmla="*/ 24 w 273"/>
                <a:gd name="T31" fmla="*/ 442 h 543"/>
                <a:gd name="T32" fmla="*/ 24 w 273"/>
                <a:gd name="T33" fmla="*/ 397 h 543"/>
                <a:gd name="T34" fmla="*/ 249 w 273"/>
                <a:gd name="T35" fmla="*/ 397 h 543"/>
                <a:gd name="T36" fmla="*/ 249 w 273"/>
                <a:gd name="T37" fmla="*/ 442 h 543"/>
                <a:gd name="T38" fmla="*/ 249 w 273"/>
                <a:gd name="T39" fmla="*/ 374 h 543"/>
                <a:gd name="T40" fmla="*/ 24 w 273"/>
                <a:gd name="T41" fmla="*/ 374 h 543"/>
                <a:gd name="T42" fmla="*/ 24 w 273"/>
                <a:gd name="T43" fmla="*/ 329 h 543"/>
                <a:gd name="T44" fmla="*/ 249 w 273"/>
                <a:gd name="T45" fmla="*/ 329 h 543"/>
                <a:gd name="T46" fmla="*/ 249 w 273"/>
                <a:gd name="T47" fmla="*/ 374 h 543"/>
                <a:gd name="T48" fmla="*/ 249 w 273"/>
                <a:gd name="T49" fmla="*/ 306 h 543"/>
                <a:gd name="T50" fmla="*/ 24 w 273"/>
                <a:gd name="T51" fmla="*/ 306 h 543"/>
                <a:gd name="T52" fmla="*/ 24 w 273"/>
                <a:gd name="T53" fmla="*/ 261 h 543"/>
                <a:gd name="T54" fmla="*/ 249 w 273"/>
                <a:gd name="T55" fmla="*/ 261 h 543"/>
                <a:gd name="T56" fmla="*/ 249 w 273"/>
                <a:gd name="T57" fmla="*/ 306 h 543"/>
                <a:gd name="T58" fmla="*/ 249 w 273"/>
                <a:gd name="T59" fmla="*/ 236 h 543"/>
                <a:gd name="T60" fmla="*/ 24 w 273"/>
                <a:gd name="T61" fmla="*/ 236 h 543"/>
                <a:gd name="T62" fmla="*/ 24 w 273"/>
                <a:gd name="T63" fmla="*/ 191 h 543"/>
                <a:gd name="T64" fmla="*/ 249 w 273"/>
                <a:gd name="T65" fmla="*/ 191 h 543"/>
                <a:gd name="T66" fmla="*/ 249 w 273"/>
                <a:gd name="T67" fmla="*/ 236 h 543"/>
                <a:gd name="T68" fmla="*/ 249 w 273"/>
                <a:gd name="T69" fmla="*/ 168 h 543"/>
                <a:gd name="T70" fmla="*/ 24 w 273"/>
                <a:gd name="T71" fmla="*/ 168 h 543"/>
                <a:gd name="T72" fmla="*/ 24 w 273"/>
                <a:gd name="T73" fmla="*/ 123 h 543"/>
                <a:gd name="T74" fmla="*/ 249 w 273"/>
                <a:gd name="T75" fmla="*/ 123 h 543"/>
                <a:gd name="T76" fmla="*/ 249 w 273"/>
                <a:gd name="T77" fmla="*/ 168 h 543"/>
                <a:gd name="T78" fmla="*/ 249 w 273"/>
                <a:gd name="T79" fmla="*/ 100 h 543"/>
                <a:gd name="T80" fmla="*/ 24 w 273"/>
                <a:gd name="T81" fmla="*/ 100 h 543"/>
                <a:gd name="T82" fmla="*/ 24 w 273"/>
                <a:gd name="T83" fmla="*/ 55 h 543"/>
                <a:gd name="T84" fmla="*/ 249 w 273"/>
                <a:gd name="T85" fmla="*/ 55 h 543"/>
                <a:gd name="T86" fmla="*/ 249 w 273"/>
                <a:gd name="T87" fmla="*/ 100 h 5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73" h="543">
                  <a:moveTo>
                    <a:pt x="257" y="0"/>
                  </a:moveTo>
                  <a:cubicBezTo>
                    <a:pt x="16" y="0"/>
                    <a:pt x="16" y="0"/>
                    <a:pt x="16" y="0"/>
                  </a:cubicBezTo>
                  <a:cubicBezTo>
                    <a:pt x="7" y="0"/>
                    <a:pt x="0" y="7"/>
                    <a:pt x="0" y="16"/>
                  </a:cubicBezTo>
                  <a:cubicBezTo>
                    <a:pt x="0" y="527"/>
                    <a:pt x="0" y="527"/>
                    <a:pt x="0" y="527"/>
                  </a:cubicBezTo>
                  <a:cubicBezTo>
                    <a:pt x="0" y="536"/>
                    <a:pt x="7" y="543"/>
                    <a:pt x="16" y="543"/>
                  </a:cubicBezTo>
                  <a:cubicBezTo>
                    <a:pt x="257" y="543"/>
                    <a:pt x="257" y="543"/>
                    <a:pt x="257" y="543"/>
                  </a:cubicBezTo>
                  <a:cubicBezTo>
                    <a:pt x="265" y="543"/>
                    <a:pt x="273" y="536"/>
                    <a:pt x="273" y="527"/>
                  </a:cubicBezTo>
                  <a:cubicBezTo>
                    <a:pt x="273" y="16"/>
                    <a:pt x="273" y="16"/>
                    <a:pt x="273" y="16"/>
                  </a:cubicBezTo>
                  <a:cubicBezTo>
                    <a:pt x="273" y="7"/>
                    <a:pt x="265" y="0"/>
                    <a:pt x="257" y="0"/>
                  </a:cubicBezTo>
                  <a:close/>
                  <a:moveTo>
                    <a:pt x="146" y="521"/>
                  </a:moveTo>
                  <a:cubicBezTo>
                    <a:pt x="126" y="521"/>
                    <a:pt x="126" y="521"/>
                    <a:pt x="126" y="521"/>
                  </a:cubicBezTo>
                  <a:cubicBezTo>
                    <a:pt x="126" y="473"/>
                    <a:pt x="126" y="473"/>
                    <a:pt x="126" y="473"/>
                  </a:cubicBezTo>
                  <a:cubicBezTo>
                    <a:pt x="146" y="473"/>
                    <a:pt x="146" y="473"/>
                    <a:pt x="146" y="473"/>
                  </a:cubicBezTo>
                  <a:lnTo>
                    <a:pt x="146" y="521"/>
                  </a:lnTo>
                  <a:close/>
                  <a:moveTo>
                    <a:pt x="249" y="442"/>
                  </a:moveTo>
                  <a:cubicBezTo>
                    <a:pt x="24" y="442"/>
                    <a:pt x="24" y="442"/>
                    <a:pt x="24" y="442"/>
                  </a:cubicBezTo>
                  <a:cubicBezTo>
                    <a:pt x="24" y="397"/>
                    <a:pt x="24" y="397"/>
                    <a:pt x="24" y="397"/>
                  </a:cubicBezTo>
                  <a:cubicBezTo>
                    <a:pt x="249" y="397"/>
                    <a:pt x="249" y="397"/>
                    <a:pt x="249" y="397"/>
                  </a:cubicBezTo>
                  <a:lnTo>
                    <a:pt x="249" y="442"/>
                  </a:lnTo>
                  <a:close/>
                  <a:moveTo>
                    <a:pt x="249" y="374"/>
                  </a:moveTo>
                  <a:cubicBezTo>
                    <a:pt x="24" y="374"/>
                    <a:pt x="24" y="374"/>
                    <a:pt x="24" y="374"/>
                  </a:cubicBezTo>
                  <a:cubicBezTo>
                    <a:pt x="24" y="329"/>
                    <a:pt x="24" y="329"/>
                    <a:pt x="24" y="329"/>
                  </a:cubicBezTo>
                  <a:cubicBezTo>
                    <a:pt x="249" y="329"/>
                    <a:pt x="249" y="329"/>
                    <a:pt x="249" y="329"/>
                  </a:cubicBezTo>
                  <a:lnTo>
                    <a:pt x="249" y="374"/>
                  </a:lnTo>
                  <a:close/>
                  <a:moveTo>
                    <a:pt x="249" y="306"/>
                  </a:moveTo>
                  <a:cubicBezTo>
                    <a:pt x="24" y="306"/>
                    <a:pt x="24" y="306"/>
                    <a:pt x="24" y="306"/>
                  </a:cubicBezTo>
                  <a:cubicBezTo>
                    <a:pt x="24" y="261"/>
                    <a:pt x="24" y="261"/>
                    <a:pt x="24" y="261"/>
                  </a:cubicBezTo>
                  <a:cubicBezTo>
                    <a:pt x="249" y="261"/>
                    <a:pt x="249" y="261"/>
                    <a:pt x="249" y="261"/>
                  </a:cubicBezTo>
                  <a:lnTo>
                    <a:pt x="249" y="306"/>
                  </a:lnTo>
                  <a:close/>
                  <a:moveTo>
                    <a:pt x="249" y="236"/>
                  </a:moveTo>
                  <a:cubicBezTo>
                    <a:pt x="24" y="236"/>
                    <a:pt x="24" y="236"/>
                    <a:pt x="24" y="236"/>
                  </a:cubicBezTo>
                  <a:cubicBezTo>
                    <a:pt x="24" y="191"/>
                    <a:pt x="24" y="191"/>
                    <a:pt x="24" y="191"/>
                  </a:cubicBezTo>
                  <a:cubicBezTo>
                    <a:pt x="249" y="191"/>
                    <a:pt x="249" y="191"/>
                    <a:pt x="249" y="191"/>
                  </a:cubicBezTo>
                  <a:lnTo>
                    <a:pt x="249" y="236"/>
                  </a:lnTo>
                  <a:close/>
                  <a:moveTo>
                    <a:pt x="249" y="168"/>
                  </a:moveTo>
                  <a:cubicBezTo>
                    <a:pt x="24" y="168"/>
                    <a:pt x="24" y="168"/>
                    <a:pt x="24" y="168"/>
                  </a:cubicBezTo>
                  <a:cubicBezTo>
                    <a:pt x="24" y="123"/>
                    <a:pt x="24" y="123"/>
                    <a:pt x="24" y="123"/>
                  </a:cubicBezTo>
                  <a:cubicBezTo>
                    <a:pt x="249" y="123"/>
                    <a:pt x="249" y="123"/>
                    <a:pt x="249" y="123"/>
                  </a:cubicBezTo>
                  <a:lnTo>
                    <a:pt x="249" y="168"/>
                  </a:lnTo>
                  <a:close/>
                  <a:moveTo>
                    <a:pt x="249" y="100"/>
                  </a:moveTo>
                  <a:cubicBezTo>
                    <a:pt x="24" y="100"/>
                    <a:pt x="24" y="100"/>
                    <a:pt x="24" y="100"/>
                  </a:cubicBezTo>
                  <a:cubicBezTo>
                    <a:pt x="24" y="55"/>
                    <a:pt x="24" y="55"/>
                    <a:pt x="24" y="55"/>
                  </a:cubicBezTo>
                  <a:cubicBezTo>
                    <a:pt x="249" y="55"/>
                    <a:pt x="249" y="55"/>
                    <a:pt x="249" y="55"/>
                  </a:cubicBezTo>
                  <a:lnTo>
                    <a:pt x="249" y="100"/>
                  </a:lnTo>
                  <a:close/>
                </a:path>
              </a:pathLst>
            </a:custGeom>
            <a:solidFill>
              <a:srgbClr val="70707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defTabSz="914103">
                <a:defRPr/>
              </a:pPr>
              <a:endParaRPr lang="en-US" sz="1899" kern="0" dirty="0">
                <a:solidFill>
                  <a:srgbClr val="000000"/>
                </a:solidFill>
                <a:latin typeface="Arial"/>
              </a:endParaRPr>
            </a:p>
          </p:txBody>
        </p:sp>
      </p:grpSp>
      <p:grpSp>
        <p:nvGrpSpPr>
          <p:cNvPr id="472" name="Group 471"/>
          <p:cNvGrpSpPr/>
          <p:nvPr/>
        </p:nvGrpSpPr>
        <p:grpSpPr>
          <a:xfrm>
            <a:off x="3191206" y="2050210"/>
            <a:ext cx="324575" cy="390733"/>
            <a:chOff x="3013418" y="1975878"/>
            <a:chExt cx="324660" cy="390835"/>
          </a:xfrm>
        </p:grpSpPr>
        <p:sp>
          <p:nvSpPr>
            <p:cNvPr id="473" name="Oval 472"/>
            <p:cNvSpPr/>
            <p:nvPr/>
          </p:nvSpPr>
          <p:spPr>
            <a:xfrm>
              <a:off x="3013418" y="1990440"/>
              <a:ext cx="324660" cy="121344"/>
            </a:xfrm>
            <a:prstGeom prst="ellipse">
              <a:avLst/>
            </a:prstGeom>
            <a:solidFill>
              <a:sysClr val="window" lastClr="FFFFFF"/>
            </a:solidFill>
            <a:ln w="9525">
              <a:noFill/>
              <a:miter lim="800000"/>
              <a:headEnd/>
              <a:tailEnd/>
            </a:ln>
          </p:spPr>
          <p:txBody>
            <a:bodyPr wrap="square" rtlCol="0" anchor="ctr"/>
            <a:lstStyle/>
            <a:p>
              <a:pPr algn="ctr" defTabSz="914126">
                <a:defRPr/>
              </a:pPr>
              <a:endParaRPr lang="en-US" sz="1799" kern="0" dirty="0">
                <a:solidFill>
                  <a:prstClr val="white"/>
                </a:solidFill>
                <a:latin typeface="Arial"/>
              </a:endParaRPr>
            </a:p>
          </p:txBody>
        </p:sp>
        <p:sp>
          <p:nvSpPr>
            <p:cNvPr id="474" name="Oval 473"/>
            <p:cNvSpPr/>
            <p:nvPr/>
          </p:nvSpPr>
          <p:spPr>
            <a:xfrm>
              <a:off x="3013418" y="2229261"/>
              <a:ext cx="324660" cy="121344"/>
            </a:xfrm>
            <a:prstGeom prst="ellipse">
              <a:avLst/>
            </a:prstGeom>
            <a:solidFill>
              <a:sysClr val="window" lastClr="FFFFFF"/>
            </a:solidFill>
            <a:ln w="9525">
              <a:noFill/>
              <a:miter lim="800000"/>
              <a:headEnd/>
              <a:tailEnd/>
            </a:ln>
          </p:spPr>
          <p:txBody>
            <a:bodyPr wrap="square" rtlCol="0" anchor="ctr"/>
            <a:lstStyle/>
            <a:p>
              <a:pPr algn="ctr" defTabSz="914126">
                <a:defRPr/>
              </a:pPr>
              <a:endParaRPr lang="en-US" sz="1799" kern="0" dirty="0">
                <a:solidFill>
                  <a:prstClr val="white"/>
                </a:solidFill>
                <a:latin typeface="Arial"/>
              </a:endParaRPr>
            </a:p>
          </p:txBody>
        </p:sp>
        <p:sp>
          <p:nvSpPr>
            <p:cNvPr id="475" name="Rectangle 474"/>
            <p:cNvSpPr/>
            <p:nvPr/>
          </p:nvSpPr>
          <p:spPr>
            <a:xfrm>
              <a:off x="3013418" y="2059166"/>
              <a:ext cx="324660" cy="217948"/>
            </a:xfrm>
            <a:prstGeom prst="rect">
              <a:avLst/>
            </a:prstGeom>
            <a:solidFill>
              <a:sysClr val="window" lastClr="FFFFFF"/>
            </a:solidFill>
            <a:ln w="9525">
              <a:noFill/>
              <a:miter lim="800000"/>
              <a:headEnd/>
              <a:tailEnd/>
            </a:ln>
          </p:spPr>
          <p:txBody>
            <a:bodyPr wrap="square" rtlCol="0" anchor="ctr"/>
            <a:lstStyle/>
            <a:p>
              <a:pPr algn="ctr" defTabSz="914126">
                <a:defRPr/>
              </a:pPr>
              <a:endParaRPr lang="en-US" sz="1799" kern="0" dirty="0">
                <a:solidFill>
                  <a:prstClr val="white"/>
                </a:solidFill>
                <a:latin typeface="Arial"/>
              </a:endParaRPr>
            </a:p>
          </p:txBody>
        </p:sp>
        <p:sp>
          <p:nvSpPr>
            <p:cNvPr id="476" name="Freeform 17"/>
            <p:cNvSpPr>
              <a:spLocks noEditPoints="1"/>
            </p:cNvSpPr>
            <p:nvPr/>
          </p:nvSpPr>
          <p:spPr bwMode="auto">
            <a:xfrm>
              <a:off x="3013418" y="1975878"/>
              <a:ext cx="324660" cy="390835"/>
            </a:xfrm>
            <a:custGeom>
              <a:avLst/>
              <a:gdLst>
                <a:gd name="T0" fmla="*/ 307 w 308"/>
                <a:gd name="T1" fmla="*/ 55 h 371"/>
                <a:gd name="T2" fmla="*/ 154 w 308"/>
                <a:gd name="T3" fmla="*/ 0 h 371"/>
                <a:gd name="T4" fmla="*/ 1 w 308"/>
                <a:gd name="T5" fmla="*/ 55 h 371"/>
                <a:gd name="T6" fmla="*/ 0 w 308"/>
                <a:gd name="T7" fmla="*/ 59 h 371"/>
                <a:gd name="T8" fmla="*/ 0 w 308"/>
                <a:gd name="T9" fmla="*/ 315 h 371"/>
                <a:gd name="T10" fmla="*/ 3 w 308"/>
                <a:gd name="T11" fmla="*/ 321 h 371"/>
                <a:gd name="T12" fmla="*/ 154 w 308"/>
                <a:gd name="T13" fmla="*/ 371 h 371"/>
                <a:gd name="T14" fmla="*/ 305 w 308"/>
                <a:gd name="T15" fmla="*/ 321 h 371"/>
                <a:gd name="T16" fmla="*/ 308 w 308"/>
                <a:gd name="T17" fmla="*/ 315 h 371"/>
                <a:gd name="T18" fmla="*/ 308 w 308"/>
                <a:gd name="T19" fmla="*/ 309 h 371"/>
                <a:gd name="T20" fmla="*/ 308 w 308"/>
                <a:gd name="T21" fmla="*/ 309 h 371"/>
                <a:gd name="T22" fmla="*/ 308 w 308"/>
                <a:gd name="T23" fmla="*/ 309 h 371"/>
                <a:gd name="T24" fmla="*/ 308 w 308"/>
                <a:gd name="T25" fmla="*/ 226 h 371"/>
                <a:gd name="T26" fmla="*/ 308 w 308"/>
                <a:gd name="T27" fmla="*/ 226 h 371"/>
                <a:gd name="T28" fmla="*/ 308 w 308"/>
                <a:gd name="T29" fmla="*/ 225 h 371"/>
                <a:gd name="T30" fmla="*/ 308 w 308"/>
                <a:gd name="T31" fmla="*/ 144 h 371"/>
                <a:gd name="T32" fmla="*/ 308 w 308"/>
                <a:gd name="T33" fmla="*/ 144 h 371"/>
                <a:gd name="T34" fmla="*/ 308 w 308"/>
                <a:gd name="T35" fmla="*/ 144 h 371"/>
                <a:gd name="T36" fmla="*/ 308 w 308"/>
                <a:gd name="T37" fmla="*/ 62 h 371"/>
                <a:gd name="T38" fmla="*/ 308 w 308"/>
                <a:gd name="T39" fmla="*/ 62 h 371"/>
                <a:gd name="T40" fmla="*/ 308 w 308"/>
                <a:gd name="T41" fmla="*/ 62 h 371"/>
                <a:gd name="T42" fmla="*/ 308 w 308"/>
                <a:gd name="T43" fmla="*/ 59 h 371"/>
                <a:gd name="T44" fmla="*/ 307 w 308"/>
                <a:gd name="T45" fmla="*/ 55 h 371"/>
                <a:gd name="T46" fmla="*/ 292 w 308"/>
                <a:gd name="T47" fmla="*/ 226 h 371"/>
                <a:gd name="T48" fmla="*/ 154 w 308"/>
                <a:gd name="T49" fmla="*/ 272 h 371"/>
                <a:gd name="T50" fmla="*/ 16 w 308"/>
                <a:gd name="T51" fmla="*/ 226 h 371"/>
                <a:gd name="T52" fmla="*/ 16 w 308"/>
                <a:gd name="T53" fmla="*/ 225 h 371"/>
                <a:gd name="T54" fmla="*/ 16 w 308"/>
                <a:gd name="T55" fmla="*/ 172 h 371"/>
                <a:gd name="T56" fmla="*/ 154 w 308"/>
                <a:gd name="T57" fmla="*/ 206 h 371"/>
                <a:gd name="T58" fmla="*/ 292 w 308"/>
                <a:gd name="T59" fmla="*/ 172 h 371"/>
                <a:gd name="T60" fmla="*/ 292 w 308"/>
                <a:gd name="T61" fmla="*/ 226 h 371"/>
                <a:gd name="T62" fmla="*/ 292 w 308"/>
                <a:gd name="T63" fmla="*/ 144 h 371"/>
                <a:gd name="T64" fmla="*/ 154 w 308"/>
                <a:gd name="T65" fmla="*/ 190 h 371"/>
                <a:gd name="T66" fmla="*/ 16 w 308"/>
                <a:gd name="T67" fmla="*/ 144 h 371"/>
                <a:gd name="T68" fmla="*/ 16 w 308"/>
                <a:gd name="T69" fmla="*/ 144 h 371"/>
                <a:gd name="T70" fmla="*/ 16 w 308"/>
                <a:gd name="T71" fmla="*/ 90 h 371"/>
                <a:gd name="T72" fmla="*/ 154 w 308"/>
                <a:gd name="T73" fmla="*/ 124 h 371"/>
                <a:gd name="T74" fmla="*/ 292 w 308"/>
                <a:gd name="T75" fmla="*/ 90 h 371"/>
                <a:gd name="T76" fmla="*/ 292 w 308"/>
                <a:gd name="T77" fmla="*/ 144 h 371"/>
                <a:gd name="T78" fmla="*/ 154 w 308"/>
                <a:gd name="T79" fmla="*/ 16 h 371"/>
                <a:gd name="T80" fmla="*/ 292 w 308"/>
                <a:gd name="T81" fmla="*/ 62 h 371"/>
                <a:gd name="T82" fmla="*/ 292 w 308"/>
                <a:gd name="T83" fmla="*/ 62 h 371"/>
                <a:gd name="T84" fmla="*/ 154 w 308"/>
                <a:gd name="T85" fmla="*/ 108 h 371"/>
                <a:gd name="T86" fmla="*/ 16 w 308"/>
                <a:gd name="T87" fmla="*/ 62 h 371"/>
                <a:gd name="T88" fmla="*/ 154 w 308"/>
                <a:gd name="T89" fmla="*/ 16 h 371"/>
                <a:gd name="T90" fmla="*/ 154 w 308"/>
                <a:gd name="T91" fmla="*/ 355 h 371"/>
                <a:gd name="T92" fmla="*/ 16 w 308"/>
                <a:gd name="T93" fmla="*/ 309 h 371"/>
                <a:gd name="T94" fmla="*/ 16 w 308"/>
                <a:gd name="T95" fmla="*/ 309 h 371"/>
                <a:gd name="T96" fmla="*/ 16 w 308"/>
                <a:gd name="T97" fmla="*/ 254 h 371"/>
                <a:gd name="T98" fmla="*/ 154 w 308"/>
                <a:gd name="T99" fmla="*/ 288 h 371"/>
                <a:gd name="T100" fmla="*/ 292 w 308"/>
                <a:gd name="T101" fmla="*/ 254 h 371"/>
                <a:gd name="T102" fmla="*/ 292 w 308"/>
                <a:gd name="T103" fmla="*/ 309 h 371"/>
                <a:gd name="T104" fmla="*/ 154 w 308"/>
                <a:gd name="T105" fmla="*/ 355 h 3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308" h="371">
                  <a:moveTo>
                    <a:pt x="307" y="55"/>
                  </a:moveTo>
                  <a:cubicBezTo>
                    <a:pt x="300" y="27"/>
                    <a:pt x="247" y="0"/>
                    <a:pt x="154" y="0"/>
                  </a:cubicBezTo>
                  <a:cubicBezTo>
                    <a:pt x="61" y="0"/>
                    <a:pt x="8" y="27"/>
                    <a:pt x="1" y="55"/>
                  </a:cubicBezTo>
                  <a:cubicBezTo>
                    <a:pt x="0" y="56"/>
                    <a:pt x="0" y="58"/>
                    <a:pt x="0" y="59"/>
                  </a:cubicBezTo>
                  <a:cubicBezTo>
                    <a:pt x="0" y="315"/>
                    <a:pt x="0" y="315"/>
                    <a:pt x="0" y="315"/>
                  </a:cubicBezTo>
                  <a:cubicBezTo>
                    <a:pt x="0" y="317"/>
                    <a:pt x="1" y="320"/>
                    <a:pt x="3" y="321"/>
                  </a:cubicBezTo>
                  <a:cubicBezTo>
                    <a:pt x="15" y="347"/>
                    <a:pt x="67" y="371"/>
                    <a:pt x="154" y="371"/>
                  </a:cubicBezTo>
                  <a:cubicBezTo>
                    <a:pt x="241" y="371"/>
                    <a:pt x="293" y="347"/>
                    <a:pt x="305" y="321"/>
                  </a:cubicBezTo>
                  <a:cubicBezTo>
                    <a:pt x="307" y="320"/>
                    <a:pt x="308" y="317"/>
                    <a:pt x="308" y="315"/>
                  </a:cubicBezTo>
                  <a:cubicBezTo>
                    <a:pt x="308" y="309"/>
                    <a:pt x="308" y="309"/>
                    <a:pt x="308" y="309"/>
                  </a:cubicBezTo>
                  <a:cubicBezTo>
                    <a:pt x="308" y="309"/>
                    <a:pt x="308" y="309"/>
                    <a:pt x="308" y="309"/>
                  </a:cubicBezTo>
                  <a:cubicBezTo>
                    <a:pt x="308" y="309"/>
                    <a:pt x="308" y="309"/>
                    <a:pt x="308" y="309"/>
                  </a:cubicBezTo>
                  <a:cubicBezTo>
                    <a:pt x="308" y="226"/>
                    <a:pt x="308" y="226"/>
                    <a:pt x="308" y="226"/>
                  </a:cubicBezTo>
                  <a:cubicBezTo>
                    <a:pt x="308" y="226"/>
                    <a:pt x="308" y="226"/>
                    <a:pt x="308" y="226"/>
                  </a:cubicBezTo>
                  <a:cubicBezTo>
                    <a:pt x="308" y="226"/>
                    <a:pt x="308" y="226"/>
                    <a:pt x="308" y="225"/>
                  </a:cubicBezTo>
                  <a:cubicBezTo>
                    <a:pt x="308" y="144"/>
                    <a:pt x="308" y="144"/>
                    <a:pt x="308" y="144"/>
                  </a:cubicBezTo>
                  <a:cubicBezTo>
                    <a:pt x="308" y="144"/>
                    <a:pt x="308" y="144"/>
                    <a:pt x="308" y="144"/>
                  </a:cubicBezTo>
                  <a:cubicBezTo>
                    <a:pt x="308" y="144"/>
                    <a:pt x="308" y="144"/>
                    <a:pt x="308" y="144"/>
                  </a:cubicBezTo>
                  <a:cubicBezTo>
                    <a:pt x="308" y="62"/>
                    <a:pt x="308" y="62"/>
                    <a:pt x="308" y="62"/>
                  </a:cubicBezTo>
                  <a:cubicBezTo>
                    <a:pt x="308" y="62"/>
                    <a:pt x="308" y="62"/>
                    <a:pt x="308" y="62"/>
                  </a:cubicBezTo>
                  <a:cubicBezTo>
                    <a:pt x="308" y="62"/>
                    <a:pt x="308" y="62"/>
                    <a:pt x="308" y="62"/>
                  </a:cubicBezTo>
                  <a:cubicBezTo>
                    <a:pt x="308" y="59"/>
                    <a:pt x="308" y="59"/>
                    <a:pt x="308" y="59"/>
                  </a:cubicBezTo>
                  <a:cubicBezTo>
                    <a:pt x="308" y="58"/>
                    <a:pt x="308" y="57"/>
                    <a:pt x="307" y="55"/>
                  </a:cubicBezTo>
                  <a:close/>
                  <a:moveTo>
                    <a:pt x="292" y="226"/>
                  </a:moveTo>
                  <a:cubicBezTo>
                    <a:pt x="292" y="248"/>
                    <a:pt x="235" y="272"/>
                    <a:pt x="154" y="272"/>
                  </a:cubicBezTo>
                  <a:cubicBezTo>
                    <a:pt x="73" y="272"/>
                    <a:pt x="16" y="248"/>
                    <a:pt x="16" y="226"/>
                  </a:cubicBezTo>
                  <a:cubicBezTo>
                    <a:pt x="16" y="226"/>
                    <a:pt x="16" y="226"/>
                    <a:pt x="16" y="225"/>
                  </a:cubicBezTo>
                  <a:cubicBezTo>
                    <a:pt x="16" y="172"/>
                    <a:pt x="16" y="172"/>
                    <a:pt x="16" y="172"/>
                  </a:cubicBezTo>
                  <a:cubicBezTo>
                    <a:pt x="39" y="191"/>
                    <a:pt x="86" y="206"/>
                    <a:pt x="154" y="206"/>
                  </a:cubicBezTo>
                  <a:cubicBezTo>
                    <a:pt x="222" y="206"/>
                    <a:pt x="269" y="191"/>
                    <a:pt x="292" y="172"/>
                  </a:cubicBezTo>
                  <a:lnTo>
                    <a:pt x="292" y="226"/>
                  </a:lnTo>
                  <a:close/>
                  <a:moveTo>
                    <a:pt x="292" y="144"/>
                  </a:moveTo>
                  <a:cubicBezTo>
                    <a:pt x="292" y="166"/>
                    <a:pt x="235" y="190"/>
                    <a:pt x="154" y="190"/>
                  </a:cubicBezTo>
                  <a:cubicBezTo>
                    <a:pt x="73" y="190"/>
                    <a:pt x="16" y="166"/>
                    <a:pt x="16" y="144"/>
                  </a:cubicBezTo>
                  <a:cubicBezTo>
                    <a:pt x="16" y="144"/>
                    <a:pt x="16" y="144"/>
                    <a:pt x="16" y="144"/>
                  </a:cubicBezTo>
                  <a:cubicBezTo>
                    <a:pt x="16" y="90"/>
                    <a:pt x="16" y="90"/>
                    <a:pt x="16" y="90"/>
                  </a:cubicBezTo>
                  <a:cubicBezTo>
                    <a:pt x="39" y="109"/>
                    <a:pt x="86" y="124"/>
                    <a:pt x="154" y="124"/>
                  </a:cubicBezTo>
                  <a:cubicBezTo>
                    <a:pt x="222" y="124"/>
                    <a:pt x="269" y="109"/>
                    <a:pt x="292" y="90"/>
                  </a:cubicBezTo>
                  <a:lnTo>
                    <a:pt x="292" y="144"/>
                  </a:lnTo>
                  <a:close/>
                  <a:moveTo>
                    <a:pt x="154" y="16"/>
                  </a:moveTo>
                  <a:cubicBezTo>
                    <a:pt x="235" y="16"/>
                    <a:pt x="292" y="40"/>
                    <a:pt x="292" y="62"/>
                  </a:cubicBezTo>
                  <a:cubicBezTo>
                    <a:pt x="292" y="62"/>
                    <a:pt x="292" y="62"/>
                    <a:pt x="292" y="62"/>
                  </a:cubicBezTo>
                  <a:cubicBezTo>
                    <a:pt x="292" y="84"/>
                    <a:pt x="235" y="108"/>
                    <a:pt x="154" y="108"/>
                  </a:cubicBezTo>
                  <a:cubicBezTo>
                    <a:pt x="73" y="108"/>
                    <a:pt x="16" y="84"/>
                    <a:pt x="16" y="62"/>
                  </a:cubicBezTo>
                  <a:cubicBezTo>
                    <a:pt x="16" y="40"/>
                    <a:pt x="73" y="16"/>
                    <a:pt x="154" y="16"/>
                  </a:cubicBezTo>
                  <a:close/>
                  <a:moveTo>
                    <a:pt x="154" y="355"/>
                  </a:moveTo>
                  <a:cubicBezTo>
                    <a:pt x="73" y="355"/>
                    <a:pt x="16" y="331"/>
                    <a:pt x="16" y="309"/>
                  </a:cubicBezTo>
                  <a:cubicBezTo>
                    <a:pt x="16" y="309"/>
                    <a:pt x="16" y="309"/>
                    <a:pt x="16" y="309"/>
                  </a:cubicBezTo>
                  <a:cubicBezTo>
                    <a:pt x="16" y="254"/>
                    <a:pt x="16" y="254"/>
                    <a:pt x="16" y="254"/>
                  </a:cubicBezTo>
                  <a:cubicBezTo>
                    <a:pt x="39" y="273"/>
                    <a:pt x="86" y="288"/>
                    <a:pt x="154" y="288"/>
                  </a:cubicBezTo>
                  <a:cubicBezTo>
                    <a:pt x="222" y="288"/>
                    <a:pt x="269" y="273"/>
                    <a:pt x="292" y="254"/>
                  </a:cubicBezTo>
                  <a:cubicBezTo>
                    <a:pt x="292" y="309"/>
                    <a:pt x="292" y="309"/>
                    <a:pt x="292" y="309"/>
                  </a:cubicBezTo>
                  <a:cubicBezTo>
                    <a:pt x="292" y="331"/>
                    <a:pt x="235" y="355"/>
                    <a:pt x="154" y="355"/>
                  </a:cubicBezTo>
                  <a:close/>
                </a:path>
              </a:pathLst>
            </a:custGeom>
            <a:solidFill>
              <a:srgbClr val="707072"/>
            </a:solidFill>
            <a:ln>
              <a:noFill/>
            </a:ln>
          </p:spPr>
          <p:txBody>
            <a:bodyPr vert="horz" wrap="square" lIns="91416" tIns="45708" rIns="91416" bIns="45708" numCol="1" anchor="t" anchorCtr="0" compatLnSpc="1">
              <a:prstTxWarp prst="textNoShape">
                <a:avLst/>
              </a:prstTxWarp>
            </a:bodyPr>
            <a:lstStyle/>
            <a:p>
              <a:pPr defTabSz="914126">
                <a:defRPr/>
              </a:pPr>
              <a:endParaRPr lang="en-US" sz="1799" kern="0">
                <a:solidFill>
                  <a:sysClr val="windowText" lastClr="000000"/>
                </a:solidFill>
                <a:latin typeface="Arial"/>
              </a:endParaRPr>
            </a:p>
          </p:txBody>
        </p:sp>
      </p:grpSp>
      <p:sp>
        <p:nvSpPr>
          <p:cNvPr id="3" name="Footer Placeholder 2"/>
          <p:cNvSpPr>
            <a:spLocks noGrp="1"/>
          </p:cNvSpPr>
          <p:nvPr>
            <p:ph type="ftr" sz="quarter" idx="11"/>
          </p:nvPr>
        </p:nvSpPr>
        <p:spPr/>
        <p:txBody>
          <a:bodyPr/>
          <a:lstStyle/>
          <a:p>
            <a:r>
              <a:rPr lang="en-US" smtClean="0"/>
              <a:t>Symantec Confidential - NDA required</a:t>
            </a:r>
            <a:endParaRPr lang="en-US" dirty="0"/>
          </a:p>
        </p:txBody>
      </p:sp>
    </p:spTree>
    <p:extLst>
      <p:ext uri="{BB962C8B-B14F-4D97-AF65-F5344CB8AC3E}">
        <p14:creationId xmlns:p14="http://schemas.microsoft.com/office/powerpoint/2010/main" val="28858840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42" presetClass="path" presetSubtype="0" accel="50000" decel="50000" fill="hold" nodeType="withEffect">
                                  <p:stCondLst>
                                    <p:cond delay="0"/>
                                  </p:stCondLst>
                                  <p:childTnLst>
                                    <p:animMotion origin="layout" path="M 4.52983E-6 2.22222E-6 L -0.18208 2.22222E-6 " pathEditMode="relative" rAng="0" ptsTypes="AA">
                                      <p:cBhvr>
                                        <p:cTn id="8" dur="750" fill="hold"/>
                                        <p:tgtEl>
                                          <p:spTgt spid="9"/>
                                        </p:tgtEl>
                                        <p:attrNameLst>
                                          <p:attrName>ppt_x</p:attrName>
                                          <p:attrName>ppt_y</p:attrName>
                                        </p:attrNameLst>
                                      </p:cBhvr>
                                      <p:rCtr x="-9104" y="0"/>
                                    </p:animMotion>
                                  </p:childTnLst>
                                </p:cTn>
                              </p:par>
                              <p:par>
                                <p:cTn id="9" presetID="1" presetClass="entr" presetSubtype="0" fill="hold" nodeType="withEffect">
                                  <p:stCondLst>
                                    <p:cond delay="0"/>
                                  </p:stCondLst>
                                  <p:childTnLst>
                                    <p:set>
                                      <p:cBhvr>
                                        <p:cTn id="10" dur="1" fill="hold">
                                          <p:stCondLst>
                                            <p:cond delay="0"/>
                                          </p:stCondLst>
                                        </p:cTn>
                                        <p:tgtEl>
                                          <p:spTgt spid="393"/>
                                        </p:tgtEl>
                                        <p:attrNameLst>
                                          <p:attrName>style.visibility</p:attrName>
                                        </p:attrNameLst>
                                      </p:cBhvr>
                                      <p:to>
                                        <p:strVal val="visible"/>
                                      </p:to>
                                    </p:set>
                                  </p:childTnLst>
                                </p:cTn>
                              </p:par>
                              <p:par>
                                <p:cTn id="11" presetID="63" presetClass="path" presetSubtype="0" accel="50000" decel="50000" fill="hold" nodeType="withEffect">
                                  <p:stCondLst>
                                    <p:cond delay="0"/>
                                  </p:stCondLst>
                                  <p:childTnLst>
                                    <p:animMotion origin="layout" path="M 4.52983E-6 2.22222E-6 L 0.42823 2.22222E-6 " pathEditMode="relative" rAng="0" ptsTypes="AA">
                                      <p:cBhvr>
                                        <p:cTn id="12" dur="1000" fill="hold"/>
                                        <p:tgtEl>
                                          <p:spTgt spid="393"/>
                                        </p:tgtEl>
                                        <p:attrNameLst>
                                          <p:attrName>ppt_x</p:attrName>
                                          <p:attrName>ppt_y</p:attrName>
                                        </p:attrNameLst>
                                      </p:cBhvr>
                                      <p:rCtr x="21412" y="0"/>
                                    </p:animMotion>
                                  </p:childTnLst>
                                </p:cTn>
                              </p:par>
                              <p:par>
                                <p:cTn id="13" presetID="1" presetClass="entr" presetSubtype="0" fill="hold" nodeType="withEffect">
                                  <p:stCondLst>
                                    <p:cond delay="0"/>
                                  </p:stCondLst>
                                  <p:childTnLst>
                                    <p:set>
                                      <p:cBhvr>
                                        <p:cTn id="14" dur="1" fill="hold">
                                          <p:stCondLst>
                                            <p:cond delay="0"/>
                                          </p:stCondLst>
                                        </p:cTn>
                                        <p:tgtEl>
                                          <p:spTgt spid="415"/>
                                        </p:tgtEl>
                                        <p:attrNameLst>
                                          <p:attrName>style.visibility</p:attrName>
                                        </p:attrNameLst>
                                      </p:cBhvr>
                                      <p:to>
                                        <p:strVal val="visible"/>
                                      </p:to>
                                    </p:set>
                                  </p:childTnLst>
                                </p:cTn>
                              </p:par>
                              <p:par>
                                <p:cTn id="15" presetID="63" presetClass="path" presetSubtype="0" accel="50000" decel="50000" fill="hold" nodeType="withEffect">
                                  <p:stCondLst>
                                    <p:cond delay="0"/>
                                  </p:stCondLst>
                                  <p:childTnLst>
                                    <p:animMotion origin="layout" path="M 4.52983E-6 2.22222E-6 L 0.49231 0.48055 " pathEditMode="relative" rAng="0" ptsTypes="AA">
                                      <p:cBhvr>
                                        <p:cTn id="16" dur="1000" fill="hold"/>
                                        <p:tgtEl>
                                          <p:spTgt spid="415"/>
                                        </p:tgtEl>
                                        <p:attrNameLst>
                                          <p:attrName>ppt_x</p:attrName>
                                          <p:attrName>ppt_y</p:attrName>
                                        </p:attrNameLst>
                                      </p:cBhvr>
                                      <p:rCtr x="24616" y="24028"/>
                                    </p:animMotion>
                                  </p:childTnLst>
                                </p:cTn>
                              </p:par>
                              <p:par>
                                <p:cTn id="17" presetID="1" presetClass="entr" presetSubtype="0" fill="hold" nodeType="withEffect">
                                  <p:stCondLst>
                                    <p:cond delay="0"/>
                                  </p:stCondLst>
                                  <p:childTnLst>
                                    <p:set>
                                      <p:cBhvr>
                                        <p:cTn id="18" dur="1" fill="hold">
                                          <p:stCondLst>
                                            <p:cond delay="0"/>
                                          </p:stCondLst>
                                        </p:cTn>
                                        <p:tgtEl>
                                          <p:spTgt spid="426"/>
                                        </p:tgtEl>
                                        <p:attrNameLst>
                                          <p:attrName>style.visibility</p:attrName>
                                        </p:attrNameLst>
                                      </p:cBhvr>
                                      <p:to>
                                        <p:strVal val="visible"/>
                                      </p:to>
                                    </p:set>
                                  </p:childTnLst>
                                </p:cTn>
                              </p:par>
                              <p:par>
                                <p:cTn id="19" presetID="63" presetClass="path" presetSubtype="0" accel="50000" decel="50000" fill="hold" nodeType="withEffect">
                                  <p:stCondLst>
                                    <p:cond delay="0"/>
                                  </p:stCondLst>
                                  <p:childTnLst>
                                    <p:animMotion origin="layout" path="M 4.52983E-6 2.22222E-6 L -0.18599 0.44861 " pathEditMode="relative" rAng="0" ptsTypes="AA">
                                      <p:cBhvr>
                                        <p:cTn id="20" dur="1000" fill="hold"/>
                                        <p:tgtEl>
                                          <p:spTgt spid="426"/>
                                        </p:tgtEl>
                                        <p:attrNameLst>
                                          <p:attrName>ppt_x</p:attrName>
                                          <p:attrName>ppt_y</p:attrName>
                                        </p:attrNameLst>
                                      </p:cBhvr>
                                      <p:rCtr x="-9299" y="22431"/>
                                    </p:animMotion>
                                  </p:childTnLst>
                                </p:cTn>
                              </p:par>
                              <p:par>
                                <p:cTn id="21" presetID="1" presetClass="entr" presetSubtype="0" fill="hold" nodeType="withEffect">
                                  <p:stCondLst>
                                    <p:cond delay="0"/>
                                  </p:stCondLst>
                                  <p:childTnLst>
                                    <p:set>
                                      <p:cBhvr>
                                        <p:cTn id="22" dur="1" fill="hold">
                                          <p:stCondLst>
                                            <p:cond delay="0"/>
                                          </p:stCondLst>
                                        </p:cTn>
                                        <p:tgtEl>
                                          <p:spTgt spid="437"/>
                                        </p:tgtEl>
                                        <p:attrNameLst>
                                          <p:attrName>style.visibility</p:attrName>
                                        </p:attrNameLst>
                                      </p:cBhvr>
                                      <p:to>
                                        <p:strVal val="visible"/>
                                      </p:to>
                                    </p:set>
                                  </p:childTnLst>
                                </p:cTn>
                              </p:par>
                              <p:par>
                                <p:cTn id="23" presetID="63" presetClass="path" presetSubtype="0" accel="50000" decel="50000" fill="hold" nodeType="withEffect">
                                  <p:stCondLst>
                                    <p:cond delay="0"/>
                                  </p:stCondLst>
                                  <p:childTnLst>
                                    <p:animMotion origin="layout" path="M 4.52983E-6 2.22222E-6 L -0.18052 0.25139 " pathEditMode="relative" rAng="0" ptsTypes="AA">
                                      <p:cBhvr>
                                        <p:cTn id="24" dur="1000" fill="hold"/>
                                        <p:tgtEl>
                                          <p:spTgt spid="437"/>
                                        </p:tgtEl>
                                        <p:attrNameLst>
                                          <p:attrName>ppt_x</p:attrName>
                                          <p:attrName>ppt_y</p:attrName>
                                        </p:attrNameLst>
                                      </p:cBhvr>
                                      <p:rCtr x="-9026" y="1256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bwMode="gray">
          <a:xfrm>
            <a:off x="-1" y="893"/>
            <a:ext cx="12188825" cy="6856214"/>
          </a:xfrm>
          <a:prstGeom prst="rect">
            <a:avLst/>
          </a:prstGeom>
          <a:solidFill>
            <a:srgbClr val="1396D2"/>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algn="ctr">
              <a:lnSpc>
                <a:spcPct val="90000"/>
              </a:lnSpc>
            </a:pPr>
            <a:endParaRPr lang="en-US" sz="1799">
              <a:solidFill>
                <a:schemeClr val="bg1"/>
              </a:solidFill>
            </a:endParaRPr>
          </a:p>
        </p:txBody>
      </p:sp>
      <p:pic>
        <p:nvPicPr>
          <p:cNvPr id="13" name="Picture 12"/>
          <p:cNvPicPr>
            <a:picLocks noChangeAspect="1"/>
          </p:cNvPicPr>
          <p:nvPr/>
        </p:nvPicPr>
        <p:blipFill>
          <a:blip r:embed="rId3">
            <a:lum bright="70000" contrast="-70000"/>
          </a:blip>
          <a:stretch>
            <a:fillRect/>
          </a:stretch>
        </p:blipFill>
        <p:spPr>
          <a:xfrm>
            <a:off x="4089609" y="3377928"/>
            <a:ext cx="761802" cy="253934"/>
          </a:xfrm>
          <a:prstGeom prst="rect">
            <a:avLst/>
          </a:prstGeom>
        </p:spPr>
      </p:pic>
      <p:pic>
        <p:nvPicPr>
          <p:cNvPr id="17" name="Picture 16"/>
          <p:cNvPicPr>
            <a:picLocks noChangeAspect="1"/>
          </p:cNvPicPr>
          <p:nvPr/>
        </p:nvPicPr>
        <p:blipFill>
          <a:blip r:embed="rId4">
            <a:lum bright="70000" contrast="-70000"/>
          </a:blip>
          <a:stretch>
            <a:fillRect/>
          </a:stretch>
        </p:blipFill>
        <p:spPr>
          <a:xfrm>
            <a:off x="5930046" y="3105573"/>
            <a:ext cx="880304" cy="423223"/>
          </a:xfrm>
          <a:prstGeom prst="rect">
            <a:avLst/>
          </a:prstGeom>
        </p:spPr>
      </p:pic>
      <p:pic>
        <p:nvPicPr>
          <p:cNvPr id="18" name="Picture 17"/>
          <p:cNvPicPr>
            <a:picLocks noChangeAspect="1"/>
          </p:cNvPicPr>
          <p:nvPr/>
        </p:nvPicPr>
        <p:blipFill>
          <a:blip r:embed="rId5">
            <a:lum bright="70000" contrast="-70000"/>
          </a:blip>
          <a:stretch>
            <a:fillRect/>
          </a:stretch>
        </p:blipFill>
        <p:spPr>
          <a:xfrm>
            <a:off x="5944514" y="3631862"/>
            <a:ext cx="863375" cy="507868"/>
          </a:xfrm>
          <a:prstGeom prst="rect">
            <a:avLst/>
          </a:prstGeom>
        </p:spPr>
      </p:pic>
      <p:sp>
        <p:nvSpPr>
          <p:cNvPr id="54" name="TextBox 53"/>
          <p:cNvSpPr txBox="1"/>
          <p:nvPr/>
        </p:nvSpPr>
        <p:spPr>
          <a:xfrm>
            <a:off x="7813271" y="2968903"/>
            <a:ext cx="2013959" cy="1421558"/>
          </a:xfrm>
          <a:prstGeom prst="rect">
            <a:avLst/>
          </a:prstGeom>
          <a:noFill/>
        </p:spPr>
        <p:txBody>
          <a:bodyPr wrap="square" rtlCol="0">
            <a:spAutoFit/>
          </a:bodyPr>
          <a:lstStyle/>
          <a:p>
            <a:pPr>
              <a:lnSpc>
                <a:spcPct val="90000"/>
              </a:lnSpc>
            </a:pPr>
            <a:r>
              <a:rPr lang="en-US" sz="2399" dirty="0">
                <a:solidFill>
                  <a:srgbClr val="FFFFFF"/>
                </a:solidFill>
                <a:latin typeface="Calibri"/>
              </a:rPr>
              <a:t>Suppliers</a:t>
            </a:r>
          </a:p>
          <a:p>
            <a:pPr>
              <a:lnSpc>
                <a:spcPct val="90000"/>
              </a:lnSpc>
            </a:pPr>
            <a:r>
              <a:rPr lang="en-US" sz="2399" dirty="0">
                <a:solidFill>
                  <a:srgbClr val="FFFFFF"/>
                </a:solidFill>
                <a:latin typeface="Calibri"/>
              </a:rPr>
              <a:t>Partners</a:t>
            </a:r>
          </a:p>
          <a:p>
            <a:pPr>
              <a:lnSpc>
                <a:spcPct val="90000"/>
              </a:lnSpc>
            </a:pPr>
            <a:r>
              <a:rPr lang="en-US" sz="2399" dirty="0">
                <a:solidFill>
                  <a:srgbClr val="FFFFFF"/>
                </a:solidFill>
                <a:latin typeface="Calibri"/>
              </a:rPr>
              <a:t>Customers</a:t>
            </a:r>
          </a:p>
          <a:p>
            <a:pPr>
              <a:lnSpc>
                <a:spcPct val="90000"/>
              </a:lnSpc>
            </a:pPr>
            <a:r>
              <a:rPr lang="en-US" sz="2399" dirty="0">
                <a:solidFill>
                  <a:srgbClr val="FFFFFF"/>
                </a:solidFill>
                <a:latin typeface="Calibri"/>
              </a:rPr>
              <a:t>Co-Workers</a:t>
            </a:r>
          </a:p>
        </p:txBody>
      </p:sp>
      <p:sp>
        <p:nvSpPr>
          <p:cNvPr id="57" name="TextBox 56"/>
          <p:cNvSpPr txBox="1"/>
          <p:nvPr/>
        </p:nvSpPr>
        <p:spPr>
          <a:xfrm>
            <a:off x="7838933" y="3708555"/>
            <a:ext cx="2635421" cy="424621"/>
          </a:xfrm>
          <a:prstGeom prst="rect">
            <a:avLst/>
          </a:prstGeom>
          <a:noFill/>
        </p:spPr>
        <p:txBody>
          <a:bodyPr wrap="square" rtlCol="0">
            <a:spAutoFit/>
          </a:bodyPr>
          <a:lstStyle/>
          <a:p>
            <a:pPr>
              <a:lnSpc>
                <a:spcPct val="90000"/>
              </a:lnSpc>
            </a:pPr>
            <a:endParaRPr lang="en-US" sz="2399" b="1" dirty="0">
              <a:solidFill>
                <a:srgbClr val="FFFFFF"/>
              </a:solidFill>
              <a:latin typeface="Calibri"/>
            </a:endParaRPr>
          </a:p>
        </p:txBody>
      </p:sp>
      <p:pic>
        <p:nvPicPr>
          <p:cNvPr id="2" name="Picture 1"/>
          <p:cNvPicPr>
            <a:picLocks noChangeAspect="1"/>
          </p:cNvPicPr>
          <p:nvPr/>
        </p:nvPicPr>
        <p:blipFill rotWithShape="1">
          <a:blip r:embed="rId6">
            <a:clrChange>
              <a:clrFrom>
                <a:srgbClr val="DCDCDC"/>
              </a:clrFrom>
              <a:clrTo>
                <a:srgbClr val="DCDCDC">
                  <a:alpha val="0"/>
                </a:srgbClr>
              </a:clrTo>
            </a:clrChange>
          </a:blip>
          <a:srcRect b="52937"/>
          <a:stretch/>
        </p:blipFill>
        <p:spPr>
          <a:xfrm>
            <a:off x="2730756" y="2806664"/>
            <a:ext cx="1312880" cy="1371965"/>
          </a:xfrm>
          <a:prstGeom prst="rect">
            <a:avLst/>
          </a:prstGeom>
        </p:spPr>
      </p:pic>
      <p:pic>
        <p:nvPicPr>
          <p:cNvPr id="5" name="Picture 4"/>
          <p:cNvPicPr>
            <a:picLocks noChangeAspect="1"/>
          </p:cNvPicPr>
          <p:nvPr/>
        </p:nvPicPr>
        <p:blipFill rotWithShape="1">
          <a:blip r:embed="rId7"/>
          <a:srcRect l="16836" r="12976"/>
          <a:stretch/>
        </p:blipFill>
        <p:spPr>
          <a:xfrm>
            <a:off x="4964245" y="3068620"/>
            <a:ext cx="821588" cy="920351"/>
          </a:xfrm>
          <a:prstGeom prst="rect">
            <a:avLst/>
          </a:prstGeom>
          <a:solidFill>
            <a:srgbClr val="1396D2"/>
          </a:solidFill>
        </p:spPr>
      </p:pic>
      <p:pic>
        <p:nvPicPr>
          <p:cNvPr id="6" name="Picture 5"/>
          <p:cNvPicPr>
            <a:picLocks noChangeAspect="1"/>
          </p:cNvPicPr>
          <p:nvPr/>
        </p:nvPicPr>
        <p:blipFill>
          <a:blip r:embed="rId8"/>
          <a:stretch>
            <a:fillRect/>
          </a:stretch>
        </p:blipFill>
        <p:spPr>
          <a:xfrm>
            <a:off x="6263830" y="1991998"/>
            <a:ext cx="1587425" cy="1038829"/>
          </a:xfrm>
          <a:prstGeom prst="rect">
            <a:avLst/>
          </a:prstGeom>
        </p:spPr>
      </p:pic>
      <p:pic>
        <p:nvPicPr>
          <p:cNvPr id="7" name="Picture 6"/>
          <p:cNvPicPr>
            <a:picLocks noChangeAspect="1"/>
          </p:cNvPicPr>
          <p:nvPr/>
        </p:nvPicPr>
        <p:blipFill>
          <a:blip r:embed="rId9"/>
          <a:stretch>
            <a:fillRect/>
          </a:stretch>
        </p:blipFill>
        <p:spPr>
          <a:xfrm>
            <a:off x="6263830" y="4146249"/>
            <a:ext cx="1653205" cy="796970"/>
          </a:xfrm>
          <a:prstGeom prst="rect">
            <a:avLst/>
          </a:prstGeom>
        </p:spPr>
      </p:pic>
      <p:sp>
        <p:nvSpPr>
          <p:cNvPr id="24" name="TextBox 23"/>
          <p:cNvSpPr txBox="1"/>
          <p:nvPr/>
        </p:nvSpPr>
        <p:spPr>
          <a:xfrm>
            <a:off x="455612" y="305614"/>
            <a:ext cx="8991600" cy="1076937"/>
          </a:xfrm>
          <a:prstGeom prst="rect">
            <a:avLst/>
          </a:prstGeom>
          <a:noFill/>
        </p:spPr>
        <p:txBody>
          <a:bodyPr wrap="square" lIns="91416" tIns="45708" rIns="91416" bIns="45708" rtlCol="0" anchor="t" anchorCtr="0">
            <a:spAutoFit/>
          </a:bodyPr>
          <a:lstStyle/>
          <a:p>
            <a:pPr defTabSz="912794" fontAlgn="base">
              <a:lnSpc>
                <a:spcPct val="80000"/>
              </a:lnSpc>
              <a:spcBef>
                <a:spcPct val="0"/>
              </a:spcBef>
              <a:spcAft>
                <a:spcPct val="0"/>
              </a:spcAft>
            </a:pPr>
            <a:r>
              <a:rPr lang="en-US" sz="3999" b="1" dirty="0">
                <a:solidFill>
                  <a:srgbClr val="EFA62F"/>
                </a:solidFill>
                <a:latin typeface="Calibri Light"/>
                <a:ea typeface="Calibri"/>
                <a:cs typeface="Calibri Light"/>
              </a:rPr>
              <a:t>Information Protection Everywhere</a:t>
            </a:r>
          </a:p>
          <a:p>
            <a:pPr defTabSz="912794" fontAlgn="base">
              <a:lnSpc>
                <a:spcPct val="80000"/>
              </a:lnSpc>
              <a:spcBef>
                <a:spcPct val="0"/>
              </a:spcBef>
              <a:spcAft>
                <a:spcPct val="0"/>
              </a:spcAft>
            </a:pPr>
            <a:endParaRPr lang="en-US" sz="3999" b="1" dirty="0">
              <a:solidFill>
                <a:srgbClr val="EFA62F"/>
              </a:solidFill>
              <a:latin typeface="Calibri Light"/>
              <a:ea typeface="Calibri"/>
              <a:cs typeface="Calibri Light"/>
            </a:endParaRPr>
          </a:p>
        </p:txBody>
      </p:sp>
      <p:grpSp>
        <p:nvGrpSpPr>
          <p:cNvPr id="10" name="Group 9"/>
          <p:cNvGrpSpPr/>
          <p:nvPr/>
        </p:nvGrpSpPr>
        <p:grpSpPr>
          <a:xfrm>
            <a:off x="251747" y="3988971"/>
            <a:ext cx="1896943" cy="1323439"/>
            <a:chOff x="251813" y="3989116"/>
            <a:chExt cx="1897437" cy="1323784"/>
          </a:xfrm>
        </p:grpSpPr>
        <p:sp>
          <p:nvSpPr>
            <p:cNvPr id="8" name="Rectangle 7"/>
            <p:cNvSpPr/>
            <p:nvPr/>
          </p:nvSpPr>
          <p:spPr>
            <a:xfrm>
              <a:off x="884090" y="3989116"/>
              <a:ext cx="1265160" cy="1323784"/>
            </a:xfrm>
            <a:prstGeom prst="rect">
              <a:avLst/>
            </a:prstGeom>
          </p:spPr>
          <p:txBody>
            <a:bodyPr wrap="square">
              <a:spAutoFit/>
            </a:bodyPr>
            <a:lstStyle/>
            <a:p>
              <a:pPr>
                <a:spcAft>
                  <a:spcPts val="1799"/>
                </a:spcAft>
                <a:buClr>
                  <a:schemeClr val="bg1"/>
                </a:buClr>
                <a:defRPr/>
              </a:pPr>
              <a:r>
                <a:rPr lang="en-US" sz="1600" dirty="0">
                  <a:solidFill>
                    <a:schemeClr val="bg1"/>
                  </a:solidFill>
                </a:rPr>
                <a:t>Identity Protection disappears when access is granted</a:t>
              </a:r>
            </a:p>
          </p:txBody>
        </p:sp>
        <p:pic>
          <p:nvPicPr>
            <p:cNvPr id="27" name="Picture 26"/>
            <p:cNvPicPr>
              <a:picLocks noChangeAspect="1"/>
            </p:cNvPicPr>
            <p:nvPr/>
          </p:nvPicPr>
          <p:blipFill>
            <a:blip r:embed="rId10">
              <a:duotone>
                <a:schemeClr val="accent1">
                  <a:shade val="45000"/>
                  <a:satMod val="135000"/>
                </a:schemeClr>
                <a:prstClr val="white"/>
              </a:duotone>
            </a:blip>
            <a:stretch>
              <a:fillRect/>
            </a:stretch>
          </p:blipFill>
          <p:spPr>
            <a:xfrm>
              <a:off x="251813" y="4286492"/>
              <a:ext cx="632277" cy="574797"/>
            </a:xfrm>
            <a:prstGeom prst="rect">
              <a:avLst/>
            </a:prstGeom>
          </p:spPr>
        </p:pic>
      </p:grpSp>
      <p:grpSp>
        <p:nvGrpSpPr>
          <p:cNvPr id="4" name="Group 3"/>
          <p:cNvGrpSpPr/>
          <p:nvPr/>
        </p:nvGrpSpPr>
        <p:grpSpPr>
          <a:xfrm>
            <a:off x="10038845" y="1495596"/>
            <a:ext cx="1878435" cy="830997"/>
            <a:chOff x="10041461" y="1495092"/>
            <a:chExt cx="1878924" cy="831213"/>
          </a:xfrm>
        </p:grpSpPr>
        <p:sp>
          <p:nvSpPr>
            <p:cNvPr id="30" name="Rectangle 29"/>
            <p:cNvSpPr/>
            <p:nvPr/>
          </p:nvSpPr>
          <p:spPr>
            <a:xfrm>
              <a:off x="10655225" y="1495092"/>
              <a:ext cx="1265160" cy="831213"/>
            </a:xfrm>
            <a:prstGeom prst="rect">
              <a:avLst/>
            </a:prstGeom>
          </p:spPr>
          <p:txBody>
            <a:bodyPr wrap="square">
              <a:spAutoFit/>
            </a:bodyPr>
            <a:lstStyle/>
            <a:p>
              <a:pPr>
                <a:spcAft>
                  <a:spcPts val="1799"/>
                </a:spcAft>
                <a:buClr>
                  <a:schemeClr val="bg1"/>
                </a:buClr>
                <a:defRPr/>
              </a:pPr>
              <a:r>
                <a:rPr lang="en-US" sz="1600" dirty="0">
                  <a:solidFill>
                    <a:schemeClr val="bg1"/>
                  </a:solidFill>
                </a:rPr>
                <a:t>DLP blocks sensitive data flow</a:t>
              </a:r>
            </a:p>
          </p:txBody>
        </p:sp>
        <p:pic>
          <p:nvPicPr>
            <p:cNvPr id="31" name="Picture 30"/>
            <p:cNvPicPr>
              <a:picLocks noChangeAspect="1"/>
            </p:cNvPicPr>
            <p:nvPr/>
          </p:nvPicPr>
          <p:blipFill>
            <a:blip r:embed="rId10">
              <a:duotone>
                <a:schemeClr val="accent1">
                  <a:shade val="45000"/>
                  <a:satMod val="135000"/>
                </a:schemeClr>
                <a:prstClr val="white"/>
              </a:duotone>
            </a:blip>
            <a:stretch>
              <a:fillRect/>
            </a:stretch>
          </p:blipFill>
          <p:spPr>
            <a:xfrm>
              <a:off x="10041461" y="1566916"/>
              <a:ext cx="632277" cy="574797"/>
            </a:xfrm>
            <a:prstGeom prst="rect">
              <a:avLst/>
            </a:prstGeom>
          </p:spPr>
        </p:pic>
      </p:grpSp>
      <p:grpSp>
        <p:nvGrpSpPr>
          <p:cNvPr id="9" name="Group 8"/>
          <p:cNvGrpSpPr/>
          <p:nvPr/>
        </p:nvGrpSpPr>
        <p:grpSpPr>
          <a:xfrm>
            <a:off x="5430708" y="5871861"/>
            <a:ext cx="1923788" cy="830997"/>
            <a:chOff x="7259969" y="5965165"/>
            <a:chExt cx="1924289" cy="831214"/>
          </a:xfrm>
        </p:grpSpPr>
        <p:sp>
          <p:nvSpPr>
            <p:cNvPr id="28" name="Rectangle 27"/>
            <p:cNvSpPr/>
            <p:nvPr/>
          </p:nvSpPr>
          <p:spPr>
            <a:xfrm>
              <a:off x="7919098" y="5965165"/>
              <a:ext cx="1265160" cy="831214"/>
            </a:xfrm>
            <a:prstGeom prst="rect">
              <a:avLst/>
            </a:prstGeom>
          </p:spPr>
          <p:txBody>
            <a:bodyPr wrap="square">
              <a:spAutoFit/>
            </a:bodyPr>
            <a:lstStyle/>
            <a:p>
              <a:pPr>
                <a:spcAft>
                  <a:spcPts val="1799"/>
                </a:spcAft>
                <a:buClr>
                  <a:schemeClr val="bg1"/>
                </a:buClr>
                <a:defRPr/>
              </a:pPr>
              <a:r>
                <a:rPr lang="en-US" sz="1600" dirty="0">
                  <a:solidFill>
                    <a:schemeClr val="bg1"/>
                  </a:solidFill>
                </a:rPr>
                <a:t>Encryption is hard to use (passwords) </a:t>
              </a:r>
            </a:p>
          </p:txBody>
        </p:sp>
        <p:pic>
          <p:nvPicPr>
            <p:cNvPr id="58" name="Picture 57"/>
            <p:cNvPicPr>
              <a:picLocks noChangeAspect="1"/>
            </p:cNvPicPr>
            <p:nvPr/>
          </p:nvPicPr>
          <p:blipFill>
            <a:blip r:embed="rId10">
              <a:duotone>
                <a:schemeClr val="accent1">
                  <a:shade val="45000"/>
                  <a:satMod val="135000"/>
                </a:schemeClr>
                <a:prstClr val="white"/>
              </a:duotone>
            </a:blip>
            <a:stretch>
              <a:fillRect/>
            </a:stretch>
          </p:blipFill>
          <p:spPr>
            <a:xfrm>
              <a:off x="7259969" y="6042187"/>
              <a:ext cx="632277" cy="574797"/>
            </a:xfrm>
            <a:prstGeom prst="rect">
              <a:avLst/>
            </a:prstGeom>
          </p:spPr>
        </p:pic>
      </p:grpSp>
      <p:sp>
        <p:nvSpPr>
          <p:cNvPr id="21" name="TextBox 20"/>
          <p:cNvSpPr txBox="1"/>
          <p:nvPr/>
        </p:nvSpPr>
        <p:spPr>
          <a:xfrm>
            <a:off x="8655211" y="1596234"/>
            <a:ext cx="1610074" cy="476930"/>
          </a:xfrm>
          <a:prstGeom prst="rect">
            <a:avLst/>
          </a:prstGeom>
          <a:noFill/>
        </p:spPr>
        <p:txBody>
          <a:bodyPr wrap="square" rtlCol="0">
            <a:spAutoFit/>
          </a:bodyPr>
          <a:lstStyle/>
          <a:p>
            <a:pPr algn="ctr">
              <a:lnSpc>
                <a:spcPts val="3012"/>
              </a:lnSpc>
            </a:pPr>
            <a:r>
              <a:rPr lang="en-US" sz="2799" dirty="0">
                <a:solidFill>
                  <a:srgbClr val="F9B31D"/>
                </a:solidFill>
                <a:latin typeface="Calibri"/>
              </a:rPr>
              <a:t>DLP</a:t>
            </a:r>
          </a:p>
        </p:txBody>
      </p:sp>
      <p:sp>
        <p:nvSpPr>
          <p:cNvPr id="22" name="TextBox 21"/>
          <p:cNvSpPr txBox="1"/>
          <p:nvPr/>
        </p:nvSpPr>
        <p:spPr>
          <a:xfrm>
            <a:off x="4736228" y="5354817"/>
            <a:ext cx="3292841" cy="476930"/>
          </a:xfrm>
          <a:prstGeom prst="rect">
            <a:avLst/>
          </a:prstGeom>
          <a:noFill/>
        </p:spPr>
        <p:txBody>
          <a:bodyPr wrap="square" rtlCol="0">
            <a:spAutoFit/>
          </a:bodyPr>
          <a:lstStyle/>
          <a:p>
            <a:pPr algn="ctr">
              <a:lnSpc>
                <a:spcPts val="3012"/>
              </a:lnSpc>
            </a:pPr>
            <a:r>
              <a:rPr lang="en-US" sz="2799" dirty="0">
                <a:solidFill>
                  <a:srgbClr val="F9B31D"/>
                </a:solidFill>
                <a:latin typeface="Calibri"/>
              </a:rPr>
              <a:t>Encryption</a:t>
            </a:r>
          </a:p>
        </p:txBody>
      </p:sp>
      <p:sp>
        <p:nvSpPr>
          <p:cNvPr id="23" name="TextBox 22"/>
          <p:cNvSpPr txBox="1"/>
          <p:nvPr/>
        </p:nvSpPr>
        <p:spPr>
          <a:xfrm>
            <a:off x="-13978" y="3429616"/>
            <a:ext cx="2450834" cy="476930"/>
          </a:xfrm>
          <a:prstGeom prst="rect">
            <a:avLst/>
          </a:prstGeom>
          <a:noFill/>
        </p:spPr>
        <p:txBody>
          <a:bodyPr wrap="square" rtlCol="0">
            <a:spAutoFit/>
          </a:bodyPr>
          <a:lstStyle/>
          <a:p>
            <a:pPr algn="ctr">
              <a:lnSpc>
                <a:spcPts val="3012"/>
              </a:lnSpc>
            </a:pPr>
            <a:r>
              <a:rPr lang="en-US" sz="2799" dirty="0">
                <a:solidFill>
                  <a:srgbClr val="FFC000"/>
                </a:solidFill>
                <a:latin typeface="Calibri"/>
              </a:rPr>
              <a:t>Biometrics</a:t>
            </a:r>
          </a:p>
        </p:txBody>
      </p:sp>
      <p:pic>
        <p:nvPicPr>
          <p:cNvPr id="25" name="Picture 24"/>
          <p:cNvPicPr>
            <a:picLocks noChangeAspect="1"/>
          </p:cNvPicPr>
          <p:nvPr/>
        </p:nvPicPr>
        <p:blipFill rotWithShape="1">
          <a:blip r:embed="rId11">
            <a:biLevel thresh="25000"/>
          </a:blip>
          <a:srcRect r="38421"/>
          <a:stretch/>
        </p:blipFill>
        <p:spPr>
          <a:xfrm>
            <a:off x="1830679" y="4051383"/>
            <a:ext cx="3230219" cy="1660543"/>
          </a:xfrm>
          <a:prstGeom prst="rect">
            <a:avLst/>
          </a:prstGeom>
        </p:spPr>
      </p:pic>
      <p:pic>
        <p:nvPicPr>
          <p:cNvPr id="26" name="Picture 25"/>
          <p:cNvPicPr>
            <a:picLocks noChangeAspect="1"/>
          </p:cNvPicPr>
          <p:nvPr/>
        </p:nvPicPr>
        <p:blipFill>
          <a:blip r:embed="rId12">
            <a:biLevel thresh="25000"/>
          </a:blip>
          <a:stretch>
            <a:fillRect/>
          </a:stretch>
        </p:blipFill>
        <p:spPr>
          <a:xfrm>
            <a:off x="1865893" y="1085997"/>
            <a:ext cx="7080609" cy="2302333"/>
          </a:xfrm>
          <a:prstGeom prst="rect">
            <a:avLst/>
          </a:prstGeom>
        </p:spPr>
      </p:pic>
      <p:pic>
        <p:nvPicPr>
          <p:cNvPr id="29" name="Picture 28"/>
          <p:cNvPicPr>
            <a:picLocks noChangeAspect="1"/>
          </p:cNvPicPr>
          <p:nvPr/>
        </p:nvPicPr>
        <p:blipFill rotWithShape="1">
          <a:blip r:embed="rId11">
            <a:biLevel thresh="25000"/>
          </a:blip>
          <a:srcRect r="6556"/>
          <a:stretch/>
        </p:blipFill>
        <p:spPr>
          <a:xfrm rot="16770932">
            <a:off x="7045463" y="3033857"/>
            <a:ext cx="3645971" cy="2047463"/>
          </a:xfrm>
          <a:prstGeom prst="rect">
            <a:avLst/>
          </a:prstGeom>
        </p:spPr>
      </p:pic>
      <p:grpSp>
        <p:nvGrpSpPr>
          <p:cNvPr id="16" name="Group 15"/>
          <p:cNvGrpSpPr/>
          <p:nvPr/>
        </p:nvGrpSpPr>
        <p:grpSpPr>
          <a:xfrm>
            <a:off x="5375040" y="5985516"/>
            <a:ext cx="2924232" cy="584623"/>
            <a:chOff x="9689844" y="5543157"/>
            <a:chExt cx="2924994" cy="584775"/>
          </a:xfrm>
        </p:grpSpPr>
        <p:sp>
          <p:nvSpPr>
            <p:cNvPr id="33" name="TextBox 32"/>
            <p:cNvSpPr txBox="1"/>
            <p:nvPr/>
          </p:nvSpPr>
          <p:spPr>
            <a:xfrm>
              <a:off x="10185721" y="5543157"/>
              <a:ext cx="2429117" cy="584775"/>
            </a:xfrm>
            <a:prstGeom prst="rect">
              <a:avLst/>
            </a:prstGeom>
            <a:noFill/>
          </p:spPr>
          <p:txBody>
            <a:bodyPr wrap="square" rtlCol="0">
              <a:spAutoFit/>
            </a:bodyPr>
            <a:lstStyle/>
            <a:p>
              <a:pPr>
                <a:spcAft>
                  <a:spcPts val="1799"/>
                </a:spcAft>
                <a:buClr>
                  <a:schemeClr val="bg1"/>
                </a:buClr>
                <a:defRPr/>
              </a:pPr>
              <a:r>
                <a:rPr lang="en-US" sz="1600" dirty="0">
                  <a:solidFill>
                    <a:schemeClr val="bg1"/>
                  </a:solidFill>
                </a:rPr>
                <a:t>Encryption protects data so data can travel</a:t>
              </a:r>
            </a:p>
          </p:txBody>
        </p:sp>
        <p:pic>
          <p:nvPicPr>
            <p:cNvPr id="37" name="Picture 36" descr="SYM_Horiz_PMSC_rev.eps"/>
            <p:cNvPicPr>
              <a:picLocks noChangeAspect="1"/>
            </p:cNvPicPr>
            <p:nvPr/>
          </p:nvPicPr>
          <p:blipFill rotWithShape="1">
            <a:blip r:embed="rId13" cstate="email">
              <a:extLst>
                <a:ext uri="{28A0092B-C50C-407E-A947-70E740481C1C}">
                  <a14:useLocalDpi xmlns:a14="http://schemas.microsoft.com/office/drawing/2010/main"/>
                </a:ext>
              </a:extLst>
            </a:blip>
            <a:srcRect r="76103"/>
            <a:stretch/>
          </p:blipFill>
          <p:spPr>
            <a:xfrm>
              <a:off x="9689844" y="5582934"/>
              <a:ext cx="427807" cy="473644"/>
            </a:xfrm>
            <a:prstGeom prst="rect">
              <a:avLst/>
            </a:prstGeom>
            <a:effectLst>
              <a:glow rad="228600">
                <a:schemeClr val="bg1">
                  <a:alpha val="26000"/>
                </a:schemeClr>
              </a:glow>
            </a:effectLst>
          </p:spPr>
        </p:pic>
      </p:grpSp>
      <p:grpSp>
        <p:nvGrpSpPr>
          <p:cNvPr id="19" name="Group 18"/>
          <p:cNvGrpSpPr/>
          <p:nvPr/>
        </p:nvGrpSpPr>
        <p:grpSpPr>
          <a:xfrm>
            <a:off x="9940448" y="4139730"/>
            <a:ext cx="2132544" cy="1076937"/>
            <a:chOff x="9829791" y="4390711"/>
            <a:chExt cx="2133099" cy="1077218"/>
          </a:xfrm>
        </p:grpSpPr>
        <p:sp>
          <p:nvSpPr>
            <p:cNvPr id="32" name="TextBox 31"/>
            <p:cNvSpPr txBox="1"/>
            <p:nvPr/>
          </p:nvSpPr>
          <p:spPr>
            <a:xfrm>
              <a:off x="10267959" y="4390711"/>
              <a:ext cx="1694931" cy="1077218"/>
            </a:xfrm>
            <a:prstGeom prst="rect">
              <a:avLst/>
            </a:prstGeom>
            <a:noFill/>
          </p:spPr>
          <p:txBody>
            <a:bodyPr wrap="square" rtlCol="0">
              <a:spAutoFit/>
            </a:bodyPr>
            <a:lstStyle/>
            <a:p>
              <a:r>
                <a:rPr lang="en-US" sz="1600" dirty="0">
                  <a:solidFill>
                    <a:schemeClr val="bg1"/>
                  </a:solidFill>
                </a:rPr>
                <a:t>DLP determines what data to protect &amp; drives encryption</a:t>
              </a:r>
            </a:p>
          </p:txBody>
        </p:sp>
        <p:pic>
          <p:nvPicPr>
            <p:cNvPr id="39" name="Picture 38" descr="SYM_Horiz_PMSC_rev.eps"/>
            <p:cNvPicPr>
              <a:picLocks noChangeAspect="1"/>
            </p:cNvPicPr>
            <p:nvPr/>
          </p:nvPicPr>
          <p:blipFill rotWithShape="1">
            <a:blip r:embed="rId13" cstate="email">
              <a:extLst>
                <a:ext uri="{28A0092B-C50C-407E-A947-70E740481C1C}">
                  <a14:useLocalDpi xmlns:a14="http://schemas.microsoft.com/office/drawing/2010/main"/>
                </a:ext>
              </a:extLst>
            </a:blip>
            <a:srcRect r="76103"/>
            <a:stretch/>
          </p:blipFill>
          <p:spPr>
            <a:xfrm>
              <a:off x="9829791" y="4545293"/>
              <a:ext cx="427807" cy="473644"/>
            </a:xfrm>
            <a:prstGeom prst="rect">
              <a:avLst/>
            </a:prstGeom>
            <a:effectLst>
              <a:glow rad="228600">
                <a:schemeClr val="bg1">
                  <a:alpha val="26000"/>
                </a:schemeClr>
              </a:glow>
            </a:effectLst>
          </p:spPr>
        </p:pic>
      </p:grpSp>
      <p:grpSp>
        <p:nvGrpSpPr>
          <p:cNvPr id="20" name="Group 19"/>
          <p:cNvGrpSpPr/>
          <p:nvPr/>
        </p:nvGrpSpPr>
        <p:grpSpPr>
          <a:xfrm>
            <a:off x="1241857" y="1142182"/>
            <a:ext cx="2145339" cy="830781"/>
            <a:chOff x="405890" y="5260797"/>
            <a:chExt cx="2145898" cy="830997"/>
          </a:xfrm>
        </p:grpSpPr>
        <p:sp>
          <p:nvSpPr>
            <p:cNvPr id="34" name="TextBox 33"/>
            <p:cNvSpPr txBox="1"/>
            <p:nvPr/>
          </p:nvSpPr>
          <p:spPr>
            <a:xfrm>
              <a:off x="883981" y="5260797"/>
              <a:ext cx="1667807" cy="830997"/>
            </a:xfrm>
            <a:prstGeom prst="rect">
              <a:avLst/>
            </a:prstGeom>
            <a:noFill/>
          </p:spPr>
          <p:txBody>
            <a:bodyPr wrap="square" rtlCol="0">
              <a:spAutoFit/>
            </a:bodyPr>
            <a:lstStyle/>
            <a:p>
              <a:pPr>
                <a:spcAft>
                  <a:spcPts val="1799"/>
                </a:spcAft>
                <a:buClr>
                  <a:schemeClr val="bg1"/>
                </a:buClr>
                <a:defRPr/>
              </a:pPr>
              <a:r>
                <a:rPr lang="en-US" sz="1600" dirty="0">
                  <a:solidFill>
                    <a:schemeClr val="bg1"/>
                  </a:solidFill>
                </a:rPr>
                <a:t>Identity enables easy access to sensitive data</a:t>
              </a:r>
            </a:p>
          </p:txBody>
        </p:sp>
        <p:pic>
          <p:nvPicPr>
            <p:cNvPr id="41" name="Picture 40" descr="SYM_Horiz_PMSC_rev.eps"/>
            <p:cNvPicPr>
              <a:picLocks noChangeAspect="1"/>
            </p:cNvPicPr>
            <p:nvPr/>
          </p:nvPicPr>
          <p:blipFill rotWithShape="1">
            <a:blip r:embed="rId13" cstate="email">
              <a:extLst>
                <a:ext uri="{28A0092B-C50C-407E-A947-70E740481C1C}">
                  <a14:useLocalDpi xmlns:a14="http://schemas.microsoft.com/office/drawing/2010/main"/>
                </a:ext>
              </a:extLst>
            </a:blip>
            <a:srcRect r="76103"/>
            <a:stretch/>
          </p:blipFill>
          <p:spPr>
            <a:xfrm>
              <a:off x="405890" y="5398855"/>
              <a:ext cx="427807" cy="473644"/>
            </a:xfrm>
            <a:prstGeom prst="rect">
              <a:avLst/>
            </a:prstGeom>
            <a:effectLst>
              <a:glow rad="228600">
                <a:schemeClr val="bg1">
                  <a:alpha val="26000"/>
                </a:schemeClr>
              </a:glow>
            </a:effectLst>
          </p:spPr>
        </p:pic>
      </p:grpSp>
      <p:sp>
        <p:nvSpPr>
          <p:cNvPr id="11" name="Footer Placeholder 10"/>
          <p:cNvSpPr>
            <a:spLocks noGrp="1"/>
          </p:cNvSpPr>
          <p:nvPr>
            <p:ph type="ftr" sz="quarter" idx="11"/>
          </p:nvPr>
        </p:nvSpPr>
        <p:spPr/>
        <p:txBody>
          <a:bodyPr/>
          <a:lstStyle/>
          <a:p>
            <a:r>
              <a:rPr lang="en-US" smtClean="0"/>
              <a:t>Symantec Confidential - NDA required</a:t>
            </a:r>
            <a:endParaRPr lang="en-US" dirty="0"/>
          </a:p>
        </p:txBody>
      </p:sp>
    </p:spTree>
    <p:extLst>
      <p:ext uri="{BB962C8B-B14F-4D97-AF65-F5344CB8AC3E}">
        <p14:creationId xmlns:p14="http://schemas.microsoft.com/office/powerpoint/2010/main" val="1386394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childTnLst>
                                </p:cTn>
                              </p:par>
                            </p:childTnLst>
                          </p:cTn>
                        </p:par>
                        <p:par>
                          <p:cTn id="7" fill="hold">
                            <p:stCondLst>
                              <p:cond delay="0"/>
                            </p:stCondLst>
                            <p:childTnLst>
                              <p:par>
                                <p:cTn id="8" presetID="22" presetClass="entr" presetSubtype="8" fill="hold" nodeType="after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wipe(left)">
                                      <p:cBhvr>
                                        <p:cTn id="10" dur="500"/>
                                        <p:tgtEl>
                                          <p:spTgt spid="19"/>
                                        </p:tgtEl>
                                      </p:cBhvr>
                                    </p:animEffect>
                                  </p:childTnLst>
                                </p:cTn>
                              </p:par>
                              <p:par>
                                <p:cTn id="11" presetID="10" presetClass="exit" presetSubtype="0" fill="hold" nodeType="withEffect">
                                  <p:stCondLst>
                                    <p:cond delay="0"/>
                                  </p:stCondLst>
                                  <p:childTnLst>
                                    <p:animEffect transition="out" filter="fade">
                                      <p:cBhvr>
                                        <p:cTn id="12" dur="500"/>
                                        <p:tgtEl>
                                          <p:spTgt spid="4"/>
                                        </p:tgtEl>
                                      </p:cBhvr>
                                    </p:animEffect>
                                    <p:set>
                                      <p:cBhvr>
                                        <p:cTn id="13" dur="1" fill="hold">
                                          <p:stCondLst>
                                            <p:cond delay="499"/>
                                          </p:stCondLst>
                                        </p:cTn>
                                        <p:tgtEl>
                                          <p:spTgt spid="4"/>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25"/>
                                        </p:tgtEl>
                                        <p:attrNameLst>
                                          <p:attrName>style.visibility</p:attrName>
                                        </p:attrNameLst>
                                      </p:cBhvr>
                                      <p:to>
                                        <p:strVal val="visible"/>
                                      </p:to>
                                    </p:set>
                                  </p:childTnLst>
                                </p:cTn>
                              </p:par>
                            </p:childTnLst>
                          </p:cTn>
                        </p:par>
                        <p:par>
                          <p:cTn id="18" fill="hold">
                            <p:stCondLst>
                              <p:cond delay="0"/>
                            </p:stCondLst>
                            <p:childTnLst>
                              <p:par>
                                <p:cTn id="19" presetID="22" presetClass="entr" presetSubtype="8" fill="hold" nodeType="after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wipe(left)">
                                      <p:cBhvr>
                                        <p:cTn id="21" dur="500"/>
                                        <p:tgtEl>
                                          <p:spTgt spid="16"/>
                                        </p:tgtEl>
                                      </p:cBhvr>
                                    </p:animEffect>
                                  </p:childTnLst>
                                </p:cTn>
                              </p:par>
                              <p:par>
                                <p:cTn id="22" presetID="10" presetClass="exit" presetSubtype="0" fill="hold" nodeType="withEffect">
                                  <p:stCondLst>
                                    <p:cond delay="0"/>
                                  </p:stCondLst>
                                  <p:childTnLst>
                                    <p:animEffect transition="out" filter="fade">
                                      <p:cBhvr>
                                        <p:cTn id="23" dur="500"/>
                                        <p:tgtEl>
                                          <p:spTgt spid="9"/>
                                        </p:tgtEl>
                                      </p:cBhvr>
                                    </p:animEffect>
                                    <p:set>
                                      <p:cBhvr>
                                        <p:cTn id="24" dur="1" fill="hold">
                                          <p:stCondLst>
                                            <p:cond delay="499"/>
                                          </p:stCondLst>
                                        </p:cTn>
                                        <p:tgtEl>
                                          <p:spTgt spid="9"/>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6"/>
                                        </p:tgtEl>
                                        <p:attrNameLst>
                                          <p:attrName>style.visibility</p:attrName>
                                        </p:attrNameLst>
                                      </p:cBhvr>
                                      <p:to>
                                        <p:strVal val="visible"/>
                                      </p:to>
                                    </p:set>
                                  </p:childTnLst>
                                </p:cTn>
                              </p:par>
                            </p:childTnLst>
                          </p:cTn>
                        </p:par>
                        <p:par>
                          <p:cTn id="29" fill="hold">
                            <p:stCondLst>
                              <p:cond delay="0"/>
                            </p:stCondLst>
                            <p:childTnLst>
                              <p:par>
                                <p:cTn id="30" presetID="22" presetClass="entr" presetSubtype="8" fill="hold" nodeType="after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wipe(left)">
                                      <p:cBhvr>
                                        <p:cTn id="32" dur="500"/>
                                        <p:tgtEl>
                                          <p:spTgt spid="20"/>
                                        </p:tgtEl>
                                      </p:cBhvr>
                                    </p:animEffect>
                                  </p:childTnLst>
                                </p:cTn>
                              </p:par>
                              <p:par>
                                <p:cTn id="33" presetID="10" presetClass="exit" presetSubtype="0" fill="hold" nodeType="withEffect">
                                  <p:stCondLst>
                                    <p:cond delay="0"/>
                                  </p:stCondLst>
                                  <p:childTnLst>
                                    <p:animEffect transition="out" filter="fade">
                                      <p:cBhvr>
                                        <p:cTn id="34" dur="500"/>
                                        <p:tgtEl>
                                          <p:spTgt spid="10"/>
                                        </p:tgtEl>
                                      </p:cBhvr>
                                    </p:animEffect>
                                    <p:set>
                                      <p:cBhvr>
                                        <p:cTn id="35" dur="1" fill="hold">
                                          <p:stCondLst>
                                            <p:cond delay="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Information Centric Security</a:t>
            </a:r>
            <a:br>
              <a:rPr lang="en-US" dirty="0" smtClean="0"/>
            </a:br>
            <a:endParaRPr lang="en-US" dirty="0"/>
          </a:p>
        </p:txBody>
      </p:sp>
      <p:pic>
        <p:nvPicPr>
          <p:cNvPr id="8" name="Content Placeholder 7"/>
          <p:cNvPicPr>
            <a:picLocks noGrp="1" noChangeAspect="1"/>
          </p:cNvPicPr>
          <p:nvPr>
            <p:ph idx="1"/>
          </p:nvPr>
        </p:nvPicPr>
        <p:blipFill>
          <a:blip r:embed="rId2"/>
          <a:stretch>
            <a:fillRect/>
          </a:stretch>
        </p:blipFill>
        <p:spPr>
          <a:xfrm>
            <a:off x="609598" y="1051645"/>
            <a:ext cx="10244626" cy="5617761"/>
          </a:xfrm>
          <a:prstGeom prst="rect">
            <a:avLst/>
          </a:prstGeom>
        </p:spPr>
      </p:pic>
      <p:sp>
        <p:nvSpPr>
          <p:cNvPr id="3" name="Footer Placeholder 2"/>
          <p:cNvSpPr>
            <a:spLocks noGrp="1"/>
          </p:cNvSpPr>
          <p:nvPr>
            <p:ph type="ftr" sz="quarter" idx="11"/>
          </p:nvPr>
        </p:nvSpPr>
        <p:spPr/>
        <p:txBody>
          <a:bodyPr/>
          <a:lstStyle/>
          <a:p>
            <a:r>
              <a:rPr lang="en-US" smtClean="0"/>
              <a:t>Symantec Confidential - NDA required</a:t>
            </a:r>
            <a:endParaRPr lang="en-US" dirty="0"/>
          </a:p>
        </p:txBody>
      </p:sp>
    </p:spTree>
    <p:extLst>
      <p:ext uri="{BB962C8B-B14F-4D97-AF65-F5344CB8AC3E}">
        <p14:creationId xmlns:p14="http://schemas.microsoft.com/office/powerpoint/2010/main" val="15308544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Information Centric Security: tracking file activity</a:t>
            </a:r>
            <a:br>
              <a:rPr lang="en-US" dirty="0" smtClean="0"/>
            </a:br>
            <a:endParaRPr lang="en-US" dirty="0"/>
          </a:p>
        </p:txBody>
      </p:sp>
      <p:pic>
        <p:nvPicPr>
          <p:cNvPr id="6" name="Content Placeholder 5"/>
          <p:cNvPicPr>
            <a:picLocks noGrp="1" noChangeAspect="1"/>
          </p:cNvPicPr>
          <p:nvPr>
            <p:ph idx="1"/>
          </p:nvPr>
        </p:nvPicPr>
        <p:blipFill>
          <a:blip r:embed="rId2"/>
          <a:stretch>
            <a:fillRect/>
          </a:stretch>
        </p:blipFill>
        <p:spPr>
          <a:xfrm>
            <a:off x="568123" y="1181247"/>
            <a:ext cx="11436918" cy="5440557"/>
          </a:xfrm>
          <a:prstGeom prst="rect">
            <a:avLst/>
          </a:prstGeom>
        </p:spPr>
      </p:pic>
      <p:sp>
        <p:nvSpPr>
          <p:cNvPr id="3" name="Footer Placeholder 2"/>
          <p:cNvSpPr>
            <a:spLocks noGrp="1"/>
          </p:cNvSpPr>
          <p:nvPr>
            <p:ph type="ftr" sz="quarter" idx="11"/>
          </p:nvPr>
        </p:nvSpPr>
        <p:spPr/>
        <p:txBody>
          <a:bodyPr/>
          <a:lstStyle/>
          <a:p>
            <a:r>
              <a:rPr lang="en-US" smtClean="0"/>
              <a:t>Symantec Confidential - NDA required</a:t>
            </a:r>
            <a:endParaRPr lang="en-US" dirty="0"/>
          </a:p>
        </p:txBody>
      </p:sp>
    </p:spTree>
    <p:extLst>
      <p:ext uri="{BB962C8B-B14F-4D97-AF65-F5344CB8AC3E}">
        <p14:creationId xmlns:p14="http://schemas.microsoft.com/office/powerpoint/2010/main" val="33039541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Information Centric Security: Revoking access to sensitive data</a:t>
            </a:r>
            <a:br>
              <a:rPr lang="en-US" dirty="0" smtClean="0"/>
            </a:br>
            <a:endParaRPr lang="en-US" dirty="0"/>
          </a:p>
        </p:txBody>
      </p:sp>
      <p:pic>
        <p:nvPicPr>
          <p:cNvPr id="8" name="Content Placeholder 7"/>
          <p:cNvPicPr>
            <a:picLocks noGrp="1" noChangeAspect="1"/>
          </p:cNvPicPr>
          <p:nvPr>
            <p:ph idx="1"/>
          </p:nvPr>
        </p:nvPicPr>
        <p:blipFill>
          <a:blip r:embed="rId2"/>
          <a:stretch>
            <a:fillRect/>
          </a:stretch>
        </p:blipFill>
        <p:spPr>
          <a:xfrm>
            <a:off x="609598" y="1028501"/>
            <a:ext cx="8913885" cy="5680647"/>
          </a:xfrm>
          <a:prstGeom prst="rect">
            <a:avLst/>
          </a:prstGeom>
        </p:spPr>
      </p:pic>
      <p:sp>
        <p:nvSpPr>
          <p:cNvPr id="3" name="Footer Placeholder 2"/>
          <p:cNvSpPr>
            <a:spLocks noGrp="1"/>
          </p:cNvSpPr>
          <p:nvPr>
            <p:ph type="ftr" sz="quarter" idx="11"/>
          </p:nvPr>
        </p:nvSpPr>
        <p:spPr/>
        <p:txBody>
          <a:bodyPr/>
          <a:lstStyle/>
          <a:p>
            <a:r>
              <a:rPr lang="en-US" smtClean="0"/>
              <a:t>Symantec Confidential - NDA required</a:t>
            </a:r>
            <a:endParaRPr lang="en-US" dirty="0"/>
          </a:p>
        </p:txBody>
      </p:sp>
    </p:spTree>
    <p:extLst>
      <p:ext uri="{BB962C8B-B14F-4D97-AF65-F5344CB8AC3E}">
        <p14:creationId xmlns:p14="http://schemas.microsoft.com/office/powerpoint/2010/main" val="33528156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7" name="Shape 610"/>
          <p:cNvPicPr preferRelativeResize="0"/>
          <p:nvPr/>
        </p:nvPicPr>
        <p:blipFill>
          <a:blip r:embed="rId3">
            <a:alphaModFix/>
          </a:blip>
          <a:stretch>
            <a:fillRect/>
          </a:stretch>
        </p:blipFill>
        <p:spPr>
          <a:xfrm>
            <a:off x="5693568" y="1872643"/>
            <a:ext cx="2332546" cy="1139756"/>
          </a:xfrm>
          <a:prstGeom prst="rect">
            <a:avLst/>
          </a:prstGeom>
          <a:noFill/>
          <a:ln>
            <a:noFill/>
          </a:ln>
        </p:spPr>
      </p:pic>
      <p:pic>
        <p:nvPicPr>
          <p:cNvPr id="119" name="Shape 610"/>
          <p:cNvPicPr preferRelativeResize="0"/>
          <p:nvPr/>
        </p:nvPicPr>
        <p:blipFill>
          <a:blip r:embed="rId3">
            <a:alphaModFix/>
          </a:blip>
          <a:stretch>
            <a:fillRect/>
          </a:stretch>
        </p:blipFill>
        <p:spPr>
          <a:xfrm>
            <a:off x="8228012" y="1828800"/>
            <a:ext cx="2332546" cy="1139756"/>
          </a:xfrm>
          <a:prstGeom prst="rect">
            <a:avLst/>
          </a:prstGeom>
          <a:noFill/>
          <a:ln>
            <a:noFill/>
          </a:ln>
        </p:spPr>
      </p:pic>
      <p:sp>
        <p:nvSpPr>
          <p:cNvPr id="58" name="Title 18"/>
          <p:cNvSpPr txBox="1">
            <a:spLocks/>
          </p:cNvSpPr>
          <p:nvPr/>
        </p:nvSpPr>
        <p:spPr>
          <a:xfrm>
            <a:off x="721908" y="367604"/>
            <a:ext cx="8419952" cy="533400"/>
          </a:xfrm>
          <a:prstGeom prst="rect">
            <a:avLst/>
          </a:prstGeom>
        </p:spPr>
        <p:txBody>
          <a:bodyPr vert="horz" lIns="0" tIns="0" rIns="0" bIns="0" rtlCol="0" anchor="b">
            <a:noAutofit/>
          </a:bodyPr>
          <a:lstStyle>
            <a:lvl1pPr algn="l" defTabSz="914400" rtl="0" eaLnBrk="1" latinLnBrk="0" hangingPunct="1">
              <a:lnSpc>
                <a:spcPct val="90000"/>
              </a:lnSpc>
              <a:spcBef>
                <a:spcPct val="0"/>
              </a:spcBef>
              <a:buNone/>
              <a:defRPr sz="2800" b="1" kern="1200">
                <a:solidFill>
                  <a:srgbClr val="404040"/>
                </a:solidFill>
                <a:latin typeface="+mj-lt"/>
                <a:ea typeface="+mj-ea"/>
                <a:cs typeface="+mj-cs"/>
              </a:defRPr>
            </a:lvl1pPr>
          </a:lstStyle>
          <a:p>
            <a:endParaRPr lang="en-US" sz="2400" dirty="0"/>
          </a:p>
        </p:txBody>
      </p:sp>
      <p:sp>
        <p:nvSpPr>
          <p:cNvPr id="22" name="Title 18"/>
          <p:cNvSpPr>
            <a:spLocks noGrp="1"/>
          </p:cNvSpPr>
          <p:nvPr>
            <p:ph type="title"/>
          </p:nvPr>
        </p:nvSpPr>
        <p:spPr>
          <a:xfrm>
            <a:off x="608013" y="304800"/>
            <a:ext cx="10971212" cy="838200"/>
          </a:xfrm>
        </p:spPr>
        <p:txBody>
          <a:bodyPr/>
          <a:lstStyle/>
          <a:p>
            <a:r>
              <a:rPr lang="en-US" dirty="0" smtClean="0">
                <a:solidFill>
                  <a:schemeClr val="accent2"/>
                </a:solidFill>
              </a:rPr>
              <a:t>RESPOND</a:t>
            </a:r>
            <a:r>
              <a:rPr lang="en-US" dirty="0" smtClean="0"/>
              <a:t>: CASB, Email, Endpoint</a:t>
            </a:r>
            <a:r>
              <a:rPr lang="en-US" dirty="0"/>
              <a:t> </a:t>
            </a:r>
            <a:r>
              <a:rPr lang="en-US" dirty="0" smtClean="0"/>
              <a:t>and Discover</a:t>
            </a:r>
            <a:endParaRPr lang="en-US" dirty="0"/>
          </a:p>
        </p:txBody>
      </p:sp>
      <p:pic>
        <p:nvPicPr>
          <p:cNvPr id="69" name="Shape 583"/>
          <p:cNvPicPr preferRelativeResize="0"/>
          <p:nvPr/>
        </p:nvPicPr>
        <p:blipFill>
          <a:blip r:embed="rId4">
            <a:alphaModFix/>
          </a:blip>
          <a:stretch>
            <a:fillRect/>
          </a:stretch>
        </p:blipFill>
        <p:spPr>
          <a:xfrm>
            <a:off x="5484812" y="4893446"/>
            <a:ext cx="4938596" cy="1384235"/>
          </a:xfrm>
          <a:prstGeom prst="rect">
            <a:avLst/>
          </a:prstGeom>
          <a:noFill/>
          <a:ln>
            <a:noFill/>
          </a:ln>
        </p:spPr>
      </p:pic>
      <p:cxnSp>
        <p:nvCxnSpPr>
          <p:cNvPr id="92" name="Curved Connector 91"/>
          <p:cNvCxnSpPr>
            <a:stCxn id="127" idx="1"/>
          </p:cNvCxnSpPr>
          <p:nvPr/>
        </p:nvCxnSpPr>
        <p:spPr>
          <a:xfrm rot="10800000" flipH="1" flipV="1">
            <a:off x="5693568" y="2442521"/>
            <a:ext cx="1357428" cy="2651106"/>
          </a:xfrm>
          <a:prstGeom prst="curvedConnector4">
            <a:avLst>
              <a:gd name="adj1" fmla="val -51926"/>
              <a:gd name="adj2" fmla="val 60748"/>
            </a:avLst>
          </a:prstGeom>
          <a:ln w="38100">
            <a:solidFill>
              <a:srgbClr val="0070C0"/>
            </a:solidFill>
            <a:prstDash val="sysDot"/>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grpSp>
        <p:nvGrpSpPr>
          <p:cNvPr id="94" name="Shape 2582"/>
          <p:cNvGrpSpPr/>
          <p:nvPr/>
        </p:nvGrpSpPr>
        <p:grpSpPr>
          <a:xfrm>
            <a:off x="8845755" y="4941015"/>
            <a:ext cx="597472" cy="708211"/>
            <a:chOff x="4519969" y="3008823"/>
            <a:chExt cx="304380" cy="360796"/>
          </a:xfrm>
        </p:grpSpPr>
        <p:sp>
          <p:nvSpPr>
            <p:cNvPr id="95" name="Shape 2583"/>
            <p:cNvSpPr/>
            <p:nvPr/>
          </p:nvSpPr>
          <p:spPr>
            <a:xfrm>
              <a:off x="4543585" y="3058677"/>
              <a:ext cx="259772" cy="241405"/>
            </a:xfrm>
            <a:custGeom>
              <a:avLst/>
              <a:gdLst/>
              <a:ahLst/>
              <a:cxnLst/>
              <a:rect l="0" t="0" r="0" b="0"/>
              <a:pathLst>
                <a:path w="120000" h="120000" extrusionOk="0">
                  <a:moveTo>
                    <a:pt x="73939" y="0"/>
                  </a:moveTo>
                  <a:lnTo>
                    <a:pt x="73939" y="23478"/>
                  </a:lnTo>
                  <a:lnTo>
                    <a:pt x="0" y="23478"/>
                  </a:lnTo>
                  <a:lnTo>
                    <a:pt x="0" y="120000"/>
                  </a:lnTo>
                  <a:lnTo>
                    <a:pt x="73939" y="120000"/>
                  </a:lnTo>
                  <a:lnTo>
                    <a:pt x="83030" y="120000"/>
                  </a:lnTo>
                  <a:lnTo>
                    <a:pt x="119999" y="120000"/>
                  </a:lnTo>
                  <a:lnTo>
                    <a:pt x="119999" y="0"/>
                  </a:lnTo>
                  <a:lnTo>
                    <a:pt x="73939" y="0"/>
                  </a:lnTo>
                  <a:close/>
                </a:path>
              </a:pathLst>
            </a:custGeom>
            <a:solidFill>
              <a:srgbClr val="FFFFFF"/>
            </a:solidFill>
            <a:ln>
              <a:noFill/>
            </a:ln>
          </p:spPr>
          <p:txBody>
            <a:bodyPr lIns="91425" tIns="45700" rIns="91425" bIns="45700" anchor="t" anchorCtr="0">
              <a:noAutofit/>
            </a:bodyPr>
            <a:lstStyle/>
            <a:p>
              <a:pPr marL="0" marR="0" lvl="0" indent="0" algn="l" rtl="0">
                <a:spcBef>
                  <a:spcPts val="0"/>
                </a:spcBef>
                <a:buNone/>
              </a:pPr>
              <a:endParaRPr sz="1800">
                <a:latin typeface="Questrial"/>
                <a:ea typeface="Questrial"/>
                <a:cs typeface="Questrial"/>
                <a:sym typeface="Questrial"/>
              </a:endParaRPr>
            </a:p>
          </p:txBody>
        </p:sp>
        <p:sp>
          <p:nvSpPr>
            <p:cNvPr id="96" name="Shape 2584"/>
            <p:cNvSpPr/>
            <p:nvPr/>
          </p:nvSpPr>
          <p:spPr>
            <a:xfrm>
              <a:off x="4519969" y="3008823"/>
              <a:ext cx="304380" cy="360796"/>
            </a:xfrm>
            <a:custGeom>
              <a:avLst/>
              <a:gdLst/>
              <a:ahLst/>
              <a:cxnLst/>
              <a:rect l="0" t="0" r="0" b="0"/>
              <a:pathLst>
                <a:path w="120000" h="120000" extrusionOk="0">
                  <a:moveTo>
                    <a:pt x="116978" y="11306"/>
                  </a:moveTo>
                  <a:cubicBezTo>
                    <a:pt x="64316" y="729"/>
                    <a:pt x="64316" y="729"/>
                    <a:pt x="64316" y="729"/>
                  </a:cubicBezTo>
                  <a:cubicBezTo>
                    <a:pt x="62589" y="0"/>
                    <a:pt x="61079" y="729"/>
                    <a:pt x="61079" y="2370"/>
                  </a:cubicBezTo>
                  <a:cubicBezTo>
                    <a:pt x="61079" y="22431"/>
                    <a:pt x="61079" y="22431"/>
                    <a:pt x="61079" y="22431"/>
                  </a:cubicBezTo>
                  <a:cubicBezTo>
                    <a:pt x="1942" y="22431"/>
                    <a:pt x="1942" y="22431"/>
                    <a:pt x="1942" y="22431"/>
                  </a:cubicBezTo>
                  <a:cubicBezTo>
                    <a:pt x="863" y="22431"/>
                    <a:pt x="0" y="23343"/>
                    <a:pt x="0" y="24620"/>
                  </a:cubicBezTo>
                  <a:cubicBezTo>
                    <a:pt x="0" y="117811"/>
                    <a:pt x="0" y="117811"/>
                    <a:pt x="0" y="117811"/>
                  </a:cubicBezTo>
                  <a:cubicBezTo>
                    <a:pt x="0" y="118905"/>
                    <a:pt x="863" y="120000"/>
                    <a:pt x="1942" y="120000"/>
                  </a:cubicBezTo>
                  <a:cubicBezTo>
                    <a:pt x="48776" y="120000"/>
                    <a:pt x="48776" y="120000"/>
                    <a:pt x="48776" y="120000"/>
                  </a:cubicBezTo>
                  <a:cubicBezTo>
                    <a:pt x="48776" y="102674"/>
                    <a:pt x="48776" y="102674"/>
                    <a:pt x="48776" y="102674"/>
                  </a:cubicBezTo>
                  <a:cubicBezTo>
                    <a:pt x="61079" y="102674"/>
                    <a:pt x="61079" y="102674"/>
                    <a:pt x="61079" y="102674"/>
                  </a:cubicBezTo>
                  <a:cubicBezTo>
                    <a:pt x="66258" y="102674"/>
                    <a:pt x="66258" y="102674"/>
                    <a:pt x="66258" y="102674"/>
                  </a:cubicBezTo>
                  <a:cubicBezTo>
                    <a:pt x="69064" y="102674"/>
                    <a:pt x="69064" y="102674"/>
                    <a:pt x="69064" y="102674"/>
                  </a:cubicBezTo>
                  <a:cubicBezTo>
                    <a:pt x="69064" y="120000"/>
                    <a:pt x="69064" y="120000"/>
                    <a:pt x="69064" y="120000"/>
                  </a:cubicBezTo>
                  <a:cubicBezTo>
                    <a:pt x="116546" y="120000"/>
                    <a:pt x="116546" y="120000"/>
                    <a:pt x="116546" y="120000"/>
                  </a:cubicBezTo>
                  <a:cubicBezTo>
                    <a:pt x="118489" y="120000"/>
                    <a:pt x="120000" y="118541"/>
                    <a:pt x="120000" y="117082"/>
                  </a:cubicBezTo>
                  <a:cubicBezTo>
                    <a:pt x="120000" y="15501"/>
                    <a:pt x="120000" y="15501"/>
                    <a:pt x="120000" y="15501"/>
                  </a:cubicBezTo>
                  <a:cubicBezTo>
                    <a:pt x="120000" y="13860"/>
                    <a:pt x="118705" y="12036"/>
                    <a:pt x="116978" y="11306"/>
                  </a:cubicBezTo>
                  <a:close/>
                  <a:moveTo>
                    <a:pt x="23741" y="93738"/>
                  </a:moveTo>
                  <a:cubicBezTo>
                    <a:pt x="10359" y="93738"/>
                    <a:pt x="10359" y="93738"/>
                    <a:pt x="10359" y="93738"/>
                  </a:cubicBezTo>
                  <a:cubicBezTo>
                    <a:pt x="10359" y="82066"/>
                    <a:pt x="10359" y="82066"/>
                    <a:pt x="10359" y="82066"/>
                  </a:cubicBezTo>
                  <a:cubicBezTo>
                    <a:pt x="23741" y="82066"/>
                    <a:pt x="23741" y="82066"/>
                    <a:pt x="23741" y="82066"/>
                  </a:cubicBezTo>
                  <a:lnTo>
                    <a:pt x="23741" y="93738"/>
                  </a:lnTo>
                  <a:close/>
                  <a:moveTo>
                    <a:pt x="23741" y="78054"/>
                  </a:moveTo>
                  <a:cubicBezTo>
                    <a:pt x="10359" y="78054"/>
                    <a:pt x="10359" y="78054"/>
                    <a:pt x="10359" y="78054"/>
                  </a:cubicBezTo>
                  <a:cubicBezTo>
                    <a:pt x="10359" y="66382"/>
                    <a:pt x="10359" y="66382"/>
                    <a:pt x="10359" y="66382"/>
                  </a:cubicBezTo>
                  <a:cubicBezTo>
                    <a:pt x="23741" y="66382"/>
                    <a:pt x="23741" y="66382"/>
                    <a:pt x="23741" y="66382"/>
                  </a:cubicBezTo>
                  <a:lnTo>
                    <a:pt x="23741" y="78054"/>
                  </a:lnTo>
                  <a:close/>
                  <a:moveTo>
                    <a:pt x="23741" y="62917"/>
                  </a:moveTo>
                  <a:cubicBezTo>
                    <a:pt x="10359" y="62917"/>
                    <a:pt x="10359" y="62917"/>
                    <a:pt x="10359" y="62917"/>
                  </a:cubicBezTo>
                  <a:cubicBezTo>
                    <a:pt x="10359" y="51246"/>
                    <a:pt x="10359" y="51246"/>
                    <a:pt x="10359" y="51246"/>
                  </a:cubicBezTo>
                  <a:cubicBezTo>
                    <a:pt x="23741" y="51246"/>
                    <a:pt x="23741" y="51246"/>
                    <a:pt x="23741" y="51246"/>
                  </a:cubicBezTo>
                  <a:lnTo>
                    <a:pt x="23741" y="62917"/>
                  </a:lnTo>
                  <a:close/>
                  <a:moveTo>
                    <a:pt x="23741" y="47234"/>
                  </a:moveTo>
                  <a:cubicBezTo>
                    <a:pt x="10359" y="47234"/>
                    <a:pt x="10359" y="47234"/>
                    <a:pt x="10359" y="47234"/>
                  </a:cubicBezTo>
                  <a:cubicBezTo>
                    <a:pt x="10359" y="35562"/>
                    <a:pt x="10359" y="35562"/>
                    <a:pt x="10359" y="35562"/>
                  </a:cubicBezTo>
                  <a:cubicBezTo>
                    <a:pt x="23741" y="35562"/>
                    <a:pt x="23741" y="35562"/>
                    <a:pt x="23741" y="35562"/>
                  </a:cubicBezTo>
                  <a:lnTo>
                    <a:pt x="23741" y="47234"/>
                  </a:lnTo>
                  <a:close/>
                  <a:moveTo>
                    <a:pt x="41654" y="93738"/>
                  </a:moveTo>
                  <a:cubicBezTo>
                    <a:pt x="28273" y="93738"/>
                    <a:pt x="28273" y="93738"/>
                    <a:pt x="28273" y="93738"/>
                  </a:cubicBezTo>
                  <a:cubicBezTo>
                    <a:pt x="28273" y="82066"/>
                    <a:pt x="28273" y="82066"/>
                    <a:pt x="28273" y="82066"/>
                  </a:cubicBezTo>
                  <a:cubicBezTo>
                    <a:pt x="41654" y="82066"/>
                    <a:pt x="41654" y="82066"/>
                    <a:pt x="41654" y="82066"/>
                  </a:cubicBezTo>
                  <a:lnTo>
                    <a:pt x="41654" y="93738"/>
                  </a:lnTo>
                  <a:close/>
                  <a:moveTo>
                    <a:pt x="41654" y="78054"/>
                  </a:moveTo>
                  <a:cubicBezTo>
                    <a:pt x="28273" y="78054"/>
                    <a:pt x="28273" y="78054"/>
                    <a:pt x="28273" y="78054"/>
                  </a:cubicBezTo>
                  <a:cubicBezTo>
                    <a:pt x="28273" y="66382"/>
                    <a:pt x="28273" y="66382"/>
                    <a:pt x="28273" y="66382"/>
                  </a:cubicBezTo>
                  <a:cubicBezTo>
                    <a:pt x="41654" y="66382"/>
                    <a:pt x="41654" y="66382"/>
                    <a:pt x="41654" y="66382"/>
                  </a:cubicBezTo>
                  <a:lnTo>
                    <a:pt x="41654" y="78054"/>
                  </a:lnTo>
                  <a:close/>
                  <a:moveTo>
                    <a:pt x="41654" y="62917"/>
                  </a:moveTo>
                  <a:cubicBezTo>
                    <a:pt x="28273" y="62917"/>
                    <a:pt x="28273" y="62917"/>
                    <a:pt x="28273" y="62917"/>
                  </a:cubicBezTo>
                  <a:cubicBezTo>
                    <a:pt x="28273" y="51246"/>
                    <a:pt x="28273" y="51246"/>
                    <a:pt x="28273" y="51246"/>
                  </a:cubicBezTo>
                  <a:cubicBezTo>
                    <a:pt x="41654" y="51246"/>
                    <a:pt x="41654" y="51246"/>
                    <a:pt x="41654" y="51246"/>
                  </a:cubicBezTo>
                  <a:lnTo>
                    <a:pt x="41654" y="62917"/>
                  </a:lnTo>
                  <a:close/>
                  <a:moveTo>
                    <a:pt x="41654" y="47234"/>
                  </a:moveTo>
                  <a:cubicBezTo>
                    <a:pt x="28273" y="47234"/>
                    <a:pt x="28273" y="47234"/>
                    <a:pt x="28273" y="47234"/>
                  </a:cubicBezTo>
                  <a:cubicBezTo>
                    <a:pt x="28273" y="35562"/>
                    <a:pt x="28273" y="35562"/>
                    <a:pt x="28273" y="35562"/>
                  </a:cubicBezTo>
                  <a:cubicBezTo>
                    <a:pt x="41654" y="35562"/>
                    <a:pt x="41654" y="35562"/>
                    <a:pt x="41654" y="35562"/>
                  </a:cubicBezTo>
                  <a:lnTo>
                    <a:pt x="41654" y="47234"/>
                  </a:lnTo>
                  <a:close/>
                  <a:moveTo>
                    <a:pt x="60000" y="93738"/>
                  </a:moveTo>
                  <a:cubicBezTo>
                    <a:pt x="46618" y="93738"/>
                    <a:pt x="46618" y="93738"/>
                    <a:pt x="46618" y="93738"/>
                  </a:cubicBezTo>
                  <a:cubicBezTo>
                    <a:pt x="46618" y="82066"/>
                    <a:pt x="46618" y="82066"/>
                    <a:pt x="46618" y="82066"/>
                  </a:cubicBezTo>
                  <a:cubicBezTo>
                    <a:pt x="60000" y="82066"/>
                    <a:pt x="60000" y="82066"/>
                    <a:pt x="60000" y="82066"/>
                  </a:cubicBezTo>
                  <a:lnTo>
                    <a:pt x="60000" y="93738"/>
                  </a:lnTo>
                  <a:close/>
                  <a:moveTo>
                    <a:pt x="60000" y="78054"/>
                  </a:moveTo>
                  <a:cubicBezTo>
                    <a:pt x="46618" y="78054"/>
                    <a:pt x="46618" y="78054"/>
                    <a:pt x="46618" y="78054"/>
                  </a:cubicBezTo>
                  <a:cubicBezTo>
                    <a:pt x="46618" y="66382"/>
                    <a:pt x="46618" y="66382"/>
                    <a:pt x="46618" y="66382"/>
                  </a:cubicBezTo>
                  <a:cubicBezTo>
                    <a:pt x="60000" y="66382"/>
                    <a:pt x="60000" y="66382"/>
                    <a:pt x="60000" y="66382"/>
                  </a:cubicBezTo>
                  <a:lnTo>
                    <a:pt x="60000" y="78054"/>
                  </a:lnTo>
                  <a:close/>
                  <a:moveTo>
                    <a:pt x="60000" y="62917"/>
                  </a:moveTo>
                  <a:cubicBezTo>
                    <a:pt x="46618" y="62917"/>
                    <a:pt x="46618" y="62917"/>
                    <a:pt x="46618" y="62917"/>
                  </a:cubicBezTo>
                  <a:cubicBezTo>
                    <a:pt x="46618" y="51246"/>
                    <a:pt x="46618" y="51246"/>
                    <a:pt x="46618" y="51246"/>
                  </a:cubicBezTo>
                  <a:cubicBezTo>
                    <a:pt x="60000" y="51246"/>
                    <a:pt x="60000" y="51246"/>
                    <a:pt x="60000" y="51246"/>
                  </a:cubicBezTo>
                  <a:lnTo>
                    <a:pt x="60000" y="62917"/>
                  </a:lnTo>
                  <a:close/>
                  <a:moveTo>
                    <a:pt x="60000" y="47234"/>
                  </a:moveTo>
                  <a:cubicBezTo>
                    <a:pt x="46618" y="47234"/>
                    <a:pt x="46618" y="47234"/>
                    <a:pt x="46618" y="47234"/>
                  </a:cubicBezTo>
                  <a:cubicBezTo>
                    <a:pt x="46618" y="35562"/>
                    <a:pt x="46618" y="35562"/>
                    <a:pt x="46618" y="35562"/>
                  </a:cubicBezTo>
                  <a:cubicBezTo>
                    <a:pt x="60000" y="35562"/>
                    <a:pt x="60000" y="35562"/>
                    <a:pt x="60000" y="35562"/>
                  </a:cubicBezTo>
                  <a:lnTo>
                    <a:pt x="60000" y="47234"/>
                  </a:lnTo>
                  <a:close/>
                  <a:moveTo>
                    <a:pt x="89568" y="93738"/>
                  </a:moveTo>
                  <a:cubicBezTo>
                    <a:pt x="76187" y="93738"/>
                    <a:pt x="76187" y="93738"/>
                    <a:pt x="76187" y="93738"/>
                  </a:cubicBezTo>
                  <a:cubicBezTo>
                    <a:pt x="76187" y="82066"/>
                    <a:pt x="76187" y="82066"/>
                    <a:pt x="76187" y="82066"/>
                  </a:cubicBezTo>
                  <a:cubicBezTo>
                    <a:pt x="89568" y="82066"/>
                    <a:pt x="89568" y="82066"/>
                    <a:pt x="89568" y="82066"/>
                  </a:cubicBezTo>
                  <a:lnTo>
                    <a:pt x="89568" y="93738"/>
                  </a:lnTo>
                  <a:close/>
                  <a:moveTo>
                    <a:pt x="89568" y="78054"/>
                  </a:moveTo>
                  <a:cubicBezTo>
                    <a:pt x="76187" y="78054"/>
                    <a:pt x="76187" y="78054"/>
                    <a:pt x="76187" y="78054"/>
                  </a:cubicBezTo>
                  <a:cubicBezTo>
                    <a:pt x="76187" y="66382"/>
                    <a:pt x="76187" y="66382"/>
                    <a:pt x="76187" y="66382"/>
                  </a:cubicBezTo>
                  <a:cubicBezTo>
                    <a:pt x="89568" y="66382"/>
                    <a:pt x="89568" y="66382"/>
                    <a:pt x="89568" y="66382"/>
                  </a:cubicBezTo>
                  <a:lnTo>
                    <a:pt x="89568" y="78054"/>
                  </a:lnTo>
                  <a:close/>
                  <a:moveTo>
                    <a:pt x="89568" y="62370"/>
                  </a:moveTo>
                  <a:cubicBezTo>
                    <a:pt x="76187" y="62370"/>
                    <a:pt x="76187" y="62370"/>
                    <a:pt x="76187" y="62370"/>
                  </a:cubicBezTo>
                  <a:cubicBezTo>
                    <a:pt x="76187" y="50699"/>
                    <a:pt x="76187" y="50699"/>
                    <a:pt x="76187" y="50699"/>
                  </a:cubicBezTo>
                  <a:cubicBezTo>
                    <a:pt x="89568" y="50699"/>
                    <a:pt x="89568" y="50699"/>
                    <a:pt x="89568" y="50699"/>
                  </a:cubicBezTo>
                  <a:lnTo>
                    <a:pt x="89568" y="62370"/>
                  </a:lnTo>
                  <a:close/>
                  <a:moveTo>
                    <a:pt x="89568" y="46686"/>
                  </a:moveTo>
                  <a:cubicBezTo>
                    <a:pt x="76187" y="46686"/>
                    <a:pt x="76187" y="46686"/>
                    <a:pt x="76187" y="46686"/>
                  </a:cubicBezTo>
                  <a:cubicBezTo>
                    <a:pt x="76187" y="35015"/>
                    <a:pt x="76187" y="35015"/>
                    <a:pt x="76187" y="35015"/>
                  </a:cubicBezTo>
                  <a:cubicBezTo>
                    <a:pt x="89568" y="35015"/>
                    <a:pt x="89568" y="35015"/>
                    <a:pt x="89568" y="35015"/>
                  </a:cubicBezTo>
                  <a:lnTo>
                    <a:pt x="89568" y="46686"/>
                  </a:lnTo>
                  <a:close/>
                  <a:moveTo>
                    <a:pt x="89568" y="31732"/>
                  </a:moveTo>
                  <a:cubicBezTo>
                    <a:pt x="76187" y="31732"/>
                    <a:pt x="76187" y="31732"/>
                    <a:pt x="76187" y="31732"/>
                  </a:cubicBezTo>
                  <a:cubicBezTo>
                    <a:pt x="76187" y="20060"/>
                    <a:pt x="76187" y="20060"/>
                    <a:pt x="76187" y="20060"/>
                  </a:cubicBezTo>
                  <a:cubicBezTo>
                    <a:pt x="89568" y="20060"/>
                    <a:pt x="89568" y="20060"/>
                    <a:pt x="89568" y="20060"/>
                  </a:cubicBezTo>
                  <a:lnTo>
                    <a:pt x="89568" y="31732"/>
                  </a:lnTo>
                  <a:close/>
                  <a:moveTo>
                    <a:pt x="107482" y="93738"/>
                  </a:moveTo>
                  <a:cubicBezTo>
                    <a:pt x="94100" y="93738"/>
                    <a:pt x="94100" y="93738"/>
                    <a:pt x="94100" y="93738"/>
                  </a:cubicBezTo>
                  <a:cubicBezTo>
                    <a:pt x="94100" y="82066"/>
                    <a:pt x="94100" y="82066"/>
                    <a:pt x="94100" y="82066"/>
                  </a:cubicBezTo>
                  <a:cubicBezTo>
                    <a:pt x="107482" y="82066"/>
                    <a:pt x="107482" y="82066"/>
                    <a:pt x="107482" y="82066"/>
                  </a:cubicBezTo>
                  <a:lnTo>
                    <a:pt x="107482" y="93738"/>
                  </a:lnTo>
                  <a:close/>
                  <a:moveTo>
                    <a:pt x="107482" y="78054"/>
                  </a:moveTo>
                  <a:cubicBezTo>
                    <a:pt x="94100" y="78054"/>
                    <a:pt x="94100" y="78054"/>
                    <a:pt x="94100" y="78054"/>
                  </a:cubicBezTo>
                  <a:cubicBezTo>
                    <a:pt x="94100" y="66382"/>
                    <a:pt x="94100" y="66382"/>
                    <a:pt x="94100" y="66382"/>
                  </a:cubicBezTo>
                  <a:cubicBezTo>
                    <a:pt x="107482" y="66382"/>
                    <a:pt x="107482" y="66382"/>
                    <a:pt x="107482" y="66382"/>
                  </a:cubicBezTo>
                  <a:lnTo>
                    <a:pt x="107482" y="78054"/>
                  </a:lnTo>
                  <a:close/>
                  <a:moveTo>
                    <a:pt x="107482" y="62370"/>
                  </a:moveTo>
                  <a:cubicBezTo>
                    <a:pt x="94100" y="62370"/>
                    <a:pt x="94100" y="62370"/>
                    <a:pt x="94100" y="62370"/>
                  </a:cubicBezTo>
                  <a:cubicBezTo>
                    <a:pt x="94100" y="50699"/>
                    <a:pt x="94100" y="50699"/>
                    <a:pt x="94100" y="50699"/>
                  </a:cubicBezTo>
                  <a:cubicBezTo>
                    <a:pt x="107482" y="50699"/>
                    <a:pt x="107482" y="50699"/>
                    <a:pt x="107482" y="50699"/>
                  </a:cubicBezTo>
                  <a:lnTo>
                    <a:pt x="107482" y="62370"/>
                  </a:lnTo>
                  <a:close/>
                  <a:moveTo>
                    <a:pt x="107482" y="46686"/>
                  </a:moveTo>
                  <a:cubicBezTo>
                    <a:pt x="94100" y="46686"/>
                    <a:pt x="94100" y="46686"/>
                    <a:pt x="94100" y="46686"/>
                  </a:cubicBezTo>
                  <a:cubicBezTo>
                    <a:pt x="94100" y="35015"/>
                    <a:pt x="94100" y="35015"/>
                    <a:pt x="94100" y="35015"/>
                  </a:cubicBezTo>
                  <a:cubicBezTo>
                    <a:pt x="107482" y="35015"/>
                    <a:pt x="107482" y="35015"/>
                    <a:pt x="107482" y="35015"/>
                  </a:cubicBezTo>
                  <a:lnTo>
                    <a:pt x="107482" y="46686"/>
                  </a:lnTo>
                  <a:close/>
                  <a:moveTo>
                    <a:pt x="107482" y="31732"/>
                  </a:moveTo>
                  <a:cubicBezTo>
                    <a:pt x="94100" y="31732"/>
                    <a:pt x="94100" y="31732"/>
                    <a:pt x="94100" y="31732"/>
                  </a:cubicBezTo>
                  <a:cubicBezTo>
                    <a:pt x="94100" y="20060"/>
                    <a:pt x="94100" y="20060"/>
                    <a:pt x="94100" y="20060"/>
                  </a:cubicBezTo>
                  <a:cubicBezTo>
                    <a:pt x="107482" y="20060"/>
                    <a:pt x="107482" y="20060"/>
                    <a:pt x="107482" y="20060"/>
                  </a:cubicBezTo>
                  <a:lnTo>
                    <a:pt x="107482" y="31732"/>
                  </a:lnTo>
                  <a:close/>
                </a:path>
              </a:pathLst>
            </a:custGeom>
            <a:solidFill>
              <a:srgbClr val="7F7F7F"/>
            </a:solidFill>
            <a:ln>
              <a:noFill/>
            </a:ln>
          </p:spPr>
          <p:txBody>
            <a:bodyPr lIns="91425" tIns="45700" rIns="91425" bIns="45700" anchor="t" anchorCtr="0">
              <a:noAutofit/>
            </a:bodyPr>
            <a:lstStyle/>
            <a:p>
              <a:pPr marL="0" marR="0" lvl="0" indent="0" algn="l" rtl="0">
                <a:spcBef>
                  <a:spcPts val="0"/>
                </a:spcBef>
                <a:buNone/>
              </a:pPr>
              <a:endParaRPr sz="1800">
                <a:latin typeface="Questrial"/>
                <a:ea typeface="Questrial"/>
                <a:cs typeface="Questrial"/>
                <a:sym typeface="Questrial"/>
              </a:endParaRPr>
            </a:p>
          </p:txBody>
        </p:sp>
      </p:grpSp>
      <p:sp>
        <p:nvSpPr>
          <p:cNvPr id="104" name="Shape 594"/>
          <p:cNvSpPr txBox="1"/>
          <p:nvPr/>
        </p:nvSpPr>
        <p:spPr>
          <a:xfrm>
            <a:off x="7306215" y="6082583"/>
            <a:ext cx="1878517" cy="619289"/>
          </a:xfrm>
          <a:prstGeom prst="rect">
            <a:avLst/>
          </a:prstGeom>
          <a:noFill/>
          <a:ln>
            <a:noFill/>
          </a:ln>
        </p:spPr>
        <p:txBody>
          <a:bodyPr lIns="91425" tIns="91425" rIns="91425" bIns="91425" anchor="t" anchorCtr="0">
            <a:noAutofit/>
          </a:bodyPr>
          <a:lstStyle/>
          <a:p>
            <a:pPr lvl="0" algn="ctr" rtl="0">
              <a:spcBef>
                <a:spcPts val="0"/>
              </a:spcBef>
              <a:buNone/>
            </a:pPr>
            <a:r>
              <a:rPr lang="en-US" sz="1200" dirty="0" smtClean="0"/>
              <a:t>Corporate Datacenter</a:t>
            </a:r>
            <a:endParaRPr lang="en-US" sz="1200" dirty="0"/>
          </a:p>
        </p:txBody>
      </p:sp>
      <p:sp>
        <p:nvSpPr>
          <p:cNvPr id="114" name="Shape 594"/>
          <p:cNvSpPr txBox="1"/>
          <p:nvPr/>
        </p:nvSpPr>
        <p:spPr>
          <a:xfrm>
            <a:off x="7495353" y="5093628"/>
            <a:ext cx="1465318" cy="820501"/>
          </a:xfrm>
          <a:prstGeom prst="rect">
            <a:avLst/>
          </a:prstGeom>
          <a:noFill/>
          <a:ln>
            <a:noFill/>
          </a:ln>
        </p:spPr>
        <p:txBody>
          <a:bodyPr lIns="91425" tIns="91425" rIns="91425" bIns="91425" anchor="t" anchorCtr="0">
            <a:noAutofit/>
          </a:bodyPr>
          <a:lstStyle/>
          <a:p>
            <a:pPr lvl="0" algn="ctr" rtl="0">
              <a:spcBef>
                <a:spcPts val="0"/>
              </a:spcBef>
              <a:buNone/>
            </a:pPr>
            <a:r>
              <a:rPr lang="en-US" sz="1200" dirty="0" smtClean="0"/>
              <a:t>Tokenization &amp; Encryption</a:t>
            </a:r>
          </a:p>
          <a:p>
            <a:pPr lvl="0" algn="ctr" rtl="0">
              <a:spcBef>
                <a:spcPts val="0"/>
              </a:spcBef>
              <a:buNone/>
            </a:pPr>
            <a:r>
              <a:rPr lang="en-US" sz="1200" dirty="0" smtClean="0"/>
              <a:t>Gateway</a:t>
            </a:r>
          </a:p>
        </p:txBody>
      </p:sp>
      <p:sp>
        <p:nvSpPr>
          <p:cNvPr id="117" name="Shape 613"/>
          <p:cNvSpPr txBox="1"/>
          <p:nvPr/>
        </p:nvSpPr>
        <p:spPr>
          <a:xfrm>
            <a:off x="6070334" y="2948451"/>
            <a:ext cx="1711382" cy="255231"/>
          </a:xfrm>
          <a:prstGeom prst="rect">
            <a:avLst/>
          </a:prstGeom>
          <a:noFill/>
          <a:ln>
            <a:noFill/>
          </a:ln>
        </p:spPr>
        <p:txBody>
          <a:bodyPr lIns="91425" tIns="91425" rIns="91425" bIns="91425" anchor="t" anchorCtr="0">
            <a:noAutofit/>
          </a:bodyPr>
          <a:lstStyle/>
          <a:p>
            <a:pPr lvl="0" algn="ctr" rtl="0">
              <a:spcBef>
                <a:spcPts val="0"/>
              </a:spcBef>
              <a:buNone/>
            </a:pPr>
            <a:r>
              <a:rPr lang="en-US" sz="1200" dirty="0" smtClean="0"/>
              <a:t>Sanctioned Cloud (API)</a:t>
            </a:r>
          </a:p>
          <a:p>
            <a:pPr lvl="0" algn="ctr" rtl="0">
              <a:spcBef>
                <a:spcPts val="0"/>
              </a:spcBef>
              <a:buNone/>
            </a:pPr>
            <a:endParaRPr lang="en-US" sz="1200" dirty="0"/>
          </a:p>
        </p:txBody>
      </p:sp>
      <p:sp>
        <p:nvSpPr>
          <p:cNvPr id="118" name="Shape 613"/>
          <p:cNvSpPr txBox="1"/>
          <p:nvPr/>
        </p:nvSpPr>
        <p:spPr>
          <a:xfrm>
            <a:off x="8245474" y="2924881"/>
            <a:ext cx="3264847" cy="343736"/>
          </a:xfrm>
          <a:prstGeom prst="rect">
            <a:avLst/>
          </a:prstGeom>
          <a:noFill/>
          <a:ln>
            <a:noFill/>
          </a:ln>
        </p:spPr>
        <p:txBody>
          <a:bodyPr lIns="91425" tIns="91425" rIns="91425" bIns="91425" anchor="t" anchorCtr="0">
            <a:noAutofit/>
          </a:bodyPr>
          <a:lstStyle/>
          <a:p>
            <a:pPr lvl="0" rtl="0">
              <a:spcBef>
                <a:spcPts val="0"/>
              </a:spcBef>
            </a:pPr>
            <a:r>
              <a:rPr lang="en-US" sz="1200" smtClean="0"/>
              <a:t>Unsanctioned &amp; </a:t>
            </a:r>
            <a:r>
              <a:rPr lang="en-US" sz="1200"/>
              <a:t>s</a:t>
            </a:r>
            <a:r>
              <a:rPr lang="en-US" sz="1200" smtClean="0"/>
              <a:t>anctioned </a:t>
            </a:r>
            <a:r>
              <a:rPr lang="en-US" sz="1200" dirty="0" smtClean="0"/>
              <a:t>cloud (no API)</a:t>
            </a:r>
            <a:endParaRPr lang="en-US" sz="1200" dirty="0"/>
          </a:p>
        </p:txBody>
      </p:sp>
      <p:pic>
        <p:nvPicPr>
          <p:cNvPr id="120" name="Picture 119"/>
          <p:cNvPicPr>
            <a:picLocks noChangeAspect="1"/>
          </p:cNvPicPr>
          <p:nvPr/>
        </p:nvPicPr>
        <p:blipFill>
          <a:blip r:embed="rId5"/>
          <a:stretch>
            <a:fillRect/>
          </a:stretch>
        </p:blipFill>
        <p:spPr>
          <a:xfrm>
            <a:off x="6406215" y="2253526"/>
            <a:ext cx="917462" cy="542599"/>
          </a:xfrm>
          <a:prstGeom prst="rect">
            <a:avLst/>
          </a:prstGeom>
        </p:spPr>
      </p:pic>
      <p:sp>
        <p:nvSpPr>
          <p:cNvPr id="122" name="Oval 121"/>
          <p:cNvSpPr/>
          <p:nvPr/>
        </p:nvSpPr>
        <p:spPr bwMode="gray">
          <a:xfrm>
            <a:off x="6058860" y="3326495"/>
            <a:ext cx="1661429" cy="436586"/>
          </a:xfrm>
          <a:prstGeom prst="ellipse">
            <a:avLst/>
          </a:prstGeom>
          <a:solidFill>
            <a:schemeClr val="accent2"/>
          </a:solidFill>
          <a:ln w="19050">
            <a:solidFill>
              <a:schemeClr val="accent1"/>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r>
              <a:rPr lang="en-US" sz="1200" dirty="0" smtClean="0"/>
              <a:t>Elastica Securelets</a:t>
            </a:r>
            <a:endParaRPr lang="en-US" sz="1200" dirty="0"/>
          </a:p>
        </p:txBody>
      </p:sp>
      <p:sp>
        <p:nvSpPr>
          <p:cNvPr id="130" name="Rounded Rectangle 129"/>
          <p:cNvSpPr/>
          <p:nvPr/>
        </p:nvSpPr>
        <p:spPr bwMode="gray">
          <a:xfrm>
            <a:off x="7147193" y="4172958"/>
            <a:ext cx="2300352" cy="510793"/>
          </a:xfrm>
          <a:prstGeom prst="roundRect">
            <a:avLst/>
          </a:prstGeom>
          <a:noFill/>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r>
              <a:rPr lang="en-US" sz="1400" dirty="0" smtClean="0"/>
              <a:t>PGP Cloud </a:t>
            </a:r>
          </a:p>
          <a:p>
            <a:pPr algn="ctr">
              <a:lnSpc>
                <a:spcPct val="90000"/>
              </a:lnSpc>
            </a:pPr>
            <a:r>
              <a:rPr lang="en-US" sz="1400" dirty="0" smtClean="0"/>
              <a:t>(DLP driven file encryption)</a:t>
            </a:r>
            <a:endParaRPr lang="en-US" sz="1400" dirty="0"/>
          </a:p>
        </p:txBody>
      </p:sp>
      <p:cxnSp>
        <p:nvCxnSpPr>
          <p:cNvPr id="131" name="Curved Connector 130"/>
          <p:cNvCxnSpPr/>
          <p:nvPr/>
        </p:nvCxnSpPr>
        <p:spPr>
          <a:xfrm rot="16200000" flipV="1">
            <a:off x="7220005" y="3953140"/>
            <a:ext cx="381880" cy="1"/>
          </a:xfrm>
          <a:prstGeom prst="curvedConnector3">
            <a:avLst>
              <a:gd name="adj1" fmla="val 50000"/>
            </a:avLst>
          </a:prstGeom>
          <a:ln w="38100">
            <a:solidFill>
              <a:srgbClr val="0070C0"/>
            </a:solidFill>
            <a:prstDash val="sysDot"/>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42" name="Curved Connector 141"/>
          <p:cNvCxnSpPr/>
          <p:nvPr/>
        </p:nvCxnSpPr>
        <p:spPr>
          <a:xfrm rot="16200000" flipV="1">
            <a:off x="8723689" y="3953140"/>
            <a:ext cx="381880" cy="1"/>
          </a:xfrm>
          <a:prstGeom prst="curvedConnector3">
            <a:avLst>
              <a:gd name="adj1" fmla="val 50000"/>
            </a:avLst>
          </a:prstGeom>
          <a:ln w="38100">
            <a:solidFill>
              <a:srgbClr val="0070C0"/>
            </a:solidFill>
            <a:prstDash val="sysDot"/>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43" name="Oval 142"/>
          <p:cNvSpPr/>
          <p:nvPr/>
        </p:nvSpPr>
        <p:spPr bwMode="gray">
          <a:xfrm>
            <a:off x="8563570" y="3306227"/>
            <a:ext cx="1661429" cy="436586"/>
          </a:xfrm>
          <a:prstGeom prst="ellipse">
            <a:avLst/>
          </a:prstGeom>
          <a:solidFill>
            <a:schemeClr val="accent2"/>
          </a:solidFill>
          <a:ln w="19050">
            <a:solidFill>
              <a:schemeClr val="accent1"/>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r>
              <a:rPr lang="en-US" sz="1200" dirty="0" smtClean="0"/>
              <a:t>WSS + Elastica Gatelets</a:t>
            </a:r>
            <a:endParaRPr lang="en-US" sz="1200" dirty="0"/>
          </a:p>
        </p:txBody>
      </p:sp>
      <p:pic>
        <p:nvPicPr>
          <p:cNvPr id="147" name="Picture 146"/>
          <p:cNvPicPr>
            <a:picLocks noChangeAspect="1"/>
          </p:cNvPicPr>
          <p:nvPr/>
        </p:nvPicPr>
        <p:blipFill>
          <a:blip r:embed="rId6"/>
          <a:stretch>
            <a:fillRect/>
          </a:stretch>
        </p:blipFill>
        <p:spPr>
          <a:xfrm>
            <a:off x="9247453" y="2004240"/>
            <a:ext cx="601101" cy="791885"/>
          </a:xfrm>
          <a:prstGeom prst="rect">
            <a:avLst/>
          </a:prstGeom>
        </p:spPr>
      </p:pic>
      <p:sp>
        <p:nvSpPr>
          <p:cNvPr id="90" name="TextBox 89"/>
          <p:cNvSpPr txBox="1"/>
          <p:nvPr/>
        </p:nvSpPr>
        <p:spPr>
          <a:xfrm>
            <a:off x="588473" y="2051637"/>
            <a:ext cx="4769857" cy="4036497"/>
          </a:xfrm>
          <a:prstGeom prst="rect">
            <a:avLst/>
          </a:prstGeom>
          <a:noFill/>
        </p:spPr>
        <p:txBody>
          <a:bodyPr wrap="square" lIns="0" tIns="0" rIns="0" bIns="0" rtlCol="0" anchor="t" anchorCtr="0">
            <a:normAutofit lnSpcReduction="10000"/>
          </a:bodyPr>
          <a:lstStyle/>
          <a:p>
            <a:r>
              <a:rPr lang="en-US" sz="2400" b="1" dirty="0" smtClean="0">
                <a:solidFill>
                  <a:schemeClr val="tx2">
                    <a:lumMod val="65000"/>
                    <a:lumOff val="35000"/>
                  </a:schemeClr>
                </a:solidFill>
              </a:rPr>
              <a:t>CASB First (RSA/Feb 17)</a:t>
            </a:r>
            <a:endParaRPr lang="en-US" sz="2000" b="1" dirty="0" smtClean="0">
              <a:solidFill>
                <a:schemeClr val="tx2">
                  <a:lumMod val="65000"/>
                  <a:lumOff val="35000"/>
                </a:schemeClr>
              </a:solidFill>
            </a:endParaRPr>
          </a:p>
          <a:p>
            <a:pPr marL="800100" lvl="1" indent="-342900">
              <a:buFont typeface="Arial" charset="0"/>
              <a:buChar char="•"/>
            </a:pPr>
            <a:r>
              <a:rPr lang="en-US" sz="2000" dirty="0" smtClean="0">
                <a:solidFill>
                  <a:schemeClr val="tx2">
                    <a:lumMod val="65000"/>
                    <a:lumOff val="35000"/>
                  </a:schemeClr>
                </a:solidFill>
              </a:rPr>
              <a:t>DLP cloud driven encryption</a:t>
            </a:r>
          </a:p>
          <a:p>
            <a:pPr marL="800100" lvl="1" indent="-342900">
              <a:buFont typeface="Arial" charset="0"/>
              <a:buChar char="•"/>
            </a:pPr>
            <a:r>
              <a:rPr lang="en-US" sz="2000" dirty="0" smtClean="0">
                <a:solidFill>
                  <a:schemeClr val="tx2">
                    <a:lumMod val="65000"/>
                    <a:lumOff val="35000"/>
                  </a:schemeClr>
                </a:solidFill>
              </a:rPr>
              <a:t>PGP file &amp; CDP field encryption</a:t>
            </a:r>
          </a:p>
          <a:p>
            <a:pPr marL="800100" lvl="1" indent="-342900">
              <a:buFont typeface="Arial" charset="0"/>
              <a:buChar char="•"/>
            </a:pPr>
            <a:r>
              <a:rPr lang="en-US" sz="2000" dirty="0" smtClean="0">
                <a:solidFill>
                  <a:schemeClr val="tx2">
                    <a:lumMod val="65000"/>
                    <a:lumOff val="35000"/>
                  </a:schemeClr>
                </a:solidFill>
              </a:rPr>
              <a:t>VIP driven decryption</a:t>
            </a:r>
          </a:p>
          <a:p>
            <a:pPr marL="800100" lvl="1" indent="-342900">
              <a:buFont typeface="Arial" charset="0"/>
              <a:buChar char="•"/>
            </a:pPr>
            <a:endParaRPr lang="en-US" sz="2000" dirty="0">
              <a:solidFill>
                <a:schemeClr val="tx2">
                  <a:lumMod val="65000"/>
                  <a:lumOff val="35000"/>
                </a:schemeClr>
              </a:solidFill>
            </a:endParaRPr>
          </a:p>
          <a:p>
            <a:pPr marL="800100" lvl="1" indent="-342900">
              <a:buFont typeface="Arial" charset="0"/>
              <a:buChar char="•"/>
            </a:pPr>
            <a:endParaRPr lang="en-US" sz="2000" dirty="0">
              <a:solidFill>
                <a:schemeClr val="tx2">
                  <a:lumMod val="65000"/>
                  <a:lumOff val="35000"/>
                </a:schemeClr>
              </a:solidFill>
            </a:endParaRPr>
          </a:p>
          <a:p>
            <a:r>
              <a:rPr lang="en-US" sz="2400" b="1" dirty="0" smtClean="0">
                <a:solidFill>
                  <a:schemeClr val="tx2">
                    <a:lumMod val="65000"/>
                    <a:lumOff val="35000"/>
                  </a:schemeClr>
                </a:solidFill>
              </a:rPr>
              <a:t>DLP 15.0 (July 17)</a:t>
            </a:r>
            <a:endParaRPr lang="en-US" sz="2000" b="1" dirty="0">
              <a:solidFill>
                <a:schemeClr val="tx2">
                  <a:lumMod val="65000"/>
                  <a:lumOff val="35000"/>
                </a:schemeClr>
              </a:solidFill>
            </a:endParaRPr>
          </a:p>
          <a:p>
            <a:pPr marL="800100" lvl="1" indent="-342900">
              <a:buFont typeface="Arial" charset="0"/>
              <a:buChar char="•"/>
            </a:pPr>
            <a:r>
              <a:rPr lang="en-US" sz="2000" dirty="0" smtClean="0">
                <a:solidFill>
                  <a:schemeClr val="tx2">
                    <a:lumMod val="65000"/>
                    <a:lumOff val="35000"/>
                  </a:schemeClr>
                </a:solidFill>
              </a:rPr>
              <a:t>DLP endpoint</a:t>
            </a:r>
          </a:p>
          <a:p>
            <a:pPr marL="800100" lvl="1" indent="-342900">
              <a:buFont typeface="Arial" charset="0"/>
              <a:buChar char="•"/>
            </a:pPr>
            <a:r>
              <a:rPr lang="en-US" sz="2000" dirty="0" smtClean="0">
                <a:solidFill>
                  <a:schemeClr val="tx2">
                    <a:lumMod val="65000"/>
                    <a:lumOff val="35000"/>
                  </a:schemeClr>
                </a:solidFill>
              </a:rPr>
              <a:t>Discover</a:t>
            </a:r>
            <a:endParaRPr lang="en-US" sz="2000" dirty="0">
              <a:solidFill>
                <a:schemeClr val="tx2">
                  <a:lumMod val="65000"/>
                  <a:lumOff val="35000"/>
                </a:schemeClr>
              </a:solidFill>
            </a:endParaRPr>
          </a:p>
          <a:p>
            <a:pPr marL="800100" lvl="1" indent="-342900">
              <a:buFont typeface="Arial" charset="0"/>
              <a:buChar char="•"/>
            </a:pPr>
            <a:r>
              <a:rPr lang="en-US" sz="2000" dirty="0" smtClean="0">
                <a:solidFill>
                  <a:schemeClr val="tx2">
                    <a:lumMod val="65000"/>
                    <a:lumOff val="35000"/>
                  </a:schemeClr>
                </a:solidFill>
              </a:rPr>
              <a:t>CDP</a:t>
            </a:r>
          </a:p>
          <a:p>
            <a:pPr marL="800100" lvl="1" indent="-342900">
              <a:buFont typeface="Arial" charset="0"/>
              <a:buChar char="•"/>
            </a:pPr>
            <a:endParaRPr lang="en-US" sz="2000" dirty="0">
              <a:solidFill>
                <a:schemeClr val="tx2">
                  <a:lumMod val="65000"/>
                  <a:lumOff val="35000"/>
                </a:schemeClr>
              </a:solidFill>
            </a:endParaRPr>
          </a:p>
          <a:p>
            <a:r>
              <a:rPr lang="en-US" sz="2400" b="1" dirty="0">
                <a:solidFill>
                  <a:schemeClr val="tx2">
                    <a:lumMod val="65000"/>
                    <a:lumOff val="35000"/>
                  </a:schemeClr>
                </a:solidFill>
              </a:rPr>
              <a:t>Data-Centric Visibility &amp; Control</a:t>
            </a:r>
            <a:endParaRPr lang="en-US" sz="2000" b="1" dirty="0">
              <a:solidFill>
                <a:schemeClr val="tx2">
                  <a:lumMod val="65000"/>
                  <a:lumOff val="35000"/>
                </a:schemeClr>
              </a:solidFill>
            </a:endParaRPr>
          </a:p>
          <a:p>
            <a:pPr marL="800100" lvl="1" indent="-342900">
              <a:buFont typeface="Arial" charset="0"/>
              <a:buChar char="•"/>
            </a:pPr>
            <a:r>
              <a:rPr lang="en-US" sz="2000" dirty="0">
                <a:solidFill>
                  <a:schemeClr val="tx2">
                    <a:lumMod val="65000"/>
                    <a:lumOff val="35000"/>
                  </a:schemeClr>
                </a:solidFill>
              </a:rPr>
              <a:t>Data access telemetry</a:t>
            </a:r>
          </a:p>
          <a:p>
            <a:pPr marL="800100" lvl="1" indent="-342900">
              <a:buFont typeface="Arial" charset="0"/>
              <a:buChar char="•"/>
            </a:pPr>
            <a:r>
              <a:rPr lang="en-US" sz="2000" dirty="0">
                <a:solidFill>
                  <a:schemeClr val="tx2">
                    <a:lumMod val="65000"/>
                    <a:lumOff val="35000"/>
                  </a:schemeClr>
                </a:solidFill>
              </a:rPr>
              <a:t>Remote data wipe</a:t>
            </a:r>
          </a:p>
          <a:p>
            <a:endParaRPr lang="en-US" sz="2000" dirty="0">
              <a:solidFill>
                <a:schemeClr val="tx2">
                  <a:lumMod val="65000"/>
                  <a:lumOff val="35000"/>
                </a:schemeClr>
              </a:solidFill>
            </a:endParaRPr>
          </a:p>
        </p:txBody>
      </p:sp>
      <p:sp>
        <p:nvSpPr>
          <p:cNvPr id="91" name="Rounded Rectangle 90"/>
          <p:cNvSpPr/>
          <p:nvPr/>
        </p:nvSpPr>
        <p:spPr bwMode="gray">
          <a:xfrm>
            <a:off x="6472581" y="5208175"/>
            <a:ext cx="1247708" cy="510793"/>
          </a:xfrm>
          <a:prstGeom prst="roundRect">
            <a:avLst/>
          </a:prstGeom>
          <a:solidFill>
            <a:schemeClr val="accent2"/>
          </a:solidFill>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r>
              <a:rPr lang="en-US" sz="1400" dirty="0" smtClean="0">
                <a:solidFill>
                  <a:schemeClr val="bg1"/>
                </a:solidFill>
              </a:rPr>
              <a:t>CDP</a:t>
            </a:r>
          </a:p>
          <a:p>
            <a:pPr algn="ctr">
              <a:lnSpc>
                <a:spcPct val="90000"/>
              </a:lnSpc>
            </a:pPr>
            <a:r>
              <a:rPr lang="en-US" sz="1400" dirty="0" smtClean="0">
                <a:solidFill>
                  <a:schemeClr val="bg1"/>
                </a:solidFill>
              </a:rPr>
              <a:t>(DLP driven)</a:t>
            </a:r>
            <a:endParaRPr lang="en-US" sz="1400" dirty="0">
              <a:solidFill>
                <a:schemeClr val="bg1"/>
              </a:solidFill>
            </a:endParaRPr>
          </a:p>
        </p:txBody>
      </p:sp>
      <p:sp>
        <p:nvSpPr>
          <p:cNvPr id="102" name="Rounded Rectangle 101"/>
          <p:cNvSpPr/>
          <p:nvPr/>
        </p:nvSpPr>
        <p:spPr bwMode="gray">
          <a:xfrm>
            <a:off x="10805571" y="352720"/>
            <a:ext cx="909899" cy="605440"/>
          </a:xfrm>
          <a:prstGeom prst="roundRect">
            <a:avLst/>
          </a:prstGeom>
          <a:solidFill>
            <a:schemeClr val="accent1"/>
          </a:solidFill>
          <a:ln w="19050">
            <a:solidFill>
              <a:schemeClr val="accent1"/>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r>
              <a:rPr lang="en-US" dirty="0" smtClean="0"/>
              <a:t>Q1 17</a:t>
            </a:r>
            <a:endParaRPr lang="en-US" dirty="0"/>
          </a:p>
        </p:txBody>
      </p:sp>
      <p:cxnSp>
        <p:nvCxnSpPr>
          <p:cNvPr id="25" name="Curved Connector 24"/>
          <p:cNvCxnSpPr>
            <a:endCxn id="130" idx="2"/>
          </p:cNvCxnSpPr>
          <p:nvPr/>
        </p:nvCxnSpPr>
        <p:spPr>
          <a:xfrm flipV="1">
            <a:off x="7306215" y="4683751"/>
            <a:ext cx="991154" cy="409876"/>
          </a:xfrm>
          <a:prstGeom prst="curvedConnector2">
            <a:avLst/>
          </a:prstGeom>
          <a:ln w="38100">
            <a:solidFill>
              <a:srgbClr val="0070C0"/>
            </a:solidFill>
            <a:prstDash val="sysDot"/>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 name="Footer Placeholder 1"/>
          <p:cNvSpPr>
            <a:spLocks noGrp="1"/>
          </p:cNvSpPr>
          <p:nvPr>
            <p:ph type="ftr" sz="quarter" idx="11"/>
          </p:nvPr>
        </p:nvSpPr>
        <p:spPr/>
        <p:txBody>
          <a:bodyPr/>
          <a:lstStyle/>
          <a:p>
            <a:r>
              <a:rPr lang="en-US" smtClean="0"/>
              <a:t>Symantec Confidential - NDA required</a:t>
            </a:r>
            <a:endParaRPr lang="en-US" dirty="0"/>
          </a:p>
        </p:txBody>
      </p:sp>
    </p:spTree>
    <p:extLst>
      <p:ext uri="{BB962C8B-B14F-4D97-AF65-F5344CB8AC3E}">
        <p14:creationId xmlns:p14="http://schemas.microsoft.com/office/powerpoint/2010/main" val="5105016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Recap of priorities</a:t>
            </a:r>
            <a:endParaRPr lang="en-US" dirty="0"/>
          </a:p>
        </p:txBody>
      </p:sp>
      <p:sp>
        <p:nvSpPr>
          <p:cNvPr id="15" name="TextBox 14"/>
          <p:cNvSpPr txBox="1"/>
          <p:nvPr/>
        </p:nvSpPr>
        <p:spPr>
          <a:xfrm>
            <a:off x="5242000" y="1427699"/>
            <a:ext cx="6337223" cy="5011273"/>
          </a:xfrm>
          <a:prstGeom prst="rect">
            <a:avLst/>
          </a:prstGeom>
          <a:noFill/>
        </p:spPr>
        <p:txBody>
          <a:bodyPr wrap="square" lIns="0" tIns="0" rIns="0" bIns="0" rtlCol="0">
            <a:noAutofit/>
          </a:bodyPr>
          <a:lstStyle/>
          <a:p>
            <a:pPr>
              <a:lnSpc>
                <a:spcPct val="90000"/>
              </a:lnSpc>
              <a:spcAft>
                <a:spcPts val="800"/>
              </a:spcAft>
            </a:pPr>
            <a:r>
              <a:rPr lang="en-US" sz="2399" b="1" dirty="0">
                <a:latin typeface="+mj-lt"/>
                <a:cs typeface="Calibri"/>
              </a:rPr>
              <a:t>Increase leadership in Core DLP</a:t>
            </a:r>
          </a:p>
          <a:p>
            <a:pPr marL="380775" indent="-380775">
              <a:lnSpc>
                <a:spcPct val="90000"/>
              </a:lnSpc>
              <a:buFont typeface="Arial"/>
              <a:buChar char="•"/>
            </a:pPr>
            <a:r>
              <a:rPr lang="en-US" sz="1999" dirty="0">
                <a:latin typeface="+mj-lt"/>
                <a:cs typeface="Calibri Light"/>
              </a:rPr>
              <a:t>Detect more data (images, intellectual property)</a:t>
            </a:r>
          </a:p>
          <a:p>
            <a:pPr marL="380775" indent="-380775">
              <a:lnSpc>
                <a:spcPct val="90000"/>
              </a:lnSpc>
              <a:buFont typeface="Arial"/>
              <a:buChar char="•"/>
            </a:pPr>
            <a:r>
              <a:rPr lang="en-US" sz="1999" dirty="0">
                <a:latin typeface="+mj-lt"/>
                <a:cs typeface="Calibri Light"/>
              </a:rPr>
              <a:t>Covers more channels (SaaS, IaaS)</a:t>
            </a:r>
          </a:p>
          <a:p>
            <a:pPr marL="380775" indent="-380775">
              <a:lnSpc>
                <a:spcPct val="90000"/>
              </a:lnSpc>
              <a:buFont typeface="Arial"/>
              <a:buChar char="•"/>
            </a:pPr>
            <a:r>
              <a:rPr lang="en-US" sz="1999" dirty="0">
                <a:latin typeface="+mj-lt"/>
                <a:cs typeface="Calibri Light"/>
              </a:rPr>
              <a:t>Supports more platforms (Win, Mac, iOS, Android)</a:t>
            </a:r>
          </a:p>
          <a:p>
            <a:pPr marL="380775" indent="-380775">
              <a:lnSpc>
                <a:spcPct val="90000"/>
              </a:lnSpc>
              <a:buFont typeface="Arial"/>
              <a:buChar char="•"/>
            </a:pPr>
            <a:r>
              <a:rPr lang="en-US" sz="1999" dirty="0">
                <a:latin typeface="+mj-lt"/>
                <a:cs typeface="Calibri Light"/>
              </a:rPr>
              <a:t>Scan more targets (Cloud)</a:t>
            </a:r>
          </a:p>
          <a:p>
            <a:pPr marL="380775" indent="-380775">
              <a:lnSpc>
                <a:spcPct val="90000"/>
              </a:lnSpc>
              <a:buFont typeface="Arial"/>
              <a:buChar char="•"/>
            </a:pPr>
            <a:endParaRPr lang="en-US" sz="1999" dirty="0">
              <a:latin typeface="+mj-lt"/>
              <a:cs typeface="Calibri Light"/>
            </a:endParaRPr>
          </a:p>
          <a:p>
            <a:pPr>
              <a:lnSpc>
                <a:spcPct val="90000"/>
              </a:lnSpc>
              <a:spcAft>
                <a:spcPts val="800"/>
              </a:spcAft>
            </a:pPr>
            <a:r>
              <a:rPr lang="en-US" sz="2399" b="1" dirty="0">
                <a:latin typeface="+mj-lt"/>
                <a:cs typeface="Calibri"/>
              </a:rPr>
              <a:t>Protect data in the Cloud</a:t>
            </a:r>
          </a:p>
          <a:p>
            <a:pPr marL="380775" indent="-380775">
              <a:lnSpc>
                <a:spcPct val="90000"/>
              </a:lnSpc>
              <a:buFont typeface="Arial"/>
              <a:buChar char="•"/>
            </a:pPr>
            <a:r>
              <a:rPr lang="en-US" sz="1999" dirty="0">
                <a:latin typeface="+mj-lt"/>
                <a:cs typeface="Calibri Light"/>
              </a:rPr>
              <a:t>Scan SaaS targets via cloud API</a:t>
            </a:r>
          </a:p>
          <a:p>
            <a:pPr marL="380775" indent="-380775">
              <a:lnSpc>
                <a:spcPct val="90000"/>
              </a:lnSpc>
              <a:buFont typeface="Arial"/>
              <a:buChar char="•"/>
            </a:pPr>
            <a:r>
              <a:rPr lang="en-US" sz="1999" dirty="0">
                <a:latin typeface="+mj-lt"/>
                <a:cs typeface="Calibri Light"/>
              </a:rPr>
              <a:t>Protect real-time via cloud Proxy</a:t>
            </a:r>
          </a:p>
          <a:p>
            <a:pPr marL="380775" indent="-380775">
              <a:lnSpc>
                <a:spcPct val="90000"/>
              </a:lnSpc>
              <a:buFont typeface="Arial"/>
              <a:buChar char="•"/>
            </a:pPr>
            <a:endParaRPr lang="en-US" sz="1999" dirty="0">
              <a:latin typeface="+mj-lt"/>
              <a:cs typeface="Calibri Light"/>
            </a:endParaRPr>
          </a:p>
          <a:p>
            <a:pPr>
              <a:lnSpc>
                <a:spcPct val="90000"/>
              </a:lnSpc>
              <a:spcAft>
                <a:spcPts val="800"/>
              </a:spcAft>
            </a:pPr>
            <a:r>
              <a:rPr lang="en-US" sz="2399" b="1" dirty="0">
                <a:latin typeface="+mj-lt"/>
                <a:cs typeface="Calibri"/>
              </a:rPr>
              <a:t>Evolve into Information Protection Everywhere</a:t>
            </a:r>
          </a:p>
          <a:p>
            <a:pPr marL="380775" indent="-380775">
              <a:lnSpc>
                <a:spcPct val="90000"/>
              </a:lnSpc>
              <a:buFont typeface="Arial"/>
              <a:buChar char="•"/>
            </a:pPr>
            <a:r>
              <a:rPr lang="en-US" sz="1999" dirty="0">
                <a:latin typeface="+mj-lt"/>
                <a:cs typeface="Calibri Light"/>
              </a:rPr>
              <a:t>Deliver data centric security</a:t>
            </a:r>
          </a:p>
          <a:p>
            <a:pPr marL="380775" indent="-380775">
              <a:lnSpc>
                <a:spcPct val="90000"/>
              </a:lnSpc>
              <a:buFont typeface="Arial"/>
              <a:buChar char="•"/>
            </a:pPr>
            <a:r>
              <a:rPr lang="en-US" sz="1999" dirty="0">
                <a:latin typeface="+mj-lt"/>
                <a:cs typeface="Calibri Light"/>
              </a:rPr>
              <a:t>Integrate with CASB (Proxy and API)</a:t>
            </a:r>
          </a:p>
          <a:p>
            <a:pPr marL="380775" indent="-380775">
              <a:lnSpc>
                <a:spcPct val="90000"/>
              </a:lnSpc>
              <a:buFont typeface="Arial"/>
              <a:buChar char="•"/>
            </a:pPr>
            <a:r>
              <a:rPr lang="en-US" sz="1999" dirty="0">
                <a:latin typeface="+mj-lt"/>
                <a:cs typeface="Calibri Light"/>
              </a:rPr>
              <a:t>Integrate with Encryption (PGP Cloud)</a:t>
            </a:r>
          </a:p>
          <a:p>
            <a:pPr marL="380775" indent="-380775">
              <a:lnSpc>
                <a:spcPct val="90000"/>
              </a:lnSpc>
              <a:buFont typeface="Arial"/>
              <a:buChar char="•"/>
            </a:pPr>
            <a:r>
              <a:rPr lang="en-US" sz="1999" dirty="0">
                <a:latin typeface="+mj-lt"/>
                <a:cs typeface="Calibri Light"/>
              </a:rPr>
              <a:t>Integrate with Biometrics (VIP)</a:t>
            </a:r>
          </a:p>
        </p:txBody>
      </p:sp>
      <p:pic>
        <p:nvPicPr>
          <p:cNvPr id="4" name="Picture 3"/>
          <p:cNvPicPr>
            <a:picLocks noChangeAspect="1"/>
          </p:cNvPicPr>
          <p:nvPr/>
        </p:nvPicPr>
        <p:blipFill>
          <a:blip r:embed="rId3"/>
          <a:stretch>
            <a:fillRect/>
          </a:stretch>
        </p:blipFill>
        <p:spPr>
          <a:xfrm>
            <a:off x="413030" y="1702700"/>
            <a:ext cx="3858790" cy="3808016"/>
          </a:xfrm>
          <a:prstGeom prst="rect">
            <a:avLst/>
          </a:prstGeom>
        </p:spPr>
      </p:pic>
      <p:pic>
        <p:nvPicPr>
          <p:cNvPr id="6" name="Picture 5" descr="SYM_Horiz_PMSC_rev.eps"/>
          <p:cNvPicPr>
            <a:picLocks noChangeAspect="1"/>
          </p:cNvPicPr>
          <p:nvPr/>
        </p:nvPicPr>
        <p:blipFill rotWithShape="1">
          <a:blip r:embed="rId4" cstate="email">
            <a:extLst>
              <a:ext uri="{28A0092B-C50C-407E-A947-70E740481C1C}">
                <a14:useLocalDpi xmlns:a14="http://schemas.microsoft.com/office/drawing/2010/main"/>
              </a:ext>
            </a:extLst>
          </a:blip>
          <a:srcRect r="76103"/>
          <a:stretch/>
        </p:blipFill>
        <p:spPr>
          <a:xfrm>
            <a:off x="4696478" y="1370384"/>
            <a:ext cx="327743" cy="362858"/>
          </a:xfrm>
          <a:prstGeom prst="rect">
            <a:avLst/>
          </a:prstGeom>
          <a:effectLst>
            <a:glow rad="228600">
              <a:schemeClr val="bg1">
                <a:alpha val="26000"/>
              </a:schemeClr>
            </a:glow>
          </a:effectLst>
        </p:spPr>
      </p:pic>
      <p:pic>
        <p:nvPicPr>
          <p:cNvPr id="7" name="Picture 6" descr="SYM_Horiz_PMSC_rev.eps"/>
          <p:cNvPicPr>
            <a:picLocks noChangeAspect="1"/>
          </p:cNvPicPr>
          <p:nvPr/>
        </p:nvPicPr>
        <p:blipFill rotWithShape="1">
          <a:blip r:embed="rId4" cstate="email">
            <a:extLst>
              <a:ext uri="{28A0092B-C50C-407E-A947-70E740481C1C}">
                <a14:useLocalDpi xmlns:a14="http://schemas.microsoft.com/office/drawing/2010/main"/>
              </a:ext>
            </a:extLst>
          </a:blip>
          <a:srcRect r="76103"/>
          <a:stretch/>
        </p:blipFill>
        <p:spPr>
          <a:xfrm>
            <a:off x="4691522" y="3171755"/>
            <a:ext cx="327743" cy="362858"/>
          </a:xfrm>
          <a:prstGeom prst="rect">
            <a:avLst/>
          </a:prstGeom>
          <a:effectLst>
            <a:glow rad="228600">
              <a:schemeClr val="bg1">
                <a:alpha val="26000"/>
              </a:schemeClr>
            </a:glow>
          </a:effectLst>
        </p:spPr>
      </p:pic>
      <p:pic>
        <p:nvPicPr>
          <p:cNvPr id="8" name="Picture 7" descr="SYM_Horiz_PMSC_rev.eps"/>
          <p:cNvPicPr>
            <a:picLocks noChangeAspect="1"/>
          </p:cNvPicPr>
          <p:nvPr/>
        </p:nvPicPr>
        <p:blipFill rotWithShape="1">
          <a:blip r:embed="rId4" cstate="email">
            <a:extLst>
              <a:ext uri="{28A0092B-C50C-407E-A947-70E740481C1C}">
                <a14:useLocalDpi xmlns:a14="http://schemas.microsoft.com/office/drawing/2010/main"/>
              </a:ext>
            </a:extLst>
          </a:blip>
          <a:srcRect r="76103"/>
          <a:stretch/>
        </p:blipFill>
        <p:spPr>
          <a:xfrm>
            <a:off x="4696478" y="4421456"/>
            <a:ext cx="327743" cy="362858"/>
          </a:xfrm>
          <a:prstGeom prst="rect">
            <a:avLst/>
          </a:prstGeom>
          <a:effectLst>
            <a:glow rad="228600">
              <a:schemeClr val="bg1">
                <a:alpha val="26000"/>
              </a:schemeClr>
            </a:glow>
          </a:effectLst>
        </p:spPr>
      </p:pic>
      <p:sp>
        <p:nvSpPr>
          <p:cNvPr id="3" name="Footer Placeholder 2"/>
          <p:cNvSpPr>
            <a:spLocks noGrp="1"/>
          </p:cNvSpPr>
          <p:nvPr>
            <p:ph type="ftr" sz="quarter" idx="11"/>
          </p:nvPr>
        </p:nvSpPr>
        <p:spPr/>
        <p:txBody>
          <a:bodyPr/>
          <a:lstStyle/>
          <a:p>
            <a:r>
              <a:rPr lang="en-US" smtClean="0"/>
              <a:t>Symantec Confidential - NDA required</a:t>
            </a:r>
            <a:endParaRPr lang="en-US" dirty="0"/>
          </a:p>
        </p:txBody>
      </p:sp>
    </p:spTree>
    <p:extLst>
      <p:ext uri="{BB962C8B-B14F-4D97-AF65-F5344CB8AC3E}">
        <p14:creationId xmlns:p14="http://schemas.microsoft.com/office/powerpoint/2010/main" val="6814410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2629602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 name="Freeform 11"/>
          <p:cNvSpPr>
            <a:spLocks noEditPoints="1"/>
          </p:cNvSpPr>
          <p:nvPr/>
        </p:nvSpPr>
        <p:spPr bwMode="auto">
          <a:xfrm rot="208682">
            <a:off x="1125794" y="2274750"/>
            <a:ext cx="7311409" cy="2008713"/>
          </a:xfrm>
          <a:custGeom>
            <a:avLst/>
            <a:gdLst>
              <a:gd name="T0" fmla="*/ 0 w 3660"/>
              <a:gd name="T1" fmla="*/ 1465 h 1465"/>
              <a:gd name="T2" fmla="*/ 1313 w 3660"/>
              <a:gd name="T3" fmla="*/ 1220 h 1465"/>
              <a:gd name="T4" fmla="*/ 3660 w 3660"/>
              <a:gd name="T5" fmla="*/ 0 h 1465"/>
              <a:gd name="T6" fmla="*/ 0 w 3660"/>
              <a:gd name="T7" fmla="*/ 1465 h 1465"/>
              <a:gd name="T8" fmla="*/ 0 w 3660"/>
              <a:gd name="T9" fmla="*/ 1465 h 1465"/>
            </a:gdLst>
            <a:ahLst/>
            <a:cxnLst>
              <a:cxn ang="0">
                <a:pos x="T0" y="T1"/>
              </a:cxn>
              <a:cxn ang="0">
                <a:pos x="T2" y="T3"/>
              </a:cxn>
              <a:cxn ang="0">
                <a:pos x="T4" y="T5"/>
              </a:cxn>
              <a:cxn ang="0">
                <a:pos x="T6" y="T7"/>
              </a:cxn>
              <a:cxn ang="0">
                <a:pos x="T8" y="T9"/>
              </a:cxn>
            </a:cxnLst>
            <a:rect l="0" t="0" r="r" b="b"/>
            <a:pathLst>
              <a:path w="3660" h="1465">
                <a:moveTo>
                  <a:pt x="0" y="1465"/>
                </a:moveTo>
                <a:cubicBezTo>
                  <a:pt x="6" y="1465"/>
                  <a:pt x="578" y="1422"/>
                  <a:pt x="1313" y="1220"/>
                </a:cubicBezTo>
                <a:cubicBezTo>
                  <a:pt x="1989" y="1034"/>
                  <a:pt x="2944" y="672"/>
                  <a:pt x="3660" y="0"/>
                </a:cubicBezTo>
                <a:moveTo>
                  <a:pt x="0" y="1465"/>
                </a:moveTo>
                <a:cubicBezTo>
                  <a:pt x="0" y="1465"/>
                  <a:pt x="0" y="1465"/>
                  <a:pt x="0" y="1465"/>
                </a:cubicBezTo>
              </a:path>
            </a:pathLst>
          </a:custGeom>
          <a:noFill/>
          <a:ln w="241300">
            <a:solidFill>
              <a:schemeClr val="bg2">
                <a:lumMod val="85000"/>
                <a:lumOff val="15000"/>
              </a:schemeClr>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vert="horz" wrap="square" lIns="91416" tIns="45708" rIns="91416" bIns="45708" numCol="1" anchor="t" anchorCtr="0" compatLnSpc="1">
            <a:prstTxWarp prst="textNoShape">
              <a:avLst/>
            </a:prstTxWarp>
          </a:bodyPr>
          <a:lstStyle/>
          <a:p>
            <a:endParaRPr lang="en-US" sz="1799" dirty="0">
              <a:solidFill>
                <a:srgbClr val="000000"/>
              </a:solidFill>
            </a:endParaRPr>
          </a:p>
        </p:txBody>
      </p:sp>
      <p:sp>
        <p:nvSpPr>
          <p:cNvPr id="184" name="Freeform 11"/>
          <p:cNvSpPr>
            <a:spLocks noEditPoints="1"/>
          </p:cNvSpPr>
          <p:nvPr/>
        </p:nvSpPr>
        <p:spPr bwMode="auto">
          <a:xfrm rot="208682">
            <a:off x="1084310" y="2411964"/>
            <a:ext cx="7095743" cy="1848822"/>
          </a:xfrm>
          <a:custGeom>
            <a:avLst/>
            <a:gdLst>
              <a:gd name="T0" fmla="*/ 0 w 3660"/>
              <a:gd name="T1" fmla="*/ 1465 h 1465"/>
              <a:gd name="T2" fmla="*/ 1313 w 3660"/>
              <a:gd name="T3" fmla="*/ 1220 h 1465"/>
              <a:gd name="T4" fmla="*/ 3660 w 3660"/>
              <a:gd name="T5" fmla="*/ 0 h 1465"/>
              <a:gd name="T6" fmla="*/ 0 w 3660"/>
              <a:gd name="T7" fmla="*/ 1465 h 1465"/>
              <a:gd name="T8" fmla="*/ 0 w 3660"/>
              <a:gd name="T9" fmla="*/ 1465 h 1465"/>
            </a:gdLst>
            <a:ahLst/>
            <a:cxnLst>
              <a:cxn ang="0">
                <a:pos x="T0" y="T1"/>
              </a:cxn>
              <a:cxn ang="0">
                <a:pos x="T2" y="T3"/>
              </a:cxn>
              <a:cxn ang="0">
                <a:pos x="T4" y="T5"/>
              </a:cxn>
              <a:cxn ang="0">
                <a:pos x="T6" y="T7"/>
              </a:cxn>
              <a:cxn ang="0">
                <a:pos x="T8" y="T9"/>
              </a:cxn>
            </a:cxnLst>
            <a:rect l="0" t="0" r="r" b="b"/>
            <a:pathLst>
              <a:path w="3660" h="1465">
                <a:moveTo>
                  <a:pt x="0" y="1465"/>
                </a:moveTo>
                <a:cubicBezTo>
                  <a:pt x="6" y="1465"/>
                  <a:pt x="578" y="1422"/>
                  <a:pt x="1313" y="1220"/>
                </a:cubicBezTo>
                <a:cubicBezTo>
                  <a:pt x="1989" y="1034"/>
                  <a:pt x="2944" y="672"/>
                  <a:pt x="3660" y="0"/>
                </a:cubicBezTo>
                <a:moveTo>
                  <a:pt x="0" y="1465"/>
                </a:moveTo>
                <a:cubicBezTo>
                  <a:pt x="0" y="1465"/>
                  <a:pt x="0" y="1465"/>
                  <a:pt x="0" y="1465"/>
                </a:cubicBezTo>
              </a:path>
            </a:pathLst>
          </a:custGeom>
          <a:ln w="28575" cap="rnd">
            <a:solidFill>
              <a:schemeClr val="tx2">
                <a:lumMod val="50000"/>
                <a:lumOff val="50000"/>
              </a:schemeClr>
            </a:solidFill>
            <a:prstDash val="sysDot"/>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wrap="square" rtlCol="0" anchor="ctr"/>
          <a:lstStyle/>
          <a:p>
            <a:pPr algn="ctr" defTabSz="914126"/>
            <a:endParaRPr lang="en-US" sz="1799" kern="0" dirty="0">
              <a:solidFill>
                <a:srgbClr val="404040"/>
              </a:solidFill>
            </a:endParaRPr>
          </a:p>
        </p:txBody>
      </p:sp>
      <p:sp>
        <p:nvSpPr>
          <p:cNvPr id="196" name="Freeform 11"/>
          <p:cNvSpPr>
            <a:spLocks noEditPoints="1"/>
          </p:cNvSpPr>
          <p:nvPr/>
        </p:nvSpPr>
        <p:spPr bwMode="auto">
          <a:xfrm rot="208682">
            <a:off x="892443" y="2360171"/>
            <a:ext cx="8047175" cy="3400615"/>
          </a:xfrm>
          <a:custGeom>
            <a:avLst/>
            <a:gdLst>
              <a:gd name="T0" fmla="*/ 0 w 3660"/>
              <a:gd name="T1" fmla="*/ 1465 h 1465"/>
              <a:gd name="T2" fmla="*/ 1313 w 3660"/>
              <a:gd name="T3" fmla="*/ 1220 h 1465"/>
              <a:gd name="T4" fmla="*/ 3660 w 3660"/>
              <a:gd name="T5" fmla="*/ 0 h 1465"/>
              <a:gd name="T6" fmla="*/ 0 w 3660"/>
              <a:gd name="T7" fmla="*/ 1465 h 1465"/>
              <a:gd name="T8" fmla="*/ 0 w 3660"/>
              <a:gd name="T9" fmla="*/ 1465 h 1465"/>
            </a:gdLst>
            <a:ahLst/>
            <a:cxnLst>
              <a:cxn ang="0">
                <a:pos x="T0" y="T1"/>
              </a:cxn>
              <a:cxn ang="0">
                <a:pos x="T2" y="T3"/>
              </a:cxn>
              <a:cxn ang="0">
                <a:pos x="T4" y="T5"/>
              </a:cxn>
              <a:cxn ang="0">
                <a:pos x="T6" y="T7"/>
              </a:cxn>
              <a:cxn ang="0">
                <a:pos x="T8" y="T9"/>
              </a:cxn>
            </a:cxnLst>
            <a:rect l="0" t="0" r="r" b="b"/>
            <a:pathLst>
              <a:path w="3660" h="1465">
                <a:moveTo>
                  <a:pt x="0" y="1465"/>
                </a:moveTo>
                <a:cubicBezTo>
                  <a:pt x="6" y="1465"/>
                  <a:pt x="578" y="1422"/>
                  <a:pt x="1313" y="1220"/>
                </a:cubicBezTo>
                <a:cubicBezTo>
                  <a:pt x="1989" y="1034"/>
                  <a:pt x="2944" y="672"/>
                  <a:pt x="3660" y="0"/>
                </a:cubicBezTo>
                <a:moveTo>
                  <a:pt x="0" y="1465"/>
                </a:moveTo>
                <a:cubicBezTo>
                  <a:pt x="0" y="1465"/>
                  <a:pt x="0" y="1465"/>
                  <a:pt x="0" y="1465"/>
                </a:cubicBezTo>
              </a:path>
            </a:pathLst>
          </a:custGeom>
          <a:noFill/>
          <a:ln w="241300">
            <a:solidFill>
              <a:schemeClr val="bg2">
                <a:lumMod val="85000"/>
                <a:lumOff val="15000"/>
              </a:schemeClr>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vert="horz" wrap="square" lIns="91416" tIns="45708" rIns="91416" bIns="45708" numCol="1" anchor="t" anchorCtr="0" compatLnSpc="1">
            <a:prstTxWarp prst="textNoShape">
              <a:avLst/>
            </a:prstTxWarp>
          </a:bodyPr>
          <a:lstStyle/>
          <a:p>
            <a:endParaRPr lang="en-US" sz="1799" dirty="0">
              <a:solidFill>
                <a:srgbClr val="000000"/>
              </a:solidFill>
            </a:endParaRPr>
          </a:p>
        </p:txBody>
      </p:sp>
      <p:sp>
        <p:nvSpPr>
          <p:cNvPr id="205" name="Freeform 11"/>
          <p:cNvSpPr>
            <a:spLocks noEditPoints="1"/>
          </p:cNvSpPr>
          <p:nvPr/>
        </p:nvSpPr>
        <p:spPr bwMode="auto">
          <a:xfrm rot="208682">
            <a:off x="949180" y="2652997"/>
            <a:ext cx="7656103" cy="3069088"/>
          </a:xfrm>
          <a:custGeom>
            <a:avLst/>
            <a:gdLst>
              <a:gd name="T0" fmla="*/ 0 w 3660"/>
              <a:gd name="T1" fmla="*/ 1465 h 1465"/>
              <a:gd name="T2" fmla="*/ 1313 w 3660"/>
              <a:gd name="T3" fmla="*/ 1220 h 1465"/>
              <a:gd name="T4" fmla="*/ 3660 w 3660"/>
              <a:gd name="T5" fmla="*/ 0 h 1465"/>
              <a:gd name="T6" fmla="*/ 0 w 3660"/>
              <a:gd name="T7" fmla="*/ 1465 h 1465"/>
              <a:gd name="T8" fmla="*/ 0 w 3660"/>
              <a:gd name="T9" fmla="*/ 1465 h 1465"/>
            </a:gdLst>
            <a:ahLst/>
            <a:cxnLst>
              <a:cxn ang="0">
                <a:pos x="T0" y="T1"/>
              </a:cxn>
              <a:cxn ang="0">
                <a:pos x="T2" y="T3"/>
              </a:cxn>
              <a:cxn ang="0">
                <a:pos x="T4" y="T5"/>
              </a:cxn>
              <a:cxn ang="0">
                <a:pos x="T6" y="T7"/>
              </a:cxn>
              <a:cxn ang="0">
                <a:pos x="T8" y="T9"/>
              </a:cxn>
            </a:cxnLst>
            <a:rect l="0" t="0" r="r" b="b"/>
            <a:pathLst>
              <a:path w="3660" h="1465">
                <a:moveTo>
                  <a:pt x="0" y="1465"/>
                </a:moveTo>
                <a:cubicBezTo>
                  <a:pt x="6" y="1465"/>
                  <a:pt x="578" y="1422"/>
                  <a:pt x="1313" y="1220"/>
                </a:cubicBezTo>
                <a:cubicBezTo>
                  <a:pt x="1989" y="1034"/>
                  <a:pt x="2944" y="672"/>
                  <a:pt x="3660" y="0"/>
                </a:cubicBezTo>
                <a:moveTo>
                  <a:pt x="0" y="1465"/>
                </a:moveTo>
                <a:cubicBezTo>
                  <a:pt x="0" y="1465"/>
                  <a:pt x="0" y="1465"/>
                  <a:pt x="0" y="1465"/>
                </a:cubicBezTo>
              </a:path>
            </a:pathLst>
          </a:custGeom>
          <a:ln w="28575" cap="rnd">
            <a:solidFill>
              <a:schemeClr val="tx2">
                <a:lumMod val="50000"/>
                <a:lumOff val="50000"/>
              </a:schemeClr>
            </a:solidFill>
            <a:prstDash val="sysDot"/>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wrap="square" rtlCol="0" anchor="ctr"/>
          <a:lstStyle/>
          <a:p>
            <a:pPr algn="ctr" defTabSz="914126"/>
            <a:endParaRPr lang="en-US" sz="1799" kern="0" dirty="0">
              <a:solidFill>
                <a:srgbClr val="404040"/>
              </a:solidFill>
            </a:endParaRPr>
          </a:p>
        </p:txBody>
      </p:sp>
      <p:sp>
        <p:nvSpPr>
          <p:cNvPr id="346" name="Rectangle 345"/>
          <p:cNvSpPr/>
          <p:nvPr/>
        </p:nvSpPr>
        <p:spPr>
          <a:xfrm rot="5400000">
            <a:off x="8458442" y="4000778"/>
            <a:ext cx="2776728" cy="225366"/>
          </a:xfrm>
          <a:prstGeom prst="rect">
            <a:avLst/>
          </a:prstGeom>
          <a:solidFill>
            <a:srgbClr val="CDCDCD"/>
          </a:solidFill>
          <a:ln>
            <a:noFill/>
          </a:ln>
          <a:extLst/>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cxnSp>
        <p:nvCxnSpPr>
          <p:cNvPr id="347" name="Straight Connector 346"/>
          <p:cNvCxnSpPr/>
          <p:nvPr/>
        </p:nvCxnSpPr>
        <p:spPr>
          <a:xfrm flipH="1" flipV="1">
            <a:off x="9845844" y="2879002"/>
            <a:ext cx="1" cy="2608532"/>
          </a:xfrm>
          <a:prstGeom prst="line">
            <a:avLst/>
          </a:prstGeom>
          <a:ln w="28575" cap="rnd">
            <a:solidFill>
              <a:schemeClr val="tx2">
                <a:lumMod val="50000"/>
                <a:lumOff val="50000"/>
              </a:schemeClr>
            </a:solidFill>
            <a:prstDash val="sysDot"/>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nvGrpSpPr>
          <p:cNvPr id="172" name="Group 171"/>
          <p:cNvGrpSpPr/>
          <p:nvPr/>
        </p:nvGrpSpPr>
        <p:grpSpPr>
          <a:xfrm>
            <a:off x="857248" y="2408026"/>
            <a:ext cx="1846408" cy="2997413"/>
            <a:chOff x="857248" y="2408026"/>
            <a:chExt cx="1846408" cy="2997413"/>
          </a:xfrm>
        </p:grpSpPr>
        <p:sp>
          <p:nvSpPr>
            <p:cNvPr id="173" name="Arc 98"/>
            <p:cNvSpPr/>
            <p:nvPr/>
          </p:nvSpPr>
          <p:spPr>
            <a:xfrm>
              <a:off x="866773" y="2408026"/>
              <a:ext cx="1836883" cy="2997413"/>
            </a:xfrm>
            <a:custGeom>
              <a:avLst/>
              <a:gdLst>
                <a:gd name="connsiteX0" fmla="*/ 313840 w 2200275"/>
                <a:gd name="connsiteY0" fmla="*/ 293475 h 1952625"/>
                <a:gd name="connsiteX1" fmla="*/ 1446358 w 2200275"/>
                <a:gd name="connsiteY1" fmla="*/ 49607 h 1952625"/>
                <a:gd name="connsiteX2" fmla="*/ 2200275 w 2200275"/>
                <a:gd name="connsiteY2" fmla="*/ 976313 h 1952625"/>
                <a:gd name="connsiteX3" fmla="*/ 1100138 w 2200275"/>
                <a:gd name="connsiteY3" fmla="*/ 976313 h 1952625"/>
                <a:gd name="connsiteX4" fmla="*/ 313840 w 2200275"/>
                <a:gd name="connsiteY4" fmla="*/ 293475 h 1952625"/>
                <a:gd name="connsiteX0" fmla="*/ 313840 w 2200275"/>
                <a:gd name="connsiteY0" fmla="*/ 293475 h 1952625"/>
                <a:gd name="connsiteX1" fmla="*/ 1446358 w 2200275"/>
                <a:gd name="connsiteY1" fmla="*/ 49607 h 1952625"/>
                <a:gd name="connsiteX2" fmla="*/ 2200275 w 2200275"/>
                <a:gd name="connsiteY2" fmla="*/ 976313 h 1952625"/>
                <a:gd name="connsiteX0" fmla="*/ 332890 w 2219325"/>
                <a:gd name="connsiteY0" fmla="*/ 293503 h 2814666"/>
                <a:gd name="connsiteX1" fmla="*/ 1465408 w 2219325"/>
                <a:gd name="connsiteY1" fmla="*/ 49635 h 2814666"/>
                <a:gd name="connsiteX2" fmla="*/ 2219325 w 2219325"/>
                <a:gd name="connsiteY2" fmla="*/ 976341 h 2814666"/>
                <a:gd name="connsiteX3" fmla="*/ 1119188 w 2219325"/>
                <a:gd name="connsiteY3" fmla="*/ 976341 h 2814666"/>
                <a:gd name="connsiteX4" fmla="*/ 332890 w 2219325"/>
                <a:gd name="connsiteY4" fmla="*/ 293503 h 2814666"/>
                <a:gd name="connsiteX0" fmla="*/ 332890 w 2219325"/>
                <a:gd name="connsiteY0" fmla="*/ 293503 h 2814666"/>
                <a:gd name="connsiteX1" fmla="*/ 1465408 w 2219325"/>
                <a:gd name="connsiteY1" fmla="*/ 49635 h 2814666"/>
                <a:gd name="connsiteX2" fmla="*/ 0 w 2219325"/>
                <a:gd name="connsiteY2" fmla="*/ 2814666 h 2814666"/>
                <a:gd name="connsiteX0" fmla="*/ 332890 w 2219325"/>
                <a:gd name="connsiteY0" fmla="*/ 356565 h 2877728"/>
                <a:gd name="connsiteX1" fmla="*/ 1465408 w 2219325"/>
                <a:gd name="connsiteY1" fmla="*/ 112697 h 2877728"/>
                <a:gd name="connsiteX2" fmla="*/ 2219325 w 2219325"/>
                <a:gd name="connsiteY2" fmla="*/ 1039403 h 2877728"/>
                <a:gd name="connsiteX3" fmla="*/ 1119188 w 2219325"/>
                <a:gd name="connsiteY3" fmla="*/ 1039403 h 2877728"/>
                <a:gd name="connsiteX4" fmla="*/ 332890 w 2219325"/>
                <a:gd name="connsiteY4" fmla="*/ 356565 h 2877728"/>
                <a:gd name="connsiteX0" fmla="*/ 104290 w 2219325"/>
                <a:gd name="connsiteY0" fmla="*/ 175590 h 2877728"/>
                <a:gd name="connsiteX1" fmla="*/ 1465408 w 2219325"/>
                <a:gd name="connsiteY1" fmla="*/ 112697 h 2877728"/>
                <a:gd name="connsiteX2" fmla="*/ 0 w 2219325"/>
                <a:gd name="connsiteY2" fmla="*/ 2877728 h 2877728"/>
                <a:gd name="connsiteX0" fmla="*/ 332890 w 2219325"/>
                <a:gd name="connsiteY0" fmla="*/ 293504 h 2814667"/>
                <a:gd name="connsiteX1" fmla="*/ 1465408 w 2219325"/>
                <a:gd name="connsiteY1" fmla="*/ 49636 h 2814667"/>
                <a:gd name="connsiteX2" fmla="*/ 2219325 w 2219325"/>
                <a:gd name="connsiteY2" fmla="*/ 976342 h 2814667"/>
                <a:gd name="connsiteX3" fmla="*/ 1119188 w 2219325"/>
                <a:gd name="connsiteY3" fmla="*/ 976342 h 2814667"/>
                <a:gd name="connsiteX4" fmla="*/ 332890 w 2219325"/>
                <a:gd name="connsiteY4" fmla="*/ 293504 h 2814667"/>
                <a:gd name="connsiteX0" fmla="*/ 104290 w 2219325"/>
                <a:gd name="connsiteY0" fmla="*/ 112529 h 2814667"/>
                <a:gd name="connsiteX1" fmla="*/ 693883 w 2219325"/>
                <a:gd name="connsiteY1" fmla="*/ 1040236 h 2814667"/>
                <a:gd name="connsiteX2" fmla="*/ 0 w 2219325"/>
                <a:gd name="connsiteY2" fmla="*/ 2814667 h 2814667"/>
                <a:gd name="connsiteX0" fmla="*/ 332890 w 2219325"/>
                <a:gd name="connsiteY0" fmla="*/ 293504 h 2814667"/>
                <a:gd name="connsiteX1" fmla="*/ 1465408 w 2219325"/>
                <a:gd name="connsiteY1" fmla="*/ 49636 h 2814667"/>
                <a:gd name="connsiteX2" fmla="*/ 2219325 w 2219325"/>
                <a:gd name="connsiteY2" fmla="*/ 976342 h 2814667"/>
                <a:gd name="connsiteX3" fmla="*/ 332890 w 2219325"/>
                <a:gd name="connsiteY3" fmla="*/ 293504 h 2814667"/>
                <a:gd name="connsiteX0" fmla="*/ 104290 w 2219325"/>
                <a:gd name="connsiteY0" fmla="*/ 112529 h 2814667"/>
                <a:gd name="connsiteX1" fmla="*/ 693883 w 2219325"/>
                <a:gd name="connsiteY1" fmla="*/ 1040236 h 2814667"/>
                <a:gd name="connsiteX2" fmla="*/ 0 w 2219325"/>
                <a:gd name="connsiteY2" fmla="*/ 2814667 h 2814667"/>
                <a:gd name="connsiteX0" fmla="*/ 2219325 w 2219325"/>
                <a:gd name="connsiteY0" fmla="*/ 926706 h 2765031"/>
                <a:gd name="connsiteX1" fmla="*/ 1465408 w 2219325"/>
                <a:gd name="connsiteY1" fmla="*/ 0 h 2765031"/>
                <a:gd name="connsiteX2" fmla="*/ 2219325 w 2219325"/>
                <a:gd name="connsiteY2" fmla="*/ 926706 h 2765031"/>
                <a:gd name="connsiteX0" fmla="*/ 104290 w 2219325"/>
                <a:gd name="connsiteY0" fmla="*/ 62893 h 2765031"/>
                <a:gd name="connsiteX1" fmla="*/ 693883 w 2219325"/>
                <a:gd name="connsiteY1" fmla="*/ 990600 h 2765031"/>
                <a:gd name="connsiteX2" fmla="*/ 0 w 2219325"/>
                <a:gd name="connsiteY2" fmla="*/ 2765031 h 2765031"/>
                <a:gd name="connsiteX0" fmla="*/ 1295400 w 1465408"/>
                <a:gd name="connsiteY0" fmla="*/ 1364856 h 2765031"/>
                <a:gd name="connsiteX1" fmla="*/ 1465408 w 1465408"/>
                <a:gd name="connsiteY1" fmla="*/ 0 h 2765031"/>
                <a:gd name="connsiteX2" fmla="*/ 1295400 w 1465408"/>
                <a:gd name="connsiteY2" fmla="*/ 1364856 h 2765031"/>
                <a:gd name="connsiteX0" fmla="*/ 104290 w 1465408"/>
                <a:gd name="connsiteY0" fmla="*/ 62893 h 2765031"/>
                <a:gd name="connsiteX1" fmla="*/ 693883 w 1465408"/>
                <a:gd name="connsiteY1" fmla="*/ 990600 h 2765031"/>
                <a:gd name="connsiteX2" fmla="*/ 0 w 1465408"/>
                <a:gd name="connsiteY2" fmla="*/ 2765031 h 2765031"/>
                <a:gd name="connsiteX0" fmla="*/ 1295400 w 1465408"/>
                <a:gd name="connsiteY0" fmla="*/ 1364856 h 2765031"/>
                <a:gd name="connsiteX1" fmla="*/ 1465408 w 1465408"/>
                <a:gd name="connsiteY1" fmla="*/ 0 h 2765031"/>
                <a:gd name="connsiteX2" fmla="*/ 1295400 w 1465408"/>
                <a:gd name="connsiteY2" fmla="*/ 1364856 h 2765031"/>
                <a:gd name="connsiteX0" fmla="*/ 104290 w 1465408"/>
                <a:gd name="connsiteY0" fmla="*/ 62893 h 2765031"/>
                <a:gd name="connsiteX1" fmla="*/ 674833 w 1465408"/>
                <a:gd name="connsiteY1" fmla="*/ 838200 h 2765031"/>
                <a:gd name="connsiteX2" fmla="*/ 0 w 1465408"/>
                <a:gd name="connsiteY2" fmla="*/ 2765031 h 2765031"/>
                <a:gd name="connsiteX0" fmla="*/ 1295400 w 1465408"/>
                <a:gd name="connsiteY0" fmla="*/ 1364856 h 2765031"/>
                <a:gd name="connsiteX1" fmla="*/ 1465408 w 1465408"/>
                <a:gd name="connsiteY1" fmla="*/ 0 h 2765031"/>
                <a:gd name="connsiteX2" fmla="*/ 1295400 w 1465408"/>
                <a:gd name="connsiteY2" fmla="*/ 1364856 h 2765031"/>
                <a:gd name="connsiteX0" fmla="*/ 104290 w 1465408"/>
                <a:gd name="connsiteY0" fmla="*/ 62893 h 2765031"/>
                <a:gd name="connsiteX1" fmla="*/ 674833 w 1465408"/>
                <a:gd name="connsiteY1" fmla="*/ 838200 h 2765031"/>
                <a:gd name="connsiteX2" fmla="*/ 0 w 1465408"/>
                <a:gd name="connsiteY2" fmla="*/ 2765031 h 2765031"/>
                <a:gd name="connsiteX0" fmla="*/ 1295400 w 1465408"/>
                <a:gd name="connsiteY0" fmla="*/ 1376252 h 2776427"/>
                <a:gd name="connsiteX1" fmla="*/ 1465408 w 1465408"/>
                <a:gd name="connsiteY1" fmla="*/ 11396 h 2776427"/>
                <a:gd name="connsiteX2" fmla="*/ 1295400 w 1465408"/>
                <a:gd name="connsiteY2" fmla="*/ 1376252 h 2776427"/>
                <a:gd name="connsiteX0" fmla="*/ 104290 w 1465408"/>
                <a:gd name="connsiteY0" fmla="*/ 74289 h 2776427"/>
                <a:gd name="connsiteX1" fmla="*/ 674833 w 1465408"/>
                <a:gd name="connsiteY1" fmla="*/ 849596 h 2776427"/>
                <a:gd name="connsiteX2" fmla="*/ 0 w 1465408"/>
                <a:gd name="connsiteY2" fmla="*/ 2776427 h 2776427"/>
                <a:gd name="connsiteX0" fmla="*/ 1295400 w 1465408"/>
                <a:gd name="connsiteY0" fmla="*/ 1364856 h 2765031"/>
                <a:gd name="connsiteX1" fmla="*/ 1465408 w 1465408"/>
                <a:gd name="connsiteY1" fmla="*/ 0 h 2765031"/>
                <a:gd name="connsiteX2" fmla="*/ 1295400 w 1465408"/>
                <a:gd name="connsiteY2" fmla="*/ 1364856 h 2765031"/>
                <a:gd name="connsiteX0" fmla="*/ 104290 w 1465408"/>
                <a:gd name="connsiteY0" fmla="*/ 62893 h 2765031"/>
                <a:gd name="connsiteX1" fmla="*/ 674833 w 1465408"/>
                <a:gd name="connsiteY1" fmla="*/ 838200 h 2765031"/>
                <a:gd name="connsiteX2" fmla="*/ 0 w 1465408"/>
                <a:gd name="connsiteY2" fmla="*/ 2765031 h 2765031"/>
                <a:gd name="connsiteX0" fmla="*/ 1295400 w 1465408"/>
                <a:gd name="connsiteY0" fmla="*/ 1364856 h 2765031"/>
                <a:gd name="connsiteX1" fmla="*/ 1465408 w 1465408"/>
                <a:gd name="connsiteY1" fmla="*/ 0 h 2765031"/>
                <a:gd name="connsiteX2" fmla="*/ 1295400 w 1465408"/>
                <a:gd name="connsiteY2" fmla="*/ 1364856 h 2765031"/>
                <a:gd name="connsiteX0" fmla="*/ 104290 w 1465408"/>
                <a:gd name="connsiteY0" fmla="*/ 62893 h 2765031"/>
                <a:gd name="connsiteX1" fmla="*/ 617683 w 1465408"/>
                <a:gd name="connsiteY1" fmla="*/ 1619250 h 2765031"/>
                <a:gd name="connsiteX2" fmla="*/ 0 w 1465408"/>
                <a:gd name="connsiteY2" fmla="*/ 2765031 h 2765031"/>
                <a:gd name="connsiteX0" fmla="*/ 1295400 w 1465408"/>
                <a:gd name="connsiteY0" fmla="*/ 1364856 h 2765031"/>
                <a:gd name="connsiteX1" fmla="*/ 1465408 w 1465408"/>
                <a:gd name="connsiteY1" fmla="*/ 0 h 2765031"/>
                <a:gd name="connsiteX2" fmla="*/ 1295400 w 1465408"/>
                <a:gd name="connsiteY2" fmla="*/ 1364856 h 2765031"/>
                <a:gd name="connsiteX0" fmla="*/ 104290 w 1465408"/>
                <a:gd name="connsiteY0" fmla="*/ 62893 h 2765031"/>
                <a:gd name="connsiteX1" fmla="*/ 617683 w 1465408"/>
                <a:gd name="connsiteY1" fmla="*/ 1619250 h 2765031"/>
                <a:gd name="connsiteX2" fmla="*/ 0 w 1465408"/>
                <a:gd name="connsiteY2" fmla="*/ 2765031 h 2765031"/>
                <a:gd name="connsiteX0" fmla="*/ 1666875 w 1836883"/>
                <a:gd name="connsiteY0" fmla="*/ 1364856 h 2955531"/>
                <a:gd name="connsiteX1" fmla="*/ 1836883 w 1836883"/>
                <a:gd name="connsiteY1" fmla="*/ 0 h 2955531"/>
                <a:gd name="connsiteX2" fmla="*/ 1666875 w 1836883"/>
                <a:gd name="connsiteY2" fmla="*/ 1364856 h 2955531"/>
                <a:gd name="connsiteX0" fmla="*/ 475765 w 1836883"/>
                <a:gd name="connsiteY0" fmla="*/ 62893 h 2955531"/>
                <a:gd name="connsiteX1" fmla="*/ 989158 w 1836883"/>
                <a:gd name="connsiteY1" fmla="*/ 1619250 h 2955531"/>
                <a:gd name="connsiteX2" fmla="*/ 0 w 1836883"/>
                <a:gd name="connsiteY2" fmla="*/ 2955531 h 2955531"/>
                <a:gd name="connsiteX0" fmla="*/ 1666875 w 1836883"/>
                <a:gd name="connsiteY0" fmla="*/ 1364856 h 2955531"/>
                <a:gd name="connsiteX1" fmla="*/ 1836883 w 1836883"/>
                <a:gd name="connsiteY1" fmla="*/ 0 h 2955531"/>
                <a:gd name="connsiteX2" fmla="*/ 1666875 w 1836883"/>
                <a:gd name="connsiteY2" fmla="*/ 1364856 h 2955531"/>
                <a:gd name="connsiteX0" fmla="*/ 475765 w 1836883"/>
                <a:gd name="connsiteY0" fmla="*/ 62893 h 2955531"/>
                <a:gd name="connsiteX1" fmla="*/ 989158 w 1836883"/>
                <a:gd name="connsiteY1" fmla="*/ 1619250 h 2955531"/>
                <a:gd name="connsiteX2" fmla="*/ 0 w 1836883"/>
                <a:gd name="connsiteY2" fmla="*/ 2955531 h 2955531"/>
                <a:gd name="connsiteX0" fmla="*/ 1666875 w 1836883"/>
                <a:gd name="connsiteY0" fmla="*/ 1364856 h 2955531"/>
                <a:gd name="connsiteX1" fmla="*/ 1836883 w 1836883"/>
                <a:gd name="connsiteY1" fmla="*/ 0 h 2955531"/>
                <a:gd name="connsiteX2" fmla="*/ 1666875 w 1836883"/>
                <a:gd name="connsiteY2" fmla="*/ 1364856 h 2955531"/>
                <a:gd name="connsiteX0" fmla="*/ 475765 w 1836883"/>
                <a:gd name="connsiteY0" fmla="*/ 62893 h 2955531"/>
                <a:gd name="connsiteX1" fmla="*/ 912958 w 1836883"/>
                <a:gd name="connsiteY1" fmla="*/ 1247775 h 2955531"/>
                <a:gd name="connsiteX2" fmla="*/ 0 w 1836883"/>
                <a:gd name="connsiteY2" fmla="*/ 2955531 h 2955531"/>
                <a:gd name="connsiteX0" fmla="*/ 1666875 w 1836883"/>
                <a:gd name="connsiteY0" fmla="*/ 1364856 h 2955531"/>
                <a:gd name="connsiteX1" fmla="*/ 1836883 w 1836883"/>
                <a:gd name="connsiteY1" fmla="*/ 0 h 2955531"/>
                <a:gd name="connsiteX2" fmla="*/ 1666875 w 1836883"/>
                <a:gd name="connsiteY2" fmla="*/ 1364856 h 2955531"/>
                <a:gd name="connsiteX0" fmla="*/ 475765 w 1836883"/>
                <a:gd name="connsiteY0" fmla="*/ 62893 h 2955531"/>
                <a:gd name="connsiteX1" fmla="*/ 912958 w 1836883"/>
                <a:gd name="connsiteY1" fmla="*/ 1247775 h 2955531"/>
                <a:gd name="connsiteX2" fmla="*/ 0 w 1836883"/>
                <a:gd name="connsiteY2" fmla="*/ 2955531 h 2955531"/>
                <a:gd name="connsiteX0" fmla="*/ 1666875 w 1836883"/>
                <a:gd name="connsiteY0" fmla="*/ 1364856 h 2955531"/>
                <a:gd name="connsiteX1" fmla="*/ 1836883 w 1836883"/>
                <a:gd name="connsiteY1" fmla="*/ 0 h 2955531"/>
                <a:gd name="connsiteX2" fmla="*/ 1666875 w 1836883"/>
                <a:gd name="connsiteY2" fmla="*/ 1364856 h 2955531"/>
                <a:gd name="connsiteX0" fmla="*/ 475765 w 1836883"/>
                <a:gd name="connsiteY0" fmla="*/ 62893 h 2955531"/>
                <a:gd name="connsiteX1" fmla="*/ 912958 w 1836883"/>
                <a:gd name="connsiteY1" fmla="*/ 1247775 h 2955531"/>
                <a:gd name="connsiteX2" fmla="*/ 0 w 1836883"/>
                <a:gd name="connsiteY2" fmla="*/ 2955531 h 2955531"/>
                <a:gd name="connsiteX0" fmla="*/ 1666875 w 1836883"/>
                <a:gd name="connsiteY0" fmla="*/ 1364856 h 2955531"/>
                <a:gd name="connsiteX1" fmla="*/ 1836883 w 1836883"/>
                <a:gd name="connsiteY1" fmla="*/ 0 h 2955531"/>
                <a:gd name="connsiteX2" fmla="*/ 1666875 w 1836883"/>
                <a:gd name="connsiteY2" fmla="*/ 1364856 h 2955531"/>
                <a:gd name="connsiteX0" fmla="*/ 475765 w 1836883"/>
                <a:gd name="connsiteY0" fmla="*/ 62893 h 2955531"/>
                <a:gd name="connsiteX1" fmla="*/ 912958 w 1836883"/>
                <a:gd name="connsiteY1" fmla="*/ 1247775 h 2955531"/>
                <a:gd name="connsiteX2" fmla="*/ 0 w 1836883"/>
                <a:gd name="connsiteY2" fmla="*/ 2955531 h 2955531"/>
                <a:gd name="connsiteX0" fmla="*/ 1666875 w 1836883"/>
                <a:gd name="connsiteY0" fmla="*/ 1406738 h 2997413"/>
                <a:gd name="connsiteX1" fmla="*/ 1836883 w 1836883"/>
                <a:gd name="connsiteY1" fmla="*/ 41882 h 2997413"/>
                <a:gd name="connsiteX2" fmla="*/ 1666875 w 1836883"/>
                <a:gd name="connsiteY2" fmla="*/ 1406738 h 2997413"/>
                <a:gd name="connsiteX0" fmla="*/ 123340 w 1836883"/>
                <a:gd name="connsiteY0" fmla="*/ 0 h 2997413"/>
                <a:gd name="connsiteX1" fmla="*/ 912958 w 1836883"/>
                <a:gd name="connsiteY1" fmla="*/ 1289657 h 2997413"/>
                <a:gd name="connsiteX2" fmla="*/ 0 w 1836883"/>
                <a:gd name="connsiteY2" fmla="*/ 2997413 h 2997413"/>
                <a:gd name="connsiteX0" fmla="*/ 1666875 w 1836883"/>
                <a:gd name="connsiteY0" fmla="*/ 1406738 h 2997413"/>
                <a:gd name="connsiteX1" fmla="*/ 1836883 w 1836883"/>
                <a:gd name="connsiteY1" fmla="*/ 41882 h 2997413"/>
                <a:gd name="connsiteX2" fmla="*/ 1666875 w 1836883"/>
                <a:gd name="connsiteY2" fmla="*/ 1406738 h 2997413"/>
                <a:gd name="connsiteX0" fmla="*/ 123340 w 1836883"/>
                <a:gd name="connsiteY0" fmla="*/ 0 h 2997413"/>
                <a:gd name="connsiteX1" fmla="*/ 912958 w 1836883"/>
                <a:gd name="connsiteY1" fmla="*/ 1289657 h 2997413"/>
                <a:gd name="connsiteX2" fmla="*/ 0 w 1836883"/>
                <a:gd name="connsiteY2" fmla="*/ 2997413 h 2997413"/>
                <a:gd name="connsiteX0" fmla="*/ 1666875 w 1836883"/>
                <a:gd name="connsiteY0" fmla="*/ 1406738 h 2997413"/>
                <a:gd name="connsiteX1" fmla="*/ 1836883 w 1836883"/>
                <a:gd name="connsiteY1" fmla="*/ 41882 h 2997413"/>
                <a:gd name="connsiteX2" fmla="*/ 1666875 w 1836883"/>
                <a:gd name="connsiteY2" fmla="*/ 1406738 h 2997413"/>
                <a:gd name="connsiteX0" fmla="*/ 123340 w 1836883"/>
                <a:gd name="connsiteY0" fmla="*/ 0 h 2997413"/>
                <a:gd name="connsiteX1" fmla="*/ 912958 w 1836883"/>
                <a:gd name="connsiteY1" fmla="*/ 1289657 h 2997413"/>
                <a:gd name="connsiteX2" fmla="*/ 0 w 1836883"/>
                <a:gd name="connsiteY2" fmla="*/ 2997413 h 2997413"/>
                <a:gd name="connsiteX0" fmla="*/ 1666875 w 1836883"/>
                <a:gd name="connsiteY0" fmla="*/ 1406738 h 2997413"/>
                <a:gd name="connsiteX1" fmla="*/ 1836883 w 1836883"/>
                <a:gd name="connsiteY1" fmla="*/ 41882 h 2997413"/>
                <a:gd name="connsiteX2" fmla="*/ 1666875 w 1836883"/>
                <a:gd name="connsiteY2" fmla="*/ 1406738 h 2997413"/>
                <a:gd name="connsiteX0" fmla="*/ 123340 w 1836883"/>
                <a:gd name="connsiteY0" fmla="*/ 0 h 2997413"/>
                <a:gd name="connsiteX1" fmla="*/ 912958 w 1836883"/>
                <a:gd name="connsiteY1" fmla="*/ 1289657 h 2997413"/>
                <a:gd name="connsiteX2" fmla="*/ 0 w 1836883"/>
                <a:gd name="connsiteY2" fmla="*/ 2997413 h 2997413"/>
              </a:gdLst>
              <a:ahLst/>
              <a:cxnLst>
                <a:cxn ang="0">
                  <a:pos x="connsiteX0" y="connsiteY0"/>
                </a:cxn>
                <a:cxn ang="0">
                  <a:pos x="connsiteX1" y="connsiteY1"/>
                </a:cxn>
                <a:cxn ang="0">
                  <a:pos x="connsiteX2" y="connsiteY2"/>
                </a:cxn>
              </a:cxnLst>
              <a:rect l="l" t="t" r="r" b="b"/>
              <a:pathLst>
                <a:path w="1836883" h="2997413" stroke="0" extrusionOk="0">
                  <a:moveTo>
                    <a:pt x="1666875" y="1406738"/>
                  </a:moveTo>
                  <a:lnTo>
                    <a:pt x="1836883" y="41882"/>
                  </a:lnTo>
                  <a:cubicBezTo>
                    <a:pt x="1836883" y="41882"/>
                    <a:pt x="1666875" y="985927"/>
                    <a:pt x="1666875" y="1406738"/>
                  </a:cubicBezTo>
                  <a:close/>
                </a:path>
                <a:path w="1836883" h="2997413" fill="none">
                  <a:moveTo>
                    <a:pt x="123340" y="0"/>
                  </a:moveTo>
                  <a:cubicBezTo>
                    <a:pt x="893593" y="323922"/>
                    <a:pt x="923530" y="1124631"/>
                    <a:pt x="912958" y="1289657"/>
                  </a:cubicBezTo>
                  <a:cubicBezTo>
                    <a:pt x="943946" y="1574489"/>
                    <a:pt x="523875" y="2805202"/>
                    <a:pt x="0" y="2997413"/>
                  </a:cubicBezTo>
                </a:path>
              </a:pathLst>
            </a:custGeom>
            <a:noFill/>
            <a:ln w="219075">
              <a:solidFill>
                <a:schemeClr val="bg2">
                  <a:lumMod val="85000"/>
                  <a:lumOff val="15000"/>
                </a:schemeClr>
              </a:solidFill>
              <a:miter lim="800000"/>
              <a:headEnd/>
              <a:tailEnd/>
            </a:ln>
          </p:spPr>
          <p:txBody>
            <a:bodyPr wrap="square" rtlCol="0" anchor="ctr"/>
            <a:lstStyle/>
            <a:p>
              <a:pPr algn="ctr" defTabSz="914126"/>
              <a:endParaRPr lang="en-US" sz="1799" kern="0">
                <a:solidFill>
                  <a:srgbClr val="404040"/>
                </a:solidFill>
              </a:endParaRPr>
            </a:p>
          </p:txBody>
        </p:sp>
        <p:sp>
          <p:nvSpPr>
            <p:cNvPr id="174" name="Arc 98"/>
            <p:cNvSpPr/>
            <p:nvPr/>
          </p:nvSpPr>
          <p:spPr>
            <a:xfrm>
              <a:off x="857248" y="2421333"/>
              <a:ext cx="1836883" cy="2955531"/>
            </a:xfrm>
            <a:custGeom>
              <a:avLst/>
              <a:gdLst>
                <a:gd name="connsiteX0" fmla="*/ 313840 w 2200275"/>
                <a:gd name="connsiteY0" fmla="*/ 293475 h 1952625"/>
                <a:gd name="connsiteX1" fmla="*/ 1446358 w 2200275"/>
                <a:gd name="connsiteY1" fmla="*/ 49607 h 1952625"/>
                <a:gd name="connsiteX2" fmla="*/ 2200275 w 2200275"/>
                <a:gd name="connsiteY2" fmla="*/ 976313 h 1952625"/>
                <a:gd name="connsiteX3" fmla="*/ 1100138 w 2200275"/>
                <a:gd name="connsiteY3" fmla="*/ 976313 h 1952625"/>
                <a:gd name="connsiteX4" fmla="*/ 313840 w 2200275"/>
                <a:gd name="connsiteY4" fmla="*/ 293475 h 1952625"/>
                <a:gd name="connsiteX0" fmla="*/ 313840 w 2200275"/>
                <a:gd name="connsiteY0" fmla="*/ 293475 h 1952625"/>
                <a:gd name="connsiteX1" fmla="*/ 1446358 w 2200275"/>
                <a:gd name="connsiteY1" fmla="*/ 49607 h 1952625"/>
                <a:gd name="connsiteX2" fmla="*/ 2200275 w 2200275"/>
                <a:gd name="connsiteY2" fmla="*/ 976313 h 1952625"/>
                <a:gd name="connsiteX0" fmla="*/ 332890 w 2219325"/>
                <a:gd name="connsiteY0" fmla="*/ 293503 h 2814666"/>
                <a:gd name="connsiteX1" fmla="*/ 1465408 w 2219325"/>
                <a:gd name="connsiteY1" fmla="*/ 49635 h 2814666"/>
                <a:gd name="connsiteX2" fmla="*/ 2219325 w 2219325"/>
                <a:gd name="connsiteY2" fmla="*/ 976341 h 2814666"/>
                <a:gd name="connsiteX3" fmla="*/ 1119188 w 2219325"/>
                <a:gd name="connsiteY3" fmla="*/ 976341 h 2814666"/>
                <a:gd name="connsiteX4" fmla="*/ 332890 w 2219325"/>
                <a:gd name="connsiteY4" fmla="*/ 293503 h 2814666"/>
                <a:gd name="connsiteX0" fmla="*/ 332890 w 2219325"/>
                <a:gd name="connsiteY0" fmla="*/ 293503 h 2814666"/>
                <a:gd name="connsiteX1" fmla="*/ 1465408 w 2219325"/>
                <a:gd name="connsiteY1" fmla="*/ 49635 h 2814666"/>
                <a:gd name="connsiteX2" fmla="*/ 0 w 2219325"/>
                <a:gd name="connsiteY2" fmla="*/ 2814666 h 2814666"/>
                <a:gd name="connsiteX0" fmla="*/ 332890 w 2219325"/>
                <a:gd name="connsiteY0" fmla="*/ 356565 h 2877728"/>
                <a:gd name="connsiteX1" fmla="*/ 1465408 w 2219325"/>
                <a:gd name="connsiteY1" fmla="*/ 112697 h 2877728"/>
                <a:gd name="connsiteX2" fmla="*/ 2219325 w 2219325"/>
                <a:gd name="connsiteY2" fmla="*/ 1039403 h 2877728"/>
                <a:gd name="connsiteX3" fmla="*/ 1119188 w 2219325"/>
                <a:gd name="connsiteY3" fmla="*/ 1039403 h 2877728"/>
                <a:gd name="connsiteX4" fmla="*/ 332890 w 2219325"/>
                <a:gd name="connsiteY4" fmla="*/ 356565 h 2877728"/>
                <a:gd name="connsiteX0" fmla="*/ 104290 w 2219325"/>
                <a:gd name="connsiteY0" fmla="*/ 175590 h 2877728"/>
                <a:gd name="connsiteX1" fmla="*/ 1465408 w 2219325"/>
                <a:gd name="connsiteY1" fmla="*/ 112697 h 2877728"/>
                <a:gd name="connsiteX2" fmla="*/ 0 w 2219325"/>
                <a:gd name="connsiteY2" fmla="*/ 2877728 h 2877728"/>
                <a:gd name="connsiteX0" fmla="*/ 332890 w 2219325"/>
                <a:gd name="connsiteY0" fmla="*/ 293504 h 2814667"/>
                <a:gd name="connsiteX1" fmla="*/ 1465408 w 2219325"/>
                <a:gd name="connsiteY1" fmla="*/ 49636 h 2814667"/>
                <a:gd name="connsiteX2" fmla="*/ 2219325 w 2219325"/>
                <a:gd name="connsiteY2" fmla="*/ 976342 h 2814667"/>
                <a:gd name="connsiteX3" fmla="*/ 1119188 w 2219325"/>
                <a:gd name="connsiteY3" fmla="*/ 976342 h 2814667"/>
                <a:gd name="connsiteX4" fmla="*/ 332890 w 2219325"/>
                <a:gd name="connsiteY4" fmla="*/ 293504 h 2814667"/>
                <a:gd name="connsiteX0" fmla="*/ 104290 w 2219325"/>
                <a:gd name="connsiteY0" fmla="*/ 112529 h 2814667"/>
                <a:gd name="connsiteX1" fmla="*/ 693883 w 2219325"/>
                <a:gd name="connsiteY1" fmla="*/ 1040236 h 2814667"/>
                <a:gd name="connsiteX2" fmla="*/ 0 w 2219325"/>
                <a:gd name="connsiteY2" fmla="*/ 2814667 h 2814667"/>
                <a:gd name="connsiteX0" fmla="*/ 332890 w 2219325"/>
                <a:gd name="connsiteY0" fmla="*/ 293504 h 2814667"/>
                <a:gd name="connsiteX1" fmla="*/ 1465408 w 2219325"/>
                <a:gd name="connsiteY1" fmla="*/ 49636 h 2814667"/>
                <a:gd name="connsiteX2" fmla="*/ 2219325 w 2219325"/>
                <a:gd name="connsiteY2" fmla="*/ 976342 h 2814667"/>
                <a:gd name="connsiteX3" fmla="*/ 332890 w 2219325"/>
                <a:gd name="connsiteY3" fmla="*/ 293504 h 2814667"/>
                <a:gd name="connsiteX0" fmla="*/ 104290 w 2219325"/>
                <a:gd name="connsiteY0" fmla="*/ 112529 h 2814667"/>
                <a:gd name="connsiteX1" fmla="*/ 693883 w 2219325"/>
                <a:gd name="connsiteY1" fmla="*/ 1040236 h 2814667"/>
                <a:gd name="connsiteX2" fmla="*/ 0 w 2219325"/>
                <a:gd name="connsiteY2" fmla="*/ 2814667 h 2814667"/>
                <a:gd name="connsiteX0" fmla="*/ 2219325 w 2219325"/>
                <a:gd name="connsiteY0" fmla="*/ 926706 h 2765031"/>
                <a:gd name="connsiteX1" fmla="*/ 1465408 w 2219325"/>
                <a:gd name="connsiteY1" fmla="*/ 0 h 2765031"/>
                <a:gd name="connsiteX2" fmla="*/ 2219325 w 2219325"/>
                <a:gd name="connsiteY2" fmla="*/ 926706 h 2765031"/>
                <a:gd name="connsiteX0" fmla="*/ 104290 w 2219325"/>
                <a:gd name="connsiteY0" fmla="*/ 62893 h 2765031"/>
                <a:gd name="connsiteX1" fmla="*/ 693883 w 2219325"/>
                <a:gd name="connsiteY1" fmla="*/ 990600 h 2765031"/>
                <a:gd name="connsiteX2" fmla="*/ 0 w 2219325"/>
                <a:gd name="connsiteY2" fmla="*/ 2765031 h 2765031"/>
                <a:gd name="connsiteX0" fmla="*/ 1295400 w 1465408"/>
                <a:gd name="connsiteY0" fmla="*/ 1364856 h 2765031"/>
                <a:gd name="connsiteX1" fmla="*/ 1465408 w 1465408"/>
                <a:gd name="connsiteY1" fmla="*/ 0 h 2765031"/>
                <a:gd name="connsiteX2" fmla="*/ 1295400 w 1465408"/>
                <a:gd name="connsiteY2" fmla="*/ 1364856 h 2765031"/>
                <a:gd name="connsiteX0" fmla="*/ 104290 w 1465408"/>
                <a:gd name="connsiteY0" fmla="*/ 62893 h 2765031"/>
                <a:gd name="connsiteX1" fmla="*/ 693883 w 1465408"/>
                <a:gd name="connsiteY1" fmla="*/ 990600 h 2765031"/>
                <a:gd name="connsiteX2" fmla="*/ 0 w 1465408"/>
                <a:gd name="connsiteY2" fmla="*/ 2765031 h 2765031"/>
                <a:gd name="connsiteX0" fmla="*/ 1295400 w 1465408"/>
                <a:gd name="connsiteY0" fmla="*/ 1364856 h 2765031"/>
                <a:gd name="connsiteX1" fmla="*/ 1465408 w 1465408"/>
                <a:gd name="connsiteY1" fmla="*/ 0 h 2765031"/>
                <a:gd name="connsiteX2" fmla="*/ 1295400 w 1465408"/>
                <a:gd name="connsiteY2" fmla="*/ 1364856 h 2765031"/>
                <a:gd name="connsiteX0" fmla="*/ 104290 w 1465408"/>
                <a:gd name="connsiteY0" fmla="*/ 62893 h 2765031"/>
                <a:gd name="connsiteX1" fmla="*/ 674833 w 1465408"/>
                <a:gd name="connsiteY1" fmla="*/ 838200 h 2765031"/>
                <a:gd name="connsiteX2" fmla="*/ 0 w 1465408"/>
                <a:gd name="connsiteY2" fmla="*/ 2765031 h 2765031"/>
                <a:gd name="connsiteX0" fmla="*/ 1295400 w 1465408"/>
                <a:gd name="connsiteY0" fmla="*/ 1364856 h 2765031"/>
                <a:gd name="connsiteX1" fmla="*/ 1465408 w 1465408"/>
                <a:gd name="connsiteY1" fmla="*/ 0 h 2765031"/>
                <a:gd name="connsiteX2" fmla="*/ 1295400 w 1465408"/>
                <a:gd name="connsiteY2" fmla="*/ 1364856 h 2765031"/>
                <a:gd name="connsiteX0" fmla="*/ 104290 w 1465408"/>
                <a:gd name="connsiteY0" fmla="*/ 62893 h 2765031"/>
                <a:gd name="connsiteX1" fmla="*/ 674833 w 1465408"/>
                <a:gd name="connsiteY1" fmla="*/ 838200 h 2765031"/>
                <a:gd name="connsiteX2" fmla="*/ 0 w 1465408"/>
                <a:gd name="connsiteY2" fmla="*/ 2765031 h 2765031"/>
                <a:gd name="connsiteX0" fmla="*/ 1295400 w 1465408"/>
                <a:gd name="connsiteY0" fmla="*/ 1376252 h 2776427"/>
                <a:gd name="connsiteX1" fmla="*/ 1465408 w 1465408"/>
                <a:gd name="connsiteY1" fmla="*/ 11396 h 2776427"/>
                <a:gd name="connsiteX2" fmla="*/ 1295400 w 1465408"/>
                <a:gd name="connsiteY2" fmla="*/ 1376252 h 2776427"/>
                <a:gd name="connsiteX0" fmla="*/ 104290 w 1465408"/>
                <a:gd name="connsiteY0" fmla="*/ 74289 h 2776427"/>
                <a:gd name="connsiteX1" fmla="*/ 674833 w 1465408"/>
                <a:gd name="connsiteY1" fmla="*/ 849596 h 2776427"/>
                <a:gd name="connsiteX2" fmla="*/ 0 w 1465408"/>
                <a:gd name="connsiteY2" fmla="*/ 2776427 h 2776427"/>
                <a:gd name="connsiteX0" fmla="*/ 1295400 w 1465408"/>
                <a:gd name="connsiteY0" fmla="*/ 1364856 h 2765031"/>
                <a:gd name="connsiteX1" fmla="*/ 1465408 w 1465408"/>
                <a:gd name="connsiteY1" fmla="*/ 0 h 2765031"/>
                <a:gd name="connsiteX2" fmla="*/ 1295400 w 1465408"/>
                <a:gd name="connsiteY2" fmla="*/ 1364856 h 2765031"/>
                <a:gd name="connsiteX0" fmla="*/ 104290 w 1465408"/>
                <a:gd name="connsiteY0" fmla="*/ 62893 h 2765031"/>
                <a:gd name="connsiteX1" fmla="*/ 674833 w 1465408"/>
                <a:gd name="connsiteY1" fmla="*/ 838200 h 2765031"/>
                <a:gd name="connsiteX2" fmla="*/ 0 w 1465408"/>
                <a:gd name="connsiteY2" fmla="*/ 2765031 h 2765031"/>
                <a:gd name="connsiteX0" fmla="*/ 1295400 w 1465408"/>
                <a:gd name="connsiteY0" fmla="*/ 1364856 h 2765031"/>
                <a:gd name="connsiteX1" fmla="*/ 1465408 w 1465408"/>
                <a:gd name="connsiteY1" fmla="*/ 0 h 2765031"/>
                <a:gd name="connsiteX2" fmla="*/ 1295400 w 1465408"/>
                <a:gd name="connsiteY2" fmla="*/ 1364856 h 2765031"/>
                <a:gd name="connsiteX0" fmla="*/ 104290 w 1465408"/>
                <a:gd name="connsiteY0" fmla="*/ 62893 h 2765031"/>
                <a:gd name="connsiteX1" fmla="*/ 617683 w 1465408"/>
                <a:gd name="connsiteY1" fmla="*/ 1619250 h 2765031"/>
                <a:gd name="connsiteX2" fmla="*/ 0 w 1465408"/>
                <a:gd name="connsiteY2" fmla="*/ 2765031 h 2765031"/>
                <a:gd name="connsiteX0" fmla="*/ 1295400 w 1465408"/>
                <a:gd name="connsiteY0" fmla="*/ 1364856 h 2765031"/>
                <a:gd name="connsiteX1" fmla="*/ 1465408 w 1465408"/>
                <a:gd name="connsiteY1" fmla="*/ 0 h 2765031"/>
                <a:gd name="connsiteX2" fmla="*/ 1295400 w 1465408"/>
                <a:gd name="connsiteY2" fmla="*/ 1364856 h 2765031"/>
                <a:gd name="connsiteX0" fmla="*/ 104290 w 1465408"/>
                <a:gd name="connsiteY0" fmla="*/ 62893 h 2765031"/>
                <a:gd name="connsiteX1" fmla="*/ 617683 w 1465408"/>
                <a:gd name="connsiteY1" fmla="*/ 1619250 h 2765031"/>
                <a:gd name="connsiteX2" fmla="*/ 0 w 1465408"/>
                <a:gd name="connsiteY2" fmla="*/ 2765031 h 2765031"/>
                <a:gd name="connsiteX0" fmla="*/ 1666875 w 1836883"/>
                <a:gd name="connsiteY0" fmla="*/ 1364856 h 2955531"/>
                <a:gd name="connsiteX1" fmla="*/ 1836883 w 1836883"/>
                <a:gd name="connsiteY1" fmla="*/ 0 h 2955531"/>
                <a:gd name="connsiteX2" fmla="*/ 1666875 w 1836883"/>
                <a:gd name="connsiteY2" fmla="*/ 1364856 h 2955531"/>
                <a:gd name="connsiteX0" fmla="*/ 475765 w 1836883"/>
                <a:gd name="connsiteY0" fmla="*/ 62893 h 2955531"/>
                <a:gd name="connsiteX1" fmla="*/ 989158 w 1836883"/>
                <a:gd name="connsiteY1" fmla="*/ 1619250 h 2955531"/>
                <a:gd name="connsiteX2" fmla="*/ 0 w 1836883"/>
                <a:gd name="connsiteY2" fmla="*/ 2955531 h 2955531"/>
                <a:gd name="connsiteX0" fmla="*/ 1666875 w 1836883"/>
                <a:gd name="connsiteY0" fmla="*/ 1364856 h 2955531"/>
                <a:gd name="connsiteX1" fmla="*/ 1836883 w 1836883"/>
                <a:gd name="connsiteY1" fmla="*/ 0 h 2955531"/>
                <a:gd name="connsiteX2" fmla="*/ 1666875 w 1836883"/>
                <a:gd name="connsiteY2" fmla="*/ 1364856 h 2955531"/>
                <a:gd name="connsiteX0" fmla="*/ 475765 w 1836883"/>
                <a:gd name="connsiteY0" fmla="*/ 62893 h 2955531"/>
                <a:gd name="connsiteX1" fmla="*/ 989158 w 1836883"/>
                <a:gd name="connsiteY1" fmla="*/ 1619250 h 2955531"/>
                <a:gd name="connsiteX2" fmla="*/ 0 w 1836883"/>
                <a:gd name="connsiteY2" fmla="*/ 2955531 h 2955531"/>
                <a:gd name="connsiteX0" fmla="*/ 1666875 w 1836883"/>
                <a:gd name="connsiteY0" fmla="*/ 1364856 h 2955531"/>
                <a:gd name="connsiteX1" fmla="*/ 1836883 w 1836883"/>
                <a:gd name="connsiteY1" fmla="*/ 0 h 2955531"/>
                <a:gd name="connsiteX2" fmla="*/ 1666875 w 1836883"/>
                <a:gd name="connsiteY2" fmla="*/ 1364856 h 2955531"/>
                <a:gd name="connsiteX0" fmla="*/ 475765 w 1836883"/>
                <a:gd name="connsiteY0" fmla="*/ 62893 h 2955531"/>
                <a:gd name="connsiteX1" fmla="*/ 912958 w 1836883"/>
                <a:gd name="connsiteY1" fmla="*/ 1247775 h 2955531"/>
                <a:gd name="connsiteX2" fmla="*/ 0 w 1836883"/>
                <a:gd name="connsiteY2" fmla="*/ 2955531 h 2955531"/>
                <a:gd name="connsiteX0" fmla="*/ 1666875 w 1836883"/>
                <a:gd name="connsiteY0" fmla="*/ 1364856 h 2955531"/>
                <a:gd name="connsiteX1" fmla="*/ 1836883 w 1836883"/>
                <a:gd name="connsiteY1" fmla="*/ 0 h 2955531"/>
                <a:gd name="connsiteX2" fmla="*/ 1666875 w 1836883"/>
                <a:gd name="connsiteY2" fmla="*/ 1364856 h 2955531"/>
                <a:gd name="connsiteX0" fmla="*/ 475765 w 1836883"/>
                <a:gd name="connsiteY0" fmla="*/ 62893 h 2955531"/>
                <a:gd name="connsiteX1" fmla="*/ 912958 w 1836883"/>
                <a:gd name="connsiteY1" fmla="*/ 1247775 h 2955531"/>
                <a:gd name="connsiteX2" fmla="*/ 0 w 1836883"/>
                <a:gd name="connsiteY2" fmla="*/ 2955531 h 2955531"/>
                <a:gd name="connsiteX0" fmla="*/ 1666875 w 1836883"/>
                <a:gd name="connsiteY0" fmla="*/ 1364856 h 2955531"/>
                <a:gd name="connsiteX1" fmla="*/ 1836883 w 1836883"/>
                <a:gd name="connsiteY1" fmla="*/ 0 h 2955531"/>
                <a:gd name="connsiteX2" fmla="*/ 1666875 w 1836883"/>
                <a:gd name="connsiteY2" fmla="*/ 1364856 h 2955531"/>
                <a:gd name="connsiteX0" fmla="*/ 475765 w 1836883"/>
                <a:gd name="connsiteY0" fmla="*/ 62893 h 2955531"/>
                <a:gd name="connsiteX1" fmla="*/ 912958 w 1836883"/>
                <a:gd name="connsiteY1" fmla="*/ 1247775 h 2955531"/>
                <a:gd name="connsiteX2" fmla="*/ 0 w 1836883"/>
                <a:gd name="connsiteY2" fmla="*/ 2955531 h 2955531"/>
                <a:gd name="connsiteX0" fmla="*/ 1666875 w 1836883"/>
                <a:gd name="connsiteY0" fmla="*/ 1364856 h 2955531"/>
                <a:gd name="connsiteX1" fmla="*/ 1836883 w 1836883"/>
                <a:gd name="connsiteY1" fmla="*/ 0 h 2955531"/>
                <a:gd name="connsiteX2" fmla="*/ 1666875 w 1836883"/>
                <a:gd name="connsiteY2" fmla="*/ 1364856 h 2955531"/>
                <a:gd name="connsiteX0" fmla="*/ 475765 w 1836883"/>
                <a:gd name="connsiteY0" fmla="*/ 62893 h 2955531"/>
                <a:gd name="connsiteX1" fmla="*/ 912958 w 1836883"/>
                <a:gd name="connsiteY1" fmla="*/ 1247775 h 2955531"/>
                <a:gd name="connsiteX2" fmla="*/ 0 w 1836883"/>
                <a:gd name="connsiteY2" fmla="*/ 2955531 h 2955531"/>
                <a:gd name="connsiteX0" fmla="*/ 1666875 w 1836883"/>
                <a:gd name="connsiteY0" fmla="*/ 1406738 h 2997413"/>
                <a:gd name="connsiteX1" fmla="*/ 1836883 w 1836883"/>
                <a:gd name="connsiteY1" fmla="*/ 41882 h 2997413"/>
                <a:gd name="connsiteX2" fmla="*/ 1666875 w 1836883"/>
                <a:gd name="connsiteY2" fmla="*/ 1406738 h 2997413"/>
                <a:gd name="connsiteX0" fmla="*/ 123340 w 1836883"/>
                <a:gd name="connsiteY0" fmla="*/ 0 h 2997413"/>
                <a:gd name="connsiteX1" fmla="*/ 912958 w 1836883"/>
                <a:gd name="connsiteY1" fmla="*/ 1289657 h 2997413"/>
                <a:gd name="connsiteX2" fmla="*/ 0 w 1836883"/>
                <a:gd name="connsiteY2" fmla="*/ 2997413 h 2997413"/>
                <a:gd name="connsiteX0" fmla="*/ 1666875 w 1836883"/>
                <a:gd name="connsiteY0" fmla="*/ 1406738 h 2997413"/>
                <a:gd name="connsiteX1" fmla="*/ 1836883 w 1836883"/>
                <a:gd name="connsiteY1" fmla="*/ 41882 h 2997413"/>
                <a:gd name="connsiteX2" fmla="*/ 1666875 w 1836883"/>
                <a:gd name="connsiteY2" fmla="*/ 1406738 h 2997413"/>
                <a:gd name="connsiteX0" fmla="*/ 123340 w 1836883"/>
                <a:gd name="connsiteY0" fmla="*/ 0 h 2997413"/>
                <a:gd name="connsiteX1" fmla="*/ 912958 w 1836883"/>
                <a:gd name="connsiteY1" fmla="*/ 1289657 h 2997413"/>
                <a:gd name="connsiteX2" fmla="*/ 0 w 1836883"/>
                <a:gd name="connsiteY2" fmla="*/ 2997413 h 2997413"/>
                <a:gd name="connsiteX0" fmla="*/ 1666875 w 1836883"/>
                <a:gd name="connsiteY0" fmla="*/ 1406738 h 2997413"/>
                <a:gd name="connsiteX1" fmla="*/ 1836883 w 1836883"/>
                <a:gd name="connsiteY1" fmla="*/ 41882 h 2997413"/>
                <a:gd name="connsiteX2" fmla="*/ 1666875 w 1836883"/>
                <a:gd name="connsiteY2" fmla="*/ 1406738 h 2997413"/>
                <a:gd name="connsiteX0" fmla="*/ 123340 w 1836883"/>
                <a:gd name="connsiteY0" fmla="*/ 0 h 2997413"/>
                <a:gd name="connsiteX1" fmla="*/ 912958 w 1836883"/>
                <a:gd name="connsiteY1" fmla="*/ 1289657 h 2997413"/>
                <a:gd name="connsiteX2" fmla="*/ 0 w 1836883"/>
                <a:gd name="connsiteY2" fmla="*/ 2997413 h 2997413"/>
                <a:gd name="connsiteX0" fmla="*/ 1666875 w 1836883"/>
                <a:gd name="connsiteY0" fmla="*/ 1406738 h 2997413"/>
                <a:gd name="connsiteX1" fmla="*/ 1836883 w 1836883"/>
                <a:gd name="connsiteY1" fmla="*/ 41882 h 2997413"/>
                <a:gd name="connsiteX2" fmla="*/ 1666875 w 1836883"/>
                <a:gd name="connsiteY2" fmla="*/ 1406738 h 2997413"/>
                <a:gd name="connsiteX0" fmla="*/ 123340 w 1836883"/>
                <a:gd name="connsiteY0" fmla="*/ 0 h 2997413"/>
                <a:gd name="connsiteX1" fmla="*/ 912958 w 1836883"/>
                <a:gd name="connsiteY1" fmla="*/ 1289657 h 2997413"/>
                <a:gd name="connsiteX2" fmla="*/ 0 w 1836883"/>
                <a:gd name="connsiteY2" fmla="*/ 2997413 h 2997413"/>
                <a:gd name="connsiteX0" fmla="*/ 1666875 w 1836883"/>
                <a:gd name="connsiteY0" fmla="*/ 1364856 h 2955531"/>
                <a:gd name="connsiteX1" fmla="*/ 1836883 w 1836883"/>
                <a:gd name="connsiteY1" fmla="*/ 0 h 2955531"/>
                <a:gd name="connsiteX2" fmla="*/ 1666875 w 1836883"/>
                <a:gd name="connsiteY2" fmla="*/ 1364856 h 2955531"/>
                <a:gd name="connsiteX0" fmla="*/ 342415 w 1836883"/>
                <a:gd name="connsiteY0" fmla="*/ 139093 h 2955531"/>
                <a:gd name="connsiteX1" fmla="*/ 912958 w 1836883"/>
                <a:gd name="connsiteY1" fmla="*/ 1247775 h 2955531"/>
                <a:gd name="connsiteX2" fmla="*/ 0 w 1836883"/>
                <a:gd name="connsiteY2" fmla="*/ 2955531 h 2955531"/>
                <a:gd name="connsiteX0" fmla="*/ 1666875 w 1836883"/>
                <a:gd name="connsiteY0" fmla="*/ 1364856 h 2955531"/>
                <a:gd name="connsiteX1" fmla="*/ 1836883 w 1836883"/>
                <a:gd name="connsiteY1" fmla="*/ 0 h 2955531"/>
                <a:gd name="connsiteX2" fmla="*/ 1666875 w 1836883"/>
                <a:gd name="connsiteY2" fmla="*/ 1364856 h 2955531"/>
                <a:gd name="connsiteX0" fmla="*/ 342415 w 1836883"/>
                <a:gd name="connsiteY0" fmla="*/ 139093 h 2955531"/>
                <a:gd name="connsiteX1" fmla="*/ 912958 w 1836883"/>
                <a:gd name="connsiteY1" fmla="*/ 1247775 h 2955531"/>
                <a:gd name="connsiteX2" fmla="*/ 0 w 1836883"/>
                <a:gd name="connsiteY2" fmla="*/ 2955531 h 2955531"/>
                <a:gd name="connsiteX0" fmla="*/ 1666875 w 1836883"/>
                <a:gd name="connsiteY0" fmla="*/ 1364856 h 2955531"/>
                <a:gd name="connsiteX1" fmla="*/ 1836883 w 1836883"/>
                <a:gd name="connsiteY1" fmla="*/ 0 h 2955531"/>
                <a:gd name="connsiteX2" fmla="*/ 1666875 w 1836883"/>
                <a:gd name="connsiteY2" fmla="*/ 1364856 h 2955531"/>
                <a:gd name="connsiteX0" fmla="*/ 342415 w 1836883"/>
                <a:gd name="connsiteY0" fmla="*/ 91468 h 2955531"/>
                <a:gd name="connsiteX1" fmla="*/ 912958 w 1836883"/>
                <a:gd name="connsiteY1" fmla="*/ 1247775 h 2955531"/>
                <a:gd name="connsiteX2" fmla="*/ 0 w 1836883"/>
                <a:gd name="connsiteY2" fmla="*/ 2955531 h 2955531"/>
                <a:gd name="connsiteX0" fmla="*/ 1666875 w 1836883"/>
                <a:gd name="connsiteY0" fmla="*/ 1364856 h 2955531"/>
                <a:gd name="connsiteX1" fmla="*/ 1836883 w 1836883"/>
                <a:gd name="connsiteY1" fmla="*/ 0 h 2955531"/>
                <a:gd name="connsiteX2" fmla="*/ 1666875 w 1836883"/>
                <a:gd name="connsiteY2" fmla="*/ 1364856 h 2955531"/>
                <a:gd name="connsiteX0" fmla="*/ 342415 w 1836883"/>
                <a:gd name="connsiteY0" fmla="*/ 91468 h 2955531"/>
                <a:gd name="connsiteX1" fmla="*/ 912958 w 1836883"/>
                <a:gd name="connsiteY1" fmla="*/ 1247775 h 2955531"/>
                <a:gd name="connsiteX2" fmla="*/ 0 w 1836883"/>
                <a:gd name="connsiteY2" fmla="*/ 2955531 h 2955531"/>
              </a:gdLst>
              <a:ahLst/>
              <a:cxnLst>
                <a:cxn ang="0">
                  <a:pos x="connsiteX0" y="connsiteY0"/>
                </a:cxn>
                <a:cxn ang="0">
                  <a:pos x="connsiteX1" y="connsiteY1"/>
                </a:cxn>
                <a:cxn ang="0">
                  <a:pos x="connsiteX2" y="connsiteY2"/>
                </a:cxn>
              </a:cxnLst>
              <a:rect l="l" t="t" r="r" b="b"/>
              <a:pathLst>
                <a:path w="1836883" h="2955531" stroke="0" extrusionOk="0">
                  <a:moveTo>
                    <a:pt x="1666875" y="1364856"/>
                  </a:moveTo>
                  <a:lnTo>
                    <a:pt x="1836883" y="0"/>
                  </a:lnTo>
                  <a:cubicBezTo>
                    <a:pt x="1836883" y="0"/>
                    <a:pt x="1666875" y="944045"/>
                    <a:pt x="1666875" y="1364856"/>
                  </a:cubicBezTo>
                  <a:close/>
                </a:path>
                <a:path w="1836883" h="2955531" fill="none">
                  <a:moveTo>
                    <a:pt x="342415" y="91468"/>
                  </a:moveTo>
                  <a:cubicBezTo>
                    <a:pt x="950743" y="520165"/>
                    <a:pt x="923530" y="1082749"/>
                    <a:pt x="912958" y="1247775"/>
                  </a:cubicBezTo>
                  <a:cubicBezTo>
                    <a:pt x="943946" y="1532607"/>
                    <a:pt x="523875" y="2763320"/>
                    <a:pt x="0" y="2955531"/>
                  </a:cubicBezTo>
                </a:path>
              </a:pathLst>
            </a:custGeom>
            <a:ln w="28575" cap="rnd">
              <a:solidFill>
                <a:schemeClr val="tx2">
                  <a:lumMod val="50000"/>
                  <a:lumOff val="50000"/>
                </a:schemeClr>
              </a:solidFill>
              <a:prstDash val="sysDot"/>
              <a:headEnd type="triangle" w="med" len="med"/>
              <a:tailEnd type="none" w="med" len="med"/>
            </a:ln>
          </p:spPr>
          <p:style>
            <a:lnRef idx="1">
              <a:schemeClr val="accent1"/>
            </a:lnRef>
            <a:fillRef idx="0">
              <a:schemeClr val="accent1"/>
            </a:fillRef>
            <a:effectRef idx="0">
              <a:schemeClr val="accent1"/>
            </a:effectRef>
            <a:fontRef idx="minor">
              <a:schemeClr val="tx1"/>
            </a:fontRef>
          </p:style>
          <p:txBody>
            <a:bodyPr wrap="square" rtlCol="0" anchor="ctr"/>
            <a:lstStyle/>
            <a:p>
              <a:pPr algn="ctr" defTabSz="914126"/>
              <a:endParaRPr lang="en-US" sz="1799" kern="0" dirty="0">
                <a:solidFill>
                  <a:srgbClr val="404040"/>
                </a:solidFill>
              </a:endParaRPr>
            </a:p>
          </p:txBody>
        </p:sp>
      </p:grpSp>
      <p:sp>
        <p:nvSpPr>
          <p:cNvPr id="285" name="Rectangle 9"/>
          <p:cNvSpPr>
            <a:spLocks noChangeArrowheads="1"/>
          </p:cNvSpPr>
          <p:nvPr/>
        </p:nvSpPr>
        <p:spPr bwMode="auto">
          <a:xfrm>
            <a:off x="639762" y="2136586"/>
            <a:ext cx="7765097" cy="222409"/>
          </a:xfrm>
          <a:prstGeom prst="rect">
            <a:avLst/>
          </a:prstGeom>
          <a:solidFill>
            <a:schemeClr val="bg2">
              <a:lumMod val="85000"/>
              <a:lumOff val="15000"/>
            </a:schemeClr>
          </a:solid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87" name="Rectangle 286"/>
          <p:cNvSpPr/>
          <p:nvPr/>
        </p:nvSpPr>
        <p:spPr>
          <a:xfrm rot="5400000">
            <a:off x="-87795" y="2913093"/>
            <a:ext cx="1657351" cy="225366"/>
          </a:xfrm>
          <a:prstGeom prst="rect">
            <a:avLst/>
          </a:prstGeom>
          <a:solidFill>
            <a:schemeClr val="bg2">
              <a:lumMod val="85000"/>
              <a:lumOff val="15000"/>
            </a:schemeClr>
          </a:solidFill>
          <a:ln w="9525">
            <a:noFill/>
            <a:miter lim="800000"/>
            <a:headEnd/>
            <a:tailEnd/>
          </a:ln>
        </p:spPr>
        <p:txBody>
          <a:bodyPr wrap="square" rtlCol="0" anchor="ctr"/>
          <a:lstStyle/>
          <a:p>
            <a:pPr algn="ctr" defTabSz="914126"/>
            <a:endParaRPr lang="en-US" sz="1799" kern="0" dirty="0">
              <a:solidFill>
                <a:srgbClr val="404040"/>
              </a:solidFill>
            </a:endParaRPr>
          </a:p>
        </p:txBody>
      </p:sp>
      <p:cxnSp>
        <p:nvCxnSpPr>
          <p:cNvPr id="197" name="Straight Arrow Connector 196"/>
          <p:cNvCxnSpPr/>
          <p:nvPr/>
        </p:nvCxnSpPr>
        <p:spPr>
          <a:xfrm flipV="1">
            <a:off x="740880" y="3121168"/>
            <a:ext cx="0" cy="729240"/>
          </a:xfrm>
          <a:prstGeom prst="straightConnector1">
            <a:avLst/>
          </a:prstGeom>
          <a:ln w="28575" cap="rnd">
            <a:solidFill>
              <a:schemeClr val="tx2">
                <a:lumMod val="50000"/>
                <a:lumOff val="50000"/>
              </a:schemeClr>
            </a:solidFill>
            <a:prstDash val="sysDot"/>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p>
            <a:r>
              <a:rPr lang="en-US" dirty="0"/>
              <a:t>The Expanding Network</a:t>
            </a:r>
            <a:br>
              <a:rPr lang="en-US" dirty="0"/>
            </a:br>
            <a:r>
              <a:rPr lang="en-US" sz="2400" b="0" dirty="0">
                <a:latin typeface="+mn-lt"/>
                <a:ea typeface="+mn-ea"/>
                <a:cs typeface="+mn-cs"/>
              </a:rPr>
              <a:t>Direct Connect Creates Expanded Networks to Protect</a:t>
            </a:r>
          </a:p>
        </p:txBody>
      </p:sp>
      <p:sp>
        <p:nvSpPr>
          <p:cNvPr id="107" name="TextBox 106"/>
          <p:cNvSpPr txBox="1"/>
          <p:nvPr/>
        </p:nvSpPr>
        <p:spPr>
          <a:xfrm>
            <a:off x="331962" y="4199548"/>
            <a:ext cx="843500" cy="461665"/>
          </a:xfrm>
          <a:prstGeom prst="rect">
            <a:avLst/>
          </a:prstGeom>
          <a:noFill/>
        </p:spPr>
        <p:txBody>
          <a:bodyPr wrap="square" rtlCol="0">
            <a:spAutoFit/>
          </a:bodyPr>
          <a:lstStyle/>
          <a:p>
            <a:pPr algn="ctr" defTabSz="914126"/>
            <a:r>
              <a:rPr lang="en-US" sz="1200" kern="0" dirty="0">
                <a:solidFill>
                  <a:srgbClr val="404040"/>
                </a:solidFill>
              </a:rPr>
              <a:t>Regional</a:t>
            </a:r>
            <a:br>
              <a:rPr lang="en-US" sz="1200" kern="0" dirty="0">
                <a:solidFill>
                  <a:srgbClr val="404040"/>
                </a:solidFill>
              </a:rPr>
            </a:br>
            <a:r>
              <a:rPr lang="en-US" sz="1200" kern="0" dirty="0">
                <a:solidFill>
                  <a:srgbClr val="404040"/>
                </a:solidFill>
              </a:rPr>
              <a:t>Office</a:t>
            </a:r>
          </a:p>
        </p:txBody>
      </p:sp>
      <p:sp>
        <p:nvSpPr>
          <p:cNvPr id="110" name="TextBox 109"/>
          <p:cNvSpPr txBox="1"/>
          <p:nvPr/>
        </p:nvSpPr>
        <p:spPr>
          <a:xfrm>
            <a:off x="227264" y="2592755"/>
            <a:ext cx="1052896" cy="461665"/>
          </a:xfrm>
          <a:prstGeom prst="rect">
            <a:avLst/>
          </a:prstGeom>
          <a:noFill/>
        </p:spPr>
        <p:txBody>
          <a:bodyPr wrap="square" rtlCol="0">
            <a:spAutoFit/>
          </a:bodyPr>
          <a:lstStyle/>
          <a:p>
            <a:pPr algn="ctr" defTabSz="914126"/>
            <a:r>
              <a:rPr lang="en-US" sz="1200" kern="0" dirty="0">
                <a:solidFill>
                  <a:srgbClr val="404040"/>
                </a:solidFill>
              </a:rPr>
              <a:t>Headquarters Data Center</a:t>
            </a:r>
          </a:p>
        </p:txBody>
      </p:sp>
      <p:grpSp>
        <p:nvGrpSpPr>
          <p:cNvPr id="111" name="Group 110"/>
          <p:cNvGrpSpPr/>
          <p:nvPr/>
        </p:nvGrpSpPr>
        <p:grpSpPr>
          <a:xfrm>
            <a:off x="388924" y="3628314"/>
            <a:ext cx="737542" cy="574422"/>
            <a:chOff x="529577" y="4937045"/>
            <a:chExt cx="476392" cy="371030"/>
          </a:xfrm>
          <a:effectLst>
            <a:outerShdw blurRad="88900" sx="102000" sy="102000" algn="ctr" rotWithShape="0">
              <a:prstClr val="black">
                <a:alpha val="67000"/>
              </a:prstClr>
            </a:outerShdw>
          </a:effectLst>
        </p:grpSpPr>
        <p:sp>
          <p:nvSpPr>
            <p:cNvPr id="112" name="Rectangle 111"/>
            <p:cNvSpPr/>
            <p:nvPr/>
          </p:nvSpPr>
          <p:spPr>
            <a:xfrm>
              <a:off x="834121" y="5031076"/>
              <a:ext cx="156995" cy="156995"/>
            </a:xfrm>
            <a:prstGeom prst="rect">
              <a:avLst/>
            </a:prstGeom>
            <a:solidFill>
              <a:sysClr val="window" lastClr="FFFFFF"/>
            </a:solidFill>
            <a:ln w="9525">
              <a:noFill/>
              <a:miter lim="800000"/>
              <a:headEnd/>
              <a:tailEnd/>
            </a:ln>
          </p:spPr>
          <p:txBody>
            <a:bodyPr wrap="none" rtlCol="0" anchor="ctr"/>
            <a:lstStyle/>
            <a:p>
              <a:pPr algn="ctr">
                <a:defRPr/>
              </a:pPr>
              <a:endParaRPr lang="en-US" kern="0" dirty="0">
                <a:solidFill>
                  <a:srgbClr val="09ADFF"/>
                </a:solidFill>
                <a:latin typeface="Arial"/>
              </a:endParaRPr>
            </a:p>
          </p:txBody>
        </p:sp>
        <p:sp>
          <p:nvSpPr>
            <p:cNvPr id="113" name="Rectangle 112"/>
            <p:cNvSpPr/>
            <p:nvPr/>
          </p:nvSpPr>
          <p:spPr>
            <a:xfrm>
              <a:off x="541658" y="5031076"/>
              <a:ext cx="239392" cy="156995"/>
            </a:xfrm>
            <a:prstGeom prst="rect">
              <a:avLst/>
            </a:prstGeom>
            <a:solidFill>
              <a:sysClr val="window" lastClr="FFFFFF"/>
            </a:solidFill>
            <a:ln w="9525">
              <a:noFill/>
              <a:miter lim="800000"/>
              <a:headEnd/>
              <a:tailEnd/>
            </a:ln>
          </p:spPr>
          <p:txBody>
            <a:bodyPr wrap="none" rtlCol="0" anchor="ctr"/>
            <a:lstStyle/>
            <a:p>
              <a:pPr algn="ctr">
                <a:defRPr/>
              </a:pPr>
              <a:endParaRPr lang="en-US" kern="0" dirty="0">
                <a:solidFill>
                  <a:srgbClr val="09ADFF"/>
                </a:solidFill>
                <a:latin typeface="Arial"/>
              </a:endParaRPr>
            </a:p>
          </p:txBody>
        </p:sp>
        <p:grpSp>
          <p:nvGrpSpPr>
            <p:cNvPr id="114" name="Group 113"/>
            <p:cNvGrpSpPr/>
            <p:nvPr/>
          </p:nvGrpSpPr>
          <p:grpSpPr>
            <a:xfrm>
              <a:off x="529577" y="4937045"/>
              <a:ext cx="476392" cy="371030"/>
              <a:chOff x="5987864" y="2180986"/>
              <a:chExt cx="2670175" cy="2079626"/>
            </a:xfrm>
          </p:grpSpPr>
          <p:sp>
            <p:nvSpPr>
              <p:cNvPr id="115" name="Freeform 5"/>
              <p:cNvSpPr>
                <a:spLocks noEditPoints="1"/>
              </p:cNvSpPr>
              <p:nvPr/>
            </p:nvSpPr>
            <p:spPr bwMode="auto">
              <a:xfrm>
                <a:off x="5987864" y="2585799"/>
                <a:ext cx="2670175" cy="1674813"/>
              </a:xfrm>
              <a:custGeom>
                <a:avLst/>
                <a:gdLst>
                  <a:gd name="T0" fmla="*/ 0 w 1682"/>
                  <a:gd name="T1" fmla="*/ 0 h 1055"/>
                  <a:gd name="T2" fmla="*/ 0 w 1682"/>
                  <a:gd name="T3" fmla="*/ 1055 h 1055"/>
                  <a:gd name="T4" fmla="*/ 610 w 1682"/>
                  <a:gd name="T5" fmla="*/ 1055 h 1055"/>
                  <a:gd name="T6" fmla="*/ 610 w 1682"/>
                  <a:gd name="T7" fmla="*/ 670 h 1055"/>
                  <a:gd name="T8" fmla="*/ 994 w 1682"/>
                  <a:gd name="T9" fmla="*/ 670 h 1055"/>
                  <a:gd name="T10" fmla="*/ 994 w 1682"/>
                  <a:gd name="T11" fmla="*/ 1055 h 1055"/>
                  <a:gd name="T12" fmla="*/ 1682 w 1682"/>
                  <a:gd name="T13" fmla="*/ 1055 h 1055"/>
                  <a:gd name="T14" fmla="*/ 1682 w 1682"/>
                  <a:gd name="T15" fmla="*/ 0 h 1055"/>
                  <a:gd name="T16" fmla="*/ 0 w 1682"/>
                  <a:gd name="T17" fmla="*/ 0 h 1055"/>
                  <a:gd name="T18" fmla="*/ 303 w 1682"/>
                  <a:gd name="T19" fmla="*/ 572 h 1055"/>
                  <a:gd name="T20" fmla="*/ 90 w 1682"/>
                  <a:gd name="T21" fmla="*/ 572 h 1055"/>
                  <a:gd name="T22" fmla="*/ 90 w 1682"/>
                  <a:gd name="T23" fmla="*/ 361 h 1055"/>
                  <a:gd name="T24" fmla="*/ 303 w 1682"/>
                  <a:gd name="T25" fmla="*/ 361 h 1055"/>
                  <a:gd name="T26" fmla="*/ 303 w 1682"/>
                  <a:gd name="T27" fmla="*/ 572 h 1055"/>
                  <a:gd name="T28" fmla="*/ 303 w 1682"/>
                  <a:gd name="T29" fmla="*/ 313 h 1055"/>
                  <a:gd name="T30" fmla="*/ 90 w 1682"/>
                  <a:gd name="T31" fmla="*/ 313 h 1055"/>
                  <a:gd name="T32" fmla="*/ 90 w 1682"/>
                  <a:gd name="T33" fmla="*/ 100 h 1055"/>
                  <a:gd name="T34" fmla="*/ 303 w 1682"/>
                  <a:gd name="T35" fmla="*/ 100 h 1055"/>
                  <a:gd name="T36" fmla="*/ 303 w 1682"/>
                  <a:gd name="T37" fmla="*/ 313 h 1055"/>
                  <a:gd name="T38" fmla="*/ 553 w 1682"/>
                  <a:gd name="T39" fmla="*/ 572 h 1055"/>
                  <a:gd name="T40" fmla="*/ 341 w 1682"/>
                  <a:gd name="T41" fmla="*/ 572 h 1055"/>
                  <a:gd name="T42" fmla="*/ 341 w 1682"/>
                  <a:gd name="T43" fmla="*/ 361 h 1055"/>
                  <a:gd name="T44" fmla="*/ 553 w 1682"/>
                  <a:gd name="T45" fmla="*/ 361 h 1055"/>
                  <a:gd name="T46" fmla="*/ 553 w 1682"/>
                  <a:gd name="T47" fmla="*/ 572 h 1055"/>
                  <a:gd name="T48" fmla="*/ 553 w 1682"/>
                  <a:gd name="T49" fmla="*/ 313 h 1055"/>
                  <a:gd name="T50" fmla="*/ 341 w 1682"/>
                  <a:gd name="T51" fmla="*/ 313 h 1055"/>
                  <a:gd name="T52" fmla="*/ 341 w 1682"/>
                  <a:gd name="T53" fmla="*/ 100 h 1055"/>
                  <a:gd name="T54" fmla="*/ 553 w 1682"/>
                  <a:gd name="T55" fmla="*/ 100 h 1055"/>
                  <a:gd name="T56" fmla="*/ 553 w 1682"/>
                  <a:gd name="T57" fmla="*/ 313 h 1055"/>
                  <a:gd name="T58" fmla="*/ 802 w 1682"/>
                  <a:gd name="T59" fmla="*/ 572 h 1055"/>
                  <a:gd name="T60" fmla="*/ 591 w 1682"/>
                  <a:gd name="T61" fmla="*/ 572 h 1055"/>
                  <a:gd name="T62" fmla="*/ 591 w 1682"/>
                  <a:gd name="T63" fmla="*/ 361 h 1055"/>
                  <a:gd name="T64" fmla="*/ 802 w 1682"/>
                  <a:gd name="T65" fmla="*/ 361 h 1055"/>
                  <a:gd name="T66" fmla="*/ 802 w 1682"/>
                  <a:gd name="T67" fmla="*/ 572 h 1055"/>
                  <a:gd name="T68" fmla="*/ 802 w 1682"/>
                  <a:gd name="T69" fmla="*/ 313 h 1055"/>
                  <a:gd name="T70" fmla="*/ 591 w 1682"/>
                  <a:gd name="T71" fmla="*/ 313 h 1055"/>
                  <a:gd name="T72" fmla="*/ 591 w 1682"/>
                  <a:gd name="T73" fmla="*/ 100 h 1055"/>
                  <a:gd name="T74" fmla="*/ 802 w 1682"/>
                  <a:gd name="T75" fmla="*/ 100 h 1055"/>
                  <a:gd name="T76" fmla="*/ 802 w 1682"/>
                  <a:gd name="T77" fmla="*/ 313 h 1055"/>
                  <a:gd name="T78" fmla="*/ 1338 w 1682"/>
                  <a:gd name="T79" fmla="*/ 572 h 1055"/>
                  <a:gd name="T80" fmla="*/ 1127 w 1682"/>
                  <a:gd name="T81" fmla="*/ 572 h 1055"/>
                  <a:gd name="T82" fmla="*/ 1127 w 1682"/>
                  <a:gd name="T83" fmla="*/ 361 h 1055"/>
                  <a:gd name="T84" fmla="*/ 1338 w 1682"/>
                  <a:gd name="T85" fmla="*/ 361 h 1055"/>
                  <a:gd name="T86" fmla="*/ 1338 w 1682"/>
                  <a:gd name="T87" fmla="*/ 572 h 1055"/>
                  <a:gd name="T88" fmla="*/ 1338 w 1682"/>
                  <a:gd name="T89" fmla="*/ 313 h 1055"/>
                  <a:gd name="T90" fmla="*/ 1127 w 1682"/>
                  <a:gd name="T91" fmla="*/ 313 h 1055"/>
                  <a:gd name="T92" fmla="*/ 1127 w 1682"/>
                  <a:gd name="T93" fmla="*/ 100 h 1055"/>
                  <a:gd name="T94" fmla="*/ 1338 w 1682"/>
                  <a:gd name="T95" fmla="*/ 100 h 1055"/>
                  <a:gd name="T96" fmla="*/ 1338 w 1682"/>
                  <a:gd name="T97" fmla="*/ 313 h 1055"/>
                  <a:gd name="T98" fmla="*/ 1590 w 1682"/>
                  <a:gd name="T99" fmla="*/ 572 h 1055"/>
                  <a:gd name="T100" fmla="*/ 1376 w 1682"/>
                  <a:gd name="T101" fmla="*/ 572 h 1055"/>
                  <a:gd name="T102" fmla="*/ 1376 w 1682"/>
                  <a:gd name="T103" fmla="*/ 361 h 1055"/>
                  <a:gd name="T104" fmla="*/ 1590 w 1682"/>
                  <a:gd name="T105" fmla="*/ 361 h 1055"/>
                  <a:gd name="T106" fmla="*/ 1590 w 1682"/>
                  <a:gd name="T107" fmla="*/ 572 h 1055"/>
                  <a:gd name="T108" fmla="*/ 1590 w 1682"/>
                  <a:gd name="T109" fmla="*/ 313 h 1055"/>
                  <a:gd name="T110" fmla="*/ 1376 w 1682"/>
                  <a:gd name="T111" fmla="*/ 313 h 1055"/>
                  <a:gd name="T112" fmla="*/ 1376 w 1682"/>
                  <a:gd name="T113" fmla="*/ 100 h 1055"/>
                  <a:gd name="T114" fmla="*/ 1590 w 1682"/>
                  <a:gd name="T115" fmla="*/ 100 h 1055"/>
                  <a:gd name="T116" fmla="*/ 1590 w 1682"/>
                  <a:gd name="T117" fmla="*/ 313 h 10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682" h="1055">
                    <a:moveTo>
                      <a:pt x="0" y="0"/>
                    </a:moveTo>
                    <a:lnTo>
                      <a:pt x="0" y="1055"/>
                    </a:lnTo>
                    <a:lnTo>
                      <a:pt x="610" y="1055"/>
                    </a:lnTo>
                    <a:lnTo>
                      <a:pt x="610" y="670"/>
                    </a:lnTo>
                    <a:lnTo>
                      <a:pt x="994" y="670"/>
                    </a:lnTo>
                    <a:lnTo>
                      <a:pt x="994" y="1055"/>
                    </a:lnTo>
                    <a:lnTo>
                      <a:pt x="1682" y="1055"/>
                    </a:lnTo>
                    <a:lnTo>
                      <a:pt x="1682" y="0"/>
                    </a:lnTo>
                    <a:lnTo>
                      <a:pt x="0" y="0"/>
                    </a:lnTo>
                    <a:close/>
                    <a:moveTo>
                      <a:pt x="303" y="572"/>
                    </a:moveTo>
                    <a:lnTo>
                      <a:pt x="90" y="572"/>
                    </a:lnTo>
                    <a:lnTo>
                      <a:pt x="90" y="361"/>
                    </a:lnTo>
                    <a:lnTo>
                      <a:pt x="303" y="361"/>
                    </a:lnTo>
                    <a:lnTo>
                      <a:pt x="303" y="572"/>
                    </a:lnTo>
                    <a:close/>
                    <a:moveTo>
                      <a:pt x="303" y="313"/>
                    </a:moveTo>
                    <a:lnTo>
                      <a:pt x="90" y="313"/>
                    </a:lnTo>
                    <a:lnTo>
                      <a:pt x="90" y="100"/>
                    </a:lnTo>
                    <a:lnTo>
                      <a:pt x="303" y="100"/>
                    </a:lnTo>
                    <a:lnTo>
                      <a:pt x="303" y="313"/>
                    </a:lnTo>
                    <a:close/>
                    <a:moveTo>
                      <a:pt x="553" y="572"/>
                    </a:moveTo>
                    <a:lnTo>
                      <a:pt x="341" y="572"/>
                    </a:lnTo>
                    <a:lnTo>
                      <a:pt x="341" y="361"/>
                    </a:lnTo>
                    <a:lnTo>
                      <a:pt x="553" y="361"/>
                    </a:lnTo>
                    <a:lnTo>
                      <a:pt x="553" y="572"/>
                    </a:lnTo>
                    <a:close/>
                    <a:moveTo>
                      <a:pt x="553" y="313"/>
                    </a:moveTo>
                    <a:lnTo>
                      <a:pt x="341" y="313"/>
                    </a:lnTo>
                    <a:lnTo>
                      <a:pt x="341" y="100"/>
                    </a:lnTo>
                    <a:lnTo>
                      <a:pt x="553" y="100"/>
                    </a:lnTo>
                    <a:lnTo>
                      <a:pt x="553" y="313"/>
                    </a:lnTo>
                    <a:close/>
                    <a:moveTo>
                      <a:pt x="802" y="572"/>
                    </a:moveTo>
                    <a:lnTo>
                      <a:pt x="591" y="572"/>
                    </a:lnTo>
                    <a:lnTo>
                      <a:pt x="591" y="361"/>
                    </a:lnTo>
                    <a:lnTo>
                      <a:pt x="802" y="361"/>
                    </a:lnTo>
                    <a:lnTo>
                      <a:pt x="802" y="572"/>
                    </a:lnTo>
                    <a:close/>
                    <a:moveTo>
                      <a:pt x="802" y="313"/>
                    </a:moveTo>
                    <a:lnTo>
                      <a:pt x="591" y="313"/>
                    </a:lnTo>
                    <a:lnTo>
                      <a:pt x="591" y="100"/>
                    </a:lnTo>
                    <a:lnTo>
                      <a:pt x="802" y="100"/>
                    </a:lnTo>
                    <a:lnTo>
                      <a:pt x="802" y="313"/>
                    </a:lnTo>
                    <a:close/>
                    <a:moveTo>
                      <a:pt x="1338" y="572"/>
                    </a:moveTo>
                    <a:lnTo>
                      <a:pt x="1127" y="572"/>
                    </a:lnTo>
                    <a:lnTo>
                      <a:pt x="1127" y="361"/>
                    </a:lnTo>
                    <a:lnTo>
                      <a:pt x="1338" y="361"/>
                    </a:lnTo>
                    <a:lnTo>
                      <a:pt x="1338" y="572"/>
                    </a:lnTo>
                    <a:close/>
                    <a:moveTo>
                      <a:pt x="1338" y="313"/>
                    </a:moveTo>
                    <a:lnTo>
                      <a:pt x="1127" y="313"/>
                    </a:lnTo>
                    <a:lnTo>
                      <a:pt x="1127" y="100"/>
                    </a:lnTo>
                    <a:lnTo>
                      <a:pt x="1338" y="100"/>
                    </a:lnTo>
                    <a:lnTo>
                      <a:pt x="1338" y="313"/>
                    </a:lnTo>
                    <a:close/>
                    <a:moveTo>
                      <a:pt x="1590" y="572"/>
                    </a:moveTo>
                    <a:lnTo>
                      <a:pt x="1376" y="572"/>
                    </a:lnTo>
                    <a:lnTo>
                      <a:pt x="1376" y="361"/>
                    </a:lnTo>
                    <a:lnTo>
                      <a:pt x="1590" y="361"/>
                    </a:lnTo>
                    <a:lnTo>
                      <a:pt x="1590" y="572"/>
                    </a:lnTo>
                    <a:close/>
                    <a:moveTo>
                      <a:pt x="1590" y="313"/>
                    </a:moveTo>
                    <a:lnTo>
                      <a:pt x="1376" y="313"/>
                    </a:lnTo>
                    <a:lnTo>
                      <a:pt x="1376" y="100"/>
                    </a:lnTo>
                    <a:lnTo>
                      <a:pt x="1590" y="100"/>
                    </a:lnTo>
                    <a:lnTo>
                      <a:pt x="1590" y="313"/>
                    </a:lnTo>
                    <a:close/>
                  </a:path>
                </a:pathLst>
              </a:custGeom>
              <a:solidFill>
                <a:srgbClr val="5A6771"/>
              </a:solidFill>
              <a:ln>
                <a:noFill/>
              </a:ln>
            </p:spPr>
            <p:txBody>
              <a:bodyPr vert="horz" wrap="square" lIns="91440" tIns="45720" rIns="91440" bIns="45720" numCol="1" anchor="t" anchorCtr="0" compatLnSpc="1">
                <a:prstTxWarp prst="textNoShape">
                  <a:avLst/>
                </a:prstTxWarp>
              </a:bodyPr>
              <a:lstStyle/>
              <a:p>
                <a:pPr>
                  <a:defRPr/>
                </a:pPr>
                <a:endParaRPr lang="en-US" kern="0" dirty="0">
                  <a:solidFill>
                    <a:srgbClr val="000000"/>
                  </a:solidFill>
                  <a:latin typeface="Arial"/>
                </a:endParaRPr>
              </a:p>
            </p:txBody>
          </p:sp>
          <p:sp>
            <p:nvSpPr>
              <p:cNvPr id="116" name="Freeform 6"/>
              <p:cNvSpPr>
                <a:spLocks/>
              </p:cNvSpPr>
              <p:nvPr/>
            </p:nvSpPr>
            <p:spPr bwMode="auto">
              <a:xfrm>
                <a:off x="7261039" y="2180986"/>
                <a:ext cx="1393825" cy="404813"/>
              </a:xfrm>
              <a:custGeom>
                <a:avLst/>
                <a:gdLst>
                  <a:gd name="T0" fmla="*/ 0 w 878"/>
                  <a:gd name="T1" fmla="*/ 0 h 255"/>
                  <a:gd name="T2" fmla="*/ 878 w 878"/>
                  <a:gd name="T3" fmla="*/ 255 h 255"/>
                  <a:gd name="T4" fmla="*/ 0 w 878"/>
                  <a:gd name="T5" fmla="*/ 255 h 255"/>
                  <a:gd name="T6" fmla="*/ 0 w 878"/>
                  <a:gd name="T7" fmla="*/ 0 h 255"/>
                </a:gdLst>
                <a:ahLst/>
                <a:cxnLst>
                  <a:cxn ang="0">
                    <a:pos x="T0" y="T1"/>
                  </a:cxn>
                  <a:cxn ang="0">
                    <a:pos x="T2" y="T3"/>
                  </a:cxn>
                  <a:cxn ang="0">
                    <a:pos x="T4" y="T5"/>
                  </a:cxn>
                  <a:cxn ang="0">
                    <a:pos x="T6" y="T7"/>
                  </a:cxn>
                </a:cxnLst>
                <a:rect l="0" t="0" r="r" b="b"/>
                <a:pathLst>
                  <a:path w="878" h="255">
                    <a:moveTo>
                      <a:pt x="0" y="0"/>
                    </a:moveTo>
                    <a:lnTo>
                      <a:pt x="878" y="255"/>
                    </a:lnTo>
                    <a:lnTo>
                      <a:pt x="0" y="255"/>
                    </a:lnTo>
                    <a:lnTo>
                      <a:pt x="0" y="0"/>
                    </a:lnTo>
                    <a:close/>
                  </a:path>
                </a:pathLst>
              </a:custGeom>
              <a:solidFill>
                <a:srgbClr val="5A6771"/>
              </a:solidFill>
              <a:ln>
                <a:noFill/>
              </a:ln>
            </p:spPr>
            <p:txBody>
              <a:bodyPr vert="horz" wrap="square" lIns="91440" tIns="45720" rIns="91440" bIns="45720" numCol="1" anchor="t" anchorCtr="0" compatLnSpc="1">
                <a:prstTxWarp prst="textNoShape">
                  <a:avLst/>
                </a:prstTxWarp>
              </a:bodyPr>
              <a:lstStyle/>
              <a:p>
                <a:pPr>
                  <a:defRPr/>
                </a:pPr>
                <a:endParaRPr lang="en-US" kern="0" dirty="0">
                  <a:solidFill>
                    <a:srgbClr val="000000"/>
                  </a:solidFill>
                  <a:latin typeface="Arial"/>
                </a:endParaRPr>
              </a:p>
            </p:txBody>
          </p:sp>
        </p:grpSp>
      </p:grpSp>
      <p:sp>
        <p:nvSpPr>
          <p:cNvPr id="118" name="TextBox 117"/>
          <p:cNvSpPr txBox="1"/>
          <p:nvPr/>
        </p:nvSpPr>
        <p:spPr>
          <a:xfrm>
            <a:off x="386464" y="5659332"/>
            <a:ext cx="734496" cy="461665"/>
          </a:xfrm>
          <a:prstGeom prst="rect">
            <a:avLst/>
          </a:prstGeom>
          <a:noFill/>
        </p:spPr>
        <p:txBody>
          <a:bodyPr wrap="square" rtlCol="0">
            <a:spAutoFit/>
          </a:bodyPr>
          <a:lstStyle>
            <a:defPPr>
              <a:defRPr lang="en-US"/>
            </a:defPPr>
            <a:lvl1pPr algn="ctr" defTabSz="914126">
              <a:defRPr sz="1200" kern="0">
                <a:solidFill>
                  <a:srgbClr val="FFFFFF"/>
                </a:solidFill>
              </a:defRPr>
            </a:lvl1pPr>
          </a:lstStyle>
          <a:p>
            <a:r>
              <a:rPr lang="en-US" dirty="0">
                <a:solidFill>
                  <a:srgbClr val="404040"/>
                </a:solidFill>
              </a:rPr>
              <a:t>Roaming</a:t>
            </a:r>
            <a:br>
              <a:rPr lang="en-US" dirty="0">
                <a:solidFill>
                  <a:srgbClr val="404040"/>
                </a:solidFill>
              </a:rPr>
            </a:br>
            <a:r>
              <a:rPr lang="en-US" dirty="0">
                <a:solidFill>
                  <a:srgbClr val="404040"/>
                </a:solidFill>
              </a:rPr>
              <a:t>Users</a:t>
            </a:r>
          </a:p>
        </p:txBody>
      </p:sp>
      <p:cxnSp>
        <p:nvCxnSpPr>
          <p:cNvPr id="212" name="Straight Connector 211"/>
          <p:cNvCxnSpPr/>
          <p:nvPr/>
        </p:nvCxnSpPr>
        <p:spPr>
          <a:xfrm>
            <a:off x="875431" y="2247087"/>
            <a:ext cx="7262729" cy="0"/>
          </a:xfrm>
          <a:prstGeom prst="line">
            <a:avLst/>
          </a:prstGeom>
          <a:ln w="28575" cap="rnd">
            <a:solidFill>
              <a:schemeClr val="tx2">
                <a:lumMod val="50000"/>
                <a:lumOff val="50000"/>
              </a:schemeClr>
            </a:solidFill>
            <a:prstDash val="sysDot"/>
            <a:headEnd type="none" w="med" len="med"/>
            <a:tailEnd type="triangle" w="med" len="med"/>
          </a:ln>
        </p:spPr>
        <p:style>
          <a:lnRef idx="1">
            <a:schemeClr val="accent1"/>
          </a:lnRef>
          <a:fillRef idx="0">
            <a:schemeClr val="accent1"/>
          </a:fillRef>
          <a:effectRef idx="0">
            <a:schemeClr val="accent1"/>
          </a:effectRef>
          <a:fontRef idx="minor">
            <a:schemeClr val="tx1"/>
          </a:fontRef>
        </p:style>
      </p:cxnSp>
      <p:pic>
        <p:nvPicPr>
          <p:cNvPr id="109" name="Picture 10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0267" y="1746531"/>
            <a:ext cx="720367" cy="849759"/>
          </a:xfrm>
          <a:prstGeom prst="rect">
            <a:avLst/>
          </a:prstGeom>
        </p:spPr>
      </p:pic>
      <p:sp>
        <p:nvSpPr>
          <p:cNvPr id="187" name="Freeform 229"/>
          <p:cNvSpPr>
            <a:spLocks noEditPoints="1"/>
          </p:cNvSpPr>
          <p:nvPr/>
        </p:nvSpPr>
        <p:spPr bwMode="auto">
          <a:xfrm>
            <a:off x="997242" y="3260514"/>
            <a:ext cx="139610" cy="166280"/>
          </a:xfrm>
          <a:custGeom>
            <a:avLst/>
            <a:gdLst>
              <a:gd name="T0" fmla="*/ 158 w 176"/>
              <a:gd name="T1" fmla="*/ 211 h 211"/>
              <a:gd name="T2" fmla="*/ 18 w 176"/>
              <a:gd name="T3" fmla="*/ 211 h 211"/>
              <a:gd name="T4" fmla="*/ 0 w 176"/>
              <a:gd name="T5" fmla="*/ 193 h 211"/>
              <a:gd name="T6" fmla="*/ 0 w 176"/>
              <a:gd name="T7" fmla="*/ 105 h 211"/>
              <a:gd name="T8" fmla="*/ 18 w 176"/>
              <a:gd name="T9" fmla="*/ 88 h 211"/>
              <a:gd name="T10" fmla="*/ 27 w 176"/>
              <a:gd name="T11" fmla="*/ 88 h 211"/>
              <a:gd name="T12" fmla="*/ 27 w 176"/>
              <a:gd name="T13" fmla="*/ 62 h 211"/>
              <a:gd name="T14" fmla="*/ 88 w 176"/>
              <a:gd name="T15" fmla="*/ 0 h 211"/>
              <a:gd name="T16" fmla="*/ 149 w 176"/>
              <a:gd name="T17" fmla="*/ 62 h 211"/>
              <a:gd name="T18" fmla="*/ 149 w 176"/>
              <a:gd name="T19" fmla="*/ 88 h 211"/>
              <a:gd name="T20" fmla="*/ 158 w 176"/>
              <a:gd name="T21" fmla="*/ 88 h 211"/>
              <a:gd name="T22" fmla="*/ 176 w 176"/>
              <a:gd name="T23" fmla="*/ 105 h 211"/>
              <a:gd name="T24" fmla="*/ 176 w 176"/>
              <a:gd name="T25" fmla="*/ 193 h 211"/>
              <a:gd name="T26" fmla="*/ 158 w 176"/>
              <a:gd name="T27" fmla="*/ 211 h 211"/>
              <a:gd name="T28" fmla="*/ 123 w 176"/>
              <a:gd name="T29" fmla="*/ 62 h 211"/>
              <a:gd name="T30" fmla="*/ 88 w 176"/>
              <a:gd name="T31" fmla="*/ 26 h 211"/>
              <a:gd name="T32" fmla="*/ 53 w 176"/>
              <a:gd name="T33" fmla="*/ 62 h 211"/>
              <a:gd name="T34" fmla="*/ 53 w 176"/>
              <a:gd name="T35" fmla="*/ 88 h 211"/>
              <a:gd name="T36" fmla="*/ 123 w 176"/>
              <a:gd name="T37" fmla="*/ 88 h 211"/>
              <a:gd name="T38" fmla="*/ 123 w 176"/>
              <a:gd name="T39" fmla="*/ 62 h 2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76" h="211">
                <a:moveTo>
                  <a:pt x="158" y="211"/>
                </a:moveTo>
                <a:cubicBezTo>
                  <a:pt x="18" y="211"/>
                  <a:pt x="18" y="211"/>
                  <a:pt x="18" y="211"/>
                </a:cubicBezTo>
                <a:cubicBezTo>
                  <a:pt x="8" y="211"/>
                  <a:pt x="0" y="203"/>
                  <a:pt x="0" y="193"/>
                </a:cubicBezTo>
                <a:cubicBezTo>
                  <a:pt x="0" y="105"/>
                  <a:pt x="0" y="105"/>
                  <a:pt x="0" y="105"/>
                </a:cubicBezTo>
                <a:cubicBezTo>
                  <a:pt x="0" y="96"/>
                  <a:pt x="8" y="88"/>
                  <a:pt x="18" y="88"/>
                </a:cubicBezTo>
                <a:cubicBezTo>
                  <a:pt x="27" y="88"/>
                  <a:pt x="27" y="88"/>
                  <a:pt x="27" y="88"/>
                </a:cubicBezTo>
                <a:cubicBezTo>
                  <a:pt x="27" y="62"/>
                  <a:pt x="27" y="62"/>
                  <a:pt x="27" y="62"/>
                </a:cubicBezTo>
                <a:cubicBezTo>
                  <a:pt x="27" y="28"/>
                  <a:pt x="54" y="0"/>
                  <a:pt x="88" y="0"/>
                </a:cubicBezTo>
                <a:cubicBezTo>
                  <a:pt x="122" y="0"/>
                  <a:pt x="149" y="28"/>
                  <a:pt x="149" y="62"/>
                </a:cubicBezTo>
                <a:cubicBezTo>
                  <a:pt x="149" y="88"/>
                  <a:pt x="149" y="88"/>
                  <a:pt x="149" y="88"/>
                </a:cubicBezTo>
                <a:cubicBezTo>
                  <a:pt x="158" y="88"/>
                  <a:pt x="158" y="88"/>
                  <a:pt x="158" y="88"/>
                </a:cubicBezTo>
                <a:cubicBezTo>
                  <a:pt x="168" y="88"/>
                  <a:pt x="176" y="96"/>
                  <a:pt x="176" y="105"/>
                </a:cubicBezTo>
                <a:cubicBezTo>
                  <a:pt x="176" y="193"/>
                  <a:pt x="176" y="193"/>
                  <a:pt x="176" y="193"/>
                </a:cubicBezTo>
                <a:cubicBezTo>
                  <a:pt x="176" y="203"/>
                  <a:pt x="168" y="211"/>
                  <a:pt x="158" y="211"/>
                </a:cubicBezTo>
                <a:close/>
                <a:moveTo>
                  <a:pt x="123" y="62"/>
                </a:moveTo>
                <a:cubicBezTo>
                  <a:pt x="123" y="42"/>
                  <a:pt x="107" y="26"/>
                  <a:pt x="88" y="26"/>
                </a:cubicBezTo>
                <a:cubicBezTo>
                  <a:pt x="69" y="26"/>
                  <a:pt x="53" y="42"/>
                  <a:pt x="53" y="62"/>
                </a:cubicBezTo>
                <a:cubicBezTo>
                  <a:pt x="53" y="88"/>
                  <a:pt x="53" y="88"/>
                  <a:pt x="53" y="88"/>
                </a:cubicBezTo>
                <a:cubicBezTo>
                  <a:pt x="123" y="88"/>
                  <a:pt x="123" y="88"/>
                  <a:pt x="123" y="88"/>
                </a:cubicBezTo>
                <a:lnTo>
                  <a:pt x="123" y="62"/>
                </a:lnTo>
                <a:close/>
              </a:path>
            </a:pathLst>
          </a:custGeom>
          <a:solidFill>
            <a:srgbClr val="FAAC26"/>
          </a:solidFill>
          <a:ln>
            <a:noFill/>
          </a:ln>
        </p:spPr>
        <p:txBody>
          <a:bodyPr vert="horz" wrap="square" lIns="121920" tIns="60960" rIns="121920" bIns="60960" numCol="1" anchor="t" anchorCtr="0" compatLnSpc="1">
            <a:prstTxWarp prst="textNoShape">
              <a:avLst/>
            </a:prstTxWarp>
          </a:bodyPr>
          <a:lstStyle/>
          <a:p>
            <a:endParaRPr lang="en-US" sz="2400" dirty="0">
              <a:solidFill>
                <a:srgbClr val="FFFFFF"/>
              </a:solidFill>
            </a:endParaRPr>
          </a:p>
        </p:txBody>
      </p:sp>
      <p:sp>
        <p:nvSpPr>
          <p:cNvPr id="199" name="TextBox 198"/>
          <p:cNvSpPr txBox="1"/>
          <p:nvPr/>
        </p:nvSpPr>
        <p:spPr>
          <a:xfrm>
            <a:off x="1129276" y="3183513"/>
            <a:ext cx="1442474" cy="338554"/>
          </a:xfrm>
          <a:prstGeom prst="rect">
            <a:avLst/>
          </a:prstGeom>
          <a:noFill/>
        </p:spPr>
        <p:txBody>
          <a:bodyPr wrap="square" rtlCol="0">
            <a:spAutoFit/>
          </a:bodyPr>
          <a:lstStyle/>
          <a:p>
            <a:r>
              <a:rPr lang="en-US" sz="1600" dirty="0">
                <a:solidFill>
                  <a:srgbClr val="FAAC26"/>
                </a:solidFill>
              </a:rPr>
              <a:t>SSL Encryption</a:t>
            </a:r>
          </a:p>
        </p:txBody>
      </p:sp>
      <p:grpSp>
        <p:nvGrpSpPr>
          <p:cNvPr id="191" name="Group 190"/>
          <p:cNvGrpSpPr/>
          <p:nvPr/>
        </p:nvGrpSpPr>
        <p:grpSpPr>
          <a:xfrm>
            <a:off x="983756" y="3521237"/>
            <a:ext cx="437783" cy="437783"/>
            <a:chOff x="2263538" y="3514381"/>
            <a:chExt cx="498948" cy="498948"/>
          </a:xfrm>
        </p:grpSpPr>
        <p:sp>
          <p:nvSpPr>
            <p:cNvPr id="192" name="Oval 191"/>
            <p:cNvSpPr/>
            <p:nvPr/>
          </p:nvSpPr>
          <p:spPr bwMode="gray">
            <a:xfrm>
              <a:off x="2263538" y="3514381"/>
              <a:ext cx="498948" cy="498948"/>
            </a:xfrm>
            <a:prstGeom prst="ellipse">
              <a:avLst/>
            </a:prstGeom>
            <a:solidFill>
              <a:schemeClr val="tx1"/>
            </a:solidFill>
            <a:ln w="19050">
              <a:solidFill>
                <a:schemeClr val="bg2"/>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lang="en-US">
                <a:solidFill>
                  <a:srgbClr val="FFFFFF"/>
                </a:solidFill>
              </a:endParaRPr>
            </a:p>
          </p:txBody>
        </p:sp>
        <p:grpSp>
          <p:nvGrpSpPr>
            <p:cNvPr id="194" name="Group 14"/>
            <p:cNvGrpSpPr>
              <a:grpSpLocks noChangeAspect="1"/>
            </p:cNvGrpSpPr>
            <p:nvPr/>
          </p:nvGrpSpPr>
          <p:grpSpPr bwMode="auto">
            <a:xfrm>
              <a:off x="2341322" y="3616521"/>
              <a:ext cx="343379" cy="294667"/>
              <a:chOff x="3116" y="1790"/>
              <a:chExt cx="430" cy="369"/>
            </a:xfrm>
          </p:grpSpPr>
          <p:sp>
            <p:nvSpPr>
              <p:cNvPr id="200" name="Freeform 15"/>
              <p:cNvSpPr>
                <a:spLocks/>
              </p:cNvSpPr>
              <p:nvPr/>
            </p:nvSpPr>
            <p:spPr bwMode="auto">
              <a:xfrm>
                <a:off x="3129" y="1803"/>
                <a:ext cx="403" cy="346"/>
              </a:xfrm>
              <a:custGeom>
                <a:avLst/>
                <a:gdLst>
                  <a:gd name="T0" fmla="*/ 64 w 403"/>
                  <a:gd name="T1" fmla="*/ 112 h 346"/>
                  <a:gd name="T2" fmla="*/ 46 w 403"/>
                  <a:gd name="T3" fmla="*/ 52 h 346"/>
                  <a:gd name="T4" fmla="*/ 90 w 403"/>
                  <a:gd name="T5" fmla="*/ 3 h 346"/>
                  <a:gd name="T6" fmla="*/ 142 w 403"/>
                  <a:gd name="T7" fmla="*/ 2 h 346"/>
                  <a:gd name="T8" fmla="*/ 204 w 403"/>
                  <a:gd name="T9" fmla="*/ 10 h 346"/>
                  <a:gd name="T10" fmla="*/ 286 w 403"/>
                  <a:gd name="T11" fmla="*/ 0 h 346"/>
                  <a:gd name="T12" fmla="*/ 340 w 403"/>
                  <a:gd name="T13" fmla="*/ 14 h 346"/>
                  <a:gd name="T14" fmla="*/ 361 w 403"/>
                  <a:gd name="T15" fmla="*/ 72 h 346"/>
                  <a:gd name="T16" fmla="*/ 339 w 403"/>
                  <a:gd name="T17" fmla="*/ 118 h 346"/>
                  <a:gd name="T18" fmla="*/ 387 w 403"/>
                  <a:gd name="T19" fmla="*/ 167 h 346"/>
                  <a:gd name="T20" fmla="*/ 403 w 403"/>
                  <a:gd name="T21" fmla="*/ 255 h 346"/>
                  <a:gd name="T22" fmla="*/ 336 w 403"/>
                  <a:gd name="T23" fmla="*/ 280 h 346"/>
                  <a:gd name="T24" fmla="*/ 335 w 403"/>
                  <a:gd name="T25" fmla="*/ 312 h 346"/>
                  <a:gd name="T26" fmla="*/ 203 w 403"/>
                  <a:gd name="T27" fmla="*/ 346 h 346"/>
                  <a:gd name="T28" fmla="*/ 65 w 403"/>
                  <a:gd name="T29" fmla="*/ 305 h 346"/>
                  <a:gd name="T30" fmla="*/ 61 w 403"/>
                  <a:gd name="T31" fmla="*/ 283 h 346"/>
                  <a:gd name="T32" fmla="*/ 0 w 403"/>
                  <a:gd name="T33" fmla="*/ 261 h 346"/>
                  <a:gd name="T34" fmla="*/ 13 w 403"/>
                  <a:gd name="T35" fmla="*/ 172 h 346"/>
                  <a:gd name="T36" fmla="*/ 64 w 403"/>
                  <a:gd name="T37" fmla="*/ 112 h 3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03" h="346">
                    <a:moveTo>
                      <a:pt x="64" y="112"/>
                    </a:moveTo>
                    <a:lnTo>
                      <a:pt x="46" y="52"/>
                    </a:lnTo>
                    <a:lnTo>
                      <a:pt x="90" y="3"/>
                    </a:lnTo>
                    <a:lnTo>
                      <a:pt x="142" y="2"/>
                    </a:lnTo>
                    <a:lnTo>
                      <a:pt x="204" y="10"/>
                    </a:lnTo>
                    <a:lnTo>
                      <a:pt x="286" y="0"/>
                    </a:lnTo>
                    <a:lnTo>
                      <a:pt x="340" y="14"/>
                    </a:lnTo>
                    <a:lnTo>
                      <a:pt x="361" y="72"/>
                    </a:lnTo>
                    <a:lnTo>
                      <a:pt x="339" y="118"/>
                    </a:lnTo>
                    <a:lnTo>
                      <a:pt x="387" y="167"/>
                    </a:lnTo>
                    <a:lnTo>
                      <a:pt x="403" y="255"/>
                    </a:lnTo>
                    <a:lnTo>
                      <a:pt x="336" y="280"/>
                    </a:lnTo>
                    <a:lnTo>
                      <a:pt x="335" y="312"/>
                    </a:lnTo>
                    <a:lnTo>
                      <a:pt x="203" y="346"/>
                    </a:lnTo>
                    <a:lnTo>
                      <a:pt x="65" y="305"/>
                    </a:lnTo>
                    <a:lnTo>
                      <a:pt x="61" y="283"/>
                    </a:lnTo>
                    <a:lnTo>
                      <a:pt x="0" y="261"/>
                    </a:lnTo>
                    <a:lnTo>
                      <a:pt x="13" y="172"/>
                    </a:lnTo>
                    <a:lnTo>
                      <a:pt x="64" y="11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ctr" anchorCtr="0" compatLnSpc="1">
                <a:prstTxWarp prst="textNoShape">
                  <a:avLst/>
                </a:prstTxWarp>
              </a:bodyPr>
              <a:lstStyle/>
              <a:p>
                <a:pPr defTabSz="914126">
                  <a:defRPr/>
                </a:pPr>
                <a:endParaRPr lang="en-US" sz="1400" kern="0" dirty="0">
                  <a:solidFill>
                    <a:srgbClr val="000000"/>
                  </a:solidFill>
                  <a:latin typeface="Arial"/>
                </a:endParaRPr>
              </a:p>
            </p:txBody>
          </p:sp>
          <p:sp>
            <p:nvSpPr>
              <p:cNvPr id="201" name="Freeform 16"/>
              <p:cNvSpPr>
                <a:spLocks noEditPoints="1"/>
              </p:cNvSpPr>
              <p:nvPr/>
            </p:nvSpPr>
            <p:spPr bwMode="auto">
              <a:xfrm>
                <a:off x="3116" y="1790"/>
                <a:ext cx="430" cy="369"/>
              </a:xfrm>
              <a:custGeom>
                <a:avLst/>
                <a:gdLst>
                  <a:gd name="T0" fmla="*/ 354 w 418"/>
                  <a:gd name="T1" fmla="*/ 125 h 359"/>
                  <a:gd name="T2" fmla="*/ 294 w 418"/>
                  <a:gd name="T3" fmla="*/ 0 h 359"/>
                  <a:gd name="T4" fmla="*/ 210 w 418"/>
                  <a:gd name="T5" fmla="*/ 6 h 359"/>
                  <a:gd name="T6" fmla="*/ 124 w 418"/>
                  <a:gd name="T7" fmla="*/ 0 h 359"/>
                  <a:gd name="T8" fmla="*/ 64 w 418"/>
                  <a:gd name="T9" fmla="*/ 125 h 359"/>
                  <a:gd name="T10" fmla="*/ 67 w 418"/>
                  <a:gd name="T11" fmla="*/ 301 h 359"/>
                  <a:gd name="T12" fmla="*/ 210 w 418"/>
                  <a:gd name="T13" fmla="*/ 359 h 359"/>
                  <a:gd name="T14" fmla="*/ 352 w 418"/>
                  <a:gd name="T15" fmla="*/ 301 h 359"/>
                  <a:gd name="T16" fmla="*/ 294 w 418"/>
                  <a:gd name="T17" fmla="*/ 24 h 359"/>
                  <a:gd name="T18" fmla="*/ 325 w 418"/>
                  <a:gd name="T19" fmla="*/ 120 h 359"/>
                  <a:gd name="T20" fmla="*/ 294 w 418"/>
                  <a:gd name="T21" fmla="*/ 130 h 359"/>
                  <a:gd name="T22" fmla="*/ 281 w 418"/>
                  <a:gd name="T23" fmla="*/ 128 h 359"/>
                  <a:gd name="T24" fmla="*/ 286 w 418"/>
                  <a:gd name="T25" fmla="*/ 115 h 359"/>
                  <a:gd name="T26" fmla="*/ 269 w 418"/>
                  <a:gd name="T27" fmla="*/ 40 h 359"/>
                  <a:gd name="T28" fmla="*/ 294 w 418"/>
                  <a:gd name="T29" fmla="*/ 24 h 359"/>
                  <a:gd name="T30" fmla="*/ 173 w 418"/>
                  <a:gd name="T31" fmla="*/ 41 h 359"/>
                  <a:gd name="T32" fmla="*/ 210 w 418"/>
                  <a:gd name="T33" fmla="*/ 30 h 359"/>
                  <a:gd name="T34" fmla="*/ 246 w 418"/>
                  <a:gd name="T35" fmla="*/ 41 h 359"/>
                  <a:gd name="T36" fmla="*/ 257 w 418"/>
                  <a:gd name="T37" fmla="*/ 51 h 359"/>
                  <a:gd name="T38" fmla="*/ 268 w 418"/>
                  <a:gd name="T39" fmla="*/ 119 h 359"/>
                  <a:gd name="T40" fmla="*/ 262 w 418"/>
                  <a:gd name="T41" fmla="*/ 129 h 359"/>
                  <a:gd name="T42" fmla="*/ 257 w 418"/>
                  <a:gd name="T43" fmla="*/ 135 h 359"/>
                  <a:gd name="T44" fmla="*/ 237 w 418"/>
                  <a:gd name="T45" fmla="*/ 150 h 359"/>
                  <a:gd name="T46" fmla="*/ 221 w 418"/>
                  <a:gd name="T47" fmla="*/ 156 h 359"/>
                  <a:gd name="T48" fmla="*/ 210 w 418"/>
                  <a:gd name="T49" fmla="*/ 157 h 359"/>
                  <a:gd name="T50" fmla="*/ 198 w 418"/>
                  <a:gd name="T51" fmla="*/ 156 h 359"/>
                  <a:gd name="T52" fmla="*/ 183 w 418"/>
                  <a:gd name="T53" fmla="*/ 150 h 359"/>
                  <a:gd name="T54" fmla="*/ 162 w 418"/>
                  <a:gd name="T55" fmla="*/ 135 h 359"/>
                  <a:gd name="T56" fmla="*/ 157 w 418"/>
                  <a:gd name="T57" fmla="*/ 128 h 359"/>
                  <a:gd name="T58" fmla="*/ 152 w 418"/>
                  <a:gd name="T59" fmla="*/ 119 h 359"/>
                  <a:gd name="T60" fmla="*/ 162 w 418"/>
                  <a:gd name="T61" fmla="*/ 51 h 359"/>
                  <a:gd name="T62" fmla="*/ 124 w 418"/>
                  <a:gd name="T63" fmla="*/ 24 h 359"/>
                  <a:gd name="T64" fmla="*/ 150 w 418"/>
                  <a:gd name="T65" fmla="*/ 41 h 359"/>
                  <a:gd name="T66" fmla="*/ 133 w 418"/>
                  <a:gd name="T67" fmla="*/ 115 h 359"/>
                  <a:gd name="T68" fmla="*/ 138 w 418"/>
                  <a:gd name="T69" fmla="*/ 128 h 359"/>
                  <a:gd name="T70" fmla="*/ 124 w 418"/>
                  <a:gd name="T71" fmla="*/ 130 h 359"/>
                  <a:gd name="T72" fmla="*/ 93 w 418"/>
                  <a:gd name="T73" fmla="*/ 120 h 359"/>
                  <a:gd name="T74" fmla="*/ 124 w 418"/>
                  <a:gd name="T75" fmla="*/ 24 h 359"/>
                  <a:gd name="T76" fmla="*/ 24 w 418"/>
                  <a:gd name="T77" fmla="*/ 257 h 359"/>
                  <a:gd name="T78" fmla="*/ 102 w 418"/>
                  <a:gd name="T79" fmla="*/ 142 h 359"/>
                  <a:gd name="T80" fmla="*/ 147 w 418"/>
                  <a:gd name="T81" fmla="*/ 142 h 359"/>
                  <a:gd name="T82" fmla="*/ 78 w 418"/>
                  <a:gd name="T83" fmla="*/ 270 h 359"/>
                  <a:gd name="T84" fmla="*/ 210 w 418"/>
                  <a:gd name="T85" fmla="*/ 335 h 359"/>
                  <a:gd name="T86" fmla="*/ 91 w 418"/>
                  <a:gd name="T87" fmla="*/ 296 h 359"/>
                  <a:gd name="T88" fmla="*/ 92 w 418"/>
                  <a:gd name="T89" fmla="*/ 280 h 359"/>
                  <a:gd name="T90" fmla="*/ 171 w 418"/>
                  <a:gd name="T91" fmla="*/ 163 h 359"/>
                  <a:gd name="T92" fmla="*/ 202 w 418"/>
                  <a:gd name="T93" fmla="*/ 172 h 359"/>
                  <a:gd name="T94" fmla="*/ 210 w 418"/>
                  <a:gd name="T95" fmla="*/ 173 h 359"/>
                  <a:gd name="T96" fmla="*/ 217 w 418"/>
                  <a:gd name="T97" fmla="*/ 172 h 359"/>
                  <a:gd name="T98" fmla="*/ 248 w 418"/>
                  <a:gd name="T99" fmla="*/ 163 h 359"/>
                  <a:gd name="T100" fmla="*/ 327 w 418"/>
                  <a:gd name="T101" fmla="*/ 280 h 359"/>
                  <a:gd name="T102" fmla="*/ 328 w 418"/>
                  <a:gd name="T103" fmla="*/ 296 h 359"/>
                  <a:gd name="T104" fmla="*/ 210 w 418"/>
                  <a:gd name="T105" fmla="*/ 335 h 359"/>
                  <a:gd name="T106" fmla="*/ 342 w 418"/>
                  <a:gd name="T107" fmla="*/ 270 h 359"/>
                  <a:gd name="T108" fmla="*/ 272 w 418"/>
                  <a:gd name="T109" fmla="*/ 142 h 359"/>
                  <a:gd name="T110" fmla="*/ 317 w 418"/>
                  <a:gd name="T111" fmla="*/ 142 h 359"/>
                  <a:gd name="T112" fmla="*/ 394 w 418"/>
                  <a:gd name="T113" fmla="*/ 257 h 3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418" h="359">
                    <a:moveTo>
                      <a:pt x="418" y="257"/>
                    </a:moveTo>
                    <a:cubicBezTo>
                      <a:pt x="418" y="201"/>
                      <a:pt x="393" y="151"/>
                      <a:pt x="354" y="125"/>
                    </a:cubicBezTo>
                    <a:cubicBezTo>
                      <a:pt x="365" y="112"/>
                      <a:pt x="371" y="95"/>
                      <a:pt x="371" y="77"/>
                    </a:cubicBezTo>
                    <a:cubicBezTo>
                      <a:pt x="371" y="35"/>
                      <a:pt x="337" y="0"/>
                      <a:pt x="294" y="0"/>
                    </a:cubicBezTo>
                    <a:cubicBezTo>
                      <a:pt x="278" y="0"/>
                      <a:pt x="262" y="5"/>
                      <a:pt x="249" y="15"/>
                    </a:cubicBezTo>
                    <a:cubicBezTo>
                      <a:pt x="237" y="9"/>
                      <a:pt x="224" y="6"/>
                      <a:pt x="210" y="6"/>
                    </a:cubicBezTo>
                    <a:cubicBezTo>
                      <a:pt x="196" y="6"/>
                      <a:pt x="182" y="9"/>
                      <a:pt x="170" y="15"/>
                    </a:cubicBezTo>
                    <a:cubicBezTo>
                      <a:pt x="157" y="6"/>
                      <a:pt x="141" y="0"/>
                      <a:pt x="124" y="0"/>
                    </a:cubicBezTo>
                    <a:cubicBezTo>
                      <a:pt x="82" y="0"/>
                      <a:pt x="47" y="35"/>
                      <a:pt x="47" y="77"/>
                    </a:cubicBezTo>
                    <a:cubicBezTo>
                      <a:pt x="47" y="95"/>
                      <a:pt x="54" y="112"/>
                      <a:pt x="64" y="125"/>
                    </a:cubicBezTo>
                    <a:cubicBezTo>
                      <a:pt x="25" y="151"/>
                      <a:pt x="0" y="201"/>
                      <a:pt x="0" y="257"/>
                    </a:cubicBezTo>
                    <a:cubicBezTo>
                      <a:pt x="0" y="284"/>
                      <a:pt x="37" y="296"/>
                      <a:pt x="67" y="301"/>
                    </a:cubicBezTo>
                    <a:cubicBezTo>
                      <a:pt x="67" y="302"/>
                      <a:pt x="67" y="304"/>
                      <a:pt x="67" y="305"/>
                    </a:cubicBezTo>
                    <a:cubicBezTo>
                      <a:pt x="67" y="348"/>
                      <a:pt x="157" y="359"/>
                      <a:pt x="210" y="359"/>
                    </a:cubicBezTo>
                    <a:cubicBezTo>
                      <a:pt x="263" y="359"/>
                      <a:pt x="353" y="348"/>
                      <a:pt x="353" y="305"/>
                    </a:cubicBezTo>
                    <a:cubicBezTo>
                      <a:pt x="353" y="304"/>
                      <a:pt x="353" y="302"/>
                      <a:pt x="352" y="301"/>
                    </a:cubicBezTo>
                    <a:cubicBezTo>
                      <a:pt x="382" y="295"/>
                      <a:pt x="418" y="284"/>
                      <a:pt x="418" y="257"/>
                    </a:cubicBezTo>
                    <a:close/>
                    <a:moveTo>
                      <a:pt x="294" y="24"/>
                    </a:moveTo>
                    <a:cubicBezTo>
                      <a:pt x="324" y="24"/>
                      <a:pt x="347" y="48"/>
                      <a:pt x="347" y="77"/>
                    </a:cubicBezTo>
                    <a:cubicBezTo>
                      <a:pt x="347" y="95"/>
                      <a:pt x="339" y="110"/>
                      <a:pt x="325" y="120"/>
                    </a:cubicBezTo>
                    <a:cubicBezTo>
                      <a:pt x="322" y="122"/>
                      <a:pt x="319" y="124"/>
                      <a:pt x="316" y="125"/>
                    </a:cubicBezTo>
                    <a:cubicBezTo>
                      <a:pt x="309" y="128"/>
                      <a:pt x="302" y="130"/>
                      <a:pt x="294" y="130"/>
                    </a:cubicBezTo>
                    <a:cubicBezTo>
                      <a:pt x="294" y="130"/>
                      <a:pt x="294" y="130"/>
                      <a:pt x="294" y="130"/>
                    </a:cubicBezTo>
                    <a:cubicBezTo>
                      <a:pt x="290" y="130"/>
                      <a:pt x="285" y="129"/>
                      <a:pt x="281" y="128"/>
                    </a:cubicBezTo>
                    <a:cubicBezTo>
                      <a:pt x="282" y="127"/>
                      <a:pt x="283" y="125"/>
                      <a:pt x="283" y="123"/>
                    </a:cubicBezTo>
                    <a:cubicBezTo>
                      <a:pt x="284" y="121"/>
                      <a:pt x="285" y="118"/>
                      <a:pt x="286" y="115"/>
                    </a:cubicBezTo>
                    <a:cubicBezTo>
                      <a:pt x="288" y="108"/>
                      <a:pt x="289" y="101"/>
                      <a:pt x="289" y="93"/>
                    </a:cubicBezTo>
                    <a:cubicBezTo>
                      <a:pt x="289" y="73"/>
                      <a:pt x="282" y="54"/>
                      <a:pt x="269" y="40"/>
                    </a:cubicBezTo>
                    <a:cubicBezTo>
                      <a:pt x="267" y="38"/>
                      <a:pt x="265" y="36"/>
                      <a:pt x="263" y="35"/>
                    </a:cubicBezTo>
                    <a:cubicBezTo>
                      <a:pt x="272" y="28"/>
                      <a:pt x="283" y="24"/>
                      <a:pt x="294" y="24"/>
                    </a:cubicBezTo>
                    <a:close/>
                    <a:moveTo>
                      <a:pt x="167" y="46"/>
                    </a:moveTo>
                    <a:cubicBezTo>
                      <a:pt x="169" y="44"/>
                      <a:pt x="171" y="43"/>
                      <a:pt x="173" y="41"/>
                    </a:cubicBezTo>
                    <a:cubicBezTo>
                      <a:pt x="175" y="40"/>
                      <a:pt x="178" y="38"/>
                      <a:pt x="180" y="37"/>
                    </a:cubicBezTo>
                    <a:cubicBezTo>
                      <a:pt x="189" y="32"/>
                      <a:pt x="199" y="30"/>
                      <a:pt x="210" y="30"/>
                    </a:cubicBezTo>
                    <a:cubicBezTo>
                      <a:pt x="220" y="30"/>
                      <a:pt x="230" y="32"/>
                      <a:pt x="239" y="37"/>
                    </a:cubicBezTo>
                    <a:cubicBezTo>
                      <a:pt x="241" y="38"/>
                      <a:pt x="244" y="39"/>
                      <a:pt x="246" y="41"/>
                    </a:cubicBezTo>
                    <a:cubicBezTo>
                      <a:pt x="248" y="42"/>
                      <a:pt x="250" y="44"/>
                      <a:pt x="252" y="46"/>
                    </a:cubicBezTo>
                    <a:cubicBezTo>
                      <a:pt x="254" y="47"/>
                      <a:pt x="256" y="49"/>
                      <a:pt x="257" y="51"/>
                    </a:cubicBezTo>
                    <a:cubicBezTo>
                      <a:pt x="267" y="62"/>
                      <a:pt x="273" y="77"/>
                      <a:pt x="273" y="93"/>
                    </a:cubicBezTo>
                    <a:cubicBezTo>
                      <a:pt x="273" y="102"/>
                      <a:pt x="271" y="111"/>
                      <a:pt x="268" y="119"/>
                    </a:cubicBezTo>
                    <a:cubicBezTo>
                      <a:pt x="267" y="120"/>
                      <a:pt x="267" y="121"/>
                      <a:pt x="266" y="122"/>
                    </a:cubicBezTo>
                    <a:cubicBezTo>
                      <a:pt x="265" y="124"/>
                      <a:pt x="264" y="126"/>
                      <a:pt x="262" y="129"/>
                    </a:cubicBezTo>
                    <a:cubicBezTo>
                      <a:pt x="262" y="129"/>
                      <a:pt x="262" y="129"/>
                      <a:pt x="262" y="129"/>
                    </a:cubicBezTo>
                    <a:cubicBezTo>
                      <a:pt x="261" y="131"/>
                      <a:pt x="259" y="133"/>
                      <a:pt x="257" y="135"/>
                    </a:cubicBezTo>
                    <a:cubicBezTo>
                      <a:pt x="254" y="139"/>
                      <a:pt x="250" y="142"/>
                      <a:pt x="246" y="145"/>
                    </a:cubicBezTo>
                    <a:cubicBezTo>
                      <a:pt x="243" y="147"/>
                      <a:pt x="240" y="149"/>
                      <a:pt x="237" y="150"/>
                    </a:cubicBezTo>
                    <a:cubicBezTo>
                      <a:pt x="233" y="152"/>
                      <a:pt x="229" y="154"/>
                      <a:pt x="225" y="155"/>
                    </a:cubicBezTo>
                    <a:cubicBezTo>
                      <a:pt x="224" y="155"/>
                      <a:pt x="223" y="155"/>
                      <a:pt x="221" y="156"/>
                    </a:cubicBezTo>
                    <a:cubicBezTo>
                      <a:pt x="219" y="156"/>
                      <a:pt x="216" y="156"/>
                      <a:pt x="213" y="157"/>
                    </a:cubicBezTo>
                    <a:cubicBezTo>
                      <a:pt x="212" y="157"/>
                      <a:pt x="211" y="157"/>
                      <a:pt x="210" y="157"/>
                    </a:cubicBezTo>
                    <a:cubicBezTo>
                      <a:pt x="208" y="157"/>
                      <a:pt x="207" y="157"/>
                      <a:pt x="206" y="156"/>
                    </a:cubicBezTo>
                    <a:cubicBezTo>
                      <a:pt x="203" y="156"/>
                      <a:pt x="201" y="156"/>
                      <a:pt x="198" y="156"/>
                    </a:cubicBezTo>
                    <a:cubicBezTo>
                      <a:pt x="197" y="155"/>
                      <a:pt x="195" y="155"/>
                      <a:pt x="194" y="155"/>
                    </a:cubicBezTo>
                    <a:cubicBezTo>
                      <a:pt x="190" y="154"/>
                      <a:pt x="186" y="152"/>
                      <a:pt x="183" y="150"/>
                    </a:cubicBezTo>
                    <a:cubicBezTo>
                      <a:pt x="179" y="149"/>
                      <a:pt x="176" y="147"/>
                      <a:pt x="173" y="145"/>
                    </a:cubicBezTo>
                    <a:cubicBezTo>
                      <a:pt x="169" y="142"/>
                      <a:pt x="165" y="139"/>
                      <a:pt x="162" y="135"/>
                    </a:cubicBezTo>
                    <a:cubicBezTo>
                      <a:pt x="160" y="133"/>
                      <a:pt x="159" y="131"/>
                      <a:pt x="158" y="129"/>
                    </a:cubicBezTo>
                    <a:cubicBezTo>
                      <a:pt x="157" y="129"/>
                      <a:pt x="157" y="129"/>
                      <a:pt x="157" y="128"/>
                    </a:cubicBezTo>
                    <a:cubicBezTo>
                      <a:pt x="155" y="126"/>
                      <a:pt x="154" y="124"/>
                      <a:pt x="153" y="121"/>
                    </a:cubicBezTo>
                    <a:cubicBezTo>
                      <a:pt x="152" y="121"/>
                      <a:pt x="152" y="120"/>
                      <a:pt x="152" y="119"/>
                    </a:cubicBezTo>
                    <a:cubicBezTo>
                      <a:pt x="148" y="111"/>
                      <a:pt x="146" y="102"/>
                      <a:pt x="146" y="93"/>
                    </a:cubicBezTo>
                    <a:cubicBezTo>
                      <a:pt x="146" y="77"/>
                      <a:pt x="152" y="63"/>
                      <a:pt x="162" y="51"/>
                    </a:cubicBezTo>
                    <a:cubicBezTo>
                      <a:pt x="163" y="50"/>
                      <a:pt x="165" y="48"/>
                      <a:pt x="167" y="46"/>
                    </a:cubicBezTo>
                    <a:close/>
                    <a:moveTo>
                      <a:pt x="124" y="24"/>
                    </a:moveTo>
                    <a:cubicBezTo>
                      <a:pt x="136" y="24"/>
                      <a:pt x="147" y="28"/>
                      <a:pt x="156" y="35"/>
                    </a:cubicBezTo>
                    <a:cubicBezTo>
                      <a:pt x="154" y="37"/>
                      <a:pt x="152" y="39"/>
                      <a:pt x="150" y="41"/>
                    </a:cubicBezTo>
                    <a:cubicBezTo>
                      <a:pt x="138" y="55"/>
                      <a:pt x="130" y="73"/>
                      <a:pt x="130" y="93"/>
                    </a:cubicBezTo>
                    <a:cubicBezTo>
                      <a:pt x="130" y="101"/>
                      <a:pt x="131" y="108"/>
                      <a:pt x="133" y="115"/>
                    </a:cubicBezTo>
                    <a:cubicBezTo>
                      <a:pt x="134" y="118"/>
                      <a:pt x="135" y="121"/>
                      <a:pt x="136" y="124"/>
                    </a:cubicBezTo>
                    <a:cubicBezTo>
                      <a:pt x="137" y="125"/>
                      <a:pt x="138" y="127"/>
                      <a:pt x="138" y="128"/>
                    </a:cubicBezTo>
                    <a:cubicBezTo>
                      <a:pt x="134" y="129"/>
                      <a:pt x="129" y="130"/>
                      <a:pt x="124" y="130"/>
                    </a:cubicBezTo>
                    <a:cubicBezTo>
                      <a:pt x="124" y="130"/>
                      <a:pt x="124" y="130"/>
                      <a:pt x="124" y="130"/>
                    </a:cubicBezTo>
                    <a:cubicBezTo>
                      <a:pt x="117" y="130"/>
                      <a:pt x="109" y="128"/>
                      <a:pt x="103" y="125"/>
                    </a:cubicBezTo>
                    <a:cubicBezTo>
                      <a:pt x="100" y="124"/>
                      <a:pt x="96" y="122"/>
                      <a:pt x="93" y="120"/>
                    </a:cubicBezTo>
                    <a:cubicBezTo>
                      <a:pt x="80" y="110"/>
                      <a:pt x="71" y="95"/>
                      <a:pt x="71" y="77"/>
                    </a:cubicBezTo>
                    <a:cubicBezTo>
                      <a:pt x="71" y="48"/>
                      <a:pt x="95" y="24"/>
                      <a:pt x="124" y="24"/>
                    </a:cubicBezTo>
                    <a:close/>
                    <a:moveTo>
                      <a:pt x="77" y="278"/>
                    </a:moveTo>
                    <a:cubicBezTo>
                      <a:pt x="44" y="273"/>
                      <a:pt x="24" y="263"/>
                      <a:pt x="24" y="257"/>
                    </a:cubicBezTo>
                    <a:cubicBezTo>
                      <a:pt x="24" y="202"/>
                      <a:pt x="53" y="155"/>
                      <a:pt x="92" y="138"/>
                    </a:cubicBezTo>
                    <a:cubicBezTo>
                      <a:pt x="95" y="139"/>
                      <a:pt x="98" y="141"/>
                      <a:pt x="102" y="142"/>
                    </a:cubicBezTo>
                    <a:cubicBezTo>
                      <a:pt x="109" y="145"/>
                      <a:pt x="116" y="146"/>
                      <a:pt x="124" y="146"/>
                    </a:cubicBezTo>
                    <a:cubicBezTo>
                      <a:pt x="132" y="146"/>
                      <a:pt x="140" y="145"/>
                      <a:pt x="147" y="142"/>
                    </a:cubicBezTo>
                    <a:cubicBezTo>
                      <a:pt x="150" y="146"/>
                      <a:pt x="153" y="149"/>
                      <a:pt x="157" y="152"/>
                    </a:cubicBezTo>
                    <a:cubicBezTo>
                      <a:pt x="117" y="173"/>
                      <a:pt x="87" y="217"/>
                      <a:pt x="78" y="270"/>
                    </a:cubicBezTo>
                    <a:cubicBezTo>
                      <a:pt x="77" y="273"/>
                      <a:pt x="77" y="275"/>
                      <a:pt x="77" y="278"/>
                    </a:cubicBezTo>
                    <a:close/>
                    <a:moveTo>
                      <a:pt x="210" y="335"/>
                    </a:moveTo>
                    <a:cubicBezTo>
                      <a:pt x="138" y="335"/>
                      <a:pt x="91" y="317"/>
                      <a:pt x="91" y="305"/>
                    </a:cubicBezTo>
                    <a:cubicBezTo>
                      <a:pt x="91" y="302"/>
                      <a:pt x="91" y="299"/>
                      <a:pt x="91" y="296"/>
                    </a:cubicBezTo>
                    <a:cubicBezTo>
                      <a:pt x="91" y="293"/>
                      <a:pt x="91" y="291"/>
                      <a:pt x="92" y="288"/>
                    </a:cubicBezTo>
                    <a:cubicBezTo>
                      <a:pt x="92" y="285"/>
                      <a:pt x="92" y="283"/>
                      <a:pt x="92" y="280"/>
                    </a:cubicBezTo>
                    <a:cubicBezTo>
                      <a:pt x="93" y="277"/>
                      <a:pt x="93" y="275"/>
                      <a:pt x="94" y="272"/>
                    </a:cubicBezTo>
                    <a:cubicBezTo>
                      <a:pt x="103" y="221"/>
                      <a:pt x="133" y="180"/>
                      <a:pt x="171" y="163"/>
                    </a:cubicBezTo>
                    <a:cubicBezTo>
                      <a:pt x="179" y="167"/>
                      <a:pt x="188" y="170"/>
                      <a:pt x="198" y="172"/>
                    </a:cubicBezTo>
                    <a:cubicBezTo>
                      <a:pt x="199" y="172"/>
                      <a:pt x="200" y="172"/>
                      <a:pt x="202" y="172"/>
                    </a:cubicBezTo>
                    <a:cubicBezTo>
                      <a:pt x="204" y="172"/>
                      <a:pt x="206" y="173"/>
                      <a:pt x="208" y="173"/>
                    </a:cubicBezTo>
                    <a:cubicBezTo>
                      <a:pt x="209" y="173"/>
                      <a:pt x="209" y="173"/>
                      <a:pt x="210" y="173"/>
                    </a:cubicBezTo>
                    <a:cubicBezTo>
                      <a:pt x="210" y="173"/>
                      <a:pt x="210" y="173"/>
                      <a:pt x="211" y="173"/>
                    </a:cubicBezTo>
                    <a:cubicBezTo>
                      <a:pt x="213" y="173"/>
                      <a:pt x="215" y="172"/>
                      <a:pt x="217" y="172"/>
                    </a:cubicBezTo>
                    <a:cubicBezTo>
                      <a:pt x="218" y="172"/>
                      <a:pt x="220" y="172"/>
                      <a:pt x="221" y="172"/>
                    </a:cubicBezTo>
                    <a:cubicBezTo>
                      <a:pt x="231" y="170"/>
                      <a:pt x="240" y="167"/>
                      <a:pt x="248" y="163"/>
                    </a:cubicBezTo>
                    <a:cubicBezTo>
                      <a:pt x="287" y="180"/>
                      <a:pt x="317" y="221"/>
                      <a:pt x="326" y="272"/>
                    </a:cubicBezTo>
                    <a:cubicBezTo>
                      <a:pt x="326" y="275"/>
                      <a:pt x="327" y="277"/>
                      <a:pt x="327" y="280"/>
                    </a:cubicBezTo>
                    <a:cubicBezTo>
                      <a:pt x="327" y="283"/>
                      <a:pt x="328" y="285"/>
                      <a:pt x="328" y="288"/>
                    </a:cubicBezTo>
                    <a:cubicBezTo>
                      <a:pt x="328" y="291"/>
                      <a:pt x="328" y="293"/>
                      <a:pt x="328" y="296"/>
                    </a:cubicBezTo>
                    <a:cubicBezTo>
                      <a:pt x="328" y="299"/>
                      <a:pt x="329" y="302"/>
                      <a:pt x="329" y="305"/>
                    </a:cubicBezTo>
                    <a:cubicBezTo>
                      <a:pt x="329" y="317"/>
                      <a:pt x="281" y="335"/>
                      <a:pt x="210" y="335"/>
                    </a:cubicBezTo>
                    <a:close/>
                    <a:moveTo>
                      <a:pt x="343" y="278"/>
                    </a:moveTo>
                    <a:cubicBezTo>
                      <a:pt x="342" y="275"/>
                      <a:pt x="342" y="273"/>
                      <a:pt x="342" y="270"/>
                    </a:cubicBezTo>
                    <a:cubicBezTo>
                      <a:pt x="332" y="217"/>
                      <a:pt x="302" y="173"/>
                      <a:pt x="263" y="152"/>
                    </a:cubicBezTo>
                    <a:cubicBezTo>
                      <a:pt x="266" y="149"/>
                      <a:pt x="269" y="146"/>
                      <a:pt x="272" y="142"/>
                    </a:cubicBezTo>
                    <a:cubicBezTo>
                      <a:pt x="279" y="145"/>
                      <a:pt x="287" y="146"/>
                      <a:pt x="294" y="146"/>
                    </a:cubicBezTo>
                    <a:cubicBezTo>
                      <a:pt x="302" y="146"/>
                      <a:pt x="310" y="145"/>
                      <a:pt x="317" y="142"/>
                    </a:cubicBezTo>
                    <a:cubicBezTo>
                      <a:pt x="320" y="141"/>
                      <a:pt x="324" y="139"/>
                      <a:pt x="327" y="138"/>
                    </a:cubicBezTo>
                    <a:cubicBezTo>
                      <a:pt x="366" y="155"/>
                      <a:pt x="394" y="202"/>
                      <a:pt x="394" y="257"/>
                    </a:cubicBezTo>
                    <a:cubicBezTo>
                      <a:pt x="394" y="263"/>
                      <a:pt x="375" y="273"/>
                      <a:pt x="343" y="278"/>
                    </a:cubicBezTo>
                    <a:close/>
                  </a:path>
                </a:pathLst>
              </a:custGeom>
              <a:solidFill>
                <a:srgbClr val="70707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ctr" anchorCtr="0" compatLnSpc="1">
                <a:prstTxWarp prst="textNoShape">
                  <a:avLst/>
                </a:prstTxWarp>
              </a:bodyPr>
              <a:lstStyle/>
              <a:p>
                <a:pPr defTabSz="914126">
                  <a:defRPr/>
                </a:pPr>
                <a:endParaRPr lang="en-US" sz="1400" kern="0" dirty="0">
                  <a:solidFill>
                    <a:srgbClr val="000000"/>
                  </a:solidFill>
                  <a:latin typeface="Arial"/>
                </a:endParaRPr>
              </a:p>
            </p:txBody>
          </p:sp>
        </p:grpSp>
      </p:grpSp>
      <p:grpSp>
        <p:nvGrpSpPr>
          <p:cNvPr id="202" name="Group 201"/>
          <p:cNvGrpSpPr/>
          <p:nvPr/>
        </p:nvGrpSpPr>
        <p:grpSpPr>
          <a:xfrm>
            <a:off x="983756" y="1658495"/>
            <a:ext cx="437783" cy="437783"/>
            <a:chOff x="2263538" y="3514381"/>
            <a:chExt cx="498948" cy="498948"/>
          </a:xfrm>
        </p:grpSpPr>
        <p:sp>
          <p:nvSpPr>
            <p:cNvPr id="203" name="Oval 202"/>
            <p:cNvSpPr/>
            <p:nvPr/>
          </p:nvSpPr>
          <p:spPr bwMode="gray">
            <a:xfrm>
              <a:off x="2263538" y="3514381"/>
              <a:ext cx="498948" cy="498948"/>
            </a:xfrm>
            <a:prstGeom prst="ellipse">
              <a:avLst/>
            </a:prstGeom>
            <a:solidFill>
              <a:schemeClr val="tx1"/>
            </a:solidFill>
            <a:ln w="19050">
              <a:solidFill>
                <a:schemeClr val="bg2"/>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lang="en-US">
                <a:solidFill>
                  <a:srgbClr val="FFFFFF"/>
                </a:solidFill>
              </a:endParaRPr>
            </a:p>
          </p:txBody>
        </p:sp>
        <p:grpSp>
          <p:nvGrpSpPr>
            <p:cNvPr id="204" name="Group 14"/>
            <p:cNvGrpSpPr>
              <a:grpSpLocks noChangeAspect="1"/>
            </p:cNvGrpSpPr>
            <p:nvPr/>
          </p:nvGrpSpPr>
          <p:grpSpPr bwMode="auto">
            <a:xfrm>
              <a:off x="2341322" y="3616521"/>
              <a:ext cx="343379" cy="294667"/>
              <a:chOff x="3116" y="1790"/>
              <a:chExt cx="430" cy="369"/>
            </a:xfrm>
          </p:grpSpPr>
          <p:sp>
            <p:nvSpPr>
              <p:cNvPr id="208" name="Freeform 15"/>
              <p:cNvSpPr>
                <a:spLocks/>
              </p:cNvSpPr>
              <p:nvPr/>
            </p:nvSpPr>
            <p:spPr bwMode="auto">
              <a:xfrm>
                <a:off x="3129" y="1803"/>
                <a:ext cx="403" cy="346"/>
              </a:xfrm>
              <a:custGeom>
                <a:avLst/>
                <a:gdLst>
                  <a:gd name="T0" fmla="*/ 64 w 403"/>
                  <a:gd name="T1" fmla="*/ 112 h 346"/>
                  <a:gd name="T2" fmla="*/ 46 w 403"/>
                  <a:gd name="T3" fmla="*/ 52 h 346"/>
                  <a:gd name="T4" fmla="*/ 90 w 403"/>
                  <a:gd name="T5" fmla="*/ 3 h 346"/>
                  <a:gd name="T6" fmla="*/ 142 w 403"/>
                  <a:gd name="T7" fmla="*/ 2 h 346"/>
                  <a:gd name="T8" fmla="*/ 204 w 403"/>
                  <a:gd name="T9" fmla="*/ 10 h 346"/>
                  <a:gd name="T10" fmla="*/ 286 w 403"/>
                  <a:gd name="T11" fmla="*/ 0 h 346"/>
                  <a:gd name="T12" fmla="*/ 340 w 403"/>
                  <a:gd name="T13" fmla="*/ 14 h 346"/>
                  <a:gd name="T14" fmla="*/ 361 w 403"/>
                  <a:gd name="T15" fmla="*/ 72 h 346"/>
                  <a:gd name="T16" fmla="*/ 339 w 403"/>
                  <a:gd name="T17" fmla="*/ 118 h 346"/>
                  <a:gd name="T18" fmla="*/ 387 w 403"/>
                  <a:gd name="T19" fmla="*/ 167 h 346"/>
                  <a:gd name="T20" fmla="*/ 403 w 403"/>
                  <a:gd name="T21" fmla="*/ 255 h 346"/>
                  <a:gd name="T22" fmla="*/ 336 w 403"/>
                  <a:gd name="T23" fmla="*/ 280 h 346"/>
                  <a:gd name="T24" fmla="*/ 335 w 403"/>
                  <a:gd name="T25" fmla="*/ 312 h 346"/>
                  <a:gd name="T26" fmla="*/ 203 w 403"/>
                  <a:gd name="T27" fmla="*/ 346 h 346"/>
                  <a:gd name="T28" fmla="*/ 65 w 403"/>
                  <a:gd name="T29" fmla="*/ 305 h 346"/>
                  <a:gd name="T30" fmla="*/ 61 w 403"/>
                  <a:gd name="T31" fmla="*/ 283 h 346"/>
                  <a:gd name="T32" fmla="*/ 0 w 403"/>
                  <a:gd name="T33" fmla="*/ 261 h 346"/>
                  <a:gd name="T34" fmla="*/ 13 w 403"/>
                  <a:gd name="T35" fmla="*/ 172 h 346"/>
                  <a:gd name="T36" fmla="*/ 64 w 403"/>
                  <a:gd name="T37" fmla="*/ 112 h 3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03" h="346">
                    <a:moveTo>
                      <a:pt x="64" y="112"/>
                    </a:moveTo>
                    <a:lnTo>
                      <a:pt x="46" y="52"/>
                    </a:lnTo>
                    <a:lnTo>
                      <a:pt x="90" y="3"/>
                    </a:lnTo>
                    <a:lnTo>
                      <a:pt x="142" y="2"/>
                    </a:lnTo>
                    <a:lnTo>
                      <a:pt x="204" y="10"/>
                    </a:lnTo>
                    <a:lnTo>
                      <a:pt x="286" y="0"/>
                    </a:lnTo>
                    <a:lnTo>
                      <a:pt x="340" y="14"/>
                    </a:lnTo>
                    <a:lnTo>
                      <a:pt x="361" y="72"/>
                    </a:lnTo>
                    <a:lnTo>
                      <a:pt x="339" y="118"/>
                    </a:lnTo>
                    <a:lnTo>
                      <a:pt x="387" y="167"/>
                    </a:lnTo>
                    <a:lnTo>
                      <a:pt x="403" y="255"/>
                    </a:lnTo>
                    <a:lnTo>
                      <a:pt x="336" y="280"/>
                    </a:lnTo>
                    <a:lnTo>
                      <a:pt x="335" y="312"/>
                    </a:lnTo>
                    <a:lnTo>
                      <a:pt x="203" y="346"/>
                    </a:lnTo>
                    <a:lnTo>
                      <a:pt x="65" y="305"/>
                    </a:lnTo>
                    <a:lnTo>
                      <a:pt x="61" y="283"/>
                    </a:lnTo>
                    <a:lnTo>
                      <a:pt x="0" y="261"/>
                    </a:lnTo>
                    <a:lnTo>
                      <a:pt x="13" y="172"/>
                    </a:lnTo>
                    <a:lnTo>
                      <a:pt x="64" y="11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ctr" anchorCtr="0" compatLnSpc="1">
                <a:prstTxWarp prst="textNoShape">
                  <a:avLst/>
                </a:prstTxWarp>
              </a:bodyPr>
              <a:lstStyle/>
              <a:p>
                <a:pPr defTabSz="914126">
                  <a:defRPr/>
                </a:pPr>
                <a:endParaRPr lang="en-US" sz="1400" kern="0" dirty="0">
                  <a:solidFill>
                    <a:srgbClr val="000000"/>
                  </a:solidFill>
                  <a:latin typeface="Arial"/>
                </a:endParaRPr>
              </a:p>
            </p:txBody>
          </p:sp>
          <p:sp>
            <p:nvSpPr>
              <p:cNvPr id="209" name="Freeform 16"/>
              <p:cNvSpPr>
                <a:spLocks noEditPoints="1"/>
              </p:cNvSpPr>
              <p:nvPr/>
            </p:nvSpPr>
            <p:spPr bwMode="auto">
              <a:xfrm>
                <a:off x="3116" y="1790"/>
                <a:ext cx="430" cy="369"/>
              </a:xfrm>
              <a:custGeom>
                <a:avLst/>
                <a:gdLst>
                  <a:gd name="T0" fmla="*/ 354 w 418"/>
                  <a:gd name="T1" fmla="*/ 125 h 359"/>
                  <a:gd name="T2" fmla="*/ 294 w 418"/>
                  <a:gd name="T3" fmla="*/ 0 h 359"/>
                  <a:gd name="T4" fmla="*/ 210 w 418"/>
                  <a:gd name="T5" fmla="*/ 6 h 359"/>
                  <a:gd name="T6" fmla="*/ 124 w 418"/>
                  <a:gd name="T7" fmla="*/ 0 h 359"/>
                  <a:gd name="T8" fmla="*/ 64 w 418"/>
                  <a:gd name="T9" fmla="*/ 125 h 359"/>
                  <a:gd name="T10" fmla="*/ 67 w 418"/>
                  <a:gd name="T11" fmla="*/ 301 h 359"/>
                  <a:gd name="T12" fmla="*/ 210 w 418"/>
                  <a:gd name="T13" fmla="*/ 359 h 359"/>
                  <a:gd name="T14" fmla="*/ 352 w 418"/>
                  <a:gd name="T15" fmla="*/ 301 h 359"/>
                  <a:gd name="T16" fmla="*/ 294 w 418"/>
                  <a:gd name="T17" fmla="*/ 24 h 359"/>
                  <a:gd name="T18" fmla="*/ 325 w 418"/>
                  <a:gd name="T19" fmla="*/ 120 h 359"/>
                  <a:gd name="T20" fmla="*/ 294 w 418"/>
                  <a:gd name="T21" fmla="*/ 130 h 359"/>
                  <a:gd name="T22" fmla="*/ 281 w 418"/>
                  <a:gd name="T23" fmla="*/ 128 h 359"/>
                  <a:gd name="T24" fmla="*/ 286 w 418"/>
                  <a:gd name="T25" fmla="*/ 115 h 359"/>
                  <a:gd name="T26" fmla="*/ 269 w 418"/>
                  <a:gd name="T27" fmla="*/ 40 h 359"/>
                  <a:gd name="T28" fmla="*/ 294 w 418"/>
                  <a:gd name="T29" fmla="*/ 24 h 359"/>
                  <a:gd name="T30" fmla="*/ 173 w 418"/>
                  <a:gd name="T31" fmla="*/ 41 h 359"/>
                  <a:gd name="T32" fmla="*/ 210 w 418"/>
                  <a:gd name="T33" fmla="*/ 30 h 359"/>
                  <a:gd name="T34" fmla="*/ 246 w 418"/>
                  <a:gd name="T35" fmla="*/ 41 h 359"/>
                  <a:gd name="T36" fmla="*/ 257 w 418"/>
                  <a:gd name="T37" fmla="*/ 51 h 359"/>
                  <a:gd name="T38" fmla="*/ 268 w 418"/>
                  <a:gd name="T39" fmla="*/ 119 h 359"/>
                  <a:gd name="T40" fmla="*/ 262 w 418"/>
                  <a:gd name="T41" fmla="*/ 129 h 359"/>
                  <a:gd name="T42" fmla="*/ 257 w 418"/>
                  <a:gd name="T43" fmla="*/ 135 h 359"/>
                  <a:gd name="T44" fmla="*/ 237 w 418"/>
                  <a:gd name="T45" fmla="*/ 150 h 359"/>
                  <a:gd name="T46" fmla="*/ 221 w 418"/>
                  <a:gd name="T47" fmla="*/ 156 h 359"/>
                  <a:gd name="T48" fmla="*/ 210 w 418"/>
                  <a:gd name="T49" fmla="*/ 157 h 359"/>
                  <a:gd name="T50" fmla="*/ 198 w 418"/>
                  <a:gd name="T51" fmla="*/ 156 h 359"/>
                  <a:gd name="T52" fmla="*/ 183 w 418"/>
                  <a:gd name="T53" fmla="*/ 150 h 359"/>
                  <a:gd name="T54" fmla="*/ 162 w 418"/>
                  <a:gd name="T55" fmla="*/ 135 h 359"/>
                  <a:gd name="T56" fmla="*/ 157 w 418"/>
                  <a:gd name="T57" fmla="*/ 128 h 359"/>
                  <a:gd name="T58" fmla="*/ 152 w 418"/>
                  <a:gd name="T59" fmla="*/ 119 h 359"/>
                  <a:gd name="T60" fmla="*/ 162 w 418"/>
                  <a:gd name="T61" fmla="*/ 51 h 359"/>
                  <a:gd name="T62" fmla="*/ 124 w 418"/>
                  <a:gd name="T63" fmla="*/ 24 h 359"/>
                  <a:gd name="T64" fmla="*/ 150 w 418"/>
                  <a:gd name="T65" fmla="*/ 41 h 359"/>
                  <a:gd name="T66" fmla="*/ 133 w 418"/>
                  <a:gd name="T67" fmla="*/ 115 h 359"/>
                  <a:gd name="T68" fmla="*/ 138 w 418"/>
                  <a:gd name="T69" fmla="*/ 128 h 359"/>
                  <a:gd name="T70" fmla="*/ 124 w 418"/>
                  <a:gd name="T71" fmla="*/ 130 h 359"/>
                  <a:gd name="T72" fmla="*/ 93 w 418"/>
                  <a:gd name="T73" fmla="*/ 120 h 359"/>
                  <a:gd name="T74" fmla="*/ 124 w 418"/>
                  <a:gd name="T75" fmla="*/ 24 h 359"/>
                  <a:gd name="T76" fmla="*/ 24 w 418"/>
                  <a:gd name="T77" fmla="*/ 257 h 359"/>
                  <a:gd name="T78" fmla="*/ 102 w 418"/>
                  <a:gd name="T79" fmla="*/ 142 h 359"/>
                  <a:gd name="T80" fmla="*/ 147 w 418"/>
                  <a:gd name="T81" fmla="*/ 142 h 359"/>
                  <a:gd name="T82" fmla="*/ 78 w 418"/>
                  <a:gd name="T83" fmla="*/ 270 h 359"/>
                  <a:gd name="T84" fmla="*/ 210 w 418"/>
                  <a:gd name="T85" fmla="*/ 335 h 359"/>
                  <a:gd name="T86" fmla="*/ 91 w 418"/>
                  <a:gd name="T87" fmla="*/ 296 h 359"/>
                  <a:gd name="T88" fmla="*/ 92 w 418"/>
                  <a:gd name="T89" fmla="*/ 280 h 359"/>
                  <a:gd name="T90" fmla="*/ 171 w 418"/>
                  <a:gd name="T91" fmla="*/ 163 h 359"/>
                  <a:gd name="T92" fmla="*/ 202 w 418"/>
                  <a:gd name="T93" fmla="*/ 172 h 359"/>
                  <a:gd name="T94" fmla="*/ 210 w 418"/>
                  <a:gd name="T95" fmla="*/ 173 h 359"/>
                  <a:gd name="T96" fmla="*/ 217 w 418"/>
                  <a:gd name="T97" fmla="*/ 172 h 359"/>
                  <a:gd name="T98" fmla="*/ 248 w 418"/>
                  <a:gd name="T99" fmla="*/ 163 h 359"/>
                  <a:gd name="T100" fmla="*/ 327 w 418"/>
                  <a:gd name="T101" fmla="*/ 280 h 359"/>
                  <a:gd name="T102" fmla="*/ 328 w 418"/>
                  <a:gd name="T103" fmla="*/ 296 h 359"/>
                  <a:gd name="T104" fmla="*/ 210 w 418"/>
                  <a:gd name="T105" fmla="*/ 335 h 359"/>
                  <a:gd name="T106" fmla="*/ 342 w 418"/>
                  <a:gd name="T107" fmla="*/ 270 h 359"/>
                  <a:gd name="T108" fmla="*/ 272 w 418"/>
                  <a:gd name="T109" fmla="*/ 142 h 359"/>
                  <a:gd name="T110" fmla="*/ 317 w 418"/>
                  <a:gd name="T111" fmla="*/ 142 h 359"/>
                  <a:gd name="T112" fmla="*/ 394 w 418"/>
                  <a:gd name="T113" fmla="*/ 257 h 3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418" h="359">
                    <a:moveTo>
                      <a:pt x="418" y="257"/>
                    </a:moveTo>
                    <a:cubicBezTo>
                      <a:pt x="418" y="201"/>
                      <a:pt x="393" y="151"/>
                      <a:pt x="354" y="125"/>
                    </a:cubicBezTo>
                    <a:cubicBezTo>
                      <a:pt x="365" y="112"/>
                      <a:pt x="371" y="95"/>
                      <a:pt x="371" y="77"/>
                    </a:cubicBezTo>
                    <a:cubicBezTo>
                      <a:pt x="371" y="35"/>
                      <a:pt x="337" y="0"/>
                      <a:pt x="294" y="0"/>
                    </a:cubicBezTo>
                    <a:cubicBezTo>
                      <a:pt x="278" y="0"/>
                      <a:pt x="262" y="5"/>
                      <a:pt x="249" y="15"/>
                    </a:cubicBezTo>
                    <a:cubicBezTo>
                      <a:pt x="237" y="9"/>
                      <a:pt x="224" y="6"/>
                      <a:pt x="210" y="6"/>
                    </a:cubicBezTo>
                    <a:cubicBezTo>
                      <a:pt x="196" y="6"/>
                      <a:pt x="182" y="9"/>
                      <a:pt x="170" y="15"/>
                    </a:cubicBezTo>
                    <a:cubicBezTo>
                      <a:pt x="157" y="6"/>
                      <a:pt x="141" y="0"/>
                      <a:pt x="124" y="0"/>
                    </a:cubicBezTo>
                    <a:cubicBezTo>
                      <a:pt x="82" y="0"/>
                      <a:pt x="47" y="35"/>
                      <a:pt x="47" y="77"/>
                    </a:cubicBezTo>
                    <a:cubicBezTo>
                      <a:pt x="47" y="95"/>
                      <a:pt x="54" y="112"/>
                      <a:pt x="64" y="125"/>
                    </a:cubicBezTo>
                    <a:cubicBezTo>
                      <a:pt x="25" y="151"/>
                      <a:pt x="0" y="201"/>
                      <a:pt x="0" y="257"/>
                    </a:cubicBezTo>
                    <a:cubicBezTo>
                      <a:pt x="0" y="284"/>
                      <a:pt x="37" y="296"/>
                      <a:pt x="67" y="301"/>
                    </a:cubicBezTo>
                    <a:cubicBezTo>
                      <a:pt x="67" y="302"/>
                      <a:pt x="67" y="304"/>
                      <a:pt x="67" y="305"/>
                    </a:cubicBezTo>
                    <a:cubicBezTo>
                      <a:pt x="67" y="348"/>
                      <a:pt x="157" y="359"/>
                      <a:pt x="210" y="359"/>
                    </a:cubicBezTo>
                    <a:cubicBezTo>
                      <a:pt x="263" y="359"/>
                      <a:pt x="353" y="348"/>
                      <a:pt x="353" y="305"/>
                    </a:cubicBezTo>
                    <a:cubicBezTo>
                      <a:pt x="353" y="304"/>
                      <a:pt x="353" y="302"/>
                      <a:pt x="352" y="301"/>
                    </a:cubicBezTo>
                    <a:cubicBezTo>
                      <a:pt x="382" y="295"/>
                      <a:pt x="418" y="284"/>
                      <a:pt x="418" y="257"/>
                    </a:cubicBezTo>
                    <a:close/>
                    <a:moveTo>
                      <a:pt x="294" y="24"/>
                    </a:moveTo>
                    <a:cubicBezTo>
                      <a:pt x="324" y="24"/>
                      <a:pt x="347" y="48"/>
                      <a:pt x="347" y="77"/>
                    </a:cubicBezTo>
                    <a:cubicBezTo>
                      <a:pt x="347" y="95"/>
                      <a:pt x="339" y="110"/>
                      <a:pt x="325" y="120"/>
                    </a:cubicBezTo>
                    <a:cubicBezTo>
                      <a:pt x="322" y="122"/>
                      <a:pt x="319" y="124"/>
                      <a:pt x="316" y="125"/>
                    </a:cubicBezTo>
                    <a:cubicBezTo>
                      <a:pt x="309" y="128"/>
                      <a:pt x="302" y="130"/>
                      <a:pt x="294" y="130"/>
                    </a:cubicBezTo>
                    <a:cubicBezTo>
                      <a:pt x="294" y="130"/>
                      <a:pt x="294" y="130"/>
                      <a:pt x="294" y="130"/>
                    </a:cubicBezTo>
                    <a:cubicBezTo>
                      <a:pt x="290" y="130"/>
                      <a:pt x="285" y="129"/>
                      <a:pt x="281" y="128"/>
                    </a:cubicBezTo>
                    <a:cubicBezTo>
                      <a:pt x="282" y="127"/>
                      <a:pt x="283" y="125"/>
                      <a:pt x="283" y="123"/>
                    </a:cubicBezTo>
                    <a:cubicBezTo>
                      <a:pt x="284" y="121"/>
                      <a:pt x="285" y="118"/>
                      <a:pt x="286" y="115"/>
                    </a:cubicBezTo>
                    <a:cubicBezTo>
                      <a:pt x="288" y="108"/>
                      <a:pt x="289" y="101"/>
                      <a:pt x="289" y="93"/>
                    </a:cubicBezTo>
                    <a:cubicBezTo>
                      <a:pt x="289" y="73"/>
                      <a:pt x="282" y="54"/>
                      <a:pt x="269" y="40"/>
                    </a:cubicBezTo>
                    <a:cubicBezTo>
                      <a:pt x="267" y="38"/>
                      <a:pt x="265" y="36"/>
                      <a:pt x="263" y="35"/>
                    </a:cubicBezTo>
                    <a:cubicBezTo>
                      <a:pt x="272" y="28"/>
                      <a:pt x="283" y="24"/>
                      <a:pt x="294" y="24"/>
                    </a:cubicBezTo>
                    <a:close/>
                    <a:moveTo>
                      <a:pt x="167" y="46"/>
                    </a:moveTo>
                    <a:cubicBezTo>
                      <a:pt x="169" y="44"/>
                      <a:pt x="171" y="43"/>
                      <a:pt x="173" y="41"/>
                    </a:cubicBezTo>
                    <a:cubicBezTo>
                      <a:pt x="175" y="40"/>
                      <a:pt x="178" y="38"/>
                      <a:pt x="180" y="37"/>
                    </a:cubicBezTo>
                    <a:cubicBezTo>
                      <a:pt x="189" y="32"/>
                      <a:pt x="199" y="30"/>
                      <a:pt x="210" y="30"/>
                    </a:cubicBezTo>
                    <a:cubicBezTo>
                      <a:pt x="220" y="30"/>
                      <a:pt x="230" y="32"/>
                      <a:pt x="239" y="37"/>
                    </a:cubicBezTo>
                    <a:cubicBezTo>
                      <a:pt x="241" y="38"/>
                      <a:pt x="244" y="39"/>
                      <a:pt x="246" y="41"/>
                    </a:cubicBezTo>
                    <a:cubicBezTo>
                      <a:pt x="248" y="42"/>
                      <a:pt x="250" y="44"/>
                      <a:pt x="252" y="46"/>
                    </a:cubicBezTo>
                    <a:cubicBezTo>
                      <a:pt x="254" y="47"/>
                      <a:pt x="256" y="49"/>
                      <a:pt x="257" y="51"/>
                    </a:cubicBezTo>
                    <a:cubicBezTo>
                      <a:pt x="267" y="62"/>
                      <a:pt x="273" y="77"/>
                      <a:pt x="273" y="93"/>
                    </a:cubicBezTo>
                    <a:cubicBezTo>
                      <a:pt x="273" y="102"/>
                      <a:pt x="271" y="111"/>
                      <a:pt x="268" y="119"/>
                    </a:cubicBezTo>
                    <a:cubicBezTo>
                      <a:pt x="267" y="120"/>
                      <a:pt x="267" y="121"/>
                      <a:pt x="266" y="122"/>
                    </a:cubicBezTo>
                    <a:cubicBezTo>
                      <a:pt x="265" y="124"/>
                      <a:pt x="264" y="126"/>
                      <a:pt x="262" y="129"/>
                    </a:cubicBezTo>
                    <a:cubicBezTo>
                      <a:pt x="262" y="129"/>
                      <a:pt x="262" y="129"/>
                      <a:pt x="262" y="129"/>
                    </a:cubicBezTo>
                    <a:cubicBezTo>
                      <a:pt x="261" y="131"/>
                      <a:pt x="259" y="133"/>
                      <a:pt x="257" y="135"/>
                    </a:cubicBezTo>
                    <a:cubicBezTo>
                      <a:pt x="254" y="139"/>
                      <a:pt x="250" y="142"/>
                      <a:pt x="246" y="145"/>
                    </a:cubicBezTo>
                    <a:cubicBezTo>
                      <a:pt x="243" y="147"/>
                      <a:pt x="240" y="149"/>
                      <a:pt x="237" y="150"/>
                    </a:cubicBezTo>
                    <a:cubicBezTo>
                      <a:pt x="233" y="152"/>
                      <a:pt x="229" y="154"/>
                      <a:pt x="225" y="155"/>
                    </a:cubicBezTo>
                    <a:cubicBezTo>
                      <a:pt x="224" y="155"/>
                      <a:pt x="223" y="155"/>
                      <a:pt x="221" y="156"/>
                    </a:cubicBezTo>
                    <a:cubicBezTo>
                      <a:pt x="219" y="156"/>
                      <a:pt x="216" y="156"/>
                      <a:pt x="213" y="157"/>
                    </a:cubicBezTo>
                    <a:cubicBezTo>
                      <a:pt x="212" y="157"/>
                      <a:pt x="211" y="157"/>
                      <a:pt x="210" y="157"/>
                    </a:cubicBezTo>
                    <a:cubicBezTo>
                      <a:pt x="208" y="157"/>
                      <a:pt x="207" y="157"/>
                      <a:pt x="206" y="156"/>
                    </a:cubicBezTo>
                    <a:cubicBezTo>
                      <a:pt x="203" y="156"/>
                      <a:pt x="201" y="156"/>
                      <a:pt x="198" y="156"/>
                    </a:cubicBezTo>
                    <a:cubicBezTo>
                      <a:pt x="197" y="155"/>
                      <a:pt x="195" y="155"/>
                      <a:pt x="194" y="155"/>
                    </a:cubicBezTo>
                    <a:cubicBezTo>
                      <a:pt x="190" y="154"/>
                      <a:pt x="186" y="152"/>
                      <a:pt x="183" y="150"/>
                    </a:cubicBezTo>
                    <a:cubicBezTo>
                      <a:pt x="179" y="149"/>
                      <a:pt x="176" y="147"/>
                      <a:pt x="173" y="145"/>
                    </a:cubicBezTo>
                    <a:cubicBezTo>
                      <a:pt x="169" y="142"/>
                      <a:pt x="165" y="139"/>
                      <a:pt x="162" y="135"/>
                    </a:cubicBezTo>
                    <a:cubicBezTo>
                      <a:pt x="160" y="133"/>
                      <a:pt x="159" y="131"/>
                      <a:pt x="158" y="129"/>
                    </a:cubicBezTo>
                    <a:cubicBezTo>
                      <a:pt x="157" y="129"/>
                      <a:pt x="157" y="129"/>
                      <a:pt x="157" y="128"/>
                    </a:cubicBezTo>
                    <a:cubicBezTo>
                      <a:pt x="155" y="126"/>
                      <a:pt x="154" y="124"/>
                      <a:pt x="153" y="121"/>
                    </a:cubicBezTo>
                    <a:cubicBezTo>
                      <a:pt x="152" y="121"/>
                      <a:pt x="152" y="120"/>
                      <a:pt x="152" y="119"/>
                    </a:cubicBezTo>
                    <a:cubicBezTo>
                      <a:pt x="148" y="111"/>
                      <a:pt x="146" y="102"/>
                      <a:pt x="146" y="93"/>
                    </a:cubicBezTo>
                    <a:cubicBezTo>
                      <a:pt x="146" y="77"/>
                      <a:pt x="152" y="63"/>
                      <a:pt x="162" y="51"/>
                    </a:cubicBezTo>
                    <a:cubicBezTo>
                      <a:pt x="163" y="50"/>
                      <a:pt x="165" y="48"/>
                      <a:pt x="167" y="46"/>
                    </a:cubicBezTo>
                    <a:close/>
                    <a:moveTo>
                      <a:pt x="124" y="24"/>
                    </a:moveTo>
                    <a:cubicBezTo>
                      <a:pt x="136" y="24"/>
                      <a:pt x="147" y="28"/>
                      <a:pt x="156" y="35"/>
                    </a:cubicBezTo>
                    <a:cubicBezTo>
                      <a:pt x="154" y="37"/>
                      <a:pt x="152" y="39"/>
                      <a:pt x="150" y="41"/>
                    </a:cubicBezTo>
                    <a:cubicBezTo>
                      <a:pt x="138" y="55"/>
                      <a:pt x="130" y="73"/>
                      <a:pt x="130" y="93"/>
                    </a:cubicBezTo>
                    <a:cubicBezTo>
                      <a:pt x="130" y="101"/>
                      <a:pt x="131" y="108"/>
                      <a:pt x="133" y="115"/>
                    </a:cubicBezTo>
                    <a:cubicBezTo>
                      <a:pt x="134" y="118"/>
                      <a:pt x="135" y="121"/>
                      <a:pt x="136" y="124"/>
                    </a:cubicBezTo>
                    <a:cubicBezTo>
                      <a:pt x="137" y="125"/>
                      <a:pt x="138" y="127"/>
                      <a:pt x="138" y="128"/>
                    </a:cubicBezTo>
                    <a:cubicBezTo>
                      <a:pt x="134" y="129"/>
                      <a:pt x="129" y="130"/>
                      <a:pt x="124" y="130"/>
                    </a:cubicBezTo>
                    <a:cubicBezTo>
                      <a:pt x="124" y="130"/>
                      <a:pt x="124" y="130"/>
                      <a:pt x="124" y="130"/>
                    </a:cubicBezTo>
                    <a:cubicBezTo>
                      <a:pt x="117" y="130"/>
                      <a:pt x="109" y="128"/>
                      <a:pt x="103" y="125"/>
                    </a:cubicBezTo>
                    <a:cubicBezTo>
                      <a:pt x="100" y="124"/>
                      <a:pt x="96" y="122"/>
                      <a:pt x="93" y="120"/>
                    </a:cubicBezTo>
                    <a:cubicBezTo>
                      <a:pt x="80" y="110"/>
                      <a:pt x="71" y="95"/>
                      <a:pt x="71" y="77"/>
                    </a:cubicBezTo>
                    <a:cubicBezTo>
                      <a:pt x="71" y="48"/>
                      <a:pt x="95" y="24"/>
                      <a:pt x="124" y="24"/>
                    </a:cubicBezTo>
                    <a:close/>
                    <a:moveTo>
                      <a:pt x="77" y="278"/>
                    </a:moveTo>
                    <a:cubicBezTo>
                      <a:pt x="44" y="273"/>
                      <a:pt x="24" y="263"/>
                      <a:pt x="24" y="257"/>
                    </a:cubicBezTo>
                    <a:cubicBezTo>
                      <a:pt x="24" y="202"/>
                      <a:pt x="53" y="155"/>
                      <a:pt x="92" y="138"/>
                    </a:cubicBezTo>
                    <a:cubicBezTo>
                      <a:pt x="95" y="139"/>
                      <a:pt x="98" y="141"/>
                      <a:pt x="102" y="142"/>
                    </a:cubicBezTo>
                    <a:cubicBezTo>
                      <a:pt x="109" y="145"/>
                      <a:pt x="116" y="146"/>
                      <a:pt x="124" y="146"/>
                    </a:cubicBezTo>
                    <a:cubicBezTo>
                      <a:pt x="132" y="146"/>
                      <a:pt x="140" y="145"/>
                      <a:pt x="147" y="142"/>
                    </a:cubicBezTo>
                    <a:cubicBezTo>
                      <a:pt x="150" y="146"/>
                      <a:pt x="153" y="149"/>
                      <a:pt x="157" y="152"/>
                    </a:cubicBezTo>
                    <a:cubicBezTo>
                      <a:pt x="117" y="173"/>
                      <a:pt x="87" y="217"/>
                      <a:pt x="78" y="270"/>
                    </a:cubicBezTo>
                    <a:cubicBezTo>
                      <a:pt x="77" y="273"/>
                      <a:pt x="77" y="275"/>
                      <a:pt x="77" y="278"/>
                    </a:cubicBezTo>
                    <a:close/>
                    <a:moveTo>
                      <a:pt x="210" y="335"/>
                    </a:moveTo>
                    <a:cubicBezTo>
                      <a:pt x="138" y="335"/>
                      <a:pt x="91" y="317"/>
                      <a:pt x="91" y="305"/>
                    </a:cubicBezTo>
                    <a:cubicBezTo>
                      <a:pt x="91" y="302"/>
                      <a:pt x="91" y="299"/>
                      <a:pt x="91" y="296"/>
                    </a:cubicBezTo>
                    <a:cubicBezTo>
                      <a:pt x="91" y="293"/>
                      <a:pt x="91" y="291"/>
                      <a:pt x="92" y="288"/>
                    </a:cubicBezTo>
                    <a:cubicBezTo>
                      <a:pt x="92" y="285"/>
                      <a:pt x="92" y="283"/>
                      <a:pt x="92" y="280"/>
                    </a:cubicBezTo>
                    <a:cubicBezTo>
                      <a:pt x="93" y="277"/>
                      <a:pt x="93" y="275"/>
                      <a:pt x="94" y="272"/>
                    </a:cubicBezTo>
                    <a:cubicBezTo>
                      <a:pt x="103" y="221"/>
                      <a:pt x="133" y="180"/>
                      <a:pt x="171" y="163"/>
                    </a:cubicBezTo>
                    <a:cubicBezTo>
                      <a:pt x="179" y="167"/>
                      <a:pt x="188" y="170"/>
                      <a:pt x="198" y="172"/>
                    </a:cubicBezTo>
                    <a:cubicBezTo>
                      <a:pt x="199" y="172"/>
                      <a:pt x="200" y="172"/>
                      <a:pt x="202" y="172"/>
                    </a:cubicBezTo>
                    <a:cubicBezTo>
                      <a:pt x="204" y="172"/>
                      <a:pt x="206" y="173"/>
                      <a:pt x="208" y="173"/>
                    </a:cubicBezTo>
                    <a:cubicBezTo>
                      <a:pt x="209" y="173"/>
                      <a:pt x="209" y="173"/>
                      <a:pt x="210" y="173"/>
                    </a:cubicBezTo>
                    <a:cubicBezTo>
                      <a:pt x="210" y="173"/>
                      <a:pt x="210" y="173"/>
                      <a:pt x="211" y="173"/>
                    </a:cubicBezTo>
                    <a:cubicBezTo>
                      <a:pt x="213" y="173"/>
                      <a:pt x="215" y="172"/>
                      <a:pt x="217" y="172"/>
                    </a:cubicBezTo>
                    <a:cubicBezTo>
                      <a:pt x="218" y="172"/>
                      <a:pt x="220" y="172"/>
                      <a:pt x="221" y="172"/>
                    </a:cubicBezTo>
                    <a:cubicBezTo>
                      <a:pt x="231" y="170"/>
                      <a:pt x="240" y="167"/>
                      <a:pt x="248" y="163"/>
                    </a:cubicBezTo>
                    <a:cubicBezTo>
                      <a:pt x="287" y="180"/>
                      <a:pt x="317" y="221"/>
                      <a:pt x="326" y="272"/>
                    </a:cubicBezTo>
                    <a:cubicBezTo>
                      <a:pt x="326" y="275"/>
                      <a:pt x="327" y="277"/>
                      <a:pt x="327" y="280"/>
                    </a:cubicBezTo>
                    <a:cubicBezTo>
                      <a:pt x="327" y="283"/>
                      <a:pt x="328" y="285"/>
                      <a:pt x="328" y="288"/>
                    </a:cubicBezTo>
                    <a:cubicBezTo>
                      <a:pt x="328" y="291"/>
                      <a:pt x="328" y="293"/>
                      <a:pt x="328" y="296"/>
                    </a:cubicBezTo>
                    <a:cubicBezTo>
                      <a:pt x="328" y="299"/>
                      <a:pt x="329" y="302"/>
                      <a:pt x="329" y="305"/>
                    </a:cubicBezTo>
                    <a:cubicBezTo>
                      <a:pt x="329" y="317"/>
                      <a:pt x="281" y="335"/>
                      <a:pt x="210" y="335"/>
                    </a:cubicBezTo>
                    <a:close/>
                    <a:moveTo>
                      <a:pt x="343" y="278"/>
                    </a:moveTo>
                    <a:cubicBezTo>
                      <a:pt x="342" y="275"/>
                      <a:pt x="342" y="273"/>
                      <a:pt x="342" y="270"/>
                    </a:cubicBezTo>
                    <a:cubicBezTo>
                      <a:pt x="332" y="217"/>
                      <a:pt x="302" y="173"/>
                      <a:pt x="263" y="152"/>
                    </a:cubicBezTo>
                    <a:cubicBezTo>
                      <a:pt x="266" y="149"/>
                      <a:pt x="269" y="146"/>
                      <a:pt x="272" y="142"/>
                    </a:cubicBezTo>
                    <a:cubicBezTo>
                      <a:pt x="279" y="145"/>
                      <a:pt x="287" y="146"/>
                      <a:pt x="294" y="146"/>
                    </a:cubicBezTo>
                    <a:cubicBezTo>
                      <a:pt x="302" y="146"/>
                      <a:pt x="310" y="145"/>
                      <a:pt x="317" y="142"/>
                    </a:cubicBezTo>
                    <a:cubicBezTo>
                      <a:pt x="320" y="141"/>
                      <a:pt x="324" y="139"/>
                      <a:pt x="327" y="138"/>
                    </a:cubicBezTo>
                    <a:cubicBezTo>
                      <a:pt x="366" y="155"/>
                      <a:pt x="394" y="202"/>
                      <a:pt x="394" y="257"/>
                    </a:cubicBezTo>
                    <a:cubicBezTo>
                      <a:pt x="394" y="263"/>
                      <a:pt x="375" y="273"/>
                      <a:pt x="343" y="278"/>
                    </a:cubicBezTo>
                    <a:close/>
                  </a:path>
                </a:pathLst>
              </a:custGeom>
              <a:solidFill>
                <a:srgbClr val="70707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ctr" anchorCtr="0" compatLnSpc="1">
                <a:prstTxWarp prst="textNoShape">
                  <a:avLst/>
                </a:prstTxWarp>
              </a:bodyPr>
              <a:lstStyle/>
              <a:p>
                <a:pPr defTabSz="914126">
                  <a:defRPr/>
                </a:pPr>
                <a:endParaRPr lang="en-US" sz="1400" kern="0" dirty="0">
                  <a:solidFill>
                    <a:srgbClr val="000000"/>
                  </a:solidFill>
                  <a:latin typeface="Arial"/>
                </a:endParaRPr>
              </a:p>
            </p:txBody>
          </p:sp>
        </p:grpSp>
      </p:grpSp>
      <p:sp>
        <p:nvSpPr>
          <p:cNvPr id="178" name="Rounded Rectangle 251"/>
          <p:cNvSpPr/>
          <p:nvPr/>
        </p:nvSpPr>
        <p:spPr>
          <a:xfrm>
            <a:off x="7869378" y="5476875"/>
            <a:ext cx="3232151" cy="762000"/>
          </a:xfrm>
          <a:prstGeom prst="roundRect">
            <a:avLst>
              <a:gd name="adj" fmla="val 0"/>
            </a:avLst>
          </a:prstGeom>
          <a:solidFill>
            <a:schemeClr val="bg2"/>
          </a:solidFill>
          <a:ln w="25400">
            <a:solidFill>
              <a:srgbClr val="5D5D5F"/>
            </a:solidFill>
            <a:miter lim="800000"/>
            <a:headEnd/>
            <a:tailEnd/>
          </a:ln>
        </p:spPr>
        <p:txBody>
          <a:bodyPr wrap="square" rtlCol="0" anchor="ctr"/>
          <a:lstStyle/>
          <a:p>
            <a:pPr algn="ctr">
              <a:defRPr/>
            </a:pPr>
            <a:endParaRPr lang="en-US" sz="1799" kern="0" dirty="0">
              <a:solidFill>
                <a:prstClr val="white"/>
              </a:solidFill>
              <a:latin typeface="Arial"/>
            </a:endParaRPr>
          </a:p>
        </p:txBody>
      </p:sp>
      <p:grpSp>
        <p:nvGrpSpPr>
          <p:cNvPr id="185" name="Group 184"/>
          <p:cNvGrpSpPr/>
          <p:nvPr/>
        </p:nvGrpSpPr>
        <p:grpSpPr>
          <a:xfrm>
            <a:off x="8253330" y="1155700"/>
            <a:ext cx="2909382" cy="1625753"/>
            <a:chOff x="8253330" y="1155700"/>
            <a:chExt cx="2909382" cy="1625753"/>
          </a:xfrm>
        </p:grpSpPr>
        <p:sp>
          <p:nvSpPr>
            <p:cNvPr id="195" name="Freeform 136"/>
            <p:cNvSpPr>
              <a:spLocks/>
            </p:cNvSpPr>
            <p:nvPr/>
          </p:nvSpPr>
          <p:spPr bwMode="auto">
            <a:xfrm>
              <a:off x="8253330" y="1155700"/>
              <a:ext cx="2909382" cy="1625753"/>
            </a:xfrm>
            <a:custGeom>
              <a:avLst/>
              <a:gdLst>
                <a:gd name="T0" fmla="*/ 2421 w 2797"/>
                <a:gd name="T1" fmla="*/ 681 h 1561"/>
                <a:gd name="T2" fmla="*/ 2422 w 2797"/>
                <a:gd name="T3" fmla="*/ 646 h 1561"/>
                <a:gd name="T4" fmla="*/ 1775 w 2797"/>
                <a:gd name="T5" fmla="*/ 0 h 1561"/>
                <a:gd name="T6" fmla="*/ 1208 w 2797"/>
                <a:gd name="T7" fmla="*/ 336 h 1561"/>
                <a:gd name="T8" fmla="*/ 915 w 2797"/>
                <a:gd name="T9" fmla="*/ 224 h 1561"/>
                <a:gd name="T10" fmla="*/ 474 w 2797"/>
                <a:gd name="T11" fmla="*/ 664 h 1561"/>
                <a:gd name="T12" fmla="*/ 475 w 2797"/>
                <a:gd name="T13" fmla="*/ 677 h 1561"/>
                <a:gd name="T14" fmla="*/ 441 w 2797"/>
                <a:gd name="T15" fmla="*/ 676 h 1561"/>
                <a:gd name="T16" fmla="*/ 0 w 2797"/>
                <a:gd name="T17" fmla="*/ 1117 h 1561"/>
                <a:gd name="T18" fmla="*/ 415 w 2797"/>
                <a:gd name="T19" fmla="*/ 1556 h 1561"/>
                <a:gd name="T20" fmla="*/ 415 w 2797"/>
                <a:gd name="T21" fmla="*/ 1561 h 1561"/>
                <a:gd name="T22" fmla="*/ 2332 w 2797"/>
                <a:gd name="T23" fmla="*/ 1561 h 1561"/>
                <a:gd name="T24" fmla="*/ 2332 w 2797"/>
                <a:gd name="T25" fmla="*/ 1556 h 1561"/>
                <a:gd name="T26" fmla="*/ 2357 w 2797"/>
                <a:gd name="T27" fmla="*/ 1557 h 1561"/>
                <a:gd name="T28" fmla="*/ 2797 w 2797"/>
                <a:gd name="T29" fmla="*/ 1117 h 1561"/>
                <a:gd name="T30" fmla="*/ 2421 w 2797"/>
                <a:gd name="T31" fmla="*/ 681 h 1561"/>
                <a:gd name="connsiteX0" fmla="*/ 8656 w 10000"/>
                <a:gd name="connsiteY0" fmla="*/ 4363 h 10000"/>
                <a:gd name="connsiteX1" fmla="*/ 8659 w 10000"/>
                <a:gd name="connsiteY1" fmla="*/ 4138 h 10000"/>
                <a:gd name="connsiteX2" fmla="*/ 6346 w 10000"/>
                <a:gd name="connsiteY2" fmla="*/ 0 h 10000"/>
                <a:gd name="connsiteX3" fmla="*/ 4319 w 10000"/>
                <a:gd name="connsiteY3" fmla="*/ 2152 h 10000"/>
                <a:gd name="connsiteX4" fmla="*/ 3271 w 10000"/>
                <a:gd name="connsiteY4" fmla="*/ 1435 h 10000"/>
                <a:gd name="connsiteX5" fmla="*/ 1695 w 10000"/>
                <a:gd name="connsiteY5" fmla="*/ 4254 h 10000"/>
                <a:gd name="connsiteX6" fmla="*/ 1698 w 10000"/>
                <a:gd name="connsiteY6" fmla="*/ 4337 h 10000"/>
                <a:gd name="connsiteX7" fmla="*/ 1577 w 10000"/>
                <a:gd name="connsiteY7" fmla="*/ 4331 h 10000"/>
                <a:gd name="connsiteX8" fmla="*/ 0 w 10000"/>
                <a:gd name="connsiteY8" fmla="*/ 7156 h 10000"/>
                <a:gd name="connsiteX9" fmla="*/ 1484 w 10000"/>
                <a:gd name="connsiteY9" fmla="*/ 9968 h 10000"/>
                <a:gd name="connsiteX10" fmla="*/ 1484 w 10000"/>
                <a:gd name="connsiteY10" fmla="*/ 10000 h 10000"/>
                <a:gd name="connsiteX11" fmla="*/ 8338 w 10000"/>
                <a:gd name="connsiteY11" fmla="*/ 10000 h 10000"/>
                <a:gd name="connsiteX12" fmla="*/ 8427 w 10000"/>
                <a:gd name="connsiteY12" fmla="*/ 9974 h 10000"/>
                <a:gd name="connsiteX13" fmla="*/ 10000 w 10000"/>
                <a:gd name="connsiteY13" fmla="*/ 7156 h 10000"/>
                <a:gd name="connsiteX14" fmla="*/ 8656 w 10000"/>
                <a:gd name="connsiteY14" fmla="*/ 4363 h 10000"/>
                <a:gd name="connsiteX0" fmla="*/ 8656 w 10000"/>
                <a:gd name="connsiteY0" fmla="*/ 4363 h 10000"/>
                <a:gd name="connsiteX1" fmla="*/ 8659 w 10000"/>
                <a:gd name="connsiteY1" fmla="*/ 4138 h 10000"/>
                <a:gd name="connsiteX2" fmla="*/ 6346 w 10000"/>
                <a:gd name="connsiteY2" fmla="*/ 0 h 10000"/>
                <a:gd name="connsiteX3" fmla="*/ 4319 w 10000"/>
                <a:gd name="connsiteY3" fmla="*/ 2152 h 10000"/>
                <a:gd name="connsiteX4" fmla="*/ 3271 w 10000"/>
                <a:gd name="connsiteY4" fmla="*/ 1435 h 10000"/>
                <a:gd name="connsiteX5" fmla="*/ 1695 w 10000"/>
                <a:gd name="connsiteY5" fmla="*/ 4254 h 10000"/>
                <a:gd name="connsiteX6" fmla="*/ 1698 w 10000"/>
                <a:gd name="connsiteY6" fmla="*/ 4337 h 10000"/>
                <a:gd name="connsiteX7" fmla="*/ 1577 w 10000"/>
                <a:gd name="connsiteY7" fmla="*/ 4331 h 10000"/>
                <a:gd name="connsiteX8" fmla="*/ 0 w 10000"/>
                <a:gd name="connsiteY8" fmla="*/ 7156 h 10000"/>
                <a:gd name="connsiteX9" fmla="*/ 1484 w 10000"/>
                <a:gd name="connsiteY9" fmla="*/ 9968 h 10000"/>
                <a:gd name="connsiteX10" fmla="*/ 1484 w 10000"/>
                <a:gd name="connsiteY10" fmla="*/ 10000 h 10000"/>
                <a:gd name="connsiteX11" fmla="*/ 8427 w 10000"/>
                <a:gd name="connsiteY11" fmla="*/ 9974 h 10000"/>
                <a:gd name="connsiteX12" fmla="*/ 10000 w 10000"/>
                <a:gd name="connsiteY12" fmla="*/ 7156 h 10000"/>
                <a:gd name="connsiteX13" fmla="*/ 8656 w 10000"/>
                <a:gd name="connsiteY13" fmla="*/ 4363 h 10000"/>
                <a:gd name="connsiteX0" fmla="*/ 8656 w 10000"/>
                <a:gd name="connsiteY0" fmla="*/ 4363 h 9974"/>
                <a:gd name="connsiteX1" fmla="*/ 8659 w 10000"/>
                <a:gd name="connsiteY1" fmla="*/ 4138 h 9974"/>
                <a:gd name="connsiteX2" fmla="*/ 6346 w 10000"/>
                <a:gd name="connsiteY2" fmla="*/ 0 h 9974"/>
                <a:gd name="connsiteX3" fmla="*/ 4319 w 10000"/>
                <a:gd name="connsiteY3" fmla="*/ 2152 h 9974"/>
                <a:gd name="connsiteX4" fmla="*/ 3271 w 10000"/>
                <a:gd name="connsiteY4" fmla="*/ 1435 h 9974"/>
                <a:gd name="connsiteX5" fmla="*/ 1695 w 10000"/>
                <a:gd name="connsiteY5" fmla="*/ 4254 h 9974"/>
                <a:gd name="connsiteX6" fmla="*/ 1698 w 10000"/>
                <a:gd name="connsiteY6" fmla="*/ 4337 h 9974"/>
                <a:gd name="connsiteX7" fmla="*/ 1577 w 10000"/>
                <a:gd name="connsiteY7" fmla="*/ 4331 h 9974"/>
                <a:gd name="connsiteX8" fmla="*/ 0 w 10000"/>
                <a:gd name="connsiteY8" fmla="*/ 7156 h 9974"/>
                <a:gd name="connsiteX9" fmla="*/ 1484 w 10000"/>
                <a:gd name="connsiteY9" fmla="*/ 9968 h 9974"/>
                <a:gd name="connsiteX10" fmla="*/ 8427 w 10000"/>
                <a:gd name="connsiteY10" fmla="*/ 9974 h 9974"/>
                <a:gd name="connsiteX11" fmla="*/ 10000 w 10000"/>
                <a:gd name="connsiteY11" fmla="*/ 7156 h 9974"/>
                <a:gd name="connsiteX12" fmla="*/ 8656 w 10000"/>
                <a:gd name="connsiteY12" fmla="*/ 4363 h 9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000" h="9974">
                  <a:moveTo>
                    <a:pt x="8656" y="4363"/>
                  </a:moveTo>
                  <a:cubicBezTo>
                    <a:pt x="8656" y="4286"/>
                    <a:pt x="8659" y="4209"/>
                    <a:pt x="8659" y="4138"/>
                  </a:cubicBezTo>
                  <a:cubicBezTo>
                    <a:pt x="8659" y="1851"/>
                    <a:pt x="7622" y="0"/>
                    <a:pt x="6346" y="0"/>
                  </a:cubicBezTo>
                  <a:cubicBezTo>
                    <a:pt x="5474" y="0"/>
                    <a:pt x="4712" y="865"/>
                    <a:pt x="4319" y="2152"/>
                  </a:cubicBezTo>
                  <a:cubicBezTo>
                    <a:pt x="4040" y="1704"/>
                    <a:pt x="3675" y="1435"/>
                    <a:pt x="3271" y="1435"/>
                  </a:cubicBezTo>
                  <a:cubicBezTo>
                    <a:pt x="2403" y="1435"/>
                    <a:pt x="1695" y="2697"/>
                    <a:pt x="1695" y="4254"/>
                  </a:cubicBezTo>
                  <a:cubicBezTo>
                    <a:pt x="1695" y="4286"/>
                    <a:pt x="1698" y="4311"/>
                    <a:pt x="1698" y="4337"/>
                  </a:cubicBezTo>
                  <a:cubicBezTo>
                    <a:pt x="1655" y="4337"/>
                    <a:pt x="1616" y="4331"/>
                    <a:pt x="1577" y="4331"/>
                  </a:cubicBezTo>
                  <a:cubicBezTo>
                    <a:pt x="704" y="4331"/>
                    <a:pt x="0" y="5593"/>
                    <a:pt x="0" y="7156"/>
                  </a:cubicBezTo>
                  <a:cubicBezTo>
                    <a:pt x="0" y="8661"/>
                    <a:pt x="658" y="9885"/>
                    <a:pt x="1484" y="9968"/>
                  </a:cubicBezTo>
                  <a:lnTo>
                    <a:pt x="8427" y="9974"/>
                  </a:lnTo>
                  <a:cubicBezTo>
                    <a:pt x="9296" y="9974"/>
                    <a:pt x="10000" y="8712"/>
                    <a:pt x="10000" y="7156"/>
                  </a:cubicBezTo>
                  <a:cubicBezTo>
                    <a:pt x="10000" y="5734"/>
                    <a:pt x="9417" y="4561"/>
                    <a:pt x="8656" y="4363"/>
                  </a:cubicBezTo>
                  <a:close/>
                </a:path>
              </a:pathLst>
            </a:custGeom>
            <a:solidFill>
              <a:schemeClr val="bg2"/>
            </a:solidFill>
            <a:ln w="38100">
              <a:solidFill>
                <a:schemeClr val="bg1">
                  <a:lumMod val="85000"/>
                </a:schemeClr>
              </a:solidFill>
            </a:ln>
          </p:spPr>
          <p:txBody>
            <a:bodyPr vert="horz" wrap="square" lIns="91416" tIns="45708" rIns="91416" bIns="45708" numCol="1" anchor="t" anchorCtr="0" compatLnSpc="1">
              <a:prstTxWarp prst="textNoShape">
                <a:avLst/>
              </a:prstTxWarp>
            </a:bodyPr>
            <a:lstStyle/>
            <a:p>
              <a:pPr defTabSz="914126"/>
              <a:endParaRPr lang="en-US" sz="1799" kern="0">
                <a:solidFill>
                  <a:sysClr val="windowText" lastClr="000000"/>
                </a:solidFill>
              </a:endParaRPr>
            </a:p>
          </p:txBody>
        </p:sp>
        <p:grpSp>
          <p:nvGrpSpPr>
            <p:cNvPr id="198" name="Group 197"/>
            <p:cNvGrpSpPr>
              <a:grpSpLocks noChangeAspect="1"/>
            </p:cNvGrpSpPr>
            <p:nvPr/>
          </p:nvGrpSpPr>
          <p:grpSpPr bwMode="auto">
            <a:xfrm>
              <a:off x="9816120" y="1384300"/>
              <a:ext cx="670370" cy="152405"/>
              <a:chOff x="2624" y="1797"/>
              <a:chExt cx="3189" cy="725"/>
            </a:xfrm>
          </p:grpSpPr>
          <p:sp>
            <p:nvSpPr>
              <p:cNvPr id="250" name="Freeform 140"/>
              <p:cNvSpPr>
                <a:spLocks/>
              </p:cNvSpPr>
              <p:nvPr/>
            </p:nvSpPr>
            <p:spPr bwMode="auto">
              <a:xfrm>
                <a:off x="2624" y="1955"/>
                <a:ext cx="296" cy="401"/>
              </a:xfrm>
              <a:custGeom>
                <a:avLst/>
                <a:gdLst>
                  <a:gd name="T0" fmla="*/ 1 w 125"/>
                  <a:gd name="T1" fmla="*/ 146 h 168"/>
                  <a:gd name="T2" fmla="*/ 2 w 125"/>
                  <a:gd name="T3" fmla="*/ 150 h 168"/>
                  <a:gd name="T4" fmla="*/ 12 w 125"/>
                  <a:gd name="T5" fmla="*/ 156 h 168"/>
                  <a:gd name="T6" fmla="*/ 66 w 125"/>
                  <a:gd name="T7" fmla="*/ 168 h 168"/>
                  <a:gd name="T8" fmla="*/ 125 w 125"/>
                  <a:gd name="T9" fmla="*/ 118 h 168"/>
                  <a:gd name="T10" fmla="*/ 125 w 125"/>
                  <a:gd name="T11" fmla="*/ 117 h 168"/>
                  <a:gd name="T12" fmla="*/ 75 w 125"/>
                  <a:gd name="T13" fmla="*/ 70 h 168"/>
                  <a:gd name="T14" fmla="*/ 72 w 125"/>
                  <a:gd name="T15" fmla="*/ 69 h 168"/>
                  <a:gd name="T16" fmla="*/ 38 w 125"/>
                  <a:gd name="T17" fmla="*/ 46 h 168"/>
                  <a:gd name="T18" fmla="*/ 38 w 125"/>
                  <a:gd name="T19" fmla="*/ 45 h 168"/>
                  <a:gd name="T20" fmla="*/ 62 w 125"/>
                  <a:gd name="T21" fmla="*/ 28 h 168"/>
                  <a:gd name="T22" fmla="*/ 108 w 125"/>
                  <a:gd name="T23" fmla="*/ 39 h 168"/>
                  <a:gd name="T24" fmla="*/ 113 w 125"/>
                  <a:gd name="T25" fmla="*/ 38 h 168"/>
                  <a:gd name="T26" fmla="*/ 120 w 125"/>
                  <a:gd name="T27" fmla="*/ 18 h 168"/>
                  <a:gd name="T28" fmla="*/ 119 w 125"/>
                  <a:gd name="T29" fmla="*/ 14 h 168"/>
                  <a:gd name="T30" fmla="*/ 66 w 125"/>
                  <a:gd name="T31" fmla="*/ 0 h 168"/>
                  <a:gd name="T32" fmla="*/ 63 w 125"/>
                  <a:gd name="T33" fmla="*/ 0 h 168"/>
                  <a:gd name="T34" fmla="*/ 6 w 125"/>
                  <a:gd name="T35" fmla="*/ 49 h 168"/>
                  <a:gd name="T36" fmla="*/ 6 w 125"/>
                  <a:gd name="T37" fmla="*/ 50 h 168"/>
                  <a:gd name="T38" fmla="*/ 56 w 125"/>
                  <a:gd name="T39" fmla="*/ 97 h 168"/>
                  <a:gd name="T40" fmla="*/ 60 w 125"/>
                  <a:gd name="T41" fmla="*/ 99 h 168"/>
                  <a:gd name="T42" fmla="*/ 92 w 125"/>
                  <a:gd name="T43" fmla="*/ 121 h 168"/>
                  <a:gd name="T44" fmla="*/ 92 w 125"/>
                  <a:gd name="T45" fmla="*/ 122 h 168"/>
                  <a:gd name="T46" fmla="*/ 67 w 125"/>
                  <a:gd name="T47" fmla="*/ 141 h 168"/>
                  <a:gd name="T48" fmla="*/ 19 w 125"/>
                  <a:gd name="T49" fmla="*/ 128 h 168"/>
                  <a:gd name="T50" fmla="*/ 13 w 125"/>
                  <a:gd name="T51" fmla="*/ 124 h 168"/>
                  <a:gd name="T52" fmla="*/ 9 w 125"/>
                  <a:gd name="T53" fmla="*/ 126 h 168"/>
                  <a:gd name="T54" fmla="*/ 1 w 125"/>
                  <a:gd name="T55" fmla="*/ 146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25" h="168">
                    <a:moveTo>
                      <a:pt x="1" y="146"/>
                    </a:moveTo>
                    <a:cubicBezTo>
                      <a:pt x="0" y="149"/>
                      <a:pt x="2" y="149"/>
                      <a:pt x="2" y="150"/>
                    </a:cubicBezTo>
                    <a:cubicBezTo>
                      <a:pt x="6" y="152"/>
                      <a:pt x="9" y="154"/>
                      <a:pt x="12" y="156"/>
                    </a:cubicBezTo>
                    <a:cubicBezTo>
                      <a:pt x="31" y="166"/>
                      <a:pt x="48" y="168"/>
                      <a:pt x="66" y="168"/>
                    </a:cubicBezTo>
                    <a:cubicBezTo>
                      <a:pt x="102" y="168"/>
                      <a:pt x="125" y="149"/>
                      <a:pt x="125" y="118"/>
                    </a:cubicBezTo>
                    <a:cubicBezTo>
                      <a:pt x="125" y="117"/>
                      <a:pt x="125" y="117"/>
                      <a:pt x="125" y="117"/>
                    </a:cubicBezTo>
                    <a:cubicBezTo>
                      <a:pt x="125" y="88"/>
                      <a:pt x="99" y="77"/>
                      <a:pt x="75" y="70"/>
                    </a:cubicBezTo>
                    <a:cubicBezTo>
                      <a:pt x="72" y="69"/>
                      <a:pt x="72" y="69"/>
                      <a:pt x="72" y="69"/>
                    </a:cubicBezTo>
                    <a:cubicBezTo>
                      <a:pt x="54" y="63"/>
                      <a:pt x="38" y="58"/>
                      <a:pt x="38" y="46"/>
                    </a:cubicBezTo>
                    <a:cubicBezTo>
                      <a:pt x="38" y="45"/>
                      <a:pt x="38" y="45"/>
                      <a:pt x="38" y="45"/>
                    </a:cubicBezTo>
                    <a:cubicBezTo>
                      <a:pt x="38" y="35"/>
                      <a:pt x="48" y="28"/>
                      <a:pt x="62" y="28"/>
                    </a:cubicBezTo>
                    <a:cubicBezTo>
                      <a:pt x="77" y="28"/>
                      <a:pt x="96" y="33"/>
                      <a:pt x="108" y="39"/>
                    </a:cubicBezTo>
                    <a:cubicBezTo>
                      <a:pt x="108" y="39"/>
                      <a:pt x="112" y="42"/>
                      <a:pt x="113" y="38"/>
                    </a:cubicBezTo>
                    <a:cubicBezTo>
                      <a:pt x="114" y="36"/>
                      <a:pt x="120" y="20"/>
                      <a:pt x="120" y="18"/>
                    </a:cubicBezTo>
                    <a:cubicBezTo>
                      <a:pt x="121" y="16"/>
                      <a:pt x="120" y="15"/>
                      <a:pt x="119" y="14"/>
                    </a:cubicBezTo>
                    <a:cubicBezTo>
                      <a:pt x="105" y="6"/>
                      <a:pt x="86" y="0"/>
                      <a:pt x="66" y="0"/>
                    </a:cubicBezTo>
                    <a:cubicBezTo>
                      <a:pt x="63" y="0"/>
                      <a:pt x="63" y="0"/>
                      <a:pt x="63" y="0"/>
                    </a:cubicBezTo>
                    <a:cubicBezTo>
                      <a:pt x="29" y="0"/>
                      <a:pt x="6" y="20"/>
                      <a:pt x="6" y="49"/>
                    </a:cubicBezTo>
                    <a:cubicBezTo>
                      <a:pt x="6" y="50"/>
                      <a:pt x="6" y="50"/>
                      <a:pt x="6" y="50"/>
                    </a:cubicBezTo>
                    <a:cubicBezTo>
                      <a:pt x="6" y="80"/>
                      <a:pt x="32" y="90"/>
                      <a:pt x="56" y="97"/>
                    </a:cubicBezTo>
                    <a:cubicBezTo>
                      <a:pt x="60" y="99"/>
                      <a:pt x="60" y="99"/>
                      <a:pt x="60" y="99"/>
                    </a:cubicBezTo>
                    <a:cubicBezTo>
                      <a:pt x="77" y="104"/>
                      <a:pt x="92" y="109"/>
                      <a:pt x="92" y="121"/>
                    </a:cubicBezTo>
                    <a:cubicBezTo>
                      <a:pt x="92" y="122"/>
                      <a:pt x="92" y="122"/>
                      <a:pt x="92" y="122"/>
                    </a:cubicBezTo>
                    <a:cubicBezTo>
                      <a:pt x="92" y="133"/>
                      <a:pt x="83" y="141"/>
                      <a:pt x="67" y="141"/>
                    </a:cubicBezTo>
                    <a:cubicBezTo>
                      <a:pt x="60" y="141"/>
                      <a:pt x="41" y="141"/>
                      <a:pt x="19" y="128"/>
                    </a:cubicBezTo>
                    <a:cubicBezTo>
                      <a:pt x="17" y="126"/>
                      <a:pt x="15" y="125"/>
                      <a:pt x="13" y="124"/>
                    </a:cubicBezTo>
                    <a:cubicBezTo>
                      <a:pt x="12" y="123"/>
                      <a:pt x="10" y="122"/>
                      <a:pt x="9" y="126"/>
                    </a:cubicBezTo>
                    <a:lnTo>
                      <a:pt x="1" y="146"/>
                    </a:lnTo>
                    <a:close/>
                  </a:path>
                </a:pathLst>
              </a:custGeom>
              <a:solidFill>
                <a:srgbClr val="139CD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defTabSz="914126"/>
                <a:endParaRPr lang="en-US" sz="1799" kern="0" dirty="0">
                  <a:solidFill>
                    <a:srgbClr val="000000"/>
                  </a:solidFill>
                </a:endParaRPr>
              </a:p>
            </p:txBody>
          </p:sp>
          <p:sp>
            <p:nvSpPr>
              <p:cNvPr id="251" name="Freeform 141"/>
              <p:cNvSpPr>
                <a:spLocks/>
              </p:cNvSpPr>
              <p:nvPr/>
            </p:nvSpPr>
            <p:spPr bwMode="auto">
              <a:xfrm>
                <a:off x="3893" y="1955"/>
                <a:ext cx="296" cy="401"/>
              </a:xfrm>
              <a:custGeom>
                <a:avLst/>
                <a:gdLst>
                  <a:gd name="T0" fmla="*/ 1 w 125"/>
                  <a:gd name="T1" fmla="*/ 146 h 168"/>
                  <a:gd name="T2" fmla="*/ 2 w 125"/>
                  <a:gd name="T3" fmla="*/ 150 h 168"/>
                  <a:gd name="T4" fmla="*/ 12 w 125"/>
                  <a:gd name="T5" fmla="*/ 156 h 168"/>
                  <a:gd name="T6" fmla="*/ 65 w 125"/>
                  <a:gd name="T7" fmla="*/ 168 h 168"/>
                  <a:gd name="T8" fmla="*/ 125 w 125"/>
                  <a:gd name="T9" fmla="*/ 118 h 168"/>
                  <a:gd name="T10" fmla="*/ 125 w 125"/>
                  <a:gd name="T11" fmla="*/ 117 h 168"/>
                  <a:gd name="T12" fmla="*/ 75 w 125"/>
                  <a:gd name="T13" fmla="*/ 70 h 168"/>
                  <a:gd name="T14" fmla="*/ 72 w 125"/>
                  <a:gd name="T15" fmla="*/ 69 h 168"/>
                  <a:gd name="T16" fmla="*/ 38 w 125"/>
                  <a:gd name="T17" fmla="*/ 46 h 168"/>
                  <a:gd name="T18" fmla="*/ 38 w 125"/>
                  <a:gd name="T19" fmla="*/ 45 h 168"/>
                  <a:gd name="T20" fmla="*/ 61 w 125"/>
                  <a:gd name="T21" fmla="*/ 28 h 168"/>
                  <a:gd name="T22" fmla="*/ 108 w 125"/>
                  <a:gd name="T23" fmla="*/ 39 h 168"/>
                  <a:gd name="T24" fmla="*/ 113 w 125"/>
                  <a:gd name="T25" fmla="*/ 38 h 168"/>
                  <a:gd name="T26" fmla="*/ 120 w 125"/>
                  <a:gd name="T27" fmla="*/ 18 h 168"/>
                  <a:gd name="T28" fmla="*/ 118 w 125"/>
                  <a:gd name="T29" fmla="*/ 14 h 168"/>
                  <a:gd name="T30" fmla="*/ 66 w 125"/>
                  <a:gd name="T31" fmla="*/ 0 h 168"/>
                  <a:gd name="T32" fmla="*/ 62 w 125"/>
                  <a:gd name="T33" fmla="*/ 0 h 168"/>
                  <a:gd name="T34" fmla="*/ 5 w 125"/>
                  <a:gd name="T35" fmla="*/ 49 h 168"/>
                  <a:gd name="T36" fmla="*/ 5 w 125"/>
                  <a:gd name="T37" fmla="*/ 50 h 168"/>
                  <a:gd name="T38" fmla="*/ 55 w 125"/>
                  <a:gd name="T39" fmla="*/ 97 h 168"/>
                  <a:gd name="T40" fmla="*/ 59 w 125"/>
                  <a:gd name="T41" fmla="*/ 99 h 168"/>
                  <a:gd name="T42" fmla="*/ 92 w 125"/>
                  <a:gd name="T43" fmla="*/ 121 h 168"/>
                  <a:gd name="T44" fmla="*/ 92 w 125"/>
                  <a:gd name="T45" fmla="*/ 122 h 168"/>
                  <a:gd name="T46" fmla="*/ 66 w 125"/>
                  <a:gd name="T47" fmla="*/ 141 h 168"/>
                  <a:gd name="T48" fmla="*/ 19 w 125"/>
                  <a:gd name="T49" fmla="*/ 128 h 168"/>
                  <a:gd name="T50" fmla="*/ 13 w 125"/>
                  <a:gd name="T51" fmla="*/ 124 h 168"/>
                  <a:gd name="T52" fmla="*/ 8 w 125"/>
                  <a:gd name="T53" fmla="*/ 126 h 168"/>
                  <a:gd name="T54" fmla="*/ 1 w 125"/>
                  <a:gd name="T55" fmla="*/ 146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25" h="168">
                    <a:moveTo>
                      <a:pt x="1" y="146"/>
                    </a:moveTo>
                    <a:cubicBezTo>
                      <a:pt x="0" y="149"/>
                      <a:pt x="1" y="149"/>
                      <a:pt x="2" y="150"/>
                    </a:cubicBezTo>
                    <a:cubicBezTo>
                      <a:pt x="5" y="152"/>
                      <a:pt x="9" y="154"/>
                      <a:pt x="12" y="156"/>
                    </a:cubicBezTo>
                    <a:cubicBezTo>
                      <a:pt x="30" y="166"/>
                      <a:pt x="47" y="168"/>
                      <a:pt x="65" y="168"/>
                    </a:cubicBezTo>
                    <a:cubicBezTo>
                      <a:pt x="102" y="168"/>
                      <a:pt x="125" y="149"/>
                      <a:pt x="125" y="118"/>
                    </a:cubicBezTo>
                    <a:cubicBezTo>
                      <a:pt x="125" y="117"/>
                      <a:pt x="125" y="117"/>
                      <a:pt x="125" y="117"/>
                    </a:cubicBezTo>
                    <a:cubicBezTo>
                      <a:pt x="125" y="88"/>
                      <a:pt x="99" y="77"/>
                      <a:pt x="75" y="70"/>
                    </a:cubicBezTo>
                    <a:cubicBezTo>
                      <a:pt x="72" y="69"/>
                      <a:pt x="72" y="69"/>
                      <a:pt x="72" y="69"/>
                    </a:cubicBezTo>
                    <a:cubicBezTo>
                      <a:pt x="54" y="63"/>
                      <a:pt x="38" y="58"/>
                      <a:pt x="38" y="46"/>
                    </a:cubicBezTo>
                    <a:cubicBezTo>
                      <a:pt x="38" y="45"/>
                      <a:pt x="38" y="45"/>
                      <a:pt x="38" y="45"/>
                    </a:cubicBezTo>
                    <a:cubicBezTo>
                      <a:pt x="38" y="35"/>
                      <a:pt x="47" y="28"/>
                      <a:pt x="61" y="28"/>
                    </a:cubicBezTo>
                    <a:cubicBezTo>
                      <a:pt x="77" y="28"/>
                      <a:pt x="96" y="33"/>
                      <a:pt x="108" y="39"/>
                    </a:cubicBezTo>
                    <a:cubicBezTo>
                      <a:pt x="108" y="39"/>
                      <a:pt x="111" y="42"/>
                      <a:pt x="113" y="38"/>
                    </a:cubicBezTo>
                    <a:cubicBezTo>
                      <a:pt x="113" y="36"/>
                      <a:pt x="119" y="20"/>
                      <a:pt x="120" y="18"/>
                    </a:cubicBezTo>
                    <a:cubicBezTo>
                      <a:pt x="121" y="16"/>
                      <a:pt x="120" y="15"/>
                      <a:pt x="118" y="14"/>
                    </a:cubicBezTo>
                    <a:cubicBezTo>
                      <a:pt x="105" y="6"/>
                      <a:pt x="86" y="0"/>
                      <a:pt x="66" y="0"/>
                    </a:cubicBezTo>
                    <a:cubicBezTo>
                      <a:pt x="62" y="0"/>
                      <a:pt x="62" y="0"/>
                      <a:pt x="62" y="0"/>
                    </a:cubicBezTo>
                    <a:cubicBezTo>
                      <a:pt x="29" y="0"/>
                      <a:pt x="5" y="20"/>
                      <a:pt x="5" y="49"/>
                    </a:cubicBezTo>
                    <a:cubicBezTo>
                      <a:pt x="5" y="50"/>
                      <a:pt x="5" y="50"/>
                      <a:pt x="5" y="50"/>
                    </a:cubicBezTo>
                    <a:cubicBezTo>
                      <a:pt x="5" y="80"/>
                      <a:pt x="31" y="90"/>
                      <a:pt x="55" y="97"/>
                    </a:cubicBezTo>
                    <a:cubicBezTo>
                      <a:pt x="59" y="99"/>
                      <a:pt x="59" y="99"/>
                      <a:pt x="59" y="99"/>
                    </a:cubicBezTo>
                    <a:cubicBezTo>
                      <a:pt x="77" y="104"/>
                      <a:pt x="92" y="109"/>
                      <a:pt x="92" y="121"/>
                    </a:cubicBezTo>
                    <a:cubicBezTo>
                      <a:pt x="92" y="122"/>
                      <a:pt x="92" y="122"/>
                      <a:pt x="92" y="122"/>
                    </a:cubicBezTo>
                    <a:cubicBezTo>
                      <a:pt x="92" y="133"/>
                      <a:pt x="82" y="141"/>
                      <a:pt x="66" y="141"/>
                    </a:cubicBezTo>
                    <a:cubicBezTo>
                      <a:pt x="60" y="141"/>
                      <a:pt x="40" y="141"/>
                      <a:pt x="19" y="128"/>
                    </a:cubicBezTo>
                    <a:cubicBezTo>
                      <a:pt x="17" y="126"/>
                      <a:pt x="15" y="125"/>
                      <a:pt x="13" y="124"/>
                    </a:cubicBezTo>
                    <a:cubicBezTo>
                      <a:pt x="12" y="124"/>
                      <a:pt x="9" y="122"/>
                      <a:pt x="8" y="126"/>
                    </a:cubicBezTo>
                    <a:lnTo>
                      <a:pt x="1" y="146"/>
                    </a:lnTo>
                    <a:close/>
                  </a:path>
                </a:pathLst>
              </a:custGeom>
              <a:solidFill>
                <a:srgbClr val="139CD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defTabSz="914126"/>
                <a:endParaRPr lang="en-US" sz="1799" kern="0" dirty="0">
                  <a:solidFill>
                    <a:srgbClr val="000000"/>
                  </a:solidFill>
                </a:endParaRPr>
              </a:p>
            </p:txBody>
          </p:sp>
          <p:sp>
            <p:nvSpPr>
              <p:cNvPr id="252" name="Freeform 142"/>
              <p:cNvSpPr>
                <a:spLocks noEditPoints="1"/>
              </p:cNvSpPr>
              <p:nvPr/>
            </p:nvSpPr>
            <p:spPr bwMode="auto">
              <a:xfrm>
                <a:off x="4492" y="1957"/>
                <a:ext cx="352" cy="399"/>
              </a:xfrm>
              <a:custGeom>
                <a:avLst/>
                <a:gdLst>
                  <a:gd name="T0" fmla="*/ 144 w 149"/>
                  <a:gd name="T1" fmla="*/ 50 h 167"/>
                  <a:gd name="T2" fmla="*/ 130 w 149"/>
                  <a:gd name="T3" fmla="*/ 24 h 167"/>
                  <a:gd name="T4" fmla="*/ 107 w 149"/>
                  <a:gd name="T5" fmla="*/ 6 h 167"/>
                  <a:gd name="T6" fmla="*/ 74 w 149"/>
                  <a:gd name="T7" fmla="*/ 0 h 167"/>
                  <a:gd name="T8" fmla="*/ 41 w 149"/>
                  <a:gd name="T9" fmla="*/ 6 h 167"/>
                  <a:gd name="T10" fmla="*/ 18 w 149"/>
                  <a:gd name="T11" fmla="*/ 24 h 167"/>
                  <a:gd name="T12" fmla="*/ 4 w 149"/>
                  <a:gd name="T13" fmla="*/ 50 h 167"/>
                  <a:gd name="T14" fmla="*/ 0 w 149"/>
                  <a:gd name="T15" fmla="*/ 83 h 167"/>
                  <a:gd name="T16" fmla="*/ 4 w 149"/>
                  <a:gd name="T17" fmla="*/ 116 h 167"/>
                  <a:gd name="T18" fmla="*/ 18 w 149"/>
                  <a:gd name="T19" fmla="*/ 143 h 167"/>
                  <a:gd name="T20" fmla="*/ 41 w 149"/>
                  <a:gd name="T21" fmla="*/ 160 h 167"/>
                  <a:gd name="T22" fmla="*/ 74 w 149"/>
                  <a:gd name="T23" fmla="*/ 167 h 167"/>
                  <a:gd name="T24" fmla="*/ 107 w 149"/>
                  <a:gd name="T25" fmla="*/ 160 h 167"/>
                  <a:gd name="T26" fmla="*/ 130 w 149"/>
                  <a:gd name="T27" fmla="*/ 143 h 167"/>
                  <a:gd name="T28" fmla="*/ 144 w 149"/>
                  <a:gd name="T29" fmla="*/ 116 h 167"/>
                  <a:gd name="T30" fmla="*/ 149 w 149"/>
                  <a:gd name="T31" fmla="*/ 83 h 167"/>
                  <a:gd name="T32" fmla="*/ 144 w 149"/>
                  <a:gd name="T33" fmla="*/ 50 h 167"/>
                  <a:gd name="T34" fmla="*/ 114 w 149"/>
                  <a:gd name="T35" fmla="*/ 83 h 167"/>
                  <a:gd name="T36" fmla="*/ 104 w 149"/>
                  <a:gd name="T37" fmla="*/ 125 h 167"/>
                  <a:gd name="T38" fmla="*/ 74 w 149"/>
                  <a:gd name="T39" fmla="*/ 139 h 167"/>
                  <a:gd name="T40" fmla="*/ 45 w 149"/>
                  <a:gd name="T41" fmla="*/ 125 h 167"/>
                  <a:gd name="T42" fmla="*/ 35 w 149"/>
                  <a:gd name="T43" fmla="*/ 83 h 167"/>
                  <a:gd name="T44" fmla="*/ 45 w 149"/>
                  <a:gd name="T45" fmla="*/ 42 h 167"/>
                  <a:gd name="T46" fmla="*/ 74 w 149"/>
                  <a:gd name="T47" fmla="*/ 28 h 167"/>
                  <a:gd name="T48" fmla="*/ 104 w 149"/>
                  <a:gd name="T49" fmla="*/ 42 h 167"/>
                  <a:gd name="T50" fmla="*/ 114 w 149"/>
                  <a:gd name="T51" fmla="*/ 83 h 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49" h="167">
                    <a:moveTo>
                      <a:pt x="144" y="50"/>
                    </a:moveTo>
                    <a:cubicBezTo>
                      <a:pt x="141" y="40"/>
                      <a:pt x="137" y="31"/>
                      <a:pt x="130" y="24"/>
                    </a:cubicBezTo>
                    <a:cubicBezTo>
                      <a:pt x="124" y="16"/>
                      <a:pt x="116" y="10"/>
                      <a:pt x="107" y="6"/>
                    </a:cubicBezTo>
                    <a:cubicBezTo>
                      <a:pt x="98" y="2"/>
                      <a:pt x="87" y="0"/>
                      <a:pt x="74" y="0"/>
                    </a:cubicBezTo>
                    <a:cubicBezTo>
                      <a:pt x="62" y="0"/>
                      <a:pt x="51" y="2"/>
                      <a:pt x="41" y="6"/>
                    </a:cubicBezTo>
                    <a:cubicBezTo>
                      <a:pt x="32" y="10"/>
                      <a:pt x="24" y="16"/>
                      <a:pt x="18" y="24"/>
                    </a:cubicBezTo>
                    <a:cubicBezTo>
                      <a:pt x="12" y="31"/>
                      <a:pt x="7" y="40"/>
                      <a:pt x="4" y="50"/>
                    </a:cubicBezTo>
                    <a:cubicBezTo>
                      <a:pt x="1" y="61"/>
                      <a:pt x="0" y="72"/>
                      <a:pt x="0" y="83"/>
                    </a:cubicBezTo>
                    <a:cubicBezTo>
                      <a:pt x="0" y="95"/>
                      <a:pt x="1" y="106"/>
                      <a:pt x="4" y="116"/>
                    </a:cubicBezTo>
                    <a:cubicBezTo>
                      <a:pt x="7" y="126"/>
                      <a:pt x="12" y="135"/>
                      <a:pt x="18" y="143"/>
                    </a:cubicBezTo>
                    <a:cubicBezTo>
                      <a:pt x="24" y="150"/>
                      <a:pt x="32" y="156"/>
                      <a:pt x="41" y="160"/>
                    </a:cubicBezTo>
                    <a:cubicBezTo>
                      <a:pt x="51" y="165"/>
                      <a:pt x="62" y="167"/>
                      <a:pt x="74" y="167"/>
                    </a:cubicBezTo>
                    <a:cubicBezTo>
                      <a:pt x="87" y="167"/>
                      <a:pt x="98" y="165"/>
                      <a:pt x="107" y="160"/>
                    </a:cubicBezTo>
                    <a:cubicBezTo>
                      <a:pt x="116" y="156"/>
                      <a:pt x="124" y="150"/>
                      <a:pt x="130" y="143"/>
                    </a:cubicBezTo>
                    <a:cubicBezTo>
                      <a:pt x="137" y="135"/>
                      <a:pt x="141" y="126"/>
                      <a:pt x="144" y="116"/>
                    </a:cubicBezTo>
                    <a:cubicBezTo>
                      <a:pt x="147" y="106"/>
                      <a:pt x="149" y="95"/>
                      <a:pt x="149" y="83"/>
                    </a:cubicBezTo>
                    <a:cubicBezTo>
                      <a:pt x="149" y="72"/>
                      <a:pt x="147" y="61"/>
                      <a:pt x="144" y="50"/>
                    </a:cubicBezTo>
                    <a:moveTo>
                      <a:pt x="114" y="83"/>
                    </a:moveTo>
                    <a:cubicBezTo>
                      <a:pt x="114" y="101"/>
                      <a:pt x="110" y="115"/>
                      <a:pt x="104" y="125"/>
                    </a:cubicBezTo>
                    <a:cubicBezTo>
                      <a:pt x="97" y="135"/>
                      <a:pt x="88" y="139"/>
                      <a:pt x="74" y="139"/>
                    </a:cubicBezTo>
                    <a:cubicBezTo>
                      <a:pt x="61" y="139"/>
                      <a:pt x="51" y="135"/>
                      <a:pt x="45" y="125"/>
                    </a:cubicBezTo>
                    <a:cubicBezTo>
                      <a:pt x="38" y="115"/>
                      <a:pt x="35" y="101"/>
                      <a:pt x="35" y="83"/>
                    </a:cubicBezTo>
                    <a:cubicBezTo>
                      <a:pt x="35" y="66"/>
                      <a:pt x="38" y="52"/>
                      <a:pt x="45" y="42"/>
                    </a:cubicBezTo>
                    <a:cubicBezTo>
                      <a:pt x="51" y="32"/>
                      <a:pt x="61" y="28"/>
                      <a:pt x="74" y="28"/>
                    </a:cubicBezTo>
                    <a:cubicBezTo>
                      <a:pt x="88" y="28"/>
                      <a:pt x="97" y="32"/>
                      <a:pt x="104" y="42"/>
                    </a:cubicBezTo>
                    <a:cubicBezTo>
                      <a:pt x="110" y="52"/>
                      <a:pt x="114" y="66"/>
                      <a:pt x="114" y="83"/>
                    </a:cubicBezTo>
                  </a:path>
                </a:pathLst>
              </a:custGeom>
              <a:solidFill>
                <a:srgbClr val="139CD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defTabSz="914126"/>
                <a:endParaRPr lang="en-US" sz="1799" kern="0" dirty="0">
                  <a:solidFill>
                    <a:srgbClr val="000000"/>
                  </a:solidFill>
                </a:endParaRPr>
              </a:p>
            </p:txBody>
          </p:sp>
          <p:sp>
            <p:nvSpPr>
              <p:cNvPr id="253" name="Freeform 143"/>
              <p:cNvSpPr>
                <a:spLocks/>
              </p:cNvSpPr>
              <p:nvPr/>
            </p:nvSpPr>
            <p:spPr bwMode="auto">
              <a:xfrm>
                <a:off x="5147" y="1955"/>
                <a:ext cx="301" cy="401"/>
              </a:xfrm>
              <a:custGeom>
                <a:avLst/>
                <a:gdLst>
                  <a:gd name="T0" fmla="*/ 118 w 127"/>
                  <a:gd name="T1" fmla="*/ 136 h 168"/>
                  <a:gd name="T2" fmla="*/ 114 w 127"/>
                  <a:gd name="T3" fmla="*/ 134 h 168"/>
                  <a:gd name="T4" fmla="*/ 100 w 127"/>
                  <a:gd name="T5" fmla="*/ 138 h 168"/>
                  <a:gd name="T6" fmla="*/ 83 w 127"/>
                  <a:gd name="T7" fmla="*/ 139 h 168"/>
                  <a:gd name="T8" fmla="*/ 48 w 127"/>
                  <a:gd name="T9" fmla="*/ 126 h 168"/>
                  <a:gd name="T10" fmla="*/ 35 w 127"/>
                  <a:gd name="T11" fmla="*/ 84 h 168"/>
                  <a:gd name="T12" fmla="*/ 47 w 127"/>
                  <a:gd name="T13" fmla="*/ 44 h 168"/>
                  <a:gd name="T14" fmla="*/ 81 w 127"/>
                  <a:gd name="T15" fmla="*/ 29 h 168"/>
                  <a:gd name="T16" fmla="*/ 113 w 127"/>
                  <a:gd name="T17" fmla="*/ 34 h 168"/>
                  <a:gd name="T18" fmla="*/ 117 w 127"/>
                  <a:gd name="T19" fmla="*/ 32 h 168"/>
                  <a:gd name="T20" fmla="*/ 124 w 127"/>
                  <a:gd name="T21" fmla="*/ 11 h 168"/>
                  <a:gd name="T22" fmla="*/ 122 w 127"/>
                  <a:gd name="T23" fmla="*/ 7 h 168"/>
                  <a:gd name="T24" fmla="*/ 102 w 127"/>
                  <a:gd name="T25" fmla="*/ 2 h 168"/>
                  <a:gd name="T26" fmla="*/ 79 w 127"/>
                  <a:gd name="T27" fmla="*/ 0 h 168"/>
                  <a:gd name="T28" fmla="*/ 45 w 127"/>
                  <a:gd name="T29" fmla="*/ 7 h 168"/>
                  <a:gd name="T30" fmla="*/ 20 w 127"/>
                  <a:gd name="T31" fmla="*/ 25 h 168"/>
                  <a:gd name="T32" fmla="*/ 5 w 127"/>
                  <a:gd name="T33" fmla="*/ 51 h 168"/>
                  <a:gd name="T34" fmla="*/ 0 w 127"/>
                  <a:gd name="T35" fmla="*/ 84 h 168"/>
                  <a:gd name="T36" fmla="*/ 21 w 127"/>
                  <a:gd name="T37" fmla="*/ 145 h 168"/>
                  <a:gd name="T38" fmla="*/ 81 w 127"/>
                  <a:gd name="T39" fmla="*/ 168 h 168"/>
                  <a:gd name="T40" fmla="*/ 124 w 127"/>
                  <a:gd name="T41" fmla="*/ 160 h 168"/>
                  <a:gd name="T42" fmla="*/ 126 w 127"/>
                  <a:gd name="T43" fmla="*/ 156 h 168"/>
                  <a:gd name="T44" fmla="*/ 118 w 127"/>
                  <a:gd name="T45" fmla="*/ 136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27" h="168">
                    <a:moveTo>
                      <a:pt x="118" y="136"/>
                    </a:moveTo>
                    <a:cubicBezTo>
                      <a:pt x="117" y="133"/>
                      <a:pt x="114" y="134"/>
                      <a:pt x="114" y="134"/>
                    </a:cubicBezTo>
                    <a:cubicBezTo>
                      <a:pt x="110" y="135"/>
                      <a:pt x="105" y="137"/>
                      <a:pt x="100" y="138"/>
                    </a:cubicBezTo>
                    <a:cubicBezTo>
                      <a:pt x="95" y="139"/>
                      <a:pt x="89" y="139"/>
                      <a:pt x="83" y="139"/>
                    </a:cubicBezTo>
                    <a:cubicBezTo>
                      <a:pt x="68" y="139"/>
                      <a:pt x="57" y="135"/>
                      <a:pt x="48" y="126"/>
                    </a:cubicBezTo>
                    <a:cubicBezTo>
                      <a:pt x="40" y="117"/>
                      <a:pt x="35" y="103"/>
                      <a:pt x="35" y="84"/>
                    </a:cubicBezTo>
                    <a:cubicBezTo>
                      <a:pt x="35" y="67"/>
                      <a:pt x="39" y="54"/>
                      <a:pt x="47" y="44"/>
                    </a:cubicBezTo>
                    <a:cubicBezTo>
                      <a:pt x="54" y="34"/>
                      <a:pt x="66" y="29"/>
                      <a:pt x="81" y="29"/>
                    </a:cubicBezTo>
                    <a:cubicBezTo>
                      <a:pt x="93" y="29"/>
                      <a:pt x="103" y="31"/>
                      <a:pt x="113" y="34"/>
                    </a:cubicBezTo>
                    <a:cubicBezTo>
                      <a:pt x="113" y="34"/>
                      <a:pt x="115" y="35"/>
                      <a:pt x="117" y="32"/>
                    </a:cubicBezTo>
                    <a:cubicBezTo>
                      <a:pt x="119" y="24"/>
                      <a:pt x="121" y="19"/>
                      <a:pt x="124" y="11"/>
                    </a:cubicBezTo>
                    <a:cubicBezTo>
                      <a:pt x="125" y="8"/>
                      <a:pt x="123" y="7"/>
                      <a:pt x="122" y="7"/>
                    </a:cubicBezTo>
                    <a:cubicBezTo>
                      <a:pt x="118" y="6"/>
                      <a:pt x="109" y="3"/>
                      <a:pt x="102" y="2"/>
                    </a:cubicBezTo>
                    <a:cubicBezTo>
                      <a:pt x="95" y="1"/>
                      <a:pt x="88" y="0"/>
                      <a:pt x="79" y="0"/>
                    </a:cubicBezTo>
                    <a:cubicBezTo>
                      <a:pt x="66" y="0"/>
                      <a:pt x="55" y="3"/>
                      <a:pt x="45" y="7"/>
                    </a:cubicBezTo>
                    <a:cubicBezTo>
                      <a:pt x="35" y="11"/>
                      <a:pt x="27" y="17"/>
                      <a:pt x="20" y="25"/>
                    </a:cubicBezTo>
                    <a:cubicBezTo>
                      <a:pt x="14" y="32"/>
                      <a:pt x="9" y="41"/>
                      <a:pt x="5" y="51"/>
                    </a:cubicBezTo>
                    <a:cubicBezTo>
                      <a:pt x="2" y="61"/>
                      <a:pt x="0" y="72"/>
                      <a:pt x="0" y="84"/>
                    </a:cubicBezTo>
                    <a:cubicBezTo>
                      <a:pt x="0" y="110"/>
                      <a:pt x="7" y="130"/>
                      <a:pt x="21" y="145"/>
                    </a:cubicBezTo>
                    <a:cubicBezTo>
                      <a:pt x="34" y="160"/>
                      <a:pt x="55" y="168"/>
                      <a:pt x="81" y="168"/>
                    </a:cubicBezTo>
                    <a:cubicBezTo>
                      <a:pt x="97" y="168"/>
                      <a:pt x="113" y="164"/>
                      <a:pt x="124" y="160"/>
                    </a:cubicBezTo>
                    <a:cubicBezTo>
                      <a:pt x="124" y="160"/>
                      <a:pt x="127" y="159"/>
                      <a:pt x="126" y="156"/>
                    </a:cubicBezTo>
                    <a:lnTo>
                      <a:pt x="118" y="136"/>
                    </a:lnTo>
                    <a:close/>
                  </a:path>
                </a:pathLst>
              </a:custGeom>
              <a:solidFill>
                <a:srgbClr val="139CD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defTabSz="914126"/>
                <a:endParaRPr lang="en-US" sz="1799" kern="0" dirty="0">
                  <a:solidFill>
                    <a:srgbClr val="000000"/>
                  </a:solidFill>
                </a:endParaRPr>
              </a:p>
            </p:txBody>
          </p:sp>
          <p:sp>
            <p:nvSpPr>
              <p:cNvPr id="254" name="Freeform 144"/>
              <p:cNvSpPr>
                <a:spLocks noEditPoints="1"/>
              </p:cNvSpPr>
              <p:nvPr/>
            </p:nvSpPr>
            <p:spPr bwMode="auto">
              <a:xfrm>
                <a:off x="5467" y="1957"/>
                <a:ext cx="346" cy="399"/>
              </a:xfrm>
              <a:custGeom>
                <a:avLst/>
                <a:gdLst>
                  <a:gd name="T0" fmla="*/ 139 w 146"/>
                  <a:gd name="T1" fmla="*/ 45 h 167"/>
                  <a:gd name="T2" fmla="*/ 126 w 146"/>
                  <a:gd name="T3" fmla="*/ 21 h 167"/>
                  <a:gd name="T4" fmla="*/ 106 w 146"/>
                  <a:gd name="T5" fmla="*/ 6 h 167"/>
                  <a:gd name="T6" fmla="*/ 77 w 146"/>
                  <a:gd name="T7" fmla="*/ 0 h 167"/>
                  <a:gd name="T8" fmla="*/ 43 w 146"/>
                  <a:gd name="T9" fmla="*/ 6 h 167"/>
                  <a:gd name="T10" fmla="*/ 19 w 146"/>
                  <a:gd name="T11" fmla="*/ 24 h 167"/>
                  <a:gd name="T12" fmla="*/ 5 w 146"/>
                  <a:gd name="T13" fmla="*/ 51 h 167"/>
                  <a:gd name="T14" fmla="*/ 0 w 146"/>
                  <a:gd name="T15" fmla="*/ 84 h 167"/>
                  <a:gd name="T16" fmla="*/ 5 w 146"/>
                  <a:gd name="T17" fmla="*/ 117 h 167"/>
                  <a:gd name="T18" fmla="*/ 20 w 146"/>
                  <a:gd name="T19" fmla="*/ 143 h 167"/>
                  <a:gd name="T20" fmla="*/ 46 w 146"/>
                  <a:gd name="T21" fmla="*/ 161 h 167"/>
                  <a:gd name="T22" fmla="*/ 84 w 146"/>
                  <a:gd name="T23" fmla="*/ 167 h 167"/>
                  <a:gd name="T24" fmla="*/ 136 w 146"/>
                  <a:gd name="T25" fmla="*/ 156 h 167"/>
                  <a:gd name="T26" fmla="*/ 137 w 146"/>
                  <a:gd name="T27" fmla="*/ 151 h 167"/>
                  <a:gd name="T28" fmla="*/ 130 w 146"/>
                  <a:gd name="T29" fmla="*/ 133 h 167"/>
                  <a:gd name="T30" fmla="*/ 126 w 146"/>
                  <a:gd name="T31" fmla="*/ 131 h 167"/>
                  <a:gd name="T32" fmla="*/ 83 w 146"/>
                  <a:gd name="T33" fmla="*/ 138 h 167"/>
                  <a:gd name="T34" fmla="*/ 48 w 146"/>
                  <a:gd name="T35" fmla="*/ 126 h 167"/>
                  <a:gd name="T36" fmla="*/ 36 w 146"/>
                  <a:gd name="T37" fmla="*/ 92 h 167"/>
                  <a:gd name="T38" fmla="*/ 139 w 146"/>
                  <a:gd name="T39" fmla="*/ 92 h 167"/>
                  <a:gd name="T40" fmla="*/ 142 w 146"/>
                  <a:gd name="T41" fmla="*/ 89 h 167"/>
                  <a:gd name="T42" fmla="*/ 139 w 146"/>
                  <a:gd name="T43" fmla="*/ 45 h 167"/>
                  <a:gd name="T44" fmla="*/ 37 w 146"/>
                  <a:gd name="T45" fmla="*/ 66 h 167"/>
                  <a:gd name="T46" fmla="*/ 45 w 146"/>
                  <a:gd name="T47" fmla="*/ 42 h 167"/>
                  <a:gd name="T48" fmla="*/ 74 w 146"/>
                  <a:gd name="T49" fmla="*/ 27 h 167"/>
                  <a:gd name="T50" fmla="*/ 103 w 146"/>
                  <a:gd name="T51" fmla="*/ 42 h 167"/>
                  <a:gd name="T52" fmla="*/ 110 w 146"/>
                  <a:gd name="T53" fmla="*/ 66 h 167"/>
                  <a:gd name="T54" fmla="*/ 37 w 146"/>
                  <a:gd name="T55" fmla="*/ 66 h 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46" h="167">
                    <a:moveTo>
                      <a:pt x="139" y="45"/>
                    </a:moveTo>
                    <a:cubicBezTo>
                      <a:pt x="137" y="35"/>
                      <a:pt x="130" y="25"/>
                      <a:pt x="126" y="21"/>
                    </a:cubicBezTo>
                    <a:cubicBezTo>
                      <a:pt x="119" y="13"/>
                      <a:pt x="113" y="8"/>
                      <a:pt x="106" y="6"/>
                    </a:cubicBezTo>
                    <a:cubicBezTo>
                      <a:pt x="98" y="2"/>
                      <a:pt x="88" y="0"/>
                      <a:pt x="77" y="0"/>
                    </a:cubicBezTo>
                    <a:cubicBezTo>
                      <a:pt x="64" y="0"/>
                      <a:pt x="52" y="2"/>
                      <a:pt x="43" y="6"/>
                    </a:cubicBezTo>
                    <a:cubicBezTo>
                      <a:pt x="33" y="11"/>
                      <a:pt x="25" y="17"/>
                      <a:pt x="19" y="24"/>
                    </a:cubicBezTo>
                    <a:cubicBezTo>
                      <a:pt x="13" y="32"/>
                      <a:pt x="8" y="41"/>
                      <a:pt x="5" y="51"/>
                    </a:cubicBezTo>
                    <a:cubicBezTo>
                      <a:pt x="2" y="61"/>
                      <a:pt x="0" y="72"/>
                      <a:pt x="0" y="84"/>
                    </a:cubicBezTo>
                    <a:cubicBezTo>
                      <a:pt x="0" y="96"/>
                      <a:pt x="2" y="107"/>
                      <a:pt x="5" y="117"/>
                    </a:cubicBezTo>
                    <a:cubicBezTo>
                      <a:pt x="8" y="127"/>
                      <a:pt x="13" y="136"/>
                      <a:pt x="20" y="143"/>
                    </a:cubicBezTo>
                    <a:cubicBezTo>
                      <a:pt x="27" y="151"/>
                      <a:pt x="36" y="157"/>
                      <a:pt x="46" y="161"/>
                    </a:cubicBezTo>
                    <a:cubicBezTo>
                      <a:pt x="56" y="165"/>
                      <a:pt x="69" y="167"/>
                      <a:pt x="84" y="167"/>
                    </a:cubicBezTo>
                    <a:cubicBezTo>
                      <a:pt x="113" y="167"/>
                      <a:pt x="129" y="160"/>
                      <a:pt x="136" y="156"/>
                    </a:cubicBezTo>
                    <a:cubicBezTo>
                      <a:pt x="137" y="156"/>
                      <a:pt x="138" y="155"/>
                      <a:pt x="137" y="151"/>
                    </a:cubicBezTo>
                    <a:cubicBezTo>
                      <a:pt x="130" y="133"/>
                      <a:pt x="130" y="133"/>
                      <a:pt x="130" y="133"/>
                    </a:cubicBezTo>
                    <a:cubicBezTo>
                      <a:pt x="129" y="130"/>
                      <a:pt x="126" y="131"/>
                      <a:pt x="126" y="131"/>
                    </a:cubicBezTo>
                    <a:cubicBezTo>
                      <a:pt x="118" y="134"/>
                      <a:pt x="108" y="138"/>
                      <a:pt x="83" y="138"/>
                    </a:cubicBezTo>
                    <a:cubicBezTo>
                      <a:pt x="67" y="138"/>
                      <a:pt x="56" y="134"/>
                      <a:pt x="48" y="126"/>
                    </a:cubicBezTo>
                    <a:cubicBezTo>
                      <a:pt x="40" y="119"/>
                      <a:pt x="37" y="108"/>
                      <a:pt x="36" y="92"/>
                    </a:cubicBezTo>
                    <a:cubicBezTo>
                      <a:pt x="139" y="92"/>
                      <a:pt x="139" y="92"/>
                      <a:pt x="139" y="92"/>
                    </a:cubicBezTo>
                    <a:cubicBezTo>
                      <a:pt x="139" y="92"/>
                      <a:pt x="142" y="92"/>
                      <a:pt x="142" y="89"/>
                    </a:cubicBezTo>
                    <a:cubicBezTo>
                      <a:pt x="143" y="88"/>
                      <a:pt x="146" y="68"/>
                      <a:pt x="139" y="45"/>
                    </a:cubicBezTo>
                    <a:moveTo>
                      <a:pt x="37" y="66"/>
                    </a:moveTo>
                    <a:cubicBezTo>
                      <a:pt x="38" y="57"/>
                      <a:pt x="41" y="48"/>
                      <a:pt x="45" y="42"/>
                    </a:cubicBezTo>
                    <a:cubicBezTo>
                      <a:pt x="51" y="32"/>
                      <a:pt x="61" y="27"/>
                      <a:pt x="74" y="27"/>
                    </a:cubicBezTo>
                    <a:cubicBezTo>
                      <a:pt x="88" y="27"/>
                      <a:pt x="97" y="32"/>
                      <a:pt x="103" y="42"/>
                    </a:cubicBezTo>
                    <a:cubicBezTo>
                      <a:pt x="108" y="48"/>
                      <a:pt x="110" y="57"/>
                      <a:pt x="110" y="66"/>
                    </a:cubicBezTo>
                    <a:lnTo>
                      <a:pt x="37" y="66"/>
                    </a:lnTo>
                    <a:close/>
                  </a:path>
                </a:pathLst>
              </a:custGeom>
              <a:solidFill>
                <a:srgbClr val="139CD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defTabSz="914126"/>
                <a:endParaRPr lang="en-US" sz="1799" kern="0" dirty="0">
                  <a:solidFill>
                    <a:srgbClr val="000000"/>
                  </a:solidFill>
                </a:endParaRPr>
              </a:p>
            </p:txBody>
          </p:sp>
          <p:sp>
            <p:nvSpPr>
              <p:cNvPr id="255" name="Freeform 145"/>
              <p:cNvSpPr>
                <a:spLocks noEditPoints="1"/>
              </p:cNvSpPr>
              <p:nvPr/>
            </p:nvSpPr>
            <p:spPr bwMode="auto">
              <a:xfrm>
                <a:off x="3507" y="1957"/>
                <a:ext cx="345" cy="399"/>
              </a:xfrm>
              <a:custGeom>
                <a:avLst/>
                <a:gdLst>
                  <a:gd name="T0" fmla="*/ 139 w 146"/>
                  <a:gd name="T1" fmla="*/ 45 h 167"/>
                  <a:gd name="T2" fmla="*/ 126 w 146"/>
                  <a:gd name="T3" fmla="*/ 21 h 167"/>
                  <a:gd name="T4" fmla="*/ 106 w 146"/>
                  <a:gd name="T5" fmla="*/ 6 h 167"/>
                  <a:gd name="T6" fmla="*/ 77 w 146"/>
                  <a:gd name="T7" fmla="*/ 0 h 167"/>
                  <a:gd name="T8" fmla="*/ 43 w 146"/>
                  <a:gd name="T9" fmla="*/ 6 h 167"/>
                  <a:gd name="T10" fmla="*/ 19 w 146"/>
                  <a:gd name="T11" fmla="*/ 24 h 167"/>
                  <a:gd name="T12" fmla="*/ 5 w 146"/>
                  <a:gd name="T13" fmla="*/ 51 h 167"/>
                  <a:gd name="T14" fmla="*/ 0 w 146"/>
                  <a:gd name="T15" fmla="*/ 84 h 167"/>
                  <a:gd name="T16" fmla="*/ 5 w 146"/>
                  <a:gd name="T17" fmla="*/ 117 h 167"/>
                  <a:gd name="T18" fmla="*/ 20 w 146"/>
                  <a:gd name="T19" fmla="*/ 143 h 167"/>
                  <a:gd name="T20" fmla="*/ 46 w 146"/>
                  <a:gd name="T21" fmla="*/ 161 h 167"/>
                  <a:gd name="T22" fmla="*/ 84 w 146"/>
                  <a:gd name="T23" fmla="*/ 167 h 167"/>
                  <a:gd name="T24" fmla="*/ 136 w 146"/>
                  <a:gd name="T25" fmla="*/ 156 h 167"/>
                  <a:gd name="T26" fmla="*/ 137 w 146"/>
                  <a:gd name="T27" fmla="*/ 151 h 167"/>
                  <a:gd name="T28" fmla="*/ 130 w 146"/>
                  <a:gd name="T29" fmla="*/ 133 h 167"/>
                  <a:gd name="T30" fmla="*/ 126 w 146"/>
                  <a:gd name="T31" fmla="*/ 131 h 167"/>
                  <a:gd name="T32" fmla="*/ 83 w 146"/>
                  <a:gd name="T33" fmla="*/ 138 h 167"/>
                  <a:gd name="T34" fmla="*/ 48 w 146"/>
                  <a:gd name="T35" fmla="*/ 126 h 167"/>
                  <a:gd name="T36" fmla="*/ 36 w 146"/>
                  <a:gd name="T37" fmla="*/ 92 h 167"/>
                  <a:gd name="T38" fmla="*/ 139 w 146"/>
                  <a:gd name="T39" fmla="*/ 92 h 167"/>
                  <a:gd name="T40" fmla="*/ 142 w 146"/>
                  <a:gd name="T41" fmla="*/ 89 h 167"/>
                  <a:gd name="T42" fmla="*/ 139 w 146"/>
                  <a:gd name="T43" fmla="*/ 45 h 167"/>
                  <a:gd name="T44" fmla="*/ 37 w 146"/>
                  <a:gd name="T45" fmla="*/ 66 h 167"/>
                  <a:gd name="T46" fmla="*/ 45 w 146"/>
                  <a:gd name="T47" fmla="*/ 42 h 167"/>
                  <a:gd name="T48" fmla="*/ 74 w 146"/>
                  <a:gd name="T49" fmla="*/ 27 h 167"/>
                  <a:gd name="T50" fmla="*/ 103 w 146"/>
                  <a:gd name="T51" fmla="*/ 42 h 167"/>
                  <a:gd name="T52" fmla="*/ 110 w 146"/>
                  <a:gd name="T53" fmla="*/ 66 h 167"/>
                  <a:gd name="T54" fmla="*/ 37 w 146"/>
                  <a:gd name="T55" fmla="*/ 66 h 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46" h="167">
                    <a:moveTo>
                      <a:pt x="139" y="45"/>
                    </a:moveTo>
                    <a:cubicBezTo>
                      <a:pt x="137" y="35"/>
                      <a:pt x="130" y="25"/>
                      <a:pt x="126" y="21"/>
                    </a:cubicBezTo>
                    <a:cubicBezTo>
                      <a:pt x="119" y="13"/>
                      <a:pt x="113" y="8"/>
                      <a:pt x="106" y="6"/>
                    </a:cubicBezTo>
                    <a:cubicBezTo>
                      <a:pt x="98" y="2"/>
                      <a:pt x="88" y="0"/>
                      <a:pt x="77" y="0"/>
                    </a:cubicBezTo>
                    <a:cubicBezTo>
                      <a:pt x="64" y="0"/>
                      <a:pt x="52" y="2"/>
                      <a:pt x="43" y="6"/>
                    </a:cubicBezTo>
                    <a:cubicBezTo>
                      <a:pt x="33" y="11"/>
                      <a:pt x="25" y="17"/>
                      <a:pt x="19" y="24"/>
                    </a:cubicBezTo>
                    <a:cubicBezTo>
                      <a:pt x="13" y="32"/>
                      <a:pt x="8" y="41"/>
                      <a:pt x="5" y="51"/>
                    </a:cubicBezTo>
                    <a:cubicBezTo>
                      <a:pt x="2" y="61"/>
                      <a:pt x="0" y="72"/>
                      <a:pt x="0" y="84"/>
                    </a:cubicBezTo>
                    <a:cubicBezTo>
                      <a:pt x="0" y="96"/>
                      <a:pt x="2" y="107"/>
                      <a:pt x="5" y="117"/>
                    </a:cubicBezTo>
                    <a:cubicBezTo>
                      <a:pt x="8" y="127"/>
                      <a:pt x="13" y="136"/>
                      <a:pt x="20" y="143"/>
                    </a:cubicBezTo>
                    <a:cubicBezTo>
                      <a:pt x="27" y="151"/>
                      <a:pt x="36" y="157"/>
                      <a:pt x="46" y="161"/>
                    </a:cubicBezTo>
                    <a:cubicBezTo>
                      <a:pt x="56" y="165"/>
                      <a:pt x="69" y="167"/>
                      <a:pt x="84" y="167"/>
                    </a:cubicBezTo>
                    <a:cubicBezTo>
                      <a:pt x="113" y="167"/>
                      <a:pt x="129" y="160"/>
                      <a:pt x="136" y="156"/>
                    </a:cubicBezTo>
                    <a:cubicBezTo>
                      <a:pt x="137" y="156"/>
                      <a:pt x="138" y="155"/>
                      <a:pt x="137" y="151"/>
                    </a:cubicBezTo>
                    <a:cubicBezTo>
                      <a:pt x="130" y="133"/>
                      <a:pt x="130" y="133"/>
                      <a:pt x="130" y="133"/>
                    </a:cubicBezTo>
                    <a:cubicBezTo>
                      <a:pt x="129" y="130"/>
                      <a:pt x="126" y="131"/>
                      <a:pt x="126" y="131"/>
                    </a:cubicBezTo>
                    <a:cubicBezTo>
                      <a:pt x="118" y="134"/>
                      <a:pt x="108" y="138"/>
                      <a:pt x="83" y="138"/>
                    </a:cubicBezTo>
                    <a:cubicBezTo>
                      <a:pt x="67" y="138"/>
                      <a:pt x="56" y="134"/>
                      <a:pt x="48" y="126"/>
                    </a:cubicBezTo>
                    <a:cubicBezTo>
                      <a:pt x="40" y="119"/>
                      <a:pt x="37" y="108"/>
                      <a:pt x="36" y="92"/>
                    </a:cubicBezTo>
                    <a:cubicBezTo>
                      <a:pt x="139" y="92"/>
                      <a:pt x="139" y="92"/>
                      <a:pt x="139" y="92"/>
                    </a:cubicBezTo>
                    <a:cubicBezTo>
                      <a:pt x="139" y="92"/>
                      <a:pt x="142" y="92"/>
                      <a:pt x="142" y="89"/>
                    </a:cubicBezTo>
                    <a:cubicBezTo>
                      <a:pt x="143" y="88"/>
                      <a:pt x="146" y="68"/>
                      <a:pt x="139" y="45"/>
                    </a:cubicBezTo>
                    <a:moveTo>
                      <a:pt x="37" y="66"/>
                    </a:moveTo>
                    <a:cubicBezTo>
                      <a:pt x="38" y="57"/>
                      <a:pt x="41" y="48"/>
                      <a:pt x="45" y="42"/>
                    </a:cubicBezTo>
                    <a:cubicBezTo>
                      <a:pt x="51" y="32"/>
                      <a:pt x="61" y="27"/>
                      <a:pt x="74" y="27"/>
                    </a:cubicBezTo>
                    <a:cubicBezTo>
                      <a:pt x="88" y="27"/>
                      <a:pt x="97" y="32"/>
                      <a:pt x="103" y="42"/>
                    </a:cubicBezTo>
                    <a:cubicBezTo>
                      <a:pt x="108" y="48"/>
                      <a:pt x="110" y="57"/>
                      <a:pt x="110" y="66"/>
                    </a:cubicBezTo>
                    <a:lnTo>
                      <a:pt x="37" y="66"/>
                    </a:lnTo>
                    <a:close/>
                  </a:path>
                </a:pathLst>
              </a:custGeom>
              <a:solidFill>
                <a:srgbClr val="139CD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defTabSz="914126"/>
                <a:endParaRPr lang="en-US" sz="1799" kern="0" dirty="0">
                  <a:solidFill>
                    <a:srgbClr val="000000"/>
                  </a:solidFill>
                </a:endParaRPr>
              </a:p>
            </p:txBody>
          </p:sp>
          <p:sp>
            <p:nvSpPr>
              <p:cNvPr id="256" name="Freeform 146"/>
              <p:cNvSpPr>
                <a:spLocks noEditPoints="1"/>
              </p:cNvSpPr>
              <p:nvPr/>
            </p:nvSpPr>
            <p:spPr bwMode="auto">
              <a:xfrm>
                <a:off x="2962" y="1955"/>
                <a:ext cx="317" cy="401"/>
              </a:xfrm>
              <a:custGeom>
                <a:avLst/>
                <a:gdLst>
                  <a:gd name="T0" fmla="*/ 84 w 134"/>
                  <a:gd name="T1" fmla="*/ 62 h 168"/>
                  <a:gd name="T2" fmla="*/ 68 w 134"/>
                  <a:gd name="T3" fmla="*/ 62 h 168"/>
                  <a:gd name="T4" fmla="*/ 43 w 134"/>
                  <a:gd name="T5" fmla="*/ 65 h 168"/>
                  <a:gd name="T6" fmla="*/ 21 w 134"/>
                  <a:gd name="T7" fmla="*/ 75 h 168"/>
                  <a:gd name="T8" fmla="*/ 6 w 134"/>
                  <a:gd name="T9" fmla="*/ 92 h 168"/>
                  <a:gd name="T10" fmla="*/ 0 w 134"/>
                  <a:gd name="T11" fmla="*/ 116 h 168"/>
                  <a:gd name="T12" fmla="*/ 5 w 134"/>
                  <a:gd name="T13" fmla="*/ 140 h 168"/>
                  <a:gd name="T14" fmla="*/ 19 w 134"/>
                  <a:gd name="T15" fmla="*/ 156 h 168"/>
                  <a:gd name="T16" fmla="*/ 40 w 134"/>
                  <a:gd name="T17" fmla="*/ 165 h 168"/>
                  <a:gd name="T18" fmla="*/ 67 w 134"/>
                  <a:gd name="T19" fmla="*/ 168 h 168"/>
                  <a:gd name="T20" fmla="*/ 99 w 134"/>
                  <a:gd name="T21" fmla="*/ 165 h 168"/>
                  <a:gd name="T22" fmla="*/ 125 w 134"/>
                  <a:gd name="T23" fmla="*/ 160 h 168"/>
                  <a:gd name="T24" fmla="*/ 132 w 134"/>
                  <a:gd name="T25" fmla="*/ 158 h 168"/>
                  <a:gd name="T26" fmla="*/ 134 w 134"/>
                  <a:gd name="T27" fmla="*/ 155 h 168"/>
                  <a:gd name="T28" fmla="*/ 134 w 134"/>
                  <a:gd name="T29" fmla="*/ 60 h 168"/>
                  <a:gd name="T30" fmla="*/ 118 w 134"/>
                  <a:gd name="T31" fmla="*/ 15 h 168"/>
                  <a:gd name="T32" fmla="*/ 70 w 134"/>
                  <a:gd name="T33" fmla="*/ 0 h 168"/>
                  <a:gd name="T34" fmla="*/ 43 w 134"/>
                  <a:gd name="T35" fmla="*/ 3 h 168"/>
                  <a:gd name="T36" fmla="*/ 11 w 134"/>
                  <a:gd name="T37" fmla="*/ 15 h 168"/>
                  <a:gd name="T38" fmla="*/ 10 w 134"/>
                  <a:gd name="T39" fmla="*/ 19 h 168"/>
                  <a:gd name="T40" fmla="*/ 17 w 134"/>
                  <a:gd name="T41" fmla="*/ 38 h 168"/>
                  <a:gd name="T42" fmla="*/ 20 w 134"/>
                  <a:gd name="T43" fmla="*/ 40 h 168"/>
                  <a:gd name="T44" fmla="*/ 22 w 134"/>
                  <a:gd name="T45" fmla="*/ 39 h 168"/>
                  <a:gd name="T46" fmla="*/ 67 w 134"/>
                  <a:gd name="T47" fmla="*/ 29 h 168"/>
                  <a:gd name="T48" fmla="*/ 93 w 134"/>
                  <a:gd name="T49" fmla="*/ 35 h 168"/>
                  <a:gd name="T50" fmla="*/ 101 w 134"/>
                  <a:gd name="T51" fmla="*/ 60 h 168"/>
                  <a:gd name="T52" fmla="*/ 101 w 134"/>
                  <a:gd name="T53" fmla="*/ 64 h 168"/>
                  <a:gd name="T54" fmla="*/ 84 w 134"/>
                  <a:gd name="T55" fmla="*/ 62 h 168"/>
                  <a:gd name="T56" fmla="*/ 43 w 134"/>
                  <a:gd name="T57" fmla="*/ 135 h 168"/>
                  <a:gd name="T58" fmla="*/ 37 w 134"/>
                  <a:gd name="T59" fmla="*/ 129 h 168"/>
                  <a:gd name="T60" fmla="*/ 34 w 134"/>
                  <a:gd name="T61" fmla="*/ 115 h 168"/>
                  <a:gd name="T62" fmla="*/ 43 w 134"/>
                  <a:gd name="T63" fmla="*/ 95 h 168"/>
                  <a:gd name="T64" fmla="*/ 73 w 134"/>
                  <a:gd name="T65" fmla="*/ 88 h 168"/>
                  <a:gd name="T66" fmla="*/ 101 w 134"/>
                  <a:gd name="T67" fmla="*/ 90 h 168"/>
                  <a:gd name="T68" fmla="*/ 101 w 134"/>
                  <a:gd name="T69" fmla="*/ 137 h 168"/>
                  <a:gd name="T70" fmla="*/ 73 w 134"/>
                  <a:gd name="T71" fmla="*/ 141 h 168"/>
                  <a:gd name="T72" fmla="*/ 43 w 134"/>
                  <a:gd name="T73" fmla="*/ 135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4" h="168">
                    <a:moveTo>
                      <a:pt x="84" y="62"/>
                    </a:moveTo>
                    <a:cubicBezTo>
                      <a:pt x="80" y="62"/>
                      <a:pt x="75" y="62"/>
                      <a:pt x="68" y="62"/>
                    </a:cubicBezTo>
                    <a:cubicBezTo>
                      <a:pt x="59" y="62"/>
                      <a:pt x="51" y="63"/>
                      <a:pt x="43" y="65"/>
                    </a:cubicBezTo>
                    <a:cubicBezTo>
                      <a:pt x="35" y="67"/>
                      <a:pt x="27" y="71"/>
                      <a:pt x="21" y="75"/>
                    </a:cubicBezTo>
                    <a:cubicBezTo>
                      <a:pt x="15" y="80"/>
                      <a:pt x="10" y="85"/>
                      <a:pt x="6" y="92"/>
                    </a:cubicBezTo>
                    <a:cubicBezTo>
                      <a:pt x="2" y="99"/>
                      <a:pt x="0" y="107"/>
                      <a:pt x="0" y="116"/>
                    </a:cubicBezTo>
                    <a:cubicBezTo>
                      <a:pt x="0" y="125"/>
                      <a:pt x="2" y="133"/>
                      <a:pt x="5" y="140"/>
                    </a:cubicBezTo>
                    <a:cubicBezTo>
                      <a:pt x="8" y="146"/>
                      <a:pt x="13" y="152"/>
                      <a:pt x="19" y="156"/>
                    </a:cubicBezTo>
                    <a:cubicBezTo>
                      <a:pt x="24" y="160"/>
                      <a:pt x="32" y="163"/>
                      <a:pt x="40" y="165"/>
                    </a:cubicBezTo>
                    <a:cubicBezTo>
                      <a:pt x="48" y="167"/>
                      <a:pt x="57" y="168"/>
                      <a:pt x="67" y="168"/>
                    </a:cubicBezTo>
                    <a:cubicBezTo>
                      <a:pt x="78" y="168"/>
                      <a:pt x="88" y="167"/>
                      <a:pt x="99" y="165"/>
                    </a:cubicBezTo>
                    <a:cubicBezTo>
                      <a:pt x="109" y="163"/>
                      <a:pt x="121" y="161"/>
                      <a:pt x="125" y="160"/>
                    </a:cubicBezTo>
                    <a:cubicBezTo>
                      <a:pt x="128" y="159"/>
                      <a:pt x="132" y="158"/>
                      <a:pt x="132" y="158"/>
                    </a:cubicBezTo>
                    <a:cubicBezTo>
                      <a:pt x="134" y="158"/>
                      <a:pt x="134" y="155"/>
                      <a:pt x="134" y="155"/>
                    </a:cubicBezTo>
                    <a:cubicBezTo>
                      <a:pt x="134" y="60"/>
                      <a:pt x="134" y="60"/>
                      <a:pt x="134" y="60"/>
                    </a:cubicBezTo>
                    <a:cubicBezTo>
                      <a:pt x="134" y="40"/>
                      <a:pt x="129" y="24"/>
                      <a:pt x="118" y="15"/>
                    </a:cubicBezTo>
                    <a:cubicBezTo>
                      <a:pt x="107" y="5"/>
                      <a:pt x="91" y="0"/>
                      <a:pt x="70" y="0"/>
                    </a:cubicBezTo>
                    <a:cubicBezTo>
                      <a:pt x="62" y="0"/>
                      <a:pt x="50" y="1"/>
                      <a:pt x="43" y="3"/>
                    </a:cubicBezTo>
                    <a:cubicBezTo>
                      <a:pt x="43" y="3"/>
                      <a:pt x="20" y="7"/>
                      <a:pt x="11" y="15"/>
                    </a:cubicBezTo>
                    <a:cubicBezTo>
                      <a:pt x="11" y="15"/>
                      <a:pt x="9" y="16"/>
                      <a:pt x="10" y="19"/>
                    </a:cubicBezTo>
                    <a:cubicBezTo>
                      <a:pt x="17" y="38"/>
                      <a:pt x="17" y="38"/>
                      <a:pt x="17" y="38"/>
                    </a:cubicBezTo>
                    <a:cubicBezTo>
                      <a:pt x="18" y="41"/>
                      <a:pt x="20" y="40"/>
                      <a:pt x="20" y="40"/>
                    </a:cubicBezTo>
                    <a:cubicBezTo>
                      <a:pt x="20" y="40"/>
                      <a:pt x="21" y="40"/>
                      <a:pt x="22" y="39"/>
                    </a:cubicBezTo>
                    <a:cubicBezTo>
                      <a:pt x="42" y="28"/>
                      <a:pt x="67" y="29"/>
                      <a:pt x="67" y="29"/>
                    </a:cubicBezTo>
                    <a:cubicBezTo>
                      <a:pt x="78" y="29"/>
                      <a:pt x="87" y="31"/>
                      <a:pt x="93" y="35"/>
                    </a:cubicBezTo>
                    <a:cubicBezTo>
                      <a:pt x="98" y="40"/>
                      <a:pt x="101" y="46"/>
                      <a:pt x="101" y="60"/>
                    </a:cubicBezTo>
                    <a:cubicBezTo>
                      <a:pt x="101" y="64"/>
                      <a:pt x="101" y="64"/>
                      <a:pt x="101" y="64"/>
                    </a:cubicBezTo>
                    <a:cubicBezTo>
                      <a:pt x="92" y="63"/>
                      <a:pt x="84" y="62"/>
                      <a:pt x="84" y="62"/>
                    </a:cubicBezTo>
                    <a:moveTo>
                      <a:pt x="43" y="135"/>
                    </a:moveTo>
                    <a:cubicBezTo>
                      <a:pt x="39" y="132"/>
                      <a:pt x="38" y="131"/>
                      <a:pt x="37" y="129"/>
                    </a:cubicBezTo>
                    <a:cubicBezTo>
                      <a:pt x="35" y="126"/>
                      <a:pt x="34" y="121"/>
                      <a:pt x="34" y="115"/>
                    </a:cubicBezTo>
                    <a:cubicBezTo>
                      <a:pt x="34" y="106"/>
                      <a:pt x="37" y="100"/>
                      <a:pt x="43" y="95"/>
                    </a:cubicBezTo>
                    <a:cubicBezTo>
                      <a:pt x="43" y="95"/>
                      <a:pt x="52" y="88"/>
                      <a:pt x="73" y="88"/>
                    </a:cubicBezTo>
                    <a:cubicBezTo>
                      <a:pt x="88" y="88"/>
                      <a:pt x="101" y="90"/>
                      <a:pt x="101" y="90"/>
                    </a:cubicBezTo>
                    <a:cubicBezTo>
                      <a:pt x="101" y="137"/>
                      <a:pt x="101" y="137"/>
                      <a:pt x="101" y="137"/>
                    </a:cubicBezTo>
                    <a:cubicBezTo>
                      <a:pt x="101" y="137"/>
                      <a:pt x="88" y="140"/>
                      <a:pt x="73" y="141"/>
                    </a:cubicBezTo>
                    <a:cubicBezTo>
                      <a:pt x="52" y="142"/>
                      <a:pt x="43" y="135"/>
                      <a:pt x="43" y="135"/>
                    </a:cubicBezTo>
                  </a:path>
                </a:pathLst>
              </a:custGeom>
              <a:solidFill>
                <a:srgbClr val="139CD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defTabSz="914126"/>
                <a:endParaRPr lang="en-US" sz="1799" kern="0" dirty="0">
                  <a:solidFill>
                    <a:srgbClr val="000000"/>
                  </a:solidFill>
                </a:endParaRPr>
              </a:p>
            </p:txBody>
          </p:sp>
          <p:sp>
            <p:nvSpPr>
              <p:cNvPr id="257" name="Freeform 147"/>
              <p:cNvSpPr>
                <a:spLocks/>
              </p:cNvSpPr>
              <p:nvPr/>
            </p:nvSpPr>
            <p:spPr bwMode="auto">
              <a:xfrm>
                <a:off x="4911" y="1960"/>
                <a:ext cx="227" cy="386"/>
              </a:xfrm>
              <a:custGeom>
                <a:avLst/>
                <a:gdLst>
                  <a:gd name="T0" fmla="*/ 95 w 96"/>
                  <a:gd name="T1" fmla="*/ 7 h 162"/>
                  <a:gd name="T2" fmla="*/ 94 w 96"/>
                  <a:gd name="T3" fmla="*/ 3 h 162"/>
                  <a:gd name="T4" fmla="*/ 76 w 96"/>
                  <a:gd name="T5" fmla="*/ 0 h 162"/>
                  <a:gd name="T6" fmla="*/ 50 w 96"/>
                  <a:gd name="T7" fmla="*/ 5 h 162"/>
                  <a:gd name="T8" fmla="*/ 32 w 96"/>
                  <a:gd name="T9" fmla="*/ 18 h 162"/>
                  <a:gd name="T10" fmla="*/ 32 w 96"/>
                  <a:gd name="T11" fmla="*/ 5 h 162"/>
                  <a:gd name="T12" fmla="*/ 29 w 96"/>
                  <a:gd name="T13" fmla="*/ 2 h 162"/>
                  <a:gd name="T14" fmla="*/ 3 w 96"/>
                  <a:gd name="T15" fmla="*/ 2 h 162"/>
                  <a:gd name="T16" fmla="*/ 0 w 96"/>
                  <a:gd name="T17" fmla="*/ 5 h 162"/>
                  <a:gd name="T18" fmla="*/ 0 w 96"/>
                  <a:gd name="T19" fmla="*/ 159 h 162"/>
                  <a:gd name="T20" fmla="*/ 3 w 96"/>
                  <a:gd name="T21" fmla="*/ 162 h 162"/>
                  <a:gd name="T22" fmla="*/ 30 w 96"/>
                  <a:gd name="T23" fmla="*/ 162 h 162"/>
                  <a:gd name="T24" fmla="*/ 33 w 96"/>
                  <a:gd name="T25" fmla="*/ 159 h 162"/>
                  <a:gd name="T26" fmla="*/ 33 w 96"/>
                  <a:gd name="T27" fmla="*/ 82 h 162"/>
                  <a:gd name="T28" fmla="*/ 36 w 96"/>
                  <a:gd name="T29" fmla="*/ 55 h 162"/>
                  <a:gd name="T30" fmla="*/ 46 w 96"/>
                  <a:gd name="T31" fmla="*/ 40 h 162"/>
                  <a:gd name="T32" fmla="*/ 58 w 96"/>
                  <a:gd name="T33" fmla="*/ 32 h 162"/>
                  <a:gd name="T34" fmla="*/ 72 w 96"/>
                  <a:gd name="T35" fmla="*/ 30 h 162"/>
                  <a:gd name="T36" fmla="*/ 83 w 96"/>
                  <a:gd name="T37" fmla="*/ 32 h 162"/>
                  <a:gd name="T38" fmla="*/ 87 w 96"/>
                  <a:gd name="T39" fmla="*/ 29 h 162"/>
                  <a:gd name="T40" fmla="*/ 95 w 96"/>
                  <a:gd name="T41" fmla="*/ 7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6" h="162">
                    <a:moveTo>
                      <a:pt x="95" y="7"/>
                    </a:moveTo>
                    <a:cubicBezTo>
                      <a:pt x="96" y="5"/>
                      <a:pt x="94" y="4"/>
                      <a:pt x="94" y="3"/>
                    </a:cubicBezTo>
                    <a:cubicBezTo>
                      <a:pt x="92" y="3"/>
                      <a:pt x="83" y="1"/>
                      <a:pt x="76" y="0"/>
                    </a:cubicBezTo>
                    <a:cubicBezTo>
                      <a:pt x="63" y="0"/>
                      <a:pt x="56" y="2"/>
                      <a:pt x="50" y="5"/>
                    </a:cubicBezTo>
                    <a:cubicBezTo>
                      <a:pt x="43" y="8"/>
                      <a:pt x="36" y="12"/>
                      <a:pt x="32" y="18"/>
                    </a:cubicBezTo>
                    <a:cubicBezTo>
                      <a:pt x="32" y="5"/>
                      <a:pt x="32" y="5"/>
                      <a:pt x="32" y="5"/>
                    </a:cubicBezTo>
                    <a:cubicBezTo>
                      <a:pt x="32" y="3"/>
                      <a:pt x="31" y="2"/>
                      <a:pt x="29" y="2"/>
                    </a:cubicBezTo>
                    <a:cubicBezTo>
                      <a:pt x="3" y="2"/>
                      <a:pt x="3" y="2"/>
                      <a:pt x="3" y="2"/>
                    </a:cubicBezTo>
                    <a:cubicBezTo>
                      <a:pt x="1" y="2"/>
                      <a:pt x="0" y="3"/>
                      <a:pt x="0" y="5"/>
                    </a:cubicBezTo>
                    <a:cubicBezTo>
                      <a:pt x="0" y="159"/>
                      <a:pt x="0" y="159"/>
                      <a:pt x="0" y="159"/>
                    </a:cubicBezTo>
                    <a:cubicBezTo>
                      <a:pt x="0" y="161"/>
                      <a:pt x="1" y="162"/>
                      <a:pt x="3" y="162"/>
                    </a:cubicBezTo>
                    <a:cubicBezTo>
                      <a:pt x="30" y="162"/>
                      <a:pt x="30" y="162"/>
                      <a:pt x="30" y="162"/>
                    </a:cubicBezTo>
                    <a:cubicBezTo>
                      <a:pt x="32" y="162"/>
                      <a:pt x="33" y="161"/>
                      <a:pt x="33" y="159"/>
                    </a:cubicBezTo>
                    <a:cubicBezTo>
                      <a:pt x="33" y="82"/>
                      <a:pt x="33" y="82"/>
                      <a:pt x="33" y="82"/>
                    </a:cubicBezTo>
                    <a:cubicBezTo>
                      <a:pt x="33" y="72"/>
                      <a:pt x="34" y="62"/>
                      <a:pt x="36" y="55"/>
                    </a:cubicBezTo>
                    <a:cubicBezTo>
                      <a:pt x="39" y="49"/>
                      <a:pt x="42" y="44"/>
                      <a:pt x="46" y="40"/>
                    </a:cubicBezTo>
                    <a:cubicBezTo>
                      <a:pt x="49" y="36"/>
                      <a:pt x="54" y="34"/>
                      <a:pt x="58" y="32"/>
                    </a:cubicBezTo>
                    <a:cubicBezTo>
                      <a:pt x="63" y="31"/>
                      <a:pt x="68" y="30"/>
                      <a:pt x="72" y="30"/>
                    </a:cubicBezTo>
                    <a:cubicBezTo>
                      <a:pt x="78" y="30"/>
                      <a:pt x="83" y="32"/>
                      <a:pt x="83" y="32"/>
                    </a:cubicBezTo>
                    <a:cubicBezTo>
                      <a:pt x="86" y="32"/>
                      <a:pt x="87" y="31"/>
                      <a:pt x="87" y="29"/>
                    </a:cubicBezTo>
                    <a:cubicBezTo>
                      <a:pt x="89" y="24"/>
                      <a:pt x="94" y="10"/>
                      <a:pt x="95" y="7"/>
                    </a:cubicBezTo>
                  </a:path>
                </a:pathLst>
              </a:custGeom>
              <a:solidFill>
                <a:srgbClr val="139CD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defTabSz="914126"/>
                <a:endParaRPr lang="en-US" sz="1799" kern="0" dirty="0">
                  <a:solidFill>
                    <a:srgbClr val="000000"/>
                  </a:solidFill>
                </a:endParaRPr>
              </a:p>
            </p:txBody>
          </p:sp>
          <p:sp>
            <p:nvSpPr>
              <p:cNvPr id="258" name="Freeform 148"/>
              <p:cNvSpPr>
                <a:spLocks/>
              </p:cNvSpPr>
              <p:nvPr/>
            </p:nvSpPr>
            <p:spPr bwMode="auto">
              <a:xfrm>
                <a:off x="4108" y="1797"/>
                <a:ext cx="431" cy="725"/>
              </a:xfrm>
              <a:custGeom>
                <a:avLst/>
                <a:gdLst>
                  <a:gd name="T0" fmla="*/ 179 w 182"/>
                  <a:gd name="T1" fmla="*/ 4 h 304"/>
                  <a:gd name="T2" fmla="*/ 169 w 182"/>
                  <a:gd name="T3" fmla="*/ 1 h 304"/>
                  <a:gd name="T4" fmla="*/ 155 w 182"/>
                  <a:gd name="T5" fmla="*/ 0 h 304"/>
                  <a:gd name="T6" fmla="*/ 111 w 182"/>
                  <a:gd name="T7" fmla="*/ 16 h 304"/>
                  <a:gd name="T8" fmla="*/ 90 w 182"/>
                  <a:gd name="T9" fmla="*/ 63 h 304"/>
                  <a:gd name="T10" fmla="*/ 89 w 182"/>
                  <a:gd name="T11" fmla="*/ 70 h 304"/>
                  <a:gd name="T12" fmla="*/ 66 w 182"/>
                  <a:gd name="T13" fmla="*/ 70 h 304"/>
                  <a:gd name="T14" fmla="*/ 62 w 182"/>
                  <a:gd name="T15" fmla="*/ 73 h 304"/>
                  <a:gd name="T16" fmla="*/ 58 w 182"/>
                  <a:gd name="T17" fmla="*/ 94 h 304"/>
                  <a:gd name="T18" fmla="*/ 62 w 182"/>
                  <a:gd name="T19" fmla="*/ 98 h 304"/>
                  <a:gd name="T20" fmla="*/ 84 w 182"/>
                  <a:gd name="T21" fmla="*/ 98 h 304"/>
                  <a:gd name="T22" fmla="*/ 61 w 182"/>
                  <a:gd name="T23" fmla="*/ 227 h 304"/>
                  <a:gd name="T24" fmla="*/ 55 w 182"/>
                  <a:gd name="T25" fmla="*/ 252 h 304"/>
                  <a:gd name="T26" fmla="*/ 48 w 182"/>
                  <a:gd name="T27" fmla="*/ 267 h 304"/>
                  <a:gd name="T28" fmla="*/ 38 w 182"/>
                  <a:gd name="T29" fmla="*/ 274 h 304"/>
                  <a:gd name="T30" fmla="*/ 26 w 182"/>
                  <a:gd name="T31" fmla="*/ 276 h 304"/>
                  <a:gd name="T32" fmla="*/ 18 w 182"/>
                  <a:gd name="T33" fmla="*/ 275 h 304"/>
                  <a:gd name="T34" fmla="*/ 12 w 182"/>
                  <a:gd name="T35" fmla="*/ 274 h 304"/>
                  <a:gd name="T36" fmla="*/ 9 w 182"/>
                  <a:gd name="T37" fmla="*/ 275 h 304"/>
                  <a:gd name="T38" fmla="*/ 1 w 182"/>
                  <a:gd name="T39" fmla="*/ 296 h 304"/>
                  <a:gd name="T40" fmla="*/ 3 w 182"/>
                  <a:gd name="T41" fmla="*/ 300 h 304"/>
                  <a:gd name="T42" fmla="*/ 12 w 182"/>
                  <a:gd name="T43" fmla="*/ 303 h 304"/>
                  <a:gd name="T44" fmla="*/ 27 w 182"/>
                  <a:gd name="T45" fmla="*/ 304 h 304"/>
                  <a:gd name="T46" fmla="*/ 53 w 182"/>
                  <a:gd name="T47" fmla="*/ 301 h 304"/>
                  <a:gd name="T48" fmla="*/ 72 w 182"/>
                  <a:gd name="T49" fmla="*/ 287 h 304"/>
                  <a:gd name="T50" fmla="*/ 85 w 182"/>
                  <a:gd name="T51" fmla="*/ 264 h 304"/>
                  <a:gd name="T52" fmla="*/ 94 w 182"/>
                  <a:gd name="T53" fmla="*/ 229 h 304"/>
                  <a:gd name="T54" fmla="*/ 117 w 182"/>
                  <a:gd name="T55" fmla="*/ 98 h 304"/>
                  <a:gd name="T56" fmla="*/ 151 w 182"/>
                  <a:gd name="T57" fmla="*/ 98 h 304"/>
                  <a:gd name="T58" fmla="*/ 155 w 182"/>
                  <a:gd name="T59" fmla="*/ 95 h 304"/>
                  <a:gd name="T60" fmla="*/ 159 w 182"/>
                  <a:gd name="T61" fmla="*/ 73 h 304"/>
                  <a:gd name="T62" fmla="*/ 155 w 182"/>
                  <a:gd name="T63" fmla="*/ 70 h 304"/>
                  <a:gd name="T64" fmla="*/ 122 w 182"/>
                  <a:gd name="T65" fmla="*/ 70 h 304"/>
                  <a:gd name="T66" fmla="*/ 128 w 182"/>
                  <a:gd name="T67" fmla="*/ 46 h 304"/>
                  <a:gd name="T68" fmla="*/ 135 w 182"/>
                  <a:gd name="T69" fmla="*/ 35 h 304"/>
                  <a:gd name="T70" fmla="*/ 144 w 182"/>
                  <a:gd name="T71" fmla="*/ 30 h 304"/>
                  <a:gd name="T72" fmla="*/ 155 w 182"/>
                  <a:gd name="T73" fmla="*/ 28 h 304"/>
                  <a:gd name="T74" fmla="*/ 163 w 182"/>
                  <a:gd name="T75" fmla="*/ 29 h 304"/>
                  <a:gd name="T76" fmla="*/ 169 w 182"/>
                  <a:gd name="T77" fmla="*/ 31 h 304"/>
                  <a:gd name="T78" fmla="*/ 173 w 182"/>
                  <a:gd name="T79" fmla="*/ 29 h 304"/>
                  <a:gd name="T80" fmla="*/ 181 w 182"/>
                  <a:gd name="T81" fmla="*/ 7 h 304"/>
                  <a:gd name="T82" fmla="*/ 179 w 182"/>
                  <a:gd name="T83" fmla="*/ 4 h 3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82" h="304">
                    <a:moveTo>
                      <a:pt x="179" y="4"/>
                    </a:moveTo>
                    <a:cubicBezTo>
                      <a:pt x="176" y="3"/>
                      <a:pt x="173" y="2"/>
                      <a:pt x="169" y="1"/>
                    </a:cubicBezTo>
                    <a:cubicBezTo>
                      <a:pt x="165" y="1"/>
                      <a:pt x="160" y="0"/>
                      <a:pt x="155" y="0"/>
                    </a:cubicBezTo>
                    <a:cubicBezTo>
                      <a:pt x="136" y="0"/>
                      <a:pt x="121" y="5"/>
                      <a:pt x="111" y="16"/>
                    </a:cubicBezTo>
                    <a:cubicBezTo>
                      <a:pt x="101" y="26"/>
                      <a:pt x="94" y="42"/>
                      <a:pt x="90" y="63"/>
                    </a:cubicBezTo>
                    <a:cubicBezTo>
                      <a:pt x="89" y="70"/>
                      <a:pt x="89" y="70"/>
                      <a:pt x="89" y="70"/>
                    </a:cubicBezTo>
                    <a:cubicBezTo>
                      <a:pt x="66" y="70"/>
                      <a:pt x="66" y="70"/>
                      <a:pt x="66" y="70"/>
                    </a:cubicBezTo>
                    <a:cubicBezTo>
                      <a:pt x="66" y="70"/>
                      <a:pt x="63" y="70"/>
                      <a:pt x="62" y="73"/>
                    </a:cubicBezTo>
                    <a:cubicBezTo>
                      <a:pt x="58" y="94"/>
                      <a:pt x="58" y="94"/>
                      <a:pt x="58" y="94"/>
                    </a:cubicBezTo>
                    <a:cubicBezTo>
                      <a:pt x="58" y="96"/>
                      <a:pt x="59" y="98"/>
                      <a:pt x="62" y="98"/>
                    </a:cubicBezTo>
                    <a:cubicBezTo>
                      <a:pt x="84" y="98"/>
                      <a:pt x="84" y="98"/>
                      <a:pt x="84" y="98"/>
                    </a:cubicBezTo>
                    <a:cubicBezTo>
                      <a:pt x="61" y="227"/>
                      <a:pt x="61" y="227"/>
                      <a:pt x="61" y="227"/>
                    </a:cubicBezTo>
                    <a:cubicBezTo>
                      <a:pt x="59" y="237"/>
                      <a:pt x="57" y="246"/>
                      <a:pt x="55" y="252"/>
                    </a:cubicBezTo>
                    <a:cubicBezTo>
                      <a:pt x="53" y="259"/>
                      <a:pt x="51" y="264"/>
                      <a:pt x="48" y="267"/>
                    </a:cubicBezTo>
                    <a:cubicBezTo>
                      <a:pt x="45" y="271"/>
                      <a:pt x="43" y="273"/>
                      <a:pt x="38" y="274"/>
                    </a:cubicBezTo>
                    <a:cubicBezTo>
                      <a:pt x="35" y="276"/>
                      <a:pt x="31" y="276"/>
                      <a:pt x="26" y="276"/>
                    </a:cubicBezTo>
                    <a:cubicBezTo>
                      <a:pt x="24" y="276"/>
                      <a:pt x="20" y="276"/>
                      <a:pt x="18" y="275"/>
                    </a:cubicBezTo>
                    <a:cubicBezTo>
                      <a:pt x="15" y="275"/>
                      <a:pt x="14" y="274"/>
                      <a:pt x="12" y="274"/>
                    </a:cubicBezTo>
                    <a:cubicBezTo>
                      <a:pt x="12" y="274"/>
                      <a:pt x="10" y="272"/>
                      <a:pt x="9" y="275"/>
                    </a:cubicBezTo>
                    <a:cubicBezTo>
                      <a:pt x="8" y="277"/>
                      <a:pt x="2" y="294"/>
                      <a:pt x="1" y="296"/>
                    </a:cubicBezTo>
                    <a:cubicBezTo>
                      <a:pt x="0" y="298"/>
                      <a:pt x="1" y="300"/>
                      <a:pt x="3" y="300"/>
                    </a:cubicBezTo>
                    <a:cubicBezTo>
                      <a:pt x="6" y="301"/>
                      <a:pt x="8" y="302"/>
                      <a:pt x="12" y="303"/>
                    </a:cubicBezTo>
                    <a:cubicBezTo>
                      <a:pt x="18" y="304"/>
                      <a:pt x="23" y="304"/>
                      <a:pt x="27" y="304"/>
                    </a:cubicBezTo>
                    <a:cubicBezTo>
                      <a:pt x="37" y="304"/>
                      <a:pt x="45" y="303"/>
                      <a:pt x="53" y="301"/>
                    </a:cubicBezTo>
                    <a:cubicBezTo>
                      <a:pt x="60" y="298"/>
                      <a:pt x="66" y="293"/>
                      <a:pt x="72" y="287"/>
                    </a:cubicBezTo>
                    <a:cubicBezTo>
                      <a:pt x="78" y="281"/>
                      <a:pt x="81" y="274"/>
                      <a:pt x="85" y="264"/>
                    </a:cubicBezTo>
                    <a:cubicBezTo>
                      <a:pt x="89" y="255"/>
                      <a:pt x="92" y="243"/>
                      <a:pt x="94" y="229"/>
                    </a:cubicBezTo>
                    <a:cubicBezTo>
                      <a:pt x="117" y="98"/>
                      <a:pt x="117" y="98"/>
                      <a:pt x="117" y="98"/>
                    </a:cubicBezTo>
                    <a:cubicBezTo>
                      <a:pt x="151" y="98"/>
                      <a:pt x="151" y="98"/>
                      <a:pt x="151" y="98"/>
                    </a:cubicBezTo>
                    <a:cubicBezTo>
                      <a:pt x="151" y="98"/>
                      <a:pt x="154" y="98"/>
                      <a:pt x="155" y="95"/>
                    </a:cubicBezTo>
                    <a:cubicBezTo>
                      <a:pt x="159" y="73"/>
                      <a:pt x="159" y="73"/>
                      <a:pt x="159" y="73"/>
                    </a:cubicBezTo>
                    <a:cubicBezTo>
                      <a:pt x="159" y="71"/>
                      <a:pt x="158" y="70"/>
                      <a:pt x="155" y="70"/>
                    </a:cubicBezTo>
                    <a:cubicBezTo>
                      <a:pt x="122" y="70"/>
                      <a:pt x="122" y="70"/>
                      <a:pt x="122" y="70"/>
                    </a:cubicBezTo>
                    <a:cubicBezTo>
                      <a:pt x="123" y="69"/>
                      <a:pt x="124" y="57"/>
                      <a:pt x="128" y="46"/>
                    </a:cubicBezTo>
                    <a:cubicBezTo>
                      <a:pt x="129" y="42"/>
                      <a:pt x="132" y="38"/>
                      <a:pt x="135" y="35"/>
                    </a:cubicBezTo>
                    <a:cubicBezTo>
                      <a:pt x="138" y="33"/>
                      <a:pt x="141" y="31"/>
                      <a:pt x="144" y="30"/>
                    </a:cubicBezTo>
                    <a:cubicBezTo>
                      <a:pt x="147" y="29"/>
                      <a:pt x="151" y="28"/>
                      <a:pt x="155" y="28"/>
                    </a:cubicBezTo>
                    <a:cubicBezTo>
                      <a:pt x="158" y="28"/>
                      <a:pt x="161" y="29"/>
                      <a:pt x="163" y="29"/>
                    </a:cubicBezTo>
                    <a:cubicBezTo>
                      <a:pt x="167" y="30"/>
                      <a:pt x="168" y="30"/>
                      <a:pt x="169" y="31"/>
                    </a:cubicBezTo>
                    <a:cubicBezTo>
                      <a:pt x="172" y="32"/>
                      <a:pt x="172" y="31"/>
                      <a:pt x="173" y="29"/>
                    </a:cubicBezTo>
                    <a:cubicBezTo>
                      <a:pt x="181" y="7"/>
                      <a:pt x="181" y="7"/>
                      <a:pt x="181" y="7"/>
                    </a:cubicBezTo>
                    <a:cubicBezTo>
                      <a:pt x="182" y="5"/>
                      <a:pt x="180" y="4"/>
                      <a:pt x="179" y="4"/>
                    </a:cubicBezTo>
                  </a:path>
                </a:pathLst>
              </a:custGeom>
              <a:solidFill>
                <a:srgbClr val="139CD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defTabSz="914126"/>
                <a:endParaRPr lang="en-US" sz="1799" kern="0" dirty="0">
                  <a:solidFill>
                    <a:srgbClr val="000000"/>
                  </a:solidFill>
                </a:endParaRPr>
              </a:p>
            </p:txBody>
          </p:sp>
          <p:sp>
            <p:nvSpPr>
              <p:cNvPr id="259" name="Freeform 149"/>
              <p:cNvSpPr>
                <a:spLocks/>
              </p:cNvSpPr>
              <p:nvPr/>
            </p:nvSpPr>
            <p:spPr bwMode="auto">
              <a:xfrm>
                <a:off x="3360" y="1805"/>
                <a:ext cx="78" cy="541"/>
              </a:xfrm>
              <a:custGeom>
                <a:avLst/>
                <a:gdLst>
                  <a:gd name="T0" fmla="*/ 33 w 33"/>
                  <a:gd name="T1" fmla="*/ 224 h 227"/>
                  <a:gd name="T2" fmla="*/ 30 w 33"/>
                  <a:gd name="T3" fmla="*/ 227 h 227"/>
                  <a:gd name="T4" fmla="*/ 3 w 33"/>
                  <a:gd name="T5" fmla="*/ 227 h 227"/>
                  <a:gd name="T6" fmla="*/ 0 w 33"/>
                  <a:gd name="T7" fmla="*/ 224 h 227"/>
                  <a:gd name="T8" fmla="*/ 0 w 33"/>
                  <a:gd name="T9" fmla="*/ 4 h 227"/>
                  <a:gd name="T10" fmla="*/ 3 w 33"/>
                  <a:gd name="T11" fmla="*/ 0 h 227"/>
                  <a:gd name="T12" fmla="*/ 30 w 33"/>
                  <a:gd name="T13" fmla="*/ 0 h 227"/>
                  <a:gd name="T14" fmla="*/ 33 w 33"/>
                  <a:gd name="T15" fmla="*/ 4 h 227"/>
                  <a:gd name="T16" fmla="*/ 33 w 33"/>
                  <a:gd name="T17" fmla="*/ 224 h 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227">
                    <a:moveTo>
                      <a:pt x="33" y="224"/>
                    </a:moveTo>
                    <a:cubicBezTo>
                      <a:pt x="33" y="226"/>
                      <a:pt x="32" y="227"/>
                      <a:pt x="30" y="227"/>
                    </a:cubicBezTo>
                    <a:cubicBezTo>
                      <a:pt x="3" y="227"/>
                      <a:pt x="3" y="227"/>
                      <a:pt x="3" y="227"/>
                    </a:cubicBezTo>
                    <a:cubicBezTo>
                      <a:pt x="1" y="227"/>
                      <a:pt x="0" y="226"/>
                      <a:pt x="0" y="224"/>
                    </a:cubicBezTo>
                    <a:cubicBezTo>
                      <a:pt x="0" y="4"/>
                      <a:pt x="0" y="4"/>
                      <a:pt x="0" y="4"/>
                    </a:cubicBezTo>
                    <a:cubicBezTo>
                      <a:pt x="0" y="2"/>
                      <a:pt x="1" y="0"/>
                      <a:pt x="3" y="0"/>
                    </a:cubicBezTo>
                    <a:cubicBezTo>
                      <a:pt x="30" y="0"/>
                      <a:pt x="30" y="0"/>
                      <a:pt x="30" y="0"/>
                    </a:cubicBezTo>
                    <a:cubicBezTo>
                      <a:pt x="32" y="0"/>
                      <a:pt x="33" y="2"/>
                      <a:pt x="33" y="4"/>
                    </a:cubicBezTo>
                    <a:lnTo>
                      <a:pt x="33" y="224"/>
                    </a:lnTo>
                    <a:close/>
                  </a:path>
                </a:pathLst>
              </a:custGeom>
              <a:solidFill>
                <a:srgbClr val="139CD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defTabSz="914126"/>
                <a:endParaRPr lang="en-US" sz="1799" kern="0" dirty="0">
                  <a:solidFill>
                    <a:srgbClr val="000000"/>
                  </a:solidFill>
                </a:endParaRPr>
              </a:p>
            </p:txBody>
          </p:sp>
        </p:grpSp>
        <p:grpSp>
          <p:nvGrpSpPr>
            <p:cNvPr id="217" name="Group 216"/>
            <p:cNvGrpSpPr/>
            <p:nvPr/>
          </p:nvGrpSpPr>
          <p:grpSpPr>
            <a:xfrm>
              <a:off x="8950652" y="1639282"/>
              <a:ext cx="742388" cy="164117"/>
              <a:chOff x="1549400" y="4437063"/>
              <a:chExt cx="8394700" cy="1855787"/>
            </a:xfrm>
          </p:grpSpPr>
          <p:sp>
            <p:nvSpPr>
              <p:cNvPr id="240" name="Freeform 9"/>
              <p:cNvSpPr>
                <a:spLocks noEditPoints="1"/>
              </p:cNvSpPr>
              <p:nvPr/>
            </p:nvSpPr>
            <p:spPr bwMode="auto">
              <a:xfrm>
                <a:off x="3649663" y="4789488"/>
                <a:ext cx="1046163" cy="1149350"/>
              </a:xfrm>
              <a:custGeom>
                <a:avLst/>
                <a:gdLst>
                  <a:gd name="T0" fmla="*/ 280 w 280"/>
                  <a:gd name="T1" fmla="*/ 149 h 306"/>
                  <a:gd name="T2" fmla="*/ 263 w 280"/>
                  <a:gd name="T3" fmla="*/ 232 h 306"/>
                  <a:gd name="T4" fmla="*/ 213 w 280"/>
                  <a:gd name="T5" fmla="*/ 287 h 306"/>
                  <a:gd name="T6" fmla="*/ 139 w 280"/>
                  <a:gd name="T7" fmla="*/ 306 h 306"/>
                  <a:gd name="T8" fmla="*/ 67 w 280"/>
                  <a:gd name="T9" fmla="*/ 288 h 306"/>
                  <a:gd name="T10" fmla="*/ 17 w 280"/>
                  <a:gd name="T11" fmla="*/ 235 h 306"/>
                  <a:gd name="T12" fmla="*/ 0 w 280"/>
                  <a:gd name="T13" fmla="*/ 157 h 306"/>
                  <a:gd name="T14" fmla="*/ 18 w 280"/>
                  <a:gd name="T15" fmla="*/ 74 h 306"/>
                  <a:gd name="T16" fmla="*/ 68 w 280"/>
                  <a:gd name="T17" fmla="*/ 19 h 306"/>
                  <a:gd name="T18" fmla="*/ 144 w 280"/>
                  <a:gd name="T19" fmla="*/ 0 h 306"/>
                  <a:gd name="T20" fmla="*/ 215 w 280"/>
                  <a:gd name="T21" fmla="*/ 19 h 306"/>
                  <a:gd name="T22" fmla="*/ 263 w 280"/>
                  <a:gd name="T23" fmla="*/ 72 h 306"/>
                  <a:gd name="T24" fmla="*/ 280 w 280"/>
                  <a:gd name="T25" fmla="*/ 149 h 306"/>
                  <a:gd name="T26" fmla="*/ 244 w 280"/>
                  <a:gd name="T27" fmla="*/ 154 h 306"/>
                  <a:gd name="T28" fmla="*/ 217 w 280"/>
                  <a:gd name="T29" fmla="*/ 64 h 306"/>
                  <a:gd name="T30" fmla="*/ 141 w 280"/>
                  <a:gd name="T31" fmla="*/ 31 h 306"/>
                  <a:gd name="T32" fmla="*/ 87 w 280"/>
                  <a:gd name="T33" fmla="*/ 47 h 306"/>
                  <a:gd name="T34" fmla="*/ 50 w 280"/>
                  <a:gd name="T35" fmla="*/ 90 h 306"/>
                  <a:gd name="T36" fmla="*/ 36 w 280"/>
                  <a:gd name="T37" fmla="*/ 153 h 306"/>
                  <a:gd name="T38" fmla="*/ 49 w 280"/>
                  <a:gd name="T39" fmla="*/ 217 h 306"/>
                  <a:gd name="T40" fmla="*/ 85 w 280"/>
                  <a:gd name="T41" fmla="*/ 260 h 306"/>
                  <a:gd name="T42" fmla="*/ 139 w 280"/>
                  <a:gd name="T43" fmla="*/ 275 h 306"/>
                  <a:gd name="T44" fmla="*/ 216 w 280"/>
                  <a:gd name="T45" fmla="*/ 243 h 306"/>
                  <a:gd name="T46" fmla="*/ 244 w 280"/>
                  <a:gd name="T47" fmla="*/ 154 h 3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80" h="306">
                    <a:moveTo>
                      <a:pt x="280" y="149"/>
                    </a:moveTo>
                    <a:cubicBezTo>
                      <a:pt x="280" y="181"/>
                      <a:pt x="275" y="209"/>
                      <a:pt x="263" y="232"/>
                    </a:cubicBezTo>
                    <a:cubicBezTo>
                      <a:pt x="252" y="256"/>
                      <a:pt x="235" y="274"/>
                      <a:pt x="213" y="287"/>
                    </a:cubicBezTo>
                    <a:cubicBezTo>
                      <a:pt x="192" y="300"/>
                      <a:pt x="167" y="306"/>
                      <a:pt x="139" y="306"/>
                    </a:cubicBezTo>
                    <a:cubicBezTo>
                      <a:pt x="112" y="306"/>
                      <a:pt x="88" y="300"/>
                      <a:pt x="67" y="288"/>
                    </a:cubicBezTo>
                    <a:cubicBezTo>
                      <a:pt x="45" y="275"/>
                      <a:pt x="29" y="258"/>
                      <a:pt x="17" y="235"/>
                    </a:cubicBezTo>
                    <a:cubicBezTo>
                      <a:pt x="6" y="212"/>
                      <a:pt x="0" y="186"/>
                      <a:pt x="0" y="157"/>
                    </a:cubicBezTo>
                    <a:cubicBezTo>
                      <a:pt x="0" y="125"/>
                      <a:pt x="6" y="98"/>
                      <a:pt x="18" y="74"/>
                    </a:cubicBezTo>
                    <a:cubicBezTo>
                      <a:pt x="29" y="50"/>
                      <a:pt x="46" y="32"/>
                      <a:pt x="68" y="19"/>
                    </a:cubicBezTo>
                    <a:cubicBezTo>
                      <a:pt x="90" y="6"/>
                      <a:pt x="115" y="0"/>
                      <a:pt x="144" y="0"/>
                    </a:cubicBezTo>
                    <a:cubicBezTo>
                      <a:pt x="170" y="0"/>
                      <a:pt x="194" y="6"/>
                      <a:pt x="215" y="19"/>
                    </a:cubicBezTo>
                    <a:cubicBezTo>
                      <a:pt x="236" y="31"/>
                      <a:pt x="252" y="49"/>
                      <a:pt x="263" y="72"/>
                    </a:cubicBezTo>
                    <a:cubicBezTo>
                      <a:pt x="275" y="94"/>
                      <a:pt x="280" y="120"/>
                      <a:pt x="280" y="149"/>
                    </a:cubicBezTo>
                    <a:moveTo>
                      <a:pt x="244" y="154"/>
                    </a:moveTo>
                    <a:cubicBezTo>
                      <a:pt x="244" y="115"/>
                      <a:pt x="235" y="85"/>
                      <a:pt x="217" y="64"/>
                    </a:cubicBezTo>
                    <a:cubicBezTo>
                      <a:pt x="199" y="42"/>
                      <a:pt x="174" y="31"/>
                      <a:pt x="141" y="31"/>
                    </a:cubicBezTo>
                    <a:cubicBezTo>
                      <a:pt x="121" y="31"/>
                      <a:pt x="103" y="36"/>
                      <a:pt x="87" y="47"/>
                    </a:cubicBezTo>
                    <a:cubicBezTo>
                      <a:pt x="71" y="57"/>
                      <a:pt x="59" y="71"/>
                      <a:pt x="50" y="90"/>
                    </a:cubicBezTo>
                    <a:cubicBezTo>
                      <a:pt x="41" y="109"/>
                      <a:pt x="36" y="130"/>
                      <a:pt x="36" y="153"/>
                    </a:cubicBezTo>
                    <a:cubicBezTo>
                      <a:pt x="36" y="177"/>
                      <a:pt x="41" y="198"/>
                      <a:pt x="49" y="217"/>
                    </a:cubicBezTo>
                    <a:cubicBezTo>
                      <a:pt x="58" y="235"/>
                      <a:pt x="70" y="250"/>
                      <a:pt x="85" y="260"/>
                    </a:cubicBezTo>
                    <a:cubicBezTo>
                      <a:pt x="101" y="270"/>
                      <a:pt x="119" y="275"/>
                      <a:pt x="139" y="275"/>
                    </a:cubicBezTo>
                    <a:cubicBezTo>
                      <a:pt x="172" y="275"/>
                      <a:pt x="197" y="264"/>
                      <a:pt x="216" y="243"/>
                    </a:cubicBezTo>
                    <a:cubicBezTo>
                      <a:pt x="235" y="221"/>
                      <a:pt x="244" y="192"/>
                      <a:pt x="244" y="154"/>
                    </a:cubicBezTo>
                  </a:path>
                </a:pathLst>
              </a:custGeom>
              <a:solidFill>
                <a:srgbClr val="EB4710"/>
              </a:solidFill>
              <a:ln>
                <a:noFill/>
              </a:ln>
            </p:spPr>
            <p:txBody>
              <a:bodyPr vert="horz" wrap="square" lIns="91416" tIns="45708" rIns="91416" bIns="45708" numCol="1" anchor="t" anchorCtr="0" compatLnSpc="1">
                <a:prstTxWarp prst="textNoShape">
                  <a:avLst/>
                </a:prstTxWarp>
              </a:bodyPr>
              <a:lstStyle/>
              <a:p>
                <a:pPr defTabSz="914126"/>
                <a:endParaRPr lang="en-US" sz="1799" kern="0">
                  <a:solidFill>
                    <a:sysClr val="windowText" lastClr="000000"/>
                  </a:solidFill>
                </a:endParaRPr>
              </a:p>
            </p:txBody>
          </p:sp>
          <p:sp>
            <p:nvSpPr>
              <p:cNvPr id="241" name="Freeform 10"/>
              <p:cNvSpPr>
                <a:spLocks/>
              </p:cNvSpPr>
              <p:nvPr/>
            </p:nvSpPr>
            <p:spPr bwMode="auto">
              <a:xfrm>
                <a:off x="4773613" y="4725988"/>
                <a:ext cx="477838" cy="1193800"/>
              </a:xfrm>
              <a:custGeom>
                <a:avLst/>
                <a:gdLst>
                  <a:gd name="T0" fmla="*/ 128 w 128"/>
                  <a:gd name="T1" fmla="*/ 35 h 318"/>
                  <a:gd name="T2" fmla="*/ 106 w 128"/>
                  <a:gd name="T3" fmla="*/ 29 h 318"/>
                  <a:gd name="T4" fmla="*/ 70 w 128"/>
                  <a:gd name="T5" fmla="*/ 74 h 318"/>
                  <a:gd name="T6" fmla="*/ 70 w 128"/>
                  <a:gd name="T7" fmla="*/ 107 h 318"/>
                  <a:gd name="T8" fmla="*/ 120 w 128"/>
                  <a:gd name="T9" fmla="*/ 107 h 318"/>
                  <a:gd name="T10" fmla="*/ 120 w 128"/>
                  <a:gd name="T11" fmla="*/ 135 h 318"/>
                  <a:gd name="T12" fmla="*/ 70 w 128"/>
                  <a:gd name="T13" fmla="*/ 135 h 318"/>
                  <a:gd name="T14" fmla="*/ 70 w 128"/>
                  <a:gd name="T15" fmla="*/ 318 h 318"/>
                  <a:gd name="T16" fmla="*/ 36 w 128"/>
                  <a:gd name="T17" fmla="*/ 318 h 318"/>
                  <a:gd name="T18" fmla="*/ 36 w 128"/>
                  <a:gd name="T19" fmla="*/ 135 h 318"/>
                  <a:gd name="T20" fmla="*/ 0 w 128"/>
                  <a:gd name="T21" fmla="*/ 135 h 318"/>
                  <a:gd name="T22" fmla="*/ 0 w 128"/>
                  <a:gd name="T23" fmla="*/ 107 h 318"/>
                  <a:gd name="T24" fmla="*/ 36 w 128"/>
                  <a:gd name="T25" fmla="*/ 107 h 318"/>
                  <a:gd name="T26" fmla="*/ 36 w 128"/>
                  <a:gd name="T27" fmla="*/ 72 h 318"/>
                  <a:gd name="T28" fmla="*/ 55 w 128"/>
                  <a:gd name="T29" fmla="*/ 20 h 318"/>
                  <a:gd name="T30" fmla="*/ 104 w 128"/>
                  <a:gd name="T31" fmla="*/ 0 h 318"/>
                  <a:gd name="T32" fmla="*/ 128 w 128"/>
                  <a:gd name="T33" fmla="*/ 4 h 318"/>
                  <a:gd name="T34" fmla="*/ 128 w 128"/>
                  <a:gd name="T35" fmla="*/ 35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28" h="318">
                    <a:moveTo>
                      <a:pt x="128" y="35"/>
                    </a:moveTo>
                    <a:cubicBezTo>
                      <a:pt x="122" y="31"/>
                      <a:pt x="114" y="29"/>
                      <a:pt x="106" y="29"/>
                    </a:cubicBezTo>
                    <a:cubicBezTo>
                      <a:pt x="82" y="29"/>
                      <a:pt x="70" y="44"/>
                      <a:pt x="70" y="74"/>
                    </a:cubicBezTo>
                    <a:cubicBezTo>
                      <a:pt x="70" y="107"/>
                      <a:pt x="70" y="107"/>
                      <a:pt x="70" y="107"/>
                    </a:cubicBezTo>
                    <a:cubicBezTo>
                      <a:pt x="120" y="107"/>
                      <a:pt x="120" y="107"/>
                      <a:pt x="120" y="107"/>
                    </a:cubicBezTo>
                    <a:cubicBezTo>
                      <a:pt x="120" y="135"/>
                      <a:pt x="120" y="135"/>
                      <a:pt x="120" y="135"/>
                    </a:cubicBezTo>
                    <a:cubicBezTo>
                      <a:pt x="70" y="135"/>
                      <a:pt x="70" y="135"/>
                      <a:pt x="70" y="135"/>
                    </a:cubicBezTo>
                    <a:cubicBezTo>
                      <a:pt x="70" y="318"/>
                      <a:pt x="70" y="318"/>
                      <a:pt x="70" y="318"/>
                    </a:cubicBezTo>
                    <a:cubicBezTo>
                      <a:pt x="36" y="318"/>
                      <a:pt x="36" y="318"/>
                      <a:pt x="36" y="318"/>
                    </a:cubicBezTo>
                    <a:cubicBezTo>
                      <a:pt x="36" y="135"/>
                      <a:pt x="36" y="135"/>
                      <a:pt x="36" y="135"/>
                    </a:cubicBezTo>
                    <a:cubicBezTo>
                      <a:pt x="0" y="135"/>
                      <a:pt x="0" y="135"/>
                      <a:pt x="0" y="135"/>
                    </a:cubicBezTo>
                    <a:cubicBezTo>
                      <a:pt x="0" y="107"/>
                      <a:pt x="0" y="107"/>
                      <a:pt x="0" y="107"/>
                    </a:cubicBezTo>
                    <a:cubicBezTo>
                      <a:pt x="36" y="107"/>
                      <a:pt x="36" y="107"/>
                      <a:pt x="36" y="107"/>
                    </a:cubicBezTo>
                    <a:cubicBezTo>
                      <a:pt x="36" y="72"/>
                      <a:pt x="36" y="72"/>
                      <a:pt x="36" y="72"/>
                    </a:cubicBezTo>
                    <a:cubicBezTo>
                      <a:pt x="36" y="51"/>
                      <a:pt x="43" y="33"/>
                      <a:pt x="55" y="20"/>
                    </a:cubicBezTo>
                    <a:cubicBezTo>
                      <a:pt x="68" y="7"/>
                      <a:pt x="84" y="0"/>
                      <a:pt x="104" y="0"/>
                    </a:cubicBezTo>
                    <a:cubicBezTo>
                      <a:pt x="114" y="0"/>
                      <a:pt x="122" y="2"/>
                      <a:pt x="128" y="4"/>
                    </a:cubicBezTo>
                    <a:lnTo>
                      <a:pt x="128" y="35"/>
                    </a:lnTo>
                    <a:close/>
                  </a:path>
                </a:pathLst>
              </a:custGeom>
              <a:solidFill>
                <a:srgbClr val="EB4710"/>
              </a:solidFill>
              <a:ln>
                <a:noFill/>
              </a:ln>
            </p:spPr>
            <p:txBody>
              <a:bodyPr vert="horz" wrap="square" lIns="91416" tIns="45708" rIns="91416" bIns="45708" numCol="1" anchor="t" anchorCtr="0" compatLnSpc="1">
                <a:prstTxWarp prst="textNoShape">
                  <a:avLst/>
                </a:prstTxWarp>
              </a:bodyPr>
              <a:lstStyle/>
              <a:p>
                <a:pPr defTabSz="914126"/>
                <a:endParaRPr lang="en-US" sz="1799" kern="0">
                  <a:solidFill>
                    <a:sysClr val="windowText" lastClr="000000"/>
                  </a:solidFill>
                </a:endParaRPr>
              </a:p>
            </p:txBody>
          </p:sp>
          <p:sp>
            <p:nvSpPr>
              <p:cNvPr id="242" name="Freeform 11"/>
              <p:cNvSpPr>
                <a:spLocks/>
              </p:cNvSpPr>
              <p:nvPr/>
            </p:nvSpPr>
            <p:spPr bwMode="auto">
              <a:xfrm>
                <a:off x="5211763" y="4725988"/>
                <a:ext cx="477838" cy="1193800"/>
              </a:xfrm>
              <a:custGeom>
                <a:avLst/>
                <a:gdLst>
                  <a:gd name="T0" fmla="*/ 128 w 128"/>
                  <a:gd name="T1" fmla="*/ 35 h 318"/>
                  <a:gd name="T2" fmla="*/ 106 w 128"/>
                  <a:gd name="T3" fmla="*/ 29 h 318"/>
                  <a:gd name="T4" fmla="*/ 70 w 128"/>
                  <a:gd name="T5" fmla="*/ 74 h 318"/>
                  <a:gd name="T6" fmla="*/ 70 w 128"/>
                  <a:gd name="T7" fmla="*/ 107 h 318"/>
                  <a:gd name="T8" fmla="*/ 120 w 128"/>
                  <a:gd name="T9" fmla="*/ 107 h 318"/>
                  <a:gd name="T10" fmla="*/ 120 w 128"/>
                  <a:gd name="T11" fmla="*/ 135 h 318"/>
                  <a:gd name="T12" fmla="*/ 70 w 128"/>
                  <a:gd name="T13" fmla="*/ 135 h 318"/>
                  <a:gd name="T14" fmla="*/ 70 w 128"/>
                  <a:gd name="T15" fmla="*/ 318 h 318"/>
                  <a:gd name="T16" fmla="*/ 36 w 128"/>
                  <a:gd name="T17" fmla="*/ 318 h 318"/>
                  <a:gd name="T18" fmla="*/ 36 w 128"/>
                  <a:gd name="T19" fmla="*/ 135 h 318"/>
                  <a:gd name="T20" fmla="*/ 0 w 128"/>
                  <a:gd name="T21" fmla="*/ 135 h 318"/>
                  <a:gd name="T22" fmla="*/ 0 w 128"/>
                  <a:gd name="T23" fmla="*/ 107 h 318"/>
                  <a:gd name="T24" fmla="*/ 36 w 128"/>
                  <a:gd name="T25" fmla="*/ 107 h 318"/>
                  <a:gd name="T26" fmla="*/ 36 w 128"/>
                  <a:gd name="T27" fmla="*/ 72 h 318"/>
                  <a:gd name="T28" fmla="*/ 55 w 128"/>
                  <a:gd name="T29" fmla="*/ 20 h 318"/>
                  <a:gd name="T30" fmla="*/ 104 w 128"/>
                  <a:gd name="T31" fmla="*/ 0 h 318"/>
                  <a:gd name="T32" fmla="*/ 128 w 128"/>
                  <a:gd name="T33" fmla="*/ 4 h 318"/>
                  <a:gd name="T34" fmla="*/ 128 w 128"/>
                  <a:gd name="T35" fmla="*/ 35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28" h="318">
                    <a:moveTo>
                      <a:pt x="128" y="35"/>
                    </a:moveTo>
                    <a:cubicBezTo>
                      <a:pt x="122" y="31"/>
                      <a:pt x="114" y="29"/>
                      <a:pt x="106" y="29"/>
                    </a:cubicBezTo>
                    <a:cubicBezTo>
                      <a:pt x="82" y="29"/>
                      <a:pt x="70" y="44"/>
                      <a:pt x="70" y="74"/>
                    </a:cubicBezTo>
                    <a:cubicBezTo>
                      <a:pt x="70" y="107"/>
                      <a:pt x="70" y="107"/>
                      <a:pt x="70" y="107"/>
                    </a:cubicBezTo>
                    <a:cubicBezTo>
                      <a:pt x="120" y="107"/>
                      <a:pt x="120" y="107"/>
                      <a:pt x="120" y="107"/>
                    </a:cubicBezTo>
                    <a:cubicBezTo>
                      <a:pt x="120" y="135"/>
                      <a:pt x="120" y="135"/>
                      <a:pt x="120" y="135"/>
                    </a:cubicBezTo>
                    <a:cubicBezTo>
                      <a:pt x="70" y="135"/>
                      <a:pt x="70" y="135"/>
                      <a:pt x="70" y="135"/>
                    </a:cubicBezTo>
                    <a:cubicBezTo>
                      <a:pt x="70" y="318"/>
                      <a:pt x="70" y="318"/>
                      <a:pt x="70" y="318"/>
                    </a:cubicBezTo>
                    <a:cubicBezTo>
                      <a:pt x="36" y="318"/>
                      <a:pt x="36" y="318"/>
                      <a:pt x="36" y="318"/>
                    </a:cubicBezTo>
                    <a:cubicBezTo>
                      <a:pt x="36" y="135"/>
                      <a:pt x="36" y="135"/>
                      <a:pt x="36" y="135"/>
                    </a:cubicBezTo>
                    <a:cubicBezTo>
                      <a:pt x="0" y="135"/>
                      <a:pt x="0" y="135"/>
                      <a:pt x="0" y="135"/>
                    </a:cubicBezTo>
                    <a:cubicBezTo>
                      <a:pt x="0" y="107"/>
                      <a:pt x="0" y="107"/>
                      <a:pt x="0" y="107"/>
                    </a:cubicBezTo>
                    <a:cubicBezTo>
                      <a:pt x="36" y="107"/>
                      <a:pt x="36" y="107"/>
                      <a:pt x="36" y="107"/>
                    </a:cubicBezTo>
                    <a:cubicBezTo>
                      <a:pt x="36" y="72"/>
                      <a:pt x="36" y="72"/>
                      <a:pt x="36" y="72"/>
                    </a:cubicBezTo>
                    <a:cubicBezTo>
                      <a:pt x="36" y="51"/>
                      <a:pt x="43" y="33"/>
                      <a:pt x="55" y="20"/>
                    </a:cubicBezTo>
                    <a:cubicBezTo>
                      <a:pt x="68" y="7"/>
                      <a:pt x="84" y="0"/>
                      <a:pt x="104" y="0"/>
                    </a:cubicBezTo>
                    <a:cubicBezTo>
                      <a:pt x="114" y="0"/>
                      <a:pt x="122" y="2"/>
                      <a:pt x="128" y="4"/>
                    </a:cubicBezTo>
                    <a:lnTo>
                      <a:pt x="128" y="35"/>
                    </a:lnTo>
                    <a:close/>
                  </a:path>
                </a:pathLst>
              </a:custGeom>
              <a:solidFill>
                <a:srgbClr val="EB4710"/>
              </a:solidFill>
              <a:ln>
                <a:noFill/>
              </a:ln>
            </p:spPr>
            <p:txBody>
              <a:bodyPr vert="horz" wrap="square" lIns="91416" tIns="45708" rIns="91416" bIns="45708" numCol="1" anchor="t" anchorCtr="0" compatLnSpc="1">
                <a:prstTxWarp prst="textNoShape">
                  <a:avLst/>
                </a:prstTxWarp>
              </a:bodyPr>
              <a:lstStyle/>
              <a:p>
                <a:pPr defTabSz="914126"/>
                <a:endParaRPr lang="en-US" sz="1799" kern="0">
                  <a:solidFill>
                    <a:sysClr val="windowText" lastClr="000000"/>
                  </a:solidFill>
                </a:endParaRPr>
              </a:p>
            </p:txBody>
          </p:sp>
          <p:sp>
            <p:nvSpPr>
              <p:cNvPr id="243" name="Freeform 12"/>
              <p:cNvSpPr>
                <a:spLocks noEditPoints="1"/>
              </p:cNvSpPr>
              <p:nvPr/>
            </p:nvSpPr>
            <p:spPr bwMode="auto">
              <a:xfrm>
                <a:off x="5756275" y="4759325"/>
                <a:ext cx="168275" cy="1160462"/>
              </a:xfrm>
              <a:custGeom>
                <a:avLst/>
                <a:gdLst>
                  <a:gd name="T0" fmla="*/ 45 w 45"/>
                  <a:gd name="T1" fmla="*/ 22 h 309"/>
                  <a:gd name="T2" fmla="*/ 38 w 45"/>
                  <a:gd name="T3" fmla="*/ 38 h 309"/>
                  <a:gd name="T4" fmla="*/ 22 w 45"/>
                  <a:gd name="T5" fmla="*/ 44 h 309"/>
                  <a:gd name="T6" fmla="*/ 7 w 45"/>
                  <a:gd name="T7" fmla="*/ 38 h 309"/>
                  <a:gd name="T8" fmla="*/ 0 w 45"/>
                  <a:gd name="T9" fmla="*/ 22 h 309"/>
                  <a:gd name="T10" fmla="*/ 7 w 45"/>
                  <a:gd name="T11" fmla="*/ 6 h 309"/>
                  <a:gd name="T12" fmla="*/ 22 w 45"/>
                  <a:gd name="T13" fmla="*/ 0 h 309"/>
                  <a:gd name="T14" fmla="*/ 38 w 45"/>
                  <a:gd name="T15" fmla="*/ 6 h 309"/>
                  <a:gd name="T16" fmla="*/ 45 w 45"/>
                  <a:gd name="T17" fmla="*/ 22 h 309"/>
                  <a:gd name="T18" fmla="*/ 39 w 45"/>
                  <a:gd name="T19" fmla="*/ 309 h 309"/>
                  <a:gd name="T20" fmla="*/ 5 w 45"/>
                  <a:gd name="T21" fmla="*/ 309 h 309"/>
                  <a:gd name="T22" fmla="*/ 5 w 45"/>
                  <a:gd name="T23" fmla="*/ 98 h 309"/>
                  <a:gd name="T24" fmla="*/ 39 w 45"/>
                  <a:gd name="T25" fmla="*/ 98 h 309"/>
                  <a:gd name="T26" fmla="*/ 39 w 45"/>
                  <a:gd name="T27" fmla="*/ 309 h 3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5" h="309">
                    <a:moveTo>
                      <a:pt x="45" y="22"/>
                    </a:moveTo>
                    <a:cubicBezTo>
                      <a:pt x="45" y="28"/>
                      <a:pt x="42" y="33"/>
                      <a:pt x="38" y="38"/>
                    </a:cubicBezTo>
                    <a:cubicBezTo>
                      <a:pt x="34" y="42"/>
                      <a:pt x="28" y="44"/>
                      <a:pt x="22" y="44"/>
                    </a:cubicBezTo>
                    <a:cubicBezTo>
                      <a:pt x="16" y="44"/>
                      <a:pt x="11" y="42"/>
                      <a:pt x="7" y="38"/>
                    </a:cubicBezTo>
                    <a:cubicBezTo>
                      <a:pt x="2" y="34"/>
                      <a:pt x="0" y="28"/>
                      <a:pt x="0" y="22"/>
                    </a:cubicBezTo>
                    <a:cubicBezTo>
                      <a:pt x="0" y="16"/>
                      <a:pt x="2" y="11"/>
                      <a:pt x="7" y="6"/>
                    </a:cubicBezTo>
                    <a:cubicBezTo>
                      <a:pt x="11" y="2"/>
                      <a:pt x="16" y="0"/>
                      <a:pt x="22" y="0"/>
                    </a:cubicBezTo>
                    <a:cubicBezTo>
                      <a:pt x="29" y="0"/>
                      <a:pt x="34" y="2"/>
                      <a:pt x="38" y="6"/>
                    </a:cubicBezTo>
                    <a:cubicBezTo>
                      <a:pt x="43" y="11"/>
                      <a:pt x="45" y="16"/>
                      <a:pt x="45" y="22"/>
                    </a:cubicBezTo>
                    <a:moveTo>
                      <a:pt x="39" y="309"/>
                    </a:moveTo>
                    <a:cubicBezTo>
                      <a:pt x="5" y="309"/>
                      <a:pt x="5" y="309"/>
                      <a:pt x="5" y="309"/>
                    </a:cubicBezTo>
                    <a:cubicBezTo>
                      <a:pt x="5" y="98"/>
                      <a:pt x="5" y="98"/>
                      <a:pt x="5" y="98"/>
                    </a:cubicBezTo>
                    <a:cubicBezTo>
                      <a:pt x="39" y="98"/>
                      <a:pt x="39" y="98"/>
                      <a:pt x="39" y="98"/>
                    </a:cubicBezTo>
                    <a:lnTo>
                      <a:pt x="39" y="309"/>
                    </a:lnTo>
                    <a:close/>
                  </a:path>
                </a:pathLst>
              </a:custGeom>
              <a:solidFill>
                <a:srgbClr val="EB4710"/>
              </a:solidFill>
              <a:ln>
                <a:noFill/>
              </a:ln>
            </p:spPr>
            <p:txBody>
              <a:bodyPr vert="horz" wrap="square" lIns="91416" tIns="45708" rIns="91416" bIns="45708" numCol="1" anchor="t" anchorCtr="0" compatLnSpc="1">
                <a:prstTxWarp prst="textNoShape">
                  <a:avLst/>
                </a:prstTxWarp>
              </a:bodyPr>
              <a:lstStyle/>
              <a:p>
                <a:pPr defTabSz="914126"/>
                <a:endParaRPr lang="en-US" sz="1799" kern="0">
                  <a:solidFill>
                    <a:sysClr val="windowText" lastClr="000000"/>
                  </a:solidFill>
                </a:endParaRPr>
              </a:p>
            </p:txBody>
          </p:sp>
          <p:sp>
            <p:nvSpPr>
              <p:cNvPr id="244" name="Freeform 13"/>
              <p:cNvSpPr>
                <a:spLocks/>
              </p:cNvSpPr>
              <p:nvPr/>
            </p:nvSpPr>
            <p:spPr bwMode="auto">
              <a:xfrm>
                <a:off x="6032500" y="5105400"/>
                <a:ext cx="593725" cy="833437"/>
              </a:xfrm>
              <a:custGeom>
                <a:avLst/>
                <a:gdLst>
                  <a:gd name="T0" fmla="*/ 158 w 159"/>
                  <a:gd name="T1" fmla="*/ 208 h 222"/>
                  <a:gd name="T2" fmla="*/ 100 w 159"/>
                  <a:gd name="T3" fmla="*/ 222 h 222"/>
                  <a:gd name="T4" fmla="*/ 48 w 159"/>
                  <a:gd name="T5" fmla="*/ 209 h 222"/>
                  <a:gd name="T6" fmla="*/ 12 w 159"/>
                  <a:gd name="T7" fmla="*/ 171 h 222"/>
                  <a:gd name="T8" fmla="*/ 0 w 159"/>
                  <a:gd name="T9" fmla="*/ 117 h 222"/>
                  <a:gd name="T10" fmla="*/ 30 w 159"/>
                  <a:gd name="T11" fmla="*/ 32 h 222"/>
                  <a:gd name="T12" fmla="*/ 110 w 159"/>
                  <a:gd name="T13" fmla="*/ 0 h 222"/>
                  <a:gd name="T14" fmla="*/ 159 w 159"/>
                  <a:gd name="T15" fmla="*/ 11 h 222"/>
                  <a:gd name="T16" fmla="*/ 159 w 159"/>
                  <a:gd name="T17" fmla="*/ 46 h 222"/>
                  <a:gd name="T18" fmla="*/ 108 w 159"/>
                  <a:gd name="T19" fmla="*/ 29 h 222"/>
                  <a:gd name="T20" fmla="*/ 55 w 159"/>
                  <a:gd name="T21" fmla="*/ 53 h 222"/>
                  <a:gd name="T22" fmla="*/ 34 w 159"/>
                  <a:gd name="T23" fmla="*/ 114 h 222"/>
                  <a:gd name="T24" fmla="*/ 54 w 159"/>
                  <a:gd name="T25" fmla="*/ 172 h 222"/>
                  <a:gd name="T26" fmla="*/ 106 w 159"/>
                  <a:gd name="T27" fmla="*/ 193 h 222"/>
                  <a:gd name="T28" fmla="*/ 158 w 159"/>
                  <a:gd name="T29" fmla="*/ 175 h 222"/>
                  <a:gd name="T30" fmla="*/ 158 w 159"/>
                  <a:gd name="T31" fmla="*/ 208 h 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59" h="222">
                    <a:moveTo>
                      <a:pt x="158" y="208"/>
                    </a:moveTo>
                    <a:cubicBezTo>
                      <a:pt x="142" y="217"/>
                      <a:pt x="123" y="222"/>
                      <a:pt x="100" y="222"/>
                    </a:cubicBezTo>
                    <a:cubicBezTo>
                      <a:pt x="81" y="222"/>
                      <a:pt x="64" y="218"/>
                      <a:pt x="48" y="209"/>
                    </a:cubicBezTo>
                    <a:cubicBezTo>
                      <a:pt x="33" y="200"/>
                      <a:pt x="21" y="188"/>
                      <a:pt x="12" y="171"/>
                    </a:cubicBezTo>
                    <a:cubicBezTo>
                      <a:pt x="4" y="155"/>
                      <a:pt x="0" y="137"/>
                      <a:pt x="0" y="117"/>
                    </a:cubicBezTo>
                    <a:cubicBezTo>
                      <a:pt x="0" y="82"/>
                      <a:pt x="10" y="54"/>
                      <a:pt x="30" y="32"/>
                    </a:cubicBezTo>
                    <a:cubicBezTo>
                      <a:pt x="50" y="11"/>
                      <a:pt x="76" y="0"/>
                      <a:pt x="110" y="0"/>
                    </a:cubicBezTo>
                    <a:cubicBezTo>
                      <a:pt x="128" y="0"/>
                      <a:pt x="145" y="4"/>
                      <a:pt x="159" y="11"/>
                    </a:cubicBezTo>
                    <a:cubicBezTo>
                      <a:pt x="159" y="46"/>
                      <a:pt x="159" y="46"/>
                      <a:pt x="159" y="46"/>
                    </a:cubicBezTo>
                    <a:cubicBezTo>
                      <a:pt x="143" y="35"/>
                      <a:pt x="126" y="29"/>
                      <a:pt x="108" y="29"/>
                    </a:cubicBezTo>
                    <a:cubicBezTo>
                      <a:pt x="86" y="29"/>
                      <a:pt x="69" y="37"/>
                      <a:pt x="55" y="53"/>
                    </a:cubicBezTo>
                    <a:cubicBezTo>
                      <a:pt x="41" y="69"/>
                      <a:pt x="34" y="89"/>
                      <a:pt x="34" y="114"/>
                    </a:cubicBezTo>
                    <a:cubicBezTo>
                      <a:pt x="34" y="138"/>
                      <a:pt x="41" y="158"/>
                      <a:pt x="54" y="172"/>
                    </a:cubicBezTo>
                    <a:cubicBezTo>
                      <a:pt x="67" y="186"/>
                      <a:pt x="84" y="193"/>
                      <a:pt x="106" y="193"/>
                    </a:cubicBezTo>
                    <a:cubicBezTo>
                      <a:pt x="125" y="193"/>
                      <a:pt x="142" y="187"/>
                      <a:pt x="158" y="175"/>
                    </a:cubicBezTo>
                    <a:lnTo>
                      <a:pt x="158" y="208"/>
                    </a:lnTo>
                    <a:close/>
                  </a:path>
                </a:pathLst>
              </a:custGeom>
              <a:solidFill>
                <a:srgbClr val="EB4710"/>
              </a:solidFill>
              <a:ln>
                <a:noFill/>
              </a:ln>
            </p:spPr>
            <p:txBody>
              <a:bodyPr vert="horz" wrap="square" lIns="91416" tIns="45708" rIns="91416" bIns="45708" numCol="1" anchor="t" anchorCtr="0" compatLnSpc="1">
                <a:prstTxWarp prst="textNoShape">
                  <a:avLst/>
                </a:prstTxWarp>
              </a:bodyPr>
              <a:lstStyle/>
              <a:p>
                <a:pPr defTabSz="914126"/>
                <a:endParaRPr lang="en-US" sz="1799" kern="0">
                  <a:solidFill>
                    <a:sysClr val="windowText" lastClr="000000"/>
                  </a:solidFill>
                </a:endParaRPr>
              </a:p>
            </p:txBody>
          </p:sp>
          <p:sp>
            <p:nvSpPr>
              <p:cNvPr id="245" name="Freeform 14"/>
              <p:cNvSpPr>
                <a:spLocks noEditPoints="1"/>
              </p:cNvSpPr>
              <p:nvPr/>
            </p:nvSpPr>
            <p:spPr bwMode="auto">
              <a:xfrm>
                <a:off x="6713538" y="5105400"/>
                <a:ext cx="690563" cy="833437"/>
              </a:xfrm>
              <a:custGeom>
                <a:avLst/>
                <a:gdLst>
                  <a:gd name="T0" fmla="*/ 185 w 185"/>
                  <a:gd name="T1" fmla="*/ 120 h 222"/>
                  <a:gd name="T2" fmla="*/ 35 w 185"/>
                  <a:gd name="T3" fmla="*/ 120 h 222"/>
                  <a:gd name="T4" fmla="*/ 54 w 185"/>
                  <a:gd name="T5" fmla="*/ 175 h 222"/>
                  <a:gd name="T6" fmla="*/ 104 w 185"/>
                  <a:gd name="T7" fmla="*/ 193 h 222"/>
                  <a:gd name="T8" fmla="*/ 170 w 185"/>
                  <a:gd name="T9" fmla="*/ 170 h 222"/>
                  <a:gd name="T10" fmla="*/ 170 w 185"/>
                  <a:gd name="T11" fmla="*/ 202 h 222"/>
                  <a:gd name="T12" fmla="*/ 96 w 185"/>
                  <a:gd name="T13" fmla="*/ 222 h 222"/>
                  <a:gd name="T14" fmla="*/ 25 w 185"/>
                  <a:gd name="T15" fmla="*/ 193 h 222"/>
                  <a:gd name="T16" fmla="*/ 0 w 185"/>
                  <a:gd name="T17" fmla="*/ 112 h 222"/>
                  <a:gd name="T18" fmla="*/ 13 w 185"/>
                  <a:gd name="T19" fmla="*/ 55 h 222"/>
                  <a:gd name="T20" fmla="*/ 48 w 185"/>
                  <a:gd name="T21" fmla="*/ 15 h 222"/>
                  <a:gd name="T22" fmla="*/ 97 w 185"/>
                  <a:gd name="T23" fmla="*/ 0 h 222"/>
                  <a:gd name="T24" fmla="*/ 162 w 185"/>
                  <a:gd name="T25" fmla="*/ 27 h 222"/>
                  <a:gd name="T26" fmla="*/ 185 w 185"/>
                  <a:gd name="T27" fmla="*/ 102 h 222"/>
                  <a:gd name="T28" fmla="*/ 185 w 185"/>
                  <a:gd name="T29" fmla="*/ 120 h 222"/>
                  <a:gd name="T30" fmla="*/ 150 w 185"/>
                  <a:gd name="T31" fmla="*/ 91 h 222"/>
                  <a:gd name="T32" fmla="*/ 136 w 185"/>
                  <a:gd name="T33" fmla="*/ 46 h 222"/>
                  <a:gd name="T34" fmla="*/ 97 w 185"/>
                  <a:gd name="T35" fmla="*/ 29 h 222"/>
                  <a:gd name="T36" fmla="*/ 57 w 185"/>
                  <a:gd name="T37" fmla="*/ 46 h 222"/>
                  <a:gd name="T38" fmla="*/ 36 w 185"/>
                  <a:gd name="T39" fmla="*/ 91 h 222"/>
                  <a:gd name="T40" fmla="*/ 150 w 185"/>
                  <a:gd name="T41" fmla="*/ 91 h 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85" h="222">
                    <a:moveTo>
                      <a:pt x="185" y="120"/>
                    </a:moveTo>
                    <a:cubicBezTo>
                      <a:pt x="35" y="120"/>
                      <a:pt x="35" y="120"/>
                      <a:pt x="35" y="120"/>
                    </a:cubicBezTo>
                    <a:cubicBezTo>
                      <a:pt x="36" y="144"/>
                      <a:pt x="42" y="162"/>
                      <a:pt x="54" y="175"/>
                    </a:cubicBezTo>
                    <a:cubicBezTo>
                      <a:pt x="66" y="187"/>
                      <a:pt x="83" y="193"/>
                      <a:pt x="104" y="193"/>
                    </a:cubicBezTo>
                    <a:cubicBezTo>
                      <a:pt x="128" y="193"/>
                      <a:pt x="150" y="186"/>
                      <a:pt x="170" y="170"/>
                    </a:cubicBezTo>
                    <a:cubicBezTo>
                      <a:pt x="170" y="202"/>
                      <a:pt x="170" y="202"/>
                      <a:pt x="170" y="202"/>
                    </a:cubicBezTo>
                    <a:cubicBezTo>
                      <a:pt x="151" y="216"/>
                      <a:pt x="127" y="222"/>
                      <a:pt x="96" y="222"/>
                    </a:cubicBezTo>
                    <a:cubicBezTo>
                      <a:pt x="66" y="222"/>
                      <a:pt x="42" y="213"/>
                      <a:pt x="25" y="193"/>
                    </a:cubicBezTo>
                    <a:cubicBezTo>
                      <a:pt x="9" y="174"/>
                      <a:pt x="0" y="147"/>
                      <a:pt x="0" y="112"/>
                    </a:cubicBezTo>
                    <a:cubicBezTo>
                      <a:pt x="0" y="91"/>
                      <a:pt x="4" y="72"/>
                      <a:pt x="13" y="55"/>
                    </a:cubicBezTo>
                    <a:cubicBezTo>
                      <a:pt x="21" y="38"/>
                      <a:pt x="33" y="24"/>
                      <a:pt x="48" y="15"/>
                    </a:cubicBezTo>
                    <a:cubicBezTo>
                      <a:pt x="63" y="5"/>
                      <a:pt x="79" y="0"/>
                      <a:pt x="97" y="0"/>
                    </a:cubicBezTo>
                    <a:cubicBezTo>
                      <a:pt x="125" y="0"/>
                      <a:pt x="146" y="9"/>
                      <a:pt x="162" y="27"/>
                    </a:cubicBezTo>
                    <a:cubicBezTo>
                      <a:pt x="177" y="45"/>
                      <a:pt x="185" y="70"/>
                      <a:pt x="185" y="102"/>
                    </a:cubicBezTo>
                    <a:lnTo>
                      <a:pt x="185" y="120"/>
                    </a:lnTo>
                    <a:close/>
                    <a:moveTo>
                      <a:pt x="150" y="91"/>
                    </a:moveTo>
                    <a:cubicBezTo>
                      <a:pt x="150" y="72"/>
                      <a:pt x="145" y="56"/>
                      <a:pt x="136" y="46"/>
                    </a:cubicBezTo>
                    <a:cubicBezTo>
                      <a:pt x="127" y="35"/>
                      <a:pt x="114" y="29"/>
                      <a:pt x="97" y="29"/>
                    </a:cubicBezTo>
                    <a:cubicBezTo>
                      <a:pt x="81" y="29"/>
                      <a:pt x="68" y="35"/>
                      <a:pt x="57" y="46"/>
                    </a:cubicBezTo>
                    <a:cubicBezTo>
                      <a:pt x="46" y="58"/>
                      <a:pt x="38" y="73"/>
                      <a:pt x="36" y="91"/>
                    </a:cubicBezTo>
                    <a:lnTo>
                      <a:pt x="150" y="91"/>
                    </a:lnTo>
                    <a:close/>
                  </a:path>
                </a:pathLst>
              </a:custGeom>
              <a:solidFill>
                <a:srgbClr val="EB4710"/>
              </a:solidFill>
              <a:ln>
                <a:noFill/>
              </a:ln>
            </p:spPr>
            <p:txBody>
              <a:bodyPr vert="horz" wrap="square" lIns="91416" tIns="45708" rIns="91416" bIns="45708" numCol="1" anchor="t" anchorCtr="0" compatLnSpc="1">
                <a:prstTxWarp prst="textNoShape">
                  <a:avLst/>
                </a:prstTxWarp>
              </a:bodyPr>
              <a:lstStyle/>
              <a:p>
                <a:pPr defTabSz="914126"/>
                <a:endParaRPr lang="en-US" sz="1799" kern="0">
                  <a:solidFill>
                    <a:sysClr val="windowText" lastClr="000000"/>
                  </a:solidFill>
                </a:endParaRPr>
              </a:p>
            </p:txBody>
          </p:sp>
          <p:sp>
            <p:nvSpPr>
              <p:cNvPr id="246" name="Freeform 15"/>
              <p:cNvSpPr>
                <a:spLocks/>
              </p:cNvSpPr>
              <p:nvPr/>
            </p:nvSpPr>
            <p:spPr bwMode="auto">
              <a:xfrm>
                <a:off x="7724775" y="4789488"/>
                <a:ext cx="642938" cy="1149350"/>
              </a:xfrm>
              <a:custGeom>
                <a:avLst/>
                <a:gdLst>
                  <a:gd name="T0" fmla="*/ 172 w 172"/>
                  <a:gd name="T1" fmla="*/ 217 h 306"/>
                  <a:gd name="T2" fmla="*/ 143 w 172"/>
                  <a:gd name="T3" fmla="*/ 282 h 306"/>
                  <a:gd name="T4" fmla="*/ 67 w 172"/>
                  <a:gd name="T5" fmla="*/ 306 h 306"/>
                  <a:gd name="T6" fmla="*/ 0 w 172"/>
                  <a:gd name="T7" fmla="*/ 290 h 306"/>
                  <a:gd name="T8" fmla="*/ 0 w 172"/>
                  <a:gd name="T9" fmla="*/ 254 h 306"/>
                  <a:gd name="T10" fmla="*/ 69 w 172"/>
                  <a:gd name="T11" fmla="*/ 277 h 306"/>
                  <a:gd name="T12" fmla="*/ 118 w 172"/>
                  <a:gd name="T13" fmla="*/ 262 h 306"/>
                  <a:gd name="T14" fmla="*/ 137 w 172"/>
                  <a:gd name="T15" fmla="*/ 220 h 306"/>
                  <a:gd name="T16" fmla="*/ 54 w 172"/>
                  <a:gd name="T17" fmla="*/ 162 h 306"/>
                  <a:gd name="T18" fmla="*/ 30 w 172"/>
                  <a:gd name="T19" fmla="*/ 162 h 306"/>
                  <a:gd name="T20" fmla="*/ 30 w 172"/>
                  <a:gd name="T21" fmla="*/ 134 h 306"/>
                  <a:gd name="T22" fmla="*/ 53 w 172"/>
                  <a:gd name="T23" fmla="*/ 134 h 306"/>
                  <a:gd name="T24" fmla="*/ 126 w 172"/>
                  <a:gd name="T25" fmla="*/ 79 h 306"/>
                  <a:gd name="T26" fmla="*/ 70 w 172"/>
                  <a:gd name="T27" fmla="*/ 29 h 306"/>
                  <a:gd name="T28" fmla="*/ 11 w 172"/>
                  <a:gd name="T29" fmla="*/ 50 h 306"/>
                  <a:gd name="T30" fmla="*/ 11 w 172"/>
                  <a:gd name="T31" fmla="*/ 17 h 306"/>
                  <a:gd name="T32" fmla="*/ 79 w 172"/>
                  <a:gd name="T33" fmla="*/ 0 h 306"/>
                  <a:gd name="T34" fmla="*/ 138 w 172"/>
                  <a:gd name="T35" fmla="*/ 19 h 306"/>
                  <a:gd name="T36" fmla="*/ 161 w 172"/>
                  <a:gd name="T37" fmla="*/ 71 h 306"/>
                  <a:gd name="T38" fmla="*/ 102 w 172"/>
                  <a:gd name="T39" fmla="*/ 146 h 306"/>
                  <a:gd name="T40" fmla="*/ 102 w 172"/>
                  <a:gd name="T41" fmla="*/ 147 h 306"/>
                  <a:gd name="T42" fmla="*/ 152 w 172"/>
                  <a:gd name="T43" fmla="*/ 169 h 306"/>
                  <a:gd name="T44" fmla="*/ 172 w 172"/>
                  <a:gd name="T45" fmla="*/ 217 h 3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72" h="306">
                    <a:moveTo>
                      <a:pt x="172" y="217"/>
                    </a:moveTo>
                    <a:cubicBezTo>
                      <a:pt x="172" y="244"/>
                      <a:pt x="162" y="266"/>
                      <a:pt x="143" y="282"/>
                    </a:cubicBezTo>
                    <a:cubicBezTo>
                      <a:pt x="124" y="298"/>
                      <a:pt x="98" y="306"/>
                      <a:pt x="67" y="306"/>
                    </a:cubicBezTo>
                    <a:cubicBezTo>
                      <a:pt x="39" y="306"/>
                      <a:pt x="17" y="301"/>
                      <a:pt x="0" y="290"/>
                    </a:cubicBezTo>
                    <a:cubicBezTo>
                      <a:pt x="0" y="254"/>
                      <a:pt x="0" y="254"/>
                      <a:pt x="0" y="254"/>
                    </a:cubicBezTo>
                    <a:cubicBezTo>
                      <a:pt x="20" y="270"/>
                      <a:pt x="43" y="277"/>
                      <a:pt x="69" y="277"/>
                    </a:cubicBezTo>
                    <a:cubicBezTo>
                      <a:pt x="89" y="277"/>
                      <a:pt x="106" y="272"/>
                      <a:pt x="118" y="262"/>
                    </a:cubicBezTo>
                    <a:cubicBezTo>
                      <a:pt x="131" y="252"/>
                      <a:pt x="137" y="238"/>
                      <a:pt x="137" y="220"/>
                    </a:cubicBezTo>
                    <a:cubicBezTo>
                      <a:pt x="137" y="182"/>
                      <a:pt x="109" y="162"/>
                      <a:pt x="54" y="162"/>
                    </a:cubicBezTo>
                    <a:cubicBezTo>
                      <a:pt x="30" y="162"/>
                      <a:pt x="30" y="162"/>
                      <a:pt x="30" y="162"/>
                    </a:cubicBezTo>
                    <a:cubicBezTo>
                      <a:pt x="30" y="134"/>
                      <a:pt x="30" y="134"/>
                      <a:pt x="30" y="134"/>
                    </a:cubicBezTo>
                    <a:cubicBezTo>
                      <a:pt x="53" y="134"/>
                      <a:pt x="53" y="134"/>
                      <a:pt x="53" y="134"/>
                    </a:cubicBezTo>
                    <a:cubicBezTo>
                      <a:pt x="102" y="134"/>
                      <a:pt x="126" y="115"/>
                      <a:pt x="126" y="79"/>
                    </a:cubicBezTo>
                    <a:cubicBezTo>
                      <a:pt x="126" y="45"/>
                      <a:pt x="107" y="29"/>
                      <a:pt x="70" y="29"/>
                    </a:cubicBezTo>
                    <a:cubicBezTo>
                      <a:pt x="49" y="29"/>
                      <a:pt x="30" y="36"/>
                      <a:pt x="11" y="50"/>
                    </a:cubicBezTo>
                    <a:cubicBezTo>
                      <a:pt x="11" y="17"/>
                      <a:pt x="11" y="17"/>
                      <a:pt x="11" y="17"/>
                    </a:cubicBezTo>
                    <a:cubicBezTo>
                      <a:pt x="30" y="6"/>
                      <a:pt x="53" y="0"/>
                      <a:pt x="79" y="0"/>
                    </a:cubicBezTo>
                    <a:cubicBezTo>
                      <a:pt x="103" y="0"/>
                      <a:pt x="123" y="6"/>
                      <a:pt x="138" y="19"/>
                    </a:cubicBezTo>
                    <a:cubicBezTo>
                      <a:pt x="153" y="32"/>
                      <a:pt x="161" y="50"/>
                      <a:pt x="161" y="71"/>
                    </a:cubicBezTo>
                    <a:cubicBezTo>
                      <a:pt x="161" y="110"/>
                      <a:pt x="141" y="135"/>
                      <a:pt x="102" y="146"/>
                    </a:cubicBezTo>
                    <a:cubicBezTo>
                      <a:pt x="102" y="147"/>
                      <a:pt x="102" y="147"/>
                      <a:pt x="102" y="147"/>
                    </a:cubicBezTo>
                    <a:cubicBezTo>
                      <a:pt x="123" y="149"/>
                      <a:pt x="139" y="157"/>
                      <a:pt x="152" y="169"/>
                    </a:cubicBezTo>
                    <a:cubicBezTo>
                      <a:pt x="165" y="182"/>
                      <a:pt x="172" y="198"/>
                      <a:pt x="172" y="217"/>
                    </a:cubicBezTo>
                  </a:path>
                </a:pathLst>
              </a:custGeom>
              <a:solidFill>
                <a:srgbClr val="EB4710"/>
              </a:solidFill>
              <a:ln>
                <a:noFill/>
              </a:ln>
            </p:spPr>
            <p:txBody>
              <a:bodyPr vert="horz" wrap="square" lIns="91416" tIns="45708" rIns="91416" bIns="45708" numCol="1" anchor="t" anchorCtr="0" compatLnSpc="1">
                <a:prstTxWarp prst="textNoShape">
                  <a:avLst/>
                </a:prstTxWarp>
              </a:bodyPr>
              <a:lstStyle/>
              <a:p>
                <a:pPr defTabSz="914126"/>
                <a:endParaRPr lang="en-US" sz="1799" kern="0">
                  <a:solidFill>
                    <a:sysClr val="windowText" lastClr="000000"/>
                  </a:solidFill>
                </a:endParaRPr>
              </a:p>
            </p:txBody>
          </p:sp>
          <p:sp>
            <p:nvSpPr>
              <p:cNvPr id="247" name="Freeform 16"/>
              <p:cNvSpPr>
                <a:spLocks noEditPoints="1"/>
              </p:cNvSpPr>
              <p:nvPr/>
            </p:nvSpPr>
            <p:spPr bwMode="auto">
              <a:xfrm>
                <a:off x="8494713" y="4789488"/>
                <a:ext cx="703263" cy="1149350"/>
              </a:xfrm>
              <a:custGeom>
                <a:avLst/>
                <a:gdLst>
                  <a:gd name="T0" fmla="*/ 188 w 188"/>
                  <a:gd name="T1" fmla="*/ 207 h 306"/>
                  <a:gd name="T2" fmla="*/ 176 w 188"/>
                  <a:gd name="T3" fmla="*/ 258 h 306"/>
                  <a:gd name="T4" fmla="*/ 143 w 188"/>
                  <a:gd name="T5" fmla="*/ 294 h 306"/>
                  <a:gd name="T6" fmla="*/ 95 w 188"/>
                  <a:gd name="T7" fmla="*/ 306 h 306"/>
                  <a:gd name="T8" fmla="*/ 26 w 188"/>
                  <a:gd name="T9" fmla="*/ 271 h 306"/>
                  <a:gd name="T10" fmla="*/ 0 w 188"/>
                  <a:gd name="T11" fmla="*/ 171 h 306"/>
                  <a:gd name="T12" fmla="*/ 15 w 188"/>
                  <a:gd name="T13" fmla="*/ 81 h 306"/>
                  <a:gd name="T14" fmla="*/ 58 w 188"/>
                  <a:gd name="T15" fmla="*/ 21 h 306"/>
                  <a:gd name="T16" fmla="*/ 121 w 188"/>
                  <a:gd name="T17" fmla="*/ 0 h 306"/>
                  <a:gd name="T18" fmla="*/ 170 w 188"/>
                  <a:gd name="T19" fmla="*/ 8 h 306"/>
                  <a:gd name="T20" fmla="*/ 170 w 188"/>
                  <a:gd name="T21" fmla="*/ 40 h 306"/>
                  <a:gd name="T22" fmla="*/ 122 w 188"/>
                  <a:gd name="T23" fmla="*/ 29 h 306"/>
                  <a:gd name="T24" fmla="*/ 59 w 188"/>
                  <a:gd name="T25" fmla="*/ 64 h 306"/>
                  <a:gd name="T26" fmla="*/ 35 w 188"/>
                  <a:gd name="T27" fmla="*/ 158 h 306"/>
                  <a:gd name="T28" fmla="*/ 36 w 188"/>
                  <a:gd name="T29" fmla="*/ 158 h 306"/>
                  <a:gd name="T30" fmla="*/ 104 w 188"/>
                  <a:gd name="T31" fmla="*/ 116 h 306"/>
                  <a:gd name="T32" fmla="*/ 165 w 188"/>
                  <a:gd name="T33" fmla="*/ 141 h 306"/>
                  <a:gd name="T34" fmla="*/ 188 w 188"/>
                  <a:gd name="T35" fmla="*/ 207 h 306"/>
                  <a:gd name="T36" fmla="*/ 154 w 188"/>
                  <a:gd name="T37" fmla="*/ 212 h 306"/>
                  <a:gd name="T38" fmla="*/ 139 w 188"/>
                  <a:gd name="T39" fmla="*/ 163 h 306"/>
                  <a:gd name="T40" fmla="*/ 96 w 188"/>
                  <a:gd name="T41" fmla="*/ 145 h 306"/>
                  <a:gd name="T42" fmla="*/ 54 w 188"/>
                  <a:gd name="T43" fmla="*/ 162 h 306"/>
                  <a:gd name="T44" fmla="*/ 37 w 188"/>
                  <a:gd name="T45" fmla="*/ 204 h 306"/>
                  <a:gd name="T46" fmla="*/ 54 w 188"/>
                  <a:gd name="T47" fmla="*/ 257 h 306"/>
                  <a:gd name="T48" fmla="*/ 97 w 188"/>
                  <a:gd name="T49" fmla="*/ 277 h 306"/>
                  <a:gd name="T50" fmla="*/ 138 w 188"/>
                  <a:gd name="T51" fmla="*/ 259 h 306"/>
                  <a:gd name="T52" fmla="*/ 154 w 188"/>
                  <a:gd name="T53" fmla="*/ 212 h 3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88" h="306">
                    <a:moveTo>
                      <a:pt x="188" y="207"/>
                    </a:moveTo>
                    <a:cubicBezTo>
                      <a:pt x="188" y="226"/>
                      <a:pt x="184" y="243"/>
                      <a:pt x="176" y="258"/>
                    </a:cubicBezTo>
                    <a:cubicBezTo>
                      <a:pt x="168" y="274"/>
                      <a:pt x="157" y="285"/>
                      <a:pt x="143" y="294"/>
                    </a:cubicBezTo>
                    <a:cubicBezTo>
                      <a:pt x="129" y="302"/>
                      <a:pt x="113" y="306"/>
                      <a:pt x="95" y="306"/>
                    </a:cubicBezTo>
                    <a:cubicBezTo>
                      <a:pt x="66" y="306"/>
                      <a:pt x="42" y="295"/>
                      <a:pt x="26" y="271"/>
                    </a:cubicBezTo>
                    <a:cubicBezTo>
                      <a:pt x="9" y="247"/>
                      <a:pt x="0" y="214"/>
                      <a:pt x="0" y="171"/>
                    </a:cubicBezTo>
                    <a:cubicBezTo>
                      <a:pt x="0" y="137"/>
                      <a:pt x="5" y="107"/>
                      <a:pt x="15" y="81"/>
                    </a:cubicBezTo>
                    <a:cubicBezTo>
                      <a:pt x="25" y="55"/>
                      <a:pt x="39" y="35"/>
                      <a:pt x="58" y="21"/>
                    </a:cubicBezTo>
                    <a:cubicBezTo>
                      <a:pt x="76" y="7"/>
                      <a:pt x="97" y="0"/>
                      <a:pt x="121" y="0"/>
                    </a:cubicBezTo>
                    <a:cubicBezTo>
                      <a:pt x="142" y="0"/>
                      <a:pt x="158" y="3"/>
                      <a:pt x="170" y="8"/>
                    </a:cubicBezTo>
                    <a:cubicBezTo>
                      <a:pt x="170" y="40"/>
                      <a:pt x="170" y="40"/>
                      <a:pt x="170" y="40"/>
                    </a:cubicBezTo>
                    <a:cubicBezTo>
                      <a:pt x="155" y="33"/>
                      <a:pt x="139" y="29"/>
                      <a:pt x="122" y="29"/>
                    </a:cubicBezTo>
                    <a:cubicBezTo>
                      <a:pt x="96" y="29"/>
                      <a:pt x="75" y="40"/>
                      <a:pt x="59" y="64"/>
                    </a:cubicBezTo>
                    <a:cubicBezTo>
                      <a:pt x="43" y="87"/>
                      <a:pt x="35" y="119"/>
                      <a:pt x="35" y="158"/>
                    </a:cubicBezTo>
                    <a:cubicBezTo>
                      <a:pt x="36" y="158"/>
                      <a:pt x="36" y="158"/>
                      <a:pt x="36" y="158"/>
                    </a:cubicBezTo>
                    <a:cubicBezTo>
                      <a:pt x="50" y="130"/>
                      <a:pt x="72" y="116"/>
                      <a:pt x="104" y="116"/>
                    </a:cubicBezTo>
                    <a:cubicBezTo>
                      <a:pt x="129" y="116"/>
                      <a:pt x="150" y="124"/>
                      <a:pt x="165" y="141"/>
                    </a:cubicBezTo>
                    <a:cubicBezTo>
                      <a:pt x="181" y="158"/>
                      <a:pt x="188" y="180"/>
                      <a:pt x="188" y="207"/>
                    </a:cubicBezTo>
                    <a:moveTo>
                      <a:pt x="154" y="212"/>
                    </a:moveTo>
                    <a:cubicBezTo>
                      <a:pt x="154" y="191"/>
                      <a:pt x="149" y="175"/>
                      <a:pt x="139" y="163"/>
                    </a:cubicBezTo>
                    <a:cubicBezTo>
                      <a:pt x="128" y="151"/>
                      <a:pt x="114" y="145"/>
                      <a:pt x="96" y="145"/>
                    </a:cubicBezTo>
                    <a:cubicBezTo>
                      <a:pt x="80" y="145"/>
                      <a:pt x="66" y="150"/>
                      <a:pt x="54" y="162"/>
                    </a:cubicBezTo>
                    <a:cubicBezTo>
                      <a:pt x="43" y="174"/>
                      <a:pt x="37" y="188"/>
                      <a:pt x="37" y="204"/>
                    </a:cubicBezTo>
                    <a:cubicBezTo>
                      <a:pt x="37" y="225"/>
                      <a:pt x="43" y="243"/>
                      <a:pt x="54" y="257"/>
                    </a:cubicBezTo>
                    <a:cubicBezTo>
                      <a:pt x="65" y="271"/>
                      <a:pt x="80" y="277"/>
                      <a:pt x="97" y="277"/>
                    </a:cubicBezTo>
                    <a:cubicBezTo>
                      <a:pt x="114" y="277"/>
                      <a:pt x="127" y="271"/>
                      <a:pt x="138" y="259"/>
                    </a:cubicBezTo>
                    <a:cubicBezTo>
                      <a:pt x="149" y="247"/>
                      <a:pt x="154" y="231"/>
                      <a:pt x="154" y="212"/>
                    </a:cubicBezTo>
                  </a:path>
                </a:pathLst>
              </a:custGeom>
              <a:solidFill>
                <a:srgbClr val="EB4710"/>
              </a:solidFill>
              <a:ln>
                <a:noFill/>
              </a:ln>
            </p:spPr>
            <p:txBody>
              <a:bodyPr vert="horz" wrap="square" lIns="91416" tIns="45708" rIns="91416" bIns="45708" numCol="1" anchor="t" anchorCtr="0" compatLnSpc="1">
                <a:prstTxWarp prst="textNoShape">
                  <a:avLst/>
                </a:prstTxWarp>
              </a:bodyPr>
              <a:lstStyle/>
              <a:p>
                <a:pPr defTabSz="914126"/>
                <a:endParaRPr lang="en-US" sz="1799" kern="0">
                  <a:solidFill>
                    <a:sysClr val="windowText" lastClr="000000"/>
                  </a:solidFill>
                </a:endParaRPr>
              </a:p>
            </p:txBody>
          </p:sp>
          <p:sp>
            <p:nvSpPr>
              <p:cNvPr id="248" name="Freeform 17"/>
              <p:cNvSpPr>
                <a:spLocks/>
              </p:cNvSpPr>
              <p:nvPr/>
            </p:nvSpPr>
            <p:spPr bwMode="auto">
              <a:xfrm>
                <a:off x="9324975" y="4808538"/>
                <a:ext cx="619125" cy="1130300"/>
              </a:xfrm>
              <a:custGeom>
                <a:avLst/>
                <a:gdLst>
                  <a:gd name="T0" fmla="*/ 166 w 166"/>
                  <a:gd name="T1" fmla="*/ 206 h 301"/>
                  <a:gd name="T2" fmla="*/ 137 w 166"/>
                  <a:gd name="T3" fmla="*/ 275 h 301"/>
                  <a:gd name="T4" fmla="*/ 61 w 166"/>
                  <a:gd name="T5" fmla="*/ 301 h 301"/>
                  <a:gd name="T6" fmla="*/ 0 w 166"/>
                  <a:gd name="T7" fmla="*/ 289 h 301"/>
                  <a:gd name="T8" fmla="*/ 0 w 166"/>
                  <a:gd name="T9" fmla="*/ 253 h 301"/>
                  <a:gd name="T10" fmla="*/ 61 w 166"/>
                  <a:gd name="T11" fmla="*/ 273 h 301"/>
                  <a:gd name="T12" fmla="*/ 112 w 166"/>
                  <a:gd name="T13" fmla="*/ 255 h 301"/>
                  <a:gd name="T14" fmla="*/ 131 w 166"/>
                  <a:gd name="T15" fmla="*/ 208 h 301"/>
                  <a:gd name="T16" fmla="*/ 112 w 166"/>
                  <a:gd name="T17" fmla="*/ 162 h 301"/>
                  <a:gd name="T18" fmla="*/ 55 w 166"/>
                  <a:gd name="T19" fmla="*/ 146 h 301"/>
                  <a:gd name="T20" fmla="*/ 5 w 166"/>
                  <a:gd name="T21" fmla="*/ 148 h 301"/>
                  <a:gd name="T22" fmla="*/ 15 w 166"/>
                  <a:gd name="T23" fmla="*/ 0 h 301"/>
                  <a:gd name="T24" fmla="*/ 152 w 166"/>
                  <a:gd name="T25" fmla="*/ 0 h 301"/>
                  <a:gd name="T26" fmla="*/ 152 w 166"/>
                  <a:gd name="T27" fmla="*/ 30 h 301"/>
                  <a:gd name="T28" fmla="*/ 45 w 166"/>
                  <a:gd name="T29" fmla="*/ 30 h 301"/>
                  <a:gd name="T30" fmla="*/ 39 w 166"/>
                  <a:gd name="T31" fmla="*/ 117 h 301"/>
                  <a:gd name="T32" fmla="*/ 66 w 166"/>
                  <a:gd name="T33" fmla="*/ 116 h 301"/>
                  <a:gd name="T34" fmla="*/ 139 w 166"/>
                  <a:gd name="T35" fmla="*/ 140 h 301"/>
                  <a:gd name="T36" fmla="*/ 166 w 166"/>
                  <a:gd name="T37" fmla="*/ 206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66" h="301">
                    <a:moveTo>
                      <a:pt x="166" y="206"/>
                    </a:moveTo>
                    <a:cubicBezTo>
                      <a:pt x="166" y="235"/>
                      <a:pt x="156" y="258"/>
                      <a:pt x="137" y="275"/>
                    </a:cubicBezTo>
                    <a:cubicBezTo>
                      <a:pt x="118" y="293"/>
                      <a:pt x="93" y="301"/>
                      <a:pt x="61" y="301"/>
                    </a:cubicBezTo>
                    <a:cubicBezTo>
                      <a:pt x="33" y="301"/>
                      <a:pt x="13" y="297"/>
                      <a:pt x="0" y="289"/>
                    </a:cubicBezTo>
                    <a:cubicBezTo>
                      <a:pt x="0" y="253"/>
                      <a:pt x="0" y="253"/>
                      <a:pt x="0" y="253"/>
                    </a:cubicBezTo>
                    <a:cubicBezTo>
                      <a:pt x="20" y="266"/>
                      <a:pt x="40" y="273"/>
                      <a:pt x="61" y="273"/>
                    </a:cubicBezTo>
                    <a:cubicBezTo>
                      <a:pt x="82" y="273"/>
                      <a:pt x="99" y="267"/>
                      <a:pt x="112" y="255"/>
                    </a:cubicBezTo>
                    <a:cubicBezTo>
                      <a:pt x="125" y="243"/>
                      <a:pt x="131" y="228"/>
                      <a:pt x="131" y="208"/>
                    </a:cubicBezTo>
                    <a:cubicBezTo>
                      <a:pt x="131" y="189"/>
                      <a:pt x="125" y="173"/>
                      <a:pt x="112" y="162"/>
                    </a:cubicBezTo>
                    <a:cubicBezTo>
                      <a:pt x="99" y="151"/>
                      <a:pt x="80" y="146"/>
                      <a:pt x="55" y="146"/>
                    </a:cubicBezTo>
                    <a:cubicBezTo>
                      <a:pt x="36" y="146"/>
                      <a:pt x="19" y="147"/>
                      <a:pt x="5" y="148"/>
                    </a:cubicBezTo>
                    <a:cubicBezTo>
                      <a:pt x="15" y="0"/>
                      <a:pt x="15" y="0"/>
                      <a:pt x="15" y="0"/>
                    </a:cubicBezTo>
                    <a:cubicBezTo>
                      <a:pt x="152" y="0"/>
                      <a:pt x="152" y="0"/>
                      <a:pt x="152" y="0"/>
                    </a:cubicBezTo>
                    <a:cubicBezTo>
                      <a:pt x="152" y="30"/>
                      <a:pt x="152" y="30"/>
                      <a:pt x="152" y="30"/>
                    </a:cubicBezTo>
                    <a:cubicBezTo>
                      <a:pt x="45" y="30"/>
                      <a:pt x="45" y="30"/>
                      <a:pt x="45" y="30"/>
                    </a:cubicBezTo>
                    <a:cubicBezTo>
                      <a:pt x="39" y="117"/>
                      <a:pt x="39" y="117"/>
                      <a:pt x="39" y="117"/>
                    </a:cubicBezTo>
                    <a:cubicBezTo>
                      <a:pt x="66" y="116"/>
                      <a:pt x="66" y="116"/>
                      <a:pt x="66" y="116"/>
                    </a:cubicBezTo>
                    <a:cubicBezTo>
                      <a:pt x="97" y="116"/>
                      <a:pt x="121" y="124"/>
                      <a:pt x="139" y="140"/>
                    </a:cubicBezTo>
                    <a:cubicBezTo>
                      <a:pt x="157" y="155"/>
                      <a:pt x="166" y="177"/>
                      <a:pt x="166" y="206"/>
                    </a:cubicBezTo>
                  </a:path>
                </a:pathLst>
              </a:custGeom>
              <a:solidFill>
                <a:srgbClr val="EB4710"/>
              </a:solidFill>
              <a:ln>
                <a:noFill/>
              </a:ln>
            </p:spPr>
            <p:txBody>
              <a:bodyPr vert="horz" wrap="square" lIns="91416" tIns="45708" rIns="91416" bIns="45708" numCol="1" anchor="t" anchorCtr="0" compatLnSpc="1">
                <a:prstTxWarp prst="textNoShape">
                  <a:avLst/>
                </a:prstTxWarp>
              </a:bodyPr>
              <a:lstStyle/>
              <a:p>
                <a:pPr defTabSz="914126"/>
                <a:endParaRPr lang="en-US" sz="1799" kern="0">
                  <a:solidFill>
                    <a:sysClr val="windowText" lastClr="000000"/>
                  </a:solidFill>
                </a:endParaRPr>
              </a:p>
            </p:txBody>
          </p:sp>
          <p:sp>
            <p:nvSpPr>
              <p:cNvPr id="249" name="Freeform 18"/>
              <p:cNvSpPr>
                <a:spLocks/>
              </p:cNvSpPr>
              <p:nvPr/>
            </p:nvSpPr>
            <p:spPr bwMode="auto">
              <a:xfrm>
                <a:off x="1549400" y="4437063"/>
                <a:ext cx="1543050" cy="1855787"/>
              </a:xfrm>
              <a:custGeom>
                <a:avLst/>
                <a:gdLst>
                  <a:gd name="T0" fmla="*/ 972 w 972"/>
                  <a:gd name="T1" fmla="*/ 1072 h 1169"/>
                  <a:gd name="T2" fmla="*/ 972 w 972"/>
                  <a:gd name="T3" fmla="*/ 1072 h 1169"/>
                  <a:gd name="T4" fmla="*/ 972 w 972"/>
                  <a:gd name="T5" fmla="*/ 99 h 1169"/>
                  <a:gd name="T6" fmla="*/ 624 w 972"/>
                  <a:gd name="T7" fmla="*/ 0 h 1169"/>
                  <a:gd name="T8" fmla="*/ 3 w 972"/>
                  <a:gd name="T9" fmla="*/ 234 h 1169"/>
                  <a:gd name="T10" fmla="*/ 0 w 972"/>
                  <a:gd name="T11" fmla="*/ 234 h 1169"/>
                  <a:gd name="T12" fmla="*/ 0 w 972"/>
                  <a:gd name="T13" fmla="*/ 937 h 1169"/>
                  <a:gd name="T14" fmla="*/ 212 w 972"/>
                  <a:gd name="T15" fmla="*/ 854 h 1169"/>
                  <a:gd name="T16" fmla="*/ 212 w 972"/>
                  <a:gd name="T17" fmla="*/ 282 h 1169"/>
                  <a:gd name="T18" fmla="*/ 624 w 972"/>
                  <a:gd name="T19" fmla="*/ 182 h 1169"/>
                  <a:gd name="T20" fmla="*/ 624 w 972"/>
                  <a:gd name="T21" fmla="*/ 1022 h 1169"/>
                  <a:gd name="T22" fmla="*/ 0 w 972"/>
                  <a:gd name="T23" fmla="*/ 937 h 1169"/>
                  <a:gd name="T24" fmla="*/ 624 w 972"/>
                  <a:gd name="T25" fmla="*/ 1169 h 1169"/>
                  <a:gd name="T26" fmla="*/ 624 w 972"/>
                  <a:gd name="T27" fmla="*/ 1169 h 1169"/>
                  <a:gd name="T28" fmla="*/ 972 w 972"/>
                  <a:gd name="T29" fmla="*/ 1072 h 1169"/>
                  <a:gd name="T30" fmla="*/ 972 w 972"/>
                  <a:gd name="T31" fmla="*/ 1072 h 1169"/>
                  <a:gd name="T32" fmla="*/ 972 w 972"/>
                  <a:gd name="T33" fmla="*/ 1072 h 11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72" h="1169">
                    <a:moveTo>
                      <a:pt x="972" y="1072"/>
                    </a:moveTo>
                    <a:lnTo>
                      <a:pt x="972" y="1072"/>
                    </a:lnTo>
                    <a:lnTo>
                      <a:pt x="972" y="99"/>
                    </a:lnTo>
                    <a:lnTo>
                      <a:pt x="624" y="0"/>
                    </a:lnTo>
                    <a:lnTo>
                      <a:pt x="3" y="234"/>
                    </a:lnTo>
                    <a:lnTo>
                      <a:pt x="0" y="234"/>
                    </a:lnTo>
                    <a:lnTo>
                      <a:pt x="0" y="937"/>
                    </a:lnTo>
                    <a:lnTo>
                      <a:pt x="212" y="854"/>
                    </a:lnTo>
                    <a:lnTo>
                      <a:pt x="212" y="282"/>
                    </a:lnTo>
                    <a:lnTo>
                      <a:pt x="624" y="182"/>
                    </a:lnTo>
                    <a:lnTo>
                      <a:pt x="624" y="1022"/>
                    </a:lnTo>
                    <a:lnTo>
                      <a:pt x="0" y="937"/>
                    </a:lnTo>
                    <a:lnTo>
                      <a:pt x="624" y="1169"/>
                    </a:lnTo>
                    <a:lnTo>
                      <a:pt x="624" y="1169"/>
                    </a:lnTo>
                    <a:lnTo>
                      <a:pt x="972" y="1072"/>
                    </a:lnTo>
                    <a:lnTo>
                      <a:pt x="972" y="1072"/>
                    </a:lnTo>
                    <a:lnTo>
                      <a:pt x="972" y="1072"/>
                    </a:lnTo>
                    <a:close/>
                  </a:path>
                </a:pathLst>
              </a:custGeom>
              <a:solidFill>
                <a:srgbClr val="EB4710"/>
              </a:solidFill>
              <a:ln>
                <a:noFill/>
              </a:ln>
            </p:spPr>
            <p:txBody>
              <a:bodyPr vert="horz" wrap="square" lIns="91416" tIns="45708" rIns="91416" bIns="45708" numCol="1" anchor="t" anchorCtr="0" compatLnSpc="1">
                <a:prstTxWarp prst="textNoShape">
                  <a:avLst/>
                </a:prstTxWarp>
              </a:bodyPr>
              <a:lstStyle/>
              <a:p>
                <a:pPr defTabSz="914126"/>
                <a:endParaRPr lang="en-US" sz="1799" kern="0" dirty="0">
                  <a:solidFill>
                    <a:sysClr val="windowText" lastClr="000000"/>
                  </a:solidFill>
                </a:endParaRPr>
              </a:p>
            </p:txBody>
          </p:sp>
        </p:grpSp>
        <p:pic>
          <p:nvPicPr>
            <p:cNvPr id="218" name="Picture 217"/>
            <p:cNvPicPr>
              <a:picLocks noChangeAspect="1"/>
            </p:cNvPicPr>
            <p:nvPr/>
          </p:nvPicPr>
          <p:blipFill>
            <a:blip r:embed="rId4"/>
            <a:stretch>
              <a:fillRect/>
            </a:stretch>
          </p:blipFill>
          <p:spPr>
            <a:xfrm>
              <a:off x="9859963" y="1687416"/>
              <a:ext cx="698888" cy="88554"/>
            </a:xfrm>
            <a:prstGeom prst="rect">
              <a:avLst/>
            </a:prstGeom>
          </p:spPr>
        </p:pic>
        <p:pic>
          <p:nvPicPr>
            <p:cNvPr id="219" name="Picture 218"/>
            <p:cNvPicPr>
              <a:picLocks noChangeAspect="1"/>
            </p:cNvPicPr>
            <p:nvPr/>
          </p:nvPicPr>
          <p:blipFill>
            <a:blip r:embed="rId5"/>
            <a:stretch>
              <a:fillRect/>
            </a:stretch>
          </p:blipFill>
          <p:spPr>
            <a:xfrm>
              <a:off x="8492667" y="2116583"/>
              <a:ext cx="619338" cy="254348"/>
            </a:xfrm>
            <a:prstGeom prst="rect">
              <a:avLst/>
            </a:prstGeom>
          </p:spPr>
        </p:pic>
        <p:pic>
          <p:nvPicPr>
            <p:cNvPr id="220" name="Picture 219"/>
            <p:cNvPicPr>
              <a:picLocks noChangeAspect="1"/>
            </p:cNvPicPr>
            <p:nvPr/>
          </p:nvPicPr>
          <p:blipFill>
            <a:blip r:embed="rId6"/>
            <a:stretch>
              <a:fillRect/>
            </a:stretch>
          </p:blipFill>
          <p:spPr>
            <a:xfrm>
              <a:off x="9970381" y="2516744"/>
              <a:ext cx="769090" cy="87549"/>
            </a:xfrm>
            <a:prstGeom prst="rect">
              <a:avLst/>
            </a:prstGeom>
          </p:spPr>
        </p:pic>
        <p:pic>
          <p:nvPicPr>
            <p:cNvPr id="221" name="Picture 220"/>
            <p:cNvPicPr>
              <a:picLocks noChangeAspect="1"/>
            </p:cNvPicPr>
            <p:nvPr/>
          </p:nvPicPr>
          <p:blipFill>
            <a:blip r:embed="rId7"/>
            <a:stretch>
              <a:fillRect/>
            </a:stretch>
          </p:blipFill>
          <p:spPr>
            <a:xfrm>
              <a:off x="8970355" y="2478255"/>
              <a:ext cx="747684" cy="204619"/>
            </a:xfrm>
            <a:prstGeom prst="rect">
              <a:avLst/>
            </a:prstGeom>
          </p:spPr>
        </p:pic>
        <p:pic>
          <p:nvPicPr>
            <p:cNvPr id="222" name="Picture 221"/>
            <p:cNvPicPr>
              <a:picLocks noChangeAspect="1"/>
            </p:cNvPicPr>
            <p:nvPr/>
          </p:nvPicPr>
          <p:blipFill>
            <a:blip r:embed="rId8"/>
            <a:stretch>
              <a:fillRect/>
            </a:stretch>
          </p:blipFill>
          <p:spPr>
            <a:xfrm>
              <a:off x="9289006" y="1915319"/>
              <a:ext cx="1171382" cy="127879"/>
            </a:xfrm>
            <a:prstGeom prst="rect">
              <a:avLst/>
            </a:prstGeom>
          </p:spPr>
        </p:pic>
        <p:pic>
          <p:nvPicPr>
            <p:cNvPr id="223" name="Picture 22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380098" y="2151857"/>
              <a:ext cx="610833" cy="275150"/>
            </a:xfrm>
            <a:prstGeom prst="rect">
              <a:avLst/>
            </a:prstGeom>
          </p:spPr>
        </p:pic>
        <p:grpSp>
          <p:nvGrpSpPr>
            <p:cNvPr id="224" name="Group 4"/>
            <p:cNvGrpSpPr>
              <a:grpSpLocks noChangeAspect="1"/>
            </p:cNvGrpSpPr>
            <p:nvPr/>
          </p:nvGrpSpPr>
          <p:grpSpPr bwMode="auto">
            <a:xfrm>
              <a:off x="10284513" y="2194082"/>
              <a:ext cx="662165" cy="175547"/>
              <a:chOff x="1287" y="2378"/>
              <a:chExt cx="3772" cy="1000"/>
            </a:xfrm>
          </p:grpSpPr>
          <p:sp>
            <p:nvSpPr>
              <p:cNvPr id="225" name="Freeform 5"/>
              <p:cNvSpPr>
                <a:spLocks/>
              </p:cNvSpPr>
              <p:nvPr/>
            </p:nvSpPr>
            <p:spPr bwMode="auto">
              <a:xfrm>
                <a:off x="4067" y="2378"/>
                <a:ext cx="992" cy="1000"/>
              </a:xfrm>
              <a:custGeom>
                <a:avLst/>
                <a:gdLst>
                  <a:gd name="T0" fmla="*/ 0 w 606"/>
                  <a:gd name="T1" fmla="*/ 43 h 610"/>
                  <a:gd name="T2" fmla="*/ 44 w 606"/>
                  <a:gd name="T3" fmla="*/ 0 h 610"/>
                  <a:gd name="T4" fmla="*/ 561 w 606"/>
                  <a:gd name="T5" fmla="*/ 0 h 610"/>
                  <a:gd name="T6" fmla="*/ 606 w 606"/>
                  <a:gd name="T7" fmla="*/ 43 h 610"/>
                  <a:gd name="T8" fmla="*/ 606 w 606"/>
                  <a:gd name="T9" fmla="*/ 566 h 610"/>
                  <a:gd name="T10" fmla="*/ 561 w 606"/>
                  <a:gd name="T11" fmla="*/ 610 h 610"/>
                  <a:gd name="T12" fmla="*/ 44 w 606"/>
                  <a:gd name="T13" fmla="*/ 610 h 610"/>
                  <a:gd name="T14" fmla="*/ 0 w 606"/>
                  <a:gd name="T15" fmla="*/ 566 h 610"/>
                  <a:gd name="T16" fmla="*/ 0 w 606"/>
                  <a:gd name="T17" fmla="*/ 43 h 6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06" h="610">
                    <a:moveTo>
                      <a:pt x="0" y="43"/>
                    </a:moveTo>
                    <a:cubicBezTo>
                      <a:pt x="0" y="19"/>
                      <a:pt x="20" y="0"/>
                      <a:pt x="44" y="0"/>
                    </a:cubicBezTo>
                    <a:cubicBezTo>
                      <a:pt x="561" y="0"/>
                      <a:pt x="561" y="0"/>
                      <a:pt x="561" y="0"/>
                    </a:cubicBezTo>
                    <a:cubicBezTo>
                      <a:pt x="586" y="0"/>
                      <a:pt x="606" y="19"/>
                      <a:pt x="606" y="43"/>
                    </a:cubicBezTo>
                    <a:cubicBezTo>
                      <a:pt x="606" y="566"/>
                      <a:pt x="606" y="566"/>
                      <a:pt x="606" y="566"/>
                    </a:cubicBezTo>
                    <a:cubicBezTo>
                      <a:pt x="606" y="590"/>
                      <a:pt x="586" y="610"/>
                      <a:pt x="561" y="610"/>
                    </a:cubicBezTo>
                    <a:cubicBezTo>
                      <a:pt x="44" y="610"/>
                      <a:pt x="44" y="610"/>
                      <a:pt x="44" y="610"/>
                    </a:cubicBezTo>
                    <a:cubicBezTo>
                      <a:pt x="20" y="610"/>
                      <a:pt x="0" y="590"/>
                      <a:pt x="0" y="566"/>
                    </a:cubicBezTo>
                    <a:cubicBezTo>
                      <a:pt x="0" y="43"/>
                      <a:pt x="0" y="43"/>
                      <a:pt x="0" y="43"/>
                    </a:cubicBezTo>
                    <a:close/>
                  </a:path>
                </a:pathLst>
              </a:custGeom>
              <a:solidFill>
                <a:srgbClr val="0166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26" name="Freeform 6"/>
              <p:cNvSpPr>
                <a:spLocks/>
              </p:cNvSpPr>
              <p:nvPr/>
            </p:nvSpPr>
            <p:spPr bwMode="auto">
              <a:xfrm>
                <a:off x="1287" y="2560"/>
                <a:ext cx="415" cy="656"/>
              </a:xfrm>
              <a:custGeom>
                <a:avLst/>
                <a:gdLst>
                  <a:gd name="T0" fmla="*/ 0 w 415"/>
                  <a:gd name="T1" fmla="*/ 656 h 656"/>
                  <a:gd name="T2" fmla="*/ 415 w 415"/>
                  <a:gd name="T3" fmla="*/ 656 h 656"/>
                  <a:gd name="T4" fmla="*/ 415 w 415"/>
                  <a:gd name="T5" fmla="*/ 520 h 656"/>
                  <a:gd name="T6" fmla="*/ 151 w 415"/>
                  <a:gd name="T7" fmla="*/ 520 h 656"/>
                  <a:gd name="T8" fmla="*/ 151 w 415"/>
                  <a:gd name="T9" fmla="*/ 0 h 656"/>
                  <a:gd name="T10" fmla="*/ 0 w 415"/>
                  <a:gd name="T11" fmla="*/ 0 h 656"/>
                  <a:gd name="T12" fmla="*/ 0 w 415"/>
                  <a:gd name="T13" fmla="*/ 656 h 656"/>
                  <a:gd name="T14" fmla="*/ 0 w 415"/>
                  <a:gd name="T15" fmla="*/ 656 h 65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15" h="656">
                    <a:moveTo>
                      <a:pt x="0" y="656"/>
                    </a:moveTo>
                    <a:lnTo>
                      <a:pt x="415" y="656"/>
                    </a:lnTo>
                    <a:lnTo>
                      <a:pt x="415" y="520"/>
                    </a:lnTo>
                    <a:lnTo>
                      <a:pt x="151" y="520"/>
                    </a:lnTo>
                    <a:lnTo>
                      <a:pt x="151" y="0"/>
                    </a:lnTo>
                    <a:lnTo>
                      <a:pt x="0" y="0"/>
                    </a:lnTo>
                    <a:lnTo>
                      <a:pt x="0" y="656"/>
                    </a:lnTo>
                    <a:lnTo>
                      <a:pt x="0" y="65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33" name="Freeform 7"/>
              <p:cNvSpPr>
                <a:spLocks noEditPoints="1"/>
              </p:cNvSpPr>
              <p:nvPr/>
            </p:nvSpPr>
            <p:spPr bwMode="auto">
              <a:xfrm>
                <a:off x="1752" y="2546"/>
                <a:ext cx="169" cy="670"/>
              </a:xfrm>
              <a:custGeom>
                <a:avLst/>
                <a:gdLst>
                  <a:gd name="T0" fmla="*/ 97 w 103"/>
                  <a:gd name="T1" fmla="*/ 409 h 409"/>
                  <a:gd name="T2" fmla="*/ 97 w 103"/>
                  <a:gd name="T3" fmla="*/ 133 h 409"/>
                  <a:gd name="T4" fmla="*/ 6 w 103"/>
                  <a:gd name="T5" fmla="*/ 133 h 409"/>
                  <a:gd name="T6" fmla="*/ 6 w 103"/>
                  <a:gd name="T7" fmla="*/ 409 h 409"/>
                  <a:gd name="T8" fmla="*/ 97 w 103"/>
                  <a:gd name="T9" fmla="*/ 409 h 409"/>
                  <a:gd name="T10" fmla="*/ 52 w 103"/>
                  <a:gd name="T11" fmla="*/ 96 h 409"/>
                  <a:gd name="T12" fmla="*/ 103 w 103"/>
                  <a:gd name="T13" fmla="*/ 48 h 409"/>
                  <a:gd name="T14" fmla="*/ 52 w 103"/>
                  <a:gd name="T15" fmla="*/ 0 h 409"/>
                  <a:gd name="T16" fmla="*/ 0 w 103"/>
                  <a:gd name="T17" fmla="*/ 48 h 409"/>
                  <a:gd name="T18" fmla="*/ 51 w 103"/>
                  <a:gd name="T19" fmla="*/ 96 h 409"/>
                  <a:gd name="T20" fmla="*/ 52 w 103"/>
                  <a:gd name="T21" fmla="*/ 96 h 4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3" h="409">
                    <a:moveTo>
                      <a:pt x="97" y="409"/>
                    </a:moveTo>
                    <a:cubicBezTo>
                      <a:pt x="97" y="133"/>
                      <a:pt x="97" y="133"/>
                      <a:pt x="97" y="133"/>
                    </a:cubicBezTo>
                    <a:cubicBezTo>
                      <a:pt x="6" y="133"/>
                      <a:pt x="6" y="133"/>
                      <a:pt x="6" y="133"/>
                    </a:cubicBezTo>
                    <a:cubicBezTo>
                      <a:pt x="6" y="409"/>
                      <a:pt x="6" y="409"/>
                      <a:pt x="6" y="409"/>
                    </a:cubicBezTo>
                    <a:lnTo>
                      <a:pt x="97" y="409"/>
                    </a:lnTo>
                    <a:close/>
                    <a:moveTo>
                      <a:pt x="52" y="96"/>
                    </a:moveTo>
                    <a:cubicBezTo>
                      <a:pt x="83" y="96"/>
                      <a:pt x="103" y="74"/>
                      <a:pt x="103" y="48"/>
                    </a:cubicBezTo>
                    <a:cubicBezTo>
                      <a:pt x="103" y="21"/>
                      <a:pt x="83" y="0"/>
                      <a:pt x="52" y="0"/>
                    </a:cubicBezTo>
                    <a:cubicBezTo>
                      <a:pt x="21" y="0"/>
                      <a:pt x="0" y="21"/>
                      <a:pt x="0" y="48"/>
                    </a:cubicBezTo>
                    <a:cubicBezTo>
                      <a:pt x="0" y="74"/>
                      <a:pt x="20" y="96"/>
                      <a:pt x="51" y="96"/>
                    </a:cubicBezTo>
                    <a:cubicBezTo>
                      <a:pt x="52" y="96"/>
                      <a:pt x="52" y="96"/>
                      <a:pt x="52" y="96"/>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34" name="Freeform 8"/>
              <p:cNvSpPr>
                <a:spLocks/>
              </p:cNvSpPr>
              <p:nvPr/>
            </p:nvSpPr>
            <p:spPr bwMode="auto">
              <a:xfrm>
                <a:off x="1982" y="2754"/>
                <a:ext cx="456" cy="462"/>
              </a:xfrm>
              <a:custGeom>
                <a:avLst/>
                <a:gdLst>
                  <a:gd name="T0" fmla="*/ 0 w 279"/>
                  <a:gd name="T1" fmla="*/ 282 h 282"/>
                  <a:gd name="T2" fmla="*/ 91 w 279"/>
                  <a:gd name="T3" fmla="*/ 282 h 282"/>
                  <a:gd name="T4" fmla="*/ 91 w 279"/>
                  <a:gd name="T5" fmla="*/ 128 h 282"/>
                  <a:gd name="T6" fmla="*/ 94 w 279"/>
                  <a:gd name="T7" fmla="*/ 105 h 282"/>
                  <a:gd name="T8" fmla="*/ 141 w 279"/>
                  <a:gd name="T9" fmla="*/ 72 h 282"/>
                  <a:gd name="T10" fmla="*/ 188 w 279"/>
                  <a:gd name="T11" fmla="*/ 134 h 282"/>
                  <a:gd name="T12" fmla="*/ 188 w 279"/>
                  <a:gd name="T13" fmla="*/ 282 h 282"/>
                  <a:gd name="T14" fmla="*/ 279 w 279"/>
                  <a:gd name="T15" fmla="*/ 282 h 282"/>
                  <a:gd name="T16" fmla="*/ 279 w 279"/>
                  <a:gd name="T17" fmla="*/ 124 h 282"/>
                  <a:gd name="T18" fmla="*/ 174 w 279"/>
                  <a:gd name="T19" fmla="*/ 0 h 282"/>
                  <a:gd name="T20" fmla="*/ 91 w 279"/>
                  <a:gd name="T21" fmla="*/ 46 h 282"/>
                  <a:gd name="T22" fmla="*/ 91 w 279"/>
                  <a:gd name="T23" fmla="*/ 46 h 282"/>
                  <a:gd name="T24" fmla="*/ 91 w 279"/>
                  <a:gd name="T25" fmla="*/ 6 h 282"/>
                  <a:gd name="T26" fmla="*/ 0 w 279"/>
                  <a:gd name="T27" fmla="*/ 6 h 282"/>
                  <a:gd name="T28" fmla="*/ 0 w 279"/>
                  <a:gd name="T29" fmla="*/ 282 h 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79" h="282">
                    <a:moveTo>
                      <a:pt x="0" y="282"/>
                    </a:moveTo>
                    <a:cubicBezTo>
                      <a:pt x="91" y="282"/>
                      <a:pt x="91" y="282"/>
                      <a:pt x="91" y="282"/>
                    </a:cubicBezTo>
                    <a:cubicBezTo>
                      <a:pt x="91" y="128"/>
                      <a:pt x="91" y="128"/>
                      <a:pt x="91" y="128"/>
                    </a:cubicBezTo>
                    <a:cubicBezTo>
                      <a:pt x="91" y="120"/>
                      <a:pt x="92" y="111"/>
                      <a:pt x="94" y="105"/>
                    </a:cubicBezTo>
                    <a:cubicBezTo>
                      <a:pt x="101" y="89"/>
                      <a:pt x="116" y="72"/>
                      <a:pt x="141" y="72"/>
                    </a:cubicBezTo>
                    <a:cubicBezTo>
                      <a:pt x="175" y="72"/>
                      <a:pt x="188" y="97"/>
                      <a:pt x="188" y="134"/>
                    </a:cubicBezTo>
                    <a:cubicBezTo>
                      <a:pt x="188" y="282"/>
                      <a:pt x="188" y="282"/>
                      <a:pt x="188" y="282"/>
                    </a:cubicBezTo>
                    <a:cubicBezTo>
                      <a:pt x="279" y="282"/>
                      <a:pt x="279" y="282"/>
                      <a:pt x="279" y="282"/>
                    </a:cubicBezTo>
                    <a:cubicBezTo>
                      <a:pt x="279" y="124"/>
                      <a:pt x="279" y="124"/>
                      <a:pt x="279" y="124"/>
                    </a:cubicBezTo>
                    <a:cubicBezTo>
                      <a:pt x="279" y="39"/>
                      <a:pt x="234" y="0"/>
                      <a:pt x="174" y="0"/>
                    </a:cubicBezTo>
                    <a:cubicBezTo>
                      <a:pt x="125" y="0"/>
                      <a:pt x="103" y="27"/>
                      <a:pt x="91" y="46"/>
                    </a:cubicBezTo>
                    <a:cubicBezTo>
                      <a:pt x="91" y="46"/>
                      <a:pt x="91" y="46"/>
                      <a:pt x="91" y="46"/>
                    </a:cubicBezTo>
                    <a:cubicBezTo>
                      <a:pt x="91" y="6"/>
                      <a:pt x="91" y="6"/>
                      <a:pt x="91" y="6"/>
                    </a:cubicBezTo>
                    <a:cubicBezTo>
                      <a:pt x="0" y="6"/>
                      <a:pt x="0" y="6"/>
                      <a:pt x="0" y="6"/>
                    </a:cubicBezTo>
                    <a:cubicBezTo>
                      <a:pt x="1" y="32"/>
                      <a:pt x="0" y="282"/>
                      <a:pt x="0" y="282"/>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35" name="Freeform 9"/>
              <p:cNvSpPr>
                <a:spLocks/>
              </p:cNvSpPr>
              <p:nvPr/>
            </p:nvSpPr>
            <p:spPr bwMode="auto">
              <a:xfrm>
                <a:off x="2501" y="2560"/>
                <a:ext cx="489" cy="656"/>
              </a:xfrm>
              <a:custGeom>
                <a:avLst/>
                <a:gdLst>
                  <a:gd name="T0" fmla="*/ 92 w 299"/>
                  <a:gd name="T1" fmla="*/ 0 h 400"/>
                  <a:gd name="T2" fmla="*/ 0 w 299"/>
                  <a:gd name="T3" fmla="*/ 0 h 400"/>
                  <a:gd name="T4" fmla="*/ 0 w 299"/>
                  <a:gd name="T5" fmla="*/ 400 h 400"/>
                  <a:gd name="T6" fmla="*/ 92 w 299"/>
                  <a:gd name="T7" fmla="*/ 400 h 400"/>
                  <a:gd name="T8" fmla="*/ 92 w 299"/>
                  <a:gd name="T9" fmla="*/ 310 h 400"/>
                  <a:gd name="T10" fmla="*/ 115 w 299"/>
                  <a:gd name="T11" fmla="*/ 282 h 400"/>
                  <a:gd name="T12" fmla="*/ 186 w 299"/>
                  <a:gd name="T13" fmla="*/ 400 h 400"/>
                  <a:gd name="T14" fmla="*/ 299 w 299"/>
                  <a:gd name="T15" fmla="*/ 400 h 400"/>
                  <a:gd name="T16" fmla="*/ 178 w 299"/>
                  <a:gd name="T17" fmla="*/ 229 h 400"/>
                  <a:gd name="T18" fmla="*/ 284 w 299"/>
                  <a:gd name="T19" fmla="*/ 112 h 400"/>
                  <a:gd name="T20" fmla="*/ 174 w 299"/>
                  <a:gd name="T21" fmla="*/ 112 h 400"/>
                  <a:gd name="T22" fmla="*/ 92 w 299"/>
                  <a:gd name="T23" fmla="*/ 229 h 400"/>
                  <a:gd name="T24" fmla="*/ 92 w 299"/>
                  <a:gd name="T25" fmla="*/ 0 h 4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99" h="400">
                    <a:moveTo>
                      <a:pt x="92" y="0"/>
                    </a:moveTo>
                    <a:cubicBezTo>
                      <a:pt x="0" y="0"/>
                      <a:pt x="0" y="0"/>
                      <a:pt x="0" y="0"/>
                    </a:cubicBezTo>
                    <a:cubicBezTo>
                      <a:pt x="0" y="400"/>
                      <a:pt x="0" y="400"/>
                      <a:pt x="0" y="400"/>
                    </a:cubicBezTo>
                    <a:cubicBezTo>
                      <a:pt x="92" y="400"/>
                      <a:pt x="92" y="400"/>
                      <a:pt x="92" y="400"/>
                    </a:cubicBezTo>
                    <a:cubicBezTo>
                      <a:pt x="92" y="310"/>
                      <a:pt x="92" y="310"/>
                      <a:pt x="92" y="310"/>
                    </a:cubicBezTo>
                    <a:cubicBezTo>
                      <a:pt x="115" y="282"/>
                      <a:pt x="115" y="282"/>
                      <a:pt x="115" y="282"/>
                    </a:cubicBezTo>
                    <a:cubicBezTo>
                      <a:pt x="186" y="400"/>
                      <a:pt x="186" y="400"/>
                      <a:pt x="186" y="400"/>
                    </a:cubicBezTo>
                    <a:cubicBezTo>
                      <a:pt x="299" y="400"/>
                      <a:pt x="299" y="400"/>
                      <a:pt x="299" y="400"/>
                    </a:cubicBezTo>
                    <a:cubicBezTo>
                      <a:pt x="178" y="229"/>
                      <a:pt x="178" y="229"/>
                      <a:pt x="178" y="229"/>
                    </a:cubicBezTo>
                    <a:cubicBezTo>
                      <a:pt x="284" y="112"/>
                      <a:pt x="284" y="112"/>
                      <a:pt x="284" y="112"/>
                    </a:cubicBezTo>
                    <a:cubicBezTo>
                      <a:pt x="174" y="112"/>
                      <a:pt x="174" y="112"/>
                      <a:pt x="174" y="112"/>
                    </a:cubicBezTo>
                    <a:cubicBezTo>
                      <a:pt x="174" y="112"/>
                      <a:pt x="98" y="216"/>
                      <a:pt x="92" y="229"/>
                    </a:cubicBezTo>
                    <a:lnTo>
                      <a:pt x="92"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36" name="Freeform 10"/>
              <p:cNvSpPr>
                <a:spLocks noEditPoints="1"/>
              </p:cNvSpPr>
              <p:nvPr/>
            </p:nvSpPr>
            <p:spPr bwMode="auto">
              <a:xfrm>
                <a:off x="2938" y="2732"/>
                <a:ext cx="458" cy="494"/>
              </a:xfrm>
              <a:custGeom>
                <a:avLst/>
                <a:gdLst>
                  <a:gd name="T0" fmla="*/ 277 w 280"/>
                  <a:gd name="T1" fmla="*/ 180 h 301"/>
                  <a:gd name="T2" fmla="*/ 280 w 280"/>
                  <a:gd name="T3" fmla="*/ 144 h 301"/>
                  <a:gd name="T4" fmla="*/ 149 w 280"/>
                  <a:gd name="T5" fmla="*/ 0 h 301"/>
                  <a:gd name="T6" fmla="*/ 0 w 280"/>
                  <a:gd name="T7" fmla="*/ 154 h 301"/>
                  <a:gd name="T8" fmla="*/ 157 w 280"/>
                  <a:gd name="T9" fmla="*/ 301 h 301"/>
                  <a:gd name="T10" fmla="*/ 264 w 280"/>
                  <a:gd name="T11" fmla="*/ 282 h 301"/>
                  <a:gd name="T12" fmla="*/ 252 w 280"/>
                  <a:gd name="T13" fmla="*/ 222 h 301"/>
                  <a:gd name="T14" fmla="*/ 170 w 280"/>
                  <a:gd name="T15" fmla="*/ 234 h 301"/>
                  <a:gd name="T16" fmla="*/ 87 w 280"/>
                  <a:gd name="T17" fmla="*/ 179 h 301"/>
                  <a:gd name="T18" fmla="*/ 277 w 280"/>
                  <a:gd name="T19" fmla="*/ 180 h 301"/>
                  <a:gd name="T20" fmla="*/ 277 w 280"/>
                  <a:gd name="T21" fmla="*/ 180 h 301"/>
                  <a:gd name="T22" fmla="*/ 86 w 280"/>
                  <a:gd name="T23" fmla="*/ 118 h 301"/>
                  <a:gd name="T24" fmla="*/ 144 w 280"/>
                  <a:gd name="T25" fmla="*/ 60 h 301"/>
                  <a:gd name="T26" fmla="*/ 195 w 280"/>
                  <a:gd name="T27" fmla="*/ 118 h 301"/>
                  <a:gd name="T28" fmla="*/ 86 w 280"/>
                  <a:gd name="T29" fmla="*/ 118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80" h="301">
                    <a:moveTo>
                      <a:pt x="277" y="180"/>
                    </a:moveTo>
                    <a:cubicBezTo>
                      <a:pt x="278" y="173"/>
                      <a:pt x="280" y="159"/>
                      <a:pt x="280" y="144"/>
                    </a:cubicBezTo>
                    <a:cubicBezTo>
                      <a:pt x="280" y="73"/>
                      <a:pt x="244" y="0"/>
                      <a:pt x="149" y="0"/>
                    </a:cubicBezTo>
                    <a:cubicBezTo>
                      <a:pt x="47" y="0"/>
                      <a:pt x="0" y="81"/>
                      <a:pt x="0" y="154"/>
                    </a:cubicBezTo>
                    <a:cubicBezTo>
                      <a:pt x="0" y="244"/>
                      <a:pt x="57" y="301"/>
                      <a:pt x="157" y="301"/>
                    </a:cubicBezTo>
                    <a:cubicBezTo>
                      <a:pt x="197" y="301"/>
                      <a:pt x="233" y="295"/>
                      <a:pt x="264" y="282"/>
                    </a:cubicBezTo>
                    <a:cubicBezTo>
                      <a:pt x="252" y="222"/>
                      <a:pt x="252" y="222"/>
                      <a:pt x="252" y="222"/>
                    </a:cubicBezTo>
                    <a:cubicBezTo>
                      <a:pt x="227" y="230"/>
                      <a:pt x="202" y="234"/>
                      <a:pt x="170" y="234"/>
                    </a:cubicBezTo>
                    <a:cubicBezTo>
                      <a:pt x="127" y="234"/>
                      <a:pt x="90" y="217"/>
                      <a:pt x="87" y="179"/>
                    </a:cubicBezTo>
                    <a:cubicBezTo>
                      <a:pt x="277" y="180"/>
                      <a:pt x="277" y="180"/>
                      <a:pt x="277" y="180"/>
                    </a:cubicBezTo>
                    <a:cubicBezTo>
                      <a:pt x="277" y="180"/>
                      <a:pt x="277" y="180"/>
                      <a:pt x="277" y="180"/>
                    </a:cubicBezTo>
                    <a:close/>
                    <a:moveTo>
                      <a:pt x="86" y="118"/>
                    </a:moveTo>
                    <a:cubicBezTo>
                      <a:pt x="89" y="94"/>
                      <a:pt x="105" y="60"/>
                      <a:pt x="144" y="60"/>
                    </a:cubicBezTo>
                    <a:cubicBezTo>
                      <a:pt x="185" y="60"/>
                      <a:pt x="195" y="97"/>
                      <a:pt x="195" y="118"/>
                    </a:cubicBezTo>
                    <a:lnTo>
                      <a:pt x="86" y="11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37" name="Freeform 11"/>
              <p:cNvSpPr>
                <a:spLocks noEditPoints="1"/>
              </p:cNvSpPr>
              <p:nvPr/>
            </p:nvSpPr>
            <p:spPr bwMode="auto">
              <a:xfrm>
                <a:off x="3419" y="2560"/>
                <a:ext cx="501" cy="666"/>
              </a:xfrm>
              <a:custGeom>
                <a:avLst/>
                <a:gdLst>
                  <a:gd name="T0" fmla="*/ 212 w 306"/>
                  <a:gd name="T1" fmla="*/ 0 h 406"/>
                  <a:gd name="T2" fmla="*/ 212 w 306"/>
                  <a:gd name="T3" fmla="*/ 138 h 406"/>
                  <a:gd name="T4" fmla="*/ 211 w 306"/>
                  <a:gd name="T5" fmla="*/ 138 h 406"/>
                  <a:gd name="T6" fmla="*/ 133 w 306"/>
                  <a:gd name="T7" fmla="*/ 106 h 406"/>
                  <a:gd name="T8" fmla="*/ 1 w 306"/>
                  <a:gd name="T9" fmla="*/ 259 h 406"/>
                  <a:gd name="T10" fmla="*/ 127 w 306"/>
                  <a:gd name="T11" fmla="*/ 406 h 406"/>
                  <a:gd name="T12" fmla="*/ 219 w 306"/>
                  <a:gd name="T13" fmla="*/ 358 h 406"/>
                  <a:gd name="T14" fmla="*/ 221 w 306"/>
                  <a:gd name="T15" fmla="*/ 358 h 406"/>
                  <a:gd name="T16" fmla="*/ 225 w 306"/>
                  <a:gd name="T17" fmla="*/ 400 h 406"/>
                  <a:gd name="T18" fmla="*/ 306 w 306"/>
                  <a:gd name="T19" fmla="*/ 400 h 406"/>
                  <a:gd name="T20" fmla="*/ 304 w 306"/>
                  <a:gd name="T21" fmla="*/ 314 h 406"/>
                  <a:gd name="T22" fmla="*/ 304 w 306"/>
                  <a:gd name="T23" fmla="*/ 0 h 406"/>
                  <a:gd name="T24" fmla="*/ 212 w 306"/>
                  <a:gd name="T25" fmla="*/ 0 h 406"/>
                  <a:gd name="T26" fmla="*/ 212 w 306"/>
                  <a:gd name="T27" fmla="*/ 272 h 406"/>
                  <a:gd name="T28" fmla="*/ 210 w 306"/>
                  <a:gd name="T29" fmla="*/ 292 h 406"/>
                  <a:gd name="T30" fmla="*/ 157 w 306"/>
                  <a:gd name="T31" fmla="*/ 335 h 406"/>
                  <a:gd name="T32" fmla="*/ 94 w 306"/>
                  <a:gd name="T33" fmla="*/ 256 h 406"/>
                  <a:gd name="T34" fmla="*/ 157 w 306"/>
                  <a:gd name="T35" fmla="*/ 175 h 406"/>
                  <a:gd name="T36" fmla="*/ 211 w 306"/>
                  <a:gd name="T37" fmla="*/ 218 h 406"/>
                  <a:gd name="T38" fmla="*/ 212 w 306"/>
                  <a:gd name="T39" fmla="*/ 235 h 406"/>
                  <a:gd name="T40" fmla="*/ 212 w 306"/>
                  <a:gd name="T41" fmla="*/ 272 h 4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06" h="406">
                    <a:moveTo>
                      <a:pt x="212" y="0"/>
                    </a:moveTo>
                    <a:cubicBezTo>
                      <a:pt x="212" y="138"/>
                      <a:pt x="212" y="138"/>
                      <a:pt x="212" y="138"/>
                    </a:cubicBezTo>
                    <a:cubicBezTo>
                      <a:pt x="211" y="138"/>
                      <a:pt x="211" y="138"/>
                      <a:pt x="211" y="138"/>
                    </a:cubicBezTo>
                    <a:cubicBezTo>
                      <a:pt x="197" y="119"/>
                      <a:pt x="170" y="106"/>
                      <a:pt x="133" y="106"/>
                    </a:cubicBezTo>
                    <a:cubicBezTo>
                      <a:pt x="63" y="106"/>
                      <a:pt x="0" y="162"/>
                      <a:pt x="1" y="259"/>
                    </a:cubicBezTo>
                    <a:cubicBezTo>
                      <a:pt x="1" y="348"/>
                      <a:pt x="57" y="406"/>
                      <a:pt x="127" y="406"/>
                    </a:cubicBezTo>
                    <a:cubicBezTo>
                      <a:pt x="165" y="406"/>
                      <a:pt x="201" y="390"/>
                      <a:pt x="219" y="358"/>
                    </a:cubicBezTo>
                    <a:cubicBezTo>
                      <a:pt x="221" y="358"/>
                      <a:pt x="221" y="358"/>
                      <a:pt x="221" y="358"/>
                    </a:cubicBezTo>
                    <a:cubicBezTo>
                      <a:pt x="225" y="400"/>
                      <a:pt x="225" y="400"/>
                      <a:pt x="225" y="400"/>
                    </a:cubicBezTo>
                    <a:cubicBezTo>
                      <a:pt x="306" y="400"/>
                      <a:pt x="306" y="400"/>
                      <a:pt x="306" y="400"/>
                    </a:cubicBezTo>
                    <a:cubicBezTo>
                      <a:pt x="305" y="380"/>
                      <a:pt x="304" y="347"/>
                      <a:pt x="304" y="314"/>
                    </a:cubicBezTo>
                    <a:cubicBezTo>
                      <a:pt x="304" y="0"/>
                      <a:pt x="304" y="0"/>
                      <a:pt x="304" y="0"/>
                    </a:cubicBezTo>
                    <a:cubicBezTo>
                      <a:pt x="212" y="0"/>
                      <a:pt x="212" y="0"/>
                      <a:pt x="212" y="0"/>
                    </a:cubicBezTo>
                    <a:close/>
                    <a:moveTo>
                      <a:pt x="212" y="272"/>
                    </a:moveTo>
                    <a:cubicBezTo>
                      <a:pt x="212" y="279"/>
                      <a:pt x="211" y="286"/>
                      <a:pt x="210" y="292"/>
                    </a:cubicBezTo>
                    <a:cubicBezTo>
                      <a:pt x="205" y="317"/>
                      <a:pt x="183" y="335"/>
                      <a:pt x="157" y="335"/>
                    </a:cubicBezTo>
                    <a:cubicBezTo>
                      <a:pt x="119" y="335"/>
                      <a:pt x="94" y="304"/>
                      <a:pt x="94" y="256"/>
                    </a:cubicBezTo>
                    <a:cubicBezTo>
                      <a:pt x="94" y="211"/>
                      <a:pt x="115" y="175"/>
                      <a:pt x="157" y="175"/>
                    </a:cubicBezTo>
                    <a:cubicBezTo>
                      <a:pt x="185" y="175"/>
                      <a:pt x="205" y="194"/>
                      <a:pt x="211" y="218"/>
                    </a:cubicBezTo>
                    <a:cubicBezTo>
                      <a:pt x="212" y="223"/>
                      <a:pt x="212" y="229"/>
                      <a:pt x="212" y="235"/>
                    </a:cubicBezTo>
                    <a:cubicBezTo>
                      <a:pt x="212" y="272"/>
                      <a:pt x="212" y="272"/>
                      <a:pt x="212" y="272"/>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38" name="Freeform 12"/>
              <p:cNvSpPr>
                <a:spLocks noEditPoints="1"/>
              </p:cNvSpPr>
              <p:nvPr/>
            </p:nvSpPr>
            <p:spPr bwMode="auto">
              <a:xfrm>
                <a:off x="4208" y="2546"/>
                <a:ext cx="170" cy="668"/>
              </a:xfrm>
              <a:custGeom>
                <a:avLst/>
                <a:gdLst>
                  <a:gd name="T0" fmla="*/ 98 w 104"/>
                  <a:gd name="T1" fmla="*/ 408 h 408"/>
                  <a:gd name="T2" fmla="*/ 98 w 104"/>
                  <a:gd name="T3" fmla="*/ 133 h 408"/>
                  <a:gd name="T4" fmla="*/ 6 w 104"/>
                  <a:gd name="T5" fmla="*/ 133 h 408"/>
                  <a:gd name="T6" fmla="*/ 6 w 104"/>
                  <a:gd name="T7" fmla="*/ 408 h 408"/>
                  <a:gd name="T8" fmla="*/ 98 w 104"/>
                  <a:gd name="T9" fmla="*/ 408 h 408"/>
                  <a:gd name="T10" fmla="*/ 52 w 104"/>
                  <a:gd name="T11" fmla="*/ 95 h 408"/>
                  <a:gd name="T12" fmla="*/ 104 w 104"/>
                  <a:gd name="T13" fmla="*/ 48 h 408"/>
                  <a:gd name="T14" fmla="*/ 52 w 104"/>
                  <a:gd name="T15" fmla="*/ 0 h 408"/>
                  <a:gd name="T16" fmla="*/ 0 w 104"/>
                  <a:gd name="T17" fmla="*/ 48 h 408"/>
                  <a:gd name="T18" fmla="*/ 51 w 104"/>
                  <a:gd name="T19" fmla="*/ 95 h 408"/>
                  <a:gd name="T20" fmla="*/ 52 w 104"/>
                  <a:gd name="T21" fmla="*/ 95 h 4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4" h="408">
                    <a:moveTo>
                      <a:pt x="98" y="408"/>
                    </a:moveTo>
                    <a:cubicBezTo>
                      <a:pt x="98" y="133"/>
                      <a:pt x="98" y="133"/>
                      <a:pt x="98" y="133"/>
                    </a:cubicBezTo>
                    <a:cubicBezTo>
                      <a:pt x="6" y="133"/>
                      <a:pt x="6" y="133"/>
                      <a:pt x="6" y="133"/>
                    </a:cubicBezTo>
                    <a:cubicBezTo>
                      <a:pt x="6" y="408"/>
                      <a:pt x="6" y="408"/>
                      <a:pt x="6" y="408"/>
                    </a:cubicBezTo>
                    <a:lnTo>
                      <a:pt x="98" y="408"/>
                    </a:lnTo>
                    <a:close/>
                    <a:moveTo>
                      <a:pt x="52" y="95"/>
                    </a:moveTo>
                    <a:cubicBezTo>
                      <a:pt x="84" y="95"/>
                      <a:pt x="104" y="74"/>
                      <a:pt x="104" y="48"/>
                    </a:cubicBezTo>
                    <a:cubicBezTo>
                      <a:pt x="103" y="21"/>
                      <a:pt x="84" y="0"/>
                      <a:pt x="52" y="0"/>
                    </a:cubicBezTo>
                    <a:cubicBezTo>
                      <a:pt x="21" y="0"/>
                      <a:pt x="0" y="21"/>
                      <a:pt x="0" y="48"/>
                    </a:cubicBezTo>
                    <a:cubicBezTo>
                      <a:pt x="0" y="74"/>
                      <a:pt x="20" y="95"/>
                      <a:pt x="51" y="95"/>
                    </a:cubicBezTo>
                    <a:cubicBezTo>
                      <a:pt x="52" y="95"/>
                      <a:pt x="52" y="95"/>
                      <a:pt x="52" y="9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39" name="Freeform 13"/>
              <p:cNvSpPr>
                <a:spLocks/>
              </p:cNvSpPr>
              <p:nvPr/>
            </p:nvSpPr>
            <p:spPr bwMode="auto">
              <a:xfrm>
                <a:off x="4450" y="2752"/>
                <a:ext cx="459" cy="462"/>
              </a:xfrm>
              <a:custGeom>
                <a:avLst/>
                <a:gdLst>
                  <a:gd name="T0" fmla="*/ 0 w 280"/>
                  <a:gd name="T1" fmla="*/ 282 h 282"/>
                  <a:gd name="T2" fmla="*/ 92 w 280"/>
                  <a:gd name="T3" fmla="*/ 282 h 282"/>
                  <a:gd name="T4" fmla="*/ 92 w 280"/>
                  <a:gd name="T5" fmla="*/ 128 h 282"/>
                  <a:gd name="T6" fmla="*/ 95 w 280"/>
                  <a:gd name="T7" fmla="*/ 106 h 282"/>
                  <a:gd name="T8" fmla="*/ 142 w 280"/>
                  <a:gd name="T9" fmla="*/ 73 h 282"/>
                  <a:gd name="T10" fmla="*/ 188 w 280"/>
                  <a:gd name="T11" fmla="*/ 135 h 282"/>
                  <a:gd name="T12" fmla="*/ 188 w 280"/>
                  <a:gd name="T13" fmla="*/ 282 h 282"/>
                  <a:gd name="T14" fmla="*/ 280 w 280"/>
                  <a:gd name="T15" fmla="*/ 282 h 282"/>
                  <a:gd name="T16" fmla="*/ 280 w 280"/>
                  <a:gd name="T17" fmla="*/ 124 h 282"/>
                  <a:gd name="T18" fmla="*/ 174 w 280"/>
                  <a:gd name="T19" fmla="*/ 0 h 282"/>
                  <a:gd name="T20" fmla="*/ 91 w 280"/>
                  <a:gd name="T21" fmla="*/ 47 h 282"/>
                  <a:gd name="T22" fmla="*/ 92 w 280"/>
                  <a:gd name="T23" fmla="*/ 47 h 282"/>
                  <a:gd name="T24" fmla="*/ 92 w 280"/>
                  <a:gd name="T25" fmla="*/ 7 h 282"/>
                  <a:gd name="T26" fmla="*/ 0 w 280"/>
                  <a:gd name="T27" fmla="*/ 7 h 282"/>
                  <a:gd name="T28" fmla="*/ 0 w 280"/>
                  <a:gd name="T29" fmla="*/ 282 h 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80" h="282">
                    <a:moveTo>
                      <a:pt x="0" y="282"/>
                    </a:moveTo>
                    <a:cubicBezTo>
                      <a:pt x="92" y="282"/>
                      <a:pt x="92" y="282"/>
                      <a:pt x="92" y="282"/>
                    </a:cubicBezTo>
                    <a:cubicBezTo>
                      <a:pt x="92" y="128"/>
                      <a:pt x="92" y="128"/>
                      <a:pt x="92" y="128"/>
                    </a:cubicBezTo>
                    <a:cubicBezTo>
                      <a:pt x="92" y="120"/>
                      <a:pt x="92" y="112"/>
                      <a:pt x="95" y="106"/>
                    </a:cubicBezTo>
                    <a:cubicBezTo>
                      <a:pt x="101" y="90"/>
                      <a:pt x="116" y="73"/>
                      <a:pt x="142" y="73"/>
                    </a:cubicBezTo>
                    <a:cubicBezTo>
                      <a:pt x="175" y="73"/>
                      <a:pt x="188" y="98"/>
                      <a:pt x="188" y="135"/>
                    </a:cubicBezTo>
                    <a:cubicBezTo>
                      <a:pt x="188" y="282"/>
                      <a:pt x="188" y="282"/>
                      <a:pt x="188" y="282"/>
                    </a:cubicBezTo>
                    <a:cubicBezTo>
                      <a:pt x="280" y="282"/>
                      <a:pt x="280" y="282"/>
                      <a:pt x="280" y="282"/>
                    </a:cubicBezTo>
                    <a:cubicBezTo>
                      <a:pt x="280" y="124"/>
                      <a:pt x="280" y="124"/>
                      <a:pt x="280" y="124"/>
                    </a:cubicBezTo>
                    <a:cubicBezTo>
                      <a:pt x="280" y="40"/>
                      <a:pt x="235" y="0"/>
                      <a:pt x="174" y="0"/>
                    </a:cubicBezTo>
                    <a:cubicBezTo>
                      <a:pt x="125" y="0"/>
                      <a:pt x="103" y="28"/>
                      <a:pt x="91" y="47"/>
                    </a:cubicBezTo>
                    <a:cubicBezTo>
                      <a:pt x="92" y="47"/>
                      <a:pt x="92" y="47"/>
                      <a:pt x="92" y="47"/>
                    </a:cubicBezTo>
                    <a:cubicBezTo>
                      <a:pt x="92" y="7"/>
                      <a:pt x="92" y="7"/>
                      <a:pt x="92" y="7"/>
                    </a:cubicBezTo>
                    <a:cubicBezTo>
                      <a:pt x="0" y="7"/>
                      <a:pt x="0" y="7"/>
                      <a:pt x="0" y="7"/>
                    </a:cubicBezTo>
                    <a:cubicBezTo>
                      <a:pt x="1" y="33"/>
                      <a:pt x="0" y="282"/>
                      <a:pt x="0" y="28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grpSp>
      </p:grpSp>
      <p:sp>
        <p:nvSpPr>
          <p:cNvPr id="260" name="Rounded Rectangle 251"/>
          <p:cNvSpPr/>
          <p:nvPr/>
        </p:nvSpPr>
        <p:spPr>
          <a:xfrm>
            <a:off x="7869378" y="5476875"/>
            <a:ext cx="3232151" cy="762000"/>
          </a:xfrm>
          <a:prstGeom prst="roundRect">
            <a:avLst>
              <a:gd name="adj" fmla="val 0"/>
            </a:avLst>
          </a:prstGeom>
          <a:solidFill>
            <a:schemeClr val="bg2"/>
          </a:solidFill>
          <a:ln w="25400">
            <a:solidFill>
              <a:srgbClr val="5D5D5F"/>
            </a:solidFill>
            <a:miter lim="800000"/>
            <a:headEnd/>
            <a:tailEnd/>
          </a:ln>
        </p:spPr>
        <p:txBody>
          <a:bodyPr wrap="square" rtlCol="0" anchor="ctr"/>
          <a:lstStyle/>
          <a:p>
            <a:pPr algn="ctr">
              <a:defRPr/>
            </a:pPr>
            <a:endParaRPr lang="en-US" sz="1799" kern="0" dirty="0">
              <a:solidFill>
                <a:prstClr val="white"/>
              </a:solidFill>
              <a:latin typeface="Arial"/>
            </a:endParaRPr>
          </a:p>
        </p:txBody>
      </p:sp>
      <p:grpSp>
        <p:nvGrpSpPr>
          <p:cNvPr id="261" name="Group 260"/>
          <p:cNvGrpSpPr/>
          <p:nvPr/>
        </p:nvGrpSpPr>
        <p:grpSpPr>
          <a:xfrm>
            <a:off x="8331899" y="5597524"/>
            <a:ext cx="1544419" cy="319233"/>
            <a:chOff x="4317061" y="5351635"/>
            <a:chExt cx="2595769" cy="536548"/>
          </a:xfrm>
        </p:grpSpPr>
        <p:grpSp>
          <p:nvGrpSpPr>
            <p:cNvPr id="262" name="Group 261"/>
            <p:cNvGrpSpPr/>
            <p:nvPr/>
          </p:nvGrpSpPr>
          <p:grpSpPr>
            <a:xfrm>
              <a:off x="5358628" y="5351635"/>
              <a:ext cx="274528" cy="536548"/>
              <a:chOff x="7713663" y="4589463"/>
              <a:chExt cx="696912" cy="1362075"/>
            </a:xfrm>
            <a:solidFill>
              <a:schemeClr val="tx1"/>
            </a:solidFill>
          </p:grpSpPr>
          <p:sp>
            <p:nvSpPr>
              <p:cNvPr id="295" name="Oval 5"/>
              <p:cNvSpPr>
                <a:spLocks noChangeArrowheads="1"/>
              </p:cNvSpPr>
              <p:nvPr/>
            </p:nvSpPr>
            <p:spPr bwMode="auto">
              <a:xfrm>
                <a:off x="8013700" y="5767388"/>
                <a:ext cx="98425" cy="10160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a:defRPr/>
                </a:pPr>
                <a:endParaRPr lang="en-US" sz="1799" kern="0">
                  <a:solidFill>
                    <a:srgbClr val="000000"/>
                  </a:solidFill>
                  <a:latin typeface="Arial"/>
                </a:endParaRPr>
              </a:p>
            </p:txBody>
          </p:sp>
          <p:sp>
            <p:nvSpPr>
              <p:cNvPr id="296" name="Freeform 6"/>
              <p:cNvSpPr>
                <a:spLocks noEditPoints="1"/>
              </p:cNvSpPr>
              <p:nvPr/>
            </p:nvSpPr>
            <p:spPr bwMode="auto">
              <a:xfrm>
                <a:off x="7713663" y="4589463"/>
                <a:ext cx="696912" cy="1362075"/>
              </a:xfrm>
              <a:custGeom>
                <a:avLst/>
                <a:gdLst>
                  <a:gd name="T0" fmla="*/ 159 w 184"/>
                  <a:gd name="T1" fmla="*/ 0 h 362"/>
                  <a:gd name="T2" fmla="*/ 25 w 184"/>
                  <a:gd name="T3" fmla="*/ 0 h 362"/>
                  <a:gd name="T4" fmla="*/ 0 w 184"/>
                  <a:gd name="T5" fmla="*/ 24 h 362"/>
                  <a:gd name="T6" fmla="*/ 0 w 184"/>
                  <a:gd name="T7" fmla="*/ 338 h 362"/>
                  <a:gd name="T8" fmla="*/ 25 w 184"/>
                  <a:gd name="T9" fmla="*/ 362 h 362"/>
                  <a:gd name="T10" fmla="*/ 159 w 184"/>
                  <a:gd name="T11" fmla="*/ 362 h 362"/>
                  <a:gd name="T12" fmla="*/ 184 w 184"/>
                  <a:gd name="T13" fmla="*/ 338 h 362"/>
                  <a:gd name="T14" fmla="*/ 184 w 184"/>
                  <a:gd name="T15" fmla="*/ 24 h 362"/>
                  <a:gd name="T16" fmla="*/ 159 w 184"/>
                  <a:gd name="T17" fmla="*/ 0 h 362"/>
                  <a:gd name="T18" fmla="*/ 16 w 184"/>
                  <a:gd name="T19" fmla="*/ 306 h 362"/>
                  <a:gd name="T20" fmla="*/ 168 w 184"/>
                  <a:gd name="T21" fmla="*/ 306 h 362"/>
                  <a:gd name="T22" fmla="*/ 168 w 184"/>
                  <a:gd name="T23" fmla="*/ 338 h 362"/>
                  <a:gd name="T24" fmla="*/ 159 w 184"/>
                  <a:gd name="T25" fmla="*/ 347 h 362"/>
                  <a:gd name="T26" fmla="*/ 25 w 184"/>
                  <a:gd name="T27" fmla="*/ 347 h 362"/>
                  <a:gd name="T28" fmla="*/ 16 w 184"/>
                  <a:gd name="T29" fmla="*/ 338 h 362"/>
                  <a:gd name="T30" fmla="*/ 16 w 184"/>
                  <a:gd name="T31" fmla="*/ 306 h 362"/>
                  <a:gd name="T32" fmla="*/ 168 w 184"/>
                  <a:gd name="T33" fmla="*/ 60 h 362"/>
                  <a:gd name="T34" fmla="*/ 168 w 184"/>
                  <a:gd name="T35" fmla="*/ 291 h 362"/>
                  <a:gd name="T36" fmla="*/ 16 w 184"/>
                  <a:gd name="T37" fmla="*/ 291 h 362"/>
                  <a:gd name="T38" fmla="*/ 16 w 184"/>
                  <a:gd name="T39" fmla="*/ 60 h 362"/>
                  <a:gd name="T40" fmla="*/ 168 w 184"/>
                  <a:gd name="T41" fmla="*/ 60 h 362"/>
                  <a:gd name="T42" fmla="*/ 25 w 184"/>
                  <a:gd name="T43" fmla="*/ 15 h 362"/>
                  <a:gd name="T44" fmla="*/ 159 w 184"/>
                  <a:gd name="T45" fmla="*/ 15 h 362"/>
                  <a:gd name="T46" fmla="*/ 168 w 184"/>
                  <a:gd name="T47" fmla="*/ 24 h 362"/>
                  <a:gd name="T48" fmla="*/ 168 w 184"/>
                  <a:gd name="T49" fmla="*/ 45 h 362"/>
                  <a:gd name="T50" fmla="*/ 16 w 184"/>
                  <a:gd name="T51" fmla="*/ 45 h 362"/>
                  <a:gd name="T52" fmla="*/ 16 w 184"/>
                  <a:gd name="T53" fmla="*/ 24 h 362"/>
                  <a:gd name="T54" fmla="*/ 25 w 184"/>
                  <a:gd name="T55" fmla="*/ 15 h 3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84" h="362">
                    <a:moveTo>
                      <a:pt x="159" y="0"/>
                    </a:moveTo>
                    <a:cubicBezTo>
                      <a:pt x="25" y="0"/>
                      <a:pt x="25" y="0"/>
                      <a:pt x="25" y="0"/>
                    </a:cubicBezTo>
                    <a:cubicBezTo>
                      <a:pt x="11" y="0"/>
                      <a:pt x="0" y="11"/>
                      <a:pt x="0" y="24"/>
                    </a:cubicBezTo>
                    <a:cubicBezTo>
                      <a:pt x="0" y="338"/>
                      <a:pt x="0" y="338"/>
                      <a:pt x="0" y="338"/>
                    </a:cubicBezTo>
                    <a:cubicBezTo>
                      <a:pt x="0" y="351"/>
                      <a:pt x="11" y="362"/>
                      <a:pt x="25" y="362"/>
                    </a:cubicBezTo>
                    <a:cubicBezTo>
                      <a:pt x="159" y="362"/>
                      <a:pt x="159" y="362"/>
                      <a:pt x="159" y="362"/>
                    </a:cubicBezTo>
                    <a:cubicBezTo>
                      <a:pt x="173" y="362"/>
                      <a:pt x="184" y="351"/>
                      <a:pt x="184" y="338"/>
                    </a:cubicBezTo>
                    <a:cubicBezTo>
                      <a:pt x="184" y="24"/>
                      <a:pt x="184" y="24"/>
                      <a:pt x="184" y="24"/>
                    </a:cubicBezTo>
                    <a:cubicBezTo>
                      <a:pt x="184" y="11"/>
                      <a:pt x="173" y="0"/>
                      <a:pt x="159" y="0"/>
                    </a:cubicBezTo>
                    <a:close/>
                    <a:moveTo>
                      <a:pt x="16" y="306"/>
                    </a:moveTo>
                    <a:cubicBezTo>
                      <a:pt x="168" y="306"/>
                      <a:pt x="168" y="306"/>
                      <a:pt x="168" y="306"/>
                    </a:cubicBezTo>
                    <a:cubicBezTo>
                      <a:pt x="168" y="338"/>
                      <a:pt x="168" y="338"/>
                      <a:pt x="168" y="338"/>
                    </a:cubicBezTo>
                    <a:cubicBezTo>
                      <a:pt x="168" y="343"/>
                      <a:pt x="164" y="347"/>
                      <a:pt x="159" y="347"/>
                    </a:cubicBezTo>
                    <a:cubicBezTo>
                      <a:pt x="25" y="347"/>
                      <a:pt x="25" y="347"/>
                      <a:pt x="25" y="347"/>
                    </a:cubicBezTo>
                    <a:cubicBezTo>
                      <a:pt x="20" y="347"/>
                      <a:pt x="16" y="343"/>
                      <a:pt x="16" y="338"/>
                    </a:cubicBezTo>
                    <a:lnTo>
                      <a:pt x="16" y="306"/>
                    </a:lnTo>
                    <a:close/>
                    <a:moveTo>
                      <a:pt x="168" y="60"/>
                    </a:moveTo>
                    <a:cubicBezTo>
                      <a:pt x="168" y="291"/>
                      <a:pt x="168" y="291"/>
                      <a:pt x="168" y="291"/>
                    </a:cubicBezTo>
                    <a:cubicBezTo>
                      <a:pt x="16" y="291"/>
                      <a:pt x="16" y="291"/>
                      <a:pt x="16" y="291"/>
                    </a:cubicBezTo>
                    <a:cubicBezTo>
                      <a:pt x="16" y="60"/>
                      <a:pt x="16" y="60"/>
                      <a:pt x="16" y="60"/>
                    </a:cubicBezTo>
                    <a:lnTo>
                      <a:pt x="168" y="60"/>
                    </a:lnTo>
                    <a:close/>
                    <a:moveTo>
                      <a:pt x="25" y="15"/>
                    </a:moveTo>
                    <a:cubicBezTo>
                      <a:pt x="159" y="15"/>
                      <a:pt x="159" y="15"/>
                      <a:pt x="159" y="15"/>
                    </a:cubicBezTo>
                    <a:cubicBezTo>
                      <a:pt x="164" y="15"/>
                      <a:pt x="168" y="19"/>
                      <a:pt x="168" y="24"/>
                    </a:cubicBezTo>
                    <a:cubicBezTo>
                      <a:pt x="168" y="45"/>
                      <a:pt x="168" y="45"/>
                      <a:pt x="168" y="45"/>
                    </a:cubicBezTo>
                    <a:cubicBezTo>
                      <a:pt x="16" y="45"/>
                      <a:pt x="16" y="45"/>
                      <a:pt x="16" y="45"/>
                    </a:cubicBezTo>
                    <a:cubicBezTo>
                      <a:pt x="16" y="24"/>
                      <a:pt x="16" y="24"/>
                      <a:pt x="16" y="24"/>
                    </a:cubicBezTo>
                    <a:cubicBezTo>
                      <a:pt x="16" y="19"/>
                      <a:pt x="20" y="15"/>
                      <a:pt x="25" y="1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a:defRPr/>
                </a:pPr>
                <a:endParaRPr lang="en-US" sz="1799" kern="0">
                  <a:solidFill>
                    <a:srgbClr val="000000"/>
                  </a:solidFill>
                  <a:latin typeface="Arial"/>
                </a:endParaRPr>
              </a:p>
            </p:txBody>
          </p:sp>
          <p:sp>
            <p:nvSpPr>
              <p:cNvPr id="297" name="Freeform 7"/>
              <p:cNvSpPr>
                <a:spLocks/>
              </p:cNvSpPr>
              <p:nvPr/>
            </p:nvSpPr>
            <p:spPr bwMode="auto">
              <a:xfrm>
                <a:off x="7970838" y="4672013"/>
                <a:ext cx="182562" cy="55563"/>
              </a:xfrm>
              <a:custGeom>
                <a:avLst/>
                <a:gdLst>
                  <a:gd name="T0" fmla="*/ 7 w 48"/>
                  <a:gd name="T1" fmla="*/ 15 h 15"/>
                  <a:gd name="T2" fmla="*/ 41 w 48"/>
                  <a:gd name="T3" fmla="*/ 15 h 15"/>
                  <a:gd name="T4" fmla="*/ 48 w 48"/>
                  <a:gd name="T5" fmla="*/ 8 h 15"/>
                  <a:gd name="T6" fmla="*/ 41 w 48"/>
                  <a:gd name="T7" fmla="*/ 0 h 15"/>
                  <a:gd name="T8" fmla="*/ 7 w 48"/>
                  <a:gd name="T9" fmla="*/ 0 h 15"/>
                  <a:gd name="T10" fmla="*/ 0 w 48"/>
                  <a:gd name="T11" fmla="*/ 8 h 15"/>
                  <a:gd name="T12" fmla="*/ 7 w 48"/>
                  <a:gd name="T13" fmla="*/ 15 h 15"/>
                </a:gdLst>
                <a:ahLst/>
                <a:cxnLst>
                  <a:cxn ang="0">
                    <a:pos x="T0" y="T1"/>
                  </a:cxn>
                  <a:cxn ang="0">
                    <a:pos x="T2" y="T3"/>
                  </a:cxn>
                  <a:cxn ang="0">
                    <a:pos x="T4" y="T5"/>
                  </a:cxn>
                  <a:cxn ang="0">
                    <a:pos x="T6" y="T7"/>
                  </a:cxn>
                  <a:cxn ang="0">
                    <a:pos x="T8" y="T9"/>
                  </a:cxn>
                  <a:cxn ang="0">
                    <a:pos x="T10" y="T11"/>
                  </a:cxn>
                  <a:cxn ang="0">
                    <a:pos x="T12" y="T13"/>
                  </a:cxn>
                </a:cxnLst>
                <a:rect l="0" t="0" r="r" b="b"/>
                <a:pathLst>
                  <a:path w="48" h="15">
                    <a:moveTo>
                      <a:pt x="7" y="15"/>
                    </a:moveTo>
                    <a:cubicBezTo>
                      <a:pt x="41" y="15"/>
                      <a:pt x="41" y="15"/>
                      <a:pt x="41" y="15"/>
                    </a:cubicBezTo>
                    <a:cubicBezTo>
                      <a:pt x="45" y="15"/>
                      <a:pt x="48" y="12"/>
                      <a:pt x="48" y="8"/>
                    </a:cubicBezTo>
                    <a:cubicBezTo>
                      <a:pt x="48" y="3"/>
                      <a:pt x="45" y="0"/>
                      <a:pt x="41" y="0"/>
                    </a:cubicBezTo>
                    <a:cubicBezTo>
                      <a:pt x="7" y="0"/>
                      <a:pt x="7" y="0"/>
                      <a:pt x="7" y="0"/>
                    </a:cubicBezTo>
                    <a:cubicBezTo>
                      <a:pt x="3" y="0"/>
                      <a:pt x="0" y="3"/>
                      <a:pt x="0" y="8"/>
                    </a:cubicBezTo>
                    <a:cubicBezTo>
                      <a:pt x="0" y="12"/>
                      <a:pt x="3" y="15"/>
                      <a:pt x="7" y="1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a:defRPr/>
                </a:pPr>
                <a:endParaRPr lang="en-US" sz="1799" kern="0">
                  <a:solidFill>
                    <a:srgbClr val="000000"/>
                  </a:solidFill>
                  <a:latin typeface="Arial"/>
                </a:endParaRPr>
              </a:p>
            </p:txBody>
          </p:sp>
        </p:grpSp>
        <p:grpSp>
          <p:nvGrpSpPr>
            <p:cNvPr id="263" name="Group 262"/>
            <p:cNvGrpSpPr/>
            <p:nvPr/>
          </p:nvGrpSpPr>
          <p:grpSpPr>
            <a:xfrm>
              <a:off x="4317061" y="5402898"/>
              <a:ext cx="476677" cy="434023"/>
              <a:chOff x="4491654" y="5494730"/>
              <a:chExt cx="476677" cy="434023"/>
            </a:xfrm>
          </p:grpSpPr>
          <p:sp>
            <p:nvSpPr>
              <p:cNvPr id="282" name="Freeform 84"/>
              <p:cNvSpPr>
                <a:spLocks/>
              </p:cNvSpPr>
              <p:nvPr/>
            </p:nvSpPr>
            <p:spPr bwMode="auto">
              <a:xfrm>
                <a:off x="4491654" y="5633543"/>
                <a:ext cx="476677" cy="227862"/>
              </a:xfrm>
              <a:custGeom>
                <a:avLst/>
                <a:gdLst>
                  <a:gd name="T0" fmla="*/ 488 w 520"/>
                  <a:gd name="T1" fmla="*/ 0 h 256"/>
                  <a:gd name="T2" fmla="*/ 34 w 520"/>
                  <a:gd name="T3" fmla="*/ 0 h 256"/>
                  <a:gd name="T4" fmla="*/ 0 w 520"/>
                  <a:gd name="T5" fmla="*/ 35 h 256"/>
                  <a:gd name="T6" fmla="*/ 0 w 520"/>
                  <a:gd name="T7" fmla="*/ 223 h 256"/>
                  <a:gd name="T8" fmla="*/ 34 w 520"/>
                  <a:gd name="T9" fmla="*/ 256 h 256"/>
                  <a:gd name="T10" fmla="*/ 64 w 520"/>
                  <a:gd name="T11" fmla="*/ 256 h 256"/>
                  <a:gd name="T12" fmla="*/ 64 w 520"/>
                  <a:gd name="T13" fmla="*/ 240 h 256"/>
                  <a:gd name="T14" fmla="*/ 34 w 520"/>
                  <a:gd name="T15" fmla="*/ 240 h 256"/>
                  <a:gd name="T16" fmla="*/ 16 w 520"/>
                  <a:gd name="T17" fmla="*/ 223 h 256"/>
                  <a:gd name="T18" fmla="*/ 16 w 520"/>
                  <a:gd name="T19" fmla="*/ 35 h 256"/>
                  <a:gd name="T20" fmla="*/ 34 w 520"/>
                  <a:gd name="T21" fmla="*/ 16 h 256"/>
                  <a:gd name="T22" fmla="*/ 488 w 520"/>
                  <a:gd name="T23" fmla="*/ 16 h 256"/>
                  <a:gd name="T24" fmla="*/ 508 w 520"/>
                  <a:gd name="T25" fmla="*/ 35 h 256"/>
                  <a:gd name="T26" fmla="*/ 508 w 520"/>
                  <a:gd name="T27" fmla="*/ 223 h 256"/>
                  <a:gd name="T28" fmla="*/ 488 w 520"/>
                  <a:gd name="T29" fmla="*/ 240 h 256"/>
                  <a:gd name="T30" fmla="*/ 460 w 520"/>
                  <a:gd name="T31" fmla="*/ 240 h 256"/>
                  <a:gd name="T32" fmla="*/ 460 w 520"/>
                  <a:gd name="T33" fmla="*/ 256 h 256"/>
                  <a:gd name="T34" fmla="*/ 488 w 520"/>
                  <a:gd name="T35" fmla="*/ 256 h 256"/>
                  <a:gd name="T36" fmla="*/ 520 w 520"/>
                  <a:gd name="T37" fmla="*/ 223 h 256"/>
                  <a:gd name="T38" fmla="*/ 520 w 520"/>
                  <a:gd name="T39" fmla="*/ 35 h 256"/>
                  <a:gd name="T40" fmla="*/ 488 w 520"/>
                  <a:gd name="T41" fmla="*/ 0 h 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20" h="256">
                    <a:moveTo>
                      <a:pt x="488" y="0"/>
                    </a:moveTo>
                    <a:cubicBezTo>
                      <a:pt x="34" y="0"/>
                      <a:pt x="34" y="0"/>
                      <a:pt x="34" y="0"/>
                    </a:cubicBezTo>
                    <a:cubicBezTo>
                      <a:pt x="16" y="0"/>
                      <a:pt x="0" y="16"/>
                      <a:pt x="0" y="35"/>
                    </a:cubicBezTo>
                    <a:cubicBezTo>
                      <a:pt x="0" y="223"/>
                      <a:pt x="0" y="223"/>
                      <a:pt x="0" y="223"/>
                    </a:cubicBezTo>
                    <a:cubicBezTo>
                      <a:pt x="0" y="242"/>
                      <a:pt x="16" y="256"/>
                      <a:pt x="34" y="256"/>
                    </a:cubicBezTo>
                    <a:cubicBezTo>
                      <a:pt x="64" y="256"/>
                      <a:pt x="64" y="256"/>
                      <a:pt x="64" y="256"/>
                    </a:cubicBezTo>
                    <a:cubicBezTo>
                      <a:pt x="64" y="240"/>
                      <a:pt x="64" y="240"/>
                      <a:pt x="64" y="240"/>
                    </a:cubicBezTo>
                    <a:cubicBezTo>
                      <a:pt x="34" y="240"/>
                      <a:pt x="34" y="240"/>
                      <a:pt x="34" y="240"/>
                    </a:cubicBezTo>
                    <a:cubicBezTo>
                      <a:pt x="24" y="240"/>
                      <a:pt x="16" y="233"/>
                      <a:pt x="16" y="223"/>
                    </a:cubicBezTo>
                    <a:cubicBezTo>
                      <a:pt x="16" y="35"/>
                      <a:pt x="16" y="35"/>
                      <a:pt x="16" y="35"/>
                    </a:cubicBezTo>
                    <a:cubicBezTo>
                      <a:pt x="16" y="25"/>
                      <a:pt x="24" y="16"/>
                      <a:pt x="34" y="16"/>
                    </a:cubicBezTo>
                    <a:cubicBezTo>
                      <a:pt x="488" y="16"/>
                      <a:pt x="488" y="16"/>
                      <a:pt x="488" y="16"/>
                    </a:cubicBezTo>
                    <a:cubicBezTo>
                      <a:pt x="498" y="16"/>
                      <a:pt x="508" y="25"/>
                      <a:pt x="508" y="35"/>
                    </a:cubicBezTo>
                    <a:cubicBezTo>
                      <a:pt x="508" y="223"/>
                      <a:pt x="508" y="223"/>
                      <a:pt x="508" y="223"/>
                    </a:cubicBezTo>
                    <a:cubicBezTo>
                      <a:pt x="508" y="233"/>
                      <a:pt x="498" y="240"/>
                      <a:pt x="488" y="240"/>
                    </a:cubicBezTo>
                    <a:cubicBezTo>
                      <a:pt x="460" y="240"/>
                      <a:pt x="460" y="240"/>
                      <a:pt x="460" y="240"/>
                    </a:cubicBezTo>
                    <a:cubicBezTo>
                      <a:pt x="460" y="256"/>
                      <a:pt x="460" y="256"/>
                      <a:pt x="460" y="256"/>
                    </a:cubicBezTo>
                    <a:cubicBezTo>
                      <a:pt x="488" y="256"/>
                      <a:pt x="488" y="256"/>
                      <a:pt x="488" y="256"/>
                    </a:cubicBezTo>
                    <a:cubicBezTo>
                      <a:pt x="506" y="256"/>
                      <a:pt x="520" y="242"/>
                      <a:pt x="520" y="223"/>
                    </a:cubicBezTo>
                    <a:cubicBezTo>
                      <a:pt x="520" y="35"/>
                      <a:pt x="520" y="35"/>
                      <a:pt x="520" y="35"/>
                    </a:cubicBezTo>
                    <a:cubicBezTo>
                      <a:pt x="520" y="16"/>
                      <a:pt x="506" y="0"/>
                      <a:pt x="488" y="0"/>
                    </a:cubicBezTo>
                    <a:close/>
                  </a:path>
                </a:pathLst>
              </a:custGeom>
              <a:solidFill>
                <a:schemeClr val="tx1"/>
              </a:solidFill>
              <a:ln>
                <a:solidFill>
                  <a:schemeClr val="tx1"/>
                </a:solidFill>
              </a:ln>
              <a:extLst/>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sp>
            <p:nvSpPr>
              <p:cNvPr id="283" name="Freeform 85"/>
              <p:cNvSpPr>
                <a:spLocks noEditPoints="1"/>
              </p:cNvSpPr>
              <p:nvPr/>
            </p:nvSpPr>
            <p:spPr bwMode="auto">
              <a:xfrm>
                <a:off x="4552268" y="5494730"/>
                <a:ext cx="366675" cy="149289"/>
              </a:xfrm>
              <a:custGeom>
                <a:avLst/>
                <a:gdLst>
                  <a:gd name="T0" fmla="*/ 0 w 980"/>
                  <a:gd name="T1" fmla="*/ 0 h 399"/>
                  <a:gd name="T2" fmla="*/ 0 w 980"/>
                  <a:gd name="T3" fmla="*/ 399 h 399"/>
                  <a:gd name="T4" fmla="*/ 980 w 980"/>
                  <a:gd name="T5" fmla="*/ 399 h 399"/>
                  <a:gd name="T6" fmla="*/ 980 w 980"/>
                  <a:gd name="T7" fmla="*/ 0 h 399"/>
                  <a:gd name="T8" fmla="*/ 0 w 980"/>
                  <a:gd name="T9" fmla="*/ 0 h 399"/>
                  <a:gd name="T10" fmla="*/ 961 w 980"/>
                  <a:gd name="T11" fmla="*/ 380 h 399"/>
                  <a:gd name="T12" fmla="*/ 19 w 980"/>
                  <a:gd name="T13" fmla="*/ 380 h 399"/>
                  <a:gd name="T14" fmla="*/ 19 w 980"/>
                  <a:gd name="T15" fmla="*/ 19 h 399"/>
                  <a:gd name="T16" fmla="*/ 961 w 980"/>
                  <a:gd name="T17" fmla="*/ 19 h 399"/>
                  <a:gd name="T18" fmla="*/ 961 w 980"/>
                  <a:gd name="T19" fmla="*/ 380 h 3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80" h="399">
                    <a:moveTo>
                      <a:pt x="0" y="0"/>
                    </a:moveTo>
                    <a:lnTo>
                      <a:pt x="0" y="399"/>
                    </a:lnTo>
                    <a:lnTo>
                      <a:pt x="980" y="399"/>
                    </a:lnTo>
                    <a:lnTo>
                      <a:pt x="980" y="0"/>
                    </a:lnTo>
                    <a:lnTo>
                      <a:pt x="0" y="0"/>
                    </a:lnTo>
                    <a:close/>
                    <a:moveTo>
                      <a:pt x="961" y="380"/>
                    </a:moveTo>
                    <a:lnTo>
                      <a:pt x="19" y="380"/>
                    </a:lnTo>
                    <a:lnTo>
                      <a:pt x="19" y="19"/>
                    </a:lnTo>
                    <a:lnTo>
                      <a:pt x="961" y="19"/>
                    </a:lnTo>
                    <a:lnTo>
                      <a:pt x="961" y="380"/>
                    </a:lnTo>
                    <a:close/>
                  </a:path>
                </a:pathLst>
              </a:custGeom>
              <a:solidFill>
                <a:schemeClr val="tx1"/>
              </a:solidFill>
              <a:ln>
                <a:solidFill>
                  <a:schemeClr val="tx1"/>
                </a:solidFill>
              </a:ln>
              <a:extLst/>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sp>
            <p:nvSpPr>
              <p:cNvPr id="288" name="Freeform 86"/>
              <p:cNvSpPr>
                <a:spLocks/>
              </p:cNvSpPr>
              <p:nvPr/>
            </p:nvSpPr>
            <p:spPr bwMode="auto">
              <a:xfrm>
                <a:off x="4595320" y="5878990"/>
                <a:ext cx="284360" cy="10851"/>
              </a:xfrm>
              <a:custGeom>
                <a:avLst/>
                <a:gdLst>
                  <a:gd name="T0" fmla="*/ 320 w 320"/>
                  <a:gd name="T1" fmla="*/ 6 h 12"/>
                  <a:gd name="T2" fmla="*/ 314 w 320"/>
                  <a:gd name="T3" fmla="*/ 12 h 12"/>
                  <a:gd name="T4" fmla="*/ 6 w 320"/>
                  <a:gd name="T5" fmla="*/ 12 h 12"/>
                  <a:gd name="T6" fmla="*/ 0 w 320"/>
                  <a:gd name="T7" fmla="*/ 6 h 12"/>
                  <a:gd name="T8" fmla="*/ 6 w 320"/>
                  <a:gd name="T9" fmla="*/ 0 h 12"/>
                  <a:gd name="T10" fmla="*/ 314 w 320"/>
                  <a:gd name="T11" fmla="*/ 0 h 12"/>
                  <a:gd name="T12" fmla="*/ 320 w 320"/>
                  <a:gd name="T13" fmla="*/ 6 h 12"/>
                </a:gdLst>
                <a:ahLst/>
                <a:cxnLst>
                  <a:cxn ang="0">
                    <a:pos x="T0" y="T1"/>
                  </a:cxn>
                  <a:cxn ang="0">
                    <a:pos x="T2" y="T3"/>
                  </a:cxn>
                  <a:cxn ang="0">
                    <a:pos x="T4" y="T5"/>
                  </a:cxn>
                  <a:cxn ang="0">
                    <a:pos x="T6" y="T7"/>
                  </a:cxn>
                  <a:cxn ang="0">
                    <a:pos x="T8" y="T9"/>
                  </a:cxn>
                  <a:cxn ang="0">
                    <a:pos x="T10" y="T11"/>
                  </a:cxn>
                  <a:cxn ang="0">
                    <a:pos x="T12" y="T13"/>
                  </a:cxn>
                </a:cxnLst>
                <a:rect l="0" t="0" r="r" b="b"/>
                <a:pathLst>
                  <a:path w="320" h="12">
                    <a:moveTo>
                      <a:pt x="320" y="6"/>
                    </a:moveTo>
                    <a:cubicBezTo>
                      <a:pt x="320" y="9"/>
                      <a:pt x="317" y="12"/>
                      <a:pt x="314" y="12"/>
                    </a:cubicBezTo>
                    <a:cubicBezTo>
                      <a:pt x="6" y="12"/>
                      <a:pt x="6" y="12"/>
                      <a:pt x="6" y="12"/>
                    </a:cubicBezTo>
                    <a:cubicBezTo>
                      <a:pt x="3" y="12"/>
                      <a:pt x="0" y="9"/>
                      <a:pt x="0" y="6"/>
                    </a:cubicBezTo>
                    <a:cubicBezTo>
                      <a:pt x="0" y="3"/>
                      <a:pt x="3" y="0"/>
                      <a:pt x="6" y="0"/>
                    </a:cubicBezTo>
                    <a:cubicBezTo>
                      <a:pt x="314" y="0"/>
                      <a:pt x="314" y="0"/>
                      <a:pt x="314" y="0"/>
                    </a:cubicBezTo>
                    <a:cubicBezTo>
                      <a:pt x="317" y="0"/>
                      <a:pt x="320" y="3"/>
                      <a:pt x="320" y="6"/>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sp>
            <p:nvSpPr>
              <p:cNvPr id="289" name="Freeform 87"/>
              <p:cNvSpPr>
                <a:spLocks/>
              </p:cNvSpPr>
              <p:nvPr/>
            </p:nvSpPr>
            <p:spPr bwMode="auto">
              <a:xfrm>
                <a:off x="4595320" y="5836336"/>
                <a:ext cx="284360" cy="10851"/>
              </a:xfrm>
              <a:custGeom>
                <a:avLst/>
                <a:gdLst>
                  <a:gd name="T0" fmla="*/ 320 w 320"/>
                  <a:gd name="T1" fmla="*/ 6 h 12"/>
                  <a:gd name="T2" fmla="*/ 314 w 320"/>
                  <a:gd name="T3" fmla="*/ 12 h 12"/>
                  <a:gd name="T4" fmla="*/ 6 w 320"/>
                  <a:gd name="T5" fmla="*/ 12 h 12"/>
                  <a:gd name="T6" fmla="*/ 0 w 320"/>
                  <a:gd name="T7" fmla="*/ 6 h 12"/>
                  <a:gd name="T8" fmla="*/ 6 w 320"/>
                  <a:gd name="T9" fmla="*/ 0 h 12"/>
                  <a:gd name="T10" fmla="*/ 314 w 320"/>
                  <a:gd name="T11" fmla="*/ 0 h 12"/>
                  <a:gd name="T12" fmla="*/ 320 w 320"/>
                  <a:gd name="T13" fmla="*/ 6 h 12"/>
                </a:gdLst>
                <a:ahLst/>
                <a:cxnLst>
                  <a:cxn ang="0">
                    <a:pos x="T0" y="T1"/>
                  </a:cxn>
                  <a:cxn ang="0">
                    <a:pos x="T2" y="T3"/>
                  </a:cxn>
                  <a:cxn ang="0">
                    <a:pos x="T4" y="T5"/>
                  </a:cxn>
                  <a:cxn ang="0">
                    <a:pos x="T6" y="T7"/>
                  </a:cxn>
                  <a:cxn ang="0">
                    <a:pos x="T8" y="T9"/>
                  </a:cxn>
                  <a:cxn ang="0">
                    <a:pos x="T10" y="T11"/>
                  </a:cxn>
                  <a:cxn ang="0">
                    <a:pos x="T12" y="T13"/>
                  </a:cxn>
                </a:cxnLst>
                <a:rect l="0" t="0" r="r" b="b"/>
                <a:pathLst>
                  <a:path w="320" h="12">
                    <a:moveTo>
                      <a:pt x="320" y="6"/>
                    </a:moveTo>
                    <a:cubicBezTo>
                      <a:pt x="320" y="9"/>
                      <a:pt x="317" y="12"/>
                      <a:pt x="314" y="12"/>
                    </a:cubicBezTo>
                    <a:cubicBezTo>
                      <a:pt x="6" y="12"/>
                      <a:pt x="6" y="12"/>
                      <a:pt x="6" y="12"/>
                    </a:cubicBezTo>
                    <a:cubicBezTo>
                      <a:pt x="3" y="12"/>
                      <a:pt x="0" y="9"/>
                      <a:pt x="0" y="6"/>
                    </a:cubicBezTo>
                    <a:cubicBezTo>
                      <a:pt x="0" y="3"/>
                      <a:pt x="3" y="0"/>
                      <a:pt x="6" y="0"/>
                    </a:cubicBezTo>
                    <a:cubicBezTo>
                      <a:pt x="314" y="0"/>
                      <a:pt x="314" y="0"/>
                      <a:pt x="314" y="0"/>
                    </a:cubicBezTo>
                    <a:cubicBezTo>
                      <a:pt x="317" y="0"/>
                      <a:pt x="320" y="3"/>
                      <a:pt x="320" y="6"/>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sp>
            <p:nvSpPr>
              <p:cNvPr id="290" name="Freeform 88"/>
              <p:cNvSpPr>
                <a:spLocks/>
              </p:cNvSpPr>
              <p:nvPr/>
            </p:nvSpPr>
            <p:spPr bwMode="auto">
              <a:xfrm>
                <a:off x="4595320" y="5789940"/>
                <a:ext cx="284360" cy="10851"/>
              </a:xfrm>
              <a:custGeom>
                <a:avLst/>
                <a:gdLst>
                  <a:gd name="T0" fmla="*/ 320 w 320"/>
                  <a:gd name="T1" fmla="*/ 6 h 12"/>
                  <a:gd name="T2" fmla="*/ 314 w 320"/>
                  <a:gd name="T3" fmla="*/ 12 h 12"/>
                  <a:gd name="T4" fmla="*/ 6 w 320"/>
                  <a:gd name="T5" fmla="*/ 12 h 12"/>
                  <a:gd name="T6" fmla="*/ 0 w 320"/>
                  <a:gd name="T7" fmla="*/ 6 h 12"/>
                  <a:gd name="T8" fmla="*/ 6 w 320"/>
                  <a:gd name="T9" fmla="*/ 0 h 12"/>
                  <a:gd name="T10" fmla="*/ 314 w 320"/>
                  <a:gd name="T11" fmla="*/ 0 h 12"/>
                  <a:gd name="T12" fmla="*/ 320 w 320"/>
                  <a:gd name="T13" fmla="*/ 6 h 12"/>
                </a:gdLst>
                <a:ahLst/>
                <a:cxnLst>
                  <a:cxn ang="0">
                    <a:pos x="T0" y="T1"/>
                  </a:cxn>
                  <a:cxn ang="0">
                    <a:pos x="T2" y="T3"/>
                  </a:cxn>
                  <a:cxn ang="0">
                    <a:pos x="T4" y="T5"/>
                  </a:cxn>
                  <a:cxn ang="0">
                    <a:pos x="T6" y="T7"/>
                  </a:cxn>
                  <a:cxn ang="0">
                    <a:pos x="T8" y="T9"/>
                  </a:cxn>
                  <a:cxn ang="0">
                    <a:pos x="T10" y="T11"/>
                  </a:cxn>
                  <a:cxn ang="0">
                    <a:pos x="T12" y="T13"/>
                  </a:cxn>
                </a:cxnLst>
                <a:rect l="0" t="0" r="r" b="b"/>
                <a:pathLst>
                  <a:path w="320" h="12">
                    <a:moveTo>
                      <a:pt x="320" y="6"/>
                    </a:moveTo>
                    <a:cubicBezTo>
                      <a:pt x="320" y="9"/>
                      <a:pt x="317" y="12"/>
                      <a:pt x="314" y="12"/>
                    </a:cubicBezTo>
                    <a:cubicBezTo>
                      <a:pt x="6" y="12"/>
                      <a:pt x="6" y="12"/>
                      <a:pt x="6" y="12"/>
                    </a:cubicBezTo>
                    <a:cubicBezTo>
                      <a:pt x="3" y="12"/>
                      <a:pt x="0" y="9"/>
                      <a:pt x="0" y="6"/>
                    </a:cubicBezTo>
                    <a:cubicBezTo>
                      <a:pt x="0" y="3"/>
                      <a:pt x="3" y="0"/>
                      <a:pt x="6" y="0"/>
                    </a:cubicBezTo>
                    <a:cubicBezTo>
                      <a:pt x="314" y="0"/>
                      <a:pt x="314" y="0"/>
                      <a:pt x="314" y="0"/>
                    </a:cubicBezTo>
                    <a:cubicBezTo>
                      <a:pt x="317" y="0"/>
                      <a:pt x="320" y="3"/>
                      <a:pt x="320" y="6"/>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sp>
            <p:nvSpPr>
              <p:cNvPr id="291" name="Freeform 89"/>
              <p:cNvSpPr>
                <a:spLocks noEditPoints="1"/>
              </p:cNvSpPr>
              <p:nvPr/>
            </p:nvSpPr>
            <p:spPr bwMode="auto">
              <a:xfrm>
                <a:off x="4556009" y="5761504"/>
                <a:ext cx="359191" cy="163881"/>
              </a:xfrm>
              <a:custGeom>
                <a:avLst/>
                <a:gdLst>
                  <a:gd name="T0" fmla="*/ 0 w 960"/>
                  <a:gd name="T1" fmla="*/ 0 h 438"/>
                  <a:gd name="T2" fmla="*/ 0 w 960"/>
                  <a:gd name="T3" fmla="*/ 438 h 438"/>
                  <a:gd name="T4" fmla="*/ 960 w 960"/>
                  <a:gd name="T5" fmla="*/ 438 h 438"/>
                  <a:gd name="T6" fmla="*/ 960 w 960"/>
                  <a:gd name="T7" fmla="*/ 0 h 438"/>
                  <a:gd name="T8" fmla="*/ 0 w 960"/>
                  <a:gd name="T9" fmla="*/ 0 h 438"/>
                  <a:gd name="T10" fmla="*/ 951 w 960"/>
                  <a:gd name="T11" fmla="*/ 428 h 438"/>
                  <a:gd name="T12" fmla="*/ 9 w 960"/>
                  <a:gd name="T13" fmla="*/ 428 h 438"/>
                  <a:gd name="T14" fmla="*/ 9 w 960"/>
                  <a:gd name="T15" fmla="*/ 10 h 438"/>
                  <a:gd name="T16" fmla="*/ 951 w 960"/>
                  <a:gd name="T17" fmla="*/ 10 h 438"/>
                  <a:gd name="T18" fmla="*/ 951 w 960"/>
                  <a:gd name="T19" fmla="*/ 428 h 4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60" h="438">
                    <a:moveTo>
                      <a:pt x="0" y="0"/>
                    </a:moveTo>
                    <a:lnTo>
                      <a:pt x="0" y="438"/>
                    </a:lnTo>
                    <a:lnTo>
                      <a:pt x="960" y="438"/>
                    </a:lnTo>
                    <a:lnTo>
                      <a:pt x="960" y="0"/>
                    </a:lnTo>
                    <a:lnTo>
                      <a:pt x="0" y="0"/>
                    </a:lnTo>
                    <a:close/>
                    <a:moveTo>
                      <a:pt x="951" y="428"/>
                    </a:moveTo>
                    <a:lnTo>
                      <a:pt x="9" y="428"/>
                    </a:lnTo>
                    <a:lnTo>
                      <a:pt x="9" y="10"/>
                    </a:lnTo>
                    <a:lnTo>
                      <a:pt x="951" y="10"/>
                    </a:lnTo>
                    <a:lnTo>
                      <a:pt x="951" y="428"/>
                    </a:lnTo>
                    <a:close/>
                  </a:path>
                </a:pathLst>
              </a:custGeom>
              <a:solidFill>
                <a:schemeClr val="tx1"/>
              </a:solidFill>
              <a:ln>
                <a:solidFill>
                  <a:srgbClr val="A6B0B3"/>
                </a:solidFill>
              </a:ln>
              <a:extLst/>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sp>
            <p:nvSpPr>
              <p:cNvPr id="292" name="Freeform 90"/>
              <p:cNvSpPr>
                <a:spLocks noEditPoints="1"/>
              </p:cNvSpPr>
              <p:nvPr/>
            </p:nvSpPr>
            <p:spPr bwMode="auto">
              <a:xfrm>
                <a:off x="4552268" y="5758137"/>
                <a:ext cx="366675" cy="170616"/>
              </a:xfrm>
              <a:custGeom>
                <a:avLst/>
                <a:gdLst>
                  <a:gd name="T0" fmla="*/ 0 w 980"/>
                  <a:gd name="T1" fmla="*/ 0 h 456"/>
                  <a:gd name="T2" fmla="*/ 0 w 980"/>
                  <a:gd name="T3" fmla="*/ 456 h 456"/>
                  <a:gd name="T4" fmla="*/ 980 w 980"/>
                  <a:gd name="T5" fmla="*/ 456 h 456"/>
                  <a:gd name="T6" fmla="*/ 980 w 980"/>
                  <a:gd name="T7" fmla="*/ 0 h 456"/>
                  <a:gd name="T8" fmla="*/ 0 w 980"/>
                  <a:gd name="T9" fmla="*/ 0 h 456"/>
                  <a:gd name="T10" fmla="*/ 961 w 980"/>
                  <a:gd name="T11" fmla="*/ 437 h 456"/>
                  <a:gd name="T12" fmla="*/ 19 w 980"/>
                  <a:gd name="T13" fmla="*/ 437 h 456"/>
                  <a:gd name="T14" fmla="*/ 19 w 980"/>
                  <a:gd name="T15" fmla="*/ 19 h 456"/>
                  <a:gd name="T16" fmla="*/ 961 w 980"/>
                  <a:gd name="T17" fmla="*/ 19 h 456"/>
                  <a:gd name="T18" fmla="*/ 961 w 980"/>
                  <a:gd name="T19" fmla="*/ 437 h 4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80" h="456">
                    <a:moveTo>
                      <a:pt x="0" y="0"/>
                    </a:moveTo>
                    <a:lnTo>
                      <a:pt x="0" y="456"/>
                    </a:lnTo>
                    <a:lnTo>
                      <a:pt x="980" y="456"/>
                    </a:lnTo>
                    <a:lnTo>
                      <a:pt x="980" y="0"/>
                    </a:lnTo>
                    <a:lnTo>
                      <a:pt x="0" y="0"/>
                    </a:lnTo>
                    <a:close/>
                    <a:moveTo>
                      <a:pt x="961" y="437"/>
                    </a:moveTo>
                    <a:lnTo>
                      <a:pt x="19" y="437"/>
                    </a:lnTo>
                    <a:lnTo>
                      <a:pt x="19" y="19"/>
                    </a:lnTo>
                    <a:lnTo>
                      <a:pt x="961" y="19"/>
                    </a:lnTo>
                    <a:lnTo>
                      <a:pt x="961" y="437"/>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sp>
            <p:nvSpPr>
              <p:cNvPr id="293" name="Oval 94"/>
              <p:cNvSpPr>
                <a:spLocks noChangeArrowheads="1"/>
              </p:cNvSpPr>
              <p:nvPr/>
            </p:nvSpPr>
            <p:spPr bwMode="auto">
              <a:xfrm>
                <a:off x="4873669" y="5684428"/>
                <a:ext cx="29558" cy="2918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sp>
            <p:nvSpPr>
              <p:cNvPr id="294" name="Oval 95"/>
              <p:cNvSpPr>
                <a:spLocks noChangeArrowheads="1"/>
              </p:cNvSpPr>
              <p:nvPr/>
            </p:nvSpPr>
            <p:spPr bwMode="auto">
              <a:xfrm>
                <a:off x="4834757" y="5684428"/>
                <a:ext cx="29184" cy="2918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grpSp>
        <p:grpSp>
          <p:nvGrpSpPr>
            <p:cNvPr id="264" name="Group 27"/>
            <p:cNvGrpSpPr>
              <a:grpSpLocks noChangeAspect="1"/>
            </p:cNvGrpSpPr>
            <p:nvPr/>
          </p:nvGrpSpPr>
          <p:grpSpPr bwMode="auto">
            <a:xfrm>
              <a:off x="4996039" y="5454650"/>
              <a:ext cx="128538" cy="333375"/>
              <a:chOff x="3653" y="1676"/>
              <a:chExt cx="374" cy="970"/>
            </a:xfrm>
            <a:solidFill>
              <a:schemeClr val="tx1"/>
            </a:solidFill>
          </p:grpSpPr>
          <p:sp>
            <p:nvSpPr>
              <p:cNvPr id="280" name="Freeform 28"/>
              <p:cNvSpPr>
                <a:spLocks noEditPoints="1"/>
              </p:cNvSpPr>
              <p:nvPr/>
            </p:nvSpPr>
            <p:spPr bwMode="auto">
              <a:xfrm>
                <a:off x="3653" y="1676"/>
                <a:ext cx="374" cy="970"/>
              </a:xfrm>
              <a:custGeom>
                <a:avLst/>
                <a:gdLst>
                  <a:gd name="T0" fmla="*/ 190 w 226"/>
                  <a:gd name="T1" fmla="*/ 114 h 592"/>
                  <a:gd name="T2" fmla="*/ 177 w 226"/>
                  <a:gd name="T3" fmla="*/ 114 h 592"/>
                  <a:gd name="T4" fmla="*/ 177 w 226"/>
                  <a:gd name="T5" fmla="*/ 0 h 592"/>
                  <a:gd name="T6" fmla="*/ 53 w 226"/>
                  <a:gd name="T7" fmla="*/ 0 h 592"/>
                  <a:gd name="T8" fmla="*/ 53 w 226"/>
                  <a:gd name="T9" fmla="*/ 114 h 592"/>
                  <a:gd name="T10" fmla="*/ 36 w 226"/>
                  <a:gd name="T11" fmla="*/ 114 h 592"/>
                  <a:gd name="T12" fmla="*/ 0 w 226"/>
                  <a:gd name="T13" fmla="*/ 150 h 592"/>
                  <a:gd name="T14" fmla="*/ 0 w 226"/>
                  <a:gd name="T15" fmla="*/ 556 h 592"/>
                  <a:gd name="T16" fmla="*/ 36 w 226"/>
                  <a:gd name="T17" fmla="*/ 592 h 592"/>
                  <a:gd name="T18" fmla="*/ 190 w 226"/>
                  <a:gd name="T19" fmla="*/ 592 h 592"/>
                  <a:gd name="T20" fmla="*/ 226 w 226"/>
                  <a:gd name="T21" fmla="*/ 556 h 592"/>
                  <a:gd name="T22" fmla="*/ 226 w 226"/>
                  <a:gd name="T23" fmla="*/ 150 h 592"/>
                  <a:gd name="T24" fmla="*/ 190 w 226"/>
                  <a:gd name="T25" fmla="*/ 114 h 592"/>
                  <a:gd name="T26" fmla="*/ 67 w 226"/>
                  <a:gd name="T27" fmla="*/ 12 h 592"/>
                  <a:gd name="T28" fmla="*/ 163 w 226"/>
                  <a:gd name="T29" fmla="*/ 12 h 592"/>
                  <a:gd name="T30" fmla="*/ 163 w 226"/>
                  <a:gd name="T31" fmla="*/ 20 h 592"/>
                  <a:gd name="T32" fmla="*/ 67 w 226"/>
                  <a:gd name="T33" fmla="*/ 20 h 592"/>
                  <a:gd name="T34" fmla="*/ 67 w 226"/>
                  <a:gd name="T35" fmla="*/ 12 h 592"/>
                  <a:gd name="T36" fmla="*/ 210 w 226"/>
                  <a:gd name="T37" fmla="*/ 556 h 592"/>
                  <a:gd name="T38" fmla="*/ 190 w 226"/>
                  <a:gd name="T39" fmla="*/ 576 h 592"/>
                  <a:gd name="T40" fmla="*/ 36 w 226"/>
                  <a:gd name="T41" fmla="*/ 576 h 592"/>
                  <a:gd name="T42" fmla="*/ 16 w 226"/>
                  <a:gd name="T43" fmla="*/ 556 h 592"/>
                  <a:gd name="T44" fmla="*/ 16 w 226"/>
                  <a:gd name="T45" fmla="*/ 150 h 592"/>
                  <a:gd name="T46" fmla="*/ 36 w 226"/>
                  <a:gd name="T47" fmla="*/ 130 h 592"/>
                  <a:gd name="T48" fmla="*/ 190 w 226"/>
                  <a:gd name="T49" fmla="*/ 130 h 592"/>
                  <a:gd name="T50" fmla="*/ 210 w 226"/>
                  <a:gd name="T51" fmla="*/ 150 h 592"/>
                  <a:gd name="T52" fmla="*/ 210 w 226"/>
                  <a:gd name="T53" fmla="*/ 556 h 5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26" h="592">
                    <a:moveTo>
                      <a:pt x="190" y="114"/>
                    </a:moveTo>
                    <a:cubicBezTo>
                      <a:pt x="177" y="114"/>
                      <a:pt x="177" y="114"/>
                      <a:pt x="177" y="114"/>
                    </a:cubicBezTo>
                    <a:cubicBezTo>
                      <a:pt x="177" y="0"/>
                      <a:pt x="177" y="0"/>
                      <a:pt x="177" y="0"/>
                    </a:cubicBezTo>
                    <a:cubicBezTo>
                      <a:pt x="53" y="0"/>
                      <a:pt x="53" y="0"/>
                      <a:pt x="53" y="0"/>
                    </a:cubicBezTo>
                    <a:cubicBezTo>
                      <a:pt x="53" y="114"/>
                      <a:pt x="53" y="114"/>
                      <a:pt x="53" y="114"/>
                    </a:cubicBezTo>
                    <a:cubicBezTo>
                      <a:pt x="36" y="114"/>
                      <a:pt x="36" y="114"/>
                      <a:pt x="36" y="114"/>
                    </a:cubicBezTo>
                    <a:cubicBezTo>
                      <a:pt x="16" y="114"/>
                      <a:pt x="0" y="130"/>
                      <a:pt x="0" y="150"/>
                    </a:cubicBezTo>
                    <a:cubicBezTo>
                      <a:pt x="0" y="556"/>
                      <a:pt x="0" y="556"/>
                      <a:pt x="0" y="556"/>
                    </a:cubicBezTo>
                    <a:cubicBezTo>
                      <a:pt x="0" y="576"/>
                      <a:pt x="16" y="592"/>
                      <a:pt x="36" y="592"/>
                    </a:cubicBezTo>
                    <a:cubicBezTo>
                      <a:pt x="190" y="592"/>
                      <a:pt x="190" y="592"/>
                      <a:pt x="190" y="592"/>
                    </a:cubicBezTo>
                    <a:cubicBezTo>
                      <a:pt x="210" y="592"/>
                      <a:pt x="226" y="576"/>
                      <a:pt x="226" y="556"/>
                    </a:cubicBezTo>
                    <a:cubicBezTo>
                      <a:pt x="226" y="150"/>
                      <a:pt x="226" y="150"/>
                      <a:pt x="226" y="150"/>
                    </a:cubicBezTo>
                    <a:cubicBezTo>
                      <a:pt x="226" y="130"/>
                      <a:pt x="210" y="114"/>
                      <a:pt x="190" y="114"/>
                    </a:cubicBezTo>
                    <a:close/>
                    <a:moveTo>
                      <a:pt x="67" y="12"/>
                    </a:moveTo>
                    <a:cubicBezTo>
                      <a:pt x="163" y="12"/>
                      <a:pt x="163" y="12"/>
                      <a:pt x="163" y="12"/>
                    </a:cubicBezTo>
                    <a:cubicBezTo>
                      <a:pt x="163" y="20"/>
                      <a:pt x="163" y="20"/>
                      <a:pt x="163" y="20"/>
                    </a:cubicBezTo>
                    <a:cubicBezTo>
                      <a:pt x="67" y="20"/>
                      <a:pt x="67" y="20"/>
                      <a:pt x="67" y="20"/>
                    </a:cubicBezTo>
                    <a:lnTo>
                      <a:pt x="67" y="12"/>
                    </a:lnTo>
                    <a:close/>
                    <a:moveTo>
                      <a:pt x="210" y="556"/>
                    </a:moveTo>
                    <a:cubicBezTo>
                      <a:pt x="210" y="567"/>
                      <a:pt x="201" y="576"/>
                      <a:pt x="190" y="576"/>
                    </a:cubicBezTo>
                    <a:cubicBezTo>
                      <a:pt x="36" y="576"/>
                      <a:pt x="36" y="576"/>
                      <a:pt x="36" y="576"/>
                    </a:cubicBezTo>
                    <a:cubicBezTo>
                      <a:pt x="25" y="576"/>
                      <a:pt x="16" y="567"/>
                      <a:pt x="16" y="556"/>
                    </a:cubicBezTo>
                    <a:cubicBezTo>
                      <a:pt x="16" y="150"/>
                      <a:pt x="16" y="150"/>
                      <a:pt x="16" y="150"/>
                    </a:cubicBezTo>
                    <a:cubicBezTo>
                      <a:pt x="16" y="139"/>
                      <a:pt x="25" y="130"/>
                      <a:pt x="36" y="130"/>
                    </a:cubicBezTo>
                    <a:cubicBezTo>
                      <a:pt x="190" y="130"/>
                      <a:pt x="190" y="130"/>
                      <a:pt x="190" y="130"/>
                    </a:cubicBezTo>
                    <a:cubicBezTo>
                      <a:pt x="201" y="130"/>
                      <a:pt x="210" y="139"/>
                      <a:pt x="210" y="150"/>
                    </a:cubicBezTo>
                    <a:lnTo>
                      <a:pt x="210" y="55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81" name="Freeform 29"/>
              <p:cNvSpPr>
                <a:spLocks/>
              </p:cNvSpPr>
              <p:nvPr/>
            </p:nvSpPr>
            <p:spPr bwMode="auto">
              <a:xfrm>
                <a:off x="3772" y="2531"/>
                <a:ext cx="136" cy="39"/>
              </a:xfrm>
              <a:custGeom>
                <a:avLst/>
                <a:gdLst>
                  <a:gd name="T0" fmla="*/ 70 w 82"/>
                  <a:gd name="T1" fmla="*/ 24 h 24"/>
                  <a:gd name="T2" fmla="*/ 12 w 82"/>
                  <a:gd name="T3" fmla="*/ 24 h 24"/>
                  <a:gd name="T4" fmla="*/ 0 w 82"/>
                  <a:gd name="T5" fmla="*/ 12 h 24"/>
                  <a:gd name="T6" fmla="*/ 0 w 82"/>
                  <a:gd name="T7" fmla="*/ 12 h 24"/>
                  <a:gd name="T8" fmla="*/ 12 w 82"/>
                  <a:gd name="T9" fmla="*/ 0 h 24"/>
                  <a:gd name="T10" fmla="*/ 70 w 82"/>
                  <a:gd name="T11" fmla="*/ 0 h 24"/>
                  <a:gd name="T12" fmla="*/ 82 w 82"/>
                  <a:gd name="T13" fmla="*/ 12 h 24"/>
                  <a:gd name="T14" fmla="*/ 82 w 82"/>
                  <a:gd name="T15" fmla="*/ 12 h 24"/>
                  <a:gd name="T16" fmla="*/ 70 w 82"/>
                  <a:gd name="T17" fmla="*/ 24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2" h="24">
                    <a:moveTo>
                      <a:pt x="70" y="24"/>
                    </a:moveTo>
                    <a:cubicBezTo>
                      <a:pt x="12" y="24"/>
                      <a:pt x="12" y="24"/>
                      <a:pt x="12" y="24"/>
                    </a:cubicBezTo>
                    <a:cubicBezTo>
                      <a:pt x="5" y="24"/>
                      <a:pt x="0" y="19"/>
                      <a:pt x="0" y="12"/>
                    </a:cubicBezTo>
                    <a:cubicBezTo>
                      <a:pt x="0" y="12"/>
                      <a:pt x="0" y="12"/>
                      <a:pt x="0" y="12"/>
                    </a:cubicBezTo>
                    <a:cubicBezTo>
                      <a:pt x="0" y="5"/>
                      <a:pt x="5" y="0"/>
                      <a:pt x="12" y="0"/>
                    </a:cubicBezTo>
                    <a:cubicBezTo>
                      <a:pt x="70" y="0"/>
                      <a:pt x="70" y="0"/>
                      <a:pt x="70" y="0"/>
                    </a:cubicBezTo>
                    <a:cubicBezTo>
                      <a:pt x="77" y="0"/>
                      <a:pt x="82" y="5"/>
                      <a:pt x="82" y="12"/>
                    </a:cubicBezTo>
                    <a:cubicBezTo>
                      <a:pt x="82" y="12"/>
                      <a:pt x="82" y="12"/>
                      <a:pt x="82" y="12"/>
                    </a:cubicBezTo>
                    <a:cubicBezTo>
                      <a:pt x="82" y="19"/>
                      <a:pt x="77" y="24"/>
                      <a:pt x="70" y="2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grpSp>
        <p:grpSp>
          <p:nvGrpSpPr>
            <p:cNvPr id="265" name="Group 49"/>
            <p:cNvGrpSpPr>
              <a:grpSpLocks noChangeAspect="1"/>
            </p:cNvGrpSpPr>
            <p:nvPr/>
          </p:nvGrpSpPr>
          <p:grpSpPr bwMode="auto">
            <a:xfrm>
              <a:off x="6509944" y="5424285"/>
              <a:ext cx="402886" cy="443750"/>
              <a:chOff x="1876" y="0"/>
              <a:chExt cx="3924" cy="4322"/>
            </a:xfrm>
            <a:solidFill>
              <a:schemeClr val="tx1"/>
            </a:solidFill>
          </p:grpSpPr>
          <p:sp>
            <p:nvSpPr>
              <p:cNvPr id="267" name="Freeform 50"/>
              <p:cNvSpPr>
                <a:spLocks noEditPoints="1"/>
              </p:cNvSpPr>
              <p:nvPr/>
            </p:nvSpPr>
            <p:spPr bwMode="auto">
              <a:xfrm>
                <a:off x="3724" y="1726"/>
                <a:ext cx="229" cy="227"/>
              </a:xfrm>
              <a:custGeom>
                <a:avLst/>
                <a:gdLst>
                  <a:gd name="T0" fmla="*/ 0 w 146"/>
                  <a:gd name="T1" fmla="*/ 73 h 146"/>
                  <a:gd name="T2" fmla="*/ 146 w 146"/>
                  <a:gd name="T3" fmla="*/ 73 h 146"/>
                  <a:gd name="T4" fmla="*/ 73 w 146"/>
                  <a:gd name="T5" fmla="*/ 82 h 146"/>
                  <a:gd name="T6" fmla="*/ 73 w 146"/>
                  <a:gd name="T7" fmla="*/ 64 h 146"/>
                  <a:gd name="T8" fmla="*/ 73 w 146"/>
                  <a:gd name="T9" fmla="*/ 82 h 146"/>
                  <a:gd name="T10" fmla="*/ 0 w 146"/>
                  <a:gd name="T11" fmla="*/ 73 h 146"/>
                  <a:gd name="T12" fmla="*/ 146 w 146"/>
                  <a:gd name="T13" fmla="*/ 73 h 146"/>
                  <a:gd name="T14" fmla="*/ 73 w 146"/>
                  <a:gd name="T15" fmla="*/ 82 h 146"/>
                  <a:gd name="T16" fmla="*/ 73 w 146"/>
                  <a:gd name="T17" fmla="*/ 64 h 146"/>
                  <a:gd name="T18" fmla="*/ 73 w 146"/>
                  <a:gd name="T19" fmla="*/ 82 h 146"/>
                  <a:gd name="T20" fmla="*/ 0 w 146"/>
                  <a:gd name="T21" fmla="*/ 73 h 146"/>
                  <a:gd name="T22" fmla="*/ 146 w 146"/>
                  <a:gd name="T23" fmla="*/ 73 h 146"/>
                  <a:gd name="T24" fmla="*/ 73 w 146"/>
                  <a:gd name="T25" fmla="*/ 82 h 146"/>
                  <a:gd name="T26" fmla="*/ 73 w 146"/>
                  <a:gd name="T27" fmla="*/ 64 h 146"/>
                  <a:gd name="T28" fmla="*/ 73 w 146"/>
                  <a:gd name="T29" fmla="*/ 82 h 146"/>
                  <a:gd name="T30" fmla="*/ 0 w 146"/>
                  <a:gd name="T31" fmla="*/ 73 h 146"/>
                  <a:gd name="T32" fmla="*/ 146 w 146"/>
                  <a:gd name="T33" fmla="*/ 73 h 146"/>
                  <a:gd name="T34" fmla="*/ 73 w 146"/>
                  <a:gd name="T35" fmla="*/ 82 h 146"/>
                  <a:gd name="T36" fmla="*/ 73 w 146"/>
                  <a:gd name="T37" fmla="*/ 64 h 146"/>
                  <a:gd name="T38" fmla="*/ 73 w 146"/>
                  <a:gd name="T39" fmla="*/ 82 h 146"/>
                  <a:gd name="T40" fmla="*/ 0 w 146"/>
                  <a:gd name="T41" fmla="*/ 73 h 146"/>
                  <a:gd name="T42" fmla="*/ 146 w 146"/>
                  <a:gd name="T43" fmla="*/ 73 h 146"/>
                  <a:gd name="T44" fmla="*/ 73 w 146"/>
                  <a:gd name="T45" fmla="*/ 82 h 146"/>
                  <a:gd name="T46" fmla="*/ 73 w 146"/>
                  <a:gd name="T47" fmla="*/ 64 h 146"/>
                  <a:gd name="T48" fmla="*/ 73 w 146"/>
                  <a:gd name="T49" fmla="*/ 82 h 146"/>
                  <a:gd name="T50" fmla="*/ 0 w 146"/>
                  <a:gd name="T51" fmla="*/ 73 h 146"/>
                  <a:gd name="T52" fmla="*/ 146 w 146"/>
                  <a:gd name="T53" fmla="*/ 73 h 146"/>
                  <a:gd name="T54" fmla="*/ 73 w 146"/>
                  <a:gd name="T55" fmla="*/ 82 h 146"/>
                  <a:gd name="T56" fmla="*/ 73 w 146"/>
                  <a:gd name="T57" fmla="*/ 64 h 146"/>
                  <a:gd name="T58" fmla="*/ 73 w 146"/>
                  <a:gd name="T59" fmla="*/ 82 h 146"/>
                  <a:gd name="T60" fmla="*/ 0 w 146"/>
                  <a:gd name="T61" fmla="*/ 73 h 146"/>
                  <a:gd name="T62" fmla="*/ 146 w 146"/>
                  <a:gd name="T63" fmla="*/ 73 h 146"/>
                  <a:gd name="T64" fmla="*/ 73 w 146"/>
                  <a:gd name="T65" fmla="*/ 82 h 146"/>
                  <a:gd name="T66" fmla="*/ 73 w 146"/>
                  <a:gd name="T67" fmla="*/ 64 h 146"/>
                  <a:gd name="T68" fmla="*/ 73 w 146"/>
                  <a:gd name="T69" fmla="*/ 82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46" h="146">
                    <a:moveTo>
                      <a:pt x="73" y="0"/>
                    </a:moveTo>
                    <a:cubicBezTo>
                      <a:pt x="33" y="0"/>
                      <a:pt x="0" y="33"/>
                      <a:pt x="0" y="73"/>
                    </a:cubicBezTo>
                    <a:cubicBezTo>
                      <a:pt x="0" y="114"/>
                      <a:pt x="33" y="146"/>
                      <a:pt x="73" y="146"/>
                    </a:cubicBezTo>
                    <a:cubicBezTo>
                      <a:pt x="113" y="146"/>
                      <a:pt x="146" y="114"/>
                      <a:pt x="146" y="73"/>
                    </a:cubicBezTo>
                    <a:cubicBezTo>
                      <a:pt x="146" y="33"/>
                      <a:pt x="113" y="0"/>
                      <a:pt x="73" y="0"/>
                    </a:cubicBezTo>
                    <a:close/>
                    <a:moveTo>
                      <a:pt x="73" y="82"/>
                    </a:moveTo>
                    <a:cubicBezTo>
                      <a:pt x="68" y="82"/>
                      <a:pt x="64" y="78"/>
                      <a:pt x="64" y="73"/>
                    </a:cubicBezTo>
                    <a:cubicBezTo>
                      <a:pt x="64" y="68"/>
                      <a:pt x="68" y="64"/>
                      <a:pt x="73" y="64"/>
                    </a:cubicBezTo>
                    <a:cubicBezTo>
                      <a:pt x="78" y="64"/>
                      <a:pt x="82" y="68"/>
                      <a:pt x="82" y="73"/>
                    </a:cubicBezTo>
                    <a:cubicBezTo>
                      <a:pt x="82" y="78"/>
                      <a:pt x="78" y="82"/>
                      <a:pt x="73" y="82"/>
                    </a:cubicBezTo>
                    <a:close/>
                    <a:moveTo>
                      <a:pt x="73" y="0"/>
                    </a:moveTo>
                    <a:cubicBezTo>
                      <a:pt x="33" y="0"/>
                      <a:pt x="0" y="33"/>
                      <a:pt x="0" y="73"/>
                    </a:cubicBezTo>
                    <a:cubicBezTo>
                      <a:pt x="0" y="114"/>
                      <a:pt x="33" y="146"/>
                      <a:pt x="73" y="146"/>
                    </a:cubicBezTo>
                    <a:cubicBezTo>
                      <a:pt x="113" y="146"/>
                      <a:pt x="146" y="114"/>
                      <a:pt x="146" y="73"/>
                    </a:cubicBezTo>
                    <a:cubicBezTo>
                      <a:pt x="146" y="33"/>
                      <a:pt x="113" y="0"/>
                      <a:pt x="73" y="0"/>
                    </a:cubicBezTo>
                    <a:close/>
                    <a:moveTo>
                      <a:pt x="73" y="82"/>
                    </a:moveTo>
                    <a:cubicBezTo>
                      <a:pt x="68" y="82"/>
                      <a:pt x="64" y="78"/>
                      <a:pt x="64" y="73"/>
                    </a:cubicBezTo>
                    <a:cubicBezTo>
                      <a:pt x="64" y="68"/>
                      <a:pt x="68" y="64"/>
                      <a:pt x="73" y="64"/>
                    </a:cubicBezTo>
                    <a:cubicBezTo>
                      <a:pt x="78" y="64"/>
                      <a:pt x="82" y="68"/>
                      <a:pt x="82" y="73"/>
                    </a:cubicBezTo>
                    <a:cubicBezTo>
                      <a:pt x="82" y="78"/>
                      <a:pt x="78" y="82"/>
                      <a:pt x="73" y="82"/>
                    </a:cubicBezTo>
                    <a:close/>
                    <a:moveTo>
                      <a:pt x="73" y="0"/>
                    </a:moveTo>
                    <a:cubicBezTo>
                      <a:pt x="33" y="0"/>
                      <a:pt x="0" y="33"/>
                      <a:pt x="0" y="73"/>
                    </a:cubicBezTo>
                    <a:cubicBezTo>
                      <a:pt x="0" y="114"/>
                      <a:pt x="33" y="146"/>
                      <a:pt x="73" y="146"/>
                    </a:cubicBezTo>
                    <a:cubicBezTo>
                      <a:pt x="113" y="146"/>
                      <a:pt x="146" y="114"/>
                      <a:pt x="146" y="73"/>
                    </a:cubicBezTo>
                    <a:cubicBezTo>
                      <a:pt x="146" y="33"/>
                      <a:pt x="113" y="0"/>
                      <a:pt x="73" y="0"/>
                    </a:cubicBezTo>
                    <a:close/>
                    <a:moveTo>
                      <a:pt x="73" y="82"/>
                    </a:moveTo>
                    <a:cubicBezTo>
                      <a:pt x="68" y="82"/>
                      <a:pt x="64" y="78"/>
                      <a:pt x="64" y="73"/>
                    </a:cubicBezTo>
                    <a:cubicBezTo>
                      <a:pt x="64" y="68"/>
                      <a:pt x="68" y="64"/>
                      <a:pt x="73" y="64"/>
                    </a:cubicBezTo>
                    <a:cubicBezTo>
                      <a:pt x="78" y="64"/>
                      <a:pt x="82" y="68"/>
                      <a:pt x="82" y="73"/>
                    </a:cubicBezTo>
                    <a:cubicBezTo>
                      <a:pt x="82" y="78"/>
                      <a:pt x="78" y="82"/>
                      <a:pt x="73" y="82"/>
                    </a:cubicBezTo>
                    <a:close/>
                    <a:moveTo>
                      <a:pt x="73" y="0"/>
                    </a:moveTo>
                    <a:cubicBezTo>
                      <a:pt x="33" y="0"/>
                      <a:pt x="0" y="33"/>
                      <a:pt x="0" y="73"/>
                    </a:cubicBezTo>
                    <a:cubicBezTo>
                      <a:pt x="0" y="114"/>
                      <a:pt x="33" y="146"/>
                      <a:pt x="73" y="146"/>
                    </a:cubicBezTo>
                    <a:cubicBezTo>
                      <a:pt x="113" y="146"/>
                      <a:pt x="146" y="114"/>
                      <a:pt x="146" y="73"/>
                    </a:cubicBezTo>
                    <a:cubicBezTo>
                      <a:pt x="146" y="33"/>
                      <a:pt x="113" y="0"/>
                      <a:pt x="73" y="0"/>
                    </a:cubicBezTo>
                    <a:close/>
                    <a:moveTo>
                      <a:pt x="73" y="82"/>
                    </a:moveTo>
                    <a:cubicBezTo>
                      <a:pt x="68" y="82"/>
                      <a:pt x="64" y="78"/>
                      <a:pt x="64" y="73"/>
                    </a:cubicBezTo>
                    <a:cubicBezTo>
                      <a:pt x="64" y="68"/>
                      <a:pt x="68" y="64"/>
                      <a:pt x="73" y="64"/>
                    </a:cubicBezTo>
                    <a:cubicBezTo>
                      <a:pt x="78" y="64"/>
                      <a:pt x="82" y="68"/>
                      <a:pt x="82" y="73"/>
                    </a:cubicBezTo>
                    <a:cubicBezTo>
                      <a:pt x="82" y="78"/>
                      <a:pt x="78" y="82"/>
                      <a:pt x="73" y="82"/>
                    </a:cubicBezTo>
                    <a:close/>
                    <a:moveTo>
                      <a:pt x="73" y="0"/>
                    </a:moveTo>
                    <a:cubicBezTo>
                      <a:pt x="33" y="0"/>
                      <a:pt x="0" y="33"/>
                      <a:pt x="0" y="73"/>
                    </a:cubicBezTo>
                    <a:cubicBezTo>
                      <a:pt x="0" y="114"/>
                      <a:pt x="33" y="146"/>
                      <a:pt x="73" y="146"/>
                    </a:cubicBezTo>
                    <a:cubicBezTo>
                      <a:pt x="113" y="146"/>
                      <a:pt x="146" y="114"/>
                      <a:pt x="146" y="73"/>
                    </a:cubicBezTo>
                    <a:cubicBezTo>
                      <a:pt x="146" y="33"/>
                      <a:pt x="113" y="0"/>
                      <a:pt x="73" y="0"/>
                    </a:cubicBezTo>
                    <a:close/>
                    <a:moveTo>
                      <a:pt x="73" y="82"/>
                    </a:moveTo>
                    <a:cubicBezTo>
                      <a:pt x="68" y="82"/>
                      <a:pt x="64" y="78"/>
                      <a:pt x="64" y="73"/>
                    </a:cubicBezTo>
                    <a:cubicBezTo>
                      <a:pt x="64" y="68"/>
                      <a:pt x="68" y="64"/>
                      <a:pt x="73" y="64"/>
                    </a:cubicBezTo>
                    <a:cubicBezTo>
                      <a:pt x="78" y="64"/>
                      <a:pt x="82" y="68"/>
                      <a:pt x="82" y="73"/>
                    </a:cubicBezTo>
                    <a:cubicBezTo>
                      <a:pt x="82" y="78"/>
                      <a:pt x="78" y="82"/>
                      <a:pt x="73" y="82"/>
                    </a:cubicBezTo>
                    <a:close/>
                    <a:moveTo>
                      <a:pt x="73" y="0"/>
                    </a:moveTo>
                    <a:cubicBezTo>
                      <a:pt x="33" y="0"/>
                      <a:pt x="0" y="33"/>
                      <a:pt x="0" y="73"/>
                    </a:cubicBezTo>
                    <a:cubicBezTo>
                      <a:pt x="0" y="114"/>
                      <a:pt x="33" y="146"/>
                      <a:pt x="73" y="146"/>
                    </a:cubicBezTo>
                    <a:cubicBezTo>
                      <a:pt x="113" y="146"/>
                      <a:pt x="146" y="114"/>
                      <a:pt x="146" y="73"/>
                    </a:cubicBezTo>
                    <a:cubicBezTo>
                      <a:pt x="146" y="33"/>
                      <a:pt x="113" y="0"/>
                      <a:pt x="73" y="0"/>
                    </a:cubicBezTo>
                    <a:close/>
                    <a:moveTo>
                      <a:pt x="73" y="82"/>
                    </a:moveTo>
                    <a:cubicBezTo>
                      <a:pt x="68" y="82"/>
                      <a:pt x="64" y="78"/>
                      <a:pt x="64" y="73"/>
                    </a:cubicBezTo>
                    <a:cubicBezTo>
                      <a:pt x="64" y="68"/>
                      <a:pt x="68" y="64"/>
                      <a:pt x="73" y="64"/>
                    </a:cubicBezTo>
                    <a:cubicBezTo>
                      <a:pt x="78" y="64"/>
                      <a:pt x="82" y="68"/>
                      <a:pt x="82" y="73"/>
                    </a:cubicBezTo>
                    <a:cubicBezTo>
                      <a:pt x="82" y="78"/>
                      <a:pt x="78" y="82"/>
                      <a:pt x="73" y="82"/>
                    </a:cubicBezTo>
                    <a:close/>
                    <a:moveTo>
                      <a:pt x="73" y="0"/>
                    </a:moveTo>
                    <a:cubicBezTo>
                      <a:pt x="33" y="0"/>
                      <a:pt x="0" y="33"/>
                      <a:pt x="0" y="73"/>
                    </a:cubicBezTo>
                    <a:cubicBezTo>
                      <a:pt x="0" y="114"/>
                      <a:pt x="33" y="146"/>
                      <a:pt x="73" y="146"/>
                    </a:cubicBezTo>
                    <a:cubicBezTo>
                      <a:pt x="113" y="146"/>
                      <a:pt x="146" y="114"/>
                      <a:pt x="146" y="73"/>
                    </a:cubicBezTo>
                    <a:cubicBezTo>
                      <a:pt x="146" y="33"/>
                      <a:pt x="113" y="0"/>
                      <a:pt x="73" y="0"/>
                    </a:cubicBezTo>
                    <a:close/>
                    <a:moveTo>
                      <a:pt x="73" y="82"/>
                    </a:moveTo>
                    <a:cubicBezTo>
                      <a:pt x="68" y="82"/>
                      <a:pt x="64" y="78"/>
                      <a:pt x="64" y="73"/>
                    </a:cubicBezTo>
                    <a:cubicBezTo>
                      <a:pt x="64" y="68"/>
                      <a:pt x="68" y="64"/>
                      <a:pt x="73" y="64"/>
                    </a:cubicBezTo>
                    <a:cubicBezTo>
                      <a:pt x="78" y="64"/>
                      <a:pt x="82" y="68"/>
                      <a:pt x="82" y="73"/>
                    </a:cubicBezTo>
                    <a:cubicBezTo>
                      <a:pt x="82" y="78"/>
                      <a:pt x="78" y="82"/>
                      <a:pt x="73" y="8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68" name="Freeform 51"/>
              <p:cNvSpPr>
                <a:spLocks noEditPoints="1"/>
              </p:cNvSpPr>
              <p:nvPr/>
            </p:nvSpPr>
            <p:spPr bwMode="auto">
              <a:xfrm>
                <a:off x="1876" y="0"/>
                <a:ext cx="3924" cy="4322"/>
              </a:xfrm>
              <a:custGeom>
                <a:avLst/>
                <a:gdLst>
                  <a:gd name="T0" fmla="*/ 0 w 3924"/>
                  <a:gd name="T1" fmla="*/ 0 h 4322"/>
                  <a:gd name="T2" fmla="*/ 0 w 3924"/>
                  <a:gd name="T3" fmla="*/ 4322 h 4322"/>
                  <a:gd name="T4" fmla="*/ 3924 w 3924"/>
                  <a:gd name="T5" fmla="*/ 4322 h 4322"/>
                  <a:gd name="T6" fmla="*/ 3924 w 3924"/>
                  <a:gd name="T7" fmla="*/ 0 h 4322"/>
                  <a:gd name="T8" fmla="*/ 0 w 3924"/>
                  <a:gd name="T9" fmla="*/ 0 h 4322"/>
                  <a:gd name="T10" fmla="*/ 3824 w 3924"/>
                  <a:gd name="T11" fmla="*/ 4222 h 4322"/>
                  <a:gd name="T12" fmla="*/ 101 w 3924"/>
                  <a:gd name="T13" fmla="*/ 4222 h 4322"/>
                  <a:gd name="T14" fmla="*/ 101 w 3924"/>
                  <a:gd name="T15" fmla="*/ 100 h 4322"/>
                  <a:gd name="T16" fmla="*/ 3824 w 3924"/>
                  <a:gd name="T17" fmla="*/ 100 h 4322"/>
                  <a:gd name="T18" fmla="*/ 3824 w 3924"/>
                  <a:gd name="T19" fmla="*/ 4222 h 43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924" h="4322">
                    <a:moveTo>
                      <a:pt x="0" y="0"/>
                    </a:moveTo>
                    <a:lnTo>
                      <a:pt x="0" y="4322"/>
                    </a:lnTo>
                    <a:lnTo>
                      <a:pt x="3924" y="4322"/>
                    </a:lnTo>
                    <a:lnTo>
                      <a:pt x="3924" y="0"/>
                    </a:lnTo>
                    <a:lnTo>
                      <a:pt x="0" y="0"/>
                    </a:lnTo>
                    <a:close/>
                    <a:moveTo>
                      <a:pt x="3824" y="4222"/>
                    </a:moveTo>
                    <a:lnTo>
                      <a:pt x="101" y="4222"/>
                    </a:lnTo>
                    <a:lnTo>
                      <a:pt x="101" y="100"/>
                    </a:lnTo>
                    <a:lnTo>
                      <a:pt x="3824" y="100"/>
                    </a:lnTo>
                    <a:lnTo>
                      <a:pt x="3824" y="422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69" name="Freeform 52"/>
              <p:cNvSpPr>
                <a:spLocks noEditPoints="1"/>
              </p:cNvSpPr>
              <p:nvPr/>
            </p:nvSpPr>
            <p:spPr bwMode="auto">
              <a:xfrm>
                <a:off x="2057" y="3832"/>
                <a:ext cx="328" cy="326"/>
              </a:xfrm>
              <a:custGeom>
                <a:avLst/>
                <a:gdLst>
                  <a:gd name="T0" fmla="*/ 105 w 210"/>
                  <a:gd name="T1" fmla="*/ 209 h 209"/>
                  <a:gd name="T2" fmla="*/ 0 w 210"/>
                  <a:gd name="T3" fmla="*/ 104 h 209"/>
                  <a:gd name="T4" fmla="*/ 105 w 210"/>
                  <a:gd name="T5" fmla="*/ 0 h 209"/>
                  <a:gd name="T6" fmla="*/ 210 w 210"/>
                  <a:gd name="T7" fmla="*/ 104 h 209"/>
                  <a:gd name="T8" fmla="*/ 105 w 210"/>
                  <a:gd name="T9" fmla="*/ 209 h 209"/>
                  <a:gd name="T10" fmla="*/ 105 w 210"/>
                  <a:gd name="T11" fmla="*/ 64 h 209"/>
                  <a:gd name="T12" fmla="*/ 64 w 210"/>
                  <a:gd name="T13" fmla="*/ 104 h 209"/>
                  <a:gd name="T14" fmla="*/ 105 w 210"/>
                  <a:gd name="T15" fmla="*/ 145 h 209"/>
                  <a:gd name="T16" fmla="*/ 146 w 210"/>
                  <a:gd name="T17" fmla="*/ 104 h 209"/>
                  <a:gd name="T18" fmla="*/ 105 w 210"/>
                  <a:gd name="T19" fmla="*/ 64 h 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0" h="209">
                    <a:moveTo>
                      <a:pt x="105" y="209"/>
                    </a:moveTo>
                    <a:cubicBezTo>
                      <a:pt x="47" y="209"/>
                      <a:pt x="0" y="162"/>
                      <a:pt x="0" y="104"/>
                    </a:cubicBezTo>
                    <a:cubicBezTo>
                      <a:pt x="0" y="47"/>
                      <a:pt x="47" y="0"/>
                      <a:pt x="105" y="0"/>
                    </a:cubicBezTo>
                    <a:cubicBezTo>
                      <a:pt x="163" y="0"/>
                      <a:pt x="210" y="47"/>
                      <a:pt x="210" y="104"/>
                    </a:cubicBezTo>
                    <a:cubicBezTo>
                      <a:pt x="210" y="162"/>
                      <a:pt x="163" y="209"/>
                      <a:pt x="105" y="209"/>
                    </a:cubicBezTo>
                    <a:close/>
                    <a:moveTo>
                      <a:pt x="105" y="64"/>
                    </a:moveTo>
                    <a:cubicBezTo>
                      <a:pt x="83" y="64"/>
                      <a:pt x="64" y="82"/>
                      <a:pt x="64" y="104"/>
                    </a:cubicBezTo>
                    <a:cubicBezTo>
                      <a:pt x="64" y="127"/>
                      <a:pt x="83" y="145"/>
                      <a:pt x="105" y="145"/>
                    </a:cubicBezTo>
                    <a:cubicBezTo>
                      <a:pt x="128" y="145"/>
                      <a:pt x="146" y="127"/>
                      <a:pt x="146" y="104"/>
                    </a:cubicBezTo>
                    <a:cubicBezTo>
                      <a:pt x="146" y="82"/>
                      <a:pt x="128" y="64"/>
                      <a:pt x="105" y="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70" name="Freeform 53"/>
              <p:cNvSpPr>
                <a:spLocks noEditPoints="1"/>
              </p:cNvSpPr>
              <p:nvPr/>
            </p:nvSpPr>
            <p:spPr bwMode="auto">
              <a:xfrm>
                <a:off x="2057" y="161"/>
                <a:ext cx="328" cy="326"/>
              </a:xfrm>
              <a:custGeom>
                <a:avLst/>
                <a:gdLst>
                  <a:gd name="T0" fmla="*/ 105 w 210"/>
                  <a:gd name="T1" fmla="*/ 209 h 209"/>
                  <a:gd name="T2" fmla="*/ 0 w 210"/>
                  <a:gd name="T3" fmla="*/ 104 h 209"/>
                  <a:gd name="T4" fmla="*/ 105 w 210"/>
                  <a:gd name="T5" fmla="*/ 0 h 209"/>
                  <a:gd name="T6" fmla="*/ 210 w 210"/>
                  <a:gd name="T7" fmla="*/ 104 h 209"/>
                  <a:gd name="T8" fmla="*/ 105 w 210"/>
                  <a:gd name="T9" fmla="*/ 209 h 209"/>
                  <a:gd name="T10" fmla="*/ 105 w 210"/>
                  <a:gd name="T11" fmla="*/ 64 h 209"/>
                  <a:gd name="T12" fmla="*/ 64 w 210"/>
                  <a:gd name="T13" fmla="*/ 104 h 209"/>
                  <a:gd name="T14" fmla="*/ 105 w 210"/>
                  <a:gd name="T15" fmla="*/ 145 h 209"/>
                  <a:gd name="T16" fmla="*/ 146 w 210"/>
                  <a:gd name="T17" fmla="*/ 104 h 209"/>
                  <a:gd name="T18" fmla="*/ 105 w 210"/>
                  <a:gd name="T19" fmla="*/ 64 h 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0" h="209">
                    <a:moveTo>
                      <a:pt x="105" y="209"/>
                    </a:moveTo>
                    <a:cubicBezTo>
                      <a:pt x="47" y="209"/>
                      <a:pt x="0" y="162"/>
                      <a:pt x="0" y="104"/>
                    </a:cubicBezTo>
                    <a:cubicBezTo>
                      <a:pt x="0" y="47"/>
                      <a:pt x="47" y="0"/>
                      <a:pt x="105" y="0"/>
                    </a:cubicBezTo>
                    <a:cubicBezTo>
                      <a:pt x="163" y="0"/>
                      <a:pt x="210" y="47"/>
                      <a:pt x="210" y="104"/>
                    </a:cubicBezTo>
                    <a:cubicBezTo>
                      <a:pt x="210" y="162"/>
                      <a:pt x="163" y="209"/>
                      <a:pt x="105" y="209"/>
                    </a:cubicBezTo>
                    <a:close/>
                    <a:moveTo>
                      <a:pt x="105" y="64"/>
                    </a:moveTo>
                    <a:cubicBezTo>
                      <a:pt x="83" y="64"/>
                      <a:pt x="64" y="82"/>
                      <a:pt x="64" y="104"/>
                    </a:cubicBezTo>
                    <a:cubicBezTo>
                      <a:pt x="64" y="127"/>
                      <a:pt x="83" y="145"/>
                      <a:pt x="105" y="145"/>
                    </a:cubicBezTo>
                    <a:cubicBezTo>
                      <a:pt x="128" y="145"/>
                      <a:pt x="146" y="127"/>
                      <a:pt x="146" y="104"/>
                    </a:cubicBezTo>
                    <a:cubicBezTo>
                      <a:pt x="146" y="82"/>
                      <a:pt x="128" y="64"/>
                      <a:pt x="105" y="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71" name="Freeform 54"/>
              <p:cNvSpPr>
                <a:spLocks noEditPoints="1"/>
              </p:cNvSpPr>
              <p:nvPr/>
            </p:nvSpPr>
            <p:spPr bwMode="auto">
              <a:xfrm>
                <a:off x="2379" y="385"/>
                <a:ext cx="2918" cy="3425"/>
              </a:xfrm>
              <a:custGeom>
                <a:avLst/>
                <a:gdLst>
                  <a:gd name="T0" fmla="*/ 1591 w 1864"/>
                  <a:gd name="T1" fmla="*/ 273 h 2195"/>
                  <a:gd name="T2" fmla="*/ 932 w 1864"/>
                  <a:gd name="T3" fmla="*/ 0 h 2195"/>
                  <a:gd name="T4" fmla="*/ 273 w 1864"/>
                  <a:gd name="T5" fmla="*/ 273 h 2195"/>
                  <a:gd name="T6" fmla="*/ 0 w 1864"/>
                  <a:gd name="T7" fmla="*/ 932 h 2195"/>
                  <a:gd name="T8" fmla="*/ 147 w 1864"/>
                  <a:gd name="T9" fmla="*/ 1434 h 2195"/>
                  <a:gd name="T10" fmla="*/ 505 w 1864"/>
                  <a:gd name="T11" fmla="*/ 1761 h 2195"/>
                  <a:gd name="T12" fmla="*/ 297 w 1864"/>
                  <a:gd name="T13" fmla="*/ 2029 h 2195"/>
                  <a:gd name="T14" fmla="*/ 340 w 1864"/>
                  <a:gd name="T15" fmla="*/ 2146 h 2195"/>
                  <a:gd name="T16" fmla="*/ 447 w 1864"/>
                  <a:gd name="T17" fmla="*/ 2195 h 2195"/>
                  <a:gd name="T18" fmla="*/ 459 w 1864"/>
                  <a:gd name="T19" fmla="*/ 2194 h 2195"/>
                  <a:gd name="T20" fmla="*/ 850 w 1864"/>
                  <a:gd name="T21" fmla="*/ 1861 h 2195"/>
                  <a:gd name="T22" fmla="*/ 855 w 1864"/>
                  <a:gd name="T23" fmla="*/ 1861 h 2195"/>
                  <a:gd name="T24" fmla="*/ 932 w 1864"/>
                  <a:gd name="T25" fmla="*/ 1864 h 2195"/>
                  <a:gd name="T26" fmla="*/ 1591 w 1864"/>
                  <a:gd name="T27" fmla="*/ 1591 h 2195"/>
                  <a:gd name="T28" fmla="*/ 1864 w 1864"/>
                  <a:gd name="T29" fmla="*/ 932 h 2195"/>
                  <a:gd name="T30" fmla="*/ 1591 w 1864"/>
                  <a:gd name="T31" fmla="*/ 273 h 2195"/>
                  <a:gd name="T32" fmla="*/ 454 w 1864"/>
                  <a:gd name="T33" fmla="*/ 2131 h 2195"/>
                  <a:gd name="T34" fmla="*/ 386 w 1864"/>
                  <a:gd name="T35" fmla="*/ 2102 h 2195"/>
                  <a:gd name="T36" fmla="*/ 361 w 1864"/>
                  <a:gd name="T37" fmla="*/ 2036 h 2195"/>
                  <a:gd name="T38" fmla="*/ 642 w 1864"/>
                  <a:gd name="T39" fmla="*/ 1740 h 2195"/>
                  <a:gd name="T40" fmla="*/ 658 w 1864"/>
                  <a:gd name="T41" fmla="*/ 1730 h 2195"/>
                  <a:gd name="T42" fmla="*/ 978 w 1864"/>
                  <a:gd name="T43" fmla="*/ 1546 h 2195"/>
                  <a:gd name="T44" fmla="*/ 859 w 1864"/>
                  <a:gd name="T45" fmla="*/ 1736 h 2195"/>
                  <a:gd name="T46" fmla="*/ 856 w 1864"/>
                  <a:gd name="T47" fmla="*/ 1740 h 2195"/>
                  <a:gd name="T48" fmla="*/ 850 w 1864"/>
                  <a:gd name="T49" fmla="*/ 1748 h 2195"/>
                  <a:gd name="T50" fmla="*/ 850 w 1864"/>
                  <a:gd name="T51" fmla="*/ 1749 h 2195"/>
                  <a:gd name="T52" fmla="*/ 454 w 1864"/>
                  <a:gd name="T53" fmla="*/ 2131 h 2195"/>
                  <a:gd name="T54" fmla="*/ 932 w 1864"/>
                  <a:gd name="T55" fmla="*/ 1800 h 2195"/>
                  <a:gd name="T56" fmla="*/ 915 w 1864"/>
                  <a:gd name="T57" fmla="*/ 1800 h 2195"/>
                  <a:gd name="T58" fmla="*/ 1067 w 1864"/>
                  <a:gd name="T59" fmla="*/ 1539 h 2195"/>
                  <a:gd name="T60" fmla="*/ 1141 w 1864"/>
                  <a:gd name="T61" fmla="*/ 1393 h 2195"/>
                  <a:gd name="T62" fmla="*/ 992 w 1864"/>
                  <a:gd name="T63" fmla="*/ 1459 h 2195"/>
                  <a:gd name="T64" fmla="*/ 538 w 1864"/>
                  <a:gd name="T65" fmla="*/ 1706 h 2195"/>
                  <a:gd name="T66" fmla="*/ 64 w 1864"/>
                  <a:gd name="T67" fmla="*/ 932 h 2195"/>
                  <a:gd name="T68" fmla="*/ 932 w 1864"/>
                  <a:gd name="T69" fmla="*/ 64 h 2195"/>
                  <a:gd name="T70" fmla="*/ 1800 w 1864"/>
                  <a:gd name="T71" fmla="*/ 932 h 2195"/>
                  <a:gd name="T72" fmla="*/ 932 w 1864"/>
                  <a:gd name="T73" fmla="*/ 1800 h 21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864" h="2195">
                    <a:moveTo>
                      <a:pt x="1591" y="273"/>
                    </a:moveTo>
                    <a:cubicBezTo>
                      <a:pt x="1415" y="97"/>
                      <a:pt x="1181" y="0"/>
                      <a:pt x="932" y="0"/>
                    </a:cubicBezTo>
                    <a:cubicBezTo>
                      <a:pt x="683" y="0"/>
                      <a:pt x="449" y="97"/>
                      <a:pt x="273" y="273"/>
                    </a:cubicBezTo>
                    <a:cubicBezTo>
                      <a:pt x="97" y="449"/>
                      <a:pt x="0" y="683"/>
                      <a:pt x="0" y="932"/>
                    </a:cubicBezTo>
                    <a:cubicBezTo>
                      <a:pt x="0" y="1111"/>
                      <a:pt x="51" y="1284"/>
                      <a:pt x="147" y="1434"/>
                    </a:cubicBezTo>
                    <a:cubicBezTo>
                      <a:pt x="235" y="1573"/>
                      <a:pt x="359" y="1685"/>
                      <a:pt x="505" y="1761"/>
                    </a:cubicBezTo>
                    <a:cubicBezTo>
                      <a:pt x="375" y="1862"/>
                      <a:pt x="306" y="1952"/>
                      <a:pt x="297" y="2029"/>
                    </a:cubicBezTo>
                    <a:cubicBezTo>
                      <a:pt x="293" y="2072"/>
                      <a:pt x="307" y="2112"/>
                      <a:pt x="340" y="2146"/>
                    </a:cubicBezTo>
                    <a:cubicBezTo>
                      <a:pt x="371" y="2179"/>
                      <a:pt x="406" y="2195"/>
                      <a:pt x="447" y="2195"/>
                    </a:cubicBezTo>
                    <a:cubicBezTo>
                      <a:pt x="451" y="2195"/>
                      <a:pt x="455" y="2195"/>
                      <a:pt x="459" y="2194"/>
                    </a:cubicBezTo>
                    <a:cubicBezTo>
                      <a:pt x="584" y="2184"/>
                      <a:pt x="733" y="2021"/>
                      <a:pt x="850" y="1861"/>
                    </a:cubicBezTo>
                    <a:cubicBezTo>
                      <a:pt x="855" y="1861"/>
                      <a:pt x="855" y="1861"/>
                      <a:pt x="855" y="1861"/>
                    </a:cubicBezTo>
                    <a:cubicBezTo>
                      <a:pt x="880" y="1863"/>
                      <a:pt x="906" y="1864"/>
                      <a:pt x="932" y="1864"/>
                    </a:cubicBezTo>
                    <a:cubicBezTo>
                      <a:pt x="1181" y="1864"/>
                      <a:pt x="1415" y="1767"/>
                      <a:pt x="1591" y="1591"/>
                    </a:cubicBezTo>
                    <a:cubicBezTo>
                      <a:pt x="1767" y="1415"/>
                      <a:pt x="1864" y="1181"/>
                      <a:pt x="1864" y="932"/>
                    </a:cubicBezTo>
                    <a:cubicBezTo>
                      <a:pt x="1864" y="683"/>
                      <a:pt x="1767" y="449"/>
                      <a:pt x="1591" y="273"/>
                    </a:cubicBezTo>
                    <a:close/>
                    <a:moveTo>
                      <a:pt x="454" y="2131"/>
                    </a:moveTo>
                    <a:cubicBezTo>
                      <a:pt x="428" y="2133"/>
                      <a:pt x="407" y="2124"/>
                      <a:pt x="386" y="2102"/>
                    </a:cubicBezTo>
                    <a:cubicBezTo>
                      <a:pt x="366" y="2081"/>
                      <a:pt x="358" y="2060"/>
                      <a:pt x="361" y="2036"/>
                    </a:cubicBezTo>
                    <a:cubicBezTo>
                      <a:pt x="366" y="1994"/>
                      <a:pt x="408" y="1898"/>
                      <a:pt x="642" y="1740"/>
                    </a:cubicBezTo>
                    <a:cubicBezTo>
                      <a:pt x="648" y="1737"/>
                      <a:pt x="653" y="1733"/>
                      <a:pt x="658" y="1730"/>
                    </a:cubicBezTo>
                    <a:cubicBezTo>
                      <a:pt x="767" y="1658"/>
                      <a:pt x="886" y="1593"/>
                      <a:pt x="978" y="1546"/>
                    </a:cubicBezTo>
                    <a:cubicBezTo>
                      <a:pt x="944" y="1603"/>
                      <a:pt x="904" y="1669"/>
                      <a:pt x="859" y="1736"/>
                    </a:cubicBezTo>
                    <a:cubicBezTo>
                      <a:pt x="856" y="1740"/>
                      <a:pt x="856" y="1740"/>
                      <a:pt x="856" y="1740"/>
                    </a:cubicBezTo>
                    <a:cubicBezTo>
                      <a:pt x="854" y="1743"/>
                      <a:pt x="852" y="1746"/>
                      <a:pt x="850" y="1748"/>
                    </a:cubicBezTo>
                    <a:cubicBezTo>
                      <a:pt x="850" y="1749"/>
                      <a:pt x="850" y="1749"/>
                      <a:pt x="850" y="1749"/>
                    </a:cubicBezTo>
                    <a:cubicBezTo>
                      <a:pt x="690" y="1984"/>
                      <a:pt x="546" y="2123"/>
                      <a:pt x="454" y="2131"/>
                    </a:cubicBezTo>
                    <a:close/>
                    <a:moveTo>
                      <a:pt x="932" y="1800"/>
                    </a:moveTo>
                    <a:cubicBezTo>
                      <a:pt x="926" y="1800"/>
                      <a:pt x="921" y="1800"/>
                      <a:pt x="915" y="1800"/>
                    </a:cubicBezTo>
                    <a:cubicBezTo>
                      <a:pt x="999" y="1669"/>
                      <a:pt x="1059" y="1553"/>
                      <a:pt x="1067" y="1539"/>
                    </a:cubicBezTo>
                    <a:cubicBezTo>
                      <a:pt x="1141" y="1393"/>
                      <a:pt x="1141" y="1393"/>
                      <a:pt x="1141" y="1393"/>
                    </a:cubicBezTo>
                    <a:cubicBezTo>
                      <a:pt x="992" y="1459"/>
                      <a:pt x="992" y="1459"/>
                      <a:pt x="992" y="1459"/>
                    </a:cubicBezTo>
                    <a:cubicBezTo>
                      <a:pt x="990" y="1460"/>
                      <a:pt x="742" y="1569"/>
                      <a:pt x="538" y="1706"/>
                    </a:cubicBezTo>
                    <a:cubicBezTo>
                      <a:pt x="250" y="1559"/>
                      <a:pt x="64" y="1257"/>
                      <a:pt x="64" y="932"/>
                    </a:cubicBezTo>
                    <a:cubicBezTo>
                      <a:pt x="64" y="454"/>
                      <a:pt x="453" y="64"/>
                      <a:pt x="932" y="64"/>
                    </a:cubicBezTo>
                    <a:cubicBezTo>
                      <a:pt x="1411" y="64"/>
                      <a:pt x="1800" y="454"/>
                      <a:pt x="1800" y="932"/>
                    </a:cubicBezTo>
                    <a:cubicBezTo>
                      <a:pt x="1800" y="1411"/>
                      <a:pt x="1411" y="1800"/>
                      <a:pt x="932" y="180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72" name="Freeform 55"/>
              <p:cNvSpPr>
                <a:spLocks noEditPoints="1"/>
              </p:cNvSpPr>
              <p:nvPr/>
            </p:nvSpPr>
            <p:spPr bwMode="auto">
              <a:xfrm>
                <a:off x="3359" y="1364"/>
                <a:ext cx="958" cy="953"/>
              </a:xfrm>
              <a:custGeom>
                <a:avLst/>
                <a:gdLst>
                  <a:gd name="T0" fmla="*/ 306 w 612"/>
                  <a:gd name="T1" fmla="*/ 0 h 611"/>
                  <a:gd name="T2" fmla="*/ 0 w 612"/>
                  <a:gd name="T3" fmla="*/ 305 h 611"/>
                  <a:gd name="T4" fmla="*/ 306 w 612"/>
                  <a:gd name="T5" fmla="*/ 611 h 611"/>
                  <a:gd name="T6" fmla="*/ 612 w 612"/>
                  <a:gd name="T7" fmla="*/ 305 h 611"/>
                  <a:gd name="T8" fmla="*/ 306 w 612"/>
                  <a:gd name="T9" fmla="*/ 0 h 611"/>
                  <a:gd name="T10" fmla="*/ 306 w 612"/>
                  <a:gd name="T11" fmla="*/ 547 h 611"/>
                  <a:gd name="T12" fmla="*/ 64 w 612"/>
                  <a:gd name="T13" fmla="*/ 305 h 611"/>
                  <a:gd name="T14" fmla="*/ 306 w 612"/>
                  <a:gd name="T15" fmla="*/ 64 h 611"/>
                  <a:gd name="T16" fmla="*/ 548 w 612"/>
                  <a:gd name="T17" fmla="*/ 305 h 611"/>
                  <a:gd name="T18" fmla="*/ 306 w 612"/>
                  <a:gd name="T19" fmla="*/ 547 h 6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12" h="611">
                    <a:moveTo>
                      <a:pt x="306" y="0"/>
                    </a:moveTo>
                    <a:cubicBezTo>
                      <a:pt x="137" y="0"/>
                      <a:pt x="0" y="137"/>
                      <a:pt x="0" y="305"/>
                    </a:cubicBezTo>
                    <a:cubicBezTo>
                      <a:pt x="0" y="474"/>
                      <a:pt x="137" y="611"/>
                      <a:pt x="306" y="611"/>
                    </a:cubicBezTo>
                    <a:cubicBezTo>
                      <a:pt x="475" y="611"/>
                      <a:pt x="612" y="474"/>
                      <a:pt x="612" y="305"/>
                    </a:cubicBezTo>
                    <a:cubicBezTo>
                      <a:pt x="612" y="137"/>
                      <a:pt x="475" y="0"/>
                      <a:pt x="306" y="0"/>
                    </a:cubicBezTo>
                    <a:close/>
                    <a:moveTo>
                      <a:pt x="306" y="547"/>
                    </a:moveTo>
                    <a:cubicBezTo>
                      <a:pt x="173" y="547"/>
                      <a:pt x="64" y="439"/>
                      <a:pt x="64" y="305"/>
                    </a:cubicBezTo>
                    <a:cubicBezTo>
                      <a:pt x="64" y="172"/>
                      <a:pt x="173" y="64"/>
                      <a:pt x="306" y="64"/>
                    </a:cubicBezTo>
                    <a:cubicBezTo>
                      <a:pt x="439" y="64"/>
                      <a:pt x="548" y="172"/>
                      <a:pt x="548" y="305"/>
                    </a:cubicBezTo>
                    <a:cubicBezTo>
                      <a:pt x="548" y="439"/>
                      <a:pt x="439" y="547"/>
                      <a:pt x="306" y="54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73" name="Freeform 56"/>
              <p:cNvSpPr>
                <a:spLocks noEditPoints="1"/>
              </p:cNvSpPr>
              <p:nvPr/>
            </p:nvSpPr>
            <p:spPr bwMode="auto">
              <a:xfrm>
                <a:off x="5365" y="3832"/>
                <a:ext cx="327" cy="326"/>
              </a:xfrm>
              <a:custGeom>
                <a:avLst/>
                <a:gdLst>
                  <a:gd name="T0" fmla="*/ 104 w 209"/>
                  <a:gd name="T1" fmla="*/ 209 h 209"/>
                  <a:gd name="T2" fmla="*/ 0 w 209"/>
                  <a:gd name="T3" fmla="*/ 104 h 209"/>
                  <a:gd name="T4" fmla="*/ 104 w 209"/>
                  <a:gd name="T5" fmla="*/ 0 h 209"/>
                  <a:gd name="T6" fmla="*/ 209 w 209"/>
                  <a:gd name="T7" fmla="*/ 104 h 209"/>
                  <a:gd name="T8" fmla="*/ 104 w 209"/>
                  <a:gd name="T9" fmla="*/ 209 h 209"/>
                  <a:gd name="T10" fmla="*/ 104 w 209"/>
                  <a:gd name="T11" fmla="*/ 64 h 209"/>
                  <a:gd name="T12" fmla="*/ 64 w 209"/>
                  <a:gd name="T13" fmla="*/ 104 h 209"/>
                  <a:gd name="T14" fmla="*/ 104 w 209"/>
                  <a:gd name="T15" fmla="*/ 145 h 209"/>
                  <a:gd name="T16" fmla="*/ 145 w 209"/>
                  <a:gd name="T17" fmla="*/ 104 h 209"/>
                  <a:gd name="T18" fmla="*/ 104 w 209"/>
                  <a:gd name="T19" fmla="*/ 64 h 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9" h="209">
                    <a:moveTo>
                      <a:pt x="104" y="209"/>
                    </a:moveTo>
                    <a:cubicBezTo>
                      <a:pt x="47" y="209"/>
                      <a:pt x="0" y="162"/>
                      <a:pt x="0" y="104"/>
                    </a:cubicBezTo>
                    <a:cubicBezTo>
                      <a:pt x="0" y="47"/>
                      <a:pt x="47" y="0"/>
                      <a:pt x="104" y="0"/>
                    </a:cubicBezTo>
                    <a:cubicBezTo>
                      <a:pt x="162" y="0"/>
                      <a:pt x="209" y="47"/>
                      <a:pt x="209" y="104"/>
                    </a:cubicBezTo>
                    <a:cubicBezTo>
                      <a:pt x="209" y="162"/>
                      <a:pt x="162" y="209"/>
                      <a:pt x="104" y="209"/>
                    </a:cubicBezTo>
                    <a:close/>
                    <a:moveTo>
                      <a:pt x="104" y="64"/>
                    </a:moveTo>
                    <a:cubicBezTo>
                      <a:pt x="82" y="64"/>
                      <a:pt x="64" y="82"/>
                      <a:pt x="64" y="104"/>
                    </a:cubicBezTo>
                    <a:cubicBezTo>
                      <a:pt x="64" y="127"/>
                      <a:pt x="82" y="145"/>
                      <a:pt x="104" y="145"/>
                    </a:cubicBezTo>
                    <a:cubicBezTo>
                      <a:pt x="127" y="145"/>
                      <a:pt x="145" y="127"/>
                      <a:pt x="145" y="104"/>
                    </a:cubicBezTo>
                    <a:cubicBezTo>
                      <a:pt x="145" y="82"/>
                      <a:pt x="127" y="64"/>
                      <a:pt x="104" y="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74" name="Freeform 57"/>
              <p:cNvSpPr>
                <a:spLocks noEditPoints="1"/>
              </p:cNvSpPr>
              <p:nvPr/>
            </p:nvSpPr>
            <p:spPr bwMode="auto">
              <a:xfrm>
                <a:off x="5365" y="161"/>
                <a:ext cx="327" cy="327"/>
              </a:xfrm>
              <a:custGeom>
                <a:avLst/>
                <a:gdLst>
                  <a:gd name="T0" fmla="*/ 104 w 209"/>
                  <a:gd name="T1" fmla="*/ 210 h 210"/>
                  <a:gd name="T2" fmla="*/ 0 w 209"/>
                  <a:gd name="T3" fmla="*/ 105 h 210"/>
                  <a:gd name="T4" fmla="*/ 104 w 209"/>
                  <a:gd name="T5" fmla="*/ 0 h 210"/>
                  <a:gd name="T6" fmla="*/ 209 w 209"/>
                  <a:gd name="T7" fmla="*/ 105 h 210"/>
                  <a:gd name="T8" fmla="*/ 104 w 209"/>
                  <a:gd name="T9" fmla="*/ 210 h 210"/>
                  <a:gd name="T10" fmla="*/ 104 w 209"/>
                  <a:gd name="T11" fmla="*/ 64 h 210"/>
                  <a:gd name="T12" fmla="*/ 64 w 209"/>
                  <a:gd name="T13" fmla="*/ 105 h 210"/>
                  <a:gd name="T14" fmla="*/ 104 w 209"/>
                  <a:gd name="T15" fmla="*/ 146 h 210"/>
                  <a:gd name="T16" fmla="*/ 145 w 209"/>
                  <a:gd name="T17" fmla="*/ 105 h 210"/>
                  <a:gd name="T18" fmla="*/ 104 w 209"/>
                  <a:gd name="T19" fmla="*/ 64 h 2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9" h="210">
                    <a:moveTo>
                      <a:pt x="104" y="210"/>
                    </a:moveTo>
                    <a:cubicBezTo>
                      <a:pt x="47" y="210"/>
                      <a:pt x="0" y="163"/>
                      <a:pt x="0" y="105"/>
                    </a:cubicBezTo>
                    <a:cubicBezTo>
                      <a:pt x="0" y="47"/>
                      <a:pt x="47" y="0"/>
                      <a:pt x="104" y="0"/>
                    </a:cubicBezTo>
                    <a:cubicBezTo>
                      <a:pt x="162" y="0"/>
                      <a:pt x="209" y="47"/>
                      <a:pt x="209" y="105"/>
                    </a:cubicBezTo>
                    <a:cubicBezTo>
                      <a:pt x="209" y="163"/>
                      <a:pt x="162" y="210"/>
                      <a:pt x="104" y="210"/>
                    </a:cubicBezTo>
                    <a:close/>
                    <a:moveTo>
                      <a:pt x="104" y="64"/>
                    </a:moveTo>
                    <a:cubicBezTo>
                      <a:pt x="82" y="64"/>
                      <a:pt x="64" y="83"/>
                      <a:pt x="64" y="105"/>
                    </a:cubicBezTo>
                    <a:cubicBezTo>
                      <a:pt x="64" y="128"/>
                      <a:pt x="82" y="146"/>
                      <a:pt x="104" y="146"/>
                    </a:cubicBezTo>
                    <a:cubicBezTo>
                      <a:pt x="127" y="146"/>
                      <a:pt x="145" y="128"/>
                      <a:pt x="145" y="105"/>
                    </a:cubicBezTo>
                    <a:cubicBezTo>
                      <a:pt x="145" y="83"/>
                      <a:pt x="127" y="64"/>
                      <a:pt x="104" y="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75" name="Freeform 58"/>
              <p:cNvSpPr>
                <a:spLocks noEditPoints="1"/>
              </p:cNvSpPr>
              <p:nvPr/>
            </p:nvSpPr>
            <p:spPr bwMode="auto">
              <a:xfrm>
                <a:off x="3724" y="1726"/>
                <a:ext cx="229" cy="227"/>
              </a:xfrm>
              <a:custGeom>
                <a:avLst/>
                <a:gdLst>
                  <a:gd name="T0" fmla="*/ 73 w 146"/>
                  <a:gd name="T1" fmla="*/ 146 h 146"/>
                  <a:gd name="T2" fmla="*/ 0 w 146"/>
                  <a:gd name="T3" fmla="*/ 73 h 146"/>
                  <a:gd name="T4" fmla="*/ 73 w 146"/>
                  <a:gd name="T5" fmla="*/ 0 h 146"/>
                  <a:gd name="T6" fmla="*/ 146 w 146"/>
                  <a:gd name="T7" fmla="*/ 73 h 146"/>
                  <a:gd name="T8" fmla="*/ 73 w 146"/>
                  <a:gd name="T9" fmla="*/ 146 h 146"/>
                  <a:gd name="T10" fmla="*/ 73 w 146"/>
                  <a:gd name="T11" fmla="*/ 64 h 146"/>
                  <a:gd name="T12" fmla="*/ 64 w 146"/>
                  <a:gd name="T13" fmla="*/ 73 h 146"/>
                  <a:gd name="T14" fmla="*/ 73 w 146"/>
                  <a:gd name="T15" fmla="*/ 82 h 146"/>
                  <a:gd name="T16" fmla="*/ 82 w 146"/>
                  <a:gd name="T17" fmla="*/ 73 h 146"/>
                  <a:gd name="T18" fmla="*/ 73 w 146"/>
                  <a:gd name="T19" fmla="*/ 64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6" h="146">
                    <a:moveTo>
                      <a:pt x="73" y="146"/>
                    </a:moveTo>
                    <a:cubicBezTo>
                      <a:pt x="33" y="146"/>
                      <a:pt x="0" y="114"/>
                      <a:pt x="0" y="73"/>
                    </a:cubicBezTo>
                    <a:cubicBezTo>
                      <a:pt x="0" y="33"/>
                      <a:pt x="33" y="0"/>
                      <a:pt x="73" y="0"/>
                    </a:cubicBezTo>
                    <a:cubicBezTo>
                      <a:pt x="113" y="0"/>
                      <a:pt x="146" y="33"/>
                      <a:pt x="146" y="73"/>
                    </a:cubicBezTo>
                    <a:cubicBezTo>
                      <a:pt x="146" y="114"/>
                      <a:pt x="113" y="146"/>
                      <a:pt x="73" y="146"/>
                    </a:cubicBezTo>
                    <a:close/>
                    <a:moveTo>
                      <a:pt x="73" y="64"/>
                    </a:moveTo>
                    <a:cubicBezTo>
                      <a:pt x="68" y="64"/>
                      <a:pt x="64" y="68"/>
                      <a:pt x="64" y="73"/>
                    </a:cubicBezTo>
                    <a:cubicBezTo>
                      <a:pt x="64" y="78"/>
                      <a:pt x="68" y="82"/>
                      <a:pt x="73" y="82"/>
                    </a:cubicBezTo>
                    <a:cubicBezTo>
                      <a:pt x="78" y="82"/>
                      <a:pt x="82" y="78"/>
                      <a:pt x="82" y="73"/>
                    </a:cubicBezTo>
                    <a:cubicBezTo>
                      <a:pt x="82" y="68"/>
                      <a:pt x="78" y="64"/>
                      <a:pt x="73" y="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76" name="Freeform 59"/>
              <p:cNvSpPr>
                <a:spLocks noEditPoints="1"/>
              </p:cNvSpPr>
              <p:nvPr/>
            </p:nvSpPr>
            <p:spPr bwMode="auto">
              <a:xfrm>
                <a:off x="3724" y="1726"/>
                <a:ext cx="229" cy="227"/>
              </a:xfrm>
              <a:custGeom>
                <a:avLst/>
                <a:gdLst>
                  <a:gd name="T0" fmla="*/ 73 w 146"/>
                  <a:gd name="T1" fmla="*/ 146 h 146"/>
                  <a:gd name="T2" fmla="*/ 0 w 146"/>
                  <a:gd name="T3" fmla="*/ 73 h 146"/>
                  <a:gd name="T4" fmla="*/ 73 w 146"/>
                  <a:gd name="T5" fmla="*/ 0 h 146"/>
                  <a:gd name="T6" fmla="*/ 146 w 146"/>
                  <a:gd name="T7" fmla="*/ 73 h 146"/>
                  <a:gd name="T8" fmla="*/ 73 w 146"/>
                  <a:gd name="T9" fmla="*/ 146 h 146"/>
                  <a:gd name="T10" fmla="*/ 73 w 146"/>
                  <a:gd name="T11" fmla="*/ 64 h 146"/>
                  <a:gd name="T12" fmla="*/ 64 w 146"/>
                  <a:gd name="T13" fmla="*/ 73 h 146"/>
                  <a:gd name="T14" fmla="*/ 73 w 146"/>
                  <a:gd name="T15" fmla="*/ 82 h 146"/>
                  <a:gd name="T16" fmla="*/ 82 w 146"/>
                  <a:gd name="T17" fmla="*/ 73 h 146"/>
                  <a:gd name="T18" fmla="*/ 73 w 146"/>
                  <a:gd name="T19" fmla="*/ 64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6" h="146">
                    <a:moveTo>
                      <a:pt x="73" y="146"/>
                    </a:moveTo>
                    <a:cubicBezTo>
                      <a:pt x="33" y="146"/>
                      <a:pt x="0" y="114"/>
                      <a:pt x="0" y="73"/>
                    </a:cubicBezTo>
                    <a:cubicBezTo>
                      <a:pt x="0" y="33"/>
                      <a:pt x="33" y="0"/>
                      <a:pt x="73" y="0"/>
                    </a:cubicBezTo>
                    <a:cubicBezTo>
                      <a:pt x="113" y="0"/>
                      <a:pt x="146" y="33"/>
                      <a:pt x="146" y="73"/>
                    </a:cubicBezTo>
                    <a:cubicBezTo>
                      <a:pt x="146" y="114"/>
                      <a:pt x="113" y="146"/>
                      <a:pt x="73" y="146"/>
                    </a:cubicBezTo>
                    <a:close/>
                    <a:moveTo>
                      <a:pt x="73" y="64"/>
                    </a:moveTo>
                    <a:cubicBezTo>
                      <a:pt x="68" y="64"/>
                      <a:pt x="64" y="68"/>
                      <a:pt x="64" y="73"/>
                    </a:cubicBezTo>
                    <a:cubicBezTo>
                      <a:pt x="64" y="78"/>
                      <a:pt x="68" y="82"/>
                      <a:pt x="73" y="82"/>
                    </a:cubicBezTo>
                    <a:cubicBezTo>
                      <a:pt x="78" y="82"/>
                      <a:pt x="82" y="78"/>
                      <a:pt x="82" y="73"/>
                    </a:cubicBezTo>
                    <a:cubicBezTo>
                      <a:pt x="82" y="68"/>
                      <a:pt x="78" y="64"/>
                      <a:pt x="73" y="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77" name="Freeform 60"/>
              <p:cNvSpPr>
                <a:spLocks noEditPoints="1"/>
              </p:cNvSpPr>
              <p:nvPr/>
            </p:nvSpPr>
            <p:spPr bwMode="auto">
              <a:xfrm>
                <a:off x="3488" y="1492"/>
                <a:ext cx="701" cy="697"/>
              </a:xfrm>
              <a:custGeom>
                <a:avLst/>
                <a:gdLst>
                  <a:gd name="T0" fmla="*/ 224 w 448"/>
                  <a:gd name="T1" fmla="*/ 0 h 447"/>
                  <a:gd name="T2" fmla="*/ 0 w 448"/>
                  <a:gd name="T3" fmla="*/ 223 h 447"/>
                  <a:gd name="T4" fmla="*/ 224 w 448"/>
                  <a:gd name="T5" fmla="*/ 447 h 447"/>
                  <a:gd name="T6" fmla="*/ 448 w 448"/>
                  <a:gd name="T7" fmla="*/ 223 h 447"/>
                  <a:gd name="T8" fmla="*/ 224 w 448"/>
                  <a:gd name="T9" fmla="*/ 0 h 447"/>
                  <a:gd name="T10" fmla="*/ 224 w 448"/>
                  <a:gd name="T11" fmla="*/ 383 h 447"/>
                  <a:gd name="T12" fmla="*/ 64 w 448"/>
                  <a:gd name="T13" fmla="*/ 223 h 447"/>
                  <a:gd name="T14" fmla="*/ 224 w 448"/>
                  <a:gd name="T15" fmla="*/ 64 h 447"/>
                  <a:gd name="T16" fmla="*/ 384 w 448"/>
                  <a:gd name="T17" fmla="*/ 223 h 447"/>
                  <a:gd name="T18" fmla="*/ 224 w 448"/>
                  <a:gd name="T19" fmla="*/ 383 h 4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48" h="447">
                    <a:moveTo>
                      <a:pt x="224" y="0"/>
                    </a:moveTo>
                    <a:cubicBezTo>
                      <a:pt x="101" y="0"/>
                      <a:pt x="0" y="100"/>
                      <a:pt x="0" y="223"/>
                    </a:cubicBezTo>
                    <a:cubicBezTo>
                      <a:pt x="0" y="347"/>
                      <a:pt x="101" y="447"/>
                      <a:pt x="224" y="447"/>
                    </a:cubicBezTo>
                    <a:cubicBezTo>
                      <a:pt x="348" y="447"/>
                      <a:pt x="448" y="347"/>
                      <a:pt x="448" y="223"/>
                    </a:cubicBezTo>
                    <a:cubicBezTo>
                      <a:pt x="448" y="100"/>
                      <a:pt x="348" y="0"/>
                      <a:pt x="224" y="0"/>
                    </a:cubicBezTo>
                    <a:close/>
                    <a:moveTo>
                      <a:pt x="224" y="383"/>
                    </a:moveTo>
                    <a:cubicBezTo>
                      <a:pt x="136" y="383"/>
                      <a:pt x="64" y="312"/>
                      <a:pt x="64" y="223"/>
                    </a:cubicBezTo>
                    <a:cubicBezTo>
                      <a:pt x="64" y="135"/>
                      <a:pt x="136" y="64"/>
                      <a:pt x="224" y="64"/>
                    </a:cubicBezTo>
                    <a:cubicBezTo>
                      <a:pt x="312" y="64"/>
                      <a:pt x="384" y="135"/>
                      <a:pt x="384" y="223"/>
                    </a:cubicBezTo>
                    <a:cubicBezTo>
                      <a:pt x="384" y="312"/>
                      <a:pt x="312" y="383"/>
                      <a:pt x="224" y="38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78" name="Freeform 61"/>
              <p:cNvSpPr>
                <a:spLocks noEditPoints="1"/>
              </p:cNvSpPr>
              <p:nvPr/>
            </p:nvSpPr>
            <p:spPr bwMode="auto">
              <a:xfrm>
                <a:off x="3724" y="1726"/>
                <a:ext cx="229" cy="227"/>
              </a:xfrm>
              <a:custGeom>
                <a:avLst/>
                <a:gdLst>
                  <a:gd name="T0" fmla="*/ 73 w 146"/>
                  <a:gd name="T1" fmla="*/ 146 h 146"/>
                  <a:gd name="T2" fmla="*/ 0 w 146"/>
                  <a:gd name="T3" fmla="*/ 73 h 146"/>
                  <a:gd name="T4" fmla="*/ 73 w 146"/>
                  <a:gd name="T5" fmla="*/ 0 h 146"/>
                  <a:gd name="T6" fmla="*/ 146 w 146"/>
                  <a:gd name="T7" fmla="*/ 73 h 146"/>
                  <a:gd name="T8" fmla="*/ 73 w 146"/>
                  <a:gd name="T9" fmla="*/ 146 h 146"/>
                  <a:gd name="T10" fmla="*/ 73 w 146"/>
                  <a:gd name="T11" fmla="*/ 64 h 146"/>
                  <a:gd name="T12" fmla="*/ 64 w 146"/>
                  <a:gd name="T13" fmla="*/ 73 h 146"/>
                  <a:gd name="T14" fmla="*/ 73 w 146"/>
                  <a:gd name="T15" fmla="*/ 82 h 146"/>
                  <a:gd name="T16" fmla="*/ 82 w 146"/>
                  <a:gd name="T17" fmla="*/ 73 h 146"/>
                  <a:gd name="T18" fmla="*/ 73 w 146"/>
                  <a:gd name="T19" fmla="*/ 64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6" h="146">
                    <a:moveTo>
                      <a:pt x="73" y="146"/>
                    </a:moveTo>
                    <a:cubicBezTo>
                      <a:pt x="33" y="146"/>
                      <a:pt x="0" y="114"/>
                      <a:pt x="0" y="73"/>
                    </a:cubicBezTo>
                    <a:cubicBezTo>
                      <a:pt x="0" y="33"/>
                      <a:pt x="33" y="0"/>
                      <a:pt x="73" y="0"/>
                    </a:cubicBezTo>
                    <a:cubicBezTo>
                      <a:pt x="113" y="0"/>
                      <a:pt x="146" y="33"/>
                      <a:pt x="146" y="73"/>
                    </a:cubicBezTo>
                    <a:cubicBezTo>
                      <a:pt x="146" y="114"/>
                      <a:pt x="113" y="146"/>
                      <a:pt x="73" y="146"/>
                    </a:cubicBezTo>
                    <a:close/>
                    <a:moveTo>
                      <a:pt x="73" y="64"/>
                    </a:moveTo>
                    <a:cubicBezTo>
                      <a:pt x="68" y="64"/>
                      <a:pt x="64" y="68"/>
                      <a:pt x="64" y="73"/>
                    </a:cubicBezTo>
                    <a:cubicBezTo>
                      <a:pt x="64" y="78"/>
                      <a:pt x="68" y="82"/>
                      <a:pt x="73" y="82"/>
                    </a:cubicBezTo>
                    <a:cubicBezTo>
                      <a:pt x="78" y="82"/>
                      <a:pt x="82" y="78"/>
                      <a:pt x="82" y="73"/>
                    </a:cubicBezTo>
                    <a:cubicBezTo>
                      <a:pt x="82" y="68"/>
                      <a:pt x="78" y="64"/>
                      <a:pt x="73" y="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79" name="Freeform 62"/>
              <p:cNvSpPr>
                <a:spLocks noEditPoints="1"/>
              </p:cNvSpPr>
              <p:nvPr/>
            </p:nvSpPr>
            <p:spPr bwMode="auto">
              <a:xfrm>
                <a:off x="3724" y="1726"/>
                <a:ext cx="229" cy="227"/>
              </a:xfrm>
              <a:custGeom>
                <a:avLst/>
                <a:gdLst>
                  <a:gd name="T0" fmla="*/ 73 w 146"/>
                  <a:gd name="T1" fmla="*/ 146 h 146"/>
                  <a:gd name="T2" fmla="*/ 0 w 146"/>
                  <a:gd name="T3" fmla="*/ 73 h 146"/>
                  <a:gd name="T4" fmla="*/ 73 w 146"/>
                  <a:gd name="T5" fmla="*/ 0 h 146"/>
                  <a:gd name="T6" fmla="*/ 146 w 146"/>
                  <a:gd name="T7" fmla="*/ 73 h 146"/>
                  <a:gd name="T8" fmla="*/ 73 w 146"/>
                  <a:gd name="T9" fmla="*/ 146 h 146"/>
                  <a:gd name="T10" fmla="*/ 73 w 146"/>
                  <a:gd name="T11" fmla="*/ 64 h 146"/>
                  <a:gd name="T12" fmla="*/ 64 w 146"/>
                  <a:gd name="T13" fmla="*/ 73 h 146"/>
                  <a:gd name="T14" fmla="*/ 73 w 146"/>
                  <a:gd name="T15" fmla="*/ 82 h 146"/>
                  <a:gd name="T16" fmla="*/ 82 w 146"/>
                  <a:gd name="T17" fmla="*/ 73 h 146"/>
                  <a:gd name="T18" fmla="*/ 73 w 146"/>
                  <a:gd name="T19" fmla="*/ 64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6" h="146">
                    <a:moveTo>
                      <a:pt x="73" y="146"/>
                    </a:moveTo>
                    <a:cubicBezTo>
                      <a:pt x="33" y="146"/>
                      <a:pt x="0" y="114"/>
                      <a:pt x="0" y="73"/>
                    </a:cubicBezTo>
                    <a:cubicBezTo>
                      <a:pt x="0" y="33"/>
                      <a:pt x="33" y="0"/>
                      <a:pt x="73" y="0"/>
                    </a:cubicBezTo>
                    <a:cubicBezTo>
                      <a:pt x="113" y="0"/>
                      <a:pt x="146" y="33"/>
                      <a:pt x="146" y="73"/>
                    </a:cubicBezTo>
                    <a:cubicBezTo>
                      <a:pt x="146" y="114"/>
                      <a:pt x="113" y="146"/>
                      <a:pt x="73" y="146"/>
                    </a:cubicBezTo>
                    <a:close/>
                    <a:moveTo>
                      <a:pt x="73" y="64"/>
                    </a:moveTo>
                    <a:cubicBezTo>
                      <a:pt x="68" y="64"/>
                      <a:pt x="64" y="68"/>
                      <a:pt x="64" y="73"/>
                    </a:cubicBezTo>
                    <a:cubicBezTo>
                      <a:pt x="64" y="78"/>
                      <a:pt x="68" y="82"/>
                      <a:pt x="73" y="82"/>
                    </a:cubicBezTo>
                    <a:cubicBezTo>
                      <a:pt x="78" y="82"/>
                      <a:pt x="82" y="78"/>
                      <a:pt x="82" y="73"/>
                    </a:cubicBezTo>
                    <a:cubicBezTo>
                      <a:pt x="82" y="68"/>
                      <a:pt x="78" y="64"/>
                      <a:pt x="73" y="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grpSp>
        <p:sp>
          <p:nvSpPr>
            <p:cNvPr id="266" name="Freeform 66"/>
            <p:cNvSpPr>
              <a:spLocks noEditPoints="1"/>
            </p:cNvSpPr>
            <p:nvPr/>
          </p:nvSpPr>
          <p:spPr bwMode="auto">
            <a:xfrm>
              <a:off x="5851469" y="5449862"/>
              <a:ext cx="485831" cy="391785"/>
            </a:xfrm>
            <a:custGeom>
              <a:avLst/>
              <a:gdLst>
                <a:gd name="T0" fmla="*/ 4015 w 4321"/>
                <a:gd name="T1" fmla="*/ 0 h 3495"/>
                <a:gd name="T2" fmla="*/ 306 w 4321"/>
                <a:gd name="T3" fmla="*/ 0 h 3495"/>
                <a:gd name="T4" fmla="*/ 0 w 4321"/>
                <a:gd name="T5" fmla="*/ 306 h 3495"/>
                <a:gd name="T6" fmla="*/ 0 w 4321"/>
                <a:gd name="T7" fmla="*/ 2586 h 3495"/>
                <a:gd name="T8" fmla="*/ 306 w 4321"/>
                <a:gd name="T9" fmla="*/ 2892 h 3495"/>
                <a:gd name="T10" fmla="*/ 1515 w 4321"/>
                <a:gd name="T11" fmla="*/ 2892 h 3495"/>
                <a:gd name="T12" fmla="*/ 1515 w 4321"/>
                <a:gd name="T13" fmla="*/ 3267 h 3495"/>
                <a:gd name="T14" fmla="*/ 1083 w 4321"/>
                <a:gd name="T15" fmla="*/ 3267 h 3495"/>
                <a:gd name="T16" fmla="*/ 1083 w 4321"/>
                <a:gd name="T17" fmla="*/ 3495 h 3495"/>
                <a:gd name="T18" fmla="*/ 3219 w 4321"/>
                <a:gd name="T19" fmla="*/ 3495 h 3495"/>
                <a:gd name="T20" fmla="*/ 3219 w 4321"/>
                <a:gd name="T21" fmla="*/ 3267 h 3495"/>
                <a:gd name="T22" fmla="*/ 2787 w 4321"/>
                <a:gd name="T23" fmla="*/ 3267 h 3495"/>
                <a:gd name="T24" fmla="*/ 2787 w 4321"/>
                <a:gd name="T25" fmla="*/ 2892 h 3495"/>
                <a:gd name="T26" fmla="*/ 4015 w 4321"/>
                <a:gd name="T27" fmla="*/ 2892 h 3495"/>
                <a:gd name="T28" fmla="*/ 4321 w 4321"/>
                <a:gd name="T29" fmla="*/ 2586 h 3495"/>
                <a:gd name="T30" fmla="*/ 4321 w 4321"/>
                <a:gd name="T31" fmla="*/ 306 h 3495"/>
                <a:gd name="T32" fmla="*/ 4015 w 4321"/>
                <a:gd name="T33" fmla="*/ 0 h 3495"/>
                <a:gd name="T34" fmla="*/ 4052 w 4321"/>
                <a:gd name="T35" fmla="*/ 2589 h 3495"/>
                <a:gd name="T36" fmla="*/ 269 w 4321"/>
                <a:gd name="T37" fmla="*/ 2589 h 3495"/>
                <a:gd name="T38" fmla="*/ 269 w 4321"/>
                <a:gd name="T39" fmla="*/ 304 h 3495"/>
                <a:gd name="T40" fmla="*/ 4052 w 4321"/>
                <a:gd name="T41" fmla="*/ 304 h 3495"/>
                <a:gd name="T42" fmla="*/ 4052 w 4321"/>
                <a:gd name="T43" fmla="*/ 2589 h 34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321" h="3495">
                  <a:moveTo>
                    <a:pt x="4015" y="0"/>
                  </a:moveTo>
                  <a:cubicBezTo>
                    <a:pt x="306" y="0"/>
                    <a:pt x="306" y="0"/>
                    <a:pt x="306" y="0"/>
                  </a:cubicBezTo>
                  <a:cubicBezTo>
                    <a:pt x="138" y="0"/>
                    <a:pt x="0" y="138"/>
                    <a:pt x="0" y="306"/>
                  </a:cubicBezTo>
                  <a:cubicBezTo>
                    <a:pt x="0" y="2586"/>
                    <a:pt x="0" y="2586"/>
                    <a:pt x="0" y="2586"/>
                  </a:cubicBezTo>
                  <a:cubicBezTo>
                    <a:pt x="0" y="2755"/>
                    <a:pt x="138" y="2892"/>
                    <a:pt x="306" y="2892"/>
                  </a:cubicBezTo>
                  <a:cubicBezTo>
                    <a:pt x="1515" y="2892"/>
                    <a:pt x="1515" y="2892"/>
                    <a:pt x="1515" y="2892"/>
                  </a:cubicBezTo>
                  <a:cubicBezTo>
                    <a:pt x="1515" y="3267"/>
                    <a:pt x="1515" y="3267"/>
                    <a:pt x="1515" y="3267"/>
                  </a:cubicBezTo>
                  <a:cubicBezTo>
                    <a:pt x="1083" y="3267"/>
                    <a:pt x="1083" y="3267"/>
                    <a:pt x="1083" y="3267"/>
                  </a:cubicBezTo>
                  <a:cubicBezTo>
                    <a:pt x="1083" y="3495"/>
                    <a:pt x="1083" y="3495"/>
                    <a:pt x="1083" y="3495"/>
                  </a:cubicBezTo>
                  <a:cubicBezTo>
                    <a:pt x="3219" y="3495"/>
                    <a:pt x="3219" y="3495"/>
                    <a:pt x="3219" y="3495"/>
                  </a:cubicBezTo>
                  <a:cubicBezTo>
                    <a:pt x="3219" y="3267"/>
                    <a:pt x="3219" y="3267"/>
                    <a:pt x="3219" y="3267"/>
                  </a:cubicBezTo>
                  <a:cubicBezTo>
                    <a:pt x="2787" y="3267"/>
                    <a:pt x="2787" y="3267"/>
                    <a:pt x="2787" y="3267"/>
                  </a:cubicBezTo>
                  <a:cubicBezTo>
                    <a:pt x="2787" y="2892"/>
                    <a:pt x="2787" y="2892"/>
                    <a:pt x="2787" y="2892"/>
                  </a:cubicBezTo>
                  <a:cubicBezTo>
                    <a:pt x="4015" y="2892"/>
                    <a:pt x="4015" y="2892"/>
                    <a:pt x="4015" y="2892"/>
                  </a:cubicBezTo>
                  <a:cubicBezTo>
                    <a:pt x="4183" y="2892"/>
                    <a:pt x="4321" y="2755"/>
                    <a:pt x="4321" y="2586"/>
                  </a:cubicBezTo>
                  <a:cubicBezTo>
                    <a:pt x="4321" y="306"/>
                    <a:pt x="4321" y="306"/>
                    <a:pt x="4321" y="306"/>
                  </a:cubicBezTo>
                  <a:cubicBezTo>
                    <a:pt x="4321" y="138"/>
                    <a:pt x="4183" y="0"/>
                    <a:pt x="4015" y="0"/>
                  </a:cubicBezTo>
                  <a:close/>
                  <a:moveTo>
                    <a:pt x="4052" y="2589"/>
                  </a:moveTo>
                  <a:cubicBezTo>
                    <a:pt x="269" y="2589"/>
                    <a:pt x="269" y="2589"/>
                    <a:pt x="269" y="2589"/>
                  </a:cubicBezTo>
                  <a:cubicBezTo>
                    <a:pt x="269" y="304"/>
                    <a:pt x="269" y="304"/>
                    <a:pt x="269" y="304"/>
                  </a:cubicBezTo>
                  <a:cubicBezTo>
                    <a:pt x="4052" y="304"/>
                    <a:pt x="4052" y="304"/>
                    <a:pt x="4052" y="304"/>
                  </a:cubicBezTo>
                  <a:lnTo>
                    <a:pt x="4052" y="2589"/>
                  </a:lnTo>
                  <a:close/>
                </a:path>
              </a:pathLst>
            </a:custGeom>
            <a:solidFill>
              <a:srgbClr val="40404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grpSp>
      <p:grpSp>
        <p:nvGrpSpPr>
          <p:cNvPr id="298" name="Group 297"/>
          <p:cNvGrpSpPr/>
          <p:nvPr/>
        </p:nvGrpSpPr>
        <p:grpSpPr>
          <a:xfrm>
            <a:off x="10184476" y="5623431"/>
            <a:ext cx="655388" cy="261321"/>
            <a:chOff x="10827271" y="5623431"/>
            <a:chExt cx="727613" cy="290119"/>
          </a:xfrm>
        </p:grpSpPr>
        <p:grpSp>
          <p:nvGrpSpPr>
            <p:cNvPr id="299" name="Group 298"/>
            <p:cNvGrpSpPr>
              <a:grpSpLocks noChangeAspect="1"/>
            </p:cNvGrpSpPr>
            <p:nvPr/>
          </p:nvGrpSpPr>
          <p:grpSpPr bwMode="auto">
            <a:xfrm>
              <a:off x="11237177" y="5629315"/>
              <a:ext cx="317707" cy="278350"/>
              <a:chOff x="3562" y="1918"/>
              <a:chExt cx="557" cy="488"/>
            </a:xfrm>
            <a:solidFill>
              <a:schemeClr val="tx1"/>
            </a:solidFill>
          </p:grpSpPr>
          <p:sp>
            <p:nvSpPr>
              <p:cNvPr id="305" name="Freeform 329"/>
              <p:cNvSpPr>
                <a:spLocks noEditPoints="1"/>
              </p:cNvSpPr>
              <p:nvPr/>
            </p:nvSpPr>
            <p:spPr bwMode="auto">
              <a:xfrm>
                <a:off x="3562" y="1918"/>
                <a:ext cx="557" cy="488"/>
              </a:xfrm>
              <a:custGeom>
                <a:avLst/>
                <a:gdLst>
                  <a:gd name="T0" fmla="*/ 212 w 233"/>
                  <a:gd name="T1" fmla="*/ 72 h 204"/>
                  <a:gd name="T2" fmla="*/ 200 w 233"/>
                  <a:gd name="T3" fmla="*/ 19 h 204"/>
                  <a:gd name="T4" fmla="*/ 177 w 233"/>
                  <a:gd name="T5" fmla="*/ 0 h 204"/>
                  <a:gd name="T6" fmla="*/ 57 w 233"/>
                  <a:gd name="T7" fmla="*/ 0 h 204"/>
                  <a:gd name="T8" fmla="*/ 33 w 233"/>
                  <a:gd name="T9" fmla="*/ 19 h 204"/>
                  <a:gd name="T10" fmla="*/ 21 w 233"/>
                  <a:gd name="T11" fmla="*/ 72 h 204"/>
                  <a:gd name="T12" fmla="*/ 0 w 233"/>
                  <a:gd name="T13" fmla="*/ 101 h 204"/>
                  <a:gd name="T14" fmla="*/ 0 w 233"/>
                  <a:gd name="T15" fmla="*/ 137 h 204"/>
                  <a:gd name="T16" fmla="*/ 25 w 233"/>
                  <a:gd name="T17" fmla="*/ 166 h 204"/>
                  <a:gd name="T18" fmla="*/ 25 w 233"/>
                  <a:gd name="T19" fmla="*/ 186 h 204"/>
                  <a:gd name="T20" fmla="*/ 43 w 233"/>
                  <a:gd name="T21" fmla="*/ 204 h 204"/>
                  <a:gd name="T22" fmla="*/ 52 w 233"/>
                  <a:gd name="T23" fmla="*/ 204 h 204"/>
                  <a:gd name="T24" fmla="*/ 70 w 233"/>
                  <a:gd name="T25" fmla="*/ 186 h 204"/>
                  <a:gd name="T26" fmla="*/ 70 w 233"/>
                  <a:gd name="T27" fmla="*/ 166 h 204"/>
                  <a:gd name="T28" fmla="*/ 164 w 233"/>
                  <a:gd name="T29" fmla="*/ 166 h 204"/>
                  <a:gd name="T30" fmla="*/ 164 w 233"/>
                  <a:gd name="T31" fmla="*/ 186 h 204"/>
                  <a:gd name="T32" fmla="*/ 181 w 233"/>
                  <a:gd name="T33" fmla="*/ 204 h 204"/>
                  <a:gd name="T34" fmla="*/ 191 w 233"/>
                  <a:gd name="T35" fmla="*/ 204 h 204"/>
                  <a:gd name="T36" fmla="*/ 208 w 233"/>
                  <a:gd name="T37" fmla="*/ 186 h 204"/>
                  <a:gd name="T38" fmla="*/ 208 w 233"/>
                  <a:gd name="T39" fmla="*/ 166 h 204"/>
                  <a:gd name="T40" fmla="*/ 233 w 233"/>
                  <a:gd name="T41" fmla="*/ 137 h 204"/>
                  <a:gd name="T42" fmla="*/ 233 w 233"/>
                  <a:gd name="T43" fmla="*/ 101 h 204"/>
                  <a:gd name="T44" fmla="*/ 212 w 233"/>
                  <a:gd name="T45" fmla="*/ 72 h 204"/>
                  <a:gd name="T46" fmla="*/ 61 w 233"/>
                  <a:gd name="T47" fmla="*/ 186 h 204"/>
                  <a:gd name="T48" fmla="*/ 52 w 233"/>
                  <a:gd name="T49" fmla="*/ 195 h 204"/>
                  <a:gd name="T50" fmla="*/ 43 w 233"/>
                  <a:gd name="T51" fmla="*/ 195 h 204"/>
                  <a:gd name="T52" fmla="*/ 34 w 233"/>
                  <a:gd name="T53" fmla="*/ 186 h 204"/>
                  <a:gd name="T54" fmla="*/ 34 w 233"/>
                  <a:gd name="T55" fmla="*/ 166 h 204"/>
                  <a:gd name="T56" fmla="*/ 61 w 233"/>
                  <a:gd name="T57" fmla="*/ 166 h 204"/>
                  <a:gd name="T58" fmla="*/ 61 w 233"/>
                  <a:gd name="T59" fmla="*/ 186 h 204"/>
                  <a:gd name="T60" fmla="*/ 199 w 233"/>
                  <a:gd name="T61" fmla="*/ 186 h 204"/>
                  <a:gd name="T62" fmla="*/ 191 w 233"/>
                  <a:gd name="T63" fmla="*/ 195 h 204"/>
                  <a:gd name="T64" fmla="*/ 181 w 233"/>
                  <a:gd name="T65" fmla="*/ 195 h 204"/>
                  <a:gd name="T66" fmla="*/ 173 w 233"/>
                  <a:gd name="T67" fmla="*/ 186 h 204"/>
                  <a:gd name="T68" fmla="*/ 173 w 233"/>
                  <a:gd name="T69" fmla="*/ 166 h 204"/>
                  <a:gd name="T70" fmla="*/ 199 w 233"/>
                  <a:gd name="T71" fmla="*/ 166 h 204"/>
                  <a:gd name="T72" fmla="*/ 199 w 233"/>
                  <a:gd name="T73" fmla="*/ 186 h 204"/>
                  <a:gd name="T74" fmla="*/ 225 w 233"/>
                  <a:gd name="T75" fmla="*/ 137 h 204"/>
                  <a:gd name="T76" fmla="*/ 204 w 233"/>
                  <a:gd name="T77" fmla="*/ 158 h 204"/>
                  <a:gd name="T78" fmla="*/ 30 w 233"/>
                  <a:gd name="T79" fmla="*/ 158 h 204"/>
                  <a:gd name="T80" fmla="*/ 9 w 233"/>
                  <a:gd name="T81" fmla="*/ 137 h 204"/>
                  <a:gd name="T82" fmla="*/ 9 w 233"/>
                  <a:gd name="T83" fmla="*/ 101 h 204"/>
                  <a:gd name="T84" fmla="*/ 26 w 233"/>
                  <a:gd name="T85" fmla="*/ 80 h 204"/>
                  <a:gd name="T86" fmla="*/ 29 w 233"/>
                  <a:gd name="T87" fmla="*/ 77 h 204"/>
                  <a:gd name="T88" fmla="*/ 42 w 233"/>
                  <a:gd name="T89" fmla="*/ 21 h 204"/>
                  <a:gd name="T90" fmla="*/ 57 w 233"/>
                  <a:gd name="T91" fmla="*/ 9 h 204"/>
                  <a:gd name="T92" fmla="*/ 177 w 233"/>
                  <a:gd name="T93" fmla="*/ 9 h 204"/>
                  <a:gd name="T94" fmla="*/ 191 w 233"/>
                  <a:gd name="T95" fmla="*/ 21 h 204"/>
                  <a:gd name="T96" fmla="*/ 204 w 233"/>
                  <a:gd name="T97" fmla="*/ 77 h 204"/>
                  <a:gd name="T98" fmla="*/ 208 w 233"/>
                  <a:gd name="T99" fmla="*/ 80 h 204"/>
                  <a:gd name="T100" fmla="*/ 225 w 233"/>
                  <a:gd name="T101" fmla="*/ 101 h 204"/>
                  <a:gd name="T102" fmla="*/ 225 w 233"/>
                  <a:gd name="T103" fmla="*/ 137 h 2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33" h="204">
                    <a:moveTo>
                      <a:pt x="212" y="72"/>
                    </a:moveTo>
                    <a:cubicBezTo>
                      <a:pt x="200" y="19"/>
                      <a:pt x="200" y="19"/>
                      <a:pt x="200" y="19"/>
                    </a:cubicBezTo>
                    <a:cubicBezTo>
                      <a:pt x="197" y="8"/>
                      <a:pt x="187" y="0"/>
                      <a:pt x="177" y="0"/>
                    </a:cubicBezTo>
                    <a:cubicBezTo>
                      <a:pt x="57" y="0"/>
                      <a:pt x="57" y="0"/>
                      <a:pt x="57" y="0"/>
                    </a:cubicBezTo>
                    <a:cubicBezTo>
                      <a:pt x="46" y="0"/>
                      <a:pt x="36" y="8"/>
                      <a:pt x="33" y="19"/>
                    </a:cubicBezTo>
                    <a:cubicBezTo>
                      <a:pt x="21" y="72"/>
                      <a:pt x="21" y="72"/>
                      <a:pt x="21" y="72"/>
                    </a:cubicBezTo>
                    <a:cubicBezTo>
                      <a:pt x="9" y="76"/>
                      <a:pt x="0" y="88"/>
                      <a:pt x="0" y="101"/>
                    </a:cubicBezTo>
                    <a:cubicBezTo>
                      <a:pt x="0" y="137"/>
                      <a:pt x="0" y="137"/>
                      <a:pt x="0" y="137"/>
                    </a:cubicBezTo>
                    <a:cubicBezTo>
                      <a:pt x="0" y="152"/>
                      <a:pt x="11" y="164"/>
                      <a:pt x="25" y="166"/>
                    </a:cubicBezTo>
                    <a:cubicBezTo>
                      <a:pt x="25" y="186"/>
                      <a:pt x="25" y="186"/>
                      <a:pt x="25" y="186"/>
                    </a:cubicBezTo>
                    <a:cubicBezTo>
                      <a:pt x="25" y="196"/>
                      <a:pt x="33" y="204"/>
                      <a:pt x="43" y="204"/>
                    </a:cubicBezTo>
                    <a:cubicBezTo>
                      <a:pt x="52" y="204"/>
                      <a:pt x="52" y="204"/>
                      <a:pt x="52" y="204"/>
                    </a:cubicBezTo>
                    <a:cubicBezTo>
                      <a:pt x="62" y="204"/>
                      <a:pt x="70" y="196"/>
                      <a:pt x="70" y="186"/>
                    </a:cubicBezTo>
                    <a:cubicBezTo>
                      <a:pt x="70" y="166"/>
                      <a:pt x="70" y="166"/>
                      <a:pt x="70" y="166"/>
                    </a:cubicBezTo>
                    <a:cubicBezTo>
                      <a:pt x="164" y="166"/>
                      <a:pt x="164" y="166"/>
                      <a:pt x="164" y="166"/>
                    </a:cubicBezTo>
                    <a:cubicBezTo>
                      <a:pt x="164" y="186"/>
                      <a:pt x="164" y="186"/>
                      <a:pt x="164" y="186"/>
                    </a:cubicBezTo>
                    <a:cubicBezTo>
                      <a:pt x="164" y="196"/>
                      <a:pt x="172" y="204"/>
                      <a:pt x="181" y="204"/>
                    </a:cubicBezTo>
                    <a:cubicBezTo>
                      <a:pt x="191" y="204"/>
                      <a:pt x="191" y="204"/>
                      <a:pt x="191" y="204"/>
                    </a:cubicBezTo>
                    <a:cubicBezTo>
                      <a:pt x="200" y="204"/>
                      <a:pt x="208" y="196"/>
                      <a:pt x="208" y="186"/>
                    </a:cubicBezTo>
                    <a:cubicBezTo>
                      <a:pt x="208" y="166"/>
                      <a:pt x="208" y="166"/>
                      <a:pt x="208" y="166"/>
                    </a:cubicBezTo>
                    <a:cubicBezTo>
                      <a:pt x="222" y="164"/>
                      <a:pt x="233" y="152"/>
                      <a:pt x="233" y="137"/>
                    </a:cubicBezTo>
                    <a:cubicBezTo>
                      <a:pt x="233" y="101"/>
                      <a:pt x="233" y="101"/>
                      <a:pt x="233" y="101"/>
                    </a:cubicBezTo>
                    <a:cubicBezTo>
                      <a:pt x="233" y="88"/>
                      <a:pt x="225" y="76"/>
                      <a:pt x="212" y="72"/>
                    </a:cubicBezTo>
                    <a:close/>
                    <a:moveTo>
                      <a:pt x="61" y="186"/>
                    </a:moveTo>
                    <a:cubicBezTo>
                      <a:pt x="61" y="191"/>
                      <a:pt x="57" y="195"/>
                      <a:pt x="52" y="195"/>
                    </a:cubicBezTo>
                    <a:cubicBezTo>
                      <a:pt x="43" y="195"/>
                      <a:pt x="43" y="195"/>
                      <a:pt x="43" y="195"/>
                    </a:cubicBezTo>
                    <a:cubicBezTo>
                      <a:pt x="38" y="195"/>
                      <a:pt x="34" y="191"/>
                      <a:pt x="34" y="186"/>
                    </a:cubicBezTo>
                    <a:cubicBezTo>
                      <a:pt x="34" y="166"/>
                      <a:pt x="34" y="166"/>
                      <a:pt x="34" y="166"/>
                    </a:cubicBezTo>
                    <a:cubicBezTo>
                      <a:pt x="61" y="166"/>
                      <a:pt x="61" y="166"/>
                      <a:pt x="61" y="166"/>
                    </a:cubicBezTo>
                    <a:lnTo>
                      <a:pt x="61" y="186"/>
                    </a:lnTo>
                    <a:close/>
                    <a:moveTo>
                      <a:pt x="199" y="186"/>
                    </a:moveTo>
                    <a:cubicBezTo>
                      <a:pt x="199" y="191"/>
                      <a:pt x="195" y="195"/>
                      <a:pt x="191" y="195"/>
                    </a:cubicBezTo>
                    <a:cubicBezTo>
                      <a:pt x="181" y="195"/>
                      <a:pt x="181" y="195"/>
                      <a:pt x="181" y="195"/>
                    </a:cubicBezTo>
                    <a:cubicBezTo>
                      <a:pt x="176" y="195"/>
                      <a:pt x="173" y="191"/>
                      <a:pt x="173" y="186"/>
                    </a:cubicBezTo>
                    <a:cubicBezTo>
                      <a:pt x="173" y="166"/>
                      <a:pt x="173" y="166"/>
                      <a:pt x="173" y="166"/>
                    </a:cubicBezTo>
                    <a:cubicBezTo>
                      <a:pt x="199" y="166"/>
                      <a:pt x="199" y="166"/>
                      <a:pt x="199" y="166"/>
                    </a:cubicBezTo>
                    <a:lnTo>
                      <a:pt x="199" y="186"/>
                    </a:lnTo>
                    <a:close/>
                    <a:moveTo>
                      <a:pt x="225" y="137"/>
                    </a:moveTo>
                    <a:cubicBezTo>
                      <a:pt x="225" y="148"/>
                      <a:pt x="215" y="158"/>
                      <a:pt x="204" y="158"/>
                    </a:cubicBezTo>
                    <a:cubicBezTo>
                      <a:pt x="30" y="158"/>
                      <a:pt x="30" y="158"/>
                      <a:pt x="30" y="158"/>
                    </a:cubicBezTo>
                    <a:cubicBezTo>
                      <a:pt x="18" y="158"/>
                      <a:pt x="9" y="148"/>
                      <a:pt x="9" y="137"/>
                    </a:cubicBezTo>
                    <a:cubicBezTo>
                      <a:pt x="9" y="101"/>
                      <a:pt x="9" y="101"/>
                      <a:pt x="9" y="101"/>
                    </a:cubicBezTo>
                    <a:cubicBezTo>
                      <a:pt x="9" y="91"/>
                      <a:pt x="16" y="82"/>
                      <a:pt x="26" y="80"/>
                    </a:cubicBezTo>
                    <a:cubicBezTo>
                      <a:pt x="27" y="80"/>
                      <a:pt x="29" y="79"/>
                      <a:pt x="29" y="77"/>
                    </a:cubicBezTo>
                    <a:cubicBezTo>
                      <a:pt x="42" y="21"/>
                      <a:pt x="42" y="21"/>
                      <a:pt x="42" y="21"/>
                    </a:cubicBezTo>
                    <a:cubicBezTo>
                      <a:pt x="43" y="14"/>
                      <a:pt x="50" y="9"/>
                      <a:pt x="57" y="9"/>
                    </a:cubicBezTo>
                    <a:cubicBezTo>
                      <a:pt x="177" y="9"/>
                      <a:pt x="177" y="9"/>
                      <a:pt x="177" y="9"/>
                    </a:cubicBezTo>
                    <a:cubicBezTo>
                      <a:pt x="183" y="9"/>
                      <a:pt x="190" y="14"/>
                      <a:pt x="191" y="21"/>
                    </a:cubicBezTo>
                    <a:cubicBezTo>
                      <a:pt x="204" y="77"/>
                      <a:pt x="204" y="77"/>
                      <a:pt x="204" y="77"/>
                    </a:cubicBezTo>
                    <a:cubicBezTo>
                      <a:pt x="205" y="79"/>
                      <a:pt x="206" y="80"/>
                      <a:pt x="208" y="80"/>
                    </a:cubicBezTo>
                    <a:cubicBezTo>
                      <a:pt x="217" y="82"/>
                      <a:pt x="225" y="91"/>
                      <a:pt x="225" y="101"/>
                    </a:cubicBezTo>
                    <a:lnTo>
                      <a:pt x="225" y="13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solidFill>
                    <a:srgbClr val="FFFFFF"/>
                  </a:solidFill>
                </a:endParaRPr>
              </a:p>
            </p:txBody>
          </p:sp>
          <p:sp>
            <p:nvSpPr>
              <p:cNvPr id="306" name="Freeform 330"/>
              <p:cNvSpPr>
                <a:spLocks noEditPoints="1"/>
              </p:cNvSpPr>
              <p:nvPr/>
            </p:nvSpPr>
            <p:spPr bwMode="auto">
              <a:xfrm>
                <a:off x="3621" y="2155"/>
                <a:ext cx="94" cy="94"/>
              </a:xfrm>
              <a:custGeom>
                <a:avLst/>
                <a:gdLst>
                  <a:gd name="T0" fmla="*/ 20 w 39"/>
                  <a:gd name="T1" fmla="*/ 0 h 39"/>
                  <a:gd name="T2" fmla="*/ 0 w 39"/>
                  <a:gd name="T3" fmla="*/ 20 h 39"/>
                  <a:gd name="T4" fmla="*/ 20 w 39"/>
                  <a:gd name="T5" fmla="*/ 39 h 39"/>
                  <a:gd name="T6" fmla="*/ 39 w 39"/>
                  <a:gd name="T7" fmla="*/ 20 h 39"/>
                  <a:gd name="T8" fmla="*/ 20 w 39"/>
                  <a:gd name="T9" fmla="*/ 0 h 39"/>
                  <a:gd name="T10" fmla="*/ 20 w 39"/>
                  <a:gd name="T11" fmla="*/ 31 h 39"/>
                  <a:gd name="T12" fmla="*/ 9 w 39"/>
                  <a:gd name="T13" fmla="*/ 20 h 39"/>
                  <a:gd name="T14" fmla="*/ 20 w 39"/>
                  <a:gd name="T15" fmla="*/ 9 h 39"/>
                  <a:gd name="T16" fmla="*/ 31 w 39"/>
                  <a:gd name="T17" fmla="*/ 20 h 39"/>
                  <a:gd name="T18" fmla="*/ 20 w 39"/>
                  <a:gd name="T19" fmla="*/ 31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9" h="39">
                    <a:moveTo>
                      <a:pt x="20" y="0"/>
                    </a:moveTo>
                    <a:cubicBezTo>
                      <a:pt x="9" y="0"/>
                      <a:pt x="0" y="9"/>
                      <a:pt x="0" y="20"/>
                    </a:cubicBezTo>
                    <a:cubicBezTo>
                      <a:pt x="0" y="31"/>
                      <a:pt x="9" y="39"/>
                      <a:pt x="20" y="39"/>
                    </a:cubicBezTo>
                    <a:cubicBezTo>
                      <a:pt x="31" y="39"/>
                      <a:pt x="39" y="31"/>
                      <a:pt x="39" y="20"/>
                    </a:cubicBezTo>
                    <a:cubicBezTo>
                      <a:pt x="39" y="9"/>
                      <a:pt x="31" y="0"/>
                      <a:pt x="20" y="0"/>
                    </a:cubicBezTo>
                    <a:close/>
                    <a:moveTo>
                      <a:pt x="20" y="31"/>
                    </a:moveTo>
                    <a:cubicBezTo>
                      <a:pt x="14" y="31"/>
                      <a:pt x="9" y="26"/>
                      <a:pt x="9" y="20"/>
                    </a:cubicBezTo>
                    <a:cubicBezTo>
                      <a:pt x="9" y="14"/>
                      <a:pt x="14" y="9"/>
                      <a:pt x="20" y="9"/>
                    </a:cubicBezTo>
                    <a:cubicBezTo>
                      <a:pt x="26" y="9"/>
                      <a:pt x="31" y="14"/>
                      <a:pt x="31" y="20"/>
                    </a:cubicBezTo>
                    <a:cubicBezTo>
                      <a:pt x="31" y="26"/>
                      <a:pt x="26" y="31"/>
                      <a:pt x="20" y="3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solidFill>
                    <a:srgbClr val="FFFFFF"/>
                  </a:solidFill>
                </a:endParaRPr>
              </a:p>
            </p:txBody>
          </p:sp>
          <p:sp>
            <p:nvSpPr>
              <p:cNvPr id="307" name="Freeform 331"/>
              <p:cNvSpPr>
                <a:spLocks noEditPoints="1"/>
              </p:cNvSpPr>
              <p:nvPr/>
            </p:nvSpPr>
            <p:spPr bwMode="auto">
              <a:xfrm>
                <a:off x="3966" y="2155"/>
                <a:ext cx="93" cy="94"/>
              </a:xfrm>
              <a:custGeom>
                <a:avLst/>
                <a:gdLst>
                  <a:gd name="T0" fmla="*/ 20 w 39"/>
                  <a:gd name="T1" fmla="*/ 0 h 39"/>
                  <a:gd name="T2" fmla="*/ 0 w 39"/>
                  <a:gd name="T3" fmla="*/ 20 h 39"/>
                  <a:gd name="T4" fmla="*/ 20 w 39"/>
                  <a:gd name="T5" fmla="*/ 39 h 39"/>
                  <a:gd name="T6" fmla="*/ 39 w 39"/>
                  <a:gd name="T7" fmla="*/ 20 h 39"/>
                  <a:gd name="T8" fmla="*/ 20 w 39"/>
                  <a:gd name="T9" fmla="*/ 0 h 39"/>
                  <a:gd name="T10" fmla="*/ 20 w 39"/>
                  <a:gd name="T11" fmla="*/ 31 h 39"/>
                  <a:gd name="T12" fmla="*/ 9 w 39"/>
                  <a:gd name="T13" fmla="*/ 20 h 39"/>
                  <a:gd name="T14" fmla="*/ 20 w 39"/>
                  <a:gd name="T15" fmla="*/ 9 h 39"/>
                  <a:gd name="T16" fmla="*/ 30 w 39"/>
                  <a:gd name="T17" fmla="*/ 20 h 39"/>
                  <a:gd name="T18" fmla="*/ 20 w 39"/>
                  <a:gd name="T19" fmla="*/ 31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9" h="39">
                    <a:moveTo>
                      <a:pt x="20" y="0"/>
                    </a:moveTo>
                    <a:cubicBezTo>
                      <a:pt x="9" y="0"/>
                      <a:pt x="0" y="9"/>
                      <a:pt x="0" y="20"/>
                    </a:cubicBezTo>
                    <a:cubicBezTo>
                      <a:pt x="0" y="31"/>
                      <a:pt x="9" y="39"/>
                      <a:pt x="20" y="39"/>
                    </a:cubicBezTo>
                    <a:cubicBezTo>
                      <a:pt x="30" y="39"/>
                      <a:pt x="39" y="31"/>
                      <a:pt x="39" y="20"/>
                    </a:cubicBezTo>
                    <a:cubicBezTo>
                      <a:pt x="39" y="9"/>
                      <a:pt x="30" y="0"/>
                      <a:pt x="20" y="0"/>
                    </a:cubicBezTo>
                    <a:close/>
                    <a:moveTo>
                      <a:pt x="20" y="31"/>
                    </a:moveTo>
                    <a:cubicBezTo>
                      <a:pt x="14" y="31"/>
                      <a:pt x="9" y="26"/>
                      <a:pt x="9" y="20"/>
                    </a:cubicBezTo>
                    <a:cubicBezTo>
                      <a:pt x="9" y="14"/>
                      <a:pt x="14" y="9"/>
                      <a:pt x="20" y="9"/>
                    </a:cubicBezTo>
                    <a:cubicBezTo>
                      <a:pt x="26" y="9"/>
                      <a:pt x="30" y="14"/>
                      <a:pt x="30" y="20"/>
                    </a:cubicBezTo>
                    <a:cubicBezTo>
                      <a:pt x="30" y="26"/>
                      <a:pt x="26" y="31"/>
                      <a:pt x="20" y="3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solidFill>
                    <a:srgbClr val="FFFFFF"/>
                  </a:solidFill>
                </a:endParaRPr>
              </a:p>
            </p:txBody>
          </p:sp>
          <p:sp>
            <p:nvSpPr>
              <p:cNvPr id="308" name="Freeform 332"/>
              <p:cNvSpPr>
                <a:spLocks noEditPoints="1"/>
              </p:cNvSpPr>
              <p:nvPr/>
            </p:nvSpPr>
            <p:spPr bwMode="auto">
              <a:xfrm>
                <a:off x="3662" y="1969"/>
                <a:ext cx="356" cy="134"/>
              </a:xfrm>
              <a:custGeom>
                <a:avLst/>
                <a:gdLst>
                  <a:gd name="T0" fmla="*/ 5 w 149"/>
                  <a:gd name="T1" fmla="*/ 56 h 56"/>
                  <a:gd name="T2" fmla="*/ 144 w 149"/>
                  <a:gd name="T3" fmla="*/ 56 h 56"/>
                  <a:gd name="T4" fmla="*/ 149 w 149"/>
                  <a:gd name="T5" fmla="*/ 51 h 56"/>
                  <a:gd name="T6" fmla="*/ 148 w 149"/>
                  <a:gd name="T7" fmla="*/ 49 h 56"/>
                  <a:gd name="T8" fmla="*/ 138 w 149"/>
                  <a:gd name="T9" fmla="*/ 3 h 56"/>
                  <a:gd name="T10" fmla="*/ 133 w 149"/>
                  <a:gd name="T11" fmla="*/ 0 h 56"/>
                  <a:gd name="T12" fmla="*/ 16 w 149"/>
                  <a:gd name="T13" fmla="*/ 0 h 56"/>
                  <a:gd name="T14" fmla="*/ 12 w 149"/>
                  <a:gd name="T15" fmla="*/ 3 h 56"/>
                  <a:gd name="T16" fmla="*/ 1 w 149"/>
                  <a:gd name="T17" fmla="*/ 50 h 56"/>
                  <a:gd name="T18" fmla="*/ 1 w 149"/>
                  <a:gd name="T19" fmla="*/ 54 h 56"/>
                  <a:gd name="T20" fmla="*/ 5 w 149"/>
                  <a:gd name="T21" fmla="*/ 56 h 56"/>
                  <a:gd name="T22" fmla="*/ 19 w 149"/>
                  <a:gd name="T23" fmla="*/ 9 h 56"/>
                  <a:gd name="T24" fmla="*/ 130 w 149"/>
                  <a:gd name="T25" fmla="*/ 9 h 56"/>
                  <a:gd name="T26" fmla="*/ 139 w 149"/>
                  <a:gd name="T27" fmla="*/ 47 h 56"/>
                  <a:gd name="T28" fmla="*/ 10 w 149"/>
                  <a:gd name="T29" fmla="*/ 47 h 56"/>
                  <a:gd name="T30" fmla="*/ 19 w 149"/>
                  <a:gd name="T31" fmla="*/ 9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49" h="56">
                    <a:moveTo>
                      <a:pt x="5" y="56"/>
                    </a:moveTo>
                    <a:cubicBezTo>
                      <a:pt x="144" y="56"/>
                      <a:pt x="144" y="56"/>
                      <a:pt x="144" y="56"/>
                    </a:cubicBezTo>
                    <a:cubicBezTo>
                      <a:pt x="147" y="56"/>
                      <a:pt x="149" y="54"/>
                      <a:pt x="149" y="51"/>
                    </a:cubicBezTo>
                    <a:cubicBezTo>
                      <a:pt x="149" y="51"/>
                      <a:pt x="149" y="50"/>
                      <a:pt x="148" y="49"/>
                    </a:cubicBezTo>
                    <a:cubicBezTo>
                      <a:pt x="138" y="3"/>
                      <a:pt x="138" y="3"/>
                      <a:pt x="138" y="3"/>
                    </a:cubicBezTo>
                    <a:cubicBezTo>
                      <a:pt x="137" y="1"/>
                      <a:pt x="135" y="0"/>
                      <a:pt x="133" y="0"/>
                    </a:cubicBezTo>
                    <a:cubicBezTo>
                      <a:pt x="16" y="0"/>
                      <a:pt x="16" y="0"/>
                      <a:pt x="16" y="0"/>
                    </a:cubicBezTo>
                    <a:cubicBezTo>
                      <a:pt x="14" y="0"/>
                      <a:pt x="12" y="1"/>
                      <a:pt x="12" y="3"/>
                    </a:cubicBezTo>
                    <a:cubicBezTo>
                      <a:pt x="1" y="50"/>
                      <a:pt x="1" y="50"/>
                      <a:pt x="1" y="50"/>
                    </a:cubicBezTo>
                    <a:cubicBezTo>
                      <a:pt x="0" y="51"/>
                      <a:pt x="1" y="53"/>
                      <a:pt x="1" y="54"/>
                    </a:cubicBezTo>
                    <a:cubicBezTo>
                      <a:pt x="2" y="55"/>
                      <a:pt x="3" y="56"/>
                      <a:pt x="5" y="56"/>
                    </a:cubicBezTo>
                    <a:close/>
                    <a:moveTo>
                      <a:pt x="19" y="9"/>
                    </a:moveTo>
                    <a:cubicBezTo>
                      <a:pt x="130" y="9"/>
                      <a:pt x="130" y="9"/>
                      <a:pt x="130" y="9"/>
                    </a:cubicBezTo>
                    <a:cubicBezTo>
                      <a:pt x="139" y="47"/>
                      <a:pt x="139" y="47"/>
                      <a:pt x="139" y="47"/>
                    </a:cubicBezTo>
                    <a:cubicBezTo>
                      <a:pt x="10" y="47"/>
                      <a:pt x="10" y="47"/>
                      <a:pt x="10" y="47"/>
                    </a:cubicBezTo>
                    <a:lnTo>
                      <a:pt x="19" y="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solidFill>
                    <a:srgbClr val="FFFFFF"/>
                  </a:solidFill>
                </a:endParaRPr>
              </a:p>
            </p:txBody>
          </p:sp>
          <p:sp>
            <p:nvSpPr>
              <p:cNvPr id="309" name="Rectangle 308"/>
              <p:cNvSpPr>
                <a:spLocks noChangeArrowheads="1"/>
              </p:cNvSpPr>
              <p:nvPr/>
            </p:nvSpPr>
            <p:spPr bwMode="auto">
              <a:xfrm>
                <a:off x="3743" y="2160"/>
                <a:ext cx="194" cy="1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solidFill>
                    <a:srgbClr val="FFFFFF"/>
                  </a:solidFill>
                </a:endParaRPr>
              </a:p>
            </p:txBody>
          </p:sp>
          <p:sp>
            <p:nvSpPr>
              <p:cNvPr id="310" name="Rectangle 309"/>
              <p:cNvSpPr>
                <a:spLocks noChangeArrowheads="1"/>
              </p:cNvSpPr>
              <p:nvPr/>
            </p:nvSpPr>
            <p:spPr bwMode="auto">
              <a:xfrm>
                <a:off x="3743" y="2196"/>
                <a:ext cx="194" cy="1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solidFill>
                    <a:srgbClr val="FFFFFF"/>
                  </a:solidFill>
                </a:endParaRPr>
              </a:p>
            </p:txBody>
          </p:sp>
          <p:sp>
            <p:nvSpPr>
              <p:cNvPr id="311" name="Rectangle 310"/>
              <p:cNvSpPr>
                <a:spLocks noChangeArrowheads="1"/>
              </p:cNvSpPr>
              <p:nvPr/>
            </p:nvSpPr>
            <p:spPr bwMode="auto">
              <a:xfrm>
                <a:off x="3743" y="2229"/>
                <a:ext cx="194" cy="1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solidFill>
                    <a:srgbClr val="FFFFFF"/>
                  </a:solidFill>
                </a:endParaRPr>
              </a:p>
            </p:txBody>
          </p:sp>
        </p:grpSp>
        <p:grpSp>
          <p:nvGrpSpPr>
            <p:cNvPr id="300" name="Group 299"/>
            <p:cNvGrpSpPr>
              <a:grpSpLocks noChangeAspect="1"/>
            </p:cNvGrpSpPr>
            <p:nvPr/>
          </p:nvGrpSpPr>
          <p:grpSpPr bwMode="auto">
            <a:xfrm>
              <a:off x="10827271" y="5623431"/>
              <a:ext cx="325189" cy="290119"/>
              <a:chOff x="1959" y="372"/>
              <a:chExt cx="3876" cy="3458"/>
            </a:xfrm>
            <a:solidFill>
              <a:schemeClr val="tx1"/>
            </a:solidFill>
          </p:grpSpPr>
          <p:sp>
            <p:nvSpPr>
              <p:cNvPr id="301" name="Freeform 17"/>
              <p:cNvSpPr>
                <a:spLocks noEditPoints="1"/>
              </p:cNvSpPr>
              <p:nvPr/>
            </p:nvSpPr>
            <p:spPr bwMode="auto">
              <a:xfrm>
                <a:off x="1959" y="950"/>
                <a:ext cx="3464" cy="2880"/>
              </a:xfrm>
              <a:custGeom>
                <a:avLst/>
                <a:gdLst>
                  <a:gd name="T0" fmla="*/ 1312 w 1464"/>
                  <a:gd name="T1" fmla="*/ 1217 h 1217"/>
                  <a:gd name="T2" fmla="*/ 152 w 1464"/>
                  <a:gd name="T3" fmla="*/ 1217 h 1217"/>
                  <a:gd name="T4" fmla="*/ 134 w 1464"/>
                  <a:gd name="T5" fmla="*/ 1199 h 1217"/>
                  <a:gd name="T6" fmla="*/ 134 w 1464"/>
                  <a:gd name="T7" fmla="*/ 656 h 1217"/>
                  <a:gd name="T8" fmla="*/ 19 w 1464"/>
                  <a:gd name="T9" fmla="*/ 656 h 1217"/>
                  <a:gd name="T10" fmla="*/ 2 w 1464"/>
                  <a:gd name="T11" fmla="*/ 644 h 1217"/>
                  <a:gd name="T12" fmla="*/ 7 w 1464"/>
                  <a:gd name="T13" fmla="*/ 624 h 1217"/>
                  <a:gd name="T14" fmla="*/ 293 w 1464"/>
                  <a:gd name="T15" fmla="*/ 376 h 1217"/>
                  <a:gd name="T16" fmla="*/ 293 w 1464"/>
                  <a:gd name="T17" fmla="*/ 140 h 1217"/>
                  <a:gd name="T18" fmla="*/ 311 w 1464"/>
                  <a:gd name="T19" fmla="*/ 122 h 1217"/>
                  <a:gd name="T20" fmla="*/ 455 w 1464"/>
                  <a:gd name="T21" fmla="*/ 122 h 1217"/>
                  <a:gd name="T22" fmla="*/ 473 w 1464"/>
                  <a:gd name="T23" fmla="*/ 140 h 1217"/>
                  <a:gd name="T24" fmla="*/ 473 w 1464"/>
                  <a:gd name="T25" fmla="*/ 220 h 1217"/>
                  <a:gd name="T26" fmla="*/ 720 w 1464"/>
                  <a:gd name="T27" fmla="*/ 5 h 1217"/>
                  <a:gd name="T28" fmla="*/ 744 w 1464"/>
                  <a:gd name="T29" fmla="*/ 5 h 1217"/>
                  <a:gd name="T30" fmla="*/ 1456 w 1464"/>
                  <a:gd name="T31" fmla="*/ 624 h 1217"/>
                  <a:gd name="T32" fmla="*/ 1461 w 1464"/>
                  <a:gd name="T33" fmla="*/ 644 h 1217"/>
                  <a:gd name="T34" fmla="*/ 1444 w 1464"/>
                  <a:gd name="T35" fmla="*/ 656 h 1217"/>
                  <a:gd name="T36" fmla="*/ 1330 w 1464"/>
                  <a:gd name="T37" fmla="*/ 656 h 1217"/>
                  <a:gd name="T38" fmla="*/ 1330 w 1464"/>
                  <a:gd name="T39" fmla="*/ 1199 h 1217"/>
                  <a:gd name="T40" fmla="*/ 1312 w 1464"/>
                  <a:gd name="T41" fmla="*/ 1217 h 1217"/>
                  <a:gd name="T42" fmla="*/ 170 w 1464"/>
                  <a:gd name="T43" fmla="*/ 1181 h 1217"/>
                  <a:gd name="T44" fmla="*/ 1294 w 1464"/>
                  <a:gd name="T45" fmla="*/ 1181 h 1217"/>
                  <a:gd name="T46" fmla="*/ 1294 w 1464"/>
                  <a:gd name="T47" fmla="*/ 638 h 1217"/>
                  <a:gd name="T48" fmla="*/ 1312 w 1464"/>
                  <a:gd name="T49" fmla="*/ 620 h 1217"/>
                  <a:gd name="T50" fmla="*/ 1396 w 1464"/>
                  <a:gd name="T51" fmla="*/ 620 h 1217"/>
                  <a:gd name="T52" fmla="*/ 732 w 1464"/>
                  <a:gd name="T53" fmla="*/ 43 h 1217"/>
                  <a:gd name="T54" fmla="*/ 466 w 1464"/>
                  <a:gd name="T55" fmla="*/ 273 h 1217"/>
                  <a:gd name="T56" fmla="*/ 447 w 1464"/>
                  <a:gd name="T57" fmla="*/ 276 h 1217"/>
                  <a:gd name="T58" fmla="*/ 437 w 1464"/>
                  <a:gd name="T59" fmla="*/ 260 h 1217"/>
                  <a:gd name="T60" fmla="*/ 437 w 1464"/>
                  <a:gd name="T61" fmla="*/ 158 h 1217"/>
                  <a:gd name="T62" fmla="*/ 329 w 1464"/>
                  <a:gd name="T63" fmla="*/ 158 h 1217"/>
                  <a:gd name="T64" fmla="*/ 329 w 1464"/>
                  <a:gd name="T65" fmla="*/ 384 h 1217"/>
                  <a:gd name="T66" fmla="*/ 323 w 1464"/>
                  <a:gd name="T67" fmla="*/ 398 h 1217"/>
                  <a:gd name="T68" fmla="*/ 67 w 1464"/>
                  <a:gd name="T69" fmla="*/ 620 h 1217"/>
                  <a:gd name="T70" fmla="*/ 152 w 1464"/>
                  <a:gd name="T71" fmla="*/ 620 h 1217"/>
                  <a:gd name="T72" fmla="*/ 170 w 1464"/>
                  <a:gd name="T73" fmla="*/ 638 h 1217"/>
                  <a:gd name="T74" fmla="*/ 170 w 1464"/>
                  <a:gd name="T75" fmla="*/ 1181 h 1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464" h="1217">
                    <a:moveTo>
                      <a:pt x="1312" y="1217"/>
                    </a:moveTo>
                    <a:cubicBezTo>
                      <a:pt x="152" y="1217"/>
                      <a:pt x="152" y="1217"/>
                      <a:pt x="152" y="1217"/>
                    </a:cubicBezTo>
                    <a:cubicBezTo>
                      <a:pt x="142" y="1217"/>
                      <a:pt x="134" y="1209"/>
                      <a:pt x="134" y="1199"/>
                    </a:cubicBezTo>
                    <a:cubicBezTo>
                      <a:pt x="134" y="656"/>
                      <a:pt x="134" y="656"/>
                      <a:pt x="134" y="656"/>
                    </a:cubicBezTo>
                    <a:cubicBezTo>
                      <a:pt x="19" y="656"/>
                      <a:pt x="19" y="656"/>
                      <a:pt x="19" y="656"/>
                    </a:cubicBezTo>
                    <a:cubicBezTo>
                      <a:pt x="12" y="656"/>
                      <a:pt x="5" y="651"/>
                      <a:pt x="2" y="644"/>
                    </a:cubicBezTo>
                    <a:cubicBezTo>
                      <a:pt x="0" y="637"/>
                      <a:pt x="2" y="629"/>
                      <a:pt x="7" y="624"/>
                    </a:cubicBezTo>
                    <a:cubicBezTo>
                      <a:pt x="293" y="376"/>
                      <a:pt x="293" y="376"/>
                      <a:pt x="293" y="376"/>
                    </a:cubicBezTo>
                    <a:cubicBezTo>
                      <a:pt x="293" y="140"/>
                      <a:pt x="293" y="140"/>
                      <a:pt x="293" y="140"/>
                    </a:cubicBezTo>
                    <a:cubicBezTo>
                      <a:pt x="293" y="130"/>
                      <a:pt x="301" y="122"/>
                      <a:pt x="311" y="122"/>
                    </a:cubicBezTo>
                    <a:cubicBezTo>
                      <a:pt x="455" y="122"/>
                      <a:pt x="455" y="122"/>
                      <a:pt x="455" y="122"/>
                    </a:cubicBezTo>
                    <a:cubicBezTo>
                      <a:pt x="465" y="122"/>
                      <a:pt x="473" y="130"/>
                      <a:pt x="473" y="140"/>
                    </a:cubicBezTo>
                    <a:cubicBezTo>
                      <a:pt x="473" y="220"/>
                      <a:pt x="473" y="220"/>
                      <a:pt x="473" y="220"/>
                    </a:cubicBezTo>
                    <a:cubicBezTo>
                      <a:pt x="720" y="5"/>
                      <a:pt x="720" y="5"/>
                      <a:pt x="720" y="5"/>
                    </a:cubicBezTo>
                    <a:cubicBezTo>
                      <a:pt x="727" y="0"/>
                      <a:pt x="737" y="0"/>
                      <a:pt x="744" y="5"/>
                    </a:cubicBezTo>
                    <a:cubicBezTo>
                      <a:pt x="1456" y="624"/>
                      <a:pt x="1456" y="624"/>
                      <a:pt x="1456" y="624"/>
                    </a:cubicBezTo>
                    <a:cubicBezTo>
                      <a:pt x="1462" y="629"/>
                      <a:pt x="1464" y="637"/>
                      <a:pt x="1461" y="644"/>
                    </a:cubicBezTo>
                    <a:cubicBezTo>
                      <a:pt x="1458" y="651"/>
                      <a:pt x="1452" y="656"/>
                      <a:pt x="1444" y="656"/>
                    </a:cubicBezTo>
                    <a:cubicBezTo>
                      <a:pt x="1330" y="656"/>
                      <a:pt x="1330" y="656"/>
                      <a:pt x="1330" y="656"/>
                    </a:cubicBezTo>
                    <a:cubicBezTo>
                      <a:pt x="1330" y="1199"/>
                      <a:pt x="1330" y="1199"/>
                      <a:pt x="1330" y="1199"/>
                    </a:cubicBezTo>
                    <a:cubicBezTo>
                      <a:pt x="1330" y="1209"/>
                      <a:pt x="1322" y="1217"/>
                      <a:pt x="1312" y="1217"/>
                    </a:cubicBezTo>
                    <a:close/>
                    <a:moveTo>
                      <a:pt x="170" y="1181"/>
                    </a:moveTo>
                    <a:cubicBezTo>
                      <a:pt x="1294" y="1181"/>
                      <a:pt x="1294" y="1181"/>
                      <a:pt x="1294" y="1181"/>
                    </a:cubicBezTo>
                    <a:cubicBezTo>
                      <a:pt x="1294" y="638"/>
                      <a:pt x="1294" y="638"/>
                      <a:pt x="1294" y="638"/>
                    </a:cubicBezTo>
                    <a:cubicBezTo>
                      <a:pt x="1294" y="628"/>
                      <a:pt x="1302" y="620"/>
                      <a:pt x="1312" y="620"/>
                    </a:cubicBezTo>
                    <a:cubicBezTo>
                      <a:pt x="1396" y="620"/>
                      <a:pt x="1396" y="620"/>
                      <a:pt x="1396" y="620"/>
                    </a:cubicBezTo>
                    <a:cubicBezTo>
                      <a:pt x="732" y="43"/>
                      <a:pt x="732" y="43"/>
                      <a:pt x="732" y="43"/>
                    </a:cubicBezTo>
                    <a:cubicBezTo>
                      <a:pt x="466" y="273"/>
                      <a:pt x="466" y="273"/>
                      <a:pt x="466" y="273"/>
                    </a:cubicBezTo>
                    <a:cubicBezTo>
                      <a:pt x="461" y="278"/>
                      <a:pt x="454" y="279"/>
                      <a:pt x="447" y="276"/>
                    </a:cubicBezTo>
                    <a:cubicBezTo>
                      <a:pt x="441" y="273"/>
                      <a:pt x="437" y="267"/>
                      <a:pt x="437" y="260"/>
                    </a:cubicBezTo>
                    <a:cubicBezTo>
                      <a:pt x="437" y="158"/>
                      <a:pt x="437" y="158"/>
                      <a:pt x="437" y="158"/>
                    </a:cubicBezTo>
                    <a:cubicBezTo>
                      <a:pt x="329" y="158"/>
                      <a:pt x="329" y="158"/>
                      <a:pt x="329" y="158"/>
                    </a:cubicBezTo>
                    <a:cubicBezTo>
                      <a:pt x="329" y="384"/>
                      <a:pt x="329" y="384"/>
                      <a:pt x="329" y="384"/>
                    </a:cubicBezTo>
                    <a:cubicBezTo>
                      <a:pt x="329" y="390"/>
                      <a:pt x="327" y="395"/>
                      <a:pt x="323" y="398"/>
                    </a:cubicBezTo>
                    <a:cubicBezTo>
                      <a:pt x="67" y="620"/>
                      <a:pt x="67" y="620"/>
                      <a:pt x="67" y="620"/>
                    </a:cubicBezTo>
                    <a:cubicBezTo>
                      <a:pt x="152" y="620"/>
                      <a:pt x="152" y="620"/>
                      <a:pt x="152" y="620"/>
                    </a:cubicBezTo>
                    <a:cubicBezTo>
                      <a:pt x="162" y="620"/>
                      <a:pt x="170" y="628"/>
                      <a:pt x="170" y="638"/>
                    </a:cubicBezTo>
                    <a:lnTo>
                      <a:pt x="170" y="1181"/>
                    </a:lnTo>
                    <a:close/>
                  </a:path>
                </a:pathLst>
              </a:custGeom>
              <a:solidFill>
                <a:schemeClr val="tx1"/>
              </a:solidFill>
              <a:ln w="6350">
                <a:solidFill>
                  <a:schemeClr val="tx1"/>
                </a:solidFill>
              </a:ln>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sp>
            <p:nvSpPr>
              <p:cNvPr id="302" name="Freeform 18"/>
              <p:cNvSpPr>
                <a:spLocks/>
              </p:cNvSpPr>
              <p:nvPr/>
            </p:nvSpPr>
            <p:spPr bwMode="auto">
              <a:xfrm>
                <a:off x="4237" y="786"/>
                <a:ext cx="1122" cy="1120"/>
              </a:xfrm>
              <a:custGeom>
                <a:avLst/>
                <a:gdLst>
                  <a:gd name="T0" fmla="*/ 383 w 474"/>
                  <a:gd name="T1" fmla="*/ 473 h 473"/>
                  <a:gd name="T2" fmla="*/ 363 w 474"/>
                  <a:gd name="T3" fmla="*/ 466 h 473"/>
                  <a:gd name="T4" fmla="*/ 361 w 474"/>
                  <a:gd name="T5" fmla="*/ 424 h 473"/>
                  <a:gd name="T6" fmla="*/ 409 w 474"/>
                  <a:gd name="T7" fmla="*/ 278 h 473"/>
                  <a:gd name="T8" fmla="*/ 340 w 474"/>
                  <a:gd name="T9" fmla="*/ 139 h 473"/>
                  <a:gd name="T10" fmla="*/ 55 w 474"/>
                  <a:gd name="T11" fmla="*/ 159 h 473"/>
                  <a:gd name="T12" fmla="*/ 13 w 474"/>
                  <a:gd name="T13" fmla="*/ 162 h 473"/>
                  <a:gd name="T14" fmla="*/ 10 w 474"/>
                  <a:gd name="T15" fmla="*/ 120 h 473"/>
                  <a:gd name="T16" fmla="*/ 379 w 474"/>
                  <a:gd name="T17" fmla="*/ 94 h 473"/>
                  <a:gd name="T18" fmla="*/ 469 w 474"/>
                  <a:gd name="T19" fmla="*/ 273 h 473"/>
                  <a:gd name="T20" fmla="*/ 406 w 474"/>
                  <a:gd name="T21" fmla="*/ 463 h 473"/>
                  <a:gd name="T22" fmla="*/ 383 w 474"/>
                  <a:gd name="T23" fmla="*/ 473 h 4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74" h="473">
                    <a:moveTo>
                      <a:pt x="383" y="473"/>
                    </a:moveTo>
                    <a:cubicBezTo>
                      <a:pt x="376" y="473"/>
                      <a:pt x="369" y="471"/>
                      <a:pt x="363" y="466"/>
                    </a:cubicBezTo>
                    <a:cubicBezTo>
                      <a:pt x="351" y="455"/>
                      <a:pt x="350" y="436"/>
                      <a:pt x="361" y="424"/>
                    </a:cubicBezTo>
                    <a:cubicBezTo>
                      <a:pt x="396" y="383"/>
                      <a:pt x="413" y="331"/>
                      <a:pt x="409" y="278"/>
                    </a:cubicBezTo>
                    <a:cubicBezTo>
                      <a:pt x="405" y="224"/>
                      <a:pt x="381" y="175"/>
                      <a:pt x="340" y="139"/>
                    </a:cubicBezTo>
                    <a:cubicBezTo>
                      <a:pt x="256" y="66"/>
                      <a:pt x="128" y="75"/>
                      <a:pt x="55" y="159"/>
                    </a:cubicBezTo>
                    <a:cubicBezTo>
                      <a:pt x="45" y="172"/>
                      <a:pt x="26" y="173"/>
                      <a:pt x="13" y="162"/>
                    </a:cubicBezTo>
                    <a:cubicBezTo>
                      <a:pt x="1" y="151"/>
                      <a:pt x="0" y="132"/>
                      <a:pt x="10" y="120"/>
                    </a:cubicBezTo>
                    <a:cubicBezTo>
                      <a:pt x="105" y="11"/>
                      <a:pt x="270" y="0"/>
                      <a:pt x="379" y="94"/>
                    </a:cubicBezTo>
                    <a:cubicBezTo>
                      <a:pt x="432" y="140"/>
                      <a:pt x="464" y="204"/>
                      <a:pt x="469" y="273"/>
                    </a:cubicBezTo>
                    <a:cubicBezTo>
                      <a:pt x="474" y="343"/>
                      <a:pt x="451" y="410"/>
                      <a:pt x="406" y="463"/>
                    </a:cubicBezTo>
                    <a:cubicBezTo>
                      <a:pt x="400" y="470"/>
                      <a:pt x="391" y="473"/>
                      <a:pt x="383" y="47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303" name="Freeform 19"/>
              <p:cNvSpPr>
                <a:spLocks/>
              </p:cNvSpPr>
              <p:nvPr/>
            </p:nvSpPr>
            <p:spPr bwMode="auto">
              <a:xfrm>
                <a:off x="4538" y="1252"/>
                <a:ext cx="414" cy="393"/>
              </a:xfrm>
              <a:custGeom>
                <a:avLst/>
                <a:gdLst>
                  <a:gd name="T0" fmla="*/ 129 w 175"/>
                  <a:gd name="T1" fmla="*/ 166 h 166"/>
                  <a:gd name="T2" fmla="*/ 109 w 175"/>
                  <a:gd name="T3" fmla="*/ 159 h 166"/>
                  <a:gd name="T4" fmla="*/ 106 w 175"/>
                  <a:gd name="T5" fmla="*/ 117 h 166"/>
                  <a:gd name="T6" fmla="*/ 114 w 175"/>
                  <a:gd name="T7" fmla="*/ 92 h 166"/>
                  <a:gd name="T8" fmla="*/ 103 w 175"/>
                  <a:gd name="T9" fmla="*/ 69 h 166"/>
                  <a:gd name="T10" fmla="*/ 78 w 175"/>
                  <a:gd name="T11" fmla="*/ 61 h 166"/>
                  <a:gd name="T12" fmla="*/ 56 w 175"/>
                  <a:gd name="T13" fmla="*/ 73 h 166"/>
                  <a:gd name="T14" fmla="*/ 14 w 175"/>
                  <a:gd name="T15" fmla="*/ 76 h 166"/>
                  <a:gd name="T16" fmla="*/ 11 w 175"/>
                  <a:gd name="T17" fmla="*/ 34 h 166"/>
                  <a:gd name="T18" fmla="*/ 74 w 175"/>
                  <a:gd name="T19" fmla="*/ 2 h 166"/>
                  <a:gd name="T20" fmla="*/ 142 w 175"/>
                  <a:gd name="T21" fmla="*/ 24 h 166"/>
                  <a:gd name="T22" fmla="*/ 174 w 175"/>
                  <a:gd name="T23" fmla="*/ 88 h 166"/>
                  <a:gd name="T24" fmla="*/ 151 w 175"/>
                  <a:gd name="T25" fmla="*/ 156 h 166"/>
                  <a:gd name="T26" fmla="*/ 129 w 175"/>
                  <a:gd name="T27" fmla="*/ 166 h 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5" h="166">
                    <a:moveTo>
                      <a:pt x="129" y="166"/>
                    </a:moveTo>
                    <a:cubicBezTo>
                      <a:pt x="122" y="166"/>
                      <a:pt x="115" y="163"/>
                      <a:pt x="109" y="159"/>
                    </a:cubicBezTo>
                    <a:cubicBezTo>
                      <a:pt x="97" y="148"/>
                      <a:pt x="95" y="129"/>
                      <a:pt x="106" y="117"/>
                    </a:cubicBezTo>
                    <a:cubicBezTo>
                      <a:pt x="112" y="110"/>
                      <a:pt x="115" y="101"/>
                      <a:pt x="114" y="92"/>
                    </a:cubicBezTo>
                    <a:cubicBezTo>
                      <a:pt x="114" y="83"/>
                      <a:pt x="109" y="75"/>
                      <a:pt x="103" y="69"/>
                    </a:cubicBezTo>
                    <a:cubicBezTo>
                      <a:pt x="96" y="64"/>
                      <a:pt x="87" y="61"/>
                      <a:pt x="78" y="61"/>
                    </a:cubicBezTo>
                    <a:cubicBezTo>
                      <a:pt x="70" y="62"/>
                      <a:pt x="62" y="66"/>
                      <a:pt x="56" y="73"/>
                    </a:cubicBezTo>
                    <a:cubicBezTo>
                      <a:pt x="45" y="85"/>
                      <a:pt x="26" y="86"/>
                      <a:pt x="14" y="76"/>
                    </a:cubicBezTo>
                    <a:cubicBezTo>
                      <a:pt x="1" y="65"/>
                      <a:pt x="0" y="46"/>
                      <a:pt x="11" y="34"/>
                    </a:cubicBezTo>
                    <a:cubicBezTo>
                      <a:pt x="27" y="15"/>
                      <a:pt x="50" y="4"/>
                      <a:pt x="74" y="2"/>
                    </a:cubicBezTo>
                    <a:cubicBezTo>
                      <a:pt x="99" y="0"/>
                      <a:pt x="123" y="8"/>
                      <a:pt x="142" y="24"/>
                    </a:cubicBezTo>
                    <a:cubicBezTo>
                      <a:pt x="161" y="41"/>
                      <a:pt x="172" y="63"/>
                      <a:pt x="174" y="88"/>
                    </a:cubicBezTo>
                    <a:cubicBezTo>
                      <a:pt x="175" y="113"/>
                      <a:pt x="167" y="137"/>
                      <a:pt x="151" y="156"/>
                    </a:cubicBezTo>
                    <a:cubicBezTo>
                      <a:pt x="145" y="162"/>
                      <a:pt x="137" y="166"/>
                      <a:pt x="129" y="166"/>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304" name="Freeform 20"/>
              <p:cNvSpPr>
                <a:spLocks/>
              </p:cNvSpPr>
              <p:nvPr/>
            </p:nvSpPr>
            <p:spPr bwMode="auto">
              <a:xfrm>
                <a:off x="3956" y="372"/>
                <a:ext cx="1879" cy="1777"/>
              </a:xfrm>
              <a:custGeom>
                <a:avLst/>
                <a:gdLst>
                  <a:gd name="T0" fmla="*/ 620 w 794"/>
                  <a:gd name="T1" fmla="*/ 751 h 751"/>
                  <a:gd name="T2" fmla="*/ 601 w 794"/>
                  <a:gd name="T3" fmla="*/ 744 h 751"/>
                  <a:gd name="T4" fmla="*/ 598 w 794"/>
                  <a:gd name="T5" fmla="*/ 702 h 751"/>
                  <a:gd name="T6" fmla="*/ 562 w 794"/>
                  <a:gd name="T7" fmla="*/ 196 h 751"/>
                  <a:gd name="T8" fmla="*/ 56 w 794"/>
                  <a:gd name="T9" fmla="*/ 231 h 751"/>
                  <a:gd name="T10" fmla="*/ 14 w 794"/>
                  <a:gd name="T11" fmla="*/ 234 h 751"/>
                  <a:gd name="T12" fmla="*/ 11 w 794"/>
                  <a:gd name="T13" fmla="*/ 192 h 751"/>
                  <a:gd name="T14" fmla="*/ 601 w 794"/>
                  <a:gd name="T15" fmla="*/ 151 h 751"/>
                  <a:gd name="T16" fmla="*/ 643 w 794"/>
                  <a:gd name="T17" fmla="*/ 741 h 751"/>
                  <a:gd name="T18" fmla="*/ 620 w 794"/>
                  <a:gd name="T19" fmla="*/ 751 h 7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94" h="751">
                    <a:moveTo>
                      <a:pt x="620" y="751"/>
                    </a:moveTo>
                    <a:cubicBezTo>
                      <a:pt x="613" y="751"/>
                      <a:pt x="607" y="749"/>
                      <a:pt x="601" y="744"/>
                    </a:cubicBezTo>
                    <a:cubicBezTo>
                      <a:pt x="588" y="733"/>
                      <a:pt x="587" y="714"/>
                      <a:pt x="598" y="702"/>
                    </a:cubicBezTo>
                    <a:cubicBezTo>
                      <a:pt x="727" y="553"/>
                      <a:pt x="711" y="326"/>
                      <a:pt x="562" y="196"/>
                    </a:cubicBezTo>
                    <a:cubicBezTo>
                      <a:pt x="412" y="67"/>
                      <a:pt x="185" y="82"/>
                      <a:pt x="56" y="231"/>
                    </a:cubicBezTo>
                    <a:cubicBezTo>
                      <a:pt x="45" y="244"/>
                      <a:pt x="26" y="245"/>
                      <a:pt x="14" y="234"/>
                    </a:cubicBezTo>
                    <a:cubicBezTo>
                      <a:pt x="1" y="224"/>
                      <a:pt x="0" y="205"/>
                      <a:pt x="11" y="192"/>
                    </a:cubicBezTo>
                    <a:cubicBezTo>
                      <a:pt x="162" y="18"/>
                      <a:pt x="426" y="0"/>
                      <a:pt x="601" y="151"/>
                    </a:cubicBezTo>
                    <a:cubicBezTo>
                      <a:pt x="775" y="303"/>
                      <a:pt x="794" y="567"/>
                      <a:pt x="643" y="741"/>
                    </a:cubicBezTo>
                    <a:cubicBezTo>
                      <a:pt x="637" y="748"/>
                      <a:pt x="629" y="751"/>
                      <a:pt x="620" y="75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grpSp>
      </p:grpSp>
      <p:sp>
        <p:nvSpPr>
          <p:cNvPr id="312" name="TextBox 311"/>
          <p:cNvSpPr txBox="1"/>
          <p:nvPr/>
        </p:nvSpPr>
        <p:spPr>
          <a:xfrm>
            <a:off x="10048182" y="5917787"/>
            <a:ext cx="1012380" cy="307738"/>
          </a:xfrm>
          <a:prstGeom prst="rect">
            <a:avLst/>
          </a:prstGeom>
          <a:noFill/>
        </p:spPr>
        <p:txBody>
          <a:bodyPr wrap="none" lIns="121882" tIns="60941" rIns="121882" bIns="60941" rtlCol="0">
            <a:spAutoFit/>
          </a:bodyPr>
          <a:lstStyle/>
          <a:p>
            <a:pPr algn="ctr" defTabSz="914126">
              <a:defRPr/>
            </a:pPr>
            <a:r>
              <a:rPr lang="en-US" sz="1200" kern="0" dirty="0">
                <a:solidFill>
                  <a:srgbClr val="404040"/>
                </a:solidFill>
              </a:rPr>
              <a:t>IOT  Devices</a:t>
            </a:r>
          </a:p>
        </p:txBody>
      </p:sp>
      <p:sp>
        <p:nvSpPr>
          <p:cNvPr id="313" name="TextBox 312"/>
          <p:cNvSpPr txBox="1"/>
          <p:nvPr/>
        </p:nvSpPr>
        <p:spPr>
          <a:xfrm>
            <a:off x="8489713" y="5917787"/>
            <a:ext cx="1302524" cy="307738"/>
          </a:xfrm>
          <a:prstGeom prst="rect">
            <a:avLst/>
          </a:prstGeom>
          <a:noFill/>
        </p:spPr>
        <p:txBody>
          <a:bodyPr wrap="none" lIns="121882" tIns="60941" rIns="121882" bIns="60941" rtlCol="0">
            <a:spAutoFit/>
          </a:bodyPr>
          <a:lstStyle/>
          <a:p>
            <a:pPr algn="ctr" defTabSz="914126">
              <a:defRPr/>
            </a:pPr>
            <a:r>
              <a:rPr lang="en-US" sz="1200" kern="0" dirty="0">
                <a:solidFill>
                  <a:srgbClr val="404040"/>
                </a:solidFill>
              </a:rPr>
              <a:t>Personal Devices</a:t>
            </a:r>
          </a:p>
        </p:txBody>
      </p:sp>
      <p:grpSp>
        <p:nvGrpSpPr>
          <p:cNvPr id="331" name="Group 330"/>
          <p:cNvGrpSpPr/>
          <p:nvPr/>
        </p:nvGrpSpPr>
        <p:grpSpPr>
          <a:xfrm>
            <a:off x="9001903" y="1154449"/>
            <a:ext cx="437783" cy="437783"/>
            <a:chOff x="2263538" y="3514381"/>
            <a:chExt cx="498948" cy="498948"/>
          </a:xfrm>
        </p:grpSpPr>
        <p:sp>
          <p:nvSpPr>
            <p:cNvPr id="332" name="Oval 331"/>
            <p:cNvSpPr/>
            <p:nvPr/>
          </p:nvSpPr>
          <p:spPr bwMode="gray">
            <a:xfrm>
              <a:off x="2263538" y="3514381"/>
              <a:ext cx="498948" cy="498948"/>
            </a:xfrm>
            <a:prstGeom prst="ellipse">
              <a:avLst/>
            </a:prstGeom>
            <a:solidFill>
              <a:schemeClr val="tx1"/>
            </a:solidFill>
            <a:ln w="19050">
              <a:solidFill>
                <a:schemeClr val="bg2"/>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lang="en-US">
                <a:solidFill>
                  <a:srgbClr val="FFFFFF"/>
                </a:solidFill>
              </a:endParaRPr>
            </a:p>
          </p:txBody>
        </p:sp>
        <p:grpSp>
          <p:nvGrpSpPr>
            <p:cNvPr id="333" name="Group 14"/>
            <p:cNvGrpSpPr>
              <a:grpSpLocks noChangeAspect="1"/>
            </p:cNvGrpSpPr>
            <p:nvPr/>
          </p:nvGrpSpPr>
          <p:grpSpPr bwMode="auto">
            <a:xfrm>
              <a:off x="2341322" y="3616521"/>
              <a:ext cx="343379" cy="294667"/>
              <a:chOff x="3116" y="1790"/>
              <a:chExt cx="430" cy="369"/>
            </a:xfrm>
          </p:grpSpPr>
          <p:sp>
            <p:nvSpPr>
              <p:cNvPr id="334" name="Freeform 15"/>
              <p:cNvSpPr>
                <a:spLocks/>
              </p:cNvSpPr>
              <p:nvPr/>
            </p:nvSpPr>
            <p:spPr bwMode="auto">
              <a:xfrm>
                <a:off x="3129" y="1803"/>
                <a:ext cx="403" cy="346"/>
              </a:xfrm>
              <a:custGeom>
                <a:avLst/>
                <a:gdLst>
                  <a:gd name="T0" fmla="*/ 64 w 403"/>
                  <a:gd name="T1" fmla="*/ 112 h 346"/>
                  <a:gd name="T2" fmla="*/ 46 w 403"/>
                  <a:gd name="T3" fmla="*/ 52 h 346"/>
                  <a:gd name="T4" fmla="*/ 90 w 403"/>
                  <a:gd name="T5" fmla="*/ 3 h 346"/>
                  <a:gd name="T6" fmla="*/ 142 w 403"/>
                  <a:gd name="T7" fmla="*/ 2 h 346"/>
                  <a:gd name="T8" fmla="*/ 204 w 403"/>
                  <a:gd name="T9" fmla="*/ 10 h 346"/>
                  <a:gd name="T10" fmla="*/ 286 w 403"/>
                  <a:gd name="T11" fmla="*/ 0 h 346"/>
                  <a:gd name="T12" fmla="*/ 340 w 403"/>
                  <a:gd name="T13" fmla="*/ 14 h 346"/>
                  <a:gd name="T14" fmla="*/ 361 w 403"/>
                  <a:gd name="T15" fmla="*/ 72 h 346"/>
                  <a:gd name="T16" fmla="*/ 339 w 403"/>
                  <a:gd name="T17" fmla="*/ 118 h 346"/>
                  <a:gd name="T18" fmla="*/ 387 w 403"/>
                  <a:gd name="T19" fmla="*/ 167 h 346"/>
                  <a:gd name="T20" fmla="*/ 403 w 403"/>
                  <a:gd name="T21" fmla="*/ 255 h 346"/>
                  <a:gd name="T22" fmla="*/ 336 w 403"/>
                  <a:gd name="T23" fmla="*/ 280 h 346"/>
                  <a:gd name="T24" fmla="*/ 335 w 403"/>
                  <a:gd name="T25" fmla="*/ 312 h 346"/>
                  <a:gd name="T26" fmla="*/ 203 w 403"/>
                  <a:gd name="T27" fmla="*/ 346 h 346"/>
                  <a:gd name="T28" fmla="*/ 65 w 403"/>
                  <a:gd name="T29" fmla="*/ 305 h 346"/>
                  <a:gd name="T30" fmla="*/ 61 w 403"/>
                  <a:gd name="T31" fmla="*/ 283 h 346"/>
                  <a:gd name="T32" fmla="*/ 0 w 403"/>
                  <a:gd name="T33" fmla="*/ 261 h 346"/>
                  <a:gd name="T34" fmla="*/ 13 w 403"/>
                  <a:gd name="T35" fmla="*/ 172 h 346"/>
                  <a:gd name="T36" fmla="*/ 64 w 403"/>
                  <a:gd name="T37" fmla="*/ 112 h 3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03" h="346">
                    <a:moveTo>
                      <a:pt x="64" y="112"/>
                    </a:moveTo>
                    <a:lnTo>
                      <a:pt x="46" y="52"/>
                    </a:lnTo>
                    <a:lnTo>
                      <a:pt x="90" y="3"/>
                    </a:lnTo>
                    <a:lnTo>
                      <a:pt x="142" y="2"/>
                    </a:lnTo>
                    <a:lnTo>
                      <a:pt x="204" y="10"/>
                    </a:lnTo>
                    <a:lnTo>
                      <a:pt x="286" y="0"/>
                    </a:lnTo>
                    <a:lnTo>
                      <a:pt x="340" y="14"/>
                    </a:lnTo>
                    <a:lnTo>
                      <a:pt x="361" y="72"/>
                    </a:lnTo>
                    <a:lnTo>
                      <a:pt x="339" y="118"/>
                    </a:lnTo>
                    <a:lnTo>
                      <a:pt x="387" y="167"/>
                    </a:lnTo>
                    <a:lnTo>
                      <a:pt x="403" y="255"/>
                    </a:lnTo>
                    <a:lnTo>
                      <a:pt x="336" y="280"/>
                    </a:lnTo>
                    <a:lnTo>
                      <a:pt x="335" y="312"/>
                    </a:lnTo>
                    <a:lnTo>
                      <a:pt x="203" y="346"/>
                    </a:lnTo>
                    <a:lnTo>
                      <a:pt x="65" y="305"/>
                    </a:lnTo>
                    <a:lnTo>
                      <a:pt x="61" y="283"/>
                    </a:lnTo>
                    <a:lnTo>
                      <a:pt x="0" y="261"/>
                    </a:lnTo>
                    <a:lnTo>
                      <a:pt x="13" y="172"/>
                    </a:lnTo>
                    <a:lnTo>
                      <a:pt x="64" y="11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ctr" anchorCtr="0" compatLnSpc="1">
                <a:prstTxWarp prst="textNoShape">
                  <a:avLst/>
                </a:prstTxWarp>
              </a:bodyPr>
              <a:lstStyle/>
              <a:p>
                <a:pPr defTabSz="914126">
                  <a:defRPr/>
                </a:pPr>
                <a:endParaRPr lang="en-US" sz="1400" kern="0" dirty="0">
                  <a:solidFill>
                    <a:srgbClr val="000000"/>
                  </a:solidFill>
                  <a:latin typeface="Arial"/>
                </a:endParaRPr>
              </a:p>
            </p:txBody>
          </p:sp>
          <p:sp>
            <p:nvSpPr>
              <p:cNvPr id="335" name="Freeform 16"/>
              <p:cNvSpPr>
                <a:spLocks noEditPoints="1"/>
              </p:cNvSpPr>
              <p:nvPr/>
            </p:nvSpPr>
            <p:spPr bwMode="auto">
              <a:xfrm>
                <a:off x="3116" y="1790"/>
                <a:ext cx="430" cy="369"/>
              </a:xfrm>
              <a:custGeom>
                <a:avLst/>
                <a:gdLst>
                  <a:gd name="T0" fmla="*/ 354 w 418"/>
                  <a:gd name="T1" fmla="*/ 125 h 359"/>
                  <a:gd name="T2" fmla="*/ 294 w 418"/>
                  <a:gd name="T3" fmla="*/ 0 h 359"/>
                  <a:gd name="T4" fmla="*/ 210 w 418"/>
                  <a:gd name="T5" fmla="*/ 6 h 359"/>
                  <a:gd name="T6" fmla="*/ 124 w 418"/>
                  <a:gd name="T7" fmla="*/ 0 h 359"/>
                  <a:gd name="T8" fmla="*/ 64 w 418"/>
                  <a:gd name="T9" fmla="*/ 125 h 359"/>
                  <a:gd name="T10" fmla="*/ 67 w 418"/>
                  <a:gd name="T11" fmla="*/ 301 h 359"/>
                  <a:gd name="T12" fmla="*/ 210 w 418"/>
                  <a:gd name="T13" fmla="*/ 359 h 359"/>
                  <a:gd name="T14" fmla="*/ 352 w 418"/>
                  <a:gd name="T15" fmla="*/ 301 h 359"/>
                  <a:gd name="T16" fmla="*/ 294 w 418"/>
                  <a:gd name="T17" fmla="*/ 24 h 359"/>
                  <a:gd name="T18" fmla="*/ 325 w 418"/>
                  <a:gd name="T19" fmla="*/ 120 h 359"/>
                  <a:gd name="T20" fmla="*/ 294 w 418"/>
                  <a:gd name="T21" fmla="*/ 130 h 359"/>
                  <a:gd name="T22" fmla="*/ 281 w 418"/>
                  <a:gd name="T23" fmla="*/ 128 h 359"/>
                  <a:gd name="T24" fmla="*/ 286 w 418"/>
                  <a:gd name="T25" fmla="*/ 115 h 359"/>
                  <a:gd name="T26" fmla="*/ 269 w 418"/>
                  <a:gd name="T27" fmla="*/ 40 h 359"/>
                  <a:gd name="T28" fmla="*/ 294 w 418"/>
                  <a:gd name="T29" fmla="*/ 24 h 359"/>
                  <a:gd name="T30" fmla="*/ 173 w 418"/>
                  <a:gd name="T31" fmla="*/ 41 h 359"/>
                  <a:gd name="T32" fmla="*/ 210 w 418"/>
                  <a:gd name="T33" fmla="*/ 30 h 359"/>
                  <a:gd name="T34" fmla="*/ 246 w 418"/>
                  <a:gd name="T35" fmla="*/ 41 h 359"/>
                  <a:gd name="T36" fmla="*/ 257 w 418"/>
                  <a:gd name="T37" fmla="*/ 51 h 359"/>
                  <a:gd name="T38" fmla="*/ 268 w 418"/>
                  <a:gd name="T39" fmla="*/ 119 h 359"/>
                  <a:gd name="T40" fmla="*/ 262 w 418"/>
                  <a:gd name="T41" fmla="*/ 129 h 359"/>
                  <a:gd name="T42" fmla="*/ 257 w 418"/>
                  <a:gd name="T43" fmla="*/ 135 h 359"/>
                  <a:gd name="T44" fmla="*/ 237 w 418"/>
                  <a:gd name="T45" fmla="*/ 150 h 359"/>
                  <a:gd name="T46" fmla="*/ 221 w 418"/>
                  <a:gd name="T47" fmla="*/ 156 h 359"/>
                  <a:gd name="T48" fmla="*/ 210 w 418"/>
                  <a:gd name="T49" fmla="*/ 157 h 359"/>
                  <a:gd name="T50" fmla="*/ 198 w 418"/>
                  <a:gd name="T51" fmla="*/ 156 h 359"/>
                  <a:gd name="T52" fmla="*/ 183 w 418"/>
                  <a:gd name="T53" fmla="*/ 150 h 359"/>
                  <a:gd name="T54" fmla="*/ 162 w 418"/>
                  <a:gd name="T55" fmla="*/ 135 h 359"/>
                  <a:gd name="T56" fmla="*/ 157 w 418"/>
                  <a:gd name="T57" fmla="*/ 128 h 359"/>
                  <a:gd name="T58" fmla="*/ 152 w 418"/>
                  <a:gd name="T59" fmla="*/ 119 h 359"/>
                  <a:gd name="T60" fmla="*/ 162 w 418"/>
                  <a:gd name="T61" fmla="*/ 51 h 359"/>
                  <a:gd name="T62" fmla="*/ 124 w 418"/>
                  <a:gd name="T63" fmla="*/ 24 h 359"/>
                  <a:gd name="T64" fmla="*/ 150 w 418"/>
                  <a:gd name="T65" fmla="*/ 41 h 359"/>
                  <a:gd name="T66" fmla="*/ 133 w 418"/>
                  <a:gd name="T67" fmla="*/ 115 h 359"/>
                  <a:gd name="T68" fmla="*/ 138 w 418"/>
                  <a:gd name="T69" fmla="*/ 128 h 359"/>
                  <a:gd name="T70" fmla="*/ 124 w 418"/>
                  <a:gd name="T71" fmla="*/ 130 h 359"/>
                  <a:gd name="T72" fmla="*/ 93 w 418"/>
                  <a:gd name="T73" fmla="*/ 120 h 359"/>
                  <a:gd name="T74" fmla="*/ 124 w 418"/>
                  <a:gd name="T75" fmla="*/ 24 h 359"/>
                  <a:gd name="T76" fmla="*/ 24 w 418"/>
                  <a:gd name="T77" fmla="*/ 257 h 359"/>
                  <a:gd name="T78" fmla="*/ 102 w 418"/>
                  <a:gd name="T79" fmla="*/ 142 h 359"/>
                  <a:gd name="T80" fmla="*/ 147 w 418"/>
                  <a:gd name="T81" fmla="*/ 142 h 359"/>
                  <a:gd name="T82" fmla="*/ 78 w 418"/>
                  <a:gd name="T83" fmla="*/ 270 h 359"/>
                  <a:gd name="T84" fmla="*/ 210 w 418"/>
                  <a:gd name="T85" fmla="*/ 335 h 359"/>
                  <a:gd name="T86" fmla="*/ 91 w 418"/>
                  <a:gd name="T87" fmla="*/ 296 h 359"/>
                  <a:gd name="T88" fmla="*/ 92 w 418"/>
                  <a:gd name="T89" fmla="*/ 280 h 359"/>
                  <a:gd name="T90" fmla="*/ 171 w 418"/>
                  <a:gd name="T91" fmla="*/ 163 h 359"/>
                  <a:gd name="T92" fmla="*/ 202 w 418"/>
                  <a:gd name="T93" fmla="*/ 172 h 359"/>
                  <a:gd name="T94" fmla="*/ 210 w 418"/>
                  <a:gd name="T95" fmla="*/ 173 h 359"/>
                  <a:gd name="T96" fmla="*/ 217 w 418"/>
                  <a:gd name="T97" fmla="*/ 172 h 359"/>
                  <a:gd name="T98" fmla="*/ 248 w 418"/>
                  <a:gd name="T99" fmla="*/ 163 h 359"/>
                  <a:gd name="T100" fmla="*/ 327 w 418"/>
                  <a:gd name="T101" fmla="*/ 280 h 359"/>
                  <a:gd name="T102" fmla="*/ 328 w 418"/>
                  <a:gd name="T103" fmla="*/ 296 h 359"/>
                  <a:gd name="T104" fmla="*/ 210 w 418"/>
                  <a:gd name="T105" fmla="*/ 335 h 359"/>
                  <a:gd name="T106" fmla="*/ 342 w 418"/>
                  <a:gd name="T107" fmla="*/ 270 h 359"/>
                  <a:gd name="T108" fmla="*/ 272 w 418"/>
                  <a:gd name="T109" fmla="*/ 142 h 359"/>
                  <a:gd name="T110" fmla="*/ 317 w 418"/>
                  <a:gd name="T111" fmla="*/ 142 h 359"/>
                  <a:gd name="T112" fmla="*/ 394 w 418"/>
                  <a:gd name="T113" fmla="*/ 257 h 3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418" h="359">
                    <a:moveTo>
                      <a:pt x="418" y="257"/>
                    </a:moveTo>
                    <a:cubicBezTo>
                      <a:pt x="418" y="201"/>
                      <a:pt x="393" y="151"/>
                      <a:pt x="354" y="125"/>
                    </a:cubicBezTo>
                    <a:cubicBezTo>
                      <a:pt x="365" y="112"/>
                      <a:pt x="371" y="95"/>
                      <a:pt x="371" y="77"/>
                    </a:cubicBezTo>
                    <a:cubicBezTo>
                      <a:pt x="371" y="35"/>
                      <a:pt x="337" y="0"/>
                      <a:pt x="294" y="0"/>
                    </a:cubicBezTo>
                    <a:cubicBezTo>
                      <a:pt x="278" y="0"/>
                      <a:pt x="262" y="5"/>
                      <a:pt x="249" y="15"/>
                    </a:cubicBezTo>
                    <a:cubicBezTo>
                      <a:pt x="237" y="9"/>
                      <a:pt x="224" y="6"/>
                      <a:pt x="210" y="6"/>
                    </a:cubicBezTo>
                    <a:cubicBezTo>
                      <a:pt x="196" y="6"/>
                      <a:pt x="182" y="9"/>
                      <a:pt x="170" y="15"/>
                    </a:cubicBezTo>
                    <a:cubicBezTo>
                      <a:pt x="157" y="6"/>
                      <a:pt x="141" y="0"/>
                      <a:pt x="124" y="0"/>
                    </a:cubicBezTo>
                    <a:cubicBezTo>
                      <a:pt x="82" y="0"/>
                      <a:pt x="47" y="35"/>
                      <a:pt x="47" y="77"/>
                    </a:cubicBezTo>
                    <a:cubicBezTo>
                      <a:pt x="47" y="95"/>
                      <a:pt x="54" y="112"/>
                      <a:pt x="64" y="125"/>
                    </a:cubicBezTo>
                    <a:cubicBezTo>
                      <a:pt x="25" y="151"/>
                      <a:pt x="0" y="201"/>
                      <a:pt x="0" y="257"/>
                    </a:cubicBezTo>
                    <a:cubicBezTo>
                      <a:pt x="0" y="284"/>
                      <a:pt x="37" y="296"/>
                      <a:pt x="67" y="301"/>
                    </a:cubicBezTo>
                    <a:cubicBezTo>
                      <a:pt x="67" y="302"/>
                      <a:pt x="67" y="304"/>
                      <a:pt x="67" y="305"/>
                    </a:cubicBezTo>
                    <a:cubicBezTo>
                      <a:pt x="67" y="348"/>
                      <a:pt x="157" y="359"/>
                      <a:pt x="210" y="359"/>
                    </a:cubicBezTo>
                    <a:cubicBezTo>
                      <a:pt x="263" y="359"/>
                      <a:pt x="353" y="348"/>
                      <a:pt x="353" y="305"/>
                    </a:cubicBezTo>
                    <a:cubicBezTo>
                      <a:pt x="353" y="304"/>
                      <a:pt x="353" y="302"/>
                      <a:pt x="352" y="301"/>
                    </a:cubicBezTo>
                    <a:cubicBezTo>
                      <a:pt x="382" y="295"/>
                      <a:pt x="418" y="284"/>
                      <a:pt x="418" y="257"/>
                    </a:cubicBezTo>
                    <a:close/>
                    <a:moveTo>
                      <a:pt x="294" y="24"/>
                    </a:moveTo>
                    <a:cubicBezTo>
                      <a:pt x="324" y="24"/>
                      <a:pt x="347" y="48"/>
                      <a:pt x="347" y="77"/>
                    </a:cubicBezTo>
                    <a:cubicBezTo>
                      <a:pt x="347" y="95"/>
                      <a:pt x="339" y="110"/>
                      <a:pt x="325" y="120"/>
                    </a:cubicBezTo>
                    <a:cubicBezTo>
                      <a:pt x="322" y="122"/>
                      <a:pt x="319" y="124"/>
                      <a:pt x="316" y="125"/>
                    </a:cubicBezTo>
                    <a:cubicBezTo>
                      <a:pt x="309" y="128"/>
                      <a:pt x="302" y="130"/>
                      <a:pt x="294" y="130"/>
                    </a:cubicBezTo>
                    <a:cubicBezTo>
                      <a:pt x="294" y="130"/>
                      <a:pt x="294" y="130"/>
                      <a:pt x="294" y="130"/>
                    </a:cubicBezTo>
                    <a:cubicBezTo>
                      <a:pt x="290" y="130"/>
                      <a:pt x="285" y="129"/>
                      <a:pt x="281" y="128"/>
                    </a:cubicBezTo>
                    <a:cubicBezTo>
                      <a:pt x="282" y="127"/>
                      <a:pt x="283" y="125"/>
                      <a:pt x="283" y="123"/>
                    </a:cubicBezTo>
                    <a:cubicBezTo>
                      <a:pt x="284" y="121"/>
                      <a:pt x="285" y="118"/>
                      <a:pt x="286" y="115"/>
                    </a:cubicBezTo>
                    <a:cubicBezTo>
                      <a:pt x="288" y="108"/>
                      <a:pt x="289" y="101"/>
                      <a:pt x="289" y="93"/>
                    </a:cubicBezTo>
                    <a:cubicBezTo>
                      <a:pt x="289" y="73"/>
                      <a:pt x="282" y="54"/>
                      <a:pt x="269" y="40"/>
                    </a:cubicBezTo>
                    <a:cubicBezTo>
                      <a:pt x="267" y="38"/>
                      <a:pt x="265" y="36"/>
                      <a:pt x="263" y="35"/>
                    </a:cubicBezTo>
                    <a:cubicBezTo>
                      <a:pt x="272" y="28"/>
                      <a:pt x="283" y="24"/>
                      <a:pt x="294" y="24"/>
                    </a:cubicBezTo>
                    <a:close/>
                    <a:moveTo>
                      <a:pt x="167" y="46"/>
                    </a:moveTo>
                    <a:cubicBezTo>
                      <a:pt x="169" y="44"/>
                      <a:pt x="171" y="43"/>
                      <a:pt x="173" y="41"/>
                    </a:cubicBezTo>
                    <a:cubicBezTo>
                      <a:pt x="175" y="40"/>
                      <a:pt x="178" y="38"/>
                      <a:pt x="180" y="37"/>
                    </a:cubicBezTo>
                    <a:cubicBezTo>
                      <a:pt x="189" y="32"/>
                      <a:pt x="199" y="30"/>
                      <a:pt x="210" y="30"/>
                    </a:cubicBezTo>
                    <a:cubicBezTo>
                      <a:pt x="220" y="30"/>
                      <a:pt x="230" y="32"/>
                      <a:pt x="239" y="37"/>
                    </a:cubicBezTo>
                    <a:cubicBezTo>
                      <a:pt x="241" y="38"/>
                      <a:pt x="244" y="39"/>
                      <a:pt x="246" y="41"/>
                    </a:cubicBezTo>
                    <a:cubicBezTo>
                      <a:pt x="248" y="42"/>
                      <a:pt x="250" y="44"/>
                      <a:pt x="252" y="46"/>
                    </a:cubicBezTo>
                    <a:cubicBezTo>
                      <a:pt x="254" y="47"/>
                      <a:pt x="256" y="49"/>
                      <a:pt x="257" y="51"/>
                    </a:cubicBezTo>
                    <a:cubicBezTo>
                      <a:pt x="267" y="62"/>
                      <a:pt x="273" y="77"/>
                      <a:pt x="273" y="93"/>
                    </a:cubicBezTo>
                    <a:cubicBezTo>
                      <a:pt x="273" y="102"/>
                      <a:pt x="271" y="111"/>
                      <a:pt x="268" y="119"/>
                    </a:cubicBezTo>
                    <a:cubicBezTo>
                      <a:pt x="267" y="120"/>
                      <a:pt x="267" y="121"/>
                      <a:pt x="266" y="122"/>
                    </a:cubicBezTo>
                    <a:cubicBezTo>
                      <a:pt x="265" y="124"/>
                      <a:pt x="264" y="126"/>
                      <a:pt x="262" y="129"/>
                    </a:cubicBezTo>
                    <a:cubicBezTo>
                      <a:pt x="262" y="129"/>
                      <a:pt x="262" y="129"/>
                      <a:pt x="262" y="129"/>
                    </a:cubicBezTo>
                    <a:cubicBezTo>
                      <a:pt x="261" y="131"/>
                      <a:pt x="259" y="133"/>
                      <a:pt x="257" y="135"/>
                    </a:cubicBezTo>
                    <a:cubicBezTo>
                      <a:pt x="254" y="139"/>
                      <a:pt x="250" y="142"/>
                      <a:pt x="246" y="145"/>
                    </a:cubicBezTo>
                    <a:cubicBezTo>
                      <a:pt x="243" y="147"/>
                      <a:pt x="240" y="149"/>
                      <a:pt x="237" y="150"/>
                    </a:cubicBezTo>
                    <a:cubicBezTo>
                      <a:pt x="233" y="152"/>
                      <a:pt x="229" y="154"/>
                      <a:pt x="225" y="155"/>
                    </a:cubicBezTo>
                    <a:cubicBezTo>
                      <a:pt x="224" y="155"/>
                      <a:pt x="223" y="155"/>
                      <a:pt x="221" y="156"/>
                    </a:cubicBezTo>
                    <a:cubicBezTo>
                      <a:pt x="219" y="156"/>
                      <a:pt x="216" y="156"/>
                      <a:pt x="213" y="157"/>
                    </a:cubicBezTo>
                    <a:cubicBezTo>
                      <a:pt x="212" y="157"/>
                      <a:pt x="211" y="157"/>
                      <a:pt x="210" y="157"/>
                    </a:cubicBezTo>
                    <a:cubicBezTo>
                      <a:pt x="208" y="157"/>
                      <a:pt x="207" y="157"/>
                      <a:pt x="206" y="156"/>
                    </a:cubicBezTo>
                    <a:cubicBezTo>
                      <a:pt x="203" y="156"/>
                      <a:pt x="201" y="156"/>
                      <a:pt x="198" y="156"/>
                    </a:cubicBezTo>
                    <a:cubicBezTo>
                      <a:pt x="197" y="155"/>
                      <a:pt x="195" y="155"/>
                      <a:pt x="194" y="155"/>
                    </a:cubicBezTo>
                    <a:cubicBezTo>
                      <a:pt x="190" y="154"/>
                      <a:pt x="186" y="152"/>
                      <a:pt x="183" y="150"/>
                    </a:cubicBezTo>
                    <a:cubicBezTo>
                      <a:pt x="179" y="149"/>
                      <a:pt x="176" y="147"/>
                      <a:pt x="173" y="145"/>
                    </a:cubicBezTo>
                    <a:cubicBezTo>
                      <a:pt x="169" y="142"/>
                      <a:pt x="165" y="139"/>
                      <a:pt x="162" y="135"/>
                    </a:cubicBezTo>
                    <a:cubicBezTo>
                      <a:pt x="160" y="133"/>
                      <a:pt x="159" y="131"/>
                      <a:pt x="158" y="129"/>
                    </a:cubicBezTo>
                    <a:cubicBezTo>
                      <a:pt x="157" y="129"/>
                      <a:pt x="157" y="129"/>
                      <a:pt x="157" y="128"/>
                    </a:cubicBezTo>
                    <a:cubicBezTo>
                      <a:pt x="155" y="126"/>
                      <a:pt x="154" y="124"/>
                      <a:pt x="153" y="121"/>
                    </a:cubicBezTo>
                    <a:cubicBezTo>
                      <a:pt x="152" y="121"/>
                      <a:pt x="152" y="120"/>
                      <a:pt x="152" y="119"/>
                    </a:cubicBezTo>
                    <a:cubicBezTo>
                      <a:pt x="148" y="111"/>
                      <a:pt x="146" y="102"/>
                      <a:pt x="146" y="93"/>
                    </a:cubicBezTo>
                    <a:cubicBezTo>
                      <a:pt x="146" y="77"/>
                      <a:pt x="152" y="63"/>
                      <a:pt x="162" y="51"/>
                    </a:cubicBezTo>
                    <a:cubicBezTo>
                      <a:pt x="163" y="50"/>
                      <a:pt x="165" y="48"/>
                      <a:pt x="167" y="46"/>
                    </a:cubicBezTo>
                    <a:close/>
                    <a:moveTo>
                      <a:pt x="124" y="24"/>
                    </a:moveTo>
                    <a:cubicBezTo>
                      <a:pt x="136" y="24"/>
                      <a:pt x="147" y="28"/>
                      <a:pt x="156" y="35"/>
                    </a:cubicBezTo>
                    <a:cubicBezTo>
                      <a:pt x="154" y="37"/>
                      <a:pt x="152" y="39"/>
                      <a:pt x="150" y="41"/>
                    </a:cubicBezTo>
                    <a:cubicBezTo>
                      <a:pt x="138" y="55"/>
                      <a:pt x="130" y="73"/>
                      <a:pt x="130" y="93"/>
                    </a:cubicBezTo>
                    <a:cubicBezTo>
                      <a:pt x="130" y="101"/>
                      <a:pt x="131" y="108"/>
                      <a:pt x="133" y="115"/>
                    </a:cubicBezTo>
                    <a:cubicBezTo>
                      <a:pt x="134" y="118"/>
                      <a:pt x="135" y="121"/>
                      <a:pt x="136" y="124"/>
                    </a:cubicBezTo>
                    <a:cubicBezTo>
                      <a:pt x="137" y="125"/>
                      <a:pt x="138" y="127"/>
                      <a:pt x="138" y="128"/>
                    </a:cubicBezTo>
                    <a:cubicBezTo>
                      <a:pt x="134" y="129"/>
                      <a:pt x="129" y="130"/>
                      <a:pt x="124" y="130"/>
                    </a:cubicBezTo>
                    <a:cubicBezTo>
                      <a:pt x="124" y="130"/>
                      <a:pt x="124" y="130"/>
                      <a:pt x="124" y="130"/>
                    </a:cubicBezTo>
                    <a:cubicBezTo>
                      <a:pt x="117" y="130"/>
                      <a:pt x="109" y="128"/>
                      <a:pt x="103" y="125"/>
                    </a:cubicBezTo>
                    <a:cubicBezTo>
                      <a:pt x="100" y="124"/>
                      <a:pt x="96" y="122"/>
                      <a:pt x="93" y="120"/>
                    </a:cubicBezTo>
                    <a:cubicBezTo>
                      <a:pt x="80" y="110"/>
                      <a:pt x="71" y="95"/>
                      <a:pt x="71" y="77"/>
                    </a:cubicBezTo>
                    <a:cubicBezTo>
                      <a:pt x="71" y="48"/>
                      <a:pt x="95" y="24"/>
                      <a:pt x="124" y="24"/>
                    </a:cubicBezTo>
                    <a:close/>
                    <a:moveTo>
                      <a:pt x="77" y="278"/>
                    </a:moveTo>
                    <a:cubicBezTo>
                      <a:pt x="44" y="273"/>
                      <a:pt x="24" y="263"/>
                      <a:pt x="24" y="257"/>
                    </a:cubicBezTo>
                    <a:cubicBezTo>
                      <a:pt x="24" y="202"/>
                      <a:pt x="53" y="155"/>
                      <a:pt x="92" y="138"/>
                    </a:cubicBezTo>
                    <a:cubicBezTo>
                      <a:pt x="95" y="139"/>
                      <a:pt x="98" y="141"/>
                      <a:pt x="102" y="142"/>
                    </a:cubicBezTo>
                    <a:cubicBezTo>
                      <a:pt x="109" y="145"/>
                      <a:pt x="116" y="146"/>
                      <a:pt x="124" y="146"/>
                    </a:cubicBezTo>
                    <a:cubicBezTo>
                      <a:pt x="132" y="146"/>
                      <a:pt x="140" y="145"/>
                      <a:pt x="147" y="142"/>
                    </a:cubicBezTo>
                    <a:cubicBezTo>
                      <a:pt x="150" y="146"/>
                      <a:pt x="153" y="149"/>
                      <a:pt x="157" y="152"/>
                    </a:cubicBezTo>
                    <a:cubicBezTo>
                      <a:pt x="117" y="173"/>
                      <a:pt x="87" y="217"/>
                      <a:pt x="78" y="270"/>
                    </a:cubicBezTo>
                    <a:cubicBezTo>
                      <a:pt x="77" y="273"/>
                      <a:pt x="77" y="275"/>
                      <a:pt x="77" y="278"/>
                    </a:cubicBezTo>
                    <a:close/>
                    <a:moveTo>
                      <a:pt x="210" y="335"/>
                    </a:moveTo>
                    <a:cubicBezTo>
                      <a:pt x="138" y="335"/>
                      <a:pt x="91" y="317"/>
                      <a:pt x="91" y="305"/>
                    </a:cubicBezTo>
                    <a:cubicBezTo>
                      <a:pt x="91" y="302"/>
                      <a:pt x="91" y="299"/>
                      <a:pt x="91" y="296"/>
                    </a:cubicBezTo>
                    <a:cubicBezTo>
                      <a:pt x="91" y="293"/>
                      <a:pt x="91" y="291"/>
                      <a:pt x="92" y="288"/>
                    </a:cubicBezTo>
                    <a:cubicBezTo>
                      <a:pt x="92" y="285"/>
                      <a:pt x="92" y="283"/>
                      <a:pt x="92" y="280"/>
                    </a:cubicBezTo>
                    <a:cubicBezTo>
                      <a:pt x="93" y="277"/>
                      <a:pt x="93" y="275"/>
                      <a:pt x="94" y="272"/>
                    </a:cubicBezTo>
                    <a:cubicBezTo>
                      <a:pt x="103" y="221"/>
                      <a:pt x="133" y="180"/>
                      <a:pt x="171" y="163"/>
                    </a:cubicBezTo>
                    <a:cubicBezTo>
                      <a:pt x="179" y="167"/>
                      <a:pt x="188" y="170"/>
                      <a:pt x="198" y="172"/>
                    </a:cubicBezTo>
                    <a:cubicBezTo>
                      <a:pt x="199" y="172"/>
                      <a:pt x="200" y="172"/>
                      <a:pt x="202" y="172"/>
                    </a:cubicBezTo>
                    <a:cubicBezTo>
                      <a:pt x="204" y="172"/>
                      <a:pt x="206" y="173"/>
                      <a:pt x="208" y="173"/>
                    </a:cubicBezTo>
                    <a:cubicBezTo>
                      <a:pt x="209" y="173"/>
                      <a:pt x="209" y="173"/>
                      <a:pt x="210" y="173"/>
                    </a:cubicBezTo>
                    <a:cubicBezTo>
                      <a:pt x="210" y="173"/>
                      <a:pt x="210" y="173"/>
                      <a:pt x="211" y="173"/>
                    </a:cubicBezTo>
                    <a:cubicBezTo>
                      <a:pt x="213" y="173"/>
                      <a:pt x="215" y="172"/>
                      <a:pt x="217" y="172"/>
                    </a:cubicBezTo>
                    <a:cubicBezTo>
                      <a:pt x="218" y="172"/>
                      <a:pt x="220" y="172"/>
                      <a:pt x="221" y="172"/>
                    </a:cubicBezTo>
                    <a:cubicBezTo>
                      <a:pt x="231" y="170"/>
                      <a:pt x="240" y="167"/>
                      <a:pt x="248" y="163"/>
                    </a:cubicBezTo>
                    <a:cubicBezTo>
                      <a:pt x="287" y="180"/>
                      <a:pt x="317" y="221"/>
                      <a:pt x="326" y="272"/>
                    </a:cubicBezTo>
                    <a:cubicBezTo>
                      <a:pt x="326" y="275"/>
                      <a:pt x="327" y="277"/>
                      <a:pt x="327" y="280"/>
                    </a:cubicBezTo>
                    <a:cubicBezTo>
                      <a:pt x="327" y="283"/>
                      <a:pt x="328" y="285"/>
                      <a:pt x="328" y="288"/>
                    </a:cubicBezTo>
                    <a:cubicBezTo>
                      <a:pt x="328" y="291"/>
                      <a:pt x="328" y="293"/>
                      <a:pt x="328" y="296"/>
                    </a:cubicBezTo>
                    <a:cubicBezTo>
                      <a:pt x="328" y="299"/>
                      <a:pt x="329" y="302"/>
                      <a:pt x="329" y="305"/>
                    </a:cubicBezTo>
                    <a:cubicBezTo>
                      <a:pt x="329" y="317"/>
                      <a:pt x="281" y="335"/>
                      <a:pt x="210" y="335"/>
                    </a:cubicBezTo>
                    <a:close/>
                    <a:moveTo>
                      <a:pt x="343" y="278"/>
                    </a:moveTo>
                    <a:cubicBezTo>
                      <a:pt x="342" y="275"/>
                      <a:pt x="342" y="273"/>
                      <a:pt x="342" y="270"/>
                    </a:cubicBezTo>
                    <a:cubicBezTo>
                      <a:pt x="332" y="217"/>
                      <a:pt x="302" y="173"/>
                      <a:pt x="263" y="152"/>
                    </a:cubicBezTo>
                    <a:cubicBezTo>
                      <a:pt x="266" y="149"/>
                      <a:pt x="269" y="146"/>
                      <a:pt x="272" y="142"/>
                    </a:cubicBezTo>
                    <a:cubicBezTo>
                      <a:pt x="279" y="145"/>
                      <a:pt x="287" y="146"/>
                      <a:pt x="294" y="146"/>
                    </a:cubicBezTo>
                    <a:cubicBezTo>
                      <a:pt x="302" y="146"/>
                      <a:pt x="310" y="145"/>
                      <a:pt x="317" y="142"/>
                    </a:cubicBezTo>
                    <a:cubicBezTo>
                      <a:pt x="320" y="141"/>
                      <a:pt x="324" y="139"/>
                      <a:pt x="327" y="138"/>
                    </a:cubicBezTo>
                    <a:cubicBezTo>
                      <a:pt x="366" y="155"/>
                      <a:pt x="394" y="202"/>
                      <a:pt x="394" y="257"/>
                    </a:cubicBezTo>
                    <a:cubicBezTo>
                      <a:pt x="394" y="263"/>
                      <a:pt x="375" y="273"/>
                      <a:pt x="343" y="278"/>
                    </a:cubicBezTo>
                    <a:close/>
                  </a:path>
                </a:pathLst>
              </a:custGeom>
              <a:solidFill>
                <a:srgbClr val="70707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ctr" anchorCtr="0" compatLnSpc="1">
                <a:prstTxWarp prst="textNoShape">
                  <a:avLst/>
                </a:prstTxWarp>
              </a:bodyPr>
              <a:lstStyle/>
              <a:p>
                <a:pPr defTabSz="914126">
                  <a:defRPr/>
                </a:pPr>
                <a:endParaRPr lang="en-US" sz="1400" kern="0" dirty="0">
                  <a:solidFill>
                    <a:srgbClr val="000000"/>
                  </a:solidFill>
                  <a:latin typeface="Arial"/>
                </a:endParaRPr>
              </a:p>
            </p:txBody>
          </p:sp>
        </p:grpSp>
      </p:grpSp>
      <p:grpSp>
        <p:nvGrpSpPr>
          <p:cNvPr id="5" name="Group 4"/>
          <p:cNvGrpSpPr/>
          <p:nvPr/>
        </p:nvGrpSpPr>
        <p:grpSpPr>
          <a:xfrm>
            <a:off x="3323044" y="4073814"/>
            <a:ext cx="1442474" cy="781634"/>
            <a:chOff x="3323044" y="4073814"/>
            <a:chExt cx="1442474" cy="781634"/>
          </a:xfrm>
        </p:grpSpPr>
        <p:sp>
          <p:nvSpPr>
            <p:cNvPr id="210" name="Freeform 229"/>
            <p:cNvSpPr>
              <a:spLocks noEditPoints="1"/>
            </p:cNvSpPr>
            <p:nvPr/>
          </p:nvSpPr>
          <p:spPr bwMode="auto">
            <a:xfrm>
              <a:off x="3950529" y="4689168"/>
              <a:ext cx="139610" cy="166280"/>
            </a:xfrm>
            <a:custGeom>
              <a:avLst/>
              <a:gdLst>
                <a:gd name="T0" fmla="*/ 158 w 176"/>
                <a:gd name="T1" fmla="*/ 211 h 211"/>
                <a:gd name="T2" fmla="*/ 18 w 176"/>
                <a:gd name="T3" fmla="*/ 211 h 211"/>
                <a:gd name="T4" fmla="*/ 0 w 176"/>
                <a:gd name="T5" fmla="*/ 193 h 211"/>
                <a:gd name="T6" fmla="*/ 0 w 176"/>
                <a:gd name="T7" fmla="*/ 105 h 211"/>
                <a:gd name="T8" fmla="*/ 18 w 176"/>
                <a:gd name="T9" fmla="*/ 88 h 211"/>
                <a:gd name="T10" fmla="*/ 27 w 176"/>
                <a:gd name="T11" fmla="*/ 88 h 211"/>
                <a:gd name="T12" fmla="*/ 27 w 176"/>
                <a:gd name="T13" fmla="*/ 62 h 211"/>
                <a:gd name="T14" fmla="*/ 88 w 176"/>
                <a:gd name="T15" fmla="*/ 0 h 211"/>
                <a:gd name="T16" fmla="*/ 149 w 176"/>
                <a:gd name="T17" fmla="*/ 62 h 211"/>
                <a:gd name="T18" fmla="*/ 149 w 176"/>
                <a:gd name="T19" fmla="*/ 88 h 211"/>
                <a:gd name="T20" fmla="*/ 158 w 176"/>
                <a:gd name="T21" fmla="*/ 88 h 211"/>
                <a:gd name="T22" fmla="*/ 176 w 176"/>
                <a:gd name="T23" fmla="*/ 105 h 211"/>
                <a:gd name="T24" fmla="*/ 176 w 176"/>
                <a:gd name="T25" fmla="*/ 193 h 211"/>
                <a:gd name="T26" fmla="*/ 158 w 176"/>
                <a:gd name="T27" fmla="*/ 211 h 211"/>
                <a:gd name="T28" fmla="*/ 123 w 176"/>
                <a:gd name="T29" fmla="*/ 62 h 211"/>
                <a:gd name="T30" fmla="*/ 88 w 176"/>
                <a:gd name="T31" fmla="*/ 26 h 211"/>
                <a:gd name="T32" fmla="*/ 53 w 176"/>
                <a:gd name="T33" fmla="*/ 62 h 211"/>
                <a:gd name="T34" fmla="*/ 53 w 176"/>
                <a:gd name="T35" fmla="*/ 88 h 211"/>
                <a:gd name="T36" fmla="*/ 123 w 176"/>
                <a:gd name="T37" fmla="*/ 88 h 211"/>
                <a:gd name="T38" fmla="*/ 123 w 176"/>
                <a:gd name="T39" fmla="*/ 62 h 2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76" h="211">
                  <a:moveTo>
                    <a:pt x="158" y="211"/>
                  </a:moveTo>
                  <a:cubicBezTo>
                    <a:pt x="18" y="211"/>
                    <a:pt x="18" y="211"/>
                    <a:pt x="18" y="211"/>
                  </a:cubicBezTo>
                  <a:cubicBezTo>
                    <a:pt x="8" y="211"/>
                    <a:pt x="0" y="203"/>
                    <a:pt x="0" y="193"/>
                  </a:cubicBezTo>
                  <a:cubicBezTo>
                    <a:pt x="0" y="105"/>
                    <a:pt x="0" y="105"/>
                    <a:pt x="0" y="105"/>
                  </a:cubicBezTo>
                  <a:cubicBezTo>
                    <a:pt x="0" y="96"/>
                    <a:pt x="8" y="88"/>
                    <a:pt x="18" y="88"/>
                  </a:cubicBezTo>
                  <a:cubicBezTo>
                    <a:pt x="27" y="88"/>
                    <a:pt x="27" y="88"/>
                    <a:pt x="27" y="88"/>
                  </a:cubicBezTo>
                  <a:cubicBezTo>
                    <a:pt x="27" y="62"/>
                    <a:pt x="27" y="62"/>
                    <a:pt x="27" y="62"/>
                  </a:cubicBezTo>
                  <a:cubicBezTo>
                    <a:pt x="27" y="28"/>
                    <a:pt x="54" y="0"/>
                    <a:pt x="88" y="0"/>
                  </a:cubicBezTo>
                  <a:cubicBezTo>
                    <a:pt x="122" y="0"/>
                    <a:pt x="149" y="28"/>
                    <a:pt x="149" y="62"/>
                  </a:cubicBezTo>
                  <a:cubicBezTo>
                    <a:pt x="149" y="88"/>
                    <a:pt x="149" y="88"/>
                    <a:pt x="149" y="88"/>
                  </a:cubicBezTo>
                  <a:cubicBezTo>
                    <a:pt x="158" y="88"/>
                    <a:pt x="158" y="88"/>
                    <a:pt x="158" y="88"/>
                  </a:cubicBezTo>
                  <a:cubicBezTo>
                    <a:pt x="168" y="88"/>
                    <a:pt x="176" y="96"/>
                    <a:pt x="176" y="105"/>
                  </a:cubicBezTo>
                  <a:cubicBezTo>
                    <a:pt x="176" y="193"/>
                    <a:pt x="176" y="193"/>
                    <a:pt x="176" y="193"/>
                  </a:cubicBezTo>
                  <a:cubicBezTo>
                    <a:pt x="176" y="203"/>
                    <a:pt x="168" y="211"/>
                    <a:pt x="158" y="211"/>
                  </a:cubicBezTo>
                  <a:close/>
                  <a:moveTo>
                    <a:pt x="123" y="62"/>
                  </a:moveTo>
                  <a:cubicBezTo>
                    <a:pt x="123" y="42"/>
                    <a:pt x="107" y="26"/>
                    <a:pt x="88" y="26"/>
                  </a:cubicBezTo>
                  <a:cubicBezTo>
                    <a:pt x="69" y="26"/>
                    <a:pt x="53" y="42"/>
                    <a:pt x="53" y="62"/>
                  </a:cubicBezTo>
                  <a:cubicBezTo>
                    <a:pt x="53" y="88"/>
                    <a:pt x="53" y="88"/>
                    <a:pt x="53" y="88"/>
                  </a:cubicBezTo>
                  <a:cubicBezTo>
                    <a:pt x="123" y="88"/>
                    <a:pt x="123" y="88"/>
                    <a:pt x="123" y="88"/>
                  </a:cubicBezTo>
                  <a:lnTo>
                    <a:pt x="123" y="62"/>
                  </a:lnTo>
                  <a:close/>
                </a:path>
              </a:pathLst>
            </a:custGeom>
            <a:solidFill>
              <a:srgbClr val="FAAC26"/>
            </a:solidFill>
            <a:ln>
              <a:noFill/>
            </a:ln>
          </p:spPr>
          <p:txBody>
            <a:bodyPr vert="horz" wrap="square" lIns="121920" tIns="60960" rIns="121920" bIns="60960" numCol="1" anchor="t" anchorCtr="0" compatLnSpc="1">
              <a:prstTxWarp prst="textNoShape">
                <a:avLst/>
              </a:prstTxWarp>
            </a:bodyPr>
            <a:lstStyle/>
            <a:p>
              <a:endParaRPr lang="en-US" sz="2400" dirty="0">
                <a:solidFill>
                  <a:srgbClr val="FFFFFF"/>
                </a:solidFill>
              </a:endParaRPr>
            </a:p>
          </p:txBody>
        </p:sp>
        <p:sp>
          <p:nvSpPr>
            <p:cNvPr id="211" name="TextBox 210"/>
            <p:cNvSpPr txBox="1"/>
            <p:nvPr/>
          </p:nvSpPr>
          <p:spPr>
            <a:xfrm>
              <a:off x="3323044" y="4299164"/>
              <a:ext cx="1442474" cy="338554"/>
            </a:xfrm>
            <a:prstGeom prst="rect">
              <a:avLst/>
            </a:prstGeom>
            <a:noFill/>
          </p:spPr>
          <p:txBody>
            <a:bodyPr wrap="square" rtlCol="0">
              <a:spAutoFit/>
            </a:bodyPr>
            <a:lstStyle/>
            <a:p>
              <a:r>
                <a:rPr lang="en-US" sz="1600" dirty="0">
                  <a:solidFill>
                    <a:srgbClr val="FAAC26"/>
                  </a:solidFill>
                </a:rPr>
                <a:t>SSL Encryption</a:t>
              </a:r>
            </a:p>
          </p:txBody>
        </p:sp>
        <p:sp>
          <p:nvSpPr>
            <p:cNvPr id="213" name="Freeform 229"/>
            <p:cNvSpPr>
              <a:spLocks noEditPoints="1"/>
            </p:cNvSpPr>
            <p:nvPr/>
          </p:nvSpPr>
          <p:spPr bwMode="auto">
            <a:xfrm>
              <a:off x="3908185" y="4073814"/>
              <a:ext cx="139610" cy="166280"/>
            </a:xfrm>
            <a:custGeom>
              <a:avLst/>
              <a:gdLst>
                <a:gd name="T0" fmla="*/ 158 w 176"/>
                <a:gd name="T1" fmla="*/ 211 h 211"/>
                <a:gd name="T2" fmla="*/ 18 w 176"/>
                <a:gd name="T3" fmla="*/ 211 h 211"/>
                <a:gd name="T4" fmla="*/ 0 w 176"/>
                <a:gd name="T5" fmla="*/ 193 h 211"/>
                <a:gd name="T6" fmla="*/ 0 w 176"/>
                <a:gd name="T7" fmla="*/ 105 h 211"/>
                <a:gd name="T8" fmla="*/ 18 w 176"/>
                <a:gd name="T9" fmla="*/ 88 h 211"/>
                <a:gd name="T10" fmla="*/ 27 w 176"/>
                <a:gd name="T11" fmla="*/ 88 h 211"/>
                <a:gd name="T12" fmla="*/ 27 w 176"/>
                <a:gd name="T13" fmla="*/ 62 h 211"/>
                <a:gd name="T14" fmla="*/ 88 w 176"/>
                <a:gd name="T15" fmla="*/ 0 h 211"/>
                <a:gd name="T16" fmla="*/ 149 w 176"/>
                <a:gd name="T17" fmla="*/ 62 h 211"/>
                <a:gd name="T18" fmla="*/ 149 w 176"/>
                <a:gd name="T19" fmla="*/ 88 h 211"/>
                <a:gd name="T20" fmla="*/ 158 w 176"/>
                <a:gd name="T21" fmla="*/ 88 h 211"/>
                <a:gd name="T22" fmla="*/ 176 w 176"/>
                <a:gd name="T23" fmla="*/ 105 h 211"/>
                <a:gd name="T24" fmla="*/ 176 w 176"/>
                <a:gd name="T25" fmla="*/ 193 h 211"/>
                <a:gd name="T26" fmla="*/ 158 w 176"/>
                <a:gd name="T27" fmla="*/ 211 h 211"/>
                <a:gd name="T28" fmla="*/ 123 w 176"/>
                <a:gd name="T29" fmla="*/ 62 h 211"/>
                <a:gd name="T30" fmla="*/ 88 w 176"/>
                <a:gd name="T31" fmla="*/ 26 h 211"/>
                <a:gd name="T32" fmla="*/ 53 w 176"/>
                <a:gd name="T33" fmla="*/ 62 h 211"/>
                <a:gd name="T34" fmla="*/ 53 w 176"/>
                <a:gd name="T35" fmla="*/ 88 h 211"/>
                <a:gd name="T36" fmla="*/ 123 w 176"/>
                <a:gd name="T37" fmla="*/ 88 h 211"/>
                <a:gd name="T38" fmla="*/ 123 w 176"/>
                <a:gd name="T39" fmla="*/ 62 h 2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76" h="211">
                  <a:moveTo>
                    <a:pt x="158" y="211"/>
                  </a:moveTo>
                  <a:cubicBezTo>
                    <a:pt x="18" y="211"/>
                    <a:pt x="18" y="211"/>
                    <a:pt x="18" y="211"/>
                  </a:cubicBezTo>
                  <a:cubicBezTo>
                    <a:pt x="8" y="211"/>
                    <a:pt x="0" y="203"/>
                    <a:pt x="0" y="193"/>
                  </a:cubicBezTo>
                  <a:cubicBezTo>
                    <a:pt x="0" y="105"/>
                    <a:pt x="0" y="105"/>
                    <a:pt x="0" y="105"/>
                  </a:cubicBezTo>
                  <a:cubicBezTo>
                    <a:pt x="0" y="96"/>
                    <a:pt x="8" y="88"/>
                    <a:pt x="18" y="88"/>
                  </a:cubicBezTo>
                  <a:cubicBezTo>
                    <a:pt x="27" y="88"/>
                    <a:pt x="27" y="88"/>
                    <a:pt x="27" y="88"/>
                  </a:cubicBezTo>
                  <a:cubicBezTo>
                    <a:pt x="27" y="62"/>
                    <a:pt x="27" y="62"/>
                    <a:pt x="27" y="62"/>
                  </a:cubicBezTo>
                  <a:cubicBezTo>
                    <a:pt x="27" y="28"/>
                    <a:pt x="54" y="0"/>
                    <a:pt x="88" y="0"/>
                  </a:cubicBezTo>
                  <a:cubicBezTo>
                    <a:pt x="122" y="0"/>
                    <a:pt x="149" y="28"/>
                    <a:pt x="149" y="62"/>
                  </a:cubicBezTo>
                  <a:cubicBezTo>
                    <a:pt x="149" y="88"/>
                    <a:pt x="149" y="88"/>
                    <a:pt x="149" y="88"/>
                  </a:cubicBezTo>
                  <a:cubicBezTo>
                    <a:pt x="158" y="88"/>
                    <a:pt x="158" y="88"/>
                    <a:pt x="158" y="88"/>
                  </a:cubicBezTo>
                  <a:cubicBezTo>
                    <a:pt x="168" y="88"/>
                    <a:pt x="176" y="96"/>
                    <a:pt x="176" y="105"/>
                  </a:cubicBezTo>
                  <a:cubicBezTo>
                    <a:pt x="176" y="193"/>
                    <a:pt x="176" y="193"/>
                    <a:pt x="176" y="193"/>
                  </a:cubicBezTo>
                  <a:cubicBezTo>
                    <a:pt x="176" y="203"/>
                    <a:pt x="168" y="211"/>
                    <a:pt x="158" y="211"/>
                  </a:cubicBezTo>
                  <a:close/>
                  <a:moveTo>
                    <a:pt x="123" y="62"/>
                  </a:moveTo>
                  <a:cubicBezTo>
                    <a:pt x="123" y="42"/>
                    <a:pt x="107" y="26"/>
                    <a:pt x="88" y="26"/>
                  </a:cubicBezTo>
                  <a:cubicBezTo>
                    <a:pt x="69" y="26"/>
                    <a:pt x="53" y="42"/>
                    <a:pt x="53" y="62"/>
                  </a:cubicBezTo>
                  <a:cubicBezTo>
                    <a:pt x="53" y="88"/>
                    <a:pt x="53" y="88"/>
                    <a:pt x="53" y="88"/>
                  </a:cubicBezTo>
                  <a:cubicBezTo>
                    <a:pt x="123" y="88"/>
                    <a:pt x="123" y="88"/>
                    <a:pt x="123" y="88"/>
                  </a:cubicBezTo>
                  <a:lnTo>
                    <a:pt x="123" y="62"/>
                  </a:lnTo>
                  <a:close/>
                </a:path>
              </a:pathLst>
            </a:custGeom>
            <a:solidFill>
              <a:srgbClr val="FAAC26"/>
            </a:solidFill>
            <a:ln>
              <a:noFill/>
            </a:ln>
          </p:spPr>
          <p:txBody>
            <a:bodyPr vert="horz" wrap="square" lIns="121920" tIns="60960" rIns="121920" bIns="60960" numCol="1" anchor="t" anchorCtr="0" compatLnSpc="1">
              <a:prstTxWarp prst="textNoShape">
                <a:avLst/>
              </a:prstTxWarp>
            </a:bodyPr>
            <a:lstStyle/>
            <a:p>
              <a:endParaRPr lang="en-US" sz="2400" dirty="0">
                <a:solidFill>
                  <a:srgbClr val="FFFFFF"/>
                </a:solidFill>
              </a:endParaRPr>
            </a:p>
          </p:txBody>
        </p:sp>
      </p:grpSp>
      <p:sp>
        <p:nvSpPr>
          <p:cNvPr id="216" name="Rectangle 215"/>
          <p:cNvSpPr/>
          <p:nvPr/>
        </p:nvSpPr>
        <p:spPr>
          <a:xfrm flipH="1">
            <a:off x="4981270" y="1747132"/>
            <a:ext cx="1238174" cy="276999"/>
          </a:xfrm>
          <a:prstGeom prst="rect">
            <a:avLst/>
          </a:prstGeom>
        </p:spPr>
        <p:txBody>
          <a:bodyPr wrap="square" anchor="ctr">
            <a:spAutoFit/>
          </a:bodyPr>
          <a:lstStyle/>
          <a:p>
            <a:pPr algn="ctr" defTabSz="914126"/>
            <a:r>
              <a:rPr lang="en-US" sz="1200" kern="0" dirty="0">
                <a:solidFill>
                  <a:srgbClr val="404040"/>
                </a:solidFill>
              </a:rPr>
              <a:t>Security Stack</a:t>
            </a:r>
          </a:p>
        </p:txBody>
      </p:sp>
      <p:grpSp>
        <p:nvGrpSpPr>
          <p:cNvPr id="284" name="Group 4"/>
          <p:cNvGrpSpPr>
            <a:grpSpLocks noChangeAspect="1"/>
          </p:cNvGrpSpPr>
          <p:nvPr/>
        </p:nvGrpSpPr>
        <p:grpSpPr bwMode="auto">
          <a:xfrm>
            <a:off x="2829199" y="1904283"/>
            <a:ext cx="331446" cy="655929"/>
            <a:chOff x="3303" y="2136"/>
            <a:chExt cx="238" cy="471"/>
          </a:xfrm>
        </p:grpSpPr>
        <p:sp>
          <p:nvSpPr>
            <p:cNvPr id="314" name="Rectangle 5"/>
            <p:cNvSpPr>
              <a:spLocks noChangeArrowheads="1"/>
            </p:cNvSpPr>
            <p:nvPr/>
          </p:nvSpPr>
          <p:spPr bwMode="auto">
            <a:xfrm>
              <a:off x="3315" y="2168"/>
              <a:ext cx="217" cy="43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6" tIns="45708" rIns="91416" bIns="45708" numCol="1" anchor="t" anchorCtr="0" compatLnSpc="1">
              <a:prstTxWarp prst="textNoShape">
                <a:avLst/>
              </a:prstTxWarp>
            </a:bodyPr>
            <a:lstStyle/>
            <a:p>
              <a:pPr defTabSz="914103">
                <a:defRPr/>
              </a:pPr>
              <a:endParaRPr lang="en-US" sz="1899" kern="0" dirty="0">
                <a:solidFill>
                  <a:srgbClr val="000000"/>
                </a:solidFill>
                <a:latin typeface="Arial"/>
              </a:endParaRPr>
            </a:p>
          </p:txBody>
        </p:sp>
        <p:sp>
          <p:nvSpPr>
            <p:cNvPr id="315" name="Freeform 6"/>
            <p:cNvSpPr>
              <a:spLocks noEditPoints="1"/>
            </p:cNvSpPr>
            <p:nvPr/>
          </p:nvSpPr>
          <p:spPr bwMode="auto">
            <a:xfrm>
              <a:off x="3303" y="2136"/>
              <a:ext cx="238" cy="471"/>
            </a:xfrm>
            <a:custGeom>
              <a:avLst/>
              <a:gdLst>
                <a:gd name="T0" fmla="*/ 257 w 273"/>
                <a:gd name="T1" fmla="*/ 0 h 543"/>
                <a:gd name="T2" fmla="*/ 16 w 273"/>
                <a:gd name="T3" fmla="*/ 0 h 543"/>
                <a:gd name="T4" fmla="*/ 0 w 273"/>
                <a:gd name="T5" fmla="*/ 16 h 543"/>
                <a:gd name="T6" fmla="*/ 0 w 273"/>
                <a:gd name="T7" fmla="*/ 527 h 543"/>
                <a:gd name="T8" fmla="*/ 16 w 273"/>
                <a:gd name="T9" fmla="*/ 543 h 543"/>
                <a:gd name="T10" fmla="*/ 257 w 273"/>
                <a:gd name="T11" fmla="*/ 543 h 543"/>
                <a:gd name="T12" fmla="*/ 273 w 273"/>
                <a:gd name="T13" fmla="*/ 527 h 543"/>
                <a:gd name="T14" fmla="*/ 273 w 273"/>
                <a:gd name="T15" fmla="*/ 16 h 543"/>
                <a:gd name="T16" fmla="*/ 257 w 273"/>
                <a:gd name="T17" fmla="*/ 0 h 543"/>
                <a:gd name="T18" fmla="*/ 146 w 273"/>
                <a:gd name="T19" fmla="*/ 521 h 543"/>
                <a:gd name="T20" fmla="*/ 126 w 273"/>
                <a:gd name="T21" fmla="*/ 521 h 543"/>
                <a:gd name="T22" fmla="*/ 126 w 273"/>
                <a:gd name="T23" fmla="*/ 473 h 543"/>
                <a:gd name="T24" fmla="*/ 146 w 273"/>
                <a:gd name="T25" fmla="*/ 473 h 543"/>
                <a:gd name="T26" fmla="*/ 146 w 273"/>
                <a:gd name="T27" fmla="*/ 521 h 543"/>
                <a:gd name="T28" fmla="*/ 249 w 273"/>
                <a:gd name="T29" fmla="*/ 442 h 543"/>
                <a:gd name="T30" fmla="*/ 24 w 273"/>
                <a:gd name="T31" fmla="*/ 442 h 543"/>
                <a:gd name="T32" fmla="*/ 24 w 273"/>
                <a:gd name="T33" fmla="*/ 397 h 543"/>
                <a:gd name="T34" fmla="*/ 249 w 273"/>
                <a:gd name="T35" fmla="*/ 397 h 543"/>
                <a:gd name="T36" fmla="*/ 249 w 273"/>
                <a:gd name="T37" fmla="*/ 442 h 543"/>
                <a:gd name="T38" fmla="*/ 249 w 273"/>
                <a:gd name="T39" fmla="*/ 374 h 543"/>
                <a:gd name="T40" fmla="*/ 24 w 273"/>
                <a:gd name="T41" fmla="*/ 374 h 543"/>
                <a:gd name="T42" fmla="*/ 24 w 273"/>
                <a:gd name="T43" fmla="*/ 329 h 543"/>
                <a:gd name="T44" fmla="*/ 249 w 273"/>
                <a:gd name="T45" fmla="*/ 329 h 543"/>
                <a:gd name="T46" fmla="*/ 249 w 273"/>
                <a:gd name="T47" fmla="*/ 374 h 543"/>
                <a:gd name="T48" fmla="*/ 249 w 273"/>
                <a:gd name="T49" fmla="*/ 306 h 543"/>
                <a:gd name="T50" fmla="*/ 24 w 273"/>
                <a:gd name="T51" fmla="*/ 306 h 543"/>
                <a:gd name="T52" fmla="*/ 24 w 273"/>
                <a:gd name="T53" fmla="*/ 261 h 543"/>
                <a:gd name="T54" fmla="*/ 249 w 273"/>
                <a:gd name="T55" fmla="*/ 261 h 543"/>
                <a:gd name="T56" fmla="*/ 249 w 273"/>
                <a:gd name="T57" fmla="*/ 306 h 543"/>
                <a:gd name="T58" fmla="*/ 249 w 273"/>
                <a:gd name="T59" fmla="*/ 236 h 543"/>
                <a:gd name="T60" fmla="*/ 24 w 273"/>
                <a:gd name="T61" fmla="*/ 236 h 543"/>
                <a:gd name="T62" fmla="*/ 24 w 273"/>
                <a:gd name="T63" fmla="*/ 191 h 543"/>
                <a:gd name="T64" fmla="*/ 249 w 273"/>
                <a:gd name="T65" fmla="*/ 191 h 543"/>
                <a:gd name="T66" fmla="*/ 249 w 273"/>
                <a:gd name="T67" fmla="*/ 236 h 543"/>
                <a:gd name="T68" fmla="*/ 249 w 273"/>
                <a:gd name="T69" fmla="*/ 168 h 543"/>
                <a:gd name="T70" fmla="*/ 24 w 273"/>
                <a:gd name="T71" fmla="*/ 168 h 543"/>
                <a:gd name="T72" fmla="*/ 24 w 273"/>
                <a:gd name="T73" fmla="*/ 123 h 543"/>
                <a:gd name="T74" fmla="*/ 249 w 273"/>
                <a:gd name="T75" fmla="*/ 123 h 543"/>
                <a:gd name="T76" fmla="*/ 249 w 273"/>
                <a:gd name="T77" fmla="*/ 168 h 543"/>
                <a:gd name="T78" fmla="*/ 249 w 273"/>
                <a:gd name="T79" fmla="*/ 100 h 543"/>
                <a:gd name="T80" fmla="*/ 24 w 273"/>
                <a:gd name="T81" fmla="*/ 100 h 543"/>
                <a:gd name="T82" fmla="*/ 24 w 273"/>
                <a:gd name="T83" fmla="*/ 55 h 543"/>
                <a:gd name="T84" fmla="*/ 249 w 273"/>
                <a:gd name="T85" fmla="*/ 55 h 543"/>
                <a:gd name="T86" fmla="*/ 249 w 273"/>
                <a:gd name="T87" fmla="*/ 100 h 5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73" h="543">
                  <a:moveTo>
                    <a:pt x="257" y="0"/>
                  </a:moveTo>
                  <a:cubicBezTo>
                    <a:pt x="16" y="0"/>
                    <a:pt x="16" y="0"/>
                    <a:pt x="16" y="0"/>
                  </a:cubicBezTo>
                  <a:cubicBezTo>
                    <a:pt x="7" y="0"/>
                    <a:pt x="0" y="7"/>
                    <a:pt x="0" y="16"/>
                  </a:cubicBezTo>
                  <a:cubicBezTo>
                    <a:pt x="0" y="527"/>
                    <a:pt x="0" y="527"/>
                    <a:pt x="0" y="527"/>
                  </a:cubicBezTo>
                  <a:cubicBezTo>
                    <a:pt x="0" y="536"/>
                    <a:pt x="7" y="543"/>
                    <a:pt x="16" y="543"/>
                  </a:cubicBezTo>
                  <a:cubicBezTo>
                    <a:pt x="257" y="543"/>
                    <a:pt x="257" y="543"/>
                    <a:pt x="257" y="543"/>
                  </a:cubicBezTo>
                  <a:cubicBezTo>
                    <a:pt x="265" y="543"/>
                    <a:pt x="273" y="536"/>
                    <a:pt x="273" y="527"/>
                  </a:cubicBezTo>
                  <a:cubicBezTo>
                    <a:pt x="273" y="16"/>
                    <a:pt x="273" y="16"/>
                    <a:pt x="273" y="16"/>
                  </a:cubicBezTo>
                  <a:cubicBezTo>
                    <a:pt x="273" y="7"/>
                    <a:pt x="265" y="0"/>
                    <a:pt x="257" y="0"/>
                  </a:cubicBezTo>
                  <a:close/>
                  <a:moveTo>
                    <a:pt x="146" y="521"/>
                  </a:moveTo>
                  <a:cubicBezTo>
                    <a:pt x="126" y="521"/>
                    <a:pt x="126" y="521"/>
                    <a:pt x="126" y="521"/>
                  </a:cubicBezTo>
                  <a:cubicBezTo>
                    <a:pt x="126" y="473"/>
                    <a:pt x="126" y="473"/>
                    <a:pt x="126" y="473"/>
                  </a:cubicBezTo>
                  <a:cubicBezTo>
                    <a:pt x="146" y="473"/>
                    <a:pt x="146" y="473"/>
                    <a:pt x="146" y="473"/>
                  </a:cubicBezTo>
                  <a:lnTo>
                    <a:pt x="146" y="521"/>
                  </a:lnTo>
                  <a:close/>
                  <a:moveTo>
                    <a:pt x="249" y="442"/>
                  </a:moveTo>
                  <a:cubicBezTo>
                    <a:pt x="24" y="442"/>
                    <a:pt x="24" y="442"/>
                    <a:pt x="24" y="442"/>
                  </a:cubicBezTo>
                  <a:cubicBezTo>
                    <a:pt x="24" y="397"/>
                    <a:pt x="24" y="397"/>
                    <a:pt x="24" y="397"/>
                  </a:cubicBezTo>
                  <a:cubicBezTo>
                    <a:pt x="249" y="397"/>
                    <a:pt x="249" y="397"/>
                    <a:pt x="249" y="397"/>
                  </a:cubicBezTo>
                  <a:lnTo>
                    <a:pt x="249" y="442"/>
                  </a:lnTo>
                  <a:close/>
                  <a:moveTo>
                    <a:pt x="249" y="374"/>
                  </a:moveTo>
                  <a:cubicBezTo>
                    <a:pt x="24" y="374"/>
                    <a:pt x="24" y="374"/>
                    <a:pt x="24" y="374"/>
                  </a:cubicBezTo>
                  <a:cubicBezTo>
                    <a:pt x="24" y="329"/>
                    <a:pt x="24" y="329"/>
                    <a:pt x="24" y="329"/>
                  </a:cubicBezTo>
                  <a:cubicBezTo>
                    <a:pt x="249" y="329"/>
                    <a:pt x="249" y="329"/>
                    <a:pt x="249" y="329"/>
                  </a:cubicBezTo>
                  <a:lnTo>
                    <a:pt x="249" y="374"/>
                  </a:lnTo>
                  <a:close/>
                  <a:moveTo>
                    <a:pt x="249" y="306"/>
                  </a:moveTo>
                  <a:cubicBezTo>
                    <a:pt x="24" y="306"/>
                    <a:pt x="24" y="306"/>
                    <a:pt x="24" y="306"/>
                  </a:cubicBezTo>
                  <a:cubicBezTo>
                    <a:pt x="24" y="261"/>
                    <a:pt x="24" y="261"/>
                    <a:pt x="24" y="261"/>
                  </a:cubicBezTo>
                  <a:cubicBezTo>
                    <a:pt x="249" y="261"/>
                    <a:pt x="249" y="261"/>
                    <a:pt x="249" y="261"/>
                  </a:cubicBezTo>
                  <a:lnTo>
                    <a:pt x="249" y="306"/>
                  </a:lnTo>
                  <a:close/>
                  <a:moveTo>
                    <a:pt x="249" y="236"/>
                  </a:moveTo>
                  <a:cubicBezTo>
                    <a:pt x="24" y="236"/>
                    <a:pt x="24" y="236"/>
                    <a:pt x="24" y="236"/>
                  </a:cubicBezTo>
                  <a:cubicBezTo>
                    <a:pt x="24" y="191"/>
                    <a:pt x="24" y="191"/>
                    <a:pt x="24" y="191"/>
                  </a:cubicBezTo>
                  <a:cubicBezTo>
                    <a:pt x="249" y="191"/>
                    <a:pt x="249" y="191"/>
                    <a:pt x="249" y="191"/>
                  </a:cubicBezTo>
                  <a:lnTo>
                    <a:pt x="249" y="236"/>
                  </a:lnTo>
                  <a:close/>
                  <a:moveTo>
                    <a:pt x="249" y="168"/>
                  </a:moveTo>
                  <a:cubicBezTo>
                    <a:pt x="24" y="168"/>
                    <a:pt x="24" y="168"/>
                    <a:pt x="24" y="168"/>
                  </a:cubicBezTo>
                  <a:cubicBezTo>
                    <a:pt x="24" y="123"/>
                    <a:pt x="24" y="123"/>
                    <a:pt x="24" y="123"/>
                  </a:cubicBezTo>
                  <a:cubicBezTo>
                    <a:pt x="249" y="123"/>
                    <a:pt x="249" y="123"/>
                    <a:pt x="249" y="123"/>
                  </a:cubicBezTo>
                  <a:lnTo>
                    <a:pt x="249" y="168"/>
                  </a:lnTo>
                  <a:close/>
                  <a:moveTo>
                    <a:pt x="249" y="100"/>
                  </a:moveTo>
                  <a:cubicBezTo>
                    <a:pt x="24" y="100"/>
                    <a:pt x="24" y="100"/>
                    <a:pt x="24" y="100"/>
                  </a:cubicBezTo>
                  <a:cubicBezTo>
                    <a:pt x="24" y="55"/>
                    <a:pt x="24" y="55"/>
                    <a:pt x="24" y="55"/>
                  </a:cubicBezTo>
                  <a:cubicBezTo>
                    <a:pt x="249" y="55"/>
                    <a:pt x="249" y="55"/>
                    <a:pt x="249" y="55"/>
                  </a:cubicBezTo>
                  <a:lnTo>
                    <a:pt x="249" y="100"/>
                  </a:lnTo>
                  <a:close/>
                </a:path>
              </a:pathLst>
            </a:custGeom>
            <a:solidFill>
              <a:srgbClr val="70707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defTabSz="914103">
                <a:defRPr/>
              </a:pPr>
              <a:endParaRPr lang="en-US" sz="1899" kern="0" dirty="0">
                <a:solidFill>
                  <a:srgbClr val="000000"/>
                </a:solidFill>
                <a:latin typeface="Arial"/>
              </a:endParaRPr>
            </a:p>
          </p:txBody>
        </p:sp>
      </p:grpSp>
      <p:grpSp>
        <p:nvGrpSpPr>
          <p:cNvPr id="316" name="Group 315"/>
          <p:cNvGrpSpPr/>
          <p:nvPr/>
        </p:nvGrpSpPr>
        <p:grpSpPr>
          <a:xfrm>
            <a:off x="3191206" y="2050210"/>
            <a:ext cx="324575" cy="390733"/>
            <a:chOff x="3013418" y="1975878"/>
            <a:chExt cx="324660" cy="390835"/>
          </a:xfrm>
        </p:grpSpPr>
        <p:sp>
          <p:nvSpPr>
            <p:cNvPr id="317" name="Oval 316"/>
            <p:cNvSpPr/>
            <p:nvPr/>
          </p:nvSpPr>
          <p:spPr>
            <a:xfrm>
              <a:off x="3013418" y="1990440"/>
              <a:ext cx="324660" cy="121344"/>
            </a:xfrm>
            <a:prstGeom prst="ellipse">
              <a:avLst/>
            </a:prstGeom>
            <a:solidFill>
              <a:sysClr val="window" lastClr="FFFFFF"/>
            </a:solidFill>
            <a:ln w="9525">
              <a:noFill/>
              <a:miter lim="800000"/>
              <a:headEnd/>
              <a:tailEnd/>
            </a:ln>
          </p:spPr>
          <p:txBody>
            <a:bodyPr wrap="square" rtlCol="0" anchor="ctr"/>
            <a:lstStyle/>
            <a:p>
              <a:pPr algn="ctr" defTabSz="914126">
                <a:defRPr/>
              </a:pPr>
              <a:endParaRPr lang="en-US" sz="1799" kern="0" dirty="0">
                <a:solidFill>
                  <a:prstClr val="white"/>
                </a:solidFill>
                <a:latin typeface="Arial"/>
              </a:endParaRPr>
            </a:p>
          </p:txBody>
        </p:sp>
        <p:sp>
          <p:nvSpPr>
            <p:cNvPr id="318" name="Oval 317"/>
            <p:cNvSpPr/>
            <p:nvPr/>
          </p:nvSpPr>
          <p:spPr>
            <a:xfrm>
              <a:off x="3013418" y="2229261"/>
              <a:ext cx="324660" cy="121344"/>
            </a:xfrm>
            <a:prstGeom prst="ellipse">
              <a:avLst/>
            </a:prstGeom>
            <a:solidFill>
              <a:sysClr val="window" lastClr="FFFFFF"/>
            </a:solidFill>
            <a:ln w="9525">
              <a:noFill/>
              <a:miter lim="800000"/>
              <a:headEnd/>
              <a:tailEnd/>
            </a:ln>
          </p:spPr>
          <p:txBody>
            <a:bodyPr wrap="square" rtlCol="0" anchor="ctr"/>
            <a:lstStyle/>
            <a:p>
              <a:pPr algn="ctr" defTabSz="914126">
                <a:defRPr/>
              </a:pPr>
              <a:endParaRPr lang="en-US" sz="1799" kern="0" dirty="0">
                <a:solidFill>
                  <a:prstClr val="white"/>
                </a:solidFill>
                <a:latin typeface="Arial"/>
              </a:endParaRPr>
            </a:p>
          </p:txBody>
        </p:sp>
        <p:sp>
          <p:nvSpPr>
            <p:cNvPr id="319" name="Rectangle 318"/>
            <p:cNvSpPr/>
            <p:nvPr/>
          </p:nvSpPr>
          <p:spPr>
            <a:xfrm>
              <a:off x="3013418" y="2059166"/>
              <a:ext cx="324660" cy="217948"/>
            </a:xfrm>
            <a:prstGeom prst="rect">
              <a:avLst/>
            </a:prstGeom>
            <a:solidFill>
              <a:sysClr val="window" lastClr="FFFFFF"/>
            </a:solidFill>
            <a:ln w="9525">
              <a:noFill/>
              <a:miter lim="800000"/>
              <a:headEnd/>
              <a:tailEnd/>
            </a:ln>
          </p:spPr>
          <p:txBody>
            <a:bodyPr wrap="square" rtlCol="0" anchor="ctr"/>
            <a:lstStyle/>
            <a:p>
              <a:pPr algn="ctr" defTabSz="914126">
                <a:defRPr/>
              </a:pPr>
              <a:endParaRPr lang="en-US" sz="1799" kern="0" dirty="0">
                <a:solidFill>
                  <a:prstClr val="white"/>
                </a:solidFill>
                <a:latin typeface="Arial"/>
              </a:endParaRPr>
            </a:p>
          </p:txBody>
        </p:sp>
        <p:sp>
          <p:nvSpPr>
            <p:cNvPr id="320" name="Freeform 17"/>
            <p:cNvSpPr>
              <a:spLocks noEditPoints="1"/>
            </p:cNvSpPr>
            <p:nvPr/>
          </p:nvSpPr>
          <p:spPr bwMode="auto">
            <a:xfrm>
              <a:off x="3013418" y="1975878"/>
              <a:ext cx="324660" cy="390835"/>
            </a:xfrm>
            <a:custGeom>
              <a:avLst/>
              <a:gdLst>
                <a:gd name="T0" fmla="*/ 307 w 308"/>
                <a:gd name="T1" fmla="*/ 55 h 371"/>
                <a:gd name="T2" fmla="*/ 154 w 308"/>
                <a:gd name="T3" fmla="*/ 0 h 371"/>
                <a:gd name="T4" fmla="*/ 1 w 308"/>
                <a:gd name="T5" fmla="*/ 55 h 371"/>
                <a:gd name="T6" fmla="*/ 0 w 308"/>
                <a:gd name="T7" fmla="*/ 59 h 371"/>
                <a:gd name="T8" fmla="*/ 0 w 308"/>
                <a:gd name="T9" fmla="*/ 315 h 371"/>
                <a:gd name="T10" fmla="*/ 3 w 308"/>
                <a:gd name="T11" fmla="*/ 321 h 371"/>
                <a:gd name="T12" fmla="*/ 154 w 308"/>
                <a:gd name="T13" fmla="*/ 371 h 371"/>
                <a:gd name="T14" fmla="*/ 305 w 308"/>
                <a:gd name="T15" fmla="*/ 321 h 371"/>
                <a:gd name="T16" fmla="*/ 308 w 308"/>
                <a:gd name="T17" fmla="*/ 315 h 371"/>
                <a:gd name="T18" fmla="*/ 308 w 308"/>
                <a:gd name="T19" fmla="*/ 309 h 371"/>
                <a:gd name="T20" fmla="*/ 308 w 308"/>
                <a:gd name="T21" fmla="*/ 309 h 371"/>
                <a:gd name="T22" fmla="*/ 308 w 308"/>
                <a:gd name="T23" fmla="*/ 309 h 371"/>
                <a:gd name="T24" fmla="*/ 308 w 308"/>
                <a:gd name="T25" fmla="*/ 226 h 371"/>
                <a:gd name="T26" fmla="*/ 308 w 308"/>
                <a:gd name="T27" fmla="*/ 226 h 371"/>
                <a:gd name="T28" fmla="*/ 308 w 308"/>
                <a:gd name="T29" fmla="*/ 225 h 371"/>
                <a:gd name="T30" fmla="*/ 308 w 308"/>
                <a:gd name="T31" fmla="*/ 144 h 371"/>
                <a:gd name="T32" fmla="*/ 308 w 308"/>
                <a:gd name="T33" fmla="*/ 144 h 371"/>
                <a:gd name="T34" fmla="*/ 308 w 308"/>
                <a:gd name="T35" fmla="*/ 144 h 371"/>
                <a:gd name="T36" fmla="*/ 308 w 308"/>
                <a:gd name="T37" fmla="*/ 62 h 371"/>
                <a:gd name="T38" fmla="*/ 308 w 308"/>
                <a:gd name="T39" fmla="*/ 62 h 371"/>
                <a:gd name="T40" fmla="*/ 308 w 308"/>
                <a:gd name="T41" fmla="*/ 62 h 371"/>
                <a:gd name="T42" fmla="*/ 308 w 308"/>
                <a:gd name="T43" fmla="*/ 59 h 371"/>
                <a:gd name="T44" fmla="*/ 307 w 308"/>
                <a:gd name="T45" fmla="*/ 55 h 371"/>
                <a:gd name="T46" fmla="*/ 292 w 308"/>
                <a:gd name="T47" fmla="*/ 226 h 371"/>
                <a:gd name="T48" fmla="*/ 154 w 308"/>
                <a:gd name="T49" fmla="*/ 272 h 371"/>
                <a:gd name="T50" fmla="*/ 16 w 308"/>
                <a:gd name="T51" fmla="*/ 226 h 371"/>
                <a:gd name="T52" fmla="*/ 16 w 308"/>
                <a:gd name="T53" fmla="*/ 225 h 371"/>
                <a:gd name="T54" fmla="*/ 16 w 308"/>
                <a:gd name="T55" fmla="*/ 172 h 371"/>
                <a:gd name="T56" fmla="*/ 154 w 308"/>
                <a:gd name="T57" fmla="*/ 206 h 371"/>
                <a:gd name="T58" fmla="*/ 292 w 308"/>
                <a:gd name="T59" fmla="*/ 172 h 371"/>
                <a:gd name="T60" fmla="*/ 292 w 308"/>
                <a:gd name="T61" fmla="*/ 226 h 371"/>
                <a:gd name="T62" fmla="*/ 292 w 308"/>
                <a:gd name="T63" fmla="*/ 144 h 371"/>
                <a:gd name="T64" fmla="*/ 154 w 308"/>
                <a:gd name="T65" fmla="*/ 190 h 371"/>
                <a:gd name="T66" fmla="*/ 16 w 308"/>
                <a:gd name="T67" fmla="*/ 144 h 371"/>
                <a:gd name="T68" fmla="*/ 16 w 308"/>
                <a:gd name="T69" fmla="*/ 144 h 371"/>
                <a:gd name="T70" fmla="*/ 16 w 308"/>
                <a:gd name="T71" fmla="*/ 90 h 371"/>
                <a:gd name="T72" fmla="*/ 154 w 308"/>
                <a:gd name="T73" fmla="*/ 124 h 371"/>
                <a:gd name="T74" fmla="*/ 292 w 308"/>
                <a:gd name="T75" fmla="*/ 90 h 371"/>
                <a:gd name="T76" fmla="*/ 292 w 308"/>
                <a:gd name="T77" fmla="*/ 144 h 371"/>
                <a:gd name="T78" fmla="*/ 154 w 308"/>
                <a:gd name="T79" fmla="*/ 16 h 371"/>
                <a:gd name="T80" fmla="*/ 292 w 308"/>
                <a:gd name="T81" fmla="*/ 62 h 371"/>
                <a:gd name="T82" fmla="*/ 292 w 308"/>
                <a:gd name="T83" fmla="*/ 62 h 371"/>
                <a:gd name="T84" fmla="*/ 154 w 308"/>
                <a:gd name="T85" fmla="*/ 108 h 371"/>
                <a:gd name="T86" fmla="*/ 16 w 308"/>
                <a:gd name="T87" fmla="*/ 62 h 371"/>
                <a:gd name="T88" fmla="*/ 154 w 308"/>
                <a:gd name="T89" fmla="*/ 16 h 371"/>
                <a:gd name="T90" fmla="*/ 154 w 308"/>
                <a:gd name="T91" fmla="*/ 355 h 371"/>
                <a:gd name="T92" fmla="*/ 16 w 308"/>
                <a:gd name="T93" fmla="*/ 309 h 371"/>
                <a:gd name="T94" fmla="*/ 16 w 308"/>
                <a:gd name="T95" fmla="*/ 309 h 371"/>
                <a:gd name="T96" fmla="*/ 16 w 308"/>
                <a:gd name="T97" fmla="*/ 254 h 371"/>
                <a:gd name="T98" fmla="*/ 154 w 308"/>
                <a:gd name="T99" fmla="*/ 288 h 371"/>
                <a:gd name="T100" fmla="*/ 292 w 308"/>
                <a:gd name="T101" fmla="*/ 254 h 371"/>
                <a:gd name="T102" fmla="*/ 292 w 308"/>
                <a:gd name="T103" fmla="*/ 309 h 371"/>
                <a:gd name="T104" fmla="*/ 154 w 308"/>
                <a:gd name="T105" fmla="*/ 355 h 3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308" h="371">
                  <a:moveTo>
                    <a:pt x="307" y="55"/>
                  </a:moveTo>
                  <a:cubicBezTo>
                    <a:pt x="300" y="27"/>
                    <a:pt x="247" y="0"/>
                    <a:pt x="154" y="0"/>
                  </a:cubicBezTo>
                  <a:cubicBezTo>
                    <a:pt x="61" y="0"/>
                    <a:pt x="8" y="27"/>
                    <a:pt x="1" y="55"/>
                  </a:cubicBezTo>
                  <a:cubicBezTo>
                    <a:pt x="0" y="56"/>
                    <a:pt x="0" y="58"/>
                    <a:pt x="0" y="59"/>
                  </a:cubicBezTo>
                  <a:cubicBezTo>
                    <a:pt x="0" y="315"/>
                    <a:pt x="0" y="315"/>
                    <a:pt x="0" y="315"/>
                  </a:cubicBezTo>
                  <a:cubicBezTo>
                    <a:pt x="0" y="317"/>
                    <a:pt x="1" y="320"/>
                    <a:pt x="3" y="321"/>
                  </a:cubicBezTo>
                  <a:cubicBezTo>
                    <a:pt x="15" y="347"/>
                    <a:pt x="67" y="371"/>
                    <a:pt x="154" y="371"/>
                  </a:cubicBezTo>
                  <a:cubicBezTo>
                    <a:pt x="241" y="371"/>
                    <a:pt x="293" y="347"/>
                    <a:pt x="305" y="321"/>
                  </a:cubicBezTo>
                  <a:cubicBezTo>
                    <a:pt x="307" y="320"/>
                    <a:pt x="308" y="317"/>
                    <a:pt x="308" y="315"/>
                  </a:cubicBezTo>
                  <a:cubicBezTo>
                    <a:pt x="308" y="309"/>
                    <a:pt x="308" y="309"/>
                    <a:pt x="308" y="309"/>
                  </a:cubicBezTo>
                  <a:cubicBezTo>
                    <a:pt x="308" y="309"/>
                    <a:pt x="308" y="309"/>
                    <a:pt x="308" y="309"/>
                  </a:cubicBezTo>
                  <a:cubicBezTo>
                    <a:pt x="308" y="309"/>
                    <a:pt x="308" y="309"/>
                    <a:pt x="308" y="309"/>
                  </a:cubicBezTo>
                  <a:cubicBezTo>
                    <a:pt x="308" y="226"/>
                    <a:pt x="308" y="226"/>
                    <a:pt x="308" y="226"/>
                  </a:cubicBezTo>
                  <a:cubicBezTo>
                    <a:pt x="308" y="226"/>
                    <a:pt x="308" y="226"/>
                    <a:pt x="308" y="226"/>
                  </a:cubicBezTo>
                  <a:cubicBezTo>
                    <a:pt x="308" y="226"/>
                    <a:pt x="308" y="226"/>
                    <a:pt x="308" y="225"/>
                  </a:cubicBezTo>
                  <a:cubicBezTo>
                    <a:pt x="308" y="144"/>
                    <a:pt x="308" y="144"/>
                    <a:pt x="308" y="144"/>
                  </a:cubicBezTo>
                  <a:cubicBezTo>
                    <a:pt x="308" y="144"/>
                    <a:pt x="308" y="144"/>
                    <a:pt x="308" y="144"/>
                  </a:cubicBezTo>
                  <a:cubicBezTo>
                    <a:pt x="308" y="144"/>
                    <a:pt x="308" y="144"/>
                    <a:pt x="308" y="144"/>
                  </a:cubicBezTo>
                  <a:cubicBezTo>
                    <a:pt x="308" y="62"/>
                    <a:pt x="308" y="62"/>
                    <a:pt x="308" y="62"/>
                  </a:cubicBezTo>
                  <a:cubicBezTo>
                    <a:pt x="308" y="62"/>
                    <a:pt x="308" y="62"/>
                    <a:pt x="308" y="62"/>
                  </a:cubicBezTo>
                  <a:cubicBezTo>
                    <a:pt x="308" y="62"/>
                    <a:pt x="308" y="62"/>
                    <a:pt x="308" y="62"/>
                  </a:cubicBezTo>
                  <a:cubicBezTo>
                    <a:pt x="308" y="59"/>
                    <a:pt x="308" y="59"/>
                    <a:pt x="308" y="59"/>
                  </a:cubicBezTo>
                  <a:cubicBezTo>
                    <a:pt x="308" y="58"/>
                    <a:pt x="308" y="57"/>
                    <a:pt x="307" y="55"/>
                  </a:cubicBezTo>
                  <a:close/>
                  <a:moveTo>
                    <a:pt x="292" y="226"/>
                  </a:moveTo>
                  <a:cubicBezTo>
                    <a:pt x="292" y="248"/>
                    <a:pt x="235" y="272"/>
                    <a:pt x="154" y="272"/>
                  </a:cubicBezTo>
                  <a:cubicBezTo>
                    <a:pt x="73" y="272"/>
                    <a:pt x="16" y="248"/>
                    <a:pt x="16" y="226"/>
                  </a:cubicBezTo>
                  <a:cubicBezTo>
                    <a:pt x="16" y="226"/>
                    <a:pt x="16" y="226"/>
                    <a:pt x="16" y="225"/>
                  </a:cubicBezTo>
                  <a:cubicBezTo>
                    <a:pt x="16" y="172"/>
                    <a:pt x="16" y="172"/>
                    <a:pt x="16" y="172"/>
                  </a:cubicBezTo>
                  <a:cubicBezTo>
                    <a:pt x="39" y="191"/>
                    <a:pt x="86" y="206"/>
                    <a:pt x="154" y="206"/>
                  </a:cubicBezTo>
                  <a:cubicBezTo>
                    <a:pt x="222" y="206"/>
                    <a:pt x="269" y="191"/>
                    <a:pt x="292" y="172"/>
                  </a:cubicBezTo>
                  <a:lnTo>
                    <a:pt x="292" y="226"/>
                  </a:lnTo>
                  <a:close/>
                  <a:moveTo>
                    <a:pt x="292" y="144"/>
                  </a:moveTo>
                  <a:cubicBezTo>
                    <a:pt x="292" y="166"/>
                    <a:pt x="235" y="190"/>
                    <a:pt x="154" y="190"/>
                  </a:cubicBezTo>
                  <a:cubicBezTo>
                    <a:pt x="73" y="190"/>
                    <a:pt x="16" y="166"/>
                    <a:pt x="16" y="144"/>
                  </a:cubicBezTo>
                  <a:cubicBezTo>
                    <a:pt x="16" y="144"/>
                    <a:pt x="16" y="144"/>
                    <a:pt x="16" y="144"/>
                  </a:cubicBezTo>
                  <a:cubicBezTo>
                    <a:pt x="16" y="90"/>
                    <a:pt x="16" y="90"/>
                    <a:pt x="16" y="90"/>
                  </a:cubicBezTo>
                  <a:cubicBezTo>
                    <a:pt x="39" y="109"/>
                    <a:pt x="86" y="124"/>
                    <a:pt x="154" y="124"/>
                  </a:cubicBezTo>
                  <a:cubicBezTo>
                    <a:pt x="222" y="124"/>
                    <a:pt x="269" y="109"/>
                    <a:pt x="292" y="90"/>
                  </a:cubicBezTo>
                  <a:lnTo>
                    <a:pt x="292" y="144"/>
                  </a:lnTo>
                  <a:close/>
                  <a:moveTo>
                    <a:pt x="154" y="16"/>
                  </a:moveTo>
                  <a:cubicBezTo>
                    <a:pt x="235" y="16"/>
                    <a:pt x="292" y="40"/>
                    <a:pt x="292" y="62"/>
                  </a:cubicBezTo>
                  <a:cubicBezTo>
                    <a:pt x="292" y="62"/>
                    <a:pt x="292" y="62"/>
                    <a:pt x="292" y="62"/>
                  </a:cubicBezTo>
                  <a:cubicBezTo>
                    <a:pt x="292" y="84"/>
                    <a:pt x="235" y="108"/>
                    <a:pt x="154" y="108"/>
                  </a:cubicBezTo>
                  <a:cubicBezTo>
                    <a:pt x="73" y="108"/>
                    <a:pt x="16" y="84"/>
                    <a:pt x="16" y="62"/>
                  </a:cubicBezTo>
                  <a:cubicBezTo>
                    <a:pt x="16" y="40"/>
                    <a:pt x="73" y="16"/>
                    <a:pt x="154" y="16"/>
                  </a:cubicBezTo>
                  <a:close/>
                  <a:moveTo>
                    <a:pt x="154" y="355"/>
                  </a:moveTo>
                  <a:cubicBezTo>
                    <a:pt x="73" y="355"/>
                    <a:pt x="16" y="331"/>
                    <a:pt x="16" y="309"/>
                  </a:cubicBezTo>
                  <a:cubicBezTo>
                    <a:pt x="16" y="309"/>
                    <a:pt x="16" y="309"/>
                    <a:pt x="16" y="309"/>
                  </a:cubicBezTo>
                  <a:cubicBezTo>
                    <a:pt x="16" y="254"/>
                    <a:pt x="16" y="254"/>
                    <a:pt x="16" y="254"/>
                  </a:cubicBezTo>
                  <a:cubicBezTo>
                    <a:pt x="39" y="273"/>
                    <a:pt x="86" y="288"/>
                    <a:pt x="154" y="288"/>
                  </a:cubicBezTo>
                  <a:cubicBezTo>
                    <a:pt x="222" y="288"/>
                    <a:pt x="269" y="273"/>
                    <a:pt x="292" y="254"/>
                  </a:cubicBezTo>
                  <a:cubicBezTo>
                    <a:pt x="292" y="309"/>
                    <a:pt x="292" y="309"/>
                    <a:pt x="292" y="309"/>
                  </a:cubicBezTo>
                  <a:cubicBezTo>
                    <a:pt x="292" y="331"/>
                    <a:pt x="235" y="355"/>
                    <a:pt x="154" y="355"/>
                  </a:cubicBezTo>
                  <a:close/>
                </a:path>
              </a:pathLst>
            </a:custGeom>
            <a:solidFill>
              <a:srgbClr val="707072"/>
            </a:solidFill>
            <a:ln>
              <a:noFill/>
            </a:ln>
          </p:spPr>
          <p:txBody>
            <a:bodyPr vert="horz" wrap="square" lIns="91416" tIns="45708" rIns="91416" bIns="45708" numCol="1" anchor="t" anchorCtr="0" compatLnSpc="1">
              <a:prstTxWarp prst="textNoShape">
                <a:avLst/>
              </a:prstTxWarp>
            </a:bodyPr>
            <a:lstStyle/>
            <a:p>
              <a:pPr defTabSz="914126">
                <a:defRPr/>
              </a:pPr>
              <a:endParaRPr lang="en-US" sz="1799" kern="0">
                <a:solidFill>
                  <a:sysClr val="windowText" lastClr="000000"/>
                </a:solidFill>
                <a:latin typeface="Arial"/>
              </a:endParaRPr>
            </a:p>
          </p:txBody>
        </p:sp>
      </p:grpSp>
      <p:grpSp>
        <p:nvGrpSpPr>
          <p:cNvPr id="4" name="Group 3"/>
          <p:cNvGrpSpPr/>
          <p:nvPr/>
        </p:nvGrpSpPr>
        <p:grpSpPr>
          <a:xfrm>
            <a:off x="3596251" y="1516638"/>
            <a:ext cx="1442474" cy="534011"/>
            <a:chOff x="3596251" y="1516638"/>
            <a:chExt cx="1442474" cy="534011"/>
          </a:xfrm>
        </p:grpSpPr>
        <p:sp>
          <p:nvSpPr>
            <p:cNvPr id="324" name="Freeform 229"/>
            <p:cNvSpPr>
              <a:spLocks noEditPoints="1"/>
            </p:cNvSpPr>
            <p:nvPr/>
          </p:nvSpPr>
          <p:spPr bwMode="auto">
            <a:xfrm>
              <a:off x="4148167" y="1884369"/>
              <a:ext cx="139610" cy="166280"/>
            </a:xfrm>
            <a:custGeom>
              <a:avLst/>
              <a:gdLst>
                <a:gd name="T0" fmla="*/ 158 w 176"/>
                <a:gd name="T1" fmla="*/ 211 h 211"/>
                <a:gd name="T2" fmla="*/ 18 w 176"/>
                <a:gd name="T3" fmla="*/ 211 h 211"/>
                <a:gd name="T4" fmla="*/ 0 w 176"/>
                <a:gd name="T5" fmla="*/ 193 h 211"/>
                <a:gd name="T6" fmla="*/ 0 w 176"/>
                <a:gd name="T7" fmla="*/ 105 h 211"/>
                <a:gd name="T8" fmla="*/ 18 w 176"/>
                <a:gd name="T9" fmla="*/ 88 h 211"/>
                <a:gd name="T10" fmla="*/ 27 w 176"/>
                <a:gd name="T11" fmla="*/ 88 h 211"/>
                <a:gd name="T12" fmla="*/ 27 w 176"/>
                <a:gd name="T13" fmla="*/ 62 h 211"/>
                <a:gd name="T14" fmla="*/ 88 w 176"/>
                <a:gd name="T15" fmla="*/ 0 h 211"/>
                <a:gd name="T16" fmla="*/ 149 w 176"/>
                <a:gd name="T17" fmla="*/ 62 h 211"/>
                <a:gd name="T18" fmla="*/ 149 w 176"/>
                <a:gd name="T19" fmla="*/ 88 h 211"/>
                <a:gd name="T20" fmla="*/ 158 w 176"/>
                <a:gd name="T21" fmla="*/ 88 h 211"/>
                <a:gd name="T22" fmla="*/ 176 w 176"/>
                <a:gd name="T23" fmla="*/ 105 h 211"/>
                <a:gd name="T24" fmla="*/ 176 w 176"/>
                <a:gd name="T25" fmla="*/ 193 h 211"/>
                <a:gd name="T26" fmla="*/ 158 w 176"/>
                <a:gd name="T27" fmla="*/ 211 h 211"/>
                <a:gd name="T28" fmla="*/ 123 w 176"/>
                <a:gd name="T29" fmla="*/ 62 h 211"/>
                <a:gd name="T30" fmla="*/ 88 w 176"/>
                <a:gd name="T31" fmla="*/ 26 h 211"/>
                <a:gd name="T32" fmla="*/ 53 w 176"/>
                <a:gd name="T33" fmla="*/ 62 h 211"/>
                <a:gd name="T34" fmla="*/ 53 w 176"/>
                <a:gd name="T35" fmla="*/ 88 h 211"/>
                <a:gd name="T36" fmla="*/ 123 w 176"/>
                <a:gd name="T37" fmla="*/ 88 h 211"/>
                <a:gd name="T38" fmla="*/ 123 w 176"/>
                <a:gd name="T39" fmla="*/ 62 h 2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76" h="211">
                  <a:moveTo>
                    <a:pt x="158" y="211"/>
                  </a:moveTo>
                  <a:cubicBezTo>
                    <a:pt x="18" y="211"/>
                    <a:pt x="18" y="211"/>
                    <a:pt x="18" y="211"/>
                  </a:cubicBezTo>
                  <a:cubicBezTo>
                    <a:pt x="8" y="211"/>
                    <a:pt x="0" y="203"/>
                    <a:pt x="0" y="193"/>
                  </a:cubicBezTo>
                  <a:cubicBezTo>
                    <a:pt x="0" y="105"/>
                    <a:pt x="0" y="105"/>
                    <a:pt x="0" y="105"/>
                  </a:cubicBezTo>
                  <a:cubicBezTo>
                    <a:pt x="0" y="96"/>
                    <a:pt x="8" y="88"/>
                    <a:pt x="18" y="88"/>
                  </a:cubicBezTo>
                  <a:cubicBezTo>
                    <a:pt x="27" y="88"/>
                    <a:pt x="27" y="88"/>
                    <a:pt x="27" y="88"/>
                  </a:cubicBezTo>
                  <a:cubicBezTo>
                    <a:pt x="27" y="62"/>
                    <a:pt x="27" y="62"/>
                    <a:pt x="27" y="62"/>
                  </a:cubicBezTo>
                  <a:cubicBezTo>
                    <a:pt x="27" y="28"/>
                    <a:pt x="54" y="0"/>
                    <a:pt x="88" y="0"/>
                  </a:cubicBezTo>
                  <a:cubicBezTo>
                    <a:pt x="122" y="0"/>
                    <a:pt x="149" y="28"/>
                    <a:pt x="149" y="62"/>
                  </a:cubicBezTo>
                  <a:cubicBezTo>
                    <a:pt x="149" y="88"/>
                    <a:pt x="149" y="88"/>
                    <a:pt x="149" y="88"/>
                  </a:cubicBezTo>
                  <a:cubicBezTo>
                    <a:pt x="158" y="88"/>
                    <a:pt x="158" y="88"/>
                    <a:pt x="158" y="88"/>
                  </a:cubicBezTo>
                  <a:cubicBezTo>
                    <a:pt x="168" y="88"/>
                    <a:pt x="176" y="96"/>
                    <a:pt x="176" y="105"/>
                  </a:cubicBezTo>
                  <a:cubicBezTo>
                    <a:pt x="176" y="193"/>
                    <a:pt x="176" y="193"/>
                    <a:pt x="176" y="193"/>
                  </a:cubicBezTo>
                  <a:cubicBezTo>
                    <a:pt x="176" y="203"/>
                    <a:pt x="168" y="211"/>
                    <a:pt x="158" y="211"/>
                  </a:cubicBezTo>
                  <a:close/>
                  <a:moveTo>
                    <a:pt x="123" y="62"/>
                  </a:moveTo>
                  <a:cubicBezTo>
                    <a:pt x="123" y="42"/>
                    <a:pt x="107" y="26"/>
                    <a:pt x="88" y="26"/>
                  </a:cubicBezTo>
                  <a:cubicBezTo>
                    <a:pt x="69" y="26"/>
                    <a:pt x="53" y="42"/>
                    <a:pt x="53" y="62"/>
                  </a:cubicBezTo>
                  <a:cubicBezTo>
                    <a:pt x="53" y="88"/>
                    <a:pt x="53" y="88"/>
                    <a:pt x="53" y="88"/>
                  </a:cubicBezTo>
                  <a:cubicBezTo>
                    <a:pt x="123" y="88"/>
                    <a:pt x="123" y="88"/>
                    <a:pt x="123" y="88"/>
                  </a:cubicBezTo>
                  <a:lnTo>
                    <a:pt x="123" y="62"/>
                  </a:lnTo>
                  <a:close/>
                </a:path>
              </a:pathLst>
            </a:custGeom>
            <a:solidFill>
              <a:srgbClr val="FAAC26"/>
            </a:solidFill>
            <a:ln>
              <a:noFill/>
            </a:ln>
          </p:spPr>
          <p:txBody>
            <a:bodyPr vert="horz" wrap="square" lIns="121920" tIns="60960" rIns="121920" bIns="60960" numCol="1" anchor="t" anchorCtr="0" compatLnSpc="1">
              <a:prstTxWarp prst="textNoShape">
                <a:avLst/>
              </a:prstTxWarp>
            </a:bodyPr>
            <a:lstStyle/>
            <a:p>
              <a:endParaRPr lang="en-US" sz="2400" dirty="0">
                <a:solidFill>
                  <a:srgbClr val="FFFFFF"/>
                </a:solidFill>
              </a:endParaRPr>
            </a:p>
          </p:txBody>
        </p:sp>
        <p:sp>
          <p:nvSpPr>
            <p:cNvPr id="325" name="TextBox 324"/>
            <p:cNvSpPr txBox="1"/>
            <p:nvPr/>
          </p:nvSpPr>
          <p:spPr>
            <a:xfrm>
              <a:off x="3596251" y="1516638"/>
              <a:ext cx="1442474" cy="338554"/>
            </a:xfrm>
            <a:prstGeom prst="rect">
              <a:avLst/>
            </a:prstGeom>
            <a:noFill/>
          </p:spPr>
          <p:txBody>
            <a:bodyPr wrap="square" rtlCol="0">
              <a:spAutoFit/>
            </a:bodyPr>
            <a:lstStyle/>
            <a:p>
              <a:r>
                <a:rPr lang="en-US" sz="1600" dirty="0">
                  <a:solidFill>
                    <a:srgbClr val="FAAC26"/>
                  </a:solidFill>
                </a:rPr>
                <a:t>SSL Encryption</a:t>
              </a:r>
            </a:p>
          </p:txBody>
        </p:sp>
      </p:grpSp>
      <p:grpSp>
        <p:nvGrpSpPr>
          <p:cNvPr id="326" name="Group 325"/>
          <p:cNvGrpSpPr/>
          <p:nvPr/>
        </p:nvGrpSpPr>
        <p:grpSpPr>
          <a:xfrm>
            <a:off x="7629542" y="5632232"/>
            <a:ext cx="463768" cy="463768"/>
            <a:chOff x="2263538" y="3514381"/>
            <a:chExt cx="498948" cy="498948"/>
          </a:xfrm>
        </p:grpSpPr>
        <p:sp>
          <p:nvSpPr>
            <p:cNvPr id="327" name="Oval 326"/>
            <p:cNvSpPr/>
            <p:nvPr/>
          </p:nvSpPr>
          <p:spPr bwMode="gray">
            <a:xfrm>
              <a:off x="2263538" y="3514381"/>
              <a:ext cx="498948" cy="498948"/>
            </a:xfrm>
            <a:prstGeom prst="ellipse">
              <a:avLst/>
            </a:prstGeom>
            <a:solidFill>
              <a:schemeClr val="tx1"/>
            </a:solidFill>
            <a:ln w="25400">
              <a:solidFill>
                <a:schemeClr val="bg2"/>
              </a:solidFill>
              <a:miter lim="800000"/>
              <a:headEnd/>
              <a:tailEnd/>
            </a:ln>
          </p:spPr>
          <p:txBody>
            <a:bodyPr wrap="square" rtlCol="0" anchor="ctr"/>
            <a:lstStyle/>
            <a:p>
              <a:pPr algn="ctr"/>
              <a:endParaRPr lang="en-US" sz="1799" kern="0" dirty="0">
                <a:solidFill>
                  <a:prstClr val="white"/>
                </a:solidFill>
                <a:latin typeface="Arial"/>
              </a:endParaRPr>
            </a:p>
          </p:txBody>
        </p:sp>
        <p:grpSp>
          <p:nvGrpSpPr>
            <p:cNvPr id="328" name="Group 14"/>
            <p:cNvGrpSpPr>
              <a:grpSpLocks noChangeAspect="1"/>
            </p:cNvGrpSpPr>
            <p:nvPr/>
          </p:nvGrpSpPr>
          <p:grpSpPr bwMode="auto">
            <a:xfrm>
              <a:off x="2341322" y="3616521"/>
              <a:ext cx="343379" cy="294667"/>
              <a:chOff x="3116" y="1790"/>
              <a:chExt cx="430" cy="369"/>
            </a:xfrm>
          </p:grpSpPr>
          <p:sp>
            <p:nvSpPr>
              <p:cNvPr id="329" name="Freeform 15"/>
              <p:cNvSpPr>
                <a:spLocks/>
              </p:cNvSpPr>
              <p:nvPr/>
            </p:nvSpPr>
            <p:spPr bwMode="auto">
              <a:xfrm>
                <a:off x="3129" y="1803"/>
                <a:ext cx="403" cy="346"/>
              </a:xfrm>
              <a:custGeom>
                <a:avLst/>
                <a:gdLst>
                  <a:gd name="T0" fmla="*/ 64 w 403"/>
                  <a:gd name="T1" fmla="*/ 112 h 346"/>
                  <a:gd name="T2" fmla="*/ 46 w 403"/>
                  <a:gd name="T3" fmla="*/ 52 h 346"/>
                  <a:gd name="T4" fmla="*/ 90 w 403"/>
                  <a:gd name="T5" fmla="*/ 3 h 346"/>
                  <a:gd name="T6" fmla="*/ 142 w 403"/>
                  <a:gd name="T7" fmla="*/ 2 h 346"/>
                  <a:gd name="T8" fmla="*/ 204 w 403"/>
                  <a:gd name="T9" fmla="*/ 10 h 346"/>
                  <a:gd name="T10" fmla="*/ 286 w 403"/>
                  <a:gd name="T11" fmla="*/ 0 h 346"/>
                  <a:gd name="T12" fmla="*/ 340 w 403"/>
                  <a:gd name="T13" fmla="*/ 14 h 346"/>
                  <a:gd name="T14" fmla="*/ 361 w 403"/>
                  <a:gd name="T15" fmla="*/ 72 h 346"/>
                  <a:gd name="T16" fmla="*/ 339 w 403"/>
                  <a:gd name="T17" fmla="*/ 118 h 346"/>
                  <a:gd name="T18" fmla="*/ 387 w 403"/>
                  <a:gd name="T19" fmla="*/ 167 h 346"/>
                  <a:gd name="T20" fmla="*/ 403 w 403"/>
                  <a:gd name="T21" fmla="*/ 255 h 346"/>
                  <a:gd name="T22" fmla="*/ 336 w 403"/>
                  <a:gd name="T23" fmla="*/ 280 h 346"/>
                  <a:gd name="T24" fmla="*/ 335 w 403"/>
                  <a:gd name="T25" fmla="*/ 312 h 346"/>
                  <a:gd name="T26" fmla="*/ 203 w 403"/>
                  <a:gd name="T27" fmla="*/ 346 h 346"/>
                  <a:gd name="T28" fmla="*/ 65 w 403"/>
                  <a:gd name="T29" fmla="*/ 305 h 346"/>
                  <a:gd name="T30" fmla="*/ 61 w 403"/>
                  <a:gd name="T31" fmla="*/ 283 h 346"/>
                  <a:gd name="T32" fmla="*/ 0 w 403"/>
                  <a:gd name="T33" fmla="*/ 261 h 346"/>
                  <a:gd name="T34" fmla="*/ 13 w 403"/>
                  <a:gd name="T35" fmla="*/ 172 h 346"/>
                  <a:gd name="T36" fmla="*/ 64 w 403"/>
                  <a:gd name="T37" fmla="*/ 112 h 3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03" h="346">
                    <a:moveTo>
                      <a:pt x="64" y="112"/>
                    </a:moveTo>
                    <a:lnTo>
                      <a:pt x="46" y="52"/>
                    </a:lnTo>
                    <a:lnTo>
                      <a:pt x="90" y="3"/>
                    </a:lnTo>
                    <a:lnTo>
                      <a:pt x="142" y="2"/>
                    </a:lnTo>
                    <a:lnTo>
                      <a:pt x="204" y="10"/>
                    </a:lnTo>
                    <a:lnTo>
                      <a:pt x="286" y="0"/>
                    </a:lnTo>
                    <a:lnTo>
                      <a:pt x="340" y="14"/>
                    </a:lnTo>
                    <a:lnTo>
                      <a:pt x="361" y="72"/>
                    </a:lnTo>
                    <a:lnTo>
                      <a:pt x="339" y="118"/>
                    </a:lnTo>
                    <a:lnTo>
                      <a:pt x="387" y="167"/>
                    </a:lnTo>
                    <a:lnTo>
                      <a:pt x="403" y="255"/>
                    </a:lnTo>
                    <a:lnTo>
                      <a:pt x="336" y="280"/>
                    </a:lnTo>
                    <a:lnTo>
                      <a:pt x="335" y="312"/>
                    </a:lnTo>
                    <a:lnTo>
                      <a:pt x="203" y="346"/>
                    </a:lnTo>
                    <a:lnTo>
                      <a:pt x="65" y="305"/>
                    </a:lnTo>
                    <a:lnTo>
                      <a:pt x="61" y="283"/>
                    </a:lnTo>
                    <a:lnTo>
                      <a:pt x="0" y="261"/>
                    </a:lnTo>
                    <a:lnTo>
                      <a:pt x="13" y="172"/>
                    </a:lnTo>
                    <a:lnTo>
                      <a:pt x="64" y="11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ctr" anchorCtr="0" compatLnSpc="1">
                <a:prstTxWarp prst="textNoShape">
                  <a:avLst/>
                </a:prstTxWarp>
              </a:bodyPr>
              <a:lstStyle/>
              <a:p>
                <a:pPr defTabSz="914126">
                  <a:defRPr/>
                </a:pPr>
                <a:endParaRPr lang="en-US" sz="1400" kern="0" dirty="0">
                  <a:solidFill>
                    <a:srgbClr val="000000"/>
                  </a:solidFill>
                  <a:latin typeface="Arial"/>
                </a:endParaRPr>
              </a:p>
            </p:txBody>
          </p:sp>
          <p:sp>
            <p:nvSpPr>
              <p:cNvPr id="330" name="Freeform 16"/>
              <p:cNvSpPr>
                <a:spLocks noEditPoints="1"/>
              </p:cNvSpPr>
              <p:nvPr/>
            </p:nvSpPr>
            <p:spPr bwMode="auto">
              <a:xfrm>
                <a:off x="3116" y="1790"/>
                <a:ext cx="430" cy="369"/>
              </a:xfrm>
              <a:custGeom>
                <a:avLst/>
                <a:gdLst>
                  <a:gd name="T0" fmla="*/ 354 w 418"/>
                  <a:gd name="T1" fmla="*/ 125 h 359"/>
                  <a:gd name="T2" fmla="*/ 294 w 418"/>
                  <a:gd name="T3" fmla="*/ 0 h 359"/>
                  <a:gd name="T4" fmla="*/ 210 w 418"/>
                  <a:gd name="T5" fmla="*/ 6 h 359"/>
                  <a:gd name="T6" fmla="*/ 124 w 418"/>
                  <a:gd name="T7" fmla="*/ 0 h 359"/>
                  <a:gd name="T8" fmla="*/ 64 w 418"/>
                  <a:gd name="T9" fmla="*/ 125 h 359"/>
                  <a:gd name="T10" fmla="*/ 67 w 418"/>
                  <a:gd name="T11" fmla="*/ 301 h 359"/>
                  <a:gd name="T12" fmla="*/ 210 w 418"/>
                  <a:gd name="T13" fmla="*/ 359 h 359"/>
                  <a:gd name="T14" fmla="*/ 352 w 418"/>
                  <a:gd name="T15" fmla="*/ 301 h 359"/>
                  <a:gd name="T16" fmla="*/ 294 w 418"/>
                  <a:gd name="T17" fmla="*/ 24 h 359"/>
                  <a:gd name="T18" fmla="*/ 325 w 418"/>
                  <a:gd name="T19" fmla="*/ 120 h 359"/>
                  <a:gd name="T20" fmla="*/ 294 w 418"/>
                  <a:gd name="T21" fmla="*/ 130 h 359"/>
                  <a:gd name="T22" fmla="*/ 281 w 418"/>
                  <a:gd name="T23" fmla="*/ 128 h 359"/>
                  <a:gd name="T24" fmla="*/ 286 w 418"/>
                  <a:gd name="T25" fmla="*/ 115 h 359"/>
                  <a:gd name="T26" fmla="*/ 269 w 418"/>
                  <a:gd name="T27" fmla="*/ 40 h 359"/>
                  <a:gd name="T28" fmla="*/ 294 w 418"/>
                  <a:gd name="T29" fmla="*/ 24 h 359"/>
                  <a:gd name="T30" fmla="*/ 173 w 418"/>
                  <a:gd name="T31" fmla="*/ 41 h 359"/>
                  <a:gd name="T32" fmla="*/ 210 w 418"/>
                  <a:gd name="T33" fmla="*/ 30 h 359"/>
                  <a:gd name="T34" fmla="*/ 246 w 418"/>
                  <a:gd name="T35" fmla="*/ 41 h 359"/>
                  <a:gd name="T36" fmla="*/ 257 w 418"/>
                  <a:gd name="T37" fmla="*/ 51 h 359"/>
                  <a:gd name="T38" fmla="*/ 268 w 418"/>
                  <a:gd name="T39" fmla="*/ 119 h 359"/>
                  <a:gd name="T40" fmla="*/ 262 w 418"/>
                  <a:gd name="T41" fmla="*/ 129 h 359"/>
                  <a:gd name="T42" fmla="*/ 257 w 418"/>
                  <a:gd name="T43" fmla="*/ 135 h 359"/>
                  <a:gd name="T44" fmla="*/ 237 w 418"/>
                  <a:gd name="T45" fmla="*/ 150 h 359"/>
                  <a:gd name="T46" fmla="*/ 221 w 418"/>
                  <a:gd name="T47" fmla="*/ 156 h 359"/>
                  <a:gd name="T48" fmla="*/ 210 w 418"/>
                  <a:gd name="T49" fmla="*/ 157 h 359"/>
                  <a:gd name="T50" fmla="*/ 198 w 418"/>
                  <a:gd name="T51" fmla="*/ 156 h 359"/>
                  <a:gd name="T52" fmla="*/ 183 w 418"/>
                  <a:gd name="T53" fmla="*/ 150 h 359"/>
                  <a:gd name="T54" fmla="*/ 162 w 418"/>
                  <a:gd name="T55" fmla="*/ 135 h 359"/>
                  <a:gd name="T56" fmla="*/ 157 w 418"/>
                  <a:gd name="T57" fmla="*/ 128 h 359"/>
                  <a:gd name="T58" fmla="*/ 152 w 418"/>
                  <a:gd name="T59" fmla="*/ 119 h 359"/>
                  <a:gd name="T60" fmla="*/ 162 w 418"/>
                  <a:gd name="T61" fmla="*/ 51 h 359"/>
                  <a:gd name="T62" fmla="*/ 124 w 418"/>
                  <a:gd name="T63" fmla="*/ 24 h 359"/>
                  <a:gd name="T64" fmla="*/ 150 w 418"/>
                  <a:gd name="T65" fmla="*/ 41 h 359"/>
                  <a:gd name="T66" fmla="*/ 133 w 418"/>
                  <a:gd name="T67" fmla="*/ 115 h 359"/>
                  <a:gd name="T68" fmla="*/ 138 w 418"/>
                  <a:gd name="T69" fmla="*/ 128 h 359"/>
                  <a:gd name="T70" fmla="*/ 124 w 418"/>
                  <a:gd name="T71" fmla="*/ 130 h 359"/>
                  <a:gd name="T72" fmla="*/ 93 w 418"/>
                  <a:gd name="T73" fmla="*/ 120 h 359"/>
                  <a:gd name="T74" fmla="*/ 124 w 418"/>
                  <a:gd name="T75" fmla="*/ 24 h 359"/>
                  <a:gd name="T76" fmla="*/ 24 w 418"/>
                  <a:gd name="T77" fmla="*/ 257 h 359"/>
                  <a:gd name="T78" fmla="*/ 102 w 418"/>
                  <a:gd name="T79" fmla="*/ 142 h 359"/>
                  <a:gd name="T80" fmla="*/ 147 w 418"/>
                  <a:gd name="T81" fmla="*/ 142 h 359"/>
                  <a:gd name="T82" fmla="*/ 78 w 418"/>
                  <a:gd name="T83" fmla="*/ 270 h 359"/>
                  <a:gd name="T84" fmla="*/ 210 w 418"/>
                  <a:gd name="T85" fmla="*/ 335 h 359"/>
                  <a:gd name="T86" fmla="*/ 91 w 418"/>
                  <a:gd name="T87" fmla="*/ 296 h 359"/>
                  <a:gd name="T88" fmla="*/ 92 w 418"/>
                  <a:gd name="T89" fmla="*/ 280 h 359"/>
                  <a:gd name="T90" fmla="*/ 171 w 418"/>
                  <a:gd name="T91" fmla="*/ 163 h 359"/>
                  <a:gd name="T92" fmla="*/ 202 w 418"/>
                  <a:gd name="T93" fmla="*/ 172 h 359"/>
                  <a:gd name="T94" fmla="*/ 210 w 418"/>
                  <a:gd name="T95" fmla="*/ 173 h 359"/>
                  <a:gd name="T96" fmla="*/ 217 w 418"/>
                  <a:gd name="T97" fmla="*/ 172 h 359"/>
                  <a:gd name="T98" fmla="*/ 248 w 418"/>
                  <a:gd name="T99" fmla="*/ 163 h 359"/>
                  <a:gd name="T100" fmla="*/ 327 w 418"/>
                  <a:gd name="T101" fmla="*/ 280 h 359"/>
                  <a:gd name="T102" fmla="*/ 328 w 418"/>
                  <a:gd name="T103" fmla="*/ 296 h 359"/>
                  <a:gd name="T104" fmla="*/ 210 w 418"/>
                  <a:gd name="T105" fmla="*/ 335 h 359"/>
                  <a:gd name="T106" fmla="*/ 342 w 418"/>
                  <a:gd name="T107" fmla="*/ 270 h 359"/>
                  <a:gd name="T108" fmla="*/ 272 w 418"/>
                  <a:gd name="T109" fmla="*/ 142 h 359"/>
                  <a:gd name="T110" fmla="*/ 317 w 418"/>
                  <a:gd name="T111" fmla="*/ 142 h 359"/>
                  <a:gd name="T112" fmla="*/ 394 w 418"/>
                  <a:gd name="T113" fmla="*/ 257 h 3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418" h="359">
                    <a:moveTo>
                      <a:pt x="418" y="257"/>
                    </a:moveTo>
                    <a:cubicBezTo>
                      <a:pt x="418" y="201"/>
                      <a:pt x="393" y="151"/>
                      <a:pt x="354" y="125"/>
                    </a:cubicBezTo>
                    <a:cubicBezTo>
                      <a:pt x="365" y="112"/>
                      <a:pt x="371" y="95"/>
                      <a:pt x="371" y="77"/>
                    </a:cubicBezTo>
                    <a:cubicBezTo>
                      <a:pt x="371" y="35"/>
                      <a:pt x="337" y="0"/>
                      <a:pt x="294" y="0"/>
                    </a:cubicBezTo>
                    <a:cubicBezTo>
                      <a:pt x="278" y="0"/>
                      <a:pt x="262" y="5"/>
                      <a:pt x="249" y="15"/>
                    </a:cubicBezTo>
                    <a:cubicBezTo>
                      <a:pt x="237" y="9"/>
                      <a:pt x="224" y="6"/>
                      <a:pt x="210" y="6"/>
                    </a:cubicBezTo>
                    <a:cubicBezTo>
                      <a:pt x="196" y="6"/>
                      <a:pt x="182" y="9"/>
                      <a:pt x="170" y="15"/>
                    </a:cubicBezTo>
                    <a:cubicBezTo>
                      <a:pt x="157" y="6"/>
                      <a:pt x="141" y="0"/>
                      <a:pt x="124" y="0"/>
                    </a:cubicBezTo>
                    <a:cubicBezTo>
                      <a:pt x="82" y="0"/>
                      <a:pt x="47" y="35"/>
                      <a:pt x="47" y="77"/>
                    </a:cubicBezTo>
                    <a:cubicBezTo>
                      <a:pt x="47" y="95"/>
                      <a:pt x="54" y="112"/>
                      <a:pt x="64" y="125"/>
                    </a:cubicBezTo>
                    <a:cubicBezTo>
                      <a:pt x="25" y="151"/>
                      <a:pt x="0" y="201"/>
                      <a:pt x="0" y="257"/>
                    </a:cubicBezTo>
                    <a:cubicBezTo>
                      <a:pt x="0" y="284"/>
                      <a:pt x="37" y="296"/>
                      <a:pt x="67" y="301"/>
                    </a:cubicBezTo>
                    <a:cubicBezTo>
                      <a:pt x="67" y="302"/>
                      <a:pt x="67" y="304"/>
                      <a:pt x="67" y="305"/>
                    </a:cubicBezTo>
                    <a:cubicBezTo>
                      <a:pt x="67" y="348"/>
                      <a:pt x="157" y="359"/>
                      <a:pt x="210" y="359"/>
                    </a:cubicBezTo>
                    <a:cubicBezTo>
                      <a:pt x="263" y="359"/>
                      <a:pt x="353" y="348"/>
                      <a:pt x="353" y="305"/>
                    </a:cubicBezTo>
                    <a:cubicBezTo>
                      <a:pt x="353" y="304"/>
                      <a:pt x="353" y="302"/>
                      <a:pt x="352" y="301"/>
                    </a:cubicBezTo>
                    <a:cubicBezTo>
                      <a:pt x="382" y="295"/>
                      <a:pt x="418" y="284"/>
                      <a:pt x="418" y="257"/>
                    </a:cubicBezTo>
                    <a:close/>
                    <a:moveTo>
                      <a:pt x="294" y="24"/>
                    </a:moveTo>
                    <a:cubicBezTo>
                      <a:pt x="324" y="24"/>
                      <a:pt x="347" y="48"/>
                      <a:pt x="347" y="77"/>
                    </a:cubicBezTo>
                    <a:cubicBezTo>
                      <a:pt x="347" y="95"/>
                      <a:pt x="339" y="110"/>
                      <a:pt x="325" y="120"/>
                    </a:cubicBezTo>
                    <a:cubicBezTo>
                      <a:pt x="322" y="122"/>
                      <a:pt x="319" y="124"/>
                      <a:pt x="316" y="125"/>
                    </a:cubicBezTo>
                    <a:cubicBezTo>
                      <a:pt x="309" y="128"/>
                      <a:pt x="302" y="130"/>
                      <a:pt x="294" y="130"/>
                    </a:cubicBezTo>
                    <a:cubicBezTo>
                      <a:pt x="294" y="130"/>
                      <a:pt x="294" y="130"/>
                      <a:pt x="294" y="130"/>
                    </a:cubicBezTo>
                    <a:cubicBezTo>
                      <a:pt x="290" y="130"/>
                      <a:pt x="285" y="129"/>
                      <a:pt x="281" y="128"/>
                    </a:cubicBezTo>
                    <a:cubicBezTo>
                      <a:pt x="282" y="127"/>
                      <a:pt x="283" y="125"/>
                      <a:pt x="283" y="123"/>
                    </a:cubicBezTo>
                    <a:cubicBezTo>
                      <a:pt x="284" y="121"/>
                      <a:pt x="285" y="118"/>
                      <a:pt x="286" y="115"/>
                    </a:cubicBezTo>
                    <a:cubicBezTo>
                      <a:pt x="288" y="108"/>
                      <a:pt x="289" y="101"/>
                      <a:pt x="289" y="93"/>
                    </a:cubicBezTo>
                    <a:cubicBezTo>
                      <a:pt x="289" y="73"/>
                      <a:pt x="282" y="54"/>
                      <a:pt x="269" y="40"/>
                    </a:cubicBezTo>
                    <a:cubicBezTo>
                      <a:pt x="267" y="38"/>
                      <a:pt x="265" y="36"/>
                      <a:pt x="263" y="35"/>
                    </a:cubicBezTo>
                    <a:cubicBezTo>
                      <a:pt x="272" y="28"/>
                      <a:pt x="283" y="24"/>
                      <a:pt x="294" y="24"/>
                    </a:cubicBezTo>
                    <a:close/>
                    <a:moveTo>
                      <a:pt x="167" y="46"/>
                    </a:moveTo>
                    <a:cubicBezTo>
                      <a:pt x="169" y="44"/>
                      <a:pt x="171" y="43"/>
                      <a:pt x="173" y="41"/>
                    </a:cubicBezTo>
                    <a:cubicBezTo>
                      <a:pt x="175" y="40"/>
                      <a:pt x="178" y="38"/>
                      <a:pt x="180" y="37"/>
                    </a:cubicBezTo>
                    <a:cubicBezTo>
                      <a:pt x="189" y="32"/>
                      <a:pt x="199" y="30"/>
                      <a:pt x="210" y="30"/>
                    </a:cubicBezTo>
                    <a:cubicBezTo>
                      <a:pt x="220" y="30"/>
                      <a:pt x="230" y="32"/>
                      <a:pt x="239" y="37"/>
                    </a:cubicBezTo>
                    <a:cubicBezTo>
                      <a:pt x="241" y="38"/>
                      <a:pt x="244" y="39"/>
                      <a:pt x="246" y="41"/>
                    </a:cubicBezTo>
                    <a:cubicBezTo>
                      <a:pt x="248" y="42"/>
                      <a:pt x="250" y="44"/>
                      <a:pt x="252" y="46"/>
                    </a:cubicBezTo>
                    <a:cubicBezTo>
                      <a:pt x="254" y="47"/>
                      <a:pt x="256" y="49"/>
                      <a:pt x="257" y="51"/>
                    </a:cubicBezTo>
                    <a:cubicBezTo>
                      <a:pt x="267" y="62"/>
                      <a:pt x="273" y="77"/>
                      <a:pt x="273" y="93"/>
                    </a:cubicBezTo>
                    <a:cubicBezTo>
                      <a:pt x="273" y="102"/>
                      <a:pt x="271" y="111"/>
                      <a:pt x="268" y="119"/>
                    </a:cubicBezTo>
                    <a:cubicBezTo>
                      <a:pt x="267" y="120"/>
                      <a:pt x="267" y="121"/>
                      <a:pt x="266" y="122"/>
                    </a:cubicBezTo>
                    <a:cubicBezTo>
                      <a:pt x="265" y="124"/>
                      <a:pt x="264" y="126"/>
                      <a:pt x="262" y="129"/>
                    </a:cubicBezTo>
                    <a:cubicBezTo>
                      <a:pt x="262" y="129"/>
                      <a:pt x="262" y="129"/>
                      <a:pt x="262" y="129"/>
                    </a:cubicBezTo>
                    <a:cubicBezTo>
                      <a:pt x="261" y="131"/>
                      <a:pt x="259" y="133"/>
                      <a:pt x="257" y="135"/>
                    </a:cubicBezTo>
                    <a:cubicBezTo>
                      <a:pt x="254" y="139"/>
                      <a:pt x="250" y="142"/>
                      <a:pt x="246" y="145"/>
                    </a:cubicBezTo>
                    <a:cubicBezTo>
                      <a:pt x="243" y="147"/>
                      <a:pt x="240" y="149"/>
                      <a:pt x="237" y="150"/>
                    </a:cubicBezTo>
                    <a:cubicBezTo>
                      <a:pt x="233" y="152"/>
                      <a:pt x="229" y="154"/>
                      <a:pt x="225" y="155"/>
                    </a:cubicBezTo>
                    <a:cubicBezTo>
                      <a:pt x="224" y="155"/>
                      <a:pt x="223" y="155"/>
                      <a:pt x="221" y="156"/>
                    </a:cubicBezTo>
                    <a:cubicBezTo>
                      <a:pt x="219" y="156"/>
                      <a:pt x="216" y="156"/>
                      <a:pt x="213" y="157"/>
                    </a:cubicBezTo>
                    <a:cubicBezTo>
                      <a:pt x="212" y="157"/>
                      <a:pt x="211" y="157"/>
                      <a:pt x="210" y="157"/>
                    </a:cubicBezTo>
                    <a:cubicBezTo>
                      <a:pt x="208" y="157"/>
                      <a:pt x="207" y="157"/>
                      <a:pt x="206" y="156"/>
                    </a:cubicBezTo>
                    <a:cubicBezTo>
                      <a:pt x="203" y="156"/>
                      <a:pt x="201" y="156"/>
                      <a:pt x="198" y="156"/>
                    </a:cubicBezTo>
                    <a:cubicBezTo>
                      <a:pt x="197" y="155"/>
                      <a:pt x="195" y="155"/>
                      <a:pt x="194" y="155"/>
                    </a:cubicBezTo>
                    <a:cubicBezTo>
                      <a:pt x="190" y="154"/>
                      <a:pt x="186" y="152"/>
                      <a:pt x="183" y="150"/>
                    </a:cubicBezTo>
                    <a:cubicBezTo>
                      <a:pt x="179" y="149"/>
                      <a:pt x="176" y="147"/>
                      <a:pt x="173" y="145"/>
                    </a:cubicBezTo>
                    <a:cubicBezTo>
                      <a:pt x="169" y="142"/>
                      <a:pt x="165" y="139"/>
                      <a:pt x="162" y="135"/>
                    </a:cubicBezTo>
                    <a:cubicBezTo>
                      <a:pt x="160" y="133"/>
                      <a:pt x="159" y="131"/>
                      <a:pt x="158" y="129"/>
                    </a:cubicBezTo>
                    <a:cubicBezTo>
                      <a:pt x="157" y="129"/>
                      <a:pt x="157" y="129"/>
                      <a:pt x="157" y="128"/>
                    </a:cubicBezTo>
                    <a:cubicBezTo>
                      <a:pt x="155" y="126"/>
                      <a:pt x="154" y="124"/>
                      <a:pt x="153" y="121"/>
                    </a:cubicBezTo>
                    <a:cubicBezTo>
                      <a:pt x="152" y="121"/>
                      <a:pt x="152" y="120"/>
                      <a:pt x="152" y="119"/>
                    </a:cubicBezTo>
                    <a:cubicBezTo>
                      <a:pt x="148" y="111"/>
                      <a:pt x="146" y="102"/>
                      <a:pt x="146" y="93"/>
                    </a:cubicBezTo>
                    <a:cubicBezTo>
                      <a:pt x="146" y="77"/>
                      <a:pt x="152" y="63"/>
                      <a:pt x="162" y="51"/>
                    </a:cubicBezTo>
                    <a:cubicBezTo>
                      <a:pt x="163" y="50"/>
                      <a:pt x="165" y="48"/>
                      <a:pt x="167" y="46"/>
                    </a:cubicBezTo>
                    <a:close/>
                    <a:moveTo>
                      <a:pt x="124" y="24"/>
                    </a:moveTo>
                    <a:cubicBezTo>
                      <a:pt x="136" y="24"/>
                      <a:pt x="147" y="28"/>
                      <a:pt x="156" y="35"/>
                    </a:cubicBezTo>
                    <a:cubicBezTo>
                      <a:pt x="154" y="37"/>
                      <a:pt x="152" y="39"/>
                      <a:pt x="150" y="41"/>
                    </a:cubicBezTo>
                    <a:cubicBezTo>
                      <a:pt x="138" y="55"/>
                      <a:pt x="130" y="73"/>
                      <a:pt x="130" y="93"/>
                    </a:cubicBezTo>
                    <a:cubicBezTo>
                      <a:pt x="130" y="101"/>
                      <a:pt x="131" y="108"/>
                      <a:pt x="133" y="115"/>
                    </a:cubicBezTo>
                    <a:cubicBezTo>
                      <a:pt x="134" y="118"/>
                      <a:pt x="135" y="121"/>
                      <a:pt x="136" y="124"/>
                    </a:cubicBezTo>
                    <a:cubicBezTo>
                      <a:pt x="137" y="125"/>
                      <a:pt x="138" y="127"/>
                      <a:pt x="138" y="128"/>
                    </a:cubicBezTo>
                    <a:cubicBezTo>
                      <a:pt x="134" y="129"/>
                      <a:pt x="129" y="130"/>
                      <a:pt x="124" y="130"/>
                    </a:cubicBezTo>
                    <a:cubicBezTo>
                      <a:pt x="124" y="130"/>
                      <a:pt x="124" y="130"/>
                      <a:pt x="124" y="130"/>
                    </a:cubicBezTo>
                    <a:cubicBezTo>
                      <a:pt x="117" y="130"/>
                      <a:pt x="109" y="128"/>
                      <a:pt x="103" y="125"/>
                    </a:cubicBezTo>
                    <a:cubicBezTo>
                      <a:pt x="100" y="124"/>
                      <a:pt x="96" y="122"/>
                      <a:pt x="93" y="120"/>
                    </a:cubicBezTo>
                    <a:cubicBezTo>
                      <a:pt x="80" y="110"/>
                      <a:pt x="71" y="95"/>
                      <a:pt x="71" y="77"/>
                    </a:cubicBezTo>
                    <a:cubicBezTo>
                      <a:pt x="71" y="48"/>
                      <a:pt x="95" y="24"/>
                      <a:pt x="124" y="24"/>
                    </a:cubicBezTo>
                    <a:close/>
                    <a:moveTo>
                      <a:pt x="77" y="278"/>
                    </a:moveTo>
                    <a:cubicBezTo>
                      <a:pt x="44" y="273"/>
                      <a:pt x="24" y="263"/>
                      <a:pt x="24" y="257"/>
                    </a:cubicBezTo>
                    <a:cubicBezTo>
                      <a:pt x="24" y="202"/>
                      <a:pt x="53" y="155"/>
                      <a:pt x="92" y="138"/>
                    </a:cubicBezTo>
                    <a:cubicBezTo>
                      <a:pt x="95" y="139"/>
                      <a:pt x="98" y="141"/>
                      <a:pt x="102" y="142"/>
                    </a:cubicBezTo>
                    <a:cubicBezTo>
                      <a:pt x="109" y="145"/>
                      <a:pt x="116" y="146"/>
                      <a:pt x="124" y="146"/>
                    </a:cubicBezTo>
                    <a:cubicBezTo>
                      <a:pt x="132" y="146"/>
                      <a:pt x="140" y="145"/>
                      <a:pt x="147" y="142"/>
                    </a:cubicBezTo>
                    <a:cubicBezTo>
                      <a:pt x="150" y="146"/>
                      <a:pt x="153" y="149"/>
                      <a:pt x="157" y="152"/>
                    </a:cubicBezTo>
                    <a:cubicBezTo>
                      <a:pt x="117" y="173"/>
                      <a:pt x="87" y="217"/>
                      <a:pt x="78" y="270"/>
                    </a:cubicBezTo>
                    <a:cubicBezTo>
                      <a:pt x="77" y="273"/>
                      <a:pt x="77" y="275"/>
                      <a:pt x="77" y="278"/>
                    </a:cubicBezTo>
                    <a:close/>
                    <a:moveTo>
                      <a:pt x="210" y="335"/>
                    </a:moveTo>
                    <a:cubicBezTo>
                      <a:pt x="138" y="335"/>
                      <a:pt x="91" y="317"/>
                      <a:pt x="91" y="305"/>
                    </a:cubicBezTo>
                    <a:cubicBezTo>
                      <a:pt x="91" y="302"/>
                      <a:pt x="91" y="299"/>
                      <a:pt x="91" y="296"/>
                    </a:cubicBezTo>
                    <a:cubicBezTo>
                      <a:pt x="91" y="293"/>
                      <a:pt x="91" y="291"/>
                      <a:pt x="92" y="288"/>
                    </a:cubicBezTo>
                    <a:cubicBezTo>
                      <a:pt x="92" y="285"/>
                      <a:pt x="92" y="283"/>
                      <a:pt x="92" y="280"/>
                    </a:cubicBezTo>
                    <a:cubicBezTo>
                      <a:pt x="93" y="277"/>
                      <a:pt x="93" y="275"/>
                      <a:pt x="94" y="272"/>
                    </a:cubicBezTo>
                    <a:cubicBezTo>
                      <a:pt x="103" y="221"/>
                      <a:pt x="133" y="180"/>
                      <a:pt x="171" y="163"/>
                    </a:cubicBezTo>
                    <a:cubicBezTo>
                      <a:pt x="179" y="167"/>
                      <a:pt x="188" y="170"/>
                      <a:pt x="198" y="172"/>
                    </a:cubicBezTo>
                    <a:cubicBezTo>
                      <a:pt x="199" y="172"/>
                      <a:pt x="200" y="172"/>
                      <a:pt x="202" y="172"/>
                    </a:cubicBezTo>
                    <a:cubicBezTo>
                      <a:pt x="204" y="172"/>
                      <a:pt x="206" y="173"/>
                      <a:pt x="208" y="173"/>
                    </a:cubicBezTo>
                    <a:cubicBezTo>
                      <a:pt x="209" y="173"/>
                      <a:pt x="209" y="173"/>
                      <a:pt x="210" y="173"/>
                    </a:cubicBezTo>
                    <a:cubicBezTo>
                      <a:pt x="210" y="173"/>
                      <a:pt x="210" y="173"/>
                      <a:pt x="211" y="173"/>
                    </a:cubicBezTo>
                    <a:cubicBezTo>
                      <a:pt x="213" y="173"/>
                      <a:pt x="215" y="172"/>
                      <a:pt x="217" y="172"/>
                    </a:cubicBezTo>
                    <a:cubicBezTo>
                      <a:pt x="218" y="172"/>
                      <a:pt x="220" y="172"/>
                      <a:pt x="221" y="172"/>
                    </a:cubicBezTo>
                    <a:cubicBezTo>
                      <a:pt x="231" y="170"/>
                      <a:pt x="240" y="167"/>
                      <a:pt x="248" y="163"/>
                    </a:cubicBezTo>
                    <a:cubicBezTo>
                      <a:pt x="287" y="180"/>
                      <a:pt x="317" y="221"/>
                      <a:pt x="326" y="272"/>
                    </a:cubicBezTo>
                    <a:cubicBezTo>
                      <a:pt x="326" y="275"/>
                      <a:pt x="327" y="277"/>
                      <a:pt x="327" y="280"/>
                    </a:cubicBezTo>
                    <a:cubicBezTo>
                      <a:pt x="327" y="283"/>
                      <a:pt x="328" y="285"/>
                      <a:pt x="328" y="288"/>
                    </a:cubicBezTo>
                    <a:cubicBezTo>
                      <a:pt x="328" y="291"/>
                      <a:pt x="328" y="293"/>
                      <a:pt x="328" y="296"/>
                    </a:cubicBezTo>
                    <a:cubicBezTo>
                      <a:pt x="328" y="299"/>
                      <a:pt x="329" y="302"/>
                      <a:pt x="329" y="305"/>
                    </a:cubicBezTo>
                    <a:cubicBezTo>
                      <a:pt x="329" y="317"/>
                      <a:pt x="281" y="335"/>
                      <a:pt x="210" y="335"/>
                    </a:cubicBezTo>
                    <a:close/>
                    <a:moveTo>
                      <a:pt x="343" y="278"/>
                    </a:moveTo>
                    <a:cubicBezTo>
                      <a:pt x="342" y="275"/>
                      <a:pt x="342" y="273"/>
                      <a:pt x="342" y="270"/>
                    </a:cubicBezTo>
                    <a:cubicBezTo>
                      <a:pt x="332" y="217"/>
                      <a:pt x="302" y="173"/>
                      <a:pt x="263" y="152"/>
                    </a:cubicBezTo>
                    <a:cubicBezTo>
                      <a:pt x="266" y="149"/>
                      <a:pt x="269" y="146"/>
                      <a:pt x="272" y="142"/>
                    </a:cubicBezTo>
                    <a:cubicBezTo>
                      <a:pt x="279" y="145"/>
                      <a:pt x="287" y="146"/>
                      <a:pt x="294" y="146"/>
                    </a:cubicBezTo>
                    <a:cubicBezTo>
                      <a:pt x="302" y="146"/>
                      <a:pt x="310" y="145"/>
                      <a:pt x="317" y="142"/>
                    </a:cubicBezTo>
                    <a:cubicBezTo>
                      <a:pt x="320" y="141"/>
                      <a:pt x="324" y="139"/>
                      <a:pt x="327" y="138"/>
                    </a:cubicBezTo>
                    <a:cubicBezTo>
                      <a:pt x="366" y="155"/>
                      <a:pt x="394" y="202"/>
                      <a:pt x="394" y="257"/>
                    </a:cubicBezTo>
                    <a:cubicBezTo>
                      <a:pt x="394" y="263"/>
                      <a:pt x="375" y="273"/>
                      <a:pt x="343" y="278"/>
                    </a:cubicBezTo>
                    <a:close/>
                  </a:path>
                </a:pathLst>
              </a:custGeom>
              <a:solidFill>
                <a:srgbClr val="70707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ctr" anchorCtr="0" compatLnSpc="1">
                <a:prstTxWarp prst="textNoShape">
                  <a:avLst/>
                </a:prstTxWarp>
              </a:bodyPr>
              <a:lstStyle/>
              <a:p>
                <a:pPr defTabSz="914126">
                  <a:defRPr/>
                </a:pPr>
                <a:endParaRPr lang="en-US" sz="1400" kern="0" dirty="0">
                  <a:solidFill>
                    <a:srgbClr val="000000"/>
                  </a:solidFill>
                  <a:latin typeface="Arial"/>
                </a:endParaRPr>
              </a:p>
            </p:txBody>
          </p:sp>
        </p:grpSp>
      </p:grpSp>
      <p:grpSp>
        <p:nvGrpSpPr>
          <p:cNvPr id="182" name="Group 181"/>
          <p:cNvGrpSpPr/>
          <p:nvPr/>
        </p:nvGrpSpPr>
        <p:grpSpPr>
          <a:xfrm flipV="1">
            <a:off x="5056156" y="2064768"/>
            <a:ext cx="1159442" cy="346314"/>
            <a:chOff x="5173541" y="1992208"/>
            <a:chExt cx="1366378" cy="408124"/>
          </a:xfrm>
        </p:grpSpPr>
        <p:sp>
          <p:nvSpPr>
            <p:cNvPr id="186" name="Rectangle 185"/>
            <p:cNvSpPr/>
            <p:nvPr/>
          </p:nvSpPr>
          <p:spPr>
            <a:xfrm>
              <a:off x="5229225" y="2024568"/>
              <a:ext cx="1257300" cy="322842"/>
            </a:xfrm>
            <a:prstGeom prst="rect">
              <a:avLst/>
            </a:prstGeom>
            <a:solidFill>
              <a:schemeClr val="bg2">
                <a:lumMod val="20000"/>
                <a:lumOff val="80000"/>
              </a:schemeClr>
            </a:solidFill>
            <a:ln w="9525">
              <a:noFill/>
              <a:miter lim="800000"/>
              <a:headEnd/>
              <a:tailEnd/>
            </a:ln>
          </p:spPr>
          <p:txBody>
            <a:bodyPr wrap="square" rtlCol="0" anchor="ctr"/>
            <a:lstStyle/>
            <a:p>
              <a:pPr algn="ctr" defTabSz="914126"/>
              <a:endParaRPr lang="en-US" sz="1799" kern="0" dirty="0">
                <a:solidFill>
                  <a:srgbClr val="404040"/>
                </a:solidFill>
                <a:latin typeface="Arial"/>
              </a:endParaRPr>
            </a:p>
          </p:txBody>
        </p:sp>
        <p:sp>
          <p:nvSpPr>
            <p:cNvPr id="188" name="Freeform 13"/>
            <p:cNvSpPr>
              <a:spLocks noEditPoints="1"/>
            </p:cNvSpPr>
            <p:nvPr/>
          </p:nvSpPr>
          <p:spPr bwMode="auto">
            <a:xfrm>
              <a:off x="5173541" y="1992208"/>
              <a:ext cx="1366378" cy="408124"/>
            </a:xfrm>
            <a:custGeom>
              <a:avLst/>
              <a:gdLst>
                <a:gd name="T0" fmla="*/ 230 w 241"/>
                <a:gd name="T1" fmla="*/ 0 h 70"/>
                <a:gd name="T2" fmla="*/ 11 w 241"/>
                <a:gd name="T3" fmla="*/ 0 h 70"/>
                <a:gd name="T4" fmla="*/ 0 w 241"/>
                <a:gd name="T5" fmla="*/ 11 h 70"/>
                <a:gd name="T6" fmla="*/ 0 w 241"/>
                <a:gd name="T7" fmla="*/ 58 h 70"/>
                <a:gd name="T8" fmla="*/ 11 w 241"/>
                <a:gd name="T9" fmla="*/ 70 h 70"/>
                <a:gd name="T10" fmla="*/ 230 w 241"/>
                <a:gd name="T11" fmla="*/ 70 h 70"/>
                <a:gd name="T12" fmla="*/ 241 w 241"/>
                <a:gd name="T13" fmla="*/ 58 h 70"/>
                <a:gd name="T14" fmla="*/ 241 w 241"/>
                <a:gd name="T15" fmla="*/ 11 h 70"/>
                <a:gd name="T16" fmla="*/ 230 w 241"/>
                <a:gd name="T17" fmla="*/ 0 h 70"/>
                <a:gd name="T18" fmla="*/ 163 w 241"/>
                <a:gd name="T19" fmla="*/ 45 h 70"/>
                <a:gd name="T20" fmla="*/ 25 w 241"/>
                <a:gd name="T21" fmla="*/ 45 h 70"/>
                <a:gd name="T22" fmla="*/ 25 w 241"/>
                <a:gd name="T23" fmla="*/ 24 h 70"/>
                <a:gd name="T24" fmla="*/ 163 w 241"/>
                <a:gd name="T25" fmla="*/ 24 h 70"/>
                <a:gd name="T26" fmla="*/ 163 w 241"/>
                <a:gd name="T27" fmla="*/ 45 h 70"/>
                <a:gd name="T28" fmla="*/ 212 w 241"/>
                <a:gd name="T29" fmla="*/ 44 h 70"/>
                <a:gd name="T30" fmla="*/ 202 w 241"/>
                <a:gd name="T31" fmla="*/ 35 h 70"/>
                <a:gd name="T32" fmla="*/ 212 w 241"/>
                <a:gd name="T33" fmla="*/ 25 h 70"/>
                <a:gd name="T34" fmla="*/ 222 w 241"/>
                <a:gd name="T35" fmla="*/ 35 h 70"/>
                <a:gd name="T36" fmla="*/ 212 w 241"/>
                <a:gd name="T37" fmla="*/ 44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41" h="70">
                  <a:moveTo>
                    <a:pt x="230" y="0"/>
                  </a:moveTo>
                  <a:cubicBezTo>
                    <a:pt x="11" y="0"/>
                    <a:pt x="11" y="0"/>
                    <a:pt x="11" y="0"/>
                  </a:cubicBezTo>
                  <a:cubicBezTo>
                    <a:pt x="5" y="0"/>
                    <a:pt x="0" y="5"/>
                    <a:pt x="0" y="11"/>
                  </a:cubicBezTo>
                  <a:cubicBezTo>
                    <a:pt x="0" y="58"/>
                    <a:pt x="0" y="58"/>
                    <a:pt x="0" y="58"/>
                  </a:cubicBezTo>
                  <a:cubicBezTo>
                    <a:pt x="0" y="65"/>
                    <a:pt x="5" y="70"/>
                    <a:pt x="11" y="70"/>
                  </a:cubicBezTo>
                  <a:cubicBezTo>
                    <a:pt x="230" y="70"/>
                    <a:pt x="230" y="70"/>
                    <a:pt x="230" y="70"/>
                  </a:cubicBezTo>
                  <a:cubicBezTo>
                    <a:pt x="236" y="70"/>
                    <a:pt x="241" y="65"/>
                    <a:pt x="241" y="58"/>
                  </a:cubicBezTo>
                  <a:cubicBezTo>
                    <a:pt x="241" y="11"/>
                    <a:pt x="241" y="11"/>
                    <a:pt x="241" y="11"/>
                  </a:cubicBezTo>
                  <a:cubicBezTo>
                    <a:pt x="241" y="5"/>
                    <a:pt x="236" y="0"/>
                    <a:pt x="230" y="0"/>
                  </a:cubicBezTo>
                  <a:close/>
                  <a:moveTo>
                    <a:pt x="163" y="45"/>
                  </a:moveTo>
                  <a:cubicBezTo>
                    <a:pt x="25" y="45"/>
                    <a:pt x="25" y="45"/>
                    <a:pt x="25" y="45"/>
                  </a:cubicBezTo>
                  <a:cubicBezTo>
                    <a:pt x="25" y="24"/>
                    <a:pt x="25" y="24"/>
                    <a:pt x="25" y="24"/>
                  </a:cubicBezTo>
                  <a:cubicBezTo>
                    <a:pt x="163" y="24"/>
                    <a:pt x="163" y="24"/>
                    <a:pt x="163" y="24"/>
                  </a:cubicBezTo>
                  <a:lnTo>
                    <a:pt x="163" y="45"/>
                  </a:lnTo>
                  <a:close/>
                  <a:moveTo>
                    <a:pt x="212" y="44"/>
                  </a:moveTo>
                  <a:cubicBezTo>
                    <a:pt x="207" y="44"/>
                    <a:pt x="202" y="40"/>
                    <a:pt x="202" y="35"/>
                  </a:cubicBezTo>
                  <a:cubicBezTo>
                    <a:pt x="202" y="29"/>
                    <a:pt x="207" y="25"/>
                    <a:pt x="212" y="25"/>
                  </a:cubicBezTo>
                  <a:cubicBezTo>
                    <a:pt x="218" y="25"/>
                    <a:pt x="222" y="29"/>
                    <a:pt x="222" y="35"/>
                  </a:cubicBezTo>
                  <a:cubicBezTo>
                    <a:pt x="222" y="40"/>
                    <a:pt x="218" y="44"/>
                    <a:pt x="212" y="44"/>
                  </a:cubicBezTo>
                  <a:close/>
                </a:path>
              </a:pathLst>
            </a:custGeom>
            <a:solidFill>
              <a:srgbClr val="707072"/>
            </a:solidFill>
            <a:ln w="12700">
              <a:noFill/>
            </a:ln>
          </p:spPr>
          <p:txBody>
            <a:bodyPr vert="horz" wrap="square" lIns="91416" tIns="45708" rIns="91416" bIns="45708" numCol="1" anchor="t" anchorCtr="0" compatLnSpc="1">
              <a:prstTxWarp prst="textNoShape">
                <a:avLst/>
              </a:prstTxWarp>
            </a:bodyPr>
            <a:lstStyle/>
            <a:p>
              <a:pPr defTabSz="914126"/>
              <a:endParaRPr lang="en-US" sz="1799" kern="0">
                <a:solidFill>
                  <a:sysClr val="windowText" lastClr="000000"/>
                </a:solidFill>
              </a:endParaRPr>
            </a:p>
          </p:txBody>
        </p:sp>
      </p:grpSp>
      <p:grpSp>
        <p:nvGrpSpPr>
          <p:cNvPr id="227" name="Group 226"/>
          <p:cNvGrpSpPr/>
          <p:nvPr/>
        </p:nvGrpSpPr>
        <p:grpSpPr>
          <a:xfrm>
            <a:off x="5298765" y="2077547"/>
            <a:ext cx="669891" cy="669717"/>
            <a:chOff x="3902109" y="2701737"/>
            <a:chExt cx="810025" cy="809814"/>
          </a:xfrm>
        </p:grpSpPr>
        <p:sp>
          <p:nvSpPr>
            <p:cNvPr id="228" name="Oval 5"/>
            <p:cNvSpPr>
              <a:spLocks noChangeArrowheads="1"/>
            </p:cNvSpPr>
            <p:nvPr/>
          </p:nvSpPr>
          <p:spPr bwMode="gray">
            <a:xfrm>
              <a:off x="3902109" y="2701737"/>
              <a:ext cx="810025" cy="809814"/>
            </a:xfrm>
            <a:prstGeom prst="ellipse">
              <a:avLst/>
            </a:prstGeom>
            <a:solidFill>
              <a:srgbClr val="FFFFFF"/>
            </a:solidFill>
            <a:ln w="57150">
              <a:solidFill>
                <a:srgbClr val="FDBA30"/>
              </a:solidFill>
              <a:round/>
              <a:headEnd/>
              <a:tailEnd/>
            </a:ln>
          </p:spPr>
          <p:txBody>
            <a:bodyPr vert="horz" wrap="square" lIns="121888" tIns="60944" rIns="121888" bIns="60944" numCol="1" anchor="t" anchorCtr="0" compatLnSpc="1">
              <a:prstTxWarp prst="textNoShape">
                <a:avLst/>
              </a:prstTxWarp>
            </a:bodyPr>
            <a:lstStyle/>
            <a:p>
              <a:pPr defTabSz="1218895">
                <a:defRPr/>
              </a:pPr>
              <a:endParaRPr lang="en-CA" sz="2399" kern="0">
                <a:solidFill>
                  <a:sysClr val="windowText" lastClr="000000"/>
                </a:solidFill>
              </a:endParaRPr>
            </a:p>
          </p:txBody>
        </p:sp>
        <p:grpSp>
          <p:nvGrpSpPr>
            <p:cNvPr id="229" name="Group 228"/>
            <p:cNvGrpSpPr/>
            <p:nvPr/>
          </p:nvGrpSpPr>
          <p:grpSpPr>
            <a:xfrm>
              <a:off x="4051909" y="2828925"/>
              <a:ext cx="515068" cy="471806"/>
              <a:chOff x="5487988" y="2871788"/>
              <a:chExt cx="1209675" cy="1108075"/>
            </a:xfrm>
          </p:grpSpPr>
          <p:sp>
            <p:nvSpPr>
              <p:cNvPr id="230" name="Isosceles Triangle 190"/>
              <p:cNvSpPr/>
              <p:nvPr/>
            </p:nvSpPr>
            <p:spPr>
              <a:xfrm>
                <a:off x="5534025" y="2893034"/>
                <a:ext cx="1134750" cy="1017920"/>
              </a:xfrm>
              <a:prstGeom prst="triangle">
                <a:avLst/>
              </a:prstGeom>
              <a:solidFill>
                <a:schemeClr val="tx1"/>
              </a:solidFill>
              <a:ln w="9525">
                <a:noFill/>
                <a:miter lim="800000"/>
                <a:headEnd/>
                <a:tailEnd/>
              </a:ln>
            </p:spPr>
            <p:txBody>
              <a:bodyPr wrap="square" rtlCol="0" anchor="ctr"/>
              <a:lstStyle/>
              <a:p>
                <a:pPr algn="ctr"/>
                <a:endParaRPr lang="en-US" sz="1799" kern="0" dirty="0">
                  <a:solidFill>
                    <a:prstClr val="white"/>
                  </a:solidFill>
                </a:endParaRPr>
              </a:p>
            </p:txBody>
          </p:sp>
          <p:sp>
            <p:nvSpPr>
              <p:cNvPr id="231" name="Freeform 230"/>
              <p:cNvSpPr>
                <a:spLocks noEditPoints="1"/>
              </p:cNvSpPr>
              <p:nvPr/>
            </p:nvSpPr>
            <p:spPr bwMode="auto">
              <a:xfrm>
                <a:off x="5487988" y="2871788"/>
                <a:ext cx="1209675" cy="1108075"/>
              </a:xfrm>
              <a:custGeom>
                <a:avLst/>
                <a:gdLst>
                  <a:gd name="T0" fmla="*/ 307 w 321"/>
                  <a:gd name="T1" fmla="*/ 294 h 294"/>
                  <a:gd name="T2" fmla="*/ 15 w 321"/>
                  <a:gd name="T3" fmla="*/ 294 h 294"/>
                  <a:gd name="T4" fmla="*/ 3 w 321"/>
                  <a:gd name="T5" fmla="*/ 287 h 294"/>
                  <a:gd name="T6" fmla="*/ 3 w 321"/>
                  <a:gd name="T7" fmla="*/ 274 h 294"/>
                  <a:gd name="T8" fmla="*/ 149 w 321"/>
                  <a:gd name="T9" fmla="*/ 8 h 294"/>
                  <a:gd name="T10" fmla="*/ 173 w 321"/>
                  <a:gd name="T11" fmla="*/ 8 h 294"/>
                  <a:gd name="T12" fmla="*/ 319 w 321"/>
                  <a:gd name="T13" fmla="*/ 274 h 294"/>
                  <a:gd name="T14" fmla="*/ 319 w 321"/>
                  <a:gd name="T15" fmla="*/ 287 h 294"/>
                  <a:gd name="T16" fmla="*/ 307 w 321"/>
                  <a:gd name="T17" fmla="*/ 294 h 294"/>
                  <a:gd name="T18" fmla="*/ 37 w 321"/>
                  <a:gd name="T19" fmla="*/ 267 h 294"/>
                  <a:gd name="T20" fmla="*/ 284 w 321"/>
                  <a:gd name="T21" fmla="*/ 267 h 294"/>
                  <a:gd name="T22" fmla="*/ 161 w 321"/>
                  <a:gd name="T23" fmla="*/ 43 h 294"/>
                  <a:gd name="T24" fmla="*/ 37 w 321"/>
                  <a:gd name="T25" fmla="*/ 267 h 2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21" h="294">
                    <a:moveTo>
                      <a:pt x="307" y="294"/>
                    </a:moveTo>
                    <a:cubicBezTo>
                      <a:pt x="15" y="294"/>
                      <a:pt x="15" y="294"/>
                      <a:pt x="15" y="294"/>
                    </a:cubicBezTo>
                    <a:cubicBezTo>
                      <a:pt x="9" y="294"/>
                      <a:pt x="5" y="291"/>
                      <a:pt x="3" y="287"/>
                    </a:cubicBezTo>
                    <a:cubicBezTo>
                      <a:pt x="0" y="283"/>
                      <a:pt x="0" y="278"/>
                      <a:pt x="3" y="274"/>
                    </a:cubicBezTo>
                    <a:cubicBezTo>
                      <a:pt x="149" y="8"/>
                      <a:pt x="149" y="8"/>
                      <a:pt x="149" y="8"/>
                    </a:cubicBezTo>
                    <a:cubicBezTo>
                      <a:pt x="154" y="0"/>
                      <a:pt x="167" y="0"/>
                      <a:pt x="173" y="8"/>
                    </a:cubicBezTo>
                    <a:cubicBezTo>
                      <a:pt x="319" y="274"/>
                      <a:pt x="319" y="274"/>
                      <a:pt x="319" y="274"/>
                    </a:cubicBezTo>
                    <a:cubicBezTo>
                      <a:pt x="321" y="278"/>
                      <a:pt x="321" y="283"/>
                      <a:pt x="319" y="287"/>
                    </a:cubicBezTo>
                    <a:cubicBezTo>
                      <a:pt x="316" y="291"/>
                      <a:pt x="312" y="294"/>
                      <a:pt x="307" y="294"/>
                    </a:cubicBezTo>
                    <a:close/>
                    <a:moveTo>
                      <a:pt x="37" y="267"/>
                    </a:moveTo>
                    <a:cubicBezTo>
                      <a:pt x="284" y="267"/>
                      <a:pt x="284" y="267"/>
                      <a:pt x="284" y="267"/>
                    </a:cubicBezTo>
                    <a:cubicBezTo>
                      <a:pt x="161" y="43"/>
                      <a:pt x="161" y="43"/>
                      <a:pt x="161" y="43"/>
                    </a:cubicBezTo>
                    <a:lnTo>
                      <a:pt x="37" y="267"/>
                    </a:lnTo>
                    <a:close/>
                  </a:path>
                </a:pathLst>
              </a:custGeom>
              <a:solidFill>
                <a:schemeClr val="accent6"/>
              </a:solidFill>
              <a:ln>
                <a:noFill/>
              </a:ln>
            </p:spPr>
            <p:txBody>
              <a:bodyPr vert="horz" wrap="square" lIns="91416" tIns="45708" rIns="91416" bIns="45708" numCol="1" anchor="t" anchorCtr="0" compatLnSpc="1">
                <a:prstTxWarp prst="textNoShape">
                  <a:avLst/>
                </a:prstTxWarp>
              </a:bodyPr>
              <a:lstStyle/>
              <a:p>
                <a:endParaRPr lang="en-US" sz="1799">
                  <a:solidFill>
                    <a:srgbClr val="000000"/>
                  </a:solidFill>
                </a:endParaRPr>
              </a:p>
            </p:txBody>
          </p:sp>
          <p:sp>
            <p:nvSpPr>
              <p:cNvPr id="232" name="Freeform 231"/>
              <p:cNvSpPr>
                <a:spLocks noEditPoints="1"/>
              </p:cNvSpPr>
              <p:nvPr/>
            </p:nvSpPr>
            <p:spPr bwMode="auto">
              <a:xfrm>
                <a:off x="6034088" y="3297238"/>
                <a:ext cx="115888" cy="493713"/>
              </a:xfrm>
              <a:custGeom>
                <a:avLst/>
                <a:gdLst>
                  <a:gd name="T0" fmla="*/ 18 w 31"/>
                  <a:gd name="T1" fmla="*/ 88 h 131"/>
                  <a:gd name="T2" fmla="*/ 14 w 31"/>
                  <a:gd name="T3" fmla="*/ 88 h 131"/>
                  <a:gd name="T4" fmla="*/ 9 w 31"/>
                  <a:gd name="T5" fmla="*/ 62 h 131"/>
                  <a:gd name="T6" fmla="*/ 5 w 31"/>
                  <a:gd name="T7" fmla="*/ 42 h 131"/>
                  <a:gd name="T8" fmla="*/ 0 w 31"/>
                  <a:gd name="T9" fmla="*/ 16 h 131"/>
                  <a:gd name="T10" fmla="*/ 5 w 31"/>
                  <a:gd name="T11" fmla="*/ 4 h 131"/>
                  <a:gd name="T12" fmla="*/ 16 w 31"/>
                  <a:gd name="T13" fmla="*/ 0 h 131"/>
                  <a:gd name="T14" fmla="*/ 27 w 31"/>
                  <a:gd name="T15" fmla="*/ 4 h 131"/>
                  <a:gd name="T16" fmla="*/ 31 w 31"/>
                  <a:gd name="T17" fmla="*/ 15 h 131"/>
                  <a:gd name="T18" fmla="*/ 26 w 31"/>
                  <a:gd name="T19" fmla="*/ 42 h 131"/>
                  <a:gd name="T20" fmla="*/ 22 w 31"/>
                  <a:gd name="T21" fmla="*/ 62 h 131"/>
                  <a:gd name="T22" fmla="*/ 18 w 31"/>
                  <a:gd name="T23" fmla="*/ 88 h 131"/>
                  <a:gd name="T24" fmla="*/ 16 w 31"/>
                  <a:gd name="T25" fmla="*/ 101 h 131"/>
                  <a:gd name="T26" fmla="*/ 26 w 31"/>
                  <a:gd name="T27" fmla="*/ 105 h 131"/>
                  <a:gd name="T28" fmla="*/ 31 w 31"/>
                  <a:gd name="T29" fmla="*/ 116 h 131"/>
                  <a:gd name="T30" fmla="*/ 26 w 31"/>
                  <a:gd name="T31" fmla="*/ 126 h 131"/>
                  <a:gd name="T32" fmla="*/ 16 w 31"/>
                  <a:gd name="T33" fmla="*/ 131 h 131"/>
                  <a:gd name="T34" fmla="*/ 5 w 31"/>
                  <a:gd name="T35" fmla="*/ 126 h 131"/>
                  <a:gd name="T36" fmla="*/ 1 w 31"/>
                  <a:gd name="T37" fmla="*/ 116 h 131"/>
                  <a:gd name="T38" fmla="*/ 5 w 31"/>
                  <a:gd name="T39" fmla="*/ 105 h 131"/>
                  <a:gd name="T40" fmla="*/ 16 w 31"/>
                  <a:gd name="T41" fmla="*/ 101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1" h="131">
                    <a:moveTo>
                      <a:pt x="18" y="88"/>
                    </a:moveTo>
                    <a:cubicBezTo>
                      <a:pt x="14" y="88"/>
                      <a:pt x="14" y="88"/>
                      <a:pt x="14" y="88"/>
                    </a:cubicBezTo>
                    <a:cubicBezTo>
                      <a:pt x="13" y="80"/>
                      <a:pt x="12" y="72"/>
                      <a:pt x="9" y="62"/>
                    </a:cubicBezTo>
                    <a:cubicBezTo>
                      <a:pt x="5" y="42"/>
                      <a:pt x="5" y="42"/>
                      <a:pt x="5" y="42"/>
                    </a:cubicBezTo>
                    <a:cubicBezTo>
                      <a:pt x="2" y="30"/>
                      <a:pt x="0" y="21"/>
                      <a:pt x="0" y="16"/>
                    </a:cubicBezTo>
                    <a:cubicBezTo>
                      <a:pt x="0" y="11"/>
                      <a:pt x="2" y="7"/>
                      <a:pt x="5" y="4"/>
                    </a:cubicBezTo>
                    <a:cubicBezTo>
                      <a:pt x="7" y="1"/>
                      <a:pt x="11" y="0"/>
                      <a:pt x="16" y="0"/>
                    </a:cubicBezTo>
                    <a:cubicBezTo>
                      <a:pt x="20" y="0"/>
                      <a:pt x="24" y="1"/>
                      <a:pt x="27" y="4"/>
                    </a:cubicBezTo>
                    <a:cubicBezTo>
                      <a:pt x="30" y="7"/>
                      <a:pt x="31" y="11"/>
                      <a:pt x="31" y="15"/>
                    </a:cubicBezTo>
                    <a:cubicBezTo>
                      <a:pt x="31" y="20"/>
                      <a:pt x="30" y="29"/>
                      <a:pt x="26" y="42"/>
                    </a:cubicBezTo>
                    <a:cubicBezTo>
                      <a:pt x="22" y="62"/>
                      <a:pt x="22" y="62"/>
                      <a:pt x="22" y="62"/>
                    </a:cubicBezTo>
                    <a:cubicBezTo>
                      <a:pt x="20" y="69"/>
                      <a:pt x="19" y="78"/>
                      <a:pt x="18" y="88"/>
                    </a:cubicBezTo>
                    <a:close/>
                    <a:moveTo>
                      <a:pt x="16" y="101"/>
                    </a:moveTo>
                    <a:cubicBezTo>
                      <a:pt x="20" y="101"/>
                      <a:pt x="24" y="102"/>
                      <a:pt x="26" y="105"/>
                    </a:cubicBezTo>
                    <a:cubicBezTo>
                      <a:pt x="29" y="108"/>
                      <a:pt x="31" y="112"/>
                      <a:pt x="31" y="116"/>
                    </a:cubicBezTo>
                    <a:cubicBezTo>
                      <a:pt x="31" y="120"/>
                      <a:pt x="29" y="124"/>
                      <a:pt x="26" y="126"/>
                    </a:cubicBezTo>
                    <a:cubicBezTo>
                      <a:pt x="24" y="129"/>
                      <a:pt x="20" y="131"/>
                      <a:pt x="16" y="131"/>
                    </a:cubicBezTo>
                    <a:cubicBezTo>
                      <a:pt x="12" y="131"/>
                      <a:pt x="8" y="129"/>
                      <a:pt x="5" y="126"/>
                    </a:cubicBezTo>
                    <a:cubicBezTo>
                      <a:pt x="2" y="124"/>
                      <a:pt x="1" y="120"/>
                      <a:pt x="1" y="116"/>
                    </a:cubicBezTo>
                    <a:cubicBezTo>
                      <a:pt x="1" y="112"/>
                      <a:pt x="2" y="108"/>
                      <a:pt x="5" y="105"/>
                    </a:cubicBezTo>
                    <a:cubicBezTo>
                      <a:pt x="8" y="102"/>
                      <a:pt x="12" y="101"/>
                      <a:pt x="16" y="10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endParaRPr lang="en-US" sz="1799">
                  <a:solidFill>
                    <a:srgbClr val="000000"/>
                  </a:solidFill>
                </a:endParaRPr>
              </a:p>
            </p:txBody>
          </p:sp>
        </p:grpSp>
      </p:grpSp>
      <p:pic>
        <p:nvPicPr>
          <p:cNvPr id="189" name="Picture 188"/>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37463" y="5200369"/>
            <a:ext cx="606262" cy="521246"/>
          </a:xfrm>
          <a:prstGeom prst="rect">
            <a:avLst/>
          </a:prstGeom>
        </p:spPr>
      </p:pic>
      <p:sp>
        <p:nvSpPr>
          <p:cNvPr id="3" name="Footer Placeholder 2"/>
          <p:cNvSpPr>
            <a:spLocks noGrp="1"/>
          </p:cNvSpPr>
          <p:nvPr>
            <p:ph type="ftr" sz="quarter" idx="11"/>
          </p:nvPr>
        </p:nvSpPr>
        <p:spPr/>
        <p:txBody>
          <a:bodyPr/>
          <a:lstStyle/>
          <a:p>
            <a:r>
              <a:rPr lang="en-US" smtClean="0"/>
              <a:t>Symantec Confidential - NDA required</a:t>
            </a:r>
            <a:endParaRPr lang="en-US" dirty="0"/>
          </a:p>
        </p:txBody>
      </p:sp>
    </p:spTree>
    <p:extLst>
      <p:ext uri="{BB962C8B-B14F-4D97-AF65-F5344CB8AC3E}">
        <p14:creationId xmlns:p14="http://schemas.microsoft.com/office/powerpoint/2010/main" val="5718471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83"/>
                                        </p:tgtEl>
                                        <p:attrNameLst>
                                          <p:attrName>style.visibility</p:attrName>
                                        </p:attrNameLst>
                                      </p:cBhvr>
                                      <p:to>
                                        <p:strVal val="visible"/>
                                      </p:to>
                                    </p:set>
                                    <p:animEffect transition="in" filter="wipe(down)">
                                      <p:cBhvr>
                                        <p:cTn id="7" dur="500"/>
                                        <p:tgtEl>
                                          <p:spTgt spid="18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84"/>
                                        </p:tgtEl>
                                        <p:attrNameLst>
                                          <p:attrName>style.visibility</p:attrName>
                                        </p:attrNameLst>
                                      </p:cBhvr>
                                      <p:to>
                                        <p:strVal val="visible"/>
                                      </p:to>
                                    </p:set>
                                    <p:animEffect transition="in" filter="wipe(down)">
                                      <p:cBhvr>
                                        <p:cTn id="10" dur="500"/>
                                        <p:tgtEl>
                                          <p:spTgt spid="184"/>
                                        </p:tgtEl>
                                      </p:cBhvr>
                                    </p:animEffect>
                                  </p:childTnLst>
                                </p:cTn>
                              </p:par>
                            </p:childTnLst>
                          </p:cTn>
                        </p:par>
                        <p:par>
                          <p:cTn id="11" fill="hold">
                            <p:stCondLst>
                              <p:cond delay="500"/>
                            </p:stCondLst>
                            <p:childTnLst>
                              <p:par>
                                <p:cTn id="12" presetID="10" presetClass="exit" presetSubtype="0" fill="hold" nodeType="afterEffect">
                                  <p:stCondLst>
                                    <p:cond delay="0"/>
                                  </p:stCondLst>
                                  <p:childTnLst>
                                    <p:animEffect transition="out" filter="fade">
                                      <p:cBhvr>
                                        <p:cTn id="13" dur="500"/>
                                        <p:tgtEl>
                                          <p:spTgt spid="172"/>
                                        </p:tgtEl>
                                      </p:cBhvr>
                                    </p:animEffect>
                                    <p:set>
                                      <p:cBhvr>
                                        <p:cTn id="14" dur="1" fill="hold">
                                          <p:stCondLst>
                                            <p:cond delay="499"/>
                                          </p:stCondLst>
                                        </p:cTn>
                                        <p:tgtEl>
                                          <p:spTgt spid="172"/>
                                        </p:tgtEl>
                                        <p:attrNameLst>
                                          <p:attrName>style.visibility</p:attrName>
                                        </p:attrNameLst>
                                      </p:cBhvr>
                                      <p:to>
                                        <p:strVal val="hidden"/>
                                      </p:to>
                                    </p:set>
                                  </p:childTnLst>
                                </p:cTn>
                              </p:par>
                            </p:childTnLst>
                          </p:cTn>
                        </p:par>
                        <p:par>
                          <p:cTn id="15" fill="hold">
                            <p:stCondLst>
                              <p:cond delay="1000"/>
                            </p:stCondLst>
                            <p:childTnLst>
                              <p:par>
                                <p:cTn id="16" presetID="19" presetClass="emph" presetSubtype="0" fill="hold" grpId="0" nodeType="afterEffect">
                                  <p:stCondLst>
                                    <p:cond delay="500"/>
                                  </p:stCondLst>
                                  <p:childTnLst>
                                    <p:animClr clrSpc="rgb" dir="cw">
                                      <p:cBhvr override="childStyle">
                                        <p:cTn id="17" dur="500" fill="hold"/>
                                        <p:tgtEl>
                                          <p:spTgt spid="285"/>
                                        </p:tgtEl>
                                        <p:attrNameLst>
                                          <p:attrName>style.color</p:attrName>
                                        </p:attrNameLst>
                                      </p:cBhvr>
                                      <p:to>
                                        <a:srgbClr val="F2A212"/>
                                      </p:to>
                                    </p:animClr>
                                    <p:animClr clrSpc="rgb" dir="cw">
                                      <p:cBhvr>
                                        <p:cTn id="18" dur="500" fill="hold"/>
                                        <p:tgtEl>
                                          <p:spTgt spid="285"/>
                                        </p:tgtEl>
                                        <p:attrNameLst>
                                          <p:attrName>fillcolor</p:attrName>
                                        </p:attrNameLst>
                                      </p:cBhvr>
                                      <p:to>
                                        <a:srgbClr val="F2A212"/>
                                      </p:to>
                                    </p:animClr>
                                    <p:set>
                                      <p:cBhvr>
                                        <p:cTn id="19" dur="500" fill="hold"/>
                                        <p:tgtEl>
                                          <p:spTgt spid="285"/>
                                        </p:tgtEl>
                                        <p:attrNameLst>
                                          <p:attrName>fill.type</p:attrName>
                                        </p:attrNameLst>
                                      </p:cBhvr>
                                      <p:to>
                                        <p:strVal val="solid"/>
                                      </p:to>
                                    </p:set>
                                    <p:set>
                                      <p:cBhvr>
                                        <p:cTn id="20" dur="500" fill="hold"/>
                                        <p:tgtEl>
                                          <p:spTgt spid="285"/>
                                        </p:tgtEl>
                                        <p:attrNameLst>
                                          <p:attrName>fill.on</p:attrName>
                                        </p:attrNameLst>
                                      </p:cBhvr>
                                      <p:to>
                                        <p:strVal val="true"/>
                                      </p:to>
                                    </p:set>
                                  </p:childTnLst>
                                </p:cTn>
                              </p:par>
                              <p:par>
                                <p:cTn id="21" presetID="19" presetClass="emph" presetSubtype="0" fill="hold" grpId="0" nodeType="withEffect">
                                  <p:stCondLst>
                                    <p:cond delay="500"/>
                                  </p:stCondLst>
                                  <p:childTnLst>
                                    <p:animClr clrSpc="rgb" dir="cw">
                                      <p:cBhvr override="childStyle">
                                        <p:cTn id="22" dur="500" fill="hold"/>
                                        <p:tgtEl>
                                          <p:spTgt spid="287"/>
                                        </p:tgtEl>
                                        <p:attrNameLst>
                                          <p:attrName>style.color</p:attrName>
                                        </p:attrNameLst>
                                      </p:cBhvr>
                                      <p:to>
                                        <a:srgbClr val="F2A212"/>
                                      </p:to>
                                    </p:animClr>
                                    <p:animClr clrSpc="rgb" dir="cw">
                                      <p:cBhvr>
                                        <p:cTn id="23" dur="500" fill="hold"/>
                                        <p:tgtEl>
                                          <p:spTgt spid="287"/>
                                        </p:tgtEl>
                                        <p:attrNameLst>
                                          <p:attrName>fillcolor</p:attrName>
                                        </p:attrNameLst>
                                      </p:cBhvr>
                                      <p:to>
                                        <a:srgbClr val="F2A212"/>
                                      </p:to>
                                    </p:animClr>
                                    <p:set>
                                      <p:cBhvr>
                                        <p:cTn id="24" dur="500" fill="hold"/>
                                        <p:tgtEl>
                                          <p:spTgt spid="287"/>
                                        </p:tgtEl>
                                        <p:attrNameLst>
                                          <p:attrName>fill.type</p:attrName>
                                        </p:attrNameLst>
                                      </p:cBhvr>
                                      <p:to>
                                        <p:strVal val="solid"/>
                                      </p:to>
                                    </p:set>
                                    <p:set>
                                      <p:cBhvr>
                                        <p:cTn id="25" dur="500" fill="hold"/>
                                        <p:tgtEl>
                                          <p:spTgt spid="287"/>
                                        </p:tgtEl>
                                        <p:attrNameLst>
                                          <p:attrName>fill.on</p:attrName>
                                        </p:attrNameLst>
                                      </p:cBhvr>
                                      <p:to>
                                        <p:strVal val="true"/>
                                      </p:to>
                                    </p:set>
                                  </p:childTnLst>
                                </p:cTn>
                              </p:par>
                              <p:par>
                                <p:cTn id="26" presetID="7" presetClass="emph" presetSubtype="2" fill="hold" nodeType="withEffect">
                                  <p:stCondLst>
                                    <p:cond delay="500"/>
                                  </p:stCondLst>
                                  <p:childTnLst>
                                    <p:animClr clrSpc="rgb" dir="cw">
                                      <p:cBhvr>
                                        <p:cTn id="27" dur="500" fill="hold"/>
                                        <p:tgtEl>
                                          <p:spTgt spid="183"/>
                                        </p:tgtEl>
                                        <p:attrNameLst>
                                          <p:attrName>stroke.color</p:attrName>
                                        </p:attrNameLst>
                                      </p:cBhvr>
                                      <p:to>
                                        <a:srgbClr val="F2A212"/>
                                      </p:to>
                                    </p:animClr>
                                    <p:set>
                                      <p:cBhvr>
                                        <p:cTn id="28" dur="500" fill="hold"/>
                                        <p:tgtEl>
                                          <p:spTgt spid="183"/>
                                        </p:tgtEl>
                                        <p:attrNameLst>
                                          <p:attrName>stroke.on</p:attrName>
                                        </p:attrNameLst>
                                      </p:cBhvr>
                                      <p:to>
                                        <p:strVal val="true"/>
                                      </p:to>
                                    </p:set>
                                  </p:childTnLst>
                                </p:cTn>
                              </p:par>
                              <p:par>
                                <p:cTn id="29" presetID="7" presetClass="emph" presetSubtype="2" fill="hold" nodeType="withEffect">
                                  <p:stCondLst>
                                    <p:cond delay="500"/>
                                  </p:stCondLst>
                                  <p:childTnLst>
                                    <p:animClr clrSpc="rgb" dir="cw">
                                      <p:cBhvr>
                                        <p:cTn id="30" dur="500" fill="hold"/>
                                        <p:tgtEl>
                                          <p:spTgt spid="184"/>
                                        </p:tgtEl>
                                        <p:attrNameLst>
                                          <p:attrName>stroke.color</p:attrName>
                                        </p:attrNameLst>
                                      </p:cBhvr>
                                      <p:to>
                                        <a:srgbClr val="2C2C2C"/>
                                      </p:to>
                                    </p:animClr>
                                    <p:set>
                                      <p:cBhvr>
                                        <p:cTn id="31" dur="500" fill="hold"/>
                                        <p:tgtEl>
                                          <p:spTgt spid="184"/>
                                        </p:tgtEl>
                                        <p:attrNameLst>
                                          <p:attrName>stroke.on</p:attrName>
                                        </p:attrNameLst>
                                      </p:cBhvr>
                                      <p:to>
                                        <p:strVal val="true"/>
                                      </p:to>
                                    </p:set>
                                  </p:childTnLst>
                                </p:cTn>
                              </p:par>
                              <p:par>
                                <p:cTn id="32" presetID="7" presetClass="emph" presetSubtype="2" fill="hold" nodeType="withEffect">
                                  <p:stCondLst>
                                    <p:cond delay="500"/>
                                  </p:stCondLst>
                                  <p:childTnLst>
                                    <p:animClr clrSpc="rgb" dir="cw">
                                      <p:cBhvr>
                                        <p:cTn id="33" dur="500" fill="hold"/>
                                        <p:tgtEl>
                                          <p:spTgt spid="205"/>
                                        </p:tgtEl>
                                        <p:attrNameLst>
                                          <p:attrName>stroke.color</p:attrName>
                                        </p:attrNameLst>
                                      </p:cBhvr>
                                      <p:to>
                                        <a:srgbClr val="2C2C2C"/>
                                      </p:to>
                                    </p:animClr>
                                    <p:set>
                                      <p:cBhvr>
                                        <p:cTn id="34" dur="500" fill="hold"/>
                                        <p:tgtEl>
                                          <p:spTgt spid="205"/>
                                        </p:tgtEl>
                                        <p:attrNameLst>
                                          <p:attrName>stroke.on</p:attrName>
                                        </p:attrNameLst>
                                      </p:cBhvr>
                                      <p:to>
                                        <p:strVal val="true"/>
                                      </p:to>
                                    </p:set>
                                  </p:childTnLst>
                                </p:cTn>
                              </p:par>
                              <p:par>
                                <p:cTn id="35" presetID="7" presetClass="emph" presetSubtype="2" fill="hold" nodeType="withEffect">
                                  <p:stCondLst>
                                    <p:cond delay="500"/>
                                  </p:stCondLst>
                                  <p:childTnLst>
                                    <p:animClr clrSpc="rgb" dir="cw">
                                      <p:cBhvr>
                                        <p:cTn id="36" dur="500" fill="hold"/>
                                        <p:tgtEl>
                                          <p:spTgt spid="347"/>
                                        </p:tgtEl>
                                        <p:attrNameLst>
                                          <p:attrName>stroke.color</p:attrName>
                                        </p:attrNameLst>
                                      </p:cBhvr>
                                      <p:to>
                                        <a:srgbClr val="2C2C2C"/>
                                      </p:to>
                                    </p:animClr>
                                    <p:set>
                                      <p:cBhvr>
                                        <p:cTn id="37" dur="500" fill="hold"/>
                                        <p:tgtEl>
                                          <p:spTgt spid="347"/>
                                        </p:tgtEl>
                                        <p:attrNameLst>
                                          <p:attrName>stroke.on</p:attrName>
                                        </p:attrNameLst>
                                      </p:cBhvr>
                                      <p:to>
                                        <p:strVal val="true"/>
                                      </p:to>
                                    </p:set>
                                  </p:childTnLst>
                                </p:cTn>
                              </p:par>
                              <p:par>
                                <p:cTn id="38" presetID="19" presetClass="emph" presetSubtype="0" fill="hold" grpId="0" nodeType="withEffect">
                                  <p:stCondLst>
                                    <p:cond delay="500"/>
                                  </p:stCondLst>
                                  <p:childTnLst>
                                    <p:animClr clrSpc="rgb" dir="cw">
                                      <p:cBhvr override="childStyle">
                                        <p:cTn id="39" dur="500" fill="hold"/>
                                        <p:tgtEl>
                                          <p:spTgt spid="346"/>
                                        </p:tgtEl>
                                        <p:attrNameLst>
                                          <p:attrName>style.color</p:attrName>
                                        </p:attrNameLst>
                                      </p:cBhvr>
                                      <p:to>
                                        <a:srgbClr val="F2A212"/>
                                      </p:to>
                                    </p:animClr>
                                    <p:animClr clrSpc="rgb" dir="cw">
                                      <p:cBhvr>
                                        <p:cTn id="40" dur="500" fill="hold"/>
                                        <p:tgtEl>
                                          <p:spTgt spid="346"/>
                                        </p:tgtEl>
                                        <p:attrNameLst>
                                          <p:attrName>fillcolor</p:attrName>
                                        </p:attrNameLst>
                                      </p:cBhvr>
                                      <p:to>
                                        <a:srgbClr val="F2A212"/>
                                      </p:to>
                                    </p:animClr>
                                    <p:set>
                                      <p:cBhvr>
                                        <p:cTn id="41" dur="500" fill="hold"/>
                                        <p:tgtEl>
                                          <p:spTgt spid="346"/>
                                        </p:tgtEl>
                                        <p:attrNameLst>
                                          <p:attrName>fill.type</p:attrName>
                                        </p:attrNameLst>
                                      </p:cBhvr>
                                      <p:to>
                                        <p:strVal val="solid"/>
                                      </p:to>
                                    </p:set>
                                    <p:set>
                                      <p:cBhvr>
                                        <p:cTn id="42" dur="500" fill="hold"/>
                                        <p:tgtEl>
                                          <p:spTgt spid="346"/>
                                        </p:tgtEl>
                                        <p:attrNameLst>
                                          <p:attrName>fill.on</p:attrName>
                                        </p:attrNameLst>
                                      </p:cBhvr>
                                      <p:to>
                                        <p:strVal val="true"/>
                                      </p:to>
                                    </p:set>
                                  </p:childTnLst>
                                </p:cTn>
                              </p:par>
                              <p:par>
                                <p:cTn id="43" presetID="7" presetClass="emph" presetSubtype="2" fill="hold" nodeType="withEffect">
                                  <p:stCondLst>
                                    <p:cond delay="500"/>
                                  </p:stCondLst>
                                  <p:childTnLst>
                                    <p:animClr clrSpc="rgb" dir="cw">
                                      <p:cBhvr>
                                        <p:cTn id="44" dur="500" fill="hold"/>
                                        <p:tgtEl>
                                          <p:spTgt spid="196"/>
                                        </p:tgtEl>
                                        <p:attrNameLst>
                                          <p:attrName>stroke.color</p:attrName>
                                        </p:attrNameLst>
                                      </p:cBhvr>
                                      <p:to>
                                        <a:srgbClr val="F2A212"/>
                                      </p:to>
                                    </p:animClr>
                                    <p:set>
                                      <p:cBhvr>
                                        <p:cTn id="45" dur="500" fill="hold"/>
                                        <p:tgtEl>
                                          <p:spTgt spid="196"/>
                                        </p:tgtEl>
                                        <p:attrNameLst>
                                          <p:attrName>stroke.on</p:attrName>
                                        </p:attrNameLst>
                                      </p:cBhvr>
                                      <p:to>
                                        <p:strVal val="true"/>
                                      </p:to>
                                    </p:set>
                                  </p:childTnLst>
                                </p:cTn>
                              </p:par>
                              <p:par>
                                <p:cTn id="46" presetID="7" presetClass="emph" presetSubtype="2" fill="hold" nodeType="withEffect">
                                  <p:stCondLst>
                                    <p:cond delay="500"/>
                                  </p:stCondLst>
                                  <p:childTnLst>
                                    <p:animClr clrSpc="rgb" dir="cw">
                                      <p:cBhvr>
                                        <p:cTn id="47" dur="500" fill="hold"/>
                                        <p:tgtEl>
                                          <p:spTgt spid="212"/>
                                        </p:tgtEl>
                                        <p:attrNameLst>
                                          <p:attrName>stroke.color</p:attrName>
                                        </p:attrNameLst>
                                      </p:cBhvr>
                                      <p:to>
                                        <a:srgbClr val="282828"/>
                                      </p:to>
                                    </p:animClr>
                                    <p:set>
                                      <p:cBhvr>
                                        <p:cTn id="48" dur="500" fill="hold"/>
                                        <p:tgtEl>
                                          <p:spTgt spid="212"/>
                                        </p:tgtEl>
                                        <p:attrNameLst>
                                          <p:attrName>stroke.on</p:attrName>
                                        </p:attrNameLst>
                                      </p:cBhvr>
                                      <p:to>
                                        <p:strVal val="true"/>
                                      </p:to>
                                    </p:set>
                                  </p:childTnLst>
                                </p:cTn>
                              </p:par>
                              <p:par>
                                <p:cTn id="49" presetID="7" presetClass="emph" presetSubtype="2" fill="hold" nodeType="withEffect">
                                  <p:stCondLst>
                                    <p:cond delay="500"/>
                                  </p:stCondLst>
                                  <p:childTnLst>
                                    <p:animClr clrSpc="rgb" dir="cw">
                                      <p:cBhvr>
                                        <p:cTn id="50" dur="500" fill="hold"/>
                                        <p:tgtEl>
                                          <p:spTgt spid="197"/>
                                        </p:tgtEl>
                                        <p:attrNameLst>
                                          <p:attrName>stroke.color</p:attrName>
                                        </p:attrNameLst>
                                      </p:cBhvr>
                                      <p:to>
                                        <a:srgbClr val="282828"/>
                                      </p:to>
                                    </p:animClr>
                                    <p:set>
                                      <p:cBhvr>
                                        <p:cTn id="51" dur="500" fill="hold"/>
                                        <p:tgtEl>
                                          <p:spTgt spid="197"/>
                                        </p:tgtEl>
                                        <p:attrNameLst>
                                          <p:attrName>stroke.on</p:attrName>
                                        </p:attrNameLst>
                                      </p:cBhvr>
                                      <p:to>
                                        <p:strVal val="true"/>
                                      </p:to>
                                    </p:set>
                                  </p:childTnLst>
                                </p:cTn>
                              </p:par>
                              <p:par>
                                <p:cTn id="52" presetID="10" presetClass="entr" presetSubtype="0" fill="hold" grpId="0" nodeType="withEffect">
                                  <p:stCondLst>
                                    <p:cond delay="500"/>
                                  </p:stCondLst>
                                  <p:childTnLst>
                                    <p:set>
                                      <p:cBhvr>
                                        <p:cTn id="53" dur="1" fill="hold">
                                          <p:stCondLst>
                                            <p:cond delay="0"/>
                                          </p:stCondLst>
                                        </p:cTn>
                                        <p:tgtEl>
                                          <p:spTgt spid="187"/>
                                        </p:tgtEl>
                                        <p:attrNameLst>
                                          <p:attrName>style.visibility</p:attrName>
                                        </p:attrNameLst>
                                      </p:cBhvr>
                                      <p:to>
                                        <p:strVal val="visible"/>
                                      </p:to>
                                    </p:set>
                                    <p:animEffect transition="in" filter="fade">
                                      <p:cBhvr>
                                        <p:cTn id="54" dur="500"/>
                                        <p:tgtEl>
                                          <p:spTgt spid="187"/>
                                        </p:tgtEl>
                                      </p:cBhvr>
                                    </p:animEffect>
                                  </p:childTnLst>
                                </p:cTn>
                              </p:par>
                              <p:par>
                                <p:cTn id="55" presetID="10" presetClass="entr" presetSubtype="0" fill="hold" grpId="0" nodeType="withEffect">
                                  <p:stCondLst>
                                    <p:cond delay="500"/>
                                  </p:stCondLst>
                                  <p:childTnLst>
                                    <p:set>
                                      <p:cBhvr>
                                        <p:cTn id="56" dur="1" fill="hold">
                                          <p:stCondLst>
                                            <p:cond delay="0"/>
                                          </p:stCondLst>
                                        </p:cTn>
                                        <p:tgtEl>
                                          <p:spTgt spid="199"/>
                                        </p:tgtEl>
                                        <p:attrNameLst>
                                          <p:attrName>style.visibility</p:attrName>
                                        </p:attrNameLst>
                                      </p:cBhvr>
                                      <p:to>
                                        <p:strVal val="visible"/>
                                      </p:to>
                                    </p:set>
                                    <p:animEffect transition="in" filter="fade">
                                      <p:cBhvr>
                                        <p:cTn id="57" dur="500"/>
                                        <p:tgtEl>
                                          <p:spTgt spid="199"/>
                                        </p:tgtEl>
                                      </p:cBhvr>
                                    </p:animEffect>
                                  </p:childTnLst>
                                </p:cTn>
                              </p:par>
                              <p:par>
                                <p:cTn id="58" presetID="10" presetClass="entr" presetSubtype="0" fill="hold" nodeType="withEffect">
                                  <p:stCondLst>
                                    <p:cond delay="500"/>
                                  </p:stCondLst>
                                  <p:childTnLst>
                                    <p:set>
                                      <p:cBhvr>
                                        <p:cTn id="59" dur="1" fill="hold">
                                          <p:stCondLst>
                                            <p:cond delay="0"/>
                                          </p:stCondLst>
                                        </p:cTn>
                                        <p:tgtEl>
                                          <p:spTgt spid="4"/>
                                        </p:tgtEl>
                                        <p:attrNameLst>
                                          <p:attrName>style.visibility</p:attrName>
                                        </p:attrNameLst>
                                      </p:cBhvr>
                                      <p:to>
                                        <p:strVal val="visible"/>
                                      </p:to>
                                    </p:set>
                                    <p:animEffect transition="in" filter="fade">
                                      <p:cBhvr>
                                        <p:cTn id="60" dur="500"/>
                                        <p:tgtEl>
                                          <p:spTgt spid="4"/>
                                        </p:tgtEl>
                                      </p:cBhvr>
                                    </p:animEffect>
                                  </p:childTnLst>
                                </p:cTn>
                              </p:par>
                              <p:par>
                                <p:cTn id="61" presetID="10" presetClass="entr" presetSubtype="0" fill="hold" nodeType="withEffect">
                                  <p:stCondLst>
                                    <p:cond delay="500"/>
                                  </p:stCondLst>
                                  <p:childTnLst>
                                    <p:set>
                                      <p:cBhvr>
                                        <p:cTn id="62" dur="1" fill="hold">
                                          <p:stCondLst>
                                            <p:cond delay="0"/>
                                          </p:stCondLst>
                                        </p:cTn>
                                        <p:tgtEl>
                                          <p:spTgt spid="5"/>
                                        </p:tgtEl>
                                        <p:attrNameLst>
                                          <p:attrName>style.visibility</p:attrName>
                                        </p:attrNameLst>
                                      </p:cBhvr>
                                      <p:to>
                                        <p:strVal val="visible"/>
                                      </p:to>
                                    </p:set>
                                    <p:animEffect transition="in" filter="fade">
                                      <p:cBhvr>
                                        <p:cTn id="63" dur="500"/>
                                        <p:tgtEl>
                                          <p:spTgt spid="5"/>
                                        </p:tgtEl>
                                      </p:cBhvr>
                                    </p:animEffect>
                                  </p:childTnLst>
                                </p:cTn>
                              </p:par>
                            </p:childTnLst>
                          </p:cTn>
                        </p:par>
                        <p:par>
                          <p:cTn id="64" fill="hold">
                            <p:stCondLst>
                              <p:cond delay="2000"/>
                            </p:stCondLst>
                            <p:childTnLst>
                              <p:par>
                                <p:cTn id="65" presetID="10" presetClass="entr" presetSubtype="0" fill="hold" nodeType="afterEffect">
                                  <p:stCondLst>
                                    <p:cond delay="0"/>
                                  </p:stCondLst>
                                  <p:childTnLst>
                                    <p:set>
                                      <p:cBhvr>
                                        <p:cTn id="66" dur="1" fill="hold">
                                          <p:stCondLst>
                                            <p:cond delay="0"/>
                                          </p:stCondLst>
                                        </p:cTn>
                                        <p:tgtEl>
                                          <p:spTgt spid="227"/>
                                        </p:tgtEl>
                                        <p:attrNameLst>
                                          <p:attrName>style.visibility</p:attrName>
                                        </p:attrNameLst>
                                      </p:cBhvr>
                                      <p:to>
                                        <p:strVal val="visible"/>
                                      </p:to>
                                    </p:set>
                                    <p:animEffect transition="in" filter="fade">
                                      <p:cBhvr>
                                        <p:cTn id="67" dur="500"/>
                                        <p:tgtEl>
                                          <p:spTgt spid="2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3" grpId="0" animBg="1"/>
      <p:bldP spid="184" grpId="0" animBg="1"/>
      <p:bldP spid="346" grpId="0" animBg="1"/>
      <p:bldP spid="285" grpId="0" animBg="1"/>
      <p:bldP spid="287" grpId="0" animBg="1"/>
      <p:bldP spid="187" grpId="0" animBg="1"/>
      <p:bldP spid="19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 name="Freeform 11"/>
          <p:cNvSpPr>
            <a:spLocks noEditPoints="1"/>
          </p:cNvSpPr>
          <p:nvPr/>
        </p:nvSpPr>
        <p:spPr bwMode="auto">
          <a:xfrm rot="208682">
            <a:off x="1125794" y="2274750"/>
            <a:ext cx="7311409" cy="2008713"/>
          </a:xfrm>
          <a:custGeom>
            <a:avLst/>
            <a:gdLst>
              <a:gd name="T0" fmla="*/ 0 w 3660"/>
              <a:gd name="T1" fmla="*/ 1465 h 1465"/>
              <a:gd name="T2" fmla="*/ 1313 w 3660"/>
              <a:gd name="T3" fmla="*/ 1220 h 1465"/>
              <a:gd name="T4" fmla="*/ 3660 w 3660"/>
              <a:gd name="T5" fmla="*/ 0 h 1465"/>
              <a:gd name="T6" fmla="*/ 0 w 3660"/>
              <a:gd name="T7" fmla="*/ 1465 h 1465"/>
              <a:gd name="T8" fmla="*/ 0 w 3660"/>
              <a:gd name="T9" fmla="*/ 1465 h 1465"/>
            </a:gdLst>
            <a:ahLst/>
            <a:cxnLst>
              <a:cxn ang="0">
                <a:pos x="T0" y="T1"/>
              </a:cxn>
              <a:cxn ang="0">
                <a:pos x="T2" y="T3"/>
              </a:cxn>
              <a:cxn ang="0">
                <a:pos x="T4" y="T5"/>
              </a:cxn>
              <a:cxn ang="0">
                <a:pos x="T6" y="T7"/>
              </a:cxn>
              <a:cxn ang="0">
                <a:pos x="T8" y="T9"/>
              </a:cxn>
            </a:cxnLst>
            <a:rect l="0" t="0" r="r" b="b"/>
            <a:pathLst>
              <a:path w="3660" h="1465">
                <a:moveTo>
                  <a:pt x="0" y="1465"/>
                </a:moveTo>
                <a:cubicBezTo>
                  <a:pt x="6" y="1465"/>
                  <a:pt x="578" y="1422"/>
                  <a:pt x="1313" y="1220"/>
                </a:cubicBezTo>
                <a:cubicBezTo>
                  <a:pt x="1989" y="1034"/>
                  <a:pt x="2944" y="672"/>
                  <a:pt x="3660" y="0"/>
                </a:cubicBezTo>
                <a:moveTo>
                  <a:pt x="0" y="1465"/>
                </a:moveTo>
                <a:cubicBezTo>
                  <a:pt x="0" y="1465"/>
                  <a:pt x="0" y="1465"/>
                  <a:pt x="0" y="1465"/>
                </a:cubicBezTo>
              </a:path>
            </a:pathLst>
          </a:custGeom>
          <a:noFill/>
          <a:ln w="241300">
            <a:solidFill>
              <a:srgbClr val="FAAC26"/>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vert="horz" wrap="square" lIns="91416" tIns="45708" rIns="91416" bIns="45708" numCol="1" anchor="t" anchorCtr="0" compatLnSpc="1">
            <a:prstTxWarp prst="textNoShape">
              <a:avLst/>
            </a:prstTxWarp>
          </a:bodyPr>
          <a:lstStyle/>
          <a:p>
            <a:endParaRPr lang="en-US" sz="1799" dirty="0">
              <a:solidFill>
                <a:srgbClr val="000000"/>
              </a:solidFill>
            </a:endParaRPr>
          </a:p>
        </p:txBody>
      </p:sp>
      <p:sp>
        <p:nvSpPr>
          <p:cNvPr id="339" name="Freeform 11"/>
          <p:cNvSpPr>
            <a:spLocks noEditPoints="1"/>
          </p:cNvSpPr>
          <p:nvPr/>
        </p:nvSpPr>
        <p:spPr bwMode="auto">
          <a:xfrm rot="208682">
            <a:off x="1084310" y="2411964"/>
            <a:ext cx="7095743" cy="1848822"/>
          </a:xfrm>
          <a:custGeom>
            <a:avLst/>
            <a:gdLst>
              <a:gd name="T0" fmla="*/ 0 w 3660"/>
              <a:gd name="T1" fmla="*/ 1465 h 1465"/>
              <a:gd name="T2" fmla="*/ 1313 w 3660"/>
              <a:gd name="T3" fmla="*/ 1220 h 1465"/>
              <a:gd name="T4" fmla="*/ 3660 w 3660"/>
              <a:gd name="T5" fmla="*/ 0 h 1465"/>
              <a:gd name="T6" fmla="*/ 0 w 3660"/>
              <a:gd name="T7" fmla="*/ 1465 h 1465"/>
              <a:gd name="T8" fmla="*/ 0 w 3660"/>
              <a:gd name="T9" fmla="*/ 1465 h 1465"/>
            </a:gdLst>
            <a:ahLst/>
            <a:cxnLst>
              <a:cxn ang="0">
                <a:pos x="T0" y="T1"/>
              </a:cxn>
              <a:cxn ang="0">
                <a:pos x="T2" y="T3"/>
              </a:cxn>
              <a:cxn ang="0">
                <a:pos x="T4" y="T5"/>
              </a:cxn>
              <a:cxn ang="0">
                <a:pos x="T6" y="T7"/>
              </a:cxn>
              <a:cxn ang="0">
                <a:pos x="T8" y="T9"/>
              </a:cxn>
            </a:cxnLst>
            <a:rect l="0" t="0" r="r" b="b"/>
            <a:pathLst>
              <a:path w="3660" h="1465">
                <a:moveTo>
                  <a:pt x="0" y="1465"/>
                </a:moveTo>
                <a:cubicBezTo>
                  <a:pt x="6" y="1465"/>
                  <a:pt x="578" y="1422"/>
                  <a:pt x="1313" y="1220"/>
                </a:cubicBezTo>
                <a:cubicBezTo>
                  <a:pt x="1989" y="1034"/>
                  <a:pt x="2944" y="672"/>
                  <a:pt x="3660" y="0"/>
                </a:cubicBezTo>
                <a:moveTo>
                  <a:pt x="0" y="1465"/>
                </a:moveTo>
                <a:cubicBezTo>
                  <a:pt x="0" y="1465"/>
                  <a:pt x="0" y="1465"/>
                  <a:pt x="0" y="1465"/>
                </a:cubicBezTo>
              </a:path>
            </a:pathLst>
          </a:custGeom>
          <a:ln w="28575" cap="rnd">
            <a:solidFill>
              <a:schemeClr val="bg1"/>
            </a:solidFill>
            <a:prstDash val="sysDot"/>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wrap="square" rtlCol="0" anchor="ctr"/>
          <a:lstStyle/>
          <a:p>
            <a:pPr algn="ctr" defTabSz="914126"/>
            <a:endParaRPr lang="en-US" sz="1799" kern="0" dirty="0">
              <a:solidFill>
                <a:srgbClr val="404040"/>
              </a:solidFill>
            </a:endParaRPr>
          </a:p>
        </p:txBody>
      </p:sp>
      <p:sp>
        <p:nvSpPr>
          <p:cNvPr id="341" name="Freeform 11"/>
          <p:cNvSpPr>
            <a:spLocks noEditPoints="1"/>
          </p:cNvSpPr>
          <p:nvPr/>
        </p:nvSpPr>
        <p:spPr bwMode="auto">
          <a:xfrm rot="208682">
            <a:off x="892443" y="2360171"/>
            <a:ext cx="8047175" cy="3400615"/>
          </a:xfrm>
          <a:custGeom>
            <a:avLst/>
            <a:gdLst>
              <a:gd name="T0" fmla="*/ 0 w 3660"/>
              <a:gd name="T1" fmla="*/ 1465 h 1465"/>
              <a:gd name="T2" fmla="*/ 1313 w 3660"/>
              <a:gd name="T3" fmla="*/ 1220 h 1465"/>
              <a:gd name="T4" fmla="*/ 3660 w 3660"/>
              <a:gd name="T5" fmla="*/ 0 h 1465"/>
              <a:gd name="T6" fmla="*/ 0 w 3660"/>
              <a:gd name="T7" fmla="*/ 1465 h 1465"/>
              <a:gd name="T8" fmla="*/ 0 w 3660"/>
              <a:gd name="T9" fmla="*/ 1465 h 1465"/>
            </a:gdLst>
            <a:ahLst/>
            <a:cxnLst>
              <a:cxn ang="0">
                <a:pos x="T0" y="T1"/>
              </a:cxn>
              <a:cxn ang="0">
                <a:pos x="T2" y="T3"/>
              </a:cxn>
              <a:cxn ang="0">
                <a:pos x="T4" y="T5"/>
              </a:cxn>
              <a:cxn ang="0">
                <a:pos x="T6" y="T7"/>
              </a:cxn>
              <a:cxn ang="0">
                <a:pos x="T8" y="T9"/>
              </a:cxn>
            </a:cxnLst>
            <a:rect l="0" t="0" r="r" b="b"/>
            <a:pathLst>
              <a:path w="3660" h="1465">
                <a:moveTo>
                  <a:pt x="0" y="1465"/>
                </a:moveTo>
                <a:cubicBezTo>
                  <a:pt x="6" y="1465"/>
                  <a:pt x="578" y="1422"/>
                  <a:pt x="1313" y="1220"/>
                </a:cubicBezTo>
                <a:cubicBezTo>
                  <a:pt x="1989" y="1034"/>
                  <a:pt x="2944" y="672"/>
                  <a:pt x="3660" y="0"/>
                </a:cubicBezTo>
                <a:moveTo>
                  <a:pt x="0" y="1465"/>
                </a:moveTo>
                <a:cubicBezTo>
                  <a:pt x="0" y="1465"/>
                  <a:pt x="0" y="1465"/>
                  <a:pt x="0" y="1465"/>
                </a:cubicBezTo>
              </a:path>
            </a:pathLst>
          </a:custGeom>
          <a:noFill/>
          <a:ln w="241300">
            <a:solidFill>
              <a:srgbClr val="FAAC26"/>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vert="horz" wrap="square" lIns="91416" tIns="45708" rIns="91416" bIns="45708" numCol="1" anchor="t" anchorCtr="0" compatLnSpc="1">
            <a:prstTxWarp prst="textNoShape">
              <a:avLst/>
            </a:prstTxWarp>
          </a:bodyPr>
          <a:lstStyle/>
          <a:p>
            <a:endParaRPr lang="en-US" sz="1799" dirty="0">
              <a:solidFill>
                <a:srgbClr val="000000"/>
              </a:solidFill>
            </a:endParaRPr>
          </a:p>
        </p:txBody>
      </p:sp>
      <p:sp>
        <p:nvSpPr>
          <p:cNvPr id="346" name="Freeform 11"/>
          <p:cNvSpPr>
            <a:spLocks noEditPoints="1"/>
          </p:cNvSpPr>
          <p:nvPr/>
        </p:nvSpPr>
        <p:spPr bwMode="auto">
          <a:xfrm rot="208682">
            <a:off x="949180" y="2652997"/>
            <a:ext cx="7656103" cy="3069088"/>
          </a:xfrm>
          <a:custGeom>
            <a:avLst/>
            <a:gdLst>
              <a:gd name="T0" fmla="*/ 0 w 3660"/>
              <a:gd name="T1" fmla="*/ 1465 h 1465"/>
              <a:gd name="T2" fmla="*/ 1313 w 3660"/>
              <a:gd name="T3" fmla="*/ 1220 h 1465"/>
              <a:gd name="T4" fmla="*/ 3660 w 3660"/>
              <a:gd name="T5" fmla="*/ 0 h 1465"/>
              <a:gd name="T6" fmla="*/ 0 w 3660"/>
              <a:gd name="T7" fmla="*/ 1465 h 1465"/>
              <a:gd name="T8" fmla="*/ 0 w 3660"/>
              <a:gd name="T9" fmla="*/ 1465 h 1465"/>
            </a:gdLst>
            <a:ahLst/>
            <a:cxnLst>
              <a:cxn ang="0">
                <a:pos x="T0" y="T1"/>
              </a:cxn>
              <a:cxn ang="0">
                <a:pos x="T2" y="T3"/>
              </a:cxn>
              <a:cxn ang="0">
                <a:pos x="T4" y="T5"/>
              </a:cxn>
              <a:cxn ang="0">
                <a:pos x="T6" y="T7"/>
              </a:cxn>
              <a:cxn ang="0">
                <a:pos x="T8" y="T9"/>
              </a:cxn>
            </a:cxnLst>
            <a:rect l="0" t="0" r="r" b="b"/>
            <a:pathLst>
              <a:path w="3660" h="1465">
                <a:moveTo>
                  <a:pt x="0" y="1465"/>
                </a:moveTo>
                <a:cubicBezTo>
                  <a:pt x="6" y="1465"/>
                  <a:pt x="578" y="1422"/>
                  <a:pt x="1313" y="1220"/>
                </a:cubicBezTo>
                <a:cubicBezTo>
                  <a:pt x="1989" y="1034"/>
                  <a:pt x="2944" y="672"/>
                  <a:pt x="3660" y="0"/>
                </a:cubicBezTo>
                <a:moveTo>
                  <a:pt x="0" y="1465"/>
                </a:moveTo>
                <a:cubicBezTo>
                  <a:pt x="0" y="1465"/>
                  <a:pt x="0" y="1465"/>
                  <a:pt x="0" y="1465"/>
                </a:cubicBezTo>
              </a:path>
            </a:pathLst>
          </a:custGeom>
          <a:ln w="28575" cap="rnd">
            <a:solidFill>
              <a:schemeClr val="bg1"/>
            </a:solidFill>
            <a:prstDash val="sysDot"/>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wrap="square" rtlCol="0" anchor="ctr"/>
          <a:lstStyle/>
          <a:p>
            <a:pPr algn="ctr" defTabSz="914126"/>
            <a:endParaRPr lang="en-US" sz="1799" kern="0" dirty="0">
              <a:solidFill>
                <a:srgbClr val="404040"/>
              </a:solidFill>
            </a:endParaRPr>
          </a:p>
        </p:txBody>
      </p:sp>
      <p:sp>
        <p:nvSpPr>
          <p:cNvPr id="205" name="Rectangle 204"/>
          <p:cNvSpPr/>
          <p:nvPr/>
        </p:nvSpPr>
        <p:spPr>
          <a:xfrm rot="5400000">
            <a:off x="8458442" y="4000778"/>
            <a:ext cx="2776728" cy="225366"/>
          </a:xfrm>
          <a:prstGeom prst="rect">
            <a:avLst/>
          </a:prstGeom>
          <a:solidFill>
            <a:srgbClr val="FAAC26"/>
          </a:solidFill>
          <a:ln w="9525">
            <a:noFill/>
            <a:miter lim="800000"/>
            <a:headEnd/>
            <a:tailEnd/>
          </a:ln>
        </p:spPr>
        <p:txBody>
          <a:bodyPr wrap="square" rtlCol="0" anchor="ctr"/>
          <a:lstStyle/>
          <a:p>
            <a:pPr algn="ctr" defTabSz="914126"/>
            <a:endParaRPr lang="en-US" sz="1799" kern="0" dirty="0">
              <a:solidFill>
                <a:srgbClr val="404040"/>
              </a:solidFill>
            </a:endParaRPr>
          </a:p>
        </p:txBody>
      </p:sp>
      <p:cxnSp>
        <p:nvCxnSpPr>
          <p:cNvPr id="378" name="Straight Connector 377"/>
          <p:cNvCxnSpPr/>
          <p:nvPr/>
        </p:nvCxnSpPr>
        <p:spPr>
          <a:xfrm flipH="1" flipV="1">
            <a:off x="9845844" y="2879002"/>
            <a:ext cx="1" cy="2608532"/>
          </a:xfrm>
          <a:prstGeom prst="line">
            <a:avLst/>
          </a:prstGeom>
          <a:ln w="28575" cap="rnd">
            <a:solidFill>
              <a:schemeClr val="bg1"/>
            </a:solidFill>
            <a:prstDash val="sysDot"/>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338" name="Rounded Rectangle 251"/>
          <p:cNvSpPr/>
          <p:nvPr/>
        </p:nvSpPr>
        <p:spPr>
          <a:xfrm>
            <a:off x="7869378" y="5476875"/>
            <a:ext cx="3232151" cy="762000"/>
          </a:xfrm>
          <a:prstGeom prst="roundRect">
            <a:avLst>
              <a:gd name="adj" fmla="val 0"/>
            </a:avLst>
          </a:prstGeom>
          <a:solidFill>
            <a:schemeClr val="bg2"/>
          </a:solidFill>
          <a:ln w="25400">
            <a:solidFill>
              <a:srgbClr val="5D5D5F"/>
            </a:solidFill>
            <a:miter lim="800000"/>
            <a:headEnd/>
            <a:tailEnd/>
          </a:ln>
        </p:spPr>
        <p:txBody>
          <a:bodyPr wrap="square" rtlCol="0" anchor="ctr"/>
          <a:lstStyle/>
          <a:p>
            <a:pPr algn="ctr">
              <a:defRPr/>
            </a:pPr>
            <a:endParaRPr lang="en-US" sz="1799" kern="0" dirty="0">
              <a:solidFill>
                <a:prstClr val="white"/>
              </a:solidFill>
              <a:latin typeface="Arial"/>
            </a:endParaRPr>
          </a:p>
        </p:txBody>
      </p:sp>
      <p:grpSp>
        <p:nvGrpSpPr>
          <p:cNvPr id="340" name="Group 339"/>
          <p:cNvGrpSpPr/>
          <p:nvPr/>
        </p:nvGrpSpPr>
        <p:grpSpPr>
          <a:xfrm>
            <a:off x="8331899" y="5597524"/>
            <a:ext cx="1544419" cy="319233"/>
            <a:chOff x="4317061" y="5351635"/>
            <a:chExt cx="2595769" cy="536548"/>
          </a:xfrm>
        </p:grpSpPr>
        <p:grpSp>
          <p:nvGrpSpPr>
            <p:cNvPr id="350" name="Group 349"/>
            <p:cNvGrpSpPr/>
            <p:nvPr/>
          </p:nvGrpSpPr>
          <p:grpSpPr>
            <a:xfrm>
              <a:off x="5358628" y="5351635"/>
              <a:ext cx="274528" cy="536548"/>
              <a:chOff x="7713663" y="4589463"/>
              <a:chExt cx="696912" cy="1362075"/>
            </a:xfrm>
            <a:solidFill>
              <a:schemeClr val="tx1"/>
            </a:solidFill>
          </p:grpSpPr>
          <p:sp>
            <p:nvSpPr>
              <p:cNvPr id="567" name="Oval 5"/>
              <p:cNvSpPr>
                <a:spLocks noChangeArrowheads="1"/>
              </p:cNvSpPr>
              <p:nvPr/>
            </p:nvSpPr>
            <p:spPr bwMode="auto">
              <a:xfrm>
                <a:off x="8013700" y="5767388"/>
                <a:ext cx="98425" cy="10160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a:defRPr/>
                </a:pPr>
                <a:endParaRPr lang="en-US" sz="1799" kern="0">
                  <a:solidFill>
                    <a:srgbClr val="000000"/>
                  </a:solidFill>
                  <a:latin typeface="Arial"/>
                </a:endParaRPr>
              </a:p>
            </p:txBody>
          </p:sp>
          <p:sp>
            <p:nvSpPr>
              <p:cNvPr id="568" name="Freeform 6"/>
              <p:cNvSpPr>
                <a:spLocks noEditPoints="1"/>
              </p:cNvSpPr>
              <p:nvPr/>
            </p:nvSpPr>
            <p:spPr bwMode="auto">
              <a:xfrm>
                <a:off x="7713663" y="4589463"/>
                <a:ext cx="696912" cy="1362075"/>
              </a:xfrm>
              <a:custGeom>
                <a:avLst/>
                <a:gdLst>
                  <a:gd name="T0" fmla="*/ 159 w 184"/>
                  <a:gd name="T1" fmla="*/ 0 h 362"/>
                  <a:gd name="T2" fmla="*/ 25 w 184"/>
                  <a:gd name="T3" fmla="*/ 0 h 362"/>
                  <a:gd name="T4" fmla="*/ 0 w 184"/>
                  <a:gd name="T5" fmla="*/ 24 h 362"/>
                  <a:gd name="T6" fmla="*/ 0 w 184"/>
                  <a:gd name="T7" fmla="*/ 338 h 362"/>
                  <a:gd name="T8" fmla="*/ 25 w 184"/>
                  <a:gd name="T9" fmla="*/ 362 h 362"/>
                  <a:gd name="T10" fmla="*/ 159 w 184"/>
                  <a:gd name="T11" fmla="*/ 362 h 362"/>
                  <a:gd name="T12" fmla="*/ 184 w 184"/>
                  <a:gd name="T13" fmla="*/ 338 h 362"/>
                  <a:gd name="T14" fmla="*/ 184 w 184"/>
                  <a:gd name="T15" fmla="*/ 24 h 362"/>
                  <a:gd name="T16" fmla="*/ 159 w 184"/>
                  <a:gd name="T17" fmla="*/ 0 h 362"/>
                  <a:gd name="T18" fmla="*/ 16 w 184"/>
                  <a:gd name="T19" fmla="*/ 306 h 362"/>
                  <a:gd name="T20" fmla="*/ 168 w 184"/>
                  <a:gd name="T21" fmla="*/ 306 h 362"/>
                  <a:gd name="T22" fmla="*/ 168 w 184"/>
                  <a:gd name="T23" fmla="*/ 338 h 362"/>
                  <a:gd name="T24" fmla="*/ 159 w 184"/>
                  <a:gd name="T25" fmla="*/ 347 h 362"/>
                  <a:gd name="T26" fmla="*/ 25 w 184"/>
                  <a:gd name="T27" fmla="*/ 347 h 362"/>
                  <a:gd name="T28" fmla="*/ 16 w 184"/>
                  <a:gd name="T29" fmla="*/ 338 h 362"/>
                  <a:gd name="T30" fmla="*/ 16 w 184"/>
                  <a:gd name="T31" fmla="*/ 306 h 362"/>
                  <a:gd name="T32" fmla="*/ 168 w 184"/>
                  <a:gd name="T33" fmla="*/ 60 h 362"/>
                  <a:gd name="T34" fmla="*/ 168 w 184"/>
                  <a:gd name="T35" fmla="*/ 291 h 362"/>
                  <a:gd name="T36" fmla="*/ 16 w 184"/>
                  <a:gd name="T37" fmla="*/ 291 h 362"/>
                  <a:gd name="T38" fmla="*/ 16 w 184"/>
                  <a:gd name="T39" fmla="*/ 60 h 362"/>
                  <a:gd name="T40" fmla="*/ 168 w 184"/>
                  <a:gd name="T41" fmla="*/ 60 h 362"/>
                  <a:gd name="T42" fmla="*/ 25 w 184"/>
                  <a:gd name="T43" fmla="*/ 15 h 362"/>
                  <a:gd name="T44" fmla="*/ 159 w 184"/>
                  <a:gd name="T45" fmla="*/ 15 h 362"/>
                  <a:gd name="T46" fmla="*/ 168 w 184"/>
                  <a:gd name="T47" fmla="*/ 24 h 362"/>
                  <a:gd name="T48" fmla="*/ 168 w 184"/>
                  <a:gd name="T49" fmla="*/ 45 h 362"/>
                  <a:gd name="T50" fmla="*/ 16 w 184"/>
                  <a:gd name="T51" fmla="*/ 45 h 362"/>
                  <a:gd name="T52" fmla="*/ 16 w 184"/>
                  <a:gd name="T53" fmla="*/ 24 h 362"/>
                  <a:gd name="T54" fmla="*/ 25 w 184"/>
                  <a:gd name="T55" fmla="*/ 15 h 3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84" h="362">
                    <a:moveTo>
                      <a:pt x="159" y="0"/>
                    </a:moveTo>
                    <a:cubicBezTo>
                      <a:pt x="25" y="0"/>
                      <a:pt x="25" y="0"/>
                      <a:pt x="25" y="0"/>
                    </a:cubicBezTo>
                    <a:cubicBezTo>
                      <a:pt x="11" y="0"/>
                      <a:pt x="0" y="11"/>
                      <a:pt x="0" y="24"/>
                    </a:cubicBezTo>
                    <a:cubicBezTo>
                      <a:pt x="0" y="338"/>
                      <a:pt x="0" y="338"/>
                      <a:pt x="0" y="338"/>
                    </a:cubicBezTo>
                    <a:cubicBezTo>
                      <a:pt x="0" y="351"/>
                      <a:pt x="11" y="362"/>
                      <a:pt x="25" y="362"/>
                    </a:cubicBezTo>
                    <a:cubicBezTo>
                      <a:pt x="159" y="362"/>
                      <a:pt x="159" y="362"/>
                      <a:pt x="159" y="362"/>
                    </a:cubicBezTo>
                    <a:cubicBezTo>
                      <a:pt x="173" y="362"/>
                      <a:pt x="184" y="351"/>
                      <a:pt x="184" y="338"/>
                    </a:cubicBezTo>
                    <a:cubicBezTo>
                      <a:pt x="184" y="24"/>
                      <a:pt x="184" y="24"/>
                      <a:pt x="184" y="24"/>
                    </a:cubicBezTo>
                    <a:cubicBezTo>
                      <a:pt x="184" y="11"/>
                      <a:pt x="173" y="0"/>
                      <a:pt x="159" y="0"/>
                    </a:cubicBezTo>
                    <a:close/>
                    <a:moveTo>
                      <a:pt x="16" y="306"/>
                    </a:moveTo>
                    <a:cubicBezTo>
                      <a:pt x="168" y="306"/>
                      <a:pt x="168" y="306"/>
                      <a:pt x="168" y="306"/>
                    </a:cubicBezTo>
                    <a:cubicBezTo>
                      <a:pt x="168" y="338"/>
                      <a:pt x="168" y="338"/>
                      <a:pt x="168" y="338"/>
                    </a:cubicBezTo>
                    <a:cubicBezTo>
                      <a:pt x="168" y="343"/>
                      <a:pt x="164" y="347"/>
                      <a:pt x="159" y="347"/>
                    </a:cubicBezTo>
                    <a:cubicBezTo>
                      <a:pt x="25" y="347"/>
                      <a:pt x="25" y="347"/>
                      <a:pt x="25" y="347"/>
                    </a:cubicBezTo>
                    <a:cubicBezTo>
                      <a:pt x="20" y="347"/>
                      <a:pt x="16" y="343"/>
                      <a:pt x="16" y="338"/>
                    </a:cubicBezTo>
                    <a:lnTo>
                      <a:pt x="16" y="306"/>
                    </a:lnTo>
                    <a:close/>
                    <a:moveTo>
                      <a:pt x="168" y="60"/>
                    </a:moveTo>
                    <a:cubicBezTo>
                      <a:pt x="168" y="291"/>
                      <a:pt x="168" y="291"/>
                      <a:pt x="168" y="291"/>
                    </a:cubicBezTo>
                    <a:cubicBezTo>
                      <a:pt x="16" y="291"/>
                      <a:pt x="16" y="291"/>
                      <a:pt x="16" y="291"/>
                    </a:cubicBezTo>
                    <a:cubicBezTo>
                      <a:pt x="16" y="60"/>
                      <a:pt x="16" y="60"/>
                      <a:pt x="16" y="60"/>
                    </a:cubicBezTo>
                    <a:lnTo>
                      <a:pt x="168" y="60"/>
                    </a:lnTo>
                    <a:close/>
                    <a:moveTo>
                      <a:pt x="25" y="15"/>
                    </a:moveTo>
                    <a:cubicBezTo>
                      <a:pt x="159" y="15"/>
                      <a:pt x="159" y="15"/>
                      <a:pt x="159" y="15"/>
                    </a:cubicBezTo>
                    <a:cubicBezTo>
                      <a:pt x="164" y="15"/>
                      <a:pt x="168" y="19"/>
                      <a:pt x="168" y="24"/>
                    </a:cubicBezTo>
                    <a:cubicBezTo>
                      <a:pt x="168" y="45"/>
                      <a:pt x="168" y="45"/>
                      <a:pt x="168" y="45"/>
                    </a:cubicBezTo>
                    <a:cubicBezTo>
                      <a:pt x="16" y="45"/>
                      <a:pt x="16" y="45"/>
                      <a:pt x="16" y="45"/>
                    </a:cubicBezTo>
                    <a:cubicBezTo>
                      <a:pt x="16" y="24"/>
                      <a:pt x="16" y="24"/>
                      <a:pt x="16" y="24"/>
                    </a:cubicBezTo>
                    <a:cubicBezTo>
                      <a:pt x="16" y="19"/>
                      <a:pt x="20" y="15"/>
                      <a:pt x="25" y="1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a:defRPr/>
                </a:pPr>
                <a:endParaRPr lang="en-US" sz="1799" kern="0">
                  <a:solidFill>
                    <a:srgbClr val="000000"/>
                  </a:solidFill>
                  <a:latin typeface="Arial"/>
                </a:endParaRPr>
              </a:p>
            </p:txBody>
          </p:sp>
          <p:sp>
            <p:nvSpPr>
              <p:cNvPr id="569" name="Freeform 7"/>
              <p:cNvSpPr>
                <a:spLocks/>
              </p:cNvSpPr>
              <p:nvPr/>
            </p:nvSpPr>
            <p:spPr bwMode="auto">
              <a:xfrm>
                <a:off x="7970838" y="4672013"/>
                <a:ext cx="182562" cy="55563"/>
              </a:xfrm>
              <a:custGeom>
                <a:avLst/>
                <a:gdLst>
                  <a:gd name="T0" fmla="*/ 7 w 48"/>
                  <a:gd name="T1" fmla="*/ 15 h 15"/>
                  <a:gd name="T2" fmla="*/ 41 w 48"/>
                  <a:gd name="T3" fmla="*/ 15 h 15"/>
                  <a:gd name="T4" fmla="*/ 48 w 48"/>
                  <a:gd name="T5" fmla="*/ 8 h 15"/>
                  <a:gd name="T6" fmla="*/ 41 w 48"/>
                  <a:gd name="T7" fmla="*/ 0 h 15"/>
                  <a:gd name="T8" fmla="*/ 7 w 48"/>
                  <a:gd name="T9" fmla="*/ 0 h 15"/>
                  <a:gd name="T10" fmla="*/ 0 w 48"/>
                  <a:gd name="T11" fmla="*/ 8 h 15"/>
                  <a:gd name="T12" fmla="*/ 7 w 48"/>
                  <a:gd name="T13" fmla="*/ 15 h 15"/>
                </a:gdLst>
                <a:ahLst/>
                <a:cxnLst>
                  <a:cxn ang="0">
                    <a:pos x="T0" y="T1"/>
                  </a:cxn>
                  <a:cxn ang="0">
                    <a:pos x="T2" y="T3"/>
                  </a:cxn>
                  <a:cxn ang="0">
                    <a:pos x="T4" y="T5"/>
                  </a:cxn>
                  <a:cxn ang="0">
                    <a:pos x="T6" y="T7"/>
                  </a:cxn>
                  <a:cxn ang="0">
                    <a:pos x="T8" y="T9"/>
                  </a:cxn>
                  <a:cxn ang="0">
                    <a:pos x="T10" y="T11"/>
                  </a:cxn>
                  <a:cxn ang="0">
                    <a:pos x="T12" y="T13"/>
                  </a:cxn>
                </a:cxnLst>
                <a:rect l="0" t="0" r="r" b="b"/>
                <a:pathLst>
                  <a:path w="48" h="15">
                    <a:moveTo>
                      <a:pt x="7" y="15"/>
                    </a:moveTo>
                    <a:cubicBezTo>
                      <a:pt x="41" y="15"/>
                      <a:pt x="41" y="15"/>
                      <a:pt x="41" y="15"/>
                    </a:cubicBezTo>
                    <a:cubicBezTo>
                      <a:pt x="45" y="15"/>
                      <a:pt x="48" y="12"/>
                      <a:pt x="48" y="8"/>
                    </a:cubicBezTo>
                    <a:cubicBezTo>
                      <a:pt x="48" y="3"/>
                      <a:pt x="45" y="0"/>
                      <a:pt x="41" y="0"/>
                    </a:cubicBezTo>
                    <a:cubicBezTo>
                      <a:pt x="7" y="0"/>
                      <a:pt x="7" y="0"/>
                      <a:pt x="7" y="0"/>
                    </a:cubicBezTo>
                    <a:cubicBezTo>
                      <a:pt x="3" y="0"/>
                      <a:pt x="0" y="3"/>
                      <a:pt x="0" y="8"/>
                    </a:cubicBezTo>
                    <a:cubicBezTo>
                      <a:pt x="0" y="12"/>
                      <a:pt x="3" y="15"/>
                      <a:pt x="7" y="1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a:defRPr/>
                </a:pPr>
                <a:endParaRPr lang="en-US" sz="1799" kern="0">
                  <a:solidFill>
                    <a:srgbClr val="000000"/>
                  </a:solidFill>
                  <a:latin typeface="Arial"/>
                </a:endParaRPr>
              </a:p>
            </p:txBody>
          </p:sp>
        </p:grpSp>
        <p:grpSp>
          <p:nvGrpSpPr>
            <p:cNvPr id="446" name="Group 445"/>
            <p:cNvGrpSpPr/>
            <p:nvPr/>
          </p:nvGrpSpPr>
          <p:grpSpPr>
            <a:xfrm>
              <a:off x="4317061" y="5402898"/>
              <a:ext cx="476677" cy="434023"/>
              <a:chOff x="4491654" y="5494730"/>
              <a:chExt cx="476677" cy="434023"/>
            </a:xfrm>
          </p:grpSpPr>
          <p:sp>
            <p:nvSpPr>
              <p:cNvPr id="558" name="Freeform 84"/>
              <p:cNvSpPr>
                <a:spLocks/>
              </p:cNvSpPr>
              <p:nvPr/>
            </p:nvSpPr>
            <p:spPr bwMode="auto">
              <a:xfrm>
                <a:off x="4491654" y="5633543"/>
                <a:ext cx="476677" cy="227862"/>
              </a:xfrm>
              <a:custGeom>
                <a:avLst/>
                <a:gdLst>
                  <a:gd name="T0" fmla="*/ 488 w 520"/>
                  <a:gd name="T1" fmla="*/ 0 h 256"/>
                  <a:gd name="T2" fmla="*/ 34 w 520"/>
                  <a:gd name="T3" fmla="*/ 0 h 256"/>
                  <a:gd name="T4" fmla="*/ 0 w 520"/>
                  <a:gd name="T5" fmla="*/ 35 h 256"/>
                  <a:gd name="T6" fmla="*/ 0 w 520"/>
                  <a:gd name="T7" fmla="*/ 223 h 256"/>
                  <a:gd name="T8" fmla="*/ 34 w 520"/>
                  <a:gd name="T9" fmla="*/ 256 h 256"/>
                  <a:gd name="T10" fmla="*/ 64 w 520"/>
                  <a:gd name="T11" fmla="*/ 256 h 256"/>
                  <a:gd name="T12" fmla="*/ 64 w 520"/>
                  <a:gd name="T13" fmla="*/ 240 h 256"/>
                  <a:gd name="T14" fmla="*/ 34 w 520"/>
                  <a:gd name="T15" fmla="*/ 240 h 256"/>
                  <a:gd name="T16" fmla="*/ 16 w 520"/>
                  <a:gd name="T17" fmla="*/ 223 h 256"/>
                  <a:gd name="T18" fmla="*/ 16 w 520"/>
                  <a:gd name="T19" fmla="*/ 35 h 256"/>
                  <a:gd name="T20" fmla="*/ 34 w 520"/>
                  <a:gd name="T21" fmla="*/ 16 h 256"/>
                  <a:gd name="T22" fmla="*/ 488 w 520"/>
                  <a:gd name="T23" fmla="*/ 16 h 256"/>
                  <a:gd name="T24" fmla="*/ 508 w 520"/>
                  <a:gd name="T25" fmla="*/ 35 h 256"/>
                  <a:gd name="T26" fmla="*/ 508 w 520"/>
                  <a:gd name="T27" fmla="*/ 223 h 256"/>
                  <a:gd name="T28" fmla="*/ 488 w 520"/>
                  <a:gd name="T29" fmla="*/ 240 h 256"/>
                  <a:gd name="T30" fmla="*/ 460 w 520"/>
                  <a:gd name="T31" fmla="*/ 240 h 256"/>
                  <a:gd name="T32" fmla="*/ 460 w 520"/>
                  <a:gd name="T33" fmla="*/ 256 h 256"/>
                  <a:gd name="T34" fmla="*/ 488 w 520"/>
                  <a:gd name="T35" fmla="*/ 256 h 256"/>
                  <a:gd name="T36" fmla="*/ 520 w 520"/>
                  <a:gd name="T37" fmla="*/ 223 h 256"/>
                  <a:gd name="T38" fmla="*/ 520 w 520"/>
                  <a:gd name="T39" fmla="*/ 35 h 256"/>
                  <a:gd name="T40" fmla="*/ 488 w 520"/>
                  <a:gd name="T41" fmla="*/ 0 h 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20" h="256">
                    <a:moveTo>
                      <a:pt x="488" y="0"/>
                    </a:moveTo>
                    <a:cubicBezTo>
                      <a:pt x="34" y="0"/>
                      <a:pt x="34" y="0"/>
                      <a:pt x="34" y="0"/>
                    </a:cubicBezTo>
                    <a:cubicBezTo>
                      <a:pt x="16" y="0"/>
                      <a:pt x="0" y="16"/>
                      <a:pt x="0" y="35"/>
                    </a:cubicBezTo>
                    <a:cubicBezTo>
                      <a:pt x="0" y="223"/>
                      <a:pt x="0" y="223"/>
                      <a:pt x="0" y="223"/>
                    </a:cubicBezTo>
                    <a:cubicBezTo>
                      <a:pt x="0" y="242"/>
                      <a:pt x="16" y="256"/>
                      <a:pt x="34" y="256"/>
                    </a:cubicBezTo>
                    <a:cubicBezTo>
                      <a:pt x="64" y="256"/>
                      <a:pt x="64" y="256"/>
                      <a:pt x="64" y="256"/>
                    </a:cubicBezTo>
                    <a:cubicBezTo>
                      <a:pt x="64" y="240"/>
                      <a:pt x="64" y="240"/>
                      <a:pt x="64" y="240"/>
                    </a:cubicBezTo>
                    <a:cubicBezTo>
                      <a:pt x="34" y="240"/>
                      <a:pt x="34" y="240"/>
                      <a:pt x="34" y="240"/>
                    </a:cubicBezTo>
                    <a:cubicBezTo>
                      <a:pt x="24" y="240"/>
                      <a:pt x="16" y="233"/>
                      <a:pt x="16" y="223"/>
                    </a:cubicBezTo>
                    <a:cubicBezTo>
                      <a:pt x="16" y="35"/>
                      <a:pt x="16" y="35"/>
                      <a:pt x="16" y="35"/>
                    </a:cubicBezTo>
                    <a:cubicBezTo>
                      <a:pt x="16" y="25"/>
                      <a:pt x="24" y="16"/>
                      <a:pt x="34" y="16"/>
                    </a:cubicBezTo>
                    <a:cubicBezTo>
                      <a:pt x="488" y="16"/>
                      <a:pt x="488" y="16"/>
                      <a:pt x="488" y="16"/>
                    </a:cubicBezTo>
                    <a:cubicBezTo>
                      <a:pt x="498" y="16"/>
                      <a:pt x="508" y="25"/>
                      <a:pt x="508" y="35"/>
                    </a:cubicBezTo>
                    <a:cubicBezTo>
                      <a:pt x="508" y="223"/>
                      <a:pt x="508" y="223"/>
                      <a:pt x="508" y="223"/>
                    </a:cubicBezTo>
                    <a:cubicBezTo>
                      <a:pt x="508" y="233"/>
                      <a:pt x="498" y="240"/>
                      <a:pt x="488" y="240"/>
                    </a:cubicBezTo>
                    <a:cubicBezTo>
                      <a:pt x="460" y="240"/>
                      <a:pt x="460" y="240"/>
                      <a:pt x="460" y="240"/>
                    </a:cubicBezTo>
                    <a:cubicBezTo>
                      <a:pt x="460" y="256"/>
                      <a:pt x="460" y="256"/>
                      <a:pt x="460" y="256"/>
                    </a:cubicBezTo>
                    <a:cubicBezTo>
                      <a:pt x="488" y="256"/>
                      <a:pt x="488" y="256"/>
                      <a:pt x="488" y="256"/>
                    </a:cubicBezTo>
                    <a:cubicBezTo>
                      <a:pt x="506" y="256"/>
                      <a:pt x="520" y="242"/>
                      <a:pt x="520" y="223"/>
                    </a:cubicBezTo>
                    <a:cubicBezTo>
                      <a:pt x="520" y="35"/>
                      <a:pt x="520" y="35"/>
                      <a:pt x="520" y="35"/>
                    </a:cubicBezTo>
                    <a:cubicBezTo>
                      <a:pt x="520" y="16"/>
                      <a:pt x="506" y="0"/>
                      <a:pt x="488" y="0"/>
                    </a:cubicBezTo>
                    <a:close/>
                  </a:path>
                </a:pathLst>
              </a:custGeom>
              <a:solidFill>
                <a:schemeClr val="tx1"/>
              </a:solidFill>
              <a:ln>
                <a:solidFill>
                  <a:schemeClr val="tx1"/>
                </a:solidFill>
              </a:ln>
              <a:extLst/>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sp>
            <p:nvSpPr>
              <p:cNvPr id="559" name="Freeform 85"/>
              <p:cNvSpPr>
                <a:spLocks noEditPoints="1"/>
              </p:cNvSpPr>
              <p:nvPr/>
            </p:nvSpPr>
            <p:spPr bwMode="auto">
              <a:xfrm>
                <a:off x="4552268" y="5494730"/>
                <a:ext cx="366675" cy="149289"/>
              </a:xfrm>
              <a:custGeom>
                <a:avLst/>
                <a:gdLst>
                  <a:gd name="T0" fmla="*/ 0 w 980"/>
                  <a:gd name="T1" fmla="*/ 0 h 399"/>
                  <a:gd name="T2" fmla="*/ 0 w 980"/>
                  <a:gd name="T3" fmla="*/ 399 h 399"/>
                  <a:gd name="T4" fmla="*/ 980 w 980"/>
                  <a:gd name="T5" fmla="*/ 399 h 399"/>
                  <a:gd name="T6" fmla="*/ 980 w 980"/>
                  <a:gd name="T7" fmla="*/ 0 h 399"/>
                  <a:gd name="T8" fmla="*/ 0 w 980"/>
                  <a:gd name="T9" fmla="*/ 0 h 399"/>
                  <a:gd name="T10" fmla="*/ 961 w 980"/>
                  <a:gd name="T11" fmla="*/ 380 h 399"/>
                  <a:gd name="T12" fmla="*/ 19 w 980"/>
                  <a:gd name="T13" fmla="*/ 380 h 399"/>
                  <a:gd name="T14" fmla="*/ 19 w 980"/>
                  <a:gd name="T15" fmla="*/ 19 h 399"/>
                  <a:gd name="T16" fmla="*/ 961 w 980"/>
                  <a:gd name="T17" fmla="*/ 19 h 399"/>
                  <a:gd name="T18" fmla="*/ 961 w 980"/>
                  <a:gd name="T19" fmla="*/ 380 h 3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80" h="399">
                    <a:moveTo>
                      <a:pt x="0" y="0"/>
                    </a:moveTo>
                    <a:lnTo>
                      <a:pt x="0" y="399"/>
                    </a:lnTo>
                    <a:lnTo>
                      <a:pt x="980" y="399"/>
                    </a:lnTo>
                    <a:lnTo>
                      <a:pt x="980" y="0"/>
                    </a:lnTo>
                    <a:lnTo>
                      <a:pt x="0" y="0"/>
                    </a:lnTo>
                    <a:close/>
                    <a:moveTo>
                      <a:pt x="961" y="380"/>
                    </a:moveTo>
                    <a:lnTo>
                      <a:pt x="19" y="380"/>
                    </a:lnTo>
                    <a:lnTo>
                      <a:pt x="19" y="19"/>
                    </a:lnTo>
                    <a:lnTo>
                      <a:pt x="961" y="19"/>
                    </a:lnTo>
                    <a:lnTo>
                      <a:pt x="961" y="380"/>
                    </a:lnTo>
                    <a:close/>
                  </a:path>
                </a:pathLst>
              </a:custGeom>
              <a:solidFill>
                <a:schemeClr val="tx1"/>
              </a:solidFill>
              <a:ln>
                <a:solidFill>
                  <a:schemeClr val="tx1"/>
                </a:solidFill>
              </a:ln>
              <a:extLst/>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sp>
            <p:nvSpPr>
              <p:cNvPr id="560" name="Freeform 86"/>
              <p:cNvSpPr>
                <a:spLocks/>
              </p:cNvSpPr>
              <p:nvPr/>
            </p:nvSpPr>
            <p:spPr bwMode="auto">
              <a:xfrm>
                <a:off x="4595320" y="5878990"/>
                <a:ext cx="284360" cy="10851"/>
              </a:xfrm>
              <a:custGeom>
                <a:avLst/>
                <a:gdLst>
                  <a:gd name="T0" fmla="*/ 320 w 320"/>
                  <a:gd name="T1" fmla="*/ 6 h 12"/>
                  <a:gd name="T2" fmla="*/ 314 w 320"/>
                  <a:gd name="T3" fmla="*/ 12 h 12"/>
                  <a:gd name="T4" fmla="*/ 6 w 320"/>
                  <a:gd name="T5" fmla="*/ 12 h 12"/>
                  <a:gd name="T6" fmla="*/ 0 w 320"/>
                  <a:gd name="T7" fmla="*/ 6 h 12"/>
                  <a:gd name="T8" fmla="*/ 6 w 320"/>
                  <a:gd name="T9" fmla="*/ 0 h 12"/>
                  <a:gd name="T10" fmla="*/ 314 w 320"/>
                  <a:gd name="T11" fmla="*/ 0 h 12"/>
                  <a:gd name="T12" fmla="*/ 320 w 320"/>
                  <a:gd name="T13" fmla="*/ 6 h 12"/>
                </a:gdLst>
                <a:ahLst/>
                <a:cxnLst>
                  <a:cxn ang="0">
                    <a:pos x="T0" y="T1"/>
                  </a:cxn>
                  <a:cxn ang="0">
                    <a:pos x="T2" y="T3"/>
                  </a:cxn>
                  <a:cxn ang="0">
                    <a:pos x="T4" y="T5"/>
                  </a:cxn>
                  <a:cxn ang="0">
                    <a:pos x="T6" y="T7"/>
                  </a:cxn>
                  <a:cxn ang="0">
                    <a:pos x="T8" y="T9"/>
                  </a:cxn>
                  <a:cxn ang="0">
                    <a:pos x="T10" y="T11"/>
                  </a:cxn>
                  <a:cxn ang="0">
                    <a:pos x="T12" y="T13"/>
                  </a:cxn>
                </a:cxnLst>
                <a:rect l="0" t="0" r="r" b="b"/>
                <a:pathLst>
                  <a:path w="320" h="12">
                    <a:moveTo>
                      <a:pt x="320" y="6"/>
                    </a:moveTo>
                    <a:cubicBezTo>
                      <a:pt x="320" y="9"/>
                      <a:pt x="317" y="12"/>
                      <a:pt x="314" y="12"/>
                    </a:cubicBezTo>
                    <a:cubicBezTo>
                      <a:pt x="6" y="12"/>
                      <a:pt x="6" y="12"/>
                      <a:pt x="6" y="12"/>
                    </a:cubicBezTo>
                    <a:cubicBezTo>
                      <a:pt x="3" y="12"/>
                      <a:pt x="0" y="9"/>
                      <a:pt x="0" y="6"/>
                    </a:cubicBezTo>
                    <a:cubicBezTo>
                      <a:pt x="0" y="3"/>
                      <a:pt x="3" y="0"/>
                      <a:pt x="6" y="0"/>
                    </a:cubicBezTo>
                    <a:cubicBezTo>
                      <a:pt x="314" y="0"/>
                      <a:pt x="314" y="0"/>
                      <a:pt x="314" y="0"/>
                    </a:cubicBezTo>
                    <a:cubicBezTo>
                      <a:pt x="317" y="0"/>
                      <a:pt x="320" y="3"/>
                      <a:pt x="320" y="6"/>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sp>
            <p:nvSpPr>
              <p:cNvPr id="561" name="Freeform 87"/>
              <p:cNvSpPr>
                <a:spLocks/>
              </p:cNvSpPr>
              <p:nvPr/>
            </p:nvSpPr>
            <p:spPr bwMode="auto">
              <a:xfrm>
                <a:off x="4595320" y="5836336"/>
                <a:ext cx="284360" cy="10851"/>
              </a:xfrm>
              <a:custGeom>
                <a:avLst/>
                <a:gdLst>
                  <a:gd name="T0" fmla="*/ 320 w 320"/>
                  <a:gd name="T1" fmla="*/ 6 h 12"/>
                  <a:gd name="T2" fmla="*/ 314 w 320"/>
                  <a:gd name="T3" fmla="*/ 12 h 12"/>
                  <a:gd name="T4" fmla="*/ 6 w 320"/>
                  <a:gd name="T5" fmla="*/ 12 h 12"/>
                  <a:gd name="T6" fmla="*/ 0 w 320"/>
                  <a:gd name="T7" fmla="*/ 6 h 12"/>
                  <a:gd name="T8" fmla="*/ 6 w 320"/>
                  <a:gd name="T9" fmla="*/ 0 h 12"/>
                  <a:gd name="T10" fmla="*/ 314 w 320"/>
                  <a:gd name="T11" fmla="*/ 0 h 12"/>
                  <a:gd name="T12" fmla="*/ 320 w 320"/>
                  <a:gd name="T13" fmla="*/ 6 h 12"/>
                </a:gdLst>
                <a:ahLst/>
                <a:cxnLst>
                  <a:cxn ang="0">
                    <a:pos x="T0" y="T1"/>
                  </a:cxn>
                  <a:cxn ang="0">
                    <a:pos x="T2" y="T3"/>
                  </a:cxn>
                  <a:cxn ang="0">
                    <a:pos x="T4" y="T5"/>
                  </a:cxn>
                  <a:cxn ang="0">
                    <a:pos x="T6" y="T7"/>
                  </a:cxn>
                  <a:cxn ang="0">
                    <a:pos x="T8" y="T9"/>
                  </a:cxn>
                  <a:cxn ang="0">
                    <a:pos x="T10" y="T11"/>
                  </a:cxn>
                  <a:cxn ang="0">
                    <a:pos x="T12" y="T13"/>
                  </a:cxn>
                </a:cxnLst>
                <a:rect l="0" t="0" r="r" b="b"/>
                <a:pathLst>
                  <a:path w="320" h="12">
                    <a:moveTo>
                      <a:pt x="320" y="6"/>
                    </a:moveTo>
                    <a:cubicBezTo>
                      <a:pt x="320" y="9"/>
                      <a:pt x="317" y="12"/>
                      <a:pt x="314" y="12"/>
                    </a:cubicBezTo>
                    <a:cubicBezTo>
                      <a:pt x="6" y="12"/>
                      <a:pt x="6" y="12"/>
                      <a:pt x="6" y="12"/>
                    </a:cubicBezTo>
                    <a:cubicBezTo>
                      <a:pt x="3" y="12"/>
                      <a:pt x="0" y="9"/>
                      <a:pt x="0" y="6"/>
                    </a:cubicBezTo>
                    <a:cubicBezTo>
                      <a:pt x="0" y="3"/>
                      <a:pt x="3" y="0"/>
                      <a:pt x="6" y="0"/>
                    </a:cubicBezTo>
                    <a:cubicBezTo>
                      <a:pt x="314" y="0"/>
                      <a:pt x="314" y="0"/>
                      <a:pt x="314" y="0"/>
                    </a:cubicBezTo>
                    <a:cubicBezTo>
                      <a:pt x="317" y="0"/>
                      <a:pt x="320" y="3"/>
                      <a:pt x="320" y="6"/>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sp>
            <p:nvSpPr>
              <p:cNvPr id="562" name="Freeform 88"/>
              <p:cNvSpPr>
                <a:spLocks/>
              </p:cNvSpPr>
              <p:nvPr/>
            </p:nvSpPr>
            <p:spPr bwMode="auto">
              <a:xfrm>
                <a:off x="4595320" y="5789940"/>
                <a:ext cx="284360" cy="10851"/>
              </a:xfrm>
              <a:custGeom>
                <a:avLst/>
                <a:gdLst>
                  <a:gd name="T0" fmla="*/ 320 w 320"/>
                  <a:gd name="T1" fmla="*/ 6 h 12"/>
                  <a:gd name="T2" fmla="*/ 314 w 320"/>
                  <a:gd name="T3" fmla="*/ 12 h 12"/>
                  <a:gd name="T4" fmla="*/ 6 w 320"/>
                  <a:gd name="T5" fmla="*/ 12 h 12"/>
                  <a:gd name="T6" fmla="*/ 0 w 320"/>
                  <a:gd name="T7" fmla="*/ 6 h 12"/>
                  <a:gd name="T8" fmla="*/ 6 w 320"/>
                  <a:gd name="T9" fmla="*/ 0 h 12"/>
                  <a:gd name="T10" fmla="*/ 314 w 320"/>
                  <a:gd name="T11" fmla="*/ 0 h 12"/>
                  <a:gd name="T12" fmla="*/ 320 w 320"/>
                  <a:gd name="T13" fmla="*/ 6 h 12"/>
                </a:gdLst>
                <a:ahLst/>
                <a:cxnLst>
                  <a:cxn ang="0">
                    <a:pos x="T0" y="T1"/>
                  </a:cxn>
                  <a:cxn ang="0">
                    <a:pos x="T2" y="T3"/>
                  </a:cxn>
                  <a:cxn ang="0">
                    <a:pos x="T4" y="T5"/>
                  </a:cxn>
                  <a:cxn ang="0">
                    <a:pos x="T6" y="T7"/>
                  </a:cxn>
                  <a:cxn ang="0">
                    <a:pos x="T8" y="T9"/>
                  </a:cxn>
                  <a:cxn ang="0">
                    <a:pos x="T10" y="T11"/>
                  </a:cxn>
                  <a:cxn ang="0">
                    <a:pos x="T12" y="T13"/>
                  </a:cxn>
                </a:cxnLst>
                <a:rect l="0" t="0" r="r" b="b"/>
                <a:pathLst>
                  <a:path w="320" h="12">
                    <a:moveTo>
                      <a:pt x="320" y="6"/>
                    </a:moveTo>
                    <a:cubicBezTo>
                      <a:pt x="320" y="9"/>
                      <a:pt x="317" y="12"/>
                      <a:pt x="314" y="12"/>
                    </a:cubicBezTo>
                    <a:cubicBezTo>
                      <a:pt x="6" y="12"/>
                      <a:pt x="6" y="12"/>
                      <a:pt x="6" y="12"/>
                    </a:cubicBezTo>
                    <a:cubicBezTo>
                      <a:pt x="3" y="12"/>
                      <a:pt x="0" y="9"/>
                      <a:pt x="0" y="6"/>
                    </a:cubicBezTo>
                    <a:cubicBezTo>
                      <a:pt x="0" y="3"/>
                      <a:pt x="3" y="0"/>
                      <a:pt x="6" y="0"/>
                    </a:cubicBezTo>
                    <a:cubicBezTo>
                      <a:pt x="314" y="0"/>
                      <a:pt x="314" y="0"/>
                      <a:pt x="314" y="0"/>
                    </a:cubicBezTo>
                    <a:cubicBezTo>
                      <a:pt x="317" y="0"/>
                      <a:pt x="320" y="3"/>
                      <a:pt x="320" y="6"/>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sp>
            <p:nvSpPr>
              <p:cNvPr id="563" name="Freeform 89"/>
              <p:cNvSpPr>
                <a:spLocks noEditPoints="1"/>
              </p:cNvSpPr>
              <p:nvPr/>
            </p:nvSpPr>
            <p:spPr bwMode="auto">
              <a:xfrm>
                <a:off x="4556009" y="5761504"/>
                <a:ext cx="359191" cy="163881"/>
              </a:xfrm>
              <a:custGeom>
                <a:avLst/>
                <a:gdLst>
                  <a:gd name="T0" fmla="*/ 0 w 960"/>
                  <a:gd name="T1" fmla="*/ 0 h 438"/>
                  <a:gd name="T2" fmla="*/ 0 w 960"/>
                  <a:gd name="T3" fmla="*/ 438 h 438"/>
                  <a:gd name="T4" fmla="*/ 960 w 960"/>
                  <a:gd name="T5" fmla="*/ 438 h 438"/>
                  <a:gd name="T6" fmla="*/ 960 w 960"/>
                  <a:gd name="T7" fmla="*/ 0 h 438"/>
                  <a:gd name="T8" fmla="*/ 0 w 960"/>
                  <a:gd name="T9" fmla="*/ 0 h 438"/>
                  <a:gd name="T10" fmla="*/ 951 w 960"/>
                  <a:gd name="T11" fmla="*/ 428 h 438"/>
                  <a:gd name="T12" fmla="*/ 9 w 960"/>
                  <a:gd name="T13" fmla="*/ 428 h 438"/>
                  <a:gd name="T14" fmla="*/ 9 w 960"/>
                  <a:gd name="T15" fmla="*/ 10 h 438"/>
                  <a:gd name="T16" fmla="*/ 951 w 960"/>
                  <a:gd name="T17" fmla="*/ 10 h 438"/>
                  <a:gd name="T18" fmla="*/ 951 w 960"/>
                  <a:gd name="T19" fmla="*/ 428 h 4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60" h="438">
                    <a:moveTo>
                      <a:pt x="0" y="0"/>
                    </a:moveTo>
                    <a:lnTo>
                      <a:pt x="0" y="438"/>
                    </a:lnTo>
                    <a:lnTo>
                      <a:pt x="960" y="438"/>
                    </a:lnTo>
                    <a:lnTo>
                      <a:pt x="960" y="0"/>
                    </a:lnTo>
                    <a:lnTo>
                      <a:pt x="0" y="0"/>
                    </a:lnTo>
                    <a:close/>
                    <a:moveTo>
                      <a:pt x="951" y="428"/>
                    </a:moveTo>
                    <a:lnTo>
                      <a:pt x="9" y="428"/>
                    </a:lnTo>
                    <a:lnTo>
                      <a:pt x="9" y="10"/>
                    </a:lnTo>
                    <a:lnTo>
                      <a:pt x="951" y="10"/>
                    </a:lnTo>
                    <a:lnTo>
                      <a:pt x="951" y="428"/>
                    </a:lnTo>
                    <a:close/>
                  </a:path>
                </a:pathLst>
              </a:custGeom>
              <a:solidFill>
                <a:schemeClr val="tx1"/>
              </a:solidFill>
              <a:ln>
                <a:solidFill>
                  <a:srgbClr val="A6B0B3"/>
                </a:solidFill>
              </a:ln>
              <a:extLst/>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sp>
            <p:nvSpPr>
              <p:cNvPr id="564" name="Freeform 90"/>
              <p:cNvSpPr>
                <a:spLocks noEditPoints="1"/>
              </p:cNvSpPr>
              <p:nvPr/>
            </p:nvSpPr>
            <p:spPr bwMode="auto">
              <a:xfrm>
                <a:off x="4552268" y="5758137"/>
                <a:ext cx="366675" cy="170616"/>
              </a:xfrm>
              <a:custGeom>
                <a:avLst/>
                <a:gdLst>
                  <a:gd name="T0" fmla="*/ 0 w 980"/>
                  <a:gd name="T1" fmla="*/ 0 h 456"/>
                  <a:gd name="T2" fmla="*/ 0 w 980"/>
                  <a:gd name="T3" fmla="*/ 456 h 456"/>
                  <a:gd name="T4" fmla="*/ 980 w 980"/>
                  <a:gd name="T5" fmla="*/ 456 h 456"/>
                  <a:gd name="T6" fmla="*/ 980 w 980"/>
                  <a:gd name="T7" fmla="*/ 0 h 456"/>
                  <a:gd name="T8" fmla="*/ 0 w 980"/>
                  <a:gd name="T9" fmla="*/ 0 h 456"/>
                  <a:gd name="T10" fmla="*/ 961 w 980"/>
                  <a:gd name="T11" fmla="*/ 437 h 456"/>
                  <a:gd name="T12" fmla="*/ 19 w 980"/>
                  <a:gd name="T13" fmla="*/ 437 h 456"/>
                  <a:gd name="T14" fmla="*/ 19 w 980"/>
                  <a:gd name="T15" fmla="*/ 19 h 456"/>
                  <a:gd name="T16" fmla="*/ 961 w 980"/>
                  <a:gd name="T17" fmla="*/ 19 h 456"/>
                  <a:gd name="T18" fmla="*/ 961 w 980"/>
                  <a:gd name="T19" fmla="*/ 437 h 4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80" h="456">
                    <a:moveTo>
                      <a:pt x="0" y="0"/>
                    </a:moveTo>
                    <a:lnTo>
                      <a:pt x="0" y="456"/>
                    </a:lnTo>
                    <a:lnTo>
                      <a:pt x="980" y="456"/>
                    </a:lnTo>
                    <a:lnTo>
                      <a:pt x="980" y="0"/>
                    </a:lnTo>
                    <a:lnTo>
                      <a:pt x="0" y="0"/>
                    </a:lnTo>
                    <a:close/>
                    <a:moveTo>
                      <a:pt x="961" y="437"/>
                    </a:moveTo>
                    <a:lnTo>
                      <a:pt x="19" y="437"/>
                    </a:lnTo>
                    <a:lnTo>
                      <a:pt x="19" y="19"/>
                    </a:lnTo>
                    <a:lnTo>
                      <a:pt x="961" y="19"/>
                    </a:lnTo>
                    <a:lnTo>
                      <a:pt x="961" y="437"/>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sp>
            <p:nvSpPr>
              <p:cNvPr id="565" name="Oval 94"/>
              <p:cNvSpPr>
                <a:spLocks noChangeArrowheads="1"/>
              </p:cNvSpPr>
              <p:nvPr/>
            </p:nvSpPr>
            <p:spPr bwMode="auto">
              <a:xfrm>
                <a:off x="4873669" y="5684428"/>
                <a:ext cx="29558" cy="2918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sp>
            <p:nvSpPr>
              <p:cNvPr id="566" name="Oval 95"/>
              <p:cNvSpPr>
                <a:spLocks noChangeArrowheads="1"/>
              </p:cNvSpPr>
              <p:nvPr/>
            </p:nvSpPr>
            <p:spPr bwMode="auto">
              <a:xfrm>
                <a:off x="4834757" y="5684428"/>
                <a:ext cx="29184" cy="2918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grpSp>
        <p:grpSp>
          <p:nvGrpSpPr>
            <p:cNvPr id="447" name="Group 27"/>
            <p:cNvGrpSpPr>
              <a:grpSpLocks noChangeAspect="1"/>
            </p:cNvGrpSpPr>
            <p:nvPr/>
          </p:nvGrpSpPr>
          <p:grpSpPr bwMode="auto">
            <a:xfrm>
              <a:off x="4996039" y="5454650"/>
              <a:ext cx="128538" cy="333375"/>
              <a:chOff x="3653" y="1676"/>
              <a:chExt cx="374" cy="970"/>
            </a:xfrm>
            <a:solidFill>
              <a:schemeClr val="tx1"/>
            </a:solidFill>
          </p:grpSpPr>
          <p:sp>
            <p:nvSpPr>
              <p:cNvPr id="556" name="Freeform 28"/>
              <p:cNvSpPr>
                <a:spLocks noEditPoints="1"/>
              </p:cNvSpPr>
              <p:nvPr/>
            </p:nvSpPr>
            <p:spPr bwMode="auto">
              <a:xfrm>
                <a:off x="3653" y="1676"/>
                <a:ext cx="374" cy="970"/>
              </a:xfrm>
              <a:custGeom>
                <a:avLst/>
                <a:gdLst>
                  <a:gd name="T0" fmla="*/ 190 w 226"/>
                  <a:gd name="T1" fmla="*/ 114 h 592"/>
                  <a:gd name="T2" fmla="*/ 177 w 226"/>
                  <a:gd name="T3" fmla="*/ 114 h 592"/>
                  <a:gd name="T4" fmla="*/ 177 w 226"/>
                  <a:gd name="T5" fmla="*/ 0 h 592"/>
                  <a:gd name="T6" fmla="*/ 53 w 226"/>
                  <a:gd name="T7" fmla="*/ 0 h 592"/>
                  <a:gd name="T8" fmla="*/ 53 w 226"/>
                  <a:gd name="T9" fmla="*/ 114 h 592"/>
                  <a:gd name="T10" fmla="*/ 36 w 226"/>
                  <a:gd name="T11" fmla="*/ 114 h 592"/>
                  <a:gd name="T12" fmla="*/ 0 w 226"/>
                  <a:gd name="T13" fmla="*/ 150 h 592"/>
                  <a:gd name="T14" fmla="*/ 0 w 226"/>
                  <a:gd name="T15" fmla="*/ 556 h 592"/>
                  <a:gd name="T16" fmla="*/ 36 w 226"/>
                  <a:gd name="T17" fmla="*/ 592 h 592"/>
                  <a:gd name="T18" fmla="*/ 190 w 226"/>
                  <a:gd name="T19" fmla="*/ 592 h 592"/>
                  <a:gd name="T20" fmla="*/ 226 w 226"/>
                  <a:gd name="T21" fmla="*/ 556 h 592"/>
                  <a:gd name="T22" fmla="*/ 226 w 226"/>
                  <a:gd name="T23" fmla="*/ 150 h 592"/>
                  <a:gd name="T24" fmla="*/ 190 w 226"/>
                  <a:gd name="T25" fmla="*/ 114 h 592"/>
                  <a:gd name="T26" fmla="*/ 67 w 226"/>
                  <a:gd name="T27" fmla="*/ 12 h 592"/>
                  <a:gd name="T28" fmla="*/ 163 w 226"/>
                  <a:gd name="T29" fmla="*/ 12 h 592"/>
                  <a:gd name="T30" fmla="*/ 163 w 226"/>
                  <a:gd name="T31" fmla="*/ 20 h 592"/>
                  <a:gd name="T32" fmla="*/ 67 w 226"/>
                  <a:gd name="T33" fmla="*/ 20 h 592"/>
                  <a:gd name="T34" fmla="*/ 67 w 226"/>
                  <a:gd name="T35" fmla="*/ 12 h 592"/>
                  <a:gd name="T36" fmla="*/ 210 w 226"/>
                  <a:gd name="T37" fmla="*/ 556 h 592"/>
                  <a:gd name="T38" fmla="*/ 190 w 226"/>
                  <a:gd name="T39" fmla="*/ 576 h 592"/>
                  <a:gd name="T40" fmla="*/ 36 w 226"/>
                  <a:gd name="T41" fmla="*/ 576 h 592"/>
                  <a:gd name="T42" fmla="*/ 16 w 226"/>
                  <a:gd name="T43" fmla="*/ 556 h 592"/>
                  <a:gd name="T44" fmla="*/ 16 w 226"/>
                  <a:gd name="T45" fmla="*/ 150 h 592"/>
                  <a:gd name="T46" fmla="*/ 36 w 226"/>
                  <a:gd name="T47" fmla="*/ 130 h 592"/>
                  <a:gd name="T48" fmla="*/ 190 w 226"/>
                  <a:gd name="T49" fmla="*/ 130 h 592"/>
                  <a:gd name="T50" fmla="*/ 210 w 226"/>
                  <a:gd name="T51" fmla="*/ 150 h 592"/>
                  <a:gd name="T52" fmla="*/ 210 w 226"/>
                  <a:gd name="T53" fmla="*/ 556 h 5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26" h="592">
                    <a:moveTo>
                      <a:pt x="190" y="114"/>
                    </a:moveTo>
                    <a:cubicBezTo>
                      <a:pt x="177" y="114"/>
                      <a:pt x="177" y="114"/>
                      <a:pt x="177" y="114"/>
                    </a:cubicBezTo>
                    <a:cubicBezTo>
                      <a:pt x="177" y="0"/>
                      <a:pt x="177" y="0"/>
                      <a:pt x="177" y="0"/>
                    </a:cubicBezTo>
                    <a:cubicBezTo>
                      <a:pt x="53" y="0"/>
                      <a:pt x="53" y="0"/>
                      <a:pt x="53" y="0"/>
                    </a:cubicBezTo>
                    <a:cubicBezTo>
                      <a:pt x="53" y="114"/>
                      <a:pt x="53" y="114"/>
                      <a:pt x="53" y="114"/>
                    </a:cubicBezTo>
                    <a:cubicBezTo>
                      <a:pt x="36" y="114"/>
                      <a:pt x="36" y="114"/>
                      <a:pt x="36" y="114"/>
                    </a:cubicBezTo>
                    <a:cubicBezTo>
                      <a:pt x="16" y="114"/>
                      <a:pt x="0" y="130"/>
                      <a:pt x="0" y="150"/>
                    </a:cubicBezTo>
                    <a:cubicBezTo>
                      <a:pt x="0" y="556"/>
                      <a:pt x="0" y="556"/>
                      <a:pt x="0" y="556"/>
                    </a:cubicBezTo>
                    <a:cubicBezTo>
                      <a:pt x="0" y="576"/>
                      <a:pt x="16" y="592"/>
                      <a:pt x="36" y="592"/>
                    </a:cubicBezTo>
                    <a:cubicBezTo>
                      <a:pt x="190" y="592"/>
                      <a:pt x="190" y="592"/>
                      <a:pt x="190" y="592"/>
                    </a:cubicBezTo>
                    <a:cubicBezTo>
                      <a:pt x="210" y="592"/>
                      <a:pt x="226" y="576"/>
                      <a:pt x="226" y="556"/>
                    </a:cubicBezTo>
                    <a:cubicBezTo>
                      <a:pt x="226" y="150"/>
                      <a:pt x="226" y="150"/>
                      <a:pt x="226" y="150"/>
                    </a:cubicBezTo>
                    <a:cubicBezTo>
                      <a:pt x="226" y="130"/>
                      <a:pt x="210" y="114"/>
                      <a:pt x="190" y="114"/>
                    </a:cubicBezTo>
                    <a:close/>
                    <a:moveTo>
                      <a:pt x="67" y="12"/>
                    </a:moveTo>
                    <a:cubicBezTo>
                      <a:pt x="163" y="12"/>
                      <a:pt x="163" y="12"/>
                      <a:pt x="163" y="12"/>
                    </a:cubicBezTo>
                    <a:cubicBezTo>
                      <a:pt x="163" y="20"/>
                      <a:pt x="163" y="20"/>
                      <a:pt x="163" y="20"/>
                    </a:cubicBezTo>
                    <a:cubicBezTo>
                      <a:pt x="67" y="20"/>
                      <a:pt x="67" y="20"/>
                      <a:pt x="67" y="20"/>
                    </a:cubicBezTo>
                    <a:lnTo>
                      <a:pt x="67" y="12"/>
                    </a:lnTo>
                    <a:close/>
                    <a:moveTo>
                      <a:pt x="210" y="556"/>
                    </a:moveTo>
                    <a:cubicBezTo>
                      <a:pt x="210" y="567"/>
                      <a:pt x="201" y="576"/>
                      <a:pt x="190" y="576"/>
                    </a:cubicBezTo>
                    <a:cubicBezTo>
                      <a:pt x="36" y="576"/>
                      <a:pt x="36" y="576"/>
                      <a:pt x="36" y="576"/>
                    </a:cubicBezTo>
                    <a:cubicBezTo>
                      <a:pt x="25" y="576"/>
                      <a:pt x="16" y="567"/>
                      <a:pt x="16" y="556"/>
                    </a:cubicBezTo>
                    <a:cubicBezTo>
                      <a:pt x="16" y="150"/>
                      <a:pt x="16" y="150"/>
                      <a:pt x="16" y="150"/>
                    </a:cubicBezTo>
                    <a:cubicBezTo>
                      <a:pt x="16" y="139"/>
                      <a:pt x="25" y="130"/>
                      <a:pt x="36" y="130"/>
                    </a:cubicBezTo>
                    <a:cubicBezTo>
                      <a:pt x="190" y="130"/>
                      <a:pt x="190" y="130"/>
                      <a:pt x="190" y="130"/>
                    </a:cubicBezTo>
                    <a:cubicBezTo>
                      <a:pt x="201" y="130"/>
                      <a:pt x="210" y="139"/>
                      <a:pt x="210" y="150"/>
                    </a:cubicBezTo>
                    <a:lnTo>
                      <a:pt x="210" y="55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557" name="Freeform 29"/>
              <p:cNvSpPr>
                <a:spLocks/>
              </p:cNvSpPr>
              <p:nvPr/>
            </p:nvSpPr>
            <p:spPr bwMode="auto">
              <a:xfrm>
                <a:off x="3772" y="2531"/>
                <a:ext cx="136" cy="39"/>
              </a:xfrm>
              <a:custGeom>
                <a:avLst/>
                <a:gdLst>
                  <a:gd name="T0" fmla="*/ 70 w 82"/>
                  <a:gd name="T1" fmla="*/ 24 h 24"/>
                  <a:gd name="T2" fmla="*/ 12 w 82"/>
                  <a:gd name="T3" fmla="*/ 24 h 24"/>
                  <a:gd name="T4" fmla="*/ 0 w 82"/>
                  <a:gd name="T5" fmla="*/ 12 h 24"/>
                  <a:gd name="T6" fmla="*/ 0 w 82"/>
                  <a:gd name="T7" fmla="*/ 12 h 24"/>
                  <a:gd name="T8" fmla="*/ 12 w 82"/>
                  <a:gd name="T9" fmla="*/ 0 h 24"/>
                  <a:gd name="T10" fmla="*/ 70 w 82"/>
                  <a:gd name="T11" fmla="*/ 0 h 24"/>
                  <a:gd name="T12" fmla="*/ 82 w 82"/>
                  <a:gd name="T13" fmla="*/ 12 h 24"/>
                  <a:gd name="T14" fmla="*/ 82 w 82"/>
                  <a:gd name="T15" fmla="*/ 12 h 24"/>
                  <a:gd name="T16" fmla="*/ 70 w 82"/>
                  <a:gd name="T17" fmla="*/ 24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2" h="24">
                    <a:moveTo>
                      <a:pt x="70" y="24"/>
                    </a:moveTo>
                    <a:cubicBezTo>
                      <a:pt x="12" y="24"/>
                      <a:pt x="12" y="24"/>
                      <a:pt x="12" y="24"/>
                    </a:cubicBezTo>
                    <a:cubicBezTo>
                      <a:pt x="5" y="24"/>
                      <a:pt x="0" y="19"/>
                      <a:pt x="0" y="12"/>
                    </a:cubicBezTo>
                    <a:cubicBezTo>
                      <a:pt x="0" y="12"/>
                      <a:pt x="0" y="12"/>
                      <a:pt x="0" y="12"/>
                    </a:cubicBezTo>
                    <a:cubicBezTo>
                      <a:pt x="0" y="5"/>
                      <a:pt x="5" y="0"/>
                      <a:pt x="12" y="0"/>
                    </a:cubicBezTo>
                    <a:cubicBezTo>
                      <a:pt x="70" y="0"/>
                      <a:pt x="70" y="0"/>
                      <a:pt x="70" y="0"/>
                    </a:cubicBezTo>
                    <a:cubicBezTo>
                      <a:pt x="77" y="0"/>
                      <a:pt x="82" y="5"/>
                      <a:pt x="82" y="12"/>
                    </a:cubicBezTo>
                    <a:cubicBezTo>
                      <a:pt x="82" y="12"/>
                      <a:pt x="82" y="12"/>
                      <a:pt x="82" y="12"/>
                    </a:cubicBezTo>
                    <a:cubicBezTo>
                      <a:pt x="82" y="19"/>
                      <a:pt x="77" y="24"/>
                      <a:pt x="70" y="2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grpSp>
        <p:grpSp>
          <p:nvGrpSpPr>
            <p:cNvPr id="451" name="Group 49"/>
            <p:cNvGrpSpPr>
              <a:grpSpLocks noChangeAspect="1"/>
            </p:cNvGrpSpPr>
            <p:nvPr/>
          </p:nvGrpSpPr>
          <p:grpSpPr bwMode="auto">
            <a:xfrm>
              <a:off x="6509944" y="5424285"/>
              <a:ext cx="402886" cy="443750"/>
              <a:chOff x="1876" y="0"/>
              <a:chExt cx="3924" cy="4322"/>
            </a:xfrm>
            <a:solidFill>
              <a:schemeClr val="tx1"/>
            </a:solidFill>
          </p:grpSpPr>
          <p:sp>
            <p:nvSpPr>
              <p:cNvPr id="490" name="Freeform 50"/>
              <p:cNvSpPr>
                <a:spLocks noEditPoints="1"/>
              </p:cNvSpPr>
              <p:nvPr/>
            </p:nvSpPr>
            <p:spPr bwMode="auto">
              <a:xfrm>
                <a:off x="3724" y="1726"/>
                <a:ext cx="229" cy="227"/>
              </a:xfrm>
              <a:custGeom>
                <a:avLst/>
                <a:gdLst>
                  <a:gd name="T0" fmla="*/ 0 w 146"/>
                  <a:gd name="T1" fmla="*/ 73 h 146"/>
                  <a:gd name="T2" fmla="*/ 146 w 146"/>
                  <a:gd name="T3" fmla="*/ 73 h 146"/>
                  <a:gd name="T4" fmla="*/ 73 w 146"/>
                  <a:gd name="T5" fmla="*/ 82 h 146"/>
                  <a:gd name="T6" fmla="*/ 73 w 146"/>
                  <a:gd name="T7" fmla="*/ 64 h 146"/>
                  <a:gd name="T8" fmla="*/ 73 w 146"/>
                  <a:gd name="T9" fmla="*/ 82 h 146"/>
                  <a:gd name="T10" fmla="*/ 0 w 146"/>
                  <a:gd name="T11" fmla="*/ 73 h 146"/>
                  <a:gd name="T12" fmla="*/ 146 w 146"/>
                  <a:gd name="T13" fmla="*/ 73 h 146"/>
                  <a:gd name="T14" fmla="*/ 73 w 146"/>
                  <a:gd name="T15" fmla="*/ 82 h 146"/>
                  <a:gd name="T16" fmla="*/ 73 w 146"/>
                  <a:gd name="T17" fmla="*/ 64 h 146"/>
                  <a:gd name="T18" fmla="*/ 73 w 146"/>
                  <a:gd name="T19" fmla="*/ 82 h 146"/>
                  <a:gd name="T20" fmla="*/ 0 w 146"/>
                  <a:gd name="T21" fmla="*/ 73 h 146"/>
                  <a:gd name="T22" fmla="*/ 146 w 146"/>
                  <a:gd name="T23" fmla="*/ 73 h 146"/>
                  <a:gd name="T24" fmla="*/ 73 w 146"/>
                  <a:gd name="T25" fmla="*/ 82 h 146"/>
                  <a:gd name="T26" fmla="*/ 73 w 146"/>
                  <a:gd name="T27" fmla="*/ 64 h 146"/>
                  <a:gd name="T28" fmla="*/ 73 w 146"/>
                  <a:gd name="T29" fmla="*/ 82 h 146"/>
                  <a:gd name="T30" fmla="*/ 0 w 146"/>
                  <a:gd name="T31" fmla="*/ 73 h 146"/>
                  <a:gd name="T32" fmla="*/ 146 w 146"/>
                  <a:gd name="T33" fmla="*/ 73 h 146"/>
                  <a:gd name="T34" fmla="*/ 73 w 146"/>
                  <a:gd name="T35" fmla="*/ 82 h 146"/>
                  <a:gd name="T36" fmla="*/ 73 w 146"/>
                  <a:gd name="T37" fmla="*/ 64 h 146"/>
                  <a:gd name="T38" fmla="*/ 73 w 146"/>
                  <a:gd name="T39" fmla="*/ 82 h 146"/>
                  <a:gd name="T40" fmla="*/ 0 w 146"/>
                  <a:gd name="T41" fmla="*/ 73 h 146"/>
                  <a:gd name="T42" fmla="*/ 146 w 146"/>
                  <a:gd name="T43" fmla="*/ 73 h 146"/>
                  <a:gd name="T44" fmla="*/ 73 w 146"/>
                  <a:gd name="T45" fmla="*/ 82 h 146"/>
                  <a:gd name="T46" fmla="*/ 73 w 146"/>
                  <a:gd name="T47" fmla="*/ 64 h 146"/>
                  <a:gd name="T48" fmla="*/ 73 w 146"/>
                  <a:gd name="T49" fmla="*/ 82 h 146"/>
                  <a:gd name="T50" fmla="*/ 0 w 146"/>
                  <a:gd name="T51" fmla="*/ 73 h 146"/>
                  <a:gd name="T52" fmla="*/ 146 w 146"/>
                  <a:gd name="T53" fmla="*/ 73 h 146"/>
                  <a:gd name="T54" fmla="*/ 73 w 146"/>
                  <a:gd name="T55" fmla="*/ 82 h 146"/>
                  <a:gd name="T56" fmla="*/ 73 w 146"/>
                  <a:gd name="T57" fmla="*/ 64 h 146"/>
                  <a:gd name="T58" fmla="*/ 73 w 146"/>
                  <a:gd name="T59" fmla="*/ 82 h 146"/>
                  <a:gd name="T60" fmla="*/ 0 w 146"/>
                  <a:gd name="T61" fmla="*/ 73 h 146"/>
                  <a:gd name="T62" fmla="*/ 146 w 146"/>
                  <a:gd name="T63" fmla="*/ 73 h 146"/>
                  <a:gd name="T64" fmla="*/ 73 w 146"/>
                  <a:gd name="T65" fmla="*/ 82 h 146"/>
                  <a:gd name="T66" fmla="*/ 73 w 146"/>
                  <a:gd name="T67" fmla="*/ 64 h 146"/>
                  <a:gd name="T68" fmla="*/ 73 w 146"/>
                  <a:gd name="T69" fmla="*/ 82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46" h="146">
                    <a:moveTo>
                      <a:pt x="73" y="0"/>
                    </a:moveTo>
                    <a:cubicBezTo>
                      <a:pt x="33" y="0"/>
                      <a:pt x="0" y="33"/>
                      <a:pt x="0" y="73"/>
                    </a:cubicBezTo>
                    <a:cubicBezTo>
                      <a:pt x="0" y="114"/>
                      <a:pt x="33" y="146"/>
                      <a:pt x="73" y="146"/>
                    </a:cubicBezTo>
                    <a:cubicBezTo>
                      <a:pt x="113" y="146"/>
                      <a:pt x="146" y="114"/>
                      <a:pt x="146" y="73"/>
                    </a:cubicBezTo>
                    <a:cubicBezTo>
                      <a:pt x="146" y="33"/>
                      <a:pt x="113" y="0"/>
                      <a:pt x="73" y="0"/>
                    </a:cubicBezTo>
                    <a:close/>
                    <a:moveTo>
                      <a:pt x="73" y="82"/>
                    </a:moveTo>
                    <a:cubicBezTo>
                      <a:pt x="68" y="82"/>
                      <a:pt x="64" y="78"/>
                      <a:pt x="64" y="73"/>
                    </a:cubicBezTo>
                    <a:cubicBezTo>
                      <a:pt x="64" y="68"/>
                      <a:pt x="68" y="64"/>
                      <a:pt x="73" y="64"/>
                    </a:cubicBezTo>
                    <a:cubicBezTo>
                      <a:pt x="78" y="64"/>
                      <a:pt x="82" y="68"/>
                      <a:pt x="82" y="73"/>
                    </a:cubicBezTo>
                    <a:cubicBezTo>
                      <a:pt x="82" y="78"/>
                      <a:pt x="78" y="82"/>
                      <a:pt x="73" y="82"/>
                    </a:cubicBezTo>
                    <a:close/>
                    <a:moveTo>
                      <a:pt x="73" y="0"/>
                    </a:moveTo>
                    <a:cubicBezTo>
                      <a:pt x="33" y="0"/>
                      <a:pt x="0" y="33"/>
                      <a:pt x="0" y="73"/>
                    </a:cubicBezTo>
                    <a:cubicBezTo>
                      <a:pt x="0" y="114"/>
                      <a:pt x="33" y="146"/>
                      <a:pt x="73" y="146"/>
                    </a:cubicBezTo>
                    <a:cubicBezTo>
                      <a:pt x="113" y="146"/>
                      <a:pt x="146" y="114"/>
                      <a:pt x="146" y="73"/>
                    </a:cubicBezTo>
                    <a:cubicBezTo>
                      <a:pt x="146" y="33"/>
                      <a:pt x="113" y="0"/>
                      <a:pt x="73" y="0"/>
                    </a:cubicBezTo>
                    <a:close/>
                    <a:moveTo>
                      <a:pt x="73" y="82"/>
                    </a:moveTo>
                    <a:cubicBezTo>
                      <a:pt x="68" y="82"/>
                      <a:pt x="64" y="78"/>
                      <a:pt x="64" y="73"/>
                    </a:cubicBezTo>
                    <a:cubicBezTo>
                      <a:pt x="64" y="68"/>
                      <a:pt x="68" y="64"/>
                      <a:pt x="73" y="64"/>
                    </a:cubicBezTo>
                    <a:cubicBezTo>
                      <a:pt x="78" y="64"/>
                      <a:pt x="82" y="68"/>
                      <a:pt x="82" y="73"/>
                    </a:cubicBezTo>
                    <a:cubicBezTo>
                      <a:pt x="82" y="78"/>
                      <a:pt x="78" y="82"/>
                      <a:pt x="73" y="82"/>
                    </a:cubicBezTo>
                    <a:close/>
                    <a:moveTo>
                      <a:pt x="73" y="0"/>
                    </a:moveTo>
                    <a:cubicBezTo>
                      <a:pt x="33" y="0"/>
                      <a:pt x="0" y="33"/>
                      <a:pt x="0" y="73"/>
                    </a:cubicBezTo>
                    <a:cubicBezTo>
                      <a:pt x="0" y="114"/>
                      <a:pt x="33" y="146"/>
                      <a:pt x="73" y="146"/>
                    </a:cubicBezTo>
                    <a:cubicBezTo>
                      <a:pt x="113" y="146"/>
                      <a:pt x="146" y="114"/>
                      <a:pt x="146" y="73"/>
                    </a:cubicBezTo>
                    <a:cubicBezTo>
                      <a:pt x="146" y="33"/>
                      <a:pt x="113" y="0"/>
                      <a:pt x="73" y="0"/>
                    </a:cubicBezTo>
                    <a:close/>
                    <a:moveTo>
                      <a:pt x="73" y="82"/>
                    </a:moveTo>
                    <a:cubicBezTo>
                      <a:pt x="68" y="82"/>
                      <a:pt x="64" y="78"/>
                      <a:pt x="64" y="73"/>
                    </a:cubicBezTo>
                    <a:cubicBezTo>
                      <a:pt x="64" y="68"/>
                      <a:pt x="68" y="64"/>
                      <a:pt x="73" y="64"/>
                    </a:cubicBezTo>
                    <a:cubicBezTo>
                      <a:pt x="78" y="64"/>
                      <a:pt x="82" y="68"/>
                      <a:pt x="82" y="73"/>
                    </a:cubicBezTo>
                    <a:cubicBezTo>
                      <a:pt x="82" y="78"/>
                      <a:pt x="78" y="82"/>
                      <a:pt x="73" y="82"/>
                    </a:cubicBezTo>
                    <a:close/>
                    <a:moveTo>
                      <a:pt x="73" y="0"/>
                    </a:moveTo>
                    <a:cubicBezTo>
                      <a:pt x="33" y="0"/>
                      <a:pt x="0" y="33"/>
                      <a:pt x="0" y="73"/>
                    </a:cubicBezTo>
                    <a:cubicBezTo>
                      <a:pt x="0" y="114"/>
                      <a:pt x="33" y="146"/>
                      <a:pt x="73" y="146"/>
                    </a:cubicBezTo>
                    <a:cubicBezTo>
                      <a:pt x="113" y="146"/>
                      <a:pt x="146" y="114"/>
                      <a:pt x="146" y="73"/>
                    </a:cubicBezTo>
                    <a:cubicBezTo>
                      <a:pt x="146" y="33"/>
                      <a:pt x="113" y="0"/>
                      <a:pt x="73" y="0"/>
                    </a:cubicBezTo>
                    <a:close/>
                    <a:moveTo>
                      <a:pt x="73" y="82"/>
                    </a:moveTo>
                    <a:cubicBezTo>
                      <a:pt x="68" y="82"/>
                      <a:pt x="64" y="78"/>
                      <a:pt x="64" y="73"/>
                    </a:cubicBezTo>
                    <a:cubicBezTo>
                      <a:pt x="64" y="68"/>
                      <a:pt x="68" y="64"/>
                      <a:pt x="73" y="64"/>
                    </a:cubicBezTo>
                    <a:cubicBezTo>
                      <a:pt x="78" y="64"/>
                      <a:pt x="82" y="68"/>
                      <a:pt x="82" y="73"/>
                    </a:cubicBezTo>
                    <a:cubicBezTo>
                      <a:pt x="82" y="78"/>
                      <a:pt x="78" y="82"/>
                      <a:pt x="73" y="82"/>
                    </a:cubicBezTo>
                    <a:close/>
                    <a:moveTo>
                      <a:pt x="73" y="0"/>
                    </a:moveTo>
                    <a:cubicBezTo>
                      <a:pt x="33" y="0"/>
                      <a:pt x="0" y="33"/>
                      <a:pt x="0" y="73"/>
                    </a:cubicBezTo>
                    <a:cubicBezTo>
                      <a:pt x="0" y="114"/>
                      <a:pt x="33" y="146"/>
                      <a:pt x="73" y="146"/>
                    </a:cubicBezTo>
                    <a:cubicBezTo>
                      <a:pt x="113" y="146"/>
                      <a:pt x="146" y="114"/>
                      <a:pt x="146" y="73"/>
                    </a:cubicBezTo>
                    <a:cubicBezTo>
                      <a:pt x="146" y="33"/>
                      <a:pt x="113" y="0"/>
                      <a:pt x="73" y="0"/>
                    </a:cubicBezTo>
                    <a:close/>
                    <a:moveTo>
                      <a:pt x="73" y="82"/>
                    </a:moveTo>
                    <a:cubicBezTo>
                      <a:pt x="68" y="82"/>
                      <a:pt x="64" y="78"/>
                      <a:pt x="64" y="73"/>
                    </a:cubicBezTo>
                    <a:cubicBezTo>
                      <a:pt x="64" y="68"/>
                      <a:pt x="68" y="64"/>
                      <a:pt x="73" y="64"/>
                    </a:cubicBezTo>
                    <a:cubicBezTo>
                      <a:pt x="78" y="64"/>
                      <a:pt x="82" y="68"/>
                      <a:pt x="82" y="73"/>
                    </a:cubicBezTo>
                    <a:cubicBezTo>
                      <a:pt x="82" y="78"/>
                      <a:pt x="78" y="82"/>
                      <a:pt x="73" y="82"/>
                    </a:cubicBezTo>
                    <a:close/>
                    <a:moveTo>
                      <a:pt x="73" y="0"/>
                    </a:moveTo>
                    <a:cubicBezTo>
                      <a:pt x="33" y="0"/>
                      <a:pt x="0" y="33"/>
                      <a:pt x="0" y="73"/>
                    </a:cubicBezTo>
                    <a:cubicBezTo>
                      <a:pt x="0" y="114"/>
                      <a:pt x="33" y="146"/>
                      <a:pt x="73" y="146"/>
                    </a:cubicBezTo>
                    <a:cubicBezTo>
                      <a:pt x="113" y="146"/>
                      <a:pt x="146" y="114"/>
                      <a:pt x="146" y="73"/>
                    </a:cubicBezTo>
                    <a:cubicBezTo>
                      <a:pt x="146" y="33"/>
                      <a:pt x="113" y="0"/>
                      <a:pt x="73" y="0"/>
                    </a:cubicBezTo>
                    <a:close/>
                    <a:moveTo>
                      <a:pt x="73" y="82"/>
                    </a:moveTo>
                    <a:cubicBezTo>
                      <a:pt x="68" y="82"/>
                      <a:pt x="64" y="78"/>
                      <a:pt x="64" y="73"/>
                    </a:cubicBezTo>
                    <a:cubicBezTo>
                      <a:pt x="64" y="68"/>
                      <a:pt x="68" y="64"/>
                      <a:pt x="73" y="64"/>
                    </a:cubicBezTo>
                    <a:cubicBezTo>
                      <a:pt x="78" y="64"/>
                      <a:pt x="82" y="68"/>
                      <a:pt x="82" y="73"/>
                    </a:cubicBezTo>
                    <a:cubicBezTo>
                      <a:pt x="82" y="78"/>
                      <a:pt x="78" y="82"/>
                      <a:pt x="73" y="82"/>
                    </a:cubicBezTo>
                    <a:close/>
                    <a:moveTo>
                      <a:pt x="73" y="0"/>
                    </a:moveTo>
                    <a:cubicBezTo>
                      <a:pt x="33" y="0"/>
                      <a:pt x="0" y="33"/>
                      <a:pt x="0" y="73"/>
                    </a:cubicBezTo>
                    <a:cubicBezTo>
                      <a:pt x="0" y="114"/>
                      <a:pt x="33" y="146"/>
                      <a:pt x="73" y="146"/>
                    </a:cubicBezTo>
                    <a:cubicBezTo>
                      <a:pt x="113" y="146"/>
                      <a:pt x="146" y="114"/>
                      <a:pt x="146" y="73"/>
                    </a:cubicBezTo>
                    <a:cubicBezTo>
                      <a:pt x="146" y="33"/>
                      <a:pt x="113" y="0"/>
                      <a:pt x="73" y="0"/>
                    </a:cubicBezTo>
                    <a:close/>
                    <a:moveTo>
                      <a:pt x="73" y="82"/>
                    </a:moveTo>
                    <a:cubicBezTo>
                      <a:pt x="68" y="82"/>
                      <a:pt x="64" y="78"/>
                      <a:pt x="64" y="73"/>
                    </a:cubicBezTo>
                    <a:cubicBezTo>
                      <a:pt x="64" y="68"/>
                      <a:pt x="68" y="64"/>
                      <a:pt x="73" y="64"/>
                    </a:cubicBezTo>
                    <a:cubicBezTo>
                      <a:pt x="78" y="64"/>
                      <a:pt x="82" y="68"/>
                      <a:pt x="82" y="73"/>
                    </a:cubicBezTo>
                    <a:cubicBezTo>
                      <a:pt x="82" y="78"/>
                      <a:pt x="78" y="82"/>
                      <a:pt x="73" y="8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491" name="Freeform 51"/>
              <p:cNvSpPr>
                <a:spLocks noEditPoints="1"/>
              </p:cNvSpPr>
              <p:nvPr/>
            </p:nvSpPr>
            <p:spPr bwMode="auto">
              <a:xfrm>
                <a:off x="1876" y="0"/>
                <a:ext cx="3924" cy="4322"/>
              </a:xfrm>
              <a:custGeom>
                <a:avLst/>
                <a:gdLst>
                  <a:gd name="T0" fmla="*/ 0 w 3924"/>
                  <a:gd name="T1" fmla="*/ 0 h 4322"/>
                  <a:gd name="T2" fmla="*/ 0 w 3924"/>
                  <a:gd name="T3" fmla="*/ 4322 h 4322"/>
                  <a:gd name="T4" fmla="*/ 3924 w 3924"/>
                  <a:gd name="T5" fmla="*/ 4322 h 4322"/>
                  <a:gd name="T6" fmla="*/ 3924 w 3924"/>
                  <a:gd name="T7" fmla="*/ 0 h 4322"/>
                  <a:gd name="T8" fmla="*/ 0 w 3924"/>
                  <a:gd name="T9" fmla="*/ 0 h 4322"/>
                  <a:gd name="T10" fmla="*/ 3824 w 3924"/>
                  <a:gd name="T11" fmla="*/ 4222 h 4322"/>
                  <a:gd name="T12" fmla="*/ 101 w 3924"/>
                  <a:gd name="T13" fmla="*/ 4222 h 4322"/>
                  <a:gd name="T14" fmla="*/ 101 w 3924"/>
                  <a:gd name="T15" fmla="*/ 100 h 4322"/>
                  <a:gd name="T16" fmla="*/ 3824 w 3924"/>
                  <a:gd name="T17" fmla="*/ 100 h 4322"/>
                  <a:gd name="T18" fmla="*/ 3824 w 3924"/>
                  <a:gd name="T19" fmla="*/ 4222 h 43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924" h="4322">
                    <a:moveTo>
                      <a:pt x="0" y="0"/>
                    </a:moveTo>
                    <a:lnTo>
                      <a:pt x="0" y="4322"/>
                    </a:lnTo>
                    <a:lnTo>
                      <a:pt x="3924" y="4322"/>
                    </a:lnTo>
                    <a:lnTo>
                      <a:pt x="3924" y="0"/>
                    </a:lnTo>
                    <a:lnTo>
                      <a:pt x="0" y="0"/>
                    </a:lnTo>
                    <a:close/>
                    <a:moveTo>
                      <a:pt x="3824" y="4222"/>
                    </a:moveTo>
                    <a:lnTo>
                      <a:pt x="101" y="4222"/>
                    </a:lnTo>
                    <a:lnTo>
                      <a:pt x="101" y="100"/>
                    </a:lnTo>
                    <a:lnTo>
                      <a:pt x="3824" y="100"/>
                    </a:lnTo>
                    <a:lnTo>
                      <a:pt x="3824" y="422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492" name="Freeform 52"/>
              <p:cNvSpPr>
                <a:spLocks noEditPoints="1"/>
              </p:cNvSpPr>
              <p:nvPr/>
            </p:nvSpPr>
            <p:spPr bwMode="auto">
              <a:xfrm>
                <a:off x="2057" y="3832"/>
                <a:ext cx="328" cy="326"/>
              </a:xfrm>
              <a:custGeom>
                <a:avLst/>
                <a:gdLst>
                  <a:gd name="T0" fmla="*/ 105 w 210"/>
                  <a:gd name="T1" fmla="*/ 209 h 209"/>
                  <a:gd name="T2" fmla="*/ 0 w 210"/>
                  <a:gd name="T3" fmla="*/ 104 h 209"/>
                  <a:gd name="T4" fmla="*/ 105 w 210"/>
                  <a:gd name="T5" fmla="*/ 0 h 209"/>
                  <a:gd name="T6" fmla="*/ 210 w 210"/>
                  <a:gd name="T7" fmla="*/ 104 h 209"/>
                  <a:gd name="T8" fmla="*/ 105 w 210"/>
                  <a:gd name="T9" fmla="*/ 209 h 209"/>
                  <a:gd name="T10" fmla="*/ 105 w 210"/>
                  <a:gd name="T11" fmla="*/ 64 h 209"/>
                  <a:gd name="T12" fmla="*/ 64 w 210"/>
                  <a:gd name="T13" fmla="*/ 104 h 209"/>
                  <a:gd name="T14" fmla="*/ 105 w 210"/>
                  <a:gd name="T15" fmla="*/ 145 h 209"/>
                  <a:gd name="T16" fmla="*/ 146 w 210"/>
                  <a:gd name="T17" fmla="*/ 104 h 209"/>
                  <a:gd name="T18" fmla="*/ 105 w 210"/>
                  <a:gd name="T19" fmla="*/ 64 h 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0" h="209">
                    <a:moveTo>
                      <a:pt x="105" y="209"/>
                    </a:moveTo>
                    <a:cubicBezTo>
                      <a:pt x="47" y="209"/>
                      <a:pt x="0" y="162"/>
                      <a:pt x="0" y="104"/>
                    </a:cubicBezTo>
                    <a:cubicBezTo>
                      <a:pt x="0" y="47"/>
                      <a:pt x="47" y="0"/>
                      <a:pt x="105" y="0"/>
                    </a:cubicBezTo>
                    <a:cubicBezTo>
                      <a:pt x="163" y="0"/>
                      <a:pt x="210" y="47"/>
                      <a:pt x="210" y="104"/>
                    </a:cubicBezTo>
                    <a:cubicBezTo>
                      <a:pt x="210" y="162"/>
                      <a:pt x="163" y="209"/>
                      <a:pt x="105" y="209"/>
                    </a:cubicBezTo>
                    <a:close/>
                    <a:moveTo>
                      <a:pt x="105" y="64"/>
                    </a:moveTo>
                    <a:cubicBezTo>
                      <a:pt x="83" y="64"/>
                      <a:pt x="64" y="82"/>
                      <a:pt x="64" y="104"/>
                    </a:cubicBezTo>
                    <a:cubicBezTo>
                      <a:pt x="64" y="127"/>
                      <a:pt x="83" y="145"/>
                      <a:pt x="105" y="145"/>
                    </a:cubicBezTo>
                    <a:cubicBezTo>
                      <a:pt x="128" y="145"/>
                      <a:pt x="146" y="127"/>
                      <a:pt x="146" y="104"/>
                    </a:cubicBezTo>
                    <a:cubicBezTo>
                      <a:pt x="146" y="82"/>
                      <a:pt x="128" y="64"/>
                      <a:pt x="105" y="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546" name="Freeform 53"/>
              <p:cNvSpPr>
                <a:spLocks noEditPoints="1"/>
              </p:cNvSpPr>
              <p:nvPr/>
            </p:nvSpPr>
            <p:spPr bwMode="auto">
              <a:xfrm>
                <a:off x="2057" y="161"/>
                <a:ext cx="328" cy="326"/>
              </a:xfrm>
              <a:custGeom>
                <a:avLst/>
                <a:gdLst>
                  <a:gd name="T0" fmla="*/ 105 w 210"/>
                  <a:gd name="T1" fmla="*/ 209 h 209"/>
                  <a:gd name="T2" fmla="*/ 0 w 210"/>
                  <a:gd name="T3" fmla="*/ 104 h 209"/>
                  <a:gd name="T4" fmla="*/ 105 w 210"/>
                  <a:gd name="T5" fmla="*/ 0 h 209"/>
                  <a:gd name="T6" fmla="*/ 210 w 210"/>
                  <a:gd name="T7" fmla="*/ 104 h 209"/>
                  <a:gd name="T8" fmla="*/ 105 w 210"/>
                  <a:gd name="T9" fmla="*/ 209 h 209"/>
                  <a:gd name="T10" fmla="*/ 105 w 210"/>
                  <a:gd name="T11" fmla="*/ 64 h 209"/>
                  <a:gd name="T12" fmla="*/ 64 w 210"/>
                  <a:gd name="T13" fmla="*/ 104 h 209"/>
                  <a:gd name="T14" fmla="*/ 105 w 210"/>
                  <a:gd name="T15" fmla="*/ 145 h 209"/>
                  <a:gd name="T16" fmla="*/ 146 w 210"/>
                  <a:gd name="T17" fmla="*/ 104 h 209"/>
                  <a:gd name="T18" fmla="*/ 105 w 210"/>
                  <a:gd name="T19" fmla="*/ 64 h 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0" h="209">
                    <a:moveTo>
                      <a:pt x="105" y="209"/>
                    </a:moveTo>
                    <a:cubicBezTo>
                      <a:pt x="47" y="209"/>
                      <a:pt x="0" y="162"/>
                      <a:pt x="0" y="104"/>
                    </a:cubicBezTo>
                    <a:cubicBezTo>
                      <a:pt x="0" y="47"/>
                      <a:pt x="47" y="0"/>
                      <a:pt x="105" y="0"/>
                    </a:cubicBezTo>
                    <a:cubicBezTo>
                      <a:pt x="163" y="0"/>
                      <a:pt x="210" y="47"/>
                      <a:pt x="210" y="104"/>
                    </a:cubicBezTo>
                    <a:cubicBezTo>
                      <a:pt x="210" y="162"/>
                      <a:pt x="163" y="209"/>
                      <a:pt x="105" y="209"/>
                    </a:cubicBezTo>
                    <a:close/>
                    <a:moveTo>
                      <a:pt x="105" y="64"/>
                    </a:moveTo>
                    <a:cubicBezTo>
                      <a:pt x="83" y="64"/>
                      <a:pt x="64" y="82"/>
                      <a:pt x="64" y="104"/>
                    </a:cubicBezTo>
                    <a:cubicBezTo>
                      <a:pt x="64" y="127"/>
                      <a:pt x="83" y="145"/>
                      <a:pt x="105" y="145"/>
                    </a:cubicBezTo>
                    <a:cubicBezTo>
                      <a:pt x="128" y="145"/>
                      <a:pt x="146" y="127"/>
                      <a:pt x="146" y="104"/>
                    </a:cubicBezTo>
                    <a:cubicBezTo>
                      <a:pt x="146" y="82"/>
                      <a:pt x="128" y="64"/>
                      <a:pt x="105" y="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547" name="Freeform 54"/>
              <p:cNvSpPr>
                <a:spLocks noEditPoints="1"/>
              </p:cNvSpPr>
              <p:nvPr/>
            </p:nvSpPr>
            <p:spPr bwMode="auto">
              <a:xfrm>
                <a:off x="2379" y="385"/>
                <a:ext cx="2918" cy="3425"/>
              </a:xfrm>
              <a:custGeom>
                <a:avLst/>
                <a:gdLst>
                  <a:gd name="T0" fmla="*/ 1591 w 1864"/>
                  <a:gd name="T1" fmla="*/ 273 h 2195"/>
                  <a:gd name="T2" fmla="*/ 932 w 1864"/>
                  <a:gd name="T3" fmla="*/ 0 h 2195"/>
                  <a:gd name="T4" fmla="*/ 273 w 1864"/>
                  <a:gd name="T5" fmla="*/ 273 h 2195"/>
                  <a:gd name="T6" fmla="*/ 0 w 1864"/>
                  <a:gd name="T7" fmla="*/ 932 h 2195"/>
                  <a:gd name="T8" fmla="*/ 147 w 1864"/>
                  <a:gd name="T9" fmla="*/ 1434 h 2195"/>
                  <a:gd name="T10" fmla="*/ 505 w 1864"/>
                  <a:gd name="T11" fmla="*/ 1761 h 2195"/>
                  <a:gd name="T12" fmla="*/ 297 w 1864"/>
                  <a:gd name="T13" fmla="*/ 2029 h 2195"/>
                  <a:gd name="T14" fmla="*/ 340 w 1864"/>
                  <a:gd name="T15" fmla="*/ 2146 h 2195"/>
                  <a:gd name="T16" fmla="*/ 447 w 1864"/>
                  <a:gd name="T17" fmla="*/ 2195 h 2195"/>
                  <a:gd name="T18" fmla="*/ 459 w 1864"/>
                  <a:gd name="T19" fmla="*/ 2194 h 2195"/>
                  <a:gd name="T20" fmla="*/ 850 w 1864"/>
                  <a:gd name="T21" fmla="*/ 1861 h 2195"/>
                  <a:gd name="T22" fmla="*/ 855 w 1864"/>
                  <a:gd name="T23" fmla="*/ 1861 h 2195"/>
                  <a:gd name="T24" fmla="*/ 932 w 1864"/>
                  <a:gd name="T25" fmla="*/ 1864 h 2195"/>
                  <a:gd name="T26" fmla="*/ 1591 w 1864"/>
                  <a:gd name="T27" fmla="*/ 1591 h 2195"/>
                  <a:gd name="T28" fmla="*/ 1864 w 1864"/>
                  <a:gd name="T29" fmla="*/ 932 h 2195"/>
                  <a:gd name="T30" fmla="*/ 1591 w 1864"/>
                  <a:gd name="T31" fmla="*/ 273 h 2195"/>
                  <a:gd name="T32" fmla="*/ 454 w 1864"/>
                  <a:gd name="T33" fmla="*/ 2131 h 2195"/>
                  <a:gd name="T34" fmla="*/ 386 w 1864"/>
                  <a:gd name="T35" fmla="*/ 2102 h 2195"/>
                  <a:gd name="T36" fmla="*/ 361 w 1864"/>
                  <a:gd name="T37" fmla="*/ 2036 h 2195"/>
                  <a:gd name="T38" fmla="*/ 642 w 1864"/>
                  <a:gd name="T39" fmla="*/ 1740 h 2195"/>
                  <a:gd name="T40" fmla="*/ 658 w 1864"/>
                  <a:gd name="T41" fmla="*/ 1730 h 2195"/>
                  <a:gd name="T42" fmla="*/ 978 w 1864"/>
                  <a:gd name="T43" fmla="*/ 1546 h 2195"/>
                  <a:gd name="T44" fmla="*/ 859 w 1864"/>
                  <a:gd name="T45" fmla="*/ 1736 h 2195"/>
                  <a:gd name="T46" fmla="*/ 856 w 1864"/>
                  <a:gd name="T47" fmla="*/ 1740 h 2195"/>
                  <a:gd name="T48" fmla="*/ 850 w 1864"/>
                  <a:gd name="T49" fmla="*/ 1748 h 2195"/>
                  <a:gd name="T50" fmla="*/ 850 w 1864"/>
                  <a:gd name="T51" fmla="*/ 1749 h 2195"/>
                  <a:gd name="T52" fmla="*/ 454 w 1864"/>
                  <a:gd name="T53" fmla="*/ 2131 h 2195"/>
                  <a:gd name="T54" fmla="*/ 932 w 1864"/>
                  <a:gd name="T55" fmla="*/ 1800 h 2195"/>
                  <a:gd name="T56" fmla="*/ 915 w 1864"/>
                  <a:gd name="T57" fmla="*/ 1800 h 2195"/>
                  <a:gd name="T58" fmla="*/ 1067 w 1864"/>
                  <a:gd name="T59" fmla="*/ 1539 h 2195"/>
                  <a:gd name="T60" fmla="*/ 1141 w 1864"/>
                  <a:gd name="T61" fmla="*/ 1393 h 2195"/>
                  <a:gd name="T62" fmla="*/ 992 w 1864"/>
                  <a:gd name="T63" fmla="*/ 1459 h 2195"/>
                  <a:gd name="T64" fmla="*/ 538 w 1864"/>
                  <a:gd name="T65" fmla="*/ 1706 h 2195"/>
                  <a:gd name="T66" fmla="*/ 64 w 1864"/>
                  <a:gd name="T67" fmla="*/ 932 h 2195"/>
                  <a:gd name="T68" fmla="*/ 932 w 1864"/>
                  <a:gd name="T69" fmla="*/ 64 h 2195"/>
                  <a:gd name="T70" fmla="*/ 1800 w 1864"/>
                  <a:gd name="T71" fmla="*/ 932 h 2195"/>
                  <a:gd name="T72" fmla="*/ 932 w 1864"/>
                  <a:gd name="T73" fmla="*/ 1800 h 21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864" h="2195">
                    <a:moveTo>
                      <a:pt x="1591" y="273"/>
                    </a:moveTo>
                    <a:cubicBezTo>
                      <a:pt x="1415" y="97"/>
                      <a:pt x="1181" y="0"/>
                      <a:pt x="932" y="0"/>
                    </a:cubicBezTo>
                    <a:cubicBezTo>
                      <a:pt x="683" y="0"/>
                      <a:pt x="449" y="97"/>
                      <a:pt x="273" y="273"/>
                    </a:cubicBezTo>
                    <a:cubicBezTo>
                      <a:pt x="97" y="449"/>
                      <a:pt x="0" y="683"/>
                      <a:pt x="0" y="932"/>
                    </a:cubicBezTo>
                    <a:cubicBezTo>
                      <a:pt x="0" y="1111"/>
                      <a:pt x="51" y="1284"/>
                      <a:pt x="147" y="1434"/>
                    </a:cubicBezTo>
                    <a:cubicBezTo>
                      <a:pt x="235" y="1573"/>
                      <a:pt x="359" y="1685"/>
                      <a:pt x="505" y="1761"/>
                    </a:cubicBezTo>
                    <a:cubicBezTo>
                      <a:pt x="375" y="1862"/>
                      <a:pt x="306" y="1952"/>
                      <a:pt x="297" y="2029"/>
                    </a:cubicBezTo>
                    <a:cubicBezTo>
                      <a:pt x="293" y="2072"/>
                      <a:pt x="307" y="2112"/>
                      <a:pt x="340" y="2146"/>
                    </a:cubicBezTo>
                    <a:cubicBezTo>
                      <a:pt x="371" y="2179"/>
                      <a:pt x="406" y="2195"/>
                      <a:pt x="447" y="2195"/>
                    </a:cubicBezTo>
                    <a:cubicBezTo>
                      <a:pt x="451" y="2195"/>
                      <a:pt x="455" y="2195"/>
                      <a:pt x="459" y="2194"/>
                    </a:cubicBezTo>
                    <a:cubicBezTo>
                      <a:pt x="584" y="2184"/>
                      <a:pt x="733" y="2021"/>
                      <a:pt x="850" y="1861"/>
                    </a:cubicBezTo>
                    <a:cubicBezTo>
                      <a:pt x="855" y="1861"/>
                      <a:pt x="855" y="1861"/>
                      <a:pt x="855" y="1861"/>
                    </a:cubicBezTo>
                    <a:cubicBezTo>
                      <a:pt x="880" y="1863"/>
                      <a:pt x="906" y="1864"/>
                      <a:pt x="932" y="1864"/>
                    </a:cubicBezTo>
                    <a:cubicBezTo>
                      <a:pt x="1181" y="1864"/>
                      <a:pt x="1415" y="1767"/>
                      <a:pt x="1591" y="1591"/>
                    </a:cubicBezTo>
                    <a:cubicBezTo>
                      <a:pt x="1767" y="1415"/>
                      <a:pt x="1864" y="1181"/>
                      <a:pt x="1864" y="932"/>
                    </a:cubicBezTo>
                    <a:cubicBezTo>
                      <a:pt x="1864" y="683"/>
                      <a:pt x="1767" y="449"/>
                      <a:pt x="1591" y="273"/>
                    </a:cubicBezTo>
                    <a:close/>
                    <a:moveTo>
                      <a:pt x="454" y="2131"/>
                    </a:moveTo>
                    <a:cubicBezTo>
                      <a:pt x="428" y="2133"/>
                      <a:pt x="407" y="2124"/>
                      <a:pt x="386" y="2102"/>
                    </a:cubicBezTo>
                    <a:cubicBezTo>
                      <a:pt x="366" y="2081"/>
                      <a:pt x="358" y="2060"/>
                      <a:pt x="361" y="2036"/>
                    </a:cubicBezTo>
                    <a:cubicBezTo>
                      <a:pt x="366" y="1994"/>
                      <a:pt x="408" y="1898"/>
                      <a:pt x="642" y="1740"/>
                    </a:cubicBezTo>
                    <a:cubicBezTo>
                      <a:pt x="648" y="1737"/>
                      <a:pt x="653" y="1733"/>
                      <a:pt x="658" y="1730"/>
                    </a:cubicBezTo>
                    <a:cubicBezTo>
                      <a:pt x="767" y="1658"/>
                      <a:pt x="886" y="1593"/>
                      <a:pt x="978" y="1546"/>
                    </a:cubicBezTo>
                    <a:cubicBezTo>
                      <a:pt x="944" y="1603"/>
                      <a:pt x="904" y="1669"/>
                      <a:pt x="859" y="1736"/>
                    </a:cubicBezTo>
                    <a:cubicBezTo>
                      <a:pt x="856" y="1740"/>
                      <a:pt x="856" y="1740"/>
                      <a:pt x="856" y="1740"/>
                    </a:cubicBezTo>
                    <a:cubicBezTo>
                      <a:pt x="854" y="1743"/>
                      <a:pt x="852" y="1746"/>
                      <a:pt x="850" y="1748"/>
                    </a:cubicBezTo>
                    <a:cubicBezTo>
                      <a:pt x="850" y="1749"/>
                      <a:pt x="850" y="1749"/>
                      <a:pt x="850" y="1749"/>
                    </a:cubicBezTo>
                    <a:cubicBezTo>
                      <a:pt x="690" y="1984"/>
                      <a:pt x="546" y="2123"/>
                      <a:pt x="454" y="2131"/>
                    </a:cubicBezTo>
                    <a:close/>
                    <a:moveTo>
                      <a:pt x="932" y="1800"/>
                    </a:moveTo>
                    <a:cubicBezTo>
                      <a:pt x="926" y="1800"/>
                      <a:pt x="921" y="1800"/>
                      <a:pt x="915" y="1800"/>
                    </a:cubicBezTo>
                    <a:cubicBezTo>
                      <a:pt x="999" y="1669"/>
                      <a:pt x="1059" y="1553"/>
                      <a:pt x="1067" y="1539"/>
                    </a:cubicBezTo>
                    <a:cubicBezTo>
                      <a:pt x="1141" y="1393"/>
                      <a:pt x="1141" y="1393"/>
                      <a:pt x="1141" y="1393"/>
                    </a:cubicBezTo>
                    <a:cubicBezTo>
                      <a:pt x="992" y="1459"/>
                      <a:pt x="992" y="1459"/>
                      <a:pt x="992" y="1459"/>
                    </a:cubicBezTo>
                    <a:cubicBezTo>
                      <a:pt x="990" y="1460"/>
                      <a:pt x="742" y="1569"/>
                      <a:pt x="538" y="1706"/>
                    </a:cubicBezTo>
                    <a:cubicBezTo>
                      <a:pt x="250" y="1559"/>
                      <a:pt x="64" y="1257"/>
                      <a:pt x="64" y="932"/>
                    </a:cubicBezTo>
                    <a:cubicBezTo>
                      <a:pt x="64" y="454"/>
                      <a:pt x="453" y="64"/>
                      <a:pt x="932" y="64"/>
                    </a:cubicBezTo>
                    <a:cubicBezTo>
                      <a:pt x="1411" y="64"/>
                      <a:pt x="1800" y="454"/>
                      <a:pt x="1800" y="932"/>
                    </a:cubicBezTo>
                    <a:cubicBezTo>
                      <a:pt x="1800" y="1411"/>
                      <a:pt x="1411" y="1800"/>
                      <a:pt x="932" y="180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548" name="Freeform 55"/>
              <p:cNvSpPr>
                <a:spLocks noEditPoints="1"/>
              </p:cNvSpPr>
              <p:nvPr/>
            </p:nvSpPr>
            <p:spPr bwMode="auto">
              <a:xfrm>
                <a:off x="3359" y="1364"/>
                <a:ext cx="958" cy="953"/>
              </a:xfrm>
              <a:custGeom>
                <a:avLst/>
                <a:gdLst>
                  <a:gd name="T0" fmla="*/ 306 w 612"/>
                  <a:gd name="T1" fmla="*/ 0 h 611"/>
                  <a:gd name="T2" fmla="*/ 0 w 612"/>
                  <a:gd name="T3" fmla="*/ 305 h 611"/>
                  <a:gd name="T4" fmla="*/ 306 w 612"/>
                  <a:gd name="T5" fmla="*/ 611 h 611"/>
                  <a:gd name="T6" fmla="*/ 612 w 612"/>
                  <a:gd name="T7" fmla="*/ 305 h 611"/>
                  <a:gd name="T8" fmla="*/ 306 w 612"/>
                  <a:gd name="T9" fmla="*/ 0 h 611"/>
                  <a:gd name="T10" fmla="*/ 306 w 612"/>
                  <a:gd name="T11" fmla="*/ 547 h 611"/>
                  <a:gd name="T12" fmla="*/ 64 w 612"/>
                  <a:gd name="T13" fmla="*/ 305 h 611"/>
                  <a:gd name="T14" fmla="*/ 306 w 612"/>
                  <a:gd name="T15" fmla="*/ 64 h 611"/>
                  <a:gd name="T16" fmla="*/ 548 w 612"/>
                  <a:gd name="T17" fmla="*/ 305 h 611"/>
                  <a:gd name="T18" fmla="*/ 306 w 612"/>
                  <a:gd name="T19" fmla="*/ 547 h 6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12" h="611">
                    <a:moveTo>
                      <a:pt x="306" y="0"/>
                    </a:moveTo>
                    <a:cubicBezTo>
                      <a:pt x="137" y="0"/>
                      <a:pt x="0" y="137"/>
                      <a:pt x="0" y="305"/>
                    </a:cubicBezTo>
                    <a:cubicBezTo>
                      <a:pt x="0" y="474"/>
                      <a:pt x="137" y="611"/>
                      <a:pt x="306" y="611"/>
                    </a:cubicBezTo>
                    <a:cubicBezTo>
                      <a:pt x="475" y="611"/>
                      <a:pt x="612" y="474"/>
                      <a:pt x="612" y="305"/>
                    </a:cubicBezTo>
                    <a:cubicBezTo>
                      <a:pt x="612" y="137"/>
                      <a:pt x="475" y="0"/>
                      <a:pt x="306" y="0"/>
                    </a:cubicBezTo>
                    <a:close/>
                    <a:moveTo>
                      <a:pt x="306" y="547"/>
                    </a:moveTo>
                    <a:cubicBezTo>
                      <a:pt x="173" y="547"/>
                      <a:pt x="64" y="439"/>
                      <a:pt x="64" y="305"/>
                    </a:cubicBezTo>
                    <a:cubicBezTo>
                      <a:pt x="64" y="172"/>
                      <a:pt x="173" y="64"/>
                      <a:pt x="306" y="64"/>
                    </a:cubicBezTo>
                    <a:cubicBezTo>
                      <a:pt x="439" y="64"/>
                      <a:pt x="548" y="172"/>
                      <a:pt x="548" y="305"/>
                    </a:cubicBezTo>
                    <a:cubicBezTo>
                      <a:pt x="548" y="439"/>
                      <a:pt x="439" y="547"/>
                      <a:pt x="306" y="54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549" name="Freeform 56"/>
              <p:cNvSpPr>
                <a:spLocks noEditPoints="1"/>
              </p:cNvSpPr>
              <p:nvPr/>
            </p:nvSpPr>
            <p:spPr bwMode="auto">
              <a:xfrm>
                <a:off x="5365" y="3832"/>
                <a:ext cx="327" cy="326"/>
              </a:xfrm>
              <a:custGeom>
                <a:avLst/>
                <a:gdLst>
                  <a:gd name="T0" fmla="*/ 104 w 209"/>
                  <a:gd name="T1" fmla="*/ 209 h 209"/>
                  <a:gd name="T2" fmla="*/ 0 w 209"/>
                  <a:gd name="T3" fmla="*/ 104 h 209"/>
                  <a:gd name="T4" fmla="*/ 104 w 209"/>
                  <a:gd name="T5" fmla="*/ 0 h 209"/>
                  <a:gd name="T6" fmla="*/ 209 w 209"/>
                  <a:gd name="T7" fmla="*/ 104 h 209"/>
                  <a:gd name="T8" fmla="*/ 104 w 209"/>
                  <a:gd name="T9" fmla="*/ 209 h 209"/>
                  <a:gd name="T10" fmla="*/ 104 w 209"/>
                  <a:gd name="T11" fmla="*/ 64 h 209"/>
                  <a:gd name="T12" fmla="*/ 64 w 209"/>
                  <a:gd name="T13" fmla="*/ 104 h 209"/>
                  <a:gd name="T14" fmla="*/ 104 w 209"/>
                  <a:gd name="T15" fmla="*/ 145 h 209"/>
                  <a:gd name="T16" fmla="*/ 145 w 209"/>
                  <a:gd name="T17" fmla="*/ 104 h 209"/>
                  <a:gd name="T18" fmla="*/ 104 w 209"/>
                  <a:gd name="T19" fmla="*/ 64 h 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9" h="209">
                    <a:moveTo>
                      <a:pt x="104" y="209"/>
                    </a:moveTo>
                    <a:cubicBezTo>
                      <a:pt x="47" y="209"/>
                      <a:pt x="0" y="162"/>
                      <a:pt x="0" y="104"/>
                    </a:cubicBezTo>
                    <a:cubicBezTo>
                      <a:pt x="0" y="47"/>
                      <a:pt x="47" y="0"/>
                      <a:pt x="104" y="0"/>
                    </a:cubicBezTo>
                    <a:cubicBezTo>
                      <a:pt x="162" y="0"/>
                      <a:pt x="209" y="47"/>
                      <a:pt x="209" y="104"/>
                    </a:cubicBezTo>
                    <a:cubicBezTo>
                      <a:pt x="209" y="162"/>
                      <a:pt x="162" y="209"/>
                      <a:pt x="104" y="209"/>
                    </a:cubicBezTo>
                    <a:close/>
                    <a:moveTo>
                      <a:pt x="104" y="64"/>
                    </a:moveTo>
                    <a:cubicBezTo>
                      <a:pt x="82" y="64"/>
                      <a:pt x="64" y="82"/>
                      <a:pt x="64" y="104"/>
                    </a:cubicBezTo>
                    <a:cubicBezTo>
                      <a:pt x="64" y="127"/>
                      <a:pt x="82" y="145"/>
                      <a:pt x="104" y="145"/>
                    </a:cubicBezTo>
                    <a:cubicBezTo>
                      <a:pt x="127" y="145"/>
                      <a:pt x="145" y="127"/>
                      <a:pt x="145" y="104"/>
                    </a:cubicBezTo>
                    <a:cubicBezTo>
                      <a:pt x="145" y="82"/>
                      <a:pt x="127" y="64"/>
                      <a:pt x="104" y="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550" name="Freeform 57"/>
              <p:cNvSpPr>
                <a:spLocks noEditPoints="1"/>
              </p:cNvSpPr>
              <p:nvPr/>
            </p:nvSpPr>
            <p:spPr bwMode="auto">
              <a:xfrm>
                <a:off x="5365" y="161"/>
                <a:ext cx="327" cy="327"/>
              </a:xfrm>
              <a:custGeom>
                <a:avLst/>
                <a:gdLst>
                  <a:gd name="T0" fmla="*/ 104 w 209"/>
                  <a:gd name="T1" fmla="*/ 210 h 210"/>
                  <a:gd name="T2" fmla="*/ 0 w 209"/>
                  <a:gd name="T3" fmla="*/ 105 h 210"/>
                  <a:gd name="T4" fmla="*/ 104 w 209"/>
                  <a:gd name="T5" fmla="*/ 0 h 210"/>
                  <a:gd name="T6" fmla="*/ 209 w 209"/>
                  <a:gd name="T7" fmla="*/ 105 h 210"/>
                  <a:gd name="T8" fmla="*/ 104 w 209"/>
                  <a:gd name="T9" fmla="*/ 210 h 210"/>
                  <a:gd name="T10" fmla="*/ 104 w 209"/>
                  <a:gd name="T11" fmla="*/ 64 h 210"/>
                  <a:gd name="T12" fmla="*/ 64 w 209"/>
                  <a:gd name="T13" fmla="*/ 105 h 210"/>
                  <a:gd name="T14" fmla="*/ 104 w 209"/>
                  <a:gd name="T15" fmla="*/ 146 h 210"/>
                  <a:gd name="T16" fmla="*/ 145 w 209"/>
                  <a:gd name="T17" fmla="*/ 105 h 210"/>
                  <a:gd name="T18" fmla="*/ 104 w 209"/>
                  <a:gd name="T19" fmla="*/ 64 h 2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9" h="210">
                    <a:moveTo>
                      <a:pt x="104" y="210"/>
                    </a:moveTo>
                    <a:cubicBezTo>
                      <a:pt x="47" y="210"/>
                      <a:pt x="0" y="163"/>
                      <a:pt x="0" y="105"/>
                    </a:cubicBezTo>
                    <a:cubicBezTo>
                      <a:pt x="0" y="47"/>
                      <a:pt x="47" y="0"/>
                      <a:pt x="104" y="0"/>
                    </a:cubicBezTo>
                    <a:cubicBezTo>
                      <a:pt x="162" y="0"/>
                      <a:pt x="209" y="47"/>
                      <a:pt x="209" y="105"/>
                    </a:cubicBezTo>
                    <a:cubicBezTo>
                      <a:pt x="209" y="163"/>
                      <a:pt x="162" y="210"/>
                      <a:pt x="104" y="210"/>
                    </a:cubicBezTo>
                    <a:close/>
                    <a:moveTo>
                      <a:pt x="104" y="64"/>
                    </a:moveTo>
                    <a:cubicBezTo>
                      <a:pt x="82" y="64"/>
                      <a:pt x="64" y="83"/>
                      <a:pt x="64" y="105"/>
                    </a:cubicBezTo>
                    <a:cubicBezTo>
                      <a:pt x="64" y="128"/>
                      <a:pt x="82" y="146"/>
                      <a:pt x="104" y="146"/>
                    </a:cubicBezTo>
                    <a:cubicBezTo>
                      <a:pt x="127" y="146"/>
                      <a:pt x="145" y="128"/>
                      <a:pt x="145" y="105"/>
                    </a:cubicBezTo>
                    <a:cubicBezTo>
                      <a:pt x="145" y="83"/>
                      <a:pt x="127" y="64"/>
                      <a:pt x="104" y="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551" name="Freeform 58"/>
              <p:cNvSpPr>
                <a:spLocks noEditPoints="1"/>
              </p:cNvSpPr>
              <p:nvPr/>
            </p:nvSpPr>
            <p:spPr bwMode="auto">
              <a:xfrm>
                <a:off x="3724" y="1726"/>
                <a:ext cx="229" cy="227"/>
              </a:xfrm>
              <a:custGeom>
                <a:avLst/>
                <a:gdLst>
                  <a:gd name="T0" fmla="*/ 73 w 146"/>
                  <a:gd name="T1" fmla="*/ 146 h 146"/>
                  <a:gd name="T2" fmla="*/ 0 w 146"/>
                  <a:gd name="T3" fmla="*/ 73 h 146"/>
                  <a:gd name="T4" fmla="*/ 73 w 146"/>
                  <a:gd name="T5" fmla="*/ 0 h 146"/>
                  <a:gd name="T6" fmla="*/ 146 w 146"/>
                  <a:gd name="T7" fmla="*/ 73 h 146"/>
                  <a:gd name="T8" fmla="*/ 73 w 146"/>
                  <a:gd name="T9" fmla="*/ 146 h 146"/>
                  <a:gd name="T10" fmla="*/ 73 w 146"/>
                  <a:gd name="T11" fmla="*/ 64 h 146"/>
                  <a:gd name="T12" fmla="*/ 64 w 146"/>
                  <a:gd name="T13" fmla="*/ 73 h 146"/>
                  <a:gd name="T14" fmla="*/ 73 w 146"/>
                  <a:gd name="T15" fmla="*/ 82 h 146"/>
                  <a:gd name="T16" fmla="*/ 82 w 146"/>
                  <a:gd name="T17" fmla="*/ 73 h 146"/>
                  <a:gd name="T18" fmla="*/ 73 w 146"/>
                  <a:gd name="T19" fmla="*/ 64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6" h="146">
                    <a:moveTo>
                      <a:pt x="73" y="146"/>
                    </a:moveTo>
                    <a:cubicBezTo>
                      <a:pt x="33" y="146"/>
                      <a:pt x="0" y="114"/>
                      <a:pt x="0" y="73"/>
                    </a:cubicBezTo>
                    <a:cubicBezTo>
                      <a:pt x="0" y="33"/>
                      <a:pt x="33" y="0"/>
                      <a:pt x="73" y="0"/>
                    </a:cubicBezTo>
                    <a:cubicBezTo>
                      <a:pt x="113" y="0"/>
                      <a:pt x="146" y="33"/>
                      <a:pt x="146" y="73"/>
                    </a:cubicBezTo>
                    <a:cubicBezTo>
                      <a:pt x="146" y="114"/>
                      <a:pt x="113" y="146"/>
                      <a:pt x="73" y="146"/>
                    </a:cubicBezTo>
                    <a:close/>
                    <a:moveTo>
                      <a:pt x="73" y="64"/>
                    </a:moveTo>
                    <a:cubicBezTo>
                      <a:pt x="68" y="64"/>
                      <a:pt x="64" y="68"/>
                      <a:pt x="64" y="73"/>
                    </a:cubicBezTo>
                    <a:cubicBezTo>
                      <a:pt x="64" y="78"/>
                      <a:pt x="68" y="82"/>
                      <a:pt x="73" y="82"/>
                    </a:cubicBezTo>
                    <a:cubicBezTo>
                      <a:pt x="78" y="82"/>
                      <a:pt x="82" y="78"/>
                      <a:pt x="82" y="73"/>
                    </a:cubicBezTo>
                    <a:cubicBezTo>
                      <a:pt x="82" y="68"/>
                      <a:pt x="78" y="64"/>
                      <a:pt x="73" y="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552" name="Freeform 59"/>
              <p:cNvSpPr>
                <a:spLocks noEditPoints="1"/>
              </p:cNvSpPr>
              <p:nvPr/>
            </p:nvSpPr>
            <p:spPr bwMode="auto">
              <a:xfrm>
                <a:off x="3724" y="1726"/>
                <a:ext cx="229" cy="227"/>
              </a:xfrm>
              <a:custGeom>
                <a:avLst/>
                <a:gdLst>
                  <a:gd name="T0" fmla="*/ 73 w 146"/>
                  <a:gd name="T1" fmla="*/ 146 h 146"/>
                  <a:gd name="T2" fmla="*/ 0 w 146"/>
                  <a:gd name="T3" fmla="*/ 73 h 146"/>
                  <a:gd name="T4" fmla="*/ 73 w 146"/>
                  <a:gd name="T5" fmla="*/ 0 h 146"/>
                  <a:gd name="T6" fmla="*/ 146 w 146"/>
                  <a:gd name="T7" fmla="*/ 73 h 146"/>
                  <a:gd name="T8" fmla="*/ 73 w 146"/>
                  <a:gd name="T9" fmla="*/ 146 h 146"/>
                  <a:gd name="T10" fmla="*/ 73 w 146"/>
                  <a:gd name="T11" fmla="*/ 64 h 146"/>
                  <a:gd name="T12" fmla="*/ 64 w 146"/>
                  <a:gd name="T13" fmla="*/ 73 h 146"/>
                  <a:gd name="T14" fmla="*/ 73 w 146"/>
                  <a:gd name="T15" fmla="*/ 82 h 146"/>
                  <a:gd name="T16" fmla="*/ 82 w 146"/>
                  <a:gd name="T17" fmla="*/ 73 h 146"/>
                  <a:gd name="T18" fmla="*/ 73 w 146"/>
                  <a:gd name="T19" fmla="*/ 64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6" h="146">
                    <a:moveTo>
                      <a:pt x="73" y="146"/>
                    </a:moveTo>
                    <a:cubicBezTo>
                      <a:pt x="33" y="146"/>
                      <a:pt x="0" y="114"/>
                      <a:pt x="0" y="73"/>
                    </a:cubicBezTo>
                    <a:cubicBezTo>
                      <a:pt x="0" y="33"/>
                      <a:pt x="33" y="0"/>
                      <a:pt x="73" y="0"/>
                    </a:cubicBezTo>
                    <a:cubicBezTo>
                      <a:pt x="113" y="0"/>
                      <a:pt x="146" y="33"/>
                      <a:pt x="146" y="73"/>
                    </a:cubicBezTo>
                    <a:cubicBezTo>
                      <a:pt x="146" y="114"/>
                      <a:pt x="113" y="146"/>
                      <a:pt x="73" y="146"/>
                    </a:cubicBezTo>
                    <a:close/>
                    <a:moveTo>
                      <a:pt x="73" y="64"/>
                    </a:moveTo>
                    <a:cubicBezTo>
                      <a:pt x="68" y="64"/>
                      <a:pt x="64" y="68"/>
                      <a:pt x="64" y="73"/>
                    </a:cubicBezTo>
                    <a:cubicBezTo>
                      <a:pt x="64" y="78"/>
                      <a:pt x="68" y="82"/>
                      <a:pt x="73" y="82"/>
                    </a:cubicBezTo>
                    <a:cubicBezTo>
                      <a:pt x="78" y="82"/>
                      <a:pt x="82" y="78"/>
                      <a:pt x="82" y="73"/>
                    </a:cubicBezTo>
                    <a:cubicBezTo>
                      <a:pt x="82" y="68"/>
                      <a:pt x="78" y="64"/>
                      <a:pt x="73" y="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553" name="Freeform 60"/>
              <p:cNvSpPr>
                <a:spLocks noEditPoints="1"/>
              </p:cNvSpPr>
              <p:nvPr/>
            </p:nvSpPr>
            <p:spPr bwMode="auto">
              <a:xfrm>
                <a:off x="3488" y="1492"/>
                <a:ext cx="701" cy="697"/>
              </a:xfrm>
              <a:custGeom>
                <a:avLst/>
                <a:gdLst>
                  <a:gd name="T0" fmla="*/ 224 w 448"/>
                  <a:gd name="T1" fmla="*/ 0 h 447"/>
                  <a:gd name="T2" fmla="*/ 0 w 448"/>
                  <a:gd name="T3" fmla="*/ 223 h 447"/>
                  <a:gd name="T4" fmla="*/ 224 w 448"/>
                  <a:gd name="T5" fmla="*/ 447 h 447"/>
                  <a:gd name="T6" fmla="*/ 448 w 448"/>
                  <a:gd name="T7" fmla="*/ 223 h 447"/>
                  <a:gd name="T8" fmla="*/ 224 w 448"/>
                  <a:gd name="T9" fmla="*/ 0 h 447"/>
                  <a:gd name="T10" fmla="*/ 224 w 448"/>
                  <a:gd name="T11" fmla="*/ 383 h 447"/>
                  <a:gd name="T12" fmla="*/ 64 w 448"/>
                  <a:gd name="T13" fmla="*/ 223 h 447"/>
                  <a:gd name="T14" fmla="*/ 224 w 448"/>
                  <a:gd name="T15" fmla="*/ 64 h 447"/>
                  <a:gd name="T16" fmla="*/ 384 w 448"/>
                  <a:gd name="T17" fmla="*/ 223 h 447"/>
                  <a:gd name="T18" fmla="*/ 224 w 448"/>
                  <a:gd name="T19" fmla="*/ 383 h 4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48" h="447">
                    <a:moveTo>
                      <a:pt x="224" y="0"/>
                    </a:moveTo>
                    <a:cubicBezTo>
                      <a:pt x="101" y="0"/>
                      <a:pt x="0" y="100"/>
                      <a:pt x="0" y="223"/>
                    </a:cubicBezTo>
                    <a:cubicBezTo>
                      <a:pt x="0" y="347"/>
                      <a:pt x="101" y="447"/>
                      <a:pt x="224" y="447"/>
                    </a:cubicBezTo>
                    <a:cubicBezTo>
                      <a:pt x="348" y="447"/>
                      <a:pt x="448" y="347"/>
                      <a:pt x="448" y="223"/>
                    </a:cubicBezTo>
                    <a:cubicBezTo>
                      <a:pt x="448" y="100"/>
                      <a:pt x="348" y="0"/>
                      <a:pt x="224" y="0"/>
                    </a:cubicBezTo>
                    <a:close/>
                    <a:moveTo>
                      <a:pt x="224" y="383"/>
                    </a:moveTo>
                    <a:cubicBezTo>
                      <a:pt x="136" y="383"/>
                      <a:pt x="64" y="312"/>
                      <a:pt x="64" y="223"/>
                    </a:cubicBezTo>
                    <a:cubicBezTo>
                      <a:pt x="64" y="135"/>
                      <a:pt x="136" y="64"/>
                      <a:pt x="224" y="64"/>
                    </a:cubicBezTo>
                    <a:cubicBezTo>
                      <a:pt x="312" y="64"/>
                      <a:pt x="384" y="135"/>
                      <a:pt x="384" y="223"/>
                    </a:cubicBezTo>
                    <a:cubicBezTo>
                      <a:pt x="384" y="312"/>
                      <a:pt x="312" y="383"/>
                      <a:pt x="224" y="38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554" name="Freeform 61"/>
              <p:cNvSpPr>
                <a:spLocks noEditPoints="1"/>
              </p:cNvSpPr>
              <p:nvPr/>
            </p:nvSpPr>
            <p:spPr bwMode="auto">
              <a:xfrm>
                <a:off x="3724" y="1726"/>
                <a:ext cx="229" cy="227"/>
              </a:xfrm>
              <a:custGeom>
                <a:avLst/>
                <a:gdLst>
                  <a:gd name="T0" fmla="*/ 73 w 146"/>
                  <a:gd name="T1" fmla="*/ 146 h 146"/>
                  <a:gd name="T2" fmla="*/ 0 w 146"/>
                  <a:gd name="T3" fmla="*/ 73 h 146"/>
                  <a:gd name="T4" fmla="*/ 73 w 146"/>
                  <a:gd name="T5" fmla="*/ 0 h 146"/>
                  <a:gd name="T6" fmla="*/ 146 w 146"/>
                  <a:gd name="T7" fmla="*/ 73 h 146"/>
                  <a:gd name="T8" fmla="*/ 73 w 146"/>
                  <a:gd name="T9" fmla="*/ 146 h 146"/>
                  <a:gd name="T10" fmla="*/ 73 w 146"/>
                  <a:gd name="T11" fmla="*/ 64 h 146"/>
                  <a:gd name="T12" fmla="*/ 64 w 146"/>
                  <a:gd name="T13" fmla="*/ 73 h 146"/>
                  <a:gd name="T14" fmla="*/ 73 w 146"/>
                  <a:gd name="T15" fmla="*/ 82 h 146"/>
                  <a:gd name="T16" fmla="*/ 82 w 146"/>
                  <a:gd name="T17" fmla="*/ 73 h 146"/>
                  <a:gd name="T18" fmla="*/ 73 w 146"/>
                  <a:gd name="T19" fmla="*/ 64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6" h="146">
                    <a:moveTo>
                      <a:pt x="73" y="146"/>
                    </a:moveTo>
                    <a:cubicBezTo>
                      <a:pt x="33" y="146"/>
                      <a:pt x="0" y="114"/>
                      <a:pt x="0" y="73"/>
                    </a:cubicBezTo>
                    <a:cubicBezTo>
                      <a:pt x="0" y="33"/>
                      <a:pt x="33" y="0"/>
                      <a:pt x="73" y="0"/>
                    </a:cubicBezTo>
                    <a:cubicBezTo>
                      <a:pt x="113" y="0"/>
                      <a:pt x="146" y="33"/>
                      <a:pt x="146" y="73"/>
                    </a:cubicBezTo>
                    <a:cubicBezTo>
                      <a:pt x="146" y="114"/>
                      <a:pt x="113" y="146"/>
                      <a:pt x="73" y="146"/>
                    </a:cubicBezTo>
                    <a:close/>
                    <a:moveTo>
                      <a:pt x="73" y="64"/>
                    </a:moveTo>
                    <a:cubicBezTo>
                      <a:pt x="68" y="64"/>
                      <a:pt x="64" y="68"/>
                      <a:pt x="64" y="73"/>
                    </a:cubicBezTo>
                    <a:cubicBezTo>
                      <a:pt x="64" y="78"/>
                      <a:pt x="68" y="82"/>
                      <a:pt x="73" y="82"/>
                    </a:cubicBezTo>
                    <a:cubicBezTo>
                      <a:pt x="78" y="82"/>
                      <a:pt x="82" y="78"/>
                      <a:pt x="82" y="73"/>
                    </a:cubicBezTo>
                    <a:cubicBezTo>
                      <a:pt x="82" y="68"/>
                      <a:pt x="78" y="64"/>
                      <a:pt x="73" y="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555" name="Freeform 62"/>
              <p:cNvSpPr>
                <a:spLocks noEditPoints="1"/>
              </p:cNvSpPr>
              <p:nvPr/>
            </p:nvSpPr>
            <p:spPr bwMode="auto">
              <a:xfrm>
                <a:off x="3724" y="1726"/>
                <a:ext cx="229" cy="227"/>
              </a:xfrm>
              <a:custGeom>
                <a:avLst/>
                <a:gdLst>
                  <a:gd name="T0" fmla="*/ 73 w 146"/>
                  <a:gd name="T1" fmla="*/ 146 h 146"/>
                  <a:gd name="T2" fmla="*/ 0 w 146"/>
                  <a:gd name="T3" fmla="*/ 73 h 146"/>
                  <a:gd name="T4" fmla="*/ 73 w 146"/>
                  <a:gd name="T5" fmla="*/ 0 h 146"/>
                  <a:gd name="T6" fmla="*/ 146 w 146"/>
                  <a:gd name="T7" fmla="*/ 73 h 146"/>
                  <a:gd name="T8" fmla="*/ 73 w 146"/>
                  <a:gd name="T9" fmla="*/ 146 h 146"/>
                  <a:gd name="T10" fmla="*/ 73 w 146"/>
                  <a:gd name="T11" fmla="*/ 64 h 146"/>
                  <a:gd name="T12" fmla="*/ 64 w 146"/>
                  <a:gd name="T13" fmla="*/ 73 h 146"/>
                  <a:gd name="T14" fmla="*/ 73 w 146"/>
                  <a:gd name="T15" fmla="*/ 82 h 146"/>
                  <a:gd name="T16" fmla="*/ 82 w 146"/>
                  <a:gd name="T17" fmla="*/ 73 h 146"/>
                  <a:gd name="T18" fmla="*/ 73 w 146"/>
                  <a:gd name="T19" fmla="*/ 64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6" h="146">
                    <a:moveTo>
                      <a:pt x="73" y="146"/>
                    </a:moveTo>
                    <a:cubicBezTo>
                      <a:pt x="33" y="146"/>
                      <a:pt x="0" y="114"/>
                      <a:pt x="0" y="73"/>
                    </a:cubicBezTo>
                    <a:cubicBezTo>
                      <a:pt x="0" y="33"/>
                      <a:pt x="33" y="0"/>
                      <a:pt x="73" y="0"/>
                    </a:cubicBezTo>
                    <a:cubicBezTo>
                      <a:pt x="113" y="0"/>
                      <a:pt x="146" y="33"/>
                      <a:pt x="146" y="73"/>
                    </a:cubicBezTo>
                    <a:cubicBezTo>
                      <a:pt x="146" y="114"/>
                      <a:pt x="113" y="146"/>
                      <a:pt x="73" y="146"/>
                    </a:cubicBezTo>
                    <a:close/>
                    <a:moveTo>
                      <a:pt x="73" y="64"/>
                    </a:moveTo>
                    <a:cubicBezTo>
                      <a:pt x="68" y="64"/>
                      <a:pt x="64" y="68"/>
                      <a:pt x="64" y="73"/>
                    </a:cubicBezTo>
                    <a:cubicBezTo>
                      <a:pt x="64" y="78"/>
                      <a:pt x="68" y="82"/>
                      <a:pt x="73" y="82"/>
                    </a:cubicBezTo>
                    <a:cubicBezTo>
                      <a:pt x="78" y="82"/>
                      <a:pt x="82" y="78"/>
                      <a:pt x="82" y="73"/>
                    </a:cubicBezTo>
                    <a:cubicBezTo>
                      <a:pt x="82" y="68"/>
                      <a:pt x="78" y="64"/>
                      <a:pt x="73" y="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grpSp>
        <p:sp>
          <p:nvSpPr>
            <p:cNvPr id="489" name="Freeform 66"/>
            <p:cNvSpPr>
              <a:spLocks noEditPoints="1"/>
            </p:cNvSpPr>
            <p:nvPr/>
          </p:nvSpPr>
          <p:spPr bwMode="auto">
            <a:xfrm>
              <a:off x="5851469" y="5449862"/>
              <a:ext cx="485831" cy="391785"/>
            </a:xfrm>
            <a:custGeom>
              <a:avLst/>
              <a:gdLst>
                <a:gd name="T0" fmla="*/ 4015 w 4321"/>
                <a:gd name="T1" fmla="*/ 0 h 3495"/>
                <a:gd name="T2" fmla="*/ 306 w 4321"/>
                <a:gd name="T3" fmla="*/ 0 h 3495"/>
                <a:gd name="T4" fmla="*/ 0 w 4321"/>
                <a:gd name="T5" fmla="*/ 306 h 3495"/>
                <a:gd name="T6" fmla="*/ 0 w 4321"/>
                <a:gd name="T7" fmla="*/ 2586 h 3495"/>
                <a:gd name="T8" fmla="*/ 306 w 4321"/>
                <a:gd name="T9" fmla="*/ 2892 h 3495"/>
                <a:gd name="T10" fmla="*/ 1515 w 4321"/>
                <a:gd name="T11" fmla="*/ 2892 h 3495"/>
                <a:gd name="T12" fmla="*/ 1515 w 4321"/>
                <a:gd name="T13" fmla="*/ 3267 h 3495"/>
                <a:gd name="T14" fmla="*/ 1083 w 4321"/>
                <a:gd name="T15" fmla="*/ 3267 h 3495"/>
                <a:gd name="T16" fmla="*/ 1083 w 4321"/>
                <a:gd name="T17" fmla="*/ 3495 h 3495"/>
                <a:gd name="T18" fmla="*/ 3219 w 4321"/>
                <a:gd name="T19" fmla="*/ 3495 h 3495"/>
                <a:gd name="T20" fmla="*/ 3219 w 4321"/>
                <a:gd name="T21" fmla="*/ 3267 h 3495"/>
                <a:gd name="T22" fmla="*/ 2787 w 4321"/>
                <a:gd name="T23" fmla="*/ 3267 h 3495"/>
                <a:gd name="T24" fmla="*/ 2787 w 4321"/>
                <a:gd name="T25" fmla="*/ 2892 h 3495"/>
                <a:gd name="T26" fmla="*/ 4015 w 4321"/>
                <a:gd name="T27" fmla="*/ 2892 h 3495"/>
                <a:gd name="T28" fmla="*/ 4321 w 4321"/>
                <a:gd name="T29" fmla="*/ 2586 h 3495"/>
                <a:gd name="T30" fmla="*/ 4321 w 4321"/>
                <a:gd name="T31" fmla="*/ 306 h 3495"/>
                <a:gd name="T32" fmla="*/ 4015 w 4321"/>
                <a:gd name="T33" fmla="*/ 0 h 3495"/>
                <a:gd name="T34" fmla="*/ 4052 w 4321"/>
                <a:gd name="T35" fmla="*/ 2589 h 3495"/>
                <a:gd name="T36" fmla="*/ 269 w 4321"/>
                <a:gd name="T37" fmla="*/ 2589 h 3495"/>
                <a:gd name="T38" fmla="*/ 269 w 4321"/>
                <a:gd name="T39" fmla="*/ 304 h 3495"/>
                <a:gd name="T40" fmla="*/ 4052 w 4321"/>
                <a:gd name="T41" fmla="*/ 304 h 3495"/>
                <a:gd name="T42" fmla="*/ 4052 w 4321"/>
                <a:gd name="T43" fmla="*/ 2589 h 34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321" h="3495">
                  <a:moveTo>
                    <a:pt x="4015" y="0"/>
                  </a:moveTo>
                  <a:cubicBezTo>
                    <a:pt x="306" y="0"/>
                    <a:pt x="306" y="0"/>
                    <a:pt x="306" y="0"/>
                  </a:cubicBezTo>
                  <a:cubicBezTo>
                    <a:pt x="138" y="0"/>
                    <a:pt x="0" y="138"/>
                    <a:pt x="0" y="306"/>
                  </a:cubicBezTo>
                  <a:cubicBezTo>
                    <a:pt x="0" y="2586"/>
                    <a:pt x="0" y="2586"/>
                    <a:pt x="0" y="2586"/>
                  </a:cubicBezTo>
                  <a:cubicBezTo>
                    <a:pt x="0" y="2755"/>
                    <a:pt x="138" y="2892"/>
                    <a:pt x="306" y="2892"/>
                  </a:cubicBezTo>
                  <a:cubicBezTo>
                    <a:pt x="1515" y="2892"/>
                    <a:pt x="1515" y="2892"/>
                    <a:pt x="1515" y="2892"/>
                  </a:cubicBezTo>
                  <a:cubicBezTo>
                    <a:pt x="1515" y="3267"/>
                    <a:pt x="1515" y="3267"/>
                    <a:pt x="1515" y="3267"/>
                  </a:cubicBezTo>
                  <a:cubicBezTo>
                    <a:pt x="1083" y="3267"/>
                    <a:pt x="1083" y="3267"/>
                    <a:pt x="1083" y="3267"/>
                  </a:cubicBezTo>
                  <a:cubicBezTo>
                    <a:pt x="1083" y="3495"/>
                    <a:pt x="1083" y="3495"/>
                    <a:pt x="1083" y="3495"/>
                  </a:cubicBezTo>
                  <a:cubicBezTo>
                    <a:pt x="3219" y="3495"/>
                    <a:pt x="3219" y="3495"/>
                    <a:pt x="3219" y="3495"/>
                  </a:cubicBezTo>
                  <a:cubicBezTo>
                    <a:pt x="3219" y="3267"/>
                    <a:pt x="3219" y="3267"/>
                    <a:pt x="3219" y="3267"/>
                  </a:cubicBezTo>
                  <a:cubicBezTo>
                    <a:pt x="2787" y="3267"/>
                    <a:pt x="2787" y="3267"/>
                    <a:pt x="2787" y="3267"/>
                  </a:cubicBezTo>
                  <a:cubicBezTo>
                    <a:pt x="2787" y="2892"/>
                    <a:pt x="2787" y="2892"/>
                    <a:pt x="2787" y="2892"/>
                  </a:cubicBezTo>
                  <a:cubicBezTo>
                    <a:pt x="4015" y="2892"/>
                    <a:pt x="4015" y="2892"/>
                    <a:pt x="4015" y="2892"/>
                  </a:cubicBezTo>
                  <a:cubicBezTo>
                    <a:pt x="4183" y="2892"/>
                    <a:pt x="4321" y="2755"/>
                    <a:pt x="4321" y="2586"/>
                  </a:cubicBezTo>
                  <a:cubicBezTo>
                    <a:pt x="4321" y="306"/>
                    <a:pt x="4321" y="306"/>
                    <a:pt x="4321" y="306"/>
                  </a:cubicBezTo>
                  <a:cubicBezTo>
                    <a:pt x="4321" y="138"/>
                    <a:pt x="4183" y="0"/>
                    <a:pt x="4015" y="0"/>
                  </a:cubicBezTo>
                  <a:close/>
                  <a:moveTo>
                    <a:pt x="4052" y="2589"/>
                  </a:moveTo>
                  <a:cubicBezTo>
                    <a:pt x="269" y="2589"/>
                    <a:pt x="269" y="2589"/>
                    <a:pt x="269" y="2589"/>
                  </a:cubicBezTo>
                  <a:cubicBezTo>
                    <a:pt x="269" y="304"/>
                    <a:pt x="269" y="304"/>
                    <a:pt x="269" y="304"/>
                  </a:cubicBezTo>
                  <a:cubicBezTo>
                    <a:pt x="4052" y="304"/>
                    <a:pt x="4052" y="304"/>
                    <a:pt x="4052" y="304"/>
                  </a:cubicBezTo>
                  <a:lnTo>
                    <a:pt x="4052" y="2589"/>
                  </a:lnTo>
                  <a:close/>
                </a:path>
              </a:pathLst>
            </a:custGeom>
            <a:solidFill>
              <a:schemeClr val="bg2">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grpSp>
      <p:grpSp>
        <p:nvGrpSpPr>
          <p:cNvPr id="9" name="Group 8"/>
          <p:cNvGrpSpPr/>
          <p:nvPr/>
        </p:nvGrpSpPr>
        <p:grpSpPr>
          <a:xfrm>
            <a:off x="10184476" y="5623431"/>
            <a:ext cx="655388" cy="261321"/>
            <a:chOff x="10827271" y="5623431"/>
            <a:chExt cx="727613" cy="290119"/>
          </a:xfrm>
        </p:grpSpPr>
        <p:grpSp>
          <p:nvGrpSpPr>
            <p:cNvPr id="499" name="Group 498"/>
            <p:cNvGrpSpPr>
              <a:grpSpLocks noChangeAspect="1"/>
            </p:cNvGrpSpPr>
            <p:nvPr/>
          </p:nvGrpSpPr>
          <p:grpSpPr bwMode="auto">
            <a:xfrm>
              <a:off x="11237177" y="5629315"/>
              <a:ext cx="317707" cy="278350"/>
              <a:chOff x="3562" y="1918"/>
              <a:chExt cx="557" cy="488"/>
            </a:xfrm>
            <a:solidFill>
              <a:schemeClr val="tx1"/>
            </a:solidFill>
          </p:grpSpPr>
          <p:sp>
            <p:nvSpPr>
              <p:cNvPr id="500" name="Freeform 329"/>
              <p:cNvSpPr>
                <a:spLocks noEditPoints="1"/>
              </p:cNvSpPr>
              <p:nvPr/>
            </p:nvSpPr>
            <p:spPr bwMode="auto">
              <a:xfrm>
                <a:off x="3562" y="1918"/>
                <a:ext cx="557" cy="488"/>
              </a:xfrm>
              <a:custGeom>
                <a:avLst/>
                <a:gdLst>
                  <a:gd name="T0" fmla="*/ 212 w 233"/>
                  <a:gd name="T1" fmla="*/ 72 h 204"/>
                  <a:gd name="T2" fmla="*/ 200 w 233"/>
                  <a:gd name="T3" fmla="*/ 19 h 204"/>
                  <a:gd name="T4" fmla="*/ 177 w 233"/>
                  <a:gd name="T5" fmla="*/ 0 h 204"/>
                  <a:gd name="T6" fmla="*/ 57 w 233"/>
                  <a:gd name="T7" fmla="*/ 0 h 204"/>
                  <a:gd name="T8" fmla="*/ 33 w 233"/>
                  <a:gd name="T9" fmla="*/ 19 h 204"/>
                  <a:gd name="T10" fmla="*/ 21 w 233"/>
                  <a:gd name="T11" fmla="*/ 72 h 204"/>
                  <a:gd name="T12" fmla="*/ 0 w 233"/>
                  <a:gd name="T13" fmla="*/ 101 h 204"/>
                  <a:gd name="T14" fmla="*/ 0 w 233"/>
                  <a:gd name="T15" fmla="*/ 137 h 204"/>
                  <a:gd name="T16" fmla="*/ 25 w 233"/>
                  <a:gd name="T17" fmla="*/ 166 h 204"/>
                  <a:gd name="T18" fmla="*/ 25 w 233"/>
                  <a:gd name="T19" fmla="*/ 186 h 204"/>
                  <a:gd name="T20" fmla="*/ 43 w 233"/>
                  <a:gd name="T21" fmla="*/ 204 h 204"/>
                  <a:gd name="T22" fmla="*/ 52 w 233"/>
                  <a:gd name="T23" fmla="*/ 204 h 204"/>
                  <a:gd name="T24" fmla="*/ 70 w 233"/>
                  <a:gd name="T25" fmla="*/ 186 h 204"/>
                  <a:gd name="T26" fmla="*/ 70 w 233"/>
                  <a:gd name="T27" fmla="*/ 166 h 204"/>
                  <a:gd name="T28" fmla="*/ 164 w 233"/>
                  <a:gd name="T29" fmla="*/ 166 h 204"/>
                  <a:gd name="T30" fmla="*/ 164 w 233"/>
                  <a:gd name="T31" fmla="*/ 186 h 204"/>
                  <a:gd name="T32" fmla="*/ 181 w 233"/>
                  <a:gd name="T33" fmla="*/ 204 h 204"/>
                  <a:gd name="T34" fmla="*/ 191 w 233"/>
                  <a:gd name="T35" fmla="*/ 204 h 204"/>
                  <a:gd name="T36" fmla="*/ 208 w 233"/>
                  <a:gd name="T37" fmla="*/ 186 h 204"/>
                  <a:gd name="T38" fmla="*/ 208 w 233"/>
                  <a:gd name="T39" fmla="*/ 166 h 204"/>
                  <a:gd name="T40" fmla="*/ 233 w 233"/>
                  <a:gd name="T41" fmla="*/ 137 h 204"/>
                  <a:gd name="T42" fmla="*/ 233 w 233"/>
                  <a:gd name="T43" fmla="*/ 101 h 204"/>
                  <a:gd name="T44" fmla="*/ 212 w 233"/>
                  <a:gd name="T45" fmla="*/ 72 h 204"/>
                  <a:gd name="T46" fmla="*/ 61 w 233"/>
                  <a:gd name="T47" fmla="*/ 186 h 204"/>
                  <a:gd name="T48" fmla="*/ 52 w 233"/>
                  <a:gd name="T49" fmla="*/ 195 h 204"/>
                  <a:gd name="T50" fmla="*/ 43 w 233"/>
                  <a:gd name="T51" fmla="*/ 195 h 204"/>
                  <a:gd name="T52" fmla="*/ 34 w 233"/>
                  <a:gd name="T53" fmla="*/ 186 h 204"/>
                  <a:gd name="T54" fmla="*/ 34 w 233"/>
                  <a:gd name="T55" fmla="*/ 166 h 204"/>
                  <a:gd name="T56" fmla="*/ 61 w 233"/>
                  <a:gd name="T57" fmla="*/ 166 h 204"/>
                  <a:gd name="T58" fmla="*/ 61 w 233"/>
                  <a:gd name="T59" fmla="*/ 186 h 204"/>
                  <a:gd name="T60" fmla="*/ 199 w 233"/>
                  <a:gd name="T61" fmla="*/ 186 h 204"/>
                  <a:gd name="T62" fmla="*/ 191 w 233"/>
                  <a:gd name="T63" fmla="*/ 195 h 204"/>
                  <a:gd name="T64" fmla="*/ 181 w 233"/>
                  <a:gd name="T65" fmla="*/ 195 h 204"/>
                  <a:gd name="T66" fmla="*/ 173 w 233"/>
                  <a:gd name="T67" fmla="*/ 186 h 204"/>
                  <a:gd name="T68" fmla="*/ 173 w 233"/>
                  <a:gd name="T69" fmla="*/ 166 h 204"/>
                  <a:gd name="T70" fmla="*/ 199 w 233"/>
                  <a:gd name="T71" fmla="*/ 166 h 204"/>
                  <a:gd name="T72" fmla="*/ 199 w 233"/>
                  <a:gd name="T73" fmla="*/ 186 h 204"/>
                  <a:gd name="T74" fmla="*/ 225 w 233"/>
                  <a:gd name="T75" fmla="*/ 137 h 204"/>
                  <a:gd name="T76" fmla="*/ 204 w 233"/>
                  <a:gd name="T77" fmla="*/ 158 h 204"/>
                  <a:gd name="T78" fmla="*/ 30 w 233"/>
                  <a:gd name="T79" fmla="*/ 158 h 204"/>
                  <a:gd name="T80" fmla="*/ 9 w 233"/>
                  <a:gd name="T81" fmla="*/ 137 h 204"/>
                  <a:gd name="T82" fmla="*/ 9 w 233"/>
                  <a:gd name="T83" fmla="*/ 101 h 204"/>
                  <a:gd name="T84" fmla="*/ 26 w 233"/>
                  <a:gd name="T85" fmla="*/ 80 h 204"/>
                  <a:gd name="T86" fmla="*/ 29 w 233"/>
                  <a:gd name="T87" fmla="*/ 77 h 204"/>
                  <a:gd name="T88" fmla="*/ 42 w 233"/>
                  <a:gd name="T89" fmla="*/ 21 h 204"/>
                  <a:gd name="T90" fmla="*/ 57 w 233"/>
                  <a:gd name="T91" fmla="*/ 9 h 204"/>
                  <a:gd name="T92" fmla="*/ 177 w 233"/>
                  <a:gd name="T93" fmla="*/ 9 h 204"/>
                  <a:gd name="T94" fmla="*/ 191 w 233"/>
                  <a:gd name="T95" fmla="*/ 21 h 204"/>
                  <a:gd name="T96" fmla="*/ 204 w 233"/>
                  <a:gd name="T97" fmla="*/ 77 h 204"/>
                  <a:gd name="T98" fmla="*/ 208 w 233"/>
                  <a:gd name="T99" fmla="*/ 80 h 204"/>
                  <a:gd name="T100" fmla="*/ 225 w 233"/>
                  <a:gd name="T101" fmla="*/ 101 h 204"/>
                  <a:gd name="T102" fmla="*/ 225 w 233"/>
                  <a:gd name="T103" fmla="*/ 137 h 2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33" h="204">
                    <a:moveTo>
                      <a:pt x="212" y="72"/>
                    </a:moveTo>
                    <a:cubicBezTo>
                      <a:pt x="200" y="19"/>
                      <a:pt x="200" y="19"/>
                      <a:pt x="200" y="19"/>
                    </a:cubicBezTo>
                    <a:cubicBezTo>
                      <a:pt x="197" y="8"/>
                      <a:pt x="187" y="0"/>
                      <a:pt x="177" y="0"/>
                    </a:cubicBezTo>
                    <a:cubicBezTo>
                      <a:pt x="57" y="0"/>
                      <a:pt x="57" y="0"/>
                      <a:pt x="57" y="0"/>
                    </a:cubicBezTo>
                    <a:cubicBezTo>
                      <a:pt x="46" y="0"/>
                      <a:pt x="36" y="8"/>
                      <a:pt x="33" y="19"/>
                    </a:cubicBezTo>
                    <a:cubicBezTo>
                      <a:pt x="21" y="72"/>
                      <a:pt x="21" y="72"/>
                      <a:pt x="21" y="72"/>
                    </a:cubicBezTo>
                    <a:cubicBezTo>
                      <a:pt x="9" y="76"/>
                      <a:pt x="0" y="88"/>
                      <a:pt x="0" y="101"/>
                    </a:cubicBezTo>
                    <a:cubicBezTo>
                      <a:pt x="0" y="137"/>
                      <a:pt x="0" y="137"/>
                      <a:pt x="0" y="137"/>
                    </a:cubicBezTo>
                    <a:cubicBezTo>
                      <a:pt x="0" y="152"/>
                      <a:pt x="11" y="164"/>
                      <a:pt x="25" y="166"/>
                    </a:cubicBezTo>
                    <a:cubicBezTo>
                      <a:pt x="25" y="186"/>
                      <a:pt x="25" y="186"/>
                      <a:pt x="25" y="186"/>
                    </a:cubicBezTo>
                    <a:cubicBezTo>
                      <a:pt x="25" y="196"/>
                      <a:pt x="33" y="204"/>
                      <a:pt x="43" y="204"/>
                    </a:cubicBezTo>
                    <a:cubicBezTo>
                      <a:pt x="52" y="204"/>
                      <a:pt x="52" y="204"/>
                      <a:pt x="52" y="204"/>
                    </a:cubicBezTo>
                    <a:cubicBezTo>
                      <a:pt x="62" y="204"/>
                      <a:pt x="70" y="196"/>
                      <a:pt x="70" y="186"/>
                    </a:cubicBezTo>
                    <a:cubicBezTo>
                      <a:pt x="70" y="166"/>
                      <a:pt x="70" y="166"/>
                      <a:pt x="70" y="166"/>
                    </a:cubicBezTo>
                    <a:cubicBezTo>
                      <a:pt x="164" y="166"/>
                      <a:pt x="164" y="166"/>
                      <a:pt x="164" y="166"/>
                    </a:cubicBezTo>
                    <a:cubicBezTo>
                      <a:pt x="164" y="186"/>
                      <a:pt x="164" y="186"/>
                      <a:pt x="164" y="186"/>
                    </a:cubicBezTo>
                    <a:cubicBezTo>
                      <a:pt x="164" y="196"/>
                      <a:pt x="172" y="204"/>
                      <a:pt x="181" y="204"/>
                    </a:cubicBezTo>
                    <a:cubicBezTo>
                      <a:pt x="191" y="204"/>
                      <a:pt x="191" y="204"/>
                      <a:pt x="191" y="204"/>
                    </a:cubicBezTo>
                    <a:cubicBezTo>
                      <a:pt x="200" y="204"/>
                      <a:pt x="208" y="196"/>
                      <a:pt x="208" y="186"/>
                    </a:cubicBezTo>
                    <a:cubicBezTo>
                      <a:pt x="208" y="166"/>
                      <a:pt x="208" y="166"/>
                      <a:pt x="208" y="166"/>
                    </a:cubicBezTo>
                    <a:cubicBezTo>
                      <a:pt x="222" y="164"/>
                      <a:pt x="233" y="152"/>
                      <a:pt x="233" y="137"/>
                    </a:cubicBezTo>
                    <a:cubicBezTo>
                      <a:pt x="233" y="101"/>
                      <a:pt x="233" y="101"/>
                      <a:pt x="233" y="101"/>
                    </a:cubicBezTo>
                    <a:cubicBezTo>
                      <a:pt x="233" y="88"/>
                      <a:pt x="225" y="76"/>
                      <a:pt x="212" y="72"/>
                    </a:cubicBezTo>
                    <a:close/>
                    <a:moveTo>
                      <a:pt x="61" y="186"/>
                    </a:moveTo>
                    <a:cubicBezTo>
                      <a:pt x="61" y="191"/>
                      <a:pt x="57" y="195"/>
                      <a:pt x="52" y="195"/>
                    </a:cubicBezTo>
                    <a:cubicBezTo>
                      <a:pt x="43" y="195"/>
                      <a:pt x="43" y="195"/>
                      <a:pt x="43" y="195"/>
                    </a:cubicBezTo>
                    <a:cubicBezTo>
                      <a:pt x="38" y="195"/>
                      <a:pt x="34" y="191"/>
                      <a:pt x="34" y="186"/>
                    </a:cubicBezTo>
                    <a:cubicBezTo>
                      <a:pt x="34" y="166"/>
                      <a:pt x="34" y="166"/>
                      <a:pt x="34" y="166"/>
                    </a:cubicBezTo>
                    <a:cubicBezTo>
                      <a:pt x="61" y="166"/>
                      <a:pt x="61" y="166"/>
                      <a:pt x="61" y="166"/>
                    </a:cubicBezTo>
                    <a:lnTo>
                      <a:pt x="61" y="186"/>
                    </a:lnTo>
                    <a:close/>
                    <a:moveTo>
                      <a:pt x="199" y="186"/>
                    </a:moveTo>
                    <a:cubicBezTo>
                      <a:pt x="199" y="191"/>
                      <a:pt x="195" y="195"/>
                      <a:pt x="191" y="195"/>
                    </a:cubicBezTo>
                    <a:cubicBezTo>
                      <a:pt x="181" y="195"/>
                      <a:pt x="181" y="195"/>
                      <a:pt x="181" y="195"/>
                    </a:cubicBezTo>
                    <a:cubicBezTo>
                      <a:pt x="176" y="195"/>
                      <a:pt x="173" y="191"/>
                      <a:pt x="173" y="186"/>
                    </a:cubicBezTo>
                    <a:cubicBezTo>
                      <a:pt x="173" y="166"/>
                      <a:pt x="173" y="166"/>
                      <a:pt x="173" y="166"/>
                    </a:cubicBezTo>
                    <a:cubicBezTo>
                      <a:pt x="199" y="166"/>
                      <a:pt x="199" y="166"/>
                      <a:pt x="199" y="166"/>
                    </a:cubicBezTo>
                    <a:lnTo>
                      <a:pt x="199" y="186"/>
                    </a:lnTo>
                    <a:close/>
                    <a:moveTo>
                      <a:pt x="225" y="137"/>
                    </a:moveTo>
                    <a:cubicBezTo>
                      <a:pt x="225" y="148"/>
                      <a:pt x="215" y="158"/>
                      <a:pt x="204" y="158"/>
                    </a:cubicBezTo>
                    <a:cubicBezTo>
                      <a:pt x="30" y="158"/>
                      <a:pt x="30" y="158"/>
                      <a:pt x="30" y="158"/>
                    </a:cubicBezTo>
                    <a:cubicBezTo>
                      <a:pt x="18" y="158"/>
                      <a:pt x="9" y="148"/>
                      <a:pt x="9" y="137"/>
                    </a:cubicBezTo>
                    <a:cubicBezTo>
                      <a:pt x="9" y="101"/>
                      <a:pt x="9" y="101"/>
                      <a:pt x="9" y="101"/>
                    </a:cubicBezTo>
                    <a:cubicBezTo>
                      <a:pt x="9" y="91"/>
                      <a:pt x="16" y="82"/>
                      <a:pt x="26" y="80"/>
                    </a:cubicBezTo>
                    <a:cubicBezTo>
                      <a:pt x="27" y="80"/>
                      <a:pt x="29" y="79"/>
                      <a:pt x="29" y="77"/>
                    </a:cubicBezTo>
                    <a:cubicBezTo>
                      <a:pt x="42" y="21"/>
                      <a:pt x="42" y="21"/>
                      <a:pt x="42" y="21"/>
                    </a:cubicBezTo>
                    <a:cubicBezTo>
                      <a:pt x="43" y="14"/>
                      <a:pt x="50" y="9"/>
                      <a:pt x="57" y="9"/>
                    </a:cubicBezTo>
                    <a:cubicBezTo>
                      <a:pt x="177" y="9"/>
                      <a:pt x="177" y="9"/>
                      <a:pt x="177" y="9"/>
                    </a:cubicBezTo>
                    <a:cubicBezTo>
                      <a:pt x="183" y="9"/>
                      <a:pt x="190" y="14"/>
                      <a:pt x="191" y="21"/>
                    </a:cubicBezTo>
                    <a:cubicBezTo>
                      <a:pt x="204" y="77"/>
                      <a:pt x="204" y="77"/>
                      <a:pt x="204" y="77"/>
                    </a:cubicBezTo>
                    <a:cubicBezTo>
                      <a:pt x="205" y="79"/>
                      <a:pt x="206" y="80"/>
                      <a:pt x="208" y="80"/>
                    </a:cubicBezTo>
                    <a:cubicBezTo>
                      <a:pt x="217" y="82"/>
                      <a:pt x="225" y="91"/>
                      <a:pt x="225" y="101"/>
                    </a:cubicBezTo>
                    <a:lnTo>
                      <a:pt x="225" y="13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solidFill>
                    <a:srgbClr val="FFFFFF"/>
                  </a:solidFill>
                </a:endParaRPr>
              </a:p>
            </p:txBody>
          </p:sp>
          <p:sp>
            <p:nvSpPr>
              <p:cNvPr id="501" name="Freeform 330"/>
              <p:cNvSpPr>
                <a:spLocks noEditPoints="1"/>
              </p:cNvSpPr>
              <p:nvPr/>
            </p:nvSpPr>
            <p:spPr bwMode="auto">
              <a:xfrm>
                <a:off x="3621" y="2155"/>
                <a:ext cx="94" cy="94"/>
              </a:xfrm>
              <a:custGeom>
                <a:avLst/>
                <a:gdLst>
                  <a:gd name="T0" fmla="*/ 20 w 39"/>
                  <a:gd name="T1" fmla="*/ 0 h 39"/>
                  <a:gd name="T2" fmla="*/ 0 w 39"/>
                  <a:gd name="T3" fmla="*/ 20 h 39"/>
                  <a:gd name="T4" fmla="*/ 20 w 39"/>
                  <a:gd name="T5" fmla="*/ 39 h 39"/>
                  <a:gd name="T6" fmla="*/ 39 w 39"/>
                  <a:gd name="T7" fmla="*/ 20 h 39"/>
                  <a:gd name="T8" fmla="*/ 20 w 39"/>
                  <a:gd name="T9" fmla="*/ 0 h 39"/>
                  <a:gd name="T10" fmla="*/ 20 w 39"/>
                  <a:gd name="T11" fmla="*/ 31 h 39"/>
                  <a:gd name="T12" fmla="*/ 9 w 39"/>
                  <a:gd name="T13" fmla="*/ 20 h 39"/>
                  <a:gd name="T14" fmla="*/ 20 w 39"/>
                  <a:gd name="T15" fmla="*/ 9 h 39"/>
                  <a:gd name="T16" fmla="*/ 31 w 39"/>
                  <a:gd name="T17" fmla="*/ 20 h 39"/>
                  <a:gd name="T18" fmla="*/ 20 w 39"/>
                  <a:gd name="T19" fmla="*/ 31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9" h="39">
                    <a:moveTo>
                      <a:pt x="20" y="0"/>
                    </a:moveTo>
                    <a:cubicBezTo>
                      <a:pt x="9" y="0"/>
                      <a:pt x="0" y="9"/>
                      <a:pt x="0" y="20"/>
                    </a:cubicBezTo>
                    <a:cubicBezTo>
                      <a:pt x="0" y="31"/>
                      <a:pt x="9" y="39"/>
                      <a:pt x="20" y="39"/>
                    </a:cubicBezTo>
                    <a:cubicBezTo>
                      <a:pt x="31" y="39"/>
                      <a:pt x="39" y="31"/>
                      <a:pt x="39" y="20"/>
                    </a:cubicBezTo>
                    <a:cubicBezTo>
                      <a:pt x="39" y="9"/>
                      <a:pt x="31" y="0"/>
                      <a:pt x="20" y="0"/>
                    </a:cubicBezTo>
                    <a:close/>
                    <a:moveTo>
                      <a:pt x="20" y="31"/>
                    </a:moveTo>
                    <a:cubicBezTo>
                      <a:pt x="14" y="31"/>
                      <a:pt x="9" y="26"/>
                      <a:pt x="9" y="20"/>
                    </a:cubicBezTo>
                    <a:cubicBezTo>
                      <a:pt x="9" y="14"/>
                      <a:pt x="14" y="9"/>
                      <a:pt x="20" y="9"/>
                    </a:cubicBezTo>
                    <a:cubicBezTo>
                      <a:pt x="26" y="9"/>
                      <a:pt x="31" y="14"/>
                      <a:pt x="31" y="20"/>
                    </a:cubicBezTo>
                    <a:cubicBezTo>
                      <a:pt x="31" y="26"/>
                      <a:pt x="26" y="31"/>
                      <a:pt x="20" y="3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solidFill>
                    <a:srgbClr val="FFFFFF"/>
                  </a:solidFill>
                </a:endParaRPr>
              </a:p>
            </p:txBody>
          </p:sp>
          <p:sp>
            <p:nvSpPr>
              <p:cNvPr id="502" name="Freeform 331"/>
              <p:cNvSpPr>
                <a:spLocks noEditPoints="1"/>
              </p:cNvSpPr>
              <p:nvPr/>
            </p:nvSpPr>
            <p:spPr bwMode="auto">
              <a:xfrm>
                <a:off x="3966" y="2155"/>
                <a:ext cx="93" cy="94"/>
              </a:xfrm>
              <a:custGeom>
                <a:avLst/>
                <a:gdLst>
                  <a:gd name="T0" fmla="*/ 20 w 39"/>
                  <a:gd name="T1" fmla="*/ 0 h 39"/>
                  <a:gd name="T2" fmla="*/ 0 w 39"/>
                  <a:gd name="T3" fmla="*/ 20 h 39"/>
                  <a:gd name="T4" fmla="*/ 20 w 39"/>
                  <a:gd name="T5" fmla="*/ 39 h 39"/>
                  <a:gd name="T6" fmla="*/ 39 w 39"/>
                  <a:gd name="T7" fmla="*/ 20 h 39"/>
                  <a:gd name="T8" fmla="*/ 20 w 39"/>
                  <a:gd name="T9" fmla="*/ 0 h 39"/>
                  <a:gd name="T10" fmla="*/ 20 w 39"/>
                  <a:gd name="T11" fmla="*/ 31 h 39"/>
                  <a:gd name="T12" fmla="*/ 9 w 39"/>
                  <a:gd name="T13" fmla="*/ 20 h 39"/>
                  <a:gd name="T14" fmla="*/ 20 w 39"/>
                  <a:gd name="T15" fmla="*/ 9 h 39"/>
                  <a:gd name="T16" fmla="*/ 30 w 39"/>
                  <a:gd name="T17" fmla="*/ 20 h 39"/>
                  <a:gd name="T18" fmla="*/ 20 w 39"/>
                  <a:gd name="T19" fmla="*/ 31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9" h="39">
                    <a:moveTo>
                      <a:pt x="20" y="0"/>
                    </a:moveTo>
                    <a:cubicBezTo>
                      <a:pt x="9" y="0"/>
                      <a:pt x="0" y="9"/>
                      <a:pt x="0" y="20"/>
                    </a:cubicBezTo>
                    <a:cubicBezTo>
                      <a:pt x="0" y="31"/>
                      <a:pt x="9" y="39"/>
                      <a:pt x="20" y="39"/>
                    </a:cubicBezTo>
                    <a:cubicBezTo>
                      <a:pt x="30" y="39"/>
                      <a:pt x="39" y="31"/>
                      <a:pt x="39" y="20"/>
                    </a:cubicBezTo>
                    <a:cubicBezTo>
                      <a:pt x="39" y="9"/>
                      <a:pt x="30" y="0"/>
                      <a:pt x="20" y="0"/>
                    </a:cubicBezTo>
                    <a:close/>
                    <a:moveTo>
                      <a:pt x="20" y="31"/>
                    </a:moveTo>
                    <a:cubicBezTo>
                      <a:pt x="14" y="31"/>
                      <a:pt x="9" y="26"/>
                      <a:pt x="9" y="20"/>
                    </a:cubicBezTo>
                    <a:cubicBezTo>
                      <a:pt x="9" y="14"/>
                      <a:pt x="14" y="9"/>
                      <a:pt x="20" y="9"/>
                    </a:cubicBezTo>
                    <a:cubicBezTo>
                      <a:pt x="26" y="9"/>
                      <a:pt x="30" y="14"/>
                      <a:pt x="30" y="20"/>
                    </a:cubicBezTo>
                    <a:cubicBezTo>
                      <a:pt x="30" y="26"/>
                      <a:pt x="26" y="31"/>
                      <a:pt x="20" y="3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solidFill>
                    <a:srgbClr val="FFFFFF"/>
                  </a:solidFill>
                </a:endParaRPr>
              </a:p>
            </p:txBody>
          </p:sp>
          <p:sp>
            <p:nvSpPr>
              <p:cNvPr id="503" name="Freeform 332"/>
              <p:cNvSpPr>
                <a:spLocks noEditPoints="1"/>
              </p:cNvSpPr>
              <p:nvPr/>
            </p:nvSpPr>
            <p:spPr bwMode="auto">
              <a:xfrm>
                <a:off x="3662" y="1969"/>
                <a:ext cx="356" cy="134"/>
              </a:xfrm>
              <a:custGeom>
                <a:avLst/>
                <a:gdLst>
                  <a:gd name="T0" fmla="*/ 5 w 149"/>
                  <a:gd name="T1" fmla="*/ 56 h 56"/>
                  <a:gd name="T2" fmla="*/ 144 w 149"/>
                  <a:gd name="T3" fmla="*/ 56 h 56"/>
                  <a:gd name="T4" fmla="*/ 149 w 149"/>
                  <a:gd name="T5" fmla="*/ 51 h 56"/>
                  <a:gd name="T6" fmla="*/ 148 w 149"/>
                  <a:gd name="T7" fmla="*/ 49 h 56"/>
                  <a:gd name="T8" fmla="*/ 138 w 149"/>
                  <a:gd name="T9" fmla="*/ 3 h 56"/>
                  <a:gd name="T10" fmla="*/ 133 w 149"/>
                  <a:gd name="T11" fmla="*/ 0 h 56"/>
                  <a:gd name="T12" fmla="*/ 16 w 149"/>
                  <a:gd name="T13" fmla="*/ 0 h 56"/>
                  <a:gd name="T14" fmla="*/ 12 w 149"/>
                  <a:gd name="T15" fmla="*/ 3 h 56"/>
                  <a:gd name="T16" fmla="*/ 1 w 149"/>
                  <a:gd name="T17" fmla="*/ 50 h 56"/>
                  <a:gd name="T18" fmla="*/ 1 w 149"/>
                  <a:gd name="T19" fmla="*/ 54 h 56"/>
                  <a:gd name="T20" fmla="*/ 5 w 149"/>
                  <a:gd name="T21" fmla="*/ 56 h 56"/>
                  <a:gd name="T22" fmla="*/ 19 w 149"/>
                  <a:gd name="T23" fmla="*/ 9 h 56"/>
                  <a:gd name="T24" fmla="*/ 130 w 149"/>
                  <a:gd name="T25" fmla="*/ 9 h 56"/>
                  <a:gd name="T26" fmla="*/ 139 w 149"/>
                  <a:gd name="T27" fmla="*/ 47 h 56"/>
                  <a:gd name="T28" fmla="*/ 10 w 149"/>
                  <a:gd name="T29" fmla="*/ 47 h 56"/>
                  <a:gd name="T30" fmla="*/ 19 w 149"/>
                  <a:gd name="T31" fmla="*/ 9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49" h="56">
                    <a:moveTo>
                      <a:pt x="5" y="56"/>
                    </a:moveTo>
                    <a:cubicBezTo>
                      <a:pt x="144" y="56"/>
                      <a:pt x="144" y="56"/>
                      <a:pt x="144" y="56"/>
                    </a:cubicBezTo>
                    <a:cubicBezTo>
                      <a:pt x="147" y="56"/>
                      <a:pt x="149" y="54"/>
                      <a:pt x="149" y="51"/>
                    </a:cubicBezTo>
                    <a:cubicBezTo>
                      <a:pt x="149" y="51"/>
                      <a:pt x="149" y="50"/>
                      <a:pt x="148" y="49"/>
                    </a:cubicBezTo>
                    <a:cubicBezTo>
                      <a:pt x="138" y="3"/>
                      <a:pt x="138" y="3"/>
                      <a:pt x="138" y="3"/>
                    </a:cubicBezTo>
                    <a:cubicBezTo>
                      <a:pt x="137" y="1"/>
                      <a:pt x="135" y="0"/>
                      <a:pt x="133" y="0"/>
                    </a:cubicBezTo>
                    <a:cubicBezTo>
                      <a:pt x="16" y="0"/>
                      <a:pt x="16" y="0"/>
                      <a:pt x="16" y="0"/>
                    </a:cubicBezTo>
                    <a:cubicBezTo>
                      <a:pt x="14" y="0"/>
                      <a:pt x="12" y="1"/>
                      <a:pt x="12" y="3"/>
                    </a:cubicBezTo>
                    <a:cubicBezTo>
                      <a:pt x="1" y="50"/>
                      <a:pt x="1" y="50"/>
                      <a:pt x="1" y="50"/>
                    </a:cubicBezTo>
                    <a:cubicBezTo>
                      <a:pt x="0" y="51"/>
                      <a:pt x="1" y="53"/>
                      <a:pt x="1" y="54"/>
                    </a:cubicBezTo>
                    <a:cubicBezTo>
                      <a:pt x="2" y="55"/>
                      <a:pt x="3" y="56"/>
                      <a:pt x="5" y="56"/>
                    </a:cubicBezTo>
                    <a:close/>
                    <a:moveTo>
                      <a:pt x="19" y="9"/>
                    </a:moveTo>
                    <a:cubicBezTo>
                      <a:pt x="130" y="9"/>
                      <a:pt x="130" y="9"/>
                      <a:pt x="130" y="9"/>
                    </a:cubicBezTo>
                    <a:cubicBezTo>
                      <a:pt x="139" y="47"/>
                      <a:pt x="139" y="47"/>
                      <a:pt x="139" y="47"/>
                    </a:cubicBezTo>
                    <a:cubicBezTo>
                      <a:pt x="10" y="47"/>
                      <a:pt x="10" y="47"/>
                      <a:pt x="10" y="47"/>
                    </a:cubicBezTo>
                    <a:lnTo>
                      <a:pt x="19" y="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solidFill>
                    <a:srgbClr val="FFFFFF"/>
                  </a:solidFill>
                </a:endParaRPr>
              </a:p>
            </p:txBody>
          </p:sp>
          <p:sp>
            <p:nvSpPr>
              <p:cNvPr id="504" name="Rectangle 503"/>
              <p:cNvSpPr>
                <a:spLocks noChangeArrowheads="1"/>
              </p:cNvSpPr>
              <p:nvPr/>
            </p:nvSpPr>
            <p:spPr bwMode="auto">
              <a:xfrm>
                <a:off x="3743" y="2160"/>
                <a:ext cx="194" cy="1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solidFill>
                    <a:srgbClr val="FFFFFF"/>
                  </a:solidFill>
                </a:endParaRPr>
              </a:p>
            </p:txBody>
          </p:sp>
          <p:sp>
            <p:nvSpPr>
              <p:cNvPr id="505" name="Rectangle 504"/>
              <p:cNvSpPr>
                <a:spLocks noChangeArrowheads="1"/>
              </p:cNvSpPr>
              <p:nvPr/>
            </p:nvSpPr>
            <p:spPr bwMode="auto">
              <a:xfrm>
                <a:off x="3743" y="2196"/>
                <a:ext cx="194" cy="1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solidFill>
                    <a:srgbClr val="FFFFFF"/>
                  </a:solidFill>
                </a:endParaRPr>
              </a:p>
            </p:txBody>
          </p:sp>
          <p:sp>
            <p:nvSpPr>
              <p:cNvPr id="506" name="Rectangle 505"/>
              <p:cNvSpPr>
                <a:spLocks noChangeArrowheads="1"/>
              </p:cNvSpPr>
              <p:nvPr/>
            </p:nvSpPr>
            <p:spPr bwMode="auto">
              <a:xfrm>
                <a:off x="3743" y="2229"/>
                <a:ext cx="194" cy="1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solidFill>
                    <a:srgbClr val="FFFFFF"/>
                  </a:solidFill>
                </a:endParaRPr>
              </a:p>
            </p:txBody>
          </p:sp>
        </p:grpSp>
        <p:grpSp>
          <p:nvGrpSpPr>
            <p:cNvPr id="517" name="Group 516"/>
            <p:cNvGrpSpPr>
              <a:grpSpLocks noChangeAspect="1"/>
            </p:cNvGrpSpPr>
            <p:nvPr/>
          </p:nvGrpSpPr>
          <p:grpSpPr bwMode="auto">
            <a:xfrm>
              <a:off x="10827271" y="5623431"/>
              <a:ext cx="325189" cy="290119"/>
              <a:chOff x="1959" y="372"/>
              <a:chExt cx="3876" cy="3458"/>
            </a:xfrm>
            <a:solidFill>
              <a:schemeClr val="tx1"/>
            </a:solidFill>
          </p:grpSpPr>
          <p:sp>
            <p:nvSpPr>
              <p:cNvPr id="518" name="Freeform 17"/>
              <p:cNvSpPr>
                <a:spLocks noEditPoints="1"/>
              </p:cNvSpPr>
              <p:nvPr/>
            </p:nvSpPr>
            <p:spPr bwMode="auto">
              <a:xfrm>
                <a:off x="1959" y="950"/>
                <a:ext cx="3464" cy="2880"/>
              </a:xfrm>
              <a:custGeom>
                <a:avLst/>
                <a:gdLst>
                  <a:gd name="T0" fmla="*/ 1312 w 1464"/>
                  <a:gd name="T1" fmla="*/ 1217 h 1217"/>
                  <a:gd name="T2" fmla="*/ 152 w 1464"/>
                  <a:gd name="T3" fmla="*/ 1217 h 1217"/>
                  <a:gd name="T4" fmla="*/ 134 w 1464"/>
                  <a:gd name="T5" fmla="*/ 1199 h 1217"/>
                  <a:gd name="T6" fmla="*/ 134 w 1464"/>
                  <a:gd name="T7" fmla="*/ 656 h 1217"/>
                  <a:gd name="T8" fmla="*/ 19 w 1464"/>
                  <a:gd name="T9" fmla="*/ 656 h 1217"/>
                  <a:gd name="T10" fmla="*/ 2 w 1464"/>
                  <a:gd name="T11" fmla="*/ 644 h 1217"/>
                  <a:gd name="T12" fmla="*/ 7 w 1464"/>
                  <a:gd name="T13" fmla="*/ 624 h 1217"/>
                  <a:gd name="T14" fmla="*/ 293 w 1464"/>
                  <a:gd name="T15" fmla="*/ 376 h 1217"/>
                  <a:gd name="T16" fmla="*/ 293 w 1464"/>
                  <a:gd name="T17" fmla="*/ 140 h 1217"/>
                  <a:gd name="T18" fmla="*/ 311 w 1464"/>
                  <a:gd name="T19" fmla="*/ 122 h 1217"/>
                  <a:gd name="T20" fmla="*/ 455 w 1464"/>
                  <a:gd name="T21" fmla="*/ 122 h 1217"/>
                  <a:gd name="T22" fmla="*/ 473 w 1464"/>
                  <a:gd name="T23" fmla="*/ 140 h 1217"/>
                  <a:gd name="T24" fmla="*/ 473 w 1464"/>
                  <a:gd name="T25" fmla="*/ 220 h 1217"/>
                  <a:gd name="T26" fmla="*/ 720 w 1464"/>
                  <a:gd name="T27" fmla="*/ 5 h 1217"/>
                  <a:gd name="T28" fmla="*/ 744 w 1464"/>
                  <a:gd name="T29" fmla="*/ 5 h 1217"/>
                  <a:gd name="T30" fmla="*/ 1456 w 1464"/>
                  <a:gd name="T31" fmla="*/ 624 h 1217"/>
                  <a:gd name="T32" fmla="*/ 1461 w 1464"/>
                  <a:gd name="T33" fmla="*/ 644 h 1217"/>
                  <a:gd name="T34" fmla="*/ 1444 w 1464"/>
                  <a:gd name="T35" fmla="*/ 656 h 1217"/>
                  <a:gd name="T36" fmla="*/ 1330 w 1464"/>
                  <a:gd name="T37" fmla="*/ 656 h 1217"/>
                  <a:gd name="T38" fmla="*/ 1330 w 1464"/>
                  <a:gd name="T39" fmla="*/ 1199 h 1217"/>
                  <a:gd name="T40" fmla="*/ 1312 w 1464"/>
                  <a:gd name="T41" fmla="*/ 1217 h 1217"/>
                  <a:gd name="T42" fmla="*/ 170 w 1464"/>
                  <a:gd name="T43" fmla="*/ 1181 h 1217"/>
                  <a:gd name="T44" fmla="*/ 1294 w 1464"/>
                  <a:gd name="T45" fmla="*/ 1181 h 1217"/>
                  <a:gd name="T46" fmla="*/ 1294 w 1464"/>
                  <a:gd name="T47" fmla="*/ 638 h 1217"/>
                  <a:gd name="T48" fmla="*/ 1312 w 1464"/>
                  <a:gd name="T49" fmla="*/ 620 h 1217"/>
                  <a:gd name="T50" fmla="*/ 1396 w 1464"/>
                  <a:gd name="T51" fmla="*/ 620 h 1217"/>
                  <a:gd name="T52" fmla="*/ 732 w 1464"/>
                  <a:gd name="T53" fmla="*/ 43 h 1217"/>
                  <a:gd name="T54" fmla="*/ 466 w 1464"/>
                  <a:gd name="T55" fmla="*/ 273 h 1217"/>
                  <a:gd name="T56" fmla="*/ 447 w 1464"/>
                  <a:gd name="T57" fmla="*/ 276 h 1217"/>
                  <a:gd name="T58" fmla="*/ 437 w 1464"/>
                  <a:gd name="T59" fmla="*/ 260 h 1217"/>
                  <a:gd name="T60" fmla="*/ 437 w 1464"/>
                  <a:gd name="T61" fmla="*/ 158 h 1217"/>
                  <a:gd name="T62" fmla="*/ 329 w 1464"/>
                  <a:gd name="T63" fmla="*/ 158 h 1217"/>
                  <a:gd name="T64" fmla="*/ 329 w 1464"/>
                  <a:gd name="T65" fmla="*/ 384 h 1217"/>
                  <a:gd name="T66" fmla="*/ 323 w 1464"/>
                  <a:gd name="T67" fmla="*/ 398 h 1217"/>
                  <a:gd name="T68" fmla="*/ 67 w 1464"/>
                  <a:gd name="T69" fmla="*/ 620 h 1217"/>
                  <a:gd name="T70" fmla="*/ 152 w 1464"/>
                  <a:gd name="T71" fmla="*/ 620 h 1217"/>
                  <a:gd name="T72" fmla="*/ 170 w 1464"/>
                  <a:gd name="T73" fmla="*/ 638 h 1217"/>
                  <a:gd name="T74" fmla="*/ 170 w 1464"/>
                  <a:gd name="T75" fmla="*/ 1181 h 1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464" h="1217">
                    <a:moveTo>
                      <a:pt x="1312" y="1217"/>
                    </a:moveTo>
                    <a:cubicBezTo>
                      <a:pt x="152" y="1217"/>
                      <a:pt x="152" y="1217"/>
                      <a:pt x="152" y="1217"/>
                    </a:cubicBezTo>
                    <a:cubicBezTo>
                      <a:pt x="142" y="1217"/>
                      <a:pt x="134" y="1209"/>
                      <a:pt x="134" y="1199"/>
                    </a:cubicBezTo>
                    <a:cubicBezTo>
                      <a:pt x="134" y="656"/>
                      <a:pt x="134" y="656"/>
                      <a:pt x="134" y="656"/>
                    </a:cubicBezTo>
                    <a:cubicBezTo>
                      <a:pt x="19" y="656"/>
                      <a:pt x="19" y="656"/>
                      <a:pt x="19" y="656"/>
                    </a:cubicBezTo>
                    <a:cubicBezTo>
                      <a:pt x="12" y="656"/>
                      <a:pt x="5" y="651"/>
                      <a:pt x="2" y="644"/>
                    </a:cubicBezTo>
                    <a:cubicBezTo>
                      <a:pt x="0" y="637"/>
                      <a:pt x="2" y="629"/>
                      <a:pt x="7" y="624"/>
                    </a:cubicBezTo>
                    <a:cubicBezTo>
                      <a:pt x="293" y="376"/>
                      <a:pt x="293" y="376"/>
                      <a:pt x="293" y="376"/>
                    </a:cubicBezTo>
                    <a:cubicBezTo>
                      <a:pt x="293" y="140"/>
                      <a:pt x="293" y="140"/>
                      <a:pt x="293" y="140"/>
                    </a:cubicBezTo>
                    <a:cubicBezTo>
                      <a:pt x="293" y="130"/>
                      <a:pt x="301" y="122"/>
                      <a:pt x="311" y="122"/>
                    </a:cubicBezTo>
                    <a:cubicBezTo>
                      <a:pt x="455" y="122"/>
                      <a:pt x="455" y="122"/>
                      <a:pt x="455" y="122"/>
                    </a:cubicBezTo>
                    <a:cubicBezTo>
                      <a:pt x="465" y="122"/>
                      <a:pt x="473" y="130"/>
                      <a:pt x="473" y="140"/>
                    </a:cubicBezTo>
                    <a:cubicBezTo>
                      <a:pt x="473" y="220"/>
                      <a:pt x="473" y="220"/>
                      <a:pt x="473" y="220"/>
                    </a:cubicBezTo>
                    <a:cubicBezTo>
                      <a:pt x="720" y="5"/>
                      <a:pt x="720" y="5"/>
                      <a:pt x="720" y="5"/>
                    </a:cubicBezTo>
                    <a:cubicBezTo>
                      <a:pt x="727" y="0"/>
                      <a:pt x="737" y="0"/>
                      <a:pt x="744" y="5"/>
                    </a:cubicBezTo>
                    <a:cubicBezTo>
                      <a:pt x="1456" y="624"/>
                      <a:pt x="1456" y="624"/>
                      <a:pt x="1456" y="624"/>
                    </a:cubicBezTo>
                    <a:cubicBezTo>
                      <a:pt x="1462" y="629"/>
                      <a:pt x="1464" y="637"/>
                      <a:pt x="1461" y="644"/>
                    </a:cubicBezTo>
                    <a:cubicBezTo>
                      <a:pt x="1458" y="651"/>
                      <a:pt x="1452" y="656"/>
                      <a:pt x="1444" y="656"/>
                    </a:cubicBezTo>
                    <a:cubicBezTo>
                      <a:pt x="1330" y="656"/>
                      <a:pt x="1330" y="656"/>
                      <a:pt x="1330" y="656"/>
                    </a:cubicBezTo>
                    <a:cubicBezTo>
                      <a:pt x="1330" y="1199"/>
                      <a:pt x="1330" y="1199"/>
                      <a:pt x="1330" y="1199"/>
                    </a:cubicBezTo>
                    <a:cubicBezTo>
                      <a:pt x="1330" y="1209"/>
                      <a:pt x="1322" y="1217"/>
                      <a:pt x="1312" y="1217"/>
                    </a:cubicBezTo>
                    <a:close/>
                    <a:moveTo>
                      <a:pt x="170" y="1181"/>
                    </a:moveTo>
                    <a:cubicBezTo>
                      <a:pt x="1294" y="1181"/>
                      <a:pt x="1294" y="1181"/>
                      <a:pt x="1294" y="1181"/>
                    </a:cubicBezTo>
                    <a:cubicBezTo>
                      <a:pt x="1294" y="638"/>
                      <a:pt x="1294" y="638"/>
                      <a:pt x="1294" y="638"/>
                    </a:cubicBezTo>
                    <a:cubicBezTo>
                      <a:pt x="1294" y="628"/>
                      <a:pt x="1302" y="620"/>
                      <a:pt x="1312" y="620"/>
                    </a:cubicBezTo>
                    <a:cubicBezTo>
                      <a:pt x="1396" y="620"/>
                      <a:pt x="1396" y="620"/>
                      <a:pt x="1396" y="620"/>
                    </a:cubicBezTo>
                    <a:cubicBezTo>
                      <a:pt x="732" y="43"/>
                      <a:pt x="732" y="43"/>
                      <a:pt x="732" y="43"/>
                    </a:cubicBezTo>
                    <a:cubicBezTo>
                      <a:pt x="466" y="273"/>
                      <a:pt x="466" y="273"/>
                      <a:pt x="466" y="273"/>
                    </a:cubicBezTo>
                    <a:cubicBezTo>
                      <a:pt x="461" y="278"/>
                      <a:pt x="454" y="279"/>
                      <a:pt x="447" y="276"/>
                    </a:cubicBezTo>
                    <a:cubicBezTo>
                      <a:pt x="441" y="273"/>
                      <a:pt x="437" y="267"/>
                      <a:pt x="437" y="260"/>
                    </a:cubicBezTo>
                    <a:cubicBezTo>
                      <a:pt x="437" y="158"/>
                      <a:pt x="437" y="158"/>
                      <a:pt x="437" y="158"/>
                    </a:cubicBezTo>
                    <a:cubicBezTo>
                      <a:pt x="329" y="158"/>
                      <a:pt x="329" y="158"/>
                      <a:pt x="329" y="158"/>
                    </a:cubicBezTo>
                    <a:cubicBezTo>
                      <a:pt x="329" y="384"/>
                      <a:pt x="329" y="384"/>
                      <a:pt x="329" y="384"/>
                    </a:cubicBezTo>
                    <a:cubicBezTo>
                      <a:pt x="329" y="390"/>
                      <a:pt x="327" y="395"/>
                      <a:pt x="323" y="398"/>
                    </a:cubicBezTo>
                    <a:cubicBezTo>
                      <a:pt x="67" y="620"/>
                      <a:pt x="67" y="620"/>
                      <a:pt x="67" y="620"/>
                    </a:cubicBezTo>
                    <a:cubicBezTo>
                      <a:pt x="152" y="620"/>
                      <a:pt x="152" y="620"/>
                      <a:pt x="152" y="620"/>
                    </a:cubicBezTo>
                    <a:cubicBezTo>
                      <a:pt x="162" y="620"/>
                      <a:pt x="170" y="628"/>
                      <a:pt x="170" y="638"/>
                    </a:cubicBezTo>
                    <a:lnTo>
                      <a:pt x="170" y="1181"/>
                    </a:lnTo>
                    <a:close/>
                  </a:path>
                </a:pathLst>
              </a:custGeom>
              <a:solidFill>
                <a:schemeClr val="tx1"/>
              </a:solidFill>
              <a:ln w="6350">
                <a:solidFill>
                  <a:schemeClr val="tx1"/>
                </a:solidFill>
              </a:ln>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sp>
            <p:nvSpPr>
              <p:cNvPr id="519" name="Freeform 18"/>
              <p:cNvSpPr>
                <a:spLocks/>
              </p:cNvSpPr>
              <p:nvPr/>
            </p:nvSpPr>
            <p:spPr bwMode="auto">
              <a:xfrm>
                <a:off x="4237" y="786"/>
                <a:ext cx="1122" cy="1120"/>
              </a:xfrm>
              <a:custGeom>
                <a:avLst/>
                <a:gdLst>
                  <a:gd name="T0" fmla="*/ 383 w 474"/>
                  <a:gd name="T1" fmla="*/ 473 h 473"/>
                  <a:gd name="T2" fmla="*/ 363 w 474"/>
                  <a:gd name="T3" fmla="*/ 466 h 473"/>
                  <a:gd name="T4" fmla="*/ 361 w 474"/>
                  <a:gd name="T5" fmla="*/ 424 h 473"/>
                  <a:gd name="T6" fmla="*/ 409 w 474"/>
                  <a:gd name="T7" fmla="*/ 278 h 473"/>
                  <a:gd name="T8" fmla="*/ 340 w 474"/>
                  <a:gd name="T9" fmla="*/ 139 h 473"/>
                  <a:gd name="T10" fmla="*/ 55 w 474"/>
                  <a:gd name="T11" fmla="*/ 159 h 473"/>
                  <a:gd name="T12" fmla="*/ 13 w 474"/>
                  <a:gd name="T13" fmla="*/ 162 h 473"/>
                  <a:gd name="T14" fmla="*/ 10 w 474"/>
                  <a:gd name="T15" fmla="*/ 120 h 473"/>
                  <a:gd name="T16" fmla="*/ 379 w 474"/>
                  <a:gd name="T17" fmla="*/ 94 h 473"/>
                  <a:gd name="T18" fmla="*/ 469 w 474"/>
                  <a:gd name="T19" fmla="*/ 273 h 473"/>
                  <a:gd name="T20" fmla="*/ 406 w 474"/>
                  <a:gd name="T21" fmla="*/ 463 h 473"/>
                  <a:gd name="T22" fmla="*/ 383 w 474"/>
                  <a:gd name="T23" fmla="*/ 473 h 4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74" h="473">
                    <a:moveTo>
                      <a:pt x="383" y="473"/>
                    </a:moveTo>
                    <a:cubicBezTo>
                      <a:pt x="376" y="473"/>
                      <a:pt x="369" y="471"/>
                      <a:pt x="363" y="466"/>
                    </a:cubicBezTo>
                    <a:cubicBezTo>
                      <a:pt x="351" y="455"/>
                      <a:pt x="350" y="436"/>
                      <a:pt x="361" y="424"/>
                    </a:cubicBezTo>
                    <a:cubicBezTo>
                      <a:pt x="396" y="383"/>
                      <a:pt x="413" y="331"/>
                      <a:pt x="409" y="278"/>
                    </a:cubicBezTo>
                    <a:cubicBezTo>
                      <a:pt x="405" y="224"/>
                      <a:pt x="381" y="175"/>
                      <a:pt x="340" y="139"/>
                    </a:cubicBezTo>
                    <a:cubicBezTo>
                      <a:pt x="256" y="66"/>
                      <a:pt x="128" y="75"/>
                      <a:pt x="55" y="159"/>
                    </a:cubicBezTo>
                    <a:cubicBezTo>
                      <a:pt x="45" y="172"/>
                      <a:pt x="26" y="173"/>
                      <a:pt x="13" y="162"/>
                    </a:cubicBezTo>
                    <a:cubicBezTo>
                      <a:pt x="1" y="151"/>
                      <a:pt x="0" y="132"/>
                      <a:pt x="10" y="120"/>
                    </a:cubicBezTo>
                    <a:cubicBezTo>
                      <a:pt x="105" y="11"/>
                      <a:pt x="270" y="0"/>
                      <a:pt x="379" y="94"/>
                    </a:cubicBezTo>
                    <a:cubicBezTo>
                      <a:pt x="432" y="140"/>
                      <a:pt x="464" y="204"/>
                      <a:pt x="469" y="273"/>
                    </a:cubicBezTo>
                    <a:cubicBezTo>
                      <a:pt x="474" y="343"/>
                      <a:pt x="451" y="410"/>
                      <a:pt x="406" y="463"/>
                    </a:cubicBezTo>
                    <a:cubicBezTo>
                      <a:pt x="400" y="470"/>
                      <a:pt x="391" y="473"/>
                      <a:pt x="383" y="47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520" name="Freeform 19"/>
              <p:cNvSpPr>
                <a:spLocks/>
              </p:cNvSpPr>
              <p:nvPr/>
            </p:nvSpPr>
            <p:spPr bwMode="auto">
              <a:xfrm>
                <a:off x="4538" y="1252"/>
                <a:ext cx="414" cy="393"/>
              </a:xfrm>
              <a:custGeom>
                <a:avLst/>
                <a:gdLst>
                  <a:gd name="T0" fmla="*/ 129 w 175"/>
                  <a:gd name="T1" fmla="*/ 166 h 166"/>
                  <a:gd name="T2" fmla="*/ 109 w 175"/>
                  <a:gd name="T3" fmla="*/ 159 h 166"/>
                  <a:gd name="T4" fmla="*/ 106 w 175"/>
                  <a:gd name="T5" fmla="*/ 117 h 166"/>
                  <a:gd name="T6" fmla="*/ 114 w 175"/>
                  <a:gd name="T7" fmla="*/ 92 h 166"/>
                  <a:gd name="T8" fmla="*/ 103 w 175"/>
                  <a:gd name="T9" fmla="*/ 69 h 166"/>
                  <a:gd name="T10" fmla="*/ 78 w 175"/>
                  <a:gd name="T11" fmla="*/ 61 h 166"/>
                  <a:gd name="T12" fmla="*/ 56 w 175"/>
                  <a:gd name="T13" fmla="*/ 73 h 166"/>
                  <a:gd name="T14" fmla="*/ 14 w 175"/>
                  <a:gd name="T15" fmla="*/ 76 h 166"/>
                  <a:gd name="T16" fmla="*/ 11 w 175"/>
                  <a:gd name="T17" fmla="*/ 34 h 166"/>
                  <a:gd name="T18" fmla="*/ 74 w 175"/>
                  <a:gd name="T19" fmla="*/ 2 h 166"/>
                  <a:gd name="T20" fmla="*/ 142 w 175"/>
                  <a:gd name="T21" fmla="*/ 24 h 166"/>
                  <a:gd name="T22" fmla="*/ 174 w 175"/>
                  <a:gd name="T23" fmla="*/ 88 h 166"/>
                  <a:gd name="T24" fmla="*/ 151 w 175"/>
                  <a:gd name="T25" fmla="*/ 156 h 166"/>
                  <a:gd name="T26" fmla="*/ 129 w 175"/>
                  <a:gd name="T27" fmla="*/ 166 h 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5" h="166">
                    <a:moveTo>
                      <a:pt x="129" y="166"/>
                    </a:moveTo>
                    <a:cubicBezTo>
                      <a:pt x="122" y="166"/>
                      <a:pt x="115" y="163"/>
                      <a:pt x="109" y="159"/>
                    </a:cubicBezTo>
                    <a:cubicBezTo>
                      <a:pt x="97" y="148"/>
                      <a:pt x="95" y="129"/>
                      <a:pt x="106" y="117"/>
                    </a:cubicBezTo>
                    <a:cubicBezTo>
                      <a:pt x="112" y="110"/>
                      <a:pt x="115" y="101"/>
                      <a:pt x="114" y="92"/>
                    </a:cubicBezTo>
                    <a:cubicBezTo>
                      <a:pt x="114" y="83"/>
                      <a:pt x="109" y="75"/>
                      <a:pt x="103" y="69"/>
                    </a:cubicBezTo>
                    <a:cubicBezTo>
                      <a:pt x="96" y="64"/>
                      <a:pt x="87" y="61"/>
                      <a:pt x="78" y="61"/>
                    </a:cubicBezTo>
                    <a:cubicBezTo>
                      <a:pt x="70" y="62"/>
                      <a:pt x="62" y="66"/>
                      <a:pt x="56" y="73"/>
                    </a:cubicBezTo>
                    <a:cubicBezTo>
                      <a:pt x="45" y="85"/>
                      <a:pt x="26" y="86"/>
                      <a:pt x="14" y="76"/>
                    </a:cubicBezTo>
                    <a:cubicBezTo>
                      <a:pt x="1" y="65"/>
                      <a:pt x="0" y="46"/>
                      <a:pt x="11" y="34"/>
                    </a:cubicBezTo>
                    <a:cubicBezTo>
                      <a:pt x="27" y="15"/>
                      <a:pt x="50" y="4"/>
                      <a:pt x="74" y="2"/>
                    </a:cubicBezTo>
                    <a:cubicBezTo>
                      <a:pt x="99" y="0"/>
                      <a:pt x="123" y="8"/>
                      <a:pt x="142" y="24"/>
                    </a:cubicBezTo>
                    <a:cubicBezTo>
                      <a:pt x="161" y="41"/>
                      <a:pt x="172" y="63"/>
                      <a:pt x="174" y="88"/>
                    </a:cubicBezTo>
                    <a:cubicBezTo>
                      <a:pt x="175" y="113"/>
                      <a:pt x="167" y="137"/>
                      <a:pt x="151" y="156"/>
                    </a:cubicBezTo>
                    <a:cubicBezTo>
                      <a:pt x="145" y="162"/>
                      <a:pt x="137" y="166"/>
                      <a:pt x="129" y="166"/>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521" name="Freeform 20"/>
              <p:cNvSpPr>
                <a:spLocks/>
              </p:cNvSpPr>
              <p:nvPr/>
            </p:nvSpPr>
            <p:spPr bwMode="auto">
              <a:xfrm>
                <a:off x="3956" y="372"/>
                <a:ext cx="1879" cy="1777"/>
              </a:xfrm>
              <a:custGeom>
                <a:avLst/>
                <a:gdLst>
                  <a:gd name="T0" fmla="*/ 620 w 794"/>
                  <a:gd name="T1" fmla="*/ 751 h 751"/>
                  <a:gd name="T2" fmla="*/ 601 w 794"/>
                  <a:gd name="T3" fmla="*/ 744 h 751"/>
                  <a:gd name="T4" fmla="*/ 598 w 794"/>
                  <a:gd name="T5" fmla="*/ 702 h 751"/>
                  <a:gd name="T6" fmla="*/ 562 w 794"/>
                  <a:gd name="T7" fmla="*/ 196 h 751"/>
                  <a:gd name="T8" fmla="*/ 56 w 794"/>
                  <a:gd name="T9" fmla="*/ 231 h 751"/>
                  <a:gd name="T10" fmla="*/ 14 w 794"/>
                  <a:gd name="T11" fmla="*/ 234 h 751"/>
                  <a:gd name="T12" fmla="*/ 11 w 794"/>
                  <a:gd name="T13" fmla="*/ 192 h 751"/>
                  <a:gd name="T14" fmla="*/ 601 w 794"/>
                  <a:gd name="T15" fmla="*/ 151 h 751"/>
                  <a:gd name="T16" fmla="*/ 643 w 794"/>
                  <a:gd name="T17" fmla="*/ 741 h 751"/>
                  <a:gd name="T18" fmla="*/ 620 w 794"/>
                  <a:gd name="T19" fmla="*/ 751 h 7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94" h="751">
                    <a:moveTo>
                      <a:pt x="620" y="751"/>
                    </a:moveTo>
                    <a:cubicBezTo>
                      <a:pt x="613" y="751"/>
                      <a:pt x="607" y="749"/>
                      <a:pt x="601" y="744"/>
                    </a:cubicBezTo>
                    <a:cubicBezTo>
                      <a:pt x="588" y="733"/>
                      <a:pt x="587" y="714"/>
                      <a:pt x="598" y="702"/>
                    </a:cubicBezTo>
                    <a:cubicBezTo>
                      <a:pt x="727" y="553"/>
                      <a:pt x="711" y="326"/>
                      <a:pt x="562" y="196"/>
                    </a:cubicBezTo>
                    <a:cubicBezTo>
                      <a:pt x="412" y="67"/>
                      <a:pt x="185" y="82"/>
                      <a:pt x="56" y="231"/>
                    </a:cubicBezTo>
                    <a:cubicBezTo>
                      <a:pt x="45" y="244"/>
                      <a:pt x="26" y="245"/>
                      <a:pt x="14" y="234"/>
                    </a:cubicBezTo>
                    <a:cubicBezTo>
                      <a:pt x="1" y="224"/>
                      <a:pt x="0" y="205"/>
                      <a:pt x="11" y="192"/>
                    </a:cubicBezTo>
                    <a:cubicBezTo>
                      <a:pt x="162" y="18"/>
                      <a:pt x="426" y="0"/>
                      <a:pt x="601" y="151"/>
                    </a:cubicBezTo>
                    <a:cubicBezTo>
                      <a:pt x="775" y="303"/>
                      <a:pt x="794" y="567"/>
                      <a:pt x="643" y="741"/>
                    </a:cubicBezTo>
                    <a:cubicBezTo>
                      <a:pt x="637" y="748"/>
                      <a:pt x="629" y="751"/>
                      <a:pt x="620" y="75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grpSp>
      </p:grpSp>
      <p:sp>
        <p:nvSpPr>
          <p:cNvPr id="26" name="Rectangle 9"/>
          <p:cNvSpPr>
            <a:spLocks noChangeArrowheads="1"/>
          </p:cNvSpPr>
          <p:nvPr/>
        </p:nvSpPr>
        <p:spPr bwMode="auto">
          <a:xfrm>
            <a:off x="639762" y="2136586"/>
            <a:ext cx="7818437" cy="222409"/>
          </a:xfrm>
          <a:prstGeom prst="rect">
            <a:avLst/>
          </a:prstGeom>
          <a:solidFill>
            <a:srgbClr val="FAAC26"/>
          </a:solid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96" name="Rectangle 195"/>
          <p:cNvSpPr/>
          <p:nvPr/>
        </p:nvSpPr>
        <p:spPr>
          <a:xfrm rot="5400000">
            <a:off x="-87795" y="2913093"/>
            <a:ext cx="1657351" cy="225366"/>
          </a:xfrm>
          <a:prstGeom prst="rect">
            <a:avLst/>
          </a:prstGeom>
          <a:solidFill>
            <a:srgbClr val="FAAC26"/>
          </a:solidFill>
          <a:ln w="9525">
            <a:noFill/>
            <a:miter lim="800000"/>
            <a:headEnd/>
            <a:tailEnd/>
          </a:ln>
        </p:spPr>
        <p:txBody>
          <a:bodyPr wrap="square" rtlCol="0" anchor="ctr"/>
          <a:lstStyle/>
          <a:p>
            <a:pPr algn="ctr" defTabSz="914126"/>
            <a:endParaRPr lang="en-US" sz="1799" kern="0" dirty="0">
              <a:solidFill>
                <a:srgbClr val="404040"/>
              </a:solidFill>
            </a:endParaRPr>
          </a:p>
        </p:txBody>
      </p:sp>
      <p:cxnSp>
        <p:nvCxnSpPr>
          <p:cNvPr id="197" name="Straight Arrow Connector 196"/>
          <p:cNvCxnSpPr/>
          <p:nvPr/>
        </p:nvCxnSpPr>
        <p:spPr>
          <a:xfrm flipV="1">
            <a:off x="740880" y="3121168"/>
            <a:ext cx="0" cy="729240"/>
          </a:xfrm>
          <a:prstGeom prst="straightConnector1">
            <a:avLst/>
          </a:prstGeom>
          <a:ln w="28575" cap="rnd">
            <a:solidFill>
              <a:schemeClr val="bg1"/>
            </a:solidFill>
            <a:prstDash val="sysDot"/>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p>
            <a:r>
              <a:rPr lang="en-US" dirty="0"/>
              <a:t>Multi-Phased and Multi-Staged Attacks</a:t>
            </a:r>
            <a:endParaRPr lang="en-US" sz="2400" b="0" dirty="0">
              <a:latin typeface="+mn-lt"/>
              <a:ea typeface="+mn-ea"/>
              <a:cs typeface="+mn-cs"/>
            </a:endParaRPr>
          </a:p>
        </p:txBody>
      </p:sp>
      <p:sp>
        <p:nvSpPr>
          <p:cNvPr id="107" name="TextBox 106"/>
          <p:cNvSpPr txBox="1"/>
          <p:nvPr/>
        </p:nvSpPr>
        <p:spPr>
          <a:xfrm>
            <a:off x="331962" y="4199548"/>
            <a:ext cx="843500" cy="461665"/>
          </a:xfrm>
          <a:prstGeom prst="rect">
            <a:avLst/>
          </a:prstGeom>
          <a:noFill/>
        </p:spPr>
        <p:txBody>
          <a:bodyPr wrap="square" rtlCol="0">
            <a:spAutoFit/>
          </a:bodyPr>
          <a:lstStyle/>
          <a:p>
            <a:pPr algn="ctr" defTabSz="914126"/>
            <a:r>
              <a:rPr lang="en-US" sz="1200" kern="0" dirty="0">
                <a:solidFill>
                  <a:srgbClr val="404040"/>
                </a:solidFill>
              </a:rPr>
              <a:t>Regional</a:t>
            </a:r>
            <a:br>
              <a:rPr lang="en-US" sz="1200" kern="0" dirty="0">
                <a:solidFill>
                  <a:srgbClr val="404040"/>
                </a:solidFill>
              </a:rPr>
            </a:br>
            <a:r>
              <a:rPr lang="en-US" sz="1200" kern="0" dirty="0">
                <a:solidFill>
                  <a:srgbClr val="404040"/>
                </a:solidFill>
              </a:rPr>
              <a:t>Office</a:t>
            </a:r>
          </a:p>
        </p:txBody>
      </p:sp>
      <p:sp>
        <p:nvSpPr>
          <p:cNvPr id="110" name="TextBox 109"/>
          <p:cNvSpPr txBox="1"/>
          <p:nvPr/>
        </p:nvSpPr>
        <p:spPr>
          <a:xfrm>
            <a:off x="227264" y="2592755"/>
            <a:ext cx="1052896" cy="461665"/>
          </a:xfrm>
          <a:prstGeom prst="rect">
            <a:avLst/>
          </a:prstGeom>
          <a:noFill/>
        </p:spPr>
        <p:txBody>
          <a:bodyPr wrap="square" rtlCol="0">
            <a:spAutoFit/>
          </a:bodyPr>
          <a:lstStyle/>
          <a:p>
            <a:pPr algn="ctr" defTabSz="914126"/>
            <a:r>
              <a:rPr lang="en-US" sz="1200" kern="0" dirty="0">
                <a:solidFill>
                  <a:srgbClr val="404040"/>
                </a:solidFill>
              </a:rPr>
              <a:t>Headquarters Data Center</a:t>
            </a:r>
          </a:p>
        </p:txBody>
      </p:sp>
      <p:grpSp>
        <p:nvGrpSpPr>
          <p:cNvPr id="111" name="Group 110"/>
          <p:cNvGrpSpPr/>
          <p:nvPr/>
        </p:nvGrpSpPr>
        <p:grpSpPr>
          <a:xfrm>
            <a:off x="388924" y="3628314"/>
            <a:ext cx="737542" cy="574422"/>
            <a:chOff x="529577" y="4937045"/>
            <a:chExt cx="476392" cy="371030"/>
          </a:xfrm>
          <a:effectLst>
            <a:outerShdw blurRad="88900" sx="102000" sy="102000" algn="ctr" rotWithShape="0">
              <a:prstClr val="black">
                <a:alpha val="67000"/>
              </a:prstClr>
            </a:outerShdw>
          </a:effectLst>
        </p:grpSpPr>
        <p:sp>
          <p:nvSpPr>
            <p:cNvPr id="112" name="Rectangle 111"/>
            <p:cNvSpPr/>
            <p:nvPr/>
          </p:nvSpPr>
          <p:spPr>
            <a:xfrm>
              <a:off x="834121" y="5031076"/>
              <a:ext cx="156995" cy="156995"/>
            </a:xfrm>
            <a:prstGeom prst="rect">
              <a:avLst/>
            </a:prstGeom>
            <a:solidFill>
              <a:sysClr val="window" lastClr="FFFFFF"/>
            </a:solidFill>
            <a:ln w="9525">
              <a:noFill/>
              <a:miter lim="800000"/>
              <a:headEnd/>
              <a:tailEnd/>
            </a:ln>
          </p:spPr>
          <p:txBody>
            <a:bodyPr wrap="none" rtlCol="0" anchor="ctr"/>
            <a:lstStyle/>
            <a:p>
              <a:pPr algn="ctr">
                <a:defRPr/>
              </a:pPr>
              <a:endParaRPr lang="en-US" kern="0" dirty="0">
                <a:solidFill>
                  <a:srgbClr val="09ADFF"/>
                </a:solidFill>
                <a:latin typeface="Arial"/>
              </a:endParaRPr>
            </a:p>
          </p:txBody>
        </p:sp>
        <p:sp>
          <p:nvSpPr>
            <p:cNvPr id="113" name="Rectangle 112"/>
            <p:cNvSpPr/>
            <p:nvPr/>
          </p:nvSpPr>
          <p:spPr>
            <a:xfrm>
              <a:off x="541658" y="5031076"/>
              <a:ext cx="239392" cy="156995"/>
            </a:xfrm>
            <a:prstGeom prst="rect">
              <a:avLst/>
            </a:prstGeom>
            <a:solidFill>
              <a:sysClr val="window" lastClr="FFFFFF"/>
            </a:solidFill>
            <a:ln w="9525">
              <a:noFill/>
              <a:miter lim="800000"/>
              <a:headEnd/>
              <a:tailEnd/>
            </a:ln>
          </p:spPr>
          <p:txBody>
            <a:bodyPr wrap="none" rtlCol="0" anchor="ctr"/>
            <a:lstStyle/>
            <a:p>
              <a:pPr algn="ctr">
                <a:defRPr/>
              </a:pPr>
              <a:endParaRPr lang="en-US" kern="0" dirty="0">
                <a:solidFill>
                  <a:srgbClr val="09ADFF"/>
                </a:solidFill>
                <a:latin typeface="Arial"/>
              </a:endParaRPr>
            </a:p>
          </p:txBody>
        </p:sp>
        <p:grpSp>
          <p:nvGrpSpPr>
            <p:cNvPr id="114" name="Group 113"/>
            <p:cNvGrpSpPr/>
            <p:nvPr/>
          </p:nvGrpSpPr>
          <p:grpSpPr>
            <a:xfrm>
              <a:off x="529577" y="4937045"/>
              <a:ext cx="476392" cy="371030"/>
              <a:chOff x="5987864" y="2180986"/>
              <a:chExt cx="2670175" cy="2079626"/>
            </a:xfrm>
          </p:grpSpPr>
          <p:sp>
            <p:nvSpPr>
              <p:cNvPr id="115" name="Freeform 5"/>
              <p:cNvSpPr>
                <a:spLocks noEditPoints="1"/>
              </p:cNvSpPr>
              <p:nvPr/>
            </p:nvSpPr>
            <p:spPr bwMode="auto">
              <a:xfrm>
                <a:off x="5987864" y="2585799"/>
                <a:ext cx="2670175" cy="1674813"/>
              </a:xfrm>
              <a:custGeom>
                <a:avLst/>
                <a:gdLst>
                  <a:gd name="T0" fmla="*/ 0 w 1682"/>
                  <a:gd name="T1" fmla="*/ 0 h 1055"/>
                  <a:gd name="T2" fmla="*/ 0 w 1682"/>
                  <a:gd name="T3" fmla="*/ 1055 h 1055"/>
                  <a:gd name="T4" fmla="*/ 610 w 1682"/>
                  <a:gd name="T5" fmla="*/ 1055 h 1055"/>
                  <a:gd name="T6" fmla="*/ 610 w 1682"/>
                  <a:gd name="T7" fmla="*/ 670 h 1055"/>
                  <a:gd name="T8" fmla="*/ 994 w 1682"/>
                  <a:gd name="T9" fmla="*/ 670 h 1055"/>
                  <a:gd name="T10" fmla="*/ 994 w 1682"/>
                  <a:gd name="T11" fmla="*/ 1055 h 1055"/>
                  <a:gd name="T12" fmla="*/ 1682 w 1682"/>
                  <a:gd name="T13" fmla="*/ 1055 h 1055"/>
                  <a:gd name="T14" fmla="*/ 1682 w 1682"/>
                  <a:gd name="T15" fmla="*/ 0 h 1055"/>
                  <a:gd name="T16" fmla="*/ 0 w 1682"/>
                  <a:gd name="T17" fmla="*/ 0 h 1055"/>
                  <a:gd name="T18" fmla="*/ 303 w 1682"/>
                  <a:gd name="T19" fmla="*/ 572 h 1055"/>
                  <a:gd name="T20" fmla="*/ 90 w 1682"/>
                  <a:gd name="T21" fmla="*/ 572 h 1055"/>
                  <a:gd name="T22" fmla="*/ 90 w 1682"/>
                  <a:gd name="T23" fmla="*/ 361 h 1055"/>
                  <a:gd name="T24" fmla="*/ 303 w 1682"/>
                  <a:gd name="T25" fmla="*/ 361 h 1055"/>
                  <a:gd name="T26" fmla="*/ 303 w 1682"/>
                  <a:gd name="T27" fmla="*/ 572 h 1055"/>
                  <a:gd name="T28" fmla="*/ 303 w 1682"/>
                  <a:gd name="T29" fmla="*/ 313 h 1055"/>
                  <a:gd name="T30" fmla="*/ 90 w 1682"/>
                  <a:gd name="T31" fmla="*/ 313 h 1055"/>
                  <a:gd name="T32" fmla="*/ 90 w 1682"/>
                  <a:gd name="T33" fmla="*/ 100 h 1055"/>
                  <a:gd name="T34" fmla="*/ 303 w 1682"/>
                  <a:gd name="T35" fmla="*/ 100 h 1055"/>
                  <a:gd name="T36" fmla="*/ 303 w 1682"/>
                  <a:gd name="T37" fmla="*/ 313 h 1055"/>
                  <a:gd name="T38" fmla="*/ 553 w 1682"/>
                  <a:gd name="T39" fmla="*/ 572 h 1055"/>
                  <a:gd name="T40" fmla="*/ 341 w 1682"/>
                  <a:gd name="T41" fmla="*/ 572 h 1055"/>
                  <a:gd name="T42" fmla="*/ 341 w 1682"/>
                  <a:gd name="T43" fmla="*/ 361 h 1055"/>
                  <a:gd name="T44" fmla="*/ 553 w 1682"/>
                  <a:gd name="T45" fmla="*/ 361 h 1055"/>
                  <a:gd name="T46" fmla="*/ 553 w 1682"/>
                  <a:gd name="T47" fmla="*/ 572 h 1055"/>
                  <a:gd name="T48" fmla="*/ 553 w 1682"/>
                  <a:gd name="T49" fmla="*/ 313 h 1055"/>
                  <a:gd name="T50" fmla="*/ 341 w 1682"/>
                  <a:gd name="T51" fmla="*/ 313 h 1055"/>
                  <a:gd name="T52" fmla="*/ 341 w 1682"/>
                  <a:gd name="T53" fmla="*/ 100 h 1055"/>
                  <a:gd name="T54" fmla="*/ 553 w 1682"/>
                  <a:gd name="T55" fmla="*/ 100 h 1055"/>
                  <a:gd name="T56" fmla="*/ 553 w 1682"/>
                  <a:gd name="T57" fmla="*/ 313 h 1055"/>
                  <a:gd name="T58" fmla="*/ 802 w 1682"/>
                  <a:gd name="T59" fmla="*/ 572 h 1055"/>
                  <a:gd name="T60" fmla="*/ 591 w 1682"/>
                  <a:gd name="T61" fmla="*/ 572 h 1055"/>
                  <a:gd name="T62" fmla="*/ 591 w 1682"/>
                  <a:gd name="T63" fmla="*/ 361 h 1055"/>
                  <a:gd name="T64" fmla="*/ 802 w 1682"/>
                  <a:gd name="T65" fmla="*/ 361 h 1055"/>
                  <a:gd name="T66" fmla="*/ 802 w 1682"/>
                  <a:gd name="T67" fmla="*/ 572 h 1055"/>
                  <a:gd name="T68" fmla="*/ 802 w 1682"/>
                  <a:gd name="T69" fmla="*/ 313 h 1055"/>
                  <a:gd name="T70" fmla="*/ 591 w 1682"/>
                  <a:gd name="T71" fmla="*/ 313 h 1055"/>
                  <a:gd name="T72" fmla="*/ 591 w 1682"/>
                  <a:gd name="T73" fmla="*/ 100 h 1055"/>
                  <a:gd name="T74" fmla="*/ 802 w 1682"/>
                  <a:gd name="T75" fmla="*/ 100 h 1055"/>
                  <a:gd name="T76" fmla="*/ 802 w 1682"/>
                  <a:gd name="T77" fmla="*/ 313 h 1055"/>
                  <a:gd name="T78" fmla="*/ 1338 w 1682"/>
                  <a:gd name="T79" fmla="*/ 572 h 1055"/>
                  <a:gd name="T80" fmla="*/ 1127 w 1682"/>
                  <a:gd name="T81" fmla="*/ 572 h 1055"/>
                  <a:gd name="T82" fmla="*/ 1127 w 1682"/>
                  <a:gd name="T83" fmla="*/ 361 h 1055"/>
                  <a:gd name="T84" fmla="*/ 1338 w 1682"/>
                  <a:gd name="T85" fmla="*/ 361 h 1055"/>
                  <a:gd name="T86" fmla="*/ 1338 w 1682"/>
                  <a:gd name="T87" fmla="*/ 572 h 1055"/>
                  <a:gd name="T88" fmla="*/ 1338 w 1682"/>
                  <a:gd name="T89" fmla="*/ 313 h 1055"/>
                  <a:gd name="T90" fmla="*/ 1127 w 1682"/>
                  <a:gd name="T91" fmla="*/ 313 h 1055"/>
                  <a:gd name="T92" fmla="*/ 1127 w 1682"/>
                  <a:gd name="T93" fmla="*/ 100 h 1055"/>
                  <a:gd name="T94" fmla="*/ 1338 w 1682"/>
                  <a:gd name="T95" fmla="*/ 100 h 1055"/>
                  <a:gd name="T96" fmla="*/ 1338 w 1682"/>
                  <a:gd name="T97" fmla="*/ 313 h 1055"/>
                  <a:gd name="T98" fmla="*/ 1590 w 1682"/>
                  <a:gd name="T99" fmla="*/ 572 h 1055"/>
                  <a:gd name="T100" fmla="*/ 1376 w 1682"/>
                  <a:gd name="T101" fmla="*/ 572 h 1055"/>
                  <a:gd name="T102" fmla="*/ 1376 w 1682"/>
                  <a:gd name="T103" fmla="*/ 361 h 1055"/>
                  <a:gd name="T104" fmla="*/ 1590 w 1682"/>
                  <a:gd name="T105" fmla="*/ 361 h 1055"/>
                  <a:gd name="T106" fmla="*/ 1590 w 1682"/>
                  <a:gd name="T107" fmla="*/ 572 h 1055"/>
                  <a:gd name="T108" fmla="*/ 1590 w 1682"/>
                  <a:gd name="T109" fmla="*/ 313 h 1055"/>
                  <a:gd name="T110" fmla="*/ 1376 w 1682"/>
                  <a:gd name="T111" fmla="*/ 313 h 1055"/>
                  <a:gd name="T112" fmla="*/ 1376 w 1682"/>
                  <a:gd name="T113" fmla="*/ 100 h 1055"/>
                  <a:gd name="T114" fmla="*/ 1590 w 1682"/>
                  <a:gd name="T115" fmla="*/ 100 h 1055"/>
                  <a:gd name="T116" fmla="*/ 1590 w 1682"/>
                  <a:gd name="T117" fmla="*/ 313 h 10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682" h="1055">
                    <a:moveTo>
                      <a:pt x="0" y="0"/>
                    </a:moveTo>
                    <a:lnTo>
                      <a:pt x="0" y="1055"/>
                    </a:lnTo>
                    <a:lnTo>
                      <a:pt x="610" y="1055"/>
                    </a:lnTo>
                    <a:lnTo>
                      <a:pt x="610" y="670"/>
                    </a:lnTo>
                    <a:lnTo>
                      <a:pt x="994" y="670"/>
                    </a:lnTo>
                    <a:lnTo>
                      <a:pt x="994" y="1055"/>
                    </a:lnTo>
                    <a:lnTo>
                      <a:pt x="1682" y="1055"/>
                    </a:lnTo>
                    <a:lnTo>
                      <a:pt x="1682" y="0"/>
                    </a:lnTo>
                    <a:lnTo>
                      <a:pt x="0" y="0"/>
                    </a:lnTo>
                    <a:close/>
                    <a:moveTo>
                      <a:pt x="303" y="572"/>
                    </a:moveTo>
                    <a:lnTo>
                      <a:pt x="90" y="572"/>
                    </a:lnTo>
                    <a:lnTo>
                      <a:pt x="90" y="361"/>
                    </a:lnTo>
                    <a:lnTo>
                      <a:pt x="303" y="361"/>
                    </a:lnTo>
                    <a:lnTo>
                      <a:pt x="303" y="572"/>
                    </a:lnTo>
                    <a:close/>
                    <a:moveTo>
                      <a:pt x="303" y="313"/>
                    </a:moveTo>
                    <a:lnTo>
                      <a:pt x="90" y="313"/>
                    </a:lnTo>
                    <a:lnTo>
                      <a:pt x="90" y="100"/>
                    </a:lnTo>
                    <a:lnTo>
                      <a:pt x="303" y="100"/>
                    </a:lnTo>
                    <a:lnTo>
                      <a:pt x="303" y="313"/>
                    </a:lnTo>
                    <a:close/>
                    <a:moveTo>
                      <a:pt x="553" y="572"/>
                    </a:moveTo>
                    <a:lnTo>
                      <a:pt x="341" y="572"/>
                    </a:lnTo>
                    <a:lnTo>
                      <a:pt x="341" y="361"/>
                    </a:lnTo>
                    <a:lnTo>
                      <a:pt x="553" y="361"/>
                    </a:lnTo>
                    <a:lnTo>
                      <a:pt x="553" y="572"/>
                    </a:lnTo>
                    <a:close/>
                    <a:moveTo>
                      <a:pt x="553" y="313"/>
                    </a:moveTo>
                    <a:lnTo>
                      <a:pt x="341" y="313"/>
                    </a:lnTo>
                    <a:lnTo>
                      <a:pt x="341" y="100"/>
                    </a:lnTo>
                    <a:lnTo>
                      <a:pt x="553" y="100"/>
                    </a:lnTo>
                    <a:lnTo>
                      <a:pt x="553" y="313"/>
                    </a:lnTo>
                    <a:close/>
                    <a:moveTo>
                      <a:pt x="802" y="572"/>
                    </a:moveTo>
                    <a:lnTo>
                      <a:pt x="591" y="572"/>
                    </a:lnTo>
                    <a:lnTo>
                      <a:pt x="591" y="361"/>
                    </a:lnTo>
                    <a:lnTo>
                      <a:pt x="802" y="361"/>
                    </a:lnTo>
                    <a:lnTo>
                      <a:pt x="802" y="572"/>
                    </a:lnTo>
                    <a:close/>
                    <a:moveTo>
                      <a:pt x="802" y="313"/>
                    </a:moveTo>
                    <a:lnTo>
                      <a:pt x="591" y="313"/>
                    </a:lnTo>
                    <a:lnTo>
                      <a:pt x="591" y="100"/>
                    </a:lnTo>
                    <a:lnTo>
                      <a:pt x="802" y="100"/>
                    </a:lnTo>
                    <a:lnTo>
                      <a:pt x="802" y="313"/>
                    </a:lnTo>
                    <a:close/>
                    <a:moveTo>
                      <a:pt x="1338" y="572"/>
                    </a:moveTo>
                    <a:lnTo>
                      <a:pt x="1127" y="572"/>
                    </a:lnTo>
                    <a:lnTo>
                      <a:pt x="1127" y="361"/>
                    </a:lnTo>
                    <a:lnTo>
                      <a:pt x="1338" y="361"/>
                    </a:lnTo>
                    <a:lnTo>
                      <a:pt x="1338" y="572"/>
                    </a:lnTo>
                    <a:close/>
                    <a:moveTo>
                      <a:pt x="1338" y="313"/>
                    </a:moveTo>
                    <a:lnTo>
                      <a:pt x="1127" y="313"/>
                    </a:lnTo>
                    <a:lnTo>
                      <a:pt x="1127" y="100"/>
                    </a:lnTo>
                    <a:lnTo>
                      <a:pt x="1338" y="100"/>
                    </a:lnTo>
                    <a:lnTo>
                      <a:pt x="1338" y="313"/>
                    </a:lnTo>
                    <a:close/>
                    <a:moveTo>
                      <a:pt x="1590" y="572"/>
                    </a:moveTo>
                    <a:lnTo>
                      <a:pt x="1376" y="572"/>
                    </a:lnTo>
                    <a:lnTo>
                      <a:pt x="1376" y="361"/>
                    </a:lnTo>
                    <a:lnTo>
                      <a:pt x="1590" y="361"/>
                    </a:lnTo>
                    <a:lnTo>
                      <a:pt x="1590" y="572"/>
                    </a:lnTo>
                    <a:close/>
                    <a:moveTo>
                      <a:pt x="1590" y="313"/>
                    </a:moveTo>
                    <a:lnTo>
                      <a:pt x="1376" y="313"/>
                    </a:lnTo>
                    <a:lnTo>
                      <a:pt x="1376" y="100"/>
                    </a:lnTo>
                    <a:lnTo>
                      <a:pt x="1590" y="100"/>
                    </a:lnTo>
                    <a:lnTo>
                      <a:pt x="1590" y="313"/>
                    </a:lnTo>
                    <a:close/>
                  </a:path>
                </a:pathLst>
              </a:custGeom>
              <a:solidFill>
                <a:srgbClr val="5A6771"/>
              </a:solidFill>
              <a:ln>
                <a:noFill/>
              </a:ln>
            </p:spPr>
            <p:txBody>
              <a:bodyPr vert="horz" wrap="square" lIns="91440" tIns="45720" rIns="91440" bIns="45720" numCol="1" anchor="t" anchorCtr="0" compatLnSpc="1">
                <a:prstTxWarp prst="textNoShape">
                  <a:avLst/>
                </a:prstTxWarp>
              </a:bodyPr>
              <a:lstStyle/>
              <a:p>
                <a:pPr>
                  <a:defRPr/>
                </a:pPr>
                <a:endParaRPr lang="en-US" kern="0" dirty="0">
                  <a:solidFill>
                    <a:srgbClr val="000000"/>
                  </a:solidFill>
                  <a:latin typeface="Arial"/>
                </a:endParaRPr>
              </a:p>
            </p:txBody>
          </p:sp>
          <p:sp>
            <p:nvSpPr>
              <p:cNvPr id="116" name="Freeform 6"/>
              <p:cNvSpPr>
                <a:spLocks/>
              </p:cNvSpPr>
              <p:nvPr/>
            </p:nvSpPr>
            <p:spPr bwMode="auto">
              <a:xfrm>
                <a:off x="7261039" y="2180986"/>
                <a:ext cx="1393825" cy="404813"/>
              </a:xfrm>
              <a:custGeom>
                <a:avLst/>
                <a:gdLst>
                  <a:gd name="T0" fmla="*/ 0 w 878"/>
                  <a:gd name="T1" fmla="*/ 0 h 255"/>
                  <a:gd name="T2" fmla="*/ 878 w 878"/>
                  <a:gd name="T3" fmla="*/ 255 h 255"/>
                  <a:gd name="T4" fmla="*/ 0 w 878"/>
                  <a:gd name="T5" fmla="*/ 255 h 255"/>
                  <a:gd name="T6" fmla="*/ 0 w 878"/>
                  <a:gd name="T7" fmla="*/ 0 h 255"/>
                </a:gdLst>
                <a:ahLst/>
                <a:cxnLst>
                  <a:cxn ang="0">
                    <a:pos x="T0" y="T1"/>
                  </a:cxn>
                  <a:cxn ang="0">
                    <a:pos x="T2" y="T3"/>
                  </a:cxn>
                  <a:cxn ang="0">
                    <a:pos x="T4" y="T5"/>
                  </a:cxn>
                  <a:cxn ang="0">
                    <a:pos x="T6" y="T7"/>
                  </a:cxn>
                </a:cxnLst>
                <a:rect l="0" t="0" r="r" b="b"/>
                <a:pathLst>
                  <a:path w="878" h="255">
                    <a:moveTo>
                      <a:pt x="0" y="0"/>
                    </a:moveTo>
                    <a:lnTo>
                      <a:pt x="878" y="255"/>
                    </a:lnTo>
                    <a:lnTo>
                      <a:pt x="0" y="255"/>
                    </a:lnTo>
                    <a:lnTo>
                      <a:pt x="0" y="0"/>
                    </a:lnTo>
                    <a:close/>
                  </a:path>
                </a:pathLst>
              </a:custGeom>
              <a:solidFill>
                <a:srgbClr val="5A6771"/>
              </a:solidFill>
              <a:ln>
                <a:noFill/>
              </a:ln>
            </p:spPr>
            <p:txBody>
              <a:bodyPr vert="horz" wrap="square" lIns="91440" tIns="45720" rIns="91440" bIns="45720" numCol="1" anchor="t" anchorCtr="0" compatLnSpc="1">
                <a:prstTxWarp prst="textNoShape">
                  <a:avLst/>
                </a:prstTxWarp>
              </a:bodyPr>
              <a:lstStyle/>
              <a:p>
                <a:pPr>
                  <a:defRPr/>
                </a:pPr>
                <a:endParaRPr lang="en-US" kern="0" dirty="0">
                  <a:solidFill>
                    <a:srgbClr val="000000"/>
                  </a:solidFill>
                  <a:latin typeface="Arial"/>
                </a:endParaRPr>
              </a:p>
            </p:txBody>
          </p:sp>
        </p:grpSp>
      </p:grpSp>
      <p:sp>
        <p:nvSpPr>
          <p:cNvPr id="118" name="TextBox 117"/>
          <p:cNvSpPr txBox="1"/>
          <p:nvPr/>
        </p:nvSpPr>
        <p:spPr>
          <a:xfrm>
            <a:off x="386464" y="5659332"/>
            <a:ext cx="734496" cy="461665"/>
          </a:xfrm>
          <a:prstGeom prst="rect">
            <a:avLst/>
          </a:prstGeom>
          <a:noFill/>
        </p:spPr>
        <p:txBody>
          <a:bodyPr wrap="square" rtlCol="0">
            <a:spAutoFit/>
          </a:bodyPr>
          <a:lstStyle>
            <a:defPPr>
              <a:defRPr lang="en-US"/>
            </a:defPPr>
            <a:lvl1pPr algn="ctr" defTabSz="914126">
              <a:defRPr sz="1200" kern="0">
                <a:solidFill>
                  <a:srgbClr val="FFFFFF"/>
                </a:solidFill>
              </a:defRPr>
            </a:lvl1pPr>
          </a:lstStyle>
          <a:p>
            <a:r>
              <a:rPr lang="en-US" dirty="0">
                <a:solidFill>
                  <a:srgbClr val="404040"/>
                </a:solidFill>
              </a:rPr>
              <a:t>Roaming</a:t>
            </a:r>
            <a:br>
              <a:rPr lang="en-US" dirty="0">
                <a:solidFill>
                  <a:srgbClr val="404040"/>
                </a:solidFill>
              </a:rPr>
            </a:br>
            <a:r>
              <a:rPr lang="en-US" dirty="0">
                <a:solidFill>
                  <a:srgbClr val="404040"/>
                </a:solidFill>
              </a:rPr>
              <a:t>Users</a:t>
            </a:r>
          </a:p>
        </p:txBody>
      </p:sp>
      <p:sp>
        <p:nvSpPr>
          <p:cNvPr id="176" name="Rectangle 175"/>
          <p:cNvSpPr/>
          <p:nvPr/>
        </p:nvSpPr>
        <p:spPr>
          <a:xfrm flipH="1">
            <a:off x="4981270" y="1747132"/>
            <a:ext cx="1238174" cy="276999"/>
          </a:xfrm>
          <a:prstGeom prst="rect">
            <a:avLst/>
          </a:prstGeom>
        </p:spPr>
        <p:txBody>
          <a:bodyPr wrap="square" anchor="ctr">
            <a:spAutoFit/>
          </a:bodyPr>
          <a:lstStyle/>
          <a:p>
            <a:pPr algn="ctr" defTabSz="914126"/>
            <a:r>
              <a:rPr lang="en-US" sz="1200" kern="0" dirty="0">
                <a:solidFill>
                  <a:srgbClr val="404040"/>
                </a:solidFill>
              </a:rPr>
              <a:t>Security Stack</a:t>
            </a:r>
          </a:p>
        </p:txBody>
      </p:sp>
      <p:cxnSp>
        <p:nvCxnSpPr>
          <p:cNvPr id="212" name="Straight Connector 211"/>
          <p:cNvCxnSpPr/>
          <p:nvPr/>
        </p:nvCxnSpPr>
        <p:spPr>
          <a:xfrm>
            <a:off x="875431" y="2247087"/>
            <a:ext cx="7255109" cy="0"/>
          </a:xfrm>
          <a:prstGeom prst="line">
            <a:avLst/>
          </a:prstGeom>
          <a:ln w="28575" cap="rnd">
            <a:solidFill>
              <a:schemeClr val="bg1"/>
            </a:solidFill>
            <a:prstDash val="sysDot"/>
            <a:headEnd type="none" w="med" len="med"/>
            <a:tailEnd type="triangle" w="med" len="med"/>
          </a:ln>
        </p:spPr>
        <p:style>
          <a:lnRef idx="1">
            <a:schemeClr val="accent1"/>
          </a:lnRef>
          <a:fillRef idx="0">
            <a:schemeClr val="accent1"/>
          </a:fillRef>
          <a:effectRef idx="0">
            <a:schemeClr val="accent1"/>
          </a:effectRef>
          <a:fontRef idx="minor">
            <a:schemeClr val="tx1"/>
          </a:fontRef>
        </p:style>
      </p:cxnSp>
      <p:pic>
        <p:nvPicPr>
          <p:cNvPr id="215" name="Picture 214"/>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427319" y="5183806"/>
            <a:ext cx="606262" cy="521246"/>
          </a:xfrm>
          <a:prstGeom prst="rect">
            <a:avLst/>
          </a:prstGeom>
        </p:spPr>
      </p:pic>
      <p:pic>
        <p:nvPicPr>
          <p:cNvPr id="109" name="Picture 108"/>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370267" y="1746531"/>
            <a:ext cx="720367" cy="849759"/>
          </a:xfrm>
          <a:prstGeom prst="rect">
            <a:avLst/>
          </a:prstGeom>
        </p:spPr>
      </p:pic>
      <p:grpSp>
        <p:nvGrpSpPr>
          <p:cNvPr id="142" name="Group 4"/>
          <p:cNvGrpSpPr>
            <a:grpSpLocks noChangeAspect="1"/>
          </p:cNvGrpSpPr>
          <p:nvPr/>
        </p:nvGrpSpPr>
        <p:grpSpPr bwMode="auto">
          <a:xfrm>
            <a:off x="2829199" y="1904283"/>
            <a:ext cx="331446" cy="655929"/>
            <a:chOff x="3303" y="2136"/>
            <a:chExt cx="238" cy="471"/>
          </a:xfrm>
        </p:grpSpPr>
        <p:sp>
          <p:nvSpPr>
            <p:cNvPr id="143" name="Rectangle 5"/>
            <p:cNvSpPr>
              <a:spLocks noChangeArrowheads="1"/>
            </p:cNvSpPr>
            <p:nvPr/>
          </p:nvSpPr>
          <p:spPr bwMode="auto">
            <a:xfrm>
              <a:off x="3315" y="2168"/>
              <a:ext cx="217" cy="43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6" tIns="45708" rIns="91416" bIns="45708" numCol="1" anchor="t" anchorCtr="0" compatLnSpc="1">
              <a:prstTxWarp prst="textNoShape">
                <a:avLst/>
              </a:prstTxWarp>
            </a:bodyPr>
            <a:lstStyle/>
            <a:p>
              <a:pPr defTabSz="914103">
                <a:defRPr/>
              </a:pPr>
              <a:endParaRPr lang="en-US" sz="1899" kern="0" dirty="0">
                <a:solidFill>
                  <a:srgbClr val="000000"/>
                </a:solidFill>
                <a:latin typeface="Arial"/>
              </a:endParaRPr>
            </a:p>
          </p:txBody>
        </p:sp>
        <p:sp>
          <p:nvSpPr>
            <p:cNvPr id="144" name="Freeform 6"/>
            <p:cNvSpPr>
              <a:spLocks noEditPoints="1"/>
            </p:cNvSpPr>
            <p:nvPr/>
          </p:nvSpPr>
          <p:spPr bwMode="auto">
            <a:xfrm>
              <a:off x="3303" y="2136"/>
              <a:ext cx="238" cy="471"/>
            </a:xfrm>
            <a:custGeom>
              <a:avLst/>
              <a:gdLst>
                <a:gd name="T0" fmla="*/ 257 w 273"/>
                <a:gd name="T1" fmla="*/ 0 h 543"/>
                <a:gd name="T2" fmla="*/ 16 w 273"/>
                <a:gd name="T3" fmla="*/ 0 h 543"/>
                <a:gd name="T4" fmla="*/ 0 w 273"/>
                <a:gd name="T5" fmla="*/ 16 h 543"/>
                <a:gd name="T6" fmla="*/ 0 w 273"/>
                <a:gd name="T7" fmla="*/ 527 h 543"/>
                <a:gd name="T8" fmla="*/ 16 w 273"/>
                <a:gd name="T9" fmla="*/ 543 h 543"/>
                <a:gd name="T10" fmla="*/ 257 w 273"/>
                <a:gd name="T11" fmla="*/ 543 h 543"/>
                <a:gd name="T12" fmla="*/ 273 w 273"/>
                <a:gd name="T13" fmla="*/ 527 h 543"/>
                <a:gd name="T14" fmla="*/ 273 w 273"/>
                <a:gd name="T15" fmla="*/ 16 h 543"/>
                <a:gd name="T16" fmla="*/ 257 w 273"/>
                <a:gd name="T17" fmla="*/ 0 h 543"/>
                <a:gd name="T18" fmla="*/ 146 w 273"/>
                <a:gd name="T19" fmla="*/ 521 h 543"/>
                <a:gd name="T20" fmla="*/ 126 w 273"/>
                <a:gd name="T21" fmla="*/ 521 h 543"/>
                <a:gd name="T22" fmla="*/ 126 w 273"/>
                <a:gd name="T23" fmla="*/ 473 h 543"/>
                <a:gd name="T24" fmla="*/ 146 w 273"/>
                <a:gd name="T25" fmla="*/ 473 h 543"/>
                <a:gd name="T26" fmla="*/ 146 w 273"/>
                <a:gd name="T27" fmla="*/ 521 h 543"/>
                <a:gd name="T28" fmla="*/ 249 w 273"/>
                <a:gd name="T29" fmla="*/ 442 h 543"/>
                <a:gd name="T30" fmla="*/ 24 w 273"/>
                <a:gd name="T31" fmla="*/ 442 h 543"/>
                <a:gd name="T32" fmla="*/ 24 w 273"/>
                <a:gd name="T33" fmla="*/ 397 h 543"/>
                <a:gd name="T34" fmla="*/ 249 w 273"/>
                <a:gd name="T35" fmla="*/ 397 h 543"/>
                <a:gd name="T36" fmla="*/ 249 w 273"/>
                <a:gd name="T37" fmla="*/ 442 h 543"/>
                <a:gd name="T38" fmla="*/ 249 w 273"/>
                <a:gd name="T39" fmla="*/ 374 h 543"/>
                <a:gd name="T40" fmla="*/ 24 w 273"/>
                <a:gd name="T41" fmla="*/ 374 h 543"/>
                <a:gd name="T42" fmla="*/ 24 w 273"/>
                <a:gd name="T43" fmla="*/ 329 h 543"/>
                <a:gd name="T44" fmla="*/ 249 w 273"/>
                <a:gd name="T45" fmla="*/ 329 h 543"/>
                <a:gd name="T46" fmla="*/ 249 w 273"/>
                <a:gd name="T47" fmla="*/ 374 h 543"/>
                <a:gd name="T48" fmla="*/ 249 w 273"/>
                <a:gd name="T49" fmla="*/ 306 h 543"/>
                <a:gd name="T50" fmla="*/ 24 w 273"/>
                <a:gd name="T51" fmla="*/ 306 h 543"/>
                <a:gd name="T52" fmla="*/ 24 w 273"/>
                <a:gd name="T53" fmla="*/ 261 h 543"/>
                <a:gd name="T54" fmla="*/ 249 w 273"/>
                <a:gd name="T55" fmla="*/ 261 h 543"/>
                <a:gd name="T56" fmla="*/ 249 w 273"/>
                <a:gd name="T57" fmla="*/ 306 h 543"/>
                <a:gd name="T58" fmla="*/ 249 w 273"/>
                <a:gd name="T59" fmla="*/ 236 h 543"/>
                <a:gd name="T60" fmla="*/ 24 w 273"/>
                <a:gd name="T61" fmla="*/ 236 h 543"/>
                <a:gd name="T62" fmla="*/ 24 w 273"/>
                <a:gd name="T63" fmla="*/ 191 h 543"/>
                <a:gd name="T64" fmla="*/ 249 w 273"/>
                <a:gd name="T65" fmla="*/ 191 h 543"/>
                <a:gd name="T66" fmla="*/ 249 w 273"/>
                <a:gd name="T67" fmla="*/ 236 h 543"/>
                <a:gd name="T68" fmla="*/ 249 w 273"/>
                <a:gd name="T69" fmla="*/ 168 h 543"/>
                <a:gd name="T70" fmla="*/ 24 w 273"/>
                <a:gd name="T71" fmla="*/ 168 h 543"/>
                <a:gd name="T72" fmla="*/ 24 w 273"/>
                <a:gd name="T73" fmla="*/ 123 h 543"/>
                <a:gd name="T74" fmla="*/ 249 w 273"/>
                <a:gd name="T75" fmla="*/ 123 h 543"/>
                <a:gd name="T76" fmla="*/ 249 w 273"/>
                <a:gd name="T77" fmla="*/ 168 h 543"/>
                <a:gd name="T78" fmla="*/ 249 w 273"/>
                <a:gd name="T79" fmla="*/ 100 h 543"/>
                <a:gd name="T80" fmla="*/ 24 w 273"/>
                <a:gd name="T81" fmla="*/ 100 h 543"/>
                <a:gd name="T82" fmla="*/ 24 w 273"/>
                <a:gd name="T83" fmla="*/ 55 h 543"/>
                <a:gd name="T84" fmla="*/ 249 w 273"/>
                <a:gd name="T85" fmla="*/ 55 h 543"/>
                <a:gd name="T86" fmla="*/ 249 w 273"/>
                <a:gd name="T87" fmla="*/ 100 h 5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73" h="543">
                  <a:moveTo>
                    <a:pt x="257" y="0"/>
                  </a:moveTo>
                  <a:cubicBezTo>
                    <a:pt x="16" y="0"/>
                    <a:pt x="16" y="0"/>
                    <a:pt x="16" y="0"/>
                  </a:cubicBezTo>
                  <a:cubicBezTo>
                    <a:pt x="7" y="0"/>
                    <a:pt x="0" y="7"/>
                    <a:pt x="0" y="16"/>
                  </a:cubicBezTo>
                  <a:cubicBezTo>
                    <a:pt x="0" y="527"/>
                    <a:pt x="0" y="527"/>
                    <a:pt x="0" y="527"/>
                  </a:cubicBezTo>
                  <a:cubicBezTo>
                    <a:pt x="0" y="536"/>
                    <a:pt x="7" y="543"/>
                    <a:pt x="16" y="543"/>
                  </a:cubicBezTo>
                  <a:cubicBezTo>
                    <a:pt x="257" y="543"/>
                    <a:pt x="257" y="543"/>
                    <a:pt x="257" y="543"/>
                  </a:cubicBezTo>
                  <a:cubicBezTo>
                    <a:pt x="265" y="543"/>
                    <a:pt x="273" y="536"/>
                    <a:pt x="273" y="527"/>
                  </a:cubicBezTo>
                  <a:cubicBezTo>
                    <a:pt x="273" y="16"/>
                    <a:pt x="273" y="16"/>
                    <a:pt x="273" y="16"/>
                  </a:cubicBezTo>
                  <a:cubicBezTo>
                    <a:pt x="273" y="7"/>
                    <a:pt x="265" y="0"/>
                    <a:pt x="257" y="0"/>
                  </a:cubicBezTo>
                  <a:close/>
                  <a:moveTo>
                    <a:pt x="146" y="521"/>
                  </a:moveTo>
                  <a:cubicBezTo>
                    <a:pt x="126" y="521"/>
                    <a:pt x="126" y="521"/>
                    <a:pt x="126" y="521"/>
                  </a:cubicBezTo>
                  <a:cubicBezTo>
                    <a:pt x="126" y="473"/>
                    <a:pt x="126" y="473"/>
                    <a:pt x="126" y="473"/>
                  </a:cubicBezTo>
                  <a:cubicBezTo>
                    <a:pt x="146" y="473"/>
                    <a:pt x="146" y="473"/>
                    <a:pt x="146" y="473"/>
                  </a:cubicBezTo>
                  <a:lnTo>
                    <a:pt x="146" y="521"/>
                  </a:lnTo>
                  <a:close/>
                  <a:moveTo>
                    <a:pt x="249" y="442"/>
                  </a:moveTo>
                  <a:cubicBezTo>
                    <a:pt x="24" y="442"/>
                    <a:pt x="24" y="442"/>
                    <a:pt x="24" y="442"/>
                  </a:cubicBezTo>
                  <a:cubicBezTo>
                    <a:pt x="24" y="397"/>
                    <a:pt x="24" y="397"/>
                    <a:pt x="24" y="397"/>
                  </a:cubicBezTo>
                  <a:cubicBezTo>
                    <a:pt x="249" y="397"/>
                    <a:pt x="249" y="397"/>
                    <a:pt x="249" y="397"/>
                  </a:cubicBezTo>
                  <a:lnTo>
                    <a:pt x="249" y="442"/>
                  </a:lnTo>
                  <a:close/>
                  <a:moveTo>
                    <a:pt x="249" y="374"/>
                  </a:moveTo>
                  <a:cubicBezTo>
                    <a:pt x="24" y="374"/>
                    <a:pt x="24" y="374"/>
                    <a:pt x="24" y="374"/>
                  </a:cubicBezTo>
                  <a:cubicBezTo>
                    <a:pt x="24" y="329"/>
                    <a:pt x="24" y="329"/>
                    <a:pt x="24" y="329"/>
                  </a:cubicBezTo>
                  <a:cubicBezTo>
                    <a:pt x="249" y="329"/>
                    <a:pt x="249" y="329"/>
                    <a:pt x="249" y="329"/>
                  </a:cubicBezTo>
                  <a:lnTo>
                    <a:pt x="249" y="374"/>
                  </a:lnTo>
                  <a:close/>
                  <a:moveTo>
                    <a:pt x="249" y="306"/>
                  </a:moveTo>
                  <a:cubicBezTo>
                    <a:pt x="24" y="306"/>
                    <a:pt x="24" y="306"/>
                    <a:pt x="24" y="306"/>
                  </a:cubicBezTo>
                  <a:cubicBezTo>
                    <a:pt x="24" y="261"/>
                    <a:pt x="24" y="261"/>
                    <a:pt x="24" y="261"/>
                  </a:cubicBezTo>
                  <a:cubicBezTo>
                    <a:pt x="249" y="261"/>
                    <a:pt x="249" y="261"/>
                    <a:pt x="249" y="261"/>
                  </a:cubicBezTo>
                  <a:lnTo>
                    <a:pt x="249" y="306"/>
                  </a:lnTo>
                  <a:close/>
                  <a:moveTo>
                    <a:pt x="249" y="236"/>
                  </a:moveTo>
                  <a:cubicBezTo>
                    <a:pt x="24" y="236"/>
                    <a:pt x="24" y="236"/>
                    <a:pt x="24" y="236"/>
                  </a:cubicBezTo>
                  <a:cubicBezTo>
                    <a:pt x="24" y="191"/>
                    <a:pt x="24" y="191"/>
                    <a:pt x="24" y="191"/>
                  </a:cubicBezTo>
                  <a:cubicBezTo>
                    <a:pt x="249" y="191"/>
                    <a:pt x="249" y="191"/>
                    <a:pt x="249" y="191"/>
                  </a:cubicBezTo>
                  <a:lnTo>
                    <a:pt x="249" y="236"/>
                  </a:lnTo>
                  <a:close/>
                  <a:moveTo>
                    <a:pt x="249" y="168"/>
                  </a:moveTo>
                  <a:cubicBezTo>
                    <a:pt x="24" y="168"/>
                    <a:pt x="24" y="168"/>
                    <a:pt x="24" y="168"/>
                  </a:cubicBezTo>
                  <a:cubicBezTo>
                    <a:pt x="24" y="123"/>
                    <a:pt x="24" y="123"/>
                    <a:pt x="24" y="123"/>
                  </a:cubicBezTo>
                  <a:cubicBezTo>
                    <a:pt x="249" y="123"/>
                    <a:pt x="249" y="123"/>
                    <a:pt x="249" y="123"/>
                  </a:cubicBezTo>
                  <a:lnTo>
                    <a:pt x="249" y="168"/>
                  </a:lnTo>
                  <a:close/>
                  <a:moveTo>
                    <a:pt x="249" y="100"/>
                  </a:moveTo>
                  <a:cubicBezTo>
                    <a:pt x="24" y="100"/>
                    <a:pt x="24" y="100"/>
                    <a:pt x="24" y="100"/>
                  </a:cubicBezTo>
                  <a:cubicBezTo>
                    <a:pt x="24" y="55"/>
                    <a:pt x="24" y="55"/>
                    <a:pt x="24" y="55"/>
                  </a:cubicBezTo>
                  <a:cubicBezTo>
                    <a:pt x="249" y="55"/>
                    <a:pt x="249" y="55"/>
                    <a:pt x="249" y="55"/>
                  </a:cubicBezTo>
                  <a:lnTo>
                    <a:pt x="249" y="100"/>
                  </a:lnTo>
                  <a:close/>
                </a:path>
              </a:pathLst>
            </a:custGeom>
            <a:solidFill>
              <a:srgbClr val="70707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defTabSz="914103">
                <a:defRPr/>
              </a:pPr>
              <a:endParaRPr lang="en-US" sz="1899" kern="0" dirty="0">
                <a:solidFill>
                  <a:srgbClr val="000000"/>
                </a:solidFill>
                <a:latin typeface="Arial"/>
              </a:endParaRPr>
            </a:p>
          </p:txBody>
        </p:sp>
      </p:grpSp>
      <p:grpSp>
        <p:nvGrpSpPr>
          <p:cNvPr id="145" name="Group 144"/>
          <p:cNvGrpSpPr/>
          <p:nvPr/>
        </p:nvGrpSpPr>
        <p:grpSpPr>
          <a:xfrm>
            <a:off x="3191206" y="2050210"/>
            <a:ext cx="324575" cy="390733"/>
            <a:chOff x="3013418" y="1975878"/>
            <a:chExt cx="324660" cy="390835"/>
          </a:xfrm>
        </p:grpSpPr>
        <p:sp>
          <p:nvSpPr>
            <p:cNvPr id="146" name="Oval 145"/>
            <p:cNvSpPr/>
            <p:nvPr/>
          </p:nvSpPr>
          <p:spPr>
            <a:xfrm>
              <a:off x="3013418" y="1990440"/>
              <a:ext cx="324660" cy="121344"/>
            </a:xfrm>
            <a:prstGeom prst="ellipse">
              <a:avLst/>
            </a:prstGeom>
            <a:solidFill>
              <a:sysClr val="window" lastClr="FFFFFF"/>
            </a:solidFill>
            <a:ln w="9525">
              <a:noFill/>
              <a:miter lim="800000"/>
              <a:headEnd/>
              <a:tailEnd/>
            </a:ln>
          </p:spPr>
          <p:txBody>
            <a:bodyPr wrap="square" rtlCol="0" anchor="ctr"/>
            <a:lstStyle/>
            <a:p>
              <a:pPr algn="ctr" defTabSz="914126">
                <a:defRPr/>
              </a:pPr>
              <a:endParaRPr lang="en-US" sz="1799" kern="0" dirty="0">
                <a:solidFill>
                  <a:prstClr val="white"/>
                </a:solidFill>
                <a:latin typeface="Arial"/>
              </a:endParaRPr>
            </a:p>
          </p:txBody>
        </p:sp>
        <p:sp>
          <p:nvSpPr>
            <p:cNvPr id="147" name="Oval 146"/>
            <p:cNvSpPr/>
            <p:nvPr/>
          </p:nvSpPr>
          <p:spPr>
            <a:xfrm>
              <a:off x="3013418" y="2229261"/>
              <a:ext cx="324660" cy="121344"/>
            </a:xfrm>
            <a:prstGeom prst="ellipse">
              <a:avLst/>
            </a:prstGeom>
            <a:solidFill>
              <a:sysClr val="window" lastClr="FFFFFF"/>
            </a:solidFill>
            <a:ln w="9525">
              <a:noFill/>
              <a:miter lim="800000"/>
              <a:headEnd/>
              <a:tailEnd/>
            </a:ln>
          </p:spPr>
          <p:txBody>
            <a:bodyPr wrap="square" rtlCol="0" anchor="ctr"/>
            <a:lstStyle/>
            <a:p>
              <a:pPr algn="ctr" defTabSz="914126">
                <a:defRPr/>
              </a:pPr>
              <a:endParaRPr lang="en-US" sz="1799" kern="0" dirty="0">
                <a:solidFill>
                  <a:prstClr val="white"/>
                </a:solidFill>
                <a:latin typeface="Arial"/>
              </a:endParaRPr>
            </a:p>
          </p:txBody>
        </p:sp>
        <p:sp>
          <p:nvSpPr>
            <p:cNvPr id="148" name="Rectangle 147"/>
            <p:cNvSpPr/>
            <p:nvPr/>
          </p:nvSpPr>
          <p:spPr>
            <a:xfrm>
              <a:off x="3013418" y="2059166"/>
              <a:ext cx="324660" cy="217948"/>
            </a:xfrm>
            <a:prstGeom prst="rect">
              <a:avLst/>
            </a:prstGeom>
            <a:solidFill>
              <a:sysClr val="window" lastClr="FFFFFF"/>
            </a:solidFill>
            <a:ln w="9525">
              <a:noFill/>
              <a:miter lim="800000"/>
              <a:headEnd/>
              <a:tailEnd/>
            </a:ln>
          </p:spPr>
          <p:txBody>
            <a:bodyPr wrap="square" rtlCol="0" anchor="ctr"/>
            <a:lstStyle/>
            <a:p>
              <a:pPr algn="ctr" defTabSz="914126">
                <a:defRPr/>
              </a:pPr>
              <a:endParaRPr lang="en-US" sz="1799" kern="0" dirty="0">
                <a:solidFill>
                  <a:prstClr val="white"/>
                </a:solidFill>
                <a:latin typeface="Arial"/>
              </a:endParaRPr>
            </a:p>
          </p:txBody>
        </p:sp>
        <p:sp>
          <p:nvSpPr>
            <p:cNvPr id="149" name="Freeform 17"/>
            <p:cNvSpPr>
              <a:spLocks noEditPoints="1"/>
            </p:cNvSpPr>
            <p:nvPr/>
          </p:nvSpPr>
          <p:spPr bwMode="auto">
            <a:xfrm>
              <a:off x="3013418" y="1975878"/>
              <a:ext cx="324660" cy="390835"/>
            </a:xfrm>
            <a:custGeom>
              <a:avLst/>
              <a:gdLst>
                <a:gd name="T0" fmla="*/ 307 w 308"/>
                <a:gd name="T1" fmla="*/ 55 h 371"/>
                <a:gd name="T2" fmla="*/ 154 w 308"/>
                <a:gd name="T3" fmla="*/ 0 h 371"/>
                <a:gd name="T4" fmla="*/ 1 w 308"/>
                <a:gd name="T5" fmla="*/ 55 h 371"/>
                <a:gd name="T6" fmla="*/ 0 w 308"/>
                <a:gd name="T7" fmla="*/ 59 h 371"/>
                <a:gd name="T8" fmla="*/ 0 w 308"/>
                <a:gd name="T9" fmla="*/ 315 h 371"/>
                <a:gd name="T10" fmla="*/ 3 w 308"/>
                <a:gd name="T11" fmla="*/ 321 h 371"/>
                <a:gd name="T12" fmla="*/ 154 w 308"/>
                <a:gd name="T13" fmla="*/ 371 h 371"/>
                <a:gd name="T14" fmla="*/ 305 w 308"/>
                <a:gd name="T15" fmla="*/ 321 h 371"/>
                <a:gd name="T16" fmla="*/ 308 w 308"/>
                <a:gd name="T17" fmla="*/ 315 h 371"/>
                <a:gd name="T18" fmla="*/ 308 w 308"/>
                <a:gd name="T19" fmla="*/ 309 h 371"/>
                <a:gd name="T20" fmla="*/ 308 w 308"/>
                <a:gd name="T21" fmla="*/ 309 h 371"/>
                <a:gd name="T22" fmla="*/ 308 w 308"/>
                <a:gd name="T23" fmla="*/ 309 h 371"/>
                <a:gd name="T24" fmla="*/ 308 w 308"/>
                <a:gd name="T25" fmla="*/ 226 h 371"/>
                <a:gd name="T26" fmla="*/ 308 w 308"/>
                <a:gd name="T27" fmla="*/ 226 h 371"/>
                <a:gd name="T28" fmla="*/ 308 w 308"/>
                <a:gd name="T29" fmla="*/ 225 h 371"/>
                <a:gd name="T30" fmla="*/ 308 w 308"/>
                <a:gd name="T31" fmla="*/ 144 h 371"/>
                <a:gd name="T32" fmla="*/ 308 w 308"/>
                <a:gd name="T33" fmla="*/ 144 h 371"/>
                <a:gd name="T34" fmla="*/ 308 w 308"/>
                <a:gd name="T35" fmla="*/ 144 h 371"/>
                <a:gd name="T36" fmla="*/ 308 w 308"/>
                <a:gd name="T37" fmla="*/ 62 h 371"/>
                <a:gd name="T38" fmla="*/ 308 w 308"/>
                <a:gd name="T39" fmla="*/ 62 h 371"/>
                <a:gd name="T40" fmla="*/ 308 w 308"/>
                <a:gd name="T41" fmla="*/ 62 h 371"/>
                <a:gd name="T42" fmla="*/ 308 w 308"/>
                <a:gd name="T43" fmla="*/ 59 h 371"/>
                <a:gd name="T44" fmla="*/ 307 w 308"/>
                <a:gd name="T45" fmla="*/ 55 h 371"/>
                <a:gd name="T46" fmla="*/ 292 w 308"/>
                <a:gd name="T47" fmla="*/ 226 h 371"/>
                <a:gd name="T48" fmla="*/ 154 w 308"/>
                <a:gd name="T49" fmla="*/ 272 h 371"/>
                <a:gd name="T50" fmla="*/ 16 w 308"/>
                <a:gd name="T51" fmla="*/ 226 h 371"/>
                <a:gd name="T52" fmla="*/ 16 w 308"/>
                <a:gd name="T53" fmla="*/ 225 h 371"/>
                <a:gd name="T54" fmla="*/ 16 w 308"/>
                <a:gd name="T55" fmla="*/ 172 h 371"/>
                <a:gd name="T56" fmla="*/ 154 w 308"/>
                <a:gd name="T57" fmla="*/ 206 h 371"/>
                <a:gd name="T58" fmla="*/ 292 w 308"/>
                <a:gd name="T59" fmla="*/ 172 h 371"/>
                <a:gd name="T60" fmla="*/ 292 w 308"/>
                <a:gd name="T61" fmla="*/ 226 h 371"/>
                <a:gd name="T62" fmla="*/ 292 w 308"/>
                <a:gd name="T63" fmla="*/ 144 h 371"/>
                <a:gd name="T64" fmla="*/ 154 w 308"/>
                <a:gd name="T65" fmla="*/ 190 h 371"/>
                <a:gd name="T66" fmla="*/ 16 w 308"/>
                <a:gd name="T67" fmla="*/ 144 h 371"/>
                <a:gd name="T68" fmla="*/ 16 w 308"/>
                <a:gd name="T69" fmla="*/ 144 h 371"/>
                <a:gd name="T70" fmla="*/ 16 w 308"/>
                <a:gd name="T71" fmla="*/ 90 h 371"/>
                <a:gd name="T72" fmla="*/ 154 w 308"/>
                <a:gd name="T73" fmla="*/ 124 h 371"/>
                <a:gd name="T74" fmla="*/ 292 w 308"/>
                <a:gd name="T75" fmla="*/ 90 h 371"/>
                <a:gd name="T76" fmla="*/ 292 w 308"/>
                <a:gd name="T77" fmla="*/ 144 h 371"/>
                <a:gd name="T78" fmla="*/ 154 w 308"/>
                <a:gd name="T79" fmla="*/ 16 h 371"/>
                <a:gd name="T80" fmla="*/ 292 w 308"/>
                <a:gd name="T81" fmla="*/ 62 h 371"/>
                <a:gd name="T82" fmla="*/ 292 w 308"/>
                <a:gd name="T83" fmla="*/ 62 h 371"/>
                <a:gd name="T84" fmla="*/ 154 w 308"/>
                <a:gd name="T85" fmla="*/ 108 h 371"/>
                <a:gd name="T86" fmla="*/ 16 w 308"/>
                <a:gd name="T87" fmla="*/ 62 h 371"/>
                <a:gd name="T88" fmla="*/ 154 w 308"/>
                <a:gd name="T89" fmla="*/ 16 h 371"/>
                <a:gd name="T90" fmla="*/ 154 w 308"/>
                <a:gd name="T91" fmla="*/ 355 h 371"/>
                <a:gd name="T92" fmla="*/ 16 w 308"/>
                <a:gd name="T93" fmla="*/ 309 h 371"/>
                <a:gd name="T94" fmla="*/ 16 w 308"/>
                <a:gd name="T95" fmla="*/ 309 h 371"/>
                <a:gd name="T96" fmla="*/ 16 w 308"/>
                <a:gd name="T97" fmla="*/ 254 h 371"/>
                <a:gd name="T98" fmla="*/ 154 w 308"/>
                <a:gd name="T99" fmla="*/ 288 h 371"/>
                <a:gd name="T100" fmla="*/ 292 w 308"/>
                <a:gd name="T101" fmla="*/ 254 h 371"/>
                <a:gd name="T102" fmla="*/ 292 w 308"/>
                <a:gd name="T103" fmla="*/ 309 h 371"/>
                <a:gd name="T104" fmla="*/ 154 w 308"/>
                <a:gd name="T105" fmla="*/ 355 h 3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308" h="371">
                  <a:moveTo>
                    <a:pt x="307" y="55"/>
                  </a:moveTo>
                  <a:cubicBezTo>
                    <a:pt x="300" y="27"/>
                    <a:pt x="247" y="0"/>
                    <a:pt x="154" y="0"/>
                  </a:cubicBezTo>
                  <a:cubicBezTo>
                    <a:pt x="61" y="0"/>
                    <a:pt x="8" y="27"/>
                    <a:pt x="1" y="55"/>
                  </a:cubicBezTo>
                  <a:cubicBezTo>
                    <a:pt x="0" y="56"/>
                    <a:pt x="0" y="58"/>
                    <a:pt x="0" y="59"/>
                  </a:cubicBezTo>
                  <a:cubicBezTo>
                    <a:pt x="0" y="315"/>
                    <a:pt x="0" y="315"/>
                    <a:pt x="0" y="315"/>
                  </a:cubicBezTo>
                  <a:cubicBezTo>
                    <a:pt x="0" y="317"/>
                    <a:pt x="1" y="320"/>
                    <a:pt x="3" y="321"/>
                  </a:cubicBezTo>
                  <a:cubicBezTo>
                    <a:pt x="15" y="347"/>
                    <a:pt x="67" y="371"/>
                    <a:pt x="154" y="371"/>
                  </a:cubicBezTo>
                  <a:cubicBezTo>
                    <a:pt x="241" y="371"/>
                    <a:pt x="293" y="347"/>
                    <a:pt x="305" y="321"/>
                  </a:cubicBezTo>
                  <a:cubicBezTo>
                    <a:pt x="307" y="320"/>
                    <a:pt x="308" y="317"/>
                    <a:pt x="308" y="315"/>
                  </a:cubicBezTo>
                  <a:cubicBezTo>
                    <a:pt x="308" y="309"/>
                    <a:pt x="308" y="309"/>
                    <a:pt x="308" y="309"/>
                  </a:cubicBezTo>
                  <a:cubicBezTo>
                    <a:pt x="308" y="309"/>
                    <a:pt x="308" y="309"/>
                    <a:pt x="308" y="309"/>
                  </a:cubicBezTo>
                  <a:cubicBezTo>
                    <a:pt x="308" y="309"/>
                    <a:pt x="308" y="309"/>
                    <a:pt x="308" y="309"/>
                  </a:cubicBezTo>
                  <a:cubicBezTo>
                    <a:pt x="308" y="226"/>
                    <a:pt x="308" y="226"/>
                    <a:pt x="308" y="226"/>
                  </a:cubicBezTo>
                  <a:cubicBezTo>
                    <a:pt x="308" y="226"/>
                    <a:pt x="308" y="226"/>
                    <a:pt x="308" y="226"/>
                  </a:cubicBezTo>
                  <a:cubicBezTo>
                    <a:pt x="308" y="226"/>
                    <a:pt x="308" y="226"/>
                    <a:pt x="308" y="225"/>
                  </a:cubicBezTo>
                  <a:cubicBezTo>
                    <a:pt x="308" y="144"/>
                    <a:pt x="308" y="144"/>
                    <a:pt x="308" y="144"/>
                  </a:cubicBezTo>
                  <a:cubicBezTo>
                    <a:pt x="308" y="144"/>
                    <a:pt x="308" y="144"/>
                    <a:pt x="308" y="144"/>
                  </a:cubicBezTo>
                  <a:cubicBezTo>
                    <a:pt x="308" y="144"/>
                    <a:pt x="308" y="144"/>
                    <a:pt x="308" y="144"/>
                  </a:cubicBezTo>
                  <a:cubicBezTo>
                    <a:pt x="308" y="62"/>
                    <a:pt x="308" y="62"/>
                    <a:pt x="308" y="62"/>
                  </a:cubicBezTo>
                  <a:cubicBezTo>
                    <a:pt x="308" y="62"/>
                    <a:pt x="308" y="62"/>
                    <a:pt x="308" y="62"/>
                  </a:cubicBezTo>
                  <a:cubicBezTo>
                    <a:pt x="308" y="62"/>
                    <a:pt x="308" y="62"/>
                    <a:pt x="308" y="62"/>
                  </a:cubicBezTo>
                  <a:cubicBezTo>
                    <a:pt x="308" y="59"/>
                    <a:pt x="308" y="59"/>
                    <a:pt x="308" y="59"/>
                  </a:cubicBezTo>
                  <a:cubicBezTo>
                    <a:pt x="308" y="58"/>
                    <a:pt x="308" y="57"/>
                    <a:pt x="307" y="55"/>
                  </a:cubicBezTo>
                  <a:close/>
                  <a:moveTo>
                    <a:pt x="292" y="226"/>
                  </a:moveTo>
                  <a:cubicBezTo>
                    <a:pt x="292" y="248"/>
                    <a:pt x="235" y="272"/>
                    <a:pt x="154" y="272"/>
                  </a:cubicBezTo>
                  <a:cubicBezTo>
                    <a:pt x="73" y="272"/>
                    <a:pt x="16" y="248"/>
                    <a:pt x="16" y="226"/>
                  </a:cubicBezTo>
                  <a:cubicBezTo>
                    <a:pt x="16" y="226"/>
                    <a:pt x="16" y="226"/>
                    <a:pt x="16" y="225"/>
                  </a:cubicBezTo>
                  <a:cubicBezTo>
                    <a:pt x="16" y="172"/>
                    <a:pt x="16" y="172"/>
                    <a:pt x="16" y="172"/>
                  </a:cubicBezTo>
                  <a:cubicBezTo>
                    <a:pt x="39" y="191"/>
                    <a:pt x="86" y="206"/>
                    <a:pt x="154" y="206"/>
                  </a:cubicBezTo>
                  <a:cubicBezTo>
                    <a:pt x="222" y="206"/>
                    <a:pt x="269" y="191"/>
                    <a:pt x="292" y="172"/>
                  </a:cubicBezTo>
                  <a:lnTo>
                    <a:pt x="292" y="226"/>
                  </a:lnTo>
                  <a:close/>
                  <a:moveTo>
                    <a:pt x="292" y="144"/>
                  </a:moveTo>
                  <a:cubicBezTo>
                    <a:pt x="292" y="166"/>
                    <a:pt x="235" y="190"/>
                    <a:pt x="154" y="190"/>
                  </a:cubicBezTo>
                  <a:cubicBezTo>
                    <a:pt x="73" y="190"/>
                    <a:pt x="16" y="166"/>
                    <a:pt x="16" y="144"/>
                  </a:cubicBezTo>
                  <a:cubicBezTo>
                    <a:pt x="16" y="144"/>
                    <a:pt x="16" y="144"/>
                    <a:pt x="16" y="144"/>
                  </a:cubicBezTo>
                  <a:cubicBezTo>
                    <a:pt x="16" y="90"/>
                    <a:pt x="16" y="90"/>
                    <a:pt x="16" y="90"/>
                  </a:cubicBezTo>
                  <a:cubicBezTo>
                    <a:pt x="39" y="109"/>
                    <a:pt x="86" y="124"/>
                    <a:pt x="154" y="124"/>
                  </a:cubicBezTo>
                  <a:cubicBezTo>
                    <a:pt x="222" y="124"/>
                    <a:pt x="269" y="109"/>
                    <a:pt x="292" y="90"/>
                  </a:cubicBezTo>
                  <a:lnTo>
                    <a:pt x="292" y="144"/>
                  </a:lnTo>
                  <a:close/>
                  <a:moveTo>
                    <a:pt x="154" y="16"/>
                  </a:moveTo>
                  <a:cubicBezTo>
                    <a:pt x="235" y="16"/>
                    <a:pt x="292" y="40"/>
                    <a:pt x="292" y="62"/>
                  </a:cubicBezTo>
                  <a:cubicBezTo>
                    <a:pt x="292" y="62"/>
                    <a:pt x="292" y="62"/>
                    <a:pt x="292" y="62"/>
                  </a:cubicBezTo>
                  <a:cubicBezTo>
                    <a:pt x="292" y="84"/>
                    <a:pt x="235" y="108"/>
                    <a:pt x="154" y="108"/>
                  </a:cubicBezTo>
                  <a:cubicBezTo>
                    <a:pt x="73" y="108"/>
                    <a:pt x="16" y="84"/>
                    <a:pt x="16" y="62"/>
                  </a:cubicBezTo>
                  <a:cubicBezTo>
                    <a:pt x="16" y="40"/>
                    <a:pt x="73" y="16"/>
                    <a:pt x="154" y="16"/>
                  </a:cubicBezTo>
                  <a:close/>
                  <a:moveTo>
                    <a:pt x="154" y="355"/>
                  </a:moveTo>
                  <a:cubicBezTo>
                    <a:pt x="73" y="355"/>
                    <a:pt x="16" y="331"/>
                    <a:pt x="16" y="309"/>
                  </a:cubicBezTo>
                  <a:cubicBezTo>
                    <a:pt x="16" y="309"/>
                    <a:pt x="16" y="309"/>
                    <a:pt x="16" y="309"/>
                  </a:cubicBezTo>
                  <a:cubicBezTo>
                    <a:pt x="16" y="254"/>
                    <a:pt x="16" y="254"/>
                    <a:pt x="16" y="254"/>
                  </a:cubicBezTo>
                  <a:cubicBezTo>
                    <a:pt x="39" y="273"/>
                    <a:pt x="86" y="288"/>
                    <a:pt x="154" y="288"/>
                  </a:cubicBezTo>
                  <a:cubicBezTo>
                    <a:pt x="222" y="288"/>
                    <a:pt x="269" y="273"/>
                    <a:pt x="292" y="254"/>
                  </a:cubicBezTo>
                  <a:cubicBezTo>
                    <a:pt x="292" y="309"/>
                    <a:pt x="292" y="309"/>
                    <a:pt x="292" y="309"/>
                  </a:cubicBezTo>
                  <a:cubicBezTo>
                    <a:pt x="292" y="331"/>
                    <a:pt x="235" y="355"/>
                    <a:pt x="154" y="355"/>
                  </a:cubicBezTo>
                  <a:close/>
                </a:path>
              </a:pathLst>
            </a:custGeom>
            <a:solidFill>
              <a:srgbClr val="707072"/>
            </a:solidFill>
            <a:ln>
              <a:noFill/>
            </a:ln>
          </p:spPr>
          <p:txBody>
            <a:bodyPr vert="horz" wrap="square" lIns="91416" tIns="45708" rIns="91416" bIns="45708" numCol="1" anchor="t" anchorCtr="0" compatLnSpc="1">
              <a:prstTxWarp prst="textNoShape">
                <a:avLst/>
              </a:prstTxWarp>
            </a:bodyPr>
            <a:lstStyle/>
            <a:p>
              <a:pPr defTabSz="914126">
                <a:defRPr/>
              </a:pPr>
              <a:endParaRPr lang="en-US" sz="1799" kern="0">
                <a:solidFill>
                  <a:sysClr val="windowText" lastClr="000000"/>
                </a:solidFill>
                <a:latin typeface="Arial"/>
              </a:endParaRPr>
            </a:p>
          </p:txBody>
        </p:sp>
      </p:grpSp>
      <p:sp>
        <p:nvSpPr>
          <p:cNvPr id="187" name="Freeform 229"/>
          <p:cNvSpPr>
            <a:spLocks noEditPoints="1"/>
          </p:cNvSpPr>
          <p:nvPr/>
        </p:nvSpPr>
        <p:spPr bwMode="auto">
          <a:xfrm>
            <a:off x="997242" y="3260514"/>
            <a:ext cx="139610" cy="166280"/>
          </a:xfrm>
          <a:custGeom>
            <a:avLst/>
            <a:gdLst>
              <a:gd name="T0" fmla="*/ 158 w 176"/>
              <a:gd name="T1" fmla="*/ 211 h 211"/>
              <a:gd name="T2" fmla="*/ 18 w 176"/>
              <a:gd name="T3" fmla="*/ 211 h 211"/>
              <a:gd name="T4" fmla="*/ 0 w 176"/>
              <a:gd name="T5" fmla="*/ 193 h 211"/>
              <a:gd name="T6" fmla="*/ 0 w 176"/>
              <a:gd name="T7" fmla="*/ 105 h 211"/>
              <a:gd name="T8" fmla="*/ 18 w 176"/>
              <a:gd name="T9" fmla="*/ 88 h 211"/>
              <a:gd name="T10" fmla="*/ 27 w 176"/>
              <a:gd name="T11" fmla="*/ 88 h 211"/>
              <a:gd name="T12" fmla="*/ 27 w 176"/>
              <a:gd name="T13" fmla="*/ 62 h 211"/>
              <a:gd name="T14" fmla="*/ 88 w 176"/>
              <a:gd name="T15" fmla="*/ 0 h 211"/>
              <a:gd name="T16" fmla="*/ 149 w 176"/>
              <a:gd name="T17" fmla="*/ 62 h 211"/>
              <a:gd name="T18" fmla="*/ 149 w 176"/>
              <a:gd name="T19" fmla="*/ 88 h 211"/>
              <a:gd name="T20" fmla="*/ 158 w 176"/>
              <a:gd name="T21" fmla="*/ 88 h 211"/>
              <a:gd name="T22" fmla="*/ 176 w 176"/>
              <a:gd name="T23" fmla="*/ 105 h 211"/>
              <a:gd name="T24" fmla="*/ 176 w 176"/>
              <a:gd name="T25" fmla="*/ 193 h 211"/>
              <a:gd name="T26" fmla="*/ 158 w 176"/>
              <a:gd name="T27" fmla="*/ 211 h 211"/>
              <a:gd name="T28" fmla="*/ 123 w 176"/>
              <a:gd name="T29" fmla="*/ 62 h 211"/>
              <a:gd name="T30" fmla="*/ 88 w 176"/>
              <a:gd name="T31" fmla="*/ 26 h 211"/>
              <a:gd name="T32" fmla="*/ 53 w 176"/>
              <a:gd name="T33" fmla="*/ 62 h 211"/>
              <a:gd name="T34" fmla="*/ 53 w 176"/>
              <a:gd name="T35" fmla="*/ 88 h 211"/>
              <a:gd name="T36" fmla="*/ 123 w 176"/>
              <a:gd name="T37" fmla="*/ 88 h 211"/>
              <a:gd name="T38" fmla="*/ 123 w 176"/>
              <a:gd name="T39" fmla="*/ 62 h 2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76" h="211">
                <a:moveTo>
                  <a:pt x="158" y="211"/>
                </a:moveTo>
                <a:cubicBezTo>
                  <a:pt x="18" y="211"/>
                  <a:pt x="18" y="211"/>
                  <a:pt x="18" y="211"/>
                </a:cubicBezTo>
                <a:cubicBezTo>
                  <a:pt x="8" y="211"/>
                  <a:pt x="0" y="203"/>
                  <a:pt x="0" y="193"/>
                </a:cubicBezTo>
                <a:cubicBezTo>
                  <a:pt x="0" y="105"/>
                  <a:pt x="0" y="105"/>
                  <a:pt x="0" y="105"/>
                </a:cubicBezTo>
                <a:cubicBezTo>
                  <a:pt x="0" y="96"/>
                  <a:pt x="8" y="88"/>
                  <a:pt x="18" y="88"/>
                </a:cubicBezTo>
                <a:cubicBezTo>
                  <a:pt x="27" y="88"/>
                  <a:pt x="27" y="88"/>
                  <a:pt x="27" y="88"/>
                </a:cubicBezTo>
                <a:cubicBezTo>
                  <a:pt x="27" y="62"/>
                  <a:pt x="27" y="62"/>
                  <a:pt x="27" y="62"/>
                </a:cubicBezTo>
                <a:cubicBezTo>
                  <a:pt x="27" y="28"/>
                  <a:pt x="54" y="0"/>
                  <a:pt x="88" y="0"/>
                </a:cubicBezTo>
                <a:cubicBezTo>
                  <a:pt x="122" y="0"/>
                  <a:pt x="149" y="28"/>
                  <a:pt x="149" y="62"/>
                </a:cubicBezTo>
                <a:cubicBezTo>
                  <a:pt x="149" y="88"/>
                  <a:pt x="149" y="88"/>
                  <a:pt x="149" y="88"/>
                </a:cubicBezTo>
                <a:cubicBezTo>
                  <a:pt x="158" y="88"/>
                  <a:pt x="158" y="88"/>
                  <a:pt x="158" y="88"/>
                </a:cubicBezTo>
                <a:cubicBezTo>
                  <a:pt x="168" y="88"/>
                  <a:pt x="176" y="96"/>
                  <a:pt x="176" y="105"/>
                </a:cubicBezTo>
                <a:cubicBezTo>
                  <a:pt x="176" y="193"/>
                  <a:pt x="176" y="193"/>
                  <a:pt x="176" y="193"/>
                </a:cubicBezTo>
                <a:cubicBezTo>
                  <a:pt x="176" y="203"/>
                  <a:pt x="168" y="211"/>
                  <a:pt x="158" y="211"/>
                </a:cubicBezTo>
                <a:close/>
                <a:moveTo>
                  <a:pt x="123" y="62"/>
                </a:moveTo>
                <a:cubicBezTo>
                  <a:pt x="123" y="42"/>
                  <a:pt x="107" y="26"/>
                  <a:pt x="88" y="26"/>
                </a:cubicBezTo>
                <a:cubicBezTo>
                  <a:pt x="69" y="26"/>
                  <a:pt x="53" y="42"/>
                  <a:pt x="53" y="62"/>
                </a:cubicBezTo>
                <a:cubicBezTo>
                  <a:pt x="53" y="88"/>
                  <a:pt x="53" y="88"/>
                  <a:pt x="53" y="88"/>
                </a:cubicBezTo>
                <a:cubicBezTo>
                  <a:pt x="123" y="88"/>
                  <a:pt x="123" y="88"/>
                  <a:pt x="123" y="88"/>
                </a:cubicBezTo>
                <a:lnTo>
                  <a:pt x="123" y="62"/>
                </a:lnTo>
                <a:close/>
              </a:path>
            </a:pathLst>
          </a:custGeom>
          <a:solidFill>
            <a:srgbClr val="FAAC26"/>
          </a:solidFill>
          <a:ln>
            <a:noFill/>
          </a:ln>
        </p:spPr>
        <p:txBody>
          <a:bodyPr vert="horz" wrap="square" lIns="121920" tIns="60960" rIns="121920" bIns="60960" numCol="1" anchor="t" anchorCtr="0" compatLnSpc="1">
            <a:prstTxWarp prst="textNoShape">
              <a:avLst/>
            </a:prstTxWarp>
          </a:bodyPr>
          <a:lstStyle/>
          <a:p>
            <a:endParaRPr lang="en-US" sz="2400" dirty="0">
              <a:solidFill>
                <a:srgbClr val="FFFFFF"/>
              </a:solidFill>
            </a:endParaRPr>
          </a:p>
        </p:txBody>
      </p:sp>
      <p:sp>
        <p:nvSpPr>
          <p:cNvPr id="188" name="Freeform 229"/>
          <p:cNvSpPr>
            <a:spLocks noEditPoints="1"/>
          </p:cNvSpPr>
          <p:nvPr/>
        </p:nvSpPr>
        <p:spPr bwMode="auto">
          <a:xfrm>
            <a:off x="4148167" y="1884369"/>
            <a:ext cx="139610" cy="166280"/>
          </a:xfrm>
          <a:custGeom>
            <a:avLst/>
            <a:gdLst>
              <a:gd name="T0" fmla="*/ 158 w 176"/>
              <a:gd name="T1" fmla="*/ 211 h 211"/>
              <a:gd name="T2" fmla="*/ 18 w 176"/>
              <a:gd name="T3" fmla="*/ 211 h 211"/>
              <a:gd name="T4" fmla="*/ 0 w 176"/>
              <a:gd name="T5" fmla="*/ 193 h 211"/>
              <a:gd name="T6" fmla="*/ 0 w 176"/>
              <a:gd name="T7" fmla="*/ 105 h 211"/>
              <a:gd name="T8" fmla="*/ 18 w 176"/>
              <a:gd name="T9" fmla="*/ 88 h 211"/>
              <a:gd name="T10" fmla="*/ 27 w 176"/>
              <a:gd name="T11" fmla="*/ 88 h 211"/>
              <a:gd name="T12" fmla="*/ 27 w 176"/>
              <a:gd name="T13" fmla="*/ 62 h 211"/>
              <a:gd name="T14" fmla="*/ 88 w 176"/>
              <a:gd name="T15" fmla="*/ 0 h 211"/>
              <a:gd name="T16" fmla="*/ 149 w 176"/>
              <a:gd name="T17" fmla="*/ 62 h 211"/>
              <a:gd name="T18" fmla="*/ 149 w 176"/>
              <a:gd name="T19" fmla="*/ 88 h 211"/>
              <a:gd name="T20" fmla="*/ 158 w 176"/>
              <a:gd name="T21" fmla="*/ 88 h 211"/>
              <a:gd name="T22" fmla="*/ 176 w 176"/>
              <a:gd name="T23" fmla="*/ 105 h 211"/>
              <a:gd name="T24" fmla="*/ 176 w 176"/>
              <a:gd name="T25" fmla="*/ 193 h 211"/>
              <a:gd name="T26" fmla="*/ 158 w 176"/>
              <a:gd name="T27" fmla="*/ 211 h 211"/>
              <a:gd name="T28" fmla="*/ 123 w 176"/>
              <a:gd name="T29" fmla="*/ 62 h 211"/>
              <a:gd name="T30" fmla="*/ 88 w 176"/>
              <a:gd name="T31" fmla="*/ 26 h 211"/>
              <a:gd name="T32" fmla="*/ 53 w 176"/>
              <a:gd name="T33" fmla="*/ 62 h 211"/>
              <a:gd name="T34" fmla="*/ 53 w 176"/>
              <a:gd name="T35" fmla="*/ 88 h 211"/>
              <a:gd name="T36" fmla="*/ 123 w 176"/>
              <a:gd name="T37" fmla="*/ 88 h 211"/>
              <a:gd name="T38" fmla="*/ 123 w 176"/>
              <a:gd name="T39" fmla="*/ 62 h 2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76" h="211">
                <a:moveTo>
                  <a:pt x="158" y="211"/>
                </a:moveTo>
                <a:cubicBezTo>
                  <a:pt x="18" y="211"/>
                  <a:pt x="18" y="211"/>
                  <a:pt x="18" y="211"/>
                </a:cubicBezTo>
                <a:cubicBezTo>
                  <a:pt x="8" y="211"/>
                  <a:pt x="0" y="203"/>
                  <a:pt x="0" y="193"/>
                </a:cubicBezTo>
                <a:cubicBezTo>
                  <a:pt x="0" y="105"/>
                  <a:pt x="0" y="105"/>
                  <a:pt x="0" y="105"/>
                </a:cubicBezTo>
                <a:cubicBezTo>
                  <a:pt x="0" y="96"/>
                  <a:pt x="8" y="88"/>
                  <a:pt x="18" y="88"/>
                </a:cubicBezTo>
                <a:cubicBezTo>
                  <a:pt x="27" y="88"/>
                  <a:pt x="27" y="88"/>
                  <a:pt x="27" y="88"/>
                </a:cubicBezTo>
                <a:cubicBezTo>
                  <a:pt x="27" y="62"/>
                  <a:pt x="27" y="62"/>
                  <a:pt x="27" y="62"/>
                </a:cubicBezTo>
                <a:cubicBezTo>
                  <a:pt x="27" y="28"/>
                  <a:pt x="54" y="0"/>
                  <a:pt x="88" y="0"/>
                </a:cubicBezTo>
                <a:cubicBezTo>
                  <a:pt x="122" y="0"/>
                  <a:pt x="149" y="28"/>
                  <a:pt x="149" y="62"/>
                </a:cubicBezTo>
                <a:cubicBezTo>
                  <a:pt x="149" y="88"/>
                  <a:pt x="149" y="88"/>
                  <a:pt x="149" y="88"/>
                </a:cubicBezTo>
                <a:cubicBezTo>
                  <a:pt x="158" y="88"/>
                  <a:pt x="158" y="88"/>
                  <a:pt x="158" y="88"/>
                </a:cubicBezTo>
                <a:cubicBezTo>
                  <a:pt x="168" y="88"/>
                  <a:pt x="176" y="96"/>
                  <a:pt x="176" y="105"/>
                </a:cubicBezTo>
                <a:cubicBezTo>
                  <a:pt x="176" y="193"/>
                  <a:pt x="176" y="193"/>
                  <a:pt x="176" y="193"/>
                </a:cubicBezTo>
                <a:cubicBezTo>
                  <a:pt x="176" y="203"/>
                  <a:pt x="168" y="211"/>
                  <a:pt x="158" y="211"/>
                </a:cubicBezTo>
                <a:close/>
                <a:moveTo>
                  <a:pt x="123" y="62"/>
                </a:moveTo>
                <a:cubicBezTo>
                  <a:pt x="123" y="42"/>
                  <a:pt x="107" y="26"/>
                  <a:pt x="88" y="26"/>
                </a:cubicBezTo>
                <a:cubicBezTo>
                  <a:pt x="69" y="26"/>
                  <a:pt x="53" y="42"/>
                  <a:pt x="53" y="62"/>
                </a:cubicBezTo>
                <a:cubicBezTo>
                  <a:pt x="53" y="88"/>
                  <a:pt x="53" y="88"/>
                  <a:pt x="53" y="88"/>
                </a:cubicBezTo>
                <a:cubicBezTo>
                  <a:pt x="123" y="88"/>
                  <a:pt x="123" y="88"/>
                  <a:pt x="123" y="88"/>
                </a:cubicBezTo>
                <a:lnTo>
                  <a:pt x="123" y="62"/>
                </a:lnTo>
                <a:close/>
              </a:path>
            </a:pathLst>
          </a:custGeom>
          <a:solidFill>
            <a:srgbClr val="FAAC26"/>
          </a:solidFill>
          <a:ln>
            <a:noFill/>
          </a:ln>
        </p:spPr>
        <p:txBody>
          <a:bodyPr vert="horz" wrap="square" lIns="121920" tIns="60960" rIns="121920" bIns="60960" numCol="1" anchor="t" anchorCtr="0" compatLnSpc="1">
            <a:prstTxWarp prst="textNoShape">
              <a:avLst/>
            </a:prstTxWarp>
          </a:bodyPr>
          <a:lstStyle/>
          <a:p>
            <a:endParaRPr lang="en-US" sz="2400" dirty="0">
              <a:solidFill>
                <a:srgbClr val="FFFFFF"/>
              </a:solidFill>
            </a:endParaRPr>
          </a:p>
        </p:txBody>
      </p:sp>
      <p:sp>
        <p:nvSpPr>
          <p:cNvPr id="199" name="TextBox 198"/>
          <p:cNvSpPr txBox="1"/>
          <p:nvPr/>
        </p:nvSpPr>
        <p:spPr>
          <a:xfrm>
            <a:off x="1129276" y="3183513"/>
            <a:ext cx="1442474" cy="338554"/>
          </a:xfrm>
          <a:prstGeom prst="rect">
            <a:avLst/>
          </a:prstGeom>
          <a:noFill/>
        </p:spPr>
        <p:txBody>
          <a:bodyPr wrap="square" rtlCol="0">
            <a:spAutoFit/>
          </a:bodyPr>
          <a:lstStyle/>
          <a:p>
            <a:r>
              <a:rPr lang="en-US" sz="1600" dirty="0">
                <a:solidFill>
                  <a:srgbClr val="FAAC26"/>
                </a:solidFill>
              </a:rPr>
              <a:t>SSL Encryption</a:t>
            </a:r>
          </a:p>
        </p:txBody>
      </p:sp>
      <p:sp>
        <p:nvSpPr>
          <p:cNvPr id="207" name="TextBox 206"/>
          <p:cNvSpPr txBox="1"/>
          <p:nvPr/>
        </p:nvSpPr>
        <p:spPr>
          <a:xfrm>
            <a:off x="3596251" y="1516638"/>
            <a:ext cx="1442474" cy="338554"/>
          </a:xfrm>
          <a:prstGeom prst="rect">
            <a:avLst/>
          </a:prstGeom>
          <a:noFill/>
        </p:spPr>
        <p:txBody>
          <a:bodyPr wrap="square" rtlCol="0">
            <a:spAutoFit/>
          </a:bodyPr>
          <a:lstStyle/>
          <a:p>
            <a:r>
              <a:rPr lang="en-US" sz="1600" dirty="0">
                <a:solidFill>
                  <a:srgbClr val="FAAC26"/>
                </a:solidFill>
              </a:rPr>
              <a:t>SSL Encryption</a:t>
            </a:r>
          </a:p>
        </p:txBody>
      </p:sp>
      <p:grpSp>
        <p:nvGrpSpPr>
          <p:cNvPr id="27" name="Group 26"/>
          <p:cNvGrpSpPr/>
          <p:nvPr/>
        </p:nvGrpSpPr>
        <p:grpSpPr>
          <a:xfrm>
            <a:off x="9546113" y="2422024"/>
            <a:ext cx="292426" cy="301738"/>
            <a:chOff x="6555830" y="2045308"/>
            <a:chExt cx="427818" cy="441442"/>
          </a:xfrm>
        </p:grpSpPr>
        <p:sp>
          <p:nvSpPr>
            <p:cNvPr id="52" name="Freeform 29"/>
            <p:cNvSpPr>
              <a:spLocks/>
            </p:cNvSpPr>
            <p:nvPr/>
          </p:nvSpPr>
          <p:spPr bwMode="auto">
            <a:xfrm>
              <a:off x="6555830" y="2045308"/>
              <a:ext cx="427818" cy="441442"/>
            </a:xfrm>
            <a:custGeom>
              <a:avLst/>
              <a:gdLst>
                <a:gd name="T0" fmla="*/ 189 w 189"/>
                <a:gd name="T1" fmla="*/ 0 h 196"/>
                <a:gd name="T2" fmla="*/ 189 w 189"/>
                <a:gd name="T3" fmla="*/ 196 h 196"/>
                <a:gd name="T4" fmla="*/ 0 w 189"/>
                <a:gd name="T5" fmla="*/ 0 h 196"/>
                <a:gd name="T6" fmla="*/ 189 w 189"/>
                <a:gd name="T7" fmla="*/ 0 h 196"/>
              </a:gdLst>
              <a:ahLst/>
              <a:cxnLst>
                <a:cxn ang="0">
                  <a:pos x="T0" y="T1"/>
                </a:cxn>
                <a:cxn ang="0">
                  <a:pos x="T2" y="T3"/>
                </a:cxn>
                <a:cxn ang="0">
                  <a:pos x="T4" y="T5"/>
                </a:cxn>
                <a:cxn ang="0">
                  <a:pos x="T6" y="T7"/>
                </a:cxn>
              </a:cxnLst>
              <a:rect l="0" t="0" r="r" b="b"/>
              <a:pathLst>
                <a:path w="189" h="196">
                  <a:moveTo>
                    <a:pt x="189" y="0"/>
                  </a:moveTo>
                  <a:cubicBezTo>
                    <a:pt x="189" y="196"/>
                    <a:pt x="189" y="196"/>
                    <a:pt x="189" y="196"/>
                  </a:cubicBezTo>
                  <a:cubicBezTo>
                    <a:pt x="85" y="196"/>
                    <a:pt x="0" y="108"/>
                    <a:pt x="0" y="0"/>
                  </a:cubicBezTo>
                  <a:lnTo>
                    <a:pt x="189" y="0"/>
                  </a:lnTo>
                  <a:close/>
                </a:path>
              </a:pathLst>
            </a:custGeom>
            <a:solidFill>
              <a:srgbClr val="FFFFFF"/>
            </a:solidFill>
            <a:ln w="31750">
              <a:solidFill>
                <a:srgbClr val="F45E0A"/>
              </a:solidFill>
              <a:round/>
              <a:headEnd/>
              <a:tailEnd/>
            </a:ln>
          </p:spPr>
          <p:txBody>
            <a:bodyPr vert="horz" wrap="square" lIns="121888" tIns="60944" rIns="121888" bIns="60944" numCol="1" anchor="t" anchorCtr="0" compatLnSpc="1">
              <a:prstTxWarp prst="textNoShape">
                <a:avLst/>
              </a:prstTxWarp>
            </a:bodyPr>
            <a:lstStyle/>
            <a:p>
              <a:pPr defTabSz="1218895"/>
              <a:endParaRPr lang="en-US" sz="2399" kern="0" dirty="0">
                <a:solidFill>
                  <a:sysClr val="windowText" lastClr="000000"/>
                </a:solidFill>
              </a:endParaRPr>
            </a:p>
          </p:txBody>
        </p:sp>
        <p:grpSp>
          <p:nvGrpSpPr>
            <p:cNvPr id="25" name="Group 10"/>
            <p:cNvGrpSpPr>
              <a:grpSpLocks noChangeAspect="1"/>
            </p:cNvGrpSpPr>
            <p:nvPr/>
          </p:nvGrpSpPr>
          <p:grpSpPr bwMode="auto">
            <a:xfrm>
              <a:off x="6634312" y="2099600"/>
              <a:ext cx="294742" cy="317223"/>
              <a:chOff x="3723" y="2035"/>
              <a:chExt cx="236" cy="254"/>
            </a:xfrm>
          </p:grpSpPr>
          <p:sp>
            <p:nvSpPr>
              <p:cNvPr id="28" name="Freeform 11"/>
              <p:cNvSpPr>
                <a:spLocks noEditPoints="1"/>
              </p:cNvSpPr>
              <p:nvPr/>
            </p:nvSpPr>
            <p:spPr bwMode="auto">
              <a:xfrm>
                <a:off x="3788" y="2035"/>
                <a:ext cx="171" cy="94"/>
              </a:xfrm>
              <a:custGeom>
                <a:avLst/>
                <a:gdLst>
                  <a:gd name="T0" fmla="*/ 30 w 102"/>
                  <a:gd name="T1" fmla="*/ 0 h 57"/>
                  <a:gd name="T2" fmla="*/ 13 w 102"/>
                  <a:gd name="T3" fmla="*/ 0 h 57"/>
                  <a:gd name="T4" fmla="*/ 8 w 102"/>
                  <a:gd name="T5" fmla="*/ 57 h 57"/>
                  <a:gd name="T6" fmla="*/ 10 w 102"/>
                  <a:gd name="T7" fmla="*/ 57 h 57"/>
                  <a:gd name="T8" fmla="*/ 10 w 102"/>
                  <a:gd name="T9" fmla="*/ 55 h 57"/>
                  <a:gd name="T10" fmla="*/ 11 w 102"/>
                  <a:gd name="T11" fmla="*/ 53 h 57"/>
                  <a:gd name="T12" fmla="*/ 30 w 102"/>
                  <a:gd name="T13" fmla="*/ 0 h 57"/>
                  <a:gd name="T14" fmla="*/ 77 w 102"/>
                  <a:gd name="T15" fmla="*/ 0 h 57"/>
                  <a:gd name="T16" fmla="*/ 91 w 102"/>
                  <a:gd name="T17" fmla="*/ 14 h 57"/>
                  <a:gd name="T18" fmla="*/ 93 w 102"/>
                  <a:gd name="T19" fmla="*/ 14 h 57"/>
                  <a:gd name="T20" fmla="*/ 100 w 102"/>
                  <a:gd name="T21" fmla="*/ 10 h 57"/>
                  <a:gd name="T22" fmla="*/ 100 w 102"/>
                  <a:gd name="T23" fmla="*/ 8 h 57"/>
                  <a:gd name="T24" fmla="*/ 100 w 102"/>
                  <a:gd name="T25" fmla="*/ 5 h 57"/>
                  <a:gd name="T26" fmla="*/ 100 w 102"/>
                  <a:gd name="T27" fmla="*/ 3 h 57"/>
                  <a:gd name="T28" fmla="*/ 100 w 102"/>
                  <a:gd name="T29" fmla="*/ 1 h 57"/>
                  <a:gd name="T30" fmla="*/ 102 w 102"/>
                  <a:gd name="T31" fmla="*/ 0 h 57"/>
                  <a:gd name="T32" fmla="*/ 77 w 102"/>
                  <a:gd name="T33" fmla="*/ 0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02" h="57">
                    <a:moveTo>
                      <a:pt x="30" y="0"/>
                    </a:moveTo>
                    <a:cubicBezTo>
                      <a:pt x="13" y="0"/>
                      <a:pt x="13" y="0"/>
                      <a:pt x="13" y="0"/>
                    </a:cubicBezTo>
                    <a:cubicBezTo>
                      <a:pt x="2" y="17"/>
                      <a:pt x="0" y="38"/>
                      <a:pt x="8" y="57"/>
                    </a:cubicBezTo>
                    <a:cubicBezTo>
                      <a:pt x="8" y="57"/>
                      <a:pt x="8" y="57"/>
                      <a:pt x="10" y="57"/>
                    </a:cubicBezTo>
                    <a:cubicBezTo>
                      <a:pt x="10" y="55"/>
                      <a:pt x="10" y="55"/>
                      <a:pt x="10" y="55"/>
                    </a:cubicBezTo>
                    <a:cubicBezTo>
                      <a:pt x="11" y="55"/>
                      <a:pt x="11" y="55"/>
                      <a:pt x="11" y="53"/>
                    </a:cubicBezTo>
                    <a:cubicBezTo>
                      <a:pt x="4" y="34"/>
                      <a:pt x="13" y="11"/>
                      <a:pt x="30" y="0"/>
                    </a:cubicBezTo>
                    <a:close/>
                    <a:moveTo>
                      <a:pt x="77" y="0"/>
                    </a:moveTo>
                    <a:cubicBezTo>
                      <a:pt x="83" y="3"/>
                      <a:pt x="88" y="8"/>
                      <a:pt x="91" y="14"/>
                    </a:cubicBezTo>
                    <a:cubicBezTo>
                      <a:pt x="93" y="14"/>
                      <a:pt x="93" y="14"/>
                      <a:pt x="93" y="14"/>
                    </a:cubicBezTo>
                    <a:cubicBezTo>
                      <a:pt x="100" y="10"/>
                      <a:pt x="100" y="10"/>
                      <a:pt x="100" y="10"/>
                    </a:cubicBezTo>
                    <a:cubicBezTo>
                      <a:pt x="100" y="8"/>
                      <a:pt x="100" y="8"/>
                      <a:pt x="100" y="8"/>
                    </a:cubicBezTo>
                    <a:cubicBezTo>
                      <a:pt x="100" y="8"/>
                      <a:pt x="100" y="7"/>
                      <a:pt x="100" y="5"/>
                    </a:cubicBezTo>
                    <a:cubicBezTo>
                      <a:pt x="100" y="3"/>
                      <a:pt x="100" y="3"/>
                      <a:pt x="100" y="3"/>
                    </a:cubicBezTo>
                    <a:cubicBezTo>
                      <a:pt x="100" y="1"/>
                      <a:pt x="100" y="1"/>
                      <a:pt x="100" y="1"/>
                    </a:cubicBezTo>
                    <a:cubicBezTo>
                      <a:pt x="102" y="1"/>
                      <a:pt x="102" y="1"/>
                      <a:pt x="102" y="0"/>
                    </a:cubicBezTo>
                    <a:lnTo>
                      <a:pt x="77" y="0"/>
                    </a:lnTo>
                    <a:close/>
                  </a:path>
                </a:pathLst>
              </a:custGeom>
              <a:solidFill>
                <a:srgbClr val="000000"/>
              </a:solidFill>
              <a:ln w="9525">
                <a:solidFill>
                  <a:srgbClr val="000000"/>
                </a:solidFill>
                <a:round/>
                <a:headEnd/>
                <a:tailEnd/>
              </a:ln>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9" name="Freeform 12"/>
              <p:cNvSpPr>
                <a:spLocks/>
              </p:cNvSpPr>
              <p:nvPr/>
            </p:nvSpPr>
            <p:spPr bwMode="auto">
              <a:xfrm>
                <a:off x="3863" y="2035"/>
                <a:ext cx="77" cy="108"/>
              </a:xfrm>
              <a:custGeom>
                <a:avLst/>
                <a:gdLst>
                  <a:gd name="T0" fmla="*/ 37 w 46"/>
                  <a:gd name="T1" fmla="*/ 65 h 65"/>
                  <a:gd name="T2" fmla="*/ 46 w 46"/>
                  <a:gd name="T3" fmla="*/ 46 h 65"/>
                  <a:gd name="T4" fmla="*/ 28 w 46"/>
                  <a:gd name="T5" fmla="*/ 28 h 65"/>
                  <a:gd name="T6" fmla="*/ 22 w 46"/>
                  <a:gd name="T7" fmla="*/ 3 h 65"/>
                  <a:gd name="T8" fmla="*/ 2 w 46"/>
                  <a:gd name="T9" fmla="*/ 2 h 65"/>
                  <a:gd name="T10" fmla="*/ 11 w 46"/>
                  <a:gd name="T11" fmla="*/ 39 h 65"/>
                  <a:gd name="T12" fmla="*/ 37 w 46"/>
                  <a:gd name="T13" fmla="*/ 65 h 65"/>
                </a:gdLst>
                <a:ahLst/>
                <a:cxnLst>
                  <a:cxn ang="0">
                    <a:pos x="T0" y="T1"/>
                  </a:cxn>
                  <a:cxn ang="0">
                    <a:pos x="T2" y="T3"/>
                  </a:cxn>
                  <a:cxn ang="0">
                    <a:pos x="T4" y="T5"/>
                  </a:cxn>
                  <a:cxn ang="0">
                    <a:pos x="T6" y="T7"/>
                  </a:cxn>
                  <a:cxn ang="0">
                    <a:pos x="T8" y="T9"/>
                  </a:cxn>
                  <a:cxn ang="0">
                    <a:pos x="T10" y="T11"/>
                  </a:cxn>
                  <a:cxn ang="0">
                    <a:pos x="T12" y="T13"/>
                  </a:cxn>
                </a:cxnLst>
                <a:rect l="0" t="0" r="r" b="b"/>
                <a:pathLst>
                  <a:path w="46" h="65">
                    <a:moveTo>
                      <a:pt x="37" y="65"/>
                    </a:moveTo>
                    <a:cubicBezTo>
                      <a:pt x="43" y="59"/>
                      <a:pt x="45" y="54"/>
                      <a:pt x="46" y="46"/>
                    </a:cubicBezTo>
                    <a:cubicBezTo>
                      <a:pt x="39" y="42"/>
                      <a:pt x="32" y="37"/>
                      <a:pt x="28" y="28"/>
                    </a:cubicBezTo>
                    <a:cubicBezTo>
                      <a:pt x="24" y="20"/>
                      <a:pt x="21" y="11"/>
                      <a:pt x="22" y="3"/>
                    </a:cubicBezTo>
                    <a:cubicBezTo>
                      <a:pt x="15" y="2"/>
                      <a:pt x="8" y="0"/>
                      <a:pt x="2" y="2"/>
                    </a:cubicBezTo>
                    <a:cubicBezTo>
                      <a:pt x="0" y="15"/>
                      <a:pt x="4" y="28"/>
                      <a:pt x="11" y="39"/>
                    </a:cubicBezTo>
                    <a:cubicBezTo>
                      <a:pt x="17" y="50"/>
                      <a:pt x="26" y="59"/>
                      <a:pt x="37" y="65"/>
                    </a:cubicBezTo>
                    <a:close/>
                  </a:path>
                </a:pathLst>
              </a:custGeom>
              <a:solidFill>
                <a:srgbClr val="000000"/>
              </a:solidFill>
              <a:ln w="9525">
                <a:solidFill>
                  <a:srgbClr val="000000"/>
                </a:solidFill>
                <a:round/>
                <a:headEnd/>
                <a:tailEnd/>
              </a:ln>
              <a:extLst/>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sp>
            <p:nvSpPr>
              <p:cNvPr id="30" name="Freeform 13"/>
              <p:cNvSpPr>
                <a:spLocks/>
              </p:cNvSpPr>
              <p:nvPr/>
            </p:nvSpPr>
            <p:spPr bwMode="auto">
              <a:xfrm>
                <a:off x="3723" y="2053"/>
                <a:ext cx="231" cy="236"/>
              </a:xfrm>
              <a:custGeom>
                <a:avLst/>
                <a:gdLst>
                  <a:gd name="T0" fmla="*/ 120 w 138"/>
                  <a:gd name="T1" fmla="*/ 120 h 142"/>
                  <a:gd name="T2" fmla="*/ 21 w 138"/>
                  <a:gd name="T3" fmla="*/ 19 h 142"/>
                  <a:gd name="T4" fmla="*/ 29 w 138"/>
                  <a:gd name="T5" fmla="*/ 19 h 142"/>
                  <a:gd name="T6" fmla="*/ 26 w 138"/>
                  <a:gd name="T7" fmla="*/ 0 h 142"/>
                  <a:gd name="T8" fmla="*/ 18 w 138"/>
                  <a:gd name="T9" fmla="*/ 0 h 142"/>
                  <a:gd name="T10" fmla="*/ 0 w 138"/>
                  <a:gd name="T11" fmla="*/ 0 h 142"/>
                  <a:gd name="T12" fmla="*/ 3 w 138"/>
                  <a:gd name="T13" fmla="*/ 19 h 142"/>
                  <a:gd name="T14" fmla="*/ 120 w 138"/>
                  <a:gd name="T15" fmla="*/ 139 h 142"/>
                  <a:gd name="T16" fmla="*/ 138 w 138"/>
                  <a:gd name="T17" fmla="*/ 142 h 142"/>
                  <a:gd name="T18" fmla="*/ 138 w 138"/>
                  <a:gd name="T19" fmla="*/ 123 h 142"/>
                  <a:gd name="T20" fmla="*/ 138 w 138"/>
                  <a:gd name="T21" fmla="*/ 115 h 142"/>
                  <a:gd name="T22" fmla="*/ 120 w 138"/>
                  <a:gd name="T23" fmla="*/ 112 h 142"/>
                  <a:gd name="T24" fmla="*/ 120 w 138"/>
                  <a:gd name="T25" fmla="*/ 120 h 142"/>
                  <a:gd name="T26" fmla="*/ 120 w 138"/>
                  <a:gd name="T27" fmla="*/ 120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38" h="142">
                    <a:moveTo>
                      <a:pt x="120" y="120"/>
                    </a:moveTo>
                    <a:cubicBezTo>
                      <a:pt x="71" y="108"/>
                      <a:pt x="32" y="69"/>
                      <a:pt x="21" y="19"/>
                    </a:cubicBezTo>
                    <a:cubicBezTo>
                      <a:pt x="29" y="19"/>
                      <a:pt x="29" y="19"/>
                      <a:pt x="29" y="19"/>
                    </a:cubicBezTo>
                    <a:cubicBezTo>
                      <a:pt x="28" y="13"/>
                      <a:pt x="27" y="7"/>
                      <a:pt x="26" y="0"/>
                    </a:cubicBezTo>
                    <a:cubicBezTo>
                      <a:pt x="18" y="0"/>
                      <a:pt x="18" y="0"/>
                      <a:pt x="18" y="0"/>
                    </a:cubicBezTo>
                    <a:cubicBezTo>
                      <a:pt x="0" y="0"/>
                      <a:pt x="0" y="0"/>
                      <a:pt x="0" y="0"/>
                    </a:cubicBezTo>
                    <a:cubicBezTo>
                      <a:pt x="1" y="7"/>
                      <a:pt x="2" y="13"/>
                      <a:pt x="3" y="19"/>
                    </a:cubicBezTo>
                    <a:cubicBezTo>
                      <a:pt x="14" y="80"/>
                      <a:pt x="61" y="127"/>
                      <a:pt x="120" y="139"/>
                    </a:cubicBezTo>
                    <a:cubicBezTo>
                      <a:pt x="126" y="141"/>
                      <a:pt x="132" y="141"/>
                      <a:pt x="138" y="142"/>
                    </a:cubicBezTo>
                    <a:cubicBezTo>
                      <a:pt x="138" y="123"/>
                      <a:pt x="138" y="123"/>
                      <a:pt x="138" y="123"/>
                    </a:cubicBezTo>
                    <a:cubicBezTo>
                      <a:pt x="138" y="115"/>
                      <a:pt x="138" y="115"/>
                      <a:pt x="138" y="115"/>
                    </a:cubicBezTo>
                    <a:cubicBezTo>
                      <a:pt x="131" y="114"/>
                      <a:pt x="126" y="113"/>
                      <a:pt x="120" y="112"/>
                    </a:cubicBezTo>
                    <a:cubicBezTo>
                      <a:pt x="120" y="120"/>
                      <a:pt x="120" y="120"/>
                      <a:pt x="120" y="120"/>
                    </a:cubicBezTo>
                    <a:cubicBezTo>
                      <a:pt x="120" y="120"/>
                      <a:pt x="120" y="120"/>
                      <a:pt x="120" y="120"/>
                    </a:cubicBezTo>
                    <a:close/>
                  </a:path>
                </a:pathLst>
              </a:custGeom>
              <a:solidFill>
                <a:srgbClr val="000000"/>
              </a:solidFill>
              <a:ln w="9525">
                <a:solidFill>
                  <a:srgbClr val="000000"/>
                </a:solidFill>
                <a:round/>
                <a:headEnd/>
                <a:tailEnd/>
              </a:ln>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grpSp>
      </p:grpSp>
      <p:grpSp>
        <p:nvGrpSpPr>
          <p:cNvPr id="24" name="Group 23"/>
          <p:cNvGrpSpPr/>
          <p:nvPr/>
        </p:nvGrpSpPr>
        <p:grpSpPr>
          <a:xfrm>
            <a:off x="9863613" y="2108200"/>
            <a:ext cx="292426" cy="301740"/>
            <a:chOff x="7145243" y="1423986"/>
            <a:chExt cx="427818" cy="441444"/>
          </a:xfrm>
        </p:grpSpPr>
        <p:sp>
          <p:nvSpPr>
            <p:cNvPr id="362" name="Freeform 29"/>
            <p:cNvSpPr>
              <a:spLocks/>
            </p:cNvSpPr>
            <p:nvPr/>
          </p:nvSpPr>
          <p:spPr bwMode="auto">
            <a:xfrm rot="10800000">
              <a:off x="7145243" y="1423986"/>
              <a:ext cx="427818" cy="441444"/>
            </a:xfrm>
            <a:custGeom>
              <a:avLst/>
              <a:gdLst>
                <a:gd name="T0" fmla="*/ 189 w 189"/>
                <a:gd name="T1" fmla="*/ 0 h 196"/>
                <a:gd name="T2" fmla="*/ 189 w 189"/>
                <a:gd name="T3" fmla="*/ 196 h 196"/>
                <a:gd name="T4" fmla="*/ 0 w 189"/>
                <a:gd name="T5" fmla="*/ 0 h 196"/>
                <a:gd name="T6" fmla="*/ 189 w 189"/>
                <a:gd name="T7" fmla="*/ 0 h 196"/>
              </a:gdLst>
              <a:ahLst/>
              <a:cxnLst>
                <a:cxn ang="0">
                  <a:pos x="T0" y="T1"/>
                </a:cxn>
                <a:cxn ang="0">
                  <a:pos x="T2" y="T3"/>
                </a:cxn>
                <a:cxn ang="0">
                  <a:pos x="T4" y="T5"/>
                </a:cxn>
                <a:cxn ang="0">
                  <a:pos x="T6" y="T7"/>
                </a:cxn>
              </a:cxnLst>
              <a:rect l="0" t="0" r="r" b="b"/>
              <a:pathLst>
                <a:path w="189" h="196">
                  <a:moveTo>
                    <a:pt x="189" y="0"/>
                  </a:moveTo>
                  <a:cubicBezTo>
                    <a:pt x="189" y="196"/>
                    <a:pt x="189" y="196"/>
                    <a:pt x="189" y="196"/>
                  </a:cubicBezTo>
                  <a:cubicBezTo>
                    <a:pt x="85" y="196"/>
                    <a:pt x="0" y="108"/>
                    <a:pt x="0" y="0"/>
                  </a:cubicBezTo>
                  <a:lnTo>
                    <a:pt x="189" y="0"/>
                  </a:lnTo>
                  <a:close/>
                </a:path>
              </a:pathLst>
            </a:custGeom>
            <a:solidFill>
              <a:srgbClr val="FFFFFF"/>
            </a:solidFill>
            <a:ln w="31750">
              <a:solidFill>
                <a:srgbClr val="F45E0A"/>
              </a:solidFill>
              <a:round/>
              <a:headEnd/>
              <a:tailEnd/>
            </a:ln>
          </p:spPr>
          <p:txBody>
            <a:bodyPr vert="horz" wrap="square" lIns="121888" tIns="60944" rIns="121888" bIns="60944" numCol="1" anchor="t" anchorCtr="0" compatLnSpc="1">
              <a:prstTxWarp prst="textNoShape">
                <a:avLst/>
              </a:prstTxWarp>
            </a:bodyPr>
            <a:lstStyle/>
            <a:p>
              <a:pPr defTabSz="1218895"/>
              <a:endParaRPr lang="en-US" sz="2399" kern="0" dirty="0">
                <a:solidFill>
                  <a:sysClr val="windowText" lastClr="000000"/>
                </a:solidFill>
              </a:endParaRPr>
            </a:p>
          </p:txBody>
        </p:sp>
        <p:grpSp>
          <p:nvGrpSpPr>
            <p:cNvPr id="32" name="Group 16"/>
            <p:cNvGrpSpPr>
              <a:grpSpLocks noChangeAspect="1"/>
            </p:cNvGrpSpPr>
            <p:nvPr/>
          </p:nvGrpSpPr>
          <p:grpSpPr bwMode="auto">
            <a:xfrm>
              <a:off x="7197793" y="1506233"/>
              <a:ext cx="309666" cy="312124"/>
              <a:chOff x="3714" y="2031"/>
              <a:chExt cx="252" cy="254"/>
            </a:xfrm>
          </p:grpSpPr>
          <p:sp>
            <p:nvSpPr>
              <p:cNvPr id="34" name="Freeform 17"/>
              <p:cNvSpPr>
                <a:spLocks/>
              </p:cNvSpPr>
              <p:nvPr/>
            </p:nvSpPr>
            <p:spPr bwMode="auto">
              <a:xfrm>
                <a:off x="3719" y="2101"/>
                <a:ext cx="162" cy="184"/>
              </a:xfrm>
              <a:custGeom>
                <a:avLst/>
                <a:gdLst>
                  <a:gd name="T0" fmla="*/ 75 w 97"/>
                  <a:gd name="T1" fmla="*/ 89 h 111"/>
                  <a:gd name="T2" fmla="*/ 57 w 97"/>
                  <a:gd name="T3" fmla="*/ 82 h 111"/>
                  <a:gd name="T4" fmla="*/ 60 w 97"/>
                  <a:gd name="T5" fmla="*/ 62 h 111"/>
                  <a:gd name="T6" fmla="*/ 5 w 97"/>
                  <a:gd name="T7" fmla="*/ 0 h 111"/>
                  <a:gd name="T8" fmla="*/ 5 w 97"/>
                  <a:gd name="T9" fmla="*/ 1 h 111"/>
                  <a:gd name="T10" fmla="*/ 5 w 97"/>
                  <a:gd name="T11" fmla="*/ 3 h 111"/>
                  <a:gd name="T12" fmla="*/ 7 w 97"/>
                  <a:gd name="T13" fmla="*/ 3 h 111"/>
                  <a:gd name="T14" fmla="*/ 43 w 97"/>
                  <a:gd name="T15" fmla="*/ 50 h 111"/>
                  <a:gd name="T16" fmla="*/ 0 w 97"/>
                  <a:gd name="T17" fmla="*/ 94 h 111"/>
                  <a:gd name="T18" fmla="*/ 0 w 97"/>
                  <a:gd name="T19" fmla="*/ 96 h 111"/>
                  <a:gd name="T20" fmla="*/ 0 w 97"/>
                  <a:gd name="T21" fmla="*/ 103 h 111"/>
                  <a:gd name="T22" fmla="*/ 0 w 97"/>
                  <a:gd name="T23" fmla="*/ 105 h 111"/>
                  <a:gd name="T24" fmla="*/ 4 w 97"/>
                  <a:gd name="T25" fmla="*/ 105 h 111"/>
                  <a:gd name="T26" fmla="*/ 4 w 97"/>
                  <a:gd name="T27" fmla="*/ 107 h 111"/>
                  <a:gd name="T28" fmla="*/ 5 w 97"/>
                  <a:gd name="T29" fmla="*/ 107 h 111"/>
                  <a:gd name="T30" fmla="*/ 7 w 97"/>
                  <a:gd name="T31" fmla="*/ 109 h 111"/>
                  <a:gd name="T32" fmla="*/ 7 w 97"/>
                  <a:gd name="T33" fmla="*/ 110 h 111"/>
                  <a:gd name="T34" fmla="*/ 9 w 97"/>
                  <a:gd name="T35" fmla="*/ 110 h 111"/>
                  <a:gd name="T36" fmla="*/ 9 w 97"/>
                  <a:gd name="T37" fmla="*/ 111 h 111"/>
                  <a:gd name="T38" fmla="*/ 33 w 97"/>
                  <a:gd name="T39" fmla="*/ 111 h 111"/>
                  <a:gd name="T40" fmla="*/ 78 w 97"/>
                  <a:gd name="T41" fmla="*/ 110 h 111"/>
                  <a:gd name="T42" fmla="*/ 79 w 97"/>
                  <a:gd name="T43" fmla="*/ 111 h 111"/>
                  <a:gd name="T44" fmla="*/ 97 w 97"/>
                  <a:gd name="T45" fmla="*/ 111 h 111"/>
                  <a:gd name="T46" fmla="*/ 75 w 97"/>
                  <a:gd name="T47" fmla="*/ 89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97" h="111">
                    <a:moveTo>
                      <a:pt x="75" y="89"/>
                    </a:moveTo>
                    <a:cubicBezTo>
                      <a:pt x="69" y="85"/>
                      <a:pt x="62" y="84"/>
                      <a:pt x="57" y="82"/>
                    </a:cubicBezTo>
                    <a:cubicBezTo>
                      <a:pt x="59" y="76"/>
                      <a:pt x="60" y="69"/>
                      <a:pt x="60" y="62"/>
                    </a:cubicBezTo>
                    <a:cubicBezTo>
                      <a:pt x="60" y="30"/>
                      <a:pt x="36" y="5"/>
                      <a:pt x="5" y="0"/>
                    </a:cubicBezTo>
                    <a:cubicBezTo>
                      <a:pt x="5" y="0"/>
                      <a:pt x="5" y="0"/>
                      <a:pt x="5" y="1"/>
                    </a:cubicBezTo>
                    <a:cubicBezTo>
                      <a:pt x="5" y="3"/>
                      <a:pt x="5" y="3"/>
                      <a:pt x="5" y="3"/>
                    </a:cubicBezTo>
                    <a:cubicBezTo>
                      <a:pt x="5" y="3"/>
                      <a:pt x="5" y="3"/>
                      <a:pt x="7" y="3"/>
                    </a:cubicBezTo>
                    <a:cubicBezTo>
                      <a:pt x="27" y="9"/>
                      <a:pt x="43" y="26"/>
                      <a:pt x="43" y="50"/>
                    </a:cubicBezTo>
                    <a:cubicBezTo>
                      <a:pt x="43" y="73"/>
                      <a:pt x="25" y="93"/>
                      <a:pt x="0" y="94"/>
                    </a:cubicBezTo>
                    <a:cubicBezTo>
                      <a:pt x="0" y="96"/>
                      <a:pt x="0" y="96"/>
                      <a:pt x="0" y="96"/>
                    </a:cubicBezTo>
                    <a:cubicBezTo>
                      <a:pt x="0" y="103"/>
                      <a:pt x="0" y="103"/>
                      <a:pt x="0" y="103"/>
                    </a:cubicBezTo>
                    <a:cubicBezTo>
                      <a:pt x="0" y="105"/>
                      <a:pt x="0" y="105"/>
                      <a:pt x="0" y="105"/>
                    </a:cubicBezTo>
                    <a:cubicBezTo>
                      <a:pt x="2" y="105"/>
                      <a:pt x="2" y="105"/>
                      <a:pt x="4" y="105"/>
                    </a:cubicBezTo>
                    <a:cubicBezTo>
                      <a:pt x="4" y="107"/>
                      <a:pt x="4" y="107"/>
                      <a:pt x="4" y="107"/>
                    </a:cubicBezTo>
                    <a:cubicBezTo>
                      <a:pt x="5" y="107"/>
                      <a:pt x="5" y="107"/>
                      <a:pt x="5" y="107"/>
                    </a:cubicBezTo>
                    <a:cubicBezTo>
                      <a:pt x="7" y="109"/>
                      <a:pt x="7" y="109"/>
                      <a:pt x="7" y="109"/>
                    </a:cubicBezTo>
                    <a:cubicBezTo>
                      <a:pt x="7" y="110"/>
                      <a:pt x="7" y="110"/>
                      <a:pt x="7" y="110"/>
                    </a:cubicBezTo>
                    <a:cubicBezTo>
                      <a:pt x="9" y="110"/>
                      <a:pt x="9" y="110"/>
                      <a:pt x="9" y="110"/>
                    </a:cubicBezTo>
                    <a:cubicBezTo>
                      <a:pt x="9" y="111"/>
                      <a:pt x="9" y="111"/>
                      <a:pt x="9" y="111"/>
                    </a:cubicBezTo>
                    <a:cubicBezTo>
                      <a:pt x="33" y="111"/>
                      <a:pt x="33" y="111"/>
                      <a:pt x="33" y="111"/>
                    </a:cubicBezTo>
                    <a:cubicBezTo>
                      <a:pt x="47" y="103"/>
                      <a:pt x="63" y="102"/>
                      <a:pt x="78" y="110"/>
                    </a:cubicBezTo>
                    <a:cubicBezTo>
                      <a:pt x="78" y="110"/>
                      <a:pt x="78" y="111"/>
                      <a:pt x="79" y="111"/>
                    </a:cubicBezTo>
                    <a:cubicBezTo>
                      <a:pt x="97" y="111"/>
                      <a:pt x="97" y="111"/>
                      <a:pt x="97" y="111"/>
                    </a:cubicBezTo>
                    <a:cubicBezTo>
                      <a:pt x="92" y="102"/>
                      <a:pt x="84" y="94"/>
                      <a:pt x="75" y="89"/>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35" name="Freeform 18"/>
              <p:cNvSpPr>
                <a:spLocks/>
              </p:cNvSpPr>
              <p:nvPr/>
            </p:nvSpPr>
            <p:spPr bwMode="auto">
              <a:xfrm>
                <a:off x="3714" y="2182"/>
                <a:ext cx="60" cy="52"/>
              </a:xfrm>
              <a:custGeom>
                <a:avLst/>
                <a:gdLst>
                  <a:gd name="T0" fmla="*/ 36 w 36"/>
                  <a:gd name="T1" fmla="*/ 13 h 31"/>
                  <a:gd name="T2" fmla="*/ 25 w 36"/>
                  <a:gd name="T3" fmla="*/ 31 h 31"/>
                  <a:gd name="T4" fmla="*/ 1 w 36"/>
                  <a:gd name="T5" fmla="*/ 23 h 31"/>
                  <a:gd name="T6" fmla="*/ 0 w 36"/>
                  <a:gd name="T7" fmla="*/ 23 h 31"/>
                  <a:gd name="T8" fmla="*/ 0 w 36"/>
                  <a:gd name="T9" fmla="*/ 0 h 31"/>
                  <a:gd name="T10" fmla="*/ 1 w 36"/>
                  <a:gd name="T11" fmla="*/ 0 h 31"/>
                  <a:gd name="T12" fmla="*/ 36 w 36"/>
                  <a:gd name="T13" fmla="*/ 13 h 31"/>
                </a:gdLst>
                <a:ahLst/>
                <a:cxnLst>
                  <a:cxn ang="0">
                    <a:pos x="T0" y="T1"/>
                  </a:cxn>
                  <a:cxn ang="0">
                    <a:pos x="T2" y="T3"/>
                  </a:cxn>
                  <a:cxn ang="0">
                    <a:pos x="T4" y="T5"/>
                  </a:cxn>
                  <a:cxn ang="0">
                    <a:pos x="T6" y="T7"/>
                  </a:cxn>
                  <a:cxn ang="0">
                    <a:pos x="T8" y="T9"/>
                  </a:cxn>
                  <a:cxn ang="0">
                    <a:pos x="T10" y="T11"/>
                  </a:cxn>
                  <a:cxn ang="0">
                    <a:pos x="T12" y="T13"/>
                  </a:cxn>
                </a:cxnLst>
                <a:rect l="0" t="0" r="r" b="b"/>
                <a:pathLst>
                  <a:path w="36" h="31">
                    <a:moveTo>
                      <a:pt x="36" y="13"/>
                    </a:moveTo>
                    <a:cubicBezTo>
                      <a:pt x="32" y="19"/>
                      <a:pt x="29" y="25"/>
                      <a:pt x="25" y="31"/>
                    </a:cubicBezTo>
                    <a:cubicBezTo>
                      <a:pt x="18" y="25"/>
                      <a:pt x="9" y="23"/>
                      <a:pt x="1" y="23"/>
                    </a:cubicBezTo>
                    <a:cubicBezTo>
                      <a:pt x="0" y="23"/>
                      <a:pt x="0" y="23"/>
                      <a:pt x="0" y="23"/>
                    </a:cubicBezTo>
                    <a:cubicBezTo>
                      <a:pt x="0" y="0"/>
                      <a:pt x="0" y="0"/>
                      <a:pt x="0" y="0"/>
                    </a:cubicBezTo>
                    <a:cubicBezTo>
                      <a:pt x="1" y="0"/>
                      <a:pt x="1" y="0"/>
                      <a:pt x="1" y="0"/>
                    </a:cubicBezTo>
                    <a:cubicBezTo>
                      <a:pt x="13" y="0"/>
                      <a:pt x="25" y="4"/>
                      <a:pt x="36" y="13"/>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36" name="Freeform 19"/>
              <p:cNvSpPr>
                <a:spLocks/>
              </p:cNvSpPr>
              <p:nvPr/>
            </p:nvSpPr>
            <p:spPr bwMode="auto">
              <a:xfrm>
                <a:off x="3729" y="2031"/>
                <a:ext cx="237" cy="234"/>
              </a:xfrm>
              <a:custGeom>
                <a:avLst/>
                <a:gdLst>
                  <a:gd name="T0" fmla="*/ 19 w 142"/>
                  <a:gd name="T1" fmla="*/ 21 h 141"/>
                  <a:gd name="T2" fmla="*/ 121 w 142"/>
                  <a:gd name="T3" fmla="*/ 122 h 141"/>
                  <a:gd name="T4" fmla="*/ 113 w 142"/>
                  <a:gd name="T5" fmla="*/ 122 h 141"/>
                  <a:gd name="T6" fmla="*/ 116 w 142"/>
                  <a:gd name="T7" fmla="*/ 141 h 141"/>
                  <a:gd name="T8" fmla="*/ 123 w 142"/>
                  <a:gd name="T9" fmla="*/ 141 h 141"/>
                  <a:gd name="T10" fmla="*/ 142 w 142"/>
                  <a:gd name="T11" fmla="*/ 141 h 141"/>
                  <a:gd name="T12" fmla="*/ 140 w 142"/>
                  <a:gd name="T13" fmla="*/ 122 h 141"/>
                  <a:gd name="T14" fmla="*/ 19 w 142"/>
                  <a:gd name="T15" fmla="*/ 2 h 141"/>
                  <a:gd name="T16" fmla="*/ 0 w 142"/>
                  <a:gd name="T17" fmla="*/ 0 h 141"/>
                  <a:gd name="T18" fmla="*/ 0 w 142"/>
                  <a:gd name="T19" fmla="*/ 18 h 141"/>
                  <a:gd name="T20" fmla="*/ 0 w 142"/>
                  <a:gd name="T21" fmla="*/ 26 h 141"/>
                  <a:gd name="T22" fmla="*/ 19 w 142"/>
                  <a:gd name="T23" fmla="*/ 29 h 141"/>
                  <a:gd name="T24" fmla="*/ 19 w 142"/>
                  <a:gd name="T25" fmla="*/ 21 h 141"/>
                  <a:gd name="T26" fmla="*/ 19 w 142"/>
                  <a:gd name="T27" fmla="*/ 21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42" h="141">
                    <a:moveTo>
                      <a:pt x="19" y="21"/>
                    </a:moveTo>
                    <a:cubicBezTo>
                      <a:pt x="69" y="33"/>
                      <a:pt x="110" y="72"/>
                      <a:pt x="121" y="122"/>
                    </a:cubicBezTo>
                    <a:cubicBezTo>
                      <a:pt x="113" y="122"/>
                      <a:pt x="113" y="122"/>
                      <a:pt x="113" y="122"/>
                    </a:cubicBezTo>
                    <a:cubicBezTo>
                      <a:pt x="115" y="128"/>
                      <a:pt x="116" y="134"/>
                      <a:pt x="116" y="141"/>
                    </a:cubicBezTo>
                    <a:cubicBezTo>
                      <a:pt x="123" y="141"/>
                      <a:pt x="123" y="141"/>
                      <a:pt x="123" y="141"/>
                    </a:cubicBezTo>
                    <a:cubicBezTo>
                      <a:pt x="142" y="141"/>
                      <a:pt x="142" y="141"/>
                      <a:pt x="142" y="141"/>
                    </a:cubicBezTo>
                    <a:cubicBezTo>
                      <a:pt x="142" y="134"/>
                      <a:pt x="141" y="128"/>
                      <a:pt x="140" y="122"/>
                    </a:cubicBezTo>
                    <a:cubicBezTo>
                      <a:pt x="127" y="61"/>
                      <a:pt x="80" y="14"/>
                      <a:pt x="19" y="2"/>
                    </a:cubicBezTo>
                    <a:cubicBezTo>
                      <a:pt x="13" y="1"/>
                      <a:pt x="7" y="1"/>
                      <a:pt x="0" y="0"/>
                    </a:cubicBezTo>
                    <a:cubicBezTo>
                      <a:pt x="0" y="18"/>
                      <a:pt x="0" y="18"/>
                      <a:pt x="0" y="18"/>
                    </a:cubicBezTo>
                    <a:cubicBezTo>
                      <a:pt x="0" y="26"/>
                      <a:pt x="0" y="26"/>
                      <a:pt x="0" y="26"/>
                    </a:cubicBezTo>
                    <a:cubicBezTo>
                      <a:pt x="7" y="27"/>
                      <a:pt x="13" y="28"/>
                      <a:pt x="19" y="29"/>
                    </a:cubicBezTo>
                    <a:cubicBezTo>
                      <a:pt x="19" y="21"/>
                      <a:pt x="19" y="21"/>
                      <a:pt x="19" y="21"/>
                    </a:cubicBezTo>
                    <a:cubicBezTo>
                      <a:pt x="19" y="21"/>
                      <a:pt x="19" y="21"/>
                      <a:pt x="19" y="21"/>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grpSp>
      </p:grpSp>
      <p:grpSp>
        <p:nvGrpSpPr>
          <p:cNvPr id="33" name="Group 32"/>
          <p:cNvGrpSpPr/>
          <p:nvPr/>
        </p:nvGrpSpPr>
        <p:grpSpPr>
          <a:xfrm>
            <a:off x="9856244" y="2418849"/>
            <a:ext cx="301740" cy="292428"/>
            <a:chOff x="7117798" y="2044765"/>
            <a:chExt cx="441444" cy="427820"/>
          </a:xfrm>
        </p:grpSpPr>
        <p:sp>
          <p:nvSpPr>
            <p:cNvPr id="364" name="Freeform 29"/>
            <p:cNvSpPr>
              <a:spLocks/>
            </p:cNvSpPr>
            <p:nvPr/>
          </p:nvSpPr>
          <p:spPr bwMode="auto">
            <a:xfrm rot="16200000">
              <a:off x="7124610" y="2037953"/>
              <a:ext cx="427820" cy="441444"/>
            </a:xfrm>
            <a:custGeom>
              <a:avLst/>
              <a:gdLst>
                <a:gd name="T0" fmla="*/ 189 w 189"/>
                <a:gd name="T1" fmla="*/ 0 h 196"/>
                <a:gd name="T2" fmla="*/ 189 w 189"/>
                <a:gd name="T3" fmla="*/ 196 h 196"/>
                <a:gd name="T4" fmla="*/ 0 w 189"/>
                <a:gd name="T5" fmla="*/ 0 h 196"/>
                <a:gd name="T6" fmla="*/ 189 w 189"/>
                <a:gd name="T7" fmla="*/ 0 h 196"/>
              </a:gdLst>
              <a:ahLst/>
              <a:cxnLst>
                <a:cxn ang="0">
                  <a:pos x="T0" y="T1"/>
                </a:cxn>
                <a:cxn ang="0">
                  <a:pos x="T2" y="T3"/>
                </a:cxn>
                <a:cxn ang="0">
                  <a:pos x="T4" y="T5"/>
                </a:cxn>
                <a:cxn ang="0">
                  <a:pos x="T6" y="T7"/>
                </a:cxn>
              </a:cxnLst>
              <a:rect l="0" t="0" r="r" b="b"/>
              <a:pathLst>
                <a:path w="189" h="196">
                  <a:moveTo>
                    <a:pt x="189" y="0"/>
                  </a:moveTo>
                  <a:cubicBezTo>
                    <a:pt x="189" y="196"/>
                    <a:pt x="189" y="196"/>
                    <a:pt x="189" y="196"/>
                  </a:cubicBezTo>
                  <a:cubicBezTo>
                    <a:pt x="85" y="196"/>
                    <a:pt x="0" y="108"/>
                    <a:pt x="0" y="0"/>
                  </a:cubicBezTo>
                  <a:lnTo>
                    <a:pt x="189" y="0"/>
                  </a:lnTo>
                  <a:close/>
                </a:path>
              </a:pathLst>
            </a:custGeom>
            <a:solidFill>
              <a:srgbClr val="FFFFFF"/>
            </a:solidFill>
            <a:ln w="31750">
              <a:solidFill>
                <a:srgbClr val="F45E0A"/>
              </a:solidFill>
              <a:round/>
              <a:headEnd/>
              <a:tailEnd/>
            </a:ln>
          </p:spPr>
          <p:txBody>
            <a:bodyPr vert="horz" wrap="square" lIns="121888" tIns="60944" rIns="121888" bIns="60944" numCol="1" anchor="t" anchorCtr="0" compatLnSpc="1">
              <a:prstTxWarp prst="textNoShape">
                <a:avLst/>
              </a:prstTxWarp>
            </a:bodyPr>
            <a:lstStyle/>
            <a:p>
              <a:pPr defTabSz="1218895"/>
              <a:endParaRPr lang="en-US" sz="2399" kern="0" dirty="0">
                <a:solidFill>
                  <a:sysClr val="windowText" lastClr="000000"/>
                </a:solidFill>
              </a:endParaRPr>
            </a:p>
          </p:txBody>
        </p:sp>
        <p:grpSp>
          <p:nvGrpSpPr>
            <p:cNvPr id="4" name="Group 4"/>
            <p:cNvGrpSpPr>
              <a:grpSpLocks noChangeAspect="1"/>
            </p:cNvGrpSpPr>
            <p:nvPr/>
          </p:nvGrpSpPr>
          <p:grpSpPr bwMode="auto">
            <a:xfrm>
              <a:off x="7169229" y="2089852"/>
              <a:ext cx="309666" cy="312124"/>
              <a:chOff x="3712" y="2035"/>
              <a:chExt cx="252" cy="254"/>
            </a:xfrm>
          </p:grpSpPr>
          <p:sp>
            <p:nvSpPr>
              <p:cNvPr id="6" name="Freeform 5"/>
              <p:cNvSpPr>
                <a:spLocks noEditPoints="1"/>
              </p:cNvSpPr>
              <p:nvPr/>
            </p:nvSpPr>
            <p:spPr bwMode="auto">
              <a:xfrm>
                <a:off x="3712" y="2035"/>
                <a:ext cx="189" cy="171"/>
              </a:xfrm>
              <a:custGeom>
                <a:avLst/>
                <a:gdLst>
                  <a:gd name="T0" fmla="*/ 94 w 113"/>
                  <a:gd name="T1" fmla="*/ 71 h 103"/>
                  <a:gd name="T2" fmla="*/ 92 w 113"/>
                  <a:gd name="T3" fmla="*/ 71 h 103"/>
                  <a:gd name="T4" fmla="*/ 35 w 113"/>
                  <a:gd name="T5" fmla="*/ 80 h 103"/>
                  <a:gd name="T6" fmla="*/ 17 w 113"/>
                  <a:gd name="T7" fmla="*/ 21 h 103"/>
                  <a:gd name="T8" fmla="*/ 15 w 113"/>
                  <a:gd name="T9" fmla="*/ 19 h 103"/>
                  <a:gd name="T10" fmla="*/ 10 w 113"/>
                  <a:gd name="T11" fmla="*/ 15 h 103"/>
                  <a:gd name="T12" fmla="*/ 8 w 113"/>
                  <a:gd name="T13" fmla="*/ 15 h 103"/>
                  <a:gd name="T14" fmla="*/ 7 w 113"/>
                  <a:gd name="T15" fmla="*/ 17 h 103"/>
                  <a:gd name="T16" fmla="*/ 5 w 113"/>
                  <a:gd name="T17" fmla="*/ 17 h 103"/>
                  <a:gd name="T18" fmla="*/ 3 w 113"/>
                  <a:gd name="T19" fmla="*/ 17 h 103"/>
                  <a:gd name="T20" fmla="*/ 1 w 113"/>
                  <a:gd name="T21" fmla="*/ 19 h 103"/>
                  <a:gd name="T22" fmla="*/ 0 w 113"/>
                  <a:gd name="T23" fmla="*/ 19 h 103"/>
                  <a:gd name="T24" fmla="*/ 0 w 113"/>
                  <a:gd name="T25" fmla="*/ 74 h 103"/>
                  <a:gd name="T26" fmla="*/ 15 w 113"/>
                  <a:gd name="T27" fmla="*/ 87 h 103"/>
                  <a:gd name="T28" fmla="*/ 95 w 113"/>
                  <a:gd name="T29" fmla="*/ 73 h 103"/>
                  <a:gd name="T30" fmla="*/ 95 w 113"/>
                  <a:gd name="T31" fmla="*/ 71 h 103"/>
                  <a:gd name="T32" fmla="*/ 94 w 113"/>
                  <a:gd name="T33" fmla="*/ 71 h 103"/>
                  <a:gd name="T34" fmla="*/ 12 w 113"/>
                  <a:gd name="T35" fmla="*/ 0 h 103"/>
                  <a:gd name="T36" fmla="*/ 12 w 113"/>
                  <a:gd name="T37" fmla="*/ 1 h 103"/>
                  <a:gd name="T38" fmla="*/ 12 w 113"/>
                  <a:gd name="T39" fmla="*/ 3 h 103"/>
                  <a:gd name="T40" fmla="*/ 12 w 113"/>
                  <a:gd name="T41" fmla="*/ 5 h 103"/>
                  <a:gd name="T42" fmla="*/ 12 w 113"/>
                  <a:gd name="T43" fmla="*/ 8 h 103"/>
                  <a:gd name="T44" fmla="*/ 14 w 113"/>
                  <a:gd name="T45" fmla="*/ 10 h 103"/>
                  <a:gd name="T46" fmla="*/ 19 w 113"/>
                  <a:gd name="T47" fmla="*/ 14 h 103"/>
                  <a:gd name="T48" fmla="*/ 21 w 113"/>
                  <a:gd name="T49" fmla="*/ 14 h 103"/>
                  <a:gd name="T50" fmla="*/ 36 w 113"/>
                  <a:gd name="T51" fmla="*/ 0 h 103"/>
                  <a:gd name="T52" fmla="*/ 12 w 113"/>
                  <a:gd name="T53" fmla="*/ 0 h 103"/>
                  <a:gd name="T54" fmla="*/ 100 w 113"/>
                  <a:gd name="T55" fmla="*/ 0 h 103"/>
                  <a:gd name="T56" fmla="*/ 82 w 113"/>
                  <a:gd name="T57" fmla="*/ 0 h 103"/>
                  <a:gd name="T58" fmla="*/ 102 w 113"/>
                  <a:gd name="T59" fmla="*/ 53 h 103"/>
                  <a:gd name="T60" fmla="*/ 102 w 113"/>
                  <a:gd name="T61" fmla="*/ 55 h 103"/>
                  <a:gd name="T62" fmla="*/ 104 w 113"/>
                  <a:gd name="T63" fmla="*/ 57 h 103"/>
                  <a:gd name="T64" fmla="*/ 106 w 113"/>
                  <a:gd name="T65" fmla="*/ 57 h 103"/>
                  <a:gd name="T66" fmla="*/ 100 w 113"/>
                  <a:gd name="T67" fmla="*/ 0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13" h="103">
                    <a:moveTo>
                      <a:pt x="94" y="71"/>
                    </a:moveTo>
                    <a:cubicBezTo>
                      <a:pt x="94" y="69"/>
                      <a:pt x="92" y="69"/>
                      <a:pt x="92" y="71"/>
                    </a:cubicBezTo>
                    <a:cubicBezTo>
                      <a:pt x="78" y="87"/>
                      <a:pt x="55" y="91"/>
                      <a:pt x="35" y="80"/>
                    </a:cubicBezTo>
                    <a:cubicBezTo>
                      <a:pt x="15" y="67"/>
                      <a:pt x="7" y="42"/>
                      <a:pt x="17" y="21"/>
                    </a:cubicBezTo>
                    <a:cubicBezTo>
                      <a:pt x="17" y="19"/>
                      <a:pt x="17" y="19"/>
                      <a:pt x="15" y="19"/>
                    </a:cubicBezTo>
                    <a:cubicBezTo>
                      <a:pt x="10" y="15"/>
                      <a:pt x="10" y="15"/>
                      <a:pt x="10" y="15"/>
                    </a:cubicBezTo>
                    <a:cubicBezTo>
                      <a:pt x="8" y="15"/>
                      <a:pt x="8" y="15"/>
                      <a:pt x="8" y="15"/>
                    </a:cubicBezTo>
                    <a:cubicBezTo>
                      <a:pt x="7" y="17"/>
                      <a:pt x="7" y="17"/>
                      <a:pt x="7" y="17"/>
                    </a:cubicBezTo>
                    <a:cubicBezTo>
                      <a:pt x="5" y="17"/>
                      <a:pt x="5" y="17"/>
                      <a:pt x="5" y="17"/>
                    </a:cubicBezTo>
                    <a:cubicBezTo>
                      <a:pt x="5" y="17"/>
                      <a:pt x="5" y="17"/>
                      <a:pt x="3" y="17"/>
                    </a:cubicBezTo>
                    <a:cubicBezTo>
                      <a:pt x="3" y="19"/>
                      <a:pt x="3" y="19"/>
                      <a:pt x="1" y="19"/>
                    </a:cubicBezTo>
                    <a:cubicBezTo>
                      <a:pt x="0" y="19"/>
                      <a:pt x="0" y="19"/>
                      <a:pt x="0" y="19"/>
                    </a:cubicBezTo>
                    <a:cubicBezTo>
                      <a:pt x="0" y="74"/>
                      <a:pt x="0" y="74"/>
                      <a:pt x="0" y="74"/>
                    </a:cubicBezTo>
                    <a:cubicBezTo>
                      <a:pt x="5" y="80"/>
                      <a:pt x="10" y="83"/>
                      <a:pt x="15" y="87"/>
                    </a:cubicBezTo>
                    <a:cubicBezTo>
                      <a:pt x="42" y="103"/>
                      <a:pt x="78" y="96"/>
                      <a:pt x="95" y="73"/>
                    </a:cubicBezTo>
                    <a:cubicBezTo>
                      <a:pt x="95" y="71"/>
                      <a:pt x="95" y="71"/>
                      <a:pt x="95" y="71"/>
                    </a:cubicBezTo>
                    <a:cubicBezTo>
                      <a:pt x="94" y="71"/>
                      <a:pt x="94" y="71"/>
                      <a:pt x="94" y="71"/>
                    </a:cubicBezTo>
                    <a:close/>
                    <a:moveTo>
                      <a:pt x="12" y="0"/>
                    </a:moveTo>
                    <a:cubicBezTo>
                      <a:pt x="12" y="1"/>
                      <a:pt x="12" y="1"/>
                      <a:pt x="12" y="1"/>
                    </a:cubicBezTo>
                    <a:cubicBezTo>
                      <a:pt x="12" y="1"/>
                      <a:pt x="12" y="1"/>
                      <a:pt x="12" y="3"/>
                    </a:cubicBezTo>
                    <a:cubicBezTo>
                      <a:pt x="12" y="3"/>
                      <a:pt x="12" y="3"/>
                      <a:pt x="12" y="5"/>
                    </a:cubicBezTo>
                    <a:cubicBezTo>
                      <a:pt x="12" y="7"/>
                      <a:pt x="12" y="8"/>
                      <a:pt x="12" y="8"/>
                    </a:cubicBezTo>
                    <a:cubicBezTo>
                      <a:pt x="12" y="8"/>
                      <a:pt x="12" y="10"/>
                      <a:pt x="14" y="10"/>
                    </a:cubicBezTo>
                    <a:cubicBezTo>
                      <a:pt x="19" y="14"/>
                      <a:pt x="19" y="14"/>
                      <a:pt x="19" y="14"/>
                    </a:cubicBezTo>
                    <a:cubicBezTo>
                      <a:pt x="21" y="14"/>
                      <a:pt x="21" y="14"/>
                      <a:pt x="21" y="14"/>
                    </a:cubicBezTo>
                    <a:cubicBezTo>
                      <a:pt x="25" y="8"/>
                      <a:pt x="30" y="3"/>
                      <a:pt x="36" y="0"/>
                    </a:cubicBezTo>
                    <a:lnTo>
                      <a:pt x="12" y="0"/>
                    </a:lnTo>
                    <a:close/>
                    <a:moveTo>
                      <a:pt x="100" y="0"/>
                    </a:moveTo>
                    <a:cubicBezTo>
                      <a:pt x="82" y="0"/>
                      <a:pt x="82" y="0"/>
                      <a:pt x="82" y="0"/>
                    </a:cubicBezTo>
                    <a:cubicBezTo>
                      <a:pt x="101" y="11"/>
                      <a:pt x="108" y="34"/>
                      <a:pt x="102" y="53"/>
                    </a:cubicBezTo>
                    <a:cubicBezTo>
                      <a:pt x="101" y="55"/>
                      <a:pt x="102" y="55"/>
                      <a:pt x="102" y="55"/>
                    </a:cubicBezTo>
                    <a:cubicBezTo>
                      <a:pt x="104" y="57"/>
                      <a:pt x="104" y="57"/>
                      <a:pt x="104" y="57"/>
                    </a:cubicBezTo>
                    <a:cubicBezTo>
                      <a:pt x="104" y="57"/>
                      <a:pt x="104" y="57"/>
                      <a:pt x="106" y="57"/>
                    </a:cubicBezTo>
                    <a:cubicBezTo>
                      <a:pt x="113" y="38"/>
                      <a:pt x="111" y="17"/>
                      <a:pt x="100" y="0"/>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15" name="Freeform 6"/>
              <p:cNvSpPr>
                <a:spLocks/>
              </p:cNvSpPr>
              <p:nvPr/>
            </p:nvSpPr>
            <p:spPr bwMode="auto">
              <a:xfrm>
                <a:off x="3747" y="2035"/>
                <a:ext cx="70" cy="108"/>
              </a:xfrm>
              <a:custGeom>
                <a:avLst/>
                <a:gdLst>
                  <a:gd name="T0" fmla="*/ 42 w 42"/>
                  <a:gd name="T1" fmla="*/ 2 h 65"/>
                  <a:gd name="T2" fmla="*/ 23 w 42"/>
                  <a:gd name="T3" fmla="*/ 3 h 65"/>
                  <a:gd name="T4" fmla="*/ 17 w 42"/>
                  <a:gd name="T5" fmla="*/ 28 h 65"/>
                  <a:gd name="T6" fmla="*/ 0 w 42"/>
                  <a:gd name="T7" fmla="*/ 46 h 65"/>
                  <a:gd name="T8" fmla="*/ 8 w 42"/>
                  <a:gd name="T9" fmla="*/ 65 h 65"/>
                  <a:gd name="T10" fmla="*/ 33 w 42"/>
                  <a:gd name="T11" fmla="*/ 39 h 65"/>
                  <a:gd name="T12" fmla="*/ 42 w 42"/>
                  <a:gd name="T13" fmla="*/ 2 h 65"/>
                </a:gdLst>
                <a:ahLst/>
                <a:cxnLst>
                  <a:cxn ang="0">
                    <a:pos x="T0" y="T1"/>
                  </a:cxn>
                  <a:cxn ang="0">
                    <a:pos x="T2" y="T3"/>
                  </a:cxn>
                  <a:cxn ang="0">
                    <a:pos x="T4" y="T5"/>
                  </a:cxn>
                  <a:cxn ang="0">
                    <a:pos x="T6" y="T7"/>
                  </a:cxn>
                  <a:cxn ang="0">
                    <a:pos x="T8" y="T9"/>
                  </a:cxn>
                  <a:cxn ang="0">
                    <a:pos x="T10" y="T11"/>
                  </a:cxn>
                  <a:cxn ang="0">
                    <a:pos x="T12" y="T13"/>
                  </a:cxn>
                </a:cxnLst>
                <a:rect l="0" t="0" r="r" b="b"/>
                <a:pathLst>
                  <a:path w="42" h="65">
                    <a:moveTo>
                      <a:pt x="42" y="2"/>
                    </a:moveTo>
                    <a:cubicBezTo>
                      <a:pt x="35" y="0"/>
                      <a:pt x="28" y="2"/>
                      <a:pt x="23" y="3"/>
                    </a:cubicBezTo>
                    <a:cubicBezTo>
                      <a:pt x="23" y="11"/>
                      <a:pt x="22" y="20"/>
                      <a:pt x="17" y="28"/>
                    </a:cubicBezTo>
                    <a:cubicBezTo>
                      <a:pt x="13" y="37"/>
                      <a:pt x="6" y="42"/>
                      <a:pt x="0" y="46"/>
                    </a:cubicBezTo>
                    <a:cubicBezTo>
                      <a:pt x="1" y="54"/>
                      <a:pt x="5" y="59"/>
                      <a:pt x="8" y="65"/>
                    </a:cubicBezTo>
                    <a:cubicBezTo>
                      <a:pt x="18" y="59"/>
                      <a:pt x="27" y="50"/>
                      <a:pt x="33" y="39"/>
                    </a:cubicBezTo>
                    <a:cubicBezTo>
                      <a:pt x="39" y="28"/>
                      <a:pt x="42" y="15"/>
                      <a:pt x="42" y="2"/>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2" name="Freeform 7"/>
              <p:cNvSpPr>
                <a:spLocks/>
              </p:cNvSpPr>
              <p:nvPr/>
            </p:nvSpPr>
            <p:spPr bwMode="auto">
              <a:xfrm>
                <a:off x="3727" y="2053"/>
                <a:ext cx="237" cy="236"/>
              </a:xfrm>
              <a:custGeom>
                <a:avLst/>
                <a:gdLst>
                  <a:gd name="T0" fmla="*/ 121 w 142"/>
                  <a:gd name="T1" fmla="*/ 19 h 142"/>
                  <a:gd name="T2" fmla="*/ 19 w 142"/>
                  <a:gd name="T3" fmla="*/ 120 h 142"/>
                  <a:gd name="T4" fmla="*/ 19 w 142"/>
                  <a:gd name="T5" fmla="*/ 112 h 142"/>
                  <a:gd name="T6" fmla="*/ 0 w 142"/>
                  <a:gd name="T7" fmla="*/ 115 h 142"/>
                  <a:gd name="T8" fmla="*/ 0 w 142"/>
                  <a:gd name="T9" fmla="*/ 123 h 142"/>
                  <a:gd name="T10" fmla="*/ 0 w 142"/>
                  <a:gd name="T11" fmla="*/ 142 h 142"/>
                  <a:gd name="T12" fmla="*/ 19 w 142"/>
                  <a:gd name="T13" fmla="*/ 139 h 142"/>
                  <a:gd name="T14" fmla="*/ 140 w 142"/>
                  <a:gd name="T15" fmla="*/ 19 h 142"/>
                  <a:gd name="T16" fmla="*/ 142 w 142"/>
                  <a:gd name="T17" fmla="*/ 0 h 142"/>
                  <a:gd name="T18" fmla="*/ 123 w 142"/>
                  <a:gd name="T19" fmla="*/ 0 h 142"/>
                  <a:gd name="T20" fmla="*/ 116 w 142"/>
                  <a:gd name="T21" fmla="*/ 0 h 142"/>
                  <a:gd name="T22" fmla="*/ 113 w 142"/>
                  <a:gd name="T23" fmla="*/ 19 h 142"/>
                  <a:gd name="T24" fmla="*/ 121 w 142"/>
                  <a:gd name="T25" fmla="*/ 19 h 142"/>
                  <a:gd name="T26" fmla="*/ 121 w 142"/>
                  <a:gd name="T27" fmla="*/ 19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42" h="142">
                    <a:moveTo>
                      <a:pt x="121" y="19"/>
                    </a:moveTo>
                    <a:cubicBezTo>
                      <a:pt x="110" y="69"/>
                      <a:pt x="69" y="108"/>
                      <a:pt x="19" y="120"/>
                    </a:cubicBezTo>
                    <a:cubicBezTo>
                      <a:pt x="19" y="112"/>
                      <a:pt x="19" y="112"/>
                      <a:pt x="19" y="112"/>
                    </a:cubicBezTo>
                    <a:cubicBezTo>
                      <a:pt x="13" y="113"/>
                      <a:pt x="7" y="114"/>
                      <a:pt x="0" y="115"/>
                    </a:cubicBezTo>
                    <a:cubicBezTo>
                      <a:pt x="0" y="123"/>
                      <a:pt x="0" y="123"/>
                      <a:pt x="0" y="123"/>
                    </a:cubicBezTo>
                    <a:cubicBezTo>
                      <a:pt x="0" y="142"/>
                      <a:pt x="0" y="142"/>
                      <a:pt x="0" y="142"/>
                    </a:cubicBezTo>
                    <a:cubicBezTo>
                      <a:pt x="7" y="141"/>
                      <a:pt x="13" y="141"/>
                      <a:pt x="19" y="139"/>
                    </a:cubicBezTo>
                    <a:cubicBezTo>
                      <a:pt x="80" y="127"/>
                      <a:pt x="127" y="80"/>
                      <a:pt x="140" y="19"/>
                    </a:cubicBezTo>
                    <a:cubicBezTo>
                      <a:pt x="141" y="13"/>
                      <a:pt x="142" y="7"/>
                      <a:pt x="142" y="0"/>
                    </a:cubicBezTo>
                    <a:cubicBezTo>
                      <a:pt x="123" y="0"/>
                      <a:pt x="123" y="0"/>
                      <a:pt x="123" y="0"/>
                    </a:cubicBezTo>
                    <a:cubicBezTo>
                      <a:pt x="116" y="0"/>
                      <a:pt x="116" y="0"/>
                      <a:pt x="116" y="0"/>
                    </a:cubicBezTo>
                    <a:cubicBezTo>
                      <a:pt x="116" y="7"/>
                      <a:pt x="115" y="13"/>
                      <a:pt x="113" y="19"/>
                    </a:cubicBezTo>
                    <a:cubicBezTo>
                      <a:pt x="121" y="19"/>
                      <a:pt x="121" y="19"/>
                      <a:pt x="121" y="19"/>
                    </a:cubicBezTo>
                    <a:cubicBezTo>
                      <a:pt x="121" y="19"/>
                      <a:pt x="121" y="19"/>
                      <a:pt x="121" y="19"/>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grpSp>
      </p:grpSp>
      <p:grpSp>
        <p:nvGrpSpPr>
          <p:cNvPr id="31" name="Group 30"/>
          <p:cNvGrpSpPr/>
          <p:nvPr/>
        </p:nvGrpSpPr>
        <p:grpSpPr>
          <a:xfrm>
            <a:off x="9538744" y="2108200"/>
            <a:ext cx="301738" cy="292426"/>
            <a:chOff x="6528577" y="1417794"/>
            <a:chExt cx="441442" cy="427818"/>
          </a:xfrm>
        </p:grpSpPr>
        <p:sp>
          <p:nvSpPr>
            <p:cNvPr id="363" name="Freeform 29"/>
            <p:cNvSpPr>
              <a:spLocks/>
            </p:cNvSpPr>
            <p:nvPr/>
          </p:nvSpPr>
          <p:spPr bwMode="auto">
            <a:xfrm rot="5400000">
              <a:off x="6535389" y="1410982"/>
              <a:ext cx="427818" cy="441442"/>
            </a:xfrm>
            <a:custGeom>
              <a:avLst/>
              <a:gdLst>
                <a:gd name="T0" fmla="*/ 189 w 189"/>
                <a:gd name="T1" fmla="*/ 0 h 196"/>
                <a:gd name="T2" fmla="*/ 189 w 189"/>
                <a:gd name="T3" fmla="*/ 196 h 196"/>
                <a:gd name="T4" fmla="*/ 0 w 189"/>
                <a:gd name="T5" fmla="*/ 0 h 196"/>
                <a:gd name="T6" fmla="*/ 189 w 189"/>
                <a:gd name="T7" fmla="*/ 0 h 196"/>
              </a:gdLst>
              <a:ahLst/>
              <a:cxnLst>
                <a:cxn ang="0">
                  <a:pos x="T0" y="T1"/>
                </a:cxn>
                <a:cxn ang="0">
                  <a:pos x="T2" y="T3"/>
                </a:cxn>
                <a:cxn ang="0">
                  <a:pos x="T4" y="T5"/>
                </a:cxn>
                <a:cxn ang="0">
                  <a:pos x="T6" y="T7"/>
                </a:cxn>
              </a:cxnLst>
              <a:rect l="0" t="0" r="r" b="b"/>
              <a:pathLst>
                <a:path w="189" h="196">
                  <a:moveTo>
                    <a:pt x="189" y="0"/>
                  </a:moveTo>
                  <a:cubicBezTo>
                    <a:pt x="189" y="196"/>
                    <a:pt x="189" y="196"/>
                    <a:pt x="189" y="196"/>
                  </a:cubicBezTo>
                  <a:cubicBezTo>
                    <a:pt x="85" y="196"/>
                    <a:pt x="0" y="108"/>
                    <a:pt x="0" y="0"/>
                  </a:cubicBezTo>
                  <a:lnTo>
                    <a:pt x="189" y="0"/>
                  </a:lnTo>
                  <a:close/>
                </a:path>
              </a:pathLst>
            </a:custGeom>
            <a:solidFill>
              <a:srgbClr val="FFFFFF"/>
            </a:solidFill>
            <a:ln w="31750">
              <a:solidFill>
                <a:srgbClr val="F45E0A"/>
              </a:solidFill>
              <a:round/>
              <a:headEnd/>
              <a:tailEnd/>
            </a:ln>
          </p:spPr>
          <p:txBody>
            <a:bodyPr vert="horz" wrap="square" lIns="121888" tIns="60944" rIns="121888" bIns="60944" numCol="1" anchor="t" anchorCtr="0" compatLnSpc="1">
              <a:prstTxWarp prst="textNoShape">
                <a:avLst/>
              </a:prstTxWarp>
            </a:bodyPr>
            <a:lstStyle/>
            <a:p>
              <a:pPr defTabSz="1218895"/>
              <a:endParaRPr lang="en-US" sz="2399" kern="0" dirty="0">
                <a:solidFill>
                  <a:sysClr val="windowText" lastClr="000000"/>
                </a:solidFill>
              </a:endParaRPr>
            </a:p>
          </p:txBody>
        </p:sp>
        <p:grpSp>
          <p:nvGrpSpPr>
            <p:cNvPr id="39" name="Group 22"/>
            <p:cNvGrpSpPr>
              <a:grpSpLocks noChangeAspect="1"/>
            </p:cNvGrpSpPr>
            <p:nvPr/>
          </p:nvGrpSpPr>
          <p:grpSpPr bwMode="auto">
            <a:xfrm>
              <a:off x="6614150" y="1494748"/>
              <a:ext cx="312124" cy="312124"/>
              <a:chOff x="3713" y="2031"/>
              <a:chExt cx="254" cy="254"/>
            </a:xfrm>
          </p:grpSpPr>
          <p:sp>
            <p:nvSpPr>
              <p:cNvPr id="43" name="Freeform 23"/>
              <p:cNvSpPr>
                <a:spLocks/>
              </p:cNvSpPr>
              <p:nvPr/>
            </p:nvSpPr>
            <p:spPr bwMode="auto">
              <a:xfrm>
                <a:off x="3800" y="2101"/>
                <a:ext cx="164" cy="184"/>
              </a:xfrm>
              <a:custGeom>
                <a:avLst/>
                <a:gdLst>
                  <a:gd name="T0" fmla="*/ 96 w 98"/>
                  <a:gd name="T1" fmla="*/ 94 h 111"/>
                  <a:gd name="T2" fmla="*/ 54 w 98"/>
                  <a:gd name="T3" fmla="*/ 50 h 111"/>
                  <a:gd name="T4" fmla="*/ 91 w 98"/>
                  <a:gd name="T5" fmla="*/ 3 h 111"/>
                  <a:gd name="T6" fmla="*/ 91 w 98"/>
                  <a:gd name="T7" fmla="*/ 1 h 111"/>
                  <a:gd name="T8" fmla="*/ 91 w 98"/>
                  <a:gd name="T9" fmla="*/ 0 h 111"/>
                  <a:gd name="T10" fmla="*/ 38 w 98"/>
                  <a:gd name="T11" fmla="*/ 62 h 111"/>
                  <a:gd name="T12" fmla="*/ 41 w 98"/>
                  <a:gd name="T13" fmla="*/ 82 h 111"/>
                  <a:gd name="T14" fmla="*/ 22 w 98"/>
                  <a:gd name="T15" fmla="*/ 89 h 111"/>
                  <a:gd name="T16" fmla="*/ 0 w 98"/>
                  <a:gd name="T17" fmla="*/ 111 h 111"/>
                  <a:gd name="T18" fmla="*/ 18 w 98"/>
                  <a:gd name="T19" fmla="*/ 111 h 111"/>
                  <a:gd name="T20" fmla="*/ 18 w 98"/>
                  <a:gd name="T21" fmla="*/ 110 h 111"/>
                  <a:gd name="T22" fmla="*/ 64 w 98"/>
                  <a:gd name="T23" fmla="*/ 111 h 111"/>
                  <a:gd name="T24" fmla="*/ 89 w 98"/>
                  <a:gd name="T25" fmla="*/ 111 h 111"/>
                  <a:gd name="T26" fmla="*/ 89 w 98"/>
                  <a:gd name="T27" fmla="*/ 109 h 111"/>
                  <a:gd name="T28" fmla="*/ 91 w 98"/>
                  <a:gd name="T29" fmla="*/ 109 h 111"/>
                  <a:gd name="T30" fmla="*/ 91 w 98"/>
                  <a:gd name="T31" fmla="*/ 107 h 111"/>
                  <a:gd name="T32" fmla="*/ 93 w 98"/>
                  <a:gd name="T33" fmla="*/ 107 h 111"/>
                  <a:gd name="T34" fmla="*/ 93 w 98"/>
                  <a:gd name="T35" fmla="*/ 105 h 111"/>
                  <a:gd name="T36" fmla="*/ 96 w 98"/>
                  <a:gd name="T37" fmla="*/ 105 h 111"/>
                  <a:gd name="T38" fmla="*/ 98 w 98"/>
                  <a:gd name="T39" fmla="*/ 103 h 111"/>
                  <a:gd name="T40" fmla="*/ 98 w 98"/>
                  <a:gd name="T41" fmla="*/ 96 h 111"/>
                  <a:gd name="T42" fmla="*/ 96 w 98"/>
                  <a:gd name="T43" fmla="*/ 94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8" h="111">
                    <a:moveTo>
                      <a:pt x="96" y="94"/>
                    </a:moveTo>
                    <a:cubicBezTo>
                      <a:pt x="73" y="93"/>
                      <a:pt x="54" y="73"/>
                      <a:pt x="54" y="50"/>
                    </a:cubicBezTo>
                    <a:cubicBezTo>
                      <a:pt x="54" y="26"/>
                      <a:pt x="70" y="9"/>
                      <a:pt x="91" y="3"/>
                    </a:cubicBezTo>
                    <a:cubicBezTo>
                      <a:pt x="91" y="1"/>
                      <a:pt x="91" y="1"/>
                      <a:pt x="91" y="1"/>
                    </a:cubicBezTo>
                    <a:cubicBezTo>
                      <a:pt x="91" y="0"/>
                      <a:pt x="91" y="0"/>
                      <a:pt x="91" y="0"/>
                    </a:cubicBezTo>
                    <a:cubicBezTo>
                      <a:pt x="61" y="5"/>
                      <a:pt x="38" y="30"/>
                      <a:pt x="38" y="62"/>
                    </a:cubicBezTo>
                    <a:cubicBezTo>
                      <a:pt x="38" y="69"/>
                      <a:pt x="38" y="76"/>
                      <a:pt x="41" y="82"/>
                    </a:cubicBezTo>
                    <a:cubicBezTo>
                      <a:pt x="34" y="84"/>
                      <a:pt x="27" y="85"/>
                      <a:pt x="22" y="89"/>
                    </a:cubicBezTo>
                    <a:cubicBezTo>
                      <a:pt x="13" y="94"/>
                      <a:pt x="5" y="102"/>
                      <a:pt x="0" y="111"/>
                    </a:cubicBezTo>
                    <a:cubicBezTo>
                      <a:pt x="18" y="111"/>
                      <a:pt x="18" y="111"/>
                      <a:pt x="18" y="111"/>
                    </a:cubicBezTo>
                    <a:cubicBezTo>
                      <a:pt x="18" y="111"/>
                      <a:pt x="18" y="110"/>
                      <a:pt x="18" y="110"/>
                    </a:cubicBezTo>
                    <a:cubicBezTo>
                      <a:pt x="33" y="102"/>
                      <a:pt x="51" y="103"/>
                      <a:pt x="64" y="111"/>
                    </a:cubicBezTo>
                    <a:cubicBezTo>
                      <a:pt x="89" y="111"/>
                      <a:pt x="89" y="111"/>
                      <a:pt x="89" y="111"/>
                    </a:cubicBezTo>
                    <a:cubicBezTo>
                      <a:pt x="89" y="109"/>
                      <a:pt x="89" y="109"/>
                      <a:pt x="89" y="109"/>
                    </a:cubicBezTo>
                    <a:cubicBezTo>
                      <a:pt x="91" y="109"/>
                      <a:pt x="91" y="109"/>
                      <a:pt x="91" y="109"/>
                    </a:cubicBezTo>
                    <a:cubicBezTo>
                      <a:pt x="91" y="107"/>
                      <a:pt x="91" y="107"/>
                      <a:pt x="91" y="107"/>
                    </a:cubicBezTo>
                    <a:cubicBezTo>
                      <a:pt x="93" y="107"/>
                      <a:pt x="93" y="107"/>
                      <a:pt x="93" y="107"/>
                    </a:cubicBezTo>
                    <a:cubicBezTo>
                      <a:pt x="93" y="107"/>
                      <a:pt x="93" y="107"/>
                      <a:pt x="93" y="105"/>
                    </a:cubicBezTo>
                    <a:cubicBezTo>
                      <a:pt x="95" y="105"/>
                      <a:pt x="95" y="105"/>
                      <a:pt x="96" y="105"/>
                    </a:cubicBezTo>
                    <a:cubicBezTo>
                      <a:pt x="98" y="103"/>
                      <a:pt x="98" y="103"/>
                      <a:pt x="98" y="103"/>
                    </a:cubicBezTo>
                    <a:cubicBezTo>
                      <a:pt x="98" y="96"/>
                      <a:pt x="98" y="96"/>
                      <a:pt x="98" y="96"/>
                    </a:cubicBezTo>
                    <a:lnTo>
                      <a:pt x="96" y="9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44" name="Freeform 24"/>
              <p:cNvSpPr>
                <a:spLocks/>
              </p:cNvSpPr>
              <p:nvPr/>
            </p:nvSpPr>
            <p:spPr bwMode="auto">
              <a:xfrm>
                <a:off x="3912" y="2182"/>
                <a:ext cx="55" cy="52"/>
              </a:xfrm>
              <a:custGeom>
                <a:avLst/>
                <a:gdLst>
                  <a:gd name="T0" fmla="*/ 33 w 33"/>
                  <a:gd name="T1" fmla="*/ 0 h 31"/>
                  <a:gd name="T2" fmla="*/ 33 w 33"/>
                  <a:gd name="T3" fmla="*/ 23 h 31"/>
                  <a:gd name="T4" fmla="*/ 11 w 33"/>
                  <a:gd name="T5" fmla="*/ 31 h 31"/>
                  <a:gd name="T6" fmla="*/ 0 w 33"/>
                  <a:gd name="T7" fmla="*/ 13 h 31"/>
                  <a:gd name="T8" fmla="*/ 33 w 33"/>
                  <a:gd name="T9" fmla="*/ 0 h 31"/>
                </a:gdLst>
                <a:ahLst/>
                <a:cxnLst>
                  <a:cxn ang="0">
                    <a:pos x="T0" y="T1"/>
                  </a:cxn>
                  <a:cxn ang="0">
                    <a:pos x="T2" y="T3"/>
                  </a:cxn>
                  <a:cxn ang="0">
                    <a:pos x="T4" y="T5"/>
                  </a:cxn>
                  <a:cxn ang="0">
                    <a:pos x="T6" y="T7"/>
                  </a:cxn>
                  <a:cxn ang="0">
                    <a:pos x="T8" y="T9"/>
                  </a:cxn>
                </a:cxnLst>
                <a:rect l="0" t="0" r="r" b="b"/>
                <a:pathLst>
                  <a:path w="33" h="31">
                    <a:moveTo>
                      <a:pt x="33" y="0"/>
                    </a:moveTo>
                    <a:cubicBezTo>
                      <a:pt x="33" y="23"/>
                      <a:pt x="33" y="23"/>
                      <a:pt x="33" y="23"/>
                    </a:cubicBezTo>
                    <a:cubicBezTo>
                      <a:pt x="24" y="23"/>
                      <a:pt x="18" y="25"/>
                      <a:pt x="11" y="31"/>
                    </a:cubicBezTo>
                    <a:cubicBezTo>
                      <a:pt x="6" y="25"/>
                      <a:pt x="2" y="19"/>
                      <a:pt x="0" y="13"/>
                    </a:cubicBezTo>
                    <a:cubicBezTo>
                      <a:pt x="9" y="5"/>
                      <a:pt x="21" y="1"/>
                      <a:pt x="33" y="0"/>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46" name="Freeform 25"/>
              <p:cNvSpPr>
                <a:spLocks/>
              </p:cNvSpPr>
              <p:nvPr/>
            </p:nvSpPr>
            <p:spPr bwMode="auto">
              <a:xfrm>
                <a:off x="3713" y="2031"/>
                <a:ext cx="231" cy="234"/>
              </a:xfrm>
              <a:custGeom>
                <a:avLst/>
                <a:gdLst>
                  <a:gd name="T0" fmla="*/ 21 w 138"/>
                  <a:gd name="T1" fmla="*/ 122 h 141"/>
                  <a:gd name="T2" fmla="*/ 120 w 138"/>
                  <a:gd name="T3" fmla="*/ 21 h 141"/>
                  <a:gd name="T4" fmla="*/ 120 w 138"/>
                  <a:gd name="T5" fmla="*/ 29 h 141"/>
                  <a:gd name="T6" fmla="*/ 138 w 138"/>
                  <a:gd name="T7" fmla="*/ 26 h 141"/>
                  <a:gd name="T8" fmla="*/ 138 w 138"/>
                  <a:gd name="T9" fmla="*/ 18 h 141"/>
                  <a:gd name="T10" fmla="*/ 138 w 138"/>
                  <a:gd name="T11" fmla="*/ 0 h 141"/>
                  <a:gd name="T12" fmla="*/ 120 w 138"/>
                  <a:gd name="T13" fmla="*/ 2 h 141"/>
                  <a:gd name="T14" fmla="*/ 3 w 138"/>
                  <a:gd name="T15" fmla="*/ 122 h 141"/>
                  <a:gd name="T16" fmla="*/ 0 w 138"/>
                  <a:gd name="T17" fmla="*/ 141 h 141"/>
                  <a:gd name="T18" fmla="*/ 18 w 138"/>
                  <a:gd name="T19" fmla="*/ 141 h 141"/>
                  <a:gd name="T20" fmla="*/ 26 w 138"/>
                  <a:gd name="T21" fmla="*/ 141 h 141"/>
                  <a:gd name="T22" fmla="*/ 29 w 138"/>
                  <a:gd name="T23" fmla="*/ 122 h 141"/>
                  <a:gd name="T24" fmla="*/ 21 w 138"/>
                  <a:gd name="T25" fmla="*/ 122 h 141"/>
                  <a:gd name="T26" fmla="*/ 21 w 138"/>
                  <a:gd name="T27" fmla="*/ 122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38" h="141">
                    <a:moveTo>
                      <a:pt x="21" y="122"/>
                    </a:moveTo>
                    <a:cubicBezTo>
                      <a:pt x="33" y="72"/>
                      <a:pt x="71" y="33"/>
                      <a:pt x="120" y="21"/>
                    </a:cubicBezTo>
                    <a:cubicBezTo>
                      <a:pt x="120" y="29"/>
                      <a:pt x="120" y="29"/>
                      <a:pt x="120" y="29"/>
                    </a:cubicBezTo>
                    <a:cubicBezTo>
                      <a:pt x="126" y="28"/>
                      <a:pt x="132" y="27"/>
                      <a:pt x="138" y="26"/>
                    </a:cubicBezTo>
                    <a:cubicBezTo>
                      <a:pt x="138" y="18"/>
                      <a:pt x="138" y="18"/>
                      <a:pt x="138" y="18"/>
                    </a:cubicBezTo>
                    <a:cubicBezTo>
                      <a:pt x="138" y="0"/>
                      <a:pt x="138" y="0"/>
                      <a:pt x="138" y="0"/>
                    </a:cubicBezTo>
                    <a:cubicBezTo>
                      <a:pt x="133" y="1"/>
                      <a:pt x="126" y="1"/>
                      <a:pt x="120" y="2"/>
                    </a:cubicBezTo>
                    <a:cubicBezTo>
                      <a:pt x="62" y="14"/>
                      <a:pt x="15" y="61"/>
                      <a:pt x="3" y="122"/>
                    </a:cubicBezTo>
                    <a:cubicBezTo>
                      <a:pt x="2" y="128"/>
                      <a:pt x="1" y="134"/>
                      <a:pt x="0" y="141"/>
                    </a:cubicBezTo>
                    <a:cubicBezTo>
                      <a:pt x="18" y="141"/>
                      <a:pt x="18" y="141"/>
                      <a:pt x="18" y="141"/>
                    </a:cubicBezTo>
                    <a:cubicBezTo>
                      <a:pt x="26" y="141"/>
                      <a:pt x="26" y="141"/>
                      <a:pt x="26" y="141"/>
                    </a:cubicBezTo>
                    <a:cubicBezTo>
                      <a:pt x="27" y="134"/>
                      <a:pt x="28" y="128"/>
                      <a:pt x="29" y="122"/>
                    </a:cubicBezTo>
                    <a:cubicBezTo>
                      <a:pt x="21" y="122"/>
                      <a:pt x="21" y="122"/>
                      <a:pt x="21" y="122"/>
                    </a:cubicBezTo>
                    <a:cubicBezTo>
                      <a:pt x="21" y="122"/>
                      <a:pt x="21" y="122"/>
                      <a:pt x="21" y="122"/>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grpSp>
      </p:grpSp>
      <p:grpSp>
        <p:nvGrpSpPr>
          <p:cNvPr id="313" name="Group 312"/>
          <p:cNvGrpSpPr/>
          <p:nvPr/>
        </p:nvGrpSpPr>
        <p:grpSpPr>
          <a:xfrm>
            <a:off x="983756" y="3521237"/>
            <a:ext cx="437783" cy="437783"/>
            <a:chOff x="2263538" y="3514381"/>
            <a:chExt cx="498948" cy="498948"/>
          </a:xfrm>
        </p:grpSpPr>
        <p:sp>
          <p:nvSpPr>
            <p:cNvPr id="314" name="Oval 313"/>
            <p:cNvSpPr/>
            <p:nvPr/>
          </p:nvSpPr>
          <p:spPr bwMode="gray">
            <a:xfrm>
              <a:off x="2263538" y="3514381"/>
              <a:ext cx="498948" cy="498948"/>
            </a:xfrm>
            <a:prstGeom prst="ellipse">
              <a:avLst/>
            </a:prstGeom>
            <a:solidFill>
              <a:schemeClr val="tx1"/>
            </a:solidFill>
            <a:ln w="19050">
              <a:solidFill>
                <a:schemeClr val="bg2"/>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lang="en-US">
                <a:solidFill>
                  <a:srgbClr val="FFFFFF"/>
                </a:solidFill>
              </a:endParaRPr>
            </a:p>
          </p:txBody>
        </p:sp>
        <p:grpSp>
          <p:nvGrpSpPr>
            <p:cNvPr id="320" name="Group 14"/>
            <p:cNvGrpSpPr>
              <a:grpSpLocks noChangeAspect="1"/>
            </p:cNvGrpSpPr>
            <p:nvPr/>
          </p:nvGrpSpPr>
          <p:grpSpPr bwMode="auto">
            <a:xfrm>
              <a:off x="2341322" y="3616521"/>
              <a:ext cx="343379" cy="294667"/>
              <a:chOff x="3116" y="1790"/>
              <a:chExt cx="430" cy="369"/>
            </a:xfrm>
          </p:grpSpPr>
          <p:sp>
            <p:nvSpPr>
              <p:cNvPr id="326" name="Freeform 15"/>
              <p:cNvSpPr>
                <a:spLocks/>
              </p:cNvSpPr>
              <p:nvPr/>
            </p:nvSpPr>
            <p:spPr bwMode="auto">
              <a:xfrm>
                <a:off x="3129" y="1803"/>
                <a:ext cx="403" cy="346"/>
              </a:xfrm>
              <a:custGeom>
                <a:avLst/>
                <a:gdLst>
                  <a:gd name="T0" fmla="*/ 64 w 403"/>
                  <a:gd name="T1" fmla="*/ 112 h 346"/>
                  <a:gd name="T2" fmla="*/ 46 w 403"/>
                  <a:gd name="T3" fmla="*/ 52 h 346"/>
                  <a:gd name="T4" fmla="*/ 90 w 403"/>
                  <a:gd name="T5" fmla="*/ 3 h 346"/>
                  <a:gd name="T6" fmla="*/ 142 w 403"/>
                  <a:gd name="T7" fmla="*/ 2 h 346"/>
                  <a:gd name="T8" fmla="*/ 204 w 403"/>
                  <a:gd name="T9" fmla="*/ 10 h 346"/>
                  <a:gd name="T10" fmla="*/ 286 w 403"/>
                  <a:gd name="T11" fmla="*/ 0 h 346"/>
                  <a:gd name="T12" fmla="*/ 340 w 403"/>
                  <a:gd name="T13" fmla="*/ 14 h 346"/>
                  <a:gd name="T14" fmla="*/ 361 w 403"/>
                  <a:gd name="T15" fmla="*/ 72 h 346"/>
                  <a:gd name="T16" fmla="*/ 339 w 403"/>
                  <a:gd name="T17" fmla="*/ 118 h 346"/>
                  <a:gd name="T18" fmla="*/ 387 w 403"/>
                  <a:gd name="T19" fmla="*/ 167 h 346"/>
                  <a:gd name="T20" fmla="*/ 403 w 403"/>
                  <a:gd name="T21" fmla="*/ 255 h 346"/>
                  <a:gd name="T22" fmla="*/ 336 w 403"/>
                  <a:gd name="T23" fmla="*/ 280 h 346"/>
                  <a:gd name="T24" fmla="*/ 335 w 403"/>
                  <a:gd name="T25" fmla="*/ 312 h 346"/>
                  <a:gd name="T26" fmla="*/ 203 w 403"/>
                  <a:gd name="T27" fmla="*/ 346 h 346"/>
                  <a:gd name="T28" fmla="*/ 65 w 403"/>
                  <a:gd name="T29" fmla="*/ 305 h 346"/>
                  <a:gd name="T30" fmla="*/ 61 w 403"/>
                  <a:gd name="T31" fmla="*/ 283 h 346"/>
                  <a:gd name="T32" fmla="*/ 0 w 403"/>
                  <a:gd name="T33" fmla="*/ 261 h 346"/>
                  <a:gd name="T34" fmla="*/ 13 w 403"/>
                  <a:gd name="T35" fmla="*/ 172 h 346"/>
                  <a:gd name="T36" fmla="*/ 64 w 403"/>
                  <a:gd name="T37" fmla="*/ 112 h 3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03" h="346">
                    <a:moveTo>
                      <a:pt x="64" y="112"/>
                    </a:moveTo>
                    <a:lnTo>
                      <a:pt x="46" y="52"/>
                    </a:lnTo>
                    <a:lnTo>
                      <a:pt x="90" y="3"/>
                    </a:lnTo>
                    <a:lnTo>
                      <a:pt x="142" y="2"/>
                    </a:lnTo>
                    <a:lnTo>
                      <a:pt x="204" y="10"/>
                    </a:lnTo>
                    <a:lnTo>
                      <a:pt x="286" y="0"/>
                    </a:lnTo>
                    <a:lnTo>
                      <a:pt x="340" y="14"/>
                    </a:lnTo>
                    <a:lnTo>
                      <a:pt x="361" y="72"/>
                    </a:lnTo>
                    <a:lnTo>
                      <a:pt x="339" y="118"/>
                    </a:lnTo>
                    <a:lnTo>
                      <a:pt x="387" y="167"/>
                    </a:lnTo>
                    <a:lnTo>
                      <a:pt x="403" y="255"/>
                    </a:lnTo>
                    <a:lnTo>
                      <a:pt x="336" y="280"/>
                    </a:lnTo>
                    <a:lnTo>
                      <a:pt x="335" y="312"/>
                    </a:lnTo>
                    <a:lnTo>
                      <a:pt x="203" y="346"/>
                    </a:lnTo>
                    <a:lnTo>
                      <a:pt x="65" y="305"/>
                    </a:lnTo>
                    <a:lnTo>
                      <a:pt x="61" y="283"/>
                    </a:lnTo>
                    <a:lnTo>
                      <a:pt x="0" y="261"/>
                    </a:lnTo>
                    <a:lnTo>
                      <a:pt x="13" y="172"/>
                    </a:lnTo>
                    <a:lnTo>
                      <a:pt x="64" y="11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ctr" anchorCtr="0" compatLnSpc="1">
                <a:prstTxWarp prst="textNoShape">
                  <a:avLst/>
                </a:prstTxWarp>
              </a:bodyPr>
              <a:lstStyle/>
              <a:p>
                <a:pPr defTabSz="914126">
                  <a:defRPr/>
                </a:pPr>
                <a:endParaRPr lang="en-US" sz="1400" kern="0" dirty="0">
                  <a:solidFill>
                    <a:srgbClr val="000000"/>
                  </a:solidFill>
                  <a:latin typeface="Arial"/>
                </a:endParaRPr>
              </a:p>
            </p:txBody>
          </p:sp>
          <p:sp>
            <p:nvSpPr>
              <p:cNvPr id="327" name="Freeform 16"/>
              <p:cNvSpPr>
                <a:spLocks noEditPoints="1"/>
              </p:cNvSpPr>
              <p:nvPr/>
            </p:nvSpPr>
            <p:spPr bwMode="auto">
              <a:xfrm>
                <a:off x="3116" y="1790"/>
                <a:ext cx="430" cy="369"/>
              </a:xfrm>
              <a:custGeom>
                <a:avLst/>
                <a:gdLst>
                  <a:gd name="T0" fmla="*/ 354 w 418"/>
                  <a:gd name="T1" fmla="*/ 125 h 359"/>
                  <a:gd name="T2" fmla="*/ 294 w 418"/>
                  <a:gd name="T3" fmla="*/ 0 h 359"/>
                  <a:gd name="T4" fmla="*/ 210 w 418"/>
                  <a:gd name="T5" fmla="*/ 6 h 359"/>
                  <a:gd name="T6" fmla="*/ 124 w 418"/>
                  <a:gd name="T7" fmla="*/ 0 h 359"/>
                  <a:gd name="T8" fmla="*/ 64 w 418"/>
                  <a:gd name="T9" fmla="*/ 125 h 359"/>
                  <a:gd name="T10" fmla="*/ 67 w 418"/>
                  <a:gd name="T11" fmla="*/ 301 h 359"/>
                  <a:gd name="T12" fmla="*/ 210 w 418"/>
                  <a:gd name="T13" fmla="*/ 359 h 359"/>
                  <a:gd name="T14" fmla="*/ 352 w 418"/>
                  <a:gd name="T15" fmla="*/ 301 h 359"/>
                  <a:gd name="T16" fmla="*/ 294 w 418"/>
                  <a:gd name="T17" fmla="*/ 24 h 359"/>
                  <a:gd name="T18" fmla="*/ 325 w 418"/>
                  <a:gd name="T19" fmla="*/ 120 h 359"/>
                  <a:gd name="T20" fmla="*/ 294 w 418"/>
                  <a:gd name="T21" fmla="*/ 130 h 359"/>
                  <a:gd name="T22" fmla="*/ 281 w 418"/>
                  <a:gd name="T23" fmla="*/ 128 h 359"/>
                  <a:gd name="T24" fmla="*/ 286 w 418"/>
                  <a:gd name="T25" fmla="*/ 115 h 359"/>
                  <a:gd name="T26" fmla="*/ 269 w 418"/>
                  <a:gd name="T27" fmla="*/ 40 h 359"/>
                  <a:gd name="T28" fmla="*/ 294 w 418"/>
                  <a:gd name="T29" fmla="*/ 24 h 359"/>
                  <a:gd name="T30" fmla="*/ 173 w 418"/>
                  <a:gd name="T31" fmla="*/ 41 h 359"/>
                  <a:gd name="T32" fmla="*/ 210 w 418"/>
                  <a:gd name="T33" fmla="*/ 30 h 359"/>
                  <a:gd name="T34" fmla="*/ 246 w 418"/>
                  <a:gd name="T35" fmla="*/ 41 h 359"/>
                  <a:gd name="T36" fmla="*/ 257 w 418"/>
                  <a:gd name="T37" fmla="*/ 51 h 359"/>
                  <a:gd name="T38" fmla="*/ 268 w 418"/>
                  <a:gd name="T39" fmla="*/ 119 h 359"/>
                  <a:gd name="T40" fmla="*/ 262 w 418"/>
                  <a:gd name="T41" fmla="*/ 129 h 359"/>
                  <a:gd name="T42" fmla="*/ 257 w 418"/>
                  <a:gd name="T43" fmla="*/ 135 h 359"/>
                  <a:gd name="T44" fmla="*/ 237 w 418"/>
                  <a:gd name="T45" fmla="*/ 150 h 359"/>
                  <a:gd name="T46" fmla="*/ 221 w 418"/>
                  <a:gd name="T47" fmla="*/ 156 h 359"/>
                  <a:gd name="T48" fmla="*/ 210 w 418"/>
                  <a:gd name="T49" fmla="*/ 157 h 359"/>
                  <a:gd name="T50" fmla="*/ 198 w 418"/>
                  <a:gd name="T51" fmla="*/ 156 h 359"/>
                  <a:gd name="T52" fmla="*/ 183 w 418"/>
                  <a:gd name="T53" fmla="*/ 150 h 359"/>
                  <a:gd name="T54" fmla="*/ 162 w 418"/>
                  <a:gd name="T55" fmla="*/ 135 h 359"/>
                  <a:gd name="T56" fmla="*/ 157 w 418"/>
                  <a:gd name="T57" fmla="*/ 128 h 359"/>
                  <a:gd name="T58" fmla="*/ 152 w 418"/>
                  <a:gd name="T59" fmla="*/ 119 h 359"/>
                  <a:gd name="T60" fmla="*/ 162 w 418"/>
                  <a:gd name="T61" fmla="*/ 51 h 359"/>
                  <a:gd name="T62" fmla="*/ 124 w 418"/>
                  <a:gd name="T63" fmla="*/ 24 h 359"/>
                  <a:gd name="T64" fmla="*/ 150 w 418"/>
                  <a:gd name="T65" fmla="*/ 41 h 359"/>
                  <a:gd name="T66" fmla="*/ 133 w 418"/>
                  <a:gd name="T67" fmla="*/ 115 h 359"/>
                  <a:gd name="T68" fmla="*/ 138 w 418"/>
                  <a:gd name="T69" fmla="*/ 128 h 359"/>
                  <a:gd name="T70" fmla="*/ 124 w 418"/>
                  <a:gd name="T71" fmla="*/ 130 h 359"/>
                  <a:gd name="T72" fmla="*/ 93 w 418"/>
                  <a:gd name="T73" fmla="*/ 120 h 359"/>
                  <a:gd name="T74" fmla="*/ 124 w 418"/>
                  <a:gd name="T75" fmla="*/ 24 h 359"/>
                  <a:gd name="T76" fmla="*/ 24 w 418"/>
                  <a:gd name="T77" fmla="*/ 257 h 359"/>
                  <a:gd name="T78" fmla="*/ 102 w 418"/>
                  <a:gd name="T79" fmla="*/ 142 h 359"/>
                  <a:gd name="T80" fmla="*/ 147 w 418"/>
                  <a:gd name="T81" fmla="*/ 142 h 359"/>
                  <a:gd name="T82" fmla="*/ 78 w 418"/>
                  <a:gd name="T83" fmla="*/ 270 h 359"/>
                  <a:gd name="T84" fmla="*/ 210 w 418"/>
                  <a:gd name="T85" fmla="*/ 335 h 359"/>
                  <a:gd name="T86" fmla="*/ 91 w 418"/>
                  <a:gd name="T87" fmla="*/ 296 h 359"/>
                  <a:gd name="T88" fmla="*/ 92 w 418"/>
                  <a:gd name="T89" fmla="*/ 280 h 359"/>
                  <a:gd name="T90" fmla="*/ 171 w 418"/>
                  <a:gd name="T91" fmla="*/ 163 h 359"/>
                  <a:gd name="T92" fmla="*/ 202 w 418"/>
                  <a:gd name="T93" fmla="*/ 172 h 359"/>
                  <a:gd name="T94" fmla="*/ 210 w 418"/>
                  <a:gd name="T95" fmla="*/ 173 h 359"/>
                  <a:gd name="T96" fmla="*/ 217 w 418"/>
                  <a:gd name="T97" fmla="*/ 172 h 359"/>
                  <a:gd name="T98" fmla="*/ 248 w 418"/>
                  <a:gd name="T99" fmla="*/ 163 h 359"/>
                  <a:gd name="T100" fmla="*/ 327 w 418"/>
                  <a:gd name="T101" fmla="*/ 280 h 359"/>
                  <a:gd name="T102" fmla="*/ 328 w 418"/>
                  <a:gd name="T103" fmla="*/ 296 h 359"/>
                  <a:gd name="T104" fmla="*/ 210 w 418"/>
                  <a:gd name="T105" fmla="*/ 335 h 359"/>
                  <a:gd name="T106" fmla="*/ 342 w 418"/>
                  <a:gd name="T107" fmla="*/ 270 h 359"/>
                  <a:gd name="T108" fmla="*/ 272 w 418"/>
                  <a:gd name="T109" fmla="*/ 142 h 359"/>
                  <a:gd name="T110" fmla="*/ 317 w 418"/>
                  <a:gd name="T111" fmla="*/ 142 h 359"/>
                  <a:gd name="T112" fmla="*/ 394 w 418"/>
                  <a:gd name="T113" fmla="*/ 257 h 3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418" h="359">
                    <a:moveTo>
                      <a:pt x="418" y="257"/>
                    </a:moveTo>
                    <a:cubicBezTo>
                      <a:pt x="418" y="201"/>
                      <a:pt x="393" y="151"/>
                      <a:pt x="354" y="125"/>
                    </a:cubicBezTo>
                    <a:cubicBezTo>
                      <a:pt x="365" y="112"/>
                      <a:pt x="371" y="95"/>
                      <a:pt x="371" y="77"/>
                    </a:cubicBezTo>
                    <a:cubicBezTo>
                      <a:pt x="371" y="35"/>
                      <a:pt x="337" y="0"/>
                      <a:pt x="294" y="0"/>
                    </a:cubicBezTo>
                    <a:cubicBezTo>
                      <a:pt x="278" y="0"/>
                      <a:pt x="262" y="5"/>
                      <a:pt x="249" y="15"/>
                    </a:cubicBezTo>
                    <a:cubicBezTo>
                      <a:pt x="237" y="9"/>
                      <a:pt x="224" y="6"/>
                      <a:pt x="210" y="6"/>
                    </a:cubicBezTo>
                    <a:cubicBezTo>
                      <a:pt x="196" y="6"/>
                      <a:pt x="182" y="9"/>
                      <a:pt x="170" y="15"/>
                    </a:cubicBezTo>
                    <a:cubicBezTo>
                      <a:pt x="157" y="6"/>
                      <a:pt x="141" y="0"/>
                      <a:pt x="124" y="0"/>
                    </a:cubicBezTo>
                    <a:cubicBezTo>
                      <a:pt x="82" y="0"/>
                      <a:pt x="47" y="35"/>
                      <a:pt x="47" y="77"/>
                    </a:cubicBezTo>
                    <a:cubicBezTo>
                      <a:pt x="47" y="95"/>
                      <a:pt x="54" y="112"/>
                      <a:pt x="64" y="125"/>
                    </a:cubicBezTo>
                    <a:cubicBezTo>
                      <a:pt x="25" y="151"/>
                      <a:pt x="0" y="201"/>
                      <a:pt x="0" y="257"/>
                    </a:cubicBezTo>
                    <a:cubicBezTo>
                      <a:pt x="0" y="284"/>
                      <a:pt x="37" y="296"/>
                      <a:pt x="67" y="301"/>
                    </a:cubicBezTo>
                    <a:cubicBezTo>
                      <a:pt x="67" y="302"/>
                      <a:pt x="67" y="304"/>
                      <a:pt x="67" y="305"/>
                    </a:cubicBezTo>
                    <a:cubicBezTo>
                      <a:pt x="67" y="348"/>
                      <a:pt x="157" y="359"/>
                      <a:pt x="210" y="359"/>
                    </a:cubicBezTo>
                    <a:cubicBezTo>
                      <a:pt x="263" y="359"/>
                      <a:pt x="353" y="348"/>
                      <a:pt x="353" y="305"/>
                    </a:cubicBezTo>
                    <a:cubicBezTo>
                      <a:pt x="353" y="304"/>
                      <a:pt x="353" y="302"/>
                      <a:pt x="352" y="301"/>
                    </a:cubicBezTo>
                    <a:cubicBezTo>
                      <a:pt x="382" y="295"/>
                      <a:pt x="418" y="284"/>
                      <a:pt x="418" y="257"/>
                    </a:cubicBezTo>
                    <a:close/>
                    <a:moveTo>
                      <a:pt x="294" y="24"/>
                    </a:moveTo>
                    <a:cubicBezTo>
                      <a:pt x="324" y="24"/>
                      <a:pt x="347" y="48"/>
                      <a:pt x="347" y="77"/>
                    </a:cubicBezTo>
                    <a:cubicBezTo>
                      <a:pt x="347" y="95"/>
                      <a:pt x="339" y="110"/>
                      <a:pt x="325" y="120"/>
                    </a:cubicBezTo>
                    <a:cubicBezTo>
                      <a:pt x="322" y="122"/>
                      <a:pt x="319" y="124"/>
                      <a:pt x="316" y="125"/>
                    </a:cubicBezTo>
                    <a:cubicBezTo>
                      <a:pt x="309" y="128"/>
                      <a:pt x="302" y="130"/>
                      <a:pt x="294" y="130"/>
                    </a:cubicBezTo>
                    <a:cubicBezTo>
                      <a:pt x="294" y="130"/>
                      <a:pt x="294" y="130"/>
                      <a:pt x="294" y="130"/>
                    </a:cubicBezTo>
                    <a:cubicBezTo>
                      <a:pt x="290" y="130"/>
                      <a:pt x="285" y="129"/>
                      <a:pt x="281" y="128"/>
                    </a:cubicBezTo>
                    <a:cubicBezTo>
                      <a:pt x="282" y="127"/>
                      <a:pt x="283" y="125"/>
                      <a:pt x="283" y="123"/>
                    </a:cubicBezTo>
                    <a:cubicBezTo>
                      <a:pt x="284" y="121"/>
                      <a:pt x="285" y="118"/>
                      <a:pt x="286" y="115"/>
                    </a:cubicBezTo>
                    <a:cubicBezTo>
                      <a:pt x="288" y="108"/>
                      <a:pt x="289" y="101"/>
                      <a:pt x="289" y="93"/>
                    </a:cubicBezTo>
                    <a:cubicBezTo>
                      <a:pt x="289" y="73"/>
                      <a:pt x="282" y="54"/>
                      <a:pt x="269" y="40"/>
                    </a:cubicBezTo>
                    <a:cubicBezTo>
                      <a:pt x="267" y="38"/>
                      <a:pt x="265" y="36"/>
                      <a:pt x="263" y="35"/>
                    </a:cubicBezTo>
                    <a:cubicBezTo>
                      <a:pt x="272" y="28"/>
                      <a:pt x="283" y="24"/>
                      <a:pt x="294" y="24"/>
                    </a:cubicBezTo>
                    <a:close/>
                    <a:moveTo>
                      <a:pt x="167" y="46"/>
                    </a:moveTo>
                    <a:cubicBezTo>
                      <a:pt x="169" y="44"/>
                      <a:pt x="171" y="43"/>
                      <a:pt x="173" y="41"/>
                    </a:cubicBezTo>
                    <a:cubicBezTo>
                      <a:pt x="175" y="40"/>
                      <a:pt x="178" y="38"/>
                      <a:pt x="180" y="37"/>
                    </a:cubicBezTo>
                    <a:cubicBezTo>
                      <a:pt x="189" y="32"/>
                      <a:pt x="199" y="30"/>
                      <a:pt x="210" y="30"/>
                    </a:cubicBezTo>
                    <a:cubicBezTo>
                      <a:pt x="220" y="30"/>
                      <a:pt x="230" y="32"/>
                      <a:pt x="239" y="37"/>
                    </a:cubicBezTo>
                    <a:cubicBezTo>
                      <a:pt x="241" y="38"/>
                      <a:pt x="244" y="39"/>
                      <a:pt x="246" y="41"/>
                    </a:cubicBezTo>
                    <a:cubicBezTo>
                      <a:pt x="248" y="42"/>
                      <a:pt x="250" y="44"/>
                      <a:pt x="252" y="46"/>
                    </a:cubicBezTo>
                    <a:cubicBezTo>
                      <a:pt x="254" y="47"/>
                      <a:pt x="256" y="49"/>
                      <a:pt x="257" y="51"/>
                    </a:cubicBezTo>
                    <a:cubicBezTo>
                      <a:pt x="267" y="62"/>
                      <a:pt x="273" y="77"/>
                      <a:pt x="273" y="93"/>
                    </a:cubicBezTo>
                    <a:cubicBezTo>
                      <a:pt x="273" y="102"/>
                      <a:pt x="271" y="111"/>
                      <a:pt x="268" y="119"/>
                    </a:cubicBezTo>
                    <a:cubicBezTo>
                      <a:pt x="267" y="120"/>
                      <a:pt x="267" y="121"/>
                      <a:pt x="266" y="122"/>
                    </a:cubicBezTo>
                    <a:cubicBezTo>
                      <a:pt x="265" y="124"/>
                      <a:pt x="264" y="126"/>
                      <a:pt x="262" y="129"/>
                    </a:cubicBezTo>
                    <a:cubicBezTo>
                      <a:pt x="262" y="129"/>
                      <a:pt x="262" y="129"/>
                      <a:pt x="262" y="129"/>
                    </a:cubicBezTo>
                    <a:cubicBezTo>
                      <a:pt x="261" y="131"/>
                      <a:pt x="259" y="133"/>
                      <a:pt x="257" y="135"/>
                    </a:cubicBezTo>
                    <a:cubicBezTo>
                      <a:pt x="254" y="139"/>
                      <a:pt x="250" y="142"/>
                      <a:pt x="246" y="145"/>
                    </a:cubicBezTo>
                    <a:cubicBezTo>
                      <a:pt x="243" y="147"/>
                      <a:pt x="240" y="149"/>
                      <a:pt x="237" y="150"/>
                    </a:cubicBezTo>
                    <a:cubicBezTo>
                      <a:pt x="233" y="152"/>
                      <a:pt x="229" y="154"/>
                      <a:pt x="225" y="155"/>
                    </a:cubicBezTo>
                    <a:cubicBezTo>
                      <a:pt x="224" y="155"/>
                      <a:pt x="223" y="155"/>
                      <a:pt x="221" y="156"/>
                    </a:cubicBezTo>
                    <a:cubicBezTo>
                      <a:pt x="219" y="156"/>
                      <a:pt x="216" y="156"/>
                      <a:pt x="213" y="157"/>
                    </a:cubicBezTo>
                    <a:cubicBezTo>
                      <a:pt x="212" y="157"/>
                      <a:pt x="211" y="157"/>
                      <a:pt x="210" y="157"/>
                    </a:cubicBezTo>
                    <a:cubicBezTo>
                      <a:pt x="208" y="157"/>
                      <a:pt x="207" y="157"/>
                      <a:pt x="206" y="156"/>
                    </a:cubicBezTo>
                    <a:cubicBezTo>
                      <a:pt x="203" y="156"/>
                      <a:pt x="201" y="156"/>
                      <a:pt x="198" y="156"/>
                    </a:cubicBezTo>
                    <a:cubicBezTo>
                      <a:pt x="197" y="155"/>
                      <a:pt x="195" y="155"/>
                      <a:pt x="194" y="155"/>
                    </a:cubicBezTo>
                    <a:cubicBezTo>
                      <a:pt x="190" y="154"/>
                      <a:pt x="186" y="152"/>
                      <a:pt x="183" y="150"/>
                    </a:cubicBezTo>
                    <a:cubicBezTo>
                      <a:pt x="179" y="149"/>
                      <a:pt x="176" y="147"/>
                      <a:pt x="173" y="145"/>
                    </a:cubicBezTo>
                    <a:cubicBezTo>
                      <a:pt x="169" y="142"/>
                      <a:pt x="165" y="139"/>
                      <a:pt x="162" y="135"/>
                    </a:cubicBezTo>
                    <a:cubicBezTo>
                      <a:pt x="160" y="133"/>
                      <a:pt x="159" y="131"/>
                      <a:pt x="158" y="129"/>
                    </a:cubicBezTo>
                    <a:cubicBezTo>
                      <a:pt x="157" y="129"/>
                      <a:pt x="157" y="129"/>
                      <a:pt x="157" y="128"/>
                    </a:cubicBezTo>
                    <a:cubicBezTo>
                      <a:pt x="155" y="126"/>
                      <a:pt x="154" y="124"/>
                      <a:pt x="153" y="121"/>
                    </a:cubicBezTo>
                    <a:cubicBezTo>
                      <a:pt x="152" y="121"/>
                      <a:pt x="152" y="120"/>
                      <a:pt x="152" y="119"/>
                    </a:cubicBezTo>
                    <a:cubicBezTo>
                      <a:pt x="148" y="111"/>
                      <a:pt x="146" y="102"/>
                      <a:pt x="146" y="93"/>
                    </a:cubicBezTo>
                    <a:cubicBezTo>
                      <a:pt x="146" y="77"/>
                      <a:pt x="152" y="63"/>
                      <a:pt x="162" y="51"/>
                    </a:cubicBezTo>
                    <a:cubicBezTo>
                      <a:pt x="163" y="50"/>
                      <a:pt x="165" y="48"/>
                      <a:pt x="167" y="46"/>
                    </a:cubicBezTo>
                    <a:close/>
                    <a:moveTo>
                      <a:pt x="124" y="24"/>
                    </a:moveTo>
                    <a:cubicBezTo>
                      <a:pt x="136" y="24"/>
                      <a:pt x="147" y="28"/>
                      <a:pt x="156" y="35"/>
                    </a:cubicBezTo>
                    <a:cubicBezTo>
                      <a:pt x="154" y="37"/>
                      <a:pt x="152" y="39"/>
                      <a:pt x="150" y="41"/>
                    </a:cubicBezTo>
                    <a:cubicBezTo>
                      <a:pt x="138" y="55"/>
                      <a:pt x="130" y="73"/>
                      <a:pt x="130" y="93"/>
                    </a:cubicBezTo>
                    <a:cubicBezTo>
                      <a:pt x="130" y="101"/>
                      <a:pt x="131" y="108"/>
                      <a:pt x="133" y="115"/>
                    </a:cubicBezTo>
                    <a:cubicBezTo>
                      <a:pt x="134" y="118"/>
                      <a:pt x="135" y="121"/>
                      <a:pt x="136" y="124"/>
                    </a:cubicBezTo>
                    <a:cubicBezTo>
                      <a:pt x="137" y="125"/>
                      <a:pt x="138" y="127"/>
                      <a:pt x="138" y="128"/>
                    </a:cubicBezTo>
                    <a:cubicBezTo>
                      <a:pt x="134" y="129"/>
                      <a:pt x="129" y="130"/>
                      <a:pt x="124" y="130"/>
                    </a:cubicBezTo>
                    <a:cubicBezTo>
                      <a:pt x="124" y="130"/>
                      <a:pt x="124" y="130"/>
                      <a:pt x="124" y="130"/>
                    </a:cubicBezTo>
                    <a:cubicBezTo>
                      <a:pt x="117" y="130"/>
                      <a:pt x="109" y="128"/>
                      <a:pt x="103" y="125"/>
                    </a:cubicBezTo>
                    <a:cubicBezTo>
                      <a:pt x="100" y="124"/>
                      <a:pt x="96" y="122"/>
                      <a:pt x="93" y="120"/>
                    </a:cubicBezTo>
                    <a:cubicBezTo>
                      <a:pt x="80" y="110"/>
                      <a:pt x="71" y="95"/>
                      <a:pt x="71" y="77"/>
                    </a:cubicBezTo>
                    <a:cubicBezTo>
                      <a:pt x="71" y="48"/>
                      <a:pt x="95" y="24"/>
                      <a:pt x="124" y="24"/>
                    </a:cubicBezTo>
                    <a:close/>
                    <a:moveTo>
                      <a:pt x="77" y="278"/>
                    </a:moveTo>
                    <a:cubicBezTo>
                      <a:pt x="44" y="273"/>
                      <a:pt x="24" y="263"/>
                      <a:pt x="24" y="257"/>
                    </a:cubicBezTo>
                    <a:cubicBezTo>
                      <a:pt x="24" y="202"/>
                      <a:pt x="53" y="155"/>
                      <a:pt x="92" y="138"/>
                    </a:cubicBezTo>
                    <a:cubicBezTo>
                      <a:pt x="95" y="139"/>
                      <a:pt x="98" y="141"/>
                      <a:pt x="102" y="142"/>
                    </a:cubicBezTo>
                    <a:cubicBezTo>
                      <a:pt x="109" y="145"/>
                      <a:pt x="116" y="146"/>
                      <a:pt x="124" y="146"/>
                    </a:cubicBezTo>
                    <a:cubicBezTo>
                      <a:pt x="132" y="146"/>
                      <a:pt x="140" y="145"/>
                      <a:pt x="147" y="142"/>
                    </a:cubicBezTo>
                    <a:cubicBezTo>
                      <a:pt x="150" y="146"/>
                      <a:pt x="153" y="149"/>
                      <a:pt x="157" y="152"/>
                    </a:cubicBezTo>
                    <a:cubicBezTo>
                      <a:pt x="117" y="173"/>
                      <a:pt x="87" y="217"/>
                      <a:pt x="78" y="270"/>
                    </a:cubicBezTo>
                    <a:cubicBezTo>
                      <a:pt x="77" y="273"/>
                      <a:pt x="77" y="275"/>
                      <a:pt x="77" y="278"/>
                    </a:cubicBezTo>
                    <a:close/>
                    <a:moveTo>
                      <a:pt x="210" y="335"/>
                    </a:moveTo>
                    <a:cubicBezTo>
                      <a:pt x="138" y="335"/>
                      <a:pt x="91" y="317"/>
                      <a:pt x="91" y="305"/>
                    </a:cubicBezTo>
                    <a:cubicBezTo>
                      <a:pt x="91" y="302"/>
                      <a:pt x="91" y="299"/>
                      <a:pt x="91" y="296"/>
                    </a:cubicBezTo>
                    <a:cubicBezTo>
                      <a:pt x="91" y="293"/>
                      <a:pt x="91" y="291"/>
                      <a:pt x="92" y="288"/>
                    </a:cubicBezTo>
                    <a:cubicBezTo>
                      <a:pt x="92" y="285"/>
                      <a:pt x="92" y="283"/>
                      <a:pt x="92" y="280"/>
                    </a:cubicBezTo>
                    <a:cubicBezTo>
                      <a:pt x="93" y="277"/>
                      <a:pt x="93" y="275"/>
                      <a:pt x="94" y="272"/>
                    </a:cubicBezTo>
                    <a:cubicBezTo>
                      <a:pt x="103" y="221"/>
                      <a:pt x="133" y="180"/>
                      <a:pt x="171" y="163"/>
                    </a:cubicBezTo>
                    <a:cubicBezTo>
                      <a:pt x="179" y="167"/>
                      <a:pt x="188" y="170"/>
                      <a:pt x="198" y="172"/>
                    </a:cubicBezTo>
                    <a:cubicBezTo>
                      <a:pt x="199" y="172"/>
                      <a:pt x="200" y="172"/>
                      <a:pt x="202" y="172"/>
                    </a:cubicBezTo>
                    <a:cubicBezTo>
                      <a:pt x="204" y="172"/>
                      <a:pt x="206" y="173"/>
                      <a:pt x="208" y="173"/>
                    </a:cubicBezTo>
                    <a:cubicBezTo>
                      <a:pt x="209" y="173"/>
                      <a:pt x="209" y="173"/>
                      <a:pt x="210" y="173"/>
                    </a:cubicBezTo>
                    <a:cubicBezTo>
                      <a:pt x="210" y="173"/>
                      <a:pt x="210" y="173"/>
                      <a:pt x="211" y="173"/>
                    </a:cubicBezTo>
                    <a:cubicBezTo>
                      <a:pt x="213" y="173"/>
                      <a:pt x="215" y="172"/>
                      <a:pt x="217" y="172"/>
                    </a:cubicBezTo>
                    <a:cubicBezTo>
                      <a:pt x="218" y="172"/>
                      <a:pt x="220" y="172"/>
                      <a:pt x="221" y="172"/>
                    </a:cubicBezTo>
                    <a:cubicBezTo>
                      <a:pt x="231" y="170"/>
                      <a:pt x="240" y="167"/>
                      <a:pt x="248" y="163"/>
                    </a:cubicBezTo>
                    <a:cubicBezTo>
                      <a:pt x="287" y="180"/>
                      <a:pt x="317" y="221"/>
                      <a:pt x="326" y="272"/>
                    </a:cubicBezTo>
                    <a:cubicBezTo>
                      <a:pt x="326" y="275"/>
                      <a:pt x="327" y="277"/>
                      <a:pt x="327" y="280"/>
                    </a:cubicBezTo>
                    <a:cubicBezTo>
                      <a:pt x="327" y="283"/>
                      <a:pt x="328" y="285"/>
                      <a:pt x="328" y="288"/>
                    </a:cubicBezTo>
                    <a:cubicBezTo>
                      <a:pt x="328" y="291"/>
                      <a:pt x="328" y="293"/>
                      <a:pt x="328" y="296"/>
                    </a:cubicBezTo>
                    <a:cubicBezTo>
                      <a:pt x="328" y="299"/>
                      <a:pt x="329" y="302"/>
                      <a:pt x="329" y="305"/>
                    </a:cubicBezTo>
                    <a:cubicBezTo>
                      <a:pt x="329" y="317"/>
                      <a:pt x="281" y="335"/>
                      <a:pt x="210" y="335"/>
                    </a:cubicBezTo>
                    <a:close/>
                    <a:moveTo>
                      <a:pt x="343" y="278"/>
                    </a:moveTo>
                    <a:cubicBezTo>
                      <a:pt x="342" y="275"/>
                      <a:pt x="342" y="273"/>
                      <a:pt x="342" y="270"/>
                    </a:cubicBezTo>
                    <a:cubicBezTo>
                      <a:pt x="332" y="217"/>
                      <a:pt x="302" y="173"/>
                      <a:pt x="263" y="152"/>
                    </a:cubicBezTo>
                    <a:cubicBezTo>
                      <a:pt x="266" y="149"/>
                      <a:pt x="269" y="146"/>
                      <a:pt x="272" y="142"/>
                    </a:cubicBezTo>
                    <a:cubicBezTo>
                      <a:pt x="279" y="145"/>
                      <a:pt x="287" y="146"/>
                      <a:pt x="294" y="146"/>
                    </a:cubicBezTo>
                    <a:cubicBezTo>
                      <a:pt x="302" y="146"/>
                      <a:pt x="310" y="145"/>
                      <a:pt x="317" y="142"/>
                    </a:cubicBezTo>
                    <a:cubicBezTo>
                      <a:pt x="320" y="141"/>
                      <a:pt x="324" y="139"/>
                      <a:pt x="327" y="138"/>
                    </a:cubicBezTo>
                    <a:cubicBezTo>
                      <a:pt x="366" y="155"/>
                      <a:pt x="394" y="202"/>
                      <a:pt x="394" y="257"/>
                    </a:cubicBezTo>
                    <a:cubicBezTo>
                      <a:pt x="394" y="263"/>
                      <a:pt x="375" y="273"/>
                      <a:pt x="343" y="278"/>
                    </a:cubicBezTo>
                    <a:close/>
                  </a:path>
                </a:pathLst>
              </a:custGeom>
              <a:solidFill>
                <a:srgbClr val="70707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ctr" anchorCtr="0" compatLnSpc="1">
                <a:prstTxWarp prst="textNoShape">
                  <a:avLst/>
                </a:prstTxWarp>
              </a:bodyPr>
              <a:lstStyle/>
              <a:p>
                <a:pPr defTabSz="914126">
                  <a:defRPr/>
                </a:pPr>
                <a:endParaRPr lang="en-US" sz="1400" kern="0" dirty="0">
                  <a:solidFill>
                    <a:srgbClr val="000000"/>
                  </a:solidFill>
                  <a:latin typeface="Arial"/>
                </a:endParaRPr>
              </a:p>
            </p:txBody>
          </p:sp>
        </p:grpSp>
      </p:grpSp>
      <p:grpSp>
        <p:nvGrpSpPr>
          <p:cNvPr id="328" name="Group 327"/>
          <p:cNvGrpSpPr/>
          <p:nvPr/>
        </p:nvGrpSpPr>
        <p:grpSpPr>
          <a:xfrm>
            <a:off x="983756" y="1658495"/>
            <a:ext cx="437783" cy="437783"/>
            <a:chOff x="2263538" y="3514381"/>
            <a:chExt cx="498948" cy="498948"/>
          </a:xfrm>
        </p:grpSpPr>
        <p:sp>
          <p:nvSpPr>
            <p:cNvPr id="342" name="Oval 341"/>
            <p:cNvSpPr/>
            <p:nvPr/>
          </p:nvSpPr>
          <p:spPr bwMode="gray">
            <a:xfrm>
              <a:off x="2263538" y="3514381"/>
              <a:ext cx="498948" cy="498948"/>
            </a:xfrm>
            <a:prstGeom prst="ellipse">
              <a:avLst/>
            </a:prstGeom>
            <a:solidFill>
              <a:schemeClr val="tx1"/>
            </a:solidFill>
            <a:ln w="19050">
              <a:solidFill>
                <a:schemeClr val="bg2"/>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lang="en-US">
                <a:solidFill>
                  <a:srgbClr val="FFFFFF"/>
                </a:solidFill>
              </a:endParaRPr>
            </a:p>
          </p:txBody>
        </p:sp>
        <p:grpSp>
          <p:nvGrpSpPr>
            <p:cNvPr id="343" name="Group 14"/>
            <p:cNvGrpSpPr>
              <a:grpSpLocks noChangeAspect="1"/>
            </p:cNvGrpSpPr>
            <p:nvPr/>
          </p:nvGrpSpPr>
          <p:grpSpPr bwMode="auto">
            <a:xfrm>
              <a:off x="2341322" y="3616521"/>
              <a:ext cx="343379" cy="294667"/>
              <a:chOff x="3116" y="1790"/>
              <a:chExt cx="430" cy="369"/>
            </a:xfrm>
          </p:grpSpPr>
          <p:sp>
            <p:nvSpPr>
              <p:cNvPr id="344" name="Freeform 15"/>
              <p:cNvSpPr>
                <a:spLocks/>
              </p:cNvSpPr>
              <p:nvPr/>
            </p:nvSpPr>
            <p:spPr bwMode="auto">
              <a:xfrm>
                <a:off x="3129" y="1803"/>
                <a:ext cx="403" cy="346"/>
              </a:xfrm>
              <a:custGeom>
                <a:avLst/>
                <a:gdLst>
                  <a:gd name="T0" fmla="*/ 64 w 403"/>
                  <a:gd name="T1" fmla="*/ 112 h 346"/>
                  <a:gd name="T2" fmla="*/ 46 w 403"/>
                  <a:gd name="T3" fmla="*/ 52 h 346"/>
                  <a:gd name="T4" fmla="*/ 90 w 403"/>
                  <a:gd name="T5" fmla="*/ 3 h 346"/>
                  <a:gd name="T6" fmla="*/ 142 w 403"/>
                  <a:gd name="T7" fmla="*/ 2 h 346"/>
                  <a:gd name="T8" fmla="*/ 204 w 403"/>
                  <a:gd name="T9" fmla="*/ 10 h 346"/>
                  <a:gd name="T10" fmla="*/ 286 w 403"/>
                  <a:gd name="T11" fmla="*/ 0 h 346"/>
                  <a:gd name="T12" fmla="*/ 340 w 403"/>
                  <a:gd name="T13" fmla="*/ 14 h 346"/>
                  <a:gd name="T14" fmla="*/ 361 w 403"/>
                  <a:gd name="T15" fmla="*/ 72 h 346"/>
                  <a:gd name="T16" fmla="*/ 339 w 403"/>
                  <a:gd name="T17" fmla="*/ 118 h 346"/>
                  <a:gd name="T18" fmla="*/ 387 w 403"/>
                  <a:gd name="T19" fmla="*/ 167 h 346"/>
                  <a:gd name="T20" fmla="*/ 403 w 403"/>
                  <a:gd name="T21" fmla="*/ 255 h 346"/>
                  <a:gd name="T22" fmla="*/ 336 w 403"/>
                  <a:gd name="T23" fmla="*/ 280 h 346"/>
                  <a:gd name="T24" fmla="*/ 335 w 403"/>
                  <a:gd name="T25" fmla="*/ 312 h 346"/>
                  <a:gd name="T26" fmla="*/ 203 w 403"/>
                  <a:gd name="T27" fmla="*/ 346 h 346"/>
                  <a:gd name="T28" fmla="*/ 65 w 403"/>
                  <a:gd name="T29" fmla="*/ 305 h 346"/>
                  <a:gd name="T30" fmla="*/ 61 w 403"/>
                  <a:gd name="T31" fmla="*/ 283 h 346"/>
                  <a:gd name="T32" fmla="*/ 0 w 403"/>
                  <a:gd name="T33" fmla="*/ 261 h 346"/>
                  <a:gd name="T34" fmla="*/ 13 w 403"/>
                  <a:gd name="T35" fmla="*/ 172 h 346"/>
                  <a:gd name="T36" fmla="*/ 64 w 403"/>
                  <a:gd name="T37" fmla="*/ 112 h 3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03" h="346">
                    <a:moveTo>
                      <a:pt x="64" y="112"/>
                    </a:moveTo>
                    <a:lnTo>
                      <a:pt x="46" y="52"/>
                    </a:lnTo>
                    <a:lnTo>
                      <a:pt x="90" y="3"/>
                    </a:lnTo>
                    <a:lnTo>
                      <a:pt x="142" y="2"/>
                    </a:lnTo>
                    <a:lnTo>
                      <a:pt x="204" y="10"/>
                    </a:lnTo>
                    <a:lnTo>
                      <a:pt x="286" y="0"/>
                    </a:lnTo>
                    <a:lnTo>
                      <a:pt x="340" y="14"/>
                    </a:lnTo>
                    <a:lnTo>
                      <a:pt x="361" y="72"/>
                    </a:lnTo>
                    <a:lnTo>
                      <a:pt x="339" y="118"/>
                    </a:lnTo>
                    <a:lnTo>
                      <a:pt x="387" y="167"/>
                    </a:lnTo>
                    <a:lnTo>
                      <a:pt x="403" y="255"/>
                    </a:lnTo>
                    <a:lnTo>
                      <a:pt x="336" y="280"/>
                    </a:lnTo>
                    <a:lnTo>
                      <a:pt x="335" y="312"/>
                    </a:lnTo>
                    <a:lnTo>
                      <a:pt x="203" y="346"/>
                    </a:lnTo>
                    <a:lnTo>
                      <a:pt x="65" y="305"/>
                    </a:lnTo>
                    <a:lnTo>
                      <a:pt x="61" y="283"/>
                    </a:lnTo>
                    <a:lnTo>
                      <a:pt x="0" y="261"/>
                    </a:lnTo>
                    <a:lnTo>
                      <a:pt x="13" y="172"/>
                    </a:lnTo>
                    <a:lnTo>
                      <a:pt x="64" y="11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ctr" anchorCtr="0" compatLnSpc="1">
                <a:prstTxWarp prst="textNoShape">
                  <a:avLst/>
                </a:prstTxWarp>
              </a:bodyPr>
              <a:lstStyle/>
              <a:p>
                <a:pPr defTabSz="914126">
                  <a:defRPr/>
                </a:pPr>
                <a:endParaRPr lang="en-US" sz="1400" kern="0" dirty="0">
                  <a:solidFill>
                    <a:srgbClr val="000000"/>
                  </a:solidFill>
                  <a:latin typeface="Arial"/>
                </a:endParaRPr>
              </a:p>
            </p:txBody>
          </p:sp>
          <p:sp>
            <p:nvSpPr>
              <p:cNvPr id="345" name="Freeform 16"/>
              <p:cNvSpPr>
                <a:spLocks noEditPoints="1"/>
              </p:cNvSpPr>
              <p:nvPr/>
            </p:nvSpPr>
            <p:spPr bwMode="auto">
              <a:xfrm>
                <a:off x="3116" y="1790"/>
                <a:ext cx="430" cy="369"/>
              </a:xfrm>
              <a:custGeom>
                <a:avLst/>
                <a:gdLst>
                  <a:gd name="T0" fmla="*/ 354 w 418"/>
                  <a:gd name="T1" fmla="*/ 125 h 359"/>
                  <a:gd name="T2" fmla="*/ 294 w 418"/>
                  <a:gd name="T3" fmla="*/ 0 h 359"/>
                  <a:gd name="T4" fmla="*/ 210 w 418"/>
                  <a:gd name="T5" fmla="*/ 6 h 359"/>
                  <a:gd name="T6" fmla="*/ 124 w 418"/>
                  <a:gd name="T7" fmla="*/ 0 h 359"/>
                  <a:gd name="T8" fmla="*/ 64 w 418"/>
                  <a:gd name="T9" fmla="*/ 125 h 359"/>
                  <a:gd name="T10" fmla="*/ 67 w 418"/>
                  <a:gd name="T11" fmla="*/ 301 h 359"/>
                  <a:gd name="T12" fmla="*/ 210 w 418"/>
                  <a:gd name="T13" fmla="*/ 359 h 359"/>
                  <a:gd name="T14" fmla="*/ 352 w 418"/>
                  <a:gd name="T15" fmla="*/ 301 h 359"/>
                  <a:gd name="T16" fmla="*/ 294 w 418"/>
                  <a:gd name="T17" fmla="*/ 24 h 359"/>
                  <a:gd name="T18" fmla="*/ 325 w 418"/>
                  <a:gd name="T19" fmla="*/ 120 h 359"/>
                  <a:gd name="T20" fmla="*/ 294 w 418"/>
                  <a:gd name="T21" fmla="*/ 130 h 359"/>
                  <a:gd name="T22" fmla="*/ 281 w 418"/>
                  <a:gd name="T23" fmla="*/ 128 h 359"/>
                  <a:gd name="T24" fmla="*/ 286 w 418"/>
                  <a:gd name="T25" fmla="*/ 115 h 359"/>
                  <a:gd name="T26" fmla="*/ 269 w 418"/>
                  <a:gd name="T27" fmla="*/ 40 h 359"/>
                  <a:gd name="T28" fmla="*/ 294 w 418"/>
                  <a:gd name="T29" fmla="*/ 24 h 359"/>
                  <a:gd name="T30" fmla="*/ 173 w 418"/>
                  <a:gd name="T31" fmla="*/ 41 h 359"/>
                  <a:gd name="T32" fmla="*/ 210 w 418"/>
                  <a:gd name="T33" fmla="*/ 30 h 359"/>
                  <a:gd name="T34" fmla="*/ 246 w 418"/>
                  <a:gd name="T35" fmla="*/ 41 h 359"/>
                  <a:gd name="T36" fmla="*/ 257 w 418"/>
                  <a:gd name="T37" fmla="*/ 51 h 359"/>
                  <a:gd name="T38" fmla="*/ 268 w 418"/>
                  <a:gd name="T39" fmla="*/ 119 h 359"/>
                  <a:gd name="T40" fmla="*/ 262 w 418"/>
                  <a:gd name="T41" fmla="*/ 129 h 359"/>
                  <a:gd name="T42" fmla="*/ 257 w 418"/>
                  <a:gd name="T43" fmla="*/ 135 h 359"/>
                  <a:gd name="T44" fmla="*/ 237 w 418"/>
                  <a:gd name="T45" fmla="*/ 150 h 359"/>
                  <a:gd name="T46" fmla="*/ 221 w 418"/>
                  <a:gd name="T47" fmla="*/ 156 h 359"/>
                  <a:gd name="T48" fmla="*/ 210 w 418"/>
                  <a:gd name="T49" fmla="*/ 157 h 359"/>
                  <a:gd name="T50" fmla="*/ 198 w 418"/>
                  <a:gd name="T51" fmla="*/ 156 h 359"/>
                  <a:gd name="T52" fmla="*/ 183 w 418"/>
                  <a:gd name="T53" fmla="*/ 150 h 359"/>
                  <a:gd name="T54" fmla="*/ 162 w 418"/>
                  <a:gd name="T55" fmla="*/ 135 h 359"/>
                  <a:gd name="T56" fmla="*/ 157 w 418"/>
                  <a:gd name="T57" fmla="*/ 128 h 359"/>
                  <a:gd name="T58" fmla="*/ 152 w 418"/>
                  <a:gd name="T59" fmla="*/ 119 h 359"/>
                  <a:gd name="T60" fmla="*/ 162 w 418"/>
                  <a:gd name="T61" fmla="*/ 51 h 359"/>
                  <a:gd name="T62" fmla="*/ 124 w 418"/>
                  <a:gd name="T63" fmla="*/ 24 h 359"/>
                  <a:gd name="T64" fmla="*/ 150 w 418"/>
                  <a:gd name="T65" fmla="*/ 41 h 359"/>
                  <a:gd name="T66" fmla="*/ 133 w 418"/>
                  <a:gd name="T67" fmla="*/ 115 h 359"/>
                  <a:gd name="T68" fmla="*/ 138 w 418"/>
                  <a:gd name="T69" fmla="*/ 128 h 359"/>
                  <a:gd name="T70" fmla="*/ 124 w 418"/>
                  <a:gd name="T71" fmla="*/ 130 h 359"/>
                  <a:gd name="T72" fmla="*/ 93 w 418"/>
                  <a:gd name="T73" fmla="*/ 120 h 359"/>
                  <a:gd name="T74" fmla="*/ 124 w 418"/>
                  <a:gd name="T75" fmla="*/ 24 h 359"/>
                  <a:gd name="T76" fmla="*/ 24 w 418"/>
                  <a:gd name="T77" fmla="*/ 257 h 359"/>
                  <a:gd name="T78" fmla="*/ 102 w 418"/>
                  <a:gd name="T79" fmla="*/ 142 h 359"/>
                  <a:gd name="T80" fmla="*/ 147 w 418"/>
                  <a:gd name="T81" fmla="*/ 142 h 359"/>
                  <a:gd name="T82" fmla="*/ 78 w 418"/>
                  <a:gd name="T83" fmla="*/ 270 h 359"/>
                  <a:gd name="T84" fmla="*/ 210 w 418"/>
                  <a:gd name="T85" fmla="*/ 335 h 359"/>
                  <a:gd name="T86" fmla="*/ 91 w 418"/>
                  <a:gd name="T87" fmla="*/ 296 h 359"/>
                  <a:gd name="T88" fmla="*/ 92 w 418"/>
                  <a:gd name="T89" fmla="*/ 280 h 359"/>
                  <a:gd name="T90" fmla="*/ 171 w 418"/>
                  <a:gd name="T91" fmla="*/ 163 h 359"/>
                  <a:gd name="T92" fmla="*/ 202 w 418"/>
                  <a:gd name="T93" fmla="*/ 172 h 359"/>
                  <a:gd name="T94" fmla="*/ 210 w 418"/>
                  <a:gd name="T95" fmla="*/ 173 h 359"/>
                  <a:gd name="T96" fmla="*/ 217 w 418"/>
                  <a:gd name="T97" fmla="*/ 172 h 359"/>
                  <a:gd name="T98" fmla="*/ 248 w 418"/>
                  <a:gd name="T99" fmla="*/ 163 h 359"/>
                  <a:gd name="T100" fmla="*/ 327 w 418"/>
                  <a:gd name="T101" fmla="*/ 280 h 359"/>
                  <a:gd name="T102" fmla="*/ 328 w 418"/>
                  <a:gd name="T103" fmla="*/ 296 h 359"/>
                  <a:gd name="T104" fmla="*/ 210 w 418"/>
                  <a:gd name="T105" fmla="*/ 335 h 359"/>
                  <a:gd name="T106" fmla="*/ 342 w 418"/>
                  <a:gd name="T107" fmla="*/ 270 h 359"/>
                  <a:gd name="T108" fmla="*/ 272 w 418"/>
                  <a:gd name="T109" fmla="*/ 142 h 359"/>
                  <a:gd name="T110" fmla="*/ 317 w 418"/>
                  <a:gd name="T111" fmla="*/ 142 h 359"/>
                  <a:gd name="T112" fmla="*/ 394 w 418"/>
                  <a:gd name="T113" fmla="*/ 257 h 3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418" h="359">
                    <a:moveTo>
                      <a:pt x="418" y="257"/>
                    </a:moveTo>
                    <a:cubicBezTo>
                      <a:pt x="418" y="201"/>
                      <a:pt x="393" y="151"/>
                      <a:pt x="354" y="125"/>
                    </a:cubicBezTo>
                    <a:cubicBezTo>
                      <a:pt x="365" y="112"/>
                      <a:pt x="371" y="95"/>
                      <a:pt x="371" y="77"/>
                    </a:cubicBezTo>
                    <a:cubicBezTo>
                      <a:pt x="371" y="35"/>
                      <a:pt x="337" y="0"/>
                      <a:pt x="294" y="0"/>
                    </a:cubicBezTo>
                    <a:cubicBezTo>
                      <a:pt x="278" y="0"/>
                      <a:pt x="262" y="5"/>
                      <a:pt x="249" y="15"/>
                    </a:cubicBezTo>
                    <a:cubicBezTo>
                      <a:pt x="237" y="9"/>
                      <a:pt x="224" y="6"/>
                      <a:pt x="210" y="6"/>
                    </a:cubicBezTo>
                    <a:cubicBezTo>
                      <a:pt x="196" y="6"/>
                      <a:pt x="182" y="9"/>
                      <a:pt x="170" y="15"/>
                    </a:cubicBezTo>
                    <a:cubicBezTo>
                      <a:pt x="157" y="6"/>
                      <a:pt x="141" y="0"/>
                      <a:pt x="124" y="0"/>
                    </a:cubicBezTo>
                    <a:cubicBezTo>
                      <a:pt x="82" y="0"/>
                      <a:pt x="47" y="35"/>
                      <a:pt x="47" y="77"/>
                    </a:cubicBezTo>
                    <a:cubicBezTo>
                      <a:pt x="47" y="95"/>
                      <a:pt x="54" y="112"/>
                      <a:pt x="64" y="125"/>
                    </a:cubicBezTo>
                    <a:cubicBezTo>
                      <a:pt x="25" y="151"/>
                      <a:pt x="0" y="201"/>
                      <a:pt x="0" y="257"/>
                    </a:cubicBezTo>
                    <a:cubicBezTo>
                      <a:pt x="0" y="284"/>
                      <a:pt x="37" y="296"/>
                      <a:pt x="67" y="301"/>
                    </a:cubicBezTo>
                    <a:cubicBezTo>
                      <a:pt x="67" y="302"/>
                      <a:pt x="67" y="304"/>
                      <a:pt x="67" y="305"/>
                    </a:cubicBezTo>
                    <a:cubicBezTo>
                      <a:pt x="67" y="348"/>
                      <a:pt x="157" y="359"/>
                      <a:pt x="210" y="359"/>
                    </a:cubicBezTo>
                    <a:cubicBezTo>
                      <a:pt x="263" y="359"/>
                      <a:pt x="353" y="348"/>
                      <a:pt x="353" y="305"/>
                    </a:cubicBezTo>
                    <a:cubicBezTo>
                      <a:pt x="353" y="304"/>
                      <a:pt x="353" y="302"/>
                      <a:pt x="352" y="301"/>
                    </a:cubicBezTo>
                    <a:cubicBezTo>
                      <a:pt x="382" y="295"/>
                      <a:pt x="418" y="284"/>
                      <a:pt x="418" y="257"/>
                    </a:cubicBezTo>
                    <a:close/>
                    <a:moveTo>
                      <a:pt x="294" y="24"/>
                    </a:moveTo>
                    <a:cubicBezTo>
                      <a:pt x="324" y="24"/>
                      <a:pt x="347" y="48"/>
                      <a:pt x="347" y="77"/>
                    </a:cubicBezTo>
                    <a:cubicBezTo>
                      <a:pt x="347" y="95"/>
                      <a:pt x="339" y="110"/>
                      <a:pt x="325" y="120"/>
                    </a:cubicBezTo>
                    <a:cubicBezTo>
                      <a:pt x="322" y="122"/>
                      <a:pt x="319" y="124"/>
                      <a:pt x="316" y="125"/>
                    </a:cubicBezTo>
                    <a:cubicBezTo>
                      <a:pt x="309" y="128"/>
                      <a:pt x="302" y="130"/>
                      <a:pt x="294" y="130"/>
                    </a:cubicBezTo>
                    <a:cubicBezTo>
                      <a:pt x="294" y="130"/>
                      <a:pt x="294" y="130"/>
                      <a:pt x="294" y="130"/>
                    </a:cubicBezTo>
                    <a:cubicBezTo>
                      <a:pt x="290" y="130"/>
                      <a:pt x="285" y="129"/>
                      <a:pt x="281" y="128"/>
                    </a:cubicBezTo>
                    <a:cubicBezTo>
                      <a:pt x="282" y="127"/>
                      <a:pt x="283" y="125"/>
                      <a:pt x="283" y="123"/>
                    </a:cubicBezTo>
                    <a:cubicBezTo>
                      <a:pt x="284" y="121"/>
                      <a:pt x="285" y="118"/>
                      <a:pt x="286" y="115"/>
                    </a:cubicBezTo>
                    <a:cubicBezTo>
                      <a:pt x="288" y="108"/>
                      <a:pt x="289" y="101"/>
                      <a:pt x="289" y="93"/>
                    </a:cubicBezTo>
                    <a:cubicBezTo>
                      <a:pt x="289" y="73"/>
                      <a:pt x="282" y="54"/>
                      <a:pt x="269" y="40"/>
                    </a:cubicBezTo>
                    <a:cubicBezTo>
                      <a:pt x="267" y="38"/>
                      <a:pt x="265" y="36"/>
                      <a:pt x="263" y="35"/>
                    </a:cubicBezTo>
                    <a:cubicBezTo>
                      <a:pt x="272" y="28"/>
                      <a:pt x="283" y="24"/>
                      <a:pt x="294" y="24"/>
                    </a:cubicBezTo>
                    <a:close/>
                    <a:moveTo>
                      <a:pt x="167" y="46"/>
                    </a:moveTo>
                    <a:cubicBezTo>
                      <a:pt x="169" y="44"/>
                      <a:pt x="171" y="43"/>
                      <a:pt x="173" y="41"/>
                    </a:cubicBezTo>
                    <a:cubicBezTo>
                      <a:pt x="175" y="40"/>
                      <a:pt x="178" y="38"/>
                      <a:pt x="180" y="37"/>
                    </a:cubicBezTo>
                    <a:cubicBezTo>
                      <a:pt x="189" y="32"/>
                      <a:pt x="199" y="30"/>
                      <a:pt x="210" y="30"/>
                    </a:cubicBezTo>
                    <a:cubicBezTo>
                      <a:pt x="220" y="30"/>
                      <a:pt x="230" y="32"/>
                      <a:pt x="239" y="37"/>
                    </a:cubicBezTo>
                    <a:cubicBezTo>
                      <a:pt x="241" y="38"/>
                      <a:pt x="244" y="39"/>
                      <a:pt x="246" y="41"/>
                    </a:cubicBezTo>
                    <a:cubicBezTo>
                      <a:pt x="248" y="42"/>
                      <a:pt x="250" y="44"/>
                      <a:pt x="252" y="46"/>
                    </a:cubicBezTo>
                    <a:cubicBezTo>
                      <a:pt x="254" y="47"/>
                      <a:pt x="256" y="49"/>
                      <a:pt x="257" y="51"/>
                    </a:cubicBezTo>
                    <a:cubicBezTo>
                      <a:pt x="267" y="62"/>
                      <a:pt x="273" y="77"/>
                      <a:pt x="273" y="93"/>
                    </a:cubicBezTo>
                    <a:cubicBezTo>
                      <a:pt x="273" y="102"/>
                      <a:pt x="271" y="111"/>
                      <a:pt x="268" y="119"/>
                    </a:cubicBezTo>
                    <a:cubicBezTo>
                      <a:pt x="267" y="120"/>
                      <a:pt x="267" y="121"/>
                      <a:pt x="266" y="122"/>
                    </a:cubicBezTo>
                    <a:cubicBezTo>
                      <a:pt x="265" y="124"/>
                      <a:pt x="264" y="126"/>
                      <a:pt x="262" y="129"/>
                    </a:cubicBezTo>
                    <a:cubicBezTo>
                      <a:pt x="262" y="129"/>
                      <a:pt x="262" y="129"/>
                      <a:pt x="262" y="129"/>
                    </a:cubicBezTo>
                    <a:cubicBezTo>
                      <a:pt x="261" y="131"/>
                      <a:pt x="259" y="133"/>
                      <a:pt x="257" y="135"/>
                    </a:cubicBezTo>
                    <a:cubicBezTo>
                      <a:pt x="254" y="139"/>
                      <a:pt x="250" y="142"/>
                      <a:pt x="246" y="145"/>
                    </a:cubicBezTo>
                    <a:cubicBezTo>
                      <a:pt x="243" y="147"/>
                      <a:pt x="240" y="149"/>
                      <a:pt x="237" y="150"/>
                    </a:cubicBezTo>
                    <a:cubicBezTo>
                      <a:pt x="233" y="152"/>
                      <a:pt x="229" y="154"/>
                      <a:pt x="225" y="155"/>
                    </a:cubicBezTo>
                    <a:cubicBezTo>
                      <a:pt x="224" y="155"/>
                      <a:pt x="223" y="155"/>
                      <a:pt x="221" y="156"/>
                    </a:cubicBezTo>
                    <a:cubicBezTo>
                      <a:pt x="219" y="156"/>
                      <a:pt x="216" y="156"/>
                      <a:pt x="213" y="157"/>
                    </a:cubicBezTo>
                    <a:cubicBezTo>
                      <a:pt x="212" y="157"/>
                      <a:pt x="211" y="157"/>
                      <a:pt x="210" y="157"/>
                    </a:cubicBezTo>
                    <a:cubicBezTo>
                      <a:pt x="208" y="157"/>
                      <a:pt x="207" y="157"/>
                      <a:pt x="206" y="156"/>
                    </a:cubicBezTo>
                    <a:cubicBezTo>
                      <a:pt x="203" y="156"/>
                      <a:pt x="201" y="156"/>
                      <a:pt x="198" y="156"/>
                    </a:cubicBezTo>
                    <a:cubicBezTo>
                      <a:pt x="197" y="155"/>
                      <a:pt x="195" y="155"/>
                      <a:pt x="194" y="155"/>
                    </a:cubicBezTo>
                    <a:cubicBezTo>
                      <a:pt x="190" y="154"/>
                      <a:pt x="186" y="152"/>
                      <a:pt x="183" y="150"/>
                    </a:cubicBezTo>
                    <a:cubicBezTo>
                      <a:pt x="179" y="149"/>
                      <a:pt x="176" y="147"/>
                      <a:pt x="173" y="145"/>
                    </a:cubicBezTo>
                    <a:cubicBezTo>
                      <a:pt x="169" y="142"/>
                      <a:pt x="165" y="139"/>
                      <a:pt x="162" y="135"/>
                    </a:cubicBezTo>
                    <a:cubicBezTo>
                      <a:pt x="160" y="133"/>
                      <a:pt x="159" y="131"/>
                      <a:pt x="158" y="129"/>
                    </a:cubicBezTo>
                    <a:cubicBezTo>
                      <a:pt x="157" y="129"/>
                      <a:pt x="157" y="129"/>
                      <a:pt x="157" y="128"/>
                    </a:cubicBezTo>
                    <a:cubicBezTo>
                      <a:pt x="155" y="126"/>
                      <a:pt x="154" y="124"/>
                      <a:pt x="153" y="121"/>
                    </a:cubicBezTo>
                    <a:cubicBezTo>
                      <a:pt x="152" y="121"/>
                      <a:pt x="152" y="120"/>
                      <a:pt x="152" y="119"/>
                    </a:cubicBezTo>
                    <a:cubicBezTo>
                      <a:pt x="148" y="111"/>
                      <a:pt x="146" y="102"/>
                      <a:pt x="146" y="93"/>
                    </a:cubicBezTo>
                    <a:cubicBezTo>
                      <a:pt x="146" y="77"/>
                      <a:pt x="152" y="63"/>
                      <a:pt x="162" y="51"/>
                    </a:cubicBezTo>
                    <a:cubicBezTo>
                      <a:pt x="163" y="50"/>
                      <a:pt x="165" y="48"/>
                      <a:pt x="167" y="46"/>
                    </a:cubicBezTo>
                    <a:close/>
                    <a:moveTo>
                      <a:pt x="124" y="24"/>
                    </a:moveTo>
                    <a:cubicBezTo>
                      <a:pt x="136" y="24"/>
                      <a:pt x="147" y="28"/>
                      <a:pt x="156" y="35"/>
                    </a:cubicBezTo>
                    <a:cubicBezTo>
                      <a:pt x="154" y="37"/>
                      <a:pt x="152" y="39"/>
                      <a:pt x="150" y="41"/>
                    </a:cubicBezTo>
                    <a:cubicBezTo>
                      <a:pt x="138" y="55"/>
                      <a:pt x="130" y="73"/>
                      <a:pt x="130" y="93"/>
                    </a:cubicBezTo>
                    <a:cubicBezTo>
                      <a:pt x="130" y="101"/>
                      <a:pt x="131" y="108"/>
                      <a:pt x="133" y="115"/>
                    </a:cubicBezTo>
                    <a:cubicBezTo>
                      <a:pt x="134" y="118"/>
                      <a:pt x="135" y="121"/>
                      <a:pt x="136" y="124"/>
                    </a:cubicBezTo>
                    <a:cubicBezTo>
                      <a:pt x="137" y="125"/>
                      <a:pt x="138" y="127"/>
                      <a:pt x="138" y="128"/>
                    </a:cubicBezTo>
                    <a:cubicBezTo>
                      <a:pt x="134" y="129"/>
                      <a:pt x="129" y="130"/>
                      <a:pt x="124" y="130"/>
                    </a:cubicBezTo>
                    <a:cubicBezTo>
                      <a:pt x="124" y="130"/>
                      <a:pt x="124" y="130"/>
                      <a:pt x="124" y="130"/>
                    </a:cubicBezTo>
                    <a:cubicBezTo>
                      <a:pt x="117" y="130"/>
                      <a:pt x="109" y="128"/>
                      <a:pt x="103" y="125"/>
                    </a:cubicBezTo>
                    <a:cubicBezTo>
                      <a:pt x="100" y="124"/>
                      <a:pt x="96" y="122"/>
                      <a:pt x="93" y="120"/>
                    </a:cubicBezTo>
                    <a:cubicBezTo>
                      <a:pt x="80" y="110"/>
                      <a:pt x="71" y="95"/>
                      <a:pt x="71" y="77"/>
                    </a:cubicBezTo>
                    <a:cubicBezTo>
                      <a:pt x="71" y="48"/>
                      <a:pt x="95" y="24"/>
                      <a:pt x="124" y="24"/>
                    </a:cubicBezTo>
                    <a:close/>
                    <a:moveTo>
                      <a:pt x="77" y="278"/>
                    </a:moveTo>
                    <a:cubicBezTo>
                      <a:pt x="44" y="273"/>
                      <a:pt x="24" y="263"/>
                      <a:pt x="24" y="257"/>
                    </a:cubicBezTo>
                    <a:cubicBezTo>
                      <a:pt x="24" y="202"/>
                      <a:pt x="53" y="155"/>
                      <a:pt x="92" y="138"/>
                    </a:cubicBezTo>
                    <a:cubicBezTo>
                      <a:pt x="95" y="139"/>
                      <a:pt x="98" y="141"/>
                      <a:pt x="102" y="142"/>
                    </a:cubicBezTo>
                    <a:cubicBezTo>
                      <a:pt x="109" y="145"/>
                      <a:pt x="116" y="146"/>
                      <a:pt x="124" y="146"/>
                    </a:cubicBezTo>
                    <a:cubicBezTo>
                      <a:pt x="132" y="146"/>
                      <a:pt x="140" y="145"/>
                      <a:pt x="147" y="142"/>
                    </a:cubicBezTo>
                    <a:cubicBezTo>
                      <a:pt x="150" y="146"/>
                      <a:pt x="153" y="149"/>
                      <a:pt x="157" y="152"/>
                    </a:cubicBezTo>
                    <a:cubicBezTo>
                      <a:pt x="117" y="173"/>
                      <a:pt x="87" y="217"/>
                      <a:pt x="78" y="270"/>
                    </a:cubicBezTo>
                    <a:cubicBezTo>
                      <a:pt x="77" y="273"/>
                      <a:pt x="77" y="275"/>
                      <a:pt x="77" y="278"/>
                    </a:cubicBezTo>
                    <a:close/>
                    <a:moveTo>
                      <a:pt x="210" y="335"/>
                    </a:moveTo>
                    <a:cubicBezTo>
                      <a:pt x="138" y="335"/>
                      <a:pt x="91" y="317"/>
                      <a:pt x="91" y="305"/>
                    </a:cubicBezTo>
                    <a:cubicBezTo>
                      <a:pt x="91" y="302"/>
                      <a:pt x="91" y="299"/>
                      <a:pt x="91" y="296"/>
                    </a:cubicBezTo>
                    <a:cubicBezTo>
                      <a:pt x="91" y="293"/>
                      <a:pt x="91" y="291"/>
                      <a:pt x="92" y="288"/>
                    </a:cubicBezTo>
                    <a:cubicBezTo>
                      <a:pt x="92" y="285"/>
                      <a:pt x="92" y="283"/>
                      <a:pt x="92" y="280"/>
                    </a:cubicBezTo>
                    <a:cubicBezTo>
                      <a:pt x="93" y="277"/>
                      <a:pt x="93" y="275"/>
                      <a:pt x="94" y="272"/>
                    </a:cubicBezTo>
                    <a:cubicBezTo>
                      <a:pt x="103" y="221"/>
                      <a:pt x="133" y="180"/>
                      <a:pt x="171" y="163"/>
                    </a:cubicBezTo>
                    <a:cubicBezTo>
                      <a:pt x="179" y="167"/>
                      <a:pt x="188" y="170"/>
                      <a:pt x="198" y="172"/>
                    </a:cubicBezTo>
                    <a:cubicBezTo>
                      <a:pt x="199" y="172"/>
                      <a:pt x="200" y="172"/>
                      <a:pt x="202" y="172"/>
                    </a:cubicBezTo>
                    <a:cubicBezTo>
                      <a:pt x="204" y="172"/>
                      <a:pt x="206" y="173"/>
                      <a:pt x="208" y="173"/>
                    </a:cubicBezTo>
                    <a:cubicBezTo>
                      <a:pt x="209" y="173"/>
                      <a:pt x="209" y="173"/>
                      <a:pt x="210" y="173"/>
                    </a:cubicBezTo>
                    <a:cubicBezTo>
                      <a:pt x="210" y="173"/>
                      <a:pt x="210" y="173"/>
                      <a:pt x="211" y="173"/>
                    </a:cubicBezTo>
                    <a:cubicBezTo>
                      <a:pt x="213" y="173"/>
                      <a:pt x="215" y="172"/>
                      <a:pt x="217" y="172"/>
                    </a:cubicBezTo>
                    <a:cubicBezTo>
                      <a:pt x="218" y="172"/>
                      <a:pt x="220" y="172"/>
                      <a:pt x="221" y="172"/>
                    </a:cubicBezTo>
                    <a:cubicBezTo>
                      <a:pt x="231" y="170"/>
                      <a:pt x="240" y="167"/>
                      <a:pt x="248" y="163"/>
                    </a:cubicBezTo>
                    <a:cubicBezTo>
                      <a:pt x="287" y="180"/>
                      <a:pt x="317" y="221"/>
                      <a:pt x="326" y="272"/>
                    </a:cubicBezTo>
                    <a:cubicBezTo>
                      <a:pt x="326" y="275"/>
                      <a:pt x="327" y="277"/>
                      <a:pt x="327" y="280"/>
                    </a:cubicBezTo>
                    <a:cubicBezTo>
                      <a:pt x="327" y="283"/>
                      <a:pt x="328" y="285"/>
                      <a:pt x="328" y="288"/>
                    </a:cubicBezTo>
                    <a:cubicBezTo>
                      <a:pt x="328" y="291"/>
                      <a:pt x="328" y="293"/>
                      <a:pt x="328" y="296"/>
                    </a:cubicBezTo>
                    <a:cubicBezTo>
                      <a:pt x="328" y="299"/>
                      <a:pt x="329" y="302"/>
                      <a:pt x="329" y="305"/>
                    </a:cubicBezTo>
                    <a:cubicBezTo>
                      <a:pt x="329" y="317"/>
                      <a:pt x="281" y="335"/>
                      <a:pt x="210" y="335"/>
                    </a:cubicBezTo>
                    <a:close/>
                    <a:moveTo>
                      <a:pt x="343" y="278"/>
                    </a:moveTo>
                    <a:cubicBezTo>
                      <a:pt x="342" y="275"/>
                      <a:pt x="342" y="273"/>
                      <a:pt x="342" y="270"/>
                    </a:cubicBezTo>
                    <a:cubicBezTo>
                      <a:pt x="332" y="217"/>
                      <a:pt x="302" y="173"/>
                      <a:pt x="263" y="152"/>
                    </a:cubicBezTo>
                    <a:cubicBezTo>
                      <a:pt x="266" y="149"/>
                      <a:pt x="269" y="146"/>
                      <a:pt x="272" y="142"/>
                    </a:cubicBezTo>
                    <a:cubicBezTo>
                      <a:pt x="279" y="145"/>
                      <a:pt x="287" y="146"/>
                      <a:pt x="294" y="146"/>
                    </a:cubicBezTo>
                    <a:cubicBezTo>
                      <a:pt x="302" y="146"/>
                      <a:pt x="310" y="145"/>
                      <a:pt x="317" y="142"/>
                    </a:cubicBezTo>
                    <a:cubicBezTo>
                      <a:pt x="320" y="141"/>
                      <a:pt x="324" y="139"/>
                      <a:pt x="327" y="138"/>
                    </a:cubicBezTo>
                    <a:cubicBezTo>
                      <a:pt x="366" y="155"/>
                      <a:pt x="394" y="202"/>
                      <a:pt x="394" y="257"/>
                    </a:cubicBezTo>
                    <a:cubicBezTo>
                      <a:pt x="394" y="263"/>
                      <a:pt x="375" y="273"/>
                      <a:pt x="343" y="278"/>
                    </a:cubicBezTo>
                    <a:close/>
                  </a:path>
                </a:pathLst>
              </a:custGeom>
              <a:solidFill>
                <a:srgbClr val="70707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ctr" anchorCtr="0" compatLnSpc="1">
                <a:prstTxWarp prst="textNoShape">
                  <a:avLst/>
                </a:prstTxWarp>
              </a:bodyPr>
              <a:lstStyle/>
              <a:p>
                <a:pPr defTabSz="914126">
                  <a:defRPr/>
                </a:pPr>
                <a:endParaRPr lang="en-US" sz="1400" kern="0" dirty="0">
                  <a:solidFill>
                    <a:srgbClr val="000000"/>
                  </a:solidFill>
                  <a:latin typeface="Arial"/>
                </a:endParaRPr>
              </a:p>
            </p:txBody>
          </p:sp>
        </p:grpSp>
      </p:grpSp>
      <p:grpSp>
        <p:nvGrpSpPr>
          <p:cNvPr id="640" name="Group 639"/>
          <p:cNvGrpSpPr/>
          <p:nvPr/>
        </p:nvGrpSpPr>
        <p:grpSpPr>
          <a:xfrm>
            <a:off x="8797564" y="2413532"/>
            <a:ext cx="286422" cy="295544"/>
            <a:chOff x="6555830" y="2045308"/>
            <a:chExt cx="427818" cy="441442"/>
          </a:xfrm>
        </p:grpSpPr>
        <p:sp>
          <p:nvSpPr>
            <p:cNvPr id="641" name="Freeform 29"/>
            <p:cNvSpPr>
              <a:spLocks/>
            </p:cNvSpPr>
            <p:nvPr/>
          </p:nvSpPr>
          <p:spPr bwMode="auto">
            <a:xfrm>
              <a:off x="6555830" y="2045308"/>
              <a:ext cx="427818" cy="441442"/>
            </a:xfrm>
            <a:custGeom>
              <a:avLst/>
              <a:gdLst>
                <a:gd name="T0" fmla="*/ 189 w 189"/>
                <a:gd name="T1" fmla="*/ 0 h 196"/>
                <a:gd name="T2" fmla="*/ 189 w 189"/>
                <a:gd name="T3" fmla="*/ 196 h 196"/>
                <a:gd name="T4" fmla="*/ 0 w 189"/>
                <a:gd name="T5" fmla="*/ 0 h 196"/>
                <a:gd name="T6" fmla="*/ 189 w 189"/>
                <a:gd name="T7" fmla="*/ 0 h 196"/>
              </a:gdLst>
              <a:ahLst/>
              <a:cxnLst>
                <a:cxn ang="0">
                  <a:pos x="T0" y="T1"/>
                </a:cxn>
                <a:cxn ang="0">
                  <a:pos x="T2" y="T3"/>
                </a:cxn>
                <a:cxn ang="0">
                  <a:pos x="T4" y="T5"/>
                </a:cxn>
                <a:cxn ang="0">
                  <a:pos x="T6" y="T7"/>
                </a:cxn>
              </a:cxnLst>
              <a:rect l="0" t="0" r="r" b="b"/>
              <a:pathLst>
                <a:path w="189" h="196">
                  <a:moveTo>
                    <a:pt x="189" y="0"/>
                  </a:moveTo>
                  <a:cubicBezTo>
                    <a:pt x="189" y="196"/>
                    <a:pt x="189" y="196"/>
                    <a:pt x="189" y="196"/>
                  </a:cubicBezTo>
                  <a:cubicBezTo>
                    <a:pt x="85" y="196"/>
                    <a:pt x="0" y="108"/>
                    <a:pt x="0" y="0"/>
                  </a:cubicBezTo>
                  <a:lnTo>
                    <a:pt x="189" y="0"/>
                  </a:lnTo>
                  <a:close/>
                </a:path>
              </a:pathLst>
            </a:custGeom>
            <a:solidFill>
              <a:srgbClr val="FFFFFF"/>
            </a:solidFill>
            <a:ln w="31750">
              <a:solidFill>
                <a:srgbClr val="F45E0A"/>
              </a:solidFill>
              <a:round/>
              <a:headEnd/>
              <a:tailEnd/>
            </a:ln>
          </p:spPr>
          <p:txBody>
            <a:bodyPr vert="horz" wrap="square" lIns="121888" tIns="60944" rIns="121888" bIns="60944" numCol="1" anchor="t" anchorCtr="0" compatLnSpc="1">
              <a:prstTxWarp prst="textNoShape">
                <a:avLst/>
              </a:prstTxWarp>
            </a:bodyPr>
            <a:lstStyle/>
            <a:p>
              <a:pPr defTabSz="1218895"/>
              <a:endParaRPr lang="en-US" sz="2399" kern="0" dirty="0">
                <a:solidFill>
                  <a:sysClr val="windowText" lastClr="000000"/>
                </a:solidFill>
              </a:endParaRPr>
            </a:p>
          </p:txBody>
        </p:sp>
        <p:grpSp>
          <p:nvGrpSpPr>
            <p:cNvPr id="642" name="Group 10"/>
            <p:cNvGrpSpPr>
              <a:grpSpLocks noChangeAspect="1"/>
            </p:cNvGrpSpPr>
            <p:nvPr/>
          </p:nvGrpSpPr>
          <p:grpSpPr bwMode="auto">
            <a:xfrm>
              <a:off x="6634312" y="2099600"/>
              <a:ext cx="294742" cy="317223"/>
              <a:chOff x="3723" y="2035"/>
              <a:chExt cx="236" cy="254"/>
            </a:xfrm>
          </p:grpSpPr>
          <p:sp>
            <p:nvSpPr>
              <p:cNvPr id="643" name="Freeform 11"/>
              <p:cNvSpPr>
                <a:spLocks noEditPoints="1"/>
              </p:cNvSpPr>
              <p:nvPr/>
            </p:nvSpPr>
            <p:spPr bwMode="auto">
              <a:xfrm>
                <a:off x="3788" y="2035"/>
                <a:ext cx="171" cy="94"/>
              </a:xfrm>
              <a:custGeom>
                <a:avLst/>
                <a:gdLst>
                  <a:gd name="T0" fmla="*/ 30 w 102"/>
                  <a:gd name="T1" fmla="*/ 0 h 57"/>
                  <a:gd name="T2" fmla="*/ 13 w 102"/>
                  <a:gd name="T3" fmla="*/ 0 h 57"/>
                  <a:gd name="T4" fmla="*/ 8 w 102"/>
                  <a:gd name="T5" fmla="*/ 57 h 57"/>
                  <a:gd name="T6" fmla="*/ 10 w 102"/>
                  <a:gd name="T7" fmla="*/ 57 h 57"/>
                  <a:gd name="T8" fmla="*/ 10 w 102"/>
                  <a:gd name="T9" fmla="*/ 55 h 57"/>
                  <a:gd name="T10" fmla="*/ 11 w 102"/>
                  <a:gd name="T11" fmla="*/ 53 h 57"/>
                  <a:gd name="T12" fmla="*/ 30 w 102"/>
                  <a:gd name="T13" fmla="*/ 0 h 57"/>
                  <a:gd name="T14" fmla="*/ 77 w 102"/>
                  <a:gd name="T15" fmla="*/ 0 h 57"/>
                  <a:gd name="T16" fmla="*/ 91 w 102"/>
                  <a:gd name="T17" fmla="*/ 14 h 57"/>
                  <a:gd name="T18" fmla="*/ 93 w 102"/>
                  <a:gd name="T19" fmla="*/ 14 h 57"/>
                  <a:gd name="T20" fmla="*/ 100 w 102"/>
                  <a:gd name="T21" fmla="*/ 10 h 57"/>
                  <a:gd name="T22" fmla="*/ 100 w 102"/>
                  <a:gd name="T23" fmla="*/ 8 h 57"/>
                  <a:gd name="T24" fmla="*/ 100 w 102"/>
                  <a:gd name="T25" fmla="*/ 5 h 57"/>
                  <a:gd name="T26" fmla="*/ 100 w 102"/>
                  <a:gd name="T27" fmla="*/ 3 h 57"/>
                  <a:gd name="T28" fmla="*/ 100 w 102"/>
                  <a:gd name="T29" fmla="*/ 1 h 57"/>
                  <a:gd name="T30" fmla="*/ 102 w 102"/>
                  <a:gd name="T31" fmla="*/ 0 h 57"/>
                  <a:gd name="T32" fmla="*/ 77 w 102"/>
                  <a:gd name="T33" fmla="*/ 0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02" h="57">
                    <a:moveTo>
                      <a:pt x="30" y="0"/>
                    </a:moveTo>
                    <a:cubicBezTo>
                      <a:pt x="13" y="0"/>
                      <a:pt x="13" y="0"/>
                      <a:pt x="13" y="0"/>
                    </a:cubicBezTo>
                    <a:cubicBezTo>
                      <a:pt x="2" y="17"/>
                      <a:pt x="0" y="38"/>
                      <a:pt x="8" y="57"/>
                    </a:cubicBezTo>
                    <a:cubicBezTo>
                      <a:pt x="8" y="57"/>
                      <a:pt x="8" y="57"/>
                      <a:pt x="10" y="57"/>
                    </a:cubicBezTo>
                    <a:cubicBezTo>
                      <a:pt x="10" y="55"/>
                      <a:pt x="10" y="55"/>
                      <a:pt x="10" y="55"/>
                    </a:cubicBezTo>
                    <a:cubicBezTo>
                      <a:pt x="11" y="55"/>
                      <a:pt x="11" y="55"/>
                      <a:pt x="11" y="53"/>
                    </a:cubicBezTo>
                    <a:cubicBezTo>
                      <a:pt x="4" y="34"/>
                      <a:pt x="13" y="11"/>
                      <a:pt x="30" y="0"/>
                    </a:cubicBezTo>
                    <a:close/>
                    <a:moveTo>
                      <a:pt x="77" y="0"/>
                    </a:moveTo>
                    <a:cubicBezTo>
                      <a:pt x="83" y="3"/>
                      <a:pt x="88" y="8"/>
                      <a:pt x="91" y="14"/>
                    </a:cubicBezTo>
                    <a:cubicBezTo>
                      <a:pt x="93" y="14"/>
                      <a:pt x="93" y="14"/>
                      <a:pt x="93" y="14"/>
                    </a:cubicBezTo>
                    <a:cubicBezTo>
                      <a:pt x="100" y="10"/>
                      <a:pt x="100" y="10"/>
                      <a:pt x="100" y="10"/>
                    </a:cubicBezTo>
                    <a:cubicBezTo>
                      <a:pt x="100" y="8"/>
                      <a:pt x="100" y="8"/>
                      <a:pt x="100" y="8"/>
                    </a:cubicBezTo>
                    <a:cubicBezTo>
                      <a:pt x="100" y="8"/>
                      <a:pt x="100" y="7"/>
                      <a:pt x="100" y="5"/>
                    </a:cubicBezTo>
                    <a:cubicBezTo>
                      <a:pt x="100" y="3"/>
                      <a:pt x="100" y="3"/>
                      <a:pt x="100" y="3"/>
                    </a:cubicBezTo>
                    <a:cubicBezTo>
                      <a:pt x="100" y="1"/>
                      <a:pt x="100" y="1"/>
                      <a:pt x="100" y="1"/>
                    </a:cubicBezTo>
                    <a:cubicBezTo>
                      <a:pt x="102" y="1"/>
                      <a:pt x="102" y="1"/>
                      <a:pt x="102" y="0"/>
                    </a:cubicBezTo>
                    <a:lnTo>
                      <a:pt x="77" y="0"/>
                    </a:lnTo>
                    <a:close/>
                  </a:path>
                </a:pathLst>
              </a:custGeom>
              <a:solidFill>
                <a:srgbClr val="000000"/>
              </a:solidFill>
              <a:ln w="9525">
                <a:solidFill>
                  <a:srgbClr val="000000"/>
                </a:solidFill>
                <a:round/>
                <a:headEnd/>
                <a:tailEnd/>
              </a:ln>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644" name="Freeform 12"/>
              <p:cNvSpPr>
                <a:spLocks/>
              </p:cNvSpPr>
              <p:nvPr/>
            </p:nvSpPr>
            <p:spPr bwMode="auto">
              <a:xfrm>
                <a:off x="3863" y="2035"/>
                <a:ext cx="77" cy="108"/>
              </a:xfrm>
              <a:custGeom>
                <a:avLst/>
                <a:gdLst>
                  <a:gd name="T0" fmla="*/ 37 w 46"/>
                  <a:gd name="T1" fmla="*/ 65 h 65"/>
                  <a:gd name="T2" fmla="*/ 46 w 46"/>
                  <a:gd name="T3" fmla="*/ 46 h 65"/>
                  <a:gd name="T4" fmla="*/ 28 w 46"/>
                  <a:gd name="T5" fmla="*/ 28 h 65"/>
                  <a:gd name="T6" fmla="*/ 22 w 46"/>
                  <a:gd name="T7" fmla="*/ 3 h 65"/>
                  <a:gd name="T8" fmla="*/ 2 w 46"/>
                  <a:gd name="T9" fmla="*/ 2 h 65"/>
                  <a:gd name="T10" fmla="*/ 11 w 46"/>
                  <a:gd name="T11" fmla="*/ 39 h 65"/>
                  <a:gd name="T12" fmla="*/ 37 w 46"/>
                  <a:gd name="T13" fmla="*/ 65 h 65"/>
                </a:gdLst>
                <a:ahLst/>
                <a:cxnLst>
                  <a:cxn ang="0">
                    <a:pos x="T0" y="T1"/>
                  </a:cxn>
                  <a:cxn ang="0">
                    <a:pos x="T2" y="T3"/>
                  </a:cxn>
                  <a:cxn ang="0">
                    <a:pos x="T4" y="T5"/>
                  </a:cxn>
                  <a:cxn ang="0">
                    <a:pos x="T6" y="T7"/>
                  </a:cxn>
                  <a:cxn ang="0">
                    <a:pos x="T8" y="T9"/>
                  </a:cxn>
                  <a:cxn ang="0">
                    <a:pos x="T10" y="T11"/>
                  </a:cxn>
                  <a:cxn ang="0">
                    <a:pos x="T12" y="T13"/>
                  </a:cxn>
                </a:cxnLst>
                <a:rect l="0" t="0" r="r" b="b"/>
                <a:pathLst>
                  <a:path w="46" h="65">
                    <a:moveTo>
                      <a:pt x="37" y="65"/>
                    </a:moveTo>
                    <a:cubicBezTo>
                      <a:pt x="43" y="59"/>
                      <a:pt x="45" y="54"/>
                      <a:pt x="46" y="46"/>
                    </a:cubicBezTo>
                    <a:cubicBezTo>
                      <a:pt x="39" y="42"/>
                      <a:pt x="32" y="37"/>
                      <a:pt x="28" y="28"/>
                    </a:cubicBezTo>
                    <a:cubicBezTo>
                      <a:pt x="24" y="20"/>
                      <a:pt x="21" y="11"/>
                      <a:pt x="22" y="3"/>
                    </a:cubicBezTo>
                    <a:cubicBezTo>
                      <a:pt x="15" y="2"/>
                      <a:pt x="8" y="0"/>
                      <a:pt x="2" y="2"/>
                    </a:cubicBezTo>
                    <a:cubicBezTo>
                      <a:pt x="0" y="15"/>
                      <a:pt x="4" y="28"/>
                      <a:pt x="11" y="39"/>
                    </a:cubicBezTo>
                    <a:cubicBezTo>
                      <a:pt x="17" y="50"/>
                      <a:pt x="26" y="59"/>
                      <a:pt x="37" y="65"/>
                    </a:cubicBezTo>
                    <a:close/>
                  </a:path>
                </a:pathLst>
              </a:custGeom>
              <a:solidFill>
                <a:srgbClr val="000000"/>
              </a:solidFill>
              <a:ln w="9525">
                <a:solidFill>
                  <a:srgbClr val="000000"/>
                </a:solidFill>
                <a:round/>
                <a:headEnd/>
                <a:tailEnd/>
              </a:ln>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645" name="Freeform 13"/>
              <p:cNvSpPr>
                <a:spLocks/>
              </p:cNvSpPr>
              <p:nvPr/>
            </p:nvSpPr>
            <p:spPr bwMode="auto">
              <a:xfrm>
                <a:off x="3723" y="2053"/>
                <a:ext cx="231" cy="236"/>
              </a:xfrm>
              <a:custGeom>
                <a:avLst/>
                <a:gdLst>
                  <a:gd name="T0" fmla="*/ 120 w 138"/>
                  <a:gd name="T1" fmla="*/ 120 h 142"/>
                  <a:gd name="T2" fmla="*/ 21 w 138"/>
                  <a:gd name="T3" fmla="*/ 19 h 142"/>
                  <a:gd name="T4" fmla="*/ 29 w 138"/>
                  <a:gd name="T5" fmla="*/ 19 h 142"/>
                  <a:gd name="T6" fmla="*/ 26 w 138"/>
                  <a:gd name="T7" fmla="*/ 0 h 142"/>
                  <a:gd name="T8" fmla="*/ 18 w 138"/>
                  <a:gd name="T9" fmla="*/ 0 h 142"/>
                  <a:gd name="T10" fmla="*/ 0 w 138"/>
                  <a:gd name="T11" fmla="*/ 0 h 142"/>
                  <a:gd name="T12" fmla="*/ 3 w 138"/>
                  <a:gd name="T13" fmla="*/ 19 h 142"/>
                  <a:gd name="T14" fmla="*/ 120 w 138"/>
                  <a:gd name="T15" fmla="*/ 139 h 142"/>
                  <a:gd name="T16" fmla="*/ 138 w 138"/>
                  <a:gd name="T17" fmla="*/ 142 h 142"/>
                  <a:gd name="T18" fmla="*/ 138 w 138"/>
                  <a:gd name="T19" fmla="*/ 123 h 142"/>
                  <a:gd name="T20" fmla="*/ 138 w 138"/>
                  <a:gd name="T21" fmla="*/ 115 h 142"/>
                  <a:gd name="T22" fmla="*/ 120 w 138"/>
                  <a:gd name="T23" fmla="*/ 112 h 142"/>
                  <a:gd name="T24" fmla="*/ 120 w 138"/>
                  <a:gd name="T25" fmla="*/ 120 h 142"/>
                  <a:gd name="T26" fmla="*/ 120 w 138"/>
                  <a:gd name="T27" fmla="*/ 120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38" h="142">
                    <a:moveTo>
                      <a:pt x="120" y="120"/>
                    </a:moveTo>
                    <a:cubicBezTo>
                      <a:pt x="71" y="108"/>
                      <a:pt x="32" y="69"/>
                      <a:pt x="21" y="19"/>
                    </a:cubicBezTo>
                    <a:cubicBezTo>
                      <a:pt x="29" y="19"/>
                      <a:pt x="29" y="19"/>
                      <a:pt x="29" y="19"/>
                    </a:cubicBezTo>
                    <a:cubicBezTo>
                      <a:pt x="28" y="13"/>
                      <a:pt x="27" y="7"/>
                      <a:pt x="26" y="0"/>
                    </a:cubicBezTo>
                    <a:cubicBezTo>
                      <a:pt x="18" y="0"/>
                      <a:pt x="18" y="0"/>
                      <a:pt x="18" y="0"/>
                    </a:cubicBezTo>
                    <a:cubicBezTo>
                      <a:pt x="0" y="0"/>
                      <a:pt x="0" y="0"/>
                      <a:pt x="0" y="0"/>
                    </a:cubicBezTo>
                    <a:cubicBezTo>
                      <a:pt x="1" y="7"/>
                      <a:pt x="2" y="13"/>
                      <a:pt x="3" y="19"/>
                    </a:cubicBezTo>
                    <a:cubicBezTo>
                      <a:pt x="14" y="80"/>
                      <a:pt x="61" y="127"/>
                      <a:pt x="120" y="139"/>
                    </a:cubicBezTo>
                    <a:cubicBezTo>
                      <a:pt x="126" y="141"/>
                      <a:pt x="132" y="141"/>
                      <a:pt x="138" y="142"/>
                    </a:cubicBezTo>
                    <a:cubicBezTo>
                      <a:pt x="138" y="123"/>
                      <a:pt x="138" y="123"/>
                      <a:pt x="138" y="123"/>
                    </a:cubicBezTo>
                    <a:cubicBezTo>
                      <a:pt x="138" y="115"/>
                      <a:pt x="138" y="115"/>
                      <a:pt x="138" y="115"/>
                    </a:cubicBezTo>
                    <a:cubicBezTo>
                      <a:pt x="131" y="114"/>
                      <a:pt x="126" y="113"/>
                      <a:pt x="120" y="112"/>
                    </a:cubicBezTo>
                    <a:cubicBezTo>
                      <a:pt x="120" y="120"/>
                      <a:pt x="120" y="120"/>
                      <a:pt x="120" y="120"/>
                    </a:cubicBezTo>
                    <a:cubicBezTo>
                      <a:pt x="120" y="120"/>
                      <a:pt x="120" y="120"/>
                      <a:pt x="120" y="120"/>
                    </a:cubicBezTo>
                    <a:close/>
                  </a:path>
                </a:pathLst>
              </a:custGeom>
              <a:solidFill>
                <a:srgbClr val="000000"/>
              </a:solidFill>
              <a:ln w="9525">
                <a:solidFill>
                  <a:srgbClr val="000000"/>
                </a:solidFill>
                <a:round/>
                <a:headEnd/>
                <a:tailEnd/>
              </a:ln>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grpSp>
      </p:grpSp>
      <p:grpSp>
        <p:nvGrpSpPr>
          <p:cNvPr id="646" name="Group 645"/>
          <p:cNvGrpSpPr/>
          <p:nvPr/>
        </p:nvGrpSpPr>
        <p:grpSpPr>
          <a:xfrm>
            <a:off x="9099188" y="2111297"/>
            <a:ext cx="286424" cy="295546"/>
            <a:chOff x="7145243" y="1423986"/>
            <a:chExt cx="427818" cy="441444"/>
          </a:xfrm>
        </p:grpSpPr>
        <p:sp>
          <p:nvSpPr>
            <p:cNvPr id="647" name="Freeform 29"/>
            <p:cNvSpPr>
              <a:spLocks/>
            </p:cNvSpPr>
            <p:nvPr/>
          </p:nvSpPr>
          <p:spPr bwMode="auto">
            <a:xfrm rot="10800000">
              <a:off x="7145243" y="1423986"/>
              <a:ext cx="427818" cy="441444"/>
            </a:xfrm>
            <a:custGeom>
              <a:avLst/>
              <a:gdLst>
                <a:gd name="T0" fmla="*/ 189 w 189"/>
                <a:gd name="T1" fmla="*/ 0 h 196"/>
                <a:gd name="T2" fmla="*/ 189 w 189"/>
                <a:gd name="T3" fmla="*/ 196 h 196"/>
                <a:gd name="T4" fmla="*/ 0 w 189"/>
                <a:gd name="T5" fmla="*/ 0 h 196"/>
                <a:gd name="T6" fmla="*/ 189 w 189"/>
                <a:gd name="T7" fmla="*/ 0 h 196"/>
              </a:gdLst>
              <a:ahLst/>
              <a:cxnLst>
                <a:cxn ang="0">
                  <a:pos x="T0" y="T1"/>
                </a:cxn>
                <a:cxn ang="0">
                  <a:pos x="T2" y="T3"/>
                </a:cxn>
                <a:cxn ang="0">
                  <a:pos x="T4" y="T5"/>
                </a:cxn>
                <a:cxn ang="0">
                  <a:pos x="T6" y="T7"/>
                </a:cxn>
              </a:cxnLst>
              <a:rect l="0" t="0" r="r" b="b"/>
              <a:pathLst>
                <a:path w="189" h="196">
                  <a:moveTo>
                    <a:pt x="189" y="0"/>
                  </a:moveTo>
                  <a:cubicBezTo>
                    <a:pt x="189" y="196"/>
                    <a:pt x="189" y="196"/>
                    <a:pt x="189" y="196"/>
                  </a:cubicBezTo>
                  <a:cubicBezTo>
                    <a:pt x="85" y="196"/>
                    <a:pt x="0" y="108"/>
                    <a:pt x="0" y="0"/>
                  </a:cubicBezTo>
                  <a:lnTo>
                    <a:pt x="189" y="0"/>
                  </a:lnTo>
                  <a:close/>
                </a:path>
              </a:pathLst>
            </a:custGeom>
            <a:solidFill>
              <a:srgbClr val="FFFFFF"/>
            </a:solidFill>
            <a:ln w="31750">
              <a:solidFill>
                <a:srgbClr val="F45E0A"/>
              </a:solidFill>
              <a:round/>
              <a:headEnd/>
              <a:tailEnd/>
            </a:ln>
          </p:spPr>
          <p:txBody>
            <a:bodyPr vert="horz" wrap="square" lIns="121888" tIns="60944" rIns="121888" bIns="60944" numCol="1" anchor="t" anchorCtr="0" compatLnSpc="1">
              <a:prstTxWarp prst="textNoShape">
                <a:avLst/>
              </a:prstTxWarp>
            </a:bodyPr>
            <a:lstStyle/>
            <a:p>
              <a:pPr defTabSz="1218895"/>
              <a:endParaRPr lang="en-US" sz="2399" kern="0" dirty="0">
                <a:solidFill>
                  <a:sysClr val="windowText" lastClr="000000"/>
                </a:solidFill>
              </a:endParaRPr>
            </a:p>
          </p:txBody>
        </p:sp>
        <p:grpSp>
          <p:nvGrpSpPr>
            <p:cNvPr id="648" name="Group 16"/>
            <p:cNvGrpSpPr>
              <a:grpSpLocks noChangeAspect="1"/>
            </p:cNvGrpSpPr>
            <p:nvPr/>
          </p:nvGrpSpPr>
          <p:grpSpPr bwMode="auto">
            <a:xfrm>
              <a:off x="7197793" y="1506233"/>
              <a:ext cx="309666" cy="312124"/>
              <a:chOff x="3714" y="2031"/>
              <a:chExt cx="252" cy="254"/>
            </a:xfrm>
          </p:grpSpPr>
          <p:sp>
            <p:nvSpPr>
              <p:cNvPr id="649" name="Freeform 17"/>
              <p:cNvSpPr>
                <a:spLocks/>
              </p:cNvSpPr>
              <p:nvPr/>
            </p:nvSpPr>
            <p:spPr bwMode="auto">
              <a:xfrm>
                <a:off x="3719" y="2101"/>
                <a:ext cx="162" cy="184"/>
              </a:xfrm>
              <a:custGeom>
                <a:avLst/>
                <a:gdLst>
                  <a:gd name="T0" fmla="*/ 75 w 97"/>
                  <a:gd name="T1" fmla="*/ 89 h 111"/>
                  <a:gd name="T2" fmla="*/ 57 w 97"/>
                  <a:gd name="T3" fmla="*/ 82 h 111"/>
                  <a:gd name="T4" fmla="*/ 60 w 97"/>
                  <a:gd name="T5" fmla="*/ 62 h 111"/>
                  <a:gd name="T6" fmla="*/ 5 w 97"/>
                  <a:gd name="T7" fmla="*/ 0 h 111"/>
                  <a:gd name="T8" fmla="*/ 5 w 97"/>
                  <a:gd name="T9" fmla="*/ 1 h 111"/>
                  <a:gd name="T10" fmla="*/ 5 w 97"/>
                  <a:gd name="T11" fmla="*/ 3 h 111"/>
                  <a:gd name="T12" fmla="*/ 7 w 97"/>
                  <a:gd name="T13" fmla="*/ 3 h 111"/>
                  <a:gd name="T14" fmla="*/ 43 w 97"/>
                  <a:gd name="T15" fmla="*/ 50 h 111"/>
                  <a:gd name="T16" fmla="*/ 0 w 97"/>
                  <a:gd name="T17" fmla="*/ 94 h 111"/>
                  <a:gd name="T18" fmla="*/ 0 w 97"/>
                  <a:gd name="T19" fmla="*/ 96 h 111"/>
                  <a:gd name="T20" fmla="*/ 0 w 97"/>
                  <a:gd name="T21" fmla="*/ 103 h 111"/>
                  <a:gd name="T22" fmla="*/ 0 w 97"/>
                  <a:gd name="T23" fmla="*/ 105 h 111"/>
                  <a:gd name="T24" fmla="*/ 4 w 97"/>
                  <a:gd name="T25" fmla="*/ 105 h 111"/>
                  <a:gd name="T26" fmla="*/ 4 w 97"/>
                  <a:gd name="T27" fmla="*/ 107 h 111"/>
                  <a:gd name="T28" fmla="*/ 5 w 97"/>
                  <a:gd name="T29" fmla="*/ 107 h 111"/>
                  <a:gd name="T30" fmla="*/ 7 w 97"/>
                  <a:gd name="T31" fmla="*/ 109 h 111"/>
                  <a:gd name="T32" fmla="*/ 7 w 97"/>
                  <a:gd name="T33" fmla="*/ 110 h 111"/>
                  <a:gd name="T34" fmla="*/ 9 w 97"/>
                  <a:gd name="T35" fmla="*/ 110 h 111"/>
                  <a:gd name="T36" fmla="*/ 9 w 97"/>
                  <a:gd name="T37" fmla="*/ 111 h 111"/>
                  <a:gd name="T38" fmla="*/ 33 w 97"/>
                  <a:gd name="T39" fmla="*/ 111 h 111"/>
                  <a:gd name="T40" fmla="*/ 78 w 97"/>
                  <a:gd name="T41" fmla="*/ 110 h 111"/>
                  <a:gd name="T42" fmla="*/ 79 w 97"/>
                  <a:gd name="T43" fmla="*/ 111 h 111"/>
                  <a:gd name="T44" fmla="*/ 97 w 97"/>
                  <a:gd name="T45" fmla="*/ 111 h 111"/>
                  <a:gd name="T46" fmla="*/ 75 w 97"/>
                  <a:gd name="T47" fmla="*/ 89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97" h="111">
                    <a:moveTo>
                      <a:pt x="75" y="89"/>
                    </a:moveTo>
                    <a:cubicBezTo>
                      <a:pt x="69" y="85"/>
                      <a:pt x="62" y="84"/>
                      <a:pt x="57" y="82"/>
                    </a:cubicBezTo>
                    <a:cubicBezTo>
                      <a:pt x="59" y="76"/>
                      <a:pt x="60" y="69"/>
                      <a:pt x="60" y="62"/>
                    </a:cubicBezTo>
                    <a:cubicBezTo>
                      <a:pt x="60" y="30"/>
                      <a:pt x="36" y="5"/>
                      <a:pt x="5" y="0"/>
                    </a:cubicBezTo>
                    <a:cubicBezTo>
                      <a:pt x="5" y="0"/>
                      <a:pt x="5" y="0"/>
                      <a:pt x="5" y="1"/>
                    </a:cubicBezTo>
                    <a:cubicBezTo>
                      <a:pt x="5" y="3"/>
                      <a:pt x="5" y="3"/>
                      <a:pt x="5" y="3"/>
                    </a:cubicBezTo>
                    <a:cubicBezTo>
                      <a:pt x="5" y="3"/>
                      <a:pt x="5" y="3"/>
                      <a:pt x="7" y="3"/>
                    </a:cubicBezTo>
                    <a:cubicBezTo>
                      <a:pt x="27" y="9"/>
                      <a:pt x="43" y="26"/>
                      <a:pt x="43" y="50"/>
                    </a:cubicBezTo>
                    <a:cubicBezTo>
                      <a:pt x="43" y="73"/>
                      <a:pt x="25" y="93"/>
                      <a:pt x="0" y="94"/>
                    </a:cubicBezTo>
                    <a:cubicBezTo>
                      <a:pt x="0" y="96"/>
                      <a:pt x="0" y="96"/>
                      <a:pt x="0" y="96"/>
                    </a:cubicBezTo>
                    <a:cubicBezTo>
                      <a:pt x="0" y="103"/>
                      <a:pt x="0" y="103"/>
                      <a:pt x="0" y="103"/>
                    </a:cubicBezTo>
                    <a:cubicBezTo>
                      <a:pt x="0" y="105"/>
                      <a:pt x="0" y="105"/>
                      <a:pt x="0" y="105"/>
                    </a:cubicBezTo>
                    <a:cubicBezTo>
                      <a:pt x="2" y="105"/>
                      <a:pt x="2" y="105"/>
                      <a:pt x="4" y="105"/>
                    </a:cubicBezTo>
                    <a:cubicBezTo>
                      <a:pt x="4" y="107"/>
                      <a:pt x="4" y="107"/>
                      <a:pt x="4" y="107"/>
                    </a:cubicBezTo>
                    <a:cubicBezTo>
                      <a:pt x="5" y="107"/>
                      <a:pt x="5" y="107"/>
                      <a:pt x="5" y="107"/>
                    </a:cubicBezTo>
                    <a:cubicBezTo>
                      <a:pt x="7" y="109"/>
                      <a:pt x="7" y="109"/>
                      <a:pt x="7" y="109"/>
                    </a:cubicBezTo>
                    <a:cubicBezTo>
                      <a:pt x="7" y="110"/>
                      <a:pt x="7" y="110"/>
                      <a:pt x="7" y="110"/>
                    </a:cubicBezTo>
                    <a:cubicBezTo>
                      <a:pt x="9" y="110"/>
                      <a:pt x="9" y="110"/>
                      <a:pt x="9" y="110"/>
                    </a:cubicBezTo>
                    <a:cubicBezTo>
                      <a:pt x="9" y="111"/>
                      <a:pt x="9" y="111"/>
                      <a:pt x="9" y="111"/>
                    </a:cubicBezTo>
                    <a:cubicBezTo>
                      <a:pt x="33" y="111"/>
                      <a:pt x="33" y="111"/>
                      <a:pt x="33" y="111"/>
                    </a:cubicBezTo>
                    <a:cubicBezTo>
                      <a:pt x="47" y="103"/>
                      <a:pt x="63" y="102"/>
                      <a:pt x="78" y="110"/>
                    </a:cubicBezTo>
                    <a:cubicBezTo>
                      <a:pt x="78" y="110"/>
                      <a:pt x="78" y="111"/>
                      <a:pt x="79" y="111"/>
                    </a:cubicBezTo>
                    <a:cubicBezTo>
                      <a:pt x="97" y="111"/>
                      <a:pt x="97" y="111"/>
                      <a:pt x="97" y="111"/>
                    </a:cubicBezTo>
                    <a:cubicBezTo>
                      <a:pt x="92" y="102"/>
                      <a:pt x="84" y="94"/>
                      <a:pt x="75" y="89"/>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650" name="Freeform 18"/>
              <p:cNvSpPr>
                <a:spLocks/>
              </p:cNvSpPr>
              <p:nvPr/>
            </p:nvSpPr>
            <p:spPr bwMode="auto">
              <a:xfrm>
                <a:off x="3714" y="2182"/>
                <a:ext cx="60" cy="52"/>
              </a:xfrm>
              <a:custGeom>
                <a:avLst/>
                <a:gdLst>
                  <a:gd name="T0" fmla="*/ 36 w 36"/>
                  <a:gd name="T1" fmla="*/ 13 h 31"/>
                  <a:gd name="T2" fmla="*/ 25 w 36"/>
                  <a:gd name="T3" fmla="*/ 31 h 31"/>
                  <a:gd name="T4" fmla="*/ 1 w 36"/>
                  <a:gd name="T5" fmla="*/ 23 h 31"/>
                  <a:gd name="T6" fmla="*/ 0 w 36"/>
                  <a:gd name="T7" fmla="*/ 23 h 31"/>
                  <a:gd name="T8" fmla="*/ 0 w 36"/>
                  <a:gd name="T9" fmla="*/ 0 h 31"/>
                  <a:gd name="T10" fmla="*/ 1 w 36"/>
                  <a:gd name="T11" fmla="*/ 0 h 31"/>
                  <a:gd name="T12" fmla="*/ 36 w 36"/>
                  <a:gd name="T13" fmla="*/ 13 h 31"/>
                </a:gdLst>
                <a:ahLst/>
                <a:cxnLst>
                  <a:cxn ang="0">
                    <a:pos x="T0" y="T1"/>
                  </a:cxn>
                  <a:cxn ang="0">
                    <a:pos x="T2" y="T3"/>
                  </a:cxn>
                  <a:cxn ang="0">
                    <a:pos x="T4" y="T5"/>
                  </a:cxn>
                  <a:cxn ang="0">
                    <a:pos x="T6" y="T7"/>
                  </a:cxn>
                  <a:cxn ang="0">
                    <a:pos x="T8" y="T9"/>
                  </a:cxn>
                  <a:cxn ang="0">
                    <a:pos x="T10" y="T11"/>
                  </a:cxn>
                  <a:cxn ang="0">
                    <a:pos x="T12" y="T13"/>
                  </a:cxn>
                </a:cxnLst>
                <a:rect l="0" t="0" r="r" b="b"/>
                <a:pathLst>
                  <a:path w="36" h="31">
                    <a:moveTo>
                      <a:pt x="36" y="13"/>
                    </a:moveTo>
                    <a:cubicBezTo>
                      <a:pt x="32" y="19"/>
                      <a:pt x="29" y="25"/>
                      <a:pt x="25" y="31"/>
                    </a:cubicBezTo>
                    <a:cubicBezTo>
                      <a:pt x="18" y="25"/>
                      <a:pt x="9" y="23"/>
                      <a:pt x="1" y="23"/>
                    </a:cubicBezTo>
                    <a:cubicBezTo>
                      <a:pt x="0" y="23"/>
                      <a:pt x="0" y="23"/>
                      <a:pt x="0" y="23"/>
                    </a:cubicBezTo>
                    <a:cubicBezTo>
                      <a:pt x="0" y="0"/>
                      <a:pt x="0" y="0"/>
                      <a:pt x="0" y="0"/>
                    </a:cubicBezTo>
                    <a:cubicBezTo>
                      <a:pt x="1" y="0"/>
                      <a:pt x="1" y="0"/>
                      <a:pt x="1" y="0"/>
                    </a:cubicBezTo>
                    <a:cubicBezTo>
                      <a:pt x="13" y="0"/>
                      <a:pt x="25" y="4"/>
                      <a:pt x="36" y="13"/>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651" name="Freeform 19"/>
              <p:cNvSpPr>
                <a:spLocks/>
              </p:cNvSpPr>
              <p:nvPr/>
            </p:nvSpPr>
            <p:spPr bwMode="auto">
              <a:xfrm>
                <a:off x="3729" y="2031"/>
                <a:ext cx="237" cy="234"/>
              </a:xfrm>
              <a:custGeom>
                <a:avLst/>
                <a:gdLst>
                  <a:gd name="T0" fmla="*/ 19 w 142"/>
                  <a:gd name="T1" fmla="*/ 21 h 141"/>
                  <a:gd name="T2" fmla="*/ 121 w 142"/>
                  <a:gd name="T3" fmla="*/ 122 h 141"/>
                  <a:gd name="T4" fmla="*/ 113 w 142"/>
                  <a:gd name="T5" fmla="*/ 122 h 141"/>
                  <a:gd name="T6" fmla="*/ 116 w 142"/>
                  <a:gd name="T7" fmla="*/ 141 h 141"/>
                  <a:gd name="T8" fmla="*/ 123 w 142"/>
                  <a:gd name="T9" fmla="*/ 141 h 141"/>
                  <a:gd name="T10" fmla="*/ 142 w 142"/>
                  <a:gd name="T11" fmla="*/ 141 h 141"/>
                  <a:gd name="T12" fmla="*/ 140 w 142"/>
                  <a:gd name="T13" fmla="*/ 122 h 141"/>
                  <a:gd name="T14" fmla="*/ 19 w 142"/>
                  <a:gd name="T15" fmla="*/ 2 h 141"/>
                  <a:gd name="T16" fmla="*/ 0 w 142"/>
                  <a:gd name="T17" fmla="*/ 0 h 141"/>
                  <a:gd name="T18" fmla="*/ 0 w 142"/>
                  <a:gd name="T19" fmla="*/ 18 h 141"/>
                  <a:gd name="T20" fmla="*/ 0 w 142"/>
                  <a:gd name="T21" fmla="*/ 26 h 141"/>
                  <a:gd name="T22" fmla="*/ 19 w 142"/>
                  <a:gd name="T23" fmla="*/ 29 h 141"/>
                  <a:gd name="T24" fmla="*/ 19 w 142"/>
                  <a:gd name="T25" fmla="*/ 21 h 141"/>
                  <a:gd name="T26" fmla="*/ 19 w 142"/>
                  <a:gd name="T27" fmla="*/ 21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42" h="141">
                    <a:moveTo>
                      <a:pt x="19" y="21"/>
                    </a:moveTo>
                    <a:cubicBezTo>
                      <a:pt x="69" y="33"/>
                      <a:pt x="110" y="72"/>
                      <a:pt x="121" y="122"/>
                    </a:cubicBezTo>
                    <a:cubicBezTo>
                      <a:pt x="113" y="122"/>
                      <a:pt x="113" y="122"/>
                      <a:pt x="113" y="122"/>
                    </a:cubicBezTo>
                    <a:cubicBezTo>
                      <a:pt x="115" y="128"/>
                      <a:pt x="116" y="134"/>
                      <a:pt x="116" y="141"/>
                    </a:cubicBezTo>
                    <a:cubicBezTo>
                      <a:pt x="123" y="141"/>
                      <a:pt x="123" y="141"/>
                      <a:pt x="123" y="141"/>
                    </a:cubicBezTo>
                    <a:cubicBezTo>
                      <a:pt x="142" y="141"/>
                      <a:pt x="142" y="141"/>
                      <a:pt x="142" y="141"/>
                    </a:cubicBezTo>
                    <a:cubicBezTo>
                      <a:pt x="142" y="134"/>
                      <a:pt x="141" y="128"/>
                      <a:pt x="140" y="122"/>
                    </a:cubicBezTo>
                    <a:cubicBezTo>
                      <a:pt x="127" y="61"/>
                      <a:pt x="80" y="14"/>
                      <a:pt x="19" y="2"/>
                    </a:cubicBezTo>
                    <a:cubicBezTo>
                      <a:pt x="13" y="1"/>
                      <a:pt x="7" y="1"/>
                      <a:pt x="0" y="0"/>
                    </a:cubicBezTo>
                    <a:cubicBezTo>
                      <a:pt x="0" y="18"/>
                      <a:pt x="0" y="18"/>
                      <a:pt x="0" y="18"/>
                    </a:cubicBezTo>
                    <a:cubicBezTo>
                      <a:pt x="0" y="26"/>
                      <a:pt x="0" y="26"/>
                      <a:pt x="0" y="26"/>
                    </a:cubicBezTo>
                    <a:cubicBezTo>
                      <a:pt x="7" y="27"/>
                      <a:pt x="13" y="28"/>
                      <a:pt x="19" y="29"/>
                    </a:cubicBezTo>
                    <a:cubicBezTo>
                      <a:pt x="19" y="21"/>
                      <a:pt x="19" y="21"/>
                      <a:pt x="19" y="21"/>
                    </a:cubicBezTo>
                    <a:cubicBezTo>
                      <a:pt x="19" y="21"/>
                      <a:pt x="19" y="21"/>
                      <a:pt x="19" y="21"/>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grpSp>
      </p:grpSp>
      <p:grpSp>
        <p:nvGrpSpPr>
          <p:cNvPr id="652" name="Group 651"/>
          <p:cNvGrpSpPr/>
          <p:nvPr/>
        </p:nvGrpSpPr>
        <p:grpSpPr>
          <a:xfrm>
            <a:off x="9094164" y="2412326"/>
            <a:ext cx="295546" cy="286424"/>
            <a:chOff x="7117798" y="2044765"/>
            <a:chExt cx="441444" cy="427820"/>
          </a:xfrm>
        </p:grpSpPr>
        <p:sp>
          <p:nvSpPr>
            <p:cNvPr id="653" name="Freeform 29"/>
            <p:cNvSpPr>
              <a:spLocks/>
            </p:cNvSpPr>
            <p:nvPr/>
          </p:nvSpPr>
          <p:spPr bwMode="auto">
            <a:xfrm rot="16200000">
              <a:off x="7124610" y="2037953"/>
              <a:ext cx="427820" cy="441444"/>
            </a:xfrm>
            <a:custGeom>
              <a:avLst/>
              <a:gdLst>
                <a:gd name="T0" fmla="*/ 189 w 189"/>
                <a:gd name="T1" fmla="*/ 0 h 196"/>
                <a:gd name="T2" fmla="*/ 189 w 189"/>
                <a:gd name="T3" fmla="*/ 196 h 196"/>
                <a:gd name="T4" fmla="*/ 0 w 189"/>
                <a:gd name="T5" fmla="*/ 0 h 196"/>
                <a:gd name="T6" fmla="*/ 189 w 189"/>
                <a:gd name="T7" fmla="*/ 0 h 196"/>
              </a:gdLst>
              <a:ahLst/>
              <a:cxnLst>
                <a:cxn ang="0">
                  <a:pos x="T0" y="T1"/>
                </a:cxn>
                <a:cxn ang="0">
                  <a:pos x="T2" y="T3"/>
                </a:cxn>
                <a:cxn ang="0">
                  <a:pos x="T4" y="T5"/>
                </a:cxn>
                <a:cxn ang="0">
                  <a:pos x="T6" y="T7"/>
                </a:cxn>
              </a:cxnLst>
              <a:rect l="0" t="0" r="r" b="b"/>
              <a:pathLst>
                <a:path w="189" h="196">
                  <a:moveTo>
                    <a:pt x="189" y="0"/>
                  </a:moveTo>
                  <a:cubicBezTo>
                    <a:pt x="189" y="196"/>
                    <a:pt x="189" y="196"/>
                    <a:pt x="189" y="196"/>
                  </a:cubicBezTo>
                  <a:cubicBezTo>
                    <a:pt x="85" y="196"/>
                    <a:pt x="0" y="108"/>
                    <a:pt x="0" y="0"/>
                  </a:cubicBezTo>
                  <a:lnTo>
                    <a:pt x="189" y="0"/>
                  </a:lnTo>
                  <a:close/>
                </a:path>
              </a:pathLst>
            </a:custGeom>
            <a:solidFill>
              <a:srgbClr val="FFFFFF"/>
            </a:solidFill>
            <a:ln w="31750">
              <a:solidFill>
                <a:srgbClr val="F45E0A"/>
              </a:solidFill>
              <a:round/>
              <a:headEnd/>
              <a:tailEnd/>
            </a:ln>
          </p:spPr>
          <p:txBody>
            <a:bodyPr vert="horz" wrap="square" lIns="121888" tIns="60944" rIns="121888" bIns="60944" numCol="1" anchor="t" anchorCtr="0" compatLnSpc="1">
              <a:prstTxWarp prst="textNoShape">
                <a:avLst/>
              </a:prstTxWarp>
            </a:bodyPr>
            <a:lstStyle/>
            <a:p>
              <a:pPr defTabSz="1218895"/>
              <a:endParaRPr lang="en-US" sz="2399" kern="0" dirty="0">
                <a:solidFill>
                  <a:sysClr val="windowText" lastClr="000000"/>
                </a:solidFill>
              </a:endParaRPr>
            </a:p>
          </p:txBody>
        </p:sp>
        <p:grpSp>
          <p:nvGrpSpPr>
            <p:cNvPr id="654" name="Group 4"/>
            <p:cNvGrpSpPr>
              <a:grpSpLocks noChangeAspect="1"/>
            </p:cNvGrpSpPr>
            <p:nvPr/>
          </p:nvGrpSpPr>
          <p:grpSpPr bwMode="auto">
            <a:xfrm>
              <a:off x="7169229" y="2089852"/>
              <a:ext cx="309666" cy="312124"/>
              <a:chOff x="3712" y="2035"/>
              <a:chExt cx="252" cy="254"/>
            </a:xfrm>
          </p:grpSpPr>
          <p:sp>
            <p:nvSpPr>
              <p:cNvPr id="655" name="Freeform 5"/>
              <p:cNvSpPr>
                <a:spLocks noEditPoints="1"/>
              </p:cNvSpPr>
              <p:nvPr/>
            </p:nvSpPr>
            <p:spPr bwMode="auto">
              <a:xfrm>
                <a:off x="3712" y="2035"/>
                <a:ext cx="189" cy="171"/>
              </a:xfrm>
              <a:custGeom>
                <a:avLst/>
                <a:gdLst>
                  <a:gd name="T0" fmla="*/ 94 w 113"/>
                  <a:gd name="T1" fmla="*/ 71 h 103"/>
                  <a:gd name="T2" fmla="*/ 92 w 113"/>
                  <a:gd name="T3" fmla="*/ 71 h 103"/>
                  <a:gd name="T4" fmla="*/ 35 w 113"/>
                  <a:gd name="T5" fmla="*/ 80 h 103"/>
                  <a:gd name="T6" fmla="*/ 17 w 113"/>
                  <a:gd name="T7" fmla="*/ 21 h 103"/>
                  <a:gd name="T8" fmla="*/ 15 w 113"/>
                  <a:gd name="T9" fmla="*/ 19 h 103"/>
                  <a:gd name="T10" fmla="*/ 10 w 113"/>
                  <a:gd name="T11" fmla="*/ 15 h 103"/>
                  <a:gd name="T12" fmla="*/ 8 w 113"/>
                  <a:gd name="T13" fmla="*/ 15 h 103"/>
                  <a:gd name="T14" fmla="*/ 7 w 113"/>
                  <a:gd name="T15" fmla="*/ 17 h 103"/>
                  <a:gd name="T16" fmla="*/ 5 w 113"/>
                  <a:gd name="T17" fmla="*/ 17 h 103"/>
                  <a:gd name="T18" fmla="*/ 3 w 113"/>
                  <a:gd name="T19" fmla="*/ 17 h 103"/>
                  <a:gd name="T20" fmla="*/ 1 w 113"/>
                  <a:gd name="T21" fmla="*/ 19 h 103"/>
                  <a:gd name="T22" fmla="*/ 0 w 113"/>
                  <a:gd name="T23" fmla="*/ 19 h 103"/>
                  <a:gd name="T24" fmla="*/ 0 w 113"/>
                  <a:gd name="T25" fmla="*/ 74 h 103"/>
                  <a:gd name="T26" fmla="*/ 15 w 113"/>
                  <a:gd name="T27" fmla="*/ 87 h 103"/>
                  <a:gd name="T28" fmla="*/ 95 w 113"/>
                  <a:gd name="T29" fmla="*/ 73 h 103"/>
                  <a:gd name="T30" fmla="*/ 95 w 113"/>
                  <a:gd name="T31" fmla="*/ 71 h 103"/>
                  <a:gd name="T32" fmla="*/ 94 w 113"/>
                  <a:gd name="T33" fmla="*/ 71 h 103"/>
                  <a:gd name="T34" fmla="*/ 12 w 113"/>
                  <a:gd name="T35" fmla="*/ 0 h 103"/>
                  <a:gd name="T36" fmla="*/ 12 w 113"/>
                  <a:gd name="T37" fmla="*/ 1 h 103"/>
                  <a:gd name="T38" fmla="*/ 12 w 113"/>
                  <a:gd name="T39" fmla="*/ 3 h 103"/>
                  <a:gd name="T40" fmla="*/ 12 w 113"/>
                  <a:gd name="T41" fmla="*/ 5 h 103"/>
                  <a:gd name="T42" fmla="*/ 12 w 113"/>
                  <a:gd name="T43" fmla="*/ 8 h 103"/>
                  <a:gd name="T44" fmla="*/ 14 w 113"/>
                  <a:gd name="T45" fmla="*/ 10 h 103"/>
                  <a:gd name="T46" fmla="*/ 19 w 113"/>
                  <a:gd name="T47" fmla="*/ 14 h 103"/>
                  <a:gd name="T48" fmla="*/ 21 w 113"/>
                  <a:gd name="T49" fmla="*/ 14 h 103"/>
                  <a:gd name="T50" fmla="*/ 36 w 113"/>
                  <a:gd name="T51" fmla="*/ 0 h 103"/>
                  <a:gd name="T52" fmla="*/ 12 w 113"/>
                  <a:gd name="T53" fmla="*/ 0 h 103"/>
                  <a:gd name="T54" fmla="*/ 100 w 113"/>
                  <a:gd name="T55" fmla="*/ 0 h 103"/>
                  <a:gd name="T56" fmla="*/ 82 w 113"/>
                  <a:gd name="T57" fmla="*/ 0 h 103"/>
                  <a:gd name="T58" fmla="*/ 102 w 113"/>
                  <a:gd name="T59" fmla="*/ 53 h 103"/>
                  <a:gd name="T60" fmla="*/ 102 w 113"/>
                  <a:gd name="T61" fmla="*/ 55 h 103"/>
                  <a:gd name="T62" fmla="*/ 104 w 113"/>
                  <a:gd name="T63" fmla="*/ 57 h 103"/>
                  <a:gd name="T64" fmla="*/ 106 w 113"/>
                  <a:gd name="T65" fmla="*/ 57 h 103"/>
                  <a:gd name="T66" fmla="*/ 100 w 113"/>
                  <a:gd name="T67" fmla="*/ 0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13" h="103">
                    <a:moveTo>
                      <a:pt x="94" y="71"/>
                    </a:moveTo>
                    <a:cubicBezTo>
                      <a:pt x="94" y="69"/>
                      <a:pt x="92" y="69"/>
                      <a:pt x="92" y="71"/>
                    </a:cubicBezTo>
                    <a:cubicBezTo>
                      <a:pt x="78" y="87"/>
                      <a:pt x="55" y="91"/>
                      <a:pt x="35" y="80"/>
                    </a:cubicBezTo>
                    <a:cubicBezTo>
                      <a:pt x="15" y="67"/>
                      <a:pt x="7" y="42"/>
                      <a:pt x="17" y="21"/>
                    </a:cubicBezTo>
                    <a:cubicBezTo>
                      <a:pt x="17" y="19"/>
                      <a:pt x="17" y="19"/>
                      <a:pt x="15" y="19"/>
                    </a:cubicBezTo>
                    <a:cubicBezTo>
                      <a:pt x="10" y="15"/>
                      <a:pt x="10" y="15"/>
                      <a:pt x="10" y="15"/>
                    </a:cubicBezTo>
                    <a:cubicBezTo>
                      <a:pt x="8" y="15"/>
                      <a:pt x="8" y="15"/>
                      <a:pt x="8" y="15"/>
                    </a:cubicBezTo>
                    <a:cubicBezTo>
                      <a:pt x="7" y="17"/>
                      <a:pt x="7" y="17"/>
                      <a:pt x="7" y="17"/>
                    </a:cubicBezTo>
                    <a:cubicBezTo>
                      <a:pt x="5" y="17"/>
                      <a:pt x="5" y="17"/>
                      <a:pt x="5" y="17"/>
                    </a:cubicBezTo>
                    <a:cubicBezTo>
                      <a:pt x="5" y="17"/>
                      <a:pt x="5" y="17"/>
                      <a:pt x="3" y="17"/>
                    </a:cubicBezTo>
                    <a:cubicBezTo>
                      <a:pt x="3" y="19"/>
                      <a:pt x="3" y="19"/>
                      <a:pt x="1" y="19"/>
                    </a:cubicBezTo>
                    <a:cubicBezTo>
                      <a:pt x="0" y="19"/>
                      <a:pt x="0" y="19"/>
                      <a:pt x="0" y="19"/>
                    </a:cubicBezTo>
                    <a:cubicBezTo>
                      <a:pt x="0" y="74"/>
                      <a:pt x="0" y="74"/>
                      <a:pt x="0" y="74"/>
                    </a:cubicBezTo>
                    <a:cubicBezTo>
                      <a:pt x="5" y="80"/>
                      <a:pt x="10" y="83"/>
                      <a:pt x="15" y="87"/>
                    </a:cubicBezTo>
                    <a:cubicBezTo>
                      <a:pt x="42" y="103"/>
                      <a:pt x="78" y="96"/>
                      <a:pt x="95" y="73"/>
                    </a:cubicBezTo>
                    <a:cubicBezTo>
                      <a:pt x="95" y="71"/>
                      <a:pt x="95" y="71"/>
                      <a:pt x="95" y="71"/>
                    </a:cubicBezTo>
                    <a:cubicBezTo>
                      <a:pt x="94" y="71"/>
                      <a:pt x="94" y="71"/>
                      <a:pt x="94" y="71"/>
                    </a:cubicBezTo>
                    <a:close/>
                    <a:moveTo>
                      <a:pt x="12" y="0"/>
                    </a:moveTo>
                    <a:cubicBezTo>
                      <a:pt x="12" y="1"/>
                      <a:pt x="12" y="1"/>
                      <a:pt x="12" y="1"/>
                    </a:cubicBezTo>
                    <a:cubicBezTo>
                      <a:pt x="12" y="1"/>
                      <a:pt x="12" y="1"/>
                      <a:pt x="12" y="3"/>
                    </a:cubicBezTo>
                    <a:cubicBezTo>
                      <a:pt x="12" y="3"/>
                      <a:pt x="12" y="3"/>
                      <a:pt x="12" y="5"/>
                    </a:cubicBezTo>
                    <a:cubicBezTo>
                      <a:pt x="12" y="7"/>
                      <a:pt x="12" y="8"/>
                      <a:pt x="12" y="8"/>
                    </a:cubicBezTo>
                    <a:cubicBezTo>
                      <a:pt x="12" y="8"/>
                      <a:pt x="12" y="10"/>
                      <a:pt x="14" y="10"/>
                    </a:cubicBezTo>
                    <a:cubicBezTo>
                      <a:pt x="19" y="14"/>
                      <a:pt x="19" y="14"/>
                      <a:pt x="19" y="14"/>
                    </a:cubicBezTo>
                    <a:cubicBezTo>
                      <a:pt x="21" y="14"/>
                      <a:pt x="21" y="14"/>
                      <a:pt x="21" y="14"/>
                    </a:cubicBezTo>
                    <a:cubicBezTo>
                      <a:pt x="25" y="8"/>
                      <a:pt x="30" y="3"/>
                      <a:pt x="36" y="0"/>
                    </a:cubicBezTo>
                    <a:lnTo>
                      <a:pt x="12" y="0"/>
                    </a:lnTo>
                    <a:close/>
                    <a:moveTo>
                      <a:pt x="100" y="0"/>
                    </a:moveTo>
                    <a:cubicBezTo>
                      <a:pt x="82" y="0"/>
                      <a:pt x="82" y="0"/>
                      <a:pt x="82" y="0"/>
                    </a:cubicBezTo>
                    <a:cubicBezTo>
                      <a:pt x="101" y="11"/>
                      <a:pt x="108" y="34"/>
                      <a:pt x="102" y="53"/>
                    </a:cubicBezTo>
                    <a:cubicBezTo>
                      <a:pt x="101" y="55"/>
                      <a:pt x="102" y="55"/>
                      <a:pt x="102" y="55"/>
                    </a:cubicBezTo>
                    <a:cubicBezTo>
                      <a:pt x="104" y="57"/>
                      <a:pt x="104" y="57"/>
                      <a:pt x="104" y="57"/>
                    </a:cubicBezTo>
                    <a:cubicBezTo>
                      <a:pt x="104" y="57"/>
                      <a:pt x="104" y="57"/>
                      <a:pt x="106" y="57"/>
                    </a:cubicBezTo>
                    <a:cubicBezTo>
                      <a:pt x="113" y="38"/>
                      <a:pt x="111" y="17"/>
                      <a:pt x="100" y="0"/>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656" name="Freeform 6"/>
              <p:cNvSpPr>
                <a:spLocks/>
              </p:cNvSpPr>
              <p:nvPr/>
            </p:nvSpPr>
            <p:spPr bwMode="auto">
              <a:xfrm>
                <a:off x="3747" y="2035"/>
                <a:ext cx="70" cy="108"/>
              </a:xfrm>
              <a:custGeom>
                <a:avLst/>
                <a:gdLst>
                  <a:gd name="T0" fmla="*/ 42 w 42"/>
                  <a:gd name="T1" fmla="*/ 2 h 65"/>
                  <a:gd name="T2" fmla="*/ 23 w 42"/>
                  <a:gd name="T3" fmla="*/ 3 h 65"/>
                  <a:gd name="T4" fmla="*/ 17 w 42"/>
                  <a:gd name="T5" fmla="*/ 28 h 65"/>
                  <a:gd name="T6" fmla="*/ 0 w 42"/>
                  <a:gd name="T7" fmla="*/ 46 h 65"/>
                  <a:gd name="T8" fmla="*/ 8 w 42"/>
                  <a:gd name="T9" fmla="*/ 65 h 65"/>
                  <a:gd name="T10" fmla="*/ 33 w 42"/>
                  <a:gd name="T11" fmla="*/ 39 h 65"/>
                  <a:gd name="T12" fmla="*/ 42 w 42"/>
                  <a:gd name="T13" fmla="*/ 2 h 65"/>
                </a:gdLst>
                <a:ahLst/>
                <a:cxnLst>
                  <a:cxn ang="0">
                    <a:pos x="T0" y="T1"/>
                  </a:cxn>
                  <a:cxn ang="0">
                    <a:pos x="T2" y="T3"/>
                  </a:cxn>
                  <a:cxn ang="0">
                    <a:pos x="T4" y="T5"/>
                  </a:cxn>
                  <a:cxn ang="0">
                    <a:pos x="T6" y="T7"/>
                  </a:cxn>
                  <a:cxn ang="0">
                    <a:pos x="T8" y="T9"/>
                  </a:cxn>
                  <a:cxn ang="0">
                    <a:pos x="T10" y="T11"/>
                  </a:cxn>
                  <a:cxn ang="0">
                    <a:pos x="T12" y="T13"/>
                  </a:cxn>
                </a:cxnLst>
                <a:rect l="0" t="0" r="r" b="b"/>
                <a:pathLst>
                  <a:path w="42" h="65">
                    <a:moveTo>
                      <a:pt x="42" y="2"/>
                    </a:moveTo>
                    <a:cubicBezTo>
                      <a:pt x="35" y="0"/>
                      <a:pt x="28" y="2"/>
                      <a:pt x="23" y="3"/>
                    </a:cubicBezTo>
                    <a:cubicBezTo>
                      <a:pt x="23" y="11"/>
                      <a:pt x="22" y="20"/>
                      <a:pt x="17" y="28"/>
                    </a:cubicBezTo>
                    <a:cubicBezTo>
                      <a:pt x="13" y="37"/>
                      <a:pt x="6" y="42"/>
                      <a:pt x="0" y="46"/>
                    </a:cubicBezTo>
                    <a:cubicBezTo>
                      <a:pt x="1" y="54"/>
                      <a:pt x="5" y="59"/>
                      <a:pt x="8" y="65"/>
                    </a:cubicBezTo>
                    <a:cubicBezTo>
                      <a:pt x="18" y="59"/>
                      <a:pt x="27" y="50"/>
                      <a:pt x="33" y="39"/>
                    </a:cubicBezTo>
                    <a:cubicBezTo>
                      <a:pt x="39" y="28"/>
                      <a:pt x="42" y="15"/>
                      <a:pt x="42" y="2"/>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657" name="Freeform 7"/>
              <p:cNvSpPr>
                <a:spLocks/>
              </p:cNvSpPr>
              <p:nvPr/>
            </p:nvSpPr>
            <p:spPr bwMode="auto">
              <a:xfrm>
                <a:off x="3727" y="2053"/>
                <a:ext cx="237" cy="236"/>
              </a:xfrm>
              <a:custGeom>
                <a:avLst/>
                <a:gdLst>
                  <a:gd name="T0" fmla="*/ 121 w 142"/>
                  <a:gd name="T1" fmla="*/ 19 h 142"/>
                  <a:gd name="T2" fmla="*/ 19 w 142"/>
                  <a:gd name="T3" fmla="*/ 120 h 142"/>
                  <a:gd name="T4" fmla="*/ 19 w 142"/>
                  <a:gd name="T5" fmla="*/ 112 h 142"/>
                  <a:gd name="T6" fmla="*/ 0 w 142"/>
                  <a:gd name="T7" fmla="*/ 115 h 142"/>
                  <a:gd name="T8" fmla="*/ 0 w 142"/>
                  <a:gd name="T9" fmla="*/ 123 h 142"/>
                  <a:gd name="T10" fmla="*/ 0 w 142"/>
                  <a:gd name="T11" fmla="*/ 142 h 142"/>
                  <a:gd name="T12" fmla="*/ 19 w 142"/>
                  <a:gd name="T13" fmla="*/ 139 h 142"/>
                  <a:gd name="T14" fmla="*/ 140 w 142"/>
                  <a:gd name="T15" fmla="*/ 19 h 142"/>
                  <a:gd name="T16" fmla="*/ 142 w 142"/>
                  <a:gd name="T17" fmla="*/ 0 h 142"/>
                  <a:gd name="T18" fmla="*/ 123 w 142"/>
                  <a:gd name="T19" fmla="*/ 0 h 142"/>
                  <a:gd name="T20" fmla="*/ 116 w 142"/>
                  <a:gd name="T21" fmla="*/ 0 h 142"/>
                  <a:gd name="T22" fmla="*/ 113 w 142"/>
                  <a:gd name="T23" fmla="*/ 19 h 142"/>
                  <a:gd name="T24" fmla="*/ 121 w 142"/>
                  <a:gd name="T25" fmla="*/ 19 h 142"/>
                  <a:gd name="T26" fmla="*/ 121 w 142"/>
                  <a:gd name="T27" fmla="*/ 19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42" h="142">
                    <a:moveTo>
                      <a:pt x="121" y="19"/>
                    </a:moveTo>
                    <a:cubicBezTo>
                      <a:pt x="110" y="69"/>
                      <a:pt x="69" y="108"/>
                      <a:pt x="19" y="120"/>
                    </a:cubicBezTo>
                    <a:cubicBezTo>
                      <a:pt x="19" y="112"/>
                      <a:pt x="19" y="112"/>
                      <a:pt x="19" y="112"/>
                    </a:cubicBezTo>
                    <a:cubicBezTo>
                      <a:pt x="13" y="113"/>
                      <a:pt x="7" y="114"/>
                      <a:pt x="0" y="115"/>
                    </a:cubicBezTo>
                    <a:cubicBezTo>
                      <a:pt x="0" y="123"/>
                      <a:pt x="0" y="123"/>
                      <a:pt x="0" y="123"/>
                    </a:cubicBezTo>
                    <a:cubicBezTo>
                      <a:pt x="0" y="142"/>
                      <a:pt x="0" y="142"/>
                      <a:pt x="0" y="142"/>
                    </a:cubicBezTo>
                    <a:cubicBezTo>
                      <a:pt x="7" y="141"/>
                      <a:pt x="13" y="141"/>
                      <a:pt x="19" y="139"/>
                    </a:cubicBezTo>
                    <a:cubicBezTo>
                      <a:pt x="80" y="127"/>
                      <a:pt x="127" y="80"/>
                      <a:pt x="140" y="19"/>
                    </a:cubicBezTo>
                    <a:cubicBezTo>
                      <a:pt x="141" y="13"/>
                      <a:pt x="142" y="7"/>
                      <a:pt x="142" y="0"/>
                    </a:cubicBezTo>
                    <a:cubicBezTo>
                      <a:pt x="123" y="0"/>
                      <a:pt x="123" y="0"/>
                      <a:pt x="123" y="0"/>
                    </a:cubicBezTo>
                    <a:cubicBezTo>
                      <a:pt x="116" y="0"/>
                      <a:pt x="116" y="0"/>
                      <a:pt x="116" y="0"/>
                    </a:cubicBezTo>
                    <a:cubicBezTo>
                      <a:pt x="116" y="7"/>
                      <a:pt x="115" y="13"/>
                      <a:pt x="113" y="19"/>
                    </a:cubicBezTo>
                    <a:cubicBezTo>
                      <a:pt x="121" y="19"/>
                      <a:pt x="121" y="19"/>
                      <a:pt x="121" y="19"/>
                    </a:cubicBezTo>
                    <a:cubicBezTo>
                      <a:pt x="121" y="19"/>
                      <a:pt x="121" y="19"/>
                      <a:pt x="121" y="19"/>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grpSp>
      </p:grpSp>
      <p:grpSp>
        <p:nvGrpSpPr>
          <p:cNvPr id="658" name="Group 657"/>
          <p:cNvGrpSpPr/>
          <p:nvPr/>
        </p:nvGrpSpPr>
        <p:grpSpPr>
          <a:xfrm>
            <a:off x="8795716" y="2120317"/>
            <a:ext cx="295544" cy="286422"/>
            <a:chOff x="6528577" y="1417794"/>
            <a:chExt cx="441442" cy="427818"/>
          </a:xfrm>
        </p:grpSpPr>
        <p:sp>
          <p:nvSpPr>
            <p:cNvPr id="659" name="Freeform 29"/>
            <p:cNvSpPr>
              <a:spLocks/>
            </p:cNvSpPr>
            <p:nvPr/>
          </p:nvSpPr>
          <p:spPr bwMode="auto">
            <a:xfrm rot="5400000">
              <a:off x="6535389" y="1410982"/>
              <a:ext cx="427818" cy="441442"/>
            </a:xfrm>
            <a:custGeom>
              <a:avLst/>
              <a:gdLst>
                <a:gd name="T0" fmla="*/ 189 w 189"/>
                <a:gd name="T1" fmla="*/ 0 h 196"/>
                <a:gd name="T2" fmla="*/ 189 w 189"/>
                <a:gd name="T3" fmla="*/ 196 h 196"/>
                <a:gd name="T4" fmla="*/ 0 w 189"/>
                <a:gd name="T5" fmla="*/ 0 h 196"/>
                <a:gd name="T6" fmla="*/ 189 w 189"/>
                <a:gd name="T7" fmla="*/ 0 h 196"/>
              </a:gdLst>
              <a:ahLst/>
              <a:cxnLst>
                <a:cxn ang="0">
                  <a:pos x="T0" y="T1"/>
                </a:cxn>
                <a:cxn ang="0">
                  <a:pos x="T2" y="T3"/>
                </a:cxn>
                <a:cxn ang="0">
                  <a:pos x="T4" y="T5"/>
                </a:cxn>
                <a:cxn ang="0">
                  <a:pos x="T6" y="T7"/>
                </a:cxn>
              </a:cxnLst>
              <a:rect l="0" t="0" r="r" b="b"/>
              <a:pathLst>
                <a:path w="189" h="196">
                  <a:moveTo>
                    <a:pt x="189" y="0"/>
                  </a:moveTo>
                  <a:cubicBezTo>
                    <a:pt x="189" y="196"/>
                    <a:pt x="189" y="196"/>
                    <a:pt x="189" y="196"/>
                  </a:cubicBezTo>
                  <a:cubicBezTo>
                    <a:pt x="85" y="196"/>
                    <a:pt x="0" y="108"/>
                    <a:pt x="0" y="0"/>
                  </a:cubicBezTo>
                  <a:lnTo>
                    <a:pt x="189" y="0"/>
                  </a:lnTo>
                  <a:close/>
                </a:path>
              </a:pathLst>
            </a:custGeom>
            <a:solidFill>
              <a:srgbClr val="FFFFFF"/>
            </a:solidFill>
            <a:ln w="31750">
              <a:solidFill>
                <a:srgbClr val="F45E0A"/>
              </a:solidFill>
              <a:round/>
              <a:headEnd/>
              <a:tailEnd/>
            </a:ln>
          </p:spPr>
          <p:txBody>
            <a:bodyPr vert="horz" wrap="square" lIns="121888" tIns="60944" rIns="121888" bIns="60944" numCol="1" anchor="t" anchorCtr="0" compatLnSpc="1">
              <a:prstTxWarp prst="textNoShape">
                <a:avLst/>
              </a:prstTxWarp>
            </a:bodyPr>
            <a:lstStyle/>
            <a:p>
              <a:pPr defTabSz="1218895"/>
              <a:endParaRPr lang="en-US" sz="2399" kern="0" dirty="0">
                <a:solidFill>
                  <a:sysClr val="windowText" lastClr="000000"/>
                </a:solidFill>
              </a:endParaRPr>
            </a:p>
          </p:txBody>
        </p:sp>
        <p:grpSp>
          <p:nvGrpSpPr>
            <p:cNvPr id="660" name="Group 22"/>
            <p:cNvGrpSpPr>
              <a:grpSpLocks noChangeAspect="1"/>
            </p:cNvGrpSpPr>
            <p:nvPr/>
          </p:nvGrpSpPr>
          <p:grpSpPr bwMode="auto">
            <a:xfrm>
              <a:off x="6614150" y="1494748"/>
              <a:ext cx="312124" cy="312124"/>
              <a:chOff x="3713" y="2031"/>
              <a:chExt cx="254" cy="254"/>
            </a:xfrm>
          </p:grpSpPr>
          <p:sp>
            <p:nvSpPr>
              <p:cNvPr id="661" name="Freeform 23"/>
              <p:cNvSpPr>
                <a:spLocks/>
              </p:cNvSpPr>
              <p:nvPr/>
            </p:nvSpPr>
            <p:spPr bwMode="auto">
              <a:xfrm>
                <a:off x="3800" y="2101"/>
                <a:ext cx="164" cy="184"/>
              </a:xfrm>
              <a:custGeom>
                <a:avLst/>
                <a:gdLst>
                  <a:gd name="T0" fmla="*/ 96 w 98"/>
                  <a:gd name="T1" fmla="*/ 94 h 111"/>
                  <a:gd name="T2" fmla="*/ 54 w 98"/>
                  <a:gd name="T3" fmla="*/ 50 h 111"/>
                  <a:gd name="T4" fmla="*/ 91 w 98"/>
                  <a:gd name="T5" fmla="*/ 3 h 111"/>
                  <a:gd name="T6" fmla="*/ 91 w 98"/>
                  <a:gd name="T7" fmla="*/ 1 h 111"/>
                  <a:gd name="T8" fmla="*/ 91 w 98"/>
                  <a:gd name="T9" fmla="*/ 0 h 111"/>
                  <a:gd name="T10" fmla="*/ 38 w 98"/>
                  <a:gd name="T11" fmla="*/ 62 h 111"/>
                  <a:gd name="T12" fmla="*/ 41 w 98"/>
                  <a:gd name="T13" fmla="*/ 82 h 111"/>
                  <a:gd name="T14" fmla="*/ 22 w 98"/>
                  <a:gd name="T15" fmla="*/ 89 h 111"/>
                  <a:gd name="T16" fmla="*/ 0 w 98"/>
                  <a:gd name="T17" fmla="*/ 111 h 111"/>
                  <a:gd name="T18" fmla="*/ 18 w 98"/>
                  <a:gd name="T19" fmla="*/ 111 h 111"/>
                  <a:gd name="T20" fmla="*/ 18 w 98"/>
                  <a:gd name="T21" fmla="*/ 110 h 111"/>
                  <a:gd name="T22" fmla="*/ 64 w 98"/>
                  <a:gd name="T23" fmla="*/ 111 h 111"/>
                  <a:gd name="T24" fmla="*/ 89 w 98"/>
                  <a:gd name="T25" fmla="*/ 111 h 111"/>
                  <a:gd name="T26" fmla="*/ 89 w 98"/>
                  <a:gd name="T27" fmla="*/ 109 h 111"/>
                  <a:gd name="T28" fmla="*/ 91 w 98"/>
                  <a:gd name="T29" fmla="*/ 109 h 111"/>
                  <a:gd name="T30" fmla="*/ 91 w 98"/>
                  <a:gd name="T31" fmla="*/ 107 h 111"/>
                  <a:gd name="T32" fmla="*/ 93 w 98"/>
                  <a:gd name="T33" fmla="*/ 107 h 111"/>
                  <a:gd name="T34" fmla="*/ 93 w 98"/>
                  <a:gd name="T35" fmla="*/ 105 h 111"/>
                  <a:gd name="T36" fmla="*/ 96 w 98"/>
                  <a:gd name="T37" fmla="*/ 105 h 111"/>
                  <a:gd name="T38" fmla="*/ 98 w 98"/>
                  <a:gd name="T39" fmla="*/ 103 h 111"/>
                  <a:gd name="T40" fmla="*/ 98 w 98"/>
                  <a:gd name="T41" fmla="*/ 96 h 111"/>
                  <a:gd name="T42" fmla="*/ 96 w 98"/>
                  <a:gd name="T43" fmla="*/ 94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8" h="111">
                    <a:moveTo>
                      <a:pt x="96" y="94"/>
                    </a:moveTo>
                    <a:cubicBezTo>
                      <a:pt x="73" y="93"/>
                      <a:pt x="54" y="73"/>
                      <a:pt x="54" y="50"/>
                    </a:cubicBezTo>
                    <a:cubicBezTo>
                      <a:pt x="54" y="26"/>
                      <a:pt x="70" y="9"/>
                      <a:pt x="91" y="3"/>
                    </a:cubicBezTo>
                    <a:cubicBezTo>
                      <a:pt x="91" y="1"/>
                      <a:pt x="91" y="1"/>
                      <a:pt x="91" y="1"/>
                    </a:cubicBezTo>
                    <a:cubicBezTo>
                      <a:pt x="91" y="0"/>
                      <a:pt x="91" y="0"/>
                      <a:pt x="91" y="0"/>
                    </a:cubicBezTo>
                    <a:cubicBezTo>
                      <a:pt x="61" y="5"/>
                      <a:pt x="38" y="30"/>
                      <a:pt x="38" y="62"/>
                    </a:cubicBezTo>
                    <a:cubicBezTo>
                      <a:pt x="38" y="69"/>
                      <a:pt x="38" y="76"/>
                      <a:pt x="41" y="82"/>
                    </a:cubicBezTo>
                    <a:cubicBezTo>
                      <a:pt x="34" y="84"/>
                      <a:pt x="27" y="85"/>
                      <a:pt x="22" y="89"/>
                    </a:cubicBezTo>
                    <a:cubicBezTo>
                      <a:pt x="13" y="94"/>
                      <a:pt x="5" y="102"/>
                      <a:pt x="0" y="111"/>
                    </a:cubicBezTo>
                    <a:cubicBezTo>
                      <a:pt x="18" y="111"/>
                      <a:pt x="18" y="111"/>
                      <a:pt x="18" y="111"/>
                    </a:cubicBezTo>
                    <a:cubicBezTo>
                      <a:pt x="18" y="111"/>
                      <a:pt x="18" y="110"/>
                      <a:pt x="18" y="110"/>
                    </a:cubicBezTo>
                    <a:cubicBezTo>
                      <a:pt x="33" y="102"/>
                      <a:pt x="51" y="103"/>
                      <a:pt x="64" y="111"/>
                    </a:cubicBezTo>
                    <a:cubicBezTo>
                      <a:pt x="89" y="111"/>
                      <a:pt x="89" y="111"/>
                      <a:pt x="89" y="111"/>
                    </a:cubicBezTo>
                    <a:cubicBezTo>
                      <a:pt x="89" y="109"/>
                      <a:pt x="89" y="109"/>
                      <a:pt x="89" y="109"/>
                    </a:cubicBezTo>
                    <a:cubicBezTo>
                      <a:pt x="91" y="109"/>
                      <a:pt x="91" y="109"/>
                      <a:pt x="91" y="109"/>
                    </a:cubicBezTo>
                    <a:cubicBezTo>
                      <a:pt x="91" y="107"/>
                      <a:pt x="91" y="107"/>
                      <a:pt x="91" y="107"/>
                    </a:cubicBezTo>
                    <a:cubicBezTo>
                      <a:pt x="93" y="107"/>
                      <a:pt x="93" y="107"/>
                      <a:pt x="93" y="107"/>
                    </a:cubicBezTo>
                    <a:cubicBezTo>
                      <a:pt x="93" y="107"/>
                      <a:pt x="93" y="107"/>
                      <a:pt x="93" y="105"/>
                    </a:cubicBezTo>
                    <a:cubicBezTo>
                      <a:pt x="95" y="105"/>
                      <a:pt x="95" y="105"/>
                      <a:pt x="96" y="105"/>
                    </a:cubicBezTo>
                    <a:cubicBezTo>
                      <a:pt x="98" y="103"/>
                      <a:pt x="98" y="103"/>
                      <a:pt x="98" y="103"/>
                    </a:cubicBezTo>
                    <a:cubicBezTo>
                      <a:pt x="98" y="96"/>
                      <a:pt x="98" y="96"/>
                      <a:pt x="98" y="96"/>
                    </a:cubicBezTo>
                    <a:lnTo>
                      <a:pt x="96" y="9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662" name="Freeform 24"/>
              <p:cNvSpPr>
                <a:spLocks/>
              </p:cNvSpPr>
              <p:nvPr/>
            </p:nvSpPr>
            <p:spPr bwMode="auto">
              <a:xfrm>
                <a:off x="3912" y="2182"/>
                <a:ext cx="55" cy="52"/>
              </a:xfrm>
              <a:custGeom>
                <a:avLst/>
                <a:gdLst>
                  <a:gd name="T0" fmla="*/ 33 w 33"/>
                  <a:gd name="T1" fmla="*/ 0 h 31"/>
                  <a:gd name="T2" fmla="*/ 33 w 33"/>
                  <a:gd name="T3" fmla="*/ 23 h 31"/>
                  <a:gd name="T4" fmla="*/ 11 w 33"/>
                  <a:gd name="T5" fmla="*/ 31 h 31"/>
                  <a:gd name="T6" fmla="*/ 0 w 33"/>
                  <a:gd name="T7" fmla="*/ 13 h 31"/>
                  <a:gd name="T8" fmla="*/ 33 w 33"/>
                  <a:gd name="T9" fmla="*/ 0 h 31"/>
                </a:gdLst>
                <a:ahLst/>
                <a:cxnLst>
                  <a:cxn ang="0">
                    <a:pos x="T0" y="T1"/>
                  </a:cxn>
                  <a:cxn ang="0">
                    <a:pos x="T2" y="T3"/>
                  </a:cxn>
                  <a:cxn ang="0">
                    <a:pos x="T4" y="T5"/>
                  </a:cxn>
                  <a:cxn ang="0">
                    <a:pos x="T6" y="T7"/>
                  </a:cxn>
                  <a:cxn ang="0">
                    <a:pos x="T8" y="T9"/>
                  </a:cxn>
                </a:cxnLst>
                <a:rect l="0" t="0" r="r" b="b"/>
                <a:pathLst>
                  <a:path w="33" h="31">
                    <a:moveTo>
                      <a:pt x="33" y="0"/>
                    </a:moveTo>
                    <a:cubicBezTo>
                      <a:pt x="33" y="23"/>
                      <a:pt x="33" y="23"/>
                      <a:pt x="33" y="23"/>
                    </a:cubicBezTo>
                    <a:cubicBezTo>
                      <a:pt x="24" y="23"/>
                      <a:pt x="18" y="25"/>
                      <a:pt x="11" y="31"/>
                    </a:cubicBezTo>
                    <a:cubicBezTo>
                      <a:pt x="6" y="25"/>
                      <a:pt x="2" y="19"/>
                      <a:pt x="0" y="13"/>
                    </a:cubicBezTo>
                    <a:cubicBezTo>
                      <a:pt x="9" y="5"/>
                      <a:pt x="21" y="1"/>
                      <a:pt x="33" y="0"/>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663" name="Freeform 25"/>
              <p:cNvSpPr>
                <a:spLocks/>
              </p:cNvSpPr>
              <p:nvPr/>
            </p:nvSpPr>
            <p:spPr bwMode="auto">
              <a:xfrm>
                <a:off x="3713" y="2031"/>
                <a:ext cx="231" cy="234"/>
              </a:xfrm>
              <a:custGeom>
                <a:avLst/>
                <a:gdLst>
                  <a:gd name="T0" fmla="*/ 21 w 138"/>
                  <a:gd name="T1" fmla="*/ 122 h 141"/>
                  <a:gd name="T2" fmla="*/ 120 w 138"/>
                  <a:gd name="T3" fmla="*/ 21 h 141"/>
                  <a:gd name="T4" fmla="*/ 120 w 138"/>
                  <a:gd name="T5" fmla="*/ 29 h 141"/>
                  <a:gd name="T6" fmla="*/ 138 w 138"/>
                  <a:gd name="T7" fmla="*/ 26 h 141"/>
                  <a:gd name="T8" fmla="*/ 138 w 138"/>
                  <a:gd name="T9" fmla="*/ 18 h 141"/>
                  <a:gd name="T10" fmla="*/ 138 w 138"/>
                  <a:gd name="T11" fmla="*/ 0 h 141"/>
                  <a:gd name="T12" fmla="*/ 120 w 138"/>
                  <a:gd name="T13" fmla="*/ 2 h 141"/>
                  <a:gd name="T14" fmla="*/ 3 w 138"/>
                  <a:gd name="T15" fmla="*/ 122 h 141"/>
                  <a:gd name="T16" fmla="*/ 0 w 138"/>
                  <a:gd name="T17" fmla="*/ 141 h 141"/>
                  <a:gd name="T18" fmla="*/ 18 w 138"/>
                  <a:gd name="T19" fmla="*/ 141 h 141"/>
                  <a:gd name="T20" fmla="*/ 26 w 138"/>
                  <a:gd name="T21" fmla="*/ 141 h 141"/>
                  <a:gd name="T22" fmla="*/ 29 w 138"/>
                  <a:gd name="T23" fmla="*/ 122 h 141"/>
                  <a:gd name="T24" fmla="*/ 21 w 138"/>
                  <a:gd name="T25" fmla="*/ 122 h 141"/>
                  <a:gd name="T26" fmla="*/ 21 w 138"/>
                  <a:gd name="T27" fmla="*/ 122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38" h="141">
                    <a:moveTo>
                      <a:pt x="21" y="122"/>
                    </a:moveTo>
                    <a:cubicBezTo>
                      <a:pt x="33" y="72"/>
                      <a:pt x="71" y="33"/>
                      <a:pt x="120" y="21"/>
                    </a:cubicBezTo>
                    <a:cubicBezTo>
                      <a:pt x="120" y="29"/>
                      <a:pt x="120" y="29"/>
                      <a:pt x="120" y="29"/>
                    </a:cubicBezTo>
                    <a:cubicBezTo>
                      <a:pt x="126" y="28"/>
                      <a:pt x="132" y="27"/>
                      <a:pt x="138" y="26"/>
                    </a:cubicBezTo>
                    <a:cubicBezTo>
                      <a:pt x="138" y="18"/>
                      <a:pt x="138" y="18"/>
                      <a:pt x="138" y="18"/>
                    </a:cubicBezTo>
                    <a:cubicBezTo>
                      <a:pt x="138" y="0"/>
                      <a:pt x="138" y="0"/>
                      <a:pt x="138" y="0"/>
                    </a:cubicBezTo>
                    <a:cubicBezTo>
                      <a:pt x="133" y="1"/>
                      <a:pt x="126" y="1"/>
                      <a:pt x="120" y="2"/>
                    </a:cubicBezTo>
                    <a:cubicBezTo>
                      <a:pt x="62" y="14"/>
                      <a:pt x="15" y="61"/>
                      <a:pt x="3" y="122"/>
                    </a:cubicBezTo>
                    <a:cubicBezTo>
                      <a:pt x="2" y="128"/>
                      <a:pt x="1" y="134"/>
                      <a:pt x="0" y="141"/>
                    </a:cubicBezTo>
                    <a:cubicBezTo>
                      <a:pt x="18" y="141"/>
                      <a:pt x="18" y="141"/>
                      <a:pt x="18" y="141"/>
                    </a:cubicBezTo>
                    <a:cubicBezTo>
                      <a:pt x="26" y="141"/>
                      <a:pt x="26" y="141"/>
                      <a:pt x="26" y="141"/>
                    </a:cubicBezTo>
                    <a:cubicBezTo>
                      <a:pt x="27" y="134"/>
                      <a:pt x="28" y="128"/>
                      <a:pt x="29" y="122"/>
                    </a:cubicBezTo>
                    <a:cubicBezTo>
                      <a:pt x="21" y="122"/>
                      <a:pt x="21" y="122"/>
                      <a:pt x="21" y="122"/>
                    </a:cubicBezTo>
                    <a:cubicBezTo>
                      <a:pt x="21" y="122"/>
                      <a:pt x="21" y="122"/>
                      <a:pt x="21" y="122"/>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grpSp>
      </p:grpSp>
      <p:grpSp>
        <p:nvGrpSpPr>
          <p:cNvPr id="681" name="Group 680"/>
          <p:cNvGrpSpPr/>
          <p:nvPr>
            <p:custDataLst>
              <p:tags r:id="rId1"/>
            </p:custDataLst>
          </p:nvPr>
        </p:nvGrpSpPr>
        <p:grpSpPr>
          <a:xfrm>
            <a:off x="9067272" y="2458554"/>
            <a:ext cx="289930" cy="299162"/>
            <a:chOff x="6555830" y="2045308"/>
            <a:chExt cx="427818" cy="441442"/>
          </a:xfrm>
        </p:grpSpPr>
        <p:sp>
          <p:nvSpPr>
            <p:cNvPr id="682" name="Freeform 29"/>
            <p:cNvSpPr>
              <a:spLocks/>
            </p:cNvSpPr>
            <p:nvPr/>
          </p:nvSpPr>
          <p:spPr bwMode="auto">
            <a:xfrm>
              <a:off x="6555830" y="2045308"/>
              <a:ext cx="427818" cy="441442"/>
            </a:xfrm>
            <a:custGeom>
              <a:avLst/>
              <a:gdLst>
                <a:gd name="T0" fmla="*/ 189 w 189"/>
                <a:gd name="T1" fmla="*/ 0 h 196"/>
                <a:gd name="T2" fmla="*/ 189 w 189"/>
                <a:gd name="T3" fmla="*/ 196 h 196"/>
                <a:gd name="T4" fmla="*/ 0 w 189"/>
                <a:gd name="T5" fmla="*/ 0 h 196"/>
                <a:gd name="T6" fmla="*/ 189 w 189"/>
                <a:gd name="T7" fmla="*/ 0 h 196"/>
              </a:gdLst>
              <a:ahLst/>
              <a:cxnLst>
                <a:cxn ang="0">
                  <a:pos x="T0" y="T1"/>
                </a:cxn>
                <a:cxn ang="0">
                  <a:pos x="T2" y="T3"/>
                </a:cxn>
                <a:cxn ang="0">
                  <a:pos x="T4" y="T5"/>
                </a:cxn>
                <a:cxn ang="0">
                  <a:pos x="T6" y="T7"/>
                </a:cxn>
              </a:cxnLst>
              <a:rect l="0" t="0" r="r" b="b"/>
              <a:pathLst>
                <a:path w="189" h="196">
                  <a:moveTo>
                    <a:pt x="189" y="0"/>
                  </a:moveTo>
                  <a:cubicBezTo>
                    <a:pt x="189" y="196"/>
                    <a:pt x="189" y="196"/>
                    <a:pt x="189" y="196"/>
                  </a:cubicBezTo>
                  <a:cubicBezTo>
                    <a:pt x="85" y="196"/>
                    <a:pt x="0" y="108"/>
                    <a:pt x="0" y="0"/>
                  </a:cubicBezTo>
                  <a:lnTo>
                    <a:pt x="189" y="0"/>
                  </a:lnTo>
                  <a:close/>
                </a:path>
              </a:pathLst>
            </a:custGeom>
            <a:solidFill>
              <a:srgbClr val="FFFFFF"/>
            </a:solidFill>
            <a:ln w="31750">
              <a:solidFill>
                <a:srgbClr val="F45E0A"/>
              </a:solidFill>
              <a:round/>
              <a:headEnd/>
              <a:tailEnd/>
            </a:ln>
          </p:spPr>
          <p:txBody>
            <a:bodyPr vert="horz" wrap="square" lIns="121888" tIns="60944" rIns="121888" bIns="60944" numCol="1" anchor="t" anchorCtr="0" compatLnSpc="1">
              <a:prstTxWarp prst="textNoShape">
                <a:avLst/>
              </a:prstTxWarp>
            </a:bodyPr>
            <a:lstStyle/>
            <a:p>
              <a:pPr defTabSz="1218895"/>
              <a:endParaRPr lang="en-US" sz="2399" kern="0" dirty="0">
                <a:solidFill>
                  <a:sysClr val="windowText" lastClr="000000"/>
                </a:solidFill>
              </a:endParaRPr>
            </a:p>
          </p:txBody>
        </p:sp>
        <p:grpSp>
          <p:nvGrpSpPr>
            <p:cNvPr id="683" name="Group 10"/>
            <p:cNvGrpSpPr>
              <a:grpSpLocks noChangeAspect="1"/>
            </p:cNvGrpSpPr>
            <p:nvPr/>
          </p:nvGrpSpPr>
          <p:grpSpPr bwMode="auto">
            <a:xfrm>
              <a:off x="6634312" y="2099600"/>
              <a:ext cx="294742" cy="317223"/>
              <a:chOff x="3723" y="2035"/>
              <a:chExt cx="236" cy="254"/>
            </a:xfrm>
          </p:grpSpPr>
          <p:sp>
            <p:nvSpPr>
              <p:cNvPr id="684" name="Freeform 11"/>
              <p:cNvSpPr>
                <a:spLocks noEditPoints="1"/>
              </p:cNvSpPr>
              <p:nvPr/>
            </p:nvSpPr>
            <p:spPr bwMode="auto">
              <a:xfrm>
                <a:off x="3788" y="2035"/>
                <a:ext cx="171" cy="94"/>
              </a:xfrm>
              <a:custGeom>
                <a:avLst/>
                <a:gdLst>
                  <a:gd name="T0" fmla="*/ 30 w 102"/>
                  <a:gd name="T1" fmla="*/ 0 h 57"/>
                  <a:gd name="T2" fmla="*/ 13 w 102"/>
                  <a:gd name="T3" fmla="*/ 0 h 57"/>
                  <a:gd name="T4" fmla="*/ 8 w 102"/>
                  <a:gd name="T5" fmla="*/ 57 h 57"/>
                  <a:gd name="T6" fmla="*/ 10 w 102"/>
                  <a:gd name="T7" fmla="*/ 57 h 57"/>
                  <a:gd name="T8" fmla="*/ 10 w 102"/>
                  <a:gd name="T9" fmla="*/ 55 h 57"/>
                  <a:gd name="T10" fmla="*/ 11 w 102"/>
                  <a:gd name="T11" fmla="*/ 53 h 57"/>
                  <a:gd name="T12" fmla="*/ 30 w 102"/>
                  <a:gd name="T13" fmla="*/ 0 h 57"/>
                  <a:gd name="T14" fmla="*/ 77 w 102"/>
                  <a:gd name="T15" fmla="*/ 0 h 57"/>
                  <a:gd name="T16" fmla="*/ 91 w 102"/>
                  <a:gd name="T17" fmla="*/ 14 h 57"/>
                  <a:gd name="T18" fmla="*/ 93 w 102"/>
                  <a:gd name="T19" fmla="*/ 14 h 57"/>
                  <a:gd name="T20" fmla="*/ 100 w 102"/>
                  <a:gd name="T21" fmla="*/ 10 h 57"/>
                  <a:gd name="T22" fmla="*/ 100 w 102"/>
                  <a:gd name="T23" fmla="*/ 8 h 57"/>
                  <a:gd name="T24" fmla="*/ 100 w 102"/>
                  <a:gd name="T25" fmla="*/ 5 h 57"/>
                  <a:gd name="T26" fmla="*/ 100 w 102"/>
                  <a:gd name="T27" fmla="*/ 3 h 57"/>
                  <a:gd name="T28" fmla="*/ 100 w 102"/>
                  <a:gd name="T29" fmla="*/ 1 h 57"/>
                  <a:gd name="T30" fmla="*/ 102 w 102"/>
                  <a:gd name="T31" fmla="*/ 0 h 57"/>
                  <a:gd name="T32" fmla="*/ 77 w 102"/>
                  <a:gd name="T33" fmla="*/ 0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02" h="57">
                    <a:moveTo>
                      <a:pt x="30" y="0"/>
                    </a:moveTo>
                    <a:cubicBezTo>
                      <a:pt x="13" y="0"/>
                      <a:pt x="13" y="0"/>
                      <a:pt x="13" y="0"/>
                    </a:cubicBezTo>
                    <a:cubicBezTo>
                      <a:pt x="2" y="17"/>
                      <a:pt x="0" y="38"/>
                      <a:pt x="8" y="57"/>
                    </a:cubicBezTo>
                    <a:cubicBezTo>
                      <a:pt x="8" y="57"/>
                      <a:pt x="8" y="57"/>
                      <a:pt x="10" y="57"/>
                    </a:cubicBezTo>
                    <a:cubicBezTo>
                      <a:pt x="10" y="55"/>
                      <a:pt x="10" y="55"/>
                      <a:pt x="10" y="55"/>
                    </a:cubicBezTo>
                    <a:cubicBezTo>
                      <a:pt x="11" y="55"/>
                      <a:pt x="11" y="55"/>
                      <a:pt x="11" y="53"/>
                    </a:cubicBezTo>
                    <a:cubicBezTo>
                      <a:pt x="4" y="34"/>
                      <a:pt x="13" y="11"/>
                      <a:pt x="30" y="0"/>
                    </a:cubicBezTo>
                    <a:close/>
                    <a:moveTo>
                      <a:pt x="77" y="0"/>
                    </a:moveTo>
                    <a:cubicBezTo>
                      <a:pt x="83" y="3"/>
                      <a:pt x="88" y="8"/>
                      <a:pt x="91" y="14"/>
                    </a:cubicBezTo>
                    <a:cubicBezTo>
                      <a:pt x="93" y="14"/>
                      <a:pt x="93" y="14"/>
                      <a:pt x="93" y="14"/>
                    </a:cubicBezTo>
                    <a:cubicBezTo>
                      <a:pt x="100" y="10"/>
                      <a:pt x="100" y="10"/>
                      <a:pt x="100" y="10"/>
                    </a:cubicBezTo>
                    <a:cubicBezTo>
                      <a:pt x="100" y="8"/>
                      <a:pt x="100" y="8"/>
                      <a:pt x="100" y="8"/>
                    </a:cubicBezTo>
                    <a:cubicBezTo>
                      <a:pt x="100" y="8"/>
                      <a:pt x="100" y="7"/>
                      <a:pt x="100" y="5"/>
                    </a:cubicBezTo>
                    <a:cubicBezTo>
                      <a:pt x="100" y="3"/>
                      <a:pt x="100" y="3"/>
                      <a:pt x="100" y="3"/>
                    </a:cubicBezTo>
                    <a:cubicBezTo>
                      <a:pt x="100" y="1"/>
                      <a:pt x="100" y="1"/>
                      <a:pt x="100" y="1"/>
                    </a:cubicBezTo>
                    <a:cubicBezTo>
                      <a:pt x="102" y="1"/>
                      <a:pt x="102" y="1"/>
                      <a:pt x="102" y="0"/>
                    </a:cubicBezTo>
                    <a:lnTo>
                      <a:pt x="77" y="0"/>
                    </a:lnTo>
                    <a:close/>
                  </a:path>
                </a:pathLst>
              </a:custGeom>
              <a:solidFill>
                <a:srgbClr val="000000"/>
              </a:solidFill>
              <a:ln w="9525">
                <a:solidFill>
                  <a:srgbClr val="000000"/>
                </a:solidFill>
                <a:round/>
                <a:headEnd/>
                <a:tailEnd/>
              </a:ln>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685" name="Freeform 12"/>
              <p:cNvSpPr>
                <a:spLocks/>
              </p:cNvSpPr>
              <p:nvPr/>
            </p:nvSpPr>
            <p:spPr bwMode="auto">
              <a:xfrm>
                <a:off x="3863" y="2035"/>
                <a:ext cx="77" cy="108"/>
              </a:xfrm>
              <a:custGeom>
                <a:avLst/>
                <a:gdLst>
                  <a:gd name="T0" fmla="*/ 37 w 46"/>
                  <a:gd name="T1" fmla="*/ 65 h 65"/>
                  <a:gd name="T2" fmla="*/ 46 w 46"/>
                  <a:gd name="T3" fmla="*/ 46 h 65"/>
                  <a:gd name="T4" fmla="*/ 28 w 46"/>
                  <a:gd name="T5" fmla="*/ 28 h 65"/>
                  <a:gd name="T6" fmla="*/ 22 w 46"/>
                  <a:gd name="T7" fmla="*/ 3 h 65"/>
                  <a:gd name="T8" fmla="*/ 2 w 46"/>
                  <a:gd name="T9" fmla="*/ 2 h 65"/>
                  <a:gd name="T10" fmla="*/ 11 w 46"/>
                  <a:gd name="T11" fmla="*/ 39 h 65"/>
                  <a:gd name="T12" fmla="*/ 37 w 46"/>
                  <a:gd name="T13" fmla="*/ 65 h 65"/>
                </a:gdLst>
                <a:ahLst/>
                <a:cxnLst>
                  <a:cxn ang="0">
                    <a:pos x="T0" y="T1"/>
                  </a:cxn>
                  <a:cxn ang="0">
                    <a:pos x="T2" y="T3"/>
                  </a:cxn>
                  <a:cxn ang="0">
                    <a:pos x="T4" y="T5"/>
                  </a:cxn>
                  <a:cxn ang="0">
                    <a:pos x="T6" y="T7"/>
                  </a:cxn>
                  <a:cxn ang="0">
                    <a:pos x="T8" y="T9"/>
                  </a:cxn>
                  <a:cxn ang="0">
                    <a:pos x="T10" y="T11"/>
                  </a:cxn>
                  <a:cxn ang="0">
                    <a:pos x="T12" y="T13"/>
                  </a:cxn>
                </a:cxnLst>
                <a:rect l="0" t="0" r="r" b="b"/>
                <a:pathLst>
                  <a:path w="46" h="65">
                    <a:moveTo>
                      <a:pt x="37" y="65"/>
                    </a:moveTo>
                    <a:cubicBezTo>
                      <a:pt x="43" y="59"/>
                      <a:pt x="45" y="54"/>
                      <a:pt x="46" y="46"/>
                    </a:cubicBezTo>
                    <a:cubicBezTo>
                      <a:pt x="39" y="42"/>
                      <a:pt x="32" y="37"/>
                      <a:pt x="28" y="28"/>
                    </a:cubicBezTo>
                    <a:cubicBezTo>
                      <a:pt x="24" y="20"/>
                      <a:pt x="21" y="11"/>
                      <a:pt x="22" y="3"/>
                    </a:cubicBezTo>
                    <a:cubicBezTo>
                      <a:pt x="15" y="2"/>
                      <a:pt x="8" y="0"/>
                      <a:pt x="2" y="2"/>
                    </a:cubicBezTo>
                    <a:cubicBezTo>
                      <a:pt x="0" y="15"/>
                      <a:pt x="4" y="28"/>
                      <a:pt x="11" y="39"/>
                    </a:cubicBezTo>
                    <a:cubicBezTo>
                      <a:pt x="17" y="50"/>
                      <a:pt x="26" y="59"/>
                      <a:pt x="37" y="65"/>
                    </a:cubicBezTo>
                    <a:close/>
                  </a:path>
                </a:pathLst>
              </a:custGeom>
              <a:solidFill>
                <a:srgbClr val="000000"/>
              </a:solidFill>
              <a:ln w="9525">
                <a:solidFill>
                  <a:srgbClr val="000000"/>
                </a:solidFill>
                <a:round/>
                <a:headEnd/>
                <a:tailEnd/>
              </a:ln>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686" name="Freeform 13"/>
              <p:cNvSpPr>
                <a:spLocks/>
              </p:cNvSpPr>
              <p:nvPr/>
            </p:nvSpPr>
            <p:spPr bwMode="auto">
              <a:xfrm>
                <a:off x="3723" y="2053"/>
                <a:ext cx="231" cy="236"/>
              </a:xfrm>
              <a:custGeom>
                <a:avLst/>
                <a:gdLst>
                  <a:gd name="T0" fmla="*/ 120 w 138"/>
                  <a:gd name="T1" fmla="*/ 120 h 142"/>
                  <a:gd name="T2" fmla="*/ 21 w 138"/>
                  <a:gd name="T3" fmla="*/ 19 h 142"/>
                  <a:gd name="T4" fmla="*/ 29 w 138"/>
                  <a:gd name="T5" fmla="*/ 19 h 142"/>
                  <a:gd name="T6" fmla="*/ 26 w 138"/>
                  <a:gd name="T7" fmla="*/ 0 h 142"/>
                  <a:gd name="T8" fmla="*/ 18 w 138"/>
                  <a:gd name="T9" fmla="*/ 0 h 142"/>
                  <a:gd name="T10" fmla="*/ 0 w 138"/>
                  <a:gd name="T11" fmla="*/ 0 h 142"/>
                  <a:gd name="T12" fmla="*/ 3 w 138"/>
                  <a:gd name="T13" fmla="*/ 19 h 142"/>
                  <a:gd name="T14" fmla="*/ 120 w 138"/>
                  <a:gd name="T15" fmla="*/ 139 h 142"/>
                  <a:gd name="T16" fmla="*/ 138 w 138"/>
                  <a:gd name="T17" fmla="*/ 142 h 142"/>
                  <a:gd name="T18" fmla="*/ 138 w 138"/>
                  <a:gd name="T19" fmla="*/ 123 h 142"/>
                  <a:gd name="T20" fmla="*/ 138 w 138"/>
                  <a:gd name="T21" fmla="*/ 115 h 142"/>
                  <a:gd name="T22" fmla="*/ 120 w 138"/>
                  <a:gd name="T23" fmla="*/ 112 h 142"/>
                  <a:gd name="T24" fmla="*/ 120 w 138"/>
                  <a:gd name="T25" fmla="*/ 120 h 142"/>
                  <a:gd name="T26" fmla="*/ 120 w 138"/>
                  <a:gd name="T27" fmla="*/ 120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38" h="142">
                    <a:moveTo>
                      <a:pt x="120" y="120"/>
                    </a:moveTo>
                    <a:cubicBezTo>
                      <a:pt x="71" y="108"/>
                      <a:pt x="32" y="69"/>
                      <a:pt x="21" y="19"/>
                    </a:cubicBezTo>
                    <a:cubicBezTo>
                      <a:pt x="29" y="19"/>
                      <a:pt x="29" y="19"/>
                      <a:pt x="29" y="19"/>
                    </a:cubicBezTo>
                    <a:cubicBezTo>
                      <a:pt x="28" y="13"/>
                      <a:pt x="27" y="7"/>
                      <a:pt x="26" y="0"/>
                    </a:cubicBezTo>
                    <a:cubicBezTo>
                      <a:pt x="18" y="0"/>
                      <a:pt x="18" y="0"/>
                      <a:pt x="18" y="0"/>
                    </a:cubicBezTo>
                    <a:cubicBezTo>
                      <a:pt x="0" y="0"/>
                      <a:pt x="0" y="0"/>
                      <a:pt x="0" y="0"/>
                    </a:cubicBezTo>
                    <a:cubicBezTo>
                      <a:pt x="1" y="7"/>
                      <a:pt x="2" y="13"/>
                      <a:pt x="3" y="19"/>
                    </a:cubicBezTo>
                    <a:cubicBezTo>
                      <a:pt x="14" y="80"/>
                      <a:pt x="61" y="127"/>
                      <a:pt x="120" y="139"/>
                    </a:cubicBezTo>
                    <a:cubicBezTo>
                      <a:pt x="126" y="141"/>
                      <a:pt x="132" y="141"/>
                      <a:pt x="138" y="142"/>
                    </a:cubicBezTo>
                    <a:cubicBezTo>
                      <a:pt x="138" y="123"/>
                      <a:pt x="138" y="123"/>
                      <a:pt x="138" y="123"/>
                    </a:cubicBezTo>
                    <a:cubicBezTo>
                      <a:pt x="138" y="115"/>
                      <a:pt x="138" y="115"/>
                      <a:pt x="138" y="115"/>
                    </a:cubicBezTo>
                    <a:cubicBezTo>
                      <a:pt x="131" y="114"/>
                      <a:pt x="126" y="113"/>
                      <a:pt x="120" y="112"/>
                    </a:cubicBezTo>
                    <a:cubicBezTo>
                      <a:pt x="120" y="120"/>
                      <a:pt x="120" y="120"/>
                      <a:pt x="120" y="120"/>
                    </a:cubicBezTo>
                    <a:cubicBezTo>
                      <a:pt x="120" y="120"/>
                      <a:pt x="120" y="120"/>
                      <a:pt x="120" y="120"/>
                    </a:cubicBezTo>
                    <a:close/>
                  </a:path>
                </a:pathLst>
              </a:custGeom>
              <a:solidFill>
                <a:srgbClr val="000000"/>
              </a:solidFill>
              <a:ln w="9525">
                <a:solidFill>
                  <a:srgbClr val="000000"/>
                </a:solidFill>
                <a:round/>
                <a:headEnd/>
                <a:tailEnd/>
              </a:ln>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grpSp>
      </p:grpSp>
      <p:grpSp>
        <p:nvGrpSpPr>
          <p:cNvPr id="687" name="Group 686"/>
          <p:cNvGrpSpPr/>
          <p:nvPr>
            <p:custDataLst>
              <p:tags r:id="rId2"/>
            </p:custDataLst>
          </p:nvPr>
        </p:nvGrpSpPr>
        <p:grpSpPr>
          <a:xfrm>
            <a:off x="9381597" y="2150763"/>
            <a:ext cx="289930" cy="299164"/>
            <a:chOff x="7145243" y="1423986"/>
            <a:chExt cx="427818" cy="441444"/>
          </a:xfrm>
        </p:grpSpPr>
        <p:sp>
          <p:nvSpPr>
            <p:cNvPr id="688" name="Freeform 29"/>
            <p:cNvSpPr>
              <a:spLocks/>
            </p:cNvSpPr>
            <p:nvPr/>
          </p:nvSpPr>
          <p:spPr bwMode="auto">
            <a:xfrm rot="10800000">
              <a:off x="7145243" y="1423986"/>
              <a:ext cx="427818" cy="441444"/>
            </a:xfrm>
            <a:custGeom>
              <a:avLst/>
              <a:gdLst>
                <a:gd name="T0" fmla="*/ 189 w 189"/>
                <a:gd name="T1" fmla="*/ 0 h 196"/>
                <a:gd name="T2" fmla="*/ 189 w 189"/>
                <a:gd name="T3" fmla="*/ 196 h 196"/>
                <a:gd name="T4" fmla="*/ 0 w 189"/>
                <a:gd name="T5" fmla="*/ 0 h 196"/>
                <a:gd name="T6" fmla="*/ 189 w 189"/>
                <a:gd name="T7" fmla="*/ 0 h 196"/>
              </a:gdLst>
              <a:ahLst/>
              <a:cxnLst>
                <a:cxn ang="0">
                  <a:pos x="T0" y="T1"/>
                </a:cxn>
                <a:cxn ang="0">
                  <a:pos x="T2" y="T3"/>
                </a:cxn>
                <a:cxn ang="0">
                  <a:pos x="T4" y="T5"/>
                </a:cxn>
                <a:cxn ang="0">
                  <a:pos x="T6" y="T7"/>
                </a:cxn>
              </a:cxnLst>
              <a:rect l="0" t="0" r="r" b="b"/>
              <a:pathLst>
                <a:path w="189" h="196">
                  <a:moveTo>
                    <a:pt x="189" y="0"/>
                  </a:moveTo>
                  <a:cubicBezTo>
                    <a:pt x="189" y="196"/>
                    <a:pt x="189" y="196"/>
                    <a:pt x="189" y="196"/>
                  </a:cubicBezTo>
                  <a:cubicBezTo>
                    <a:pt x="85" y="196"/>
                    <a:pt x="0" y="108"/>
                    <a:pt x="0" y="0"/>
                  </a:cubicBezTo>
                  <a:lnTo>
                    <a:pt x="189" y="0"/>
                  </a:lnTo>
                  <a:close/>
                </a:path>
              </a:pathLst>
            </a:custGeom>
            <a:solidFill>
              <a:srgbClr val="FFFFFF"/>
            </a:solidFill>
            <a:ln w="31750">
              <a:solidFill>
                <a:srgbClr val="F45E0A"/>
              </a:solidFill>
              <a:round/>
              <a:headEnd/>
              <a:tailEnd/>
            </a:ln>
          </p:spPr>
          <p:txBody>
            <a:bodyPr vert="horz" wrap="square" lIns="121888" tIns="60944" rIns="121888" bIns="60944" numCol="1" anchor="t" anchorCtr="0" compatLnSpc="1">
              <a:prstTxWarp prst="textNoShape">
                <a:avLst/>
              </a:prstTxWarp>
            </a:bodyPr>
            <a:lstStyle/>
            <a:p>
              <a:pPr defTabSz="1218895"/>
              <a:endParaRPr lang="en-US" sz="2399" kern="0" dirty="0">
                <a:solidFill>
                  <a:sysClr val="windowText" lastClr="000000"/>
                </a:solidFill>
              </a:endParaRPr>
            </a:p>
          </p:txBody>
        </p:sp>
        <p:grpSp>
          <p:nvGrpSpPr>
            <p:cNvPr id="689" name="Group 16"/>
            <p:cNvGrpSpPr>
              <a:grpSpLocks noChangeAspect="1"/>
            </p:cNvGrpSpPr>
            <p:nvPr/>
          </p:nvGrpSpPr>
          <p:grpSpPr bwMode="auto">
            <a:xfrm>
              <a:off x="7197793" y="1506233"/>
              <a:ext cx="309666" cy="312124"/>
              <a:chOff x="3714" y="2031"/>
              <a:chExt cx="252" cy="254"/>
            </a:xfrm>
          </p:grpSpPr>
          <p:sp>
            <p:nvSpPr>
              <p:cNvPr id="690" name="Freeform 17"/>
              <p:cNvSpPr>
                <a:spLocks/>
              </p:cNvSpPr>
              <p:nvPr/>
            </p:nvSpPr>
            <p:spPr bwMode="auto">
              <a:xfrm>
                <a:off x="3719" y="2101"/>
                <a:ext cx="162" cy="184"/>
              </a:xfrm>
              <a:custGeom>
                <a:avLst/>
                <a:gdLst>
                  <a:gd name="T0" fmla="*/ 75 w 97"/>
                  <a:gd name="T1" fmla="*/ 89 h 111"/>
                  <a:gd name="T2" fmla="*/ 57 w 97"/>
                  <a:gd name="T3" fmla="*/ 82 h 111"/>
                  <a:gd name="T4" fmla="*/ 60 w 97"/>
                  <a:gd name="T5" fmla="*/ 62 h 111"/>
                  <a:gd name="T6" fmla="*/ 5 w 97"/>
                  <a:gd name="T7" fmla="*/ 0 h 111"/>
                  <a:gd name="T8" fmla="*/ 5 w 97"/>
                  <a:gd name="T9" fmla="*/ 1 h 111"/>
                  <a:gd name="T10" fmla="*/ 5 w 97"/>
                  <a:gd name="T11" fmla="*/ 3 h 111"/>
                  <a:gd name="T12" fmla="*/ 7 w 97"/>
                  <a:gd name="T13" fmla="*/ 3 h 111"/>
                  <a:gd name="T14" fmla="*/ 43 w 97"/>
                  <a:gd name="T15" fmla="*/ 50 h 111"/>
                  <a:gd name="T16" fmla="*/ 0 w 97"/>
                  <a:gd name="T17" fmla="*/ 94 h 111"/>
                  <a:gd name="T18" fmla="*/ 0 w 97"/>
                  <a:gd name="T19" fmla="*/ 96 h 111"/>
                  <a:gd name="T20" fmla="*/ 0 w 97"/>
                  <a:gd name="T21" fmla="*/ 103 h 111"/>
                  <a:gd name="T22" fmla="*/ 0 w 97"/>
                  <a:gd name="T23" fmla="*/ 105 h 111"/>
                  <a:gd name="T24" fmla="*/ 4 w 97"/>
                  <a:gd name="T25" fmla="*/ 105 h 111"/>
                  <a:gd name="T26" fmla="*/ 4 w 97"/>
                  <a:gd name="T27" fmla="*/ 107 h 111"/>
                  <a:gd name="T28" fmla="*/ 5 w 97"/>
                  <a:gd name="T29" fmla="*/ 107 h 111"/>
                  <a:gd name="T30" fmla="*/ 7 w 97"/>
                  <a:gd name="T31" fmla="*/ 109 h 111"/>
                  <a:gd name="T32" fmla="*/ 7 w 97"/>
                  <a:gd name="T33" fmla="*/ 110 h 111"/>
                  <a:gd name="T34" fmla="*/ 9 w 97"/>
                  <a:gd name="T35" fmla="*/ 110 h 111"/>
                  <a:gd name="T36" fmla="*/ 9 w 97"/>
                  <a:gd name="T37" fmla="*/ 111 h 111"/>
                  <a:gd name="T38" fmla="*/ 33 w 97"/>
                  <a:gd name="T39" fmla="*/ 111 h 111"/>
                  <a:gd name="T40" fmla="*/ 78 w 97"/>
                  <a:gd name="T41" fmla="*/ 110 h 111"/>
                  <a:gd name="T42" fmla="*/ 79 w 97"/>
                  <a:gd name="T43" fmla="*/ 111 h 111"/>
                  <a:gd name="T44" fmla="*/ 97 w 97"/>
                  <a:gd name="T45" fmla="*/ 111 h 111"/>
                  <a:gd name="T46" fmla="*/ 75 w 97"/>
                  <a:gd name="T47" fmla="*/ 89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97" h="111">
                    <a:moveTo>
                      <a:pt x="75" y="89"/>
                    </a:moveTo>
                    <a:cubicBezTo>
                      <a:pt x="69" y="85"/>
                      <a:pt x="62" y="84"/>
                      <a:pt x="57" y="82"/>
                    </a:cubicBezTo>
                    <a:cubicBezTo>
                      <a:pt x="59" y="76"/>
                      <a:pt x="60" y="69"/>
                      <a:pt x="60" y="62"/>
                    </a:cubicBezTo>
                    <a:cubicBezTo>
                      <a:pt x="60" y="30"/>
                      <a:pt x="36" y="5"/>
                      <a:pt x="5" y="0"/>
                    </a:cubicBezTo>
                    <a:cubicBezTo>
                      <a:pt x="5" y="0"/>
                      <a:pt x="5" y="0"/>
                      <a:pt x="5" y="1"/>
                    </a:cubicBezTo>
                    <a:cubicBezTo>
                      <a:pt x="5" y="3"/>
                      <a:pt x="5" y="3"/>
                      <a:pt x="5" y="3"/>
                    </a:cubicBezTo>
                    <a:cubicBezTo>
                      <a:pt x="5" y="3"/>
                      <a:pt x="5" y="3"/>
                      <a:pt x="7" y="3"/>
                    </a:cubicBezTo>
                    <a:cubicBezTo>
                      <a:pt x="27" y="9"/>
                      <a:pt x="43" y="26"/>
                      <a:pt x="43" y="50"/>
                    </a:cubicBezTo>
                    <a:cubicBezTo>
                      <a:pt x="43" y="73"/>
                      <a:pt x="25" y="93"/>
                      <a:pt x="0" y="94"/>
                    </a:cubicBezTo>
                    <a:cubicBezTo>
                      <a:pt x="0" y="96"/>
                      <a:pt x="0" y="96"/>
                      <a:pt x="0" y="96"/>
                    </a:cubicBezTo>
                    <a:cubicBezTo>
                      <a:pt x="0" y="103"/>
                      <a:pt x="0" y="103"/>
                      <a:pt x="0" y="103"/>
                    </a:cubicBezTo>
                    <a:cubicBezTo>
                      <a:pt x="0" y="105"/>
                      <a:pt x="0" y="105"/>
                      <a:pt x="0" y="105"/>
                    </a:cubicBezTo>
                    <a:cubicBezTo>
                      <a:pt x="2" y="105"/>
                      <a:pt x="2" y="105"/>
                      <a:pt x="4" y="105"/>
                    </a:cubicBezTo>
                    <a:cubicBezTo>
                      <a:pt x="4" y="107"/>
                      <a:pt x="4" y="107"/>
                      <a:pt x="4" y="107"/>
                    </a:cubicBezTo>
                    <a:cubicBezTo>
                      <a:pt x="5" y="107"/>
                      <a:pt x="5" y="107"/>
                      <a:pt x="5" y="107"/>
                    </a:cubicBezTo>
                    <a:cubicBezTo>
                      <a:pt x="7" y="109"/>
                      <a:pt x="7" y="109"/>
                      <a:pt x="7" y="109"/>
                    </a:cubicBezTo>
                    <a:cubicBezTo>
                      <a:pt x="7" y="110"/>
                      <a:pt x="7" y="110"/>
                      <a:pt x="7" y="110"/>
                    </a:cubicBezTo>
                    <a:cubicBezTo>
                      <a:pt x="9" y="110"/>
                      <a:pt x="9" y="110"/>
                      <a:pt x="9" y="110"/>
                    </a:cubicBezTo>
                    <a:cubicBezTo>
                      <a:pt x="9" y="111"/>
                      <a:pt x="9" y="111"/>
                      <a:pt x="9" y="111"/>
                    </a:cubicBezTo>
                    <a:cubicBezTo>
                      <a:pt x="33" y="111"/>
                      <a:pt x="33" y="111"/>
                      <a:pt x="33" y="111"/>
                    </a:cubicBezTo>
                    <a:cubicBezTo>
                      <a:pt x="47" y="103"/>
                      <a:pt x="63" y="102"/>
                      <a:pt x="78" y="110"/>
                    </a:cubicBezTo>
                    <a:cubicBezTo>
                      <a:pt x="78" y="110"/>
                      <a:pt x="78" y="111"/>
                      <a:pt x="79" y="111"/>
                    </a:cubicBezTo>
                    <a:cubicBezTo>
                      <a:pt x="97" y="111"/>
                      <a:pt x="97" y="111"/>
                      <a:pt x="97" y="111"/>
                    </a:cubicBezTo>
                    <a:cubicBezTo>
                      <a:pt x="92" y="102"/>
                      <a:pt x="84" y="94"/>
                      <a:pt x="75" y="89"/>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691" name="Freeform 18"/>
              <p:cNvSpPr>
                <a:spLocks/>
              </p:cNvSpPr>
              <p:nvPr/>
            </p:nvSpPr>
            <p:spPr bwMode="auto">
              <a:xfrm>
                <a:off x="3714" y="2182"/>
                <a:ext cx="60" cy="52"/>
              </a:xfrm>
              <a:custGeom>
                <a:avLst/>
                <a:gdLst>
                  <a:gd name="T0" fmla="*/ 36 w 36"/>
                  <a:gd name="T1" fmla="*/ 13 h 31"/>
                  <a:gd name="T2" fmla="*/ 25 w 36"/>
                  <a:gd name="T3" fmla="*/ 31 h 31"/>
                  <a:gd name="T4" fmla="*/ 1 w 36"/>
                  <a:gd name="T5" fmla="*/ 23 h 31"/>
                  <a:gd name="T6" fmla="*/ 0 w 36"/>
                  <a:gd name="T7" fmla="*/ 23 h 31"/>
                  <a:gd name="T8" fmla="*/ 0 w 36"/>
                  <a:gd name="T9" fmla="*/ 0 h 31"/>
                  <a:gd name="T10" fmla="*/ 1 w 36"/>
                  <a:gd name="T11" fmla="*/ 0 h 31"/>
                  <a:gd name="T12" fmla="*/ 36 w 36"/>
                  <a:gd name="T13" fmla="*/ 13 h 31"/>
                </a:gdLst>
                <a:ahLst/>
                <a:cxnLst>
                  <a:cxn ang="0">
                    <a:pos x="T0" y="T1"/>
                  </a:cxn>
                  <a:cxn ang="0">
                    <a:pos x="T2" y="T3"/>
                  </a:cxn>
                  <a:cxn ang="0">
                    <a:pos x="T4" y="T5"/>
                  </a:cxn>
                  <a:cxn ang="0">
                    <a:pos x="T6" y="T7"/>
                  </a:cxn>
                  <a:cxn ang="0">
                    <a:pos x="T8" y="T9"/>
                  </a:cxn>
                  <a:cxn ang="0">
                    <a:pos x="T10" y="T11"/>
                  </a:cxn>
                  <a:cxn ang="0">
                    <a:pos x="T12" y="T13"/>
                  </a:cxn>
                </a:cxnLst>
                <a:rect l="0" t="0" r="r" b="b"/>
                <a:pathLst>
                  <a:path w="36" h="31">
                    <a:moveTo>
                      <a:pt x="36" y="13"/>
                    </a:moveTo>
                    <a:cubicBezTo>
                      <a:pt x="32" y="19"/>
                      <a:pt x="29" y="25"/>
                      <a:pt x="25" y="31"/>
                    </a:cubicBezTo>
                    <a:cubicBezTo>
                      <a:pt x="18" y="25"/>
                      <a:pt x="9" y="23"/>
                      <a:pt x="1" y="23"/>
                    </a:cubicBezTo>
                    <a:cubicBezTo>
                      <a:pt x="0" y="23"/>
                      <a:pt x="0" y="23"/>
                      <a:pt x="0" y="23"/>
                    </a:cubicBezTo>
                    <a:cubicBezTo>
                      <a:pt x="0" y="0"/>
                      <a:pt x="0" y="0"/>
                      <a:pt x="0" y="0"/>
                    </a:cubicBezTo>
                    <a:cubicBezTo>
                      <a:pt x="1" y="0"/>
                      <a:pt x="1" y="0"/>
                      <a:pt x="1" y="0"/>
                    </a:cubicBezTo>
                    <a:cubicBezTo>
                      <a:pt x="13" y="0"/>
                      <a:pt x="25" y="4"/>
                      <a:pt x="36" y="13"/>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692" name="Freeform 19"/>
              <p:cNvSpPr>
                <a:spLocks/>
              </p:cNvSpPr>
              <p:nvPr/>
            </p:nvSpPr>
            <p:spPr bwMode="auto">
              <a:xfrm>
                <a:off x="3729" y="2031"/>
                <a:ext cx="237" cy="234"/>
              </a:xfrm>
              <a:custGeom>
                <a:avLst/>
                <a:gdLst>
                  <a:gd name="T0" fmla="*/ 19 w 142"/>
                  <a:gd name="T1" fmla="*/ 21 h 141"/>
                  <a:gd name="T2" fmla="*/ 121 w 142"/>
                  <a:gd name="T3" fmla="*/ 122 h 141"/>
                  <a:gd name="T4" fmla="*/ 113 w 142"/>
                  <a:gd name="T5" fmla="*/ 122 h 141"/>
                  <a:gd name="T6" fmla="*/ 116 w 142"/>
                  <a:gd name="T7" fmla="*/ 141 h 141"/>
                  <a:gd name="T8" fmla="*/ 123 w 142"/>
                  <a:gd name="T9" fmla="*/ 141 h 141"/>
                  <a:gd name="T10" fmla="*/ 142 w 142"/>
                  <a:gd name="T11" fmla="*/ 141 h 141"/>
                  <a:gd name="T12" fmla="*/ 140 w 142"/>
                  <a:gd name="T13" fmla="*/ 122 h 141"/>
                  <a:gd name="T14" fmla="*/ 19 w 142"/>
                  <a:gd name="T15" fmla="*/ 2 h 141"/>
                  <a:gd name="T16" fmla="*/ 0 w 142"/>
                  <a:gd name="T17" fmla="*/ 0 h 141"/>
                  <a:gd name="T18" fmla="*/ 0 w 142"/>
                  <a:gd name="T19" fmla="*/ 18 h 141"/>
                  <a:gd name="T20" fmla="*/ 0 w 142"/>
                  <a:gd name="T21" fmla="*/ 26 h 141"/>
                  <a:gd name="T22" fmla="*/ 19 w 142"/>
                  <a:gd name="T23" fmla="*/ 29 h 141"/>
                  <a:gd name="T24" fmla="*/ 19 w 142"/>
                  <a:gd name="T25" fmla="*/ 21 h 141"/>
                  <a:gd name="T26" fmla="*/ 19 w 142"/>
                  <a:gd name="T27" fmla="*/ 21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42" h="141">
                    <a:moveTo>
                      <a:pt x="19" y="21"/>
                    </a:moveTo>
                    <a:cubicBezTo>
                      <a:pt x="69" y="33"/>
                      <a:pt x="110" y="72"/>
                      <a:pt x="121" y="122"/>
                    </a:cubicBezTo>
                    <a:cubicBezTo>
                      <a:pt x="113" y="122"/>
                      <a:pt x="113" y="122"/>
                      <a:pt x="113" y="122"/>
                    </a:cubicBezTo>
                    <a:cubicBezTo>
                      <a:pt x="115" y="128"/>
                      <a:pt x="116" y="134"/>
                      <a:pt x="116" y="141"/>
                    </a:cubicBezTo>
                    <a:cubicBezTo>
                      <a:pt x="123" y="141"/>
                      <a:pt x="123" y="141"/>
                      <a:pt x="123" y="141"/>
                    </a:cubicBezTo>
                    <a:cubicBezTo>
                      <a:pt x="142" y="141"/>
                      <a:pt x="142" y="141"/>
                      <a:pt x="142" y="141"/>
                    </a:cubicBezTo>
                    <a:cubicBezTo>
                      <a:pt x="142" y="134"/>
                      <a:pt x="141" y="128"/>
                      <a:pt x="140" y="122"/>
                    </a:cubicBezTo>
                    <a:cubicBezTo>
                      <a:pt x="127" y="61"/>
                      <a:pt x="80" y="14"/>
                      <a:pt x="19" y="2"/>
                    </a:cubicBezTo>
                    <a:cubicBezTo>
                      <a:pt x="13" y="1"/>
                      <a:pt x="7" y="1"/>
                      <a:pt x="0" y="0"/>
                    </a:cubicBezTo>
                    <a:cubicBezTo>
                      <a:pt x="0" y="18"/>
                      <a:pt x="0" y="18"/>
                      <a:pt x="0" y="18"/>
                    </a:cubicBezTo>
                    <a:cubicBezTo>
                      <a:pt x="0" y="26"/>
                      <a:pt x="0" y="26"/>
                      <a:pt x="0" y="26"/>
                    </a:cubicBezTo>
                    <a:cubicBezTo>
                      <a:pt x="7" y="27"/>
                      <a:pt x="13" y="28"/>
                      <a:pt x="19" y="29"/>
                    </a:cubicBezTo>
                    <a:cubicBezTo>
                      <a:pt x="19" y="21"/>
                      <a:pt x="19" y="21"/>
                      <a:pt x="19" y="21"/>
                    </a:cubicBezTo>
                    <a:cubicBezTo>
                      <a:pt x="19" y="21"/>
                      <a:pt x="19" y="21"/>
                      <a:pt x="19" y="21"/>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grpSp>
      </p:grpSp>
      <p:grpSp>
        <p:nvGrpSpPr>
          <p:cNvPr id="693" name="Group 692"/>
          <p:cNvGrpSpPr/>
          <p:nvPr>
            <p:custDataLst>
              <p:tags r:id="rId3"/>
            </p:custDataLst>
          </p:nvPr>
        </p:nvGrpSpPr>
        <p:grpSpPr>
          <a:xfrm>
            <a:off x="9375855" y="2463753"/>
            <a:ext cx="299164" cy="289932"/>
            <a:chOff x="7117798" y="2044765"/>
            <a:chExt cx="441444" cy="427820"/>
          </a:xfrm>
        </p:grpSpPr>
        <p:sp>
          <p:nvSpPr>
            <p:cNvPr id="694" name="Freeform 29"/>
            <p:cNvSpPr>
              <a:spLocks/>
            </p:cNvSpPr>
            <p:nvPr/>
          </p:nvSpPr>
          <p:spPr bwMode="auto">
            <a:xfrm rot="16200000">
              <a:off x="7124610" y="2037953"/>
              <a:ext cx="427820" cy="441444"/>
            </a:xfrm>
            <a:custGeom>
              <a:avLst/>
              <a:gdLst>
                <a:gd name="T0" fmla="*/ 189 w 189"/>
                <a:gd name="T1" fmla="*/ 0 h 196"/>
                <a:gd name="T2" fmla="*/ 189 w 189"/>
                <a:gd name="T3" fmla="*/ 196 h 196"/>
                <a:gd name="T4" fmla="*/ 0 w 189"/>
                <a:gd name="T5" fmla="*/ 0 h 196"/>
                <a:gd name="T6" fmla="*/ 189 w 189"/>
                <a:gd name="T7" fmla="*/ 0 h 196"/>
              </a:gdLst>
              <a:ahLst/>
              <a:cxnLst>
                <a:cxn ang="0">
                  <a:pos x="T0" y="T1"/>
                </a:cxn>
                <a:cxn ang="0">
                  <a:pos x="T2" y="T3"/>
                </a:cxn>
                <a:cxn ang="0">
                  <a:pos x="T4" y="T5"/>
                </a:cxn>
                <a:cxn ang="0">
                  <a:pos x="T6" y="T7"/>
                </a:cxn>
              </a:cxnLst>
              <a:rect l="0" t="0" r="r" b="b"/>
              <a:pathLst>
                <a:path w="189" h="196">
                  <a:moveTo>
                    <a:pt x="189" y="0"/>
                  </a:moveTo>
                  <a:cubicBezTo>
                    <a:pt x="189" y="196"/>
                    <a:pt x="189" y="196"/>
                    <a:pt x="189" y="196"/>
                  </a:cubicBezTo>
                  <a:cubicBezTo>
                    <a:pt x="85" y="196"/>
                    <a:pt x="0" y="108"/>
                    <a:pt x="0" y="0"/>
                  </a:cubicBezTo>
                  <a:lnTo>
                    <a:pt x="189" y="0"/>
                  </a:lnTo>
                  <a:close/>
                </a:path>
              </a:pathLst>
            </a:custGeom>
            <a:solidFill>
              <a:srgbClr val="FFFFFF"/>
            </a:solidFill>
            <a:ln w="31750">
              <a:solidFill>
                <a:srgbClr val="F45E0A"/>
              </a:solidFill>
              <a:round/>
              <a:headEnd/>
              <a:tailEnd/>
            </a:ln>
          </p:spPr>
          <p:txBody>
            <a:bodyPr vert="horz" wrap="square" lIns="121888" tIns="60944" rIns="121888" bIns="60944" numCol="1" anchor="t" anchorCtr="0" compatLnSpc="1">
              <a:prstTxWarp prst="textNoShape">
                <a:avLst/>
              </a:prstTxWarp>
            </a:bodyPr>
            <a:lstStyle/>
            <a:p>
              <a:pPr defTabSz="1218895"/>
              <a:endParaRPr lang="en-US" sz="2399" kern="0" dirty="0">
                <a:solidFill>
                  <a:sysClr val="windowText" lastClr="000000"/>
                </a:solidFill>
              </a:endParaRPr>
            </a:p>
          </p:txBody>
        </p:sp>
        <p:grpSp>
          <p:nvGrpSpPr>
            <p:cNvPr id="695" name="Group 4"/>
            <p:cNvGrpSpPr>
              <a:grpSpLocks noChangeAspect="1"/>
            </p:cNvGrpSpPr>
            <p:nvPr/>
          </p:nvGrpSpPr>
          <p:grpSpPr bwMode="auto">
            <a:xfrm>
              <a:off x="7169229" y="2089852"/>
              <a:ext cx="309666" cy="312124"/>
              <a:chOff x="3712" y="2035"/>
              <a:chExt cx="252" cy="254"/>
            </a:xfrm>
          </p:grpSpPr>
          <p:sp>
            <p:nvSpPr>
              <p:cNvPr id="696" name="Freeform 5"/>
              <p:cNvSpPr>
                <a:spLocks noEditPoints="1"/>
              </p:cNvSpPr>
              <p:nvPr/>
            </p:nvSpPr>
            <p:spPr bwMode="auto">
              <a:xfrm>
                <a:off x="3712" y="2035"/>
                <a:ext cx="189" cy="171"/>
              </a:xfrm>
              <a:custGeom>
                <a:avLst/>
                <a:gdLst>
                  <a:gd name="T0" fmla="*/ 94 w 113"/>
                  <a:gd name="T1" fmla="*/ 71 h 103"/>
                  <a:gd name="T2" fmla="*/ 92 w 113"/>
                  <a:gd name="T3" fmla="*/ 71 h 103"/>
                  <a:gd name="T4" fmla="*/ 35 w 113"/>
                  <a:gd name="T5" fmla="*/ 80 h 103"/>
                  <a:gd name="T6" fmla="*/ 17 w 113"/>
                  <a:gd name="T7" fmla="*/ 21 h 103"/>
                  <a:gd name="T8" fmla="*/ 15 w 113"/>
                  <a:gd name="T9" fmla="*/ 19 h 103"/>
                  <a:gd name="T10" fmla="*/ 10 w 113"/>
                  <a:gd name="T11" fmla="*/ 15 h 103"/>
                  <a:gd name="T12" fmla="*/ 8 w 113"/>
                  <a:gd name="T13" fmla="*/ 15 h 103"/>
                  <a:gd name="T14" fmla="*/ 7 w 113"/>
                  <a:gd name="T15" fmla="*/ 17 h 103"/>
                  <a:gd name="T16" fmla="*/ 5 w 113"/>
                  <a:gd name="T17" fmla="*/ 17 h 103"/>
                  <a:gd name="T18" fmla="*/ 3 w 113"/>
                  <a:gd name="T19" fmla="*/ 17 h 103"/>
                  <a:gd name="T20" fmla="*/ 1 w 113"/>
                  <a:gd name="T21" fmla="*/ 19 h 103"/>
                  <a:gd name="T22" fmla="*/ 0 w 113"/>
                  <a:gd name="T23" fmla="*/ 19 h 103"/>
                  <a:gd name="T24" fmla="*/ 0 w 113"/>
                  <a:gd name="T25" fmla="*/ 74 h 103"/>
                  <a:gd name="T26" fmla="*/ 15 w 113"/>
                  <a:gd name="T27" fmla="*/ 87 h 103"/>
                  <a:gd name="T28" fmla="*/ 95 w 113"/>
                  <a:gd name="T29" fmla="*/ 73 h 103"/>
                  <a:gd name="T30" fmla="*/ 95 w 113"/>
                  <a:gd name="T31" fmla="*/ 71 h 103"/>
                  <a:gd name="T32" fmla="*/ 94 w 113"/>
                  <a:gd name="T33" fmla="*/ 71 h 103"/>
                  <a:gd name="T34" fmla="*/ 12 w 113"/>
                  <a:gd name="T35" fmla="*/ 0 h 103"/>
                  <a:gd name="T36" fmla="*/ 12 w 113"/>
                  <a:gd name="T37" fmla="*/ 1 h 103"/>
                  <a:gd name="T38" fmla="*/ 12 w 113"/>
                  <a:gd name="T39" fmla="*/ 3 h 103"/>
                  <a:gd name="T40" fmla="*/ 12 w 113"/>
                  <a:gd name="T41" fmla="*/ 5 h 103"/>
                  <a:gd name="T42" fmla="*/ 12 w 113"/>
                  <a:gd name="T43" fmla="*/ 8 h 103"/>
                  <a:gd name="T44" fmla="*/ 14 w 113"/>
                  <a:gd name="T45" fmla="*/ 10 h 103"/>
                  <a:gd name="T46" fmla="*/ 19 w 113"/>
                  <a:gd name="T47" fmla="*/ 14 h 103"/>
                  <a:gd name="T48" fmla="*/ 21 w 113"/>
                  <a:gd name="T49" fmla="*/ 14 h 103"/>
                  <a:gd name="T50" fmla="*/ 36 w 113"/>
                  <a:gd name="T51" fmla="*/ 0 h 103"/>
                  <a:gd name="T52" fmla="*/ 12 w 113"/>
                  <a:gd name="T53" fmla="*/ 0 h 103"/>
                  <a:gd name="T54" fmla="*/ 100 w 113"/>
                  <a:gd name="T55" fmla="*/ 0 h 103"/>
                  <a:gd name="T56" fmla="*/ 82 w 113"/>
                  <a:gd name="T57" fmla="*/ 0 h 103"/>
                  <a:gd name="T58" fmla="*/ 102 w 113"/>
                  <a:gd name="T59" fmla="*/ 53 h 103"/>
                  <a:gd name="T60" fmla="*/ 102 w 113"/>
                  <a:gd name="T61" fmla="*/ 55 h 103"/>
                  <a:gd name="T62" fmla="*/ 104 w 113"/>
                  <a:gd name="T63" fmla="*/ 57 h 103"/>
                  <a:gd name="T64" fmla="*/ 106 w 113"/>
                  <a:gd name="T65" fmla="*/ 57 h 103"/>
                  <a:gd name="T66" fmla="*/ 100 w 113"/>
                  <a:gd name="T67" fmla="*/ 0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13" h="103">
                    <a:moveTo>
                      <a:pt x="94" y="71"/>
                    </a:moveTo>
                    <a:cubicBezTo>
                      <a:pt x="94" y="69"/>
                      <a:pt x="92" y="69"/>
                      <a:pt x="92" y="71"/>
                    </a:cubicBezTo>
                    <a:cubicBezTo>
                      <a:pt x="78" y="87"/>
                      <a:pt x="55" y="91"/>
                      <a:pt x="35" y="80"/>
                    </a:cubicBezTo>
                    <a:cubicBezTo>
                      <a:pt x="15" y="67"/>
                      <a:pt x="7" y="42"/>
                      <a:pt x="17" y="21"/>
                    </a:cubicBezTo>
                    <a:cubicBezTo>
                      <a:pt x="17" y="19"/>
                      <a:pt x="17" y="19"/>
                      <a:pt x="15" y="19"/>
                    </a:cubicBezTo>
                    <a:cubicBezTo>
                      <a:pt x="10" y="15"/>
                      <a:pt x="10" y="15"/>
                      <a:pt x="10" y="15"/>
                    </a:cubicBezTo>
                    <a:cubicBezTo>
                      <a:pt x="8" y="15"/>
                      <a:pt x="8" y="15"/>
                      <a:pt x="8" y="15"/>
                    </a:cubicBezTo>
                    <a:cubicBezTo>
                      <a:pt x="7" y="17"/>
                      <a:pt x="7" y="17"/>
                      <a:pt x="7" y="17"/>
                    </a:cubicBezTo>
                    <a:cubicBezTo>
                      <a:pt x="5" y="17"/>
                      <a:pt x="5" y="17"/>
                      <a:pt x="5" y="17"/>
                    </a:cubicBezTo>
                    <a:cubicBezTo>
                      <a:pt x="5" y="17"/>
                      <a:pt x="5" y="17"/>
                      <a:pt x="3" y="17"/>
                    </a:cubicBezTo>
                    <a:cubicBezTo>
                      <a:pt x="3" y="19"/>
                      <a:pt x="3" y="19"/>
                      <a:pt x="1" y="19"/>
                    </a:cubicBezTo>
                    <a:cubicBezTo>
                      <a:pt x="0" y="19"/>
                      <a:pt x="0" y="19"/>
                      <a:pt x="0" y="19"/>
                    </a:cubicBezTo>
                    <a:cubicBezTo>
                      <a:pt x="0" y="74"/>
                      <a:pt x="0" y="74"/>
                      <a:pt x="0" y="74"/>
                    </a:cubicBezTo>
                    <a:cubicBezTo>
                      <a:pt x="5" y="80"/>
                      <a:pt x="10" y="83"/>
                      <a:pt x="15" y="87"/>
                    </a:cubicBezTo>
                    <a:cubicBezTo>
                      <a:pt x="42" y="103"/>
                      <a:pt x="78" y="96"/>
                      <a:pt x="95" y="73"/>
                    </a:cubicBezTo>
                    <a:cubicBezTo>
                      <a:pt x="95" y="71"/>
                      <a:pt x="95" y="71"/>
                      <a:pt x="95" y="71"/>
                    </a:cubicBezTo>
                    <a:cubicBezTo>
                      <a:pt x="94" y="71"/>
                      <a:pt x="94" y="71"/>
                      <a:pt x="94" y="71"/>
                    </a:cubicBezTo>
                    <a:close/>
                    <a:moveTo>
                      <a:pt x="12" y="0"/>
                    </a:moveTo>
                    <a:cubicBezTo>
                      <a:pt x="12" y="1"/>
                      <a:pt x="12" y="1"/>
                      <a:pt x="12" y="1"/>
                    </a:cubicBezTo>
                    <a:cubicBezTo>
                      <a:pt x="12" y="1"/>
                      <a:pt x="12" y="1"/>
                      <a:pt x="12" y="3"/>
                    </a:cubicBezTo>
                    <a:cubicBezTo>
                      <a:pt x="12" y="3"/>
                      <a:pt x="12" y="3"/>
                      <a:pt x="12" y="5"/>
                    </a:cubicBezTo>
                    <a:cubicBezTo>
                      <a:pt x="12" y="7"/>
                      <a:pt x="12" y="8"/>
                      <a:pt x="12" y="8"/>
                    </a:cubicBezTo>
                    <a:cubicBezTo>
                      <a:pt x="12" y="8"/>
                      <a:pt x="12" y="10"/>
                      <a:pt x="14" y="10"/>
                    </a:cubicBezTo>
                    <a:cubicBezTo>
                      <a:pt x="19" y="14"/>
                      <a:pt x="19" y="14"/>
                      <a:pt x="19" y="14"/>
                    </a:cubicBezTo>
                    <a:cubicBezTo>
                      <a:pt x="21" y="14"/>
                      <a:pt x="21" y="14"/>
                      <a:pt x="21" y="14"/>
                    </a:cubicBezTo>
                    <a:cubicBezTo>
                      <a:pt x="25" y="8"/>
                      <a:pt x="30" y="3"/>
                      <a:pt x="36" y="0"/>
                    </a:cubicBezTo>
                    <a:lnTo>
                      <a:pt x="12" y="0"/>
                    </a:lnTo>
                    <a:close/>
                    <a:moveTo>
                      <a:pt x="100" y="0"/>
                    </a:moveTo>
                    <a:cubicBezTo>
                      <a:pt x="82" y="0"/>
                      <a:pt x="82" y="0"/>
                      <a:pt x="82" y="0"/>
                    </a:cubicBezTo>
                    <a:cubicBezTo>
                      <a:pt x="101" y="11"/>
                      <a:pt x="108" y="34"/>
                      <a:pt x="102" y="53"/>
                    </a:cubicBezTo>
                    <a:cubicBezTo>
                      <a:pt x="101" y="55"/>
                      <a:pt x="102" y="55"/>
                      <a:pt x="102" y="55"/>
                    </a:cubicBezTo>
                    <a:cubicBezTo>
                      <a:pt x="104" y="57"/>
                      <a:pt x="104" y="57"/>
                      <a:pt x="104" y="57"/>
                    </a:cubicBezTo>
                    <a:cubicBezTo>
                      <a:pt x="104" y="57"/>
                      <a:pt x="104" y="57"/>
                      <a:pt x="106" y="57"/>
                    </a:cubicBezTo>
                    <a:cubicBezTo>
                      <a:pt x="113" y="38"/>
                      <a:pt x="111" y="17"/>
                      <a:pt x="100" y="0"/>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697" name="Freeform 6"/>
              <p:cNvSpPr>
                <a:spLocks/>
              </p:cNvSpPr>
              <p:nvPr/>
            </p:nvSpPr>
            <p:spPr bwMode="auto">
              <a:xfrm>
                <a:off x="3747" y="2035"/>
                <a:ext cx="70" cy="108"/>
              </a:xfrm>
              <a:custGeom>
                <a:avLst/>
                <a:gdLst>
                  <a:gd name="T0" fmla="*/ 42 w 42"/>
                  <a:gd name="T1" fmla="*/ 2 h 65"/>
                  <a:gd name="T2" fmla="*/ 23 w 42"/>
                  <a:gd name="T3" fmla="*/ 3 h 65"/>
                  <a:gd name="T4" fmla="*/ 17 w 42"/>
                  <a:gd name="T5" fmla="*/ 28 h 65"/>
                  <a:gd name="T6" fmla="*/ 0 w 42"/>
                  <a:gd name="T7" fmla="*/ 46 h 65"/>
                  <a:gd name="T8" fmla="*/ 8 w 42"/>
                  <a:gd name="T9" fmla="*/ 65 h 65"/>
                  <a:gd name="T10" fmla="*/ 33 w 42"/>
                  <a:gd name="T11" fmla="*/ 39 h 65"/>
                  <a:gd name="T12" fmla="*/ 42 w 42"/>
                  <a:gd name="T13" fmla="*/ 2 h 65"/>
                </a:gdLst>
                <a:ahLst/>
                <a:cxnLst>
                  <a:cxn ang="0">
                    <a:pos x="T0" y="T1"/>
                  </a:cxn>
                  <a:cxn ang="0">
                    <a:pos x="T2" y="T3"/>
                  </a:cxn>
                  <a:cxn ang="0">
                    <a:pos x="T4" y="T5"/>
                  </a:cxn>
                  <a:cxn ang="0">
                    <a:pos x="T6" y="T7"/>
                  </a:cxn>
                  <a:cxn ang="0">
                    <a:pos x="T8" y="T9"/>
                  </a:cxn>
                  <a:cxn ang="0">
                    <a:pos x="T10" y="T11"/>
                  </a:cxn>
                  <a:cxn ang="0">
                    <a:pos x="T12" y="T13"/>
                  </a:cxn>
                </a:cxnLst>
                <a:rect l="0" t="0" r="r" b="b"/>
                <a:pathLst>
                  <a:path w="42" h="65">
                    <a:moveTo>
                      <a:pt x="42" y="2"/>
                    </a:moveTo>
                    <a:cubicBezTo>
                      <a:pt x="35" y="0"/>
                      <a:pt x="28" y="2"/>
                      <a:pt x="23" y="3"/>
                    </a:cubicBezTo>
                    <a:cubicBezTo>
                      <a:pt x="23" y="11"/>
                      <a:pt x="22" y="20"/>
                      <a:pt x="17" y="28"/>
                    </a:cubicBezTo>
                    <a:cubicBezTo>
                      <a:pt x="13" y="37"/>
                      <a:pt x="6" y="42"/>
                      <a:pt x="0" y="46"/>
                    </a:cubicBezTo>
                    <a:cubicBezTo>
                      <a:pt x="1" y="54"/>
                      <a:pt x="5" y="59"/>
                      <a:pt x="8" y="65"/>
                    </a:cubicBezTo>
                    <a:cubicBezTo>
                      <a:pt x="18" y="59"/>
                      <a:pt x="27" y="50"/>
                      <a:pt x="33" y="39"/>
                    </a:cubicBezTo>
                    <a:cubicBezTo>
                      <a:pt x="39" y="28"/>
                      <a:pt x="42" y="15"/>
                      <a:pt x="42" y="2"/>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698" name="Freeform 7"/>
              <p:cNvSpPr>
                <a:spLocks/>
              </p:cNvSpPr>
              <p:nvPr/>
            </p:nvSpPr>
            <p:spPr bwMode="auto">
              <a:xfrm>
                <a:off x="3727" y="2053"/>
                <a:ext cx="237" cy="236"/>
              </a:xfrm>
              <a:custGeom>
                <a:avLst/>
                <a:gdLst>
                  <a:gd name="T0" fmla="*/ 121 w 142"/>
                  <a:gd name="T1" fmla="*/ 19 h 142"/>
                  <a:gd name="T2" fmla="*/ 19 w 142"/>
                  <a:gd name="T3" fmla="*/ 120 h 142"/>
                  <a:gd name="T4" fmla="*/ 19 w 142"/>
                  <a:gd name="T5" fmla="*/ 112 h 142"/>
                  <a:gd name="T6" fmla="*/ 0 w 142"/>
                  <a:gd name="T7" fmla="*/ 115 h 142"/>
                  <a:gd name="T8" fmla="*/ 0 w 142"/>
                  <a:gd name="T9" fmla="*/ 123 h 142"/>
                  <a:gd name="T10" fmla="*/ 0 w 142"/>
                  <a:gd name="T11" fmla="*/ 142 h 142"/>
                  <a:gd name="T12" fmla="*/ 19 w 142"/>
                  <a:gd name="T13" fmla="*/ 139 h 142"/>
                  <a:gd name="T14" fmla="*/ 140 w 142"/>
                  <a:gd name="T15" fmla="*/ 19 h 142"/>
                  <a:gd name="T16" fmla="*/ 142 w 142"/>
                  <a:gd name="T17" fmla="*/ 0 h 142"/>
                  <a:gd name="T18" fmla="*/ 123 w 142"/>
                  <a:gd name="T19" fmla="*/ 0 h 142"/>
                  <a:gd name="T20" fmla="*/ 116 w 142"/>
                  <a:gd name="T21" fmla="*/ 0 h 142"/>
                  <a:gd name="T22" fmla="*/ 113 w 142"/>
                  <a:gd name="T23" fmla="*/ 19 h 142"/>
                  <a:gd name="T24" fmla="*/ 121 w 142"/>
                  <a:gd name="T25" fmla="*/ 19 h 142"/>
                  <a:gd name="T26" fmla="*/ 121 w 142"/>
                  <a:gd name="T27" fmla="*/ 19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42" h="142">
                    <a:moveTo>
                      <a:pt x="121" y="19"/>
                    </a:moveTo>
                    <a:cubicBezTo>
                      <a:pt x="110" y="69"/>
                      <a:pt x="69" y="108"/>
                      <a:pt x="19" y="120"/>
                    </a:cubicBezTo>
                    <a:cubicBezTo>
                      <a:pt x="19" y="112"/>
                      <a:pt x="19" y="112"/>
                      <a:pt x="19" y="112"/>
                    </a:cubicBezTo>
                    <a:cubicBezTo>
                      <a:pt x="13" y="113"/>
                      <a:pt x="7" y="114"/>
                      <a:pt x="0" y="115"/>
                    </a:cubicBezTo>
                    <a:cubicBezTo>
                      <a:pt x="0" y="123"/>
                      <a:pt x="0" y="123"/>
                      <a:pt x="0" y="123"/>
                    </a:cubicBezTo>
                    <a:cubicBezTo>
                      <a:pt x="0" y="142"/>
                      <a:pt x="0" y="142"/>
                      <a:pt x="0" y="142"/>
                    </a:cubicBezTo>
                    <a:cubicBezTo>
                      <a:pt x="7" y="141"/>
                      <a:pt x="13" y="141"/>
                      <a:pt x="19" y="139"/>
                    </a:cubicBezTo>
                    <a:cubicBezTo>
                      <a:pt x="80" y="127"/>
                      <a:pt x="127" y="80"/>
                      <a:pt x="140" y="19"/>
                    </a:cubicBezTo>
                    <a:cubicBezTo>
                      <a:pt x="141" y="13"/>
                      <a:pt x="142" y="7"/>
                      <a:pt x="142" y="0"/>
                    </a:cubicBezTo>
                    <a:cubicBezTo>
                      <a:pt x="123" y="0"/>
                      <a:pt x="123" y="0"/>
                      <a:pt x="123" y="0"/>
                    </a:cubicBezTo>
                    <a:cubicBezTo>
                      <a:pt x="116" y="0"/>
                      <a:pt x="116" y="0"/>
                      <a:pt x="116" y="0"/>
                    </a:cubicBezTo>
                    <a:cubicBezTo>
                      <a:pt x="116" y="7"/>
                      <a:pt x="115" y="13"/>
                      <a:pt x="113" y="19"/>
                    </a:cubicBezTo>
                    <a:cubicBezTo>
                      <a:pt x="121" y="19"/>
                      <a:pt x="121" y="19"/>
                      <a:pt x="121" y="19"/>
                    </a:cubicBezTo>
                    <a:cubicBezTo>
                      <a:pt x="121" y="19"/>
                      <a:pt x="121" y="19"/>
                      <a:pt x="121" y="19"/>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grpSp>
      </p:grpSp>
      <p:grpSp>
        <p:nvGrpSpPr>
          <p:cNvPr id="699" name="Group 698"/>
          <p:cNvGrpSpPr/>
          <p:nvPr>
            <p:custDataLst>
              <p:tags r:id="rId4"/>
            </p:custDataLst>
          </p:nvPr>
        </p:nvGrpSpPr>
        <p:grpSpPr>
          <a:xfrm>
            <a:off x="9071056" y="2153488"/>
            <a:ext cx="299162" cy="289930"/>
            <a:chOff x="6528577" y="1417794"/>
            <a:chExt cx="441442" cy="427818"/>
          </a:xfrm>
        </p:grpSpPr>
        <p:sp>
          <p:nvSpPr>
            <p:cNvPr id="700" name="Freeform 29"/>
            <p:cNvSpPr>
              <a:spLocks/>
            </p:cNvSpPr>
            <p:nvPr/>
          </p:nvSpPr>
          <p:spPr bwMode="auto">
            <a:xfrm rot="5400000">
              <a:off x="6535389" y="1410982"/>
              <a:ext cx="427818" cy="441442"/>
            </a:xfrm>
            <a:custGeom>
              <a:avLst/>
              <a:gdLst>
                <a:gd name="T0" fmla="*/ 189 w 189"/>
                <a:gd name="T1" fmla="*/ 0 h 196"/>
                <a:gd name="T2" fmla="*/ 189 w 189"/>
                <a:gd name="T3" fmla="*/ 196 h 196"/>
                <a:gd name="T4" fmla="*/ 0 w 189"/>
                <a:gd name="T5" fmla="*/ 0 h 196"/>
                <a:gd name="T6" fmla="*/ 189 w 189"/>
                <a:gd name="T7" fmla="*/ 0 h 196"/>
              </a:gdLst>
              <a:ahLst/>
              <a:cxnLst>
                <a:cxn ang="0">
                  <a:pos x="T0" y="T1"/>
                </a:cxn>
                <a:cxn ang="0">
                  <a:pos x="T2" y="T3"/>
                </a:cxn>
                <a:cxn ang="0">
                  <a:pos x="T4" y="T5"/>
                </a:cxn>
                <a:cxn ang="0">
                  <a:pos x="T6" y="T7"/>
                </a:cxn>
              </a:cxnLst>
              <a:rect l="0" t="0" r="r" b="b"/>
              <a:pathLst>
                <a:path w="189" h="196">
                  <a:moveTo>
                    <a:pt x="189" y="0"/>
                  </a:moveTo>
                  <a:cubicBezTo>
                    <a:pt x="189" y="196"/>
                    <a:pt x="189" y="196"/>
                    <a:pt x="189" y="196"/>
                  </a:cubicBezTo>
                  <a:cubicBezTo>
                    <a:pt x="85" y="196"/>
                    <a:pt x="0" y="108"/>
                    <a:pt x="0" y="0"/>
                  </a:cubicBezTo>
                  <a:lnTo>
                    <a:pt x="189" y="0"/>
                  </a:lnTo>
                  <a:close/>
                </a:path>
              </a:pathLst>
            </a:custGeom>
            <a:solidFill>
              <a:srgbClr val="FFFFFF"/>
            </a:solidFill>
            <a:ln w="31750">
              <a:solidFill>
                <a:srgbClr val="F45E0A"/>
              </a:solidFill>
              <a:round/>
              <a:headEnd/>
              <a:tailEnd/>
            </a:ln>
          </p:spPr>
          <p:txBody>
            <a:bodyPr vert="horz" wrap="square" lIns="121888" tIns="60944" rIns="121888" bIns="60944" numCol="1" anchor="t" anchorCtr="0" compatLnSpc="1">
              <a:prstTxWarp prst="textNoShape">
                <a:avLst/>
              </a:prstTxWarp>
            </a:bodyPr>
            <a:lstStyle/>
            <a:p>
              <a:pPr defTabSz="1218895"/>
              <a:endParaRPr lang="en-US" sz="2399" kern="0" dirty="0">
                <a:solidFill>
                  <a:sysClr val="windowText" lastClr="000000"/>
                </a:solidFill>
              </a:endParaRPr>
            </a:p>
          </p:txBody>
        </p:sp>
        <p:grpSp>
          <p:nvGrpSpPr>
            <p:cNvPr id="701" name="Group 22"/>
            <p:cNvGrpSpPr>
              <a:grpSpLocks noChangeAspect="1"/>
            </p:cNvGrpSpPr>
            <p:nvPr/>
          </p:nvGrpSpPr>
          <p:grpSpPr bwMode="auto">
            <a:xfrm>
              <a:off x="6614150" y="1494748"/>
              <a:ext cx="312124" cy="312124"/>
              <a:chOff x="3713" y="2031"/>
              <a:chExt cx="254" cy="254"/>
            </a:xfrm>
          </p:grpSpPr>
          <p:sp>
            <p:nvSpPr>
              <p:cNvPr id="702" name="Freeform 23"/>
              <p:cNvSpPr>
                <a:spLocks/>
              </p:cNvSpPr>
              <p:nvPr/>
            </p:nvSpPr>
            <p:spPr bwMode="auto">
              <a:xfrm>
                <a:off x="3800" y="2101"/>
                <a:ext cx="164" cy="184"/>
              </a:xfrm>
              <a:custGeom>
                <a:avLst/>
                <a:gdLst>
                  <a:gd name="T0" fmla="*/ 96 w 98"/>
                  <a:gd name="T1" fmla="*/ 94 h 111"/>
                  <a:gd name="T2" fmla="*/ 54 w 98"/>
                  <a:gd name="T3" fmla="*/ 50 h 111"/>
                  <a:gd name="T4" fmla="*/ 91 w 98"/>
                  <a:gd name="T5" fmla="*/ 3 h 111"/>
                  <a:gd name="T6" fmla="*/ 91 w 98"/>
                  <a:gd name="T7" fmla="*/ 1 h 111"/>
                  <a:gd name="T8" fmla="*/ 91 w 98"/>
                  <a:gd name="T9" fmla="*/ 0 h 111"/>
                  <a:gd name="T10" fmla="*/ 38 w 98"/>
                  <a:gd name="T11" fmla="*/ 62 h 111"/>
                  <a:gd name="T12" fmla="*/ 41 w 98"/>
                  <a:gd name="T13" fmla="*/ 82 h 111"/>
                  <a:gd name="T14" fmla="*/ 22 w 98"/>
                  <a:gd name="T15" fmla="*/ 89 h 111"/>
                  <a:gd name="T16" fmla="*/ 0 w 98"/>
                  <a:gd name="T17" fmla="*/ 111 h 111"/>
                  <a:gd name="T18" fmla="*/ 18 w 98"/>
                  <a:gd name="T19" fmla="*/ 111 h 111"/>
                  <a:gd name="T20" fmla="*/ 18 w 98"/>
                  <a:gd name="T21" fmla="*/ 110 h 111"/>
                  <a:gd name="T22" fmla="*/ 64 w 98"/>
                  <a:gd name="T23" fmla="*/ 111 h 111"/>
                  <a:gd name="T24" fmla="*/ 89 w 98"/>
                  <a:gd name="T25" fmla="*/ 111 h 111"/>
                  <a:gd name="T26" fmla="*/ 89 w 98"/>
                  <a:gd name="T27" fmla="*/ 109 h 111"/>
                  <a:gd name="T28" fmla="*/ 91 w 98"/>
                  <a:gd name="T29" fmla="*/ 109 h 111"/>
                  <a:gd name="T30" fmla="*/ 91 w 98"/>
                  <a:gd name="T31" fmla="*/ 107 h 111"/>
                  <a:gd name="T32" fmla="*/ 93 w 98"/>
                  <a:gd name="T33" fmla="*/ 107 h 111"/>
                  <a:gd name="T34" fmla="*/ 93 w 98"/>
                  <a:gd name="T35" fmla="*/ 105 h 111"/>
                  <a:gd name="T36" fmla="*/ 96 w 98"/>
                  <a:gd name="T37" fmla="*/ 105 h 111"/>
                  <a:gd name="T38" fmla="*/ 98 w 98"/>
                  <a:gd name="T39" fmla="*/ 103 h 111"/>
                  <a:gd name="T40" fmla="*/ 98 w 98"/>
                  <a:gd name="T41" fmla="*/ 96 h 111"/>
                  <a:gd name="T42" fmla="*/ 96 w 98"/>
                  <a:gd name="T43" fmla="*/ 94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8" h="111">
                    <a:moveTo>
                      <a:pt x="96" y="94"/>
                    </a:moveTo>
                    <a:cubicBezTo>
                      <a:pt x="73" y="93"/>
                      <a:pt x="54" y="73"/>
                      <a:pt x="54" y="50"/>
                    </a:cubicBezTo>
                    <a:cubicBezTo>
                      <a:pt x="54" y="26"/>
                      <a:pt x="70" y="9"/>
                      <a:pt x="91" y="3"/>
                    </a:cubicBezTo>
                    <a:cubicBezTo>
                      <a:pt x="91" y="1"/>
                      <a:pt x="91" y="1"/>
                      <a:pt x="91" y="1"/>
                    </a:cubicBezTo>
                    <a:cubicBezTo>
                      <a:pt x="91" y="0"/>
                      <a:pt x="91" y="0"/>
                      <a:pt x="91" y="0"/>
                    </a:cubicBezTo>
                    <a:cubicBezTo>
                      <a:pt x="61" y="5"/>
                      <a:pt x="38" y="30"/>
                      <a:pt x="38" y="62"/>
                    </a:cubicBezTo>
                    <a:cubicBezTo>
                      <a:pt x="38" y="69"/>
                      <a:pt x="38" y="76"/>
                      <a:pt x="41" y="82"/>
                    </a:cubicBezTo>
                    <a:cubicBezTo>
                      <a:pt x="34" y="84"/>
                      <a:pt x="27" y="85"/>
                      <a:pt x="22" y="89"/>
                    </a:cubicBezTo>
                    <a:cubicBezTo>
                      <a:pt x="13" y="94"/>
                      <a:pt x="5" y="102"/>
                      <a:pt x="0" y="111"/>
                    </a:cubicBezTo>
                    <a:cubicBezTo>
                      <a:pt x="18" y="111"/>
                      <a:pt x="18" y="111"/>
                      <a:pt x="18" y="111"/>
                    </a:cubicBezTo>
                    <a:cubicBezTo>
                      <a:pt x="18" y="111"/>
                      <a:pt x="18" y="110"/>
                      <a:pt x="18" y="110"/>
                    </a:cubicBezTo>
                    <a:cubicBezTo>
                      <a:pt x="33" y="102"/>
                      <a:pt x="51" y="103"/>
                      <a:pt x="64" y="111"/>
                    </a:cubicBezTo>
                    <a:cubicBezTo>
                      <a:pt x="89" y="111"/>
                      <a:pt x="89" y="111"/>
                      <a:pt x="89" y="111"/>
                    </a:cubicBezTo>
                    <a:cubicBezTo>
                      <a:pt x="89" y="109"/>
                      <a:pt x="89" y="109"/>
                      <a:pt x="89" y="109"/>
                    </a:cubicBezTo>
                    <a:cubicBezTo>
                      <a:pt x="91" y="109"/>
                      <a:pt x="91" y="109"/>
                      <a:pt x="91" y="109"/>
                    </a:cubicBezTo>
                    <a:cubicBezTo>
                      <a:pt x="91" y="107"/>
                      <a:pt x="91" y="107"/>
                      <a:pt x="91" y="107"/>
                    </a:cubicBezTo>
                    <a:cubicBezTo>
                      <a:pt x="93" y="107"/>
                      <a:pt x="93" y="107"/>
                      <a:pt x="93" y="107"/>
                    </a:cubicBezTo>
                    <a:cubicBezTo>
                      <a:pt x="93" y="107"/>
                      <a:pt x="93" y="107"/>
                      <a:pt x="93" y="105"/>
                    </a:cubicBezTo>
                    <a:cubicBezTo>
                      <a:pt x="95" y="105"/>
                      <a:pt x="95" y="105"/>
                      <a:pt x="96" y="105"/>
                    </a:cubicBezTo>
                    <a:cubicBezTo>
                      <a:pt x="98" y="103"/>
                      <a:pt x="98" y="103"/>
                      <a:pt x="98" y="103"/>
                    </a:cubicBezTo>
                    <a:cubicBezTo>
                      <a:pt x="98" y="96"/>
                      <a:pt x="98" y="96"/>
                      <a:pt x="98" y="96"/>
                    </a:cubicBezTo>
                    <a:lnTo>
                      <a:pt x="96" y="9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703" name="Freeform 24"/>
              <p:cNvSpPr>
                <a:spLocks/>
              </p:cNvSpPr>
              <p:nvPr/>
            </p:nvSpPr>
            <p:spPr bwMode="auto">
              <a:xfrm>
                <a:off x="3912" y="2182"/>
                <a:ext cx="55" cy="52"/>
              </a:xfrm>
              <a:custGeom>
                <a:avLst/>
                <a:gdLst>
                  <a:gd name="T0" fmla="*/ 33 w 33"/>
                  <a:gd name="T1" fmla="*/ 0 h 31"/>
                  <a:gd name="T2" fmla="*/ 33 w 33"/>
                  <a:gd name="T3" fmla="*/ 23 h 31"/>
                  <a:gd name="T4" fmla="*/ 11 w 33"/>
                  <a:gd name="T5" fmla="*/ 31 h 31"/>
                  <a:gd name="T6" fmla="*/ 0 w 33"/>
                  <a:gd name="T7" fmla="*/ 13 h 31"/>
                  <a:gd name="T8" fmla="*/ 33 w 33"/>
                  <a:gd name="T9" fmla="*/ 0 h 31"/>
                </a:gdLst>
                <a:ahLst/>
                <a:cxnLst>
                  <a:cxn ang="0">
                    <a:pos x="T0" y="T1"/>
                  </a:cxn>
                  <a:cxn ang="0">
                    <a:pos x="T2" y="T3"/>
                  </a:cxn>
                  <a:cxn ang="0">
                    <a:pos x="T4" y="T5"/>
                  </a:cxn>
                  <a:cxn ang="0">
                    <a:pos x="T6" y="T7"/>
                  </a:cxn>
                  <a:cxn ang="0">
                    <a:pos x="T8" y="T9"/>
                  </a:cxn>
                </a:cxnLst>
                <a:rect l="0" t="0" r="r" b="b"/>
                <a:pathLst>
                  <a:path w="33" h="31">
                    <a:moveTo>
                      <a:pt x="33" y="0"/>
                    </a:moveTo>
                    <a:cubicBezTo>
                      <a:pt x="33" y="23"/>
                      <a:pt x="33" y="23"/>
                      <a:pt x="33" y="23"/>
                    </a:cubicBezTo>
                    <a:cubicBezTo>
                      <a:pt x="24" y="23"/>
                      <a:pt x="18" y="25"/>
                      <a:pt x="11" y="31"/>
                    </a:cubicBezTo>
                    <a:cubicBezTo>
                      <a:pt x="6" y="25"/>
                      <a:pt x="2" y="19"/>
                      <a:pt x="0" y="13"/>
                    </a:cubicBezTo>
                    <a:cubicBezTo>
                      <a:pt x="9" y="5"/>
                      <a:pt x="21" y="1"/>
                      <a:pt x="33" y="0"/>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704" name="Freeform 25"/>
              <p:cNvSpPr>
                <a:spLocks/>
              </p:cNvSpPr>
              <p:nvPr/>
            </p:nvSpPr>
            <p:spPr bwMode="auto">
              <a:xfrm>
                <a:off x="3713" y="2031"/>
                <a:ext cx="231" cy="234"/>
              </a:xfrm>
              <a:custGeom>
                <a:avLst/>
                <a:gdLst>
                  <a:gd name="T0" fmla="*/ 21 w 138"/>
                  <a:gd name="T1" fmla="*/ 122 h 141"/>
                  <a:gd name="T2" fmla="*/ 120 w 138"/>
                  <a:gd name="T3" fmla="*/ 21 h 141"/>
                  <a:gd name="T4" fmla="*/ 120 w 138"/>
                  <a:gd name="T5" fmla="*/ 29 h 141"/>
                  <a:gd name="T6" fmla="*/ 138 w 138"/>
                  <a:gd name="T7" fmla="*/ 26 h 141"/>
                  <a:gd name="T8" fmla="*/ 138 w 138"/>
                  <a:gd name="T9" fmla="*/ 18 h 141"/>
                  <a:gd name="T10" fmla="*/ 138 w 138"/>
                  <a:gd name="T11" fmla="*/ 0 h 141"/>
                  <a:gd name="T12" fmla="*/ 120 w 138"/>
                  <a:gd name="T13" fmla="*/ 2 h 141"/>
                  <a:gd name="T14" fmla="*/ 3 w 138"/>
                  <a:gd name="T15" fmla="*/ 122 h 141"/>
                  <a:gd name="T16" fmla="*/ 0 w 138"/>
                  <a:gd name="T17" fmla="*/ 141 h 141"/>
                  <a:gd name="T18" fmla="*/ 18 w 138"/>
                  <a:gd name="T19" fmla="*/ 141 h 141"/>
                  <a:gd name="T20" fmla="*/ 26 w 138"/>
                  <a:gd name="T21" fmla="*/ 141 h 141"/>
                  <a:gd name="T22" fmla="*/ 29 w 138"/>
                  <a:gd name="T23" fmla="*/ 122 h 141"/>
                  <a:gd name="T24" fmla="*/ 21 w 138"/>
                  <a:gd name="T25" fmla="*/ 122 h 141"/>
                  <a:gd name="T26" fmla="*/ 21 w 138"/>
                  <a:gd name="T27" fmla="*/ 122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38" h="141">
                    <a:moveTo>
                      <a:pt x="21" y="122"/>
                    </a:moveTo>
                    <a:cubicBezTo>
                      <a:pt x="33" y="72"/>
                      <a:pt x="71" y="33"/>
                      <a:pt x="120" y="21"/>
                    </a:cubicBezTo>
                    <a:cubicBezTo>
                      <a:pt x="120" y="29"/>
                      <a:pt x="120" y="29"/>
                      <a:pt x="120" y="29"/>
                    </a:cubicBezTo>
                    <a:cubicBezTo>
                      <a:pt x="126" y="28"/>
                      <a:pt x="132" y="27"/>
                      <a:pt x="138" y="26"/>
                    </a:cubicBezTo>
                    <a:cubicBezTo>
                      <a:pt x="138" y="18"/>
                      <a:pt x="138" y="18"/>
                      <a:pt x="138" y="18"/>
                    </a:cubicBezTo>
                    <a:cubicBezTo>
                      <a:pt x="138" y="0"/>
                      <a:pt x="138" y="0"/>
                      <a:pt x="138" y="0"/>
                    </a:cubicBezTo>
                    <a:cubicBezTo>
                      <a:pt x="133" y="1"/>
                      <a:pt x="126" y="1"/>
                      <a:pt x="120" y="2"/>
                    </a:cubicBezTo>
                    <a:cubicBezTo>
                      <a:pt x="62" y="14"/>
                      <a:pt x="15" y="61"/>
                      <a:pt x="3" y="122"/>
                    </a:cubicBezTo>
                    <a:cubicBezTo>
                      <a:pt x="2" y="128"/>
                      <a:pt x="1" y="134"/>
                      <a:pt x="0" y="141"/>
                    </a:cubicBezTo>
                    <a:cubicBezTo>
                      <a:pt x="18" y="141"/>
                      <a:pt x="18" y="141"/>
                      <a:pt x="18" y="141"/>
                    </a:cubicBezTo>
                    <a:cubicBezTo>
                      <a:pt x="26" y="141"/>
                      <a:pt x="26" y="141"/>
                      <a:pt x="26" y="141"/>
                    </a:cubicBezTo>
                    <a:cubicBezTo>
                      <a:pt x="27" y="134"/>
                      <a:pt x="28" y="128"/>
                      <a:pt x="29" y="122"/>
                    </a:cubicBezTo>
                    <a:cubicBezTo>
                      <a:pt x="21" y="122"/>
                      <a:pt x="21" y="122"/>
                      <a:pt x="21" y="122"/>
                    </a:cubicBezTo>
                    <a:cubicBezTo>
                      <a:pt x="21" y="122"/>
                      <a:pt x="21" y="122"/>
                      <a:pt x="21" y="122"/>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grpSp>
      </p:grpSp>
      <p:grpSp>
        <p:nvGrpSpPr>
          <p:cNvPr id="351" name="Group 350"/>
          <p:cNvGrpSpPr/>
          <p:nvPr/>
        </p:nvGrpSpPr>
        <p:grpSpPr>
          <a:xfrm>
            <a:off x="8302927" y="2238806"/>
            <a:ext cx="292772" cy="302096"/>
            <a:chOff x="6555830" y="2045308"/>
            <a:chExt cx="427818" cy="441442"/>
          </a:xfrm>
        </p:grpSpPr>
        <p:sp>
          <p:nvSpPr>
            <p:cNvPr id="352" name="Freeform 29"/>
            <p:cNvSpPr>
              <a:spLocks/>
            </p:cNvSpPr>
            <p:nvPr/>
          </p:nvSpPr>
          <p:spPr bwMode="auto">
            <a:xfrm>
              <a:off x="6555830" y="2045308"/>
              <a:ext cx="427818" cy="441442"/>
            </a:xfrm>
            <a:custGeom>
              <a:avLst/>
              <a:gdLst>
                <a:gd name="T0" fmla="*/ 189 w 189"/>
                <a:gd name="T1" fmla="*/ 0 h 196"/>
                <a:gd name="T2" fmla="*/ 189 w 189"/>
                <a:gd name="T3" fmla="*/ 196 h 196"/>
                <a:gd name="T4" fmla="*/ 0 w 189"/>
                <a:gd name="T5" fmla="*/ 0 h 196"/>
                <a:gd name="T6" fmla="*/ 189 w 189"/>
                <a:gd name="T7" fmla="*/ 0 h 196"/>
              </a:gdLst>
              <a:ahLst/>
              <a:cxnLst>
                <a:cxn ang="0">
                  <a:pos x="T0" y="T1"/>
                </a:cxn>
                <a:cxn ang="0">
                  <a:pos x="T2" y="T3"/>
                </a:cxn>
                <a:cxn ang="0">
                  <a:pos x="T4" y="T5"/>
                </a:cxn>
                <a:cxn ang="0">
                  <a:pos x="T6" y="T7"/>
                </a:cxn>
              </a:cxnLst>
              <a:rect l="0" t="0" r="r" b="b"/>
              <a:pathLst>
                <a:path w="189" h="196">
                  <a:moveTo>
                    <a:pt x="189" y="0"/>
                  </a:moveTo>
                  <a:cubicBezTo>
                    <a:pt x="189" y="196"/>
                    <a:pt x="189" y="196"/>
                    <a:pt x="189" y="196"/>
                  </a:cubicBezTo>
                  <a:cubicBezTo>
                    <a:pt x="85" y="196"/>
                    <a:pt x="0" y="108"/>
                    <a:pt x="0" y="0"/>
                  </a:cubicBezTo>
                  <a:lnTo>
                    <a:pt x="189" y="0"/>
                  </a:lnTo>
                  <a:close/>
                </a:path>
              </a:pathLst>
            </a:custGeom>
            <a:solidFill>
              <a:srgbClr val="FFFFFF"/>
            </a:solidFill>
            <a:ln w="31750">
              <a:solidFill>
                <a:srgbClr val="F45E0A"/>
              </a:solidFill>
              <a:round/>
              <a:headEnd/>
              <a:tailEnd/>
            </a:ln>
          </p:spPr>
          <p:txBody>
            <a:bodyPr vert="horz" wrap="square" lIns="121888" tIns="60944" rIns="121888" bIns="60944" numCol="1" anchor="t" anchorCtr="0" compatLnSpc="1">
              <a:prstTxWarp prst="textNoShape">
                <a:avLst/>
              </a:prstTxWarp>
            </a:bodyPr>
            <a:lstStyle/>
            <a:p>
              <a:pPr defTabSz="1218895"/>
              <a:endParaRPr lang="en-US" sz="2399" kern="0" dirty="0">
                <a:solidFill>
                  <a:sysClr val="windowText" lastClr="000000"/>
                </a:solidFill>
              </a:endParaRPr>
            </a:p>
          </p:txBody>
        </p:sp>
        <p:grpSp>
          <p:nvGrpSpPr>
            <p:cNvPr id="353" name="Group 10"/>
            <p:cNvGrpSpPr>
              <a:grpSpLocks noChangeAspect="1"/>
            </p:cNvGrpSpPr>
            <p:nvPr/>
          </p:nvGrpSpPr>
          <p:grpSpPr bwMode="auto">
            <a:xfrm>
              <a:off x="6634312" y="2099600"/>
              <a:ext cx="294742" cy="317223"/>
              <a:chOff x="3723" y="2035"/>
              <a:chExt cx="236" cy="254"/>
            </a:xfrm>
          </p:grpSpPr>
          <p:sp>
            <p:nvSpPr>
              <p:cNvPr id="354" name="Freeform 11"/>
              <p:cNvSpPr>
                <a:spLocks noEditPoints="1"/>
              </p:cNvSpPr>
              <p:nvPr/>
            </p:nvSpPr>
            <p:spPr bwMode="auto">
              <a:xfrm>
                <a:off x="3788" y="2035"/>
                <a:ext cx="171" cy="94"/>
              </a:xfrm>
              <a:custGeom>
                <a:avLst/>
                <a:gdLst>
                  <a:gd name="T0" fmla="*/ 30 w 102"/>
                  <a:gd name="T1" fmla="*/ 0 h 57"/>
                  <a:gd name="T2" fmla="*/ 13 w 102"/>
                  <a:gd name="T3" fmla="*/ 0 h 57"/>
                  <a:gd name="T4" fmla="*/ 8 w 102"/>
                  <a:gd name="T5" fmla="*/ 57 h 57"/>
                  <a:gd name="T6" fmla="*/ 10 w 102"/>
                  <a:gd name="T7" fmla="*/ 57 h 57"/>
                  <a:gd name="T8" fmla="*/ 10 w 102"/>
                  <a:gd name="T9" fmla="*/ 55 h 57"/>
                  <a:gd name="T10" fmla="*/ 11 w 102"/>
                  <a:gd name="T11" fmla="*/ 53 h 57"/>
                  <a:gd name="T12" fmla="*/ 30 w 102"/>
                  <a:gd name="T13" fmla="*/ 0 h 57"/>
                  <a:gd name="T14" fmla="*/ 77 w 102"/>
                  <a:gd name="T15" fmla="*/ 0 h 57"/>
                  <a:gd name="T16" fmla="*/ 91 w 102"/>
                  <a:gd name="T17" fmla="*/ 14 h 57"/>
                  <a:gd name="T18" fmla="*/ 93 w 102"/>
                  <a:gd name="T19" fmla="*/ 14 h 57"/>
                  <a:gd name="T20" fmla="*/ 100 w 102"/>
                  <a:gd name="T21" fmla="*/ 10 h 57"/>
                  <a:gd name="T22" fmla="*/ 100 w 102"/>
                  <a:gd name="T23" fmla="*/ 8 h 57"/>
                  <a:gd name="T24" fmla="*/ 100 w 102"/>
                  <a:gd name="T25" fmla="*/ 5 h 57"/>
                  <a:gd name="T26" fmla="*/ 100 w 102"/>
                  <a:gd name="T27" fmla="*/ 3 h 57"/>
                  <a:gd name="T28" fmla="*/ 100 w 102"/>
                  <a:gd name="T29" fmla="*/ 1 h 57"/>
                  <a:gd name="T30" fmla="*/ 102 w 102"/>
                  <a:gd name="T31" fmla="*/ 0 h 57"/>
                  <a:gd name="T32" fmla="*/ 77 w 102"/>
                  <a:gd name="T33" fmla="*/ 0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02" h="57">
                    <a:moveTo>
                      <a:pt x="30" y="0"/>
                    </a:moveTo>
                    <a:cubicBezTo>
                      <a:pt x="13" y="0"/>
                      <a:pt x="13" y="0"/>
                      <a:pt x="13" y="0"/>
                    </a:cubicBezTo>
                    <a:cubicBezTo>
                      <a:pt x="2" y="17"/>
                      <a:pt x="0" y="38"/>
                      <a:pt x="8" y="57"/>
                    </a:cubicBezTo>
                    <a:cubicBezTo>
                      <a:pt x="8" y="57"/>
                      <a:pt x="8" y="57"/>
                      <a:pt x="10" y="57"/>
                    </a:cubicBezTo>
                    <a:cubicBezTo>
                      <a:pt x="10" y="55"/>
                      <a:pt x="10" y="55"/>
                      <a:pt x="10" y="55"/>
                    </a:cubicBezTo>
                    <a:cubicBezTo>
                      <a:pt x="11" y="55"/>
                      <a:pt x="11" y="55"/>
                      <a:pt x="11" y="53"/>
                    </a:cubicBezTo>
                    <a:cubicBezTo>
                      <a:pt x="4" y="34"/>
                      <a:pt x="13" y="11"/>
                      <a:pt x="30" y="0"/>
                    </a:cubicBezTo>
                    <a:close/>
                    <a:moveTo>
                      <a:pt x="77" y="0"/>
                    </a:moveTo>
                    <a:cubicBezTo>
                      <a:pt x="83" y="3"/>
                      <a:pt x="88" y="8"/>
                      <a:pt x="91" y="14"/>
                    </a:cubicBezTo>
                    <a:cubicBezTo>
                      <a:pt x="93" y="14"/>
                      <a:pt x="93" y="14"/>
                      <a:pt x="93" y="14"/>
                    </a:cubicBezTo>
                    <a:cubicBezTo>
                      <a:pt x="100" y="10"/>
                      <a:pt x="100" y="10"/>
                      <a:pt x="100" y="10"/>
                    </a:cubicBezTo>
                    <a:cubicBezTo>
                      <a:pt x="100" y="8"/>
                      <a:pt x="100" y="8"/>
                      <a:pt x="100" y="8"/>
                    </a:cubicBezTo>
                    <a:cubicBezTo>
                      <a:pt x="100" y="8"/>
                      <a:pt x="100" y="7"/>
                      <a:pt x="100" y="5"/>
                    </a:cubicBezTo>
                    <a:cubicBezTo>
                      <a:pt x="100" y="3"/>
                      <a:pt x="100" y="3"/>
                      <a:pt x="100" y="3"/>
                    </a:cubicBezTo>
                    <a:cubicBezTo>
                      <a:pt x="100" y="1"/>
                      <a:pt x="100" y="1"/>
                      <a:pt x="100" y="1"/>
                    </a:cubicBezTo>
                    <a:cubicBezTo>
                      <a:pt x="102" y="1"/>
                      <a:pt x="102" y="1"/>
                      <a:pt x="102" y="0"/>
                    </a:cubicBezTo>
                    <a:lnTo>
                      <a:pt x="77" y="0"/>
                    </a:lnTo>
                    <a:close/>
                  </a:path>
                </a:pathLst>
              </a:custGeom>
              <a:solidFill>
                <a:srgbClr val="000000"/>
              </a:solidFill>
              <a:ln w="9525">
                <a:solidFill>
                  <a:srgbClr val="000000"/>
                </a:solidFill>
                <a:round/>
                <a:headEnd/>
                <a:tailEnd/>
              </a:ln>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355" name="Freeform 12"/>
              <p:cNvSpPr>
                <a:spLocks/>
              </p:cNvSpPr>
              <p:nvPr/>
            </p:nvSpPr>
            <p:spPr bwMode="auto">
              <a:xfrm>
                <a:off x="3863" y="2035"/>
                <a:ext cx="77" cy="108"/>
              </a:xfrm>
              <a:custGeom>
                <a:avLst/>
                <a:gdLst>
                  <a:gd name="T0" fmla="*/ 37 w 46"/>
                  <a:gd name="T1" fmla="*/ 65 h 65"/>
                  <a:gd name="T2" fmla="*/ 46 w 46"/>
                  <a:gd name="T3" fmla="*/ 46 h 65"/>
                  <a:gd name="T4" fmla="*/ 28 w 46"/>
                  <a:gd name="T5" fmla="*/ 28 h 65"/>
                  <a:gd name="T6" fmla="*/ 22 w 46"/>
                  <a:gd name="T7" fmla="*/ 3 h 65"/>
                  <a:gd name="T8" fmla="*/ 2 w 46"/>
                  <a:gd name="T9" fmla="*/ 2 h 65"/>
                  <a:gd name="T10" fmla="*/ 11 w 46"/>
                  <a:gd name="T11" fmla="*/ 39 h 65"/>
                  <a:gd name="T12" fmla="*/ 37 w 46"/>
                  <a:gd name="T13" fmla="*/ 65 h 65"/>
                </a:gdLst>
                <a:ahLst/>
                <a:cxnLst>
                  <a:cxn ang="0">
                    <a:pos x="T0" y="T1"/>
                  </a:cxn>
                  <a:cxn ang="0">
                    <a:pos x="T2" y="T3"/>
                  </a:cxn>
                  <a:cxn ang="0">
                    <a:pos x="T4" y="T5"/>
                  </a:cxn>
                  <a:cxn ang="0">
                    <a:pos x="T6" y="T7"/>
                  </a:cxn>
                  <a:cxn ang="0">
                    <a:pos x="T8" y="T9"/>
                  </a:cxn>
                  <a:cxn ang="0">
                    <a:pos x="T10" y="T11"/>
                  </a:cxn>
                  <a:cxn ang="0">
                    <a:pos x="T12" y="T13"/>
                  </a:cxn>
                </a:cxnLst>
                <a:rect l="0" t="0" r="r" b="b"/>
                <a:pathLst>
                  <a:path w="46" h="65">
                    <a:moveTo>
                      <a:pt x="37" y="65"/>
                    </a:moveTo>
                    <a:cubicBezTo>
                      <a:pt x="43" y="59"/>
                      <a:pt x="45" y="54"/>
                      <a:pt x="46" y="46"/>
                    </a:cubicBezTo>
                    <a:cubicBezTo>
                      <a:pt x="39" y="42"/>
                      <a:pt x="32" y="37"/>
                      <a:pt x="28" y="28"/>
                    </a:cubicBezTo>
                    <a:cubicBezTo>
                      <a:pt x="24" y="20"/>
                      <a:pt x="21" y="11"/>
                      <a:pt x="22" y="3"/>
                    </a:cubicBezTo>
                    <a:cubicBezTo>
                      <a:pt x="15" y="2"/>
                      <a:pt x="8" y="0"/>
                      <a:pt x="2" y="2"/>
                    </a:cubicBezTo>
                    <a:cubicBezTo>
                      <a:pt x="0" y="15"/>
                      <a:pt x="4" y="28"/>
                      <a:pt x="11" y="39"/>
                    </a:cubicBezTo>
                    <a:cubicBezTo>
                      <a:pt x="17" y="50"/>
                      <a:pt x="26" y="59"/>
                      <a:pt x="37" y="65"/>
                    </a:cubicBezTo>
                    <a:close/>
                  </a:path>
                </a:pathLst>
              </a:custGeom>
              <a:solidFill>
                <a:srgbClr val="000000"/>
              </a:solidFill>
              <a:ln w="9525">
                <a:solidFill>
                  <a:srgbClr val="000000"/>
                </a:solidFill>
                <a:round/>
                <a:headEnd/>
                <a:tailEnd/>
              </a:ln>
              <a:extLst/>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sp>
            <p:nvSpPr>
              <p:cNvPr id="356" name="Freeform 13"/>
              <p:cNvSpPr>
                <a:spLocks/>
              </p:cNvSpPr>
              <p:nvPr/>
            </p:nvSpPr>
            <p:spPr bwMode="auto">
              <a:xfrm>
                <a:off x="3723" y="2053"/>
                <a:ext cx="231" cy="236"/>
              </a:xfrm>
              <a:custGeom>
                <a:avLst/>
                <a:gdLst>
                  <a:gd name="T0" fmla="*/ 120 w 138"/>
                  <a:gd name="T1" fmla="*/ 120 h 142"/>
                  <a:gd name="T2" fmla="*/ 21 w 138"/>
                  <a:gd name="T3" fmla="*/ 19 h 142"/>
                  <a:gd name="T4" fmla="*/ 29 w 138"/>
                  <a:gd name="T5" fmla="*/ 19 h 142"/>
                  <a:gd name="T6" fmla="*/ 26 w 138"/>
                  <a:gd name="T7" fmla="*/ 0 h 142"/>
                  <a:gd name="T8" fmla="*/ 18 w 138"/>
                  <a:gd name="T9" fmla="*/ 0 h 142"/>
                  <a:gd name="T10" fmla="*/ 0 w 138"/>
                  <a:gd name="T11" fmla="*/ 0 h 142"/>
                  <a:gd name="T12" fmla="*/ 3 w 138"/>
                  <a:gd name="T13" fmla="*/ 19 h 142"/>
                  <a:gd name="T14" fmla="*/ 120 w 138"/>
                  <a:gd name="T15" fmla="*/ 139 h 142"/>
                  <a:gd name="T16" fmla="*/ 138 w 138"/>
                  <a:gd name="T17" fmla="*/ 142 h 142"/>
                  <a:gd name="T18" fmla="*/ 138 w 138"/>
                  <a:gd name="T19" fmla="*/ 123 h 142"/>
                  <a:gd name="T20" fmla="*/ 138 w 138"/>
                  <a:gd name="T21" fmla="*/ 115 h 142"/>
                  <a:gd name="T22" fmla="*/ 120 w 138"/>
                  <a:gd name="T23" fmla="*/ 112 h 142"/>
                  <a:gd name="T24" fmla="*/ 120 w 138"/>
                  <a:gd name="T25" fmla="*/ 120 h 142"/>
                  <a:gd name="T26" fmla="*/ 120 w 138"/>
                  <a:gd name="T27" fmla="*/ 120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38" h="142">
                    <a:moveTo>
                      <a:pt x="120" y="120"/>
                    </a:moveTo>
                    <a:cubicBezTo>
                      <a:pt x="71" y="108"/>
                      <a:pt x="32" y="69"/>
                      <a:pt x="21" y="19"/>
                    </a:cubicBezTo>
                    <a:cubicBezTo>
                      <a:pt x="29" y="19"/>
                      <a:pt x="29" y="19"/>
                      <a:pt x="29" y="19"/>
                    </a:cubicBezTo>
                    <a:cubicBezTo>
                      <a:pt x="28" y="13"/>
                      <a:pt x="27" y="7"/>
                      <a:pt x="26" y="0"/>
                    </a:cubicBezTo>
                    <a:cubicBezTo>
                      <a:pt x="18" y="0"/>
                      <a:pt x="18" y="0"/>
                      <a:pt x="18" y="0"/>
                    </a:cubicBezTo>
                    <a:cubicBezTo>
                      <a:pt x="0" y="0"/>
                      <a:pt x="0" y="0"/>
                      <a:pt x="0" y="0"/>
                    </a:cubicBezTo>
                    <a:cubicBezTo>
                      <a:pt x="1" y="7"/>
                      <a:pt x="2" y="13"/>
                      <a:pt x="3" y="19"/>
                    </a:cubicBezTo>
                    <a:cubicBezTo>
                      <a:pt x="14" y="80"/>
                      <a:pt x="61" y="127"/>
                      <a:pt x="120" y="139"/>
                    </a:cubicBezTo>
                    <a:cubicBezTo>
                      <a:pt x="126" y="141"/>
                      <a:pt x="132" y="141"/>
                      <a:pt x="138" y="142"/>
                    </a:cubicBezTo>
                    <a:cubicBezTo>
                      <a:pt x="138" y="123"/>
                      <a:pt x="138" y="123"/>
                      <a:pt x="138" y="123"/>
                    </a:cubicBezTo>
                    <a:cubicBezTo>
                      <a:pt x="138" y="115"/>
                      <a:pt x="138" y="115"/>
                      <a:pt x="138" y="115"/>
                    </a:cubicBezTo>
                    <a:cubicBezTo>
                      <a:pt x="131" y="114"/>
                      <a:pt x="126" y="113"/>
                      <a:pt x="120" y="112"/>
                    </a:cubicBezTo>
                    <a:cubicBezTo>
                      <a:pt x="120" y="120"/>
                      <a:pt x="120" y="120"/>
                      <a:pt x="120" y="120"/>
                    </a:cubicBezTo>
                    <a:cubicBezTo>
                      <a:pt x="120" y="120"/>
                      <a:pt x="120" y="120"/>
                      <a:pt x="120" y="120"/>
                    </a:cubicBezTo>
                    <a:close/>
                  </a:path>
                </a:pathLst>
              </a:custGeom>
              <a:solidFill>
                <a:srgbClr val="000000"/>
              </a:solidFill>
              <a:ln w="9525">
                <a:solidFill>
                  <a:srgbClr val="000000"/>
                </a:solidFill>
                <a:round/>
                <a:headEnd/>
                <a:tailEnd/>
              </a:ln>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grpSp>
      </p:grpSp>
      <p:grpSp>
        <p:nvGrpSpPr>
          <p:cNvPr id="357" name="Group 356"/>
          <p:cNvGrpSpPr/>
          <p:nvPr>
            <p:custDataLst>
              <p:tags r:id="rId5"/>
            </p:custDataLst>
          </p:nvPr>
        </p:nvGrpSpPr>
        <p:grpSpPr>
          <a:xfrm>
            <a:off x="8607726" y="1936571"/>
            <a:ext cx="292774" cy="302098"/>
            <a:chOff x="7145243" y="1423986"/>
            <a:chExt cx="427818" cy="441444"/>
          </a:xfrm>
        </p:grpSpPr>
        <p:sp>
          <p:nvSpPr>
            <p:cNvPr id="358" name="Freeform 29"/>
            <p:cNvSpPr>
              <a:spLocks/>
            </p:cNvSpPr>
            <p:nvPr/>
          </p:nvSpPr>
          <p:spPr bwMode="auto">
            <a:xfrm rot="10800000">
              <a:off x="7145243" y="1423986"/>
              <a:ext cx="427818" cy="441444"/>
            </a:xfrm>
            <a:custGeom>
              <a:avLst/>
              <a:gdLst>
                <a:gd name="T0" fmla="*/ 189 w 189"/>
                <a:gd name="T1" fmla="*/ 0 h 196"/>
                <a:gd name="T2" fmla="*/ 189 w 189"/>
                <a:gd name="T3" fmla="*/ 196 h 196"/>
                <a:gd name="T4" fmla="*/ 0 w 189"/>
                <a:gd name="T5" fmla="*/ 0 h 196"/>
                <a:gd name="T6" fmla="*/ 189 w 189"/>
                <a:gd name="T7" fmla="*/ 0 h 196"/>
              </a:gdLst>
              <a:ahLst/>
              <a:cxnLst>
                <a:cxn ang="0">
                  <a:pos x="T0" y="T1"/>
                </a:cxn>
                <a:cxn ang="0">
                  <a:pos x="T2" y="T3"/>
                </a:cxn>
                <a:cxn ang="0">
                  <a:pos x="T4" y="T5"/>
                </a:cxn>
                <a:cxn ang="0">
                  <a:pos x="T6" y="T7"/>
                </a:cxn>
              </a:cxnLst>
              <a:rect l="0" t="0" r="r" b="b"/>
              <a:pathLst>
                <a:path w="189" h="196">
                  <a:moveTo>
                    <a:pt x="189" y="0"/>
                  </a:moveTo>
                  <a:cubicBezTo>
                    <a:pt x="189" y="196"/>
                    <a:pt x="189" y="196"/>
                    <a:pt x="189" y="196"/>
                  </a:cubicBezTo>
                  <a:cubicBezTo>
                    <a:pt x="85" y="196"/>
                    <a:pt x="0" y="108"/>
                    <a:pt x="0" y="0"/>
                  </a:cubicBezTo>
                  <a:lnTo>
                    <a:pt x="189" y="0"/>
                  </a:lnTo>
                  <a:close/>
                </a:path>
              </a:pathLst>
            </a:custGeom>
            <a:solidFill>
              <a:srgbClr val="FFFFFF"/>
            </a:solidFill>
            <a:ln w="31750">
              <a:solidFill>
                <a:srgbClr val="F45E0A"/>
              </a:solidFill>
              <a:round/>
              <a:headEnd/>
              <a:tailEnd/>
            </a:ln>
          </p:spPr>
          <p:txBody>
            <a:bodyPr vert="horz" wrap="square" lIns="121888" tIns="60944" rIns="121888" bIns="60944" numCol="1" anchor="t" anchorCtr="0" compatLnSpc="1">
              <a:prstTxWarp prst="textNoShape">
                <a:avLst/>
              </a:prstTxWarp>
            </a:bodyPr>
            <a:lstStyle/>
            <a:p>
              <a:pPr defTabSz="1218895"/>
              <a:endParaRPr lang="en-US" sz="2399" kern="0" dirty="0">
                <a:solidFill>
                  <a:sysClr val="windowText" lastClr="000000"/>
                </a:solidFill>
              </a:endParaRPr>
            </a:p>
          </p:txBody>
        </p:sp>
        <p:grpSp>
          <p:nvGrpSpPr>
            <p:cNvPr id="359" name="Group 16"/>
            <p:cNvGrpSpPr>
              <a:grpSpLocks noChangeAspect="1"/>
            </p:cNvGrpSpPr>
            <p:nvPr/>
          </p:nvGrpSpPr>
          <p:grpSpPr bwMode="auto">
            <a:xfrm>
              <a:off x="7197793" y="1506233"/>
              <a:ext cx="309666" cy="312124"/>
              <a:chOff x="3714" y="2031"/>
              <a:chExt cx="252" cy="254"/>
            </a:xfrm>
          </p:grpSpPr>
          <p:sp>
            <p:nvSpPr>
              <p:cNvPr id="360" name="Freeform 17"/>
              <p:cNvSpPr>
                <a:spLocks/>
              </p:cNvSpPr>
              <p:nvPr/>
            </p:nvSpPr>
            <p:spPr bwMode="auto">
              <a:xfrm>
                <a:off x="3719" y="2101"/>
                <a:ext cx="162" cy="184"/>
              </a:xfrm>
              <a:custGeom>
                <a:avLst/>
                <a:gdLst>
                  <a:gd name="T0" fmla="*/ 75 w 97"/>
                  <a:gd name="T1" fmla="*/ 89 h 111"/>
                  <a:gd name="T2" fmla="*/ 57 w 97"/>
                  <a:gd name="T3" fmla="*/ 82 h 111"/>
                  <a:gd name="T4" fmla="*/ 60 w 97"/>
                  <a:gd name="T5" fmla="*/ 62 h 111"/>
                  <a:gd name="T6" fmla="*/ 5 w 97"/>
                  <a:gd name="T7" fmla="*/ 0 h 111"/>
                  <a:gd name="T8" fmla="*/ 5 w 97"/>
                  <a:gd name="T9" fmla="*/ 1 h 111"/>
                  <a:gd name="T10" fmla="*/ 5 w 97"/>
                  <a:gd name="T11" fmla="*/ 3 h 111"/>
                  <a:gd name="T12" fmla="*/ 7 w 97"/>
                  <a:gd name="T13" fmla="*/ 3 h 111"/>
                  <a:gd name="T14" fmla="*/ 43 w 97"/>
                  <a:gd name="T15" fmla="*/ 50 h 111"/>
                  <a:gd name="T16" fmla="*/ 0 w 97"/>
                  <a:gd name="T17" fmla="*/ 94 h 111"/>
                  <a:gd name="T18" fmla="*/ 0 w 97"/>
                  <a:gd name="T19" fmla="*/ 96 h 111"/>
                  <a:gd name="T20" fmla="*/ 0 w 97"/>
                  <a:gd name="T21" fmla="*/ 103 h 111"/>
                  <a:gd name="T22" fmla="*/ 0 w 97"/>
                  <a:gd name="T23" fmla="*/ 105 h 111"/>
                  <a:gd name="T24" fmla="*/ 4 w 97"/>
                  <a:gd name="T25" fmla="*/ 105 h 111"/>
                  <a:gd name="T26" fmla="*/ 4 w 97"/>
                  <a:gd name="T27" fmla="*/ 107 h 111"/>
                  <a:gd name="T28" fmla="*/ 5 w 97"/>
                  <a:gd name="T29" fmla="*/ 107 h 111"/>
                  <a:gd name="T30" fmla="*/ 7 w 97"/>
                  <a:gd name="T31" fmla="*/ 109 h 111"/>
                  <a:gd name="T32" fmla="*/ 7 w 97"/>
                  <a:gd name="T33" fmla="*/ 110 h 111"/>
                  <a:gd name="T34" fmla="*/ 9 w 97"/>
                  <a:gd name="T35" fmla="*/ 110 h 111"/>
                  <a:gd name="T36" fmla="*/ 9 w 97"/>
                  <a:gd name="T37" fmla="*/ 111 h 111"/>
                  <a:gd name="T38" fmla="*/ 33 w 97"/>
                  <a:gd name="T39" fmla="*/ 111 h 111"/>
                  <a:gd name="T40" fmla="*/ 78 w 97"/>
                  <a:gd name="T41" fmla="*/ 110 h 111"/>
                  <a:gd name="T42" fmla="*/ 79 w 97"/>
                  <a:gd name="T43" fmla="*/ 111 h 111"/>
                  <a:gd name="T44" fmla="*/ 97 w 97"/>
                  <a:gd name="T45" fmla="*/ 111 h 111"/>
                  <a:gd name="T46" fmla="*/ 75 w 97"/>
                  <a:gd name="T47" fmla="*/ 89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97" h="111">
                    <a:moveTo>
                      <a:pt x="75" y="89"/>
                    </a:moveTo>
                    <a:cubicBezTo>
                      <a:pt x="69" y="85"/>
                      <a:pt x="62" y="84"/>
                      <a:pt x="57" y="82"/>
                    </a:cubicBezTo>
                    <a:cubicBezTo>
                      <a:pt x="59" y="76"/>
                      <a:pt x="60" y="69"/>
                      <a:pt x="60" y="62"/>
                    </a:cubicBezTo>
                    <a:cubicBezTo>
                      <a:pt x="60" y="30"/>
                      <a:pt x="36" y="5"/>
                      <a:pt x="5" y="0"/>
                    </a:cubicBezTo>
                    <a:cubicBezTo>
                      <a:pt x="5" y="0"/>
                      <a:pt x="5" y="0"/>
                      <a:pt x="5" y="1"/>
                    </a:cubicBezTo>
                    <a:cubicBezTo>
                      <a:pt x="5" y="3"/>
                      <a:pt x="5" y="3"/>
                      <a:pt x="5" y="3"/>
                    </a:cubicBezTo>
                    <a:cubicBezTo>
                      <a:pt x="5" y="3"/>
                      <a:pt x="5" y="3"/>
                      <a:pt x="7" y="3"/>
                    </a:cubicBezTo>
                    <a:cubicBezTo>
                      <a:pt x="27" y="9"/>
                      <a:pt x="43" y="26"/>
                      <a:pt x="43" y="50"/>
                    </a:cubicBezTo>
                    <a:cubicBezTo>
                      <a:pt x="43" y="73"/>
                      <a:pt x="25" y="93"/>
                      <a:pt x="0" y="94"/>
                    </a:cubicBezTo>
                    <a:cubicBezTo>
                      <a:pt x="0" y="96"/>
                      <a:pt x="0" y="96"/>
                      <a:pt x="0" y="96"/>
                    </a:cubicBezTo>
                    <a:cubicBezTo>
                      <a:pt x="0" y="103"/>
                      <a:pt x="0" y="103"/>
                      <a:pt x="0" y="103"/>
                    </a:cubicBezTo>
                    <a:cubicBezTo>
                      <a:pt x="0" y="105"/>
                      <a:pt x="0" y="105"/>
                      <a:pt x="0" y="105"/>
                    </a:cubicBezTo>
                    <a:cubicBezTo>
                      <a:pt x="2" y="105"/>
                      <a:pt x="2" y="105"/>
                      <a:pt x="4" y="105"/>
                    </a:cubicBezTo>
                    <a:cubicBezTo>
                      <a:pt x="4" y="107"/>
                      <a:pt x="4" y="107"/>
                      <a:pt x="4" y="107"/>
                    </a:cubicBezTo>
                    <a:cubicBezTo>
                      <a:pt x="5" y="107"/>
                      <a:pt x="5" y="107"/>
                      <a:pt x="5" y="107"/>
                    </a:cubicBezTo>
                    <a:cubicBezTo>
                      <a:pt x="7" y="109"/>
                      <a:pt x="7" y="109"/>
                      <a:pt x="7" y="109"/>
                    </a:cubicBezTo>
                    <a:cubicBezTo>
                      <a:pt x="7" y="110"/>
                      <a:pt x="7" y="110"/>
                      <a:pt x="7" y="110"/>
                    </a:cubicBezTo>
                    <a:cubicBezTo>
                      <a:pt x="9" y="110"/>
                      <a:pt x="9" y="110"/>
                      <a:pt x="9" y="110"/>
                    </a:cubicBezTo>
                    <a:cubicBezTo>
                      <a:pt x="9" y="111"/>
                      <a:pt x="9" y="111"/>
                      <a:pt x="9" y="111"/>
                    </a:cubicBezTo>
                    <a:cubicBezTo>
                      <a:pt x="33" y="111"/>
                      <a:pt x="33" y="111"/>
                      <a:pt x="33" y="111"/>
                    </a:cubicBezTo>
                    <a:cubicBezTo>
                      <a:pt x="47" y="103"/>
                      <a:pt x="63" y="102"/>
                      <a:pt x="78" y="110"/>
                    </a:cubicBezTo>
                    <a:cubicBezTo>
                      <a:pt x="78" y="110"/>
                      <a:pt x="78" y="111"/>
                      <a:pt x="79" y="111"/>
                    </a:cubicBezTo>
                    <a:cubicBezTo>
                      <a:pt x="97" y="111"/>
                      <a:pt x="97" y="111"/>
                      <a:pt x="97" y="111"/>
                    </a:cubicBezTo>
                    <a:cubicBezTo>
                      <a:pt x="92" y="102"/>
                      <a:pt x="84" y="94"/>
                      <a:pt x="75" y="89"/>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361" name="Freeform 18"/>
              <p:cNvSpPr>
                <a:spLocks/>
              </p:cNvSpPr>
              <p:nvPr/>
            </p:nvSpPr>
            <p:spPr bwMode="auto">
              <a:xfrm>
                <a:off x="3714" y="2182"/>
                <a:ext cx="60" cy="52"/>
              </a:xfrm>
              <a:custGeom>
                <a:avLst/>
                <a:gdLst>
                  <a:gd name="T0" fmla="*/ 36 w 36"/>
                  <a:gd name="T1" fmla="*/ 13 h 31"/>
                  <a:gd name="T2" fmla="*/ 25 w 36"/>
                  <a:gd name="T3" fmla="*/ 31 h 31"/>
                  <a:gd name="T4" fmla="*/ 1 w 36"/>
                  <a:gd name="T5" fmla="*/ 23 h 31"/>
                  <a:gd name="T6" fmla="*/ 0 w 36"/>
                  <a:gd name="T7" fmla="*/ 23 h 31"/>
                  <a:gd name="T8" fmla="*/ 0 w 36"/>
                  <a:gd name="T9" fmla="*/ 0 h 31"/>
                  <a:gd name="T10" fmla="*/ 1 w 36"/>
                  <a:gd name="T11" fmla="*/ 0 h 31"/>
                  <a:gd name="T12" fmla="*/ 36 w 36"/>
                  <a:gd name="T13" fmla="*/ 13 h 31"/>
                </a:gdLst>
                <a:ahLst/>
                <a:cxnLst>
                  <a:cxn ang="0">
                    <a:pos x="T0" y="T1"/>
                  </a:cxn>
                  <a:cxn ang="0">
                    <a:pos x="T2" y="T3"/>
                  </a:cxn>
                  <a:cxn ang="0">
                    <a:pos x="T4" y="T5"/>
                  </a:cxn>
                  <a:cxn ang="0">
                    <a:pos x="T6" y="T7"/>
                  </a:cxn>
                  <a:cxn ang="0">
                    <a:pos x="T8" y="T9"/>
                  </a:cxn>
                  <a:cxn ang="0">
                    <a:pos x="T10" y="T11"/>
                  </a:cxn>
                  <a:cxn ang="0">
                    <a:pos x="T12" y="T13"/>
                  </a:cxn>
                </a:cxnLst>
                <a:rect l="0" t="0" r="r" b="b"/>
                <a:pathLst>
                  <a:path w="36" h="31">
                    <a:moveTo>
                      <a:pt x="36" y="13"/>
                    </a:moveTo>
                    <a:cubicBezTo>
                      <a:pt x="32" y="19"/>
                      <a:pt x="29" y="25"/>
                      <a:pt x="25" y="31"/>
                    </a:cubicBezTo>
                    <a:cubicBezTo>
                      <a:pt x="18" y="25"/>
                      <a:pt x="9" y="23"/>
                      <a:pt x="1" y="23"/>
                    </a:cubicBezTo>
                    <a:cubicBezTo>
                      <a:pt x="0" y="23"/>
                      <a:pt x="0" y="23"/>
                      <a:pt x="0" y="23"/>
                    </a:cubicBezTo>
                    <a:cubicBezTo>
                      <a:pt x="0" y="0"/>
                      <a:pt x="0" y="0"/>
                      <a:pt x="0" y="0"/>
                    </a:cubicBezTo>
                    <a:cubicBezTo>
                      <a:pt x="1" y="0"/>
                      <a:pt x="1" y="0"/>
                      <a:pt x="1" y="0"/>
                    </a:cubicBezTo>
                    <a:cubicBezTo>
                      <a:pt x="13" y="0"/>
                      <a:pt x="25" y="4"/>
                      <a:pt x="36" y="13"/>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365" name="Freeform 19"/>
              <p:cNvSpPr>
                <a:spLocks/>
              </p:cNvSpPr>
              <p:nvPr/>
            </p:nvSpPr>
            <p:spPr bwMode="auto">
              <a:xfrm>
                <a:off x="3729" y="2031"/>
                <a:ext cx="237" cy="234"/>
              </a:xfrm>
              <a:custGeom>
                <a:avLst/>
                <a:gdLst>
                  <a:gd name="T0" fmla="*/ 19 w 142"/>
                  <a:gd name="T1" fmla="*/ 21 h 141"/>
                  <a:gd name="T2" fmla="*/ 121 w 142"/>
                  <a:gd name="T3" fmla="*/ 122 h 141"/>
                  <a:gd name="T4" fmla="*/ 113 w 142"/>
                  <a:gd name="T5" fmla="*/ 122 h 141"/>
                  <a:gd name="T6" fmla="*/ 116 w 142"/>
                  <a:gd name="T7" fmla="*/ 141 h 141"/>
                  <a:gd name="T8" fmla="*/ 123 w 142"/>
                  <a:gd name="T9" fmla="*/ 141 h 141"/>
                  <a:gd name="T10" fmla="*/ 142 w 142"/>
                  <a:gd name="T11" fmla="*/ 141 h 141"/>
                  <a:gd name="T12" fmla="*/ 140 w 142"/>
                  <a:gd name="T13" fmla="*/ 122 h 141"/>
                  <a:gd name="T14" fmla="*/ 19 w 142"/>
                  <a:gd name="T15" fmla="*/ 2 h 141"/>
                  <a:gd name="T16" fmla="*/ 0 w 142"/>
                  <a:gd name="T17" fmla="*/ 0 h 141"/>
                  <a:gd name="T18" fmla="*/ 0 w 142"/>
                  <a:gd name="T19" fmla="*/ 18 h 141"/>
                  <a:gd name="T20" fmla="*/ 0 w 142"/>
                  <a:gd name="T21" fmla="*/ 26 h 141"/>
                  <a:gd name="T22" fmla="*/ 19 w 142"/>
                  <a:gd name="T23" fmla="*/ 29 h 141"/>
                  <a:gd name="T24" fmla="*/ 19 w 142"/>
                  <a:gd name="T25" fmla="*/ 21 h 141"/>
                  <a:gd name="T26" fmla="*/ 19 w 142"/>
                  <a:gd name="T27" fmla="*/ 21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42" h="141">
                    <a:moveTo>
                      <a:pt x="19" y="21"/>
                    </a:moveTo>
                    <a:cubicBezTo>
                      <a:pt x="69" y="33"/>
                      <a:pt x="110" y="72"/>
                      <a:pt x="121" y="122"/>
                    </a:cubicBezTo>
                    <a:cubicBezTo>
                      <a:pt x="113" y="122"/>
                      <a:pt x="113" y="122"/>
                      <a:pt x="113" y="122"/>
                    </a:cubicBezTo>
                    <a:cubicBezTo>
                      <a:pt x="115" y="128"/>
                      <a:pt x="116" y="134"/>
                      <a:pt x="116" y="141"/>
                    </a:cubicBezTo>
                    <a:cubicBezTo>
                      <a:pt x="123" y="141"/>
                      <a:pt x="123" y="141"/>
                      <a:pt x="123" y="141"/>
                    </a:cubicBezTo>
                    <a:cubicBezTo>
                      <a:pt x="142" y="141"/>
                      <a:pt x="142" y="141"/>
                      <a:pt x="142" y="141"/>
                    </a:cubicBezTo>
                    <a:cubicBezTo>
                      <a:pt x="142" y="134"/>
                      <a:pt x="141" y="128"/>
                      <a:pt x="140" y="122"/>
                    </a:cubicBezTo>
                    <a:cubicBezTo>
                      <a:pt x="127" y="61"/>
                      <a:pt x="80" y="14"/>
                      <a:pt x="19" y="2"/>
                    </a:cubicBezTo>
                    <a:cubicBezTo>
                      <a:pt x="13" y="1"/>
                      <a:pt x="7" y="1"/>
                      <a:pt x="0" y="0"/>
                    </a:cubicBezTo>
                    <a:cubicBezTo>
                      <a:pt x="0" y="18"/>
                      <a:pt x="0" y="18"/>
                      <a:pt x="0" y="18"/>
                    </a:cubicBezTo>
                    <a:cubicBezTo>
                      <a:pt x="0" y="26"/>
                      <a:pt x="0" y="26"/>
                      <a:pt x="0" y="26"/>
                    </a:cubicBezTo>
                    <a:cubicBezTo>
                      <a:pt x="7" y="27"/>
                      <a:pt x="13" y="28"/>
                      <a:pt x="19" y="29"/>
                    </a:cubicBezTo>
                    <a:cubicBezTo>
                      <a:pt x="19" y="21"/>
                      <a:pt x="19" y="21"/>
                      <a:pt x="19" y="21"/>
                    </a:cubicBezTo>
                    <a:cubicBezTo>
                      <a:pt x="19" y="21"/>
                      <a:pt x="19" y="21"/>
                      <a:pt x="19" y="21"/>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grpSp>
      </p:grpSp>
      <p:grpSp>
        <p:nvGrpSpPr>
          <p:cNvPr id="366" name="Group 365"/>
          <p:cNvGrpSpPr/>
          <p:nvPr>
            <p:custDataLst>
              <p:tags r:id="rId6"/>
            </p:custDataLst>
          </p:nvPr>
        </p:nvGrpSpPr>
        <p:grpSpPr>
          <a:xfrm>
            <a:off x="8606702" y="2240876"/>
            <a:ext cx="302098" cy="292774"/>
            <a:chOff x="7117798" y="2044765"/>
            <a:chExt cx="441444" cy="427820"/>
          </a:xfrm>
        </p:grpSpPr>
        <p:sp>
          <p:nvSpPr>
            <p:cNvPr id="367" name="Freeform 29"/>
            <p:cNvSpPr>
              <a:spLocks/>
            </p:cNvSpPr>
            <p:nvPr/>
          </p:nvSpPr>
          <p:spPr bwMode="auto">
            <a:xfrm rot="16200000">
              <a:off x="7124610" y="2037953"/>
              <a:ext cx="427820" cy="441444"/>
            </a:xfrm>
            <a:custGeom>
              <a:avLst/>
              <a:gdLst>
                <a:gd name="T0" fmla="*/ 189 w 189"/>
                <a:gd name="T1" fmla="*/ 0 h 196"/>
                <a:gd name="T2" fmla="*/ 189 w 189"/>
                <a:gd name="T3" fmla="*/ 196 h 196"/>
                <a:gd name="T4" fmla="*/ 0 w 189"/>
                <a:gd name="T5" fmla="*/ 0 h 196"/>
                <a:gd name="T6" fmla="*/ 189 w 189"/>
                <a:gd name="T7" fmla="*/ 0 h 196"/>
              </a:gdLst>
              <a:ahLst/>
              <a:cxnLst>
                <a:cxn ang="0">
                  <a:pos x="T0" y="T1"/>
                </a:cxn>
                <a:cxn ang="0">
                  <a:pos x="T2" y="T3"/>
                </a:cxn>
                <a:cxn ang="0">
                  <a:pos x="T4" y="T5"/>
                </a:cxn>
                <a:cxn ang="0">
                  <a:pos x="T6" y="T7"/>
                </a:cxn>
              </a:cxnLst>
              <a:rect l="0" t="0" r="r" b="b"/>
              <a:pathLst>
                <a:path w="189" h="196">
                  <a:moveTo>
                    <a:pt x="189" y="0"/>
                  </a:moveTo>
                  <a:cubicBezTo>
                    <a:pt x="189" y="196"/>
                    <a:pt x="189" y="196"/>
                    <a:pt x="189" y="196"/>
                  </a:cubicBezTo>
                  <a:cubicBezTo>
                    <a:pt x="85" y="196"/>
                    <a:pt x="0" y="108"/>
                    <a:pt x="0" y="0"/>
                  </a:cubicBezTo>
                  <a:lnTo>
                    <a:pt x="189" y="0"/>
                  </a:lnTo>
                  <a:close/>
                </a:path>
              </a:pathLst>
            </a:custGeom>
            <a:solidFill>
              <a:srgbClr val="FFFFFF"/>
            </a:solidFill>
            <a:ln w="31750">
              <a:solidFill>
                <a:srgbClr val="F45E0A"/>
              </a:solidFill>
              <a:round/>
              <a:headEnd/>
              <a:tailEnd/>
            </a:ln>
          </p:spPr>
          <p:txBody>
            <a:bodyPr vert="horz" wrap="square" lIns="121888" tIns="60944" rIns="121888" bIns="60944" numCol="1" anchor="t" anchorCtr="0" compatLnSpc="1">
              <a:prstTxWarp prst="textNoShape">
                <a:avLst/>
              </a:prstTxWarp>
            </a:bodyPr>
            <a:lstStyle/>
            <a:p>
              <a:pPr defTabSz="1218895"/>
              <a:endParaRPr lang="en-US" sz="2399" kern="0" dirty="0">
                <a:solidFill>
                  <a:sysClr val="windowText" lastClr="000000"/>
                </a:solidFill>
              </a:endParaRPr>
            </a:p>
          </p:txBody>
        </p:sp>
        <p:grpSp>
          <p:nvGrpSpPr>
            <p:cNvPr id="368" name="Group 4"/>
            <p:cNvGrpSpPr>
              <a:grpSpLocks noChangeAspect="1"/>
            </p:cNvGrpSpPr>
            <p:nvPr/>
          </p:nvGrpSpPr>
          <p:grpSpPr bwMode="auto">
            <a:xfrm>
              <a:off x="7169229" y="2089852"/>
              <a:ext cx="309666" cy="312124"/>
              <a:chOff x="3712" y="2035"/>
              <a:chExt cx="252" cy="254"/>
            </a:xfrm>
          </p:grpSpPr>
          <p:sp>
            <p:nvSpPr>
              <p:cNvPr id="369" name="Freeform 5"/>
              <p:cNvSpPr>
                <a:spLocks noEditPoints="1"/>
              </p:cNvSpPr>
              <p:nvPr/>
            </p:nvSpPr>
            <p:spPr bwMode="auto">
              <a:xfrm>
                <a:off x="3712" y="2035"/>
                <a:ext cx="189" cy="171"/>
              </a:xfrm>
              <a:custGeom>
                <a:avLst/>
                <a:gdLst>
                  <a:gd name="T0" fmla="*/ 94 w 113"/>
                  <a:gd name="T1" fmla="*/ 71 h 103"/>
                  <a:gd name="T2" fmla="*/ 92 w 113"/>
                  <a:gd name="T3" fmla="*/ 71 h 103"/>
                  <a:gd name="T4" fmla="*/ 35 w 113"/>
                  <a:gd name="T5" fmla="*/ 80 h 103"/>
                  <a:gd name="T6" fmla="*/ 17 w 113"/>
                  <a:gd name="T7" fmla="*/ 21 h 103"/>
                  <a:gd name="T8" fmla="*/ 15 w 113"/>
                  <a:gd name="T9" fmla="*/ 19 h 103"/>
                  <a:gd name="T10" fmla="*/ 10 w 113"/>
                  <a:gd name="T11" fmla="*/ 15 h 103"/>
                  <a:gd name="T12" fmla="*/ 8 w 113"/>
                  <a:gd name="T13" fmla="*/ 15 h 103"/>
                  <a:gd name="T14" fmla="*/ 7 w 113"/>
                  <a:gd name="T15" fmla="*/ 17 h 103"/>
                  <a:gd name="T16" fmla="*/ 5 w 113"/>
                  <a:gd name="T17" fmla="*/ 17 h 103"/>
                  <a:gd name="T18" fmla="*/ 3 w 113"/>
                  <a:gd name="T19" fmla="*/ 17 h 103"/>
                  <a:gd name="T20" fmla="*/ 1 w 113"/>
                  <a:gd name="T21" fmla="*/ 19 h 103"/>
                  <a:gd name="T22" fmla="*/ 0 w 113"/>
                  <a:gd name="T23" fmla="*/ 19 h 103"/>
                  <a:gd name="T24" fmla="*/ 0 w 113"/>
                  <a:gd name="T25" fmla="*/ 74 h 103"/>
                  <a:gd name="T26" fmla="*/ 15 w 113"/>
                  <a:gd name="T27" fmla="*/ 87 h 103"/>
                  <a:gd name="T28" fmla="*/ 95 w 113"/>
                  <a:gd name="T29" fmla="*/ 73 h 103"/>
                  <a:gd name="T30" fmla="*/ 95 w 113"/>
                  <a:gd name="T31" fmla="*/ 71 h 103"/>
                  <a:gd name="T32" fmla="*/ 94 w 113"/>
                  <a:gd name="T33" fmla="*/ 71 h 103"/>
                  <a:gd name="T34" fmla="*/ 12 w 113"/>
                  <a:gd name="T35" fmla="*/ 0 h 103"/>
                  <a:gd name="T36" fmla="*/ 12 w 113"/>
                  <a:gd name="T37" fmla="*/ 1 h 103"/>
                  <a:gd name="T38" fmla="*/ 12 w 113"/>
                  <a:gd name="T39" fmla="*/ 3 h 103"/>
                  <a:gd name="T40" fmla="*/ 12 w 113"/>
                  <a:gd name="T41" fmla="*/ 5 h 103"/>
                  <a:gd name="T42" fmla="*/ 12 w 113"/>
                  <a:gd name="T43" fmla="*/ 8 h 103"/>
                  <a:gd name="T44" fmla="*/ 14 w 113"/>
                  <a:gd name="T45" fmla="*/ 10 h 103"/>
                  <a:gd name="T46" fmla="*/ 19 w 113"/>
                  <a:gd name="T47" fmla="*/ 14 h 103"/>
                  <a:gd name="T48" fmla="*/ 21 w 113"/>
                  <a:gd name="T49" fmla="*/ 14 h 103"/>
                  <a:gd name="T50" fmla="*/ 36 w 113"/>
                  <a:gd name="T51" fmla="*/ 0 h 103"/>
                  <a:gd name="T52" fmla="*/ 12 w 113"/>
                  <a:gd name="T53" fmla="*/ 0 h 103"/>
                  <a:gd name="T54" fmla="*/ 100 w 113"/>
                  <a:gd name="T55" fmla="*/ 0 h 103"/>
                  <a:gd name="T56" fmla="*/ 82 w 113"/>
                  <a:gd name="T57" fmla="*/ 0 h 103"/>
                  <a:gd name="T58" fmla="*/ 102 w 113"/>
                  <a:gd name="T59" fmla="*/ 53 h 103"/>
                  <a:gd name="T60" fmla="*/ 102 w 113"/>
                  <a:gd name="T61" fmla="*/ 55 h 103"/>
                  <a:gd name="T62" fmla="*/ 104 w 113"/>
                  <a:gd name="T63" fmla="*/ 57 h 103"/>
                  <a:gd name="T64" fmla="*/ 106 w 113"/>
                  <a:gd name="T65" fmla="*/ 57 h 103"/>
                  <a:gd name="T66" fmla="*/ 100 w 113"/>
                  <a:gd name="T67" fmla="*/ 0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13" h="103">
                    <a:moveTo>
                      <a:pt x="94" y="71"/>
                    </a:moveTo>
                    <a:cubicBezTo>
                      <a:pt x="94" y="69"/>
                      <a:pt x="92" y="69"/>
                      <a:pt x="92" y="71"/>
                    </a:cubicBezTo>
                    <a:cubicBezTo>
                      <a:pt x="78" y="87"/>
                      <a:pt x="55" y="91"/>
                      <a:pt x="35" y="80"/>
                    </a:cubicBezTo>
                    <a:cubicBezTo>
                      <a:pt x="15" y="67"/>
                      <a:pt x="7" y="42"/>
                      <a:pt x="17" y="21"/>
                    </a:cubicBezTo>
                    <a:cubicBezTo>
                      <a:pt x="17" y="19"/>
                      <a:pt x="17" y="19"/>
                      <a:pt x="15" y="19"/>
                    </a:cubicBezTo>
                    <a:cubicBezTo>
                      <a:pt x="10" y="15"/>
                      <a:pt x="10" y="15"/>
                      <a:pt x="10" y="15"/>
                    </a:cubicBezTo>
                    <a:cubicBezTo>
                      <a:pt x="8" y="15"/>
                      <a:pt x="8" y="15"/>
                      <a:pt x="8" y="15"/>
                    </a:cubicBezTo>
                    <a:cubicBezTo>
                      <a:pt x="7" y="17"/>
                      <a:pt x="7" y="17"/>
                      <a:pt x="7" y="17"/>
                    </a:cubicBezTo>
                    <a:cubicBezTo>
                      <a:pt x="5" y="17"/>
                      <a:pt x="5" y="17"/>
                      <a:pt x="5" y="17"/>
                    </a:cubicBezTo>
                    <a:cubicBezTo>
                      <a:pt x="5" y="17"/>
                      <a:pt x="5" y="17"/>
                      <a:pt x="3" y="17"/>
                    </a:cubicBezTo>
                    <a:cubicBezTo>
                      <a:pt x="3" y="19"/>
                      <a:pt x="3" y="19"/>
                      <a:pt x="1" y="19"/>
                    </a:cubicBezTo>
                    <a:cubicBezTo>
                      <a:pt x="0" y="19"/>
                      <a:pt x="0" y="19"/>
                      <a:pt x="0" y="19"/>
                    </a:cubicBezTo>
                    <a:cubicBezTo>
                      <a:pt x="0" y="74"/>
                      <a:pt x="0" y="74"/>
                      <a:pt x="0" y="74"/>
                    </a:cubicBezTo>
                    <a:cubicBezTo>
                      <a:pt x="5" y="80"/>
                      <a:pt x="10" y="83"/>
                      <a:pt x="15" y="87"/>
                    </a:cubicBezTo>
                    <a:cubicBezTo>
                      <a:pt x="42" y="103"/>
                      <a:pt x="78" y="96"/>
                      <a:pt x="95" y="73"/>
                    </a:cubicBezTo>
                    <a:cubicBezTo>
                      <a:pt x="95" y="71"/>
                      <a:pt x="95" y="71"/>
                      <a:pt x="95" y="71"/>
                    </a:cubicBezTo>
                    <a:cubicBezTo>
                      <a:pt x="94" y="71"/>
                      <a:pt x="94" y="71"/>
                      <a:pt x="94" y="71"/>
                    </a:cubicBezTo>
                    <a:close/>
                    <a:moveTo>
                      <a:pt x="12" y="0"/>
                    </a:moveTo>
                    <a:cubicBezTo>
                      <a:pt x="12" y="1"/>
                      <a:pt x="12" y="1"/>
                      <a:pt x="12" y="1"/>
                    </a:cubicBezTo>
                    <a:cubicBezTo>
                      <a:pt x="12" y="1"/>
                      <a:pt x="12" y="1"/>
                      <a:pt x="12" y="3"/>
                    </a:cubicBezTo>
                    <a:cubicBezTo>
                      <a:pt x="12" y="3"/>
                      <a:pt x="12" y="3"/>
                      <a:pt x="12" y="5"/>
                    </a:cubicBezTo>
                    <a:cubicBezTo>
                      <a:pt x="12" y="7"/>
                      <a:pt x="12" y="8"/>
                      <a:pt x="12" y="8"/>
                    </a:cubicBezTo>
                    <a:cubicBezTo>
                      <a:pt x="12" y="8"/>
                      <a:pt x="12" y="10"/>
                      <a:pt x="14" y="10"/>
                    </a:cubicBezTo>
                    <a:cubicBezTo>
                      <a:pt x="19" y="14"/>
                      <a:pt x="19" y="14"/>
                      <a:pt x="19" y="14"/>
                    </a:cubicBezTo>
                    <a:cubicBezTo>
                      <a:pt x="21" y="14"/>
                      <a:pt x="21" y="14"/>
                      <a:pt x="21" y="14"/>
                    </a:cubicBezTo>
                    <a:cubicBezTo>
                      <a:pt x="25" y="8"/>
                      <a:pt x="30" y="3"/>
                      <a:pt x="36" y="0"/>
                    </a:cubicBezTo>
                    <a:lnTo>
                      <a:pt x="12" y="0"/>
                    </a:lnTo>
                    <a:close/>
                    <a:moveTo>
                      <a:pt x="100" y="0"/>
                    </a:moveTo>
                    <a:cubicBezTo>
                      <a:pt x="82" y="0"/>
                      <a:pt x="82" y="0"/>
                      <a:pt x="82" y="0"/>
                    </a:cubicBezTo>
                    <a:cubicBezTo>
                      <a:pt x="101" y="11"/>
                      <a:pt x="108" y="34"/>
                      <a:pt x="102" y="53"/>
                    </a:cubicBezTo>
                    <a:cubicBezTo>
                      <a:pt x="101" y="55"/>
                      <a:pt x="102" y="55"/>
                      <a:pt x="102" y="55"/>
                    </a:cubicBezTo>
                    <a:cubicBezTo>
                      <a:pt x="104" y="57"/>
                      <a:pt x="104" y="57"/>
                      <a:pt x="104" y="57"/>
                    </a:cubicBezTo>
                    <a:cubicBezTo>
                      <a:pt x="104" y="57"/>
                      <a:pt x="104" y="57"/>
                      <a:pt x="106" y="57"/>
                    </a:cubicBezTo>
                    <a:cubicBezTo>
                      <a:pt x="113" y="38"/>
                      <a:pt x="111" y="17"/>
                      <a:pt x="100" y="0"/>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370" name="Freeform 6"/>
              <p:cNvSpPr>
                <a:spLocks/>
              </p:cNvSpPr>
              <p:nvPr/>
            </p:nvSpPr>
            <p:spPr bwMode="auto">
              <a:xfrm>
                <a:off x="3747" y="2035"/>
                <a:ext cx="70" cy="108"/>
              </a:xfrm>
              <a:custGeom>
                <a:avLst/>
                <a:gdLst>
                  <a:gd name="T0" fmla="*/ 42 w 42"/>
                  <a:gd name="T1" fmla="*/ 2 h 65"/>
                  <a:gd name="T2" fmla="*/ 23 w 42"/>
                  <a:gd name="T3" fmla="*/ 3 h 65"/>
                  <a:gd name="T4" fmla="*/ 17 w 42"/>
                  <a:gd name="T5" fmla="*/ 28 h 65"/>
                  <a:gd name="T6" fmla="*/ 0 w 42"/>
                  <a:gd name="T7" fmla="*/ 46 h 65"/>
                  <a:gd name="T8" fmla="*/ 8 w 42"/>
                  <a:gd name="T9" fmla="*/ 65 h 65"/>
                  <a:gd name="T10" fmla="*/ 33 w 42"/>
                  <a:gd name="T11" fmla="*/ 39 h 65"/>
                  <a:gd name="T12" fmla="*/ 42 w 42"/>
                  <a:gd name="T13" fmla="*/ 2 h 65"/>
                </a:gdLst>
                <a:ahLst/>
                <a:cxnLst>
                  <a:cxn ang="0">
                    <a:pos x="T0" y="T1"/>
                  </a:cxn>
                  <a:cxn ang="0">
                    <a:pos x="T2" y="T3"/>
                  </a:cxn>
                  <a:cxn ang="0">
                    <a:pos x="T4" y="T5"/>
                  </a:cxn>
                  <a:cxn ang="0">
                    <a:pos x="T6" y="T7"/>
                  </a:cxn>
                  <a:cxn ang="0">
                    <a:pos x="T8" y="T9"/>
                  </a:cxn>
                  <a:cxn ang="0">
                    <a:pos x="T10" y="T11"/>
                  </a:cxn>
                  <a:cxn ang="0">
                    <a:pos x="T12" y="T13"/>
                  </a:cxn>
                </a:cxnLst>
                <a:rect l="0" t="0" r="r" b="b"/>
                <a:pathLst>
                  <a:path w="42" h="65">
                    <a:moveTo>
                      <a:pt x="42" y="2"/>
                    </a:moveTo>
                    <a:cubicBezTo>
                      <a:pt x="35" y="0"/>
                      <a:pt x="28" y="2"/>
                      <a:pt x="23" y="3"/>
                    </a:cubicBezTo>
                    <a:cubicBezTo>
                      <a:pt x="23" y="11"/>
                      <a:pt x="22" y="20"/>
                      <a:pt x="17" y="28"/>
                    </a:cubicBezTo>
                    <a:cubicBezTo>
                      <a:pt x="13" y="37"/>
                      <a:pt x="6" y="42"/>
                      <a:pt x="0" y="46"/>
                    </a:cubicBezTo>
                    <a:cubicBezTo>
                      <a:pt x="1" y="54"/>
                      <a:pt x="5" y="59"/>
                      <a:pt x="8" y="65"/>
                    </a:cubicBezTo>
                    <a:cubicBezTo>
                      <a:pt x="18" y="59"/>
                      <a:pt x="27" y="50"/>
                      <a:pt x="33" y="39"/>
                    </a:cubicBezTo>
                    <a:cubicBezTo>
                      <a:pt x="39" y="28"/>
                      <a:pt x="42" y="15"/>
                      <a:pt x="42" y="2"/>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371" name="Freeform 7"/>
              <p:cNvSpPr>
                <a:spLocks/>
              </p:cNvSpPr>
              <p:nvPr/>
            </p:nvSpPr>
            <p:spPr bwMode="auto">
              <a:xfrm>
                <a:off x="3727" y="2053"/>
                <a:ext cx="237" cy="236"/>
              </a:xfrm>
              <a:custGeom>
                <a:avLst/>
                <a:gdLst>
                  <a:gd name="T0" fmla="*/ 121 w 142"/>
                  <a:gd name="T1" fmla="*/ 19 h 142"/>
                  <a:gd name="T2" fmla="*/ 19 w 142"/>
                  <a:gd name="T3" fmla="*/ 120 h 142"/>
                  <a:gd name="T4" fmla="*/ 19 w 142"/>
                  <a:gd name="T5" fmla="*/ 112 h 142"/>
                  <a:gd name="T6" fmla="*/ 0 w 142"/>
                  <a:gd name="T7" fmla="*/ 115 h 142"/>
                  <a:gd name="T8" fmla="*/ 0 w 142"/>
                  <a:gd name="T9" fmla="*/ 123 h 142"/>
                  <a:gd name="T10" fmla="*/ 0 w 142"/>
                  <a:gd name="T11" fmla="*/ 142 h 142"/>
                  <a:gd name="T12" fmla="*/ 19 w 142"/>
                  <a:gd name="T13" fmla="*/ 139 h 142"/>
                  <a:gd name="T14" fmla="*/ 140 w 142"/>
                  <a:gd name="T15" fmla="*/ 19 h 142"/>
                  <a:gd name="T16" fmla="*/ 142 w 142"/>
                  <a:gd name="T17" fmla="*/ 0 h 142"/>
                  <a:gd name="T18" fmla="*/ 123 w 142"/>
                  <a:gd name="T19" fmla="*/ 0 h 142"/>
                  <a:gd name="T20" fmla="*/ 116 w 142"/>
                  <a:gd name="T21" fmla="*/ 0 h 142"/>
                  <a:gd name="T22" fmla="*/ 113 w 142"/>
                  <a:gd name="T23" fmla="*/ 19 h 142"/>
                  <a:gd name="T24" fmla="*/ 121 w 142"/>
                  <a:gd name="T25" fmla="*/ 19 h 142"/>
                  <a:gd name="T26" fmla="*/ 121 w 142"/>
                  <a:gd name="T27" fmla="*/ 19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42" h="142">
                    <a:moveTo>
                      <a:pt x="121" y="19"/>
                    </a:moveTo>
                    <a:cubicBezTo>
                      <a:pt x="110" y="69"/>
                      <a:pt x="69" y="108"/>
                      <a:pt x="19" y="120"/>
                    </a:cubicBezTo>
                    <a:cubicBezTo>
                      <a:pt x="19" y="112"/>
                      <a:pt x="19" y="112"/>
                      <a:pt x="19" y="112"/>
                    </a:cubicBezTo>
                    <a:cubicBezTo>
                      <a:pt x="13" y="113"/>
                      <a:pt x="7" y="114"/>
                      <a:pt x="0" y="115"/>
                    </a:cubicBezTo>
                    <a:cubicBezTo>
                      <a:pt x="0" y="123"/>
                      <a:pt x="0" y="123"/>
                      <a:pt x="0" y="123"/>
                    </a:cubicBezTo>
                    <a:cubicBezTo>
                      <a:pt x="0" y="142"/>
                      <a:pt x="0" y="142"/>
                      <a:pt x="0" y="142"/>
                    </a:cubicBezTo>
                    <a:cubicBezTo>
                      <a:pt x="7" y="141"/>
                      <a:pt x="13" y="141"/>
                      <a:pt x="19" y="139"/>
                    </a:cubicBezTo>
                    <a:cubicBezTo>
                      <a:pt x="80" y="127"/>
                      <a:pt x="127" y="80"/>
                      <a:pt x="140" y="19"/>
                    </a:cubicBezTo>
                    <a:cubicBezTo>
                      <a:pt x="141" y="13"/>
                      <a:pt x="142" y="7"/>
                      <a:pt x="142" y="0"/>
                    </a:cubicBezTo>
                    <a:cubicBezTo>
                      <a:pt x="123" y="0"/>
                      <a:pt x="123" y="0"/>
                      <a:pt x="123" y="0"/>
                    </a:cubicBezTo>
                    <a:cubicBezTo>
                      <a:pt x="116" y="0"/>
                      <a:pt x="116" y="0"/>
                      <a:pt x="116" y="0"/>
                    </a:cubicBezTo>
                    <a:cubicBezTo>
                      <a:pt x="116" y="7"/>
                      <a:pt x="115" y="13"/>
                      <a:pt x="113" y="19"/>
                    </a:cubicBezTo>
                    <a:cubicBezTo>
                      <a:pt x="121" y="19"/>
                      <a:pt x="121" y="19"/>
                      <a:pt x="121" y="19"/>
                    </a:cubicBezTo>
                    <a:cubicBezTo>
                      <a:pt x="121" y="19"/>
                      <a:pt x="121" y="19"/>
                      <a:pt x="121" y="19"/>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grpSp>
      </p:grpSp>
      <p:grpSp>
        <p:nvGrpSpPr>
          <p:cNvPr id="372" name="Group 371"/>
          <p:cNvGrpSpPr/>
          <p:nvPr>
            <p:custDataLst>
              <p:tags r:id="rId7"/>
            </p:custDataLst>
          </p:nvPr>
        </p:nvGrpSpPr>
        <p:grpSpPr>
          <a:xfrm>
            <a:off x="8298727" y="1939342"/>
            <a:ext cx="302096" cy="292772"/>
            <a:chOff x="6528577" y="1417794"/>
            <a:chExt cx="441442" cy="427818"/>
          </a:xfrm>
        </p:grpSpPr>
        <p:sp>
          <p:nvSpPr>
            <p:cNvPr id="373" name="Freeform 29"/>
            <p:cNvSpPr>
              <a:spLocks/>
            </p:cNvSpPr>
            <p:nvPr/>
          </p:nvSpPr>
          <p:spPr bwMode="auto">
            <a:xfrm rot="5400000">
              <a:off x="6535389" y="1410982"/>
              <a:ext cx="427818" cy="441442"/>
            </a:xfrm>
            <a:custGeom>
              <a:avLst/>
              <a:gdLst>
                <a:gd name="T0" fmla="*/ 189 w 189"/>
                <a:gd name="T1" fmla="*/ 0 h 196"/>
                <a:gd name="T2" fmla="*/ 189 w 189"/>
                <a:gd name="T3" fmla="*/ 196 h 196"/>
                <a:gd name="T4" fmla="*/ 0 w 189"/>
                <a:gd name="T5" fmla="*/ 0 h 196"/>
                <a:gd name="T6" fmla="*/ 189 w 189"/>
                <a:gd name="T7" fmla="*/ 0 h 196"/>
              </a:gdLst>
              <a:ahLst/>
              <a:cxnLst>
                <a:cxn ang="0">
                  <a:pos x="T0" y="T1"/>
                </a:cxn>
                <a:cxn ang="0">
                  <a:pos x="T2" y="T3"/>
                </a:cxn>
                <a:cxn ang="0">
                  <a:pos x="T4" y="T5"/>
                </a:cxn>
                <a:cxn ang="0">
                  <a:pos x="T6" y="T7"/>
                </a:cxn>
              </a:cxnLst>
              <a:rect l="0" t="0" r="r" b="b"/>
              <a:pathLst>
                <a:path w="189" h="196">
                  <a:moveTo>
                    <a:pt x="189" y="0"/>
                  </a:moveTo>
                  <a:cubicBezTo>
                    <a:pt x="189" y="196"/>
                    <a:pt x="189" y="196"/>
                    <a:pt x="189" y="196"/>
                  </a:cubicBezTo>
                  <a:cubicBezTo>
                    <a:pt x="85" y="196"/>
                    <a:pt x="0" y="108"/>
                    <a:pt x="0" y="0"/>
                  </a:cubicBezTo>
                  <a:lnTo>
                    <a:pt x="189" y="0"/>
                  </a:lnTo>
                  <a:close/>
                </a:path>
              </a:pathLst>
            </a:custGeom>
            <a:solidFill>
              <a:srgbClr val="FFFFFF"/>
            </a:solidFill>
            <a:ln w="31750">
              <a:solidFill>
                <a:srgbClr val="F45E0A"/>
              </a:solidFill>
              <a:round/>
              <a:headEnd/>
              <a:tailEnd/>
            </a:ln>
          </p:spPr>
          <p:txBody>
            <a:bodyPr vert="horz" wrap="square" lIns="121888" tIns="60944" rIns="121888" bIns="60944" numCol="1" anchor="t" anchorCtr="0" compatLnSpc="1">
              <a:prstTxWarp prst="textNoShape">
                <a:avLst/>
              </a:prstTxWarp>
            </a:bodyPr>
            <a:lstStyle/>
            <a:p>
              <a:pPr defTabSz="1218895"/>
              <a:endParaRPr lang="en-US" sz="2399" kern="0" dirty="0">
                <a:solidFill>
                  <a:sysClr val="windowText" lastClr="000000"/>
                </a:solidFill>
              </a:endParaRPr>
            </a:p>
          </p:txBody>
        </p:sp>
        <p:grpSp>
          <p:nvGrpSpPr>
            <p:cNvPr id="374" name="Group 22"/>
            <p:cNvGrpSpPr>
              <a:grpSpLocks noChangeAspect="1"/>
            </p:cNvGrpSpPr>
            <p:nvPr/>
          </p:nvGrpSpPr>
          <p:grpSpPr bwMode="auto">
            <a:xfrm>
              <a:off x="6614150" y="1494748"/>
              <a:ext cx="312124" cy="312124"/>
              <a:chOff x="3713" y="2031"/>
              <a:chExt cx="254" cy="254"/>
            </a:xfrm>
          </p:grpSpPr>
          <p:sp>
            <p:nvSpPr>
              <p:cNvPr id="375" name="Freeform 23"/>
              <p:cNvSpPr>
                <a:spLocks/>
              </p:cNvSpPr>
              <p:nvPr/>
            </p:nvSpPr>
            <p:spPr bwMode="auto">
              <a:xfrm>
                <a:off x="3800" y="2101"/>
                <a:ext cx="164" cy="184"/>
              </a:xfrm>
              <a:custGeom>
                <a:avLst/>
                <a:gdLst>
                  <a:gd name="T0" fmla="*/ 96 w 98"/>
                  <a:gd name="T1" fmla="*/ 94 h 111"/>
                  <a:gd name="T2" fmla="*/ 54 w 98"/>
                  <a:gd name="T3" fmla="*/ 50 h 111"/>
                  <a:gd name="T4" fmla="*/ 91 w 98"/>
                  <a:gd name="T5" fmla="*/ 3 h 111"/>
                  <a:gd name="T6" fmla="*/ 91 w 98"/>
                  <a:gd name="T7" fmla="*/ 1 h 111"/>
                  <a:gd name="T8" fmla="*/ 91 w 98"/>
                  <a:gd name="T9" fmla="*/ 0 h 111"/>
                  <a:gd name="T10" fmla="*/ 38 w 98"/>
                  <a:gd name="T11" fmla="*/ 62 h 111"/>
                  <a:gd name="T12" fmla="*/ 41 w 98"/>
                  <a:gd name="T13" fmla="*/ 82 h 111"/>
                  <a:gd name="T14" fmla="*/ 22 w 98"/>
                  <a:gd name="T15" fmla="*/ 89 h 111"/>
                  <a:gd name="T16" fmla="*/ 0 w 98"/>
                  <a:gd name="T17" fmla="*/ 111 h 111"/>
                  <a:gd name="T18" fmla="*/ 18 w 98"/>
                  <a:gd name="T19" fmla="*/ 111 h 111"/>
                  <a:gd name="T20" fmla="*/ 18 w 98"/>
                  <a:gd name="T21" fmla="*/ 110 h 111"/>
                  <a:gd name="T22" fmla="*/ 64 w 98"/>
                  <a:gd name="T23" fmla="*/ 111 h 111"/>
                  <a:gd name="T24" fmla="*/ 89 w 98"/>
                  <a:gd name="T25" fmla="*/ 111 h 111"/>
                  <a:gd name="T26" fmla="*/ 89 w 98"/>
                  <a:gd name="T27" fmla="*/ 109 h 111"/>
                  <a:gd name="T28" fmla="*/ 91 w 98"/>
                  <a:gd name="T29" fmla="*/ 109 h 111"/>
                  <a:gd name="T30" fmla="*/ 91 w 98"/>
                  <a:gd name="T31" fmla="*/ 107 h 111"/>
                  <a:gd name="T32" fmla="*/ 93 w 98"/>
                  <a:gd name="T33" fmla="*/ 107 h 111"/>
                  <a:gd name="T34" fmla="*/ 93 w 98"/>
                  <a:gd name="T35" fmla="*/ 105 h 111"/>
                  <a:gd name="T36" fmla="*/ 96 w 98"/>
                  <a:gd name="T37" fmla="*/ 105 h 111"/>
                  <a:gd name="T38" fmla="*/ 98 w 98"/>
                  <a:gd name="T39" fmla="*/ 103 h 111"/>
                  <a:gd name="T40" fmla="*/ 98 w 98"/>
                  <a:gd name="T41" fmla="*/ 96 h 111"/>
                  <a:gd name="T42" fmla="*/ 96 w 98"/>
                  <a:gd name="T43" fmla="*/ 94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8" h="111">
                    <a:moveTo>
                      <a:pt x="96" y="94"/>
                    </a:moveTo>
                    <a:cubicBezTo>
                      <a:pt x="73" y="93"/>
                      <a:pt x="54" y="73"/>
                      <a:pt x="54" y="50"/>
                    </a:cubicBezTo>
                    <a:cubicBezTo>
                      <a:pt x="54" y="26"/>
                      <a:pt x="70" y="9"/>
                      <a:pt x="91" y="3"/>
                    </a:cubicBezTo>
                    <a:cubicBezTo>
                      <a:pt x="91" y="1"/>
                      <a:pt x="91" y="1"/>
                      <a:pt x="91" y="1"/>
                    </a:cubicBezTo>
                    <a:cubicBezTo>
                      <a:pt x="91" y="0"/>
                      <a:pt x="91" y="0"/>
                      <a:pt x="91" y="0"/>
                    </a:cubicBezTo>
                    <a:cubicBezTo>
                      <a:pt x="61" y="5"/>
                      <a:pt x="38" y="30"/>
                      <a:pt x="38" y="62"/>
                    </a:cubicBezTo>
                    <a:cubicBezTo>
                      <a:pt x="38" y="69"/>
                      <a:pt x="38" y="76"/>
                      <a:pt x="41" y="82"/>
                    </a:cubicBezTo>
                    <a:cubicBezTo>
                      <a:pt x="34" y="84"/>
                      <a:pt x="27" y="85"/>
                      <a:pt x="22" y="89"/>
                    </a:cubicBezTo>
                    <a:cubicBezTo>
                      <a:pt x="13" y="94"/>
                      <a:pt x="5" y="102"/>
                      <a:pt x="0" y="111"/>
                    </a:cubicBezTo>
                    <a:cubicBezTo>
                      <a:pt x="18" y="111"/>
                      <a:pt x="18" y="111"/>
                      <a:pt x="18" y="111"/>
                    </a:cubicBezTo>
                    <a:cubicBezTo>
                      <a:pt x="18" y="111"/>
                      <a:pt x="18" y="110"/>
                      <a:pt x="18" y="110"/>
                    </a:cubicBezTo>
                    <a:cubicBezTo>
                      <a:pt x="33" y="102"/>
                      <a:pt x="51" y="103"/>
                      <a:pt x="64" y="111"/>
                    </a:cubicBezTo>
                    <a:cubicBezTo>
                      <a:pt x="89" y="111"/>
                      <a:pt x="89" y="111"/>
                      <a:pt x="89" y="111"/>
                    </a:cubicBezTo>
                    <a:cubicBezTo>
                      <a:pt x="89" y="109"/>
                      <a:pt x="89" y="109"/>
                      <a:pt x="89" y="109"/>
                    </a:cubicBezTo>
                    <a:cubicBezTo>
                      <a:pt x="91" y="109"/>
                      <a:pt x="91" y="109"/>
                      <a:pt x="91" y="109"/>
                    </a:cubicBezTo>
                    <a:cubicBezTo>
                      <a:pt x="91" y="107"/>
                      <a:pt x="91" y="107"/>
                      <a:pt x="91" y="107"/>
                    </a:cubicBezTo>
                    <a:cubicBezTo>
                      <a:pt x="93" y="107"/>
                      <a:pt x="93" y="107"/>
                      <a:pt x="93" y="107"/>
                    </a:cubicBezTo>
                    <a:cubicBezTo>
                      <a:pt x="93" y="107"/>
                      <a:pt x="93" y="107"/>
                      <a:pt x="93" y="105"/>
                    </a:cubicBezTo>
                    <a:cubicBezTo>
                      <a:pt x="95" y="105"/>
                      <a:pt x="95" y="105"/>
                      <a:pt x="96" y="105"/>
                    </a:cubicBezTo>
                    <a:cubicBezTo>
                      <a:pt x="98" y="103"/>
                      <a:pt x="98" y="103"/>
                      <a:pt x="98" y="103"/>
                    </a:cubicBezTo>
                    <a:cubicBezTo>
                      <a:pt x="98" y="96"/>
                      <a:pt x="98" y="96"/>
                      <a:pt x="98" y="96"/>
                    </a:cubicBezTo>
                    <a:lnTo>
                      <a:pt x="96" y="9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376" name="Freeform 24"/>
              <p:cNvSpPr>
                <a:spLocks/>
              </p:cNvSpPr>
              <p:nvPr/>
            </p:nvSpPr>
            <p:spPr bwMode="auto">
              <a:xfrm>
                <a:off x="3912" y="2182"/>
                <a:ext cx="55" cy="52"/>
              </a:xfrm>
              <a:custGeom>
                <a:avLst/>
                <a:gdLst>
                  <a:gd name="T0" fmla="*/ 33 w 33"/>
                  <a:gd name="T1" fmla="*/ 0 h 31"/>
                  <a:gd name="T2" fmla="*/ 33 w 33"/>
                  <a:gd name="T3" fmla="*/ 23 h 31"/>
                  <a:gd name="T4" fmla="*/ 11 w 33"/>
                  <a:gd name="T5" fmla="*/ 31 h 31"/>
                  <a:gd name="T6" fmla="*/ 0 w 33"/>
                  <a:gd name="T7" fmla="*/ 13 h 31"/>
                  <a:gd name="T8" fmla="*/ 33 w 33"/>
                  <a:gd name="T9" fmla="*/ 0 h 31"/>
                </a:gdLst>
                <a:ahLst/>
                <a:cxnLst>
                  <a:cxn ang="0">
                    <a:pos x="T0" y="T1"/>
                  </a:cxn>
                  <a:cxn ang="0">
                    <a:pos x="T2" y="T3"/>
                  </a:cxn>
                  <a:cxn ang="0">
                    <a:pos x="T4" y="T5"/>
                  </a:cxn>
                  <a:cxn ang="0">
                    <a:pos x="T6" y="T7"/>
                  </a:cxn>
                  <a:cxn ang="0">
                    <a:pos x="T8" y="T9"/>
                  </a:cxn>
                </a:cxnLst>
                <a:rect l="0" t="0" r="r" b="b"/>
                <a:pathLst>
                  <a:path w="33" h="31">
                    <a:moveTo>
                      <a:pt x="33" y="0"/>
                    </a:moveTo>
                    <a:cubicBezTo>
                      <a:pt x="33" y="23"/>
                      <a:pt x="33" y="23"/>
                      <a:pt x="33" y="23"/>
                    </a:cubicBezTo>
                    <a:cubicBezTo>
                      <a:pt x="24" y="23"/>
                      <a:pt x="18" y="25"/>
                      <a:pt x="11" y="31"/>
                    </a:cubicBezTo>
                    <a:cubicBezTo>
                      <a:pt x="6" y="25"/>
                      <a:pt x="2" y="19"/>
                      <a:pt x="0" y="13"/>
                    </a:cubicBezTo>
                    <a:cubicBezTo>
                      <a:pt x="9" y="5"/>
                      <a:pt x="21" y="1"/>
                      <a:pt x="33" y="0"/>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377" name="Freeform 25"/>
              <p:cNvSpPr>
                <a:spLocks/>
              </p:cNvSpPr>
              <p:nvPr/>
            </p:nvSpPr>
            <p:spPr bwMode="auto">
              <a:xfrm>
                <a:off x="3713" y="2031"/>
                <a:ext cx="231" cy="234"/>
              </a:xfrm>
              <a:custGeom>
                <a:avLst/>
                <a:gdLst>
                  <a:gd name="T0" fmla="*/ 21 w 138"/>
                  <a:gd name="T1" fmla="*/ 122 h 141"/>
                  <a:gd name="T2" fmla="*/ 120 w 138"/>
                  <a:gd name="T3" fmla="*/ 21 h 141"/>
                  <a:gd name="T4" fmla="*/ 120 w 138"/>
                  <a:gd name="T5" fmla="*/ 29 h 141"/>
                  <a:gd name="T6" fmla="*/ 138 w 138"/>
                  <a:gd name="T7" fmla="*/ 26 h 141"/>
                  <a:gd name="T8" fmla="*/ 138 w 138"/>
                  <a:gd name="T9" fmla="*/ 18 h 141"/>
                  <a:gd name="T10" fmla="*/ 138 w 138"/>
                  <a:gd name="T11" fmla="*/ 0 h 141"/>
                  <a:gd name="T12" fmla="*/ 120 w 138"/>
                  <a:gd name="T13" fmla="*/ 2 h 141"/>
                  <a:gd name="T14" fmla="*/ 3 w 138"/>
                  <a:gd name="T15" fmla="*/ 122 h 141"/>
                  <a:gd name="T16" fmla="*/ 0 w 138"/>
                  <a:gd name="T17" fmla="*/ 141 h 141"/>
                  <a:gd name="T18" fmla="*/ 18 w 138"/>
                  <a:gd name="T19" fmla="*/ 141 h 141"/>
                  <a:gd name="T20" fmla="*/ 26 w 138"/>
                  <a:gd name="T21" fmla="*/ 141 h 141"/>
                  <a:gd name="T22" fmla="*/ 29 w 138"/>
                  <a:gd name="T23" fmla="*/ 122 h 141"/>
                  <a:gd name="T24" fmla="*/ 21 w 138"/>
                  <a:gd name="T25" fmla="*/ 122 h 141"/>
                  <a:gd name="T26" fmla="*/ 21 w 138"/>
                  <a:gd name="T27" fmla="*/ 122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38" h="141">
                    <a:moveTo>
                      <a:pt x="21" y="122"/>
                    </a:moveTo>
                    <a:cubicBezTo>
                      <a:pt x="33" y="72"/>
                      <a:pt x="71" y="33"/>
                      <a:pt x="120" y="21"/>
                    </a:cubicBezTo>
                    <a:cubicBezTo>
                      <a:pt x="120" y="29"/>
                      <a:pt x="120" y="29"/>
                      <a:pt x="120" y="29"/>
                    </a:cubicBezTo>
                    <a:cubicBezTo>
                      <a:pt x="126" y="28"/>
                      <a:pt x="132" y="27"/>
                      <a:pt x="138" y="26"/>
                    </a:cubicBezTo>
                    <a:cubicBezTo>
                      <a:pt x="138" y="18"/>
                      <a:pt x="138" y="18"/>
                      <a:pt x="138" y="18"/>
                    </a:cubicBezTo>
                    <a:cubicBezTo>
                      <a:pt x="138" y="0"/>
                      <a:pt x="138" y="0"/>
                      <a:pt x="138" y="0"/>
                    </a:cubicBezTo>
                    <a:cubicBezTo>
                      <a:pt x="133" y="1"/>
                      <a:pt x="126" y="1"/>
                      <a:pt x="120" y="2"/>
                    </a:cubicBezTo>
                    <a:cubicBezTo>
                      <a:pt x="62" y="14"/>
                      <a:pt x="15" y="61"/>
                      <a:pt x="3" y="122"/>
                    </a:cubicBezTo>
                    <a:cubicBezTo>
                      <a:pt x="2" y="128"/>
                      <a:pt x="1" y="134"/>
                      <a:pt x="0" y="141"/>
                    </a:cubicBezTo>
                    <a:cubicBezTo>
                      <a:pt x="18" y="141"/>
                      <a:pt x="18" y="141"/>
                      <a:pt x="18" y="141"/>
                    </a:cubicBezTo>
                    <a:cubicBezTo>
                      <a:pt x="26" y="141"/>
                      <a:pt x="26" y="141"/>
                      <a:pt x="26" y="141"/>
                    </a:cubicBezTo>
                    <a:cubicBezTo>
                      <a:pt x="27" y="134"/>
                      <a:pt x="28" y="128"/>
                      <a:pt x="29" y="122"/>
                    </a:cubicBezTo>
                    <a:cubicBezTo>
                      <a:pt x="21" y="122"/>
                      <a:pt x="21" y="122"/>
                      <a:pt x="21" y="122"/>
                    </a:cubicBezTo>
                    <a:cubicBezTo>
                      <a:pt x="21" y="122"/>
                      <a:pt x="21" y="122"/>
                      <a:pt x="21" y="122"/>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grpSp>
      </p:grpSp>
      <p:grpSp>
        <p:nvGrpSpPr>
          <p:cNvPr id="333" name="Group 332"/>
          <p:cNvGrpSpPr/>
          <p:nvPr>
            <p:custDataLst>
              <p:tags r:id="rId8"/>
            </p:custDataLst>
          </p:nvPr>
        </p:nvGrpSpPr>
        <p:grpSpPr>
          <a:xfrm>
            <a:off x="826158" y="1894851"/>
            <a:ext cx="663202" cy="663030"/>
            <a:chOff x="6023484" y="-3398497"/>
            <a:chExt cx="2942716" cy="2941950"/>
          </a:xfrm>
        </p:grpSpPr>
        <p:sp>
          <p:nvSpPr>
            <p:cNvPr id="334" name="Oval 5"/>
            <p:cNvSpPr>
              <a:spLocks noChangeArrowheads="1"/>
            </p:cNvSpPr>
            <p:nvPr/>
          </p:nvSpPr>
          <p:spPr bwMode="gray">
            <a:xfrm>
              <a:off x="6023484" y="-3398497"/>
              <a:ext cx="2942716" cy="2941950"/>
            </a:xfrm>
            <a:prstGeom prst="ellipse">
              <a:avLst/>
            </a:prstGeom>
            <a:solidFill>
              <a:schemeClr val="bg2"/>
            </a:solidFill>
            <a:ln w="76200">
              <a:solidFill>
                <a:schemeClr val="bg2"/>
              </a:solidFill>
              <a:round/>
              <a:headEnd/>
              <a:tailEnd/>
            </a:ln>
          </p:spPr>
          <p:txBody>
            <a:bodyPr vert="horz" wrap="square" lIns="121888" tIns="60944" rIns="121888" bIns="60944" numCol="1" anchor="t" anchorCtr="0" compatLnSpc="1">
              <a:prstTxWarp prst="textNoShape">
                <a:avLst/>
              </a:prstTxWarp>
            </a:bodyPr>
            <a:lstStyle/>
            <a:p>
              <a:pPr defTabSz="1218895">
                <a:defRPr/>
              </a:pPr>
              <a:endParaRPr lang="en-CA" sz="2399" kern="0" dirty="0">
                <a:solidFill>
                  <a:sysClr val="windowText" lastClr="000000"/>
                </a:solidFill>
              </a:endParaRPr>
            </a:p>
          </p:txBody>
        </p:sp>
        <p:grpSp>
          <p:nvGrpSpPr>
            <p:cNvPr id="335" name="Group 334"/>
            <p:cNvGrpSpPr/>
            <p:nvPr/>
          </p:nvGrpSpPr>
          <p:grpSpPr>
            <a:xfrm>
              <a:off x="6128656" y="-3293352"/>
              <a:ext cx="2732372" cy="2731660"/>
              <a:chOff x="5330657" y="-1357737"/>
              <a:chExt cx="669891" cy="669717"/>
            </a:xfrm>
          </p:grpSpPr>
          <p:grpSp>
            <p:nvGrpSpPr>
              <p:cNvPr id="336" name="Group 335"/>
              <p:cNvGrpSpPr/>
              <p:nvPr/>
            </p:nvGrpSpPr>
            <p:grpSpPr>
              <a:xfrm>
                <a:off x="5330657" y="-1357737"/>
                <a:ext cx="669891" cy="669717"/>
                <a:chOff x="3902109" y="2701737"/>
                <a:chExt cx="810025" cy="809814"/>
              </a:xfrm>
            </p:grpSpPr>
            <p:sp>
              <p:nvSpPr>
                <p:cNvPr id="403" name="Oval 5"/>
                <p:cNvSpPr>
                  <a:spLocks noChangeArrowheads="1"/>
                </p:cNvSpPr>
                <p:nvPr/>
              </p:nvSpPr>
              <p:spPr bwMode="gray">
                <a:xfrm>
                  <a:off x="3902109" y="2701737"/>
                  <a:ext cx="810025" cy="809814"/>
                </a:xfrm>
                <a:prstGeom prst="ellipse">
                  <a:avLst/>
                </a:prstGeom>
                <a:solidFill>
                  <a:srgbClr val="FFFFFF"/>
                </a:solidFill>
                <a:ln w="41275">
                  <a:solidFill>
                    <a:srgbClr val="F45E0A"/>
                  </a:solidFill>
                  <a:round/>
                  <a:headEnd/>
                  <a:tailEnd/>
                </a:ln>
              </p:spPr>
              <p:txBody>
                <a:bodyPr vert="horz" wrap="square" lIns="121888" tIns="60944" rIns="121888" bIns="60944" numCol="1" anchor="t" anchorCtr="0" compatLnSpc="1">
                  <a:prstTxWarp prst="textNoShape">
                    <a:avLst/>
                  </a:prstTxWarp>
                </a:bodyPr>
                <a:lstStyle/>
                <a:p>
                  <a:pPr defTabSz="1218895">
                    <a:defRPr/>
                  </a:pPr>
                  <a:endParaRPr lang="en-CA" sz="2399" kern="0" dirty="0">
                    <a:solidFill>
                      <a:sysClr val="windowText" lastClr="000000"/>
                    </a:solidFill>
                  </a:endParaRPr>
                </a:p>
              </p:txBody>
            </p:sp>
            <p:sp>
              <p:nvSpPr>
                <p:cNvPr id="404" name="Isosceles Triangle 550"/>
                <p:cNvSpPr/>
                <p:nvPr/>
              </p:nvSpPr>
              <p:spPr>
                <a:xfrm>
                  <a:off x="4071513" y="2837971"/>
                  <a:ext cx="483165" cy="433419"/>
                </a:xfrm>
                <a:prstGeom prst="triangle">
                  <a:avLst/>
                </a:prstGeom>
                <a:solidFill>
                  <a:schemeClr val="tx1"/>
                </a:solidFill>
                <a:ln w="9525">
                  <a:noFill/>
                  <a:miter lim="800000"/>
                  <a:headEnd/>
                  <a:tailEnd/>
                </a:ln>
              </p:spPr>
              <p:txBody>
                <a:bodyPr wrap="square" rtlCol="0" anchor="ctr"/>
                <a:lstStyle/>
                <a:p>
                  <a:pPr algn="ctr"/>
                  <a:endParaRPr lang="en-US" sz="1799" kern="0" dirty="0">
                    <a:solidFill>
                      <a:prstClr val="white"/>
                    </a:solidFill>
                  </a:endParaRPr>
                </a:p>
              </p:txBody>
            </p:sp>
          </p:grpSp>
          <p:grpSp>
            <p:nvGrpSpPr>
              <p:cNvPr id="392" name="Group 391"/>
              <p:cNvGrpSpPr/>
              <p:nvPr/>
            </p:nvGrpSpPr>
            <p:grpSpPr>
              <a:xfrm>
                <a:off x="5423047" y="-1265103"/>
                <a:ext cx="485111" cy="484449"/>
                <a:chOff x="5435629" y="-1135379"/>
                <a:chExt cx="341584" cy="341118"/>
              </a:xfrm>
            </p:grpSpPr>
            <p:grpSp>
              <p:nvGrpSpPr>
                <p:cNvPr id="393" name="Group 392"/>
                <p:cNvGrpSpPr>
                  <a:grpSpLocks noChangeAspect="1"/>
                </p:cNvGrpSpPr>
                <p:nvPr/>
              </p:nvGrpSpPr>
              <p:grpSpPr bwMode="auto">
                <a:xfrm>
                  <a:off x="5477051" y="-1095911"/>
                  <a:ext cx="263328" cy="239464"/>
                  <a:chOff x="3679" y="2018"/>
                  <a:chExt cx="320" cy="291"/>
                </a:xfrm>
                <a:solidFill>
                  <a:schemeClr val="bg2"/>
                </a:solidFill>
                <a:effectLst/>
              </p:grpSpPr>
              <p:sp>
                <p:nvSpPr>
                  <p:cNvPr id="399" name="Freeform 5"/>
                  <p:cNvSpPr>
                    <a:spLocks noEditPoints="1"/>
                  </p:cNvSpPr>
                  <p:nvPr/>
                </p:nvSpPr>
                <p:spPr bwMode="auto">
                  <a:xfrm>
                    <a:off x="3679" y="2018"/>
                    <a:ext cx="320" cy="291"/>
                  </a:xfrm>
                  <a:custGeom>
                    <a:avLst/>
                    <a:gdLst>
                      <a:gd name="T0" fmla="*/ 55 w 132"/>
                      <a:gd name="T1" fmla="*/ 70 h 120"/>
                      <a:gd name="T2" fmla="*/ 59 w 132"/>
                      <a:gd name="T3" fmla="*/ 65 h 120"/>
                      <a:gd name="T4" fmla="*/ 59 w 132"/>
                      <a:gd name="T5" fmla="*/ 65 h 120"/>
                      <a:gd name="T6" fmla="*/ 59 w 132"/>
                      <a:gd name="T7" fmla="*/ 64 h 120"/>
                      <a:gd name="T8" fmla="*/ 59 w 132"/>
                      <a:gd name="T9" fmla="*/ 63 h 120"/>
                      <a:gd name="T10" fmla="*/ 60 w 132"/>
                      <a:gd name="T11" fmla="*/ 62 h 120"/>
                      <a:gd name="T12" fmla="*/ 60 w 132"/>
                      <a:gd name="T13" fmla="*/ 61 h 120"/>
                      <a:gd name="T14" fmla="*/ 61 w 132"/>
                      <a:gd name="T15" fmla="*/ 61 h 120"/>
                      <a:gd name="T16" fmla="*/ 62 w 132"/>
                      <a:gd name="T17" fmla="*/ 60 h 120"/>
                      <a:gd name="T18" fmla="*/ 62 w 132"/>
                      <a:gd name="T19" fmla="*/ 59 h 120"/>
                      <a:gd name="T20" fmla="*/ 65 w 132"/>
                      <a:gd name="T21" fmla="*/ 54 h 120"/>
                      <a:gd name="T22" fmla="*/ 61 w 132"/>
                      <a:gd name="T23" fmla="*/ 2 h 120"/>
                      <a:gd name="T24" fmla="*/ 61 w 132"/>
                      <a:gd name="T25" fmla="*/ 0 h 120"/>
                      <a:gd name="T26" fmla="*/ 22 w 132"/>
                      <a:gd name="T27" fmla="*/ 50 h 120"/>
                      <a:gd name="T28" fmla="*/ 8 w 132"/>
                      <a:gd name="T29" fmla="*/ 93 h 120"/>
                      <a:gd name="T30" fmla="*/ 110 w 132"/>
                      <a:gd name="T31" fmla="*/ 50 h 120"/>
                      <a:gd name="T32" fmla="*/ 71 w 132"/>
                      <a:gd name="T33" fmla="*/ 0 h 120"/>
                      <a:gd name="T34" fmla="*/ 72 w 132"/>
                      <a:gd name="T35" fmla="*/ 2 h 120"/>
                      <a:gd name="T36" fmla="*/ 68 w 132"/>
                      <a:gd name="T37" fmla="*/ 54 h 120"/>
                      <a:gd name="T38" fmla="*/ 70 w 132"/>
                      <a:gd name="T39" fmla="*/ 59 h 120"/>
                      <a:gd name="T40" fmla="*/ 71 w 132"/>
                      <a:gd name="T41" fmla="*/ 60 h 120"/>
                      <a:gd name="T42" fmla="*/ 72 w 132"/>
                      <a:gd name="T43" fmla="*/ 61 h 120"/>
                      <a:gd name="T44" fmla="*/ 72 w 132"/>
                      <a:gd name="T45" fmla="*/ 62 h 120"/>
                      <a:gd name="T46" fmla="*/ 73 w 132"/>
                      <a:gd name="T47" fmla="*/ 62 h 120"/>
                      <a:gd name="T48" fmla="*/ 73 w 132"/>
                      <a:gd name="T49" fmla="*/ 63 h 120"/>
                      <a:gd name="T50" fmla="*/ 73 w 132"/>
                      <a:gd name="T51" fmla="*/ 64 h 120"/>
                      <a:gd name="T52" fmla="*/ 73 w 132"/>
                      <a:gd name="T53" fmla="*/ 65 h 120"/>
                      <a:gd name="T54" fmla="*/ 74 w 132"/>
                      <a:gd name="T55" fmla="*/ 68 h 120"/>
                      <a:gd name="T56" fmla="*/ 112 w 132"/>
                      <a:gd name="T57" fmla="*/ 62 h 120"/>
                      <a:gd name="T58" fmla="*/ 125 w 132"/>
                      <a:gd name="T59" fmla="*/ 94 h 120"/>
                      <a:gd name="T60" fmla="*/ 86 w 132"/>
                      <a:gd name="T61" fmla="*/ 107 h 120"/>
                      <a:gd name="T62" fmla="*/ 72 w 132"/>
                      <a:gd name="T63" fmla="*/ 71 h 120"/>
                      <a:gd name="T64" fmla="*/ 70 w 132"/>
                      <a:gd name="T65" fmla="*/ 72 h 120"/>
                      <a:gd name="T66" fmla="*/ 68 w 132"/>
                      <a:gd name="T67" fmla="*/ 72 h 120"/>
                      <a:gd name="T68" fmla="*/ 67 w 132"/>
                      <a:gd name="T69" fmla="*/ 73 h 120"/>
                      <a:gd name="T70" fmla="*/ 66 w 132"/>
                      <a:gd name="T71" fmla="*/ 73 h 120"/>
                      <a:gd name="T72" fmla="*/ 65 w 132"/>
                      <a:gd name="T73" fmla="*/ 73 h 120"/>
                      <a:gd name="T74" fmla="*/ 64 w 132"/>
                      <a:gd name="T75" fmla="*/ 73 h 120"/>
                      <a:gd name="T76" fmla="*/ 63 w 132"/>
                      <a:gd name="T77" fmla="*/ 72 h 120"/>
                      <a:gd name="T78" fmla="*/ 63 w 132"/>
                      <a:gd name="T79" fmla="*/ 72 h 120"/>
                      <a:gd name="T80" fmla="*/ 57 w 132"/>
                      <a:gd name="T81" fmla="*/ 73 h 120"/>
                      <a:gd name="T82" fmla="*/ 14 w 132"/>
                      <a:gd name="T83" fmla="*/ 102 h 120"/>
                      <a:gd name="T84" fmla="*/ 12 w 132"/>
                      <a:gd name="T85" fmla="*/ 103 h 120"/>
                      <a:gd name="T86" fmla="*/ 75 w 132"/>
                      <a:gd name="T87" fmla="*/ 111 h 120"/>
                      <a:gd name="T88" fmla="*/ 119 w 132"/>
                      <a:gd name="T89" fmla="*/ 102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32" h="120">
                        <a:moveTo>
                          <a:pt x="20" y="62"/>
                        </a:moveTo>
                        <a:cubicBezTo>
                          <a:pt x="32" y="55"/>
                          <a:pt x="47" y="59"/>
                          <a:pt x="54" y="70"/>
                        </a:cubicBezTo>
                        <a:cubicBezTo>
                          <a:pt x="55" y="70"/>
                          <a:pt x="55" y="70"/>
                          <a:pt x="55" y="70"/>
                        </a:cubicBezTo>
                        <a:cubicBezTo>
                          <a:pt x="59" y="68"/>
                          <a:pt x="59" y="68"/>
                          <a:pt x="59" y="68"/>
                        </a:cubicBezTo>
                        <a:cubicBezTo>
                          <a:pt x="59" y="68"/>
                          <a:pt x="59" y="67"/>
                          <a:pt x="59" y="67"/>
                        </a:cubicBezTo>
                        <a:cubicBezTo>
                          <a:pt x="59" y="67"/>
                          <a:pt x="59" y="66"/>
                          <a:pt x="59" y="65"/>
                        </a:cubicBezTo>
                        <a:cubicBezTo>
                          <a:pt x="59" y="65"/>
                          <a:pt x="59" y="65"/>
                          <a:pt x="59" y="65"/>
                        </a:cubicBezTo>
                        <a:cubicBezTo>
                          <a:pt x="59" y="65"/>
                          <a:pt x="59" y="65"/>
                          <a:pt x="59" y="65"/>
                        </a:cubicBezTo>
                        <a:cubicBezTo>
                          <a:pt x="59" y="65"/>
                          <a:pt x="59" y="65"/>
                          <a:pt x="59" y="65"/>
                        </a:cubicBezTo>
                        <a:cubicBezTo>
                          <a:pt x="59" y="64"/>
                          <a:pt x="59" y="64"/>
                          <a:pt x="59" y="64"/>
                        </a:cubicBezTo>
                        <a:cubicBezTo>
                          <a:pt x="59" y="64"/>
                          <a:pt x="59" y="64"/>
                          <a:pt x="59" y="64"/>
                        </a:cubicBezTo>
                        <a:cubicBezTo>
                          <a:pt x="59" y="64"/>
                          <a:pt x="59" y="64"/>
                          <a:pt x="59" y="64"/>
                        </a:cubicBezTo>
                        <a:cubicBezTo>
                          <a:pt x="59" y="64"/>
                          <a:pt x="59" y="64"/>
                          <a:pt x="59" y="64"/>
                        </a:cubicBezTo>
                        <a:cubicBezTo>
                          <a:pt x="59" y="63"/>
                          <a:pt x="59" y="63"/>
                          <a:pt x="59" y="63"/>
                        </a:cubicBezTo>
                        <a:cubicBezTo>
                          <a:pt x="59" y="63"/>
                          <a:pt x="59" y="63"/>
                          <a:pt x="59" y="63"/>
                        </a:cubicBezTo>
                        <a:cubicBezTo>
                          <a:pt x="60" y="63"/>
                          <a:pt x="60" y="63"/>
                          <a:pt x="60" y="62"/>
                        </a:cubicBezTo>
                        <a:cubicBezTo>
                          <a:pt x="60" y="62"/>
                          <a:pt x="60" y="62"/>
                          <a:pt x="60" y="62"/>
                        </a:cubicBezTo>
                        <a:cubicBezTo>
                          <a:pt x="60" y="62"/>
                          <a:pt x="60" y="62"/>
                          <a:pt x="60" y="62"/>
                        </a:cubicBezTo>
                        <a:cubicBezTo>
                          <a:pt x="60" y="62"/>
                          <a:pt x="60" y="62"/>
                          <a:pt x="60" y="62"/>
                        </a:cubicBezTo>
                        <a:cubicBezTo>
                          <a:pt x="60" y="62"/>
                          <a:pt x="60" y="61"/>
                          <a:pt x="60" y="61"/>
                        </a:cubicBezTo>
                        <a:cubicBezTo>
                          <a:pt x="60" y="61"/>
                          <a:pt x="60" y="61"/>
                          <a:pt x="60" y="61"/>
                        </a:cubicBezTo>
                        <a:cubicBezTo>
                          <a:pt x="61" y="61"/>
                          <a:pt x="61" y="61"/>
                          <a:pt x="61" y="61"/>
                        </a:cubicBezTo>
                        <a:cubicBezTo>
                          <a:pt x="61" y="61"/>
                          <a:pt x="61" y="61"/>
                          <a:pt x="61" y="61"/>
                        </a:cubicBezTo>
                        <a:cubicBezTo>
                          <a:pt x="61" y="61"/>
                          <a:pt x="61" y="61"/>
                          <a:pt x="61" y="61"/>
                        </a:cubicBezTo>
                        <a:cubicBezTo>
                          <a:pt x="61" y="60"/>
                          <a:pt x="61" y="60"/>
                          <a:pt x="61" y="60"/>
                        </a:cubicBezTo>
                        <a:cubicBezTo>
                          <a:pt x="61" y="60"/>
                          <a:pt x="61" y="60"/>
                          <a:pt x="61" y="60"/>
                        </a:cubicBezTo>
                        <a:cubicBezTo>
                          <a:pt x="62" y="60"/>
                          <a:pt x="62" y="60"/>
                          <a:pt x="62" y="60"/>
                        </a:cubicBezTo>
                        <a:cubicBezTo>
                          <a:pt x="62" y="60"/>
                          <a:pt x="62" y="60"/>
                          <a:pt x="62" y="60"/>
                        </a:cubicBezTo>
                        <a:cubicBezTo>
                          <a:pt x="62" y="60"/>
                          <a:pt x="62" y="60"/>
                          <a:pt x="62" y="59"/>
                        </a:cubicBezTo>
                        <a:cubicBezTo>
                          <a:pt x="62" y="59"/>
                          <a:pt x="62" y="59"/>
                          <a:pt x="62" y="59"/>
                        </a:cubicBezTo>
                        <a:cubicBezTo>
                          <a:pt x="63" y="59"/>
                          <a:pt x="63" y="59"/>
                          <a:pt x="64" y="59"/>
                        </a:cubicBezTo>
                        <a:cubicBezTo>
                          <a:pt x="64" y="59"/>
                          <a:pt x="65" y="58"/>
                          <a:pt x="65" y="58"/>
                        </a:cubicBezTo>
                        <a:cubicBezTo>
                          <a:pt x="65" y="54"/>
                          <a:pt x="65" y="54"/>
                          <a:pt x="65" y="54"/>
                        </a:cubicBezTo>
                        <a:cubicBezTo>
                          <a:pt x="65" y="54"/>
                          <a:pt x="64" y="53"/>
                          <a:pt x="64" y="53"/>
                        </a:cubicBezTo>
                        <a:cubicBezTo>
                          <a:pt x="51" y="52"/>
                          <a:pt x="40" y="41"/>
                          <a:pt x="40" y="28"/>
                        </a:cubicBezTo>
                        <a:cubicBezTo>
                          <a:pt x="40" y="15"/>
                          <a:pt x="49" y="5"/>
                          <a:pt x="61" y="2"/>
                        </a:cubicBezTo>
                        <a:cubicBezTo>
                          <a:pt x="61" y="2"/>
                          <a:pt x="61" y="2"/>
                          <a:pt x="61" y="2"/>
                        </a:cubicBezTo>
                        <a:cubicBezTo>
                          <a:pt x="61" y="1"/>
                          <a:pt x="61" y="1"/>
                          <a:pt x="61" y="1"/>
                        </a:cubicBezTo>
                        <a:cubicBezTo>
                          <a:pt x="61" y="0"/>
                          <a:pt x="61" y="0"/>
                          <a:pt x="61" y="0"/>
                        </a:cubicBezTo>
                        <a:cubicBezTo>
                          <a:pt x="44" y="3"/>
                          <a:pt x="31" y="17"/>
                          <a:pt x="31" y="35"/>
                        </a:cubicBezTo>
                        <a:cubicBezTo>
                          <a:pt x="31" y="39"/>
                          <a:pt x="31" y="43"/>
                          <a:pt x="33" y="46"/>
                        </a:cubicBezTo>
                        <a:cubicBezTo>
                          <a:pt x="29" y="47"/>
                          <a:pt x="25" y="48"/>
                          <a:pt x="22" y="50"/>
                        </a:cubicBezTo>
                        <a:cubicBezTo>
                          <a:pt x="7" y="59"/>
                          <a:pt x="0" y="78"/>
                          <a:pt x="7" y="94"/>
                        </a:cubicBezTo>
                        <a:cubicBezTo>
                          <a:pt x="7" y="94"/>
                          <a:pt x="7" y="94"/>
                          <a:pt x="8" y="94"/>
                        </a:cubicBezTo>
                        <a:cubicBezTo>
                          <a:pt x="8" y="93"/>
                          <a:pt x="8" y="93"/>
                          <a:pt x="8" y="93"/>
                        </a:cubicBezTo>
                        <a:cubicBezTo>
                          <a:pt x="9" y="93"/>
                          <a:pt x="9" y="93"/>
                          <a:pt x="9" y="92"/>
                        </a:cubicBezTo>
                        <a:cubicBezTo>
                          <a:pt x="5" y="81"/>
                          <a:pt x="10" y="68"/>
                          <a:pt x="20" y="62"/>
                        </a:cubicBezTo>
                        <a:close/>
                        <a:moveTo>
                          <a:pt x="110" y="50"/>
                        </a:moveTo>
                        <a:cubicBezTo>
                          <a:pt x="107" y="48"/>
                          <a:pt x="103" y="47"/>
                          <a:pt x="100" y="46"/>
                        </a:cubicBezTo>
                        <a:cubicBezTo>
                          <a:pt x="101" y="43"/>
                          <a:pt x="102" y="39"/>
                          <a:pt x="102" y="35"/>
                        </a:cubicBezTo>
                        <a:cubicBezTo>
                          <a:pt x="102" y="17"/>
                          <a:pt x="88" y="3"/>
                          <a:pt x="71" y="0"/>
                        </a:cubicBezTo>
                        <a:cubicBezTo>
                          <a:pt x="71" y="0"/>
                          <a:pt x="71" y="0"/>
                          <a:pt x="71" y="1"/>
                        </a:cubicBezTo>
                        <a:cubicBezTo>
                          <a:pt x="71" y="2"/>
                          <a:pt x="71" y="2"/>
                          <a:pt x="71" y="2"/>
                        </a:cubicBezTo>
                        <a:cubicBezTo>
                          <a:pt x="71" y="2"/>
                          <a:pt x="71" y="2"/>
                          <a:pt x="72" y="2"/>
                        </a:cubicBezTo>
                        <a:cubicBezTo>
                          <a:pt x="83" y="5"/>
                          <a:pt x="92" y="15"/>
                          <a:pt x="92" y="28"/>
                        </a:cubicBezTo>
                        <a:cubicBezTo>
                          <a:pt x="92" y="41"/>
                          <a:pt x="82" y="52"/>
                          <a:pt x="68" y="53"/>
                        </a:cubicBezTo>
                        <a:cubicBezTo>
                          <a:pt x="68" y="53"/>
                          <a:pt x="68" y="54"/>
                          <a:pt x="68" y="54"/>
                        </a:cubicBezTo>
                        <a:cubicBezTo>
                          <a:pt x="68" y="58"/>
                          <a:pt x="68" y="58"/>
                          <a:pt x="68" y="58"/>
                        </a:cubicBezTo>
                        <a:cubicBezTo>
                          <a:pt x="68" y="58"/>
                          <a:pt x="68" y="59"/>
                          <a:pt x="68" y="59"/>
                        </a:cubicBezTo>
                        <a:cubicBezTo>
                          <a:pt x="69" y="59"/>
                          <a:pt x="69" y="59"/>
                          <a:pt x="70" y="59"/>
                        </a:cubicBezTo>
                        <a:cubicBezTo>
                          <a:pt x="70" y="59"/>
                          <a:pt x="70" y="59"/>
                          <a:pt x="70" y="59"/>
                        </a:cubicBezTo>
                        <a:cubicBezTo>
                          <a:pt x="70" y="60"/>
                          <a:pt x="70" y="60"/>
                          <a:pt x="70" y="60"/>
                        </a:cubicBezTo>
                        <a:cubicBezTo>
                          <a:pt x="70" y="60"/>
                          <a:pt x="71" y="60"/>
                          <a:pt x="71" y="60"/>
                        </a:cubicBezTo>
                        <a:cubicBezTo>
                          <a:pt x="71" y="60"/>
                          <a:pt x="71" y="60"/>
                          <a:pt x="71" y="60"/>
                        </a:cubicBezTo>
                        <a:cubicBezTo>
                          <a:pt x="71" y="60"/>
                          <a:pt x="71" y="60"/>
                          <a:pt x="71" y="60"/>
                        </a:cubicBezTo>
                        <a:cubicBezTo>
                          <a:pt x="71" y="60"/>
                          <a:pt x="72" y="61"/>
                          <a:pt x="72" y="61"/>
                        </a:cubicBezTo>
                        <a:cubicBezTo>
                          <a:pt x="72" y="61"/>
                          <a:pt x="72" y="61"/>
                          <a:pt x="72" y="61"/>
                        </a:cubicBezTo>
                        <a:cubicBezTo>
                          <a:pt x="72" y="61"/>
                          <a:pt x="72" y="61"/>
                          <a:pt x="72" y="61"/>
                        </a:cubicBezTo>
                        <a:cubicBezTo>
                          <a:pt x="72" y="61"/>
                          <a:pt x="72" y="62"/>
                          <a:pt x="72" y="62"/>
                        </a:cubicBezTo>
                        <a:cubicBezTo>
                          <a:pt x="72" y="62"/>
                          <a:pt x="72" y="62"/>
                          <a:pt x="72" y="62"/>
                        </a:cubicBezTo>
                        <a:cubicBezTo>
                          <a:pt x="72" y="62"/>
                          <a:pt x="73" y="62"/>
                          <a:pt x="73" y="62"/>
                        </a:cubicBezTo>
                        <a:cubicBezTo>
                          <a:pt x="73" y="62"/>
                          <a:pt x="73" y="62"/>
                          <a:pt x="73" y="62"/>
                        </a:cubicBezTo>
                        <a:cubicBezTo>
                          <a:pt x="73" y="63"/>
                          <a:pt x="73" y="63"/>
                          <a:pt x="73" y="63"/>
                        </a:cubicBezTo>
                        <a:cubicBezTo>
                          <a:pt x="73" y="63"/>
                          <a:pt x="73" y="63"/>
                          <a:pt x="73" y="63"/>
                        </a:cubicBezTo>
                        <a:cubicBezTo>
                          <a:pt x="73" y="63"/>
                          <a:pt x="73" y="63"/>
                          <a:pt x="73" y="63"/>
                        </a:cubicBezTo>
                        <a:cubicBezTo>
                          <a:pt x="73" y="63"/>
                          <a:pt x="73" y="63"/>
                          <a:pt x="73" y="64"/>
                        </a:cubicBezTo>
                        <a:cubicBezTo>
                          <a:pt x="73" y="64"/>
                          <a:pt x="73" y="64"/>
                          <a:pt x="73" y="64"/>
                        </a:cubicBezTo>
                        <a:cubicBezTo>
                          <a:pt x="73" y="64"/>
                          <a:pt x="73" y="64"/>
                          <a:pt x="73" y="64"/>
                        </a:cubicBezTo>
                        <a:cubicBezTo>
                          <a:pt x="73" y="64"/>
                          <a:pt x="73" y="64"/>
                          <a:pt x="73" y="65"/>
                        </a:cubicBezTo>
                        <a:cubicBezTo>
                          <a:pt x="73" y="65"/>
                          <a:pt x="73" y="65"/>
                          <a:pt x="73" y="65"/>
                        </a:cubicBezTo>
                        <a:cubicBezTo>
                          <a:pt x="73" y="65"/>
                          <a:pt x="73" y="65"/>
                          <a:pt x="73" y="65"/>
                        </a:cubicBezTo>
                        <a:cubicBezTo>
                          <a:pt x="73" y="65"/>
                          <a:pt x="73" y="65"/>
                          <a:pt x="73" y="65"/>
                        </a:cubicBezTo>
                        <a:cubicBezTo>
                          <a:pt x="73" y="66"/>
                          <a:pt x="73" y="67"/>
                          <a:pt x="73" y="67"/>
                        </a:cubicBezTo>
                        <a:cubicBezTo>
                          <a:pt x="73" y="67"/>
                          <a:pt x="73" y="68"/>
                          <a:pt x="74" y="68"/>
                        </a:cubicBezTo>
                        <a:cubicBezTo>
                          <a:pt x="77" y="70"/>
                          <a:pt x="77" y="70"/>
                          <a:pt x="77" y="70"/>
                        </a:cubicBezTo>
                        <a:cubicBezTo>
                          <a:pt x="77" y="70"/>
                          <a:pt x="78" y="70"/>
                          <a:pt x="78" y="70"/>
                        </a:cubicBezTo>
                        <a:cubicBezTo>
                          <a:pt x="86" y="59"/>
                          <a:pt x="100" y="55"/>
                          <a:pt x="112" y="62"/>
                        </a:cubicBezTo>
                        <a:cubicBezTo>
                          <a:pt x="123" y="68"/>
                          <a:pt x="127" y="81"/>
                          <a:pt x="124" y="92"/>
                        </a:cubicBezTo>
                        <a:cubicBezTo>
                          <a:pt x="123" y="93"/>
                          <a:pt x="124" y="93"/>
                          <a:pt x="124" y="93"/>
                        </a:cubicBezTo>
                        <a:cubicBezTo>
                          <a:pt x="125" y="94"/>
                          <a:pt x="125" y="94"/>
                          <a:pt x="125" y="94"/>
                        </a:cubicBezTo>
                        <a:cubicBezTo>
                          <a:pt x="125" y="94"/>
                          <a:pt x="125" y="94"/>
                          <a:pt x="126" y="94"/>
                        </a:cubicBezTo>
                        <a:cubicBezTo>
                          <a:pt x="132" y="78"/>
                          <a:pt x="126" y="59"/>
                          <a:pt x="110" y="50"/>
                        </a:cubicBezTo>
                        <a:close/>
                        <a:moveTo>
                          <a:pt x="86" y="107"/>
                        </a:moveTo>
                        <a:cubicBezTo>
                          <a:pt x="75" y="100"/>
                          <a:pt x="70" y="86"/>
                          <a:pt x="76" y="74"/>
                        </a:cubicBezTo>
                        <a:cubicBezTo>
                          <a:pt x="76" y="73"/>
                          <a:pt x="76" y="73"/>
                          <a:pt x="75" y="73"/>
                        </a:cubicBezTo>
                        <a:cubicBezTo>
                          <a:pt x="72" y="71"/>
                          <a:pt x="72" y="71"/>
                          <a:pt x="72" y="71"/>
                        </a:cubicBezTo>
                        <a:cubicBezTo>
                          <a:pt x="72" y="71"/>
                          <a:pt x="71" y="71"/>
                          <a:pt x="71" y="71"/>
                        </a:cubicBezTo>
                        <a:cubicBezTo>
                          <a:pt x="71" y="71"/>
                          <a:pt x="70" y="72"/>
                          <a:pt x="70" y="72"/>
                        </a:cubicBezTo>
                        <a:cubicBezTo>
                          <a:pt x="70" y="72"/>
                          <a:pt x="70" y="72"/>
                          <a:pt x="70" y="72"/>
                        </a:cubicBezTo>
                        <a:cubicBezTo>
                          <a:pt x="69" y="72"/>
                          <a:pt x="69" y="72"/>
                          <a:pt x="69" y="72"/>
                        </a:cubicBezTo>
                        <a:cubicBezTo>
                          <a:pt x="69" y="72"/>
                          <a:pt x="69" y="72"/>
                          <a:pt x="69" y="72"/>
                        </a:cubicBezTo>
                        <a:cubicBezTo>
                          <a:pt x="69" y="72"/>
                          <a:pt x="69" y="72"/>
                          <a:pt x="68" y="72"/>
                        </a:cubicBezTo>
                        <a:cubicBezTo>
                          <a:pt x="68" y="72"/>
                          <a:pt x="68" y="72"/>
                          <a:pt x="68" y="72"/>
                        </a:cubicBezTo>
                        <a:cubicBezTo>
                          <a:pt x="68" y="73"/>
                          <a:pt x="68" y="73"/>
                          <a:pt x="67" y="73"/>
                        </a:cubicBezTo>
                        <a:cubicBezTo>
                          <a:pt x="67" y="73"/>
                          <a:pt x="67" y="73"/>
                          <a:pt x="67" y="73"/>
                        </a:cubicBezTo>
                        <a:cubicBezTo>
                          <a:pt x="67" y="73"/>
                          <a:pt x="67" y="73"/>
                          <a:pt x="67" y="73"/>
                        </a:cubicBezTo>
                        <a:cubicBezTo>
                          <a:pt x="67" y="73"/>
                          <a:pt x="67" y="73"/>
                          <a:pt x="67" y="73"/>
                        </a:cubicBezTo>
                        <a:cubicBezTo>
                          <a:pt x="66" y="73"/>
                          <a:pt x="66" y="73"/>
                          <a:pt x="66" y="73"/>
                        </a:cubicBezTo>
                        <a:cubicBezTo>
                          <a:pt x="66" y="73"/>
                          <a:pt x="66" y="73"/>
                          <a:pt x="66" y="73"/>
                        </a:cubicBezTo>
                        <a:cubicBezTo>
                          <a:pt x="66" y="73"/>
                          <a:pt x="66" y="73"/>
                          <a:pt x="66" y="73"/>
                        </a:cubicBezTo>
                        <a:cubicBezTo>
                          <a:pt x="65" y="73"/>
                          <a:pt x="65" y="73"/>
                          <a:pt x="65" y="73"/>
                        </a:cubicBezTo>
                        <a:cubicBezTo>
                          <a:pt x="65" y="73"/>
                          <a:pt x="65" y="73"/>
                          <a:pt x="65" y="73"/>
                        </a:cubicBezTo>
                        <a:cubicBezTo>
                          <a:pt x="65" y="73"/>
                          <a:pt x="65" y="73"/>
                          <a:pt x="65" y="73"/>
                        </a:cubicBezTo>
                        <a:cubicBezTo>
                          <a:pt x="64" y="73"/>
                          <a:pt x="64" y="73"/>
                          <a:pt x="64" y="73"/>
                        </a:cubicBezTo>
                        <a:cubicBezTo>
                          <a:pt x="64" y="73"/>
                          <a:pt x="64" y="72"/>
                          <a:pt x="64" y="72"/>
                        </a:cubicBezTo>
                        <a:cubicBezTo>
                          <a:pt x="64" y="72"/>
                          <a:pt x="64" y="72"/>
                          <a:pt x="64" y="72"/>
                        </a:cubicBezTo>
                        <a:cubicBezTo>
                          <a:pt x="64" y="72"/>
                          <a:pt x="64" y="72"/>
                          <a:pt x="63" y="72"/>
                        </a:cubicBezTo>
                        <a:cubicBezTo>
                          <a:pt x="63" y="72"/>
                          <a:pt x="63" y="72"/>
                          <a:pt x="63" y="72"/>
                        </a:cubicBezTo>
                        <a:cubicBezTo>
                          <a:pt x="63" y="72"/>
                          <a:pt x="63" y="72"/>
                          <a:pt x="63" y="72"/>
                        </a:cubicBezTo>
                        <a:cubicBezTo>
                          <a:pt x="63" y="72"/>
                          <a:pt x="63" y="72"/>
                          <a:pt x="63" y="72"/>
                        </a:cubicBezTo>
                        <a:cubicBezTo>
                          <a:pt x="62" y="72"/>
                          <a:pt x="62" y="71"/>
                          <a:pt x="61" y="71"/>
                        </a:cubicBezTo>
                        <a:cubicBezTo>
                          <a:pt x="61" y="71"/>
                          <a:pt x="61" y="71"/>
                          <a:pt x="60" y="71"/>
                        </a:cubicBezTo>
                        <a:cubicBezTo>
                          <a:pt x="57" y="73"/>
                          <a:pt x="57" y="73"/>
                          <a:pt x="57" y="73"/>
                        </a:cubicBezTo>
                        <a:cubicBezTo>
                          <a:pt x="57" y="73"/>
                          <a:pt x="56" y="73"/>
                          <a:pt x="57" y="74"/>
                        </a:cubicBezTo>
                        <a:cubicBezTo>
                          <a:pt x="62" y="86"/>
                          <a:pt x="58" y="100"/>
                          <a:pt x="46" y="107"/>
                        </a:cubicBezTo>
                        <a:cubicBezTo>
                          <a:pt x="35" y="113"/>
                          <a:pt x="22" y="111"/>
                          <a:pt x="14" y="102"/>
                        </a:cubicBezTo>
                        <a:cubicBezTo>
                          <a:pt x="14" y="101"/>
                          <a:pt x="14" y="101"/>
                          <a:pt x="13" y="102"/>
                        </a:cubicBezTo>
                        <a:cubicBezTo>
                          <a:pt x="12" y="102"/>
                          <a:pt x="12" y="102"/>
                          <a:pt x="12" y="102"/>
                        </a:cubicBezTo>
                        <a:cubicBezTo>
                          <a:pt x="12" y="102"/>
                          <a:pt x="12" y="103"/>
                          <a:pt x="12" y="103"/>
                        </a:cubicBezTo>
                        <a:cubicBezTo>
                          <a:pt x="23" y="116"/>
                          <a:pt x="42" y="120"/>
                          <a:pt x="57" y="111"/>
                        </a:cubicBezTo>
                        <a:cubicBezTo>
                          <a:pt x="61" y="109"/>
                          <a:pt x="64" y="107"/>
                          <a:pt x="66" y="104"/>
                        </a:cubicBezTo>
                        <a:cubicBezTo>
                          <a:pt x="69" y="107"/>
                          <a:pt x="72" y="109"/>
                          <a:pt x="75" y="111"/>
                        </a:cubicBezTo>
                        <a:cubicBezTo>
                          <a:pt x="90" y="120"/>
                          <a:pt x="110" y="116"/>
                          <a:pt x="120" y="103"/>
                        </a:cubicBezTo>
                        <a:cubicBezTo>
                          <a:pt x="120" y="103"/>
                          <a:pt x="120" y="102"/>
                          <a:pt x="120" y="102"/>
                        </a:cubicBezTo>
                        <a:cubicBezTo>
                          <a:pt x="119" y="102"/>
                          <a:pt x="119" y="102"/>
                          <a:pt x="119" y="102"/>
                        </a:cubicBezTo>
                        <a:cubicBezTo>
                          <a:pt x="119" y="101"/>
                          <a:pt x="118" y="101"/>
                          <a:pt x="118" y="102"/>
                        </a:cubicBezTo>
                        <a:cubicBezTo>
                          <a:pt x="110" y="111"/>
                          <a:pt x="97" y="113"/>
                          <a:pt x="86" y="107"/>
                        </a:cubicBezTo>
                        <a:close/>
                      </a:path>
                    </a:pathLst>
                  </a:custGeom>
                  <a:grpFill/>
                  <a:ln w="38100">
                    <a:noFill/>
                    <a:miter lim="800000"/>
                    <a:headEnd/>
                    <a:tailEnd/>
                  </a:ln>
                  <a:effectLst>
                    <a:outerShdw blurRad="533400" dist="368300" dir="2700000" sx="104000" sy="104000" algn="tl" rotWithShape="0">
                      <a:prstClr val="black">
                        <a:alpha val="17000"/>
                      </a:prstClr>
                    </a:outerShdw>
                  </a:effectLst>
                </p:spPr>
                <p:txBody>
                  <a:bodyPr wrap="square" lIns="228540" tIns="228540" rIns="228540" bIns="228540" rtlCol="0" anchor="t"/>
                  <a:lstStyle/>
                  <a:p>
                    <a:pPr>
                      <a:lnSpc>
                        <a:spcPct val="75000"/>
                      </a:lnSpc>
                    </a:pPr>
                    <a:endParaRPr lang="en-US" sz="2399" b="1" kern="0" cap="all" dirty="0">
                      <a:solidFill>
                        <a:prstClr val="white"/>
                      </a:solidFill>
                    </a:endParaRPr>
                  </a:p>
                </p:txBody>
              </p:sp>
              <p:sp>
                <p:nvSpPr>
                  <p:cNvPr id="400" name="Freeform 6"/>
                  <p:cNvSpPr>
                    <a:spLocks/>
                  </p:cNvSpPr>
                  <p:nvPr/>
                </p:nvSpPr>
                <p:spPr bwMode="auto">
                  <a:xfrm>
                    <a:off x="3793" y="2088"/>
                    <a:ext cx="94" cy="37"/>
                  </a:xfrm>
                  <a:custGeom>
                    <a:avLst/>
                    <a:gdLst>
                      <a:gd name="T0" fmla="*/ 0 w 39"/>
                      <a:gd name="T1" fmla="*/ 6 h 15"/>
                      <a:gd name="T2" fmla="*/ 6 w 39"/>
                      <a:gd name="T3" fmla="*/ 15 h 15"/>
                      <a:gd name="T4" fmla="*/ 19 w 39"/>
                      <a:gd name="T5" fmla="*/ 11 h 15"/>
                      <a:gd name="T6" fmla="*/ 33 w 39"/>
                      <a:gd name="T7" fmla="*/ 15 h 15"/>
                      <a:gd name="T8" fmla="*/ 39 w 39"/>
                      <a:gd name="T9" fmla="*/ 6 h 15"/>
                      <a:gd name="T10" fmla="*/ 19 w 39"/>
                      <a:gd name="T11" fmla="*/ 0 h 15"/>
                      <a:gd name="T12" fmla="*/ 0 w 39"/>
                      <a:gd name="T13" fmla="*/ 6 h 15"/>
                    </a:gdLst>
                    <a:ahLst/>
                    <a:cxnLst>
                      <a:cxn ang="0">
                        <a:pos x="T0" y="T1"/>
                      </a:cxn>
                      <a:cxn ang="0">
                        <a:pos x="T2" y="T3"/>
                      </a:cxn>
                      <a:cxn ang="0">
                        <a:pos x="T4" y="T5"/>
                      </a:cxn>
                      <a:cxn ang="0">
                        <a:pos x="T6" y="T7"/>
                      </a:cxn>
                      <a:cxn ang="0">
                        <a:pos x="T8" y="T9"/>
                      </a:cxn>
                      <a:cxn ang="0">
                        <a:pos x="T10" y="T11"/>
                      </a:cxn>
                      <a:cxn ang="0">
                        <a:pos x="T12" y="T13"/>
                      </a:cxn>
                    </a:cxnLst>
                    <a:rect l="0" t="0" r="r" b="b"/>
                    <a:pathLst>
                      <a:path w="39" h="15">
                        <a:moveTo>
                          <a:pt x="0" y="6"/>
                        </a:moveTo>
                        <a:cubicBezTo>
                          <a:pt x="1" y="9"/>
                          <a:pt x="3" y="12"/>
                          <a:pt x="6" y="15"/>
                        </a:cubicBezTo>
                        <a:cubicBezTo>
                          <a:pt x="10" y="12"/>
                          <a:pt x="14" y="11"/>
                          <a:pt x="19" y="11"/>
                        </a:cubicBezTo>
                        <a:cubicBezTo>
                          <a:pt x="24" y="11"/>
                          <a:pt x="29" y="12"/>
                          <a:pt x="33" y="15"/>
                        </a:cubicBezTo>
                        <a:cubicBezTo>
                          <a:pt x="35" y="12"/>
                          <a:pt x="37" y="9"/>
                          <a:pt x="39" y="6"/>
                        </a:cubicBezTo>
                        <a:cubicBezTo>
                          <a:pt x="33" y="2"/>
                          <a:pt x="26" y="0"/>
                          <a:pt x="19" y="0"/>
                        </a:cubicBezTo>
                        <a:cubicBezTo>
                          <a:pt x="12" y="0"/>
                          <a:pt x="5" y="2"/>
                          <a:pt x="0" y="6"/>
                        </a:cubicBezTo>
                        <a:close/>
                      </a:path>
                    </a:pathLst>
                  </a:custGeom>
                  <a:grpFill/>
                  <a:ln w="38100">
                    <a:noFill/>
                    <a:miter lim="800000"/>
                    <a:headEnd/>
                    <a:tailEnd/>
                  </a:ln>
                  <a:effectLst>
                    <a:outerShdw blurRad="533400" dist="368300" dir="2700000" sx="104000" sy="104000" algn="tl" rotWithShape="0">
                      <a:prstClr val="black">
                        <a:alpha val="17000"/>
                      </a:prstClr>
                    </a:outerShdw>
                  </a:effectLst>
                </p:spPr>
                <p:txBody>
                  <a:bodyPr wrap="square" lIns="228540" tIns="228540" rIns="228540" bIns="228540" rtlCol="0" anchor="t"/>
                  <a:lstStyle/>
                  <a:p>
                    <a:pPr>
                      <a:lnSpc>
                        <a:spcPct val="75000"/>
                      </a:lnSpc>
                    </a:pPr>
                    <a:endParaRPr lang="en-US" sz="2399" b="1" kern="0" cap="all" dirty="0">
                      <a:solidFill>
                        <a:prstClr val="white"/>
                      </a:solidFill>
                    </a:endParaRPr>
                  </a:p>
                </p:txBody>
              </p:sp>
              <p:sp>
                <p:nvSpPr>
                  <p:cNvPr id="401" name="Freeform 7"/>
                  <p:cNvSpPr>
                    <a:spLocks/>
                  </p:cNvSpPr>
                  <p:nvPr/>
                </p:nvSpPr>
                <p:spPr bwMode="auto">
                  <a:xfrm>
                    <a:off x="3868" y="2171"/>
                    <a:ext cx="60" cy="85"/>
                  </a:xfrm>
                  <a:custGeom>
                    <a:avLst/>
                    <a:gdLst>
                      <a:gd name="T0" fmla="*/ 25 w 25"/>
                      <a:gd name="T1" fmla="*/ 1 h 35"/>
                      <a:gd name="T2" fmla="*/ 14 w 25"/>
                      <a:gd name="T3" fmla="*/ 2 h 35"/>
                      <a:gd name="T4" fmla="*/ 10 w 25"/>
                      <a:gd name="T5" fmla="*/ 15 h 35"/>
                      <a:gd name="T6" fmla="*/ 0 w 25"/>
                      <a:gd name="T7" fmla="*/ 25 h 35"/>
                      <a:gd name="T8" fmla="*/ 5 w 25"/>
                      <a:gd name="T9" fmla="*/ 35 h 35"/>
                      <a:gd name="T10" fmla="*/ 20 w 25"/>
                      <a:gd name="T11" fmla="*/ 21 h 35"/>
                      <a:gd name="T12" fmla="*/ 25 w 25"/>
                      <a:gd name="T13" fmla="*/ 1 h 35"/>
                    </a:gdLst>
                    <a:ahLst/>
                    <a:cxnLst>
                      <a:cxn ang="0">
                        <a:pos x="T0" y="T1"/>
                      </a:cxn>
                      <a:cxn ang="0">
                        <a:pos x="T2" y="T3"/>
                      </a:cxn>
                      <a:cxn ang="0">
                        <a:pos x="T4" y="T5"/>
                      </a:cxn>
                      <a:cxn ang="0">
                        <a:pos x="T6" y="T7"/>
                      </a:cxn>
                      <a:cxn ang="0">
                        <a:pos x="T8" y="T9"/>
                      </a:cxn>
                      <a:cxn ang="0">
                        <a:pos x="T10" y="T11"/>
                      </a:cxn>
                      <a:cxn ang="0">
                        <a:pos x="T12" y="T13"/>
                      </a:cxn>
                    </a:cxnLst>
                    <a:rect l="0" t="0" r="r" b="b"/>
                    <a:pathLst>
                      <a:path w="25" h="35">
                        <a:moveTo>
                          <a:pt x="25" y="1"/>
                        </a:moveTo>
                        <a:cubicBezTo>
                          <a:pt x="21" y="0"/>
                          <a:pt x="17" y="1"/>
                          <a:pt x="14" y="2"/>
                        </a:cubicBezTo>
                        <a:cubicBezTo>
                          <a:pt x="14" y="6"/>
                          <a:pt x="13" y="11"/>
                          <a:pt x="10" y="15"/>
                        </a:cubicBezTo>
                        <a:cubicBezTo>
                          <a:pt x="8" y="20"/>
                          <a:pt x="4" y="23"/>
                          <a:pt x="0" y="25"/>
                        </a:cubicBezTo>
                        <a:cubicBezTo>
                          <a:pt x="1" y="29"/>
                          <a:pt x="3" y="32"/>
                          <a:pt x="5" y="35"/>
                        </a:cubicBezTo>
                        <a:cubicBezTo>
                          <a:pt x="11" y="32"/>
                          <a:pt x="16" y="27"/>
                          <a:pt x="20" y="21"/>
                        </a:cubicBezTo>
                        <a:cubicBezTo>
                          <a:pt x="23" y="15"/>
                          <a:pt x="25" y="8"/>
                          <a:pt x="25" y="1"/>
                        </a:cubicBezTo>
                        <a:close/>
                      </a:path>
                    </a:pathLst>
                  </a:custGeom>
                  <a:grpFill/>
                  <a:ln w="38100">
                    <a:noFill/>
                    <a:miter lim="800000"/>
                    <a:headEnd/>
                    <a:tailEnd/>
                  </a:ln>
                  <a:effectLst>
                    <a:outerShdw blurRad="533400" dist="368300" dir="2700000" sx="104000" sy="104000" algn="tl" rotWithShape="0">
                      <a:prstClr val="black">
                        <a:alpha val="17000"/>
                      </a:prstClr>
                    </a:outerShdw>
                  </a:effectLst>
                </p:spPr>
                <p:txBody>
                  <a:bodyPr wrap="square" lIns="228540" tIns="228540" rIns="228540" bIns="228540" rtlCol="0" anchor="t"/>
                  <a:lstStyle/>
                  <a:p>
                    <a:pPr>
                      <a:lnSpc>
                        <a:spcPct val="75000"/>
                      </a:lnSpc>
                    </a:pPr>
                    <a:endParaRPr lang="en-US" sz="2399" b="1" kern="0" cap="all" dirty="0">
                      <a:solidFill>
                        <a:prstClr val="white"/>
                      </a:solidFill>
                    </a:endParaRPr>
                  </a:p>
                </p:txBody>
              </p:sp>
              <p:sp>
                <p:nvSpPr>
                  <p:cNvPr id="402" name="Freeform 8"/>
                  <p:cNvSpPr>
                    <a:spLocks/>
                  </p:cNvSpPr>
                  <p:nvPr/>
                </p:nvSpPr>
                <p:spPr bwMode="auto">
                  <a:xfrm>
                    <a:off x="3749" y="2171"/>
                    <a:ext cx="61" cy="85"/>
                  </a:xfrm>
                  <a:custGeom>
                    <a:avLst/>
                    <a:gdLst>
                      <a:gd name="T0" fmla="*/ 20 w 25"/>
                      <a:gd name="T1" fmla="*/ 35 h 35"/>
                      <a:gd name="T2" fmla="*/ 25 w 25"/>
                      <a:gd name="T3" fmla="*/ 25 h 35"/>
                      <a:gd name="T4" fmla="*/ 15 w 25"/>
                      <a:gd name="T5" fmla="*/ 15 h 35"/>
                      <a:gd name="T6" fmla="*/ 12 w 25"/>
                      <a:gd name="T7" fmla="*/ 2 h 35"/>
                      <a:gd name="T8" fmla="*/ 1 w 25"/>
                      <a:gd name="T9" fmla="*/ 1 h 35"/>
                      <a:gd name="T10" fmla="*/ 6 w 25"/>
                      <a:gd name="T11" fmla="*/ 21 h 35"/>
                      <a:gd name="T12" fmla="*/ 20 w 25"/>
                      <a:gd name="T13" fmla="*/ 35 h 35"/>
                    </a:gdLst>
                    <a:ahLst/>
                    <a:cxnLst>
                      <a:cxn ang="0">
                        <a:pos x="T0" y="T1"/>
                      </a:cxn>
                      <a:cxn ang="0">
                        <a:pos x="T2" y="T3"/>
                      </a:cxn>
                      <a:cxn ang="0">
                        <a:pos x="T4" y="T5"/>
                      </a:cxn>
                      <a:cxn ang="0">
                        <a:pos x="T6" y="T7"/>
                      </a:cxn>
                      <a:cxn ang="0">
                        <a:pos x="T8" y="T9"/>
                      </a:cxn>
                      <a:cxn ang="0">
                        <a:pos x="T10" y="T11"/>
                      </a:cxn>
                      <a:cxn ang="0">
                        <a:pos x="T12" y="T13"/>
                      </a:cxn>
                    </a:cxnLst>
                    <a:rect l="0" t="0" r="r" b="b"/>
                    <a:pathLst>
                      <a:path w="25" h="35">
                        <a:moveTo>
                          <a:pt x="20" y="35"/>
                        </a:moveTo>
                        <a:cubicBezTo>
                          <a:pt x="23" y="32"/>
                          <a:pt x="24" y="29"/>
                          <a:pt x="25" y="25"/>
                        </a:cubicBezTo>
                        <a:cubicBezTo>
                          <a:pt x="21" y="23"/>
                          <a:pt x="17" y="20"/>
                          <a:pt x="15" y="15"/>
                        </a:cubicBezTo>
                        <a:cubicBezTo>
                          <a:pt x="13" y="11"/>
                          <a:pt x="11" y="6"/>
                          <a:pt x="12" y="2"/>
                        </a:cubicBezTo>
                        <a:cubicBezTo>
                          <a:pt x="8" y="1"/>
                          <a:pt x="4" y="0"/>
                          <a:pt x="1" y="1"/>
                        </a:cubicBezTo>
                        <a:cubicBezTo>
                          <a:pt x="0" y="8"/>
                          <a:pt x="2" y="15"/>
                          <a:pt x="6" y="21"/>
                        </a:cubicBezTo>
                        <a:cubicBezTo>
                          <a:pt x="9" y="27"/>
                          <a:pt x="14" y="32"/>
                          <a:pt x="20" y="35"/>
                        </a:cubicBezTo>
                        <a:close/>
                      </a:path>
                    </a:pathLst>
                  </a:custGeom>
                  <a:grpFill/>
                  <a:ln w="38100">
                    <a:noFill/>
                    <a:miter lim="800000"/>
                    <a:headEnd/>
                    <a:tailEnd/>
                  </a:ln>
                  <a:effectLst>
                    <a:outerShdw blurRad="533400" dist="368300" dir="2700000" sx="104000" sy="104000" algn="tl" rotWithShape="0">
                      <a:prstClr val="black">
                        <a:alpha val="17000"/>
                      </a:prstClr>
                    </a:outerShdw>
                  </a:effectLst>
                </p:spPr>
                <p:txBody>
                  <a:bodyPr wrap="square" lIns="228540" tIns="228540" rIns="228540" bIns="228540" rtlCol="0" anchor="t"/>
                  <a:lstStyle/>
                  <a:p>
                    <a:pPr>
                      <a:lnSpc>
                        <a:spcPct val="75000"/>
                      </a:lnSpc>
                    </a:pPr>
                    <a:endParaRPr lang="en-US" sz="2399" b="1" kern="0" cap="all" dirty="0">
                      <a:solidFill>
                        <a:prstClr val="white"/>
                      </a:solidFill>
                    </a:endParaRPr>
                  </a:p>
                </p:txBody>
              </p:sp>
            </p:grpSp>
            <p:grpSp>
              <p:nvGrpSpPr>
                <p:cNvPr id="394" name="Group 29"/>
                <p:cNvGrpSpPr>
                  <a:grpSpLocks noChangeAspect="1"/>
                </p:cNvGrpSpPr>
                <p:nvPr/>
              </p:nvGrpSpPr>
              <p:grpSpPr bwMode="auto">
                <a:xfrm>
                  <a:off x="5435629" y="-1135379"/>
                  <a:ext cx="341584" cy="341118"/>
                  <a:chOff x="3470" y="1798"/>
                  <a:chExt cx="735" cy="734"/>
                </a:xfrm>
                <a:solidFill>
                  <a:schemeClr val="bg2"/>
                </a:solidFill>
              </p:grpSpPr>
              <p:sp>
                <p:nvSpPr>
                  <p:cNvPr id="395" name="Freeform 30"/>
                  <p:cNvSpPr>
                    <a:spLocks/>
                  </p:cNvSpPr>
                  <p:nvPr/>
                </p:nvSpPr>
                <p:spPr bwMode="auto">
                  <a:xfrm>
                    <a:off x="3865" y="1798"/>
                    <a:ext cx="340" cy="340"/>
                  </a:xfrm>
                  <a:custGeom>
                    <a:avLst/>
                    <a:gdLst>
                      <a:gd name="T0" fmla="*/ 19 w 144"/>
                      <a:gd name="T1" fmla="*/ 22 h 144"/>
                      <a:gd name="T2" fmla="*/ 122 w 144"/>
                      <a:gd name="T3" fmla="*/ 125 h 144"/>
                      <a:gd name="T4" fmla="*/ 114 w 144"/>
                      <a:gd name="T5" fmla="*/ 125 h 144"/>
                      <a:gd name="T6" fmla="*/ 117 w 144"/>
                      <a:gd name="T7" fmla="*/ 144 h 144"/>
                      <a:gd name="T8" fmla="*/ 125 w 144"/>
                      <a:gd name="T9" fmla="*/ 144 h 144"/>
                      <a:gd name="T10" fmla="*/ 144 w 144"/>
                      <a:gd name="T11" fmla="*/ 144 h 144"/>
                      <a:gd name="T12" fmla="*/ 142 w 144"/>
                      <a:gd name="T13" fmla="*/ 125 h 144"/>
                      <a:gd name="T14" fmla="*/ 19 w 144"/>
                      <a:gd name="T15" fmla="*/ 3 h 144"/>
                      <a:gd name="T16" fmla="*/ 0 w 144"/>
                      <a:gd name="T17" fmla="*/ 0 h 144"/>
                      <a:gd name="T18" fmla="*/ 0 w 144"/>
                      <a:gd name="T19" fmla="*/ 19 h 144"/>
                      <a:gd name="T20" fmla="*/ 0 w 144"/>
                      <a:gd name="T21" fmla="*/ 27 h 144"/>
                      <a:gd name="T22" fmla="*/ 19 w 144"/>
                      <a:gd name="T23" fmla="*/ 30 h 144"/>
                      <a:gd name="T24" fmla="*/ 19 w 144"/>
                      <a:gd name="T25" fmla="*/ 22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44" h="144">
                        <a:moveTo>
                          <a:pt x="19" y="22"/>
                        </a:moveTo>
                        <a:cubicBezTo>
                          <a:pt x="70" y="34"/>
                          <a:pt x="111" y="74"/>
                          <a:pt x="122" y="125"/>
                        </a:cubicBezTo>
                        <a:cubicBezTo>
                          <a:pt x="114" y="125"/>
                          <a:pt x="114" y="125"/>
                          <a:pt x="114" y="125"/>
                        </a:cubicBezTo>
                        <a:cubicBezTo>
                          <a:pt x="116" y="131"/>
                          <a:pt x="117" y="137"/>
                          <a:pt x="117" y="144"/>
                        </a:cubicBezTo>
                        <a:cubicBezTo>
                          <a:pt x="125" y="144"/>
                          <a:pt x="125" y="144"/>
                          <a:pt x="125" y="144"/>
                        </a:cubicBezTo>
                        <a:cubicBezTo>
                          <a:pt x="144" y="144"/>
                          <a:pt x="144" y="144"/>
                          <a:pt x="144" y="144"/>
                        </a:cubicBezTo>
                        <a:cubicBezTo>
                          <a:pt x="144" y="137"/>
                          <a:pt x="143" y="131"/>
                          <a:pt x="142" y="125"/>
                        </a:cubicBezTo>
                        <a:cubicBezTo>
                          <a:pt x="129" y="63"/>
                          <a:pt x="81" y="15"/>
                          <a:pt x="19" y="3"/>
                        </a:cubicBezTo>
                        <a:cubicBezTo>
                          <a:pt x="13" y="1"/>
                          <a:pt x="7" y="1"/>
                          <a:pt x="0" y="0"/>
                        </a:cubicBezTo>
                        <a:cubicBezTo>
                          <a:pt x="0" y="19"/>
                          <a:pt x="0" y="19"/>
                          <a:pt x="0" y="19"/>
                        </a:cubicBezTo>
                        <a:cubicBezTo>
                          <a:pt x="0" y="27"/>
                          <a:pt x="0" y="27"/>
                          <a:pt x="0" y="27"/>
                        </a:cubicBezTo>
                        <a:cubicBezTo>
                          <a:pt x="7" y="28"/>
                          <a:pt x="13" y="29"/>
                          <a:pt x="19" y="30"/>
                        </a:cubicBezTo>
                        <a:lnTo>
                          <a:pt x="19" y="22"/>
                        </a:lnTo>
                        <a:close/>
                      </a:path>
                    </a:pathLst>
                  </a:custGeom>
                  <a:grpFill/>
                  <a:ln w="38100">
                    <a:noFill/>
                    <a:miter lim="800000"/>
                    <a:headEnd/>
                    <a:tailEnd/>
                  </a:ln>
                  <a:effectLst>
                    <a:outerShdw blurRad="533400" dist="368300" dir="2700000" sx="104000" sy="104000" algn="tl" rotWithShape="0">
                      <a:prstClr val="black">
                        <a:alpha val="17000"/>
                      </a:prstClr>
                    </a:outerShdw>
                  </a:effectLst>
                </p:spPr>
                <p:txBody>
                  <a:bodyPr wrap="square" lIns="228540" tIns="228540" rIns="228540" bIns="228540" rtlCol="0" anchor="t"/>
                  <a:lstStyle/>
                  <a:p>
                    <a:pPr>
                      <a:lnSpc>
                        <a:spcPct val="75000"/>
                      </a:lnSpc>
                    </a:pPr>
                    <a:endParaRPr lang="en-US" sz="2399" b="1" kern="0" cap="all" dirty="0">
                      <a:solidFill>
                        <a:prstClr val="white"/>
                      </a:solidFill>
                    </a:endParaRPr>
                  </a:p>
                </p:txBody>
              </p:sp>
              <p:sp>
                <p:nvSpPr>
                  <p:cNvPr id="396" name="Freeform 31"/>
                  <p:cNvSpPr>
                    <a:spLocks/>
                  </p:cNvSpPr>
                  <p:nvPr/>
                </p:nvSpPr>
                <p:spPr bwMode="auto">
                  <a:xfrm>
                    <a:off x="3470" y="2192"/>
                    <a:ext cx="341" cy="340"/>
                  </a:xfrm>
                  <a:custGeom>
                    <a:avLst/>
                    <a:gdLst>
                      <a:gd name="T0" fmla="*/ 125 w 144"/>
                      <a:gd name="T1" fmla="*/ 122 h 144"/>
                      <a:gd name="T2" fmla="*/ 22 w 144"/>
                      <a:gd name="T3" fmla="*/ 19 h 144"/>
                      <a:gd name="T4" fmla="*/ 30 w 144"/>
                      <a:gd name="T5" fmla="*/ 19 h 144"/>
                      <a:gd name="T6" fmla="*/ 27 w 144"/>
                      <a:gd name="T7" fmla="*/ 0 h 144"/>
                      <a:gd name="T8" fmla="*/ 19 w 144"/>
                      <a:gd name="T9" fmla="*/ 0 h 144"/>
                      <a:gd name="T10" fmla="*/ 0 w 144"/>
                      <a:gd name="T11" fmla="*/ 0 h 144"/>
                      <a:gd name="T12" fmla="*/ 3 w 144"/>
                      <a:gd name="T13" fmla="*/ 19 h 144"/>
                      <a:gd name="T14" fmla="*/ 125 w 144"/>
                      <a:gd name="T15" fmla="*/ 141 h 144"/>
                      <a:gd name="T16" fmla="*/ 144 w 144"/>
                      <a:gd name="T17" fmla="*/ 144 h 144"/>
                      <a:gd name="T18" fmla="*/ 144 w 144"/>
                      <a:gd name="T19" fmla="*/ 125 h 144"/>
                      <a:gd name="T20" fmla="*/ 144 w 144"/>
                      <a:gd name="T21" fmla="*/ 117 h 144"/>
                      <a:gd name="T22" fmla="*/ 125 w 144"/>
                      <a:gd name="T23" fmla="*/ 114 h 144"/>
                      <a:gd name="T24" fmla="*/ 125 w 144"/>
                      <a:gd name="T25" fmla="*/ 122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44" h="144">
                        <a:moveTo>
                          <a:pt x="125" y="122"/>
                        </a:moveTo>
                        <a:cubicBezTo>
                          <a:pt x="74" y="110"/>
                          <a:pt x="34" y="70"/>
                          <a:pt x="22" y="19"/>
                        </a:cubicBezTo>
                        <a:cubicBezTo>
                          <a:pt x="30" y="19"/>
                          <a:pt x="30" y="19"/>
                          <a:pt x="30" y="19"/>
                        </a:cubicBezTo>
                        <a:cubicBezTo>
                          <a:pt x="29" y="13"/>
                          <a:pt x="28" y="7"/>
                          <a:pt x="27" y="0"/>
                        </a:cubicBezTo>
                        <a:cubicBezTo>
                          <a:pt x="19" y="0"/>
                          <a:pt x="19" y="0"/>
                          <a:pt x="19" y="0"/>
                        </a:cubicBezTo>
                        <a:cubicBezTo>
                          <a:pt x="0" y="0"/>
                          <a:pt x="0" y="0"/>
                          <a:pt x="0" y="0"/>
                        </a:cubicBezTo>
                        <a:cubicBezTo>
                          <a:pt x="1" y="7"/>
                          <a:pt x="2" y="13"/>
                          <a:pt x="3" y="19"/>
                        </a:cubicBezTo>
                        <a:cubicBezTo>
                          <a:pt x="15" y="81"/>
                          <a:pt x="64" y="129"/>
                          <a:pt x="125" y="141"/>
                        </a:cubicBezTo>
                        <a:cubicBezTo>
                          <a:pt x="131" y="143"/>
                          <a:pt x="138" y="143"/>
                          <a:pt x="144" y="144"/>
                        </a:cubicBezTo>
                        <a:cubicBezTo>
                          <a:pt x="144" y="125"/>
                          <a:pt x="144" y="125"/>
                          <a:pt x="144" y="125"/>
                        </a:cubicBezTo>
                        <a:cubicBezTo>
                          <a:pt x="144" y="117"/>
                          <a:pt x="144" y="117"/>
                          <a:pt x="144" y="117"/>
                        </a:cubicBezTo>
                        <a:cubicBezTo>
                          <a:pt x="137" y="116"/>
                          <a:pt x="131" y="115"/>
                          <a:pt x="125" y="114"/>
                        </a:cubicBezTo>
                        <a:lnTo>
                          <a:pt x="125" y="122"/>
                        </a:lnTo>
                        <a:close/>
                      </a:path>
                    </a:pathLst>
                  </a:custGeom>
                  <a:grpFill/>
                  <a:ln w="38100">
                    <a:noFill/>
                    <a:miter lim="800000"/>
                    <a:headEnd/>
                    <a:tailEnd/>
                  </a:ln>
                  <a:effectLst>
                    <a:outerShdw blurRad="533400" dist="368300" dir="2700000" sx="104000" sy="104000" algn="tl" rotWithShape="0">
                      <a:prstClr val="black">
                        <a:alpha val="17000"/>
                      </a:prstClr>
                    </a:outerShdw>
                  </a:effectLst>
                </p:spPr>
                <p:txBody>
                  <a:bodyPr wrap="square" lIns="228540" tIns="228540" rIns="228540" bIns="228540" rtlCol="0" anchor="t"/>
                  <a:lstStyle/>
                  <a:p>
                    <a:pPr>
                      <a:lnSpc>
                        <a:spcPct val="75000"/>
                      </a:lnSpc>
                    </a:pPr>
                    <a:endParaRPr lang="en-US" sz="2399" b="1" kern="0" cap="all" dirty="0">
                      <a:solidFill>
                        <a:prstClr val="white"/>
                      </a:solidFill>
                    </a:endParaRPr>
                  </a:p>
                </p:txBody>
              </p:sp>
              <p:sp>
                <p:nvSpPr>
                  <p:cNvPr id="397" name="Freeform 32"/>
                  <p:cNvSpPr>
                    <a:spLocks/>
                  </p:cNvSpPr>
                  <p:nvPr/>
                </p:nvSpPr>
                <p:spPr bwMode="auto">
                  <a:xfrm>
                    <a:off x="3865" y="2192"/>
                    <a:ext cx="340" cy="340"/>
                  </a:xfrm>
                  <a:custGeom>
                    <a:avLst/>
                    <a:gdLst>
                      <a:gd name="T0" fmla="*/ 122 w 144"/>
                      <a:gd name="T1" fmla="*/ 19 h 144"/>
                      <a:gd name="T2" fmla="*/ 19 w 144"/>
                      <a:gd name="T3" fmla="*/ 122 h 144"/>
                      <a:gd name="T4" fmla="*/ 19 w 144"/>
                      <a:gd name="T5" fmla="*/ 114 h 144"/>
                      <a:gd name="T6" fmla="*/ 0 w 144"/>
                      <a:gd name="T7" fmla="*/ 117 h 144"/>
                      <a:gd name="T8" fmla="*/ 0 w 144"/>
                      <a:gd name="T9" fmla="*/ 125 h 144"/>
                      <a:gd name="T10" fmla="*/ 0 w 144"/>
                      <a:gd name="T11" fmla="*/ 144 h 144"/>
                      <a:gd name="T12" fmla="*/ 19 w 144"/>
                      <a:gd name="T13" fmla="*/ 141 h 144"/>
                      <a:gd name="T14" fmla="*/ 142 w 144"/>
                      <a:gd name="T15" fmla="*/ 19 h 144"/>
                      <a:gd name="T16" fmla="*/ 144 w 144"/>
                      <a:gd name="T17" fmla="*/ 0 h 144"/>
                      <a:gd name="T18" fmla="*/ 125 w 144"/>
                      <a:gd name="T19" fmla="*/ 0 h 144"/>
                      <a:gd name="T20" fmla="*/ 117 w 144"/>
                      <a:gd name="T21" fmla="*/ 0 h 144"/>
                      <a:gd name="T22" fmla="*/ 114 w 144"/>
                      <a:gd name="T23" fmla="*/ 19 h 144"/>
                      <a:gd name="T24" fmla="*/ 122 w 144"/>
                      <a:gd name="T25" fmla="*/ 19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44" h="144">
                        <a:moveTo>
                          <a:pt x="122" y="19"/>
                        </a:moveTo>
                        <a:cubicBezTo>
                          <a:pt x="111" y="70"/>
                          <a:pt x="70" y="110"/>
                          <a:pt x="19" y="122"/>
                        </a:cubicBezTo>
                        <a:cubicBezTo>
                          <a:pt x="19" y="114"/>
                          <a:pt x="19" y="114"/>
                          <a:pt x="19" y="114"/>
                        </a:cubicBezTo>
                        <a:cubicBezTo>
                          <a:pt x="13" y="115"/>
                          <a:pt x="7" y="116"/>
                          <a:pt x="0" y="117"/>
                        </a:cubicBezTo>
                        <a:cubicBezTo>
                          <a:pt x="0" y="125"/>
                          <a:pt x="0" y="125"/>
                          <a:pt x="0" y="125"/>
                        </a:cubicBezTo>
                        <a:cubicBezTo>
                          <a:pt x="0" y="144"/>
                          <a:pt x="0" y="144"/>
                          <a:pt x="0" y="144"/>
                        </a:cubicBezTo>
                        <a:cubicBezTo>
                          <a:pt x="7" y="143"/>
                          <a:pt x="13" y="143"/>
                          <a:pt x="19" y="141"/>
                        </a:cubicBezTo>
                        <a:cubicBezTo>
                          <a:pt x="81" y="129"/>
                          <a:pt x="129" y="81"/>
                          <a:pt x="142" y="19"/>
                        </a:cubicBezTo>
                        <a:cubicBezTo>
                          <a:pt x="143" y="13"/>
                          <a:pt x="144" y="7"/>
                          <a:pt x="144" y="0"/>
                        </a:cubicBezTo>
                        <a:cubicBezTo>
                          <a:pt x="125" y="0"/>
                          <a:pt x="125" y="0"/>
                          <a:pt x="125" y="0"/>
                        </a:cubicBezTo>
                        <a:cubicBezTo>
                          <a:pt x="117" y="0"/>
                          <a:pt x="117" y="0"/>
                          <a:pt x="117" y="0"/>
                        </a:cubicBezTo>
                        <a:cubicBezTo>
                          <a:pt x="117" y="7"/>
                          <a:pt x="116" y="13"/>
                          <a:pt x="114" y="19"/>
                        </a:cubicBezTo>
                        <a:lnTo>
                          <a:pt x="122" y="19"/>
                        </a:lnTo>
                        <a:close/>
                      </a:path>
                    </a:pathLst>
                  </a:custGeom>
                  <a:grpFill/>
                  <a:ln w="38100">
                    <a:noFill/>
                    <a:miter lim="800000"/>
                    <a:headEnd/>
                    <a:tailEnd/>
                  </a:ln>
                  <a:effectLst>
                    <a:outerShdw blurRad="533400" dist="368300" dir="2700000" sx="104000" sy="104000" algn="tl" rotWithShape="0">
                      <a:prstClr val="black">
                        <a:alpha val="17000"/>
                      </a:prstClr>
                    </a:outerShdw>
                  </a:effectLst>
                </p:spPr>
                <p:txBody>
                  <a:bodyPr wrap="square" lIns="228540" tIns="228540" rIns="228540" bIns="228540" rtlCol="0" anchor="t"/>
                  <a:lstStyle/>
                  <a:p>
                    <a:pPr>
                      <a:lnSpc>
                        <a:spcPct val="75000"/>
                      </a:lnSpc>
                    </a:pPr>
                    <a:endParaRPr lang="en-US" sz="2399" b="1" kern="0" cap="all" dirty="0">
                      <a:solidFill>
                        <a:prstClr val="white"/>
                      </a:solidFill>
                    </a:endParaRPr>
                  </a:p>
                </p:txBody>
              </p:sp>
              <p:sp>
                <p:nvSpPr>
                  <p:cNvPr id="398" name="Freeform 33"/>
                  <p:cNvSpPr>
                    <a:spLocks/>
                  </p:cNvSpPr>
                  <p:nvPr/>
                </p:nvSpPr>
                <p:spPr bwMode="auto">
                  <a:xfrm>
                    <a:off x="3470" y="1798"/>
                    <a:ext cx="341" cy="340"/>
                  </a:xfrm>
                  <a:custGeom>
                    <a:avLst/>
                    <a:gdLst>
                      <a:gd name="T0" fmla="*/ 22 w 144"/>
                      <a:gd name="T1" fmla="*/ 125 h 144"/>
                      <a:gd name="T2" fmla="*/ 125 w 144"/>
                      <a:gd name="T3" fmla="*/ 22 h 144"/>
                      <a:gd name="T4" fmla="*/ 125 w 144"/>
                      <a:gd name="T5" fmla="*/ 30 h 144"/>
                      <a:gd name="T6" fmla="*/ 144 w 144"/>
                      <a:gd name="T7" fmla="*/ 27 h 144"/>
                      <a:gd name="T8" fmla="*/ 144 w 144"/>
                      <a:gd name="T9" fmla="*/ 19 h 144"/>
                      <a:gd name="T10" fmla="*/ 144 w 144"/>
                      <a:gd name="T11" fmla="*/ 0 h 144"/>
                      <a:gd name="T12" fmla="*/ 125 w 144"/>
                      <a:gd name="T13" fmla="*/ 3 h 144"/>
                      <a:gd name="T14" fmla="*/ 3 w 144"/>
                      <a:gd name="T15" fmla="*/ 125 h 144"/>
                      <a:gd name="T16" fmla="*/ 0 w 144"/>
                      <a:gd name="T17" fmla="*/ 144 h 144"/>
                      <a:gd name="T18" fmla="*/ 19 w 144"/>
                      <a:gd name="T19" fmla="*/ 144 h 144"/>
                      <a:gd name="T20" fmla="*/ 27 w 144"/>
                      <a:gd name="T21" fmla="*/ 144 h 144"/>
                      <a:gd name="T22" fmla="*/ 30 w 144"/>
                      <a:gd name="T23" fmla="*/ 125 h 144"/>
                      <a:gd name="T24" fmla="*/ 22 w 144"/>
                      <a:gd name="T25" fmla="*/ 125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44" h="144">
                        <a:moveTo>
                          <a:pt x="22" y="125"/>
                        </a:moveTo>
                        <a:cubicBezTo>
                          <a:pt x="34" y="74"/>
                          <a:pt x="74" y="34"/>
                          <a:pt x="125" y="22"/>
                        </a:cubicBezTo>
                        <a:cubicBezTo>
                          <a:pt x="125" y="30"/>
                          <a:pt x="125" y="30"/>
                          <a:pt x="125" y="30"/>
                        </a:cubicBezTo>
                        <a:cubicBezTo>
                          <a:pt x="131" y="29"/>
                          <a:pt x="137" y="28"/>
                          <a:pt x="144" y="27"/>
                        </a:cubicBezTo>
                        <a:cubicBezTo>
                          <a:pt x="144" y="19"/>
                          <a:pt x="144" y="19"/>
                          <a:pt x="144" y="19"/>
                        </a:cubicBezTo>
                        <a:cubicBezTo>
                          <a:pt x="144" y="0"/>
                          <a:pt x="144" y="0"/>
                          <a:pt x="144" y="0"/>
                        </a:cubicBezTo>
                        <a:cubicBezTo>
                          <a:pt x="138" y="1"/>
                          <a:pt x="131" y="1"/>
                          <a:pt x="125" y="3"/>
                        </a:cubicBezTo>
                        <a:cubicBezTo>
                          <a:pt x="64" y="15"/>
                          <a:pt x="15" y="63"/>
                          <a:pt x="3" y="125"/>
                        </a:cubicBezTo>
                        <a:cubicBezTo>
                          <a:pt x="2" y="131"/>
                          <a:pt x="1" y="137"/>
                          <a:pt x="0" y="144"/>
                        </a:cubicBezTo>
                        <a:cubicBezTo>
                          <a:pt x="19" y="144"/>
                          <a:pt x="19" y="144"/>
                          <a:pt x="19" y="144"/>
                        </a:cubicBezTo>
                        <a:cubicBezTo>
                          <a:pt x="27" y="144"/>
                          <a:pt x="27" y="144"/>
                          <a:pt x="27" y="144"/>
                        </a:cubicBezTo>
                        <a:cubicBezTo>
                          <a:pt x="28" y="137"/>
                          <a:pt x="29" y="131"/>
                          <a:pt x="30" y="125"/>
                        </a:cubicBezTo>
                        <a:lnTo>
                          <a:pt x="22" y="125"/>
                        </a:lnTo>
                        <a:close/>
                      </a:path>
                    </a:pathLst>
                  </a:custGeom>
                  <a:grpFill/>
                  <a:ln w="38100">
                    <a:noFill/>
                    <a:miter lim="800000"/>
                    <a:headEnd/>
                    <a:tailEnd/>
                  </a:ln>
                  <a:effectLst>
                    <a:outerShdw blurRad="533400" dist="368300" dir="2700000" sx="104000" sy="104000" algn="tl" rotWithShape="0">
                      <a:prstClr val="black">
                        <a:alpha val="17000"/>
                      </a:prstClr>
                    </a:outerShdw>
                  </a:effectLst>
                </p:spPr>
                <p:txBody>
                  <a:bodyPr wrap="square" lIns="228540" tIns="228540" rIns="228540" bIns="228540" rtlCol="0" anchor="t"/>
                  <a:lstStyle/>
                  <a:p>
                    <a:pPr>
                      <a:lnSpc>
                        <a:spcPct val="75000"/>
                      </a:lnSpc>
                    </a:pPr>
                    <a:endParaRPr lang="en-US" sz="2399" b="1" kern="0" cap="all" dirty="0">
                      <a:solidFill>
                        <a:prstClr val="white"/>
                      </a:solidFill>
                    </a:endParaRPr>
                  </a:p>
                </p:txBody>
              </p:sp>
            </p:grpSp>
          </p:grpSp>
        </p:grpSp>
      </p:grpSp>
      <p:grpSp>
        <p:nvGrpSpPr>
          <p:cNvPr id="405" name="Group 404"/>
          <p:cNvGrpSpPr/>
          <p:nvPr>
            <p:custDataLst>
              <p:tags r:id="rId9"/>
            </p:custDataLst>
          </p:nvPr>
        </p:nvGrpSpPr>
        <p:grpSpPr>
          <a:xfrm>
            <a:off x="535599" y="5150998"/>
            <a:ext cx="663202" cy="663030"/>
            <a:chOff x="6023484" y="-3398497"/>
            <a:chExt cx="2942716" cy="2941950"/>
          </a:xfrm>
        </p:grpSpPr>
        <p:sp>
          <p:nvSpPr>
            <p:cNvPr id="406" name="Oval 5"/>
            <p:cNvSpPr>
              <a:spLocks noChangeArrowheads="1"/>
            </p:cNvSpPr>
            <p:nvPr/>
          </p:nvSpPr>
          <p:spPr bwMode="gray">
            <a:xfrm>
              <a:off x="6023484" y="-3398497"/>
              <a:ext cx="2942716" cy="2941950"/>
            </a:xfrm>
            <a:prstGeom prst="ellipse">
              <a:avLst/>
            </a:prstGeom>
            <a:solidFill>
              <a:schemeClr val="bg2"/>
            </a:solidFill>
            <a:ln w="76200">
              <a:solidFill>
                <a:schemeClr val="bg2"/>
              </a:solidFill>
              <a:round/>
              <a:headEnd/>
              <a:tailEnd/>
            </a:ln>
          </p:spPr>
          <p:txBody>
            <a:bodyPr vert="horz" wrap="square" lIns="121888" tIns="60944" rIns="121888" bIns="60944" numCol="1" anchor="t" anchorCtr="0" compatLnSpc="1">
              <a:prstTxWarp prst="textNoShape">
                <a:avLst/>
              </a:prstTxWarp>
            </a:bodyPr>
            <a:lstStyle/>
            <a:p>
              <a:pPr defTabSz="1218895">
                <a:defRPr/>
              </a:pPr>
              <a:endParaRPr lang="en-CA" sz="2399" kern="0" dirty="0">
                <a:solidFill>
                  <a:sysClr val="windowText" lastClr="000000"/>
                </a:solidFill>
              </a:endParaRPr>
            </a:p>
          </p:txBody>
        </p:sp>
        <p:grpSp>
          <p:nvGrpSpPr>
            <p:cNvPr id="407" name="Group 406"/>
            <p:cNvGrpSpPr/>
            <p:nvPr/>
          </p:nvGrpSpPr>
          <p:grpSpPr>
            <a:xfrm>
              <a:off x="6128656" y="-3293352"/>
              <a:ext cx="2732372" cy="2731660"/>
              <a:chOff x="5330657" y="-1357737"/>
              <a:chExt cx="669891" cy="669717"/>
            </a:xfrm>
          </p:grpSpPr>
          <p:grpSp>
            <p:nvGrpSpPr>
              <p:cNvPr id="408" name="Group 407"/>
              <p:cNvGrpSpPr/>
              <p:nvPr/>
            </p:nvGrpSpPr>
            <p:grpSpPr>
              <a:xfrm>
                <a:off x="5330657" y="-1357737"/>
                <a:ext cx="669891" cy="669717"/>
                <a:chOff x="3902109" y="2701737"/>
                <a:chExt cx="810025" cy="809814"/>
              </a:xfrm>
            </p:grpSpPr>
            <p:sp>
              <p:nvSpPr>
                <p:cNvPr id="420" name="Oval 5"/>
                <p:cNvSpPr>
                  <a:spLocks noChangeArrowheads="1"/>
                </p:cNvSpPr>
                <p:nvPr/>
              </p:nvSpPr>
              <p:spPr bwMode="gray">
                <a:xfrm>
                  <a:off x="3902109" y="2701737"/>
                  <a:ext cx="810025" cy="809814"/>
                </a:xfrm>
                <a:prstGeom prst="ellipse">
                  <a:avLst/>
                </a:prstGeom>
                <a:solidFill>
                  <a:srgbClr val="FFFFFF"/>
                </a:solidFill>
                <a:ln w="41275">
                  <a:solidFill>
                    <a:srgbClr val="F45E0A"/>
                  </a:solidFill>
                  <a:round/>
                  <a:headEnd/>
                  <a:tailEnd/>
                </a:ln>
              </p:spPr>
              <p:txBody>
                <a:bodyPr vert="horz" wrap="square" lIns="121888" tIns="60944" rIns="121888" bIns="60944" numCol="1" anchor="t" anchorCtr="0" compatLnSpc="1">
                  <a:prstTxWarp prst="textNoShape">
                    <a:avLst/>
                  </a:prstTxWarp>
                </a:bodyPr>
                <a:lstStyle/>
                <a:p>
                  <a:pPr defTabSz="1218895">
                    <a:defRPr/>
                  </a:pPr>
                  <a:endParaRPr lang="en-CA" sz="2399" kern="0" dirty="0">
                    <a:solidFill>
                      <a:sysClr val="windowText" lastClr="000000"/>
                    </a:solidFill>
                  </a:endParaRPr>
                </a:p>
              </p:txBody>
            </p:sp>
            <p:sp>
              <p:nvSpPr>
                <p:cNvPr id="421" name="Isosceles Triangle 550"/>
                <p:cNvSpPr/>
                <p:nvPr/>
              </p:nvSpPr>
              <p:spPr>
                <a:xfrm>
                  <a:off x="4071513" y="2837971"/>
                  <a:ext cx="483165" cy="433419"/>
                </a:xfrm>
                <a:prstGeom prst="triangle">
                  <a:avLst/>
                </a:prstGeom>
                <a:solidFill>
                  <a:schemeClr val="tx1"/>
                </a:solidFill>
                <a:ln w="9525">
                  <a:noFill/>
                  <a:miter lim="800000"/>
                  <a:headEnd/>
                  <a:tailEnd/>
                </a:ln>
              </p:spPr>
              <p:txBody>
                <a:bodyPr wrap="square" rtlCol="0" anchor="ctr"/>
                <a:lstStyle/>
                <a:p>
                  <a:pPr algn="ctr"/>
                  <a:endParaRPr lang="en-US" sz="1799" kern="0" dirty="0">
                    <a:solidFill>
                      <a:prstClr val="white"/>
                    </a:solidFill>
                  </a:endParaRPr>
                </a:p>
              </p:txBody>
            </p:sp>
          </p:grpSp>
          <p:grpSp>
            <p:nvGrpSpPr>
              <p:cNvPr id="409" name="Group 408"/>
              <p:cNvGrpSpPr/>
              <p:nvPr/>
            </p:nvGrpSpPr>
            <p:grpSpPr>
              <a:xfrm>
                <a:off x="5423047" y="-1265103"/>
                <a:ext cx="485111" cy="484449"/>
                <a:chOff x="5435629" y="-1135379"/>
                <a:chExt cx="341584" cy="341118"/>
              </a:xfrm>
            </p:grpSpPr>
            <p:grpSp>
              <p:nvGrpSpPr>
                <p:cNvPr id="410" name="Group 409"/>
                <p:cNvGrpSpPr>
                  <a:grpSpLocks noChangeAspect="1"/>
                </p:cNvGrpSpPr>
                <p:nvPr/>
              </p:nvGrpSpPr>
              <p:grpSpPr bwMode="auto">
                <a:xfrm>
                  <a:off x="5477051" y="-1095911"/>
                  <a:ext cx="263328" cy="239464"/>
                  <a:chOff x="3679" y="2018"/>
                  <a:chExt cx="320" cy="291"/>
                </a:xfrm>
                <a:solidFill>
                  <a:schemeClr val="bg2"/>
                </a:solidFill>
                <a:effectLst/>
              </p:grpSpPr>
              <p:sp>
                <p:nvSpPr>
                  <p:cNvPr id="416" name="Freeform 5"/>
                  <p:cNvSpPr>
                    <a:spLocks noEditPoints="1"/>
                  </p:cNvSpPr>
                  <p:nvPr/>
                </p:nvSpPr>
                <p:spPr bwMode="auto">
                  <a:xfrm>
                    <a:off x="3679" y="2018"/>
                    <a:ext cx="320" cy="291"/>
                  </a:xfrm>
                  <a:custGeom>
                    <a:avLst/>
                    <a:gdLst>
                      <a:gd name="T0" fmla="*/ 55 w 132"/>
                      <a:gd name="T1" fmla="*/ 70 h 120"/>
                      <a:gd name="T2" fmla="*/ 59 w 132"/>
                      <a:gd name="T3" fmla="*/ 65 h 120"/>
                      <a:gd name="T4" fmla="*/ 59 w 132"/>
                      <a:gd name="T5" fmla="*/ 65 h 120"/>
                      <a:gd name="T6" fmla="*/ 59 w 132"/>
                      <a:gd name="T7" fmla="*/ 64 h 120"/>
                      <a:gd name="T8" fmla="*/ 59 w 132"/>
                      <a:gd name="T9" fmla="*/ 63 h 120"/>
                      <a:gd name="T10" fmla="*/ 60 w 132"/>
                      <a:gd name="T11" fmla="*/ 62 h 120"/>
                      <a:gd name="T12" fmla="*/ 60 w 132"/>
                      <a:gd name="T13" fmla="*/ 61 h 120"/>
                      <a:gd name="T14" fmla="*/ 61 w 132"/>
                      <a:gd name="T15" fmla="*/ 61 h 120"/>
                      <a:gd name="T16" fmla="*/ 62 w 132"/>
                      <a:gd name="T17" fmla="*/ 60 h 120"/>
                      <a:gd name="T18" fmla="*/ 62 w 132"/>
                      <a:gd name="T19" fmla="*/ 59 h 120"/>
                      <a:gd name="T20" fmla="*/ 65 w 132"/>
                      <a:gd name="T21" fmla="*/ 54 h 120"/>
                      <a:gd name="T22" fmla="*/ 61 w 132"/>
                      <a:gd name="T23" fmla="*/ 2 h 120"/>
                      <a:gd name="T24" fmla="*/ 61 w 132"/>
                      <a:gd name="T25" fmla="*/ 0 h 120"/>
                      <a:gd name="T26" fmla="*/ 22 w 132"/>
                      <a:gd name="T27" fmla="*/ 50 h 120"/>
                      <a:gd name="T28" fmla="*/ 8 w 132"/>
                      <a:gd name="T29" fmla="*/ 93 h 120"/>
                      <a:gd name="T30" fmla="*/ 110 w 132"/>
                      <a:gd name="T31" fmla="*/ 50 h 120"/>
                      <a:gd name="T32" fmla="*/ 71 w 132"/>
                      <a:gd name="T33" fmla="*/ 0 h 120"/>
                      <a:gd name="T34" fmla="*/ 72 w 132"/>
                      <a:gd name="T35" fmla="*/ 2 h 120"/>
                      <a:gd name="T36" fmla="*/ 68 w 132"/>
                      <a:gd name="T37" fmla="*/ 54 h 120"/>
                      <a:gd name="T38" fmla="*/ 70 w 132"/>
                      <a:gd name="T39" fmla="*/ 59 h 120"/>
                      <a:gd name="T40" fmla="*/ 71 w 132"/>
                      <a:gd name="T41" fmla="*/ 60 h 120"/>
                      <a:gd name="T42" fmla="*/ 72 w 132"/>
                      <a:gd name="T43" fmla="*/ 61 h 120"/>
                      <a:gd name="T44" fmla="*/ 72 w 132"/>
                      <a:gd name="T45" fmla="*/ 62 h 120"/>
                      <a:gd name="T46" fmla="*/ 73 w 132"/>
                      <a:gd name="T47" fmla="*/ 62 h 120"/>
                      <a:gd name="T48" fmla="*/ 73 w 132"/>
                      <a:gd name="T49" fmla="*/ 63 h 120"/>
                      <a:gd name="T50" fmla="*/ 73 w 132"/>
                      <a:gd name="T51" fmla="*/ 64 h 120"/>
                      <a:gd name="T52" fmla="*/ 73 w 132"/>
                      <a:gd name="T53" fmla="*/ 65 h 120"/>
                      <a:gd name="T54" fmla="*/ 74 w 132"/>
                      <a:gd name="T55" fmla="*/ 68 h 120"/>
                      <a:gd name="T56" fmla="*/ 112 w 132"/>
                      <a:gd name="T57" fmla="*/ 62 h 120"/>
                      <a:gd name="T58" fmla="*/ 125 w 132"/>
                      <a:gd name="T59" fmla="*/ 94 h 120"/>
                      <a:gd name="T60" fmla="*/ 86 w 132"/>
                      <a:gd name="T61" fmla="*/ 107 h 120"/>
                      <a:gd name="T62" fmla="*/ 72 w 132"/>
                      <a:gd name="T63" fmla="*/ 71 h 120"/>
                      <a:gd name="T64" fmla="*/ 70 w 132"/>
                      <a:gd name="T65" fmla="*/ 72 h 120"/>
                      <a:gd name="T66" fmla="*/ 68 w 132"/>
                      <a:gd name="T67" fmla="*/ 72 h 120"/>
                      <a:gd name="T68" fmla="*/ 67 w 132"/>
                      <a:gd name="T69" fmla="*/ 73 h 120"/>
                      <a:gd name="T70" fmla="*/ 66 w 132"/>
                      <a:gd name="T71" fmla="*/ 73 h 120"/>
                      <a:gd name="T72" fmla="*/ 65 w 132"/>
                      <a:gd name="T73" fmla="*/ 73 h 120"/>
                      <a:gd name="T74" fmla="*/ 64 w 132"/>
                      <a:gd name="T75" fmla="*/ 73 h 120"/>
                      <a:gd name="T76" fmla="*/ 63 w 132"/>
                      <a:gd name="T77" fmla="*/ 72 h 120"/>
                      <a:gd name="T78" fmla="*/ 63 w 132"/>
                      <a:gd name="T79" fmla="*/ 72 h 120"/>
                      <a:gd name="T80" fmla="*/ 57 w 132"/>
                      <a:gd name="T81" fmla="*/ 73 h 120"/>
                      <a:gd name="T82" fmla="*/ 14 w 132"/>
                      <a:gd name="T83" fmla="*/ 102 h 120"/>
                      <a:gd name="T84" fmla="*/ 12 w 132"/>
                      <a:gd name="T85" fmla="*/ 103 h 120"/>
                      <a:gd name="T86" fmla="*/ 75 w 132"/>
                      <a:gd name="T87" fmla="*/ 111 h 120"/>
                      <a:gd name="T88" fmla="*/ 119 w 132"/>
                      <a:gd name="T89" fmla="*/ 102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32" h="120">
                        <a:moveTo>
                          <a:pt x="20" y="62"/>
                        </a:moveTo>
                        <a:cubicBezTo>
                          <a:pt x="32" y="55"/>
                          <a:pt x="47" y="59"/>
                          <a:pt x="54" y="70"/>
                        </a:cubicBezTo>
                        <a:cubicBezTo>
                          <a:pt x="55" y="70"/>
                          <a:pt x="55" y="70"/>
                          <a:pt x="55" y="70"/>
                        </a:cubicBezTo>
                        <a:cubicBezTo>
                          <a:pt x="59" y="68"/>
                          <a:pt x="59" y="68"/>
                          <a:pt x="59" y="68"/>
                        </a:cubicBezTo>
                        <a:cubicBezTo>
                          <a:pt x="59" y="68"/>
                          <a:pt x="59" y="67"/>
                          <a:pt x="59" y="67"/>
                        </a:cubicBezTo>
                        <a:cubicBezTo>
                          <a:pt x="59" y="67"/>
                          <a:pt x="59" y="66"/>
                          <a:pt x="59" y="65"/>
                        </a:cubicBezTo>
                        <a:cubicBezTo>
                          <a:pt x="59" y="65"/>
                          <a:pt x="59" y="65"/>
                          <a:pt x="59" y="65"/>
                        </a:cubicBezTo>
                        <a:cubicBezTo>
                          <a:pt x="59" y="65"/>
                          <a:pt x="59" y="65"/>
                          <a:pt x="59" y="65"/>
                        </a:cubicBezTo>
                        <a:cubicBezTo>
                          <a:pt x="59" y="65"/>
                          <a:pt x="59" y="65"/>
                          <a:pt x="59" y="65"/>
                        </a:cubicBezTo>
                        <a:cubicBezTo>
                          <a:pt x="59" y="64"/>
                          <a:pt x="59" y="64"/>
                          <a:pt x="59" y="64"/>
                        </a:cubicBezTo>
                        <a:cubicBezTo>
                          <a:pt x="59" y="64"/>
                          <a:pt x="59" y="64"/>
                          <a:pt x="59" y="64"/>
                        </a:cubicBezTo>
                        <a:cubicBezTo>
                          <a:pt x="59" y="64"/>
                          <a:pt x="59" y="64"/>
                          <a:pt x="59" y="64"/>
                        </a:cubicBezTo>
                        <a:cubicBezTo>
                          <a:pt x="59" y="64"/>
                          <a:pt x="59" y="64"/>
                          <a:pt x="59" y="64"/>
                        </a:cubicBezTo>
                        <a:cubicBezTo>
                          <a:pt x="59" y="63"/>
                          <a:pt x="59" y="63"/>
                          <a:pt x="59" y="63"/>
                        </a:cubicBezTo>
                        <a:cubicBezTo>
                          <a:pt x="59" y="63"/>
                          <a:pt x="59" y="63"/>
                          <a:pt x="59" y="63"/>
                        </a:cubicBezTo>
                        <a:cubicBezTo>
                          <a:pt x="60" y="63"/>
                          <a:pt x="60" y="63"/>
                          <a:pt x="60" y="62"/>
                        </a:cubicBezTo>
                        <a:cubicBezTo>
                          <a:pt x="60" y="62"/>
                          <a:pt x="60" y="62"/>
                          <a:pt x="60" y="62"/>
                        </a:cubicBezTo>
                        <a:cubicBezTo>
                          <a:pt x="60" y="62"/>
                          <a:pt x="60" y="62"/>
                          <a:pt x="60" y="62"/>
                        </a:cubicBezTo>
                        <a:cubicBezTo>
                          <a:pt x="60" y="62"/>
                          <a:pt x="60" y="62"/>
                          <a:pt x="60" y="62"/>
                        </a:cubicBezTo>
                        <a:cubicBezTo>
                          <a:pt x="60" y="62"/>
                          <a:pt x="60" y="61"/>
                          <a:pt x="60" y="61"/>
                        </a:cubicBezTo>
                        <a:cubicBezTo>
                          <a:pt x="60" y="61"/>
                          <a:pt x="60" y="61"/>
                          <a:pt x="60" y="61"/>
                        </a:cubicBezTo>
                        <a:cubicBezTo>
                          <a:pt x="61" y="61"/>
                          <a:pt x="61" y="61"/>
                          <a:pt x="61" y="61"/>
                        </a:cubicBezTo>
                        <a:cubicBezTo>
                          <a:pt x="61" y="61"/>
                          <a:pt x="61" y="61"/>
                          <a:pt x="61" y="61"/>
                        </a:cubicBezTo>
                        <a:cubicBezTo>
                          <a:pt x="61" y="61"/>
                          <a:pt x="61" y="61"/>
                          <a:pt x="61" y="61"/>
                        </a:cubicBezTo>
                        <a:cubicBezTo>
                          <a:pt x="61" y="60"/>
                          <a:pt x="61" y="60"/>
                          <a:pt x="61" y="60"/>
                        </a:cubicBezTo>
                        <a:cubicBezTo>
                          <a:pt x="61" y="60"/>
                          <a:pt x="61" y="60"/>
                          <a:pt x="61" y="60"/>
                        </a:cubicBezTo>
                        <a:cubicBezTo>
                          <a:pt x="62" y="60"/>
                          <a:pt x="62" y="60"/>
                          <a:pt x="62" y="60"/>
                        </a:cubicBezTo>
                        <a:cubicBezTo>
                          <a:pt x="62" y="60"/>
                          <a:pt x="62" y="60"/>
                          <a:pt x="62" y="60"/>
                        </a:cubicBezTo>
                        <a:cubicBezTo>
                          <a:pt x="62" y="60"/>
                          <a:pt x="62" y="60"/>
                          <a:pt x="62" y="59"/>
                        </a:cubicBezTo>
                        <a:cubicBezTo>
                          <a:pt x="62" y="59"/>
                          <a:pt x="62" y="59"/>
                          <a:pt x="62" y="59"/>
                        </a:cubicBezTo>
                        <a:cubicBezTo>
                          <a:pt x="63" y="59"/>
                          <a:pt x="63" y="59"/>
                          <a:pt x="64" y="59"/>
                        </a:cubicBezTo>
                        <a:cubicBezTo>
                          <a:pt x="64" y="59"/>
                          <a:pt x="65" y="58"/>
                          <a:pt x="65" y="58"/>
                        </a:cubicBezTo>
                        <a:cubicBezTo>
                          <a:pt x="65" y="54"/>
                          <a:pt x="65" y="54"/>
                          <a:pt x="65" y="54"/>
                        </a:cubicBezTo>
                        <a:cubicBezTo>
                          <a:pt x="65" y="54"/>
                          <a:pt x="64" y="53"/>
                          <a:pt x="64" y="53"/>
                        </a:cubicBezTo>
                        <a:cubicBezTo>
                          <a:pt x="51" y="52"/>
                          <a:pt x="40" y="41"/>
                          <a:pt x="40" y="28"/>
                        </a:cubicBezTo>
                        <a:cubicBezTo>
                          <a:pt x="40" y="15"/>
                          <a:pt x="49" y="5"/>
                          <a:pt x="61" y="2"/>
                        </a:cubicBezTo>
                        <a:cubicBezTo>
                          <a:pt x="61" y="2"/>
                          <a:pt x="61" y="2"/>
                          <a:pt x="61" y="2"/>
                        </a:cubicBezTo>
                        <a:cubicBezTo>
                          <a:pt x="61" y="1"/>
                          <a:pt x="61" y="1"/>
                          <a:pt x="61" y="1"/>
                        </a:cubicBezTo>
                        <a:cubicBezTo>
                          <a:pt x="61" y="0"/>
                          <a:pt x="61" y="0"/>
                          <a:pt x="61" y="0"/>
                        </a:cubicBezTo>
                        <a:cubicBezTo>
                          <a:pt x="44" y="3"/>
                          <a:pt x="31" y="17"/>
                          <a:pt x="31" y="35"/>
                        </a:cubicBezTo>
                        <a:cubicBezTo>
                          <a:pt x="31" y="39"/>
                          <a:pt x="31" y="43"/>
                          <a:pt x="33" y="46"/>
                        </a:cubicBezTo>
                        <a:cubicBezTo>
                          <a:pt x="29" y="47"/>
                          <a:pt x="25" y="48"/>
                          <a:pt x="22" y="50"/>
                        </a:cubicBezTo>
                        <a:cubicBezTo>
                          <a:pt x="7" y="59"/>
                          <a:pt x="0" y="78"/>
                          <a:pt x="7" y="94"/>
                        </a:cubicBezTo>
                        <a:cubicBezTo>
                          <a:pt x="7" y="94"/>
                          <a:pt x="7" y="94"/>
                          <a:pt x="8" y="94"/>
                        </a:cubicBezTo>
                        <a:cubicBezTo>
                          <a:pt x="8" y="93"/>
                          <a:pt x="8" y="93"/>
                          <a:pt x="8" y="93"/>
                        </a:cubicBezTo>
                        <a:cubicBezTo>
                          <a:pt x="9" y="93"/>
                          <a:pt x="9" y="93"/>
                          <a:pt x="9" y="92"/>
                        </a:cubicBezTo>
                        <a:cubicBezTo>
                          <a:pt x="5" y="81"/>
                          <a:pt x="10" y="68"/>
                          <a:pt x="20" y="62"/>
                        </a:cubicBezTo>
                        <a:close/>
                        <a:moveTo>
                          <a:pt x="110" y="50"/>
                        </a:moveTo>
                        <a:cubicBezTo>
                          <a:pt x="107" y="48"/>
                          <a:pt x="103" y="47"/>
                          <a:pt x="100" y="46"/>
                        </a:cubicBezTo>
                        <a:cubicBezTo>
                          <a:pt x="101" y="43"/>
                          <a:pt x="102" y="39"/>
                          <a:pt x="102" y="35"/>
                        </a:cubicBezTo>
                        <a:cubicBezTo>
                          <a:pt x="102" y="17"/>
                          <a:pt x="88" y="3"/>
                          <a:pt x="71" y="0"/>
                        </a:cubicBezTo>
                        <a:cubicBezTo>
                          <a:pt x="71" y="0"/>
                          <a:pt x="71" y="0"/>
                          <a:pt x="71" y="1"/>
                        </a:cubicBezTo>
                        <a:cubicBezTo>
                          <a:pt x="71" y="2"/>
                          <a:pt x="71" y="2"/>
                          <a:pt x="71" y="2"/>
                        </a:cubicBezTo>
                        <a:cubicBezTo>
                          <a:pt x="71" y="2"/>
                          <a:pt x="71" y="2"/>
                          <a:pt x="72" y="2"/>
                        </a:cubicBezTo>
                        <a:cubicBezTo>
                          <a:pt x="83" y="5"/>
                          <a:pt x="92" y="15"/>
                          <a:pt x="92" y="28"/>
                        </a:cubicBezTo>
                        <a:cubicBezTo>
                          <a:pt x="92" y="41"/>
                          <a:pt x="82" y="52"/>
                          <a:pt x="68" y="53"/>
                        </a:cubicBezTo>
                        <a:cubicBezTo>
                          <a:pt x="68" y="53"/>
                          <a:pt x="68" y="54"/>
                          <a:pt x="68" y="54"/>
                        </a:cubicBezTo>
                        <a:cubicBezTo>
                          <a:pt x="68" y="58"/>
                          <a:pt x="68" y="58"/>
                          <a:pt x="68" y="58"/>
                        </a:cubicBezTo>
                        <a:cubicBezTo>
                          <a:pt x="68" y="58"/>
                          <a:pt x="68" y="59"/>
                          <a:pt x="68" y="59"/>
                        </a:cubicBezTo>
                        <a:cubicBezTo>
                          <a:pt x="69" y="59"/>
                          <a:pt x="69" y="59"/>
                          <a:pt x="70" y="59"/>
                        </a:cubicBezTo>
                        <a:cubicBezTo>
                          <a:pt x="70" y="59"/>
                          <a:pt x="70" y="59"/>
                          <a:pt x="70" y="59"/>
                        </a:cubicBezTo>
                        <a:cubicBezTo>
                          <a:pt x="70" y="60"/>
                          <a:pt x="70" y="60"/>
                          <a:pt x="70" y="60"/>
                        </a:cubicBezTo>
                        <a:cubicBezTo>
                          <a:pt x="70" y="60"/>
                          <a:pt x="71" y="60"/>
                          <a:pt x="71" y="60"/>
                        </a:cubicBezTo>
                        <a:cubicBezTo>
                          <a:pt x="71" y="60"/>
                          <a:pt x="71" y="60"/>
                          <a:pt x="71" y="60"/>
                        </a:cubicBezTo>
                        <a:cubicBezTo>
                          <a:pt x="71" y="60"/>
                          <a:pt x="71" y="60"/>
                          <a:pt x="71" y="60"/>
                        </a:cubicBezTo>
                        <a:cubicBezTo>
                          <a:pt x="71" y="60"/>
                          <a:pt x="72" y="61"/>
                          <a:pt x="72" y="61"/>
                        </a:cubicBezTo>
                        <a:cubicBezTo>
                          <a:pt x="72" y="61"/>
                          <a:pt x="72" y="61"/>
                          <a:pt x="72" y="61"/>
                        </a:cubicBezTo>
                        <a:cubicBezTo>
                          <a:pt x="72" y="61"/>
                          <a:pt x="72" y="61"/>
                          <a:pt x="72" y="61"/>
                        </a:cubicBezTo>
                        <a:cubicBezTo>
                          <a:pt x="72" y="61"/>
                          <a:pt x="72" y="62"/>
                          <a:pt x="72" y="62"/>
                        </a:cubicBezTo>
                        <a:cubicBezTo>
                          <a:pt x="72" y="62"/>
                          <a:pt x="72" y="62"/>
                          <a:pt x="72" y="62"/>
                        </a:cubicBezTo>
                        <a:cubicBezTo>
                          <a:pt x="72" y="62"/>
                          <a:pt x="73" y="62"/>
                          <a:pt x="73" y="62"/>
                        </a:cubicBezTo>
                        <a:cubicBezTo>
                          <a:pt x="73" y="62"/>
                          <a:pt x="73" y="62"/>
                          <a:pt x="73" y="62"/>
                        </a:cubicBezTo>
                        <a:cubicBezTo>
                          <a:pt x="73" y="63"/>
                          <a:pt x="73" y="63"/>
                          <a:pt x="73" y="63"/>
                        </a:cubicBezTo>
                        <a:cubicBezTo>
                          <a:pt x="73" y="63"/>
                          <a:pt x="73" y="63"/>
                          <a:pt x="73" y="63"/>
                        </a:cubicBezTo>
                        <a:cubicBezTo>
                          <a:pt x="73" y="63"/>
                          <a:pt x="73" y="63"/>
                          <a:pt x="73" y="63"/>
                        </a:cubicBezTo>
                        <a:cubicBezTo>
                          <a:pt x="73" y="63"/>
                          <a:pt x="73" y="63"/>
                          <a:pt x="73" y="64"/>
                        </a:cubicBezTo>
                        <a:cubicBezTo>
                          <a:pt x="73" y="64"/>
                          <a:pt x="73" y="64"/>
                          <a:pt x="73" y="64"/>
                        </a:cubicBezTo>
                        <a:cubicBezTo>
                          <a:pt x="73" y="64"/>
                          <a:pt x="73" y="64"/>
                          <a:pt x="73" y="64"/>
                        </a:cubicBezTo>
                        <a:cubicBezTo>
                          <a:pt x="73" y="64"/>
                          <a:pt x="73" y="64"/>
                          <a:pt x="73" y="65"/>
                        </a:cubicBezTo>
                        <a:cubicBezTo>
                          <a:pt x="73" y="65"/>
                          <a:pt x="73" y="65"/>
                          <a:pt x="73" y="65"/>
                        </a:cubicBezTo>
                        <a:cubicBezTo>
                          <a:pt x="73" y="65"/>
                          <a:pt x="73" y="65"/>
                          <a:pt x="73" y="65"/>
                        </a:cubicBezTo>
                        <a:cubicBezTo>
                          <a:pt x="73" y="65"/>
                          <a:pt x="73" y="65"/>
                          <a:pt x="73" y="65"/>
                        </a:cubicBezTo>
                        <a:cubicBezTo>
                          <a:pt x="73" y="66"/>
                          <a:pt x="73" y="67"/>
                          <a:pt x="73" y="67"/>
                        </a:cubicBezTo>
                        <a:cubicBezTo>
                          <a:pt x="73" y="67"/>
                          <a:pt x="73" y="68"/>
                          <a:pt x="74" y="68"/>
                        </a:cubicBezTo>
                        <a:cubicBezTo>
                          <a:pt x="77" y="70"/>
                          <a:pt x="77" y="70"/>
                          <a:pt x="77" y="70"/>
                        </a:cubicBezTo>
                        <a:cubicBezTo>
                          <a:pt x="77" y="70"/>
                          <a:pt x="78" y="70"/>
                          <a:pt x="78" y="70"/>
                        </a:cubicBezTo>
                        <a:cubicBezTo>
                          <a:pt x="86" y="59"/>
                          <a:pt x="100" y="55"/>
                          <a:pt x="112" y="62"/>
                        </a:cubicBezTo>
                        <a:cubicBezTo>
                          <a:pt x="123" y="68"/>
                          <a:pt x="127" y="81"/>
                          <a:pt x="124" y="92"/>
                        </a:cubicBezTo>
                        <a:cubicBezTo>
                          <a:pt x="123" y="93"/>
                          <a:pt x="124" y="93"/>
                          <a:pt x="124" y="93"/>
                        </a:cubicBezTo>
                        <a:cubicBezTo>
                          <a:pt x="125" y="94"/>
                          <a:pt x="125" y="94"/>
                          <a:pt x="125" y="94"/>
                        </a:cubicBezTo>
                        <a:cubicBezTo>
                          <a:pt x="125" y="94"/>
                          <a:pt x="125" y="94"/>
                          <a:pt x="126" y="94"/>
                        </a:cubicBezTo>
                        <a:cubicBezTo>
                          <a:pt x="132" y="78"/>
                          <a:pt x="126" y="59"/>
                          <a:pt x="110" y="50"/>
                        </a:cubicBezTo>
                        <a:close/>
                        <a:moveTo>
                          <a:pt x="86" y="107"/>
                        </a:moveTo>
                        <a:cubicBezTo>
                          <a:pt x="75" y="100"/>
                          <a:pt x="70" y="86"/>
                          <a:pt x="76" y="74"/>
                        </a:cubicBezTo>
                        <a:cubicBezTo>
                          <a:pt x="76" y="73"/>
                          <a:pt x="76" y="73"/>
                          <a:pt x="75" y="73"/>
                        </a:cubicBezTo>
                        <a:cubicBezTo>
                          <a:pt x="72" y="71"/>
                          <a:pt x="72" y="71"/>
                          <a:pt x="72" y="71"/>
                        </a:cubicBezTo>
                        <a:cubicBezTo>
                          <a:pt x="72" y="71"/>
                          <a:pt x="71" y="71"/>
                          <a:pt x="71" y="71"/>
                        </a:cubicBezTo>
                        <a:cubicBezTo>
                          <a:pt x="71" y="71"/>
                          <a:pt x="70" y="72"/>
                          <a:pt x="70" y="72"/>
                        </a:cubicBezTo>
                        <a:cubicBezTo>
                          <a:pt x="70" y="72"/>
                          <a:pt x="70" y="72"/>
                          <a:pt x="70" y="72"/>
                        </a:cubicBezTo>
                        <a:cubicBezTo>
                          <a:pt x="69" y="72"/>
                          <a:pt x="69" y="72"/>
                          <a:pt x="69" y="72"/>
                        </a:cubicBezTo>
                        <a:cubicBezTo>
                          <a:pt x="69" y="72"/>
                          <a:pt x="69" y="72"/>
                          <a:pt x="69" y="72"/>
                        </a:cubicBezTo>
                        <a:cubicBezTo>
                          <a:pt x="69" y="72"/>
                          <a:pt x="69" y="72"/>
                          <a:pt x="68" y="72"/>
                        </a:cubicBezTo>
                        <a:cubicBezTo>
                          <a:pt x="68" y="72"/>
                          <a:pt x="68" y="72"/>
                          <a:pt x="68" y="72"/>
                        </a:cubicBezTo>
                        <a:cubicBezTo>
                          <a:pt x="68" y="73"/>
                          <a:pt x="68" y="73"/>
                          <a:pt x="67" y="73"/>
                        </a:cubicBezTo>
                        <a:cubicBezTo>
                          <a:pt x="67" y="73"/>
                          <a:pt x="67" y="73"/>
                          <a:pt x="67" y="73"/>
                        </a:cubicBezTo>
                        <a:cubicBezTo>
                          <a:pt x="67" y="73"/>
                          <a:pt x="67" y="73"/>
                          <a:pt x="67" y="73"/>
                        </a:cubicBezTo>
                        <a:cubicBezTo>
                          <a:pt x="67" y="73"/>
                          <a:pt x="67" y="73"/>
                          <a:pt x="67" y="73"/>
                        </a:cubicBezTo>
                        <a:cubicBezTo>
                          <a:pt x="66" y="73"/>
                          <a:pt x="66" y="73"/>
                          <a:pt x="66" y="73"/>
                        </a:cubicBezTo>
                        <a:cubicBezTo>
                          <a:pt x="66" y="73"/>
                          <a:pt x="66" y="73"/>
                          <a:pt x="66" y="73"/>
                        </a:cubicBezTo>
                        <a:cubicBezTo>
                          <a:pt x="66" y="73"/>
                          <a:pt x="66" y="73"/>
                          <a:pt x="66" y="73"/>
                        </a:cubicBezTo>
                        <a:cubicBezTo>
                          <a:pt x="65" y="73"/>
                          <a:pt x="65" y="73"/>
                          <a:pt x="65" y="73"/>
                        </a:cubicBezTo>
                        <a:cubicBezTo>
                          <a:pt x="65" y="73"/>
                          <a:pt x="65" y="73"/>
                          <a:pt x="65" y="73"/>
                        </a:cubicBezTo>
                        <a:cubicBezTo>
                          <a:pt x="65" y="73"/>
                          <a:pt x="65" y="73"/>
                          <a:pt x="65" y="73"/>
                        </a:cubicBezTo>
                        <a:cubicBezTo>
                          <a:pt x="64" y="73"/>
                          <a:pt x="64" y="73"/>
                          <a:pt x="64" y="73"/>
                        </a:cubicBezTo>
                        <a:cubicBezTo>
                          <a:pt x="64" y="73"/>
                          <a:pt x="64" y="72"/>
                          <a:pt x="64" y="72"/>
                        </a:cubicBezTo>
                        <a:cubicBezTo>
                          <a:pt x="64" y="72"/>
                          <a:pt x="64" y="72"/>
                          <a:pt x="64" y="72"/>
                        </a:cubicBezTo>
                        <a:cubicBezTo>
                          <a:pt x="64" y="72"/>
                          <a:pt x="64" y="72"/>
                          <a:pt x="63" y="72"/>
                        </a:cubicBezTo>
                        <a:cubicBezTo>
                          <a:pt x="63" y="72"/>
                          <a:pt x="63" y="72"/>
                          <a:pt x="63" y="72"/>
                        </a:cubicBezTo>
                        <a:cubicBezTo>
                          <a:pt x="63" y="72"/>
                          <a:pt x="63" y="72"/>
                          <a:pt x="63" y="72"/>
                        </a:cubicBezTo>
                        <a:cubicBezTo>
                          <a:pt x="63" y="72"/>
                          <a:pt x="63" y="72"/>
                          <a:pt x="63" y="72"/>
                        </a:cubicBezTo>
                        <a:cubicBezTo>
                          <a:pt x="62" y="72"/>
                          <a:pt x="62" y="71"/>
                          <a:pt x="61" y="71"/>
                        </a:cubicBezTo>
                        <a:cubicBezTo>
                          <a:pt x="61" y="71"/>
                          <a:pt x="61" y="71"/>
                          <a:pt x="60" y="71"/>
                        </a:cubicBezTo>
                        <a:cubicBezTo>
                          <a:pt x="57" y="73"/>
                          <a:pt x="57" y="73"/>
                          <a:pt x="57" y="73"/>
                        </a:cubicBezTo>
                        <a:cubicBezTo>
                          <a:pt x="57" y="73"/>
                          <a:pt x="56" y="73"/>
                          <a:pt x="57" y="74"/>
                        </a:cubicBezTo>
                        <a:cubicBezTo>
                          <a:pt x="62" y="86"/>
                          <a:pt x="58" y="100"/>
                          <a:pt x="46" y="107"/>
                        </a:cubicBezTo>
                        <a:cubicBezTo>
                          <a:pt x="35" y="113"/>
                          <a:pt x="22" y="111"/>
                          <a:pt x="14" y="102"/>
                        </a:cubicBezTo>
                        <a:cubicBezTo>
                          <a:pt x="14" y="101"/>
                          <a:pt x="14" y="101"/>
                          <a:pt x="13" y="102"/>
                        </a:cubicBezTo>
                        <a:cubicBezTo>
                          <a:pt x="12" y="102"/>
                          <a:pt x="12" y="102"/>
                          <a:pt x="12" y="102"/>
                        </a:cubicBezTo>
                        <a:cubicBezTo>
                          <a:pt x="12" y="102"/>
                          <a:pt x="12" y="103"/>
                          <a:pt x="12" y="103"/>
                        </a:cubicBezTo>
                        <a:cubicBezTo>
                          <a:pt x="23" y="116"/>
                          <a:pt x="42" y="120"/>
                          <a:pt x="57" y="111"/>
                        </a:cubicBezTo>
                        <a:cubicBezTo>
                          <a:pt x="61" y="109"/>
                          <a:pt x="64" y="107"/>
                          <a:pt x="66" y="104"/>
                        </a:cubicBezTo>
                        <a:cubicBezTo>
                          <a:pt x="69" y="107"/>
                          <a:pt x="72" y="109"/>
                          <a:pt x="75" y="111"/>
                        </a:cubicBezTo>
                        <a:cubicBezTo>
                          <a:pt x="90" y="120"/>
                          <a:pt x="110" y="116"/>
                          <a:pt x="120" y="103"/>
                        </a:cubicBezTo>
                        <a:cubicBezTo>
                          <a:pt x="120" y="103"/>
                          <a:pt x="120" y="102"/>
                          <a:pt x="120" y="102"/>
                        </a:cubicBezTo>
                        <a:cubicBezTo>
                          <a:pt x="119" y="102"/>
                          <a:pt x="119" y="102"/>
                          <a:pt x="119" y="102"/>
                        </a:cubicBezTo>
                        <a:cubicBezTo>
                          <a:pt x="119" y="101"/>
                          <a:pt x="118" y="101"/>
                          <a:pt x="118" y="102"/>
                        </a:cubicBezTo>
                        <a:cubicBezTo>
                          <a:pt x="110" y="111"/>
                          <a:pt x="97" y="113"/>
                          <a:pt x="86" y="107"/>
                        </a:cubicBezTo>
                        <a:close/>
                      </a:path>
                    </a:pathLst>
                  </a:custGeom>
                  <a:grpFill/>
                  <a:ln w="38100">
                    <a:noFill/>
                    <a:miter lim="800000"/>
                    <a:headEnd/>
                    <a:tailEnd/>
                  </a:ln>
                  <a:effectLst>
                    <a:outerShdw blurRad="533400" dist="368300" dir="2700000" sx="104000" sy="104000" algn="tl" rotWithShape="0">
                      <a:prstClr val="black">
                        <a:alpha val="17000"/>
                      </a:prstClr>
                    </a:outerShdw>
                  </a:effectLst>
                </p:spPr>
                <p:txBody>
                  <a:bodyPr wrap="square" lIns="228540" tIns="228540" rIns="228540" bIns="228540" rtlCol="0" anchor="t"/>
                  <a:lstStyle/>
                  <a:p>
                    <a:pPr>
                      <a:lnSpc>
                        <a:spcPct val="75000"/>
                      </a:lnSpc>
                    </a:pPr>
                    <a:endParaRPr lang="en-US" sz="2399" b="1" kern="0" cap="all" dirty="0">
                      <a:solidFill>
                        <a:prstClr val="white"/>
                      </a:solidFill>
                    </a:endParaRPr>
                  </a:p>
                </p:txBody>
              </p:sp>
              <p:sp>
                <p:nvSpPr>
                  <p:cNvPr id="417" name="Freeform 6"/>
                  <p:cNvSpPr>
                    <a:spLocks/>
                  </p:cNvSpPr>
                  <p:nvPr/>
                </p:nvSpPr>
                <p:spPr bwMode="auto">
                  <a:xfrm>
                    <a:off x="3793" y="2088"/>
                    <a:ext cx="94" cy="37"/>
                  </a:xfrm>
                  <a:custGeom>
                    <a:avLst/>
                    <a:gdLst>
                      <a:gd name="T0" fmla="*/ 0 w 39"/>
                      <a:gd name="T1" fmla="*/ 6 h 15"/>
                      <a:gd name="T2" fmla="*/ 6 w 39"/>
                      <a:gd name="T3" fmla="*/ 15 h 15"/>
                      <a:gd name="T4" fmla="*/ 19 w 39"/>
                      <a:gd name="T5" fmla="*/ 11 h 15"/>
                      <a:gd name="T6" fmla="*/ 33 w 39"/>
                      <a:gd name="T7" fmla="*/ 15 h 15"/>
                      <a:gd name="T8" fmla="*/ 39 w 39"/>
                      <a:gd name="T9" fmla="*/ 6 h 15"/>
                      <a:gd name="T10" fmla="*/ 19 w 39"/>
                      <a:gd name="T11" fmla="*/ 0 h 15"/>
                      <a:gd name="T12" fmla="*/ 0 w 39"/>
                      <a:gd name="T13" fmla="*/ 6 h 15"/>
                    </a:gdLst>
                    <a:ahLst/>
                    <a:cxnLst>
                      <a:cxn ang="0">
                        <a:pos x="T0" y="T1"/>
                      </a:cxn>
                      <a:cxn ang="0">
                        <a:pos x="T2" y="T3"/>
                      </a:cxn>
                      <a:cxn ang="0">
                        <a:pos x="T4" y="T5"/>
                      </a:cxn>
                      <a:cxn ang="0">
                        <a:pos x="T6" y="T7"/>
                      </a:cxn>
                      <a:cxn ang="0">
                        <a:pos x="T8" y="T9"/>
                      </a:cxn>
                      <a:cxn ang="0">
                        <a:pos x="T10" y="T11"/>
                      </a:cxn>
                      <a:cxn ang="0">
                        <a:pos x="T12" y="T13"/>
                      </a:cxn>
                    </a:cxnLst>
                    <a:rect l="0" t="0" r="r" b="b"/>
                    <a:pathLst>
                      <a:path w="39" h="15">
                        <a:moveTo>
                          <a:pt x="0" y="6"/>
                        </a:moveTo>
                        <a:cubicBezTo>
                          <a:pt x="1" y="9"/>
                          <a:pt x="3" y="12"/>
                          <a:pt x="6" y="15"/>
                        </a:cubicBezTo>
                        <a:cubicBezTo>
                          <a:pt x="10" y="12"/>
                          <a:pt x="14" y="11"/>
                          <a:pt x="19" y="11"/>
                        </a:cubicBezTo>
                        <a:cubicBezTo>
                          <a:pt x="24" y="11"/>
                          <a:pt x="29" y="12"/>
                          <a:pt x="33" y="15"/>
                        </a:cubicBezTo>
                        <a:cubicBezTo>
                          <a:pt x="35" y="12"/>
                          <a:pt x="37" y="9"/>
                          <a:pt x="39" y="6"/>
                        </a:cubicBezTo>
                        <a:cubicBezTo>
                          <a:pt x="33" y="2"/>
                          <a:pt x="26" y="0"/>
                          <a:pt x="19" y="0"/>
                        </a:cubicBezTo>
                        <a:cubicBezTo>
                          <a:pt x="12" y="0"/>
                          <a:pt x="5" y="2"/>
                          <a:pt x="0" y="6"/>
                        </a:cubicBezTo>
                        <a:close/>
                      </a:path>
                    </a:pathLst>
                  </a:custGeom>
                  <a:grpFill/>
                  <a:ln w="38100">
                    <a:noFill/>
                    <a:miter lim="800000"/>
                    <a:headEnd/>
                    <a:tailEnd/>
                  </a:ln>
                  <a:effectLst>
                    <a:outerShdw blurRad="533400" dist="368300" dir="2700000" sx="104000" sy="104000" algn="tl" rotWithShape="0">
                      <a:prstClr val="black">
                        <a:alpha val="17000"/>
                      </a:prstClr>
                    </a:outerShdw>
                  </a:effectLst>
                </p:spPr>
                <p:txBody>
                  <a:bodyPr wrap="square" lIns="228540" tIns="228540" rIns="228540" bIns="228540" rtlCol="0" anchor="t"/>
                  <a:lstStyle/>
                  <a:p>
                    <a:pPr>
                      <a:lnSpc>
                        <a:spcPct val="75000"/>
                      </a:lnSpc>
                    </a:pPr>
                    <a:endParaRPr lang="en-US" sz="2399" b="1" kern="0" cap="all" dirty="0">
                      <a:solidFill>
                        <a:prstClr val="white"/>
                      </a:solidFill>
                    </a:endParaRPr>
                  </a:p>
                </p:txBody>
              </p:sp>
              <p:sp>
                <p:nvSpPr>
                  <p:cNvPr id="418" name="Freeform 7"/>
                  <p:cNvSpPr>
                    <a:spLocks/>
                  </p:cNvSpPr>
                  <p:nvPr/>
                </p:nvSpPr>
                <p:spPr bwMode="auto">
                  <a:xfrm>
                    <a:off x="3868" y="2171"/>
                    <a:ext cx="60" cy="85"/>
                  </a:xfrm>
                  <a:custGeom>
                    <a:avLst/>
                    <a:gdLst>
                      <a:gd name="T0" fmla="*/ 25 w 25"/>
                      <a:gd name="T1" fmla="*/ 1 h 35"/>
                      <a:gd name="T2" fmla="*/ 14 w 25"/>
                      <a:gd name="T3" fmla="*/ 2 h 35"/>
                      <a:gd name="T4" fmla="*/ 10 w 25"/>
                      <a:gd name="T5" fmla="*/ 15 h 35"/>
                      <a:gd name="T6" fmla="*/ 0 w 25"/>
                      <a:gd name="T7" fmla="*/ 25 h 35"/>
                      <a:gd name="T8" fmla="*/ 5 w 25"/>
                      <a:gd name="T9" fmla="*/ 35 h 35"/>
                      <a:gd name="T10" fmla="*/ 20 w 25"/>
                      <a:gd name="T11" fmla="*/ 21 h 35"/>
                      <a:gd name="T12" fmla="*/ 25 w 25"/>
                      <a:gd name="T13" fmla="*/ 1 h 35"/>
                    </a:gdLst>
                    <a:ahLst/>
                    <a:cxnLst>
                      <a:cxn ang="0">
                        <a:pos x="T0" y="T1"/>
                      </a:cxn>
                      <a:cxn ang="0">
                        <a:pos x="T2" y="T3"/>
                      </a:cxn>
                      <a:cxn ang="0">
                        <a:pos x="T4" y="T5"/>
                      </a:cxn>
                      <a:cxn ang="0">
                        <a:pos x="T6" y="T7"/>
                      </a:cxn>
                      <a:cxn ang="0">
                        <a:pos x="T8" y="T9"/>
                      </a:cxn>
                      <a:cxn ang="0">
                        <a:pos x="T10" y="T11"/>
                      </a:cxn>
                      <a:cxn ang="0">
                        <a:pos x="T12" y="T13"/>
                      </a:cxn>
                    </a:cxnLst>
                    <a:rect l="0" t="0" r="r" b="b"/>
                    <a:pathLst>
                      <a:path w="25" h="35">
                        <a:moveTo>
                          <a:pt x="25" y="1"/>
                        </a:moveTo>
                        <a:cubicBezTo>
                          <a:pt x="21" y="0"/>
                          <a:pt x="17" y="1"/>
                          <a:pt x="14" y="2"/>
                        </a:cubicBezTo>
                        <a:cubicBezTo>
                          <a:pt x="14" y="6"/>
                          <a:pt x="13" y="11"/>
                          <a:pt x="10" y="15"/>
                        </a:cubicBezTo>
                        <a:cubicBezTo>
                          <a:pt x="8" y="20"/>
                          <a:pt x="4" y="23"/>
                          <a:pt x="0" y="25"/>
                        </a:cubicBezTo>
                        <a:cubicBezTo>
                          <a:pt x="1" y="29"/>
                          <a:pt x="3" y="32"/>
                          <a:pt x="5" y="35"/>
                        </a:cubicBezTo>
                        <a:cubicBezTo>
                          <a:pt x="11" y="32"/>
                          <a:pt x="16" y="27"/>
                          <a:pt x="20" y="21"/>
                        </a:cubicBezTo>
                        <a:cubicBezTo>
                          <a:pt x="23" y="15"/>
                          <a:pt x="25" y="8"/>
                          <a:pt x="25" y="1"/>
                        </a:cubicBezTo>
                        <a:close/>
                      </a:path>
                    </a:pathLst>
                  </a:custGeom>
                  <a:grpFill/>
                  <a:ln w="38100">
                    <a:noFill/>
                    <a:miter lim="800000"/>
                    <a:headEnd/>
                    <a:tailEnd/>
                  </a:ln>
                  <a:effectLst>
                    <a:outerShdw blurRad="533400" dist="368300" dir="2700000" sx="104000" sy="104000" algn="tl" rotWithShape="0">
                      <a:prstClr val="black">
                        <a:alpha val="17000"/>
                      </a:prstClr>
                    </a:outerShdw>
                  </a:effectLst>
                </p:spPr>
                <p:txBody>
                  <a:bodyPr wrap="square" lIns="228540" tIns="228540" rIns="228540" bIns="228540" rtlCol="0" anchor="t"/>
                  <a:lstStyle/>
                  <a:p>
                    <a:pPr>
                      <a:lnSpc>
                        <a:spcPct val="75000"/>
                      </a:lnSpc>
                    </a:pPr>
                    <a:endParaRPr lang="en-US" sz="2399" b="1" kern="0" cap="all" dirty="0">
                      <a:solidFill>
                        <a:prstClr val="white"/>
                      </a:solidFill>
                    </a:endParaRPr>
                  </a:p>
                </p:txBody>
              </p:sp>
              <p:sp>
                <p:nvSpPr>
                  <p:cNvPr id="419" name="Freeform 8"/>
                  <p:cNvSpPr>
                    <a:spLocks/>
                  </p:cNvSpPr>
                  <p:nvPr/>
                </p:nvSpPr>
                <p:spPr bwMode="auto">
                  <a:xfrm>
                    <a:off x="3749" y="2171"/>
                    <a:ext cx="61" cy="85"/>
                  </a:xfrm>
                  <a:custGeom>
                    <a:avLst/>
                    <a:gdLst>
                      <a:gd name="T0" fmla="*/ 20 w 25"/>
                      <a:gd name="T1" fmla="*/ 35 h 35"/>
                      <a:gd name="T2" fmla="*/ 25 w 25"/>
                      <a:gd name="T3" fmla="*/ 25 h 35"/>
                      <a:gd name="T4" fmla="*/ 15 w 25"/>
                      <a:gd name="T5" fmla="*/ 15 h 35"/>
                      <a:gd name="T6" fmla="*/ 12 w 25"/>
                      <a:gd name="T7" fmla="*/ 2 h 35"/>
                      <a:gd name="T8" fmla="*/ 1 w 25"/>
                      <a:gd name="T9" fmla="*/ 1 h 35"/>
                      <a:gd name="T10" fmla="*/ 6 w 25"/>
                      <a:gd name="T11" fmla="*/ 21 h 35"/>
                      <a:gd name="T12" fmla="*/ 20 w 25"/>
                      <a:gd name="T13" fmla="*/ 35 h 35"/>
                    </a:gdLst>
                    <a:ahLst/>
                    <a:cxnLst>
                      <a:cxn ang="0">
                        <a:pos x="T0" y="T1"/>
                      </a:cxn>
                      <a:cxn ang="0">
                        <a:pos x="T2" y="T3"/>
                      </a:cxn>
                      <a:cxn ang="0">
                        <a:pos x="T4" y="T5"/>
                      </a:cxn>
                      <a:cxn ang="0">
                        <a:pos x="T6" y="T7"/>
                      </a:cxn>
                      <a:cxn ang="0">
                        <a:pos x="T8" y="T9"/>
                      </a:cxn>
                      <a:cxn ang="0">
                        <a:pos x="T10" y="T11"/>
                      </a:cxn>
                      <a:cxn ang="0">
                        <a:pos x="T12" y="T13"/>
                      </a:cxn>
                    </a:cxnLst>
                    <a:rect l="0" t="0" r="r" b="b"/>
                    <a:pathLst>
                      <a:path w="25" h="35">
                        <a:moveTo>
                          <a:pt x="20" y="35"/>
                        </a:moveTo>
                        <a:cubicBezTo>
                          <a:pt x="23" y="32"/>
                          <a:pt x="24" y="29"/>
                          <a:pt x="25" y="25"/>
                        </a:cubicBezTo>
                        <a:cubicBezTo>
                          <a:pt x="21" y="23"/>
                          <a:pt x="17" y="20"/>
                          <a:pt x="15" y="15"/>
                        </a:cubicBezTo>
                        <a:cubicBezTo>
                          <a:pt x="13" y="11"/>
                          <a:pt x="11" y="6"/>
                          <a:pt x="12" y="2"/>
                        </a:cubicBezTo>
                        <a:cubicBezTo>
                          <a:pt x="8" y="1"/>
                          <a:pt x="4" y="0"/>
                          <a:pt x="1" y="1"/>
                        </a:cubicBezTo>
                        <a:cubicBezTo>
                          <a:pt x="0" y="8"/>
                          <a:pt x="2" y="15"/>
                          <a:pt x="6" y="21"/>
                        </a:cubicBezTo>
                        <a:cubicBezTo>
                          <a:pt x="9" y="27"/>
                          <a:pt x="14" y="32"/>
                          <a:pt x="20" y="35"/>
                        </a:cubicBezTo>
                        <a:close/>
                      </a:path>
                    </a:pathLst>
                  </a:custGeom>
                  <a:grpFill/>
                  <a:ln w="38100">
                    <a:noFill/>
                    <a:miter lim="800000"/>
                    <a:headEnd/>
                    <a:tailEnd/>
                  </a:ln>
                  <a:effectLst>
                    <a:outerShdw blurRad="533400" dist="368300" dir="2700000" sx="104000" sy="104000" algn="tl" rotWithShape="0">
                      <a:prstClr val="black">
                        <a:alpha val="17000"/>
                      </a:prstClr>
                    </a:outerShdw>
                  </a:effectLst>
                </p:spPr>
                <p:txBody>
                  <a:bodyPr wrap="square" lIns="228540" tIns="228540" rIns="228540" bIns="228540" rtlCol="0" anchor="t"/>
                  <a:lstStyle/>
                  <a:p>
                    <a:pPr>
                      <a:lnSpc>
                        <a:spcPct val="75000"/>
                      </a:lnSpc>
                    </a:pPr>
                    <a:endParaRPr lang="en-US" sz="2399" b="1" kern="0" cap="all" dirty="0">
                      <a:solidFill>
                        <a:prstClr val="white"/>
                      </a:solidFill>
                    </a:endParaRPr>
                  </a:p>
                </p:txBody>
              </p:sp>
            </p:grpSp>
            <p:grpSp>
              <p:nvGrpSpPr>
                <p:cNvPr id="411" name="Group 29"/>
                <p:cNvGrpSpPr>
                  <a:grpSpLocks noChangeAspect="1"/>
                </p:cNvGrpSpPr>
                <p:nvPr/>
              </p:nvGrpSpPr>
              <p:grpSpPr bwMode="auto">
                <a:xfrm>
                  <a:off x="5435629" y="-1135379"/>
                  <a:ext cx="341584" cy="341118"/>
                  <a:chOff x="3470" y="1798"/>
                  <a:chExt cx="735" cy="734"/>
                </a:xfrm>
                <a:solidFill>
                  <a:schemeClr val="bg2"/>
                </a:solidFill>
              </p:grpSpPr>
              <p:sp>
                <p:nvSpPr>
                  <p:cNvPr id="412" name="Freeform 30"/>
                  <p:cNvSpPr>
                    <a:spLocks/>
                  </p:cNvSpPr>
                  <p:nvPr/>
                </p:nvSpPr>
                <p:spPr bwMode="auto">
                  <a:xfrm>
                    <a:off x="3865" y="1798"/>
                    <a:ext cx="340" cy="340"/>
                  </a:xfrm>
                  <a:custGeom>
                    <a:avLst/>
                    <a:gdLst>
                      <a:gd name="T0" fmla="*/ 19 w 144"/>
                      <a:gd name="T1" fmla="*/ 22 h 144"/>
                      <a:gd name="T2" fmla="*/ 122 w 144"/>
                      <a:gd name="T3" fmla="*/ 125 h 144"/>
                      <a:gd name="T4" fmla="*/ 114 w 144"/>
                      <a:gd name="T5" fmla="*/ 125 h 144"/>
                      <a:gd name="T6" fmla="*/ 117 w 144"/>
                      <a:gd name="T7" fmla="*/ 144 h 144"/>
                      <a:gd name="T8" fmla="*/ 125 w 144"/>
                      <a:gd name="T9" fmla="*/ 144 h 144"/>
                      <a:gd name="T10" fmla="*/ 144 w 144"/>
                      <a:gd name="T11" fmla="*/ 144 h 144"/>
                      <a:gd name="T12" fmla="*/ 142 w 144"/>
                      <a:gd name="T13" fmla="*/ 125 h 144"/>
                      <a:gd name="T14" fmla="*/ 19 w 144"/>
                      <a:gd name="T15" fmla="*/ 3 h 144"/>
                      <a:gd name="T16" fmla="*/ 0 w 144"/>
                      <a:gd name="T17" fmla="*/ 0 h 144"/>
                      <a:gd name="T18" fmla="*/ 0 w 144"/>
                      <a:gd name="T19" fmla="*/ 19 h 144"/>
                      <a:gd name="T20" fmla="*/ 0 w 144"/>
                      <a:gd name="T21" fmla="*/ 27 h 144"/>
                      <a:gd name="T22" fmla="*/ 19 w 144"/>
                      <a:gd name="T23" fmla="*/ 30 h 144"/>
                      <a:gd name="T24" fmla="*/ 19 w 144"/>
                      <a:gd name="T25" fmla="*/ 22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44" h="144">
                        <a:moveTo>
                          <a:pt x="19" y="22"/>
                        </a:moveTo>
                        <a:cubicBezTo>
                          <a:pt x="70" y="34"/>
                          <a:pt x="111" y="74"/>
                          <a:pt x="122" y="125"/>
                        </a:cubicBezTo>
                        <a:cubicBezTo>
                          <a:pt x="114" y="125"/>
                          <a:pt x="114" y="125"/>
                          <a:pt x="114" y="125"/>
                        </a:cubicBezTo>
                        <a:cubicBezTo>
                          <a:pt x="116" y="131"/>
                          <a:pt x="117" y="137"/>
                          <a:pt x="117" y="144"/>
                        </a:cubicBezTo>
                        <a:cubicBezTo>
                          <a:pt x="125" y="144"/>
                          <a:pt x="125" y="144"/>
                          <a:pt x="125" y="144"/>
                        </a:cubicBezTo>
                        <a:cubicBezTo>
                          <a:pt x="144" y="144"/>
                          <a:pt x="144" y="144"/>
                          <a:pt x="144" y="144"/>
                        </a:cubicBezTo>
                        <a:cubicBezTo>
                          <a:pt x="144" y="137"/>
                          <a:pt x="143" y="131"/>
                          <a:pt x="142" y="125"/>
                        </a:cubicBezTo>
                        <a:cubicBezTo>
                          <a:pt x="129" y="63"/>
                          <a:pt x="81" y="15"/>
                          <a:pt x="19" y="3"/>
                        </a:cubicBezTo>
                        <a:cubicBezTo>
                          <a:pt x="13" y="1"/>
                          <a:pt x="7" y="1"/>
                          <a:pt x="0" y="0"/>
                        </a:cubicBezTo>
                        <a:cubicBezTo>
                          <a:pt x="0" y="19"/>
                          <a:pt x="0" y="19"/>
                          <a:pt x="0" y="19"/>
                        </a:cubicBezTo>
                        <a:cubicBezTo>
                          <a:pt x="0" y="27"/>
                          <a:pt x="0" y="27"/>
                          <a:pt x="0" y="27"/>
                        </a:cubicBezTo>
                        <a:cubicBezTo>
                          <a:pt x="7" y="28"/>
                          <a:pt x="13" y="29"/>
                          <a:pt x="19" y="30"/>
                        </a:cubicBezTo>
                        <a:lnTo>
                          <a:pt x="19" y="22"/>
                        </a:lnTo>
                        <a:close/>
                      </a:path>
                    </a:pathLst>
                  </a:custGeom>
                  <a:grpFill/>
                  <a:ln w="38100">
                    <a:noFill/>
                    <a:miter lim="800000"/>
                    <a:headEnd/>
                    <a:tailEnd/>
                  </a:ln>
                  <a:effectLst>
                    <a:outerShdw blurRad="533400" dist="368300" dir="2700000" sx="104000" sy="104000" algn="tl" rotWithShape="0">
                      <a:prstClr val="black">
                        <a:alpha val="17000"/>
                      </a:prstClr>
                    </a:outerShdw>
                  </a:effectLst>
                </p:spPr>
                <p:txBody>
                  <a:bodyPr wrap="square" lIns="228540" tIns="228540" rIns="228540" bIns="228540" rtlCol="0" anchor="t"/>
                  <a:lstStyle/>
                  <a:p>
                    <a:pPr>
                      <a:lnSpc>
                        <a:spcPct val="75000"/>
                      </a:lnSpc>
                    </a:pPr>
                    <a:endParaRPr lang="en-US" sz="2399" b="1" kern="0" cap="all" dirty="0">
                      <a:solidFill>
                        <a:prstClr val="white"/>
                      </a:solidFill>
                    </a:endParaRPr>
                  </a:p>
                </p:txBody>
              </p:sp>
              <p:sp>
                <p:nvSpPr>
                  <p:cNvPr id="413" name="Freeform 31"/>
                  <p:cNvSpPr>
                    <a:spLocks/>
                  </p:cNvSpPr>
                  <p:nvPr/>
                </p:nvSpPr>
                <p:spPr bwMode="auto">
                  <a:xfrm>
                    <a:off x="3470" y="2192"/>
                    <a:ext cx="341" cy="340"/>
                  </a:xfrm>
                  <a:custGeom>
                    <a:avLst/>
                    <a:gdLst>
                      <a:gd name="T0" fmla="*/ 125 w 144"/>
                      <a:gd name="T1" fmla="*/ 122 h 144"/>
                      <a:gd name="T2" fmla="*/ 22 w 144"/>
                      <a:gd name="T3" fmla="*/ 19 h 144"/>
                      <a:gd name="T4" fmla="*/ 30 w 144"/>
                      <a:gd name="T5" fmla="*/ 19 h 144"/>
                      <a:gd name="T6" fmla="*/ 27 w 144"/>
                      <a:gd name="T7" fmla="*/ 0 h 144"/>
                      <a:gd name="T8" fmla="*/ 19 w 144"/>
                      <a:gd name="T9" fmla="*/ 0 h 144"/>
                      <a:gd name="T10" fmla="*/ 0 w 144"/>
                      <a:gd name="T11" fmla="*/ 0 h 144"/>
                      <a:gd name="T12" fmla="*/ 3 w 144"/>
                      <a:gd name="T13" fmla="*/ 19 h 144"/>
                      <a:gd name="T14" fmla="*/ 125 w 144"/>
                      <a:gd name="T15" fmla="*/ 141 h 144"/>
                      <a:gd name="T16" fmla="*/ 144 w 144"/>
                      <a:gd name="T17" fmla="*/ 144 h 144"/>
                      <a:gd name="T18" fmla="*/ 144 w 144"/>
                      <a:gd name="T19" fmla="*/ 125 h 144"/>
                      <a:gd name="T20" fmla="*/ 144 w 144"/>
                      <a:gd name="T21" fmla="*/ 117 h 144"/>
                      <a:gd name="T22" fmla="*/ 125 w 144"/>
                      <a:gd name="T23" fmla="*/ 114 h 144"/>
                      <a:gd name="T24" fmla="*/ 125 w 144"/>
                      <a:gd name="T25" fmla="*/ 122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44" h="144">
                        <a:moveTo>
                          <a:pt x="125" y="122"/>
                        </a:moveTo>
                        <a:cubicBezTo>
                          <a:pt x="74" y="110"/>
                          <a:pt x="34" y="70"/>
                          <a:pt x="22" y="19"/>
                        </a:cubicBezTo>
                        <a:cubicBezTo>
                          <a:pt x="30" y="19"/>
                          <a:pt x="30" y="19"/>
                          <a:pt x="30" y="19"/>
                        </a:cubicBezTo>
                        <a:cubicBezTo>
                          <a:pt x="29" y="13"/>
                          <a:pt x="28" y="7"/>
                          <a:pt x="27" y="0"/>
                        </a:cubicBezTo>
                        <a:cubicBezTo>
                          <a:pt x="19" y="0"/>
                          <a:pt x="19" y="0"/>
                          <a:pt x="19" y="0"/>
                        </a:cubicBezTo>
                        <a:cubicBezTo>
                          <a:pt x="0" y="0"/>
                          <a:pt x="0" y="0"/>
                          <a:pt x="0" y="0"/>
                        </a:cubicBezTo>
                        <a:cubicBezTo>
                          <a:pt x="1" y="7"/>
                          <a:pt x="2" y="13"/>
                          <a:pt x="3" y="19"/>
                        </a:cubicBezTo>
                        <a:cubicBezTo>
                          <a:pt x="15" y="81"/>
                          <a:pt x="64" y="129"/>
                          <a:pt x="125" y="141"/>
                        </a:cubicBezTo>
                        <a:cubicBezTo>
                          <a:pt x="131" y="143"/>
                          <a:pt x="138" y="143"/>
                          <a:pt x="144" y="144"/>
                        </a:cubicBezTo>
                        <a:cubicBezTo>
                          <a:pt x="144" y="125"/>
                          <a:pt x="144" y="125"/>
                          <a:pt x="144" y="125"/>
                        </a:cubicBezTo>
                        <a:cubicBezTo>
                          <a:pt x="144" y="117"/>
                          <a:pt x="144" y="117"/>
                          <a:pt x="144" y="117"/>
                        </a:cubicBezTo>
                        <a:cubicBezTo>
                          <a:pt x="137" y="116"/>
                          <a:pt x="131" y="115"/>
                          <a:pt x="125" y="114"/>
                        </a:cubicBezTo>
                        <a:lnTo>
                          <a:pt x="125" y="122"/>
                        </a:lnTo>
                        <a:close/>
                      </a:path>
                    </a:pathLst>
                  </a:custGeom>
                  <a:grpFill/>
                  <a:ln w="38100">
                    <a:noFill/>
                    <a:miter lim="800000"/>
                    <a:headEnd/>
                    <a:tailEnd/>
                  </a:ln>
                  <a:effectLst>
                    <a:outerShdw blurRad="533400" dist="368300" dir="2700000" sx="104000" sy="104000" algn="tl" rotWithShape="0">
                      <a:prstClr val="black">
                        <a:alpha val="17000"/>
                      </a:prstClr>
                    </a:outerShdw>
                  </a:effectLst>
                </p:spPr>
                <p:txBody>
                  <a:bodyPr wrap="square" lIns="228540" tIns="228540" rIns="228540" bIns="228540" rtlCol="0" anchor="t"/>
                  <a:lstStyle/>
                  <a:p>
                    <a:pPr>
                      <a:lnSpc>
                        <a:spcPct val="75000"/>
                      </a:lnSpc>
                    </a:pPr>
                    <a:endParaRPr lang="en-US" sz="2399" b="1" kern="0" cap="all" dirty="0">
                      <a:solidFill>
                        <a:prstClr val="white"/>
                      </a:solidFill>
                    </a:endParaRPr>
                  </a:p>
                </p:txBody>
              </p:sp>
              <p:sp>
                <p:nvSpPr>
                  <p:cNvPr id="414" name="Freeform 32"/>
                  <p:cNvSpPr>
                    <a:spLocks/>
                  </p:cNvSpPr>
                  <p:nvPr/>
                </p:nvSpPr>
                <p:spPr bwMode="auto">
                  <a:xfrm>
                    <a:off x="3865" y="2192"/>
                    <a:ext cx="340" cy="340"/>
                  </a:xfrm>
                  <a:custGeom>
                    <a:avLst/>
                    <a:gdLst>
                      <a:gd name="T0" fmla="*/ 122 w 144"/>
                      <a:gd name="T1" fmla="*/ 19 h 144"/>
                      <a:gd name="T2" fmla="*/ 19 w 144"/>
                      <a:gd name="T3" fmla="*/ 122 h 144"/>
                      <a:gd name="T4" fmla="*/ 19 w 144"/>
                      <a:gd name="T5" fmla="*/ 114 h 144"/>
                      <a:gd name="T6" fmla="*/ 0 w 144"/>
                      <a:gd name="T7" fmla="*/ 117 h 144"/>
                      <a:gd name="T8" fmla="*/ 0 w 144"/>
                      <a:gd name="T9" fmla="*/ 125 h 144"/>
                      <a:gd name="T10" fmla="*/ 0 w 144"/>
                      <a:gd name="T11" fmla="*/ 144 h 144"/>
                      <a:gd name="T12" fmla="*/ 19 w 144"/>
                      <a:gd name="T13" fmla="*/ 141 h 144"/>
                      <a:gd name="T14" fmla="*/ 142 w 144"/>
                      <a:gd name="T15" fmla="*/ 19 h 144"/>
                      <a:gd name="T16" fmla="*/ 144 w 144"/>
                      <a:gd name="T17" fmla="*/ 0 h 144"/>
                      <a:gd name="T18" fmla="*/ 125 w 144"/>
                      <a:gd name="T19" fmla="*/ 0 h 144"/>
                      <a:gd name="T20" fmla="*/ 117 w 144"/>
                      <a:gd name="T21" fmla="*/ 0 h 144"/>
                      <a:gd name="T22" fmla="*/ 114 w 144"/>
                      <a:gd name="T23" fmla="*/ 19 h 144"/>
                      <a:gd name="T24" fmla="*/ 122 w 144"/>
                      <a:gd name="T25" fmla="*/ 19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44" h="144">
                        <a:moveTo>
                          <a:pt x="122" y="19"/>
                        </a:moveTo>
                        <a:cubicBezTo>
                          <a:pt x="111" y="70"/>
                          <a:pt x="70" y="110"/>
                          <a:pt x="19" y="122"/>
                        </a:cubicBezTo>
                        <a:cubicBezTo>
                          <a:pt x="19" y="114"/>
                          <a:pt x="19" y="114"/>
                          <a:pt x="19" y="114"/>
                        </a:cubicBezTo>
                        <a:cubicBezTo>
                          <a:pt x="13" y="115"/>
                          <a:pt x="7" y="116"/>
                          <a:pt x="0" y="117"/>
                        </a:cubicBezTo>
                        <a:cubicBezTo>
                          <a:pt x="0" y="125"/>
                          <a:pt x="0" y="125"/>
                          <a:pt x="0" y="125"/>
                        </a:cubicBezTo>
                        <a:cubicBezTo>
                          <a:pt x="0" y="144"/>
                          <a:pt x="0" y="144"/>
                          <a:pt x="0" y="144"/>
                        </a:cubicBezTo>
                        <a:cubicBezTo>
                          <a:pt x="7" y="143"/>
                          <a:pt x="13" y="143"/>
                          <a:pt x="19" y="141"/>
                        </a:cubicBezTo>
                        <a:cubicBezTo>
                          <a:pt x="81" y="129"/>
                          <a:pt x="129" y="81"/>
                          <a:pt x="142" y="19"/>
                        </a:cubicBezTo>
                        <a:cubicBezTo>
                          <a:pt x="143" y="13"/>
                          <a:pt x="144" y="7"/>
                          <a:pt x="144" y="0"/>
                        </a:cubicBezTo>
                        <a:cubicBezTo>
                          <a:pt x="125" y="0"/>
                          <a:pt x="125" y="0"/>
                          <a:pt x="125" y="0"/>
                        </a:cubicBezTo>
                        <a:cubicBezTo>
                          <a:pt x="117" y="0"/>
                          <a:pt x="117" y="0"/>
                          <a:pt x="117" y="0"/>
                        </a:cubicBezTo>
                        <a:cubicBezTo>
                          <a:pt x="117" y="7"/>
                          <a:pt x="116" y="13"/>
                          <a:pt x="114" y="19"/>
                        </a:cubicBezTo>
                        <a:lnTo>
                          <a:pt x="122" y="19"/>
                        </a:lnTo>
                        <a:close/>
                      </a:path>
                    </a:pathLst>
                  </a:custGeom>
                  <a:grpFill/>
                  <a:ln w="38100">
                    <a:noFill/>
                    <a:miter lim="800000"/>
                    <a:headEnd/>
                    <a:tailEnd/>
                  </a:ln>
                  <a:effectLst>
                    <a:outerShdw blurRad="533400" dist="368300" dir="2700000" sx="104000" sy="104000" algn="tl" rotWithShape="0">
                      <a:prstClr val="black">
                        <a:alpha val="17000"/>
                      </a:prstClr>
                    </a:outerShdw>
                  </a:effectLst>
                </p:spPr>
                <p:txBody>
                  <a:bodyPr wrap="square" lIns="228540" tIns="228540" rIns="228540" bIns="228540" rtlCol="0" anchor="t"/>
                  <a:lstStyle/>
                  <a:p>
                    <a:pPr>
                      <a:lnSpc>
                        <a:spcPct val="75000"/>
                      </a:lnSpc>
                    </a:pPr>
                    <a:endParaRPr lang="en-US" sz="2399" b="1" kern="0" cap="all" dirty="0">
                      <a:solidFill>
                        <a:prstClr val="white"/>
                      </a:solidFill>
                    </a:endParaRPr>
                  </a:p>
                </p:txBody>
              </p:sp>
              <p:sp>
                <p:nvSpPr>
                  <p:cNvPr id="415" name="Freeform 33"/>
                  <p:cNvSpPr>
                    <a:spLocks/>
                  </p:cNvSpPr>
                  <p:nvPr/>
                </p:nvSpPr>
                <p:spPr bwMode="auto">
                  <a:xfrm>
                    <a:off x="3470" y="1798"/>
                    <a:ext cx="341" cy="340"/>
                  </a:xfrm>
                  <a:custGeom>
                    <a:avLst/>
                    <a:gdLst>
                      <a:gd name="T0" fmla="*/ 22 w 144"/>
                      <a:gd name="T1" fmla="*/ 125 h 144"/>
                      <a:gd name="T2" fmla="*/ 125 w 144"/>
                      <a:gd name="T3" fmla="*/ 22 h 144"/>
                      <a:gd name="T4" fmla="*/ 125 w 144"/>
                      <a:gd name="T5" fmla="*/ 30 h 144"/>
                      <a:gd name="T6" fmla="*/ 144 w 144"/>
                      <a:gd name="T7" fmla="*/ 27 h 144"/>
                      <a:gd name="T8" fmla="*/ 144 w 144"/>
                      <a:gd name="T9" fmla="*/ 19 h 144"/>
                      <a:gd name="T10" fmla="*/ 144 w 144"/>
                      <a:gd name="T11" fmla="*/ 0 h 144"/>
                      <a:gd name="T12" fmla="*/ 125 w 144"/>
                      <a:gd name="T13" fmla="*/ 3 h 144"/>
                      <a:gd name="T14" fmla="*/ 3 w 144"/>
                      <a:gd name="T15" fmla="*/ 125 h 144"/>
                      <a:gd name="T16" fmla="*/ 0 w 144"/>
                      <a:gd name="T17" fmla="*/ 144 h 144"/>
                      <a:gd name="T18" fmla="*/ 19 w 144"/>
                      <a:gd name="T19" fmla="*/ 144 h 144"/>
                      <a:gd name="T20" fmla="*/ 27 w 144"/>
                      <a:gd name="T21" fmla="*/ 144 h 144"/>
                      <a:gd name="T22" fmla="*/ 30 w 144"/>
                      <a:gd name="T23" fmla="*/ 125 h 144"/>
                      <a:gd name="T24" fmla="*/ 22 w 144"/>
                      <a:gd name="T25" fmla="*/ 125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44" h="144">
                        <a:moveTo>
                          <a:pt x="22" y="125"/>
                        </a:moveTo>
                        <a:cubicBezTo>
                          <a:pt x="34" y="74"/>
                          <a:pt x="74" y="34"/>
                          <a:pt x="125" y="22"/>
                        </a:cubicBezTo>
                        <a:cubicBezTo>
                          <a:pt x="125" y="30"/>
                          <a:pt x="125" y="30"/>
                          <a:pt x="125" y="30"/>
                        </a:cubicBezTo>
                        <a:cubicBezTo>
                          <a:pt x="131" y="29"/>
                          <a:pt x="137" y="28"/>
                          <a:pt x="144" y="27"/>
                        </a:cubicBezTo>
                        <a:cubicBezTo>
                          <a:pt x="144" y="19"/>
                          <a:pt x="144" y="19"/>
                          <a:pt x="144" y="19"/>
                        </a:cubicBezTo>
                        <a:cubicBezTo>
                          <a:pt x="144" y="0"/>
                          <a:pt x="144" y="0"/>
                          <a:pt x="144" y="0"/>
                        </a:cubicBezTo>
                        <a:cubicBezTo>
                          <a:pt x="138" y="1"/>
                          <a:pt x="131" y="1"/>
                          <a:pt x="125" y="3"/>
                        </a:cubicBezTo>
                        <a:cubicBezTo>
                          <a:pt x="64" y="15"/>
                          <a:pt x="15" y="63"/>
                          <a:pt x="3" y="125"/>
                        </a:cubicBezTo>
                        <a:cubicBezTo>
                          <a:pt x="2" y="131"/>
                          <a:pt x="1" y="137"/>
                          <a:pt x="0" y="144"/>
                        </a:cubicBezTo>
                        <a:cubicBezTo>
                          <a:pt x="19" y="144"/>
                          <a:pt x="19" y="144"/>
                          <a:pt x="19" y="144"/>
                        </a:cubicBezTo>
                        <a:cubicBezTo>
                          <a:pt x="27" y="144"/>
                          <a:pt x="27" y="144"/>
                          <a:pt x="27" y="144"/>
                        </a:cubicBezTo>
                        <a:cubicBezTo>
                          <a:pt x="28" y="137"/>
                          <a:pt x="29" y="131"/>
                          <a:pt x="30" y="125"/>
                        </a:cubicBezTo>
                        <a:lnTo>
                          <a:pt x="22" y="125"/>
                        </a:lnTo>
                        <a:close/>
                      </a:path>
                    </a:pathLst>
                  </a:custGeom>
                  <a:grpFill/>
                  <a:ln w="38100">
                    <a:noFill/>
                    <a:miter lim="800000"/>
                    <a:headEnd/>
                    <a:tailEnd/>
                  </a:ln>
                  <a:effectLst>
                    <a:outerShdw blurRad="533400" dist="368300" dir="2700000" sx="104000" sy="104000" algn="tl" rotWithShape="0">
                      <a:prstClr val="black">
                        <a:alpha val="17000"/>
                      </a:prstClr>
                    </a:outerShdw>
                  </a:effectLst>
                </p:spPr>
                <p:txBody>
                  <a:bodyPr wrap="square" lIns="228540" tIns="228540" rIns="228540" bIns="228540" rtlCol="0" anchor="t"/>
                  <a:lstStyle/>
                  <a:p>
                    <a:pPr>
                      <a:lnSpc>
                        <a:spcPct val="75000"/>
                      </a:lnSpc>
                    </a:pPr>
                    <a:endParaRPr lang="en-US" sz="2399" b="1" kern="0" cap="all" dirty="0">
                      <a:solidFill>
                        <a:prstClr val="white"/>
                      </a:solidFill>
                    </a:endParaRPr>
                  </a:p>
                </p:txBody>
              </p:sp>
            </p:grpSp>
          </p:grpSp>
        </p:grpSp>
      </p:grpSp>
      <p:sp>
        <p:nvSpPr>
          <p:cNvPr id="449" name="Freeform 229"/>
          <p:cNvSpPr>
            <a:spLocks noEditPoints="1"/>
          </p:cNvSpPr>
          <p:nvPr/>
        </p:nvSpPr>
        <p:spPr bwMode="auto">
          <a:xfrm>
            <a:off x="3950529" y="4689168"/>
            <a:ext cx="139610" cy="166280"/>
          </a:xfrm>
          <a:custGeom>
            <a:avLst/>
            <a:gdLst>
              <a:gd name="T0" fmla="*/ 158 w 176"/>
              <a:gd name="T1" fmla="*/ 211 h 211"/>
              <a:gd name="T2" fmla="*/ 18 w 176"/>
              <a:gd name="T3" fmla="*/ 211 h 211"/>
              <a:gd name="T4" fmla="*/ 0 w 176"/>
              <a:gd name="T5" fmla="*/ 193 h 211"/>
              <a:gd name="T6" fmla="*/ 0 w 176"/>
              <a:gd name="T7" fmla="*/ 105 h 211"/>
              <a:gd name="T8" fmla="*/ 18 w 176"/>
              <a:gd name="T9" fmla="*/ 88 h 211"/>
              <a:gd name="T10" fmla="*/ 27 w 176"/>
              <a:gd name="T11" fmla="*/ 88 h 211"/>
              <a:gd name="T12" fmla="*/ 27 w 176"/>
              <a:gd name="T13" fmla="*/ 62 h 211"/>
              <a:gd name="T14" fmla="*/ 88 w 176"/>
              <a:gd name="T15" fmla="*/ 0 h 211"/>
              <a:gd name="T16" fmla="*/ 149 w 176"/>
              <a:gd name="T17" fmla="*/ 62 h 211"/>
              <a:gd name="T18" fmla="*/ 149 w 176"/>
              <a:gd name="T19" fmla="*/ 88 h 211"/>
              <a:gd name="T20" fmla="*/ 158 w 176"/>
              <a:gd name="T21" fmla="*/ 88 h 211"/>
              <a:gd name="T22" fmla="*/ 176 w 176"/>
              <a:gd name="T23" fmla="*/ 105 h 211"/>
              <a:gd name="T24" fmla="*/ 176 w 176"/>
              <a:gd name="T25" fmla="*/ 193 h 211"/>
              <a:gd name="T26" fmla="*/ 158 w 176"/>
              <a:gd name="T27" fmla="*/ 211 h 211"/>
              <a:gd name="T28" fmla="*/ 123 w 176"/>
              <a:gd name="T29" fmla="*/ 62 h 211"/>
              <a:gd name="T30" fmla="*/ 88 w 176"/>
              <a:gd name="T31" fmla="*/ 26 h 211"/>
              <a:gd name="T32" fmla="*/ 53 w 176"/>
              <a:gd name="T33" fmla="*/ 62 h 211"/>
              <a:gd name="T34" fmla="*/ 53 w 176"/>
              <a:gd name="T35" fmla="*/ 88 h 211"/>
              <a:gd name="T36" fmla="*/ 123 w 176"/>
              <a:gd name="T37" fmla="*/ 88 h 211"/>
              <a:gd name="T38" fmla="*/ 123 w 176"/>
              <a:gd name="T39" fmla="*/ 62 h 2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76" h="211">
                <a:moveTo>
                  <a:pt x="158" y="211"/>
                </a:moveTo>
                <a:cubicBezTo>
                  <a:pt x="18" y="211"/>
                  <a:pt x="18" y="211"/>
                  <a:pt x="18" y="211"/>
                </a:cubicBezTo>
                <a:cubicBezTo>
                  <a:pt x="8" y="211"/>
                  <a:pt x="0" y="203"/>
                  <a:pt x="0" y="193"/>
                </a:cubicBezTo>
                <a:cubicBezTo>
                  <a:pt x="0" y="105"/>
                  <a:pt x="0" y="105"/>
                  <a:pt x="0" y="105"/>
                </a:cubicBezTo>
                <a:cubicBezTo>
                  <a:pt x="0" y="96"/>
                  <a:pt x="8" y="88"/>
                  <a:pt x="18" y="88"/>
                </a:cubicBezTo>
                <a:cubicBezTo>
                  <a:pt x="27" y="88"/>
                  <a:pt x="27" y="88"/>
                  <a:pt x="27" y="88"/>
                </a:cubicBezTo>
                <a:cubicBezTo>
                  <a:pt x="27" y="62"/>
                  <a:pt x="27" y="62"/>
                  <a:pt x="27" y="62"/>
                </a:cubicBezTo>
                <a:cubicBezTo>
                  <a:pt x="27" y="28"/>
                  <a:pt x="54" y="0"/>
                  <a:pt x="88" y="0"/>
                </a:cubicBezTo>
                <a:cubicBezTo>
                  <a:pt x="122" y="0"/>
                  <a:pt x="149" y="28"/>
                  <a:pt x="149" y="62"/>
                </a:cubicBezTo>
                <a:cubicBezTo>
                  <a:pt x="149" y="88"/>
                  <a:pt x="149" y="88"/>
                  <a:pt x="149" y="88"/>
                </a:cubicBezTo>
                <a:cubicBezTo>
                  <a:pt x="158" y="88"/>
                  <a:pt x="158" y="88"/>
                  <a:pt x="158" y="88"/>
                </a:cubicBezTo>
                <a:cubicBezTo>
                  <a:pt x="168" y="88"/>
                  <a:pt x="176" y="96"/>
                  <a:pt x="176" y="105"/>
                </a:cubicBezTo>
                <a:cubicBezTo>
                  <a:pt x="176" y="193"/>
                  <a:pt x="176" y="193"/>
                  <a:pt x="176" y="193"/>
                </a:cubicBezTo>
                <a:cubicBezTo>
                  <a:pt x="176" y="203"/>
                  <a:pt x="168" y="211"/>
                  <a:pt x="158" y="211"/>
                </a:cubicBezTo>
                <a:close/>
                <a:moveTo>
                  <a:pt x="123" y="62"/>
                </a:moveTo>
                <a:cubicBezTo>
                  <a:pt x="123" y="42"/>
                  <a:pt x="107" y="26"/>
                  <a:pt x="88" y="26"/>
                </a:cubicBezTo>
                <a:cubicBezTo>
                  <a:pt x="69" y="26"/>
                  <a:pt x="53" y="42"/>
                  <a:pt x="53" y="62"/>
                </a:cubicBezTo>
                <a:cubicBezTo>
                  <a:pt x="53" y="88"/>
                  <a:pt x="53" y="88"/>
                  <a:pt x="53" y="88"/>
                </a:cubicBezTo>
                <a:cubicBezTo>
                  <a:pt x="123" y="88"/>
                  <a:pt x="123" y="88"/>
                  <a:pt x="123" y="88"/>
                </a:cubicBezTo>
                <a:lnTo>
                  <a:pt x="123" y="62"/>
                </a:lnTo>
                <a:close/>
              </a:path>
            </a:pathLst>
          </a:custGeom>
          <a:solidFill>
            <a:srgbClr val="FAAC26"/>
          </a:solidFill>
          <a:ln>
            <a:noFill/>
          </a:ln>
        </p:spPr>
        <p:txBody>
          <a:bodyPr vert="horz" wrap="square" lIns="121920" tIns="60960" rIns="121920" bIns="60960" numCol="1" anchor="t" anchorCtr="0" compatLnSpc="1">
            <a:prstTxWarp prst="textNoShape">
              <a:avLst/>
            </a:prstTxWarp>
          </a:bodyPr>
          <a:lstStyle/>
          <a:p>
            <a:endParaRPr lang="en-US" sz="2400" dirty="0">
              <a:solidFill>
                <a:srgbClr val="FFFFFF"/>
              </a:solidFill>
            </a:endParaRPr>
          </a:p>
        </p:txBody>
      </p:sp>
      <p:sp>
        <p:nvSpPr>
          <p:cNvPr id="450" name="TextBox 449"/>
          <p:cNvSpPr txBox="1"/>
          <p:nvPr/>
        </p:nvSpPr>
        <p:spPr>
          <a:xfrm>
            <a:off x="3323044" y="4299164"/>
            <a:ext cx="1442474" cy="338554"/>
          </a:xfrm>
          <a:prstGeom prst="rect">
            <a:avLst/>
          </a:prstGeom>
          <a:noFill/>
        </p:spPr>
        <p:txBody>
          <a:bodyPr wrap="square" rtlCol="0">
            <a:spAutoFit/>
          </a:bodyPr>
          <a:lstStyle/>
          <a:p>
            <a:r>
              <a:rPr lang="en-US" sz="1600" dirty="0">
                <a:solidFill>
                  <a:srgbClr val="FAAC26"/>
                </a:solidFill>
              </a:rPr>
              <a:t>SSL Encryption</a:t>
            </a:r>
          </a:p>
        </p:txBody>
      </p:sp>
      <p:sp>
        <p:nvSpPr>
          <p:cNvPr id="452" name="Freeform 229"/>
          <p:cNvSpPr>
            <a:spLocks noEditPoints="1"/>
          </p:cNvSpPr>
          <p:nvPr/>
        </p:nvSpPr>
        <p:spPr bwMode="auto">
          <a:xfrm>
            <a:off x="3908185" y="4073814"/>
            <a:ext cx="139610" cy="166280"/>
          </a:xfrm>
          <a:custGeom>
            <a:avLst/>
            <a:gdLst>
              <a:gd name="T0" fmla="*/ 158 w 176"/>
              <a:gd name="T1" fmla="*/ 211 h 211"/>
              <a:gd name="T2" fmla="*/ 18 w 176"/>
              <a:gd name="T3" fmla="*/ 211 h 211"/>
              <a:gd name="T4" fmla="*/ 0 w 176"/>
              <a:gd name="T5" fmla="*/ 193 h 211"/>
              <a:gd name="T6" fmla="*/ 0 w 176"/>
              <a:gd name="T7" fmla="*/ 105 h 211"/>
              <a:gd name="T8" fmla="*/ 18 w 176"/>
              <a:gd name="T9" fmla="*/ 88 h 211"/>
              <a:gd name="T10" fmla="*/ 27 w 176"/>
              <a:gd name="T11" fmla="*/ 88 h 211"/>
              <a:gd name="T12" fmla="*/ 27 w 176"/>
              <a:gd name="T13" fmla="*/ 62 h 211"/>
              <a:gd name="T14" fmla="*/ 88 w 176"/>
              <a:gd name="T15" fmla="*/ 0 h 211"/>
              <a:gd name="T16" fmla="*/ 149 w 176"/>
              <a:gd name="T17" fmla="*/ 62 h 211"/>
              <a:gd name="T18" fmla="*/ 149 w 176"/>
              <a:gd name="T19" fmla="*/ 88 h 211"/>
              <a:gd name="T20" fmla="*/ 158 w 176"/>
              <a:gd name="T21" fmla="*/ 88 h 211"/>
              <a:gd name="T22" fmla="*/ 176 w 176"/>
              <a:gd name="T23" fmla="*/ 105 h 211"/>
              <a:gd name="T24" fmla="*/ 176 w 176"/>
              <a:gd name="T25" fmla="*/ 193 h 211"/>
              <a:gd name="T26" fmla="*/ 158 w 176"/>
              <a:gd name="T27" fmla="*/ 211 h 211"/>
              <a:gd name="T28" fmla="*/ 123 w 176"/>
              <a:gd name="T29" fmla="*/ 62 h 211"/>
              <a:gd name="T30" fmla="*/ 88 w 176"/>
              <a:gd name="T31" fmla="*/ 26 h 211"/>
              <a:gd name="T32" fmla="*/ 53 w 176"/>
              <a:gd name="T33" fmla="*/ 62 h 211"/>
              <a:gd name="T34" fmla="*/ 53 w 176"/>
              <a:gd name="T35" fmla="*/ 88 h 211"/>
              <a:gd name="T36" fmla="*/ 123 w 176"/>
              <a:gd name="T37" fmla="*/ 88 h 211"/>
              <a:gd name="T38" fmla="*/ 123 w 176"/>
              <a:gd name="T39" fmla="*/ 62 h 2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76" h="211">
                <a:moveTo>
                  <a:pt x="158" y="211"/>
                </a:moveTo>
                <a:cubicBezTo>
                  <a:pt x="18" y="211"/>
                  <a:pt x="18" y="211"/>
                  <a:pt x="18" y="211"/>
                </a:cubicBezTo>
                <a:cubicBezTo>
                  <a:pt x="8" y="211"/>
                  <a:pt x="0" y="203"/>
                  <a:pt x="0" y="193"/>
                </a:cubicBezTo>
                <a:cubicBezTo>
                  <a:pt x="0" y="105"/>
                  <a:pt x="0" y="105"/>
                  <a:pt x="0" y="105"/>
                </a:cubicBezTo>
                <a:cubicBezTo>
                  <a:pt x="0" y="96"/>
                  <a:pt x="8" y="88"/>
                  <a:pt x="18" y="88"/>
                </a:cubicBezTo>
                <a:cubicBezTo>
                  <a:pt x="27" y="88"/>
                  <a:pt x="27" y="88"/>
                  <a:pt x="27" y="88"/>
                </a:cubicBezTo>
                <a:cubicBezTo>
                  <a:pt x="27" y="62"/>
                  <a:pt x="27" y="62"/>
                  <a:pt x="27" y="62"/>
                </a:cubicBezTo>
                <a:cubicBezTo>
                  <a:pt x="27" y="28"/>
                  <a:pt x="54" y="0"/>
                  <a:pt x="88" y="0"/>
                </a:cubicBezTo>
                <a:cubicBezTo>
                  <a:pt x="122" y="0"/>
                  <a:pt x="149" y="28"/>
                  <a:pt x="149" y="62"/>
                </a:cubicBezTo>
                <a:cubicBezTo>
                  <a:pt x="149" y="88"/>
                  <a:pt x="149" y="88"/>
                  <a:pt x="149" y="88"/>
                </a:cubicBezTo>
                <a:cubicBezTo>
                  <a:pt x="158" y="88"/>
                  <a:pt x="158" y="88"/>
                  <a:pt x="158" y="88"/>
                </a:cubicBezTo>
                <a:cubicBezTo>
                  <a:pt x="168" y="88"/>
                  <a:pt x="176" y="96"/>
                  <a:pt x="176" y="105"/>
                </a:cubicBezTo>
                <a:cubicBezTo>
                  <a:pt x="176" y="193"/>
                  <a:pt x="176" y="193"/>
                  <a:pt x="176" y="193"/>
                </a:cubicBezTo>
                <a:cubicBezTo>
                  <a:pt x="176" y="203"/>
                  <a:pt x="168" y="211"/>
                  <a:pt x="158" y="211"/>
                </a:cubicBezTo>
                <a:close/>
                <a:moveTo>
                  <a:pt x="123" y="62"/>
                </a:moveTo>
                <a:cubicBezTo>
                  <a:pt x="123" y="42"/>
                  <a:pt x="107" y="26"/>
                  <a:pt x="88" y="26"/>
                </a:cubicBezTo>
                <a:cubicBezTo>
                  <a:pt x="69" y="26"/>
                  <a:pt x="53" y="42"/>
                  <a:pt x="53" y="62"/>
                </a:cubicBezTo>
                <a:cubicBezTo>
                  <a:pt x="53" y="88"/>
                  <a:pt x="53" y="88"/>
                  <a:pt x="53" y="88"/>
                </a:cubicBezTo>
                <a:cubicBezTo>
                  <a:pt x="123" y="88"/>
                  <a:pt x="123" y="88"/>
                  <a:pt x="123" y="88"/>
                </a:cubicBezTo>
                <a:lnTo>
                  <a:pt x="123" y="62"/>
                </a:lnTo>
                <a:close/>
              </a:path>
            </a:pathLst>
          </a:custGeom>
          <a:solidFill>
            <a:srgbClr val="FAAC26"/>
          </a:solidFill>
          <a:ln>
            <a:noFill/>
          </a:ln>
        </p:spPr>
        <p:txBody>
          <a:bodyPr vert="horz" wrap="square" lIns="121920" tIns="60960" rIns="121920" bIns="60960" numCol="1" anchor="t" anchorCtr="0" compatLnSpc="1">
            <a:prstTxWarp prst="textNoShape">
              <a:avLst/>
            </a:prstTxWarp>
          </a:bodyPr>
          <a:lstStyle/>
          <a:p>
            <a:endParaRPr lang="en-US" sz="2400" dirty="0">
              <a:solidFill>
                <a:srgbClr val="FFFFFF"/>
              </a:solidFill>
            </a:endParaRPr>
          </a:p>
        </p:txBody>
      </p:sp>
      <p:grpSp>
        <p:nvGrpSpPr>
          <p:cNvPr id="12" name="Group 11"/>
          <p:cNvGrpSpPr/>
          <p:nvPr/>
        </p:nvGrpSpPr>
        <p:grpSpPr>
          <a:xfrm>
            <a:off x="8253330" y="1155700"/>
            <a:ext cx="2909382" cy="1625753"/>
            <a:chOff x="8253330" y="1155700"/>
            <a:chExt cx="2909382" cy="1625753"/>
          </a:xfrm>
        </p:grpSpPr>
        <p:sp>
          <p:nvSpPr>
            <p:cNvPr id="444" name="Freeform 136"/>
            <p:cNvSpPr>
              <a:spLocks/>
            </p:cNvSpPr>
            <p:nvPr/>
          </p:nvSpPr>
          <p:spPr bwMode="auto">
            <a:xfrm>
              <a:off x="8253330" y="1155700"/>
              <a:ext cx="2909382" cy="1625753"/>
            </a:xfrm>
            <a:custGeom>
              <a:avLst/>
              <a:gdLst>
                <a:gd name="T0" fmla="*/ 2421 w 2797"/>
                <a:gd name="T1" fmla="*/ 681 h 1561"/>
                <a:gd name="T2" fmla="*/ 2422 w 2797"/>
                <a:gd name="T3" fmla="*/ 646 h 1561"/>
                <a:gd name="T4" fmla="*/ 1775 w 2797"/>
                <a:gd name="T5" fmla="*/ 0 h 1561"/>
                <a:gd name="T6" fmla="*/ 1208 w 2797"/>
                <a:gd name="T7" fmla="*/ 336 h 1561"/>
                <a:gd name="T8" fmla="*/ 915 w 2797"/>
                <a:gd name="T9" fmla="*/ 224 h 1561"/>
                <a:gd name="T10" fmla="*/ 474 w 2797"/>
                <a:gd name="T11" fmla="*/ 664 h 1561"/>
                <a:gd name="T12" fmla="*/ 475 w 2797"/>
                <a:gd name="T13" fmla="*/ 677 h 1561"/>
                <a:gd name="T14" fmla="*/ 441 w 2797"/>
                <a:gd name="T15" fmla="*/ 676 h 1561"/>
                <a:gd name="T16" fmla="*/ 0 w 2797"/>
                <a:gd name="T17" fmla="*/ 1117 h 1561"/>
                <a:gd name="T18" fmla="*/ 415 w 2797"/>
                <a:gd name="T19" fmla="*/ 1556 h 1561"/>
                <a:gd name="T20" fmla="*/ 415 w 2797"/>
                <a:gd name="T21" fmla="*/ 1561 h 1561"/>
                <a:gd name="T22" fmla="*/ 2332 w 2797"/>
                <a:gd name="T23" fmla="*/ 1561 h 1561"/>
                <a:gd name="T24" fmla="*/ 2332 w 2797"/>
                <a:gd name="T25" fmla="*/ 1556 h 1561"/>
                <a:gd name="T26" fmla="*/ 2357 w 2797"/>
                <a:gd name="T27" fmla="*/ 1557 h 1561"/>
                <a:gd name="T28" fmla="*/ 2797 w 2797"/>
                <a:gd name="T29" fmla="*/ 1117 h 1561"/>
                <a:gd name="T30" fmla="*/ 2421 w 2797"/>
                <a:gd name="T31" fmla="*/ 681 h 1561"/>
                <a:gd name="connsiteX0" fmla="*/ 8656 w 10000"/>
                <a:gd name="connsiteY0" fmla="*/ 4363 h 10000"/>
                <a:gd name="connsiteX1" fmla="*/ 8659 w 10000"/>
                <a:gd name="connsiteY1" fmla="*/ 4138 h 10000"/>
                <a:gd name="connsiteX2" fmla="*/ 6346 w 10000"/>
                <a:gd name="connsiteY2" fmla="*/ 0 h 10000"/>
                <a:gd name="connsiteX3" fmla="*/ 4319 w 10000"/>
                <a:gd name="connsiteY3" fmla="*/ 2152 h 10000"/>
                <a:gd name="connsiteX4" fmla="*/ 3271 w 10000"/>
                <a:gd name="connsiteY4" fmla="*/ 1435 h 10000"/>
                <a:gd name="connsiteX5" fmla="*/ 1695 w 10000"/>
                <a:gd name="connsiteY5" fmla="*/ 4254 h 10000"/>
                <a:gd name="connsiteX6" fmla="*/ 1698 w 10000"/>
                <a:gd name="connsiteY6" fmla="*/ 4337 h 10000"/>
                <a:gd name="connsiteX7" fmla="*/ 1577 w 10000"/>
                <a:gd name="connsiteY7" fmla="*/ 4331 h 10000"/>
                <a:gd name="connsiteX8" fmla="*/ 0 w 10000"/>
                <a:gd name="connsiteY8" fmla="*/ 7156 h 10000"/>
                <a:gd name="connsiteX9" fmla="*/ 1484 w 10000"/>
                <a:gd name="connsiteY9" fmla="*/ 9968 h 10000"/>
                <a:gd name="connsiteX10" fmla="*/ 1484 w 10000"/>
                <a:gd name="connsiteY10" fmla="*/ 10000 h 10000"/>
                <a:gd name="connsiteX11" fmla="*/ 8338 w 10000"/>
                <a:gd name="connsiteY11" fmla="*/ 10000 h 10000"/>
                <a:gd name="connsiteX12" fmla="*/ 8427 w 10000"/>
                <a:gd name="connsiteY12" fmla="*/ 9974 h 10000"/>
                <a:gd name="connsiteX13" fmla="*/ 10000 w 10000"/>
                <a:gd name="connsiteY13" fmla="*/ 7156 h 10000"/>
                <a:gd name="connsiteX14" fmla="*/ 8656 w 10000"/>
                <a:gd name="connsiteY14" fmla="*/ 4363 h 10000"/>
                <a:gd name="connsiteX0" fmla="*/ 8656 w 10000"/>
                <a:gd name="connsiteY0" fmla="*/ 4363 h 10000"/>
                <a:gd name="connsiteX1" fmla="*/ 8659 w 10000"/>
                <a:gd name="connsiteY1" fmla="*/ 4138 h 10000"/>
                <a:gd name="connsiteX2" fmla="*/ 6346 w 10000"/>
                <a:gd name="connsiteY2" fmla="*/ 0 h 10000"/>
                <a:gd name="connsiteX3" fmla="*/ 4319 w 10000"/>
                <a:gd name="connsiteY3" fmla="*/ 2152 h 10000"/>
                <a:gd name="connsiteX4" fmla="*/ 3271 w 10000"/>
                <a:gd name="connsiteY4" fmla="*/ 1435 h 10000"/>
                <a:gd name="connsiteX5" fmla="*/ 1695 w 10000"/>
                <a:gd name="connsiteY5" fmla="*/ 4254 h 10000"/>
                <a:gd name="connsiteX6" fmla="*/ 1698 w 10000"/>
                <a:gd name="connsiteY6" fmla="*/ 4337 h 10000"/>
                <a:gd name="connsiteX7" fmla="*/ 1577 w 10000"/>
                <a:gd name="connsiteY7" fmla="*/ 4331 h 10000"/>
                <a:gd name="connsiteX8" fmla="*/ 0 w 10000"/>
                <a:gd name="connsiteY8" fmla="*/ 7156 h 10000"/>
                <a:gd name="connsiteX9" fmla="*/ 1484 w 10000"/>
                <a:gd name="connsiteY9" fmla="*/ 9968 h 10000"/>
                <a:gd name="connsiteX10" fmla="*/ 1484 w 10000"/>
                <a:gd name="connsiteY10" fmla="*/ 10000 h 10000"/>
                <a:gd name="connsiteX11" fmla="*/ 8427 w 10000"/>
                <a:gd name="connsiteY11" fmla="*/ 9974 h 10000"/>
                <a:gd name="connsiteX12" fmla="*/ 10000 w 10000"/>
                <a:gd name="connsiteY12" fmla="*/ 7156 h 10000"/>
                <a:gd name="connsiteX13" fmla="*/ 8656 w 10000"/>
                <a:gd name="connsiteY13" fmla="*/ 4363 h 10000"/>
                <a:gd name="connsiteX0" fmla="*/ 8656 w 10000"/>
                <a:gd name="connsiteY0" fmla="*/ 4363 h 9974"/>
                <a:gd name="connsiteX1" fmla="*/ 8659 w 10000"/>
                <a:gd name="connsiteY1" fmla="*/ 4138 h 9974"/>
                <a:gd name="connsiteX2" fmla="*/ 6346 w 10000"/>
                <a:gd name="connsiteY2" fmla="*/ 0 h 9974"/>
                <a:gd name="connsiteX3" fmla="*/ 4319 w 10000"/>
                <a:gd name="connsiteY3" fmla="*/ 2152 h 9974"/>
                <a:gd name="connsiteX4" fmla="*/ 3271 w 10000"/>
                <a:gd name="connsiteY4" fmla="*/ 1435 h 9974"/>
                <a:gd name="connsiteX5" fmla="*/ 1695 w 10000"/>
                <a:gd name="connsiteY5" fmla="*/ 4254 h 9974"/>
                <a:gd name="connsiteX6" fmla="*/ 1698 w 10000"/>
                <a:gd name="connsiteY6" fmla="*/ 4337 h 9974"/>
                <a:gd name="connsiteX7" fmla="*/ 1577 w 10000"/>
                <a:gd name="connsiteY7" fmla="*/ 4331 h 9974"/>
                <a:gd name="connsiteX8" fmla="*/ 0 w 10000"/>
                <a:gd name="connsiteY8" fmla="*/ 7156 h 9974"/>
                <a:gd name="connsiteX9" fmla="*/ 1484 w 10000"/>
                <a:gd name="connsiteY9" fmla="*/ 9968 h 9974"/>
                <a:gd name="connsiteX10" fmla="*/ 8427 w 10000"/>
                <a:gd name="connsiteY10" fmla="*/ 9974 h 9974"/>
                <a:gd name="connsiteX11" fmla="*/ 10000 w 10000"/>
                <a:gd name="connsiteY11" fmla="*/ 7156 h 9974"/>
                <a:gd name="connsiteX12" fmla="*/ 8656 w 10000"/>
                <a:gd name="connsiteY12" fmla="*/ 4363 h 9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000" h="9974">
                  <a:moveTo>
                    <a:pt x="8656" y="4363"/>
                  </a:moveTo>
                  <a:cubicBezTo>
                    <a:pt x="8656" y="4286"/>
                    <a:pt x="8659" y="4209"/>
                    <a:pt x="8659" y="4138"/>
                  </a:cubicBezTo>
                  <a:cubicBezTo>
                    <a:pt x="8659" y="1851"/>
                    <a:pt x="7622" y="0"/>
                    <a:pt x="6346" y="0"/>
                  </a:cubicBezTo>
                  <a:cubicBezTo>
                    <a:pt x="5474" y="0"/>
                    <a:pt x="4712" y="865"/>
                    <a:pt x="4319" y="2152"/>
                  </a:cubicBezTo>
                  <a:cubicBezTo>
                    <a:pt x="4040" y="1704"/>
                    <a:pt x="3675" y="1435"/>
                    <a:pt x="3271" y="1435"/>
                  </a:cubicBezTo>
                  <a:cubicBezTo>
                    <a:pt x="2403" y="1435"/>
                    <a:pt x="1695" y="2697"/>
                    <a:pt x="1695" y="4254"/>
                  </a:cubicBezTo>
                  <a:cubicBezTo>
                    <a:pt x="1695" y="4286"/>
                    <a:pt x="1698" y="4311"/>
                    <a:pt x="1698" y="4337"/>
                  </a:cubicBezTo>
                  <a:cubicBezTo>
                    <a:pt x="1655" y="4337"/>
                    <a:pt x="1616" y="4331"/>
                    <a:pt x="1577" y="4331"/>
                  </a:cubicBezTo>
                  <a:cubicBezTo>
                    <a:pt x="704" y="4331"/>
                    <a:pt x="0" y="5593"/>
                    <a:pt x="0" y="7156"/>
                  </a:cubicBezTo>
                  <a:cubicBezTo>
                    <a:pt x="0" y="8661"/>
                    <a:pt x="658" y="9885"/>
                    <a:pt x="1484" y="9968"/>
                  </a:cubicBezTo>
                  <a:lnTo>
                    <a:pt x="8427" y="9974"/>
                  </a:lnTo>
                  <a:cubicBezTo>
                    <a:pt x="9296" y="9974"/>
                    <a:pt x="10000" y="8712"/>
                    <a:pt x="10000" y="7156"/>
                  </a:cubicBezTo>
                  <a:cubicBezTo>
                    <a:pt x="10000" y="5734"/>
                    <a:pt x="9417" y="4561"/>
                    <a:pt x="8656" y="4363"/>
                  </a:cubicBezTo>
                  <a:close/>
                </a:path>
              </a:pathLst>
            </a:custGeom>
            <a:solidFill>
              <a:schemeClr val="bg2"/>
            </a:solidFill>
            <a:ln w="38100">
              <a:solidFill>
                <a:schemeClr val="bg1">
                  <a:lumMod val="85000"/>
                </a:schemeClr>
              </a:solidFill>
            </a:ln>
          </p:spPr>
          <p:txBody>
            <a:bodyPr vert="horz" wrap="square" lIns="91416" tIns="45708" rIns="91416" bIns="45708" numCol="1" anchor="t" anchorCtr="0" compatLnSpc="1">
              <a:prstTxWarp prst="textNoShape">
                <a:avLst/>
              </a:prstTxWarp>
            </a:bodyPr>
            <a:lstStyle/>
            <a:p>
              <a:pPr defTabSz="914126"/>
              <a:endParaRPr lang="en-US" sz="1799" kern="0">
                <a:solidFill>
                  <a:sysClr val="windowText" lastClr="000000"/>
                </a:solidFill>
              </a:endParaRPr>
            </a:p>
          </p:txBody>
        </p:sp>
        <p:grpSp>
          <p:nvGrpSpPr>
            <p:cNvPr id="445" name="Group 444"/>
            <p:cNvGrpSpPr>
              <a:grpSpLocks noChangeAspect="1"/>
            </p:cNvGrpSpPr>
            <p:nvPr/>
          </p:nvGrpSpPr>
          <p:grpSpPr bwMode="auto">
            <a:xfrm>
              <a:off x="9816120" y="1384300"/>
              <a:ext cx="670370" cy="152405"/>
              <a:chOff x="2624" y="1797"/>
              <a:chExt cx="3189" cy="725"/>
            </a:xfrm>
          </p:grpSpPr>
          <p:sp>
            <p:nvSpPr>
              <p:cNvPr id="448" name="Freeform 140"/>
              <p:cNvSpPr>
                <a:spLocks/>
              </p:cNvSpPr>
              <p:nvPr/>
            </p:nvSpPr>
            <p:spPr bwMode="auto">
              <a:xfrm>
                <a:off x="2624" y="1955"/>
                <a:ext cx="296" cy="401"/>
              </a:xfrm>
              <a:custGeom>
                <a:avLst/>
                <a:gdLst>
                  <a:gd name="T0" fmla="*/ 1 w 125"/>
                  <a:gd name="T1" fmla="*/ 146 h 168"/>
                  <a:gd name="T2" fmla="*/ 2 w 125"/>
                  <a:gd name="T3" fmla="*/ 150 h 168"/>
                  <a:gd name="T4" fmla="*/ 12 w 125"/>
                  <a:gd name="T5" fmla="*/ 156 h 168"/>
                  <a:gd name="T6" fmla="*/ 66 w 125"/>
                  <a:gd name="T7" fmla="*/ 168 h 168"/>
                  <a:gd name="T8" fmla="*/ 125 w 125"/>
                  <a:gd name="T9" fmla="*/ 118 h 168"/>
                  <a:gd name="T10" fmla="*/ 125 w 125"/>
                  <a:gd name="T11" fmla="*/ 117 h 168"/>
                  <a:gd name="T12" fmla="*/ 75 w 125"/>
                  <a:gd name="T13" fmla="*/ 70 h 168"/>
                  <a:gd name="T14" fmla="*/ 72 w 125"/>
                  <a:gd name="T15" fmla="*/ 69 h 168"/>
                  <a:gd name="T16" fmla="*/ 38 w 125"/>
                  <a:gd name="T17" fmla="*/ 46 h 168"/>
                  <a:gd name="T18" fmla="*/ 38 w 125"/>
                  <a:gd name="T19" fmla="*/ 45 h 168"/>
                  <a:gd name="T20" fmla="*/ 62 w 125"/>
                  <a:gd name="T21" fmla="*/ 28 h 168"/>
                  <a:gd name="T22" fmla="*/ 108 w 125"/>
                  <a:gd name="T23" fmla="*/ 39 h 168"/>
                  <a:gd name="T24" fmla="*/ 113 w 125"/>
                  <a:gd name="T25" fmla="*/ 38 h 168"/>
                  <a:gd name="T26" fmla="*/ 120 w 125"/>
                  <a:gd name="T27" fmla="*/ 18 h 168"/>
                  <a:gd name="T28" fmla="*/ 119 w 125"/>
                  <a:gd name="T29" fmla="*/ 14 h 168"/>
                  <a:gd name="T30" fmla="*/ 66 w 125"/>
                  <a:gd name="T31" fmla="*/ 0 h 168"/>
                  <a:gd name="T32" fmla="*/ 63 w 125"/>
                  <a:gd name="T33" fmla="*/ 0 h 168"/>
                  <a:gd name="T34" fmla="*/ 6 w 125"/>
                  <a:gd name="T35" fmla="*/ 49 h 168"/>
                  <a:gd name="T36" fmla="*/ 6 w 125"/>
                  <a:gd name="T37" fmla="*/ 50 h 168"/>
                  <a:gd name="T38" fmla="*/ 56 w 125"/>
                  <a:gd name="T39" fmla="*/ 97 h 168"/>
                  <a:gd name="T40" fmla="*/ 60 w 125"/>
                  <a:gd name="T41" fmla="*/ 99 h 168"/>
                  <a:gd name="T42" fmla="*/ 92 w 125"/>
                  <a:gd name="T43" fmla="*/ 121 h 168"/>
                  <a:gd name="T44" fmla="*/ 92 w 125"/>
                  <a:gd name="T45" fmla="*/ 122 h 168"/>
                  <a:gd name="T46" fmla="*/ 67 w 125"/>
                  <a:gd name="T47" fmla="*/ 141 h 168"/>
                  <a:gd name="T48" fmla="*/ 19 w 125"/>
                  <a:gd name="T49" fmla="*/ 128 h 168"/>
                  <a:gd name="T50" fmla="*/ 13 w 125"/>
                  <a:gd name="T51" fmla="*/ 124 h 168"/>
                  <a:gd name="T52" fmla="*/ 9 w 125"/>
                  <a:gd name="T53" fmla="*/ 126 h 168"/>
                  <a:gd name="T54" fmla="*/ 1 w 125"/>
                  <a:gd name="T55" fmla="*/ 146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25" h="168">
                    <a:moveTo>
                      <a:pt x="1" y="146"/>
                    </a:moveTo>
                    <a:cubicBezTo>
                      <a:pt x="0" y="149"/>
                      <a:pt x="2" y="149"/>
                      <a:pt x="2" y="150"/>
                    </a:cubicBezTo>
                    <a:cubicBezTo>
                      <a:pt x="6" y="152"/>
                      <a:pt x="9" y="154"/>
                      <a:pt x="12" y="156"/>
                    </a:cubicBezTo>
                    <a:cubicBezTo>
                      <a:pt x="31" y="166"/>
                      <a:pt x="48" y="168"/>
                      <a:pt x="66" y="168"/>
                    </a:cubicBezTo>
                    <a:cubicBezTo>
                      <a:pt x="102" y="168"/>
                      <a:pt x="125" y="149"/>
                      <a:pt x="125" y="118"/>
                    </a:cubicBezTo>
                    <a:cubicBezTo>
                      <a:pt x="125" y="117"/>
                      <a:pt x="125" y="117"/>
                      <a:pt x="125" y="117"/>
                    </a:cubicBezTo>
                    <a:cubicBezTo>
                      <a:pt x="125" y="88"/>
                      <a:pt x="99" y="77"/>
                      <a:pt x="75" y="70"/>
                    </a:cubicBezTo>
                    <a:cubicBezTo>
                      <a:pt x="72" y="69"/>
                      <a:pt x="72" y="69"/>
                      <a:pt x="72" y="69"/>
                    </a:cubicBezTo>
                    <a:cubicBezTo>
                      <a:pt x="54" y="63"/>
                      <a:pt x="38" y="58"/>
                      <a:pt x="38" y="46"/>
                    </a:cubicBezTo>
                    <a:cubicBezTo>
                      <a:pt x="38" y="45"/>
                      <a:pt x="38" y="45"/>
                      <a:pt x="38" y="45"/>
                    </a:cubicBezTo>
                    <a:cubicBezTo>
                      <a:pt x="38" y="35"/>
                      <a:pt x="48" y="28"/>
                      <a:pt x="62" y="28"/>
                    </a:cubicBezTo>
                    <a:cubicBezTo>
                      <a:pt x="77" y="28"/>
                      <a:pt x="96" y="33"/>
                      <a:pt x="108" y="39"/>
                    </a:cubicBezTo>
                    <a:cubicBezTo>
                      <a:pt x="108" y="39"/>
                      <a:pt x="112" y="42"/>
                      <a:pt x="113" y="38"/>
                    </a:cubicBezTo>
                    <a:cubicBezTo>
                      <a:pt x="114" y="36"/>
                      <a:pt x="120" y="20"/>
                      <a:pt x="120" y="18"/>
                    </a:cubicBezTo>
                    <a:cubicBezTo>
                      <a:pt x="121" y="16"/>
                      <a:pt x="120" y="15"/>
                      <a:pt x="119" y="14"/>
                    </a:cubicBezTo>
                    <a:cubicBezTo>
                      <a:pt x="105" y="6"/>
                      <a:pt x="86" y="0"/>
                      <a:pt x="66" y="0"/>
                    </a:cubicBezTo>
                    <a:cubicBezTo>
                      <a:pt x="63" y="0"/>
                      <a:pt x="63" y="0"/>
                      <a:pt x="63" y="0"/>
                    </a:cubicBezTo>
                    <a:cubicBezTo>
                      <a:pt x="29" y="0"/>
                      <a:pt x="6" y="20"/>
                      <a:pt x="6" y="49"/>
                    </a:cubicBezTo>
                    <a:cubicBezTo>
                      <a:pt x="6" y="50"/>
                      <a:pt x="6" y="50"/>
                      <a:pt x="6" y="50"/>
                    </a:cubicBezTo>
                    <a:cubicBezTo>
                      <a:pt x="6" y="80"/>
                      <a:pt x="32" y="90"/>
                      <a:pt x="56" y="97"/>
                    </a:cubicBezTo>
                    <a:cubicBezTo>
                      <a:pt x="60" y="99"/>
                      <a:pt x="60" y="99"/>
                      <a:pt x="60" y="99"/>
                    </a:cubicBezTo>
                    <a:cubicBezTo>
                      <a:pt x="77" y="104"/>
                      <a:pt x="92" y="109"/>
                      <a:pt x="92" y="121"/>
                    </a:cubicBezTo>
                    <a:cubicBezTo>
                      <a:pt x="92" y="122"/>
                      <a:pt x="92" y="122"/>
                      <a:pt x="92" y="122"/>
                    </a:cubicBezTo>
                    <a:cubicBezTo>
                      <a:pt x="92" y="133"/>
                      <a:pt x="83" y="141"/>
                      <a:pt x="67" y="141"/>
                    </a:cubicBezTo>
                    <a:cubicBezTo>
                      <a:pt x="60" y="141"/>
                      <a:pt x="41" y="141"/>
                      <a:pt x="19" y="128"/>
                    </a:cubicBezTo>
                    <a:cubicBezTo>
                      <a:pt x="17" y="126"/>
                      <a:pt x="15" y="125"/>
                      <a:pt x="13" y="124"/>
                    </a:cubicBezTo>
                    <a:cubicBezTo>
                      <a:pt x="12" y="123"/>
                      <a:pt x="10" y="122"/>
                      <a:pt x="9" y="126"/>
                    </a:cubicBezTo>
                    <a:lnTo>
                      <a:pt x="1" y="146"/>
                    </a:lnTo>
                    <a:close/>
                  </a:path>
                </a:pathLst>
              </a:custGeom>
              <a:solidFill>
                <a:srgbClr val="139CD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defTabSz="914126"/>
                <a:endParaRPr lang="en-US" sz="1799" kern="0" dirty="0">
                  <a:solidFill>
                    <a:srgbClr val="000000"/>
                  </a:solidFill>
                </a:endParaRPr>
              </a:p>
            </p:txBody>
          </p:sp>
          <p:sp>
            <p:nvSpPr>
              <p:cNvPr id="453" name="Freeform 141"/>
              <p:cNvSpPr>
                <a:spLocks/>
              </p:cNvSpPr>
              <p:nvPr/>
            </p:nvSpPr>
            <p:spPr bwMode="auto">
              <a:xfrm>
                <a:off x="3893" y="1955"/>
                <a:ext cx="296" cy="401"/>
              </a:xfrm>
              <a:custGeom>
                <a:avLst/>
                <a:gdLst>
                  <a:gd name="T0" fmla="*/ 1 w 125"/>
                  <a:gd name="T1" fmla="*/ 146 h 168"/>
                  <a:gd name="T2" fmla="*/ 2 w 125"/>
                  <a:gd name="T3" fmla="*/ 150 h 168"/>
                  <a:gd name="T4" fmla="*/ 12 w 125"/>
                  <a:gd name="T5" fmla="*/ 156 h 168"/>
                  <a:gd name="T6" fmla="*/ 65 w 125"/>
                  <a:gd name="T7" fmla="*/ 168 h 168"/>
                  <a:gd name="T8" fmla="*/ 125 w 125"/>
                  <a:gd name="T9" fmla="*/ 118 h 168"/>
                  <a:gd name="T10" fmla="*/ 125 w 125"/>
                  <a:gd name="T11" fmla="*/ 117 h 168"/>
                  <a:gd name="T12" fmla="*/ 75 w 125"/>
                  <a:gd name="T13" fmla="*/ 70 h 168"/>
                  <a:gd name="T14" fmla="*/ 72 w 125"/>
                  <a:gd name="T15" fmla="*/ 69 h 168"/>
                  <a:gd name="T16" fmla="*/ 38 w 125"/>
                  <a:gd name="T17" fmla="*/ 46 h 168"/>
                  <a:gd name="T18" fmla="*/ 38 w 125"/>
                  <a:gd name="T19" fmla="*/ 45 h 168"/>
                  <a:gd name="T20" fmla="*/ 61 w 125"/>
                  <a:gd name="T21" fmla="*/ 28 h 168"/>
                  <a:gd name="T22" fmla="*/ 108 w 125"/>
                  <a:gd name="T23" fmla="*/ 39 h 168"/>
                  <a:gd name="T24" fmla="*/ 113 w 125"/>
                  <a:gd name="T25" fmla="*/ 38 h 168"/>
                  <a:gd name="T26" fmla="*/ 120 w 125"/>
                  <a:gd name="T27" fmla="*/ 18 h 168"/>
                  <a:gd name="T28" fmla="*/ 118 w 125"/>
                  <a:gd name="T29" fmla="*/ 14 h 168"/>
                  <a:gd name="T30" fmla="*/ 66 w 125"/>
                  <a:gd name="T31" fmla="*/ 0 h 168"/>
                  <a:gd name="T32" fmla="*/ 62 w 125"/>
                  <a:gd name="T33" fmla="*/ 0 h 168"/>
                  <a:gd name="T34" fmla="*/ 5 w 125"/>
                  <a:gd name="T35" fmla="*/ 49 h 168"/>
                  <a:gd name="T36" fmla="*/ 5 w 125"/>
                  <a:gd name="T37" fmla="*/ 50 h 168"/>
                  <a:gd name="T38" fmla="*/ 55 w 125"/>
                  <a:gd name="T39" fmla="*/ 97 h 168"/>
                  <a:gd name="T40" fmla="*/ 59 w 125"/>
                  <a:gd name="T41" fmla="*/ 99 h 168"/>
                  <a:gd name="T42" fmla="*/ 92 w 125"/>
                  <a:gd name="T43" fmla="*/ 121 h 168"/>
                  <a:gd name="T44" fmla="*/ 92 w 125"/>
                  <a:gd name="T45" fmla="*/ 122 h 168"/>
                  <a:gd name="T46" fmla="*/ 66 w 125"/>
                  <a:gd name="T47" fmla="*/ 141 h 168"/>
                  <a:gd name="T48" fmla="*/ 19 w 125"/>
                  <a:gd name="T49" fmla="*/ 128 h 168"/>
                  <a:gd name="T50" fmla="*/ 13 w 125"/>
                  <a:gd name="T51" fmla="*/ 124 h 168"/>
                  <a:gd name="T52" fmla="*/ 8 w 125"/>
                  <a:gd name="T53" fmla="*/ 126 h 168"/>
                  <a:gd name="T54" fmla="*/ 1 w 125"/>
                  <a:gd name="T55" fmla="*/ 146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25" h="168">
                    <a:moveTo>
                      <a:pt x="1" y="146"/>
                    </a:moveTo>
                    <a:cubicBezTo>
                      <a:pt x="0" y="149"/>
                      <a:pt x="1" y="149"/>
                      <a:pt x="2" y="150"/>
                    </a:cubicBezTo>
                    <a:cubicBezTo>
                      <a:pt x="5" y="152"/>
                      <a:pt x="9" y="154"/>
                      <a:pt x="12" y="156"/>
                    </a:cubicBezTo>
                    <a:cubicBezTo>
                      <a:pt x="30" y="166"/>
                      <a:pt x="47" y="168"/>
                      <a:pt x="65" y="168"/>
                    </a:cubicBezTo>
                    <a:cubicBezTo>
                      <a:pt x="102" y="168"/>
                      <a:pt x="125" y="149"/>
                      <a:pt x="125" y="118"/>
                    </a:cubicBezTo>
                    <a:cubicBezTo>
                      <a:pt x="125" y="117"/>
                      <a:pt x="125" y="117"/>
                      <a:pt x="125" y="117"/>
                    </a:cubicBezTo>
                    <a:cubicBezTo>
                      <a:pt x="125" y="88"/>
                      <a:pt x="99" y="77"/>
                      <a:pt x="75" y="70"/>
                    </a:cubicBezTo>
                    <a:cubicBezTo>
                      <a:pt x="72" y="69"/>
                      <a:pt x="72" y="69"/>
                      <a:pt x="72" y="69"/>
                    </a:cubicBezTo>
                    <a:cubicBezTo>
                      <a:pt x="54" y="63"/>
                      <a:pt x="38" y="58"/>
                      <a:pt x="38" y="46"/>
                    </a:cubicBezTo>
                    <a:cubicBezTo>
                      <a:pt x="38" y="45"/>
                      <a:pt x="38" y="45"/>
                      <a:pt x="38" y="45"/>
                    </a:cubicBezTo>
                    <a:cubicBezTo>
                      <a:pt x="38" y="35"/>
                      <a:pt x="47" y="28"/>
                      <a:pt x="61" y="28"/>
                    </a:cubicBezTo>
                    <a:cubicBezTo>
                      <a:pt x="77" y="28"/>
                      <a:pt x="96" y="33"/>
                      <a:pt x="108" y="39"/>
                    </a:cubicBezTo>
                    <a:cubicBezTo>
                      <a:pt x="108" y="39"/>
                      <a:pt x="111" y="42"/>
                      <a:pt x="113" y="38"/>
                    </a:cubicBezTo>
                    <a:cubicBezTo>
                      <a:pt x="113" y="36"/>
                      <a:pt x="119" y="20"/>
                      <a:pt x="120" y="18"/>
                    </a:cubicBezTo>
                    <a:cubicBezTo>
                      <a:pt x="121" y="16"/>
                      <a:pt x="120" y="15"/>
                      <a:pt x="118" y="14"/>
                    </a:cubicBezTo>
                    <a:cubicBezTo>
                      <a:pt x="105" y="6"/>
                      <a:pt x="86" y="0"/>
                      <a:pt x="66" y="0"/>
                    </a:cubicBezTo>
                    <a:cubicBezTo>
                      <a:pt x="62" y="0"/>
                      <a:pt x="62" y="0"/>
                      <a:pt x="62" y="0"/>
                    </a:cubicBezTo>
                    <a:cubicBezTo>
                      <a:pt x="29" y="0"/>
                      <a:pt x="5" y="20"/>
                      <a:pt x="5" y="49"/>
                    </a:cubicBezTo>
                    <a:cubicBezTo>
                      <a:pt x="5" y="50"/>
                      <a:pt x="5" y="50"/>
                      <a:pt x="5" y="50"/>
                    </a:cubicBezTo>
                    <a:cubicBezTo>
                      <a:pt x="5" y="80"/>
                      <a:pt x="31" y="90"/>
                      <a:pt x="55" y="97"/>
                    </a:cubicBezTo>
                    <a:cubicBezTo>
                      <a:pt x="59" y="99"/>
                      <a:pt x="59" y="99"/>
                      <a:pt x="59" y="99"/>
                    </a:cubicBezTo>
                    <a:cubicBezTo>
                      <a:pt x="77" y="104"/>
                      <a:pt x="92" y="109"/>
                      <a:pt x="92" y="121"/>
                    </a:cubicBezTo>
                    <a:cubicBezTo>
                      <a:pt x="92" y="122"/>
                      <a:pt x="92" y="122"/>
                      <a:pt x="92" y="122"/>
                    </a:cubicBezTo>
                    <a:cubicBezTo>
                      <a:pt x="92" y="133"/>
                      <a:pt x="82" y="141"/>
                      <a:pt x="66" y="141"/>
                    </a:cubicBezTo>
                    <a:cubicBezTo>
                      <a:pt x="60" y="141"/>
                      <a:pt x="40" y="141"/>
                      <a:pt x="19" y="128"/>
                    </a:cubicBezTo>
                    <a:cubicBezTo>
                      <a:pt x="17" y="126"/>
                      <a:pt x="15" y="125"/>
                      <a:pt x="13" y="124"/>
                    </a:cubicBezTo>
                    <a:cubicBezTo>
                      <a:pt x="12" y="124"/>
                      <a:pt x="9" y="122"/>
                      <a:pt x="8" y="126"/>
                    </a:cubicBezTo>
                    <a:lnTo>
                      <a:pt x="1" y="146"/>
                    </a:lnTo>
                    <a:close/>
                  </a:path>
                </a:pathLst>
              </a:custGeom>
              <a:solidFill>
                <a:srgbClr val="139CD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defTabSz="914126"/>
                <a:endParaRPr lang="en-US" sz="1799" kern="0" dirty="0">
                  <a:solidFill>
                    <a:srgbClr val="000000"/>
                  </a:solidFill>
                </a:endParaRPr>
              </a:p>
            </p:txBody>
          </p:sp>
          <p:sp>
            <p:nvSpPr>
              <p:cNvPr id="454" name="Freeform 142"/>
              <p:cNvSpPr>
                <a:spLocks noEditPoints="1"/>
              </p:cNvSpPr>
              <p:nvPr/>
            </p:nvSpPr>
            <p:spPr bwMode="auto">
              <a:xfrm>
                <a:off x="4492" y="1957"/>
                <a:ext cx="352" cy="399"/>
              </a:xfrm>
              <a:custGeom>
                <a:avLst/>
                <a:gdLst>
                  <a:gd name="T0" fmla="*/ 144 w 149"/>
                  <a:gd name="T1" fmla="*/ 50 h 167"/>
                  <a:gd name="T2" fmla="*/ 130 w 149"/>
                  <a:gd name="T3" fmla="*/ 24 h 167"/>
                  <a:gd name="T4" fmla="*/ 107 w 149"/>
                  <a:gd name="T5" fmla="*/ 6 h 167"/>
                  <a:gd name="T6" fmla="*/ 74 w 149"/>
                  <a:gd name="T7" fmla="*/ 0 h 167"/>
                  <a:gd name="T8" fmla="*/ 41 w 149"/>
                  <a:gd name="T9" fmla="*/ 6 h 167"/>
                  <a:gd name="T10" fmla="*/ 18 w 149"/>
                  <a:gd name="T11" fmla="*/ 24 h 167"/>
                  <a:gd name="T12" fmla="*/ 4 w 149"/>
                  <a:gd name="T13" fmla="*/ 50 h 167"/>
                  <a:gd name="T14" fmla="*/ 0 w 149"/>
                  <a:gd name="T15" fmla="*/ 83 h 167"/>
                  <a:gd name="T16" fmla="*/ 4 w 149"/>
                  <a:gd name="T17" fmla="*/ 116 h 167"/>
                  <a:gd name="T18" fmla="*/ 18 w 149"/>
                  <a:gd name="T19" fmla="*/ 143 h 167"/>
                  <a:gd name="T20" fmla="*/ 41 w 149"/>
                  <a:gd name="T21" fmla="*/ 160 h 167"/>
                  <a:gd name="T22" fmla="*/ 74 w 149"/>
                  <a:gd name="T23" fmla="*/ 167 h 167"/>
                  <a:gd name="T24" fmla="*/ 107 w 149"/>
                  <a:gd name="T25" fmla="*/ 160 h 167"/>
                  <a:gd name="T26" fmla="*/ 130 w 149"/>
                  <a:gd name="T27" fmla="*/ 143 h 167"/>
                  <a:gd name="T28" fmla="*/ 144 w 149"/>
                  <a:gd name="T29" fmla="*/ 116 h 167"/>
                  <a:gd name="T30" fmla="*/ 149 w 149"/>
                  <a:gd name="T31" fmla="*/ 83 h 167"/>
                  <a:gd name="T32" fmla="*/ 144 w 149"/>
                  <a:gd name="T33" fmla="*/ 50 h 167"/>
                  <a:gd name="T34" fmla="*/ 114 w 149"/>
                  <a:gd name="T35" fmla="*/ 83 h 167"/>
                  <a:gd name="T36" fmla="*/ 104 w 149"/>
                  <a:gd name="T37" fmla="*/ 125 h 167"/>
                  <a:gd name="T38" fmla="*/ 74 w 149"/>
                  <a:gd name="T39" fmla="*/ 139 h 167"/>
                  <a:gd name="T40" fmla="*/ 45 w 149"/>
                  <a:gd name="T41" fmla="*/ 125 h 167"/>
                  <a:gd name="T42" fmla="*/ 35 w 149"/>
                  <a:gd name="T43" fmla="*/ 83 h 167"/>
                  <a:gd name="T44" fmla="*/ 45 w 149"/>
                  <a:gd name="T45" fmla="*/ 42 h 167"/>
                  <a:gd name="T46" fmla="*/ 74 w 149"/>
                  <a:gd name="T47" fmla="*/ 28 h 167"/>
                  <a:gd name="T48" fmla="*/ 104 w 149"/>
                  <a:gd name="T49" fmla="*/ 42 h 167"/>
                  <a:gd name="T50" fmla="*/ 114 w 149"/>
                  <a:gd name="T51" fmla="*/ 83 h 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49" h="167">
                    <a:moveTo>
                      <a:pt x="144" y="50"/>
                    </a:moveTo>
                    <a:cubicBezTo>
                      <a:pt x="141" y="40"/>
                      <a:pt x="137" y="31"/>
                      <a:pt x="130" y="24"/>
                    </a:cubicBezTo>
                    <a:cubicBezTo>
                      <a:pt x="124" y="16"/>
                      <a:pt x="116" y="10"/>
                      <a:pt x="107" y="6"/>
                    </a:cubicBezTo>
                    <a:cubicBezTo>
                      <a:pt x="98" y="2"/>
                      <a:pt x="87" y="0"/>
                      <a:pt x="74" y="0"/>
                    </a:cubicBezTo>
                    <a:cubicBezTo>
                      <a:pt x="62" y="0"/>
                      <a:pt x="51" y="2"/>
                      <a:pt x="41" y="6"/>
                    </a:cubicBezTo>
                    <a:cubicBezTo>
                      <a:pt x="32" y="10"/>
                      <a:pt x="24" y="16"/>
                      <a:pt x="18" y="24"/>
                    </a:cubicBezTo>
                    <a:cubicBezTo>
                      <a:pt x="12" y="31"/>
                      <a:pt x="7" y="40"/>
                      <a:pt x="4" y="50"/>
                    </a:cubicBezTo>
                    <a:cubicBezTo>
                      <a:pt x="1" y="61"/>
                      <a:pt x="0" y="72"/>
                      <a:pt x="0" y="83"/>
                    </a:cubicBezTo>
                    <a:cubicBezTo>
                      <a:pt x="0" y="95"/>
                      <a:pt x="1" y="106"/>
                      <a:pt x="4" y="116"/>
                    </a:cubicBezTo>
                    <a:cubicBezTo>
                      <a:pt x="7" y="126"/>
                      <a:pt x="12" y="135"/>
                      <a:pt x="18" y="143"/>
                    </a:cubicBezTo>
                    <a:cubicBezTo>
                      <a:pt x="24" y="150"/>
                      <a:pt x="32" y="156"/>
                      <a:pt x="41" y="160"/>
                    </a:cubicBezTo>
                    <a:cubicBezTo>
                      <a:pt x="51" y="165"/>
                      <a:pt x="62" y="167"/>
                      <a:pt x="74" y="167"/>
                    </a:cubicBezTo>
                    <a:cubicBezTo>
                      <a:pt x="87" y="167"/>
                      <a:pt x="98" y="165"/>
                      <a:pt x="107" y="160"/>
                    </a:cubicBezTo>
                    <a:cubicBezTo>
                      <a:pt x="116" y="156"/>
                      <a:pt x="124" y="150"/>
                      <a:pt x="130" y="143"/>
                    </a:cubicBezTo>
                    <a:cubicBezTo>
                      <a:pt x="137" y="135"/>
                      <a:pt x="141" y="126"/>
                      <a:pt x="144" y="116"/>
                    </a:cubicBezTo>
                    <a:cubicBezTo>
                      <a:pt x="147" y="106"/>
                      <a:pt x="149" y="95"/>
                      <a:pt x="149" y="83"/>
                    </a:cubicBezTo>
                    <a:cubicBezTo>
                      <a:pt x="149" y="72"/>
                      <a:pt x="147" y="61"/>
                      <a:pt x="144" y="50"/>
                    </a:cubicBezTo>
                    <a:moveTo>
                      <a:pt x="114" y="83"/>
                    </a:moveTo>
                    <a:cubicBezTo>
                      <a:pt x="114" y="101"/>
                      <a:pt x="110" y="115"/>
                      <a:pt x="104" y="125"/>
                    </a:cubicBezTo>
                    <a:cubicBezTo>
                      <a:pt x="97" y="135"/>
                      <a:pt x="88" y="139"/>
                      <a:pt x="74" y="139"/>
                    </a:cubicBezTo>
                    <a:cubicBezTo>
                      <a:pt x="61" y="139"/>
                      <a:pt x="51" y="135"/>
                      <a:pt x="45" y="125"/>
                    </a:cubicBezTo>
                    <a:cubicBezTo>
                      <a:pt x="38" y="115"/>
                      <a:pt x="35" y="101"/>
                      <a:pt x="35" y="83"/>
                    </a:cubicBezTo>
                    <a:cubicBezTo>
                      <a:pt x="35" y="66"/>
                      <a:pt x="38" y="52"/>
                      <a:pt x="45" y="42"/>
                    </a:cubicBezTo>
                    <a:cubicBezTo>
                      <a:pt x="51" y="32"/>
                      <a:pt x="61" y="28"/>
                      <a:pt x="74" y="28"/>
                    </a:cubicBezTo>
                    <a:cubicBezTo>
                      <a:pt x="88" y="28"/>
                      <a:pt x="97" y="32"/>
                      <a:pt x="104" y="42"/>
                    </a:cubicBezTo>
                    <a:cubicBezTo>
                      <a:pt x="110" y="52"/>
                      <a:pt x="114" y="66"/>
                      <a:pt x="114" y="83"/>
                    </a:cubicBezTo>
                  </a:path>
                </a:pathLst>
              </a:custGeom>
              <a:solidFill>
                <a:srgbClr val="139CD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defTabSz="914126"/>
                <a:endParaRPr lang="en-US" sz="1799" kern="0" dirty="0">
                  <a:solidFill>
                    <a:srgbClr val="000000"/>
                  </a:solidFill>
                </a:endParaRPr>
              </a:p>
            </p:txBody>
          </p:sp>
          <p:sp>
            <p:nvSpPr>
              <p:cNvPr id="455" name="Freeform 143"/>
              <p:cNvSpPr>
                <a:spLocks/>
              </p:cNvSpPr>
              <p:nvPr/>
            </p:nvSpPr>
            <p:spPr bwMode="auto">
              <a:xfrm>
                <a:off x="5147" y="1955"/>
                <a:ext cx="301" cy="401"/>
              </a:xfrm>
              <a:custGeom>
                <a:avLst/>
                <a:gdLst>
                  <a:gd name="T0" fmla="*/ 118 w 127"/>
                  <a:gd name="T1" fmla="*/ 136 h 168"/>
                  <a:gd name="T2" fmla="*/ 114 w 127"/>
                  <a:gd name="T3" fmla="*/ 134 h 168"/>
                  <a:gd name="T4" fmla="*/ 100 w 127"/>
                  <a:gd name="T5" fmla="*/ 138 h 168"/>
                  <a:gd name="T6" fmla="*/ 83 w 127"/>
                  <a:gd name="T7" fmla="*/ 139 h 168"/>
                  <a:gd name="T8" fmla="*/ 48 w 127"/>
                  <a:gd name="T9" fmla="*/ 126 h 168"/>
                  <a:gd name="T10" fmla="*/ 35 w 127"/>
                  <a:gd name="T11" fmla="*/ 84 h 168"/>
                  <a:gd name="T12" fmla="*/ 47 w 127"/>
                  <a:gd name="T13" fmla="*/ 44 h 168"/>
                  <a:gd name="T14" fmla="*/ 81 w 127"/>
                  <a:gd name="T15" fmla="*/ 29 h 168"/>
                  <a:gd name="T16" fmla="*/ 113 w 127"/>
                  <a:gd name="T17" fmla="*/ 34 h 168"/>
                  <a:gd name="T18" fmla="*/ 117 w 127"/>
                  <a:gd name="T19" fmla="*/ 32 h 168"/>
                  <a:gd name="T20" fmla="*/ 124 w 127"/>
                  <a:gd name="T21" fmla="*/ 11 h 168"/>
                  <a:gd name="T22" fmla="*/ 122 w 127"/>
                  <a:gd name="T23" fmla="*/ 7 h 168"/>
                  <a:gd name="T24" fmla="*/ 102 w 127"/>
                  <a:gd name="T25" fmla="*/ 2 h 168"/>
                  <a:gd name="T26" fmla="*/ 79 w 127"/>
                  <a:gd name="T27" fmla="*/ 0 h 168"/>
                  <a:gd name="T28" fmla="*/ 45 w 127"/>
                  <a:gd name="T29" fmla="*/ 7 h 168"/>
                  <a:gd name="T30" fmla="*/ 20 w 127"/>
                  <a:gd name="T31" fmla="*/ 25 h 168"/>
                  <a:gd name="T32" fmla="*/ 5 w 127"/>
                  <a:gd name="T33" fmla="*/ 51 h 168"/>
                  <a:gd name="T34" fmla="*/ 0 w 127"/>
                  <a:gd name="T35" fmla="*/ 84 h 168"/>
                  <a:gd name="T36" fmla="*/ 21 w 127"/>
                  <a:gd name="T37" fmla="*/ 145 h 168"/>
                  <a:gd name="T38" fmla="*/ 81 w 127"/>
                  <a:gd name="T39" fmla="*/ 168 h 168"/>
                  <a:gd name="T40" fmla="*/ 124 w 127"/>
                  <a:gd name="T41" fmla="*/ 160 h 168"/>
                  <a:gd name="T42" fmla="*/ 126 w 127"/>
                  <a:gd name="T43" fmla="*/ 156 h 168"/>
                  <a:gd name="T44" fmla="*/ 118 w 127"/>
                  <a:gd name="T45" fmla="*/ 136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27" h="168">
                    <a:moveTo>
                      <a:pt x="118" y="136"/>
                    </a:moveTo>
                    <a:cubicBezTo>
                      <a:pt x="117" y="133"/>
                      <a:pt x="114" y="134"/>
                      <a:pt x="114" y="134"/>
                    </a:cubicBezTo>
                    <a:cubicBezTo>
                      <a:pt x="110" y="135"/>
                      <a:pt x="105" y="137"/>
                      <a:pt x="100" y="138"/>
                    </a:cubicBezTo>
                    <a:cubicBezTo>
                      <a:pt x="95" y="139"/>
                      <a:pt x="89" y="139"/>
                      <a:pt x="83" y="139"/>
                    </a:cubicBezTo>
                    <a:cubicBezTo>
                      <a:pt x="68" y="139"/>
                      <a:pt x="57" y="135"/>
                      <a:pt x="48" y="126"/>
                    </a:cubicBezTo>
                    <a:cubicBezTo>
                      <a:pt x="40" y="117"/>
                      <a:pt x="35" y="103"/>
                      <a:pt x="35" y="84"/>
                    </a:cubicBezTo>
                    <a:cubicBezTo>
                      <a:pt x="35" y="67"/>
                      <a:pt x="39" y="54"/>
                      <a:pt x="47" y="44"/>
                    </a:cubicBezTo>
                    <a:cubicBezTo>
                      <a:pt x="54" y="34"/>
                      <a:pt x="66" y="29"/>
                      <a:pt x="81" y="29"/>
                    </a:cubicBezTo>
                    <a:cubicBezTo>
                      <a:pt x="93" y="29"/>
                      <a:pt x="103" y="31"/>
                      <a:pt x="113" y="34"/>
                    </a:cubicBezTo>
                    <a:cubicBezTo>
                      <a:pt x="113" y="34"/>
                      <a:pt x="115" y="35"/>
                      <a:pt x="117" y="32"/>
                    </a:cubicBezTo>
                    <a:cubicBezTo>
                      <a:pt x="119" y="24"/>
                      <a:pt x="121" y="19"/>
                      <a:pt x="124" y="11"/>
                    </a:cubicBezTo>
                    <a:cubicBezTo>
                      <a:pt x="125" y="8"/>
                      <a:pt x="123" y="7"/>
                      <a:pt x="122" y="7"/>
                    </a:cubicBezTo>
                    <a:cubicBezTo>
                      <a:pt x="118" y="6"/>
                      <a:pt x="109" y="3"/>
                      <a:pt x="102" y="2"/>
                    </a:cubicBezTo>
                    <a:cubicBezTo>
                      <a:pt x="95" y="1"/>
                      <a:pt x="88" y="0"/>
                      <a:pt x="79" y="0"/>
                    </a:cubicBezTo>
                    <a:cubicBezTo>
                      <a:pt x="66" y="0"/>
                      <a:pt x="55" y="3"/>
                      <a:pt x="45" y="7"/>
                    </a:cubicBezTo>
                    <a:cubicBezTo>
                      <a:pt x="35" y="11"/>
                      <a:pt x="27" y="17"/>
                      <a:pt x="20" y="25"/>
                    </a:cubicBezTo>
                    <a:cubicBezTo>
                      <a:pt x="14" y="32"/>
                      <a:pt x="9" y="41"/>
                      <a:pt x="5" y="51"/>
                    </a:cubicBezTo>
                    <a:cubicBezTo>
                      <a:pt x="2" y="61"/>
                      <a:pt x="0" y="72"/>
                      <a:pt x="0" y="84"/>
                    </a:cubicBezTo>
                    <a:cubicBezTo>
                      <a:pt x="0" y="110"/>
                      <a:pt x="7" y="130"/>
                      <a:pt x="21" y="145"/>
                    </a:cubicBezTo>
                    <a:cubicBezTo>
                      <a:pt x="34" y="160"/>
                      <a:pt x="55" y="168"/>
                      <a:pt x="81" y="168"/>
                    </a:cubicBezTo>
                    <a:cubicBezTo>
                      <a:pt x="97" y="168"/>
                      <a:pt x="113" y="164"/>
                      <a:pt x="124" y="160"/>
                    </a:cubicBezTo>
                    <a:cubicBezTo>
                      <a:pt x="124" y="160"/>
                      <a:pt x="127" y="159"/>
                      <a:pt x="126" y="156"/>
                    </a:cubicBezTo>
                    <a:lnTo>
                      <a:pt x="118" y="136"/>
                    </a:lnTo>
                    <a:close/>
                  </a:path>
                </a:pathLst>
              </a:custGeom>
              <a:solidFill>
                <a:srgbClr val="139CD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defTabSz="914126"/>
                <a:endParaRPr lang="en-US" sz="1799" kern="0" dirty="0">
                  <a:solidFill>
                    <a:srgbClr val="000000"/>
                  </a:solidFill>
                </a:endParaRPr>
              </a:p>
            </p:txBody>
          </p:sp>
          <p:sp>
            <p:nvSpPr>
              <p:cNvPr id="456" name="Freeform 144"/>
              <p:cNvSpPr>
                <a:spLocks noEditPoints="1"/>
              </p:cNvSpPr>
              <p:nvPr/>
            </p:nvSpPr>
            <p:spPr bwMode="auto">
              <a:xfrm>
                <a:off x="5467" y="1957"/>
                <a:ext cx="346" cy="399"/>
              </a:xfrm>
              <a:custGeom>
                <a:avLst/>
                <a:gdLst>
                  <a:gd name="T0" fmla="*/ 139 w 146"/>
                  <a:gd name="T1" fmla="*/ 45 h 167"/>
                  <a:gd name="T2" fmla="*/ 126 w 146"/>
                  <a:gd name="T3" fmla="*/ 21 h 167"/>
                  <a:gd name="T4" fmla="*/ 106 w 146"/>
                  <a:gd name="T5" fmla="*/ 6 h 167"/>
                  <a:gd name="T6" fmla="*/ 77 w 146"/>
                  <a:gd name="T7" fmla="*/ 0 h 167"/>
                  <a:gd name="T8" fmla="*/ 43 w 146"/>
                  <a:gd name="T9" fmla="*/ 6 h 167"/>
                  <a:gd name="T10" fmla="*/ 19 w 146"/>
                  <a:gd name="T11" fmla="*/ 24 h 167"/>
                  <a:gd name="T12" fmla="*/ 5 w 146"/>
                  <a:gd name="T13" fmla="*/ 51 h 167"/>
                  <a:gd name="T14" fmla="*/ 0 w 146"/>
                  <a:gd name="T15" fmla="*/ 84 h 167"/>
                  <a:gd name="T16" fmla="*/ 5 w 146"/>
                  <a:gd name="T17" fmla="*/ 117 h 167"/>
                  <a:gd name="T18" fmla="*/ 20 w 146"/>
                  <a:gd name="T19" fmla="*/ 143 h 167"/>
                  <a:gd name="T20" fmla="*/ 46 w 146"/>
                  <a:gd name="T21" fmla="*/ 161 h 167"/>
                  <a:gd name="T22" fmla="*/ 84 w 146"/>
                  <a:gd name="T23" fmla="*/ 167 h 167"/>
                  <a:gd name="T24" fmla="*/ 136 w 146"/>
                  <a:gd name="T25" fmla="*/ 156 h 167"/>
                  <a:gd name="T26" fmla="*/ 137 w 146"/>
                  <a:gd name="T27" fmla="*/ 151 h 167"/>
                  <a:gd name="T28" fmla="*/ 130 w 146"/>
                  <a:gd name="T29" fmla="*/ 133 h 167"/>
                  <a:gd name="T30" fmla="*/ 126 w 146"/>
                  <a:gd name="T31" fmla="*/ 131 h 167"/>
                  <a:gd name="T32" fmla="*/ 83 w 146"/>
                  <a:gd name="T33" fmla="*/ 138 h 167"/>
                  <a:gd name="T34" fmla="*/ 48 w 146"/>
                  <a:gd name="T35" fmla="*/ 126 h 167"/>
                  <a:gd name="T36" fmla="*/ 36 w 146"/>
                  <a:gd name="T37" fmla="*/ 92 h 167"/>
                  <a:gd name="T38" fmla="*/ 139 w 146"/>
                  <a:gd name="T39" fmla="*/ 92 h 167"/>
                  <a:gd name="T40" fmla="*/ 142 w 146"/>
                  <a:gd name="T41" fmla="*/ 89 h 167"/>
                  <a:gd name="T42" fmla="*/ 139 w 146"/>
                  <a:gd name="T43" fmla="*/ 45 h 167"/>
                  <a:gd name="T44" fmla="*/ 37 w 146"/>
                  <a:gd name="T45" fmla="*/ 66 h 167"/>
                  <a:gd name="T46" fmla="*/ 45 w 146"/>
                  <a:gd name="T47" fmla="*/ 42 h 167"/>
                  <a:gd name="T48" fmla="*/ 74 w 146"/>
                  <a:gd name="T49" fmla="*/ 27 h 167"/>
                  <a:gd name="T50" fmla="*/ 103 w 146"/>
                  <a:gd name="T51" fmla="*/ 42 h 167"/>
                  <a:gd name="T52" fmla="*/ 110 w 146"/>
                  <a:gd name="T53" fmla="*/ 66 h 167"/>
                  <a:gd name="T54" fmla="*/ 37 w 146"/>
                  <a:gd name="T55" fmla="*/ 66 h 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46" h="167">
                    <a:moveTo>
                      <a:pt x="139" y="45"/>
                    </a:moveTo>
                    <a:cubicBezTo>
                      <a:pt x="137" y="35"/>
                      <a:pt x="130" y="25"/>
                      <a:pt x="126" y="21"/>
                    </a:cubicBezTo>
                    <a:cubicBezTo>
                      <a:pt x="119" y="13"/>
                      <a:pt x="113" y="8"/>
                      <a:pt x="106" y="6"/>
                    </a:cubicBezTo>
                    <a:cubicBezTo>
                      <a:pt x="98" y="2"/>
                      <a:pt x="88" y="0"/>
                      <a:pt x="77" y="0"/>
                    </a:cubicBezTo>
                    <a:cubicBezTo>
                      <a:pt x="64" y="0"/>
                      <a:pt x="52" y="2"/>
                      <a:pt x="43" y="6"/>
                    </a:cubicBezTo>
                    <a:cubicBezTo>
                      <a:pt x="33" y="11"/>
                      <a:pt x="25" y="17"/>
                      <a:pt x="19" y="24"/>
                    </a:cubicBezTo>
                    <a:cubicBezTo>
                      <a:pt x="13" y="32"/>
                      <a:pt x="8" y="41"/>
                      <a:pt x="5" y="51"/>
                    </a:cubicBezTo>
                    <a:cubicBezTo>
                      <a:pt x="2" y="61"/>
                      <a:pt x="0" y="72"/>
                      <a:pt x="0" y="84"/>
                    </a:cubicBezTo>
                    <a:cubicBezTo>
                      <a:pt x="0" y="96"/>
                      <a:pt x="2" y="107"/>
                      <a:pt x="5" y="117"/>
                    </a:cubicBezTo>
                    <a:cubicBezTo>
                      <a:pt x="8" y="127"/>
                      <a:pt x="13" y="136"/>
                      <a:pt x="20" y="143"/>
                    </a:cubicBezTo>
                    <a:cubicBezTo>
                      <a:pt x="27" y="151"/>
                      <a:pt x="36" y="157"/>
                      <a:pt x="46" y="161"/>
                    </a:cubicBezTo>
                    <a:cubicBezTo>
                      <a:pt x="56" y="165"/>
                      <a:pt x="69" y="167"/>
                      <a:pt x="84" y="167"/>
                    </a:cubicBezTo>
                    <a:cubicBezTo>
                      <a:pt x="113" y="167"/>
                      <a:pt x="129" y="160"/>
                      <a:pt x="136" y="156"/>
                    </a:cubicBezTo>
                    <a:cubicBezTo>
                      <a:pt x="137" y="156"/>
                      <a:pt x="138" y="155"/>
                      <a:pt x="137" y="151"/>
                    </a:cubicBezTo>
                    <a:cubicBezTo>
                      <a:pt x="130" y="133"/>
                      <a:pt x="130" y="133"/>
                      <a:pt x="130" y="133"/>
                    </a:cubicBezTo>
                    <a:cubicBezTo>
                      <a:pt x="129" y="130"/>
                      <a:pt x="126" y="131"/>
                      <a:pt x="126" y="131"/>
                    </a:cubicBezTo>
                    <a:cubicBezTo>
                      <a:pt x="118" y="134"/>
                      <a:pt x="108" y="138"/>
                      <a:pt x="83" y="138"/>
                    </a:cubicBezTo>
                    <a:cubicBezTo>
                      <a:pt x="67" y="138"/>
                      <a:pt x="56" y="134"/>
                      <a:pt x="48" y="126"/>
                    </a:cubicBezTo>
                    <a:cubicBezTo>
                      <a:pt x="40" y="119"/>
                      <a:pt x="37" y="108"/>
                      <a:pt x="36" y="92"/>
                    </a:cubicBezTo>
                    <a:cubicBezTo>
                      <a:pt x="139" y="92"/>
                      <a:pt x="139" y="92"/>
                      <a:pt x="139" y="92"/>
                    </a:cubicBezTo>
                    <a:cubicBezTo>
                      <a:pt x="139" y="92"/>
                      <a:pt x="142" y="92"/>
                      <a:pt x="142" y="89"/>
                    </a:cubicBezTo>
                    <a:cubicBezTo>
                      <a:pt x="143" y="88"/>
                      <a:pt x="146" y="68"/>
                      <a:pt x="139" y="45"/>
                    </a:cubicBezTo>
                    <a:moveTo>
                      <a:pt x="37" y="66"/>
                    </a:moveTo>
                    <a:cubicBezTo>
                      <a:pt x="38" y="57"/>
                      <a:pt x="41" y="48"/>
                      <a:pt x="45" y="42"/>
                    </a:cubicBezTo>
                    <a:cubicBezTo>
                      <a:pt x="51" y="32"/>
                      <a:pt x="61" y="27"/>
                      <a:pt x="74" y="27"/>
                    </a:cubicBezTo>
                    <a:cubicBezTo>
                      <a:pt x="88" y="27"/>
                      <a:pt x="97" y="32"/>
                      <a:pt x="103" y="42"/>
                    </a:cubicBezTo>
                    <a:cubicBezTo>
                      <a:pt x="108" y="48"/>
                      <a:pt x="110" y="57"/>
                      <a:pt x="110" y="66"/>
                    </a:cubicBezTo>
                    <a:lnTo>
                      <a:pt x="37" y="66"/>
                    </a:lnTo>
                    <a:close/>
                  </a:path>
                </a:pathLst>
              </a:custGeom>
              <a:solidFill>
                <a:srgbClr val="139CD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defTabSz="914126"/>
                <a:endParaRPr lang="en-US" sz="1799" kern="0" dirty="0">
                  <a:solidFill>
                    <a:srgbClr val="000000"/>
                  </a:solidFill>
                </a:endParaRPr>
              </a:p>
            </p:txBody>
          </p:sp>
          <p:sp>
            <p:nvSpPr>
              <p:cNvPr id="457" name="Freeform 145"/>
              <p:cNvSpPr>
                <a:spLocks noEditPoints="1"/>
              </p:cNvSpPr>
              <p:nvPr/>
            </p:nvSpPr>
            <p:spPr bwMode="auto">
              <a:xfrm>
                <a:off x="3507" y="1957"/>
                <a:ext cx="345" cy="399"/>
              </a:xfrm>
              <a:custGeom>
                <a:avLst/>
                <a:gdLst>
                  <a:gd name="T0" fmla="*/ 139 w 146"/>
                  <a:gd name="T1" fmla="*/ 45 h 167"/>
                  <a:gd name="T2" fmla="*/ 126 w 146"/>
                  <a:gd name="T3" fmla="*/ 21 h 167"/>
                  <a:gd name="T4" fmla="*/ 106 w 146"/>
                  <a:gd name="T5" fmla="*/ 6 h 167"/>
                  <a:gd name="T6" fmla="*/ 77 w 146"/>
                  <a:gd name="T7" fmla="*/ 0 h 167"/>
                  <a:gd name="T8" fmla="*/ 43 w 146"/>
                  <a:gd name="T9" fmla="*/ 6 h 167"/>
                  <a:gd name="T10" fmla="*/ 19 w 146"/>
                  <a:gd name="T11" fmla="*/ 24 h 167"/>
                  <a:gd name="T12" fmla="*/ 5 w 146"/>
                  <a:gd name="T13" fmla="*/ 51 h 167"/>
                  <a:gd name="T14" fmla="*/ 0 w 146"/>
                  <a:gd name="T15" fmla="*/ 84 h 167"/>
                  <a:gd name="T16" fmla="*/ 5 w 146"/>
                  <a:gd name="T17" fmla="*/ 117 h 167"/>
                  <a:gd name="T18" fmla="*/ 20 w 146"/>
                  <a:gd name="T19" fmla="*/ 143 h 167"/>
                  <a:gd name="T20" fmla="*/ 46 w 146"/>
                  <a:gd name="T21" fmla="*/ 161 h 167"/>
                  <a:gd name="T22" fmla="*/ 84 w 146"/>
                  <a:gd name="T23" fmla="*/ 167 h 167"/>
                  <a:gd name="T24" fmla="*/ 136 w 146"/>
                  <a:gd name="T25" fmla="*/ 156 h 167"/>
                  <a:gd name="T26" fmla="*/ 137 w 146"/>
                  <a:gd name="T27" fmla="*/ 151 h 167"/>
                  <a:gd name="T28" fmla="*/ 130 w 146"/>
                  <a:gd name="T29" fmla="*/ 133 h 167"/>
                  <a:gd name="T30" fmla="*/ 126 w 146"/>
                  <a:gd name="T31" fmla="*/ 131 h 167"/>
                  <a:gd name="T32" fmla="*/ 83 w 146"/>
                  <a:gd name="T33" fmla="*/ 138 h 167"/>
                  <a:gd name="T34" fmla="*/ 48 w 146"/>
                  <a:gd name="T35" fmla="*/ 126 h 167"/>
                  <a:gd name="T36" fmla="*/ 36 w 146"/>
                  <a:gd name="T37" fmla="*/ 92 h 167"/>
                  <a:gd name="T38" fmla="*/ 139 w 146"/>
                  <a:gd name="T39" fmla="*/ 92 h 167"/>
                  <a:gd name="T40" fmla="*/ 142 w 146"/>
                  <a:gd name="T41" fmla="*/ 89 h 167"/>
                  <a:gd name="T42" fmla="*/ 139 w 146"/>
                  <a:gd name="T43" fmla="*/ 45 h 167"/>
                  <a:gd name="T44" fmla="*/ 37 w 146"/>
                  <a:gd name="T45" fmla="*/ 66 h 167"/>
                  <a:gd name="T46" fmla="*/ 45 w 146"/>
                  <a:gd name="T47" fmla="*/ 42 h 167"/>
                  <a:gd name="T48" fmla="*/ 74 w 146"/>
                  <a:gd name="T49" fmla="*/ 27 h 167"/>
                  <a:gd name="T50" fmla="*/ 103 w 146"/>
                  <a:gd name="T51" fmla="*/ 42 h 167"/>
                  <a:gd name="T52" fmla="*/ 110 w 146"/>
                  <a:gd name="T53" fmla="*/ 66 h 167"/>
                  <a:gd name="T54" fmla="*/ 37 w 146"/>
                  <a:gd name="T55" fmla="*/ 66 h 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46" h="167">
                    <a:moveTo>
                      <a:pt x="139" y="45"/>
                    </a:moveTo>
                    <a:cubicBezTo>
                      <a:pt x="137" y="35"/>
                      <a:pt x="130" y="25"/>
                      <a:pt x="126" y="21"/>
                    </a:cubicBezTo>
                    <a:cubicBezTo>
                      <a:pt x="119" y="13"/>
                      <a:pt x="113" y="8"/>
                      <a:pt x="106" y="6"/>
                    </a:cubicBezTo>
                    <a:cubicBezTo>
                      <a:pt x="98" y="2"/>
                      <a:pt x="88" y="0"/>
                      <a:pt x="77" y="0"/>
                    </a:cubicBezTo>
                    <a:cubicBezTo>
                      <a:pt x="64" y="0"/>
                      <a:pt x="52" y="2"/>
                      <a:pt x="43" y="6"/>
                    </a:cubicBezTo>
                    <a:cubicBezTo>
                      <a:pt x="33" y="11"/>
                      <a:pt x="25" y="17"/>
                      <a:pt x="19" y="24"/>
                    </a:cubicBezTo>
                    <a:cubicBezTo>
                      <a:pt x="13" y="32"/>
                      <a:pt x="8" y="41"/>
                      <a:pt x="5" y="51"/>
                    </a:cubicBezTo>
                    <a:cubicBezTo>
                      <a:pt x="2" y="61"/>
                      <a:pt x="0" y="72"/>
                      <a:pt x="0" y="84"/>
                    </a:cubicBezTo>
                    <a:cubicBezTo>
                      <a:pt x="0" y="96"/>
                      <a:pt x="2" y="107"/>
                      <a:pt x="5" y="117"/>
                    </a:cubicBezTo>
                    <a:cubicBezTo>
                      <a:pt x="8" y="127"/>
                      <a:pt x="13" y="136"/>
                      <a:pt x="20" y="143"/>
                    </a:cubicBezTo>
                    <a:cubicBezTo>
                      <a:pt x="27" y="151"/>
                      <a:pt x="36" y="157"/>
                      <a:pt x="46" y="161"/>
                    </a:cubicBezTo>
                    <a:cubicBezTo>
                      <a:pt x="56" y="165"/>
                      <a:pt x="69" y="167"/>
                      <a:pt x="84" y="167"/>
                    </a:cubicBezTo>
                    <a:cubicBezTo>
                      <a:pt x="113" y="167"/>
                      <a:pt x="129" y="160"/>
                      <a:pt x="136" y="156"/>
                    </a:cubicBezTo>
                    <a:cubicBezTo>
                      <a:pt x="137" y="156"/>
                      <a:pt x="138" y="155"/>
                      <a:pt x="137" y="151"/>
                    </a:cubicBezTo>
                    <a:cubicBezTo>
                      <a:pt x="130" y="133"/>
                      <a:pt x="130" y="133"/>
                      <a:pt x="130" y="133"/>
                    </a:cubicBezTo>
                    <a:cubicBezTo>
                      <a:pt x="129" y="130"/>
                      <a:pt x="126" y="131"/>
                      <a:pt x="126" y="131"/>
                    </a:cubicBezTo>
                    <a:cubicBezTo>
                      <a:pt x="118" y="134"/>
                      <a:pt x="108" y="138"/>
                      <a:pt x="83" y="138"/>
                    </a:cubicBezTo>
                    <a:cubicBezTo>
                      <a:pt x="67" y="138"/>
                      <a:pt x="56" y="134"/>
                      <a:pt x="48" y="126"/>
                    </a:cubicBezTo>
                    <a:cubicBezTo>
                      <a:pt x="40" y="119"/>
                      <a:pt x="37" y="108"/>
                      <a:pt x="36" y="92"/>
                    </a:cubicBezTo>
                    <a:cubicBezTo>
                      <a:pt x="139" y="92"/>
                      <a:pt x="139" y="92"/>
                      <a:pt x="139" y="92"/>
                    </a:cubicBezTo>
                    <a:cubicBezTo>
                      <a:pt x="139" y="92"/>
                      <a:pt x="142" y="92"/>
                      <a:pt x="142" y="89"/>
                    </a:cubicBezTo>
                    <a:cubicBezTo>
                      <a:pt x="143" y="88"/>
                      <a:pt x="146" y="68"/>
                      <a:pt x="139" y="45"/>
                    </a:cubicBezTo>
                    <a:moveTo>
                      <a:pt x="37" y="66"/>
                    </a:moveTo>
                    <a:cubicBezTo>
                      <a:pt x="38" y="57"/>
                      <a:pt x="41" y="48"/>
                      <a:pt x="45" y="42"/>
                    </a:cubicBezTo>
                    <a:cubicBezTo>
                      <a:pt x="51" y="32"/>
                      <a:pt x="61" y="27"/>
                      <a:pt x="74" y="27"/>
                    </a:cubicBezTo>
                    <a:cubicBezTo>
                      <a:pt x="88" y="27"/>
                      <a:pt x="97" y="32"/>
                      <a:pt x="103" y="42"/>
                    </a:cubicBezTo>
                    <a:cubicBezTo>
                      <a:pt x="108" y="48"/>
                      <a:pt x="110" y="57"/>
                      <a:pt x="110" y="66"/>
                    </a:cubicBezTo>
                    <a:lnTo>
                      <a:pt x="37" y="66"/>
                    </a:lnTo>
                    <a:close/>
                  </a:path>
                </a:pathLst>
              </a:custGeom>
              <a:solidFill>
                <a:srgbClr val="139CD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defTabSz="914126"/>
                <a:endParaRPr lang="en-US" sz="1799" kern="0" dirty="0">
                  <a:solidFill>
                    <a:srgbClr val="000000"/>
                  </a:solidFill>
                </a:endParaRPr>
              </a:p>
            </p:txBody>
          </p:sp>
          <p:sp>
            <p:nvSpPr>
              <p:cNvPr id="458" name="Freeform 146"/>
              <p:cNvSpPr>
                <a:spLocks noEditPoints="1"/>
              </p:cNvSpPr>
              <p:nvPr/>
            </p:nvSpPr>
            <p:spPr bwMode="auto">
              <a:xfrm>
                <a:off x="2962" y="1955"/>
                <a:ext cx="317" cy="401"/>
              </a:xfrm>
              <a:custGeom>
                <a:avLst/>
                <a:gdLst>
                  <a:gd name="T0" fmla="*/ 84 w 134"/>
                  <a:gd name="T1" fmla="*/ 62 h 168"/>
                  <a:gd name="T2" fmla="*/ 68 w 134"/>
                  <a:gd name="T3" fmla="*/ 62 h 168"/>
                  <a:gd name="T4" fmla="*/ 43 w 134"/>
                  <a:gd name="T5" fmla="*/ 65 h 168"/>
                  <a:gd name="T6" fmla="*/ 21 w 134"/>
                  <a:gd name="T7" fmla="*/ 75 h 168"/>
                  <a:gd name="T8" fmla="*/ 6 w 134"/>
                  <a:gd name="T9" fmla="*/ 92 h 168"/>
                  <a:gd name="T10" fmla="*/ 0 w 134"/>
                  <a:gd name="T11" fmla="*/ 116 h 168"/>
                  <a:gd name="T12" fmla="*/ 5 w 134"/>
                  <a:gd name="T13" fmla="*/ 140 h 168"/>
                  <a:gd name="T14" fmla="*/ 19 w 134"/>
                  <a:gd name="T15" fmla="*/ 156 h 168"/>
                  <a:gd name="T16" fmla="*/ 40 w 134"/>
                  <a:gd name="T17" fmla="*/ 165 h 168"/>
                  <a:gd name="T18" fmla="*/ 67 w 134"/>
                  <a:gd name="T19" fmla="*/ 168 h 168"/>
                  <a:gd name="T20" fmla="*/ 99 w 134"/>
                  <a:gd name="T21" fmla="*/ 165 h 168"/>
                  <a:gd name="T22" fmla="*/ 125 w 134"/>
                  <a:gd name="T23" fmla="*/ 160 h 168"/>
                  <a:gd name="T24" fmla="*/ 132 w 134"/>
                  <a:gd name="T25" fmla="*/ 158 h 168"/>
                  <a:gd name="T26" fmla="*/ 134 w 134"/>
                  <a:gd name="T27" fmla="*/ 155 h 168"/>
                  <a:gd name="T28" fmla="*/ 134 w 134"/>
                  <a:gd name="T29" fmla="*/ 60 h 168"/>
                  <a:gd name="T30" fmla="*/ 118 w 134"/>
                  <a:gd name="T31" fmla="*/ 15 h 168"/>
                  <a:gd name="T32" fmla="*/ 70 w 134"/>
                  <a:gd name="T33" fmla="*/ 0 h 168"/>
                  <a:gd name="T34" fmla="*/ 43 w 134"/>
                  <a:gd name="T35" fmla="*/ 3 h 168"/>
                  <a:gd name="T36" fmla="*/ 11 w 134"/>
                  <a:gd name="T37" fmla="*/ 15 h 168"/>
                  <a:gd name="T38" fmla="*/ 10 w 134"/>
                  <a:gd name="T39" fmla="*/ 19 h 168"/>
                  <a:gd name="T40" fmla="*/ 17 w 134"/>
                  <a:gd name="T41" fmla="*/ 38 h 168"/>
                  <a:gd name="T42" fmla="*/ 20 w 134"/>
                  <a:gd name="T43" fmla="*/ 40 h 168"/>
                  <a:gd name="T44" fmla="*/ 22 w 134"/>
                  <a:gd name="T45" fmla="*/ 39 h 168"/>
                  <a:gd name="T46" fmla="*/ 67 w 134"/>
                  <a:gd name="T47" fmla="*/ 29 h 168"/>
                  <a:gd name="T48" fmla="*/ 93 w 134"/>
                  <a:gd name="T49" fmla="*/ 35 h 168"/>
                  <a:gd name="T50" fmla="*/ 101 w 134"/>
                  <a:gd name="T51" fmla="*/ 60 h 168"/>
                  <a:gd name="T52" fmla="*/ 101 w 134"/>
                  <a:gd name="T53" fmla="*/ 64 h 168"/>
                  <a:gd name="T54" fmla="*/ 84 w 134"/>
                  <a:gd name="T55" fmla="*/ 62 h 168"/>
                  <a:gd name="T56" fmla="*/ 43 w 134"/>
                  <a:gd name="T57" fmla="*/ 135 h 168"/>
                  <a:gd name="T58" fmla="*/ 37 w 134"/>
                  <a:gd name="T59" fmla="*/ 129 h 168"/>
                  <a:gd name="T60" fmla="*/ 34 w 134"/>
                  <a:gd name="T61" fmla="*/ 115 h 168"/>
                  <a:gd name="T62" fmla="*/ 43 w 134"/>
                  <a:gd name="T63" fmla="*/ 95 h 168"/>
                  <a:gd name="T64" fmla="*/ 73 w 134"/>
                  <a:gd name="T65" fmla="*/ 88 h 168"/>
                  <a:gd name="T66" fmla="*/ 101 w 134"/>
                  <a:gd name="T67" fmla="*/ 90 h 168"/>
                  <a:gd name="T68" fmla="*/ 101 w 134"/>
                  <a:gd name="T69" fmla="*/ 137 h 168"/>
                  <a:gd name="T70" fmla="*/ 73 w 134"/>
                  <a:gd name="T71" fmla="*/ 141 h 168"/>
                  <a:gd name="T72" fmla="*/ 43 w 134"/>
                  <a:gd name="T73" fmla="*/ 135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4" h="168">
                    <a:moveTo>
                      <a:pt x="84" y="62"/>
                    </a:moveTo>
                    <a:cubicBezTo>
                      <a:pt x="80" y="62"/>
                      <a:pt x="75" y="62"/>
                      <a:pt x="68" y="62"/>
                    </a:cubicBezTo>
                    <a:cubicBezTo>
                      <a:pt x="59" y="62"/>
                      <a:pt x="51" y="63"/>
                      <a:pt x="43" y="65"/>
                    </a:cubicBezTo>
                    <a:cubicBezTo>
                      <a:pt x="35" y="67"/>
                      <a:pt x="27" y="71"/>
                      <a:pt x="21" y="75"/>
                    </a:cubicBezTo>
                    <a:cubicBezTo>
                      <a:pt x="15" y="80"/>
                      <a:pt x="10" y="85"/>
                      <a:pt x="6" y="92"/>
                    </a:cubicBezTo>
                    <a:cubicBezTo>
                      <a:pt x="2" y="99"/>
                      <a:pt x="0" y="107"/>
                      <a:pt x="0" y="116"/>
                    </a:cubicBezTo>
                    <a:cubicBezTo>
                      <a:pt x="0" y="125"/>
                      <a:pt x="2" y="133"/>
                      <a:pt x="5" y="140"/>
                    </a:cubicBezTo>
                    <a:cubicBezTo>
                      <a:pt x="8" y="146"/>
                      <a:pt x="13" y="152"/>
                      <a:pt x="19" y="156"/>
                    </a:cubicBezTo>
                    <a:cubicBezTo>
                      <a:pt x="24" y="160"/>
                      <a:pt x="32" y="163"/>
                      <a:pt x="40" y="165"/>
                    </a:cubicBezTo>
                    <a:cubicBezTo>
                      <a:pt x="48" y="167"/>
                      <a:pt x="57" y="168"/>
                      <a:pt x="67" y="168"/>
                    </a:cubicBezTo>
                    <a:cubicBezTo>
                      <a:pt x="78" y="168"/>
                      <a:pt x="88" y="167"/>
                      <a:pt x="99" y="165"/>
                    </a:cubicBezTo>
                    <a:cubicBezTo>
                      <a:pt x="109" y="163"/>
                      <a:pt x="121" y="161"/>
                      <a:pt x="125" y="160"/>
                    </a:cubicBezTo>
                    <a:cubicBezTo>
                      <a:pt x="128" y="159"/>
                      <a:pt x="132" y="158"/>
                      <a:pt x="132" y="158"/>
                    </a:cubicBezTo>
                    <a:cubicBezTo>
                      <a:pt x="134" y="158"/>
                      <a:pt x="134" y="155"/>
                      <a:pt x="134" y="155"/>
                    </a:cubicBezTo>
                    <a:cubicBezTo>
                      <a:pt x="134" y="60"/>
                      <a:pt x="134" y="60"/>
                      <a:pt x="134" y="60"/>
                    </a:cubicBezTo>
                    <a:cubicBezTo>
                      <a:pt x="134" y="40"/>
                      <a:pt x="129" y="24"/>
                      <a:pt x="118" y="15"/>
                    </a:cubicBezTo>
                    <a:cubicBezTo>
                      <a:pt x="107" y="5"/>
                      <a:pt x="91" y="0"/>
                      <a:pt x="70" y="0"/>
                    </a:cubicBezTo>
                    <a:cubicBezTo>
                      <a:pt x="62" y="0"/>
                      <a:pt x="50" y="1"/>
                      <a:pt x="43" y="3"/>
                    </a:cubicBezTo>
                    <a:cubicBezTo>
                      <a:pt x="43" y="3"/>
                      <a:pt x="20" y="7"/>
                      <a:pt x="11" y="15"/>
                    </a:cubicBezTo>
                    <a:cubicBezTo>
                      <a:pt x="11" y="15"/>
                      <a:pt x="9" y="16"/>
                      <a:pt x="10" y="19"/>
                    </a:cubicBezTo>
                    <a:cubicBezTo>
                      <a:pt x="17" y="38"/>
                      <a:pt x="17" y="38"/>
                      <a:pt x="17" y="38"/>
                    </a:cubicBezTo>
                    <a:cubicBezTo>
                      <a:pt x="18" y="41"/>
                      <a:pt x="20" y="40"/>
                      <a:pt x="20" y="40"/>
                    </a:cubicBezTo>
                    <a:cubicBezTo>
                      <a:pt x="20" y="40"/>
                      <a:pt x="21" y="40"/>
                      <a:pt x="22" y="39"/>
                    </a:cubicBezTo>
                    <a:cubicBezTo>
                      <a:pt x="42" y="28"/>
                      <a:pt x="67" y="29"/>
                      <a:pt x="67" y="29"/>
                    </a:cubicBezTo>
                    <a:cubicBezTo>
                      <a:pt x="78" y="29"/>
                      <a:pt x="87" y="31"/>
                      <a:pt x="93" y="35"/>
                    </a:cubicBezTo>
                    <a:cubicBezTo>
                      <a:pt x="98" y="40"/>
                      <a:pt x="101" y="46"/>
                      <a:pt x="101" y="60"/>
                    </a:cubicBezTo>
                    <a:cubicBezTo>
                      <a:pt x="101" y="64"/>
                      <a:pt x="101" y="64"/>
                      <a:pt x="101" y="64"/>
                    </a:cubicBezTo>
                    <a:cubicBezTo>
                      <a:pt x="92" y="63"/>
                      <a:pt x="84" y="62"/>
                      <a:pt x="84" y="62"/>
                    </a:cubicBezTo>
                    <a:moveTo>
                      <a:pt x="43" y="135"/>
                    </a:moveTo>
                    <a:cubicBezTo>
                      <a:pt x="39" y="132"/>
                      <a:pt x="38" y="131"/>
                      <a:pt x="37" y="129"/>
                    </a:cubicBezTo>
                    <a:cubicBezTo>
                      <a:pt x="35" y="126"/>
                      <a:pt x="34" y="121"/>
                      <a:pt x="34" y="115"/>
                    </a:cubicBezTo>
                    <a:cubicBezTo>
                      <a:pt x="34" y="106"/>
                      <a:pt x="37" y="100"/>
                      <a:pt x="43" y="95"/>
                    </a:cubicBezTo>
                    <a:cubicBezTo>
                      <a:pt x="43" y="95"/>
                      <a:pt x="52" y="88"/>
                      <a:pt x="73" y="88"/>
                    </a:cubicBezTo>
                    <a:cubicBezTo>
                      <a:pt x="88" y="88"/>
                      <a:pt x="101" y="90"/>
                      <a:pt x="101" y="90"/>
                    </a:cubicBezTo>
                    <a:cubicBezTo>
                      <a:pt x="101" y="137"/>
                      <a:pt x="101" y="137"/>
                      <a:pt x="101" y="137"/>
                    </a:cubicBezTo>
                    <a:cubicBezTo>
                      <a:pt x="101" y="137"/>
                      <a:pt x="88" y="140"/>
                      <a:pt x="73" y="141"/>
                    </a:cubicBezTo>
                    <a:cubicBezTo>
                      <a:pt x="52" y="142"/>
                      <a:pt x="43" y="135"/>
                      <a:pt x="43" y="135"/>
                    </a:cubicBezTo>
                  </a:path>
                </a:pathLst>
              </a:custGeom>
              <a:solidFill>
                <a:srgbClr val="139CD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defTabSz="914126"/>
                <a:endParaRPr lang="en-US" sz="1799" kern="0" dirty="0">
                  <a:solidFill>
                    <a:srgbClr val="000000"/>
                  </a:solidFill>
                </a:endParaRPr>
              </a:p>
            </p:txBody>
          </p:sp>
          <p:sp>
            <p:nvSpPr>
              <p:cNvPr id="459" name="Freeform 147"/>
              <p:cNvSpPr>
                <a:spLocks/>
              </p:cNvSpPr>
              <p:nvPr/>
            </p:nvSpPr>
            <p:spPr bwMode="auto">
              <a:xfrm>
                <a:off x="4911" y="1960"/>
                <a:ext cx="227" cy="386"/>
              </a:xfrm>
              <a:custGeom>
                <a:avLst/>
                <a:gdLst>
                  <a:gd name="T0" fmla="*/ 95 w 96"/>
                  <a:gd name="T1" fmla="*/ 7 h 162"/>
                  <a:gd name="T2" fmla="*/ 94 w 96"/>
                  <a:gd name="T3" fmla="*/ 3 h 162"/>
                  <a:gd name="T4" fmla="*/ 76 w 96"/>
                  <a:gd name="T5" fmla="*/ 0 h 162"/>
                  <a:gd name="T6" fmla="*/ 50 w 96"/>
                  <a:gd name="T7" fmla="*/ 5 h 162"/>
                  <a:gd name="T8" fmla="*/ 32 w 96"/>
                  <a:gd name="T9" fmla="*/ 18 h 162"/>
                  <a:gd name="T10" fmla="*/ 32 w 96"/>
                  <a:gd name="T11" fmla="*/ 5 h 162"/>
                  <a:gd name="T12" fmla="*/ 29 w 96"/>
                  <a:gd name="T13" fmla="*/ 2 h 162"/>
                  <a:gd name="T14" fmla="*/ 3 w 96"/>
                  <a:gd name="T15" fmla="*/ 2 h 162"/>
                  <a:gd name="T16" fmla="*/ 0 w 96"/>
                  <a:gd name="T17" fmla="*/ 5 h 162"/>
                  <a:gd name="T18" fmla="*/ 0 w 96"/>
                  <a:gd name="T19" fmla="*/ 159 h 162"/>
                  <a:gd name="T20" fmla="*/ 3 w 96"/>
                  <a:gd name="T21" fmla="*/ 162 h 162"/>
                  <a:gd name="T22" fmla="*/ 30 w 96"/>
                  <a:gd name="T23" fmla="*/ 162 h 162"/>
                  <a:gd name="T24" fmla="*/ 33 w 96"/>
                  <a:gd name="T25" fmla="*/ 159 h 162"/>
                  <a:gd name="T26" fmla="*/ 33 w 96"/>
                  <a:gd name="T27" fmla="*/ 82 h 162"/>
                  <a:gd name="T28" fmla="*/ 36 w 96"/>
                  <a:gd name="T29" fmla="*/ 55 h 162"/>
                  <a:gd name="T30" fmla="*/ 46 w 96"/>
                  <a:gd name="T31" fmla="*/ 40 h 162"/>
                  <a:gd name="T32" fmla="*/ 58 w 96"/>
                  <a:gd name="T33" fmla="*/ 32 h 162"/>
                  <a:gd name="T34" fmla="*/ 72 w 96"/>
                  <a:gd name="T35" fmla="*/ 30 h 162"/>
                  <a:gd name="T36" fmla="*/ 83 w 96"/>
                  <a:gd name="T37" fmla="*/ 32 h 162"/>
                  <a:gd name="T38" fmla="*/ 87 w 96"/>
                  <a:gd name="T39" fmla="*/ 29 h 162"/>
                  <a:gd name="T40" fmla="*/ 95 w 96"/>
                  <a:gd name="T41" fmla="*/ 7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6" h="162">
                    <a:moveTo>
                      <a:pt x="95" y="7"/>
                    </a:moveTo>
                    <a:cubicBezTo>
                      <a:pt x="96" y="5"/>
                      <a:pt x="94" y="4"/>
                      <a:pt x="94" y="3"/>
                    </a:cubicBezTo>
                    <a:cubicBezTo>
                      <a:pt x="92" y="3"/>
                      <a:pt x="83" y="1"/>
                      <a:pt x="76" y="0"/>
                    </a:cubicBezTo>
                    <a:cubicBezTo>
                      <a:pt x="63" y="0"/>
                      <a:pt x="56" y="2"/>
                      <a:pt x="50" y="5"/>
                    </a:cubicBezTo>
                    <a:cubicBezTo>
                      <a:pt x="43" y="8"/>
                      <a:pt x="36" y="12"/>
                      <a:pt x="32" y="18"/>
                    </a:cubicBezTo>
                    <a:cubicBezTo>
                      <a:pt x="32" y="5"/>
                      <a:pt x="32" y="5"/>
                      <a:pt x="32" y="5"/>
                    </a:cubicBezTo>
                    <a:cubicBezTo>
                      <a:pt x="32" y="3"/>
                      <a:pt x="31" y="2"/>
                      <a:pt x="29" y="2"/>
                    </a:cubicBezTo>
                    <a:cubicBezTo>
                      <a:pt x="3" y="2"/>
                      <a:pt x="3" y="2"/>
                      <a:pt x="3" y="2"/>
                    </a:cubicBezTo>
                    <a:cubicBezTo>
                      <a:pt x="1" y="2"/>
                      <a:pt x="0" y="3"/>
                      <a:pt x="0" y="5"/>
                    </a:cubicBezTo>
                    <a:cubicBezTo>
                      <a:pt x="0" y="159"/>
                      <a:pt x="0" y="159"/>
                      <a:pt x="0" y="159"/>
                    </a:cubicBezTo>
                    <a:cubicBezTo>
                      <a:pt x="0" y="161"/>
                      <a:pt x="1" y="162"/>
                      <a:pt x="3" y="162"/>
                    </a:cubicBezTo>
                    <a:cubicBezTo>
                      <a:pt x="30" y="162"/>
                      <a:pt x="30" y="162"/>
                      <a:pt x="30" y="162"/>
                    </a:cubicBezTo>
                    <a:cubicBezTo>
                      <a:pt x="32" y="162"/>
                      <a:pt x="33" y="161"/>
                      <a:pt x="33" y="159"/>
                    </a:cubicBezTo>
                    <a:cubicBezTo>
                      <a:pt x="33" y="82"/>
                      <a:pt x="33" y="82"/>
                      <a:pt x="33" y="82"/>
                    </a:cubicBezTo>
                    <a:cubicBezTo>
                      <a:pt x="33" y="72"/>
                      <a:pt x="34" y="62"/>
                      <a:pt x="36" y="55"/>
                    </a:cubicBezTo>
                    <a:cubicBezTo>
                      <a:pt x="39" y="49"/>
                      <a:pt x="42" y="44"/>
                      <a:pt x="46" y="40"/>
                    </a:cubicBezTo>
                    <a:cubicBezTo>
                      <a:pt x="49" y="36"/>
                      <a:pt x="54" y="34"/>
                      <a:pt x="58" y="32"/>
                    </a:cubicBezTo>
                    <a:cubicBezTo>
                      <a:pt x="63" y="31"/>
                      <a:pt x="68" y="30"/>
                      <a:pt x="72" y="30"/>
                    </a:cubicBezTo>
                    <a:cubicBezTo>
                      <a:pt x="78" y="30"/>
                      <a:pt x="83" y="32"/>
                      <a:pt x="83" y="32"/>
                    </a:cubicBezTo>
                    <a:cubicBezTo>
                      <a:pt x="86" y="32"/>
                      <a:pt x="87" y="31"/>
                      <a:pt x="87" y="29"/>
                    </a:cubicBezTo>
                    <a:cubicBezTo>
                      <a:pt x="89" y="24"/>
                      <a:pt x="94" y="10"/>
                      <a:pt x="95" y="7"/>
                    </a:cubicBezTo>
                  </a:path>
                </a:pathLst>
              </a:custGeom>
              <a:solidFill>
                <a:srgbClr val="139CD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defTabSz="914126"/>
                <a:endParaRPr lang="en-US" sz="1799" kern="0" dirty="0">
                  <a:solidFill>
                    <a:srgbClr val="000000"/>
                  </a:solidFill>
                </a:endParaRPr>
              </a:p>
            </p:txBody>
          </p:sp>
          <p:sp>
            <p:nvSpPr>
              <p:cNvPr id="460" name="Freeform 148"/>
              <p:cNvSpPr>
                <a:spLocks/>
              </p:cNvSpPr>
              <p:nvPr/>
            </p:nvSpPr>
            <p:spPr bwMode="auto">
              <a:xfrm>
                <a:off x="4108" y="1797"/>
                <a:ext cx="431" cy="725"/>
              </a:xfrm>
              <a:custGeom>
                <a:avLst/>
                <a:gdLst>
                  <a:gd name="T0" fmla="*/ 179 w 182"/>
                  <a:gd name="T1" fmla="*/ 4 h 304"/>
                  <a:gd name="T2" fmla="*/ 169 w 182"/>
                  <a:gd name="T3" fmla="*/ 1 h 304"/>
                  <a:gd name="T4" fmla="*/ 155 w 182"/>
                  <a:gd name="T5" fmla="*/ 0 h 304"/>
                  <a:gd name="T6" fmla="*/ 111 w 182"/>
                  <a:gd name="T7" fmla="*/ 16 h 304"/>
                  <a:gd name="T8" fmla="*/ 90 w 182"/>
                  <a:gd name="T9" fmla="*/ 63 h 304"/>
                  <a:gd name="T10" fmla="*/ 89 w 182"/>
                  <a:gd name="T11" fmla="*/ 70 h 304"/>
                  <a:gd name="T12" fmla="*/ 66 w 182"/>
                  <a:gd name="T13" fmla="*/ 70 h 304"/>
                  <a:gd name="T14" fmla="*/ 62 w 182"/>
                  <a:gd name="T15" fmla="*/ 73 h 304"/>
                  <a:gd name="T16" fmla="*/ 58 w 182"/>
                  <a:gd name="T17" fmla="*/ 94 h 304"/>
                  <a:gd name="T18" fmla="*/ 62 w 182"/>
                  <a:gd name="T19" fmla="*/ 98 h 304"/>
                  <a:gd name="T20" fmla="*/ 84 w 182"/>
                  <a:gd name="T21" fmla="*/ 98 h 304"/>
                  <a:gd name="T22" fmla="*/ 61 w 182"/>
                  <a:gd name="T23" fmla="*/ 227 h 304"/>
                  <a:gd name="T24" fmla="*/ 55 w 182"/>
                  <a:gd name="T25" fmla="*/ 252 h 304"/>
                  <a:gd name="T26" fmla="*/ 48 w 182"/>
                  <a:gd name="T27" fmla="*/ 267 h 304"/>
                  <a:gd name="T28" fmla="*/ 38 w 182"/>
                  <a:gd name="T29" fmla="*/ 274 h 304"/>
                  <a:gd name="T30" fmla="*/ 26 w 182"/>
                  <a:gd name="T31" fmla="*/ 276 h 304"/>
                  <a:gd name="T32" fmla="*/ 18 w 182"/>
                  <a:gd name="T33" fmla="*/ 275 h 304"/>
                  <a:gd name="T34" fmla="*/ 12 w 182"/>
                  <a:gd name="T35" fmla="*/ 274 h 304"/>
                  <a:gd name="T36" fmla="*/ 9 w 182"/>
                  <a:gd name="T37" fmla="*/ 275 h 304"/>
                  <a:gd name="T38" fmla="*/ 1 w 182"/>
                  <a:gd name="T39" fmla="*/ 296 h 304"/>
                  <a:gd name="T40" fmla="*/ 3 w 182"/>
                  <a:gd name="T41" fmla="*/ 300 h 304"/>
                  <a:gd name="T42" fmla="*/ 12 w 182"/>
                  <a:gd name="T43" fmla="*/ 303 h 304"/>
                  <a:gd name="T44" fmla="*/ 27 w 182"/>
                  <a:gd name="T45" fmla="*/ 304 h 304"/>
                  <a:gd name="T46" fmla="*/ 53 w 182"/>
                  <a:gd name="T47" fmla="*/ 301 h 304"/>
                  <a:gd name="T48" fmla="*/ 72 w 182"/>
                  <a:gd name="T49" fmla="*/ 287 h 304"/>
                  <a:gd name="T50" fmla="*/ 85 w 182"/>
                  <a:gd name="T51" fmla="*/ 264 h 304"/>
                  <a:gd name="T52" fmla="*/ 94 w 182"/>
                  <a:gd name="T53" fmla="*/ 229 h 304"/>
                  <a:gd name="T54" fmla="*/ 117 w 182"/>
                  <a:gd name="T55" fmla="*/ 98 h 304"/>
                  <a:gd name="T56" fmla="*/ 151 w 182"/>
                  <a:gd name="T57" fmla="*/ 98 h 304"/>
                  <a:gd name="T58" fmla="*/ 155 w 182"/>
                  <a:gd name="T59" fmla="*/ 95 h 304"/>
                  <a:gd name="T60" fmla="*/ 159 w 182"/>
                  <a:gd name="T61" fmla="*/ 73 h 304"/>
                  <a:gd name="T62" fmla="*/ 155 w 182"/>
                  <a:gd name="T63" fmla="*/ 70 h 304"/>
                  <a:gd name="T64" fmla="*/ 122 w 182"/>
                  <a:gd name="T65" fmla="*/ 70 h 304"/>
                  <a:gd name="T66" fmla="*/ 128 w 182"/>
                  <a:gd name="T67" fmla="*/ 46 h 304"/>
                  <a:gd name="T68" fmla="*/ 135 w 182"/>
                  <a:gd name="T69" fmla="*/ 35 h 304"/>
                  <a:gd name="T70" fmla="*/ 144 w 182"/>
                  <a:gd name="T71" fmla="*/ 30 h 304"/>
                  <a:gd name="T72" fmla="*/ 155 w 182"/>
                  <a:gd name="T73" fmla="*/ 28 h 304"/>
                  <a:gd name="T74" fmla="*/ 163 w 182"/>
                  <a:gd name="T75" fmla="*/ 29 h 304"/>
                  <a:gd name="T76" fmla="*/ 169 w 182"/>
                  <a:gd name="T77" fmla="*/ 31 h 304"/>
                  <a:gd name="T78" fmla="*/ 173 w 182"/>
                  <a:gd name="T79" fmla="*/ 29 h 304"/>
                  <a:gd name="T80" fmla="*/ 181 w 182"/>
                  <a:gd name="T81" fmla="*/ 7 h 304"/>
                  <a:gd name="T82" fmla="*/ 179 w 182"/>
                  <a:gd name="T83" fmla="*/ 4 h 3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82" h="304">
                    <a:moveTo>
                      <a:pt x="179" y="4"/>
                    </a:moveTo>
                    <a:cubicBezTo>
                      <a:pt x="176" y="3"/>
                      <a:pt x="173" y="2"/>
                      <a:pt x="169" y="1"/>
                    </a:cubicBezTo>
                    <a:cubicBezTo>
                      <a:pt x="165" y="1"/>
                      <a:pt x="160" y="0"/>
                      <a:pt x="155" y="0"/>
                    </a:cubicBezTo>
                    <a:cubicBezTo>
                      <a:pt x="136" y="0"/>
                      <a:pt x="121" y="5"/>
                      <a:pt x="111" y="16"/>
                    </a:cubicBezTo>
                    <a:cubicBezTo>
                      <a:pt x="101" y="26"/>
                      <a:pt x="94" y="42"/>
                      <a:pt x="90" y="63"/>
                    </a:cubicBezTo>
                    <a:cubicBezTo>
                      <a:pt x="89" y="70"/>
                      <a:pt x="89" y="70"/>
                      <a:pt x="89" y="70"/>
                    </a:cubicBezTo>
                    <a:cubicBezTo>
                      <a:pt x="66" y="70"/>
                      <a:pt x="66" y="70"/>
                      <a:pt x="66" y="70"/>
                    </a:cubicBezTo>
                    <a:cubicBezTo>
                      <a:pt x="66" y="70"/>
                      <a:pt x="63" y="70"/>
                      <a:pt x="62" y="73"/>
                    </a:cubicBezTo>
                    <a:cubicBezTo>
                      <a:pt x="58" y="94"/>
                      <a:pt x="58" y="94"/>
                      <a:pt x="58" y="94"/>
                    </a:cubicBezTo>
                    <a:cubicBezTo>
                      <a:pt x="58" y="96"/>
                      <a:pt x="59" y="98"/>
                      <a:pt x="62" y="98"/>
                    </a:cubicBezTo>
                    <a:cubicBezTo>
                      <a:pt x="84" y="98"/>
                      <a:pt x="84" y="98"/>
                      <a:pt x="84" y="98"/>
                    </a:cubicBezTo>
                    <a:cubicBezTo>
                      <a:pt x="61" y="227"/>
                      <a:pt x="61" y="227"/>
                      <a:pt x="61" y="227"/>
                    </a:cubicBezTo>
                    <a:cubicBezTo>
                      <a:pt x="59" y="237"/>
                      <a:pt x="57" y="246"/>
                      <a:pt x="55" y="252"/>
                    </a:cubicBezTo>
                    <a:cubicBezTo>
                      <a:pt x="53" y="259"/>
                      <a:pt x="51" y="264"/>
                      <a:pt x="48" y="267"/>
                    </a:cubicBezTo>
                    <a:cubicBezTo>
                      <a:pt x="45" y="271"/>
                      <a:pt x="43" y="273"/>
                      <a:pt x="38" y="274"/>
                    </a:cubicBezTo>
                    <a:cubicBezTo>
                      <a:pt x="35" y="276"/>
                      <a:pt x="31" y="276"/>
                      <a:pt x="26" y="276"/>
                    </a:cubicBezTo>
                    <a:cubicBezTo>
                      <a:pt x="24" y="276"/>
                      <a:pt x="20" y="276"/>
                      <a:pt x="18" y="275"/>
                    </a:cubicBezTo>
                    <a:cubicBezTo>
                      <a:pt x="15" y="275"/>
                      <a:pt x="14" y="274"/>
                      <a:pt x="12" y="274"/>
                    </a:cubicBezTo>
                    <a:cubicBezTo>
                      <a:pt x="12" y="274"/>
                      <a:pt x="10" y="272"/>
                      <a:pt x="9" y="275"/>
                    </a:cubicBezTo>
                    <a:cubicBezTo>
                      <a:pt x="8" y="277"/>
                      <a:pt x="2" y="294"/>
                      <a:pt x="1" y="296"/>
                    </a:cubicBezTo>
                    <a:cubicBezTo>
                      <a:pt x="0" y="298"/>
                      <a:pt x="1" y="300"/>
                      <a:pt x="3" y="300"/>
                    </a:cubicBezTo>
                    <a:cubicBezTo>
                      <a:pt x="6" y="301"/>
                      <a:pt x="8" y="302"/>
                      <a:pt x="12" y="303"/>
                    </a:cubicBezTo>
                    <a:cubicBezTo>
                      <a:pt x="18" y="304"/>
                      <a:pt x="23" y="304"/>
                      <a:pt x="27" y="304"/>
                    </a:cubicBezTo>
                    <a:cubicBezTo>
                      <a:pt x="37" y="304"/>
                      <a:pt x="45" y="303"/>
                      <a:pt x="53" y="301"/>
                    </a:cubicBezTo>
                    <a:cubicBezTo>
                      <a:pt x="60" y="298"/>
                      <a:pt x="66" y="293"/>
                      <a:pt x="72" y="287"/>
                    </a:cubicBezTo>
                    <a:cubicBezTo>
                      <a:pt x="78" y="281"/>
                      <a:pt x="81" y="274"/>
                      <a:pt x="85" y="264"/>
                    </a:cubicBezTo>
                    <a:cubicBezTo>
                      <a:pt x="89" y="255"/>
                      <a:pt x="92" y="243"/>
                      <a:pt x="94" y="229"/>
                    </a:cubicBezTo>
                    <a:cubicBezTo>
                      <a:pt x="117" y="98"/>
                      <a:pt x="117" y="98"/>
                      <a:pt x="117" y="98"/>
                    </a:cubicBezTo>
                    <a:cubicBezTo>
                      <a:pt x="151" y="98"/>
                      <a:pt x="151" y="98"/>
                      <a:pt x="151" y="98"/>
                    </a:cubicBezTo>
                    <a:cubicBezTo>
                      <a:pt x="151" y="98"/>
                      <a:pt x="154" y="98"/>
                      <a:pt x="155" y="95"/>
                    </a:cubicBezTo>
                    <a:cubicBezTo>
                      <a:pt x="159" y="73"/>
                      <a:pt x="159" y="73"/>
                      <a:pt x="159" y="73"/>
                    </a:cubicBezTo>
                    <a:cubicBezTo>
                      <a:pt x="159" y="71"/>
                      <a:pt x="158" y="70"/>
                      <a:pt x="155" y="70"/>
                    </a:cubicBezTo>
                    <a:cubicBezTo>
                      <a:pt x="122" y="70"/>
                      <a:pt x="122" y="70"/>
                      <a:pt x="122" y="70"/>
                    </a:cubicBezTo>
                    <a:cubicBezTo>
                      <a:pt x="123" y="69"/>
                      <a:pt x="124" y="57"/>
                      <a:pt x="128" y="46"/>
                    </a:cubicBezTo>
                    <a:cubicBezTo>
                      <a:pt x="129" y="42"/>
                      <a:pt x="132" y="38"/>
                      <a:pt x="135" y="35"/>
                    </a:cubicBezTo>
                    <a:cubicBezTo>
                      <a:pt x="138" y="33"/>
                      <a:pt x="141" y="31"/>
                      <a:pt x="144" y="30"/>
                    </a:cubicBezTo>
                    <a:cubicBezTo>
                      <a:pt x="147" y="29"/>
                      <a:pt x="151" y="28"/>
                      <a:pt x="155" y="28"/>
                    </a:cubicBezTo>
                    <a:cubicBezTo>
                      <a:pt x="158" y="28"/>
                      <a:pt x="161" y="29"/>
                      <a:pt x="163" y="29"/>
                    </a:cubicBezTo>
                    <a:cubicBezTo>
                      <a:pt x="167" y="30"/>
                      <a:pt x="168" y="30"/>
                      <a:pt x="169" y="31"/>
                    </a:cubicBezTo>
                    <a:cubicBezTo>
                      <a:pt x="172" y="32"/>
                      <a:pt x="172" y="31"/>
                      <a:pt x="173" y="29"/>
                    </a:cubicBezTo>
                    <a:cubicBezTo>
                      <a:pt x="181" y="7"/>
                      <a:pt x="181" y="7"/>
                      <a:pt x="181" y="7"/>
                    </a:cubicBezTo>
                    <a:cubicBezTo>
                      <a:pt x="182" y="5"/>
                      <a:pt x="180" y="4"/>
                      <a:pt x="179" y="4"/>
                    </a:cubicBezTo>
                  </a:path>
                </a:pathLst>
              </a:custGeom>
              <a:solidFill>
                <a:srgbClr val="139CD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defTabSz="914126"/>
                <a:endParaRPr lang="en-US" sz="1799" kern="0" dirty="0">
                  <a:solidFill>
                    <a:srgbClr val="000000"/>
                  </a:solidFill>
                </a:endParaRPr>
              </a:p>
            </p:txBody>
          </p:sp>
          <p:sp>
            <p:nvSpPr>
              <p:cNvPr id="461" name="Freeform 149"/>
              <p:cNvSpPr>
                <a:spLocks/>
              </p:cNvSpPr>
              <p:nvPr/>
            </p:nvSpPr>
            <p:spPr bwMode="auto">
              <a:xfrm>
                <a:off x="3360" y="1805"/>
                <a:ext cx="78" cy="541"/>
              </a:xfrm>
              <a:custGeom>
                <a:avLst/>
                <a:gdLst>
                  <a:gd name="T0" fmla="*/ 33 w 33"/>
                  <a:gd name="T1" fmla="*/ 224 h 227"/>
                  <a:gd name="T2" fmla="*/ 30 w 33"/>
                  <a:gd name="T3" fmla="*/ 227 h 227"/>
                  <a:gd name="T4" fmla="*/ 3 w 33"/>
                  <a:gd name="T5" fmla="*/ 227 h 227"/>
                  <a:gd name="T6" fmla="*/ 0 w 33"/>
                  <a:gd name="T7" fmla="*/ 224 h 227"/>
                  <a:gd name="T8" fmla="*/ 0 w 33"/>
                  <a:gd name="T9" fmla="*/ 4 h 227"/>
                  <a:gd name="T10" fmla="*/ 3 w 33"/>
                  <a:gd name="T11" fmla="*/ 0 h 227"/>
                  <a:gd name="T12" fmla="*/ 30 w 33"/>
                  <a:gd name="T13" fmla="*/ 0 h 227"/>
                  <a:gd name="T14" fmla="*/ 33 w 33"/>
                  <a:gd name="T15" fmla="*/ 4 h 227"/>
                  <a:gd name="T16" fmla="*/ 33 w 33"/>
                  <a:gd name="T17" fmla="*/ 224 h 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227">
                    <a:moveTo>
                      <a:pt x="33" y="224"/>
                    </a:moveTo>
                    <a:cubicBezTo>
                      <a:pt x="33" y="226"/>
                      <a:pt x="32" y="227"/>
                      <a:pt x="30" y="227"/>
                    </a:cubicBezTo>
                    <a:cubicBezTo>
                      <a:pt x="3" y="227"/>
                      <a:pt x="3" y="227"/>
                      <a:pt x="3" y="227"/>
                    </a:cubicBezTo>
                    <a:cubicBezTo>
                      <a:pt x="1" y="227"/>
                      <a:pt x="0" y="226"/>
                      <a:pt x="0" y="224"/>
                    </a:cubicBezTo>
                    <a:cubicBezTo>
                      <a:pt x="0" y="4"/>
                      <a:pt x="0" y="4"/>
                      <a:pt x="0" y="4"/>
                    </a:cubicBezTo>
                    <a:cubicBezTo>
                      <a:pt x="0" y="2"/>
                      <a:pt x="1" y="0"/>
                      <a:pt x="3" y="0"/>
                    </a:cubicBezTo>
                    <a:cubicBezTo>
                      <a:pt x="30" y="0"/>
                      <a:pt x="30" y="0"/>
                      <a:pt x="30" y="0"/>
                    </a:cubicBezTo>
                    <a:cubicBezTo>
                      <a:pt x="32" y="0"/>
                      <a:pt x="33" y="2"/>
                      <a:pt x="33" y="4"/>
                    </a:cubicBezTo>
                    <a:lnTo>
                      <a:pt x="33" y="224"/>
                    </a:lnTo>
                    <a:close/>
                  </a:path>
                </a:pathLst>
              </a:custGeom>
              <a:solidFill>
                <a:srgbClr val="139CD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defTabSz="914126"/>
                <a:endParaRPr lang="en-US" sz="1799" kern="0" dirty="0">
                  <a:solidFill>
                    <a:srgbClr val="000000"/>
                  </a:solidFill>
                </a:endParaRPr>
              </a:p>
            </p:txBody>
          </p:sp>
        </p:grpSp>
        <p:grpSp>
          <p:nvGrpSpPr>
            <p:cNvPr id="462" name="Group 461"/>
            <p:cNvGrpSpPr/>
            <p:nvPr/>
          </p:nvGrpSpPr>
          <p:grpSpPr>
            <a:xfrm>
              <a:off x="8950652" y="1639282"/>
              <a:ext cx="742388" cy="164117"/>
              <a:chOff x="1549400" y="4437063"/>
              <a:chExt cx="8394700" cy="1855787"/>
            </a:xfrm>
          </p:grpSpPr>
          <p:sp>
            <p:nvSpPr>
              <p:cNvPr id="463" name="Freeform 9"/>
              <p:cNvSpPr>
                <a:spLocks noEditPoints="1"/>
              </p:cNvSpPr>
              <p:nvPr/>
            </p:nvSpPr>
            <p:spPr bwMode="auto">
              <a:xfrm>
                <a:off x="3649663" y="4789488"/>
                <a:ext cx="1046163" cy="1149350"/>
              </a:xfrm>
              <a:custGeom>
                <a:avLst/>
                <a:gdLst>
                  <a:gd name="T0" fmla="*/ 280 w 280"/>
                  <a:gd name="T1" fmla="*/ 149 h 306"/>
                  <a:gd name="T2" fmla="*/ 263 w 280"/>
                  <a:gd name="T3" fmla="*/ 232 h 306"/>
                  <a:gd name="T4" fmla="*/ 213 w 280"/>
                  <a:gd name="T5" fmla="*/ 287 h 306"/>
                  <a:gd name="T6" fmla="*/ 139 w 280"/>
                  <a:gd name="T7" fmla="*/ 306 h 306"/>
                  <a:gd name="T8" fmla="*/ 67 w 280"/>
                  <a:gd name="T9" fmla="*/ 288 h 306"/>
                  <a:gd name="T10" fmla="*/ 17 w 280"/>
                  <a:gd name="T11" fmla="*/ 235 h 306"/>
                  <a:gd name="T12" fmla="*/ 0 w 280"/>
                  <a:gd name="T13" fmla="*/ 157 h 306"/>
                  <a:gd name="T14" fmla="*/ 18 w 280"/>
                  <a:gd name="T15" fmla="*/ 74 h 306"/>
                  <a:gd name="T16" fmla="*/ 68 w 280"/>
                  <a:gd name="T17" fmla="*/ 19 h 306"/>
                  <a:gd name="T18" fmla="*/ 144 w 280"/>
                  <a:gd name="T19" fmla="*/ 0 h 306"/>
                  <a:gd name="T20" fmla="*/ 215 w 280"/>
                  <a:gd name="T21" fmla="*/ 19 h 306"/>
                  <a:gd name="T22" fmla="*/ 263 w 280"/>
                  <a:gd name="T23" fmla="*/ 72 h 306"/>
                  <a:gd name="T24" fmla="*/ 280 w 280"/>
                  <a:gd name="T25" fmla="*/ 149 h 306"/>
                  <a:gd name="T26" fmla="*/ 244 w 280"/>
                  <a:gd name="T27" fmla="*/ 154 h 306"/>
                  <a:gd name="T28" fmla="*/ 217 w 280"/>
                  <a:gd name="T29" fmla="*/ 64 h 306"/>
                  <a:gd name="T30" fmla="*/ 141 w 280"/>
                  <a:gd name="T31" fmla="*/ 31 h 306"/>
                  <a:gd name="T32" fmla="*/ 87 w 280"/>
                  <a:gd name="T33" fmla="*/ 47 h 306"/>
                  <a:gd name="T34" fmla="*/ 50 w 280"/>
                  <a:gd name="T35" fmla="*/ 90 h 306"/>
                  <a:gd name="T36" fmla="*/ 36 w 280"/>
                  <a:gd name="T37" fmla="*/ 153 h 306"/>
                  <a:gd name="T38" fmla="*/ 49 w 280"/>
                  <a:gd name="T39" fmla="*/ 217 h 306"/>
                  <a:gd name="T40" fmla="*/ 85 w 280"/>
                  <a:gd name="T41" fmla="*/ 260 h 306"/>
                  <a:gd name="T42" fmla="*/ 139 w 280"/>
                  <a:gd name="T43" fmla="*/ 275 h 306"/>
                  <a:gd name="T44" fmla="*/ 216 w 280"/>
                  <a:gd name="T45" fmla="*/ 243 h 306"/>
                  <a:gd name="T46" fmla="*/ 244 w 280"/>
                  <a:gd name="T47" fmla="*/ 154 h 3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80" h="306">
                    <a:moveTo>
                      <a:pt x="280" y="149"/>
                    </a:moveTo>
                    <a:cubicBezTo>
                      <a:pt x="280" y="181"/>
                      <a:pt x="275" y="209"/>
                      <a:pt x="263" y="232"/>
                    </a:cubicBezTo>
                    <a:cubicBezTo>
                      <a:pt x="252" y="256"/>
                      <a:pt x="235" y="274"/>
                      <a:pt x="213" y="287"/>
                    </a:cubicBezTo>
                    <a:cubicBezTo>
                      <a:pt x="192" y="300"/>
                      <a:pt x="167" y="306"/>
                      <a:pt x="139" y="306"/>
                    </a:cubicBezTo>
                    <a:cubicBezTo>
                      <a:pt x="112" y="306"/>
                      <a:pt x="88" y="300"/>
                      <a:pt x="67" y="288"/>
                    </a:cubicBezTo>
                    <a:cubicBezTo>
                      <a:pt x="45" y="275"/>
                      <a:pt x="29" y="258"/>
                      <a:pt x="17" y="235"/>
                    </a:cubicBezTo>
                    <a:cubicBezTo>
                      <a:pt x="6" y="212"/>
                      <a:pt x="0" y="186"/>
                      <a:pt x="0" y="157"/>
                    </a:cubicBezTo>
                    <a:cubicBezTo>
                      <a:pt x="0" y="125"/>
                      <a:pt x="6" y="98"/>
                      <a:pt x="18" y="74"/>
                    </a:cubicBezTo>
                    <a:cubicBezTo>
                      <a:pt x="29" y="50"/>
                      <a:pt x="46" y="32"/>
                      <a:pt x="68" y="19"/>
                    </a:cubicBezTo>
                    <a:cubicBezTo>
                      <a:pt x="90" y="6"/>
                      <a:pt x="115" y="0"/>
                      <a:pt x="144" y="0"/>
                    </a:cubicBezTo>
                    <a:cubicBezTo>
                      <a:pt x="170" y="0"/>
                      <a:pt x="194" y="6"/>
                      <a:pt x="215" y="19"/>
                    </a:cubicBezTo>
                    <a:cubicBezTo>
                      <a:pt x="236" y="31"/>
                      <a:pt x="252" y="49"/>
                      <a:pt x="263" y="72"/>
                    </a:cubicBezTo>
                    <a:cubicBezTo>
                      <a:pt x="275" y="94"/>
                      <a:pt x="280" y="120"/>
                      <a:pt x="280" y="149"/>
                    </a:cubicBezTo>
                    <a:moveTo>
                      <a:pt x="244" y="154"/>
                    </a:moveTo>
                    <a:cubicBezTo>
                      <a:pt x="244" y="115"/>
                      <a:pt x="235" y="85"/>
                      <a:pt x="217" y="64"/>
                    </a:cubicBezTo>
                    <a:cubicBezTo>
                      <a:pt x="199" y="42"/>
                      <a:pt x="174" y="31"/>
                      <a:pt x="141" y="31"/>
                    </a:cubicBezTo>
                    <a:cubicBezTo>
                      <a:pt x="121" y="31"/>
                      <a:pt x="103" y="36"/>
                      <a:pt x="87" y="47"/>
                    </a:cubicBezTo>
                    <a:cubicBezTo>
                      <a:pt x="71" y="57"/>
                      <a:pt x="59" y="71"/>
                      <a:pt x="50" y="90"/>
                    </a:cubicBezTo>
                    <a:cubicBezTo>
                      <a:pt x="41" y="109"/>
                      <a:pt x="36" y="130"/>
                      <a:pt x="36" y="153"/>
                    </a:cubicBezTo>
                    <a:cubicBezTo>
                      <a:pt x="36" y="177"/>
                      <a:pt x="41" y="198"/>
                      <a:pt x="49" y="217"/>
                    </a:cubicBezTo>
                    <a:cubicBezTo>
                      <a:pt x="58" y="235"/>
                      <a:pt x="70" y="250"/>
                      <a:pt x="85" y="260"/>
                    </a:cubicBezTo>
                    <a:cubicBezTo>
                      <a:pt x="101" y="270"/>
                      <a:pt x="119" y="275"/>
                      <a:pt x="139" y="275"/>
                    </a:cubicBezTo>
                    <a:cubicBezTo>
                      <a:pt x="172" y="275"/>
                      <a:pt x="197" y="264"/>
                      <a:pt x="216" y="243"/>
                    </a:cubicBezTo>
                    <a:cubicBezTo>
                      <a:pt x="235" y="221"/>
                      <a:pt x="244" y="192"/>
                      <a:pt x="244" y="154"/>
                    </a:cubicBezTo>
                  </a:path>
                </a:pathLst>
              </a:custGeom>
              <a:solidFill>
                <a:srgbClr val="EB4710"/>
              </a:solidFill>
              <a:ln>
                <a:noFill/>
              </a:ln>
            </p:spPr>
            <p:txBody>
              <a:bodyPr vert="horz" wrap="square" lIns="91416" tIns="45708" rIns="91416" bIns="45708" numCol="1" anchor="t" anchorCtr="0" compatLnSpc="1">
                <a:prstTxWarp prst="textNoShape">
                  <a:avLst/>
                </a:prstTxWarp>
              </a:bodyPr>
              <a:lstStyle/>
              <a:p>
                <a:pPr defTabSz="914126"/>
                <a:endParaRPr lang="en-US" sz="1799" kern="0">
                  <a:solidFill>
                    <a:sysClr val="windowText" lastClr="000000"/>
                  </a:solidFill>
                </a:endParaRPr>
              </a:p>
            </p:txBody>
          </p:sp>
          <p:sp>
            <p:nvSpPr>
              <p:cNvPr id="464" name="Freeform 10"/>
              <p:cNvSpPr>
                <a:spLocks/>
              </p:cNvSpPr>
              <p:nvPr/>
            </p:nvSpPr>
            <p:spPr bwMode="auto">
              <a:xfrm>
                <a:off x="4773613" y="4725988"/>
                <a:ext cx="477838" cy="1193800"/>
              </a:xfrm>
              <a:custGeom>
                <a:avLst/>
                <a:gdLst>
                  <a:gd name="T0" fmla="*/ 128 w 128"/>
                  <a:gd name="T1" fmla="*/ 35 h 318"/>
                  <a:gd name="T2" fmla="*/ 106 w 128"/>
                  <a:gd name="T3" fmla="*/ 29 h 318"/>
                  <a:gd name="T4" fmla="*/ 70 w 128"/>
                  <a:gd name="T5" fmla="*/ 74 h 318"/>
                  <a:gd name="T6" fmla="*/ 70 w 128"/>
                  <a:gd name="T7" fmla="*/ 107 h 318"/>
                  <a:gd name="T8" fmla="*/ 120 w 128"/>
                  <a:gd name="T9" fmla="*/ 107 h 318"/>
                  <a:gd name="T10" fmla="*/ 120 w 128"/>
                  <a:gd name="T11" fmla="*/ 135 h 318"/>
                  <a:gd name="T12" fmla="*/ 70 w 128"/>
                  <a:gd name="T13" fmla="*/ 135 h 318"/>
                  <a:gd name="T14" fmla="*/ 70 w 128"/>
                  <a:gd name="T15" fmla="*/ 318 h 318"/>
                  <a:gd name="T16" fmla="*/ 36 w 128"/>
                  <a:gd name="T17" fmla="*/ 318 h 318"/>
                  <a:gd name="T18" fmla="*/ 36 w 128"/>
                  <a:gd name="T19" fmla="*/ 135 h 318"/>
                  <a:gd name="T20" fmla="*/ 0 w 128"/>
                  <a:gd name="T21" fmla="*/ 135 h 318"/>
                  <a:gd name="T22" fmla="*/ 0 w 128"/>
                  <a:gd name="T23" fmla="*/ 107 h 318"/>
                  <a:gd name="T24" fmla="*/ 36 w 128"/>
                  <a:gd name="T25" fmla="*/ 107 h 318"/>
                  <a:gd name="T26" fmla="*/ 36 w 128"/>
                  <a:gd name="T27" fmla="*/ 72 h 318"/>
                  <a:gd name="T28" fmla="*/ 55 w 128"/>
                  <a:gd name="T29" fmla="*/ 20 h 318"/>
                  <a:gd name="T30" fmla="*/ 104 w 128"/>
                  <a:gd name="T31" fmla="*/ 0 h 318"/>
                  <a:gd name="T32" fmla="*/ 128 w 128"/>
                  <a:gd name="T33" fmla="*/ 4 h 318"/>
                  <a:gd name="T34" fmla="*/ 128 w 128"/>
                  <a:gd name="T35" fmla="*/ 35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28" h="318">
                    <a:moveTo>
                      <a:pt x="128" y="35"/>
                    </a:moveTo>
                    <a:cubicBezTo>
                      <a:pt x="122" y="31"/>
                      <a:pt x="114" y="29"/>
                      <a:pt x="106" y="29"/>
                    </a:cubicBezTo>
                    <a:cubicBezTo>
                      <a:pt x="82" y="29"/>
                      <a:pt x="70" y="44"/>
                      <a:pt x="70" y="74"/>
                    </a:cubicBezTo>
                    <a:cubicBezTo>
                      <a:pt x="70" y="107"/>
                      <a:pt x="70" y="107"/>
                      <a:pt x="70" y="107"/>
                    </a:cubicBezTo>
                    <a:cubicBezTo>
                      <a:pt x="120" y="107"/>
                      <a:pt x="120" y="107"/>
                      <a:pt x="120" y="107"/>
                    </a:cubicBezTo>
                    <a:cubicBezTo>
                      <a:pt x="120" y="135"/>
                      <a:pt x="120" y="135"/>
                      <a:pt x="120" y="135"/>
                    </a:cubicBezTo>
                    <a:cubicBezTo>
                      <a:pt x="70" y="135"/>
                      <a:pt x="70" y="135"/>
                      <a:pt x="70" y="135"/>
                    </a:cubicBezTo>
                    <a:cubicBezTo>
                      <a:pt x="70" y="318"/>
                      <a:pt x="70" y="318"/>
                      <a:pt x="70" y="318"/>
                    </a:cubicBezTo>
                    <a:cubicBezTo>
                      <a:pt x="36" y="318"/>
                      <a:pt x="36" y="318"/>
                      <a:pt x="36" y="318"/>
                    </a:cubicBezTo>
                    <a:cubicBezTo>
                      <a:pt x="36" y="135"/>
                      <a:pt x="36" y="135"/>
                      <a:pt x="36" y="135"/>
                    </a:cubicBezTo>
                    <a:cubicBezTo>
                      <a:pt x="0" y="135"/>
                      <a:pt x="0" y="135"/>
                      <a:pt x="0" y="135"/>
                    </a:cubicBezTo>
                    <a:cubicBezTo>
                      <a:pt x="0" y="107"/>
                      <a:pt x="0" y="107"/>
                      <a:pt x="0" y="107"/>
                    </a:cubicBezTo>
                    <a:cubicBezTo>
                      <a:pt x="36" y="107"/>
                      <a:pt x="36" y="107"/>
                      <a:pt x="36" y="107"/>
                    </a:cubicBezTo>
                    <a:cubicBezTo>
                      <a:pt x="36" y="72"/>
                      <a:pt x="36" y="72"/>
                      <a:pt x="36" y="72"/>
                    </a:cubicBezTo>
                    <a:cubicBezTo>
                      <a:pt x="36" y="51"/>
                      <a:pt x="43" y="33"/>
                      <a:pt x="55" y="20"/>
                    </a:cubicBezTo>
                    <a:cubicBezTo>
                      <a:pt x="68" y="7"/>
                      <a:pt x="84" y="0"/>
                      <a:pt x="104" y="0"/>
                    </a:cubicBezTo>
                    <a:cubicBezTo>
                      <a:pt x="114" y="0"/>
                      <a:pt x="122" y="2"/>
                      <a:pt x="128" y="4"/>
                    </a:cubicBezTo>
                    <a:lnTo>
                      <a:pt x="128" y="35"/>
                    </a:lnTo>
                    <a:close/>
                  </a:path>
                </a:pathLst>
              </a:custGeom>
              <a:solidFill>
                <a:srgbClr val="EB4710"/>
              </a:solidFill>
              <a:ln>
                <a:noFill/>
              </a:ln>
            </p:spPr>
            <p:txBody>
              <a:bodyPr vert="horz" wrap="square" lIns="91416" tIns="45708" rIns="91416" bIns="45708" numCol="1" anchor="t" anchorCtr="0" compatLnSpc="1">
                <a:prstTxWarp prst="textNoShape">
                  <a:avLst/>
                </a:prstTxWarp>
              </a:bodyPr>
              <a:lstStyle/>
              <a:p>
                <a:pPr defTabSz="914126"/>
                <a:endParaRPr lang="en-US" sz="1799" kern="0">
                  <a:solidFill>
                    <a:sysClr val="windowText" lastClr="000000"/>
                  </a:solidFill>
                </a:endParaRPr>
              </a:p>
            </p:txBody>
          </p:sp>
          <p:sp>
            <p:nvSpPr>
              <p:cNvPr id="465" name="Freeform 11"/>
              <p:cNvSpPr>
                <a:spLocks/>
              </p:cNvSpPr>
              <p:nvPr/>
            </p:nvSpPr>
            <p:spPr bwMode="auto">
              <a:xfrm>
                <a:off x="5211763" y="4725988"/>
                <a:ext cx="477838" cy="1193800"/>
              </a:xfrm>
              <a:custGeom>
                <a:avLst/>
                <a:gdLst>
                  <a:gd name="T0" fmla="*/ 128 w 128"/>
                  <a:gd name="T1" fmla="*/ 35 h 318"/>
                  <a:gd name="T2" fmla="*/ 106 w 128"/>
                  <a:gd name="T3" fmla="*/ 29 h 318"/>
                  <a:gd name="T4" fmla="*/ 70 w 128"/>
                  <a:gd name="T5" fmla="*/ 74 h 318"/>
                  <a:gd name="T6" fmla="*/ 70 w 128"/>
                  <a:gd name="T7" fmla="*/ 107 h 318"/>
                  <a:gd name="T8" fmla="*/ 120 w 128"/>
                  <a:gd name="T9" fmla="*/ 107 h 318"/>
                  <a:gd name="T10" fmla="*/ 120 w 128"/>
                  <a:gd name="T11" fmla="*/ 135 h 318"/>
                  <a:gd name="T12" fmla="*/ 70 w 128"/>
                  <a:gd name="T13" fmla="*/ 135 h 318"/>
                  <a:gd name="T14" fmla="*/ 70 w 128"/>
                  <a:gd name="T15" fmla="*/ 318 h 318"/>
                  <a:gd name="T16" fmla="*/ 36 w 128"/>
                  <a:gd name="T17" fmla="*/ 318 h 318"/>
                  <a:gd name="T18" fmla="*/ 36 w 128"/>
                  <a:gd name="T19" fmla="*/ 135 h 318"/>
                  <a:gd name="T20" fmla="*/ 0 w 128"/>
                  <a:gd name="T21" fmla="*/ 135 h 318"/>
                  <a:gd name="T22" fmla="*/ 0 w 128"/>
                  <a:gd name="T23" fmla="*/ 107 h 318"/>
                  <a:gd name="T24" fmla="*/ 36 w 128"/>
                  <a:gd name="T25" fmla="*/ 107 h 318"/>
                  <a:gd name="T26" fmla="*/ 36 w 128"/>
                  <a:gd name="T27" fmla="*/ 72 h 318"/>
                  <a:gd name="T28" fmla="*/ 55 w 128"/>
                  <a:gd name="T29" fmla="*/ 20 h 318"/>
                  <a:gd name="T30" fmla="*/ 104 w 128"/>
                  <a:gd name="T31" fmla="*/ 0 h 318"/>
                  <a:gd name="T32" fmla="*/ 128 w 128"/>
                  <a:gd name="T33" fmla="*/ 4 h 318"/>
                  <a:gd name="T34" fmla="*/ 128 w 128"/>
                  <a:gd name="T35" fmla="*/ 35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28" h="318">
                    <a:moveTo>
                      <a:pt x="128" y="35"/>
                    </a:moveTo>
                    <a:cubicBezTo>
                      <a:pt x="122" y="31"/>
                      <a:pt x="114" y="29"/>
                      <a:pt x="106" y="29"/>
                    </a:cubicBezTo>
                    <a:cubicBezTo>
                      <a:pt x="82" y="29"/>
                      <a:pt x="70" y="44"/>
                      <a:pt x="70" y="74"/>
                    </a:cubicBezTo>
                    <a:cubicBezTo>
                      <a:pt x="70" y="107"/>
                      <a:pt x="70" y="107"/>
                      <a:pt x="70" y="107"/>
                    </a:cubicBezTo>
                    <a:cubicBezTo>
                      <a:pt x="120" y="107"/>
                      <a:pt x="120" y="107"/>
                      <a:pt x="120" y="107"/>
                    </a:cubicBezTo>
                    <a:cubicBezTo>
                      <a:pt x="120" y="135"/>
                      <a:pt x="120" y="135"/>
                      <a:pt x="120" y="135"/>
                    </a:cubicBezTo>
                    <a:cubicBezTo>
                      <a:pt x="70" y="135"/>
                      <a:pt x="70" y="135"/>
                      <a:pt x="70" y="135"/>
                    </a:cubicBezTo>
                    <a:cubicBezTo>
                      <a:pt x="70" y="318"/>
                      <a:pt x="70" y="318"/>
                      <a:pt x="70" y="318"/>
                    </a:cubicBezTo>
                    <a:cubicBezTo>
                      <a:pt x="36" y="318"/>
                      <a:pt x="36" y="318"/>
                      <a:pt x="36" y="318"/>
                    </a:cubicBezTo>
                    <a:cubicBezTo>
                      <a:pt x="36" y="135"/>
                      <a:pt x="36" y="135"/>
                      <a:pt x="36" y="135"/>
                    </a:cubicBezTo>
                    <a:cubicBezTo>
                      <a:pt x="0" y="135"/>
                      <a:pt x="0" y="135"/>
                      <a:pt x="0" y="135"/>
                    </a:cubicBezTo>
                    <a:cubicBezTo>
                      <a:pt x="0" y="107"/>
                      <a:pt x="0" y="107"/>
                      <a:pt x="0" y="107"/>
                    </a:cubicBezTo>
                    <a:cubicBezTo>
                      <a:pt x="36" y="107"/>
                      <a:pt x="36" y="107"/>
                      <a:pt x="36" y="107"/>
                    </a:cubicBezTo>
                    <a:cubicBezTo>
                      <a:pt x="36" y="72"/>
                      <a:pt x="36" y="72"/>
                      <a:pt x="36" y="72"/>
                    </a:cubicBezTo>
                    <a:cubicBezTo>
                      <a:pt x="36" y="51"/>
                      <a:pt x="43" y="33"/>
                      <a:pt x="55" y="20"/>
                    </a:cubicBezTo>
                    <a:cubicBezTo>
                      <a:pt x="68" y="7"/>
                      <a:pt x="84" y="0"/>
                      <a:pt x="104" y="0"/>
                    </a:cubicBezTo>
                    <a:cubicBezTo>
                      <a:pt x="114" y="0"/>
                      <a:pt x="122" y="2"/>
                      <a:pt x="128" y="4"/>
                    </a:cubicBezTo>
                    <a:lnTo>
                      <a:pt x="128" y="35"/>
                    </a:lnTo>
                    <a:close/>
                  </a:path>
                </a:pathLst>
              </a:custGeom>
              <a:solidFill>
                <a:srgbClr val="EB4710"/>
              </a:solidFill>
              <a:ln>
                <a:noFill/>
              </a:ln>
            </p:spPr>
            <p:txBody>
              <a:bodyPr vert="horz" wrap="square" lIns="91416" tIns="45708" rIns="91416" bIns="45708" numCol="1" anchor="t" anchorCtr="0" compatLnSpc="1">
                <a:prstTxWarp prst="textNoShape">
                  <a:avLst/>
                </a:prstTxWarp>
              </a:bodyPr>
              <a:lstStyle/>
              <a:p>
                <a:pPr defTabSz="914126"/>
                <a:endParaRPr lang="en-US" sz="1799" kern="0">
                  <a:solidFill>
                    <a:sysClr val="windowText" lastClr="000000"/>
                  </a:solidFill>
                </a:endParaRPr>
              </a:p>
            </p:txBody>
          </p:sp>
          <p:sp>
            <p:nvSpPr>
              <p:cNvPr id="466" name="Freeform 12"/>
              <p:cNvSpPr>
                <a:spLocks noEditPoints="1"/>
              </p:cNvSpPr>
              <p:nvPr/>
            </p:nvSpPr>
            <p:spPr bwMode="auto">
              <a:xfrm>
                <a:off x="5756275" y="4759325"/>
                <a:ext cx="168275" cy="1160462"/>
              </a:xfrm>
              <a:custGeom>
                <a:avLst/>
                <a:gdLst>
                  <a:gd name="T0" fmla="*/ 45 w 45"/>
                  <a:gd name="T1" fmla="*/ 22 h 309"/>
                  <a:gd name="T2" fmla="*/ 38 w 45"/>
                  <a:gd name="T3" fmla="*/ 38 h 309"/>
                  <a:gd name="T4" fmla="*/ 22 w 45"/>
                  <a:gd name="T5" fmla="*/ 44 h 309"/>
                  <a:gd name="T6" fmla="*/ 7 w 45"/>
                  <a:gd name="T7" fmla="*/ 38 h 309"/>
                  <a:gd name="T8" fmla="*/ 0 w 45"/>
                  <a:gd name="T9" fmla="*/ 22 h 309"/>
                  <a:gd name="T10" fmla="*/ 7 w 45"/>
                  <a:gd name="T11" fmla="*/ 6 h 309"/>
                  <a:gd name="T12" fmla="*/ 22 w 45"/>
                  <a:gd name="T13" fmla="*/ 0 h 309"/>
                  <a:gd name="T14" fmla="*/ 38 w 45"/>
                  <a:gd name="T15" fmla="*/ 6 h 309"/>
                  <a:gd name="T16" fmla="*/ 45 w 45"/>
                  <a:gd name="T17" fmla="*/ 22 h 309"/>
                  <a:gd name="T18" fmla="*/ 39 w 45"/>
                  <a:gd name="T19" fmla="*/ 309 h 309"/>
                  <a:gd name="T20" fmla="*/ 5 w 45"/>
                  <a:gd name="T21" fmla="*/ 309 h 309"/>
                  <a:gd name="T22" fmla="*/ 5 w 45"/>
                  <a:gd name="T23" fmla="*/ 98 h 309"/>
                  <a:gd name="T24" fmla="*/ 39 w 45"/>
                  <a:gd name="T25" fmla="*/ 98 h 309"/>
                  <a:gd name="T26" fmla="*/ 39 w 45"/>
                  <a:gd name="T27" fmla="*/ 309 h 3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5" h="309">
                    <a:moveTo>
                      <a:pt x="45" y="22"/>
                    </a:moveTo>
                    <a:cubicBezTo>
                      <a:pt x="45" y="28"/>
                      <a:pt x="42" y="33"/>
                      <a:pt x="38" y="38"/>
                    </a:cubicBezTo>
                    <a:cubicBezTo>
                      <a:pt x="34" y="42"/>
                      <a:pt x="28" y="44"/>
                      <a:pt x="22" y="44"/>
                    </a:cubicBezTo>
                    <a:cubicBezTo>
                      <a:pt x="16" y="44"/>
                      <a:pt x="11" y="42"/>
                      <a:pt x="7" y="38"/>
                    </a:cubicBezTo>
                    <a:cubicBezTo>
                      <a:pt x="2" y="34"/>
                      <a:pt x="0" y="28"/>
                      <a:pt x="0" y="22"/>
                    </a:cubicBezTo>
                    <a:cubicBezTo>
                      <a:pt x="0" y="16"/>
                      <a:pt x="2" y="11"/>
                      <a:pt x="7" y="6"/>
                    </a:cubicBezTo>
                    <a:cubicBezTo>
                      <a:pt x="11" y="2"/>
                      <a:pt x="16" y="0"/>
                      <a:pt x="22" y="0"/>
                    </a:cubicBezTo>
                    <a:cubicBezTo>
                      <a:pt x="29" y="0"/>
                      <a:pt x="34" y="2"/>
                      <a:pt x="38" y="6"/>
                    </a:cubicBezTo>
                    <a:cubicBezTo>
                      <a:pt x="43" y="11"/>
                      <a:pt x="45" y="16"/>
                      <a:pt x="45" y="22"/>
                    </a:cubicBezTo>
                    <a:moveTo>
                      <a:pt x="39" y="309"/>
                    </a:moveTo>
                    <a:cubicBezTo>
                      <a:pt x="5" y="309"/>
                      <a:pt x="5" y="309"/>
                      <a:pt x="5" y="309"/>
                    </a:cubicBezTo>
                    <a:cubicBezTo>
                      <a:pt x="5" y="98"/>
                      <a:pt x="5" y="98"/>
                      <a:pt x="5" y="98"/>
                    </a:cubicBezTo>
                    <a:cubicBezTo>
                      <a:pt x="39" y="98"/>
                      <a:pt x="39" y="98"/>
                      <a:pt x="39" y="98"/>
                    </a:cubicBezTo>
                    <a:lnTo>
                      <a:pt x="39" y="309"/>
                    </a:lnTo>
                    <a:close/>
                  </a:path>
                </a:pathLst>
              </a:custGeom>
              <a:solidFill>
                <a:srgbClr val="EB4710"/>
              </a:solidFill>
              <a:ln>
                <a:noFill/>
              </a:ln>
            </p:spPr>
            <p:txBody>
              <a:bodyPr vert="horz" wrap="square" lIns="91416" tIns="45708" rIns="91416" bIns="45708" numCol="1" anchor="t" anchorCtr="0" compatLnSpc="1">
                <a:prstTxWarp prst="textNoShape">
                  <a:avLst/>
                </a:prstTxWarp>
              </a:bodyPr>
              <a:lstStyle/>
              <a:p>
                <a:pPr defTabSz="914126"/>
                <a:endParaRPr lang="en-US" sz="1799" kern="0">
                  <a:solidFill>
                    <a:sysClr val="windowText" lastClr="000000"/>
                  </a:solidFill>
                </a:endParaRPr>
              </a:p>
            </p:txBody>
          </p:sp>
          <p:sp>
            <p:nvSpPr>
              <p:cNvPr id="467" name="Freeform 13"/>
              <p:cNvSpPr>
                <a:spLocks/>
              </p:cNvSpPr>
              <p:nvPr/>
            </p:nvSpPr>
            <p:spPr bwMode="auto">
              <a:xfrm>
                <a:off x="6032500" y="5105400"/>
                <a:ext cx="593725" cy="833437"/>
              </a:xfrm>
              <a:custGeom>
                <a:avLst/>
                <a:gdLst>
                  <a:gd name="T0" fmla="*/ 158 w 159"/>
                  <a:gd name="T1" fmla="*/ 208 h 222"/>
                  <a:gd name="T2" fmla="*/ 100 w 159"/>
                  <a:gd name="T3" fmla="*/ 222 h 222"/>
                  <a:gd name="T4" fmla="*/ 48 w 159"/>
                  <a:gd name="T5" fmla="*/ 209 h 222"/>
                  <a:gd name="T6" fmla="*/ 12 w 159"/>
                  <a:gd name="T7" fmla="*/ 171 h 222"/>
                  <a:gd name="T8" fmla="*/ 0 w 159"/>
                  <a:gd name="T9" fmla="*/ 117 h 222"/>
                  <a:gd name="T10" fmla="*/ 30 w 159"/>
                  <a:gd name="T11" fmla="*/ 32 h 222"/>
                  <a:gd name="T12" fmla="*/ 110 w 159"/>
                  <a:gd name="T13" fmla="*/ 0 h 222"/>
                  <a:gd name="T14" fmla="*/ 159 w 159"/>
                  <a:gd name="T15" fmla="*/ 11 h 222"/>
                  <a:gd name="T16" fmla="*/ 159 w 159"/>
                  <a:gd name="T17" fmla="*/ 46 h 222"/>
                  <a:gd name="T18" fmla="*/ 108 w 159"/>
                  <a:gd name="T19" fmla="*/ 29 h 222"/>
                  <a:gd name="T20" fmla="*/ 55 w 159"/>
                  <a:gd name="T21" fmla="*/ 53 h 222"/>
                  <a:gd name="T22" fmla="*/ 34 w 159"/>
                  <a:gd name="T23" fmla="*/ 114 h 222"/>
                  <a:gd name="T24" fmla="*/ 54 w 159"/>
                  <a:gd name="T25" fmla="*/ 172 h 222"/>
                  <a:gd name="T26" fmla="*/ 106 w 159"/>
                  <a:gd name="T27" fmla="*/ 193 h 222"/>
                  <a:gd name="T28" fmla="*/ 158 w 159"/>
                  <a:gd name="T29" fmla="*/ 175 h 222"/>
                  <a:gd name="T30" fmla="*/ 158 w 159"/>
                  <a:gd name="T31" fmla="*/ 208 h 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59" h="222">
                    <a:moveTo>
                      <a:pt x="158" y="208"/>
                    </a:moveTo>
                    <a:cubicBezTo>
                      <a:pt x="142" y="217"/>
                      <a:pt x="123" y="222"/>
                      <a:pt x="100" y="222"/>
                    </a:cubicBezTo>
                    <a:cubicBezTo>
                      <a:pt x="81" y="222"/>
                      <a:pt x="64" y="218"/>
                      <a:pt x="48" y="209"/>
                    </a:cubicBezTo>
                    <a:cubicBezTo>
                      <a:pt x="33" y="200"/>
                      <a:pt x="21" y="188"/>
                      <a:pt x="12" y="171"/>
                    </a:cubicBezTo>
                    <a:cubicBezTo>
                      <a:pt x="4" y="155"/>
                      <a:pt x="0" y="137"/>
                      <a:pt x="0" y="117"/>
                    </a:cubicBezTo>
                    <a:cubicBezTo>
                      <a:pt x="0" y="82"/>
                      <a:pt x="10" y="54"/>
                      <a:pt x="30" y="32"/>
                    </a:cubicBezTo>
                    <a:cubicBezTo>
                      <a:pt x="50" y="11"/>
                      <a:pt x="76" y="0"/>
                      <a:pt x="110" y="0"/>
                    </a:cubicBezTo>
                    <a:cubicBezTo>
                      <a:pt x="128" y="0"/>
                      <a:pt x="145" y="4"/>
                      <a:pt x="159" y="11"/>
                    </a:cubicBezTo>
                    <a:cubicBezTo>
                      <a:pt x="159" y="46"/>
                      <a:pt x="159" y="46"/>
                      <a:pt x="159" y="46"/>
                    </a:cubicBezTo>
                    <a:cubicBezTo>
                      <a:pt x="143" y="35"/>
                      <a:pt x="126" y="29"/>
                      <a:pt x="108" y="29"/>
                    </a:cubicBezTo>
                    <a:cubicBezTo>
                      <a:pt x="86" y="29"/>
                      <a:pt x="69" y="37"/>
                      <a:pt x="55" y="53"/>
                    </a:cubicBezTo>
                    <a:cubicBezTo>
                      <a:pt x="41" y="69"/>
                      <a:pt x="34" y="89"/>
                      <a:pt x="34" y="114"/>
                    </a:cubicBezTo>
                    <a:cubicBezTo>
                      <a:pt x="34" y="138"/>
                      <a:pt x="41" y="158"/>
                      <a:pt x="54" y="172"/>
                    </a:cubicBezTo>
                    <a:cubicBezTo>
                      <a:pt x="67" y="186"/>
                      <a:pt x="84" y="193"/>
                      <a:pt x="106" y="193"/>
                    </a:cubicBezTo>
                    <a:cubicBezTo>
                      <a:pt x="125" y="193"/>
                      <a:pt x="142" y="187"/>
                      <a:pt x="158" y="175"/>
                    </a:cubicBezTo>
                    <a:lnTo>
                      <a:pt x="158" y="208"/>
                    </a:lnTo>
                    <a:close/>
                  </a:path>
                </a:pathLst>
              </a:custGeom>
              <a:solidFill>
                <a:srgbClr val="EB4710"/>
              </a:solidFill>
              <a:ln>
                <a:noFill/>
              </a:ln>
            </p:spPr>
            <p:txBody>
              <a:bodyPr vert="horz" wrap="square" lIns="91416" tIns="45708" rIns="91416" bIns="45708" numCol="1" anchor="t" anchorCtr="0" compatLnSpc="1">
                <a:prstTxWarp prst="textNoShape">
                  <a:avLst/>
                </a:prstTxWarp>
              </a:bodyPr>
              <a:lstStyle/>
              <a:p>
                <a:pPr defTabSz="914126"/>
                <a:endParaRPr lang="en-US" sz="1799" kern="0">
                  <a:solidFill>
                    <a:sysClr val="windowText" lastClr="000000"/>
                  </a:solidFill>
                </a:endParaRPr>
              </a:p>
            </p:txBody>
          </p:sp>
          <p:sp>
            <p:nvSpPr>
              <p:cNvPr id="468" name="Freeform 14"/>
              <p:cNvSpPr>
                <a:spLocks noEditPoints="1"/>
              </p:cNvSpPr>
              <p:nvPr/>
            </p:nvSpPr>
            <p:spPr bwMode="auto">
              <a:xfrm>
                <a:off x="6713538" y="5105400"/>
                <a:ext cx="690563" cy="833437"/>
              </a:xfrm>
              <a:custGeom>
                <a:avLst/>
                <a:gdLst>
                  <a:gd name="T0" fmla="*/ 185 w 185"/>
                  <a:gd name="T1" fmla="*/ 120 h 222"/>
                  <a:gd name="T2" fmla="*/ 35 w 185"/>
                  <a:gd name="T3" fmla="*/ 120 h 222"/>
                  <a:gd name="T4" fmla="*/ 54 w 185"/>
                  <a:gd name="T5" fmla="*/ 175 h 222"/>
                  <a:gd name="T6" fmla="*/ 104 w 185"/>
                  <a:gd name="T7" fmla="*/ 193 h 222"/>
                  <a:gd name="T8" fmla="*/ 170 w 185"/>
                  <a:gd name="T9" fmla="*/ 170 h 222"/>
                  <a:gd name="T10" fmla="*/ 170 w 185"/>
                  <a:gd name="T11" fmla="*/ 202 h 222"/>
                  <a:gd name="T12" fmla="*/ 96 w 185"/>
                  <a:gd name="T13" fmla="*/ 222 h 222"/>
                  <a:gd name="T14" fmla="*/ 25 w 185"/>
                  <a:gd name="T15" fmla="*/ 193 h 222"/>
                  <a:gd name="T16" fmla="*/ 0 w 185"/>
                  <a:gd name="T17" fmla="*/ 112 h 222"/>
                  <a:gd name="T18" fmla="*/ 13 w 185"/>
                  <a:gd name="T19" fmla="*/ 55 h 222"/>
                  <a:gd name="T20" fmla="*/ 48 w 185"/>
                  <a:gd name="T21" fmla="*/ 15 h 222"/>
                  <a:gd name="T22" fmla="*/ 97 w 185"/>
                  <a:gd name="T23" fmla="*/ 0 h 222"/>
                  <a:gd name="T24" fmla="*/ 162 w 185"/>
                  <a:gd name="T25" fmla="*/ 27 h 222"/>
                  <a:gd name="T26" fmla="*/ 185 w 185"/>
                  <a:gd name="T27" fmla="*/ 102 h 222"/>
                  <a:gd name="T28" fmla="*/ 185 w 185"/>
                  <a:gd name="T29" fmla="*/ 120 h 222"/>
                  <a:gd name="T30" fmla="*/ 150 w 185"/>
                  <a:gd name="T31" fmla="*/ 91 h 222"/>
                  <a:gd name="T32" fmla="*/ 136 w 185"/>
                  <a:gd name="T33" fmla="*/ 46 h 222"/>
                  <a:gd name="T34" fmla="*/ 97 w 185"/>
                  <a:gd name="T35" fmla="*/ 29 h 222"/>
                  <a:gd name="T36" fmla="*/ 57 w 185"/>
                  <a:gd name="T37" fmla="*/ 46 h 222"/>
                  <a:gd name="T38" fmla="*/ 36 w 185"/>
                  <a:gd name="T39" fmla="*/ 91 h 222"/>
                  <a:gd name="T40" fmla="*/ 150 w 185"/>
                  <a:gd name="T41" fmla="*/ 91 h 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85" h="222">
                    <a:moveTo>
                      <a:pt x="185" y="120"/>
                    </a:moveTo>
                    <a:cubicBezTo>
                      <a:pt x="35" y="120"/>
                      <a:pt x="35" y="120"/>
                      <a:pt x="35" y="120"/>
                    </a:cubicBezTo>
                    <a:cubicBezTo>
                      <a:pt x="36" y="144"/>
                      <a:pt x="42" y="162"/>
                      <a:pt x="54" y="175"/>
                    </a:cubicBezTo>
                    <a:cubicBezTo>
                      <a:pt x="66" y="187"/>
                      <a:pt x="83" y="193"/>
                      <a:pt x="104" y="193"/>
                    </a:cubicBezTo>
                    <a:cubicBezTo>
                      <a:pt x="128" y="193"/>
                      <a:pt x="150" y="186"/>
                      <a:pt x="170" y="170"/>
                    </a:cubicBezTo>
                    <a:cubicBezTo>
                      <a:pt x="170" y="202"/>
                      <a:pt x="170" y="202"/>
                      <a:pt x="170" y="202"/>
                    </a:cubicBezTo>
                    <a:cubicBezTo>
                      <a:pt x="151" y="216"/>
                      <a:pt x="127" y="222"/>
                      <a:pt x="96" y="222"/>
                    </a:cubicBezTo>
                    <a:cubicBezTo>
                      <a:pt x="66" y="222"/>
                      <a:pt x="42" y="213"/>
                      <a:pt x="25" y="193"/>
                    </a:cubicBezTo>
                    <a:cubicBezTo>
                      <a:pt x="9" y="174"/>
                      <a:pt x="0" y="147"/>
                      <a:pt x="0" y="112"/>
                    </a:cubicBezTo>
                    <a:cubicBezTo>
                      <a:pt x="0" y="91"/>
                      <a:pt x="4" y="72"/>
                      <a:pt x="13" y="55"/>
                    </a:cubicBezTo>
                    <a:cubicBezTo>
                      <a:pt x="21" y="38"/>
                      <a:pt x="33" y="24"/>
                      <a:pt x="48" y="15"/>
                    </a:cubicBezTo>
                    <a:cubicBezTo>
                      <a:pt x="63" y="5"/>
                      <a:pt x="79" y="0"/>
                      <a:pt x="97" y="0"/>
                    </a:cubicBezTo>
                    <a:cubicBezTo>
                      <a:pt x="125" y="0"/>
                      <a:pt x="146" y="9"/>
                      <a:pt x="162" y="27"/>
                    </a:cubicBezTo>
                    <a:cubicBezTo>
                      <a:pt x="177" y="45"/>
                      <a:pt x="185" y="70"/>
                      <a:pt x="185" y="102"/>
                    </a:cubicBezTo>
                    <a:lnTo>
                      <a:pt x="185" y="120"/>
                    </a:lnTo>
                    <a:close/>
                    <a:moveTo>
                      <a:pt x="150" y="91"/>
                    </a:moveTo>
                    <a:cubicBezTo>
                      <a:pt x="150" y="72"/>
                      <a:pt x="145" y="56"/>
                      <a:pt x="136" y="46"/>
                    </a:cubicBezTo>
                    <a:cubicBezTo>
                      <a:pt x="127" y="35"/>
                      <a:pt x="114" y="29"/>
                      <a:pt x="97" y="29"/>
                    </a:cubicBezTo>
                    <a:cubicBezTo>
                      <a:pt x="81" y="29"/>
                      <a:pt x="68" y="35"/>
                      <a:pt x="57" y="46"/>
                    </a:cubicBezTo>
                    <a:cubicBezTo>
                      <a:pt x="46" y="58"/>
                      <a:pt x="38" y="73"/>
                      <a:pt x="36" y="91"/>
                    </a:cubicBezTo>
                    <a:lnTo>
                      <a:pt x="150" y="91"/>
                    </a:lnTo>
                    <a:close/>
                  </a:path>
                </a:pathLst>
              </a:custGeom>
              <a:solidFill>
                <a:srgbClr val="EB4710"/>
              </a:solidFill>
              <a:ln>
                <a:noFill/>
              </a:ln>
            </p:spPr>
            <p:txBody>
              <a:bodyPr vert="horz" wrap="square" lIns="91416" tIns="45708" rIns="91416" bIns="45708" numCol="1" anchor="t" anchorCtr="0" compatLnSpc="1">
                <a:prstTxWarp prst="textNoShape">
                  <a:avLst/>
                </a:prstTxWarp>
              </a:bodyPr>
              <a:lstStyle/>
              <a:p>
                <a:pPr defTabSz="914126"/>
                <a:endParaRPr lang="en-US" sz="1799" kern="0">
                  <a:solidFill>
                    <a:sysClr val="windowText" lastClr="000000"/>
                  </a:solidFill>
                </a:endParaRPr>
              </a:p>
            </p:txBody>
          </p:sp>
          <p:sp>
            <p:nvSpPr>
              <p:cNvPr id="469" name="Freeform 15"/>
              <p:cNvSpPr>
                <a:spLocks/>
              </p:cNvSpPr>
              <p:nvPr/>
            </p:nvSpPr>
            <p:spPr bwMode="auto">
              <a:xfrm>
                <a:off x="7724775" y="4789488"/>
                <a:ext cx="642938" cy="1149350"/>
              </a:xfrm>
              <a:custGeom>
                <a:avLst/>
                <a:gdLst>
                  <a:gd name="T0" fmla="*/ 172 w 172"/>
                  <a:gd name="T1" fmla="*/ 217 h 306"/>
                  <a:gd name="T2" fmla="*/ 143 w 172"/>
                  <a:gd name="T3" fmla="*/ 282 h 306"/>
                  <a:gd name="T4" fmla="*/ 67 w 172"/>
                  <a:gd name="T5" fmla="*/ 306 h 306"/>
                  <a:gd name="T6" fmla="*/ 0 w 172"/>
                  <a:gd name="T7" fmla="*/ 290 h 306"/>
                  <a:gd name="T8" fmla="*/ 0 w 172"/>
                  <a:gd name="T9" fmla="*/ 254 h 306"/>
                  <a:gd name="T10" fmla="*/ 69 w 172"/>
                  <a:gd name="T11" fmla="*/ 277 h 306"/>
                  <a:gd name="T12" fmla="*/ 118 w 172"/>
                  <a:gd name="T13" fmla="*/ 262 h 306"/>
                  <a:gd name="T14" fmla="*/ 137 w 172"/>
                  <a:gd name="T15" fmla="*/ 220 h 306"/>
                  <a:gd name="T16" fmla="*/ 54 w 172"/>
                  <a:gd name="T17" fmla="*/ 162 h 306"/>
                  <a:gd name="T18" fmla="*/ 30 w 172"/>
                  <a:gd name="T19" fmla="*/ 162 h 306"/>
                  <a:gd name="T20" fmla="*/ 30 w 172"/>
                  <a:gd name="T21" fmla="*/ 134 h 306"/>
                  <a:gd name="T22" fmla="*/ 53 w 172"/>
                  <a:gd name="T23" fmla="*/ 134 h 306"/>
                  <a:gd name="T24" fmla="*/ 126 w 172"/>
                  <a:gd name="T25" fmla="*/ 79 h 306"/>
                  <a:gd name="T26" fmla="*/ 70 w 172"/>
                  <a:gd name="T27" fmla="*/ 29 h 306"/>
                  <a:gd name="T28" fmla="*/ 11 w 172"/>
                  <a:gd name="T29" fmla="*/ 50 h 306"/>
                  <a:gd name="T30" fmla="*/ 11 w 172"/>
                  <a:gd name="T31" fmla="*/ 17 h 306"/>
                  <a:gd name="T32" fmla="*/ 79 w 172"/>
                  <a:gd name="T33" fmla="*/ 0 h 306"/>
                  <a:gd name="T34" fmla="*/ 138 w 172"/>
                  <a:gd name="T35" fmla="*/ 19 h 306"/>
                  <a:gd name="T36" fmla="*/ 161 w 172"/>
                  <a:gd name="T37" fmla="*/ 71 h 306"/>
                  <a:gd name="T38" fmla="*/ 102 w 172"/>
                  <a:gd name="T39" fmla="*/ 146 h 306"/>
                  <a:gd name="T40" fmla="*/ 102 w 172"/>
                  <a:gd name="T41" fmla="*/ 147 h 306"/>
                  <a:gd name="T42" fmla="*/ 152 w 172"/>
                  <a:gd name="T43" fmla="*/ 169 h 306"/>
                  <a:gd name="T44" fmla="*/ 172 w 172"/>
                  <a:gd name="T45" fmla="*/ 217 h 3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72" h="306">
                    <a:moveTo>
                      <a:pt x="172" y="217"/>
                    </a:moveTo>
                    <a:cubicBezTo>
                      <a:pt x="172" y="244"/>
                      <a:pt x="162" y="266"/>
                      <a:pt x="143" y="282"/>
                    </a:cubicBezTo>
                    <a:cubicBezTo>
                      <a:pt x="124" y="298"/>
                      <a:pt x="98" y="306"/>
                      <a:pt x="67" y="306"/>
                    </a:cubicBezTo>
                    <a:cubicBezTo>
                      <a:pt x="39" y="306"/>
                      <a:pt x="17" y="301"/>
                      <a:pt x="0" y="290"/>
                    </a:cubicBezTo>
                    <a:cubicBezTo>
                      <a:pt x="0" y="254"/>
                      <a:pt x="0" y="254"/>
                      <a:pt x="0" y="254"/>
                    </a:cubicBezTo>
                    <a:cubicBezTo>
                      <a:pt x="20" y="270"/>
                      <a:pt x="43" y="277"/>
                      <a:pt x="69" y="277"/>
                    </a:cubicBezTo>
                    <a:cubicBezTo>
                      <a:pt x="89" y="277"/>
                      <a:pt x="106" y="272"/>
                      <a:pt x="118" y="262"/>
                    </a:cubicBezTo>
                    <a:cubicBezTo>
                      <a:pt x="131" y="252"/>
                      <a:pt x="137" y="238"/>
                      <a:pt x="137" y="220"/>
                    </a:cubicBezTo>
                    <a:cubicBezTo>
                      <a:pt x="137" y="182"/>
                      <a:pt x="109" y="162"/>
                      <a:pt x="54" y="162"/>
                    </a:cubicBezTo>
                    <a:cubicBezTo>
                      <a:pt x="30" y="162"/>
                      <a:pt x="30" y="162"/>
                      <a:pt x="30" y="162"/>
                    </a:cubicBezTo>
                    <a:cubicBezTo>
                      <a:pt x="30" y="134"/>
                      <a:pt x="30" y="134"/>
                      <a:pt x="30" y="134"/>
                    </a:cubicBezTo>
                    <a:cubicBezTo>
                      <a:pt x="53" y="134"/>
                      <a:pt x="53" y="134"/>
                      <a:pt x="53" y="134"/>
                    </a:cubicBezTo>
                    <a:cubicBezTo>
                      <a:pt x="102" y="134"/>
                      <a:pt x="126" y="115"/>
                      <a:pt x="126" y="79"/>
                    </a:cubicBezTo>
                    <a:cubicBezTo>
                      <a:pt x="126" y="45"/>
                      <a:pt x="107" y="29"/>
                      <a:pt x="70" y="29"/>
                    </a:cubicBezTo>
                    <a:cubicBezTo>
                      <a:pt x="49" y="29"/>
                      <a:pt x="30" y="36"/>
                      <a:pt x="11" y="50"/>
                    </a:cubicBezTo>
                    <a:cubicBezTo>
                      <a:pt x="11" y="17"/>
                      <a:pt x="11" y="17"/>
                      <a:pt x="11" y="17"/>
                    </a:cubicBezTo>
                    <a:cubicBezTo>
                      <a:pt x="30" y="6"/>
                      <a:pt x="53" y="0"/>
                      <a:pt x="79" y="0"/>
                    </a:cubicBezTo>
                    <a:cubicBezTo>
                      <a:pt x="103" y="0"/>
                      <a:pt x="123" y="6"/>
                      <a:pt x="138" y="19"/>
                    </a:cubicBezTo>
                    <a:cubicBezTo>
                      <a:pt x="153" y="32"/>
                      <a:pt x="161" y="50"/>
                      <a:pt x="161" y="71"/>
                    </a:cubicBezTo>
                    <a:cubicBezTo>
                      <a:pt x="161" y="110"/>
                      <a:pt x="141" y="135"/>
                      <a:pt x="102" y="146"/>
                    </a:cubicBezTo>
                    <a:cubicBezTo>
                      <a:pt x="102" y="147"/>
                      <a:pt x="102" y="147"/>
                      <a:pt x="102" y="147"/>
                    </a:cubicBezTo>
                    <a:cubicBezTo>
                      <a:pt x="123" y="149"/>
                      <a:pt x="139" y="157"/>
                      <a:pt x="152" y="169"/>
                    </a:cubicBezTo>
                    <a:cubicBezTo>
                      <a:pt x="165" y="182"/>
                      <a:pt x="172" y="198"/>
                      <a:pt x="172" y="217"/>
                    </a:cubicBezTo>
                  </a:path>
                </a:pathLst>
              </a:custGeom>
              <a:solidFill>
                <a:srgbClr val="EB4710"/>
              </a:solidFill>
              <a:ln>
                <a:noFill/>
              </a:ln>
            </p:spPr>
            <p:txBody>
              <a:bodyPr vert="horz" wrap="square" lIns="91416" tIns="45708" rIns="91416" bIns="45708" numCol="1" anchor="t" anchorCtr="0" compatLnSpc="1">
                <a:prstTxWarp prst="textNoShape">
                  <a:avLst/>
                </a:prstTxWarp>
              </a:bodyPr>
              <a:lstStyle/>
              <a:p>
                <a:pPr defTabSz="914126"/>
                <a:endParaRPr lang="en-US" sz="1799" kern="0">
                  <a:solidFill>
                    <a:sysClr val="windowText" lastClr="000000"/>
                  </a:solidFill>
                </a:endParaRPr>
              </a:p>
            </p:txBody>
          </p:sp>
          <p:sp>
            <p:nvSpPr>
              <p:cNvPr id="470" name="Freeform 16"/>
              <p:cNvSpPr>
                <a:spLocks noEditPoints="1"/>
              </p:cNvSpPr>
              <p:nvPr/>
            </p:nvSpPr>
            <p:spPr bwMode="auto">
              <a:xfrm>
                <a:off x="8494713" y="4789488"/>
                <a:ext cx="703263" cy="1149350"/>
              </a:xfrm>
              <a:custGeom>
                <a:avLst/>
                <a:gdLst>
                  <a:gd name="T0" fmla="*/ 188 w 188"/>
                  <a:gd name="T1" fmla="*/ 207 h 306"/>
                  <a:gd name="T2" fmla="*/ 176 w 188"/>
                  <a:gd name="T3" fmla="*/ 258 h 306"/>
                  <a:gd name="T4" fmla="*/ 143 w 188"/>
                  <a:gd name="T5" fmla="*/ 294 h 306"/>
                  <a:gd name="T6" fmla="*/ 95 w 188"/>
                  <a:gd name="T7" fmla="*/ 306 h 306"/>
                  <a:gd name="T8" fmla="*/ 26 w 188"/>
                  <a:gd name="T9" fmla="*/ 271 h 306"/>
                  <a:gd name="T10" fmla="*/ 0 w 188"/>
                  <a:gd name="T11" fmla="*/ 171 h 306"/>
                  <a:gd name="T12" fmla="*/ 15 w 188"/>
                  <a:gd name="T13" fmla="*/ 81 h 306"/>
                  <a:gd name="T14" fmla="*/ 58 w 188"/>
                  <a:gd name="T15" fmla="*/ 21 h 306"/>
                  <a:gd name="T16" fmla="*/ 121 w 188"/>
                  <a:gd name="T17" fmla="*/ 0 h 306"/>
                  <a:gd name="T18" fmla="*/ 170 w 188"/>
                  <a:gd name="T19" fmla="*/ 8 h 306"/>
                  <a:gd name="T20" fmla="*/ 170 w 188"/>
                  <a:gd name="T21" fmla="*/ 40 h 306"/>
                  <a:gd name="T22" fmla="*/ 122 w 188"/>
                  <a:gd name="T23" fmla="*/ 29 h 306"/>
                  <a:gd name="T24" fmla="*/ 59 w 188"/>
                  <a:gd name="T25" fmla="*/ 64 h 306"/>
                  <a:gd name="T26" fmla="*/ 35 w 188"/>
                  <a:gd name="T27" fmla="*/ 158 h 306"/>
                  <a:gd name="T28" fmla="*/ 36 w 188"/>
                  <a:gd name="T29" fmla="*/ 158 h 306"/>
                  <a:gd name="T30" fmla="*/ 104 w 188"/>
                  <a:gd name="T31" fmla="*/ 116 h 306"/>
                  <a:gd name="T32" fmla="*/ 165 w 188"/>
                  <a:gd name="T33" fmla="*/ 141 h 306"/>
                  <a:gd name="T34" fmla="*/ 188 w 188"/>
                  <a:gd name="T35" fmla="*/ 207 h 306"/>
                  <a:gd name="T36" fmla="*/ 154 w 188"/>
                  <a:gd name="T37" fmla="*/ 212 h 306"/>
                  <a:gd name="T38" fmla="*/ 139 w 188"/>
                  <a:gd name="T39" fmla="*/ 163 h 306"/>
                  <a:gd name="T40" fmla="*/ 96 w 188"/>
                  <a:gd name="T41" fmla="*/ 145 h 306"/>
                  <a:gd name="T42" fmla="*/ 54 w 188"/>
                  <a:gd name="T43" fmla="*/ 162 h 306"/>
                  <a:gd name="T44" fmla="*/ 37 w 188"/>
                  <a:gd name="T45" fmla="*/ 204 h 306"/>
                  <a:gd name="T46" fmla="*/ 54 w 188"/>
                  <a:gd name="T47" fmla="*/ 257 h 306"/>
                  <a:gd name="T48" fmla="*/ 97 w 188"/>
                  <a:gd name="T49" fmla="*/ 277 h 306"/>
                  <a:gd name="T50" fmla="*/ 138 w 188"/>
                  <a:gd name="T51" fmla="*/ 259 h 306"/>
                  <a:gd name="T52" fmla="*/ 154 w 188"/>
                  <a:gd name="T53" fmla="*/ 212 h 3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88" h="306">
                    <a:moveTo>
                      <a:pt x="188" y="207"/>
                    </a:moveTo>
                    <a:cubicBezTo>
                      <a:pt x="188" y="226"/>
                      <a:pt x="184" y="243"/>
                      <a:pt x="176" y="258"/>
                    </a:cubicBezTo>
                    <a:cubicBezTo>
                      <a:pt x="168" y="274"/>
                      <a:pt x="157" y="285"/>
                      <a:pt x="143" y="294"/>
                    </a:cubicBezTo>
                    <a:cubicBezTo>
                      <a:pt x="129" y="302"/>
                      <a:pt x="113" y="306"/>
                      <a:pt x="95" y="306"/>
                    </a:cubicBezTo>
                    <a:cubicBezTo>
                      <a:pt x="66" y="306"/>
                      <a:pt x="42" y="295"/>
                      <a:pt x="26" y="271"/>
                    </a:cubicBezTo>
                    <a:cubicBezTo>
                      <a:pt x="9" y="247"/>
                      <a:pt x="0" y="214"/>
                      <a:pt x="0" y="171"/>
                    </a:cubicBezTo>
                    <a:cubicBezTo>
                      <a:pt x="0" y="137"/>
                      <a:pt x="5" y="107"/>
                      <a:pt x="15" y="81"/>
                    </a:cubicBezTo>
                    <a:cubicBezTo>
                      <a:pt x="25" y="55"/>
                      <a:pt x="39" y="35"/>
                      <a:pt x="58" y="21"/>
                    </a:cubicBezTo>
                    <a:cubicBezTo>
                      <a:pt x="76" y="7"/>
                      <a:pt x="97" y="0"/>
                      <a:pt x="121" y="0"/>
                    </a:cubicBezTo>
                    <a:cubicBezTo>
                      <a:pt x="142" y="0"/>
                      <a:pt x="158" y="3"/>
                      <a:pt x="170" y="8"/>
                    </a:cubicBezTo>
                    <a:cubicBezTo>
                      <a:pt x="170" y="40"/>
                      <a:pt x="170" y="40"/>
                      <a:pt x="170" y="40"/>
                    </a:cubicBezTo>
                    <a:cubicBezTo>
                      <a:pt x="155" y="33"/>
                      <a:pt x="139" y="29"/>
                      <a:pt x="122" y="29"/>
                    </a:cubicBezTo>
                    <a:cubicBezTo>
                      <a:pt x="96" y="29"/>
                      <a:pt x="75" y="40"/>
                      <a:pt x="59" y="64"/>
                    </a:cubicBezTo>
                    <a:cubicBezTo>
                      <a:pt x="43" y="87"/>
                      <a:pt x="35" y="119"/>
                      <a:pt x="35" y="158"/>
                    </a:cubicBezTo>
                    <a:cubicBezTo>
                      <a:pt x="36" y="158"/>
                      <a:pt x="36" y="158"/>
                      <a:pt x="36" y="158"/>
                    </a:cubicBezTo>
                    <a:cubicBezTo>
                      <a:pt x="50" y="130"/>
                      <a:pt x="72" y="116"/>
                      <a:pt x="104" y="116"/>
                    </a:cubicBezTo>
                    <a:cubicBezTo>
                      <a:pt x="129" y="116"/>
                      <a:pt x="150" y="124"/>
                      <a:pt x="165" y="141"/>
                    </a:cubicBezTo>
                    <a:cubicBezTo>
                      <a:pt x="181" y="158"/>
                      <a:pt x="188" y="180"/>
                      <a:pt x="188" y="207"/>
                    </a:cubicBezTo>
                    <a:moveTo>
                      <a:pt x="154" y="212"/>
                    </a:moveTo>
                    <a:cubicBezTo>
                      <a:pt x="154" y="191"/>
                      <a:pt x="149" y="175"/>
                      <a:pt x="139" y="163"/>
                    </a:cubicBezTo>
                    <a:cubicBezTo>
                      <a:pt x="128" y="151"/>
                      <a:pt x="114" y="145"/>
                      <a:pt x="96" y="145"/>
                    </a:cubicBezTo>
                    <a:cubicBezTo>
                      <a:pt x="80" y="145"/>
                      <a:pt x="66" y="150"/>
                      <a:pt x="54" y="162"/>
                    </a:cubicBezTo>
                    <a:cubicBezTo>
                      <a:pt x="43" y="174"/>
                      <a:pt x="37" y="188"/>
                      <a:pt x="37" y="204"/>
                    </a:cubicBezTo>
                    <a:cubicBezTo>
                      <a:pt x="37" y="225"/>
                      <a:pt x="43" y="243"/>
                      <a:pt x="54" y="257"/>
                    </a:cubicBezTo>
                    <a:cubicBezTo>
                      <a:pt x="65" y="271"/>
                      <a:pt x="80" y="277"/>
                      <a:pt x="97" y="277"/>
                    </a:cubicBezTo>
                    <a:cubicBezTo>
                      <a:pt x="114" y="277"/>
                      <a:pt x="127" y="271"/>
                      <a:pt x="138" y="259"/>
                    </a:cubicBezTo>
                    <a:cubicBezTo>
                      <a:pt x="149" y="247"/>
                      <a:pt x="154" y="231"/>
                      <a:pt x="154" y="212"/>
                    </a:cubicBezTo>
                  </a:path>
                </a:pathLst>
              </a:custGeom>
              <a:solidFill>
                <a:srgbClr val="EB4710"/>
              </a:solidFill>
              <a:ln>
                <a:noFill/>
              </a:ln>
            </p:spPr>
            <p:txBody>
              <a:bodyPr vert="horz" wrap="square" lIns="91416" tIns="45708" rIns="91416" bIns="45708" numCol="1" anchor="t" anchorCtr="0" compatLnSpc="1">
                <a:prstTxWarp prst="textNoShape">
                  <a:avLst/>
                </a:prstTxWarp>
              </a:bodyPr>
              <a:lstStyle/>
              <a:p>
                <a:pPr defTabSz="914126"/>
                <a:endParaRPr lang="en-US" sz="1799" kern="0">
                  <a:solidFill>
                    <a:sysClr val="windowText" lastClr="000000"/>
                  </a:solidFill>
                </a:endParaRPr>
              </a:p>
            </p:txBody>
          </p:sp>
          <p:sp>
            <p:nvSpPr>
              <p:cNvPr id="471" name="Freeform 17"/>
              <p:cNvSpPr>
                <a:spLocks/>
              </p:cNvSpPr>
              <p:nvPr/>
            </p:nvSpPr>
            <p:spPr bwMode="auto">
              <a:xfrm>
                <a:off x="9324975" y="4808538"/>
                <a:ext cx="619125" cy="1130300"/>
              </a:xfrm>
              <a:custGeom>
                <a:avLst/>
                <a:gdLst>
                  <a:gd name="T0" fmla="*/ 166 w 166"/>
                  <a:gd name="T1" fmla="*/ 206 h 301"/>
                  <a:gd name="T2" fmla="*/ 137 w 166"/>
                  <a:gd name="T3" fmla="*/ 275 h 301"/>
                  <a:gd name="T4" fmla="*/ 61 w 166"/>
                  <a:gd name="T5" fmla="*/ 301 h 301"/>
                  <a:gd name="T6" fmla="*/ 0 w 166"/>
                  <a:gd name="T7" fmla="*/ 289 h 301"/>
                  <a:gd name="T8" fmla="*/ 0 w 166"/>
                  <a:gd name="T9" fmla="*/ 253 h 301"/>
                  <a:gd name="T10" fmla="*/ 61 w 166"/>
                  <a:gd name="T11" fmla="*/ 273 h 301"/>
                  <a:gd name="T12" fmla="*/ 112 w 166"/>
                  <a:gd name="T13" fmla="*/ 255 h 301"/>
                  <a:gd name="T14" fmla="*/ 131 w 166"/>
                  <a:gd name="T15" fmla="*/ 208 h 301"/>
                  <a:gd name="T16" fmla="*/ 112 w 166"/>
                  <a:gd name="T17" fmla="*/ 162 h 301"/>
                  <a:gd name="T18" fmla="*/ 55 w 166"/>
                  <a:gd name="T19" fmla="*/ 146 h 301"/>
                  <a:gd name="T20" fmla="*/ 5 w 166"/>
                  <a:gd name="T21" fmla="*/ 148 h 301"/>
                  <a:gd name="T22" fmla="*/ 15 w 166"/>
                  <a:gd name="T23" fmla="*/ 0 h 301"/>
                  <a:gd name="T24" fmla="*/ 152 w 166"/>
                  <a:gd name="T25" fmla="*/ 0 h 301"/>
                  <a:gd name="T26" fmla="*/ 152 w 166"/>
                  <a:gd name="T27" fmla="*/ 30 h 301"/>
                  <a:gd name="T28" fmla="*/ 45 w 166"/>
                  <a:gd name="T29" fmla="*/ 30 h 301"/>
                  <a:gd name="T30" fmla="*/ 39 w 166"/>
                  <a:gd name="T31" fmla="*/ 117 h 301"/>
                  <a:gd name="T32" fmla="*/ 66 w 166"/>
                  <a:gd name="T33" fmla="*/ 116 h 301"/>
                  <a:gd name="T34" fmla="*/ 139 w 166"/>
                  <a:gd name="T35" fmla="*/ 140 h 301"/>
                  <a:gd name="T36" fmla="*/ 166 w 166"/>
                  <a:gd name="T37" fmla="*/ 206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66" h="301">
                    <a:moveTo>
                      <a:pt x="166" y="206"/>
                    </a:moveTo>
                    <a:cubicBezTo>
                      <a:pt x="166" y="235"/>
                      <a:pt x="156" y="258"/>
                      <a:pt x="137" y="275"/>
                    </a:cubicBezTo>
                    <a:cubicBezTo>
                      <a:pt x="118" y="293"/>
                      <a:pt x="93" y="301"/>
                      <a:pt x="61" y="301"/>
                    </a:cubicBezTo>
                    <a:cubicBezTo>
                      <a:pt x="33" y="301"/>
                      <a:pt x="13" y="297"/>
                      <a:pt x="0" y="289"/>
                    </a:cubicBezTo>
                    <a:cubicBezTo>
                      <a:pt x="0" y="253"/>
                      <a:pt x="0" y="253"/>
                      <a:pt x="0" y="253"/>
                    </a:cubicBezTo>
                    <a:cubicBezTo>
                      <a:pt x="20" y="266"/>
                      <a:pt x="40" y="273"/>
                      <a:pt x="61" y="273"/>
                    </a:cubicBezTo>
                    <a:cubicBezTo>
                      <a:pt x="82" y="273"/>
                      <a:pt x="99" y="267"/>
                      <a:pt x="112" y="255"/>
                    </a:cubicBezTo>
                    <a:cubicBezTo>
                      <a:pt x="125" y="243"/>
                      <a:pt x="131" y="228"/>
                      <a:pt x="131" y="208"/>
                    </a:cubicBezTo>
                    <a:cubicBezTo>
                      <a:pt x="131" y="189"/>
                      <a:pt x="125" y="173"/>
                      <a:pt x="112" y="162"/>
                    </a:cubicBezTo>
                    <a:cubicBezTo>
                      <a:pt x="99" y="151"/>
                      <a:pt x="80" y="146"/>
                      <a:pt x="55" y="146"/>
                    </a:cubicBezTo>
                    <a:cubicBezTo>
                      <a:pt x="36" y="146"/>
                      <a:pt x="19" y="147"/>
                      <a:pt x="5" y="148"/>
                    </a:cubicBezTo>
                    <a:cubicBezTo>
                      <a:pt x="15" y="0"/>
                      <a:pt x="15" y="0"/>
                      <a:pt x="15" y="0"/>
                    </a:cubicBezTo>
                    <a:cubicBezTo>
                      <a:pt x="152" y="0"/>
                      <a:pt x="152" y="0"/>
                      <a:pt x="152" y="0"/>
                    </a:cubicBezTo>
                    <a:cubicBezTo>
                      <a:pt x="152" y="30"/>
                      <a:pt x="152" y="30"/>
                      <a:pt x="152" y="30"/>
                    </a:cubicBezTo>
                    <a:cubicBezTo>
                      <a:pt x="45" y="30"/>
                      <a:pt x="45" y="30"/>
                      <a:pt x="45" y="30"/>
                    </a:cubicBezTo>
                    <a:cubicBezTo>
                      <a:pt x="39" y="117"/>
                      <a:pt x="39" y="117"/>
                      <a:pt x="39" y="117"/>
                    </a:cubicBezTo>
                    <a:cubicBezTo>
                      <a:pt x="66" y="116"/>
                      <a:pt x="66" y="116"/>
                      <a:pt x="66" y="116"/>
                    </a:cubicBezTo>
                    <a:cubicBezTo>
                      <a:pt x="97" y="116"/>
                      <a:pt x="121" y="124"/>
                      <a:pt x="139" y="140"/>
                    </a:cubicBezTo>
                    <a:cubicBezTo>
                      <a:pt x="157" y="155"/>
                      <a:pt x="166" y="177"/>
                      <a:pt x="166" y="206"/>
                    </a:cubicBezTo>
                  </a:path>
                </a:pathLst>
              </a:custGeom>
              <a:solidFill>
                <a:srgbClr val="EB4710"/>
              </a:solidFill>
              <a:ln>
                <a:noFill/>
              </a:ln>
            </p:spPr>
            <p:txBody>
              <a:bodyPr vert="horz" wrap="square" lIns="91416" tIns="45708" rIns="91416" bIns="45708" numCol="1" anchor="t" anchorCtr="0" compatLnSpc="1">
                <a:prstTxWarp prst="textNoShape">
                  <a:avLst/>
                </a:prstTxWarp>
              </a:bodyPr>
              <a:lstStyle/>
              <a:p>
                <a:pPr defTabSz="914126"/>
                <a:endParaRPr lang="en-US" sz="1799" kern="0">
                  <a:solidFill>
                    <a:sysClr val="windowText" lastClr="000000"/>
                  </a:solidFill>
                </a:endParaRPr>
              </a:p>
            </p:txBody>
          </p:sp>
          <p:sp>
            <p:nvSpPr>
              <p:cNvPr id="472" name="Freeform 18"/>
              <p:cNvSpPr>
                <a:spLocks/>
              </p:cNvSpPr>
              <p:nvPr/>
            </p:nvSpPr>
            <p:spPr bwMode="auto">
              <a:xfrm>
                <a:off x="1549400" y="4437063"/>
                <a:ext cx="1543050" cy="1855787"/>
              </a:xfrm>
              <a:custGeom>
                <a:avLst/>
                <a:gdLst>
                  <a:gd name="T0" fmla="*/ 972 w 972"/>
                  <a:gd name="T1" fmla="*/ 1072 h 1169"/>
                  <a:gd name="T2" fmla="*/ 972 w 972"/>
                  <a:gd name="T3" fmla="*/ 1072 h 1169"/>
                  <a:gd name="T4" fmla="*/ 972 w 972"/>
                  <a:gd name="T5" fmla="*/ 99 h 1169"/>
                  <a:gd name="T6" fmla="*/ 624 w 972"/>
                  <a:gd name="T7" fmla="*/ 0 h 1169"/>
                  <a:gd name="T8" fmla="*/ 3 w 972"/>
                  <a:gd name="T9" fmla="*/ 234 h 1169"/>
                  <a:gd name="T10" fmla="*/ 0 w 972"/>
                  <a:gd name="T11" fmla="*/ 234 h 1169"/>
                  <a:gd name="T12" fmla="*/ 0 w 972"/>
                  <a:gd name="T13" fmla="*/ 937 h 1169"/>
                  <a:gd name="T14" fmla="*/ 212 w 972"/>
                  <a:gd name="T15" fmla="*/ 854 h 1169"/>
                  <a:gd name="T16" fmla="*/ 212 w 972"/>
                  <a:gd name="T17" fmla="*/ 282 h 1169"/>
                  <a:gd name="T18" fmla="*/ 624 w 972"/>
                  <a:gd name="T19" fmla="*/ 182 h 1169"/>
                  <a:gd name="T20" fmla="*/ 624 w 972"/>
                  <a:gd name="T21" fmla="*/ 1022 h 1169"/>
                  <a:gd name="T22" fmla="*/ 0 w 972"/>
                  <a:gd name="T23" fmla="*/ 937 h 1169"/>
                  <a:gd name="T24" fmla="*/ 624 w 972"/>
                  <a:gd name="T25" fmla="*/ 1169 h 1169"/>
                  <a:gd name="T26" fmla="*/ 624 w 972"/>
                  <a:gd name="T27" fmla="*/ 1169 h 1169"/>
                  <a:gd name="T28" fmla="*/ 972 w 972"/>
                  <a:gd name="T29" fmla="*/ 1072 h 1169"/>
                  <a:gd name="T30" fmla="*/ 972 w 972"/>
                  <a:gd name="T31" fmla="*/ 1072 h 1169"/>
                  <a:gd name="T32" fmla="*/ 972 w 972"/>
                  <a:gd name="T33" fmla="*/ 1072 h 11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72" h="1169">
                    <a:moveTo>
                      <a:pt x="972" y="1072"/>
                    </a:moveTo>
                    <a:lnTo>
                      <a:pt x="972" y="1072"/>
                    </a:lnTo>
                    <a:lnTo>
                      <a:pt x="972" y="99"/>
                    </a:lnTo>
                    <a:lnTo>
                      <a:pt x="624" y="0"/>
                    </a:lnTo>
                    <a:lnTo>
                      <a:pt x="3" y="234"/>
                    </a:lnTo>
                    <a:lnTo>
                      <a:pt x="0" y="234"/>
                    </a:lnTo>
                    <a:lnTo>
                      <a:pt x="0" y="937"/>
                    </a:lnTo>
                    <a:lnTo>
                      <a:pt x="212" y="854"/>
                    </a:lnTo>
                    <a:lnTo>
                      <a:pt x="212" y="282"/>
                    </a:lnTo>
                    <a:lnTo>
                      <a:pt x="624" y="182"/>
                    </a:lnTo>
                    <a:lnTo>
                      <a:pt x="624" y="1022"/>
                    </a:lnTo>
                    <a:lnTo>
                      <a:pt x="0" y="937"/>
                    </a:lnTo>
                    <a:lnTo>
                      <a:pt x="624" y="1169"/>
                    </a:lnTo>
                    <a:lnTo>
                      <a:pt x="624" y="1169"/>
                    </a:lnTo>
                    <a:lnTo>
                      <a:pt x="972" y="1072"/>
                    </a:lnTo>
                    <a:lnTo>
                      <a:pt x="972" y="1072"/>
                    </a:lnTo>
                    <a:lnTo>
                      <a:pt x="972" y="1072"/>
                    </a:lnTo>
                    <a:close/>
                  </a:path>
                </a:pathLst>
              </a:custGeom>
              <a:solidFill>
                <a:srgbClr val="EB4710"/>
              </a:solidFill>
              <a:ln>
                <a:noFill/>
              </a:ln>
            </p:spPr>
            <p:txBody>
              <a:bodyPr vert="horz" wrap="square" lIns="91416" tIns="45708" rIns="91416" bIns="45708" numCol="1" anchor="t" anchorCtr="0" compatLnSpc="1">
                <a:prstTxWarp prst="textNoShape">
                  <a:avLst/>
                </a:prstTxWarp>
              </a:bodyPr>
              <a:lstStyle/>
              <a:p>
                <a:pPr defTabSz="914126"/>
                <a:endParaRPr lang="en-US" sz="1799" kern="0" dirty="0">
                  <a:solidFill>
                    <a:sysClr val="windowText" lastClr="000000"/>
                  </a:solidFill>
                </a:endParaRPr>
              </a:p>
            </p:txBody>
          </p:sp>
        </p:grpSp>
        <p:pic>
          <p:nvPicPr>
            <p:cNvPr id="473" name="Picture 472"/>
            <p:cNvPicPr>
              <a:picLocks noChangeAspect="1"/>
            </p:cNvPicPr>
            <p:nvPr/>
          </p:nvPicPr>
          <p:blipFill>
            <a:blip r:embed="rId16"/>
            <a:stretch>
              <a:fillRect/>
            </a:stretch>
          </p:blipFill>
          <p:spPr>
            <a:xfrm>
              <a:off x="9859963" y="1687416"/>
              <a:ext cx="698888" cy="88554"/>
            </a:xfrm>
            <a:prstGeom prst="rect">
              <a:avLst/>
            </a:prstGeom>
          </p:spPr>
        </p:pic>
        <p:pic>
          <p:nvPicPr>
            <p:cNvPr id="474" name="Picture 473"/>
            <p:cNvPicPr>
              <a:picLocks noChangeAspect="1"/>
            </p:cNvPicPr>
            <p:nvPr/>
          </p:nvPicPr>
          <p:blipFill>
            <a:blip r:embed="rId17"/>
            <a:stretch>
              <a:fillRect/>
            </a:stretch>
          </p:blipFill>
          <p:spPr>
            <a:xfrm>
              <a:off x="8492667" y="2116583"/>
              <a:ext cx="619338" cy="254348"/>
            </a:xfrm>
            <a:prstGeom prst="rect">
              <a:avLst/>
            </a:prstGeom>
          </p:spPr>
        </p:pic>
        <p:pic>
          <p:nvPicPr>
            <p:cNvPr id="475" name="Picture 474"/>
            <p:cNvPicPr>
              <a:picLocks noChangeAspect="1"/>
            </p:cNvPicPr>
            <p:nvPr/>
          </p:nvPicPr>
          <p:blipFill>
            <a:blip r:embed="rId18"/>
            <a:stretch>
              <a:fillRect/>
            </a:stretch>
          </p:blipFill>
          <p:spPr>
            <a:xfrm>
              <a:off x="9970381" y="2516744"/>
              <a:ext cx="769090" cy="87549"/>
            </a:xfrm>
            <a:prstGeom prst="rect">
              <a:avLst/>
            </a:prstGeom>
          </p:spPr>
        </p:pic>
        <p:pic>
          <p:nvPicPr>
            <p:cNvPr id="476" name="Picture 475"/>
            <p:cNvPicPr>
              <a:picLocks noChangeAspect="1"/>
            </p:cNvPicPr>
            <p:nvPr/>
          </p:nvPicPr>
          <p:blipFill>
            <a:blip r:embed="rId19"/>
            <a:stretch>
              <a:fillRect/>
            </a:stretch>
          </p:blipFill>
          <p:spPr>
            <a:xfrm>
              <a:off x="8970355" y="2478255"/>
              <a:ext cx="747684" cy="204619"/>
            </a:xfrm>
            <a:prstGeom prst="rect">
              <a:avLst/>
            </a:prstGeom>
          </p:spPr>
        </p:pic>
        <p:pic>
          <p:nvPicPr>
            <p:cNvPr id="477" name="Picture 476"/>
            <p:cNvPicPr>
              <a:picLocks noChangeAspect="1"/>
            </p:cNvPicPr>
            <p:nvPr/>
          </p:nvPicPr>
          <p:blipFill>
            <a:blip r:embed="rId20"/>
            <a:stretch>
              <a:fillRect/>
            </a:stretch>
          </p:blipFill>
          <p:spPr>
            <a:xfrm>
              <a:off x="9289006" y="1915319"/>
              <a:ext cx="1171382" cy="127879"/>
            </a:xfrm>
            <a:prstGeom prst="rect">
              <a:avLst/>
            </a:prstGeom>
          </p:spPr>
        </p:pic>
        <p:pic>
          <p:nvPicPr>
            <p:cNvPr id="478" name="Picture 477"/>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9380098" y="2151857"/>
              <a:ext cx="610833" cy="275150"/>
            </a:xfrm>
            <a:prstGeom prst="rect">
              <a:avLst/>
            </a:prstGeom>
          </p:spPr>
        </p:pic>
        <p:grpSp>
          <p:nvGrpSpPr>
            <p:cNvPr id="479" name="Group 4"/>
            <p:cNvGrpSpPr>
              <a:grpSpLocks noChangeAspect="1"/>
            </p:cNvGrpSpPr>
            <p:nvPr/>
          </p:nvGrpSpPr>
          <p:grpSpPr bwMode="auto">
            <a:xfrm>
              <a:off x="10284513" y="2194082"/>
              <a:ext cx="662165" cy="175547"/>
              <a:chOff x="1287" y="2378"/>
              <a:chExt cx="3772" cy="1000"/>
            </a:xfrm>
          </p:grpSpPr>
          <p:sp>
            <p:nvSpPr>
              <p:cNvPr id="480" name="Freeform 5"/>
              <p:cNvSpPr>
                <a:spLocks/>
              </p:cNvSpPr>
              <p:nvPr/>
            </p:nvSpPr>
            <p:spPr bwMode="auto">
              <a:xfrm>
                <a:off x="4067" y="2378"/>
                <a:ext cx="992" cy="1000"/>
              </a:xfrm>
              <a:custGeom>
                <a:avLst/>
                <a:gdLst>
                  <a:gd name="T0" fmla="*/ 0 w 606"/>
                  <a:gd name="T1" fmla="*/ 43 h 610"/>
                  <a:gd name="T2" fmla="*/ 44 w 606"/>
                  <a:gd name="T3" fmla="*/ 0 h 610"/>
                  <a:gd name="T4" fmla="*/ 561 w 606"/>
                  <a:gd name="T5" fmla="*/ 0 h 610"/>
                  <a:gd name="T6" fmla="*/ 606 w 606"/>
                  <a:gd name="T7" fmla="*/ 43 h 610"/>
                  <a:gd name="T8" fmla="*/ 606 w 606"/>
                  <a:gd name="T9" fmla="*/ 566 h 610"/>
                  <a:gd name="T10" fmla="*/ 561 w 606"/>
                  <a:gd name="T11" fmla="*/ 610 h 610"/>
                  <a:gd name="T12" fmla="*/ 44 w 606"/>
                  <a:gd name="T13" fmla="*/ 610 h 610"/>
                  <a:gd name="T14" fmla="*/ 0 w 606"/>
                  <a:gd name="T15" fmla="*/ 566 h 610"/>
                  <a:gd name="T16" fmla="*/ 0 w 606"/>
                  <a:gd name="T17" fmla="*/ 43 h 6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06" h="610">
                    <a:moveTo>
                      <a:pt x="0" y="43"/>
                    </a:moveTo>
                    <a:cubicBezTo>
                      <a:pt x="0" y="19"/>
                      <a:pt x="20" y="0"/>
                      <a:pt x="44" y="0"/>
                    </a:cubicBezTo>
                    <a:cubicBezTo>
                      <a:pt x="561" y="0"/>
                      <a:pt x="561" y="0"/>
                      <a:pt x="561" y="0"/>
                    </a:cubicBezTo>
                    <a:cubicBezTo>
                      <a:pt x="586" y="0"/>
                      <a:pt x="606" y="19"/>
                      <a:pt x="606" y="43"/>
                    </a:cubicBezTo>
                    <a:cubicBezTo>
                      <a:pt x="606" y="566"/>
                      <a:pt x="606" y="566"/>
                      <a:pt x="606" y="566"/>
                    </a:cubicBezTo>
                    <a:cubicBezTo>
                      <a:pt x="606" y="590"/>
                      <a:pt x="586" y="610"/>
                      <a:pt x="561" y="610"/>
                    </a:cubicBezTo>
                    <a:cubicBezTo>
                      <a:pt x="44" y="610"/>
                      <a:pt x="44" y="610"/>
                      <a:pt x="44" y="610"/>
                    </a:cubicBezTo>
                    <a:cubicBezTo>
                      <a:pt x="20" y="610"/>
                      <a:pt x="0" y="590"/>
                      <a:pt x="0" y="566"/>
                    </a:cubicBezTo>
                    <a:cubicBezTo>
                      <a:pt x="0" y="43"/>
                      <a:pt x="0" y="43"/>
                      <a:pt x="0" y="43"/>
                    </a:cubicBezTo>
                    <a:close/>
                  </a:path>
                </a:pathLst>
              </a:custGeom>
              <a:solidFill>
                <a:srgbClr val="0166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481" name="Freeform 6"/>
              <p:cNvSpPr>
                <a:spLocks/>
              </p:cNvSpPr>
              <p:nvPr/>
            </p:nvSpPr>
            <p:spPr bwMode="auto">
              <a:xfrm>
                <a:off x="1287" y="2560"/>
                <a:ext cx="415" cy="656"/>
              </a:xfrm>
              <a:custGeom>
                <a:avLst/>
                <a:gdLst>
                  <a:gd name="T0" fmla="*/ 0 w 415"/>
                  <a:gd name="T1" fmla="*/ 656 h 656"/>
                  <a:gd name="T2" fmla="*/ 415 w 415"/>
                  <a:gd name="T3" fmla="*/ 656 h 656"/>
                  <a:gd name="T4" fmla="*/ 415 w 415"/>
                  <a:gd name="T5" fmla="*/ 520 h 656"/>
                  <a:gd name="T6" fmla="*/ 151 w 415"/>
                  <a:gd name="T7" fmla="*/ 520 h 656"/>
                  <a:gd name="T8" fmla="*/ 151 w 415"/>
                  <a:gd name="T9" fmla="*/ 0 h 656"/>
                  <a:gd name="T10" fmla="*/ 0 w 415"/>
                  <a:gd name="T11" fmla="*/ 0 h 656"/>
                  <a:gd name="T12" fmla="*/ 0 w 415"/>
                  <a:gd name="T13" fmla="*/ 656 h 656"/>
                  <a:gd name="T14" fmla="*/ 0 w 415"/>
                  <a:gd name="T15" fmla="*/ 656 h 65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15" h="656">
                    <a:moveTo>
                      <a:pt x="0" y="656"/>
                    </a:moveTo>
                    <a:lnTo>
                      <a:pt x="415" y="656"/>
                    </a:lnTo>
                    <a:lnTo>
                      <a:pt x="415" y="520"/>
                    </a:lnTo>
                    <a:lnTo>
                      <a:pt x="151" y="520"/>
                    </a:lnTo>
                    <a:lnTo>
                      <a:pt x="151" y="0"/>
                    </a:lnTo>
                    <a:lnTo>
                      <a:pt x="0" y="0"/>
                    </a:lnTo>
                    <a:lnTo>
                      <a:pt x="0" y="656"/>
                    </a:lnTo>
                    <a:lnTo>
                      <a:pt x="0" y="65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482" name="Freeform 7"/>
              <p:cNvSpPr>
                <a:spLocks noEditPoints="1"/>
              </p:cNvSpPr>
              <p:nvPr/>
            </p:nvSpPr>
            <p:spPr bwMode="auto">
              <a:xfrm>
                <a:off x="1752" y="2546"/>
                <a:ext cx="169" cy="670"/>
              </a:xfrm>
              <a:custGeom>
                <a:avLst/>
                <a:gdLst>
                  <a:gd name="T0" fmla="*/ 97 w 103"/>
                  <a:gd name="T1" fmla="*/ 409 h 409"/>
                  <a:gd name="T2" fmla="*/ 97 w 103"/>
                  <a:gd name="T3" fmla="*/ 133 h 409"/>
                  <a:gd name="T4" fmla="*/ 6 w 103"/>
                  <a:gd name="T5" fmla="*/ 133 h 409"/>
                  <a:gd name="T6" fmla="*/ 6 w 103"/>
                  <a:gd name="T7" fmla="*/ 409 h 409"/>
                  <a:gd name="T8" fmla="*/ 97 w 103"/>
                  <a:gd name="T9" fmla="*/ 409 h 409"/>
                  <a:gd name="T10" fmla="*/ 52 w 103"/>
                  <a:gd name="T11" fmla="*/ 96 h 409"/>
                  <a:gd name="T12" fmla="*/ 103 w 103"/>
                  <a:gd name="T13" fmla="*/ 48 h 409"/>
                  <a:gd name="T14" fmla="*/ 52 w 103"/>
                  <a:gd name="T15" fmla="*/ 0 h 409"/>
                  <a:gd name="T16" fmla="*/ 0 w 103"/>
                  <a:gd name="T17" fmla="*/ 48 h 409"/>
                  <a:gd name="T18" fmla="*/ 51 w 103"/>
                  <a:gd name="T19" fmla="*/ 96 h 409"/>
                  <a:gd name="T20" fmla="*/ 52 w 103"/>
                  <a:gd name="T21" fmla="*/ 96 h 4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3" h="409">
                    <a:moveTo>
                      <a:pt x="97" y="409"/>
                    </a:moveTo>
                    <a:cubicBezTo>
                      <a:pt x="97" y="133"/>
                      <a:pt x="97" y="133"/>
                      <a:pt x="97" y="133"/>
                    </a:cubicBezTo>
                    <a:cubicBezTo>
                      <a:pt x="6" y="133"/>
                      <a:pt x="6" y="133"/>
                      <a:pt x="6" y="133"/>
                    </a:cubicBezTo>
                    <a:cubicBezTo>
                      <a:pt x="6" y="409"/>
                      <a:pt x="6" y="409"/>
                      <a:pt x="6" y="409"/>
                    </a:cubicBezTo>
                    <a:lnTo>
                      <a:pt x="97" y="409"/>
                    </a:lnTo>
                    <a:close/>
                    <a:moveTo>
                      <a:pt x="52" y="96"/>
                    </a:moveTo>
                    <a:cubicBezTo>
                      <a:pt x="83" y="96"/>
                      <a:pt x="103" y="74"/>
                      <a:pt x="103" y="48"/>
                    </a:cubicBezTo>
                    <a:cubicBezTo>
                      <a:pt x="103" y="21"/>
                      <a:pt x="83" y="0"/>
                      <a:pt x="52" y="0"/>
                    </a:cubicBezTo>
                    <a:cubicBezTo>
                      <a:pt x="21" y="0"/>
                      <a:pt x="0" y="21"/>
                      <a:pt x="0" y="48"/>
                    </a:cubicBezTo>
                    <a:cubicBezTo>
                      <a:pt x="0" y="74"/>
                      <a:pt x="20" y="96"/>
                      <a:pt x="51" y="96"/>
                    </a:cubicBezTo>
                    <a:cubicBezTo>
                      <a:pt x="52" y="96"/>
                      <a:pt x="52" y="96"/>
                      <a:pt x="52" y="96"/>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483" name="Freeform 8"/>
              <p:cNvSpPr>
                <a:spLocks/>
              </p:cNvSpPr>
              <p:nvPr/>
            </p:nvSpPr>
            <p:spPr bwMode="auto">
              <a:xfrm>
                <a:off x="1982" y="2754"/>
                <a:ext cx="456" cy="462"/>
              </a:xfrm>
              <a:custGeom>
                <a:avLst/>
                <a:gdLst>
                  <a:gd name="T0" fmla="*/ 0 w 279"/>
                  <a:gd name="T1" fmla="*/ 282 h 282"/>
                  <a:gd name="T2" fmla="*/ 91 w 279"/>
                  <a:gd name="T3" fmla="*/ 282 h 282"/>
                  <a:gd name="T4" fmla="*/ 91 w 279"/>
                  <a:gd name="T5" fmla="*/ 128 h 282"/>
                  <a:gd name="T6" fmla="*/ 94 w 279"/>
                  <a:gd name="T7" fmla="*/ 105 h 282"/>
                  <a:gd name="T8" fmla="*/ 141 w 279"/>
                  <a:gd name="T9" fmla="*/ 72 h 282"/>
                  <a:gd name="T10" fmla="*/ 188 w 279"/>
                  <a:gd name="T11" fmla="*/ 134 h 282"/>
                  <a:gd name="T12" fmla="*/ 188 w 279"/>
                  <a:gd name="T13" fmla="*/ 282 h 282"/>
                  <a:gd name="T14" fmla="*/ 279 w 279"/>
                  <a:gd name="T15" fmla="*/ 282 h 282"/>
                  <a:gd name="T16" fmla="*/ 279 w 279"/>
                  <a:gd name="T17" fmla="*/ 124 h 282"/>
                  <a:gd name="T18" fmla="*/ 174 w 279"/>
                  <a:gd name="T19" fmla="*/ 0 h 282"/>
                  <a:gd name="T20" fmla="*/ 91 w 279"/>
                  <a:gd name="T21" fmla="*/ 46 h 282"/>
                  <a:gd name="T22" fmla="*/ 91 w 279"/>
                  <a:gd name="T23" fmla="*/ 46 h 282"/>
                  <a:gd name="T24" fmla="*/ 91 w 279"/>
                  <a:gd name="T25" fmla="*/ 6 h 282"/>
                  <a:gd name="T26" fmla="*/ 0 w 279"/>
                  <a:gd name="T27" fmla="*/ 6 h 282"/>
                  <a:gd name="T28" fmla="*/ 0 w 279"/>
                  <a:gd name="T29" fmla="*/ 282 h 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79" h="282">
                    <a:moveTo>
                      <a:pt x="0" y="282"/>
                    </a:moveTo>
                    <a:cubicBezTo>
                      <a:pt x="91" y="282"/>
                      <a:pt x="91" y="282"/>
                      <a:pt x="91" y="282"/>
                    </a:cubicBezTo>
                    <a:cubicBezTo>
                      <a:pt x="91" y="128"/>
                      <a:pt x="91" y="128"/>
                      <a:pt x="91" y="128"/>
                    </a:cubicBezTo>
                    <a:cubicBezTo>
                      <a:pt x="91" y="120"/>
                      <a:pt x="92" y="111"/>
                      <a:pt x="94" y="105"/>
                    </a:cubicBezTo>
                    <a:cubicBezTo>
                      <a:pt x="101" y="89"/>
                      <a:pt x="116" y="72"/>
                      <a:pt x="141" y="72"/>
                    </a:cubicBezTo>
                    <a:cubicBezTo>
                      <a:pt x="175" y="72"/>
                      <a:pt x="188" y="97"/>
                      <a:pt x="188" y="134"/>
                    </a:cubicBezTo>
                    <a:cubicBezTo>
                      <a:pt x="188" y="282"/>
                      <a:pt x="188" y="282"/>
                      <a:pt x="188" y="282"/>
                    </a:cubicBezTo>
                    <a:cubicBezTo>
                      <a:pt x="279" y="282"/>
                      <a:pt x="279" y="282"/>
                      <a:pt x="279" y="282"/>
                    </a:cubicBezTo>
                    <a:cubicBezTo>
                      <a:pt x="279" y="124"/>
                      <a:pt x="279" y="124"/>
                      <a:pt x="279" y="124"/>
                    </a:cubicBezTo>
                    <a:cubicBezTo>
                      <a:pt x="279" y="39"/>
                      <a:pt x="234" y="0"/>
                      <a:pt x="174" y="0"/>
                    </a:cubicBezTo>
                    <a:cubicBezTo>
                      <a:pt x="125" y="0"/>
                      <a:pt x="103" y="27"/>
                      <a:pt x="91" y="46"/>
                    </a:cubicBezTo>
                    <a:cubicBezTo>
                      <a:pt x="91" y="46"/>
                      <a:pt x="91" y="46"/>
                      <a:pt x="91" y="46"/>
                    </a:cubicBezTo>
                    <a:cubicBezTo>
                      <a:pt x="91" y="6"/>
                      <a:pt x="91" y="6"/>
                      <a:pt x="91" y="6"/>
                    </a:cubicBezTo>
                    <a:cubicBezTo>
                      <a:pt x="0" y="6"/>
                      <a:pt x="0" y="6"/>
                      <a:pt x="0" y="6"/>
                    </a:cubicBezTo>
                    <a:cubicBezTo>
                      <a:pt x="1" y="32"/>
                      <a:pt x="0" y="282"/>
                      <a:pt x="0" y="282"/>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484" name="Freeform 9"/>
              <p:cNvSpPr>
                <a:spLocks/>
              </p:cNvSpPr>
              <p:nvPr/>
            </p:nvSpPr>
            <p:spPr bwMode="auto">
              <a:xfrm>
                <a:off x="2501" y="2560"/>
                <a:ext cx="489" cy="656"/>
              </a:xfrm>
              <a:custGeom>
                <a:avLst/>
                <a:gdLst>
                  <a:gd name="T0" fmla="*/ 92 w 299"/>
                  <a:gd name="T1" fmla="*/ 0 h 400"/>
                  <a:gd name="T2" fmla="*/ 0 w 299"/>
                  <a:gd name="T3" fmla="*/ 0 h 400"/>
                  <a:gd name="T4" fmla="*/ 0 w 299"/>
                  <a:gd name="T5" fmla="*/ 400 h 400"/>
                  <a:gd name="T6" fmla="*/ 92 w 299"/>
                  <a:gd name="T7" fmla="*/ 400 h 400"/>
                  <a:gd name="T8" fmla="*/ 92 w 299"/>
                  <a:gd name="T9" fmla="*/ 310 h 400"/>
                  <a:gd name="T10" fmla="*/ 115 w 299"/>
                  <a:gd name="T11" fmla="*/ 282 h 400"/>
                  <a:gd name="T12" fmla="*/ 186 w 299"/>
                  <a:gd name="T13" fmla="*/ 400 h 400"/>
                  <a:gd name="T14" fmla="*/ 299 w 299"/>
                  <a:gd name="T15" fmla="*/ 400 h 400"/>
                  <a:gd name="T16" fmla="*/ 178 w 299"/>
                  <a:gd name="T17" fmla="*/ 229 h 400"/>
                  <a:gd name="T18" fmla="*/ 284 w 299"/>
                  <a:gd name="T19" fmla="*/ 112 h 400"/>
                  <a:gd name="T20" fmla="*/ 174 w 299"/>
                  <a:gd name="T21" fmla="*/ 112 h 400"/>
                  <a:gd name="T22" fmla="*/ 92 w 299"/>
                  <a:gd name="T23" fmla="*/ 229 h 400"/>
                  <a:gd name="T24" fmla="*/ 92 w 299"/>
                  <a:gd name="T25" fmla="*/ 0 h 4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99" h="400">
                    <a:moveTo>
                      <a:pt x="92" y="0"/>
                    </a:moveTo>
                    <a:cubicBezTo>
                      <a:pt x="0" y="0"/>
                      <a:pt x="0" y="0"/>
                      <a:pt x="0" y="0"/>
                    </a:cubicBezTo>
                    <a:cubicBezTo>
                      <a:pt x="0" y="400"/>
                      <a:pt x="0" y="400"/>
                      <a:pt x="0" y="400"/>
                    </a:cubicBezTo>
                    <a:cubicBezTo>
                      <a:pt x="92" y="400"/>
                      <a:pt x="92" y="400"/>
                      <a:pt x="92" y="400"/>
                    </a:cubicBezTo>
                    <a:cubicBezTo>
                      <a:pt x="92" y="310"/>
                      <a:pt x="92" y="310"/>
                      <a:pt x="92" y="310"/>
                    </a:cubicBezTo>
                    <a:cubicBezTo>
                      <a:pt x="115" y="282"/>
                      <a:pt x="115" y="282"/>
                      <a:pt x="115" y="282"/>
                    </a:cubicBezTo>
                    <a:cubicBezTo>
                      <a:pt x="186" y="400"/>
                      <a:pt x="186" y="400"/>
                      <a:pt x="186" y="400"/>
                    </a:cubicBezTo>
                    <a:cubicBezTo>
                      <a:pt x="299" y="400"/>
                      <a:pt x="299" y="400"/>
                      <a:pt x="299" y="400"/>
                    </a:cubicBezTo>
                    <a:cubicBezTo>
                      <a:pt x="178" y="229"/>
                      <a:pt x="178" y="229"/>
                      <a:pt x="178" y="229"/>
                    </a:cubicBezTo>
                    <a:cubicBezTo>
                      <a:pt x="284" y="112"/>
                      <a:pt x="284" y="112"/>
                      <a:pt x="284" y="112"/>
                    </a:cubicBezTo>
                    <a:cubicBezTo>
                      <a:pt x="174" y="112"/>
                      <a:pt x="174" y="112"/>
                      <a:pt x="174" y="112"/>
                    </a:cubicBezTo>
                    <a:cubicBezTo>
                      <a:pt x="174" y="112"/>
                      <a:pt x="98" y="216"/>
                      <a:pt x="92" y="229"/>
                    </a:cubicBezTo>
                    <a:lnTo>
                      <a:pt x="92"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485" name="Freeform 10"/>
              <p:cNvSpPr>
                <a:spLocks noEditPoints="1"/>
              </p:cNvSpPr>
              <p:nvPr/>
            </p:nvSpPr>
            <p:spPr bwMode="auto">
              <a:xfrm>
                <a:off x="2938" y="2732"/>
                <a:ext cx="458" cy="494"/>
              </a:xfrm>
              <a:custGeom>
                <a:avLst/>
                <a:gdLst>
                  <a:gd name="T0" fmla="*/ 277 w 280"/>
                  <a:gd name="T1" fmla="*/ 180 h 301"/>
                  <a:gd name="T2" fmla="*/ 280 w 280"/>
                  <a:gd name="T3" fmla="*/ 144 h 301"/>
                  <a:gd name="T4" fmla="*/ 149 w 280"/>
                  <a:gd name="T5" fmla="*/ 0 h 301"/>
                  <a:gd name="T6" fmla="*/ 0 w 280"/>
                  <a:gd name="T7" fmla="*/ 154 h 301"/>
                  <a:gd name="T8" fmla="*/ 157 w 280"/>
                  <a:gd name="T9" fmla="*/ 301 h 301"/>
                  <a:gd name="T10" fmla="*/ 264 w 280"/>
                  <a:gd name="T11" fmla="*/ 282 h 301"/>
                  <a:gd name="T12" fmla="*/ 252 w 280"/>
                  <a:gd name="T13" fmla="*/ 222 h 301"/>
                  <a:gd name="T14" fmla="*/ 170 w 280"/>
                  <a:gd name="T15" fmla="*/ 234 h 301"/>
                  <a:gd name="T16" fmla="*/ 87 w 280"/>
                  <a:gd name="T17" fmla="*/ 179 h 301"/>
                  <a:gd name="T18" fmla="*/ 277 w 280"/>
                  <a:gd name="T19" fmla="*/ 180 h 301"/>
                  <a:gd name="T20" fmla="*/ 277 w 280"/>
                  <a:gd name="T21" fmla="*/ 180 h 301"/>
                  <a:gd name="T22" fmla="*/ 86 w 280"/>
                  <a:gd name="T23" fmla="*/ 118 h 301"/>
                  <a:gd name="T24" fmla="*/ 144 w 280"/>
                  <a:gd name="T25" fmla="*/ 60 h 301"/>
                  <a:gd name="T26" fmla="*/ 195 w 280"/>
                  <a:gd name="T27" fmla="*/ 118 h 301"/>
                  <a:gd name="T28" fmla="*/ 86 w 280"/>
                  <a:gd name="T29" fmla="*/ 118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80" h="301">
                    <a:moveTo>
                      <a:pt x="277" y="180"/>
                    </a:moveTo>
                    <a:cubicBezTo>
                      <a:pt x="278" y="173"/>
                      <a:pt x="280" y="159"/>
                      <a:pt x="280" y="144"/>
                    </a:cubicBezTo>
                    <a:cubicBezTo>
                      <a:pt x="280" y="73"/>
                      <a:pt x="244" y="0"/>
                      <a:pt x="149" y="0"/>
                    </a:cubicBezTo>
                    <a:cubicBezTo>
                      <a:pt x="47" y="0"/>
                      <a:pt x="0" y="81"/>
                      <a:pt x="0" y="154"/>
                    </a:cubicBezTo>
                    <a:cubicBezTo>
                      <a:pt x="0" y="244"/>
                      <a:pt x="57" y="301"/>
                      <a:pt x="157" y="301"/>
                    </a:cubicBezTo>
                    <a:cubicBezTo>
                      <a:pt x="197" y="301"/>
                      <a:pt x="233" y="295"/>
                      <a:pt x="264" y="282"/>
                    </a:cubicBezTo>
                    <a:cubicBezTo>
                      <a:pt x="252" y="222"/>
                      <a:pt x="252" y="222"/>
                      <a:pt x="252" y="222"/>
                    </a:cubicBezTo>
                    <a:cubicBezTo>
                      <a:pt x="227" y="230"/>
                      <a:pt x="202" y="234"/>
                      <a:pt x="170" y="234"/>
                    </a:cubicBezTo>
                    <a:cubicBezTo>
                      <a:pt x="127" y="234"/>
                      <a:pt x="90" y="217"/>
                      <a:pt x="87" y="179"/>
                    </a:cubicBezTo>
                    <a:cubicBezTo>
                      <a:pt x="277" y="180"/>
                      <a:pt x="277" y="180"/>
                      <a:pt x="277" y="180"/>
                    </a:cubicBezTo>
                    <a:cubicBezTo>
                      <a:pt x="277" y="180"/>
                      <a:pt x="277" y="180"/>
                      <a:pt x="277" y="180"/>
                    </a:cubicBezTo>
                    <a:close/>
                    <a:moveTo>
                      <a:pt x="86" y="118"/>
                    </a:moveTo>
                    <a:cubicBezTo>
                      <a:pt x="89" y="94"/>
                      <a:pt x="105" y="60"/>
                      <a:pt x="144" y="60"/>
                    </a:cubicBezTo>
                    <a:cubicBezTo>
                      <a:pt x="185" y="60"/>
                      <a:pt x="195" y="97"/>
                      <a:pt x="195" y="118"/>
                    </a:cubicBezTo>
                    <a:lnTo>
                      <a:pt x="86" y="11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486" name="Freeform 11"/>
              <p:cNvSpPr>
                <a:spLocks noEditPoints="1"/>
              </p:cNvSpPr>
              <p:nvPr/>
            </p:nvSpPr>
            <p:spPr bwMode="auto">
              <a:xfrm>
                <a:off x="3419" y="2560"/>
                <a:ext cx="501" cy="666"/>
              </a:xfrm>
              <a:custGeom>
                <a:avLst/>
                <a:gdLst>
                  <a:gd name="T0" fmla="*/ 212 w 306"/>
                  <a:gd name="T1" fmla="*/ 0 h 406"/>
                  <a:gd name="T2" fmla="*/ 212 w 306"/>
                  <a:gd name="T3" fmla="*/ 138 h 406"/>
                  <a:gd name="T4" fmla="*/ 211 w 306"/>
                  <a:gd name="T5" fmla="*/ 138 h 406"/>
                  <a:gd name="T6" fmla="*/ 133 w 306"/>
                  <a:gd name="T7" fmla="*/ 106 h 406"/>
                  <a:gd name="T8" fmla="*/ 1 w 306"/>
                  <a:gd name="T9" fmla="*/ 259 h 406"/>
                  <a:gd name="T10" fmla="*/ 127 w 306"/>
                  <a:gd name="T11" fmla="*/ 406 h 406"/>
                  <a:gd name="T12" fmla="*/ 219 w 306"/>
                  <a:gd name="T13" fmla="*/ 358 h 406"/>
                  <a:gd name="T14" fmla="*/ 221 w 306"/>
                  <a:gd name="T15" fmla="*/ 358 h 406"/>
                  <a:gd name="T16" fmla="*/ 225 w 306"/>
                  <a:gd name="T17" fmla="*/ 400 h 406"/>
                  <a:gd name="T18" fmla="*/ 306 w 306"/>
                  <a:gd name="T19" fmla="*/ 400 h 406"/>
                  <a:gd name="T20" fmla="*/ 304 w 306"/>
                  <a:gd name="T21" fmla="*/ 314 h 406"/>
                  <a:gd name="T22" fmla="*/ 304 w 306"/>
                  <a:gd name="T23" fmla="*/ 0 h 406"/>
                  <a:gd name="T24" fmla="*/ 212 w 306"/>
                  <a:gd name="T25" fmla="*/ 0 h 406"/>
                  <a:gd name="T26" fmla="*/ 212 w 306"/>
                  <a:gd name="T27" fmla="*/ 272 h 406"/>
                  <a:gd name="T28" fmla="*/ 210 w 306"/>
                  <a:gd name="T29" fmla="*/ 292 h 406"/>
                  <a:gd name="T30" fmla="*/ 157 w 306"/>
                  <a:gd name="T31" fmla="*/ 335 h 406"/>
                  <a:gd name="T32" fmla="*/ 94 w 306"/>
                  <a:gd name="T33" fmla="*/ 256 h 406"/>
                  <a:gd name="T34" fmla="*/ 157 w 306"/>
                  <a:gd name="T35" fmla="*/ 175 h 406"/>
                  <a:gd name="T36" fmla="*/ 211 w 306"/>
                  <a:gd name="T37" fmla="*/ 218 h 406"/>
                  <a:gd name="T38" fmla="*/ 212 w 306"/>
                  <a:gd name="T39" fmla="*/ 235 h 406"/>
                  <a:gd name="T40" fmla="*/ 212 w 306"/>
                  <a:gd name="T41" fmla="*/ 272 h 4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06" h="406">
                    <a:moveTo>
                      <a:pt x="212" y="0"/>
                    </a:moveTo>
                    <a:cubicBezTo>
                      <a:pt x="212" y="138"/>
                      <a:pt x="212" y="138"/>
                      <a:pt x="212" y="138"/>
                    </a:cubicBezTo>
                    <a:cubicBezTo>
                      <a:pt x="211" y="138"/>
                      <a:pt x="211" y="138"/>
                      <a:pt x="211" y="138"/>
                    </a:cubicBezTo>
                    <a:cubicBezTo>
                      <a:pt x="197" y="119"/>
                      <a:pt x="170" y="106"/>
                      <a:pt x="133" y="106"/>
                    </a:cubicBezTo>
                    <a:cubicBezTo>
                      <a:pt x="63" y="106"/>
                      <a:pt x="0" y="162"/>
                      <a:pt x="1" y="259"/>
                    </a:cubicBezTo>
                    <a:cubicBezTo>
                      <a:pt x="1" y="348"/>
                      <a:pt x="57" y="406"/>
                      <a:pt x="127" y="406"/>
                    </a:cubicBezTo>
                    <a:cubicBezTo>
                      <a:pt x="165" y="406"/>
                      <a:pt x="201" y="390"/>
                      <a:pt x="219" y="358"/>
                    </a:cubicBezTo>
                    <a:cubicBezTo>
                      <a:pt x="221" y="358"/>
                      <a:pt x="221" y="358"/>
                      <a:pt x="221" y="358"/>
                    </a:cubicBezTo>
                    <a:cubicBezTo>
                      <a:pt x="225" y="400"/>
                      <a:pt x="225" y="400"/>
                      <a:pt x="225" y="400"/>
                    </a:cubicBezTo>
                    <a:cubicBezTo>
                      <a:pt x="306" y="400"/>
                      <a:pt x="306" y="400"/>
                      <a:pt x="306" y="400"/>
                    </a:cubicBezTo>
                    <a:cubicBezTo>
                      <a:pt x="305" y="380"/>
                      <a:pt x="304" y="347"/>
                      <a:pt x="304" y="314"/>
                    </a:cubicBezTo>
                    <a:cubicBezTo>
                      <a:pt x="304" y="0"/>
                      <a:pt x="304" y="0"/>
                      <a:pt x="304" y="0"/>
                    </a:cubicBezTo>
                    <a:cubicBezTo>
                      <a:pt x="212" y="0"/>
                      <a:pt x="212" y="0"/>
                      <a:pt x="212" y="0"/>
                    </a:cubicBezTo>
                    <a:close/>
                    <a:moveTo>
                      <a:pt x="212" y="272"/>
                    </a:moveTo>
                    <a:cubicBezTo>
                      <a:pt x="212" y="279"/>
                      <a:pt x="211" y="286"/>
                      <a:pt x="210" y="292"/>
                    </a:cubicBezTo>
                    <a:cubicBezTo>
                      <a:pt x="205" y="317"/>
                      <a:pt x="183" y="335"/>
                      <a:pt x="157" y="335"/>
                    </a:cubicBezTo>
                    <a:cubicBezTo>
                      <a:pt x="119" y="335"/>
                      <a:pt x="94" y="304"/>
                      <a:pt x="94" y="256"/>
                    </a:cubicBezTo>
                    <a:cubicBezTo>
                      <a:pt x="94" y="211"/>
                      <a:pt x="115" y="175"/>
                      <a:pt x="157" y="175"/>
                    </a:cubicBezTo>
                    <a:cubicBezTo>
                      <a:pt x="185" y="175"/>
                      <a:pt x="205" y="194"/>
                      <a:pt x="211" y="218"/>
                    </a:cubicBezTo>
                    <a:cubicBezTo>
                      <a:pt x="212" y="223"/>
                      <a:pt x="212" y="229"/>
                      <a:pt x="212" y="235"/>
                    </a:cubicBezTo>
                    <a:cubicBezTo>
                      <a:pt x="212" y="272"/>
                      <a:pt x="212" y="272"/>
                      <a:pt x="212" y="272"/>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487" name="Freeform 12"/>
              <p:cNvSpPr>
                <a:spLocks noEditPoints="1"/>
              </p:cNvSpPr>
              <p:nvPr/>
            </p:nvSpPr>
            <p:spPr bwMode="auto">
              <a:xfrm>
                <a:off x="4208" y="2546"/>
                <a:ext cx="170" cy="668"/>
              </a:xfrm>
              <a:custGeom>
                <a:avLst/>
                <a:gdLst>
                  <a:gd name="T0" fmla="*/ 98 w 104"/>
                  <a:gd name="T1" fmla="*/ 408 h 408"/>
                  <a:gd name="T2" fmla="*/ 98 w 104"/>
                  <a:gd name="T3" fmla="*/ 133 h 408"/>
                  <a:gd name="T4" fmla="*/ 6 w 104"/>
                  <a:gd name="T5" fmla="*/ 133 h 408"/>
                  <a:gd name="T6" fmla="*/ 6 w 104"/>
                  <a:gd name="T7" fmla="*/ 408 h 408"/>
                  <a:gd name="T8" fmla="*/ 98 w 104"/>
                  <a:gd name="T9" fmla="*/ 408 h 408"/>
                  <a:gd name="T10" fmla="*/ 52 w 104"/>
                  <a:gd name="T11" fmla="*/ 95 h 408"/>
                  <a:gd name="T12" fmla="*/ 104 w 104"/>
                  <a:gd name="T13" fmla="*/ 48 h 408"/>
                  <a:gd name="T14" fmla="*/ 52 w 104"/>
                  <a:gd name="T15" fmla="*/ 0 h 408"/>
                  <a:gd name="T16" fmla="*/ 0 w 104"/>
                  <a:gd name="T17" fmla="*/ 48 h 408"/>
                  <a:gd name="T18" fmla="*/ 51 w 104"/>
                  <a:gd name="T19" fmla="*/ 95 h 408"/>
                  <a:gd name="T20" fmla="*/ 52 w 104"/>
                  <a:gd name="T21" fmla="*/ 95 h 4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4" h="408">
                    <a:moveTo>
                      <a:pt x="98" y="408"/>
                    </a:moveTo>
                    <a:cubicBezTo>
                      <a:pt x="98" y="133"/>
                      <a:pt x="98" y="133"/>
                      <a:pt x="98" y="133"/>
                    </a:cubicBezTo>
                    <a:cubicBezTo>
                      <a:pt x="6" y="133"/>
                      <a:pt x="6" y="133"/>
                      <a:pt x="6" y="133"/>
                    </a:cubicBezTo>
                    <a:cubicBezTo>
                      <a:pt x="6" y="408"/>
                      <a:pt x="6" y="408"/>
                      <a:pt x="6" y="408"/>
                    </a:cubicBezTo>
                    <a:lnTo>
                      <a:pt x="98" y="408"/>
                    </a:lnTo>
                    <a:close/>
                    <a:moveTo>
                      <a:pt x="52" y="95"/>
                    </a:moveTo>
                    <a:cubicBezTo>
                      <a:pt x="84" y="95"/>
                      <a:pt x="104" y="74"/>
                      <a:pt x="104" y="48"/>
                    </a:cubicBezTo>
                    <a:cubicBezTo>
                      <a:pt x="103" y="21"/>
                      <a:pt x="84" y="0"/>
                      <a:pt x="52" y="0"/>
                    </a:cubicBezTo>
                    <a:cubicBezTo>
                      <a:pt x="21" y="0"/>
                      <a:pt x="0" y="21"/>
                      <a:pt x="0" y="48"/>
                    </a:cubicBezTo>
                    <a:cubicBezTo>
                      <a:pt x="0" y="74"/>
                      <a:pt x="20" y="95"/>
                      <a:pt x="51" y="95"/>
                    </a:cubicBezTo>
                    <a:cubicBezTo>
                      <a:pt x="52" y="95"/>
                      <a:pt x="52" y="95"/>
                      <a:pt x="52" y="9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488" name="Freeform 13"/>
              <p:cNvSpPr>
                <a:spLocks/>
              </p:cNvSpPr>
              <p:nvPr/>
            </p:nvSpPr>
            <p:spPr bwMode="auto">
              <a:xfrm>
                <a:off x="4450" y="2752"/>
                <a:ext cx="459" cy="462"/>
              </a:xfrm>
              <a:custGeom>
                <a:avLst/>
                <a:gdLst>
                  <a:gd name="T0" fmla="*/ 0 w 280"/>
                  <a:gd name="T1" fmla="*/ 282 h 282"/>
                  <a:gd name="T2" fmla="*/ 92 w 280"/>
                  <a:gd name="T3" fmla="*/ 282 h 282"/>
                  <a:gd name="T4" fmla="*/ 92 w 280"/>
                  <a:gd name="T5" fmla="*/ 128 h 282"/>
                  <a:gd name="T6" fmla="*/ 95 w 280"/>
                  <a:gd name="T7" fmla="*/ 106 h 282"/>
                  <a:gd name="T8" fmla="*/ 142 w 280"/>
                  <a:gd name="T9" fmla="*/ 73 h 282"/>
                  <a:gd name="T10" fmla="*/ 188 w 280"/>
                  <a:gd name="T11" fmla="*/ 135 h 282"/>
                  <a:gd name="T12" fmla="*/ 188 w 280"/>
                  <a:gd name="T13" fmla="*/ 282 h 282"/>
                  <a:gd name="T14" fmla="*/ 280 w 280"/>
                  <a:gd name="T15" fmla="*/ 282 h 282"/>
                  <a:gd name="T16" fmla="*/ 280 w 280"/>
                  <a:gd name="T17" fmla="*/ 124 h 282"/>
                  <a:gd name="T18" fmla="*/ 174 w 280"/>
                  <a:gd name="T19" fmla="*/ 0 h 282"/>
                  <a:gd name="T20" fmla="*/ 91 w 280"/>
                  <a:gd name="T21" fmla="*/ 47 h 282"/>
                  <a:gd name="T22" fmla="*/ 92 w 280"/>
                  <a:gd name="T23" fmla="*/ 47 h 282"/>
                  <a:gd name="T24" fmla="*/ 92 w 280"/>
                  <a:gd name="T25" fmla="*/ 7 h 282"/>
                  <a:gd name="T26" fmla="*/ 0 w 280"/>
                  <a:gd name="T27" fmla="*/ 7 h 282"/>
                  <a:gd name="T28" fmla="*/ 0 w 280"/>
                  <a:gd name="T29" fmla="*/ 282 h 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80" h="282">
                    <a:moveTo>
                      <a:pt x="0" y="282"/>
                    </a:moveTo>
                    <a:cubicBezTo>
                      <a:pt x="92" y="282"/>
                      <a:pt x="92" y="282"/>
                      <a:pt x="92" y="282"/>
                    </a:cubicBezTo>
                    <a:cubicBezTo>
                      <a:pt x="92" y="128"/>
                      <a:pt x="92" y="128"/>
                      <a:pt x="92" y="128"/>
                    </a:cubicBezTo>
                    <a:cubicBezTo>
                      <a:pt x="92" y="120"/>
                      <a:pt x="92" y="112"/>
                      <a:pt x="95" y="106"/>
                    </a:cubicBezTo>
                    <a:cubicBezTo>
                      <a:pt x="101" y="90"/>
                      <a:pt x="116" y="73"/>
                      <a:pt x="142" y="73"/>
                    </a:cubicBezTo>
                    <a:cubicBezTo>
                      <a:pt x="175" y="73"/>
                      <a:pt x="188" y="98"/>
                      <a:pt x="188" y="135"/>
                    </a:cubicBezTo>
                    <a:cubicBezTo>
                      <a:pt x="188" y="282"/>
                      <a:pt x="188" y="282"/>
                      <a:pt x="188" y="282"/>
                    </a:cubicBezTo>
                    <a:cubicBezTo>
                      <a:pt x="280" y="282"/>
                      <a:pt x="280" y="282"/>
                      <a:pt x="280" y="282"/>
                    </a:cubicBezTo>
                    <a:cubicBezTo>
                      <a:pt x="280" y="124"/>
                      <a:pt x="280" y="124"/>
                      <a:pt x="280" y="124"/>
                    </a:cubicBezTo>
                    <a:cubicBezTo>
                      <a:pt x="280" y="40"/>
                      <a:pt x="235" y="0"/>
                      <a:pt x="174" y="0"/>
                    </a:cubicBezTo>
                    <a:cubicBezTo>
                      <a:pt x="125" y="0"/>
                      <a:pt x="103" y="28"/>
                      <a:pt x="91" y="47"/>
                    </a:cubicBezTo>
                    <a:cubicBezTo>
                      <a:pt x="92" y="47"/>
                      <a:pt x="92" y="47"/>
                      <a:pt x="92" y="47"/>
                    </a:cubicBezTo>
                    <a:cubicBezTo>
                      <a:pt x="92" y="7"/>
                      <a:pt x="92" y="7"/>
                      <a:pt x="92" y="7"/>
                    </a:cubicBezTo>
                    <a:cubicBezTo>
                      <a:pt x="0" y="7"/>
                      <a:pt x="0" y="7"/>
                      <a:pt x="0" y="7"/>
                    </a:cubicBezTo>
                    <a:cubicBezTo>
                      <a:pt x="1" y="33"/>
                      <a:pt x="0" y="282"/>
                      <a:pt x="0" y="28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grpSp>
      </p:grpSp>
      <p:sp>
        <p:nvSpPr>
          <p:cNvPr id="494" name="TextBox 493"/>
          <p:cNvSpPr txBox="1"/>
          <p:nvPr/>
        </p:nvSpPr>
        <p:spPr>
          <a:xfrm>
            <a:off x="10048182" y="5917787"/>
            <a:ext cx="1012380" cy="307738"/>
          </a:xfrm>
          <a:prstGeom prst="rect">
            <a:avLst/>
          </a:prstGeom>
          <a:noFill/>
        </p:spPr>
        <p:txBody>
          <a:bodyPr wrap="none" lIns="121882" tIns="60941" rIns="121882" bIns="60941" rtlCol="0">
            <a:spAutoFit/>
          </a:bodyPr>
          <a:lstStyle/>
          <a:p>
            <a:pPr algn="ctr" defTabSz="914126">
              <a:defRPr/>
            </a:pPr>
            <a:r>
              <a:rPr lang="en-US" sz="1200" kern="0" dirty="0">
                <a:solidFill>
                  <a:srgbClr val="404040"/>
                </a:solidFill>
              </a:rPr>
              <a:t>IOT  Devices</a:t>
            </a:r>
          </a:p>
        </p:txBody>
      </p:sp>
      <p:sp>
        <p:nvSpPr>
          <p:cNvPr id="540" name="TextBox 539"/>
          <p:cNvSpPr txBox="1"/>
          <p:nvPr/>
        </p:nvSpPr>
        <p:spPr>
          <a:xfrm>
            <a:off x="8489713" y="5917787"/>
            <a:ext cx="1302524" cy="307738"/>
          </a:xfrm>
          <a:prstGeom prst="rect">
            <a:avLst/>
          </a:prstGeom>
          <a:noFill/>
        </p:spPr>
        <p:txBody>
          <a:bodyPr wrap="none" lIns="121882" tIns="60941" rIns="121882" bIns="60941" rtlCol="0">
            <a:spAutoFit/>
          </a:bodyPr>
          <a:lstStyle/>
          <a:p>
            <a:pPr algn="ctr" defTabSz="914126">
              <a:defRPr/>
            </a:pPr>
            <a:r>
              <a:rPr lang="en-US" sz="1200" kern="0" dirty="0">
                <a:solidFill>
                  <a:srgbClr val="404040"/>
                </a:solidFill>
              </a:rPr>
              <a:t>Personal Devices</a:t>
            </a:r>
          </a:p>
        </p:txBody>
      </p:sp>
      <p:grpSp>
        <p:nvGrpSpPr>
          <p:cNvPr id="422" name="Group 421"/>
          <p:cNvGrpSpPr/>
          <p:nvPr>
            <p:custDataLst>
              <p:tags r:id="rId10"/>
            </p:custDataLst>
          </p:nvPr>
        </p:nvGrpSpPr>
        <p:grpSpPr>
          <a:xfrm>
            <a:off x="9520768" y="5300231"/>
            <a:ext cx="663202" cy="663030"/>
            <a:chOff x="6023484" y="-3398497"/>
            <a:chExt cx="2942716" cy="2941950"/>
          </a:xfrm>
        </p:grpSpPr>
        <p:sp>
          <p:nvSpPr>
            <p:cNvPr id="423" name="Oval 5"/>
            <p:cNvSpPr>
              <a:spLocks noChangeArrowheads="1"/>
            </p:cNvSpPr>
            <p:nvPr/>
          </p:nvSpPr>
          <p:spPr bwMode="gray">
            <a:xfrm>
              <a:off x="6023484" y="-3398497"/>
              <a:ext cx="2942716" cy="2941950"/>
            </a:xfrm>
            <a:prstGeom prst="ellipse">
              <a:avLst/>
            </a:prstGeom>
            <a:solidFill>
              <a:schemeClr val="bg2"/>
            </a:solidFill>
            <a:ln w="76200">
              <a:solidFill>
                <a:schemeClr val="bg2"/>
              </a:solidFill>
              <a:round/>
              <a:headEnd/>
              <a:tailEnd/>
            </a:ln>
          </p:spPr>
          <p:txBody>
            <a:bodyPr vert="horz" wrap="square" lIns="121888" tIns="60944" rIns="121888" bIns="60944" numCol="1" anchor="t" anchorCtr="0" compatLnSpc="1">
              <a:prstTxWarp prst="textNoShape">
                <a:avLst/>
              </a:prstTxWarp>
            </a:bodyPr>
            <a:lstStyle/>
            <a:p>
              <a:pPr defTabSz="1218895">
                <a:defRPr/>
              </a:pPr>
              <a:endParaRPr lang="en-CA" sz="2399" kern="0" dirty="0">
                <a:solidFill>
                  <a:sysClr val="windowText" lastClr="000000"/>
                </a:solidFill>
              </a:endParaRPr>
            </a:p>
          </p:txBody>
        </p:sp>
        <p:grpSp>
          <p:nvGrpSpPr>
            <p:cNvPr id="424" name="Group 423"/>
            <p:cNvGrpSpPr/>
            <p:nvPr/>
          </p:nvGrpSpPr>
          <p:grpSpPr>
            <a:xfrm>
              <a:off x="6128656" y="-3293352"/>
              <a:ext cx="2732372" cy="2731660"/>
              <a:chOff x="5330657" y="-1357737"/>
              <a:chExt cx="669891" cy="669717"/>
            </a:xfrm>
          </p:grpSpPr>
          <p:grpSp>
            <p:nvGrpSpPr>
              <p:cNvPr id="425" name="Group 424"/>
              <p:cNvGrpSpPr/>
              <p:nvPr/>
            </p:nvGrpSpPr>
            <p:grpSpPr>
              <a:xfrm>
                <a:off x="5330657" y="-1357737"/>
                <a:ext cx="669891" cy="669717"/>
                <a:chOff x="3902109" y="2701737"/>
                <a:chExt cx="810025" cy="809814"/>
              </a:xfrm>
            </p:grpSpPr>
            <p:sp>
              <p:nvSpPr>
                <p:cNvPr id="437" name="Oval 5"/>
                <p:cNvSpPr>
                  <a:spLocks noChangeArrowheads="1"/>
                </p:cNvSpPr>
                <p:nvPr/>
              </p:nvSpPr>
              <p:spPr bwMode="gray">
                <a:xfrm>
                  <a:off x="3902109" y="2701737"/>
                  <a:ext cx="810025" cy="809814"/>
                </a:xfrm>
                <a:prstGeom prst="ellipse">
                  <a:avLst/>
                </a:prstGeom>
                <a:solidFill>
                  <a:srgbClr val="FFFFFF"/>
                </a:solidFill>
                <a:ln w="41275">
                  <a:solidFill>
                    <a:srgbClr val="F45E0A"/>
                  </a:solidFill>
                  <a:round/>
                  <a:headEnd/>
                  <a:tailEnd/>
                </a:ln>
              </p:spPr>
              <p:txBody>
                <a:bodyPr vert="horz" wrap="square" lIns="121888" tIns="60944" rIns="121888" bIns="60944" numCol="1" anchor="t" anchorCtr="0" compatLnSpc="1">
                  <a:prstTxWarp prst="textNoShape">
                    <a:avLst/>
                  </a:prstTxWarp>
                </a:bodyPr>
                <a:lstStyle/>
                <a:p>
                  <a:pPr defTabSz="1218895">
                    <a:defRPr/>
                  </a:pPr>
                  <a:endParaRPr lang="en-CA" sz="2399" kern="0" dirty="0">
                    <a:solidFill>
                      <a:sysClr val="windowText" lastClr="000000"/>
                    </a:solidFill>
                  </a:endParaRPr>
                </a:p>
              </p:txBody>
            </p:sp>
            <p:sp>
              <p:nvSpPr>
                <p:cNvPr id="438" name="Isosceles Triangle 550"/>
                <p:cNvSpPr/>
                <p:nvPr/>
              </p:nvSpPr>
              <p:spPr>
                <a:xfrm>
                  <a:off x="4071513" y="2837971"/>
                  <a:ext cx="483165" cy="433419"/>
                </a:xfrm>
                <a:prstGeom prst="triangle">
                  <a:avLst/>
                </a:prstGeom>
                <a:solidFill>
                  <a:schemeClr val="tx1"/>
                </a:solidFill>
                <a:ln w="9525">
                  <a:noFill/>
                  <a:miter lim="800000"/>
                  <a:headEnd/>
                  <a:tailEnd/>
                </a:ln>
              </p:spPr>
              <p:txBody>
                <a:bodyPr wrap="square" rtlCol="0" anchor="ctr"/>
                <a:lstStyle/>
                <a:p>
                  <a:pPr algn="ctr"/>
                  <a:endParaRPr lang="en-US" sz="1799" kern="0" dirty="0">
                    <a:solidFill>
                      <a:prstClr val="white"/>
                    </a:solidFill>
                  </a:endParaRPr>
                </a:p>
              </p:txBody>
            </p:sp>
          </p:grpSp>
          <p:grpSp>
            <p:nvGrpSpPr>
              <p:cNvPr id="426" name="Group 425"/>
              <p:cNvGrpSpPr/>
              <p:nvPr/>
            </p:nvGrpSpPr>
            <p:grpSpPr>
              <a:xfrm>
                <a:off x="5423047" y="-1265103"/>
                <a:ext cx="485111" cy="484449"/>
                <a:chOff x="5435629" y="-1135379"/>
                <a:chExt cx="341584" cy="341118"/>
              </a:xfrm>
            </p:grpSpPr>
            <p:grpSp>
              <p:nvGrpSpPr>
                <p:cNvPr id="427" name="Group 426"/>
                <p:cNvGrpSpPr>
                  <a:grpSpLocks noChangeAspect="1"/>
                </p:cNvGrpSpPr>
                <p:nvPr/>
              </p:nvGrpSpPr>
              <p:grpSpPr bwMode="auto">
                <a:xfrm>
                  <a:off x="5477051" y="-1095911"/>
                  <a:ext cx="263328" cy="239464"/>
                  <a:chOff x="3679" y="2018"/>
                  <a:chExt cx="320" cy="291"/>
                </a:xfrm>
                <a:solidFill>
                  <a:schemeClr val="bg2"/>
                </a:solidFill>
                <a:effectLst/>
              </p:grpSpPr>
              <p:sp>
                <p:nvSpPr>
                  <p:cNvPr id="433" name="Freeform 5"/>
                  <p:cNvSpPr>
                    <a:spLocks noEditPoints="1"/>
                  </p:cNvSpPr>
                  <p:nvPr/>
                </p:nvSpPr>
                <p:spPr bwMode="auto">
                  <a:xfrm>
                    <a:off x="3679" y="2018"/>
                    <a:ext cx="320" cy="291"/>
                  </a:xfrm>
                  <a:custGeom>
                    <a:avLst/>
                    <a:gdLst>
                      <a:gd name="T0" fmla="*/ 55 w 132"/>
                      <a:gd name="T1" fmla="*/ 70 h 120"/>
                      <a:gd name="T2" fmla="*/ 59 w 132"/>
                      <a:gd name="T3" fmla="*/ 65 h 120"/>
                      <a:gd name="T4" fmla="*/ 59 w 132"/>
                      <a:gd name="T5" fmla="*/ 65 h 120"/>
                      <a:gd name="T6" fmla="*/ 59 w 132"/>
                      <a:gd name="T7" fmla="*/ 64 h 120"/>
                      <a:gd name="T8" fmla="*/ 59 w 132"/>
                      <a:gd name="T9" fmla="*/ 63 h 120"/>
                      <a:gd name="T10" fmla="*/ 60 w 132"/>
                      <a:gd name="T11" fmla="*/ 62 h 120"/>
                      <a:gd name="T12" fmla="*/ 60 w 132"/>
                      <a:gd name="T13" fmla="*/ 61 h 120"/>
                      <a:gd name="T14" fmla="*/ 61 w 132"/>
                      <a:gd name="T15" fmla="*/ 61 h 120"/>
                      <a:gd name="T16" fmla="*/ 62 w 132"/>
                      <a:gd name="T17" fmla="*/ 60 h 120"/>
                      <a:gd name="T18" fmla="*/ 62 w 132"/>
                      <a:gd name="T19" fmla="*/ 59 h 120"/>
                      <a:gd name="T20" fmla="*/ 65 w 132"/>
                      <a:gd name="T21" fmla="*/ 54 h 120"/>
                      <a:gd name="T22" fmla="*/ 61 w 132"/>
                      <a:gd name="T23" fmla="*/ 2 h 120"/>
                      <a:gd name="T24" fmla="*/ 61 w 132"/>
                      <a:gd name="T25" fmla="*/ 0 h 120"/>
                      <a:gd name="T26" fmla="*/ 22 w 132"/>
                      <a:gd name="T27" fmla="*/ 50 h 120"/>
                      <a:gd name="T28" fmla="*/ 8 w 132"/>
                      <a:gd name="T29" fmla="*/ 93 h 120"/>
                      <a:gd name="T30" fmla="*/ 110 w 132"/>
                      <a:gd name="T31" fmla="*/ 50 h 120"/>
                      <a:gd name="T32" fmla="*/ 71 w 132"/>
                      <a:gd name="T33" fmla="*/ 0 h 120"/>
                      <a:gd name="T34" fmla="*/ 72 w 132"/>
                      <a:gd name="T35" fmla="*/ 2 h 120"/>
                      <a:gd name="T36" fmla="*/ 68 w 132"/>
                      <a:gd name="T37" fmla="*/ 54 h 120"/>
                      <a:gd name="T38" fmla="*/ 70 w 132"/>
                      <a:gd name="T39" fmla="*/ 59 h 120"/>
                      <a:gd name="T40" fmla="*/ 71 w 132"/>
                      <a:gd name="T41" fmla="*/ 60 h 120"/>
                      <a:gd name="T42" fmla="*/ 72 w 132"/>
                      <a:gd name="T43" fmla="*/ 61 h 120"/>
                      <a:gd name="T44" fmla="*/ 72 w 132"/>
                      <a:gd name="T45" fmla="*/ 62 h 120"/>
                      <a:gd name="T46" fmla="*/ 73 w 132"/>
                      <a:gd name="T47" fmla="*/ 62 h 120"/>
                      <a:gd name="T48" fmla="*/ 73 w 132"/>
                      <a:gd name="T49" fmla="*/ 63 h 120"/>
                      <a:gd name="T50" fmla="*/ 73 w 132"/>
                      <a:gd name="T51" fmla="*/ 64 h 120"/>
                      <a:gd name="T52" fmla="*/ 73 w 132"/>
                      <a:gd name="T53" fmla="*/ 65 h 120"/>
                      <a:gd name="T54" fmla="*/ 74 w 132"/>
                      <a:gd name="T55" fmla="*/ 68 h 120"/>
                      <a:gd name="T56" fmla="*/ 112 w 132"/>
                      <a:gd name="T57" fmla="*/ 62 h 120"/>
                      <a:gd name="T58" fmla="*/ 125 w 132"/>
                      <a:gd name="T59" fmla="*/ 94 h 120"/>
                      <a:gd name="T60" fmla="*/ 86 w 132"/>
                      <a:gd name="T61" fmla="*/ 107 h 120"/>
                      <a:gd name="T62" fmla="*/ 72 w 132"/>
                      <a:gd name="T63" fmla="*/ 71 h 120"/>
                      <a:gd name="T64" fmla="*/ 70 w 132"/>
                      <a:gd name="T65" fmla="*/ 72 h 120"/>
                      <a:gd name="T66" fmla="*/ 68 w 132"/>
                      <a:gd name="T67" fmla="*/ 72 h 120"/>
                      <a:gd name="T68" fmla="*/ 67 w 132"/>
                      <a:gd name="T69" fmla="*/ 73 h 120"/>
                      <a:gd name="T70" fmla="*/ 66 w 132"/>
                      <a:gd name="T71" fmla="*/ 73 h 120"/>
                      <a:gd name="T72" fmla="*/ 65 w 132"/>
                      <a:gd name="T73" fmla="*/ 73 h 120"/>
                      <a:gd name="T74" fmla="*/ 64 w 132"/>
                      <a:gd name="T75" fmla="*/ 73 h 120"/>
                      <a:gd name="T76" fmla="*/ 63 w 132"/>
                      <a:gd name="T77" fmla="*/ 72 h 120"/>
                      <a:gd name="T78" fmla="*/ 63 w 132"/>
                      <a:gd name="T79" fmla="*/ 72 h 120"/>
                      <a:gd name="T80" fmla="*/ 57 w 132"/>
                      <a:gd name="T81" fmla="*/ 73 h 120"/>
                      <a:gd name="T82" fmla="*/ 14 w 132"/>
                      <a:gd name="T83" fmla="*/ 102 h 120"/>
                      <a:gd name="T84" fmla="*/ 12 w 132"/>
                      <a:gd name="T85" fmla="*/ 103 h 120"/>
                      <a:gd name="T86" fmla="*/ 75 w 132"/>
                      <a:gd name="T87" fmla="*/ 111 h 120"/>
                      <a:gd name="T88" fmla="*/ 119 w 132"/>
                      <a:gd name="T89" fmla="*/ 102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32" h="120">
                        <a:moveTo>
                          <a:pt x="20" y="62"/>
                        </a:moveTo>
                        <a:cubicBezTo>
                          <a:pt x="32" y="55"/>
                          <a:pt x="47" y="59"/>
                          <a:pt x="54" y="70"/>
                        </a:cubicBezTo>
                        <a:cubicBezTo>
                          <a:pt x="55" y="70"/>
                          <a:pt x="55" y="70"/>
                          <a:pt x="55" y="70"/>
                        </a:cubicBezTo>
                        <a:cubicBezTo>
                          <a:pt x="59" y="68"/>
                          <a:pt x="59" y="68"/>
                          <a:pt x="59" y="68"/>
                        </a:cubicBezTo>
                        <a:cubicBezTo>
                          <a:pt x="59" y="68"/>
                          <a:pt x="59" y="67"/>
                          <a:pt x="59" y="67"/>
                        </a:cubicBezTo>
                        <a:cubicBezTo>
                          <a:pt x="59" y="67"/>
                          <a:pt x="59" y="66"/>
                          <a:pt x="59" y="65"/>
                        </a:cubicBezTo>
                        <a:cubicBezTo>
                          <a:pt x="59" y="65"/>
                          <a:pt x="59" y="65"/>
                          <a:pt x="59" y="65"/>
                        </a:cubicBezTo>
                        <a:cubicBezTo>
                          <a:pt x="59" y="65"/>
                          <a:pt x="59" y="65"/>
                          <a:pt x="59" y="65"/>
                        </a:cubicBezTo>
                        <a:cubicBezTo>
                          <a:pt x="59" y="65"/>
                          <a:pt x="59" y="65"/>
                          <a:pt x="59" y="65"/>
                        </a:cubicBezTo>
                        <a:cubicBezTo>
                          <a:pt x="59" y="64"/>
                          <a:pt x="59" y="64"/>
                          <a:pt x="59" y="64"/>
                        </a:cubicBezTo>
                        <a:cubicBezTo>
                          <a:pt x="59" y="64"/>
                          <a:pt x="59" y="64"/>
                          <a:pt x="59" y="64"/>
                        </a:cubicBezTo>
                        <a:cubicBezTo>
                          <a:pt x="59" y="64"/>
                          <a:pt x="59" y="64"/>
                          <a:pt x="59" y="64"/>
                        </a:cubicBezTo>
                        <a:cubicBezTo>
                          <a:pt x="59" y="64"/>
                          <a:pt x="59" y="64"/>
                          <a:pt x="59" y="64"/>
                        </a:cubicBezTo>
                        <a:cubicBezTo>
                          <a:pt x="59" y="63"/>
                          <a:pt x="59" y="63"/>
                          <a:pt x="59" y="63"/>
                        </a:cubicBezTo>
                        <a:cubicBezTo>
                          <a:pt x="59" y="63"/>
                          <a:pt x="59" y="63"/>
                          <a:pt x="59" y="63"/>
                        </a:cubicBezTo>
                        <a:cubicBezTo>
                          <a:pt x="60" y="63"/>
                          <a:pt x="60" y="63"/>
                          <a:pt x="60" y="62"/>
                        </a:cubicBezTo>
                        <a:cubicBezTo>
                          <a:pt x="60" y="62"/>
                          <a:pt x="60" y="62"/>
                          <a:pt x="60" y="62"/>
                        </a:cubicBezTo>
                        <a:cubicBezTo>
                          <a:pt x="60" y="62"/>
                          <a:pt x="60" y="62"/>
                          <a:pt x="60" y="62"/>
                        </a:cubicBezTo>
                        <a:cubicBezTo>
                          <a:pt x="60" y="62"/>
                          <a:pt x="60" y="62"/>
                          <a:pt x="60" y="62"/>
                        </a:cubicBezTo>
                        <a:cubicBezTo>
                          <a:pt x="60" y="62"/>
                          <a:pt x="60" y="61"/>
                          <a:pt x="60" y="61"/>
                        </a:cubicBezTo>
                        <a:cubicBezTo>
                          <a:pt x="60" y="61"/>
                          <a:pt x="60" y="61"/>
                          <a:pt x="60" y="61"/>
                        </a:cubicBezTo>
                        <a:cubicBezTo>
                          <a:pt x="61" y="61"/>
                          <a:pt x="61" y="61"/>
                          <a:pt x="61" y="61"/>
                        </a:cubicBezTo>
                        <a:cubicBezTo>
                          <a:pt x="61" y="61"/>
                          <a:pt x="61" y="61"/>
                          <a:pt x="61" y="61"/>
                        </a:cubicBezTo>
                        <a:cubicBezTo>
                          <a:pt x="61" y="61"/>
                          <a:pt x="61" y="61"/>
                          <a:pt x="61" y="61"/>
                        </a:cubicBezTo>
                        <a:cubicBezTo>
                          <a:pt x="61" y="60"/>
                          <a:pt x="61" y="60"/>
                          <a:pt x="61" y="60"/>
                        </a:cubicBezTo>
                        <a:cubicBezTo>
                          <a:pt x="61" y="60"/>
                          <a:pt x="61" y="60"/>
                          <a:pt x="61" y="60"/>
                        </a:cubicBezTo>
                        <a:cubicBezTo>
                          <a:pt x="62" y="60"/>
                          <a:pt x="62" y="60"/>
                          <a:pt x="62" y="60"/>
                        </a:cubicBezTo>
                        <a:cubicBezTo>
                          <a:pt x="62" y="60"/>
                          <a:pt x="62" y="60"/>
                          <a:pt x="62" y="60"/>
                        </a:cubicBezTo>
                        <a:cubicBezTo>
                          <a:pt x="62" y="60"/>
                          <a:pt x="62" y="60"/>
                          <a:pt x="62" y="59"/>
                        </a:cubicBezTo>
                        <a:cubicBezTo>
                          <a:pt x="62" y="59"/>
                          <a:pt x="62" y="59"/>
                          <a:pt x="62" y="59"/>
                        </a:cubicBezTo>
                        <a:cubicBezTo>
                          <a:pt x="63" y="59"/>
                          <a:pt x="63" y="59"/>
                          <a:pt x="64" y="59"/>
                        </a:cubicBezTo>
                        <a:cubicBezTo>
                          <a:pt x="64" y="59"/>
                          <a:pt x="65" y="58"/>
                          <a:pt x="65" y="58"/>
                        </a:cubicBezTo>
                        <a:cubicBezTo>
                          <a:pt x="65" y="54"/>
                          <a:pt x="65" y="54"/>
                          <a:pt x="65" y="54"/>
                        </a:cubicBezTo>
                        <a:cubicBezTo>
                          <a:pt x="65" y="54"/>
                          <a:pt x="64" y="53"/>
                          <a:pt x="64" y="53"/>
                        </a:cubicBezTo>
                        <a:cubicBezTo>
                          <a:pt x="51" y="52"/>
                          <a:pt x="40" y="41"/>
                          <a:pt x="40" y="28"/>
                        </a:cubicBezTo>
                        <a:cubicBezTo>
                          <a:pt x="40" y="15"/>
                          <a:pt x="49" y="5"/>
                          <a:pt x="61" y="2"/>
                        </a:cubicBezTo>
                        <a:cubicBezTo>
                          <a:pt x="61" y="2"/>
                          <a:pt x="61" y="2"/>
                          <a:pt x="61" y="2"/>
                        </a:cubicBezTo>
                        <a:cubicBezTo>
                          <a:pt x="61" y="1"/>
                          <a:pt x="61" y="1"/>
                          <a:pt x="61" y="1"/>
                        </a:cubicBezTo>
                        <a:cubicBezTo>
                          <a:pt x="61" y="0"/>
                          <a:pt x="61" y="0"/>
                          <a:pt x="61" y="0"/>
                        </a:cubicBezTo>
                        <a:cubicBezTo>
                          <a:pt x="44" y="3"/>
                          <a:pt x="31" y="17"/>
                          <a:pt x="31" y="35"/>
                        </a:cubicBezTo>
                        <a:cubicBezTo>
                          <a:pt x="31" y="39"/>
                          <a:pt x="31" y="43"/>
                          <a:pt x="33" y="46"/>
                        </a:cubicBezTo>
                        <a:cubicBezTo>
                          <a:pt x="29" y="47"/>
                          <a:pt x="25" y="48"/>
                          <a:pt x="22" y="50"/>
                        </a:cubicBezTo>
                        <a:cubicBezTo>
                          <a:pt x="7" y="59"/>
                          <a:pt x="0" y="78"/>
                          <a:pt x="7" y="94"/>
                        </a:cubicBezTo>
                        <a:cubicBezTo>
                          <a:pt x="7" y="94"/>
                          <a:pt x="7" y="94"/>
                          <a:pt x="8" y="94"/>
                        </a:cubicBezTo>
                        <a:cubicBezTo>
                          <a:pt x="8" y="93"/>
                          <a:pt x="8" y="93"/>
                          <a:pt x="8" y="93"/>
                        </a:cubicBezTo>
                        <a:cubicBezTo>
                          <a:pt x="9" y="93"/>
                          <a:pt x="9" y="93"/>
                          <a:pt x="9" y="92"/>
                        </a:cubicBezTo>
                        <a:cubicBezTo>
                          <a:pt x="5" y="81"/>
                          <a:pt x="10" y="68"/>
                          <a:pt x="20" y="62"/>
                        </a:cubicBezTo>
                        <a:close/>
                        <a:moveTo>
                          <a:pt x="110" y="50"/>
                        </a:moveTo>
                        <a:cubicBezTo>
                          <a:pt x="107" y="48"/>
                          <a:pt x="103" y="47"/>
                          <a:pt x="100" y="46"/>
                        </a:cubicBezTo>
                        <a:cubicBezTo>
                          <a:pt x="101" y="43"/>
                          <a:pt x="102" y="39"/>
                          <a:pt x="102" y="35"/>
                        </a:cubicBezTo>
                        <a:cubicBezTo>
                          <a:pt x="102" y="17"/>
                          <a:pt x="88" y="3"/>
                          <a:pt x="71" y="0"/>
                        </a:cubicBezTo>
                        <a:cubicBezTo>
                          <a:pt x="71" y="0"/>
                          <a:pt x="71" y="0"/>
                          <a:pt x="71" y="1"/>
                        </a:cubicBezTo>
                        <a:cubicBezTo>
                          <a:pt x="71" y="2"/>
                          <a:pt x="71" y="2"/>
                          <a:pt x="71" y="2"/>
                        </a:cubicBezTo>
                        <a:cubicBezTo>
                          <a:pt x="71" y="2"/>
                          <a:pt x="71" y="2"/>
                          <a:pt x="72" y="2"/>
                        </a:cubicBezTo>
                        <a:cubicBezTo>
                          <a:pt x="83" y="5"/>
                          <a:pt x="92" y="15"/>
                          <a:pt x="92" y="28"/>
                        </a:cubicBezTo>
                        <a:cubicBezTo>
                          <a:pt x="92" y="41"/>
                          <a:pt x="82" y="52"/>
                          <a:pt x="68" y="53"/>
                        </a:cubicBezTo>
                        <a:cubicBezTo>
                          <a:pt x="68" y="53"/>
                          <a:pt x="68" y="54"/>
                          <a:pt x="68" y="54"/>
                        </a:cubicBezTo>
                        <a:cubicBezTo>
                          <a:pt x="68" y="58"/>
                          <a:pt x="68" y="58"/>
                          <a:pt x="68" y="58"/>
                        </a:cubicBezTo>
                        <a:cubicBezTo>
                          <a:pt x="68" y="58"/>
                          <a:pt x="68" y="59"/>
                          <a:pt x="68" y="59"/>
                        </a:cubicBezTo>
                        <a:cubicBezTo>
                          <a:pt x="69" y="59"/>
                          <a:pt x="69" y="59"/>
                          <a:pt x="70" y="59"/>
                        </a:cubicBezTo>
                        <a:cubicBezTo>
                          <a:pt x="70" y="59"/>
                          <a:pt x="70" y="59"/>
                          <a:pt x="70" y="59"/>
                        </a:cubicBezTo>
                        <a:cubicBezTo>
                          <a:pt x="70" y="60"/>
                          <a:pt x="70" y="60"/>
                          <a:pt x="70" y="60"/>
                        </a:cubicBezTo>
                        <a:cubicBezTo>
                          <a:pt x="70" y="60"/>
                          <a:pt x="71" y="60"/>
                          <a:pt x="71" y="60"/>
                        </a:cubicBezTo>
                        <a:cubicBezTo>
                          <a:pt x="71" y="60"/>
                          <a:pt x="71" y="60"/>
                          <a:pt x="71" y="60"/>
                        </a:cubicBezTo>
                        <a:cubicBezTo>
                          <a:pt x="71" y="60"/>
                          <a:pt x="71" y="60"/>
                          <a:pt x="71" y="60"/>
                        </a:cubicBezTo>
                        <a:cubicBezTo>
                          <a:pt x="71" y="60"/>
                          <a:pt x="72" y="61"/>
                          <a:pt x="72" y="61"/>
                        </a:cubicBezTo>
                        <a:cubicBezTo>
                          <a:pt x="72" y="61"/>
                          <a:pt x="72" y="61"/>
                          <a:pt x="72" y="61"/>
                        </a:cubicBezTo>
                        <a:cubicBezTo>
                          <a:pt x="72" y="61"/>
                          <a:pt x="72" y="61"/>
                          <a:pt x="72" y="61"/>
                        </a:cubicBezTo>
                        <a:cubicBezTo>
                          <a:pt x="72" y="61"/>
                          <a:pt x="72" y="62"/>
                          <a:pt x="72" y="62"/>
                        </a:cubicBezTo>
                        <a:cubicBezTo>
                          <a:pt x="72" y="62"/>
                          <a:pt x="72" y="62"/>
                          <a:pt x="72" y="62"/>
                        </a:cubicBezTo>
                        <a:cubicBezTo>
                          <a:pt x="72" y="62"/>
                          <a:pt x="73" y="62"/>
                          <a:pt x="73" y="62"/>
                        </a:cubicBezTo>
                        <a:cubicBezTo>
                          <a:pt x="73" y="62"/>
                          <a:pt x="73" y="62"/>
                          <a:pt x="73" y="62"/>
                        </a:cubicBezTo>
                        <a:cubicBezTo>
                          <a:pt x="73" y="63"/>
                          <a:pt x="73" y="63"/>
                          <a:pt x="73" y="63"/>
                        </a:cubicBezTo>
                        <a:cubicBezTo>
                          <a:pt x="73" y="63"/>
                          <a:pt x="73" y="63"/>
                          <a:pt x="73" y="63"/>
                        </a:cubicBezTo>
                        <a:cubicBezTo>
                          <a:pt x="73" y="63"/>
                          <a:pt x="73" y="63"/>
                          <a:pt x="73" y="63"/>
                        </a:cubicBezTo>
                        <a:cubicBezTo>
                          <a:pt x="73" y="63"/>
                          <a:pt x="73" y="63"/>
                          <a:pt x="73" y="64"/>
                        </a:cubicBezTo>
                        <a:cubicBezTo>
                          <a:pt x="73" y="64"/>
                          <a:pt x="73" y="64"/>
                          <a:pt x="73" y="64"/>
                        </a:cubicBezTo>
                        <a:cubicBezTo>
                          <a:pt x="73" y="64"/>
                          <a:pt x="73" y="64"/>
                          <a:pt x="73" y="64"/>
                        </a:cubicBezTo>
                        <a:cubicBezTo>
                          <a:pt x="73" y="64"/>
                          <a:pt x="73" y="64"/>
                          <a:pt x="73" y="65"/>
                        </a:cubicBezTo>
                        <a:cubicBezTo>
                          <a:pt x="73" y="65"/>
                          <a:pt x="73" y="65"/>
                          <a:pt x="73" y="65"/>
                        </a:cubicBezTo>
                        <a:cubicBezTo>
                          <a:pt x="73" y="65"/>
                          <a:pt x="73" y="65"/>
                          <a:pt x="73" y="65"/>
                        </a:cubicBezTo>
                        <a:cubicBezTo>
                          <a:pt x="73" y="65"/>
                          <a:pt x="73" y="65"/>
                          <a:pt x="73" y="65"/>
                        </a:cubicBezTo>
                        <a:cubicBezTo>
                          <a:pt x="73" y="66"/>
                          <a:pt x="73" y="67"/>
                          <a:pt x="73" y="67"/>
                        </a:cubicBezTo>
                        <a:cubicBezTo>
                          <a:pt x="73" y="67"/>
                          <a:pt x="73" y="68"/>
                          <a:pt x="74" y="68"/>
                        </a:cubicBezTo>
                        <a:cubicBezTo>
                          <a:pt x="77" y="70"/>
                          <a:pt x="77" y="70"/>
                          <a:pt x="77" y="70"/>
                        </a:cubicBezTo>
                        <a:cubicBezTo>
                          <a:pt x="77" y="70"/>
                          <a:pt x="78" y="70"/>
                          <a:pt x="78" y="70"/>
                        </a:cubicBezTo>
                        <a:cubicBezTo>
                          <a:pt x="86" y="59"/>
                          <a:pt x="100" y="55"/>
                          <a:pt x="112" y="62"/>
                        </a:cubicBezTo>
                        <a:cubicBezTo>
                          <a:pt x="123" y="68"/>
                          <a:pt x="127" y="81"/>
                          <a:pt x="124" y="92"/>
                        </a:cubicBezTo>
                        <a:cubicBezTo>
                          <a:pt x="123" y="93"/>
                          <a:pt x="124" y="93"/>
                          <a:pt x="124" y="93"/>
                        </a:cubicBezTo>
                        <a:cubicBezTo>
                          <a:pt x="125" y="94"/>
                          <a:pt x="125" y="94"/>
                          <a:pt x="125" y="94"/>
                        </a:cubicBezTo>
                        <a:cubicBezTo>
                          <a:pt x="125" y="94"/>
                          <a:pt x="125" y="94"/>
                          <a:pt x="126" y="94"/>
                        </a:cubicBezTo>
                        <a:cubicBezTo>
                          <a:pt x="132" y="78"/>
                          <a:pt x="126" y="59"/>
                          <a:pt x="110" y="50"/>
                        </a:cubicBezTo>
                        <a:close/>
                        <a:moveTo>
                          <a:pt x="86" y="107"/>
                        </a:moveTo>
                        <a:cubicBezTo>
                          <a:pt x="75" y="100"/>
                          <a:pt x="70" y="86"/>
                          <a:pt x="76" y="74"/>
                        </a:cubicBezTo>
                        <a:cubicBezTo>
                          <a:pt x="76" y="73"/>
                          <a:pt x="76" y="73"/>
                          <a:pt x="75" y="73"/>
                        </a:cubicBezTo>
                        <a:cubicBezTo>
                          <a:pt x="72" y="71"/>
                          <a:pt x="72" y="71"/>
                          <a:pt x="72" y="71"/>
                        </a:cubicBezTo>
                        <a:cubicBezTo>
                          <a:pt x="72" y="71"/>
                          <a:pt x="71" y="71"/>
                          <a:pt x="71" y="71"/>
                        </a:cubicBezTo>
                        <a:cubicBezTo>
                          <a:pt x="71" y="71"/>
                          <a:pt x="70" y="72"/>
                          <a:pt x="70" y="72"/>
                        </a:cubicBezTo>
                        <a:cubicBezTo>
                          <a:pt x="70" y="72"/>
                          <a:pt x="70" y="72"/>
                          <a:pt x="70" y="72"/>
                        </a:cubicBezTo>
                        <a:cubicBezTo>
                          <a:pt x="69" y="72"/>
                          <a:pt x="69" y="72"/>
                          <a:pt x="69" y="72"/>
                        </a:cubicBezTo>
                        <a:cubicBezTo>
                          <a:pt x="69" y="72"/>
                          <a:pt x="69" y="72"/>
                          <a:pt x="69" y="72"/>
                        </a:cubicBezTo>
                        <a:cubicBezTo>
                          <a:pt x="69" y="72"/>
                          <a:pt x="69" y="72"/>
                          <a:pt x="68" y="72"/>
                        </a:cubicBezTo>
                        <a:cubicBezTo>
                          <a:pt x="68" y="72"/>
                          <a:pt x="68" y="72"/>
                          <a:pt x="68" y="72"/>
                        </a:cubicBezTo>
                        <a:cubicBezTo>
                          <a:pt x="68" y="73"/>
                          <a:pt x="68" y="73"/>
                          <a:pt x="67" y="73"/>
                        </a:cubicBezTo>
                        <a:cubicBezTo>
                          <a:pt x="67" y="73"/>
                          <a:pt x="67" y="73"/>
                          <a:pt x="67" y="73"/>
                        </a:cubicBezTo>
                        <a:cubicBezTo>
                          <a:pt x="67" y="73"/>
                          <a:pt x="67" y="73"/>
                          <a:pt x="67" y="73"/>
                        </a:cubicBezTo>
                        <a:cubicBezTo>
                          <a:pt x="67" y="73"/>
                          <a:pt x="67" y="73"/>
                          <a:pt x="67" y="73"/>
                        </a:cubicBezTo>
                        <a:cubicBezTo>
                          <a:pt x="66" y="73"/>
                          <a:pt x="66" y="73"/>
                          <a:pt x="66" y="73"/>
                        </a:cubicBezTo>
                        <a:cubicBezTo>
                          <a:pt x="66" y="73"/>
                          <a:pt x="66" y="73"/>
                          <a:pt x="66" y="73"/>
                        </a:cubicBezTo>
                        <a:cubicBezTo>
                          <a:pt x="66" y="73"/>
                          <a:pt x="66" y="73"/>
                          <a:pt x="66" y="73"/>
                        </a:cubicBezTo>
                        <a:cubicBezTo>
                          <a:pt x="65" y="73"/>
                          <a:pt x="65" y="73"/>
                          <a:pt x="65" y="73"/>
                        </a:cubicBezTo>
                        <a:cubicBezTo>
                          <a:pt x="65" y="73"/>
                          <a:pt x="65" y="73"/>
                          <a:pt x="65" y="73"/>
                        </a:cubicBezTo>
                        <a:cubicBezTo>
                          <a:pt x="65" y="73"/>
                          <a:pt x="65" y="73"/>
                          <a:pt x="65" y="73"/>
                        </a:cubicBezTo>
                        <a:cubicBezTo>
                          <a:pt x="64" y="73"/>
                          <a:pt x="64" y="73"/>
                          <a:pt x="64" y="73"/>
                        </a:cubicBezTo>
                        <a:cubicBezTo>
                          <a:pt x="64" y="73"/>
                          <a:pt x="64" y="72"/>
                          <a:pt x="64" y="72"/>
                        </a:cubicBezTo>
                        <a:cubicBezTo>
                          <a:pt x="64" y="72"/>
                          <a:pt x="64" y="72"/>
                          <a:pt x="64" y="72"/>
                        </a:cubicBezTo>
                        <a:cubicBezTo>
                          <a:pt x="64" y="72"/>
                          <a:pt x="64" y="72"/>
                          <a:pt x="63" y="72"/>
                        </a:cubicBezTo>
                        <a:cubicBezTo>
                          <a:pt x="63" y="72"/>
                          <a:pt x="63" y="72"/>
                          <a:pt x="63" y="72"/>
                        </a:cubicBezTo>
                        <a:cubicBezTo>
                          <a:pt x="63" y="72"/>
                          <a:pt x="63" y="72"/>
                          <a:pt x="63" y="72"/>
                        </a:cubicBezTo>
                        <a:cubicBezTo>
                          <a:pt x="63" y="72"/>
                          <a:pt x="63" y="72"/>
                          <a:pt x="63" y="72"/>
                        </a:cubicBezTo>
                        <a:cubicBezTo>
                          <a:pt x="62" y="72"/>
                          <a:pt x="62" y="71"/>
                          <a:pt x="61" y="71"/>
                        </a:cubicBezTo>
                        <a:cubicBezTo>
                          <a:pt x="61" y="71"/>
                          <a:pt x="61" y="71"/>
                          <a:pt x="60" y="71"/>
                        </a:cubicBezTo>
                        <a:cubicBezTo>
                          <a:pt x="57" y="73"/>
                          <a:pt x="57" y="73"/>
                          <a:pt x="57" y="73"/>
                        </a:cubicBezTo>
                        <a:cubicBezTo>
                          <a:pt x="57" y="73"/>
                          <a:pt x="56" y="73"/>
                          <a:pt x="57" y="74"/>
                        </a:cubicBezTo>
                        <a:cubicBezTo>
                          <a:pt x="62" y="86"/>
                          <a:pt x="58" y="100"/>
                          <a:pt x="46" y="107"/>
                        </a:cubicBezTo>
                        <a:cubicBezTo>
                          <a:pt x="35" y="113"/>
                          <a:pt x="22" y="111"/>
                          <a:pt x="14" y="102"/>
                        </a:cubicBezTo>
                        <a:cubicBezTo>
                          <a:pt x="14" y="101"/>
                          <a:pt x="14" y="101"/>
                          <a:pt x="13" y="102"/>
                        </a:cubicBezTo>
                        <a:cubicBezTo>
                          <a:pt x="12" y="102"/>
                          <a:pt x="12" y="102"/>
                          <a:pt x="12" y="102"/>
                        </a:cubicBezTo>
                        <a:cubicBezTo>
                          <a:pt x="12" y="102"/>
                          <a:pt x="12" y="103"/>
                          <a:pt x="12" y="103"/>
                        </a:cubicBezTo>
                        <a:cubicBezTo>
                          <a:pt x="23" y="116"/>
                          <a:pt x="42" y="120"/>
                          <a:pt x="57" y="111"/>
                        </a:cubicBezTo>
                        <a:cubicBezTo>
                          <a:pt x="61" y="109"/>
                          <a:pt x="64" y="107"/>
                          <a:pt x="66" y="104"/>
                        </a:cubicBezTo>
                        <a:cubicBezTo>
                          <a:pt x="69" y="107"/>
                          <a:pt x="72" y="109"/>
                          <a:pt x="75" y="111"/>
                        </a:cubicBezTo>
                        <a:cubicBezTo>
                          <a:pt x="90" y="120"/>
                          <a:pt x="110" y="116"/>
                          <a:pt x="120" y="103"/>
                        </a:cubicBezTo>
                        <a:cubicBezTo>
                          <a:pt x="120" y="103"/>
                          <a:pt x="120" y="102"/>
                          <a:pt x="120" y="102"/>
                        </a:cubicBezTo>
                        <a:cubicBezTo>
                          <a:pt x="119" y="102"/>
                          <a:pt x="119" y="102"/>
                          <a:pt x="119" y="102"/>
                        </a:cubicBezTo>
                        <a:cubicBezTo>
                          <a:pt x="119" y="101"/>
                          <a:pt x="118" y="101"/>
                          <a:pt x="118" y="102"/>
                        </a:cubicBezTo>
                        <a:cubicBezTo>
                          <a:pt x="110" y="111"/>
                          <a:pt x="97" y="113"/>
                          <a:pt x="86" y="107"/>
                        </a:cubicBezTo>
                        <a:close/>
                      </a:path>
                    </a:pathLst>
                  </a:custGeom>
                  <a:grpFill/>
                  <a:ln w="38100">
                    <a:noFill/>
                    <a:miter lim="800000"/>
                    <a:headEnd/>
                    <a:tailEnd/>
                  </a:ln>
                  <a:effectLst>
                    <a:outerShdw blurRad="533400" dist="368300" dir="2700000" sx="104000" sy="104000" algn="tl" rotWithShape="0">
                      <a:prstClr val="black">
                        <a:alpha val="17000"/>
                      </a:prstClr>
                    </a:outerShdw>
                  </a:effectLst>
                </p:spPr>
                <p:txBody>
                  <a:bodyPr wrap="square" lIns="228540" tIns="228540" rIns="228540" bIns="228540" rtlCol="0" anchor="t"/>
                  <a:lstStyle/>
                  <a:p>
                    <a:pPr>
                      <a:lnSpc>
                        <a:spcPct val="75000"/>
                      </a:lnSpc>
                    </a:pPr>
                    <a:endParaRPr lang="en-US" sz="2399" b="1" kern="0" cap="all" dirty="0">
                      <a:solidFill>
                        <a:prstClr val="white"/>
                      </a:solidFill>
                    </a:endParaRPr>
                  </a:p>
                </p:txBody>
              </p:sp>
              <p:sp>
                <p:nvSpPr>
                  <p:cNvPr id="434" name="Freeform 6"/>
                  <p:cNvSpPr>
                    <a:spLocks/>
                  </p:cNvSpPr>
                  <p:nvPr/>
                </p:nvSpPr>
                <p:spPr bwMode="auto">
                  <a:xfrm>
                    <a:off x="3793" y="2088"/>
                    <a:ext cx="94" cy="37"/>
                  </a:xfrm>
                  <a:custGeom>
                    <a:avLst/>
                    <a:gdLst>
                      <a:gd name="T0" fmla="*/ 0 w 39"/>
                      <a:gd name="T1" fmla="*/ 6 h 15"/>
                      <a:gd name="T2" fmla="*/ 6 w 39"/>
                      <a:gd name="T3" fmla="*/ 15 h 15"/>
                      <a:gd name="T4" fmla="*/ 19 w 39"/>
                      <a:gd name="T5" fmla="*/ 11 h 15"/>
                      <a:gd name="T6" fmla="*/ 33 w 39"/>
                      <a:gd name="T7" fmla="*/ 15 h 15"/>
                      <a:gd name="T8" fmla="*/ 39 w 39"/>
                      <a:gd name="T9" fmla="*/ 6 h 15"/>
                      <a:gd name="T10" fmla="*/ 19 w 39"/>
                      <a:gd name="T11" fmla="*/ 0 h 15"/>
                      <a:gd name="T12" fmla="*/ 0 w 39"/>
                      <a:gd name="T13" fmla="*/ 6 h 15"/>
                    </a:gdLst>
                    <a:ahLst/>
                    <a:cxnLst>
                      <a:cxn ang="0">
                        <a:pos x="T0" y="T1"/>
                      </a:cxn>
                      <a:cxn ang="0">
                        <a:pos x="T2" y="T3"/>
                      </a:cxn>
                      <a:cxn ang="0">
                        <a:pos x="T4" y="T5"/>
                      </a:cxn>
                      <a:cxn ang="0">
                        <a:pos x="T6" y="T7"/>
                      </a:cxn>
                      <a:cxn ang="0">
                        <a:pos x="T8" y="T9"/>
                      </a:cxn>
                      <a:cxn ang="0">
                        <a:pos x="T10" y="T11"/>
                      </a:cxn>
                      <a:cxn ang="0">
                        <a:pos x="T12" y="T13"/>
                      </a:cxn>
                    </a:cxnLst>
                    <a:rect l="0" t="0" r="r" b="b"/>
                    <a:pathLst>
                      <a:path w="39" h="15">
                        <a:moveTo>
                          <a:pt x="0" y="6"/>
                        </a:moveTo>
                        <a:cubicBezTo>
                          <a:pt x="1" y="9"/>
                          <a:pt x="3" y="12"/>
                          <a:pt x="6" y="15"/>
                        </a:cubicBezTo>
                        <a:cubicBezTo>
                          <a:pt x="10" y="12"/>
                          <a:pt x="14" y="11"/>
                          <a:pt x="19" y="11"/>
                        </a:cubicBezTo>
                        <a:cubicBezTo>
                          <a:pt x="24" y="11"/>
                          <a:pt x="29" y="12"/>
                          <a:pt x="33" y="15"/>
                        </a:cubicBezTo>
                        <a:cubicBezTo>
                          <a:pt x="35" y="12"/>
                          <a:pt x="37" y="9"/>
                          <a:pt x="39" y="6"/>
                        </a:cubicBezTo>
                        <a:cubicBezTo>
                          <a:pt x="33" y="2"/>
                          <a:pt x="26" y="0"/>
                          <a:pt x="19" y="0"/>
                        </a:cubicBezTo>
                        <a:cubicBezTo>
                          <a:pt x="12" y="0"/>
                          <a:pt x="5" y="2"/>
                          <a:pt x="0" y="6"/>
                        </a:cubicBezTo>
                        <a:close/>
                      </a:path>
                    </a:pathLst>
                  </a:custGeom>
                  <a:grpFill/>
                  <a:ln w="38100">
                    <a:noFill/>
                    <a:miter lim="800000"/>
                    <a:headEnd/>
                    <a:tailEnd/>
                  </a:ln>
                  <a:effectLst>
                    <a:outerShdw blurRad="533400" dist="368300" dir="2700000" sx="104000" sy="104000" algn="tl" rotWithShape="0">
                      <a:prstClr val="black">
                        <a:alpha val="17000"/>
                      </a:prstClr>
                    </a:outerShdw>
                  </a:effectLst>
                </p:spPr>
                <p:txBody>
                  <a:bodyPr wrap="square" lIns="228540" tIns="228540" rIns="228540" bIns="228540" rtlCol="0" anchor="t"/>
                  <a:lstStyle/>
                  <a:p>
                    <a:pPr>
                      <a:lnSpc>
                        <a:spcPct val="75000"/>
                      </a:lnSpc>
                    </a:pPr>
                    <a:endParaRPr lang="en-US" sz="2399" b="1" kern="0" cap="all" dirty="0">
                      <a:solidFill>
                        <a:prstClr val="white"/>
                      </a:solidFill>
                    </a:endParaRPr>
                  </a:p>
                </p:txBody>
              </p:sp>
              <p:sp>
                <p:nvSpPr>
                  <p:cNvPr id="435" name="Freeform 7"/>
                  <p:cNvSpPr>
                    <a:spLocks/>
                  </p:cNvSpPr>
                  <p:nvPr/>
                </p:nvSpPr>
                <p:spPr bwMode="auto">
                  <a:xfrm>
                    <a:off x="3868" y="2171"/>
                    <a:ext cx="60" cy="85"/>
                  </a:xfrm>
                  <a:custGeom>
                    <a:avLst/>
                    <a:gdLst>
                      <a:gd name="T0" fmla="*/ 25 w 25"/>
                      <a:gd name="T1" fmla="*/ 1 h 35"/>
                      <a:gd name="T2" fmla="*/ 14 w 25"/>
                      <a:gd name="T3" fmla="*/ 2 h 35"/>
                      <a:gd name="T4" fmla="*/ 10 w 25"/>
                      <a:gd name="T5" fmla="*/ 15 h 35"/>
                      <a:gd name="T6" fmla="*/ 0 w 25"/>
                      <a:gd name="T7" fmla="*/ 25 h 35"/>
                      <a:gd name="T8" fmla="*/ 5 w 25"/>
                      <a:gd name="T9" fmla="*/ 35 h 35"/>
                      <a:gd name="T10" fmla="*/ 20 w 25"/>
                      <a:gd name="T11" fmla="*/ 21 h 35"/>
                      <a:gd name="T12" fmla="*/ 25 w 25"/>
                      <a:gd name="T13" fmla="*/ 1 h 35"/>
                    </a:gdLst>
                    <a:ahLst/>
                    <a:cxnLst>
                      <a:cxn ang="0">
                        <a:pos x="T0" y="T1"/>
                      </a:cxn>
                      <a:cxn ang="0">
                        <a:pos x="T2" y="T3"/>
                      </a:cxn>
                      <a:cxn ang="0">
                        <a:pos x="T4" y="T5"/>
                      </a:cxn>
                      <a:cxn ang="0">
                        <a:pos x="T6" y="T7"/>
                      </a:cxn>
                      <a:cxn ang="0">
                        <a:pos x="T8" y="T9"/>
                      </a:cxn>
                      <a:cxn ang="0">
                        <a:pos x="T10" y="T11"/>
                      </a:cxn>
                      <a:cxn ang="0">
                        <a:pos x="T12" y="T13"/>
                      </a:cxn>
                    </a:cxnLst>
                    <a:rect l="0" t="0" r="r" b="b"/>
                    <a:pathLst>
                      <a:path w="25" h="35">
                        <a:moveTo>
                          <a:pt x="25" y="1"/>
                        </a:moveTo>
                        <a:cubicBezTo>
                          <a:pt x="21" y="0"/>
                          <a:pt x="17" y="1"/>
                          <a:pt x="14" y="2"/>
                        </a:cubicBezTo>
                        <a:cubicBezTo>
                          <a:pt x="14" y="6"/>
                          <a:pt x="13" y="11"/>
                          <a:pt x="10" y="15"/>
                        </a:cubicBezTo>
                        <a:cubicBezTo>
                          <a:pt x="8" y="20"/>
                          <a:pt x="4" y="23"/>
                          <a:pt x="0" y="25"/>
                        </a:cubicBezTo>
                        <a:cubicBezTo>
                          <a:pt x="1" y="29"/>
                          <a:pt x="3" y="32"/>
                          <a:pt x="5" y="35"/>
                        </a:cubicBezTo>
                        <a:cubicBezTo>
                          <a:pt x="11" y="32"/>
                          <a:pt x="16" y="27"/>
                          <a:pt x="20" y="21"/>
                        </a:cubicBezTo>
                        <a:cubicBezTo>
                          <a:pt x="23" y="15"/>
                          <a:pt x="25" y="8"/>
                          <a:pt x="25" y="1"/>
                        </a:cubicBezTo>
                        <a:close/>
                      </a:path>
                    </a:pathLst>
                  </a:custGeom>
                  <a:grpFill/>
                  <a:ln w="38100">
                    <a:noFill/>
                    <a:miter lim="800000"/>
                    <a:headEnd/>
                    <a:tailEnd/>
                  </a:ln>
                  <a:effectLst>
                    <a:outerShdw blurRad="533400" dist="368300" dir="2700000" sx="104000" sy="104000" algn="tl" rotWithShape="0">
                      <a:prstClr val="black">
                        <a:alpha val="17000"/>
                      </a:prstClr>
                    </a:outerShdw>
                  </a:effectLst>
                </p:spPr>
                <p:txBody>
                  <a:bodyPr wrap="square" lIns="228540" tIns="228540" rIns="228540" bIns="228540" rtlCol="0" anchor="t"/>
                  <a:lstStyle/>
                  <a:p>
                    <a:pPr>
                      <a:lnSpc>
                        <a:spcPct val="75000"/>
                      </a:lnSpc>
                    </a:pPr>
                    <a:endParaRPr lang="en-US" sz="2399" b="1" kern="0" cap="all" dirty="0">
                      <a:solidFill>
                        <a:prstClr val="white"/>
                      </a:solidFill>
                    </a:endParaRPr>
                  </a:p>
                </p:txBody>
              </p:sp>
              <p:sp>
                <p:nvSpPr>
                  <p:cNvPr id="436" name="Freeform 8"/>
                  <p:cNvSpPr>
                    <a:spLocks/>
                  </p:cNvSpPr>
                  <p:nvPr/>
                </p:nvSpPr>
                <p:spPr bwMode="auto">
                  <a:xfrm>
                    <a:off x="3749" y="2171"/>
                    <a:ext cx="61" cy="85"/>
                  </a:xfrm>
                  <a:custGeom>
                    <a:avLst/>
                    <a:gdLst>
                      <a:gd name="T0" fmla="*/ 20 w 25"/>
                      <a:gd name="T1" fmla="*/ 35 h 35"/>
                      <a:gd name="T2" fmla="*/ 25 w 25"/>
                      <a:gd name="T3" fmla="*/ 25 h 35"/>
                      <a:gd name="T4" fmla="*/ 15 w 25"/>
                      <a:gd name="T5" fmla="*/ 15 h 35"/>
                      <a:gd name="T6" fmla="*/ 12 w 25"/>
                      <a:gd name="T7" fmla="*/ 2 h 35"/>
                      <a:gd name="T8" fmla="*/ 1 w 25"/>
                      <a:gd name="T9" fmla="*/ 1 h 35"/>
                      <a:gd name="T10" fmla="*/ 6 w 25"/>
                      <a:gd name="T11" fmla="*/ 21 h 35"/>
                      <a:gd name="T12" fmla="*/ 20 w 25"/>
                      <a:gd name="T13" fmla="*/ 35 h 35"/>
                    </a:gdLst>
                    <a:ahLst/>
                    <a:cxnLst>
                      <a:cxn ang="0">
                        <a:pos x="T0" y="T1"/>
                      </a:cxn>
                      <a:cxn ang="0">
                        <a:pos x="T2" y="T3"/>
                      </a:cxn>
                      <a:cxn ang="0">
                        <a:pos x="T4" y="T5"/>
                      </a:cxn>
                      <a:cxn ang="0">
                        <a:pos x="T6" y="T7"/>
                      </a:cxn>
                      <a:cxn ang="0">
                        <a:pos x="T8" y="T9"/>
                      </a:cxn>
                      <a:cxn ang="0">
                        <a:pos x="T10" y="T11"/>
                      </a:cxn>
                      <a:cxn ang="0">
                        <a:pos x="T12" y="T13"/>
                      </a:cxn>
                    </a:cxnLst>
                    <a:rect l="0" t="0" r="r" b="b"/>
                    <a:pathLst>
                      <a:path w="25" h="35">
                        <a:moveTo>
                          <a:pt x="20" y="35"/>
                        </a:moveTo>
                        <a:cubicBezTo>
                          <a:pt x="23" y="32"/>
                          <a:pt x="24" y="29"/>
                          <a:pt x="25" y="25"/>
                        </a:cubicBezTo>
                        <a:cubicBezTo>
                          <a:pt x="21" y="23"/>
                          <a:pt x="17" y="20"/>
                          <a:pt x="15" y="15"/>
                        </a:cubicBezTo>
                        <a:cubicBezTo>
                          <a:pt x="13" y="11"/>
                          <a:pt x="11" y="6"/>
                          <a:pt x="12" y="2"/>
                        </a:cubicBezTo>
                        <a:cubicBezTo>
                          <a:pt x="8" y="1"/>
                          <a:pt x="4" y="0"/>
                          <a:pt x="1" y="1"/>
                        </a:cubicBezTo>
                        <a:cubicBezTo>
                          <a:pt x="0" y="8"/>
                          <a:pt x="2" y="15"/>
                          <a:pt x="6" y="21"/>
                        </a:cubicBezTo>
                        <a:cubicBezTo>
                          <a:pt x="9" y="27"/>
                          <a:pt x="14" y="32"/>
                          <a:pt x="20" y="35"/>
                        </a:cubicBezTo>
                        <a:close/>
                      </a:path>
                    </a:pathLst>
                  </a:custGeom>
                  <a:grpFill/>
                  <a:ln w="38100">
                    <a:noFill/>
                    <a:miter lim="800000"/>
                    <a:headEnd/>
                    <a:tailEnd/>
                  </a:ln>
                  <a:effectLst>
                    <a:outerShdw blurRad="533400" dist="368300" dir="2700000" sx="104000" sy="104000" algn="tl" rotWithShape="0">
                      <a:prstClr val="black">
                        <a:alpha val="17000"/>
                      </a:prstClr>
                    </a:outerShdw>
                  </a:effectLst>
                </p:spPr>
                <p:txBody>
                  <a:bodyPr wrap="square" lIns="228540" tIns="228540" rIns="228540" bIns="228540" rtlCol="0" anchor="t"/>
                  <a:lstStyle/>
                  <a:p>
                    <a:pPr>
                      <a:lnSpc>
                        <a:spcPct val="75000"/>
                      </a:lnSpc>
                    </a:pPr>
                    <a:endParaRPr lang="en-US" sz="2399" b="1" kern="0" cap="all" dirty="0">
                      <a:solidFill>
                        <a:prstClr val="white"/>
                      </a:solidFill>
                    </a:endParaRPr>
                  </a:p>
                </p:txBody>
              </p:sp>
            </p:grpSp>
            <p:grpSp>
              <p:nvGrpSpPr>
                <p:cNvPr id="428" name="Group 29"/>
                <p:cNvGrpSpPr>
                  <a:grpSpLocks noChangeAspect="1"/>
                </p:cNvGrpSpPr>
                <p:nvPr/>
              </p:nvGrpSpPr>
              <p:grpSpPr bwMode="auto">
                <a:xfrm>
                  <a:off x="5435629" y="-1135379"/>
                  <a:ext cx="341584" cy="341118"/>
                  <a:chOff x="3470" y="1798"/>
                  <a:chExt cx="735" cy="734"/>
                </a:xfrm>
                <a:solidFill>
                  <a:schemeClr val="bg2"/>
                </a:solidFill>
              </p:grpSpPr>
              <p:sp>
                <p:nvSpPr>
                  <p:cNvPr id="429" name="Freeform 30"/>
                  <p:cNvSpPr>
                    <a:spLocks/>
                  </p:cNvSpPr>
                  <p:nvPr/>
                </p:nvSpPr>
                <p:spPr bwMode="auto">
                  <a:xfrm>
                    <a:off x="3865" y="1798"/>
                    <a:ext cx="340" cy="340"/>
                  </a:xfrm>
                  <a:custGeom>
                    <a:avLst/>
                    <a:gdLst>
                      <a:gd name="T0" fmla="*/ 19 w 144"/>
                      <a:gd name="T1" fmla="*/ 22 h 144"/>
                      <a:gd name="T2" fmla="*/ 122 w 144"/>
                      <a:gd name="T3" fmla="*/ 125 h 144"/>
                      <a:gd name="T4" fmla="*/ 114 w 144"/>
                      <a:gd name="T5" fmla="*/ 125 h 144"/>
                      <a:gd name="T6" fmla="*/ 117 w 144"/>
                      <a:gd name="T7" fmla="*/ 144 h 144"/>
                      <a:gd name="T8" fmla="*/ 125 w 144"/>
                      <a:gd name="T9" fmla="*/ 144 h 144"/>
                      <a:gd name="T10" fmla="*/ 144 w 144"/>
                      <a:gd name="T11" fmla="*/ 144 h 144"/>
                      <a:gd name="T12" fmla="*/ 142 w 144"/>
                      <a:gd name="T13" fmla="*/ 125 h 144"/>
                      <a:gd name="T14" fmla="*/ 19 w 144"/>
                      <a:gd name="T15" fmla="*/ 3 h 144"/>
                      <a:gd name="T16" fmla="*/ 0 w 144"/>
                      <a:gd name="T17" fmla="*/ 0 h 144"/>
                      <a:gd name="T18" fmla="*/ 0 w 144"/>
                      <a:gd name="T19" fmla="*/ 19 h 144"/>
                      <a:gd name="T20" fmla="*/ 0 w 144"/>
                      <a:gd name="T21" fmla="*/ 27 h 144"/>
                      <a:gd name="T22" fmla="*/ 19 w 144"/>
                      <a:gd name="T23" fmla="*/ 30 h 144"/>
                      <a:gd name="T24" fmla="*/ 19 w 144"/>
                      <a:gd name="T25" fmla="*/ 22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44" h="144">
                        <a:moveTo>
                          <a:pt x="19" y="22"/>
                        </a:moveTo>
                        <a:cubicBezTo>
                          <a:pt x="70" y="34"/>
                          <a:pt x="111" y="74"/>
                          <a:pt x="122" y="125"/>
                        </a:cubicBezTo>
                        <a:cubicBezTo>
                          <a:pt x="114" y="125"/>
                          <a:pt x="114" y="125"/>
                          <a:pt x="114" y="125"/>
                        </a:cubicBezTo>
                        <a:cubicBezTo>
                          <a:pt x="116" y="131"/>
                          <a:pt x="117" y="137"/>
                          <a:pt x="117" y="144"/>
                        </a:cubicBezTo>
                        <a:cubicBezTo>
                          <a:pt x="125" y="144"/>
                          <a:pt x="125" y="144"/>
                          <a:pt x="125" y="144"/>
                        </a:cubicBezTo>
                        <a:cubicBezTo>
                          <a:pt x="144" y="144"/>
                          <a:pt x="144" y="144"/>
                          <a:pt x="144" y="144"/>
                        </a:cubicBezTo>
                        <a:cubicBezTo>
                          <a:pt x="144" y="137"/>
                          <a:pt x="143" y="131"/>
                          <a:pt x="142" y="125"/>
                        </a:cubicBezTo>
                        <a:cubicBezTo>
                          <a:pt x="129" y="63"/>
                          <a:pt x="81" y="15"/>
                          <a:pt x="19" y="3"/>
                        </a:cubicBezTo>
                        <a:cubicBezTo>
                          <a:pt x="13" y="1"/>
                          <a:pt x="7" y="1"/>
                          <a:pt x="0" y="0"/>
                        </a:cubicBezTo>
                        <a:cubicBezTo>
                          <a:pt x="0" y="19"/>
                          <a:pt x="0" y="19"/>
                          <a:pt x="0" y="19"/>
                        </a:cubicBezTo>
                        <a:cubicBezTo>
                          <a:pt x="0" y="27"/>
                          <a:pt x="0" y="27"/>
                          <a:pt x="0" y="27"/>
                        </a:cubicBezTo>
                        <a:cubicBezTo>
                          <a:pt x="7" y="28"/>
                          <a:pt x="13" y="29"/>
                          <a:pt x="19" y="30"/>
                        </a:cubicBezTo>
                        <a:lnTo>
                          <a:pt x="19" y="22"/>
                        </a:lnTo>
                        <a:close/>
                      </a:path>
                    </a:pathLst>
                  </a:custGeom>
                  <a:grpFill/>
                  <a:ln w="38100">
                    <a:noFill/>
                    <a:miter lim="800000"/>
                    <a:headEnd/>
                    <a:tailEnd/>
                  </a:ln>
                  <a:effectLst>
                    <a:outerShdw blurRad="533400" dist="368300" dir="2700000" sx="104000" sy="104000" algn="tl" rotWithShape="0">
                      <a:prstClr val="black">
                        <a:alpha val="17000"/>
                      </a:prstClr>
                    </a:outerShdw>
                  </a:effectLst>
                </p:spPr>
                <p:txBody>
                  <a:bodyPr wrap="square" lIns="228540" tIns="228540" rIns="228540" bIns="228540" rtlCol="0" anchor="t"/>
                  <a:lstStyle/>
                  <a:p>
                    <a:pPr>
                      <a:lnSpc>
                        <a:spcPct val="75000"/>
                      </a:lnSpc>
                    </a:pPr>
                    <a:endParaRPr lang="en-US" sz="2399" b="1" kern="0" cap="all" dirty="0">
                      <a:solidFill>
                        <a:prstClr val="white"/>
                      </a:solidFill>
                    </a:endParaRPr>
                  </a:p>
                </p:txBody>
              </p:sp>
              <p:sp>
                <p:nvSpPr>
                  <p:cNvPr id="430" name="Freeform 31"/>
                  <p:cNvSpPr>
                    <a:spLocks/>
                  </p:cNvSpPr>
                  <p:nvPr/>
                </p:nvSpPr>
                <p:spPr bwMode="auto">
                  <a:xfrm>
                    <a:off x="3470" y="2192"/>
                    <a:ext cx="341" cy="340"/>
                  </a:xfrm>
                  <a:custGeom>
                    <a:avLst/>
                    <a:gdLst>
                      <a:gd name="T0" fmla="*/ 125 w 144"/>
                      <a:gd name="T1" fmla="*/ 122 h 144"/>
                      <a:gd name="T2" fmla="*/ 22 w 144"/>
                      <a:gd name="T3" fmla="*/ 19 h 144"/>
                      <a:gd name="T4" fmla="*/ 30 w 144"/>
                      <a:gd name="T5" fmla="*/ 19 h 144"/>
                      <a:gd name="T6" fmla="*/ 27 w 144"/>
                      <a:gd name="T7" fmla="*/ 0 h 144"/>
                      <a:gd name="T8" fmla="*/ 19 w 144"/>
                      <a:gd name="T9" fmla="*/ 0 h 144"/>
                      <a:gd name="T10" fmla="*/ 0 w 144"/>
                      <a:gd name="T11" fmla="*/ 0 h 144"/>
                      <a:gd name="T12" fmla="*/ 3 w 144"/>
                      <a:gd name="T13" fmla="*/ 19 h 144"/>
                      <a:gd name="T14" fmla="*/ 125 w 144"/>
                      <a:gd name="T15" fmla="*/ 141 h 144"/>
                      <a:gd name="T16" fmla="*/ 144 w 144"/>
                      <a:gd name="T17" fmla="*/ 144 h 144"/>
                      <a:gd name="T18" fmla="*/ 144 w 144"/>
                      <a:gd name="T19" fmla="*/ 125 h 144"/>
                      <a:gd name="T20" fmla="*/ 144 w 144"/>
                      <a:gd name="T21" fmla="*/ 117 h 144"/>
                      <a:gd name="T22" fmla="*/ 125 w 144"/>
                      <a:gd name="T23" fmla="*/ 114 h 144"/>
                      <a:gd name="T24" fmla="*/ 125 w 144"/>
                      <a:gd name="T25" fmla="*/ 122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44" h="144">
                        <a:moveTo>
                          <a:pt x="125" y="122"/>
                        </a:moveTo>
                        <a:cubicBezTo>
                          <a:pt x="74" y="110"/>
                          <a:pt x="34" y="70"/>
                          <a:pt x="22" y="19"/>
                        </a:cubicBezTo>
                        <a:cubicBezTo>
                          <a:pt x="30" y="19"/>
                          <a:pt x="30" y="19"/>
                          <a:pt x="30" y="19"/>
                        </a:cubicBezTo>
                        <a:cubicBezTo>
                          <a:pt x="29" y="13"/>
                          <a:pt x="28" y="7"/>
                          <a:pt x="27" y="0"/>
                        </a:cubicBezTo>
                        <a:cubicBezTo>
                          <a:pt x="19" y="0"/>
                          <a:pt x="19" y="0"/>
                          <a:pt x="19" y="0"/>
                        </a:cubicBezTo>
                        <a:cubicBezTo>
                          <a:pt x="0" y="0"/>
                          <a:pt x="0" y="0"/>
                          <a:pt x="0" y="0"/>
                        </a:cubicBezTo>
                        <a:cubicBezTo>
                          <a:pt x="1" y="7"/>
                          <a:pt x="2" y="13"/>
                          <a:pt x="3" y="19"/>
                        </a:cubicBezTo>
                        <a:cubicBezTo>
                          <a:pt x="15" y="81"/>
                          <a:pt x="64" y="129"/>
                          <a:pt x="125" y="141"/>
                        </a:cubicBezTo>
                        <a:cubicBezTo>
                          <a:pt x="131" y="143"/>
                          <a:pt x="138" y="143"/>
                          <a:pt x="144" y="144"/>
                        </a:cubicBezTo>
                        <a:cubicBezTo>
                          <a:pt x="144" y="125"/>
                          <a:pt x="144" y="125"/>
                          <a:pt x="144" y="125"/>
                        </a:cubicBezTo>
                        <a:cubicBezTo>
                          <a:pt x="144" y="117"/>
                          <a:pt x="144" y="117"/>
                          <a:pt x="144" y="117"/>
                        </a:cubicBezTo>
                        <a:cubicBezTo>
                          <a:pt x="137" y="116"/>
                          <a:pt x="131" y="115"/>
                          <a:pt x="125" y="114"/>
                        </a:cubicBezTo>
                        <a:lnTo>
                          <a:pt x="125" y="122"/>
                        </a:lnTo>
                        <a:close/>
                      </a:path>
                    </a:pathLst>
                  </a:custGeom>
                  <a:grpFill/>
                  <a:ln w="38100">
                    <a:noFill/>
                    <a:miter lim="800000"/>
                    <a:headEnd/>
                    <a:tailEnd/>
                  </a:ln>
                  <a:effectLst>
                    <a:outerShdw blurRad="533400" dist="368300" dir="2700000" sx="104000" sy="104000" algn="tl" rotWithShape="0">
                      <a:prstClr val="black">
                        <a:alpha val="17000"/>
                      </a:prstClr>
                    </a:outerShdw>
                  </a:effectLst>
                </p:spPr>
                <p:txBody>
                  <a:bodyPr wrap="square" lIns="228540" tIns="228540" rIns="228540" bIns="228540" rtlCol="0" anchor="t"/>
                  <a:lstStyle/>
                  <a:p>
                    <a:pPr>
                      <a:lnSpc>
                        <a:spcPct val="75000"/>
                      </a:lnSpc>
                    </a:pPr>
                    <a:endParaRPr lang="en-US" sz="2399" b="1" kern="0" cap="all" dirty="0">
                      <a:solidFill>
                        <a:prstClr val="white"/>
                      </a:solidFill>
                    </a:endParaRPr>
                  </a:p>
                </p:txBody>
              </p:sp>
              <p:sp>
                <p:nvSpPr>
                  <p:cNvPr id="431" name="Freeform 32"/>
                  <p:cNvSpPr>
                    <a:spLocks/>
                  </p:cNvSpPr>
                  <p:nvPr/>
                </p:nvSpPr>
                <p:spPr bwMode="auto">
                  <a:xfrm>
                    <a:off x="3865" y="2192"/>
                    <a:ext cx="340" cy="340"/>
                  </a:xfrm>
                  <a:custGeom>
                    <a:avLst/>
                    <a:gdLst>
                      <a:gd name="T0" fmla="*/ 122 w 144"/>
                      <a:gd name="T1" fmla="*/ 19 h 144"/>
                      <a:gd name="T2" fmla="*/ 19 w 144"/>
                      <a:gd name="T3" fmla="*/ 122 h 144"/>
                      <a:gd name="T4" fmla="*/ 19 w 144"/>
                      <a:gd name="T5" fmla="*/ 114 h 144"/>
                      <a:gd name="T6" fmla="*/ 0 w 144"/>
                      <a:gd name="T7" fmla="*/ 117 h 144"/>
                      <a:gd name="T8" fmla="*/ 0 w 144"/>
                      <a:gd name="T9" fmla="*/ 125 h 144"/>
                      <a:gd name="T10" fmla="*/ 0 w 144"/>
                      <a:gd name="T11" fmla="*/ 144 h 144"/>
                      <a:gd name="T12" fmla="*/ 19 w 144"/>
                      <a:gd name="T13" fmla="*/ 141 h 144"/>
                      <a:gd name="T14" fmla="*/ 142 w 144"/>
                      <a:gd name="T15" fmla="*/ 19 h 144"/>
                      <a:gd name="T16" fmla="*/ 144 w 144"/>
                      <a:gd name="T17" fmla="*/ 0 h 144"/>
                      <a:gd name="T18" fmla="*/ 125 w 144"/>
                      <a:gd name="T19" fmla="*/ 0 h 144"/>
                      <a:gd name="T20" fmla="*/ 117 w 144"/>
                      <a:gd name="T21" fmla="*/ 0 h 144"/>
                      <a:gd name="T22" fmla="*/ 114 w 144"/>
                      <a:gd name="T23" fmla="*/ 19 h 144"/>
                      <a:gd name="T24" fmla="*/ 122 w 144"/>
                      <a:gd name="T25" fmla="*/ 19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44" h="144">
                        <a:moveTo>
                          <a:pt x="122" y="19"/>
                        </a:moveTo>
                        <a:cubicBezTo>
                          <a:pt x="111" y="70"/>
                          <a:pt x="70" y="110"/>
                          <a:pt x="19" y="122"/>
                        </a:cubicBezTo>
                        <a:cubicBezTo>
                          <a:pt x="19" y="114"/>
                          <a:pt x="19" y="114"/>
                          <a:pt x="19" y="114"/>
                        </a:cubicBezTo>
                        <a:cubicBezTo>
                          <a:pt x="13" y="115"/>
                          <a:pt x="7" y="116"/>
                          <a:pt x="0" y="117"/>
                        </a:cubicBezTo>
                        <a:cubicBezTo>
                          <a:pt x="0" y="125"/>
                          <a:pt x="0" y="125"/>
                          <a:pt x="0" y="125"/>
                        </a:cubicBezTo>
                        <a:cubicBezTo>
                          <a:pt x="0" y="144"/>
                          <a:pt x="0" y="144"/>
                          <a:pt x="0" y="144"/>
                        </a:cubicBezTo>
                        <a:cubicBezTo>
                          <a:pt x="7" y="143"/>
                          <a:pt x="13" y="143"/>
                          <a:pt x="19" y="141"/>
                        </a:cubicBezTo>
                        <a:cubicBezTo>
                          <a:pt x="81" y="129"/>
                          <a:pt x="129" y="81"/>
                          <a:pt x="142" y="19"/>
                        </a:cubicBezTo>
                        <a:cubicBezTo>
                          <a:pt x="143" y="13"/>
                          <a:pt x="144" y="7"/>
                          <a:pt x="144" y="0"/>
                        </a:cubicBezTo>
                        <a:cubicBezTo>
                          <a:pt x="125" y="0"/>
                          <a:pt x="125" y="0"/>
                          <a:pt x="125" y="0"/>
                        </a:cubicBezTo>
                        <a:cubicBezTo>
                          <a:pt x="117" y="0"/>
                          <a:pt x="117" y="0"/>
                          <a:pt x="117" y="0"/>
                        </a:cubicBezTo>
                        <a:cubicBezTo>
                          <a:pt x="117" y="7"/>
                          <a:pt x="116" y="13"/>
                          <a:pt x="114" y="19"/>
                        </a:cubicBezTo>
                        <a:lnTo>
                          <a:pt x="122" y="19"/>
                        </a:lnTo>
                        <a:close/>
                      </a:path>
                    </a:pathLst>
                  </a:custGeom>
                  <a:grpFill/>
                  <a:ln w="38100">
                    <a:noFill/>
                    <a:miter lim="800000"/>
                    <a:headEnd/>
                    <a:tailEnd/>
                  </a:ln>
                  <a:effectLst>
                    <a:outerShdw blurRad="533400" dist="368300" dir="2700000" sx="104000" sy="104000" algn="tl" rotWithShape="0">
                      <a:prstClr val="black">
                        <a:alpha val="17000"/>
                      </a:prstClr>
                    </a:outerShdw>
                  </a:effectLst>
                </p:spPr>
                <p:txBody>
                  <a:bodyPr wrap="square" lIns="228540" tIns="228540" rIns="228540" bIns="228540" rtlCol="0" anchor="t"/>
                  <a:lstStyle/>
                  <a:p>
                    <a:pPr>
                      <a:lnSpc>
                        <a:spcPct val="75000"/>
                      </a:lnSpc>
                    </a:pPr>
                    <a:endParaRPr lang="en-US" sz="2399" b="1" kern="0" cap="all" dirty="0">
                      <a:solidFill>
                        <a:prstClr val="white"/>
                      </a:solidFill>
                    </a:endParaRPr>
                  </a:p>
                </p:txBody>
              </p:sp>
              <p:sp>
                <p:nvSpPr>
                  <p:cNvPr id="432" name="Freeform 33"/>
                  <p:cNvSpPr>
                    <a:spLocks/>
                  </p:cNvSpPr>
                  <p:nvPr/>
                </p:nvSpPr>
                <p:spPr bwMode="auto">
                  <a:xfrm>
                    <a:off x="3470" y="1798"/>
                    <a:ext cx="341" cy="340"/>
                  </a:xfrm>
                  <a:custGeom>
                    <a:avLst/>
                    <a:gdLst>
                      <a:gd name="T0" fmla="*/ 22 w 144"/>
                      <a:gd name="T1" fmla="*/ 125 h 144"/>
                      <a:gd name="T2" fmla="*/ 125 w 144"/>
                      <a:gd name="T3" fmla="*/ 22 h 144"/>
                      <a:gd name="T4" fmla="*/ 125 w 144"/>
                      <a:gd name="T5" fmla="*/ 30 h 144"/>
                      <a:gd name="T6" fmla="*/ 144 w 144"/>
                      <a:gd name="T7" fmla="*/ 27 h 144"/>
                      <a:gd name="T8" fmla="*/ 144 w 144"/>
                      <a:gd name="T9" fmla="*/ 19 h 144"/>
                      <a:gd name="T10" fmla="*/ 144 w 144"/>
                      <a:gd name="T11" fmla="*/ 0 h 144"/>
                      <a:gd name="T12" fmla="*/ 125 w 144"/>
                      <a:gd name="T13" fmla="*/ 3 h 144"/>
                      <a:gd name="T14" fmla="*/ 3 w 144"/>
                      <a:gd name="T15" fmla="*/ 125 h 144"/>
                      <a:gd name="T16" fmla="*/ 0 w 144"/>
                      <a:gd name="T17" fmla="*/ 144 h 144"/>
                      <a:gd name="T18" fmla="*/ 19 w 144"/>
                      <a:gd name="T19" fmla="*/ 144 h 144"/>
                      <a:gd name="T20" fmla="*/ 27 w 144"/>
                      <a:gd name="T21" fmla="*/ 144 h 144"/>
                      <a:gd name="T22" fmla="*/ 30 w 144"/>
                      <a:gd name="T23" fmla="*/ 125 h 144"/>
                      <a:gd name="T24" fmla="*/ 22 w 144"/>
                      <a:gd name="T25" fmla="*/ 125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44" h="144">
                        <a:moveTo>
                          <a:pt x="22" y="125"/>
                        </a:moveTo>
                        <a:cubicBezTo>
                          <a:pt x="34" y="74"/>
                          <a:pt x="74" y="34"/>
                          <a:pt x="125" y="22"/>
                        </a:cubicBezTo>
                        <a:cubicBezTo>
                          <a:pt x="125" y="30"/>
                          <a:pt x="125" y="30"/>
                          <a:pt x="125" y="30"/>
                        </a:cubicBezTo>
                        <a:cubicBezTo>
                          <a:pt x="131" y="29"/>
                          <a:pt x="137" y="28"/>
                          <a:pt x="144" y="27"/>
                        </a:cubicBezTo>
                        <a:cubicBezTo>
                          <a:pt x="144" y="19"/>
                          <a:pt x="144" y="19"/>
                          <a:pt x="144" y="19"/>
                        </a:cubicBezTo>
                        <a:cubicBezTo>
                          <a:pt x="144" y="0"/>
                          <a:pt x="144" y="0"/>
                          <a:pt x="144" y="0"/>
                        </a:cubicBezTo>
                        <a:cubicBezTo>
                          <a:pt x="138" y="1"/>
                          <a:pt x="131" y="1"/>
                          <a:pt x="125" y="3"/>
                        </a:cubicBezTo>
                        <a:cubicBezTo>
                          <a:pt x="64" y="15"/>
                          <a:pt x="15" y="63"/>
                          <a:pt x="3" y="125"/>
                        </a:cubicBezTo>
                        <a:cubicBezTo>
                          <a:pt x="2" y="131"/>
                          <a:pt x="1" y="137"/>
                          <a:pt x="0" y="144"/>
                        </a:cubicBezTo>
                        <a:cubicBezTo>
                          <a:pt x="19" y="144"/>
                          <a:pt x="19" y="144"/>
                          <a:pt x="19" y="144"/>
                        </a:cubicBezTo>
                        <a:cubicBezTo>
                          <a:pt x="27" y="144"/>
                          <a:pt x="27" y="144"/>
                          <a:pt x="27" y="144"/>
                        </a:cubicBezTo>
                        <a:cubicBezTo>
                          <a:pt x="28" y="137"/>
                          <a:pt x="29" y="131"/>
                          <a:pt x="30" y="125"/>
                        </a:cubicBezTo>
                        <a:lnTo>
                          <a:pt x="22" y="125"/>
                        </a:lnTo>
                        <a:close/>
                      </a:path>
                    </a:pathLst>
                  </a:custGeom>
                  <a:grpFill/>
                  <a:ln w="38100">
                    <a:noFill/>
                    <a:miter lim="800000"/>
                    <a:headEnd/>
                    <a:tailEnd/>
                  </a:ln>
                  <a:effectLst>
                    <a:outerShdw blurRad="533400" dist="368300" dir="2700000" sx="104000" sy="104000" algn="tl" rotWithShape="0">
                      <a:prstClr val="black">
                        <a:alpha val="17000"/>
                      </a:prstClr>
                    </a:outerShdw>
                  </a:effectLst>
                </p:spPr>
                <p:txBody>
                  <a:bodyPr wrap="square" lIns="228540" tIns="228540" rIns="228540" bIns="228540" rtlCol="0" anchor="t"/>
                  <a:lstStyle/>
                  <a:p>
                    <a:pPr>
                      <a:lnSpc>
                        <a:spcPct val="75000"/>
                      </a:lnSpc>
                    </a:pPr>
                    <a:endParaRPr lang="en-US" sz="2399" b="1" kern="0" cap="all" dirty="0">
                      <a:solidFill>
                        <a:prstClr val="white"/>
                      </a:solidFill>
                    </a:endParaRPr>
                  </a:p>
                </p:txBody>
              </p:sp>
            </p:grpSp>
          </p:grpSp>
        </p:grpSp>
      </p:grpSp>
      <p:grpSp>
        <p:nvGrpSpPr>
          <p:cNvPr id="623" name="Group 622"/>
          <p:cNvGrpSpPr/>
          <p:nvPr>
            <p:custDataLst>
              <p:tags r:id="rId11"/>
            </p:custDataLst>
          </p:nvPr>
        </p:nvGrpSpPr>
        <p:grpSpPr>
          <a:xfrm>
            <a:off x="798432" y="3493627"/>
            <a:ext cx="663202" cy="663030"/>
            <a:chOff x="6023484" y="-3398497"/>
            <a:chExt cx="2942716" cy="2941950"/>
          </a:xfrm>
        </p:grpSpPr>
        <p:sp>
          <p:nvSpPr>
            <p:cNvPr id="624" name="Oval 5"/>
            <p:cNvSpPr>
              <a:spLocks noChangeArrowheads="1"/>
            </p:cNvSpPr>
            <p:nvPr/>
          </p:nvSpPr>
          <p:spPr bwMode="gray">
            <a:xfrm>
              <a:off x="6023484" y="-3398497"/>
              <a:ext cx="2942716" cy="2941950"/>
            </a:xfrm>
            <a:prstGeom prst="ellipse">
              <a:avLst/>
            </a:prstGeom>
            <a:solidFill>
              <a:schemeClr val="bg2"/>
            </a:solidFill>
            <a:ln w="76200">
              <a:solidFill>
                <a:schemeClr val="bg2"/>
              </a:solidFill>
              <a:round/>
              <a:headEnd/>
              <a:tailEnd/>
            </a:ln>
          </p:spPr>
          <p:txBody>
            <a:bodyPr vert="horz" wrap="square" lIns="121888" tIns="60944" rIns="121888" bIns="60944" numCol="1" anchor="t" anchorCtr="0" compatLnSpc="1">
              <a:prstTxWarp prst="textNoShape">
                <a:avLst/>
              </a:prstTxWarp>
            </a:bodyPr>
            <a:lstStyle/>
            <a:p>
              <a:pPr defTabSz="1218895">
                <a:defRPr/>
              </a:pPr>
              <a:endParaRPr lang="en-CA" sz="2399" kern="0" dirty="0">
                <a:solidFill>
                  <a:sysClr val="windowText" lastClr="000000"/>
                </a:solidFill>
              </a:endParaRPr>
            </a:p>
          </p:txBody>
        </p:sp>
        <p:grpSp>
          <p:nvGrpSpPr>
            <p:cNvPr id="625" name="Group 624"/>
            <p:cNvGrpSpPr/>
            <p:nvPr/>
          </p:nvGrpSpPr>
          <p:grpSpPr>
            <a:xfrm>
              <a:off x="6128656" y="-3293352"/>
              <a:ext cx="2732372" cy="2731660"/>
              <a:chOff x="5330657" y="-1357737"/>
              <a:chExt cx="669891" cy="669717"/>
            </a:xfrm>
          </p:grpSpPr>
          <p:grpSp>
            <p:nvGrpSpPr>
              <p:cNvPr id="626" name="Group 625"/>
              <p:cNvGrpSpPr/>
              <p:nvPr/>
            </p:nvGrpSpPr>
            <p:grpSpPr>
              <a:xfrm>
                <a:off x="5330657" y="-1357737"/>
                <a:ext cx="669891" cy="669717"/>
                <a:chOff x="3902109" y="2701737"/>
                <a:chExt cx="810025" cy="809814"/>
              </a:xfrm>
            </p:grpSpPr>
            <p:sp>
              <p:nvSpPr>
                <p:cNvPr id="638" name="Oval 5"/>
                <p:cNvSpPr>
                  <a:spLocks noChangeArrowheads="1"/>
                </p:cNvSpPr>
                <p:nvPr/>
              </p:nvSpPr>
              <p:spPr bwMode="gray">
                <a:xfrm>
                  <a:off x="3902109" y="2701737"/>
                  <a:ext cx="810025" cy="809814"/>
                </a:xfrm>
                <a:prstGeom prst="ellipse">
                  <a:avLst/>
                </a:prstGeom>
                <a:solidFill>
                  <a:srgbClr val="FFFFFF"/>
                </a:solidFill>
                <a:ln w="41275">
                  <a:solidFill>
                    <a:srgbClr val="F45E0A"/>
                  </a:solidFill>
                  <a:round/>
                  <a:headEnd/>
                  <a:tailEnd/>
                </a:ln>
              </p:spPr>
              <p:txBody>
                <a:bodyPr vert="horz" wrap="square" lIns="121888" tIns="60944" rIns="121888" bIns="60944" numCol="1" anchor="t" anchorCtr="0" compatLnSpc="1">
                  <a:prstTxWarp prst="textNoShape">
                    <a:avLst/>
                  </a:prstTxWarp>
                </a:bodyPr>
                <a:lstStyle/>
                <a:p>
                  <a:pPr defTabSz="1218895">
                    <a:defRPr/>
                  </a:pPr>
                  <a:endParaRPr lang="en-CA" sz="2399" kern="0" dirty="0">
                    <a:solidFill>
                      <a:sysClr val="windowText" lastClr="000000"/>
                    </a:solidFill>
                  </a:endParaRPr>
                </a:p>
              </p:txBody>
            </p:sp>
            <p:sp>
              <p:nvSpPr>
                <p:cNvPr id="639" name="Isosceles Triangle 550"/>
                <p:cNvSpPr/>
                <p:nvPr/>
              </p:nvSpPr>
              <p:spPr>
                <a:xfrm>
                  <a:off x="4071513" y="2837971"/>
                  <a:ext cx="483165" cy="433419"/>
                </a:xfrm>
                <a:prstGeom prst="triangle">
                  <a:avLst/>
                </a:prstGeom>
                <a:solidFill>
                  <a:schemeClr val="tx1"/>
                </a:solidFill>
                <a:ln w="9525">
                  <a:noFill/>
                  <a:miter lim="800000"/>
                  <a:headEnd/>
                  <a:tailEnd/>
                </a:ln>
              </p:spPr>
              <p:txBody>
                <a:bodyPr wrap="square" rtlCol="0" anchor="ctr"/>
                <a:lstStyle/>
                <a:p>
                  <a:pPr algn="ctr"/>
                  <a:endParaRPr lang="en-US" sz="1799" kern="0" dirty="0">
                    <a:solidFill>
                      <a:prstClr val="white"/>
                    </a:solidFill>
                  </a:endParaRPr>
                </a:p>
              </p:txBody>
            </p:sp>
          </p:grpSp>
          <p:grpSp>
            <p:nvGrpSpPr>
              <p:cNvPr id="627" name="Group 626"/>
              <p:cNvGrpSpPr/>
              <p:nvPr/>
            </p:nvGrpSpPr>
            <p:grpSpPr>
              <a:xfrm>
                <a:off x="5423047" y="-1265103"/>
                <a:ext cx="485111" cy="484449"/>
                <a:chOff x="5435629" y="-1135379"/>
                <a:chExt cx="341584" cy="341118"/>
              </a:xfrm>
            </p:grpSpPr>
            <p:grpSp>
              <p:nvGrpSpPr>
                <p:cNvPr id="628" name="Group 627"/>
                <p:cNvGrpSpPr>
                  <a:grpSpLocks noChangeAspect="1"/>
                </p:cNvGrpSpPr>
                <p:nvPr/>
              </p:nvGrpSpPr>
              <p:grpSpPr bwMode="auto">
                <a:xfrm>
                  <a:off x="5477051" y="-1095911"/>
                  <a:ext cx="263328" cy="239464"/>
                  <a:chOff x="3679" y="2018"/>
                  <a:chExt cx="320" cy="291"/>
                </a:xfrm>
                <a:solidFill>
                  <a:schemeClr val="bg2"/>
                </a:solidFill>
                <a:effectLst/>
              </p:grpSpPr>
              <p:sp>
                <p:nvSpPr>
                  <p:cNvPr id="634" name="Freeform 5"/>
                  <p:cNvSpPr>
                    <a:spLocks noEditPoints="1"/>
                  </p:cNvSpPr>
                  <p:nvPr/>
                </p:nvSpPr>
                <p:spPr bwMode="auto">
                  <a:xfrm>
                    <a:off x="3679" y="2018"/>
                    <a:ext cx="320" cy="291"/>
                  </a:xfrm>
                  <a:custGeom>
                    <a:avLst/>
                    <a:gdLst>
                      <a:gd name="T0" fmla="*/ 55 w 132"/>
                      <a:gd name="T1" fmla="*/ 70 h 120"/>
                      <a:gd name="T2" fmla="*/ 59 w 132"/>
                      <a:gd name="T3" fmla="*/ 65 h 120"/>
                      <a:gd name="T4" fmla="*/ 59 w 132"/>
                      <a:gd name="T5" fmla="*/ 65 h 120"/>
                      <a:gd name="T6" fmla="*/ 59 w 132"/>
                      <a:gd name="T7" fmla="*/ 64 h 120"/>
                      <a:gd name="T8" fmla="*/ 59 w 132"/>
                      <a:gd name="T9" fmla="*/ 63 h 120"/>
                      <a:gd name="T10" fmla="*/ 60 w 132"/>
                      <a:gd name="T11" fmla="*/ 62 h 120"/>
                      <a:gd name="T12" fmla="*/ 60 w 132"/>
                      <a:gd name="T13" fmla="*/ 61 h 120"/>
                      <a:gd name="T14" fmla="*/ 61 w 132"/>
                      <a:gd name="T15" fmla="*/ 61 h 120"/>
                      <a:gd name="T16" fmla="*/ 62 w 132"/>
                      <a:gd name="T17" fmla="*/ 60 h 120"/>
                      <a:gd name="T18" fmla="*/ 62 w 132"/>
                      <a:gd name="T19" fmla="*/ 59 h 120"/>
                      <a:gd name="T20" fmla="*/ 65 w 132"/>
                      <a:gd name="T21" fmla="*/ 54 h 120"/>
                      <a:gd name="T22" fmla="*/ 61 w 132"/>
                      <a:gd name="T23" fmla="*/ 2 h 120"/>
                      <a:gd name="T24" fmla="*/ 61 w 132"/>
                      <a:gd name="T25" fmla="*/ 0 h 120"/>
                      <a:gd name="T26" fmla="*/ 22 w 132"/>
                      <a:gd name="T27" fmla="*/ 50 h 120"/>
                      <a:gd name="T28" fmla="*/ 8 w 132"/>
                      <a:gd name="T29" fmla="*/ 93 h 120"/>
                      <a:gd name="T30" fmla="*/ 110 w 132"/>
                      <a:gd name="T31" fmla="*/ 50 h 120"/>
                      <a:gd name="T32" fmla="*/ 71 w 132"/>
                      <a:gd name="T33" fmla="*/ 0 h 120"/>
                      <a:gd name="T34" fmla="*/ 72 w 132"/>
                      <a:gd name="T35" fmla="*/ 2 h 120"/>
                      <a:gd name="T36" fmla="*/ 68 w 132"/>
                      <a:gd name="T37" fmla="*/ 54 h 120"/>
                      <a:gd name="T38" fmla="*/ 70 w 132"/>
                      <a:gd name="T39" fmla="*/ 59 h 120"/>
                      <a:gd name="T40" fmla="*/ 71 w 132"/>
                      <a:gd name="T41" fmla="*/ 60 h 120"/>
                      <a:gd name="T42" fmla="*/ 72 w 132"/>
                      <a:gd name="T43" fmla="*/ 61 h 120"/>
                      <a:gd name="T44" fmla="*/ 72 w 132"/>
                      <a:gd name="T45" fmla="*/ 62 h 120"/>
                      <a:gd name="T46" fmla="*/ 73 w 132"/>
                      <a:gd name="T47" fmla="*/ 62 h 120"/>
                      <a:gd name="T48" fmla="*/ 73 w 132"/>
                      <a:gd name="T49" fmla="*/ 63 h 120"/>
                      <a:gd name="T50" fmla="*/ 73 w 132"/>
                      <a:gd name="T51" fmla="*/ 64 h 120"/>
                      <a:gd name="T52" fmla="*/ 73 w 132"/>
                      <a:gd name="T53" fmla="*/ 65 h 120"/>
                      <a:gd name="T54" fmla="*/ 74 w 132"/>
                      <a:gd name="T55" fmla="*/ 68 h 120"/>
                      <a:gd name="T56" fmla="*/ 112 w 132"/>
                      <a:gd name="T57" fmla="*/ 62 h 120"/>
                      <a:gd name="T58" fmla="*/ 125 w 132"/>
                      <a:gd name="T59" fmla="*/ 94 h 120"/>
                      <a:gd name="T60" fmla="*/ 86 w 132"/>
                      <a:gd name="T61" fmla="*/ 107 h 120"/>
                      <a:gd name="T62" fmla="*/ 72 w 132"/>
                      <a:gd name="T63" fmla="*/ 71 h 120"/>
                      <a:gd name="T64" fmla="*/ 70 w 132"/>
                      <a:gd name="T65" fmla="*/ 72 h 120"/>
                      <a:gd name="T66" fmla="*/ 68 w 132"/>
                      <a:gd name="T67" fmla="*/ 72 h 120"/>
                      <a:gd name="T68" fmla="*/ 67 w 132"/>
                      <a:gd name="T69" fmla="*/ 73 h 120"/>
                      <a:gd name="T70" fmla="*/ 66 w 132"/>
                      <a:gd name="T71" fmla="*/ 73 h 120"/>
                      <a:gd name="T72" fmla="*/ 65 w 132"/>
                      <a:gd name="T73" fmla="*/ 73 h 120"/>
                      <a:gd name="T74" fmla="*/ 64 w 132"/>
                      <a:gd name="T75" fmla="*/ 73 h 120"/>
                      <a:gd name="T76" fmla="*/ 63 w 132"/>
                      <a:gd name="T77" fmla="*/ 72 h 120"/>
                      <a:gd name="T78" fmla="*/ 63 w 132"/>
                      <a:gd name="T79" fmla="*/ 72 h 120"/>
                      <a:gd name="T80" fmla="*/ 57 w 132"/>
                      <a:gd name="T81" fmla="*/ 73 h 120"/>
                      <a:gd name="T82" fmla="*/ 14 w 132"/>
                      <a:gd name="T83" fmla="*/ 102 h 120"/>
                      <a:gd name="T84" fmla="*/ 12 w 132"/>
                      <a:gd name="T85" fmla="*/ 103 h 120"/>
                      <a:gd name="T86" fmla="*/ 75 w 132"/>
                      <a:gd name="T87" fmla="*/ 111 h 120"/>
                      <a:gd name="T88" fmla="*/ 119 w 132"/>
                      <a:gd name="T89" fmla="*/ 102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32" h="120">
                        <a:moveTo>
                          <a:pt x="20" y="62"/>
                        </a:moveTo>
                        <a:cubicBezTo>
                          <a:pt x="32" y="55"/>
                          <a:pt x="47" y="59"/>
                          <a:pt x="54" y="70"/>
                        </a:cubicBezTo>
                        <a:cubicBezTo>
                          <a:pt x="55" y="70"/>
                          <a:pt x="55" y="70"/>
                          <a:pt x="55" y="70"/>
                        </a:cubicBezTo>
                        <a:cubicBezTo>
                          <a:pt x="59" y="68"/>
                          <a:pt x="59" y="68"/>
                          <a:pt x="59" y="68"/>
                        </a:cubicBezTo>
                        <a:cubicBezTo>
                          <a:pt x="59" y="68"/>
                          <a:pt x="59" y="67"/>
                          <a:pt x="59" y="67"/>
                        </a:cubicBezTo>
                        <a:cubicBezTo>
                          <a:pt x="59" y="67"/>
                          <a:pt x="59" y="66"/>
                          <a:pt x="59" y="65"/>
                        </a:cubicBezTo>
                        <a:cubicBezTo>
                          <a:pt x="59" y="65"/>
                          <a:pt x="59" y="65"/>
                          <a:pt x="59" y="65"/>
                        </a:cubicBezTo>
                        <a:cubicBezTo>
                          <a:pt x="59" y="65"/>
                          <a:pt x="59" y="65"/>
                          <a:pt x="59" y="65"/>
                        </a:cubicBezTo>
                        <a:cubicBezTo>
                          <a:pt x="59" y="65"/>
                          <a:pt x="59" y="65"/>
                          <a:pt x="59" y="65"/>
                        </a:cubicBezTo>
                        <a:cubicBezTo>
                          <a:pt x="59" y="64"/>
                          <a:pt x="59" y="64"/>
                          <a:pt x="59" y="64"/>
                        </a:cubicBezTo>
                        <a:cubicBezTo>
                          <a:pt x="59" y="64"/>
                          <a:pt x="59" y="64"/>
                          <a:pt x="59" y="64"/>
                        </a:cubicBezTo>
                        <a:cubicBezTo>
                          <a:pt x="59" y="64"/>
                          <a:pt x="59" y="64"/>
                          <a:pt x="59" y="64"/>
                        </a:cubicBezTo>
                        <a:cubicBezTo>
                          <a:pt x="59" y="64"/>
                          <a:pt x="59" y="64"/>
                          <a:pt x="59" y="64"/>
                        </a:cubicBezTo>
                        <a:cubicBezTo>
                          <a:pt x="59" y="63"/>
                          <a:pt x="59" y="63"/>
                          <a:pt x="59" y="63"/>
                        </a:cubicBezTo>
                        <a:cubicBezTo>
                          <a:pt x="59" y="63"/>
                          <a:pt x="59" y="63"/>
                          <a:pt x="59" y="63"/>
                        </a:cubicBezTo>
                        <a:cubicBezTo>
                          <a:pt x="60" y="63"/>
                          <a:pt x="60" y="63"/>
                          <a:pt x="60" y="62"/>
                        </a:cubicBezTo>
                        <a:cubicBezTo>
                          <a:pt x="60" y="62"/>
                          <a:pt x="60" y="62"/>
                          <a:pt x="60" y="62"/>
                        </a:cubicBezTo>
                        <a:cubicBezTo>
                          <a:pt x="60" y="62"/>
                          <a:pt x="60" y="62"/>
                          <a:pt x="60" y="62"/>
                        </a:cubicBezTo>
                        <a:cubicBezTo>
                          <a:pt x="60" y="62"/>
                          <a:pt x="60" y="62"/>
                          <a:pt x="60" y="62"/>
                        </a:cubicBezTo>
                        <a:cubicBezTo>
                          <a:pt x="60" y="62"/>
                          <a:pt x="60" y="61"/>
                          <a:pt x="60" y="61"/>
                        </a:cubicBezTo>
                        <a:cubicBezTo>
                          <a:pt x="60" y="61"/>
                          <a:pt x="60" y="61"/>
                          <a:pt x="60" y="61"/>
                        </a:cubicBezTo>
                        <a:cubicBezTo>
                          <a:pt x="61" y="61"/>
                          <a:pt x="61" y="61"/>
                          <a:pt x="61" y="61"/>
                        </a:cubicBezTo>
                        <a:cubicBezTo>
                          <a:pt x="61" y="61"/>
                          <a:pt x="61" y="61"/>
                          <a:pt x="61" y="61"/>
                        </a:cubicBezTo>
                        <a:cubicBezTo>
                          <a:pt x="61" y="61"/>
                          <a:pt x="61" y="61"/>
                          <a:pt x="61" y="61"/>
                        </a:cubicBezTo>
                        <a:cubicBezTo>
                          <a:pt x="61" y="60"/>
                          <a:pt x="61" y="60"/>
                          <a:pt x="61" y="60"/>
                        </a:cubicBezTo>
                        <a:cubicBezTo>
                          <a:pt x="61" y="60"/>
                          <a:pt x="61" y="60"/>
                          <a:pt x="61" y="60"/>
                        </a:cubicBezTo>
                        <a:cubicBezTo>
                          <a:pt x="62" y="60"/>
                          <a:pt x="62" y="60"/>
                          <a:pt x="62" y="60"/>
                        </a:cubicBezTo>
                        <a:cubicBezTo>
                          <a:pt x="62" y="60"/>
                          <a:pt x="62" y="60"/>
                          <a:pt x="62" y="60"/>
                        </a:cubicBezTo>
                        <a:cubicBezTo>
                          <a:pt x="62" y="60"/>
                          <a:pt x="62" y="60"/>
                          <a:pt x="62" y="59"/>
                        </a:cubicBezTo>
                        <a:cubicBezTo>
                          <a:pt x="62" y="59"/>
                          <a:pt x="62" y="59"/>
                          <a:pt x="62" y="59"/>
                        </a:cubicBezTo>
                        <a:cubicBezTo>
                          <a:pt x="63" y="59"/>
                          <a:pt x="63" y="59"/>
                          <a:pt x="64" y="59"/>
                        </a:cubicBezTo>
                        <a:cubicBezTo>
                          <a:pt x="64" y="59"/>
                          <a:pt x="65" y="58"/>
                          <a:pt x="65" y="58"/>
                        </a:cubicBezTo>
                        <a:cubicBezTo>
                          <a:pt x="65" y="54"/>
                          <a:pt x="65" y="54"/>
                          <a:pt x="65" y="54"/>
                        </a:cubicBezTo>
                        <a:cubicBezTo>
                          <a:pt x="65" y="54"/>
                          <a:pt x="64" y="53"/>
                          <a:pt x="64" y="53"/>
                        </a:cubicBezTo>
                        <a:cubicBezTo>
                          <a:pt x="51" y="52"/>
                          <a:pt x="40" y="41"/>
                          <a:pt x="40" y="28"/>
                        </a:cubicBezTo>
                        <a:cubicBezTo>
                          <a:pt x="40" y="15"/>
                          <a:pt x="49" y="5"/>
                          <a:pt x="61" y="2"/>
                        </a:cubicBezTo>
                        <a:cubicBezTo>
                          <a:pt x="61" y="2"/>
                          <a:pt x="61" y="2"/>
                          <a:pt x="61" y="2"/>
                        </a:cubicBezTo>
                        <a:cubicBezTo>
                          <a:pt x="61" y="1"/>
                          <a:pt x="61" y="1"/>
                          <a:pt x="61" y="1"/>
                        </a:cubicBezTo>
                        <a:cubicBezTo>
                          <a:pt x="61" y="0"/>
                          <a:pt x="61" y="0"/>
                          <a:pt x="61" y="0"/>
                        </a:cubicBezTo>
                        <a:cubicBezTo>
                          <a:pt x="44" y="3"/>
                          <a:pt x="31" y="17"/>
                          <a:pt x="31" y="35"/>
                        </a:cubicBezTo>
                        <a:cubicBezTo>
                          <a:pt x="31" y="39"/>
                          <a:pt x="31" y="43"/>
                          <a:pt x="33" y="46"/>
                        </a:cubicBezTo>
                        <a:cubicBezTo>
                          <a:pt x="29" y="47"/>
                          <a:pt x="25" y="48"/>
                          <a:pt x="22" y="50"/>
                        </a:cubicBezTo>
                        <a:cubicBezTo>
                          <a:pt x="7" y="59"/>
                          <a:pt x="0" y="78"/>
                          <a:pt x="7" y="94"/>
                        </a:cubicBezTo>
                        <a:cubicBezTo>
                          <a:pt x="7" y="94"/>
                          <a:pt x="7" y="94"/>
                          <a:pt x="8" y="94"/>
                        </a:cubicBezTo>
                        <a:cubicBezTo>
                          <a:pt x="8" y="93"/>
                          <a:pt x="8" y="93"/>
                          <a:pt x="8" y="93"/>
                        </a:cubicBezTo>
                        <a:cubicBezTo>
                          <a:pt x="9" y="93"/>
                          <a:pt x="9" y="93"/>
                          <a:pt x="9" y="92"/>
                        </a:cubicBezTo>
                        <a:cubicBezTo>
                          <a:pt x="5" y="81"/>
                          <a:pt x="10" y="68"/>
                          <a:pt x="20" y="62"/>
                        </a:cubicBezTo>
                        <a:close/>
                        <a:moveTo>
                          <a:pt x="110" y="50"/>
                        </a:moveTo>
                        <a:cubicBezTo>
                          <a:pt x="107" y="48"/>
                          <a:pt x="103" y="47"/>
                          <a:pt x="100" y="46"/>
                        </a:cubicBezTo>
                        <a:cubicBezTo>
                          <a:pt x="101" y="43"/>
                          <a:pt x="102" y="39"/>
                          <a:pt x="102" y="35"/>
                        </a:cubicBezTo>
                        <a:cubicBezTo>
                          <a:pt x="102" y="17"/>
                          <a:pt x="88" y="3"/>
                          <a:pt x="71" y="0"/>
                        </a:cubicBezTo>
                        <a:cubicBezTo>
                          <a:pt x="71" y="0"/>
                          <a:pt x="71" y="0"/>
                          <a:pt x="71" y="1"/>
                        </a:cubicBezTo>
                        <a:cubicBezTo>
                          <a:pt x="71" y="2"/>
                          <a:pt x="71" y="2"/>
                          <a:pt x="71" y="2"/>
                        </a:cubicBezTo>
                        <a:cubicBezTo>
                          <a:pt x="71" y="2"/>
                          <a:pt x="71" y="2"/>
                          <a:pt x="72" y="2"/>
                        </a:cubicBezTo>
                        <a:cubicBezTo>
                          <a:pt x="83" y="5"/>
                          <a:pt x="92" y="15"/>
                          <a:pt x="92" y="28"/>
                        </a:cubicBezTo>
                        <a:cubicBezTo>
                          <a:pt x="92" y="41"/>
                          <a:pt x="82" y="52"/>
                          <a:pt x="68" y="53"/>
                        </a:cubicBezTo>
                        <a:cubicBezTo>
                          <a:pt x="68" y="53"/>
                          <a:pt x="68" y="54"/>
                          <a:pt x="68" y="54"/>
                        </a:cubicBezTo>
                        <a:cubicBezTo>
                          <a:pt x="68" y="58"/>
                          <a:pt x="68" y="58"/>
                          <a:pt x="68" y="58"/>
                        </a:cubicBezTo>
                        <a:cubicBezTo>
                          <a:pt x="68" y="58"/>
                          <a:pt x="68" y="59"/>
                          <a:pt x="68" y="59"/>
                        </a:cubicBezTo>
                        <a:cubicBezTo>
                          <a:pt x="69" y="59"/>
                          <a:pt x="69" y="59"/>
                          <a:pt x="70" y="59"/>
                        </a:cubicBezTo>
                        <a:cubicBezTo>
                          <a:pt x="70" y="59"/>
                          <a:pt x="70" y="59"/>
                          <a:pt x="70" y="59"/>
                        </a:cubicBezTo>
                        <a:cubicBezTo>
                          <a:pt x="70" y="60"/>
                          <a:pt x="70" y="60"/>
                          <a:pt x="70" y="60"/>
                        </a:cubicBezTo>
                        <a:cubicBezTo>
                          <a:pt x="70" y="60"/>
                          <a:pt x="71" y="60"/>
                          <a:pt x="71" y="60"/>
                        </a:cubicBezTo>
                        <a:cubicBezTo>
                          <a:pt x="71" y="60"/>
                          <a:pt x="71" y="60"/>
                          <a:pt x="71" y="60"/>
                        </a:cubicBezTo>
                        <a:cubicBezTo>
                          <a:pt x="71" y="60"/>
                          <a:pt x="71" y="60"/>
                          <a:pt x="71" y="60"/>
                        </a:cubicBezTo>
                        <a:cubicBezTo>
                          <a:pt x="71" y="60"/>
                          <a:pt x="72" y="61"/>
                          <a:pt x="72" y="61"/>
                        </a:cubicBezTo>
                        <a:cubicBezTo>
                          <a:pt x="72" y="61"/>
                          <a:pt x="72" y="61"/>
                          <a:pt x="72" y="61"/>
                        </a:cubicBezTo>
                        <a:cubicBezTo>
                          <a:pt x="72" y="61"/>
                          <a:pt x="72" y="61"/>
                          <a:pt x="72" y="61"/>
                        </a:cubicBezTo>
                        <a:cubicBezTo>
                          <a:pt x="72" y="61"/>
                          <a:pt x="72" y="62"/>
                          <a:pt x="72" y="62"/>
                        </a:cubicBezTo>
                        <a:cubicBezTo>
                          <a:pt x="72" y="62"/>
                          <a:pt x="72" y="62"/>
                          <a:pt x="72" y="62"/>
                        </a:cubicBezTo>
                        <a:cubicBezTo>
                          <a:pt x="72" y="62"/>
                          <a:pt x="73" y="62"/>
                          <a:pt x="73" y="62"/>
                        </a:cubicBezTo>
                        <a:cubicBezTo>
                          <a:pt x="73" y="62"/>
                          <a:pt x="73" y="62"/>
                          <a:pt x="73" y="62"/>
                        </a:cubicBezTo>
                        <a:cubicBezTo>
                          <a:pt x="73" y="63"/>
                          <a:pt x="73" y="63"/>
                          <a:pt x="73" y="63"/>
                        </a:cubicBezTo>
                        <a:cubicBezTo>
                          <a:pt x="73" y="63"/>
                          <a:pt x="73" y="63"/>
                          <a:pt x="73" y="63"/>
                        </a:cubicBezTo>
                        <a:cubicBezTo>
                          <a:pt x="73" y="63"/>
                          <a:pt x="73" y="63"/>
                          <a:pt x="73" y="63"/>
                        </a:cubicBezTo>
                        <a:cubicBezTo>
                          <a:pt x="73" y="63"/>
                          <a:pt x="73" y="63"/>
                          <a:pt x="73" y="64"/>
                        </a:cubicBezTo>
                        <a:cubicBezTo>
                          <a:pt x="73" y="64"/>
                          <a:pt x="73" y="64"/>
                          <a:pt x="73" y="64"/>
                        </a:cubicBezTo>
                        <a:cubicBezTo>
                          <a:pt x="73" y="64"/>
                          <a:pt x="73" y="64"/>
                          <a:pt x="73" y="64"/>
                        </a:cubicBezTo>
                        <a:cubicBezTo>
                          <a:pt x="73" y="64"/>
                          <a:pt x="73" y="64"/>
                          <a:pt x="73" y="65"/>
                        </a:cubicBezTo>
                        <a:cubicBezTo>
                          <a:pt x="73" y="65"/>
                          <a:pt x="73" y="65"/>
                          <a:pt x="73" y="65"/>
                        </a:cubicBezTo>
                        <a:cubicBezTo>
                          <a:pt x="73" y="65"/>
                          <a:pt x="73" y="65"/>
                          <a:pt x="73" y="65"/>
                        </a:cubicBezTo>
                        <a:cubicBezTo>
                          <a:pt x="73" y="65"/>
                          <a:pt x="73" y="65"/>
                          <a:pt x="73" y="65"/>
                        </a:cubicBezTo>
                        <a:cubicBezTo>
                          <a:pt x="73" y="66"/>
                          <a:pt x="73" y="67"/>
                          <a:pt x="73" y="67"/>
                        </a:cubicBezTo>
                        <a:cubicBezTo>
                          <a:pt x="73" y="67"/>
                          <a:pt x="73" y="68"/>
                          <a:pt x="74" y="68"/>
                        </a:cubicBezTo>
                        <a:cubicBezTo>
                          <a:pt x="77" y="70"/>
                          <a:pt x="77" y="70"/>
                          <a:pt x="77" y="70"/>
                        </a:cubicBezTo>
                        <a:cubicBezTo>
                          <a:pt x="77" y="70"/>
                          <a:pt x="78" y="70"/>
                          <a:pt x="78" y="70"/>
                        </a:cubicBezTo>
                        <a:cubicBezTo>
                          <a:pt x="86" y="59"/>
                          <a:pt x="100" y="55"/>
                          <a:pt x="112" y="62"/>
                        </a:cubicBezTo>
                        <a:cubicBezTo>
                          <a:pt x="123" y="68"/>
                          <a:pt x="127" y="81"/>
                          <a:pt x="124" y="92"/>
                        </a:cubicBezTo>
                        <a:cubicBezTo>
                          <a:pt x="123" y="93"/>
                          <a:pt x="124" y="93"/>
                          <a:pt x="124" y="93"/>
                        </a:cubicBezTo>
                        <a:cubicBezTo>
                          <a:pt x="125" y="94"/>
                          <a:pt x="125" y="94"/>
                          <a:pt x="125" y="94"/>
                        </a:cubicBezTo>
                        <a:cubicBezTo>
                          <a:pt x="125" y="94"/>
                          <a:pt x="125" y="94"/>
                          <a:pt x="126" y="94"/>
                        </a:cubicBezTo>
                        <a:cubicBezTo>
                          <a:pt x="132" y="78"/>
                          <a:pt x="126" y="59"/>
                          <a:pt x="110" y="50"/>
                        </a:cubicBezTo>
                        <a:close/>
                        <a:moveTo>
                          <a:pt x="86" y="107"/>
                        </a:moveTo>
                        <a:cubicBezTo>
                          <a:pt x="75" y="100"/>
                          <a:pt x="70" y="86"/>
                          <a:pt x="76" y="74"/>
                        </a:cubicBezTo>
                        <a:cubicBezTo>
                          <a:pt x="76" y="73"/>
                          <a:pt x="76" y="73"/>
                          <a:pt x="75" y="73"/>
                        </a:cubicBezTo>
                        <a:cubicBezTo>
                          <a:pt x="72" y="71"/>
                          <a:pt x="72" y="71"/>
                          <a:pt x="72" y="71"/>
                        </a:cubicBezTo>
                        <a:cubicBezTo>
                          <a:pt x="72" y="71"/>
                          <a:pt x="71" y="71"/>
                          <a:pt x="71" y="71"/>
                        </a:cubicBezTo>
                        <a:cubicBezTo>
                          <a:pt x="71" y="71"/>
                          <a:pt x="70" y="72"/>
                          <a:pt x="70" y="72"/>
                        </a:cubicBezTo>
                        <a:cubicBezTo>
                          <a:pt x="70" y="72"/>
                          <a:pt x="70" y="72"/>
                          <a:pt x="70" y="72"/>
                        </a:cubicBezTo>
                        <a:cubicBezTo>
                          <a:pt x="69" y="72"/>
                          <a:pt x="69" y="72"/>
                          <a:pt x="69" y="72"/>
                        </a:cubicBezTo>
                        <a:cubicBezTo>
                          <a:pt x="69" y="72"/>
                          <a:pt x="69" y="72"/>
                          <a:pt x="69" y="72"/>
                        </a:cubicBezTo>
                        <a:cubicBezTo>
                          <a:pt x="69" y="72"/>
                          <a:pt x="69" y="72"/>
                          <a:pt x="68" y="72"/>
                        </a:cubicBezTo>
                        <a:cubicBezTo>
                          <a:pt x="68" y="72"/>
                          <a:pt x="68" y="72"/>
                          <a:pt x="68" y="72"/>
                        </a:cubicBezTo>
                        <a:cubicBezTo>
                          <a:pt x="68" y="73"/>
                          <a:pt x="68" y="73"/>
                          <a:pt x="67" y="73"/>
                        </a:cubicBezTo>
                        <a:cubicBezTo>
                          <a:pt x="67" y="73"/>
                          <a:pt x="67" y="73"/>
                          <a:pt x="67" y="73"/>
                        </a:cubicBezTo>
                        <a:cubicBezTo>
                          <a:pt x="67" y="73"/>
                          <a:pt x="67" y="73"/>
                          <a:pt x="67" y="73"/>
                        </a:cubicBezTo>
                        <a:cubicBezTo>
                          <a:pt x="67" y="73"/>
                          <a:pt x="67" y="73"/>
                          <a:pt x="67" y="73"/>
                        </a:cubicBezTo>
                        <a:cubicBezTo>
                          <a:pt x="66" y="73"/>
                          <a:pt x="66" y="73"/>
                          <a:pt x="66" y="73"/>
                        </a:cubicBezTo>
                        <a:cubicBezTo>
                          <a:pt x="66" y="73"/>
                          <a:pt x="66" y="73"/>
                          <a:pt x="66" y="73"/>
                        </a:cubicBezTo>
                        <a:cubicBezTo>
                          <a:pt x="66" y="73"/>
                          <a:pt x="66" y="73"/>
                          <a:pt x="66" y="73"/>
                        </a:cubicBezTo>
                        <a:cubicBezTo>
                          <a:pt x="65" y="73"/>
                          <a:pt x="65" y="73"/>
                          <a:pt x="65" y="73"/>
                        </a:cubicBezTo>
                        <a:cubicBezTo>
                          <a:pt x="65" y="73"/>
                          <a:pt x="65" y="73"/>
                          <a:pt x="65" y="73"/>
                        </a:cubicBezTo>
                        <a:cubicBezTo>
                          <a:pt x="65" y="73"/>
                          <a:pt x="65" y="73"/>
                          <a:pt x="65" y="73"/>
                        </a:cubicBezTo>
                        <a:cubicBezTo>
                          <a:pt x="64" y="73"/>
                          <a:pt x="64" y="73"/>
                          <a:pt x="64" y="73"/>
                        </a:cubicBezTo>
                        <a:cubicBezTo>
                          <a:pt x="64" y="73"/>
                          <a:pt x="64" y="72"/>
                          <a:pt x="64" y="72"/>
                        </a:cubicBezTo>
                        <a:cubicBezTo>
                          <a:pt x="64" y="72"/>
                          <a:pt x="64" y="72"/>
                          <a:pt x="64" y="72"/>
                        </a:cubicBezTo>
                        <a:cubicBezTo>
                          <a:pt x="64" y="72"/>
                          <a:pt x="64" y="72"/>
                          <a:pt x="63" y="72"/>
                        </a:cubicBezTo>
                        <a:cubicBezTo>
                          <a:pt x="63" y="72"/>
                          <a:pt x="63" y="72"/>
                          <a:pt x="63" y="72"/>
                        </a:cubicBezTo>
                        <a:cubicBezTo>
                          <a:pt x="63" y="72"/>
                          <a:pt x="63" y="72"/>
                          <a:pt x="63" y="72"/>
                        </a:cubicBezTo>
                        <a:cubicBezTo>
                          <a:pt x="63" y="72"/>
                          <a:pt x="63" y="72"/>
                          <a:pt x="63" y="72"/>
                        </a:cubicBezTo>
                        <a:cubicBezTo>
                          <a:pt x="62" y="72"/>
                          <a:pt x="62" y="71"/>
                          <a:pt x="61" y="71"/>
                        </a:cubicBezTo>
                        <a:cubicBezTo>
                          <a:pt x="61" y="71"/>
                          <a:pt x="61" y="71"/>
                          <a:pt x="60" y="71"/>
                        </a:cubicBezTo>
                        <a:cubicBezTo>
                          <a:pt x="57" y="73"/>
                          <a:pt x="57" y="73"/>
                          <a:pt x="57" y="73"/>
                        </a:cubicBezTo>
                        <a:cubicBezTo>
                          <a:pt x="57" y="73"/>
                          <a:pt x="56" y="73"/>
                          <a:pt x="57" y="74"/>
                        </a:cubicBezTo>
                        <a:cubicBezTo>
                          <a:pt x="62" y="86"/>
                          <a:pt x="58" y="100"/>
                          <a:pt x="46" y="107"/>
                        </a:cubicBezTo>
                        <a:cubicBezTo>
                          <a:pt x="35" y="113"/>
                          <a:pt x="22" y="111"/>
                          <a:pt x="14" y="102"/>
                        </a:cubicBezTo>
                        <a:cubicBezTo>
                          <a:pt x="14" y="101"/>
                          <a:pt x="14" y="101"/>
                          <a:pt x="13" y="102"/>
                        </a:cubicBezTo>
                        <a:cubicBezTo>
                          <a:pt x="12" y="102"/>
                          <a:pt x="12" y="102"/>
                          <a:pt x="12" y="102"/>
                        </a:cubicBezTo>
                        <a:cubicBezTo>
                          <a:pt x="12" y="102"/>
                          <a:pt x="12" y="103"/>
                          <a:pt x="12" y="103"/>
                        </a:cubicBezTo>
                        <a:cubicBezTo>
                          <a:pt x="23" y="116"/>
                          <a:pt x="42" y="120"/>
                          <a:pt x="57" y="111"/>
                        </a:cubicBezTo>
                        <a:cubicBezTo>
                          <a:pt x="61" y="109"/>
                          <a:pt x="64" y="107"/>
                          <a:pt x="66" y="104"/>
                        </a:cubicBezTo>
                        <a:cubicBezTo>
                          <a:pt x="69" y="107"/>
                          <a:pt x="72" y="109"/>
                          <a:pt x="75" y="111"/>
                        </a:cubicBezTo>
                        <a:cubicBezTo>
                          <a:pt x="90" y="120"/>
                          <a:pt x="110" y="116"/>
                          <a:pt x="120" y="103"/>
                        </a:cubicBezTo>
                        <a:cubicBezTo>
                          <a:pt x="120" y="103"/>
                          <a:pt x="120" y="102"/>
                          <a:pt x="120" y="102"/>
                        </a:cubicBezTo>
                        <a:cubicBezTo>
                          <a:pt x="119" y="102"/>
                          <a:pt x="119" y="102"/>
                          <a:pt x="119" y="102"/>
                        </a:cubicBezTo>
                        <a:cubicBezTo>
                          <a:pt x="119" y="101"/>
                          <a:pt x="118" y="101"/>
                          <a:pt x="118" y="102"/>
                        </a:cubicBezTo>
                        <a:cubicBezTo>
                          <a:pt x="110" y="111"/>
                          <a:pt x="97" y="113"/>
                          <a:pt x="86" y="107"/>
                        </a:cubicBezTo>
                        <a:close/>
                      </a:path>
                    </a:pathLst>
                  </a:custGeom>
                  <a:grpFill/>
                  <a:ln w="38100">
                    <a:noFill/>
                    <a:miter lim="800000"/>
                    <a:headEnd/>
                    <a:tailEnd/>
                  </a:ln>
                  <a:effectLst>
                    <a:outerShdw blurRad="533400" dist="368300" dir="2700000" sx="104000" sy="104000" algn="tl" rotWithShape="0">
                      <a:prstClr val="black">
                        <a:alpha val="17000"/>
                      </a:prstClr>
                    </a:outerShdw>
                  </a:effectLst>
                </p:spPr>
                <p:txBody>
                  <a:bodyPr wrap="square" lIns="228540" tIns="228540" rIns="228540" bIns="228540" rtlCol="0" anchor="t"/>
                  <a:lstStyle/>
                  <a:p>
                    <a:pPr>
                      <a:lnSpc>
                        <a:spcPct val="75000"/>
                      </a:lnSpc>
                    </a:pPr>
                    <a:endParaRPr lang="en-US" sz="2399" b="1" kern="0" cap="all" dirty="0">
                      <a:solidFill>
                        <a:prstClr val="white"/>
                      </a:solidFill>
                    </a:endParaRPr>
                  </a:p>
                </p:txBody>
              </p:sp>
              <p:sp>
                <p:nvSpPr>
                  <p:cNvPr id="635" name="Freeform 6"/>
                  <p:cNvSpPr>
                    <a:spLocks/>
                  </p:cNvSpPr>
                  <p:nvPr/>
                </p:nvSpPr>
                <p:spPr bwMode="auto">
                  <a:xfrm>
                    <a:off x="3793" y="2088"/>
                    <a:ext cx="94" cy="37"/>
                  </a:xfrm>
                  <a:custGeom>
                    <a:avLst/>
                    <a:gdLst>
                      <a:gd name="T0" fmla="*/ 0 w 39"/>
                      <a:gd name="T1" fmla="*/ 6 h 15"/>
                      <a:gd name="T2" fmla="*/ 6 w 39"/>
                      <a:gd name="T3" fmla="*/ 15 h 15"/>
                      <a:gd name="T4" fmla="*/ 19 w 39"/>
                      <a:gd name="T5" fmla="*/ 11 h 15"/>
                      <a:gd name="T6" fmla="*/ 33 w 39"/>
                      <a:gd name="T7" fmla="*/ 15 h 15"/>
                      <a:gd name="T8" fmla="*/ 39 w 39"/>
                      <a:gd name="T9" fmla="*/ 6 h 15"/>
                      <a:gd name="T10" fmla="*/ 19 w 39"/>
                      <a:gd name="T11" fmla="*/ 0 h 15"/>
                      <a:gd name="T12" fmla="*/ 0 w 39"/>
                      <a:gd name="T13" fmla="*/ 6 h 15"/>
                    </a:gdLst>
                    <a:ahLst/>
                    <a:cxnLst>
                      <a:cxn ang="0">
                        <a:pos x="T0" y="T1"/>
                      </a:cxn>
                      <a:cxn ang="0">
                        <a:pos x="T2" y="T3"/>
                      </a:cxn>
                      <a:cxn ang="0">
                        <a:pos x="T4" y="T5"/>
                      </a:cxn>
                      <a:cxn ang="0">
                        <a:pos x="T6" y="T7"/>
                      </a:cxn>
                      <a:cxn ang="0">
                        <a:pos x="T8" y="T9"/>
                      </a:cxn>
                      <a:cxn ang="0">
                        <a:pos x="T10" y="T11"/>
                      </a:cxn>
                      <a:cxn ang="0">
                        <a:pos x="T12" y="T13"/>
                      </a:cxn>
                    </a:cxnLst>
                    <a:rect l="0" t="0" r="r" b="b"/>
                    <a:pathLst>
                      <a:path w="39" h="15">
                        <a:moveTo>
                          <a:pt x="0" y="6"/>
                        </a:moveTo>
                        <a:cubicBezTo>
                          <a:pt x="1" y="9"/>
                          <a:pt x="3" y="12"/>
                          <a:pt x="6" y="15"/>
                        </a:cubicBezTo>
                        <a:cubicBezTo>
                          <a:pt x="10" y="12"/>
                          <a:pt x="14" y="11"/>
                          <a:pt x="19" y="11"/>
                        </a:cubicBezTo>
                        <a:cubicBezTo>
                          <a:pt x="24" y="11"/>
                          <a:pt x="29" y="12"/>
                          <a:pt x="33" y="15"/>
                        </a:cubicBezTo>
                        <a:cubicBezTo>
                          <a:pt x="35" y="12"/>
                          <a:pt x="37" y="9"/>
                          <a:pt x="39" y="6"/>
                        </a:cubicBezTo>
                        <a:cubicBezTo>
                          <a:pt x="33" y="2"/>
                          <a:pt x="26" y="0"/>
                          <a:pt x="19" y="0"/>
                        </a:cubicBezTo>
                        <a:cubicBezTo>
                          <a:pt x="12" y="0"/>
                          <a:pt x="5" y="2"/>
                          <a:pt x="0" y="6"/>
                        </a:cubicBezTo>
                        <a:close/>
                      </a:path>
                    </a:pathLst>
                  </a:custGeom>
                  <a:grpFill/>
                  <a:ln w="38100">
                    <a:noFill/>
                    <a:miter lim="800000"/>
                    <a:headEnd/>
                    <a:tailEnd/>
                  </a:ln>
                  <a:effectLst>
                    <a:outerShdw blurRad="533400" dist="368300" dir="2700000" sx="104000" sy="104000" algn="tl" rotWithShape="0">
                      <a:prstClr val="black">
                        <a:alpha val="17000"/>
                      </a:prstClr>
                    </a:outerShdw>
                  </a:effectLst>
                </p:spPr>
                <p:txBody>
                  <a:bodyPr wrap="square" lIns="228540" tIns="228540" rIns="228540" bIns="228540" rtlCol="0" anchor="t"/>
                  <a:lstStyle/>
                  <a:p>
                    <a:pPr>
                      <a:lnSpc>
                        <a:spcPct val="75000"/>
                      </a:lnSpc>
                    </a:pPr>
                    <a:endParaRPr lang="en-US" sz="2399" b="1" kern="0" cap="all" dirty="0">
                      <a:solidFill>
                        <a:prstClr val="white"/>
                      </a:solidFill>
                    </a:endParaRPr>
                  </a:p>
                </p:txBody>
              </p:sp>
              <p:sp>
                <p:nvSpPr>
                  <p:cNvPr id="636" name="Freeform 7"/>
                  <p:cNvSpPr>
                    <a:spLocks/>
                  </p:cNvSpPr>
                  <p:nvPr/>
                </p:nvSpPr>
                <p:spPr bwMode="auto">
                  <a:xfrm>
                    <a:off x="3868" y="2171"/>
                    <a:ext cx="60" cy="85"/>
                  </a:xfrm>
                  <a:custGeom>
                    <a:avLst/>
                    <a:gdLst>
                      <a:gd name="T0" fmla="*/ 25 w 25"/>
                      <a:gd name="T1" fmla="*/ 1 h 35"/>
                      <a:gd name="T2" fmla="*/ 14 w 25"/>
                      <a:gd name="T3" fmla="*/ 2 h 35"/>
                      <a:gd name="T4" fmla="*/ 10 w 25"/>
                      <a:gd name="T5" fmla="*/ 15 h 35"/>
                      <a:gd name="T6" fmla="*/ 0 w 25"/>
                      <a:gd name="T7" fmla="*/ 25 h 35"/>
                      <a:gd name="T8" fmla="*/ 5 w 25"/>
                      <a:gd name="T9" fmla="*/ 35 h 35"/>
                      <a:gd name="T10" fmla="*/ 20 w 25"/>
                      <a:gd name="T11" fmla="*/ 21 h 35"/>
                      <a:gd name="T12" fmla="*/ 25 w 25"/>
                      <a:gd name="T13" fmla="*/ 1 h 35"/>
                    </a:gdLst>
                    <a:ahLst/>
                    <a:cxnLst>
                      <a:cxn ang="0">
                        <a:pos x="T0" y="T1"/>
                      </a:cxn>
                      <a:cxn ang="0">
                        <a:pos x="T2" y="T3"/>
                      </a:cxn>
                      <a:cxn ang="0">
                        <a:pos x="T4" y="T5"/>
                      </a:cxn>
                      <a:cxn ang="0">
                        <a:pos x="T6" y="T7"/>
                      </a:cxn>
                      <a:cxn ang="0">
                        <a:pos x="T8" y="T9"/>
                      </a:cxn>
                      <a:cxn ang="0">
                        <a:pos x="T10" y="T11"/>
                      </a:cxn>
                      <a:cxn ang="0">
                        <a:pos x="T12" y="T13"/>
                      </a:cxn>
                    </a:cxnLst>
                    <a:rect l="0" t="0" r="r" b="b"/>
                    <a:pathLst>
                      <a:path w="25" h="35">
                        <a:moveTo>
                          <a:pt x="25" y="1"/>
                        </a:moveTo>
                        <a:cubicBezTo>
                          <a:pt x="21" y="0"/>
                          <a:pt x="17" y="1"/>
                          <a:pt x="14" y="2"/>
                        </a:cubicBezTo>
                        <a:cubicBezTo>
                          <a:pt x="14" y="6"/>
                          <a:pt x="13" y="11"/>
                          <a:pt x="10" y="15"/>
                        </a:cubicBezTo>
                        <a:cubicBezTo>
                          <a:pt x="8" y="20"/>
                          <a:pt x="4" y="23"/>
                          <a:pt x="0" y="25"/>
                        </a:cubicBezTo>
                        <a:cubicBezTo>
                          <a:pt x="1" y="29"/>
                          <a:pt x="3" y="32"/>
                          <a:pt x="5" y="35"/>
                        </a:cubicBezTo>
                        <a:cubicBezTo>
                          <a:pt x="11" y="32"/>
                          <a:pt x="16" y="27"/>
                          <a:pt x="20" y="21"/>
                        </a:cubicBezTo>
                        <a:cubicBezTo>
                          <a:pt x="23" y="15"/>
                          <a:pt x="25" y="8"/>
                          <a:pt x="25" y="1"/>
                        </a:cubicBezTo>
                        <a:close/>
                      </a:path>
                    </a:pathLst>
                  </a:custGeom>
                  <a:grpFill/>
                  <a:ln w="38100">
                    <a:noFill/>
                    <a:miter lim="800000"/>
                    <a:headEnd/>
                    <a:tailEnd/>
                  </a:ln>
                  <a:effectLst>
                    <a:outerShdw blurRad="533400" dist="368300" dir="2700000" sx="104000" sy="104000" algn="tl" rotWithShape="0">
                      <a:prstClr val="black">
                        <a:alpha val="17000"/>
                      </a:prstClr>
                    </a:outerShdw>
                  </a:effectLst>
                </p:spPr>
                <p:txBody>
                  <a:bodyPr wrap="square" lIns="228540" tIns="228540" rIns="228540" bIns="228540" rtlCol="0" anchor="t"/>
                  <a:lstStyle/>
                  <a:p>
                    <a:pPr>
                      <a:lnSpc>
                        <a:spcPct val="75000"/>
                      </a:lnSpc>
                    </a:pPr>
                    <a:endParaRPr lang="en-US" sz="2399" b="1" kern="0" cap="all" dirty="0">
                      <a:solidFill>
                        <a:prstClr val="white"/>
                      </a:solidFill>
                    </a:endParaRPr>
                  </a:p>
                </p:txBody>
              </p:sp>
              <p:sp>
                <p:nvSpPr>
                  <p:cNvPr id="637" name="Freeform 8"/>
                  <p:cNvSpPr>
                    <a:spLocks/>
                  </p:cNvSpPr>
                  <p:nvPr/>
                </p:nvSpPr>
                <p:spPr bwMode="auto">
                  <a:xfrm>
                    <a:off x="3749" y="2171"/>
                    <a:ext cx="61" cy="85"/>
                  </a:xfrm>
                  <a:custGeom>
                    <a:avLst/>
                    <a:gdLst>
                      <a:gd name="T0" fmla="*/ 20 w 25"/>
                      <a:gd name="T1" fmla="*/ 35 h 35"/>
                      <a:gd name="T2" fmla="*/ 25 w 25"/>
                      <a:gd name="T3" fmla="*/ 25 h 35"/>
                      <a:gd name="T4" fmla="*/ 15 w 25"/>
                      <a:gd name="T5" fmla="*/ 15 h 35"/>
                      <a:gd name="T6" fmla="*/ 12 w 25"/>
                      <a:gd name="T7" fmla="*/ 2 h 35"/>
                      <a:gd name="T8" fmla="*/ 1 w 25"/>
                      <a:gd name="T9" fmla="*/ 1 h 35"/>
                      <a:gd name="T10" fmla="*/ 6 w 25"/>
                      <a:gd name="T11" fmla="*/ 21 h 35"/>
                      <a:gd name="T12" fmla="*/ 20 w 25"/>
                      <a:gd name="T13" fmla="*/ 35 h 35"/>
                    </a:gdLst>
                    <a:ahLst/>
                    <a:cxnLst>
                      <a:cxn ang="0">
                        <a:pos x="T0" y="T1"/>
                      </a:cxn>
                      <a:cxn ang="0">
                        <a:pos x="T2" y="T3"/>
                      </a:cxn>
                      <a:cxn ang="0">
                        <a:pos x="T4" y="T5"/>
                      </a:cxn>
                      <a:cxn ang="0">
                        <a:pos x="T6" y="T7"/>
                      </a:cxn>
                      <a:cxn ang="0">
                        <a:pos x="T8" y="T9"/>
                      </a:cxn>
                      <a:cxn ang="0">
                        <a:pos x="T10" y="T11"/>
                      </a:cxn>
                      <a:cxn ang="0">
                        <a:pos x="T12" y="T13"/>
                      </a:cxn>
                    </a:cxnLst>
                    <a:rect l="0" t="0" r="r" b="b"/>
                    <a:pathLst>
                      <a:path w="25" h="35">
                        <a:moveTo>
                          <a:pt x="20" y="35"/>
                        </a:moveTo>
                        <a:cubicBezTo>
                          <a:pt x="23" y="32"/>
                          <a:pt x="24" y="29"/>
                          <a:pt x="25" y="25"/>
                        </a:cubicBezTo>
                        <a:cubicBezTo>
                          <a:pt x="21" y="23"/>
                          <a:pt x="17" y="20"/>
                          <a:pt x="15" y="15"/>
                        </a:cubicBezTo>
                        <a:cubicBezTo>
                          <a:pt x="13" y="11"/>
                          <a:pt x="11" y="6"/>
                          <a:pt x="12" y="2"/>
                        </a:cubicBezTo>
                        <a:cubicBezTo>
                          <a:pt x="8" y="1"/>
                          <a:pt x="4" y="0"/>
                          <a:pt x="1" y="1"/>
                        </a:cubicBezTo>
                        <a:cubicBezTo>
                          <a:pt x="0" y="8"/>
                          <a:pt x="2" y="15"/>
                          <a:pt x="6" y="21"/>
                        </a:cubicBezTo>
                        <a:cubicBezTo>
                          <a:pt x="9" y="27"/>
                          <a:pt x="14" y="32"/>
                          <a:pt x="20" y="35"/>
                        </a:cubicBezTo>
                        <a:close/>
                      </a:path>
                    </a:pathLst>
                  </a:custGeom>
                  <a:grpFill/>
                  <a:ln w="38100">
                    <a:noFill/>
                    <a:miter lim="800000"/>
                    <a:headEnd/>
                    <a:tailEnd/>
                  </a:ln>
                  <a:effectLst>
                    <a:outerShdw blurRad="533400" dist="368300" dir="2700000" sx="104000" sy="104000" algn="tl" rotWithShape="0">
                      <a:prstClr val="black">
                        <a:alpha val="17000"/>
                      </a:prstClr>
                    </a:outerShdw>
                  </a:effectLst>
                </p:spPr>
                <p:txBody>
                  <a:bodyPr wrap="square" lIns="228540" tIns="228540" rIns="228540" bIns="228540" rtlCol="0" anchor="t"/>
                  <a:lstStyle/>
                  <a:p>
                    <a:pPr>
                      <a:lnSpc>
                        <a:spcPct val="75000"/>
                      </a:lnSpc>
                    </a:pPr>
                    <a:endParaRPr lang="en-US" sz="2399" b="1" kern="0" cap="all" dirty="0">
                      <a:solidFill>
                        <a:prstClr val="white"/>
                      </a:solidFill>
                    </a:endParaRPr>
                  </a:p>
                </p:txBody>
              </p:sp>
            </p:grpSp>
            <p:grpSp>
              <p:nvGrpSpPr>
                <p:cNvPr id="629" name="Group 29"/>
                <p:cNvGrpSpPr>
                  <a:grpSpLocks noChangeAspect="1"/>
                </p:cNvGrpSpPr>
                <p:nvPr/>
              </p:nvGrpSpPr>
              <p:grpSpPr bwMode="auto">
                <a:xfrm>
                  <a:off x="5435629" y="-1135379"/>
                  <a:ext cx="341584" cy="341118"/>
                  <a:chOff x="3470" y="1798"/>
                  <a:chExt cx="735" cy="734"/>
                </a:xfrm>
                <a:solidFill>
                  <a:schemeClr val="bg2"/>
                </a:solidFill>
              </p:grpSpPr>
              <p:sp>
                <p:nvSpPr>
                  <p:cNvPr id="630" name="Freeform 30"/>
                  <p:cNvSpPr>
                    <a:spLocks/>
                  </p:cNvSpPr>
                  <p:nvPr/>
                </p:nvSpPr>
                <p:spPr bwMode="auto">
                  <a:xfrm>
                    <a:off x="3865" y="1798"/>
                    <a:ext cx="340" cy="340"/>
                  </a:xfrm>
                  <a:custGeom>
                    <a:avLst/>
                    <a:gdLst>
                      <a:gd name="T0" fmla="*/ 19 w 144"/>
                      <a:gd name="T1" fmla="*/ 22 h 144"/>
                      <a:gd name="T2" fmla="*/ 122 w 144"/>
                      <a:gd name="T3" fmla="*/ 125 h 144"/>
                      <a:gd name="T4" fmla="*/ 114 w 144"/>
                      <a:gd name="T5" fmla="*/ 125 h 144"/>
                      <a:gd name="T6" fmla="*/ 117 w 144"/>
                      <a:gd name="T7" fmla="*/ 144 h 144"/>
                      <a:gd name="T8" fmla="*/ 125 w 144"/>
                      <a:gd name="T9" fmla="*/ 144 h 144"/>
                      <a:gd name="T10" fmla="*/ 144 w 144"/>
                      <a:gd name="T11" fmla="*/ 144 h 144"/>
                      <a:gd name="T12" fmla="*/ 142 w 144"/>
                      <a:gd name="T13" fmla="*/ 125 h 144"/>
                      <a:gd name="T14" fmla="*/ 19 w 144"/>
                      <a:gd name="T15" fmla="*/ 3 h 144"/>
                      <a:gd name="T16" fmla="*/ 0 w 144"/>
                      <a:gd name="T17" fmla="*/ 0 h 144"/>
                      <a:gd name="T18" fmla="*/ 0 w 144"/>
                      <a:gd name="T19" fmla="*/ 19 h 144"/>
                      <a:gd name="T20" fmla="*/ 0 w 144"/>
                      <a:gd name="T21" fmla="*/ 27 h 144"/>
                      <a:gd name="T22" fmla="*/ 19 w 144"/>
                      <a:gd name="T23" fmla="*/ 30 h 144"/>
                      <a:gd name="T24" fmla="*/ 19 w 144"/>
                      <a:gd name="T25" fmla="*/ 22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44" h="144">
                        <a:moveTo>
                          <a:pt x="19" y="22"/>
                        </a:moveTo>
                        <a:cubicBezTo>
                          <a:pt x="70" y="34"/>
                          <a:pt x="111" y="74"/>
                          <a:pt x="122" y="125"/>
                        </a:cubicBezTo>
                        <a:cubicBezTo>
                          <a:pt x="114" y="125"/>
                          <a:pt x="114" y="125"/>
                          <a:pt x="114" y="125"/>
                        </a:cubicBezTo>
                        <a:cubicBezTo>
                          <a:pt x="116" y="131"/>
                          <a:pt x="117" y="137"/>
                          <a:pt x="117" y="144"/>
                        </a:cubicBezTo>
                        <a:cubicBezTo>
                          <a:pt x="125" y="144"/>
                          <a:pt x="125" y="144"/>
                          <a:pt x="125" y="144"/>
                        </a:cubicBezTo>
                        <a:cubicBezTo>
                          <a:pt x="144" y="144"/>
                          <a:pt x="144" y="144"/>
                          <a:pt x="144" y="144"/>
                        </a:cubicBezTo>
                        <a:cubicBezTo>
                          <a:pt x="144" y="137"/>
                          <a:pt x="143" y="131"/>
                          <a:pt x="142" y="125"/>
                        </a:cubicBezTo>
                        <a:cubicBezTo>
                          <a:pt x="129" y="63"/>
                          <a:pt x="81" y="15"/>
                          <a:pt x="19" y="3"/>
                        </a:cubicBezTo>
                        <a:cubicBezTo>
                          <a:pt x="13" y="1"/>
                          <a:pt x="7" y="1"/>
                          <a:pt x="0" y="0"/>
                        </a:cubicBezTo>
                        <a:cubicBezTo>
                          <a:pt x="0" y="19"/>
                          <a:pt x="0" y="19"/>
                          <a:pt x="0" y="19"/>
                        </a:cubicBezTo>
                        <a:cubicBezTo>
                          <a:pt x="0" y="27"/>
                          <a:pt x="0" y="27"/>
                          <a:pt x="0" y="27"/>
                        </a:cubicBezTo>
                        <a:cubicBezTo>
                          <a:pt x="7" y="28"/>
                          <a:pt x="13" y="29"/>
                          <a:pt x="19" y="30"/>
                        </a:cubicBezTo>
                        <a:lnTo>
                          <a:pt x="19" y="22"/>
                        </a:lnTo>
                        <a:close/>
                      </a:path>
                    </a:pathLst>
                  </a:custGeom>
                  <a:grpFill/>
                  <a:ln w="38100">
                    <a:noFill/>
                    <a:miter lim="800000"/>
                    <a:headEnd/>
                    <a:tailEnd/>
                  </a:ln>
                  <a:effectLst>
                    <a:outerShdw blurRad="533400" dist="368300" dir="2700000" sx="104000" sy="104000" algn="tl" rotWithShape="0">
                      <a:prstClr val="black">
                        <a:alpha val="17000"/>
                      </a:prstClr>
                    </a:outerShdw>
                  </a:effectLst>
                </p:spPr>
                <p:txBody>
                  <a:bodyPr wrap="square" lIns="228540" tIns="228540" rIns="228540" bIns="228540" rtlCol="0" anchor="t"/>
                  <a:lstStyle/>
                  <a:p>
                    <a:pPr>
                      <a:lnSpc>
                        <a:spcPct val="75000"/>
                      </a:lnSpc>
                    </a:pPr>
                    <a:endParaRPr lang="en-US" sz="2399" b="1" kern="0" cap="all" dirty="0">
                      <a:solidFill>
                        <a:prstClr val="white"/>
                      </a:solidFill>
                    </a:endParaRPr>
                  </a:p>
                </p:txBody>
              </p:sp>
              <p:sp>
                <p:nvSpPr>
                  <p:cNvPr id="631" name="Freeform 31"/>
                  <p:cNvSpPr>
                    <a:spLocks/>
                  </p:cNvSpPr>
                  <p:nvPr/>
                </p:nvSpPr>
                <p:spPr bwMode="auto">
                  <a:xfrm>
                    <a:off x="3470" y="2192"/>
                    <a:ext cx="341" cy="340"/>
                  </a:xfrm>
                  <a:custGeom>
                    <a:avLst/>
                    <a:gdLst>
                      <a:gd name="T0" fmla="*/ 125 w 144"/>
                      <a:gd name="T1" fmla="*/ 122 h 144"/>
                      <a:gd name="T2" fmla="*/ 22 w 144"/>
                      <a:gd name="T3" fmla="*/ 19 h 144"/>
                      <a:gd name="T4" fmla="*/ 30 w 144"/>
                      <a:gd name="T5" fmla="*/ 19 h 144"/>
                      <a:gd name="T6" fmla="*/ 27 w 144"/>
                      <a:gd name="T7" fmla="*/ 0 h 144"/>
                      <a:gd name="T8" fmla="*/ 19 w 144"/>
                      <a:gd name="T9" fmla="*/ 0 h 144"/>
                      <a:gd name="T10" fmla="*/ 0 w 144"/>
                      <a:gd name="T11" fmla="*/ 0 h 144"/>
                      <a:gd name="T12" fmla="*/ 3 w 144"/>
                      <a:gd name="T13" fmla="*/ 19 h 144"/>
                      <a:gd name="T14" fmla="*/ 125 w 144"/>
                      <a:gd name="T15" fmla="*/ 141 h 144"/>
                      <a:gd name="T16" fmla="*/ 144 w 144"/>
                      <a:gd name="T17" fmla="*/ 144 h 144"/>
                      <a:gd name="T18" fmla="*/ 144 w 144"/>
                      <a:gd name="T19" fmla="*/ 125 h 144"/>
                      <a:gd name="T20" fmla="*/ 144 w 144"/>
                      <a:gd name="T21" fmla="*/ 117 h 144"/>
                      <a:gd name="T22" fmla="*/ 125 w 144"/>
                      <a:gd name="T23" fmla="*/ 114 h 144"/>
                      <a:gd name="T24" fmla="*/ 125 w 144"/>
                      <a:gd name="T25" fmla="*/ 122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44" h="144">
                        <a:moveTo>
                          <a:pt x="125" y="122"/>
                        </a:moveTo>
                        <a:cubicBezTo>
                          <a:pt x="74" y="110"/>
                          <a:pt x="34" y="70"/>
                          <a:pt x="22" y="19"/>
                        </a:cubicBezTo>
                        <a:cubicBezTo>
                          <a:pt x="30" y="19"/>
                          <a:pt x="30" y="19"/>
                          <a:pt x="30" y="19"/>
                        </a:cubicBezTo>
                        <a:cubicBezTo>
                          <a:pt x="29" y="13"/>
                          <a:pt x="28" y="7"/>
                          <a:pt x="27" y="0"/>
                        </a:cubicBezTo>
                        <a:cubicBezTo>
                          <a:pt x="19" y="0"/>
                          <a:pt x="19" y="0"/>
                          <a:pt x="19" y="0"/>
                        </a:cubicBezTo>
                        <a:cubicBezTo>
                          <a:pt x="0" y="0"/>
                          <a:pt x="0" y="0"/>
                          <a:pt x="0" y="0"/>
                        </a:cubicBezTo>
                        <a:cubicBezTo>
                          <a:pt x="1" y="7"/>
                          <a:pt x="2" y="13"/>
                          <a:pt x="3" y="19"/>
                        </a:cubicBezTo>
                        <a:cubicBezTo>
                          <a:pt x="15" y="81"/>
                          <a:pt x="64" y="129"/>
                          <a:pt x="125" y="141"/>
                        </a:cubicBezTo>
                        <a:cubicBezTo>
                          <a:pt x="131" y="143"/>
                          <a:pt x="138" y="143"/>
                          <a:pt x="144" y="144"/>
                        </a:cubicBezTo>
                        <a:cubicBezTo>
                          <a:pt x="144" y="125"/>
                          <a:pt x="144" y="125"/>
                          <a:pt x="144" y="125"/>
                        </a:cubicBezTo>
                        <a:cubicBezTo>
                          <a:pt x="144" y="117"/>
                          <a:pt x="144" y="117"/>
                          <a:pt x="144" y="117"/>
                        </a:cubicBezTo>
                        <a:cubicBezTo>
                          <a:pt x="137" y="116"/>
                          <a:pt x="131" y="115"/>
                          <a:pt x="125" y="114"/>
                        </a:cubicBezTo>
                        <a:lnTo>
                          <a:pt x="125" y="122"/>
                        </a:lnTo>
                        <a:close/>
                      </a:path>
                    </a:pathLst>
                  </a:custGeom>
                  <a:grpFill/>
                  <a:ln w="38100">
                    <a:noFill/>
                    <a:miter lim="800000"/>
                    <a:headEnd/>
                    <a:tailEnd/>
                  </a:ln>
                  <a:effectLst>
                    <a:outerShdw blurRad="533400" dist="368300" dir="2700000" sx="104000" sy="104000" algn="tl" rotWithShape="0">
                      <a:prstClr val="black">
                        <a:alpha val="17000"/>
                      </a:prstClr>
                    </a:outerShdw>
                  </a:effectLst>
                </p:spPr>
                <p:txBody>
                  <a:bodyPr wrap="square" lIns="228540" tIns="228540" rIns="228540" bIns="228540" rtlCol="0" anchor="t"/>
                  <a:lstStyle/>
                  <a:p>
                    <a:pPr>
                      <a:lnSpc>
                        <a:spcPct val="75000"/>
                      </a:lnSpc>
                    </a:pPr>
                    <a:endParaRPr lang="en-US" sz="2399" b="1" kern="0" cap="all" dirty="0">
                      <a:solidFill>
                        <a:prstClr val="white"/>
                      </a:solidFill>
                    </a:endParaRPr>
                  </a:p>
                </p:txBody>
              </p:sp>
              <p:sp>
                <p:nvSpPr>
                  <p:cNvPr id="632" name="Freeform 32"/>
                  <p:cNvSpPr>
                    <a:spLocks/>
                  </p:cNvSpPr>
                  <p:nvPr/>
                </p:nvSpPr>
                <p:spPr bwMode="auto">
                  <a:xfrm>
                    <a:off x="3865" y="2192"/>
                    <a:ext cx="340" cy="340"/>
                  </a:xfrm>
                  <a:custGeom>
                    <a:avLst/>
                    <a:gdLst>
                      <a:gd name="T0" fmla="*/ 122 w 144"/>
                      <a:gd name="T1" fmla="*/ 19 h 144"/>
                      <a:gd name="T2" fmla="*/ 19 w 144"/>
                      <a:gd name="T3" fmla="*/ 122 h 144"/>
                      <a:gd name="T4" fmla="*/ 19 w 144"/>
                      <a:gd name="T5" fmla="*/ 114 h 144"/>
                      <a:gd name="T6" fmla="*/ 0 w 144"/>
                      <a:gd name="T7" fmla="*/ 117 h 144"/>
                      <a:gd name="T8" fmla="*/ 0 w 144"/>
                      <a:gd name="T9" fmla="*/ 125 h 144"/>
                      <a:gd name="T10" fmla="*/ 0 w 144"/>
                      <a:gd name="T11" fmla="*/ 144 h 144"/>
                      <a:gd name="T12" fmla="*/ 19 w 144"/>
                      <a:gd name="T13" fmla="*/ 141 h 144"/>
                      <a:gd name="T14" fmla="*/ 142 w 144"/>
                      <a:gd name="T15" fmla="*/ 19 h 144"/>
                      <a:gd name="T16" fmla="*/ 144 w 144"/>
                      <a:gd name="T17" fmla="*/ 0 h 144"/>
                      <a:gd name="T18" fmla="*/ 125 w 144"/>
                      <a:gd name="T19" fmla="*/ 0 h 144"/>
                      <a:gd name="T20" fmla="*/ 117 w 144"/>
                      <a:gd name="T21" fmla="*/ 0 h 144"/>
                      <a:gd name="T22" fmla="*/ 114 w 144"/>
                      <a:gd name="T23" fmla="*/ 19 h 144"/>
                      <a:gd name="T24" fmla="*/ 122 w 144"/>
                      <a:gd name="T25" fmla="*/ 19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44" h="144">
                        <a:moveTo>
                          <a:pt x="122" y="19"/>
                        </a:moveTo>
                        <a:cubicBezTo>
                          <a:pt x="111" y="70"/>
                          <a:pt x="70" y="110"/>
                          <a:pt x="19" y="122"/>
                        </a:cubicBezTo>
                        <a:cubicBezTo>
                          <a:pt x="19" y="114"/>
                          <a:pt x="19" y="114"/>
                          <a:pt x="19" y="114"/>
                        </a:cubicBezTo>
                        <a:cubicBezTo>
                          <a:pt x="13" y="115"/>
                          <a:pt x="7" y="116"/>
                          <a:pt x="0" y="117"/>
                        </a:cubicBezTo>
                        <a:cubicBezTo>
                          <a:pt x="0" y="125"/>
                          <a:pt x="0" y="125"/>
                          <a:pt x="0" y="125"/>
                        </a:cubicBezTo>
                        <a:cubicBezTo>
                          <a:pt x="0" y="144"/>
                          <a:pt x="0" y="144"/>
                          <a:pt x="0" y="144"/>
                        </a:cubicBezTo>
                        <a:cubicBezTo>
                          <a:pt x="7" y="143"/>
                          <a:pt x="13" y="143"/>
                          <a:pt x="19" y="141"/>
                        </a:cubicBezTo>
                        <a:cubicBezTo>
                          <a:pt x="81" y="129"/>
                          <a:pt x="129" y="81"/>
                          <a:pt x="142" y="19"/>
                        </a:cubicBezTo>
                        <a:cubicBezTo>
                          <a:pt x="143" y="13"/>
                          <a:pt x="144" y="7"/>
                          <a:pt x="144" y="0"/>
                        </a:cubicBezTo>
                        <a:cubicBezTo>
                          <a:pt x="125" y="0"/>
                          <a:pt x="125" y="0"/>
                          <a:pt x="125" y="0"/>
                        </a:cubicBezTo>
                        <a:cubicBezTo>
                          <a:pt x="117" y="0"/>
                          <a:pt x="117" y="0"/>
                          <a:pt x="117" y="0"/>
                        </a:cubicBezTo>
                        <a:cubicBezTo>
                          <a:pt x="117" y="7"/>
                          <a:pt x="116" y="13"/>
                          <a:pt x="114" y="19"/>
                        </a:cubicBezTo>
                        <a:lnTo>
                          <a:pt x="122" y="19"/>
                        </a:lnTo>
                        <a:close/>
                      </a:path>
                    </a:pathLst>
                  </a:custGeom>
                  <a:grpFill/>
                  <a:ln w="38100">
                    <a:noFill/>
                    <a:miter lim="800000"/>
                    <a:headEnd/>
                    <a:tailEnd/>
                  </a:ln>
                  <a:effectLst>
                    <a:outerShdw blurRad="533400" dist="368300" dir="2700000" sx="104000" sy="104000" algn="tl" rotWithShape="0">
                      <a:prstClr val="black">
                        <a:alpha val="17000"/>
                      </a:prstClr>
                    </a:outerShdw>
                  </a:effectLst>
                </p:spPr>
                <p:txBody>
                  <a:bodyPr wrap="square" lIns="228540" tIns="228540" rIns="228540" bIns="228540" rtlCol="0" anchor="t"/>
                  <a:lstStyle/>
                  <a:p>
                    <a:pPr>
                      <a:lnSpc>
                        <a:spcPct val="75000"/>
                      </a:lnSpc>
                    </a:pPr>
                    <a:endParaRPr lang="en-US" sz="2399" b="1" kern="0" cap="all" dirty="0">
                      <a:solidFill>
                        <a:prstClr val="white"/>
                      </a:solidFill>
                    </a:endParaRPr>
                  </a:p>
                </p:txBody>
              </p:sp>
              <p:sp>
                <p:nvSpPr>
                  <p:cNvPr id="633" name="Freeform 33"/>
                  <p:cNvSpPr>
                    <a:spLocks/>
                  </p:cNvSpPr>
                  <p:nvPr/>
                </p:nvSpPr>
                <p:spPr bwMode="auto">
                  <a:xfrm>
                    <a:off x="3470" y="1798"/>
                    <a:ext cx="341" cy="340"/>
                  </a:xfrm>
                  <a:custGeom>
                    <a:avLst/>
                    <a:gdLst>
                      <a:gd name="T0" fmla="*/ 22 w 144"/>
                      <a:gd name="T1" fmla="*/ 125 h 144"/>
                      <a:gd name="T2" fmla="*/ 125 w 144"/>
                      <a:gd name="T3" fmla="*/ 22 h 144"/>
                      <a:gd name="T4" fmla="*/ 125 w 144"/>
                      <a:gd name="T5" fmla="*/ 30 h 144"/>
                      <a:gd name="T6" fmla="*/ 144 w 144"/>
                      <a:gd name="T7" fmla="*/ 27 h 144"/>
                      <a:gd name="T8" fmla="*/ 144 w 144"/>
                      <a:gd name="T9" fmla="*/ 19 h 144"/>
                      <a:gd name="T10" fmla="*/ 144 w 144"/>
                      <a:gd name="T11" fmla="*/ 0 h 144"/>
                      <a:gd name="T12" fmla="*/ 125 w 144"/>
                      <a:gd name="T13" fmla="*/ 3 h 144"/>
                      <a:gd name="T14" fmla="*/ 3 w 144"/>
                      <a:gd name="T15" fmla="*/ 125 h 144"/>
                      <a:gd name="T16" fmla="*/ 0 w 144"/>
                      <a:gd name="T17" fmla="*/ 144 h 144"/>
                      <a:gd name="T18" fmla="*/ 19 w 144"/>
                      <a:gd name="T19" fmla="*/ 144 h 144"/>
                      <a:gd name="T20" fmla="*/ 27 w 144"/>
                      <a:gd name="T21" fmla="*/ 144 h 144"/>
                      <a:gd name="T22" fmla="*/ 30 w 144"/>
                      <a:gd name="T23" fmla="*/ 125 h 144"/>
                      <a:gd name="T24" fmla="*/ 22 w 144"/>
                      <a:gd name="T25" fmla="*/ 125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44" h="144">
                        <a:moveTo>
                          <a:pt x="22" y="125"/>
                        </a:moveTo>
                        <a:cubicBezTo>
                          <a:pt x="34" y="74"/>
                          <a:pt x="74" y="34"/>
                          <a:pt x="125" y="22"/>
                        </a:cubicBezTo>
                        <a:cubicBezTo>
                          <a:pt x="125" y="30"/>
                          <a:pt x="125" y="30"/>
                          <a:pt x="125" y="30"/>
                        </a:cubicBezTo>
                        <a:cubicBezTo>
                          <a:pt x="131" y="29"/>
                          <a:pt x="137" y="28"/>
                          <a:pt x="144" y="27"/>
                        </a:cubicBezTo>
                        <a:cubicBezTo>
                          <a:pt x="144" y="19"/>
                          <a:pt x="144" y="19"/>
                          <a:pt x="144" y="19"/>
                        </a:cubicBezTo>
                        <a:cubicBezTo>
                          <a:pt x="144" y="0"/>
                          <a:pt x="144" y="0"/>
                          <a:pt x="144" y="0"/>
                        </a:cubicBezTo>
                        <a:cubicBezTo>
                          <a:pt x="138" y="1"/>
                          <a:pt x="131" y="1"/>
                          <a:pt x="125" y="3"/>
                        </a:cubicBezTo>
                        <a:cubicBezTo>
                          <a:pt x="64" y="15"/>
                          <a:pt x="15" y="63"/>
                          <a:pt x="3" y="125"/>
                        </a:cubicBezTo>
                        <a:cubicBezTo>
                          <a:pt x="2" y="131"/>
                          <a:pt x="1" y="137"/>
                          <a:pt x="0" y="144"/>
                        </a:cubicBezTo>
                        <a:cubicBezTo>
                          <a:pt x="19" y="144"/>
                          <a:pt x="19" y="144"/>
                          <a:pt x="19" y="144"/>
                        </a:cubicBezTo>
                        <a:cubicBezTo>
                          <a:pt x="27" y="144"/>
                          <a:pt x="27" y="144"/>
                          <a:pt x="27" y="144"/>
                        </a:cubicBezTo>
                        <a:cubicBezTo>
                          <a:pt x="28" y="137"/>
                          <a:pt x="29" y="131"/>
                          <a:pt x="30" y="125"/>
                        </a:cubicBezTo>
                        <a:lnTo>
                          <a:pt x="22" y="125"/>
                        </a:lnTo>
                        <a:close/>
                      </a:path>
                    </a:pathLst>
                  </a:custGeom>
                  <a:grpFill/>
                  <a:ln w="38100">
                    <a:noFill/>
                    <a:miter lim="800000"/>
                    <a:headEnd/>
                    <a:tailEnd/>
                  </a:ln>
                  <a:effectLst>
                    <a:outerShdw blurRad="533400" dist="368300" dir="2700000" sx="104000" sy="104000" algn="tl" rotWithShape="0">
                      <a:prstClr val="black">
                        <a:alpha val="17000"/>
                      </a:prstClr>
                    </a:outerShdw>
                  </a:effectLst>
                </p:spPr>
                <p:txBody>
                  <a:bodyPr wrap="square" lIns="228540" tIns="228540" rIns="228540" bIns="228540" rtlCol="0" anchor="t"/>
                  <a:lstStyle/>
                  <a:p>
                    <a:pPr>
                      <a:lnSpc>
                        <a:spcPct val="75000"/>
                      </a:lnSpc>
                    </a:pPr>
                    <a:endParaRPr lang="en-US" sz="2399" b="1" kern="0" cap="all" dirty="0">
                      <a:solidFill>
                        <a:prstClr val="white"/>
                      </a:solidFill>
                    </a:endParaRPr>
                  </a:p>
                </p:txBody>
              </p:sp>
            </p:grpSp>
          </p:grpSp>
        </p:grpSp>
      </p:grpSp>
      <p:grpSp>
        <p:nvGrpSpPr>
          <p:cNvPr id="439" name="Group 438"/>
          <p:cNvGrpSpPr/>
          <p:nvPr/>
        </p:nvGrpSpPr>
        <p:grpSpPr>
          <a:xfrm>
            <a:off x="9001903" y="1154449"/>
            <a:ext cx="437783" cy="437783"/>
            <a:chOff x="2263538" y="3514381"/>
            <a:chExt cx="498948" cy="498948"/>
          </a:xfrm>
        </p:grpSpPr>
        <p:sp>
          <p:nvSpPr>
            <p:cNvPr id="440" name="Oval 439"/>
            <p:cNvSpPr/>
            <p:nvPr/>
          </p:nvSpPr>
          <p:spPr bwMode="gray">
            <a:xfrm>
              <a:off x="2263538" y="3514381"/>
              <a:ext cx="498948" cy="498948"/>
            </a:xfrm>
            <a:prstGeom prst="ellipse">
              <a:avLst/>
            </a:prstGeom>
            <a:solidFill>
              <a:schemeClr val="tx1"/>
            </a:solidFill>
            <a:ln w="19050">
              <a:solidFill>
                <a:schemeClr val="bg2"/>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lang="en-US">
                <a:solidFill>
                  <a:srgbClr val="FFFFFF"/>
                </a:solidFill>
              </a:endParaRPr>
            </a:p>
          </p:txBody>
        </p:sp>
        <p:grpSp>
          <p:nvGrpSpPr>
            <p:cNvPr id="441" name="Group 14"/>
            <p:cNvGrpSpPr>
              <a:grpSpLocks noChangeAspect="1"/>
            </p:cNvGrpSpPr>
            <p:nvPr/>
          </p:nvGrpSpPr>
          <p:grpSpPr bwMode="auto">
            <a:xfrm>
              <a:off x="2341322" y="3616521"/>
              <a:ext cx="343379" cy="294667"/>
              <a:chOff x="3116" y="1790"/>
              <a:chExt cx="430" cy="369"/>
            </a:xfrm>
          </p:grpSpPr>
          <p:sp>
            <p:nvSpPr>
              <p:cNvPr id="442" name="Freeform 15"/>
              <p:cNvSpPr>
                <a:spLocks/>
              </p:cNvSpPr>
              <p:nvPr/>
            </p:nvSpPr>
            <p:spPr bwMode="auto">
              <a:xfrm>
                <a:off x="3129" y="1803"/>
                <a:ext cx="403" cy="346"/>
              </a:xfrm>
              <a:custGeom>
                <a:avLst/>
                <a:gdLst>
                  <a:gd name="T0" fmla="*/ 64 w 403"/>
                  <a:gd name="T1" fmla="*/ 112 h 346"/>
                  <a:gd name="T2" fmla="*/ 46 w 403"/>
                  <a:gd name="T3" fmla="*/ 52 h 346"/>
                  <a:gd name="T4" fmla="*/ 90 w 403"/>
                  <a:gd name="T5" fmla="*/ 3 h 346"/>
                  <a:gd name="T6" fmla="*/ 142 w 403"/>
                  <a:gd name="T7" fmla="*/ 2 h 346"/>
                  <a:gd name="T8" fmla="*/ 204 w 403"/>
                  <a:gd name="T9" fmla="*/ 10 h 346"/>
                  <a:gd name="T10" fmla="*/ 286 w 403"/>
                  <a:gd name="T11" fmla="*/ 0 h 346"/>
                  <a:gd name="T12" fmla="*/ 340 w 403"/>
                  <a:gd name="T13" fmla="*/ 14 h 346"/>
                  <a:gd name="T14" fmla="*/ 361 w 403"/>
                  <a:gd name="T15" fmla="*/ 72 h 346"/>
                  <a:gd name="T16" fmla="*/ 339 w 403"/>
                  <a:gd name="T17" fmla="*/ 118 h 346"/>
                  <a:gd name="T18" fmla="*/ 387 w 403"/>
                  <a:gd name="T19" fmla="*/ 167 h 346"/>
                  <a:gd name="T20" fmla="*/ 403 w 403"/>
                  <a:gd name="T21" fmla="*/ 255 h 346"/>
                  <a:gd name="T22" fmla="*/ 336 w 403"/>
                  <a:gd name="T23" fmla="*/ 280 h 346"/>
                  <a:gd name="T24" fmla="*/ 335 w 403"/>
                  <a:gd name="T25" fmla="*/ 312 h 346"/>
                  <a:gd name="T26" fmla="*/ 203 w 403"/>
                  <a:gd name="T27" fmla="*/ 346 h 346"/>
                  <a:gd name="T28" fmla="*/ 65 w 403"/>
                  <a:gd name="T29" fmla="*/ 305 h 346"/>
                  <a:gd name="T30" fmla="*/ 61 w 403"/>
                  <a:gd name="T31" fmla="*/ 283 h 346"/>
                  <a:gd name="T32" fmla="*/ 0 w 403"/>
                  <a:gd name="T33" fmla="*/ 261 h 346"/>
                  <a:gd name="T34" fmla="*/ 13 w 403"/>
                  <a:gd name="T35" fmla="*/ 172 h 346"/>
                  <a:gd name="T36" fmla="*/ 64 w 403"/>
                  <a:gd name="T37" fmla="*/ 112 h 3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03" h="346">
                    <a:moveTo>
                      <a:pt x="64" y="112"/>
                    </a:moveTo>
                    <a:lnTo>
                      <a:pt x="46" y="52"/>
                    </a:lnTo>
                    <a:lnTo>
                      <a:pt x="90" y="3"/>
                    </a:lnTo>
                    <a:lnTo>
                      <a:pt x="142" y="2"/>
                    </a:lnTo>
                    <a:lnTo>
                      <a:pt x="204" y="10"/>
                    </a:lnTo>
                    <a:lnTo>
                      <a:pt x="286" y="0"/>
                    </a:lnTo>
                    <a:lnTo>
                      <a:pt x="340" y="14"/>
                    </a:lnTo>
                    <a:lnTo>
                      <a:pt x="361" y="72"/>
                    </a:lnTo>
                    <a:lnTo>
                      <a:pt x="339" y="118"/>
                    </a:lnTo>
                    <a:lnTo>
                      <a:pt x="387" y="167"/>
                    </a:lnTo>
                    <a:lnTo>
                      <a:pt x="403" y="255"/>
                    </a:lnTo>
                    <a:lnTo>
                      <a:pt x="336" y="280"/>
                    </a:lnTo>
                    <a:lnTo>
                      <a:pt x="335" y="312"/>
                    </a:lnTo>
                    <a:lnTo>
                      <a:pt x="203" y="346"/>
                    </a:lnTo>
                    <a:lnTo>
                      <a:pt x="65" y="305"/>
                    </a:lnTo>
                    <a:lnTo>
                      <a:pt x="61" y="283"/>
                    </a:lnTo>
                    <a:lnTo>
                      <a:pt x="0" y="261"/>
                    </a:lnTo>
                    <a:lnTo>
                      <a:pt x="13" y="172"/>
                    </a:lnTo>
                    <a:lnTo>
                      <a:pt x="64" y="11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ctr" anchorCtr="0" compatLnSpc="1">
                <a:prstTxWarp prst="textNoShape">
                  <a:avLst/>
                </a:prstTxWarp>
              </a:bodyPr>
              <a:lstStyle/>
              <a:p>
                <a:pPr defTabSz="914126">
                  <a:defRPr/>
                </a:pPr>
                <a:endParaRPr lang="en-US" sz="1400" kern="0" dirty="0">
                  <a:solidFill>
                    <a:srgbClr val="000000"/>
                  </a:solidFill>
                  <a:latin typeface="Arial"/>
                </a:endParaRPr>
              </a:p>
            </p:txBody>
          </p:sp>
          <p:sp>
            <p:nvSpPr>
              <p:cNvPr id="443" name="Freeform 16"/>
              <p:cNvSpPr>
                <a:spLocks noEditPoints="1"/>
              </p:cNvSpPr>
              <p:nvPr/>
            </p:nvSpPr>
            <p:spPr bwMode="auto">
              <a:xfrm>
                <a:off x="3116" y="1790"/>
                <a:ext cx="430" cy="369"/>
              </a:xfrm>
              <a:custGeom>
                <a:avLst/>
                <a:gdLst>
                  <a:gd name="T0" fmla="*/ 354 w 418"/>
                  <a:gd name="T1" fmla="*/ 125 h 359"/>
                  <a:gd name="T2" fmla="*/ 294 w 418"/>
                  <a:gd name="T3" fmla="*/ 0 h 359"/>
                  <a:gd name="T4" fmla="*/ 210 w 418"/>
                  <a:gd name="T5" fmla="*/ 6 h 359"/>
                  <a:gd name="T6" fmla="*/ 124 w 418"/>
                  <a:gd name="T7" fmla="*/ 0 h 359"/>
                  <a:gd name="T8" fmla="*/ 64 w 418"/>
                  <a:gd name="T9" fmla="*/ 125 h 359"/>
                  <a:gd name="T10" fmla="*/ 67 w 418"/>
                  <a:gd name="T11" fmla="*/ 301 h 359"/>
                  <a:gd name="T12" fmla="*/ 210 w 418"/>
                  <a:gd name="T13" fmla="*/ 359 h 359"/>
                  <a:gd name="T14" fmla="*/ 352 w 418"/>
                  <a:gd name="T15" fmla="*/ 301 h 359"/>
                  <a:gd name="T16" fmla="*/ 294 w 418"/>
                  <a:gd name="T17" fmla="*/ 24 h 359"/>
                  <a:gd name="T18" fmla="*/ 325 w 418"/>
                  <a:gd name="T19" fmla="*/ 120 h 359"/>
                  <a:gd name="T20" fmla="*/ 294 w 418"/>
                  <a:gd name="T21" fmla="*/ 130 h 359"/>
                  <a:gd name="T22" fmla="*/ 281 w 418"/>
                  <a:gd name="T23" fmla="*/ 128 h 359"/>
                  <a:gd name="T24" fmla="*/ 286 w 418"/>
                  <a:gd name="T25" fmla="*/ 115 h 359"/>
                  <a:gd name="T26" fmla="*/ 269 w 418"/>
                  <a:gd name="T27" fmla="*/ 40 h 359"/>
                  <a:gd name="T28" fmla="*/ 294 w 418"/>
                  <a:gd name="T29" fmla="*/ 24 h 359"/>
                  <a:gd name="T30" fmla="*/ 173 w 418"/>
                  <a:gd name="T31" fmla="*/ 41 h 359"/>
                  <a:gd name="T32" fmla="*/ 210 w 418"/>
                  <a:gd name="T33" fmla="*/ 30 h 359"/>
                  <a:gd name="T34" fmla="*/ 246 w 418"/>
                  <a:gd name="T35" fmla="*/ 41 h 359"/>
                  <a:gd name="T36" fmla="*/ 257 w 418"/>
                  <a:gd name="T37" fmla="*/ 51 h 359"/>
                  <a:gd name="T38" fmla="*/ 268 w 418"/>
                  <a:gd name="T39" fmla="*/ 119 h 359"/>
                  <a:gd name="T40" fmla="*/ 262 w 418"/>
                  <a:gd name="T41" fmla="*/ 129 h 359"/>
                  <a:gd name="T42" fmla="*/ 257 w 418"/>
                  <a:gd name="T43" fmla="*/ 135 h 359"/>
                  <a:gd name="T44" fmla="*/ 237 w 418"/>
                  <a:gd name="T45" fmla="*/ 150 h 359"/>
                  <a:gd name="T46" fmla="*/ 221 w 418"/>
                  <a:gd name="T47" fmla="*/ 156 h 359"/>
                  <a:gd name="T48" fmla="*/ 210 w 418"/>
                  <a:gd name="T49" fmla="*/ 157 h 359"/>
                  <a:gd name="T50" fmla="*/ 198 w 418"/>
                  <a:gd name="T51" fmla="*/ 156 h 359"/>
                  <a:gd name="T52" fmla="*/ 183 w 418"/>
                  <a:gd name="T53" fmla="*/ 150 h 359"/>
                  <a:gd name="T54" fmla="*/ 162 w 418"/>
                  <a:gd name="T55" fmla="*/ 135 h 359"/>
                  <a:gd name="T56" fmla="*/ 157 w 418"/>
                  <a:gd name="T57" fmla="*/ 128 h 359"/>
                  <a:gd name="T58" fmla="*/ 152 w 418"/>
                  <a:gd name="T59" fmla="*/ 119 h 359"/>
                  <a:gd name="T60" fmla="*/ 162 w 418"/>
                  <a:gd name="T61" fmla="*/ 51 h 359"/>
                  <a:gd name="T62" fmla="*/ 124 w 418"/>
                  <a:gd name="T63" fmla="*/ 24 h 359"/>
                  <a:gd name="T64" fmla="*/ 150 w 418"/>
                  <a:gd name="T65" fmla="*/ 41 h 359"/>
                  <a:gd name="T66" fmla="*/ 133 w 418"/>
                  <a:gd name="T67" fmla="*/ 115 h 359"/>
                  <a:gd name="T68" fmla="*/ 138 w 418"/>
                  <a:gd name="T69" fmla="*/ 128 h 359"/>
                  <a:gd name="T70" fmla="*/ 124 w 418"/>
                  <a:gd name="T71" fmla="*/ 130 h 359"/>
                  <a:gd name="T72" fmla="*/ 93 w 418"/>
                  <a:gd name="T73" fmla="*/ 120 h 359"/>
                  <a:gd name="T74" fmla="*/ 124 w 418"/>
                  <a:gd name="T75" fmla="*/ 24 h 359"/>
                  <a:gd name="T76" fmla="*/ 24 w 418"/>
                  <a:gd name="T77" fmla="*/ 257 h 359"/>
                  <a:gd name="T78" fmla="*/ 102 w 418"/>
                  <a:gd name="T79" fmla="*/ 142 h 359"/>
                  <a:gd name="T80" fmla="*/ 147 w 418"/>
                  <a:gd name="T81" fmla="*/ 142 h 359"/>
                  <a:gd name="T82" fmla="*/ 78 w 418"/>
                  <a:gd name="T83" fmla="*/ 270 h 359"/>
                  <a:gd name="T84" fmla="*/ 210 w 418"/>
                  <a:gd name="T85" fmla="*/ 335 h 359"/>
                  <a:gd name="T86" fmla="*/ 91 w 418"/>
                  <a:gd name="T87" fmla="*/ 296 h 359"/>
                  <a:gd name="T88" fmla="*/ 92 w 418"/>
                  <a:gd name="T89" fmla="*/ 280 h 359"/>
                  <a:gd name="T90" fmla="*/ 171 w 418"/>
                  <a:gd name="T91" fmla="*/ 163 h 359"/>
                  <a:gd name="T92" fmla="*/ 202 w 418"/>
                  <a:gd name="T93" fmla="*/ 172 h 359"/>
                  <a:gd name="T94" fmla="*/ 210 w 418"/>
                  <a:gd name="T95" fmla="*/ 173 h 359"/>
                  <a:gd name="T96" fmla="*/ 217 w 418"/>
                  <a:gd name="T97" fmla="*/ 172 h 359"/>
                  <a:gd name="T98" fmla="*/ 248 w 418"/>
                  <a:gd name="T99" fmla="*/ 163 h 359"/>
                  <a:gd name="T100" fmla="*/ 327 w 418"/>
                  <a:gd name="T101" fmla="*/ 280 h 359"/>
                  <a:gd name="T102" fmla="*/ 328 w 418"/>
                  <a:gd name="T103" fmla="*/ 296 h 359"/>
                  <a:gd name="T104" fmla="*/ 210 w 418"/>
                  <a:gd name="T105" fmla="*/ 335 h 359"/>
                  <a:gd name="T106" fmla="*/ 342 w 418"/>
                  <a:gd name="T107" fmla="*/ 270 h 359"/>
                  <a:gd name="T108" fmla="*/ 272 w 418"/>
                  <a:gd name="T109" fmla="*/ 142 h 359"/>
                  <a:gd name="T110" fmla="*/ 317 w 418"/>
                  <a:gd name="T111" fmla="*/ 142 h 359"/>
                  <a:gd name="T112" fmla="*/ 394 w 418"/>
                  <a:gd name="T113" fmla="*/ 257 h 3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418" h="359">
                    <a:moveTo>
                      <a:pt x="418" y="257"/>
                    </a:moveTo>
                    <a:cubicBezTo>
                      <a:pt x="418" y="201"/>
                      <a:pt x="393" y="151"/>
                      <a:pt x="354" y="125"/>
                    </a:cubicBezTo>
                    <a:cubicBezTo>
                      <a:pt x="365" y="112"/>
                      <a:pt x="371" y="95"/>
                      <a:pt x="371" y="77"/>
                    </a:cubicBezTo>
                    <a:cubicBezTo>
                      <a:pt x="371" y="35"/>
                      <a:pt x="337" y="0"/>
                      <a:pt x="294" y="0"/>
                    </a:cubicBezTo>
                    <a:cubicBezTo>
                      <a:pt x="278" y="0"/>
                      <a:pt x="262" y="5"/>
                      <a:pt x="249" y="15"/>
                    </a:cubicBezTo>
                    <a:cubicBezTo>
                      <a:pt x="237" y="9"/>
                      <a:pt x="224" y="6"/>
                      <a:pt x="210" y="6"/>
                    </a:cubicBezTo>
                    <a:cubicBezTo>
                      <a:pt x="196" y="6"/>
                      <a:pt x="182" y="9"/>
                      <a:pt x="170" y="15"/>
                    </a:cubicBezTo>
                    <a:cubicBezTo>
                      <a:pt x="157" y="6"/>
                      <a:pt x="141" y="0"/>
                      <a:pt x="124" y="0"/>
                    </a:cubicBezTo>
                    <a:cubicBezTo>
                      <a:pt x="82" y="0"/>
                      <a:pt x="47" y="35"/>
                      <a:pt x="47" y="77"/>
                    </a:cubicBezTo>
                    <a:cubicBezTo>
                      <a:pt x="47" y="95"/>
                      <a:pt x="54" y="112"/>
                      <a:pt x="64" y="125"/>
                    </a:cubicBezTo>
                    <a:cubicBezTo>
                      <a:pt x="25" y="151"/>
                      <a:pt x="0" y="201"/>
                      <a:pt x="0" y="257"/>
                    </a:cubicBezTo>
                    <a:cubicBezTo>
                      <a:pt x="0" y="284"/>
                      <a:pt x="37" y="296"/>
                      <a:pt x="67" y="301"/>
                    </a:cubicBezTo>
                    <a:cubicBezTo>
                      <a:pt x="67" y="302"/>
                      <a:pt x="67" y="304"/>
                      <a:pt x="67" y="305"/>
                    </a:cubicBezTo>
                    <a:cubicBezTo>
                      <a:pt x="67" y="348"/>
                      <a:pt x="157" y="359"/>
                      <a:pt x="210" y="359"/>
                    </a:cubicBezTo>
                    <a:cubicBezTo>
                      <a:pt x="263" y="359"/>
                      <a:pt x="353" y="348"/>
                      <a:pt x="353" y="305"/>
                    </a:cubicBezTo>
                    <a:cubicBezTo>
                      <a:pt x="353" y="304"/>
                      <a:pt x="353" y="302"/>
                      <a:pt x="352" y="301"/>
                    </a:cubicBezTo>
                    <a:cubicBezTo>
                      <a:pt x="382" y="295"/>
                      <a:pt x="418" y="284"/>
                      <a:pt x="418" y="257"/>
                    </a:cubicBezTo>
                    <a:close/>
                    <a:moveTo>
                      <a:pt x="294" y="24"/>
                    </a:moveTo>
                    <a:cubicBezTo>
                      <a:pt x="324" y="24"/>
                      <a:pt x="347" y="48"/>
                      <a:pt x="347" y="77"/>
                    </a:cubicBezTo>
                    <a:cubicBezTo>
                      <a:pt x="347" y="95"/>
                      <a:pt x="339" y="110"/>
                      <a:pt x="325" y="120"/>
                    </a:cubicBezTo>
                    <a:cubicBezTo>
                      <a:pt x="322" y="122"/>
                      <a:pt x="319" y="124"/>
                      <a:pt x="316" y="125"/>
                    </a:cubicBezTo>
                    <a:cubicBezTo>
                      <a:pt x="309" y="128"/>
                      <a:pt x="302" y="130"/>
                      <a:pt x="294" y="130"/>
                    </a:cubicBezTo>
                    <a:cubicBezTo>
                      <a:pt x="294" y="130"/>
                      <a:pt x="294" y="130"/>
                      <a:pt x="294" y="130"/>
                    </a:cubicBezTo>
                    <a:cubicBezTo>
                      <a:pt x="290" y="130"/>
                      <a:pt x="285" y="129"/>
                      <a:pt x="281" y="128"/>
                    </a:cubicBezTo>
                    <a:cubicBezTo>
                      <a:pt x="282" y="127"/>
                      <a:pt x="283" y="125"/>
                      <a:pt x="283" y="123"/>
                    </a:cubicBezTo>
                    <a:cubicBezTo>
                      <a:pt x="284" y="121"/>
                      <a:pt x="285" y="118"/>
                      <a:pt x="286" y="115"/>
                    </a:cubicBezTo>
                    <a:cubicBezTo>
                      <a:pt x="288" y="108"/>
                      <a:pt x="289" y="101"/>
                      <a:pt x="289" y="93"/>
                    </a:cubicBezTo>
                    <a:cubicBezTo>
                      <a:pt x="289" y="73"/>
                      <a:pt x="282" y="54"/>
                      <a:pt x="269" y="40"/>
                    </a:cubicBezTo>
                    <a:cubicBezTo>
                      <a:pt x="267" y="38"/>
                      <a:pt x="265" y="36"/>
                      <a:pt x="263" y="35"/>
                    </a:cubicBezTo>
                    <a:cubicBezTo>
                      <a:pt x="272" y="28"/>
                      <a:pt x="283" y="24"/>
                      <a:pt x="294" y="24"/>
                    </a:cubicBezTo>
                    <a:close/>
                    <a:moveTo>
                      <a:pt x="167" y="46"/>
                    </a:moveTo>
                    <a:cubicBezTo>
                      <a:pt x="169" y="44"/>
                      <a:pt x="171" y="43"/>
                      <a:pt x="173" y="41"/>
                    </a:cubicBezTo>
                    <a:cubicBezTo>
                      <a:pt x="175" y="40"/>
                      <a:pt x="178" y="38"/>
                      <a:pt x="180" y="37"/>
                    </a:cubicBezTo>
                    <a:cubicBezTo>
                      <a:pt x="189" y="32"/>
                      <a:pt x="199" y="30"/>
                      <a:pt x="210" y="30"/>
                    </a:cubicBezTo>
                    <a:cubicBezTo>
                      <a:pt x="220" y="30"/>
                      <a:pt x="230" y="32"/>
                      <a:pt x="239" y="37"/>
                    </a:cubicBezTo>
                    <a:cubicBezTo>
                      <a:pt x="241" y="38"/>
                      <a:pt x="244" y="39"/>
                      <a:pt x="246" y="41"/>
                    </a:cubicBezTo>
                    <a:cubicBezTo>
                      <a:pt x="248" y="42"/>
                      <a:pt x="250" y="44"/>
                      <a:pt x="252" y="46"/>
                    </a:cubicBezTo>
                    <a:cubicBezTo>
                      <a:pt x="254" y="47"/>
                      <a:pt x="256" y="49"/>
                      <a:pt x="257" y="51"/>
                    </a:cubicBezTo>
                    <a:cubicBezTo>
                      <a:pt x="267" y="62"/>
                      <a:pt x="273" y="77"/>
                      <a:pt x="273" y="93"/>
                    </a:cubicBezTo>
                    <a:cubicBezTo>
                      <a:pt x="273" y="102"/>
                      <a:pt x="271" y="111"/>
                      <a:pt x="268" y="119"/>
                    </a:cubicBezTo>
                    <a:cubicBezTo>
                      <a:pt x="267" y="120"/>
                      <a:pt x="267" y="121"/>
                      <a:pt x="266" y="122"/>
                    </a:cubicBezTo>
                    <a:cubicBezTo>
                      <a:pt x="265" y="124"/>
                      <a:pt x="264" y="126"/>
                      <a:pt x="262" y="129"/>
                    </a:cubicBezTo>
                    <a:cubicBezTo>
                      <a:pt x="262" y="129"/>
                      <a:pt x="262" y="129"/>
                      <a:pt x="262" y="129"/>
                    </a:cubicBezTo>
                    <a:cubicBezTo>
                      <a:pt x="261" y="131"/>
                      <a:pt x="259" y="133"/>
                      <a:pt x="257" y="135"/>
                    </a:cubicBezTo>
                    <a:cubicBezTo>
                      <a:pt x="254" y="139"/>
                      <a:pt x="250" y="142"/>
                      <a:pt x="246" y="145"/>
                    </a:cubicBezTo>
                    <a:cubicBezTo>
                      <a:pt x="243" y="147"/>
                      <a:pt x="240" y="149"/>
                      <a:pt x="237" y="150"/>
                    </a:cubicBezTo>
                    <a:cubicBezTo>
                      <a:pt x="233" y="152"/>
                      <a:pt x="229" y="154"/>
                      <a:pt x="225" y="155"/>
                    </a:cubicBezTo>
                    <a:cubicBezTo>
                      <a:pt x="224" y="155"/>
                      <a:pt x="223" y="155"/>
                      <a:pt x="221" y="156"/>
                    </a:cubicBezTo>
                    <a:cubicBezTo>
                      <a:pt x="219" y="156"/>
                      <a:pt x="216" y="156"/>
                      <a:pt x="213" y="157"/>
                    </a:cubicBezTo>
                    <a:cubicBezTo>
                      <a:pt x="212" y="157"/>
                      <a:pt x="211" y="157"/>
                      <a:pt x="210" y="157"/>
                    </a:cubicBezTo>
                    <a:cubicBezTo>
                      <a:pt x="208" y="157"/>
                      <a:pt x="207" y="157"/>
                      <a:pt x="206" y="156"/>
                    </a:cubicBezTo>
                    <a:cubicBezTo>
                      <a:pt x="203" y="156"/>
                      <a:pt x="201" y="156"/>
                      <a:pt x="198" y="156"/>
                    </a:cubicBezTo>
                    <a:cubicBezTo>
                      <a:pt x="197" y="155"/>
                      <a:pt x="195" y="155"/>
                      <a:pt x="194" y="155"/>
                    </a:cubicBezTo>
                    <a:cubicBezTo>
                      <a:pt x="190" y="154"/>
                      <a:pt x="186" y="152"/>
                      <a:pt x="183" y="150"/>
                    </a:cubicBezTo>
                    <a:cubicBezTo>
                      <a:pt x="179" y="149"/>
                      <a:pt x="176" y="147"/>
                      <a:pt x="173" y="145"/>
                    </a:cubicBezTo>
                    <a:cubicBezTo>
                      <a:pt x="169" y="142"/>
                      <a:pt x="165" y="139"/>
                      <a:pt x="162" y="135"/>
                    </a:cubicBezTo>
                    <a:cubicBezTo>
                      <a:pt x="160" y="133"/>
                      <a:pt x="159" y="131"/>
                      <a:pt x="158" y="129"/>
                    </a:cubicBezTo>
                    <a:cubicBezTo>
                      <a:pt x="157" y="129"/>
                      <a:pt x="157" y="129"/>
                      <a:pt x="157" y="128"/>
                    </a:cubicBezTo>
                    <a:cubicBezTo>
                      <a:pt x="155" y="126"/>
                      <a:pt x="154" y="124"/>
                      <a:pt x="153" y="121"/>
                    </a:cubicBezTo>
                    <a:cubicBezTo>
                      <a:pt x="152" y="121"/>
                      <a:pt x="152" y="120"/>
                      <a:pt x="152" y="119"/>
                    </a:cubicBezTo>
                    <a:cubicBezTo>
                      <a:pt x="148" y="111"/>
                      <a:pt x="146" y="102"/>
                      <a:pt x="146" y="93"/>
                    </a:cubicBezTo>
                    <a:cubicBezTo>
                      <a:pt x="146" y="77"/>
                      <a:pt x="152" y="63"/>
                      <a:pt x="162" y="51"/>
                    </a:cubicBezTo>
                    <a:cubicBezTo>
                      <a:pt x="163" y="50"/>
                      <a:pt x="165" y="48"/>
                      <a:pt x="167" y="46"/>
                    </a:cubicBezTo>
                    <a:close/>
                    <a:moveTo>
                      <a:pt x="124" y="24"/>
                    </a:moveTo>
                    <a:cubicBezTo>
                      <a:pt x="136" y="24"/>
                      <a:pt x="147" y="28"/>
                      <a:pt x="156" y="35"/>
                    </a:cubicBezTo>
                    <a:cubicBezTo>
                      <a:pt x="154" y="37"/>
                      <a:pt x="152" y="39"/>
                      <a:pt x="150" y="41"/>
                    </a:cubicBezTo>
                    <a:cubicBezTo>
                      <a:pt x="138" y="55"/>
                      <a:pt x="130" y="73"/>
                      <a:pt x="130" y="93"/>
                    </a:cubicBezTo>
                    <a:cubicBezTo>
                      <a:pt x="130" y="101"/>
                      <a:pt x="131" y="108"/>
                      <a:pt x="133" y="115"/>
                    </a:cubicBezTo>
                    <a:cubicBezTo>
                      <a:pt x="134" y="118"/>
                      <a:pt x="135" y="121"/>
                      <a:pt x="136" y="124"/>
                    </a:cubicBezTo>
                    <a:cubicBezTo>
                      <a:pt x="137" y="125"/>
                      <a:pt x="138" y="127"/>
                      <a:pt x="138" y="128"/>
                    </a:cubicBezTo>
                    <a:cubicBezTo>
                      <a:pt x="134" y="129"/>
                      <a:pt x="129" y="130"/>
                      <a:pt x="124" y="130"/>
                    </a:cubicBezTo>
                    <a:cubicBezTo>
                      <a:pt x="124" y="130"/>
                      <a:pt x="124" y="130"/>
                      <a:pt x="124" y="130"/>
                    </a:cubicBezTo>
                    <a:cubicBezTo>
                      <a:pt x="117" y="130"/>
                      <a:pt x="109" y="128"/>
                      <a:pt x="103" y="125"/>
                    </a:cubicBezTo>
                    <a:cubicBezTo>
                      <a:pt x="100" y="124"/>
                      <a:pt x="96" y="122"/>
                      <a:pt x="93" y="120"/>
                    </a:cubicBezTo>
                    <a:cubicBezTo>
                      <a:pt x="80" y="110"/>
                      <a:pt x="71" y="95"/>
                      <a:pt x="71" y="77"/>
                    </a:cubicBezTo>
                    <a:cubicBezTo>
                      <a:pt x="71" y="48"/>
                      <a:pt x="95" y="24"/>
                      <a:pt x="124" y="24"/>
                    </a:cubicBezTo>
                    <a:close/>
                    <a:moveTo>
                      <a:pt x="77" y="278"/>
                    </a:moveTo>
                    <a:cubicBezTo>
                      <a:pt x="44" y="273"/>
                      <a:pt x="24" y="263"/>
                      <a:pt x="24" y="257"/>
                    </a:cubicBezTo>
                    <a:cubicBezTo>
                      <a:pt x="24" y="202"/>
                      <a:pt x="53" y="155"/>
                      <a:pt x="92" y="138"/>
                    </a:cubicBezTo>
                    <a:cubicBezTo>
                      <a:pt x="95" y="139"/>
                      <a:pt x="98" y="141"/>
                      <a:pt x="102" y="142"/>
                    </a:cubicBezTo>
                    <a:cubicBezTo>
                      <a:pt x="109" y="145"/>
                      <a:pt x="116" y="146"/>
                      <a:pt x="124" y="146"/>
                    </a:cubicBezTo>
                    <a:cubicBezTo>
                      <a:pt x="132" y="146"/>
                      <a:pt x="140" y="145"/>
                      <a:pt x="147" y="142"/>
                    </a:cubicBezTo>
                    <a:cubicBezTo>
                      <a:pt x="150" y="146"/>
                      <a:pt x="153" y="149"/>
                      <a:pt x="157" y="152"/>
                    </a:cubicBezTo>
                    <a:cubicBezTo>
                      <a:pt x="117" y="173"/>
                      <a:pt x="87" y="217"/>
                      <a:pt x="78" y="270"/>
                    </a:cubicBezTo>
                    <a:cubicBezTo>
                      <a:pt x="77" y="273"/>
                      <a:pt x="77" y="275"/>
                      <a:pt x="77" y="278"/>
                    </a:cubicBezTo>
                    <a:close/>
                    <a:moveTo>
                      <a:pt x="210" y="335"/>
                    </a:moveTo>
                    <a:cubicBezTo>
                      <a:pt x="138" y="335"/>
                      <a:pt x="91" y="317"/>
                      <a:pt x="91" y="305"/>
                    </a:cubicBezTo>
                    <a:cubicBezTo>
                      <a:pt x="91" y="302"/>
                      <a:pt x="91" y="299"/>
                      <a:pt x="91" y="296"/>
                    </a:cubicBezTo>
                    <a:cubicBezTo>
                      <a:pt x="91" y="293"/>
                      <a:pt x="91" y="291"/>
                      <a:pt x="92" y="288"/>
                    </a:cubicBezTo>
                    <a:cubicBezTo>
                      <a:pt x="92" y="285"/>
                      <a:pt x="92" y="283"/>
                      <a:pt x="92" y="280"/>
                    </a:cubicBezTo>
                    <a:cubicBezTo>
                      <a:pt x="93" y="277"/>
                      <a:pt x="93" y="275"/>
                      <a:pt x="94" y="272"/>
                    </a:cubicBezTo>
                    <a:cubicBezTo>
                      <a:pt x="103" y="221"/>
                      <a:pt x="133" y="180"/>
                      <a:pt x="171" y="163"/>
                    </a:cubicBezTo>
                    <a:cubicBezTo>
                      <a:pt x="179" y="167"/>
                      <a:pt x="188" y="170"/>
                      <a:pt x="198" y="172"/>
                    </a:cubicBezTo>
                    <a:cubicBezTo>
                      <a:pt x="199" y="172"/>
                      <a:pt x="200" y="172"/>
                      <a:pt x="202" y="172"/>
                    </a:cubicBezTo>
                    <a:cubicBezTo>
                      <a:pt x="204" y="172"/>
                      <a:pt x="206" y="173"/>
                      <a:pt x="208" y="173"/>
                    </a:cubicBezTo>
                    <a:cubicBezTo>
                      <a:pt x="209" y="173"/>
                      <a:pt x="209" y="173"/>
                      <a:pt x="210" y="173"/>
                    </a:cubicBezTo>
                    <a:cubicBezTo>
                      <a:pt x="210" y="173"/>
                      <a:pt x="210" y="173"/>
                      <a:pt x="211" y="173"/>
                    </a:cubicBezTo>
                    <a:cubicBezTo>
                      <a:pt x="213" y="173"/>
                      <a:pt x="215" y="172"/>
                      <a:pt x="217" y="172"/>
                    </a:cubicBezTo>
                    <a:cubicBezTo>
                      <a:pt x="218" y="172"/>
                      <a:pt x="220" y="172"/>
                      <a:pt x="221" y="172"/>
                    </a:cubicBezTo>
                    <a:cubicBezTo>
                      <a:pt x="231" y="170"/>
                      <a:pt x="240" y="167"/>
                      <a:pt x="248" y="163"/>
                    </a:cubicBezTo>
                    <a:cubicBezTo>
                      <a:pt x="287" y="180"/>
                      <a:pt x="317" y="221"/>
                      <a:pt x="326" y="272"/>
                    </a:cubicBezTo>
                    <a:cubicBezTo>
                      <a:pt x="326" y="275"/>
                      <a:pt x="327" y="277"/>
                      <a:pt x="327" y="280"/>
                    </a:cubicBezTo>
                    <a:cubicBezTo>
                      <a:pt x="327" y="283"/>
                      <a:pt x="328" y="285"/>
                      <a:pt x="328" y="288"/>
                    </a:cubicBezTo>
                    <a:cubicBezTo>
                      <a:pt x="328" y="291"/>
                      <a:pt x="328" y="293"/>
                      <a:pt x="328" y="296"/>
                    </a:cubicBezTo>
                    <a:cubicBezTo>
                      <a:pt x="328" y="299"/>
                      <a:pt x="329" y="302"/>
                      <a:pt x="329" y="305"/>
                    </a:cubicBezTo>
                    <a:cubicBezTo>
                      <a:pt x="329" y="317"/>
                      <a:pt x="281" y="335"/>
                      <a:pt x="210" y="335"/>
                    </a:cubicBezTo>
                    <a:close/>
                    <a:moveTo>
                      <a:pt x="343" y="278"/>
                    </a:moveTo>
                    <a:cubicBezTo>
                      <a:pt x="342" y="275"/>
                      <a:pt x="342" y="273"/>
                      <a:pt x="342" y="270"/>
                    </a:cubicBezTo>
                    <a:cubicBezTo>
                      <a:pt x="332" y="217"/>
                      <a:pt x="302" y="173"/>
                      <a:pt x="263" y="152"/>
                    </a:cubicBezTo>
                    <a:cubicBezTo>
                      <a:pt x="266" y="149"/>
                      <a:pt x="269" y="146"/>
                      <a:pt x="272" y="142"/>
                    </a:cubicBezTo>
                    <a:cubicBezTo>
                      <a:pt x="279" y="145"/>
                      <a:pt x="287" y="146"/>
                      <a:pt x="294" y="146"/>
                    </a:cubicBezTo>
                    <a:cubicBezTo>
                      <a:pt x="302" y="146"/>
                      <a:pt x="310" y="145"/>
                      <a:pt x="317" y="142"/>
                    </a:cubicBezTo>
                    <a:cubicBezTo>
                      <a:pt x="320" y="141"/>
                      <a:pt x="324" y="139"/>
                      <a:pt x="327" y="138"/>
                    </a:cubicBezTo>
                    <a:cubicBezTo>
                      <a:pt x="366" y="155"/>
                      <a:pt x="394" y="202"/>
                      <a:pt x="394" y="257"/>
                    </a:cubicBezTo>
                    <a:cubicBezTo>
                      <a:pt x="394" y="263"/>
                      <a:pt x="375" y="273"/>
                      <a:pt x="343" y="278"/>
                    </a:cubicBezTo>
                    <a:close/>
                  </a:path>
                </a:pathLst>
              </a:custGeom>
              <a:solidFill>
                <a:srgbClr val="70707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ctr" anchorCtr="0" compatLnSpc="1">
                <a:prstTxWarp prst="textNoShape">
                  <a:avLst/>
                </a:prstTxWarp>
              </a:bodyPr>
              <a:lstStyle/>
              <a:p>
                <a:pPr defTabSz="914126">
                  <a:defRPr/>
                </a:pPr>
                <a:endParaRPr lang="en-US" sz="1400" kern="0" dirty="0">
                  <a:solidFill>
                    <a:srgbClr val="000000"/>
                  </a:solidFill>
                  <a:latin typeface="Arial"/>
                </a:endParaRPr>
              </a:p>
            </p:txBody>
          </p:sp>
        </p:grpSp>
      </p:grpSp>
      <p:grpSp>
        <p:nvGrpSpPr>
          <p:cNvPr id="578" name="Group 577"/>
          <p:cNvGrpSpPr/>
          <p:nvPr/>
        </p:nvGrpSpPr>
        <p:grpSpPr>
          <a:xfrm>
            <a:off x="7629542" y="5632232"/>
            <a:ext cx="463768" cy="463768"/>
            <a:chOff x="2263538" y="3514381"/>
            <a:chExt cx="498948" cy="498948"/>
          </a:xfrm>
        </p:grpSpPr>
        <p:sp>
          <p:nvSpPr>
            <p:cNvPr id="579" name="Oval 578"/>
            <p:cNvSpPr/>
            <p:nvPr/>
          </p:nvSpPr>
          <p:spPr bwMode="gray">
            <a:xfrm>
              <a:off x="2263538" y="3514381"/>
              <a:ext cx="498948" cy="498948"/>
            </a:xfrm>
            <a:prstGeom prst="ellipse">
              <a:avLst/>
            </a:prstGeom>
            <a:solidFill>
              <a:schemeClr val="tx1"/>
            </a:solidFill>
            <a:ln w="25400">
              <a:solidFill>
                <a:schemeClr val="bg2"/>
              </a:solidFill>
              <a:miter lim="800000"/>
              <a:headEnd/>
              <a:tailEnd/>
            </a:ln>
          </p:spPr>
          <p:txBody>
            <a:bodyPr wrap="square" rtlCol="0" anchor="ctr"/>
            <a:lstStyle/>
            <a:p>
              <a:pPr algn="ctr"/>
              <a:endParaRPr lang="en-US" sz="1799" kern="0" dirty="0">
                <a:solidFill>
                  <a:prstClr val="white"/>
                </a:solidFill>
                <a:latin typeface="Arial"/>
              </a:endParaRPr>
            </a:p>
          </p:txBody>
        </p:sp>
        <p:grpSp>
          <p:nvGrpSpPr>
            <p:cNvPr id="580" name="Group 14"/>
            <p:cNvGrpSpPr>
              <a:grpSpLocks noChangeAspect="1"/>
            </p:cNvGrpSpPr>
            <p:nvPr/>
          </p:nvGrpSpPr>
          <p:grpSpPr bwMode="auto">
            <a:xfrm>
              <a:off x="2341322" y="3616521"/>
              <a:ext cx="343379" cy="294667"/>
              <a:chOff x="3116" y="1790"/>
              <a:chExt cx="430" cy="369"/>
            </a:xfrm>
          </p:grpSpPr>
          <p:sp>
            <p:nvSpPr>
              <p:cNvPr id="581" name="Freeform 15"/>
              <p:cNvSpPr>
                <a:spLocks/>
              </p:cNvSpPr>
              <p:nvPr/>
            </p:nvSpPr>
            <p:spPr bwMode="auto">
              <a:xfrm>
                <a:off x="3129" y="1803"/>
                <a:ext cx="403" cy="346"/>
              </a:xfrm>
              <a:custGeom>
                <a:avLst/>
                <a:gdLst>
                  <a:gd name="T0" fmla="*/ 64 w 403"/>
                  <a:gd name="T1" fmla="*/ 112 h 346"/>
                  <a:gd name="T2" fmla="*/ 46 w 403"/>
                  <a:gd name="T3" fmla="*/ 52 h 346"/>
                  <a:gd name="T4" fmla="*/ 90 w 403"/>
                  <a:gd name="T5" fmla="*/ 3 h 346"/>
                  <a:gd name="T6" fmla="*/ 142 w 403"/>
                  <a:gd name="T7" fmla="*/ 2 h 346"/>
                  <a:gd name="T8" fmla="*/ 204 w 403"/>
                  <a:gd name="T9" fmla="*/ 10 h 346"/>
                  <a:gd name="T10" fmla="*/ 286 w 403"/>
                  <a:gd name="T11" fmla="*/ 0 h 346"/>
                  <a:gd name="T12" fmla="*/ 340 w 403"/>
                  <a:gd name="T13" fmla="*/ 14 h 346"/>
                  <a:gd name="T14" fmla="*/ 361 w 403"/>
                  <a:gd name="T15" fmla="*/ 72 h 346"/>
                  <a:gd name="T16" fmla="*/ 339 w 403"/>
                  <a:gd name="T17" fmla="*/ 118 h 346"/>
                  <a:gd name="T18" fmla="*/ 387 w 403"/>
                  <a:gd name="T19" fmla="*/ 167 h 346"/>
                  <a:gd name="T20" fmla="*/ 403 w 403"/>
                  <a:gd name="T21" fmla="*/ 255 h 346"/>
                  <a:gd name="T22" fmla="*/ 336 w 403"/>
                  <a:gd name="T23" fmla="*/ 280 h 346"/>
                  <a:gd name="T24" fmla="*/ 335 w 403"/>
                  <a:gd name="T25" fmla="*/ 312 h 346"/>
                  <a:gd name="T26" fmla="*/ 203 w 403"/>
                  <a:gd name="T27" fmla="*/ 346 h 346"/>
                  <a:gd name="T28" fmla="*/ 65 w 403"/>
                  <a:gd name="T29" fmla="*/ 305 h 346"/>
                  <a:gd name="T30" fmla="*/ 61 w 403"/>
                  <a:gd name="T31" fmla="*/ 283 h 346"/>
                  <a:gd name="T32" fmla="*/ 0 w 403"/>
                  <a:gd name="T33" fmla="*/ 261 h 346"/>
                  <a:gd name="T34" fmla="*/ 13 w 403"/>
                  <a:gd name="T35" fmla="*/ 172 h 346"/>
                  <a:gd name="T36" fmla="*/ 64 w 403"/>
                  <a:gd name="T37" fmla="*/ 112 h 3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03" h="346">
                    <a:moveTo>
                      <a:pt x="64" y="112"/>
                    </a:moveTo>
                    <a:lnTo>
                      <a:pt x="46" y="52"/>
                    </a:lnTo>
                    <a:lnTo>
                      <a:pt x="90" y="3"/>
                    </a:lnTo>
                    <a:lnTo>
                      <a:pt x="142" y="2"/>
                    </a:lnTo>
                    <a:lnTo>
                      <a:pt x="204" y="10"/>
                    </a:lnTo>
                    <a:lnTo>
                      <a:pt x="286" y="0"/>
                    </a:lnTo>
                    <a:lnTo>
                      <a:pt x="340" y="14"/>
                    </a:lnTo>
                    <a:lnTo>
                      <a:pt x="361" y="72"/>
                    </a:lnTo>
                    <a:lnTo>
                      <a:pt x="339" y="118"/>
                    </a:lnTo>
                    <a:lnTo>
                      <a:pt x="387" y="167"/>
                    </a:lnTo>
                    <a:lnTo>
                      <a:pt x="403" y="255"/>
                    </a:lnTo>
                    <a:lnTo>
                      <a:pt x="336" y="280"/>
                    </a:lnTo>
                    <a:lnTo>
                      <a:pt x="335" y="312"/>
                    </a:lnTo>
                    <a:lnTo>
                      <a:pt x="203" y="346"/>
                    </a:lnTo>
                    <a:lnTo>
                      <a:pt x="65" y="305"/>
                    </a:lnTo>
                    <a:lnTo>
                      <a:pt x="61" y="283"/>
                    </a:lnTo>
                    <a:lnTo>
                      <a:pt x="0" y="261"/>
                    </a:lnTo>
                    <a:lnTo>
                      <a:pt x="13" y="172"/>
                    </a:lnTo>
                    <a:lnTo>
                      <a:pt x="64" y="11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ctr" anchorCtr="0" compatLnSpc="1">
                <a:prstTxWarp prst="textNoShape">
                  <a:avLst/>
                </a:prstTxWarp>
              </a:bodyPr>
              <a:lstStyle/>
              <a:p>
                <a:pPr defTabSz="914126">
                  <a:defRPr/>
                </a:pPr>
                <a:endParaRPr lang="en-US" sz="1400" kern="0" dirty="0">
                  <a:solidFill>
                    <a:srgbClr val="000000"/>
                  </a:solidFill>
                  <a:latin typeface="Arial"/>
                </a:endParaRPr>
              </a:p>
            </p:txBody>
          </p:sp>
          <p:sp>
            <p:nvSpPr>
              <p:cNvPr id="582" name="Freeform 16"/>
              <p:cNvSpPr>
                <a:spLocks noEditPoints="1"/>
              </p:cNvSpPr>
              <p:nvPr/>
            </p:nvSpPr>
            <p:spPr bwMode="auto">
              <a:xfrm>
                <a:off x="3116" y="1790"/>
                <a:ext cx="430" cy="369"/>
              </a:xfrm>
              <a:custGeom>
                <a:avLst/>
                <a:gdLst>
                  <a:gd name="T0" fmla="*/ 354 w 418"/>
                  <a:gd name="T1" fmla="*/ 125 h 359"/>
                  <a:gd name="T2" fmla="*/ 294 w 418"/>
                  <a:gd name="T3" fmla="*/ 0 h 359"/>
                  <a:gd name="T4" fmla="*/ 210 w 418"/>
                  <a:gd name="T5" fmla="*/ 6 h 359"/>
                  <a:gd name="T6" fmla="*/ 124 w 418"/>
                  <a:gd name="T7" fmla="*/ 0 h 359"/>
                  <a:gd name="T8" fmla="*/ 64 w 418"/>
                  <a:gd name="T9" fmla="*/ 125 h 359"/>
                  <a:gd name="T10" fmla="*/ 67 w 418"/>
                  <a:gd name="T11" fmla="*/ 301 h 359"/>
                  <a:gd name="T12" fmla="*/ 210 w 418"/>
                  <a:gd name="T13" fmla="*/ 359 h 359"/>
                  <a:gd name="T14" fmla="*/ 352 w 418"/>
                  <a:gd name="T15" fmla="*/ 301 h 359"/>
                  <a:gd name="T16" fmla="*/ 294 w 418"/>
                  <a:gd name="T17" fmla="*/ 24 h 359"/>
                  <a:gd name="T18" fmla="*/ 325 w 418"/>
                  <a:gd name="T19" fmla="*/ 120 h 359"/>
                  <a:gd name="T20" fmla="*/ 294 w 418"/>
                  <a:gd name="T21" fmla="*/ 130 h 359"/>
                  <a:gd name="T22" fmla="*/ 281 w 418"/>
                  <a:gd name="T23" fmla="*/ 128 h 359"/>
                  <a:gd name="T24" fmla="*/ 286 w 418"/>
                  <a:gd name="T25" fmla="*/ 115 h 359"/>
                  <a:gd name="T26" fmla="*/ 269 w 418"/>
                  <a:gd name="T27" fmla="*/ 40 h 359"/>
                  <a:gd name="T28" fmla="*/ 294 w 418"/>
                  <a:gd name="T29" fmla="*/ 24 h 359"/>
                  <a:gd name="T30" fmla="*/ 173 w 418"/>
                  <a:gd name="T31" fmla="*/ 41 h 359"/>
                  <a:gd name="T32" fmla="*/ 210 w 418"/>
                  <a:gd name="T33" fmla="*/ 30 h 359"/>
                  <a:gd name="T34" fmla="*/ 246 w 418"/>
                  <a:gd name="T35" fmla="*/ 41 h 359"/>
                  <a:gd name="T36" fmla="*/ 257 w 418"/>
                  <a:gd name="T37" fmla="*/ 51 h 359"/>
                  <a:gd name="T38" fmla="*/ 268 w 418"/>
                  <a:gd name="T39" fmla="*/ 119 h 359"/>
                  <a:gd name="T40" fmla="*/ 262 w 418"/>
                  <a:gd name="T41" fmla="*/ 129 h 359"/>
                  <a:gd name="T42" fmla="*/ 257 w 418"/>
                  <a:gd name="T43" fmla="*/ 135 h 359"/>
                  <a:gd name="T44" fmla="*/ 237 w 418"/>
                  <a:gd name="T45" fmla="*/ 150 h 359"/>
                  <a:gd name="T46" fmla="*/ 221 w 418"/>
                  <a:gd name="T47" fmla="*/ 156 h 359"/>
                  <a:gd name="T48" fmla="*/ 210 w 418"/>
                  <a:gd name="T49" fmla="*/ 157 h 359"/>
                  <a:gd name="T50" fmla="*/ 198 w 418"/>
                  <a:gd name="T51" fmla="*/ 156 h 359"/>
                  <a:gd name="T52" fmla="*/ 183 w 418"/>
                  <a:gd name="T53" fmla="*/ 150 h 359"/>
                  <a:gd name="T54" fmla="*/ 162 w 418"/>
                  <a:gd name="T55" fmla="*/ 135 h 359"/>
                  <a:gd name="T56" fmla="*/ 157 w 418"/>
                  <a:gd name="T57" fmla="*/ 128 h 359"/>
                  <a:gd name="T58" fmla="*/ 152 w 418"/>
                  <a:gd name="T59" fmla="*/ 119 h 359"/>
                  <a:gd name="T60" fmla="*/ 162 w 418"/>
                  <a:gd name="T61" fmla="*/ 51 h 359"/>
                  <a:gd name="T62" fmla="*/ 124 w 418"/>
                  <a:gd name="T63" fmla="*/ 24 h 359"/>
                  <a:gd name="T64" fmla="*/ 150 w 418"/>
                  <a:gd name="T65" fmla="*/ 41 h 359"/>
                  <a:gd name="T66" fmla="*/ 133 w 418"/>
                  <a:gd name="T67" fmla="*/ 115 h 359"/>
                  <a:gd name="T68" fmla="*/ 138 w 418"/>
                  <a:gd name="T69" fmla="*/ 128 h 359"/>
                  <a:gd name="T70" fmla="*/ 124 w 418"/>
                  <a:gd name="T71" fmla="*/ 130 h 359"/>
                  <a:gd name="T72" fmla="*/ 93 w 418"/>
                  <a:gd name="T73" fmla="*/ 120 h 359"/>
                  <a:gd name="T74" fmla="*/ 124 w 418"/>
                  <a:gd name="T75" fmla="*/ 24 h 359"/>
                  <a:gd name="T76" fmla="*/ 24 w 418"/>
                  <a:gd name="T77" fmla="*/ 257 h 359"/>
                  <a:gd name="T78" fmla="*/ 102 w 418"/>
                  <a:gd name="T79" fmla="*/ 142 h 359"/>
                  <a:gd name="T80" fmla="*/ 147 w 418"/>
                  <a:gd name="T81" fmla="*/ 142 h 359"/>
                  <a:gd name="T82" fmla="*/ 78 w 418"/>
                  <a:gd name="T83" fmla="*/ 270 h 359"/>
                  <a:gd name="T84" fmla="*/ 210 w 418"/>
                  <a:gd name="T85" fmla="*/ 335 h 359"/>
                  <a:gd name="T86" fmla="*/ 91 w 418"/>
                  <a:gd name="T87" fmla="*/ 296 h 359"/>
                  <a:gd name="T88" fmla="*/ 92 w 418"/>
                  <a:gd name="T89" fmla="*/ 280 h 359"/>
                  <a:gd name="T90" fmla="*/ 171 w 418"/>
                  <a:gd name="T91" fmla="*/ 163 h 359"/>
                  <a:gd name="T92" fmla="*/ 202 w 418"/>
                  <a:gd name="T93" fmla="*/ 172 h 359"/>
                  <a:gd name="T94" fmla="*/ 210 w 418"/>
                  <a:gd name="T95" fmla="*/ 173 h 359"/>
                  <a:gd name="T96" fmla="*/ 217 w 418"/>
                  <a:gd name="T97" fmla="*/ 172 h 359"/>
                  <a:gd name="T98" fmla="*/ 248 w 418"/>
                  <a:gd name="T99" fmla="*/ 163 h 359"/>
                  <a:gd name="T100" fmla="*/ 327 w 418"/>
                  <a:gd name="T101" fmla="*/ 280 h 359"/>
                  <a:gd name="T102" fmla="*/ 328 w 418"/>
                  <a:gd name="T103" fmla="*/ 296 h 359"/>
                  <a:gd name="T104" fmla="*/ 210 w 418"/>
                  <a:gd name="T105" fmla="*/ 335 h 359"/>
                  <a:gd name="T106" fmla="*/ 342 w 418"/>
                  <a:gd name="T107" fmla="*/ 270 h 359"/>
                  <a:gd name="T108" fmla="*/ 272 w 418"/>
                  <a:gd name="T109" fmla="*/ 142 h 359"/>
                  <a:gd name="T110" fmla="*/ 317 w 418"/>
                  <a:gd name="T111" fmla="*/ 142 h 359"/>
                  <a:gd name="T112" fmla="*/ 394 w 418"/>
                  <a:gd name="T113" fmla="*/ 257 h 3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418" h="359">
                    <a:moveTo>
                      <a:pt x="418" y="257"/>
                    </a:moveTo>
                    <a:cubicBezTo>
                      <a:pt x="418" y="201"/>
                      <a:pt x="393" y="151"/>
                      <a:pt x="354" y="125"/>
                    </a:cubicBezTo>
                    <a:cubicBezTo>
                      <a:pt x="365" y="112"/>
                      <a:pt x="371" y="95"/>
                      <a:pt x="371" y="77"/>
                    </a:cubicBezTo>
                    <a:cubicBezTo>
                      <a:pt x="371" y="35"/>
                      <a:pt x="337" y="0"/>
                      <a:pt x="294" y="0"/>
                    </a:cubicBezTo>
                    <a:cubicBezTo>
                      <a:pt x="278" y="0"/>
                      <a:pt x="262" y="5"/>
                      <a:pt x="249" y="15"/>
                    </a:cubicBezTo>
                    <a:cubicBezTo>
                      <a:pt x="237" y="9"/>
                      <a:pt x="224" y="6"/>
                      <a:pt x="210" y="6"/>
                    </a:cubicBezTo>
                    <a:cubicBezTo>
                      <a:pt x="196" y="6"/>
                      <a:pt x="182" y="9"/>
                      <a:pt x="170" y="15"/>
                    </a:cubicBezTo>
                    <a:cubicBezTo>
                      <a:pt x="157" y="6"/>
                      <a:pt x="141" y="0"/>
                      <a:pt x="124" y="0"/>
                    </a:cubicBezTo>
                    <a:cubicBezTo>
                      <a:pt x="82" y="0"/>
                      <a:pt x="47" y="35"/>
                      <a:pt x="47" y="77"/>
                    </a:cubicBezTo>
                    <a:cubicBezTo>
                      <a:pt x="47" y="95"/>
                      <a:pt x="54" y="112"/>
                      <a:pt x="64" y="125"/>
                    </a:cubicBezTo>
                    <a:cubicBezTo>
                      <a:pt x="25" y="151"/>
                      <a:pt x="0" y="201"/>
                      <a:pt x="0" y="257"/>
                    </a:cubicBezTo>
                    <a:cubicBezTo>
                      <a:pt x="0" y="284"/>
                      <a:pt x="37" y="296"/>
                      <a:pt x="67" y="301"/>
                    </a:cubicBezTo>
                    <a:cubicBezTo>
                      <a:pt x="67" y="302"/>
                      <a:pt x="67" y="304"/>
                      <a:pt x="67" y="305"/>
                    </a:cubicBezTo>
                    <a:cubicBezTo>
                      <a:pt x="67" y="348"/>
                      <a:pt x="157" y="359"/>
                      <a:pt x="210" y="359"/>
                    </a:cubicBezTo>
                    <a:cubicBezTo>
                      <a:pt x="263" y="359"/>
                      <a:pt x="353" y="348"/>
                      <a:pt x="353" y="305"/>
                    </a:cubicBezTo>
                    <a:cubicBezTo>
                      <a:pt x="353" y="304"/>
                      <a:pt x="353" y="302"/>
                      <a:pt x="352" y="301"/>
                    </a:cubicBezTo>
                    <a:cubicBezTo>
                      <a:pt x="382" y="295"/>
                      <a:pt x="418" y="284"/>
                      <a:pt x="418" y="257"/>
                    </a:cubicBezTo>
                    <a:close/>
                    <a:moveTo>
                      <a:pt x="294" y="24"/>
                    </a:moveTo>
                    <a:cubicBezTo>
                      <a:pt x="324" y="24"/>
                      <a:pt x="347" y="48"/>
                      <a:pt x="347" y="77"/>
                    </a:cubicBezTo>
                    <a:cubicBezTo>
                      <a:pt x="347" y="95"/>
                      <a:pt x="339" y="110"/>
                      <a:pt x="325" y="120"/>
                    </a:cubicBezTo>
                    <a:cubicBezTo>
                      <a:pt x="322" y="122"/>
                      <a:pt x="319" y="124"/>
                      <a:pt x="316" y="125"/>
                    </a:cubicBezTo>
                    <a:cubicBezTo>
                      <a:pt x="309" y="128"/>
                      <a:pt x="302" y="130"/>
                      <a:pt x="294" y="130"/>
                    </a:cubicBezTo>
                    <a:cubicBezTo>
                      <a:pt x="294" y="130"/>
                      <a:pt x="294" y="130"/>
                      <a:pt x="294" y="130"/>
                    </a:cubicBezTo>
                    <a:cubicBezTo>
                      <a:pt x="290" y="130"/>
                      <a:pt x="285" y="129"/>
                      <a:pt x="281" y="128"/>
                    </a:cubicBezTo>
                    <a:cubicBezTo>
                      <a:pt x="282" y="127"/>
                      <a:pt x="283" y="125"/>
                      <a:pt x="283" y="123"/>
                    </a:cubicBezTo>
                    <a:cubicBezTo>
                      <a:pt x="284" y="121"/>
                      <a:pt x="285" y="118"/>
                      <a:pt x="286" y="115"/>
                    </a:cubicBezTo>
                    <a:cubicBezTo>
                      <a:pt x="288" y="108"/>
                      <a:pt x="289" y="101"/>
                      <a:pt x="289" y="93"/>
                    </a:cubicBezTo>
                    <a:cubicBezTo>
                      <a:pt x="289" y="73"/>
                      <a:pt x="282" y="54"/>
                      <a:pt x="269" y="40"/>
                    </a:cubicBezTo>
                    <a:cubicBezTo>
                      <a:pt x="267" y="38"/>
                      <a:pt x="265" y="36"/>
                      <a:pt x="263" y="35"/>
                    </a:cubicBezTo>
                    <a:cubicBezTo>
                      <a:pt x="272" y="28"/>
                      <a:pt x="283" y="24"/>
                      <a:pt x="294" y="24"/>
                    </a:cubicBezTo>
                    <a:close/>
                    <a:moveTo>
                      <a:pt x="167" y="46"/>
                    </a:moveTo>
                    <a:cubicBezTo>
                      <a:pt x="169" y="44"/>
                      <a:pt x="171" y="43"/>
                      <a:pt x="173" y="41"/>
                    </a:cubicBezTo>
                    <a:cubicBezTo>
                      <a:pt x="175" y="40"/>
                      <a:pt x="178" y="38"/>
                      <a:pt x="180" y="37"/>
                    </a:cubicBezTo>
                    <a:cubicBezTo>
                      <a:pt x="189" y="32"/>
                      <a:pt x="199" y="30"/>
                      <a:pt x="210" y="30"/>
                    </a:cubicBezTo>
                    <a:cubicBezTo>
                      <a:pt x="220" y="30"/>
                      <a:pt x="230" y="32"/>
                      <a:pt x="239" y="37"/>
                    </a:cubicBezTo>
                    <a:cubicBezTo>
                      <a:pt x="241" y="38"/>
                      <a:pt x="244" y="39"/>
                      <a:pt x="246" y="41"/>
                    </a:cubicBezTo>
                    <a:cubicBezTo>
                      <a:pt x="248" y="42"/>
                      <a:pt x="250" y="44"/>
                      <a:pt x="252" y="46"/>
                    </a:cubicBezTo>
                    <a:cubicBezTo>
                      <a:pt x="254" y="47"/>
                      <a:pt x="256" y="49"/>
                      <a:pt x="257" y="51"/>
                    </a:cubicBezTo>
                    <a:cubicBezTo>
                      <a:pt x="267" y="62"/>
                      <a:pt x="273" y="77"/>
                      <a:pt x="273" y="93"/>
                    </a:cubicBezTo>
                    <a:cubicBezTo>
                      <a:pt x="273" y="102"/>
                      <a:pt x="271" y="111"/>
                      <a:pt x="268" y="119"/>
                    </a:cubicBezTo>
                    <a:cubicBezTo>
                      <a:pt x="267" y="120"/>
                      <a:pt x="267" y="121"/>
                      <a:pt x="266" y="122"/>
                    </a:cubicBezTo>
                    <a:cubicBezTo>
                      <a:pt x="265" y="124"/>
                      <a:pt x="264" y="126"/>
                      <a:pt x="262" y="129"/>
                    </a:cubicBezTo>
                    <a:cubicBezTo>
                      <a:pt x="262" y="129"/>
                      <a:pt x="262" y="129"/>
                      <a:pt x="262" y="129"/>
                    </a:cubicBezTo>
                    <a:cubicBezTo>
                      <a:pt x="261" y="131"/>
                      <a:pt x="259" y="133"/>
                      <a:pt x="257" y="135"/>
                    </a:cubicBezTo>
                    <a:cubicBezTo>
                      <a:pt x="254" y="139"/>
                      <a:pt x="250" y="142"/>
                      <a:pt x="246" y="145"/>
                    </a:cubicBezTo>
                    <a:cubicBezTo>
                      <a:pt x="243" y="147"/>
                      <a:pt x="240" y="149"/>
                      <a:pt x="237" y="150"/>
                    </a:cubicBezTo>
                    <a:cubicBezTo>
                      <a:pt x="233" y="152"/>
                      <a:pt x="229" y="154"/>
                      <a:pt x="225" y="155"/>
                    </a:cubicBezTo>
                    <a:cubicBezTo>
                      <a:pt x="224" y="155"/>
                      <a:pt x="223" y="155"/>
                      <a:pt x="221" y="156"/>
                    </a:cubicBezTo>
                    <a:cubicBezTo>
                      <a:pt x="219" y="156"/>
                      <a:pt x="216" y="156"/>
                      <a:pt x="213" y="157"/>
                    </a:cubicBezTo>
                    <a:cubicBezTo>
                      <a:pt x="212" y="157"/>
                      <a:pt x="211" y="157"/>
                      <a:pt x="210" y="157"/>
                    </a:cubicBezTo>
                    <a:cubicBezTo>
                      <a:pt x="208" y="157"/>
                      <a:pt x="207" y="157"/>
                      <a:pt x="206" y="156"/>
                    </a:cubicBezTo>
                    <a:cubicBezTo>
                      <a:pt x="203" y="156"/>
                      <a:pt x="201" y="156"/>
                      <a:pt x="198" y="156"/>
                    </a:cubicBezTo>
                    <a:cubicBezTo>
                      <a:pt x="197" y="155"/>
                      <a:pt x="195" y="155"/>
                      <a:pt x="194" y="155"/>
                    </a:cubicBezTo>
                    <a:cubicBezTo>
                      <a:pt x="190" y="154"/>
                      <a:pt x="186" y="152"/>
                      <a:pt x="183" y="150"/>
                    </a:cubicBezTo>
                    <a:cubicBezTo>
                      <a:pt x="179" y="149"/>
                      <a:pt x="176" y="147"/>
                      <a:pt x="173" y="145"/>
                    </a:cubicBezTo>
                    <a:cubicBezTo>
                      <a:pt x="169" y="142"/>
                      <a:pt x="165" y="139"/>
                      <a:pt x="162" y="135"/>
                    </a:cubicBezTo>
                    <a:cubicBezTo>
                      <a:pt x="160" y="133"/>
                      <a:pt x="159" y="131"/>
                      <a:pt x="158" y="129"/>
                    </a:cubicBezTo>
                    <a:cubicBezTo>
                      <a:pt x="157" y="129"/>
                      <a:pt x="157" y="129"/>
                      <a:pt x="157" y="128"/>
                    </a:cubicBezTo>
                    <a:cubicBezTo>
                      <a:pt x="155" y="126"/>
                      <a:pt x="154" y="124"/>
                      <a:pt x="153" y="121"/>
                    </a:cubicBezTo>
                    <a:cubicBezTo>
                      <a:pt x="152" y="121"/>
                      <a:pt x="152" y="120"/>
                      <a:pt x="152" y="119"/>
                    </a:cubicBezTo>
                    <a:cubicBezTo>
                      <a:pt x="148" y="111"/>
                      <a:pt x="146" y="102"/>
                      <a:pt x="146" y="93"/>
                    </a:cubicBezTo>
                    <a:cubicBezTo>
                      <a:pt x="146" y="77"/>
                      <a:pt x="152" y="63"/>
                      <a:pt x="162" y="51"/>
                    </a:cubicBezTo>
                    <a:cubicBezTo>
                      <a:pt x="163" y="50"/>
                      <a:pt x="165" y="48"/>
                      <a:pt x="167" y="46"/>
                    </a:cubicBezTo>
                    <a:close/>
                    <a:moveTo>
                      <a:pt x="124" y="24"/>
                    </a:moveTo>
                    <a:cubicBezTo>
                      <a:pt x="136" y="24"/>
                      <a:pt x="147" y="28"/>
                      <a:pt x="156" y="35"/>
                    </a:cubicBezTo>
                    <a:cubicBezTo>
                      <a:pt x="154" y="37"/>
                      <a:pt x="152" y="39"/>
                      <a:pt x="150" y="41"/>
                    </a:cubicBezTo>
                    <a:cubicBezTo>
                      <a:pt x="138" y="55"/>
                      <a:pt x="130" y="73"/>
                      <a:pt x="130" y="93"/>
                    </a:cubicBezTo>
                    <a:cubicBezTo>
                      <a:pt x="130" y="101"/>
                      <a:pt x="131" y="108"/>
                      <a:pt x="133" y="115"/>
                    </a:cubicBezTo>
                    <a:cubicBezTo>
                      <a:pt x="134" y="118"/>
                      <a:pt x="135" y="121"/>
                      <a:pt x="136" y="124"/>
                    </a:cubicBezTo>
                    <a:cubicBezTo>
                      <a:pt x="137" y="125"/>
                      <a:pt x="138" y="127"/>
                      <a:pt x="138" y="128"/>
                    </a:cubicBezTo>
                    <a:cubicBezTo>
                      <a:pt x="134" y="129"/>
                      <a:pt x="129" y="130"/>
                      <a:pt x="124" y="130"/>
                    </a:cubicBezTo>
                    <a:cubicBezTo>
                      <a:pt x="124" y="130"/>
                      <a:pt x="124" y="130"/>
                      <a:pt x="124" y="130"/>
                    </a:cubicBezTo>
                    <a:cubicBezTo>
                      <a:pt x="117" y="130"/>
                      <a:pt x="109" y="128"/>
                      <a:pt x="103" y="125"/>
                    </a:cubicBezTo>
                    <a:cubicBezTo>
                      <a:pt x="100" y="124"/>
                      <a:pt x="96" y="122"/>
                      <a:pt x="93" y="120"/>
                    </a:cubicBezTo>
                    <a:cubicBezTo>
                      <a:pt x="80" y="110"/>
                      <a:pt x="71" y="95"/>
                      <a:pt x="71" y="77"/>
                    </a:cubicBezTo>
                    <a:cubicBezTo>
                      <a:pt x="71" y="48"/>
                      <a:pt x="95" y="24"/>
                      <a:pt x="124" y="24"/>
                    </a:cubicBezTo>
                    <a:close/>
                    <a:moveTo>
                      <a:pt x="77" y="278"/>
                    </a:moveTo>
                    <a:cubicBezTo>
                      <a:pt x="44" y="273"/>
                      <a:pt x="24" y="263"/>
                      <a:pt x="24" y="257"/>
                    </a:cubicBezTo>
                    <a:cubicBezTo>
                      <a:pt x="24" y="202"/>
                      <a:pt x="53" y="155"/>
                      <a:pt x="92" y="138"/>
                    </a:cubicBezTo>
                    <a:cubicBezTo>
                      <a:pt x="95" y="139"/>
                      <a:pt x="98" y="141"/>
                      <a:pt x="102" y="142"/>
                    </a:cubicBezTo>
                    <a:cubicBezTo>
                      <a:pt x="109" y="145"/>
                      <a:pt x="116" y="146"/>
                      <a:pt x="124" y="146"/>
                    </a:cubicBezTo>
                    <a:cubicBezTo>
                      <a:pt x="132" y="146"/>
                      <a:pt x="140" y="145"/>
                      <a:pt x="147" y="142"/>
                    </a:cubicBezTo>
                    <a:cubicBezTo>
                      <a:pt x="150" y="146"/>
                      <a:pt x="153" y="149"/>
                      <a:pt x="157" y="152"/>
                    </a:cubicBezTo>
                    <a:cubicBezTo>
                      <a:pt x="117" y="173"/>
                      <a:pt x="87" y="217"/>
                      <a:pt x="78" y="270"/>
                    </a:cubicBezTo>
                    <a:cubicBezTo>
                      <a:pt x="77" y="273"/>
                      <a:pt x="77" y="275"/>
                      <a:pt x="77" y="278"/>
                    </a:cubicBezTo>
                    <a:close/>
                    <a:moveTo>
                      <a:pt x="210" y="335"/>
                    </a:moveTo>
                    <a:cubicBezTo>
                      <a:pt x="138" y="335"/>
                      <a:pt x="91" y="317"/>
                      <a:pt x="91" y="305"/>
                    </a:cubicBezTo>
                    <a:cubicBezTo>
                      <a:pt x="91" y="302"/>
                      <a:pt x="91" y="299"/>
                      <a:pt x="91" y="296"/>
                    </a:cubicBezTo>
                    <a:cubicBezTo>
                      <a:pt x="91" y="293"/>
                      <a:pt x="91" y="291"/>
                      <a:pt x="92" y="288"/>
                    </a:cubicBezTo>
                    <a:cubicBezTo>
                      <a:pt x="92" y="285"/>
                      <a:pt x="92" y="283"/>
                      <a:pt x="92" y="280"/>
                    </a:cubicBezTo>
                    <a:cubicBezTo>
                      <a:pt x="93" y="277"/>
                      <a:pt x="93" y="275"/>
                      <a:pt x="94" y="272"/>
                    </a:cubicBezTo>
                    <a:cubicBezTo>
                      <a:pt x="103" y="221"/>
                      <a:pt x="133" y="180"/>
                      <a:pt x="171" y="163"/>
                    </a:cubicBezTo>
                    <a:cubicBezTo>
                      <a:pt x="179" y="167"/>
                      <a:pt x="188" y="170"/>
                      <a:pt x="198" y="172"/>
                    </a:cubicBezTo>
                    <a:cubicBezTo>
                      <a:pt x="199" y="172"/>
                      <a:pt x="200" y="172"/>
                      <a:pt x="202" y="172"/>
                    </a:cubicBezTo>
                    <a:cubicBezTo>
                      <a:pt x="204" y="172"/>
                      <a:pt x="206" y="173"/>
                      <a:pt x="208" y="173"/>
                    </a:cubicBezTo>
                    <a:cubicBezTo>
                      <a:pt x="209" y="173"/>
                      <a:pt x="209" y="173"/>
                      <a:pt x="210" y="173"/>
                    </a:cubicBezTo>
                    <a:cubicBezTo>
                      <a:pt x="210" y="173"/>
                      <a:pt x="210" y="173"/>
                      <a:pt x="211" y="173"/>
                    </a:cubicBezTo>
                    <a:cubicBezTo>
                      <a:pt x="213" y="173"/>
                      <a:pt x="215" y="172"/>
                      <a:pt x="217" y="172"/>
                    </a:cubicBezTo>
                    <a:cubicBezTo>
                      <a:pt x="218" y="172"/>
                      <a:pt x="220" y="172"/>
                      <a:pt x="221" y="172"/>
                    </a:cubicBezTo>
                    <a:cubicBezTo>
                      <a:pt x="231" y="170"/>
                      <a:pt x="240" y="167"/>
                      <a:pt x="248" y="163"/>
                    </a:cubicBezTo>
                    <a:cubicBezTo>
                      <a:pt x="287" y="180"/>
                      <a:pt x="317" y="221"/>
                      <a:pt x="326" y="272"/>
                    </a:cubicBezTo>
                    <a:cubicBezTo>
                      <a:pt x="326" y="275"/>
                      <a:pt x="327" y="277"/>
                      <a:pt x="327" y="280"/>
                    </a:cubicBezTo>
                    <a:cubicBezTo>
                      <a:pt x="327" y="283"/>
                      <a:pt x="328" y="285"/>
                      <a:pt x="328" y="288"/>
                    </a:cubicBezTo>
                    <a:cubicBezTo>
                      <a:pt x="328" y="291"/>
                      <a:pt x="328" y="293"/>
                      <a:pt x="328" y="296"/>
                    </a:cubicBezTo>
                    <a:cubicBezTo>
                      <a:pt x="328" y="299"/>
                      <a:pt x="329" y="302"/>
                      <a:pt x="329" y="305"/>
                    </a:cubicBezTo>
                    <a:cubicBezTo>
                      <a:pt x="329" y="317"/>
                      <a:pt x="281" y="335"/>
                      <a:pt x="210" y="335"/>
                    </a:cubicBezTo>
                    <a:close/>
                    <a:moveTo>
                      <a:pt x="343" y="278"/>
                    </a:moveTo>
                    <a:cubicBezTo>
                      <a:pt x="342" y="275"/>
                      <a:pt x="342" y="273"/>
                      <a:pt x="342" y="270"/>
                    </a:cubicBezTo>
                    <a:cubicBezTo>
                      <a:pt x="332" y="217"/>
                      <a:pt x="302" y="173"/>
                      <a:pt x="263" y="152"/>
                    </a:cubicBezTo>
                    <a:cubicBezTo>
                      <a:pt x="266" y="149"/>
                      <a:pt x="269" y="146"/>
                      <a:pt x="272" y="142"/>
                    </a:cubicBezTo>
                    <a:cubicBezTo>
                      <a:pt x="279" y="145"/>
                      <a:pt x="287" y="146"/>
                      <a:pt x="294" y="146"/>
                    </a:cubicBezTo>
                    <a:cubicBezTo>
                      <a:pt x="302" y="146"/>
                      <a:pt x="310" y="145"/>
                      <a:pt x="317" y="142"/>
                    </a:cubicBezTo>
                    <a:cubicBezTo>
                      <a:pt x="320" y="141"/>
                      <a:pt x="324" y="139"/>
                      <a:pt x="327" y="138"/>
                    </a:cubicBezTo>
                    <a:cubicBezTo>
                      <a:pt x="366" y="155"/>
                      <a:pt x="394" y="202"/>
                      <a:pt x="394" y="257"/>
                    </a:cubicBezTo>
                    <a:cubicBezTo>
                      <a:pt x="394" y="263"/>
                      <a:pt x="375" y="273"/>
                      <a:pt x="343" y="278"/>
                    </a:cubicBezTo>
                    <a:close/>
                  </a:path>
                </a:pathLst>
              </a:custGeom>
              <a:solidFill>
                <a:srgbClr val="70707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ctr" anchorCtr="0" compatLnSpc="1">
                <a:prstTxWarp prst="textNoShape">
                  <a:avLst/>
                </a:prstTxWarp>
              </a:bodyPr>
              <a:lstStyle/>
              <a:p>
                <a:pPr defTabSz="914126">
                  <a:defRPr/>
                </a:pPr>
                <a:endParaRPr lang="en-US" sz="1400" kern="0" dirty="0">
                  <a:solidFill>
                    <a:srgbClr val="000000"/>
                  </a:solidFill>
                  <a:latin typeface="Arial"/>
                </a:endParaRPr>
              </a:p>
            </p:txBody>
          </p:sp>
        </p:grpSp>
      </p:grpSp>
      <p:grpSp>
        <p:nvGrpSpPr>
          <p:cNvPr id="330" name="Group 329"/>
          <p:cNvGrpSpPr/>
          <p:nvPr/>
        </p:nvGrpSpPr>
        <p:grpSpPr>
          <a:xfrm flipV="1">
            <a:off x="5056156" y="2064768"/>
            <a:ext cx="1159442" cy="346314"/>
            <a:chOff x="5173541" y="1992208"/>
            <a:chExt cx="1366378" cy="408124"/>
          </a:xfrm>
        </p:grpSpPr>
        <p:sp>
          <p:nvSpPr>
            <p:cNvPr id="331" name="Rectangle 330"/>
            <p:cNvSpPr/>
            <p:nvPr/>
          </p:nvSpPr>
          <p:spPr>
            <a:xfrm>
              <a:off x="5229225" y="2024568"/>
              <a:ext cx="1257300" cy="322842"/>
            </a:xfrm>
            <a:prstGeom prst="rect">
              <a:avLst/>
            </a:prstGeom>
            <a:solidFill>
              <a:schemeClr val="bg2">
                <a:lumMod val="20000"/>
                <a:lumOff val="80000"/>
              </a:schemeClr>
            </a:solidFill>
            <a:ln w="9525">
              <a:noFill/>
              <a:miter lim="800000"/>
              <a:headEnd/>
              <a:tailEnd/>
            </a:ln>
          </p:spPr>
          <p:txBody>
            <a:bodyPr wrap="square" rtlCol="0" anchor="ctr"/>
            <a:lstStyle/>
            <a:p>
              <a:pPr algn="ctr" defTabSz="914126"/>
              <a:endParaRPr lang="en-US" sz="1799" kern="0" dirty="0">
                <a:solidFill>
                  <a:srgbClr val="404040"/>
                </a:solidFill>
                <a:latin typeface="Arial"/>
              </a:endParaRPr>
            </a:p>
          </p:txBody>
        </p:sp>
        <p:sp>
          <p:nvSpPr>
            <p:cNvPr id="332" name="Freeform 13"/>
            <p:cNvSpPr>
              <a:spLocks noEditPoints="1"/>
            </p:cNvSpPr>
            <p:nvPr/>
          </p:nvSpPr>
          <p:spPr bwMode="auto">
            <a:xfrm>
              <a:off x="5173541" y="1992208"/>
              <a:ext cx="1366378" cy="408124"/>
            </a:xfrm>
            <a:custGeom>
              <a:avLst/>
              <a:gdLst>
                <a:gd name="T0" fmla="*/ 230 w 241"/>
                <a:gd name="T1" fmla="*/ 0 h 70"/>
                <a:gd name="T2" fmla="*/ 11 w 241"/>
                <a:gd name="T3" fmla="*/ 0 h 70"/>
                <a:gd name="T4" fmla="*/ 0 w 241"/>
                <a:gd name="T5" fmla="*/ 11 h 70"/>
                <a:gd name="T6" fmla="*/ 0 w 241"/>
                <a:gd name="T7" fmla="*/ 58 h 70"/>
                <a:gd name="T8" fmla="*/ 11 w 241"/>
                <a:gd name="T9" fmla="*/ 70 h 70"/>
                <a:gd name="T10" fmla="*/ 230 w 241"/>
                <a:gd name="T11" fmla="*/ 70 h 70"/>
                <a:gd name="T12" fmla="*/ 241 w 241"/>
                <a:gd name="T13" fmla="*/ 58 h 70"/>
                <a:gd name="T14" fmla="*/ 241 w 241"/>
                <a:gd name="T15" fmla="*/ 11 h 70"/>
                <a:gd name="T16" fmla="*/ 230 w 241"/>
                <a:gd name="T17" fmla="*/ 0 h 70"/>
                <a:gd name="T18" fmla="*/ 163 w 241"/>
                <a:gd name="T19" fmla="*/ 45 h 70"/>
                <a:gd name="T20" fmla="*/ 25 w 241"/>
                <a:gd name="T21" fmla="*/ 45 h 70"/>
                <a:gd name="T22" fmla="*/ 25 w 241"/>
                <a:gd name="T23" fmla="*/ 24 h 70"/>
                <a:gd name="T24" fmla="*/ 163 w 241"/>
                <a:gd name="T25" fmla="*/ 24 h 70"/>
                <a:gd name="T26" fmla="*/ 163 w 241"/>
                <a:gd name="T27" fmla="*/ 45 h 70"/>
                <a:gd name="T28" fmla="*/ 212 w 241"/>
                <a:gd name="T29" fmla="*/ 44 h 70"/>
                <a:gd name="T30" fmla="*/ 202 w 241"/>
                <a:gd name="T31" fmla="*/ 35 h 70"/>
                <a:gd name="T32" fmla="*/ 212 w 241"/>
                <a:gd name="T33" fmla="*/ 25 h 70"/>
                <a:gd name="T34" fmla="*/ 222 w 241"/>
                <a:gd name="T35" fmla="*/ 35 h 70"/>
                <a:gd name="T36" fmla="*/ 212 w 241"/>
                <a:gd name="T37" fmla="*/ 44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41" h="70">
                  <a:moveTo>
                    <a:pt x="230" y="0"/>
                  </a:moveTo>
                  <a:cubicBezTo>
                    <a:pt x="11" y="0"/>
                    <a:pt x="11" y="0"/>
                    <a:pt x="11" y="0"/>
                  </a:cubicBezTo>
                  <a:cubicBezTo>
                    <a:pt x="5" y="0"/>
                    <a:pt x="0" y="5"/>
                    <a:pt x="0" y="11"/>
                  </a:cubicBezTo>
                  <a:cubicBezTo>
                    <a:pt x="0" y="58"/>
                    <a:pt x="0" y="58"/>
                    <a:pt x="0" y="58"/>
                  </a:cubicBezTo>
                  <a:cubicBezTo>
                    <a:pt x="0" y="65"/>
                    <a:pt x="5" y="70"/>
                    <a:pt x="11" y="70"/>
                  </a:cubicBezTo>
                  <a:cubicBezTo>
                    <a:pt x="230" y="70"/>
                    <a:pt x="230" y="70"/>
                    <a:pt x="230" y="70"/>
                  </a:cubicBezTo>
                  <a:cubicBezTo>
                    <a:pt x="236" y="70"/>
                    <a:pt x="241" y="65"/>
                    <a:pt x="241" y="58"/>
                  </a:cubicBezTo>
                  <a:cubicBezTo>
                    <a:pt x="241" y="11"/>
                    <a:pt x="241" y="11"/>
                    <a:pt x="241" y="11"/>
                  </a:cubicBezTo>
                  <a:cubicBezTo>
                    <a:pt x="241" y="5"/>
                    <a:pt x="236" y="0"/>
                    <a:pt x="230" y="0"/>
                  </a:cubicBezTo>
                  <a:close/>
                  <a:moveTo>
                    <a:pt x="163" y="45"/>
                  </a:moveTo>
                  <a:cubicBezTo>
                    <a:pt x="25" y="45"/>
                    <a:pt x="25" y="45"/>
                    <a:pt x="25" y="45"/>
                  </a:cubicBezTo>
                  <a:cubicBezTo>
                    <a:pt x="25" y="24"/>
                    <a:pt x="25" y="24"/>
                    <a:pt x="25" y="24"/>
                  </a:cubicBezTo>
                  <a:cubicBezTo>
                    <a:pt x="163" y="24"/>
                    <a:pt x="163" y="24"/>
                    <a:pt x="163" y="24"/>
                  </a:cubicBezTo>
                  <a:lnTo>
                    <a:pt x="163" y="45"/>
                  </a:lnTo>
                  <a:close/>
                  <a:moveTo>
                    <a:pt x="212" y="44"/>
                  </a:moveTo>
                  <a:cubicBezTo>
                    <a:pt x="207" y="44"/>
                    <a:pt x="202" y="40"/>
                    <a:pt x="202" y="35"/>
                  </a:cubicBezTo>
                  <a:cubicBezTo>
                    <a:pt x="202" y="29"/>
                    <a:pt x="207" y="25"/>
                    <a:pt x="212" y="25"/>
                  </a:cubicBezTo>
                  <a:cubicBezTo>
                    <a:pt x="218" y="25"/>
                    <a:pt x="222" y="29"/>
                    <a:pt x="222" y="35"/>
                  </a:cubicBezTo>
                  <a:cubicBezTo>
                    <a:pt x="222" y="40"/>
                    <a:pt x="218" y="44"/>
                    <a:pt x="212" y="44"/>
                  </a:cubicBezTo>
                  <a:close/>
                </a:path>
              </a:pathLst>
            </a:custGeom>
            <a:solidFill>
              <a:srgbClr val="707072"/>
            </a:solidFill>
            <a:ln w="12700">
              <a:noFill/>
            </a:ln>
          </p:spPr>
          <p:txBody>
            <a:bodyPr vert="horz" wrap="square" lIns="91416" tIns="45708" rIns="91416" bIns="45708" numCol="1" anchor="t" anchorCtr="0" compatLnSpc="1">
              <a:prstTxWarp prst="textNoShape">
                <a:avLst/>
              </a:prstTxWarp>
            </a:bodyPr>
            <a:lstStyle/>
            <a:p>
              <a:pPr defTabSz="914126"/>
              <a:endParaRPr lang="en-US" sz="1799" kern="0">
                <a:solidFill>
                  <a:sysClr val="windowText" lastClr="000000"/>
                </a:solidFill>
              </a:endParaRPr>
            </a:p>
          </p:txBody>
        </p:sp>
      </p:grpSp>
      <p:sp>
        <p:nvSpPr>
          <p:cNvPr id="3" name="Footer Placeholder 2"/>
          <p:cNvSpPr>
            <a:spLocks noGrp="1"/>
          </p:cNvSpPr>
          <p:nvPr>
            <p:ph type="ftr" sz="quarter" idx="11"/>
          </p:nvPr>
        </p:nvSpPr>
        <p:spPr/>
        <p:txBody>
          <a:bodyPr/>
          <a:lstStyle/>
          <a:p>
            <a:r>
              <a:rPr lang="en-US" smtClean="0"/>
              <a:t>Symantec Confidential - NDA required</a:t>
            </a:r>
            <a:endParaRPr lang="en-US" dirty="0"/>
          </a:p>
        </p:txBody>
      </p:sp>
    </p:spTree>
    <p:extLst>
      <p:ext uri="{BB962C8B-B14F-4D97-AF65-F5344CB8AC3E}">
        <p14:creationId xmlns:p14="http://schemas.microsoft.com/office/powerpoint/2010/main" val="13477363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nodeType="withEffect">
                                  <p:stCondLst>
                                    <p:cond delay="0"/>
                                  </p:stCondLst>
                                  <p:childTnLst>
                                    <p:animMotion origin="layout" path="M -0.00299 -0.02894 L -0.00299 -0.0287 C -0.01393 -0.02824 -0.01393 -0.02523 -0.01393 -0.02315 L -0.01393 -0.02083 C -0.01393 -0.01921 -0.01523 -0.0162 -0.01693 -0.01343 C -0.01836 -0.01111 -0.01966 -0.00995 -0.02109 -0.0081 C -0.03568 -0.00394 -0.02956 -0.00509 -0.03842 0.00023 C -0.04597 0.00694 -0.07046 0.01991 -0.07541 0.02407 C -0.07814 0.02801 -0.08778 0.0331 -0.09429 0.03657 C -0.09651 0.04051 -0.10054 0.04398 -0.10445 0.04699 C -0.10797 0.05255 -0.12086 0.05995 -0.12281 0.06319 C -0.12633 0.06505 -0.13857 0.07315 -0.14365 0.07778 C -0.14899 0.08102 -0.16475 0.09028 -0.16658 0.09282 C -0.17543 0.09838 -0.18807 0.10393 -0.19223 0.10741 C -0.19875 0.11273 -0.2188 0.1213 -0.22753 0.12431 C -0.2317 0.12917 -0.2468 0.1331 -0.25501 0.13819 C -0.26113 0.14282 -0.27129 0.14421 -0.27533 0.14676 C -0.2808 0.14907 -0.28457 0.15162 -0.29591 0.15509 C -0.29981 0.15787 -0.31245 0.15995 -0.31948 0.16412 C -0.32834 0.16782 -0.34084 0.1706 -0.34865 0.17338 C -0.36051 0.17593 -0.36246 0.17639 -0.36637 0.17986 C -0.37978 0.1831 -0.38734 0.18565 -0.40244 0.18866 C -0.40583 0.18958 -0.42289 0.1919 -0.42745 0.19306 C -0.42771 0.19491 -0.44933 0.19884 -0.45376 0.20116 C -0.45806 0.20162 -0.4789 0.20532 -0.49374 0.20764 L -0.54298 0.21435 C -0.55613 0.21505 -0.56824 0.21551 -0.58296 0.21643 C -0.60185 0.21713 -0.62633 0.22153 -0.63115 0.21921 C -0.65121 0.22292 -0.64535 0.20787 -0.65616 0.20787 " pathEditMode="relative" rAng="0" ptsTypes="AAAAAAAAAAAAAAAAAAAAAAAAAAAAA">
                                      <p:cBhvr>
                                        <p:cTn id="6" dur="1250" fill="hold"/>
                                        <p:tgtEl>
                                          <p:spTgt spid="646"/>
                                        </p:tgtEl>
                                        <p:attrNameLst>
                                          <p:attrName>ppt_x</p:attrName>
                                          <p:attrName>ppt_y</p:attrName>
                                        </p:attrNameLst>
                                      </p:cBhvr>
                                      <p:rCtr x="-32665" y="12431"/>
                                    </p:animMotion>
                                  </p:childTnLst>
                                </p:cTn>
                              </p:par>
                              <p:par>
                                <p:cTn id="7" presetID="42" presetClass="path" presetSubtype="0" decel="100000" fill="hold" nodeType="withEffect">
                                  <p:stCondLst>
                                    <p:cond delay="250"/>
                                  </p:stCondLst>
                                  <p:childTnLst>
                                    <p:animMotion origin="layout" path="M 2.85231E-6 -4.07407E-6 L 2.85231E-6 0.46991 " pathEditMode="relative" rAng="0" ptsTypes="AA">
                                      <p:cBhvr>
                                        <p:cTn id="8" dur="750" fill="hold"/>
                                        <p:tgtEl>
                                          <p:spTgt spid="33"/>
                                        </p:tgtEl>
                                        <p:attrNameLst>
                                          <p:attrName>ppt_x</p:attrName>
                                          <p:attrName>ppt_y</p:attrName>
                                        </p:attrNameLst>
                                      </p:cBhvr>
                                      <p:rCtr x="0" y="23495"/>
                                    </p:animMotion>
                                  </p:childTnLst>
                                </p:cTn>
                              </p:par>
                              <p:par>
                                <p:cTn id="9" presetID="35" presetClass="path" presetSubtype="0" accel="50000" decel="50000" fill="hold" nodeType="withEffect">
                                  <p:stCondLst>
                                    <p:cond delay="500"/>
                                  </p:stCondLst>
                                  <p:childTnLst>
                                    <p:animMotion origin="layout" path="M 4.23027E-6 1.85185E-6 L -0.61423 1.85185E-6 " pathEditMode="relative" rAng="0" ptsTypes="AA">
                                      <p:cBhvr>
                                        <p:cTn id="10" dur="1250" fill="hold"/>
                                        <p:tgtEl>
                                          <p:spTgt spid="357"/>
                                        </p:tgtEl>
                                        <p:attrNameLst>
                                          <p:attrName>ppt_x</p:attrName>
                                          <p:attrName>ppt_y</p:attrName>
                                        </p:attrNameLst>
                                      </p:cBhvr>
                                      <p:rCtr x="-30711" y="0"/>
                                    </p:animMotion>
                                  </p:childTnLst>
                                </p:cTn>
                              </p:par>
                              <p:par>
                                <p:cTn id="11" presetID="0" presetClass="path" presetSubtype="0" accel="50000" decel="50000" fill="hold" nodeType="withEffect">
                                  <p:stCondLst>
                                    <p:cond delay="0"/>
                                  </p:stCondLst>
                                  <p:childTnLst>
                                    <p:animMotion origin="layout" path="M -0.00299 -0.02894 L -0.00299 -0.0287 C -0.01393 -0.02824 -0.01393 -0.02523 -0.01393 -0.02315 L -0.01393 -0.02083 C -0.01393 -0.01921 -0.01523 -0.0162 -0.01693 -0.01343 C -0.01836 -0.01111 -0.01966 -0.00995 -0.02109 -0.0081 C -0.03568 -0.00394 -0.02956 -0.00509 -0.03842 0.00023 C -0.04597 0.00694 -0.07046 0.01991 -0.07541 0.02407 C -0.07814 0.02801 -0.08778 0.0331 -0.09429 0.03657 C -0.09651 0.04051 -0.10054 0.04398 -0.10445 0.04699 C -0.10797 0.05255 -0.12086 0.05995 -0.12281 0.06319 C -0.12633 0.06505 -0.13857 0.07315 -0.14365 0.07778 C -0.14899 0.08102 -0.16475 0.09028 -0.16658 0.09282 C -0.17543 0.09838 -0.18807 0.10393 -0.19223 0.10741 C -0.19875 0.11273 -0.2188 0.1213 -0.22753 0.12431 C -0.2317 0.12917 -0.2468 0.1331 -0.25501 0.13819 C -0.26113 0.14282 -0.27129 0.14421 -0.27533 0.14676 C -0.2808 0.14907 -0.28457 0.15162 -0.29591 0.15509 C -0.29981 0.15787 -0.31245 0.15995 -0.31948 0.16412 C -0.32834 0.16782 -0.34084 0.1706 -0.34865 0.17338 C -0.36051 0.17593 -0.36246 0.17639 -0.36637 0.17986 C -0.37978 0.1831 -0.38734 0.18565 -0.40244 0.18866 C -0.40583 0.18958 -0.42289 0.1919 -0.42745 0.19306 C -0.42771 0.19491 -0.44933 0.19884 -0.45376 0.20116 C -0.45806 0.20162 -0.4789 0.20532 -0.49374 0.20764 L -0.54298 0.21435 C -0.55613 0.21505 -0.56824 0.21551 -0.58296 0.21643 C -0.60185 0.21713 -0.62633 0.22153 -0.63115 0.21921 C -0.65121 0.22292 -0.64535 0.20787 -0.65616 0.20787 " pathEditMode="relative" rAng="0" ptsTypes="AAAAAAAAAAAAAAAAAAAAAAAAAAAAA">
                                      <p:cBhvr>
                                        <p:cTn id="12" dur="1250" fill="hold"/>
                                        <p:tgtEl>
                                          <p:spTgt spid="640"/>
                                        </p:tgtEl>
                                        <p:attrNameLst>
                                          <p:attrName>ppt_x</p:attrName>
                                          <p:attrName>ppt_y</p:attrName>
                                        </p:attrNameLst>
                                      </p:cBhvr>
                                      <p:rCtr x="-32665" y="12431"/>
                                    </p:animMotion>
                                  </p:childTnLst>
                                </p:cTn>
                              </p:par>
                              <p:par>
                                <p:cTn id="13" presetID="0" presetClass="path" presetSubtype="0" accel="50000" decel="50000" fill="hold" nodeType="withEffect">
                                  <p:stCondLst>
                                    <p:cond delay="250"/>
                                  </p:stCondLst>
                                  <p:childTnLst>
                                    <p:animMotion origin="layout" path="M -3.85257E-6 -3.33333E-6 C -0.00169 0.00116 -0.00182 0.00301 -0.0026 0.00371 C -0.00482 0.00533 -0.00677 0.00672 -0.00768 0.00764 C -0.00989 0.01065 -0.01289 0.01297 -0.01497 0.01598 C -0.01602 0.01829 -0.01641 0.02037 -0.0181 0.02199 C -0.02722 0.03195 -0.01641 0.01598 -0.02526 0.02894 C -0.02813 0.03287 -0.03034 0.03681 -0.0323 0.03912 C -0.03347 0.04144 -0.03425 0.04213 -0.03425 0.04445 C -0.03568 0.04584 -0.03738 0.04676 -0.03842 0.04769 C -0.03972 0.05139 -0.04154 0.05371 -0.0435 0.05672 C -0.0435 0.05834 -0.04441 0.05973 -0.04558 0.06065 C -0.04858 0.06598 -0.0478 0.06829 -0.06212 0.08542 L -0.13037 0.15695 C -0.13232 0.16158 -0.1305 0.15857 -0.13545 0.1625 C -0.14352 0.17223 -0.17139 0.19491 -0.18025 0.20255 C -0.18221 0.20533 -0.18533 0.20764 -0.18676 0.20857 C -0.1895 0.20996 -0.19145 0.21227 -0.19236 0.2125 C -0.19575 0.21389 -0.19888 0.21852 -0.20161 0.21968 C -0.20474 0.22107 -0.20864 0.22547 -0.21112 0.22639 C -0.21281 0.22732 -0.23144 0.2426 -0.24641 0.25324 C -0.26178 0.26343 -0.2877 0.28033 -0.30164 0.29028 C -0.31935 0.30116 -0.34344 0.31505 -0.35269 0.31806 C -0.35608 0.31875 -0.36923 0.32871 -0.37236 0.32871 C -0.38239 0.33357 -0.40166 0.34352 -0.41182 0.34885 C -0.42302 0.35348 -0.43123 0.35811 -0.43839 0.36019 C -0.44686 0.36273 -0.45363 0.36736 -0.45858 0.36968 C -0.46405 0.3713 -0.46691 0.3713 -0.47095 0.37361 C -0.47525 0.37523 -0.48202 0.37824 -0.48515 0.37963 C -0.4884 0.38056 -0.49023 0.38056 -0.49244 0.38195 C -0.4944 0.38264 -0.49479 0.38218 -0.49648 0.38287 C -0.49948 0.38357 -0.50377 0.38588 -0.50599 0.38681 C -0.50989 0.3875 -0.51081 0.3875 -0.51315 0.38889 C -0.51602 0.38982 -0.51693 0.39051 -0.51914 0.39121 C -0.52526 0.39283 -0.53842 0.39746 -0.54363 0.39977 C -0.54558 0.40047 -0.56212 0.40533 -0.57996 0.40996 L -0.65056 0.42755 C -0.66384 0.43056 -0.65759 0.42755 -0.65954 0.42894 C -0.66684 0.42963 -0.66592 0.42732 -0.671 0.43033 C -0.67804 0.43195 -0.69432 0.43727 -0.69979 0.43936 " pathEditMode="relative" rAng="0" ptsTypes="AAAAAAAAAAAAAAAAAAAAAAAAAAAAAAAAAAAAAAA">
                                      <p:cBhvr>
                                        <p:cTn id="14" dur="1250" fill="hold"/>
                                        <p:tgtEl>
                                          <p:spTgt spid="693"/>
                                        </p:tgtEl>
                                        <p:attrNameLst>
                                          <p:attrName>ppt_x</p:attrName>
                                          <p:attrName>ppt_y</p:attrName>
                                        </p:attrNameLst>
                                      </p:cBhvr>
                                      <p:rCtr x="-34996" y="21968"/>
                                    </p:animMotion>
                                  </p:childTnLst>
                                </p:cTn>
                              </p:par>
                              <p:par>
                                <p:cTn id="15" presetID="42" presetClass="path" presetSubtype="0" decel="100000" fill="hold" nodeType="withEffect">
                                  <p:stCondLst>
                                    <p:cond delay="750"/>
                                  </p:stCondLst>
                                  <p:childTnLst>
                                    <p:animMotion origin="layout" path="M 1.06017E-6 -1.48148E-6 L 1.06017E-6 0.46991 " pathEditMode="relative" rAng="0" ptsTypes="AA">
                                      <p:cBhvr>
                                        <p:cTn id="16" dur="750" fill="hold"/>
                                        <p:tgtEl>
                                          <p:spTgt spid="27"/>
                                        </p:tgtEl>
                                        <p:attrNameLst>
                                          <p:attrName>ppt_x</p:attrName>
                                          <p:attrName>ppt_y</p:attrName>
                                        </p:attrNameLst>
                                      </p:cBhvr>
                                      <p:rCtr x="0" y="23495"/>
                                    </p:animMotion>
                                  </p:childTnLst>
                                </p:cTn>
                              </p:par>
                              <p:par>
                                <p:cTn id="17" presetID="35" presetClass="path" presetSubtype="0" accel="50000" decel="50000" fill="hold" nodeType="withEffect">
                                  <p:stCondLst>
                                    <p:cond delay="750"/>
                                  </p:stCondLst>
                                  <p:childTnLst>
                                    <p:animMotion origin="layout" path="M 7.42381E-7 3.7037E-7 L -0.615 3.7037E-7 " pathEditMode="relative" rAng="0" ptsTypes="AA">
                                      <p:cBhvr>
                                        <p:cTn id="18" dur="1250" fill="hold"/>
                                        <p:tgtEl>
                                          <p:spTgt spid="351"/>
                                        </p:tgtEl>
                                        <p:attrNameLst>
                                          <p:attrName>ppt_x</p:attrName>
                                          <p:attrName>ppt_y</p:attrName>
                                        </p:attrNameLst>
                                      </p:cBhvr>
                                      <p:rCtr x="-30750" y="0"/>
                                    </p:animMotion>
                                  </p:childTnLst>
                                </p:cTn>
                              </p:par>
                              <p:par>
                                <p:cTn id="19" presetID="0" presetClass="path" presetSubtype="0" accel="50000" decel="50000" fill="hold" nodeType="withEffect">
                                  <p:stCondLst>
                                    <p:cond delay="1250"/>
                                  </p:stCondLst>
                                  <p:childTnLst>
                                    <p:animMotion origin="layout" path="M -0.00299 -0.02894 L -0.00299 -0.0287 C -0.01393 -0.02824 -0.01393 -0.02523 -0.01393 -0.02315 L -0.01393 -0.02083 C -0.01393 -0.01921 -0.01523 -0.0162 -0.01693 -0.01343 C -0.01836 -0.01111 -0.01966 -0.00995 -0.02109 -0.0081 C -0.03568 -0.00394 -0.02956 -0.00509 -0.03842 0.00023 C -0.04597 0.00694 -0.07046 0.01991 -0.07541 0.02407 C -0.07814 0.02801 -0.08778 0.0331 -0.09429 0.03657 C -0.09651 0.04051 -0.10054 0.04398 -0.10445 0.04699 C -0.10797 0.05255 -0.12086 0.05995 -0.12281 0.06319 C -0.12633 0.06505 -0.13857 0.07315 -0.14365 0.07778 C -0.14899 0.08102 -0.16475 0.09028 -0.16658 0.09282 C -0.17543 0.09838 -0.18807 0.10393 -0.19223 0.10741 C -0.19875 0.11273 -0.2188 0.1213 -0.22753 0.12431 C -0.2317 0.12917 -0.2468 0.1331 -0.25501 0.13819 C -0.26113 0.14282 -0.27129 0.14421 -0.27533 0.14676 C -0.2808 0.14907 -0.28457 0.15162 -0.29591 0.15509 C -0.29981 0.15787 -0.31245 0.15995 -0.31948 0.16412 C -0.32834 0.16782 -0.34084 0.1706 -0.34865 0.17338 C -0.36051 0.17593 -0.36246 0.17639 -0.36637 0.17986 C -0.37978 0.1831 -0.38734 0.18565 -0.40244 0.18866 C -0.40583 0.18958 -0.42289 0.1919 -0.42745 0.19306 C -0.42771 0.19491 -0.44933 0.19884 -0.45376 0.20116 C -0.45806 0.20162 -0.4789 0.20532 -0.49374 0.20764 L -0.54298 0.21435 C -0.55613 0.21505 -0.56824 0.21551 -0.58296 0.21643 C -0.60185 0.21713 -0.62633 0.22153 -0.63115 0.21921 C -0.65121 0.22292 -0.64535 0.20787 -0.65616 0.20787 " pathEditMode="relative" rAng="0" ptsTypes="AAAAAAAAAAAAAAAAAAAAAAAAAAAAA">
                                      <p:cBhvr>
                                        <p:cTn id="20" dur="1250" fill="hold"/>
                                        <p:tgtEl>
                                          <p:spTgt spid="658"/>
                                        </p:tgtEl>
                                        <p:attrNameLst>
                                          <p:attrName>ppt_x</p:attrName>
                                          <p:attrName>ppt_y</p:attrName>
                                        </p:attrNameLst>
                                      </p:cBhvr>
                                      <p:rCtr x="-32665" y="12431"/>
                                    </p:animMotion>
                                  </p:childTnLst>
                                </p:cTn>
                              </p:par>
                              <p:par>
                                <p:cTn id="21" presetID="0" presetClass="path" presetSubtype="0" accel="50000" decel="50000" fill="hold" nodeType="withEffect">
                                  <p:stCondLst>
                                    <p:cond delay="1500"/>
                                  </p:stCondLst>
                                  <p:childTnLst>
                                    <p:animMotion origin="layout" path="M 3.8708E-6 -3.33333E-6 C -0.0017 0.00116 -0.00183 0.00301 -0.00261 0.00371 C -0.00482 0.00533 -0.00678 0.00672 -0.00769 0.00764 C -0.0099 0.01065 -0.0129 0.01297 -0.01498 0.01598 C -0.01602 0.01829 -0.01641 0.02037 -0.01811 0.02199 C -0.02722 0.03195 -0.01641 0.01598 -0.02527 0.02894 C -0.02814 0.03287 -0.03035 0.03681 -0.0323 0.03912 C -0.03348 0.04144 -0.03426 0.04213 -0.03426 0.04445 C -0.03569 0.04584 -0.03738 0.04676 -0.03843 0.04769 C -0.03973 0.05139 -0.04155 0.05371 -0.0435 0.05672 C -0.0435 0.05834 -0.04442 0.05973 -0.04559 0.06065 C -0.04858 0.06598 -0.0478 0.06829 -0.06213 0.08542 L -0.13038 0.15695 C -0.13233 0.16158 -0.13051 0.15857 -0.13546 0.1625 C -0.14353 0.17223 -0.1714 0.19491 -0.18026 0.20255 C -0.18221 0.20533 -0.18534 0.20764 -0.18677 0.20857 C -0.18951 0.20996 -0.19146 0.21227 -0.19237 0.2125 C -0.19576 0.21389 -0.19888 0.21852 -0.20162 0.21968 C -0.20474 0.22107 -0.20865 0.22547 -0.21113 0.22639 C -0.21282 0.22732 -0.23144 0.2426 -0.24642 0.25324 C -0.26179 0.26343 -0.28771 0.28033 -0.30164 0.29028 C -0.31936 0.30116 -0.34345 0.31505 -0.3527 0.31806 C -0.35609 0.31875 -0.36924 0.32871 -0.37237 0.32871 C -0.3824 0.33357 -0.40167 0.34352 -0.41183 0.34885 C -0.42303 0.35348 -0.43124 0.35811 -0.4384 0.36019 C -0.44687 0.36273 -0.45364 0.36736 -0.45859 0.36968 C -0.46406 0.3713 -0.46692 0.3713 -0.47096 0.37361 C -0.47526 0.37523 -0.48203 0.37824 -0.48516 0.37963 C -0.48841 0.38056 -0.49024 0.38056 -0.49245 0.38195 C -0.4944 0.38264 -0.49479 0.38218 -0.49649 0.38287 C -0.49948 0.38357 -0.50378 0.38588 -0.506 0.38681 C -0.5099 0.3875 -0.51081 0.3875 -0.51316 0.38889 C -0.51602 0.38982 -0.51694 0.39051 -0.51915 0.39121 C -0.52527 0.39283 -0.53843 0.39746 -0.54364 0.39977 C -0.54559 0.40047 -0.56213 0.40533 -0.57997 0.40996 L -0.65056 0.42755 C -0.66385 0.43056 -0.6576 0.42755 -0.65955 0.42894 C -0.66684 0.42963 -0.66593 0.42732 -0.67101 0.43033 C -0.67805 0.43195 -0.69433 0.43727 -0.6998 0.43936 " pathEditMode="relative" rAng="0" ptsTypes="AAAAAAAAAAAAAAAAAAAAAAAAAAAAAAAAAAAAAAA">
                                      <p:cBhvr>
                                        <p:cTn id="22" dur="1250" fill="hold"/>
                                        <p:tgtEl>
                                          <p:spTgt spid="681"/>
                                        </p:tgtEl>
                                        <p:attrNameLst>
                                          <p:attrName>ppt_x</p:attrName>
                                          <p:attrName>ppt_y</p:attrName>
                                        </p:attrNameLst>
                                      </p:cBhvr>
                                      <p:rCtr x="-34996" y="21968"/>
                                    </p:animMotion>
                                  </p:childTnLst>
                                </p:cTn>
                              </p:par>
                              <p:par>
                                <p:cTn id="23" presetID="0" presetClass="path" presetSubtype="0" accel="50000" decel="50000" fill="hold" nodeType="withEffect">
                                  <p:stCondLst>
                                    <p:cond delay="2250"/>
                                  </p:stCondLst>
                                  <p:childTnLst>
                                    <p:animMotion origin="layout" path="M -0.00299 -0.02894 L -0.00299 -0.0287 C -0.01393 -0.02824 -0.01393 -0.02523 -0.01393 -0.02315 L -0.01393 -0.02083 C -0.01393 -0.01921 -0.01523 -0.0162 -0.01693 -0.01343 C -0.01836 -0.01111 -0.01966 -0.00995 -0.02109 -0.0081 C -0.03568 -0.00394 -0.02956 -0.00509 -0.03842 0.00023 C -0.04597 0.00694 -0.07046 0.01991 -0.07541 0.02407 C -0.07814 0.02801 -0.08778 0.0331 -0.09429 0.03657 C -0.09651 0.04051 -0.10054 0.04398 -0.10445 0.04699 C -0.10797 0.05255 -0.12086 0.05995 -0.12281 0.06319 C -0.12633 0.06505 -0.13857 0.07315 -0.14365 0.07778 C -0.14899 0.08102 -0.16475 0.09028 -0.16658 0.09282 C -0.17543 0.09838 -0.18807 0.10393 -0.19223 0.10741 C -0.19875 0.11273 -0.2188 0.1213 -0.22753 0.12431 C -0.2317 0.12917 -0.2468 0.1331 -0.25501 0.13819 C -0.26113 0.14282 -0.27129 0.14421 -0.27533 0.14676 C -0.2808 0.14907 -0.28457 0.15162 -0.29591 0.15509 C -0.29981 0.15787 -0.31245 0.15995 -0.31948 0.16412 C -0.32834 0.16782 -0.34084 0.1706 -0.34865 0.17338 C -0.36051 0.17593 -0.36246 0.17639 -0.36637 0.17986 C -0.37978 0.1831 -0.38734 0.18565 -0.40244 0.18866 C -0.40583 0.18958 -0.42289 0.1919 -0.42745 0.19306 C -0.42771 0.19491 -0.44933 0.19884 -0.45376 0.20116 C -0.45806 0.20162 -0.4789 0.20532 -0.49374 0.20764 L -0.54298 0.21435 C -0.55613 0.21505 -0.56824 0.21551 -0.58296 0.21643 C -0.60185 0.21713 -0.62633 0.22153 -0.63115 0.21921 C -0.65121 0.22292 -0.64535 0.20787 -0.65616 0.20787 " pathEditMode="relative" rAng="0" ptsTypes="AAAAAAAAAAAAAAAAAAAAAAAAAAAAA">
                                      <p:cBhvr>
                                        <p:cTn id="24" dur="1250" fill="hold"/>
                                        <p:tgtEl>
                                          <p:spTgt spid="652"/>
                                        </p:tgtEl>
                                        <p:attrNameLst>
                                          <p:attrName>ppt_x</p:attrName>
                                          <p:attrName>ppt_y</p:attrName>
                                        </p:attrNameLst>
                                      </p:cBhvr>
                                      <p:rCtr x="-32665" y="12431"/>
                                    </p:animMotion>
                                  </p:childTnLst>
                                </p:cTn>
                              </p:par>
                              <p:par>
                                <p:cTn id="25" presetID="35" presetClass="path" presetSubtype="0" accel="50000" decel="50000" fill="hold" nodeType="withEffect">
                                  <p:stCondLst>
                                    <p:cond delay="2000"/>
                                  </p:stCondLst>
                                  <p:childTnLst>
                                    <p:animMotion origin="layout" path="M 5.0013E-7 3.33333E-6 L -0.61513 3.33333E-6 " pathEditMode="relative" rAng="0" ptsTypes="AA">
                                      <p:cBhvr>
                                        <p:cTn id="26" dur="1250" fill="hold"/>
                                        <p:tgtEl>
                                          <p:spTgt spid="372"/>
                                        </p:tgtEl>
                                        <p:attrNameLst>
                                          <p:attrName>ppt_x</p:attrName>
                                          <p:attrName>ppt_y</p:attrName>
                                        </p:attrNameLst>
                                      </p:cBhvr>
                                      <p:rCtr x="-30763" y="0"/>
                                    </p:animMotion>
                                  </p:childTnLst>
                                </p:cTn>
                              </p:par>
                              <p:par>
                                <p:cTn id="27" presetID="0" presetClass="path" presetSubtype="0" accel="50000" decel="50000" fill="hold" nodeType="withEffect">
                                  <p:stCondLst>
                                    <p:cond delay="1500"/>
                                  </p:stCondLst>
                                  <p:childTnLst>
                                    <p:animMotion origin="layout" path="M -4.09482E-6 4.07407E-6 C -0.00169 0.00115 -0.00182 0.00301 -0.0026 0.0037 C -0.00481 0.00532 -0.00677 0.00671 -0.00768 0.00763 C -0.00989 0.01064 -0.01289 0.01296 -0.01497 0.01597 C -0.01602 0.01828 -0.01641 0.02037 -0.0181 0.02199 C -0.02722 0.03194 -0.01641 0.01597 -0.02526 0.02893 C -0.02813 0.03287 -0.03034 0.0368 -0.0323 0.03912 C -0.03347 0.04143 -0.03425 0.04213 -0.03425 0.04444 C -0.03568 0.04583 -0.03738 0.04676 -0.03842 0.04768 C -0.03972 0.05138 -0.04154 0.0537 -0.0435 0.05671 C -0.0435 0.05833 -0.04441 0.05972 -0.04558 0.06064 C -0.04858 0.06597 -0.04779 0.06828 -0.06212 0.08541 L -0.13037 0.15694 C -0.13232 0.16157 -0.1305 0.15856 -0.13545 0.1625 C -0.14352 0.17222 -0.17139 0.1949 -0.18025 0.20254 C -0.1822 0.20532 -0.18533 0.20763 -0.18676 0.20856 C -0.1895 0.20995 -0.19145 0.21226 -0.19236 0.2125 C -0.19575 0.21388 -0.19888 0.21851 -0.20161 0.21967 C -0.20474 0.22106 -0.20864 0.22546 -0.21112 0.22638 C -0.21281 0.22731 -0.23144 0.24259 -0.24641 0.25324 C -0.26178 0.26342 -0.2877 0.28032 -0.30164 0.29027 C -0.31935 0.30115 -0.34344 0.31504 -0.35269 0.31805 C -0.35608 0.31875 -0.36923 0.3287 -0.37236 0.3287 C -0.38239 0.33356 -0.40166 0.34351 -0.41182 0.34884 C -0.42302 0.35347 -0.43123 0.3581 -0.43839 0.36018 C -0.44686 0.36273 -0.45363 0.36736 -0.45858 0.36967 C -0.46405 0.37129 -0.46691 0.37129 -0.47095 0.37361 C -0.47525 0.37523 -0.48202 0.37824 -0.48515 0.37963 C -0.4884 0.38055 -0.49023 0.38055 -0.49244 0.38194 C -0.4944 0.38263 -0.49479 0.38217 -0.49648 0.38287 C -0.49947 0.38356 -0.50377 0.38588 -0.50599 0.3868 C -0.50989 0.3875 -0.51081 0.3875 -0.51315 0.38888 C -0.51602 0.38981 -0.51693 0.39051 -0.51914 0.3912 C -0.52526 0.39282 -0.53842 0.39745 -0.54363 0.39976 C -0.54558 0.40046 -0.56212 0.40532 -0.57996 0.40995 L -0.65056 0.42754 C -0.66384 0.43055 -0.65759 0.42754 -0.65954 0.42893 C -0.66684 0.42963 -0.66592 0.42731 -0.671 0.43032 C -0.67804 0.43194 -0.69432 0.43726 -0.69979 0.43935 " pathEditMode="relative" rAng="0" ptsTypes="AAAAAAAAAAAAAAAAAAAAAAAAAAAAAAAAAAAAAAA">
                                      <p:cBhvr>
                                        <p:cTn id="28" dur="1250" fill="hold"/>
                                        <p:tgtEl>
                                          <p:spTgt spid="687"/>
                                        </p:tgtEl>
                                        <p:attrNameLst>
                                          <p:attrName>ppt_x</p:attrName>
                                          <p:attrName>ppt_y</p:attrName>
                                        </p:attrNameLst>
                                      </p:cBhvr>
                                      <p:rCtr x="-34996" y="21968"/>
                                    </p:animMotion>
                                  </p:childTnLst>
                                </p:cTn>
                              </p:par>
                              <p:par>
                                <p:cTn id="29" presetID="0" presetClass="path" presetSubtype="0" accel="50000" decel="50000" fill="hold" nodeType="withEffect">
                                  <p:stCondLst>
                                    <p:cond delay="2000"/>
                                  </p:stCondLst>
                                  <p:childTnLst>
                                    <p:animMotion origin="layout" path="M 2.65955E-6 -4.44444E-6 C -0.0017 0.00116 -0.00183 0.00301 -0.00261 0.00371 C -0.00482 0.00533 -0.00678 0.00672 -0.00769 0.00764 C -0.0099 0.01065 -0.0129 0.01297 -0.01498 0.01598 C -0.01602 0.01829 -0.01641 0.02037 -0.01811 0.022 C -0.02722 0.03195 -0.01641 0.01598 -0.02527 0.02894 C -0.02813 0.03287 -0.03035 0.03681 -0.0323 0.03912 C -0.03347 0.04144 -0.03426 0.04213 -0.03426 0.04445 C -0.03569 0.04584 -0.03738 0.04676 -0.03842 0.04769 C -0.03973 0.05139 -0.04155 0.05371 -0.0435 0.05672 C -0.0435 0.05834 -0.04442 0.05973 -0.04559 0.06065 C -0.04858 0.06598 -0.0478 0.06829 -0.06213 0.08542 L -0.13038 0.15695 C -0.13233 0.16158 -0.13051 0.15857 -0.13545 0.1625 C -0.14353 0.17223 -0.1714 0.19491 -0.18026 0.20255 C -0.18221 0.20533 -0.18534 0.20764 -0.18677 0.20857 C -0.18951 0.20996 -0.19146 0.21227 -0.19237 0.2125 C -0.19576 0.21389 -0.19888 0.21852 -0.20162 0.21968 C -0.20474 0.22107 -0.20865 0.22547 -0.21113 0.22639 C -0.21282 0.22732 -0.23144 0.2426 -0.24642 0.25325 C -0.26179 0.26343 -0.28771 0.28033 -0.30164 0.29028 C -0.31936 0.30116 -0.34345 0.31505 -0.3527 0.31806 C -0.35608 0.31875 -0.36924 0.32871 -0.37237 0.32871 C -0.38239 0.33357 -0.40167 0.34352 -0.41183 0.34885 C -0.42303 0.35348 -0.43123 0.35811 -0.4384 0.36019 C -0.44686 0.36274 -0.45364 0.36737 -0.45859 0.36968 C -0.46406 0.3713 -0.46692 0.3713 -0.47096 0.37362 C -0.47526 0.37524 -0.48203 0.37825 -0.48516 0.37963 C -0.48841 0.38056 -0.49023 0.38056 -0.49245 0.38195 C -0.4944 0.38264 -0.49479 0.38218 -0.49649 0.38287 C -0.49948 0.38357 -0.50378 0.38588 -0.50599 0.38681 C -0.5099 0.3875 -0.51081 0.3875 -0.51316 0.38889 C -0.51602 0.38982 -0.51693 0.39051 -0.51915 0.39121 C -0.52527 0.39283 -0.53842 0.39746 -0.54363 0.39977 C -0.54559 0.40047 -0.56213 0.40533 -0.57997 0.40996 L -0.65056 0.42755 C -0.66385 0.43056 -0.6576 0.42755 -0.65955 0.42894 C -0.66684 0.42963 -0.66593 0.42732 -0.67101 0.43033 C -0.67804 0.43195 -0.69432 0.43727 -0.69979 0.43936 " pathEditMode="relative" rAng="0" ptsTypes="AAAAAAAAAAAAAAAAAAAAAAAAAAAAAAAAAAAAAAA">
                                      <p:cBhvr>
                                        <p:cTn id="30" dur="1250" fill="hold"/>
                                        <p:tgtEl>
                                          <p:spTgt spid="699"/>
                                        </p:tgtEl>
                                        <p:attrNameLst>
                                          <p:attrName>ppt_x</p:attrName>
                                          <p:attrName>ppt_y</p:attrName>
                                        </p:attrNameLst>
                                      </p:cBhvr>
                                      <p:rCtr x="-34996" y="21968"/>
                                    </p:animMotion>
                                  </p:childTnLst>
                                </p:cTn>
                              </p:par>
                              <p:par>
                                <p:cTn id="31" presetID="10" presetClass="entr" presetSubtype="0" fill="hold" nodeType="withEffect">
                                  <p:stCondLst>
                                    <p:cond delay="3000"/>
                                  </p:stCondLst>
                                  <p:childTnLst>
                                    <p:set>
                                      <p:cBhvr>
                                        <p:cTn id="32" dur="1" fill="hold">
                                          <p:stCondLst>
                                            <p:cond delay="0"/>
                                          </p:stCondLst>
                                        </p:cTn>
                                        <p:tgtEl>
                                          <p:spTgt spid="405"/>
                                        </p:tgtEl>
                                        <p:attrNameLst>
                                          <p:attrName>style.visibility</p:attrName>
                                        </p:attrNameLst>
                                      </p:cBhvr>
                                      <p:to>
                                        <p:strVal val="visible"/>
                                      </p:to>
                                    </p:set>
                                    <p:animEffect transition="in" filter="fade">
                                      <p:cBhvr>
                                        <p:cTn id="33" dur="1000"/>
                                        <p:tgtEl>
                                          <p:spTgt spid="405"/>
                                        </p:tgtEl>
                                      </p:cBhvr>
                                    </p:animEffect>
                                  </p:childTnLst>
                                </p:cTn>
                              </p:par>
                              <p:par>
                                <p:cTn id="34" presetID="10" presetClass="entr" presetSubtype="0" fill="hold" nodeType="withEffect">
                                  <p:stCondLst>
                                    <p:cond delay="3500"/>
                                  </p:stCondLst>
                                  <p:childTnLst>
                                    <p:set>
                                      <p:cBhvr>
                                        <p:cTn id="35" dur="1" fill="hold">
                                          <p:stCondLst>
                                            <p:cond delay="0"/>
                                          </p:stCondLst>
                                        </p:cTn>
                                        <p:tgtEl>
                                          <p:spTgt spid="333"/>
                                        </p:tgtEl>
                                        <p:attrNameLst>
                                          <p:attrName>style.visibility</p:attrName>
                                        </p:attrNameLst>
                                      </p:cBhvr>
                                      <p:to>
                                        <p:strVal val="visible"/>
                                      </p:to>
                                    </p:set>
                                    <p:animEffect transition="in" filter="fade">
                                      <p:cBhvr>
                                        <p:cTn id="36" dur="1000"/>
                                        <p:tgtEl>
                                          <p:spTgt spid="333"/>
                                        </p:tgtEl>
                                      </p:cBhvr>
                                    </p:animEffect>
                                  </p:childTnLst>
                                </p:cTn>
                              </p:par>
                              <p:par>
                                <p:cTn id="37" presetID="35" presetClass="path" presetSubtype="0" accel="50000" decel="50000" fill="hold" nodeType="withEffect">
                                  <p:stCondLst>
                                    <p:cond delay="3000"/>
                                  </p:stCondLst>
                                  <p:childTnLst>
                                    <p:animMotion origin="layout" path="M 3.50352E-6 1.85185E-6 L -0.61384 1.85185E-6 " pathEditMode="relative" rAng="0" ptsTypes="AA">
                                      <p:cBhvr>
                                        <p:cTn id="38" dur="1250" fill="hold"/>
                                        <p:tgtEl>
                                          <p:spTgt spid="366"/>
                                        </p:tgtEl>
                                        <p:attrNameLst>
                                          <p:attrName>ppt_x</p:attrName>
                                          <p:attrName>ppt_y</p:attrName>
                                        </p:attrNameLst>
                                      </p:cBhvr>
                                      <p:rCtr x="-30698" y="0"/>
                                    </p:animMotion>
                                  </p:childTnLst>
                                </p:cTn>
                              </p:par>
                              <p:par>
                                <p:cTn id="39" presetID="10" presetClass="entr" presetSubtype="0" fill="hold" nodeType="withEffect">
                                  <p:stCondLst>
                                    <p:cond delay="3750"/>
                                  </p:stCondLst>
                                  <p:childTnLst>
                                    <p:set>
                                      <p:cBhvr>
                                        <p:cTn id="40" dur="1" fill="hold">
                                          <p:stCondLst>
                                            <p:cond delay="0"/>
                                          </p:stCondLst>
                                        </p:cTn>
                                        <p:tgtEl>
                                          <p:spTgt spid="623"/>
                                        </p:tgtEl>
                                        <p:attrNameLst>
                                          <p:attrName>style.visibility</p:attrName>
                                        </p:attrNameLst>
                                      </p:cBhvr>
                                      <p:to>
                                        <p:strVal val="visible"/>
                                      </p:to>
                                    </p:set>
                                    <p:animEffect transition="in" filter="fade">
                                      <p:cBhvr>
                                        <p:cTn id="41" dur="750"/>
                                        <p:tgtEl>
                                          <p:spTgt spid="623"/>
                                        </p:tgtEl>
                                      </p:cBhvr>
                                    </p:animEffect>
                                  </p:childTnLst>
                                </p:cTn>
                              </p:par>
                              <p:par>
                                <p:cTn id="42" presetID="42" presetClass="path" presetSubtype="0" decel="100000" fill="hold" nodeType="withEffect">
                                  <p:stCondLst>
                                    <p:cond delay="3500"/>
                                  </p:stCondLst>
                                  <p:childTnLst>
                                    <p:animMotion origin="layout" path="M 2.61005E-6 1.85185E-6 L 2.61005E-6 0.46991 " pathEditMode="relative" rAng="0" ptsTypes="AA">
                                      <p:cBhvr>
                                        <p:cTn id="43" dur="750" fill="hold"/>
                                        <p:tgtEl>
                                          <p:spTgt spid="24"/>
                                        </p:tgtEl>
                                        <p:attrNameLst>
                                          <p:attrName>ppt_x</p:attrName>
                                          <p:attrName>ppt_y</p:attrName>
                                        </p:attrNameLst>
                                      </p:cBhvr>
                                      <p:rCtr x="0" y="23495"/>
                                    </p:animMotion>
                                  </p:childTnLst>
                                </p:cTn>
                              </p:par>
                              <p:par>
                                <p:cTn id="44" presetID="42" presetClass="path" presetSubtype="0" decel="100000" fill="hold" nodeType="withEffect">
                                  <p:stCondLst>
                                    <p:cond delay="3750"/>
                                  </p:stCondLst>
                                  <p:childTnLst>
                                    <p:animMotion origin="layout" path="M 1.30242E-6 -3.7037E-6 L 1.30242E-6 0.46991 " pathEditMode="relative" rAng="0" ptsTypes="AA">
                                      <p:cBhvr>
                                        <p:cTn id="45" dur="750" fill="hold"/>
                                        <p:tgtEl>
                                          <p:spTgt spid="31"/>
                                        </p:tgtEl>
                                        <p:attrNameLst>
                                          <p:attrName>ppt_x</p:attrName>
                                          <p:attrName>ppt_y</p:attrName>
                                        </p:attrNameLst>
                                      </p:cBhvr>
                                      <p:rCtr x="0" y="23495"/>
                                    </p:animMotion>
                                  </p:childTnLst>
                                </p:cTn>
                              </p:par>
                              <p:par>
                                <p:cTn id="46" presetID="10" presetClass="entr" presetSubtype="0" fill="hold" nodeType="withEffect">
                                  <p:stCondLst>
                                    <p:cond delay="4000"/>
                                  </p:stCondLst>
                                  <p:childTnLst>
                                    <p:set>
                                      <p:cBhvr>
                                        <p:cTn id="47" dur="1" fill="hold">
                                          <p:stCondLst>
                                            <p:cond delay="0"/>
                                          </p:stCondLst>
                                        </p:cTn>
                                        <p:tgtEl>
                                          <p:spTgt spid="422"/>
                                        </p:tgtEl>
                                        <p:attrNameLst>
                                          <p:attrName>style.visibility</p:attrName>
                                        </p:attrNameLst>
                                      </p:cBhvr>
                                      <p:to>
                                        <p:strVal val="visible"/>
                                      </p:to>
                                    </p:set>
                                    <p:animEffect transition="in" filter="fade">
                                      <p:cBhvr>
                                        <p:cTn id="48" dur="750"/>
                                        <p:tgtEl>
                                          <p:spTgt spid="4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 name="Freeform 11"/>
          <p:cNvSpPr>
            <a:spLocks noEditPoints="1"/>
          </p:cNvSpPr>
          <p:nvPr/>
        </p:nvSpPr>
        <p:spPr bwMode="auto">
          <a:xfrm>
            <a:off x="5146432" y="2540001"/>
            <a:ext cx="3400668" cy="1442036"/>
          </a:xfrm>
          <a:custGeom>
            <a:avLst/>
            <a:gdLst>
              <a:gd name="T0" fmla="*/ 0 w 3660"/>
              <a:gd name="T1" fmla="*/ 1465 h 1465"/>
              <a:gd name="T2" fmla="*/ 1313 w 3660"/>
              <a:gd name="T3" fmla="*/ 1220 h 1465"/>
              <a:gd name="T4" fmla="*/ 3660 w 3660"/>
              <a:gd name="T5" fmla="*/ 0 h 1465"/>
              <a:gd name="T6" fmla="*/ 0 w 3660"/>
              <a:gd name="T7" fmla="*/ 1465 h 1465"/>
              <a:gd name="T8" fmla="*/ 0 w 3660"/>
              <a:gd name="T9" fmla="*/ 1465 h 1465"/>
            </a:gdLst>
            <a:ahLst/>
            <a:cxnLst>
              <a:cxn ang="0">
                <a:pos x="T0" y="T1"/>
              </a:cxn>
              <a:cxn ang="0">
                <a:pos x="T2" y="T3"/>
              </a:cxn>
              <a:cxn ang="0">
                <a:pos x="T4" y="T5"/>
              </a:cxn>
              <a:cxn ang="0">
                <a:pos x="T6" y="T7"/>
              </a:cxn>
              <a:cxn ang="0">
                <a:pos x="T8" y="T9"/>
              </a:cxn>
            </a:cxnLst>
            <a:rect l="0" t="0" r="r" b="b"/>
            <a:pathLst>
              <a:path w="3660" h="1465">
                <a:moveTo>
                  <a:pt x="0" y="1465"/>
                </a:moveTo>
                <a:cubicBezTo>
                  <a:pt x="6" y="1465"/>
                  <a:pt x="578" y="1422"/>
                  <a:pt x="1313" y="1220"/>
                </a:cubicBezTo>
                <a:cubicBezTo>
                  <a:pt x="1989" y="1034"/>
                  <a:pt x="2944" y="672"/>
                  <a:pt x="3660" y="0"/>
                </a:cubicBezTo>
                <a:moveTo>
                  <a:pt x="0" y="1465"/>
                </a:moveTo>
                <a:cubicBezTo>
                  <a:pt x="0" y="1465"/>
                  <a:pt x="0" y="1465"/>
                  <a:pt x="0" y="1465"/>
                </a:cubicBezTo>
              </a:path>
            </a:pathLst>
          </a:custGeom>
          <a:noFill/>
          <a:ln w="241300" cap="flat" cmpd="sng" algn="ctr">
            <a:solidFill>
              <a:schemeClr val="bg2">
                <a:lumMod val="85000"/>
                <a:lumOff val="15000"/>
              </a:schemeClr>
            </a:solidFill>
            <a:prstDash val="solid"/>
            <a:miter lim="800000"/>
            <a:headEnd type="none" w="med" len="med"/>
            <a:tailEnd type="none" w="med" len="med"/>
          </a:ln>
          <a:effectLst/>
        </p:spPr>
        <p:txBody>
          <a:bodyPr vert="horz" wrap="square" lIns="91416" tIns="45708" rIns="91416" bIns="45708" numCol="1" anchor="t" anchorCtr="0" compatLnSpc="1">
            <a:prstTxWarp prst="textNoShape">
              <a:avLst/>
            </a:prstTxWarp>
          </a:bodyPr>
          <a:lstStyle/>
          <a:p>
            <a:pPr defTabSz="914171">
              <a:defRPr/>
            </a:pPr>
            <a:endParaRPr lang="en-US" sz="1350" kern="0" dirty="0">
              <a:solidFill>
                <a:srgbClr val="000000"/>
              </a:solidFill>
              <a:latin typeface="Arial"/>
            </a:endParaRPr>
          </a:p>
        </p:txBody>
      </p:sp>
      <p:sp>
        <p:nvSpPr>
          <p:cNvPr id="277" name="Freeform 11"/>
          <p:cNvSpPr>
            <a:spLocks noEditPoints="1"/>
          </p:cNvSpPr>
          <p:nvPr/>
        </p:nvSpPr>
        <p:spPr bwMode="auto">
          <a:xfrm rot="675952">
            <a:off x="4450480" y="2348992"/>
            <a:ext cx="3710140" cy="1982216"/>
          </a:xfrm>
          <a:custGeom>
            <a:avLst/>
            <a:gdLst>
              <a:gd name="T0" fmla="*/ 0 w 3660"/>
              <a:gd name="T1" fmla="*/ 1465 h 1465"/>
              <a:gd name="T2" fmla="*/ 1313 w 3660"/>
              <a:gd name="T3" fmla="*/ 1220 h 1465"/>
              <a:gd name="T4" fmla="*/ 3660 w 3660"/>
              <a:gd name="T5" fmla="*/ 0 h 1465"/>
              <a:gd name="T6" fmla="*/ 0 w 3660"/>
              <a:gd name="T7" fmla="*/ 1465 h 1465"/>
              <a:gd name="T8" fmla="*/ 0 w 3660"/>
              <a:gd name="T9" fmla="*/ 1465 h 1465"/>
            </a:gdLst>
            <a:ahLst/>
            <a:cxnLst>
              <a:cxn ang="0">
                <a:pos x="T0" y="T1"/>
              </a:cxn>
              <a:cxn ang="0">
                <a:pos x="T2" y="T3"/>
              </a:cxn>
              <a:cxn ang="0">
                <a:pos x="T4" y="T5"/>
              </a:cxn>
              <a:cxn ang="0">
                <a:pos x="T6" y="T7"/>
              </a:cxn>
              <a:cxn ang="0">
                <a:pos x="T8" y="T9"/>
              </a:cxn>
            </a:cxnLst>
            <a:rect l="0" t="0" r="r" b="b"/>
            <a:pathLst>
              <a:path w="3660" h="1465">
                <a:moveTo>
                  <a:pt x="0" y="1465"/>
                </a:moveTo>
                <a:cubicBezTo>
                  <a:pt x="6" y="1465"/>
                  <a:pt x="578" y="1422"/>
                  <a:pt x="1313" y="1220"/>
                </a:cubicBezTo>
                <a:cubicBezTo>
                  <a:pt x="1989" y="1034"/>
                  <a:pt x="2944" y="672"/>
                  <a:pt x="3660" y="0"/>
                </a:cubicBezTo>
                <a:moveTo>
                  <a:pt x="0" y="1465"/>
                </a:moveTo>
                <a:cubicBezTo>
                  <a:pt x="0" y="1465"/>
                  <a:pt x="0" y="1465"/>
                  <a:pt x="0" y="1465"/>
                </a:cubicBezTo>
              </a:path>
            </a:pathLst>
          </a:custGeom>
          <a:ln w="28575" cap="rnd">
            <a:solidFill>
              <a:schemeClr val="tx2">
                <a:lumMod val="50000"/>
                <a:lumOff val="50000"/>
              </a:schemeClr>
            </a:solidFill>
            <a:prstDash val="sysDot"/>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vert="horz" wrap="square" lIns="91416" tIns="45708" rIns="91416" bIns="45708" numCol="1" anchor="t" anchorCtr="0" compatLnSpc="1">
            <a:prstTxWarp prst="textNoShape">
              <a:avLst/>
            </a:prstTxWarp>
          </a:bodyPr>
          <a:lstStyle/>
          <a:p>
            <a:pPr defTabSz="914171">
              <a:defRPr/>
            </a:pPr>
            <a:endParaRPr lang="en-US" sz="1350" kern="0" dirty="0">
              <a:solidFill>
                <a:srgbClr val="000000"/>
              </a:solidFill>
              <a:latin typeface="Arial"/>
            </a:endParaRPr>
          </a:p>
        </p:txBody>
      </p:sp>
      <p:sp>
        <p:nvSpPr>
          <p:cNvPr id="259" name="Rectangle 258"/>
          <p:cNvSpPr/>
          <p:nvPr/>
        </p:nvSpPr>
        <p:spPr>
          <a:xfrm>
            <a:off x="1047750" y="3803649"/>
            <a:ext cx="3478983" cy="232611"/>
          </a:xfrm>
          <a:prstGeom prst="rect">
            <a:avLst/>
          </a:prstGeom>
          <a:solidFill>
            <a:schemeClr val="bg2">
              <a:lumMod val="85000"/>
              <a:lumOff val="15000"/>
            </a:schemeClr>
          </a:solidFill>
          <a:ln w="9525">
            <a:noFill/>
            <a:miter lim="800000"/>
            <a:headEnd/>
            <a:tailEnd/>
          </a:ln>
        </p:spPr>
        <p:txBody>
          <a:bodyPr wrap="square" rtlCol="0" anchor="ctr"/>
          <a:lstStyle/>
          <a:p>
            <a:pPr defTabSz="914171">
              <a:defRPr/>
            </a:pPr>
            <a:endParaRPr lang="en-US" sz="1350" kern="0" dirty="0">
              <a:solidFill>
                <a:prstClr val="white"/>
              </a:solidFill>
              <a:latin typeface="Arial"/>
            </a:endParaRPr>
          </a:p>
        </p:txBody>
      </p:sp>
      <p:cxnSp>
        <p:nvCxnSpPr>
          <p:cNvPr id="260" name="Straight Connector 259"/>
          <p:cNvCxnSpPr>
            <a:stCxn id="232" idx="51"/>
          </p:cNvCxnSpPr>
          <p:nvPr/>
        </p:nvCxnSpPr>
        <p:spPr>
          <a:xfrm>
            <a:off x="992288" y="3898424"/>
            <a:ext cx="3235680" cy="22027"/>
          </a:xfrm>
          <a:prstGeom prst="line">
            <a:avLst/>
          </a:prstGeom>
          <a:ln w="28575" cap="rnd">
            <a:solidFill>
              <a:schemeClr val="tx2">
                <a:lumMod val="50000"/>
                <a:lumOff val="50000"/>
              </a:schemeClr>
            </a:solidFill>
            <a:prstDash val="sysDot"/>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79" name="Title 1"/>
          <p:cNvSpPr>
            <a:spLocks noGrp="1"/>
          </p:cNvSpPr>
          <p:nvPr>
            <p:ph type="title"/>
          </p:nvPr>
        </p:nvSpPr>
        <p:spPr/>
        <p:txBody>
          <a:bodyPr/>
          <a:lstStyle/>
          <a:p>
            <a:r>
              <a:rPr lang="en-US" dirty="0"/>
              <a:t>Innovation for the Cloud Generation: </a:t>
            </a:r>
            <a:r>
              <a:rPr lang="en-US" sz="3732" dirty="0"/>
              <a:t/>
            </a:r>
            <a:br>
              <a:rPr lang="en-US" sz="3732" dirty="0"/>
            </a:br>
            <a:r>
              <a:rPr lang="en-US" sz="2400" b="0" dirty="0">
                <a:latin typeface="+mn-lt"/>
                <a:ea typeface="+mn-ea"/>
                <a:cs typeface="+mn-cs"/>
              </a:rPr>
              <a:t>Ensuring Safe Cloud Usage</a:t>
            </a:r>
          </a:p>
        </p:txBody>
      </p:sp>
      <p:grpSp>
        <p:nvGrpSpPr>
          <p:cNvPr id="114" name="Group 113"/>
          <p:cNvGrpSpPr/>
          <p:nvPr/>
        </p:nvGrpSpPr>
        <p:grpSpPr>
          <a:xfrm flipH="1" flipV="1">
            <a:off x="5029200" y="2806700"/>
            <a:ext cx="6223000" cy="3124200"/>
            <a:chOff x="-26391662" y="1729440"/>
            <a:chExt cx="31137816" cy="3571893"/>
          </a:xfrm>
        </p:grpSpPr>
        <p:sp>
          <p:nvSpPr>
            <p:cNvPr id="115" name="Arc 114"/>
            <p:cNvSpPr/>
            <p:nvPr/>
          </p:nvSpPr>
          <p:spPr>
            <a:xfrm>
              <a:off x="-26391662" y="1729440"/>
              <a:ext cx="31074269" cy="3292619"/>
            </a:xfrm>
            <a:prstGeom prst="arc">
              <a:avLst>
                <a:gd name="adj1" fmla="val 16240179"/>
                <a:gd name="adj2" fmla="val 102686"/>
              </a:avLst>
            </a:prstGeom>
            <a:noFill/>
            <a:ln w="241300" cap="flat" cmpd="sng" algn="ctr">
              <a:solidFill>
                <a:schemeClr val="bg2">
                  <a:lumMod val="85000"/>
                  <a:lumOff val="15000"/>
                </a:schemeClr>
              </a:solidFill>
              <a:prstDash val="solid"/>
              <a:miter lim="800000"/>
              <a:headEnd type="none" w="med" len="med"/>
              <a:tailEnd type="none" w="med" len="med"/>
            </a:ln>
            <a:effectLst/>
          </p:spPr>
          <p:txBody>
            <a:bodyPr vert="horz" wrap="square" lIns="91416" tIns="45708" rIns="91416" bIns="45708" numCol="1" anchor="t" anchorCtr="0" compatLnSpc="1">
              <a:prstTxWarp prst="textNoShape">
                <a:avLst/>
              </a:prstTxWarp>
            </a:bodyPr>
            <a:lstStyle/>
            <a:p>
              <a:pPr defTabSz="914171">
                <a:defRPr/>
              </a:pPr>
              <a:endParaRPr lang="en-US" sz="1350" kern="0" dirty="0">
                <a:solidFill>
                  <a:srgbClr val="000000"/>
                </a:solidFill>
                <a:latin typeface="Arial"/>
              </a:endParaRPr>
            </a:p>
          </p:txBody>
        </p:sp>
        <p:sp>
          <p:nvSpPr>
            <p:cNvPr id="116" name="Arc 115"/>
            <p:cNvSpPr/>
            <p:nvPr/>
          </p:nvSpPr>
          <p:spPr>
            <a:xfrm>
              <a:off x="-22134042" y="1769814"/>
              <a:ext cx="26880196" cy="3531519"/>
            </a:xfrm>
            <a:prstGeom prst="arc">
              <a:avLst>
                <a:gd name="adj1" fmla="val 16428254"/>
                <a:gd name="adj2" fmla="val 21449557"/>
              </a:avLst>
            </a:prstGeom>
            <a:ln w="28575" cap="rnd">
              <a:solidFill>
                <a:schemeClr val="tx2">
                  <a:lumMod val="50000"/>
                  <a:lumOff val="50000"/>
                </a:schemeClr>
              </a:solidFill>
              <a:prstDash val="sysDot"/>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defTabSz="914171">
                <a:defRPr/>
              </a:pPr>
              <a:endParaRPr lang="en-US" sz="1350" kern="0">
                <a:solidFill>
                  <a:srgbClr val="000000"/>
                </a:solidFill>
                <a:latin typeface="Arial"/>
              </a:endParaRPr>
            </a:p>
          </p:txBody>
        </p:sp>
      </p:grpSp>
      <p:sp>
        <p:nvSpPr>
          <p:cNvPr id="121" name="Arc 120"/>
          <p:cNvSpPr/>
          <p:nvPr/>
        </p:nvSpPr>
        <p:spPr>
          <a:xfrm>
            <a:off x="-3209925" y="2105782"/>
            <a:ext cx="8603961" cy="2392118"/>
          </a:xfrm>
          <a:prstGeom prst="arc">
            <a:avLst>
              <a:gd name="adj1" fmla="val 16200000"/>
              <a:gd name="adj2" fmla="val 102686"/>
            </a:avLst>
          </a:prstGeom>
          <a:noFill/>
          <a:ln w="238125" cap="flat" cmpd="sng" algn="ctr">
            <a:solidFill>
              <a:schemeClr val="bg2">
                <a:lumMod val="85000"/>
                <a:lumOff val="15000"/>
              </a:schemeClr>
            </a:solidFill>
            <a:prstDash val="solid"/>
            <a:miter lim="800000"/>
            <a:headEnd type="none" w="med" len="med"/>
            <a:tailEnd type="none" w="med" len="med"/>
          </a:ln>
          <a:effectLst/>
        </p:spPr>
        <p:txBody>
          <a:bodyPr vert="horz" wrap="square" lIns="91416" tIns="45708" rIns="91416" bIns="45708" numCol="1" anchor="t" anchorCtr="0" compatLnSpc="1">
            <a:prstTxWarp prst="textNoShape">
              <a:avLst/>
            </a:prstTxWarp>
          </a:bodyPr>
          <a:lstStyle/>
          <a:p>
            <a:pPr defTabSz="914171">
              <a:defRPr/>
            </a:pPr>
            <a:endParaRPr lang="en-US" sz="1350" kern="0" dirty="0">
              <a:solidFill>
                <a:srgbClr val="000000"/>
              </a:solidFill>
              <a:latin typeface="Arial"/>
            </a:endParaRPr>
          </a:p>
        </p:txBody>
      </p:sp>
      <p:sp>
        <p:nvSpPr>
          <p:cNvPr id="122" name="Arc 121"/>
          <p:cNvSpPr/>
          <p:nvPr/>
        </p:nvSpPr>
        <p:spPr>
          <a:xfrm>
            <a:off x="695362" y="2105782"/>
            <a:ext cx="4555647" cy="1443709"/>
          </a:xfrm>
          <a:custGeom>
            <a:avLst/>
            <a:gdLst>
              <a:gd name="connsiteX0" fmla="*/ 3905287 w 7810575"/>
              <a:gd name="connsiteY0" fmla="*/ 0 h 2392118"/>
              <a:gd name="connsiteX1" fmla="*/ 7676049 w 7810575"/>
              <a:gd name="connsiteY1" fmla="*/ 884836 h 2392118"/>
              <a:gd name="connsiteX2" fmla="*/ 3905288 w 7810575"/>
              <a:gd name="connsiteY2" fmla="*/ 1196059 h 2392118"/>
              <a:gd name="connsiteX3" fmla="*/ 3905287 w 7810575"/>
              <a:gd name="connsiteY3" fmla="*/ 0 h 2392118"/>
              <a:gd name="connsiteX0" fmla="*/ 3905287 w 7810575"/>
              <a:gd name="connsiteY0" fmla="*/ 0 h 2392118"/>
              <a:gd name="connsiteX1" fmla="*/ 7676049 w 7810575"/>
              <a:gd name="connsiteY1" fmla="*/ 884836 h 2392118"/>
              <a:gd name="connsiteX0" fmla="*/ 0 w 3770762"/>
              <a:gd name="connsiteY0" fmla="*/ 0 h 897098"/>
              <a:gd name="connsiteX1" fmla="*/ 3770762 w 3770762"/>
              <a:gd name="connsiteY1" fmla="*/ 884836 h 897098"/>
              <a:gd name="connsiteX2" fmla="*/ 2181226 w 3770762"/>
              <a:gd name="connsiteY2" fmla="*/ 500734 h 897098"/>
              <a:gd name="connsiteX3" fmla="*/ 0 w 3770762"/>
              <a:gd name="connsiteY3" fmla="*/ 0 h 897098"/>
              <a:gd name="connsiteX0" fmla="*/ 0 w 3770762"/>
              <a:gd name="connsiteY0" fmla="*/ 0 h 897098"/>
              <a:gd name="connsiteX1" fmla="*/ 3770762 w 3770762"/>
              <a:gd name="connsiteY1" fmla="*/ 884836 h 897098"/>
              <a:gd name="connsiteX0" fmla="*/ 0 w 3770762"/>
              <a:gd name="connsiteY0" fmla="*/ 0 h 1443709"/>
              <a:gd name="connsiteX1" fmla="*/ 3770762 w 3770762"/>
              <a:gd name="connsiteY1" fmla="*/ 884836 h 1443709"/>
              <a:gd name="connsiteX2" fmla="*/ 1371601 w 3770762"/>
              <a:gd name="connsiteY2" fmla="*/ 1443709 h 1443709"/>
              <a:gd name="connsiteX3" fmla="*/ 0 w 3770762"/>
              <a:gd name="connsiteY3" fmla="*/ 0 h 1443709"/>
              <a:gd name="connsiteX0" fmla="*/ 0 w 3770762"/>
              <a:gd name="connsiteY0" fmla="*/ 0 h 1443709"/>
              <a:gd name="connsiteX1" fmla="*/ 3770762 w 3770762"/>
              <a:gd name="connsiteY1" fmla="*/ 884836 h 1443709"/>
            </a:gdLst>
            <a:ahLst/>
            <a:cxnLst>
              <a:cxn ang="0">
                <a:pos x="connsiteX0" y="connsiteY0"/>
              </a:cxn>
              <a:cxn ang="0">
                <a:pos x="connsiteX1" y="connsiteY1"/>
              </a:cxn>
            </a:cxnLst>
            <a:rect l="l" t="t" r="r" b="b"/>
            <a:pathLst>
              <a:path w="3770762" h="1443709" stroke="0" extrusionOk="0">
                <a:moveTo>
                  <a:pt x="0" y="0"/>
                </a:moveTo>
                <a:cubicBezTo>
                  <a:pt x="1765469" y="0"/>
                  <a:pt x="3311374" y="362757"/>
                  <a:pt x="3770762" y="884836"/>
                </a:cubicBezTo>
                <a:cubicBezTo>
                  <a:pt x="2513842" y="988577"/>
                  <a:pt x="2628521" y="1339968"/>
                  <a:pt x="1371601" y="1443709"/>
                </a:cubicBezTo>
                <a:cubicBezTo>
                  <a:pt x="1371601" y="1045023"/>
                  <a:pt x="0" y="398686"/>
                  <a:pt x="0" y="0"/>
                </a:cubicBezTo>
                <a:close/>
              </a:path>
              <a:path w="3770762" h="1443709" fill="none">
                <a:moveTo>
                  <a:pt x="0" y="0"/>
                </a:moveTo>
                <a:cubicBezTo>
                  <a:pt x="1765469" y="0"/>
                  <a:pt x="3311374" y="362757"/>
                  <a:pt x="3770762" y="884836"/>
                </a:cubicBezTo>
              </a:path>
            </a:pathLst>
          </a:custGeom>
          <a:ln w="28575" cap="rnd">
            <a:solidFill>
              <a:schemeClr val="tx2">
                <a:lumMod val="50000"/>
                <a:lumOff val="50000"/>
              </a:schemeClr>
            </a:solidFill>
            <a:prstDash val="sysDot"/>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defTabSz="914171">
              <a:defRPr/>
            </a:pPr>
            <a:endParaRPr lang="en-US" sz="1350" kern="0" dirty="0">
              <a:solidFill>
                <a:srgbClr val="000000"/>
              </a:solidFill>
              <a:latin typeface="Arial"/>
            </a:endParaRPr>
          </a:p>
        </p:txBody>
      </p:sp>
      <p:sp>
        <p:nvSpPr>
          <p:cNvPr id="262" name="Freeform 11"/>
          <p:cNvSpPr>
            <a:spLocks noEditPoints="1"/>
          </p:cNvSpPr>
          <p:nvPr/>
        </p:nvSpPr>
        <p:spPr bwMode="auto">
          <a:xfrm>
            <a:off x="590550" y="4128245"/>
            <a:ext cx="4331124" cy="1424831"/>
          </a:xfrm>
          <a:custGeom>
            <a:avLst/>
            <a:gdLst>
              <a:gd name="T0" fmla="*/ 0 w 3660"/>
              <a:gd name="T1" fmla="*/ 1465 h 1465"/>
              <a:gd name="T2" fmla="*/ 1313 w 3660"/>
              <a:gd name="T3" fmla="*/ 1220 h 1465"/>
              <a:gd name="T4" fmla="*/ 3660 w 3660"/>
              <a:gd name="T5" fmla="*/ 0 h 1465"/>
              <a:gd name="T6" fmla="*/ 0 w 3660"/>
              <a:gd name="T7" fmla="*/ 1465 h 1465"/>
              <a:gd name="T8" fmla="*/ 0 w 3660"/>
              <a:gd name="T9" fmla="*/ 1465 h 1465"/>
            </a:gdLst>
            <a:ahLst/>
            <a:cxnLst>
              <a:cxn ang="0">
                <a:pos x="T0" y="T1"/>
              </a:cxn>
              <a:cxn ang="0">
                <a:pos x="T2" y="T3"/>
              </a:cxn>
              <a:cxn ang="0">
                <a:pos x="T4" y="T5"/>
              </a:cxn>
              <a:cxn ang="0">
                <a:pos x="T6" y="T7"/>
              </a:cxn>
              <a:cxn ang="0">
                <a:pos x="T8" y="T9"/>
              </a:cxn>
            </a:cxnLst>
            <a:rect l="0" t="0" r="r" b="b"/>
            <a:pathLst>
              <a:path w="3660" h="1465">
                <a:moveTo>
                  <a:pt x="0" y="1465"/>
                </a:moveTo>
                <a:cubicBezTo>
                  <a:pt x="6" y="1465"/>
                  <a:pt x="578" y="1422"/>
                  <a:pt x="1313" y="1220"/>
                </a:cubicBezTo>
                <a:cubicBezTo>
                  <a:pt x="1989" y="1034"/>
                  <a:pt x="2944" y="672"/>
                  <a:pt x="3660" y="0"/>
                </a:cubicBezTo>
                <a:moveTo>
                  <a:pt x="0" y="1465"/>
                </a:moveTo>
                <a:cubicBezTo>
                  <a:pt x="0" y="1465"/>
                  <a:pt x="0" y="1465"/>
                  <a:pt x="0" y="1465"/>
                </a:cubicBezTo>
              </a:path>
            </a:pathLst>
          </a:custGeom>
          <a:noFill/>
          <a:ln w="241300" cap="flat" cmpd="sng" algn="ctr">
            <a:solidFill>
              <a:schemeClr val="bg2">
                <a:lumMod val="85000"/>
                <a:lumOff val="15000"/>
              </a:schemeClr>
            </a:solidFill>
            <a:prstDash val="solid"/>
            <a:miter lim="800000"/>
            <a:headEnd type="none" w="med" len="med"/>
            <a:tailEnd type="none" w="med" len="med"/>
          </a:ln>
          <a:effectLst/>
        </p:spPr>
        <p:txBody>
          <a:bodyPr vert="horz" wrap="square" lIns="91416" tIns="45708" rIns="91416" bIns="45708" numCol="1" anchor="t" anchorCtr="0" compatLnSpc="1">
            <a:prstTxWarp prst="textNoShape">
              <a:avLst/>
            </a:prstTxWarp>
          </a:bodyPr>
          <a:lstStyle/>
          <a:p>
            <a:pPr defTabSz="914171">
              <a:defRPr/>
            </a:pPr>
            <a:endParaRPr lang="en-US" sz="1350" kern="0" dirty="0">
              <a:solidFill>
                <a:srgbClr val="000000"/>
              </a:solidFill>
              <a:latin typeface="Arial"/>
            </a:endParaRPr>
          </a:p>
        </p:txBody>
      </p:sp>
      <p:grpSp>
        <p:nvGrpSpPr>
          <p:cNvPr id="378" name="Group 377"/>
          <p:cNvGrpSpPr/>
          <p:nvPr/>
        </p:nvGrpSpPr>
        <p:grpSpPr>
          <a:xfrm>
            <a:off x="4337632" y="2997704"/>
            <a:ext cx="2145741" cy="1395011"/>
            <a:chOff x="3188496" y="2765833"/>
            <a:chExt cx="1609725" cy="1046531"/>
          </a:xfrm>
        </p:grpSpPr>
        <p:sp>
          <p:nvSpPr>
            <p:cNvPr id="379" name="Freeform 378"/>
            <p:cNvSpPr/>
            <p:nvPr/>
          </p:nvSpPr>
          <p:spPr>
            <a:xfrm>
              <a:off x="3259940" y="2806378"/>
              <a:ext cx="1486889" cy="989022"/>
            </a:xfrm>
            <a:custGeom>
              <a:avLst/>
              <a:gdLst>
                <a:gd name="connsiteX0" fmla="*/ 1217581 w 1982518"/>
                <a:gd name="connsiteY0" fmla="*/ 0 h 1318695"/>
                <a:gd name="connsiteX1" fmla="*/ 1675523 w 1982518"/>
                <a:gd name="connsiteY1" fmla="*/ 457942 h 1318695"/>
                <a:gd name="connsiteX2" fmla="*/ 1670247 w 1982518"/>
                <a:gd name="connsiteY2" fmla="*/ 527682 h 1318695"/>
                <a:gd name="connsiteX3" fmla="*/ 1661029 w 1982518"/>
                <a:gd name="connsiteY3" fmla="*/ 567679 h 1318695"/>
                <a:gd name="connsiteX4" fmla="*/ 1680399 w 1982518"/>
                <a:gd name="connsiteY4" fmla="*/ 569632 h 1318695"/>
                <a:gd name="connsiteX5" fmla="*/ 1982518 w 1982518"/>
                <a:gd name="connsiteY5" fmla="*/ 940320 h 1318695"/>
                <a:gd name="connsiteX6" fmla="*/ 1604143 w 1982518"/>
                <a:gd name="connsiteY6" fmla="*/ 1318695 h 1318695"/>
                <a:gd name="connsiteX7" fmla="*/ 1392590 w 1982518"/>
                <a:gd name="connsiteY7" fmla="*/ 1254075 h 1318695"/>
                <a:gd name="connsiteX8" fmla="*/ 1377428 w 1982518"/>
                <a:gd name="connsiteY8" fmla="*/ 1241565 h 1318695"/>
                <a:gd name="connsiteX9" fmla="*/ 436545 w 1982518"/>
                <a:gd name="connsiteY9" fmla="*/ 1241565 h 1318695"/>
                <a:gd name="connsiteX10" fmla="*/ 378375 w 1982518"/>
                <a:gd name="connsiteY10" fmla="*/ 1247429 h 1318695"/>
                <a:gd name="connsiteX11" fmla="*/ 0 w 1982518"/>
                <a:gd name="connsiteY11" fmla="*/ 869054 h 1318695"/>
                <a:gd name="connsiteX12" fmla="*/ 302119 w 1982518"/>
                <a:gd name="connsiteY12" fmla="*/ 498366 h 1318695"/>
                <a:gd name="connsiteX13" fmla="*/ 346236 w 1982518"/>
                <a:gd name="connsiteY13" fmla="*/ 493919 h 1318695"/>
                <a:gd name="connsiteX14" fmla="*/ 381095 w 1982518"/>
                <a:gd name="connsiteY14" fmla="*/ 429696 h 1318695"/>
                <a:gd name="connsiteX15" fmla="*/ 694850 w 1982518"/>
                <a:gd name="connsiteY15" fmla="*/ 262874 h 1318695"/>
                <a:gd name="connsiteX16" fmla="*/ 771106 w 1982518"/>
                <a:gd name="connsiteY16" fmla="*/ 270561 h 1318695"/>
                <a:gd name="connsiteX17" fmla="*/ 796332 w 1982518"/>
                <a:gd name="connsiteY17" fmla="*/ 278392 h 1318695"/>
                <a:gd name="connsiteX18" fmla="*/ 837849 w 1982518"/>
                <a:gd name="connsiteY18" fmla="*/ 201902 h 1318695"/>
                <a:gd name="connsiteX19" fmla="*/ 1217581 w 1982518"/>
                <a:gd name="connsiteY19" fmla="*/ 0 h 1318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982518" h="1318695">
                  <a:moveTo>
                    <a:pt x="1217581" y="0"/>
                  </a:moveTo>
                  <a:cubicBezTo>
                    <a:pt x="1470495" y="0"/>
                    <a:pt x="1675523" y="205028"/>
                    <a:pt x="1675523" y="457942"/>
                  </a:cubicBezTo>
                  <a:cubicBezTo>
                    <a:pt x="1675523" y="481653"/>
                    <a:pt x="1673721" y="504942"/>
                    <a:pt x="1670247" y="527682"/>
                  </a:cubicBezTo>
                  <a:lnTo>
                    <a:pt x="1661029" y="567679"/>
                  </a:lnTo>
                  <a:lnTo>
                    <a:pt x="1680399" y="569632"/>
                  </a:lnTo>
                  <a:cubicBezTo>
                    <a:pt x="1852818" y="604914"/>
                    <a:pt x="1982518" y="757471"/>
                    <a:pt x="1982518" y="940320"/>
                  </a:cubicBezTo>
                  <a:cubicBezTo>
                    <a:pt x="1982518" y="1149291"/>
                    <a:pt x="1813114" y="1318695"/>
                    <a:pt x="1604143" y="1318695"/>
                  </a:cubicBezTo>
                  <a:cubicBezTo>
                    <a:pt x="1525779" y="1318695"/>
                    <a:pt x="1452979" y="1294873"/>
                    <a:pt x="1392590" y="1254075"/>
                  </a:cubicBezTo>
                  <a:lnTo>
                    <a:pt x="1377428" y="1241565"/>
                  </a:lnTo>
                  <a:lnTo>
                    <a:pt x="436545" y="1241565"/>
                  </a:lnTo>
                  <a:lnTo>
                    <a:pt x="378375" y="1247429"/>
                  </a:lnTo>
                  <a:cubicBezTo>
                    <a:pt x="169404" y="1247429"/>
                    <a:pt x="0" y="1078025"/>
                    <a:pt x="0" y="869054"/>
                  </a:cubicBezTo>
                  <a:cubicBezTo>
                    <a:pt x="0" y="686204"/>
                    <a:pt x="129700" y="533648"/>
                    <a:pt x="302119" y="498366"/>
                  </a:cubicBezTo>
                  <a:lnTo>
                    <a:pt x="346236" y="493919"/>
                  </a:lnTo>
                  <a:lnTo>
                    <a:pt x="381095" y="429696"/>
                  </a:lnTo>
                  <a:cubicBezTo>
                    <a:pt x="449092" y="329047"/>
                    <a:pt x="564243" y="262874"/>
                    <a:pt x="694850" y="262874"/>
                  </a:cubicBezTo>
                  <a:cubicBezTo>
                    <a:pt x="720972" y="262874"/>
                    <a:pt x="746475" y="265521"/>
                    <a:pt x="771106" y="270561"/>
                  </a:cubicBezTo>
                  <a:lnTo>
                    <a:pt x="796332" y="278392"/>
                  </a:lnTo>
                  <a:lnTo>
                    <a:pt x="837849" y="201902"/>
                  </a:lnTo>
                  <a:cubicBezTo>
                    <a:pt x="920144" y="80089"/>
                    <a:pt x="1059510" y="0"/>
                    <a:pt x="1217581" y="0"/>
                  </a:cubicBezTo>
                  <a:close/>
                </a:path>
              </a:pathLst>
            </a:custGeom>
            <a:solidFill>
              <a:sysClr val="window" lastClr="FFFFFF"/>
            </a:solidFill>
            <a:ln w="9525">
              <a:noFill/>
              <a:miter lim="800000"/>
              <a:headEnd/>
              <a:tailEnd/>
            </a:ln>
          </p:spPr>
          <p:txBody>
            <a:bodyPr wrap="square" rtlCol="0" anchor="ctr"/>
            <a:lstStyle/>
            <a:p>
              <a:pPr defTabSz="914171">
                <a:defRPr/>
              </a:pPr>
              <a:endParaRPr lang="en-US" sz="1350" b="1" kern="0" dirty="0">
                <a:solidFill>
                  <a:prstClr val="white"/>
                </a:solidFill>
                <a:latin typeface="Arial"/>
              </a:endParaRPr>
            </a:p>
          </p:txBody>
        </p:sp>
        <p:sp>
          <p:nvSpPr>
            <p:cNvPr id="380" name="Freeform 5"/>
            <p:cNvSpPr>
              <a:spLocks noEditPoints="1"/>
            </p:cNvSpPr>
            <p:nvPr/>
          </p:nvSpPr>
          <p:spPr bwMode="auto">
            <a:xfrm>
              <a:off x="3188496" y="2765833"/>
              <a:ext cx="1609725" cy="1046531"/>
            </a:xfrm>
            <a:custGeom>
              <a:avLst/>
              <a:gdLst>
                <a:gd name="T0" fmla="*/ 196 w 323"/>
                <a:gd name="T1" fmla="*/ 20 h 209"/>
                <a:gd name="T2" fmla="*/ 213 w 323"/>
                <a:gd name="T3" fmla="*/ 22 h 209"/>
                <a:gd name="T4" fmla="*/ 254 w 323"/>
                <a:gd name="T5" fmla="*/ 53 h 209"/>
                <a:gd name="T6" fmla="*/ 262 w 323"/>
                <a:gd name="T7" fmla="*/ 103 h 209"/>
                <a:gd name="T8" fmla="*/ 262 w 323"/>
                <a:gd name="T9" fmla="*/ 108 h 209"/>
                <a:gd name="T10" fmla="*/ 266 w 323"/>
                <a:gd name="T11" fmla="*/ 110 h 209"/>
                <a:gd name="T12" fmla="*/ 303 w 323"/>
                <a:gd name="T13" fmla="*/ 149 h 209"/>
                <a:gd name="T14" fmla="*/ 263 w 323"/>
                <a:gd name="T15" fmla="*/ 189 h 209"/>
                <a:gd name="T16" fmla="*/ 71 w 323"/>
                <a:gd name="T17" fmla="*/ 189 h 209"/>
                <a:gd name="T18" fmla="*/ 70 w 323"/>
                <a:gd name="T19" fmla="*/ 189 h 209"/>
                <a:gd name="T20" fmla="*/ 35 w 323"/>
                <a:gd name="T21" fmla="*/ 174 h 209"/>
                <a:gd name="T22" fmla="*/ 21 w 323"/>
                <a:gd name="T23" fmla="*/ 138 h 209"/>
                <a:gd name="T24" fmla="*/ 71 w 323"/>
                <a:gd name="T25" fmla="*/ 89 h 209"/>
                <a:gd name="T26" fmla="*/ 72 w 323"/>
                <a:gd name="T27" fmla="*/ 89 h 209"/>
                <a:gd name="T28" fmla="*/ 72 w 323"/>
                <a:gd name="T29" fmla="*/ 89 h 209"/>
                <a:gd name="T30" fmla="*/ 76 w 323"/>
                <a:gd name="T31" fmla="*/ 87 h 209"/>
                <a:gd name="T32" fmla="*/ 77 w 323"/>
                <a:gd name="T33" fmla="*/ 84 h 209"/>
                <a:gd name="T34" fmla="*/ 86 w 323"/>
                <a:gd name="T35" fmla="*/ 63 h 209"/>
                <a:gd name="T36" fmla="*/ 106 w 323"/>
                <a:gd name="T37" fmla="*/ 54 h 209"/>
                <a:gd name="T38" fmla="*/ 126 w 323"/>
                <a:gd name="T39" fmla="*/ 62 h 209"/>
                <a:gd name="T40" fmla="*/ 130 w 323"/>
                <a:gd name="T41" fmla="*/ 64 h 209"/>
                <a:gd name="T42" fmla="*/ 131 w 323"/>
                <a:gd name="T43" fmla="*/ 64 h 209"/>
                <a:gd name="T44" fmla="*/ 135 w 323"/>
                <a:gd name="T45" fmla="*/ 61 h 209"/>
                <a:gd name="T46" fmla="*/ 196 w 323"/>
                <a:gd name="T47" fmla="*/ 20 h 209"/>
                <a:gd name="T48" fmla="*/ 196 w 323"/>
                <a:gd name="T49" fmla="*/ 0 h 209"/>
                <a:gd name="T50" fmla="*/ 125 w 323"/>
                <a:gd name="T51" fmla="*/ 38 h 209"/>
                <a:gd name="T52" fmla="*/ 106 w 323"/>
                <a:gd name="T53" fmla="*/ 34 h 209"/>
                <a:gd name="T54" fmla="*/ 71 w 323"/>
                <a:gd name="T55" fmla="*/ 49 h 209"/>
                <a:gd name="T56" fmla="*/ 59 w 323"/>
                <a:gd name="T57" fmla="*/ 70 h 209"/>
                <a:gd name="T58" fmla="*/ 1 w 323"/>
                <a:gd name="T59" fmla="*/ 137 h 209"/>
                <a:gd name="T60" fmla="*/ 20 w 323"/>
                <a:gd name="T61" fmla="*/ 188 h 209"/>
                <a:gd name="T62" fmla="*/ 69 w 323"/>
                <a:gd name="T63" fmla="*/ 209 h 209"/>
                <a:gd name="T64" fmla="*/ 71 w 323"/>
                <a:gd name="T65" fmla="*/ 209 h 209"/>
                <a:gd name="T66" fmla="*/ 71 w 323"/>
                <a:gd name="T67" fmla="*/ 209 h 209"/>
                <a:gd name="T68" fmla="*/ 263 w 323"/>
                <a:gd name="T69" fmla="*/ 209 h 209"/>
                <a:gd name="T70" fmla="*/ 305 w 323"/>
                <a:gd name="T71" fmla="*/ 192 h 209"/>
                <a:gd name="T72" fmla="*/ 323 w 323"/>
                <a:gd name="T73" fmla="*/ 149 h 209"/>
                <a:gd name="T74" fmla="*/ 283 w 323"/>
                <a:gd name="T75" fmla="*/ 93 h 209"/>
                <a:gd name="T76" fmla="*/ 271 w 323"/>
                <a:gd name="T77" fmla="*/ 42 h 209"/>
                <a:gd name="T78" fmla="*/ 218 w 323"/>
                <a:gd name="T79" fmla="*/ 2 h 209"/>
                <a:gd name="T80" fmla="*/ 196 w 323"/>
                <a:gd name="T81" fmla="*/ 0 h 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23" h="209">
                  <a:moveTo>
                    <a:pt x="196" y="20"/>
                  </a:moveTo>
                  <a:cubicBezTo>
                    <a:pt x="202" y="20"/>
                    <a:pt x="207" y="21"/>
                    <a:pt x="213" y="22"/>
                  </a:cubicBezTo>
                  <a:cubicBezTo>
                    <a:pt x="230" y="26"/>
                    <a:pt x="245" y="37"/>
                    <a:pt x="254" y="53"/>
                  </a:cubicBezTo>
                  <a:cubicBezTo>
                    <a:pt x="263" y="68"/>
                    <a:pt x="266" y="86"/>
                    <a:pt x="262" y="103"/>
                  </a:cubicBezTo>
                  <a:cubicBezTo>
                    <a:pt x="261" y="105"/>
                    <a:pt x="262" y="106"/>
                    <a:pt x="262" y="108"/>
                  </a:cubicBezTo>
                  <a:cubicBezTo>
                    <a:pt x="263" y="109"/>
                    <a:pt x="265" y="110"/>
                    <a:pt x="266" y="110"/>
                  </a:cubicBezTo>
                  <a:cubicBezTo>
                    <a:pt x="287" y="112"/>
                    <a:pt x="303" y="129"/>
                    <a:pt x="303" y="149"/>
                  </a:cubicBezTo>
                  <a:cubicBezTo>
                    <a:pt x="303" y="171"/>
                    <a:pt x="285" y="189"/>
                    <a:pt x="263" y="189"/>
                  </a:cubicBezTo>
                  <a:cubicBezTo>
                    <a:pt x="71" y="189"/>
                    <a:pt x="71" y="189"/>
                    <a:pt x="71" y="189"/>
                  </a:cubicBezTo>
                  <a:cubicBezTo>
                    <a:pt x="70" y="189"/>
                    <a:pt x="70" y="189"/>
                    <a:pt x="70" y="189"/>
                  </a:cubicBezTo>
                  <a:cubicBezTo>
                    <a:pt x="56" y="189"/>
                    <a:pt x="44" y="183"/>
                    <a:pt x="35" y="174"/>
                  </a:cubicBezTo>
                  <a:cubicBezTo>
                    <a:pt x="25" y="164"/>
                    <a:pt x="20" y="151"/>
                    <a:pt x="21" y="138"/>
                  </a:cubicBezTo>
                  <a:cubicBezTo>
                    <a:pt x="21" y="111"/>
                    <a:pt x="44" y="89"/>
                    <a:pt x="71" y="89"/>
                  </a:cubicBezTo>
                  <a:cubicBezTo>
                    <a:pt x="72" y="89"/>
                    <a:pt x="72" y="89"/>
                    <a:pt x="72" y="89"/>
                  </a:cubicBezTo>
                  <a:cubicBezTo>
                    <a:pt x="72" y="89"/>
                    <a:pt x="72" y="89"/>
                    <a:pt x="72" y="89"/>
                  </a:cubicBezTo>
                  <a:cubicBezTo>
                    <a:pt x="74" y="89"/>
                    <a:pt x="75" y="88"/>
                    <a:pt x="76" y="87"/>
                  </a:cubicBezTo>
                  <a:cubicBezTo>
                    <a:pt x="77" y="86"/>
                    <a:pt x="78" y="85"/>
                    <a:pt x="77" y="84"/>
                  </a:cubicBezTo>
                  <a:cubicBezTo>
                    <a:pt x="77" y="76"/>
                    <a:pt x="80" y="68"/>
                    <a:pt x="86" y="63"/>
                  </a:cubicBezTo>
                  <a:cubicBezTo>
                    <a:pt x="91" y="57"/>
                    <a:pt x="98" y="54"/>
                    <a:pt x="106" y="54"/>
                  </a:cubicBezTo>
                  <a:cubicBezTo>
                    <a:pt x="114" y="54"/>
                    <a:pt x="121" y="57"/>
                    <a:pt x="126" y="62"/>
                  </a:cubicBezTo>
                  <a:cubicBezTo>
                    <a:pt x="127" y="63"/>
                    <a:pt x="129" y="64"/>
                    <a:pt x="130" y="64"/>
                  </a:cubicBezTo>
                  <a:cubicBezTo>
                    <a:pt x="130" y="64"/>
                    <a:pt x="131" y="64"/>
                    <a:pt x="131" y="64"/>
                  </a:cubicBezTo>
                  <a:cubicBezTo>
                    <a:pt x="133" y="63"/>
                    <a:pt x="134" y="62"/>
                    <a:pt x="135" y="61"/>
                  </a:cubicBezTo>
                  <a:cubicBezTo>
                    <a:pt x="145" y="36"/>
                    <a:pt x="169" y="20"/>
                    <a:pt x="196" y="20"/>
                  </a:cubicBezTo>
                  <a:moveTo>
                    <a:pt x="196" y="0"/>
                  </a:moveTo>
                  <a:cubicBezTo>
                    <a:pt x="167" y="0"/>
                    <a:pt x="141" y="14"/>
                    <a:pt x="125" y="38"/>
                  </a:cubicBezTo>
                  <a:cubicBezTo>
                    <a:pt x="119" y="35"/>
                    <a:pt x="113" y="34"/>
                    <a:pt x="106" y="34"/>
                  </a:cubicBezTo>
                  <a:cubicBezTo>
                    <a:pt x="93" y="34"/>
                    <a:pt x="81" y="39"/>
                    <a:pt x="71" y="49"/>
                  </a:cubicBezTo>
                  <a:cubicBezTo>
                    <a:pt x="66" y="54"/>
                    <a:pt x="61" y="62"/>
                    <a:pt x="59" y="70"/>
                  </a:cubicBezTo>
                  <a:cubicBezTo>
                    <a:pt x="27" y="75"/>
                    <a:pt x="2" y="104"/>
                    <a:pt x="1" y="137"/>
                  </a:cubicBezTo>
                  <a:cubicBezTo>
                    <a:pt x="0" y="156"/>
                    <a:pt x="7" y="174"/>
                    <a:pt x="20" y="188"/>
                  </a:cubicBezTo>
                  <a:cubicBezTo>
                    <a:pt x="33" y="201"/>
                    <a:pt x="51" y="209"/>
                    <a:pt x="69" y="209"/>
                  </a:cubicBezTo>
                  <a:cubicBezTo>
                    <a:pt x="71" y="209"/>
                    <a:pt x="71" y="209"/>
                    <a:pt x="71" y="209"/>
                  </a:cubicBezTo>
                  <a:cubicBezTo>
                    <a:pt x="71" y="209"/>
                    <a:pt x="71" y="209"/>
                    <a:pt x="71" y="209"/>
                  </a:cubicBezTo>
                  <a:cubicBezTo>
                    <a:pt x="263" y="209"/>
                    <a:pt x="263" y="209"/>
                    <a:pt x="263" y="209"/>
                  </a:cubicBezTo>
                  <a:cubicBezTo>
                    <a:pt x="279" y="209"/>
                    <a:pt x="294" y="203"/>
                    <a:pt x="305" y="192"/>
                  </a:cubicBezTo>
                  <a:cubicBezTo>
                    <a:pt x="316" y="180"/>
                    <a:pt x="323" y="165"/>
                    <a:pt x="323" y="149"/>
                  </a:cubicBezTo>
                  <a:cubicBezTo>
                    <a:pt x="323" y="124"/>
                    <a:pt x="307" y="102"/>
                    <a:pt x="283" y="93"/>
                  </a:cubicBezTo>
                  <a:cubicBezTo>
                    <a:pt x="285" y="76"/>
                    <a:pt x="281" y="58"/>
                    <a:pt x="271" y="42"/>
                  </a:cubicBezTo>
                  <a:cubicBezTo>
                    <a:pt x="259" y="22"/>
                    <a:pt x="240" y="8"/>
                    <a:pt x="218" y="2"/>
                  </a:cubicBezTo>
                  <a:cubicBezTo>
                    <a:pt x="211" y="1"/>
                    <a:pt x="203" y="0"/>
                    <a:pt x="196" y="0"/>
                  </a:cubicBezTo>
                  <a:close/>
                </a:path>
              </a:pathLst>
            </a:custGeom>
            <a:solidFill>
              <a:srgbClr val="404040"/>
            </a:solidFill>
            <a:ln w="31750">
              <a:solidFill>
                <a:sysClr val="window" lastClr="FFFFFF"/>
              </a:solidFill>
            </a:ln>
          </p:spPr>
          <p:txBody>
            <a:bodyPr vert="horz" wrap="square" lIns="91416" tIns="45708" rIns="91416" bIns="45708" numCol="1" anchor="t" anchorCtr="0" compatLnSpc="1">
              <a:prstTxWarp prst="textNoShape">
                <a:avLst/>
              </a:prstTxWarp>
            </a:bodyPr>
            <a:lstStyle/>
            <a:p>
              <a:pPr defTabSz="914171">
                <a:defRPr/>
              </a:pPr>
              <a:endParaRPr lang="en-US" sz="1350" b="1" kern="0" dirty="0">
                <a:solidFill>
                  <a:srgbClr val="000000"/>
                </a:solidFill>
                <a:latin typeface="Arial"/>
              </a:endParaRPr>
            </a:p>
          </p:txBody>
        </p:sp>
        <p:grpSp>
          <p:nvGrpSpPr>
            <p:cNvPr id="381" name="Group 380"/>
            <p:cNvGrpSpPr/>
            <p:nvPr/>
          </p:nvGrpSpPr>
          <p:grpSpPr>
            <a:xfrm>
              <a:off x="3820017" y="3109682"/>
              <a:ext cx="563001" cy="521357"/>
              <a:chOff x="3864197" y="2712141"/>
              <a:chExt cx="563001" cy="521357"/>
            </a:xfrm>
          </p:grpSpPr>
          <p:sp>
            <p:nvSpPr>
              <p:cNvPr id="382" name="Freeform 5"/>
              <p:cNvSpPr>
                <a:spLocks noEditPoints="1"/>
              </p:cNvSpPr>
              <p:nvPr/>
            </p:nvSpPr>
            <p:spPr bwMode="auto">
              <a:xfrm>
                <a:off x="3864197" y="2712141"/>
                <a:ext cx="377759" cy="521357"/>
              </a:xfrm>
              <a:custGeom>
                <a:avLst/>
                <a:gdLst>
                  <a:gd name="T0" fmla="*/ 606 w 612"/>
                  <a:gd name="T1" fmla="*/ 134 h 846"/>
                  <a:gd name="T2" fmla="*/ 306 w 612"/>
                  <a:gd name="T3" fmla="*/ 0 h 846"/>
                  <a:gd name="T4" fmla="*/ 6 w 612"/>
                  <a:gd name="T5" fmla="*/ 134 h 846"/>
                  <a:gd name="T6" fmla="*/ 6 w 612"/>
                  <a:gd name="T7" fmla="*/ 442 h 846"/>
                  <a:gd name="T8" fmla="*/ 306 w 612"/>
                  <a:gd name="T9" fmla="*/ 846 h 846"/>
                  <a:gd name="T10" fmla="*/ 606 w 612"/>
                  <a:gd name="T11" fmla="*/ 442 h 846"/>
                  <a:gd name="T12" fmla="*/ 606 w 612"/>
                  <a:gd name="T13" fmla="*/ 134 h 846"/>
                  <a:gd name="T14" fmla="*/ 86 w 612"/>
                  <a:gd name="T15" fmla="*/ 429 h 846"/>
                  <a:gd name="T16" fmla="*/ 86 w 612"/>
                  <a:gd name="T17" fmla="*/ 203 h 846"/>
                  <a:gd name="T18" fmla="*/ 220 w 612"/>
                  <a:gd name="T19" fmla="*/ 148 h 846"/>
                  <a:gd name="T20" fmla="*/ 220 w 612"/>
                  <a:gd name="T21" fmla="*/ 662 h 846"/>
                  <a:gd name="T22" fmla="*/ 86 w 612"/>
                  <a:gd name="T23" fmla="*/ 429 h 846"/>
                  <a:gd name="T24" fmla="*/ 260 w 612"/>
                  <a:gd name="T25" fmla="*/ 694 h 846"/>
                  <a:gd name="T26" fmla="*/ 260 w 612"/>
                  <a:gd name="T27" fmla="*/ 129 h 846"/>
                  <a:gd name="T28" fmla="*/ 306 w 612"/>
                  <a:gd name="T29" fmla="*/ 105 h 846"/>
                  <a:gd name="T30" fmla="*/ 352 w 612"/>
                  <a:gd name="T31" fmla="*/ 129 h 846"/>
                  <a:gd name="T32" fmla="*/ 352 w 612"/>
                  <a:gd name="T33" fmla="*/ 694 h 846"/>
                  <a:gd name="T34" fmla="*/ 306 w 612"/>
                  <a:gd name="T35" fmla="*/ 725 h 846"/>
                  <a:gd name="T36" fmla="*/ 260 w 612"/>
                  <a:gd name="T37" fmla="*/ 694 h 846"/>
                  <a:gd name="T38" fmla="*/ 526 w 612"/>
                  <a:gd name="T39" fmla="*/ 429 h 846"/>
                  <a:gd name="T40" fmla="*/ 392 w 612"/>
                  <a:gd name="T41" fmla="*/ 661 h 846"/>
                  <a:gd name="T42" fmla="*/ 392 w 612"/>
                  <a:gd name="T43" fmla="*/ 149 h 846"/>
                  <a:gd name="T44" fmla="*/ 526 w 612"/>
                  <a:gd name="T45" fmla="*/ 203 h 846"/>
                  <a:gd name="T46" fmla="*/ 526 w 612"/>
                  <a:gd name="T47" fmla="*/ 429 h 8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612" h="846">
                    <a:moveTo>
                      <a:pt x="606" y="134"/>
                    </a:moveTo>
                    <a:cubicBezTo>
                      <a:pt x="516" y="114"/>
                      <a:pt x="306" y="0"/>
                      <a:pt x="306" y="0"/>
                    </a:cubicBezTo>
                    <a:cubicBezTo>
                      <a:pt x="306" y="0"/>
                      <a:pt x="96" y="114"/>
                      <a:pt x="6" y="134"/>
                    </a:cubicBezTo>
                    <a:cubicBezTo>
                      <a:pt x="6" y="134"/>
                      <a:pt x="0" y="378"/>
                      <a:pt x="6" y="442"/>
                    </a:cubicBezTo>
                    <a:cubicBezTo>
                      <a:pt x="12" y="506"/>
                      <a:pt x="38" y="674"/>
                      <a:pt x="306" y="846"/>
                    </a:cubicBezTo>
                    <a:cubicBezTo>
                      <a:pt x="574" y="674"/>
                      <a:pt x="600" y="506"/>
                      <a:pt x="606" y="442"/>
                    </a:cubicBezTo>
                    <a:cubicBezTo>
                      <a:pt x="612" y="378"/>
                      <a:pt x="606" y="134"/>
                      <a:pt x="606" y="134"/>
                    </a:cubicBezTo>
                    <a:close/>
                    <a:moveTo>
                      <a:pt x="86" y="429"/>
                    </a:moveTo>
                    <a:cubicBezTo>
                      <a:pt x="82" y="382"/>
                      <a:pt x="86" y="203"/>
                      <a:pt x="86" y="203"/>
                    </a:cubicBezTo>
                    <a:cubicBezTo>
                      <a:pt x="119" y="196"/>
                      <a:pt x="174" y="171"/>
                      <a:pt x="220" y="148"/>
                    </a:cubicBezTo>
                    <a:cubicBezTo>
                      <a:pt x="220" y="662"/>
                      <a:pt x="220" y="662"/>
                      <a:pt x="220" y="662"/>
                    </a:cubicBezTo>
                    <a:cubicBezTo>
                      <a:pt x="103" y="559"/>
                      <a:pt x="90" y="468"/>
                      <a:pt x="86" y="429"/>
                    </a:cubicBezTo>
                    <a:close/>
                    <a:moveTo>
                      <a:pt x="260" y="694"/>
                    </a:moveTo>
                    <a:cubicBezTo>
                      <a:pt x="260" y="129"/>
                      <a:pt x="260" y="129"/>
                      <a:pt x="260" y="129"/>
                    </a:cubicBezTo>
                    <a:cubicBezTo>
                      <a:pt x="287" y="115"/>
                      <a:pt x="306" y="105"/>
                      <a:pt x="306" y="105"/>
                    </a:cubicBezTo>
                    <a:cubicBezTo>
                      <a:pt x="306" y="105"/>
                      <a:pt x="325" y="115"/>
                      <a:pt x="352" y="129"/>
                    </a:cubicBezTo>
                    <a:cubicBezTo>
                      <a:pt x="352" y="694"/>
                      <a:pt x="352" y="694"/>
                      <a:pt x="352" y="694"/>
                    </a:cubicBezTo>
                    <a:cubicBezTo>
                      <a:pt x="338" y="704"/>
                      <a:pt x="323" y="715"/>
                      <a:pt x="306" y="725"/>
                    </a:cubicBezTo>
                    <a:cubicBezTo>
                      <a:pt x="290" y="715"/>
                      <a:pt x="274" y="704"/>
                      <a:pt x="260" y="694"/>
                    </a:cubicBezTo>
                    <a:close/>
                    <a:moveTo>
                      <a:pt x="526" y="429"/>
                    </a:moveTo>
                    <a:cubicBezTo>
                      <a:pt x="522" y="468"/>
                      <a:pt x="509" y="559"/>
                      <a:pt x="392" y="661"/>
                    </a:cubicBezTo>
                    <a:cubicBezTo>
                      <a:pt x="392" y="149"/>
                      <a:pt x="392" y="149"/>
                      <a:pt x="392" y="149"/>
                    </a:cubicBezTo>
                    <a:cubicBezTo>
                      <a:pt x="439" y="171"/>
                      <a:pt x="493" y="196"/>
                      <a:pt x="526" y="203"/>
                    </a:cubicBezTo>
                    <a:cubicBezTo>
                      <a:pt x="526" y="203"/>
                      <a:pt x="530" y="382"/>
                      <a:pt x="526" y="429"/>
                    </a:cubicBezTo>
                    <a:close/>
                  </a:path>
                </a:pathLst>
              </a:custGeom>
              <a:solidFill>
                <a:srgbClr val="FDBA30"/>
              </a:solidFill>
              <a:ln>
                <a:noFill/>
              </a:ln>
            </p:spPr>
            <p:txBody>
              <a:bodyPr vert="horz" wrap="square" lIns="121888" tIns="60944" rIns="121888" bIns="60944" numCol="1" anchor="t" anchorCtr="0" compatLnSpc="1">
                <a:prstTxWarp prst="textNoShape">
                  <a:avLst/>
                </a:prstTxWarp>
              </a:bodyPr>
              <a:lstStyle/>
              <a:p>
                <a:pPr defTabSz="1218895"/>
                <a:endParaRPr lang="en-US" sz="2399" b="1" kern="0">
                  <a:solidFill>
                    <a:sysClr val="windowText" lastClr="000000"/>
                  </a:solidFill>
                </a:endParaRPr>
              </a:p>
            </p:txBody>
          </p:sp>
          <p:sp>
            <p:nvSpPr>
              <p:cNvPr id="385" name="Freeform 5"/>
              <p:cNvSpPr>
                <a:spLocks noEditPoints="1"/>
              </p:cNvSpPr>
              <p:nvPr/>
            </p:nvSpPr>
            <p:spPr bwMode="auto">
              <a:xfrm>
                <a:off x="4013576" y="2944552"/>
                <a:ext cx="413622" cy="268908"/>
              </a:xfrm>
              <a:custGeom>
                <a:avLst/>
                <a:gdLst>
                  <a:gd name="T0" fmla="*/ 196 w 323"/>
                  <a:gd name="T1" fmla="*/ 20 h 209"/>
                  <a:gd name="T2" fmla="*/ 213 w 323"/>
                  <a:gd name="T3" fmla="*/ 22 h 209"/>
                  <a:gd name="T4" fmla="*/ 254 w 323"/>
                  <a:gd name="T5" fmla="*/ 53 h 209"/>
                  <a:gd name="T6" fmla="*/ 262 w 323"/>
                  <a:gd name="T7" fmla="*/ 103 h 209"/>
                  <a:gd name="T8" fmla="*/ 262 w 323"/>
                  <a:gd name="T9" fmla="*/ 108 h 209"/>
                  <a:gd name="T10" fmla="*/ 266 w 323"/>
                  <a:gd name="T11" fmla="*/ 110 h 209"/>
                  <a:gd name="T12" fmla="*/ 303 w 323"/>
                  <a:gd name="T13" fmla="*/ 149 h 209"/>
                  <a:gd name="T14" fmla="*/ 263 w 323"/>
                  <a:gd name="T15" fmla="*/ 189 h 209"/>
                  <a:gd name="T16" fmla="*/ 71 w 323"/>
                  <a:gd name="T17" fmla="*/ 189 h 209"/>
                  <a:gd name="T18" fmla="*/ 70 w 323"/>
                  <a:gd name="T19" fmla="*/ 189 h 209"/>
                  <a:gd name="T20" fmla="*/ 35 w 323"/>
                  <a:gd name="T21" fmla="*/ 174 h 209"/>
                  <a:gd name="T22" fmla="*/ 21 w 323"/>
                  <a:gd name="T23" fmla="*/ 138 h 209"/>
                  <a:gd name="T24" fmla="*/ 71 w 323"/>
                  <a:gd name="T25" fmla="*/ 89 h 209"/>
                  <a:gd name="T26" fmla="*/ 72 w 323"/>
                  <a:gd name="T27" fmla="*/ 89 h 209"/>
                  <a:gd name="T28" fmla="*/ 72 w 323"/>
                  <a:gd name="T29" fmla="*/ 89 h 209"/>
                  <a:gd name="T30" fmla="*/ 76 w 323"/>
                  <a:gd name="T31" fmla="*/ 87 h 209"/>
                  <a:gd name="T32" fmla="*/ 77 w 323"/>
                  <a:gd name="T33" fmla="*/ 84 h 209"/>
                  <a:gd name="T34" fmla="*/ 86 w 323"/>
                  <a:gd name="T35" fmla="*/ 63 h 209"/>
                  <a:gd name="T36" fmla="*/ 106 w 323"/>
                  <a:gd name="T37" fmla="*/ 54 h 209"/>
                  <a:gd name="T38" fmla="*/ 126 w 323"/>
                  <a:gd name="T39" fmla="*/ 62 h 209"/>
                  <a:gd name="T40" fmla="*/ 130 w 323"/>
                  <a:gd name="T41" fmla="*/ 64 h 209"/>
                  <a:gd name="T42" fmla="*/ 131 w 323"/>
                  <a:gd name="T43" fmla="*/ 64 h 209"/>
                  <a:gd name="T44" fmla="*/ 135 w 323"/>
                  <a:gd name="T45" fmla="*/ 61 h 209"/>
                  <a:gd name="T46" fmla="*/ 196 w 323"/>
                  <a:gd name="T47" fmla="*/ 20 h 209"/>
                  <a:gd name="T48" fmla="*/ 196 w 323"/>
                  <a:gd name="T49" fmla="*/ 0 h 209"/>
                  <a:gd name="T50" fmla="*/ 125 w 323"/>
                  <a:gd name="T51" fmla="*/ 38 h 209"/>
                  <a:gd name="T52" fmla="*/ 106 w 323"/>
                  <a:gd name="T53" fmla="*/ 34 h 209"/>
                  <a:gd name="T54" fmla="*/ 71 w 323"/>
                  <a:gd name="T55" fmla="*/ 49 h 209"/>
                  <a:gd name="T56" fmla="*/ 59 w 323"/>
                  <a:gd name="T57" fmla="*/ 70 h 209"/>
                  <a:gd name="T58" fmla="*/ 1 w 323"/>
                  <a:gd name="T59" fmla="*/ 137 h 209"/>
                  <a:gd name="T60" fmla="*/ 20 w 323"/>
                  <a:gd name="T61" fmla="*/ 188 h 209"/>
                  <a:gd name="T62" fmla="*/ 69 w 323"/>
                  <a:gd name="T63" fmla="*/ 209 h 209"/>
                  <a:gd name="T64" fmla="*/ 71 w 323"/>
                  <a:gd name="T65" fmla="*/ 209 h 209"/>
                  <a:gd name="T66" fmla="*/ 71 w 323"/>
                  <a:gd name="T67" fmla="*/ 209 h 209"/>
                  <a:gd name="T68" fmla="*/ 263 w 323"/>
                  <a:gd name="T69" fmla="*/ 209 h 209"/>
                  <a:gd name="T70" fmla="*/ 305 w 323"/>
                  <a:gd name="T71" fmla="*/ 192 h 209"/>
                  <a:gd name="T72" fmla="*/ 323 w 323"/>
                  <a:gd name="T73" fmla="*/ 149 h 209"/>
                  <a:gd name="T74" fmla="*/ 283 w 323"/>
                  <a:gd name="T75" fmla="*/ 93 h 209"/>
                  <a:gd name="T76" fmla="*/ 271 w 323"/>
                  <a:gd name="T77" fmla="*/ 42 h 209"/>
                  <a:gd name="T78" fmla="*/ 218 w 323"/>
                  <a:gd name="T79" fmla="*/ 2 h 209"/>
                  <a:gd name="T80" fmla="*/ 196 w 323"/>
                  <a:gd name="T81" fmla="*/ 0 h 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23" h="209">
                    <a:moveTo>
                      <a:pt x="196" y="20"/>
                    </a:moveTo>
                    <a:cubicBezTo>
                      <a:pt x="202" y="20"/>
                      <a:pt x="207" y="21"/>
                      <a:pt x="213" y="22"/>
                    </a:cubicBezTo>
                    <a:cubicBezTo>
                      <a:pt x="230" y="26"/>
                      <a:pt x="245" y="37"/>
                      <a:pt x="254" y="53"/>
                    </a:cubicBezTo>
                    <a:cubicBezTo>
                      <a:pt x="263" y="68"/>
                      <a:pt x="266" y="86"/>
                      <a:pt x="262" y="103"/>
                    </a:cubicBezTo>
                    <a:cubicBezTo>
                      <a:pt x="261" y="105"/>
                      <a:pt x="262" y="106"/>
                      <a:pt x="262" y="108"/>
                    </a:cubicBezTo>
                    <a:cubicBezTo>
                      <a:pt x="263" y="109"/>
                      <a:pt x="265" y="110"/>
                      <a:pt x="266" y="110"/>
                    </a:cubicBezTo>
                    <a:cubicBezTo>
                      <a:pt x="287" y="112"/>
                      <a:pt x="303" y="129"/>
                      <a:pt x="303" y="149"/>
                    </a:cubicBezTo>
                    <a:cubicBezTo>
                      <a:pt x="303" y="171"/>
                      <a:pt x="285" y="189"/>
                      <a:pt x="263" y="189"/>
                    </a:cubicBezTo>
                    <a:cubicBezTo>
                      <a:pt x="71" y="189"/>
                      <a:pt x="71" y="189"/>
                      <a:pt x="71" y="189"/>
                    </a:cubicBezTo>
                    <a:cubicBezTo>
                      <a:pt x="70" y="189"/>
                      <a:pt x="70" y="189"/>
                      <a:pt x="70" y="189"/>
                    </a:cubicBezTo>
                    <a:cubicBezTo>
                      <a:pt x="56" y="189"/>
                      <a:pt x="44" y="183"/>
                      <a:pt x="35" y="174"/>
                    </a:cubicBezTo>
                    <a:cubicBezTo>
                      <a:pt x="25" y="164"/>
                      <a:pt x="20" y="151"/>
                      <a:pt x="21" y="138"/>
                    </a:cubicBezTo>
                    <a:cubicBezTo>
                      <a:pt x="21" y="111"/>
                      <a:pt x="44" y="89"/>
                      <a:pt x="71" y="89"/>
                    </a:cubicBezTo>
                    <a:cubicBezTo>
                      <a:pt x="72" y="89"/>
                      <a:pt x="72" y="89"/>
                      <a:pt x="72" y="89"/>
                    </a:cubicBezTo>
                    <a:cubicBezTo>
                      <a:pt x="72" y="89"/>
                      <a:pt x="72" y="89"/>
                      <a:pt x="72" y="89"/>
                    </a:cubicBezTo>
                    <a:cubicBezTo>
                      <a:pt x="74" y="89"/>
                      <a:pt x="75" y="88"/>
                      <a:pt x="76" y="87"/>
                    </a:cubicBezTo>
                    <a:cubicBezTo>
                      <a:pt x="77" y="86"/>
                      <a:pt x="78" y="85"/>
                      <a:pt x="77" y="84"/>
                    </a:cubicBezTo>
                    <a:cubicBezTo>
                      <a:pt x="77" y="76"/>
                      <a:pt x="80" y="68"/>
                      <a:pt x="86" y="63"/>
                    </a:cubicBezTo>
                    <a:cubicBezTo>
                      <a:pt x="91" y="57"/>
                      <a:pt x="98" y="54"/>
                      <a:pt x="106" y="54"/>
                    </a:cubicBezTo>
                    <a:cubicBezTo>
                      <a:pt x="114" y="54"/>
                      <a:pt x="121" y="57"/>
                      <a:pt x="126" y="62"/>
                    </a:cubicBezTo>
                    <a:cubicBezTo>
                      <a:pt x="127" y="63"/>
                      <a:pt x="129" y="64"/>
                      <a:pt x="130" y="64"/>
                    </a:cubicBezTo>
                    <a:cubicBezTo>
                      <a:pt x="130" y="64"/>
                      <a:pt x="131" y="64"/>
                      <a:pt x="131" y="64"/>
                    </a:cubicBezTo>
                    <a:cubicBezTo>
                      <a:pt x="133" y="63"/>
                      <a:pt x="134" y="62"/>
                      <a:pt x="135" y="61"/>
                    </a:cubicBezTo>
                    <a:cubicBezTo>
                      <a:pt x="145" y="36"/>
                      <a:pt x="169" y="20"/>
                      <a:pt x="196" y="20"/>
                    </a:cubicBezTo>
                    <a:moveTo>
                      <a:pt x="196" y="0"/>
                    </a:moveTo>
                    <a:cubicBezTo>
                      <a:pt x="167" y="0"/>
                      <a:pt x="141" y="14"/>
                      <a:pt x="125" y="38"/>
                    </a:cubicBezTo>
                    <a:cubicBezTo>
                      <a:pt x="119" y="35"/>
                      <a:pt x="113" y="34"/>
                      <a:pt x="106" y="34"/>
                    </a:cubicBezTo>
                    <a:cubicBezTo>
                      <a:pt x="93" y="34"/>
                      <a:pt x="81" y="39"/>
                      <a:pt x="71" y="49"/>
                    </a:cubicBezTo>
                    <a:cubicBezTo>
                      <a:pt x="66" y="54"/>
                      <a:pt x="61" y="62"/>
                      <a:pt x="59" y="70"/>
                    </a:cubicBezTo>
                    <a:cubicBezTo>
                      <a:pt x="27" y="75"/>
                      <a:pt x="2" y="104"/>
                      <a:pt x="1" y="137"/>
                    </a:cubicBezTo>
                    <a:cubicBezTo>
                      <a:pt x="0" y="156"/>
                      <a:pt x="7" y="174"/>
                      <a:pt x="20" y="188"/>
                    </a:cubicBezTo>
                    <a:cubicBezTo>
                      <a:pt x="33" y="201"/>
                      <a:pt x="51" y="209"/>
                      <a:pt x="69" y="209"/>
                    </a:cubicBezTo>
                    <a:cubicBezTo>
                      <a:pt x="71" y="209"/>
                      <a:pt x="71" y="209"/>
                      <a:pt x="71" y="209"/>
                    </a:cubicBezTo>
                    <a:cubicBezTo>
                      <a:pt x="71" y="209"/>
                      <a:pt x="71" y="209"/>
                      <a:pt x="71" y="209"/>
                    </a:cubicBezTo>
                    <a:cubicBezTo>
                      <a:pt x="263" y="209"/>
                      <a:pt x="263" y="209"/>
                      <a:pt x="263" y="209"/>
                    </a:cubicBezTo>
                    <a:cubicBezTo>
                      <a:pt x="279" y="209"/>
                      <a:pt x="294" y="203"/>
                      <a:pt x="305" y="192"/>
                    </a:cubicBezTo>
                    <a:cubicBezTo>
                      <a:pt x="316" y="180"/>
                      <a:pt x="323" y="165"/>
                      <a:pt x="323" y="149"/>
                    </a:cubicBezTo>
                    <a:cubicBezTo>
                      <a:pt x="323" y="124"/>
                      <a:pt x="307" y="102"/>
                      <a:pt x="283" y="93"/>
                    </a:cubicBezTo>
                    <a:cubicBezTo>
                      <a:pt x="285" y="76"/>
                      <a:pt x="281" y="58"/>
                      <a:pt x="271" y="42"/>
                    </a:cubicBezTo>
                    <a:cubicBezTo>
                      <a:pt x="259" y="22"/>
                      <a:pt x="240" y="8"/>
                      <a:pt x="218" y="2"/>
                    </a:cubicBezTo>
                    <a:cubicBezTo>
                      <a:pt x="211" y="1"/>
                      <a:pt x="203" y="0"/>
                      <a:pt x="196" y="0"/>
                    </a:cubicBezTo>
                    <a:close/>
                  </a:path>
                </a:pathLst>
              </a:custGeom>
              <a:solidFill>
                <a:srgbClr val="00AEEF"/>
              </a:solidFill>
              <a:ln w="38100">
                <a:noFill/>
              </a:ln>
            </p:spPr>
            <p:txBody>
              <a:bodyPr vert="horz" wrap="square" lIns="91416" tIns="45708" rIns="91416" bIns="45708" numCol="1" anchor="t" anchorCtr="0" compatLnSpc="1">
                <a:prstTxWarp prst="textNoShape">
                  <a:avLst/>
                </a:prstTxWarp>
              </a:bodyPr>
              <a:lstStyle/>
              <a:p>
                <a:pPr defTabSz="914171">
                  <a:defRPr/>
                </a:pPr>
                <a:endParaRPr lang="en-US" sz="1350" b="1" kern="0">
                  <a:solidFill>
                    <a:srgbClr val="000000"/>
                  </a:solidFill>
                  <a:latin typeface="Arial"/>
                </a:endParaRPr>
              </a:p>
            </p:txBody>
          </p:sp>
        </p:grpSp>
      </p:grpSp>
      <p:sp>
        <p:nvSpPr>
          <p:cNvPr id="225" name="TextBox 224"/>
          <p:cNvSpPr txBox="1"/>
          <p:nvPr/>
        </p:nvSpPr>
        <p:spPr>
          <a:xfrm>
            <a:off x="331962" y="4199548"/>
            <a:ext cx="843500" cy="461665"/>
          </a:xfrm>
          <a:prstGeom prst="rect">
            <a:avLst/>
          </a:prstGeom>
          <a:noFill/>
        </p:spPr>
        <p:txBody>
          <a:bodyPr wrap="square" rtlCol="0">
            <a:spAutoFit/>
          </a:bodyPr>
          <a:lstStyle/>
          <a:p>
            <a:pPr algn="ctr" defTabSz="914126"/>
            <a:r>
              <a:rPr lang="en-US" sz="1200" kern="0" dirty="0">
                <a:solidFill>
                  <a:srgbClr val="404040"/>
                </a:solidFill>
              </a:rPr>
              <a:t>Regional</a:t>
            </a:r>
            <a:br>
              <a:rPr lang="en-US" sz="1200" kern="0" dirty="0">
                <a:solidFill>
                  <a:srgbClr val="404040"/>
                </a:solidFill>
              </a:rPr>
            </a:br>
            <a:r>
              <a:rPr lang="en-US" sz="1200" kern="0" dirty="0">
                <a:solidFill>
                  <a:srgbClr val="404040"/>
                </a:solidFill>
              </a:rPr>
              <a:t>Office</a:t>
            </a:r>
          </a:p>
        </p:txBody>
      </p:sp>
      <p:sp>
        <p:nvSpPr>
          <p:cNvPr id="227" name="TextBox 226"/>
          <p:cNvSpPr txBox="1"/>
          <p:nvPr/>
        </p:nvSpPr>
        <p:spPr>
          <a:xfrm>
            <a:off x="227264" y="2592755"/>
            <a:ext cx="1052896" cy="461665"/>
          </a:xfrm>
          <a:prstGeom prst="rect">
            <a:avLst/>
          </a:prstGeom>
          <a:noFill/>
        </p:spPr>
        <p:txBody>
          <a:bodyPr wrap="square" rtlCol="0">
            <a:spAutoFit/>
          </a:bodyPr>
          <a:lstStyle/>
          <a:p>
            <a:pPr algn="ctr" defTabSz="914126"/>
            <a:r>
              <a:rPr lang="en-US" sz="1200" kern="0" dirty="0">
                <a:solidFill>
                  <a:srgbClr val="404040"/>
                </a:solidFill>
              </a:rPr>
              <a:t>Headquarters Data Center</a:t>
            </a:r>
          </a:p>
        </p:txBody>
      </p:sp>
      <p:grpSp>
        <p:nvGrpSpPr>
          <p:cNvPr id="228" name="Group 227"/>
          <p:cNvGrpSpPr/>
          <p:nvPr/>
        </p:nvGrpSpPr>
        <p:grpSpPr>
          <a:xfrm>
            <a:off x="388924" y="3628314"/>
            <a:ext cx="737542" cy="574422"/>
            <a:chOff x="529577" y="4937045"/>
            <a:chExt cx="476392" cy="371030"/>
          </a:xfrm>
          <a:effectLst>
            <a:outerShdw blurRad="88900" sx="102000" sy="102000" algn="ctr" rotWithShape="0">
              <a:prstClr val="black">
                <a:alpha val="67000"/>
              </a:prstClr>
            </a:outerShdw>
          </a:effectLst>
        </p:grpSpPr>
        <p:sp>
          <p:nvSpPr>
            <p:cNvPr id="229" name="Rectangle 228"/>
            <p:cNvSpPr/>
            <p:nvPr/>
          </p:nvSpPr>
          <p:spPr>
            <a:xfrm>
              <a:off x="834121" y="5031076"/>
              <a:ext cx="156995" cy="156995"/>
            </a:xfrm>
            <a:prstGeom prst="rect">
              <a:avLst/>
            </a:prstGeom>
            <a:solidFill>
              <a:sysClr val="window" lastClr="FFFFFF"/>
            </a:solidFill>
            <a:ln w="9525">
              <a:noFill/>
              <a:miter lim="800000"/>
              <a:headEnd/>
              <a:tailEnd/>
            </a:ln>
          </p:spPr>
          <p:txBody>
            <a:bodyPr wrap="none" rtlCol="0" anchor="ctr"/>
            <a:lstStyle/>
            <a:p>
              <a:pPr algn="ctr">
                <a:defRPr/>
              </a:pPr>
              <a:endParaRPr lang="en-US" kern="0" dirty="0">
                <a:solidFill>
                  <a:srgbClr val="09ADFF"/>
                </a:solidFill>
                <a:latin typeface="Arial"/>
              </a:endParaRPr>
            </a:p>
          </p:txBody>
        </p:sp>
        <p:sp>
          <p:nvSpPr>
            <p:cNvPr id="230" name="Rectangle 229"/>
            <p:cNvSpPr/>
            <p:nvPr/>
          </p:nvSpPr>
          <p:spPr>
            <a:xfrm>
              <a:off x="541658" y="5031076"/>
              <a:ext cx="239392" cy="156995"/>
            </a:xfrm>
            <a:prstGeom prst="rect">
              <a:avLst/>
            </a:prstGeom>
            <a:solidFill>
              <a:sysClr val="window" lastClr="FFFFFF"/>
            </a:solidFill>
            <a:ln w="9525">
              <a:noFill/>
              <a:miter lim="800000"/>
              <a:headEnd/>
              <a:tailEnd/>
            </a:ln>
          </p:spPr>
          <p:txBody>
            <a:bodyPr wrap="none" rtlCol="0" anchor="ctr"/>
            <a:lstStyle/>
            <a:p>
              <a:pPr algn="ctr">
                <a:defRPr/>
              </a:pPr>
              <a:endParaRPr lang="en-US" kern="0" dirty="0">
                <a:solidFill>
                  <a:srgbClr val="09ADFF"/>
                </a:solidFill>
                <a:latin typeface="Arial"/>
              </a:endParaRPr>
            </a:p>
          </p:txBody>
        </p:sp>
        <p:grpSp>
          <p:nvGrpSpPr>
            <p:cNvPr id="231" name="Group 230"/>
            <p:cNvGrpSpPr/>
            <p:nvPr/>
          </p:nvGrpSpPr>
          <p:grpSpPr>
            <a:xfrm>
              <a:off x="529577" y="4937045"/>
              <a:ext cx="476392" cy="371030"/>
              <a:chOff x="5987864" y="2180986"/>
              <a:chExt cx="2670175" cy="2079626"/>
            </a:xfrm>
          </p:grpSpPr>
          <p:sp>
            <p:nvSpPr>
              <p:cNvPr id="232" name="Freeform 5"/>
              <p:cNvSpPr>
                <a:spLocks noEditPoints="1"/>
              </p:cNvSpPr>
              <p:nvPr/>
            </p:nvSpPr>
            <p:spPr bwMode="auto">
              <a:xfrm>
                <a:off x="5987864" y="2585799"/>
                <a:ext cx="2670175" cy="1674813"/>
              </a:xfrm>
              <a:custGeom>
                <a:avLst/>
                <a:gdLst>
                  <a:gd name="T0" fmla="*/ 0 w 1682"/>
                  <a:gd name="T1" fmla="*/ 0 h 1055"/>
                  <a:gd name="T2" fmla="*/ 0 w 1682"/>
                  <a:gd name="T3" fmla="*/ 1055 h 1055"/>
                  <a:gd name="T4" fmla="*/ 610 w 1682"/>
                  <a:gd name="T5" fmla="*/ 1055 h 1055"/>
                  <a:gd name="T6" fmla="*/ 610 w 1682"/>
                  <a:gd name="T7" fmla="*/ 670 h 1055"/>
                  <a:gd name="T8" fmla="*/ 994 w 1682"/>
                  <a:gd name="T9" fmla="*/ 670 h 1055"/>
                  <a:gd name="T10" fmla="*/ 994 w 1682"/>
                  <a:gd name="T11" fmla="*/ 1055 h 1055"/>
                  <a:gd name="T12" fmla="*/ 1682 w 1682"/>
                  <a:gd name="T13" fmla="*/ 1055 h 1055"/>
                  <a:gd name="T14" fmla="*/ 1682 w 1682"/>
                  <a:gd name="T15" fmla="*/ 0 h 1055"/>
                  <a:gd name="T16" fmla="*/ 0 w 1682"/>
                  <a:gd name="T17" fmla="*/ 0 h 1055"/>
                  <a:gd name="T18" fmla="*/ 303 w 1682"/>
                  <a:gd name="T19" fmla="*/ 572 h 1055"/>
                  <a:gd name="T20" fmla="*/ 90 w 1682"/>
                  <a:gd name="T21" fmla="*/ 572 h 1055"/>
                  <a:gd name="T22" fmla="*/ 90 w 1682"/>
                  <a:gd name="T23" fmla="*/ 361 h 1055"/>
                  <a:gd name="T24" fmla="*/ 303 w 1682"/>
                  <a:gd name="T25" fmla="*/ 361 h 1055"/>
                  <a:gd name="T26" fmla="*/ 303 w 1682"/>
                  <a:gd name="T27" fmla="*/ 572 h 1055"/>
                  <a:gd name="T28" fmla="*/ 303 w 1682"/>
                  <a:gd name="T29" fmla="*/ 313 h 1055"/>
                  <a:gd name="T30" fmla="*/ 90 w 1682"/>
                  <a:gd name="T31" fmla="*/ 313 h 1055"/>
                  <a:gd name="T32" fmla="*/ 90 w 1682"/>
                  <a:gd name="T33" fmla="*/ 100 h 1055"/>
                  <a:gd name="T34" fmla="*/ 303 w 1682"/>
                  <a:gd name="T35" fmla="*/ 100 h 1055"/>
                  <a:gd name="T36" fmla="*/ 303 w 1682"/>
                  <a:gd name="T37" fmla="*/ 313 h 1055"/>
                  <a:gd name="T38" fmla="*/ 553 w 1682"/>
                  <a:gd name="T39" fmla="*/ 572 h 1055"/>
                  <a:gd name="T40" fmla="*/ 341 w 1682"/>
                  <a:gd name="T41" fmla="*/ 572 h 1055"/>
                  <a:gd name="T42" fmla="*/ 341 w 1682"/>
                  <a:gd name="T43" fmla="*/ 361 h 1055"/>
                  <a:gd name="T44" fmla="*/ 553 w 1682"/>
                  <a:gd name="T45" fmla="*/ 361 h 1055"/>
                  <a:gd name="T46" fmla="*/ 553 w 1682"/>
                  <a:gd name="T47" fmla="*/ 572 h 1055"/>
                  <a:gd name="T48" fmla="*/ 553 w 1682"/>
                  <a:gd name="T49" fmla="*/ 313 h 1055"/>
                  <a:gd name="T50" fmla="*/ 341 w 1682"/>
                  <a:gd name="T51" fmla="*/ 313 h 1055"/>
                  <a:gd name="T52" fmla="*/ 341 w 1682"/>
                  <a:gd name="T53" fmla="*/ 100 h 1055"/>
                  <a:gd name="T54" fmla="*/ 553 w 1682"/>
                  <a:gd name="T55" fmla="*/ 100 h 1055"/>
                  <a:gd name="T56" fmla="*/ 553 w 1682"/>
                  <a:gd name="T57" fmla="*/ 313 h 1055"/>
                  <a:gd name="T58" fmla="*/ 802 w 1682"/>
                  <a:gd name="T59" fmla="*/ 572 h 1055"/>
                  <a:gd name="T60" fmla="*/ 591 w 1682"/>
                  <a:gd name="T61" fmla="*/ 572 h 1055"/>
                  <a:gd name="T62" fmla="*/ 591 w 1682"/>
                  <a:gd name="T63" fmla="*/ 361 h 1055"/>
                  <a:gd name="T64" fmla="*/ 802 w 1682"/>
                  <a:gd name="T65" fmla="*/ 361 h 1055"/>
                  <a:gd name="T66" fmla="*/ 802 w 1682"/>
                  <a:gd name="T67" fmla="*/ 572 h 1055"/>
                  <a:gd name="T68" fmla="*/ 802 w 1682"/>
                  <a:gd name="T69" fmla="*/ 313 h 1055"/>
                  <a:gd name="T70" fmla="*/ 591 w 1682"/>
                  <a:gd name="T71" fmla="*/ 313 h 1055"/>
                  <a:gd name="T72" fmla="*/ 591 w 1682"/>
                  <a:gd name="T73" fmla="*/ 100 h 1055"/>
                  <a:gd name="T74" fmla="*/ 802 w 1682"/>
                  <a:gd name="T75" fmla="*/ 100 h 1055"/>
                  <a:gd name="T76" fmla="*/ 802 w 1682"/>
                  <a:gd name="T77" fmla="*/ 313 h 1055"/>
                  <a:gd name="T78" fmla="*/ 1338 w 1682"/>
                  <a:gd name="T79" fmla="*/ 572 h 1055"/>
                  <a:gd name="T80" fmla="*/ 1127 w 1682"/>
                  <a:gd name="T81" fmla="*/ 572 h 1055"/>
                  <a:gd name="T82" fmla="*/ 1127 w 1682"/>
                  <a:gd name="T83" fmla="*/ 361 h 1055"/>
                  <a:gd name="T84" fmla="*/ 1338 w 1682"/>
                  <a:gd name="T85" fmla="*/ 361 h 1055"/>
                  <a:gd name="T86" fmla="*/ 1338 w 1682"/>
                  <a:gd name="T87" fmla="*/ 572 h 1055"/>
                  <a:gd name="T88" fmla="*/ 1338 w 1682"/>
                  <a:gd name="T89" fmla="*/ 313 h 1055"/>
                  <a:gd name="T90" fmla="*/ 1127 w 1682"/>
                  <a:gd name="T91" fmla="*/ 313 h 1055"/>
                  <a:gd name="T92" fmla="*/ 1127 w 1682"/>
                  <a:gd name="T93" fmla="*/ 100 h 1055"/>
                  <a:gd name="T94" fmla="*/ 1338 w 1682"/>
                  <a:gd name="T95" fmla="*/ 100 h 1055"/>
                  <a:gd name="T96" fmla="*/ 1338 w 1682"/>
                  <a:gd name="T97" fmla="*/ 313 h 1055"/>
                  <a:gd name="T98" fmla="*/ 1590 w 1682"/>
                  <a:gd name="T99" fmla="*/ 572 h 1055"/>
                  <a:gd name="T100" fmla="*/ 1376 w 1682"/>
                  <a:gd name="T101" fmla="*/ 572 h 1055"/>
                  <a:gd name="T102" fmla="*/ 1376 w 1682"/>
                  <a:gd name="T103" fmla="*/ 361 h 1055"/>
                  <a:gd name="T104" fmla="*/ 1590 w 1682"/>
                  <a:gd name="T105" fmla="*/ 361 h 1055"/>
                  <a:gd name="T106" fmla="*/ 1590 w 1682"/>
                  <a:gd name="T107" fmla="*/ 572 h 1055"/>
                  <a:gd name="T108" fmla="*/ 1590 w 1682"/>
                  <a:gd name="T109" fmla="*/ 313 h 1055"/>
                  <a:gd name="T110" fmla="*/ 1376 w 1682"/>
                  <a:gd name="T111" fmla="*/ 313 h 1055"/>
                  <a:gd name="T112" fmla="*/ 1376 w 1682"/>
                  <a:gd name="T113" fmla="*/ 100 h 1055"/>
                  <a:gd name="T114" fmla="*/ 1590 w 1682"/>
                  <a:gd name="T115" fmla="*/ 100 h 1055"/>
                  <a:gd name="T116" fmla="*/ 1590 w 1682"/>
                  <a:gd name="T117" fmla="*/ 313 h 10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682" h="1055">
                    <a:moveTo>
                      <a:pt x="0" y="0"/>
                    </a:moveTo>
                    <a:lnTo>
                      <a:pt x="0" y="1055"/>
                    </a:lnTo>
                    <a:lnTo>
                      <a:pt x="610" y="1055"/>
                    </a:lnTo>
                    <a:lnTo>
                      <a:pt x="610" y="670"/>
                    </a:lnTo>
                    <a:lnTo>
                      <a:pt x="994" y="670"/>
                    </a:lnTo>
                    <a:lnTo>
                      <a:pt x="994" y="1055"/>
                    </a:lnTo>
                    <a:lnTo>
                      <a:pt x="1682" y="1055"/>
                    </a:lnTo>
                    <a:lnTo>
                      <a:pt x="1682" y="0"/>
                    </a:lnTo>
                    <a:lnTo>
                      <a:pt x="0" y="0"/>
                    </a:lnTo>
                    <a:close/>
                    <a:moveTo>
                      <a:pt x="303" y="572"/>
                    </a:moveTo>
                    <a:lnTo>
                      <a:pt x="90" y="572"/>
                    </a:lnTo>
                    <a:lnTo>
                      <a:pt x="90" y="361"/>
                    </a:lnTo>
                    <a:lnTo>
                      <a:pt x="303" y="361"/>
                    </a:lnTo>
                    <a:lnTo>
                      <a:pt x="303" y="572"/>
                    </a:lnTo>
                    <a:close/>
                    <a:moveTo>
                      <a:pt x="303" y="313"/>
                    </a:moveTo>
                    <a:lnTo>
                      <a:pt x="90" y="313"/>
                    </a:lnTo>
                    <a:lnTo>
                      <a:pt x="90" y="100"/>
                    </a:lnTo>
                    <a:lnTo>
                      <a:pt x="303" y="100"/>
                    </a:lnTo>
                    <a:lnTo>
                      <a:pt x="303" y="313"/>
                    </a:lnTo>
                    <a:close/>
                    <a:moveTo>
                      <a:pt x="553" y="572"/>
                    </a:moveTo>
                    <a:lnTo>
                      <a:pt x="341" y="572"/>
                    </a:lnTo>
                    <a:lnTo>
                      <a:pt x="341" y="361"/>
                    </a:lnTo>
                    <a:lnTo>
                      <a:pt x="553" y="361"/>
                    </a:lnTo>
                    <a:lnTo>
                      <a:pt x="553" y="572"/>
                    </a:lnTo>
                    <a:close/>
                    <a:moveTo>
                      <a:pt x="553" y="313"/>
                    </a:moveTo>
                    <a:lnTo>
                      <a:pt x="341" y="313"/>
                    </a:lnTo>
                    <a:lnTo>
                      <a:pt x="341" y="100"/>
                    </a:lnTo>
                    <a:lnTo>
                      <a:pt x="553" y="100"/>
                    </a:lnTo>
                    <a:lnTo>
                      <a:pt x="553" y="313"/>
                    </a:lnTo>
                    <a:close/>
                    <a:moveTo>
                      <a:pt x="802" y="572"/>
                    </a:moveTo>
                    <a:lnTo>
                      <a:pt x="591" y="572"/>
                    </a:lnTo>
                    <a:lnTo>
                      <a:pt x="591" y="361"/>
                    </a:lnTo>
                    <a:lnTo>
                      <a:pt x="802" y="361"/>
                    </a:lnTo>
                    <a:lnTo>
                      <a:pt x="802" y="572"/>
                    </a:lnTo>
                    <a:close/>
                    <a:moveTo>
                      <a:pt x="802" y="313"/>
                    </a:moveTo>
                    <a:lnTo>
                      <a:pt x="591" y="313"/>
                    </a:lnTo>
                    <a:lnTo>
                      <a:pt x="591" y="100"/>
                    </a:lnTo>
                    <a:lnTo>
                      <a:pt x="802" y="100"/>
                    </a:lnTo>
                    <a:lnTo>
                      <a:pt x="802" y="313"/>
                    </a:lnTo>
                    <a:close/>
                    <a:moveTo>
                      <a:pt x="1338" y="572"/>
                    </a:moveTo>
                    <a:lnTo>
                      <a:pt x="1127" y="572"/>
                    </a:lnTo>
                    <a:lnTo>
                      <a:pt x="1127" y="361"/>
                    </a:lnTo>
                    <a:lnTo>
                      <a:pt x="1338" y="361"/>
                    </a:lnTo>
                    <a:lnTo>
                      <a:pt x="1338" y="572"/>
                    </a:lnTo>
                    <a:close/>
                    <a:moveTo>
                      <a:pt x="1338" y="313"/>
                    </a:moveTo>
                    <a:lnTo>
                      <a:pt x="1127" y="313"/>
                    </a:lnTo>
                    <a:lnTo>
                      <a:pt x="1127" y="100"/>
                    </a:lnTo>
                    <a:lnTo>
                      <a:pt x="1338" y="100"/>
                    </a:lnTo>
                    <a:lnTo>
                      <a:pt x="1338" y="313"/>
                    </a:lnTo>
                    <a:close/>
                    <a:moveTo>
                      <a:pt x="1590" y="572"/>
                    </a:moveTo>
                    <a:lnTo>
                      <a:pt x="1376" y="572"/>
                    </a:lnTo>
                    <a:lnTo>
                      <a:pt x="1376" y="361"/>
                    </a:lnTo>
                    <a:lnTo>
                      <a:pt x="1590" y="361"/>
                    </a:lnTo>
                    <a:lnTo>
                      <a:pt x="1590" y="572"/>
                    </a:lnTo>
                    <a:close/>
                    <a:moveTo>
                      <a:pt x="1590" y="313"/>
                    </a:moveTo>
                    <a:lnTo>
                      <a:pt x="1376" y="313"/>
                    </a:lnTo>
                    <a:lnTo>
                      <a:pt x="1376" y="100"/>
                    </a:lnTo>
                    <a:lnTo>
                      <a:pt x="1590" y="100"/>
                    </a:lnTo>
                    <a:lnTo>
                      <a:pt x="1590" y="313"/>
                    </a:lnTo>
                    <a:close/>
                  </a:path>
                </a:pathLst>
              </a:custGeom>
              <a:solidFill>
                <a:srgbClr val="5A6771"/>
              </a:solidFill>
              <a:ln>
                <a:noFill/>
              </a:ln>
            </p:spPr>
            <p:txBody>
              <a:bodyPr vert="horz" wrap="square" lIns="91440" tIns="45720" rIns="91440" bIns="45720" numCol="1" anchor="t" anchorCtr="0" compatLnSpc="1">
                <a:prstTxWarp prst="textNoShape">
                  <a:avLst/>
                </a:prstTxWarp>
              </a:bodyPr>
              <a:lstStyle/>
              <a:p>
                <a:pPr>
                  <a:defRPr/>
                </a:pPr>
                <a:endParaRPr lang="en-US" kern="0" dirty="0">
                  <a:solidFill>
                    <a:srgbClr val="000000"/>
                  </a:solidFill>
                  <a:latin typeface="Arial"/>
                </a:endParaRPr>
              </a:p>
            </p:txBody>
          </p:sp>
          <p:sp>
            <p:nvSpPr>
              <p:cNvPr id="233" name="Freeform 6"/>
              <p:cNvSpPr>
                <a:spLocks/>
              </p:cNvSpPr>
              <p:nvPr/>
            </p:nvSpPr>
            <p:spPr bwMode="auto">
              <a:xfrm>
                <a:off x="7261039" y="2180986"/>
                <a:ext cx="1393825" cy="404813"/>
              </a:xfrm>
              <a:custGeom>
                <a:avLst/>
                <a:gdLst>
                  <a:gd name="T0" fmla="*/ 0 w 878"/>
                  <a:gd name="T1" fmla="*/ 0 h 255"/>
                  <a:gd name="T2" fmla="*/ 878 w 878"/>
                  <a:gd name="T3" fmla="*/ 255 h 255"/>
                  <a:gd name="T4" fmla="*/ 0 w 878"/>
                  <a:gd name="T5" fmla="*/ 255 h 255"/>
                  <a:gd name="T6" fmla="*/ 0 w 878"/>
                  <a:gd name="T7" fmla="*/ 0 h 255"/>
                </a:gdLst>
                <a:ahLst/>
                <a:cxnLst>
                  <a:cxn ang="0">
                    <a:pos x="T0" y="T1"/>
                  </a:cxn>
                  <a:cxn ang="0">
                    <a:pos x="T2" y="T3"/>
                  </a:cxn>
                  <a:cxn ang="0">
                    <a:pos x="T4" y="T5"/>
                  </a:cxn>
                  <a:cxn ang="0">
                    <a:pos x="T6" y="T7"/>
                  </a:cxn>
                </a:cxnLst>
                <a:rect l="0" t="0" r="r" b="b"/>
                <a:pathLst>
                  <a:path w="878" h="255">
                    <a:moveTo>
                      <a:pt x="0" y="0"/>
                    </a:moveTo>
                    <a:lnTo>
                      <a:pt x="878" y="255"/>
                    </a:lnTo>
                    <a:lnTo>
                      <a:pt x="0" y="255"/>
                    </a:lnTo>
                    <a:lnTo>
                      <a:pt x="0" y="0"/>
                    </a:lnTo>
                    <a:close/>
                  </a:path>
                </a:pathLst>
              </a:custGeom>
              <a:solidFill>
                <a:srgbClr val="5A6771"/>
              </a:solidFill>
              <a:ln>
                <a:noFill/>
              </a:ln>
            </p:spPr>
            <p:txBody>
              <a:bodyPr vert="horz" wrap="square" lIns="91440" tIns="45720" rIns="91440" bIns="45720" numCol="1" anchor="t" anchorCtr="0" compatLnSpc="1">
                <a:prstTxWarp prst="textNoShape">
                  <a:avLst/>
                </a:prstTxWarp>
              </a:bodyPr>
              <a:lstStyle/>
              <a:p>
                <a:pPr>
                  <a:defRPr/>
                </a:pPr>
                <a:endParaRPr lang="en-US" kern="0" dirty="0">
                  <a:solidFill>
                    <a:srgbClr val="000000"/>
                  </a:solidFill>
                  <a:latin typeface="Arial"/>
                </a:endParaRPr>
              </a:p>
            </p:txBody>
          </p:sp>
        </p:grpSp>
      </p:grpSp>
      <p:sp>
        <p:nvSpPr>
          <p:cNvPr id="234" name="TextBox 233"/>
          <p:cNvSpPr txBox="1"/>
          <p:nvPr/>
        </p:nvSpPr>
        <p:spPr>
          <a:xfrm>
            <a:off x="386464" y="5659332"/>
            <a:ext cx="734496" cy="461665"/>
          </a:xfrm>
          <a:prstGeom prst="rect">
            <a:avLst/>
          </a:prstGeom>
          <a:noFill/>
        </p:spPr>
        <p:txBody>
          <a:bodyPr wrap="square" rtlCol="0">
            <a:spAutoFit/>
          </a:bodyPr>
          <a:lstStyle>
            <a:defPPr>
              <a:defRPr lang="en-US"/>
            </a:defPPr>
            <a:lvl1pPr algn="ctr" defTabSz="914126">
              <a:defRPr sz="1200" kern="0">
                <a:solidFill>
                  <a:srgbClr val="FFFFFF"/>
                </a:solidFill>
              </a:defRPr>
            </a:lvl1pPr>
          </a:lstStyle>
          <a:p>
            <a:r>
              <a:rPr lang="en-US" dirty="0">
                <a:solidFill>
                  <a:srgbClr val="404040"/>
                </a:solidFill>
              </a:rPr>
              <a:t>Roaming</a:t>
            </a:r>
            <a:br>
              <a:rPr lang="en-US" dirty="0">
                <a:solidFill>
                  <a:srgbClr val="404040"/>
                </a:solidFill>
              </a:rPr>
            </a:br>
            <a:r>
              <a:rPr lang="en-US" dirty="0">
                <a:solidFill>
                  <a:srgbClr val="404040"/>
                </a:solidFill>
              </a:rPr>
              <a:t>Users</a:t>
            </a:r>
          </a:p>
        </p:txBody>
      </p:sp>
      <p:pic>
        <p:nvPicPr>
          <p:cNvPr id="236" name="Picture 23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0267" y="1746531"/>
            <a:ext cx="720367" cy="849759"/>
          </a:xfrm>
          <a:prstGeom prst="rect">
            <a:avLst/>
          </a:prstGeom>
        </p:spPr>
      </p:pic>
      <p:grpSp>
        <p:nvGrpSpPr>
          <p:cNvPr id="237" name="Group 4"/>
          <p:cNvGrpSpPr>
            <a:grpSpLocks noChangeAspect="1"/>
          </p:cNvGrpSpPr>
          <p:nvPr/>
        </p:nvGrpSpPr>
        <p:grpSpPr bwMode="auto">
          <a:xfrm>
            <a:off x="2276749" y="1904283"/>
            <a:ext cx="331446" cy="655929"/>
            <a:chOff x="3303" y="2136"/>
            <a:chExt cx="238" cy="471"/>
          </a:xfrm>
        </p:grpSpPr>
        <p:sp>
          <p:nvSpPr>
            <p:cNvPr id="238" name="Rectangle 5"/>
            <p:cNvSpPr>
              <a:spLocks noChangeArrowheads="1"/>
            </p:cNvSpPr>
            <p:nvPr/>
          </p:nvSpPr>
          <p:spPr bwMode="auto">
            <a:xfrm>
              <a:off x="3315" y="2168"/>
              <a:ext cx="217" cy="43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6" tIns="45708" rIns="91416" bIns="45708" numCol="1" anchor="t" anchorCtr="0" compatLnSpc="1">
              <a:prstTxWarp prst="textNoShape">
                <a:avLst/>
              </a:prstTxWarp>
            </a:bodyPr>
            <a:lstStyle/>
            <a:p>
              <a:pPr defTabSz="914103">
                <a:defRPr/>
              </a:pPr>
              <a:endParaRPr lang="en-US" sz="1899" kern="0" dirty="0">
                <a:solidFill>
                  <a:srgbClr val="000000"/>
                </a:solidFill>
                <a:latin typeface="Arial"/>
              </a:endParaRPr>
            </a:p>
          </p:txBody>
        </p:sp>
        <p:sp>
          <p:nvSpPr>
            <p:cNvPr id="239" name="Freeform 6"/>
            <p:cNvSpPr>
              <a:spLocks noEditPoints="1"/>
            </p:cNvSpPr>
            <p:nvPr/>
          </p:nvSpPr>
          <p:spPr bwMode="auto">
            <a:xfrm>
              <a:off x="3303" y="2136"/>
              <a:ext cx="238" cy="471"/>
            </a:xfrm>
            <a:custGeom>
              <a:avLst/>
              <a:gdLst>
                <a:gd name="T0" fmla="*/ 257 w 273"/>
                <a:gd name="T1" fmla="*/ 0 h 543"/>
                <a:gd name="T2" fmla="*/ 16 w 273"/>
                <a:gd name="T3" fmla="*/ 0 h 543"/>
                <a:gd name="T4" fmla="*/ 0 w 273"/>
                <a:gd name="T5" fmla="*/ 16 h 543"/>
                <a:gd name="T6" fmla="*/ 0 w 273"/>
                <a:gd name="T7" fmla="*/ 527 h 543"/>
                <a:gd name="T8" fmla="*/ 16 w 273"/>
                <a:gd name="T9" fmla="*/ 543 h 543"/>
                <a:gd name="T10" fmla="*/ 257 w 273"/>
                <a:gd name="T11" fmla="*/ 543 h 543"/>
                <a:gd name="T12" fmla="*/ 273 w 273"/>
                <a:gd name="T13" fmla="*/ 527 h 543"/>
                <a:gd name="T14" fmla="*/ 273 w 273"/>
                <a:gd name="T15" fmla="*/ 16 h 543"/>
                <a:gd name="T16" fmla="*/ 257 w 273"/>
                <a:gd name="T17" fmla="*/ 0 h 543"/>
                <a:gd name="T18" fmla="*/ 146 w 273"/>
                <a:gd name="T19" fmla="*/ 521 h 543"/>
                <a:gd name="T20" fmla="*/ 126 w 273"/>
                <a:gd name="T21" fmla="*/ 521 h 543"/>
                <a:gd name="T22" fmla="*/ 126 w 273"/>
                <a:gd name="T23" fmla="*/ 473 h 543"/>
                <a:gd name="T24" fmla="*/ 146 w 273"/>
                <a:gd name="T25" fmla="*/ 473 h 543"/>
                <a:gd name="T26" fmla="*/ 146 w 273"/>
                <a:gd name="T27" fmla="*/ 521 h 543"/>
                <a:gd name="T28" fmla="*/ 249 w 273"/>
                <a:gd name="T29" fmla="*/ 442 h 543"/>
                <a:gd name="T30" fmla="*/ 24 w 273"/>
                <a:gd name="T31" fmla="*/ 442 h 543"/>
                <a:gd name="T32" fmla="*/ 24 w 273"/>
                <a:gd name="T33" fmla="*/ 397 h 543"/>
                <a:gd name="T34" fmla="*/ 249 w 273"/>
                <a:gd name="T35" fmla="*/ 397 h 543"/>
                <a:gd name="T36" fmla="*/ 249 w 273"/>
                <a:gd name="T37" fmla="*/ 442 h 543"/>
                <a:gd name="T38" fmla="*/ 249 w 273"/>
                <a:gd name="T39" fmla="*/ 374 h 543"/>
                <a:gd name="T40" fmla="*/ 24 w 273"/>
                <a:gd name="T41" fmla="*/ 374 h 543"/>
                <a:gd name="T42" fmla="*/ 24 w 273"/>
                <a:gd name="T43" fmla="*/ 329 h 543"/>
                <a:gd name="T44" fmla="*/ 249 w 273"/>
                <a:gd name="T45" fmla="*/ 329 h 543"/>
                <a:gd name="T46" fmla="*/ 249 w 273"/>
                <a:gd name="T47" fmla="*/ 374 h 543"/>
                <a:gd name="T48" fmla="*/ 249 w 273"/>
                <a:gd name="T49" fmla="*/ 306 h 543"/>
                <a:gd name="T50" fmla="*/ 24 w 273"/>
                <a:gd name="T51" fmla="*/ 306 h 543"/>
                <a:gd name="T52" fmla="*/ 24 w 273"/>
                <a:gd name="T53" fmla="*/ 261 h 543"/>
                <a:gd name="T54" fmla="*/ 249 w 273"/>
                <a:gd name="T55" fmla="*/ 261 h 543"/>
                <a:gd name="T56" fmla="*/ 249 w 273"/>
                <a:gd name="T57" fmla="*/ 306 h 543"/>
                <a:gd name="T58" fmla="*/ 249 w 273"/>
                <a:gd name="T59" fmla="*/ 236 h 543"/>
                <a:gd name="T60" fmla="*/ 24 w 273"/>
                <a:gd name="T61" fmla="*/ 236 h 543"/>
                <a:gd name="T62" fmla="*/ 24 w 273"/>
                <a:gd name="T63" fmla="*/ 191 h 543"/>
                <a:gd name="T64" fmla="*/ 249 w 273"/>
                <a:gd name="T65" fmla="*/ 191 h 543"/>
                <a:gd name="T66" fmla="*/ 249 w 273"/>
                <a:gd name="T67" fmla="*/ 236 h 543"/>
                <a:gd name="T68" fmla="*/ 249 w 273"/>
                <a:gd name="T69" fmla="*/ 168 h 543"/>
                <a:gd name="T70" fmla="*/ 24 w 273"/>
                <a:gd name="T71" fmla="*/ 168 h 543"/>
                <a:gd name="T72" fmla="*/ 24 w 273"/>
                <a:gd name="T73" fmla="*/ 123 h 543"/>
                <a:gd name="T74" fmla="*/ 249 w 273"/>
                <a:gd name="T75" fmla="*/ 123 h 543"/>
                <a:gd name="T76" fmla="*/ 249 w 273"/>
                <a:gd name="T77" fmla="*/ 168 h 543"/>
                <a:gd name="T78" fmla="*/ 249 w 273"/>
                <a:gd name="T79" fmla="*/ 100 h 543"/>
                <a:gd name="T80" fmla="*/ 24 w 273"/>
                <a:gd name="T81" fmla="*/ 100 h 543"/>
                <a:gd name="T82" fmla="*/ 24 w 273"/>
                <a:gd name="T83" fmla="*/ 55 h 543"/>
                <a:gd name="T84" fmla="*/ 249 w 273"/>
                <a:gd name="T85" fmla="*/ 55 h 543"/>
                <a:gd name="T86" fmla="*/ 249 w 273"/>
                <a:gd name="T87" fmla="*/ 100 h 5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73" h="543">
                  <a:moveTo>
                    <a:pt x="257" y="0"/>
                  </a:moveTo>
                  <a:cubicBezTo>
                    <a:pt x="16" y="0"/>
                    <a:pt x="16" y="0"/>
                    <a:pt x="16" y="0"/>
                  </a:cubicBezTo>
                  <a:cubicBezTo>
                    <a:pt x="7" y="0"/>
                    <a:pt x="0" y="7"/>
                    <a:pt x="0" y="16"/>
                  </a:cubicBezTo>
                  <a:cubicBezTo>
                    <a:pt x="0" y="527"/>
                    <a:pt x="0" y="527"/>
                    <a:pt x="0" y="527"/>
                  </a:cubicBezTo>
                  <a:cubicBezTo>
                    <a:pt x="0" y="536"/>
                    <a:pt x="7" y="543"/>
                    <a:pt x="16" y="543"/>
                  </a:cubicBezTo>
                  <a:cubicBezTo>
                    <a:pt x="257" y="543"/>
                    <a:pt x="257" y="543"/>
                    <a:pt x="257" y="543"/>
                  </a:cubicBezTo>
                  <a:cubicBezTo>
                    <a:pt x="265" y="543"/>
                    <a:pt x="273" y="536"/>
                    <a:pt x="273" y="527"/>
                  </a:cubicBezTo>
                  <a:cubicBezTo>
                    <a:pt x="273" y="16"/>
                    <a:pt x="273" y="16"/>
                    <a:pt x="273" y="16"/>
                  </a:cubicBezTo>
                  <a:cubicBezTo>
                    <a:pt x="273" y="7"/>
                    <a:pt x="265" y="0"/>
                    <a:pt x="257" y="0"/>
                  </a:cubicBezTo>
                  <a:close/>
                  <a:moveTo>
                    <a:pt x="146" y="521"/>
                  </a:moveTo>
                  <a:cubicBezTo>
                    <a:pt x="126" y="521"/>
                    <a:pt x="126" y="521"/>
                    <a:pt x="126" y="521"/>
                  </a:cubicBezTo>
                  <a:cubicBezTo>
                    <a:pt x="126" y="473"/>
                    <a:pt x="126" y="473"/>
                    <a:pt x="126" y="473"/>
                  </a:cubicBezTo>
                  <a:cubicBezTo>
                    <a:pt x="146" y="473"/>
                    <a:pt x="146" y="473"/>
                    <a:pt x="146" y="473"/>
                  </a:cubicBezTo>
                  <a:lnTo>
                    <a:pt x="146" y="521"/>
                  </a:lnTo>
                  <a:close/>
                  <a:moveTo>
                    <a:pt x="249" y="442"/>
                  </a:moveTo>
                  <a:cubicBezTo>
                    <a:pt x="24" y="442"/>
                    <a:pt x="24" y="442"/>
                    <a:pt x="24" y="442"/>
                  </a:cubicBezTo>
                  <a:cubicBezTo>
                    <a:pt x="24" y="397"/>
                    <a:pt x="24" y="397"/>
                    <a:pt x="24" y="397"/>
                  </a:cubicBezTo>
                  <a:cubicBezTo>
                    <a:pt x="249" y="397"/>
                    <a:pt x="249" y="397"/>
                    <a:pt x="249" y="397"/>
                  </a:cubicBezTo>
                  <a:lnTo>
                    <a:pt x="249" y="442"/>
                  </a:lnTo>
                  <a:close/>
                  <a:moveTo>
                    <a:pt x="249" y="374"/>
                  </a:moveTo>
                  <a:cubicBezTo>
                    <a:pt x="24" y="374"/>
                    <a:pt x="24" y="374"/>
                    <a:pt x="24" y="374"/>
                  </a:cubicBezTo>
                  <a:cubicBezTo>
                    <a:pt x="24" y="329"/>
                    <a:pt x="24" y="329"/>
                    <a:pt x="24" y="329"/>
                  </a:cubicBezTo>
                  <a:cubicBezTo>
                    <a:pt x="249" y="329"/>
                    <a:pt x="249" y="329"/>
                    <a:pt x="249" y="329"/>
                  </a:cubicBezTo>
                  <a:lnTo>
                    <a:pt x="249" y="374"/>
                  </a:lnTo>
                  <a:close/>
                  <a:moveTo>
                    <a:pt x="249" y="306"/>
                  </a:moveTo>
                  <a:cubicBezTo>
                    <a:pt x="24" y="306"/>
                    <a:pt x="24" y="306"/>
                    <a:pt x="24" y="306"/>
                  </a:cubicBezTo>
                  <a:cubicBezTo>
                    <a:pt x="24" y="261"/>
                    <a:pt x="24" y="261"/>
                    <a:pt x="24" y="261"/>
                  </a:cubicBezTo>
                  <a:cubicBezTo>
                    <a:pt x="249" y="261"/>
                    <a:pt x="249" y="261"/>
                    <a:pt x="249" y="261"/>
                  </a:cubicBezTo>
                  <a:lnTo>
                    <a:pt x="249" y="306"/>
                  </a:lnTo>
                  <a:close/>
                  <a:moveTo>
                    <a:pt x="249" y="236"/>
                  </a:moveTo>
                  <a:cubicBezTo>
                    <a:pt x="24" y="236"/>
                    <a:pt x="24" y="236"/>
                    <a:pt x="24" y="236"/>
                  </a:cubicBezTo>
                  <a:cubicBezTo>
                    <a:pt x="24" y="191"/>
                    <a:pt x="24" y="191"/>
                    <a:pt x="24" y="191"/>
                  </a:cubicBezTo>
                  <a:cubicBezTo>
                    <a:pt x="249" y="191"/>
                    <a:pt x="249" y="191"/>
                    <a:pt x="249" y="191"/>
                  </a:cubicBezTo>
                  <a:lnTo>
                    <a:pt x="249" y="236"/>
                  </a:lnTo>
                  <a:close/>
                  <a:moveTo>
                    <a:pt x="249" y="168"/>
                  </a:moveTo>
                  <a:cubicBezTo>
                    <a:pt x="24" y="168"/>
                    <a:pt x="24" y="168"/>
                    <a:pt x="24" y="168"/>
                  </a:cubicBezTo>
                  <a:cubicBezTo>
                    <a:pt x="24" y="123"/>
                    <a:pt x="24" y="123"/>
                    <a:pt x="24" y="123"/>
                  </a:cubicBezTo>
                  <a:cubicBezTo>
                    <a:pt x="249" y="123"/>
                    <a:pt x="249" y="123"/>
                    <a:pt x="249" y="123"/>
                  </a:cubicBezTo>
                  <a:lnTo>
                    <a:pt x="249" y="168"/>
                  </a:lnTo>
                  <a:close/>
                  <a:moveTo>
                    <a:pt x="249" y="100"/>
                  </a:moveTo>
                  <a:cubicBezTo>
                    <a:pt x="24" y="100"/>
                    <a:pt x="24" y="100"/>
                    <a:pt x="24" y="100"/>
                  </a:cubicBezTo>
                  <a:cubicBezTo>
                    <a:pt x="24" y="55"/>
                    <a:pt x="24" y="55"/>
                    <a:pt x="24" y="55"/>
                  </a:cubicBezTo>
                  <a:cubicBezTo>
                    <a:pt x="249" y="55"/>
                    <a:pt x="249" y="55"/>
                    <a:pt x="249" y="55"/>
                  </a:cubicBezTo>
                  <a:lnTo>
                    <a:pt x="249" y="100"/>
                  </a:lnTo>
                  <a:close/>
                </a:path>
              </a:pathLst>
            </a:custGeom>
            <a:solidFill>
              <a:srgbClr val="70707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defTabSz="914103">
                <a:defRPr/>
              </a:pPr>
              <a:endParaRPr lang="en-US" sz="1899" kern="0" dirty="0">
                <a:solidFill>
                  <a:srgbClr val="000000"/>
                </a:solidFill>
                <a:latin typeface="Arial"/>
              </a:endParaRPr>
            </a:p>
          </p:txBody>
        </p:sp>
      </p:grpSp>
      <p:grpSp>
        <p:nvGrpSpPr>
          <p:cNvPr id="240" name="Group 239"/>
          <p:cNvGrpSpPr/>
          <p:nvPr/>
        </p:nvGrpSpPr>
        <p:grpSpPr>
          <a:xfrm>
            <a:off x="2638756" y="2050210"/>
            <a:ext cx="324575" cy="390733"/>
            <a:chOff x="3013418" y="1975878"/>
            <a:chExt cx="324660" cy="390835"/>
          </a:xfrm>
        </p:grpSpPr>
        <p:sp>
          <p:nvSpPr>
            <p:cNvPr id="241" name="Oval 240"/>
            <p:cNvSpPr/>
            <p:nvPr/>
          </p:nvSpPr>
          <p:spPr>
            <a:xfrm>
              <a:off x="3013418" y="1990440"/>
              <a:ext cx="324660" cy="121344"/>
            </a:xfrm>
            <a:prstGeom prst="ellipse">
              <a:avLst/>
            </a:prstGeom>
            <a:solidFill>
              <a:sysClr val="window" lastClr="FFFFFF"/>
            </a:solidFill>
            <a:ln w="9525">
              <a:noFill/>
              <a:miter lim="800000"/>
              <a:headEnd/>
              <a:tailEnd/>
            </a:ln>
          </p:spPr>
          <p:txBody>
            <a:bodyPr wrap="square" rtlCol="0" anchor="ctr"/>
            <a:lstStyle/>
            <a:p>
              <a:pPr algn="ctr" defTabSz="914126">
                <a:defRPr/>
              </a:pPr>
              <a:endParaRPr lang="en-US" sz="1799" kern="0" dirty="0">
                <a:solidFill>
                  <a:prstClr val="white"/>
                </a:solidFill>
                <a:latin typeface="Arial"/>
              </a:endParaRPr>
            </a:p>
          </p:txBody>
        </p:sp>
        <p:sp>
          <p:nvSpPr>
            <p:cNvPr id="242" name="Oval 241"/>
            <p:cNvSpPr/>
            <p:nvPr/>
          </p:nvSpPr>
          <p:spPr>
            <a:xfrm>
              <a:off x="3013418" y="2229261"/>
              <a:ext cx="324660" cy="121344"/>
            </a:xfrm>
            <a:prstGeom prst="ellipse">
              <a:avLst/>
            </a:prstGeom>
            <a:solidFill>
              <a:sysClr val="window" lastClr="FFFFFF"/>
            </a:solidFill>
            <a:ln w="9525">
              <a:noFill/>
              <a:miter lim="800000"/>
              <a:headEnd/>
              <a:tailEnd/>
            </a:ln>
          </p:spPr>
          <p:txBody>
            <a:bodyPr wrap="square" rtlCol="0" anchor="ctr"/>
            <a:lstStyle/>
            <a:p>
              <a:pPr algn="ctr" defTabSz="914126">
                <a:defRPr/>
              </a:pPr>
              <a:endParaRPr lang="en-US" sz="1799" kern="0" dirty="0">
                <a:solidFill>
                  <a:prstClr val="white"/>
                </a:solidFill>
                <a:latin typeface="Arial"/>
              </a:endParaRPr>
            </a:p>
          </p:txBody>
        </p:sp>
        <p:sp>
          <p:nvSpPr>
            <p:cNvPr id="243" name="Rectangle 242"/>
            <p:cNvSpPr/>
            <p:nvPr/>
          </p:nvSpPr>
          <p:spPr>
            <a:xfrm>
              <a:off x="3013418" y="2059166"/>
              <a:ext cx="324660" cy="217948"/>
            </a:xfrm>
            <a:prstGeom prst="rect">
              <a:avLst/>
            </a:prstGeom>
            <a:solidFill>
              <a:sysClr val="window" lastClr="FFFFFF"/>
            </a:solidFill>
            <a:ln w="9525">
              <a:noFill/>
              <a:miter lim="800000"/>
              <a:headEnd/>
              <a:tailEnd/>
            </a:ln>
          </p:spPr>
          <p:txBody>
            <a:bodyPr wrap="square" rtlCol="0" anchor="ctr"/>
            <a:lstStyle/>
            <a:p>
              <a:pPr algn="ctr" defTabSz="914126">
                <a:defRPr/>
              </a:pPr>
              <a:endParaRPr lang="en-US" sz="1799" kern="0" dirty="0">
                <a:solidFill>
                  <a:prstClr val="white"/>
                </a:solidFill>
                <a:latin typeface="Arial"/>
              </a:endParaRPr>
            </a:p>
          </p:txBody>
        </p:sp>
        <p:sp>
          <p:nvSpPr>
            <p:cNvPr id="244" name="Freeform 17"/>
            <p:cNvSpPr>
              <a:spLocks noEditPoints="1"/>
            </p:cNvSpPr>
            <p:nvPr/>
          </p:nvSpPr>
          <p:spPr bwMode="auto">
            <a:xfrm>
              <a:off x="3013418" y="1975878"/>
              <a:ext cx="324660" cy="390835"/>
            </a:xfrm>
            <a:custGeom>
              <a:avLst/>
              <a:gdLst>
                <a:gd name="T0" fmla="*/ 307 w 308"/>
                <a:gd name="T1" fmla="*/ 55 h 371"/>
                <a:gd name="T2" fmla="*/ 154 w 308"/>
                <a:gd name="T3" fmla="*/ 0 h 371"/>
                <a:gd name="T4" fmla="*/ 1 w 308"/>
                <a:gd name="T5" fmla="*/ 55 h 371"/>
                <a:gd name="T6" fmla="*/ 0 w 308"/>
                <a:gd name="T7" fmla="*/ 59 h 371"/>
                <a:gd name="T8" fmla="*/ 0 w 308"/>
                <a:gd name="T9" fmla="*/ 315 h 371"/>
                <a:gd name="T10" fmla="*/ 3 w 308"/>
                <a:gd name="T11" fmla="*/ 321 h 371"/>
                <a:gd name="T12" fmla="*/ 154 w 308"/>
                <a:gd name="T13" fmla="*/ 371 h 371"/>
                <a:gd name="T14" fmla="*/ 305 w 308"/>
                <a:gd name="T15" fmla="*/ 321 h 371"/>
                <a:gd name="T16" fmla="*/ 308 w 308"/>
                <a:gd name="T17" fmla="*/ 315 h 371"/>
                <a:gd name="T18" fmla="*/ 308 w 308"/>
                <a:gd name="T19" fmla="*/ 309 h 371"/>
                <a:gd name="T20" fmla="*/ 308 w 308"/>
                <a:gd name="T21" fmla="*/ 309 h 371"/>
                <a:gd name="T22" fmla="*/ 308 w 308"/>
                <a:gd name="T23" fmla="*/ 309 h 371"/>
                <a:gd name="T24" fmla="*/ 308 w 308"/>
                <a:gd name="T25" fmla="*/ 226 h 371"/>
                <a:gd name="T26" fmla="*/ 308 w 308"/>
                <a:gd name="T27" fmla="*/ 226 h 371"/>
                <a:gd name="T28" fmla="*/ 308 w 308"/>
                <a:gd name="T29" fmla="*/ 225 h 371"/>
                <a:gd name="T30" fmla="*/ 308 w 308"/>
                <a:gd name="T31" fmla="*/ 144 h 371"/>
                <a:gd name="T32" fmla="*/ 308 w 308"/>
                <a:gd name="T33" fmla="*/ 144 h 371"/>
                <a:gd name="T34" fmla="*/ 308 w 308"/>
                <a:gd name="T35" fmla="*/ 144 h 371"/>
                <a:gd name="T36" fmla="*/ 308 w 308"/>
                <a:gd name="T37" fmla="*/ 62 h 371"/>
                <a:gd name="T38" fmla="*/ 308 w 308"/>
                <a:gd name="T39" fmla="*/ 62 h 371"/>
                <a:gd name="T40" fmla="*/ 308 w 308"/>
                <a:gd name="T41" fmla="*/ 62 h 371"/>
                <a:gd name="T42" fmla="*/ 308 w 308"/>
                <a:gd name="T43" fmla="*/ 59 h 371"/>
                <a:gd name="T44" fmla="*/ 307 w 308"/>
                <a:gd name="T45" fmla="*/ 55 h 371"/>
                <a:gd name="T46" fmla="*/ 292 w 308"/>
                <a:gd name="T47" fmla="*/ 226 h 371"/>
                <a:gd name="T48" fmla="*/ 154 w 308"/>
                <a:gd name="T49" fmla="*/ 272 h 371"/>
                <a:gd name="T50" fmla="*/ 16 w 308"/>
                <a:gd name="T51" fmla="*/ 226 h 371"/>
                <a:gd name="T52" fmla="*/ 16 w 308"/>
                <a:gd name="T53" fmla="*/ 225 h 371"/>
                <a:gd name="T54" fmla="*/ 16 w 308"/>
                <a:gd name="T55" fmla="*/ 172 h 371"/>
                <a:gd name="T56" fmla="*/ 154 w 308"/>
                <a:gd name="T57" fmla="*/ 206 h 371"/>
                <a:gd name="T58" fmla="*/ 292 w 308"/>
                <a:gd name="T59" fmla="*/ 172 h 371"/>
                <a:gd name="T60" fmla="*/ 292 w 308"/>
                <a:gd name="T61" fmla="*/ 226 h 371"/>
                <a:gd name="T62" fmla="*/ 292 w 308"/>
                <a:gd name="T63" fmla="*/ 144 h 371"/>
                <a:gd name="T64" fmla="*/ 154 w 308"/>
                <a:gd name="T65" fmla="*/ 190 h 371"/>
                <a:gd name="T66" fmla="*/ 16 w 308"/>
                <a:gd name="T67" fmla="*/ 144 h 371"/>
                <a:gd name="T68" fmla="*/ 16 w 308"/>
                <a:gd name="T69" fmla="*/ 144 h 371"/>
                <a:gd name="T70" fmla="*/ 16 w 308"/>
                <a:gd name="T71" fmla="*/ 90 h 371"/>
                <a:gd name="T72" fmla="*/ 154 w 308"/>
                <a:gd name="T73" fmla="*/ 124 h 371"/>
                <a:gd name="T74" fmla="*/ 292 w 308"/>
                <a:gd name="T75" fmla="*/ 90 h 371"/>
                <a:gd name="T76" fmla="*/ 292 w 308"/>
                <a:gd name="T77" fmla="*/ 144 h 371"/>
                <a:gd name="T78" fmla="*/ 154 w 308"/>
                <a:gd name="T79" fmla="*/ 16 h 371"/>
                <a:gd name="T80" fmla="*/ 292 w 308"/>
                <a:gd name="T81" fmla="*/ 62 h 371"/>
                <a:gd name="T82" fmla="*/ 292 w 308"/>
                <a:gd name="T83" fmla="*/ 62 h 371"/>
                <a:gd name="T84" fmla="*/ 154 w 308"/>
                <a:gd name="T85" fmla="*/ 108 h 371"/>
                <a:gd name="T86" fmla="*/ 16 w 308"/>
                <a:gd name="T87" fmla="*/ 62 h 371"/>
                <a:gd name="T88" fmla="*/ 154 w 308"/>
                <a:gd name="T89" fmla="*/ 16 h 371"/>
                <a:gd name="T90" fmla="*/ 154 w 308"/>
                <a:gd name="T91" fmla="*/ 355 h 371"/>
                <a:gd name="T92" fmla="*/ 16 w 308"/>
                <a:gd name="T93" fmla="*/ 309 h 371"/>
                <a:gd name="T94" fmla="*/ 16 w 308"/>
                <a:gd name="T95" fmla="*/ 309 h 371"/>
                <a:gd name="T96" fmla="*/ 16 w 308"/>
                <a:gd name="T97" fmla="*/ 254 h 371"/>
                <a:gd name="T98" fmla="*/ 154 w 308"/>
                <a:gd name="T99" fmla="*/ 288 h 371"/>
                <a:gd name="T100" fmla="*/ 292 w 308"/>
                <a:gd name="T101" fmla="*/ 254 h 371"/>
                <a:gd name="T102" fmla="*/ 292 w 308"/>
                <a:gd name="T103" fmla="*/ 309 h 371"/>
                <a:gd name="T104" fmla="*/ 154 w 308"/>
                <a:gd name="T105" fmla="*/ 355 h 3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308" h="371">
                  <a:moveTo>
                    <a:pt x="307" y="55"/>
                  </a:moveTo>
                  <a:cubicBezTo>
                    <a:pt x="300" y="27"/>
                    <a:pt x="247" y="0"/>
                    <a:pt x="154" y="0"/>
                  </a:cubicBezTo>
                  <a:cubicBezTo>
                    <a:pt x="61" y="0"/>
                    <a:pt x="8" y="27"/>
                    <a:pt x="1" y="55"/>
                  </a:cubicBezTo>
                  <a:cubicBezTo>
                    <a:pt x="0" y="56"/>
                    <a:pt x="0" y="58"/>
                    <a:pt x="0" y="59"/>
                  </a:cubicBezTo>
                  <a:cubicBezTo>
                    <a:pt x="0" y="315"/>
                    <a:pt x="0" y="315"/>
                    <a:pt x="0" y="315"/>
                  </a:cubicBezTo>
                  <a:cubicBezTo>
                    <a:pt x="0" y="317"/>
                    <a:pt x="1" y="320"/>
                    <a:pt x="3" y="321"/>
                  </a:cubicBezTo>
                  <a:cubicBezTo>
                    <a:pt x="15" y="347"/>
                    <a:pt x="67" y="371"/>
                    <a:pt x="154" y="371"/>
                  </a:cubicBezTo>
                  <a:cubicBezTo>
                    <a:pt x="241" y="371"/>
                    <a:pt x="293" y="347"/>
                    <a:pt x="305" y="321"/>
                  </a:cubicBezTo>
                  <a:cubicBezTo>
                    <a:pt x="307" y="320"/>
                    <a:pt x="308" y="317"/>
                    <a:pt x="308" y="315"/>
                  </a:cubicBezTo>
                  <a:cubicBezTo>
                    <a:pt x="308" y="309"/>
                    <a:pt x="308" y="309"/>
                    <a:pt x="308" y="309"/>
                  </a:cubicBezTo>
                  <a:cubicBezTo>
                    <a:pt x="308" y="309"/>
                    <a:pt x="308" y="309"/>
                    <a:pt x="308" y="309"/>
                  </a:cubicBezTo>
                  <a:cubicBezTo>
                    <a:pt x="308" y="309"/>
                    <a:pt x="308" y="309"/>
                    <a:pt x="308" y="309"/>
                  </a:cubicBezTo>
                  <a:cubicBezTo>
                    <a:pt x="308" y="226"/>
                    <a:pt x="308" y="226"/>
                    <a:pt x="308" y="226"/>
                  </a:cubicBezTo>
                  <a:cubicBezTo>
                    <a:pt x="308" y="226"/>
                    <a:pt x="308" y="226"/>
                    <a:pt x="308" y="226"/>
                  </a:cubicBezTo>
                  <a:cubicBezTo>
                    <a:pt x="308" y="226"/>
                    <a:pt x="308" y="226"/>
                    <a:pt x="308" y="225"/>
                  </a:cubicBezTo>
                  <a:cubicBezTo>
                    <a:pt x="308" y="144"/>
                    <a:pt x="308" y="144"/>
                    <a:pt x="308" y="144"/>
                  </a:cubicBezTo>
                  <a:cubicBezTo>
                    <a:pt x="308" y="144"/>
                    <a:pt x="308" y="144"/>
                    <a:pt x="308" y="144"/>
                  </a:cubicBezTo>
                  <a:cubicBezTo>
                    <a:pt x="308" y="144"/>
                    <a:pt x="308" y="144"/>
                    <a:pt x="308" y="144"/>
                  </a:cubicBezTo>
                  <a:cubicBezTo>
                    <a:pt x="308" y="62"/>
                    <a:pt x="308" y="62"/>
                    <a:pt x="308" y="62"/>
                  </a:cubicBezTo>
                  <a:cubicBezTo>
                    <a:pt x="308" y="62"/>
                    <a:pt x="308" y="62"/>
                    <a:pt x="308" y="62"/>
                  </a:cubicBezTo>
                  <a:cubicBezTo>
                    <a:pt x="308" y="62"/>
                    <a:pt x="308" y="62"/>
                    <a:pt x="308" y="62"/>
                  </a:cubicBezTo>
                  <a:cubicBezTo>
                    <a:pt x="308" y="59"/>
                    <a:pt x="308" y="59"/>
                    <a:pt x="308" y="59"/>
                  </a:cubicBezTo>
                  <a:cubicBezTo>
                    <a:pt x="308" y="58"/>
                    <a:pt x="308" y="57"/>
                    <a:pt x="307" y="55"/>
                  </a:cubicBezTo>
                  <a:close/>
                  <a:moveTo>
                    <a:pt x="292" y="226"/>
                  </a:moveTo>
                  <a:cubicBezTo>
                    <a:pt x="292" y="248"/>
                    <a:pt x="235" y="272"/>
                    <a:pt x="154" y="272"/>
                  </a:cubicBezTo>
                  <a:cubicBezTo>
                    <a:pt x="73" y="272"/>
                    <a:pt x="16" y="248"/>
                    <a:pt x="16" y="226"/>
                  </a:cubicBezTo>
                  <a:cubicBezTo>
                    <a:pt x="16" y="226"/>
                    <a:pt x="16" y="226"/>
                    <a:pt x="16" y="225"/>
                  </a:cubicBezTo>
                  <a:cubicBezTo>
                    <a:pt x="16" y="172"/>
                    <a:pt x="16" y="172"/>
                    <a:pt x="16" y="172"/>
                  </a:cubicBezTo>
                  <a:cubicBezTo>
                    <a:pt x="39" y="191"/>
                    <a:pt x="86" y="206"/>
                    <a:pt x="154" y="206"/>
                  </a:cubicBezTo>
                  <a:cubicBezTo>
                    <a:pt x="222" y="206"/>
                    <a:pt x="269" y="191"/>
                    <a:pt x="292" y="172"/>
                  </a:cubicBezTo>
                  <a:lnTo>
                    <a:pt x="292" y="226"/>
                  </a:lnTo>
                  <a:close/>
                  <a:moveTo>
                    <a:pt x="292" y="144"/>
                  </a:moveTo>
                  <a:cubicBezTo>
                    <a:pt x="292" y="166"/>
                    <a:pt x="235" y="190"/>
                    <a:pt x="154" y="190"/>
                  </a:cubicBezTo>
                  <a:cubicBezTo>
                    <a:pt x="73" y="190"/>
                    <a:pt x="16" y="166"/>
                    <a:pt x="16" y="144"/>
                  </a:cubicBezTo>
                  <a:cubicBezTo>
                    <a:pt x="16" y="144"/>
                    <a:pt x="16" y="144"/>
                    <a:pt x="16" y="144"/>
                  </a:cubicBezTo>
                  <a:cubicBezTo>
                    <a:pt x="16" y="90"/>
                    <a:pt x="16" y="90"/>
                    <a:pt x="16" y="90"/>
                  </a:cubicBezTo>
                  <a:cubicBezTo>
                    <a:pt x="39" y="109"/>
                    <a:pt x="86" y="124"/>
                    <a:pt x="154" y="124"/>
                  </a:cubicBezTo>
                  <a:cubicBezTo>
                    <a:pt x="222" y="124"/>
                    <a:pt x="269" y="109"/>
                    <a:pt x="292" y="90"/>
                  </a:cubicBezTo>
                  <a:lnTo>
                    <a:pt x="292" y="144"/>
                  </a:lnTo>
                  <a:close/>
                  <a:moveTo>
                    <a:pt x="154" y="16"/>
                  </a:moveTo>
                  <a:cubicBezTo>
                    <a:pt x="235" y="16"/>
                    <a:pt x="292" y="40"/>
                    <a:pt x="292" y="62"/>
                  </a:cubicBezTo>
                  <a:cubicBezTo>
                    <a:pt x="292" y="62"/>
                    <a:pt x="292" y="62"/>
                    <a:pt x="292" y="62"/>
                  </a:cubicBezTo>
                  <a:cubicBezTo>
                    <a:pt x="292" y="84"/>
                    <a:pt x="235" y="108"/>
                    <a:pt x="154" y="108"/>
                  </a:cubicBezTo>
                  <a:cubicBezTo>
                    <a:pt x="73" y="108"/>
                    <a:pt x="16" y="84"/>
                    <a:pt x="16" y="62"/>
                  </a:cubicBezTo>
                  <a:cubicBezTo>
                    <a:pt x="16" y="40"/>
                    <a:pt x="73" y="16"/>
                    <a:pt x="154" y="16"/>
                  </a:cubicBezTo>
                  <a:close/>
                  <a:moveTo>
                    <a:pt x="154" y="355"/>
                  </a:moveTo>
                  <a:cubicBezTo>
                    <a:pt x="73" y="355"/>
                    <a:pt x="16" y="331"/>
                    <a:pt x="16" y="309"/>
                  </a:cubicBezTo>
                  <a:cubicBezTo>
                    <a:pt x="16" y="309"/>
                    <a:pt x="16" y="309"/>
                    <a:pt x="16" y="309"/>
                  </a:cubicBezTo>
                  <a:cubicBezTo>
                    <a:pt x="16" y="254"/>
                    <a:pt x="16" y="254"/>
                    <a:pt x="16" y="254"/>
                  </a:cubicBezTo>
                  <a:cubicBezTo>
                    <a:pt x="39" y="273"/>
                    <a:pt x="86" y="288"/>
                    <a:pt x="154" y="288"/>
                  </a:cubicBezTo>
                  <a:cubicBezTo>
                    <a:pt x="222" y="288"/>
                    <a:pt x="269" y="273"/>
                    <a:pt x="292" y="254"/>
                  </a:cubicBezTo>
                  <a:cubicBezTo>
                    <a:pt x="292" y="309"/>
                    <a:pt x="292" y="309"/>
                    <a:pt x="292" y="309"/>
                  </a:cubicBezTo>
                  <a:cubicBezTo>
                    <a:pt x="292" y="331"/>
                    <a:pt x="235" y="355"/>
                    <a:pt x="154" y="355"/>
                  </a:cubicBezTo>
                  <a:close/>
                </a:path>
              </a:pathLst>
            </a:custGeom>
            <a:solidFill>
              <a:srgbClr val="707072"/>
            </a:solidFill>
            <a:ln>
              <a:noFill/>
            </a:ln>
          </p:spPr>
          <p:txBody>
            <a:bodyPr vert="horz" wrap="square" lIns="91416" tIns="45708" rIns="91416" bIns="45708" numCol="1" anchor="t" anchorCtr="0" compatLnSpc="1">
              <a:prstTxWarp prst="textNoShape">
                <a:avLst/>
              </a:prstTxWarp>
            </a:bodyPr>
            <a:lstStyle/>
            <a:p>
              <a:pPr defTabSz="914126">
                <a:defRPr/>
              </a:pPr>
              <a:endParaRPr lang="en-US" sz="1799" kern="0">
                <a:solidFill>
                  <a:sysClr val="windowText" lastClr="000000"/>
                </a:solidFill>
                <a:latin typeface="Arial"/>
              </a:endParaRPr>
            </a:p>
          </p:txBody>
        </p:sp>
      </p:grpSp>
      <p:sp>
        <p:nvSpPr>
          <p:cNvPr id="246" name="Arc 121"/>
          <p:cNvSpPr/>
          <p:nvPr/>
        </p:nvSpPr>
        <p:spPr>
          <a:xfrm flipV="1">
            <a:off x="581063" y="4381877"/>
            <a:ext cx="3918509" cy="1139290"/>
          </a:xfrm>
          <a:custGeom>
            <a:avLst/>
            <a:gdLst>
              <a:gd name="connsiteX0" fmla="*/ 3905287 w 7810575"/>
              <a:gd name="connsiteY0" fmla="*/ 0 h 2392118"/>
              <a:gd name="connsiteX1" fmla="*/ 7676049 w 7810575"/>
              <a:gd name="connsiteY1" fmla="*/ 884836 h 2392118"/>
              <a:gd name="connsiteX2" fmla="*/ 3905288 w 7810575"/>
              <a:gd name="connsiteY2" fmla="*/ 1196059 h 2392118"/>
              <a:gd name="connsiteX3" fmla="*/ 3905287 w 7810575"/>
              <a:gd name="connsiteY3" fmla="*/ 0 h 2392118"/>
              <a:gd name="connsiteX0" fmla="*/ 3905287 w 7810575"/>
              <a:gd name="connsiteY0" fmla="*/ 0 h 2392118"/>
              <a:gd name="connsiteX1" fmla="*/ 7676049 w 7810575"/>
              <a:gd name="connsiteY1" fmla="*/ 884836 h 2392118"/>
              <a:gd name="connsiteX0" fmla="*/ 0 w 3770762"/>
              <a:gd name="connsiteY0" fmla="*/ 0 h 897098"/>
              <a:gd name="connsiteX1" fmla="*/ 3770762 w 3770762"/>
              <a:gd name="connsiteY1" fmla="*/ 884836 h 897098"/>
              <a:gd name="connsiteX2" fmla="*/ 2181226 w 3770762"/>
              <a:gd name="connsiteY2" fmla="*/ 500734 h 897098"/>
              <a:gd name="connsiteX3" fmla="*/ 0 w 3770762"/>
              <a:gd name="connsiteY3" fmla="*/ 0 h 897098"/>
              <a:gd name="connsiteX0" fmla="*/ 0 w 3770762"/>
              <a:gd name="connsiteY0" fmla="*/ 0 h 897098"/>
              <a:gd name="connsiteX1" fmla="*/ 3770762 w 3770762"/>
              <a:gd name="connsiteY1" fmla="*/ 884836 h 897098"/>
              <a:gd name="connsiteX0" fmla="*/ 0 w 3770762"/>
              <a:gd name="connsiteY0" fmla="*/ 0 h 1443709"/>
              <a:gd name="connsiteX1" fmla="*/ 3770762 w 3770762"/>
              <a:gd name="connsiteY1" fmla="*/ 884836 h 1443709"/>
              <a:gd name="connsiteX2" fmla="*/ 1371601 w 3770762"/>
              <a:gd name="connsiteY2" fmla="*/ 1443709 h 1443709"/>
              <a:gd name="connsiteX3" fmla="*/ 0 w 3770762"/>
              <a:gd name="connsiteY3" fmla="*/ 0 h 1443709"/>
              <a:gd name="connsiteX0" fmla="*/ 0 w 3770762"/>
              <a:gd name="connsiteY0" fmla="*/ 0 h 1443709"/>
              <a:gd name="connsiteX1" fmla="*/ 3770762 w 3770762"/>
              <a:gd name="connsiteY1" fmla="*/ 884836 h 1443709"/>
              <a:gd name="connsiteX0" fmla="*/ 0 w 3770762"/>
              <a:gd name="connsiteY0" fmla="*/ 171450 h 1615159"/>
              <a:gd name="connsiteX1" fmla="*/ 3770762 w 3770762"/>
              <a:gd name="connsiteY1" fmla="*/ 1056286 h 1615159"/>
              <a:gd name="connsiteX2" fmla="*/ 1371601 w 3770762"/>
              <a:gd name="connsiteY2" fmla="*/ 1615159 h 1615159"/>
              <a:gd name="connsiteX3" fmla="*/ 0 w 3770762"/>
              <a:gd name="connsiteY3" fmla="*/ 171450 h 1615159"/>
              <a:gd name="connsiteX0" fmla="*/ 209550 w 3770762"/>
              <a:gd name="connsiteY0" fmla="*/ 0 h 1615159"/>
              <a:gd name="connsiteX1" fmla="*/ 3770762 w 3770762"/>
              <a:gd name="connsiteY1" fmla="*/ 1056286 h 1615159"/>
              <a:gd name="connsiteX0" fmla="*/ 0 w 3770762"/>
              <a:gd name="connsiteY0" fmla="*/ 171450 h 1615159"/>
              <a:gd name="connsiteX1" fmla="*/ 3770762 w 3770762"/>
              <a:gd name="connsiteY1" fmla="*/ 1056286 h 1615159"/>
              <a:gd name="connsiteX2" fmla="*/ 1371601 w 3770762"/>
              <a:gd name="connsiteY2" fmla="*/ 1615159 h 1615159"/>
              <a:gd name="connsiteX3" fmla="*/ 0 w 3770762"/>
              <a:gd name="connsiteY3" fmla="*/ 171450 h 1615159"/>
              <a:gd name="connsiteX0" fmla="*/ 209550 w 3770762"/>
              <a:gd name="connsiteY0" fmla="*/ 0 h 1615159"/>
              <a:gd name="connsiteX1" fmla="*/ 3770762 w 3770762"/>
              <a:gd name="connsiteY1" fmla="*/ 1056286 h 1615159"/>
              <a:gd name="connsiteX0" fmla="*/ 0 w 3770762"/>
              <a:gd name="connsiteY0" fmla="*/ 171450 h 1615159"/>
              <a:gd name="connsiteX1" fmla="*/ 3770762 w 3770762"/>
              <a:gd name="connsiteY1" fmla="*/ 1056286 h 1615159"/>
              <a:gd name="connsiteX2" fmla="*/ 1371601 w 3770762"/>
              <a:gd name="connsiteY2" fmla="*/ 1615159 h 1615159"/>
              <a:gd name="connsiteX3" fmla="*/ 0 w 3770762"/>
              <a:gd name="connsiteY3" fmla="*/ 171450 h 1615159"/>
              <a:gd name="connsiteX0" fmla="*/ 209550 w 3770762"/>
              <a:gd name="connsiteY0" fmla="*/ 0 h 1615159"/>
              <a:gd name="connsiteX1" fmla="*/ 3646937 w 3770762"/>
              <a:gd name="connsiteY1" fmla="*/ 970561 h 1615159"/>
              <a:gd name="connsiteX0" fmla="*/ 0 w 3770762"/>
              <a:gd name="connsiteY0" fmla="*/ 171450 h 1615159"/>
              <a:gd name="connsiteX1" fmla="*/ 3770762 w 3770762"/>
              <a:gd name="connsiteY1" fmla="*/ 1056286 h 1615159"/>
              <a:gd name="connsiteX2" fmla="*/ 1371601 w 3770762"/>
              <a:gd name="connsiteY2" fmla="*/ 1615159 h 1615159"/>
              <a:gd name="connsiteX3" fmla="*/ 0 w 3770762"/>
              <a:gd name="connsiteY3" fmla="*/ 171450 h 1615159"/>
              <a:gd name="connsiteX0" fmla="*/ 209550 w 3770762"/>
              <a:gd name="connsiteY0" fmla="*/ 0 h 1615159"/>
              <a:gd name="connsiteX1" fmla="*/ 3646937 w 3770762"/>
              <a:gd name="connsiteY1" fmla="*/ 970561 h 1615159"/>
              <a:gd name="connsiteX0" fmla="*/ 0 w 3770762"/>
              <a:gd name="connsiteY0" fmla="*/ 171450 h 1615159"/>
              <a:gd name="connsiteX1" fmla="*/ 3770762 w 3770762"/>
              <a:gd name="connsiteY1" fmla="*/ 1056286 h 1615159"/>
              <a:gd name="connsiteX2" fmla="*/ 1371601 w 3770762"/>
              <a:gd name="connsiteY2" fmla="*/ 1615159 h 1615159"/>
              <a:gd name="connsiteX3" fmla="*/ 0 w 3770762"/>
              <a:gd name="connsiteY3" fmla="*/ 171450 h 1615159"/>
              <a:gd name="connsiteX0" fmla="*/ 209550 w 3770762"/>
              <a:gd name="connsiteY0" fmla="*/ 0 h 1615159"/>
              <a:gd name="connsiteX1" fmla="*/ 3494537 w 3770762"/>
              <a:gd name="connsiteY1" fmla="*/ 837211 h 1615159"/>
              <a:gd name="connsiteX0" fmla="*/ 0 w 3770762"/>
              <a:gd name="connsiteY0" fmla="*/ 171450 h 1056286"/>
              <a:gd name="connsiteX1" fmla="*/ 3770762 w 3770762"/>
              <a:gd name="connsiteY1" fmla="*/ 1056286 h 1056286"/>
              <a:gd name="connsiteX2" fmla="*/ 0 w 3770762"/>
              <a:gd name="connsiteY2" fmla="*/ 171450 h 1056286"/>
              <a:gd name="connsiteX0" fmla="*/ 209550 w 3770762"/>
              <a:gd name="connsiteY0" fmla="*/ 0 h 1056286"/>
              <a:gd name="connsiteX1" fmla="*/ 3494537 w 3770762"/>
              <a:gd name="connsiteY1" fmla="*/ 837211 h 1056286"/>
              <a:gd name="connsiteX0" fmla="*/ 0 w 3770762"/>
              <a:gd name="connsiteY0" fmla="*/ 171450 h 1056286"/>
              <a:gd name="connsiteX1" fmla="*/ 3770762 w 3770762"/>
              <a:gd name="connsiteY1" fmla="*/ 1056286 h 1056286"/>
              <a:gd name="connsiteX2" fmla="*/ 0 w 3770762"/>
              <a:gd name="connsiteY2" fmla="*/ 171450 h 1056286"/>
              <a:gd name="connsiteX0" fmla="*/ 209550 w 3770762"/>
              <a:gd name="connsiteY0" fmla="*/ 0 h 1056286"/>
              <a:gd name="connsiteX1" fmla="*/ 3653287 w 3770762"/>
              <a:gd name="connsiteY1" fmla="*/ 1027711 h 1056286"/>
              <a:gd name="connsiteX0" fmla="*/ 0 w 3786637"/>
              <a:gd name="connsiteY0" fmla="*/ 171450 h 1056286"/>
              <a:gd name="connsiteX1" fmla="*/ 3770762 w 3786637"/>
              <a:gd name="connsiteY1" fmla="*/ 1056286 h 1056286"/>
              <a:gd name="connsiteX2" fmla="*/ 0 w 3786637"/>
              <a:gd name="connsiteY2" fmla="*/ 171450 h 1056286"/>
              <a:gd name="connsiteX0" fmla="*/ 209550 w 3786637"/>
              <a:gd name="connsiteY0" fmla="*/ 0 h 1056286"/>
              <a:gd name="connsiteX1" fmla="*/ 3786637 w 3786637"/>
              <a:gd name="connsiteY1" fmla="*/ 1021361 h 1056286"/>
              <a:gd name="connsiteX0" fmla="*/ 0 w 3786637"/>
              <a:gd name="connsiteY0" fmla="*/ 171450 h 1056286"/>
              <a:gd name="connsiteX1" fmla="*/ 3770762 w 3786637"/>
              <a:gd name="connsiteY1" fmla="*/ 1056286 h 1056286"/>
              <a:gd name="connsiteX2" fmla="*/ 0 w 3786637"/>
              <a:gd name="connsiteY2" fmla="*/ 171450 h 1056286"/>
              <a:gd name="connsiteX0" fmla="*/ 209550 w 3786637"/>
              <a:gd name="connsiteY0" fmla="*/ 0 h 1056286"/>
              <a:gd name="connsiteX1" fmla="*/ 3786637 w 3786637"/>
              <a:gd name="connsiteY1" fmla="*/ 1021361 h 1056286"/>
            </a:gdLst>
            <a:ahLst/>
            <a:cxnLst>
              <a:cxn ang="0">
                <a:pos x="connsiteX0" y="connsiteY0"/>
              </a:cxn>
              <a:cxn ang="0">
                <a:pos x="connsiteX1" y="connsiteY1"/>
              </a:cxn>
            </a:cxnLst>
            <a:rect l="l" t="t" r="r" b="b"/>
            <a:pathLst>
              <a:path w="3786637" h="1056286" stroke="0" extrusionOk="0">
                <a:moveTo>
                  <a:pt x="0" y="171450"/>
                </a:moveTo>
                <a:cubicBezTo>
                  <a:pt x="1765469" y="171450"/>
                  <a:pt x="3311374" y="534207"/>
                  <a:pt x="3770762" y="1056286"/>
                </a:cubicBezTo>
                <a:lnTo>
                  <a:pt x="0" y="171450"/>
                </a:lnTo>
                <a:close/>
              </a:path>
              <a:path w="3786637" h="1056286" fill="none">
                <a:moveTo>
                  <a:pt x="209550" y="0"/>
                </a:moveTo>
                <a:cubicBezTo>
                  <a:pt x="1670219" y="114300"/>
                  <a:pt x="3124049" y="619932"/>
                  <a:pt x="3786637" y="1021361"/>
                </a:cubicBezTo>
              </a:path>
            </a:pathLst>
          </a:custGeom>
          <a:ln w="28575" cap="rnd">
            <a:solidFill>
              <a:schemeClr val="tx2">
                <a:lumMod val="50000"/>
                <a:lumOff val="50000"/>
              </a:schemeClr>
            </a:solidFill>
            <a:prstDash val="sysDot"/>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defTabSz="914171">
              <a:defRPr/>
            </a:pPr>
            <a:endParaRPr lang="en-US" sz="1350" kern="0" dirty="0">
              <a:solidFill>
                <a:srgbClr val="000000"/>
              </a:solidFill>
              <a:latin typeface="Arial"/>
            </a:endParaRPr>
          </a:p>
        </p:txBody>
      </p:sp>
      <p:pic>
        <p:nvPicPr>
          <p:cNvPr id="235" name="Picture 23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7319" y="5183806"/>
            <a:ext cx="606262" cy="521246"/>
          </a:xfrm>
          <a:prstGeom prst="rect">
            <a:avLst/>
          </a:prstGeom>
        </p:spPr>
      </p:pic>
      <p:grpSp>
        <p:nvGrpSpPr>
          <p:cNvPr id="31" name="Group 30"/>
          <p:cNvGrpSpPr/>
          <p:nvPr/>
        </p:nvGrpSpPr>
        <p:grpSpPr>
          <a:xfrm>
            <a:off x="958850" y="1476649"/>
            <a:ext cx="450850" cy="495026"/>
            <a:chOff x="5803900" y="1228999"/>
            <a:chExt cx="450850" cy="495026"/>
          </a:xfrm>
        </p:grpSpPr>
        <p:sp>
          <p:nvSpPr>
            <p:cNvPr id="30" name="Oval 29"/>
            <p:cNvSpPr/>
            <p:nvPr/>
          </p:nvSpPr>
          <p:spPr bwMode="gray">
            <a:xfrm>
              <a:off x="5803900" y="1273175"/>
              <a:ext cx="450850" cy="450850"/>
            </a:xfrm>
            <a:prstGeom prst="ellipse">
              <a:avLst/>
            </a:prstGeom>
            <a:solidFill>
              <a:schemeClr val="bg2"/>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lang="en-US">
                <a:solidFill>
                  <a:srgbClr val="FFFFFF"/>
                </a:solidFill>
              </a:endParaRPr>
            </a:p>
          </p:txBody>
        </p:sp>
        <p:pic>
          <p:nvPicPr>
            <p:cNvPr id="272" name="Picture 271" descr="SYM_Horiz_PMSC_rev.eps"/>
            <p:cNvPicPr>
              <a:picLocks noChangeAspect="1"/>
            </p:cNvPicPr>
            <p:nvPr/>
          </p:nvPicPr>
          <p:blipFill rotWithShape="1">
            <a:blip r:embed="rId5" cstate="email">
              <a:extLst>
                <a:ext uri="{28A0092B-C50C-407E-A947-70E740481C1C}">
                  <a14:useLocalDpi xmlns:a14="http://schemas.microsoft.com/office/drawing/2010/main"/>
                </a:ext>
              </a:extLst>
            </a:blip>
            <a:srcRect r="76103"/>
            <a:stretch/>
          </p:blipFill>
          <p:spPr>
            <a:xfrm>
              <a:off x="5823699" y="1228999"/>
              <a:ext cx="427695" cy="473521"/>
            </a:xfrm>
            <a:prstGeom prst="rect">
              <a:avLst/>
            </a:prstGeom>
            <a:effectLst>
              <a:glow rad="25400">
                <a:schemeClr val="bg1">
                  <a:alpha val="17000"/>
                </a:schemeClr>
              </a:glow>
            </a:effectLst>
          </p:spPr>
        </p:pic>
      </p:grpSp>
      <p:grpSp>
        <p:nvGrpSpPr>
          <p:cNvPr id="265" name="Group 264"/>
          <p:cNvGrpSpPr/>
          <p:nvPr/>
        </p:nvGrpSpPr>
        <p:grpSpPr>
          <a:xfrm>
            <a:off x="958850" y="3311799"/>
            <a:ext cx="450850" cy="495026"/>
            <a:chOff x="5803900" y="1228999"/>
            <a:chExt cx="450850" cy="495026"/>
          </a:xfrm>
        </p:grpSpPr>
        <p:sp>
          <p:nvSpPr>
            <p:cNvPr id="266" name="Oval 265"/>
            <p:cNvSpPr/>
            <p:nvPr/>
          </p:nvSpPr>
          <p:spPr bwMode="gray">
            <a:xfrm>
              <a:off x="5803900" y="1273175"/>
              <a:ext cx="450850" cy="450850"/>
            </a:xfrm>
            <a:prstGeom prst="ellipse">
              <a:avLst/>
            </a:prstGeom>
            <a:solidFill>
              <a:schemeClr val="bg2"/>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lang="en-US">
                <a:solidFill>
                  <a:srgbClr val="FFFFFF"/>
                </a:solidFill>
              </a:endParaRPr>
            </a:p>
          </p:txBody>
        </p:sp>
        <p:pic>
          <p:nvPicPr>
            <p:cNvPr id="267" name="Picture 266" descr="SYM_Horiz_PMSC_rev.eps"/>
            <p:cNvPicPr>
              <a:picLocks noChangeAspect="1"/>
            </p:cNvPicPr>
            <p:nvPr/>
          </p:nvPicPr>
          <p:blipFill rotWithShape="1">
            <a:blip r:embed="rId5" cstate="email">
              <a:extLst>
                <a:ext uri="{28A0092B-C50C-407E-A947-70E740481C1C}">
                  <a14:useLocalDpi xmlns:a14="http://schemas.microsoft.com/office/drawing/2010/main"/>
                </a:ext>
              </a:extLst>
            </a:blip>
            <a:srcRect r="76103"/>
            <a:stretch/>
          </p:blipFill>
          <p:spPr>
            <a:xfrm>
              <a:off x="5823699" y="1228999"/>
              <a:ext cx="427695" cy="473521"/>
            </a:xfrm>
            <a:prstGeom prst="rect">
              <a:avLst/>
            </a:prstGeom>
            <a:effectLst>
              <a:glow rad="25400">
                <a:schemeClr val="bg1">
                  <a:alpha val="17000"/>
                </a:schemeClr>
              </a:glow>
            </a:effectLst>
          </p:spPr>
        </p:pic>
      </p:grpSp>
      <p:grpSp>
        <p:nvGrpSpPr>
          <p:cNvPr id="268" name="Group 267"/>
          <p:cNvGrpSpPr/>
          <p:nvPr/>
        </p:nvGrpSpPr>
        <p:grpSpPr>
          <a:xfrm>
            <a:off x="958850" y="4899299"/>
            <a:ext cx="450850" cy="495026"/>
            <a:chOff x="5803900" y="1228999"/>
            <a:chExt cx="450850" cy="495026"/>
          </a:xfrm>
        </p:grpSpPr>
        <p:sp>
          <p:nvSpPr>
            <p:cNvPr id="269" name="Oval 268"/>
            <p:cNvSpPr/>
            <p:nvPr/>
          </p:nvSpPr>
          <p:spPr bwMode="gray">
            <a:xfrm>
              <a:off x="5803900" y="1273175"/>
              <a:ext cx="450850" cy="450850"/>
            </a:xfrm>
            <a:prstGeom prst="ellipse">
              <a:avLst/>
            </a:prstGeom>
            <a:solidFill>
              <a:schemeClr val="bg2"/>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lang="en-US">
                <a:solidFill>
                  <a:srgbClr val="FFFFFF"/>
                </a:solidFill>
              </a:endParaRPr>
            </a:p>
          </p:txBody>
        </p:sp>
        <p:pic>
          <p:nvPicPr>
            <p:cNvPr id="271" name="Picture 270" descr="SYM_Horiz_PMSC_rev.eps"/>
            <p:cNvPicPr>
              <a:picLocks noChangeAspect="1"/>
            </p:cNvPicPr>
            <p:nvPr/>
          </p:nvPicPr>
          <p:blipFill rotWithShape="1">
            <a:blip r:embed="rId5" cstate="email">
              <a:extLst>
                <a:ext uri="{28A0092B-C50C-407E-A947-70E740481C1C}">
                  <a14:useLocalDpi xmlns:a14="http://schemas.microsoft.com/office/drawing/2010/main"/>
                </a:ext>
              </a:extLst>
            </a:blip>
            <a:srcRect r="76103"/>
            <a:stretch/>
          </p:blipFill>
          <p:spPr>
            <a:xfrm>
              <a:off x="5823699" y="1228999"/>
              <a:ext cx="427695" cy="473521"/>
            </a:xfrm>
            <a:prstGeom prst="rect">
              <a:avLst/>
            </a:prstGeom>
            <a:effectLst>
              <a:glow rad="25400">
                <a:schemeClr val="bg1">
                  <a:alpha val="17000"/>
                </a:schemeClr>
              </a:glow>
            </a:effectLst>
          </p:spPr>
        </p:pic>
      </p:grpSp>
      <p:grpSp>
        <p:nvGrpSpPr>
          <p:cNvPr id="254" name="Group 253"/>
          <p:cNvGrpSpPr/>
          <p:nvPr/>
        </p:nvGrpSpPr>
        <p:grpSpPr>
          <a:xfrm>
            <a:off x="8253330" y="1155700"/>
            <a:ext cx="2909382" cy="1625753"/>
            <a:chOff x="8253330" y="1155700"/>
            <a:chExt cx="2909382" cy="1625753"/>
          </a:xfrm>
        </p:grpSpPr>
        <p:sp>
          <p:nvSpPr>
            <p:cNvPr id="263" name="Freeform 136"/>
            <p:cNvSpPr>
              <a:spLocks/>
            </p:cNvSpPr>
            <p:nvPr/>
          </p:nvSpPr>
          <p:spPr bwMode="auto">
            <a:xfrm>
              <a:off x="8253330" y="1155700"/>
              <a:ext cx="2909382" cy="1625753"/>
            </a:xfrm>
            <a:custGeom>
              <a:avLst/>
              <a:gdLst>
                <a:gd name="T0" fmla="*/ 2421 w 2797"/>
                <a:gd name="T1" fmla="*/ 681 h 1561"/>
                <a:gd name="T2" fmla="*/ 2422 w 2797"/>
                <a:gd name="T3" fmla="*/ 646 h 1561"/>
                <a:gd name="T4" fmla="*/ 1775 w 2797"/>
                <a:gd name="T5" fmla="*/ 0 h 1561"/>
                <a:gd name="T6" fmla="*/ 1208 w 2797"/>
                <a:gd name="T7" fmla="*/ 336 h 1561"/>
                <a:gd name="T8" fmla="*/ 915 w 2797"/>
                <a:gd name="T9" fmla="*/ 224 h 1561"/>
                <a:gd name="T10" fmla="*/ 474 w 2797"/>
                <a:gd name="T11" fmla="*/ 664 h 1561"/>
                <a:gd name="T12" fmla="*/ 475 w 2797"/>
                <a:gd name="T13" fmla="*/ 677 h 1561"/>
                <a:gd name="T14" fmla="*/ 441 w 2797"/>
                <a:gd name="T15" fmla="*/ 676 h 1561"/>
                <a:gd name="T16" fmla="*/ 0 w 2797"/>
                <a:gd name="T17" fmla="*/ 1117 h 1561"/>
                <a:gd name="T18" fmla="*/ 415 w 2797"/>
                <a:gd name="T19" fmla="*/ 1556 h 1561"/>
                <a:gd name="T20" fmla="*/ 415 w 2797"/>
                <a:gd name="T21" fmla="*/ 1561 h 1561"/>
                <a:gd name="T22" fmla="*/ 2332 w 2797"/>
                <a:gd name="T23" fmla="*/ 1561 h 1561"/>
                <a:gd name="T24" fmla="*/ 2332 w 2797"/>
                <a:gd name="T25" fmla="*/ 1556 h 1561"/>
                <a:gd name="T26" fmla="*/ 2357 w 2797"/>
                <a:gd name="T27" fmla="*/ 1557 h 1561"/>
                <a:gd name="T28" fmla="*/ 2797 w 2797"/>
                <a:gd name="T29" fmla="*/ 1117 h 1561"/>
                <a:gd name="T30" fmla="*/ 2421 w 2797"/>
                <a:gd name="T31" fmla="*/ 681 h 1561"/>
                <a:gd name="connsiteX0" fmla="*/ 8656 w 10000"/>
                <a:gd name="connsiteY0" fmla="*/ 4363 h 10000"/>
                <a:gd name="connsiteX1" fmla="*/ 8659 w 10000"/>
                <a:gd name="connsiteY1" fmla="*/ 4138 h 10000"/>
                <a:gd name="connsiteX2" fmla="*/ 6346 w 10000"/>
                <a:gd name="connsiteY2" fmla="*/ 0 h 10000"/>
                <a:gd name="connsiteX3" fmla="*/ 4319 w 10000"/>
                <a:gd name="connsiteY3" fmla="*/ 2152 h 10000"/>
                <a:gd name="connsiteX4" fmla="*/ 3271 w 10000"/>
                <a:gd name="connsiteY4" fmla="*/ 1435 h 10000"/>
                <a:gd name="connsiteX5" fmla="*/ 1695 w 10000"/>
                <a:gd name="connsiteY5" fmla="*/ 4254 h 10000"/>
                <a:gd name="connsiteX6" fmla="*/ 1698 w 10000"/>
                <a:gd name="connsiteY6" fmla="*/ 4337 h 10000"/>
                <a:gd name="connsiteX7" fmla="*/ 1577 w 10000"/>
                <a:gd name="connsiteY7" fmla="*/ 4331 h 10000"/>
                <a:gd name="connsiteX8" fmla="*/ 0 w 10000"/>
                <a:gd name="connsiteY8" fmla="*/ 7156 h 10000"/>
                <a:gd name="connsiteX9" fmla="*/ 1484 w 10000"/>
                <a:gd name="connsiteY9" fmla="*/ 9968 h 10000"/>
                <a:gd name="connsiteX10" fmla="*/ 1484 w 10000"/>
                <a:gd name="connsiteY10" fmla="*/ 10000 h 10000"/>
                <a:gd name="connsiteX11" fmla="*/ 8338 w 10000"/>
                <a:gd name="connsiteY11" fmla="*/ 10000 h 10000"/>
                <a:gd name="connsiteX12" fmla="*/ 8427 w 10000"/>
                <a:gd name="connsiteY12" fmla="*/ 9974 h 10000"/>
                <a:gd name="connsiteX13" fmla="*/ 10000 w 10000"/>
                <a:gd name="connsiteY13" fmla="*/ 7156 h 10000"/>
                <a:gd name="connsiteX14" fmla="*/ 8656 w 10000"/>
                <a:gd name="connsiteY14" fmla="*/ 4363 h 10000"/>
                <a:gd name="connsiteX0" fmla="*/ 8656 w 10000"/>
                <a:gd name="connsiteY0" fmla="*/ 4363 h 10000"/>
                <a:gd name="connsiteX1" fmla="*/ 8659 w 10000"/>
                <a:gd name="connsiteY1" fmla="*/ 4138 h 10000"/>
                <a:gd name="connsiteX2" fmla="*/ 6346 w 10000"/>
                <a:gd name="connsiteY2" fmla="*/ 0 h 10000"/>
                <a:gd name="connsiteX3" fmla="*/ 4319 w 10000"/>
                <a:gd name="connsiteY3" fmla="*/ 2152 h 10000"/>
                <a:gd name="connsiteX4" fmla="*/ 3271 w 10000"/>
                <a:gd name="connsiteY4" fmla="*/ 1435 h 10000"/>
                <a:gd name="connsiteX5" fmla="*/ 1695 w 10000"/>
                <a:gd name="connsiteY5" fmla="*/ 4254 h 10000"/>
                <a:gd name="connsiteX6" fmla="*/ 1698 w 10000"/>
                <a:gd name="connsiteY6" fmla="*/ 4337 h 10000"/>
                <a:gd name="connsiteX7" fmla="*/ 1577 w 10000"/>
                <a:gd name="connsiteY7" fmla="*/ 4331 h 10000"/>
                <a:gd name="connsiteX8" fmla="*/ 0 w 10000"/>
                <a:gd name="connsiteY8" fmla="*/ 7156 h 10000"/>
                <a:gd name="connsiteX9" fmla="*/ 1484 w 10000"/>
                <a:gd name="connsiteY9" fmla="*/ 9968 h 10000"/>
                <a:gd name="connsiteX10" fmla="*/ 1484 w 10000"/>
                <a:gd name="connsiteY10" fmla="*/ 10000 h 10000"/>
                <a:gd name="connsiteX11" fmla="*/ 8427 w 10000"/>
                <a:gd name="connsiteY11" fmla="*/ 9974 h 10000"/>
                <a:gd name="connsiteX12" fmla="*/ 10000 w 10000"/>
                <a:gd name="connsiteY12" fmla="*/ 7156 h 10000"/>
                <a:gd name="connsiteX13" fmla="*/ 8656 w 10000"/>
                <a:gd name="connsiteY13" fmla="*/ 4363 h 10000"/>
                <a:gd name="connsiteX0" fmla="*/ 8656 w 10000"/>
                <a:gd name="connsiteY0" fmla="*/ 4363 h 9974"/>
                <a:gd name="connsiteX1" fmla="*/ 8659 w 10000"/>
                <a:gd name="connsiteY1" fmla="*/ 4138 h 9974"/>
                <a:gd name="connsiteX2" fmla="*/ 6346 w 10000"/>
                <a:gd name="connsiteY2" fmla="*/ 0 h 9974"/>
                <a:gd name="connsiteX3" fmla="*/ 4319 w 10000"/>
                <a:gd name="connsiteY3" fmla="*/ 2152 h 9974"/>
                <a:gd name="connsiteX4" fmla="*/ 3271 w 10000"/>
                <a:gd name="connsiteY4" fmla="*/ 1435 h 9974"/>
                <a:gd name="connsiteX5" fmla="*/ 1695 w 10000"/>
                <a:gd name="connsiteY5" fmla="*/ 4254 h 9974"/>
                <a:gd name="connsiteX6" fmla="*/ 1698 w 10000"/>
                <a:gd name="connsiteY6" fmla="*/ 4337 h 9974"/>
                <a:gd name="connsiteX7" fmla="*/ 1577 w 10000"/>
                <a:gd name="connsiteY7" fmla="*/ 4331 h 9974"/>
                <a:gd name="connsiteX8" fmla="*/ 0 w 10000"/>
                <a:gd name="connsiteY8" fmla="*/ 7156 h 9974"/>
                <a:gd name="connsiteX9" fmla="*/ 1484 w 10000"/>
                <a:gd name="connsiteY9" fmla="*/ 9968 h 9974"/>
                <a:gd name="connsiteX10" fmla="*/ 8427 w 10000"/>
                <a:gd name="connsiteY10" fmla="*/ 9974 h 9974"/>
                <a:gd name="connsiteX11" fmla="*/ 10000 w 10000"/>
                <a:gd name="connsiteY11" fmla="*/ 7156 h 9974"/>
                <a:gd name="connsiteX12" fmla="*/ 8656 w 10000"/>
                <a:gd name="connsiteY12" fmla="*/ 4363 h 9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000" h="9974">
                  <a:moveTo>
                    <a:pt x="8656" y="4363"/>
                  </a:moveTo>
                  <a:cubicBezTo>
                    <a:pt x="8656" y="4286"/>
                    <a:pt x="8659" y="4209"/>
                    <a:pt x="8659" y="4138"/>
                  </a:cubicBezTo>
                  <a:cubicBezTo>
                    <a:pt x="8659" y="1851"/>
                    <a:pt x="7622" y="0"/>
                    <a:pt x="6346" y="0"/>
                  </a:cubicBezTo>
                  <a:cubicBezTo>
                    <a:pt x="5474" y="0"/>
                    <a:pt x="4712" y="865"/>
                    <a:pt x="4319" y="2152"/>
                  </a:cubicBezTo>
                  <a:cubicBezTo>
                    <a:pt x="4040" y="1704"/>
                    <a:pt x="3675" y="1435"/>
                    <a:pt x="3271" y="1435"/>
                  </a:cubicBezTo>
                  <a:cubicBezTo>
                    <a:pt x="2403" y="1435"/>
                    <a:pt x="1695" y="2697"/>
                    <a:pt x="1695" y="4254"/>
                  </a:cubicBezTo>
                  <a:cubicBezTo>
                    <a:pt x="1695" y="4286"/>
                    <a:pt x="1698" y="4311"/>
                    <a:pt x="1698" y="4337"/>
                  </a:cubicBezTo>
                  <a:cubicBezTo>
                    <a:pt x="1655" y="4337"/>
                    <a:pt x="1616" y="4331"/>
                    <a:pt x="1577" y="4331"/>
                  </a:cubicBezTo>
                  <a:cubicBezTo>
                    <a:pt x="704" y="4331"/>
                    <a:pt x="0" y="5593"/>
                    <a:pt x="0" y="7156"/>
                  </a:cubicBezTo>
                  <a:cubicBezTo>
                    <a:pt x="0" y="8661"/>
                    <a:pt x="658" y="9885"/>
                    <a:pt x="1484" y="9968"/>
                  </a:cubicBezTo>
                  <a:lnTo>
                    <a:pt x="8427" y="9974"/>
                  </a:lnTo>
                  <a:cubicBezTo>
                    <a:pt x="9296" y="9974"/>
                    <a:pt x="10000" y="8712"/>
                    <a:pt x="10000" y="7156"/>
                  </a:cubicBezTo>
                  <a:cubicBezTo>
                    <a:pt x="10000" y="5734"/>
                    <a:pt x="9417" y="4561"/>
                    <a:pt x="8656" y="4363"/>
                  </a:cubicBezTo>
                  <a:close/>
                </a:path>
              </a:pathLst>
            </a:custGeom>
            <a:solidFill>
              <a:schemeClr val="bg2"/>
            </a:solidFill>
            <a:ln w="38100">
              <a:solidFill>
                <a:schemeClr val="bg1">
                  <a:lumMod val="85000"/>
                </a:schemeClr>
              </a:solidFill>
            </a:ln>
          </p:spPr>
          <p:txBody>
            <a:bodyPr vert="horz" wrap="square" lIns="91416" tIns="45708" rIns="91416" bIns="45708" numCol="1" anchor="t" anchorCtr="0" compatLnSpc="1">
              <a:prstTxWarp prst="textNoShape">
                <a:avLst/>
              </a:prstTxWarp>
            </a:bodyPr>
            <a:lstStyle/>
            <a:p>
              <a:pPr defTabSz="914126"/>
              <a:endParaRPr lang="en-US" sz="1799" kern="0">
                <a:solidFill>
                  <a:sysClr val="windowText" lastClr="000000"/>
                </a:solidFill>
              </a:endParaRPr>
            </a:p>
          </p:txBody>
        </p:sp>
        <p:grpSp>
          <p:nvGrpSpPr>
            <p:cNvPr id="264" name="Group 263"/>
            <p:cNvGrpSpPr>
              <a:grpSpLocks noChangeAspect="1"/>
            </p:cNvGrpSpPr>
            <p:nvPr/>
          </p:nvGrpSpPr>
          <p:grpSpPr bwMode="auto">
            <a:xfrm>
              <a:off x="9816120" y="1384300"/>
              <a:ext cx="670370" cy="152405"/>
              <a:chOff x="2624" y="1797"/>
              <a:chExt cx="3189" cy="725"/>
            </a:xfrm>
          </p:grpSpPr>
          <p:sp>
            <p:nvSpPr>
              <p:cNvPr id="316" name="Freeform 140"/>
              <p:cNvSpPr>
                <a:spLocks/>
              </p:cNvSpPr>
              <p:nvPr/>
            </p:nvSpPr>
            <p:spPr bwMode="auto">
              <a:xfrm>
                <a:off x="2624" y="1955"/>
                <a:ext cx="296" cy="401"/>
              </a:xfrm>
              <a:custGeom>
                <a:avLst/>
                <a:gdLst>
                  <a:gd name="T0" fmla="*/ 1 w 125"/>
                  <a:gd name="T1" fmla="*/ 146 h 168"/>
                  <a:gd name="T2" fmla="*/ 2 w 125"/>
                  <a:gd name="T3" fmla="*/ 150 h 168"/>
                  <a:gd name="T4" fmla="*/ 12 w 125"/>
                  <a:gd name="T5" fmla="*/ 156 h 168"/>
                  <a:gd name="T6" fmla="*/ 66 w 125"/>
                  <a:gd name="T7" fmla="*/ 168 h 168"/>
                  <a:gd name="T8" fmla="*/ 125 w 125"/>
                  <a:gd name="T9" fmla="*/ 118 h 168"/>
                  <a:gd name="T10" fmla="*/ 125 w 125"/>
                  <a:gd name="T11" fmla="*/ 117 h 168"/>
                  <a:gd name="T12" fmla="*/ 75 w 125"/>
                  <a:gd name="T13" fmla="*/ 70 h 168"/>
                  <a:gd name="T14" fmla="*/ 72 w 125"/>
                  <a:gd name="T15" fmla="*/ 69 h 168"/>
                  <a:gd name="T16" fmla="*/ 38 w 125"/>
                  <a:gd name="T17" fmla="*/ 46 h 168"/>
                  <a:gd name="T18" fmla="*/ 38 w 125"/>
                  <a:gd name="T19" fmla="*/ 45 h 168"/>
                  <a:gd name="T20" fmla="*/ 62 w 125"/>
                  <a:gd name="T21" fmla="*/ 28 h 168"/>
                  <a:gd name="T22" fmla="*/ 108 w 125"/>
                  <a:gd name="T23" fmla="*/ 39 h 168"/>
                  <a:gd name="T24" fmla="*/ 113 w 125"/>
                  <a:gd name="T25" fmla="*/ 38 h 168"/>
                  <a:gd name="T26" fmla="*/ 120 w 125"/>
                  <a:gd name="T27" fmla="*/ 18 h 168"/>
                  <a:gd name="T28" fmla="*/ 119 w 125"/>
                  <a:gd name="T29" fmla="*/ 14 h 168"/>
                  <a:gd name="T30" fmla="*/ 66 w 125"/>
                  <a:gd name="T31" fmla="*/ 0 h 168"/>
                  <a:gd name="T32" fmla="*/ 63 w 125"/>
                  <a:gd name="T33" fmla="*/ 0 h 168"/>
                  <a:gd name="T34" fmla="*/ 6 w 125"/>
                  <a:gd name="T35" fmla="*/ 49 h 168"/>
                  <a:gd name="T36" fmla="*/ 6 w 125"/>
                  <a:gd name="T37" fmla="*/ 50 h 168"/>
                  <a:gd name="T38" fmla="*/ 56 w 125"/>
                  <a:gd name="T39" fmla="*/ 97 h 168"/>
                  <a:gd name="T40" fmla="*/ 60 w 125"/>
                  <a:gd name="T41" fmla="*/ 99 h 168"/>
                  <a:gd name="T42" fmla="*/ 92 w 125"/>
                  <a:gd name="T43" fmla="*/ 121 h 168"/>
                  <a:gd name="T44" fmla="*/ 92 w 125"/>
                  <a:gd name="T45" fmla="*/ 122 h 168"/>
                  <a:gd name="T46" fmla="*/ 67 w 125"/>
                  <a:gd name="T47" fmla="*/ 141 h 168"/>
                  <a:gd name="T48" fmla="*/ 19 w 125"/>
                  <a:gd name="T49" fmla="*/ 128 h 168"/>
                  <a:gd name="T50" fmla="*/ 13 w 125"/>
                  <a:gd name="T51" fmla="*/ 124 h 168"/>
                  <a:gd name="T52" fmla="*/ 9 w 125"/>
                  <a:gd name="T53" fmla="*/ 126 h 168"/>
                  <a:gd name="T54" fmla="*/ 1 w 125"/>
                  <a:gd name="T55" fmla="*/ 146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25" h="168">
                    <a:moveTo>
                      <a:pt x="1" y="146"/>
                    </a:moveTo>
                    <a:cubicBezTo>
                      <a:pt x="0" y="149"/>
                      <a:pt x="2" y="149"/>
                      <a:pt x="2" y="150"/>
                    </a:cubicBezTo>
                    <a:cubicBezTo>
                      <a:pt x="6" y="152"/>
                      <a:pt x="9" y="154"/>
                      <a:pt x="12" y="156"/>
                    </a:cubicBezTo>
                    <a:cubicBezTo>
                      <a:pt x="31" y="166"/>
                      <a:pt x="48" y="168"/>
                      <a:pt x="66" y="168"/>
                    </a:cubicBezTo>
                    <a:cubicBezTo>
                      <a:pt x="102" y="168"/>
                      <a:pt x="125" y="149"/>
                      <a:pt x="125" y="118"/>
                    </a:cubicBezTo>
                    <a:cubicBezTo>
                      <a:pt x="125" y="117"/>
                      <a:pt x="125" y="117"/>
                      <a:pt x="125" y="117"/>
                    </a:cubicBezTo>
                    <a:cubicBezTo>
                      <a:pt x="125" y="88"/>
                      <a:pt x="99" y="77"/>
                      <a:pt x="75" y="70"/>
                    </a:cubicBezTo>
                    <a:cubicBezTo>
                      <a:pt x="72" y="69"/>
                      <a:pt x="72" y="69"/>
                      <a:pt x="72" y="69"/>
                    </a:cubicBezTo>
                    <a:cubicBezTo>
                      <a:pt x="54" y="63"/>
                      <a:pt x="38" y="58"/>
                      <a:pt x="38" y="46"/>
                    </a:cubicBezTo>
                    <a:cubicBezTo>
                      <a:pt x="38" y="45"/>
                      <a:pt x="38" y="45"/>
                      <a:pt x="38" y="45"/>
                    </a:cubicBezTo>
                    <a:cubicBezTo>
                      <a:pt x="38" y="35"/>
                      <a:pt x="48" y="28"/>
                      <a:pt x="62" y="28"/>
                    </a:cubicBezTo>
                    <a:cubicBezTo>
                      <a:pt x="77" y="28"/>
                      <a:pt x="96" y="33"/>
                      <a:pt x="108" y="39"/>
                    </a:cubicBezTo>
                    <a:cubicBezTo>
                      <a:pt x="108" y="39"/>
                      <a:pt x="112" y="42"/>
                      <a:pt x="113" y="38"/>
                    </a:cubicBezTo>
                    <a:cubicBezTo>
                      <a:pt x="114" y="36"/>
                      <a:pt x="120" y="20"/>
                      <a:pt x="120" y="18"/>
                    </a:cubicBezTo>
                    <a:cubicBezTo>
                      <a:pt x="121" y="16"/>
                      <a:pt x="120" y="15"/>
                      <a:pt x="119" y="14"/>
                    </a:cubicBezTo>
                    <a:cubicBezTo>
                      <a:pt x="105" y="6"/>
                      <a:pt x="86" y="0"/>
                      <a:pt x="66" y="0"/>
                    </a:cubicBezTo>
                    <a:cubicBezTo>
                      <a:pt x="63" y="0"/>
                      <a:pt x="63" y="0"/>
                      <a:pt x="63" y="0"/>
                    </a:cubicBezTo>
                    <a:cubicBezTo>
                      <a:pt x="29" y="0"/>
                      <a:pt x="6" y="20"/>
                      <a:pt x="6" y="49"/>
                    </a:cubicBezTo>
                    <a:cubicBezTo>
                      <a:pt x="6" y="50"/>
                      <a:pt x="6" y="50"/>
                      <a:pt x="6" y="50"/>
                    </a:cubicBezTo>
                    <a:cubicBezTo>
                      <a:pt x="6" y="80"/>
                      <a:pt x="32" y="90"/>
                      <a:pt x="56" y="97"/>
                    </a:cubicBezTo>
                    <a:cubicBezTo>
                      <a:pt x="60" y="99"/>
                      <a:pt x="60" y="99"/>
                      <a:pt x="60" y="99"/>
                    </a:cubicBezTo>
                    <a:cubicBezTo>
                      <a:pt x="77" y="104"/>
                      <a:pt x="92" y="109"/>
                      <a:pt x="92" y="121"/>
                    </a:cubicBezTo>
                    <a:cubicBezTo>
                      <a:pt x="92" y="122"/>
                      <a:pt x="92" y="122"/>
                      <a:pt x="92" y="122"/>
                    </a:cubicBezTo>
                    <a:cubicBezTo>
                      <a:pt x="92" y="133"/>
                      <a:pt x="83" y="141"/>
                      <a:pt x="67" y="141"/>
                    </a:cubicBezTo>
                    <a:cubicBezTo>
                      <a:pt x="60" y="141"/>
                      <a:pt x="41" y="141"/>
                      <a:pt x="19" y="128"/>
                    </a:cubicBezTo>
                    <a:cubicBezTo>
                      <a:pt x="17" y="126"/>
                      <a:pt x="15" y="125"/>
                      <a:pt x="13" y="124"/>
                    </a:cubicBezTo>
                    <a:cubicBezTo>
                      <a:pt x="12" y="123"/>
                      <a:pt x="10" y="122"/>
                      <a:pt x="9" y="126"/>
                    </a:cubicBezTo>
                    <a:lnTo>
                      <a:pt x="1" y="146"/>
                    </a:lnTo>
                    <a:close/>
                  </a:path>
                </a:pathLst>
              </a:custGeom>
              <a:solidFill>
                <a:srgbClr val="139CD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defTabSz="914126"/>
                <a:endParaRPr lang="en-US" sz="1799" kern="0" dirty="0">
                  <a:solidFill>
                    <a:srgbClr val="000000"/>
                  </a:solidFill>
                </a:endParaRPr>
              </a:p>
            </p:txBody>
          </p:sp>
          <p:sp>
            <p:nvSpPr>
              <p:cNvPr id="317" name="Freeform 141"/>
              <p:cNvSpPr>
                <a:spLocks/>
              </p:cNvSpPr>
              <p:nvPr/>
            </p:nvSpPr>
            <p:spPr bwMode="auto">
              <a:xfrm>
                <a:off x="3893" y="1955"/>
                <a:ext cx="296" cy="401"/>
              </a:xfrm>
              <a:custGeom>
                <a:avLst/>
                <a:gdLst>
                  <a:gd name="T0" fmla="*/ 1 w 125"/>
                  <a:gd name="T1" fmla="*/ 146 h 168"/>
                  <a:gd name="T2" fmla="*/ 2 w 125"/>
                  <a:gd name="T3" fmla="*/ 150 h 168"/>
                  <a:gd name="T4" fmla="*/ 12 w 125"/>
                  <a:gd name="T5" fmla="*/ 156 h 168"/>
                  <a:gd name="T6" fmla="*/ 65 w 125"/>
                  <a:gd name="T7" fmla="*/ 168 h 168"/>
                  <a:gd name="T8" fmla="*/ 125 w 125"/>
                  <a:gd name="T9" fmla="*/ 118 h 168"/>
                  <a:gd name="T10" fmla="*/ 125 w 125"/>
                  <a:gd name="T11" fmla="*/ 117 h 168"/>
                  <a:gd name="T12" fmla="*/ 75 w 125"/>
                  <a:gd name="T13" fmla="*/ 70 h 168"/>
                  <a:gd name="T14" fmla="*/ 72 w 125"/>
                  <a:gd name="T15" fmla="*/ 69 h 168"/>
                  <a:gd name="T16" fmla="*/ 38 w 125"/>
                  <a:gd name="T17" fmla="*/ 46 h 168"/>
                  <a:gd name="T18" fmla="*/ 38 w 125"/>
                  <a:gd name="T19" fmla="*/ 45 h 168"/>
                  <a:gd name="T20" fmla="*/ 61 w 125"/>
                  <a:gd name="T21" fmla="*/ 28 h 168"/>
                  <a:gd name="T22" fmla="*/ 108 w 125"/>
                  <a:gd name="T23" fmla="*/ 39 h 168"/>
                  <a:gd name="T24" fmla="*/ 113 w 125"/>
                  <a:gd name="T25" fmla="*/ 38 h 168"/>
                  <a:gd name="T26" fmla="*/ 120 w 125"/>
                  <a:gd name="T27" fmla="*/ 18 h 168"/>
                  <a:gd name="T28" fmla="*/ 118 w 125"/>
                  <a:gd name="T29" fmla="*/ 14 h 168"/>
                  <a:gd name="T30" fmla="*/ 66 w 125"/>
                  <a:gd name="T31" fmla="*/ 0 h 168"/>
                  <a:gd name="T32" fmla="*/ 62 w 125"/>
                  <a:gd name="T33" fmla="*/ 0 h 168"/>
                  <a:gd name="T34" fmla="*/ 5 w 125"/>
                  <a:gd name="T35" fmla="*/ 49 h 168"/>
                  <a:gd name="T36" fmla="*/ 5 w 125"/>
                  <a:gd name="T37" fmla="*/ 50 h 168"/>
                  <a:gd name="T38" fmla="*/ 55 w 125"/>
                  <a:gd name="T39" fmla="*/ 97 h 168"/>
                  <a:gd name="T40" fmla="*/ 59 w 125"/>
                  <a:gd name="T41" fmla="*/ 99 h 168"/>
                  <a:gd name="T42" fmla="*/ 92 w 125"/>
                  <a:gd name="T43" fmla="*/ 121 h 168"/>
                  <a:gd name="T44" fmla="*/ 92 w 125"/>
                  <a:gd name="T45" fmla="*/ 122 h 168"/>
                  <a:gd name="T46" fmla="*/ 66 w 125"/>
                  <a:gd name="T47" fmla="*/ 141 h 168"/>
                  <a:gd name="T48" fmla="*/ 19 w 125"/>
                  <a:gd name="T49" fmla="*/ 128 h 168"/>
                  <a:gd name="T50" fmla="*/ 13 w 125"/>
                  <a:gd name="T51" fmla="*/ 124 h 168"/>
                  <a:gd name="T52" fmla="*/ 8 w 125"/>
                  <a:gd name="T53" fmla="*/ 126 h 168"/>
                  <a:gd name="T54" fmla="*/ 1 w 125"/>
                  <a:gd name="T55" fmla="*/ 146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25" h="168">
                    <a:moveTo>
                      <a:pt x="1" y="146"/>
                    </a:moveTo>
                    <a:cubicBezTo>
                      <a:pt x="0" y="149"/>
                      <a:pt x="1" y="149"/>
                      <a:pt x="2" y="150"/>
                    </a:cubicBezTo>
                    <a:cubicBezTo>
                      <a:pt x="5" y="152"/>
                      <a:pt x="9" y="154"/>
                      <a:pt x="12" y="156"/>
                    </a:cubicBezTo>
                    <a:cubicBezTo>
                      <a:pt x="30" y="166"/>
                      <a:pt x="47" y="168"/>
                      <a:pt x="65" y="168"/>
                    </a:cubicBezTo>
                    <a:cubicBezTo>
                      <a:pt x="102" y="168"/>
                      <a:pt x="125" y="149"/>
                      <a:pt x="125" y="118"/>
                    </a:cubicBezTo>
                    <a:cubicBezTo>
                      <a:pt x="125" y="117"/>
                      <a:pt x="125" y="117"/>
                      <a:pt x="125" y="117"/>
                    </a:cubicBezTo>
                    <a:cubicBezTo>
                      <a:pt x="125" y="88"/>
                      <a:pt x="99" y="77"/>
                      <a:pt x="75" y="70"/>
                    </a:cubicBezTo>
                    <a:cubicBezTo>
                      <a:pt x="72" y="69"/>
                      <a:pt x="72" y="69"/>
                      <a:pt x="72" y="69"/>
                    </a:cubicBezTo>
                    <a:cubicBezTo>
                      <a:pt x="54" y="63"/>
                      <a:pt x="38" y="58"/>
                      <a:pt x="38" y="46"/>
                    </a:cubicBezTo>
                    <a:cubicBezTo>
                      <a:pt x="38" y="45"/>
                      <a:pt x="38" y="45"/>
                      <a:pt x="38" y="45"/>
                    </a:cubicBezTo>
                    <a:cubicBezTo>
                      <a:pt x="38" y="35"/>
                      <a:pt x="47" y="28"/>
                      <a:pt x="61" y="28"/>
                    </a:cubicBezTo>
                    <a:cubicBezTo>
                      <a:pt x="77" y="28"/>
                      <a:pt x="96" y="33"/>
                      <a:pt x="108" y="39"/>
                    </a:cubicBezTo>
                    <a:cubicBezTo>
                      <a:pt x="108" y="39"/>
                      <a:pt x="111" y="42"/>
                      <a:pt x="113" y="38"/>
                    </a:cubicBezTo>
                    <a:cubicBezTo>
                      <a:pt x="113" y="36"/>
                      <a:pt x="119" y="20"/>
                      <a:pt x="120" y="18"/>
                    </a:cubicBezTo>
                    <a:cubicBezTo>
                      <a:pt x="121" y="16"/>
                      <a:pt x="120" y="15"/>
                      <a:pt x="118" y="14"/>
                    </a:cubicBezTo>
                    <a:cubicBezTo>
                      <a:pt x="105" y="6"/>
                      <a:pt x="86" y="0"/>
                      <a:pt x="66" y="0"/>
                    </a:cubicBezTo>
                    <a:cubicBezTo>
                      <a:pt x="62" y="0"/>
                      <a:pt x="62" y="0"/>
                      <a:pt x="62" y="0"/>
                    </a:cubicBezTo>
                    <a:cubicBezTo>
                      <a:pt x="29" y="0"/>
                      <a:pt x="5" y="20"/>
                      <a:pt x="5" y="49"/>
                    </a:cubicBezTo>
                    <a:cubicBezTo>
                      <a:pt x="5" y="50"/>
                      <a:pt x="5" y="50"/>
                      <a:pt x="5" y="50"/>
                    </a:cubicBezTo>
                    <a:cubicBezTo>
                      <a:pt x="5" y="80"/>
                      <a:pt x="31" y="90"/>
                      <a:pt x="55" y="97"/>
                    </a:cubicBezTo>
                    <a:cubicBezTo>
                      <a:pt x="59" y="99"/>
                      <a:pt x="59" y="99"/>
                      <a:pt x="59" y="99"/>
                    </a:cubicBezTo>
                    <a:cubicBezTo>
                      <a:pt x="77" y="104"/>
                      <a:pt x="92" y="109"/>
                      <a:pt x="92" y="121"/>
                    </a:cubicBezTo>
                    <a:cubicBezTo>
                      <a:pt x="92" y="122"/>
                      <a:pt x="92" y="122"/>
                      <a:pt x="92" y="122"/>
                    </a:cubicBezTo>
                    <a:cubicBezTo>
                      <a:pt x="92" y="133"/>
                      <a:pt x="82" y="141"/>
                      <a:pt x="66" y="141"/>
                    </a:cubicBezTo>
                    <a:cubicBezTo>
                      <a:pt x="60" y="141"/>
                      <a:pt x="40" y="141"/>
                      <a:pt x="19" y="128"/>
                    </a:cubicBezTo>
                    <a:cubicBezTo>
                      <a:pt x="17" y="126"/>
                      <a:pt x="15" y="125"/>
                      <a:pt x="13" y="124"/>
                    </a:cubicBezTo>
                    <a:cubicBezTo>
                      <a:pt x="12" y="124"/>
                      <a:pt x="9" y="122"/>
                      <a:pt x="8" y="126"/>
                    </a:cubicBezTo>
                    <a:lnTo>
                      <a:pt x="1" y="146"/>
                    </a:lnTo>
                    <a:close/>
                  </a:path>
                </a:pathLst>
              </a:custGeom>
              <a:solidFill>
                <a:srgbClr val="139CD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defTabSz="914126"/>
                <a:endParaRPr lang="en-US" sz="1799" kern="0" dirty="0">
                  <a:solidFill>
                    <a:srgbClr val="000000"/>
                  </a:solidFill>
                </a:endParaRPr>
              </a:p>
            </p:txBody>
          </p:sp>
          <p:sp>
            <p:nvSpPr>
              <p:cNvPr id="318" name="Freeform 142"/>
              <p:cNvSpPr>
                <a:spLocks noEditPoints="1"/>
              </p:cNvSpPr>
              <p:nvPr/>
            </p:nvSpPr>
            <p:spPr bwMode="auto">
              <a:xfrm>
                <a:off x="4492" y="1957"/>
                <a:ext cx="352" cy="399"/>
              </a:xfrm>
              <a:custGeom>
                <a:avLst/>
                <a:gdLst>
                  <a:gd name="T0" fmla="*/ 144 w 149"/>
                  <a:gd name="T1" fmla="*/ 50 h 167"/>
                  <a:gd name="T2" fmla="*/ 130 w 149"/>
                  <a:gd name="T3" fmla="*/ 24 h 167"/>
                  <a:gd name="T4" fmla="*/ 107 w 149"/>
                  <a:gd name="T5" fmla="*/ 6 h 167"/>
                  <a:gd name="T6" fmla="*/ 74 w 149"/>
                  <a:gd name="T7" fmla="*/ 0 h 167"/>
                  <a:gd name="T8" fmla="*/ 41 w 149"/>
                  <a:gd name="T9" fmla="*/ 6 h 167"/>
                  <a:gd name="T10" fmla="*/ 18 w 149"/>
                  <a:gd name="T11" fmla="*/ 24 h 167"/>
                  <a:gd name="T12" fmla="*/ 4 w 149"/>
                  <a:gd name="T13" fmla="*/ 50 h 167"/>
                  <a:gd name="T14" fmla="*/ 0 w 149"/>
                  <a:gd name="T15" fmla="*/ 83 h 167"/>
                  <a:gd name="T16" fmla="*/ 4 w 149"/>
                  <a:gd name="T17" fmla="*/ 116 h 167"/>
                  <a:gd name="T18" fmla="*/ 18 w 149"/>
                  <a:gd name="T19" fmla="*/ 143 h 167"/>
                  <a:gd name="T20" fmla="*/ 41 w 149"/>
                  <a:gd name="T21" fmla="*/ 160 h 167"/>
                  <a:gd name="T22" fmla="*/ 74 w 149"/>
                  <a:gd name="T23" fmla="*/ 167 h 167"/>
                  <a:gd name="T24" fmla="*/ 107 w 149"/>
                  <a:gd name="T25" fmla="*/ 160 h 167"/>
                  <a:gd name="T26" fmla="*/ 130 w 149"/>
                  <a:gd name="T27" fmla="*/ 143 h 167"/>
                  <a:gd name="T28" fmla="*/ 144 w 149"/>
                  <a:gd name="T29" fmla="*/ 116 h 167"/>
                  <a:gd name="T30" fmla="*/ 149 w 149"/>
                  <a:gd name="T31" fmla="*/ 83 h 167"/>
                  <a:gd name="T32" fmla="*/ 144 w 149"/>
                  <a:gd name="T33" fmla="*/ 50 h 167"/>
                  <a:gd name="T34" fmla="*/ 114 w 149"/>
                  <a:gd name="T35" fmla="*/ 83 h 167"/>
                  <a:gd name="T36" fmla="*/ 104 w 149"/>
                  <a:gd name="T37" fmla="*/ 125 h 167"/>
                  <a:gd name="T38" fmla="*/ 74 w 149"/>
                  <a:gd name="T39" fmla="*/ 139 h 167"/>
                  <a:gd name="T40" fmla="*/ 45 w 149"/>
                  <a:gd name="T41" fmla="*/ 125 h 167"/>
                  <a:gd name="T42" fmla="*/ 35 w 149"/>
                  <a:gd name="T43" fmla="*/ 83 h 167"/>
                  <a:gd name="T44" fmla="*/ 45 w 149"/>
                  <a:gd name="T45" fmla="*/ 42 h 167"/>
                  <a:gd name="T46" fmla="*/ 74 w 149"/>
                  <a:gd name="T47" fmla="*/ 28 h 167"/>
                  <a:gd name="T48" fmla="*/ 104 w 149"/>
                  <a:gd name="T49" fmla="*/ 42 h 167"/>
                  <a:gd name="T50" fmla="*/ 114 w 149"/>
                  <a:gd name="T51" fmla="*/ 83 h 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49" h="167">
                    <a:moveTo>
                      <a:pt x="144" y="50"/>
                    </a:moveTo>
                    <a:cubicBezTo>
                      <a:pt x="141" y="40"/>
                      <a:pt x="137" y="31"/>
                      <a:pt x="130" y="24"/>
                    </a:cubicBezTo>
                    <a:cubicBezTo>
                      <a:pt x="124" y="16"/>
                      <a:pt x="116" y="10"/>
                      <a:pt x="107" y="6"/>
                    </a:cubicBezTo>
                    <a:cubicBezTo>
                      <a:pt x="98" y="2"/>
                      <a:pt x="87" y="0"/>
                      <a:pt x="74" y="0"/>
                    </a:cubicBezTo>
                    <a:cubicBezTo>
                      <a:pt x="62" y="0"/>
                      <a:pt x="51" y="2"/>
                      <a:pt x="41" y="6"/>
                    </a:cubicBezTo>
                    <a:cubicBezTo>
                      <a:pt x="32" y="10"/>
                      <a:pt x="24" y="16"/>
                      <a:pt x="18" y="24"/>
                    </a:cubicBezTo>
                    <a:cubicBezTo>
                      <a:pt x="12" y="31"/>
                      <a:pt x="7" y="40"/>
                      <a:pt x="4" y="50"/>
                    </a:cubicBezTo>
                    <a:cubicBezTo>
                      <a:pt x="1" y="61"/>
                      <a:pt x="0" y="72"/>
                      <a:pt x="0" y="83"/>
                    </a:cubicBezTo>
                    <a:cubicBezTo>
                      <a:pt x="0" y="95"/>
                      <a:pt x="1" y="106"/>
                      <a:pt x="4" y="116"/>
                    </a:cubicBezTo>
                    <a:cubicBezTo>
                      <a:pt x="7" y="126"/>
                      <a:pt x="12" y="135"/>
                      <a:pt x="18" y="143"/>
                    </a:cubicBezTo>
                    <a:cubicBezTo>
                      <a:pt x="24" y="150"/>
                      <a:pt x="32" y="156"/>
                      <a:pt x="41" y="160"/>
                    </a:cubicBezTo>
                    <a:cubicBezTo>
                      <a:pt x="51" y="165"/>
                      <a:pt x="62" y="167"/>
                      <a:pt x="74" y="167"/>
                    </a:cubicBezTo>
                    <a:cubicBezTo>
                      <a:pt x="87" y="167"/>
                      <a:pt x="98" y="165"/>
                      <a:pt x="107" y="160"/>
                    </a:cubicBezTo>
                    <a:cubicBezTo>
                      <a:pt x="116" y="156"/>
                      <a:pt x="124" y="150"/>
                      <a:pt x="130" y="143"/>
                    </a:cubicBezTo>
                    <a:cubicBezTo>
                      <a:pt x="137" y="135"/>
                      <a:pt x="141" y="126"/>
                      <a:pt x="144" y="116"/>
                    </a:cubicBezTo>
                    <a:cubicBezTo>
                      <a:pt x="147" y="106"/>
                      <a:pt x="149" y="95"/>
                      <a:pt x="149" y="83"/>
                    </a:cubicBezTo>
                    <a:cubicBezTo>
                      <a:pt x="149" y="72"/>
                      <a:pt x="147" y="61"/>
                      <a:pt x="144" y="50"/>
                    </a:cubicBezTo>
                    <a:moveTo>
                      <a:pt x="114" y="83"/>
                    </a:moveTo>
                    <a:cubicBezTo>
                      <a:pt x="114" y="101"/>
                      <a:pt x="110" y="115"/>
                      <a:pt x="104" y="125"/>
                    </a:cubicBezTo>
                    <a:cubicBezTo>
                      <a:pt x="97" y="135"/>
                      <a:pt x="88" y="139"/>
                      <a:pt x="74" y="139"/>
                    </a:cubicBezTo>
                    <a:cubicBezTo>
                      <a:pt x="61" y="139"/>
                      <a:pt x="51" y="135"/>
                      <a:pt x="45" y="125"/>
                    </a:cubicBezTo>
                    <a:cubicBezTo>
                      <a:pt x="38" y="115"/>
                      <a:pt x="35" y="101"/>
                      <a:pt x="35" y="83"/>
                    </a:cubicBezTo>
                    <a:cubicBezTo>
                      <a:pt x="35" y="66"/>
                      <a:pt x="38" y="52"/>
                      <a:pt x="45" y="42"/>
                    </a:cubicBezTo>
                    <a:cubicBezTo>
                      <a:pt x="51" y="32"/>
                      <a:pt x="61" y="28"/>
                      <a:pt x="74" y="28"/>
                    </a:cubicBezTo>
                    <a:cubicBezTo>
                      <a:pt x="88" y="28"/>
                      <a:pt x="97" y="32"/>
                      <a:pt x="104" y="42"/>
                    </a:cubicBezTo>
                    <a:cubicBezTo>
                      <a:pt x="110" y="52"/>
                      <a:pt x="114" y="66"/>
                      <a:pt x="114" y="83"/>
                    </a:cubicBezTo>
                  </a:path>
                </a:pathLst>
              </a:custGeom>
              <a:solidFill>
                <a:srgbClr val="139CD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defTabSz="914126"/>
                <a:endParaRPr lang="en-US" sz="1799" kern="0" dirty="0">
                  <a:solidFill>
                    <a:srgbClr val="000000"/>
                  </a:solidFill>
                </a:endParaRPr>
              </a:p>
            </p:txBody>
          </p:sp>
          <p:sp>
            <p:nvSpPr>
              <p:cNvPr id="319" name="Freeform 143"/>
              <p:cNvSpPr>
                <a:spLocks/>
              </p:cNvSpPr>
              <p:nvPr/>
            </p:nvSpPr>
            <p:spPr bwMode="auto">
              <a:xfrm>
                <a:off x="5147" y="1955"/>
                <a:ext cx="301" cy="401"/>
              </a:xfrm>
              <a:custGeom>
                <a:avLst/>
                <a:gdLst>
                  <a:gd name="T0" fmla="*/ 118 w 127"/>
                  <a:gd name="T1" fmla="*/ 136 h 168"/>
                  <a:gd name="T2" fmla="*/ 114 w 127"/>
                  <a:gd name="T3" fmla="*/ 134 h 168"/>
                  <a:gd name="T4" fmla="*/ 100 w 127"/>
                  <a:gd name="T5" fmla="*/ 138 h 168"/>
                  <a:gd name="T6" fmla="*/ 83 w 127"/>
                  <a:gd name="T7" fmla="*/ 139 h 168"/>
                  <a:gd name="T8" fmla="*/ 48 w 127"/>
                  <a:gd name="T9" fmla="*/ 126 h 168"/>
                  <a:gd name="T10" fmla="*/ 35 w 127"/>
                  <a:gd name="T11" fmla="*/ 84 h 168"/>
                  <a:gd name="T12" fmla="*/ 47 w 127"/>
                  <a:gd name="T13" fmla="*/ 44 h 168"/>
                  <a:gd name="T14" fmla="*/ 81 w 127"/>
                  <a:gd name="T15" fmla="*/ 29 h 168"/>
                  <a:gd name="T16" fmla="*/ 113 w 127"/>
                  <a:gd name="T17" fmla="*/ 34 h 168"/>
                  <a:gd name="T18" fmla="*/ 117 w 127"/>
                  <a:gd name="T19" fmla="*/ 32 h 168"/>
                  <a:gd name="T20" fmla="*/ 124 w 127"/>
                  <a:gd name="T21" fmla="*/ 11 h 168"/>
                  <a:gd name="T22" fmla="*/ 122 w 127"/>
                  <a:gd name="T23" fmla="*/ 7 h 168"/>
                  <a:gd name="T24" fmla="*/ 102 w 127"/>
                  <a:gd name="T25" fmla="*/ 2 h 168"/>
                  <a:gd name="T26" fmla="*/ 79 w 127"/>
                  <a:gd name="T27" fmla="*/ 0 h 168"/>
                  <a:gd name="T28" fmla="*/ 45 w 127"/>
                  <a:gd name="T29" fmla="*/ 7 h 168"/>
                  <a:gd name="T30" fmla="*/ 20 w 127"/>
                  <a:gd name="T31" fmla="*/ 25 h 168"/>
                  <a:gd name="T32" fmla="*/ 5 w 127"/>
                  <a:gd name="T33" fmla="*/ 51 h 168"/>
                  <a:gd name="T34" fmla="*/ 0 w 127"/>
                  <a:gd name="T35" fmla="*/ 84 h 168"/>
                  <a:gd name="T36" fmla="*/ 21 w 127"/>
                  <a:gd name="T37" fmla="*/ 145 h 168"/>
                  <a:gd name="T38" fmla="*/ 81 w 127"/>
                  <a:gd name="T39" fmla="*/ 168 h 168"/>
                  <a:gd name="T40" fmla="*/ 124 w 127"/>
                  <a:gd name="T41" fmla="*/ 160 h 168"/>
                  <a:gd name="T42" fmla="*/ 126 w 127"/>
                  <a:gd name="T43" fmla="*/ 156 h 168"/>
                  <a:gd name="T44" fmla="*/ 118 w 127"/>
                  <a:gd name="T45" fmla="*/ 136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27" h="168">
                    <a:moveTo>
                      <a:pt x="118" y="136"/>
                    </a:moveTo>
                    <a:cubicBezTo>
                      <a:pt x="117" y="133"/>
                      <a:pt x="114" y="134"/>
                      <a:pt x="114" y="134"/>
                    </a:cubicBezTo>
                    <a:cubicBezTo>
                      <a:pt x="110" y="135"/>
                      <a:pt x="105" y="137"/>
                      <a:pt x="100" y="138"/>
                    </a:cubicBezTo>
                    <a:cubicBezTo>
                      <a:pt x="95" y="139"/>
                      <a:pt x="89" y="139"/>
                      <a:pt x="83" y="139"/>
                    </a:cubicBezTo>
                    <a:cubicBezTo>
                      <a:pt x="68" y="139"/>
                      <a:pt x="57" y="135"/>
                      <a:pt x="48" y="126"/>
                    </a:cubicBezTo>
                    <a:cubicBezTo>
                      <a:pt x="40" y="117"/>
                      <a:pt x="35" y="103"/>
                      <a:pt x="35" y="84"/>
                    </a:cubicBezTo>
                    <a:cubicBezTo>
                      <a:pt x="35" y="67"/>
                      <a:pt x="39" y="54"/>
                      <a:pt x="47" y="44"/>
                    </a:cubicBezTo>
                    <a:cubicBezTo>
                      <a:pt x="54" y="34"/>
                      <a:pt x="66" y="29"/>
                      <a:pt x="81" y="29"/>
                    </a:cubicBezTo>
                    <a:cubicBezTo>
                      <a:pt x="93" y="29"/>
                      <a:pt x="103" y="31"/>
                      <a:pt x="113" y="34"/>
                    </a:cubicBezTo>
                    <a:cubicBezTo>
                      <a:pt x="113" y="34"/>
                      <a:pt x="115" y="35"/>
                      <a:pt x="117" y="32"/>
                    </a:cubicBezTo>
                    <a:cubicBezTo>
                      <a:pt x="119" y="24"/>
                      <a:pt x="121" y="19"/>
                      <a:pt x="124" y="11"/>
                    </a:cubicBezTo>
                    <a:cubicBezTo>
                      <a:pt x="125" y="8"/>
                      <a:pt x="123" y="7"/>
                      <a:pt x="122" y="7"/>
                    </a:cubicBezTo>
                    <a:cubicBezTo>
                      <a:pt x="118" y="6"/>
                      <a:pt x="109" y="3"/>
                      <a:pt x="102" y="2"/>
                    </a:cubicBezTo>
                    <a:cubicBezTo>
                      <a:pt x="95" y="1"/>
                      <a:pt x="88" y="0"/>
                      <a:pt x="79" y="0"/>
                    </a:cubicBezTo>
                    <a:cubicBezTo>
                      <a:pt x="66" y="0"/>
                      <a:pt x="55" y="3"/>
                      <a:pt x="45" y="7"/>
                    </a:cubicBezTo>
                    <a:cubicBezTo>
                      <a:pt x="35" y="11"/>
                      <a:pt x="27" y="17"/>
                      <a:pt x="20" y="25"/>
                    </a:cubicBezTo>
                    <a:cubicBezTo>
                      <a:pt x="14" y="32"/>
                      <a:pt x="9" y="41"/>
                      <a:pt x="5" y="51"/>
                    </a:cubicBezTo>
                    <a:cubicBezTo>
                      <a:pt x="2" y="61"/>
                      <a:pt x="0" y="72"/>
                      <a:pt x="0" y="84"/>
                    </a:cubicBezTo>
                    <a:cubicBezTo>
                      <a:pt x="0" y="110"/>
                      <a:pt x="7" y="130"/>
                      <a:pt x="21" y="145"/>
                    </a:cubicBezTo>
                    <a:cubicBezTo>
                      <a:pt x="34" y="160"/>
                      <a:pt x="55" y="168"/>
                      <a:pt x="81" y="168"/>
                    </a:cubicBezTo>
                    <a:cubicBezTo>
                      <a:pt x="97" y="168"/>
                      <a:pt x="113" y="164"/>
                      <a:pt x="124" y="160"/>
                    </a:cubicBezTo>
                    <a:cubicBezTo>
                      <a:pt x="124" y="160"/>
                      <a:pt x="127" y="159"/>
                      <a:pt x="126" y="156"/>
                    </a:cubicBezTo>
                    <a:lnTo>
                      <a:pt x="118" y="136"/>
                    </a:lnTo>
                    <a:close/>
                  </a:path>
                </a:pathLst>
              </a:custGeom>
              <a:solidFill>
                <a:srgbClr val="139CD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defTabSz="914126"/>
                <a:endParaRPr lang="en-US" sz="1799" kern="0" dirty="0">
                  <a:solidFill>
                    <a:srgbClr val="000000"/>
                  </a:solidFill>
                </a:endParaRPr>
              </a:p>
            </p:txBody>
          </p:sp>
          <p:sp>
            <p:nvSpPr>
              <p:cNvPr id="320" name="Freeform 144"/>
              <p:cNvSpPr>
                <a:spLocks noEditPoints="1"/>
              </p:cNvSpPr>
              <p:nvPr/>
            </p:nvSpPr>
            <p:spPr bwMode="auto">
              <a:xfrm>
                <a:off x="5467" y="1957"/>
                <a:ext cx="346" cy="399"/>
              </a:xfrm>
              <a:custGeom>
                <a:avLst/>
                <a:gdLst>
                  <a:gd name="T0" fmla="*/ 139 w 146"/>
                  <a:gd name="T1" fmla="*/ 45 h 167"/>
                  <a:gd name="T2" fmla="*/ 126 w 146"/>
                  <a:gd name="T3" fmla="*/ 21 h 167"/>
                  <a:gd name="T4" fmla="*/ 106 w 146"/>
                  <a:gd name="T5" fmla="*/ 6 h 167"/>
                  <a:gd name="T6" fmla="*/ 77 w 146"/>
                  <a:gd name="T7" fmla="*/ 0 h 167"/>
                  <a:gd name="T8" fmla="*/ 43 w 146"/>
                  <a:gd name="T9" fmla="*/ 6 h 167"/>
                  <a:gd name="T10" fmla="*/ 19 w 146"/>
                  <a:gd name="T11" fmla="*/ 24 h 167"/>
                  <a:gd name="T12" fmla="*/ 5 w 146"/>
                  <a:gd name="T13" fmla="*/ 51 h 167"/>
                  <a:gd name="T14" fmla="*/ 0 w 146"/>
                  <a:gd name="T15" fmla="*/ 84 h 167"/>
                  <a:gd name="T16" fmla="*/ 5 w 146"/>
                  <a:gd name="T17" fmla="*/ 117 h 167"/>
                  <a:gd name="T18" fmla="*/ 20 w 146"/>
                  <a:gd name="T19" fmla="*/ 143 h 167"/>
                  <a:gd name="T20" fmla="*/ 46 w 146"/>
                  <a:gd name="T21" fmla="*/ 161 h 167"/>
                  <a:gd name="T22" fmla="*/ 84 w 146"/>
                  <a:gd name="T23" fmla="*/ 167 h 167"/>
                  <a:gd name="T24" fmla="*/ 136 w 146"/>
                  <a:gd name="T25" fmla="*/ 156 h 167"/>
                  <a:gd name="T26" fmla="*/ 137 w 146"/>
                  <a:gd name="T27" fmla="*/ 151 h 167"/>
                  <a:gd name="T28" fmla="*/ 130 w 146"/>
                  <a:gd name="T29" fmla="*/ 133 h 167"/>
                  <a:gd name="T30" fmla="*/ 126 w 146"/>
                  <a:gd name="T31" fmla="*/ 131 h 167"/>
                  <a:gd name="T32" fmla="*/ 83 w 146"/>
                  <a:gd name="T33" fmla="*/ 138 h 167"/>
                  <a:gd name="T34" fmla="*/ 48 w 146"/>
                  <a:gd name="T35" fmla="*/ 126 h 167"/>
                  <a:gd name="T36" fmla="*/ 36 w 146"/>
                  <a:gd name="T37" fmla="*/ 92 h 167"/>
                  <a:gd name="T38" fmla="*/ 139 w 146"/>
                  <a:gd name="T39" fmla="*/ 92 h 167"/>
                  <a:gd name="T40" fmla="*/ 142 w 146"/>
                  <a:gd name="T41" fmla="*/ 89 h 167"/>
                  <a:gd name="T42" fmla="*/ 139 w 146"/>
                  <a:gd name="T43" fmla="*/ 45 h 167"/>
                  <a:gd name="T44" fmla="*/ 37 w 146"/>
                  <a:gd name="T45" fmla="*/ 66 h 167"/>
                  <a:gd name="T46" fmla="*/ 45 w 146"/>
                  <a:gd name="T47" fmla="*/ 42 h 167"/>
                  <a:gd name="T48" fmla="*/ 74 w 146"/>
                  <a:gd name="T49" fmla="*/ 27 h 167"/>
                  <a:gd name="T50" fmla="*/ 103 w 146"/>
                  <a:gd name="T51" fmla="*/ 42 h 167"/>
                  <a:gd name="T52" fmla="*/ 110 w 146"/>
                  <a:gd name="T53" fmla="*/ 66 h 167"/>
                  <a:gd name="T54" fmla="*/ 37 w 146"/>
                  <a:gd name="T55" fmla="*/ 66 h 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46" h="167">
                    <a:moveTo>
                      <a:pt x="139" y="45"/>
                    </a:moveTo>
                    <a:cubicBezTo>
                      <a:pt x="137" y="35"/>
                      <a:pt x="130" y="25"/>
                      <a:pt x="126" y="21"/>
                    </a:cubicBezTo>
                    <a:cubicBezTo>
                      <a:pt x="119" y="13"/>
                      <a:pt x="113" y="8"/>
                      <a:pt x="106" y="6"/>
                    </a:cubicBezTo>
                    <a:cubicBezTo>
                      <a:pt x="98" y="2"/>
                      <a:pt x="88" y="0"/>
                      <a:pt x="77" y="0"/>
                    </a:cubicBezTo>
                    <a:cubicBezTo>
                      <a:pt x="64" y="0"/>
                      <a:pt x="52" y="2"/>
                      <a:pt x="43" y="6"/>
                    </a:cubicBezTo>
                    <a:cubicBezTo>
                      <a:pt x="33" y="11"/>
                      <a:pt x="25" y="17"/>
                      <a:pt x="19" y="24"/>
                    </a:cubicBezTo>
                    <a:cubicBezTo>
                      <a:pt x="13" y="32"/>
                      <a:pt x="8" y="41"/>
                      <a:pt x="5" y="51"/>
                    </a:cubicBezTo>
                    <a:cubicBezTo>
                      <a:pt x="2" y="61"/>
                      <a:pt x="0" y="72"/>
                      <a:pt x="0" y="84"/>
                    </a:cubicBezTo>
                    <a:cubicBezTo>
                      <a:pt x="0" y="96"/>
                      <a:pt x="2" y="107"/>
                      <a:pt x="5" y="117"/>
                    </a:cubicBezTo>
                    <a:cubicBezTo>
                      <a:pt x="8" y="127"/>
                      <a:pt x="13" y="136"/>
                      <a:pt x="20" y="143"/>
                    </a:cubicBezTo>
                    <a:cubicBezTo>
                      <a:pt x="27" y="151"/>
                      <a:pt x="36" y="157"/>
                      <a:pt x="46" y="161"/>
                    </a:cubicBezTo>
                    <a:cubicBezTo>
                      <a:pt x="56" y="165"/>
                      <a:pt x="69" y="167"/>
                      <a:pt x="84" y="167"/>
                    </a:cubicBezTo>
                    <a:cubicBezTo>
                      <a:pt x="113" y="167"/>
                      <a:pt x="129" y="160"/>
                      <a:pt x="136" y="156"/>
                    </a:cubicBezTo>
                    <a:cubicBezTo>
                      <a:pt x="137" y="156"/>
                      <a:pt x="138" y="155"/>
                      <a:pt x="137" y="151"/>
                    </a:cubicBezTo>
                    <a:cubicBezTo>
                      <a:pt x="130" y="133"/>
                      <a:pt x="130" y="133"/>
                      <a:pt x="130" y="133"/>
                    </a:cubicBezTo>
                    <a:cubicBezTo>
                      <a:pt x="129" y="130"/>
                      <a:pt x="126" y="131"/>
                      <a:pt x="126" y="131"/>
                    </a:cubicBezTo>
                    <a:cubicBezTo>
                      <a:pt x="118" y="134"/>
                      <a:pt x="108" y="138"/>
                      <a:pt x="83" y="138"/>
                    </a:cubicBezTo>
                    <a:cubicBezTo>
                      <a:pt x="67" y="138"/>
                      <a:pt x="56" y="134"/>
                      <a:pt x="48" y="126"/>
                    </a:cubicBezTo>
                    <a:cubicBezTo>
                      <a:pt x="40" y="119"/>
                      <a:pt x="37" y="108"/>
                      <a:pt x="36" y="92"/>
                    </a:cubicBezTo>
                    <a:cubicBezTo>
                      <a:pt x="139" y="92"/>
                      <a:pt x="139" y="92"/>
                      <a:pt x="139" y="92"/>
                    </a:cubicBezTo>
                    <a:cubicBezTo>
                      <a:pt x="139" y="92"/>
                      <a:pt x="142" y="92"/>
                      <a:pt x="142" y="89"/>
                    </a:cubicBezTo>
                    <a:cubicBezTo>
                      <a:pt x="143" y="88"/>
                      <a:pt x="146" y="68"/>
                      <a:pt x="139" y="45"/>
                    </a:cubicBezTo>
                    <a:moveTo>
                      <a:pt x="37" y="66"/>
                    </a:moveTo>
                    <a:cubicBezTo>
                      <a:pt x="38" y="57"/>
                      <a:pt x="41" y="48"/>
                      <a:pt x="45" y="42"/>
                    </a:cubicBezTo>
                    <a:cubicBezTo>
                      <a:pt x="51" y="32"/>
                      <a:pt x="61" y="27"/>
                      <a:pt x="74" y="27"/>
                    </a:cubicBezTo>
                    <a:cubicBezTo>
                      <a:pt x="88" y="27"/>
                      <a:pt x="97" y="32"/>
                      <a:pt x="103" y="42"/>
                    </a:cubicBezTo>
                    <a:cubicBezTo>
                      <a:pt x="108" y="48"/>
                      <a:pt x="110" y="57"/>
                      <a:pt x="110" y="66"/>
                    </a:cubicBezTo>
                    <a:lnTo>
                      <a:pt x="37" y="66"/>
                    </a:lnTo>
                    <a:close/>
                  </a:path>
                </a:pathLst>
              </a:custGeom>
              <a:solidFill>
                <a:srgbClr val="139CD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defTabSz="914126"/>
                <a:endParaRPr lang="en-US" sz="1799" kern="0" dirty="0">
                  <a:solidFill>
                    <a:srgbClr val="000000"/>
                  </a:solidFill>
                </a:endParaRPr>
              </a:p>
            </p:txBody>
          </p:sp>
          <p:sp>
            <p:nvSpPr>
              <p:cNvPr id="321" name="Freeform 145"/>
              <p:cNvSpPr>
                <a:spLocks noEditPoints="1"/>
              </p:cNvSpPr>
              <p:nvPr/>
            </p:nvSpPr>
            <p:spPr bwMode="auto">
              <a:xfrm>
                <a:off x="3507" y="1957"/>
                <a:ext cx="345" cy="399"/>
              </a:xfrm>
              <a:custGeom>
                <a:avLst/>
                <a:gdLst>
                  <a:gd name="T0" fmla="*/ 139 w 146"/>
                  <a:gd name="T1" fmla="*/ 45 h 167"/>
                  <a:gd name="T2" fmla="*/ 126 w 146"/>
                  <a:gd name="T3" fmla="*/ 21 h 167"/>
                  <a:gd name="T4" fmla="*/ 106 w 146"/>
                  <a:gd name="T5" fmla="*/ 6 h 167"/>
                  <a:gd name="T6" fmla="*/ 77 w 146"/>
                  <a:gd name="T7" fmla="*/ 0 h 167"/>
                  <a:gd name="T8" fmla="*/ 43 w 146"/>
                  <a:gd name="T9" fmla="*/ 6 h 167"/>
                  <a:gd name="T10" fmla="*/ 19 w 146"/>
                  <a:gd name="T11" fmla="*/ 24 h 167"/>
                  <a:gd name="T12" fmla="*/ 5 w 146"/>
                  <a:gd name="T13" fmla="*/ 51 h 167"/>
                  <a:gd name="T14" fmla="*/ 0 w 146"/>
                  <a:gd name="T15" fmla="*/ 84 h 167"/>
                  <a:gd name="T16" fmla="*/ 5 w 146"/>
                  <a:gd name="T17" fmla="*/ 117 h 167"/>
                  <a:gd name="T18" fmla="*/ 20 w 146"/>
                  <a:gd name="T19" fmla="*/ 143 h 167"/>
                  <a:gd name="T20" fmla="*/ 46 w 146"/>
                  <a:gd name="T21" fmla="*/ 161 h 167"/>
                  <a:gd name="T22" fmla="*/ 84 w 146"/>
                  <a:gd name="T23" fmla="*/ 167 h 167"/>
                  <a:gd name="T24" fmla="*/ 136 w 146"/>
                  <a:gd name="T25" fmla="*/ 156 h 167"/>
                  <a:gd name="T26" fmla="*/ 137 w 146"/>
                  <a:gd name="T27" fmla="*/ 151 h 167"/>
                  <a:gd name="T28" fmla="*/ 130 w 146"/>
                  <a:gd name="T29" fmla="*/ 133 h 167"/>
                  <a:gd name="T30" fmla="*/ 126 w 146"/>
                  <a:gd name="T31" fmla="*/ 131 h 167"/>
                  <a:gd name="T32" fmla="*/ 83 w 146"/>
                  <a:gd name="T33" fmla="*/ 138 h 167"/>
                  <a:gd name="T34" fmla="*/ 48 w 146"/>
                  <a:gd name="T35" fmla="*/ 126 h 167"/>
                  <a:gd name="T36" fmla="*/ 36 w 146"/>
                  <a:gd name="T37" fmla="*/ 92 h 167"/>
                  <a:gd name="T38" fmla="*/ 139 w 146"/>
                  <a:gd name="T39" fmla="*/ 92 h 167"/>
                  <a:gd name="T40" fmla="*/ 142 w 146"/>
                  <a:gd name="T41" fmla="*/ 89 h 167"/>
                  <a:gd name="T42" fmla="*/ 139 w 146"/>
                  <a:gd name="T43" fmla="*/ 45 h 167"/>
                  <a:gd name="T44" fmla="*/ 37 w 146"/>
                  <a:gd name="T45" fmla="*/ 66 h 167"/>
                  <a:gd name="T46" fmla="*/ 45 w 146"/>
                  <a:gd name="T47" fmla="*/ 42 h 167"/>
                  <a:gd name="T48" fmla="*/ 74 w 146"/>
                  <a:gd name="T49" fmla="*/ 27 h 167"/>
                  <a:gd name="T50" fmla="*/ 103 w 146"/>
                  <a:gd name="T51" fmla="*/ 42 h 167"/>
                  <a:gd name="T52" fmla="*/ 110 w 146"/>
                  <a:gd name="T53" fmla="*/ 66 h 167"/>
                  <a:gd name="T54" fmla="*/ 37 w 146"/>
                  <a:gd name="T55" fmla="*/ 66 h 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46" h="167">
                    <a:moveTo>
                      <a:pt x="139" y="45"/>
                    </a:moveTo>
                    <a:cubicBezTo>
                      <a:pt x="137" y="35"/>
                      <a:pt x="130" y="25"/>
                      <a:pt x="126" y="21"/>
                    </a:cubicBezTo>
                    <a:cubicBezTo>
                      <a:pt x="119" y="13"/>
                      <a:pt x="113" y="8"/>
                      <a:pt x="106" y="6"/>
                    </a:cubicBezTo>
                    <a:cubicBezTo>
                      <a:pt x="98" y="2"/>
                      <a:pt x="88" y="0"/>
                      <a:pt x="77" y="0"/>
                    </a:cubicBezTo>
                    <a:cubicBezTo>
                      <a:pt x="64" y="0"/>
                      <a:pt x="52" y="2"/>
                      <a:pt x="43" y="6"/>
                    </a:cubicBezTo>
                    <a:cubicBezTo>
                      <a:pt x="33" y="11"/>
                      <a:pt x="25" y="17"/>
                      <a:pt x="19" y="24"/>
                    </a:cubicBezTo>
                    <a:cubicBezTo>
                      <a:pt x="13" y="32"/>
                      <a:pt x="8" y="41"/>
                      <a:pt x="5" y="51"/>
                    </a:cubicBezTo>
                    <a:cubicBezTo>
                      <a:pt x="2" y="61"/>
                      <a:pt x="0" y="72"/>
                      <a:pt x="0" y="84"/>
                    </a:cubicBezTo>
                    <a:cubicBezTo>
                      <a:pt x="0" y="96"/>
                      <a:pt x="2" y="107"/>
                      <a:pt x="5" y="117"/>
                    </a:cubicBezTo>
                    <a:cubicBezTo>
                      <a:pt x="8" y="127"/>
                      <a:pt x="13" y="136"/>
                      <a:pt x="20" y="143"/>
                    </a:cubicBezTo>
                    <a:cubicBezTo>
                      <a:pt x="27" y="151"/>
                      <a:pt x="36" y="157"/>
                      <a:pt x="46" y="161"/>
                    </a:cubicBezTo>
                    <a:cubicBezTo>
                      <a:pt x="56" y="165"/>
                      <a:pt x="69" y="167"/>
                      <a:pt x="84" y="167"/>
                    </a:cubicBezTo>
                    <a:cubicBezTo>
                      <a:pt x="113" y="167"/>
                      <a:pt x="129" y="160"/>
                      <a:pt x="136" y="156"/>
                    </a:cubicBezTo>
                    <a:cubicBezTo>
                      <a:pt x="137" y="156"/>
                      <a:pt x="138" y="155"/>
                      <a:pt x="137" y="151"/>
                    </a:cubicBezTo>
                    <a:cubicBezTo>
                      <a:pt x="130" y="133"/>
                      <a:pt x="130" y="133"/>
                      <a:pt x="130" y="133"/>
                    </a:cubicBezTo>
                    <a:cubicBezTo>
                      <a:pt x="129" y="130"/>
                      <a:pt x="126" y="131"/>
                      <a:pt x="126" y="131"/>
                    </a:cubicBezTo>
                    <a:cubicBezTo>
                      <a:pt x="118" y="134"/>
                      <a:pt x="108" y="138"/>
                      <a:pt x="83" y="138"/>
                    </a:cubicBezTo>
                    <a:cubicBezTo>
                      <a:pt x="67" y="138"/>
                      <a:pt x="56" y="134"/>
                      <a:pt x="48" y="126"/>
                    </a:cubicBezTo>
                    <a:cubicBezTo>
                      <a:pt x="40" y="119"/>
                      <a:pt x="37" y="108"/>
                      <a:pt x="36" y="92"/>
                    </a:cubicBezTo>
                    <a:cubicBezTo>
                      <a:pt x="139" y="92"/>
                      <a:pt x="139" y="92"/>
                      <a:pt x="139" y="92"/>
                    </a:cubicBezTo>
                    <a:cubicBezTo>
                      <a:pt x="139" y="92"/>
                      <a:pt x="142" y="92"/>
                      <a:pt x="142" y="89"/>
                    </a:cubicBezTo>
                    <a:cubicBezTo>
                      <a:pt x="143" y="88"/>
                      <a:pt x="146" y="68"/>
                      <a:pt x="139" y="45"/>
                    </a:cubicBezTo>
                    <a:moveTo>
                      <a:pt x="37" y="66"/>
                    </a:moveTo>
                    <a:cubicBezTo>
                      <a:pt x="38" y="57"/>
                      <a:pt x="41" y="48"/>
                      <a:pt x="45" y="42"/>
                    </a:cubicBezTo>
                    <a:cubicBezTo>
                      <a:pt x="51" y="32"/>
                      <a:pt x="61" y="27"/>
                      <a:pt x="74" y="27"/>
                    </a:cubicBezTo>
                    <a:cubicBezTo>
                      <a:pt x="88" y="27"/>
                      <a:pt x="97" y="32"/>
                      <a:pt x="103" y="42"/>
                    </a:cubicBezTo>
                    <a:cubicBezTo>
                      <a:pt x="108" y="48"/>
                      <a:pt x="110" y="57"/>
                      <a:pt x="110" y="66"/>
                    </a:cubicBezTo>
                    <a:lnTo>
                      <a:pt x="37" y="66"/>
                    </a:lnTo>
                    <a:close/>
                  </a:path>
                </a:pathLst>
              </a:custGeom>
              <a:solidFill>
                <a:srgbClr val="139CD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defTabSz="914126"/>
                <a:endParaRPr lang="en-US" sz="1799" kern="0" dirty="0">
                  <a:solidFill>
                    <a:srgbClr val="000000"/>
                  </a:solidFill>
                </a:endParaRPr>
              </a:p>
            </p:txBody>
          </p:sp>
          <p:sp>
            <p:nvSpPr>
              <p:cNvPr id="322" name="Freeform 146"/>
              <p:cNvSpPr>
                <a:spLocks noEditPoints="1"/>
              </p:cNvSpPr>
              <p:nvPr/>
            </p:nvSpPr>
            <p:spPr bwMode="auto">
              <a:xfrm>
                <a:off x="2962" y="1955"/>
                <a:ext cx="317" cy="401"/>
              </a:xfrm>
              <a:custGeom>
                <a:avLst/>
                <a:gdLst>
                  <a:gd name="T0" fmla="*/ 84 w 134"/>
                  <a:gd name="T1" fmla="*/ 62 h 168"/>
                  <a:gd name="T2" fmla="*/ 68 w 134"/>
                  <a:gd name="T3" fmla="*/ 62 h 168"/>
                  <a:gd name="T4" fmla="*/ 43 w 134"/>
                  <a:gd name="T5" fmla="*/ 65 h 168"/>
                  <a:gd name="T6" fmla="*/ 21 w 134"/>
                  <a:gd name="T7" fmla="*/ 75 h 168"/>
                  <a:gd name="T8" fmla="*/ 6 w 134"/>
                  <a:gd name="T9" fmla="*/ 92 h 168"/>
                  <a:gd name="T10" fmla="*/ 0 w 134"/>
                  <a:gd name="T11" fmla="*/ 116 h 168"/>
                  <a:gd name="T12" fmla="*/ 5 w 134"/>
                  <a:gd name="T13" fmla="*/ 140 h 168"/>
                  <a:gd name="T14" fmla="*/ 19 w 134"/>
                  <a:gd name="T15" fmla="*/ 156 h 168"/>
                  <a:gd name="T16" fmla="*/ 40 w 134"/>
                  <a:gd name="T17" fmla="*/ 165 h 168"/>
                  <a:gd name="T18" fmla="*/ 67 w 134"/>
                  <a:gd name="T19" fmla="*/ 168 h 168"/>
                  <a:gd name="T20" fmla="*/ 99 w 134"/>
                  <a:gd name="T21" fmla="*/ 165 h 168"/>
                  <a:gd name="T22" fmla="*/ 125 w 134"/>
                  <a:gd name="T23" fmla="*/ 160 h 168"/>
                  <a:gd name="T24" fmla="*/ 132 w 134"/>
                  <a:gd name="T25" fmla="*/ 158 h 168"/>
                  <a:gd name="T26" fmla="*/ 134 w 134"/>
                  <a:gd name="T27" fmla="*/ 155 h 168"/>
                  <a:gd name="T28" fmla="*/ 134 w 134"/>
                  <a:gd name="T29" fmla="*/ 60 h 168"/>
                  <a:gd name="T30" fmla="*/ 118 w 134"/>
                  <a:gd name="T31" fmla="*/ 15 h 168"/>
                  <a:gd name="T32" fmla="*/ 70 w 134"/>
                  <a:gd name="T33" fmla="*/ 0 h 168"/>
                  <a:gd name="T34" fmla="*/ 43 w 134"/>
                  <a:gd name="T35" fmla="*/ 3 h 168"/>
                  <a:gd name="T36" fmla="*/ 11 w 134"/>
                  <a:gd name="T37" fmla="*/ 15 h 168"/>
                  <a:gd name="T38" fmla="*/ 10 w 134"/>
                  <a:gd name="T39" fmla="*/ 19 h 168"/>
                  <a:gd name="T40" fmla="*/ 17 w 134"/>
                  <a:gd name="T41" fmla="*/ 38 h 168"/>
                  <a:gd name="T42" fmla="*/ 20 w 134"/>
                  <a:gd name="T43" fmla="*/ 40 h 168"/>
                  <a:gd name="T44" fmla="*/ 22 w 134"/>
                  <a:gd name="T45" fmla="*/ 39 h 168"/>
                  <a:gd name="T46" fmla="*/ 67 w 134"/>
                  <a:gd name="T47" fmla="*/ 29 h 168"/>
                  <a:gd name="T48" fmla="*/ 93 w 134"/>
                  <a:gd name="T49" fmla="*/ 35 h 168"/>
                  <a:gd name="T50" fmla="*/ 101 w 134"/>
                  <a:gd name="T51" fmla="*/ 60 h 168"/>
                  <a:gd name="T52" fmla="*/ 101 w 134"/>
                  <a:gd name="T53" fmla="*/ 64 h 168"/>
                  <a:gd name="T54" fmla="*/ 84 w 134"/>
                  <a:gd name="T55" fmla="*/ 62 h 168"/>
                  <a:gd name="T56" fmla="*/ 43 w 134"/>
                  <a:gd name="T57" fmla="*/ 135 h 168"/>
                  <a:gd name="T58" fmla="*/ 37 w 134"/>
                  <a:gd name="T59" fmla="*/ 129 h 168"/>
                  <a:gd name="T60" fmla="*/ 34 w 134"/>
                  <a:gd name="T61" fmla="*/ 115 h 168"/>
                  <a:gd name="T62" fmla="*/ 43 w 134"/>
                  <a:gd name="T63" fmla="*/ 95 h 168"/>
                  <a:gd name="T64" fmla="*/ 73 w 134"/>
                  <a:gd name="T65" fmla="*/ 88 h 168"/>
                  <a:gd name="T66" fmla="*/ 101 w 134"/>
                  <a:gd name="T67" fmla="*/ 90 h 168"/>
                  <a:gd name="T68" fmla="*/ 101 w 134"/>
                  <a:gd name="T69" fmla="*/ 137 h 168"/>
                  <a:gd name="T70" fmla="*/ 73 w 134"/>
                  <a:gd name="T71" fmla="*/ 141 h 168"/>
                  <a:gd name="T72" fmla="*/ 43 w 134"/>
                  <a:gd name="T73" fmla="*/ 135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4" h="168">
                    <a:moveTo>
                      <a:pt x="84" y="62"/>
                    </a:moveTo>
                    <a:cubicBezTo>
                      <a:pt x="80" y="62"/>
                      <a:pt x="75" y="62"/>
                      <a:pt x="68" y="62"/>
                    </a:cubicBezTo>
                    <a:cubicBezTo>
                      <a:pt x="59" y="62"/>
                      <a:pt x="51" y="63"/>
                      <a:pt x="43" y="65"/>
                    </a:cubicBezTo>
                    <a:cubicBezTo>
                      <a:pt x="35" y="67"/>
                      <a:pt x="27" y="71"/>
                      <a:pt x="21" y="75"/>
                    </a:cubicBezTo>
                    <a:cubicBezTo>
                      <a:pt x="15" y="80"/>
                      <a:pt x="10" y="85"/>
                      <a:pt x="6" y="92"/>
                    </a:cubicBezTo>
                    <a:cubicBezTo>
                      <a:pt x="2" y="99"/>
                      <a:pt x="0" y="107"/>
                      <a:pt x="0" y="116"/>
                    </a:cubicBezTo>
                    <a:cubicBezTo>
                      <a:pt x="0" y="125"/>
                      <a:pt x="2" y="133"/>
                      <a:pt x="5" y="140"/>
                    </a:cubicBezTo>
                    <a:cubicBezTo>
                      <a:pt x="8" y="146"/>
                      <a:pt x="13" y="152"/>
                      <a:pt x="19" y="156"/>
                    </a:cubicBezTo>
                    <a:cubicBezTo>
                      <a:pt x="24" y="160"/>
                      <a:pt x="32" y="163"/>
                      <a:pt x="40" y="165"/>
                    </a:cubicBezTo>
                    <a:cubicBezTo>
                      <a:pt x="48" y="167"/>
                      <a:pt x="57" y="168"/>
                      <a:pt x="67" y="168"/>
                    </a:cubicBezTo>
                    <a:cubicBezTo>
                      <a:pt x="78" y="168"/>
                      <a:pt x="88" y="167"/>
                      <a:pt x="99" y="165"/>
                    </a:cubicBezTo>
                    <a:cubicBezTo>
                      <a:pt x="109" y="163"/>
                      <a:pt x="121" y="161"/>
                      <a:pt x="125" y="160"/>
                    </a:cubicBezTo>
                    <a:cubicBezTo>
                      <a:pt x="128" y="159"/>
                      <a:pt x="132" y="158"/>
                      <a:pt x="132" y="158"/>
                    </a:cubicBezTo>
                    <a:cubicBezTo>
                      <a:pt x="134" y="158"/>
                      <a:pt x="134" y="155"/>
                      <a:pt x="134" y="155"/>
                    </a:cubicBezTo>
                    <a:cubicBezTo>
                      <a:pt x="134" y="60"/>
                      <a:pt x="134" y="60"/>
                      <a:pt x="134" y="60"/>
                    </a:cubicBezTo>
                    <a:cubicBezTo>
                      <a:pt x="134" y="40"/>
                      <a:pt x="129" y="24"/>
                      <a:pt x="118" y="15"/>
                    </a:cubicBezTo>
                    <a:cubicBezTo>
                      <a:pt x="107" y="5"/>
                      <a:pt x="91" y="0"/>
                      <a:pt x="70" y="0"/>
                    </a:cubicBezTo>
                    <a:cubicBezTo>
                      <a:pt x="62" y="0"/>
                      <a:pt x="50" y="1"/>
                      <a:pt x="43" y="3"/>
                    </a:cubicBezTo>
                    <a:cubicBezTo>
                      <a:pt x="43" y="3"/>
                      <a:pt x="20" y="7"/>
                      <a:pt x="11" y="15"/>
                    </a:cubicBezTo>
                    <a:cubicBezTo>
                      <a:pt x="11" y="15"/>
                      <a:pt x="9" y="16"/>
                      <a:pt x="10" y="19"/>
                    </a:cubicBezTo>
                    <a:cubicBezTo>
                      <a:pt x="17" y="38"/>
                      <a:pt x="17" y="38"/>
                      <a:pt x="17" y="38"/>
                    </a:cubicBezTo>
                    <a:cubicBezTo>
                      <a:pt x="18" y="41"/>
                      <a:pt x="20" y="40"/>
                      <a:pt x="20" y="40"/>
                    </a:cubicBezTo>
                    <a:cubicBezTo>
                      <a:pt x="20" y="40"/>
                      <a:pt x="21" y="40"/>
                      <a:pt x="22" y="39"/>
                    </a:cubicBezTo>
                    <a:cubicBezTo>
                      <a:pt x="42" y="28"/>
                      <a:pt x="67" y="29"/>
                      <a:pt x="67" y="29"/>
                    </a:cubicBezTo>
                    <a:cubicBezTo>
                      <a:pt x="78" y="29"/>
                      <a:pt x="87" y="31"/>
                      <a:pt x="93" y="35"/>
                    </a:cubicBezTo>
                    <a:cubicBezTo>
                      <a:pt x="98" y="40"/>
                      <a:pt x="101" y="46"/>
                      <a:pt x="101" y="60"/>
                    </a:cubicBezTo>
                    <a:cubicBezTo>
                      <a:pt x="101" y="64"/>
                      <a:pt x="101" y="64"/>
                      <a:pt x="101" y="64"/>
                    </a:cubicBezTo>
                    <a:cubicBezTo>
                      <a:pt x="92" y="63"/>
                      <a:pt x="84" y="62"/>
                      <a:pt x="84" y="62"/>
                    </a:cubicBezTo>
                    <a:moveTo>
                      <a:pt x="43" y="135"/>
                    </a:moveTo>
                    <a:cubicBezTo>
                      <a:pt x="39" y="132"/>
                      <a:pt x="38" y="131"/>
                      <a:pt x="37" y="129"/>
                    </a:cubicBezTo>
                    <a:cubicBezTo>
                      <a:pt x="35" y="126"/>
                      <a:pt x="34" y="121"/>
                      <a:pt x="34" y="115"/>
                    </a:cubicBezTo>
                    <a:cubicBezTo>
                      <a:pt x="34" y="106"/>
                      <a:pt x="37" y="100"/>
                      <a:pt x="43" y="95"/>
                    </a:cubicBezTo>
                    <a:cubicBezTo>
                      <a:pt x="43" y="95"/>
                      <a:pt x="52" y="88"/>
                      <a:pt x="73" y="88"/>
                    </a:cubicBezTo>
                    <a:cubicBezTo>
                      <a:pt x="88" y="88"/>
                      <a:pt x="101" y="90"/>
                      <a:pt x="101" y="90"/>
                    </a:cubicBezTo>
                    <a:cubicBezTo>
                      <a:pt x="101" y="137"/>
                      <a:pt x="101" y="137"/>
                      <a:pt x="101" y="137"/>
                    </a:cubicBezTo>
                    <a:cubicBezTo>
                      <a:pt x="101" y="137"/>
                      <a:pt x="88" y="140"/>
                      <a:pt x="73" y="141"/>
                    </a:cubicBezTo>
                    <a:cubicBezTo>
                      <a:pt x="52" y="142"/>
                      <a:pt x="43" y="135"/>
                      <a:pt x="43" y="135"/>
                    </a:cubicBezTo>
                  </a:path>
                </a:pathLst>
              </a:custGeom>
              <a:solidFill>
                <a:srgbClr val="139CD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defTabSz="914126"/>
                <a:endParaRPr lang="en-US" sz="1799" kern="0" dirty="0">
                  <a:solidFill>
                    <a:srgbClr val="000000"/>
                  </a:solidFill>
                </a:endParaRPr>
              </a:p>
            </p:txBody>
          </p:sp>
          <p:sp>
            <p:nvSpPr>
              <p:cNvPr id="323" name="Freeform 147"/>
              <p:cNvSpPr>
                <a:spLocks/>
              </p:cNvSpPr>
              <p:nvPr/>
            </p:nvSpPr>
            <p:spPr bwMode="auto">
              <a:xfrm>
                <a:off x="4911" y="1960"/>
                <a:ext cx="227" cy="386"/>
              </a:xfrm>
              <a:custGeom>
                <a:avLst/>
                <a:gdLst>
                  <a:gd name="T0" fmla="*/ 95 w 96"/>
                  <a:gd name="T1" fmla="*/ 7 h 162"/>
                  <a:gd name="T2" fmla="*/ 94 w 96"/>
                  <a:gd name="T3" fmla="*/ 3 h 162"/>
                  <a:gd name="T4" fmla="*/ 76 w 96"/>
                  <a:gd name="T5" fmla="*/ 0 h 162"/>
                  <a:gd name="T6" fmla="*/ 50 w 96"/>
                  <a:gd name="T7" fmla="*/ 5 h 162"/>
                  <a:gd name="T8" fmla="*/ 32 w 96"/>
                  <a:gd name="T9" fmla="*/ 18 h 162"/>
                  <a:gd name="T10" fmla="*/ 32 w 96"/>
                  <a:gd name="T11" fmla="*/ 5 h 162"/>
                  <a:gd name="T12" fmla="*/ 29 w 96"/>
                  <a:gd name="T13" fmla="*/ 2 h 162"/>
                  <a:gd name="T14" fmla="*/ 3 w 96"/>
                  <a:gd name="T15" fmla="*/ 2 h 162"/>
                  <a:gd name="T16" fmla="*/ 0 w 96"/>
                  <a:gd name="T17" fmla="*/ 5 h 162"/>
                  <a:gd name="T18" fmla="*/ 0 w 96"/>
                  <a:gd name="T19" fmla="*/ 159 h 162"/>
                  <a:gd name="T20" fmla="*/ 3 w 96"/>
                  <a:gd name="T21" fmla="*/ 162 h 162"/>
                  <a:gd name="T22" fmla="*/ 30 w 96"/>
                  <a:gd name="T23" fmla="*/ 162 h 162"/>
                  <a:gd name="T24" fmla="*/ 33 w 96"/>
                  <a:gd name="T25" fmla="*/ 159 h 162"/>
                  <a:gd name="T26" fmla="*/ 33 w 96"/>
                  <a:gd name="T27" fmla="*/ 82 h 162"/>
                  <a:gd name="T28" fmla="*/ 36 w 96"/>
                  <a:gd name="T29" fmla="*/ 55 h 162"/>
                  <a:gd name="T30" fmla="*/ 46 w 96"/>
                  <a:gd name="T31" fmla="*/ 40 h 162"/>
                  <a:gd name="T32" fmla="*/ 58 w 96"/>
                  <a:gd name="T33" fmla="*/ 32 h 162"/>
                  <a:gd name="T34" fmla="*/ 72 w 96"/>
                  <a:gd name="T35" fmla="*/ 30 h 162"/>
                  <a:gd name="T36" fmla="*/ 83 w 96"/>
                  <a:gd name="T37" fmla="*/ 32 h 162"/>
                  <a:gd name="T38" fmla="*/ 87 w 96"/>
                  <a:gd name="T39" fmla="*/ 29 h 162"/>
                  <a:gd name="T40" fmla="*/ 95 w 96"/>
                  <a:gd name="T41" fmla="*/ 7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6" h="162">
                    <a:moveTo>
                      <a:pt x="95" y="7"/>
                    </a:moveTo>
                    <a:cubicBezTo>
                      <a:pt x="96" y="5"/>
                      <a:pt x="94" y="4"/>
                      <a:pt x="94" y="3"/>
                    </a:cubicBezTo>
                    <a:cubicBezTo>
                      <a:pt x="92" y="3"/>
                      <a:pt x="83" y="1"/>
                      <a:pt x="76" y="0"/>
                    </a:cubicBezTo>
                    <a:cubicBezTo>
                      <a:pt x="63" y="0"/>
                      <a:pt x="56" y="2"/>
                      <a:pt x="50" y="5"/>
                    </a:cubicBezTo>
                    <a:cubicBezTo>
                      <a:pt x="43" y="8"/>
                      <a:pt x="36" y="12"/>
                      <a:pt x="32" y="18"/>
                    </a:cubicBezTo>
                    <a:cubicBezTo>
                      <a:pt x="32" y="5"/>
                      <a:pt x="32" y="5"/>
                      <a:pt x="32" y="5"/>
                    </a:cubicBezTo>
                    <a:cubicBezTo>
                      <a:pt x="32" y="3"/>
                      <a:pt x="31" y="2"/>
                      <a:pt x="29" y="2"/>
                    </a:cubicBezTo>
                    <a:cubicBezTo>
                      <a:pt x="3" y="2"/>
                      <a:pt x="3" y="2"/>
                      <a:pt x="3" y="2"/>
                    </a:cubicBezTo>
                    <a:cubicBezTo>
                      <a:pt x="1" y="2"/>
                      <a:pt x="0" y="3"/>
                      <a:pt x="0" y="5"/>
                    </a:cubicBezTo>
                    <a:cubicBezTo>
                      <a:pt x="0" y="159"/>
                      <a:pt x="0" y="159"/>
                      <a:pt x="0" y="159"/>
                    </a:cubicBezTo>
                    <a:cubicBezTo>
                      <a:pt x="0" y="161"/>
                      <a:pt x="1" y="162"/>
                      <a:pt x="3" y="162"/>
                    </a:cubicBezTo>
                    <a:cubicBezTo>
                      <a:pt x="30" y="162"/>
                      <a:pt x="30" y="162"/>
                      <a:pt x="30" y="162"/>
                    </a:cubicBezTo>
                    <a:cubicBezTo>
                      <a:pt x="32" y="162"/>
                      <a:pt x="33" y="161"/>
                      <a:pt x="33" y="159"/>
                    </a:cubicBezTo>
                    <a:cubicBezTo>
                      <a:pt x="33" y="82"/>
                      <a:pt x="33" y="82"/>
                      <a:pt x="33" y="82"/>
                    </a:cubicBezTo>
                    <a:cubicBezTo>
                      <a:pt x="33" y="72"/>
                      <a:pt x="34" y="62"/>
                      <a:pt x="36" y="55"/>
                    </a:cubicBezTo>
                    <a:cubicBezTo>
                      <a:pt x="39" y="49"/>
                      <a:pt x="42" y="44"/>
                      <a:pt x="46" y="40"/>
                    </a:cubicBezTo>
                    <a:cubicBezTo>
                      <a:pt x="49" y="36"/>
                      <a:pt x="54" y="34"/>
                      <a:pt x="58" y="32"/>
                    </a:cubicBezTo>
                    <a:cubicBezTo>
                      <a:pt x="63" y="31"/>
                      <a:pt x="68" y="30"/>
                      <a:pt x="72" y="30"/>
                    </a:cubicBezTo>
                    <a:cubicBezTo>
                      <a:pt x="78" y="30"/>
                      <a:pt x="83" y="32"/>
                      <a:pt x="83" y="32"/>
                    </a:cubicBezTo>
                    <a:cubicBezTo>
                      <a:pt x="86" y="32"/>
                      <a:pt x="87" y="31"/>
                      <a:pt x="87" y="29"/>
                    </a:cubicBezTo>
                    <a:cubicBezTo>
                      <a:pt x="89" y="24"/>
                      <a:pt x="94" y="10"/>
                      <a:pt x="95" y="7"/>
                    </a:cubicBezTo>
                  </a:path>
                </a:pathLst>
              </a:custGeom>
              <a:solidFill>
                <a:srgbClr val="139CD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defTabSz="914126"/>
                <a:endParaRPr lang="en-US" sz="1799" kern="0" dirty="0">
                  <a:solidFill>
                    <a:srgbClr val="000000"/>
                  </a:solidFill>
                </a:endParaRPr>
              </a:p>
            </p:txBody>
          </p:sp>
          <p:sp>
            <p:nvSpPr>
              <p:cNvPr id="324" name="Freeform 148"/>
              <p:cNvSpPr>
                <a:spLocks/>
              </p:cNvSpPr>
              <p:nvPr/>
            </p:nvSpPr>
            <p:spPr bwMode="auto">
              <a:xfrm>
                <a:off x="4108" y="1797"/>
                <a:ext cx="431" cy="725"/>
              </a:xfrm>
              <a:custGeom>
                <a:avLst/>
                <a:gdLst>
                  <a:gd name="T0" fmla="*/ 179 w 182"/>
                  <a:gd name="T1" fmla="*/ 4 h 304"/>
                  <a:gd name="T2" fmla="*/ 169 w 182"/>
                  <a:gd name="T3" fmla="*/ 1 h 304"/>
                  <a:gd name="T4" fmla="*/ 155 w 182"/>
                  <a:gd name="T5" fmla="*/ 0 h 304"/>
                  <a:gd name="T6" fmla="*/ 111 w 182"/>
                  <a:gd name="T7" fmla="*/ 16 h 304"/>
                  <a:gd name="T8" fmla="*/ 90 w 182"/>
                  <a:gd name="T9" fmla="*/ 63 h 304"/>
                  <a:gd name="T10" fmla="*/ 89 w 182"/>
                  <a:gd name="T11" fmla="*/ 70 h 304"/>
                  <a:gd name="T12" fmla="*/ 66 w 182"/>
                  <a:gd name="T13" fmla="*/ 70 h 304"/>
                  <a:gd name="T14" fmla="*/ 62 w 182"/>
                  <a:gd name="T15" fmla="*/ 73 h 304"/>
                  <a:gd name="T16" fmla="*/ 58 w 182"/>
                  <a:gd name="T17" fmla="*/ 94 h 304"/>
                  <a:gd name="T18" fmla="*/ 62 w 182"/>
                  <a:gd name="T19" fmla="*/ 98 h 304"/>
                  <a:gd name="T20" fmla="*/ 84 w 182"/>
                  <a:gd name="T21" fmla="*/ 98 h 304"/>
                  <a:gd name="T22" fmla="*/ 61 w 182"/>
                  <a:gd name="T23" fmla="*/ 227 h 304"/>
                  <a:gd name="T24" fmla="*/ 55 w 182"/>
                  <a:gd name="T25" fmla="*/ 252 h 304"/>
                  <a:gd name="T26" fmla="*/ 48 w 182"/>
                  <a:gd name="T27" fmla="*/ 267 h 304"/>
                  <a:gd name="T28" fmla="*/ 38 w 182"/>
                  <a:gd name="T29" fmla="*/ 274 h 304"/>
                  <a:gd name="T30" fmla="*/ 26 w 182"/>
                  <a:gd name="T31" fmla="*/ 276 h 304"/>
                  <a:gd name="T32" fmla="*/ 18 w 182"/>
                  <a:gd name="T33" fmla="*/ 275 h 304"/>
                  <a:gd name="T34" fmla="*/ 12 w 182"/>
                  <a:gd name="T35" fmla="*/ 274 h 304"/>
                  <a:gd name="T36" fmla="*/ 9 w 182"/>
                  <a:gd name="T37" fmla="*/ 275 h 304"/>
                  <a:gd name="T38" fmla="*/ 1 w 182"/>
                  <a:gd name="T39" fmla="*/ 296 h 304"/>
                  <a:gd name="T40" fmla="*/ 3 w 182"/>
                  <a:gd name="T41" fmla="*/ 300 h 304"/>
                  <a:gd name="T42" fmla="*/ 12 w 182"/>
                  <a:gd name="T43" fmla="*/ 303 h 304"/>
                  <a:gd name="T44" fmla="*/ 27 w 182"/>
                  <a:gd name="T45" fmla="*/ 304 h 304"/>
                  <a:gd name="T46" fmla="*/ 53 w 182"/>
                  <a:gd name="T47" fmla="*/ 301 h 304"/>
                  <a:gd name="T48" fmla="*/ 72 w 182"/>
                  <a:gd name="T49" fmla="*/ 287 h 304"/>
                  <a:gd name="T50" fmla="*/ 85 w 182"/>
                  <a:gd name="T51" fmla="*/ 264 h 304"/>
                  <a:gd name="T52" fmla="*/ 94 w 182"/>
                  <a:gd name="T53" fmla="*/ 229 h 304"/>
                  <a:gd name="T54" fmla="*/ 117 w 182"/>
                  <a:gd name="T55" fmla="*/ 98 h 304"/>
                  <a:gd name="T56" fmla="*/ 151 w 182"/>
                  <a:gd name="T57" fmla="*/ 98 h 304"/>
                  <a:gd name="T58" fmla="*/ 155 w 182"/>
                  <a:gd name="T59" fmla="*/ 95 h 304"/>
                  <a:gd name="T60" fmla="*/ 159 w 182"/>
                  <a:gd name="T61" fmla="*/ 73 h 304"/>
                  <a:gd name="T62" fmla="*/ 155 w 182"/>
                  <a:gd name="T63" fmla="*/ 70 h 304"/>
                  <a:gd name="T64" fmla="*/ 122 w 182"/>
                  <a:gd name="T65" fmla="*/ 70 h 304"/>
                  <a:gd name="T66" fmla="*/ 128 w 182"/>
                  <a:gd name="T67" fmla="*/ 46 h 304"/>
                  <a:gd name="T68" fmla="*/ 135 w 182"/>
                  <a:gd name="T69" fmla="*/ 35 h 304"/>
                  <a:gd name="T70" fmla="*/ 144 w 182"/>
                  <a:gd name="T71" fmla="*/ 30 h 304"/>
                  <a:gd name="T72" fmla="*/ 155 w 182"/>
                  <a:gd name="T73" fmla="*/ 28 h 304"/>
                  <a:gd name="T74" fmla="*/ 163 w 182"/>
                  <a:gd name="T75" fmla="*/ 29 h 304"/>
                  <a:gd name="T76" fmla="*/ 169 w 182"/>
                  <a:gd name="T77" fmla="*/ 31 h 304"/>
                  <a:gd name="T78" fmla="*/ 173 w 182"/>
                  <a:gd name="T79" fmla="*/ 29 h 304"/>
                  <a:gd name="T80" fmla="*/ 181 w 182"/>
                  <a:gd name="T81" fmla="*/ 7 h 304"/>
                  <a:gd name="T82" fmla="*/ 179 w 182"/>
                  <a:gd name="T83" fmla="*/ 4 h 3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82" h="304">
                    <a:moveTo>
                      <a:pt x="179" y="4"/>
                    </a:moveTo>
                    <a:cubicBezTo>
                      <a:pt x="176" y="3"/>
                      <a:pt x="173" y="2"/>
                      <a:pt x="169" y="1"/>
                    </a:cubicBezTo>
                    <a:cubicBezTo>
                      <a:pt x="165" y="1"/>
                      <a:pt x="160" y="0"/>
                      <a:pt x="155" y="0"/>
                    </a:cubicBezTo>
                    <a:cubicBezTo>
                      <a:pt x="136" y="0"/>
                      <a:pt x="121" y="5"/>
                      <a:pt x="111" y="16"/>
                    </a:cubicBezTo>
                    <a:cubicBezTo>
                      <a:pt x="101" y="26"/>
                      <a:pt x="94" y="42"/>
                      <a:pt x="90" y="63"/>
                    </a:cubicBezTo>
                    <a:cubicBezTo>
                      <a:pt x="89" y="70"/>
                      <a:pt x="89" y="70"/>
                      <a:pt x="89" y="70"/>
                    </a:cubicBezTo>
                    <a:cubicBezTo>
                      <a:pt x="66" y="70"/>
                      <a:pt x="66" y="70"/>
                      <a:pt x="66" y="70"/>
                    </a:cubicBezTo>
                    <a:cubicBezTo>
                      <a:pt x="66" y="70"/>
                      <a:pt x="63" y="70"/>
                      <a:pt x="62" y="73"/>
                    </a:cubicBezTo>
                    <a:cubicBezTo>
                      <a:pt x="58" y="94"/>
                      <a:pt x="58" y="94"/>
                      <a:pt x="58" y="94"/>
                    </a:cubicBezTo>
                    <a:cubicBezTo>
                      <a:pt x="58" y="96"/>
                      <a:pt x="59" y="98"/>
                      <a:pt x="62" y="98"/>
                    </a:cubicBezTo>
                    <a:cubicBezTo>
                      <a:pt x="84" y="98"/>
                      <a:pt x="84" y="98"/>
                      <a:pt x="84" y="98"/>
                    </a:cubicBezTo>
                    <a:cubicBezTo>
                      <a:pt x="61" y="227"/>
                      <a:pt x="61" y="227"/>
                      <a:pt x="61" y="227"/>
                    </a:cubicBezTo>
                    <a:cubicBezTo>
                      <a:pt x="59" y="237"/>
                      <a:pt x="57" y="246"/>
                      <a:pt x="55" y="252"/>
                    </a:cubicBezTo>
                    <a:cubicBezTo>
                      <a:pt x="53" y="259"/>
                      <a:pt x="51" y="264"/>
                      <a:pt x="48" y="267"/>
                    </a:cubicBezTo>
                    <a:cubicBezTo>
                      <a:pt x="45" y="271"/>
                      <a:pt x="43" y="273"/>
                      <a:pt x="38" y="274"/>
                    </a:cubicBezTo>
                    <a:cubicBezTo>
                      <a:pt x="35" y="276"/>
                      <a:pt x="31" y="276"/>
                      <a:pt x="26" y="276"/>
                    </a:cubicBezTo>
                    <a:cubicBezTo>
                      <a:pt x="24" y="276"/>
                      <a:pt x="20" y="276"/>
                      <a:pt x="18" y="275"/>
                    </a:cubicBezTo>
                    <a:cubicBezTo>
                      <a:pt x="15" y="275"/>
                      <a:pt x="14" y="274"/>
                      <a:pt x="12" y="274"/>
                    </a:cubicBezTo>
                    <a:cubicBezTo>
                      <a:pt x="12" y="274"/>
                      <a:pt x="10" y="272"/>
                      <a:pt x="9" y="275"/>
                    </a:cubicBezTo>
                    <a:cubicBezTo>
                      <a:pt x="8" y="277"/>
                      <a:pt x="2" y="294"/>
                      <a:pt x="1" y="296"/>
                    </a:cubicBezTo>
                    <a:cubicBezTo>
                      <a:pt x="0" y="298"/>
                      <a:pt x="1" y="300"/>
                      <a:pt x="3" y="300"/>
                    </a:cubicBezTo>
                    <a:cubicBezTo>
                      <a:pt x="6" y="301"/>
                      <a:pt x="8" y="302"/>
                      <a:pt x="12" y="303"/>
                    </a:cubicBezTo>
                    <a:cubicBezTo>
                      <a:pt x="18" y="304"/>
                      <a:pt x="23" y="304"/>
                      <a:pt x="27" y="304"/>
                    </a:cubicBezTo>
                    <a:cubicBezTo>
                      <a:pt x="37" y="304"/>
                      <a:pt x="45" y="303"/>
                      <a:pt x="53" y="301"/>
                    </a:cubicBezTo>
                    <a:cubicBezTo>
                      <a:pt x="60" y="298"/>
                      <a:pt x="66" y="293"/>
                      <a:pt x="72" y="287"/>
                    </a:cubicBezTo>
                    <a:cubicBezTo>
                      <a:pt x="78" y="281"/>
                      <a:pt x="81" y="274"/>
                      <a:pt x="85" y="264"/>
                    </a:cubicBezTo>
                    <a:cubicBezTo>
                      <a:pt x="89" y="255"/>
                      <a:pt x="92" y="243"/>
                      <a:pt x="94" y="229"/>
                    </a:cubicBezTo>
                    <a:cubicBezTo>
                      <a:pt x="117" y="98"/>
                      <a:pt x="117" y="98"/>
                      <a:pt x="117" y="98"/>
                    </a:cubicBezTo>
                    <a:cubicBezTo>
                      <a:pt x="151" y="98"/>
                      <a:pt x="151" y="98"/>
                      <a:pt x="151" y="98"/>
                    </a:cubicBezTo>
                    <a:cubicBezTo>
                      <a:pt x="151" y="98"/>
                      <a:pt x="154" y="98"/>
                      <a:pt x="155" y="95"/>
                    </a:cubicBezTo>
                    <a:cubicBezTo>
                      <a:pt x="159" y="73"/>
                      <a:pt x="159" y="73"/>
                      <a:pt x="159" y="73"/>
                    </a:cubicBezTo>
                    <a:cubicBezTo>
                      <a:pt x="159" y="71"/>
                      <a:pt x="158" y="70"/>
                      <a:pt x="155" y="70"/>
                    </a:cubicBezTo>
                    <a:cubicBezTo>
                      <a:pt x="122" y="70"/>
                      <a:pt x="122" y="70"/>
                      <a:pt x="122" y="70"/>
                    </a:cubicBezTo>
                    <a:cubicBezTo>
                      <a:pt x="123" y="69"/>
                      <a:pt x="124" y="57"/>
                      <a:pt x="128" y="46"/>
                    </a:cubicBezTo>
                    <a:cubicBezTo>
                      <a:pt x="129" y="42"/>
                      <a:pt x="132" y="38"/>
                      <a:pt x="135" y="35"/>
                    </a:cubicBezTo>
                    <a:cubicBezTo>
                      <a:pt x="138" y="33"/>
                      <a:pt x="141" y="31"/>
                      <a:pt x="144" y="30"/>
                    </a:cubicBezTo>
                    <a:cubicBezTo>
                      <a:pt x="147" y="29"/>
                      <a:pt x="151" y="28"/>
                      <a:pt x="155" y="28"/>
                    </a:cubicBezTo>
                    <a:cubicBezTo>
                      <a:pt x="158" y="28"/>
                      <a:pt x="161" y="29"/>
                      <a:pt x="163" y="29"/>
                    </a:cubicBezTo>
                    <a:cubicBezTo>
                      <a:pt x="167" y="30"/>
                      <a:pt x="168" y="30"/>
                      <a:pt x="169" y="31"/>
                    </a:cubicBezTo>
                    <a:cubicBezTo>
                      <a:pt x="172" y="32"/>
                      <a:pt x="172" y="31"/>
                      <a:pt x="173" y="29"/>
                    </a:cubicBezTo>
                    <a:cubicBezTo>
                      <a:pt x="181" y="7"/>
                      <a:pt x="181" y="7"/>
                      <a:pt x="181" y="7"/>
                    </a:cubicBezTo>
                    <a:cubicBezTo>
                      <a:pt x="182" y="5"/>
                      <a:pt x="180" y="4"/>
                      <a:pt x="179" y="4"/>
                    </a:cubicBezTo>
                  </a:path>
                </a:pathLst>
              </a:custGeom>
              <a:solidFill>
                <a:srgbClr val="139CD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defTabSz="914126"/>
                <a:endParaRPr lang="en-US" sz="1799" kern="0" dirty="0">
                  <a:solidFill>
                    <a:srgbClr val="000000"/>
                  </a:solidFill>
                </a:endParaRPr>
              </a:p>
            </p:txBody>
          </p:sp>
          <p:sp>
            <p:nvSpPr>
              <p:cNvPr id="325" name="Freeform 149"/>
              <p:cNvSpPr>
                <a:spLocks/>
              </p:cNvSpPr>
              <p:nvPr/>
            </p:nvSpPr>
            <p:spPr bwMode="auto">
              <a:xfrm>
                <a:off x="3360" y="1805"/>
                <a:ext cx="78" cy="541"/>
              </a:xfrm>
              <a:custGeom>
                <a:avLst/>
                <a:gdLst>
                  <a:gd name="T0" fmla="*/ 33 w 33"/>
                  <a:gd name="T1" fmla="*/ 224 h 227"/>
                  <a:gd name="T2" fmla="*/ 30 w 33"/>
                  <a:gd name="T3" fmla="*/ 227 h 227"/>
                  <a:gd name="T4" fmla="*/ 3 w 33"/>
                  <a:gd name="T5" fmla="*/ 227 h 227"/>
                  <a:gd name="T6" fmla="*/ 0 w 33"/>
                  <a:gd name="T7" fmla="*/ 224 h 227"/>
                  <a:gd name="T8" fmla="*/ 0 w 33"/>
                  <a:gd name="T9" fmla="*/ 4 h 227"/>
                  <a:gd name="T10" fmla="*/ 3 w 33"/>
                  <a:gd name="T11" fmla="*/ 0 h 227"/>
                  <a:gd name="T12" fmla="*/ 30 w 33"/>
                  <a:gd name="T13" fmla="*/ 0 h 227"/>
                  <a:gd name="T14" fmla="*/ 33 w 33"/>
                  <a:gd name="T15" fmla="*/ 4 h 227"/>
                  <a:gd name="T16" fmla="*/ 33 w 33"/>
                  <a:gd name="T17" fmla="*/ 224 h 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227">
                    <a:moveTo>
                      <a:pt x="33" y="224"/>
                    </a:moveTo>
                    <a:cubicBezTo>
                      <a:pt x="33" y="226"/>
                      <a:pt x="32" y="227"/>
                      <a:pt x="30" y="227"/>
                    </a:cubicBezTo>
                    <a:cubicBezTo>
                      <a:pt x="3" y="227"/>
                      <a:pt x="3" y="227"/>
                      <a:pt x="3" y="227"/>
                    </a:cubicBezTo>
                    <a:cubicBezTo>
                      <a:pt x="1" y="227"/>
                      <a:pt x="0" y="226"/>
                      <a:pt x="0" y="224"/>
                    </a:cubicBezTo>
                    <a:cubicBezTo>
                      <a:pt x="0" y="4"/>
                      <a:pt x="0" y="4"/>
                      <a:pt x="0" y="4"/>
                    </a:cubicBezTo>
                    <a:cubicBezTo>
                      <a:pt x="0" y="2"/>
                      <a:pt x="1" y="0"/>
                      <a:pt x="3" y="0"/>
                    </a:cubicBezTo>
                    <a:cubicBezTo>
                      <a:pt x="30" y="0"/>
                      <a:pt x="30" y="0"/>
                      <a:pt x="30" y="0"/>
                    </a:cubicBezTo>
                    <a:cubicBezTo>
                      <a:pt x="32" y="0"/>
                      <a:pt x="33" y="2"/>
                      <a:pt x="33" y="4"/>
                    </a:cubicBezTo>
                    <a:lnTo>
                      <a:pt x="33" y="224"/>
                    </a:lnTo>
                    <a:close/>
                  </a:path>
                </a:pathLst>
              </a:custGeom>
              <a:solidFill>
                <a:srgbClr val="139CD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defTabSz="914126"/>
                <a:endParaRPr lang="en-US" sz="1799" kern="0" dirty="0">
                  <a:solidFill>
                    <a:srgbClr val="000000"/>
                  </a:solidFill>
                </a:endParaRPr>
              </a:p>
            </p:txBody>
          </p:sp>
        </p:grpSp>
        <p:grpSp>
          <p:nvGrpSpPr>
            <p:cNvPr id="270" name="Group 269"/>
            <p:cNvGrpSpPr/>
            <p:nvPr/>
          </p:nvGrpSpPr>
          <p:grpSpPr>
            <a:xfrm>
              <a:off x="8950652" y="1639282"/>
              <a:ext cx="742388" cy="164117"/>
              <a:chOff x="1549400" y="4437063"/>
              <a:chExt cx="8394700" cy="1855787"/>
            </a:xfrm>
          </p:grpSpPr>
          <p:sp>
            <p:nvSpPr>
              <p:cNvPr id="306" name="Freeform 9"/>
              <p:cNvSpPr>
                <a:spLocks noEditPoints="1"/>
              </p:cNvSpPr>
              <p:nvPr/>
            </p:nvSpPr>
            <p:spPr bwMode="auto">
              <a:xfrm>
                <a:off x="3649663" y="4789488"/>
                <a:ext cx="1046163" cy="1149350"/>
              </a:xfrm>
              <a:custGeom>
                <a:avLst/>
                <a:gdLst>
                  <a:gd name="T0" fmla="*/ 280 w 280"/>
                  <a:gd name="T1" fmla="*/ 149 h 306"/>
                  <a:gd name="T2" fmla="*/ 263 w 280"/>
                  <a:gd name="T3" fmla="*/ 232 h 306"/>
                  <a:gd name="T4" fmla="*/ 213 w 280"/>
                  <a:gd name="T5" fmla="*/ 287 h 306"/>
                  <a:gd name="T6" fmla="*/ 139 w 280"/>
                  <a:gd name="T7" fmla="*/ 306 h 306"/>
                  <a:gd name="T8" fmla="*/ 67 w 280"/>
                  <a:gd name="T9" fmla="*/ 288 h 306"/>
                  <a:gd name="T10" fmla="*/ 17 w 280"/>
                  <a:gd name="T11" fmla="*/ 235 h 306"/>
                  <a:gd name="T12" fmla="*/ 0 w 280"/>
                  <a:gd name="T13" fmla="*/ 157 h 306"/>
                  <a:gd name="T14" fmla="*/ 18 w 280"/>
                  <a:gd name="T15" fmla="*/ 74 h 306"/>
                  <a:gd name="T16" fmla="*/ 68 w 280"/>
                  <a:gd name="T17" fmla="*/ 19 h 306"/>
                  <a:gd name="T18" fmla="*/ 144 w 280"/>
                  <a:gd name="T19" fmla="*/ 0 h 306"/>
                  <a:gd name="T20" fmla="*/ 215 w 280"/>
                  <a:gd name="T21" fmla="*/ 19 h 306"/>
                  <a:gd name="T22" fmla="*/ 263 w 280"/>
                  <a:gd name="T23" fmla="*/ 72 h 306"/>
                  <a:gd name="T24" fmla="*/ 280 w 280"/>
                  <a:gd name="T25" fmla="*/ 149 h 306"/>
                  <a:gd name="T26" fmla="*/ 244 w 280"/>
                  <a:gd name="T27" fmla="*/ 154 h 306"/>
                  <a:gd name="T28" fmla="*/ 217 w 280"/>
                  <a:gd name="T29" fmla="*/ 64 h 306"/>
                  <a:gd name="T30" fmla="*/ 141 w 280"/>
                  <a:gd name="T31" fmla="*/ 31 h 306"/>
                  <a:gd name="T32" fmla="*/ 87 w 280"/>
                  <a:gd name="T33" fmla="*/ 47 h 306"/>
                  <a:gd name="T34" fmla="*/ 50 w 280"/>
                  <a:gd name="T35" fmla="*/ 90 h 306"/>
                  <a:gd name="T36" fmla="*/ 36 w 280"/>
                  <a:gd name="T37" fmla="*/ 153 h 306"/>
                  <a:gd name="T38" fmla="*/ 49 w 280"/>
                  <a:gd name="T39" fmla="*/ 217 h 306"/>
                  <a:gd name="T40" fmla="*/ 85 w 280"/>
                  <a:gd name="T41" fmla="*/ 260 h 306"/>
                  <a:gd name="T42" fmla="*/ 139 w 280"/>
                  <a:gd name="T43" fmla="*/ 275 h 306"/>
                  <a:gd name="T44" fmla="*/ 216 w 280"/>
                  <a:gd name="T45" fmla="*/ 243 h 306"/>
                  <a:gd name="T46" fmla="*/ 244 w 280"/>
                  <a:gd name="T47" fmla="*/ 154 h 3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80" h="306">
                    <a:moveTo>
                      <a:pt x="280" y="149"/>
                    </a:moveTo>
                    <a:cubicBezTo>
                      <a:pt x="280" y="181"/>
                      <a:pt x="275" y="209"/>
                      <a:pt x="263" y="232"/>
                    </a:cubicBezTo>
                    <a:cubicBezTo>
                      <a:pt x="252" y="256"/>
                      <a:pt x="235" y="274"/>
                      <a:pt x="213" y="287"/>
                    </a:cubicBezTo>
                    <a:cubicBezTo>
                      <a:pt x="192" y="300"/>
                      <a:pt x="167" y="306"/>
                      <a:pt x="139" y="306"/>
                    </a:cubicBezTo>
                    <a:cubicBezTo>
                      <a:pt x="112" y="306"/>
                      <a:pt x="88" y="300"/>
                      <a:pt x="67" y="288"/>
                    </a:cubicBezTo>
                    <a:cubicBezTo>
                      <a:pt x="45" y="275"/>
                      <a:pt x="29" y="258"/>
                      <a:pt x="17" y="235"/>
                    </a:cubicBezTo>
                    <a:cubicBezTo>
                      <a:pt x="6" y="212"/>
                      <a:pt x="0" y="186"/>
                      <a:pt x="0" y="157"/>
                    </a:cubicBezTo>
                    <a:cubicBezTo>
                      <a:pt x="0" y="125"/>
                      <a:pt x="6" y="98"/>
                      <a:pt x="18" y="74"/>
                    </a:cubicBezTo>
                    <a:cubicBezTo>
                      <a:pt x="29" y="50"/>
                      <a:pt x="46" y="32"/>
                      <a:pt x="68" y="19"/>
                    </a:cubicBezTo>
                    <a:cubicBezTo>
                      <a:pt x="90" y="6"/>
                      <a:pt x="115" y="0"/>
                      <a:pt x="144" y="0"/>
                    </a:cubicBezTo>
                    <a:cubicBezTo>
                      <a:pt x="170" y="0"/>
                      <a:pt x="194" y="6"/>
                      <a:pt x="215" y="19"/>
                    </a:cubicBezTo>
                    <a:cubicBezTo>
                      <a:pt x="236" y="31"/>
                      <a:pt x="252" y="49"/>
                      <a:pt x="263" y="72"/>
                    </a:cubicBezTo>
                    <a:cubicBezTo>
                      <a:pt x="275" y="94"/>
                      <a:pt x="280" y="120"/>
                      <a:pt x="280" y="149"/>
                    </a:cubicBezTo>
                    <a:moveTo>
                      <a:pt x="244" y="154"/>
                    </a:moveTo>
                    <a:cubicBezTo>
                      <a:pt x="244" y="115"/>
                      <a:pt x="235" y="85"/>
                      <a:pt x="217" y="64"/>
                    </a:cubicBezTo>
                    <a:cubicBezTo>
                      <a:pt x="199" y="42"/>
                      <a:pt x="174" y="31"/>
                      <a:pt x="141" y="31"/>
                    </a:cubicBezTo>
                    <a:cubicBezTo>
                      <a:pt x="121" y="31"/>
                      <a:pt x="103" y="36"/>
                      <a:pt x="87" y="47"/>
                    </a:cubicBezTo>
                    <a:cubicBezTo>
                      <a:pt x="71" y="57"/>
                      <a:pt x="59" y="71"/>
                      <a:pt x="50" y="90"/>
                    </a:cubicBezTo>
                    <a:cubicBezTo>
                      <a:pt x="41" y="109"/>
                      <a:pt x="36" y="130"/>
                      <a:pt x="36" y="153"/>
                    </a:cubicBezTo>
                    <a:cubicBezTo>
                      <a:pt x="36" y="177"/>
                      <a:pt x="41" y="198"/>
                      <a:pt x="49" y="217"/>
                    </a:cubicBezTo>
                    <a:cubicBezTo>
                      <a:pt x="58" y="235"/>
                      <a:pt x="70" y="250"/>
                      <a:pt x="85" y="260"/>
                    </a:cubicBezTo>
                    <a:cubicBezTo>
                      <a:pt x="101" y="270"/>
                      <a:pt x="119" y="275"/>
                      <a:pt x="139" y="275"/>
                    </a:cubicBezTo>
                    <a:cubicBezTo>
                      <a:pt x="172" y="275"/>
                      <a:pt x="197" y="264"/>
                      <a:pt x="216" y="243"/>
                    </a:cubicBezTo>
                    <a:cubicBezTo>
                      <a:pt x="235" y="221"/>
                      <a:pt x="244" y="192"/>
                      <a:pt x="244" y="154"/>
                    </a:cubicBezTo>
                  </a:path>
                </a:pathLst>
              </a:custGeom>
              <a:solidFill>
                <a:srgbClr val="EB4710"/>
              </a:solidFill>
              <a:ln>
                <a:noFill/>
              </a:ln>
            </p:spPr>
            <p:txBody>
              <a:bodyPr vert="horz" wrap="square" lIns="91416" tIns="45708" rIns="91416" bIns="45708" numCol="1" anchor="t" anchorCtr="0" compatLnSpc="1">
                <a:prstTxWarp prst="textNoShape">
                  <a:avLst/>
                </a:prstTxWarp>
              </a:bodyPr>
              <a:lstStyle/>
              <a:p>
                <a:pPr defTabSz="914126"/>
                <a:endParaRPr lang="en-US" sz="1799" kern="0">
                  <a:solidFill>
                    <a:sysClr val="windowText" lastClr="000000"/>
                  </a:solidFill>
                </a:endParaRPr>
              </a:p>
            </p:txBody>
          </p:sp>
          <p:sp>
            <p:nvSpPr>
              <p:cNvPr id="307" name="Freeform 10"/>
              <p:cNvSpPr>
                <a:spLocks/>
              </p:cNvSpPr>
              <p:nvPr/>
            </p:nvSpPr>
            <p:spPr bwMode="auto">
              <a:xfrm>
                <a:off x="4773613" y="4725988"/>
                <a:ext cx="477838" cy="1193800"/>
              </a:xfrm>
              <a:custGeom>
                <a:avLst/>
                <a:gdLst>
                  <a:gd name="T0" fmla="*/ 128 w 128"/>
                  <a:gd name="T1" fmla="*/ 35 h 318"/>
                  <a:gd name="T2" fmla="*/ 106 w 128"/>
                  <a:gd name="T3" fmla="*/ 29 h 318"/>
                  <a:gd name="T4" fmla="*/ 70 w 128"/>
                  <a:gd name="T5" fmla="*/ 74 h 318"/>
                  <a:gd name="T6" fmla="*/ 70 w 128"/>
                  <a:gd name="T7" fmla="*/ 107 h 318"/>
                  <a:gd name="T8" fmla="*/ 120 w 128"/>
                  <a:gd name="T9" fmla="*/ 107 h 318"/>
                  <a:gd name="T10" fmla="*/ 120 w 128"/>
                  <a:gd name="T11" fmla="*/ 135 h 318"/>
                  <a:gd name="T12" fmla="*/ 70 w 128"/>
                  <a:gd name="T13" fmla="*/ 135 h 318"/>
                  <a:gd name="T14" fmla="*/ 70 w 128"/>
                  <a:gd name="T15" fmla="*/ 318 h 318"/>
                  <a:gd name="T16" fmla="*/ 36 w 128"/>
                  <a:gd name="T17" fmla="*/ 318 h 318"/>
                  <a:gd name="T18" fmla="*/ 36 w 128"/>
                  <a:gd name="T19" fmla="*/ 135 h 318"/>
                  <a:gd name="T20" fmla="*/ 0 w 128"/>
                  <a:gd name="T21" fmla="*/ 135 h 318"/>
                  <a:gd name="T22" fmla="*/ 0 w 128"/>
                  <a:gd name="T23" fmla="*/ 107 h 318"/>
                  <a:gd name="T24" fmla="*/ 36 w 128"/>
                  <a:gd name="T25" fmla="*/ 107 h 318"/>
                  <a:gd name="T26" fmla="*/ 36 w 128"/>
                  <a:gd name="T27" fmla="*/ 72 h 318"/>
                  <a:gd name="T28" fmla="*/ 55 w 128"/>
                  <a:gd name="T29" fmla="*/ 20 h 318"/>
                  <a:gd name="T30" fmla="*/ 104 w 128"/>
                  <a:gd name="T31" fmla="*/ 0 h 318"/>
                  <a:gd name="T32" fmla="*/ 128 w 128"/>
                  <a:gd name="T33" fmla="*/ 4 h 318"/>
                  <a:gd name="T34" fmla="*/ 128 w 128"/>
                  <a:gd name="T35" fmla="*/ 35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28" h="318">
                    <a:moveTo>
                      <a:pt x="128" y="35"/>
                    </a:moveTo>
                    <a:cubicBezTo>
                      <a:pt x="122" y="31"/>
                      <a:pt x="114" y="29"/>
                      <a:pt x="106" y="29"/>
                    </a:cubicBezTo>
                    <a:cubicBezTo>
                      <a:pt x="82" y="29"/>
                      <a:pt x="70" y="44"/>
                      <a:pt x="70" y="74"/>
                    </a:cubicBezTo>
                    <a:cubicBezTo>
                      <a:pt x="70" y="107"/>
                      <a:pt x="70" y="107"/>
                      <a:pt x="70" y="107"/>
                    </a:cubicBezTo>
                    <a:cubicBezTo>
                      <a:pt x="120" y="107"/>
                      <a:pt x="120" y="107"/>
                      <a:pt x="120" y="107"/>
                    </a:cubicBezTo>
                    <a:cubicBezTo>
                      <a:pt x="120" y="135"/>
                      <a:pt x="120" y="135"/>
                      <a:pt x="120" y="135"/>
                    </a:cubicBezTo>
                    <a:cubicBezTo>
                      <a:pt x="70" y="135"/>
                      <a:pt x="70" y="135"/>
                      <a:pt x="70" y="135"/>
                    </a:cubicBezTo>
                    <a:cubicBezTo>
                      <a:pt x="70" y="318"/>
                      <a:pt x="70" y="318"/>
                      <a:pt x="70" y="318"/>
                    </a:cubicBezTo>
                    <a:cubicBezTo>
                      <a:pt x="36" y="318"/>
                      <a:pt x="36" y="318"/>
                      <a:pt x="36" y="318"/>
                    </a:cubicBezTo>
                    <a:cubicBezTo>
                      <a:pt x="36" y="135"/>
                      <a:pt x="36" y="135"/>
                      <a:pt x="36" y="135"/>
                    </a:cubicBezTo>
                    <a:cubicBezTo>
                      <a:pt x="0" y="135"/>
                      <a:pt x="0" y="135"/>
                      <a:pt x="0" y="135"/>
                    </a:cubicBezTo>
                    <a:cubicBezTo>
                      <a:pt x="0" y="107"/>
                      <a:pt x="0" y="107"/>
                      <a:pt x="0" y="107"/>
                    </a:cubicBezTo>
                    <a:cubicBezTo>
                      <a:pt x="36" y="107"/>
                      <a:pt x="36" y="107"/>
                      <a:pt x="36" y="107"/>
                    </a:cubicBezTo>
                    <a:cubicBezTo>
                      <a:pt x="36" y="72"/>
                      <a:pt x="36" y="72"/>
                      <a:pt x="36" y="72"/>
                    </a:cubicBezTo>
                    <a:cubicBezTo>
                      <a:pt x="36" y="51"/>
                      <a:pt x="43" y="33"/>
                      <a:pt x="55" y="20"/>
                    </a:cubicBezTo>
                    <a:cubicBezTo>
                      <a:pt x="68" y="7"/>
                      <a:pt x="84" y="0"/>
                      <a:pt x="104" y="0"/>
                    </a:cubicBezTo>
                    <a:cubicBezTo>
                      <a:pt x="114" y="0"/>
                      <a:pt x="122" y="2"/>
                      <a:pt x="128" y="4"/>
                    </a:cubicBezTo>
                    <a:lnTo>
                      <a:pt x="128" y="35"/>
                    </a:lnTo>
                    <a:close/>
                  </a:path>
                </a:pathLst>
              </a:custGeom>
              <a:solidFill>
                <a:srgbClr val="EB4710"/>
              </a:solidFill>
              <a:ln>
                <a:noFill/>
              </a:ln>
            </p:spPr>
            <p:txBody>
              <a:bodyPr vert="horz" wrap="square" lIns="91416" tIns="45708" rIns="91416" bIns="45708" numCol="1" anchor="t" anchorCtr="0" compatLnSpc="1">
                <a:prstTxWarp prst="textNoShape">
                  <a:avLst/>
                </a:prstTxWarp>
              </a:bodyPr>
              <a:lstStyle/>
              <a:p>
                <a:pPr defTabSz="914126"/>
                <a:endParaRPr lang="en-US" sz="1799" kern="0">
                  <a:solidFill>
                    <a:sysClr val="windowText" lastClr="000000"/>
                  </a:solidFill>
                </a:endParaRPr>
              </a:p>
            </p:txBody>
          </p:sp>
          <p:sp>
            <p:nvSpPr>
              <p:cNvPr id="308" name="Freeform 11"/>
              <p:cNvSpPr>
                <a:spLocks/>
              </p:cNvSpPr>
              <p:nvPr/>
            </p:nvSpPr>
            <p:spPr bwMode="auto">
              <a:xfrm>
                <a:off x="5211763" y="4725988"/>
                <a:ext cx="477838" cy="1193800"/>
              </a:xfrm>
              <a:custGeom>
                <a:avLst/>
                <a:gdLst>
                  <a:gd name="T0" fmla="*/ 128 w 128"/>
                  <a:gd name="T1" fmla="*/ 35 h 318"/>
                  <a:gd name="T2" fmla="*/ 106 w 128"/>
                  <a:gd name="T3" fmla="*/ 29 h 318"/>
                  <a:gd name="T4" fmla="*/ 70 w 128"/>
                  <a:gd name="T5" fmla="*/ 74 h 318"/>
                  <a:gd name="T6" fmla="*/ 70 w 128"/>
                  <a:gd name="T7" fmla="*/ 107 h 318"/>
                  <a:gd name="T8" fmla="*/ 120 w 128"/>
                  <a:gd name="T9" fmla="*/ 107 h 318"/>
                  <a:gd name="T10" fmla="*/ 120 w 128"/>
                  <a:gd name="T11" fmla="*/ 135 h 318"/>
                  <a:gd name="T12" fmla="*/ 70 w 128"/>
                  <a:gd name="T13" fmla="*/ 135 h 318"/>
                  <a:gd name="T14" fmla="*/ 70 w 128"/>
                  <a:gd name="T15" fmla="*/ 318 h 318"/>
                  <a:gd name="T16" fmla="*/ 36 w 128"/>
                  <a:gd name="T17" fmla="*/ 318 h 318"/>
                  <a:gd name="T18" fmla="*/ 36 w 128"/>
                  <a:gd name="T19" fmla="*/ 135 h 318"/>
                  <a:gd name="T20" fmla="*/ 0 w 128"/>
                  <a:gd name="T21" fmla="*/ 135 h 318"/>
                  <a:gd name="T22" fmla="*/ 0 w 128"/>
                  <a:gd name="T23" fmla="*/ 107 h 318"/>
                  <a:gd name="T24" fmla="*/ 36 w 128"/>
                  <a:gd name="T25" fmla="*/ 107 h 318"/>
                  <a:gd name="T26" fmla="*/ 36 w 128"/>
                  <a:gd name="T27" fmla="*/ 72 h 318"/>
                  <a:gd name="T28" fmla="*/ 55 w 128"/>
                  <a:gd name="T29" fmla="*/ 20 h 318"/>
                  <a:gd name="T30" fmla="*/ 104 w 128"/>
                  <a:gd name="T31" fmla="*/ 0 h 318"/>
                  <a:gd name="T32" fmla="*/ 128 w 128"/>
                  <a:gd name="T33" fmla="*/ 4 h 318"/>
                  <a:gd name="T34" fmla="*/ 128 w 128"/>
                  <a:gd name="T35" fmla="*/ 35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28" h="318">
                    <a:moveTo>
                      <a:pt x="128" y="35"/>
                    </a:moveTo>
                    <a:cubicBezTo>
                      <a:pt x="122" y="31"/>
                      <a:pt x="114" y="29"/>
                      <a:pt x="106" y="29"/>
                    </a:cubicBezTo>
                    <a:cubicBezTo>
                      <a:pt x="82" y="29"/>
                      <a:pt x="70" y="44"/>
                      <a:pt x="70" y="74"/>
                    </a:cubicBezTo>
                    <a:cubicBezTo>
                      <a:pt x="70" y="107"/>
                      <a:pt x="70" y="107"/>
                      <a:pt x="70" y="107"/>
                    </a:cubicBezTo>
                    <a:cubicBezTo>
                      <a:pt x="120" y="107"/>
                      <a:pt x="120" y="107"/>
                      <a:pt x="120" y="107"/>
                    </a:cubicBezTo>
                    <a:cubicBezTo>
                      <a:pt x="120" y="135"/>
                      <a:pt x="120" y="135"/>
                      <a:pt x="120" y="135"/>
                    </a:cubicBezTo>
                    <a:cubicBezTo>
                      <a:pt x="70" y="135"/>
                      <a:pt x="70" y="135"/>
                      <a:pt x="70" y="135"/>
                    </a:cubicBezTo>
                    <a:cubicBezTo>
                      <a:pt x="70" y="318"/>
                      <a:pt x="70" y="318"/>
                      <a:pt x="70" y="318"/>
                    </a:cubicBezTo>
                    <a:cubicBezTo>
                      <a:pt x="36" y="318"/>
                      <a:pt x="36" y="318"/>
                      <a:pt x="36" y="318"/>
                    </a:cubicBezTo>
                    <a:cubicBezTo>
                      <a:pt x="36" y="135"/>
                      <a:pt x="36" y="135"/>
                      <a:pt x="36" y="135"/>
                    </a:cubicBezTo>
                    <a:cubicBezTo>
                      <a:pt x="0" y="135"/>
                      <a:pt x="0" y="135"/>
                      <a:pt x="0" y="135"/>
                    </a:cubicBezTo>
                    <a:cubicBezTo>
                      <a:pt x="0" y="107"/>
                      <a:pt x="0" y="107"/>
                      <a:pt x="0" y="107"/>
                    </a:cubicBezTo>
                    <a:cubicBezTo>
                      <a:pt x="36" y="107"/>
                      <a:pt x="36" y="107"/>
                      <a:pt x="36" y="107"/>
                    </a:cubicBezTo>
                    <a:cubicBezTo>
                      <a:pt x="36" y="72"/>
                      <a:pt x="36" y="72"/>
                      <a:pt x="36" y="72"/>
                    </a:cubicBezTo>
                    <a:cubicBezTo>
                      <a:pt x="36" y="51"/>
                      <a:pt x="43" y="33"/>
                      <a:pt x="55" y="20"/>
                    </a:cubicBezTo>
                    <a:cubicBezTo>
                      <a:pt x="68" y="7"/>
                      <a:pt x="84" y="0"/>
                      <a:pt x="104" y="0"/>
                    </a:cubicBezTo>
                    <a:cubicBezTo>
                      <a:pt x="114" y="0"/>
                      <a:pt x="122" y="2"/>
                      <a:pt x="128" y="4"/>
                    </a:cubicBezTo>
                    <a:lnTo>
                      <a:pt x="128" y="35"/>
                    </a:lnTo>
                    <a:close/>
                  </a:path>
                </a:pathLst>
              </a:custGeom>
              <a:solidFill>
                <a:srgbClr val="EB4710"/>
              </a:solidFill>
              <a:ln>
                <a:noFill/>
              </a:ln>
            </p:spPr>
            <p:txBody>
              <a:bodyPr vert="horz" wrap="square" lIns="91416" tIns="45708" rIns="91416" bIns="45708" numCol="1" anchor="t" anchorCtr="0" compatLnSpc="1">
                <a:prstTxWarp prst="textNoShape">
                  <a:avLst/>
                </a:prstTxWarp>
              </a:bodyPr>
              <a:lstStyle/>
              <a:p>
                <a:pPr defTabSz="914126"/>
                <a:endParaRPr lang="en-US" sz="1799" kern="0">
                  <a:solidFill>
                    <a:sysClr val="windowText" lastClr="000000"/>
                  </a:solidFill>
                </a:endParaRPr>
              </a:p>
            </p:txBody>
          </p:sp>
          <p:sp>
            <p:nvSpPr>
              <p:cNvPr id="309" name="Freeform 12"/>
              <p:cNvSpPr>
                <a:spLocks noEditPoints="1"/>
              </p:cNvSpPr>
              <p:nvPr/>
            </p:nvSpPr>
            <p:spPr bwMode="auto">
              <a:xfrm>
                <a:off x="5756275" y="4759325"/>
                <a:ext cx="168275" cy="1160462"/>
              </a:xfrm>
              <a:custGeom>
                <a:avLst/>
                <a:gdLst>
                  <a:gd name="T0" fmla="*/ 45 w 45"/>
                  <a:gd name="T1" fmla="*/ 22 h 309"/>
                  <a:gd name="T2" fmla="*/ 38 w 45"/>
                  <a:gd name="T3" fmla="*/ 38 h 309"/>
                  <a:gd name="T4" fmla="*/ 22 w 45"/>
                  <a:gd name="T5" fmla="*/ 44 h 309"/>
                  <a:gd name="T6" fmla="*/ 7 w 45"/>
                  <a:gd name="T7" fmla="*/ 38 h 309"/>
                  <a:gd name="T8" fmla="*/ 0 w 45"/>
                  <a:gd name="T9" fmla="*/ 22 h 309"/>
                  <a:gd name="T10" fmla="*/ 7 w 45"/>
                  <a:gd name="T11" fmla="*/ 6 h 309"/>
                  <a:gd name="T12" fmla="*/ 22 w 45"/>
                  <a:gd name="T13" fmla="*/ 0 h 309"/>
                  <a:gd name="T14" fmla="*/ 38 w 45"/>
                  <a:gd name="T15" fmla="*/ 6 h 309"/>
                  <a:gd name="T16" fmla="*/ 45 w 45"/>
                  <a:gd name="T17" fmla="*/ 22 h 309"/>
                  <a:gd name="T18" fmla="*/ 39 w 45"/>
                  <a:gd name="T19" fmla="*/ 309 h 309"/>
                  <a:gd name="T20" fmla="*/ 5 w 45"/>
                  <a:gd name="T21" fmla="*/ 309 h 309"/>
                  <a:gd name="T22" fmla="*/ 5 w 45"/>
                  <a:gd name="T23" fmla="*/ 98 h 309"/>
                  <a:gd name="T24" fmla="*/ 39 w 45"/>
                  <a:gd name="T25" fmla="*/ 98 h 309"/>
                  <a:gd name="T26" fmla="*/ 39 w 45"/>
                  <a:gd name="T27" fmla="*/ 309 h 3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5" h="309">
                    <a:moveTo>
                      <a:pt x="45" y="22"/>
                    </a:moveTo>
                    <a:cubicBezTo>
                      <a:pt x="45" y="28"/>
                      <a:pt x="42" y="33"/>
                      <a:pt x="38" y="38"/>
                    </a:cubicBezTo>
                    <a:cubicBezTo>
                      <a:pt x="34" y="42"/>
                      <a:pt x="28" y="44"/>
                      <a:pt x="22" y="44"/>
                    </a:cubicBezTo>
                    <a:cubicBezTo>
                      <a:pt x="16" y="44"/>
                      <a:pt x="11" y="42"/>
                      <a:pt x="7" y="38"/>
                    </a:cubicBezTo>
                    <a:cubicBezTo>
                      <a:pt x="2" y="34"/>
                      <a:pt x="0" y="28"/>
                      <a:pt x="0" y="22"/>
                    </a:cubicBezTo>
                    <a:cubicBezTo>
                      <a:pt x="0" y="16"/>
                      <a:pt x="2" y="11"/>
                      <a:pt x="7" y="6"/>
                    </a:cubicBezTo>
                    <a:cubicBezTo>
                      <a:pt x="11" y="2"/>
                      <a:pt x="16" y="0"/>
                      <a:pt x="22" y="0"/>
                    </a:cubicBezTo>
                    <a:cubicBezTo>
                      <a:pt x="29" y="0"/>
                      <a:pt x="34" y="2"/>
                      <a:pt x="38" y="6"/>
                    </a:cubicBezTo>
                    <a:cubicBezTo>
                      <a:pt x="43" y="11"/>
                      <a:pt x="45" y="16"/>
                      <a:pt x="45" y="22"/>
                    </a:cubicBezTo>
                    <a:moveTo>
                      <a:pt x="39" y="309"/>
                    </a:moveTo>
                    <a:cubicBezTo>
                      <a:pt x="5" y="309"/>
                      <a:pt x="5" y="309"/>
                      <a:pt x="5" y="309"/>
                    </a:cubicBezTo>
                    <a:cubicBezTo>
                      <a:pt x="5" y="98"/>
                      <a:pt x="5" y="98"/>
                      <a:pt x="5" y="98"/>
                    </a:cubicBezTo>
                    <a:cubicBezTo>
                      <a:pt x="39" y="98"/>
                      <a:pt x="39" y="98"/>
                      <a:pt x="39" y="98"/>
                    </a:cubicBezTo>
                    <a:lnTo>
                      <a:pt x="39" y="309"/>
                    </a:lnTo>
                    <a:close/>
                  </a:path>
                </a:pathLst>
              </a:custGeom>
              <a:solidFill>
                <a:srgbClr val="EB4710"/>
              </a:solidFill>
              <a:ln>
                <a:noFill/>
              </a:ln>
            </p:spPr>
            <p:txBody>
              <a:bodyPr vert="horz" wrap="square" lIns="91416" tIns="45708" rIns="91416" bIns="45708" numCol="1" anchor="t" anchorCtr="0" compatLnSpc="1">
                <a:prstTxWarp prst="textNoShape">
                  <a:avLst/>
                </a:prstTxWarp>
              </a:bodyPr>
              <a:lstStyle/>
              <a:p>
                <a:pPr defTabSz="914126"/>
                <a:endParaRPr lang="en-US" sz="1799" kern="0">
                  <a:solidFill>
                    <a:sysClr val="windowText" lastClr="000000"/>
                  </a:solidFill>
                </a:endParaRPr>
              </a:p>
            </p:txBody>
          </p:sp>
          <p:sp>
            <p:nvSpPr>
              <p:cNvPr id="310" name="Freeform 13"/>
              <p:cNvSpPr>
                <a:spLocks/>
              </p:cNvSpPr>
              <p:nvPr/>
            </p:nvSpPr>
            <p:spPr bwMode="auto">
              <a:xfrm>
                <a:off x="6032500" y="5105400"/>
                <a:ext cx="593725" cy="833437"/>
              </a:xfrm>
              <a:custGeom>
                <a:avLst/>
                <a:gdLst>
                  <a:gd name="T0" fmla="*/ 158 w 159"/>
                  <a:gd name="T1" fmla="*/ 208 h 222"/>
                  <a:gd name="T2" fmla="*/ 100 w 159"/>
                  <a:gd name="T3" fmla="*/ 222 h 222"/>
                  <a:gd name="T4" fmla="*/ 48 w 159"/>
                  <a:gd name="T5" fmla="*/ 209 h 222"/>
                  <a:gd name="T6" fmla="*/ 12 w 159"/>
                  <a:gd name="T7" fmla="*/ 171 h 222"/>
                  <a:gd name="T8" fmla="*/ 0 w 159"/>
                  <a:gd name="T9" fmla="*/ 117 h 222"/>
                  <a:gd name="T10" fmla="*/ 30 w 159"/>
                  <a:gd name="T11" fmla="*/ 32 h 222"/>
                  <a:gd name="T12" fmla="*/ 110 w 159"/>
                  <a:gd name="T13" fmla="*/ 0 h 222"/>
                  <a:gd name="T14" fmla="*/ 159 w 159"/>
                  <a:gd name="T15" fmla="*/ 11 h 222"/>
                  <a:gd name="T16" fmla="*/ 159 w 159"/>
                  <a:gd name="T17" fmla="*/ 46 h 222"/>
                  <a:gd name="T18" fmla="*/ 108 w 159"/>
                  <a:gd name="T19" fmla="*/ 29 h 222"/>
                  <a:gd name="T20" fmla="*/ 55 w 159"/>
                  <a:gd name="T21" fmla="*/ 53 h 222"/>
                  <a:gd name="T22" fmla="*/ 34 w 159"/>
                  <a:gd name="T23" fmla="*/ 114 h 222"/>
                  <a:gd name="T24" fmla="*/ 54 w 159"/>
                  <a:gd name="T25" fmla="*/ 172 h 222"/>
                  <a:gd name="T26" fmla="*/ 106 w 159"/>
                  <a:gd name="T27" fmla="*/ 193 h 222"/>
                  <a:gd name="T28" fmla="*/ 158 w 159"/>
                  <a:gd name="T29" fmla="*/ 175 h 222"/>
                  <a:gd name="T30" fmla="*/ 158 w 159"/>
                  <a:gd name="T31" fmla="*/ 208 h 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59" h="222">
                    <a:moveTo>
                      <a:pt x="158" y="208"/>
                    </a:moveTo>
                    <a:cubicBezTo>
                      <a:pt x="142" y="217"/>
                      <a:pt x="123" y="222"/>
                      <a:pt x="100" y="222"/>
                    </a:cubicBezTo>
                    <a:cubicBezTo>
                      <a:pt x="81" y="222"/>
                      <a:pt x="64" y="218"/>
                      <a:pt x="48" y="209"/>
                    </a:cubicBezTo>
                    <a:cubicBezTo>
                      <a:pt x="33" y="200"/>
                      <a:pt x="21" y="188"/>
                      <a:pt x="12" y="171"/>
                    </a:cubicBezTo>
                    <a:cubicBezTo>
                      <a:pt x="4" y="155"/>
                      <a:pt x="0" y="137"/>
                      <a:pt x="0" y="117"/>
                    </a:cubicBezTo>
                    <a:cubicBezTo>
                      <a:pt x="0" y="82"/>
                      <a:pt x="10" y="54"/>
                      <a:pt x="30" y="32"/>
                    </a:cubicBezTo>
                    <a:cubicBezTo>
                      <a:pt x="50" y="11"/>
                      <a:pt x="76" y="0"/>
                      <a:pt x="110" y="0"/>
                    </a:cubicBezTo>
                    <a:cubicBezTo>
                      <a:pt x="128" y="0"/>
                      <a:pt x="145" y="4"/>
                      <a:pt x="159" y="11"/>
                    </a:cubicBezTo>
                    <a:cubicBezTo>
                      <a:pt x="159" y="46"/>
                      <a:pt x="159" y="46"/>
                      <a:pt x="159" y="46"/>
                    </a:cubicBezTo>
                    <a:cubicBezTo>
                      <a:pt x="143" y="35"/>
                      <a:pt x="126" y="29"/>
                      <a:pt x="108" y="29"/>
                    </a:cubicBezTo>
                    <a:cubicBezTo>
                      <a:pt x="86" y="29"/>
                      <a:pt x="69" y="37"/>
                      <a:pt x="55" y="53"/>
                    </a:cubicBezTo>
                    <a:cubicBezTo>
                      <a:pt x="41" y="69"/>
                      <a:pt x="34" y="89"/>
                      <a:pt x="34" y="114"/>
                    </a:cubicBezTo>
                    <a:cubicBezTo>
                      <a:pt x="34" y="138"/>
                      <a:pt x="41" y="158"/>
                      <a:pt x="54" y="172"/>
                    </a:cubicBezTo>
                    <a:cubicBezTo>
                      <a:pt x="67" y="186"/>
                      <a:pt x="84" y="193"/>
                      <a:pt x="106" y="193"/>
                    </a:cubicBezTo>
                    <a:cubicBezTo>
                      <a:pt x="125" y="193"/>
                      <a:pt x="142" y="187"/>
                      <a:pt x="158" y="175"/>
                    </a:cubicBezTo>
                    <a:lnTo>
                      <a:pt x="158" y="208"/>
                    </a:lnTo>
                    <a:close/>
                  </a:path>
                </a:pathLst>
              </a:custGeom>
              <a:solidFill>
                <a:srgbClr val="EB4710"/>
              </a:solidFill>
              <a:ln>
                <a:noFill/>
              </a:ln>
            </p:spPr>
            <p:txBody>
              <a:bodyPr vert="horz" wrap="square" lIns="91416" tIns="45708" rIns="91416" bIns="45708" numCol="1" anchor="t" anchorCtr="0" compatLnSpc="1">
                <a:prstTxWarp prst="textNoShape">
                  <a:avLst/>
                </a:prstTxWarp>
              </a:bodyPr>
              <a:lstStyle/>
              <a:p>
                <a:pPr defTabSz="914126"/>
                <a:endParaRPr lang="en-US" sz="1799" kern="0">
                  <a:solidFill>
                    <a:sysClr val="windowText" lastClr="000000"/>
                  </a:solidFill>
                </a:endParaRPr>
              </a:p>
            </p:txBody>
          </p:sp>
          <p:sp>
            <p:nvSpPr>
              <p:cNvPr id="311" name="Freeform 14"/>
              <p:cNvSpPr>
                <a:spLocks noEditPoints="1"/>
              </p:cNvSpPr>
              <p:nvPr/>
            </p:nvSpPr>
            <p:spPr bwMode="auto">
              <a:xfrm>
                <a:off x="6713538" y="5105400"/>
                <a:ext cx="690563" cy="833437"/>
              </a:xfrm>
              <a:custGeom>
                <a:avLst/>
                <a:gdLst>
                  <a:gd name="T0" fmla="*/ 185 w 185"/>
                  <a:gd name="T1" fmla="*/ 120 h 222"/>
                  <a:gd name="T2" fmla="*/ 35 w 185"/>
                  <a:gd name="T3" fmla="*/ 120 h 222"/>
                  <a:gd name="T4" fmla="*/ 54 w 185"/>
                  <a:gd name="T5" fmla="*/ 175 h 222"/>
                  <a:gd name="T6" fmla="*/ 104 w 185"/>
                  <a:gd name="T7" fmla="*/ 193 h 222"/>
                  <a:gd name="T8" fmla="*/ 170 w 185"/>
                  <a:gd name="T9" fmla="*/ 170 h 222"/>
                  <a:gd name="T10" fmla="*/ 170 w 185"/>
                  <a:gd name="T11" fmla="*/ 202 h 222"/>
                  <a:gd name="T12" fmla="*/ 96 w 185"/>
                  <a:gd name="T13" fmla="*/ 222 h 222"/>
                  <a:gd name="T14" fmla="*/ 25 w 185"/>
                  <a:gd name="T15" fmla="*/ 193 h 222"/>
                  <a:gd name="T16" fmla="*/ 0 w 185"/>
                  <a:gd name="T17" fmla="*/ 112 h 222"/>
                  <a:gd name="T18" fmla="*/ 13 w 185"/>
                  <a:gd name="T19" fmla="*/ 55 h 222"/>
                  <a:gd name="T20" fmla="*/ 48 w 185"/>
                  <a:gd name="T21" fmla="*/ 15 h 222"/>
                  <a:gd name="T22" fmla="*/ 97 w 185"/>
                  <a:gd name="T23" fmla="*/ 0 h 222"/>
                  <a:gd name="T24" fmla="*/ 162 w 185"/>
                  <a:gd name="T25" fmla="*/ 27 h 222"/>
                  <a:gd name="T26" fmla="*/ 185 w 185"/>
                  <a:gd name="T27" fmla="*/ 102 h 222"/>
                  <a:gd name="T28" fmla="*/ 185 w 185"/>
                  <a:gd name="T29" fmla="*/ 120 h 222"/>
                  <a:gd name="T30" fmla="*/ 150 w 185"/>
                  <a:gd name="T31" fmla="*/ 91 h 222"/>
                  <a:gd name="T32" fmla="*/ 136 w 185"/>
                  <a:gd name="T33" fmla="*/ 46 h 222"/>
                  <a:gd name="T34" fmla="*/ 97 w 185"/>
                  <a:gd name="T35" fmla="*/ 29 h 222"/>
                  <a:gd name="T36" fmla="*/ 57 w 185"/>
                  <a:gd name="T37" fmla="*/ 46 h 222"/>
                  <a:gd name="T38" fmla="*/ 36 w 185"/>
                  <a:gd name="T39" fmla="*/ 91 h 222"/>
                  <a:gd name="T40" fmla="*/ 150 w 185"/>
                  <a:gd name="T41" fmla="*/ 91 h 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85" h="222">
                    <a:moveTo>
                      <a:pt x="185" y="120"/>
                    </a:moveTo>
                    <a:cubicBezTo>
                      <a:pt x="35" y="120"/>
                      <a:pt x="35" y="120"/>
                      <a:pt x="35" y="120"/>
                    </a:cubicBezTo>
                    <a:cubicBezTo>
                      <a:pt x="36" y="144"/>
                      <a:pt x="42" y="162"/>
                      <a:pt x="54" y="175"/>
                    </a:cubicBezTo>
                    <a:cubicBezTo>
                      <a:pt x="66" y="187"/>
                      <a:pt x="83" y="193"/>
                      <a:pt x="104" y="193"/>
                    </a:cubicBezTo>
                    <a:cubicBezTo>
                      <a:pt x="128" y="193"/>
                      <a:pt x="150" y="186"/>
                      <a:pt x="170" y="170"/>
                    </a:cubicBezTo>
                    <a:cubicBezTo>
                      <a:pt x="170" y="202"/>
                      <a:pt x="170" y="202"/>
                      <a:pt x="170" y="202"/>
                    </a:cubicBezTo>
                    <a:cubicBezTo>
                      <a:pt x="151" y="216"/>
                      <a:pt x="127" y="222"/>
                      <a:pt x="96" y="222"/>
                    </a:cubicBezTo>
                    <a:cubicBezTo>
                      <a:pt x="66" y="222"/>
                      <a:pt x="42" y="213"/>
                      <a:pt x="25" y="193"/>
                    </a:cubicBezTo>
                    <a:cubicBezTo>
                      <a:pt x="9" y="174"/>
                      <a:pt x="0" y="147"/>
                      <a:pt x="0" y="112"/>
                    </a:cubicBezTo>
                    <a:cubicBezTo>
                      <a:pt x="0" y="91"/>
                      <a:pt x="4" y="72"/>
                      <a:pt x="13" y="55"/>
                    </a:cubicBezTo>
                    <a:cubicBezTo>
                      <a:pt x="21" y="38"/>
                      <a:pt x="33" y="24"/>
                      <a:pt x="48" y="15"/>
                    </a:cubicBezTo>
                    <a:cubicBezTo>
                      <a:pt x="63" y="5"/>
                      <a:pt x="79" y="0"/>
                      <a:pt x="97" y="0"/>
                    </a:cubicBezTo>
                    <a:cubicBezTo>
                      <a:pt x="125" y="0"/>
                      <a:pt x="146" y="9"/>
                      <a:pt x="162" y="27"/>
                    </a:cubicBezTo>
                    <a:cubicBezTo>
                      <a:pt x="177" y="45"/>
                      <a:pt x="185" y="70"/>
                      <a:pt x="185" y="102"/>
                    </a:cubicBezTo>
                    <a:lnTo>
                      <a:pt x="185" y="120"/>
                    </a:lnTo>
                    <a:close/>
                    <a:moveTo>
                      <a:pt x="150" y="91"/>
                    </a:moveTo>
                    <a:cubicBezTo>
                      <a:pt x="150" y="72"/>
                      <a:pt x="145" y="56"/>
                      <a:pt x="136" y="46"/>
                    </a:cubicBezTo>
                    <a:cubicBezTo>
                      <a:pt x="127" y="35"/>
                      <a:pt x="114" y="29"/>
                      <a:pt x="97" y="29"/>
                    </a:cubicBezTo>
                    <a:cubicBezTo>
                      <a:pt x="81" y="29"/>
                      <a:pt x="68" y="35"/>
                      <a:pt x="57" y="46"/>
                    </a:cubicBezTo>
                    <a:cubicBezTo>
                      <a:pt x="46" y="58"/>
                      <a:pt x="38" y="73"/>
                      <a:pt x="36" y="91"/>
                    </a:cubicBezTo>
                    <a:lnTo>
                      <a:pt x="150" y="91"/>
                    </a:lnTo>
                    <a:close/>
                  </a:path>
                </a:pathLst>
              </a:custGeom>
              <a:solidFill>
                <a:srgbClr val="EB4710"/>
              </a:solidFill>
              <a:ln>
                <a:noFill/>
              </a:ln>
            </p:spPr>
            <p:txBody>
              <a:bodyPr vert="horz" wrap="square" lIns="91416" tIns="45708" rIns="91416" bIns="45708" numCol="1" anchor="t" anchorCtr="0" compatLnSpc="1">
                <a:prstTxWarp prst="textNoShape">
                  <a:avLst/>
                </a:prstTxWarp>
              </a:bodyPr>
              <a:lstStyle/>
              <a:p>
                <a:pPr defTabSz="914126"/>
                <a:endParaRPr lang="en-US" sz="1799" kern="0">
                  <a:solidFill>
                    <a:sysClr val="windowText" lastClr="000000"/>
                  </a:solidFill>
                </a:endParaRPr>
              </a:p>
            </p:txBody>
          </p:sp>
          <p:sp>
            <p:nvSpPr>
              <p:cNvPr id="312" name="Freeform 15"/>
              <p:cNvSpPr>
                <a:spLocks/>
              </p:cNvSpPr>
              <p:nvPr/>
            </p:nvSpPr>
            <p:spPr bwMode="auto">
              <a:xfrm>
                <a:off x="7724775" y="4789488"/>
                <a:ext cx="642938" cy="1149350"/>
              </a:xfrm>
              <a:custGeom>
                <a:avLst/>
                <a:gdLst>
                  <a:gd name="T0" fmla="*/ 172 w 172"/>
                  <a:gd name="T1" fmla="*/ 217 h 306"/>
                  <a:gd name="T2" fmla="*/ 143 w 172"/>
                  <a:gd name="T3" fmla="*/ 282 h 306"/>
                  <a:gd name="T4" fmla="*/ 67 w 172"/>
                  <a:gd name="T5" fmla="*/ 306 h 306"/>
                  <a:gd name="T6" fmla="*/ 0 w 172"/>
                  <a:gd name="T7" fmla="*/ 290 h 306"/>
                  <a:gd name="T8" fmla="*/ 0 w 172"/>
                  <a:gd name="T9" fmla="*/ 254 h 306"/>
                  <a:gd name="T10" fmla="*/ 69 w 172"/>
                  <a:gd name="T11" fmla="*/ 277 h 306"/>
                  <a:gd name="T12" fmla="*/ 118 w 172"/>
                  <a:gd name="T13" fmla="*/ 262 h 306"/>
                  <a:gd name="T14" fmla="*/ 137 w 172"/>
                  <a:gd name="T15" fmla="*/ 220 h 306"/>
                  <a:gd name="T16" fmla="*/ 54 w 172"/>
                  <a:gd name="T17" fmla="*/ 162 h 306"/>
                  <a:gd name="T18" fmla="*/ 30 w 172"/>
                  <a:gd name="T19" fmla="*/ 162 h 306"/>
                  <a:gd name="T20" fmla="*/ 30 w 172"/>
                  <a:gd name="T21" fmla="*/ 134 h 306"/>
                  <a:gd name="T22" fmla="*/ 53 w 172"/>
                  <a:gd name="T23" fmla="*/ 134 h 306"/>
                  <a:gd name="T24" fmla="*/ 126 w 172"/>
                  <a:gd name="T25" fmla="*/ 79 h 306"/>
                  <a:gd name="T26" fmla="*/ 70 w 172"/>
                  <a:gd name="T27" fmla="*/ 29 h 306"/>
                  <a:gd name="T28" fmla="*/ 11 w 172"/>
                  <a:gd name="T29" fmla="*/ 50 h 306"/>
                  <a:gd name="T30" fmla="*/ 11 w 172"/>
                  <a:gd name="T31" fmla="*/ 17 h 306"/>
                  <a:gd name="T32" fmla="*/ 79 w 172"/>
                  <a:gd name="T33" fmla="*/ 0 h 306"/>
                  <a:gd name="T34" fmla="*/ 138 w 172"/>
                  <a:gd name="T35" fmla="*/ 19 h 306"/>
                  <a:gd name="T36" fmla="*/ 161 w 172"/>
                  <a:gd name="T37" fmla="*/ 71 h 306"/>
                  <a:gd name="T38" fmla="*/ 102 w 172"/>
                  <a:gd name="T39" fmla="*/ 146 h 306"/>
                  <a:gd name="T40" fmla="*/ 102 w 172"/>
                  <a:gd name="T41" fmla="*/ 147 h 306"/>
                  <a:gd name="T42" fmla="*/ 152 w 172"/>
                  <a:gd name="T43" fmla="*/ 169 h 306"/>
                  <a:gd name="T44" fmla="*/ 172 w 172"/>
                  <a:gd name="T45" fmla="*/ 217 h 3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72" h="306">
                    <a:moveTo>
                      <a:pt x="172" y="217"/>
                    </a:moveTo>
                    <a:cubicBezTo>
                      <a:pt x="172" y="244"/>
                      <a:pt x="162" y="266"/>
                      <a:pt x="143" y="282"/>
                    </a:cubicBezTo>
                    <a:cubicBezTo>
                      <a:pt x="124" y="298"/>
                      <a:pt x="98" y="306"/>
                      <a:pt x="67" y="306"/>
                    </a:cubicBezTo>
                    <a:cubicBezTo>
                      <a:pt x="39" y="306"/>
                      <a:pt x="17" y="301"/>
                      <a:pt x="0" y="290"/>
                    </a:cubicBezTo>
                    <a:cubicBezTo>
                      <a:pt x="0" y="254"/>
                      <a:pt x="0" y="254"/>
                      <a:pt x="0" y="254"/>
                    </a:cubicBezTo>
                    <a:cubicBezTo>
                      <a:pt x="20" y="270"/>
                      <a:pt x="43" y="277"/>
                      <a:pt x="69" y="277"/>
                    </a:cubicBezTo>
                    <a:cubicBezTo>
                      <a:pt x="89" y="277"/>
                      <a:pt x="106" y="272"/>
                      <a:pt x="118" y="262"/>
                    </a:cubicBezTo>
                    <a:cubicBezTo>
                      <a:pt x="131" y="252"/>
                      <a:pt x="137" y="238"/>
                      <a:pt x="137" y="220"/>
                    </a:cubicBezTo>
                    <a:cubicBezTo>
                      <a:pt x="137" y="182"/>
                      <a:pt x="109" y="162"/>
                      <a:pt x="54" y="162"/>
                    </a:cubicBezTo>
                    <a:cubicBezTo>
                      <a:pt x="30" y="162"/>
                      <a:pt x="30" y="162"/>
                      <a:pt x="30" y="162"/>
                    </a:cubicBezTo>
                    <a:cubicBezTo>
                      <a:pt x="30" y="134"/>
                      <a:pt x="30" y="134"/>
                      <a:pt x="30" y="134"/>
                    </a:cubicBezTo>
                    <a:cubicBezTo>
                      <a:pt x="53" y="134"/>
                      <a:pt x="53" y="134"/>
                      <a:pt x="53" y="134"/>
                    </a:cubicBezTo>
                    <a:cubicBezTo>
                      <a:pt x="102" y="134"/>
                      <a:pt x="126" y="115"/>
                      <a:pt x="126" y="79"/>
                    </a:cubicBezTo>
                    <a:cubicBezTo>
                      <a:pt x="126" y="45"/>
                      <a:pt x="107" y="29"/>
                      <a:pt x="70" y="29"/>
                    </a:cubicBezTo>
                    <a:cubicBezTo>
                      <a:pt x="49" y="29"/>
                      <a:pt x="30" y="36"/>
                      <a:pt x="11" y="50"/>
                    </a:cubicBezTo>
                    <a:cubicBezTo>
                      <a:pt x="11" y="17"/>
                      <a:pt x="11" y="17"/>
                      <a:pt x="11" y="17"/>
                    </a:cubicBezTo>
                    <a:cubicBezTo>
                      <a:pt x="30" y="6"/>
                      <a:pt x="53" y="0"/>
                      <a:pt x="79" y="0"/>
                    </a:cubicBezTo>
                    <a:cubicBezTo>
                      <a:pt x="103" y="0"/>
                      <a:pt x="123" y="6"/>
                      <a:pt x="138" y="19"/>
                    </a:cubicBezTo>
                    <a:cubicBezTo>
                      <a:pt x="153" y="32"/>
                      <a:pt x="161" y="50"/>
                      <a:pt x="161" y="71"/>
                    </a:cubicBezTo>
                    <a:cubicBezTo>
                      <a:pt x="161" y="110"/>
                      <a:pt x="141" y="135"/>
                      <a:pt x="102" y="146"/>
                    </a:cubicBezTo>
                    <a:cubicBezTo>
                      <a:pt x="102" y="147"/>
                      <a:pt x="102" y="147"/>
                      <a:pt x="102" y="147"/>
                    </a:cubicBezTo>
                    <a:cubicBezTo>
                      <a:pt x="123" y="149"/>
                      <a:pt x="139" y="157"/>
                      <a:pt x="152" y="169"/>
                    </a:cubicBezTo>
                    <a:cubicBezTo>
                      <a:pt x="165" y="182"/>
                      <a:pt x="172" y="198"/>
                      <a:pt x="172" y="217"/>
                    </a:cubicBezTo>
                  </a:path>
                </a:pathLst>
              </a:custGeom>
              <a:solidFill>
                <a:srgbClr val="EB4710"/>
              </a:solidFill>
              <a:ln>
                <a:noFill/>
              </a:ln>
            </p:spPr>
            <p:txBody>
              <a:bodyPr vert="horz" wrap="square" lIns="91416" tIns="45708" rIns="91416" bIns="45708" numCol="1" anchor="t" anchorCtr="0" compatLnSpc="1">
                <a:prstTxWarp prst="textNoShape">
                  <a:avLst/>
                </a:prstTxWarp>
              </a:bodyPr>
              <a:lstStyle/>
              <a:p>
                <a:pPr defTabSz="914126"/>
                <a:endParaRPr lang="en-US" sz="1799" kern="0">
                  <a:solidFill>
                    <a:sysClr val="windowText" lastClr="000000"/>
                  </a:solidFill>
                </a:endParaRPr>
              </a:p>
            </p:txBody>
          </p:sp>
          <p:sp>
            <p:nvSpPr>
              <p:cNvPr id="313" name="Freeform 16"/>
              <p:cNvSpPr>
                <a:spLocks noEditPoints="1"/>
              </p:cNvSpPr>
              <p:nvPr/>
            </p:nvSpPr>
            <p:spPr bwMode="auto">
              <a:xfrm>
                <a:off x="8494713" y="4789488"/>
                <a:ext cx="703263" cy="1149350"/>
              </a:xfrm>
              <a:custGeom>
                <a:avLst/>
                <a:gdLst>
                  <a:gd name="T0" fmla="*/ 188 w 188"/>
                  <a:gd name="T1" fmla="*/ 207 h 306"/>
                  <a:gd name="T2" fmla="*/ 176 w 188"/>
                  <a:gd name="T3" fmla="*/ 258 h 306"/>
                  <a:gd name="T4" fmla="*/ 143 w 188"/>
                  <a:gd name="T5" fmla="*/ 294 h 306"/>
                  <a:gd name="T6" fmla="*/ 95 w 188"/>
                  <a:gd name="T7" fmla="*/ 306 h 306"/>
                  <a:gd name="T8" fmla="*/ 26 w 188"/>
                  <a:gd name="T9" fmla="*/ 271 h 306"/>
                  <a:gd name="T10" fmla="*/ 0 w 188"/>
                  <a:gd name="T11" fmla="*/ 171 h 306"/>
                  <a:gd name="T12" fmla="*/ 15 w 188"/>
                  <a:gd name="T13" fmla="*/ 81 h 306"/>
                  <a:gd name="T14" fmla="*/ 58 w 188"/>
                  <a:gd name="T15" fmla="*/ 21 h 306"/>
                  <a:gd name="T16" fmla="*/ 121 w 188"/>
                  <a:gd name="T17" fmla="*/ 0 h 306"/>
                  <a:gd name="T18" fmla="*/ 170 w 188"/>
                  <a:gd name="T19" fmla="*/ 8 h 306"/>
                  <a:gd name="T20" fmla="*/ 170 w 188"/>
                  <a:gd name="T21" fmla="*/ 40 h 306"/>
                  <a:gd name="T22" fmla="*/ 122 w 188"/>
                  <a:gd name="T23" fmla="*/ 29 h 306"/>
                  <a:gd name="T24" fmla="*/ 59 w 188"/>
                  <a:gd name="T25" fmla="*/ 64 h 306"/>
                  <a:gd name="T26" fmla="*/ 35 w 188"/>
                  <a:gd name="T27" fmla="*/ 158 h 306"/>
                  <a:gd name="T28" fmla="*/ 36 w 188"/>
                  <a:gd name="T29" fmla="*/ 158 h 306"/>
                  <a:gd name="T30" fmla="*/ 104 w 188"/>
                  <a:gd name="T31" fmla="*/ 116 h 306"/>
                  <a:gd name="T32" fmla="*/ 165 w 188"/>
                  <a:gd name="T33" fmla="*/ 141 h 306"/>
                  <a:gd name="T34" fmla="*/ 188 w 188"/>
                  <a:gd name="T35" fmla="*/ 207 h 306"/>
                  <a:gd name="T36" fmla="*/ 154 w 188"/>
                  <a:gd name="T37" fmla="*/ 212 h 306"/>
                  <a:gd name="T38" fmla="*/ 139 w 188"/>
                  <a:gd name="T39" fmla="*/ 163 h 306"/>
                  <a:gd name="T40" fmla="*/ 96 w 188"/>
                  <a:gd name="T41" fmla="*/ 145 h 306"/>
                  <a:gd name="T42" fmla="*/ 54 w 188"/>
                  <a:gd name="T43" fmla="*/ 162 h 306"/>
                  <a:gd name="T44" fmla="*/ 37 w 188"/>
                  <a:gd name="T45" fmla="*/ 204 h 306"/>
                  <a:gd name="T46" fmla="*/ 54 w 188"/>
                  <a:gd name="T47" fmla="*/ 257 h 306"/>
                  <a:gd name="T48" fmla="*/ 97 w 188"/>
                  <a:gd name="T49" fmla="*/ 277 h 306"/>
                  <a:gd name="T50" fmla="*/ 138 w 188"/>
                  <a:gd name="T51" fmla="*/ 259 h 306"/>
                  <a:gd name="T52" fmla="*/ 154 w 188"/>
                  <a:gd name="T53" fmla="*/ 212 h 3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88" h="306">
                    <a:moveTo>
                      <a:pt x="188" y="207"/>
                    </a:moveTo>
                    <a:cubicBezTo>
                      <a:pt x="188" y="226"/>
                      <a:pt x="184" y="243"/>
                      <a:pt x="176" y="258"/>
                    </a:cubicBezTo>
                    <a:cubicBezTo>
                      <a:pt x="168" y="274"/>
                      <a:pt x="157" y="285"/>
                      <a:pt x="143" y="294"/>
                    </a:cubicBezTo>
                    <a:cubicBezTo>
                      <a:pt x="129" y="302"/>
                      <a:pt x="113" y="306"/>
                      <a:pt x="95" y="306"/>
                    </a:cubicBezTo>
                    <a:cubicBezTo>
                      <a:pt x="66" y="306"/>
                      <a:pt x="42" y="295"/>
                      <a:pt x="26" y="271"/>
                    </a:cubicBezTo>
                    <a:cubicBezTo>
                      <a:pt x="9" y="247"/>
                      <a:pt x="0" y="214"/>
                      <a:pt x="0" y="171"/>
                    </a:cubicBezTo>
                    <a:cubicBezTo>
                      <a:pt x="0" y="137"/>
                      <a:pt x="5" y="107"/>
                      <a:pt x="15" y="81"/>
                    </a:cubicBezTo>
                    <a:cubicBezTo>
                      <a:pt x="25" y="55"/>
                      <a:pt x="39" y="35"/>
                      <a:pt x="58" y="21"/>
                    </a:cubicBezTo>
                    <a:cubicBezTo>
                      <a:pt x="76" y="7"/>
                      <a:pt x="97" y="0"/>
                      <a:pt x="121" y="0"/>
                    </a:cubicBezTo>
                    <a:cubicBezTo>
                      <a:pt x="142" y="0"/>
                      <a:pt x="158" y="3"/>
                      <a:pt x="170" y="8"/>
                    </a:cubicBezTo>
                    <a:cubicBezTo>
                      <a:pt x="170" y="40"/>
                      <a:pt x="170" y="40"/>
                      <a:pt x="170" y="40"/>
                    </a:cubicBezTo>
                    <a:cubicBezTo>
                      <a:pt x="155" y="33"/>
                      <a:pt x="139" y="29"/>
                      <a:pt x="122" y="29"/>
                    </a:cubicBezTo>
                    <a:cubicBezTo>
                      <a:pt x="96" y="29"/>
                      <a:pt x="75" y="40"/>
                      <a:pt x="59" y="64"/>
                    </a:cubicBezTo>
                    <a:cubicBezTo>
                      <a:pt x="43" y="87"/>
                      <a:pt x="35" y="119"/>
                      <a:pt x="35" y="158"/>
                    </a:cubicBezTo>
                    <a:cubicBezTo>
                      <a:pt x="36" y="158"/>
                      <a:pt x="36" y="158"/>
                      <a:pt x="36" y="158"/>
                    </a:cubicBezTo>
                    <a:cubicBezTo>
                      <a:pt x="50" y="130"/>
                      <a:pt x="72" y="116"/>
                      <a:pt x="104" y="116"/>
                    </a:cubicBezTo>
                    <a:cubicBezTo>
                      <a:pt x="129" y="116"/>
                      <a:pt x="150" y="124"/>
                      <a:pt x="165" y="141"/>
                    </a:cubicBezTo>
                    <a:cubicBezTo>
                      <a:pt x="181" y="158"/>
                      <a:pt x="188" y="180"/>
                      <a:pt x="188" y="207"/>
                    </a:cubicBezTo>
                    <a:moveTo>
                      <a:pt x="154" y="212"/>
                    </a:moveTo>
                    <a:cubicBezTo>
                      <a:pt x="154" y="191"/>
                      <a:pt x="149" y="175"/>
                      <a:pt x="139" y="163"/>
                    </a:cubicBezTo>
                    <a:cubicBezTo>
                      <a:pt x="128" y="151"/>
                      <a:pt x="114" y="145"/>
                      <a:pt x="96" y="145"/>
                    </a:cubicBezTo>
                    <a:cubicBezTo>
                      <a:pt x="80" y="145"/>
                      <a:pt x="66" y="150"/>
                      <a:pt x="54" y="162"/>
                    </a:cubicBezTo>
                    <a:cubicBezTo>
                      <a:pt x="43" y="174"/>
                      <a:pt x="37" y="188"/>
                      <a:pt x="37" y="204"/>
                    </a:cubicBezTo>
                    <a:cubicBezTo>
                      <a:pt x="37" y="225"/>
                      <a:pt x="43" y="243"/>
                      <a:pt x="54" y="257"/>
                    </a:cubicBezTo>
                    <a:cubicBezTo>
                      <a:pt x="65" y="271"/>
                      <a:pt x="80" y="277"/>
                      <a:pt x="97" y="277"/>
                    </a:cubicBezTo>
                    <a:cubicBezTo>
                      <a:pt x="114" y="277"/>
                      <a:pt x="127" y="271"/>
                      <a:pt x="138" y="259"/>
                    </a:cubicBezTo>
                    <a:cubicBezTo>
                      <a:pt x="149" y="247"/>
                      <a:pt x="154" y="231"/>
                      <a:pt x="154" y="212"/>
                    </a:cubicBezTo>
                  </a:path>
                </a:pathLst>
              </a:custGeom>
              <a:solidFill>
                <a:srgbClr val="EB4710"/>
              </a:solidFill>
              <a:ln>
                <a:noFill/>
              </a:ln>
            </p:spPr>
            <p:txBody>
              <a:bodyPr vert="horz" wrap="square" lIns="91416" tIns="45708" rIns="91416" bIns="45708" numCol="1" anchor="t" anchorCtr="0" compatLnSpc="1">
                <a:prstTxWarp prst="textNoShape">
                  <a:avLst/>
                </a:prstTxWarp>
              </a:bodyPr>
              <a:lstStyle/>
              <a:p>
                <a:pPr defTabSz="914126"/>
                <a:endParaRPr lang="en-US" sz="1799" kern="0">
                  <a:solidFill>
                    <a:sysClr val="windowText" lastClr="000000"/>
                  </a:solidFill>
                </a:endParaRPr>
              </a:p>
            </p:txBody>
          </p:sp>
          <p:sp>
            <p:nvSpPr>
              <p:cNvPr id="314" name="Freeform 17"/>
              <p:cNvSpPr>
                <a:spLocks/>
              </p:cNvSpPr>
              <p:nvPr/>
            </p:nvSpPr>
            <p:spPr bwMode="auto">
              <a:xfrm>
                <a:off x="9324975" y="4808538"/>
                <a:ext cx="619125" cy="1130300"/>
              </a:xfrm>
              <a:custGeom>
                <a:avLst/>
                <a:gdLst>
                  <a:gd name="T0" fmla="*/ 166 w 166"/>
                  <a:gd name="T1" fmla="*/ 206 h 301"/>
                  <a:gd name="T2" fmla="*/ 137 w 166"/>
                  <a:gd name="T3" fmla="*/ 275 h 301"/>
                  <a:gd name="T4" fmla="*/ 61 w 166"/>
                  <a:gd name="T5" fmla="*/ 301 h 301"/>
                  <a:gd name="T6" fmla="*/ 0 w 166"/>
                  <a:gd name="T7" fmla="*/ 289 h 301"/>
                  <a:gd name="T8" fmla="*/ 0 w 166"/>
                  <a:gd name="T9" fmla="*/ 253 h 301"/>
                  <a:gd name="T10" fmla="*/ 61 w 166"/>
                  <a:gd name="T11" fmla="*/ 273 h 301"/>
                  <a:gd name="T12" fmla="*/ 112 w 166"/>
                  <a:gd name="T13" fmla="*/ 255 h 301"/>
                  <a:gd name="T14" fmla="*/ 131 w 166"/>
                  <a:gd name="T15" fmla="*/ 208 h 301"/>
                  <a:gd name="T16" fmla="*/ 112 w 166"/>
                  <a:gd name="T17" fmla="*/ 162 h 301"/>
                  <a:gd name="T18" fmla="*/ 55 w 166"/>
                  <a:gd name="T19" fmla="*/ 146 h 301"/>
                  <a:gd name="T20" fmla="*/ 5 w 166"/>
                  <a:gd name="T21" fmla="*/ 148 h 301"/>
                  <a:gd name="T22" fmla="*/ 15 w 166"/>
                  <a:gd name="T23" fmla="*/ 0 h 301"/>
                  <a:gd name="T24" fmla="*/ 152 w 166"/>
                  <a:gd name="T25" fmla="*/ 0 h 301"/>
                  <a:gd name="T26" fmla="*/ 152 w 166"/>
                  <a:gd name="T27" fmla="*/ 30 h 301"/>
                  <a:gd name="T28" fmla="*/ 45 w 166"/>
                  <a:gd name="T29" fmla="*/ 30 h 301"/>
                  <a:gd name="T30" fmla="*/ 39 w 166"/>
                  <a:gd name="T31" fmla="*/ 117 h 301"/>
                  <a:gd name="T32" fmla="*/ 66 w 166"/>
                  <a:gd name="T33" fmla="*/ 116 h 301"/>
                  <a:gd name="T34" fmla="*/ 139 w 166"/>
                  <a:gd name="T35" fmla="*/ 140 h 301"/>
                  <a:gd name="T36" fmla="*/ 166 w 166"/>
                  <a:gd name="T37" fmla="*/ 206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66" h="301">
                    <a:moveTo>
                      <a:pt x="166" y="206"/>
                    </a:moveTo>
                    <a:cubicBezTo>
                      <a:pt x="166" y="235"/>
                      <a:pt x="156" y="258"/>
                      <a:pt x="137" y="275"/>
                    </a:cubicBezTo>
                    <a:cubicBezTo>
                      <a:pt x="118" y="293"/>
                      <a:pt x="93" y="301"/>
                      <a:pt x="61" y="301"/>
                    </a:cubicBezTo>
                    <a:cubicBezTo>
                      <a:pt x="33" y="301"/>
                      <a:pt x="13" y="297"/>
                      <a:pt x="0" y="289"/>
                    </a:cubicBezTo>
                    <a:cubicBezTo>
                      <a:pt x="0" y="253"/>
                      <a:pt x="0" y="253"/>
                      <a:pt x="0" y="253"/>
                    </a:cubicBezTo>
                    <a:cubicBezTo>
                      <a:pt x="20" y="266"/>
                      <a:pt x="40" y="273"/>
                      <a:pt x="61" y="273"/>
                    </a:cubicBezTo>
                    <a:cubicBezTo>
                      <a:pt x="82" y="273"/>
                      <a:pt x="99" y="267"/>
                      <a:pt x="112" y="255"/>
                    </a:cubicBezTo>
                    <a:cubicBezTo>
                      <a:pt x="125" y="243"/>
                      <a:pt x="131" y="228"/>
                      <a:pt x="131" y="208"/>
                    </a:cubicBezTo>
                    <a:cubicBezTo>
                      <a:pt x="131" y="189"/>
                      <a:pt x="125" y="173"/>
                      <a:pt x="112" y="162"/>
                    </a:cubicBezTo>
                    <a:cubicBezTo>
                      <a:pt x="99" y="151"/>
                      <a:pt x="80" y="146"/>
                      <a:pt x="55" y="146"/>
                    </a:cubicBezTo>
                    <a:cubicBezTo>
                      <a:pt x="36" y="146"/>
                      <a:pt x="19" y="147"/>
                      <a:pt x="5" y="148"/>
                    </a:cubicBezTo>
                    <a:cubicBezTo>
                      <a:pt x="15" y="0"/>
                      <a:pt x="15" y="0"/>
                      <a:pt x="15" y="0"/>
                    </a:cubicBezTo>
                    <a:cubicBezTo>
                      <a:pt x="152" y="0"/>
                      <a:pt x="152" y="0"/>
                      <a:pt x="152" y="0"/>
                    </a:cubicBezTo>
                    <a:cubicBezTo>
                      <a:pt x="152" y="30"/>
                      <a:pt x="152" y="30"/>
                      <a:pt x="152" y="30"/>
                    </a:cubicBezTo>
                    <a:cubicBezTo>
                      <a:pt x="45" y="30"/>
                      <a:pt x="45" y="30"/>
                      <a:pt x="45" y="30"/>
                    </a:cubicBezTo>
                    <a:cubicBezTo>
                      <a:pt x="39" y="117"/>
                      <a:pt x="39" y="117"/>
                      <a:pt x="39" y="117"/>
                    </a:cubicBezTo>
                    <a:cubicBezTo>
                      <a:pt x="66" y="116"/>
                      <a:pt x="66" y="116"/>
                      <a:pt x="66" y="116"/>
                    </a:cubicBezTo>
                    <a:cubicBezTo>
                      <a:pt x="97" y="116"/>
                      <a:pt x="121" y="124"/>
                      <a:pt x="139" y="140"/>
                    </a:cubicBezTo>
                    <a:cubicBezTo>
                      <a:pt x="157" y="155"/>
                      <a:pt x="166" y="177"/>
                      <a:pt x="166" y="206"/>
                    </a:cubicBezTo>
                  </a:path>
                </a:pathLst>
              </a:custGeom>
              <a:solidFill>
                <a:srgbClr val="EB4710"/>
              </a:solidFill>
              <a:ln>
                <a:noFill/>
              </a:ln>
            </p:spPr>
            <p:txBody>
              <a:bodyPr vert="horz" wrap="square" lIns="91416" tIns="45708" rIns="91416" bIns="45708" numCol="1" anchor="t" anchorCtr="0" compatLnSpc="1">
                <a:prstTxWarp prst="textNoShape">
                  <a:avLst/>
                </a:prstTxWarp>
              </a:bodyPr>
              <a:lstStyle/>
              <a:p>
                <a:pPr defTabSz="914126"/>
                <a:endParaRPr lang="en-US" sz="1799" kern="0">
                  <a:solidFill>
                    <a:sysClr val="windowText" lastClr="000000"/>
                  </a:solidFill>
                </a:endParaRPr>
              </a:p>
            </p:txBody>
          </p:sp>
          <p:sp>
            <p:nvSpPr>
              <p:cNvPr id="315" name="Freeform 18"/>
              <p:cNvSpPr>
                <a:spLocks/>
              </p:cNvSpPr>
              <p:nvPr/>
            </p:nvSpPr>
            <p:spPr bwMode="auto">
              <a:xfrm>
                <a:off x="1549400" y="4437063"/>
                <a:ext cx="1543050" cy="1855787"/>
              </a:xfrm>
              <a:custGeom>
                <a:avLst/>
                <a:gdLst>
                  <a:gd name="T0" fmla="*/ 972 w 972"/>
                  <a:gd name="T1" fmla="*/ 1072 h 1169"/>
                  <a:gd name="T2" fmla="*/ 972 w 972"/>
                  <a:gd name="T3" fmla="*/ 1072 h 1169"/>
                  <a:gd name="T4" fmla="*/ 972 w 972"/>
                  <a:gd name="T5" fmla="*/ 99 h 1169"/>
                  <a:gd name="T6" fmla="*/ 624 w 972"/>
                  <a:gd name="T7" fmla="*/ 0 h 1169"/>
                  <a:gd name="T8" fmla="*/ 3 w 972"/>
                  <a:gd name="T9" fmla="*/ 234 h 1169"/>
                  <a:gd name="T10" fmla="*/ 0 w 972"/>
                  <a:gd name="T11" fmla="*/ 234 h 1169"/>
                  <a:gd name="T12" fmla="*/ 0 w 972"/>
                  <a:gd name="T13" fmla="*/ 937 h 1169"/>
                  <a:gd name="T14" fmla="*/ 212 w 972"/>
                  <a:gd name="T15" fmla="*/ 854 h 1169"/>
                  <a:gd name="T16" fmla="*/ 212 w 972"/>
                  <a:gd name="T17" fmla="*/ 282 h 1169"/>
                  <a:gd name="T18" fmla="*/ 624 w 972"/>
                  <a:gd name="T19" fmla="*/ 182 h 1169"/>
                  <a:gd name="T20" fmla="*/ 624 w 972"/>
                  <a:gd name="T21" fmla="*/ 1022 h 1169"/>
                  <a:gd name="T22" fmla="*/ 0 w 972"/>
                  <a:gd name="T23" fmla="*/ 937 h 1169"/>
                  <a:gd name="T24" fmla="*/ 624 w 972"/>
                  <a:gd name="T25" fmla="*/ 1169 h 1169"/>
                  <a:gd name="T26" fmla="*/ 624 w 972"/>
                  <a:gd name="T27" fmla="*/ 1169 h 1169"/>
                  <a:gd name="T28" fmla="*/ 972 w 972"/>
                  <a:gd name="T29" fmla="*/ 1072 h 1169"/>
                  <a:gd name="T30" fmla="*/ 972 w 972"/>
                  <a:gd name="T31" fmla="*/ 1072 h 1169"/>
                  <a:gd name="T32" fmla="*/ 972 w 972"/>
                  <a:gd name="T33" fmla="*/ 1072 h 11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72" h="1169">
                    <a:moveTo>
                      <a:pt x="972" y="1072"/>
                    </a:moveTo>
                    <a:lnTo>
                      <a:pt x="972" y="1072"/>
                    </a:lnTo>
                    <a:lnTo>
                      <a:pt x="972" y="99"/>
                    </a:lnTo>
                    <a:lnTo>
                      <a:pt x="624" y="0"/>
                    </a:lnTo>
                    <a:lnTo>
                      <a:pt x="3" y="234"/>
                    </a:lnTo>
                    <a:lnTo>
                      <a:pt x="0" y="234"/>
                    </a:lnTo>
                    <a:lnTo>
                      <a:pt x="0" y="937"/>
                    </a:lnTo>
                    <a:lnTo>
                      <a:pt x="212" y="854"/>
                    </a:lnTo>
                    <a:lnTo>
                      <a:pt x="212" y="282"/>
                    </a:lnTo>
                    <a:lnTo>
                      <a:pt x="624" y="182"/>
                    </a:lnTo>
                    <a:lnTo>
                      <a:pt x="624" y="1022"/>
                    </a:lnTo>
                    <a:lnTo>
                      <a:pt x="0" y="937"/>
                    </a:lnTo>
                    <a:lnTo>
                      <a:pt x="624" y="1169"/>
                    </a:lnTo>
                    <a:lnTo>
                      <a:pt x="624" y="1169"/>
                    </a:lnTo>
                    <a:lnTo>
                      <a:pt x="972" y="1072"/>
                    </a:lnTo>
                    <a:lnTo>
                      <a:pt x="972" y="1072"/>
                    </a:lnTo>
                    <a:lnTo>
                      <a:pt x="972" y="1072"/>
                    </a:lnTo>
                    <a:close/>
                  </a:path>
                </a:pathLst>
              </a:custGeom>
              <a:solidFill>
                <a:srgbClr val="EB4710"/>
              </a:solidFill>
              <a:ln>
                <a:noFill/>
              </a:ln>
            </p:spPr>
            <p:txBody>
              <a:bodyPr vert="horz" wrap="square" lIns="91416" tIns="45708" rIns="91416" bIns="45708" numCol="1" anchor="t" anchorCtr="0" compatLnSpc="1">
                <a:prstTxWarp prst="textNoShape">
                  <a:avLst/>
                </a:prstTxWarp>
              </a:bodyPr>
              <a:lstStyle/>
              <a:p>
                <a:pPr defTabSz="914126"/>
                <a:endParaRPr lang="en-US" sz="1799" kern="0" dirty="0">
                  <a:solidFill>
                    <a:sysClr val="windowText" lastClr="000000"/>
                  </a:solidFill>
                </a:endParaRPr>
              </a:p>
            </p:txBody>
          </p:sp>
        </p:grpSp>
        <p:pic>
          <p:nvPicPr>
            <p:cNvPr id="278" name="Picture 277"/>
            <p:cNvPicPr>
              <a:picLocks noChangeAspect="1"/>
            </p:cNvPicPr>
            <p:nvPr/>
          </p:nvPicPr>
          <p:blipFill>
            <a:blip r:embed="rId6"/>
            <a:stretch>
              <a:fillRect/>
            </a:stretch>
          </p:blipFill>
          <p:spPr>
            <a:xfrm>
              <a:off x="9859963" y="1687416"/>
              <a:ext cx="698888" cy="88554"/>
            </a:xfrm>
            <a:prstGeom prst="rect">
              <a:avLst/>
            </a:prstGeom>
          </p:spPr>
        </p:pic>
        <p:pic>
          <p:nvPicPr>
            <p:cNvPr id="280" name="Picture 279"/>
            <p:cNvPicPr>
              <a:picLocks noChangeAspect="1"/>
            </p:cNvPicPr>
            <p:nvPr/>
          </p:nvPicPr>
          <p:blipFill>
            <a:blip r:embed="rId7"/>
            <a:stretch>
              <a:fillRect/>
            </a:stretch>
          </p:blipFill>
          <p:spPr>
            <a:xfrm>
              <a:off x="8492667" y="2116583"/>
              <a:ext cx="619338" cy="254348"/>
            </a:xfrm>
            <a:prstGeom prst="rect">
              <a:avLst/>
            </a:prstGeom>
          </p:spPr>
        </p:pic>
        <p:pic>
          <p:nvPicPr>
            <p:cNvPr id="281" name="Picture 280"/>
            <p:cNvPicPr>
              <a:picLocks noChangeAspect="1"/>
            </p:cNvPicPr>
            <p:nvPr/>
          </p:nvPicPr>
          <p:blipFill>
            <a:blip r:embed="rId8"/>
            <a:stretch>
              <a:fillRect/>
            </a:stretch>
          </p:blipFill>
          <p:spPr>
            <a:xfrm>
              <a:off x="9970381" y="2516744"/>
              <a:ext cx="769090" cy="87549"/>
            </a:xfrm>
            <a:prstGeom prst="rect">
              <a:avLst/>
            </a:prstGeom>
          </p:spPr>
        </p:pic>
        <p:pic>
          <p:nvPicPr>
            <p:cNvPr id="282" name="Picture 281"/>
            <p:cNvPicPr>
              <a:picLocks noChangeAspect="1"/>
            </p:cNvPicPr>
            <p:nvPr/>
          </p:nvPicPr>
          <p:blipFill>
            <a:blip r:embed="rId9"/>
            <a:stretch>
              <a:fillRect/>
            </a:stretch>
          </p:blipFill>
          <p:spPr>
            <a:xfrm>
              <a:off x="8970355" y="2478255"/>
              <a:ext cx="747684" cy="204619"/>
            </a:xfrm>
            <a:prstGeom prst="rect">
              <a:avLst/>
            </a:prstGeom>
          </p:spPr>
        </p:pic>
        <p:pic>
          <p:nvPicPr>
            <p:cNvPr id="284" name="Picture 283"/>
            <p:cNvPicPr>
              <a:picLocks noChangeAspect="1"/>
            </p:cNvPicPr>
            <p:nvPr/>
          </p:nvPicPr>
          <p:blipFill>
            <a:blip r:embed="rId10"/>
            <a:stretch>
              <a:fillRect/>
            </a:stretch>
          </p:blipFill>
          <p:spPr>
            <a:xfrm>
              <a:off x="9289006" y="1915319"/>
              <a:ext cx="1171382" cy="127879"/>
            </a:xfrm>
            <a:prstGeom prst="rect">
              <a:avLst/>
            </a:prstGeom>
          </p:spPr>
        </p:pic>
        <p:pic>
          <p:nvPicPr>
            <p:cNvPr id="285" name="Picture 284"/>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380098" y="2151857"/>
              <a:ext cx="610833" cy="275150"/>
            </a:xfrm>
            <a:prstGeom prst="rect">
              <a:avLst/>
            </a:prstGeom>
          </p:spPr>
        </p:pic>
        <p:grpSp>
          <p:nvGrpSpPr>
            <p:cNvPr id="286" name="Group 4"/>
            <p:cNvGrpSpPr>
              <a:grpSpLocks noChangeAspect="1"/>
            </p:cNvGrpSpPr>
            <p:nvPr/>
          </p:nvGrpSpPr>
          <p:grpSpPr bwMode="auto">
            <a:xfrm>
              <a:off x="10284513" y="2194082"/>
              <a:ext cx="662165" cy="175547"/>
              <a:chOff x="1287" y="2378"/>
              <a:chExt cx="3772" cy="1000"/>
            </a:xfrm>
          </p:grpSpPr>
          <p:sp>
            <p:nvSpPr>
              <p:cNvPr id="296" name="Freeform 5"/>
              <p:cNvSpPr>
                <a:spLocks/>
              </p:cNvSpPr>
              <p:nvPr/>
            </p:nvSpPr>
            <p:spPr bwMode="auto">
              <a:xfrm>
                <a:off x="4067" y="2378"/>
                <a:ext cx="992" cy="1000"/>
              </a:xfrm>
              <a:custGeom>
                <a:avLst/>
                <a:gdLst>
                  <a:gd name="T0" fmla="*/ 0 w 606"/>
                  <a:gd name="T1" fmla="*/ 43 h 610"/>
                  <a:gd name="T2" fmla="*/ 44 w 606"/>
                  <a:gd name="T3" fmla="*/ 0 h 610"/>
                  <a:gd name="T4" fmla="*/ 561 w 606"/>
                  <a:gd name="T5" fmla="*/ 0 h 610"/>
                  <a:gd name="T6" fmla="*/ 606 w 606"/>
                  <a:gd name="T7" fmla="*/ 43 h 610"/>
                  <a:gd name="T8" fmla="*/ 606 w 606"/>
                  <a:gd name="T9" fmla="*/ 566 h 610"/>
                  <a:gd name="T10" fmla="*/ 561 w 606"/>
                  <a:gd name="T11" fmla="*/ 610 h 610"/>
                  <a:gd name="T12" fmla="*/ 44 w 606"/>
                  <a:gd name="T13" fmla="*/ 610 h 610"/>
                  <a:gd name="T14" fmla="*/ 0 w 606"/>
                  <a:gd name="T15" fmla="*/ 566 h 610"/>
                  <a:gd name="T16" fmla="*/ 0 w 606"/>
                  <a:gd name="T17" fmla="*/ 43 h 6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06" h="610">
                    <a:moveTo>
                      <a:pt x="0" y="43"/>
                    </a:moveTo>
                    <a:cubicBezTo>
                      <a:pt x="0" y="19"/>
                      <a:pt x="20" y="0"/>
                      <a:pt x="44" y="0"/>
                    </a:cubicBezTo>
                    <a:cubicBezTo>
                      <a:pt x="561" y="0"/>
                      <a:pt x="561" y="0"/>
                      <a:pt x="561" y="0"/>
                    </a:cubicBezTo>
                    <a:cubicBezTo>
                      <a:pt x="586" y="0"/>
                      <a:pt x="606" y="19"/>
                      <a:pt x="606" y="43"/>
                    </a:cubicBezTo>
                    <a:cubicBezTo>
                      <a:pt x="606" y="566"/>
                      <a:pt x="606" y="566"/>
                      <a:pt x="606" y="566"/>
                    </a:cubicBezTo>
                    <a:cubicBezTo>
                      <a:pt x="606" y="590"/>
                      <a:pt x="586" y="610"/>
                      <a:pt x="561" y="610"/>
                    </a:cubicBezTo>
                    <a:cubicBezTo>
                      <a:pt x="44" y="610"/>
                      <a:pt x="44" y="610"/>
                      <a:pt x="44" y="610"/>
                    </a:cubicBezTo>
                    <a:cubicBezTo>
                      <a:pt x="20" y="610"/>
                      <a:pt x="0" y="590"/>
                      <a:pt x="0" y="566"/>
                    </a:cubicBezTo>
                    <a:cubicBezTo>
                      <a:pt x="0" y="43"/>
                      <a:pt x="0" y="43"/>
                      <a:pt x="0" y="43"/>
                    </a:cubicBezTo>
                    <a:close/>
                  </a:path>
                </a:pathLst>
              </a:custGeom>
              <a:solidFill>
                <a:srgbClr val="0166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98" name="Freeform 6"/>
              <p:cNvSpPr>
                <a:spLocks/>
              </p:cNvSpPr>
              <p:nvPr/>
            </p:nvSpPr>
            <p:spPr bwMode="auto">
              <a:xfrm>
                <a:off x="1287" y="2560"/>
                <a:ext cx="415" cy="656"/>
              </a:xfrm>
              <a:custGeom>
                <a:avLst/>
                <a:gdLst>
                  <a:gd name="T0" fmla="*/ 0 w 415"/>
                  <a:gd name="T1" fmla="*/ 656 h 656"/>
                  <a:gd name="T2" fmla="*/ 415 w 415"/>
                  <a:gd name="T3" fmla="*/ 656 h 656"/>
                  <a:gd name="T4" fmla="*/ 415 w 415"/>
                  <a:gd name="T5" fmla="*/ 520 h 656"/>
                  <a:gd name="T6" fmla="*/ 151 w 415"/>
                  <a:gd name="T7" fmla="*/ 520 h 656"/>
                  <a:gd name="T8" fmla="*/ 151 w 415"/>
                  <a:gd name="T9" fmla="*/ 0 h 656"/>
                  <a:gd name="T10" fmla="*/ 0 w 415"/>
                  <a:gd name="T11" fmla="*/ 0 h 656"/>
                  <a:gd name="T12" fmla="*/ 0 w 415"/>
                  <a:gd name="T13" fmla="*/ 656 h 656"/>
                  <a:gd name="T14" fmla="*/ 0 w 415"/>
                  <a:gd name="T15" fmla="*/ 656 h 65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15" h="656">
                    <a:moveTo>
                      <a:pt x="0" y="656"/>
                    </a:moveTo>
                    <a:lnTo>
                      <a:pt x="415" y="656"/>
                    </a:lnTo>
                    <a:lnTo>
                      <a:pt x="415" y="520"/>
                    </a:lnTo>
                    <a:lnTo>
                      <a:pt x="151" y="520"/>
                    </a:lnTo>
                    <a:lnTo>
                      <a:pt x="151" y="0"/>
                    </a:lnTo>
                    <a:lnTo>
                      <a:pt x="0" y="0"/>
                    </a:lnTo>
                    <a:lnTo>
                      <a:pt x="0" y="656"/>
                    </a:lnTo>
                    <a:lnTo>
                      <a:pt x="0" y="65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299" name="Freeform 7"/>
              <p:cNvSpPr>
                <a:spLocks noEditPoints="1"/>
              </p:cNvSpPr>
              <p:nvPr/>
            </p:nvSpPr>
            <p:spPr bwMode="auto">
              <a:xfrm>
                <a:off x="1752" y="2546"/>
                <a:ext cx="169" cy="670"/>
              </a:xfrm>
              <a:custGeom>
                <a:avLst/>
                <a:gdLst>
                  <a:gd name="T0" fmla="*/ 97 w 103"/>
                  <a:gd name="T1" fmla="*/ 409 h 409"/>
                  <a:gd name="T2" fmla="*/ 97 w 103"/>
                  <a:gd name="T3" fmla="*/ 133 h 409"/>
                  <a:gd name="T4" fmla="*/ 6 w 103"/>
                  <a:gd name="T5" fmla="*/ 133 h 409"/>
                  <a:gd name="T6" fmla="*/ 6 w 103"/>
                  <a:gd name="T7" fmla="*/ 409 h 409"/>
                  <a:gd name="T8" fmla="*/ 97 w 103"/>
                  <a:gd name="T9" fmla="*/ 409 h 409"/>
                  <a:gd name="T10" fmla="*/ 52 w 103"/>
                  <a:gd name="T11" fmla="*/ 96 h 409"/>
                  <a:gd name="T12" fmla="*/ 103 w 103"/>
                  <a:gd name="T13" fmla="*/ 48 h 409"/>
                  <a:gd name="T14" fmla="*/ 52 w 103"/>
                  <a:gd name="T15" fmla="*/ 0 h 409"/>
                  <a:gd name="T16" fmla="*/ 0 w 103"/>
                  <a:gd name="T17" fmla="*/ 48 h 409"/>
                  <a:gd name="T18" fmla="*/ 51 w 103"/>
                  <a:gd name="T19" fmla="*/ 96 h 409"/>
                  <a:gd name="T20" fmla="*/ 52 w 103"/>
                  <a:gd name="T21" fmla="*/ 96 h 4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3" h="409">
                    <a:moveTo>
                      <a:pt x="97" y="409"/>
                    </a:moveTo>
                    <a:cubicBezTo>
                      <a:pt x="97" y="133"/>
                      <a:pt x="97" y="133"/>
                      <a:pt x="97" y="133"/>
                    </a:cubicBezTo>
                    <a:cubicBezTo>
                      <a:pt x="6" y="133"/>
                      <a:pt x="6" y="133"/>
                      <a:pt x="6" y="133"/>
                    </a:cubicBezTo>
                    <a:cubicBezTo>
                      <a:pt x="6" y="409"/>
                      <a:pt x="6" y="409"/>
                      <a:pt x="6" y="409"/>
                    </a:cubicBezTo>
                    <a:lnTo>
                      <a:pt x="97" y="409"/>
                    </a:lnTo>
                    <a:close/>
                    <a:moveTo>
                      <a:pt x="52" y="96"/>
                    </a:moveTo>
                    <a:cubicBezTo>
                      <a:pt x="83" y="96"/>
                      <a:pt x="103" y="74"/>
                      <a:pt x="103" y="48"/>
                    </a:cubicBezTo>
                    <a:cubicBezTo>
                      <a:pt x="103" y="21"/>
                      <a:pt x="83" y="0"/>
                      <a:pt x="52" y="0"/>
                    </a:cubicBezTo>
                    <a:cubicBezTo>
                      <a:pt x="21" y="0"/>
                      <a:pt x="0" y="21"/>
                      <a:pt x="0" y="48"/>
                    </a:cubicBezTo>
                    <a:cubicBezTo>
                      <a:pt x="0" y="74"/>
                      <a:pt x="20" y="96"/>
                      <a:pt x="51" y="96"/>
                    </a:cubicBezTo>
                    <a:cubicBezTo>
                      <a:pt x="52" y="96"/>
                      <a:pt x="52" y="96"/>
                      <a:pt x="52" y="96"/>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300" name="Freeform 8"/>
              <p:cNvSpPr>
                <a:spLocks/>
              </p:cNvSpPr>
              <p:nvPr/>
            </p:nvSpPr>
            <p:spPr bwMode="auto">
              <a:xfrm>
                <a:off x="1982" y="2754"/>
                <a:ext cx="456" cy="462"/>
              </a:xfrm>
              <a:custGeom>
                <a:avLst/>
                <a:gdLst>
                  <a:gd name="T0" fmla="*/ 0 w 279"/>
                  <a:gd name="T1" fmla="*/ 282 h 282"/>
                  <a:gd name="T2" fmla="*/ 91 w 279"/>
                  <a:gd name="T3" fmla="*/ 282 h 282"/>
                  <a:gd name="T4" fmla="*/ 91 w 279"/>
                  <a:gd name="T5" fmla="*/ 128 h 282"/>
                  <a:gd name="T6" fmla="*/ 94 w 279"/>
                  <a:gd name="T7" fmla="*/ 105 h 282"/>
                  <a:gd name="T8" fmla="*/ 141 w 279"/>
                  <a:gd name="T9" fmla="*/ 72 h 282"/>
                  <a:gd name="T10" fmla="*/ 188 w 279"/>
                  <a:gd name="T11" fmla="*/ 134 h 282"/>
                  <a:gd name="T12" fmla="*/ 188 w 279"/>
                  <a:gd name="T13" fmla="*/ 282 h 282"/>
                  <a:gd name="T14" fmla="*/ 279 w 279"/>
                  <a:gd name="T15" fmla="*/ 282 h 282"/>
                  <a:gd name="T16" fmla="*/ 279 w 279"/>
                  <a:gd name="T17" fmla="*/ 124 h 282"/>
                  <a:gd name="T18" fmla="*/ 174 w 279"/>
                  <a:gd name="T19" fmla="*/ 0 h 282"/>
                  <a:gd name="T20" fmla="*/ 91 w 279"/>
                  <a:gd name="T21" fmla="*/ 46 h 282"/>
                  <a:gd name="T22" fmla="*/ 91 w 279"/>
                  <a:gd name="T23" fmla="*/ 46 h 282"/>
                  <a:gd name="T24" fmla="*/ 91 w 279"/>
                  <a:gd name="T25" fmla="*/ 6 h 282"/>
                  <a:gd name="T26" fmla="*/ 0 w 279"/>
                  <a:gd name="T27" fmla="*/ 6 h 282"/>
                  <a:gd name="T28" fmla="*/ 0 w 279"/>
                  <a:gd name="T29" fmla="*/ 282 h 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79" h="282">
                    <a:moveTo>
                      <a:pt x="0" y="282"/>
                    </a:moveTo>
                    <a:cubicBezTo>
                      <a:pt x="91" y="282"/>
                      <a:pt x="91" y="282"/>
                      <a:pt x="91" y="282"/>
                    </a:cubicBezTo>
                    <a:cubicBezTo>
                      <a:pt x="91" y="128"/>
                      <a:pt x="91" y="128"/>
                      <a:pt x="91" y="128"/>
                    </a:cubicBezTo>
                    <a:cubicBezTo>
                      <a:pt x="91" y="120"/>
                      <a:pt x="92" y="111"/>
                      <a:pt x="94" y="105"/>
                    </a:cubicBezTo>
                    <a:cubicBezTo>
                      <a:pt x="101" y="89"/>
                      <a:pt x="116" y="72"/>
                      <a:pt x="141" y="72"/>
                    </a:cubicBezTo>
                    <a:cubicBezTo>
                      <a:pt x="175" y="72"/>
                      <a:pt x="188" y="97"/>
                      <a:pt x="188" y="134"/>
                    </a:cubicBezTo>
                    <a:cubicBezTo>
                      <a:pt x="188" y="282"/>
                      <a:pt x="188" y="282"/>
                      <a:pt x="188" y="282"/>
                    </a:cubicBezTo>
                    <a:cubicBezTo>
                      <a:pt x="279" y="282"/>
                      <a:pt x="279" y="282"/>
                      <a:pt x="279" y="282"/>
                    </a:cubicBezTo>
                    <a:cubicBezTo>
                      <a:pt x="279" y="124"/>
                      <a:pt x="279" y="124"/>
                      <a:pt x="279" y="124"/>
                    </a:cubicBezTo>
                    <a:cubicBezTo>
                      <a:pt x="279" y="39"/>
                      <a:pt x="234" y="0"/>
                      <a:pt x="174" y="0"/>
                    </a:cubicBezTo>
                    <a:cubicBezTo>
                      <a:pt x="125" y="0"/>
                      <a:pt x="103" y="27"/>
                      <a:pt x="91" y="46"/>
                    </a:cubicBezTo>
                    <a:cubicBezTo>
                      <a:pt x="91" y="46"/>
                      <a:pt x="91" y="46"/>
                      <a:pt x="91" y="46"/>
                    </a:cubicBezTo>
                    <a:cubicBezTo>
                      <a:pt x="91" y="6"/>
                      <a:pt x="91" y="6"/>
                      <a:pt x="91" y="6"/>
                    </a:cubicBezTo>
                    <a:cubicBezTo>
                      <a:pt x="0" y="6"/>
                      <a:pt x="0" y="6"/>
                      <a:pt x="0" y="6"/>
                    </a:cubicBezTo>
                    <a:cubicBezTo>
                      <a:pt x="1" y="32"/>
                      <a:pt x="0" y="282"/>
                      <a:pt x="0" y="282"/>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301" name="Freeform 9"/>
              <p:cNvSpPr>
                <a:spLocks/>
              </p:cNvSpPr>
              <p:nvPr/>
            </p:nvSpPr>
            <p:spPr bwMode="auto">
              <a:xfrm>
                <a:off x="2501" y="2560"/>
                <a:ext cx="489" cy="656"/>
              </a:xfrm>
              <a:custGeom>
                <a:avLst/>
                <a:gdLst>
                  <a:gd name="T0" fmla="*/ 92 w 299"/>
                  <a:gd name="T1" fmla="*/ 0 h 400"/>
                  <a:gd name="T2" fmla="*/ 0 w 299"/>
                  <a:gd name="T3" fmla="*/ 0 h 400"/>
                  <a:gd name="T4" fmla="*/ 0 w 299"/>
                  <a:gd name="T5" fmla="*/ 400 h 400"/>
                  <a:gd name="T6" fmla="*/ 92 w 299"/>
                  <a:gd name="T7" fmla="*/ 400 h 400"/>
                  <a:gd name="T8" fmla="*/ 92 w 299"/>
                  <a:gd name="T9" fmla="*/ 310 h 400"/>
                  <a:gd name="T10" fmla="*/ 115 w 299"/>
                  <a:gd name="T11" fmla="*/ 282 h 400"/>
                  <a:gd name="T12" fmla="*/ 186 w 299"/>
                  <a:gd name="T13" fmla="*/ 400 h 400"/>
                  <a:gd name="T14" fmla="*/ 299 w 299"/>
                  <a:gd name="T15" fmla="*/ 400 h 400"/>
                  <a:gd name="T16" fmla="*/ 178 w 299"/>
                  <a:gd name="T17" fmla="*/ 229 h 400"/>
                  <a:gd name="T18" fmla="*/ 284 w 299"/>
                  <a:gd name="T19" fmla="*/ 112 h 400"/>
                  <a:gd name="T20" fmla="*/ 174 w 299"/>
                  <a:gd name="T21" fmla="*/ 112 h 400"/>
                  <a:gd name="T22" fmla="*/ 92 w 299"/>
                  <a:gd name="T23" fmla="*/ 229 h 400"/>
                  <a:gd name="T24" fmla="*/ 92 w 299"/>
                  <a:gd name="T25" fmla="*/ 0 h 4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99" h="400">
                    <a:moveTo>
                      <a:pt x="92" y="0"/>
                    </a:moveTo>
                    <a:cubicBezTo>
                      <a:pt x="0" y="0"/>
                      <a:pt x="0" y="0"/>
                      <a:pt x="0" y="0"/>
                    </a:cubicBezTo>
                    <a:cubicBezTo>
                      <a:pt x="0" y="400"/>
                      <a:pt x="0" y="400"/>
                      <a:pt x="0" y="400"/>
                    </a:cubicBezTo>
                    <a:cubicBezTo>
                      <a:pt x="92" y="400"/>
                      <a:pt x="92" y="400"/>
                      <a:pt x="92" y="400"/>
                    </a:cubicBezTo>
                    <a:cubicBezTo>
                      <a:pt x="92" y="310"/>
                      <a:pt x="92" y="310"/>
                      <a:pt x="92" y="310"/>
                    </a:cubicBezTo>
                    <a:cubicBezTo>
                      <a:pt x="115" y="282"/>
                      <a:pt x="115" y="282"/>
                      <a:pt x="115" y="282"/>
                    </a:cubicBezTo>
                    <a:cubicBezTo>
                      <a:pt x="186" y="400"/>
                      <a:pt x="186" y="400"/>
                      <a:pt x="186" y="400"/>
                    </a:cubicBezTo>
                    <a:cubicBezTo>
                      <a:pt x="299" y="400"/>
                      <a:pt x="299" y="400"/>
                      <a:pt x="299" y="400"/>
                    </a:cubicBezTo>
                    <a:cubicBezTo>
                      <a:pt x="178" y="229"/>
                      <a:pt x="178" y="229"/>
                      <a:pt x="178" y="229"/>
                    </a:cubicBezTo>
                    <a:cubicBezTo>
                      <a:pt x="284" y="112"/>
                      <a:pt x="284" y="112"/>
                      <a:pt x="284" y="112"/>
                    </a:cubicBezTo>
                    <a:cubicBezTo>
                      <a:pt x="174" y="112"/>
                      <a:pt x="174" y="112"/>
                      <a:pt x="174" y="112"/>
                    </a:cubicBezTo>
                    <a:cubicBezTo>
                      <a:pt x="174" y="112"/>
                      <a:pt x="98" y="216"/>
                      <a:pt x="92" y="229"/>
                    </a:cubicBezTo>
                    <a:lnTo>
                      <a:pt x="92"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302" name="Freeform 10"/>
              <p:cNvSpPr>
                <a:spLocks noEditPoints="1"/>
              </p:cNvSpPr>
              <p:nvPr/>
            </p:nvSpPr>
            <p:spPr bwMode="auto">
              <a:xfrm>
                <a:off x="2938" y="2732"/>
                <a:ext cx="458" cy="494"/>
              </a:xfrm>
              <a:custGeom>
                <a:avLst/>
                <a:gdLst>
                  <a:gd name="T0" fmla="*/ 277 w 280"/>
                  <a:gd name="T1" fmla="*/ 180 h 301"/>
                  <a:gd name="T2" fmla="*/ 280 w 280"/>
                  <a:gd name="T3" fmla="*/ 144 h 301"/>
                  <a:gd name="T4" fmla="*/ 149 w 280"/>
                  <a:gd name="T5" fmla="*/ 0 h 301"/>
                  <a:gd name="T6" fmla="*/ 0 w 280"/>
                  <a:gd name="T7" fmla="*/ 154 h 301"/>
                  <a:gd name="T8" fmla="*/ 157 w 280"/>
                  <a:gd name="T9" fmla="*/ 301 h 301"/>
                  <a:gd name="T10" fmla="*/ 264 w 280"/>
                  <a:gd name="T11" fmla="*/ 282 h 301"/>
                  <a:gd name="T12" fmla="*/ 252 w 280"/>
                  <a:gd name="T13" fmla="*/ 222 h 301"/>
                  <a:gd name="T14" fmla="*/ 170 w 280"/>
                  <a:gd name="T15" fmla="*/ 234 h 301"/>
                  <a:gd name="T16" fmla="*/ 87 w 280"/>
                  <a:gd name="T17" fmla="*/ 179 h 301"/>
                  <a:gd name="T18" fmla="*/ 277 w 280"/>
                  <a:gd name="T19" fmla="*/ 180 h 301"/>
                  <a:gd name="T20" fmla="*/ 277 w 280"/>
                  <a:gd name="T21" fmla="*/ 180 h 301"/>
                  <a:gd name="T22" fmla="*/ 86 w 280"/>
                  <a:gd name="T23" fmla="*/ 118 h 301"/>
                  <a:gd name="T24" fmla="*/ 144 w 280"/>
                  <a:gd name="T25" fmla="*/ 60 h 301"/>
                  <a:gd name="T26" fmla="*/ 195 w 280"/>
                  <a:gd name="T27" fmla="*/ 118 h 301"/>
                  <a:gd name="T28" fmla="*/ 86 w 280"/>
                  <a:gd name="T29" fmla="*/ 118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80" h="301">
                    <a:moveTo>
                      <a:pt x="277" y="180"/>
                    </a:moveTo>
                    <a:cubicBezTo>
                      <a:pt x="278" y="173"/>
                      <a:pt x="280" y="159"/>
                      <a:pt x="280" y="144"/>
                    </a:cubicBezTo>
                    <a:cubicBezTo>
                      <a:pt x="280" y="73"/>
                      <a:pt x="244" y="0"/>
                      <a:pt x="149" y="0"/>
                    </a:cubicBezTo>
                    <a:cubicBezTo>
                      <a:pt x="47" y="0"/>
                      <a:pt x="0" y="81"/>
                      <a:pt x="0" y="154"/>
                    </a:cubicBezTo>
                    <a:cubicBezTo>
                      <a:pt x="0" y="244"/>
                      <a:pt x="57" y="301"/>
                      <a:pt x="157" y="301"/>
                    </a:cubicBezTo>
                    <a:cubicBezTo>
                      <a:pt x="197" y="301"/>
                      <a:pt x="233" y="295"/>
                      <a:pt x="264" y="282"/>
                    </a:cubicBezTo>
                    <a:cubicBezTo>
                      <a:pt x="252" y="222"/>
                      <a:pt x="252" y="222"/>
                      <a:pt x="252" y="222"/>
                    </a:cubicBezTo>
                    <a:cubicBezTo>
                      <a:pt x="227" y="230"/>
                      <a:pt x="202" y="234"/>
                      <a:pt x="170" y="234"/>
                    </a:cubicBezTo>
                    <a:cubicBezTo>
                      <a:pt x="127" y="234"/>
                      <a:pt x="90" y="217"/>
                      <a:pt x="87" y="179"/>
                    </a:cubicBezTo>
                    <a:cubicBezTo>
                      <a:pt x="277" y="180"/>
                      <a:pt x="277" y="180"/>
                      <a:pt x="277" y="180"/>
                    </a:cubicBezTo>
                    <a:cubicBezTo>
                      <a:pt x="277" y="180"/>
                      <a:pt x="277" y="180"/>
                      <a:pt x="277" y="180"/>
                    </a:cubicBezTo>
                    <a:close/>
                    <a:moveTo>
                      <a:pt x="86" y="118"/>
                    </a:moveTo>
                    <a:cubicBezTo>
                      <a:pt x="89" y="94"/>
                      <a:pt x="105" y="60"/>
                      <a:pt x="144" y="60"/>
                    </a:cubicBezTo>
                    <a:cubicBezTo>
                      <a:pt x="185" y="60"/>
                      <a:pt x="195" y="97"/>
                      <a:pt x="195" y="118"/>
                    </a:cubicBezTo>
                    <a:lnTo>
                      <a:pt x="86" y="11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303" name="Freeform 11"/>
              <p:cNvSpPr>
                <a:spLocks noEditPoints="1"/>
              </p:cNvSpPr>
              <p:nvPr/>
            </p:nvSpPr>
            <p:spPr bwMode="auto">
              <a:xfrm>
                <a:off x="3419" y="2560"/>
                <a:ext cx="501" cy="666"/>
              </a:xfrm>
              <a:custGeom>
                <a:avLst/>
                <a:gdLst>
                  <a:gd name="T0" fmla="*/ 212 w 306"/>
                  <a:gd name="T1" fmla="*/ 0 h 406"/>
                  <a:gd name="T2" fmla="*/ 212 w 306"/>
                  <a:gd name="T3" fmla="*/ 138 h 406"/>
                  <a:gd name="T4" fmla="*/ 211 w 306"/>
                  <a:gd name="T5" fmla="*/ 138 h 406"/>
                  <a:gd name="T6" fmla="*/ 133 w 306"/>
                  <a:gd name="T7" fmla="*/ 106 h 406"/>
                  <a:gd name="T8" fmla="*/ 1 w 306"/>
                  <a:gd name="T9" fmla="*/ 259 h 406"/>
                  <a:gd name="T10" fmla="*/ 127 w 306"/>
                  <a:gd name="T11" fmla="*/ 406 h 406"/>
                  <a:gd name="T12" fmla="*/ 219 w 306"/>
                  <a:gd name="T13" fmla="*/ 358 h 406"/>
                  <a:gd name="T14" fmla="*/ 221 w 306"/>
                  <a:gd name="T15" fmla="*/ 358 h 406"/>
                  <a:gd name="T16" fmla="*/ 225 w 306"/>
                  <a:gd name="T17" fmla="*/ 400 h 406"/>
                  <a:gd name="T18" fmla="*/ 306 w 306"/>
                  <a:gd name="T19" fmla="*/ 400 h 406"/>
                  <a:gd name="T20" fmla="*/ 304 w 306"/>
                  <a:gd name="T21" fmla="*/ 314 h 406"/>
                  <a:gd name="T22" fmla="*/ 304 w 306"/>
                  <a:gd name="T23" fmla="*/ 0 h 406"/>
                  <a:gd name="T24" fmla="*/ 212 w 306"/>
                  <a:gd name="T25" fmla="*/ 0 h 406"/>
                  <a:gd name="T26" fmla="*/ 212 w 306"/>
                  <a:gd name="T27" fmla="*/ 272 h 406"/>
                  <a:gd name="T28" fmla="*/ 210 w 306"/>
                  <a:gd name="T29" fmla="*/ 292 h 406"/>
                  <a:gd name="T30" fmla="*/ 157 w 306"/>
                  <a:gd name="T31" fmla="*/ 335 h 406"/>
                  <a:gd name="T32" fmla="*/ 94 w 306"/>
                  <a:gd name="T33" fmla="*/ 256 h 406"/>
                  <a:gd name="T34" fmla="*/ 157 w 306"/>
                  <a:gd name="T35" fmla="*/ 175 h 406"/>
                  <a:gd name="T36" fmla="*/ 211 w 306"/>
                  <a:gd name="T37" fmla="*/ 218 h 406"/>
                  <a:gd name="T38" fmla="*/ 212 w 306"/>
                  <a:gd name="T39" fmla="*/ 235 h 406"/>
                  <a:gd name="T40" fmla="*/ 212 w 306"/>
                  <a:gd name="T41" fmla="*/ 272 h 4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06" h="406">
                    <a:moveTo>
                      <a:pt x="212" y="0"/>
                    </a:moveTo>
                    <a:cubicBezTo>
                      <a:pt x="212" y="138"/>
                      <a:pt x="212" y="138"/>
                      <a:pt x="212" y="138"/>
                    </a:cubicBezTo>
                    <a:cubicBezTo>
                      <a:pt x="211" y="138"/>
                      <a:pt x="211" y="138"/>
                      <a:pt x="211" y="138"/>
                    </a:cubicBezTo>
                    <a:cubicBezTo>
                      <a:pt x="197" y="119"/>
                      <a:pt x="170" y="106"/>
                      <a:pt x="133" y="106"/>
                    </a:cubicBezTo>
                    <a:cubicBezTo>
                      <a:pt x="63" y="106"/>
                      <a:pt x="0" y="162"/>
                      <a:pt x="1" y="259"/>
                    </a:cubicBezTo>
                    <a:cubicBezTo>
                      <a:pt x="1" y="348"/>
                      <a:pt x="57" y="406"/>
                      <a:pt x="127" y="406"/>
                    </a:cubicBezTo>
                    <a:cubicBezTo>
                      <a:pt x="165" y="406"/>
                      <a:pt x="201" y="390"/>
                      <a:pt x="219" y="358"/>
                    </a:cubicBezTo>
                    <a:cubicBezTo>
                      <a:pt x="221" y="358"/>
                      <a:pt x="221" y="358"/>
                      <a:pt x="221" y="358"/>
                    </a:cubicBezTo>
                    <a:cubicBezTo>
                      <a:pt x="225" y="400"/>
                      <a:pt x="225" y="400"/>
                      <a:pt x="225" y="400"/>
                    </a:cubicBezTo>
                    <a:cubicBezTo>
                      <a:pt x="306" y="400"/>
                      <a:pt x="306" y="400"/>
                      <a:pt x="306" y="400"/>
                    </a:cubicBezTo>
                    <a:cubicBezTo>
                      <a:pt x="305" y="380"/>
                      <a:pt x="304" y="347"/>
                      <a:pt x="304" y="314"/>
                    </a:cubicBezTo>
                    <a:cubicBezTo>
                      <a:pt x="304" y="0"/>
                      <a:pt x="304" y="0"/>
                      <a:pt x="304" y="0"/>
                    </a:cubicBezTo>
                    <a:cubicBezTo>
                      <a:pt x="212" y="0"/>
                      <a:pt x="212" y="0"/>
                      <a:pt x="212" y="0"/>
                    </a:cubicBezTo>
                    <a:close/>
                    <a:moveTo>
                      <a:pt x="212" y="272"/>
                    </a:moveTo>
                    <a:cubicBezTo>
                      <a:pt x="212" y="279"/>
                      <a:pt x="211" y="286"/>
                      <a:pt x="210" y="292"/>
                    </a:cubicBezTo>
                    <a:cubicBezTo>
                      <a:pt x="205" y="317"/>
                      <a:pt x="183" y="335"/>
                      <a:pt x="157" y="335"/>
                    </a:cubicBezTo>
                    <a:cubicBezTo>
                      <a:pt x="119" y="335"/>
                      <a:pt x="94" y="304"/>
                      <a:pt x="94" y="256"/>
                    </a:cubicBezTo>
                    <a:cubicBezTo>
                      <a:pt x="94" y="211"/>
                      <a:pt x="115" y="175"/>
                      <a:pt x="157" y="175"/>
                    </a:cubicBezTo>
                    <a:cubicBezTo>
                      <a:pt x="185" y="175"/>
                      <a:pt x="205" y="194"/>
                      <a:pt x="211" y="218"/>
                    </a:cubicBezTo>
                    <a:cubicBezTo>
                      <a:pt x="212" y="223"/>
                      <a:pt x="212" y="229"/>
                      <a:pt x="212" y="235"/>
                    </a:cubicBezTo>
                    <a:cubicBezTo>
                      <a:pt x="212" y="272"/>
                      <a:pt x="212" y="272"/>
                      <a:pt x="212" y="272"/>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304" name="Freeform 12"/>
              <p:cNvSpPr>
                <a:spLocks noEditPoints="1"/>
              </p:cNvSpPr>
              <p:nvPr/>
            </p:nvSpPr>
            <p:spPr bwMode="auto">
              <a:xfrm>
                <a:off x="4208" y="2546"/>
                <a:ext cx="170" cy="668"/>
              </a:xfrm>
              <a:custGeom>
                <a:avLst/>
                <a:gdLst>
                  <a:gd name="T0" fmla="*/ 98 w 104"/>
                  <a:gd name="T1" fmla="*/ 408 h 408"/>
                  <a:gd name="T2" fmla="*/ 98 w 104"/>
                  <a:gd name="T3" fmla="*/ 133 h 408"/>
                  <a:gd name="T4" fmla="*/ 6 w 104"/>
                  <a:gd name="T5" fmla="*/ 133 h 408"/>
                  <a:gd name="T6" fmla="*/ 6 w 104"/>
                  <a:gd name="T7" fmla="*/ 408 h 408"/>
                  <a:gd name="T8" fmla="*/ 98 w 104"/>
                  <a:gd name="T9" fmla="*/ 408 h 408"/>
                  <a:gd name="T10" fmla="*/ 52 w 104"/>
                  <a:gd name="T11" fmla="*/ 95 h 408"/>
                  <a:gd name="T12" fmla="*/ 104 w 104"/>
                  <a:gd name="T13" fmla="*/ 48 h 408"/>
                  <a:gd name="T14" fmla="*/ 52 w 104"/>
                  <a:gd name="T15" fmla="*/ 0 h 408"/>
                  <a:gd name="T16" fmla="*/ 0 w 104"/>
                  <a:gd name="T17" fmla="*/ 48 h 408"/>
                  <a:gd name="T18" fmla="*/ 51 w 104"/>
                  <a:gd name="T19" fmla="*/ 95 h 408"/>
                  <a:gd name="T20" fmla="*/ 52 w 104"/>
                  <a:gd name="T21" fmla="*/ 95 h 4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4" h="408">
                    <a:moveTo>
                      <a:pt x="98" y="408"/>
                    </a:moveTo>
                    <a:cubicBezTo>
                      <a:pt x="98" y="133"/>
                      <a:pt x="98" y="133"/>
                      <a:pt x="98" y="133"/>
                    </a:cubicBezTo>
                    <a:cubicBezTo>
                      <a:pt x="6" y="133"/>
                      <a:pt x="6" y="133"/>
                      <a:pt x="6" y="133"/>
                    </a:cubicBezTo>
                    <a:cubicBezTo>
                      <a:pt x="6" y="408"/>
                      <a:pt x="6" y="408"/>
                      <a:pt x="6" y="408"/>
                    </a:cubicBezTo>
                    <a:lnTo>
                      <a:pt x="98" y="408"/>
                    </a:lnTo>
                    <a:close/>
                    <a:moveTo>
                      <a:pt x="52" y="95"/>
                    </a:moveTo>
                    <a:cubicBezTo>
                      <a:pt x="84" y="95"/>
                      <a:pt x="104" y="74"/>
                      <a:pt x="104" y="48"/>
                    </a:cubicBezTo>
                    <a:cubicBezTo>
                      <a:pt x="103" y="21"/>
                      <a:pt x="84" y="0"/>
                      <a:pt x="52" y="0"/>
                    </a:cubicBezTo>
                    <a:cubicBezTo>
                      <a:pt x="21" y="0"/>
                      <a:pt x="0" y="21"/>
                      <a:pt x="0" y="48"/>
                    </a:cubicBezTo>
                    <a:cubicBezTo>
                      <a:pt x="0" y="74"/>
                      <a:pt x="20" y="95"/>
                      <a:pt x="51" y="95"/>
                    </a:cubicBezTo>
                    <a:cubicBezTo>
                      <a:pt x="52" y="95"/>
                      <a:pt x="52" y="95"/>
                      <a:pt x="52" y="9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305" name="Freeform 13"/>
              <p:cNvSpPr>
                <a:spLocks/>
              </p:cNvSpPr>
              <p:nvPr/>
            </p:nvSpPr>
            <p:spPr bwMode="auto">
              <a:xfrm>
                <a:off x="4450" y="2752"/>
                <a:ext cx="459" cy="462"/>
              </a:xfrm>
              <a:custGeom>
                <a:avLst/>
                <a:gdLst>
                  <a:gd name="T0" fmla="*/ 0 w 280"/>
                  <a:gd name="T1" fmla="*/ 282 h 282"/>
                  <a:gd name="T2" fmla="*/ 92 w 280"/>
                  <a:gd name="T3" fmla="*/ 282 h 282"/>
                  <a:gd name="T4" fmla="*/ 92 w 280"/>
                  <a:gd name="T5" fmla="*/ 128 h 282"/>
                  <a:gd name="T6" fmla="*/ 95 w 280"/>
                  <a:gd name="T7" fmla="*/ 106 h 282"/>
                  <a:gd name="T8" fmla="*/ 142 w 280"/>
                  <a:gd name="T9" fmla="*/ 73 h 282"/>
                  <a:gd name="T10" fmla="*/ 188 w 280"/>
                  <a:gd name="T11" fmla="*/ 135 h 282"/>
                  <a:gd name="T12" fmla="*/ 188 w 280"/>
                  <a:gd name="T13" fmla="*/ 282 h 282"/>
                  <a:gd name="T14" fmla="*/ 280 w 280"/>
                  <a:gd name="T15" fmla="*/ 282 h 282"/>
                  <a:gd name="T16" fmla="*/ 280 w 280"/>
                  <a:gd name="T17" fmla="*/ 124 h 282"/>
                  <a:gd name="T18" fmla="*/ 174 w 280"/>
                  <a:gd name="T19" fmla="*/ 0 h 282"/>
                  <a:gd name="T20" fmla="*/ 91 w 280"/>
                  <a:gd name="T21" fmla="*/ 47 h 282"/>
                  <a:gd name="T22" fmla="*/ 92 w 280"/>
                  <a:gd name="T23" fmla="*/ 47 h 282"/>
                  <a:gd name="T24" fmla="*/ 92 w 280"/>
                  <a:gd name="T25" fmla="*/ 7 h 282"/>
                  <a:gd name="T26" fmla="*/ 0 w 280"/>
                  <a:gd name="T27" fmla="*/ 7 h 282"/>
                  <a:gd name="T28" fmla="*/ 0 w 280"/>
                  <a:gd name="T29" fmla="*/ 282 h 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80" h="282">
                    <a:moveTo>
                      <a:pt x="0" y="282"/>
                    </a:moveTo>
                    <a:cubicBezTo>
                      <a:pt x="92" y="282"/>
                      <a:pt x="92" y="282"/>
                      <a:pt x="92" y="282"/>
                    </a:cubicBezTo>
                    <a:cubicBezTo>
                      <a:pt x="92" y="128"/>
                      <a:pt x="92" y="128"/>
                      <a:pt x="92" y="128"/>
                    </a:cubicBezTo>
                    <a:cubicBezTo>
                      <a:pt x="92" y="120"/>
                      <a:pt x="92" y="112"/>
                      <a:pt x="95" y="106"/>
                    </a:cubicBezTo>
                    <a:cubicBezTo>
                      <a:pt x="101" y="90"/>
                      <a:pt x="116" y="73"/>
                      <a:pt x="142" y="73"/>
                    </a:cubicBezTo>
                    <a:cubicBezTo>
                      <a:pt x="175" y="73"/>
                      <a:pt x="188" y="98"/>
                      <a:pt x="188" y="135"/>
                    </a:cubicBezTo>
                    <a:cubicBezTo>
                      <a:pt x="188" y="282"/>
                      <a:pt x="188" y="282"/>
                      <a:pt x="188" y="282"/>
                    </a:cubicBezTo>
                    <a:cubicBezTo>
                      <a:pt x="280" y="282"/>
                      <a:pt x="280" y="282"/>
                      <a:pt x="280" y="282"/>
                    </a:cubicBezTo>
                    <a:cubicBezTo>
                      <a:pt x="280" y="124"/>
                      <a:pt x="280" y="124"/>
                      <a:pt x="280" y="124"/>
                    </a:cubicBezTo>
                    <a:cubicBezTo>
                      <a:pt x="280" y="40"/>
                      <a:pt x="235" y="0"/>
                      <a:pt x="174" y="0"/>
                    </a:cubicBezTo>
                    <a:cubicBezTo>
                      <a:pt x="125" y="0"/>
                      <a:pt x="103" y="28"/>
                      <a:pt x="91" y="47"/>
                    </a:cubicBezTo>
                    <a:cubicBezTo>
                      <a:pt x="92" y="47"/>
                      <a:pt x="92" y="47"/>
                      <a:pt x="92" y="47"/>
                    </a:cubicBezTo>
                    <a:cubicBezTo>
                      <a:pt x="92" y="7"/>
                      <a:pt x="92" y="7"/>
                      <a:pt x="92" y="7"/>
                    </a:cubicBezTo>
                    <a:cubicBezTo>
                      <a:pt x="0" y="7"/>
                      <a:pt x="0" y="7"/>
                      <a:pt x="0" y="7"/>
                    </a:cubicBezTo>
                    <a:cubicBezTo>
                      <a:pt x="1" y="33"/>
                      <a:pt x="0" y="282"/>
                      <a:pt x="0" y="28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grpSp>
      </p:grpSp>
      <p:grpSp>
        <p:nvGrpSpPr>
          <p:cNvPr id="274" name="Group 273"/>
          <p:cNvGrpSpPr/>
          <p:nvPr/>
        </p:nvGrpSpPr>
        <p:grpSpPr>
          <a:xfrm>
            <a:off x="8994877" y="1111217"/>
            <a:ext cx="450850" cy="495026"/>
            <a:chOff x="5803900" y="1228999"/>
            <a:chExt cx="450850" cy="495026"/>
          </a:xfrm>
        </p:grpSpPr>
        <p:sp>
          <p:nvSpPr>
            <p:cNvPr id="275" name="Oval 274"/>
            <p:cNvSpPr/>
            <p:nvPr/>
          </p:nvSpPr>
          <p:spPr bwMode="gray">
            <a:xfrm>
              <a:off x="5803900" y="1273175"/>
              <a:ext cx="450850" cy="450850"/>
            </a:xfrm>
            <a:prstGeom prst="ellipse">
              <a:avLst/>
            </a:prstGeom>
            <a:solidFill>
              <a:schemeClr val="bg2"/>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lang="en-US">
                <a:solidFill>
                  <a:srgbClr val="FFFFFF"/>
                </a:solidFill>
              </a:endParaRPr>
            </a:p>
          </p:txBody>
        </p:sp>
        <p:pic>
          <p:nvPicPr>
            <p:cNvPr id="276" name="Picture 275" descr="SYM_Horiz_PMSC_rev.eps"/>
            <p:cNvPicPr>
              <a:picLocks noChangeAspect="1"/>
            </p:cNvPicPr>
            <p:nvPr/>
          </p:nvPicPr>
          <p:blipFill rotWithShape="1">
            <a:blip r:embed="rId5" cstate="email">
              <a:extLst>
                <a:ext uri="{28A0092B-C50C-407E-A947-70E740481C1C}">
                  <a14:useLocalDpi xmlns:a14="http://schemas.microsoft.com/office/drawing/2010/main"/>
                </a:ext>
              </a:extLst>
            </a:blip>
            <a:srcRect r="76103"/>
            <a:stretch/>
          </p:blipFill>
          <p:spPr>
            <a:xfrm>
              <a:off x="5823699" y="1228999"/>
              <a:ext cx="427695" cy="473521"/>
            </a:xfrm>
            <a:prstGeom prst="rect">
              <a:avLst/>
            </a:prstGeom>
            <a:effectLst>
              <a:glow rad="25400">
                <a:schemeClr val="bg1">
                  <a:alpha val="17000"/>
                </a:schemeClr>
              </a:glow>
            </a:effectLst>
          </p:spPr>
        </p:pic>
      </p:grpSp>
      <p:sp>
        <p:nvSpPr>
          <p:cNvPr id="326" name="Rounded Rectangle 251"/>
          <p:cNvSpPr/>
          <p:nvPr/>
        </p:nvSpPr>
        <p:spPr>
          <a:xfrm>
            <a:off x="7869378" y="5476875"/>
            <a:ext cx="3232151" cy="762000"/>
          </a:xfrm>
          <a:prstGeom prst="roundRect">
            <a:avLst>
              <a:gd name="adj" fmla="val 0"/>
            </a:avLst>
          </a:prstGeom>
          <a:solidFill>
            <a:schemeClr val="bg2"/>
          </a:solidFill>
          <a:ln w="25400">
            <a:solidFill>
              <a:srgbClr val="5D5D5F"/>
            </a:solidFill>
            <a:miter lim="800000"/>
            <a:headEnd/>
            <a:tailEnd/>
          </a:ln>
        </p:spPr>
        <p:txBody>
          <a:bodyPr wrap="square" rtlCol="0" anchor="ctr"/>
          <a:lstStyle/>
          <a:p>
            <a:pPr algn="ctr">
              <a:defRPr/>
            </a:pPr>
            <a:endParaRPr lang="en-US" sz="1799" kern="0" dirty="0">
              <a:solidFill>
                <a:prstClr val="white"/>
              </a:solidFill>
              <a:latin typeface="Arial"/>
            </a:endParaRPr>
          </a:p>
        </p:txBody>
      </p:sp>
      <p:grpSp>
        <p:nvGrpSpPr>
          <p:cNvPr id="327" name="Group 326"/>
          <p:cNvGrpSpPr/>
          <p:nvPr/>
        </p:nvGrpSpPr>
        <p:grpSpPr>
          <a:xfrm>
            <a:off x="8331899" y="5597524"/>
            <a:ext cx="1544419" cy="319233"/>
            <a:chOff x="4317061" y="5351635"/>
            <a:chExt cx="2595769" cy="536548"/>
          </a:xfrm>
        </p:grpSpPr>
        <p:grpSp>
          <p:nvGrpSpPr>
            <p:cNvPr id="328" name="Group 327"/>
            <p:cNvGrpSpPr/>
            <p:nvPr/>
          </p:nvGrpSpPr>
          <p:grpSpPr>
            <a:xfrm>
              <a:off x="5358628" y="5351635"/>
              <a:ext cx="274528" cy="536548"/>
              <a:chOff x="7713663" y="4589463"/>
              <a:chExt cx="696912" cy="1362075"/>
            </a:xfrm>
            <a:solidFill>
              <a:schemeClr val="tx1"/>
            </a:solidFill>
          </p:grpSpPr>
          <p:sp>
            <p:nvSpPr>
              <p:cNvPr id="422" name="Oval 5"/>
              <p:cNvSpPr>
                <a:spLocks noChangeArrowheads="1"/>
              </p:cNvSpPr>
              <p:nvPr/>
            </p:nvSpPr>
            <p:spPr bwMode="auto">
              <a:xfrm>
                <a:off x="8013700" y="5767388"/>
                <a:ext cx="98425" cy="10160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a:defRPr/>
                </a:pPr>
                <a:endParaRPr lang="en-US" sz="1799" kern="0">
                  <a:solidFill>
                    <a:srgbClr val="000000"/>
                  </a:solidFill>
                  <a:latin typeface="Arial"/>
                </a:endParaRPr>
              </a:p>
            </p:txBody>
          </p:sp>
          <p:sp>
            <p:nvSpPr>
              <p:cNvPr id="423" name="Freeform 6"/>
              <p:cNvSpPr>
                <a:spLocks noEditPoints="1"/>
              </p:cNvSpPr>
              <p:nvPr/>
            </p:nvSpPr>
            <p:spPr bwMode="auto">
              <a:xfrm>
                <a:off x="7713663" y="4589463"/>
                <a:ext cx="696912" cy="1362075"/>
              </a:xfrm>
              <a:custGeom>
                <a:avLst/>
                <a:gdLst>
                  <a:gd name="T0" fmla="*/ 159 w 184"/>
                  <a:gd name="T1" fmla="*/ 0 h 362"/>
                  <a:gd name="T2" fmla="*/ 25 w 184"/>
                  <a:gd name="T3" fmla="*/ 0 h 362"/>
                  <a:gd name="T4" fmla="*/ 0 w 184"/>
                  <a:gd name="T5" fmla="*/ 24 h 362"/>
                  <a:gd name="T6" fmla="*/ 0 w 184"/>
                  <a:gd name="T7" fmla="*/ 338 h 362"/>
                  <a:gd name="T8" fmla="*/ 25 w 184"/>
                  <a:gd name="T9" fmla="*/ 362 h 362"/>
                  <a:gd name="T10" fmla="*/ 159 w 184"/>
                  <a:gd name="T11" fmla="*/ 362 h 362"/>
                  <a:gd name="T12" fmla="*/ 184 w 184"/>
                  <a:gd name="T13" fmla="*/ 338 h 362"/>
                  <a:gd name="T14" fmla="*/ 184 w 184"/>
                  <a:gd name="T15" fmla="*/ 24 h 362"/>
                  <a:gd name="T16" fmla="*/ 159 w 184"/>
                  <a:gd name="T17" fmla="*/ 0 h 362"/>
                  <a:gd name="T18" fmla="*/ 16 w 184"/>
                  <a:gd name="T19" fmla="*/ 306 h 362"/>
                  <a:gd name="T20" fmla="*/ 168 w 184"/>
                  <a:gd name="T21" fmla="*/ 306 h 362"/>
                  <a:gd name="T22" fmla="*/ 168 w 184"/>
                  <a:gd name="T23" fmla="*/ 338 h 362"/>
                  <a:gd name="T24" fmla="*/ 159 w 184"/>
                  <a:gd name="T25" fmla="*/ 347 h 362"/>
                  <a:gd name="T26" fmla="*/ 25 w 184"/>
                  <a:gd name="T27" fmla="*/ 347 h 362"/>
                  <a:gd name="T28" fmla="*/ 16 w 184"/>
                  <a:gd name="T29" fmla="*/ 338 h 362"/>
                  <a:gd name="T30" fmla="*/ 16 w 184"/>
                  <a:gd name="T31" fmla="*/ 306 h 362"/>
                  <a:gd name="T32" fmla="*/ 168 w 184"/>
                  <a:gd name="T33" fmla="*/ 60 h 362"/>
                  <a:gd name="T34" fmla="*/ 168 w 184"/>
                  <a:gd name="T35" fmla="*/ 291 h 362"/>
                  <a:gd name="T36" fmla="*/ 16 w 184"/>
                  <a:gd name="T37" fmla="*/ 291 h 362"/>
                  <a:gd name="T38" fmla="*/ 16 w 184"/>
                  <a:gd name="T39" fmla="*/ 60 h 362"/>
                  <a:gd name="T40" fmla="*/ 168 w 184"/>
                  <a:gd name="T41" fmla="*/ 60 h 362"/>
                  <a:gd name="T42" fmla="*/ 25 w 184"/>
                  <a:gd name="T43" fmla="*/ 15 h 362"/>
                  <a:gd name="T44" fmla="*/ 159 w 184"/>
                  <a:gd name="T45" fmla="*/ 15 h 362"/>
                  <a:gd name="T46" fmla="*/ 168 w 184"/>
                  <a:gd name="T47" fmla="*/ 24 h 362"/>
                  <a:gd name="T48" fmla="*/ 168 w 184"/>
                  <a:gd name="T49" fmla="*/ 45 h 362"/>
                  <a:gd name="T50" fmla="*/ 16 w 184"/>
                  <a:gd name="T51" fmla="*/ 45 h 362"/>
                  <a:gd name="T52" fmla="*/ 16 w 184"/>
                  <a:gd name="T53" fmla="*/ 24 h 362"/>
                  <a:gd name="T54" fmla="*/ 25 w 184"/>
                  <a:gd name="T55" fmla="*/ 15 h 3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84" h="362">
                    <a:moveTo>
                      <a:pt x="159" y="0"/>
                    </a:moveTo>
                    <a:cubicBezTo>
                      <a:pt x="25" y="0"/>
                      <a:pt x="25" y="0"/>
                      <a:pt x="25" y="0"/>
                    </a:cubicBezTo>
                    <a:cubicBezTo>
                      <a:pt x="11" y="0"/>
                      <a:pt x="0" y="11"/>
                      <a:pt x="0" y="24"/>
                    </a:cubicBezTo>
                    <a:cubicBezTo>
                      <a:pt x="0" y="338"/>
                      <a:pt x="0" y="338"/>
                      <a:pt x="0" y="338"/>
                    </a:cubicBezTo>
                    <a:cubicBezTo>
                      <a:pt x="0" y="351"/>
                      <a:pt x="11" y="362"/>
                      <a:pt x="25" y="362"/>
                    </a:cubicBezTo>
                    <a:cubicBezTo>
                      <a:pt x="159" y="362"/>
                      <a:pt x="159" y="362"/>
                      <a:pt x="159" y="362"/>
                    </a:cubicBezTo>
                    <a:cubicBezTo>
                      <a:pt x="173" y="362"/>
                      <a:pt x="184" y="351"/>
                      <a:pt x="184" y="338"/>
                    </a:cubicBezTo>
                    <a:cubicBezTo>
                      <a:pt x="184" y="24"/>
                      <a:pt x="184" y="24"/>
                      <a:pt x="184" y="24"/>
                    </a:cubicBezTo>
                    <a:cubicBezTo>
                      <a:pt x="184" y="11"/>
                      <a:pt x="173" y="0"/>
                      <a:pt x="159" y="0"/>
                    </a:cubicBezTo>
                    <a:close/>
                    <a:moveTo>
                      <a:pt x="16" y="306"/>
                    </a:moveTo>
                    <a:cubicBezTo>
                      <a:pt x="168" y="306"/>
                      <a:pt x="168" y="306"/>
                      <a:pt x="168" y="306"/>
                    </a:cubicBezTo>
                    <a:cubicBezTo>
                      <a:pt x="168" y="338"/>
                      <a:pt x="168" y="338"/>
                      <a:pt x="168" y="338"/>
                    </a:cubicBezTo>
                    <a:cubicBezTo>
                      <a:pt x="168" y="343"/>
                      <a:pt x="164" y="347"/>
                      <a:pt x="159" y="347"/>
                    </a:cubicBezTo>
                    <a:cubicBezTo>
                      <a:pt x="25" y="347"/>
                      <a:pt x="25" y="347"/>
                      <a:pt x="25" y="347"/>
                    </a:cubicBezTo>
                    <a:cubicBezTo>
                      <a:pt x="20" y="347"/>
                      <a:pt x="16" y="343"/>
                      <a:pt x="16" y="338"/>
                    </a:cubicBezTo>
                    <a:lnTo>
                      <a:pt x="16" y="306"/>
                    </a:lnTo>
                    <a:close/>
                    <a:moveTo>
                      <a:pt x="168" y="60"/>
                    </a:moveTo>
                    <a:cubicBezTo>
                      <a:pt x="168" y="291"/>
                      <a:pt x="168" y="291"/>
                      <a:pt x="168" y="291"/>
                    </a:cubicBezTo>
                    <a:cubicBezTo>
                      <a:pt x="16" y="291"/>
                      <a:pt x="16" y="291"/>
                      <a:pt x="16" y="291"/>
                    </a:cubicBezTo>
                    <a:cubicBezTo>
                      <a:pt x="16" y="60"/>
                      <a:pt x="16" y="60"/>
                      <a:pt x="16" y="60"/>
                    </a:cubicBezTo>
                    <a:lnTo>
                      <a:pt x="168" y="60"/>
                    </a:lnTo>
                    <a:close/>
                    <a:moveTo>
                      <a:pt x="25" y="15"/>
                    </a:moveTo>
                    <a:cubicBezTo>
                      <a:pt x="159" y="15"/>
                      <a:pt x="159" y="15"/>
                      <a:pt x="159" y="15"/>
                    </a:cubicBezTo>
                    <a:cubicBezTo>
                      <a:pt x="164" y="15"/>
                      <a:pt x="168" y="19"/>
                      <a:pt x="168" y="24"/>
                    </a:cubicBezTo>
                    <a:cubicBezTo>
                      <a:pt x="168" y="45"/>
                      <a:pt x="168" y="45"/>
                      <a:pt x="168" y="45"/>
                    </a:cubicBezTo>
                    <a:cubicBezTo>
                      <a:pt x="16" y="45"/>
                      <a:pt x="16" y="45"/>
                      <a:pt x="16" y="45"/>
                    </a:cubicBezTo>
                    <a:cubicBezTo>
                      <a:pt x="16" y="24"/>
                      <a:pt x="16" y="24"/>
                      <a:pt x="16" y="24"/>
                    </a:cubicBezTo>
                    <a:cubicBezTo>
                      <a:pt x="16" y="19"/>
                      <a:pt x="20" y="15"/>
                      <a:pt x="25" y="1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a:defRPr/>
                </a:pPr>
                <a:endParaRPr lang="en-US" sz="1799" kern="0">
                  <a:solidFill>
                    <a:srgbClr val="000000"/>
                  </a:solidFill>
                  <a:latin typeface="Arial"/>
                </a:endParaRPr>
              </a:p>
            </p:txBody>
          </p:sp>
          <p:sp>
            <p:nvSpPr>
              <p:cNvPr id="424" name="Freeform 7"/>
              <p:cNvSpPr>
                <a:spLocks/>
              </p:cNvSpPr>
              <p:nvPr/>
            </p:nvSpPr>
            <p:spPr bwMode="auto">
              <a:xfrm>
                <a:off x="7970838" y="4672013"/>
                <a:ext cx="182562" cy="55563"/>
              </a:xfrm>
              <a:custGeom>
                <a:avLst/>
                <a:gdLst>
                  <a:gd name="T0" fmla="*/ 7 w 48"/>
                  <a:gd name="T1" fmla="*/ 15 h 15"/>
                  <a:gd name="T2" fmla="*/ 41 w 48"/>
                  <a:gd name="T3" fmla="*/ 15 h 15"/>
                  <a:gd name="T4" fmla="*/ 48 w 48"/>
                  <a:gd name="T5" fmla="*/ 8 h 15"/>
                  <a:gd name="T6" fmla="*/ 41 w 48"/>
                  <a:gd name="T7" fmla="*/ 0 h 15"/>
                  <a:gd name="T8" fmla="*/ 7 w 48"/>
                  <a:gd name="T9" fmla="*/ 0 h 15"/>
                  <a:gd name="T10" fmla="*/ 0 w 48"/>
                  <a:gd name="T11" fmla="*/ 8 h 15"/>
                  <a:gd name="T12" fmla="*/ 7 w 48"/>
                  <a:gd name="T13" fmla="*/ 15 h 15"/>
                </a:gdLst>
                <a:ahLst/>
                <a:cxnLst>
                  <a:cxn ang="0">
                    <a:pos x="T0" y="T1"/>
                  </a:cxn>
                  <a:cxn ang="0">
                    <a:pos x="T2" y="T3"/>
                  </a:cxn>
                  <a:cxn ang="0">
                    <a:pos x="T4" y="T5"/>
                  </a:cxn>
                  <a:cxn ang="0">
                    <a:pos x="T6" y="T7"/>
                  </a:cxn>
                  <a:cxn ang="0">
                    <a:pos x="T8" y="T9"/>
                  </a:cxn>
                  <a:cxn ang="0">
                    <a:pos x="T10" y="T11"/>
                  </a:cxn>
                  <a:cxn ang="0">
                    <a:pos x="T12" y="T13"/>
                  </a:cxn>
                </a:cxnLst>
                <a:rect l="0" t="0" r="r" b="b"/>
                <a:pathLst>
                  <a:path w="48" h="15">
                    <a:moveTo>
                      <a:pt x="7" y="15"/>
                    </a:moveTo>
                    <a:cubicBezTo>
                      <a:pt x="41" y="15"/>
                      <a:pt x="41" y="15"/>
                      <a:pt x="41" y="15"/>
                    </a:cubicBezTo>
                    <a:cubicBezTo>
                      <a:pt x="45" y="15"/>
                      <a:pt x="48" y="12"/>
                      <a:pt x="48" y="8"/>
                    </a:cubicBezTo>
                    <a:cubicBezTo>
                      <a:pt x="48" y="3"/>
                      <a:pt x="45" y="0"/>
                      <a:pt x="41" y="0"/>
                    </a:cubicBezTo>
                    <a:cubicBezTo>
                      <a:pt x="7" y="0"/>
                      <a:pt x="7" y="0"/>
                      <a:pt x="7" y="0"/>
                    </a:cubicBezTo>
                    <a:cubicBezTo>
                      <a:pt x="3" y="0"/>
                      <a:pt x="0" y="3"/>
                      <a:pt x="0" y="8"/>
                    </a:cubicBezTo>
                    <a:cubicBezTo>
                      <a:pt x="0" y="12"/>
                      <a:pt x="3" y="15"/>
                      <a:pt x="7" y="1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a:defRPr/>
                </a:pPr>
                <a:endParaRPr lang="en-US" sz="1799" kern="0">
                  <a:solidFill>
                    <a:srgbClr val="000000"/>
                  </a:solidFill>
                  <a:latin typeface="Arial"/>
                </a:endParaRPr>
              </a:p>
            </p:txBody>
          </p:sp>
        </p:grpSp>
        <p:grpSp>
          <p:nvGrpSpPr>
            <p:cNvPr id="329" name="Group 328"/>
            <p:cNvGrpSpPr/>
            <p:nvPr/>
          </p:nvGrpSpPr>
          <p:grpSpPr>
            <a:xfrm>
              <a:off x="4317061" y="5402898"/>
              <a:ext cx="476677" cy="434023"/>
              <a:chOff x="4491654" y="5494730"/>
              <a:chExt cx="476677" cy="434023"/>
            </a:xfrm>
          </p:grpSpPr>
          <p:sp>
            <p:nvSpPr>
              <p:cNvPr id="413" name="Freeform 84"/>
              <p:cNvSpPr>
                <a:spLocks/>
              </p:cNvSpPr>
              <p:nvPr/>
            </p:nvSpPr>
            <p:spPr bwMode="auto">
              <a:xfrm>
                <a:off x="4491654" y="5633543"/>
                <a:ext cx="476677" cy="227862"/>
              </a:xfrm>
              <a:custGeom>
                <a:avLst/>
                <a:gdLst>
                  <a:gd name="T0" fmla="*/ 488 w 520"/>
                  <a:gd name="T1" fmla="*/ 0 h 256"/>
                  <a:gd name="T2" fmla="*/ 34 w 520"/>
                  <a:gd name="T3" fmla="*/ 0 h 256"/>
                  <a:gd name="T4" fmla="*/ 0 w 520"/>
                  <a:gd name="T5" fmla="*/ 35 h 256"/>
                  <a:gd name="T6" fmla="*/ 0 w 520"/>
                  <a:gd name="T7" fmla="*/ 223 h 256"/>
                  <a:gd name="T8" fmla="*/ 34 w 520"/>
                  <a:gd name="T9" fmla="*/ 256 h 256"/>
                  <a:gd name="T10" fmla="*/ 64 w 520"/>
                  <a:gd name="T11" fmla="*/ 256 h 256"/>
                  <a:gd name="T12" fmla="*/ 64 w 520"/>
                  <a:gd name="T13" fmla="*/ 240 h 256"/>
                  <a:gd name="T14" fmla="*/ 34 w 520"/>
                  <a:gd name="T15" fmla="*/ 240 h 256"/>
                  <a:gd name="T16" fmla="*/ 16 w 520"/>
                  <a:gd name="T17" fmla="*/ 223 h 256"/>
                  <a:gd name="T18" fmla="*/ 16 w 520"/>
                  <a:gd name="T19" fmla="*/ 35 h 256"/>
                  <a:gd name="T20" fmla="*/ 34 w 520"/>
                  <a:gd name="T21" fmla="*/ 16 h 256"/>
                  <a:gd name="T22" fmla="*/ 488 w 520"/>
                  <a:gd name="T23" fmla="*/ 16 h 256"/>
                  <a:gd name="T24" fmla="*/ 508 w 520"/>
                  <a:gd name="T25" fmla="*/ 35 h 256"/>
                  <a:gd name="T26" fmla="*/ 508 w 520"/>
                  <a:gd name="T27" fmla="*/ 223 h 256"/>
                  <a:gd name="T28" fmla="*/ 488 w 520"/>
                  <a:gd name="T29" fmla="*/ 240 h 256"/>
                  <a:gd name="T30" fmla="*/ 460 w 520"/>
                  <a:gd name="T31" fmla="*/ 240 h 256"/>
                  <a:gd name="T32" fmla="*/ 460 w 520"/>
                  <a:gd name="T33" fmla="*/ 256 h 256"/>
                  <a:gd name="T34" fmla="*/ 488 w 520"/>
                  <a:gd name="T35" fmla="*/ 256 h 256"/>
                  <a:gd name="T36" fmla="*/ 520 w 520"/>
                  <a:gd name="T37" fmla="*/ 223 h 256"/>
                  <a:gd name="T38" fmla="*/ 520 w 520"/>
                  <a:gd name="T39" fmla="*/ 35 h 256"/>
                  <a:gd name="T40" fmla="*/ 488 w 520"/>
                  <a:gd name="T41" fmla="*/ 0 h 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20" h="256">
                    <a:moveTo>
                      <a:pt x="488" y="0"/>
                    </a:moveTo>
                    <a:cubicBezTo>
                      <a:pt x="34" y="0"/>
                      <a:pt x="34" y="0"/>
                      <a:pt x="34" y="0"/>
                    </a:cubicBezTo>
                    <a:cubicBezTo>
                      <a:pt x="16" y="0"/>
                      <a:pt x="0" y="16"/>
                      <a:pt x="0" y="35"/>
                    </a:cubicBezTo>
                    <a:cubicBezTo>
                      <a:pt x="0" y="223"/>
                      <a:pt x="0" y="223"/>
                      <a:pt x="0" y="223"/>
                    </a:cubicBezTo>
                    <a:cubicBezTo>
                      <a:pt x="0" y="242"/>
                      <a:pt x="16" y="256"/>
                      <a:pt x="34" y="256"/>
                    </a:cubicBezTo>
                    <a:cubicBezTo>
                      <a:pt x="64" y="256"/>
                      <a:pt x="64" y="256"/>
                      <a:pt x="64" y="256"/>
                    </a:cubicBezTo>
                    <a:cubicBezTo>
                      <a:pt x="64" y="240"/>
                      <a:pt x="64" y="240"/>
                      <a:pt x="64" y="240"/>
                    </a:cubicBezTo>
                    <a:cubicBezTo>
                      <a:pt x="34" y="240"/>
                      <a:pt x="34" y="240"/>
                      <a:pt x="34" y="240"/>
                    </a:cubicBezTo>
                    <a:cubicBezTo>
                      <a:pt x="24" y="240"/>
                      <a:pt x="16" y="233"/>
                      <a:pt x="16" y="223"/>
                    </a:cubicBezTo>
                    <a:cubicBezTo>
                      <a:pt x="16" y="35"/>
                      <a:pt x="16" y="35"/>
                      <a:pt x="16" y="35"/>
                    </a:cubicBezTo>
                    <a:cubicBezTo>
                      <a:pt x="16" y="25"/>
                      <a:pt x="24" y="16"/>
                      <a:pt x="34" y="16"/>
                    </a:cubicBezTo>
                    <a:cubicBezTo>
                      <a:pt x="488" y="16"/>
                      <a:pt x="488" y="16"/>
                      <a:pt x="488" y="16"/>
                    </a:cubicBezTo>
                    <a:cubicBezTo>
                      <a:pt x="498" y="16"/>
                      <a:pt x="508" y="25"/>
                      <a:pt x="508" y="35"/>
                    </a:cubicBezTo>
                    <a:cubicBezTo>
                      <a:pt x="508" y="223"/>
                      <a:pt x="508" y="223"/>
                      <a:pt x="508" y="223"/>
                    </a:cubicBezTo>
                    <a:cubicBezTo>
                      <a:pt x="508" y="233"/>
                      <a:pt x="498" y="240"/>
                      <a:pt x="488" y="240"/>
                    </a:cubicBezTo>
                    <a:cubicBezTo>
                      <a:pt x="460" y="240"/>
                      <a:pt x="460" y="240"/>
                      <a:pt x="460" y="240"/>
                    </a:cubicBezTo>
                    <a:cubicBezTo>
                      <a:pt x="460" y="256"/>
                      <a:pt x="460" y="256"/>
                      <a:pt x="460" y="256"/>
                    </a:cubicBezTo>
                    <a:cubicBezTo>
                      <a:pt x="488" y="256"/>
                      <a:pt x="488" y="256"/>
                      <a:pt x="488" y="256"/>
                    </a:cubicBezTo>
                    <a:cubicBezTo>
                      <a:pt x="506" y="256"/>
                      <a:pt x="520" y="242"/>
                      <a:pt x="520" y="223"/>
                    </a:cubicBezTo>
                    <a:cubicBezTo>
                      <a:pt x="520" y="35"/>
                      <a:pt x="520" y="35"/>
                      <a:pt x="520" y="35"/>
                    </a:cubicBezTo>
                    <a:cubicBezTo>
                      <a:pt x="520" y="16"/>
                      <a:pt x="506" y="0"/>
                      <a:pt x="488" y="0"/>
                    </a:cubicBezTo>
                    <a:close/>
                  </a:path>
                </a:pathLst>
              </a:custGeom>
              <a:solidFill>
                <a:schemeClr val="tx1"/>
              </a:solidFill>
              <a:ln>
                <a:solidFill>
                  <a:schemeClr val="tx1"/>
                </a:solidFill>
              </a:ln>
              <a:extLst/>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sp>
            <p:nvSpPr>
              <p:cNvPr id="414" name="Freeform 85"/>
              <p:cNvSpPr>
                <a:spLocks noEditPoints="1"/>
              </p:cNvSpPr>
              <p:nvPr/>
            </p:nvSpPr>
            <p:spPr bwMode="auto">
              <a:xfrm>
                <a:off x="4552268" y="5494730"/>
                <a:ext cx="366675" cy="149289"/>
              </a:xfrm>
              <a:custGeom>
                <a:avLst/>
                <a:gdLst>
                  <a:gd name="T0" fmla="*/ 0 w 980"/>
                  <a:gd name="T1" fmla="*/ 0 h 399"/>
                  <a:gd name="T2" fmla="*/ 0 w 980"/>
                  <a:gd name="T3" fmla="*/ 399 h 399"/>
                  <a:gd name="T4" fmla="*/ 980 w 980"/>
                  <a:gd name="T5" fmla="*/ 399 h 399"/>
                  <a:gd name="T6" fmla="*/ 980 w 980"/>
                  <a:gd name="T7" fmla="*/ 0 h 399"/>
                  <a:gd name="T8" fmla="*/ 0 w 980"/>
                  <a:gd name="T9" fmla="*/ 0 h 399"/>
                  <a:gd name="T10" fmla="*/ 961 w 980"/>
                  <a:gd name="T11" fmla="*/ 380 h 399"/>
                  <a:gd name="T12" fmla="*/ 19 w 980"/>
                  <a:gd name="T13" fmla="*/ 380 h 399"/>
                  <a:gd name="T14" fmla="*/ 19 w 980"/>
                  <a:gd name="T15" fmla="*/ 19 h 399"/>
                  <a:gd name="T16" fmla="*/ 961 w 980"/>
                  <a:gd name="T17" fmla="*/ 19 h 399"/>
                  <a:gd name="T18" fmla="*/ 961 w 980"/>
                  <a:gd name="T19" fmla="*/ 380 h 3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80" h="399">
                    <a:moveTo>
                      <a:pt x="0" y="0"/>
                    </a:moveTo>
                    <a:lnTo>
                      <a:pt x="0" y="399"/>
                    </a:lnTo>
                    <a:lnTo>
                      <a:pt x="980" y="399"/>
                    </a:lnTo>
                    <a:lnTo>
                      <a:pt x="980" y="0"/>
                    </a:lnTo>
                    <a:lnTo>
                      <a:pt x="0" y="0"/>
                    </a:lnTo>
                    <a:close/>
                    <a:moveTo>
                      <a:pt x="961" y="380"/>
                    </a:moveTo>
                    <a:lnTo>
                      <a:pt x="19" y="380"/>
                    </a:lnTo>
                    <a:lnTo>
                      <a:pt x="19" y="19"/>
                    </a:lnTo>
                    <a:lnTo>
                      <a:pt x="961" y="19"/>
                    </a:lnTo>
                    <a:lnTo>
                      <a:pt x="961" y="380"/>
                    </a:lnTo>
                    <a:close/>
                  </a:path>
                </a:pathLst>
              </a:custGeom>
              <a:solidFill>
                <a:schemeClr val="tx1"/>
              </a:solidFill>
              <a:ln>
                <a:solidFill>
                  <a:schemeClr val="tx1"/>
                </a:solidFill>
              </a:ln>
              <a:extLst/>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sp>
            <p:nvSpPr>
              <p:cNvPr id="415" name="Freeform 86"/>
              <p:cNvSpPr>
                <a:spLocks/>
              </p:cNvSpPr>
              <p:nvPr/>
            </p:nvSpPr>
            <p:spPr bwMode="auto">
              <a:xfrm>
                <a:off x="4595320" y="5878990"/>
                <a:ext cx="284360" cy="10851"/>
              </a:xfrm>
              <a:custGeom>
                <a:avLst/>
                <a:gdLst>
                  <a:gd name="T0" fmla="*/ 320 w 320"/>
                  <a:gd name="T1" fmla="*/ 6 h 12"/>
                  <a:gd name="T2" fmla="*/ 314 w 320"/>
                  <a:gd name="T3" fmla="*/ 12 h 12"/>
                  <a:gd name="T4" fmla="*/ 6 w 320"/>
                  <a:gd name="T5" fmla="*/ 12 h 12"/>
                  <a:gd name="T6" fmla="*/ 0 w 320"/>
                  <a:gd name="T7" fmla="*/ 6 h 12"/>
                  <a:gd name="T8" fmla="*/ 6 w 320"/>
                  <a:gd name="T9" fmla="*/ 0 h 12"/>
                  <a:gd name="T10" fmla="*/ 314 w 320"/>
                  <a:gd name="T11" fmla="*/ 0 h 12"/>
                  <a:gd name="T12" fmla="*/ 320 w 320"/>
                  <a:gd name="T13" fmla="*/ 6 h 12"/>
                </a:gdLst>
                <a:ahLst/>
                <a:cxnLst>
                  <a:cxn ang="0">
                    <a:pos x="T0" y="T1"/>
                  </a:cxn>
                  <a:cxn ang="0">
                    <a:pos x="T2" y="T3"/>
                  </a:cxn>
                  <a:cxn ang="0">
                    <a:pos x="T4" y="T5"/>
                  </a:cxn>
                  <a:cxn ang="0">
                    <a:pos x="T6" y="T7"/>
                  </a:cxn>
                  <a:cxn ang="0">
                    <a:pos x="T8" y="T9"/>
                  </a:cxn>
                  <a:cxn ang="0">
                    <a:pos x="T10" y="T11"/>
                  </a:cxn>
                  <a:cxn ang="0">
                    <a:pos x="T12" y="T13"/>
                  </a:cxn>
                </a:cxnLst>
                <a:rect l="0" t="0" r="r" b="b"/>
                <a:pathLst>
                  <a:path w="320" h="12">
                    <a:moveTo>
                      <a:pt x="320" y="6"/>
                    </a:moveTo>
                    <a:cubicBezTo>
                      <a:pt x="320" y="9"/>
                      <a:pt x="317" y="12"/>
                      <a:pt x="314" y="12"/>
                    </a:cubicBezTo>
                    <a:cubicBezTo>
                      <a:pt x="6" y="12"/>
                      <a:pt x="6" y="12"/>
                      <a:pt x="6" y="12"/>
                    </a:cubicBezTo>
                    <a:cubicBezTo>
                      <a:pt x="3" y="12"/>
                      <a:pt x="0" y="9"/>
                      <a:pt x="0" y="6"/>
                    </a:cubicBezTo>
                    <a:cubicBezTo>
                      <a:pt x="0" y="3"/>
                      <a:pt x="3" y="0"/>
                      <a:pt x="6" y="0"/>
                    </a:cubicBezTo>
                    <a:cubicBezTo>
                      <a:pt x="314" y="0"/>
                      <a:pt x="314" y="0"/>
                      <a:pt x="314" y="0"/>
                    </a:cubicBezTo>
                    <a:cubicBezTo>
                      <a:pt x="317" y="0"/>
                      <a:pt x="320" y="3"/>
                      <a:pt x="320" y="6"/>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sp>
            <p:nvSpPr>
              <p:cNvPr id="416" name="Freeform 87"/>
              <p:cNvSpPr>
                <a:spLocks/>
              </p:cNvSpPr>
              <p:nvPr/>
            </p:nvSpPr>
            <p:spPr bwMode="auto">
              <a:xfrm>
                <a:off x="4595320" y="5836336"/>
                <a:ext cx="284360" cy="10851"/>
              </a:xfrm>
              <a:custGeom>
                <a:avLst/>
                <a:gdLst>
                  <a:gd name="T0" fmla="*/ 320 w 320"/>
                  <a:gd name="T1" fmla="*/ 6 h 12"/>
                  <a:gd name="T2" fmla="*/ 314 w 320"/>
                  <a:gd name="T3" fmla="*/ 12 h 12"/>
                  <a:gd name="T4" fmla="*/ 6 w 320"/>
                  <a:gd name="T5" fmla="*/ 12 h 12"/>
                  <a:gd name="T6" fmla="*/ 0 w 320"/>
                  <a:gd name="T7" fmla="*/ 6 h 12"/>
                  <a:gd name="T8" fmla="*/ 6 w 320"/>
                  <a:gd name="T9" fmla="*/ 0 h 12"/>
                  <a:gd name="T10" fmla="*/ 314 w 320"/>
                  <a:gd name="T11" fmla="*/ 0 h 12"/>
                  <a:gd name="T12" fmla="*/ 320 w 320"/>
                  <a:gd name="T13" fmla="*/ 6 h 12"/>
                </a:gdLst>
                <a:ahLst/>
                <a:cxnLst>
                  <a:cxn ang="0">
                    <a:pos x="T0" y="T1"/>
                  </a:cxn>
                  <a:cxn ang="0">
                    <a:pos x="T2" y="T3"/>
                  </a:cxn>
                  <a:cxn ang="0">
                    <a:pos x="T4" y="T5"/>
                  </a:cxn>
                  <a:cxn ang="0">
                    <a:pos x="T6" y="T7"/>
                  </a:cxn>
                  <a:cxn ang="0">
                    <a:pos x="T8" y="T9"/>
                  </a:cxn>
                  <a:cxn ang="0">
                    <a:pos x="T10" y="T11"/>
                  </a:cxn>
                  <a:cxn ang="0">
                    <a:pos x="T12" y="T13"/>
                  </a:cxn>
                </a:cxnLst>
                <a:rect l="0" t="0" r="r" b="b"/>
                <a:pathLst>
                  <a:path w="320" h="12">
                    <a:moveTo>
                      <a:pt x="320" y="6"/>
                    </a:moveTo>
                    <a:cubicBezTo>
                      <a:pt x="320" y="9"/>
                      <a:pt x="317" y="12"/>
                      <a:pt x="314" y="12"/>
                    </a:cubicBezTo>
                    <a:cubicBezTo>
                      <a:pt x="6" y="12"/>
                      <a:pt x="6" y="12"/>
                      <a:pt x="6" y="12"/>
                    </a:cubicBezTo>
                    <a:cubicBezTo>
                      <a:pt x="3" y="12"/>
                      <a:pt x="0" y="9"/>
                      <a:pt x="0" y="6"/>
                    </a:cubicBezTo>
                    <a:cubicBezTo>
                      <a:pt x="0" y="3"/>
                      <a:pt x="3" y="0"/>
                      <a:pt x="6" y="0"/>
                    </a:cubicBezTo>
                    <a:cubicBezTo>
                      <a:pt x="314" y="0"/>
                      <a:pt x="314" y="0"/>
                      <a:pt x="314" y="0"/>
                    </a:cubicBezTo>
                    <a:cubicBezTo>
                      <a:pt x="317" y="0"/>
                      <a:pt x="320" y="3"/>
                      <a:pt x="320" y="6"/>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sp>
            <p:nvSpPr>
              <p:cNvPr id="417" name="Freeform 88"/>
              <p:cNvSpPr>
                <a:spLocks/>
              </p:cNvSpPr>
              <p:nvPr/>
            </p:nvSpPr>
            <p:spPr bwMode="auto">
              <a:xfrm>
                <a:off x="4595320" y="5789940"/>
                <a:ext cx="284360" cy="10851"/>
              </a:xfrm>
              <a:custGeom>
                <a:avLst/>
                <a:gdLst>
                  <a:gd name="T0" fmla="*/ 320 w 320"/>
                  <a:gd name="T1" fmla="*/ 6 h 12"/>
                  <a:gd name="T2" fmla="*/ 314 w 320"/>
                  <a:gd name="T3" fmla="*/ 12 h 12"/>
                  <a:gd name="T4" fmla="*/ 6 w 320"/>
                  <a:gd name="T5" fmla="*/ 12 h 12"/>
                  <a:gd name="T6" fmla="*/ 0 w 320"/>
                  <a:gd name="T7" fmla="*/ 6 h 12"/>
                  <a:gd name="T8" fmla="*/ 6 w 320"/>
                  <a:gd name="T9" fmla="*/ 0 h 12"/>
                  <a:gd name="T10" fmla="*/ 314 w 320"/>
                  <a:gd name="T11" fmla="*/ 0 h 12"/>
                  <a:gd name="T12" fmla="*/ 320 w 320"/>
                  <a:gd name="T13" fmla="*/ 6 h 12"/>
                </a:gdLst>
                <a:ahLst/>
                <a:cxnLst>
                  <a:cxn ang="0">
                    <a:pos x="T0" y="T1"/>
                  </a:cxn>
                  <a:cxn ang="0">
                    <a:pos x="T2" y="T3"/>
                  </a:cxn>
                  <a:cxn ang="0">
                    <a:pos x="T4" y="T5"/>
                  </a:cxn>
                  <a:cxn ang="0">
                    <a:pos x="T6" y="T7"/>
                  </a:cxn>
                  <a:cxn ang="0">
                    <a:pos x="T8" y="T9"/>
                  </a:cxn>
                  <a:cxn ang="0">
                    <a:pos x="T10" y="T11"/>
                  </a:cxn>
                  <a:cxn ang="0">
                    <a:pos x="T12" y="T13"/>
                  </a:cxn>
                </a:cxnLst>
                <a:rect l="0" t="0" r="r" b="b"/>
                <a:pathLst>
                  <a:path w="320" h="12">
                    <a:moveTo>
                      <a:pt x="320" y="6"/>
                    </a:moveTo>
                    <a:cubicBezTo>
                      <a:pt x="320" y="9"/>
                      <a:pt x="317" y="12"/>
                      <a:pt x="314" y="12"/>
                    </a:cubicBezTo>
                    <a:cubicBezTo>
                      <a:pt x="6" y="12"/>
                      <a:pt x="6" y="12"/>
                      <a:pt x="6" y="12"/>
                    </a:cubicBezTo>
                    <a:cubicBezTo>
                      <a:pt x="3" y="12"/>
                      <a:pt x="0" y="9"/>
                      <a:pt x="0" y="6"/>
                    </a:cubicBezTo>
                    <a:cubicBezTo>
                      <a:pt x="0" y="3"/>
                      <a:pt x="3" y="0"/>
                      <a:pt x="6" y="0"/>
                    </a:cubicBezTo>
                    <a:cubicBezTo>
                      <a:pt x="314" y="0"/>
                      <a:pt x="314" y="0"/>
                      <a:pt x="314" y="0"/>
                    </a:cubicBezTo>
                    <a:cubicBezTo>
                      <a:pt x="317" y="0"/>
                      <a:pt x="320" y="3"/>
                      <a:pt x="320" y="6"/>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sp>
            <p:nvSpPr>
              <p:cNvPr id="418" name="Freeform 89"/>
              <p:cNvSpPr>
                <a:spLocks noEditPoints="1"/>
              </p:cNvSpPr>
              <p:nvPr/>
            </p:nvSpPr>
            <p:spPr bwMode="auto">
              <a:xfrm>
                <a:off x="4556009" y="5761504"/>
                <a:ext cx="359191" cy="163881"/>
              </a:xfrm>
              <a:custGeom>
                <a:avLst/>
                <a:gdLst>
                  <a:gd name="T0" fmla="*/ 0 w 960"/>
                  <a:gd name="T1" fmla="*/ 0 h 438"/>
                  <a:gd name="T2" fmla="*/ 0 w 960"/>
                  <a:gd name="T3" fmla="*/ 438 h 438"/>
                  <a:gd name="T4" fmla="*/ 960 w 960"/>
                  <a:gd name="T5" fmla="*/ 438 h 438"/>
                  <a:gd name="T6" fmla="*/ 960 w 960"/>
                  <a:gd name="T7" fmla="*/ 0 h 438"/>
                  <a:gd name="T8" fmla="*/ 0 w 960"/>
                  <a:gd name="T9" fmla="*/ 0 h 438"/>
                  <a:gd name="T10" fmla="*/ 951 w 960"/>
                  <a:gd name="T11" fmla="*/ 428 h 438"/>
                  <a:gd name="T12" fmla="*/ 9 w 960"/>
                  <a:gd name="T13" fmla="*/ 428 h 438"/>
                  <a:gd name="T14" fmla="*/ 9 w 960"/>
                  <a:gd name="T15" fmla="*/ 10 h 438"/>
                  <a:gd name="T16" fmla="*/ 951 w 960"/>
                  <a:gd name="T17" fmla="*/ 10 h 438"/>
                  <a:gd name="T18" fmla="*/ 951 w 960"/>
                  <a:gd name="T19" fmla="*/ 428 h 4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60" h="438">
                    <a:moveTo>
                      <a:pt x="0" y="0"/>
                    </a:moveTo>
                    <a:lnTo>
                      <a:pt x="0" y="438"/>
                    </a:lnTo>
                    <a:lnTo>
                      <a:pt x="960" y="438"/>
                    </a:lnTo>
                    <a:lnTo>
                      <a:pt x="960" y="0"/>
                    </a:lnTo>
                    <a:lnTo>
                      <a:pt x="0" y="0"/>
                    </a:lnTo>
                    <a:close/>
                    <a:moveTo>
                      <a:pt x="951" y="428"/>
                    </a:moveTo>
                    <a:lnTo>
                      <a:pt x="9" y="428"/>
                    </a:lnTo>
                    <a:lnTo>
                      <a:pt x="9" y="10"/>
                    </a:lnTo>
                    <a:lnTo>
                      <a:pt x="951" y="10"/>
                    </a:lnTo>
                    <a:lnTo>
                      <a:pt x="951" y="428"/>
                    </a:lnTo>
                    <a:close/>
                  </a:path>
                </a:pathLst>
              </a:custGeom>
              <a:solidFill>
                <a:schemeClr val="tx1"/>
              </a:solidFill>
              <a:ln>
                <a:solidFill>
                  <a:srgbClr val="A6B0B3"/>
                </a:solidFill>
              </a:ln>
              <a:extLst/>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sp>
            <p:nvSpPr>
              <p:cNvPr id="419" name="Freeform 90"/>
              <p:cNvSpPr>
                <a:spLocks noEditPoints="1"/>
              </p:cNvSpPr>
              <p:nvPr/>
            </p:nvSpPr>
            <p:spPr bwMode="auto">
              <a:xfrm>
                <a:off x="4552268" y="5758137"/>
                <a:ext cx="366675" cy="170616"/>
              </a:xfrm>
              <a:custGeom>
                <a:avLst/>
                <a:gdLst>
                  <a:gd name="T0" fmla="*/ 0 w 980"/>
                  <a:gd name="T1" fmla="*/ 0 h 456"/>
                  <a:gd name="T2" fmla="*/ 0 w 980"/>
                  <a:gd name="T3" fmla="*/ 456 h 456"/>
                  <a:gd name="T4" fmla="*/ 980 w 980"/>
                  <a:gd name="T5" fmla="*/ 456 h 456"/>
                  <a:gd name="T6" fmla="*/ 980 w 980"/>
                  <a:gd name="T7" fmla="*/ 0 h 456"/>
                  <a:gd name="T8" fmla="*/ 0 w 980"/>
                  <a:gd name="T9" fmla="*/ 0 h 456"/>
                  <a:gd name="T10" fmla="*/ 961 w 980"/>
                  <a:gd name="T11" fmla="*/ 437 h 456"/>
                  <a:gd name="T12" fmla="*/ 19 w 980"/>
                  <a:gd name="T13" fmla="*/ 437 h 456"/>
                  <a:gd name="T14" fmla="*/ 19 w 980"/>
                  <a:gd name="T15" fmla="*/ 19 h 456"/>
                  <a:gd name="T16" fmla="*/ 961 w 980"/>
                  <a:gd name="T17" fmla="*/ 19 h 456"/>
                  <a:gd name="T18" fmla="*/ 961 w 980"/>
                  <a:gd name="T19" fmla="*/ 437 h 4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80" h="456">
                    <a:moveTo>
                      <a:pt x="0" y="0"/>
                    </a:moveTo>
                    <a:lnTo>
                      <a:pt x="0" y="456"/>
                    </a:lnTo>
                    <a:lnTo>
                      <a:pt x="980" y="456"/>
                    </a:lnTo>
                    <a:lnTo>
                      <a:pt x="980" y="0"/>
                    </a:lnTo>
                    <a:lnTo>
                      <a:pt x="0" y="0"/>
                    </a:lnTo>
                    <a:close/>
                    <a:moveTo>
                      <a:pt x="961" y="437"/>
                    </a:moveTo>
                    <a:lnTo>
                      <a:pt x="19" y="437"/>
                    </a:lnTo>
                    <a:lnTo>
                      <a:pt x="19" y="19"/>
                    </a:lnTo>
                    <a:lnTo>
                      <a:pt x="961" y="19"/>
                    </a:lnTo>
                    <a:lnTo>
                      <a:pt x="961" y="437"/>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sp>
            <p:nvSpPr>
              <p:cNvPr id="420" name="Oval 94"/>
              <p:cNvSpPr>
                <a:spLocks noChangeArrowheads="1"/>
              </p:cNvSpPr>
              <p:nvPr/>
            </p:nvSpPr>
            <p:spPr bwMode="auto">
              <a:xfrm>
                <a:off x="4873669" y="5684428"/>
                <a:ext cx="29558" cy="2918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sp>
            <p:nvSpPr>
              <p:cNvPr id="421" name="Oval 95"/>
              <p:cNvSpPr>
                <a:spLocks noChangeArrowheads="1"/>
              </p:cNvSpPr>
              <p:nvPr/>
            </p:nvSpPr>
            <p:spPr bwMode="auto">
              <a:xfrm>
                <a:off x="4834757" y="5684428"/>
                <a:ext cx="29184" cy="29184"/>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grpSp>
        <p:grpSp>
          <p:nvGrpSpPr>
            <p:cNvPr id="330" name="Group 27"/>
            <p:cNvGrpSpPr>
              <a:grpSpLocks noChangeAspect="1"/>
            </p:cNvGrpSpPr>
            <p:nvPr/>
          </p:nvGrpSpPr>
          <p:grpSpPr bwMode="auto">
            <a:xfrm>
              <a:off x="4996039" y="5454650"/>
              <a:ext cx="128538" cy="333375"/>
              <a:chOff x="3653" y="1676"/>
              <a:chExt cx="374" cy="970"/>
            </a:xfrm>
            <a:solidFill>
              <a:schemeClr val="tx1"/>
            </a:solidFill>
          </p:grpSpPr>
          <p:sp>
            <p:nvSpPr>
              <p:cNvPr id="411" name="Freeform 28"/>
              <p:cNvSpPr>
                <a:spLocks noEditPoints="1"/>
              </p:cNvSpPr>
              <p:nvPr/>
            </p:nvSpPr>
            <p:spPr bwMode="auto">
              <a:xfrm>
                <a:off x="3653" y="1676"/>
                <a:ext cx="374" cy="970"/>
              </a:xfrm>
              <a:custGeom>
                <a:avLst/>
                <a:gdLst>
                  <a:gd name="T0" fmla="*/ 190 w 226"/>
                  <a:gd name="T1" fmla="*/ 114 h 592"/>
                  <a:gd name="T2" fmla="*/ 177 w 226"/>
                  <a:gd name="T3" fmla="*/ 114 h 592"/>
                  <a:gd name="T4" fmla="*/ 177 w 226"/>
                  <a:gd name="T5" fmla="*/ 0 h 592"/>
                  <a:gd name="T6" fmla="*/ 53 w 226"/>
                  <a:gd name="T7" fmla="*/ 0 h 592"/>
                  <a:gd name="T8" fmla="*/ 53 w 226"/>
                  <a:gd name="T9" fmla="*/ 114 h 592"/>
                  <a:gd name="T10" fmla="*/ 36 w 226"/>
                  <a:gd name="T11" fmla="*/ 114 h 592"/>
                  <a:gd name="T12" fmla="*/ 0 w 226"/>
                  <a:gd name="T13" fmla="*/ 150 h 592"/>
                  <a:gd name="T14" fmla="*/ 0 w 226"/>
                  <a:gd name="T15" fmla="*/ 556 h 592"/>
                  <a:gd name="T16" fmla="*/ 36 w 226"/>
                  <a:gd name="T17" fmla="*/ 592 h 592"/>
                  <a:gd name="T18" fmla="*/ 190 w 226"/>
                  <a:gd name="T19" fmla="*/ 592 h 592"/>
                  <a:gd name="T20" fmla="*/ 226 w 226"/>
                  <a:gd name="T21" fmla="*/ 556 h 592"/>
                  <a:gd name="T22" fmla="*/ 226 w 226"/>
                  <a:gd name="T23" fmla="*/ 150 h 592"/>
                  <a:gd name="T24" fmla="*/ 190 w 226"/>
                  <a:gd name="T25" fmla="*/ 114 h 592"/>
                  <a:gd name="T26" fmla="*/ 67 w 226"/>
                  <a:gd name="T27" fmla="*/ 12 h 592"/>
                  <a:gd name="T28" fmla="*/ 163 w 226"/>
                  <a:gd name="T29" fmla="*/ 12 h 592"/>
                  <a:gd name="T30" fmla="*/ 163 w 226"/>
                  <a:gd name="T31" fmla="*/ 20 h 592"/>
                  <a:gd name="T32" fmla="*/ 67 w 226"/>
                  <a:gd name="T33" fmla="*/ 20 h 592"/>
                  <a:gd name="T34" fmla="*/ 67 w 226"/>
                  <a:gd name="T35" fmla="*/ 12 h 592"/>
                  <a:gd name="T36" fmla="*/ 210 w 226"/>
                  <a:gd name="T37" fmla="*/ 556 h 592"/>
                  <a:gd name="T38" fmla="*/ 190 w 226"/>
                  <a:gd name="T39" fmla="*/ 576 h 592"/>
                  <a:gd name="T40" fmla="*/ 36 w 226"/>
                  <a:gd name="T41" fmla="*/ 576 h 592"/>
                  <a:gd name="T42" fmla="*/ 16 w 226"/>
                  <a:gd name="T43" fmla="*/ 556 h 592"/>
                  <a:gd name="T44" fmla="*/ 16 w 226"/>
                  <a:gd name="T45" fmla="*/ 150 h 592"/>
                  <a:gd name="T46" fmla="*/ 36 w 226"/>
                  <a:gd name="T47" fmla="*/ 130 h 592"/>
                  <a:gd name="T48" fmla="*/ 190 w 226"/>
                  <a:gd name="T49" fmla="*/ 130 h 592"/>
                  <a:gd name="T50" fmla="*/ 210 w 226"/>
                  <a:gd name="T51" fmla="*/ 150 h 592"/>
                  <a:gd name="T52" fmla="*/ 210 w 226"/>
                  <a:gd name="T53" fmla="*/ 556 h 5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26" h="592">
                    <a:moveTo>
                      <a:pt x="190" y="114"/>
                    </a:moveTo>
                    <a:cubicBezTo>
                      <a:pt x="177" y="114"/>
                      <a:pt x="177" y="114"/>
                      <a:pt x="177" y="114"/>
                    </a:cubicBezTo>
                    <a:cubicBezTo>
                      <a:pt x="177" y="0"/>
                      <a:pt x="177" y="0"/>
                      <a:pt x="177" y="0"/>
                    </a:cubicBezTo>
                    <a:cubicBezTo>
                      <a:pt x="53" y="0"/>
                      <a:pt x="53" y="0"/>
                      <a:pt x="53" y="0"/>
                    </a:cubicBezTo>
                    <a:cubicBezTo>
                      <a:pt x="53" y="114"/>
                      <a:pt x="53" y="114"/>
                      <a:pt x="53" y="114"/>
                    </a:cubicBezTo>
                    <a:cubicBezTo>
                      <a:pt x="36" y="114"/>
                      <a:pt x="36" y="114"/>
                      <a:pt x="36" y="114"/>
                    </a:cubicBezTo>
                    <a:cubicBezTo>
                      <a:pt x="16" y="114"/>
                      <a:pt x="0" y="130"/>
                      <a:pt x="0" y="150"/>
                    </a:cubicBezTo>
                    <a:cubicBezTo>
                      <a:pt x="0" y="556"/>
                      <a:pt x="0" y="556"/>
                      <a:pt x="0" y="556"/>
                    </a:cubicBezTo>
                    <a:cubicBezTo>
                      <a:pt x="0" y="576"/>
                      <a:pt x="16" y="592"/>
                      <a:pt x="36" y="592"/>
                    </a:cubicBezTo>
                    <a:cubicBezTo>
                      <a:pt x="190" y="592"/>
                      <a:pt x="190" y="592"/>
                      <a:pt x="190" y="592"/>
                    </a:cubicBezTo>
                    <a:cubicBezTo>
                      <a:pt x="210" y="592"/>
                      <a:pt x="226" y="576"/>
                      <a:pt x="226" y="556"/>
                    </a:cubicBezTo>
                    <a:cubicBezTo>
                      <a:pt x="226" y="150"/>
                      <a:pt x="226" y="150"/>
                      <a:pt x="226" y="150"/>
                    </a:cubicBezTo>
                    <a:cubicBezTo>
                      <a:pt x="226" y="130"/>
                      <a:pt x="210" y="114"/>
                      <a:pt x="190" y="114"/>
                    </a:cubicBezTo>
                    <a:close/>
                    <a:moveTo>
                      <a:pt x="67" y="12"/>
                    </a:moveTo>
                    <a:cubicBezTo>
                      <a:pt x="163" y="12"/>
                      <a:pt x="163" y="12"/>
                      <a:pt x="163" y="12"/>
                    </a:cubicBezTo>
                    <a:cubicBezTo>
                      <a:pt x="163" y="20"/>
                      <a:pt x="163" y="20"/>
                      <a:pt x="163" y="20"/>
                    </a:cubicBezTo>
                    <a:cubicBezTo>
                      <a:pt x="67" y="20"/>
                      <a:pt x="67" y="20"/>
                      <a:pt x="67" y="20"/>
                    </a:cubicBezTo>
                    <a:lnTo>
                      <a:pt x="67" y="12"/>
                    </a:lnTo>
                    <a:close/>
                    <a:moveTo>
                      <a:pt x="210" y="556"/>
                    </a:moveTo>
                    <a:cubicBezTo>
                      <a:pt x="210" y="567"/>
                      <a:pt x="201" y="576"/>
                      <a:pt x="190" y="576"/>
                    </a:cubicBezTo>
                    <a:cubicBezTo>
                      <a:pt x="36" y="576"/>
                      <a:pt x="36" y="576"/>
                      <a:pt x="36" y="576"/>
                    </a:cubicBezTo>
                    <a:cubicBezTo>
                      <a:pt x="25" y="576"/>
                      <a:pt x="16" y="567"/>
                      <a:pt x="16" y="556"/>
                    </a:cubicBezTo>
                    <a:cubicBezTo>
                      <a:pt x="16" y="150"/>
                      <a:pt x="16" y="150"/>
                      <a:pt x="16" y="150"/>
                    </a:cubicBezTo>
                    <a:cubicBezTo>
                      <a:pt x="16" y="139"/>
                      <a:pt x="25" y="130"/>
                      <a:pt x="36" y="130"/>
                    </a:cubicBezTo>
                    <a:cubicBezTo>
                      <a:pt x="190" y="130"/>
                      <a:pt x="190" y="130"/>
                      <a:pt x="190" y="130"/>
                    </a:cubicBezTo>
                    <a:cubicBezTo>
                      <a:pt x="201" y="130"/>
                      <a:pt x="210" y="139"/>
                      <a:pt x="210" y="150"/>
                    </a:cubicBezTo>
                    <a:lnTo>
                      <a:pt x="210" y="55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412" name="Freeform 29"/>
              <p:cNvSpPr>
                <a:spLocks/>
              </p:cNvSpPr>
              <p:nvPr/>
            </p:nvSpPr>
            <p:spPr bwMode="auto">
              <a:xfrm>
                <a:off x="3772" y="2531"/>
                <a:ext cx="136" cy="39"/>
              </a:xfrm>
              <a:custGeom>
                <a:avLst/>
                <a:gdLst>
                  <a:gd name="T0" fmla="*/ 70 w 82"/>
                  <a:gd name="T1" fmla="*/ 24 h 24"/>
                  <a:gd name="T2" fmla="*/ 12 w 82"/>
                  <a:gd name="T3" fmla="*/ 24 h 24"/>
                  <a:gd name="T4" fmla="*/ 0 w 82"/>
                  <a:gd name="T5" fmla="*/ 12 h 24"/>
                  <a:gd name="T6" fmla="*/ 0 w 82"/>
                  <a:gd name="T7" fmla="*/ 12 h 24"/>
                  <a:gd name="T8" fmla="*/ 12 w 82"/>
                  <a:gd name="T9" fmla="*/ 0 h 24"/>
                  <a:gd name="T10" fmla="*/ 70 w 82"/>
                  <a:gd name="T11" fmla="*/ 0 h 24"/>
                  <a:gd name="T12" fmla="*/ 82 w 82"/>
                  <a:gd name="T13" fmla="*/ 12 h 24"/>
                  <a:gd name="T14" fmla="*/ 82 w 82"/>
                  <a:gd name="T15" fmla="*/ 12 h 24"/>
                  <a:gd name="T16" fmla="*/ 70 w 82"/>
                  <a:gd name="T17" fmla="*/ 24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2" h="24">
                    <a:moveTo>
                      <a:pt x="70" y="24"/>
                    </a:moveTo>
                    <a:cubicBezTo>
                      <a:pt x="12" y="24"/>
                      <a:pt x="12" y="24"/>
                      <a:pt x="12" y="24"/>
                    </a:cubicBezTo>
                    <a:cubicBezTo>
                      <a:pt x="5" y="24"/>
                      <a:pt x="0" y="19"/>
                      <a:pt x="0" y="12"/>
                    </a:cubicBezTo>
                    <a:cubicBezTo>
                      <a:pt x="0" y="12"/>
                      <a:pt x="0" y="12"/>
                      <a:pt x="0" y="12"/>
                    </a:cubicBezTo>
                    <a:cubicBezTo>
                      <a:pt x="0" y="5"/>
                      <a:pt x="5" y="0"/>
                      <a:pt x="12" y="0"/>
                    </a:cubicBezTo>
                    <a:cubicBezTo>
                      <a:pt x="70" y="0"/>
                      <a:pt x="70" y="0"/>
                      <a:pt x="70" y="0"/>
                    </a:cubicBezTo>
                    <a:cubicBezTo>
                      <a:pt x="77" y="0"/>
                      <a:pt x="82" y="5"/>
                      <a:pt x="82" y="12"/>
                    </a:cubicBezTo>
                    <a:cubicBezTo>
                      <a:pt x="82" y="12"/>
                      <a:pt x="82" y="12"/>
                      <a:pt x="82" y="12"/>
                    </a:cubicBezTo>
                    <a:cubicBezTo>
                      <a:pt x="82" y="19"/>
                      <a:pt x="77" y="24"/>
                      <a:pt x="70" y="2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grpSp>
        <p:grpSp>
          <p:nvGrpSpPr>
            <p:cNvPr id="331" name="Group 49"/>
            <p:cNvGrpSpPr>
              <a:grpSpLocks noChangeAspect="1"/>
            </p:cNvGrpSpPr>
            <p:nvPr/>
          </p:nvGrpSpPr>
          <p:grpSpPr bwMode="auto">
            <a:xfrm>
              <a:off x="6509944" y="5424285"/>
              <a:ext cx="402886" cy="443750"/>
              <a:chOff x="1876" y="0"/>
              <a:chExt cx="3924" cy="4322"/>
            </a:xfrm>
            <a:solidFill>
              <a:schemeClr val="tx1"/>
            </a:solidFill>
          </p:grpSpPr>
          <p:sp>
            <p:nvSpPr>
              <p:cNvPr id="333" name="Freeform 50"/>
              <p:cNvSpPr>
                <a:spLocks noEditPoints="1"/>
              </p:cNvSpPr>
              <p:nvPr/>
            </p:nvSpPr>
            <p:spPr bwMode="auto">
              <a:xfrm>
                <a:off x="3724" y="1726"/>
                <a:ext cx="229" cy="227"/>
              </a:xfrm>
              <a:custGeom>
                <a:avLst/>
                <a:gdLst>
                  <a:gd name="T0" fmla="*/ 0 w 146"/>
                  <a:gd name="T1" fmla="*/ 73 h 146"/>
                  <a:gd name="T2" fmla="*/ 146 w 146"/>
                  <a:gd name="T3" fmla="*/ 73 h 146"/>
                  <a:gd name="T4" fmla="*/ 73 w 146"/>
                  <a:gd name="T5" fmla="*/ 82 h 146"/>
                  <a:gd name="T6" fmla="*/ 73 w 146"/>
                  <a:gd name="T7" fmla="*/ 64 h 146"/>
                  <a:gd name="T8" fmla="*/ 73 w 146"/>
                  <a:gd name="T9" fmla="*/ 82 h 146"/>
                  <a:gd name="T10" fmla="*/ 0 w 146"/>
                  <a:gd name="T11" fmla="*/ 73 h 146"/>
                  <a:gd name="T12" fmla="*/ 146 w 146"/>
                  <a:gd name="T13" fmla="*/ 73 h 146"/>
                  <a:gd name="T14" fmla="*/ 73 w 146"/>
                  <a:gd name="T15" fmla="*/ 82 h 146"/>
                  <a:gd name="T16" fmla="*/ 73 w 146"/>
                  <a:gd name="T17" fmla="*/ 64 h 146"/>
                  <a:gd name="T18" fmla="*/ 73 w 146"/>
                  <a:gd name="T19" fmla="*/ 82 h 146"/>
                  <a:gd name="T20" fmla="*/ 0 w 146"/>
                  <a:gd name="T21" fmla="*/ 73 h 146"/>
                  <a:gd name="T22" fmla="*/ 146 w 146"/>
                  <a:gd name="T23" fmla="*/ 73 h 146"/>
                  <a:gd name="T24" fmla="*/ 73 w 146"/>
                  <a:gd name="T25" fmla="*/ 82 h 146"/>
                  <a:gd name="T26" fmla="*/ 73 w 146"/>
                  <a:gd name="T27" fmla="*/ 64 h 146"/>
                  <a:gd name="T28" fmla="*/ 73 w 146"/>
                  <a:gd name="T29" fmla="*/ 82 h 146"/>
                  <a:gd name="T30" fmla="*/ 0 w 146"/>
                  <a:gd name="T31" fmla="*/ 73 h 146"/>
                  <a:gd name="T32" fmla="*/ 146 w 146"/>
                  <a:gd name="T33" fmla="*/ 73 h 146"/>
                  <a:gd name="T34" fmla="*/ 73 w 146"/>
                  <a:gd name="T35" fmla="*/ 82 h 146"/>
                  <a:gd name="T36" fmla="*/ 73 w 146"/>
                  <a:gd name="T37" fmla="*/ 64 h 146"/>
                  <a:gd name="T38" fmla="*/ 73 w 146"/>
                  <a:gd name="T39" fmla="*/ 82 h 146"/>
                  <a:gd name="T40" fmla="*/ 0 w 146"/>
                  <a:gd name="T41" fmla="*/ 73 h 146"/>
                  <a:gd name="T42" fmla="*/ 146 w 146"/>
                  <a:gd name="T43" fmla="*/ 73 h 146"/>
                  <a:gd name="T44" fmla="*/ 73 w 146"/>
                  <a:gd name="T45" fmla="*/ 82 h 146"/>
                  <a:gd name="T46" fmla="*/ 73 w 146"/>
                  <a:gd name="T47" fmla="*/ 64 h 146"/>
                  <a:gd name="T48" fmla="*/ 73 w 146"/>
                  <a:gd name="T49" fmla="*/ 82 h 146"/>
                  <a:gd name="T50" fmla="*/ 0 w 146"/>
                  <a:gd name="T51" fmla="*/ 73 h 146"/>
                  <a:gd name="T52" fmla="*/ 146 w 146"/>
                  <a:gd name="T53" fmla="*/ 73 h 146"/>
                  <a:gd name="T54" fmla="*/ 73 w 146"/>
                  <a:gd name="T55" fmla="*/ 82 h 146"/>
                  <a:gd name="T56" fmla="*/ 73 w 146"/>
                  <a:gd name="T57" fmla="*/ 64 h 146"/>
                  <a:gd name="T58" fmla="*/ 73 w 146"/>
                  <a:gd name="T59" fmla="*/ 82 h 146"/>
                  <a:gd name="T60" fmla="*/ 0 w 146"/>
                  <a:gd name="T61" fmla="*/ 73 h 146"/>
                  <a:gd name="T62" fmla="*/ 146 w 146"/>
                  <a:gd name="T63" fmla="*/ 73 h 146"/>
                  <a:gd name="T64" fmla="*/ 73 w 146"/>
                  <a:gd name="T65" fmla="*/ 82 h 146"/>
                  <a:gd name="T66" fmla="*/ 73 w 146"/>
                  <a:gd name="T67" fmla="*/ 64 h 146"/>
                  <a:gd name="T68" fmla="*/ 73 w 146"/>
                  <a:gd name="T69" fmla="*/ 82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46" h="146">
                    <a:moveTo>
                      <a:pt x="73" y="0"/>
                    </a:moveTo>
                    <a:cubicBezTo>
                      <a:pt x="33" y="0"/>
                      <a:pt x="0" y="33"/>
                      <a:pt x="0" y="73"/>
                    </a:cubicBezTo>
                    <a:cubicBezTo>
                      <a:pt x="0" y="114"/>
                      <a:pt x="33" y="146"/>
                      <a:pt x="73" y="146"/>
                    </a:cubicBezTo>
                    <a:cubicBezTo>
                      <a:pt x="113" y="146"/>
                      <a:pt x="146" y="114"/>
                      <a:pt x="146" y="73"/>
                    </a:cubicBezTo>
                    <a:cubicBezTo>
                      <a:pt x="146" y="33"/>
                      <a:pt x="113" y="0"/>
                      <a:pt x="73" y="0"/>
                    </a:cubicBezTo>
                    <a:close/>
                    <a:moveTo>
                      <a:pt x="73" y="82"/>
                    </a:moveTo>
                    <a:cubicBezTo>
                      <a:pt x="68" y="82"/>
                      <a:pt x="64" y="78"/>
                      <a:pt x="64" y="73"/>
                    </a:cubicBezTo>
                    <a:cubicBezTo>
                      <a:pt x="64" y="68"/>
                      <a:pt x="68" y="64"/>
                      <a:pt x="73" y="64"/>
                    </a:cubicBezTo>
                    <a:cubicBezTo>
                      <a:pt x="78" y="64"/>
                      <a:pt x="82" y="68"/>
                      <a:pt x="82" y="73"/>
                    </a:cubicBezTo>
                    <a:cubicBezTo>
                      <a:pt x="82" y="78"/>
                      <a:pt x="78" y="82"/>
                      <a:pt x="73" y="82"/>
                    </a:cubicBezTo>
                    <a:close/>
                    <a:moveTo>
                      <a:pt x="73" y="0"/>
                    </a:moveTo>
                    <a:cubicBezTo>
                      <a:pt x="33" y="0"/>
                      <a:pt x="0" y="33"/>
                      <a:pt x="0" y="73"/>
                    </a:cubicBezTo>
                    <a:cubicBezTo>
                      <a:pt x="0" y="114"/>
                      <a:pt x="33" y="146"/>
                      <a:pt x="73" y="146"/>
                    </a:cubicBezTo>
                    <a:cubicBezTo>
                      <a:pt x="113" y="146"/>
                      <a:pt x="146" y="114"/>
                      <a:pt x="146" y="73"/>
                    </a:cubicBezTo>
                    <a:cubicBezTo>
                      <a:pt x="146" y="33"/>
                      <a:pt x="113" y="0"/>
                      <a:pt x="73" y="0"/>
                    </a:cubicBezTo>
                    <a:close/>
                    <a:moveTo>
                      <a:pt x="73" y="82"/>
                    </a:moveTo>
                    <a:cubicBezTo>
                      <a:pt x="68" y="82"/>
                      <a:pt x="64" y="78"/>
                      <a:pt x="64" y="73"/>
                    </a:cubicBezTo>
                    <a:cubicBezTo>
                      <a:pt x="64" y="68"/>
                      <a:pt x="68" y="64"/>
                      <a:pt x="73" y="64"/>
                    </a:cubicBezTo>
                    <a:cubicBezTo>
                      <a:pt x="78" y="64"/>
                      <a:pt x="82" y="68"/>
                      <a:pt x="82" y="73"/>
                    </a:cubicBezTo>
                    <a:cubicBezTo>
                      <a:pt x="82" y="78"/>
                      <a:pt x="78" y="82"/>
                      <a:pt x="73" y="82"/>
                    </a:cubicBezTo>
                    <a:close/>
                    <a:moveTo>
                      <a:pt x="73" y="0"/>
                    </a:moveTo>
                    <a:cubicBezTo>
                      <a:pt x="33" y="0"/>
                      <a:pt x="0" y="33"/>
                      <a:pt x="0" y="73"/>
                    </a:cubicBezTo>
                    <a:cubicBezTo>
                      <a:pt x="0" y="114"/>
                      <a:pt x="33" y="146"/>
                      <a:pt x="73" y="146"/>
                    </a:cubicBezTo>
                    <a:cubicBezTo>
                      <a:pt x="113" y="146"/>
                      <a:pt x="146" y="114"/>
                      <a:pt x="146" y="73"/>
                    </a:cubicBezTo>
                    <a:cubicBezTo>
                      <a:pt x="146" y="33"/>
                      <a:pt x="113" y="0"/>
                      <a:pt x="73" y="0"/>
                    </a:cubicBezTo>
                    <a:close/>
                    <a:moveTo>
                      <a:pt x="73" y="82"/>
                    </a:moveTo>
                    <a:cubicBezTo>
                      <a:pt x="68" y="82"/>
                      <a:pt x="64" y="78"/>
                      <a:pt x="64" y="73"/>
                    </a:cubicBezTo>
                    <a:cubicBezTo>
                      <a:pt x="64" y="68"/>
                      <a:pt x="68" y="64"/>
                      <a:pt x="73" y="64"/>
                    </a:cubicBezTo>
                    <a:cubicBezTo>
                      <a:pt x="78" y="64"/>
                      <a:pt x="82" y="68"/>
                      <a:pt x="82" y="73"/>
                    </a:cubicBezTo>
                    <a:cubicBezTo>
                      <a:pt x="82" y="78"/>
                      <a:pt x="78" y="82"/>
                      <a:pt x="73" y="82"/>
                    </a:cubicBezTo>
                    <a:close/>
                    <a:moveTo>
                      <a:pt x="73" y="0"/>
                    </a:moveTo>
                    <a:cubicBezTo>
                      <a:pt x="33" y="0"/>
                      <a:pt x="0" y="33"/>
                      <a:pt x="0" y="73"/>
                    </a:cubicBezTo>
                    <a:cubicBezTo>
                      <a:pt x="0" y="114"/>
                      <a:pt x="33" y="146"/>
                      <a:pt x="73" y="146"/>
                    </a:cubicBezTo>
                    <a:cubicBezTo>
                      <a:pt x="113" y="146"/>
                      <a:pt x="146" y="114"/>
                      <a:pt x="146" y="73"/>
                    </a:cubicBezTo>
                    <a:cubicBezTo>
                      <a:pt x="146" y="33"/>
                      <a:pt x="113" y="0"/>
                      <a:pt x="73" y="0"/>
                    </a:cubicBezTo>
                    <a:close/>
                    <a:moveTo>
                      <a:pt x="73" y="82"/>
                    </a:moveTo>
                    <a:cubicBezTo>
                      <a:pt x="68" y="82"/>
                      <a:pt x="64" y="78"/>
                      <a:pt x="64" y="73"/>
                    </a:cubicBezTo>
                    <a:cubicBezTo>
                      <a:pt x="64" y="68"/>
                      <a:pt x="68" y="64"/>
                      <a:pt x="73" y="64"/>
                    </a:cubicBezTo>
                    <a:cubicBezTo>
                      <a:pt x="78" y="64"/>
                      <a:pt x="82" y="68"/>
                      <a:pt x="82" y="73"/>
                    </a:cubicBezTo>
                    <a:cubicBezTo>
                      <a:pt x="82" y="78"/>
                      <a:pt x="78" y="82"/>
                      <a:pt x="73" y="82"/>
                    </a:cubicBezTo>
                    <a:close/>
                    <a:moveTo>
                      <a:pt x="73" y="0"/>
                    </a:moveTo>
                    <a:cubicBezTo>
                      <a:pt x="33" y="0"/>
                      <a:pt x="0" y="33"/>
                      <a:pt x="0" y="73"/>
                    </a:cubicBezTo>
                    <a:cubicBezTo>
                      <a:pt x="0" y="114"/>
                      <a:pt x="33" y="146"/>
                      <a:pt x="73" y="146"/>
                    </a:cubicBezTo>
                    <a:cubicBezTo>
                      <a:pt x="113" y="146"/>
                      <a:pt x="146" y="114"/>
                      <a:pt x="146" y="73"/>
                    </a:cubicBezTo>
                    <a:cubicBezTo>
                      <a:pt x="146" y="33"/>
                      <a:pt x="113" y="0"/>
                      <a:pt x="73" y="0"/>
                    </a:cubicBezTo>
                    <a:close/>
                    <a:moveTo>
                      <a:pt x="73" y="82"/>
                    </a:moveTo>
                    <a:cubicBezTo>
                      <a:pt x="68" y="82"/>
                      <a:pt x="64" y="78"/>
                      <a:pt x="64" y="73"/>
                    </a:cubicBezTo>
                    <a:cubicBezTo>
                      <a:pt x="64" y="68"/>
                      <a:pt x="68" y="64"/>
                      <a:pt x="73" y="64"/>
                    </a:cubicBezTo>
                    <a:cubicBezTo>
                      <a:pt x="78" y="64"/>
                      <a:pt x="82" y="68"/>
                      <a:pt x="82" y="73"/>
                    </a:cubicBezTo>
                    <a:cubicBezTo>
                      <a:pt x="82" y="78"/>
                      <a:pt x="78" y="82"/>
                      <a:pt x="73" y="82"/>
                    </a:cubicBezTo>
                    <a:close/>
                    <a:moveTo>
                      <a:pt x="73" y="0"/>
                    </a:moveTo>
                    <a:cubicBezTo>
                      <a:pt x="33" y="0"/>
                      <a:pt x="0" y="33"/>
                      <a:pt x="0" y="73"/>
                    </a:cubicBezTo>
                    <a:cubicBezTo>
                      <a:pt x="0" y="114"/>
                      <a:pt x="33" y="146"/>
                      <a:pt x="73" y="146"/>
                    </a:cubicBezTo>
                    <a:cubicBezTo>
                      <a:pt x="113" y="146"/>
                      <a:pt x="146" y="114"/>
                      <a:pt x="146" y="73"/>
                    </a:cubicBezTo>
                    <a:cubicBezTo>
                      <a:pt x="146" y="33"/>
                      <a:pt x="113" y="0"/>
                      <a:pt x="73" y="0"/>
                    </a:cubicBezTo>
                    <a:close/>
                    <a:moveTo>
                      <a:pt x="73" y="82"/>
                    </a:moveTo>
                    <a:cubicBezTo>
                      <a:pt x="68" y="82"/>
                      <a:pt x="64" y="78"/>
                      <a:pt x="64" y="73"/>
                    </a:cubicBezTo>
                    <a:cubicBezTo>
                      <a:pt x="64" y="68"/>
                      <a:pt x="68" y="64"/>
                      <a:pt x="73" y="64"/>
                    </a:cubicBezTo>
                    <a:cubicBezTo>
                      <a:pt x="78" y="64"/>
                      <a:pt x="82" y="68"/>
                      <a:pt x="82" y="73"/>
                    </a:cubicBezTo>
                    <a:cubicBezTo>
                      <a:pt x="82" y="78"/>
                      <a:pt x="78" y="82"/>
                      <a:pt x="73" y="82"/>
                    </a:cubicBezTo>
                    <a:close/>
                    <a:moveTo>
                      <a:pt x="73" y="0"/>
                    </a:moveTo>
                    <a:cubicBezTo>
                      <a:pt x="33" y="0"/>
                      <a:pt x="0" y="33"/>
                      <a:pt x="0" y="73"/>
                    </a:cubicBezTo>
                    <a:cubicBezTo>
                      <a:pt x="0" y="114"/>
                      <a:pt x="33" y="146"/>
                      <a:pt x="73" y="146"/>
                    </a:cubicBezTo>
                    <a:cubicBezTo>
                      <a:pt x="113" y="146"/>
                      <a:pt x="146" y="114"/>
                      <a:pt x="146" y="73"/>
                    </a:cubicBezTo>
                    <a:cubicBezTo>
                      <a:pt x="146" y="33"/>
                      <a:pt x="113" y="0"/>
                      <a:pt x="73" y="0"/>
                    </a:cubicBezTo>
                    <a:close/>
                    <a:moveTo>
                      <a:pt x="73" y="82"/>
                    </a:moveTo>
                    <a:cubicBezTo>
                      <a:pt x="68" y="82"/>
                      <a:pt x="64" y="78"/>
                      <a:pt x="64" y="73"/>
                    </a:cubicBezTo>
                    <a:cubicBezTo>
                      <a:pt x="64" y="68"/>
                      <a:pt x="68" y="64"/>
                      <a:pt x="73" y="64"/>
                    </a:cubicBezTo>
                    <a:cubicBezTo>
                      <a:pt x="78" y="64"/>
                      <a:pt x="82" y="68"/>
                      <a:pt x="82" y="73"/>
                    </a:cubicBezTo>
                    <a:cubicBezTo>
                      <a:pt x="82" y="78"/>
                      <a:pt x="78" y="82"/>
                      <a:pt x="73" y="8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334" name="Freeform 51"/>
              <p:cNvSpPr>
                <a:spLocks noEditPoints="1"/>
              </p:cNvSpPr>
              <p:nvPr/>
            </p:nvSpPr>
            <p:spPr bwMode="auto">
              <a:xfrm>
                <a:off x="1876" y="0"/>
                <a:ext cx="3924" cy="4322"/>
              </a:xfrm>
              <a:custGeom>
                <a:avLst/>
                <a:gdLst>
                  <a:gd name="T0" fmla="*/ 0 w 3924"/>
                  <a:gd name="T1" fmla="*/ 0 h 4322"/>
                  <a:gd name="T2" fmla="*/ 0 w 3924"/>
                  <a:gd name="T3" fmla="*/ 4322 h 4322"/>
                  <a:gd name="T4" fmla="*/ 3924 w 3924"/>
                  <a:gd name="T5" fmla="*/ 4322 h 4322"/>
                  <a:gd name="T6" fmla="*/ 3924 w 3924"/>
                  <a:gd name="T7" fmla="*/ 0 h 4322"/>
                  <a:gd name="T8" fmla="*/ 0 w 3924"/>
                  <a:gd name="T9" fmla="*/ 0 h 4322"/>
                  <a:gd name="T10" fmla="*/ 3824 w 3924"/>
                  <a:gd name="T11" fmla="*/ 4222 h 4322"/>
                  <a:gd name="T12" fmla="*/ 101 w 3924"/>
                  <a:gd name="T13" fmla="*/ 4222 h 4322"/>
                  <a:gd name="T14" fmla="*/ 101 w 3924"/>
                  <a:gd name="T15" fmla="*/ 100 h 4322"/>
                  <a:gd name="T16" fmla="*/ 3824 w 3924"/>
                  <a:gd name="T17" fmla="*/ 100 h 4322"/>
                  <a:gd name="T18" fmla="*/ 3824 w 3924"/>
                  <a:gd name="T19" fmla="*/ 4222 h 43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924" h="4322">
                    <a:moveTo>
                      <a:pt x="0" y="0"/>
                    </a:moveTo>
                    <a:lnTo>
                      <a:pt x="0" y="4322"/>
                    </a:lnTo>
                    <a:lnTo>
                      <a:pt x="3924" y="4322"/>
                    </a:lnTo>
                    <a:lnTo>
                      <a:pt x="3924" y="0"/>
                    </a:lnTo>
                    <a:lnTo>
                      <a:pt x="0" y="0"/>
                    </a:lnTo>
                    <a:close/>
                    <a:moveTo>
                      <a:pt x="3824" y="4222"/>
                    </a:moveTo>
                    <a:lnTo>
                      <a:pt x="101" y="4222"/>
                    </a:lnTo>
                    <a:lnTo>
                      <a:pt x="101" y="100"/>
                    </a:lnTo>
                    <a:lnTo>
                      <a:pt x="3824" y="100"/>
                    </a:lnTo>
                    <a:lnTo>
                      <a:pt x="3824" y="422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335" name="Freeform 52"/>
              <p:cNvSpPr>
                <a:spLocks noEditPoints="1"/>
              </p:cNvSpPr>
              <p:nvPr/>
            </p:nvSpPr>
            <p:spPr bwMode="auto">
              <a:xfrm>
                <a:off x="2057" y="3832"/>
                <a:ext cx="328" cy="326"/>
              </a:xfrm>
              <a:custGeom>
                <a:avLst/>
                <a:gdLst>
                  <a:gd name="T0" fmla="*/ 105 w 210"/>
                  <a:gd name="T1" fmla="*/ 209 h 209"/>
                  <a:gd name="T2" fmla="*/ 0 w 210"/>
                  <a:gd name="T3" fmla="*/ 104 h 209"/>
                  <a:gd name="T4" fmla="*/ 105 w 210"/>
                  <a:gd name="T5" fmla="*/ 0 h 209"/>
                  <a:gd name="T6" fmla="*/ 210 w 210"/>
                  <a:gd name="T7" fmla="*/ 104 h 209"/>
                  <a:gd name="T8" fmla="*/ 105 w 210"/>
                  <a:gd name="T9" fmla="*/ 209 h 209"/>
                  <a:gd name="T10" fmla="*/ 105 w 210"/>
                  <a:gd name="T11" fmla="*/ 64 h 209"/>
                  <a:gd name="T12" fmla="*/ 64 w 210"/>
                  <a:gd name="T13" fmla="*/ 104 h 209"/>
                  <a:gd name="T14" fmla="*/ 105 w 210"/>
                  <a:gd name="T15" fmla="*/ 145 h 209"/>
                  <a:gd name="T16" fmla="*/ 146 w 210"/>
                  <a:gd name="T17" fmla="*/ 104 h 209"/>
                  <a:gd name="T18" fmla="*/ 105 w 210"/>
                  <a:gd name="T19" fmla="*/ 64 h 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0" h="209">
                    <a:moveTo>
                      <a:pt x="105" y="209"/>
                    </a:moveTo>
                    <a:cubicBezTo>
                      <a:pt x="47" y="209"/>
                      <a:pt x="0" y="162"/>
                      <a:pt x="0" y="104"/>
                    </a:cubicBezTo>
                    <a:cubicBezTo>
                      <a:pt x="0" y="47"/>
                      <a:pt x="47" y="0"/>
                      <a:pt x="105" y="0"/>
                    </a:cubicBezTo>
                    <a:cubicBezTo>
                      <a:pt x="163" y="0"/>
                      <a:pt x="210" y="47"/>
                      <a:pt x="210" y="104"/>
                    </a:cubicBezTo>
                    <a:cubicBezTo>
                      <a:pt x="210" y="162"/>
                      <a:pt x="163" y="209"/>
                      <a:pt x="105" y="209"/>
                    </a:cubicBezTo>
                    <a:close/>
                    <a:moveTo>
                      <a:pt x="105" y="64"/>
                    </a:moveTo>
                    <a:cubicBezTo>
                      <a:pt x="83" y="64"/>
                      <a:pt x="64" y="82"/>
                      <a:pt x="64" y="104"/>
                    </a:cubicBezTo>
                    <a:cubicBezTo>
                      <a:pt x="64" y="127"/>
                      <a:pt x="83" y="145"/>
                      <a:pt x="105" y="145"/>
                    </a:cubicBezTo>
                    <a:cubicBezTo>
                      <a:pt x="128" y="145"/>
                      <a:pt x="146" y="127"/>
                      <a:pt x="146" y="104"/>
                    </a:cubicBezTo>
                    <a:cubicBezTo>
                      <a:pt x="146" y="82"/>
                      <a:pt x="128" y="64"/>
                      <a:pt x="105" y="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357" name="Freeform 53"/>
              <p:cNvSpPr>
                <a:spLocks noEditPoints="1"/>
              </p:cNvSpPr>
              <p:nvPr/>
            </p:nvSpPr>
            <p:spPr bwMode="auto">
              <a:xfrm>
                <a:off x="2057" y="161"/>
                <a:ext cx="328" cy="326"/>
              </a:xfrm>
              <a:custGeom>
                <a:avLst/>
                <a:gdLst>
                  <a:gd name="T0" fmla="*/ 105 w 210"/>
                  <a:gd name="T1" fmla="*/ 209 h 209"/>
                  <a:gd name="T2" fmla="*/ 0 w 210"/>
                  <a:gd name="T3" fmla="*/ 104 h 209"/>
                  <a:gd name="T4" fmla="*/ 105 w 210"/>
                  <a:gd name="T5" fmla="*/ 0 h 209"/>
                  <a:gd name="T6" fmla="*/ 210 w 210"/>
                  <a:gd name="T7" fmla="*/ 104 h 209"/>
                  <a:gd name="T8" fmla="*/ 105 w 210"/>
                  <a:gd name="T9" fmla="*/ 209 h 209"/>
                  <a:gd name="T10" fmla="*/ 105 w 210"/>
                  <a:gd name="T11" fmla="*/ 64 h 209"/>
                  <a:gd name="T12" fmla="*/ 64 w 210"/>
                  <a:gd name="T13" fmla="*/ 104 h 209"/>
                  <a:gd name="T14" fmla="*/ 105 w 210"/>
                  <a:gd name="T15" fmla="*/ 145 h 209"/>
                  <a:gd name="T16" fmla="*/ 146 w 210"/>
                  <a:gd name="T17" fmla="*/ 104 h 209"/>
                  <a:gd name="T18" fmla="*/ 105 w 210"/>
                  <a:gd name="T19" fmla="*/ 64 h 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0" h="209">
                    <a:moveTo>
                      <a:pt x="105" y="209"/>
                    </a:moveTo>
                    <a:cubicBezTo>
                      <a:pt x="47" y="209"/>
                      <a:pt x="0" y="162"/>
                      <a:pt x="0" y="104"/>
                    </a:cubicBezTo>
                    <a:cubicBezTo>
                      <a:pt x="0" y="47"/>
                      <a:pt x="47" y="0"/>
                      <a:pt x="105" y="0"/>
                    </a:cubicBezTo>
                    <a:cubicBezTo>
                      <a:pt x="163" y="0"/>
                      <a:pt x="210" y="47"/>
                      <a:pt x="210" y="104"/>
                    </a:cubicBezTo>
                    <a:cubicBezTo>
                      <a:pt x="210" y="162"/>
                      <a:pt x="163" y="209"/>
                      <a:pt x="105" y="209"/>
                    </a:cubicBezTo>
                    <a:close/>
                    <a:moveTo>
                      <a:pt x="105" y="64"/>
                    </a:moveTo>
                    <a:cubicBezTo>
                      <a:pt x="83" y="64"/>
                      <a:pt x="64" y="82"/>
                      <a:pt x="64" y="104"/>
                    </a:cubicBezTo>
                    <a:cubicBezTo>
                      <a:pt x="64" y="127"/>
                      <a:pt x="83" y="145"/>
                      <a:pt x="105" y="145"/>
                    </a:cubicBezTo>
                    <a:cubicBezTo>
                      <a:pt x="128" y="145"/>
                      <a:pt x="146" y="127"/>
                      <a:pt x="146" y="104"/>
                    </a:cubicBezTo>
                    <a:cubicBezTo>
                      <a:pt x="146" y="82"/>
                      <a:pt x="128" y="64"/>
                      <a:pt x="105" y="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358" name="Freeform 54"/>
              <p:cNvSpPr>
                <a:spLocks noEditPoints="1"/>
              </p:cNvSpPr>
              <p:nvPr/>
            </p:nvSpPr>
            <p:spPr bwMode="auto">
              <a:xfrm>
                <a:off x="2379" y="385"/>
                <a:ext cx="2918" cy="3425"/>
              </a:xfrm>
              <a:custGeom>
                <a:avLst/>
                <a:gdLst>
                  <a:gd name="T0" fmla="*/ 1591 w 1864"/>
                  <a:gd name="T1" fmla="*/ 273 h 2195"/>
                  <a:gd name="T2" fmla="*/ 932 w 1864"/>
                  <a:gd name="T3" fmla="*/ 0 h 2195"/>
                  <a:gd name="T4" fmla="*/ 273 w 1864"/>
                  <a:gd name="T5" fmla="*/ 273 h 2195"/>
                  <a:gd name="T6" fmla="*/ 0 w 1864"/>
                  <a:gd name="T7" fmla="*/ 932 h 2195"/>
                  <a:gd name="T8" fmla="*/ 147 w 1864"/>
                  <a:gd name="T9" fmla="*/ 1434 h 2195"/>
                  <a:gd name="T10" fmla="*/ 505 w 1864"/>
                  <a:gd name="T11" fmla="*/ 1761 h 2195"/>
                  <a:gd name="T12" fmla="*/ 297 w 1864"/>
                  <a:gd name="T13" fmla="*/ 2029 h 2195"/>
                  <a:gd name="T14" fmla="*/ 340 w 1864"/>
                  <a:gd name="T15" fmla="*/ 2146 h 2195"/>
                  <a:gd name="T16" fmla="*/ 447 w 1864"/>
                  <a:gd name="T17" fmla="*/ 2195 h 2195"/>
                  <a:gd name="T18" fmla="*/ 459 w 1864"/>
                  <a:gd name="T19" fmla="*/ 2194 h 2195"/>
                  <a:gd name="T20" fmla="*/ 850 w 1864"/>
                  <a:gd name="T21" fmla="*/ 1861 h 2195"/>
                  <a:gd name="T22" fmla="*/ 855 w 1864"/>
                  <a:gd name="T23" fmla="*/ 1861 h 2195"/>
                  <a:gd name="T24" fmla="*/ 932 w 1864"/>
                  <a:gd name="T25" fmla="*/ 1864 h 2195"/>
                  <a:gd name="T26" fmla="*/ 1591 w 1864"/>
                  <a:gd name="T27" fmla="*/ 1591 h 2195"/>
                  <a:gd name="T28" fmla="*/ 1864 w 1864"/>
                  <a:gd name="T29" fmla="*/ 932 h 2195"/>
                  <a:gd name="T30" fmla="*/ 1591 w 1864"/>
                  <a:gd name="T31" fmla="*/ 273 h 2195"/>
                  <a:gd name="T32" fmla="*/ 454 w 1864"/>
                  <a:gd name="T33" fmla="*/ 2131 h 2195"/>
                  <a:gd name="T34" fmla="*/ 386 w 1864"/>
                  <a:gd name="T35" fmla="*/ 2102 h 2195"/>
                  <a:gd name="T36" fmla="*/ 361 w 1864"/>
                  <a:gd name="T37" fmla="*/ 2036 h 2195"/>
                  <a:gd name="T38" fmla="*/ 642 w 1864"/>
                  <a:gd name="T39" fmla="*/ 1740 h 2195"/>
                  <a:gd name="T40" fmla="*/ 658 w 1864"/>
                  <a:gd name="T41" fmla="*/ 1730 h 2195"/>
                  <a:gd name="T42" fmla="*/ 978 w 1864"/>
                  <a:gd name="T43" fmla="*/ 1546 h 2195"/>
                  <a:gd name="T44" fmla="*/ 859 w 1864"/>
                  <a:gd name="T45" fmla="*/ 1736 h 2195"/>
                  <a:gd name="T46" fmla="*/ 856 w 1864"/>
                  <a:gd name="T47" fmla="*/ 1740 h 2195"/>
                  <a:gd name="T48" fmla="*/ 850 w 1864"/>
                  <a:gd name="T49" fmla="*/ 1748 h 2195"/>
                  <a:gd name="T50" fmla="*/ 850 w 1864"/>
                  <a:gd name="T51" fmla="*/ 1749 h 2195"/>
                  <a:gd name="T52" fmla="*/ 454 w 1864"/>
                  <a:gd name="T53" fmla="*/ 2131 h 2195"/>
                  <a:gd name="T54" fmla="*/ 932 w 1864"/>
                  <a:gd name="T55" fmla="*/ 1800 h 2195"/>
                  <a:gd name="T56" fmla="*/ 915 w 1864"/>
                  <a:gd name="T57" fmla="*/ 1800 h 2195"/>
                  <a:gd name="T58" fmla="*/ 1067 w 1864"/>
                  <a:gd name="T59" fmla="*/ 1539 h 2195"/>
                  <a:gd name="T60" fmla="*/ 1141 w 1864"/>
                  <a:gd name="T61" fmla="*/ 1393 h 2195"/>
                  <a:gd name="T62" fmla="*/ 992 w 1864"/>
                  <a:gd name="T63" fmla="*/ 1459 h 2195"/>
                  <a:gd name="T64" fmla="*/ 538 w 1864"/>
                  <a:gd name="T65" fmla="*/ 1706 h 2195"/>
                  <a:gd name="T66" fmla="*/ 64 w 1864"/>
                  <a:gd name="T67" fmla="*/ 932 h 2195"/>
                  <a:gd name="T68" fmla="*/ 932 w 1864"/>
                  <a:gd name="T69" fmla="*/ 64 h 2195"/>
                  <a:gd name="T70" fmla="*/ 1800 w 1864"/>
                  <a:gd name="T71" fmla="*/ 932 h 2195"/>
                  <a:gd name="T72" fmla="*/ 932 w 1864"/>
                  <a:gd name="T73" fmla="*/ 1800 h 21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864" h="2195">
                    <a:moveTo>
                      <a:pt x="1591" y="273"/>
                    </a:moveTo>
                    <a:cubicBezTo>
                      <a:pt x="1415" y="97"/>
                      <a:pt x="1181" y="0"/>
                      <a:pt x="932" y="0"/>
                    </a:cubicBezTo>
                    <a:cubicBezTo>
                      <a:pt x="683" y="0"/>
                      <a:pt x="449" y="97"/>
                      <a:pt x="273" y="273"/>
                    </a:cubicBezTo>
                    <a:cubicBezTo>
                      <a:pt x="97" y="449"/>
                      <a:pt x="0" y="683"/>
                      <a:pt x="0" y="932"/>
                    </a:cubicBezTo>
                    <a:cubicBezTo>
                      <a:pt x="0" y="1111"/>
                      <a:pt x="51" y="1284"/>
                      <a:pt x="147" y="1434"/>
                    </a:cubicBezTo>
                    <a:cubicBezTo>
                      <a:pt x="235" y="1573"/>
                      <a:pt x="359" y="1685"/>
                      <a:pt x="505" y="1761"/>
                    </a:cubicBezTo>
                    <a:cubicBezTo>
                      <a:pt x="375" y="1862"/>
                      <a:pt x="306" y="1952"/>
                      <a:pt x="297" y="2029"/>
                    </a:cubicBezTo>
                    <a:cubicBezTo>
                      <a:pt x="293" y="2072"/>
                      <a:pt x="307" y="2112"/>
                      <a:pt x="340" y="2146"/>
                    </a:cubicBezTo>
                    <a:cubicBezTo>
                      <a:pt x="371" y="2179"/>
                      <a:pt x="406" y="2195"/>
                      <a:pt x="447" y="2195"/>
                    </a:cubicBezTo>
                    <a:cubicBezTo>
                      <a:pt x="451" y="2195"/>
                      <a:pt x="455" y="2195"/>
                      <a:pt x="459" y="2194"/>
                    </a:cubicBezTo>
                    <a:cubicBezTo>
                      <a:pt x="584" y="2184"/>
                      <a:pt x="733" y="2021"/>
                      <a:pt x="850" y="1861"/>
                    </a:cubicBezTo>
                    <a:cubicBezTo>
                      <a:pt x="855" y="1861"/>
                      <a:pt x="855" y="1861"/>
                      <a:pt x="855" y="1861"/>
                    </a:cubicBezTo>
                    <a:cubicBezTo>
                      <a:pt x="880" y="1863"/>
                      <a:pt x="906" y="1864"/>
                      <a:pt x="932" y="1864"/>
                    </a:cubicBezTo>
                    <a:cubicBezTo>
                      <a:pt x="1181" y="1864"/>
                      <a:pt x="1415" y="1767"/>
                      <a:pt x="1591" y="1591"/>
                    </a:cubicBezTo>
                    <a:cubicBezTo>
                      <a:pt x="1767" y="1415"/>
                      <a:pt x="1864" y="1181"/>
                      <a:pt x="1864" y="932"/>
                    </a:cubicBezTo>
                    <a:cubicBezTo>
                      <a:pt x="1864" y="683"/>
                      <a:pt x="1767" y="449"/>
                      <a:pt x="1591" y="273"/>
                    </a:cubicBezTo>
                    <a:close/>
                    <a:moveTo>
                      <a:pt x="454" y="2131"/>
                    </a:moveTo>
                    <a:cubicBezTo>
                      <a:pt x="428" y="2133"/>
                      <a:pt x="407" y="2124"/>
                      <a:pt x="386" y="2102"/>
                    </a:cubicBezTo>
                    <a:cubicBezTo>
                      <a:pt x="366" y="2081"/>
                      <a:pt x="358" y="2060"/>
                      <a:pt x="361" y="2036"/>
                    </a:cubicBezTo>
                    <a:cubicBezTo>
                      <a:pt x="366" y="1994"/>
                      <a:pt x="408" y="1898"/>
                      <a:pt x="642" y="1740"/>
                    </a:cubicBezTo>
                    <a:cubicBezTo>
                      <a:pt x="648" y="1737"/>
                      <a:pt x="653" y="1733"/>
                      <a:pt x="658" y="1730"/>
                    </a:cubicBezTo>
                    <a:cubicBezTo>
                      <a:pt x="767" y="1658"/>
                      <a:pt x="886" y="1593"/>
                      <a:pt x="978" y="1546"/>
                    </a:cubicBezTo>
                    <a:cubicBezTo>
                      <a:pt x="944" y="1603"/>
                      <a:pt x="904" y="1669"/>
                      <a:pt x="859" y="1736"/>
                    </a:cubicBezTo>
                    <a:cubicBezTo>
                      <a:pt x="856" y="1740"/>
                      <a:pt x="856" y="1740"/>
                      <a:pt x="856" y="1740"/>
                    </a:cubicBezTo>
                    <a:cubicBezTo>
                      <a:pt x="854" y="1743"/>
                      <a:pt x="852" y="1746"/>
                      <a:pt x="850" y="1748"/>
                    </a:cubicBezTo>
                    <a:cubicBezTo>
                      <a:pt x="850" y="1749"/>
                      <a:pt x="850" y="1749"/>
                      <a:pt x="850" y="1749"/>
                    </a:cubicBezTo>
                    <a:cubicBezTo>
                      <a:pt x="690" y="1984"/>
                      <a:pt x="546" y="2123"/>
                      <a:pt x="454" y="2131"/>
                    </a:cubicBezTo>
                    <a:close/>
                    <a:moveTo>
                      <a:pt x="932" y="1800"/>
                    </a:moveTo>
                    <a:cubicBezTo>
                      <a:pt x="926" y="1800"/>
                      <a:pt x="921" y="1800"/>
                      <a:pt x="915" y="1800"/>
                    </a:cubicBezTo>
                    <a:cubicBezTo>
                      <a:pt x="999" y="1669"/>
                      <a:pt x="1059" y="1553"/>
                      <a:pt x="1067" y="1539"/>
                    </a:cubicBezTo>
                    <a:cubicBezTo>
                      <a:pt x="1141" y="1393"/>
                      <a:pt x="1141" y="1393"/>
                      <a:pt x="1141" y="1393"/>
                    </a:cubicBezTo>
                    <a:cubicBezTo>
                      <a:pt x="992" y="1459"/>
                      <a:pt x="992" y="1459"/>
                      <a:pt x="992" y="1459"/>
                    </a:cubicBezTo>
                    <a:cubicBezTo>
                      <a:pt x="990" y="1460"/>
                      <a:pt x="742" y="1569"/>
                      <a:pt x="538" y="1706"/>
                    </a:cubicBezTo>
                    <a:cubicBezTo>
                      <a:pt x="250" y="1559"/>
                      <a:pt x="64" y="1257"/>
                      <a:pt x="64" y="932"/>
                    </a:cubicBezTo>
                    <a:cubicBezTo>
                      <a:pt x="64" y="454"/>
                      <a:pt x="453" y="64"/>
                      <a:pt x="932" y="64"/>
                    </a:cubicBezTo>
                    <a:cubicBezTo>
                      <a:pt x="1411" y="64"/>
                      <a:pt x="1800" y="454"/>
                      <a:pt x="1800" y="932"/>
                    </a:cubicBezTo>
                    <a:cubicBezTo>
                      <a:pt x="1800" y="1411"/>
                      <a:pt x="1411" y="1800"/>
                      <a:pt x="932" y="180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359" name="Freeform 55"/>
              <p:cNvSpPr>
                <a:spLocks noEditPoints="1"/>
              </p:cNvSpPr>
              <p:nvPr/>
            </p:nvSpPr>
            <p:spPr bwMode="auto">
              <a:xfrm>
                <a:off x="3359" y="1364"/>
                <a:ext cx="958" cy="953"/>
              </a:xfrm>
              <a:custGeom>
                <a:avLst/>
                <a:gdLst>
                  <a:gd name="T0" fmla="*/ 306 w 612"/>
                  <a:gd name="T1" fmla="*/ 0 h 611"/>
                  <a:gd name="T2" fmla="*/ 0 w 612"/>
                  <a:gd name="T3" fmla="*/ 305 h 611"/>
                  <a:gd name="T4" fmla="*/ 306 w 612"/>
                  <a:gd name="T5" fmla="*/ 611 h 611"/>
                  <a:gd name="T6" fmla="*/ 612 w 612"/>
                  <a:gd name="T7" fmla="*/ 305 h 611"/>
                  <a:gd name="T8" fmla="*/ 306 w 612"/>
                  <a:gd name="T9" fmla="*/ 0 h 611"/>
                  <a:gd name="T10" fmla="*/ 306 w 612"/>
                  <a:gd name="T11" fmla="*/ 547 h 611"/>
                  <a:gd name="T12" fmla="*/ 64 w 612"/>
                  <a:gd name="T13" fmla="*/ 305 h 611"/>
                  <a:gd name="T14" fmla="*/ 306 w 612"/>
                  <a:gd name="T15" fmla="*/ 64 h 611"/>
                  <a:gd name="T16" fmla="*/ 548 w 612"/>
                  <a:gd name="T17" fmla="*/ 305 h 611"/>
                  <a:gd name="T18" fmla="*/ 306 w 612"/>
                  <a:gd name="T19" fmla="*/ 547 h 6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12" h="611">
                    <a:moveTo>
                      <a:pt x="306" y="0"/>
                    </a:moveTo>
                    <a:cubicBezTo>
                      <a:pt x="137" y="0"/>
                      <a:pt x="0" y="137"/>
                      <a:pt x="0" y="305"/>
                    </a:cubicBezTo>
                    <a:cubicBezTo>
                      <a:pt x="0" y="474"/>
                      <a:pt x="137" y="611"/>
                      <a:pt x="306" y="611"/>
                    </a:cubicBezTo>
                    <a:cubicBezTo>
                      <a:pt x="475" y="611"/>
                      <a:pt x="612" y="474"/>
                      <a:pt x="612" y="305"/>
                    </a:cubicBezTo>
                    <a:cubicBezTo>
                      <a:pt x="612" y="137"/>
                      <a:pt x="475" y="0"/>
                      <a:pt x="306" y="0"/>
                    </a:cubicBezTo>
                    <a:close/>
                    <a:moveTo>
                      <a:pt x="306" y="547"/>
                    </a:moveTo>
                    <a:cubicBezTo>
                      <a:pt x="173" y="547"/>
                      <a:pt x="64" y="439"/>
                      <a:pt x="64" y="305"/>
                    </a:cubicBezTo>
                    <a:cubicBezTo>
                      <a:pt x="64" y="172"/>
                      <a:pt x="173" y="64"/>
                      <a:pt x="306" y="64"/>
                    </a:cubicBezTo>
                    <a:cubicBezTo>
                      <a:pt x="439" y="64"/>
                      <a:pt x="548" y="172"/>
                      <a:pt x="548" y="305"/>
                    </a:cubicBezTo>
                    <a:cubicBezTo>
                      <a:pt x="548" y="439"/>
                      <a:pt x="439" y="547"/>
                      <a:pt x="306" y="54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360" name="Freeform 56"/>
              <p:cNvSpPr>
                <a:spLocks noEditPoints="1"/>
              </p:cNvSpPr>
              <p:nvPr/>
            </p:nvSpPr>
            <p:spPr bwMode="auto">
              <a:xfrm>
                <a:off x="5365" y="3832"/>
                <a:ext cx="327" cy="326"/>
              </a:xfrm>
              <a:custGeom>
                <a:avLst/>
                <a:gdLst>
                  <a:gd name="T0" fmla="*/ 104 w 209"/>
                  <a:gd name="T1" fmla="*/ 209 h 209"/>
                  <a:gd name="T2" fmla="*/ 0 w 209"/>
                  <a:gd name="T3" fmla="*/ 104 h 209"/>
                  <a:gd name="T4" fmla="*/ 104 w 209"/>
                  <a:gd name="T5" fmla="*/ 0 h 209"/>
                  <a:gd name="T6" fmla="*/ 209 w 209"/>
                  <a:gd name="T7" fmla="*/ 104 h 209"/>
                  <a:gd name="T8" fmla="*/ 104 w 209"/>
                  <a:gd name="T9" fmla="*/ 209 h 209"/>
                  <a:gd name="T10" fmla="*/ 104 w 209"/>
                  <a:gd name="T11" fmla="*/ 64 h 209"/>
                  <a:gd name="T12" fmla="*/ 64 w 209"/>
                  <a:gd name="T13" fmla="*/ 104 h 209"/>
                  <a:gd name="T14" fmla="*/ 104 w 209"/>
                  <a:gd name="T15" fmla="*/ 145 h 209"/>
                  <a:gd name="T16" fmla="*/ 145 w 209"/>
                  <a:gd name="T17" fmla="*/ 104 h 209"/>
                  <a:gd name="T18" fmla="*/ 104 w 209"/>
                  <a:gd name="T19" fmla="*/ 64 h 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9" h="209">
                    <a:moveTo>
                      <a:pt x="104" y="209"/>
                    </a:moveTo>
                    <a:cubicBezTo>
                      <a:pt x="47" y="209"/>
                      <a:pt x="0" y="162"/>
                      <a:pt x="0" y="104"/>
                    </a:cubicBezTo>
                    <a:cubicBezTo>
                      <a:pt x="0" y="47"/>
                      <a:pt x="47" y="0"/>
                      <a:pt x="104" y="0"/>
                    </a:cubicBezTo>
                    <a:cubicBezTo>
                      <a:pt x="162" y="0"/>
                      <a:pt x="209" y="47"/>
                      <a:pt x="209" y="104"/>
                    </a:cubicBezTo>
                    <a:cubicBezTo>
                      <a:pt x="209" y="162"/>
                      <a:pt x="162" y="209"/>
                      <a:pt x="104" y="209"/>
                    </a:cubicBezTo>
                    <a:close/>
                    <a:moveTo>
                      <a:pt x="104" y="64"/>
                    </a:moveTo>
                    <a:cubicBezTo>
                      <a:pt x="82" y="64"/>
                      <a:pt x="64" y="82"/>
                      <a:pt x="64" y="104"/>
                    </a:cubicBezTo>
                    <a:cubicBezTo>
                      <a:pt x="64" y="127"/>
                      <a:pt x="82" y="145"/>
                      <a:pt x="104" y="145"/>
                    </a:cubicBezTo>
                    <a:cubicBezTo>
                      <a:pt x="127" y="145"/>
                      <a:pt x="145" y="127"/>
                      <a:pt x="145" y="104"/>
                    </a:cubicBezTo>
                    <a:cubicBezTo>
                      <a:pt x="145" y="82"/>
                      <a:pt x="127" y="64"/>
                      <a:pt x="104" y="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361" name="Freeform 57"/>
              <p:cNvSpPr>
                <a:spLocks noEditPoints="1"/>
              </p:cNvSpPr>
              <p:nvPr/>
            </p:nvSpPr>
            <p:spPr bwMode="auto">
              <a:xfrm>
                <a:off x="5365" y="161"/>
                <a:ext cx="327" cy="327"/>
              </a:xfrm>
              <a:custGeom>
                <a:avLst/>
                <a:gdLst>
                  <a:gd name="T0" fmla="*/ 104 w 209"/>
                  <a:gd name="T1" fmla="*/ 210 h 210"/>
                  <a:gd name="T2" fmla="*/ 0 w 209"/>
                  <a:gd name="T3" fmla="*/ 105 h 210"/>
                  <a:gd name="T4" fmla="*/ 104 w 209"/>
                  <a:gd name="T5" fmla="*/ 0 h 210"/>
                  <a:gd name="T6" fmla="*/ 209 w 209"/>
                  <a:gd name="T7" fmla="*/ 105 h 210"/>
                  <a:gd name="T8" fmla="*/ 104 w 209"/>
                  <a:gd name="T9" fmla="*/ 210 h 210"/>
                  <a:gd name="T10" fmla="*/ 104 w 209"/>
                  <a:gd name="T11" fmla="*/ 64 h 210"/>
                  <a:gd name="T12" fmla="*/ 64 w 209"/>
                  <a:gd name="T13" fmla="*/ 105 h 210"/>
                  <a:gd name="T14" fmla="*/ 104 w 209"/>
                  <a:gd name="T15" fmla="*/ 146 h 210"/>
                  <a:gd name="T16" fmla="*/ 145 w 209"/>
                  <a:gd name="T17" fmla="*/ 105 h 210"/>
                  <a:gd name="T18" fmla="*/ 104 w 209"/>
                  <a:gd name="T19" fmla="*/ 64 h 2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9" h="210">
                    <a:moveTo>
                      <a:pt x="104" y="210"/>
                    </a:moveTo>
                    <a:cubicBezTo>
                      <a:pt x="47" y="210"/>
                      <a:pt x="0" y="163"/>
                      <a:pt x="0" y="105"/>
                    </a:cubicBezTo>
                    <a:cubicBezTo>
                      <a:pt x="0" y="47"/>
                      <a:pt x="47" y="0"/>
                      <a:pt x="104" y="0"/>
                    </a:cubicBezTo>
                    <a:cubicBezTo>
                      <a:pt x="162" y="0"/>
                      <a:pt x="209" y="47"/>
                      <a:pt x="209" y="105"/>
                    </a:cubicBezTo>
                    <a:cubicBezTo>
                      <a:pt x="209" y="163"/>
                      <a:pt x="162" y="210"/>
                      <a:pt x="104" y="210"/>
                    </a:cubicBezTo>
                    <a:close/>
                    <a:moveTo>
                      <a:pt x="104" y="64"/>
                    </a:moveTo>
                    <a:cubicBezTo>
                      <a:pt x="82" y="64"/>
                      <a:pt x="64" y="83"/>
                      <a:pt x="64" y="105"/>
                    </a:cubicBezTo>
                    <a:cubicBezTo>
                      <a:pt x="64" y="128"/>
                      <a:pt x="82" y="146"/>
                      <a:pt x="104" y="146"/>
                    </a:cubicBezTo>
                    <a:cubicBezTo>
                      <a:pt x="127" y="146"/>
                      <a:pt x="145" y="128"/>
                      <a:pt x="145" y="105"/>
                    </a:cubicBezTo>
                    <a:cubicBezTo>
                      <a:pt x="145" y="83"/>
                      <a:pt x="127" y="64"/>
                      <a:pt x="104" y="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401" name="Freeform 58"/>
              <p:cNvSpPr>
                <a:spLocks noEditPoints="1"/>
              </p:cNvSpPr>
              <p:nvPr/>
            </p:nvSpPr>
            <p:spPr bwMode="auto">
              <a:xfrm>
                <a:off x="3724" y="1726"/>
                <a:ext cx="229" cy="227"/>
              </a:xfrm>
              <a:custGeom>
                <a:avLst/>
                <a:gdLst>
                  <a:gd name="T0" fmla="*/ 73 w 146"/>
                  <a:gd name="T1" fmla="*/ 146 h 146"/>
                  <a:gd name="T2" fmla="*/ 0 w 146"/>
                  <a:gd name="T3" fmla="*/ 73 h 146"/>
                  <a:gd name="T4" fmla="*/ 73 w 146"/>
                  <a:gd name="T5" fmla="*/ 0 h 146"/>
                  <a:gd name="T6" fmla="*/ 146 w 146"/>
                  <a:gd name="T7" fmla="*/ 73 h 146"/>
                  <a:gd name="T8" fmla="*/ 73 w 146"/>
                  <a:gd name="T9" fmla="*/ 146 h 146"/>
                  <a:gd name="T10" fmla="*/ 73 w 146"/>
                  <a:gd name="T11" fmla="*/ 64 h 146"/>
                  <a:gd name="T12" fmla="*/ 64 w 146"/>
                  <a:gd name="T13" fmla="*/ 73 h 146"/>
                  <a:gd name="T14" fmla="*/ 73 w 146"/>
                  <a:gd name="T15" fmla="*/ 82 h 146"/>
                  <a:gd name="T16" fmla="*/ 82 w 146"/>
                  <a:gd name="T17" fmla="*/ 73 h 146"/>
                  <a:gd name="T18" fmla="*/ 73 w 146"/>
                  <a:gd name="T19" fmla="*/ 64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6" h="146">
                    <a:moveTo>
                      <a:pt x="73" y="146"/>
                    </a:moveTo>
                    <a:cubicBezTo>
                      <a:pt x="33" y="146"/>
                      <a:pt x="0" y="114"/>
                      <a:pt x="0" y="73"/>
                    </a:cubicBezTo>
                    <a:cubicBezTo>
                      <a:pt x="0" y="33"/>
                      <a:pt x="33" y="0"/>
                      <a:pt x="73" y="0"/>
                    </a:cubicBezTo>
                    <a:cubicBezTo>
                      <a:pt x="113" y="0"/>
                      <a:pt x="146" y="33"/>
                      <a:pt x="146" y="73"/>
                    </a:cubicBezTo>
                    <a:cubicBezTo>
                      <a:pt x="146" y="114"/>
                      <a:pt x="113" y="146"/>
                      <a:pt x="73" y="146"/>
                    </a:cubicBezTo>
                    <a:close/>
                    <a:moveTo>
                      <a:pt x="73" y="64"/>
                    </a:moveTo>
                    <a:cubicBezTo>
                      <a:pt x="68" y="64"/>
                      <a:pt x="64" y="68"/>
                      <a:pt x="64" y="73"/>
                    </a:cubicBezTo>
                    <a:cubicBezTo>
                      <a:pt x="64" y="78"/>
                      <a:pt x="68" y="82"/>
                      <a:pt x="73" y="82"/>
                    </a:cubicBezTo>
                    <a:cubicBezTo>
                      <a:pt x="78" y="82"/>
                      <a:pt x="82" y="78"/>
                      <a:pt x="82" y="73"/>
                    </a:cubicBezTo>
                    <a:cubicBezTo>
                      <a:pt x="82" y="68"/>
                      <a:pt x="78" y="64"/>
                      <a:pt x="73" y="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402" name="Freeform 59"/>
              <p:cNvSpPr>
                <a:spLocks noEditPoints="1"/>
              </p:cNvSpPr>
              <p:nvPr/>
            </p:nvSpPr>
            <p:spPr bwMode="auto">
              <a:xfrm>
                <a:off x="3724" y="1726"/>
                <a:ext cx="229" cy="227"/>
              </a:xfrm>
              <a:custGeom>
                <a:avLst/>
                <a:gdLst>
                  <a:gd name="T0" fmla="*/ 73 w 146"/>
                  <a:gd name="T1" fmla="*/ 146 h 146"/>
                  <a:gd name="T2" fmla="*/ 0 w 146"/>
                  <a:gd name="T3" fmla="*/ 73 h 146"/>
                  <a:gd name="T4" fmla="*/ 73 w 146"/>
                  <a:gd name="T5" fmla="*/ 0 h 146"/>
                  <a:gd name="T6" fmla="*/ 146 w 146"/>
                  <a:gd name="T7" fmla="*/ 73 h 146"/>
                  <a:gd name="T8" fmla="*/ 73 w 146"/>
                  <a:gd name="T9" fmla="*/ 146 h 146"/>
                  <a:gd name="T10" fmla="*/ 73 w 146"/>
                  <a:gd name="T11" fmla="*/ 64 h 146"/>
                  <a:gd name="T12" fmla="*/ 64 w 146"/>
                  <a:gd name="T13" fmla="*/ 73 h 146"/>
                  <a:gd name="T14" fmla="*/ 73 w 146"/>
                  <a:gd name="T15" fmla="*/ 82 h 146"/>
                  <a:gd name="T16" fmla="*/ 82 w 146"/>
                  <a:gd name="T17" fmla="*/ 73 h 146"/>
                  <a:gd name="T18" fmla="*/ 73 w 146"/>
                  <a:gd name="T19" fmla="*/ 64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6" h="146">
                    <a:moveTo>
                      <a:pt x="73" y="146"/>
                    </a:moveTo>
                    <a:cubicBezTo>
                      <a:pt x="33" y="146"/>
                      <a:pt x="0" y="114"/>
                      <a:pt x="0" y="73"/>
                    </a:cubicBezTo>
                    <a:cubicBezTo>
                      <a:pt x="0" y="33"/>
                      <a:pt x="33" y="0"/>
                      <a:pt x="73" y="0"/>
                    </a:cubicBezTo>
                    <a:cubicBezTo>
                      <a:pt x="113" y="0"/>
                      <a:pt x="146" y="33"/>
                      <a:pt x="146" y="73"/>
                    </a:cubicBezTo>
                    <a:cubicBezTo>
                      <a:pt x="146" y="114"/>
                      <a:pt x="113" y="146"/>
                      <a:pt x="73" y="146"/>
                    </a:cubicBezTo>
                    <a:close/>
                    <a:moveTo>
                      <a:pt x="73" y="64"/>
                    </a:moveTo>
                    <a:cubicBezTo>
                      <a:pt x="68" y="64"/>
                      <a:pt x="64" y="68"/>
                      <a:pt x="64" y="73"/>
                    </a:cubicBezTo>
                    <a:cubicBezTo>
                      <a:pt x="64" y="78"/>
                      <a:pt x="68" y="82"/>
                      <a:pt x="73" y="82"/>
                    </a:cubicBezTo>
                    <a:cubicBezTo>
                      <a:pt x="78" y="82"/>
                      <a:pt x="82" y="78"/>
                      <a:pt x="82" y="73"/>
                    </a:cubicBezTo>
                    <a:cubicBezTo>
                      <a:pt x="82" y="68"/>
                      <a:pt x="78" y="64"/>
                      <a:pt x="73" y="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403" name="Freeform 60"/>
              <p:cNvSpPr>
                <a:spLocks noEditPoints="1"/>
              </p:cNvSpPr>
              <p:nvPr/>
            </p:nvSpPr>
            <p:spPr bwMode="auto">
              <a:xfrm>
                <a:off x="3488" y="1492"/>
                <a:ext cx="701" cy="697"/>
              </a:xfrm>
              <a:custGeom>
                <a:avLst/>
                <a:gdLst>
                  <a:gd name="T0" fmla="*/ 224 w 448"/>
                  <a:gd name="T1" fmla="*/ 0 h 447"/>
                  <a:gd name="T2" fmla="*/ 0 w 448"/>
                  <a:gd name="T3" fmla="*/ 223 h 447"/>
                  <a:gd name="T4" fmla="*/ 224 w 448"/>
                  <a:gd name="T5" fmla="*/ 447 h 447"/>
                  <a:gd name="T6" fmla="*/ 448 w 448"/>
                  <a:gd name="T7" fmla="*/ 223 h 447"/>
                  <a:gd name="T8" fmla="*/ 224 w 448"/>
                  <a:gd name="T9" fmla="*/ 0 h 447"/>
                  <a:gd name="T10" fmla="*/ 224 w 448"/>
                  <a:gd name="T11" fmla="*/ 383 h 447"/>
                  <a:gd name="T12" fmla="*/ 64 w 448"/>
                  <a:gd name="T13" fmla="*/ 223 h 447"/>
                  <a:gd name="T14" fmla="*/ 224 w 448"/>
                  <a:gd name="T15" fmla="*/ 64 h 447"/>
                  <a:gd name="T16" fmla="*/ 384 w 448"/>
                  <a:gd name="T17" fmla="*/ 223 h 447"/>
                  <a:gd name="T18" fmla="*/ 224 w 448"/>
                  <a:gd name="T19" fmla="*/ 383 h 4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48" h="447">
                    <a:moveTo>
                      <a:pt x="224" y="0"/>
                    </a:moveTo>
                    <a:cubicBezTo>
                      <a:pt x="101" y="0"/>
                      <a:pt x="0" y="100"/>
                      <a:pt x="0" y="223"/>
                    </a:cubicBezTo>
                    <a:cubicBezTo>
                      <a:pt x="0" y="347"/>
                      <a:pt x="101" y="447"/>
                      <a:pt x="224" y="447"/>
                    </a:cubicBezTo>
                    <a:cubicBezTo>
                      <a:pt x="348" y="447"/>
                      <a:pt x="448" y="347"/>
                      <a:pt x="448" y="223"/>
                    </a:cubicBezTo>
                    <a:cubicBezTo>
                      <a:pt x="448" y="100"/>
                      <a:pt x="348" y="0"/>
                      <a:pt x="224" y="0"/>
                    </a:cubicBezTo>
                    <a:close/>
                    <a:moveTo>
                      <a:pt x="224" y="383"/>
                    </a:moveTo>
                    <a:cubicBezTo>
                      <a:pt x="136" y="383"/>
                      <a:pt x="64" y="312"/>
                      <a:pt x="64" y="223"/>
                    </a:cubicBezTo>
                    <a:cubicBezTo>
                      <a:pt x="64" y="135"/>
                      <a:pt x="136" y="64"/>
                      <a:pt x="224" y="64"/>
                    </a:cubicBezTo>
                    <a:cubicBezTo>
                      <a:pt x="312" y="64"/>
                      <a:pt x="384" y="135"/>
                      <a:pt x="384" y="223"/>
                    </a:cubicBezTo>
                    <a:cubicBezTo>
                      <a:pt x="384" y="312"/>
                      <a:pt x="312" y="383"/>
                      <a:pt x="224" y="38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404" name="Freeform 61"/>
              <p:cNvSpPr>
                <a:spLocks noEditPoints="1"/>
              </p:cNvSpPr>
              <p:nvPr/>
            </p:nvSpPr>
            <p:spPr bwMode="auto">
              <a:xfrm>
                <a:off x="3724" y="1726"/>
                <a:ext cx="229" cy="227"/>
              </a:xfrm>
              <a:custGeom>
                <a:avLst/>
                <a:gdLst>
                  <a:gd name="T0" fmla="*/ 73 w 146"/>
                  <a:gd name="T1" fmla="*/ 146 h 146"/>
                  <a:gd name="T2" fmla="*/ 0 w 146"/>
                  <a:gd name="T3" fmla="*/ 73 h 146"/>
                  <a:gd name="T4" fmla="*/ 73 w 146"/>
                  <a:gd name="T5" fmla="*/ 0 h 146"/>
                  <a:gd name="T6" fmla="*/ 146 w 146"/>
                  <a:gd name="T7" fmla="*/ 73 h 146"/>
                  <a:gd name="T8" fmla="*/ 73 w 146"/>
                  <a:gd name="T9" fmla="*/ 146 h 146"/>
                  <a:gd name="T10" fmla="*/ 73 w 146"/>
                  <a:gd name="T11" fmla="*/ 64 h 146"/>
                  <a:gd name="T12" fmla="*/ 64 w 146"/>
                  <a:gd name="T13" fmla="*/ 73 h 146"/>
                  <a:gd name="T14" fmla="*/ 73 w 146"/>
                  <a:gd name="T15" fmla="*/ 82 h 146"/>
                  <a:gd name="T16" fmla="*/ 82 w 146"/>
                  <a:gd name="T17" fmla="*/ 73 h 146"/>
                  <a:gd name="T18" fmla="*/ 73 w 146"/>
                  <a:gd name="T19" fmla="*/ 64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6" h="146">
                    <a:moveTo>
                      <a:pt x="73" y="146"/>
                    </a:moveTo>
                    <a:cubicBezTo>
                      <a:pt x="33" y="146"/>
                      <a:pt x="0" y="114"/>
                      <a:pt x="0" y="73"/>
                    </a:cubicBezTo>
                    <a:cubicBezTo>
                      <a:pt x="0" y="33"/>
                      <a:pt x="33" y="0"/>
                      <a:pt x="73" y="0"/>
                    </a:cubicBezTo>
                    <a:cubicBezTo>
                      <a:pt x="113" y="0"/>
                      <a:pt x="146" y="33"/>
                      <a:pt x="146" y="73"/>
                    </a:cubicBezTo>
                    <a:cubicBezTo>
                      <a:pt x="146" y="114"/>
                      <a:pt x="113" y="146"/>
                      <a:pt x="73" y="146"/>
                    </a:cubicBezTo>
                    <a:close/>
                    <a:moveTo>
                      <a:pt x="73" y="64"/>
                    </a:moveTo>
                    <a:cubicBezTo>
                      <a:pt x="68" y="64"/>
                      <a:pt x="64" y="68"/>
                      <a:pt x="64" y="73"/>
                    </a:cubicBezTo>
                    <a:cubicBezTo>
                      <a:pt x="64" y="78"/>
                      <a:pt x="68" y="82"/>
                      <a:pt x="73" y="82"/>
                    </a:cubicBezTo>
                    <a:cubicBezTo>
                      <a:pt x="78" y="82"/>
                      <a:pt x="82" y="78"/>
                      <a:pt x="82" y="73"/>
                    </a:cubicBezTo>
                    <a:cubicBezTo>
                      <a:pt x="82" y="68"/>
                      <a:pt x="78" y="64"/>
                      <a:pt x="73" y="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405" name="Freeform 62"/>
              <p:cNvSpPr>
                <a:spLocks noEditPoints="1"/>
              </p:cNvSpPr>
              <p:nvPr/>
            </p:nvSpPr>
            <p:spPr bwMode="auto">
              <a:xfrm>
                <a:off x="3724" y="1726"/>
                <a:ext cx="229" cy="227"/>
              </a:xfrm>
              <a:custGeom>
                <a:avLst/>
                <a:gdLst>
                  <a:gd name="T0" fmla="*/ 73 w 146"/>
                  <a:gd name="T1" fmla="*/ 146 h 146"/>
                  <a:gd name="T2" fmla="*/ 0 w 146"/>
                  <a:gd name="T3" fmla="*/ 73 h 146"/>
                  <a:gd name="T4" fmla="*/ 73 w 146"/>
                  <a:gd name="T5" fmla="*/ 0 h 146"/>
                  <a:gd name="T6" fmla="*/ 146 w 146"/>
                  <a:gd name="T7" fmla="*/ 73 h 146"/>
                  <a:gd name="T8" fmla="*/ 73 w 146"/>
                  <a:gd name="T9" fmla="*/ 146 h 146"/>
                  <a:gd name="T10" fmla="*/ 73 w 146"/>
                  <a:gd name="T11" fmla="*/ 64 h 146"/>
                  <a:gd name="T12" fmla="*/ 64 w 146"/>
                  <a:gd name="T13" fmla="*/ 73 h 146"/>
                  <a:gd name="T14" fmla="*/ 73 w 146"/>
                  <a:gd name="T15" fmla="*/ 82 h 146"/>
                  <a:gd name="T16" fmla="*/ 82 w 146"/>
                  <a:gd name="T17" fmla="*/ 73 h 146"/>
                  <a:gd name="T18" fmla="*/ 73 w 146"/>
                  <a:gd name="T19" fmla="*/ 64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6" h="146">
                    <a:moveTo>
                      <a:pt x="73" y="146"/>
                    </a:moveTo>
                    <a:cubicBezTo>
                      <a:pt x="33" y="146"/>
                      <a:pt x="0" y="114"/>
                      <a:pt x="0" y="73"/>
                    </a:cubicBezTo>
                    <a:cubicBezTo>
                      <a:pt x="0" y="33"/>
                      <a:pt x="33" y="0"/>
                      <a:pt x="73" y="0"/>
                    </a:cubicBezTo>
                    <a:cubicBezTo>
                      <a:pt x="113" y="0"/>
                      <a:pt x="146" y="33"/>
                      <a:pt x="146" y="73"/>
                    </a:cubicBezTo>
                    <a:cubicBezTo>
                      <a:pt x="146" y="114"/>
                      <a:pt x="113" y="146"/>
                      <a:pt x="73" y="146"/>
                    </a:cubicBezTo>
                    <a:close/>
                    <a:moveTo>
                      <a:pt x="73" y="64"/>
                    </a:moveTo>
                    <a:cubicBezTo>
                      <a:pt x="68" y="64"/>
                      <a:pt x="64" y="68"/>
                      <a:pt x="64" y="73"/>
                    </a:cubicBezTo>
                    <a:cubicBezTo>
                      <a:pt x="64" y="78"/>
                      <a:pt x="68" y="82"/>
                      <a:pt x="73" y="82"/>
                    </a:cubicBezTo>
                    <a:cubicBezTo>
                      <a:pt x="78" y="82"/>
                      <a:pt x="82" y="78"/>
                      <a:pt x="82" y="73"/>
                    </a:cubicBezTo>
                    <a:cubicBezTo>
                      <a:pt x="82" y="68"/>
                      <a:pt x="78" y="64"/>
                      <a:pt x="73" y="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grpSp>
        <p:sp>
          <p:nvSpPr>
            <p:cNvPr id="332" name="Freeform 66"/>
            <p:cNvSpPr>
              <a:spLocks noEditPoints="1"/>
            </p:cNvSpPr>
            <p:nvPr/>
          </p:nvSpPr>
          <p:spPr bwMode="auto">
            <a:xfrm>
              <a:off x="5851469" y="5449862"/>
              <a:ext cx="485831" cy="391785"/>
            </a:xfrm>
            <a:custGeom>
              <a:avLst/>
              <a:gdLst>
                <a:gd name="T0" fmla="*/ 4015 w 4321"/>
                <a:gd name="T1" fmla="*/ 0 h 3495"/>
                <a:gd name="T2" fmla="*/ 306 w 4321"/>
                <a:gd name="T3" fmla="*/ 0 h 3495"/>
                <a:gd name="T4" fmla="*/ 0 w 4321"/>
                <a:gd name="T5" fmla="*/ 306 h 3495"/>
                <a:gd name="T6" fmla="*/ 0 w 4321"/>
                <a:gd name="T7" fmla="*/ 2586 h 3495"/>
                <a:gd name="T8" fmla="*/ 306 w 4321"/>
                <a:gd name="T9" fmla="*/ 2892 h 3495"/>
                <a:gd name="T10" fmla="*/ 1515 w 4321"/>
                <a:gd name="T11" fmla="*/ 2892 h 3495"/>
                <a:gd name="T12" fmla="*/ 1515 w 4321"/>
                <a:gd name="T13" fmla="*/ 3267 h 3495"/>
                <a:gd name="T14" fmla="*/ 1083 w 4321"/>
                <a:gd name="T15" fmla="*/ 3267 h 3495"/>
                <a:gd name="T16" fmla="*/ 1083 w 4321"/>
                <a:gd name="T17" fmla="*/ 3495 h 3495"/>
                <a:gd name="T18" fmla="*/ 3219 w 4321"/>
                <a:gd name="T19" fmla="*/ 3495 h 3495"/>
                <a:gd name="T20" fmla="*/ 3219 w 4321"/>
                <a:gd name="T21" fmla="*/ 3267 h 3495"/>
                <a:gd name="T22" fmla="*/ 2787 w 4321"/>
                <a:gd name="T23" fmla="*/ 3267 h 3495"/>
                <a:gd name="T24" fmla="*/ 2787 w 4321"/>
                <a:gd name="T25" fmla="*/ 2892 h 3495"/>
                <a:gd name="T26" fmla="*/ 4015 w 4321"/>
                <a:gd name="T27" fmla="*/ 2892 h 3495"/>
                <a:gd name="T28" fmla="*/ 4321 w 4321"/>
                <a:gd name="T29" fmla="*/ 2586 h 3495"/>
                <a:gd name="T30" fmla="*/ 4321 w 4321"/>
                <a:gd name="T31" fmla="*/ 306 h 3495"/>
                <a:gd name="T32" fmla="*/ 4015 w 4321"/>
                <a:gd name="T33" fmla="*/ 0 h 3495"/>
                <a:gd name="T34" fmla="*/ 4052 w 4321"/>
                <a:gd name="T35" fmla="*/ 2589 h 3495"/>
                <a:gd name="T36" fmla="*/ 269 w 4321"/>
                <a:gd name="T37" fmla="*/ 2589 h 3495"/>
                <a:gd name="T38" fmla="*/ 269 w 4321"/>
                <a:gd name="T39" fmla="*/ 304 h 3495"/>
                <a:gd name="T40" fmla="*/ 4052 w 4321"/>
                <a:gd name="T41" fmla="*/ 304 h 3495"/>
                <a:gd name="T42" fmla="*/ 4052 w 4321"/>
                <a:gd name="T43" fmla="*/ 2589 h 34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321" h="3495">
                  <a:moveTo>
                    <a:pt x="4015" y="0"/>
                  </a:moveTo>
                  <a:cubicBezTo>
                    <a:pt x="306" y="0"/>
                    <a:pt x="306" y="0"/>
                    <a:pt x="306" y="0"/>
                  </a:cubicBezTo>
                  <a:cubicBezTo>
                    <a:pt x="138" y="0"/>
                    <a:pt x="0" y="138"/>
                    <a:pt x="0" y="306"/>
                  </a:cubicBezTo>
                  <a:cubicBezTo>
                    <a:pt x="0" y="2586"/>
                    <a:pt x="0" y="2586"/>
                    <a:pt x="0" y="2586"/>
                  </a:cubicBezTo>
                  <a:cubicBezTo>
                    <a:pt x="0" y="2755"/>
                    <a:pt x="138" y="2892"/>
                    <a:pt x="306" y="2892"/>
                  </a:cubicBezTo>
                  <a:cubicBezTo>
                    <a:pt x="1515" y="2892"/>
                    <a:pt x="1515" y="2892"/>
                    <a:pt x="1515" y="2892"/>
                  </a:cubicBezTo>
                  <a:cubicBezTo>
                    <a:pt x="1515" y="3267"/>
                    <a:pt x="1515" y="3267"/>
                    <a:pt x="1515" y="3267"/>
                  </a:cubicBezTo>
                  <a:cubicBezTo>
                    <a:pt x="1083" y="3267"/>
                    <a:pt x="1083" y="3267"/>
                    <a:pt x="1083" y="3267"/>
                  </a:cubicBezTo>
                  <a:cubicBezTo>
                    <a:pt x="1083" y="3495"/>
                    <a:pt x="1083" y="3495"/>
                    <a:pt x="1083" y="3495"/>
                  </a:cubicBezTo>
                  <a:cubicBezTo>
                    <a:pt x="3219" y="3495"/>
                    <a:pt x="3219" y="3495"/>
                    <a:pt x="3219" y="3495"/>
                  </a:cubicBezTo>
                  <a:cubicBezTo>
                    <a:pt x="3219" y="3267"/>
                    <a:pt x="3219" y="3267"/>
                    <a:pt x="3219" y="3267"/>
                  </a:cubicBezTo>
                  <a:cubicBezTo>
                    <a:pt x="2787" y="3267"/>
                    <a:pt x="2787" y="3267"/>
                    <a:pt x="2787" y="3267"/>
                  </a:cubicBezTo>
                  <a:cubicBezTo>
                    <a:pt x="2787" y="2892"/>
                    <a:pt x="2787" y="2892"/>
                    <a:pt x="2787" y="2892"/>
                  </a:cubicBezTo>
                  <a:cubicBezTo>
                    <a:pt x="4015" y="2892"/>
                    <a:pt x="4015" y="2892"/>
                    <a:pt x="4015" y="2892"/>
                  </a:cubicBezTo>
                  <a:cubicBezTo>
                    <a:pt x="4183" y="2892"/>
                    <a:pt x="4321" y="2755"/>
                    <a:pt x="4321" y="2586"/>
                  </a:cubicBezTo>
                  <a:cubicBezTo>
                    <a:pt x="4321" y="306"/>
                    <a:pt x="4321" y="306"/>
                    <a:pt x="4321" y="306"/>
                  </a:cubicBezTo>
                  <a:cubicBezTo>
                    <a:pt x="4321" y="138"/>
                    <a:pt x="4183" y="0"/>
                    <a:pt x="4015" y="0"/>
                  </a:cubicBezTo>
                  <a:close/>
                  <a:moveTo>
                    <a:pt x="4052" y="2589"/>
                  </a:moveTo>
                  <a:cubicBezTo>
                    <a:pt x="269" y="2589"/>
                    <a:pt x="269" y="2589"/>
                    <a:pt x="269" y="2589"/>
                  </a:cubicBezTo>
                  <a:cubicBezTo>
                    <a:pt x="269" y="304"/>
                    <a:pt x="269" y="304"/>
                    <a:pt x="269" y="304"/>
                  </a:cubicBezTo>
                  <a:cubicBezTo>
                    <a:pt x="4052" y="304"/>
                    <a:pt x="4052" y="304"/>
                    <a:pt x="4052" y="304"/>
                  </a:cubicBezTo>
                  <a:lnTo>
                    <a:pt x="4052" y="2589"/>
                  </a:lnTo>
                  <a:close/>
                </a:path>
              </a:pathLst>
            </a:custGeom>
            <a:solidFill>
              <a:schemeClr val="tx2">
                <a:lumMod val="50000"/>
                <a:lumOff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grpSp>
      <p:grpSp>
        <p:nvGrpSpPr>
          <p:cNvPr id="425" name="Group 424"/>
          <p:cNvGrpSpPr/>
          <p:nvPr/>
        </p:nvGrpSpPr>
        <p:grpSpPr>
          <a:xfrm>
            <a:off x="10184476" y="5623431"/>
            <a:ext cx="655388" cy="261321"/>
            <a:chOff x="10827271" y="5623431"/>
            <a:chExt cx="727613" cy="290119"/>
          </a:xfrm>
        </p:grpSpPr>
        <p:grpSp>
          <p:nvGrpSpPr>
            <p:cNvPr id="426" name="Group 425"/>
            <p:cNvGrpSpPr>
              <a:grpSpLocks noChangeAspect="1"/>
            </p:cNvGrpSpPr>
            <p:nvPr/>
          </p:nvGrpSpPr>
          <p:grpSpPr bwMode="auto">
            <a:xfrm>
              <a:off x="11237177" y="5629315"/>
              <a:ext cx="317707" cy="278350"/>
              <a:chOff x="3562" y="1918"/>
              <a:chExt cx="557" cy="488"/>
            </a:xfrm>
            <a:solidFill>
              <a:schemeClr val="tx1"/>
            </a:solidFill>
          </p:grpSpPr>
          <p:sp>
            <p:nvSpPr>
              <p:cNvPr id="432" name="Freeform 329"/>
              <p:cNvSpPr>
                <a:spLocks noEditPoints="1"/>
              </p:cNvSpPr>
              <p:nvPr/>
            </p:nvSpPr>
            <p:spPr bwMode="auto">
              <a:xfrm>
                <a:off x="3562" y="1918"/>
                <a:ext cx="557" cy="488"/>
              </a:xfrm>
              <a:custGeom>
                <a:avLst/>
                <a:gdLst>
                  <a:gd name="T0" fmla="*/ 212 w 233"/>
                  <a:gd name="T1" fmla="*/ 72 h 204"/>
                  <a:gd name="T2" fmla="*/ 200 w 233"/>
                  <a:gd name="T3" fmla="*/ 19 h 204"/>
                  <a:gd name="T4" fmla="*/ 177 w 233"/>
                  <a:gd name="T5" fmla="*/ 0 h 204"/>
                  <a:gd name="T6" fmla="*/ 57 w 233"/>
                  <a:gd name="T7" fmla="*/ 0 h 204"/>
                  <a:gd name="T8" fmla="*/ 33 w 233"/>
                  <a:gd name="T9" fmla="*/ 19 h 204"/>
                  <a:gd name="T10" fmla="*/ 21 w 233"/>
                  <a:gd name="T11" fmla="*/ 72 h 204"/>
                  <a:gd name="T12" fmla="*/ 0 w 233"/>
                  <a:gd name="T13" fmla="*/ 101 h 204"/>
                  <a:gd name="T14" fmla="*/ 0 w 233"/>
                  <a:gd name="T15" fmla="*/ 137 h 204"/>
                  <a:gd name="T16" fmla="*/ 25 w 233"/>
                  <a:gd name="T17" fmla="*/ 166 h 204"/>
                  <a:gd name="T18" fmla="*/ 25 w 233"/>
                  <a:gd name="T19" fmla="*/ 186 h 204"/>
                  <a:gd name="T20" fmla="*/ 43 w 233"/>
                  <a:gd name="T21" fmla="*/ 204 h 204"/>
                  <a:gd name="T22" fmla="*/ 52 w 233"/>
                  <a:gd name="T23" fmla="*/ 204 h 204"/>
                  <a:gd name="T24" fmla="*/ 70 w 233"/>
                  <a:gd name="T25" fmla="*/ 186 h 204"/>
                  <a:gd name="T26" fmla="*/ 70 w 233"/>
                  <a:gd name="T27" fmla="*/ 166 h 204"/>
                  <a:gd name="T28" fmla="*/ 164 w 233"/>
                  <a:gd name="T29" fmla="*/ 166 h 204"/>
                  <a:gd name="T30" fmla="*/ 164 w 233"/>
                  <a:gd name="T31" fmla="*/ 186 h 204"/>
                  <a:gd name="T32" fmla="*/ 181 w 233"/>
                  <a:gd name="T33" fmla="*/ 204 h 204"/>
                  <a:gd name="T34" fmla="*/ 191 w 233"/>
                  <a:gd name="T35" fmla="*/ 204 h 204"/>
                  <a:gd name="T36" fmla="*/ 208 w 233"/>
                  <a:gd name="T37" fmla="*/ 186 h 204"/>
                  <a:gd name="T38" fmla="*/ 208 w 233"/>
                  <a:gd name="T39" fmla="*/ 166 h 204"/>
                  <a:gd name="T40" fmla="*/ 233 w 233"/>
                  <a:gd name="T41" fmla="*/ 137 h 204"/>
                  <a:gd name="T42" fmla="*/ 233 w 233"/>
                  <a:gd name="T43" fmla="*/ 101 h 204"/>
                  <a:gd name="T44" fmla="*/ 212 w 233"/>
                  <a:gd name="T45" fmla="*/ 72 h 204"/>
                  <a:gd name="T46" fmla="*/ 61 w 233"/>
                  <a:gd name="T47" fmla="*/ 186 h 204"/>
                  <a:gd name="T48" fmla="*/ 52 w 233"/>
                  <a:gd name="T49" fmla="*/ 195 h 204"/>
                  <a:gd name="T50" fmla="*/ 43 w 233"/>
                  <a:gd name="T51" fmla="*/ 195 h 204"/>
                  <a:gd name="T52" fmla="*/ 34 w 233"/>
                  <a:gd name="T53" fmla="*/ 186 h 204"/>
                  <a:gd name="T54" fmla="*/ 34 w 233"/>
                  <a:gd name="T55" fmla="*/ 166 h 204"/>
                  <a:gd name="T56" fmla="*/ 61 w 233"/>
                  <a:gd name="T57" fmla="*/ 166 h 204"/>
                  <a:gd name="T58" fmla="*/ 61 w 233"/>
                  <a:gd name="T59" fmla="*/ 186 h 204"/>
                  <a:gd name="T60" fmla="*/ 199 w 233"/>
                  <a:gd name="T61" fmla="*/ 186 h 204"/>
                  <a:gd name="T62" fmla="*/ 191 w 233"/>
                  <a:gd name="T63" fmla="*/ 195 h 204"/>
                  <a:gd name="T64" fmla="*/ 181 w 233"/>
                  <a:gd name="T65" fmla="*/ 195 h 204"/>
                  <a:gd name="T66" fmla="*/ 173 w 233"/>
                  <a:gd name="T67" fmla="*/ 186 h 204"/>
                  <a:gd name="T68" fmla="*/ 173 w 233"/>
                  <a:gd name="T69" fmla="*/ 166 h 204"/>
                  <a:gd name="T70" fmla="*/ 199 w 233"/>
                  <a:gd name="T71" fmla="*/ 166 h 204"/>
                  <a:gd name="T72" fmla="*/ 199 w 233"/>
                  <a:gd name="T73" fmla="*/ 186 h 204"/>
                  <a:gd name="T74" fmla="*/ 225 w 233"/>
                  <a:gd name="T75" fmla="*/ 137 h 204"/>
                  <a:gd name="T76" fmla="*/ 204 w 233"/>
                  <a:gd name="T77" fmla="*/ 158 h 204"/>
                  <a:gd name="T78" fmla="*/ 30 w 233"/>
                  <a:gd name="T79" fmla="*/ 158 h 204"/>
                  <a:gd name="T80" fmla="*/ 9 w 233"/>
                  <a:gd name="T81" fmla="*/ 137 h 204"/>
                  <a:gd name="T82" fmla="*/ 9 w 233"/>
                  <a:gd name="T83" fmla="*/ 101 h 204"/>
                  <a:gd name="T84" fmla="*/ 26 w 233"/>
                  <a:gd name="T85" fmla="*/ 80 h 204"/>
                  <a:gd name="T86" fmla="*/ 29 w 233"/>
                  <a:gd name="T87" fmla="*/ 77 h 204"/>
                  <a:gd name="T88" fmla="*/ 42 w 233"/>
                  <a:gd name="T89" fmla="*/ 21 h 204"/>
                  <a:gd name="T90" fmla="*/ 57 w 233"/>
                  <a:gd name="T91" fmla="*/ 9 h 204"/>
                  <a:gd name="T92" fmla="*/ 177 w 233"/>
                  <a:gd name="T93" fmla="*/ 9 h 204"/>
                  <a:gd name="T94" fmla="*/ 191 w 233"/>
                  <a:gd name="T95" fmla="*/ 21 h 204"/>
                  <a:gd name="T96" fmla="*/ 204 w 233"/>
                  <a:gd name="T97" fmla="*/ 77 h 204"/>
                  <a:gd name="T98" fmla="*/ 208 w 233"/>
                  <a:gd name="T99" fmla="*/ 80 h 204"/>
                  <a:gd name="T100" fmla="*/ 225 w 233"/>
                  <a:gd name="T101" fmla="*/ 101 h 204"/>
                  <a:gd name="T102" fmla="*/ 225 w 233"/>
                  <a:gd name="T103" fmla="*/ 137 h 2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33" h="204">
                    <a:moveTo>
                      <a:pt x="212" y="72"/>
                    </a:moveTo>
                    <a:cubicBezTo>
                      <a:pt x="200" y="19"/>
                      <a:pt x="200" y="19"/>
                      <a:pt x="200" y="19"/>
                    </a:cubicBezTo>
                    <a:cubicBezTo>
                      <a:pt x="197" y="8"/>
                      <a:pt x="187" y="0"/>
                      <a:pt x="177" y="0"/>
                    </a:cubicBezTo>
                    <a:cubicBezTo>
                      <a:pt x="57" y="0"/>
                      <a:pt x="57" y="0"/>
                      <a:pt x="57" y="0"/>
                    </a:cubicBezTo>
                    <a:cubicBezTo>
                      <a:pt x="46" y="0"/>
                      <a:pt x="36" y="8"/>
                      <a:pt x="33" y="19"/>
                    </a:cubicBezTo>
                    <a:cubicBezTo>
                      <a:pt x="21" y="72"/>
                      <a:pt x="21" y="72"/>
                      <a:pt x="21" y="72"/>
                    </a:cubicBezTo>
                    <a:cubicBezTo>
                      <a:pt x="9" y="76"/>
                      <a:pt x="0" y="88"/>
                      <a:pt x="0" y="101"/>
                    </a:cubicBezTo>
                    <a:cubicBezTo>
                      <a:pt x="0" y="137"/>
                      <a:pt x="0" y="137"/>
                      <a:pt x="0" y="137"/>
                    </a:cubicBezTo>
                    <a:cubicBezTo>
                      <a:pt x="0" y="152"/>
                      <a:pt x="11" y="164"/>
                      <a:pt x="25" y="166"/>
                    </a:cubicBezTo>
                    <a:cubicBezTo>
                      <a:pt x="25" y="186"/>
                      <a:pt x="25" y="186"/>
                      <a:pt x="25" y="186"/>
                    </a:cubicBezTo>
                    <a:cubicBezTo>
                      <a:pt x="25" y="196"/>
                      <a:pt x="33" y="204"/>
                      <a:pt x="43" y="204"/>
                    </a:cubicBezTo>
                    <a:cubicBezTo>
                      <a:pt x="52" y="204"/>
                      <a:pt x="52" y="204"/>
                      <a:pt x="52" y="204"/>
                    </a:cubicBezTo>
                    <a:cubicBezTo>
                      <a:pt x="62" y="204"/>
                      <a:pt x="70" y="196"/>
                      <a:pt x="70" y="186"/>
                    </a:cubicBezTo>
                    <a:cubicBezTo>
                      <a:pt x="70" y="166"/>
                      <a:pt x="70" y="166"/>
                      <a:pt x="70" y="166"/>
                    </a:cubicBezTo>
                    <a:cubicBezTo>
                      <a:pt x="164" y="166"/>
                      <a:pt x="164" y="166"/>
                      <a:pt x="164" y="166"/>
                    </a:cubicBezTo>
                    <a:cubicBezTo>
                      <a:pt x="164" y="186"/>
                      <a:pt x="164" y="186"/>
                      <a:pt x="164" y="186"/>
                    </a:cubicBezTo>
                    <a:cubicBezTo>
                      <a:pt x="164" y="196"/>
                      <a:pt x="172" y="204"/>
                      <a:pt x="181" y="204"/>
                    </a:cubicBezTo>
                    <a:cubicBezTo>
                      <a:pt x="191" y="204"/>
                      <a:pt x="191" y="204"/>
                      <a:pt x="191" y="204"/>
                    </a:cubicBezTo>
                    <a:cubicBezTo>
                      <a:pt x="200" y="204"/>
                      <a:pt x="208" y="196"/>
                      <a:pt x="208" y="186"/>
                    </a:cubicBezTo>
                    <a:cubicBezTo>
                      <a:pt x="208" y="166"/>
                      <a:pt x="208" y="166"/>
                      <a:pt x="208" y="166"/>
                    </a:cubicBezTo>
                    <a:cubicBezTo>
                      <a:pt x="222" y="164"/>
                      <a:pt x="233" y="152"/>
                      <a:pt x="233" y="137"/>
                    </a:cubicBezTo>
                    <a:cubicBezTo>
                      <a:pt x="233" y="101"/>
                      <a:pt x="233" y="101"/>
                      <a:pt x="233" y="101"/>
                    </a:cubicBezTo>
                    <a:cubicBezTo>
                      <a:pt x="233" y="88"/>
                      <a:pt x="225" y="76"/>
                      <a:pt x="212" y="72"/>
                    </a:cubicBezTo>
                    <a:close/>
                    <a:moveTo>
                      <a:pt x="61" y="186"/>
                    </a:moveTo>
                    <a:cubicBezTo>
                      <a:pt x="61" y="191"/>
                      <a:pt x="57" y="195"/>
                      <a:pt x="52" y="195"/>
                    </a:cubicBezTo>
                    <a:cubicBezTo>
                      <a:pt x="43" y="195"/>
                      <a:pt x="43" y="195"/>
                      <a:pt x="43" y="195"/>
                    </a:cubicBezTo>
                    <a:cubicBezTo>
                      <a:pt x="38" y="195"/>
                      <a:pt x="34" y="191"/>
                      <a:pt x="34" y="186"/>
                    </a:cubicBezTo>
                    <a:cubicBezTo>
                      <a:pt x="34" y="166"/>
                      <a:pt x="34" y="166"/>
                      <a:pt x="34" y="166"/>
                    </a:cubicBezTo>
                    <a:cubicBezTo>
                      <a:pt x="61" y="166"/>
                      <a:pt x="61" y="166"/>
                      <a:pt x="61" y="166"/>
                    </a:cubicBezTo>
                    <a:lnTo>
                      <a:pt x="61" y="186"/>
                    </a:lnTo>
                    <a:close/>
                    <a:moveTo>
                      <a:pt x="199" y="186"/>
                    </a:moveTo>
                    <a:cubicBezTo>
                      <a:pt x="199" y="191"/>
                      <a:pt x="195" y="195"/>
                      <a:pt x="191" y="195"/>
                    </a:cubicBezTo>
                    <a:cubicBezTo>
                      <a:pt x="181" y="195"/>
                      <a:pt x="181" y="195"/>
                      <a:pt x="181" y="195"/>
                    </a:cubicBezTo>
                    <a:cubicBezTo>
                      <a:pt x="176" y="195"/>
                      <a:pt x="173" y="191"/>
                      <a:pt x="173" y="186"/>
                    </a:cubicBezTo>
                    <a:cubicBezTo>
                      <a:pt x="173" y="166"/>
                      <a:pt x="173" y="166"/>
                      <a:pt x="173" y="166"/>
                    </a:cubicBezTo>
                    <a:cubicBezTo>
                      <a:pt x="199" y="166"/>
                      <a:pt x="199" y="166"/>
                      <a:pt x="199" y="166"/>
                    </a:cubicBezTo>
                    <a:lnTo>
                      <a:pt x="199" y="186"/>
                    </a:lnTo>
                    <a:close/>
                    <a:moveTo>
                      <a:pt x="225" y="137"/>
                    </a:moveTo>
                    <a:cubicBezTo>
                      <a:pt x="225" y="148"/>
                      <a:pt x="215" y="158"/>
                      <a:pt x="204" y="158"/>
                    </a:cubicBezTo>
                    <a:cubicBezTo>
                      <a:pt x="30" y="158"/>
                      <a:pt x="30" y="158"/>
                      <a:pt x="30" y="158"/>
                    </a:cubicBezTo>
                    <a:cubicBezTo>
                      <a:pt x="18" y="158"/>
                      <a:pt x="9" y="148"/>
                      <a:pt x="9" y="137"/>
                    </a:cubicBezTo>
                    <a:cubicBezTo>
                      <a:pt x="9" y="101"/>
                      <a:pt x="9" y="101"/>
                      <a:pt x="9" y="101"/>
                    </a:cubicBezTo>
                    <a:cubicBezTo>
                      <a:pt x="9" y="91"/>
                      <a:pt x="16" y="82"/>
                      <a:pt x="26" y="80"/>
                    </a:cubicBezTo>
                    <a:cubicBezTo>
                      <a:pt x="27" y="80"/>
                      <a:pt x="29" y="79"/>
                      <a:pt x="29" y="77"/>
                    </a:cubicBezTo>
                    <a:cubicBezTo>
                      <a:pt x="42" y="21"/>
                      <a:pt x="42" y="21"/>
                      <a:pt x="42" y="21"/>
                    </a:cubicBezTo>
                    <a:cubicBezTo>
                      <a:pt x="43" y="14"/>
                      <a:pt x="50" y="9"/>
                      <a:pt x="57" y="9"/>
                    </a:cubicBezTo>
                    <a:cubicBezTo>
                      <a:pt x="177" y="9"/>
                      <a:pt x="177" y="9"/>
                      <a:pt x="177" y="9"/>
                    </a:cubicBezTo>
                    <a:cubicBezTo>
                      <a:pt x="183" y="9"/>
                      <a:pt x="190" y="14"/>
                      <a:pt x="191" y="21"/>
                    </a:cubicBezTo>
                    <a:cubicBezTo>
                      <a:pt x="204" y="77"/>
                      <a:pt x="204" y="77"/>
                      <a:pt x="204" y="77"/>
                    </a:cubicBezTo>
                    <a:cubicBezTo>
                      <a:pt x="205" y="79"/>
                      <a:pt x="206" y="80"/>
                      <a:pt x="208" y="80"/>
                    </a:cubicBezTo>
                    <a:cubicBezTo>
                      <a:pt x="217" y="82"/>
                      <a:pt x="225" y="91"/>
                      <a:pt x="225" y="101"/>
                    </a:cubicBezTo>
                    <a:lnTo>
                      <a:pt x="225" y="13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solidFill>
                    <a:srgbClr val="FFFFFF"/>
                  </a:solidFill>
                </a:endParaRPr>
              </a:p>
            </p:txBody>
          </p:sp>
          <p:sp>
            <p:nvSpPr>
              <p:cNvPr id="433" name="Freeform 330"/>
              <p:cNvSpPr>
                <a:spLocks noEditPoints="1"/>
              </p:cNvSpPr>
              <p:nvPr/>
            </p:nvSpPr>
            <p:spPr bwMode="auto">
              <a:xfrm>
                <a:off x="3621" y="2155"/>
                <a:ext cx="94" cy="94"/>
              </a:xfrm>
              <a:custGeom>
                <a:avLst/>
                <a:gdLst>
                  <a:gd name="T0" fmla="*/ 20 w 39"/>
                  <a:gd name="T1" fmla="*/ 0 h 39"/>
                  <a:gd name="T2" fmla="*/ 0 w 39"/>
                  <a:gd name="T3" fmla="*/ 20 h 39"/>
                  <a:gd name="T4" fmla="*/ 20 w 39"/>
                  <a:gd name="T5" fmla="*/ 39 h 39"/>
                  <a:gd name="T6" fmla="*/ 39 w 39"/>
                  <a:gd name="T7" fmla="*/ 20 h 39"/>
                  <a:gd name="T8" fmla="*/ 20 w 39"/>
                  <a:gd name="T9" fmla="*/ 0 h 39"/>
                  <a:gd name="T10" fmla="*/ 20 w 39"/>
                  <a:gd name="T11" fmla="*/ 31 h 39"/>
                  <a:gd name="T12" fmla="*/ 9 w 39"/>
                  <a:gd name="T13" fmla="*/ 20 h 39"/>
                  <a:gd name="T14" fmla="*/ 20 w 39"/>
                  <a:gd name="T15" fmla="*/ 9 h 39"/>
                  <a:gd name="T16" fmla="*/ 31 w 39"/>
                  <a:gd name="T17" fmla="*/ 20 h 39"/>
                  <a:gd name="T18" fmla="*/ 20 w 39"/>
                  <a:gd name="T19" fmla="*/ 31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9" h="39">
                    <a:moveTo>
                      <a:pt x="20" y="0"/>
                    </a:moveTo>
                    <a:cubicBezTo>
                      <a:pt x="9" y="0"/>
                      <a:pt x="0" y="9"/>
                      <a:pt x="0" y="20"/>
                    </a:cubicBezTo>
                    <a:cubicBezTo>
                      <a:pt x="0" y="31"/>
                      <a:pt x="9" y="39"/>
                      <a:pt x="20" y="39"/>
                    </a:cubicBezTo>
                    <a:cubicBezTo>
                      <a:pt x="31" y="39"/>
                      <a:pt x="39" y="31"/>
                      <a:pt x="39" y="20"/>
                    </a:cubicBezTo>
                    <a:cubicBezTo>
                      <a:pt x="39" y="9"/>
                      <a:pt x="31" y="0"/>
                      <a:pt x="20" y="0"/>
                    </a:cubicBezTo>
                    <a:close/>
                    <a:moveTo>
                      <a:pt x="20" y="31"/>
                    </a:moveTo>
                    <a:cubicBezTo>
                      <a:pt x="14" y="31"/>
                      <a:pt x="9" y="26"/>
                      <a:pt x="9" y="20"/>
                    </a:cubicBezTo>
                    <a:cubicBezTo>
                      <a:pt x="9" y="14"/>
                      <a:pt x="14" y="9"/>
                      <a:pt x="20" y="9"/>
                    </a:cubicBezTo>
                    <a:cubicBezTo>
                      <a:pt x="26" y="9"/>
                      <a:pt x="31" y="14"/>
                      <a:pt x="31" y="20"/>
                    </a:cubicBezTo>
                    <a:cubicBezTo>
                      <a:pt x="31" y="26"/>
                      <a:pt x="26" y="31"/>
                      <a:pt x="20" y="3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solidFill>
                    <a:srgbClr val="FFFFFF"/>
                  </a:solidFill>
                </a:endParaRPr>
              </a:p>
            </p:txBody>
          </p:sp>
          <p:sp>
            <p:nvSpPr>
              <p:cNvPr id="434" name="Freeform 331"/>
              <p:cNvSpPr>
                <a:spLocks noEditPoints="1"/>
              </p:cNvSpPr>
              <p:nvPr/>
            </p:nvSpPr>
            <p:spPr bwMode="auto">
              <a:xfrm>
                <a:off x="3966" y="2155"/>
                <a:ext cx="93" cy="94"/>
              </a:xfrm>
              <a:custGeom>
                <a:avLst/>
                <a:gdLst>
                  <a:gd name="T0" fmla="*/ 20 w 39"/>
                  <a:gd name="T1" fmla="*/ 0 h 39"/>
                  <a:gd name="T2" fmla="*/ 0 w 39"/>
                  <a:gd name="T3" fmla="*/ 20 h 39"/>
                  <a:gd name="T4" fmla="*/ 20 w 39"/>
                  <a:gd name="T5" fmla="*/ 39 h 39"/>
                  <a:gd name="T6" fmla="*/ 39 w 39"/>
                  <a:gd name="T7" fmla="*/ 20 h 39"/>
                  <a:gd name="T8" fmla="*/ 20 w 39"/>
                  <a:gd name="T9" fmla="*/ 0 h 39"/>
                  <a:gd name="T10" fmla="*/ 20 w 39"/>
                  <a:gd name="T11" fmla="*/ 31 h 39"/>
                  <a:gd name="T12" fmla="*/ 9 w 39"/>
                  <a:gd name="T13" fmla="*/ 20 h 39"/>
                  <a:gd name="T14" fmla="*/ 20 w 39"/>
                  <a:gd name="T15" fmla="*/ 9 h 39"/>
                  <a:gd name="T16" fmla="*/ 30 w 39"/>
                  <a:gd name="T17" fmla="*/ 20 h 39"/>
                  <a:gd name="T18" fmla="*/ 20 w 39"/>
                  <a:gd name="T19" fmla="*/ 31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9" h="39">
                    <a:moveTo>
                      <a:pt x="20" y="0"/>
                    </a:moveTo>
                    <a:cubicBezTo>
                      <a:pt x="9" y="0"/>
                      <a:pt x="0" y="9"/>
                      <a:pt x="0" y="20"/>
                    </a:cubicBezTo>
                    <a:cubicBezTo>
                      <a:pt x="0" y="31"/>
                      <a:pt x="9" y="39"/>
                      <a:pt x="20" y="39"/>
                    </a:cubicBezTo>
                    <a:cubicBezTo>
                      <a:pt x="30" y="39"/>
                      <a:pt x="39" y="31"/>
                      <a:pt x="39" y="20"/>
                    </a:cubicBezTo>
                    <a:cubicBezTo>
                      <a:pt x="39" y="9"/>
                      <a:pt x="30" y="0"/>
                      <a:pt x="20" y="0"/>
                    </a:cubicBezTo>
                    <a:close/>
                    <a:moveTo>
                      <a:pt x="20" y="31"/>
                    </a:moveTo>
                    <a:cubicBezTo>
                      <a:pt x="14" y="31"/>
                      <a:pt x="9" y="26"/>
                      <a:pt x="9" y="20"/>
                    </a:cubicBezTo>
                    <a:cubicBezTo>
                      <a:pt x="9" y="14"/>
                      <a:pt x="14" y="9"/>
                      <a:pt x="20" y="9"/>
                    </a:cubicBezTo>
                    <a:cubicBezTo>
                      <a:pt x="26" y="9"/>
                      <a:pt x="30" y="14"/>
                      <a:pt x="30" y="20"/>
                    </a:cubicBezTo>
                    <a:cubicBezTo>
                      <a:pt x="30" y="26"/>
                      <a:pt x="26" y="31"/>
                      <a:pt x="20" y="3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solidFill>
                    <a:srgbClr val="FFFFFF"/>
                  </a:solidFill>
                </a:endParaRPr>
              </a:p>
            </p:txBody>
          </p:sp>
          <p:sp>
            <p:nvSpPr>
              <p:cNvPr id="435" name="Freeform 332"/>
              <p:cNvSpPr>
                <a:spLocks noEditPoints="1"/>
              </p:cNvSpPr>
              <p:nvPr/>
            </p:nvSpPr>
            <p:spPr bwMode="auto">
              <a:xfrm>
                <a:off x="3662" y="1969"/>
                <a:ext cx="356" cy="134"/>
              </a:xfrm>
              <a:custGeom>
                <a:avLst/>
                <a:gdLst>
                  <a:gd name="T0" fmla="*/ 5 w 149"/>
                  <a:gd name="T1" fmla="*/ 56 h 56"/>
                  <a:gd name="T2" fmla="*/ 144 w 149"/>
                  <a:gd name="T3" fmla="*/ 56 h 56"/>
                  <a:gd name="T4" fmla="*/ 149 w 149"/>
                  <a:gd name="T5" fmla="*/ 51 h 56"/>
                  <a:gd name="T6" fmla="*/ 148 w 149"/>
                  <a:gd name="T7" fmla="*/ 49 h 56"/>
                  <a:gd name="T8" fmla="*/ 138 w 149"/>
                  <a:gd name="T9" fmla="*/ 3 h 56"/>
                  <a:gd name="T10" fmla="*/ 133 w 149"/>
                  <a:gd name="T11" fmla="*/ 0 h 56"/>
                  <a:gd name="T12" fmla="*/ 16 w 149"/>
                  <a:gd name="T13" fmla="*/ 0 h 56"/>
                  <a:gd name="T14" fmla="*/ 12 w 149"/>
                  <a:gd name="T15" fmla="*/ 3 h 56"/>
                  <a:gd name="T16" fmla="*/ 1 w 149"/>
                  <a:gd name="T17" fmla="*/ 50 h 56"/>
                  <a:gd name="T18" fmla="*/ 1 w 149"/>
                  <a:gd name="T19" fmla="*/ 54 h 56"/>
                  <a:gd name="T20" fmla="*/ 5 w 149"/>
                  <a:gd name="T21" fmla="*/ 56 h 56"/>
                  <a:gd name="T22" fmla="*/ 19 w 149"/>
                  <a:gd name="T23" fmla="*/ 9 h 56"/>
                  <a:gd name="T24" fmla="*/ 130 w 149"/>
                  <a:gd name="T25" fmla="*/ 9 h 56"/>
                  <a:gd name="T26" fmla="*/ 139 w 149"/>
                  <a:gd name="T27" fmla="*/ 47 h 56"/>
                  <a:gd name="T28" fmla="*/ 10 w 149"/>
                  <a:gd name="T29" fmla="*/ 47 h 56"/>
                  <a:gd name="T30" fmla="*/ 19 w 149"/>
                  <a:gd name="T31" fmla="*/ 9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49" h="56">
                    <a:moveTo>
                      <a:pt x="5" y="56"/>
                    </a:moveTo>
                    <a:cubicBezTo>
                      <a:pt x="144" y="56"/>
                      <a:pt x="144" y="56"/>
                      <a:pt x="144" y="56"/>
                    </a:cubicBezTo>
                    <a:cubicBezTo>
                      <a:pt x="147" y="56"/>
                      <a:pt x="149" y="54"/>
                      <a:pt x="149" y="51"/>
                    </a:cubicBezTo>
                    <a:cubicBezTo>
                      <a:pt x="149" y="51"/>
                      <a:pt x="149" y="50"/>
                      <a:pt x="148" y="49"/>
                    </a:cubicBezTo>
                    <a:cubicBezTo>
                      <a:pt x="138" y="3"/>
                      <a:pt x="138" y="3"/>
                      <a:pt x="138" y="3"/>
                    </a:cubicBezTo>
                    <a:cubicBezTo>
                      <a:pt x="137" y="1"/>
                      <a:pt x="135" y="0"/>
                      <a:pt x="133" y="0"/>
                    </a:cubicBezTo>
                    <a:cubicBezTo>
                      <a:pt x="16" y="0"/>
                      <a:pt x="16" y="0"/>
                      <a:pt x="16" y="0"/>
                    </a:cubicBezTo>
                    <a:cubicBezTo>
                      <a:pt x="14" y="0"/>
                      <a:pt x="12" y="1"/>
                      <a:pt x="12" y="3"/>
                    </a:cubicBezTo>
                    <a:cubicBezTo>
                      <a:pt x="1" y="50"/>
                      <a:pt x="1" y="50"/>
                      <a:pt x="1" y="50"/>
                    </a:cubicBezTo>
                    <a:cubicBezTo>
                      <a:pt x="0" y="51"/>
                      <a:pt x="1" y="53"/>
                      <a:pt x="1" y="54"/>
                    </a:cubicBezTo>
                    <a:cubicBezTo>
                      <a:pt x="2" y="55"/>
                      <a:pt x="3" y="56"/>
                      <a:pt x="5" y="56"/>
                    </a:cubicBezTo>
                    <a:close/>
                    <a:moveTo>
                      <a:pt x="19" y="9"/>
                    </a:moveTo>
                    <a:cubicBezTo>
                      <a:pt x="130" y="9"/>
                      <a:pt x="130" y="9"/>
                      <a:pt x="130" y="9"/>
                    </a:cubicBezTo>
                    <a:cubicBezTo>
                      <a:pt x="139" y="47"/>
                      <a:pt x="139" y="47"/>
                      <a:pt x="139" y="47"/>
                    </a:cubicBezTo>
                    <a:cubicBezTo>
                      <a:pt x="10" y="47"/>
                      <a:pt x="10" y="47"/>
                      <a:pt x="10" y="47"/>
                    </a:cubicBezTo>
                    <a:lnTo>
                      <a:pt x="19" y="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solidFill>
                    <a:srgbClr val="FFFFFF"/>
                  </a:solidFill>
                </a:endParaRPr>
              </a:p>
            </p:txBody>
          </p:sp>
          <p:sp>
            <p:nvSpPr>
              <p:cNvPr id="436" name="Rectangle 435"/>
              <p:cNvSpPr>
                <a:spLocks noChangeArrowheads="1"/>
              </p:cNvSpPr>
              <p:nvPr/>
            </p:nvSpPr>
            <p:spPr bwMode="auto">
              <a:xfrm>
                <a:off x="3743" y="2160"/>
                <a:ext cx="194" cy="1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solidFill>
                    <a:srgbClr val="FFFFFF"/>
                  </a:solidFill>
                </a:endParaRPr>
              </a:p>
            </p:txBody>
          </p:sp>
          <p:sp>
            <p:nvSpPr>
              <p:cNvPr id="437" name="Rectangle 436"/>
              <p:cNvSpPr>
                <a:spLocks noChangeArrowheads="1"/>
              </p:cNvSpPr>
              <p:nvPr/>
            </p:nvSpPr>
            <p:spPr bwMode="auto">
              <a:xfrm>
                <a:off x="3743" y="2196"/>
                <a:ext cx="194" cy="1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solidFill>
                    <a:srgbClr val="FFFFFF"/>
                  </a:solidFill>
                </a:endParaRPr>
              </a:p>
            </p:txBody>
          </p:sp>
          <p:sp>
            <p:nvSpPr>
              <p:cNvPr id="438" name="Rectangle 437"/>
              <p:cNvSpPr>
                <a:spLocks noChangeArrowheads="1"/>
              </p:cNvSpPr>
              <p:nvPr/>
            </p:nvSpPr>
            <p:spPr bwMode="auto">
              <a:xfrm>
                <a:off x="3743" y="2229"/>
                <a:ext cx="194" cy="1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solidFill>
                    <a:srgbClr val="FFFFFF"/>
                  </a:solidFill>
                </a:endParaRPr>
              </a:p>
            </p:txBody>
          </p:sp>
        </p:grpSp>
        <p:grpSp>
          <p:nvGrpSpPr>
            <p:cNvPr id="427" name="Group 426"/>
            <p:cNvGrpSpPr>
              <a:grpSpLocks noChangeAspect="1"/>
            </p:cNvGrpSpPr>
            <p:nvPr/>
          </p:nvGrpSpPr>
          <p:grpSpPr bwMode="auto">
            <a:xfrm>
              <a:off x="10827271" y="5623431"/>
              <a:ext cx="325189" cy="290119"/>
              <a:chOff x="1959" y="372"/>
              <a:chExt cx="3876" cy="3458"/>
            </a:xfrm>
            <a:solidFill>
              <a:schemeClr val="tx1"/>
            </a:solidFill>
          </p:grpSpPr>
          <p:sp>
            <p:nvSpPr>
              <p:cNvPr id="428" name="Freeform 17"/>
              <p:cNvSpPr>
                <a:spLocks noEditPoints="1"/>
              </p:cNvSpPr>
              <p:nvPr/>
            </p:nvSpPr>
            <p:spPr bwMode="auto">
              <a:xfrm>
                <a:off x="1959" y="950"/>
                <a:ext cx="3464" cy="2880"/>
              </a:xfrm>
              <a:custGeom>
                <a:avLst/>
                <a:gdLst>
                  <a:gd name="T0" fmla="*/ 1312 w 1464"/>
                  <a:gd name="T1" fmla="*/ 1217 h 1217"/>
                  <a:gd name="T2" fmla="*/ 152 w 1464"/>
                  <a:gd name="T3" fmla="*/ 1217 h 1217"/>
                  <a:gd name="T4" fmla="*/ 134 w 1464"/>
                  <a:gd name="T5" fmla="*/ 1199 h 1217"/>
                  <a:gd name="T6" fmla="*/ 134 w 1464"/>
                  <a:gd name="T7" fmla="*/ 656 h 1217"/>
                  <a:gd name="T8" fmla="*/ 19 w 1464"/>
                  <a:gd name="T9" fmla="*/ 656 h 1217"/>
                  <a:gd name="T10" fmla="*/ 2 w 1464"/>
                  <a:gd name="T11" fmla="*/ 644 h 1217"/>
                  <a:gd name="T12" fmla="*/ 7 w 1464"/>
                  <a:gd name="T13" fmla="*/ 624 h 1217"/>
                  <a:gd name="T14" fmla="*/ 293 w 1464"/>
                  <a:gd name="T15" fmla="*/ 376 h 1217"/>
                  <a:gd name="T16" fmla="*/ 293 w 1464"/>
                  <a:gd name="T17" fmla="*/ 140 h 1217"/>
                  <a:gd name="T18" fmla="*/ 311 w 1464"/>
                  <a:gd name="T19" fmla="*/ 122 h 1217"/>
                  <a:gd name="T20" fmla="*/ 455 w 1464"/>
                  <a:gd name="T21" fmla="*/ 122 h 1217"/>
                  <a:gd name="T22" fmla="*/ 473 w 1464"/>
                  <a:gd name="T23" fmla="*/ 140 h 1217"/>
                  <a:gd name="T24" fmla="*/ 473 w 1464"/>
                  <a:gd name="T25" fmla="*/ 220 h 1217"/>
                  <a:gd name="T26" fmla="*/ 720 w 1464"/>
                  <a:gd name="T27" fmla="*/ 5 h 1217"/>
                  <a:gd name="T28" fmla="*/ 744 w 1464"/>
                  <a:gd name="T29" fmla="*/ 5 h 1217"/>
                  <a:gd name="T30" fmla="*/ 1456 w 1464"/>
                  <a:gd name="T31" fmla="*/ 624 h 1217"/>
                  <a:gd name="T32" fmla="*/ 1461 w 1464"/>
                  <a:gd name="T33" fmla="*/ 644 h 1217"/>
                  <a:gd name="T34" fmla="*/ 1444 w 1464"/>
                  <a:gd name="T35" fmla="*/ 656 h 1217"/>
                  <a:gd name="T36" fmla="*/ 1330 w 1464"/>
                  <a:gd name="T37" fmla="*/ 656 h 1217"/>
                  <a:gd name="T38" fmla="*/ 1330 w 1464"/>
                  <a:gd name="T39" fmla="*/ 1199 h 1217"/>
                  <a:gd name="T40" fmla="*/ 1312 w 1464"/>
                  <a:gd name="T41" fmla="*/ 1217 h 1217"/>
                  <a:gd name="T42" fmla="*/ 170 w 1464"/>
                  <a:gd name="T43" fmla="*/ 1181 h 1217"/>
                  <a:gd name="T44" fmla="*/ 1294 w 1464"/>
                  <a:gd name="T45" fmla="*/ 1181 h 1217"/>
                  <a:gd name="T46" fmla="*/ 1294 w 1464"/>
                  <a:gd name="T47" fmla="*/ 638 h 1217"/>
                  <a:gd name="T48" fmla="*/ 1312 w 1464"/>
                  <a:gd name="T49" fmla="*/ 620 h 1217"/>
                  <a:gd name="T50" fmla="*/ 1396 w 1464"/>
                  <a:gd name="T51" fmla="*/ 620 h 1217"/>
                  <a:gd name="T52" fmla="*/ 732 w 1464"/>
                  <a:gd name="T53" fmla="*/ 43 h 1217"/>
                  <a:gd name="T54" fmla="*/ 466 w 1464"/>
                  <a:gd name="T55" fmla="*/ 273 h 1217"/>
                  <a:gd name="T56" fmla="*/ 447 w 1464"/>
                  <a:gd name="T57" fmla="*/ 276 h 1217"/>
                  <a:gd name="T58" fmla="*/ 437 w 1464"/>
                  <a:gd name="T59" fmla="*/ 260 h 1217"/>
                  <a:gd name="T60" fmla="*/ 437 w 1464"/>
                  <a:gd name="T61" fmla="*/ 158 h 1217"/>
                  <a:gd name="T62" fmla="*/ 329 w 1464"/>
                  <a:gd name="T63" fmla="*/ 158 h 1217"/>
                  <a:gd name="T64" fmla="*/ 329 w 1464"/>
                  <a:gd name="T65" fmla="*/ 384 h 1217"/>
                  <a:gd name="T66" fmla="*/ 323 w 1464"/>
                  <a:gd name="T67" fmla="*/ 398 h 1217"/>
                  <a:gd name="T68" fmla="*/ 67 w 1464"/>
                  <a:gd name="T69" fmla="*/ 620 h 1217"/>
                  <a:gd name="T70" fmla="*/ 152 w 1464"/>
                  <a:gd name="T71" fmla="*/ 620 h 1217"/>
                  <a:gd name="T72" fmla="*/ 170 w 1464"/>
                  <a:gd name="T73" fmla="*/ 638 h 1217"/>
                  <a:gd name="T74" fmla="*/ 170 w 1464"/>
                  <a:gd name="T75" fmla="*/ 1181 h 1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464" h="1217">
                    <a:moveTo>
                      <a:pt x="1312" y="1217"/>
                    </a:moveTo>
                    <a:cubicBezTo>
                      <a:pt x="152" y="1217"/>
                      <a:pt x="152" y="1217"/>
                      <a:pt x="152" y="1217"/>
                    </a:cubicBezTo>
                    <a:cubicBezTo>
                      <a:pt x="142" y="1217"/>
                      <a:pt x="134" y="1209"/>
                      <a:pt x="134" y="1199"/>
                    </a:cubicBezTo>
                    <a:cubicBezTo>
                      <a:pt x="134" y="656"/>
                      <a:pt x="134" y="656"/>
                      <a:pt x="134" y="656"/>
                    </a:cubicBezTo>
                    <a:cubicBezTo>
                      <a:pt x="19" y="656"/>
                      <a:pt x="19" y="656"/>
                      <a:pt x="19" y="656"/>
                    </a:cubicBezTo>
                    <a:cubicBezTo>
                      <a:pt x="12" y="656"/>
                      <a:pt x="5" y="651"/>
                      <a:pt x="2" y="644"/>
                    </a:cubicBezTo>
                    <a:cubicBezTo>
                      <a:pt x="0" y="637"/>
                      <a:pt x="2" y="629"/>
                      <a:pt x="7" y="624"/>
                    </a:cubicBezTo>
                    <a:cubicBezTo>
                      <a:pt x="293" y="376"/>
                      <a:pt x="293" y="376"/>
                      <a:pt x="293" y="376"/>
                    </a:cubicBezTo>
                    <a:cubicBezTo>
                      <a:pt x="293" y="140"/>
                      <a:pt x="293" y="140"/>
                      <a:pt x="293" y="140"/>
                    </a:cubicBezTo>
                    <a:cubicBezTo>
                      <a:pt x="293" y="130"/>
                      <a:pt x="301" y="122"/>
                      <a:pt x="311" y="122"/>
                    </a:cubicBezTo>
                    <a:cubicBezTo>
                      <a:pt x="455" y="122"/>
                      <a:pt x="455" y="122"/>
                      <a:pt x="455" y="122"/>
                    </a:cubicBezTo>
                    <a:cubicBezTo>
                      <a:pt x="465" y="122"/>
                      <a:pt x="473" y="130"/>
                      <a:pt x="473" y="140"/>
                    </a:cubicBezTo>
                    <a:cubicBezTo>
                      <a:pt x="473" y="220"/>
                      <a:pt x="473" y="220"/>
                      <a:pt x="473" y="220"/>
                    </a:cubicBezTo>
                    <a:cubicBezTo>
                      <a:pt x="720" y="5"/>
                      <a:pt x="720" y="5"/>
                      <a:pt x="720" y="5"/>
                    </a:cubicBezTo>
                    <a:cubicBezTo>
                      <a:pt x="727" y="0"/>
                      <a:pt x="737" y="0"/>
                      <a:pt x="744" y="5"/>
                    </a:cubicBezTo>
                    <a:cubicBezTo>
                      <a:pt x="1456" y="624"/>
                      <a:pt x="1456" y="624"/>
                      <a:pt x="1456" y="624"/>
                    </a:cubicBezTo>
                    <a:cubicBezTo>
                      <a:pt x="1462" y="629"/>
                      <a:pt x="1464" y="637"/>
                      <a:pt x="1461" y="644"/>
                    </a:cubicBezTo>
                    <a:cubicBezTo>
                      <a:pt x="1458" y="651"/>
                      <a:pt x="1452" y="656"/>
                      <a:pt x="1444" y="656"/>
                    </a:cubicBezTo>
                    <a:cubicBezTo>
                      <a:pt x="1330" y="656"/>
                      <a:pt x="1330" y="656"/>
                      <a:pt x="1330" y="656"/>
                    </a:cubicBezTo>
                    <a:cubicBezTo>
                      <a:pt x="1330" y="1199"/>
                      <a:pt x="1330" y="1199"/>
                      <a:pt x="1330" y="1199"/>
                    </a:cubicBezTo>
                    <a:cubicBezTo>
                      <a:pt x="1330" y="1209"/>
                      <a:pt x="1322" y="1217"/>
                      <a:pt x="1312" y="1217"/>
                    </a:cubicBezTo>
                    <a:close/>
                    <a:moveTo>
                      <a:pt x="170" y="1181"/>
                    </a:moveTo>
                    <a:cubicBezTo>
                      <a:pt x="1294" y="1181"/>
                      <a:pt x="1294" y="1181"/>
                      <a:pt x="1294" y="1181"/>
                    </a:cubicBezTo>
                    <a:cubicBezTo>
                      <a:pt x="1294" y="638"/>
                      <a:pt x="1294" y="638"/>
                      <a:pt x="1294" y="638"/>
                    </a:cubicBezTo>
                    <a:cubicBezTo>
                      <a:pt x="1294" y="628"/>
                      <a:pt x="1302" y="620"/>
                      <a:pt x="1312" y="620"/>
                    </a:cubicBezTo>
                    <a:cubicBezTo>
                      <a:pt x="1396" y="620"/>
                      <a:pt x="1396" y="620"/>
                      <a:pt x="1396" y="620"/>
                    </a:cubicBezTo>
                    <a:cubicBezTo>
                      <a:pt x="732" y="43"/>
                      <a:pt x="732" y="43"/>
                      <a:pt x="732" y="43"/>
                    </a:cubicBezTo>
                    <a:cubicBezTo>
                      <a:pt x="466" y="273"/>
                      <a:pt x="466" y="273"/>
                      <a:pt x="466" y="273"/>
                    </a:cubicBezTo>
                    <a:cubicBezTo>
                      <a:pt x="461" y="278"/>
                      <a:pt x="454" y="279"/>
                      <a:pt x="447" y="276"/>
                    </a:cubicBezTo>
                    <a:cubicBezTo>
                      <a:pt x="441" y="273"/>
                      <a:pt x="437" y="267"/>
                      <a:pt x="437" y="260"/>
                    </a:cubicBezTo>
                    <a:cubicBezTo>
                      <a:pt x="437" y="158"/>
                      <a:pt x="437" y="158"/>
                      <a:pt x="437" y="158"/>
                    </a:cubicBezTo>
                    <a:cubicBezTo>
                      <a:pt x="329" y="158"/>
                      <a:pt x="329" y="158"/>
                      <a:pt x="329" y="158"/>
                    </a:cubicBezTo>
                    <a:cubicBezTo>
                      <a:pt x="329" y="384"/>
                      <a:pt x="329" y="384"/>
                      <a:pt x="329" y="384"/>
                    </a:cubicBezTo>
                    <a:cubicBezTo>
                      <a:pt x="329" y="390"/>
                      <a:pt x="327" y="395"/>
                      <a:pt x="323" y="398"/>
                    </a:cubicBezTo>
                    <a:cubicBezTo>
                      <a:pt x="67" y="620"/>
                      <a:pt x="67" y="620"/>
                      <a:pt x="67" y="620"/>
                    </a:cubicBezTo>
                    <a:cubicBezTo>
                      <a:pt x="152" y="620"/>
                      <a:pt x="152" y="620"/>
                      <a:pt x="152" y="620"/>
                    </a:cubicBezTo>
                    <a:cubicBezTo>
                      <a:pt x="162" y="620"/>
                      <a:pt x="170" y="628"/>
                      <a:pt x="170" y="638"/>
                    </a:cubicBezTo>
                    <a:lnTo>
                      <a:pt x="170" y="1181"/>
                    </a:lnTo>
                    <a:close/>
                  </a:path>
                </a:pathLst>
              </a:custGeom>
              <a:solidFill>
                <a:schemeClr val="tx1"/>
              </a:solidFill>
              <a:ln w="6350">
                <a:solidFill>
                  <a:schemeClr val="tx1"/>
                </a:solidFill>
              </a:ln>
            </p:spPr>
            <p:txBody>
              <a:bodyPr vert="horz" wrap="square" lIns="91440" tIns="45720" rIns="91440" bIns="45720" numCol="1" anchor="t" anchorCtr="0" compatLnSpc="1">
                <a:prstTxWarp prst="textNoShape">
                  <a:avLst/>
                </a:prstTxWarp>
              </a:bodyPr>
              <a:lstStyle/>
              <a:p>
                <a:endParaRPr lang="en-US" dirty="0">
                  <a:solidFill>
                    <a:srgbClr val="FFFFFF"/>
                  </a:solidFill>
                </a:endParaRPr>
              </a:p>
            </p:txBody>
          </p:sp>
          <p:sp>
            <p:nvSpPr>
              <p:cNvPr id="429" name="Freeform 18"/>
              <p:cNvSpPr>
                <a:spLocks/>
              </p:cNvSpPr>
              <p:nvPr/>
            </p:nvSpPr>
            <p:spPr bwMode="auto">
              <a:xfrm>
                <a:off x="4237" y="786"/>
                <a:ext cx="1122" cy="1120"/>
              </a:xfrm>
              <a:custGeom>
                <a:avLst/>
                <a:gdLst>
                  <a:gd name="T0" fmla="*/ 383 w 474"/>
                  <a:gd name="T1" fmla="*/ 473 h 473"/>
                  <a:gd name="T2" fmla="*/ 363 w 474"/>
                  <a:gd name="T3" fmla="*/ 466 h 473"/>
                  <a:gd name="T4" fmla="*/ 361 w 474"/>
                  <a:gd name="T5" fmla="*/ 424 h 473"/>
                  <a:gd name="T6" fmla="*/ 409 w 474"/>
                  <a:gd name="T7" fmla="*/ 278 h 473"/>
                  <a:gd name="T8" fmla="*/ 340 w 474"/>
                  <a:gd name="T9" fmla="*/ 139 h 473"/>
                  <a:gd name="T10" fmla="*/ 55 w 474"/>
                  <a:gd name="T11" fmla="*/ 159 h 473"/>
                  <a:gd name="T12" fmla="*/ 13 w 474"/>
                  <a:gd name="T13" fmla="*/ 162 h 473"/>
                  <a:gd name="T14" fmla="*/ 10 w 474"/>
                  <a:gd name="T15" fmla="*/ 120 h 473"/>
                  <a:gd name="T16" fmla="*/ 379 w 474"/>
                  <a:gd name="T17" fmla="*/ 94 h 473"/>
                  <a:gd name="T18" fmla="*/ 469 w 474"/>
                  <a:gd name="T19" fmla="*/ 273 h 473"/>
                  <a:gd name="T20" fmla="*/ 406 w 474"/>
                  <a:gd name="T21" fmla="*/ 463 h 473"/>
                  <a:gd name="T22" fmla="*/ 383 w 474"/>
                  <a:gd name="T23" fmla="*/ 473 h 4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74" h="473">
                    <a:moveTo>
                      <a:pt x="383" y="473"/>
                    </a:moveTo>
                    <a:cubicBezTo>
                      <a:pt x="376" y="473"/>
                      <a:pt x="369" y="471"/>
                      <a:pt x="363" y="466"/>
                    </a:cubicBezTo>
                    <a:cubicBezTo>
                      <a:pt x="351" y="455"/>
                      <a:pt x="350" y="436"/>
                      <a:pt x="361" y="424"/>
                    </a:cubicBezTo>
                    <a:cubicBezTo>
                      <a:pt x="396" y="383"/>
                      <a:pt x="413" y="331"/>
                      <a:pt x="409" y="278"/>
                    </a:cubicBezTo>
                    <a:cubicBezTo>
                      <a:pt x="405" y="224"/>
                      <a:pt x="381" y="175"/>
                      <a:pt x="340" y="139"/>
                    </a:cubicBezTo>
                    <a:cubicBezTo>
                      <a:pt x="256" y="66"/>
                      <a:pt x="128" y="75"/>
                      <a:pt x="55" y="159"/>
                    </a:cubicBezTo>
                    <a:cubicBezTo>
                      <a:pt x="45" y="172"/>
                      <a:pt x="26" y="173"/>
                      <a:pt x="13" y="162"/>
                    </a:cubicBezTo>
                    <a:cubicBezTo>
                      <a:pt x="1" y="151"/>
                      <a:pt x="0" y="132"/>
                      <a:pt x="10" y="120"/>
                    </a:cubicBezTo>
                    <a:cubicBezTo>
                      <a:pt x="105" y="11"/>
                      <a:pt x="270" y="0"/>
                      <a:pt x="379" y="94"/>
                    </a:cubicBezTo>
                    <a:cubicBezTo>
                      <a:pt x="432" y="140"/>
                      <a:pt x="464" y="204"/>
                      <a:pt x="469" y="273"/>
                    </a:cubicBezTo>
                    <a:cubicBezTo>
                      <a:pt x="474" y="343"/>
                      <a:pt x="451" y="410"/>
                      <a:pt x="406" y="463"/>
                    </a:cubicBezTo>
                    <a:cubicBezTo>
                      <a:pt x="400" y="470"/>
                      <a:pt x="391" y="473"/>
                      <a:pt x="383" y="47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430" name="Freeform 19"/>
              <p:cNvSpPr>
                <a:spLocks/>
              </p:cNvSpPr>
              <p:nvPr/>
            </p:nvSpPr>
            <p:spPr bwMode="auto">
              <a:xfrm>
                <a:off x="4538" y="1252"/>
                <a:ext cx="414" cy="393"/>
              </a:xfrm>
              <a:custGeom>
                <a:avLst/>
                <a:gdLst>
                  <a:gd name="T0" fmla="*/ 129 w 175"/>
                  <a:gd name="T1" fmla="*/ 166 h 166"/>
                  <a:gd name="T2" fmla="*/ 109 w 175"/>
                  <a:gd name="T3" fmla="*/ 159 h 166"/>
                  <a:gd name="T4" fmla="*/ 106 w 175"/>
                  <a:gd name="T5" fmla="*/ 117 h 166"/>
                  <a:gd name="T6" fmla="*/ 114 w 175"/>
                  <a:gd name="T7" fmla="*/ 92 h 166"/>
                  <a:gd name="T8" fmla="*/ 103 w 175"/>
                  <a:gd name="T9" fmla="*/ 69 h 166"/>
                  <a:gd name="T10" fmla="*/ 78 w 175"/>
                  <a:gd name="T11" fmla="*/ 61 h 166"/>
                  <a:gd name="T12" fmla="*/ 56 w 175"/>
                  <a:gd name="T13" fmla="*/ 73 h 166"/>
                  <a:gd name="T14" fmla="*/ 14 w 175"/>
                  <a:gd name="T15" fmla="*/ 76 h 166"/>
                  <a:gd name="T16" fmla="*/ 11 w 175"/>
                  <a:gd name="T17" fmla="*/ 34 h 166"/>
                  <a:gd name="T18" fmla="*/ 74 w 175"/>
                  <a:gd name="T19" fmla="*/ 2 h 166"/>
                  <a:gd name="T20" fmla="*/ 142 w 175"/>
                  <a:gd name="T21" fmla="*/ 24 h 166"/>
                  <a:gd name="T22" fmla="*/ 174 w 175"/>
                  <a:gd name="T23" fmla="*/ 88 h 166"/>
                  <a:gd name="T24" fmla="*/ 151 w 175"/>
                  <a:gd name="T25" fmla="*/ 156 h 166"/>
                  <a:gd name="T26" fmla="*/ 129 w 175"/>
                  <a:gd name="T27" fmla="*/ 166 h 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5" h="166">
                    <a:moveTo>
                      <a:pt x="129" y="166"/>
                    </a:moveTo>
                    <a:cubicBezTo>
                      <a:pt x="122" y="166"/>
                      <a:pt x="115" y="163"/>
                      <a:pt x="109" y="159"/>
                    </a:cubicBezTo>
                    <a:cubicBezTo>
                      <a:pt x="97" y="148"/>
                      <a:pt x="95" y="129"/>
                      <a:pt x="106" y="117"/>
                    </a:cubicBezTo>
                    <a:cubicBezTo>
                      <a:pt x="112" y="110"/>
                      <a:pt x="115" y="101"/>
                      <a:pt x="114" y="92"/>
                    </a:cubicBezTo>
                    <a:cubicBezTo>
                      <a:pt x="114" y="83"/>
                      <a:pt x="109" y="75"/>
                      <a:pt x="103" y="69"/>
                    </a:cubicBezTo>
                    <a:cubicBezTo>
                      <a:pt x="96" y="64"/>
                      <a:pt x="87" y="61"/>
                      <a:pt x="78" y="61"/>
                    </a:cubicBezTo>
                    <a:cubicBezTo>
                      <a:pt x="70" y="62"/>
                      <a:pt x="62" y="66"/>
                      <a:pt x="56" y="73"/>
                    </a:cubicBezTo>
                    <a:cubicBezTo>
                      <a:pt x="45" y="85"/>
                      <a:pt x="26" y="86"/>
                      <a:pt x="14" y="76"/>
                    </a:cubicBezTo>
                    <a:cubicBezTo>
                      <a:pt x="1" y="65"/>
                      <a:pt x="0" y="46"/>
                      <a:pt x="11" y="34"/>
                    </a:cubicBezTo>
                    <a:cubicBezTo>
                      <a:pt x="27" y="15"/>
                      <a:pt x="50" y="4"/>
                      <a:pt x="74" y="2"/>
                    </a:cubicBezTo>
                    <a:cubicBezTo>
                      <a:pt x="99" y="0"/>
                      <a:pt x="123" y="8"/>
                      <a:pt x="142" y="24"/>
                    </a:cubicBezTo>
                    <a:cubicBezTo>
                      <a:pt x="161" y="41"/>
                      <a:pt x="172" y="63"/>
                      <a:pt x="174" y="88"/>
                    </a:cubicBezTo>
                    <a:cubicBezTo>
                      <a:pt x="175" y="113"/>
                      <a:pt x="167" y="137"/>
                      <a:pt x="151" y="156"/>
                    </a:cubicBezTo>
                    <a:cubicBezTo>
                      <a:pt x="145" y="162"/>
                      <a:pt x="137" y="166"/>
                      <a:pt x="129" y="166"/>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
            <p:nvSpPr>
              <p:cNvPr id="431" name="Freeform 20"/>
              <p:cNvSpPr>
                <a:spLocks/>
              </p:cNvSpPr>
              <p:nvPr/>
            </p:nvSpPr>
            <p:spPr bwMode="auto">
              <a:xfrm>
                <a:off x="3956" y="372"/>
                <a:ext cx="1879" cy="1777"/>
              </a:xfrm>
              <a:custGeom>
                <a:avLst/>
                <a:gdLst>
                  <a:gd name="T0" fmla="*/ 620 w 794"/>
                  <a:gd name="T1" fmla="*/ 751 h 751"/>
                  <a:gd name="T2" fmla="*/ 601 w 794"/>
                  <a:gd name="T3" fmla="*/ 744 h 751"/>
                  <a:gd name="T4" fmla="*/ 598 w 794"/>
                  <a:gd name="T5" fmla="*/ 702 h 751"/>
                  <a:gd name="T6" fmla="*/ 562 w 794"/>
                  <a:gd name="T7" fmla="*/ 196 h 751"/>
                  <a:gd name="T8" fmla="*/ 56 w 794"/>
                  <a:gd name="T9" fmla="*/ 231 h 751"/>
                  <a:gd name="T10" fmla="*/ 14 w 794"/>
                  <a:gd name="T11" fmla="*/ 234 h 751"/>
                  <a:gd name="T12" fmla="*/ 11 w 794"/>
                  <a:gd name="T13" fmla="*/ 192 h 751"/>
                  <a:gd name="T14" fmla="*/ 601 w 794"/>
                  <a:gd name="T15" fmla="*/ 151 h 751"/>
                  <a:gd name="T16" fmla="*/ 643 w 794"/>
                  <a:gd name="T17" fmla="*/ 741 h 751"/>
                  <a:gd name="T18" fmla="*/ 620 w 794"/>
                  <a:gd name="T19" fmla="*/ 751 h 7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94" h="751">
                    <a:moveTo>
                      <a:pt x="620" y="751"/>
                    </a:moveTo>
                    <a:cubicBezTo>
                      <a:pt x="613" y="751"/>
                      <a:pt x="607" y="749"/>
                      <a:pt x="601" y="744"/>
                    </a:cubicBezTo>
                    <a:cubicBezTo>
                      <a:pt x="588" y="733"/>
                      <a:pt x="587" y="714"/>
                      <a:pt x="598" y="702"/>
                    </a:cubicBezTo>
                    <a:cubicBezTo>
                      <a:pt x="727" y="553"/>
                      <a:pt x="711" y="326"/>
                      <a:pt x="562" y="196"/>
                    </a:cubicBezTo>
                    <a:cubicBezTo>
                      <a:pt x="412" y="67"/>
                      <a:pt x="185" y="82"/>
                      <a:pt x="56" y="231"/>
                    </a:cubicBezTo>
                    <a:cubicBezTo>
                      <a:pt x="45" y="244"/>
                      <a:pt x="26" y="245"/>
                      <a:pt x="14" y="234"/>
                    </a:cubicBezTo>
                    <a:cubicBezTo>
                      <a:pt x="1" y="224"/>
                      <a:pt x="0" y="205"/>
                      <a:pt x="11" y="192"/>
                    </a:cubicBezTo>
                    <a:cubicBezTo>
                      <a:pt x="162" y="18"/>
                      <a:pt x="426" y="0"/>
                      <a:pt x="601" y="151"/>
                    </a:cubicBezTo>
                    <a:cubicBezTo>
                      <a:pt x="775" y="303"/>
                      <a:pt x="794" y="567"/>
                      <a:pt x="643" y="741"/>
                    </a:cubicBezTo>
                    <a:cubicBezTo>
                      <a:pt x="637" y="748"/>
                      <a:pt x="629" y="751"/>
                      <a:pt x="620" y="75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grpSp>
      </p:grpSp>
      <p:sp>
        <p:nvSpPr>
          <p:cNvPr id="439" name="TextBox 438"/>
          <p:cNvSpPr txBox="1"/>
          <p:nvPr/>
        </p:nvSpPr>
        <p:spPr>
          <a:xfrm>
            <a:off x="10048182" y="5917787"/>
            <a:ext cx="1012380" cy="307738"/>
          </a:xfrm>
          <a:prstGeom prst="rect">
            <a:avLst/>
          </a:prstGeom>
          <a:noFill/>
        </p:spPr>
        <p:txBody>
          <a:bodyPr wrap="none" lIns="121882" tIns="60941" rIns="121882" bIns="60941" rtlCol="0">
            <a:spAutoFit/>
          </a:bodyPr>
          <a:lstStyle/>
          <a:p>
            <a:pPr algn="ctr" defTabSz="914126">
              <a:defRPr/>
            </a:pPr>
            <a:r>
              <a:rPr lang="en-US" sz="1200" kern="0" dirty="0">
                <a:solidFill>
                  <a:sysClr val="windowText" lastClr="000000"/>
                </a:solidFill>
              </a:rPr>
              <a:t>IOT  Devices</a:t>
            </a:r>
          </a:p>
        </p:txBody>
      </p:sp>
      <p:sp>
        <p:nvSpPr>
          <p:cNvPr id="440" name="TextBox 439"/>
          <p:cNvSpPr txBox="1"/>
          <p:nvPr/>
        </p:nvSpPr>
        <p:spPr>
          <a:xfrm>
            <a:off x="8489713" y="5917787"/>
            <a:ext cx="1302524" cy="307738"/>
          </a:xfrm>
          <a:prstGeom prst="rect">
            <a:avLst/>
          </a:prstGeom>
          <a:noFill/>
        </p:spPr>
        <p:txBody>
          <a:bodyPr wrap="none" lIns="121882" tIns="60941" rIns="121882" bIns="60941" rtlCol="0">
            <a:spAutoFit/>
          </a:bodyPr>
          <a:lstStyle/>
          <a:p>
            <a:pPr algn="ctr" defTabSz="914126">
              <a:defRPr/>
            </a:pPr>
            <a:r>
              <a:rPr lang="en-US" sz="1200" kern="0" dirty="0">
                <a:solidFill>
                  <a:sysClr val="windowText" lastClr="000000"/>
                </a:solidFill>
              </a:rPr>
              <a:t>Personal Devices</a:t>
            </a:r>
          </a:p>
        </p:txBody>
      </p:sp>
      <p:grpSp>
        <p:nvGrpSpPr>
          <p:cNvPr id="458" name="Group 457"/>
          <p:cNvGrpSpPr/>
          <p:nvPr/>
        </p:nvGrpSpPr>
        <p:grpSpPr>
          <a:xfrm>
            <a:off x="7629542" y="5632232"/>
            <a:ext cx="463768" cy="463768"/>
            <a:chOff x="2263538" y="3514381"/>
            <a:chExt cx="498948" cy="498948"/>
          </a:xfrm>
        </p:grpSpPr>
        <p:sp>
          <p:nvSpPr>
            <p:cNvPr id="459" name="Oval 458"/>
            <p:cNvSpPr/>
            <p:nvPr/>
          </p:nvSpPr>
          <p:spPr bwMode="gray">
            <a:xfrm>
              <a:off x="2263538" y="3514381"/>
              <a:ext cx="498948" cy="498948"/>
            </a:xfrm>
            <a:prstGeom prst="ellipse">
              <a:avLst/>
            </a:prstGeom>
            <a:solidFill>
              <a:schemeClr val="tx1"/>
            </a:solidFill>
            <a:ln w="25400">
              <a:solidFill>
                <a:schemeClr val="bg2"/>
              </a:solidFill>
              <a:miter lim="800000"/>
              <a:headEnd/>
              <a:tailEnd/>
            </a:ln>
          </p:spPr>
          <p:txBody>
            <a:bodyPr wrap="square" rtlCol="0" anchor="ctr"/>
            <a:lstStyle/>
            <a:p>
              <a:pPr algn="ctr"/>
              <a:endParaRPr lang="en-US" sz="1799" kern="0" dirty="0">
                <a:solidFill>
                  <a:prstClr val="white"/>
                </a:solidFill>
                <a:latin typeface="Arial"/>
              </a:endParaRPr>
            </a:p>
          </p:txBody>
        </p:sp>
        <p:grpSp>
          <p:nvGrpSpPr>
            <p:cNvPr id="460" name="Group 14"/>
            <p:cNvGrpSpPr>
              <a:grpSpLocks noChangeAspect="1"/>
            </p:cNvGrpSpPr>
            <p:nvPr/>
          </p:nvGrpSpPr>
          <p:grpSpPr bwMode="auto">
            <a:xfrm>
              <a:off x="2341322" y="3616521"/>
              <a:ext cx="343379" cy="294667"/>
              <a:chOff x="3116" y="1790"/>
              <a:chExt cx="430" cy="369"/>
            </a:xfrm>
          </p:grpSpPr>
          <p:sp>
            <p:nvSpPr>
              <p:cNvPr id="461" name="Freeform 15"/>
              <p:cNvSpPr>
                <a:spLocks/>
              </p:cNvSpPr>
              <p:nvPr/>
            </p:nvSpPr>
            <p:spPr bwMode="auto">
              <a:xfrm>
                <a:off x="3129" y="1803"/>
                <a:ext cx="403" cy="346"/>
              </a:xfrm>
              <a:custGeom>
                <a:avLst/>
                <a:gdLst>
                  <a:gd name="T0" fmla="*/ 64 w 403"/>
                  <a:gd name="T1" fmla="*/ 112 h 346"/>
                  <a:gd name="T2" fmla="*/ 46 w 403"/>
                  <a:gd name="T3" fmla="*/ 52 h 346"/>
                  <a:gd name="T4" fmla="*/ 90 w 403"/>
                  <a:gd name="T5" fmla="*/ 3 h 346"/>
                  <a:gd name="T6" fmla="*/ 142 w 403"/>
                  <a:gd name="T7" fmla="*/ 2 h 346"/>
                  <a:gd name="T8" fmla="*/ 204 w 403"/>
                  <a:gd name="T9" fmla="*/ 10 h 346"/>
                  <a:gd name="T10" fmla="*/ 286 w 403"/>
                  <a:gd name="T11" fmla="*/ 0 h 346"/>
                  <a:gd name="T12" fmla="*/ 340 w 403"/>
                  <a:gd name="T13" fmla="*/ 14 h 346"/>
                  <a:gd name="T14" fmla="*/ 361 w 403"/>
                  <a:gd name="T15" fmla="*/ 72 h 346"/>
                  <a:gd name="T16" fmla="*/ 339 w 403"/>
                  <a:gd name="T17" fmla="*/ 118 h 346"/>
                  <a:gd name="T18" fmla="*/ 387 w 403"/>
                  <a:gd name="T19" fmla="*/ 167 h 346"/>
                  <a:gd name="T20" fmla="*/ 403 w 403"/>
                  <a:gd name="T21" fmla="*/ 255 h 346"/>
                  <a:gd name="T22" fmla="*/ 336 w 403"/>
                  <a:gd name="T23" fmla="*/ 280 h 346"/>
                  <a:gd name="T24" fmla="*/ 335 w 403"/>
                  <a:gd name="T25" fmla="*/ 312 h 346"/>
                  <a:gd name="T26" fmla="*/ 203 w 403"/>
                  <a:gd name="T27" fmla="*/ 346 h 346"/>
                  <a:gd name="T28" fmla="*/ 65 w 403"/>
                  <a:gd name="T29" fmla="*/ 305 h 346"/>
                  <a:gd name="T30" fmla="*/ 61 w 403"/>
                  <a:gd name="T31" fmla="*/ 283 h 346"/>
                  <a:gd name="T32" fmla="*/ 0 w 403"/>
                  <a:gd name="T33" fmla="*/ 261 h 346"/>
                  <a:gd name="T34" fmla="*/ 13 w 403"/>
                  <a:gd name="T35" fmla="*/ 172 h 346"/>
                  <a:gd name="T36" fmla="*/ 64 w 403"/>
                  <a:gd name="T37" fmla="*/ 112 h 3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03" h="346">
                    <a:moveTo>
                      <a:pt x="64" y="112"/>
                    </a:moveTo>
                    <a:lnTo>
                      <a:pt x="46" y="52"/>
                    </a:lnTo>
                    <a:lnTo>
                      <a:pt x="90" y="3"/>
                    </a:lnTo>
                    <a:lnTo>
                      <a:pt x="142" y="2"/>
                    </a:lnTo>
                    <a:lnTo>
                      <a:pt x="204" y="10"/>
                    </a:lnTo>
                    <a:lnTo>
                      <a:pt x="286" y="0"/>
                    </a:lnTo>
                    <a:lnTo>
                      <a:pt x="340" y="14"/>
                    </a:lnTo>
                    <a:lnTo>
                      <a:pt x="361" y="72"/>
                    </a:lnTo>
                    <a:lnTo>
                      <a:pt x="339" y="118"/>
                    </a:lnTo>
                    <a:lnTo>
                      <a:pt x="387" y="167"/>
                    </a:lnTo>
                    <a:lnTo>
                      <a:pt x="403" y="255"/>
                    </a:lnTo>
                    <a:lnTo>
                      <a:pt x="336" y="280"/>
                    </a:lnTo>
                    <a:lnTo>
                      <a:pt x="335" y="312"/>
                    </a:lnTo>
                    <a:lnTo>
                      <a:pt x="203" y="346"/>
                    </a:lnTo>
                    <a:lnTo>
                      <a:pt x="65" y="305"/>
                    </a:lnTo>
                    <a:lnTo>
                      <a:pt x="61" y="283"/>
                    </a:lnTo>
                    <a:lnTo>
                      <a:pt x="0" y="261"/>
                    </a:lnTo>
                    <a:lnTo>
                      <a:pt x="13" y="172"/>
                    </a:lnTo>
                    <a:lnTo>
                      <a:pt x="64" y="11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ctr" anchorCtr="0" compatLnSpc="1">
                <a:prstTxWarp prst="textNoShape">
                  <a:avLst/>
                </a:prstTxWarp>
              </a:bodyPr>
              <a:lstStyle/>
              <a:p>
                <a:pPr defTabSz="914126">
                  <a:defRPr/>
                </a:pPr>
                <a:endParaRPr lang="en-US" sz="1400" kern="0" dirty="0">
                  <a:solidFill>
                    <a:srgbClr val="000000"/>
                  </a:solidFill>
                  <a:latin typeface="Arial"/>
                </a:endParaRPr>
              </a:p>
            </p:txBody>
          </p:sp>
          <p:sp>
            <p:nvSpPr>
              <p:cNvPr id="462" name="Freeform 16"/>
              <p:cNvSpPr>
                <a:spLocks noEditPoints="1"/>
              </p:cNvSpPr>
              <p:nvPr/>
            </p:nvSpPr>
            <p:spPr bwMode="auto">
              <a:xfrm>
                <a:off x="3116" y="1790"/>
                <a:ext cx="430" cy="369"/>
              </a:xfrm>
              <a:custGeom>
                <a:avLst/>
                <a:gdLst>
                  <a:gd name="T0" fmla="*/ 354 w 418"/>
                  <a:gd name="T1" fmla="*/ 125 h 359"/>
                  <a:gd name="T2" fmla="*/ 294 w 418"/>
                  <a:gd name="T3" fmla="*/ 0 h 359"/>
                  <a:gd name="T4" fmla="*/ 210 w 418"/>
                  <a:gd name="T5" fmla="*/ 6 h 359"/>
                  <a:gd name="T6" fmla="*/ 124 w 418"/>
                  <a:gd name="T7" fmla="*/ 0 h 359"/>
                  <a:gd name="T8" fmla="*/ 64 w 418"/>
                  <a:gd name="T9" fmla="*/ 125 h 359"/>
                  <a:gd name="T10" fmla="*/ 67 w 418"/>
                  <a:gd name="T11" fmla="*/ 301 h 359"/>
                  <a:gd name="T12" fmla="*/ 210 w 418"/>
                  <a:gd name="T13" fmla="*/ 359 h 359"/>
                  <a:gd name="T14" fmla="*/ 352 w 418"/>
                  <a:gd name="T15" fmla="*/ 301 h 359"/>
                  <a:gd name="T16" fmla="*/ 294 w 418"/>
                  <a:gd name="T17" fmla="*/ 24 h 359"/>
                  <a:gd name="T18" fmla="*/ 325 w 418"/>
                  <a:gd name="T19" fmla="*/ 120 h 359"/>
                  <a:gd name="T20" fmla="*/ 294 w 418"/>
                  <a:gd name="T21" fmla="*/ 130 h 359"/>
                  <a:gd name="T22" fmla="*/ 281 w 418"/>
                  <a:gd name="T23" fmla="*/ 128 h 359"/>
                  <a:gd name="T24" fmla="*/ 286 w 418"/>
                  <a:gd name="T25" fmla="*/ 115 h 359"/>
                  <a:gd name="T26" fmla="*/ 269 w 418"/>
                  <a:gd name="T27" fmla="*/ 40 h 359"/>
                  <a:gd name="T28" fmla="*/ 294 w 418"/>
                  <a:gd name="T29" fmla="*/ 24 h 359"/>
                  <a:gd name="T30" fmla="*/ 173 w 418"/>
                  <a:gd name="T31" fmla="*/ 41 h 359"/>
                  <a:gd name="T32" fmla="*/ 210 w 418"/>
                  <a:gd name="T33" fmla="*/ 30 h 359"/>
                  <a:gd name="T34" fmla="*/ 246 w 418"/>
                  <a:gd name="T35" fmla="*/ 41 h 359"/>
                  <a:gd name="T36" fmla="*/ 257 w 418"/>
                  <a:gd name="T37" fmla="*/ 51 h 359"/>
                  <a:gd name="T38" fmla="*/ 268 w 418"/>
                  <a:gd name="T39" fmla="*/ 119 h 359"/>
                  <a:gd name="T40" fmla="*/ 262 w 418"/>
                  <a:gd name="T41" fmla="*/ 129 h 359"/>
                  <a:gd name="T42" fmla="*/ 257 w 418"/>
                  <a:gd name="T43" fmla="*/ 135 h 359"/>
                  <a:gd name="T44" fmla="*/ 237 w 418"/>
                  <a:gd name="T45" fmla="*/ 150 h 359"/>
                  <a:gd name="T46" fmla="*/ 221 w 418"/>
                  <a:gd name="T47" fmla="*/ 156 h 359"/>
                  <a:gd name="T48" fmla="*/ 210 w 418"/>
                  <a:gd name="T49" fmla="*/ 157 h 359"/>
                  <a:gd name="T50" fmla="*/ 198 w 418"/>
                  <a:gd name="T51" fmla="*/ 156 h 359"/>
                  <a:gd name="T52" fmla="*/ 183 w 418"/>
                  <a:gd name="T53" fmla="*/ 150 h 359"/>
                  <a:gd name="T54" fmla="*/ 162 w 418"/>
                  <a:gd name="T55" fmla="*/ 135 h 359"/>
                  <a:gd name="T56" fmla="*/ 157 w 418"/>
                  <a:gd name="T57" fmla="*/ 128 h 359"/>
                  <a:gd name="T58" fmla="*/ 152 w 418"/>
                  <a:gd name="T59" fmla="*/ 119 h 359"/>
                  <a:gd name="T60" fmla="*/ 162 w 418"/>
                  <a:gd name="T61" fmla="*/ 51 h 359"/>
                  <a:gd name="T62" fmla="*/ 124 w 418"/>
                  <a:gd name="T63" fmla="*/ 24 h 359"/>
                  <a:gd name="T64" fmla="*/ 150 w 418"/>
                  <a:gd name="T65" fmla="*/ 41 h 359"/>
                  <a:gd name="T66" fmla="*/ 133 w 418"/>
                  <a:gd name="T67" fmla="*/ 115 h 359"/>
                  <a:gd name="T68" fmla="*/ 138 w 418"/>
                  <a:gd name="T69" fmla="*/ 128 h 359"/>
                  <a:gd name="T70" fmla="*/ 124 w 418"/>
                  <a:gd name="T71" fmla="*/ 130 h 359"/>
                  <a:gd name="T72" fmla="*/ 93 w 418"/>
                  <a:gd name="T73" fmla="*/ 120 h 359"/>
                  <a:gd name="T74" fmla="*/ 124 w 418"/>
                  <a:gd name="T75" fmla="*/ 24 h 359"/>
                  <a:gd name="T76" fmla="*/ 24 w 418"/>
                  <a:gd name="T77" fmla="*/ 257 h 359"/>
                  <a:gd name="T78" fmla="*/ 102 w 418"/>
                  <a:gd name="T79" fmla="*/ 142 h 359"/>
                  <a:gd name="T80" fmla="*/ 147 w 418"/>
                  <a:gd name="T81" fmla="*/ 142 h 359"/>
                  <a:gd name="T82" fmla="*/ 78 w 418"/>
                  <a:gd name="T83" fmla="*/ 270 h 359"/>
                  <a:gd name="T84" fmla="*/ 210 w 418"/>
                  <a:gd name="T85" fmla="*/ 335 h 359"/>
                  <a:gd name="T86" fmla="*/ 91 w 418"/>
                  <a:gd name="T87" fmla="*/ 296 h 359"/>
                  <a:gd name="T88" fmla="*/ 92 w 418"/>
                  <a:gd name="T89" fmla="*/ 280 h 359"/>
                  <a:gd name="T90" fmla="*/ 171 w 418"/>
                  <a:gd name="T91" fmla="*/ 163 h 359"/>
                  <a:gd name="T92" fmla="*/ 202 w 418"/>
                  <a:gd name="T93" fmla="*/ 172 h 359"/>
                  <a:gd name="T94" fmla="*/ 210 w 418"/>
                  <a:gd name="T95" fmla="*/ 173 h 359"/>
                  <a:gd name="T96" fmla="*/ 217 w 418"/>
                  <a:gd name="T97" fmla="*/ 172 h 359"/>
                  <a:gd name="T98" fmla="*/ 248 w 418"/>
                  <a:gd name="T99" fmla="*/ 163 h 359"/>
                  <a:gd name="T100" fmla="*/ 327 w 418"/>
                  <a:gd name="T101" fmla="*/ 280 h 359"/>
                  <a:gd name="T102" fmla="*/ 328 w 418"/>
                  <a:gd name="T103" fmla="*/ 296 h 359"/>
                  <a:gd name="T104" fmla="*/ 210 w 418"/>
                  <a:gd name="T105" fmla="*/ 335 h 359"/>
                  <a:gd name="T106" fmla="*/ 342 w 418"/>
                  <a:gd name="T107" fmla="*/ 270 h 359"/>
                  <a:gd name="T108" fmla="*/ 272 w 418"/>
                  <a:gd name="T109" fmla="*/ 142 h 359"/>
                  <a:gd name="T110" fmla="*/ 317 w 418"/>
                  <a:gd name="T111" fmla="*/ 142 h 359"/>
                  <a:gd name="T112" fmla="*/ 394 w 418"/>
                  <a:gd name="T113" fmla="*/ 257 h 3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418" h="359">
                    <a:moveTo>
                      <a:pt x="418" y="257"/>
                    </a:moveTo>
                    <a:cubicBezTo>
                      <a:pt x="418" y="201"/>
                      <a:pt x="393" y="151"/>
                      <a:pt x="354" y="125"/>
                    </a:cubicBezTo>
                    <a:cubicBezTo>
                      <a:pt x="365" y="112"/>
                      <a:pt x="371" y="95"/>
                      <a:pt x="371" y="77"/>
                    </a:cubicBezTo>
                    <a:cubicBezTo>
                      <a:pt x="371" y="35"/>
                      <a:pt x="337" y="0"/>
                      <a:pt x="294" y="0"/>
                    </a:cubicBezTo>
                    <a:cubicBezTo>
                      <a:pt x="278" y="0"/>
                      <a:pt x="262" y="5"/>
                      <a:pt x="249" y="15"/>
                    </a:cubicBezTo>
                    <a:cubicBezTo>
                      <a:pt x="237" y="9"/>
                      <a:pt x="224" y="6"/>
                      <a:pt x="210" y="6"/>
                    </a:cubicBezTo>
                    <a:cubicBezTo>
                      <a:pt x="196" y="6"/>
                      <a:pt x="182" y="9"/>
                      <a:pt x="170" y="15"/>
                    </a:cubicBezTo>
                    <a:cubicBezTo>
                      <a:pt x="157" y="6"/>
                      <a:pt x="141" y="0"/>
                      <a:pt x="124" y="0"/>
                    </a:cubicBezTo>
                    <a:cubicBezTo>
                      <a:pt x="82" y="0"/>
                      <a:pt x="47" y="35"/>
                      <a:pt x="47" y="77"/>
                    </a:cubicBezTo>
                    <a:cubicBezTo>
                      <a:pt x="47" y="95"/>
                      <a:pt x="54" y="112"/>
                      <a:pt x="64" y="125"/>
                    </a:cubicBezTo>
                    <a:cubicBezTo>
                      <a:pt x="25" y="151"/>
                      <a:pt x="0" y="201"/>
                      <a:pt x="0" y="257"/>
                    </a:cubicBezTo>
                    <a:cubicBezTo>
                      <a:pt x="0" y="284"/>
                      <a:pt x="37" y="296"/>
                      <a:pt x="67" y="301"/>
                    </a:cubicBezTo>
                    <a:cubicBezTo>
                      <a:pt x="67" y="302"/>
                      <a:pt x="67" y="304"/>
                      <a:pt x="67" y="305"/>
                    </a:cubicBezTo>
                    <a:cubicBezTo>
                      <a:pt x="67" y="348"/>
                      <a:pt x="157" y="359"/>
                      <a:pt x="210" y="359"/>
                    </a:cubicBezTo>
                    <a:cubicBezTo>
                      <a:pt x="263" y="359"/>
                      <a:pt x="353" y="348"/>
                      <a:pt x="353" y="305"/>
                    </a:cubicBezTo>
                    <a:cubicBezTo>
                      <a:pt x="353" y="304"/>
                      <a:pt x="353" y="302"/>
                      <a:pt x="352" y="301"/>
                    </a:cubicBezTo>
                    <a:cubicBezTo>
                      <a:pt x="382" y="295"/>
                      <a:pt x="418" y="284"/>
                      <a:pt x="418" y="257"/>
                    </a:cubicBezTo>
                    <a:close/>
                    <a:moveTo>
                      <a:pt x="294" y="24"/>
                    </a:moveTo>
                    <a:cubicBezTo>
                      <a:pt x="324" y="24"/>
                      <a:pt x="347" y="48"/>
                      <a:pt x="347" y="77"/>
                    </a:cubicBezTo>
                    <a:cubicBezTo>
                      <a:pt x="347" y="95"/>
                      <a:pt x="339" y="110"/>
                      <a:pt x="325" y="120"/>
                    </a:cubicBezTo>
                    <a:cubicBezTo>
                      <a:pt x="322" y="122"/>
                      <a:pt x="319" y="124"/>
                      <a:pt x="316" y="125"/>
                    </a:cubicBezTo>
                    <a:cubicBezTo>
                      <a:pt x="309" y="128"/>
                      <a:pt x="302" y="130"/>
                      <a:pt x="294" y="130"/>
                    </a:cubicBezTo>
                    <a:cubicBezTo>
                      <a:pt x="294" y="130"/>
                      <a:pt x="294" y="130"/>
                      <a:pt x="294" y="130"/>
                    </a:cubicBezTo>
                    <a:cubicBezTo>
                      <a:pt x="290" y="130"/>
                      <a:pt x="285" y="129"/>
                      <a:pt x="281" y="128"/>
                    </a:cubicBezTo>
                    <a:cubicBezTo>
                      <a:pt x="282" y="127"/>
                      <a:pt x="283" y="125"/>
                      <a:pt x="283" y="123"/>
                    </a:cubicBezTo>
                    <a:cubicBezTo>
                      <a:pt x="284" y="121"/>
                      <a:pt x="285" y="118"/>
                      <a:pt x="286" y="115"/>
                    </a:cubicBezTo>
                    <a:cubicBezTo>
                      <a:pt x="288" y="108"/>
                      <a:pt x="289" y="101"/>
                      <a:pt x="289" y="93"/>
                    </a:cubicBezTo>
                    <a:cubicBezTo>
                      <a:pt x="289" y="73"/>
                      <a:pt x="282" y="54"/>
                      <a:pt x="269" y="40"/>
                    </a:cubicBezTo>
                    <a:cubicBezTo>
                      <a:pt x="267" y="38"/>
                      <a:pt x="265" y="36"/>
                      <a:pt x="263" y="35"/>
                    </a:cubicBezTo>
                    <a:cubicBezTo>
                      <a:pt x="272" y="28"/>
                      <a:pt x="283" y="24"/>
                      <a:pt x="294" y="24"/>
                    </a:cubicBezTo>
                    <a:close/>
                    <a:moveTo>
                      <a:pt x="167" y="46"/>
                    </a:moveTo>
                    <a:cubicBezTo>
                      <a:pt x="169" y="44"/>
                      <a:pt x="171" y="43"/>
                      <a:pt x="173" y="41"/>
                    </a:cubicBezTo>
                    <a:cubicBezTo>
                      <a:pt x="175" y="40"/>
                      <a:pt x="178" y="38"/>
                      <a:pt x="180" y="37"/>
                    </a:cubicBezTo>
                    <a:cubicBezTo>
                      <a:pt x="189" y="32"/>
                      <a:pt x="199" y="30"/>
                      <a:pt x="210" y="30"/>
                    </a:cubicBezTo>
                    <a:cubicBezTo>
                      <a:pt x="220" y="30"/>
                      <a:pt x="230" y="32"/>
                      <a:pt x="239" y="37"/>
                    </a:cubicBezTo>
                    <a:cubicBezTo>
                      <a:pt x="241" y="38"/>
                      <a:pt x="244" y="39"/>
                      <a:pt x="246" y="41"/>
                    </a:cubicBezTo>
                    <a:cubicBezTo>
                      <a:pt x="248" y="42"/>
                      <a:pt x="250" y="44"/>
                      <a:pt x="252" y="46"/>
                    </a:cubicBezTo>
                    <a:cubicBezTo>
                      <a:pt x="254" y="47"/>
                      <a:pt x="256" y="49"/>
                      <a:pt x="257" y="51"/>
                    </a:cubicBezTo>
                    <a:cubicBezTo>
                      <a:pt x="267" y="62"/>
                      <a:pt x="273" y="77"/>
                      <a:pt x="273" y="93"/>
                    </a:cubicBezTo>
                    <a:cubicBezTo>
                      <a:pt x="273" y="102"/>
                      <a:pt x="271" y="111"/>
                      <a:pt x="268" y="119"/>
                    </a:cubicBezTo>
                    <a:cubicBezTo>
                      <a:pt x="267" y="120"/>
                      <a:pt x="267" y="121"/>
                      <a:pt x="266" y="122"/>
                    </a:cubicBezTo>
                    <a:cubicBezTo>
                      <a:pt x="265" y="124"/>
                      <a:pt x="264" y="126"/>
                      <a:pt x="262" y="129"/>
                    </a:cubicBezTo>
                    <a:cubicBezTo>
                      <a:pt x="262" y="129"/>
                      <a:pt x="262" y="129"/>
                      <a:pt x="262" y="129"/>
                    </a:cubicBezTo>
                    <a:cubicBezTo>
                      <a:pt x="261" y="131"/>
                      <a:pt x="259" y="133"/>
                      <a:pt x="257" y="135"/>
                    </a:cubicBezTo>
                    <a:cubicBezTo>
                      <a:pt x="254" y="139"/>
                      <a:pt x="250" y="142"/>
                      <a:pt x="246" y="145"/>
                    </a:cubicBezTo>
                    <a:cubicBezTo>
                      <a:pt x="243" y="147"/>
                      <a:pt x="240" y="149"/>
                      <a:pt x="237" y="150"/>
                    </a:cubicBezTo>
                    <a:cubicBezTo>
                      <a:pt x="233" y="152"/>
                      <a:pt x="229" y="154"/>
                      <a:pt x="225" y="155"/>
                    </a:cubicBezTo>
                    <a:cubicBezTo>
                      <a:pt x="224" y="155"/>
                      <a:pt x="223" y="155"/>
                      <a:pt x="221" y="156"/>
                    </a:cubicBezTo>
                    <a:cubicBezTo>
                      <a:pt x="219" y="156"/>
                      <a:pt x="216" y="156"/>
                      <a:pt x="213" y="157"/>
                    </a:cubicBezTo>
                    <a:cubicBezTo>
                      <a:pt x="212" y="157"/>
                      <a:pt x="211" y="157"/>
                      <a:pt x="210" y="157"/>
                    </a:cubicBezTo>
                    <a:cubicBezTo>
                      <a:pt x="208" y="157"/>
                      <a:pt x="207" y="157"/>
                      <a:pt x="206" y="156"/>
                    </a:cubicBezTo>
                    <a:cubicBezTo>
                      <a:pt x="203" y="156"/>
                      <a:pt x="201" y="156"/>
                      <a:pt x="198" y="156"/>
                    </a:cubicBezTo>
                    <a:cubicBezTo>
                      <a:pt x="197" y="155"/>
                      <a:pt x="195" y="155"/>
                      <a:pt x="194" y="155"/>
                    </a:cubicBezTo>
                    <a:cubicBezTo>
                      <a:pt x="190" y="154"/>
                      <a:pt x="186" y="152"/>
                      <a:pt x="183" y="150"/>
                    </a:cubicBezTo>
                    <a:cubicBezTo>
                      <a:pt x="179" y="149"/>
                      <a:pt x="176" y="147"/>
                      <a:pt x="173" y="145"/>
                    </a:cubicBezTo>
                    <a:cubicBezTo>
                      <a:pt x="169" y="142"/>
                      <a:pt x="165" y="139"/>
                      <a:pt x="162" y="135"/>
                    </a:cubicBezTo>
                    <a:cubicBezTo>
                      <a:pt x="160" y="133"/>
                      <a:pt x="159" y="131"/>
                      <a:pt x="158" y="129"/>
                    </a:cubicBezTo>
                    <a:cubicBezTo>
                      <a:pt x="157" y="129"/>
                      <a:pt x="157" y="129"/>
                      <a:pt x="157" y="128"/>
                    </a:cubicBezTo>
                    <a:cubicBezTo>
                      <a:pt x="155" y="126"/>
                      <a:pt x="154" y="124"/>
                      <a:pt x="153" y="121"/>
                    </a:cubicBezTo>
                    <a:cubicBezTo>
                      <a:pt x="152" y="121"/>
                      <a:pt x="152" y="120"/>
                      <a:pt x="152" y="119"/>
                    </a:cubicBezTo>
                    <a:cubicBezTo>
                      <a:pt x="148" y="111"/>
                      <a:pt x="146" y="102"/>
                      <a:pt x="146" y="93"/>
                    </a:cubicBezTo>
                    <a:cubicBezTo>
                      <a:pt x="146" y="77"/>
                      <a:pt x="152" y="63"/>
                      <a:pt x="162" y="51"/>
                    </a:cubicBezTo>
                    <a:cubicBezTo>
                      <a:pt x="163" y="50"/>
                      <a:pt x="165" y="48"/>
                      <a:pt x="167" y="46"/>
                    </a:cubicBezTo>
                    <a:close/>
                    <a:moveTo>
                      <a:pt x="124" y="24"/>
                    </a:moveTo>
                    <a:cubicBezTo>
                      <a:pt x="136" y="24"/>
                      <a:pt x="147" y="28"/>
                      <a:pt x="156" y="35"/>
                    </a:cubicBezTo>
                    <a:cubicBezTo>
                      <a:pt x="154" y="37"/>
                      <a:pt x="152" y="39"/>
                      <a:pt x="150" y="41"/>
                    </a:cubicBezTo>
                    <a:cubicBezTo>
                      <a:pt x="138" y="55"/>
                      <a:pt x="130" y="73"/>
                      <a:pt x="130" y="93"/>
                    </a:cubicBezTo>
                    <a:cubicBezTo>
                      <a:pt x="130" y="101"/>
                      <a:pt x="131" y="108"/>
                      <a:pt x="133" y="115"/>
                    </a:cubicBezTo>
                    <a:cubicBezTo>
                      <a:pt x="134" y="118"/>
                      <a:pt x="135" y="121"/>
                      <a:pt x="136" y="124"/>
                    </a:cubicBezTo>
                    <a:cubicBezTo>
                      <a:pt x="137" y="125"/>
                      <a:pt x="138" y="127"/>
                      <a:pt x="138" y="128"/>
                    </a:cubicBezTo>
                    <a:cubicBezTo>
                      <a:pt x="134" y="129"/>
                      <a:pt x="129" y="130"/>
                      <a:pt x="124" y="130"/>
                    </a:cubicBezTo>
                    <a:cubicBezTo>
                      <a:pt x="124" y="130"/>
                      <a:pt x="124" y="130"/>
                      <a:pt x="124" y="130"/>
                    </a:cubicBezTo>
                    <a:cubicBezTo>
                      <a:pt x="117" y="130"/>
                      <a:pt x="109" y="128"/>
                      <a:pt x="103" y="125"/>
                    </a:cubicBezTo>
                    <a:cubicBezTo>
                      <a:pt x="100" y="124"/>
                      <a:pt x="96" y="122"/>
                      <a:pt x="93" y="120"/>
                    </a:cubicBezTo>
                    <a:cubicBezTo>
                      <a:pt x="80" y="110"/>
                      <a:pt x="71" y="95"/>
                      <a:pt x="71" y="77"/>
                    </a:cubicBezTo>
                    <a:cubicBezTo>
                      <a:pt x="71" y="48"/>
                      <a:pt x="95" y="24"/>
                      <a:pt x="124" y="24"/>
                    </a:cubicBezTo>
                    <a:close/>
                    <a:moveTo>
                      <a:pt x="77" y="278"/>
                    </a:moveTo>
                    <a:cubicBezTo>
                      <a:pt x="44" y="273"/>
                      <a:pt x="24" y="263"/>
                      <a:pt x="24" y="257"/>
                    </a:cubicBezTo>
                    <a:cubicBezTo>
                      <a:pt x="24" y="202"/>
                      <a:pt x="53" y="155"/>
                      <a:pt x="92" y="138"/>
                    </a:cubicBezTo>
                    <a:cubicBezTo>
                      <a:pt x="95" y="139"/>
                      <a:pt x="98" y="141"/>
                      <a:pt x="102" y="142"/>
                    </a:cubicBezTo>
                    <a:cubicBezTo>
                      <a:pt x="109" y="145"/>
                      <a:pt x="116" y="146"/>
                      <a:pt x="124" y="146"/>
                    </a:cubicBezTo>
                    <a:cubicBezTo>
                      <a:pt x="132" y="146"/>
                      <a:pt x="140" y="145"/>
                      <a:pt x="147" y="142"/>
                    </a:cubicBezTo>
                    <a:cubicBezTo>
                      <a:pt x="150" y="146"/>
                      <a:pt x="153" y="149"/>
                      <a:pt x="157" y="152"/>
                    </a:cubicBezTo>
                    <a:cubicBezTo>
                      <a:pt x="117" y="173"/>
                      <a:pt x="87" y="217"/>
                      <a:pt x="78" y="270"/>
                    </a:cubicBezTo>
                    <a:cubicBezTo>
                      <a:pt x="77" y="273"/>
                      <a:pt x="77" y="275"/>
                      <a:pt x="77" y="278"/>
                    </a:cubicBezTo>
                    <a:close/>
                    <a:moveTo>
                      <a:pt x="210" y="335"/>
                    </a:moveTo>
                    <a:cubicBezTo>
                      <a:pt x="138" y="335"/>
                      <a:pt x="91" y="317"/>
                      <a:pt x="91" y="305"/>
                    </a:cubicBezTo>
                    <a:cubicBezTo>
                      <a:pt x="91" y="302"/>
                      <a:pt x="91" y="299"/>
                      <a:pt x="91" y="296"/>
                    </a:cubicBezTo>
                    <a:cubicBezTo>
                      <a:pt x="91" y="293"/>
                      <a:pt x="91" y="291"/>
                      <a:pt x="92" y="288"/>
                    </a:cubicBezTo>
                    <a:cubicBezTo>
                      <a:pt x="92" y="285"/>
                      <a:pt x="92" y="283"/>
                      <a:pt x="92" y="280"/>
                    </a:cubicBezTo>
                    <a:cubicBezTo>
                      <a:pt x="93" y="277"/>
                      <a:pt x="93" y="275"/>
                      <a:pt x="94" y="272"/>
                    </a:cubicBezTo>
                    <a:cubicBezTo>
                      <a:pt x="103" y="221"/>
                      <a:pt x="133" y="180"/>
                      <a:pt x="171" y="163"/>
                    </a:cubicBezTo>
                    <a:cubicBezTo>
                      <a:pt x="179" y="167"/>
                      <a:pt x="188" y="170"/>
                      <a:pt x="198" y="172"/>
                    </a:cubicBezTo>
                    <a:cubicBezTo>
                      <a:pt x="199" y="172"/>
                      <a:pt x="200" y="172"/>
                      <a:pt x="202" y="172"/>
                    </a:cubicBezTo>
                    <a:cubicBezTo>
                      <a:pt x="204" y="172"/>
                      <a:pt x="206" y="173"/>
                      <a:pt x="208" y="173"/>
                    </a:cubicBezTo>
                    <a:cubicBezTo>
                      <a:pt x="209" y="173"/>
                      <a:pt x="209" y="173"/>
                      <a:pt x="210" y="173"/>
                    </a:cubicBezTo>
                    <a:cubicBezTo>
                      <a:pt x="210" y="173"/>
                      <a:pt x="210" y="173"/>
                      <a:pt x="211" y="173"/>
                    </a:cubicBezTo>
                    <a:cubicBezTo>
                      <a:pt x="213" y="173"/>
                      <a:pt x="215" y="172"/>
                      <a:pt x="217" y="172"/>
                    </a:cubicBezTo>
                    <a:cubicBezTo>
                      <a:pt x="218" y="172"/>
                      <a:pt x="220" y="172"/>
                      <a:pt x="221" y="172"/>
                    </a:cubicBezTo>
                    <a:cubicBezTo>
                      <a:pt x="231" y="170"/>
                      <a:pt x="240" y="167"/>
                      <a:pt x="248" y="163"/>
                    </a:cubicBezTo>
                    <a:cubicBezTo>
                      <a:pt x="287" y="180"/>
                      <a:pt x="317" y="221"/>
                      <a:pt x="326" y="272"/>
                    </a:cubicBezTo>
                    <a:cubicBezTo>
                      <a:pt x="326" y="275"/>
                      <a:pt x="327" y="277"/>
                      <a:pt x="327" y="280"/>
                    </a:cubicBezTo>
                    <a:cubicBezTo>
                      <a:pt x="327" y="283"/>
                      <a:pt x="328" y="285"/>
                      <a:pt x="328" y="288"/>
                    </a:cubicBezTo>
                    <a:cubicBezTo>
                      <a:pt x="328" y="291"/>
                      <a:pt x="328" y="293"/>
                      <a:pt x="328" y="296"/>
                    </a:cubicBezTo>
                    <a:cubicBezTo>
                      <a:pt x="328" y="299"/>
                      <a:pt x="329" y="302"/>
                      <a:pt x="329" y="305"/>
                    </a:cubicBezTo>
                    <a:cubicBezTo>
                      <a:pt x="329" y="317"/>
                      <a:pt x="281" y="335"/>
                      <a:pt x="210" y="335"/>
                    </a:cubicBezTo>
                    <a:close/>
                    <a:moveTo>
                      <a:pt x="343" y="278"/>
                    </a:moveTo>
                    <a:cubicBezTo>
                      <a:pt x="342" y="275"/>
                      <a:pt x="342" y="273"/>
                      <a:pt x="342" y="270"/>
                    </a:cubicBezTo>
                    <a:cubicBezTo>
                      <a:pt x="332" y="217"/>
                      <a:pt x="302" y="173"/>
                      <a:pt x="263" y="152"/>
                    </a:cubicBezTo>
                    <a:cubicBezTo>
                      <a:pt x="266" y="149"/>
                      <a:pt x="269" y="146"/>
                      <a:pt x="272" y="142"/>
                    </a:cubicBezTo>
                    <a:cubicBezTo>
                      <a:pt x="279" y="145"/>
                      <a:pt x="287" y="146"/>
                      <a:pt x="294" y="146"/>
                    </a:cubicBezTo>
                    <a:cubicBezTo>
                      <a:pt x="302" y="146"/>
                      <a:pt x="310" y="145"/>
                      <a:pt x="317" y="142"/>
                    </a:cubicBezTo>
                    <a:cubicBezTo>
                      <a:pt x="320" y="141"/>
                      <a:pt x="324" y="139"/>
                      <a:pt x="327" y="138"/>
                    </a:cubicBezTo>
                    <a:cubicBezTo>
                      <a:pt x="366" y="155"/>
                      <a:pt x="394" y="202"/>
                      <a:pt x="394" y="257"/>
                    </a:cubicBezTo>
                    <a:cubicBezTo>
                      <a:pt x="394" y="263"/>
                      <a:pt x="375" y="273"/>
                      <a:pt x="343" y="278"/>
                    </a:cubicBezTo>
                    <a:close/>
                  </a:path>
                </a:pathLst>
              </a:custGeom>
              <a:solidFill>
                <a:srgbClr val="70707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ctr" anchorCtr="0" compatLnSpc="1">
                <a:prstTxWarp prst="textNoShape">
                  <a:avLst/>
                </a:prstTxWarp>
              </a:bodyPr>
              <a:lstStyle/>
              <a:p>
                <a:pPr defTabSz="914126">
                  <a:defRPr/>
                </a:pPr>
                <a:endParaRPr lang="en-US" sz="1400" kern="0" dirty="0">
                  <a:solidFill>
                    <a:srgbClr val="000000"/>
                  </a:solidFill>
                  <a:latin typeface="Arial"/>
                </a:endParaRPr>
              </a:p>
            </p:txBody>
          </p:sp>
        </p:grpSp>
      </p:grpSp>
      <p:grpSp>
        <p:nvGrpSpPr>
          <p:cNvPr id="8" name="Group 7"/>
          <p:cNvGrpSpPr/>
          <p:nvPr/>
        </p:nvGrpSpPr>
        <p:grpSpPr>
          <a:xfrm>
            <a:off x="9164297" y="5187073"/>
            <a:ext cx="400548" cy="400548"/>
            <a:chOff x="3792203" y="4203228"/>
            <a:chExt cx="464022" cy="464022"/>
          </a:xfrm>
        </p:grpSpPr>
        <p:sp>
          <p:nvSpPr>
            <p:cNvPr id="7" name="Oval 6"/>
            <p:cNvSpPr/>
            <p:nvPr/>
          </p:nvSpPr>
          <p:spPr bwMode="gray">
            <a:xfrm>
              <a:off x="3792203" y="4203228"/>
              <a:ext cx="464022" cy="464022"/>
            </a:xfrm>
            <a:prstGeom prst="ellipse">
              <a:avLst/>
            </a:prstGeom>
            <a:solidFill>
              <a:schemeClr val="bg1"/>
            </a:solidFill>
            <a:ln w="25400">
              <a:solidFill>
                <a:srgbClr val="404040"/>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888" tIns="60944" rIns="121888" bIns="60944" numCol="1" spcCol="0" rtlCol="0" fromWordArt="0" anchor="ctr" anchorCtr="0" forceAA="0" compatLnSpc="1">
              <a:prstTxWarp prst="textNoShape">
                <a:avLst/>
              </a:prstTxWarp>
              <a:noAutofit/>
            </a:bodyPr>
            <a:lstStyle/>
            <a:p>
              <a:pPr algn="ctr" defTabSz="1218895">
                <a:lnSpc>
                  <a:spcPct val="90000"/>
                </a:lnSpc>
              </a:pPr>
              <a:endParaRPr lang="en-US" sz="2399" kern="0">
                <a:solidFill>
                  <a:sysClr val="windowText" lastClr="000000"/>
                </a:solidFill>
              </a:endParaRPr>
            </a:p>
          </p:txBody>
        </p:sp>
        <p:grpSp>
          <p:nvGrpSpPr>
            <p:cNvPr id="204" name="Group 203"/>
            <p:cNvGrpSpPr/>
            <p:nvPr/>
          </p:nvGrpSpPr>
          <p:grpSpPr>
            <a:xfrm>
              <a:off x="3881468" y="4289837"/>
              <a:ext cx="303155" cy="280731"/>
              <a:chOff x="3864197" y="2712141"/>
              <a:chExt cx="563001" cy="521357"/>
            </a:xfrm>
          </p:grpSpPr>
          <p:sp>
            <p:nvSpPr>
              <p:cNvPr id="205" name="Freeform 5"/>
              <p:cNvSpPr>
                <a:spLocks noEditPoints="1"/>
              </p:cNvSpPr>
              <p:nvPr/>
            </p:nvSpPr>
            <p:spPr bwMode="auto">
              <a:xfrm>
                <a:off x="3864197" y="2712141"/>
                <a:ext cx="377759" cy="521357"/>
              </a:xfrm>
              <a:custGeom>
                <a:avLst/>
                <a:gdLst>
                  <a:gd name="T0" fmla="*/ 606 w 612"/>
                  <a:gd name="T1" fmla="*/ 134 h 846"/>
                  <a:gd name="T2" fmla="*/ 306 w 612"/>
                  <a:gd name="T3" fmla="*/ 0 h 846"/>
                  <a:gd name="T4" fmla="*/ 6 w 612"/>
                  <a:gd name="T5" fmla="*/ 134 h 846"/>
                  <a:gd name="T6" fmla="*/ 6 w 612"/>
                  <a:gd name="T7" fmla="*/ 442 h 846"/>
                  <a:gd name="T8" fmla="*/ 306 w 612"/>
                  <a:gd name="T9" fmla="*/ 846 h 846"/>
                  <a:gd name="T10" fmla="*/ 606 w 612"/>
                  <a:gd name="T11" fmla="*/ 442 h 846"/>
                  <a:gd name="T12" fmla="*/ 606 w 612"/>
                  <a:gd name="T13" fmla="*/ 134 h 846"/>
                  <a:gd name="T14" fmla="*/ 86 w 612"/>
                  <a:gd name="T15" fmla="*/ 429 h 846"/>
                  <a:gd name="T16" fmla="*/ 86 w 612"/>
                  <a:gd name="T17" fmla="*/ 203 h 846"/>
                  <a:gd name="T18" fmla="*/ 220 w 612"/>
                  <a:gd name="T19" fmla="*/ 148 h 846"/>
                  <a:gd name="T20" fmla="*/ 220 w 612"/>
                  <a:gd name="T21" fmla="*/ 662 h 846"/>
                  <a:gd name="T22" fmla="*/ 86 w 612"/>
                  <a:gd name="T23" fmla="*/ 429 h 846"/>
                  <a:gd name="T24" fmla="*/ 260 w 612"/>
                  <a:gd name="T25" fmla="*/ 694 h 846"/>
                  <a:gd name="T26" fmla="*/ 260 w 612"/>
                  <a:gd name="T27" fmla="*/ 129 h 846"/>
                  <a:gd name="T28" fmla="*/ 306 w 612"/>
                  <a:gd name="T29" fmla="*/ 105 h 846"/>
                  <a:gd name="T30" fmla="*/ 352 w 612"/>
                  <a:gd name="T31" fmla="*/ 129 h 846"/>
                  <a:gd name="T32" fmla="*/ 352 w 612"/>
                  <a:gd name="T33" fmla="*/ 694 h 846"/>
                  <a:gd name="T34" fmla="*/ 306 w 612"/>
                  <a:gd name="T35" fmla="*/ 725 h 846"/>
                  <a:gd name="T36" fmla="*/ 260 w 612"/>
                  <a:gd name="T37" fmla="*/ 694 h 846"/>
                  <a:gd name="T38" fmla="*/ 526 w 612"/>
                  <a:gd name="T39" fmla="*/ 429 h 846"/>
                  <a:gd name="T40" fmla="*/ 392 w 612"/>
                  <a:gd name="T41" fmla="*/ 661 h 846"/>
                  <a:gd name="T42" fmla="*/ 392 w 612"/>
                  <a:gd name="T43" fmla="*/ 149 h 846"/>
                  <a:gd name="T44" fmla="*/ 526 w 612"/>
                  <a:gd name="T45" fmla="*/ 203 h 846"/>
                  <a:gd name="T46" fmla="*/ 526 w 612"/>
                  <a:gd name="T47" fmla="*/ 429 h 8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612" h="846">
                    <a:moveTo>
                      <a:pt x="606" y="134"/>
                    </a:moveTo>
                    <a:cubicBezTo>
                      <a:pt x="516" y="114"/>
                      <a:pt x="306" y="0"/>
                      <a:pt x="306" y="0"/>
                    </a:cubicBezTo>
                    <a:cubicBezTo>
                      <a:pt x="306" y="0"/>
                      <a:pt x="96" y="114"/>
                      <a:pt x="6" y="134"/>
                    </a:cubicBezTo>
                    <a:cubicBezTo>
                      <a:pt x="6" y="134"/>
                      <a:pt x="0" y="378"/>
                      <a:pt x="6" y="442"/>
                    </a:cubicBezTo>
                    <a:cubicBezTo>
                      <a:pt x="12" y="506"/>
                      <a:pt x="38" y="674"/>
                      <a:pt x="306" y="846"/>
                    </a:cubicBezTo>
                    <a:cubicBezTo>
                      <a:pt x="574" y="674"/>
                      <a:pt x="600" y="506"/>
                      <a:pt x="606" y="442"/>
                    </a:cubicBezTo>
                    <a:cubicBezTo>
                      <a:pt x="612" y="378"/>
                      <a:pt x="606" y="134"/>
                      <a:pt x="606" y="134"/>
                    </a:cubicBezTo>
                    <a:close/>
                    <a:moveTo>
                      <a:pt x="86" y="429"/>
                    </a:moveTo>
                    <a:cubicBezTo>
                      <a:pt x="82" y="382"/>
                      <a:pt x="86" y="203"/>
                      <a:pt x="86" y="203"/>
                    </a:cubicBezTo>
                    <a:cubicBezTo>
                      <a:pt x="119" y="196"/>
                      <a:pt x="174" y="171"/>
                      <a:pt x="220" y="148"/>
                    </a:cubicBezTo>
                    <a:cubicBezTo>
                      <a:pt x="220" y="662"/>
                      <a:pt x="220" y="662"/>
                      <a:pt x="220" y="662"/>
                    </a:cubicBezTo>
                    <a:cubicBezTo>
                      <a:pt x="103" y="559"/>
                      <a:pt x="90" y="468"/>
                      <a:pt x="86" y="429"/>
                    </a:cubicBezTo>
                    <a:close/>
                    <a:moveTo>
                      <a:pt x="260" y="694"/>
                    </a:moveTo>
                    <a:cubicBezTo>
                      <a:pt x="260" y="129"/>
                      <a:pt x="260" y="129"/>
                      <a:pt x="260" y="129"/>
                    </a:cubicBezTo>
                    <a:cubicBezTo>
                      <a:pt x="287" y="115"/>
                      <a:pt x="306" y="105"/>
                      <a:pt x="306" y="105"/>
                    </a:cubicBezTo>
                    <a:cubicBezTo>
                      <a:pt x="306" y="105"/>
                      <a:pt x="325" y="115"/>
                      <a:pt x="352" y="129"/>
                    </a:cubicBezTo>
                    <a:cubicBezTo>
                      <a:pt x="352" y="694"/>
                      <a:pt x="352" y="694"/>
                      <a:pt x="352" y="694"/>
                    </a:cubicBezTo>
                    <a:cubicBezTo>
                      <a:pt x="338" y="704"/>
                      <a:pt x="323" y="715"/>
                      <a:pt x="306" y="725"/>
                    </a:cubicBezTo>
                    <a:cubicBezTo>
                      <a:pt x="290" y="715"/>
                      <a:pt x="274" y="704"/>
                      <a:pt x="260" y="694"/>
                    </a:cubicBezTo>
                    <a:close/>
                    <a:moveTo>
                      <a:pt x="526" y="429"/>
                    </a:moveTo>
                    <a:cubicBezTo>
                      <a:pt x="522" y="468"/>
                      <a:pt x="509" y="559"/>
                      <a:pt x="392" y="661"/>
                    </a:cubicBezTo>
                    <a:cubicBezTo>
                      <a:pt x="392" y="149"/>
                      <a:pt x="392" y="149"/>
                      <a:pt x="392" y="149"/>
                    </a:cubicBezTo>
                    <a:cubicBezTo>
                      <a:pt x="439" y="171"/>
                      <a:pt x="493" y="196"/>
                      <a:pt x="526" y="203"/>
                    </a:cubicBezTo>
                    <a:cubicBezTo>
                      <a:pt x="526" y="203"/>
                      <a:pt x="530" y="382"/>
                      <a:pt x="526" y="429"/>
                    </a:cubicBezTo>
                    <a:close/>
                  </a:path>
                </a:pathLst>
              </a:custGeom>
              <a:solidFill>
                <a:srgbClr val="FDBA30"/>
              </a:solidFill>
              <a:ln>
                <a:noFill/>
              </a:ln>
            </p:spPr>
            <p:txBody>
              <a:bodyPr vert="horz" wrap="square" lIns="121888" tIns="60944" rIns="121888" bIns="60944" numCol="1" anchor="t" anchorCtr="0" compatLnSpc="1">
                <a:prstTxWarp prst="textNoShape">
                  <a:avLst/>
                </a:prstTxWarp>
              </a:bodyPr>
              <a:lstStyle/>
              <a:p>
                <a:pPr defTabSz="1218895"/>
                <a:endParaRPr lang="en-US" sz="2399" kern="0">
                  <a:solidFill>
                    <a:sysClr val="windowText" lastClr="000000"/>
                  </a:solidFill>
                </a:endParaRPr>
              </a:p>
            </p:txBody>
          </p:sp>
          <p:grpSp>
            <p:nvGrpSpPr>
              <p:cNvPr id="206" name="Group 205"/>
              <p:cNvGrpSpPr/>
              <p:nvPr/>
            </p:nvGrpSpPr>
            <p:grpSpPr>
              <a:xfrm>
                <a:off x="4013576" y="2944552"/>
                <a:ext cx="413622" cy="268908"/>
                <a:chOff x="5054024" y="5256233"/>
                <a:chExt cx="1609725" cy="1046531"/>
              </a:xfrm>
            </p:grpSpPr>
            <p:sp>
              <p:nvSpPr>
                <p:cNvPr id="207" name="Freeform 206"/>
                <p:cNvSpPr/>
                <p:nvPr/>
              </p:nvSpPr>
              <p:spPr>
                <a:xfrm>
                  <a:off x="5131273" y="5311570"/>
                  <a:ext cx="1465356" cy="974699"/>
                </a:xfrm>
                <a:custGeom>
                  <a:avLst/>
                  <a:gdLst>
                    <a:gd name="connsiteX0" fmla="*/ 1217581 w 1982518"/>
                    <a:gd name="connsiteY0" fmla="*/ 0 h 1318695"/>
                    <a:gd name="connsiteX1" fmla="*/ 1675523 w 1982518"/>
                    <a:gd name="connsiteY1" fmla="*/ 457942 h 1318695"/>
                    <a:gd name="connsiteX2" fmla="*/ 1670247 w 1982518"/>
                    <a:gd name="connsiteY2" fmla="*/ 527682 h 1318695"/>
                    <a:gd name="connsiteX3" fmla="*/ 1661029 w 1982518"/>
                    <a:gd name="connsiteY3" fmla="*/ 567679 h 1318695"/>
                    <a:gd name="connsiteX4" fmla="*/ 1680399 w 1982518"/>
                    <a:gd name="connsiteY4" fmla="*/ 569632 h 1318695"/>
                    <a:gd name="connsiteX5" fmla="*/ 1982518 w 1982518"/>
                    <a:gd name="connsiteY5" fmla="*/ 940320 h 1318695"/>
                    <a:gd name="connsiteX6" fmla="*/ 1604143 w 1982518"/>
                    <a:gd name="connsiteY6" fmla="*/ 1318695 h 1318695"/>
                    <a:gd name="connsiteX7" fmla="*/ 1392590 w 1982518"/>
                    <a:gd name="connsiteY7" fmla="*/ 1254075 h 1318695"/>
                    <a:gd name="connsiteX8" fmla="*/ 1377428 w 1982518"/>
                    <a:gd name="connsiteY8" fmla="*/ 1241565 h 1318695"/>
                    <a:gd name="connsiteX9" fmla="*/ 436545 w 1982518"/>
                    <a:gd name="connsiteY9" fmla="*/ 1241565 h 1318695"/>
                    <a:gd name="connsiteX10" fmla="*/ 378375 w 1982518"/>
                    <a:gd name="connsiteY10" fmla="*/ 1247429 h 1318695"/>
                    <a:gd name="connsiteX11" fmla="*/ 0 w 1982518"/>
                    <a:gd name="connsiteY11" fmla="*/ 869054 h 1318695"/>
                    <a:gd name="connsiteX12" fmla="*/ 302119 w 1982518"/>
                    <a:gd name="connsiteY12" fmla="*/ 498366 h 1318695"/>
                    <a:gd name="connsiteX13" fmla="*/ 346236 w 1982518"/>
                    <a:gd name="connsiteY13" fmla="*/ 493919 h 1318695"/>
                    <a:gd name="connsiteX14" fmla="*/ 381095 w 1982518"/>
                    <a:gd name="connsiteY14" fmla="*/ 429696 h 1318695"/>
                    <a:gd name="connsiteX15" fmla="*/ 694850 w 1982518"/>
                    <a:gd name="connsiteY15" fmla="*/ 262874 h 1318695"/>
                    <a:gd name="connsiteX16" fmla="*/ 771106 w 1982518"/>
                    <a:gd name="connsiteY16" fmla="*/ 270561 h 1318695"/>
                    <a:gd name="connsiteX17" fmla="*/ 796332 w 1982518"/>
                    <a:gd name="connsiteY17" fmla="*/ 278392 h 1318695"/>
                    <a:gd name="connsiteX18" fmla="*/ 837849 w 1982518"/>
                    <a:gd name="connsiteY18" fmla="*/ 201902 h 1318695"/>
                    <a:gd name="connsiteX19" fmla="*/ 1217581 w 1982518"/>
                    <a:gd name="connsiteY19" fmla="*/ 0 h 1318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982518" h="1318695">
                      <a:moveTo>
                        <a:pt x="1217581" y="0"/>
                      </a:moveTo>
                      <a:cubicBezTo>
                        <a:pt x="1470495" y="0"/>
                        <a:pt x="1675523" y="205028"/>
                        <a:pt x="1675523" y="457942"/>
                      </a:cubicBezTo>
                      <a:cubicBezTo>
                        <a:pt x="1675523" y="481653"/>
                        <a:pt x="1673721" y="504942"/>
                        <a:pt x="1670247" y="527682"/>
                      </a:cubicBezTo>
                      <a:lnTo>
                        <a:pt x="1661029" y="567679"/>
                      </a:lnTo>
                      <a:lnTo>
                        <a:pt x="1680399" y="569632"/>
                      </a:lnTo>
                      <a:cubicBezTo>
                        <a:pt x="1852818" y="604914"/>
                        <a:pt x="1982518" y="757471"/>
                        <a:pt x="1982518" y="940320"/>
                      </a:cubicBezTo>
                      <a:cubicBezTo>
                        <a:pt x="1982518" y="1149291"/>
                        <a:pt x="1813114" y="1318695"/>
                        <a:pt x="1604143" y="1318695"/>
                      </a:cubicBezTo>
                      <a:cubicBezTo>
                        <a:pt x="1525779" y="1318695"/>
                        <a:pt x="1452979" y="1294873"/>
                        <a:pt x="1392590" y="1254075"/>
                      </a:cubicBezTo>
                      <a:lnTo>
                        <a:pt x="1377428" y="1241565"/>
                      </a:lnTo>
                      <a:lnTo>
                        <a:pt x="436545" y="1241565"/>
                      </a:lnTo>
                      <a:lnTo>
                        <a:pt x="378375" y="1247429"/>
                      </a:lnTo>
                      <a:cubicBezTo>
                        <a:pt x="169404" y="1247429"/>
                        <a:pt x="0" y="1078025"/>
                        <a:pt x="0" y="869054"/>
                      </a:cubicBezTo>
                      <a:cubicBezTo>
                        <a:pt x="0" y="686204"/>
                        <a:pt x="129700" y="533648"/>
                        <a:pt x="302119" y="498366"/>
                      </a:cubicBezTo>
                      <a:lnTo>
                        <a:pt x="346236" y="493919"/>
                      </a:lnTo>
                      <a:lnTo>
                        <a:pt x="381095" y="429696"/>
                      </a:lnTo>
                      <a:cubicBezTo>
                        <a:pt x="449092" y="329047"/>
                        <a:pt x="564243" y="262874"/>
                        <a:pt x="694850" y="262874"/>
                      </a:cubicBezTo>
                      <a:cubicBezTo>
                        <a:pt x="720972" y="262874"/>
                        <a:pt x="746475" y="265521"/>
                        <a:pt x="771106" y="270561"/>
                      </a:cubicBezTo>
                      <a:lnTo>
                        <a:pt x="796332" y="278392"/>
                      </a:lnTo>
                      <a:lnTo>
                        <a:pt x="837849" y="201902"/>
                      </a:lnTo>
                      <a:cubicBezTo>
                        <a:pt x="920144" y="80089"/>
                        <a:pt x="1059510" y="0"/>
                        <a:pt x="1217581" y="0"/>
                      </a:cubicBezTo>
                      <a:close/>
                    </a:path>
                  </a:pathLst>
                </a:custGeom>
                <a:solidFill>
                  <a:sysClr val="window" lastClr="FFFFFF"/>
                </a:solidFill>
                <a:ln w="9525">
                  <a:noFill/>
                  <a:miter lim="800000"/>
                  <a:headEnd/>
                  <a:tailEnd/>
                </a:ln>
              </p:spPr>
              <p:txBody>
                <a:bodyPr wrap="square" rtlCol="0" anchor="ctr"/>
                <a:lstStyle/>
                <a:p>
                  <a:pPr defTabSz="914171">
                    <a:defRPr/>
                  </a:pPr>
                  <a:endParaRPr lang="en-US" sz="1350" kern="0" dirty="0">
                    <a:solidFill>
                      <a:prstClr val="white"/>
                    </a:solidFill>
                    <a:latin typeface="Arial"/>
                  </a:endParaRPr>
                </a:p>
              </p:txBody>
            </p:sp>
            <p:sp>
              <p:nvSpPr>
                <p:cNvPr id="208" name="Freeform 5"/>
                <p:cNvSpPr>
                  <a:spLocks noEditPoints="1"/>
                </p:cNvSpPr>
                <p:nvPr/>
              </p:nvSpPr>
              <p:spPr bwMode="auto">
                <a:xfrm>
                  <a:off x="5054024" y="5256233"/>
                  <a:ext cx="1609725" cy="1046531"/>
                </a:xfrm>
                <a:custGeom>
                  <a:avLst/>
                  <a:gdLst>
                    <a:gd name="T0" fmla="*/ 196 w 323"/>
                    <a:gd name="T1" fmla="*/ 20 h 209"/>
                    <a:gd name="T2" fmla="*/ 213 w 323"/>
                    <a:gd name="T3" fmla="*/ 22 h 209"/>
                    <a:gd name="T4" fmla="*/ 254 w 323"/>
                    <a:gd name="T5" fmla="*/ 53 h 209"/>
                    <a:gd name="T6" fmla="*/ 262 w 323"/>
                    <a:gd name="T7" fmla="*/ 103 h 209"/>
                    <a:gd name="T8" fmla="*/ 262 w 323"/>
                    <a:gd name="T9" fmla="*/ 108 h 209"/>
                    <a:gd name="T10" fmla="*/ 266 w 323"/>
                    <a:gd name="T11" fmla="*/ 110 h 209"/>
                    <a:gd name="T12" fmla="*/ 303 w 323"/>
                    <a:gd name="T13" fmla="*/ 149 h 209"/>
                    <a:gd name="T14" fmla="*/ 263 w 323"/>
                    <a:gd name="T15" fmla="*/ 189 h 209"/>
                    <a:gd name="T16" fmla="*/ 71 w 323"/>
                    <a:gd name="T17" fmla="*/ 189 h 209"/>
                    <a:gd name="T18" fmla="*/ 70 w 323"/>
                    <a:gd name="T19" fmla="*/ 189 h 209"/>
                    <a:gd name="T20" fmla="*/ 35 w 323"/>
                    <a:gd name="T21" fmla="*/ 174 h 209"/>
                    <a:gd name="T22" fmla="*/ 21 w 323"/>
                    <a:gd name="T23" fmla="*/ 138 h 209"/>
                    <a:gd name="T24" fmla="*/ 71 w 323"/>
                    <a:gd name="T25" fmla="*/ 89 h 209"/>
                    <a:gd name="T26" fmla="*/ 72 w 323"/>
                    <a:gd name="T27" fmla="*/ 89 h 209"/>
                    <a:gd name="T28" fmla="*/ 72 w 323"/>
                    <a:gd name="T29" fmla="*/ 89 h 209"/>
                    <a:gd name="T30" fmla="*/ 76 w 323"/>
                    <a:gd name="T31" fmla="*/ 87 h 209"/>
                    <a:gd name="T32" fmla="*/ 77 w 323"/>
                    <a:gd name="T33" fmla="*/ 84 h 209"/>
                    <a:gd name="T34" fmla="*/ 86 w 323"/>
                    <a:gd name="T35" fmla="*/ 63 h 209"/>
                    <a:gd name="T36" fmla="*/ 106 w 323"/>
                    <a:gd name="T37" fmla="*/ 54 h 209"/>
                    <a:gd name="T38" fmla="*/ 126 w 323"/>
                    <a:gd name="T39" fmla="*/ 62 h 209"/>
                    <a:gd name="T40" fmla="*/ 130 w 323"/>
                    <a:gd name="T41" fmla="*/ 64 h 209"/>
                    <a:gd name="T42" fmla="*/ 131 w 323"/>
                    <a:gd name="T43" fmla="*/ 64 h 209"/>
                    <a:gd name="T44" fmla="*/ 135 w 323"/>
                    <a:gd name="T45" fmla="*/ 61 h 209"/>
                    <a:gd name="T46" fmla="*/ 196 w 323"/>
                    <a:gd name="T47" fmla="*/ 20 h 209"/>
                    <a:gd name="T48" fmla="*/ 196 w 323"/>
                    <a:gd name="T49" fmla="*/ 0 h 209"/>
                    <a:gd name="T50" fmla="*/ 125 w 323"/>
                    <a:gd name="T51" fmla="*/ 38 h 209"/>
                    <a:gd name="T52" fmla="*/ 106 w 323"/>
                    <a:gd name="T53" fmla="*/ 34 h 209"/>
                    <a:gd name="T54" fmla="*/ 71 w 323"/>
                    <a:gd name="T55" fmla="*/ 49 h 209"/>
                    <a:gd name="T56" fmla="*/ 59 w 323"/>
                    <a:gd name="T57" fmla="*/ 70 h 209"/>
                    <a:gd name="T58" fmla="*/ 1 w 323"/>
                    <a:gd name="T59" fmla="*/ 137 h 209"/>
                    <a:gd name="T60" fmla="*/ 20 w 323"/>
                    <a:gd name="T61" fmla="*/ 188 h 209"/>
                    <a:gd name="T62" fmla="*/ 69 w 323"/>
                    <a:gd name="T63" fmla="*/ 209 h 209"/>
                    <a:gd name="T64" fmla="*/ 71 w 323"/>
                    <a:gd name="T65" fmla="*/ 209 h 209"/>
                    <a:gd name="T66" fmla="*/ 71 w 323"/>
                    <a:gd name="T67" fmla="*/ 209 h 209"/>
                    <a:gd name="T68" fmla="*/ 263 w 323"/>
                    <a:gd name="T69" fmla="*/ 209 h 209"/>
                    <a:gd name="T70" fmla="*/ 305 w 323"/>
                    <a:gd name="T71" fmla="*/ 192 h 209"/>
                    <a:gd name="T72" fmla="*/ 323 w 323"/>
                    <a:gd name="T73" fmla="*/ 149 h 209"/>
                    <a:gd name="T74" fmla="*/ 283 w 323"/>
                    <a:gd name="T75" fmla="*/ 93 h 209"/>
                    <a:gd name="T76" fmla="*/ 271 w 323"/>
                    <a:gd name="T77" fmla="*/ 42 h 209"/>
                    <a:gd name="T78" fmla="*/ 218 w 323"/>
                    <a:gd name="T79" fmla="*/ 2 h 209"/>
                    <a:gd name="T80" fmla="*/ 196 w 323"/>
                    <a:gd name="T81" fmla="*/ 0 h 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23" h="209">
                      <a:moveTo>
                        <a:pt x="196" y="20"/>
                      </a:moveTo>
                      <a:cubicBezTo>
                        <a:pt x="202" y="20"/>
                        <a:pt x="207" y="21"/>
                        <a:pt x="213" y="22"/>
                      </a:cubicBezTo>
                      <a:cubicBezTo>
                        <a:pt x="230" y="26"/>
                        <a:pt x="245" y="37"/>
                        <a:pt x="254" y="53"/>
                      </a:cubicBezTo>
                      <a:cubicBezTo>
                        <a:pt x="263" y="68"/>
                        <a:pt x="266" y="86"/>
                        <a:pt x="262" y="103"/>
                      </a:cubicBezTo>
                      <a:cubicBezTo>
                        <a:pt x="261" y="105"/>
                        <a:pt x="262" y="106"/>
                        <a:pt x="262" y="108"/>
                      </a:cubicBezTo>
                      <a:cubicBezTo>
                        <a:pt x="263" y="109"/>
                        <a:pt x="265" y="110"/>
                        <a:pt x="266" y="110"/>
                      </a:cubicBezTo>
                      <a:cubicBezTo>
                        <a:pt x="287" y="112"/>
                        <a:pt x="303" y="129"/>
                        <a:pt x="303" y="149"/>
                      </a:cubicBezTo>
                      <a:cubicBezTo>
                        <a:pt x="303" y="171"/>
                        <a:pt x="285" y="189"/>
                        <a:pt x="263" y="189"/>
                      </a:cubicBezTo>
                      <a:cubicBezTo>
                        <a:pt x="71" y="189"/>
                        <a:pt x="71" y="189"/>
                        <a:pt x="71" y="189"/>
                      </a:cubicBezTo>
                      <a:cubicBezTo>
                        <a:pt x="70" y="189"/>
                        <a:pt x="70" y="189"/>
                        <a:pt x="70" y="189"/>
                      </a:cubicBezTo>
                      <a:cubicBezTo>
                        <a:pt x="56" y="189"/>
                        <a:pt x="44" y="183"/>
                        <a:pt x="35" y="174"/>
                      </a:cubicBezTo>
                      <a:cubicBezTo>
                        <a:pt x="25" y="164"/>
                        <a:pt x="20" y="151"/>
                        <a:pt x="21" y="138"/>
                      </a:cubicBezTo>
                      <a:cubicBezTo>
                        <a:pt x="21" y="111"/>
                        <a:pt x="44" y="89"/>
                        <a:pt x="71" y="89"/>
                      </a:cubicBezTo>
                      <a:cubicBezTo>
                        <a:pt x="72" y="89"/>
                        <a:pt x="72" y="89"/>
                        <a:pt x="72" y="89"/>
                      </a:cubicBezTo>
                      <a:cubicBezTo>
                        <a:pt x="72" y="89"/>
                        <a:pt x="72" y="89"/>
                        <a:pt x="72" y="89"/>
                      </a:cubicBezTo>
                      <a:cubicBezTo>
                        <a:pt x="74" y="89"/>
                        <a:pt x="75" y="88"/>
                        <a:pt x="76" y="87"/>
                      </a:cubicBezTo>
                      <a:cubicBezTo>
                        <a:pt x="77" y="86"/>
                        <a:pt x="78" y="85"/>
                        <a:pt x="77" y="84"/>
                      </a:cubicBezTo>
                      <a:cubicBezTo>
                        <a:pt x="77" y="76"/>
                        <a:pt x="80" y="68"/>
                        <a:pt x="86" y="63"/>
                      </a:cubicBezTo>
                      <a:cubicBezTo>
                        <a:pt x="91" y="57"/>
                        <a:pt x="98" y="54"/>
                        <a:pt x="106" y="54"/>
                      </a:cubicBezTo>
                      <a:cubicBezTo>
                        <a:pt x="114" y="54"/>
                        <a:pt x="121" y="57"/>
                        <a:pt x="126" y="62"/>
                      </a:cubicBezTo>
                      <a:cubicBezTo>
                        <a:pt x="127" y="63"/>
                        <a:pt x="129" y="64"/>
                        <a:pt x="130" y="64"/>
                      </a:cubicBezTo>
                      <a:cubicBezTo>
                        <a:pt x="130" y="64"/>
                        <a:pt x="131" y="64"/>
                        <a:pt x="131" y="64"/>
                      </a:cubicBezTo>
                      <a:cubicBezTo>
                        <a:pt x="133" y="63"/>
                        <a:pt x="134" y="62"/>
                        <a:pt x="135" y="61"/>
                      </a:cubicBezTo>
                      <a:cubicBezTo>
                        <a:pt x="145" y="36"/>
                        <a:pt x="169" y="20"/>
                        <a:pt x="196" y="20"/>
                      </a:cubicBezTo>
                      <a:moveTo>
                        <a:pt x="196" y="0"/>
                      </a:moveTo>
                      <a:cubicBezTo>
                        <a:pt x="167" y="0"/>
                        <a:pt x="141" y="14"/>
                        <a:pt x="125" y="38"/>
                      </a:cubicBezTo>
                      <a:cubicBezTo>
                        <a:pt x="119" y="35"/>
                        <a:pt x="113" y="34"/>
                        <a:pt x="106" y="34"/>
                      </a:cubicBezTo>
                      <a:cubicBezTo>
                        <a:pt x="93" y="34"/>
                        <a:pt x="81" y="39"/>
                        <a:pt x="71" y="49"/>
                      </a:cubicBezTo>
                      <a:cubicBezTo>
                        <a:pt x="66" y="54"/>
                        <a:pt x="61" y="62"/>
                        <a:pt x="59" y="70"/>
                      </a:cubicBezTo>
                      <a:cubicBezTo>
                        <a:pt x="27" y="75"/>
                        <a:pt x="2" y="104"/>
                        <a:pt x="1" y="137"/>
                      </a:cubicBezTo>
                      <a:cubicBezTo>
                        <a:pt x="0" y="156"/>
                        <a:pt x="7" y="174"/>
                        <a:pt x="20" y="188"/>
                      </a:cubicBezTo>
                      <a:cubicBezTo>
                        <a:pt x="33" y="201"/>
                        <a:pt x="51" y="209"/>
                        <a:pt x="69" y="209"/>
                      </a:cubicBezTo>
                      <a:cubicBezTo>
                        <a:pt x="71" y="209"/>
                        <a:pt x="71" y="209"/>
                        <a:pt x="71" y="209"/>
                      </a:cubicBezTo>
                      <a:cubicBezTo>
                        <a:pt x="71" y="209"/>
                        <a:pt x="71" y="209"/>
                        <a:pt x="71" y="209"/>
                      </a:cubicBezTo>
                      <a:cubicBezTo>
                        <a:pt x="263" y="209"/>
                        <a:pt x="263" y="209"/>
                        <a:pt x="263" y="209"/>
                      </a:cubicBezTo>
                      <a:cubicBezTo>
                        <a:pt x="279" y="209"/>
                        <a:pt x="294" y="203"/>
                        <a:pt x="305" y="192"/>
                      </a:cubicBezTo>
                      <a:cubicBezTo>
                        <a:pt x="316" y="180"/>
                        <a:pt x="323" y="165"/>
                        <a:pt x="323" y="149"/>
                      </a:cubicBezTo>
                      <a:cubicBezTo>
                        <a:pt x="323" y="124"/>
                        <a:pt x="307" y="102"/>
                        <a:pt x="283" y="93"/>
                      </a:cubicBezTo>
                      <a:cubicBezTo>
                        <a:pt x="285" y="76"/>
                        <a:pt x="281" y="58"/>
                        <a:pt x="271" y="42"/>
                      </a:cubicBezTo>
                      <a:cubicBezTo>
                        <a:pt x="259" y="22"/>
                        <a:pt x="240" y="8"/>
                        <a:pt x="218" y="2"/>
                      </a:cubicBezTo>
                      <a:cubicBezTo>
                        <a:pt x="211" y="1"/>
                        <a:pt x="203" y="0"/>
                        <a:pt x="196" y="0"/>
                      </a:cubicBezTo>
                      <a:close/>
                    </a:path>
                  </a:pathLst>
                </a:custGeom>
                <a:solidFill>
                  <a:srgbClr val="00AEEF"/>
                </a:solidFill>
                <a:ln w="38100">
                  <a:noFill/>
                </a:ln>
              </p:spPr>
              <p:txBody>
                <a:bodyPr vert="horz" wrap="square" lIns="91416" tIns="45708" rIns="91416" bIns="45708" numCol="1" anchor="t" anchorCtr="0" compatLnSpc="1">
                  <a:prstTxWarp prst="textNoShape">
                    <a:avLst/>
                  </a:prstTxWarp>
                </a:bodyPr>
                <a:lstStyle/>
                <a:p>
                  <a:pPr defTabSz="914171">
                    <a:defRPr/>
                  </a:pPr>
                  <a:endParaRPr lang="en-US" sz="1350" kern="0">
                    <a:solidFill>
                      <a:srgbClr val="000000"/>
                    </a:solidFill>
                    <a:latin typeface="Arial"/>
                  </a:endParaRPr>
                </a:p>
              </p:txBody>
            </p:sp>
          </p:grpSp>
        </p:grpSp>
      </p:grpSp>
      <p:grpSp>
        <p:nvGrpSpPr>
          <p:cNvPr id="211" name="Group 210"/>
          <p:cNvGrpSpPr/>
          <p:nvPr/>
        </p:nvGrpSpPr>
        <p:grpSpPr>
          <a:xfrm>
            <a:off x="9790667" y="5187073"/>
            <a:ext cx="400548" cy="400548"/>
            <a:chOff x="3792203" y="4203228"/>
            <a:chExt cx="464022" cy="464022"/>
          </a:xfrm>
        </p:grpSpPr>
        <p:sp>
          <p:nvSpPr>
            <p:cNvPr id="212" name="Oval 211"/>
            <p:cNvSpPr/>
            <p:nvPr/>
          </p:nvSpPr>
          <p:spPr bwMode="gray">
            <a:xfrm>
              <a:off x="3792203" y="4203228"/>
              <a:ext cx="464022" cy="464022"/>
            </a:xfrm>
            <a:prstGeom prst="ellipse">
              <a:avLst/>
            </a:prstGeom>
            <a:solidFill>
              <a:schemeClr val="bg1"/>
            </a:solidFill>
            <a:ln w="25400">
              <a:solidFill>
                <a:srgbClr val="404040"/>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888" tIns="60944" rIns="121888" bIns="60944" numCol="1" spcCol="0" rtlCol="0" fromWordArt="0" anchor="ctr" anchorCtr="0" forceAA="0" compatLnSpc="1">
              <a:prstTxWarp prst="textNoShape">
                <a:avLst/>
              </a:prstTxWarp>
              <a:noAutofit/>
            </a:bodyPr>
            <a:lstStyle/>
            <a:p>
              <a:pPr algn="ctr" defTabSz="1218895">
                <a:lnSpc>
                  <a:spcPct val="90000"/>
                </a:lnSpc>
              </a:pPr>
              <a:endParaRPr lang="en-US" sz="2399" kern="0">
                <a:solidFill>
                  <a:sysClr val="windowText" lastClr="000000"/>
                </a:solidFill>
              </a:endParaRPr>
            </a:p>
          </p:txBody>
        </p:sp>
        <p:grpSp>
          <p:nvGrpSpPr>
            <p:cNvPr id="213" name="Group 212"/>
            <p:cNvGrpSpPr/>
            <p:nvPr/>
          </p:nvGrpSpPr>
          <p:grpSpPr>
            <a:xfrm>
              <a:off x="3881468" y="4289837"/>
              <a:ext cx="303155" cy="280731"/>
              <a:chOff x="3864197" y="2712141"/>
              <a:chExt cx="563001" cy="521357"/>
            </a:xfrm>
          </p:grpSpPr>
          <p:sp>
            <p:nvSpPr>
              <p:cNvPr id="214" name="Freeform 5"/>
              <p:cNvSpPr>
                <a:spLocks noEditPoints="1"/>
              </p:cNvSpPr>
              <p:nvPr/>
            </p:nvSpPr>
            <p:spPr bwMode="auto">
              <a:xfrm>
                <a:off x="3864197" y="2712141"/>
                <a:ext cx="377759" cy="521357"/>
              </a:xfrm>
              <a:custGeom>
                <a:avLst/>
                <a:gdLst>
                  <a:gd name="T0" fmla="*/ 606 w 612"/>
                  <a:gd name="T1" fmla="*/ 134 h 846"/>
                  <a:gd name="T2" fmla="*/ 306 w 612"/>
                  <a:gd name="T3" fmla="*/ 0 h 846"/>
                  <a:gd name="T4" fmla="*/ 6 w 612"/>
                  <a:gd name="T5" fmla="*/ 134 h 846"/>
                  <a:gd name="T6" fmla="*/ 6 w 612"/>
                  <a:gd name="T7" fmla="*/ 442 h 846"/>
                  <a:gd name="T8" fmla="*/ 306 w 612"/>
                  <a:gd name="T9" fmla="*/ 846 h 846"/>
                  <a:gd name="T10" fmla="*/ 606 w 612"/>
                  <a:gd name="T11" fmla="*/ 442 h 846"/>
                  <a:gd name="T12" fmla="*/ 606 w 612"/>
                  <a:gd name="T13" fmla="*/ 134 h 846"/>
                  <a:gd name="T14" fmla="*/ 86 w 612"/>
                  <a:gd name="T15" fmla="*/ 429 h 846"/>
                  <a:gd name="T16" fmla="*/ 86 w 612"/>
                  <a:gd name="T17" fmla="*/ 203 h 846"/>
                  <a:gd name="T18" fmla="*/ 220 w 612"/>
                  <a:gd name="T19" fmla="*/ 148 h 846"/>
                  <a:gd name="T20" fmla="*/ 220 w 612"/>
                  <a:gd name="T21" fmla="*/ 662 h 846"/>
                  <a:gd name="T22" fmla="*/ 86 w 612"/>
                  <a:gd name="T23" fmla="*/ 429 h 846"/>
                  <a:gd name="T24" fmla="*/ 260 w 612"/>
                  <a:gd name="T25" fmla="*/ 694 h 846"/>
                  <a:gd name="T26" fmla="*/ 260 w 612"/>
                  <a:gd name="T27" fmla="*/ 129 h 846"/>
                  <a:gd name="T28" fmla="*/ 306 w 612"/>
                  <a:gd name="T29" fmla="*/ 105 h 846"/>
                  <a:gd name="T30" fmla="*/ 352 w 612"/>
                  <a:gd name="T31" fmla="*/ 129 h 846"/>
                  <a:gd name="T32" fmla="*/ 352 w 612"/>
                  <a:gd name="T33" fmla="*/ 694 h 846"/>
                  <a:gd name="T34" fmla="*/ 306 w 612"/>
                  <a:gd name="T35" fmla="*/ 725 h 846"/>
                  <a:gd name="T36" fmla="*/ 260 w 612"/>
                  <a:gd name="T37" fmla="*/ 694 h 846"/>
                  <a:gd name="T38" fmla="*/ 526 w 612"/>
                  <a:gd name="T39" fmla="*/ 429 h 846"/>
                  <a:gd name="T40" fmla="*/ 392 w 612"/>
                  <a:gd name="T41" fmla="*/ 661 h 846"/>
                  <a:gd name="T42" fmla="*/ 392 w 612"/>
                  <a:gd name="T43" fmla="*/ 149 h 846"/>
                  <a:gd name="T44" fmla="*/ 526 w 612"/>
                  <a:gd name="T45" fmla="*/ 203 h 846"/>
                  <a:gd name="T46" fmla="*/ 526 w 612"/>
                  <a:gd name="T47" fmla="*/ 429 h 8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612" h="846">
                    <a:moveTo>
                      <a:pt x="606" y="134"/>
                    </a:moveTo>
                    <a:cubicBezTo>
                      <a:pt x="516" y="114"/>
                      <a:pt x="306" y="0"/>
                      <a:pt x="306" y="0"/>
                    </a:cubicBezTo>
                    <a:cubicBezTo>
                      <a:pt x="306" y="0"/>
                      <a:pt x="96" y="114"/>
                      <a:pt x="6" y="134"/>
                    </a:cubicBezTo>
                    <a:cubicBezTo>
                      <a:pt x="6" y="134"/>
                      <a:pt x="0" y="378"/>
                      <a:pt x="6" y="442"/>
                    </a:cubicBezTo>
                    <a:cubicBezTo>
                      <a:pt x="12" y="506"/>
                      <a:pt x="38" y="674"/>
                      <a:pt x="306" y="846"/>
                    </a:cubicBezTo>
                    <a:cubicBezTo>
                      <a:pt x="574" y="674"/>
                      <a:pt x="600" y="506"/>
                      <a:pt x="606" y="442"/>
                    </a:cubicBezTo>
                    <a:cubicBezTo>
                      <a:pt x="612" y="378"/>
                      <a:pt x="606" y="134"/>
                      <a:pt x="606" y="134"/>
                    </a:cubicBezTo>
                    <a:close/>
                    <a:moveTo>
                      <a:pt x="86" y="429"/>
                    </a:moveTo>
                    <a:cubicBezTo>
                      <a:pt x="82" y="382"/>
                      <a:pt x="86" y="203"/>
                      <a:pt x="86" y="203"/>
                    </a:cubicBezTo>
                    <a:cubicBezTo>
                      <a:pt x="119" y="196"/>
                      <a:pt x="174" y="171"/>
                      <a:pt x="220" y="148"/>
                    </a:cubicBezTo>
                    <a:cubicBezTo>
                      <a:pt x="220" y="662"/>
                      <a:pt x="220" y="662"/>
                      <a:pt x="220" y="662"/>
                    </a:cubicBezTo>
                    <a:cubicBezTo>
                      <a:pt x="103" y="559"/>
                      <a:pt x="90" y="468"/>
                      <a:pt x="86" y="429"/>
                    </a:cubicBezTo>
                    <a:close/>
                    <a:moveTo>
                      <a:pt x="260" y="694"/>
                    </a:moveTo>
                    <a:cubicBezTo>
                      <a:pt x="260" y="129"/>
                      <a:pt x="260" y="129"/>
                      <a:pt x="260" y="129"/>
                    </a:cubicBezTo>
                    <a:cubicBezTo>
                      <a:pt x="287" y="115"/>
                      <a:pt x="306" y="105"/>
                      <a:pt x="306" y="105"/>
                    </a:cubicBezTo>
                    <a:cubicBezTo>
                      <a:pt x="306" y="105"/>
                      <a:pt x="325" y="115"/>
                      <a:pt x="352" y="129"/>
                    </a:cubicBezTo>
                    <a:cubicBezTo>
                      <a:pt x="352" y="694"/>
                      <a:pt x="352" y="694"/>
                      <a:pt x="352" y="694"/>
                    </a:cubicBezTo>
                    <a:cubicBezTo>
                      <a:pt x="338" y="704"/>
                      <a:pt x="323" y="715"/>
                      <a:pt x="306" y="725"/>
                    </a:cubicBezTo>
                    <a:cubicBezTo>
                      <a:pt x="290" y="715"/>
                      <a:pt x="274" y="704"/>
                      <a:pt x="260" y="694"/>
                    </a:cubicBezTo>
                    <a:close/>
                    <a:moveTo>
                      <a:pt x="526" y="429"/>
                    </a:moveTo>
                    <a:cubicBezTo>
                      <a:pt x="522" y="468"/>
                      <a:pt x="509" y="559"/>
                      <a:pt x="392" y="661"/>
                    </a:cubicBezTo>
                    <a:cubicBezTo>
                      <a:pt x="392" y="149"/>
                      <a:pt x="392" y="149"/>
                      <a:pt x="392" y="149"/>
                    </a:cubicBezTo>
                    <a:cubicBezTo>
                      <a:pt x="439" y="171"/>
                      <a:pt x="493" y="196"/>
                      <a:pt x="526" y="203"/>
                    </a:cubicBezTo>
                    <a:cubicBezTo>
                      <a:pt x="526" y="203"/>
                      <a:pt x="530" y="382"/>
                      <a:pt x="526" y="429"/>
                    </a:cubicBezTo>
                    <a:close/>
                  </a:path>
                </a:pathLst>
              </a:custGeom>
              <a:solidFill>
                <a:srgbClr val="FDBA30"/>
              </a:solidFill>
              <a:ln>
                <a:noFill/>
              </a:ln>
            </p:spPr>
            <p:txBody>
              <a:bodyPr vert="horz" wrap="square" lIns="121888" tIns="60944" rIns="121888" bIns="60944" numCol="1" anchor="t" anchorCtr="0" compatLnSpc="1">
                <a:prstTxWarp prst="textNoShape">
                  <a:avLst/>
                </a:prstTxWarp>
              </a:bodyPr>
              <a:lstStyle/>
              <a:p>
                <a:pPr defTabSz="1218895"/>
                <a:endParaRPr lang="en-US" sz="2399" kern="0">
                  <a:solidFill>
                    <a:sysClr val="windowText" lastClr="000000"/>
                  </a:solidFill>
                </a:endParaRPr>
              </a:p>
            </p:txBody>
          </p:sp>
          <p:grpSp>
            <p:nvGrpSpPr>
              <p:cNvPr id="215" name="Group 214"/>
              <p:cNvGrpSpPr/>
              <p:nvPr/>
            </p:nvGrpSpPr>
            <p:grpSpPr>
              <a:xfrm>
                <a:off x="4013576" y="2944552"/>
                <a:ext cx="413622" cy="268908"/>
                <a:chOff x="5054024" y="5256233"/>
                <a:chExt cx="1609725" cy="1046531"/>
              </a:xfrm>
            </p:grpSpPr>
            <p:sp>
              <p:nvSpPr>
                <p:cNvPr id="216" name="Freeform 215"/>
                <p:cNvSpPr/>
                <p:nvPr/>
              </p:nvSpPr>
              <p:spPr>
                <a:xfrm>
                  <a:off x="5131273" y="5311570"/>
                  <a:ext cx="1465356" cy="974699"/>
                </a:xfrm>
                <a:custGeom>
                  <a:avLst/>
                  <a:gdLst>
                    <a:gd name="connsiteX0" fmla="*/ 1217581 w 1982518"/>
                    <a:gd name="connsiteY0" fmla="*/ 0 h 1318695"/>
                    <a:gd name="connsiteX1" fmla="*/ 1675523 w 1982518"/>
                    <a:gd name="connsiteY1" fmla="*/ 457942 h 1318695"/>
                    <a:gd name="connsiteX2" fmla="*/ 1670247 w 1982518"/>
                    <a:gd name="connsiteY2" fmla="*/ 527682 h 1318695"/>
                    <a:gd name="connsiteX3" fmla="*/ 1661029 w 1982518"/>
                    <a:gd name="connsiteY3" fmla="*/ 567679 h 1318695"/>
                    <a:gd name="connsiteX4" fmla="*/ 1680399 w 1982518"/>
                    <a:gd name="connsiteY4" fmla="*/ 569632 h 1318695"/>
                    <a:gd name="connsiteX5" fmla="*/ 1982518 w 1982518"/>
                    <a:gd name="connsiteY5" fmla="*/ 940320 h 1318695"/>
                    <a:gd name="connsiteX6" fmla="*/ 1604143 w 1982518"/>
                    <a:gd name="connsiteY6" fmla="*/ 1318695 h 1318695"/>
                    <a:gd name="connsiteX7" fmla="*/ 1392590 w 1982518"/>
                    <a:gd name="connsiteY7" fmla="*/ 1254075 h 1318695"/>
                    <a:gd name="connsiteX8" fmla="*/ 1377428 w 1982518"/>
                    <a:gd name="connsiteY8" fmla="*/ 1241565 h 1318695"/>
                    <a:gd name="connsiteX9" fmla="*/ 436545 w 1982518"/>
                    <a:gd name="connsiteY9" fmla="*/ 1241565 h 1318695"/>
                    <a:gd name="connsiteX10" fmla="*/ 378375 w 1982518"/>
                    <a:gd name="connsiteY10" fmla="*/ 1247429 h 1318695"/>
                    <a:gd name="connsiteX11" fmla="*/ 0 w 1982518"/>
                    <a:gd name="connsiteY11" fmla="*/ 869054 h 1318695"/>
                    <a:gd name="connsiteX12" fmla="*/ 302119 w 1982518"/>
                    <a:gd name="connsiteY12" fmla="*/ 498366 h 1318695"/>
                    <a:gd name="connsiteX13" fmla="*/ 346236 w 1982518"/>
                    <a:gd name="connsiteY13" fmla="*/ 493919 h 1318695"/>
                    <a:gd name="connsiteX14" fmla="*/ 381095 w 1982518"/>
                    <a:gd name="connsiteY14" fmla="*/ 429696 h 1318695"/>
                    <a:gd name="connsiteX15" fmla="*/ 694850 w 1982518"/>
                    <a:gd name="connsiteY15" fmla="*/ 262874 h 1318695"/>
                    <a:gd name="connsiteX16" fmla="*/ 771106 w 1982518"/>
                    <a:gd name="connsiteY16" fmla="*/ 270561 h 1318695"/>
                    <a:gd name="connsiteX17" fmla="*/ 796332 w 1982518"/>
                    <a:gd name="connsiteY17" fmla="*/ 278392 h 1318695"/>
                    <a:gd name="connsiteX18" fmla="*/ 837849 w 1982518"/>
                    <a:gd name="connsiteY18" fmla="*/ 201902 h 1318695"/>
                    <a:gd name="connsiteX19" fmla="*/ 1217581 w 1982518"/>
                    <a:gd name="connsiteY19" fmla="*/ 0 h 1318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982518" h="1318695">
                      <a:moveTo>
                        <a:pt x="1217581" y="0"/>
                      </a:moveTo>
                      <a:cubicBezTo>
                        <a:pt x="1470495" y="0"/>
                        <a:pt x="1675523" y="205028"/>
                        <a:pt x="1675523" y="457942"/>
                      </a:cubicBezTo>
                      <a:cubicBezTo>
                        <a:pt x="1675523" y="481653"/>
                        <a:pt x="1673721" y="504942"/>
                        <a:pt x="1670247" y="527682"/>
                      </a:cubicBezTo>
                      <a:lnTo>
                        <a:pt x="1661029" y="567679"/>
                      </a:lnTo>
                      <a:lnTo>
                        <a:pt x="1680399" y="569632"/>
                      </a:lnTo>
                      <a:cubicBezTo>
                        <a:pt x="1852818" y="604914"/>
                        <a:pt x="1982518" y="757471"/>
                        <a:pt x="1982518" y="940320"/>
                      </a:cubicBezTo>
                      <a:cubicBezTo>
                        <a:pt x="1982518" y="1149291"/>
                        <a:pt x="1813114" y="1318695"/>
                        <a:pt x="1604143" y="1318695"/>
                      </a:cubicBezTo>
                      <a:cubicBezTo>
                        <a:pt x="1525779" y="1318695"/>
                        <a:pt x="1452979" y="1294873"/>
                        <a:pt x="1392590" y="1254075"/>
                      </a:cubicBezTo>
                      <a:lnTo>
                        <a:pt x="1377428" y="1241565"/>
                      </a:lnTo>
                      <a:lnTo>
                        <a:pt x="436545" y="1241565"/>
                      </a:lnTo>
                      <a:lnTo>
                        <a:pt x="378375" y="1247429"/>
                      </a:lnTo>
                      <a:cubicBezTo>
                        <a:pt x="169404" y="1247429"/>
                        <a:pt x="0" y="1078025"/>
                        <a:pt x="0" y="869054"/>
                      </a:cubicBezTo>
                      <a:cubicBezTo>
                        <a:pt x="0" y="686204"/>
                        <a:pt x="129700" y="533648"/>
                        <a:pt x="302119" y="498366"/>
                      </a:cubicBezTo>
                      <a:lnTo>
                        <a:pt x="346236" y="493919"/>
                      </a:lnTo>
                      <a:lnTo>
                        <a:pt x="381095" y="429696"/>
                      </a:lnTo>
                      <a:cubicBezTo>
                        <a:pt x="449092" y="329047"/>
                        <a:pt x="564243" y="262874"/>
                        <a:pt x="694850" y="262874"/>
                      </a:cubicBezTo>
                      <a:cubicBezTo>
                        <a:pt x="720972" y="262874"/>
                        <a:pt x="746475" y="265521"/>
                        <a:pt x="771106" y="270561"/>
                      </a:cubicBezTo>
                      <a:lnTo>
                        <a:pt x="796332" y="278392"/>
                      </a:lnTo>
                      <a:lnTo>
                        <a:pt x="837849" y="201902"/>
                      </a:lnTo>
                      <a:cubicBezTo>
                        <a:pt x="920144" y="80089"/>
                        <a:pt x="1059510" y="0"/>
                        <a:pt x="1217581" y="0"/>
                      </a:cubicBezTo>
                      <a:close/>
                    </a:path>
                  </a:pathLst>
                </a:custGeom>
                <a:solidFill>
                  <a:sysClr val="window" lastClr="FFFFFF"/>
                </a:solidFill>
                <a:ln w="9525">
                  <a:noFill/>
                  <a:miter lim="800000"/>
                  <a:headEnd/>
                  <a:tailEnd/>
                </a:ln>
              </p:spPr>
              <p:txBody>
                <a:bodyPr wrap="square" rtlCol="0" anchor="ctr"/>
                <a:lstStyle/>
                <a:p>
                  <a:pPr defTabSz="914171">
                    <a:defRPr/>
                  </a:pPr>
                  <a:endParaRPr lang="en-US" sz="1350" kern="0" dirty="0">
                    <a:solidFill>
                      <a:prstClr val="white"/>
                    </a:solidFill>
                    <a:latin typeface="Arial"/>
                  </a:endParaRPr>
                </a:p>
              </p:txBody>
            </p:sp>
            <p:sp>
              <p:nvSpPr>
                <p:cNvPr id="217" name="Freeform 5"/>
                <p:cNvSpPr>
                  <a:spLocks noEditPoints="1"/>
                </p:cNvSpPr>
                <p:nvPr/>
              </p:nvSpPr>
              <p:spPr bwMode="auto">
                <a:xfrm>
                  <a:off x="5054024" y="5256233"/>
                  <a:ext cx="1609725" cy="1046531"/>
                </a:xfrm>
                <a:custGeom>
                  <a:avLst/>
                  <a:gdLst>
                    <a:gd name="T0" fmla="*/ 196 w 323"/>
                    <a:gd name="T1" fmla="*/ 20 h 209"/>
                    <a:gd name="T2" fmla="*/ 213 w 323"/>
                    <a:gd name="T3" fmla="*/ 22 h 209"/>
                    <a:gd name="T4" fmla="*/ 254 w 323"/>
                    <a:gd name="T5" fmla="*/ 53 h 209"/>
                    <a:gd name="T6" fmla="*/ 262 w 323"/>
                    <a:gd name="T7" fmla="*/ 103 h 209"/>
                    <a:gd name="T8" fmla="*/ 262 w 323"/>
                    <a:gd name="T9" fmla="*/ 108 h 209"/>
                    <a:gd name="T10" fmla="*/ 266 w 323"/>
                    <a:gd name="T11" fmla="*/ 110 h 209"/>
                    <a:gd name="T12" fmla="*/ 303 w 323"/>
                    <a:gd name="T13" fmla="*/ 149 h 209"/>
                    <a:gd name="T14" fmla="*/ 263 w 323"/>
                    <a:gd name="T15" fmla="*/ 189 h 209"/>
                    <a:gd name="T16" fmla="*/ 71 w 323"/>
                    <a:gd name="T17" fmla="*/ 189 h 209"/>
                    <a:gd name="T18" fmla="*/ 70 w 323"/>
                    <a:gd name="T19" fmla="*/ 189 h 209"/>
                    <a:gd name="T20" fmla="*/ 35 w 323"/>
                    <a:gd name="T21" fmla="*/ 174 h 209"/>
                    <a:gd name="T22" fmla="*/ 21 w 323"/>
                    <a:gd name="T23" fmla="*/ 138 h 209"/>
                    <a:gd name="T24" fmla="*/ 71 w 323"/>
                    <a:gd name="T25" fmla="*/ 89 h 209"/>
                    <a:gd name="T26" fmla="*/ 72 w 323"/>
                    <a:gd name="T27" fmla="*/ 89 h 209"/>
                    <a:gd name="T28" fmla="*/ 72 w 323"/>
                    <a:gd name="T29" fmla="*/ 89 h 209"/>
                    <a:gd name="T30" fmla="*/ 76 w 323"/>
                    <a:gd name="T31" fmla="*/ 87 h 209"/>
                    <a:gd name="T32" fmla="*/ 77 w 323"/>
                    <a:gd name="T33" fmla="*/ 84 h 209"/>
                    <a:gd name="T34" fmla="*/ 86 w 323"/>
                    <a:gd name="T35" fmla="*/ 63 h 209"/>
                    <a:gd name="T36" fmla="*/ 106 w 323"/>
                    <a:gd name="T37" fmla="*/ 54 h 209"/>
                    <a:gd name="T38" fmla="*/ 126 w 323"/>
                    <a:gd name="T39" fmla="*/ 62 h 209"/>
                    <a:gd name="T40" fmla="*/ 130 w 323"/>
                    <a:gd name="T41" fmla="*/ 64 h 209"/>
                    <a:gd name="T42" fmla="*/ 131 w 323"/>
                    <a:gd name="T43" fmla="*/ 64 h 209"/>
                    <a:gd name="T44" fmla="*/ 135 w 323"/>
                    <a:gd name="T45" fmla="*/ 61 h 209"/>
                    <a:gd name="T46" fmla="*/ 196 w 323"/>
                    <a:gd name="T47" fmla="*/ 20 h 209"/>
                    <a:gd name="T48" fmla="*/ 196 w 323"/>
                    <a:gd name="T49" fmla="*/ 0 h 209"/>
                    <a:gd name="T50" fmla="*/ 125 w 323"/>
                    <a:gd name="T51" fmla="*/ 38 h 209"/>
                    <a:gd name="T52" fmla="*/ 106 w 323"/>
                    <a:gd name="T53" fmla="*/ 34 h 209"/>
                    <a:gd name="T54" fmla="*/ 71 w 323"/>
                    <a:gd name="T55" fmla="*/ 49 h 209"/>
                    <a:gd name="T56" fmla="*/ 59 w 323"/>
                    <a:gd name="T57" fmla="*/ 70 h 209"/>
                    <a:gd name="T58" fmla="*/ 1 w 323"/>
                    <a:gd name="T59" fmla="*/ 137 h 209"/>
                    <a:gd name="T60" fmla="*/ 20 w 323"/>
                    <a:gd name="T61" fmla="*/ 188 h 209"/>
                    <a:gd name="T62" fmla="*/ 69 w 323"/>
                    <a:gd name="T63" fmla="*/ 209 h 209"/>
                    <a:gd name="T64" fmla="*/ 71 w 323"/>
                    <a:gd name="T65" fmla="*/ 209 h 209"/>
                    <a:gd name="T66" fmla="*/ 71 w 323"/>
                    <a:gd name="T67" fmla="*/ 209 h 209"/>
                    <a:gd name="T68" fmla="*/ 263 w 323"/>
                    <a:gd name="T69" fmla="*/ 209 h 209"/>
                    <a:gd name="T70" fmla="*/ 305 w 323"/>
                    <a:gd name="T71" fmla="*/ 192 h 209"/>
                    <a:gd name="T72" fmla="*/ 323 w 323"/>
                    <a:gd name="T73" fmla="*/ 149 h 209"/>
                    <a:gd name="T74" fmla="*/ 283 w 323"/>
                    <a:gd name="T75" fmla="*/ 93 h 209"/>
                    <a:gd name="T76" fmla="*/ 271 w 323"/>
                    <a:gd name="T77" fmla="*/ 42 h 209"/>
                    <a:gd name="T78" fmla="*/ 218 w 323"/>
                    <a:gd name="T79" fmla="*/ 2 h 209"/>
                    <a:gd name="T80" fmla="*/ 196 w 323"/>
                    <a:gd name="T81" fmla="*/ 0 h 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23" h="209">
                      <a:moveTo>
                        <a:pt x="196" y="20"/>
                      </a:moveTo>
                      <a:cubicBezTo>
                        <a:pt x="202" y="20"/>
                        <a:pt x="207" y="21"/>
                        <a:pt x="213" y="22"/>
                      </a:cubicBezTo>
                      <a:cubicBezTo>
                        <a:pt x="230" y="26"/>
                        <a:pt x="245" y="37"/>
                        <a:pt x="254" y="53"/>
                      </a:cubicBezTo>
                      <a:cubicBezTo>
                        <a:pt x="263" y="68"/>
                        <a:pt x="266" y="86"/>
                        <a:pt x="262" y="103"/>
                      </a:cubicBezTo>
                      <a:cubicBezTo>
                        <a:pt x="261" y="105"/>
                        <a:pt x="262" y="106"/>
                        <a:pt x="262" y="108"/>
                      </a:cubicBezTo>
                      <a:cubicBezTo>
                        <a:pt x="263" y="109"/>
                        <a:pt x="265" y="110"/>
                        <a:pt x="266" y="110"/>
                      </a:cubicBezTo>
                      <a:cubicBezTo>
                        <a:pt x="287" y="112"/>
                        <a:pt x="303" y="129"/>
                        <a:pt x="303" y="149"/>
                      </a:cubicBezTo>
                      <a:cubicBezTo>
                        <a:pt x="303" y="171"/>
                        <a:pt x="285" y="189"/>
                        <a:pt x="263" y="189"/>
                      </a:cubicBezTo>
                      <a:cubicBezTo>
                        <a:pt x="71" y="189"/>
                        <a:pt x="71" y="189"/>
                        <a:pt x="71" y="189"/>
                      </a:cubicBezTo>
                      <a:cubicBezTo>
                        <a:pt x="70" y="189"/>
                        <a:pt x="70" y="189"/>
                        <a:pt x="70" y="189"/>
                      </a:cubicBezTo>
                      <a:cubicBezTo>
                        <a:pt x="56" y="189"/>
                        <a:pt x="44" y="183"/>
                        <a:pt x="35" y="174"/>
                      </a:cubicBezTo>
                      <a:cubicBezTo>
                        <a:pt x="25" y="164"/>
                        <a:pt x="20" y="151"/>
                        <a:pt x="21" y="138"/>
                      </a:cubicBezTo>
                      <a:cubicBezTo>
                        <a:pt x="21" y="111"/>
                        <a:pt x="44" y="89"/>
                        <a:pt x="71" y="89"/>
                      </a:cubicBezTo>
                      <a:cubicBezTo>
                        <a:pt x="72" y="89"/>
                        <a:pt x="72" y="89"/>
                        <a:pt x="72" y="89"/>
                      </a:cubicBezTo>
                      <a:cubicBezTo>
                        <a:pt x="72" y="89"/>
                        <a:pt x="72" y="89"/>
                        <a:pt x="72" y="89"/>
                      </a:cubicBezTo>
                      <a:cubicBezTo>
                        <a:pt x="74" y="89"/>
                        <a:pt x="75" y="88"/>
                        <a:pt x="76" y="87"/>
                      </a:cubicBezTo>
                      <a:cubicBezTo>
                        <a:pt x="77" y="86"/>
                        <a:pt x="78" y="85"/>
                        <a:pt x="77" y="84"/>
                      </a:cubicBezTo>
                      <a:cubicBezTo>
                        <a:pt x="77" y="76"/>
                        <a:pt x="80" y="68"/>
                        <a:pt x="86" y="63"/>
                      </a:cubicBezTo>
                      <a:cubicBezTo>
                        <a:pt x="91" y="57"/>
                        <a:pt x="98" y="54"/>
                        <a:pt x="106" y="54"/>
                      </a:cubicBezTo>
                      <a:cubicBezTo>
                        <a:pt x="114" y="54"/>
                        <a:pt x="121" y="57"/>
                        <a:pt x="126" y="62"/>
                      </a:cubicBezTo>
                      <a:cubicBezTo>
                        <a:pt x="127" y="63"/>
                        <a:pt x="129" y="64"/>
                        <a:pt x="130" y="64"/>
                      </a:cubicBezTo>
                      <a:cubicBezTo>
                        <a:pt x="130" y="64"/>
                        <a:pt x="131" y="64"/>
                        <a:pt x="131" y="64"/>
                      </a:cubicBezTo>
                      <a:cubicBezTo>
                        <a:pt x="133" y="63"/>
                        <a:pt x="134" y="62"/>
                        <a:pt x="135" y="61"/>
                      </a:cubicBezTo>
                      <a:cubicBezTo>
                        <a:pt x="145" y="36"/>
                        <a:pt x="169" y="20"/>
                        <a:pt x="196" y="20"/>
                      </a:cubicBezTo>
                      <a:moveTo>
                        <a:pt x="196" y="0"/>
                      </a:moveTo>
                      <a:cubicBezTo>
                        <a:pt x="167" y="0"/>
                        <a:pt x="141" y="14"/>
                        <a:pt x="125" y="38"/>
                      </a:cubicBezTo>
                      <a:cubicBezTo>
                        <a:pt x="119" y="35"/>
                        <a:pt x="113" y="34"/>
                        <a:pt x="106" y="34"/>
                      </a:cubicBezTo>
                      <a:cubicBezTo>
                        <a:pt x="93" y="34"/>
                        <a:pt x="81" y="39"/>
                        <a:pt x="71" y="49"/>
                      </a:cubicBezTo>
                      <a:cubicBezTo>
                        <a:pt x="66" y="54"/>
                        <a:pt x="61" y="62"/>
                        <a:pt x="59" y="70"/>
                      </a:cubicBezTo>
                      <a:cubicBezTo>
                        <a:pt x="27" y="75"/>
                        <a:pt x="2" y="104"/>
                        <a:pt x="1" y="137"/>
                      </a:cubicBezTo>
                      <a:cubicBezTo>
                        <a:pt x="0" y="156"/>
                        <a:pt x="7" y="174"/>
                        <a:pt x="20" y="188"/>
                      </a:cubicBezTo>
                      <a:cubicBezTo>
                        <a:pt x="33" y="201"/>
                        <a:pt x="51" y="209"/>
                        <a:pt x="69" y="209"/>
                      </a:cubicBezTo>
                      <a:cubicBezTo>
                        <a:pt x="71" y="209"/>
                        <a:pt x="71" y="209"/>
                        <a:pt x="71" y="209"/>
                      </a:cubicBezTo>
                      <a:cubicBezTo>
                        <a:pt x="71" y="209"/>
                        <a:pt x="71" y="209"/>
                        <a:pt x="71" y="209"/>
                      </a:cubicBezTo>
                      <a:cubicBezTo>
                        <a:pt x="263" y="209"/>
                        <a:pt x="263" y="209"/>
                        <a:pt x="263" y="209"/>
                      </a:cubicBezTo>
                      <a:cubicBezTo>
                        <a:pt x="279" y="209"/>
                        <a:pt x="294" y="203"/>
                        <a:pt x="305" y="192"/>
                      </a:cubicBezTo>
                      <a:cubicBezTo>
                        <a:pt x="316" y="180"/>
                        <a:pt x="323" y="165"/>
                        <a:pt x="323" y="149"/>
                      </a:cubicBezTo>
                      <a:cubicBezTo>
                        <a:pt x="323" y="124"/>
                        <a:pt x="307" y="102"/>
                        <a:pt x="283" y="93"/>
                      </a:cubicBezTo>
                      <a:cubicBezTo>
                        <a:pt x="285" y="76"/>
                        <a:pt x="281" y="58"/>
                        <a:pt x="271" y="42"/>
                      </a:cubicBezTo>
                      <a:cubicBezTo>
                        <a:pt x="259" y="22"/>
                        <a:pt x="240" y="8"/>
                        <a:pt x="218" y="2"/>
                      </a:cubicBezTo>
                      <a:cubicBezTo>
                        <a:pt x="211" y="1"/>
                        <a:pt x="203" y="0"/>
                        <a:pt x="196" y="0"/>
                      </a:cubicBezTo>
                      <a:close/>
                    </a:path>
                  </a:pathLst>
                </a:custGeom>
                <a:solidFill>
                  <a:srgbClr val="00AEEF"/>
                </a:solidFill>
                <a:ln w="38100">
                  <a:noFill/>
                </a:ln>
              </p:spPr>
              <p:txBody>
                <a:bodyPr vert="horz" wrap="square" lIns="91416" tIns="45708" rIns="91416" bIns="45708" numCol="1" anchor="t" anchorCtr="0" compatLnSpc="1">
                  <a:prstTxWarp prst="textNoShape">
                    <a:avLst/>
                  </a:prstTxWarp>
                </a:bodyPr>
                <a:lstStyle/>
                <a:p>
                  <a:pPr defTabSz="914171">
                    <a:defRPr/>
                  </a:pPr>
                  <a:endParaRPr lang="en-US" sz="1350" kern="0">
                    <a:solidFill>
                      <a:srgbClr val="000000"/>
                    </a:solidFill>
                    <a:latin typeface="Arial"/>
                  </a:endParaRPr>
                </a:p>
              </p:txBody>
            </p:sp>
          </p:grpSp>
        </p:grpSp>
      </p:grpSp>
      <p:grpSp>
        <p:nvGrpSpPr>
          <p:cNvPr id="218" name="Group 217"/>
          <p:cNvGrpSpPr/>
          <p:nvPr/>
        </p:nvGrpSpPr>
        <p:grpSpPr>
          <a:xfrm>
            <a:off x="10417037" y="5187073"/>
            <a:ext cx="400548" cy="400548"/>
            <a:chOff x="3792203" y="4203228"/>
            <a:chExt cx="464022" cy="464022"/>
          </a:xfrm>
        </p:grpSpPr>
        <p:sp>
          <p:nvSpPr>
            <p:cNvPr id="219" name="Oval 218"/>
            <p:cNvSpPr/>
            <p:nvPr/>
          </p:nvSpPr>
          <p:spPr bwMode="gray">
            <a:xfrm>
              <a:off x="3792203" y="4203228"/>
              <a:ext cx="464022" cy="464022"/>
            </a:xfrm>
            <a:prstGeom prst="ellipse">
              <a:avLst/>
            </a:prstGeom>
            <a:solidFill>
              <a:schemeClr val="bg1"/>
            </a:solidFill>
            <a:ln w="25400">
              <a:solidFill>
                <a:srgbClr val="404040"/>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888" tIns="60944" rIns="121888" bIns="60944" numCol="1" spcCol="0" rtlCol="0" fromWordArt="0" anchor="ctr" anchorCtr="0" forceAA="0" compatLnSpc="1">
              <a:prstTxWarp prst="textNoShape">
                <a:avLst/>
              </a:prstTxWarp>
              <a:noAutofit/>
            </a:bodyPr>
            <a:lstStyle/>
            <a:p>
              <a:pPr algn="ctr" defTabSz="1218895">
                <a:lnSpc>
                  <a:spcPct val="90000"/>
                </a:lnSpc>
              </a:pPr>
              <a:endParaRPr lang="en-US" sz="2399" kern="0">
                <a:solidFill>
                  <a:sysClr val="windowText" lastClr="000000"/>
                </a:solidFill>
              </a:endParaRPr>
            </a:p>
          </p:txBody>
        </p:sp>
        <p:grpSp>
          <p:nvGrpSpPr>
            <p:cNvPr id="220" name="Group 219"/>
            <p:cNvGrpSpPr/>
            <p:nvPr/>
          </p:nvGrpSpPr>
          <p:grpSpPr>
            <a:xfrm>
              <a:off x="3881468" y="4289837"/>
              <a:ext cx="303155" cy="280731"/>
              <a:chOff x="3864197" y="2712141"/>
              <a:chExt cx="563001" cy="521357"/>
            </a:xfrm>
          </p:grpSpPr>
          <p:sp>
            <p:nvSpPr>
              <p:cNvPr id="221" name="Freeform 5"/>
              <p:cNvSpPr>
                <a:spLocks noEditPoints="1"/>
              </p:cNvSpPr>
              <p:nvPr/>
            </p:nvSpPr>
            <p:spPr bwMode="auto">
              <a:xfrm>
                <a:off x="3864197" y="2712141"/>
                <a:ext cx="377759" cy="521357"/>
              </a:xfrm>
              <a:custGeom>
                <a:avLst/>
                <a:gdLst>
                  <a:gd name="T0" fmla="*/ 606 w 612"/>
                  <a:gd name="T1" fmla="*/ 134 h 846"/>
                  <a:gd name="T2" fmla="*/ 306 w 612"/>
                  <a:gd name="T3" fmla="*/ 0 h 846"/>
                  <a:gd name="T4" fmla="*/ 6 w 612"/>
                  <a:gd name="T5" fmla="*/ 134 h 846"/>
                  <a:gd name="T6" fmla="*/ 6 w 612"/>
                  <a:gd name="T7" fmla="*/ 442 h 846"/>
                  <a:gd name="T8" fmla="*/ 306 w 612"/>
                  <a:gd name="T9" fmla="*/ 846 h 846"/>
                  <a:gd name="T10" fmla="*/ 606 w 612"/>
                  <a:gd name="T11" fmla="*/ 442 h 846"/>
                  <a:gd name="T12" fmla="*/ 606 w 612"/>
                  <a:gd name="T13" fmla="*/ 134 h 846"/>
                  <a:gd name="T14" fmla="*/ 86 w 612"/>
                  <a:gd name="T15" fmla="*/ 429 h 846"/>
                  <a:gd name="T16" fmla="*/ 86 w 612"/>
                  <a:gd name="T17" fmla="*/ 203 h 846"/>
                  <a:gd name="T18" fmla="*/ 220 w 612"/>
                  <a:gd name="T19" fmla="*/ 148 h 846"/>
                  <a:gd name="T20" fmla="*/ 220 w 612"/>
                  <a:gd name="T21" fmla="*/ 662 h 846"/>
                  <a:gd name="T22" fmla="*/ 86 w 612"/>
                  <a:gd name="T23" fmla="*/ 429 h 846"/>
                  <a:gd name="T24" fmla="*/ 260 w 612"/>
                  <a:gd name="T25" fmla="*/ 694 h 846"/>
                  <a:gd name="T26" fmla="*/ 260 w 612"/>
                  <a:gd name="T27" fmla="*/ 129 h 846"/>
                  <a:gd name="T28" fmla="*/ 306 w 612"/>
                  <a:gd name="T29" fmla="*/ 105 h 846"/>
                  <a:gd name="T30" fmla="*/ 352 w 612"/>
                  <a:gd name="T31" fmla="*/ 129 h 846"/>
                  <a:gd name="T32" fmla="*/ 352 w 612"/>
                  <a:gd name="T33" fmla="*/ 694 h 846"/>
                  <a:gd name="T34" fmla="*/ 306 w 612"/>
                  <a:gd name="T35" fmla="*/ 725 h 846"/>
                  <a:gd name="T36" fmla="*/ 260 w 612"/>
                  <a:gd name="T37" fmla="*/ 694 h 846"/>
                  <a:gd name="T38" fmla="*/ 526 w 612"/>
                  <a:gd name="T39" fmla="*/ 429 h 846"/>
                  <a:gd name="T40" fmla="*/ 392 w 612"/>
                  <a:gd name="T41" fmla="*/ 661 h 846"/>
                  <a:gd name="T42" fmla="*/ 392 w 612"/>
                  <a:gd name="T43" fmla="*/ 149 h 846"/>
                  <a:gd name="T44" fmla="*/ 526 w 612"/>
                  <a:gd name="T45" fmla="*/ 203 h 846"/>
                  <a:gd name="T46" fmla="*/ 526 w 612"/>
                  <a:gd name="T47" fmla="*/ 429 h 8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612" h="846">
                    <a:moveTo>
                      <a:pt x="606" y="134"/>
                    </a:moveTo>
                    <a:cubicBezTo>
                      <a:pt x="516" y="114"/>
                      <a:pt x="306" y="0"/>
                      <a:pt x="306" y="0"/>
                    </a:cubicBezTo>
                    <a:cubicBezTo>
                      <a:pt x="306" y="0"/>
                      <a:pt x="96" y="114"/>
                      <a:pt x="6" y="134"/>
                    </a:cubicBezTo>
                    <a:cubicBezTo>
                      <a:pt x="6" y="134"/>
                      <a:pt x="0" y="378"/>
                      <a:pt x="6" y="442"/>
                    </a:cubicBezTo>
                    <a:cubicBezTo>
                      <a:pt x="12" y="506"/>
                      <a:pt x="38" y="674"/>
                      <a:pt x="306" y="846"/>
                    </a:cubicBezTo>
                    <a:cubicBezTo>
                      <a:pt x="574" y="674"/>
                      <a:pt x="600" y="506"/>
                      <a:pt x="606" y="442"/>
                    </a:cubicBezTo>
                    <a:cubicBezTo>
                      <a:pt x="612" y="378"/>
                      <a:pt x="606" y="134"/>
                      <a:pt x="606" y="134"/>
                    </a:cubicBezTo>
                    <a:close/>
                    <a:moveTo>
                      <a:pt x="86" y="429"/>
                    </a:moveTo>
                    <a:cubicBezTo>
                      <a:pt x="82" y="382"/>
                      <a:pt x="86" y="203"/>
                      <a:pt x="86" y="203"/>
                    </a:cubicBezTo>
                    <a:cubicBezTo>
                      <a:pt x="119" y="196"/>
                      <a:pt x="174" y="171"/>
                      <a:pt x="220" y="148"/>
                    </a:cubicBezTo>
                    <a:cubicBezTo>
                      <a:pt x="220" y="662"/>
                      <a:pt x="220" y="662"/>
                      <a:pt x="220" y="662"/>
                    </a:cubicBezTo>
                    <a:cubicBezTo>
                      <a:pt x="103" y="559"/>
                      <a:pt x="90" y="468"/>
                      <a:pt x="86" y="429"/>
                    </a:cubicBezTo>
                    <a:close/>
                    <a:moveTo>
                      <a:pt x="260" y="694"/>
                    </a:moveTo>
                    <a:cubicBezTo>
                      <a:pt x="260" y="129"/>
                      <a:pt x="260" y="129"/>
                      <a:pt x="260" y="129"/>
                    </a:cubicBezTo>
                    <a:cubicBezTo>
                      <a:pt x="287" y="115"/>
                      <a:pt x="306" y="105"/>
                      <a:pt x="306" y="105"/>
                    </a:cubicBezTo>
                    <a:cubicBezTo>
                      <a:pt x="306" y="105"/>
                      <a:pt x="325" y="115"/>
                      <a:pt x="352" y="129"/>
                    </a:cubicBezTo>
                    <a:cubicBezTo>
                      <a:pt x="352" y="694"/>
                      <a:pt x="352" y="694"/>
                      <a:pt x="352" y="694"/>
                    </a:cubicBezTo>
                    <a:cubicBezTo>
                      <a:pt x="338" y="704"/>
                      <a:pt x="323" y="715"/>
                      <a:pt x="306" y="725"/>
                    </a:cubicBezTo>
                    <a:cubicBezTo>
                      <a:pt x="290" y="715"/>
                      <a:pt x="274" y="704"/>
                      <a:pt x="260" y="694"/>
                    </a:cubicBezTo>
                    <a:close/>
                    <a:moveTo>
                      <a:pt x="526" y="429"/>
                    </a:moveTo>
                    <a:cubicBezTo>
                      <a:pt x="522" y="468"/>
                      <a:pt x="509" y="559"/>
                      <a:pt x="392" y="661"/>
                    </a:cubicBezTo>
                    <a:cubicBezTo>
                      <a:pt x="392" y="149"/>
                      <a:pt x="392" y="149"/>
                      <a:pt x="392" y="149"/>
                    </a:cubicBezTo>
                    <a:cubicBezTo>
                      <a:pt x="439" y="171"/>
                      <a:pt x="493" y="196"/>
                      <a:pt x="526" y="203"/>
                    </a:cubicBezTo>
                    <a:cubicBezTo>
                      <a:pt x="526" y="203"/>
                      <a:pt x="530" y="382"/>
                      <a:pt x="526" y="429"/>
                    </a:cubicBezTo>
                    <a:close/>
                  </a:path>
                </a:pathLst>
              </a:custGeom>
              <a:solidFill>
                <a:srgbClr val="FDBA30"/>
              </a:solidFill>
              <a:ln>
                <a:noFill/>
              </a:ln>
            </p:spPr>
            <p:txBody>
              <a:bodyPr vert="horz" wrap="square" lIns="121888" tIns="60944" rIns="121888" bIns="60944" numCol="1" anchor="t" anchorCtr="0" compatLnSpc="1">
                <a:prstTxWarp prst="textNoShape">
                  <a:avLst/>
                </a:prstTxWarp>
              </a:bodyPr>
              <a:lstStyle/>
              <a:p>
                <a:pPr defTabSz="1218895"/>
                <a:endParaRPr lang="en-US" sz="2399" kern="0">
                  <a:solidFill>
                    <a:sysClr val="windowText" lastClr="000000"/>
                  </a:solidFill>
                </a:endParaRPr>
              </a:p>
            </p:txBody>
          </p:sp>
          <p:grpSp>
            <p:nvGrpSpPr>
              <p:cNvPr id="222" name="Group 221"/>
              <p:cNvGrpSpPr/>
              <p:nvPr/>
            </p:nvGrpSpPr>
            <p:grpSpPr>
              <a:xfrm>
                <a:off x="4013576" y="2944552"/>
                <a:ext cx="413622" cy="268908"/>
                <a:chOff x="5054024" y="5256233"/>
                <a:chExt cx="1609725" cy="1046531"/>
              </a:xfrm>
            </p:grpSpPr>
            <p:sp>
              <p:nvSpPr>
                <p:cNvPr id="223" name="Freeform 222"/>
                <p:cNvSpPr/>
                <p:nvPr/>
              </p:nvSpPr>
              <p:spPr>
                <a:xfrm>
                  <a:off x="5131273" y="5311570"/>
                  <a:ext cx="1465356" cy="974699"/>
                </a:xfrm>
                <a:custGeom>
                  <a:avLst/>
                  <a:gdLst>
                    <a:gd name="connsiteX0" fmla="*/ 1217581 w 1982518"/>
                    <a:gd name="connsiteY0" fmla="*/ 0 h 1318695"/>
                    <a:gd name="connsiteX1" fmla="*/ 1675523 w 1982518"/>
                    <a:gd name="connsiteY1" fmla="*/ 457942 h 1318695"/>
                    <a:gd name="connsiteX2" fmla="*/ 1670247 w 1982518"/>
                    <a:gd name="connsiteY2" fmla="*/ 527682 h 1318695"/>
                    <a:gd name="connsiteX3" fmla="*/ 1661029 w 1982518"/>
                    <a:gd name="connsiteY3" fmla="*/ 567679 h 1318695"/>
                    <a:gd name="connsiteX4" fmla="*/ 1680399 w 1982518"/>
                    <a:gd name="connsiteY4" fmla="*/ 569632 h 1318695"/>
                    <a:gd name="connsiteX5" fmla="*/ 1982518 w 1982518"/>
                    <a:gd name="connsiteY5" fmla="*/ 940320 h 1318695"/>
                    <a:gd name="connsiteX6" fmla="*/ 1604143 w 1982518"/>
                    <a:gd name="connsiteY6" fmla="*/ 1318695 h 1318695"/>
                    <a:gd name="connsiteX7" fmla="*/ 1392590 w 1982518"/>
                    <a:gd name="connsiteY7" fmla="*/ 1254075 h 1318695"/>
                    <a:gd name="connsiteX8" fmla="*/ 1377428 w 1982518"/>
                    <a:gd name="connsiteY8" fmla="*/ 1241565 h 1318695"/>
                    <a:gd name="connsiteX9" fmla="*/ 436545 w 1982518"/>
                    <a:gd name="connsiteY9" fmla="*/ 1241565 h 1318695"/>
                    <a:gd name="connsiteX10" fmla="*/ 378375 w 1982518"/>
                    <a:gd name="connsiteY10" fmla="*/ 1247429 h 1318695"/>
                    <a:gd name="connsiteX11" fmla="*/ 0 w 1982518"/>
                    <a:gd name="connsiteY11" fmla="*/ 869054 h 1318695"/>
                    <a:gd name="connsiteX12" fmla="*/ 302119 w 1982518"/>
                    <a:gd name="connsiteY12" fmla="*/ 498366 h 1318695"/>
                    <a:gd name="connsiteX13" fmla="*/ 346236 w 1982518"/>
                    <a:gd name="connsiteY13" fmla="*/ 493919 h 1318695"/>
                    <a:gd name="connsiteX14" fmla="*/ 381095 w 1982518"/>
                    <a:gd name="connsiteY14" fmla="*/ 429696 h 1318695"/>
                    <a:gd name="connsiteX15" fmla="*/ 694850 w 1982518"/>
                    <a:gd name="connsiteY15" fmla="*/ 262874 h 1318695"/>
                    <a:gd name="connsiteX16" fmla="*/ 771106 w 1982518"/>
                    <a:gd name="connsiteY16" fmla="*/ 270561 h 1318695"/>
                    <a:gd name="connsiteX17" fmla="*/ 796332 w 1982518"/>
                    <a:gd name="connsiteY17" fmla="*/ 278392 h 1318695"/>
                    <a:gd name="connsiteX18" fmla="*/ 837849 w 1982518"/>
                    <a:gd name="connsiteY18" fmla="*/ 201902 h 1318695"/>
                    <a:gd name="connsiteX19" fmla="*/ 1217581 w 1982518"/>
                    <a:gd name="connsiteY19" fmla="*/ 0 h 1318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982518" h="1318695">
                      <a:moveTo>
                        <a:pt x="1217581" y="0"/>
                      </a:moveTo>
                      <a:cubicBezTo>
                        <a:pt x="1470495" y="0"/>
                        <a:pt x="1675523" y="205028"/>
                        <a:pt x="1675523" y="457942"/>
                      </a:cubicBezTo>
                      <a:cubicBezTo>
                        <a:pt x="1675523" y="481653"/>
                        <a:pt x="1673721" y="504942"/>
                        <a:pt x="1670247" y="527682"/>
                      </a:cubicBezTo>
                      <a:lnTo>
                        <a:pt x="1661029" y="567679"/>
                      </a:lnTo>
                      <a:lnTo>
                        <a:pt x="1680399" y="569632"/>
                      </a:lnTo>
                      <a:cubicBezTo>
                        <a:pt x="1852818" y="604914"/>
                        <a:pt x="1982518" y="757471"/>
                        <a:pt x="1982518" y="940320"/>
                      </a:cubicBezTo>
                      <a:cubicBezTo>
                        <a:pt x="1982518" y="1149291"/>
                        <a:pt x="1813114" y="1318695"/>
                        <a:pt x="1604143" y="1318695"/>
                      </a:cubicBezTo>
                      <a:cubicBezTo>
                        <a:pt x="1525779" y="1318695"/>
                        <a:pt x="1452979" y="1294873"/>
                        <a:pt x="1392590" y="1254075"/>
                      </a:cubicBezTo>
                      <a:lnTo>
                        <a:pt x="1377428" y="1241565"/>
                      </a:lnTo>
                      <a:lnTo>
                        <a:pt x="436545" y="1241565"/>
                      </a:lnTo>
                      <a:lnTo>
                        <a:pt x="378375" y="1247429"/>
                      </a:lnTo>
                      <a:cubicBezTo>
                        <a:pt x="169404" y="1247429"/>
                        <a:pt x="0" y="1078025"/>
                        <a:pt x="0" y="869054"/>
                      </a:cubicBezTo>
                      <a:cubicBezTo>
                        <a:pt x="0" y="686204"/>
                        <a:pt x="129700" y="533648"/>
                        <a:pt x="302119" y="498366"/>
                      </a:cubicBezTo>
                      <a:lnTo>
                        <a:pt x="346236" y="493919"/>
                      </a:lnTo>
                      <a:lnTo>
                        <a:pt x="381095" y="429696"/>
                      </a:lnTo>
                      <a:cubicBezTo>
                        <a:pt x="449092" y="329047"/>
                        <a:pt x="564243" y="262874"/>
                        <a:pt x="694850" y="262874"/>
                      </a:cubicBezTo>
                      <a:cubicBezTo>
                        <a:pt x="720972" y="262874"/>
                        <a:pt x="746475" y="265521"/>
                        <a:pt x="771106" y="270561"/>
                      </a:cubicBezTo>
                      <a:lnTo>
                        <a:pt x="796332" y="278392"/>
                      </a:lnTo>
                      <a:lnTo>
                        <a:pt x="837849" y="201902"/>
                      </a:lnTo>
                      <a:cubicBezTo>
                        <a:pt x="920144" y="80089"/>
                        <a:pt x="1059510" y="0"/>
                        <a:pt x="1217581" y="0"/>
                      </a:cubicBezTo>
                      <a:close/>
                    </a:path>
                  </a:pathLst>
                </a:custGeom>
                <a:solidFill>
                  <a:sysClr val="window" lastClr="FFFFFF"/>
                </a:solidFill>
                <a:ln w="9525">
                  <a:noFill/>
                  <a:miter lim="800000"/>
                  <a:headEnd/>
                  <a:tailEnd/>
                </a:ln>
              </p:spPr>
              <p:txBody>
                <a:bodyPr wrap="square" rtlCol="0" anchor="ctr"/>
                <a:lstStyle/>
                <a:p>
                  <a:pPr defTabSz="914171">
                    <a:defRPr/>
                  </a:pPr>
                  <a:endParaRPr lang="en-US" sz="1350" kern="0" dirty="0">
                    <a:solidFill>
                      <a:prstClr val="white"/>
                    </a:solidFill>
                    <a:latin typeface="Arial"/>
                  </a:endParaRPr>
                </a:p>
              </p:txBody>
            </p:sp>
            <p:sp>
              <p:nvSpPr>
                <p:cNvPr id="224" name="Freeform 5"/>
                <p:cNvSpPr>
                  <a:spLocks noEditPoints="1"/>
                </p:cNvSpPr>
                <p:nvPr/>
              </p:nvSpPr>
              <p:spPr bwMode="auto">
                <a:xfrm>
                  <a:off x="5054024" y="5256233"/>
                  <a:ext cx="1609725" cy="1046531"/>
                </a:xfrm>
                <a:custGeom>
                  <a:avLst/>
                  <a:gdLst>
                    <a:gd name="T0" fmla="*/ 196 w 323"/>
                    <a:gd name="T1" fmla="*/ 20 h 209"/>
                    <a:gd name="T2" fmla="*/ 213 w 323"/>
                    <a:gd name="T3" fmla="*/ 22 h 209"/>
                    <a:gd name="T4" fmla="*/ 254 w 323"/>
                    <a:gd name="T5" fmla="*/ 53 h 209"/>
                    <a:gd name="T6" fmla="*/ 262 w 323"/>
                    <a:gd name="T7" fmla="*/ 103 h 209"/>
                    <a:gd name="T8" fmla="*/ 262 w 323"/>
                    <a:gd name="T9" fmla="*/ 108 h 209"/>
                    <a:gd name="T10" fmla="*/ 266 w 323"/>
                    <a:gd name="T11" fmla="*/ 110 h 209"/>
                    <a:gd name="T12" fmla="*/ 303 w 323"/>
                    <a:gd name="T13" fmla="*/ 149 h 209"/>
                    <a:gd name="T14" fmla="*/ 263 w 323"/>
                    <a:gd name="T15" fmla="*/ 189 h 209"/>
                    <a:gd name="T16" fmla="*/ 71 w 323"/>
                    <a:gd name="T17" fmla="*/ 189 h 209"/>
                    <a:gd name="T18" fmla="*/ 70 w 323"/>
                    <a:gd name="T19" fmla="*/ 189 h 209"/>
                    <a:gd name="T20" fmla="*/ 35 w 323"/>
                    <a:gd name="T21" fmla="*/ 174 h 209"/>
                    <a:gd name="T22" fmla="*/ 21 w 323"/>
                    <a:gd name="T23" fmla="*/ 138 h 209"/>
                    <a:gd name="T24" fmla="*/ 71 w 323"/>
                    <a:gd name="T25" fmla="*/ 89 h 209"/>
                    <a:gd name="T26" fmla="*/ 72 w 323"/>
                    <a:gd name="T27" fmla="*/ 89 h 209"/>
                    <a:gd name="T28" fmla="*/ 72 w 323"/>
                    <a:gd name="T29" fmla="*/ 89 h 209"/>
                    <a:gd name="T30" fmla="*/ 76 w 323"/>
                    <a:gd name="T31" fmla="*/ 87 h 209"/>
                    <a:gd name="T32" fmla="*/ 77 w 323"/>
                    <a:gd name="T33" fmla="*/ 84 h 209"/>
                    <a:gd name="T34" fmla="*/ 86 w 323"/>
                    <a:gd name="T35" fmla="*/ 63 h 209"/>
                    <a:gd name="T36" fmla="*/ 106 w 323"/>
                    <a:gd name="T37" fmla="*/ 54 h 209"/>
                    <a:gd name="T38" fmla="*/ 126 w 323"/>
                    <a:gd name="T39" fmla="*/ 62 h 209"/>
                    <a:gd name="T40" fmla="*/ 130 w 323"/>
                    <a:gd name="T41" fmla="*/ 64 h 209"/>
                    <a:gd name="T42" fmla="*/ 131 w 323"/>
                    <a:gd name="T43" fmla="*/ 64 h 209"/>
                    <a:gd name="T44" fmla="*/ 135 w 323"/>
                    <a:gd name="T45" fmla="*/ 61 h 209"/>
                    <a:gd name="T46" fmla="*/ 196 w 323"/>
                    <a:gd name="T47" fmla="*/ 20 h 209"/>
                    <a:gd name="T48" fmla="*/ 196 w 323"/>
                    <a:gd name="T49" fmla="*/ 0 h 209"/>
                    <a:gd name="T50" fmla="*/ 125 w 323"/>
                    <a:gd name="T51" fmla="*/ 38 h 209"/>
                    <a:gd name="T52" fmla="*/ 106 w 323"/>
                    <a:gd name="T53" fmla="*/ 34 h 209"/>
                    <a:gd name="T54" fmla="*/ 71 w 323"/>
                    <a:gd name="T55" fmla="*/ 49 h 209"/>
                    <a:gd name="T56" fmla="*/ 59 w 323"/>
                    <a:gd name="T57" fmla="*/ 70 h 209"/>
                    <a:gd name="T58" fmla="*/ 1 w 323"/>
                    <a:gd name="T59" fmla="*/ 137 h 209"/>
                    <a:gd name="T60" fmla="*/ 20 w 323"/>
                    <a:gd name="T61" fmla="*/ 188 h 209"/>
                    <a:gd name="T62" fmla="*/ 69 w 323"/>
                    <a:gd name="T63" fmla="*/ 209 h 209"/>
                    <a:gd name="T64" fmla="*/ 71 w 323"/>
                    <a:gd name="T65" fmla="*/ 209 h 209"/>
                    <a:gd name="T66" fmla="*/ 71 w 323"/>
                    <a:gd name="T67" fmla="*/ 209 h 209"/>
                    <a:gd name="T68" fmla="*/ 263 w 323"/>
                    <a:gd name="T69" fmla="*/ 209 h 209"/>
                    <a:gd name="T70" fmla="*/ 305 w 323"/>
                    <a:gd name="T71" fmla="*/ 192 h 209"/>
                    <a:gd name="T72" fmla="*/ 323 w 323"/>
                    <a:gd name="T73" fmla="*/ 149 h 209"/>
                    <a:gd name="T74" fmla="*/ 283 w 323"/>
                    <a:gd name="T75" fmla="*/ 93 h 209"/>
                    <a:gd name="T76" fmla="*/ 271 w 323"/>
                    <a:gd name="T77" fmla="*/ 42 h 209"/>
                    <a:gd name="T78" fmla="*/ 218 w 323"/>
                    <a:gd name="T79" fmla="*/ 2 h 209"/>
                    <a:gd name="T80" fmla="*/ 196 w 323"/>
                    <a:gd name="T81" fmla="*/ 0 h 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23" h="209">
                      <a:moveTo>
                        <a:pt x="196" y="20"/>
                      </a:moveTo>
                      <a:cubicBezTo>
                        <a:pt x="202" y="20"/>
                        <a:pt x="207" y="21"/>
                        <a:pt x="213" y="22"/>
                      </a:cubicBezTo>
                      <a:cubicBezTo>
                        <a:pt x="230" y="26"/>
                        <a:pt x="245" y="37"/>
                        <a:pt x="254" y="53"/>
                      </a:cubicBezTo>
                      <a:cubicBezTo>
                        <a:pt x="263" y="68"/>
                        <a:pt x="266" y="86"/>
                        <a:pt x="262" y="103"/>
                      </a:cubicBezTo>
                      <a:cubicBezTo>
                        <a:pt x="261" y="105"/>
                        <a:pt x="262" y="106"/>
                        <a:pt x="262" y="108"/>
                      </a:cubicBezTo>
                      <a:cubicBezTo>
                        <a:pt x="263" y="109"/>
                        <a:pt x="265" y="110"/>
                        <a:pt x="266" y="110"/>
                      </a:cubicBezTo>
                      <a:cubicBezTo>
                        <a:pt x="287" y="112"/>
                        <a:pt x="303" y="129"/>
                        <a:pt x="303" y="149"/>
                      </a:cubicBezTo>
                      <a:cubicBezTo>
                        <a:pt x="303" y="171"/>
                        <a:pt x="285" y="189"/>
                        <a:pt x="263" y="189"/>
                      </a:cubicBezTo>
                      <a:cubicBezTo>
                        <a:pt x="71" y="189"/>
                        <a:pt x="71" y="189"/>
                        <a:pt x="71" y="189"/>
                      </a:cubicBezTo>
                      <a:cubicBezTo>
                        <a:pt x="70" y="189"/>
                        <a:pt x="70" y="189"/>
                        <a:pt x="70" y="189"/>
                      </a:cubicBezTo>
                      <a:cubicBezTo>
                        <a:pt x="56" y="189"/>
                        <a:pt x="44" y="183"/>
                        <a:pt x="35" y="174"/>
                      </a:cubicBezTo>
                      <a:cubicBezTo>
                        <a:pt x="25" y="164"/>
                        <a:pt x="20" y="151"/>
                        <a:pt x="21" y="138"/>
                      </a:cubicBezTo>
                      <a:cubicBezTo>
                        <a:pt x="21" y="111"/>
                        <a:pt x="44" y="89"/>
                        <a:pt x="71" y="89"/>
                      </a:cubicBezTo>
                      <a:cubicBezTo>
                        <a:pt x="72" y="89"/>
                        <a:pt x="72" y="89"/>
                        <a:pt x="72" y="89"/>
                      </a:cubicBezTo>
                      <a:cubicBezTo>
                        <a:pt x="72" y="89"/>
                        <a:pt x="72" y="89"/>
                        <a:pt x="72" y="89"/>
                      </a:cubicBezTo>
                      <a:cubicBezTo>
                        <a:pt x="74" y="89"/>
                        <a:pt x="75" y="88"/>
                        <a:pt x="76" y="87"/>
                      </a:cubicBezTo>
                      <a:cubicBezTo>
                        <a:pt x="77" y="86"/>
                        <a:pt x="78" y="85"/>
                        <a:pt x="77" y="84"/>
                      </a:cubicBezTo>
                      <a:cubicBezTo>
                        <a:pt x="77" y="76"/>
                        <a:pt x="80" y="68"/>
                        <a:pt x="86" y="63"/>
                      </a:cubicBezTo>
                      <a:cubicBezTo>
                        <a:pt x="91" y="57"/>
                        <a:pt x="98" y="54"/>
                        <a:pt x="106" y="54"/>
                      </a:cubicBezTo>
                      <a:cubicBezTo>
                        <a:pt x="114" y="54"/>
                        <a:pt x="121" y="57"/>
                        <a:pt x="126" y="62"/>
                      </a:cubicBezTo>
                      <a:cubicBezTo>
                        <a:pt x="127" y="63"/>
                        <a:pt x="129" y="64"/>
                        <a:pt x="130" y="64"/>
                      </a:cubicBezTo>
                      <a:cubicBezTo>
                        <a:pt x="130" y="64"/>
                        <a:pt x="131" y="64"/>
                        <a:pt x="131" y="64"/>
                      </a:cubicBezTo>
                      <a:cubicBezTo>
                        <a:pt x="133" y="63"/>
                        <a:pt x="134" y="62"/>
                        <a:pt x="135" y="61"/>
                      </a:cubicBezTo>
                      <a:cubicBezTo>
                        <a:pt x="145" y="36"/>
                        <a:pt x="169" y="20"/>
                        <a:pt x="196" y="20"/>
                      </a:cubicBezTo>
                      <a:moveTo>
                        <a:pt x="196" y="0"/>
                      </a:moveTo>
                      <a:cubicBezTo>
                        <a:pt x="167" y="0"/>
                        <a:pt x="141" y="14"/>
                        <a:pt x="125" y="38"/>
                      </a:cubicBezTo>
                      <a:cubicBezTo>
                        <a:pt x="119" y="35"/>
                        <a:pt x="113" y="34"/>
                        <a:pt x="106" y="34"/>
                      </a:cubicBezTo>
                      <a:cubicBezTo>
                        <a:pt x="93" y="34"/>
                        <a:pt x="81" y="39"/>
                        <a:pt x="71" y="49"/>
                      </a:cubicBezTo>
                      <a:cubicBezTo>
                        <a:pt x="66" y="54"/>
                        <a:pt x="61" y="62"/>
                        <a:pt x="59" y="70"/>
                      </a:cubicBezTo>
                      <a:cubicBezTo>
                        <a:pt x="27" y="75"/>
                        <a:pt x="2" y="104"/>
                        <a:pt x="1" y="137"/>
                      </a:cubicBezTo>
                      <a:cubicBezTo>
                        <a:pt x="0" y="156"/>
                        <a:pt x="7" y="174"/>
                        <a:pt x="20" y="188"/>
                      </a:cubicBezTo>
                      <a:cubicBezTo>
                        <a:pt x="33" y="201"/>
                        <a:pt x="51" y="209"/>
                        <a:pt x="69" y="209"/>
                      </a:cubicBezTo>
                      <a:cubicBezTo>
                        <a:pt x="71" y="209"/>
                        <a:pt x="71" y="209"/>
                        <a:pt x="71" y="209"/>
                      </a:cubicBezTo>
                      <a:cubicBezTo>
                        <a:pt x="71" y="209"/>
                        <a:pt x="71" y="209"/>
                        <a:pt x="71" y="209"/>
                      </a:cubicBezTo>
                      <a:cubicBezTo>
                        <a:pt x="263" y="209"/>
                        <a:pt x="263" y="209"/>
                        <a:pt x="263" y="209"/>
                      </a:cubicBezTo>
                      <a:cubicBezTo>
                        <a:pt x="279" y="209"/>
                        <a:pt x="294" y="203"/>
                        <a:pt x="305" y="192"/>
                      </a:cubicBezTo>
                      <a:cubicBezTo>
                        <a:pt x="316" y="180"/>
                        <a:pt x="323" y="165"/>
                        <a:pt x="323" y="149"/>
                      </a:cubicBezTo>
                      <a:cubicBezTo>
                        <a:pt x="323" y="124"/>
                        <a:pt x="307" y="102"/>
                        <a:pt x="283" y="93"/>
                      </a:cubicBezTo>
                      <a:cubicBezTo>
                        <a:pt x="285" y="76"/>
                        <a:pt x="281" y="58"/>
                        <a:pt x="271" y="42"/>
                      </a:cubicBezTo>
                      <a:cubicBezTo>
                        <a:pt x="259" y="22"/>
                        <a:pt x="240" y="8"/>
                        <a:pt x="218" y="2"/>
                      </a:cubicBezTo>
                      <a:cubicBezTo>
                        <a:pt x="211" y="1"/>
                        <a:pt x="203" y="0"/>
                        <a:pt x="196" y="0"/>
                      </a:cubicBezTo>
                      <a:close/>
                    </a:path>
                  </a:pathLst>
                </a:custGeom>
                <a:solidFill>
                  <a:srgbClr val="00AEEF"/>
                </a:solidFill>
                <a:ln w="38100">
                  <a:noFill/>
                </a:ln>
              </p:spPr>
              <p:txBody>
                <a:bodyPr vert="horz" wrap="square" lIns="91416" tIns="45708" rIns="91416" bIns="45708" numCol="1" anchor="t" anchorCtr="0" compatLnSpc="1">
                  <a:prstTxWarp prst="textNoShape">
                    <a:avLst/>
                  </a:prstTxWarp>
                </a:bodyPr>
                <a:lstStyle/>
                <a:p>
                  <a:pPr defTabSz="914171">
                    <a:defRPr/>
                  </a:pPr>
                  <a:endParaRPr lang="en-US" sz="1350" kern="0">
                    <a:solidFill>
                      <a:srgbClr val="000000"/>
                    </a:solidFill>
                    <a:latin typeface="Arial"/>
                  </a:endParaRPr>
                </a:p>
              </p:txBody>
            </p:sp>
          </p:grpSp>
        </p:grpSp>
      </p:grpSp>
      <p:sp>
        <p:nvSpPr>
          <p:cNvPr id="2" name="Footer Placeholder 1"/>
          <p:cNvSpPr>
            <a:spLocks noGrp="1"/>
          </p:cNvSpPr>
          <p:nvPr>
            <p:ph type="ftr" sz="quarter" idx="11"/>
          </p:nvPr>
        </p:nvSpPr>
        <p:spPr/>
        <p:txBody>
          <a:bodyPr/>
          <a:lstStyle/>
          <a:p>
            <a:r>
              <a:rPr lang="en-US" smtClean="0"/>
              <a:t>Symantec Confidential - NDA required</a:t>
            </a:r>
            <a:endParaRPr lang="en-US" dirty="0"/>
          </a:p>
        </p:txBody>
      </p:sp>
    </p:spTree>
    <p:extLst>
      <p:ext uri="{BB962C8B-B14F-4D97-AF65-F5344CB8AC3E}">
        <p14:creationId xmlns:p14="http://schemas.microsoft.com/office/powerpoint/2010/main" val="29179629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USERHIDDEN" val="1"/>
</p:tagLst>
</file>

<file path=ppt/tags/tag11.xml><?xml version="1.0" encoding="utf-8"?>
<p:tagLst xmlns:a="http://schemas.openxmlformats.org/drawingml/2006/main" xmlns:r="http://schemas.openxmlformats.org/officeDocument/2006/relationships" xmlns:p="http://schemas.openxmlformats.org/presentationml/2006/main">
  <p:tag name="USERHIDDEN" val="1"/>
</p:tagLst>
</file>

<file path=ppt/tags/tag12.xml><?xml version="1.0" encoding="utf-8"?>
<p:tagLst xmlns:a="http://schemas.openxmlformats.org/drawingml/2006/main" xmlns:r="http://schemas.openxmlformats.org/officeDocument/2006/relationships" xmlns:p="http://schemas.openxmlformats.org/presentationml/2006/main">
  <p:tag name="USERHIDDEN" val="1"/>
</p:tagLst>
</file>

<file path=ppt/tags/tag13.xml><?xml version="1.0" encoding="utf-8"?>
<p:tagLst xmlns:a="http://schemas.openxmlformats.org/drawingml/2006/main" xmlns:r="http://schemas.openxmlformats.org/officeDocument/2006/relationships" xmlns:p="http://schemas.openxmlformats.org/presentationml/2006/main">
  <p:tag name="USERHIDDEN" val="1"/>
</p:tagLst>
</file>

<file path=ppt/tags/tag14.xml><?xml version="1.0" encoding="utf-8"?>
<p:tagLst xmlns:a="http://schemas.openxmlformats.org/drawingml/2006/main" xmlns:r="http://schemas.openxmlformats.org/officeDocument/2006/relationships" xmlns:p="http://schemas.openxmlformats.org/presentationml/2006/main">
  <p:tag name="USERHIDDEN" val="1"/>
</p:tagLst>
</file>

<file path=ppt/tags/tag15.xml><?xml version="1.0" encoding="utf-8"?>
<p:tagLst xmlns:a="http://schemas.openxmlformats.org/drawingml/2006/main" xmlns:r="http://schemas.openxmlformats.org/officeDocument/2006/relationships" xmlns:p="http://schemas.openxmlformats.org/presentationml/2006/main">
  <p:tag name="USERHIDDEN" val="1"/>
</p:tagLst>
</file>

<file path=ppt/tags/tag16.xml><?xml version="1.0" encoding="utf-8"?>
<p:tagLst xmlns:a="http://schemas.openxmlformats.org/drawingml/2006/main" xmlns:r="http://schemas.openxmlformats.org/officeDocument/2006/relationships" xmlns:p="http://schemas.openxmlformats.org/presentationml/2006/main">
  <p:tag name="USERHIDDEN" val="1"/>
</p:tagLst>
</file>

<file path=ppt/tags/tag17.xml><?xml version="1.0" encoding="utf-8"?>
<p:tagLst xmlns:a="http://schemas.openxmlformats.org/drawingml/2006/main" xmlns:r="http://schemas.openxmlformats.org/officeDocument/2006/relationships" xmlns:p="http://schemas.openxmlformats.org/presentationml/2006/main">
  <p:tag name="USERHIDDEN" val="1"/>
</p:tagLst>
</file>

<file path=ppt/tags/tag18.xml><?xml version="1.0" encoding="utf-8"?>
<p:tagLst xmlns:a="http://schemas.openxmlformats.org/drawingml/2006/main" xmlns:r="http://schemas.openxmlformats.org/officeDocument/2006/relationships" xmlns:p="http://schemas.openxmlformats.org/presentationml/2006/main">
  <p:tag name="USERHIDDEN" val="1"/>
</p:tagLst>
</file>

<file path=ppt/tags/tag19.xml><?xml version="1.0" encoding="utf-8"?>
<p:tagLst xmlns:a="http://schemas.openxmlformats.org/drawingml/2006/main" xmlns:r="http://schemas.openxmlformats.org/officeDocument/2006/relationships" xmlns:p="http://schemas.openxmlformats.org/presentationml/2006/main">
  <p:tag name="USERHIDDEN" val="1"/>
</p:tagLst>
</file>

<file path=ppt/tags/tag2.xml><?xml version="1.0" encoding="utf-8"?>
<p:tagLst xmlns:a="http://schemas.openxmlformats.org/drawingml/2006/main" xmlns:r="http://schemas.openxmlformats.org/officeDocument/2006/relationships" xmlns:p="http://schemas.openxmlformats.org/presentationml/2006/main">
  <p:tag name="USERHIDDEN" val="1"/>
</p:tagLst>
</file>

<file path=ppt/tags/tag20.xml><?xml version="1.0" encoding="utf-8"?>
<p:tagLst xmlns:a="http://schemas.openxmlformats.org/drawingml/2006/main" xmlns:r="http://schemas.openxmlformats.org/officeDocument/2006/relationships" xmlns:p="http://schemas.openxmlformats.org/presentationml/2006/main">
  <p:tag name="USERHIDDEN" val="1"/>
</p:tagLst>
</file>

<file path=ppt/tags/tag21.xml><?xml version="1.0" encoding="utf-8"?>
<p:tagLst xmlns:a="http://schemas.openxmlformats.org/drawingml/2006/main" xmlns:r="http://schemas.openxmlformats.org/officeDocument/2006/relationships" xmlns:p="http://schemas.openxmlformats.org/presentationml/2006/main">
  <p:tag name="USERHIDDEN" val="1"/>
</p:tagLst>
</file>

<file path=ppt/tags/tag22.xml><?xml version="1.0" encoding="utf-8"?>
<p:tagLst xmlns:a="http://schemas.openxmlformats.org/drawingml/2006/main" xmlns:r="http://schemas.openxmlformats.org/officeDocument/2006/relationships" xmlns:p="http://schemas.openxmlformats.org/presentationml/2006/main">
  <p:tag name="USERHIDDEN" val="1"/>
</p:tagLst>
</file>

<file path=ppt/tags/tag3.xml><?xml version="1.0" encoding="utf-8"?>
<p:tagLst xmlns:a="http://schemas.openxmlformats.org/drawingml/2006/main" xmlns:r="http://schemas.openxmlformats.org/officeDocument/2006/relationships" xmlns:p="http://schemas.openxmlformats.org/presentationml/2006/main">
  <p:tag name="USERHIDDEN" val="1"/>
</p:tagLst>
</file>

<file path=ppt/tags/tag4.xml><?xml version="1.0" encoding="utf-8"?>
<p:tagLst xmlns:a="http://schemas.openxmlformats.org/drawingml/2006/main" xmlns:r="http://schemas.openxmlformats.org/officeDocument/2006/relationships" xmlns:p="http://schemas.openxmlformats.org/presentationml/2006/main">
  <p:tag name="USERHIDDEN" val="1"/>
</p:tagLst>
</file>

<file path=ppt/tags/tag5.xml><?xml version="1.0" encoding="utf-8"?>
<p:tagLst xmlns:a="http://schemas.openxmlformats.org/drawingml/2006/main" xmlns:r="http://schemas.openxmlformats.org/officeDocument/2006/relationships" xmlns:p="http://schemas.openxmlformats.org/presentationml/2006/main">
  <p:tag name="USERHIDDEN" val="1"/>
</p:tagLst>
</file>

<file path=ppt/tags/tag6.xml><?xml version="1.0" encoding="utf-8"?>
<p:tagLst xmlns:a="http://schemas.openxmlformats.org/drawingml/2006/main" xmlns:r="http://schemas.openxmlformats.org/officeDocument/2006/relationships" xmlns:p="http://schemas.openxmlformats.org/presentationml/2006/main">
  <p:tag name="USERHIDDEN" val="1"/>
</p:tagLst>
</file>

<file path=ppt/tags/tag7.xml><?xml version="1.0" encoding="utf-8"?>
<p:tagLst xmlns:a="http://schemas.openxmlformats.org/drawingml/2006/main" xmlns:r="http://schemas.openxmlformats.org/officeDocument/2006/relationships" xmlns:p="http://schemas.openxmlformats.org/presentationml/2006/main">
  <p:tag name="USERHIDDEN" val="1"/>
</p:tagLst>
</file>

<file path=ppt/tags/tag8.xml><?xml version="1.0" encoding="utf-8"?>
<p:tagLst xmlns:a="http://schemas.openxmlformats.org/drawingml/2006/main" xmlns:r="http://schemas.openxmlformats.org/officeDocument/2006/relationships" xmlns:p="http://schemas.openxmlformats.org/presentationml/2006/main">
  <p:tag name="USERHIDDEN" val="1"/>
</p:tagLst>
</file>

<file path=ppt/tags/tag9.xml><?xml version="1.0" encoding="utf-8"?>
<p:tagLst xmlns:a="http://schemas.openxmlformats.org/drawingml/2006/main" xmlns:r="http://schemas.openxmlformats.org/officeDocument/2006/relationships" xmlns:p="http://schemas.openxmlformats.org/presentationml/2006/main">
  <p:tag name="USERHIDDEN" val="1"/>
</p:tagLst>
</file>

<file path=ppt/theme/theme1.xml><?xml version="1.0" encoding="utf-8"?>
<a:theme xmlns:a="http://schemas.openxmlformats.org/drawingml/2006/main" name="Symantec Light 16x9">
  <a:themeElements>
    <a:clrScheme name="Symantec">
      <a:dk1>
        <a:srgbClr val="404040"/>
      </a:dk1>
      <a:lt1>
        <a:srgbClr val="FFFFFF"/>
      </a:lt1>
      <a:dk2>
        <a:srgbClr val="000000"/>
      </a:dk2>
      <a:lt2>
        <a:srgbClr val="C4C4C4"/>
      </a:lt2>
      <a:accent1>
        <a:srgbClr val="D89102"/>
      </a:accent1>
      <a:accent2>
        <a:srgbClr val="B03716"/>
      </a:accent2>
      <a:accent3>
        <a:srgbClr val="7C8113"/>
      </a:accent3>
      <a:accent4>
        <a:srgbClr val="395773"/>
      </a:accent4>
      <a:accent5>
        <a:srgbClr val="B95A19"/>
      </a:accent5>
      <a:accent6>
        <a:srgbClr val="595959"/>
      </a:accent6>
      <a:hlink>
        <a:srgbClr val="D89102"/>
      </a:hlink>
      <a:folHlink>
        <a:srgbClr val="82828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gray">
        <a:solidFill>
          <a:schemeClr val="accent1"/>
        </a:solidFill>
        <a:ln w="19050">
          <a:solidFill>
            <a:schemeClr val="accent1"/>
          </a:solidFill>
          <a:miter lim="800000"/>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lnSpc>
            <a:spcPct val="90000"/>
          </a:lnSpc>
          <a:defRPr/>
        </a:defPPr>
      </a:lstStyle>
      <a:style>
        <a:lnRef idx="2">
          <a:schemeClr val="accent1">
            <a:shade val="50000"/>
          </a:schemeClr>
        </a:lnRef>
        <a:fillRef idx="1">
          <a:schemeClr val="accent1"/>
        </a:fillRef>
        <a:effectRef idx="0">
          <a:schemeClr val="accent1"/>
        </a:effectRef>
        <a:fontRef idx="minor">
          <a:schemeClr val="lt1"/>
        </a:fontRef>
      </a:style>
    </a:spDef>
    <a:lnDef>
      <a:spPr>
        <a:ln w="19050">
          <a:solidFill>
            <a:schemeClr val="accent6"/>
          </a:solidFill>
          <a:miter lim="800000"/>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noAutofit/>
      </a:bodyPr>
      <a:lstStyle>
        <a:defPPr>
          <a:lnSpc>
            <a:spcPct val="90000"/>
          </a:lnSpc>
          <a:defRPr/>
        </a:defPPr>
      </a:lstStyle>
    </a:txDef>
  </a:objectDefaults>
  <a:extraClrSchemeLst/>
  <a:custClrLst>
    <a:custClr name="Custom Color 1">
      <a:srgbClr val="828282"/>
    </a:custClr>
    <a:custClr name="Custom Color 2">
      <a:srgbClr val="31565D"/>
    </a:custClr>
    <a:custClr name="Custom Color 3">
      <a:srgbClr val="98601C"/>
    </a:custClr>
    <a:custClr name="Custom Color 4">
      <a:srgbClr val="8C290E"/>
    </a:custClr>
    <a:custClr name="Custom Color 5">
      <a:srgbClr val="867C50"/>
    </a:custClr>
    <a:custClr name="Custom Color 6">
      <a:srgbClr val="487463"/>
    </a:custClr>
  </a:custClrLst>
</a:theme>
</file>

<file path=ppt/theme/theme2.xml><?xml version="1.0" encoding="utf-8"?>
<a:theme xmlns:a="http://schemas.openxmlformats.org/drawingml/2006/main" name="Office Theme">
  <a:themeElements>
    <a:clrScheme name="Symantec">
      <a:dk1>
        <a:srgbClr val="404040"/>
      </a:dk1>
      <a:lt1>
        <a:srgbClr val="FFFFFF"/>
      </a:lt1>
      <a:dk2>
        <a:srgbClr val="000000"/>
      </a:dk2>
      <a:lt2>
        <a:srgbClr val="C4C4C4"/>
      </a:lt2>
      <a:accent1>
        <a:srgbClr val="D89102"/>
      </a:accent1>
      <a:accent2>
        <a:srgbClr val="B03716"/>
      </a:accent2>
      <a:accent3>
        <a:srgbClr val="7C8113"/>
      </a:accent3>
      <a:accent4>
        <a:srgbClr val="395773"/>
      </a:accent4>
      <a:accent5>
        <a:srgbClr val="B95A19"/>
      </a:accent5>
      <a:accent6>
        <a:srgbClr val="595959"/>
      </a:accent6>
      <a:hlink>
        <a:srgbClr val="D89102"/>
      </a:hlink>
      <a:folHlink>
        <a:srgbClr val="82828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Symantec">
      <a:dk1>
        <a:srgbClr val="404040"/>
      </a:dk1>
      <a:lt1>
        <a:srgbClr val="FFFFFF"/>
      </a:lt1>
      <a:dk2>
        <a:srgbClr val="000000"/>
      </a:dk2>
      <a:lt2>
        <a:srgbClr val="C4C4C4"/>
      </a:lt2>
      <a:accent1>
        <a:srgbClr val="D89102"/>
      </a:accent1>
      <a:accent2>
        <a:srgbClr val="B03716"/>
      </a:accent2>
      <a:accent3>
        <a:srgbClr val="7C8113"/>
      </a:accent3>
      <a:accent4>
        <a:srgbClr val="395773"/>
      </a:accent4>
      <a:accent5>
        <a:srgbClr val="B95A19"/>
      </a:accent5>
      <a:accent6>
        <a:srgbClr val="595959"/>
      </a:accent6>
      <a:hlink>
        <a:srgbClr val="D89102"/>
      </a:hlink>
      <a:folHlink>
        <a:srgbClr val="82828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Symantec_Light_16x9</Template>
  <TotalTime>0</TotalTime>
  <Words>2585</Words>
  <Application>Microsoft Office PowerPoint</Application>
  <PresentationFormat>Custom</PresentationFormat>
  <Paragraphs>721</Paragraphs>
  <Slides>66</Slides>
  <Notes>45</Notes>
  <HiddenSlides>1</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66</vt:i4>
      </vt:variant>
    </vt:vector>
  </HeadingPairs>
  <TitlesOfParts>
    <vt:vector size="75" baseType="lpstr">
      <vt:lpstr>MS PGothic</vt:lpstr>
      <vt:lpstr>MS PGothic</vt:lpstr>
      <vt:lpstr>Arial</vt:lpstr>
      <vt:lpstr>Calibri</vt:lpstr>
      <vt:lpstr>Calibri Light</vt:lpstr>
      <vt:lpstr>Century Gothic</vt:lpstr>
      <vt:lpstr>Questrial</vt:lpstr>
      <vt:lpstr>Wingdings</vt:lpstr>
      <vt:lpstr>Symantec Light 16x9</vt:lpstr>
      <vt:lpstr>Symantec Briefing</vt:lpstr>
      <vt:lpstr>Symantec | At a Glance</vt:lpstr>
      <vt:lpstr>PowerPoint Presentation</vt:lpstr>
      <vt:lpstr>Complex User Definition</vt:lpstr>
      <vt:lpstr>Complex User Definition</vt:lpstr>
      <vt:lpstr>Evolving Data Attack Surface</vt:lpstr>
      <vt:lpstr>The Expanding Network Direct Connect Creates Expanded Networks to Protect</vt:lpstr>
      <vt:lpstr>Multi-Phased and Multi-Staged Attacks</vt:lpstr>
      <vt:lpstr>Innovation for the Cloud Generation:  Ensuring Safe Cloud Usage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Information Protection Overview</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DLP Image Detection</vt:lpstr>
      <vt:lpstr>Symantec DLP — Now with CASB  </vt:lpstr>
      <vt:lpstr>New Challenges</vt:lpstr>
      <vt:lpstr>Symantec =  Gold Standard in DLP</vt:lpstr>
      <vt:lpstr>Now: Extending DLP Cloud with CASB  </vt:lpstr>
      <vt:lpstr>A Highly Differentiated Cloud Security Solution</vt:lpstr>
      <vt:lpstr>DLP for Cloud Scan</vt:lpstr>
      <vt:lpstr>DLP for Real-Time Protection</vt:lpstr>
      <vt:lpstr>PowerPoint Presentation</vt:lpstr>
      <vt:lpstr>Key Differentiators</vt:lpstr>
      <vt:lpstr>PowerPoint Presentation</vt:lpstr>
      <vt:lpstr>PowerPoint Presentation</vt:lpstr>
      <vt:lpstr>PowerPoint Presentation</vt:lpstr>
      <vt:lpstr>Symantec DLP Roadmap</vt:lpstr>
      <vt:lpstr>FORWARD LOOKING STATEMENTS</vt:lpstr>
      <vt:lpstr>Increase Leadership in DLP 15.0</vt:lpstr>
      <vt:lpstr>PowerPoint Presentation</vt:lpstr>
      <vt:lpstr>Strategic priorities</vt:lpstr>
      <vt:lpstr>PowerPoint Presentation</vt:lpstr>
      <vt:lpstr>DLP Detection: Faster, More Accurate, Richer, Everywhere!</vt:lpstr>
      <vt:lpstr>DLP Image Detection Use Cases</vt:lpstr>
      <vt:lpstr>PowerPoint Presentation</vt:lpstr>
      <vt:lpstr>Symantec DLP + WSS / API CASB / Gateway CASB</vt:lpstr>
      <vt:lpstr>Symantec DLP + User Threat Score (UBA)</vt:lpstr>
      <vt:lpstr>Symantec DLP + Service Rating (Shadow IT)</vt:lpstr>
      <vt:lpstr>Information Protection Everywhere</vt:lpstr>
      <vt:lpstr>PowerPoint Presentation</vt:lpstr>
      <vt:lpstr>PowerPoint Presentation</vt:lpstr>
      <vt:lpstr>PowerPoint Presentation</vt:lpstr>
      <vt:lpstr>Information Centric Security </vt:lpstr>
      <vt:lpstr>Information Centric Security: tracking file activity </vt:lpstr>
      <vt:lpstr>Information Centric Security: Revoking access to sensitive data </vt:lpstr>
      <vt:lpstr>RESPOND: CASB, Email, Endpoint and Discover</vt:lpstr>
      <vt:lpstr>Recap of priorities</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2016-11-03T11:06:23Z</dcterms:created>
  <dcterms:modified xsi:type="dcterms:W3CDTF">2016-11-03T11:10:14Z</dcterms:modified>
</cp:coreProperties>
</file>